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jpg" ContentType="image/jp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215"/>
  </p:notesMasterIdLst>
  <p:sldIdLst>
    <p:sldId id="257" r:id="rId2"/>
    <p:sldId id="265" r:id="rId3"/>
    <p:sldId id="439" r:id="rId4"/>
    <p:sldId id="266" r:id="rId5"/>
    <p:sldId id="440" r:id="rId6"/>
    <p:sldId id="267" r:id="rId7"/>
    <p:sldId id="441" r:id="rId8"/>
    <p:sldId id="268" r:id="rId9"/>
    <p:sldId id="442" r:id="rId10"/>
    <p:sldId id="269" r:id="rId11"/>
    <p:sldId id="443" r:id="rId12"/>
    <p:sldId id="270" r:id="rId13"/>
    <p:sldId id="444" r:id="rId14"/>
    <p:sldId id="445" r:id="rId15"/>
    <p:sldId id="271" r:id="rId16"/>
    <p:sldId id="273" r:id="rId17"/>
    <p:sldId id="274" r:id="rId18"/>
    <p:sldId id="275" r:id="rId19"/>
    <p:sldId id="276" r:id="rId20"/>
    <p:sldId id="277" r:id="rId21"/>
    <p:sldId id="278" r:id="rId22"/>
    <p:sldId id="279" r:id="rId23"/>
    <p:sldId id="280" r:id="rId24"/>
    <p:sldId id="281" r:id="rId25"/>
    <p:sldId id="282" r:id="rId26"/>
    <p:sldId id="283" r:id="rId27"/>
    <p:sldId id="284" r:id="rId28"/>
    <p:sldId id="285" r:id="rId29"/>
    <p:sldId id="286" r:id="rId30"/>
    <p:sldId id="287" r:id="rId31"/>
    <p:sldId id="288" r:id="rId32"/>
    <p:sldId id="289" r:id="rId33"/>
    <p:sldId id="290" r:id="rId34"/>
    <p:sldId id="291" r:id="rId35"/>
    <p:sldId id="292" r:id="rId36"/>
    <p:sldId id="293" r:id="rId37"/>
    <p:sldId id="294" r:id="rId38"/>
    <p:sldId id="295"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 id="311" r:id="rId55"/>
    <p:sldId id="446" r:id="rId56"/>
    <p:sldId id="312" r:id="rId57"/>
    <p:sldId id="313" r:id="rId58"/>
    <p:sldId id="447" r:id="rId59"/>
    <p:sldId id="448" r:id="rId60"/>
    <p:sldId id="315" r:id="rId61"/>
    <p:sldId id="449" r:id="rId62"/>
    <p:sldId id="316" r:id="rId63"/>
    <p:sldId id="450" r:id="rId64"/>
    <p:sldId id="317" r:id="rId65"/>
    <p:sldId id="318" r:id="rId66"/>
    <p:sldId id="452" r:id="rId67"/>
    <p:sldId id="319" r:id="rId68"/>
    <p:sldId id="320" r:id="rId69"/>
    <p:sldId id="454" r:id="rId70"/>
    <p:sldId id="455" r:id="rId71"/>
    <p:sldId id="321" r:id="rId72"/>
    <p:sldId id="322" r:id="rId73"/>
    <p:sldId id="323" r:id="rId74"/>
    <p:sldId id="456" r:id="rId75"/>
    <p:sldId id="324" r:id="rId76"/>
    <p:sldId id="457" r:id="rId77"/>
    <p:sldId id="325" r:id="rId78"/>
    <p:sldId id="458" r:id="rId79"/>
    <p:sldId id="326" r:id="rId80"/>
    <p:sldId id="460" r:id="rId81"/>
    <p:sldId id="459" r:id="rId82"/>
    <p:sldId id="327" r:id="rId83"/>
    <p:sldId id="461" r:id="rId84"/>
    <p:sldId id="328" r:id="rId85"/>
    <p:sldId id="462" r:id="rId86"/>
    <p:sldId id="463" r:id="rId87"/>
    <p:sldId id="464" r:id="rId88"/>
    <p:sldId id="331" r:id="rId89"/>
    <p:sldId id="465" r:id="rId90"/>
    <p:sldId id="466" r:id="rId91"/>
    <p:sldId id="333" r:id="rId92"/>
    <p:sldId id="467" r:id="rId93"/>
    <p:sldId id="335" r:id="rId94"/>
    <p:sldId id="334" r:id="rId95"/>
    <p:sldId id="470" r:id="rId96"/>
    <p:sldId id="471" r:id="rId97"/>
    <p:sldId id="337" r:id="rId98"/>
    <p:sldId id="472" r:id="rId99"/>
    <p:sldId id="473" r:id="rId100"/>
    <p:sldId id="338" r:id="rId101"/>
    <p:sldId id="474" r:id="rId102"/>
    <p:sldId id="475" r:id="rId103"/>
    <p:sldId id="340" r:id="rId104"/>
    <p:sldId id="341" r:id="rId105"/>
    <p:sldId id="342" r:id="rId106"/>
    <p:sldId id="476" r:id="rId107"/>
    <p:sldId id="477" r:id="rId108"/>
    <p:sldId id="478" r:id="rId109"/>
    <p:sldId id="344" r:id="rId110"/>
    <p:sldId id="345" r:id="rId111"/>
    <p:sldId id="479" r:id="rId112"/>
    <p:sldId id="346" r:id="rId113"/>
    <p:sldId id="480" r:id="rId114"/>
    <p:sldId id="481" r:id="rId115"/>
    <p:sldId id="482" r:id="rId116"/>
    <p:sldId id="483" r:id="rId117"/>
    <p:sldId id="349" r:id="rId118"/>
    <p:sldId id="485" r:id="rId119"/>
    <p:sldId id="486" r:id="rId120"/>
    <p:sldId id="350" r:id="rId121"/>
    <p:sldId id="351" r:id="rId122"/>
    <p:sldId id="487" r:id="rId123"/>
    <p:sldId id="352" r:id="rId124"/>
    <p:sldId id="353" r:id="rId125"/>
    <p:sldId id="488" r:id="rId126"/>
    <p:sldId id="354" r:id="rId127"/>
    <p:sldId id="355" r:id="rId128"/>
    <p:sldId id="356" r:id="rId129"/>
    <p:sldId id="489" r:id="rId130"/>
    <p:sldId id="491" r:id="rId131"/>
    <p:sldId id="492" r:id="rId132"/>
    <p:sldId id="357" r:id="rId133"/>
    <p:sldId id="358" r:id="rId134"/>
    <p:sldId id="359" r:id="rId135"/>
    <p:sldId id="360" r:id="rId136"/>
    <p:sldId id="361" r:id="rId137"/>
    <p:sldId id="362" r:id="rId138"/>
    <p:sldId id="363" r:id="rId139"/>
    <p:sldId id="364" r:id="rId140"/>
    <p:sldId id="365" r:id="rId141"/>
    <p:sldId id="366" r:id="rId142"/>
    <p:sldId id="367" r:id="rId143"/>
    <p:sldId id="368" r:id="rId144"/>
    <p:sldId id="369" r:id="rId145"/>
    <p:sldId id="370" r:id="rId146"/>
    <p:sldId id="371" r:id="rId147"/>
    <p:sldId id="372" r:id="rId148"/>
    <p:sldId id="373" r:id="rId149"/>
    <p:sldId id="374" r:id="rId150"/>
    <p:sldId id="375" r:id="rId151"/>
    <p:sldId id="376" r:id="rId152"/>
    <p:sldId id="377" r:id="rId153"/>
    <p:sldId id="378" r:id="rId154"/>
    <p:sldId id="379" r:id="rId155"/>
    <p:sldId id="380" r:id="rId156"/>
    <p:sldId id="381" r:id="rId157"/>
    <p:sldId id="382" r:id="rId158"/>
    <p:sldId id="383" r:id="rId159"/>
    <p:sldId id="384" r:id="rId160"/>
    <p:sldId id="385" r:id="rId161"/>
    <p:sldId id="386" r:id="rId162"/>
    <p:sldId id="387" r:id="rId163"/>
    <p:sldId id="388" r:id="rId164"/>
    <p:sldId id="389" r:id="rId165"/>
    <p:sldId id="390" r:id="rId166"/>
    <p:sldId id="391" r:id="rId167"/>
    <p:sldId id="392" r:id="rId168"/>
    <p:sldId id="393" r:id="rId169"/>
    <p:sldId id="394" r:id="rId170"/>
    <p:sldId id="395" r:id="rId171"/>
    <p:sldId id="396" r:id="rId172"/>
    <p:sldId id="397" r:id="rId173"/>
    <p:sldId id="398" r:id="rId174"/>
    <p:sldId id="399" r:id="rId175"/>
    <p:sldId id="400" r:id="rId176"/>
    <p:sldId id="401" r:id="rId177"/>
    <p:sldId id="402" r:id="rId178"/>
    <p:sldId id="403" r:id="rId179"/>
    <p:sldId id="404" r:id="rId180"/>
    <p:sldId id="405" r:id="rId181"/>
    <p:sldId id="406" r:id="rId182"/>
    <p:sldId id="407" r:id="rId183"/>
    <p:sldId id="408" r:id="rId184"/>
    <p:sldId id="409" r:id="rId185"/>
    <p:sldId id="410" r:id="rId186"/>
    <p:sldId id="411" r:id="rId187"/>
    <p:sldId id="412" r:id="rId188"/>
    <p:sldId id="413" r:id="rId189"/>
    <p:sldId id="414" r:id="rId190"/>
    <p:sldId id="415" r:id="rId191"/>
    <p:sldId id="416" r:id="rId192"/>
    <p:sldId id="417" r:id="rId193"/>
    <p:sldId id="418" r:id="rId194"/>
    <p:sldId id="419" r:id="rId195"/>
    <p:sldId id="420" r:id="rId196"/>
    <p:sldId id="421" r:id="rId197"/>
    <p:sldId id="422" r:id="rId198"/>
    <p:sldId id="423" r:id="rId199"/>
    <p:sldId id="424" r:id="rId200"/>
    <p:sldId id="425" r:id="rId201"/>
    <p:sldId id="426" r:id="rId202"/>
    <p:sldId id="427" r:id="rId203"/>
    <p:sldId id="428" r:id="rId204"/>
    <p:sldId id="429" r:id="rId205"/>
    <p:sldId id="430" r:id="rId206"/>
    <p:sldId id="431" r:id="rId207"/>
    <p:sldId id="432" r:id="rId208"/>
    <p:sldId id="433" r:id="rId209"/>
    <p:sldId id="434" r:id="rId210"/>
    <p:sldId id="435" r:id="rId211"/>
    <p:sldId id="436" r:id="rId212"/>
    <p:sldId id="437" r:id="rId213"/>
    <p:sldId id="438" r:id="rId214"/>
  </p:sldIdLst>
  <p:sldSz cx="14979650" cy="8426450"/>
  <p:notesSz cx="5613400" cy="8426450"/>
  <p:defaultTex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880" userDrawn="1">
          <p15:clr>
            <a:srgbClr val="A4A3A4"/>
          </p15:clr>
        </p15:guide>
        <p15:guide id="2" pos="5764"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varScale="1">
        <p:scale>
          <a:sx n="63" d="100"/>
          <a:sy n="63" d="100"/>
        </p:scale>
        <p:origin x="366" y="66"/>
      </p:cViewPr>
      <p:guideLst>
        <p:guide orient="horz" pos="2880"/>
        <p:guide pos="5764"/>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presProps" Target="presProp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viewProps" Target="viewProps.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theme" Target="theme/theme1.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tableStyles" Target="tableStyles.xml"/><Relationship Id="rId3" Type="http://schemas.openxmlformats.org/officeDocument/2006/relationships/slide" Target="slides/slide2.xml"/><Relationship Id="rId214" Type="http://schemas.openxmlformats.org/officeDocument/2006/relationships/slide" Target="slides/slide213.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notesMaster" Target="notesMasters/notesMaster1.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432050" cy="422275"/>
          </a:xfrm>
          <a:prstGeom prst="rect">
            <a:avLst/>
          </a:prstGeom>
        </p:spPr>
        <p:txBody>
          <a:bodyPr vert="horz" lIns="91440" tIns="45720" rIns="91440" bIns="45720" rtlCol="0"/>
          <a:lstStyle>
            <a:lvl1pPr algn="l">
              <a:defRPr sz="1200"/>
            </a:lvl1pPr>
          </a:lstStyle>
          <a:p>
            <a:endParaRPr lang="es-ES"/>
          </a:p>
        </p:txBody>
      </p:sp>
      <p:sp>
        <p:nvSpPr>
          <p:cNvPr id="3" name="Marcador de fecha 2"/>
          <p:cNvSpPr>
            <a:spLocks noGrp="1"/>
          </p:cNvSpPr>
          <p:nvPr>
            <p:ph type="dt" idx="1"/>
          </p:nvPr>
        </p:nvSpPr>
        <p:spPr>
          <a:xfrm>
            <a:off x="3179763" y="0"/>
            <a:ext cx="2432050" cy="422275"/>
          </a:xfrm>
          <a:prstGeom prst="rect">
            <a:avLst/>
          </a:prstGeom>
        </p:spPr>
        <p:txBody>
          <a:bodyPr vert="horz" lIns="91440" tIns="45720" rIns="91440" bIns="45720" rtlCol="0"/>
          <a:lstStyle>
            <a:lvl1pPr algn="r">
              <a:defRPr sz="1200"/>
            </a:lvl1pPr>
          </a:lstStyle>
          <a:p>
            <a:fld id="{FAADBA07-70E8-4B13-86BB-CC388464551F}" type="datetimeFigureOut">
              <a:rPr lang="es-ES" smtClean="0"/>
              <a:t>12/04/2023</a:t>
            </a:fld>
            <a:endParaRPr lang="es-ES"/>
          </a:p>
        </p:txBody>
      </p:sp>
      <p:sp>
        <p:nvSpPr>
          <p:cNvPr id="4" name="Marcador de imagen de diapositiva 3"/>
          <p:cNvSpPr>
            <a:spLocks noGrp="1" noRot="1" noChangeAspect="1"/>
          </p:cNvSpPr>
          <p:nvPr>
            <p:ph type="sldImg" idx="2"/>
          </p:nvPr>
        </p:nvSpPr>
        <p:spPr>
          <a:xfrm>
            <a:off x="280988" y="1054100"/>
            <a:ext cx="5051425" cy="2843213"/>
          </a:xfrm>
          <a:prstGeom prst="rect">
            <a:avLst/>
          </a:prstGeom>
          <a:noFill/>
          <a:ln w="12700">
            <a:solidFill>
              <a:prstClr val="black"/>
            </a:solidFill>
          </a:ln>
        </p:spPr>
        <p:txBody>
          <a:bodyPr vert="horz" lIns="91440" tIns="45720" rIns="91440" bIns="45720" rtlCol="0" anchor="ctr"/>
          <a:lstStyle/>
          <a:p>
            <a:endParaRPr lang="es-ES"/>
          </a:p>
        </p:txBody>
      </p:sp>
      <p:sp>
        <p:nvSpPr>
          <p:cNvPr id="5" name="Marcador de notas 4"/>
          <p:cNvSpPr>
            <a:spLocks noGrp="1"/>
          </p:cNvSpPr>
          <p:nvPr>
            <p:ph type="body" sz="quarter" idx="3"/>
          </p:nvPr>
        </p:nvSpPr>
        <p:spPr>
          <a:xfrm>
            <a:off x="561975" y="4054475"/>
            <a:ext cx="4489450" cy="3319463"/>
          </a:xfrm>
          <a:prstGeom prst="rect">
            <a:avLst/>
          </a:prstGeom>
        </p:spPr>
        <p:txBody>
          <a:bodyPr vert="horz" lIns="91440" tIns="45720" rIns="91440" bIns="45720" rtlCol="0"/>
          <a:lstStyle/>
          <a:p>
            <a:pPr lvl="0"/>
            <a:r>
              <a:rPr lang="es-ES" smtClean="0"/>
              <a:t>Editar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Marcador de pie de página 5"/>
          <p:cNvSpPr>
            <a:spLocks noGrp="1"/>
          </p:cNvSpPr>
          <p:nvPr>
            <p:ph type="ftr" sz="quarter" idx="4"/>
          </p:nvPr>
        </p:nvSpPr>
        <p:spPr>
          <a:xfrm>
            <a:off x="0" y="8004175"/>
            <a:ext cx="2432050" cy="422275"/>
          </a:xfrm>
          <a:prstGeom prst="rect">
            <a:avLst/>
          </a:prstGeom>
        </p:spPr>
        <p:txBody>
          <a:bodyPr vert="horz" lIns="91440" tIns="45720" rIns="91440" bIns="45720" rtlCol="0" anchor="b"/>
          <a:lstStyle>
            <a:lvl1pPr algn="l">
              <a:defRPr sz="1200"/>
            </a:lvl1pPr>
          </a:lstStyle>
          <a:p>
            <a:endParaRPr lang="es-ES"/>
          </a:p>
        </p:txBody>
      </p:sp>
      <p:sp>
        <p:nvSpPr>
          <p:cNvPr id="7" name="Marcador de número de diapositiva 6"/>
          <p:cNvSpPr>
            <a:spLocks noGrp="1"/>
          </p:cNvSpPr>
          <p:nvPr>
            <p:ph type="sldNum" sz="quarter" idx="5"/>
          </p:nvPr>
        </p:nvSpPr>
        <p:spPr>
          <a:xfrm>
            <a:off x="3179763" y="8004175"/>
            <a:ext cx="2432050" cy="422275"/>
          </a:xfrm>
          <a:prstGeom prst="rect">
            <a:avLst/>
          </a:prstGeom>
        </p:spPr>
        <p:txBody>
          <a:bodyPr vert="horz" lIns="91440" tIns="45720" rIns="91440" bIns="45720" rtlCol="0" anchor="b"/>
          <a:lstStyle>
            <a:lvl1pPr algn="r">
              <a:defRPr sz="1200"/>
            </a:lvl1pPr>
          </a:lstStyle>
          <a:p>
            <a:fld id="{C3A3B78D-E34C-4840-AA84-9F69FD10DD9D}" type="slidenum">
              <a:rPr lang="es-ES" smtClean="0"/>
              <a:t>‹Nº›</a:t>
            </a:fld>
            <a:endParaRPr lang="es-ES"/>
          </a:p>
        </p:txBody>
      </p:sp>
    </p:spTree>
    <p:extLst>
      <p:ext uri="{BB962C8B-B14F-4D97-AF65-F5344CB8AC3E}">
        <p14:creationId xmlns:p14="http://schemas.microsoft.com/office/powerpoint/2010/main" val="15901574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1124745" y="2612199"/>
            <a:ext cx="12747105" cy="307777"/>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2249489" y="4718812"/>
            <a:ext cx="10497617" cy="161583"/>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4/11/2023</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‹Nº›</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16" name="bg object 16"/>
          <p:cNvSpPr/>
          <p:nvPr/>
        </p:nvSpPr>
        <p:spPr>
          <a:xfrm>
            <a:off x="1799672" y="541698"/>
            <a:ext cx="11387245" cy="0"/>
          </a:xfrm>
          <a:custGeom>
            <a:avLst/>
            <a:gdLst/>
            <a:ahLst/>
            <a:cxnLst/>
            <a:rect l="l" t="t" r="r" b="b"/>
            <a:pathLst>
              <a:path w="4267200">
                <a:moveTo>
                  <a:pt x="0" y="0"/>
                </a:moveTo>
                <a:lnTo>
                  <a:pt x="4267200" y="0"/>
                </a:lnTo>
              </a:path>
            </a:pathLst>
          </a:custGeom>
          <a:ln w="50800">
            <a:solidFill>
              <a:srgbClr val="231F20"/>
            </a:solidFill>
          </a:ln>
        </p:spPr>
        <p:txBody>
          <a:bodyPr wrap="square" lIns="0" tIns="0" rIns="0" bIns="0" rtlCol="0"/>
          <a:lstStyle/>
          <a:p>
            <a:endParaRPr sz="1800"/>
          </a:p>
        </p:txBody>
      </p:sp>
      <p:sp>
        <p:nvSpPr>
          <p:cNvPr id="2" name="Holder 2"/>
          <p:cNvSpPr>
            <a:spLocks noGrp="1"/>
          </p:cNvSpPr>
          <p:nvPr>
            <p:ph type="title"/>
          </p:nvPr>
        </p:nvSpPr>
        <p:spPr/>
        <p:txBody>
          <a:bodyPr lIns="0" tIns="0" rIns="0" bIns="0"/>
          <a:lstStyle>
            <a:lvl1pPr>
              <a:defRPr sz="2000" b="0" i="0">
                <a:solidFill>
                  <a:srgbClr val="171514"/>
                </a:solidFill>
                <a:latin typeface="Microsoft Sans Serif"/>
                <a:cs typeface="Microsoft Sans Serif"/>
              </a:defRPr>
            </a:lvl1pPr>
          </a:lstStyle>
          <a:p>
            <a:endParaRPr/>
          </a:p>
        </p:txBody>
      </p:sp>
      <p:sp>
        <p:nvSpPr>
          <p:cNvPr id="3" name="Holder 3"/>
          <p:cNvSpPr>
            <a:spLocks noGrp="1"/>
          </p:cNvSpPr>
          <p:nvPr>
            <p:ph type="body" idx="1"/>
          </p:nvPr>
        </p:nvSpPr>
        <p:spPr/>
        <p:txBody>
          <a:bodyPr lIns="0" tIns="0" rIns="0" bIns="0"/>
          <a:lstStyle>
            <a:lvl1pPr>
              <a:defRPr sz="1050" b="1" i="0">
                <a:solidFill>
                  <a:srgbClr val="171514"/>
                </a:solidFill>
                <a:latin typeface="Arial"/>
                <a:cs typeface="Aria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4/11/2023</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‹Nº›</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obj" preserve="1">
  <p:cSld name="Two Content">
    <p:spTree>
      <p:nvGrpSpPr>
        <p:cNvPr id="1" name=""/>
        <p:cNvGrpSpPr/>
        <p:nvPr/>
      </p:nvGrpSpPr>
      <p:grpSpPr>
        <a:xfrm>
          <a:off x="0" y="0"/>
          <a:ext cx="0" cy="0"/>
          <a:chOff x="0" y="0"/>
          <a:chExt cx="0" cy="0"/>
        </a:xfrm>
      </p:grpSpPr>
      <p:sp>
        <p:nvSpPr>
          <p:cNvPr id="16" name="bg object 16"/>
          <p:cNvSpPr/>
          <p:nvPr/>
        </p:nvSpPr>
        <p:spPr>
          <a:xfrm>
            <a:off x="1799672" y="541698"/>
            <a:ext cx="11387245" cy="0"/>
          </a:xfrm>
          <a:custGeom>
            <a:avLst/>
            <a:gdLst/>
            <a:ahLst/>
            <a:cxnLst/>
            <a:rect l="l" t="t" r="r" b="b"/>
            <a:pathLst>
              <a:path w="4267200">
                <a:moveTo>
                  <a:pt x="0" y="0"/>
                </a:moveTo>
                <a:lnTo>
                  <a:pt x="4267200" y="0"/>
                </a:lnTo>
              </a:path>
            </a:pathLst>
          </a:custGeom>
          <a:ln w="50800">
            <a:solidFill>
              <a:srgbClr val="231F20"/>
            </a:solidFill>
          </a:ln>
        </p:spPr>
        <p:txBody>
          <a:bodyPr wrap="square" lIns="0" tIns="0" rIns="0" bIns="0" rtlCol="0"/>
          <a:lstStyle/>
          <a:p>
            <a:endParaRPr sz="1800"/>
          </a:p>
        </p:txBody>
      </p:sp>
      <p:sp>
        <p:nvSpPr>
          <p:cNvPr id="2" name="Holder 2"/>
          <p:cNvSpPr>
            <a:spLocks noGrp="1"/>
          </p:cNvSpPr>
          <p:nvPr>
            <p:ph type="title"/>
          </p:nvPr>
        </p:nvSpPr>
        <p:spPr/>
        <p:txBody>
          <a:bodyPr lIns="0" tIns="0" rIns="0" bIns="0"/>
          <a:lstStyle>
            <a:lvl1pPr>
              <a:defRPr sz="2000" b="0" i="0">
                <a:solidFill>
                  <a:srgbClr val="171514"/>
                </a:solidFill>
                <a:latin typeface="Microsoft Sans Serif"/>
                <a:cs typeface="Microsoft Sans Serif"/>
              </a:defRPr>
            </a:lvl1pPr>
          </a:lstStyle>
          <a:p>
            <a:endParaRPr/>
          </a:p>
        </p:txBody>
      </p:sp>
      <p:sp>
        <p:nvSpPr>
          <p:cNvPr id="3" name="Holder 3"/>
          <p:cNvSpPr>
            <a:spLocks noGrp="1"/>
          </p:cNvSpPr>
          <p:nvPr>
            <p:ph sz="half" idx="2"/>
          </p:nvPr>
        </p:nvSpPr>
        <p:spPr>
          <a:xfrm>
            <a:off x="749830" y="1938084"/>
            <a:ext cx="6523518" cy="161583"/>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7662669" y="1522189"/>
            <a:ext cx="4027899" cy="84639"/>
          </a:xfrm>
          <a:prstGeom prst="rect">
            <a:avLst/>
          </a:prstGeom>
        </p:spPr>
        <p:txBody>
          <a:bodyPr wrap="square" lIns="0" tIns="0" rIns="0" bIns="0">
            <a:spAutoFit/>
          </a:bodyPr>
          <a:lstStyle>
            <a:lvl1pPr>
              <a:defRPr sz="550" b="0" i="0">
                <a:solidFill>
                  <a:srgbClr val="171514"/>
                </a:solidFill>
                <a:latin typeface="Microsoft Sans Serif"/>
                <a:cs typeface="Microsoft Sans Serif"/>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4/11/2023</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‹Nº›</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0" i="0">
                <a:solidFill>
                  <a:srgbClr val="171514"/>
                </a:solidFill>
                <a:latin typeface="Microsoft Sans Serif"/>
                <a:cs typeface="Microsoft Sans Serif"/>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4/11/2023</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‹Nº›</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4/11/2023</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‹Nº›</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1745367" y="833011"/>
            <a:ext cx="11505862" cy="307777"/>
          </a:xfrm>
          <a:prstGeom prst="rect">
            <a:avLst/>
          </a:prstGeom>
        </p:spPr>
        <p:txBody>
          <a:bodyPr wrap="square" lIns="0" tIns="0" rIns="0" bIns="0">
            <a:spAutoFit/>
          </a:bodyPr>
          <a:lstStyle>
            <a:lvl1pPr>
              <a:defRPr sz="2000" b="0" i="0">
                <a:solidFill>
                  <a:srgbClr val="171514"/>
                </a:solidFill>
                <a:latin typeface="Microsoft Sans Serif"/>
                <a:cs typeface="Microsoft Sans Serif"/>
              </a:defRPr>
            </a:lvl1pPr>
          </a:lstStyle>
          <a:p>
            <a:endParaRPr/>
          </a:p>
        </p:txBody>
      </p:sp>
      <p:sp>
        <p:nvSpPr>
          <p:cNvPr id="3" name="Holder 3"/>
          <p:cNvSpPr>
            <a:spLocks noGrp="1"/>
          </p:cNvSpPr>
          <p:nvPr>
            <p:ph type="body" idx="1"/>
          </p:nvPr>
        </p:nvSpPr>
        <p:spPr>
          <a:xfrm>
            <a:off x="1719949" y="1976577"/>
            <a:ext cx="11556698" cy="161583"/>
          </a:xfrm>
          <a:prstGeom prst="rect">
            <a:avLst/>
          </a:prstGeom>
        </p:spPr>
        <p:txBody>
          <a:bodyPr wrap="square" lIns="0" tIns="0" rIns="0" bIns="0">
            <a:spAutoFit/>
          </a:bodyPr>
          <a:lstStyle>
            <a:lvl1pPr>
              <a:defRPr sz="1050" b="1" i="0">
                <a:solidFill>
                  <a:srgbClr val="171514"/>
                </a:solidFill>
                <a:latin typeface="Arial"/>
                <a:cs typeface="Arial"/>
              </a:defRPr>
            </a:lvl1pPr>
          </a:lstStyle>
          <a:p>
            <a:endParaRPr/>
          </a:p>
        </p:txBody>
      </p:sp>
      <p:sp>
        <p:nvSpPr>
          <p:cNvPr id="4" name="Holder 4"/>
          <p:cNvSpPr>
            <a:spLocks noGrp="1"/>
          </p:cNvSpPr>
          <p:nvPr>
            <p:ph type="ftr" sz="quarter" idx="5"/>
          </p:nvPr>
        </p:nvSpPr>
        <p:spPr>
          <a:xfrm>
            <a:off x="5098843" y="7836598"/>
            <a:ext cx="4798910"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749828" y="7836598"/>
            <a:ext cx="3449216"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4/11/2023</a:t>
            </a:fld>
            <a:endParaRPr lang="en-US"/>
          </a:p>
        </p:txBody>
      </p:sp>
      <p:sp>
        <p:nvSpPr>
          <p:cNvPr id="6" name="Holder 6"/>
          <p:cNvSpPr>
            <a:spLocks noGrp="1"/>
          </p:cNvSpPr>
          <p:nvPr>
            <p:ph type="sldNum" sz="quarter" idx="7"/>
          </p:nvPr>
        </p:nvSpPr>
        <p:spPr>
          <a:xfrm>
            <a:off x="10797548" y="7836598"/>
            <a:ext cx="3449216" cy="276999"/>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‹Nº›</a:t>
            </a:fld>
            <a:endParaRP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5.xm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5.xml"/><Relationship Id="rId4" Type="http://schemas.openxmlformats.org/officeDocument/2006/relationships/image" Target="../media/image11.png"/></Relationships>
</file>

<file path=ppt/slides/_rels/slide1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Layout" Target="../slideLayouts/slideLayout5.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1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5.xml"/><Relationship Id="rId5" Type="http://schemas.openxmlformats.org/officeDocument/2006/relationships/image" Target="../media/image24.png"/><Relationship Id="rId4" Type="http://schemas.openxmlformats.org/officeDocument/2006/relationships/image" Target="../media/image23.png"/></Relationships>
</file>

<file path=ppt/slides/_rels/slide2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5.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46.png"/><Relationship Id="rId3" Type="http://schemas.openxmlformats.org/officeDocument/2006/relationships/image" Target="../media/image36.png"/><Relationship Id="rId7" Type="http://schemas.openxmlformats.org/officeDocument/2006/relationships/image" Target="../media/image40.png"/><Relationship Id="rId12" Type="http://schemas.openxmlformats.org/officeDocument/2006/relationships/image" Target="../media/image45.png"/><Relationship Id="rId2" Type="http://schemas.openxmlformats.org/officeDocument/2006/relationships/image" Target="../media/image35.png"/><Relationship Id="rId1" Type="http://schemas.openxmlformats.org/officeDocument/2006/relationships/slideLayout" Target="../slideLayouts/slideLayout5.xml"/><Relationship Id="rId6" Type="http://schemas.openxmlformats.org/officeDocument/2006/relationships/image" Target="../media/image39.png"/><Relationship Id="rId11" Type="http://schemas.openxmlformats.org/officeDocument/2006/relationships/image" Target="../media/image44.png"/><Relationship Id="rId5" Type="http://schemas.openxmlformats.org/officeDocument/2006/relationships/image" Target="../media/image38.png"/><Relationship Id="rId10" Type="http://schemas.openxmlformats.org/officeDocument/2006/relationships/image" Target="../media/image43.png"/><Relationship Id="rId4" Type="http://schemas.openxmlformats.org/officeDocument/2006/relationships/image" Target="../media/image37.png"/><Relationship Id="rId9" Type="http://schemas.openxmlformats.org/officeDocument/2006/relationships/image" Target="../media/image42.png"/><Relationship Id="rId14" Type="http://schemas.openxmlformats.org/officeDocument/2006/relationships/image" Target="../media/image47.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5.xml"/><Relationship Id="rId5" Type="http://schemas.openxmlformats.org/officeDocument/2006/relationships/image" Target="../media/image51.png"/><Relationship Id="rId4" Type="http://schemas.openxmlformats.org/officeDocument/2006/relationships/image" Target="../media/image50.png"/></Relationships>
</file>

<file path=ppt/slides/_rels/slide38.xml.rels><?xml version="1.0" encoding="UTF-8" standalone="yes"?>
<Relationships xmlns="http://schemas.openxmlformats.org/package/2006/relationships"><Relationship Id="rId3" Type="http://schemas.openxmlformats.org/officeDocument/2006/relationships/image" Target="../media/image53.png"/><Relationship Id="rId7" Type="http://schemas.openxmlformats.org/officeDocument/2006/relationships/image" Target="../media/image57.png"/><Relationship Id="rId2" Type="http://schemas.openxmlformats.org/officeDocument/2006/relationships/image" Target="../media/image52.png"/><Relationship Id="rId1" Type="http://schemas.openxmlformats.org/officeDocument/2006/relationships/slideLayout" Target="../slideLayouts/slideLayout5.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s>
</file>

<file path=ppt/slides/_rels/slide39.xml.rels><?xml version="1.0" encoding="UTF-8" standalone="yes"?>
<Relationships xmlns="http://schemas.openxmlformats.org/package/2006/relationships"><Relationship Id="rId3" Type="http://schemas.openxmlformats.org/officeDocument/2006/relationships/image" Target="../media/image59.png"/><Relationship Id="rId7" Type="http://schemas.openxmlformats.org/officeDocument/2006/relationships/image" Target="../media/image63.png"/><Relationship Id="rId2" Type="http://schemas.openxmlformats.org/officeDocument/2006/relationships/image" Target="../media/image58.png"/><Relationship Id="rId1" Type="http://schemas.openxmlformats.org/officeDocument/2006/relationships/slideLayout" Target="../slideLayouts/slideLayout5.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4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5.xml"/><Relationship Id="rId4" Type="http://schemas.openxmlformats.org/officeDocument/2006/relationships/image" Target="../media/image69.png"/></Relationships>
</file>

<file path=ppt/slides/_rels/slide44.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72.png"/><Relationship Id="rId7" Type="http://schemas.openxmlformats.org/officeDocument/2006/relationships/image" Target="../media/image76.png"/><Relationship Id="rId2" Type="http://schemas.openxmlformats.org/officeDocument/2006/relationships/image" Target="../media/image71.png"/><Relationship Id="rId1" Type="http://schemas.openxmlformats.org/officeDocument/2006/relationships/slideLayout" Target="../slideLayouts/slideLayout5.xml"/><Relationship Id="rId6" Type="http://schemas.openxmlformats.org/officeDocument/2006/relationships/image" Target="../media/image75.png"/><Relationship Id="rId5" Type="http://schemas.openxmlformats.org/officeDocument/2006/relationships/image" Target="../media/image74.png"/><Relationship Id="rId4" Type="http://schemas.openxmlformats.org/officeDocument/2006/relationships/image" Target="../media/image73.png"/></Relationships>
</file>

<file path=ppt/slides/_rels/slide46.xml.rels><?xml version="1.0" encoding="UTF-8" standalone="yes"?>
<Relationships xmlns="http://schemas.openxmlformats.org/package/2006/relationships"><Relationship Id="rId3" Type="http://schemas.openxmlformats.org/officeDocument/2006/relationships/image" Target="../media/image77.png"/><Relationship Id="rId7" Type="http://schemas.openxmlformats.org/officeDocument/2006/relationships/image" Target="../media/image81.png"/><Relationship Id="rId2" Type="http://schemas.openxmlformats.org/officeDocument/2006/relationships/image" Target="../media/image70.png"/><Relationship Id="rId1" Type="http://schemas.openxmlformats.org/officeDocument/2006/relationships/slideLayout" Target="../slideLayouts/slideLayout5.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s>
</file>

<file path=ppt/slides/_rels/slide47.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5.xml"/><Relationship Id="rId4" Type="http://schemas.openxmlformats.org/officeDocument/2006/relationships/image" Target="../media/image84.png"/></Relationships>
</file>

<file path=ppt/slides/_rels/slide48.xml.rels><?xml version="1.0" encoding="UTF-8" standalone="yes"?>
<Relationships xmlns="http://schemas.openxmlformats.org/package/2006/relationships"><Relationship Id="rId8" Type="http://schemas.openxmlformats.org/officeDocument/2006/relationships/image" Target="../media/image91.png"/><Relationship Id="rId3" Type="http://schemas.openxmlformats.org/officeDocument/2006/relationships/image" Target="../media/image86.png"/><Relationship Id="rId7" Type="http://schemas.openxmlformats.org/officeDocument/2006/relationships/image" Target="../media/image90.png"/><Relationship Id="rId2" Type="http://schemas.openxmlformats.org/officeDocument/2006/relationships/image" Target="../media/image85.png"/><Relationship Id="rId1" Type="http://schemas.openxmlformats.org/officeDocument/2006/relationships/slideLayout" Target="../slideLayouts/slideLayout5.xml"/><Relationship Id="rId6" Type="http://schemas.openxmlformats.org/officeDocument/2006/relationships/image" Target="../media/image89.png"/><Relationship Id="rId5" Type="http://schemas.openxmlformats.org/officeDocument/2006/relationships/image" Target="../media/image88.png"/><Relationship Id="rId4" Type="http://schemas.openxmlformats.org/officeDocument/2006/relationships/image" Target="../media/image87.png"/><Relationship Id="rId9" Type="http://schemas.openxmlformats.org/officeDocument/2006/relationships/image" Target="../media/image92.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image" Target="../media/image94.png"/><Relationship Id="rId7" Type="http://schemas.openxmlformats.org/officeDocument/2006/relationships/image" Target="../media/image98.png"/><Relationship Id="rId2" Type="http://schemas.openxmlformats.org/officeDocument/2006/relationships/image" Target="../media/image93.png"/><Relationship Id="rId1" Type="http://schemas.openxmlformats.org/officeDocument/2006/relationships/slideLayout" Target="../slideLayouts/slideLayout5.xml"/><Relationship Id="rId6" Type="http://schemas.openxmlformats.org/officeDocument/2006/relationships/image" Target="../media/image97.png"/><Relationship Id="rId5" Type="http://schemas.openxmlformats.org/officeDocument/2006/relationships/image" Target="../media/image96.png"/><Relationship Id="rId4" Type="http://schemas.openxmlformats.org/officeDocument/2006/relationships/image" Target="../media/image95.png"/><Relationship Id="rId9" Type="http://schemas.openxmlformats.org/officeDocument/2006/relationships/image" Target="../media/image100.png"/></Relationships>
</file>

<file path=ppt/slides/_rels/slide51.xml.rels><?xml version="1.0" encoding="UTF-8" standalone="yes"?>
<Relationships xmlns="http://schemas.openxmlformats.org/package/2006/relationships"><Relationship Id="rId8" Type="http://schemas.openxmlformats.org/officeDocument/2006/relationships/image" Target="../media/image106.png"/><Relationship Id="rId13" Type="http://schemas.openxmlformats.org/officeDocument/2006/relationships/image" Target="../media/image111.png"/><Relationship Id="rId3" Type="http://schemas.openxmlformats.org/officeDocument/2006/relationships/image" Target="../media/image102.png"/><Relationship Id="rId7" Type="http://schemas.openxmlformats.org/officeDocument/2006/relationships/image" Target="../media/image105.png"/><Relationship Id="rId12" Type="http://schemas.openxmlformats.org/officeDocument/2006/relationships/image" Target="../media/image110.png"/><Relationship Id="rId2" Type="http://schemas.openxmlformats.org/officeDocument/2006/relationships/image" Target="../media/image101.png"/><Relationship Id="rId1" Type="http://schemas.openxmlformats.org/officeDocument/2006/relationships/slideLayout" Target="../slideLayouts/slideLayout5.xml"/><Relationship Id="rId6" Type="http://schemas.openxmlformats.org/officeDocument/2006/relationships/image" Target="../media/image93.png"/><Relationship Id="rId11" Type="http://schemas.openxmlformats.org/officeDocument/2006/relationships/image" Target="../media/image109.png"/><Relationship Id="rId5" Type="http://schemas.openxmlformats.org/officeDocument/2006/relationships/image" Target="../media/image104.png"/><Relationship Id="rId10" Type="http://schemas.openxmlformats.org/officeDocument/2006/relationships/image" Target="../media/image108.png"/><Relationship Id="rId4" Type="http://schemas.openxmlformats.org/officeDocument/2006/relationships/image" Target="../media/image103.png"/><Relationship Id="rId9" Type="http://schemas.openxmlformats.org/officeDocument/2006/relationships/image" Target="../media/image107.png"/></Relationships>
</file>

<file path=ppt/slides/_rels/slide52.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image" Target="../media/image114.png"/><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9.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image" Target="../media/image116.png"/><Relationship Id="rId1" Type="http://schemas.openxmlformats.org/officeDocument/2006/relationships/slideLayout" Target="../slideLayouts/slideLayout5.xml"/><Relationship Id="rId4" Type="http://schemas.openxmlformats.org/officeDocument/2006/relationships/image" Target="../media/image118.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4.xml.rels><?xml version="1.0" encoding="UTF-8" standalone="yes"?>
<Relationships xmlns="http://schemas.openxmlformats.org/package/2006/relationships"><Relationship Id="rId2" Type="http://schemas.openxmlformats.org/officeDocument/2006/relationships/image" Target="../media/image119.png"/><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2" Type="http://schemas.openxmlformats.org/officeDocument/2006/relationships/image" Target="../media/image123.png"/><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2" Type="http://schemas.openxmlformats.org/officeDocument/2006/relationships/image" Target="../media/image124.png"/><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image" Target="../media/image126.png"/><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image" Target="../media/image130.png"/><Relationship Id="rId1" Type="http://schemas.openxmlformats.org/officeDocument/2006/relationships/slideLayout" Target="../slideLayouts/slideLayout5.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image" Target="../media/image132.png"/><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image" Target="../media/image134.png"/><Relationship Id="rId1" Type="http://schemas.openxmlformats.org/officeDocument/2006/relationships/slideLayout" Target="../slideLayouts/slideLayout5.xml"/><Relationship Id="rId4" Type="http://schemas.openxmlformats.org/officeDocument/2006/relationships/image" Target="../media/image136.png"/></Relationships>
</file>

<file path=ppt/slides/_rels/slide84.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5.xml"/></Relationships>
</file>

<file path=ppt/slides/_rels/slide85.xml.rels><?xml version="1.0" encoding="UTF-8" standalone="yes"?>
<Relationships xmlns="http://schemas.openxmlformats.org/package/2006/relationships"><Relationship Id="rId2" Type="http://schemas.openxmlformats.org/officeDocument/2006/relationships/image" Target="../media/image139.png"/><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image" Target="../media/image140.png"/><Relationship Id="rId1" Type="http://schemas.openxmlformats.org/officeDocument/2006/relationships/slideLayout" Target="../slideLayouts/slideLayout5.xml"/><Relationship Id="rId4" Type="http://schemas.openxmlformats.org/officeDocument/2006/relationships/image" Target="../media/image142.png"/></Relationships>
</file>

<file path=ppt/slides/_rels/slide87.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image" Target="../media/image143.png"/><Relationship Id="rId1" Type="http://schemas.openxmlformats.org/officeDocument/2006/relationships/slideLayout" Target="../slideLayouts/slideLayout5.xml"/><Relationship Id="rId4" Type="http://schemas.openxmlformats.org/officeDocument/2006/relationships/image" Target="../media/image145.png"/></Relationships>
</file>

<file path=ppt/slides/_rels/slide88.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image" Target="../media/image146.png"/><Relationship Id="rId1" Type="http://schemas.openxmlformats.org/officeDocument/2006/relationships/slideLayout" Target="../slideLayouts/slideLayout5.xml"/><Relationship Id="rId4" Type="http://schemas.openxmlformats.org/officeDocument/2006/relationships/image" Target="../media/image148.png"/></Relationships>
</file>

<file path=ppt/slides/_rels/slide89.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image" Target="../media/image149.png"/><Relationship Id="rId1" Type="http://schemas.openxmlformats.org/officeDocument/2006/relationships/slideLayout" Target="../slideLayouts/slideLayout5.xml"/></Relationships>
</file>

<file path=ppt/slides/_rels/slide90.xml.rels><?xml version="1.0" encoding="UTF-8" standalone="yes"?>
<Relationships xmlns="http://schemas.openxmlformats.org/package/2006/relationships"><Relationship Id="rId2" Type="http://schemas.openxmlformats.org/officeDocument/2006/relationships/image" Target="../media/image151.png"/><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2" Type="http://schemas.openxmlformats.org/officeDocument/2006/relationships/image" Target="../media/image152.png"/><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image" Target="../media/image154.png"/><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5.xml"/></Relationships>
</file>

<file path=ppt/slides/_rels/slide95.xml.rels><?xml version="1.0" encoding="UTF-8" standalone="yes"?>
<Relationships xmlns="http://schemas.openxmlformats.org/package/2006/relationships"><Relationship Id="rId2" Type="http://schemas.openxmlformats.org/officeDocument/2006/relationships/image" Target="../media/image157.png"/><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2" Type="http://schemas.openxmlformats.org/officeDocument/2006/relationships/image" Target="../media/image160.png"/><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2" Type="http://schemas.openxmlformats.org/officeDocument/2006/relationships/image" Target="../media/image162.png"/><Relationship Id="rId1" Type="http://schemas.openxmlformats.org/officeDocument/2006/relationships/slideLayout" Target="../slideLayouts/slideLayout5.xml"/></Relationships>
</file>

<file path=ppt/slides/_rels/slide105.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image" Target="../media/image164.png"/><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image" Target="../media/image165.png"/><Relationship Id="rId1" Type="http://schemas.openxmlformats.org/officeDocument/2006/relationships/slideLayout" Target="../slideLayouts/slideLayout5.xml"/><Relationship Id="rId4" Type="http://schemas.openxmlformats.org/officeDocument/2006/relationships/image" Target="../media/image167.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2" Type="http://schemas.openxmlformats.org/officeDocument/2006/relationships/image" Target="../media/image168.png"/><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2" Type="http://schemas.openxmlformats.org/officeDocument/2006/relationships/image" Target="../media/image168.png"/><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2" Type="http://schemas.openxmlformats.org/officeDocument/2006/relationships/image" Target="../media/image169.png"/><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5.xml"/></Relationships>
</file>

<file path=ppt/slides/_rels/slide116.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image" Target="../media/image171.png"/><Relationship Id="rId1" Type="http://schemas.openxmlformats.org/officeDocument/2006/relationships/slideLayout" Target="../slideLayouts/slideLayout5.xml"/></Relationships>
</file>

<file path=ppt/slides/_rels/slide117.xml.rels><?xml version="1.0" encoding="UTF-8" standalone="yes"?>
<Relationships xmlns="http://schemas.openxmlformats.org/package/2006/relationships"><Relationship Id="rId2" Type="http://schemas.openxmlformats.org/officeDocument/2006/relationships/image" Target="../media/image173.png"/><Relationship Id="rId1" Type="http://schemas.openxmlformats.org/officeDocument/2006/relationships/slideLayout" Target="../slideLayouts/slideLayout5.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2" Type="http://schemas.openxmlformats.org/officeDocument/2006/relationships/image" Target="../media/image174.png"/><Relationship Id="rId1" Type="http://schemas.openxmlformats.org/officeDocument/2006/relationships/slideLayout" Target="../slideLayouts/slideLayout5.xml"/></Relationships>
</file>

<file path=ppt/slides/_rels/slide121.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image" Target="../media/image175.png"/><Relationship Id="rId1" Type="http://schemas.openxmlformats.org/officeDocument/2006/relationships/slideLayout" Target="../slideLayouts/slideLayout5.xml"/></Relationships>
</file>

<file path=ppt/slides/_rels/slide122.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image" Target="../media/image177.png"/><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5.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5.x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slideLayout" Target="../slideLayouts/slideLayout5.xml"/></Relationships>
</file>

<file path=ppt/slides/_rels/slide127.xml.rels><?xml version="1.0" encoding="UTF-8" standalone="yes"?>
<Relationships xmlns="http://schemas.openxmlformats.org/package/2006/relationships"><Relationship Id="rId2" Type="http://schemas.openxmlformats.org/officeDocument/2006/relationships/image" Target="../media/image183.png"/><Relationship Id="rId1" Type="http://schemas.openxmlformats.org/officeDocument/2006/relationships/slideLayout" Target="../slideLayouts/slideLayout5.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2" Type="http://schemas.openxmlformats.org/officeDocument/2006/relationships/image" Target="../media/image184.png"/><Relationship Id="rId1" Type="http://schemas.openxmlformats.org/officeDocument/2006/relationships/slideLayout" Target="../slideLayouts/slideLayout5.xml"/></Relationships>
</file>

<file path=ppt/slides/_rels/slide130.xml.rels><?xml version="1.0" encoding="UTF-8" standalone="yes"?>
<Relationships xmlns="http://schemas.openxmlformats.org/package/2006/relationships"><Relationship Id="rId2" Type="http://schemas.openxmlformats.org/officeDocument/2006/relationships/image" Target="../media/image185.png"/><Relationship Id="rId1" Type="http://schemas.openxmlformats.org/officeDocument/2006/relationships/slideLayout" Target="../slideLayouts/slideLayout5.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2.xml.rels><?xml version="1.0" encoding="UTF-8" standalone="yes"?>
<Relationships xmlns="http://schemas.openxmlformats.org/package/2006/relationships"><Relationship Id="rId2" Type="http://schemas.openxmlformats.org/officeDocument/2006/relationships/image" Target="../media/image186.png"/><Relationship Id="rId1" Type="http://schemas.openxmlformats.org/officeDocument/2006/relationships/slideLayout" Target="../slideLayouts/slideLayout5.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4.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0.xml.rels><?xml version="1.0" encoding="UTF-8" standalone="yes"?>
<Relationships xmlns="http://schemas.openxmlformats.org/package/2006/relationships"><Relationship Id="rId3" Type="http://schemas.openxmlformats.org/officeDocument/2006/relationships/image" Target="../media/image189.png"/><Relationship Id="rId7" Type="http://schemas.openxmlformats.org/officeDocument/2006/relationships/image" Target="../media/image193.png"/><Relationship Id="rId2" Type="http://schemas.openxmlformats.org/officeDocument/2006/relationships/image" Target="../media/image188.png"/><Relationship Id="rId1" Type="http://schemas.openxmlformats.org/officeDocument/2006/relationships/slideLayout" Target="../slideLayouts/slideLayout5.xml"/><Relationship Id="rId6" Type="http://schemas.openxmlformats.org/officeDocument/2006/relationships/image" Target="../media/image192.png"/><Relationship Id="rId5" Type="http://schemas.openxmlformats.org/officeDocument/2006/relationships/image" Target="../media/image191.png"/><Relationship Id="rId4" Type="http://schemas.openxmlformats.org/officeDocument/2006/relationships/image" Target="../media/image190.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2.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image" Target="../media/image194.png"/><Relationship Id="rId1" Type="http://schemas.openxmlformats.org/officeDocument/2006/relationships/slideLayout" Target="../slideLayouts/slideLayout5.xml"/><Relationship Id="rId4" Type="http://schemas.openxmlformats.org/officeDocument/2006/relationships/image" Target="../media/image196.png"/></Relationships>
</file>

<file path=ppt/slides/_rels/slide143.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image" Target="../media/image197.png"/><Relationship Id="rId1" Type="http://schemas.openxmlformats.org/officeDocument/2006/relationships/slideLayout" Target="../slideLayouts/slideLayout5.xml"/><Relationship Id="rId5" Type="http://schemas.openxmlformats.org/officeDocument/2006/relationships/image" Target="../media/image200.png"/><Relationship Id="rId4" Type="http://schemas.openxmlformats.org/officeDocument/2006/relationships/image" Target="../media/image199.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1.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5.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9.xml.rels><?xml version="1.0" encoding="UTF-8" standalone="yes"?>
<Relationships xmlns="http://schemas.openxmlformats.org/package/2006/relationships"><Relationship Id="rId3" Type="http://schemas.openxmlformats.org/officeDocument/2006/relationships/image" Target="../media/image202.png"/><Relationship Id="rId7" Type="http://schemas.openxmlformats.org/officeDocument/2006/relationships/image" Target="../media/image206.png"/><Relationship Id="rId2" Type="http://schemas.openxmlformats.org/officeDocument/2006/relationships/image" Target="../media/image201.png"/><Relationship Id="rId1" Type="http://schemas.openxmlformats.org/officeDocument/2006/relationships/slideLayout" Target="../slideLayouts/slideLayout5.xml"/><Relationship Id="rId6" Type="http://schemas.openxmlformats.org/officeDocument/2006/relationships/image" Target="../media/image205.png"/><Relationship Id="rId5" Type="http://schemas.openxmlformats.org/officeDocument/2006/relationships/image" Target="../media/image204.png"/><Relationship Id="rId4" Type="http://schemas.openxmlformats.org/officeDocument/2006/relationships/image" Target="../media/image203.png"/></Relationships>
</file>

<file path=ppt/slides/_rels/slide160.xml.rels><?xml version="1.0" encoding="UTF-8" standalone="yes"?>
<Relationships xmlns="http://schemas.openxmlformats.org/package/2006/relationships"><Relationship Id="rId2" Type="http://schemas.openxmlformats.org/officeDocument/2006/relationships/image" Target="../media/image207.png"/><Relationship Id="rId1" Type="http://schemas.openxmlformats.org/officeDocument/2006/relationships/slideLayout" Target="../slideLayouts/slideLayout5.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3.xml.rels><?xml version="1.0" encoding="UTF-8" standalone="yes"?>
<Relationships xmlns="http://schemas.openxmlformats.org/package/2006/relationships"><Relationship Id="rId2" Type="http://schemas.openxmlformats.org/officeDocument/2006/relationships/image" Target="../media/image208.png"/><Relationship Id="rId1" Type="http://schemas.openxmlformats.org/officeDocument/2006/relationships/slideLayout" Target="../slideLayouts/slideLayout5.xml"/></Relationships>
</file>

<file path=ppt/slides/_rels/slide164.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image" Target="../media/image209.png"/><Relationship Id="rId1" Type="http://schemas.openxmlformats.org/officeDocument/2006/relationships/slideLayout" Target="../slideLayouts/slideLayout5.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6.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image" Target="../media/image211.png"/><Relationship Id="rId1" Type="http://schemas.openxmlformats.org/officeDocument/2006/relationships/slideLayout" Target="../slideLayouts/slideLayout5.xml"/></Relationships>
</file>

<file path=ppt/slides/_rels/slide167.xml.rels><?xml version="1.0" encoding="UTF-8" standalone="yes"?>
<Relationships xmlns="http://schemas.openxmlformats.org/package/2006/relationships"><Relationship Id="rId8" Type="http://schemas.openxmlformats.org/officeDocument/2006/relationships/image" Target="../media/image219.png"/><Relationship Id="rId3" Type="http://schemas.openxmlformats.org/officeDocument/2006/relationships/image" Target="../media/image214.png"/><Relationship Id="rId7" Type="http://schemas.openxmlformats.org/officeDocument/2006/relationships/image" Target="../media/image218.png"/><Relationship Id="rId2" Type="http://schemas.openxmlformats.org/officeDocument/2006/relationships/image" Target="../media/image213.png"/><Relationship Id="rId1" Type="http://schemas.openxmlformats.org/officeDocument/2006/relationships/slideLayout" Target="../slideLayouts/slideLayout5.xml"/><Relationship Id="rId6" Type="http://schemas.openxmlformats.org/officeDocument/2006/relationships/image" Target="../media/image217.png"/><Relationship Id="rId5" Type="http://schemas.openxmlformats.org/officeDocument/2006/relationships/image" Target="../media/image216.png"/><Relationship Id="rId4" Type="http://schemas.openxmlformats.org/officeDocument/2006/relationships/image" Target="../media/image215.png"/><Relationship Id="rId9" Type="http://schemas.openxmlformats.org/officeDocument/2006/relationships/image" Target="../media/image220.png"/></Relationships>
</file>

<file path=ppt/slides/_rels/slide168.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image" Target="../media/image221.png"/><Relationship Id="rId1" Type="http://schemas.openxmlformats.org/officeDocument/2006/relationships/slideLayout" Target="../slideLayouts/slideLayout5.xml"/><Relationship Id="rId5" Type="http://schemas.openxmlformats.org/officeDocument/2006/relationships/image" Target="../media/image224.png"/><Relationship Id="rId4" Type="http://schemas.openxmlformats.org/officeDocument/2006/relationships/image" Target="../media/image223.png"/></Relationships>
</file>

<file path=ppt/slides/_rels/slide169.xml.rels><?xml version="1.0" encoding="UTF-8" standalone="yes"?>
<Relationships xmlns="http://schemas.openxmlformats.org/package/2006/relationships"><Relationship Id="rId8" Type="http://schemas.openxmlformats.org/officeDocument/2006/relationships/image" Target="../media/image231.png"/><Relationship Id="rId3" Type="http://schemas.openxmlformats.org/officeDocument/2006/relationships/image" Target="../media/image226.png"/><Relationship Id="rId7" Type="http://schemas.openxmlformats.org/officeDocument/2006/relationships/image" Target="../media/image230.png"/><Relationship Id="rId2" Type="http://schemas.openxmlformats.org/officeDocument/2006/relationships/image" Target="../media/image225.png"/><Relationship Id="rId1" Type="http://schemas.openxmlformats.org/officeDocument/2006/relationships/slideLayout" Target="../slideLayouts/slideLayout5.xml"/><Relationship Id="rId6" Type="http://schemas.openxmlformats.org/officeDocument/2006/relationships/image" Target="../media/image229.png"/><Relationship Id="rId11" Type="http://schemas.openxmlformats.org/officeDocument/2006/relationships/image" Target="../media/image234.png"/><Relationship Id="rId5" Type="http://schemas.openxmlformats.org/officeDocument/2006/relationships/image" Target="../media/image228.png"/><Relationship Id="rId10" Type="http://schemas.openxmlformats.org/officeDocument/2006/relationships/image" Target="../media/image233.png"/><Relationship Id="rId4" Type="http://schemas.openxmlformats.org/officeDocument/2006/relationships/image" Target="../media/image227.png"/><Relationship Id="rId9" Type="http://schemas.openxmlformats.org/officeDocument/2006/relationships/image" Target="../media/image232.png"/></Relationships>
</file>

<file path=ppt/slides/_rels/slide170.xml.rels><?xml version="1.0" encoding="UTF-8" standalone="yes"?>
<Relationships xmlns="http://schemas.openxmlformats.org/package/2006/relationships"><Relationship Id="rId8" Type="http://schemas.openxmlformats.org/officeDocument/2006/relationships/image" Target="../media/image241.png"/><Relationship Id="rId3" Type="http://schemas.openxmlformats.org/officeDocument/2006/relationships/image" Target="../media/image236.png"/><Relationship Id="rId7" Type="http://schemas.openxmlformats.org/officeDocument/2006/relationships/image" Target="../media/image240.png"/><Relationship Id="rId2" Type="http://schemas.openxmlformats.org/officeDocument/2006/relationships/image" Target="../media/image235.png"/><Relationship Id="rId1" Type="http://schemas.openxmlformats.org/officeDocument/2006/relationships/slideLayout" Target="../slideLayouts/slideLayout5.xml"/><Relationship Id="rId6" Type="http://schemas.openxmlformats.org/officeDocument/2006/relationships/image" Target="../media/image239.png"/><Relationship Id="rId5" Type="http://schemas.openxmlformats.org/officeDocument/2006/relationships/image" Target="../media/image238.png"/><Relationship Id="rId4" Type="http://schemas.openxmlformats.org/officeDocument/2006/relationships/image" Target="../media/image237.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2.xml.rels><?xml version="1.0" encoding="UTF-8" standalone="yes"?>
<Relationships xmlns="http://schemas.openxmlformats.org/package/2006/relationships"><Relationship Id="rId8" Type="http://schemas.openxmlformats.org/officeDocument/2006/relationships/image" Target="../media/image248.png"/><Relationship Id="rId13" Type="http://schemas.openxmlformats.org/officeDocument/2006/relationships/image" Target="../media/image253.png"/><Relationship Id="rId3" Type="http://schemas.openxmlformats.org/officeDocument/2006/relationships/image" Target="../media/image243.png"/><Relationship Id="rId7" Type="http://schemas.openxmlformats.org/officeDocument/2006/relationships/image" Target="../media/image247.png"/><Relationship Id="rId12" Type="http://schemas.openxmlformats.org/officeDocument/2006/relationships/image" Target="../media/image252.png"/><Relationship Id="rId2" Type="http://schemas.openxmlformats.org/officeDocument/2006/relationships/image" Target="../media/image242.png"/><Relationship Id="rId1" Type="http://schemas.openxmlformats.org/officeDocument/2006/relationships/slideLayout" Target="../slideLayouts/slideLayout5.xml"/><Relationship Id="rId6" Type="http://schemas.openxmlformats.org/officeDocument/2006/relationships/image" Target="../media/image246.png"/><Relationship Id="rId11" Type="http://schemas.openxmlformats.org/officeDocument/2006/relationships/image" Target="../media/image251.png"/><Relationship Id="rId5" Type="http://schemas.openxmlformats.org/officeDocument/2006/relationships/image" Target="../media/image245.png"/><Relationship Id="rId10" Type="http://schemas.openxmlformats.org/officeDocument/2006/relationships/image" Target="../media/image250.png"/><Relationship Id="rId4" Type="http://schemas.openxmlformats.org/officeDocument/2006/relationships/image" Target="../media/image244.png"/><Relationship Id="rId9" Type="http://schemas.openxmlformats.org/officeDocument/2006/relationships/image" Target="../media/image249.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4.xml.rels><?xml version="1.0" encoding="UTF-8" standalone="yes"?>
<Relationships xmlns="http://schemas.openxmlformats.org/package/2006/relationships"><Relationship Id="rId3" Type="http://schemas.openxmlformats.org/officeDocument/2006/relationships/image" Target="../media/image255.png"/><Relationship Id="rId7" Type="http://schemas.openxmlformats.org/officeDocument/2006/relationships/image" Target="../media/image259.png"/><Relationship Id="rId2" Type="http://schemas.openxmlformats.org/officeDocument/2006/relationships/image" Target="../media/image254.png"/><Relationship Id="rId1" Type="http://schemas.openxmlformats.org/officeDocument/2006/relationships/slideLayout" Target="../slideLayouts/slideLayout5.xml"/><Relationship Id="rId6" Type="http://schemas.openxmlformats.org/officeDocument/2006/relationships/image" Target="../media/image258.png"/><Relationship Id="rId5" Type="http://schemas.openxmlformats.org/officeDocument/2006/relationships/image" Target="../media/image257.png"/><Relationship Id="rId4" Type="http://schemas.openxmlformats.org/officeDocument/2006/relationships/image" Target="../media/image256.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7.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5.xml"/></Relationships>
</file>

<file path=ppt/slides/_rels/slide178.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image" Target="../media/image260.png"/><Relationship Id="rId1" Type="http://schemas.openxmlformats.org/officeDocument/2006/relationships/slideLayout" Target="../slideLayouts/slideLayout2.xml"/><Relationship Id="rId6" Type="http://schemas.openxmlformats.org/officeDocument/2006/relationships/image" Target="../media/image264.png"/><Relationship Id="rId5" Type="http://schemas.openxmlformats.org/officeDocument/2006/relationships/image" Target="../media/image263.png"/><Relationship Id="rId4" Type="http://schemas.openxmlformats.org/officeDocument/2006/relationships/image" Target="../media/image262.png"/></Relationships>
</file>

<file path=ppt/slides/_rels/slide179.xml.rels><?xml version="1.0" encoding="UTF-8" standalone="yes"?>
<Relationships xmlns="http://schemas.openxmlformats.org/package/2006/relationships"><Relationship Id="rId8" Type="http://schemas.openxmlformats.org/officeDocument/2006/relationships/image" Target="../media/image271.png"/><Relationship Id="rId3" Type="http://schemas.openxmlformats.org/officeDocument/2006/relationships/image" Target="../media/image266.png"/><Relationship Id="rId7" Type="http://schemas.openxmlformats.org/officeDocument/2006/relationships/image" Target="../media/image270.png"/><Relationship Id="rId2" Type="http://schemas.openxmlformats.org/officeDocument/2006/relationships/image" Target="../media/image265.png"/><Relationship Id="rId1" Type="http://schemas.openxmlformats.org/officeDocument/2006/relationships/slideLayout" Target="../slideLayouts/slideLayout5.xml"/><Relationship Id="rId6" Type="http://schemas.openxmlformats.org/officeDocument/2006/relationships/image" Target="../media/image269.png"/><Relationship Id="rId5" Type="http://schemas.openxmlformats.org/officeDocument/2006/relationships/image" Target="../media/image268.png"/><Relationship Id="rId10" Type="http://schemas.openxmlformats.org/officeDocument/2006/relationships/image" Target="../media/image273.png"/><Relationship Id="rId4" Type="http://schemas.openxmlformats.org/officeDocument/2006/relationships/image" Target="../media/image267.png"/><Relationship Id="rId9" Type="http://schemas.openxmlformats.org/officeDocument/2006/relationships/image" Target="../media/image27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2.xml.rels><?xml version="1.0" encoding="UTF-8" standalone="yes"?>
<Relationships xmlns="http://schemas.openxmlformats.org/package/2006/relationships"><Relationship Id="rId2" Type="http://schemas.openxmlformats.org/officeDocument/2006/relationships/image" Target="../media/image274.png"/><Relationship Id="rId1" Type="http://schemas.openxmlformats.org/officeDocument/2006/relationships/slideLayout" Target="../slideLayouts/slideLayout5.xml"/></Relationships>
</file>

<file path=ppt/slides/_rels/slide183.xml.rels><?xml version="1.0" encoding="UTF-8" standalone="yes"?>
<Relationships xmlns="http://schemas.openxmlformats.org/package/2006/relationships"><Relationship Id="rId2" Type="http://schemas.openxmlformats.org/officeDocument/2006/relationships/hyperlink" Target="http://www/" TargetMode="External"/><Relationship Id="rId1" Type="http://schemas.openxmlformats.org/officeDocument/2006/relationships/slideLayout" Target="../slideLayouts/slideLayout5.xml"/></Relationships>
</file>

<file path=ppt/slides/_rels/slide184.xml.rels><?xml version="1.0" encoding="UTF-8" standalone="yes"?>
<Relationships xmlns="http://schemas.openxmlformats.org/package/2006/relationships"><Relationship Id="rId3" Type="http://schemas.openxmlformats.org/officeDocument/2006/relationships/image" Target="../media/image276.png"/><Relationship Id="rId2" Type="http://schemas.openxmlformats.org/officeDocument/2006/relationships/image" Target="../media/image275.png"/><Relationship Id="rId1" Type="http://schemas.openxmlformats.org/officeDocument/2006/relationships/slideLayout" Target="../slideLayouts/slideLayout5.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6.xml.rels><?xml version="1.0" encoding="UTF-8" standalone="yes"?>
<Relationships xmlns="http://schemas.openxmlformats.org/package/2006/relationships"><Relationship Id="rId3" Type="http://schemas.openxmlformats.org/officeDocument/2006/relationships/image" Target="../media/image278.png"/><Relationship Id="rId2" Type="http://schemas.openxmlformats.org/officeDocument/2006/relationships/image" Target="../media/image277.jpg"/><Relationship Id="rId1" Type="http://schemas.openxmlformats.org/officeDocument/2006/relationships/slideLayout" Target="../slideLayouts/slideLayout5.xml"/><Relationship Id="rId4" Type="http://schemas.openxmlformats.org/officeDocument/2006/relationships/image" Target="../media/image279.png"/></Relationships>
</file>

<file path=ppt/slides/_rels/slide187.xml.rels><?xml version="1.0" encoding="UTF-8" standalone="yes"?>
<Relationships xmlns="http://schemas.openxmlformats.org/package/2006/relationships"><Relationship Id="rId2" Type="http://schemas.openxmlformats.org/officeDocument/2006/relationships/image" Target="../media/image280.png"/><Relationship Id="rId1" Type="http://schemas.openxmlformats.org/officeDocument/2006/relationships/slideLayout" Target="../slideLayouts/slideLayout5.xml"/></Relationships>
</file>

<file path=ppt/slides/_rels/slide188.xml.rels><?xml version="1.0" encoding="UTF-8" standalone="yes"?>
<Relationships xmlns="http://schemas.openxmlformats.org/package/2006/relationships"><Relationship Id="rId3" Type="http://schemas.openxmlformats.org/officeDocument/2006/relationships/image" Target="../media/image282.png"/><Relationship Id="rId2" Type="http://schemas.openxmlformats.org/officeDocument/2006/relationships/image" Target="../media/image281.jpg"/><Relationship Id="rId1" Type="http://schemas.openxmlformats.org/officeDocument/2006/relationships/slideLayout" Target="../slideLayouts/slideLayout5.xml"/><Relationship Id="rId4" Type="http://schemas.openxmlformats.org/officeDocument/2006/relationships/image" Target="../media/image283.png"/></Relationships>
</file>

<file path=ppt/slides/_rels/slide189.xml.rels><?xml version="1.0" encoding="UTF-8" standalone="yes"?>
<Relationships xmlns="http://schemas.openxmlformats.org/package/2006/relationships"><Relationship Id="rId3" Type="http://schemas.openxmlformats.org/officeDocument/2006/relationships/image" Target="../media/image285.png"/><Relationship Id="rId7" Type="http://schemas.openxmlformats.org/officeDocument/2006/relationships/image" Target="../media/image289.png"/><Relationship Id="rId2" Type="http://schemas.openxmlformats.org/officeDocument/2006/relationships/image" Target="../media/image284.png"/><Relationship Id="rId1" Type="http://schemas.openxmlformats.org/officeDocument/2006/relationships/slideLayout" Target="../slideLayouts/slideLayout5.xml"/><Relationship Id="rId6" Type="http://schemas.openxmlformats.org/officeDocument/2006/relationships/image" Target="../media/image288.png"/><Relationship Id="rId5" Type="http://schemas.openxmlformats.org/officeDocument/2006/relationships/image" Target="../media/image287.png"/><Relationship Id="rId4" Type="http://schemas.openxmlformats.org/officeDocument/2006/relationships/image" Target="../media/image286.png"/></Relationships>
</file>

<file path=ppt/slides/_rels/slide190.xml.rels><?xml version="1.0" encoding="UTF-8" standalone="yes"?>
<Relationships xmlns="http://schemas.openxmlformats.org/package/2006/relationships"><Relationship Id="rId2" Type="http://schemas.openxmlformats.org/officeDocument/2006/relationships/image" Target="../media/image290.png"/><Relationship Id="rId1" Type="http://schemas.openxmlformats.org/officeDocument/2006/relationships/slideLayout" Target="../slideLayouts/slideLayout5.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2.xml.rels><?xml version="1.0" encoding="UTF-8" standalone="yes"?>
<Relationships xmlns="http://schemas.openxmlformats.org/package/2006/relationships"><Relationship Id="rId3" Type="http://schemas.openxmlformats.org/officeDocument/2006/relationships/image" Target="../media/image292.png"/><Relationship Id="rId2" Type="http://schemas.openxmlformats.org/officeDocument/2006/relationships/image" Target="../media/image291.png"/><Relationship Id="rId1" Type="http://schemas.openxmlformats.org/officeDocument/2006/relationships/slideLayout" Target="../slideLayouts/slideLayout5.xml"/><Relationship Id="rId4" Type="http://schemas.openxmlformats.org/officeDocument/2006/relationships/image" Target="../media/image293.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5.xml.rels><?xml version="1.0" encoding="UTF-8" standalone="yes"?>
<Relationships xmlns="http://schemas.openxmlformats.org/package/2006/relationships"><Relationship Id="rId8" Type="http://schemas.openxmlformats.org/officeDocument/2006/relationships/image" Target="../media/image300.png"/><Relationship Id="rId3" Type="http://schemas.openxmlformats.org/officeDocument/2006/relationships/image" Target="../media/image295.png"/><Relationship Id="rId7" Type="http://schemas.openxmlformats.org/officeDocument/2006/relationships/image" Target="../media/image299.png"/><Relationship Id="rId2" Type="http://schemas.openxmlformats.org/officeDocument/2006/relationships/image" Target="../media/image294.png"/><Relationship Id="rId1" Type="http://schemas.openxmlformats.org/officeDocument/2006/relationships/slideLayout" Target="../slideLayouts/slideLayout5.xml"/><Relationship Id="rId6" Type="http://schemas.openxmlformats.org/officeDocument/2006/relationships/image" Target="../media/image298.png"/><Relationship Id="rId5" Type="http://schemas.openxmlformats.org/officeDocument/2006/relationships/image" Target="../media/image297.png"/><Relationship Id="rId4" Type="http://schemas.openxmlformats.org/officeDocument/2006/relationships/image" Target="../media/image296.png"/><Relationship Id="rId9" Type="http://schemas.openxmlformats.org/officeDocument/2006/relationships/image" Target="../media/image301.png"/></Relationships>
</file>

<file path=ppt/slides/_rels/slide196.xml.rels><?xml version="1.0" encoding="UTF-8" standalone="yes"?>
<Relationships xmlns="http://schemas.openxmlformats.org/package/2006/relationships"><Relationship Id="rId3" Type="http://schemas.openxmlformats.org/officeDocument/2006/relationships/image" Target="../media/image303.png"/><Relationship Id="rId2" Type="http://schemas.openxmlformats.org/officeDocument/2006/relationships/image" Target="../media/image302.png"/><Relationship Id="rId1" Type="http://schemas.openxmlformats.org/officeDocument/2006/relationships/slideLayout" Target="../slideLayouts/slideLayout5.xml"/><Relationship Id="rId5" Type="http://schemas.openxmlformats.org/officeDocument/2006/relationships/image" Target="../media/image305.png"/><Relationship Id="rId4" Type="http://schemas.openxmlformats.org/officeDocument/2006/relationships/image" Target="../media/image304.png"/></Relationships>
</file>

<file path=ppt/slides/_rels/slide197.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image" Target="../media/image306.png"/><Relationship Id="rId1" Type="http://schemas.openxmlformats.org/officeDocument/2006/relationships/slideLayout" Target="../slideLayouts/slideLayout5.xml"/><Relationship Id="rId5" Type="http://schemas.openxmlformats.org/officeDocument/2006/relationships/image" Target="../media/image309.png"/><Relationship Id="rId4" Type="http://schemas.openxmlformats.org/officeDocument/2006/relationships/image" Target="../media/image308.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9.xml.rels><?xml version="1.0" encoding="UTF-8" standalone="yes"?>
<Relationships xmlns="http://schemas.openxmlformats.org/package/2006/relationships"><Relationship Id="rId3" Type="http://schemas.openxmlformats.org/officeDocument/2006/relationships/image" Target="../media/image311.png"/><Relationship Id="rId7" Type="http://schemas.openxmlformats.org/officeDocument/2006/relationships/image" Target="../media/image315.png"/><Relationship Id="rId2" Type="http://schemas.openxmlformats.org/officeDocument/2006/relationships/image" Target="../media/image310.png"/><Relationship Id="rId1" Type="http://schemas.openxmlformats.org/officeDocument/2006/relationships/slideLayout" Target="../slideLayouts/slideLayout5.xml"/><Relationship Id="rId6" Type="http://schemas.openxmlformats.org/officeDocument/2006/relationships/image" Target="../media/image314.png"/><Relationship Id="rId5" Type="http://schemas.openxmlformats.org/officeDocument/2006/relationships/image" Target="../media/image313.png"/><Relationship Id="rId4" Type="http://schemas.openxmlformats.org/officeDocument/2006/relationships/image" Target="../media/image312.png"/></Relationships>
</file>

<file path=ppt/slides/_rels/slide200.xml.rels><?xml version="1.0" encoding="UTF-8" standalone="yes"?>
<Relationships xmlns="http://schemas.openxmlformats.org/package/2006/relationships"><Relationship Id="rId3" Type="http://schemas.openxmlformats.org/officeDocument/2006/relationships/image" Target="../media/image317.png"/><Relationship Id="rId2" Type="http://schemas.openxmlformats.org/officeDocument/2006/relationships/image" Target="../media/image316.png"/><Relationship Id="rId1" Type="http://schemas.openxmlformats.org/officeDocument/2006/relationships/slideLayout" Target="../slideLayouts/slideLayout5.xml"/><Relationship Id="rId4" Type="http://schemas.openxmlformats.org/officeDocument/2006/relationships/image" Target="../media/image318.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3.xml.rels><?xml version="1.0" encoding="UTF-8" standalone="yes"?>
<Relationships xmlns="http://schemas.openxmlformats.org/package/2006/relationships"><Relationship Id="rId8" Type="http://schemas.openxmlformats.org/officeDocument/2006/relationships/image" Target="../media/image325.png"/><Relationship Id="rId13" Type="http://schemas.openxmlformats.org/officeDocument/2006/relationships/image" Target="../media/image330.png"/><Relationship Id="rId3" Type="http://schemas.openxmlformats.org/officeDocument/2006/relationships/image" Target="../media/image320.png"/><Relationship Id="rId7" Type="http://schemas.openxmlformats.org/officeDocument/2006/relationships/image" Target="../media/image324.png"/><Relationship Id="rId12" Type="http://schemas.openxmlformats.org/officeDocument/2006/relationships/image" Target="../media/image329.png"/><Relationship Id="rId2" Type="http://schemas.openxmlformats.org/officeDocument/2006/relationships/image" Target="../media/image319.png"/><Relationship Id="rId1" Type="http://schemas.openxmlformats.org/officeDocument/2006/relationships/slideLayout" Target="../slideLayouts/slideLayout5.xml"/><Relationship Id="rId6" Type="http://schemas.openxmlformats.org/officeDocument/2006/relationships/image" Target="../media/image323.png"/><Relationship Id="rId11" Type="http://schemas.openxmlformats.org/officeDocument/2006/relationships/image" Target="../media/image328.png"/><Relationship Id="rId5" Type="http://schemas.openxmlformats.org/officeDocument/2006/relationships/image" Target="../media/image322.png"/><Relationship Id="rId15" Type="http://schemas.openxmlformats.org/officeDocument/2006/relationships/hyperlink" Target="mailto:support@taylorfrancis.com" TargetMode="External"/><Relationship Id="rId10" Type="http://schemas.openxmlformats.org/officeDocument/2006/relationships/image" Target="../media/image327.png"/><Relationship Id="rId4" Type="http://schemas.openxmlformats.org/officeDocument/2006/relationships/image" Target="../media/image321.png"/><Relationship Id="rId9" Type="http://schemas.openxmlformats.org/officeDocument/2006/relationships/image" Target="../media/image326.png"/><Relationship Id="rId14" Type="http://schemas.openxmlformats.org/officeDocument/2006/relationships/hyperlink" Target="http://www.taylorfrancis.com/" TargetMode="Externa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146425" y="3070225"/>
            <a:ext cx="8763000" cy="2044149"/>
          </a:xfrm>
          <a:prstGeom prst="rect">
            <a:avLst/>
          </a:prstGeom>
        </p:spPr>
        <p:txBody>
          <a:bodyPr vert="horz" wrap="square" lIns="0" tIns="12700" rIns="0" bIns="0" rtlCol="0">
            <a:spAutoFit/>
          </a:bodyPr>
          <a:lstStyle/>
          <a:p>
            <a:pPr marL="12700" algn="ctr">
              <a:spcBef>
                <a:spcPts val="100"/>
              </a:spcBef>
            </a:pPr>
            <a:r>
              <a:rPr sz="6600" b="1" spc="15" dirty="0">
                <a:solidFill>
                  <a:srgbClr val="FF0000"/>
                </a:solidFill>
                <a:latin typeface="Microsoft Sans Serif"/>
                <a:cs typeface="Microsoft Sans Serif"/>
              </a:rPr>
              <a:t>Puesta</a:t>
            </a:r>
            <a:r>
              <a:rPr sz="6600" b="1" spc="-25" dirty="0">
                <a:solidFill>
                  <a:srgbClr val="FF0000"/>
                </a:solidFill>
                <a:latin typeface="Microsoft Sans Serif"/>
                <a:cs typeface="Microsoft Sans Serif"/>
              </a:rPr>
              <a:t> </a:t>
            </a:r>
            <a:r>
              <a:rPr sz="6600" b="1" spc="5" dirty="0">
                <a:solidFill>
                  <a:srgbClr val="FF0000"/>
                </a:solidFill>
                <a:latin typeface="Microsoft Sans Serif"/>
                <a:cs typeface="Microsoft Sans Serif"/>
              </a:rPr>
              <a:t>a</a:t>
            </a:r>
            <a:r>
              <a:rPr sz="6600" b="1" spc="-20" dirty="0">
                <a:solidFill>
                  <a:srgbClr val="FF0000"/>
                </a:solidFill>
                <a:latin typeface="Microsoft Sans Serif"/>
                <a:cs typeface="Microsoft Sans Serif"/>
              </a:rPr>
              <a:t> </a:t>
            </a:r>
            <a:r>
              <a:rPr sz="6600" b="1" spc="70" dirty="0">
                <a:solidFill>
                  <a:srgbClr val="FF0000"/>
                </a:solidFill>
                <a:latin typeface="Microsoft Sans Serif"/>
                <a:cs typeface="Microsoft Sans Serif"/>
              </a:rPr>
              <a:t>tierra</a:t>
            </a:r>
            <a:r>
              <a:rPr sz="6600" b="1" spc="-25" dirty="0">
                <a:solidFill>
                  <a:srgbClr val="FF0000"/>
                </a:solidFill>
                <a:latin typeface="Microsoft Sans Serif"/>
                <a:cs typeface="Microsoft Sans Serif"/>
              </a:rPr>
              <a:t> </a:t>
            </a:r>
            <a:r>
              <a:rPr sz="6600" b="1" spc="50" dirty="0">
                <a:solidFill>
                  <a:srgbClr val="FF0000"/>
                </a:solidFill>
                <a:latin typeface="Microsoft Sans Serif"/>
                <a:cs typeface="Microsoft Sans Serif"/>
              </a:rPr>
              <a:t>de</a:t>
            </a:r>
            <a:r>
              <a:rPr sz="6600" b="1" spc="-20" dirty="0">
                <a:solidFill>
                  <a:srgbClr val="FF0000"/>
                </a:solidFill>
                <a:latin typeface="Microsoft Sans Serif"/>
                <a:cs typeface="Microsoft Sans Serif"/>
              </a:rPr>
              <a:t> </a:t>
            </a:r>
            <a:r>
              <a:rPr sz="6600" b="1" spc="55" dirty="0">
                <a:solidFill>
                  <a:srgbClr val="FF0000"/>
                </a:solidFill>
                <a:latin typeface="Microsoft Sans Serif"/>
                <a:cs typeface="Microsoft Sans Serif"/>
              </a:rPr>
              <a:t>seguridad</a:t>
            </a:r>
            <a:endParaRPr sz="6600" b="1" dirty="0">
              <a:solidFill>
                <a:srgbClr val="FF0000"/>
              </a:solidFill>
              <a:latin typeface="Microsoft Sans Serif"/>
              <a:cs typeface="Microsoft Sans Serif"/>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a:spLocks noGrp="1"/>
          </p:cNvSpPr>
          <p:nvPr>
            <p:ph type="title"/>
          </p:nvPr>
        </p:nvSpPr>
        <p:spPr>
          <a:xfrm>
            <a:off x="327025" y="403225"/>
            <a:ext cx="1600200" cy="382156"/>
          </a:xfrm>
          <a:prstGeom prst="rect">
            <a:avLst/>
          </a:prstGeom>
        </p:spPr>
        <p:txBody>
          <a:bodyPr vert="horz" wrap="square" lIns="0" tIns="12700" rIns="0" bIns="0" rtlCol="0">
            <a:spAutoFit/>
          </a:bodyPr>
          <a:lstStyle/>
          <a:p>
            <a:pPr marL="12700">
              <a:spcBef>
                <a:spcPts val="100"/>
              </a:spcBef>
            </a:pPr>
            <a:r>
              <a:rPr sz="2400" b="1" spc="35" dirty="0"/>
              <a:t>Prefacio</a:t>
            </a:r>
          </a:p>
        </p:txBody>
      </p:sp>
      <p:sp>
        <p:nvSpPr>
          <p:cNvPr id="4" name="object 4"/>
          <p:cNvSpPr txBox="1"/>
          <p:nvPr/>
        </p:nvSpPr>
        <p:spPr>
          <a:xfrm>
            <a:off x="327025" y="1012825"/>
            <a:ext cx="14325600" cy="7030130"/>
          </a:xfrm>
          <a:prstGeom prst="rect">
            <a:avLst/>
          </a:prstGeom>
        </p:spPr>
        <p:txBody>
          <a:bodyPr vert="horz" wrap="square" lIns="0" tIns="12700" rIns="0" bIns="0" rtlCol="0">
            <a:spAutoFit/>
          </a:bodyPr>
          <a:lstStyle/>
          <a:p>
            <a:pPr marL="12700" marR="31750" indent="-12700" algn="just">
              <a:spcBef>
                <a:spcPts val="100"/>
              </a:spcBef>
            </a:pPr>
            <a:r>
              <a:rPr sz="2400" spc="-25"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menudo</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ha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dicho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es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parte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ciencia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parte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arte.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gran</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medida</a:t>
            </a:r>
            <a:r>
              <a:rPr lang="es-ES" sz="2400" spc="3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esto</a:t>
            </a:r>
            <a:r>
              <a:rPr sz="2400" spc="-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cierto</a:t>
            </a:r>
            <a:r>
              <a:rPr sz="2400" dirty="0">
                <a:solidFill>
                  <a:srgbClr val="171514"/>
                </a:solidFill>
                <a:latin typeface="Microsoft Sans Serif"/>
                <a:cs typeface="Microsoft Sans Serif"/>
              </a:rPr>
              <a:t> si </a:t>
            </a:r>
            <a:r>
              <a:rPr sz="2400" spc="20" dirty="0">
                <a:solidFill>
                  <a:srgbClr val="171514"/>
                </a:solidFill>
                <a:latin typeface="Microsoft Sans Serif"/>
                <a:cs typeface="Microsoft Sans Serif"/>
              </a:rPr>
              <a:t>consideramos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parte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arte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incluye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dilatada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experiencia</a:t>
            </a:r>
            <a:r>
              <a:rPr sz="2400"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acumulada</a:t>
            </a:r>
            <a:r>
              <a:rPr sz="2400"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lo </a:t>
            </a:r>
            <a:r>
              <a:rPr sz="2400" spc="30" dirty="0">
                <a:solidFill>
                  <a:srgbClr val="171514"/>
                </a:solidFill>
                <a:latin typeface="Microsoft Sans Serif"/>
                <a:cs typeface="Microsoft Sans Serif"/>
              </a:rPr>
              <a:t>largo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los siglos, </a:t>
            </a:r>
            <a:r>
              <a:rPr sz="2400" spc="35" dirty="0">
                <a:solidFill>
                  <a:srgbClr val="171514"/>
                </a:solidFill>
                <a:latin typeface="Microsoft Sans Serif"/>
                <a:cs typeface="Microsoft Sans Serif"/>
              </a:rPr>
              <a:t>remontándonos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los </a:t>
            </a:r>
            <a:r>
              <a:rPr sz="2400" spc="30" dirty="0">
                <a:solidFill>
                  <a:srgbClr val="171514"/>
                </a:solidFill>
                <a:latin typeface="Microsoft Sans Serif"/>
                <a:cs typeface="Microsoft Sans Serif"/>
              </a:rPr>
              <a:t>experimentos </a:t>
            </a:r>
            <a:r>
              <a:rPr sz="2400" spc="25" dirty="0">
                <a:solidFill>
                  <a:srgbClr val="171514"/>
                </a:solidFill>
                <a:latin typeface="Microsoft Sans Serif"/>
                <a:cs typeface="Microsoft Sans Serif"/>
              </a:rPr>
              <a:t>de Benjamin </a:t>
            </a:r>
            <a:r>
              <a:rPr sz="2400" spc="15" dirty="0">
                <a:solidFill>
                  <a:srgbClr val="171514"/>
                </a:solidFill>
                <a:latin typeface="Microsoft Sans Serif"/>
                <a:cs typeface="Microsoft Sans Serif"/>
              </a:rPr>
              <a:t>Franklin </a:t>
            </a:r>
            <a:r>
              <a:rPr sz="2400" spc="20" dirty="0">
                <a:solidFill>
                  <a:srgbClr val="171514"/>
                </a:solidFill>
                <a:latin typeface="Microsoft Sans Serif"/>
                <a:cs typeface="Microsoft Sans Serif"/>
              </a:rPr>
              <a:t>con </a:t>
            </a:r>
            <a:r>
              <a:rPr sz="2400" spc="20" dirty="0" err="1">
                <a:solidFill>
                  <a:srgbClr val="171514"/>
                </a:solidFill>
                <a:latin typeface="Microsoft Sans Serif"/>
                <a:cs typeface="Microsoft Sans Serif"/>
              </a:rPr>
              <a:t>cometas</a:t>
            </a:r>
            <a:r>
              <a:rPr sz="2400" spc="2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rayos</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invención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pararrayos,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dio</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origen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concepto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medida</a:t>
            </a:r>
            <a:r>
              <a:rPr lang="es-ES" sz="2400" spc="3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sz="2400" spc="-1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seguridad</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108585" indent="-12700" algn="just">
              <a:spcBef>
                <a:spcPts val="10"/>
              </a:spcBef>
            </a:pPr>
            <a:r>
              <a:rPr sz="2400" dirty="0">
                <a:solidFill>
                  <a:srgbClr val="171514"/>
                </a:solidFill>
                <a:latin typeface="Microsoft Sans Serif"/>
                <a:cs typeface="Microsoft Sans Serif"/>
              </a:rPr>
              <a:t>Al </a:t>
            </a:r>
            <a:r>
              <a:rPr sz="2400" spc="25" dirty="0">
                <a:solidFill>
                  <a:srgbClr val="171514"/>
                </a:solidFill>
                <a:latin typeface="Microsoft Sans Serif"/>
                <a:cs typeface="Microsoft Sans Serif"/>
              </a:rPr>
              <a:t>igual </a:t>
            </a:r>
            <a:r>
              <a:rPr sz="2400" spc="30" dirty="0">
                <a:solidFill>
                  <a:srgbClr val="171514"/>
                </a:solidFill>
                <a:latin typeface="Microsoft Sans Serif"/>
                <a:cs typeface="Microsoft Sans Serif"/>
              </a:rPr>
              <a:t>que </a:t>
            </a:r>
            <a:r>
              <a:rPr sz="2400" spc="20" dirty="0">
                <a:solidFill>
                  <a:srgbClr val="171514"/>
                </a:solidFill>
                <a:latin typeface="Microsoft Sans Serif"/>
                <a:cs typeface="Microsoft Sans Serif"/>
              </a:rPr>
              <a:t>con </a:t>
            </a:r>
            <a:r>
              <a:rPr sz="2400" spc="25" dirty="0">
                <a:solidFill>
                  <a:srgbClr val="171514"/>
                </a:solidFill>
                <a:latin typeface="Microsoft Sans Serif"/>
                <a:cs typeface="Microsoft Sans Serif"/>
              </a:rPr>
              <a:t>muchas </a:t>
            </a:r>
            <a:r>
              <a:rPr sz="2400" spc="20" dirty="0">
                <a:solidFill>
                  <a:srgbClr val="171514"/>
                </a:solidFill>
                <a:latin typeface="Microsoft Sans Serif"/>
                <a:cs typeface="Microsoft Sans Serif"/>
              </a:rPr>
              <a:t>invenciones </a:t>
            </a:r>
            <a:r>
              <a:rPr sz="2400" spc="25" dirty="0">
                <a:solidFill>
                  <a:srgbClr val="171514"/>
                </a:solidFill>
                <a:latin typeface="Microsoft Sans Serif"/>
                <a:cs typeface="Microsoft Sans Serif"/>
              </a:rPr>
              <a:t>de ingeniería,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teoría </a:t>
            </a:r>
            <a:r>
              <a:rPr sz="2400" spc="25" dirty="0">
                <a:solidFill>
                  <a:srgbClr val="171514"/>
                </a:solidFill>
                <a:latin typeface="Microsoft Sans Serif"/>
                <a:cs typeface="Microsoft Sans Serif"/>
              </a:rPr>
              <a:t>siguió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práctica</a:t>
            </a:r>
            <a:r>
              <a:rPr sz="2400" spc="2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5" dirty="0" smtClean="0">
                <a:solidFill>
                  <a:srgbClr val="171514"/>
                </a:solidFill>
                <a:latin typeface="Microsoft Sans Serif"/>
                <a:cs typeface="Microsoft Sans Serif"/>
              </a:rPr>
              <a:t>el</a:t>
            </a:r>
            <a:r>
              <a:rPr lang="es-ES" sz="2400" spc="1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resultado</a:t>
            </a:r>
            <a:r>
              <a:rPr sz="2400" spc="3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combinado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teoría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experiencia práctica </a:t>
            </a:r>
            <a:r>
              <a:rPr sz="2400" spc="-10" dirty="0">
                <a:solidFill>
                  <a:srgbClr val="171514"/>
                </a:solidFill>
                <a:latin typeface="Microsoft Sans Serif"/>
                <a:cs typeface="Microsoft Sans Serif"/>
              </a:rPr>
              <a:t>se </a:t>
            </a:r>
            <a:r>
              <a:rPr sz="2400" spc="30" dirty="0">
                <a:solidFill>
                  <a:srgbClr val="171514"/>
                </a:solidFill>
                <a:latin typeface="Microsoft Sans Serif"/>
                <a:cs typeface="Microsoft Sans Serif"/>
              </a:rPr>
              <a:t>han </a:t>
            </a:r>
            <a:r>
              <a:rPr sz="2400" spc="35" dirty="0">
                <a:solidFill>
                  <a:srgbClr val="171514"/>
                </a:solidFill>
                <a:latin typeface="Microsoft Sans Serif"/>
                <a:cs typeface="Microsoft Sans Serif"/>
              </a:rPr>
              <a:t>incorporado </a:t>
            </a:r>
            <a:r>
              <a:rPr sz="2400" spc="25" dirty="0" err="1">
                <a:solidFill>
                  <a:srgbClr val="171514"/>
                </a:solidFill>
                <a:latin typeface="Microsoft Sans Serif"/>
                <a:cs typeface="Microsoft Sans Serif"/>
              </a:rPr>
              <a:t>en</a:t>
            </a:r>
            <a:r>
              <a:rPr sz="2400" spc="2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una</a:t>
            </a:r>
            <a:r>
              <a:rPr lang="es-ES" sz="2400" spc="3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serie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normas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códigos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práctica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nacionales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internacionales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sobre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tierra</a:t>
            </a:r>
            <a:r>
              <a:rPr lang="es-ES" sz="2400" spc="3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25" dirty="0">
                <a:solidFill>
                  <a:srgbClr val="171514"/>
                </a:solidFill>
                <a:latin typeface="Microsoft Sans Serif"/>
                <a:cs typeface="Microsoft Sans Serif"/>
              </a:rPr>
              <a:t>seguridad,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se </a:t>
            </a:r>
            <a:r>
              <a:rPr sz="2400" spc="15" dirty="0">
                <a:solidFill>
                  <a:srgbClr val="171514"/>
                </a:solidFill>
                <a:latin typeface="Microsoft Sans Serif"/>
                <a:cs typeface="Microsoft Sans Serif"/>
              </a:rPr>
              <a:t>revisan </a:t>
            </a:r>
            <a:r>
              <a:rPr sz="2400" spc="30" dirty="0">
                <a:solidFill>
                  <a:srgbClr val="171514"/>
                </a:solidFill>
                <a:latin typeface="Microsoft Sans Serif"/>
                <a:cs typeface="Microsoft Sans Serif"/>
              </a:rPr>
              <a:t>periódicamente </a:t>
            </a:r>
            <a:r>
              <a:rPr sz="2400" spc="25" dirty="0">
                <a:solidFill>
                  <a:srgbClr val="171514"/>
                </a:solidFill>
                <a:latin typeface="Microsoft Sans Serif"/>
                <a:cs typeface="Microsoft Sans Serif"/>
              </a:rPr>
              <a:t>para </a:t>
            </a:r>
            <a:r>
              <a:rPr sz="2400" spc="35" dirty="0">
                <a:solidFill>
                  <a:srgbClr val="171514"/>
                </a:solidFill>
                <a:latin typeface="Microsoft Sans Serif"/>
                <a:cs typeface="Microsoft Sans Serif"/>
              </a:rPr>
              <a:t>tener </a:t>
            </a:r>
            <a:r>
              <a:rPr sz="2400" spc="25" dirty="0">
                <a:solidFill>
                  <a:srgbClr val="171514"/>
                </a:solidFill>
                <a:latin typeface="Microsoft Sans Serif"/>
                <a:cs typeface="Microsoft Sans Serif"/>
              </a:rPr>
              <a:t>en cuenta </a:t>
            </a:r>
            <a:r>
              <a:rPr sz="2400" spc="10" dirty="0">
                <a:solidFill>
                  <a:srgbClr val="171514"/>
                </a:solidFill>
                <a:latin typeface="Microsoft Sans Serif"/>
                <a:cs typeface="Microsoft Sans Serif"/>
              </a:rPr>
              <a:t>la </a:t>
            </a:r>
            <a:r>
              <a:rPr sz="2400" spc="25" dirty="0" err="1">
                <a:solidFill>
                  <a:srgbClr val="171514"/>
                </a:solidFill>
                <a:latin typeface="Microsoft Sans Serif"/>
                <a:cs typeface="Microsoft Sans Serif"/>
              </a:rPr>
              <a:t>desarrollo</a:t>
            </a:r>
            <a:r>
              <a:rPr sz="2400" spc="2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nuevos</a:t>
            </a:r>
            <a:r>
              <a:rPr sz="2400" spc="2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materiales, </a:t>
            </a:r>
            <a:r>
              <a:rPr sz="2400" spc="25" dirty="0">
                <a:solidFill>
                  <a:srgbClr val="171514"/>
                </a:solidFill>
                <a:latin typeface="Microsoft Sans Serif"/>
                <a:cs typeface="Microsoft Sans Serif"/>
              </a:rPr>
              <a:t>mejoras en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práctica </a:t>
            </a:r>
            <a:r>
              <a:rPr sz="2400" spc="25" dirty="0">
                <a:solidFill>
                  <a:srgbClr val="171514"/>
                </a:solidFill>
                <a:latin typeface="Microsoft Sans Serif"/>
                <a:cs typeface="Microsoft Sans Serif"/>
              </a:rPr>
              <a:t>de ingeniería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nuevos </a:t>
            </a:r>
            <a:r>
              <a:rPr sz="2400" spc="15" dirty="0" err="1">
                <a:solidFill>
                  <a:srgbClr val="171514"/>
                </a:solidFill>
                <a:latin typeface="Microsoft Sans Serif"/>
                <a:cs typeface="Microsoft Sans Serif"/>
              </a:rPr>
              <a:t>hallazgos</a:t>
            </a:r>
            <a:r>
              <a:rPr sz="2400" spc="1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investigación</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6985" indent="-12700" algn="just">
              <a:spcBef>
                <a:spcPts val="10"/>
              </a:spcBef>
            </a:pPr>
            <a:r>
              <a:rPr sz="2400" spc="10" dirty="0">
                <a:solidFill>
                  <a:srgbClr val="171514"/>
                </a:solidFill>
                <a:latin typeface="Microsoft Sans Serif"/>
                <a:cs typeface="Microsoft Sans Serif"/>
              </a:rPr>
              <a:t>Desde</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utilizó</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medio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protección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contra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rayos</a:t>
            </a:r>
            <a:r>
              <a:rPr sz="2400" spc="1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a:t>
            </a:r>
            <a:r>
              <a:rPr lang="es-ES" sz="2400" spc="1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importancia</a:t>
            </a:r>
            <a:r>
              <a:rPr sz="2400" spc="3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como medida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seguridad </a:t>
            </a:r>
            <a:r>
              <a:rPr sz="2400" spc="25" dirty="0">
                <a:solidFill>
                  <a:srgbClr val="171514"/>
                </a:solidFill>
                <a:latin typeface="Microsoft Sans Serif"/>
                <a:cs typeface="Microsoft Sans Serif"/>
              </a:rPr>
              <a:t>en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aplicaciones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ingeniería </a:t>
            </a:r>
            <a:r>
              <a:rPr sz="2400" spc="15" dirty="0" err="1">
                <a:solidFill>
                  <a:srgbClr val="171514"/>
                </a:solidFill>
                <a:latin typeface="Microsoft Sans Serif"/>
                <a:cs typeface="Microsoft Sans Serif"/>
              </a:rPr>
              <a:t>eléctrica</a:t>
            </a:r>
            <a:r>
              <a:rPr sz="2400" spc="15" dirty="0" smtClean="0">
                <a:solidFill>
                  <a:srgbClr val="171514"/>
                </a:solidFill>
                <a:latin typeface="Microsoft Sans Serif"/>
                <a:cs typeface="Microsoft Sans Serif"/>
              </a:rPr>
              <a:t>,</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desde</a:t>
            </a:r>
            <a:r>
              <a:rPr sz="2400" spc="1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generación </a:t>
            </a:r>
            <a:r>
              <a:rPr sz="2400" spc="20" dirty="0">
                <a:solidFill>
                  <a:srgbClr val="171514"/>
                </a:solidFill>
                <a:latin typeface="Microsoft Sans Serif"/>
                <a:cs typeface="Microsoft Sans Serif"/>
              </a:rPr>
              <a:t>hasta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utilización, </a:t>
            </a:r>
            <a:r>
              <a:rPr sz="2400" spc="25" dirty="0">
                <a:solidFill>
                  <a:srgbClr val="171514"/>
                </a:solidFill>
                <a:latin typeface="Microsoft Sans Serif"/>
                <a:cs typeface="Microsoft Sans Serif"/>
              </a:rPr>
              <a:t>ha </a:t>
            </a:r>
            <a:r>
              <a:rPr sz="2400" spc="20" dirty="0">
                <a:solidFill>
                  <a:srgbClr val="171514"/>
                </a:solidFill>
                <a:latin typeface="Microsoft Sans Serif"/>
                <a:cs typeface="Microsoft Sans Serif"/>
              </a:rPr>
              <a:t>sido </a:t>
            </a:r>
            <a:r>
              <a:rPr sz="2400" spc="30" dirty="0">
                <a:solidFill>
                  <a:srgbClr val="171514"/>
                </a:solidFill>
                <a:latin typeface="Microsoft Sans Serif"/>
                <a:cs typeface="Microsoft Sans Serif"/>
              </a:rPr>
              <a:t>universalmente </a:t>
            </a:r>
            <a:r>
              <a:rPr sz="2400" spc="25" dirty="0">
                <a:solidFill>
                  <a:srgbClr val="171514"/>
                </a:solidFill>
                <a:latin typeface="Microsoft Sans Serif"/>
                <a:cs typeface="Microsoft Sans Serif"/>
              </a:rPr>
              <a:t>reconocida</a:t>
            </a:r>
            <a:r>
              <a:rPr sz="2400" spc="25"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hoy </a:t>
            </a:r>
            <a:r>
              <a:rPr sz="2400" spc="25" dirty="0" err="1" smtClean="0">
                <a:solidFill>
                  <a:srgbClr val="171514"/>
                </a:solidFill>
                <a:latin typeface="Microsoft Sans Serif"/>
                <a:cs typeface="Microsoft Sans Serif"/>
              </a:rPr>
              <a:t>en</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día</a:t>
            </a:r>
            <a:r>
              <a:rPr sz="2400" spc="2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es </a:t>
            </a:r>
            <a:r>
              <a:rPr sz="2400" spc="50" dirty="0">
                <a:solidFill>
                  <a:srgbClr val="171514"/>
                </a:solidFill>
                <a:latin typeface="Microsoft Sans Serif"/>
                <a:cs typeface="Microsoft Sans Serif"/>
              </a:rPr>
              <a:t>un </a:t>
            </a:r>
            <a:r>
              <a:rPr sz="2400" spc="35" dirty="0">
                <a:solidFill>
                  <a:srgbClr val="171514"/>
                </a:solidFill>
                <a:latin typeface="Microsoft Sans Serif"/>
                <a:cs typeface="Microsoft Sans Serif"/>
              </a:rPr>
              <a:t>requisito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seguridad </a:t>
            </a:r>
            <a:r>
              <a:rPr sz="2400" spc="40" dirty="0">
                <a:solidFill>
                  <a:srgbClr val="171514"/>
                </a:solidFill>
                <a:latin typeface="Microsoft Sans Serif"/>
                <a:cs typeface="Microsoft Sans Serif"/>
              </a:rPr>
              <a:t>obligatorio </a:t>
            </a:r>
            <a:r>
              <a:rPr sz="2400" spc="30" dirty="0">
                <a:solidFill>
                  <a:srgbClr val="171514"/>
                </a:solidFill>
                <a:latin typeface="Microsoft Sans Serif"/>
                <a:cs typeface="Microsoft Sans Serif"/>
              </a:rPr>
              <a:t>para </a:t>
            </a:r>
            <a:r>
              <a:rPr sz="2400" spc="25" dirty="0">
                <a:solidFill>
                  <a:srgbClr val="171514"/>
                </a:solidFill>
                <a:latin typeface="Microsoft Sans Serif"/>
                <a:cs typeface="Microsoft Sans Serif"/>
              </a:rPr>
              <a:t>todas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instalaciones </a:t>
            </a:r>
            <a:r>
              <a:rPr sz="2400" spc="15" dirty="0" err="1">
                <a:solidFill>
                  <a:srgbClr val="171514"/>
                </a:solidFill>
                <a:latin typeface="Microsoft Sans Serif"/>
                <a:cs typeface="Microsoft Sans Serif"/>
              </a:rPr>
              <a:t>eléctricas</a:t>
            </a:r>
            <a:r>
              <a:rPr sz="2400" spc="1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todos</a:t>
            </a:r>
            <a:r>
              <a:rPr sz="2400" spc="3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los </a:t>
            </a:r>
            <a:r>
              <a:rPr sz="2400" spc="25" dirty="0">
                <a:solidFill>
                  <a:srgbClr val="171514"/>
                </a:solidFill>
                <a:latin typeface="Microsoft Sans Serif"/>
                <a:cs typeface="Microsoft Sans Serif"/>
              </a:rPr>
              <a:t>equipos </a:t>
            </a:r>
            <a:r>
              <a:rPr sz="2400" spc="15" dirty="0">
                <a:solidFill>
                  <a:srgbClr val="171514"/>
                </a:solidFill>
                <a:latin typeface="Microsoft Sans Serif"/>
                <a:cs typeface="Microsoft Sans Serif"/>
              </a:rPr>
              <a:t>eléctricos </a:t>
            </a:r>
            <a:r>
              <a:rPr sz="2400" spc="35" dirty="0">
                <a:solidFill>
                  <a:srgbClr val="171514"/>
                </a:solidFill>
                <a:latin typeface="Microsoft Sans Serif"/>
                <a:cs typeface="Microsoft Sans Serif"/>
              </a:rPr>
              <a:t>que </a:t>
            </a:r>
            <a:r>
              <a:rPr sz="2400" spc="45" dirty="0">
                <a:solidFill>
                  <a:srgbClr val="171514"/>
                </a:solidFill>
                <a:latin typeface="Microsoft Sans Serif"/>
                <a:cs typeface="Microsoft Sans Serif"/>
              </a:rPr>
              <a:t>no </a:t>
            </a:r>
            <a:r>
              <a:rPr sz="2400" spc="35" dirty="0">
                <a:solidFill>
                  <a:srgbClr val="171514"/>
                </a:solidFill>
                <a:latin typeface="Microsoft Sans Serif"/>
                <a:cs typeface="Microsoft Sans Serif"/>
              </a:rPr>
              <a:t>funcionan </a:t>
            </a:r>
            <a:r>
              <a:rPr sz="2400" spc="25" dirty="0">
                <a:solidFill>
                  <a:srgbClr val="171514"/>
                </a:solidFill>
                <a:latin typeface="Microsoft Sans Serif"/>
                <a:cs typeface="Microsoft Sans Serif"/>
              </a:rPr>
              <a:t>con </a:t>
            </a:r>
            <a:r>
              <a:rPr sz="2400" spc="20" dirty="0">
                <a:solidFill>
                  <a:srgbClr val="171514"/>
                </a:solidFill>
                <a:latin typeface="Microsoft Sans Serif"/>
                <a:cs typeface="Microsoft Sans Serif"/>
              </a:rPr>
              <a:t>baterías. </a:t>
            </a:r>
            <a:r>
              <a:rPr sz="2400" spc="-1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Desafortunadamente</a:t>
            </a:r>
            <a:r>
              <a:rPr sz="2400" spc="30" dirty="0" smtClean="0">
                <a:solidFill>
                  <a:srgbClr val="171514"/>
                </a:solidFill>
                <a:latin typeface="Microsoft Sans Serif"/>
                <a:cs typeface="Microsoft Sans Serif"/>
              </a:rPr>
              <a:t>,</a:t>
            </a:r>
            <a:r>
              <a:rPr lang="es-ES" sz="2400" spc="3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sz="2400" spc="-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implementación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requisito</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menudo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pasa</a:t>
            </a:r>
            <a:r>
              <a:rPr sz="2400" dirty="0">
                <a:solidFill>
                  <a:srgbClr val="171514"/>
                </a:solidFill>
                <a:latin typeface="Microsoft Sans Serif"/>
                <a:cs typeface="Microsoft Sans Serif"/>
              </a:rPr>
              <a:t> </a:t>
            </a:r>
            <a:r>
              <a:rPr sz="2400" spc="50"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alto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muchos</a:t>
            </a:r>
            <a:r>
              <a:rPr sz="2400" dirty="0">
                <a:solidFill>
                  <a:srgbClr val="171514"/>
                </a:solidFill>
                <a:latin typeface="Microsoft Sans Serif"/>
                <a:cs typeface="Microsoft Sans Serif"/>
              </a:rPr>
              <a:t> </a:t>
            </a:r>
            <a:r>
              <a:rPr sz="2400" spc="5" dirty="0" err="1">
                <a:solidFill>
                  <a:srgbClr val="171514"/>
                </a:solidFill>
                <a:latin typeface="Microsoft Sans Serif"/>
                <a:cs typeface="Microsoft Sans Serif"/>
              </a:rPr>
              <a:t>países</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desarrollo</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razón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esto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mezcla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ignorancia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laxitud</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aplicación</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las </a:t>
            </a:r>
            <a:r>
              <a:rPr sz="2400" spc="25" dirty="0">
                <a:solidFill>
                  <a:srgbClr val="171514"/>
                </a:solidFill>
                <a:latin typeface="Microsoft Sans Serif"/>
                <a:cs typeface="Microsoft Sans Serif"/>
              </a:rPr>
              <a:t>medidas de seguridad. </a:t>
            </a:r>
            <a:r>
              <a:rPr sz="2400" spc="-15" dirty="0">
                <a:solidFill>
                  <a:srgbClr val="171514"/>
                </a:solidFill>
                <a:latin typeface="Microsoft Sans Serif"/>
                <a:cs typeface="Microsoft Sans Serif"/>
              </a:rPr>
              <a:t>La </a:t>
            </a:r>
            <a:r>
              <a:rPr sz="2400" spc="30" dirty="0">
                <a:solidFill>
                  <a:srgbClr val="171514"/>
                </a:solidFill>
                <a:latin typeface="Microsoft Sans Serif"/>
                <a:cs typeface="Microsoft Sans Serif"/>
              </a:rPr>
              <a:t>mayoría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planes </a:t>
            </a:r>
            <a:r>
              <a:rPr sz="2400" spc="25" dirty="0">
                <a:solidFill>
                  <a:srgbClr val="171514"/>
                </a:solidFill>
                <a:latin typeface="Microsoft Sans Serif"/>
                <a:cs typeface="Microsoft Sans Serif"/>
              </a:rPr>
              <a:t>de estudios de </a:t>
            </a:r>
            <a:r>
              <a:rPr sz="2400" spc="30" dirty="0" err="1">
                <a:solidFill>
                  <a:srgbClr val="171514"/>
                </a:solidFill>
                <a:latin typeface="Microsoft Sans Serif"/>
                <a:cs typeface="Microsoft Sans Serif"/>
              </a:rPr>
              <a:t>ingeniería</a:t>
            </a:r>
            <a:r>
              <a:rPr sz="2400" spc="30" dirty="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no</a:t>
            </a:r>
            <a:r>
              <a:rPr lang="es-ES" sz="2400" spc="4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abordan</a:t>
            </a:r>
            <a:r>
              <a:rPr sz="2400" spc="3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explícitamente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40"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de seguridad, </a:t>
            </a:r>
            <a:r>
              <a:rPr sz="2400" spc="40" dirty="0">
                <a:solidFill>
                  <a:srgbClr val="171514"/>
                </a:solidFill>
                <a:latin typeface="Microsoft Sans Serif"/>
                <a:cs typeface="Microsoft Sans Serif"/>
              </a:rPr>
              <a:t>pero </a:t>
            </a:r>
            <a:r>
              <a:rPr sz="2400" spc="25" dirty="0">
                <a:solidFill>
                  <a:srgbClr val="171514"/>
                </a:solidFill>
                <a:latin typeface="Microsoft Sans Serif"/>
                <a:cs typeface="Microsoft Sans Serif"/>
              </a:rPr>
              <a:t>enfatizan </a:t>
            </a:r>
            <a:r>
              <a:rPr sz="2400" spc="10" dirty="0">
                <a:solidFill>
                  <a:srgbClr val="171514"/>
                </a:solidFill>
                <a:latin typeface="Microsoft Sans Serif"/>
                <a:cs typeface="Microsoft Sans Serif"/>
              </a:rPr>
              <a:t>la </a:t>
            </a:r>
            <a:r>
              <a:rPr sz="2400" spc="25" dirty="0" err="1">
                <a:solidFill>
                  <a:srgbClr val="171514"/>
                </a:solidFill>
                <a:latin typeface="Microsoft Sans Serif"/>
                <a:cs typeface="Microsoft Sans Serif"/>
              </a:rPr>
              <a:t>puesta</a:t>
            </a:r>
            <a:r>
              <a:rPr sz="2400" spc="25"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tierra</a:t>
            </a:r>
            <a:r>
              <a:rPr sz="2400" spc="4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sistema. Por </a:t>
            </a:r>
            <a:r>
              <a:rPr sz="2400" spc="30" dirty="0">
                <a:solidFill>
                  <a:srgbClr val="171514"/>
                </a:solidFill>
                <a:latin typeface="Microsoft Sans Serif"/>
                <a:cs typeface="Microsoft Sans Serif"/>
              </a:rPr>
              <a:t>lo </a:t>
            </a:r>
            <a:r>
              <a:rPr sz="2400" spc="35" dirty="0">
                <a:solidFill>
                  <a:srgbClr val="171514"/>
                </a:solidFill>
                <a:latin typeface="Microsoft Sans Serif"/>
                <a:cs typeface="Microsoft Sans Serif"/>
              </a:rPr>
              <a:t>tanto, </a:t>
            </a:r>
            <a:r>
              <a:rPr sz="2400" spc="45" dirty="0">
                <a:solidFill>
                  <a:srgbClr val="171514"/>
                </a:solidFill>
                <a:latin typeface="Microsoft Sans Serif"/>
                <a:cs typeface="Microsoft Sans Serif"/>
              </a:rPr>
              <a:t>no </a:t>
            </a:r>
            <a:r>
              <a:rPr sz="2400" spc="35" dirty="0">
                <a:solidFill>
                  <a:srgbClr val="171514"/>
                </a:solidFill>
                <a:latin typeface="Microsoft Sans Serif"/>
                <a:cs typeface="Microsoft Sans Serif"/>
              </a:rPr>
              <a:t>sorprende que </a:t>
            </a:r>
            <a:r>
              <a:rPr sz="2400" spc="15" dirty="0">
                <a:solidFill>
                  <a:srgbClr val="171514"/>
                </a:solidFill>
                <a:latin typeface="Microsoft Sans Serif"/>
                <a:cs typeface="Microsoft Sans Serif"/>
              </a:rPr>
              <a:t>los </a:t>
            </a:r>
            <a:r>
              <a:rPr sz="2400" spc="30" dirty="0">
                <a:solidFill>
                  <a:srgbClr val="171514"/>
                </a:solidFill>
                <a:latin typeface="Microsoft Sans Serif"/>
                <a:cs typeface="Microsoft Sans Serif"/>
              </a:rPr>
              <a:t>ingenieros</a:t>
            </a:r>
            <a:r>
              <a:rPr sz="2400" spc="30" dirty="0">
                <a:solidFill>
                  <a:srgbClr val="171514"/>
                </a:solidFill>
                <a:latin typeface="Microsoft Sans Serif"/>
                <a:cs typeface="Microsoft Sans Serif"/>
              </a:rPr>
              <a:t> </a:t>
            </a:r>
            <a:r>
              <a:rPr sz="2400" spc="45" dirty="0">
                <a:solidFill>
                  <a:srgbClr val="171514"/>
                </a:solidFill>
                <a:latin typeface="Microsoft Sans Serif"/>
                <a:cs typeface="Microsoft Sans Serif"/>
              </a:rPr>
              <a:t>no </a:t>
            </a:r>
            <a:r>
              <a:rPr sz="2400" spc="30" dirty="0" err="1" smtClean="0">
                <a:solidFill>
                  <a:srgbClr val="171514"/>
                </a:solidFill>
                <a:latin typeface="Microsoft Sans Serif"/>
                <a:cs typeface="Microsoft Sans Serif"/>
              </a:rPr>
              <a:t>siempre</a:t>
            </a:r>
            <a:r>
              <a:rPr lang="es-ES" sz="2400" spc="3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distingan</a:t>
            </a:r>
            <a:r>
              <a:rPr sz="2400"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entre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tipos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conexión</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falta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conciencia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aplica</a:t>
            </a:r>
            <a:r>
              <a:rPr lang="es-ES" sz="2400" spc="15"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también</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técnicos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electricistas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cableado</a:t>
            </a:r>
            <a:r>
              <a:rPr sz="2400" spc="15" dirty="0" smtClean="0">
                <a:solidFill>
                  <a:srgbClr val="171514"/>
                </a:solidFill>
                <a:latin typeface="Microsoft Sans Serif"/>
                <a:cs typeface="Microsoft Sans Serif"/>
              </a:rPr>
              <a:t>.</a:t>
            </a:r>
            <a:endParaRPr lang="es-ES" sz="2400" spc="15" dirty="0" smtClean="0">
              <a:solidFill>
                <a:srgbClr val="171514"/>
              </a:solidFill>
              <a:latin typeface="Microsoft Sans Serif"/>
              <a:cs typeface="Microsoft Sans Serif"/>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27025" y="479425"/>
            <a:ext cx="14325600" cy="6673622"/>
          </a:xfrm>
          <a:prstGeom prst="rect">
            <a:avLst/>
          </a:prstGeom>
        </p:spPr>
        <p:txBody>
          <a:bodyPr vert="horz" wrap="square" lIns="0" tIns="12700" rIns="0" bIns="0" rtlCol="0">
            <a:spAutoFit/>
          </a:bodyPr>
          <a:lstStyle/>
          <a:p>
            <a:pPr marL="12700" marR="41910" indent="-12700" algn="just">
              <a:spcBef>
                <a:spcPts val="70"/>
              </a:spcBef>
            </a:pPr>
            <a:r>
              <a:rPr sz="2400" spc="30" dirty="0" smtClean="0">
                <a:solidFill>
                  <a:srgbClr val="171514"/>
                </a:solidFill>
                <a:latin typeface="Microsoft Sans Serif"/>
                <a:cs typeface="Microsoft Sans Serif"/>
              </a:rPr>
              <a:t>Durante </a:t>
            </a:r>
            <a:r>
              <a:rPr sz="2400" spc="15" dirty="0">
                <a:solidFill>
                  <a:srgbClr val="171514"/>
                </a:solidFill>
                <a:latin typeface="Microsoft Sans Serif"/>
                <a:cs typeface="Microsoft Sans Serif"/>
              </a:rPr>
              <a:t>años </a:t>
            </a:r>
            <a:r>
              <a:rPr sz="2400" spc="25" dirty="0">
                <a:solidFill>
                  <a:srgbClr val="171514"/>
                </a:solidFill>
                <a:latin typeface="Microsoft Sans Serif"/>
                <a:cs typeface="Microsoft Sans Serif"/>
              </a:rPr>
              <a:t>de </a:t>
            </a:r>
            <a:r>
              <a:rPr sz="2400" spc="40" dirty="0">
                <a:solidFill>
                  <a:srgbClr val="171514"/>
                </a:solidFill>
                <a:latin typeface="Microsoft Sans Serif"/>
                <a:cs typeface="Microsoft Sans Serif"/>
              </a:rPr>
              <a:t>impartir </a:t>
            </a:r>
            <a:r>
              <a:rPr sz="2400" spc="15" dirty="0">
                <a:solidFill>
                  <a:srgbClr val="171514"/>
                </a:solidFill>
                <a:latin typeface="Microsoft Sans Serif"/>
                <a:cs typeface="Microsoft Sans Serif"/>
              </a:rPr>
              <a:t>cursos </a:t>
            </a:r>
            <a:r>
              <a:rPr sz="2400" spc="25" dirty="0">
                <a:solidFill>
                  <a:srgbClr val="171514"/>
                </a:solidFill>
                <a:latin typeface="Microsoft Sans Serif"/>
                <a:cs typeface="Microsoft Sans Serif"/>
              </a:rPr>
              <a:t>de energía </a:t>
            </a:r>
            <a:r>
              <a:rPr sz="2400" spc="15" dirty="0">
                <a:solidFill>
                  <a:srgbClr val="171514"/>
                </a:solidFill>
                <a:latin typeface="Microsoft Sans Serif"/>
                <a:cs typeface="Microsoft Sans Serif"/>
              </a:rPr>
              <a:t>eléctrica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alta tensión, </a:t>
            </a:r>
            <a:r>
              <a:rPr sz="2400" spc="25" dirty="0">
                <a:solidFill>
                  <a:srgbClr val="171514"/>
                </a:solidFill>
                <a:latin typeface="Microsoft Sans Serif"/>
                <a:cs typeface="Microsoft Sans Serif"/>
              </a:rPr>
              <a:t>siempre</a:t>
            </a:r>
            <a:r>
              <a:rPr sz="2400" spc="25" dirty="0">
                <a:solidFill>
                  <a:srgbClr val="171514"/>
                </a:solidFill>
                <a:latin typeface="Microsoft Sans Serif"/>
                <a:cs typeface="Microsoft Sans Serif"/>
              </a:rPr>
              <a:t> </a:t>
            </a:r>
            <a:r>
              <a:rPr sz="2400" spc="40" dirty="0">
                <a:solidFill>
                  <a:srgbClr val="171514"/>
                </a:solidFill>
                <a:latin typeface="Microsoft Sans Serif"/>
                <a:cs typeface="Microsoft Sans Serif"/>
              </a:rPr>
              <a:t>me </a:t>
            </a:r>
            <a:r>
              <a:rPr sz="2400" spc="25" dirty="0" smtClean="0">
                <a:solidFill>
                  <a:srgbClr val="171514"/>
                </a:solidFill>
                <a:latin typeface="Microsoft Sans Serif"/>
                <a:cs typeface="Microsoft Sans Serif"/>
              </a:rPr>
              <a:t>he</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propuesto</a:t>
            </a:r>
            <a:r>
              <a:rPr sz="2400" spc="3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incluir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de seguridad </a:t>
            </a:r>
            <a:r>
              <a:rPr sz="2400" spc="30" dirty="0">
                <a:solidFill>
                  <a:srgbClr val="171514"/>
                </a:solidFill>
                <a:latin typeface="Microsoft Sans Serif"/>
                <a:cs typeface="Microsoft Sans Serif"/>
              </a:rPr>
              <a:t>como </a:t>
            </a:r>
            <a:r>
              <a:rPr sz="2400" spc="35" dirty="0">
                <a:solidFill>
                  <a:srgbClr val="171514"/>
                </a:solidFill>
                <a:latin typeface="Microsoft Sans Serif"/>
                <a:cs typeface="Microsoft Sans Serif"/>
              </a:rPr>
              <a:t>parte </a:t>
            </a:r>
            <a:r>
              <a:rPr sz="2400" spc="30" dirty="0">
                <a:solidFill>
                  <a:srgbClr val="171514"/>
                </a:solidFill>
                <a:latin typeface="Microsoft Sans Serif"/>
                <a:cs typeface="Microsoft Sans Serif"/>
              </a:rPr>
              <a:t>integral </a:t>
            </a:r>
            <a:r>
              <a:rPr sz="2400" spc="20"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curso. </a:t>
            </a:r>
            <a:r>
              <a:rPr sz="2400" spc="-35" dirty="0">
                <a:solidFill>
                  <a:srgbClr val="171514"/>
                </a:solidFill>
                <a:latin typeface="Microsoft Sans Serif"/>
                <a:cs typeface="Microsoft Sans Serif"/>
              </a:rPr>
              <a:t>El </a:t>
            </a:r>
            <a:r>
              <a:rPr sz="2400" spc="25" dirty="0" err="1" smtClean="0">
                <a:solidFill>
                  <a:srgbClr val="171514"/>
                </a:solidFill>
                <a:latin typeface="Microsoft Sans Serif"/>
                <a:cs typeface="Microsoft Sans Serif"/>
              </a:rPr>
              <a:t>presente</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texto</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resultado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apuntes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ampliados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de la corriente</a:t>
            </a:r>
            <a:r>
              <a:rPr sz="2400" spc="15" dirty="0" err="1" smtClean="0">
                <a:solidFill>
                  <a:srgbClr val="171514"/>
                </a:solidFill>
                <a:latin typeface="Microsoft Sans Serif"/>
                <a:cs typeface="Microsoft Sans Serif"/>
              </a:rPr>
              <a:t>izados</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medida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posible</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para</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ajustarse</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normas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prácticas</a:t>
            </a:r>
            <a:r>
              <a:rPr sz="2400" spc="-5" dirty="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de la corriente</a:t>
            </a:r>
            <a:r>
              <a:rPr sz="2400" spc="10" dirty="0" err="1" smtClean="0">
                <a:solidFill>
                  <a:srgbClr val="171514"/>
                </a:solidFill>
                <a:latin typeface="Microsoft Sans Serif"/>
                <a:cs typeface="Microsoft Sans Serif"/>
              </a:rPr>
              <a:t>es</a:t>
            </a:r>
            <a:r>
              <a:rPr sz="2400" spc="10" dirty="0" smtClean="0">
                <a:solidFill>
                  <a:srgbClr val="171514"/>
                </a:solidFill>
                <a:latin typeface="Microsoft Sans Serif"/>
                <a:cs typeface="Microsoft Sans Serif"/>
              </a:rPr>
              <a:t>.</a:t>
            </a:r>
            <a:endParaRPr lang="es-ES" sz="2400" spc="10" dirty="0" smtClean="0">
              <a:solidFill>
                <a:srgbClr val="171514"/>
              </a:solidFill>
              <a:latin typeface="Microsoft Sans Serif"/>
              <a:cs typeface="Microsoft Sans Serif"/>
            </a:endParaRPr>
          </a:p>
          <a:p>
            <a:pPr marL="12700" marR="41910" indent="-12700" algn="just">
              <a:spcBef>
                <a:spcPts val="70"/>
              </a:spcBef>
            </a:pPr>
            <a:endParaRPr sz="2400" dirty="0">
              <a:latin typeface="Microsoft Sans Serif"/>
              <a:cs typeface="Microsoft Sans Serif"/>
            </a:endParaRPr>
          </a:p>
          <a:p>
            <a:pPr marL="12700" marR="5080" indent="-12700" algn="just"/>
            <a:r>
              <a:rPr sz="2400" spc="-15" dirty="0">
                <a:solidFill>
                  <a:srgbClr val="171514"/>
                </a:solidFill>
                <a:latin typeface="Microsoft Sans Serif"/>
                <a:cs typeface="Microsoft Sans Serif"/>
              </a:rPr>
              <a:t>La </a:t>
            </a:r>
            <a:r>
              <a:rPr sz="2400" spc="10" dirty="0">
                <a:solidFill>
                  <a:srgbClr val="171514"/>
                </a:solidFill>
                <a:latin typeface="Microsoft Sans Serif"/>
                <a:cs typeface="Microsoft Sans Serif"/>
              </a:rPr>
              <a:t>elección </a:t>
            </a:r>
            <a:r>
              <a:rPr sz="2400" spc="20" dirty="0">
                <a:solidFill>
                  <a:srgbClr val="171514"/>
                </a:solidFill>
                <a:latin typeface="Microsoft Sans Serif"/>
                <a:cs typeface="Microsoft Sans Serif"/>
              </a:rPr>
              <a:t>del </a:t>
            </a:r>
            <a:r>
              <a:rPr sz="2400" spc="30" dirty="0">
                <a:solidFill>
                  <a:srgbClr val="171514"/>
                </a:solidFill>
                <a:latin typeface="Microsoft Sans Serif"/>
                <a:cs typeface="Microsoft Sans Serif"/>
              </a:rPr>
              <a:t>material </a:t>
            </a:r>
            <a:r>
              <a:rPr sz="2400" spc="25" dirty="0">
                <a:solidFill>
                  <a:srgbClr val="171514"/>
                </a:solidFill>
                <a:latin typeface="Microsoft Sans Serif"/>
                <a:cs typeface="Microsoft Sans Serif"/>
              </a:rPr>
              <a:t>para </a:t>
            </a:r>
            <a:r>
              <a:rPr sz="2400" spc="45" dirty="0">
                <a:solidFill>
                  <a:srgbClr val="171514"/>
                </a:solidFill>
                <a:latin typeface="Microsoft Sans Serif"/>
                <a:cs typeface="Microsoft Sans Serif"/>
              </a:rPr>
              <a:t>un </a:t>
            </a:r>
            <a:r>
              <a:rPr sz="2400" spc="35" dirty="0">
                <a:solidFill>
                  <a:srgbClr val="171514"/>
                </a:solidFill>
                <a:latin typeface="Microsoft Sans Serif"/>
                <a:cs typeface="Microsoft Sans Serif"/>
              </a:rPr>
              <a:t>libro </a:t>
            </a:r>
            <a:r>
              <a:rPr sz="2400" spc="25" dirty="0">
                <a:solidFill>
                  <a:srgbClr val="171514"/>
                </a:solidFill>
                <a:latin typeface="Microsoft Sans Serif"/>
                <a:cs typeface="Microsoft Sans Serif"/>
              </a:rPr>
              <a:t>de </a:t>
            </a:r>
            <a:r>
              <a:rPr sz="2400" spc="35" dirty="0">
                <a:solidFill>
                  <a:srgbClr val="171514"/>
                </a:solidFill>
                <a:latin typeface="Microsoft Sans Serif"/>
                <a:cs typeface="Microsoft Sans Serif"/>
              </a:rPr>
              <a:t>texto </a:t>
            </a:r>
            <a:r>
              <a:rPr sz="2400" spc="30" dirty="0">
                <a:solidFill>
                  <a:srgbClr val="171514"/>
                </a:solidFill>
                <a:latin typeface="Microsoft Sans Serif"/>
                <a:cs typeface="Microsoft Sans Serif"/>
              </a:rPr>
              <a:t>equilibrado </a:t>
            </a:r>
            <a:r>
              <a:rPr sz="2400" spc="25" dirty="0">
                <a:solidFill>
                  <a:srgbClr val="171514"/>
                </a:solidFill>
                <a:latin typeface="Microsoft Sans Serif"/>
                <a:cs typeface="Microsoft Sans Serif"/>
              </a:rPr>
              <a:t>sobre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40" dirty="0">
                <a:solidFill>
                  <a:srgbClr val="171514"/>
                </a:solidFill>
                <a:latin typeface="Microsoft Sans Serif"/>
                <a:cs typeface="Microsoft Sans Serif"/>
              </a:rPr>
              <a:t>no </a:t>
            </a:r>
            <a:r>
              <a:rPr sz="2400" spc="-5" dirty="0">
                <a:solidFill>
                  <a:srgbClr val="171514"/>
                </a:solidFill>
                <a:latin typeface="Microsoft Sans Serif"/>
                <a:cs typeface="Microsoft Sans Serif"/>
              </a:rPr>
              <a:t>es </a:t>
            </a:r>
            <a:r>
              <a:rPr sz="2400" spc="10" dirty="0" err="1">
                <a:solidFill>
                  <a:srgbClr val="171514"/>
                </a:solidFill>
                <a:latin typeface="Microsoft Sans Serif"/>
                <a:cs typeface="Microsoft Sans Serif"/>
              </a:rPr>
              <a:t>fácil</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Un </a:t>
            </a:r>
            <a:r>
              <a:rPr sz="2400" spc="40" dirty="0">
                <a:solidFill>
                  <a:srgbClr val="171514"/>
                </a:solidFill>
                <a:latin typeface="Microsoft Sans Serif"/>
                <a:cs typeface="Microsoft Sans Serif"/>
              </a:rPr>
              <a:t>tratamiento </a:t>
            </a:r>
            <a:r>
              <a:rPr sz="2400" spc="30" dirty="0">
                <a:solidFill>
                  <a:srgbClr val="171514"/>
                </a:solidFill>
                <a:latin typeface="Microsoft Sans Serif"/>
                <a:cs typeface="Microsoft Sans Serif"/>
              </a:rPr>
              <a:t>completo </a:t>
            </a:r>
            <a:r>
              <a:rPr sz="2400" spc="25" dirty="0">
                <a:solidFill>
                  <a:srgbClr val="171514"/>
                </a:solidFill>
                <a:latin typeface="Microsoft Sans Serif"/>
                <a:cs typeface="Microsoft Sans Serif"/>
              </a:rPr>
              <a:t>de </a:t>
            </a:r>
            <a:r>
              <a:rPr sz="2400" spc="5" dirty="0">
                <a:solidFill>
                  <a:srgbClr val="171514"/>
                </a:solidFill>
                <a:latin typeface="Microsoft Sans Serif"/>
                <a:cs typeface="Microsoft Sans Serif"/>
              </a:rPr>
              <a:t>cada </a:t>
            </a:r>
            <a:r>
              <a:rPr sz="2400" spc="35" dirty="0">
                <a:solidFill>
                  <a:srgbClr val="171514"/>
                </a:solidFill>
                <a:latin typeface="Microsoft Sans Serif"/>
                <a:cs typeface="Microsoft Sans Serif"/>
              </a:rPr>
              <a:t>tema </a:t>
            </a:r>
            <a:r>
              <a:rPr sz="2400" spc="25" dirty="0">
                <a:solidFill>
                  <a:srgbClr val="171514"/>
                </a:solidFill>
                <a:latin typeface="Microsoft Sans Serif"/>
                <a:cs typeface="Microsoft Sans Serif"/>
              </a:rPr>
              <a:t>individual </a:t>
            </a:r>
            <a:r>
              <a:rPr sz="2400" spc="30" dirty="0">
                <a:solidFill>
                  <a:srgbClr val="171514"/>
                </a:solidFill>
                <a:latin typeface="Microsoft Sans Serif"/>
                <a:cs typeface="Microsoft Sans Serif"/>
              </a:rPr>
              <a:t>requiere </a:t>
            </a:r>
            <a:r>
              <a:rPr sz="2400" spc="45" dirty="0">
                <a:solidFill>
                  <a:srgbClr val="171514"/>
                </a:solidFill>
                <a:latin typeface="Microsoft Sans Serif"/>
                <a:cs typeface="Microsoft Sans Serif"/>
              </a:rPr>
              <a:t>un </a:t>
            </a:r>
            <a:r>
              <a:rPr sz="2400" spc="35" dirty="0">
                <a:solidFill>
                  <a:srgbClr val="171514"/>
                </a:solidFill>
                <a:latin typeface="Microsoft Sans Serif"/>
                <a:cs typeface="Microsoft Sans Serif"/>
              </a:rPr>
              <a:t>libro </a:t>
            </a:r>
            <a:r>
              <a:rPr sz="2400" spc="45" dirty="0">
                <a:solidFill>
                  <a:srgbClr val="171514"/>
                </a:solidFill>
                <a:latin typeface="Microsoft Sans Serif"/>
                <a:cs typeface="Microsoft Sans Serif"/>
              </a:rPr>
              <a:t>por </a:t>
            </a:r>
            <a:r>
              <a:rPr sz="2400" dirty="0">
                <a:solidFill>
                  <a:srgbClr val="171514"/>
                </a:solidFill>
                <a:latin typeface="Microsoft Sans Serif"/>
                <a:cs typeface="Microsoft Sans Serif"/>
              </a:rPr>
              <a:t>sí </a:t>
            </a:r>
            <a:r>
              <a:rPr sz="2400" spc="30" dirty="0">
                <a:solidFill>
                  <a:srgbClr val="171514"/>
                </a:solidFill>
                <a:latin typeface="Microsoft Sans Serif"/>
                <a:cs typeface="Microsoft Sans Serif"/>
              </a:rPr>
              <a:t>mismo; </a:t>
            </a:r>
            <a:r>
              <a:rPr sz="2400" spc="45" dirty="0">
                <a:solidFill>
                  <a:srgbClr val="171514"/>
                </a:solidFill>
                <a:latin typeface="Microsoft Sans Serif"/>
                <a:cs typeface="Microsoft Sans Serif"/>
              </a:rPr>
              <a:t>por </a:t>
            </a:r>
            <a:r>
              <a:rPr sz="2400" spc="25" dirty="0" err="1">
                <a:solidFill>
                  <a:srgbClr val="171514"/>
                </a:solidFill>
                <a:latin typeface="Microsoft Sans Serif"/>
                <a:cs typeface="Microsoft Sans Serif"/>
              </a:rPr>
              <a:t>ejemplo</a:t>
            </a:r>
            <a:r>
              <a:rPr sz="2400" spc="25" dirty="0" smtClean="0">
                <a:solidFill>
                  <a:srgbClr val="171514"/>
                </a:solidFill>
                <a:latin typeface="Microsoft Sans Serif"/>
                <a:cs typeface="Microsoft Sans Serif"/>
              </a:rPr>
              <a:t>,</a:t>
            </a:r>
            <a:r>
              <a:rPr lang="es-ES" sz="2400" spc="2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 </a:t>
            </a:r>
            <a:r>
              <a:rPr sz="2400" spc="35" dirty="0">
                <a:solidFill>
                  <a:srgbClr val="171514"/>
                </a:solidFill>
                <a:latin typeface="Microsoft Sans Serif"/>
                <a:cs typeface="Microsoft Sans Serif"/>
              </a:rPr>
              <a:t>libro </a:t>
            </a:r>
            <a:r>
              <a:rPr sz="2400" spc="5" dirty="0">
                <a:solidFill>
                  <a:srgbClr val="171514"/>
                </a:solidFill>
                <a:latin typeface="Microsoft Sans Serif"/>
                <a:cs typeface="Microsoft Sans Serif"/>
              </a:rPr>
              <a:t>clásico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5" dirty="0" err="1" smtClean="0">
                <a:solidFill>
                  <a:srgbClr val="171514"/>
                </a:solidFill>
                <a:latin typeface="Microsoft Sans Serif"/>
                <a:cs typeface="Microsoft Sans Serif"/>
              </a:rPr>
              <a:t>Tagg</a:t>
            </a:r>
            <a:r>
              <a:rPr lang="es-ES" sz="2400" spc="5" dirty="0" smtClean="0">
                <a:solidFill>
                  <a:srgbClr val="171514"/>
                </a:solidFill>
                <a:latin typeface="Microsoft Sans Serif"/>
                <a:cs typeface="Microsoft Sans Serif"/>
              </a:rPr>
              <a:t> </a:t>
            </a:r>
            <a:r>
              <a:rPr sz="2400" i="1" spc="5" dirty="0" err="1" smtClean="0">
                <a:solidFill>
                  <a:srgbClr val="171514"/>
                </a:solidFill>
                <a:latin typeface="Arial"/>
                <a:cs typeface="Arial"/>
              </a:rPr>
              <a:t>Resistencias</a:t>
            </a:r>
            <a:r>
              <a:rPr sz="2400" i="1" spc="5" dirty="0" smtClean="0">
                <a:solidFill>
                  <a:srgbClr val="171514"/>
                </a:solidFill>
                <a:latin typeface="Arial"/>
                <a:cs typeface="Arial"/>
              </a:rPr>
              <a:t> </a:t>
            </a:r>
            <a:r>
              <a:rPr sz="2400" i="1" spc="25" dirty="0">
                <a:solidFill>
                  <a:srgbClr val="171514"/>
                </a:solidFill>
                <a:latin typeface="Arial"/>
                <a:cs typeface="Arial"/>
              </a:rPr>
              <a:t>de </a:t>
            </a:r>
            <a:r>
              <a:rPr sz="2400" i="1" spc="25" dirty="0">
                <a:solidFill>
                  <a:srgbClr val="171514"/>
                </a:solidFill>
                <a:latin typeface="Arial"/>
                <a:cs typeface="Arial"/>
              </a:rPr>
              <a:t>tierra</a:t>
            </a:r>
            <a:r>
              <a:rPr sz="2400" spc="25" dirty="0">
                <a:solidFill>
                  <a:srgbClr val="171514"/>
                </a:solidFill>
                <a:latin typeface="Microsoft Sans Serif"/>
                <a:cs typeface="Microsoft Sans Serif"/>
              </a:rPr>
              <a:t>se </a:t>
            </a:r>
            <a:r>
              <a:rPr sz="2400" spc="15" dirty="0">
                <a:solidFill>
                  <a:srgbClr val="171514"/>
                </a:solidFill>
                <a:latin typeface="Microsoft Sans Serif"/>
                <a:cs typeface="Microsoft Sans Serif"/>
              </a:rPr>
              <a:t>dedica </a:t>
            </a:r>
            <a:r>
              <a:rPr sz="2400" spc="-5" dirty="0">
                <a:solidFill>
                  <a:srgbClr val="171514"/>
                </a:solidFill>
                <a:latin typeface="Microsoft Sans Serif"/>
                <a:cs typeface="Microsoft Sans Serif"/>
              </a:rPr>
              <a:t>casi </a:t>
            </a:r>
            <a:r>
              <a:rPr sz="2400" spc="20" dirty="0">
                <a:solidFill>
                  <a:srgbClr val="171514"/>
                </a:solidFill>
                <a:latin typeface="Microsoft Sans Serif"/>
                <a:cs typeface="Microsoft Sans Serif"/>
              </a:rPr>
              <a:t>exclusivamente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los </a:t>
            </a:r>
            <a:r>
              <a:rPr sz="2400" spc="20" dirty="0" err="1">
                <a:solidFill>
                  <a:srgbClr val="171514"/>
                </a:solidFill>
                <a:latin typeface="Microsoft Sans Serif"/>
                <a:cs typeface="Microsoft Sans Serif"/>
              </a:rPr>
              <a:t>electrodos</a:t>
            </a:r>
            <a:r>
              <a:rPr sz="2400" spc="2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tierra</a:t>
            </a:r>
            <a:r>
              <a:rPr sz="2400" spc="25" dirty="0">
                <a:solidFill>
                  <a:srgbClr val="171514"/>
                </a:solidFill>
                <a:latin typeface="Microsoft Sans Serif"/>
                <a:cs typeface="Microsoft Sans Serif"/>
              </a:rPr>
              <a:t>, </a:t>
            </a:r>
            <a:r>
              <a:rPr sz="2400" spc="15" dirty="0">
                <a:solidFill>
                  <a:srgbClr val="171514"/>
                </a:solidFill>
                <a:latin typeface="Microsoft Sans Serif"/>
                <a:cs typeface="Microsoft Sans Serif"/>
              </a:rPr>
              <a:t>Golde's</a:t>
            </a:r>
            <a:r>
              <a:rPr sz="2400" i="1" spc="15" dirty="0">
                <a:solidFill>
                  <a:srgbClr val="171514"/>
                </a:solidFill>
                <a:latin typeface="Arial"/>
                <a:cs typeface="Arial"/>
              </a:rPr>
              <a:t>Protección </a:t>
            </a:r>
            <a:r>
              <a:rPr sz="2400" i="1" spc="30" dirty="0">
                <a:solidFill>
                  <a:srgbClr val="171514"/>
                </a:solidFill>
                <a:latin typeface="Arial"/>
                <a:cs typeface="Arial"/>
              </a:rPr>
              <a:t>contra </a:t>
            </a:r>
            <a:r>
              <a:rPr sz="2400" i="1" spc="15" dirty="0">
                <a:solidFill>
                  <a:srgbClr val="171514"/>
                </a:solidFill>
                <a:latin typeface="Arial"/>
                <a:cs typeface="Arial"/>
              </a:rPr>
              <a:t>rayos</a:t>
            </a:r>
            <a:r>
              <a:rPr sz="2400" spc="15"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protección </a:t>
            </a:r>
            <a:r>
              <a:rPr sz="2400" spc="30" dirty="0">
                <a:solidFill>
                  <a:srgbClr val="171514"/>
                </a:solidFill>
                <a:latin typeface="Microsoft Sans Serif"/>
                <a:cs typeface="Microsoft Sans Serif"/>
              </a:rPr>
              <a:t>contra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rayo</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Loeb </a:t>
            </a:r>
            <a:r>
              <a:rPr sz="2400" i="1" spc="15" dirty="0" err="1" smtClean="0">
                <a:solidFill>
                  <a:srgbClr val="171514"/>
                </a:solidFill>
                <a:latin typeface="Arial"/>
                <a:cs typeface="Arial"/>
              </a:rPr>
              <a:t>Electrificación</a:t>
            </a:r>
            <a:r>
              <a:rPr lang="es-ES" sz="2400" i="1" spc="15" dirty="0" smtClean="0">
                <a:solidFill>
                  <a:srgbClr val="171514"/>
                </a:solidFill>
                <a:latin typeface="Arial"/>
                <a:cs typeface="Arial"/>
              </a:rPr>
              <a:t> </a:t>
            </a:r>
            <a:r>
              <a:rPr sz="2400" i="1" spc="5" dirty="0" err="1" smtClean="0">
                <a:solidFill>
                  <a:srgbClr val="171514"/>
                </a:solidFill>
                <a:latin typeface="Arial"/>
                <a:cs typeface="Arial"/>
              </a:rPr>
              <a:t>Estática</a:t>
            </a:r>
            <a:r>
              <a:rPr sz="2400" spc="5" dirty="0" err="1" smtClean="0">
                <a:solidFill>
                  <a:srgbClr val="171514"/>
                </a:solidFill>
                <a:latin typeface="Microsoft Sans Serif"/>
                <a:cs typeface="Microsoft Sans Serif"/>
              </a:rPr>
              <a:t>al</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efecto </a:t>
            </a:r>
            <a:r>
              <a:rPr sz="2400" spc="25" dirty="0">
                <a:solidFill>
                  <a:srgbClr val="171514"/>
                </a:solidFill>
                <a:latin typeface="Microsoft Sans Serif"/>
                <a:cs typeface="Microsoft Sans Serif"/>
              </a:rPr>
              <a:t>triboeléctrico, </a:t>
            </a:r>
            <a:r>
              <a:rPr sz="2400" spc="45"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citar </a:t>
            </a:r>
            <a:r>
              <a:rPr sz="2400" spc="20" dirty="0">
                <a:solidFill>
                  <a:srgbClr val="171514"/>
                </a:solidFill>
                <a:latin typeface="Microsoft Sans Serif"/>
                <a:cs typeface="Microsoft Sans Serif"/>
              </a:rPr>
              <a:t>sólo algunos. </a:t>
            </a: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presente </a:t>
            </a:r>
            <a:r>
              <a:rPr sz="2400" spc="30" dirty="0">
                <a:solidFill>
                  <a:srgbClr val="171514"/>
                </a:solidFill>
                <a:latin typeface="Microsoft Sans Serif"/>
                <a:cs typeface="Microsoft Sans Serif"/>
              </a:rPr>
              <a:t>texto, </a:t>
            </a:r>
            <a:r>
              <a:rPr sz="2400" spc="10" dirty="0">
                <a:solidFill>
                  <a:srgbClr val="171514"/>
                </a:solidFill>
                <a:latin typeface="Microsoft Sans Serif"/>
                <a:cs typeface="Microsoft Sans Serif"/>
              </a:rPr>
              <a:t>los </a:t>
            </a:r>
            <a:r>
              <a:rPr sz="2400" spc="25" dirty="0">
                <a:solidFill>
                  <a:srgbClr val="171514"/>
                </a:solidFill>
                <a:latin typeface="Microsoft Sans Serif"/>
                <a:cs typeface="Microsoft Sans Serif"/>
              </a:rPr>
              <a:t>temas</a:t>
            </a:r>
            <a:r>
              <a:rPr sz="2400" spc="25"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profundidad</a:t>
            </a:r>
            <a:r>
              <a:rPr sz="2400" spc="4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del </a:t>
            </a:r>
            <a:r>
              <a:rPr sz="2400" spc="40" dirty="0">
                <a:solidFill>
                  <a:srgbClr val="171514"/>
                </a:solidFill>
                <a:latin typeface="Microsoft Sans Serif"/>
                <a:cs typeface="Microsoft Sans Serif"/>
              </a:rPr>
              <a:t>tratamiento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eligieron </a:t>
            </a:r>
            <a:r>
              <a:rPr sz="2400" spc="20" dirty="0">
                <a:solidFill>
                  <a:srgbClr val="171514"/>
                </a:solidFill>
                <a:latin typeface="Microsoft Sans Serif"/>
                <a:cs typeface="Microsoft Sans Serif"/>
              </a:rPr>
              <a:t>con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objetivo principal de </a:t>
            </a:r>
            <a:r>
              <a:rPr sz="2400" spc="40" dirty="0">
                <a:solidFill>
                  <a:srgbClr val="171514"/>
                </a:solidFill>
                <a:latin typeface="Microsoft Sans Serif"/>
                <a:cs typeface="Microsoft Sans Serif"/>
              </a:rPr>
              <a:t>brindar</a:t>
            </a:r>
            <a:r>
              <a:rPr sz="2400" spc="40" dirty="0">
                <a:solidFill>
                  <a:srgbClr val="171514"/>
                </a:solidFill>
                <a:latin typeface="Microsoft Sans Serif"/>
                <a:cs typeface="Microsoft Sans Serif"/>
              </a:rPr>
              <a:t> </a:t>
            </a:r>
            <a:r>
              <a:rPr sz="2400" spc="10" dirty="0">
                <a:solidFill>
                  <a:srgbClr val="171514"/>
                </a:solidFill>
                <a:latin typeface="Microsoft Sans Serif"/>
                <a:cs typeface="Microsoft Sans Serif"/>
              </a:rPr>
              <a:t>al </a:t>
            </a:r>
            <a:r>
              <a:rPr sz="2400" spc="25" dirty="0">
                <a:solidFill>
                  <a:srgbClr val="171514"/>
                </a:solidFill>
                <a:latin typeface="Microsoft Sans Serif"/>
                <a:cs typeface="Microsoft Sans Serif"/>
              </a:rPr>
              <a:t>lector </a:t>
            </a:r>
            <a:r>
              <a:rPr sz="2400" spc="45" dirty="0" smtClean="0">
                <a:solidFill>
                  <a:srgbClr val="171514"/>
                </a:solidFill>
                <a:latin typeface="Microsoft Sans Serif"/>
                <a:cs typeface="Microsoft Sans Serif"/>
              </a:rPr>
              <a:t>un</a:t>
            </a:r>
            <a:r>
              <a:rPr lang="es-ES" sz="2400" spc="4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trasfondo</a:t>
            </a:r>
            <a:r>
              <a:rPr sz="2400" spc="3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teórico simple de </a:t>
            </a:r>
            <a:r>
              <a:rPr sz="2400" spc="5" dirty="0">
                <a:solidFill>
                  <a:srgbClr val="171514"/>
                </a:solidFill>
                <a:latin typeface="Microsoft Sans Serif"/>
                <a:cs typeface="Microsoft Sans Serif"/>
              </a:rPr>
              <a:t>cada </a:t>
            </a:r>
            <a:r>
              <a:rPr sz="2400" spc="35" dirty="0">
                <a:solidFill>
                  <a:srgbClr val="171514"/>
                </a:solidFill>
                <a:latin typeface="Microsoft Sans Serif"/>
                <a:cs typeface="Microsoft Sans Serif"/>
              </a:rPr>
              <a:t>tema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una </a:t>
            </a:r>
            <a:r>
              <a:rPr sz="2400" spc="15" dirty="0">
                <a:solidFill>
                  <a:srgbClr val="171514"/>
                </a:solidFill>
                <a:latin typeface="Microsoft Sans Serif"/>
                <a:cs typeface="Microsoft Sans Serif"/>
              </a:rPr>
              <a:t>"sensación"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diseño </a:t>
            </a:r>
            <a:r>
              <a:rPr sz="2400" spc="25" dirty="0">
                <a:solidFill>
                  <a:srgbClr val="171514"/>
                </a:solidFill>
                <a:latin typeface="Microsoft Sans Serif"/>
                <a:cs typeface="Microsoft Sans Serif"/>
              </a:rPr>
              <a:t>de </a:t>
            </a:r>
            <a:r>
              <a:rPr sz="2400" spc="15" dirty="0" err="1">
                <a:solidFill>
                  <a:srgbClr val="171514"/>
                </a:solidFill>
                <a:latin typeface="Microsoft Sans Serif"/>
                <a:cs typeface="Microsoft Sans Serif"/>
              </a:rPr>
              <a:t>sistemas</a:t>
            </a:r>
            <a:r>
              <a:rPr sz="2400" spc="1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prácticos</a:t>
            </a:r>
            <a:r>
              <a:rPr lang="es-ES" sz="2400" spc="2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conexión</a:t>
            </a:r>
            <a:r>
              <a:rPr sz="2400" dirty="0">
                <a:solidFill>
                  <a:srgbClr val="171514"/>
                </a:solidFill>
                <a:latin typeface="Microsoft Sans Serif"/>
                <a:cs typeface="Microsoft Sans Serif"/>
              </a:rPr>
              <a:t> 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está</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íntima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inexorablemente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ligado</a:t>
            </a:r>
            <a:r>
              <a:rPr sz="2400" dirty="0">
                <a:solidFill>
                  <a:srgbClr val="171514"/>
                </a:solidFill>
                <a:latin typeface="Microsoft Sans Serif"/>
                <a:cs typeface="Microsoft Sans Serif"/>
              </a:rPr>
              <a:t> a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estándares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existentes</a:t>
            </a:r>
            <a:r>
              <a:rPr sz="2400" spc="1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tanto</a:t>
            </a:r>
            <a:r>
              <a:rPr lang="es-ES" sz="2400" spc="4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nacionales</a:t>
            </a:r>
            <a:r>
              <a:rPr sz="2400" spc="1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como </a:t>
            </a:r>
            <a:r>
              <a:rPr sz="2400" spc="20" dirty="0">
                <a:solidFill>
                  <a:srgbClr val="171514"/>
                </a:solidFill>
                <a:latin typeface="Microsoft Sans Serif"/>
                <a:cs typeface="Microsoft Sans Serif"/>
              </a:rPr>
              <a:t>internacionales. </a:t>
            </a:r>
            <a:r>
              <a:rPr sz="2400" spc="15"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lo </a:t>
            </a:r>
            <a:r>
              <a:rPr sz="2400" spc="30" dirty="0">
                <a:solidFill>
                  <a:srgbClr val="171514"/>
                </a:solidFill>
                <a:latin typeface="Microsoft Sans Serif"/>
                <a:cs typeface="Microsoft Sans Serif"/>
              </a:rPr>
              <a:t>tanto,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lo </a:t>
            </a:r>
            <a:r>
              <a:rPr sz="2400" spc="30" dirty="0">
                <a:solidFill>
                  <a:srgbClr val="171514"/>
                </a:solidFill>
                <a:latin typeface="Microsoft Sans Serif"/>
                <a:cs typeface="Microsoft Sans Serif"/>
              </a:rPr>
              <a:t>largo </a:t>
            </a:r>
            <a:r>
              <a:rPr sz="2400" spc="20" dirty="0">
                <a:solidFill>
                  <a:srgbClr val="171514"/>
                </a:solidFill>
                <a:latin typeface="Microsoft Sans Serif"/>
                <a:cs typeface="Microsoft Sans Serif"/>
              </a:rPr>
              <a:t>del </a:t>
            </a:r>
            <a:r>
              <a:rPr sz="2400" spc="35" dirty="0">
                <a:solidFill>
                  <a:srgbClr val="171514"/>
                </a:solidFill>
                <a:latin typeface="Microsoft Sans Serif"/>
                <a:cs typeface="Microsoft Sans Serif"/>
              </a:rPr>
              <a:t>libro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hace </a:t>
            </a:r>
            <a:r>
              <a:rPr sz="2400" spc="20" dirty="0" err="1">
                <a:solidFill>
                  <a:srgbClr val="171514"/>
                </a:solidFill>
                <a:latin typeface="Microsoft Sans Serif"/>
                <a:cs typeface="Microsoft Sans Serif"/>
              </a:rPr>
              <a:t>referencia</a:t>
            </a:r>
            <a:r>
              <a:rPr sz="2400" spc="2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con</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frecuencia</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dichas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normas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sus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requisitos</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35560" indent="-12700" algn="just"/>
            <a:r>
              <a:rPr sz="2400" spc="-35" dirty="0">
                <a:solidFill>
                  <a:srgbClr val="171514"/>
                </a:solidFill>
                <a:latin typeface="Microsoft Sans Serif"/>
                <a:cs typeface="Microsoft Sans Serif"/>
              </a:rPr>
              <a:t>El </a:t>
            </a:r>
            <a:r>
              <a:rPr sz="2400" spc="35" dirty="0">
                <a:solidFill>
                  <a:srgbClr val="171514"/>
                </a:solidFill>
                <a:latin typeface="Microsoft Sans Serif"/>
                <a:cs typeface="Microsoft Sans Serif"/>
              </a:rPr>
              <a:t>libro </a:t>
            </a:r>
            <a:r>
              <a:rPr sz="2400" spc="10" dirty="0">
                <a:solidFill>
                  <a:srgbClr val="171514"/>
                </a:solidFill>
                <a:latin typeface="Microsoft Sans Serif"/>
                <a:cs typeface="Microsoft Sans Serif"/>
              </a:rPr>
              <a:t>está </a:t>
            </a:r>
            <a:r>
              <a:rPr sz="2400" spc="35" dirty="0">
                <a:solidFill>
                  <a:srgbClr val="171514"/>
                </a:solidFill>
                <a:latin typeface="Microsoft Sans Serif"/>
                <a:cs typeface="Microsoft Sans Serif"/>
              </a:rPr>
              <a:t>dirigido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estudiantes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profesionales interesados</a:t>
            </a:r>
            <a:r>
              <a:rPr sz="2400" spc="25" dirty="0">
                <a:solidFill>
                  <a:srgbClr val="171514"/>
                </a:solidFill>
                <a:latin typeface="Microsoft Sans Serif"/>
                <a:cs typeface="Microsoft Sans Serif"/>
              </a:rPr>
              <a:t> en </a:t>
            </a:r>
            <a:r>
              <a:rPr sz="2400" spc="30" dirty="0">
                <a:solidFill>
                  <a:srgbClr val="171514"/>
                </a:solidFill>
                <a:latin typeface="Microsoft Sans Serif"/>
                <a:cs typeface="Microsoft Sans Serif"/>
              </a:rPr>
              <a:t>aprender </a:t>
            </a:r>
            <a:r>
              <a:rPr sz="2400" spc="20" dirty="0">
                <a:solidFill>
                  <a:srgbClr val="171514"/>
                </a:solidFill>
                <a:latin typeface="Microsoft Sans Serif"/>
                <a:cs typeface="Microsoft Sans Serif"/>
              </a:rPr>
              <a:t>más </a:t>
            </a:r>
            <a:r>
              <a:rPr sz="2400" spc="25" dirty="0" err="1">
                <a:solidFill>
                  <a:srgbClr val="171514"/>
                </a:solidFill>
                <a:latin typeface="Microsoft Sans Serif"/>
                <a:cs typeface="Microsoft Sans Serif"/>
              </a:rPr>
              <a:t>sobre</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puesta</a:t>
            </a:r>
            <a:r>
              <a:rPr sz="240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seguridad,</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aparte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trata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cable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equipo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conecta</a:t>
            </a:r>
            <a:r>
              <a:rPr lang="es-ES" sz="2400" spc="15"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20" dirty="0">
                <a:solidFill>
                  <a:srgbClr val="171514"/>
                </a:solidFill>
                <a:latin typeface="Microsoft Sans Serif"/>
                <a:cs typeface="Microsoft Sans Serif"/>
              </a:rPr>
              <a:t>especialmente </a:t>
            </a:r>
            <a:r>
              <a:rPr sz="2400" spc="35" dirty="0">
                <a:solidFill>
                  <a:srgbClr val="171514"/>
                </a:solidFill>
                <a:latin typeface="Microsoft Sans Serif"/>
                <a:cs typeface="Microsoft Sans Serif"/>
              </a:rPr>
              <a:t>porque </a:t>
            </a:r>
            <a:r>
              <a:rPr sz="2400" spc="40" dirty="0">
                <a:solidFill>
                  <a:srgbClr val="171514"/>
                </a:solidFill>
                <a:latin typeface="Microsoft Sans Serif"/>
                <a:cs typeface="Microsoft Sans Serif"/>
              </a:rPr>
              <a:t>no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puede </a:t>
            </a:r>
            <a:r>
              <a:rPr sz="2400" spc="10" dirty="0">
                <a:solidFill>
                  <a:srgbClr val="171514"/>
                </a:solidFill>
                <a:latin typeface="Microsoft Sans Serif"/>
                <a:cs typeface="Microsoft Sans Serif"/>
              </a:rPr>
              <a:t>acceder </a:t>
            </a:r>
            <a:r>
              <a:rPr sz="2400" spc="25" dirty="0">
                <a:solidFill>
                  <a:srgbClr val="171514"/>
                </a:solidFill>
                <a:latin typeface="Microsoft Sans Serif"/>
                <a:cs typeface="Microsoft Sans Serif"/>
              </a:rPr>
              <a:t>fácilmente </a:t>
            </a:r>
            <a:r>
              <a:rPr sz="2400" dirty="0">
                <a:solidFill>
                  <a:srgbClr val="171514"/>
                </a:solidFill>
                <a:latin typeface="Microsoft Sans Serif"/>
                <a:cs typeface="Microsoft Sans Serif"/>
              </a:rPr>
              <a:t>a las </a:t>
            </a:r>
            <a:r>
              <a:rPr sz="2400" spc="25" dirty="0">
                <a:solidFill>
                  <a:srgbClr val="171514"/>
                </a:solidFill>
                <a:latin typeface="Microsoft Sans Serif"/>
                <a:cs typeface="Microsoft Sans Serif"/>
              </a:rPr>
              <a:t>numerosas </a:t>
            </a:r>
            <a:r>
              <a:rPr sz="2400" spc="30" dirty="0" err="1">
                <a:solidFill>
                  <a:srgbClr val="171514"/>
                </a:solidFill>
                <a:latin typeface="Microsoft Sans Serif"/>
                <a:cs typeface="Microsoft Sans Serif"/>
              </a:rPr>
              <a:t>normas</a:t>
            </a:r>
            <a:r>
              <a:rPr sz="2400" spc="3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sobre</a:t>
            </a:r>
            <a:r>
              <a:rPr lang="es-ES" sz="2400" spc="2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todos</a:t>
            </a:r>
            <a:r>
              <a:rPr sz="2400" spc="-1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aspectos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tema</a:t>
            </a:r>
            <a:r>
              <a:rPr sz="2400" spc="25" dirty="0">
                <a:solidFill>
                  <a:srgbClr val="171514"/>
                </a:solidFill>
                <a:latin typeface="Microsoft Sans Serif"/>
                <a:cs typeface="Microsoft Sans Serif"/>
              </a:rPr>
              <a:t>.</a:t>
            </a:r>
            <a:endParaRPr sz="2400" dirty="0">
              <a:latin typeface="Microsoft Sans Serif"/>
              <a:cs typeface="Microsoft Sans Serif"/>
            </a:endParaRPr>
          </a:p>
        </p:txBody>
      </p:sp>
    </p:spTree>
    <p:extLst>
      <p:ext uri="{BB962C8B-B14F-4D97-AF65-F5344CB8AC3E}">
        <p14:creationId xmlns:p14="http://schemas.microsoft.com/office/powerpoint/2010/main" val="258505839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327025"/>
            <a:ext cx="14477999" cy="7813036"/>
          </a:xfrm>
          <a:prstGeom prst="rect">
            <a:avLst/>
          </a:prstGeom>
        </p:spPr>
        <p:txBody>
          <a:bodyPr vert="horz" wrap="square" lIns="0" tIns="43815" rIns="0" bIns="0" rtlCol="0">
            <a:spAutoFit/>
          </a:bodyPr>
          <a:lstStyle/>
          <a:p>
            <a:pPr marL="12700" indent="-12700" algn="just">
              <a:spcBef>
                <a:spcPts val="345"/>
              </a:spcBef>
              <a:tabLst>
                <a:tab pos="0" algn="l"/>
              </a:tabLst>
            </a:pPr>
            <a:r>
              <a:rPr sz="2400" spc="-35" dirty="0">
                <a:solidFill>
                  <a:srgbClr val="171514"/>
                </a:solidFill>
                <a:latin typeface="Microsoft Sans Serif"/>
                <a:cs typeface="Microsoft Sans Serif"/>
              </a:rPr>
              <a:t>El</a:t>
            </a:r>
            <a:r>
              <a:rPr sz="2400" spc="-15" dirty="0">
                <a:solidFill>
                  <a:srgbClr val="171514"/>
                </a:solidFill>
                <a:latin typeface="Microsoft Sans Serif"/>
                <a:cs typeface="Microsoft Sans Serif"/>
              </a:rPr>
              <a:t> </a:t>
            </a:r>
            <a:r>
              <a:rPr sz="2400" spc="40" dirty="0">
                <a:solidFill>
                  <a:srgbClr val="171514"/>
                </a:solidFill>
                <a:latin typeface="Microsoft Sans Serif"/>
                <a:cs typeface="Microsoft Sans Serif"/>
              </a:rPr>
              <a:t>libro</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tiene</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ocho</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capítulos</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109220" indent="-12700" algn="just">
              <a:spcBef>
                <a:spcPts val="70"/>
              </a:spcBef>
              <a:tabLst>
                <a:tab pos="0" algn="l"/>
              </a:tabLst>
            </a:pPr>
            <a:r>
              <a:rPr sz="2400" b="1" spc="-35"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Capítulo</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1</a:t>
            </a:r>
            <a:r>
              <a:rPr sz="2400" b="1" dirty="0">
                <a:solidFill>
                  <a:srgbClr val="171514"/>
                </a:solidFill>
                <a:latin typeface="Microsoft Sans Serif"/>
                <a:cs typeface="Microsoft Sans Serif"/>
              </a:rPr>
              <a:t> </a:t>
            </a:r>
            <a:r>
              <a:rPr sz="2400" spc="25" dirty="0">
                <a:solidFill>
                  <a:srgbClr val="171514"/>
                </a:solidFill>
                <a:latin typeface="Microsoft Sans Serif"/>
                <a:cs typeface="Microsoft Sans Serif"/>
              </a:rPr>
              <a:t>da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efectos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fisiológicos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magnitud</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duración</a:t>
            </a:r>
            <a:r>
              <a:rPr lang="es-ES" sz="2400" spc="3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tiene</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sobre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cuerpo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humano</a:t>
            </a:r>
            <a:r>
              <a:rPr sz="2400" spc="35" dirty="0">
                <a:solidFill>
                  <a:srgbClr val="171514"/>
                </a:solidFill>
                <a:latin typeface="Microsoft Sans Serif"/>
                <a:cs typeface="Microsoft Sans Serif"/>
              </a:rPr>
              <a:t>.</a:t>
            </a:r>
            <a:endParaRPr sz="2400" dirty="0">
              <a:latin typeface="Microsoft Sans Serif"/>
              <a:cs typeface="Microsoft Sans Serif"/>
            </a:endParaRPr>
          </a:p>
          <a:p>
            <a:pPr marL="12700" marR="19050" indent="-12700" algn="just">
              <a:tabLst>
                <a:tab pos="0" algn="l"/>
              </a:tabLst>
            </a:pPr>
            <a:r>
              <a:rPr sz="2400" b="1" spc="-35" dirty="0">
                <a:solidFill>
                  <a:srgbClr val="171514"/>
                </a:solidFill>
                <a:latin typeface="Microsoft Sans Serif"/>
                <a:cs typeface="Microsoft Sans Serif"/>
              </a:rPr>
              <a:t>El </a:t>
            </a:r>
            <a:r>
              <a:rPr sz="2400" b="1" spc="30" dirty="0">
                <a:solidFill>
                  <a:srgbClr val="171514"/>
                </a:solidFill>
                <a:latin typeface="Microsoft Sans Serif"/>
                <a:cs typeface="Microsoft Sans Serif"/>
              </a:rPr>
              <a:t>capítulo </a:t>
            </a:r>
            <a:r>
              <a:rPr sz="2400" b="1" spc="10" dirty="0">
                <a:solidFill>
                  <a:srgbClr val="171514"/>
                </a:solidFill>
                <a:latin typeface="Microsoft Sans Serif"/>
                <a:cs typeface="Microsoft Sans Serif"/>
              </a:rPr>
              <a:t>2 </a:t>
            </a:r>
            <a:r>
              <a:rPr sz="2400" spc="40" dirty="0">
                <a:solidFill>
                  <a:srgbClr val="171514"/>
                </a:solidFill>
                <a:latin typeface="Microsoft Sans Serif"/>
                <a:cs typeface="Microsoft Sans Serif"/>
              </a:rPr>
              <a:t>trata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spc="25" dirty="0">
                <a:solidFill>
                  <a:srgbClr val="171514"/>
                </a:solidFill>
                <a:latin typeface="Microsoft Sans Serif"/>
                <a:cs typeface="Microsoft Sans Serif"/>
              </a:rPr>
              <a:t>de </a:t>
            </a:r>
            <a:r>
              <a:rPr sz="2400" spc="50" dirty="0">
                <a:solidFill>
                  <a:srgbClr val="171514"/>
                </a:solidFill>
                <a:latin typeface="Microsoft Sans Serif"/>
                <a:cs typeface="Microsoft Sans Serif"/>
              </a:rPr>
              <a:t>un </a:t>
            </a:r>
            <a:r>
              <a:rPr sz="2400" spc="30" dirty="0">
                <a:solidFill>
                  <a:srgbClr val="171514"/>
                </a:solidFill>
                <a:latin typeface="Microsoft Sans Serif"/>
                <a:cs typeface="Microsoft Sans Serif"/>
              </a:rPr>
              <a:t>electrodo </a:t>
            </a:r>
            <a:r>
              <a:rPr sz="2400" dirty="0">
                <a:solidFill>
                  <a:srgbClr val="171514"/>
                </a:solidFill>
                <a:latin typeface="Microsoft Sans Serif"/>
                <a:cs typeface="Microsoft Sans Serif"/>
              </a:rPr>
              <a:t>a </a:t>
            </a:r>
            <a:r>
              <a:rPr sz="2400" spc="40"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0" dirty="0" err="1">
                <a:solidFill>
                  <a:srgbClr val="171514"/>
                </a:solidFill>
                <a:latin typeface="Microsoft Sans Serif"/>
                <a:cs typeface="Microsoft Sans Serif"/>
              </a:rPr>
              <a:t>resistividad</a:t>
            </a:r>
            <a:r>
              <a:rPr sz="2400" spc="2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del</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suelo</a:t>
            </a:r>
            <a:r>
              <a:rPr sz="2400" spc="1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5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dan</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métodos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medir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así</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resistividad</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suelo</a:t>
            </a:r>
            <a:r>
              <a:rPr sz="2400" spc="15" dirty="0" smtClean="0">
                <a:solidFill>
                  <a:srgbClr val="171514"/>
                </a:solidFill>
                <a:latin typeface="Microsoft Sans Serif"/>
                <a:cs typeface="Microsoft Sans Serif"/>
              </a:rPr>
              <a:t>.</a:t>
            </a:r>
            <a:r>
              <a:rPr lang="es-ES" sz="2400" spc="15" dirty="0" smtClean="0">
                <a:solidFill>
                  <a:srgbClr val="171514"/>
                </a:solidFill>
                <a:latin typeface="Microsoft Sans Serif"/>
                <a:cs typeface="Microsoft Sans Serif"/>
              </a:rPr>
              <a:t> </a:t>
            </a:r>
            <a:r>
              <a:rPr sz="2400" spc="-50" dirty="0" smtClean="0">
                <a:solidFill>
                  <a:srgbClr val="171514"/>
                </a:solidFill>
                <a:latin typeface="Microsoft Sans Serif"/>
                <a:cs typeface="Microsoft Sans Serif"/>
              </a:rPr>
              <a:t>Se</a:t>
            </a:r>
            <a:r>
              <a:rPr sz="2400" spc="-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define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área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0"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spc="30" dirty="0">
                <a:solidFill>
                  <a:srgbClr val="171514"/>
                </a:solidFill>
                <a:latin typeface="Microsoft Sans Serif"/>
                <a:cs typeface="Microsoft Sans Serif"/>
              </a:rPr>
              <a:t>.</a:t>
            </a:r>
            <a:endParaRPr sz="2400" dirty="0">
              <a:latin typeface="Microsoft Sans Serif"/>
              <a:cs typeface="Microsoft Sans Serif"/>
            </a:endParaRPr>
          </a:p>
          <a:p>
            <a:pPr marL="12700" marR="45085" indent="-12700" algn="just">
              <a:tabLst>
                <a:tab pos="0" algn="l"/>
              </a:tabLst>
            </a:pPr>
            <a:r>
              <a:rPr sz="2400" b="1" spc="-35"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Capítulo</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3</a:t>
            </a:r>
            <a:r>
              <a:rPr sz="2400" b="1" dirty="0">
                <a:solidFill>
                  <a:srgbClr val="171514"/>
                </a:solidFill>
                <a:latin typeface="Microsoft Sans Serif"/>
                <a:cs typeface="Microsoft Sans Serif"/>
              </a:rPr>
              <a:t> </a:t>
            </a:r>
            <a:r>
              <a:rPr sz="2400" spc="40" dirty="0">
                <a:solidFill>
                  <a:srgbClr val="171514"/>
                </a:solidFill>
                <a:latin typeface="Microsoft Sans Serif"/>
                <a:cs typeface="Microsoft Sans Serif"/>
              </a:rPr>
              <a:t>trata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sobre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diferentes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tipos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efecto</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a:t>
            </a:r>
            <a:r>
              <a:rPr sz="2400" spc="-5"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geometría</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números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spc="30" dirty="0">
                <a:solidFill>
                  <a:srgbClr val="171514"/>
                </a:solidFill>
                <a:latin typeface="Microsoft Sans Serif"/>
                <a:cs typeface="Microsoft Sans Serif"/>
              </a:rPr>
              <a:t>.</a:t>
            </a:r>
            <a:endParaRPr sz="2400" dirty="0">
              <a:latin typeface="Microsoft Sans Serif"/>
              <a:cs typeface="Microsoft Sans Serif"/>
            </a:endParaRPr>
          </a:p>
          <a:p>
            <a:pPr marL="12700" marR="97155" indent="-12700" algn="just">
              <a:tabLst>
                <a:tab pos="0" algn="l"/>
              </a:tabLst>
            </a:pPr>
            <a:r>
              <a:rPr sz="2400" b="1" spc="-30" dirty="0">
                <a:solidFill>
                  <a:srgbClr val="171514"/>
                </a:solidFill>
                <a:latin typeface="Microsoft Sans Serif"/>
                <a:cs typeface="Microsoft Sans Serif"/>
              </a:rPr>
              <a:t>El </a:t>
            </a:r>
            <a:r>
              <a:rPr sz="2400" b="1" spc="15" dirty="0">
                <a:solidFill>
                  <a:srgbClr val="171514"/>
                </a:solidFill>
                <a:latin typeface="Microsoft Sans Serif"/>
                <a:cs typeface="Microsoft Sans Serif"/>
              </a:rPr>
              <a:t>Capítulo </a:t>
            </a:r>
            <a:r>
              <a:rPr sz="2400" b="1" spc="10" dirty="0">
                <a:solidFill>
                  <a:srgbClr val="171514"/>
                </a:solidFill>
                <a:latin typeface="Microsoft Sans Serif"/>
                <a:cs typeface="Microsoft Sans Serif"/>
              </a:rPr>
              <a:t>4 </a:t>
            </a:r>
            <a:r>
              <a:rPr sz="2400" spc="20" dirty="0">
                <a:solidFill>
                  <a:srgbClr val="171514"/>
                </a:solidFill>
                <a:latin typeface="Microsoft Sans Serif"/>
                <a:cs typeface="Microsoft Sans Serif"/>
              </a:rPr>
              <a:t>cubre </a:t>
            </a:r>
            <a:r>
              <a:rPr sz="2400" spc="10" dirty="0">
                <a:solidFill>
                  <a:srgbClr val="171514"/>
                </a:solidFill>
                <a:latin typeface="Microsoft Sans Serif"/>
                <a:cs typeface="Microsoft Sans Serif"/>
              </a:rPr>
              <a:t>los </a:t>
            </a:r>
            <a:r>
              <a:rPr sz="2400" spc="15" dirty="0">
                <a:solidFill>
                  <a:srgbClr val="171514"/>
                </a:solidFill>
                <a:latin typeface="Microsoft Sans Serif"/>
                <a:cs typeface="Microsoft Sans Serif"/>
              </a:rPr>
              <a:t>conceptos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voltajes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paso, </a:t>
            </a:r>
            <a:r>
              <a:rPr sz="2400" spc="20" dirty="0">
                <a:solidFill>
                  <a:srgbClr val="171514"/>
                </a:solidFill>
                <a:latin typeface="Microsoft Sans Serif"/>
                <a:cs typeface="Microsoft Sans Serif"/>
              </a:rPr>
              <a:t>contacto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transferencia </a:t>
            </a:r>
            <a:r>
              <a:rPr sz="2400" spc="5" dirty="0">
                <a:solidFill>
                  <a:srgbClr val="171514"/>
                </a:solidFill>
                <a:latin typeface="Microsoft Sans Serif"/>
                <a:cs typeface="Microsoft Sans Serif"/>
              </a:rPr>
              <a:t>y </a:t>
            </a:r>
            <a:r>
              <a:rPr sz="2400" dirty="0">
                <a:solidFill>
                  <a:srgbClr val="171514"/>
                </a:solidFill>
                <a:latin typeface="Microsoft Sans Serif"/>
                <a:cs typeface="Microsoft Sans Serif"/>
              </a:rPr>
              <a:t>sus </a:t>
            </a:r>
            <a:r>
              <a:rPr sz="2400" spc="10" dirty="0">
                <a:solidFill>
                  <a:srgbClr val="171514"/>
                </a:solidFill>
                <a:latin typeface="Microsoft Sans Serif"/>
                <a:cs typeface="Microsoft Sans Serif"/>
              </a:rPr>
              <a:t>valores </a:t>
            </a:r>
            <a:r>
              <a:rPr sz="2400" spc="15" dirty="0">
                <a:solidFill>
                  <a:srgbClr val="171514"/>
                </a:solidFill>
                <a:latin typeface="Microsoft Sans Serif"/>
                <a:cs typeface="Microsoft Sans Serif"/>
              </a:rPr>
              <a:t>seguros</a:t>
            </a:r>
            <a:r>
              <a:rPr sz="2400" spc="15" dirty="0">
                <a:solidFill>
                  <a:srgbClr val="171514"/>
                </a:solidFill>
                <a:latin typeface="Microsoft Sans Serif"/>
                <a:cs typeface="Microsoft Sans Serif"/>
              </a:rPr>
              <a:t>. </a:t>
            </a:r>
            <a:endParaRPr lang="es-ES" sz="2400" spc="15" dirty="0" smtClean="0">
              <a:solidFill>
                <a:srgbClr val="171514"/>
              </a:solidFill>
              <a:latin typeface="Microsoft Sans Serif"/>
              <a:cs typeface="Microsoft Sans Serif"/>
            </a:endParaRPr>
          </a:p>
          <a:p>
            <a:pPr marL="12700" marR="97155" indent="-12700" algn="just">
              <a:tabLst>
                <a:tab pos="0" algn="l"/>
              </a:tabLst>
            </a:pPr>
            <a:r>
              <a:rPr sz="2400" b="1" spc="-30" dirty="0" smtClean="0">
                <a:solidFill>
                  <a:srgbClr val="171514"/>
                </a:solidFill>
                <a:latin typeface="Microsoft Sans Serif"/>
                <a:cs typeface="Microsoft Sans Serif"/>
              </a:rPr>
              <a:t>El</a:t>
            </a:r>
            <a:r>
              <a:rPr lang="es-ES" sz="2400" b="1" spc="-30"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capítulo</a:t>
            </a:r>
            <a:r>
              <a:rPr sz="2400" b="1" spc="-5" dirty="0" smtClean="0">
                <a:solidFill>
                  <a:srgbClr val="171514"/>
                </a:solidFill>
                <a:latin typeface="Microsoft Sans Serif"/>
                <a:cs typeface="Microsoft Sans Serif"/>
              </a:rPr>
              <a:t> </a:t>
            </a:r>
            <a:r>
              <a:rPr sz="2400" b="1" spc="10" dirty="0">
                <a:solidFill>
                  <a:srgbClr val="171514"/>
                </a:solidFill>
                <a:latin typeface="Microsoft Sans Serif"/>
                <a:cs typeface="Microsoft Sans Serif"/>
              </a:rPr>
              <a:t>5</a:t>
            </a:r>
            <a:r>
              <a:rPr sz="2400" b="1"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núcleo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libro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presenta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cierto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detalle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componentes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puesta</a:t>
            </a:r>
            <a:r>
              <a:rPr sz="2400"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tierra</a:t>
            </a:r>
            <a:r>
              <a:rPr sz="2400" spc="2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 </a:t>
            </a:r>
            <a:r>
              <a:rPr sz="2400" spc="30" dirty="0">
                <a:solidFill>
                  <a:srgbClr val="171514"/>
                </a:solidFill>
                <a:latin typeface="Microsoft Sans Serif"/>
                <a:cs typeface="Microsoft Sans Serif"/>
              </a:rPr>
              <a:t>métodos </a:t>
            </a:r>
            <a:r>
              <a:rPr sz="2400" spc="20" dirty="0">
                <a:solidFill>
                  <a:srgbClr val="171514"/>
                </a:solidFill>
                <a:latin typeface="Microsoft Sans Serif"/>
                <a:cs typeface="Microsoft Sans Serif"/>
              </a:rPr>
              <a:t>para </a:t>
            </a:r>
            <a:r>
              <a:rPr sz="2400" spc="30" dirty="0">
                <a:solidFill>
                  <a:srgbClr val="171514"/>
                </a:solidFill>
                <a:latin typeface="Microsoft Sans Serif"/>
                <a:cs typeface="Microsoft Sans Serif"/>
              </a:rPr>
              <a:t>mejorar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resistividad </a:t>
            </a:r>
            <a:r>
              <a:rPr sz="2400" spc="20" dirty="0">
                <a:solidFill>
                  <a:srgbClr val="171514"/>
                </a:solidFill>
                <a:latin typeface="Microsoft Sans Serif"/>
                <a:cs typeface="Microsoft Sans Serif"/>
              </a:rPr>
              <a:t>del </a:t>
            </a:r>
            <a:r>
              <a:rPr sz="2400" spc="10" dirty="0">
                <a:solidFill>
                  <a:srgbClr val="171514"/>
                </a:solidFill>
                <a:latin typeface="Microsoft Sans Serif"/>
                <a:cs typeface="Microsoft Sans Serif"/>
              </a:rPr>
              <a:t>suelo, los </a:t>
            </a:r>
            <a:r>
              <a:rPr sz="2400" spc="25" dirty="0">
                <a:solidFill>
                  <a:srgbClr val="171514"/>
                </a:solidFill>
                <a:latin typeface="Microsoft Sans Serif"/>
                <a:cs typeface="Microsoft Sans Serif"/>
              </a:rPr>
              <a:t>tipos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soldaduras </a:t>
            </a:r>
            <a:r>
              <a:rPr sz="2400" spc="5" dirty="0">
                <a:solidFill>
                  <a:srgbClr val="171514"/>
                </a:solidFill>
                <a:latin typeface="Microsoft Sans Serif"/>
                <a:cs typeface="Microsoft Sans Serif"/>
              </a:rPr>
              <a:t>y </a:t>
            </a:r>
            <a:r>
              <a:rPr sz="2400" spc="15" dirty="0">
                <a:solidFill>
                  <a:srgbClr val="171514"/>
                </a:solidFill>
                <a:latin typeface="Microsoft Sans Serif"/>
                <a:cs typeface="Microsoft Sans Serif"/>
              </a:rPr>
              <a:t>uniones, </a:t>
            </a:r>
            <a:r>
              <a:rPr sz="2400" spc="10" dirty="0">
                <a:solidFill>
                  <a:srgbClr val="171514"/>
                </a:solidFill>
                <a:latin typeface="Microsoft Sans Serif"/>
                <a:cs typeface="Microsoft Sans Serif"/>
              </a:rPr>
              <a:t>los </a:t>
            </a:r>
            <a:r>
              <a:rPr sz="2400" spc="20" dirty="0" err="1">
                <a:solidFill>
                  <a:srgbClr val="171514"/>
                </a:solidFill>
                <a:latin typeface="Microsoft Sans Serif"/>
                <a:cs typeface="Microsoft Sans Serif"/>
              </a:rPr>
              <a:t>criterios</a:t>
            </a:r>
            <a:r>
              <a:rPr sz="2400" spc="2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para</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determinar</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5" dirty="0">
                <a:solidFill>
                  <a:srgbClr val="171514"/>
                </a:solidFill>
                <a:latin typeface="Microsoft Sans Serif"/>
                <a:cs typeface="Microsoft Sans Serif"/>
              </a:rPr>
              <a:t>secciones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transversales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corrosión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galvánica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estudio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diferentes</a:t>
            </a:r>
            <a:r>
              <a:rPr lang="es-ES" sz="2400" spc="2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prácticas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utilizadas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las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subestaciones</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diferentes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tipos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sistemas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tierra</a:t>
            </a:r>
            <a:r>
              <a:rPr lang="es-ES" sz="2400" spc="3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utilizados</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protección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consumidores</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5080" indent="-12700" algn="just">
              <a:tabLst>
                <a:tab pos="0" algn="l"/>
              </a:tabLst>
            </a:pPr>
            <a:r>
              <a:rPr sz="2400" b="1" spc="-30"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Capítulo</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6</a:t>
            </a:r>
            <a:r>
              <a:rPr sz="2400" b="1" dirty="0">
                <a:solidFill>
                  <a:srgbClr val="171514"/>
                </a:solidFill>
                <a:latin typeface="Microsoft Sans Serif"/>
                <a:cs typeface="Microsoft Sans Serif"/>
              </a:rPr>
              <a:t> </a:t>
            </a:r>
            <a:r>
              <a:rPr sz="2400" spc="30" dirty="0">
                <a:solidFill>
                  <a:srgbClr val="171514"/>
                </a:solidFill>
                <a:latin typeface="Microsoft Sans Serif"/>
                <a:cs typeface="Microsoft Sans Serif"/>
              </a:rPr>
              <a:t>brinda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tratamiento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conciso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uso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diseño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placas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subestaciones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modo</a:t>
            </a:r>
            <a:r>
              <a:rPr lang="es-ES" sz="2400" spc="4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que</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voltajes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paso</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contacto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permanezcan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dentro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límites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seguros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termina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ejemplos</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usando</a:t>
            </a:r>
            <a:r>
              <a:rPr lang="es-ES" sz="2400" spc="20" dirty="0" smtClean="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un</a:t>
            </a:r>
            <a:r>
              <a:rPr sz="2400" spc="-1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programa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computadora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diseño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placas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endParaRPr sz="2400" dirty="0">
              <a:latin typeface="Microsoft Sans Serif"/>
              <a:cs typeface="Microsoft Sans Serif"/>
            </a:endParaRPr>
          </a:p>
          <a:p>
            <a:pPr marL="12700" marR="130810" indent="-12700" algn="just">
              <a:tabLst>
                <a:tab pos="0" algn="l"/>
              </a:tabLst>
            </a:pPr>
            <a:r>
              <a:rPr sz="2400" b="1" spc="-35" dirty="0">
                <a:solidFill>
                  <a:srgbClr val="171514"/>
                </a:solidFill>
                <a:latin typeface="Microsoft Sans Serif"/>
                <a:cs typeface="Microsoft Sans Serif"/>
              </a:rPr>
              <a:t>El </a:t>
            </a:r>
            <a:r>
              <a:rPr sz="2400" b="1" spc="20" dirty="0">
                <a:solidFill>
                  <a:srgbClr val="171514"/>
                </a:solidFill>
                <a:latin typeface="Microsoft Sans Serif"/>
                <a:cs typeface="Microsoft Sans Serif"/>
              </a:rPr>
              <a:t>Capítulo </a:t>
            </a:r>
            <a:r>
              <a:rPr sz="2400" b="1" spc="10" dirty="0">
                <a:solidFill>
                  <a:srgbClr val="171514"/>
                </a:solidFill>
                <a:latin typeface="Microsoft Sans Serif"/>
                <a:cs typeface="Microsoft Sans Serif"/>
              </a:rPr>
              <a:t>7 </a:t>
            </a:r>
            <a:r>
              <a:rPr sz="2400" spc="35" dirty="0">
                <a:solidFill>
                  <a:srgbClr val="171514"/>
                </a:solidFill>
                <a:latin typeface="Microsoft Sans Serif"/>
                <a:cs typeface="Microsoft Sans Serif"/>
              </a:rPr>
              <a:t>trata </a:t>
            </a:r>
            <a:r>
              <a:rPr sz="2400" spc="20" dirty="0">
                <a:solidFill>
                  <a:srgbClr val="171514"/>
                </a:solidFill>
                <a:latin typeface="Microsoft Sans Serif"/>
                <a:cs typeface="Microsoft Sans Serif"/>
              </a:rPr>
              <a:t>con </a:t>
            </a:r>
            <a:r>
              <a:rPr sz="2400" spc="25" dirty="0">
                <a:solidFill>
                  <a:srgbClr val="171514"/>
                </a:solidFill>
                <a:latin typeface="Microsoft Sans Serif"/>
                <a:cs typeface="Microsoft Sans Serif"/>
              </a:rPr>
              <a:t>cierto </a:t>
            </a:r>
            <a:r>
              <a:rPr sz="2400" spc="20" dirty="0">
                <a:solidFill>
                  <a:srgbClr val="171514"/>
                </a:solidFill>
                <a:latin typeface="Microsoft Sans Serif"/>
                <a:cs typeface="Microsoft Sans Serif"/>
              </a:rPr>
              <a:t>detalle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electrificación </a:t>
            </a:r>
            <a:r>
              <a:rPr sz="2400" spc="15" dirty="0">
                <a:solidFill>
                  <a:srgbClr val="171514"/>
                </a:solidFill>
                <a:latin typeface="Microsoft Sans Serif"/>
                <a:cs typeface="Microsoft Sans Serif"/>
              </a:rPr>
              <a:t>estática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los </a:t>
            </a:r>
            <a:r>
              <a:rPr sz="2400" spc="30" dirty="0">
                <a:solidFill>
                  <a:srgbClr val="171514"/>
                </a:solidFill>
                <a:latin typeface="Microsoft Sans Serif"/>
                <a:cs typeface="Microsoft Sans Serif"/>
              </a:rPr>
              <a:t>tipos</a:t>
            </a:r>
            <a:r>
              <a:rPr sz="2400" spc="3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err="1" smtClean="0">
                <a:solidFill>
                  <a:srgbClr val="171514"/>
                </a:solidFill>
                <a:latin typeface="Microsoft Sans Serif"/>
                <a:cs typeface="Microsoft Sans Serif"/>
              </a:rPr>
              <a:t>descargas</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electrostáticas</a:t>
            </a:r>
            <a:r>
              <a:rPr sz="2400" dirty="0" smtClean="0">
                <a:solidFill>
                  <a:srgbClr val="171514"/>
                </a:solidFill>
                <a:latin typeface="Microsoft Sans Serif"/>
                <a:cs typeface="Microsoft Sans Serif"/>
              </a:rPr>
              <a:t> </a:t>
            </a:r>
            <a:r>
              <a:rPr sz="2400" spc="-45" dirty="0">
                <a:solidFill>
                  <a:srgbClr val="171514"/>
                </a:solidFill>
                <a:latin typeface="Microsoft Sans Serif"/>
                <a:cs typeface="Microsoft Sans Serif"/>
              </a:rPr>
              <a:t>(ESD)</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las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son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responsables,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especialmente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porque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tales</a:t>
            </a:r>
            <a:r>
              <a:rPr sz="2400"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descargas</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han</a:t>
            </a:r>
            <a:r>
              <a:rPr lang="es-ES" sz="2400" spc="3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adquirido</a:t>
            </a:r>
            <a:r>
              <a:rPr sz="2400" spc="3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hoy </a:t>
            </a:r>
            <a:r>
              <a:rPr sz="2400" spc="30" dirty="0">
                <a:solidFill>
                  <a:srgbClr val="171514"/>
                </a:solidFill>
                <a:latin typeface="Microsoft Sans Serif"/>
                <a:cs typeface="Microsoft Sans Serif"/>
              </a:rPr>
              <a:t>una importancia </a:t>
            </a:r>
            <a:r>
              <a:rPr sz="2400" spc="20" dirty="0">
                <a:solidFill>
                  <a:srgbClr val="171514"/>
                </a:solidFill>
                <a:latin typeface="Microsoft Sans Serif"/>
                <a:cs typeface="Microsoft Sans Serif"/>
              </a:rPr>
              <a:t>considerable </a:t>
            </a:r>
            <a:r>
              <a:rPr sz="2400" spc="25" dirty="0">
                <a:solidFill>
                  <a:srgbClr val="171514"/>
                </a:solidFill>
                <a:latin typeface="Microsoft Sans Serif"/>
                <a:cs typeface="Microsoft Sans Serif"/>
              </a:rPr>
              <a:t>en </a:t>
            </a:r>
            <a:r>
              <a:rPr sz="2400" dirty="0">
                <a:solidFill>
                  <a:srgbClr val="171514"/>
                </a:solidFill>
                <a:latin typeface="Microsoft Sans Serif"/>
                <a:cs typeface="Microsoft Sans Serif"/>
              </a:rPr>
              <a:t>las </a:t>
            </a:r>
            <a:r>
              <a:rPr sz="2400" spc="25" dirty="0">
                <a:solidFill>
                  <a:srgbClr val="171514"/>
                </a:solidFill>
                <a:latin typeface="Microsoft Sans Serif"/>
                <a:cs typeface="Microsoft Sans Serif"/>
              </a:rPr>
              <a:t>industrias de </a:t>
            </a:r>
            <a:r>
              <a:rPr sz="2400" spc="20" dirty="0">
                <a:solidFill>
                  <a:srgbClr val="171514"/>
                </a:solidFill>
                <a:latin typeface="Microsoft Sans Serif"/>
                <a:cs typeface="Microsoft Sans Serif"/>
              </a:rPr>
              <a:t>fabricación</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30" dirty="0" err="1" smtClean="0">
                <a:solidFill>
                  <a:srgbClr val="171514"/>
                </a:solidFill>
                <a:latin typeface="Microsoft Sans Serif"/>
                <a:cs typeface="Microsoft Sans Serif"/>
              </a:rPr>
              <a:t>productos</a:t>
            </a:r>
            <a:r>
              <a:rPr lang="es-ES" sz="2400" spc="3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electrónicos</a:t>
            </a:r>
            <a:r>
              <a:rPr sz="2400" spc="15" dirty="0">
                <a:solidFill>
                  <a:srgbClr val="171514"/>
                </a:solidFill>
                <a:latin typeface="Microsoft Sans Serif"/>
                <a:cs typeface="Microsoft Sans Serif"/>
              </a:rPr>
              <a:t>. </a:t>
            </a:r>
            <a:r>
              <a:rPr sz="2400" spc="-35" dirty="0">
                <a:solidFill>
                  <a:srgbClr val="171514"/>
                </a:solidFill>
                <a:latin typeface="Microsoft Sans Serif"/>
                <a:cs typeface="Microsoft Sans Serif"/>
              </a:rPr>
              <a:t>El </a:t>
            </a:r>
            <a:r>
              <a:rPr sz="2400" spc="25" dirty="0">
                <a:solidFill>
                  <a:srgbClr val="171514"/>
                </a:solidFill>
                <a:latin typeface="Microsoft Sans Serif"/>
                <a:cs typeface="Microsoft Sans Serif"/>
              </a:rPr>
              <a:t>capítulo </a:t>
            </a:r>
            <a:r>
              <a:rPr sz="2400" spc="15" dirty="0">
                <a:solidFill>
                  <a:srgbClr val="171514"/>
                </a:solidFill>
                <a:latin typeface="Microsoft Sans Serif"/>
                <a:cs typeface="Microsoft Sans Serif"/>
              </a:rPr>
              <a:t>incluye </a:t>
            </a:r>
            <a:r>
              <a:rPr sz="2400" spc="10" dirty="0">
                <a:solidFill>
                  <a:srgbClr val="171514"/>
                </a:solidFill>
                <a:latin typeface="Microsoft Sans Serif"/>
                <a:cs typeface="Microsoft Sans Serif"/>
              </a:rPr>
              <a:t>los </a:t>
            </a:r>
            <a:r>
              <a:rPr sz="2400" spc="15" dirty="0">
                <a:solidFill>
                  <a:srgbClr val="171514"/>
                </a:solidFill>
                <a:latin typeface="Microsoft Sans Serif"/>
                <a:cs typeface="Microsoft Sans Serif"/>
              </a:rPr>
              <a:t>diversos </a:t>
            </a:r>
            <a:r>
              <a:rPr sz="2400" spc="35" dirty="0">
                <a:solidFill>
                  <a:srgbClr val="171514"/>
                </a:solidFill>
                <a:latin typeface="Microsoft Sans Serif"/>
                <a:cs typeface="Microsoft Sans Serif"/>
              </a:rPr>
              <a:t>métodos </a:t>
            </a:r>
            <a:r>
              <a:rPr sz="2400" spc="20" dirty="0">
                <a:solidFill>
                  <a:srgbClr val="171514"/>
                </a:solidFill>
                <a:latin typeface="Microsoft Sans Serif"/>
                <a:cs typeface="Microsoft Sans Serif"/>
              </a:rPr>
              <a:t>utilizados </a:t>
            </a:r>
            <a:r>
              <a:rPr sz="2400" spc="25" dirty="0">
                <a:solidFill>
                  <a:srgbClr val="171514"/>
                </a:solidFill>
                <a:latin typeface="Microsoft Sans Serif"/>
                <a:cs typeface="Microsoft Sans Serif"/>
              </a:rPr>
              <a:t>para </a:t>
            </a:r>
            <a:r>
              <a:rPr sz="2400" spc="30" dirty="0">
                <a:solidFill>
                  <a:srgbClr val="171514"/>
                </a:solidFill>
                <a:latin typeface="Microsoft Sans Serif"/>
                <a:cs typeface="Microsoft Sans Serif"/>
              </a:rPr>
              <a:t>minimizar </a:t>
            </a:r>
            <a:r>
              <a:rPr sz="2400" spc="35" dirty="0">
                <a:solidFill>
                  <a:srgbClr val="171514"/>
                </a:solidFill>
                <a:latin typeface="Microsoft Sans Serif"/>
                <a:cs typeface="Microsoft Sans Serif"/>
              </a:rPr>
              <a:t>o </a:t>
            </a:r>
            <a:r>
              <a:rPr sz="2400" spc="30" dirty="0" err="1">
                <a:solidFill>
                  <a:srgbClr val="171514"/>
                </a:solidFill>
                <a:latin typeface="Microsoft Sans Serif"/>
                <a:cs typeface="Microsoft Sans Serif"/>
              </a:rPr>
              <a:t>prevenir</a:t>
            </a:r>
            <a:r>
              <a:rPr sz="2400" spc="3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ocurrencia</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tales</a:t>
            </a:r>
            <a:r>
              <a:rPr sz="2400" spc="-5"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descargas</a:t>
            </a:r>
            <a:r>
              <a:rPr sz="2400" spc="10" dirty="0" smtClean="0">
                <a:solidFill>
                  <a:srgbClr val="171514"/>
                </a:solidFill>
                <a:latin typeface="Microsoft Sans Serif"/>
                <a:cs typeface="Microsoft Sans Serif"/>
              </a:rPr>
              <a:t>.</a:t>
            </a:r>
            <a:endParaRPr sz="2400" dirty="0">
              <a:latin typeface="Microsoft Sans Serif"/>
              <a:cs typeface="Microsoft Sans Serif"/>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327025"/>
            <a:ext cx="14477999" cy="7800212"/>
          </a:xfrm>
          <a:prstGeom prst="rect">
            <a:avLst/>
          </a:prstGeom>
        </p:spPr>
        <p:txBody>
          <a:bodyPr vert="horz" wrap="square" lIns="0" tIns="43815" rIns="0" bIns="0" rtlCol="0">
            <a:spAutoFit/>
          </a:bodyPr>
          <a:lstStyle/>
          <a:p>
            <a:pPr marL="12700" marR="117475" indent="-12700" algn="just">
              <a:tabLst>
                <a:tab pos="0" algn="l"/>
              </a:tabLst>
            </a:pPr>
            <a:r>
              <a:rPr sz="2400" b="1" spc="-30" dirty="0" smtClean="0">
                <a:solidFill>
                  <a:srgbClr val="171514"/>
                </a:solidFill>
                <a:latin typeface="Microsoft Sans Serif"/>
                <a:cs typeface="Microsoft Sans Serif"/>
              </a:rPr>
              <a:t>El </a:t>
            </a:r>
            <a:r>
              <a:rPr sz="2400" b="1" spc="15" dirty="0">
                <a:solidFill>
                  <a:srgbClr val="171514"/>
                </a:solidFill>
                <a:latin typeface="Microsoft Sans Serif"/>
                <a:cs typeface="Microsoft Sans Serif"/>
              </a:rPr>
              <a:t>Capítulo </a:t>
            </a:r>
            <a:r>
              <a:rPr sz="2400" b="1" spc="10" dirty="0">
                <a:solidFill>
                  <a:srgbClr val="171514"/>
                </a:solidFill>
                <a:latin typeface="Microsoft Sans Serif"/>
                <a:cs typeface="Microsoft Sans Serif"/>
              </a:rPr>
              <a:t>8 </a:t>
            </a:r>
            <a:r>
              <a:rPr sz="2400" spc="30" dirty="0">
                <a:solidFill>
                  <a:srgbClr val="171514"/>
                </a:solidFill>
                <a:latin typeface="Microsoft Sans Serif"/>
                <a:cs typeface="Microsoft Sans Serif"/>
              </a:rPr>
              <a:t>introduce </a:t>
            </a:r>
            <a:r>
              <a:rPr sz="2400" spc="10" dirty="0">
                <a:solidFill>
                  <a:srgbClr val="171514"/>
                </a:solidFill>
                <a:latin typeface="Microsoft Sans Serif"/>
                <a:cs typeface="Microsoft Sans Serif"/>
              </a:rPr>
              <a:t>al </a:t>
            </a:r>
            <a:r>
              <a:rPr sz="2400" spc="25" dirty="0">
                <a:solidFill>
                  <a:srgbClr val="171514"/>
                </a:solidFill>
                <a:latin typeface="Microsoft Sans Serif"/>
                <a:cs typeface="Microsoft Sans Serif"/>
              </a:rPr>
              <a:t>lector </a:t>
            </a:r>
            <a:r>
              <a:rPr sz="2400" spc="10" dirty="0">
                <a:solidFill>
                  <a:srgbClr val="171514"/>
                </a:solidFill>
                <a:latin typeface="Microsoft Sans Serif"/>
                <a:cs typeface="Microsoft Sans Serif"/>
              </a:rPr>
              <a:t>al </a:t>
            </a:r>
            <a:r>
              <a:rPr sz="2400" spc="30" dirty="0">
                <a:solidFill>
                  <a:srgbClr val="171514"/>
                </a:solidFill>
                <a:latin typeface="Microsoft Sans Serif"/>
                <a:cs typeface="Microsoft Sans Serif"/>
              </a:rPr>
              <a:t>tema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los </a:t>
            </a:r>
            <a:r>
              <a:rPr sz="2400" spc="15" dirty="0">
                <a:solidFill>
                  <a:srgbClr val="171514"/>
                </a:solidFill>
                <a:latin typeface="Microsoft Sans Serif"/>
                <a:cs typeface="Microsoft Sans Serif"/>
              </a:rPr>
              <a:t>rayos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protección </a:t>
            </a:r>
            <a:r>
              <a:rPr sz="2400" spc="30" dirty="0">
                <a:solidFill>
                  <a:srgbClr val="171514"/>
                </a:solidFill>
                <a:latin typeface="Microsoft Sans Serif"/>
                <a:cs typeface="Microsoft Sans Serif"/>
              </a:rPr>
              <a:t>contra </a:t>
            </a:r>
            <a:r>
              <a:rPr sz="2400" spc="10" dirty="0">
                <a:solidFill>
                  <a:srgbClr val="171514"/>
                </a:solidFill>
                <a:latin typeface="Microsoft Sans Serif"/>
                <a:cs typeface="Microsoft Sans Serif"/>
              </a:rPr>
              <a:t>rayos. </a:t>
            </a:r>
            <a:r>
              <a:rPr sz="2400" spc="-5" dirty="0">
                <a:solidFill>
                  <a:srgbClr val="171514"/>
                </a:solidFill>
                <a:latin typeface="Microsoft Sans Serif"/>
                <a:cs typeface="Microsoft Sans Serif"/>
              </a:rPr>
              <a:t>Los </a:t>
            </a:r>
            <a:r>
              <a:rPr sz="2400" spc="10" dirty="0">
                <a:solidFill>
                  <a:srgbClr val="171514"/>
                </a:solidFill>
                <a:latin typeface="Microsoft Sans Serif"/>
                <a:cs typeface="Microsoft Sans Serif"/>
              </a:rPr>
              <a:t>rayos</a:t>
            </a:r>
            <a:r>
              <a:rPr sz="2400" spc="10" dirty="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por</a:t>
            </a:r>
            <a:r>
              <a:rPr lang="es-ES" sz="2400" spc="4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supuesto</a:t>
            </a:r>
            <a:r>
              <a:rPr sz="2400" spc="2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son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tan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antiguos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misma</a:t>
            </a:r>
            <a:r>
              <a:rPr sz="2400" dirty="0">
                <a:solidFill>
                  <a:srgbClr val="171514"/>
                </a:solidFill>
                <a:latin typeface="Microsoft Sans Serif"/>
                <a:cs typeface="Microsoft Sans Serif"/>
              </a:rPr>
              <a:t> y, </a:t>
            </a:r>
            <a:r>
              <a:rPr sz="2400" spc="15" dirty="0">
                <a:solidFill>
                  <a:srgbClr val="171514"/>
                </a:solidFill>
                <a:latin typeface="Microsoft Sans Serif"/>
                <a:cs typeface="Microsoft Sans Serif"/>
              </a:rPr>
              <a:t>hasta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día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hoy,</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muchos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aspectos</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siguen</a:t>
            </a:r>
            <a:r>
              <a:rPr sz="2400"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sin</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resolverse</a:t>
            </a:r>
            <a:r>
              <a:rPr sz="2400" spc="1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investigación </a:t>
            </a:r>
            <a:r>
              <a:rPr sz="2400" spc="30" dirty="0">
                <a:solidFill>
                  <a:srgbClr val="171514"/>
                </a:solidFill>
                <a:latin typeface="Microsoft Sans Serif"/>
                <a:cs typeface="Microsoft Sans Serif"/>
              </a:rPr>
              <a:t>aún </a:t>
            </a:r>
            <a:r>
              <a:rPr sz="2400" spc="25" dirty="0">
                <a:solidFill>
                  <a:srgbClr val="171514"/>
                </a:solidFill>
                <a:latin typeface="Microsoft Sans Serif"/>
                <a:cs typeface="Microsoft Sans Serif"/>
              </a:rPr>
              <a:t>continúa. </a:t>
            </a:r>
            <a:r>
              <a:rPr sz="2400" spc="-10" dirty="0">
                <a:solidFill>
                  <a:srgbClr val="171514"/>
                </a:solidFill>
                <a:latin typeface="Microsoft Sans Serif"/>
                <a:cs typeface="Microsoft Sans Serif"/>
              </a:rPr>
              <a:t>Sin </a:t>
            </a:r>
            <a:r>
              <a:rPr sz="2400" spc="30" dirty="0">
                <a:solidFill>
                  <a:srgbClr val="171514"/>
                </a:solidFill>
                <a:latin typeface="Microsoft Sans Serif"/>
                <a:cs typeface="Microsoft Sans Serif"/>
              </a:rPr>
              <a:t>embargo, </a:t>
            </a:r>
            <a:r>
              <a:rPr sz="2400" dirty="0">
                <a:solidFill>
                  <a:srgbClr val="171514"/>
                </a:solidFill>
                <a:latin typeface="Microsoft Sans Serif"/>
                <a:cs typeface="Microsoft Sans Serif"/>
              </a:rPr>
              <a:t>las </a:t>
            </a:r>
            <a:r>
              <a:rPr sz="2400" spc="20" dirty="0">
                <a:solidFill>
                  <a:srgbClr val="171514"/>
                </a:solidFill>
                <a:latin typeface="Microsoft Sans Serif"/>
                <a:cs typeface="Microsoft Sans Serif"/>
              </a:rPr>
              <a:t>medidas de </a:t>
            </a:r>
            <a:r>
              <a:rPr sz="2400" spc="25" dirty="0">
                <a:solidFill>
                  <a:srgbClr val="171514"/>
                </a:solidFill>
                <a:latin typeface="Microsoft Sans Serif"/>
                <a:cs typeface="Microsoft Sans Serif"/>
              </a:rPr>
              <a:t>protección </a:t>
            </a:r>
            <a:r>
              <a:rPr sz="2400" spc="15" dirty="0" err="1">
                <a:solidFill>
                  <a:srgbClr val="171514"/>
                </a:solidFill>
                <a:latin typeface="Microsoft Sans Serif"/>
                <a:cs typeface="Microsoft Sans Serif"/>
              </a:rPr>
              <a:t>utilizadas</a:t>
            </a:r>
            <a:r>
              <a:rPr sz="2400" spc="15"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hasta</a:t>
            </a:r>
            <a:r>
              <a:rPr lang="es-ES" sz="2400" spc="1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ahora</a:t>
            </a:r>
            <a:r>
              <a:rPr sz="2400" spc="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han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demostrado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bastante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efectivas</a:t>
            </a:r>
            <a:r>
              <a:rPr sz="2400" spc="5" dirty="0">
                <a:solidFill>
                  <a:srgbClr val="171514"/>
                </a:solidFill>
                <a:latin typeface="Microsoft Sans Serif"/>
                <a:cs typeface="Microsoft Sans Serif"/>
              </a:rPr>
              <a:t> y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mejoran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continuamente,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demuestran</a:t>
            </a:r>
            <a:r>
              <a:rPr sz="2400" spc="5"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cambios</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recientes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introducidos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casi </a:t>
            </a:r>
            <a:r>
              <a:rPr sz="2400" spc="20" dirty="0">
                <a:solidFill>
                  <a:srgbClr val="171514"/>
                </a:solidFill>
                <a:latin typeface="Microsoft Sans Serif"/>
                <a:cs typeface="Microsoft Sans Serif"/>
              </a:rPr>
              <a:t>todas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normas</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relevantes</a:t>
            </a:r>
            <a:r>
              <a:rPr sz="2400" spc="15" dirty="0" smtClean="0">
                <a:solidFill>
                  <a:srgbClr val="171514"/>
                </a:solidFill>
                <a:latin typeface="Microsoft Sans Serif"/>
                <a:cs typeface="Microsoft Sans Serif"/>
              </a:rPr>
              <a:t>.</a:t>
            </a:r>
            <a:endParaRPr lang="es-ES" sz="2400" spc="15" dirty="0" smtClean="0">
              <a:solidFill>
                <a:srgbClr val="171514"/>
              </a:solidFill>
              <a:latin typeface="Microsoft Sans Serif"/>
              <a:cs typeface="Microsoft Sans Serif"/>
            </a:endParaRPr>
          </a:p>
          <a:p>
            <a:pPr marL="12700" marR="117475" indent="-12700" algn="just">
              <a:tabLst>
                <a:tab pos="0" algn="l"/>
              </a:tabLst>
            </a:pPr>
            <a:endParaRPr sz="2400" dirty="0">
              <a:latin typeface="Microsoft Sans Serif"/>
              <a:cs typeface="Microsoft Sans Serif"/>
            </a:endParaRPr>
          </a:p>
          <a:p>
            <a:pPr marL="12700" marR="22225" indent="-12700" algn="just">
              <a:tabLst>
                <a:tab pos="0" algn="l"/>
              </a:tabLst>
            </a:pPr>
            <a:r>
              <a:rPr sz="2400" spc="-5" dirty="0">
                <a:solidFill>
                  <a:srgbClr val="171514"/>
                </a:solidFill>
                <a:latin typeface="Microsoft Sans Serif"/>
                <a:cs typeface="Microsoft Sans Serif"/>
              </a:rPr>
              <a:t>Cabe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señalar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uso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programas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informáticos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"prefabricados"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diseño</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un</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puede</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ahorrar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trabajo,</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pero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opinión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autor,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fundamental</a:t>
            </a:r>
            <a:r>
              <a:rPr lang="es-ES" sz="2400" spc="3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importancia</a:t>
            </a:r>
            <a:r>
              <a:rPr sz="2400" spc="35" dirty="0" smtClean="0">
                <a:solidFill>
                  <a:srgbClr val="171514"/>
                </a:solidFill>
                <a:latin typeface="Microsoft Sans Serif"/>
                <a:cs typeface="Microsoft Sans Serif"/>
              </a:rPr>
              <a:t> </a:t>
            </a:r>
            <a:r>
              <a:rPr sz="2400" spc="45" dirty="0">
                <a:solidFill>
                  <a:srgbClr val="171514"/>
                </a:solidFill>
                <a:latin typeface="Microsoft Sans Serif"/>
                <a:cs typeface="Microsoft Sans Serif"/>
              </a:rPr>
              <a:t>un </a:t>
            </a:r>
            <a:r>
              <a:rPr sz="2400" spc="30" dirty="0">
                <a:solidFill>
                  <a:srgbClr val="171514"/>
                </a:solidFill>
                <a:latin typeface="Microsoft Sans Serif"/>
                <a:cs typeface="Microsoft Sans Serif"/>
              </a:rPr>
              <a:t>conocimiento </a:t>
            </a:r>
            <a:r>
              <a:rPr sz="2400" spc="25" dirty="0">
                <a:solidFill>
                  <a:srgbClr val="171514"/>
                </a:solidFill>
                <a:latin typeface="Microsoft Sans Serif"/>
                <a:cs typeface="Microsoft Sans Serif"/>
              </a:rPr>
              <a:t>sólido de </a:t>
            </a:r>
            <a:r>
              <a:rPr sz="2400" dirty="0">
                <a:solidFill>
                  <a:srgbClr val="171514"/>
                </a:solidFill>
                <a:latin typeface="Microsoft Sans Serif"/>
                <a:cs typeface="Microsoft Sans Serif"/>
              </a:rPr>
              <a:t>las </a:t>
            </a:r>
            <a:r>
              <a:rPr sz="2400" spc="20" dirty="0">
                <a:solidFill>
                  <a:srgbClr val="171514"/>
                </a:solidFill>
                <a:latin typeface="Microsoft Sans Serif"/>
                <a:cs typeface="Microsoft Sans Serif"/>
              </a:rPr>
              <a:t>premisas </a:t>
            </a:r>
            <a:r>
              <a:rPr sz="2400" spc="25" dirty="0">
                <a:solidFill>
                  <a:srgbClr val="171514"/>
                </a:solidFill>
                <a:latin typeface="Microsoft Sans Serif"/>
                <a:cs typeface="Microsoft Sans Serif"/>
              </a:rPr>
              <a:t>sobre </a:t>
            </a:r>
            <a:r>
              <a:rPr sz="2400" dirty="0">
                <a:solidFill>
                  <a:srgbClr val="171514"/>
                </a:solidFill>
                <a:latin typeface="Microsoft Sans Serif"/>
                <a:cs typeface="Microsoft Sans Serif"/>
              </a:rPr>
              <a:t>las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se </a:t>
            </a:r>
            <a:r>
              <a:rPr sz="2400" spc="20" dirty="0" err="1">
                <a:solidFill>
                  <a:srgbClr val="171514"/>
                </a:solidFill>
                <a:latin typeface="Microsoft Sans Serif"/>
                <a:cs typeface="Microsoft Sans Serif"/>
              </a:rPr>
              <a:t>diseñan</a:t>
            </a:r>
            <a:r>
              <a:rPr sz="2400" spc="2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dichos</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programas</a:t>
            </a:r>
            <a:r>
              <a:rPr sz="2400" spc="3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1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uso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adecuado</a:t>
            </a:r>
            <a:r>
              <a:rPr sz="2400" spc="15" dirty="0">
                <a:solidFill>
                  <a:srgbClr val="171514"/>
                </a:solidFill>
                <a:latin typeface="Microsoft Sans Serif"/>
                <a:cs typeface="Microsoft Sans Serif"/>
              </a:rPr>
              <a:t>.</a:t>
            </a:r>
            <a:endParaRPr sz="2400" dirty="0">
              <a:latin typeface="Microsoft Sans Serif"/>
              <a:cs typeface="Microsoft Sans Serif"/>
            </a:endParaRPr>
          </a:p>
          <a:p>
            <a:pPr marL="12700" marR="149225" indent="-12700" algn="just">
              <a:tabLst>
                <a:tab pos="0" algn="l"/>
              </a:tabLst>
            </a:pPr>
            <a:r>
              <a:rPr sz="2400" spc="-45" dirty="0">
                <a:solidFill>
                  <a:srgbClr val="171514"/>
                </a:solidFill>
                <a:latin typeface="Microsoft Sans Serif"/>
                <a:cs typeface="Microsoft Sans Serif"/>
              </a:rPr>
              <a:t>Se </a:t>
            </a:r>
            <a:r>
              <a:rPr sz="2400" spc="15" dirty="0">
                <a:solidFill>
                  <a:srgbClr val="171514"/>
                </a:solidFill>
                <a:latin typeface="Microsoft Sans Serif"/>
                <a:cs typeface="Microsoft Sans Serif"/>
              </a:rPr>
              <a:t>espera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cobertura proporcionada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presente </a:t>
            </a:r>
            <a:r>
              <a:rPr sz="2400" spc="35" dirty="0">
                <a:solidFill>
                  <a:srgbClr val="171514"/>
                </a:solidFill>
                <a:latin typeface="Microsoft Sans Serif"/>
                <a:cs typeface="Microsoft Sans Serif"/>
              </a:rPr>
              <a:t>monografía </a:t>
            </a:r>
            <a:r>
              <a:rPr sz="2400" spc="20" dirty="0">
                <a:solidFill>
                  <a:srgbClr val="171514"/>
                </a:solidFill>
                <a:latin typeface="Microsoft Sans Serif"/>
                <a:cs typeface="Microsoft Sans Serif"/>
              </a:rPr>
              <a:t>ayude </a:t>
            </a:r>
            <a:r>
              <a:rPr sz="2400" spc="40" dirty="0">
                <a:solidFill>
                  <a:srgbClr val="171514"/>
                </a:solidFill>
                <a:latin typeface="Microsoft Sans Serif"/>
                <a:cs typeface="Microsoft Sans Serif"/>
              </a:rPr>
              <a:t>tanto</a:t>
            </a:r>
            <a:r>
              <a:rPr sz="2400" spc="40"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10" dirty="0" err="1"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estudiantes</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ingenieros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comprender</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mejor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protección</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estándares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involucrados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apreciar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importancia</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así </a:t>
            </a:r>
            <a:r>
              <a:rPr sz="2400" spc="30" dirty="0">
                <a:solidFill>
                  <a:srgbClr val="171514"/>
                </a:solidFill>
                <a:latin typeface="Microsoft Sans Serif"/>
                <a:cs typeface="Microsoft Sans Serif"/>
              </a:rPr>
              <a:t>defender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implementación</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a:t>
            </a:r>
            <a:r>
              <a:rPr lang="es-ES" sz="2400" spc="1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campo</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trabajo</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así</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bendecidos</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acto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salva </a:t>
            </a:r>
            <a:r>
              <a:rPr sz="2400" spc="5" dirty="0">
                <a:solidFill>
                  <a:srgbClr val="171514"/>
                </a:solidFill>
                <a:latin typeface="Microsoft Sans Serif"/>
                <a:cs typeface="Microsoft Sans Serif"/>
              </a:rPr>
              <a:t>vidas</a:t>
            </a:r>
            <a:r>
              <a:rPr sz="2400" spc="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endParaRPr lang="es-ES" sz="2400" spc="-5" dirty="0" smtClean="0">
              <a:solidFill>
                <a:srgbClr val="171514"/>
              </a:solidFill>
              <a:latin typeface="Microsoft Sans Serif"/>
              <a:cs typeface="Microsoft Sans Serif"/>
            </a:endParaRPr>
          </a:p>
          <a:p>
            <a:pPr marL="12700" marR="149225" indent="-12700" algn="just">
              <a:tabLst>
                <a:tab pos="0" algn="l"/>
              </a:tabLst>
            </a:pPr>
            <a:endParaRPr sz="2400" dirty="0">
              <a:latin typeface="Microsoft Sans Serif"/>
              <a:cs typeface="Microsoft Sans Serif"/>
            </a:endParaRPr>
          </a:p>
          <a:p>
            <a:pPr marL="12700" marR="46990" indent="-12700" algn="just">
              <a:tabLst>
                <a:tab pos="0" algn="l"/>
              </a:tabLst>
            </a:pP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preparación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este </a:t>
            </a:r>
            <a:r>
              <a:rPr sz="2400" spc="40" dirty="0">
                <a:solidFill>
                  <a:srgbClr val="171514"/>
                </a:solidFill>
                <a:latin typeface="Microsoft Sans Serif"/>
                <a:cs typeface="Microsoft Sans Serif"/>
              </a:rPr>
              <a:t>texto </a:t>
            </a:r>
            <a:r>
              <a:rPr sz="2400" spc="-10" dirty="0">
                <a:solidFill>
                  <a:srgbClr val="171514"/>
                </a:solidFill>
                <a:latin typeface="Microsoft Sans Serif"/>
                <a:cs typeface="Microsoft Sans Serif"/>
              </a:rPr>
              <a:t>se </a:t>
            </a:r>
            <a:r>
              <a:rPr sz="2400" spc="25" dirty="0">
                <a:solidFill>
                  <a:srgbClr val="171514"/>
                </a:solidFill>
                <a:latin typeface="Microsoft Sans Serif"/>
                <a:cs typeface="Microsoft Sans Serif"/>
              </a:rPr>
              <a:t>ha </a:t>
            </a:r>
            <a:r>
              <a:rPr sz="2400" spc="35" dirty="0">
                <a:solidFill>
                  <a:srgbClr val="171514"/>
                </a:solidFill>
                <a:latin typeface="Microsoft Sans Serif"/>
                <a:cs typeface="Microsoft Sans Serif"/>
              </a:rPr>
              <a:t>recurrido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muchos </a:t>
            </a:r>
            <a:r>
              <a:rPr sz="2400" spc="20" dirty="0">
                <a:solidFill>
                  <a:srgbClr val="171514"/>
                </a:solidFill>
                <a:latin typeface="Microsoft Sans Serif"/>
                <a:cs typeface="Microsoft Sans Serif"/>
              </a:rPr>
              <a:t>estándares </a:t>
            </a:r>
            <a:r>
              <a:rPr sz="2400" spc="5" dirty="0">
                <a:solidFill>
                  <a:srgbClr val="171514"/>
                </a:solidFill>
                <a:latin typeface="Microsoft Sans Serif"/>
                <a:cs typeface="Microsoft Sans Serif"/>
              </a:rPr>
              <a:t>y </a:t>
            </a:r>
            <a:r>
              <a:rPr sz="2400" spc="15" dirty="0">
                <a:solidFill>
                  <a:srgbClr val="171514"/>
                </a:solidFill>
                <a:latin typeface="Microsoft Sans Serif"/>
                <a:cs typeface="Microsoft Sans Serif"/>
              </a:rPr>
              <a:t>referencias</a:t>
            </a:r>
            <a:r>
              <a:rPr sz="2400" spc="1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siempre</a:t>
            </a:r>
            <a:r>
              <a:rPr sz="2400" spc="3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que </a:t>
            </a:r>
            <a:r>
              <a:rPr sz="2400" spc="25" dirty="0">
                <a:solidFill>
                  <a:srgbClr val="171514"/>
                </a:solidFill>
                <a:latin typeface="Microsoft Sans Serif"/>
                <a:cs typeface="Microsoft Sans Serif"/>
              </a:rPr>
              <a:t>ha </a:t>
            </a:r>
            <a:r>
              <a:rPr sz="2400" spc="20" dirty="0">
                <a:solidFill>
                  <a:srgbClr val="171514"/>
                </a:solidFill>
                <a:latin typeface="Microsoft Sans Serif"/>
                <a:cs typeface="Microsoft Sans Serif"/>
              </a:rPr>
              <a:t>sido </a:t>
            </a:r>
            <a:r>
              <a:rPr sz="2400" spc="15" dirty="0">
                <a:solidFill>
                  <a:srgbClr val="171514"/>
                </a:solidFill>
                <a:latin typeface="Microsoft Sans Serif"/>
                <a:cs typeface="Microsoft Sans Serif"/>
              </a:rPr>
              <a:t>necesario, </a:t>
            </a:r>
            <a:r>
              <a:rPr sz="2400" spc="-10" dirty="0">
                <a:solidFill>
                  <a:srgbClr val="171514"/>
                </a:solidFill>
                <a:latin typeface="Microsoft Sans Serif"/>
                <a:cs typeface="Microsoft Sans Serif"/>
              </a:rPr>
              <a:t>se </a:t>
            </a:r>
            <a:r>
              <a:rPr sz="2400" spc="30" dirty="0">
                <a:solidFill>
                  <a:srgbClr val="171514"/>
                </a:solidFill>
                <a:latin typeface="Microsoft Sans Serif"/>
                <a:cs typeface="Microsoft Sans Serif"/>
              </a:rPr>
              <a:t>han </a:t>
            </a:r>
            <a:r>
              <a:rPr sz="2400" spc="35" dirty="0">
                <a:solidFill>
                  <a:srgbClr val="171514"/>
                </a:solidFill>
                <a:latin typeface="Microsoft Sans Serif"/>
                <a:cs typeface="Microsoft Sans Serif"/>
              </a:rPr>
              <a:t>reproducido </a:t>
            </a:r>
            <a:r>
              <a:rPr sz="2400" spc="20" dirty="0">
                <a:solidFill>
                  <a:srgbClr val="171514"/>
                </a:solidFill>
                <a:latin typeface="Microsoft Sans Serif"/>
                <a:cs typeface="Microsoft Sans Serif"/>
              </a:rPr>
              <a:t>tablas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figuras</a:t>
            </a:r>
            <a:r>
              <a:rPr sz="2400" spc="3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 </a:t>
            </a:r>
            <a:r>
              <a:rPr sz="2400" spc="15" dirty="0">
                <a:solidFill>
                  <a:srgbClr val="171514"/>
                </a:solidFill>
                <a:latin typeface="Microsoft Sans Serif"/>
                <a:cs typeface="Microsoft Sans Serif"/>
              </a:rPr>
              <a:t>el </a:t>
            </a:r>
            <a:r>
              <a:rPr sz="2400" spc="35" dirty="0" err="1" smtClean="0">
                <a:solidFill>
                  <a:srgbClr val="171514"/>
                </a:solidFill>
                <a:latin typeface="Microsoft Sans Serif"/>
                <a:cs typeface="Microsoft Sans Serif"/>
              </a:rPr>
              <a:t>debido</a:t>
            </a:r>
            <a:r>
              <a:rPr lang="es-ES" sz="2400" spc="3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reconocimiento</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su </a:t>
            </a:r>
            <a:r>
              <a:rPr sz="2400" spc="30" dirty="0">
                <a:solidFill>
                  <a:srgbClr val="171514"/>
                </a:solidFill>
                <a:latin typeface="Microsoft Sans Serif"/>
                <a:cs typeface="Microsoft Sans Serif"/>
              </a:rPr>
              <a:t>fuente. </a:t>
            </a:r>
            <a:r>
              <a:rPr sz="2400" spc="-20" dirty="0">
                <a:solidFill>
                  <a:srgbClr val="171514"/>
                </a:solidFill>
                <a:latin typeface="Microsoft Sans Serif"/>
                <a:cs typeface="Microsoft Sans Serif"/>
              </a:rPr>
              <a:t>En </a:t>
            </a:r>
            <a:r>
              <a:rPr sz="2400" spc="25" dirty="0">
                <a:solidFill>
                  <a:srgbClr val="171514"/>
                </a:solidFill>
                <a:latin typeface="Microsoft Sans Serif"/>
                <a:cs typeface="Microsoft Sans Serif"/>
              </a:rPr>
              <a:t>particular, </a:t>
            </a:r>
            <a:r>
              <a:rPr sz="2400" spc="15" dirty="0">
                <a:solidFill>
                  <a:srgbClr val="171514"/>
                </a:solidFill>
                <a:latin typeface="Microsoft Sans Serif"/>
                <a:cs typeface="Microsoft Sans Serif"/>
              </a:rPr>
              <a:t>el </a:t>
            </a:r>
            <a:r>
              <a:rPr sz="2400" spc="40" dirty="0">
                <a:solidFill>
                  <a:srgbClr val="171514"/>
                </a:solidFill>
                <a:latin typeface="Microsoft Sans Serif"/>
                <a:cs typeface="Microsoft Sans Serif"/>
              </a:rPr>
              <a:t>autor </a:t>
            </a:r>
            <a:r>
              <a:rPr sz="2400" spc="25" dirty="0">
                <a:solidFill>
                  <a:srgbClr val="171514"/>
                </a:solidFill>
                <a:latin typeface="Microsoft Sans Serif"/>
                <a:cs typeface="Microsoft Sans Serif"/>
              </a:rPr>
              <a:t>quisiera agradecer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WJFurse</a:t>
            </a:r>
            <a:r>
              <a:rPr sz="2400" spc="-25" dirty="0">
                <a:solidFill>
                  <a:srgbClr val="171514"/>
                </a:solidFill>
                <a:latin typeface="Microsoft Sans Serif"/>
                <a:cs typeface="Microsoft Sans Serif"/>
              </a:rPr>
              <a:t> </a:t>
            </a:r>
            <a:r>
              <a:rPr sz="2400" spc="50" dirty="0">
                <a:solidFill>
                  <a:srgbClr val="171514"/>
                </a:solidFill>
                <a:latin typeface="Microsoft Sans Serif"/>
                <a:cs typeface="Microsoft Sans Serif"/>
              </a:rPr>
              <a:t>&amp; </a:t>
            </a:r>
            <a:r>
              <a:rPr sz="2400" spc="-20" dirty="0" smtClean="0">
                <a:solidFill>
                  <a:srgbClr val="171514"/>
                </a:solidFill>
                <a:latin typeface="Microsoft Sans Serif"/>
                <a:cs typeface="Microsoft Sans Serif"/>
              </a:rPr>
              <a:t>Co</a:t>
            </a:r>
            <a:r>
              <a:rPr lang="es-ES" sz="2400" spc="-20" dirty="0" smtClean="0">
                <a:solidFill>
                  <a:srgbClr val="171514"/>
                </a:solidFill>
                <a:latin typeface="Microsoft Sans Serif"/>
                <a:cs typeface="Microsoft Sans Serif"/>
              </a:rPr>
              <a:t> </a:t>
            </a:r>
            <a:r>
              <a:rPr sz="2400" spc="50" dirty="0" err="1" smtClean="0">
                <a:solidFill>
                  <a:srgbClr val="171514"/>
                </a:solidFill>
                <a:latin typeface="Microsoft Sans Serif"/>
                <a:cs typeface="Microsoft Sans Serif"/>
              </a:rPr>
              <a:t>por</a:t>
            </a:r>
            <a:r>
              <a:rPr sz="2400" spc="5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el </a:t>
            </a:r>
            <a:r>
              <a:rPr sz="2400" spc="35" dirty="0">
                <a:solidFill>
                  <a:srgbClr val="171514"/>
                </a:solidFill>
                <a:latin typeface="Microsoft Sans Serif"/>
                <a:cs typeface="Microsoft Sans Serif"/>
              </a:rPr>
              <a:t>permiso </a:t>
            </a:r>
            <a:r>
              <a:rPr sz="2400" spc="25" dirty="0">
                <a:solidFill>
                  <a:srgbClr val="171514"/>
                </a:solidFill>
                <a:latin typeface="Microsoft Sans Serif"/>
                <a:cs typeface="Microsoft Sans Serif"/>
              </a:rPr>
              <a:t>para usar </a:t>
            </a:r>
            <a:r>
              <a:rPr sz="2400" spc="20" dirty="0">
                <a:solidFill>
                  <a:srgbClr val="171514"/>
                </a:solidFill>
                <a:latin typeface="Microsoft Sans Serif"/>
                <a:cs typeface="Microsoft Sans Serif"/>
              </a:rPr>
              <a:t>algunas </a:t>
            </a:r>
            <a:r>
              <a:rPr sz="2400" spc="25" dirty="0">
                <a:solidFill>
                  <a:srgbClr val="171514"/>
                </a:solidFill>
                <a:latin typeface="Microsoft Sans Serif"/>
                <a:cs typeface="Microsoft Sans Serif"/>
              </a:rPr>
              <a:t>de </a:t>
            </a:r>
            <a:r>
              <a:rPr sz="2400" spc="5" dirty="0">
                <a:solidFill>
                  <a:srgbClr val="171514"/>
                </a:solidFill>
                <a:latin typeface="Microsoft Sans Serif"/>
                <a:cs typeface="Microsoft Sans Serif"/>
              </a:rPr>
              <a:t>sus </a:t>
            </a:r>
            <a:r>
              <a:rPr sz="2400" spc="30" dirty="0">
                <a:solidFill>
                  <a:srgbClr val="171514"/>
                </a:solidFill>
                <a:latin typeface="Microsoft Sans Serif"/>
                <a:cs typeface="Microsoft Sans Serif"/>
              </a:rPr>
              <a:t>figuras </a:t>
            </a:r>
            <a:r>
              <a:rPr sz="2400" spc="5" dirty="0">
                <a:solidFill>
                  <a:srgbClr val="171514"/>
                </a:solidFill>
                <a:latin typeface="Microsoft Sans Serif"/>
                <a:cs typeface="Microsoft Sans Serif"/>
              </a:rPr>
              <a:t>y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NFPA </a:t>
            </a:r>
            <a:r>
              <a:rPr sz="2400" spc="50" dirty="0">
                <a:solidFill>
                  <a:srgbClr val="171514"/>
                </a:solidFill>
                <a:latin typeface="Microsoft Sans Serif"/>
                <a:cs typeface="Microsoft Sans Serif"/>
              </a:rPr>
              <a:t>por </a:t>
            </a:r>
            <a:r>
              <a:rPr sz="2400" spc="15" dirty="0">
                <a:solidFill>
                  <a:srgbClr val="171514"/>
                </a:solidFill>
                <a:latin typeface="Microsoft Sans Serif"/>
                <a:cs typeface="Microsoft Sans Serif"/>
              </a:rPr>
              <a:t>el </a:t>
            </a:r>
            <a:r>
              <a:rPr sz="2400" spc="35" dirty="0">
                <a:solidFill>
                  <a:srgbClr val="171514"/>
                </a:solidFill>
                <a:latin typeface="Microsoft Sans Serif"/>
                <a:cs typeface="Microsoft Sans Serif"/>
              </a:rPr>
              <a:t>permiso </a:t>
            </a:r>
            <a:r>
              <a:rPr sz="2400" spc="25" dirty="0">
                <a:solidFill>
                  <a:srgbClr val="171514"/>
                </a:solidFill>
                <a:latin typeface="Microsoft Sans Serif"/>
                <a:cs typeface="Microsoft Sans Serif"/>
              </a:rPr>
              <a:t>para </a:t>
            </a:r>
            <a:r>
              <a:rPr sz="2400" spc="25" dirty="0" err="1">
                <a:solidFill>
                  <a:srgbClr val="171514"/>
                </a:solidFill>
                <a:latin typeface="Microsoft Sans Serif"/>
                <a:cs typeface="Microsoft Sans Serif"/>
              </a:rPr>
              <a:t>usar</a:t>
            </a:r>
            <a:r>
              <a:rPr sz="2400" spc="2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a:t>
            </a:r>
            <a:r>
              <a:rPr lang="es-ES" sz="2400" spc="1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procedimiento</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simple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evaluación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riesgos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rayos.</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autor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agradece</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Comisión</a:t>
            </a:r>
            <a:r>
              <a:rPr lang="es-ES" sz="2400" spc="2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Electrotécnica</a:t>
            </a:r>
            <a:r>
              <a:rPr sz="2400" spc="1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Internacional </a:t>
            </a:r>
            <a:r>
              <a:rPr sz="2400" spc="-35" dirty="0">
                <a:solidFill>
                  <a:srgbClr val="171514"/>
                </a:solidFill>
                <a:latin typeface="Microsoft Sans Serif"/>
                <a:cs typeface="Microsoft Sans Serif"/>
              </a:rPr>
              <a:t>(IEC) </a:t>
            </a:r>
            <a:r>
              <a:rPr sz="2400" spc="50" dirty="0">
                <a:solidFill>
                  <a:srgbClr val="171514"/>
                </a:solidFill>
                <a:latin typeface="Microsoft Sans Serif"/>
                <a:cs typeface="Microsoft Sans Serif"/>
              </a:rPr>
              <a:t>por </a:t>
            </a:r>
            <a:r>
              <a:rPr sz="2400" spc="15" dirty="0">
                <a:solidFill>
                  <a:srgbClr val="171514"/>
                </a:solidFill>
                <a:latin typeface="Microsoft Sans Serif"/>
                <a:cs typeface="Microsoft Sans Serif"/>
              </a:rPr>
              <a:t>el </a:t>
            </a:r>
            <a:r>
              <a:rPr sz="2400" spc="35" dirty="0">
                <a:solidFill>
                  <a:srgbClr val="171514"/>
                </a:solidFill>
                <a:latin typeface="Microsoft Sans Serif"/>
                <a:cs typeface="Microsoft Sans Serif"/>
              </a:rPr>
              <a:t>permiso </a:t>
            </a:r>
            <a:r>
              <a:rPr sz="2400" spc="25" dirty="0">
                <a:solidFill>
                  <a:srgbClr val="171514"/>
                </a:solidFill>
                <a:latin typeface="Microsoft Sans Serif"/>
                <a:cs typeface="Microsoft Sans Serif"/>
              </a:rPr>
              <a:t>para </a:t>
            </a:r>
            <a:r>
              <a:rPr sz="2400" spc="35" dirty="0">
                <a:solidFill>
                  <a:srgbClr val="171514"/>
                </a:solidFill>
                <a:latin typeface="Microsoft Sans Serif"/>
                <a:cs typeface="Microsoft Sans Serif"/>
              </a:rPr>
              <a:t>reproducir información</a:t>
            </a:r>
            <a:r>
              <a:rPr sz="2400" spc="3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5" dirty="0" err="1" smtClean="0">
                <a:solidFill>
                  <a:srgbClr val="171514"/>
                </a:solidFill>
                <a:latin typeface="Microsoft Sans Serif"/>
                <a:cs typeface="Microsoft Sans Serif"/>
              </a:rPr>
              <a:t>sus</a:t>
            </a:r>
            <a:r>
              <a:rPr lang="es-ES"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Normas</a:t>
            </a:r>
            <a:r>
              <a:rPr sz="2400" spc="3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Internacionales.1También </a:t>
            </a:r>
            <a:r>
              <a:rPr sz="2400" spc="-10" dirty="0">
                <a:solidFill>
                  <a:srgbClr val="171514"/>
                </a:solidFill>
                <a:latin typeface="Microsoft Sans Serif"/>
                <a:cs typeface="Microsoft Sans Serif"/>
              </a:rPr>
              <a:t>se </a:t>
            </a:r>
            <a:r>
              <a:rPr sz="2400" spc="20" dirty="0">
                <a:solidFill>
                  <a:srgbClr val="171514"/>
                </a:solidFill>
                <a:latin typeface="Microsoft Sans Serif"/>
                <a:cs typeface="Microsoft Sans Serif"/>
              </a:rPr>
              <a:t>agradece </a:t>
            </a:r>
            <a:r>
              <a:rPr sz="2400" spc="10" dirty="0">
                <a:solidFill>
                  <a:srgbClr val="171514"/>
                </a:solidFill>
                <a:latin typeface="Microsoft Sans Serif"/>
                <a:cs typeface="Microsoft Sans Serif"/>
              </a:rPr>
              <a:t>al </a:t>
            </a:r>
            <a:r>
              <a:rPr sz="2400" spc="25" dirty="0">
                <a:solidFill>
                  <a:srgbClr val="171514"/>
                </a:solidFill>
                <a:latin typeface="Microsoft Sans Serif"/>
                <a:cs typeface="Microsoft Sans Serif"/>
              </a:rPr>
              <a:t>personal </a:t>
            </a:r>
            <a:r>
              <a:rPr sz="2400" spc="30" dirty="0">
                <a:solidFill>
                  <a:srgbClr val="171514"/>
                </a:solidFill>
                <a:latin typeface="Microsoft Sans Serif"/>
                <a:cs typeface="Microsoft Sans Serif"/>
              </a:rPr>
              <a:t>editorial </a:t>
            </a:r>
            <a:r>
              <a:rPr sz="2400" spc="2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T&amp;F </a:t>
            </a:r>
            <a:r>
              <a:rPr sz="2400" spc="50" dirty="0" err="1">
                <a:solidFill>
                  <a:srgbClr val="171514"/>
                </a:solidFill>
                <a:latin typeface="Microsoft Sans Serif"/>
                <a:cs typeface="Microsoft Sans Serif"/>
              </a:rPr>
              <a:t>por</a:t>
            </a:r>
            <a:r>
              <a:rPr sz="2400" spc="5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a:t>
            </a:r>
            <a:r>
              <a:rPr lang="es-ES" sz="2400" spc="1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asistencia</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orientación</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durante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preparación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libro</a:t>
            </a:r>
            <a:r>
              <a:rPr sz="2400" spc="30" dirty="0">
                <a:solidFill>
                  <a:srgbClr val="171514"/>
                </a:solidFill>
                <a:latin typeface="Microsoft Sans Serif"/>
                <a:cs typeface="Microsoft Sans Serif"/>
              </a:rPr>
              <a:t>.</a:t>
            </a:r>
            <a:endParaRPr sz="2400" dirty="0">
              <a:latin typeface="Microsoft Sans Serif"/>
              <a:cs typeface="Microsoft Sans Serif"/>
            </a:endParaRPr>
          </a:p>
        </p:txBody>
      </p:sp>
    </p:spTree>
    <p:extLst>
      <p:ext uri="{BB962C8B-B14F-4D97-AF65-F5344CB8AC3E}">
        <p14:creationId xmlns:p14="http://schemas.microsoft.com/office/powerpoint/2010/main" val="75093403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a:spLocks noGrp="1"/>
          </p:cNvSpPr>
          <p:nvPr>
            <p:ph type="title"/>
          </p:nvPr>
        </p:nvSpPr>
        <p:spPr>
          <a:xfrm>
            <a:off x="327025" y="327025"/>
            <a:ext cx="14401799" cy="643766"/>
          </a:xfrm>
          <a:prstGeom prst="rect">
            <a:avLst/>
          </a:prstGeom>
        </p:spPr>
        <p:txBody>
          <a:bodyPr vert="horz" wrap="square" lIns="0" tIns="88900" rIns="0" bIns="0" rtlCol="0">
            <a:spAutoFit/>
          </a:bodyPr>
          <a:lstStyle/>
          <a:p>
            <a:pPr algn="just">
              <a:spcBef>
                <a:spcPts val="700"/>
              </a:spcBef>
            </a:pPr>
            <a:r>
              <a:rPr sz="3600" b="1" spc="25" dirty="0">
                <a:solidFill>
                  <a:srgbClr val="FF0000"/>
                </a:solidFill>
              </a:rPr>
              <a:t>1Efecto</a:t>
            </a:r>
            <a:r>
              <a:rPr sz="3600" b="1" spc="-30" dirty="0">
                <a:solidFill>
                  <a:srgbClr val="FF0000"/>
                </a:solidFill>
              </a:rPr>
              <a:t> </a:t>
            </a:r>
            <a:r>
              <a:rPr sz="3600" b="1" spc="60" dirty="0">
                <a:solidFill>
                  <a:srgbClr val="FF0000"/>
                </a:solidFill>
              </a:rPr>
              <a:t>de</a:t>
            </a:r>
            <a:r>
              <a:rPr sz="3600" b="1" spc="-30" dirty="0">
                <a:solidFill>
                  <a:srgbClr val="FF0000"/>
                </a:solidFill>
              </a:rPr>
              <a:t> </a:t>
            </a:r>
            <a:r>
              <a:rPr sz="3600" b="1" spc="30" dirty="0">
                <a:solidFill>
                  <a:srgbClr val="FF0000"/>
                </a:solidFill>
              </a:rPr>
              <a:t>la</a:t>
            </a:r>
            <a:r>
              <a:rPr sz="3600" b="1" spc="-25" dirty="0">
                <a:solidFill>
                  <a:srgbClr val="FF0000"/>
                </a:solidFill>
              </a:rPr>
              <a:t> </a:t>
            </a:r>
            <a:r>
              <a:rPr sz="3600" b="1" spc="80" dirty="0" err="1">
                <a:solidFill>
                  <a:srgbClr val="FF0000"/>
                </a:solidFill>
              </a:rPr>
              <a:t>corriente</a:t>
            </a:r>
            <a:r>
              <a:rPr sz="3600" b="1" spc="-30" dirty="0">
                <a:solidFill>
                  <a:srgbClr val="FF0000"/>
                </a:solidFill>
              </a:rPr>
              <a:t> </a:t>
            </a:r>
            <a:r>
              <a:rPr sz="3600" b="1" spc="65" dirty="0" err="1" smtClean="0">
                <a:solidFill>
                  <a:srgbClr val="FF0000"/>
                </a:solidFill>
              </a:rPr>
              <a:t>en</a:t>
            </a:r>
            <a:r>
              <a:rPr lang="es-ES" sz="3600" b="1" spc="65" dirty="0" smtClean="0">
                <a:solidFill>
                  <a:srgbClr val="FF0000"/>
                </a:solidFill>
              </a:rPr>
              <a:t> </a:t>
            </a:r>
            <a:r>
              <a:rPr sz="3600" b="1" spc="35" dirty="0" smtClean="0">
                <a:solidFill>
                  <a:srgbClr val="FF0000"/>
                </a:solidFill>
              </a:rPr>
              <a:t>el</a:t>
            </a:r>
            <a:r>
              <a:rPr sz="3600" b="1" spc="-30" dirty="0" smtClean="0">
                <a:solidFill>
                  <a:srgbClr val="FF0000"/>
                </a:solidFill>
              </a:rPr>
              <a:t> </a:t>
            </a:r>
            <a:r>
              <a:rPr sz="3600" b="1" spc="75" dirty="0">
                <a:solidFill>
                  <a:srgbClr val="FF0000"/>
                </a:solidFill>
              </a:rPr>
              <a:t>cuerpo</a:t>
            </a:r>
            <a:r>
              <a:rPr sz="3600" b="1" spc="-30" dirty="0">
                <a:solidFill>
                  <a:srgbClr val="FF0000"/>
                </a:solidFill>
              </a:rPr>
              <a:t> </a:t>
            </a:r>
            <a:r>
              <a:rPr sz="3600" b="1" spc="110" dirty="0">
                <a:solidFill>
                  <a:srgbClr val="FF0000"/>
                </a:solidFill>
              </a:rPr>
              <a:t>humano</a:t>
            </a:r>
          </a:p>
        </p:txBody>
      </p:sp>
      <p:sp>
        <p:nvSpPr>
          <p:cNvPr id="4" name="object 4"/>
          <p:cNvSpPr txBox="1"/>
          <p:nvPr/>
        </p:nvSpPr>
        <p:spPr>
          <a:xfrm>
            <a:off x="327025" y="1165225"/>
            <a:ext cx="14325600" cy="6140142"/>
          </a:xfrm>
          <a:prstGeom prst="rect">
            <a:avLst/>
          </a:prstGeom>
        </p:spPr>
        <p:txBody>
          <a:bodyPr vert="horz" wrap="square" lIns="0" tIns="12700" rIns="0" bIns="0" rtlCol="0">
            <a:spAutoFit/>
          </a:bodyPr>
          <a:lstStyle/>
          <a:p>
            <a:pPr marL="0" lvl="1" algn="just">
              <a:spcBef>
                <a:spcPts val="100"/>
              </a:spcBef>
              <a:buAutoNum type="arabicPeriod"/>
            </a:pPr>
            <a:r>
              <a:rPr sz="2400" b="1" spc="15" dirty="0">
                <a:solidFill>
                  <a:srgbClr val="171514"/>
                </a:solidFill>
                <a:latin typeface="Arial"/>
                <a:cs typeface="Arial"/>
              </a:rPr>
              <a:t>INTRODUCCIÓN</a:t>
            </a:r>
            <a:endParaRPr sz="2400" dirty="0">
              <a:latin typeface="Arial"/>
              <a:cs typeface="Arial"/>
            </a:endParaRPr>
          </a:p>
          <a:p>
            <a:pPr algn="just">
              <a:spcBef>
                <a:spcPts val="840"/>
              </a:spcBef>
            </a:pPr>
            <a:r>
              <a:rPr sz="2400" spc="5" dirty="0">
                <a:solidFill>
                  <a:srgbClr val="171514"/>
                </a:solidFill>
                <a:latin typeface="Microsoft Sans Serif"/>
                <a:cs typeface="Microsoft Sans Serif"/>
              </a:rPr>
              <a:t>Hay</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esencialmente</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tipos</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conexión</a:t>
            </a:r>
            <a:r>
              <a:rPr sz="2400" spc="-10"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tierra:1</a:t>
            </a:r>
            <a:endParaRPr sz="2400" dirty="0">
              <a:latin typeface="Microsoft Sans Serif"/>
              <a:cs typeface="Microsoft Sans Serif"/>
            </a:endParaRPr>
          </a:p>
          <a:p>
            <a:pPr algn="just">
              <a:spcBef>
                <a:spcPts val="5"/>
              </a:spcBef>
            </a:pPr>
            <a:endParaRPr sz="2400" dirty="0">
              <a:latin typeface="Microsoft Sans Serif"/>
              <a:cs typeface="Microsoft Sans Serif"/>
            </a:endParaRPr>
          </a:p>
          <a:p>
            <a:pPr marL="457200" lvl="3" algn="just">
              <a:buAutoNum type="arabicPeriod"/>
            </a:pPr>
            <a:r>
              <a:rPr sz="2400" b="1" spc="5" dirty="0">
                <a:solidFill>
                  <a:srgbClr val="171514"/>
                </a:solidFill>
                <a:latin typeface="Microsoft Sans Serif"/>
                <a:cs typeface="Microsoft Sans Serif"/>
              </a:rPr>
              <a:t>Puesta</a:t>
            </a:r>
            <a:r>
              <a:rPr sz="2400" b="1" spc="-15" dirty="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1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tierra</a:t>
            </a:r>
            <a:r>
              <a:rPr sz="2400" b="1" spc="-10"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del</a:t>
            </a:r>
            <a:r>
              <a:rPr sz="2400" b="1" spc="-1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sistema</a:t>
            </a:r>
            <a:endParaRPr sz="2400" b="1" dirty="0">
              <a:latin typeface="Microsoft Sans Serif"/>
              <a:cs typeface="Microsoft Sans Serif"/>
            </a:endParaRPr>
          </a:p>
          <a:p>
            <a:pPr marL="457200" lvl="3" algn="just">
              <a:spcBef>
                <a:spcPts val="380"/>
              </a:spcBef>
              <a:buAutoNum type="arabicPeriod"/>
            </a:pPr>
            <a:r>
              <a:rPr sz="2400" b="1" spc="5" dirty="0">
                <a:solidFill>
                  <a:srgbClr val="171514"/>
                </a:solidFill>
                <a:latin typeface="Microsoft Sans Serif"/>
                <a:cs typeface="Microsoft Sans Serif"/>
              </a:rPr>
              <a:t>Puesta</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equipos</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o</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protección</a:t>
            </a:r>
            <a:endParaRPr sz="2400" b="1" dirty="0">
              <a:latin typeface="Microsoft Sans Serif"/>
              <a:cs typeface="Microsoft Sans Serif"/>
            </a:endParaRPr>
          </a:p>
          <a:p>
            <a:pPr algn="just">
              <a:spcBef>
                <a:spcPts val="25"/>
              </a:spcBef>
            </a:pPr>
            <a:endParaRPr sz="2400" dirty="0">
              <a:latin typeface="Microsoft Sans Serif"/>
              <a:cs typeface="Microsoft Sans Serif"/>
            </a:endParaRPr>
          </a:p>
          <a:p>
            <a:pPr marR="21590" algn="just"/>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a:t>
            </a:r>
            <a:r>
              <a:rPr sz="2400" spc="40" dirty="0">
                <a:solidFill>
                  <a:srgbClr val="171514"/>
                </a:solidFill>
                <a:latin typeface="Microsoft Sans Serif"/>
                <a:cs typeface="Microsoft Sans Serif"/>
              </a:rPr>
              <a:t>primer tipo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10" dirty="0">
                <a:solidFill>
                  <a:srgbClr val="171514"/>
                </a:solidFill>
                <a:latin typeface="Microsoft Sans Serif"/>
                <a:cs typeface="Microsoft Sans Serif"/>
              </a:rPr>
              <a:t>los </a:t>
            </a:r>
            <a:r>
              <a:rPr sz="2400" spc="35" dirty="0">
                <a:solidFill>
                  <a:srgbClr val="171514"/>
                </a:solidFill>
                <a:latin typeface="Microsoft Sans Serif"/>
                <a:cs typeface="Microsoft Sans Serif"/>
              </a:rPr>
              <a:t>puntos </a:t>
            </a:r>
            <a:r>
              <a:rPr sz="2400" spc="20" dirty="0">
                <a:solidFill>
                  <a:srgbClr val="171514"/>
                </a:solidFill>
                <a:latin typeface="Microsoft Sans Serif"/>
                <a:cs typeface="Microsoft Sans Serif"/>
              </a:rPr>
              <a:t>estrella del </a:t>
            </a:r>
            <a:r>
              <a:rPr sz="2400" spc="30" dirty="0">
                <a:solidFill>
                  <a:srgbClr val="171514"/>
                </a:solidFill>
                <a:latin typeface="Microsoft Sans Serif"/>
                <a:cs typeface="Microsoft Sans Serif"/>
              </a:rPr>
              <a:t>equipo pueden </a:t>
            </a:r>
            <a:r>
              <a:rPr sz="2400" spc="20" dirty="0">
                <a:solidFill>
                  <a:srgbClr val="171514"/>
                </a:solidFill>
                <a:latin typeface="Microsoft Sans Serif"/>
                <a:cs typeface="Microsoft Sans Serif"/>
              </a:rPr>
              <a:t>estar </a:t>
            </a:r>
            <a:r>
              <a:rPr sz="2400" spc="15" dirty="0" err="1">
                <a:solidFill>
                  <a:srgbClr val="171514"/>
                </a:solidFill>
                <a:latin typeface="Microsoft Sans Serif"/>
                <a:cs typeface="Microsoft Sans Serif"/>
              </a:rPr>
              <a:t>conectados</a:t>
            </a:r>
            <a:r>
              <a:rPr sz="2400" spc="15"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tierra</a:t>
            </a:r>
            <a:r>
              <a:rPr sz="2400" spc="3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sólidamente </a:t>
            </a:r>
            <a:r>
              <a:rPr sz="2400" spc="35" dirty="0">
                <a:solidFill>
                  <a:srgbClr val="171514"/>
                </a:solidFill>
                <a:latin typeface="Microsoft Sans Serif"/>
                <a:cs typeface="Microsoft Sans Serif"/>
              </a:rPr>
              <a:t>o </a:t>
            </a:r>
            <a:r>
              <a:rPr sz="2400" spc="30" dirty="0">
                <a:solidFill>
                  <a:srgbClr val="171514"/>
                </a:solidFill>
                <a:latin typeface="Microsoft Sans Serif"/>
                <a:cs typeface="Microsoft Sans Serif"/>
              </a:rPr>
              <a:t>mediante una </a:t>
            </a:r>
            <a:r>
              <a:rPr sz="2400" spc="15" dirty="0">
                <a:solidFill>
                  <a:srgbClr val="171514"/>
                </a:solidFill>
                <a:latin typeface="Microsoft Sans Serif"/>
                <a:cs typeface="Microsoft Sans Serif"/>
              </a:rPr>
              <a:t>resistencia </a:t>
            </a:r>
            <a:r>
              <a:rPr sz="2400" spc="35" dirty="0">
                <a:solidFill>
                  <a:srgbClr val="171514"/>
                </a:solidFill>
                <a:latin typeface="Microsoft Sans Serif"/>
                <a:cs typeface="Microsoft Sans Serif"/>
              </a:rPr>
              <a:t>o </a:t>
            </a:r>
            <a:r>
              <a:rPr sz="2400" spc="30" dirty="0">
                <a:solidFill>
                  <a:srgbClr val="171514"/>
                </a:solidFill>
                <a:latin typeface="Microsoft Sans Serif"/>
                <a:cs typeface="Microsoft Sans Serif"/>
              </a:rPr>
              <a:t>una </a:t>
            </a:r>
            <a:r>
              <a:rPr sz="2400" spc="20" dirty="0">
                <a:solidFill>
                  <a:srgbClr val="171514"/>
                </a:solidFill>
                <a:latin typeface="Microsoft Sans Serif"/>
                <a:cs typeface="Microsoft Sans Serif"/>
              </a:rPr>
              <a:t>inductancia (bobina</a:t>
            </a:r>
            <a:r>
              <a:rPr sz="2400" spc="20" dirty="0">
                <a:solidFill>
                  <a:srgbClr val="171514"/>
                </a:solidFill>
                <a:latin typeface="Microsoft Sans Serif"/>
                <a:cs typeface="Microsoft Sans Serif"/>
              </a:rPr>
              <a:t> </a:t>
            </a:r>
            <a:r>
              <a:rPr sz="2400" spc="10" dirty="0">
                <a:solidFill>
                  <a:srgbClr val="171514"/>
                </a:solidFill>
                <a:latin typeface="Microsoft Sans Serif"/>
                <a:cs typeface="Microsoft Sans Serif"/>
              </a:rPr>
              <a:t>Petersen) </a:t>
            </a:r>
            <a:r>
              <a:rPr sz="2400" spc="25" dirty="0">
                <a:solidFill>
                  <a:srgbClr val="171514"/>
                </a:solidFill>
                <a:latin typeface="Microsoft Sans Serif"/>
                <a:cs typeface="Microsoft Sans Serif"/>
              </a:rPr>
              <a:t>de </a:t>
            </a:r>
            <a:r>
              <a:rPr sz="2400" spc="25" dirty="0" err="1" smtClean="0">
                <a:solidFill>
                  <a:srgbClr val="171514"/>
                </a:solidFill>
                <a:latin typeface="Microsoft Sans Serif"/>
                <a:cs typeface="Microsoft Sans Serif"/>
              </a:rPr>
              <a:t>acuerdo</a:t>
            </a:r>
            <a:r>
              <a:rPr lang="es-ES" sz="2400" spc="2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con</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requisitos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operación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red.</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Estos </a:t>
            </a:r>
            <a:r>
              <a:rPr sz="2400" spc="25" dirty="0">
                <a:solidFill>
                  <a:srgbClr val="171514"/>
                </a:solidFill>
                <a:latin typeface="Microsoft Sans Serif"/>
                <a:cs typeface="Microsoft Sans Serif"/>
              </a:rPr>
              <a:t>requisitos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dependen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varios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factores,</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tensión</a:t>
            </a:r>
            <a:r>
              <a:rPr sz="2400" spc="2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máxima </a:t>
            </a:r>
            <a:r>
              <a:rPr sz="2400" spc="35" dirty="0">
                <a:solidFill>
                  <a:srgbClr val="171514"/>
                </a:solidFill>
                <a:latin typeface="Microsoft Sans Serif"/>
                <a:cs typeface="Microsoft Sans Serif"/>
              </a:rPr>
              <a:t>permitida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aislamiento, </a:t>
            </a:r>
            <a:r>
              <a:rPr sz="2400" spc="10" dirty="0">
                <a:solidFill>
                  <a:srgbClr val="171514"/>
                </a:solidFill>
                <a:latin typeface="Microsoft Sans Serif"/>
                <a:cs typeface="Microsoft Sans Serif"/>
              </a:rPr>
              <a:t>la </a:t>
            </a:r>
            <a:r>
              <a:rPr sz="2400" spc="40" dirty="0">
                <a:solidFill>
                  <a:srgbClr val="171514"/>
                </a:solidFill>
                <a:latin typeface="Microsoft Sans Serif"/>
                <a:cs typeface="Microsoft Sans Serif"/>
              </a:rPr>
              <a:t>magnitud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cortocircuito</a:t>
            </a:r>
            <a:r>
              <a:rPr sz="2400" spc="3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características</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protección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generales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red.</a:t>
            </a:r>
            <a:endParaRPr sz="2400" dirty="0">
              <a:latin typeface="Microsoft Sans Serif"/>
              <a:cs typeface="Microsoft Sans Serif"/>
            </a:endParaRPr>
          </a:p>
          <a:p>
            <a:pPr algn="just">
              <a:spcBef>
                <a:spcPts val="250"/>
              </a:spcBef>
            </a:pPr>
            <a:r>
              <a:rPr sz="2400" spc="-3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segundo</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tipo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tema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libro,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tiene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objetivos</a:t>
            </a:r>
            <a:r>
              <a:rPr sz="2400" spc="20" dirty="0">
                <a:solidFill>
                  <a:srgbClr val="171514"/>
                </a:solidFill>
                <a:latin typeface="Microsoft Sans Serif"/>
                <a:cs typeface="Microsoft Sans Serif"/>
              </a:rPr>
              <a:t>:</a:t>
            </a:r>
            <a:endParaRPr sz="2400" dirty="0">
              <a:latin typeface="Microsoft Sans Serif"/>
              <a:cs typeface="Microsoft Sans Serif"/>
            </a:endParaRPr>
          </a:p>
          <a:p>
            <a:pPr algn="just">
              <a:spcBef>
                <a:spcPts val="20"/>
              </a:spcBef>
            </a:pPr>
            <a:endParaRPr sz="2400" dirty="0">
              <a:latin typeface="Microsoft Sans Serif"/>
              <a:cs typeface="Microsoft Sans Serif"/>
            </a:endParaRPr>
          </a:p>
          <a:p>
            <a:pPr marR="254635" lvl="1" algn="just">
              <a:buAutoNum type="romanLcParenBoth"/>
            </a:pPr>
            <a:r>
              <a:rPr sz="2400" b="1" spc="5" dirty="0">
                <a:solidFill>
                  <a:srgbClr val="171514"/>
                </a:solidFill>
                <a:latin typeface="Microsoft Sans Serif"/>
                <a:cs typeface="Microsoft Sans Serif"/>
              </a:rPr>
              <a:t>Para</a:t>
            </a:r>
            <a:r>
              <a:rPr sz="2400" b="1" spc="-5" dirty="0">
                <a:solidFill>
                  <a:srgbClr val="171514"/>
                </a:solidFill>
                <a:latin typeface="Microsoft Sans Serif"/>
                <a:cs typeface="Microsoft Sans Serif"/>
              </a:rPr>
              <a:t> </a:t>
            </a:r>
            <a:r>
              <a:rPr sz="2400" b="1" spc="45" dirty="0">
                <a:solidFill>
                  <a:srgbClr val="171514"/>
                </a:solidFill>
                <a:latin typeface="Microsoft Sans Serif"/>
                <a:cs typeface="Microsoft Sans Serif"/>
              </a:rPr>
              <a:t>proteger</a:t>
            </a:r>
            <a:r>
              <a:rPr sz="2400" b="1" dirty="0">
                <a:solidFill>
                  <a:srgbClr val="171514"/>
                </a:solidFill>
                <a:latin typeface="Microsoft Sans Serif"/>
                <a:cs typeface="Microsoft Sans Serif"/>
              </a:rPr>
              <a:t> a</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las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personas</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(y</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animales)</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en</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caso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ocurra</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una</a:t>
            </a:r>
            <a:r>
              <a:rPr sz="2400" b="1"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falla</a:t>
            </a:r>
            <a:r>
              <a:rPr sz="2400" b="1" spc="-5" dirty="0">
                <a:solidFill>
                  <a:srgbClr val="171514"/>
                </a:solidFill>
                <a:latin typeface="Microsoft Sans Serif"/>
                <a:cs typeface="Microsoft Sans Serif"/>
              </a:rPr>
              <a:t> </a:t>
            </a:r>
            <a:r>
              <a:rPr sz="2400" b="1" dirty="0" smtClean="0">
                <a:solidFill>
                  <a:srgbClr val="171514"/>
                </a:solidFill>
                <a:latin typeface="Microsoft Sans Serif"/>
                <a:cs typeface="Microsoft Sans Serif"/>
              </a:rPr>
              <a:t>a</a:t>
            </a:r>
            <a:r>
              <a:rPr lang="es-ES" sz="2400" b="1" dirty="0" smtClean="0">
                <a:solidFill>
                  <a:srgbClr val="171514"/>
                </a:solidFill>
                <a:latin typeface="Microsoft Sans Serif"/>
                <a:cs typeface="Microsoft Sans Serif"/>
              </a:rPr>
              <a:t> </a:t>
            </a:r>
            <a:r>
              <a:rPr sz="2400" b="1" spc="30" dirty="0" err="1" smtClean="0">
                <a:solidFill>
                  <a:srgbClr val="171514"/>
                </a:solidFill>
                <a:latin typeface="Microsoft Sans Serif"/>
                <a:cs typeface="Microsoft Sans Serif"/>
              </a:rPr>
              <a:t>tierra</a:t>
            </a:r>
            <a:r>
              <a:rPr sz="2400" b="1" spc="30" dirty="0">
                <a:solidFill>
                  <a:srgbClr val="171514"/>
                </a:solidFill>
                <a:latin typeface="Microsoft Sans Serif"/>
                <a:cs typeface="Microsoft Sans Serif"/>
              </a:rPr>
              <a:t>.</a:t>
            </a:r>
            <a:endParaRPr sz="2400" b="1" dirty="0">
              <a:latin typeface="Microsoft Sans Serif"/>
              <a:cs typeface="Microsoft Sans Serif"/>
            </a:endParaRPr>
          </a:p>
          <a:p>
            <a:pPr lvl="1" algn="just">
              <a:spcBef>
                <a:spcPts val="130"/>
              </a:spcBef>
              <a:buAutoNum type="romanLcParenBoth"/>
            </a:pPr>
            <a:r>
              <a:rPr sz="2400" b="1" spc="30" dirty="0">
                <a:solidFill>
                  <a:srgbClr val="171514"/>
                </a:solidFill>
                <a:latin typeface="Microsoft Sans Serif"/>
                <a:cs typeface="Microsoft Sans Serif"/>
              </a:rPr>
              <a:t>Proteger</a:t>
            </a:r>
            <a:r>
              <a:rPr sz="2400" b="1" spc="-10"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edificios</a:t>
            </a:r>
            <a:r>
              <a:rPr sz="2400" b="1" spc="-10" dirty="0">
                <a:solidFill>
                  <a:srgbClr val="171514"/>
                </a:solidFill>
                <a:latin typeface="Microsoft Sans Serif"/>
                <a:cs typeface="Microsoft Sans Serif"/>
              </a:rPr>
              <a:t> </a:t>
            </a:r>
            <a:r>
              <a:rPr sz="2400" b="1" spc="5" dirty="0">
                <a:solidFill>
                  <a:srgbClr val="171514"/>
                </a:solidFill>
                <a:latin typeface="Microsoft Sans Serif"/>
                <a:cs typeface="Microsoft Sans Serif"/>
              </a:rPr>
              <a:t>e</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instalaciones</a:t>
            </a:r>
            <a:r>
              <a:rPr sz="2400" b="1" spc="-10"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contra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incendios</a:t>
            </a:r>
            <a:r>
              <a:rPr sz="2400" b="1" spc="-10"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rayos</a:t>
            </a:r>
            <a:r>
              <a:rPr sz="2400" b="1" spc="15" dirty="0">
                <a:solidFill>
                  <a:srgbClr val="171514"/>
                </a:solidFill>
                <a:latin typeface="Microsoft Sans Serif"/>
                <a:cs typeface="Microsoft Sans Serif"/>
              </a:rPr>
              <a:t>.</a:t>
            </a:r>
            <a:endParaRPr sz="2400" b="1" dirty="0">
              <a:latin typeface="Microsoft Sans Serif"/>
              <a:cs typeface="Microsoft Sans Serif"/>
            </a:endParaRPr>
          </a:p>
          <a:p>
            <a:pPr algn="just">
              <a:spcBef>
                <a:spcPts val="50"/>
              </a:spcBef>
            </a:pPr>
            <a:endParaRPr lang="es-ES" sz="2400" dirty="0" smtClean="0">
              <a:latin typeface="Microsoft Sans Serif"/>
              <a:cs typeface="Microsoft Sans Serif"/>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27025" y="250825"/>
            <a:ext cx="8839200" cy="8138125"/>
          </a:xfrm>
          <a:prstGeom prst="rect">
            <a:avLst/>
          </a:prstGeom>
        </p:spPr>
        <p:txBody>
          <a:bodyPr vert="horz" wrap="square" lIns="0" tIns="12700" rIns="0" bIns="0" rtlCol="0">
            <a:spAutoFit/>
          </a:bodyPr>
          <a:lstStyle/>
          <a:p>
            <a:pPr marR="5080" algn="just"/>
            <a:r>
              <a:rPr sz="2400" spc="5" dirty="0" smtClean="0">
                <a:solidFill>
                  <a:srgbClr val="171514"/>
                </a:solidFill>
                <a:latin typeface="Microsoft Sans Serif"/>
                <a:cs typeface="Microsoft Sans Serif"/>
              </a:rPr>
              <a:t>Para </a:t>
            </a:r>
            <a:r>
              <a:rPr sz="2400" spc="40" dirty="0">
                <a:solidFill>
                  <a:srgbClr val="171514"/>
                </a:solidFill>
                <a:latin typeface="Microsoft Sans Serif"/>
                <a:cs typeface="Microsoft Sans Serif"/>
              </a:rPr>
              <a:t>proteger </a:t>
            </a:r>
            <a:r>
              <a:rPr sz="2400" dirty="0">
                <a:solidFill>
                  <a:srgbClr val="171514"/>
                </a:solidFill>
                <a:latin typeface="Microsoft Sans Serif"/>
                <a:cs typeface="Microsoft Sans Serif"/>
              </a:rPr>
              <a:t>a las </a:t>
            </a:r>
            <a:r>
              <a:rPr sz="2400" spc="20" dirty="0">
                <a:solidFill>
                  <a:srgbClr val="171514"/>
                </a:solidFill>
                <a:latin typeface="Microsoft Sans Serif"/>
                <a:cs typeface="Microsoft Sans Serif"/>
              </a:rPr>
              <a:t>personas (operadores, </a:t>
            </a:r>
            <a:r>
              <a:rPr sz="2400" spc="15" dirty="0">
                <a:solidFill>
                  <a:srgbClr val="171514"/>
                </a:solidFill>
                <a:latin typeface="Microsoft Sans Serif"/>
                <a:cs typeface="Microsoft Sans Serif"/>
              </a:rPr>
              <a:t>técnicos </a:t>
            </a:r>
            <a:r>
              <a:rPr sz="2400" spc="25" dirty="0">
                <a:solidFill>
                  <a:srgbClr val="171514"/>
                </a:solidFill>
                <a:latin typeface="Microsoft Sans Serif"/>
                <a:cs typeface="Microsoft Sans Serif"/>
              </a:rPr>
              <a:t>de </a:t>
            </a:r>
            <a:r>
              <a:rPr sz="2400" spc="40" dirty="0">
                <a:solidFill>
                  <a:srgbClr val="171514"/>
                </a:solidFill>
                <a:latin typeface="Microsoft Sans Serif"/>
                <a:cs typeface="Microsoft Sans Serif"/>
              </a:rPr>
              <a:t>mantenimiento </a:t>
            </a:r>
            <a:r>
              <a:rPr sz="2400" spc="5" dirty="0">
                <a:solidFill>
                  <a:srgbClr val="171514"/>
                </a:solidFill>
                <a:latin typeface="Microsoft Sans Serif"/>
                <a:cs typeface="Microsoft Sans Serif"/>
              </a:rPr>
              <a:t>y </a:t>
            </a:r>
            <a:r>
              <a:rPr sz="2400" spc="25" dirty="0" err="1">
                <a:solidFill>
                  <a:srgbClr val="171514"/>
                </a:solidFill>
                <a:latin typeface="Microsoft Sans Serif"/>
                <a:cs typeface="Microsoft Sans Serif"/>
              </a:rPr>
              <a:t>reparación</a:t>
            </a:r>
            <a:r>
              <a:rPr sz="2400" spc="2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público</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general)</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contra</a:t>
            </a:r>
            <a:r>
              <a:rPr sz="2400" spc="10" dirty="0">
                <a:solidFill>
                  <a:srgbClr val="171514"/>
                </a:solidFill>
                <a:latin typeface="Microsoft Sans Serif"/>
                <a:cs typeface="Microsoft Sans Serif"/>
              </a:rPr>
              <a:t> descargas eléctricas </a:t>
            </a:r>
            <a:r>
              <a:rPr sz="2400" dirty="0">
                <a:solidFill>
                  <a:srgbClr val="171514"/>
                </a:solidFill>
                <a:latin typeface="Microsoft Sans Serif"/>
                <a:cs typeface="Microsoft Sans Serif"/>
              </a:rPr>
              <a:t>si</a:t>
            </a:r>
            <a:r>
              <a:rPr sz="2400" spc="10"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entran</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contacto</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spc="10"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partes</a:t>
            </a:r>
            <a:r>
              <a:rPr sz="2400" spc="1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metálicas</a:t>
            </a:r>
            <a:r>
              <a:rPr lang="es-ES" sz="2400" spc="1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 </a:t>
            </a:r>
            <a:r>
              <a:rPr sz="2400" spc="40" dirty="0">
                <a:solidFill>
                  <a:srgbClr val="171514"/>
                </a:solidFill>
                <a:latin typeface="Microsoft Sans Serif"/>
                <a:cs typeface="Microsoft Sans Serif"/>
              </a:rPr>
              <a:t>normalmente no </a:t>
            </a:r>
            <a:r>
              <a:rPr sz="2400" spc="20" dirty="0">
                <a:solidFill>
                  <a:srgbClr val="171514"/>
                </a:solidFill>
                <a:latin typeface="Microsoft Sans Serif"/>
                <a:cs typeface="Microsoft Sans Serif"/>
              </a:rPr>
              <a:t>están </a:t>
            </a:r>
            <a:r>
              <a:rPr sz="2400" spc="25" dirty="0">
                <a:solidFill>
                  <a:srgbClr val="171514"/>
                </a:solidFill>
                <a:latin typeface="Microsoft Sans Serif"/>
                <a:cs typeface="Microsoft Sans Serif"/>
              </a:rPr>
              <a:t>bajo </a:t>
            </a:r>
            <a:r>
              <a:rPr sz="2400" spc="30" dirty="0">
                <a:solidFill>
                  <a:srgbClr val="171514"/>
                </a:solidFill>
                <a:latin typeface="Microsoft Sans Serif"/>
                <a:cs typeface="Microsoft Sans Serif"/>
              </a:rPr>
              <a:t>tensión </a:t>
            </a:r>
            <a:r>
              <a:rPr sz="2400" spc="5" dirty="0">
                <a:solidFill>
                  <a:srgbClr val="171514"/>
                </a:solidFill>
                <a:latin typeface="Microsoft Sans Serif"/>
                <a:cs typeface="Microsoft Sans Serif"/>
              </a:rPr>
              <a:t>y </a:t>
            </a:r>
            <a:r>
              <a:rPr sz="2400" spc="40" dirty="0">
                <a:solidFill>
                  <a:srgbClr val="171514"/>
                </a:solidFill>
                <a:latin typeface="Microsoft Sans Serif"/>
                <a:cs typeface="Microsoft Sans Serif"/>
              </a:rPr>
              <a:t>no </a:t>
            </a:r>
            <a:r>
              <a:rPr sz="2400" spc="25" dirty="0">
                <a:solidFill>
                  <a:srgbClr val="171514"/>
                </a:solidFill>
                <a:latin typeface="Microsoft Sans Serif"/>
                <a:cs typeface="Microsoft Sans Serif"/>
              </a:rPr>
              <a:t>conducen corriente, </a:t>
            </a:r>
            <a:r>
              <a:rPr sz="2400" spc="-10" dirty="0">
                <a:solidFill>
                  <a:srgbClr val="171514"/>
                </a:solidFill>
                <a:latin typeface="Microsoft Sans Serif"/>
                <a:cs typeface="Microsoft Sans Serif"/>
              </a:rPr>
              <a:t>se </a:t>
            </a:r>
            <a:r>
              <a:rPr sz="2400" spc="25" dirty="0">
                <a:solidFill>
                  <a:srgbClr val="171514"/>
                </a:solidFill>
                <a:latin typeface="Microsoft Sans Serif"/>
                <a:cs typeface="Microsoft Sans Serif"/>
              </a:rPr>
              <a:t>debe </a:t>
            </a:r>
            <a:r>
              <a:rPr sz="2400" spc="25" dirty="0" err="1">
                <a:solidFill>
                  <a:srgbClr val="171514"/>
                </a:solidFill>
                <a:latin typeface="Microsoft Sans Serif"/>
                <a:cs typeface="Microsoft Sans Serif"/>
              </a:rPr>
              <a:t>asegurar</a:t>
            </a:r>
            <a:r>
              <a:rPr sz="2400" spc="25"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lang="es-ES" sz="2400" spc="3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condiciones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falla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potencial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dichas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piezas</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alcance</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valor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considere</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peligroso</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 </a:t>
            </a:r>
            <a:r>
              <a:rPr sz="2400" dirty="0">
                <a:solidFill>
                  <a:srgbClr val="171514"/>
                </a:solidFill>
                <a:latin typeface="Microsoft Sans Serif"/>
                <a:cs typeface="Microsoft Sans Serif"/>
              </a:rPr>
              <a:t>las </a:t>
            </a:r>
            <a:r>
              <a:rPr sz="2400" spc="20" dirty="0">
                <a:solidFill>
                  <a:srgbClr val="171514"/>
                </a:solidFill>
                <a:latin typeface="Microsoft Sans Serif"/>
                <a:cs typeface="Microsoft Sans Serif"/>
              </a:rPr>
              <a:t>personas </a:t>
            </a:r>
            <a:r>
              <a:rPr sz="2400" spc="35" dirty="0">
                <a:solidFill>
                  <a:srgbClr val="171514"/>
                </a:solidFill>
                <a:latin typeface="Microsoft Sans Serif"/>
                <a:cs typeface="Microsoft Sans Serif"/>
              </a:rPr>
              <a:t>ni </a:t>
            </a:r>
            <a:r>
              <a:rPr sz="2400" spc="25" dirty="0">
                <a:solidFill>
                  <a:srgbClr val="171514"/>
                </a:solidFill>
                <a:latin typeface="Microsoft Sans Serif"/>
                <a:cs typeface="Microsoft Sans Serif"/>
              </a:rPr>
              <a:t>dé </a:t>
            </a:r>
            <a:r>
              <a:rPr sz="2400" spc="35" dirty="0">
                <a:solidFill>
                  <a:srgbClr val="171514"/>
                </a:solidFill>
                <a:latin typeface="Microsoft Sans Serif"/>
                <a:cs typeface="Microsoft Sans Serif"/>
              </a:rPr>
              <a:t>lugar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corrientes de </a:t>
            </a:r>
            <a:r>
              <a:rPr sz="2400" spc="35" dirty="0">
                <a:solidFill>
                  <a:srgbClr val="171514"/>
                </a:solidFill>
                <a:latin typeface="Microsoft Sans Serif"/>
                <a:cs typeface="Microsoft Sans Serif"/>
              </a:rPr>
              <a:t>fuga </a:t>
            </a:r>
            <a:r>
              <a:rPr sz="2400" spc="20" dirty="0">
                <a:solidFill>
                  <a:srgbClr val="171514"/>
                </a:solidFill>
                <a:latin typeface="Microsoft Sans Serif"/>
                <a:cs typeface="Microsoft Sans Serif"/>
              </a:rPr>
              <a:t>que, </a:t>
            </a:r>
            <a:r>
              <a:rPr sz="2400" spc="30" dirty="0">
                <a:solidFill>
                  <a:srgbClr val="171514"/>
                </a:solidFill>
                <a:latin typeface="Microsoft Sans Serif"/>
                <a:cs typeface="Microsoft Sans Serif"/>
              </a:rPr>
              <a:t>aunque </a:t>
            </a:r>
            <a:r>
              <a:rPr sz="2400" spc="10" dirty="0" err="1">
                <a:solidFill>
                  <a:srgbClr val="171514"/>
                </a:solidFill>
                <a:latin typeface="Microsoft Sans Serif"/>
                <a:cs typeface="Microsoft Sans Serif"/>
              </a:rPr>
              <a:t>sean</a:t>
            </a:r>
            <a:r>
              <a:rPr sz="2400" spc="10" dirty="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muy</a:t>
            </a:r>
            <a:r>
              <a:rPr lang="es-ES" sz="2400" spc="4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pequeñas</a:t>
            </a:r>
            <a:r>
              <a:rPr sz="2400" spc="20"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pueden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elevar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tiempo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temperatura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material</a:t>
            </a:r>
            <a:r>
              <a:rPr sz="2400" dirty="0">
                <a:solidFill>
                  <a:srgbClr val="171514"/>
                </a:solidFill>
                <a:latin typeface="Microsoft Sans Serif"/>
                <a:cs typeface="Microsoft Sans Serif"/>
              </a:rPr>
              <a:t> </a:t>
            </a:r>
            <a:r>
              <a:rPr sz="2400" spc="50"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circula</a:t>
            </a:r>
            <a:r>
              <a:rPr sz="240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hasta</a:t>
            </a:r>
            <a:r>
              <a:rPr lang="es-ES" sz="2400" spc="20" dirty="0" smtClean="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un </a:t>
            </a:r>
            <a:r>
              <a:rPr sz="2400" spc="25" dirty="0">
                <a:solidFill>
                  <a:srgbClr val="171514"/>
                </a:solidFill>
                <a:latin typeface="Microsoft Sans Serif"/>
                <a:cs typeface="Microsoft Sans Serif"/>
              </a:rPr>
              <a:t>valor </a:t>
            </a:r>
            <a:r>
              <a:rPr sz="2400" spc="20" dirty="0">
                <a:solidFill>
                  <a:srgbClr val="171514"/>
                </a:solidFill>
                <a:latin typeface="Microsoft Sans Serif"/>
                <a:cs typeface="Microsoft Sans Serif"/>
              </a:rPr>
              <a:t>suficiente </a:t>
            </a:r>
            <a:r>
              <a:rPr sz="2400" spc="25" dirty="0">
                <a:solidFill>
                  <a:srgbClr val="171514"/>
                </a:solidFill>
                <a:latin typeface="Microsoft Sans Serif"/>
                <a:cs typeface="Microsoft Sans Serif"/>
              </a:rPr>
              <a:t>para </a:t>
            </a:r>
            <a:r>
              <a:rPr sz="2400" spc="20" dirty="0">
                <a:solidFill>
                  <a:srgbClr val="171514"/>
                </a:solidFill>
                <a:latin typeface="Microsoft Sans Serif"/>
                <a:cs typeface="Microsoft Sans Serif"/>
              </a:rPr>
              <a:t>iniciar </a:t>
            </a:r>
            <a:r>
              <a:rPr sz="2400" spc="45" dirty="0">
                <a:solidFill>
                  <a:srgbClr val="171514"/>
                </a:solidFill>
                <a:latin typeface="Microsoft Sans Serif"/>
                <a:cs typeface="Microsoft Sans Serif"/>
              </a:rPr>
              <a:t>un </a:t>
            </a:r>
            <a:r>
              <a:rPr sz="2400" spc="25" dirty="0">
                <a:solidFill>
                  <a:srgbClr val="171514"/>
                </a:solidFill>
                <a:latin typeface="Microsoft Sans Serif"/>
                <a:cs typeface="Microsoft Sans Serif"/>
              </a:rPr>
              <a:t>incendio </a:t>
            </a:r>
            <a:r>
              <a:rPr sz="2400" dirty="0">
                <a:solidFill>
                  <a:srgbClr val="171514"/>
                </a:solidFill>
                <a:latin typeface="Microsoft Sans Serif"/>
                <a:cs typeface="Microsoft Sans Serif"/>
              </a:rPr>
              <a:t>si </a:t>
            </a:r>
            <a:r>
              <a:rPr sz="2400" spc="15" dirty="0">
                <a:solidFill>
                  <a:srgbClr val="171514"/>
                </a:solidFill>
                <a:latin typeface="Microsoft Sans Serif"/>
                <a:cs typeface="Microsoft Sans Serif"/>
              </a:rPr>
              <a:t>el </a:t>
            </a:r>
            <a:r>
              <a:rPr sz="2400" spc="30" dirty="0">
                <a:solidFill>
                  <a:srgbClr val="171514"/>
                </a:solidFill>
                <a:latin typeface="Microsoft Sans Serif"/>
                <a:cs typeface="Microsoft Sans Serif"/>
              </a:rPr>
              <a:t>material </a:t>
            </a:r>
            <a:r>
              <a:rPr sz="2400" spc="-10" dirty="0">
                <a:solidFill>
                  <a:srgbClr val="171514"/>
                </a:solidFill>
                <a:latin typeface="Microsoft Sans Serif"/>
                <a:cs typeface="Microsoft Sans Serif"/>
              </a:rPr>
              <a:t>es </a:t>
            </a:r>
            <a:r>
              <a:rPr sz="2400" spc="25" dirty="0">
                <a:solidFill>
                  <a:srgbClr val="171514"/>
                </a:solidFill>
                <a:latin typeface="Microsoft Sans Serif"/>
                <a:cs typeface="Microsoft Sans Serif"/>
              </a:rPr>
              <a:t>fácilmente inflamable</a:t>
            </a:r>
            <a:r>
              <a:rPr sz="2400" spc="25"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La</a:t>
            </a:r>
            <a:r>
              <a:rPr lang="es-ES" sz="2400" spc="-1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protección</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proporciona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mediante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deliberada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todas</a:t>
            </a:r>
            <a:r>
              <a:rPr sz="2400" dirty="0">
                <a:solidFill>
                  <a:srgbClr val="171514"/>
                </a:solidFill>
                <a:latin typeface="Microsoft Sans Serif"/>
                <a:cs typeface="Microsoft Sans Serif"/>
              </a:rPr>
              <a:t> las </a:t>
            </a:r>
            <a:r>
              <a:rPr sz="2400" spc="25" dirty="0" err="1" smtClean="0">
                <a:solidFill>
                  <a:srgbClr val="171514"/>
                </a:solidFill>
                <a:latin typeface="Microsoft Sans Serif"/>
                <a:cs typeface="Microsoft Sans Serif"/>
              </a:rPr>
              <a:t>estructuras</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metálicas</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bastidores de </a:t>
            </a:r>
            <a:r>
              <a:rPr sz="2400" spc="30" dirty="0">
                <a:solidFill>
                  <a:srgbClr val="171514"/>
                </a:solidFill>
                <a:latin typeface="Microsoft Sans Serif"/>
                <a:cs typeface="Microsoft Sans Serif"/>
              </a:rPr>
              <a:t>motores, </a:t>
            </a:r>
            <a:r>
              <a:rPr sz="2400" spc="25" dirty="0">
                <a:solidFill>
                  <a:srgbClr val="171514"/>
                </a:solidFill>
                <a:latin typeface="Microsoft Sans Serif"/>
                <a:cs typeface="Microsoft Sans Serif"/>
              </a:rPr>
              <a:t>generadores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transformadores, </a:t>
            </a:r>
            <a:r>
              <a:rPr sz="2400" spc="20" dirty="0" err="1">
                <a:solidFill>
                  <a:srgbClr val="171514"/>
                </a:solidFill>
                <a:latin typeface="Microsoft Sans Serif"/>
                <a:cs typeface="Microsoft Sans Serif"/>
              </a:rPr>
              <a:t>envolventes</a:t>
            </a:r>
            <a:r>
              <a:rPr sz="2400" spc="2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metálicas</a:t>
            </a:r>
            <a:r>
              <a:rPr lang="es-ES" sz="2400" spc="1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todas</a:t>
            </a:r>
            <a:r>
              <a:rPr sz="2400" dirty="0">
                <a:solidFill>
                  <a:srgbClr val="171514"/>
                </a:solidFill>
                <a:latin typeface="Microsoft Sans Serif"/>
                <a:cs typeface="Microsoft Sans Serif"/>
              </a:rPr>
              <a:t> las </a:t>
            </a:r>
            <a:r>
              <a:rPr sz="2400" spc="30" dirty="0">
                <a:solidFill>
                  <a:srgbClr val="171514"/>
                </a:solidFill>
                <a:latin typeface="Microsoft Sans Serif"/>
                <a:cs typeface="Microsoft Sans Serif"/>
              </a:rPr>
              <a:t>herramientas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equipos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control,</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cajas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conexiones,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bandejas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cables,</a:t>
            </a:r>
            <a:endParaRPr sz="2400" dirty="0">
              <a:latin typeface="Microsoft Sans Serif"/>
              <a:cs typeface="Microsoft Sans Serif"/>
            </a:endParaRPr>
          </a:p>
          <a:p>
            <a:pPr marR="214629" algn="just"/>
            <a:r>
              <a:rPr sz="2400" spc="-10" dirty="0" smtClean="0">
                <a:solidFill>
                  <a:srgbClr val="171514"/>
                </a:solidFill>
                <a:latin typeface="Microsoft Sans Serif"/>
                <a:cs typeface="Microsoft Sans Serif"/>
              </a:rPr>
              <a:t>La</a:t>
            </a:r>
            <a:r>
              <a:rPr sz="2400" spc="-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figura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1.1</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muestra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circuito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equivalente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equipo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eléctrico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conectado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fuente</a:t>
            </a:r>
            <a:r>
              <a:rPr sz="240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alimentación</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tensión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V.</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resistencias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muestran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son</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siguientes</a:t>
            </a:r>
            <a:r>
              <a:rPr sz="2400" spc="15" dirty="0">
                <a:solidFill>
                  <a:srgbClr val="171514"/>
                </a:solidFill>
                <a:latin typeface="Microsoft Sans Serif"/>
                <a:cs typeface="Microsoft Sans Serif"/>
              </a:rPr>
              <a:t>:</a:t>
            </a:r>
            <a:endParaRPr sz="2400" dirty="0">
              <a:latin typeface="Microsoft Sans Serif"/>
              <a:cs typeface="Microsoft Sans Serif"/>
            </a:endParaRPr>
          </a:p>
          <a:p>
            <a:pPr marR="631825" lvl="1" algn="just">
              <a:spcBef>
                <a:spcPts val="20"/>
              </a:spcBef>
            </a:pPr>
            <a:r>
              <a:rPr sz="2400" b="1" i="1" spc="-30" dirty="0">
                <a:solidFill>
                  <a:srgbClr val="171514"/>
                </a:solidFill>
                <a:latin typeface="Arial"/>
                <a:cs typeface="Arial"/>
              </a:rPr>
              <a:t>R</a:t>
            </a:r>
            <a:r>
              <a:rPr sz="2400" b="1" spc="-30" dirty="0">
                <a:solidFill>
                  <a:srgbClr val="171514"/>
                </a:solidFill>
                <a:latin typeface="Microsoft Sans Serif"/>
                <a:cs typeface="Microsoft Sans Serif"/>
              </a:rPr>
              <a:t>1:</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resistencia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del</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aislamiento</a:t>
            </a:r>
            <a:r>
              <a:rPr sz="2400" b="1"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entre</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las</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partes</a:t>
            </a:r>
            <a:r>
              <a:rPr sz="2400" b="1" dirty="0">
                <a:solidFill>
                  <a:srgbClr val="171514"/>
                </a:solidFill>
                <a:latin typeface="Microsoft Sans Serif"/>
                <a:cs typeface="Microsoft Sans Serif"/>
              </a:rPr>
              <a:t> vivas</a:t>
            </a:r>
            <a:r>
              <a:rPr sz="2400" b="1" spc="5" dirty="0">
                <a:solidFill>
                  <a:srgbClr val="171514"/>
                </a:solidFill>
                <a:latin typeface="Microsoft Sans Serif"/>
                <a:cs typeface="Microsoft Sans Serif"/>
              </a:rPr>
              <a:t> y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caja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del</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equipo</a:t>
            </a:r>
            <a:r>
              <a:rPr sz="2400" b="1" spc="25" dirty="0">
                <a:solidFill>
                  <a:srgbClr val="171514"/>
                </a:solidFill>
                <a:latin typeface="Microsoft Sans Serif"/>
                <a:cs typeface="Microsoft Sans Serif"/>
              </a:rPr>
              <a:t>,</a:t>
            </a:r>
            <a:r>
              <a:rPr sz="2400" b="1" dirty="0">
                <a:solidFill>
                  <a:srgbClr val="171514"/>
                </a:solidFill>
                <a:latin typeface="Microsoft Sans Serif"/>
                <a:cs typeface="Microsoft Sans Serif"/>
              </a:rPr>
              <a:t> </a:t>
            </a:r>
            <a:endParaRPr lang="es-ES" sz="2400" b="1" dirty="0" smtClean="0">
              <a:solidFill>
                <a:srgbClr val="171514"/>
              </a:solidFill>
              <a:latin typeface="Microsoft Sans Serif"/>
              <a:cs typeface="Microsoft Sans Serif"/>
            </a:endParaRPr>
          </a:p>
          <a:p>
            <a:pPr marR="631825" lvl="1" algn="just">
              <a:spcBef>
                <a:spcPts val="20"/>
              </a:spcBef>
            </a:pPr>
            <a:r>
              <a:rPr sz="2400" b="1" i="1" spc="-85" dirty="0" smtClean="0">
                <a:solidFill>
                  <a:srgbClr val="171514"/>
                </a:solidFill>
                <a:latin typeface="Arial"/>
                <a:cs typeface="Arial"/>
              </a:rPr>
              <a:t>R</a:t>
            </a:r>
            <a:r>
              <a:rPr sz="2400" b="1" i="1" spc="-210" dirty="0" smtClean="0">
                <a:solidFill>
                  <a:srgbClr val="171514"/>
                </a:solidFill>
                <a:latin typeface="Arial"/>
                <a:cs typeface="Arial"/>
              </a:rPr>
              <a:t> </a:t>
            </a:r>
            <a:r>
              <a:rPr sz="2400" b="1" i="1" spc="20" dirty="0" smtClean="0">
                <a:solidFill>
                  <a:srgbClr val="171514"/>
                </a:solidFill>
                <a:latin typeface="Arial"/>
                <a:cs typeface="Arial"/>
              </a:rPr>
              <a:t>g</a:t>
            </a:r>
            <a:r>
              <a:rPr sz="2400" b="1" spc="20" dirty="0" smtClean="0">
                <a:solidFill>
                  <a:srgbClr val="171514"/>
                </a:solidFill>
                <a:latin typeface="Microsoft Sans Serif"/>
                <a:cs typeface="Microsoft Sans Serif"/>
              </a:rPr>
              <a:t>:</a:t>
            </a:r>
            <a:r>
              <a:rPr sz="2400" b="1" dirty="0" smtClean="0">
                <a:solidFill>
                  <a:srgbClr val="171514"/>
                </a:solidFill>
                <a:latin typeface="Microsoft Sans Serif"/>
                <a:cs typeface="Microsoft Sans Serif"/>
              </a:rPr>
              <a:t> </a:t>
            </a:r>
            <a:r>
              <a:rPr sz="2400" b="1" spc="15" dirty="0">
                <a:solidFill>
                  <a:srgbClr val="171514"/>
                </a:solidFill>
                <a:latin typeface="Microsoft Sans Serif"/>
                <a:cs typeface="Microsoft Sans Serif"/>
              </a:rPr>
              <a:t>resistencia</a:t>
            </a:r>
            <a:r>
              <a:rPr sz="2400" b="1"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entre</a:t>
            </a:r>
            <a:r>
              <a:rPr sz="2400" b="1" dirty="0">
                <a:solidFill>
                  <a:srgbClr val="171514"/>
                </a:solidFill>
                <a:latin typeface="Microsoft Sans Serif"/>
                <a:cs typeface="Microsoft Sans Serif"/>
              </a:rPr>
              <a:t> carcasa </a:t>
            </a:r>
            <a:r>
              <a:rPr sz="2400" b="1" spc="5" dirty="0">
                <a:solidFill>
                  <a:srgbClr val="171514"/>
                </a:solidFill>
                <a:latin typeface="Microsoft Sans Serif"/>
                <a:cs typeface="Microsoft Sans Serif"/>
              </a:rPr>
              <a:t>y</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spc="30" dirty="0">
                <a:solidFill>
                  <a:srgbClr val="171514"/>
                </a:solidFill>
                <a:latin typeface="Microsoft Sans Serif"/>
                <a:cs typeface="Microsoft Sans Serif"/>
              </a:rPr>
              <a:t>,</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dirty="0">
                <a:solidFill>
                  <a:srgbClr val="171514"/>
                </a:solidFill>
                <a:latin typeface="Microsoft Sans Serif"/>
                <a:cs typeface="Microsoft Sans Serif"/>
              </a:rPr>
              <a:t> </a:t>
            </a:r>
            <a:endParaRPr lang="es-ES" sz="2400" b="1" dirty="0" smtClean="0">
              <a:solidFill>
                <a:srgbClr val="171514"/>
              </a:solidFill>
              <a:latin typeface="Microsoft Sans Serif"/>
              <a:cs typeface="Microsoft Sans Serif"/>
            </a:endParaRPr>
          </a:p>
          <a:p>
            <a:pPr marR="631825" lvl="1" algn="just">
              <a:spcBef>
                <a:spcPts val="20"/>
              </a:spcBef>
            </a:pPr>
            <a:r>
              <a:rPr sz="2400" b="1" i="1" spc="-20" dirty="0" err="1" smtClean="0">
                <a:solidFill>
                  <a:srgbClr val="171514"/>
                </a:solidFill>
                <a:latin typeface="Arial"/>
                <a:cs typeface="Arial"/>
              </a:rPr>
              <a:t>Rb</a:t>
            </a:r>
            <a:r>
              <a:rPr sz="2400" b="1" spc="-20" dirty="0">
                <a:solidFill>
                  <a:srgbClr val="171514"/>
                </a:solidFill>
                <a:latin typeface="Microsoft Sans Serif"/>
                <a:cs typeface="Microsoft Sans Serif"/>
              </a:rPr>
              <a:t>:</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resistencia</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del</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cuerpo</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err="1" smtClean="0">
                <a:solidFill>
                  <a:srgbClr val="171514"/>
                </a:solidFill>
                <a:latin typeface="Microsoft Sans Serif"/>
                <a:cs typeface="Microsoft Sans Serif"/>
              </a:rPr>
              <a:t>una</a:t>
            </a:r>
            <a:r>
              <a:rPr lang="es-ES" sz="2400" b="1" spc="30" dirty="0" smtClean="0">
                <a:solidFill>
                  <a:srgbClr val="171514"/>
                </a:solidFill>
                <a:latin typeface="Microsoft Sans Serif"/>
                <a:cs typeface="Microsoft Sans Serif"/>
              </a:rPr>
              <a:t> </a:t>
            </a:r>
            <a:r>
              <a:rPr sz="2400" b="1" spc="25" dirty="0" smtClean="0">
                <a:solidFill>
                  <a:srgbClr val="171514"/>
                </a:solidFill>
                <a:latin typeface="Microsoft Sans Serif"/>
                <a:cs typeface="Microsoft Sans Serif"/>
              </a:rPr>
              <a:t>persona</a:t>
            </a:r>
            <a:r>
              <a:rPr sz="2400" b="1" spc="-10" dirty="0" smtClean="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spc="30" dirty="0">
                <a:solidFill>
                  <a:srgbClr val="171514"/>
                </a:solidFill>
                <a:latin typeface="Microsoft Sans Serif"/>
                <a:cs typeface="Microsoft Sans Serif"/>
              </a:rPr>
              <a:t>.</a:t>
            </a:r>
            <a:endParaRPr sz="2400" b="1" dirty="0">
              <a:latin typeface="Microsoft Sans Serif"/>
              <a:cs typeface="Microsoft Sans Serif"/>
            </a:endParaRPr>
          </a:p>
        </p:txBody>
      </p:sp>
      <p:pic>
        <p:nvPicPr>
          <p:cNvPr id="5" name="Imagen 4"/>
          <p:cNvPicPr>
            <a:picLocks noChangeAspect="1"/>
          </p:cNvPicPr>
          <p:nvPr/>
        </p:nvPicPr>
        <p:blipFill>
          <a:blip r:embed="rId2"/>
          <a:stretch>
            <a:fillRect/>
          </a:stretch>
        </p:blipFill>
        <p:spPr>
          <a:xfrm>
            <a:off x="9166225" y="2536825"/>
            <a:ext cx="5638800" cy="2792712"/>
          </a:xfrm>
          <a:prstGeom prst="rect">
            <a:avLst/>
          </a:prstGeom>
        </p:spPr>
      </p:pic>
      <p:sp>
        <p:nvSpPr>
          <p:cNvPr id="6" name="Rectángulo 5"/>
          <p:cNvSpPr/>
          <p:nvPr/>
        </p:nvSpPr>
        <p:spPr>
          <a:xfrm>
            <a:off x="10631023" y="5432425"/>
            <a:ext cx="2709203" cy="369332"/>
          </a:xfrm>
          <a:prstGeom prst="rect">
            <a:avLst/>
          </a:prstGeom>
        </p:spPr>
        <p:txBody>
          <a:bodyPr wrap="none">
            <a:spAutoFit/>
          </a:bodyPr>
          <a:lstStyle/>
          <a:p>
            <a:r>
              <a:rPr lang="es-ES" b="1" dirty="0" smtClean="0"/>
              <a:t>FIGURA 1.1 Equipo aislado</a:t>
            </a:r>
            <a:endParaRPr lang="es-ES" b="1" dirty="0"/>
          </a:p>
        </p:txBody>
      </p:sp>
    </p:spTree>
    <p:extLst>
      <p:ext uri="{BB962C8B-B14F-4D97-AF65-F5344CB8AC3E}">
        <p14:creationId xmlns:p14="http://schemas.microsoft.com/office/powerpoint/2010/main" val="428709175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1" name="object 101"/>
          <p:cNvSpPr txBox="1"/>
          <p:nvPr/>
        </p:nvSpPr>
        <p:spPr>
          <a:xfrm>
            <a:off x="327025" y="327025"/>
            <a:ext cx="6934200" cy="6208110"/>
          </a:xfrm>
          <a:prstGeom prst="rect">
            <a:avLst/>
          </a:prstGeom>
        </p:spPr>
        <p:txBody>
          <a:bodyPr vert="horz" wrap="square" lIns="0" tIns="16510" rIns="0" bIns="0" rtlCol="0">
            <a:spAutoFit/>
          </a:bodyPr>
          <a:lstStyle/>
          <a:p>
            <a:pPr algn="just">
              <a:spcBef>
                <a:spcPts val="130"/>
              </a:spcBef>
            </a:pPr>
            <a:r>
              <a:rPr lang="es-ES" sz="2400" spc="-40" dirty="0" smtClean="0">
                <a:solidFill>
                  <a:srgbClr val="171514"/>
                </a:solidFill>
                <a:latin typeface="Microsoft Sans Serif"/>
                <a:cs typeface="Microsoft Sans Serif"/>
              </a:rPr>
              <a:t>El</a:t>
            </a:r>
            <a:r>
              <a:rPr lang="es-ES" sz="2400" spc="-1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voltaje </a:t>
            </a:r>
            <a:r>
              <a:rPr lang="es-ES" sz="2400" i="1" spc="20" dirty="0" err="1" smtClean="0">
                <a:solidFill>
                  <a:srgbClr val="171514"/>
                </a:solidFill>
                <a:latin typeface="Arial"/>
                <a:cs typeface="Arial"/>
              </a:rPr>
              <a:t>Vt</a:t>
            </a:r>
            <a:r>
              <a:rPr lang="es-ES" sz="2400" i="1" spc="20" dirty="0" smtClean="0">
                <a:solidFill>
                  <a:srgbClr val="171514"/>
                </a:solidFill>
                <a:latin typeface="Arial"/>
                <a:cs typeface="Arial"/>
              </a:rPr>
              <a:t> </a:t>
            </a:r>
            <a:r>
              <a:rPr lang="es-ES" sz="2400" spc="20" dirty="0" smtClean="0">
                <a:solidFill>
                  <a:srgbClr val="171514"/>
                </a:solidFill>
                <a:latin typeface="Microsoft Sans Serif"/>
                <a:cs typeface="Microsoft Sans Serif"/>
              </a:rPr>
              <a:t>que</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aparece</a:t>
            </a:r>
            <a:r>
              <a:rPr lang="es-ES" sz="2400" spc="-1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en</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caso</a:t>
            </a:r>
            <a:r>
              <a:rPr lang="es-ES" sz="2400" spc="-10" dirty="0" smtClean="0">
                <a:solidFill>
                  <a:srgbClr val="171514"/>
                </a:solidFill>
                <a:latin typeface="Microsoft Sans Serif"/>
                <a:cs typeface="Microsoft Sans Serif"/>
              </a:rPr>
              <a:t> es</a:t>
            </a:r>
          </a:p>
          <a:p>
            <a:pPr algn="just">
              <a:spcBef>
                <a:spcPts val="130"/>
              </a:spcBef>
            </a:pPr>
            <a:endParaRPr lang="es-ES" sz="2400" spc="-10" dirty="0">
              <a:solidFill>
                <a:srgbClr val="171514"/>
              </a:solidFill>
              <a:latin typeface="Microsoft Sans Serif"/>
              <a:cs typeface="Microsoft Sans Serif"/>
            </a:endParaRPr>
          </a:p>
          <a:p>
            <a:pPr algn="just">
              <a:spcBef>
                <a:spcPts val="130"/>
              </a:spcBef>
            </a:pPr>
            <a:endParaRPr lang="es-ES" sz="2400" spc="-10" dirty="0" smtClean="0">
              <a:solidFill>
                <a:srgbClr val="171514"/>
              </a:solidFill>
              <a:latin typeface="Microsoft Sans Serif"/>
              <a:cs typeface="Microsoft Sans Serif"/>
            </a:endParaRPr>
          </a:p>
          <a:p>
            <a:pPr marR="214629" algn="just">
              <a:spcBef>
                <a:spcPts val="840"/>
              </a:spcBef>
            </a:pPr>
            <a:r>
              <a:rPr sz="2400" spc="20" dirty="0" err="1" smtClean="0">
                <a:solidFill>
                  <a:srgbClr val="171514"/>
                </a:solidFill>
                <a:latin typeface="Microsoft Sans Serif"/>
                <a:cs typeface="Microsoft Sans Serif"/>
              </a:rPr>
              <a:t>Cuando</a:t>
            </a:r>
            <a:r>
              <a:rPr sz="2400" spc="-5"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ocurre</a:t>
            </a:r>
            <a:r>
              <a:rPr sz="2400" spc="-5" dirty="0">
                <a:solidFill>
                  <a:srgbClr val="171514"/>
                </a:solidFill>
                <a:latin typeface="Microsoft Sans Serif"/>
                <a:cs typeface="Microsoft Sans Serif"/>
              </a:rPr>
              <a:t> </a:t>
            </a:r>
            <a:r>
              <a:rPr sz="2400" spc="5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cortocircuito</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entre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vivo</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t>
            </a:r>
            <a:r>
              <a:rPr sz="2400" dirty="0" err="1" smtClean="0">
                <a:solidFill>
                  <a:srgbClr val="171514"/>
                </a:solidFill>
                <a:latin typeface="Microsoft Sans Serif"/>
                <a:cs typeface="Microsoft Sans Serif"/>
              </a:rPr>
              <a:t>aja</a:t>
            </a:r>
            <a:r>
              <a:rPr sz="2400" spc="-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a:t>
            </a:r>
            <a:r>
              <a:rPr sz="2400" i="1" spc="-30" dirty="0">
                <a:solidFill>
                  <a:srgbClr val="171514"/>
                </a:solidFill>
                <a:latin typeface="Arial"/>
                <a:cs typeface="Arial"/>
              </a:rPr>
              <a:t>R</a:t>
            </a:r>
            <a:r>
              <a:rPr sz="2400" spc="-30" dirty="0">
                <a:solidFill>
                  <a:srgbClr val="171514"/>
                </a:solidFill>
                <a:latin typeface="Microsoft Sans Serif"/>
                <a:cs typeface="Microsoft Sans Serif"/>
              </a:rPr>
              <a:t>1=0</a:t>
            </a:r>
            <a:r>
              <a:rPr sz="2400" spc="-30" dirty="0" smtClean="0">
                <a:solidFill>
                  <a:srgbClr val="171514"/>
                </a:solidFill>
                <a:latin typeface="Microsoft Sans Serif"/>
                <a:cs typeface="Microsoft Sans Serif"/>
              </a:rPr>
              <a:t>),</a:t>
            </a:r>
            <a:r>
              <a:rPr lang="es-ES" sz="2400" spc="-30" dirty="0" smtClean="0">
                <a:solidFill>
                  <a:srgbClr val="171514"/>
                </a:solidFill>
                <a:latin typeface="Microsoft Sans Serif"/>
                <a:cs typeface="Microsoft Sans Serif"/>
              </a:rPr>
              <a:t> </a:t>
            </a:r>
            <a:r>
              <a:rPr sz="2400" i="1" spc="-30" dirty="0" err="1" smtClean="0">
                <a:solidFill>
                  <a:srgbClr val="171514"/>
                </a:solidFill>
                <a:latin typeface="Arial"/>
                <a:cs typeface="Arial"/>
              </a:rPr>
              <a:t>Vt</a:t>
            </a:r>
            <a:r>
              <a:rPr lang="es-ES" sz="2400" i="1" spc="-30" dirty="0" smtClean="0">
                <a:solidFill>
                  <a:srgbClr val="171514"/>
                </a:solidFill>
                <a:latin typeface="Arial"/>
                <a:cs typeface="Arial"/>
              </a:rPr>
              <a:t> </a:t>
            </a:r>
            <a:r>
              <a:rPr sz="2400" spc="-10" dirty="0" smtClean="0">
                <a:solidFill>
                  <a:srgbClr val="171514"/>
                </a:solidFill>
                <a:latin typeface="Microsoft Sans Serif"/>
                <a:cs typeface="Microsoft Sans Serif"/>
              </a:rPr>
              <a:t>se</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vuelve</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igual</a:t>
            </a:r>
            <a:r>
              <a:rPr sz="2400"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a</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V</a:t>
            </a:r>
            <a:r>
              <a:rPr lang="es-ES" sz="2400" i="1" spc="-15" dirty="0" smtClean="0">
                <a:solidFill>
                  <a:srgbClr val="171514"/>
                </a:solidFill>
                <a:latin typeface="Arial"/>
                <a:cs typeface="Arial"/>
              </a:rPr>
              <a:t> </a:t>
            </a:r>
            <a:r>
              <a:rPr sz="2400" spc="-15" dirty="0" smtClean="0">
                <a:solidFill>
                  <a:srgbClr val="171514"/>
                </a:solidFill>
                <a:latin typeface="Microsoft Sans Serif"/>
                <a:cs typeface="Microsoft Sans Serif"/>
              </a:rPr>
              <a:t>y</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circula</a:t>
            </a:r>
            <a:r>
              <a:rPr sz="240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través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cuerpo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persona</a:t>
            </a:r>
            <a:r>
              <a:rPr sz="2400" dirty="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que</a:t>
            </a:r>
            <a:r>
              <a:rPr lang="es-ES" sz="2400" spc="3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toca</a:t>
            </a:r>
            <a:r>
              <a:rPr sz="2400" spc="-1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marco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endParaRPr sz="2400" dirty="0">
              <a:latin typeface="Microsoft Sans Serif"/>
              <a:cs typeface="Microsoft Sans Serif"/>
            </a:endParaRPr>
          </a:p>
          <a:p>
            <a:pPr algn="just">
              <a:spcBef>
                <a:spcPts val="40"/>
              </a:spcBef>
            </a:pPr>
            <a:endParaRPr sz="2400" dirty="0">
              <a:latin typeface="Microsoft Sans Serif"/>
              <a:cs typeface="Microsoft Sans Serif"/>
            </a:endParaRPr>
          </a:p>
          <a:p>
            <a:pPr marR="5080" algn="just">
              <a:spcBef>
                <a:spcPts val="1150"/>
              </a:spcBef>
            </a:pPr>
            <a:r>
              <a:rPr sz="2400" spc="-35" dirty="0" smtClean="0">
                <a:solidFill>
                  <a:srgbClr val="171514"/>
                </a:solidFill>
                <a:latin typeface="Microsoft Sans Serif"/>
                <a:cs typeface="Microsoft Sans Serif"/>
              </a:rPr>
              <a:t>Si </a:t>
            </a:r>
            <a:r>
              <a:rPr sz="2400" spc="10" dirty="0">
                <a:solidFill>
                  <a:srgbClr val="171514"/>
                </a:solidFill>
                <a:latin typeface="Microsoft Sans Serif"/>
                <a:cs typeface="Microsoft Sans Serif"/>
              </a:rPr>
              <a:t>el </a:t>
            </a:r>
            <a:r>
              <a:rPr sz="2400" dirty="0">
                <a:solidFill>
                  <a:srgbClr val="171514"/>
                </a:solidFill>
                <a:latin typeface="Microsoft Sans Serif"/>
                <a:cs typeface="Microsoft Sans Serif"/>
              </a:rPr>
              <a:t>caso </a:t>
            </a:r>
            <a:r>
              <a:rPr sz="2400" spc="20" dirty="0">
                <a:solidFill>
                  <a:srgbClr val="171514"/>
                </a:solidFill>
                <a:latin typeface="Microsoft Sans Serif"/>
                <a:cs typeface="Microsoft Sans Serif"/>
              </a:rPr>
              <a:t>estuviera conectado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una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perfecta </a:t>
            </a:r>
            <a:r>
              <a:rPr sz="2400" spc="25" dirty="0" err="1">
                <a:solidFill>
                  <a:srgbClr val="171514"/>
                </a:solidFill>
                <a:latin typeface="Microsoft Sans Serif"/>
                <a:cs typeface="Microsoft Sans Serif"/>
              </a:rPr>
              <a:t>tal</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que</a:t>
            </a:r>
            <a:r>
              <a:rPr lang="es-ES" sz="2400" spc="10" dirty="0" smtClean="0">
                <a:solidFill>
                  <a:srgbClr val="171514"/>
                </a:solidFill>
                <a:latin typeface="Microsoft Sans Serif"/>
                <a:cs typeface="Microsoft Sans Serif"/>
              </a:rPr>
              <a:t> </a:t>
            </a:r>
            <a:r>
              <a:rPr sz="2400" i="1" spc="10" dirty="0" smtClean="0">
                <a:solidFill>
                  <a:srgbClr val="171514"/>
                </a:solidFill>
                <a:latin typeface="Arial"/>
                <a:cs typeface="Arial"/>
              </a:rPr>
              <a:t>R</a:t>
            </a:r>
            <a:r>
              <a:rPr lang="es-ES" sz="2400" i="1" spc="10" dirty="0" smtClean="0">
                <a:solidFill>
                  <a:srgbClr val="171514"/>
                </a:solidFill>
                <a:latin typeface="Arial"/>
                <a:cs typeface="Arial"/>
              </a:rPr>
              <a:t>g</a:t>
            </a:r>
            <a:r>
              <a:rPr sz="2400" spc="10" dirty="0" smtClean="0">
                <a:solidFill>
                  <a:srgbClr val="171514"/>
                </a:solidFill>
                <a:latin typeface="Microsoft Sans Serif"/>
                <a:cs typeface="Microsoft Sans Serif"/>
              </a:rPr>
              <a:t>=0</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entonces </a:t>
            </a:r>
            <a:r>
              <a:rPr sz="2400" spc="10" dirty="0">
                <a:solidFill>
                  <a:srgbClr val="171514"/>
                </a:solidFill>
                <a:latin typeface="Microsoft Sans Serif"/>
                <a:cs typeface="Microsoft Sans Serif"/>
              </a:rPr>
              <a:t>el </a:t>
            </a:r>
            <a:r>
              <a:rPr sz="2400" dirty="0" err="1">
                <a:solidFill>
                  <a:srgbClr val="171514"/>
                </a:solidFill>
                <a:latin typeface="Microsoft Sans Serif"/>
                <a:cs typeface="Microsoft Sans Serif"/>
              </a:rPr>
              <a:t>caso</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siempre</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estaría</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potencial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cero.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Sin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embargo,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práctica,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nunca</a:t>
            </a:r>
            <a:r>
              <a:rPr sz="2400" spc="-5" dirty="0">
                <a:solidFill>
                  <a:srgbClr val="171514"/>
                </a:solidFill>
                <a:latin typeface="Microsoft Sans Serif"/>
                <a:cs typeface="Microsoft Sans Serif"/>
              </a:rPr>
              <a:t> 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cero,</a:t>
            </a:r>
            <a:r>
              <a:rPr sz="2400" spc="-5" dirty="0">
                <a:solidFill>
                  <a:srgbClr val="171514"/>
                </a:solidFill>
                <a:latin typeface="Microsoft Sans Serif"/>
                <a:cs typeface="Microsoft Sans Serif"/>
              </a:rPr>
              <a:t> </a:t>
            </a:r>
            <a:r>
              <a:rPr sz="2400" spc="45" dirty="0" err="1">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lo</a:t>
            </a:r>
            <a:r>
              <a:rPr lang="es-ES" sz="2400" spc="2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que</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 </a:t>
            </a:r>
            <a:r>
              <a:rPr sz="2400" spc="15" dirty="0">
                <a:solidFill>
                  <a:srgbClr val="171514"/>
                </a:solidFill>
                <a:latin typeface="Microsoft Sans Serif"/>
                <a:cs typeface="Microsoft Sans Serif"/>
              </a:rPr>
              <a:t>condiciones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falla,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voltaje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dirty="0" err="1">
                <a:solidFill>
                  <a:srgbClr val="171514"/>
                </a:solidFill>
                <a:latin typeface="Microsoft Sans Serif"/>
                <a:cs typeface="Microsoft Sans Serif"/>
              </a:rPr>
              <a:t>carcasa</a:t>
            </a:r>
            <a:r>
              <a:rPr sz="240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es</a:t>
            </a:r>
            <a:r>
              <a:rPr lang="es-ES" sz="2400" spc="-15" dirty="0" smtClean="0">
                <a:solidFill>
                  <a:srgbClr val="171514"/>
                </a:solidFill>
                <a:latin typeface="Microsoft Sans Serif"/>
                <a:cs typeface="Microsoft Sans Serif"/>
              </a:rPr>
              <a:t> </a:t>
            </a:r>
            <a:r>
              <a:rPr lang="es-ES" sz="2400" i="1" spc="-15" dirty="0" smtClean="0">
                <a:solidFill>
                  <a:srgbClr val="171514"/>
                </a:solidFill>
                <a:latin typeface="Arial"/>
                <a:cs typeface="Arial"/>
              </a:rPr>
              <a:t>V y</a:t>
            </a:r>
            <a:r>
              <a:rPr sz="2400" spc="-1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permanece en</a:t>
            </a:r>
            <a:r>
              <a:rPr sz="2400" spc="25" dirty="0">
                <a:solidFill>
                  <a:srgbClr val="171514"/>
                </a:solidFill>
                <a:latin typeface="Microsoft Sans Serif"/>
                <a:cs typeface="Microsoft Sans Serif"/>
              </a:rPr>
              <a:t> </a:t>
            </a:r>
            <a:r>
              <a:rPr sz="2400" spc="-5" dirty="0">
                <a:solidFill>
                  <a:srgbClr val="171514"/>
                </a:solidFill>
                <a:latin typeface="Microsoft Sans Serif"/>
                <a:cs typeface="Microsoft Sans Serif"/>
              </a:rPr>
              <a:t>ese </a:t>
            </a:r>
            <a:r>
              <a:rPr sz="2400" spc="25" dirty="0">
                <a:solidFill>
                  <a:srgbClr val="171514"/>
                </a:solidFill>
                <a:latin typeface="Microsoft Sans Serif"/>
                <a:cs typeface="Microsoft Sans Serif"/>
              </a:rPr>
              <a:t>valor </a:t>
            </a:r>
            <a:r>
              <a:rPr sz="2400" spc="20" dirty="0">
                <a:solidFill>
                  <a:srgbClr val="171514"/>
                </a:solidFill>
                <a:latin typeface="Microsoft Sans Serif"/>
                <a:cs typeface="Microsoft Sans Serif"/>
              </a:rPr>
              <a:t>hasta </a:t>
            </a:r>
            <a:r>
              <a:rPr sz="2400" spc="30" dirty="0">
                <a:solidFill>
                  <a:srgbClr val="171514"/>
                </a:solidFill>
                <a:latin typeface="Microsoft Sans Serif"/>
                <a:cs typeface="Microsoft Sans Serif"/>
              </a:rPr>
              <a:t>que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dispositivo</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protección</a:t>
            </a:r>
            <a:r>
              <a:rPr sz="2400" spc="25" dirty="0">
                <a:solidFill>
                  <a:srgbClr val="171514"/>
                </a:solidFill>
                <a:latin typeface="Microsoft Sans Serif"/>
                <a:cs typeface="Microsoft Sans Serif"/>
              </a:rPr>
              <a:t> </a:t>
            </a:r>
            <a:r>
              <a:rPr sz="2400" spc="15" dirty="0">
                <a:solidFill>
                  <a:srgbClr val="171514"/>
                </a:solidFill>
                <a:latin typeface="Microsoft Sans Serif"/>
                <a:cs typeface="Microsoft Sans Serif"/>
              </a:rPr>
              <a:t>(fusible </a:t>
            </a:r>
            <a:r>
              <a:rPr sz="2400" spc="35" dirty="0">
                <a:solidFill>
                  <a:srgbClr val="171514"/>
                </a:solidFill>
                <a:latin typeface="Microsoft Sans Serif"/>
                <a:cs typeface="Microsoft Sans Serif"/>
              </a:rPr>
              <a:t>o </a:t>
            </a:r>
            <a:r>
              <a:rPr lang="es-ES" sz="2400" spc="25" dirty="0" smtClean="0">
                <a:solidFill>
                  <a:srgbClr val="171514"/>
                </a:solidFill>
                <a:latin typeface="Microsoft Sans Serif"/>
                <a:cs typeface="Microsoft Sans Serif"/>
              </a:rPr>
              <a:t>interruptor</a:t>
            </a:r>
            <a:r>
              <a:rPr sz="2400" spc="2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desconecte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alimentación </a:t>
            </a:r>
            <a:r>
              <a:rPr sz="2400" spc="10" dirty="0">
                <a:solidFill>
                  <a:srgbClr val="171514"/>
                </a:solidFill>
                <a:latin typeface="Microsoft Sans Serif"/>
                <a:cs typeface="Microsoft Sans Serif"/>
              </a:rPr>
              <a:t>(Figura</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1.2). </a:t>
            </a:r>
            <a:endParaRPr sz="2400" dirty="0">
              <a:latin typeface="Microsoft Sans Serif"/>
              <a:cs typeface="Microsoft Sans Serif"/>
            </a:endParaRPr>
          </a:p>
        </p:txBody>
      </p:sp>
      <p:sp>
        <p:nvSpPr>
          <p:cNvPr id="105" name="object 105"/>
          <p:cNvSpPr txBox="1"/>
          <p:nvPr/>
        </p:nvSpPr>
        <p:spPr>
          <a:xfrm>
            <a:off x="9004300" y="5889625"/>
            <a:ext cx="3962400" cy="289823"/>
          </a:xfrm>
          <a:prstGeom prst="rect">
            <a:avLst/>
          </a:prstGeom>
        </p:spPr>
        <p:txBody>
          <a:bodyPr vert="horz" wrap="square" lIns="0" tIns="12700" rIns="0" bIns="0" rtlCol="0">
            <a:spAutoFit/>
          </a:bodyPr>
          <a:lstStyle/>
          <a:p>
            <a:pPr marL="12700" algn="ctr">
              <a:spcBef>
                <a:spcPts val="100"/>
              </a:spcBef>
            </a:pPr>
            <a:r>
              <a:rPr b="1" spc="-10" dirty="0">
                <a:solidFill>
                  <a:srgbClr val="171514"/>
                </a:solidFill>
                <a:latin typeface="Arial"/>
                <a:cs typeface="Arial"/>
              </a:rPr>
              <a:t>FIGURA</a:t>
            </a:r>
            <a:r>
              <a:rPr b="1" spc="-20" dirty="0">
                <a:solidFill>
                  <a:srgbClr val="171514"/>
                </a:solidFill>
                <a:latin typeface="Arial"/>
                <a:cs typeface="Arial"/>
              </a:rPr>
              <a:t> </a:t>
            </a:r>
            <a:r>
              <a:rPr b="1" spc="15" dirty="0" smtClean="0">
                <a:solidFill>
                  <a:srgbClr val="171514"/>
                </a:solidFill>
                <a:latin typeface="Arial"/>
                <a:cs typeface="Arial"/>
              </a:rPr>
              <a:t>1.2</a:t>
            </a:r>
            <a:r>
              <a:rPr lang="es-ES" b="1" spc="15" dirty="0" smtClean="0">
                <a:solidFill>
                  <a:srgbClr val="171514"/>
                </a:solidFill>
                <a:latin typeface="Arial"/>
                <a:cs typeface="Arial"/>
              </a:rPr>
              <a:t> </a:t>
            </a:r>
            <a:r>
              <a:rPr b="1" spc="15" dirty="0" err="1" smtClean="0">
                <a:solidFill>
                  <a:srgbClr val="171514"/>
                </a:solidFill>
                <a:latin typeface="Microsoft Sans Serif"/>
                <a:cs typeface="Microsoft Sans Serif"/>
              </a:rPr>
              <a:t>Equipo</a:t>
            </a:r>
            <a:r>
              <a:rPr b="1" spc="-10" dirty="0" smtClean="0">
                <a:solidFill>
                  <a:srgbClr val="171514"/>
                </a:solidFill>
                <a:latin typeface="Microsoft Sans Serif"/>
                <a:cs typeface="Microsoft Sans Serif"/>
              </a:rPr>
              <a:t> </a:t>
            </a:r>
            <a:r>
              <a:rPr b="1" spc="25" dirty="0">
                <a:solidFill>
                  <a:srgbClr val="171514"/>
                </a:solidFill>
                <a:latin typeface="Microsoft Sans Serif"/>
                <a:cs typeface="Microsoft Sans Serif"/>
              </a:rPr>
              <a:t>puesto</a:t>
            </a:r>
            <a:r>
              <a:rPr b="1" spc="-10" dirty="0">
                <a:solidFill>
                  <a:srgbClr val="171514"/>
                </a:solidFill>
                <a:latin typeface="Microsoft Sans Serif"/>
                <a:cs typeface="Microsoft Sans Serif"/>
              </a:rPr>
              <a:t> </a:t>
            </a:r>
            <a:r>
              <a:rPr b="1" dirty="0">
                <a:solidFill>
                  <a:srgbClr val="171514"/>
                </a:solidFill>
                <a:latin typeface="Microsoft Sans Serif"/>
                <a:cs typeface="Microsoft Sans Serif"/>
              </a:rPr>
              <a:t>a</a:t>
            </a:r>
            <a:r>
              <a:rPr b="1" spc="-10" dirty="0">
                <a:solidFill>
                  <a:srgbClr val="171514"/>
                </a:solidFill>
                <a:latin typeface="Microsoft Sans Serif"/>
                <a:cs typeface="Microsoft Sans Serif"/>
              </a:rPr>
              <a:t> </a:t>
            </a:r>
            <a:r>
              <a:rPr b="1" spc="25" dirty="0">
                <a:solidFill>
                  <a:srgbClr val="171514"/>
                </a:solidFill>
                <a:latin typeface="Microsoft Sans Serif"/>
                <a:cs typeface="Microsoft Sans Serif"/>
              </a:rPr>
              <a:t>tierra</a:t>
            </a:r>
            <a:r>
              <a:rPr sz="750" b="1" spc="25" dirty="0">
                <a:solidFill>
                  <a:srgbClr val="171514"/>
                </a:solidFill>
                <a:latin typeface="Microsoft Sans Serif"/>
                <a:cs typeface="Microsoft Sans Serif"/>
              </a:rPr>
              <a:t>.</a:t>
            </a:r>
            <a:endParaRPr sz="750" b="1" dirty="0">
              <a:latin typeface="Microsoft Sans Serif"/>
              <a:cs typeface="Microsoft Sans Serif"/>
            </a:endParaRPr>
          </a:p>
        </p:txBody>
      </p:sp>
      <p:pic>
        <p:nvPicPr>
          <p:cNvPr id="106" name="Imagen 105"/>
          <p:cNvPicPr>
            <a:picLocks noChangeAspect="1"/>
          </p:cNvPicPr>
          <p:nvPr/>
        </p:nvPicPr>
        <p:blipFill>
          <a:blip r:embed="rId2"/>
          <a:stretch>
            <a:fillRect/>
          </a:stretch>
        </p:blipFill>
        <p:spPr>
          <a:xfrm>
            <a:off x="1637345" y="746125"/>
            <a:ext cx="4943475" cy="762000"/>
          </a:xfrm>
          <a:prstGeom prst="rect">
            <a:avLst/>
          </a:prstGeom>
        </p:spPr>
      </p:pic>
      <p:pic>
        <p:nvPicPr>
          <p:cNvPr id="107" name="Imagen 106"/>
          <p:cNvPicPr>
            <a:picLocks noChangeAspect="1"/>
          </p:cNvPicPr>
          <p:nvPr/>
        </p:nvPicPr>
        <p:blipFill>
          <a:blip r:embed="rId3"/>
          <a:stretch>
            <a:fillRect/>
          </a:stretch>
        </p:blipFill>
        <p:spPr>
          <a:xfrm>
            <a:off x="3375025" y="3149070"/>
            <a:ext cx="1468117" cy="465455"/>
          </a:xfrm>
          <a:prstGeom prst="rect">
            <a:avLst/>
          </a:prstGeom>
        </p:spPr>
      </p:pic>
      <p:pic>
        <p:nvPicPr>
          <p:cNvPr id="108" name="Imagen 107"/>
          <p:cNvPicPr>
            <a:picLocks noChangeAspect="1"/>
          </p:cNvPicPr>
          <p:nvPr/>
        </p:nvPicPr>
        <p:blipFill>
          <a:blip r:embed="rId4"/>
          <a:stretch>
            <a:fillRect/>
          </a:stretch>
        </p:blipFill>
        <p:spPr>
          <a:xfrm>
            <a:off x="7261225" y="746125"/>
            <a:ext cx="7464425" cy="4869868"/>
          </a:xfrm>
          <a:prstGeom prst="rect">
            <a:avLst/>
          </a:prstGeom>
        </p:spPr>
      </p:pic>
      <p:sp>
        <p:nvSpPr>
          <p:cNvPr id="109" name="Rectángulo 108"/>
          <p:cNvSpPr/>
          <p:nvPr/>
        </p:nvSpPr>
        <p:spPr>
          <a:xfrm>
            <a:off x="327025" y="6453080"/>
            <a:ext cx="14382750" cy="1938992"/>
          </a:xfrm>
          <a:prstGeom prst="rect">
            <a:avLst/>
          </a:prstGeom>
        </p:spPr>
        <p:txBody>
          <a:bodyPr wrap="square">
            <a:spAutoFit/>
          </a:bodyPr>
          <a:lstStyle/>
          <a:p>
            <a:pPr marL="12700" marR="68580" indent="-12700" algn="just">
              <a:spcBef>
                <a:spcPts val="100"/>
              </a:spcBef>
            </a:pPr>
            <a:r>
              <a:rPr lang="es-ES" sz="2400" spc="5" dirty="0">
                <a:solidFill>
                  <a:srgbClr val="171514"/>
                </a:solidFill>
                <a:latin typeface="Microsoft Sans Serif"/>
                <a:cs typeface="Microsoft Sans Serif"/>
              </a:rPr>
              <a:t>Para </a:t>
            </a:r>
            <a:r>
              <a:rPr lang="es-ES" sz="2400" spc="15" dirty="0">
                <a:solidFill>
                  <a:srgbClr val="171514"/>
                </a:solidFill>
                <a:latin typeface="Microsoft Sans Serif"/>
                <a:cs typeface="Microsoft Sans Serif"/>
              </a:rPr>
              <a:t>asegurarse </a:t>
            </a:r>
            <a:r>
              <a:rPr lang="es-ES" sz="2400" spc="25" dirty="0">
                <a:solidFill>
                  <a:srgbClr val="171514"/>
                </a:solidFill>
                <a:latin typeface="Microsoft Sans Serif"/>
                <a:cs typeface="Microsoft Sans Serif"/>
              </a:rPr>
              <a:t>de </a:t>
            </a:r>
            <a:r>
              <a:rPr lang="es-ES" sz="2400" spc="30" dirty="0">
                <a:solidFill>
                  <a:srgbClr val="171514"/>
                </a:solidFill>
                <a:latin typeface="Microsoft Sans Serif"/>
                <a:cs typeface="Microsoft Sans Serif"/>
              </a:rPr>
              <a:t>que </a:t>
            </a:r>
            <a:r>
              <a:rPr lang="es-ES" sz="2400" spc="10" dirty="0">
                <a:solidFill>
                  <a:srgbClr val="171514"/>
                </a:solidFill>
                <a:latin typeface="Microsoft Sans Serif"/>
                <a:cs typeface="Microsoft Sans Serif"/>
              </a:rPr>
              <a:t>la </a:t>
            </a:r>
            <a:r>
              <a:rPr lang="es-ES" sz="2400" spc="25" dirty="0">
                <a:solidFill>
                  <a:srgbClr val="171514"/>
                </a:solidFill>
                <a:latin typeface="Microsoft Sans Serif"/>
                <a:cs typeface="Microsoft Sans Serif"/>
              </a:rPr>
              <a:t>persona </a:t>
            </a:r>
            <a:r>
              <a:rPr lang="es-ES" sz="2400" spc="30" dirty="0">
                <a:solidFill>
                  <a:srgbClr val="171514"/>
                </a:solidFill>
                <a:latin typeface="Microsoft Sans Serif"/>
                <a:cs typeface="Microsoft Sans Serif"/>
              </a:rPr>
              <a:t>que </a:t>
            </a:r>
            <a:r>
              <a:rPr lang="es-ES" sz="2400" spc="20" dirty="0">
                <a:solidFill>
                  <a:srgbClr val="171514"/>
                </a:solidFill>
                <a:latin typeface="Microsoft Sans Serif"/>
                <a:cs typeface="Microsoft Sans Serif"/>
              </a:rPr>
              <a:t>toca </a:t>
            </a:r>
            <a:r>
              <a:rPr lang="es-ES" sz="2400" spc="10" dirty="0">
                <a:solidFill>
                  <a:srgbClr val="171514"/>
                </a:solidFill>
                <a:latin typeface="Microsoft Sans Serif"/>
                <a:cs typeface="Microsoft Sans Serif"/>
              </a:rPr>
              <a:t>la </a:t>
            </a:r>
            <a:r>
              <a:rPr lang="es-ES" sz="2400" dirty="0">
                <a:solidFill>
                  <a:srgbClr val="171514"/>
                </a:solidFill>
                <a:latin typeface="Microsoft Sans Serif"/>
                <a:cs typeface="Microsoft Sans Serif"/>
              </a:rPr>
              <a:t>caja </a:t>
            </a:r>
            <a:r>
              <a:rPr lang="es-ES" sz="2400" spc="40" dirty="0">
                <a:solidFill>
                  <a:srgbClr val="171514"/>
                </a:solidFill>
                <a:latin typeface="Microsoft Sans Serif"/>
                <a:cs typeface="Microsoft Sans Serif"/>
              </a:rPr>
              <a:t>no </a:t>
            </a:r>
            <a:r>
              <a:rPr lang="es-ES" sz="2400" spc="10" dirty="0">
                <a:solidFill>
                  <a:srgbClr val="171514"/>
                </a:solidFill>
                <a:latin typeface="Microsoft Sans Serif"/>
                <a:cs typeface="Microsoft Sans Serif"/>
              </a:rPr>
              <a:t>esté </a:t>
            </a:r>
            <a:r>
              <a:rPr lang="es-ES" sz="2400" spc="25" dirty="0">
                <a:solidFill>
                  <a:srgbClr val="171514"/>
                </a:solidFill>
                <a:latin typeface="Microsoft Sans Serif"/>
                <a:cs typeface="Microsoft Sans Serif"/>
              </a:rPr>
              <a:t>en </a:t>
            </a:r>
            <a:r>
              <a:rPr lang="es-ES" sz="2400" spc="20" dirty="0">
                <a:solidFill>
                  <a:srgbClr val="171514"/>
                </a:solidFill>
                <a:latin typeface="Microsoft Sans Serif"/>
                <a:cs typeface="Microsoft Sans Serif"/>
              </a:rPr>
              <a:t>riesgo, </a:t>
            </a:r>
            <a:r>
              <a:rPr lang="es-ES" sz="2400" spc="10" dirty="0">
                <a:solidFill>
                  <a:srgbClr val="171514"/>
                </a:solidFill>
                <a:latin typeface="Microsoft Sans Serif"/>
                <a:cs typeface="Microsoft Sans Serif"/>
              </a:rPr>
              <a:t>el </a:t>
            </a:r>
            <a:r>
              <a:rPr lang="es-ES" sz="2400" spc="25" dirty="0">
                <a:solidFill>
                  <a:srgbClr val="171514"/>
                </a:solidFill>
                <a:latin typeface="Microsoft Sans Serif"/>
                <a:cs typeface="Microsoft Sans Serif"/>
              </a:rPr>
              <a:t>circuito debe </a:t>
            </a:r>
            <a:r>
              <a:rPr lang="es-ES" sz="2400" spc="15" dirty="0">
                <a:solidFill>
                  <a:srgbClr val="171514"/>
                </a:solidFill>
                <a:latin typeface="Microsoft Sans Serif"/>
                <a:cs typeface="Microsoft Sans Serif"/>
              </a:rPr>
              <a:t>desconectarse </a:t>
            </a:r>
            <a:r>
              <a:rPr lang="es-ES" sz="2400" spc="40" dirty="0">
                <a:solidFill>
                  <a:srgbClr val="171514"/>
                </a:solidFill>
                <a:latin typeface="Microsoft Sans Serif"/>
                <a:cs typeface="Microsoft Sans Serif"/>
              </a:rPr>
              <a:t>dentro</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45" dirty="0">
                <a:solidFill>
                  <a:srgbClr val="171514"/>
                </a:solidFill>
                <a:latin typeface="Microsoft Sans Serif"/>
                <a:cs typeface="Microsoft Sans Serif"/>
              </a:rPr>
              <a:t>un</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tiempo</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específico</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(consulte</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Sección</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1.3);</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dado</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que</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tiempo</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operación</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los </a:t>
            </a:r>
            <a:r>
              <a:rPr lang="es-ES" sz="2400" spc="20" dirty="0">
                <a:solidFill>
                  <a:srgbClr val="171514"/>
                </a:solidFill>
                <a:latin typeface="Microsoft Sans Serif"/>
                <a:cs typeface="Microsoft Sans Serif"/>
              </a:rPr>
              <a:t>dispositivos</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protección</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depende</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magnitud</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corriente</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cortocircuito,</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es</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necesario asegurarse </a:t>
            </a:r>
            <a:r>
              <a:rPr lang="es-ES" sz="2400" spc="25" dirty="0">
                <a:solidFill>
                  <a:srgbClr val="171514"/>
                </a:solidFill>
                <a:latin typeface="Microsoft Sans Serif"/>
                <a:cs typeface="Microsoft Sans Serif"/>
              </a:rPr>
              <a:t>de </a:t>
            </a:r>
            <a:r>
              <a:rPr lang="es-ES" sz="2400" spc="30" dirty="0">
                <a:solidFill>
                  <a:srgbClr val="171514"/>
                </a:solidFill>
                <a:latin typeface="Microsoft Sans Serif"/>
                <a:cs typeface="Microsoft Sans Serif"/>
              </a:rPr>
              <a:t>que </a:t>
            </a:r>
            <a:r>
              <a:rPr lang="es-ES" sz="2400" spc="10" dirty="0">
                <a:solidFill>
                  <a:srgbClr val="171514"/>
                </a:solidFill>
                <a:latin typeface="Microsoft Sans Serif"/>
                <a:cs typeface="Microsoft Sans Serif"/>
              </a:rPr>
              <a:t>la </a:t>
            </a:r>
            <a:r>
              <a:rPr lang="es-ES" sz="2400" spc="15" dirty="0">
                <a:solidFill>
                  <a:srgbClr val="171514"/>
                </a:solidFill>
                <a:latin typeface="Microsoft Sans Serif"/>
                <a:cs typeface="Microsoft Sans Serif"/>
              </a:rPr>
              <a:t>resistencia </a:t>
            </a:r>
            <a:r>
              <a:rPr lang="es-ES" sz="2400" spc="35" dirty="0">
                <a:solidFill>
                  <a:srgbClr val="171514"/>
                </a:solidFill>
                <a:latin typeface="Microsoft Sans Serif"/>
                <a:cs typeface="Microsoft Sans Serif"/>
              </a:rPr>
              <a:t>entre </a:t>
            </a:r>
            <a:r>
              <a:rPr lang="es-ES" sz="2400" spc="10" dirty="0">
                <a:solidFill>
                  <a:srgbClr val="171514"/>
                </a:solidFill>
                <a:latin typeface="Microsoft Sans Serif"/>
                <a:cs typeface="Microsoft Sans Serif"/>
              </a:rPr>
              <a:t>la </a:t>
            </a:r>
            <a:r>
              <a:rPr lang="es-ES" sz="2400" dirty="0">
                <a:solidFill>
                  <a:srgbClr val="171514"/>
                </a:solidFill>
                <a:latin typeface="Microsoft Sans Serif"/>
                <a:cs typeface="Microsoft Sans Serif"/>
              </a:rPr>
              <a:t>caja </a:t>
            </a:r>
            <a:r>
              <a:rPr lang="es-ES" sz="2400" spc="5" dirty="0">
                <a:solidFill>
                  <a:srgbClr val="171514"/>
                </a:solidFill>
                <a:latin typeface="Microsoft Sans Serif"/>
                <a:cs typeface="Microsoft Sans Serif"/>
              </a:rPr>
              <a:t>y </a:t>
            </a:r>
            <a:r>
              <a:rPr lang="es-ES" sz="2400" spc="35" dirty="0">
                <a:solidFill>
                  <a:srgbClr val="171514"/>
                </a:solidFill>
                <a:latin typeface="Microsoft Sans Serif"/>
                <a:cs typeface="Microsoft Sans Serif"/>
              </a:rPr>
              <a:t>tierra </a:t>
            </a:r>
            <a:r>
              <a:rPr lang="es-ES" sz="2400" spc="-5" dirty="0">
                <a:solidFill>
                  <a:srgbClr val="171514"/>
                </a:solidFill>
                <a:latin typeface="Microsoft Sans Serif"/>
                <a:cs typeface="Microsoft Sans Serif"/>
              </a:rPr>
              <a:t>sea </a:t>
            </a:r>
            <a:r>
              <a:rPr lang="es-ES" sz="2400" spc="25" dirty="0">
                <a:solidFill>
                  <a:srgbClr val="171514"/>
                </a:solidFill>
                <a:latin typeface="Microsoft Sans Serif"/>
                <a:cs typeface="Microsoft Sans Serif"/>
              </a:rPr>
              <a:t>lo suficientemente pequeña para </a:t>
            </a:r>
            <a:r>
              <a:rPr lang="es-ES" sz="2400" spc="40" dirty="0">
                <a:solidFill>
                  <a:srgbClr val="171514"/>
                </a:solidFill>
                <a:latin typeface="Microsoft Sans Serif"/>
                <a:cs typeface="Microsoft Sans Serif"/>
              </a:rPr>
              <a:t>permitir</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paso</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 </a:t>
            </a:r>
            <a:r>
              <a:rPr lang="es-ES" sz="2400" spc="35" dirty="0">
                <a:solidFill>
                  <a:srgbClr val="171514"/>
                </a:solidFill>
                <a:latin typeface="Microsoft Sans Serif"/>
                <a:cs typeface="Microsoft Sans Serif"/>
              </a:rPr>
              <a:t>tierra</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una</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corriente</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cuyo</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valor</a:t>
            </a:r>
            <a:r>
              <a:rPr lang="es-ES" sz="2400" spc="-5" dirty="0">
                <a:solidFill>
                  <a:srgbClr val="171514"/>
                </a:solidFill>
                <a:latin typeface="Microsoft Sans Serif"/>
                <a:cs typeface="Microsoft Sans Serif"/>
              </a:rPr>
              <a:t> sea</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suficiente</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para</a:t>
            </a:r>
            <a:r>
              <a:rPr lang="es-ES" sz="2400" spc="-5"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operar</a:t>
            </a:r>
            <a:r>
              <a:rPr lang="es-ES" sz="2400" spc="-5" dirty="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dispositivo </a:t>
            </a:r>
            <a:r>
              <a:rPr lang="es-ES" sz="2400" spc="25" dirty="0" smtClean="0">
                <a:solidFill>
                  <a:srgbClr val="171514"/>
                </a:solidFill>
                <a:latin typeface="Microsoft Sans Serif"/>
                <a:cs typeface="Microsoft Sans Serif"/>
              </a:rPr>
              <a:t>de protección </a:t>
            </a:r>
            <a:r>
              <a:rPr lang="es-ES" sz="2400" spc="40" dirty="0" smtClean="0">
                <a:solidFill>
                  <a:srgbClr val="171514"/>
                </a:solidFill>
                <a:latin typeface="Microsoft Sans Serif"/>
                <a:cs typeface="Microsoft Sans Serif"/>
              </a:rPr>
              <a:t>dentro</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9" name="Rectángulo 108"/>
          <p:cNvSpPr/>
          <p:nvPr/>
        </p:nvSpPr>
        <p:spPr>
          <a:xfrm>
            <a:off x="98425" y="250825"/>
            <a:ext cx="14382750" cy="5632311"/>
          </a:xfrm>
          <a:prstGeom prst="rect">
            <a:avLst/>
          </a:prstGeom>
        </p:spPr>
        <p:txBody>
          <a:bodyPr wrap="square">
            <a:spAutoFit/>
          </a:bodyPr>
          <a:lstStyle/>
          <a:p>
            <a:pPr marL="12700" marR="68580" indent="-12700" algn="just">
              <a:spcBef>
                <a:spcPts val="100"/>
              </a:spcBef>
            </a:pPr>
            <a:r>
              <a:rPr lang="es-ES" sz="2400" spc="20" dirty="0" smtClean="0">
                <a:solidFill>
                  <a:srgbClr val="171514"/>
                </a:solidFill>
                <a:latin typeface="Microsoft Sans Serif"/>
                <a:cs typeface="Microsoft Sans Serif"/>
              </a:rPr>
              <a:t>del </a:t>
            </a:r>
            <a:r>
              <a:rPr lang="es-ES" sz="2400" spc="40" dirty="0" smtClean="0">
                <a:solidFill>
                  <a:srgbClr val="171514"/>
                </a:solidFill>
                <a:latin typeface="Microsoft Sans Serif"/>
                <a:cs typeface="Microsoft Sans Serif"/>
              </a:rPr>
              <a:t>tiempo </a:t>
            </a:r>
            <a:r>
              <a:rPr lang="es-ES" sz="2400" spc="35" dirty="0" smtClean="0">
                <a:solidFill>
                  <a:srgbClr val="171514"/>
                </a:solidFill>
                <a:latin typeface="Microsoft Sans Serif"/>
                <a:cs typeface="Microsoft Sans Serif"/>
              </a:rPr>
              <a:t>permitido. </a:t>
            </a:r>
            <a:r>
              <a:rPr lang="es-ES" sz="2400" spc="5" dirty="0" smtClean="0">
                <a:solidFill>
                  <a:srgbClr val="171514"/>
                </a:solidFill>
                <a:latin typeface="Microsoft Sans Serif"/>
                <a:cs typeface="Microsoft Sans Serif"/>
              </a:rPr>
              <a:t>Para </a:t>
            </a:r>
            <a:r>
              <a:rPr lang="es-ES" sz="2400" spc="35" dirty="0" smtClean="0">
                <a:solidFill>
                  <a:srgbClr val="171514"/>
                </a:solidFill>
                <a:latin typeface="Microsoft Sans Serif"/>
                <a:cs typeface="Microsoft Sans Serif"/>
              </a:rPr>
              <a:t>cumplir </a:t>
            </a:r>
            <a:r>
              <a:rPr lang="es-ES" sz="2400" spc="20" dirty="0" smtClean="0">
                <a:solidFill>
                  <a:srgbClr val="171514"/>
                </a:solidFill>
                <a:latin typeface="Microsoft Sans Serif"/>
                <a:cs typeface="Microsoft Sans Serif"/>
              </a:rPr>
              <a:t>con </a:t>
            </a:r>
            <a:r>
              <a:rPr lang="es-ES" sz="2400" spc="10" dirty="0" smtClean="0">
                <a:solidFill>
                  <a:srgbClr val="171514"/>
                </a:solidFill>
                <a:latin typeface="Microsoft Sans Serif"/>
                <a:cs typeface="Microsoft Sans Serif"/>
              </a:rPr>
              <a:t>este </a:t>
            </a:r>
            <a:r>
              <a:rPr lang="es-ES" sz="2400" spc="25" dirty="0" smtClean="0">
                <a:solidFill>
                  <a:srgbClr val="171514"/>
                </a:solidFill>
                <a:latin typeface="Microsoft Sans Serif"/>
                <a:cs typeface="Microsoft Sans Serif"/>
              </a:rPr>
              <a:t>requisito,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resistencia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debe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exceder</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cierto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valor</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generalmente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especificado</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las </a:t>
            </a:r>
            <a:r>
              <a:rPr lang="es-ES" sz="2400" spc="30" dirty="0" smtClean="0">
                <a:solidFill>
                  <a:srgbClr val="171514"/>
                </a:solidFill>
                <a:latin typeface="Microsoft Sans Serif"/>
                <a:cs typeface="Microsoft Sans Serif"/>
              </a:rPr>
              <a:t>normas </a:t>
            </a:r>
            <a:r>
              <a:rPr lang="es-ES" sz="2400" spc="15" dirty="0" smtClean="0">
                <a:solidFill>
                  <a:srgbClr val="171514"/>
                </a:solidFill>
                <a:latin typeface="Microsoft Sans Serif"/>
                <a:cs typeface="Microsoft Sans Serif"/>
              </a:rPr>
              <a:t>nacionales</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internacionales.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valor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varía</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entre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1</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25</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Ω </a:t>
            </a:r>
            <a:r>
              <a:rPr lang="es-ES" sz="2400" spc="30" dirty="0" smtClean="0">
                <a:solidFill>
                  <a:srgbClr val="171514"/>
                </a:solidFill>
                <a:latin typeface="Microsoft Sans Serif"/>
                <a:cs typeface="Microsoft Sans Serif"/>
              </a:rPr>
              <a:t>dependiendo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magnitud</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corriente</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cortocircuito.</a:t>
            </a:r>
            <a:endParaRPr lang="es-ES" sz="2400" dirty="0" smtClean="0">
              <a:latin typeface="Microsoft Sans Serif"/>
              <a:cs typeface="Microsoft Sans Serif"/>
            </a:endParaRPr>
          </a:p>
          <a:p>
            <a:pPr marL="12700" marR="22225" indent="-12700" algn="just"/>
            <a:r>
              <a:rPr lang="es-ES" sz="2400" spc="-20"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cuanto</a:t>
            </a:r>
            <a:r>
              <a:rPr lang="es-ES" sz="2400" dirty="0" smtClean="0">
                <a:solidFill>
                  <a:srgbClr val="171514"/>
                </a:solidFill>
                <a:latin typeface="Microsoft Sans Serif"/>
                <a:cs typeface="Microsoft Sans Serif"/>
              </a:rPr>
              <a:t> 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protección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edificios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 </a:t>
            </a:r>
            <a:r>
              <a:rPr lang="es-ES" sz="2400" spc="15" dirty="0" smtClean="0">
                <a:solidFill>
                  <a:srgbClr val="171514"/>
                </a:solidFill>
                <a:latin typeface="Microsoft Sans Serif"/>
                <a:cs typeface="Microsoft Sans Serif"/>
              </a:rPr>
              <a:t>instalaciones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contra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caída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rayos,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ésta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realiza </a:t>
            </a:r>
            <a:r>
              <a:rPr lang="es-ES" sz="2400" spc="30" dirty="0" smtClean="0">
                <a:solidFill>
                  <a:srgbClr val="171514"/>
                </a:solidFill>
                <a:latin typeface="Microsoft Sans Serif"/>
                <a:cs typeface="Microsoft Sans Serif"/>
              </a:rPr>
              <a:t>mediante </a:t>
            </a:r>
            <a:r>
              <a:rPr lang="es-ES" sz="2400" spc="15" dirty="0" smtClean="0">
                <a:solidFill>
                  <a:srgbClr val="171514"/>
                </a:solidFill>
                <a:latin typeface="Microsoft Sans Serif"/>
                <a:cs typeface="Microsoft Sans Serif"/>
              </a:rPr>
              <a:t>sistemas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puesta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tierra </a:t>
            </a:r>
            <a:r>
              <a:rPr lang="es-ES" sz="2400" spc="20" dirty="0" smtClean="0">
                <a:solidFill>
                  <a:srgbClr val="171514"/>
                </a:solidFill>
                <a:latin typeface="Microsoft Sans Serif"/>
                <a:cs typeface="Microsoft Sans Serif"/>
              </a:rPr>
              <a:t>especialmente </a:t>
            </a:r>
            <a:r>
              <a:rPr lang="es-ES" sz="2400" spc="15" dirty="0" smtClean="0">
                <a:solidFill>
                  <a:srgbClr val="171514"/>
                </a:solidFill>
                <a:latin typeface="Microsoft Sans Serif"/>
                <a:cs typeface="Microsoft Sans Serif"/>
              </a:rPr>
              <a:t>diseñados </a:t>
            </a:r>
            <a:r>
              <a:rPr lang="es-ES" sz="2400" spc="25" dirty="0" smtClean="0">
                <a:solidFill>
                  <a:srgbClr val="171514"/>
                </a:solidFill>
                <a:latin typeface="Microsoft Sans Serif"/>
                <a:cs typeface="Microsoft Sans Serif"/>
              </a:rPr>
              <a:t>para </a:t>
            </a:r>
            <a:r>
              <a:rPr lang="es-ES" sz="2400" spc="10" dirty="0" smtClean="0">
                <a:solidFill>
                  <a:srgbClr val="171514"/>
                </a:solidFill>
                <a:latin typeface="Microsoft Sans Serif"/>
                <a:cs typeface="Microsoft Sans Serif"/>
              </a:rPr>
              <a:t>este </a:t>
            </a:r>
            <a:r>
              <a:rPr lang="es-ES" sz="2400" spc="35" dirty="0" smtClean="0">
                <a:solidFill>
                  <a:srgbClr val="171514"/>
                </a:solidFill>
                <a:latin typeface="Microsoft Sans Serif"/>
                <a:cs typeface="Microsoft Sans Serif"/>
              </a:rPr>
              <a:t>fin </a:t>
            </a:r>
            <a:r>
              <a:rPr lang="es-ES" sz="2400" spc="5" dirty="0" smtClean="0">
                <a:solidFill>
                  <a:srgbClr val="171514"/>
                </a:solidFill>
                <a:latin typeface="Microsoft Sans Serif"/>
                <a:cs typeface="Microsoft Sans Serif"/>
              </a:rPr>
              <a:t>y </a:t>
            </a:r>
            <a:r>
              <a:rPr lang="es-ES" sz="2400" spc="15" dirty="0" smtClean="0">
                <a:solidFill>
                  <a:srgbClr val="171514"/>
                </a:solidFill>
                <a:latin typeface="Microsoft Sans Serif"/>
                <a:cs typeface="Microsoft Sans Serif"/>
              </a:rPr>
              <a:t>su realización viene </a:t>
            </a:r>
            <a:r>
              <a:rPr lang="es-ES" sz="2400" spc="30" dirty="0" smtClean="0">
                <a:solidFill>
                  <a:srgbClr val="171514"/>
                </a:solidFill>
                <a:latin typeface="Microsoft Sans Serif"/>
                <a:cs typeface="Microsoft Sans Serif"/>
              </a:rPr>
              <a:t>determinada </a:t>
            </a:r>
            <a:r>
              <a:rPr lang="es-ES" sz="2400" spc="45" dirty="0" smtClean="0">
                <a:solidFill>
                  <a:srgbClr val="171514"/>
                </a:solidFill>
                <a:latin typeface="Microsoft Sans Serif"/>
                <a:cs typeface="Microsoft Sans Serif"/>
              </a:rPr>
              <a:t>por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criticidad de </a:t>
            </a:r>
            <a:r>
              <a:rPr lang="es-ES" sz="2400" spc="20" dirty="0" smtClean="0">
                <a:solidFill>
                  <a:srgbClr val="171514"/>
                </a:solidFill>
                <a:latin typeface="Microsoft Sans Serif"/>
                <a:cs typeface="Microsoft Sans Serif"/>
              </a:rPr>
              <a:t>dicha </a:t>
            </a:r>
            <a:r>
              <a:rPr lang="es-ES" sz="2400" spc="25" dirty="0" smtClean="0">
                <a:solidFill>
                  <a:srgbClr val="171514"/>
                </a:solidFill>
                <a:latin typeface="Microsoft Sans Serif"/>
                <a:cs typeface="Microsoft Sans Serif"/>
              </a:rPr>
              <a:t>protección. </a:t>
            </a:r>
            <a:r>
              <a:rPr lang="es-ES" sz="2400" spc="-15"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protección de estructuras </a:t>
            </a:r>
            <a:r>
              <a:rPr lang="es-ES" sz="2400" spc="30" dirty="0" smtClean="0">
                <a:solidFill>
                  <a:srgbClr val="171514"/>
                </a:solidFill>
                <a:latin typeface="Microsoft Sans Serif"/>
                <a:cs typeface="Microsoft Sans Serif"/>
              </a:rPr>
              <a:t>contra </a:t>
            </a:r>
            <a:r>
              <a:rPr lang="es-ES" sz="2400" spc="15" dirty="0" smtClean="0">
                <a:solidFill>
                  <a:srgbClr val="171514"/>
                </a:solidFill>
                <a:latin typeface="Microsoft Sans Serif"/>
                <a:cs typeface="Microsoft Sans Serif"/>
              </a:rPr>
              <a:t>rayos</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 </a:t>
            </a:r>
            <a:r>
              <a:rPr lang="es-ES" sz="2400" spc="35" dirty="0" smtClean="0">
                <a:solidFill>
                  <a:srgbClr val="171514"/>
                </a:solidFill>
                <a:latin typeface="Microsoft Sans Serif"/>
                <a:cs typeface="Microsoft Sans Serif"/>
              </a:rPr>
              <a:t>trata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Capítulo</a:t>
            </a:r>
            <a:r>
              <a:rPr lang="es-ES" sz="2400" b="1" spc="-5"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8.</a:t>
            </a:r>
            <a:endParaRPr lang="es-ES" sz="2400" b="1" dirty="0" smtClean="0">
              <a:latin typeface="Microsoft Sans Serif"/>
              <a:cs typeface="Microsoft Sans Serif"/>
            </a:endParaRPr>
          </a:p>
          <a:p>
            <a:pPr marL="12700" marR="5080" indent="-12700" algn="just"/>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todas</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especificaciones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nacionales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internacionales,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conexión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tierra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protección de </a:t>
            </a:r>
            <a:r>
              <a:rPr lang="es-ES" sz="2400" spc="30" dirty="0" smtClean="0">
                <a:solidFill>
                  <a:srgbClr val="171514"/>
                </a:solidFill>
                <a:latin typeface="Microsoft Sans Serif"/>
                <a:cs typeface="Microsoft Sans Serif"/>
              </a:rPr>
              <a:t>todos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equipos </a:t>
            </a:r>
            <a:r>
              <a:rPr lang="es-ES" sz="2400" spc="-5" dirty="0" smtClean="0">
                <a:solidFill>
                  <a:srgbClr val="171514"/>
                </a:solidFill>
                <a:latin typeface="Microsoft Sans Serif"/>
                <a:cs typeface="Microsoft Sans Serif"/>
              </a:rPr>
              <a:t>es </a:t>
            </a:r>
            <a:r>
              <a:rPr lang="es-ES" sz="2400" spc="45" dirty="0" smtClean="0">
                <a:solidFill>
                  <a:srgbClr val="171514"/>
                </a:solidFill>
                <a:latin typeface="Microsoft Sans Serif"/>
                <a:cs typeface="Microsoft Sans Serif"/>
              </a:rPr>
              <a:t>un </a:t>
            </a:r>
            <a:r>
              <a:rPr lang="es-ES" sz="2400" spc="30" dirty="0" smtClean="0">
                <a:solidFill>
                  <a:srgbClr val="171514"/>
                </a:solidFill>
                <a:latin typeface="Microsoft Sans Serif"/>
                <a:cs typeface="Microsoft Sans Serif"/>
              </a:rPr>
              <a:t>requisito </a:t>
            </a:r>
            <a:r>
              <a:rPr lang="es-ES" sz="2400" spc="25" dirty="0" smtClean="0">
                <a:solidFill>
                  <a:srgbClr val="171514"/>
                </a:solidFill>
                <a:latin typeface="Microsoft Sans Serif"/>
                <a:cs typeface="Microsoft Sans Serif"/>
              </a:rPr>
              <a:t>de seguridad </a:t>
            </a:r>
            <a:r>
              <a:rPr lang="es-ES" sz="2400" spc="30" dirty="0" smtClean="0">
                <a:solidFill>
                  <a:srgbClr val="171514"/>
                </a:solidFill>
                <a:latin typeface="Microsoft Sans Serif"/>
                <a:cs typeface="Microsoft Sans Serif"/>
              </a:rPr>
              <a:t>obligatorio, independientemente </a:t>
            </a:r>
            <a:r>
              <a:rPr lang="es-ES" sz="2400" spc="25" dirty="0" smtClean="0">
                <a:solidFill>
                  <a:srgbClr val="171514"/>
                </a:solidFill>
                <a:latin typeface="Microsoft Sans Serif"/>
                <a:cs typeface="Microsoft Sans Serif"/>
              </a:rPr>
              <a:t>de otras </a:t>
            </a:r>
            <a:r>
              <a:rPr lang="es-ES" sz="2400" spc="15" dirty="0" smtClean="0">
                <a:solidFill>
                  <a:srgbClr val="171514"/>
                </a:solidFill>
                <a:latin typeface="Microsoft Sans Serif"/>
                <a:cs typeface="Microsoft Sans Serif"/>
              </a:rPr>
              <a:t>consideraciones, </a:t>
            </a:r>
            <a:r>
              <a:rPr lang="es-ES" sz="2400" spc="30" dirty="0" smtClean="0">
                <a:solidFill>
                  <a:srgbClr val="171514"/>
                </a:solidFill>
                <a:latin typeface="Microsoft Sans Serif"/>
                <a:cs typeface="Microsoft Sans Serif"/>
              </a:rPr>
              <a:t>como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compatibilidad </a:t>
            </a:r>
            <a:r>
              <a:rPr lang="es-ES" sz="2400" spc="20" dirty="0" smtClean="0">
                <a:solidFill>
                  <a:srgbClr val="171514"/>
                </a:solidFill>
                <a:latin typeface="Microsoft Sans Serif"/>
                <a:cs typeface="Microsoft Sans Serif"/>
              </a:rPr>
              <a:t>electromagnética, </a:t>
            </a:r>
            <a:r>
              <a:rPr lang="es-ES" sz="2400" spc="45" dirty="0" smtClean="0">
                <a:solidFill>
                  <a:srgbClr val="171514"/>
                </a:solidFill>
                <a:latin typeface="Microsoft Sans Serif"/>
                <a:cs typeface="Microsoft Sans Serif"/>
              </a:rPr>
              <a:t>por </a:t>
            </a:r>
            <a:r>
              <a:rPr lang="es-ES" sz="2400" spc="25" dirty="0" smtClean="0">
                <a:solidFill>
                  <a:srgbClr val="171514"/>
                </a:solidFill>
                <a:latin typeface="Microsoft Sans Serif"/>
                <a:cs typeface="Microsoft Sans Serif"/>
              </a:rPr>
              <a:t>ejemplo. </a:t>
            </a:r>
            <a:r>
              <a:rPr lang="es-ES" sz="2400" spc="15" dirty="0" smtClean="0">
                <a:solidFill>
                  <a:srgbClr val="171514"/>
                </a:solidFill>
                <a:latin typeface="Microsoft Sans Serif"/>
                <a:cs typeface="Microsoft Sans Serif"/>
              </a:rPr>
              <a:t>Por </a:t>
            </a:r>
            <a:r>
              <a:rPr lang="es-ES" sz="2400" spc="25" dirty="0" smtClean="0">
                <a:solidFill>
                  <a:srgbClr val="171514"/>
                </a:solidFill>
                <a:latin typeface="Microsoft Sans Serif"/>
                <a:cs typeface="Microsoft Sans Serif"/>
              </a:rPr>
              <a:t>lo </a:t>
            </a:r>
            <a:r>
              <a:rPr lang="es-ES" sz="2400" spc="30" dirty="0" smtClean="0">
                <a:solidFill>
                  <a:srgbClr val="171514"/>
                </a:solidFill>
                <a:latin typeface="Microsoft Sans Serif"/>
                <a:cs typeface="Microsoft Sans Serif"/>
              </a:rPr>
              <a:t>tanto, </a:t>
            </a:r>
            <a:r>
              <a:rPr lang="es-ES" sz="2400" spc="-5" dirty="0" smtClean="0">
                <a:solidFill>
                  <a:srgbClr val="171514"/>
                </a:solidFill>
                <a:latin typeface="Microsoft Sans Serif"/>
                <a:cs typeface="Microsoft Sans Serif"/>
              </a:rPr>
              <a:t>es </a:t>
            </a:r>
            <a:r>
              <a:rPr lang="es-ES" sz="2400" spc="25" dirty="0" smtClean="0">
                <a:solidFill>
                  <a:srgbClr val="171514"/>
                </a:solidFill>
                <a:latin typeface="Microsoft Sans Serif"/>
                <a:cs typeface="Microsoft Sans Serif"/>
              </a:rPr>
              <a:t>de </a:t>
            </a:r>
            <a:r>
              <a:rPr lang="es-ES" sz="2400" spc="35" dirty="0" smtClean="0">
                <a:solidFill>
                  <a:srgbClr val="171514"/>
                </a:solidFill>
                <a:latin typeface="Microsoft Sans Serif"/>
                <a:cs typeface="Microsoft Sans Serif"/>
              </a:rPr>
              <a:t>primordial </a:t>
            </a:r>
            <a:r>
              <a:rPr lang="es-ES" sz="2400" spc="30" dirty="0" smtClean="0">
                <a:solidFill>
                  <a:srgbClr val="171514"/>
                </a:solidFill>
                <a:latin typeface="Microsoft Sans Serif"/>
                <a:cs typeface="Microsoft Sans Serif"/>
              </a:rPr>
              <a:t>importancia que </a:t>
            </a:r>
            <a:r>
              <a:rPr lang="es-ES" sz="2400" spc="15" dirty="0" smtClean="0">
                <a:solidFill>
                  <a:srgbClr val="171514"/>
                </a:solidFill>
                <a:latin typeface="Microsoft Sans Serif"/>
                <a:cs typeface="Microsoft Sans Serif"/>
              </a:rPr>
              <a:t>exista </a:t>
            </a:r>
            <a:r>
              <a:rPr lang="es-ES" sz="2400" spc="30" dirty="0" smtClean="0">
                <a:solidFill>
                  <a:srgbClr val="171514"/>
                </a:solidFill>
                <a:latin typeface="Microsoft Sans Serif"/>
                <a:cs typeface="Microsoft Sans Serif"/>
              </a:rPr>
              <a:t>una </a:t>
            </a:r>
            <a:r>
              <a:rPr lang="es-ES" sz="2400" spc="15" dirty="0" smtClean="0">
                <a:solidFill>
                  <a:srgbClr val="171514"/>
                </a:solidFill>
                <a:latin typeface="Microsoft Sans Serif"/>
                <a:cs typeface="Microsoft Sans Serif"/>
              </a:rPr>
              <a:t>estrecha </a:t>
            </a:r>
            <a:r>
              <a:rPr lang="es-ES" sz="2400" spc="20" dirty="0" smtClean="0">
                <a:solidFill>
                  <a:srgbClr val="171514"/>
                </a:solidFill>
                <a:latin typeface="Microsoft Sans Serif"/>
                <a:cs typeface="Microsoft Sans Serif"/>
              </a:rPr>
              <a:t>colaboración </a:t>
            </a:r>
            <a:r>
              <a:rPr lang="es-ES" sz="2400" spc="35" dirty="0" smtClean="0">
                <a:solidFill>
                  <a:srgbClr val="171514"/>
                </a:solidFill>
                <a:latin typeface="Microsoft Sans Serif"/>
                <a:cs typeface="Microsoft Sans Serif"/>
              </a:rPr>
              <a:t>entre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consultor </a:t>
            </a:r>
            <a:r>
              <a:rPr lang="es-ES" sz="2400" spc="25" dirty="0" smtClean="0">
                <a:solidFill>
                  <a:srgbClr val="171514"/>
                </a:solidFill>
                <a:latin typeface="Microsoft Sans Serif"/>
                <a:cs typeface="Microsoft Sans Serif"/>
              </a:rPr>
              <a:t>de ingeniería </a:t>
            </a:r>
            <a:r>
              <a:rPr lang="es-ES" sz="2400" spc="20" dirty="0" smtClean="0">
                <a:solidFill>
                  <a:srgbClr val="171514"/>
                </a:solidFill>
                <a:latin typeface="Microsoft Sans Serif"/>
                <a:cs typeface="Microsoft Sans Serif"/>
              </a:rPr>
              <a:t>responsable del diseño del </a:t>
            </a:r>
            <a:r>
              <a:rPr lang="es-ES" sz="2400" spc="15" dirty="0" smtClean="0">
                <a:solidFill>
                  <a:srgbClr val="171514"/>
                </a:solidFill>
                <a:latin typeface="Microsoft Sans Serif"/>
                <a:cs typeface="Microsoft Sans Serif"/>
              </a:rPr>
              <a:t>sistema </a:t>
            </a:r>
            <a:r>
              <a:rPr lang="es-ES" sz="2400" spc="25" dirty="0" smtClean="0">
                <a:solidFill>
                  <a:srgbClr val="171514"/>
                </a:solidFill>
                <a:latin typeface="Microsoft Sans Serif"/>
                <a:cs typeface="Microsoft Sans Serif"/>
              </a:rPr>
              <a:t>de alimentación </a:t>
            </a:r>
            <a:r>
              <a:rPr lang="es-ES" sz="2400" spc="5" dirty="0" smtClean="0">
                <a:solidFill>
                  <a:srgbClr val="171514"/>
                </a:solidFill>
                <a:latin typeface="Microsoft Sans Serif"/>
                <a:cs typeface="Microsoft Sans Serif"/>
              </a:rPr>
              <a:t>y </a:t>
            </a:r>
            <a:r>
              <a:rPr lang="es-ES" sz="2400" spc="20" dirty="0" smtClean="0">
                <a:solidFill>
                  <a:srgbClr val="171514"/>
                </a:solidFill>
                <a:latin typeface="Microsoft Sans Serif"/>
                <a:cs typeface="Microsoft Sans Serif"/>
              </a:rPr>
              <a:t>puesta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tierra </a:t>
            </a:r>
            <a:r>
              <a:rPr lang="es-ES" sz="2400" spc="25" dirty="0" smtClean="0">
                <a:solidFill>
                  <a:srgbClr val="171514"/>
                </a:solidFill>
                <a:latin typeface="Microsoft Sans Serif"/>
                <a:cs typeface="Microsoft Sans Serif"/>
              </a:rPr>
              <a:t>de cualquier </a:t>
            </a:r>
            <a:r>
              <a:rPr lang="es-ES" sz="2400" spc="20" dirty="0" smtClean="0">
                <a:solidFill>
                  <a:srgbClr val="171514"/>
                </a:solidFill>
                <a:latin typeface="Microsoft Sans Serif"/>
                <a:cs typeface="Microsoft Sans Serif"/>
              </a:rPr>
              <a:t>instalación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diseñador </a:t>
            </a:r>
            <a:r>
              <a:rPr lang="es-ES" sz="2400" spc="20" dirty="0" smtClean="0">
                <a:solidFill>
                  <a:srgbClr val="171514"/>
                </a:solidFill>
                <a:latin typeface="Microsoft Sans Serif"/>
                <a:cs typeface="Microsoft Sans Serif"/>
              </a:rPr>
              <a:t>del </a:t>
            </a:r>
            <a:r>
              <a:rPr lang="es-ES" sz="2400" spc="30" dirty="0" smtClean="0">
                <a:solidFill>
                  <a:srgbClr val="171514"/>
                </a:solidFill>
                <a:latin typeface="Microsoft Sans Serif"/>
                <a:cs typeface="Microsoft Sans Serif"/>
              </a:rPr>
              <a:t>equipo </a:t>
            </a:r>
            <a:r>
              <a:rPr lang="es-ES" sz="2400" spc="20" dirty="0" smtClean="0">
                <a:solidFill>
                  <a:srgbClr val="171514"/>
                </a:solidFill>
                <a:latin typeface="Microsoft Sans Serif"/>
                <a:cs typeface="Microsoft Sans Serif"/>
              </a:rPr>
              <a:t>electrónico </a:t>
            </a:r>
            <a:r>
              <a:rPr lang="es-ES" sz="2400" spc="30"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instalará </a:t>
            </a:r>
            <a:r>
              <a:rPr lang="es-ES" sz="2400" spc="25"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edificio </a:t>
            </a:r>
            <a:r>
              <a:rPr lang="es-ES" sz="2400" spc="25" dirty="0" smtClean="0">
                <a:solidFill>
                  <a:srgbClr val="171514"/>
                </a:solidFill>
                <a:latin typeface="Microsoft Sans Serif"/>
                <a:cs typeface="Microsoft Sans Serif"/>
              </a:rPr>
              <a:t>para elegir </a:t>
            </a:r>
            <a:r>
              <a:rPr lang="es-ES" sz="2400" spc="10"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sistema </a:t>
            </a:r>
            <a:r>
              <a:rPr lang="es-ES" sz="2400" spc="45" dirty="0" smtClean="0">
                <a:solidFill>
                  <a:srgbClr val="171514"/>
                </a:solidFill>
                <a:latin typeface="Microsoft Sans Serif"/>
                <a:cs typeface="Microsoft Sans Serif"/>
              </a:rPr>
              <a:t>óptimo </a:t>
            </a:r>
            <a:r>
              <a:rPr lang="es-ES" sz="2400" spc="30" dirty="0" smtClean="0">
                <a:solidFill>
                  <a:srgbClr val="171514"/>
                </a:solidFill>
                <a:latin typeface="Microsoft Sans Serif"/>
                <a:cs typeface="Microsoft Sans Serif"/>
              </a:rPr>
              <a:t>que </a:t>
            </a:r>
            <a:r>
              <a:rPr lang="es-ES" sz="2400" spc="35" dirty="0" smtClean="0">
                <a:solidFill>
                  <a:srgbClr val="171514"/>
                </a:solidFill>
                <a:latin typeface="Microsoft Sans Serif"/>
                <a:cs typeface="Microsoft Sans Serif"/>
              </a:rPr>
              <a:t>cumplir </a:t>
            </a:r>
            <a:r>
              <a:rPr lang="es-ES" sz="2400" spc="20" dirty="0" smtClean="0">
                <a:solidFill>
                  <a:srgbClr val="171514"/>
                </a:solidFill>
                <a:latin typeface="Microsoft Sans Serif"/>
                <a:cs typeface="Microsoft Sans Serif"/>
              </a:rPr>
              <a:t>con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requisitos de seguridad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requisitos de </a:t>
            </a:r>
            <a:r>
              <a:rPr lang="es-ES" sz="2400" spc="30" dirty="0" smtClean="0">
                <a:solidFill>
                  <a:srgbClr val="171514"/>
                </a:solidFill>
                <a:latin typeface="Microsoft Sans Serif"/>
                <a:cs typeface="Microsoft Sans Serif"/>
              </a:rPr>
              <a:t>compatibilidad </a:t>
            </a:r>
            <a:r>
              <a:rPr lang="es-ES" sz="2400" spc="40" dirty="0" smtClean="0">
                <a:solidFill>
                  <a:srgbClr val="171514"/>
                </a:solidFill>
                <a:latin typeface="Microsoft Sans Serif"/>
                <a:cs typeface="Microsoft Sans Serif"/>
              </a:rPr>
              <a:t>dentro </a:t>
            </a:r>
            <a:r>
              <a:rPr lang="es-ES" sz="2400" spc="20" dirty="0" smtClean="0">
                <a:solidFill>
                  <a:srgbClr val="171514"/>
                </a:solidFill>
                <a:latin typeface="Microsoft Sans Serif"/>
                <a:cs typeface="Microsoft Sans Serif"/>
              </a:rPr>
              <a:t>del </a:t>
            </a:r>
            <a:r>
              <a:rPr lang="es-ES" sz="2400" spc="40" dirty="0" smtClean="0">
                <a:solidFill>
                  <a:srgbClr val="171514"/>
                </a:solidFill>
                <a:latin typeface="Microsoft Sans Serif"/>
                <a:cs typeface="Microsoft Sans Serif"/>
              </a:rPr>
              <a:t>entorno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electromagnético</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instalaciones.</a:t>
            </a:r>
            <a:endParaRPr lang="es-ES" sz="2400" dirty="0" smtClean="0">
              <a:latin typeface="Microsoft Sans Serif"/>
              <a:cs typeface="Microsoft Sans Serif"/>
            </a:endParaRPr>
          </a:p>
          <a:p>
            <a:pPr marL="12700" indent="-12700" algn="just"/>
            <a:endParaRPr lang="es-ES" sz="2400" dirty="0"/>
          </a:p>
        </p:txBody>
      </p:sp>
    </p:spTree>
    <p:extLst>
      <p:ext uri="{BB962C8B-B14F-4D97-AF65-F5344CB8AC3E}">
        <p14:creationId xmlns:p14="http://schemas.microsoft.com/office/powerpoint/2010/main" val="71859432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250825" y="174625"/>
            <a:ext cx="7086600" cy="5260414"/>
          </a:xfrm>
          <a:prstGeom prst="rect">
            <a:avLst/>
          </a:prstGeom>
        </p:spPr>
        <p:txBody>
          <a:bodyPr vert="horz" wrap="square" lIns="0" tIns="12700" rIns="0" bIns="0" rtlCol="0">
            <a:spAutoFit/>
          </a:bodyPr>
          <a:lstStyle/>
          <a:p>
            <a:pPr algn="just"/>
            <a:r>
              <a:rPr sz="2400" b="1" spc="10" dirty="0" smtClean="0">
                <a:solidFill>
                  <a:srgbClr val="171514"/>
                </a:solidFill>
                <a:latin typeface="Arial"/>
                <a:cs typeface="Arial"/>
              </a:rPr>
              <a:t>1.2</a:t>
            </a:r>
            <a:r>
              <a:rPr sz="2400" b="1" spc="-15" dirty="0" smtClean="0">
                <a:solidFill>
                  <a:srgbClr val="171514"/>
                </a:solidFill>
                <a:latin typeface="Arial"/>
                <a:cs typeface="Arial"/>
              </a:rPr>
              <a:t> </a:t>
            </a:r>
            <a:r>
              <a:rPr sz="2400" b="1" spc="-50" dirty="0">
                <a:solidFill>
                  <a:srgbClr val="171514"/>
                </a:solidFill>
                <a:latin typeface="Arial"/>
                <a:cs typeface="Arial"/>
              </a:rPr>
              <a:t>EFECTO</a:t>
            </a:r>
            <a:r>
              <a:rPr sz="2400" b="1" spc="-15" dirty="0">
                <a:solidFill>
                  <a:srgbClr val="171514"/>
                </a:solidFill>
                <a:latin typeface="Arial"/>
                <a:cs typeface="Arial"/>
              </a:rPr>
              <a:t> </a:t>
            </a:r>
            <a:r>
              <a:rPr sz="2400" b="1" spc="-40" dirty="0">
                <a:solidFill>
                  <a:srgbClr val="171514"/>
                </a:solidFill>
                <a:latin typeface="Arial"/>
                <a:cs typeface="Arial"/>
              </a:rPr>
              <a:t>DE</a:t>
            </a:r>
            <a:r>
              <a:rPr sz="2400" b="1" spc="-15" dirty="0">
                <a:solidFill>
                  <a:srgbClr val="171514"/>
                </a:solidFill>
                <a:latin typeface="Arial"/>
                <a:cs typeface="Arial"/>
              </a:rPr>
              <a:t> </a:t>
            </a:r>
            <a:r>
              <a:rPr sz="2400" b="1" spc="-35" dirty="0">
                <a:solidFill>
                  <a:srgbClr val="171514"/>
                </a:solidFill>
                <a:latin typeface="Arial"/>
                <a:cs typeface="Arial"/>
              </a:rPr>
              <a:t>LA</a:t>
            </a:r>
            <a:r>
              <a:rPr sz="2400" b="1" spc="-15" dirty="0">
                <a:solidFill>
                  <a:srgbClr val="171514"/>
                </a:solidFill>
                <a:latin typeface="Arial"/>
                <a:cs typeface="Arial"/>
              </a:rPr>
              <a:t> </a:t>
            </a:r>
            <a:r>
              <a:rPr sz="2400" b="1" spc="-50" dirty="0">
                <a:solidFill>
                  <a:srgbClr val="171514"/>
                </a:solidFill>
                <a:latin typeface="Arial"/>
                <a:cs typeface="Arial"/>
              </a:rPr>
              <a:t>DESCARGA</a:t>
            </a:r>
            <a:r>
              <a:rPr sz="2400" b="1" spc="-15" dirty="0">
                <a:solidFill>
                  <a:srgbClr val="171514"/>
                </a:solidFill>
                <a:latin typeface="Arial"/>
                <a:cs typeface="Arial"/>
              </a:rPr>
              <a:t> </a:t>
            </a:r>
            <a:r>
              <a:rPr sz="2400" b="1" spc="-40" dirty="0">
                <a:solidFill>
                  <a:srgbClr val="171514"/>
                </a:solidFill>
                <a:latin typeface="Arial"/>
                <a:cs typeface="Arial"/>
              </a:rPr>
              <a:t>ELÉCTRICA</a:t>
            </a:r>
            <a:r>
              <a:rPr sz="2400" b="1" spc="-15" dirty="0">
                <a:solidFill>
                  <a:srgbClr val="171514"/>
                </a:solidFill>
                <a:latin typeface="Arial"/>
                <a:cs typeface="Arial"/>
              </a:rPr>
              <a:t> </a:t>
            </a:r>
            <a:r>
              <a:rPr sz="2400" b="1" spc="-10" dirty="0">
                <a:solidFill>
                  <a:srgbClr val="171514"/>
                </a:solidFill>
                <a:latin typeface="Arial"/>
                <a:cs typeface="Arial"/>
              </a:rPr>
              <a:t>EN</a:t>
            </a:r>
            <a:r>
              <a:rPr sz="2400" b="1" spc="-15" dirty="0">
                <a:solidFill>
                  <a:srgbClr val="171514"/>
                </a:solidFill>
                <a:latin typeface="Arial"/>
                <a:cs typeface="Arial"/>
              </a:rPr>
              <a:t> </a:t>
            </a:r>
            <a:r>
              <a:rPr sz="2400" b="1" spc="-40" dirty="0">
                <a:solidFill>
                  <a:srgbClr val="171514"/>
                </a:solidFill>
                <a:latin typeface="Arial"/>
                <a:cs typeface="Arial"/>
              </a:rPr>
              <a:t>LOS</a:t>
            </a:r>
            <a:r>
              <a:rPr sz="2400" b="1" spc="-15" dirty="0">
                <a:solidFill>
                  <a:srgbClr val="171514"/>
                </a:solidFill>
                <a:latin typeface="Arial"/>
                <a:cs typeface="Arial"/>
              </a:rPr>
              <a:t> </a:t>
            </a:r>
            <a:r>
              <a:rPr sz="2400" b="1" spc="-85" dirty="0">
                <a:solidFill>
                  <a:srgbClr val="171514"/>
                </a:solidFill>
                <a:latin typeface="Arial"/>
                <a:cs typeface="Arial"/>
              </a:rPr>
              <a:t>SERES</a:t>
            </a:r>
            <a:r>
              <a:rPr sz="2400" b="1" spc="-15" dirty="0">
                <a:solidFill>
                  <a:srgbClr val="171514"/>
                </a:solidFill>
                <a:latin typeface="Arial"/>
                <a:cs typeface="Arial"/>
              </a:rPr>
              <a:t> </a:t>
            </a:r>
            <a:r>
              <a:rPr sz="2400" b="1" spc="15" dirty="0" smtClean="0">
                <a:solidFill>
                  <a:srgbClr val="171514"/>
                </a:solidFill>
                <a:latin typeface="Arial"/>
                <a:cs typeface="Arial"/>
              </a:rPr>
              <a:t>HUMANOS</a:t>
            </a:r>
            <a:endParaRPr lang="es-ES" sz="2400" b="1" spc="15" dirty="0" smtClean="0">
              <a:solidFill>
                <a:srgbClr val="171514"/>
              </a:solidFill>
              <a:latin typeface="Arial"/>
              <a:cs typeface="Arial"/>
            </a:endParaRPr>
          </a:p>
          <a:p>
            <a:pPr algn="just"/>
            <a:endParaRPr sz="2400" dirty="0">
              <a:latin typeface="Arial"/>
              <a:cs typeface="Arial"/>
            </a:endParaRPr>
          </a:p>
          <a:p>
            <a:pPr marR="6350" algn="just">
              <a:spcBef>
                <a:spcPts val="600"/>
              </a:spcBef>
            </a:pPr>
            <a:r>
              <a:rPr sz="2400" spc="20" dirty="0">
                <a:solidFill>
                  <a:srgbClr val="171514"/>
                </a:solidFill>
                <a:latin typeface="Microsoft Sans Serif"/>
                <a:cs typeface="Microsoft Sans Serif"/>
              </a:rPr>
              <a:t>Una </a:t>
            </a:r>
            <a:r>
              <a:rPr sz="2400" spc="25" dirty="0">
                <a:solidFill>
                  <a:srgbClr val="171514"/>
                </a:solidFill>
                <a:latin typeface="Microsoft Sans Serif"/>
                <a:cs typeface="Microsoft Sans Serif"/>
              </a:rPr>
              <a:t>persona </a:t>
            </a:r>
            <a:r>
              <a:rPr sz="2400" spc="15" dirty="0">
                <a:solidFill>
                  <a:srgbClr val="171514"/>
                </a:solidFill>
                <a:latin typeface="Microsoft Sans Serif"/>
                <a:cs typeface="Microsoft Sans Serif"/>
              </a:rPr>
              <a:t>está </a:t>
            </a:r>
            <a:r>
              <a:rPr sz="2400" spc="20" dirty="0">
                <a:solidFill>
                  <a:srgbClr val="171514"/>
                </a:solidFill>
                <a:latin typeface="Microsoft Sans Serif"/>
                <a:cs typeface="Microsoft Sans Serif"/>
              </a:rPr>
              <a:t>sujeta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una </a:t>
            </a:r>
            <a:r>
              <a:rPr sz="2400" spc="15" dirty="0">
                <a:solidFill>
                  <a:srgbClr val="171514"/>
                </a:solidFill>
                <a:latin typeface="Microsoft Sans Serif"/>
                <a:cs typeface="Microsoft Sans Serif"/>
              </a:rPr>
              <a:t>descarga eléctrica </a:t>
            </a:r>
            <a:r>
              <a:rPr sz="2400" dirty="0">
                <a:solidFill>
                  <a:srgbClr val="171514"/>
                </a:solidFill>
                <a:latin typeface="Microsoft Sans Serif"/>
                <a:cs typeface="Microsoft Sans Serif"/>
              </a:rPr>
              <a:t>si </a:t>
            </a:r>
            <a:r>
              <a:rPr sz="2400" spc="20" dirty="0">
                <a:solidFill>
                  <a:srgbClr val="171514"/>
                </a:solidFill>
                <a:latin typeface="Microsoft Sans Serif"/>
                <a:cs typeface="Microsoft Sans Serif"/>
              </a:rPr>
              <a:t>toca </a:t>
            </a:r>
            <a:r>
              <a:rPr sz="2400" spc="25" dirty="0">
                <a:solidFill>
                  <a:srgbClr val="171514"/>
                </a:solidFill>
                <a:latin typeface="Microsoft Sans Serif"/>
                <a:cs typeface="Microsoft Sans Serif"/>
              </a:rPr>
              <a:t>cualquier</a:t>
            </a:r>
            <a:r>
              <a:rPr sz="2400" spc="2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vivo </a:t>
            </a:r>
            <a:r>
              <a:rPr sz="2400" spc="45" dirty="0">
                <a:solidFill>
                  <a:srgbClr val="171514"/>
                </a:solidFill>
                <a:latin typeface="Microsoft Sans Serif"/>
                <a:cs typeface="Microsoft Sans Serif"/>
              </a:rPr>
              <a:t>u </a:t>
            </a:r>
            <a:r>
              <a:rPr sz="2400" spc="50" dirty="0" err="1" smtClean="0">
                <a:solidFill>
                  <a:srgbClr val="171514"/>
                </a:solidFill>
                <a:latin typeface="Microsoft Sans Serif"/>
                <a:cs typeface="Microsoft Sans Serif"/>
              </a:rPr>
              <a:t>otro</a:t>
            </a:r>
            <a:r>
              <a:rPr lang="es-ES" sz="2400" spc="5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cuerpo</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metálico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al </a:t>
            </a:r>
            <a:r>
              <a:rPr sz="2400" spc="40" dirty="0">
                <a:solidFill>
                  <a:srgbClr val="171514"/>
                </a:solidFill>
                <a:latin typeface="Microsoft Sans Serif"/>
                <a:cs typeface="Microsoft Sans Serif"/>
              </a:rPr>
              <a:t>mismo tiempo </a:t>
            </a:r>
            <a:r>
              <a:rPr sz="2400" spc="20" dirty="0">
                <a:solidFill>
                  <a:srgbClr val="171514"/>
                </a:solidFill>
                <a:latin typeface="Microsoft Sans Serif"/>
                <a:cs typeface="Microsoft Sans Serif"/>
              </a:rPr>
              <a:t>toca </a:t>
            </a:r>
            <a:r>
              <a:rPr sz="2400" spc="50" dirty="0">
                <a:solidFill>
                  <a:srgbClr val="171514"/>
                </a:solidFill>
                <a:latin typeface="Microsoft Sans Serif"/>
                <a:cs typeface="Microsoft Sans Serif"/>
              </a:rPr>
              <a:t>otro </a:t>
            </a:r>
            <a:r>
              <a:rPr sz="2400" spc="30" dirty="0">
                <a:solidFill>
                  <a:srgbClr val="171514"/>
                </a:solidFill>
                <a:latin typeface="Microsoft Sans Serif"/>
                <a:cs typeface="Microsoft Sans Serif"/>
              </a:rPr>
              <a:t>cuerpo </a:t>
            </a:r>
            <a:r>
              <a:rPr sz="2400" spc="20" dirty="0">
                <a:solidFill>
                  <a:srgbClr val="171514"/>
                </a:solidFill>
                <a:latin typeface="Microsoft Sans Serif"/>
                <a:cs typeface="Microsoft Sans Serif"/>
              </a:rPr>
              <a:t>conectado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o </a:t>
            </a:r>
            <a:r>
              <a:rPr sz="2400" spc="15" dirty="0">
                <a:solidFill>
                  <a:srgbClr val="171514"/>
                </a:solidFill>
                <a:latin typeface="Microsoft Sans Serif"/>
                <a:cs typeface="Microsoft Sans Serif"/>
              </a:rPr>
              <a:t>está</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25" dirty="0" smtClean="0">
                <a:solidFill>
                  <a:srgbClr val="171514"/>
                </a:solidFill>
                <a:latin typeface="Microsoft Sans Serif"/>
                <a:cs typeface="Microsoft Sans Serif"/>
              </a:rPr>
              <a:t>pie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sobre</a:t>
            </a:r>
            <a:r>
              <a:rPr sz="2400" spc="25" dirty="0" smtClean="0">
                <a:solidFill>
                  <a:srgbClr val="171514"/>
                </a:solidFill>
                <a:latin typeface="Microsoft Sans Serif"/>
                <a:cs typeface="Microsoft Sans Serif"/>
              </a:rPr>
              <a:t> </a:t>
            </a:r>
            <a:r>
              <a:rPr sz="2400" spc="45" dirty="0">
                <a:solidFill>
                  <a:srgbClr val="171514"/>
                </a:solidFill>
                <a:latin typeface="Microsoft Sans Serif"/>
                <a:cs typeface="Microsoft Sans Serif"/>
              </a:rPr>
              <a:t>un </a:t>
            </a:r>
            <a:r>
              <a:rPr sz="2400" spc="20" dirty="0">
                <a:solidFill>
                  <a:srgbClr val="171514"/>
                </a:solidFill>
                <a:latin typeface="Microsoft Sans Serif"/>
                <a:cs typeface="Microsoft Sans Serif"/>
              </a:rPr>
              <a:t>suelo </a:t>
            </a:r>
            <a:r>
              <a:rPr sz="2400" spc="45" dirty="0">
                <a:solidFill>
                  <a:srgbClr val="171514"/>
                </a:solidFill>
                <a:latin typeface="Microsoft Sans Serif"/>
                <a:cs typeface="Microsoft Sans Serif"/>
              </a:rPr>
              <a:t>húmedo </a:t>
            </a:r>
            <a:r>
              <a:rPr sz="2400" spc="35" dirty="0">
                <a:solidFill>
                  <a:srgbClr val="171514"/>
                </a:solidFill>
                <a:latin typeface="Microsoft Sans Serif"/>
                <a:cs typeface="Microsoft Sans Serif"/>
              </a:rPr>
              <a:t>o </a:t>
            </a:r>
            <a:r>
              <a:rPr sz="2400" spc="5" dirty="0">
                <a:solidFill>
                  <a:srgbClr val="171514"/>
                </a:solidFill>
                <a:latin typeface="Microsoft Sans Serif"/>
                <a:cs typeface="Microsoft Sans Serif"/>
              </a:rPr>
              <a:t>descalzo. </a:t>
            </a:r>
            <a:r>
              <a:rPr sz="2400" spc="25" dirty="0">
                <a:solidFill>
                  <a:srgbClr val="171514"/>
                </a:solidFill>
                <a:latin typeface="Microsoft Sans Serif"/>
                <a:cs typeface="Microsoft Sans Serif"/>
              </a:rPr>
              <a:t>Aunque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creencia </a:t>
            </a:r>
            <a:r>
              <a:rPr sz="2400" spc="40" dirty="0">
                <a:solidFill>
                  <a:srgbClr val="171514"/>
                </a:solidFill>
                <a:latin typeface="Microsoft Sans Serif"/>
                <a:cs typeface="Microsoft Sans Serif"/>
              </a:rPr>
              <a:t>común </a:t>
            </a:r>
            <a:r>
              <a:rPr sz="2400" spc="-10" dirty="0">
                <a:solidFill>
                  <a:srgbClr val="171514"/>
                </a:solidFill>
                <a:latin typeface="Microsoft Sans Serif"/>
                <a:cs typeface="Microsoft Sans Serif"/>
              </a:rPr>
              <a:t>es </a:t>
            </a:r>
            <a:r>
              <a:rPr sz="2400" spc="30" dirty="0">
                <a:solidFill>
                  <a:srgbClr val="171514"/>
                </a:solidFill>
                <a:latin typeface="Microsoft Sans Serif"/>
                <a:cs typeface="Microsoft Sans Serif"/>
              </a:rPr>
              <a:t>que </a:t>
            </a:r>
            <a:r>
              <a:rPr sz="2400" spc="1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voltaje </a:t>
            </a:r>
            <a:r>
              <a:rPr sz="2400" spc="-10" dirty="0" err="1">
                <a:solidFill>
                  <a:srgbClr val="171514"/>
                </a:solidFill>
                <a:latin typeface="Microsoft Sans Serif"/>
                <a:cs typeface="Microsoft Sans Serif"/>
              </a:rPr>
              <a:t>es</a:t>
            </a:r>
            <a:r>
              <a:rPr sz="2400" spc="-1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causa </a:t>
            </a:r>
            <a:r>
              <a:rPr sz="2400" spc="25" dirty="0">
                <a:solidFill>
                  <a:srgbClr val="171514"/>
                </a:solidFill>
                <a:latin typeface="Microsoft Sans Serif"/>
                <a:cs typeface="Microsoft Sans Serif"/>
              </a:rPr>
              <a:t>del </a:t>
            </a:r>
            <a:r>
              <a:rPr sz="2400" spc="20" dirty="0">
                <a:solidFill>
                  <a:srgbClr val="171514"/>
                </a:solidFill>
                <a:latin typeface="Microsoft Sans Serif"/>
                <a:cs typeface="Microsoft Sans Serif"/>
              </a:rPr>
              <a:t>choque, </a:t>
            </a:r>
            <a:r>
              <a:rPr sz="2400" dirty="0">
                <a:solidFill>
                  <a:srgbClr val="171514"/>
                </a:solidFill>
                <a:latin typeface="Microsoft Sans Serif"/>
                <a:cs typeface="Microsoft Sans Serif"/>
              </a:rPr>
              <a:t>las </a:t>
            </a:r>
            <a:r>
              <a:rPr sz="2400" spc="10" dirty="0">
                <a:solidFill>
                  <a:srgbClr val="171514"/>
                </a:solidFill>
                <a:latin typeface="Microsoft Sans Serif"/>
                <a:cs typeface="Microsoft Sans Serif"/>
              </a:rPr>
              <a:t>consecuencias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gravedad del choque </a:t>
            </a:r>
            <a:r>
              <a:rPr sz="2400" spc="30" dirty="0">
                <a:solidFill>
                  <a:srgbClr val="171514"/>
                </a:solidFill>
                <a:latin typeface="Microsoft Sans Serif"/>
                <a:cs typeface="Microsoft Sans Serif"/>
              </a:rPr>
              <a:t>dependen</a:t>
            </a:r>
            <a:r>
              <a:rPr sz="2400" spc="3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30" dirty="0" err="1" smtClean="0">
                <a:solidFill>
                  <a:srgbClr val="171514"/>
                </a:solidFill>
                <a:latin typeface="Microsoft Sans Serif"/>
                <a:cs typeface="Microsoft Sans Serif"/>
              </a:rPr>
              <a:t>muchos</a:t>
            </a:r>
            <a:r>
              <a:rPr lang="es-ES" sz="2400" spc="3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factores</a:t>
            </a:r>
            <a:r>
              <a:rPr sz="2400" spc="20"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importante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cuales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magnitud</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circula</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0" dirty="0" err="1" smtClean="0">
                <a:solidFill>
                  <a:srgbClr val="171514"/>
                </a:solidFill>
                <a:latin typeface="Microsoft Sans Serif"/>
                <a:cs typeface="Microsoft Sans Serif"/>
              </a:rPr>
              <a:t>través</a:t>
            </a:r>
            <a:r>
              <a:rPr lang="es-ES" sz="2400" spc="2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del</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cuerpo,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trayectoria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corriente,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duración</a:t>
            </a:r>
            <a:r>
              <a:rPr sz="2400" spc="25" dirty="0" smtClean="0">
                <a:solidFill>
                  <a:srgbClr val="171514"/>
                </a:solidFill>
                <a:latin typeface="Microsoft Sans Serif"/>
                <a:cs typeface="Microsoft Sans Serif"/>
              </a:rPr>
              <a:t>.</a:t>
            </a:r>
            <a:endParaRPr sz="2400" dirty="0">
              <a:latin typeface="Microsoft Sans Serif"/>
              <a:cs typeface="Microsoft Sans Serif"/>
            </a:endParaRPr>
          </a:p>
        </p:txBody>
      </p:sp>
      <p:pic>
        <p:nvPicPr>
          <p:cNvPr id="8" name="Imagen 7"/>
          <p:cNvPicPr>
            <a:picLocks noChangeAspect="1"/>
          </p:cNvPicPr>
          <p:nvPr/>
        </p:nvPicPr>
        <p:blipFill>
          <a:blip r:embed="rId2"/>
          <a:stretch>
            <a:fillRect/>
          </a:stretch>
        </p:blipFill>
        <p:spPr>
          <a:xfrm>
            <a:off x="7566025" y="631825"/>
            <a:ext cx="6705600" cy="4724399"/>
          </a:xfrm>
          <a:prstGeom prst="rect">
            <a:avLst/>
          </a:prstGeom>
        </p:spPr>
      </p:pic>
      <p:sp>
        <p:nvSpPr>
          <p:cNvPr id="9" name="Rectángulo 8"/>
          <p:cNvSpPr/>
          <p:nvPr/>
        </p:nvSpPr>
        <p:spPr>
          <a:xfrm>
            <a:off x="242570" y="5508625"/>
            <a:ext cx="14519910" cy="1938992"/>
          </a:xfrm>
          <a:prstGeom prst="rect">
            <a:avLst/>
          </a:prstGeom>
        </p:spPr>
        <p:txBody>
          <a:bodyPr wrap="square">
            <a:spAutoFit/>
          </a:bodyPr>
          <a:lstStyle/>
          <a:p>
            <a:pPr marR="5080" algn="just">
              <a:spcBef>
                <a:spcPts val="80"/>
              </a:spcBef>
            </a:pPr>
            <a:r>
              <a:rPr lang="es-ES" sz="2400" spc="25" dirty="0">
                <a:solidFill>
                  <a:srgbClr val="171514"/>
                </a:solidFill>
                <a:latin typeface="Microsoft Sans Serif"/>
                <a:cs typeface="Microsoft Sans Serif"/>
              </a:rPr>
              <a:t>Numerosos </a:t>
            </a:r>
            <a:r>
              <a:rPr lang="es-ES" sz="2400" spc="20" dirty="0">
                <a:solidFill>
                  <a:srgbClr val="171514"/>
                </a:solidFill>
                <a:latin typeface="Microsoft Sans Serif"/>
                <a:cs typeface="Microsoft Sans Serif"/>
              </a:rPr>
              <a:t>estudios </a:t>
            </a:r>
            <a:r>
              <a:rPr lang="es-ES" sz="2400" spc="5" dirty="0">
                <a:solidFill>
                  <a:srgbClr val="171514"/>
                </a:solidFill>
                <a:latin typeface="Microsoft Sans Serif"/>
                <a:cs typeface="Microsoft Sans Serif"/>
              </a:rPr>
              <a:t>y </a:t>
            </a:r>
            <a:r>
              <a:rPr lang="es-ES" sz="2400" spc="15" dirty="0">
                <a:solidFill>
                  <a:srgbClr val="171514"/>
                </a:solidFill>
                <a:latin typeface="Microsoft Sans Serif"/>
                <a:cs typeface="Microsoft Sans Serif"/>
              </a:rPr>
              <a:t>observaciones </a:t>
            </a:r>
            <a:r>
              <a:rPr lang="es-ES" sz="2400" spc="30" dirty="0">
                <a:solidFill>
                  <a:srgbClr val="171514"/>
                </a:solidFill>
                <a:latin typeface="Microsoft Sans Serif"/>
                <a:cs typeface="Microsoft Sans Serif"/>
              </a:rPr>
              <a:t>han demostrado que </a:t>
            </a:r>
            <a:r>
              <a:rPr lang="es-ES" sz="2400" spc="10" dirty="0">
                <a:solidFill>
                  <a:srgbClr val="171514"/>
                </a:solidFill>
                <a:latin typeface="Microsoft Sans Serif"/>
                <a:cs typeface="Microsoft Sans Serif"/>
              </a:rPr>
              <a:t>el </a:t>
            </a:r>
            <a:r>
              <a:rPr lang="es-ES" sz="2400" spc="20" dirty="0">
                <a:solidFill>
                  <a:srgbClr val="171514"/>
                </a:solidFill>
                <a:latin typeface="Microsoft Sans Serif"/>
                <a:cs typeface="Microsoft Sans Serif"/>
              </a:rPr>
              <a:t>efecto de </a:t>
            </a:r>
            <a:r>
              <a:rPr lang="es-ES" sz="2400" spc="30" dirty="0">
                <a:solidFill>
                  <a:srgbClr val="171514"/>
                </a:solidFill>
                <a:latin typeface="Microsoft Sans Serif"/>
                <a:cs typeface="Microsoft Sans Serif"/>
              </a:rPr>
              <a:t>una </a:t>
            </a:r>
            <a:r>
              <a:rPr lang="es-ES" sz="2400" spc="25" dirty="0">
                <a:solidFill>
                  <a:srgbClr val="171514"/>
                </a:solidFill>
                <a:latin typeface="Microsoft Sans Serif"/>
                <a:cs typeface="Microsoft Sans Serif"/>
              </a:rPr>
              <a:t>corriente </a:t>
            </a:r>
            <a:r>
              <a:rPr lang="es-ES" sz="2400" spc="20" dirty="0">
                <a:solidFill>
                  <a:srgbClr val="171514"/>
                </a:solidFill>
                <a:latin typeface="Microsoft Sans Serif"/>
                <a:cs typeface="Microsoft Sans Serif"/>
              </a:rPr>
              <a:t>de </a:t>
            </a:r>
            <a:r>
              <a:rPr lang="es-ES" sz="2400" spc="15" dirty="0">
                <a:solidFill>
                  <a:srgbClr val="171514"/>
                </a:solidFill>
                <a:latin typeface="Microsoft Sans Serif"/>
                <a:cs typeface="Microsoft Sans Serif"/>
              </a:rPr>
              <a:t>baja frecuencia</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(0–300</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Hz)</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cuerpo</a:t>
            </a:r>
            <a:r>
              <a:rPr lang="es-ES" sz="2400" spc="5"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humano</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varía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con</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magnitud</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corriente</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que</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circula</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través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del </a:t>
            </a:r>
            <a:r>
              <a:rPr lang="es-ES" sz="2400" spc="15" dirty="0">
                <a:solidFill>
                  <a:srgbClr val="171514"/>
                </a:solidFill>
                <a:latin typeface="Microsoft Sans Serif"/>
                <a:cs typeface="Microsoft Sans Serif"/>
              </a:rPr>
              <a:t>área </a:t>
            </a:r>
            <a:r>
              <a:rPr lang="es-ES" sz="2400" spc="20" dirty="0">
                <a:solidFill>
                  <a:srgbClr val="171514"/>
                </a:solidFill>
                <a:latin typeface="Microsoft Sans Serif"/>
                <a:cs typeface="Microsoft Sans Serif"/>
              </a:rPr>
              <a:t>del </a:t>
            </a:r>
            <a:r>
              <a:rPr lang="es-ES" sz="2400" spc="15" dirty="0">
                <a:solidFill>
                  <a:srgbClr val="171514"/>
                </a:solidFill>
                <a:latin typeface="Microsoft Sans Serif"/>
                <a:cs typeface="Microsoft Sans Serif"/>
              </a:rPr>
              <a:t>pecho. </a:t>
            </a:r>
            <a:r>
              <a:rPr lang="es-ES" sz="2400" spc="-10" dirty="0">
                <a:solidFill>
                  <a:srgbClr val="171514"/>
                </a:solidFill>
                <a:latin typeface="Microsoft Sans Serif"/>
                <a:cs typeface="Microsoft Sans Serif"/>
              </a:rPr>
              <a:t>La </a:t>
            </a:r>
            <a:r>
              <a:rPr lang="es-ES" sz="2400" spc="25" dirty="0">
                <a:solidFill>
                  <a:srgbClr val="171514"/>
                </a:solidFill>
                <a:latin typeface="Microsoft Sans Serif"/>
                <a:cs typeface="Microsoft Sans Serif"/>
              </a:rPr>
              <a:t>tabla </a:t>
            </a:r>
            <a:r>
              <a:rPr lang="es-ES" sz="2400" spc="5" dirty="0">
                <a:solidFill>
                  <a:srgbClr val="171514"/>
                </a:solidFill>
                <a:latin typeface="Microsoft Sans Serif"/>
                <a:cs typeface="Microsoft Sans Serif"/>
              </a:rPr>
              <a:t>1.1 </a:t>
            </a:r>
            <a:r>
              <a:rPr lang="es-ES" sz="2400" spc="30" dirty="0">
                <a:solidFill>
                  <a:srgbClr val="171514"/>
                </a:solidFill>
                <a:latin typeface="Microsoft Sans Serif"/>
                <a:cs typeface="Microsoft Sans Serif"/>
              </a:rPr>
              <a:t>muestra </a:t>
            </a:r>
            <a:r>
              <a:rPr lang="es-ES" sz="2400" spc="40" dirty="0">
                <a:solidFill>
                  <a:srgbClr val="171514"/>
                </a:solidFill>
                <a:latin typeface="Microsoft Sans Serif"/>
                <a:cs typeface="Microsoft Sans Serif"/>
              </a:rPr>
              <a:t>un </a:t>
            </a:r>
            <a:r>
              <a:rPr lang="es-ES" sz="2400" spc="30" dirty="0">
                <a:solidFill>
                  <a:srgbClr val="171514"/>
                </a:solidFill>
                <a:latin typeface="Microsoft Sans Serif"/>
                <a:cs typeface="Microsoft Sans Serif"/>
              </a:rPr>
              <a:t>resumen </a:t>
            </a:r>
            <a:r>
              <a:rPr lang="es-ES" sz="2400" spc="20" dirty="0">
                <a:solidFill>
                  <a:srgbClr val="171514"/>
                </a:solidFill>
                <a:latin typeface="Microsoft Sans Serif"/>
                <a:cs typeface="Microsoft Sans Serif"/>
              </a:rPr>
              <a:t>de </a:t>
            </a:r>
            <a:r>
              <a:rPr lang="es-ES" sz="2400" spc="10" dirty="0">
                <a:solidFill>
                  <a:srgbClr val="171514"/>
                </a:solidFill>
                <a:latin typeface="Microsoft Sans Serif"/>
                <a:cs typeface="Microsoft Sans Serif"/>
              </a:rPr>
              <a:t>los </a:t>
            </a:r>
            <a:r>
              <a:rPr lang="es-ES" sz="2400" spc="15" dirty="0">
                <a:solidFill>
                  <a:srgbClr val="171514"/>
                </a:solidFill>
                <a:latin typeface="Microsoft Sans Serif"/>
                <a:cs typeface="Microsoft Sans Serif"/>
              </a:rPr>
              <a:t>efectos </a:t>
            </a:r>
            <a:r>
              <a:rPr lang="es-ES" sz="2400" spc="25" dirty="0">
                <a:solidFill>
                  <a:srgbClr val="171514"/>
                </a:solidFill>
                <a:latin typeface="Microsoft Sans Serif"/>
                <a:cs typeface="Microsoft Sans Serif"/>
              </a:rPr>
              <a:t>producidos </a:t>
            </a:r>
            <a:r>
              <a:rPr lang="es-ES" sz="2400" spc="40" dirty="0">
                <a:solidFill>
                  <a:srgbClr val="171514"/>
                </a:solidFill>
                <a:latin typeface="Microsoft Sans Serif"/>
                <a:cs typeface="Microsoft Sans Serif"/>
              </a:rPr>
              <a:t>por </a:t>
            </a:r>
            <a:r>
              <a:rPr lang="es-ES" sz="2400" dirty="0">
                <a:solidFill>
                  <a:srgbClr val="171514"/>
                </a:solidFill>
                <a:latin typeface="Microsoft Sans Serif"/>
                <a:cs typeface="Microsoft Sans Serif"/>
              </a:rPr>
              <a:t>las </a:t>
            </a:r>
            <a:r>
              <a:rPr lang="es-ES" sz="2400" spc="30" dirty="0">
                <a:solidFill>
                  <a:srgbClr val="171514"/>
                </a:solidFill>
                <a:latin typeface="Microsoft Sans Serif"/>
                <a:cs typeface="Microsoft Sans Serif"/>
              </a:rPr>
              <a:t>magnitudes </a:t>
            </a:r>
            <a:r>
              <a:rPr lang="es-ES" sz="2400" spc="20" dirty="0">
                <a:solidFill>
                  <a:srgbClr val="171514"/>
                </a:solidFill>
                <a:latin typeface="Microsoft Sans Serif"/>
                <a:cs typeface="Microsoft Sans Serif"/>
              </a:rPr>
              <a:t>de </a:t>
            </a:r>
            <a:r>
              <a:rPr lang="es-ES" sz="2400" spc="25" dirty="0">
                <a:solidFill>
                  <a:srgbClr val="171514"/>
                </a:solidFill>
                <a:latin typeface="Microsoft Sans Serif"/>
                <a:cs typeface="Microsoft Sans Serif"/>
              </a:rPr>
              <a:t>corriente alterna </a:t>
            </a:r>
            <a:r>
              <a:rPr lang="es-ES" sz="2400" spc="5" dirty="0">
                <a:solidFill>
                  <a:srgbClr val="171514"/>
                </a:solidFill>
                <a:latin typeface="Microsoft Sans Serif"/>
                <a:cs typeface="Microsoft Sans Serif"/>
              </a:rPr>
              <a:t>y </a:t>
            </a:r>
            <a:r>
              <a:rPr lang="es-ES" sz="2400" spc="25" dirty="0">
                <a:solidFill>
                  <a:srgbClr val="171514"/>
                </a:solidFill>
                <a:latin typeface="Microsoft Sans Serif"/>
                <a:cs typeface="Microsoft Sans Serif"/>
              </a:rPr>
              <a:t>continua para </a:t>
            </a:r>
            <a:r>
              <a:rPr lang="es-ES" sz="2400" spc="20" dirty="0">
                <a:solidFill>
                  <a:srgbClr val="171514"/>
                </a:solidFill>
                <a:latin typeface="Microsoft Sans Serif"/>
                <a:cs typeface="Microsoft Sans Serif"/>
              </a:rPr>
              <a:t>duraciones de </a:t>
            </a:r>
            <a:r>
              <a:rPr lang="es-ES" sz="2400" spc="25" dirty="0">
                <a:solidFill>
                  <a:srgbClr val="171514"/>
                </a:solidFill>
                <a:latin typeface="Microsoft Sans Serif"/>
                <a:cs typeface="Microsoft Sans Serif"/>
              </a:rPr>
              <a:t>unos </a:t>
            </a:r>
            <a:r>
              <a:rPr lang="es-ES" sz="2400" spc="15" dirty="0">
                <a:solidFill>
                  <a:srgbClr val="171514"/>
                </a:solidFill>
                <a:latin typeface="Microsoft Sans Serif"/>
                <a:cs typeface="Microsoft Sans Serif"/>
              </a:rPr>
              <a:t>pocos </a:t>
            </a:r>
            <a:r>
              <a:rPr lang="es-ES" sz="2400" spc="15" dirty="0" smtClean="0">
                <a:solidFill>
                  <a:srgbClr val="171514"/>
                </a:solidFill>
                <a:latin typeface="Microsoft Sans Serif"/>
                <a:cs typeface="Microsoft Sans Serif"/>
              </a:rPr>
              <a:t>s. </a:t>
            </a:r>
            <a:r>
              <a:rPr lang="es-ES" sz="2400" spc="10" dirty="0">
                <a:solidFill>
                  <a:srgbClr val="171514"/>
                </a:solidFill>
                <a:latin typeface="Microsoft Sans Serif"/>
                <a:cs typeface="Microsoft Sans Serif"/>
              </a:rPr>
              <a:t>Tenga </a:t>
            </a:r>
            <a:r>
              <a:rPr lang="es-ES" sz="2400" spc="20" dirty="0">
                <a:solidFill>
                  <a:srgbClr val="171514"/>
                </a:solidFill>
                <a:latin typeface="Microsoft Sans Serif"/>
                <a:cs typeface="Microsoft Sans Serif"/>
              </a:rPr>
              <a:t>en cuenta </a:t>
            </a:r>
            <a:r>
              <a:rPr lang="es-ES" sz="2400" spc="30" dirty="0">
                <a:solidFill>
                  <a:srgbClr val="171514"/>
                </a:solidFill>
                <a:latin typeface="Microsoft Sans Serif"/>
                <a:cs typeface="Microsoft Sans Serif"/>
              </a:rPr>
              <a:t>que </a:t>
            </a:r>
            <a:r>
              <a:rPr lang="es-ES" sz="2400" spc="10" dirty="0">
                <a:solidFill>
                  <a:srgbClr val="171514"/>
                </a:solidFill>
                <a:latin typeface="Microsoft Sans Serif"/>
                <a:cs typeface="Microsoft Sans Serif"/>
              </a:rPr>
              <a:t>la </a:t>
            </a:r>
            <a:r>
              <a:rPr lang="es-ES" sz="2400" spc="40" dirty="0">
                <a:solidFill>
                  <a:srgbClr val="171514"/>
                </a:solidFill>
                <a:latin typeface="Microsoft Sans Serif"/>
                <a:cs typeface="Microsoft Sans Serif"/>
              </a:rPr>
              <a:t>magnitud</a:t>
            </a:r>
            <a:r>
              <a:rPr lang="es-ES" sz="2400" spc="-1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de corriente</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está</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miliamperios</a:t>
            </a:r>
            <a:r>
              <a:rPr lang="es-ES" sz="2400" spc="25" dirty="0" smtClean="0">
                <a:solidFill>
                  <a:srgbClr val="171514"/>
                </a:solidFill>
                <a:latin typeface="Microsoft Sans Serif"/>
                <a:cs typeface="Microsoft Sans Serif"/>
              </a:rPr>
              <a:t>.</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ángulo 8"/>
          <p:cNvSpPr/>
          <p:nvPr/>
        </p:nvSpPr>
        <p:spPr>
          <a:xfrm>
            <a:off x="174625" y="327025"/>
            <a:ext cx="14519910" cy="6753131"/>
          </a:xfrm>
          <a:prstGeom prst="rect">
            <a:avLst/>
          </a:prstGeom>
        </p:spPr>
        <p:txBody>
          <a:bodyPr wrap="square">
            <a:spAutoFit/>
          </a:bodyPr>
          <a:lstStyle/>
          <a:p>
            <a:pPr marR="41910" algn="just">
              <a:spcBef>
                <a:spcPts val="100"/>
              </a:spcBef>
            </a:pPr>
            <a:r>
              <a:rPr lang="es-ES" sz="2400" spc="-15"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corriente</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mínima</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que</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pueden</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sentir</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los</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seres</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humanos</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es</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45" dirty="0">
                <a:solidFill>
                  <a:srgbClr val="171514"/>
                </a:solidFill>
                <a:latin typeface="Microsoft Sans Serif"/>
                <a:cs typeface="Microsoft Sans Serif"/>
              </a:rPr>
              <a:t>un</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miliamperio</a:t>
            </a:r>
            <a:r>
              <a:rPr lang="es-ES" sz="2400" b="1" i="1" spc="30" dirty="0">
                <a:solidFill>
                  <a:srgbClr val="171514"/>
                </a:solidFill>
                <a:latin typeface="Microsoft Sans Serif"/>
                <a:cs typeface="Microsoft Sans Serif"/>
              </a:rPr>
              <a:t>.</a:t>
            </a:r>
            <a:r>
              <a:rPr lang="es-ES" sz="2400" b="1" i="1" dirty="0">
                <a:solidFill>
                  <a:srgbClr val="171514"/>
                </a:solidFill>
                <a:latin typeface="Microsoft Sans Serif"/>
                <a:cs typeface="Microsoft Sans Serif"/>
              </a:rPr>
              <a:t> </a:t>
            </a:r>
            <a:r>
              <a:rPr lang="es-ES" sz="2400" b="1" i="1" spc="15" dirty="0">
                <a:solidFill>
                  <a:srgbClr val="171514"/>
                </a:solidFill>
                <a:latin typeface="Microsoft Sans Serif"/>
                <a:cs typeface="Microsoft Sans Serif"/>
              </a:rPr>
              <a:t>Entre</a:t>
            </a:r>
            <a:r>
              <a:rPr lang="es-ES" sz="2400" b="1" i="1" dirty="0">
                <a:solidFill>
                  <a:srgbClr val="171514"/>
                </a:solidFill>
                <a:latin typeface="Microsoft Sans Serif"/>
                <a:cs typeface="Microsoft Sans Serif"/>
              </a:rPr>
              <a:t> </a:t>
            </a:r>
            <a:r>
              <a:rPr lang="es-ES" sz="2400" b="1" i="1" spc="10" dirty="0">
                <a:solidFill>
                  <a:srgbClr val="171514"/>
                </a:solidFill>
                <a:latin typeface="Microsoft Sans Serif"/>
                <a:cs typeface="Microsoft Sans Serif"/>
              </a:rPr>
              <a:t>6</a:t>
            </a:r>
            <a:r>
              <a:rPr lang="es-ES" sz="2400" b="1" i="1" dirty="0">
                <a:solidFill>
                  <a:srgbClr val="171514"/>
                </a:solidFill>
                <a:latin typeface="Microsoft Sans Serif"/>
                <a:cs typeface="Microsoft Sans Serif"/>
              </a:rPr>
              <a:t> </a:t>
            </a:r>
            <a:r>
              <a:rPr lang="es-ES" sz="2400" b="1" i="1" spc="5" dirty="0">
                <a:solidFill>
                  <a:srgbClr val="171514"/>
                </a:solidFill>
                <a:latin typeface="Microsoft Sans Serif"/>
                <a:cs typeface="Microsoft Sans Serif"/>
              </a:rPr>
              <a:t>y </a:t>
            </a:r>
            <a:r>
              <a:rPr lang="es-ES" sz="2400" b="1" i="1" spc="15" dirty="0">
                <a:solidFill>
                  <a:srgbClr val="171514"/>
                </a:solidFill>
                <a:latin typeface="Microsoft Sans Serif"/>
                <a:cs typeface="Microsoft Sans Serif"/>
              </a:rPr>
              <a:t>10mA</a:t>
            </a:r>
            <a:r>
              <a:rPr lang="es-ES" sz="2400" b="1" i="1" spc="-5" dirty="0">
                <a:solidFill>
                  <a:srgbClr val="171514"/>
                </a:solidFill>
                <a:latin typeface="Microsoft Sans Serif"/>
                <a:cs typeface="Microsoft Sans Serif"/>
              </a:rPr>
              <a:t> se </a:t>
            </a:r>
            <a:r>
              <a:rPr lang="es-ES" sz="2400" b="1" i="1" spc="30" dirty="0">
                <a:solidFill>
                  <a:srgbClr val="171514"/>
                </a:solidFill>
                <a:latin typeface="Microsoft Sans Serif"/>
                <a:cs typeface="Microsoft Sans Serif"/>
              </a:rPr>
              <a:t>pierde</a:t>
            </a:r>
            <a:r>
              <a:rPr lang="es-ES" sz="2400" b="1" i="1" dirty="0">
                <a:solidFill>
                  <a:srgbClr val="171514"/>
                </a:solidFill>
                <a:latin typeface="Microsoft Sans Serif"/>
                <a:cs typeface="Microsoft Sans Serif"/>
              </a:rPr>
              <a:t> </a:t>
            </a:r>
            <a:r>
              <a:rPr lang="es-ES" sz="2400" b="1" i="1" spc="10" dirty="0">
                <a:solidFill>
                  <a:srgbClr val="171514"/>
                </a:solidFill>
                <a:latin typeface="Microsoft Sans Serif"/>
                <a:cs typeface="Microsoft Sans Serif"/>
              </a:rPr>
              <a:t>el</a:t>
            </a:r>
            <a:r>
              <a:rPr lang="es-ES" sz="2400" b="1" i="1" spc="-5" dirty="0">
                <a:solidFill>
                  <a:srgbClr val="171514"/>
                </a:solidFill>
                <a:latin typeface="Microsoft Sans Serif"/>
                <a:cs typeface="Microsoft Sans Serif"/>
              </a:rPr>
              <a:t> </a:t>
            </a:r>
            <a:r>
              <a:rPr lang="es-ES" sz="2400" b="1" i="1" spc="35" dirty="0">
                <a:solidFill>
                  <a:srgbClr val="171514"/>
                </a:solidFill>
                <a:latin typeface="Microsoft Sans Serif"/>
                <a:cs typeface="Microsoft Sans Serif"/>
              </a:rPr>
              <a:t>control</a:t>
            </a:r>
            <a:r>
              <a:rPr lang="es-ES" sz="2400" b="1" i="1" spc="-5" dirty="0">
                <a:solidFill>
                  <a:srgbClr val="171514"/>
                </a:solidFill>
                <a:latin typeface="Microsoft Sans Serif"/>
                <a:cs typeface="Microsoft Sans Serif"/>
              </a:rPr>
              <a:t> </a:t>
            </a:r>
            <a:r>
              <a:rPr lang="es-ES" sz="2400" b="1" i="1" spc="25" dirty="0">
                <a:solidFill>
                  <a:srgbClr val="171514"/>
                </a:solidFill>
                <a:latin typeface="Microsoft Sans Serif"/>
                <a:cs typeface="Microsoft Sans Serif"/>
              </a:rPr>
              <a:t>muscular</a:t>
            </a:r>
            <a:r>
              <a:rPr lang="es-ES" sz="2400" b="1" i="1" dirty="0">
                <a:solidFill>
                  <a:srgbClr val="171514"/>
                </a:solidFill>
                <a:latin typeface="Microsoft Sans Serif"/>
                <a:cs typeface="Microsoft Sans Serif"/>
              </a:rPr>
              <a:t> </a:t>
            </a:r>
            <a:r>
              <a:rPr lang="es-ES" sz="2400" b="1" i="1" spc="25" dirty="0">
                <a:solidFill>
                  <a:srgbClr val="171514"/>
                </a:solidFill>
                <a:latin typeface="Microsoft Sans Serif"/>
                <a:cs typeface="Microsoft Sans Serif"/>
              </a:rPr>
              <a:t>de</a:t>
            </a:r>
            <a:r>
              <a:rPr lang="es-ES" sz="2400" b="1" i="1" spc="-5" dirty="0">
                <a:solidFill>
                  <a:srgbClr val="171514"/>
                </a:solidFill>
                <a:latin typeface="Microsoft Sans Serif"/>
                <a:cs typeface="Microsoft Sans Serif"/>
              </a:rPr>
              <a:t> </a:t>
            </a:r>
            <a:r>
              <a:rPr lang="es-ES" sz="2400" b="1" i="1" spc="45" dirty="0">
                <a:solidFill>
                  <a:srgbClr val="171514"/>
                </a:solidFill>
                <a:latin typeface="Microsoft Sans Serif"/>
                <a:cs typeface="Microsoft Sans Serif"/>
              </a:rPr>
              <a:t>modo</a:t>
            </a:r>
            <a:r>
              <a:rPr lang="es-ES" sz="2400" b="1" i="1" spc="-5" dirty="0">
                <a:solidFill>
                  <a:srgbClr val="171514"/>
                </a:solidFill>
                <a:latin typeface="Microsoft Sans Serif"/>
                <a:cs typeface="Microsoft Sans Serif"/>
              </a:rPr>
              <a:t> </a:t>
            </a:r>
            <a:r>
              <a:rPr lang="es-ES" sz="2400" b="1" i="1" spc="30" dirty="0">
                <a:solidFill>
                  <a:srgbClr val="171514"/>
                </a:solidFill>
                <a:latin typeface="Microsoft Sans Serif"/>
                <a:cs typeface="Microsoft Sans Serif"/>
              </a:rPr>
              <a:t>que</a:t>
            </a:r>
            <a:r>
              <a:rPr lang="es-ES" sz="2400" b="1" i="1" dirty="0">
                <a:solidFill>
                  <a:srgbClr val="171514"/>
                </a:solidFill>
                <a:latin typeface="Microsoft Sans Serif"/>
                <a:cs typeface="Microsoft Sans Serif"/>
              </a:rPr>
              <a:t> </a:t>
            </a:r>
            <a:r>
              <a:rPr lang="es-ES" sz="2400" b="1" i="1" spc="30" dirty="0">
                <a:solidFill>
                  <a:srgbClr val="171514"/>
                </a:solidFill>
                <a:latin typeface="Microsoft Sans Serif"/>
                <a:cs typeface="Microsoft Sans Serif"/>
              </a:rPr>
              <a:t>una</a:t>
            </a:r>
            <a:r>
              <a:rPr lang="es-ES" sz="2400" b="1" i="1" spc="-5" dirty="0">
                <a:solidFill>
                  <a:srgbClr val="171514"/>
                </a:solidFill>
                <a:latin typeface="Microsoft Sans Serif"/>
                <a:cs typeface="Microsoft Sans Serif"/>
              </a:rPr>
              <a:t> </a:t>
            </a:r>
            <a:r>
              <a:rPr lang="es-ES" sz="2400" b="1" i="1" spc="25" dirty="0">
                <a:solidFill>
                  <a:srgbClr val="171514"/>
                </a:solidFill>
                <a:latin typeface="Microsoft Sans Serif"/>
                <a:cs typeface="Microsoft Sans Serif"/>
              </a:rPr>
              <a:t>persona</a:t>
            </a:r>
            <a:r>
              <a:rPr lang="es-ES" sz="2400" b="1" i="1" spc="-5" dirty="0">
                <a:solidFill>
                  <a:srgbClr val="171514"/>
                </a:solidFill>
                <a:latin typeface="Microsoft Sans Serif"/>
                <a:cs typeface="Microsoft Sans Serif"/>
              </a:rPr>
              <a:t> </a:t>
            </a:r>
            <a:r>
              <a:rPr lang="es-ES" sz="2400" b="1" i="1" spc="40" dirty="0">
                <a:solidFill>
                  <a:srgbClr val="171514"/>
                </a:solidFill>
                <a:latin typeface="Microsoft Sans Serif"/>
                <a:cs typeface="Microsoft Sans Serif"/>
              </a:rPr>
              <a:t>no</a:t>
            </a:r>
            <a:r>
              <a:rPr lang="es-ES" sz="2400" b="1" i="1" dirty="0">
                <a:solidFill>
                  <a:srgbClr val="171514"/>
                </a:solidFill>
                <a:latin typeface="Microsoft Sans Serif"/>
                <a:cs typeface="Microsoft Sans Serif"/>
              </a:rPr>
              <a:t> </a:t>
            </a:r>
            <a:r>
              <a:rPr lang="es-ES" sz="2400" b="1" i="1" spc="25" dirty="0">
                <a:solidFill>
                  <a:srgbClr val="171514"/>
                </a:solidFill>
                <a:latin typeface="Microsoft Sans Serif"/>
                <a:cs typeface="Microsoft Sans Serif"/>
              </a:rPr>
              <a:t>puede</a:t>
            </a:r>
            <a:r>
              <a:rPr lang="es-ES" sz="2400" b="1" i="1" spc="-5" dirty="0">
                <a:solidFill>
                  <a:srgbClr val="171514"/>
                </a:solidFill>
                <a:latin typeface="Microsoft Sans Serif"/>
                <a:cs typeface="Microsoft Sans Serif"/>
              </a:rPr>
              <a:t> </a:t>
            </a:r>
            <a:r>
              <a:rPr lang="es-ES" sz="2400" b="1" i="1" spc="25" dirty="0">
                <a:solidFill>
                  <a:srgbClr val="171514"/>
                </a:solidFill>
                <a:latin typeface="Microsoft Sans Serif"/>
                <a:cs typeface="Microsoft Sans Serif"/>
              </a:rPr>
              <a:t>soltar</a:t>
            </a:r>
            <a:r>
              <a:rPr lang="es-ES" sz="2400" b="1" i="1" dirty="0">
                <a:solidFill>
                  <a:srgbClr val="171514"/>
                </a:solidFill>
                <a:latin typeface="Microsoft Sans Serif"/>
                <a:cs typeface="Microsoft Sans Serif"/>
              </a:rPr>
              <a:t> </a:t>
            </a:r>
            <a:r>
              <a:rPr lang="es-ES" sz="2400" b="1" i="1" spc="40" dirty="0" smtClean="0">
                <a:solidFill>
                  <a:srgbClr val="171514"/>
                </a:solidFill>
                <a:latin typeface="Microsoft Sans Serif"/>
                <a:cs typeface="Microsoft Sans Serif"/>
              </a:rPr>
              <a:t>ningún </a:t>
            </a:r>
            <a:r>
              <a:rPr lang="es-ES" sz="2400" b="1" i="1" spc="30" dirty="0" smtClean="0">
                <a:solidFill>
                  <a:srgbClr val="171514"/>
                </a:solidFill>
                <a:latin typeface="Microsoft Sans Serif"/>
                <a:cs typeface="Microsoft Sans Serif"/>
              </a:rPr>
              <a:t>cuerpo </a:t>
            </a:r>
            <a:r>
              <a:rPr lang="es-ES" sz="2400" b="1" i="1" spc="25" dirty="0" smtClean="0">
                <a:solidFill>
                  <a:srgbClr val="171514"/>
                </a:solidFill>
                <a:latin typeface="Microsoft Sans Serif"/>
                <a:cs typeface="Microsoft Sans Serif"/>
              </a:rPr>
              <a:t>electrificado sostenido en </a:t>
            </a:r>
            <a:r>
              <a:rPr lang="es-ES" sz="2400" b="1" i="1" spc="15" dirty="0" smtClean="0">
                <a:solidFill>
                  <a:srgbClr val="171514"/>
                </a:solidFill>
                <a:latin typeface="Microsoft Sans Serif"/>
                <a:cs typeface="Microsoft Sans Serif"/>
              </a:rPr>
              <a:t>su </a:t>
            </a:r>
            <a:r>
              <a:rPr lang="es-ES" sz="2400" b="1" i="1" spc="30" dirty="0" smtClean="0">
                <a:solidFill>
                  <a:srgbClr val="171514"/>
                </a:solidFill>
                <a:latin typeface="Microsoft Sans Serif"/>
                <a:cs typeface="Microsoft Sans Serif"/>
              </a:rPr>
              <a:t>mano. </a:t>
            </a:r>
            <a:r>
              <a:rPr lang="es-ES" sz="2400" spc="-25"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medida </a:t>
            </a:r>
            <a:r>
              <a:rPr lang="es-ES" sz="2400" spc="30" dirty="0" smtClean="0">
                <a:solidFill>
                  <a:srgbClr val="171514"/>
                </a:solidFill>
                <a:latin typeface="Microsoft Sans Serif"/>
                <a:cs typeface="Microsoft Sans Serif"/>
              </a:rPr>
              <a:t>que </a:t>
            </a:r>
            <a:r>
              <a:rPr lang="es-ES" sz="2400" spc="35" dirty="0" smtClean="0">
                <a:solidFill>
                  <a:srgbClr val="171514"/>
                </a:solidFill>
                <a:latin typeface="Microsoft Sans Serif"/>
                <a:cs typeface="Microsoft Sans Serif"/>
              </a:rPr>
              <a:t>aumenta </a:t>
            </a:r>
            <a:r>
              <a:rPr lang="es-ES" sz="2400" spc="10" dirty="0" smtClean="0">
                <a:solidFill>
                  <a:srgbClr val="171514"/>
                </a:solidFill>
                <a:latin typeface="Microsoft Sans Serif"/>
                <a:cs typeface="Microsoft Sans Serif"/>
              </a:rPr>
              <a:t>la </a:t>
            </a:r>
            <a:r>
              <a:rPr lang="es-ES" sz="2400" spc="45" dirty="0" smtClean="0">
                <a:solidFill>
                  <a:srgbClr val="171514"/>
                </a:solidFill>
                <a:latin typeface="Microsoft Sans Serif"/>
                <a:cs typeface="Microsoft Sans Serif"/>
              </a:rPr>
              <a:t>magnitud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corriente,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respiración </a:t>
            </a:r>
            <a:r>
              <a:rPr lang="es-ES" sz="2400" spc="-10" dirty="0" smtClean="0">
                <a:solidFill>
                  <a:srgbClr val="171514"/>
                </a:solidFill>
                <a:latin typeface="Microsoft Sans Serif"/>
                <a:cs typeface="Microsoft Sans Serif"/>
              </a:rPr>
              <a:t>se </a:t>
            </a:r>
            <a:r>
              <a:rPr lang="es-ES" sz="2400" spc="15" dirty="0" smtClean="0">
                <a:solidFill>
                  <a:srgbClr val="171514"/>
                </a:solidFill>
                <a:latin typeface="Microsoft Sans Serif"/>
                <a:cs typeface="Microsoft Sans Serif"/>
              </a:rPr>
              <a:t>vuelve </a:t>
            </a:r>
            <a:r>
              <a:rPr lang="es-ES" sz="2400" spc="25" dirty="0" smtClean="0">
                <a:solidFill>
                  <a:srgbClr val="171514"/>
                </a:solidFill>
                <a:latin typeface="Microsoft Sans Serif"/>
                <a:cs typeface="Microsoft Sans Serif"/>
              </a:rPr>
              <a:t>difícil </a:t>
            </a:r>
            <a:r>
              <a:rPr lang="es-ES" sz="2400" spc="5" dirty="0" smtClean="0">
                <a:solidFill>
                  <a:srgbClr val="171514"/>
                </a:solidFill>
                <a:latin typeface="Microsoft Sans Serif"/>
                <a:cs typeface="Microsoft Sans Serif"/>
              </a:rPr>
              <a:t>y </a:t>
            </a:r>
            <a:r>
              <a:rPr lang="es-ES" sz="2400" spc="15"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músculos </a:t>
            </a:r>
            <a:r>
              <a:rPr lang="es-ES" sz="2400" spc="-10" dirty="0" smtClean="0">
                <a:solidFill>
                  <a:srgbClr val="171514"/>
                </a:solidFill>
                <a:latin typeface="Microsoft Sans Serif"/>
                <a:cs typeface="Microsoft Sans Serif"/>
              </a:rPr>
              <a:t>se </a:t>
            </a:r>
            <a:r>
              <a:rPr lang="es-ES" sz="2400" spc="15" dirty="0" smtClean="0">
                <a:solidFill>
                  <a:srgbClr val="171514"/>
                </a:solidFill>
                <a:latin typeface="Microsoft Sans Serif"/>
                <a:cs typeface="Microsoft Sans Serif"/>
              </a:rPr>
              <a:t>paralizan. </a:t>
            </a:r>
            <a:r>
              <a:rPr lang="es-ES" sz="2400" spc="-5" dirty="0" smtClean="0">
                <a:solidFill>
                  <a:srgbClr val="171514"/>
                </a:solidFill>
                <a:latin typeface="Microsoft Sans Serif"/>
                <a:cs typeface="Microsoft Sans Serif"/>
              </a:rPr>
              <a:t>Estos </a:t>
            </a:r>
            <a:r>
              <a:rPr lang="es-ES" sz="2400" spc="15" dirty="0" smtClean="0">
                <a:solidFill>
                  <a:srgbClr val="171514"/>
                </a:solidFill>
                <a:latin typeface="Microsoft Sans Serif"/>
                <a:cs typeface="Microsoft Sans Serif"/>
              </a:rPr>
              <a:t>efectos </a:t>
            </a:r>
            <a:r>
              <a:rPr lang="es-ES" sz="2400" spc="40" dirty="0" smtClean="0">
                <a:solidFill>
                  <a:srgbClr val="171514"/>
                </a:solidFill>
                <a:latin typeface="Microsoft Sans Serif"/>
                <a:cs typeface="Microsoft Sans Serif"/>
              </a:rPr>
              <a:t>no </a:t>
            </a:r>
            <a:r>
              <a:rPr lang="es-ES" sz="2400" spc="20" dirty="0" smtClean="0">
                <a:solidFill>
                  <a:srgbClr val="171514"/>
                </a:solidFill>
                <a:latin typeface="Microsoft Sans Serif"/>
                <a:cs typeface="Microsoft Sans Serif"/>
              </a:rPr>
              <a:t>son </a:t>
            </a:r>
            <a:r>
              <a:rPr lang="es-ES" sz="2400" spc="30" dirty="0" smtClean="0">
                <a:solidFill>
                  <a:srgbClr val="171514"/>
                </a:solidFill>
                <a:latin typeface="Microsoft Sans Serif"/>
                <a:cs typeface="Microsoft Sans Serif"/>
              </a:rPr>
              <a:t>permanentes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desaparecen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si </a:t>
            </a:r>
            <a:r>
              <a:rPr lang="es-ES" sz="2400" spc="-10"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corta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pocos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Incluso</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si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respiración </a:t>
            </a:r>
            <a:r>
              <a:rPr lang="es-ES" sz="2400" spc="-10"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detiene,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persona </a:t>
            </a:r>
            <a:r>
              <a:rPr lang="es-ES" sz="2400" spc="20" dirty="0" smtClean="0">
                <a:solidFill>
                  <a:srgbClr val="171514"/>
                </a:solidFill>
                <a:latin typeface="Microsoft Sans Serif"/>
                <a:cs typeface="Microsoft Sans Serif"/>
              </a:rPr>
              <a:t>lesionada </a:t>
            </a:r>
            <a:r>
              <a:rPr lang="es-ES" sz="2400" spc="30" dirty="0" smtClean="0">
                <a:solidFill>
                  <a:srgbClr val="171514"/>
                </a:solidFill>
                <a:latin typeface="Microsoft Sans Serif"/>
                <a:cs typeface="Microsoft Sans Serif"/>
              </a:rPr>
              <a:t>puede </a:t>
            </a:r>
            <a:r>
              <a:rPr lang="es-ES" sz="2400" spc="5" dirty="0" smtClean="0">
                <a:solidFill>
                  <a:srgbClr val="171514"/>
                </a:solidFill>
                <a:latin typeface="Microsoft Sans Serif"/>
                <a:cs typeface="Microsoft Sans Serif"/>
              </a:rPr>
              <a:t>salvarse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asfixia </a:t>
            </a:r>
            <a:r>
              <a:rPr lang="es-ES" sz="2400" spc="35" dirty="0" smtClean="0">
                <a:solidFill>
                  <a:srgbClr val="171514"/>
                </a:solidFill>
                <a:latin typeface="Microsoft Sans Serif"/>
                <a:cs typeface="Microsoft Sans Serif"/>
              </a:rPr>
              <a:t>mediante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respiración </a:t>
            </a:r>
            <a:r>
              <a:rPr lang="es-ES" sz="2400" spc="20" dirty="0" smtClean="0">
                <a:solidFill>
                  <a:srgbClr val="171514"/>
                </a:solidFill>
                <a:latin typeface="Microsoft Sans Serif"/>
                <a:cs typeface="Microsoft Sans Serif"/>
              </a:rPr>
              <a:t>artificial. </a:t>
            </a:r>
            <a:r>
              <a:rPr lang="es-ES" sz="2400" spc="-10" dirty="0" smtClean="0">
                <a:solidFill>
                  <a:srgbClr val="171514"/>
                </a:solidFill>
                <a:latin typeface="Microsoft Sans Serif"/>
                <a:cs typeface="Microsoft Sans Serif"/>
              </a:rPr>
              <a:t>Sin </a:t>
            </a:r>
            <a:r>
              <a:rPr lang="es-ES" sz="2400" spc="35" dirty="0" smtClean="0">
                <a:solidFill>
                  <a:srgbClr val="171514"/>
                </a:solidFill>
                <a:latin typeface="Microsoft Sans Serif"/>
                <a:cs typeface="Microsoft Sans Serif"/>
              </a:rPr>
              <a:t>embargo, </a:t>
            </a:r>
            <a:r>
              <a:rPr lang="es-ES" sz="2400" dirty="0" smtClean="0">
                <a:solidFill>
                  <a:srgbClr val="171514"/>
                </a:solidFill>
                <a:latin typeface="Microsoft Sans Serif"/>
                <a:cs typeface="Microsoft Sans Serif"/>
              </a:rPr>
              <a:t>si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corriente </a:t>
            </a:r>
            <a:r>
              <a:rPr lang="es-ES" sz="2400" spc="15" dirty="0" smtClean="0">
                <a:solidFill>
                  <a:srgbClr val="171514"/>
                </a:solidFill>
                <a:latin typeface="Microsoft Sans Serif"/>
                <a:cs typeface="Microsoft Sans Serif"/>
              </a:rPr>
              <a:t>está </a:t>
            </a:r>
            <a:r>
              <a:rPr lang="es-ES" sz="2400" spc="35" dirty="0" smtClean="0">
                <a:solidFill>
                  <a:srgbClr val="171514"/>
                </a:solidFill>
                <a:latin typeface="Microsoft Sans Serif"/>
                <a:cs typeface="Microsoft Sans Serif"/>
              </a:rPr>
              <a:t>entre </a:t>
            </a:r>
            <a:r>
              <a:rPr lang="es-ES" sz="2400" spc="10" dirty="0" smtClean="0">
                <a:solidFill>
                  <a:srgbClr val="171514"/>
                </a:solidFill>
                <a:latin typeface="Microsoft Sans Serif"/>
                <a:cs typeface="Microsoft Sans Serif"/>
              </a:rPr>
              <a:t>75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250 </a:t>
            </a:r>
            <a:r>
              <a:rPr lang="es-ES" sz="2400" spc="15" dirty="0" err="1" smtClean="0">
                <a:solidFill>
                  <a:srgbClr val="171514"/>
                </a:solidFill>
                <a:latin typeface="Microsoft Sans Serif"/>
                <a:cs typeface="Microsoft Sans Serif"/>
              </a:rPr>
              <a:t>mA</a:t>
            </a:r>
            <a:r>
              <a:rPr lang="es-ES" sz="2400" spc="1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descarga eléctrica </a:t>
            </a:r>
            <a:r>
              <a:rPr lang="es-ES" sz="2400" spc="-10" dirty="0" smtClean="0">
                <a:solidFill>
                  <a:srgbClr val="171514"/>
                </a:solidFill>
                <a:latin typeface="Microsoft Sans Serif"/>
                <a:cs typeface="Microsoft Sans Serif"/>
              </a:rPr>
              <a:t>es </a:t>
            </a:r>
            <a:r>
              <a:rPr lang="es-ES" sz="2400" spc="20" dirty="0" smtClean="0">
                <a:solidFill>
                  <a:srgbClr val="171514"/>
                </a:solidFill>
                <a:latin typeface="Microsoft Sans Serif"/>
                <a:cs typeface="Microsoft Sans Serif"/>
              </a:rPr>
              <a:t>fatal. </a:t>
            </a:r>
            <a:r>
              <a:rPr lang="es-ES" sz="2400" spc="-15"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razón de </a:t>
            </a:r>
            <a:r>
              <a:rPr lang="es-ES" sz="2400" spc="20" dirty="0" smtClean="0">
                <a:solidFill>
                  <a:srgbClr val="171514"/>
                </a:solidFill>
                <a:latin typeface="Microsoft Sans Serif"/>
                <a:cs typeface="Microsoft Sans Serif"/>
              </a:rPr>
              <a:t>esto </a:t>
            </a:r>
            <a:r>
              <a:rPr lang="es-ES" sz="2400" spc="-10" dirty="0" smtClean="0">
                <a:solidFill>
                  <a:srgbClr val="171514"/>
                </a:solidFill>
                <a:latin typeface="Microsoft Sans Serif"/>
                <a:cs typeface="Microsoft Sans Serif"/>
              </a:rPr>
              <a:t>es </a:t>
            </a:r>
            <a:r>
              <a:rPr lang="es-ES" sz="2400" spc="30" dirty="0" smtClean="0">
                <a:solidFill>
                  <a:srgbClr val="171514"/>
                </a:solidFill>
                <a:latin typeface="Microsoft Sans Serif"/>
                <a:cs typeface="Microsoft Sans Serif"/>
              </a:rPr>
              <a:t>que </a:t>
            </a:r>
            <a:r>
              <a:rPr lang="es-ES" sz="2400" spc="45" dirty="0" smtClean="0">
                <a:solidFill>
                  <a:srgbClr val="171514"/>
                </a:solidFill>
                <a:latin typeface="Microsoft Sans Serif"/>
                <a:cs typeface="Microsoft Sans Serif"/>
              </a:rPr>
              <a:t>dentro </a:t>
            </a:r>
            <a:r>
              <a:rPr lang="es-ES" sz="2400" spc="25"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este </a:t>
            </a:r>
            <a:r>
              <a:rPr lang="es-ES" sz="2400" spc="40" dirty="0" smtClean="0">
                <a:solidFill>
                  <a:srgbClr val="171514"/>
                </a:solidFill>
                <a:latin typeface="Microsoft Sans Serif"/>
                <a:cs typeface="Microsoft Sans Serif"/>
              </a:rPr>
              <a:t>rango </a:t>
            </a:r>
            <a:r>
              <a:rPr lang="es-ES" sz="2400" spc="25" dirty="0" smtClean="0">
                <a:solidFill>
                  <a:srgbClr val="171514"/>
                </a:solidFill>
                <a:latin typeface="Microsoft Sans Serif"/>
                <a:cs typeface="Microsoft Sans Serif"/>
              </a:rPr>
              <a:t>de corriente, </a:t>
            </a:r>
            <a:r>
              <a:rPr lang="es-ES" sz="2400" spc="15"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corazón </a:t>
            </a:r>
            <a:r>
              <a:rPr lang="es-ES" sz="2400" spc="35" dirty="0" smtClean="0">
                <a:solidFill>
                  <a:srgbClr val="171514"/>
                </a:solidFill>
                <a:latin typeface="Microsoft Sans Serif"/>
                <a:cs typeface="Microsoft Sans Serif"/>
              </a:rPr>
              <a:t>entra </a:t>
            </a:r>
            <a:r>
              <a:rPr lang="es-ES" sz="2400" spc="25" dirty="0" smtClean="0">
                <a:solidFill>
                  <a:srgbClr val="171514"/>
                </a:solidFill>
                <a:latin typeface="Microsoft Sans Serif"/>
                <a:cs typeface="Microsoft Sans Serif"/>
              </a:rPr>
              <a:t>en </a:t>
            </a:r>
            <a:r>
              <a:rPr lang="es-ES" sz="2400" spc="45" dirty="0" smtClean="0">
                <a:solidFill>
                  <a:srgbClr val="171514"/>
                </a:solidFill>
                <a:latin typeface="Microsoft Sans Serif"/>
                <a:cs typeface="Microsoft Sans Serif"/>
              </a:rPr>
              <a:t>un </a:t>
            </a:r>
            <a:r>
              <a:rPr lang="es-ES" sz="2400" spc="20" dirty="0" smtClean="0">
                <a:solidFill>
                  <a:srgbClr val="171514"/>
                </a:solidFill>
                <a:latin typeface="Microsoft Sans Serif"/>
                <a:cs typeface="Microsoft Sans Serif"/>
              </a:rPr>
              <a:t>estado </a:t>
            </a:r>
            <a:r>
              <a:rPr lang="es-ES" sz="2400" spc="25" dirty="0" smtClean="0">
                <a:solidFill>
                  <a:srgbClr val="171514"/>
                </a:solidFill>
                <a:latin typeface="Microsoft Sans Serif"/>
                <a:cs typeface="Microsoft Sans Serif"/>
              </a:rPr>
              <a:t>conocido </a:t>
            </a:r>
            <a:r>
              <a:rPr lang="es-ES" sz="2400" spc="35" dirty="0" smtClean="0">
                <a:solidFill>
                  <a:srgbClr val="171514"/>
                </a:solidFill>
                <a:latin typeface="Microsoft Sans Serif"/>
                <a:cs typeface="Microsoft Sans Serif"/>
              </a:rPr>
              <a:t>como </a:t>
            </a:r>
            <a:r>
              <a:rPr lang="es-ES" sz="2400" spc="30" dirty="0" smtClean="0">
                <a:solidFill>
                  <a:srgbClr val="171514"/>
                </a:solidFill>
                <a:latin typeface="Microsoft Sans Serif"/>
                <a:cs typeface="Microsoft Sans Serif"/>
              </a:rPr>
              <a:t>fibrilación ventricular </a:t>
            </a:r>
            <a:r>
              <a:rPr lang="es-ES" sz="2400" spc="25" dirty="0" smtClean="0">
                <a:solidFill>
                  <a:srgbClr val="171514"/>
                </a:solidFill>
                <a:latin typeface="Microsoft Sans Serif"/>
                <a:cs typeface="Microsoft Sans Serif"/>
              </a:rPr>
              <a:t>en </a:t>
            </a:r>
            <a:r>
              <a:rPr lang="es-ES" sz="2400" spc="15"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que </a:t>
            </a:r>
            <a:r>
              <a:rPr lang="es-ES" sz="2400" spc="15"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músculos </a:t>
            </a:r>
            <a:r>
              <a:rPr lang="es-ES" sz="2400" spc="25" dirty="0" smtClean="0">
                <a:solidFill>
                  <a:srgbClr val="171514"/>
                </a:solidFill>
                <a:latin typeface="Microsoft Sans Serif"/>
                <a:cs typeface="Microsoft Sans Serif"/>
              </a:rPr>
              <a:t>del </a:t>
            </a:r>
            <a:r>
              <a:rPr lang="es-ES" sz="2400" spc="20" dirty="0" smtClean="0">
                <a:solidFill>
                  <a:srgbClr val="171514"/>
                </a:solidFill>
                <a:latin typeface="Microsoft Sans Serif"/>
                <a:cs typeface="Microsoft Sans Serif"/>
              </a:rPr>
              <a:t>corazón </a:t>
            </a:r>
            <a:r>
              <a:rPr lang="es-ES" sz="2400" spc="5" dirty="0" smtClean="0">
                <a:solidFill>
                  <a:srgbClr val="171514"/>
                </a:solidFill>
                <a:latin typeface="Microsoft Sans Serif"/>
                <a:cs typeface="Microsoft Sans Serif"/>
              </a:rPr>
              <a:t>ya </a:t>
            </a:r>
            <a:r>
              <a:rPr lang="es-ES" sz="2400" spc="40" dirty="0" smtClean="0">
                <a:solidFill>
                  <a:srgbClr val="171514"/>
                </a:solidFill>
                <a:latin typeface="Microsoft Sans Serif"/>
                <a:cs typeface="Microsoft Sans Serif"/>
              </a:rPr>
              <a:t>no </a:t>
            </a:r>
            <a:r>
              <a:rPr lang="es-ES" sz="2400" spc="-10" dirty="0" smtClean="0">
                <a:solidFill>
                  <a:srgbClr val="171514"/>
                </a:solidFill>
                <a:latin typeface="Microsoft Sans Serif"/>
                <a:cs typeface="Microsoft Sans Serif"/>
              </a:rPr>
              <a:t>se </a:t>
            </a:r>
            <a:r>
              <a:rPr lang="es-ES" sz="2400" spc="30" dirty="0" smtClean="0">
                <a:solidFill>
                  <a:srgbClr val="171514"/>
                </a:solidFill>
                <a:latin typeface="Microsoft Sans Serif"/>
                <a:cs typeface="Microsoft Sans Serif"/>
              </a:rPr>
              <a:t>contraen </a:t>
            </a:r>
            <a:r>
              <a:rPr lang="es-ES" sz="2400" spc="25" dirty="0" smtClean="0">
                <a:solidFill>
                  <a:srgbClr val="171514"/>
                </a:solidFill>
                <a:latin typeface="Microsoft Sans Serif"/>
                <a:cs typeface="Microsoft Sans Serif"/>
              </a:rPr>
              <a:t>en sincronismo. </a:t>
            </a:r>
            <a:r>
              <a:rPr lang="es-ES" sz="2400" spc="-10" dirty="0" smtClean="0">
                <a:solidFill>
                  <a:srgbClr val="171514"/>
                </a:solidFill>
                <a:latin typeface="Microsoft Sans Serif"/>
                <a:cs typeface="Microsoft Sans Serif"/>
              </a:rPr>
              <a:t>Este </a:t>
            </a:r>
            <a:r>
              <a:rPr lang="es-ES" sz="2400" spc="20" dirty="0" smtClean="0">
                <a:solidFill>
                  <a:srgbClr val="171514"/>
                </a:solidFill>
                <a:latin typeface="Microsoft Sans Serif"/>
                <a:cs typeface="Microsoft Sans Serif"/>
              </a:rPr>
              <a:t>estado </a:t>
            </a:r>
            <a:r>
              <a:rPr lang="es-ES" sz="2400" spc="-10"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llama </a:t>
            </a:r>
            <a:r>
              <a:rPr lang="es-ES" sz="2400" spc="35" dirty="0" smtClean="0">
                <a:solidFill>
                  <a:srgbClr val="171514"/>
                </a:solidFill>
                <a:latin typeface="Microsoft Sans Serif"/>
                <a:cs typeface="Microsoft Sans Serif"/>
              </a:rPr>
              <a:t>paro </a:t>
            </a:r>
            <a:r>
              <a:rPr lang="es-ES" sz="2400" spc="15" dirty="0" smtClean="0">
                <a:solidFill>
                  <a:srgbClr val="171514"/>
                </a:solidFill>
                <a:latin typeface="Microsoft Sans Serif"/>
                <a:cs typeface="Microsoft Sans Serif"/>
              </a:rPr>
              <a:t>cardíaco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es </a:t>
            </a:r>
            <a:r>
              <a:rPr lang="es-ES" sz="2400" spc="20" dirty="0" smtClean="0">
                <a:solidFill>
                  <a:srgbClr val="171514"/>
                </a:solidFill>
                <a:latin typeface="Microsoft Sans Serif"/>
                <a:cs typeface="Microsoft Sans Serif"/>
              </a:rPr>
              <a:t>más </a:t>
            </a:r>
            <a:r>
              <a:rPr lang="es-ES" sz="2400" spc="30" dirty="0" smtClean="0">
                <a:solidFill>
                  <a:srgbClr val="171514"/>
                </a:solidFill>
                <a:latin typeface="Microsoft Sans Serif"/>
                <a:cs typeface="Microsoft Sans Serif"/>
              </a:rPr>
              <a:t>peligroso </a:t>
            </a:r>
            <a:r>
              <a:rPr lang="es-ES" sz="2400" spc="5" dirty="0" smtClean="0">
                <a:solidFill>
                  <a:srgbClr val="171514"/>
                </a:solidFill>
                <a:latin typeface="Microsoft Sans Serif"/>
                <a:cs typeface="Microsoft Sans Serif"/>
              </a:rPr>
              <a:t>ya </a:t>
            </a:r>
            <a:r>
              <a:rPr lang="es-ES" sz="2400" spc="30" dirty="0" smtClean="0">
                <a:solidFill>
                  <a:srgbClr val="171514"/>
                </a:solidFill>
                <a:latin typeface="Microsoft Sans Serif"/>
                <a:cs typeface="Microsoft Sans Serif"/>
              </a:rPr>
              <a:t>que </a:t>
            </a:r>
            <a:r>
              <a:rPr lang="es-ES" sz="2400" spc="20" dirty="0" smtClean="0">
                <a:solidFill>
                  <a:srgbClr val="171514"/>
                </a:solidFill>
                <a:latin typeface="Microsoft Sans Serif"/>
                <a:cs typeface="Microsoft Sans Serif"/>
              </a:rPr>
              <a:t>solo </a:t>
            </a:r>
            <a:r>
              <a:rPr lang="es-ES" sz="2400" spc="30" dirty="0" smtClean="0">
                <a:solidFill>
                  <a:srgbClr val="171514"/>
                </a:solidFill>
                <a:latin typeface="Microsoft Sans Serif"/>
                <a:cs typeface="Microsoft Sans Serif"/>
              </a:rPr>
              <a:t>puede </a:t>
            </a:r>
            <a:r>
              <a:rPr lang="es-ES" sz="2400" spc="25" dirty="0" smtClean="0">
                <a:solidFill>
                  <a:srgbClr val="171514"/>
                </a:solidFill>
                <a:latin typeface="Microsoft Sans Serif"/>
                <a:cs typeface="Microsoft Sans Serif"/>
              </a:rPr>
              <a:t>revertirse </a:t>
            </a:r>
            <a:r>
              <a:rPr lang="es-ES" sz="2400" spc="20" dirty="0" smtClean="0">
                <a:solidFill>
                  <a:srgbClr val="171514"/>
                </a:solidFill>
                <a:latin typeface="Microsoft Sans Serif"/>
                <a:cs typeface="Microsoft Sans Serif"/>
              </a:rPr>
              <a:t>con </a:t>
            </a:r>
            <a:r>
              <a:rPr lang="es-ES" sz="2400" spc="25" dirty="0" smtClean="0">
                <a:solidFill>
                  <a:srgbClr val="171514"/>
                </a:solidFill>
                <a:latin typeface="Microsoft Sans Serif"/>
                <a:cs typeface="Microsoft Sans Serif"/>
              </a:rPr>
              <a:t>equipos </a:t>
            </a:r>
            <a:r>
              <a:rPr lang="es-ES" sz="2400" spc="10" dirty="0" smtClean="0">
                <a:solidFill>
                  <a:srgbClr val="171514"/>
                </a:solidFill>
                <a:latin typeface="Microsoft Sans Serif"/>
                <a:cs typeface="Microsoft Sans Serif"/>
              </a:rPr>
              <a:t>especializados </a:t>
            </a:r>
            <a:r>
              <a:rPr lang="es-ES" sz="2400" spc="30" dirty="0" smtClean="0">
                <a:solidFill>
                  <a:srgbClr val="171514"/>
                </a:solidFill>
                <a:latin typeface="Microsoft Sans Serif"/>
                <a:cs typeface="Microsoft Sans Serif"/>
              </a:rPr>
              <a:t>que </a:t>
            </a:r>
            <a:r>
              <a:rPr lang="es-ES" sz="2400" spc="20" dirty="0" smtClean="0">
                <a:solidFill>
                  <a:srgbClr val="171514"/>
                </a:solidFill>
                <a:latin typeface="Microsoft Sans Serif"/>
                <a:cs typeface="Microsoft Sans Serif"/>
              </a:rPr>
              <a:t>solo están disponibles </a:t>
            </a:r>
            <a:r>
              <a:rPr lang="es-ES" sz="2400" spc="25" dirty="0" smtClean="0">
                <a:solidFill>
                  <a:srgbClr val="171514"/>
                </a:solidFill>
                <a:latin typeface="Microsoft Sans Serif"/>
                <a:cs typeface="Microsoft Sans Serif"/>
              </a:rPr>
              <a:t>en </a:t>
            </a:r>
            <a:r>
              <a:rPr lang="es-ES" sz="2400" spc="15" dirty="0" smtClean="0">
                <a:solidFill>
                  <a:srgbClr val="171514"/>
                </a:solidFill>
                <a:latin typeface="Microsoft Sans Serif"/>
                <a:cs typeface="Microsoft Sans Serif"/>
              </a:rPr>
              <a:t>los hospitales. </a:t>
            </a:r>
            <a:r>
              <a:rPr lang="es-ES" sz="2400" spc="-15" dirty="0" smtClean="0">
                <a:solidFill>
                  <a:srgbClr val="171514"/>
                </a:solidFill>
                <a:latin typeface="Microsoft Sans Serif"/>
                <a:cs typeface="Microsoft Sans Serif"/>
              </a:rPr>
              <a:t>Las </a:t>
            </a:r>
            <a:r>
              <a:rPr lang="es-ES" sz="2400" spc="25" dirty="0" smtClean="0">
                <a:solidFill>
                  <a:srgbClr val="171514"/>
                </a:solidFill>
                <a:latin typeface="Microsoft Sans Serif"/>
                <a:cs typeface="Microsoft Sans Serif"/>
              </a:rPr>
              <a:t>corrientes superiores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250 </a:t>
            </a:r>
            <a:r>
              <a:rPr lang="es-ES" sz="2400" spc="25" dirty="0" err="1" smtClean="0">
                <a:solidFill>
                  <a:srgbClr val="171514"/>
                </a:solidFill>
                <a:latin typeface="Microsoft Sans Serif"/>
                <a:cs typeface="Microsoft Sans Serif"/>
              </a:rPr>
              <a:t>mA</a:t>
            </a:r>
            <a:r>
              <a:rPr lang="es-ES" sz="2400" spc="25" dirty="0" smtClean="0">
                <a:solidFill>
                  <a:srgbClr val="171514"/>
                </a:solidFill>
                <a:latin typeface="Microsoft Sans Serif"/>
                <a:cs typeface="Microsoft Sans Serif"/>
              </a:rPr>
              <a:t> provocan </a:t>
            </a:r>
            <a:r>
              <a:rPr lang="es-ES" sz="2400" spc="45" dirty="0" smtClean="0">
                <a:solidFill>
                  <a:srgbClr val="171514"/>
                </a:solidFill>
                <a:latin typeface="Microsoft Sans Serif"/>
                <a:cs typeface="Microsoft Sans Serif"/>
              </a:rPr>
              <a:t>un </a:t>
            </a:r>
            <a:r>
              <a:rPr lang="es-ES" sz="2400" spc="35" dirty="0" smtClean="0">
                <a:solidFill>
                  <a:srgbClr val="171514"/>
                </a:solidFill>
                <a:latin typeface="Microsoft Sans Serif"/>
                <a:cs typeface="Microsoft Sans Serif"/>
              </a:rPr>
              <a:t>paro </a:t>
            </a:r>
            <a:r>
              <a:rPr lang="es-ES" sz="2400" spc="15" dirty="0" smtClean="0">
                <a:solidFill>
                  <a:srgbClr val="171514"/>
                </a:solidFill>
                <a:latin typeface="Microsoft Sans Serif"/>
                <a:cs typeface="Microsoft Sans Serif"/>
              </a:rPr>
              <a:t>cardíaco,</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cese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respiración</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quemaduras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graves;</a:t>
            </a:r>
            <a:endParaRPr lang="es-ES" sz="2400" dirty="0" smtClean="0">
              <a:latin typeface="Microsoft Sans Serif"/>
              <a:cs typeface="Microsoft Sans Serif"/>
            </a:endParaRPr>
          </a:p>
          <a:p>
            <a:pPr marR="5080" algn="just">
              <a:spcBef>
                <a:spcPts val="80"/>
              </a:spcBef>
            </a:pP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caso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continua,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magnitudes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producen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efectos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anteriores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varían </a:t>
            </a:r>
            <a:r>
              <a:rPr lang="es-ES" sz="2400" spc="30" dirty="0" smtClean="0">
                <a:solidFill>
                  <a:srgbClr val="171514"/>
                </a:solidFill>
                <a:latin typeface="Microsoft Sans Serif"/>
                <a:cs typeface="Microsoft Sans Serif"/>
              </a:rPr>
              <a:t>entre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dos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cuatro</a:t>
            </a:r>
            <a:r>
              <a:rPr lang="es-ES" sz="2400" spc="-5" dirty="0" smtClean="0">
                <a:solidFill>
                  <a:srgbClr val="171514"/>
                </a:solidFill>
                <a:latin typeface="Microsoft Sans Serif"/>
                <a:cs typeface="Microsoft Sans Serif"/>
              </a:rPr>
              <a:t> veces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valores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CA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se </a:t>
            </a:r>
            <a:r>
              <a:rPr lang="es-ES" sz="2400" spc="25" dirty="0" smtClean="0">
                <a:solidFill>
                  <a:srgbClr val="171514"/>
                </a:solidFill>
                <a:latin typeface="Microsoft Sans Serif"/>
                <a:cs typeface="Microsoft Sans Serif"/>
              </a:rPr>
              <a:t>muestra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Tabla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1.1.</a:t>
            </a:r>
            <a:endParaRPr lang="es-ES" sz="2400" dirty="0" smtClean="0">
              <a:latin typeface="Microsoft Sans Serif"/>
              <a:cs typeface="Microsoft Sans Serif"/>
            </a:endParaRPr>
          </a:p>
          <a:p>
            <a:pPr marR="27305" algn="just"/>
            <a:r>
              <a:rPr lang="es-ES" sz="2400" spc="-25" dirty="0" smtClean="0">
                <a:solidFill>
                  <a:srgbClr val="171514"/>
                </a:solidFill>
                <a:latin typeface="Microsoft Sans Serif"/>
                <a:cs typeface="Microsoft Sans Serif"/>
              </a:rPr>
              <a:t>A </a:t>
            </a:r>
            <a:r>
              <a:rPr lang="es-ES" sz="2400" spc="15" dirty="0" smtClean="0">
                <a:solidFill>
                  <a:srgbClr val="171514"/>
                </a:solidFill>
                <a:latin typeface="Microsoft Sans Serif"/>
                <a:cs typeface="Microsoft Sans Serif"/>
              </a:rPr>
              <a:t>altas frecuencias, </a:t>
            </a:r>
            <a:r>
              <a:rPr lang="es-ES" sz="2400" spc="10" dirty="0" smtClean="0">
                <a:solidFill>
                  <a:srgbClr val="171514"/>
                </a:solidFill>
                <a:latin typeface="Microsoft Sans Serif"/>
                <a:cs typeface="Microsoft Sans Serif"/>
              </a:rPr>
              <a:t>la </a:t>
            </a:r>
            <a:r>
              <a:rPr lang="es-ES" sz="2400" spc="40" dirty="0" smtClean="0">
                <a:solidFill>
                  <a:srgbClr val="171514"/>
                </a:solidFill>
                <a:latin typeface="Microsoft Sans Serif"/>
                <a:cs typeface="Microsoft Sans Serif"/>
              </a:rPr>
              <a:t>magnitud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corriente </a:t>
            </a:r>
            <a:r>
              <a:rPr lang="es-ES" sz="2400" spc="10" dirty="0" smtClean="0">
                <a:solidFill>
                  <a:srgbClr val="171514"/>
                </a:solidFill>
                <a:latin typeface="Microsoft Sans Serif"/>
                <a:cs typeface="Microsoft Sans Serif"/>
              </a:rPr>
              <a:t>necesaria </a:t>
            </a:r>
            <a:r>
              <a:rPr lang="es-ES" sz="2400" spc="25" dirty="0" smtClean="0">
                <a:solidFill>
                  <a:srgbClr val="171514"/>
                </a:solidFill>
                <a:latin typeface="Microsoft Sans Serif"/>
                <a:cs typeface="Microsoft Sans Serif"/>
              </a:rPr>
              <a:t>para </a:t>
            </a:r>
            <a:r>
              <a:rPr lang="es-ES" sz="2400" spc="35" dirty="0" smtClean="0">
                <a:solidFill>
                  <a:srgbClr val="171514"/>
                </a:solidFill>
                <a:latin typeface="Microsoft Sans Serif"/>
                <a:cs typeface="Microsoft Sans Serif"/>
              </a:rPr>
              <a:t>producir </a:t>
            </a:r>
            <a:r>
              <a:rPr lang="es-ES" sz="2400" spc="10" dirty="0" smtClean="0">
                <a:solidFill>
                  <a:srgbClr val="171514"/>
                </a:solidFill>
                <a:latin typeface="Microsoft Sans Serif"/>
                <a:cs typeface="Microsoft Sans Serif"/>
              </a:rPr>
              <a:t>los </a:t>
            </a:r>
            <a:r>
              <a:rPr lang="es-ES" sz="2400" spc="15" dirty="0" smtClean="0">
                <a:solidFill>
                  <a:srgbClr val="171514"/>
                </a:solidFill>
                <a:latin typeface="Microsoft Sans Serif"/>
                <a:cs typeface="Microsoft Sans Serif"/>
              </a:rPr>
              <a:t>efectos </a:t>
            </a:r>
            <a:r>
              <a:rPr lang="es-ES" sz="2400" spc="25" dirty="0" smtClean="0">
                <a:solidFill>
                  <a:srgbClr val="171514"/>
                </a:solidFill>
                <a:latin typeface="Microsoft Sans Serif"/>
                <a:cs typeface="Microsoft Sans Serif"/>
              </a:rPr>
              <a:t>anteriores</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aumenta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aumentar</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frecuencia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debido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efecto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pelicular.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ejemplo,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umbral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sensación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70 </a:t>
            </a:r>
            <a:r>
              <a:rPr lang="es-ES" sz="2400" spc="5" dirty="0" smtClean="0">
                <a:solidFill>
                  <a:srgbClr val="171514"/>
                </a:solidFill>
                <a:latin typeface="Microsoft Sans Serif"/>
                <a:cs typeface="Microsoft Sans Serif"/>
              </a:rPr>
              <a:t>kHz </a:t>
            </a:r>
            <a:r>
              <a:rPr lang="es-ES" sz="2400" spc="-5" dirty="0" smtClean="0">
                <a:solidFill>
                  <a:srgbClr val="171514"/>
                </a:solidFill>
                <a:latin typeface="Microsoft Sans Serif"/>
                <a:cs typeface="Microsoft Sans Serif"/>
              </a:rPr>
              <a:t>es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100 </a:t>
            </a:r>
            <a:r>
              <a:rPr lang="es-ES" sz="2400" spc="25" dirty="0" err="1" smtClean="0">
                <a:solidFill>
                  <a:srgbClr val="171514"/>
                </a:solidFill>
                <a:latin typeface="Microsoft Sans Serif"/>
                <a:cs typeface="Microsoft Sans Serif"/>
              </a:rPr>
              <a:t>mA</a:t>
            </a:r>
            <a:r>
              <a:rPr lang="es-ES" sz="2400" spc="2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spc="25" dirty="0" smtClean="0">
                <a:solidFill>
                  <a:srgbClr val="171514"/>
                </a:solidFill>
                <a:latin typeface="Microsoft Sans Serif"/>
                <a:cs typeface="Microsoft Sans Serif"/>
              </a:rPr>
              <a:t>para </a:t>
            </a:r>
            <a:r>
              <a:rPr lang="es-ES" sz="2400" spc="15" dirty="0" smtClean="0">
                <a:solidFill>
                  <a:srgbClr val="171514"/>
                </a:solidFill>
                <a:latin typeface="Microsoft Sans Serif"/>
                <a:cs typeface="Microsoft Sans Serif"/>
              </a:rPr>
              <a:t>frecuencias </a:t>
            </a:r>
            <a:r>
              <a:rPr lang="es-ES" sz="2400" spc="25" dirty="0" smtClean="0">
                <a:solidFill>
                  <a:srgbClr val="171514"/>
                </a:solidFill>
                <a:latin typeface="Microsoft Sans Serif"/>
                <a:cs typeface="Microsoft Sans Serif"/>
              </a:rPr>
              <a:t>superiores </a:t>
            </a:r>
            <a:r>
              <a:rPr lang="es-ES" sz="2400" dirty="0" smtClean="0">
                <a:solidFill>
                  <a:srgbClr val="171514"/>
                </a:solidFill>
                <a:latin typeface="Microsoft Sans Serif"/>
                <a:cs typeface="Microsoft Sans Serif"/>
              </a:rPr>
              <a:t>a </a:t>
            </a:r>
            <a:r>
              <a:rPr lang="es-ES" sz="2400" spc="5" dirty="0" smtClean="0">
                <a:solidFill>
                  <a:srgbClr val="171514"/>
                </a:solidFill>
                <a:latin typeface="Microsoft Sans Serif"/>
                <a:cs typeface="Microsoft Sans Serif"/>
              </a:rPr>
              <a:t>100-200 kHz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efecto </a:t>
            </a:r>
            <a:r>
              <a:rPr lang="es-ES" sz="2400" spc="-5" dirty="0" smtClean="0">
                <a:solidFill>
                  <a:srgbClr val="171514"/>
                </a:solidFill>
                <a:latin typeface="Microsoft Sans Serif"/>
                <a:cs typeface="Microsoft Sans Serif"/>
              </a:rPr>
              <a:t>se </a:t>
            </a:r>
            <a:r>
              <a:rPr lang="es-ES" sz="2400" spc="35" dirty="0" smtClean="0">
                <a:solidFill>
                  <a:srgbClr val="171514"/>
                </a:solidFill>
                <a:latin typeface="Microsoft Sans Serif"/>
                <a:cs typeface="Microsoft Sans Serif"/>
              </a:rPr>
              <a:t>limita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sensación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calor</a:t>
            </a:r>
            <a:r>
              <a:rPr lang="es-ES" sz="2400" spc="-5" dirty="0" smtClean="0">
                <a:solidFill>
                  <a:srgbClr val="171514"/>
                </a:solidFill>
                <a:latin typeface="Microsoft Sans Serif"/>
                <a:cs typeface="Microsoft Sans Serif"/>
              </a:rPr>
              <a:t> </a:t>
            </a:r>
            <a:r>
              <a:rPr lang="es-ES" sz="2400" spc="20" dirty="0" err="1" smtClean="0">
                <a:solidFill>
                  <a:srgbClr val="171514"/>
                </a:solidFill>
                <a:latin typeface="Microsoft Sans Serif"/>
                <a:cs typeface="Microsoft Sans Serif"/>
              </a:rPr>
              <a:t>oa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aparición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quemaduras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superficiales.</a:t>
            </a:r>
            <a:endParaRPr lang="es-ES" sz="2400" dirty="0" smtClean="0">
              <a:latin typeface="Microsoft Sans Serif"/>
              <a:cs typeface="Microsoft Sans Serif"/>
            </a:endParaRPr>
          </a:p>
          <a:p>
            <a:pPr marR="111125" algn="just"/>
            <a:endParaRPr lang="es-ES" sz="2400" dirty="0">
              <a:latin typeface="Microsoft Sans Serif"/>
              <a:cs typeface="Microsoft Sans Serif"/>
            </a:endParaRPr>
          </a:p>
        </p:txBody>
      </p:sp>
    </p:spTree>
    <p:extLst>
      <p:ext uri="{BB962C8B-B14F-4D97-AF65-F5344CB8AC3E}">
        <p14:creationId xmlns:p14="http://schemas.microsoft.com/office/powerpoint/2010/main" val="387598493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250825" y="174625"/>
            <a:ext cx="14325600" cy="7909858"/>
          </a:xfrm>
          <a:prstGeom prst="rect">
            <a:avLst/>
          </a:prstGeom>
        </p:spPr>
        <p:txBody>
          <a:bodyPr vert="horz" wrap="square" lIns="0" tIns="12700" rIns="0" bIns="0" rtlCol="0">
            <a:spAutoFit/>
          </a:bodyPr>
          <a:lstStyle/>
          <a:p>
            <a:pPr algn="just">
              <a:spcBef>
                <a:spcPts val="625"/>
              </a:spcBef>
            </a:pPr>
            <a:r>
              <a:rPr sz="2400" b="1" spc="10" dirty="0" smtClean="0">
                <a:solidFill>
                  <a:srgbClr val="171514"/>
                </a:solidFill>
                <a:latin typeface="Arial"/>
                <a:cs typeface="Arial"/>
              </a:rPr>
              <a:t>1.3</a:t>
            </a:r>
            <a:r>
              <a:rPr sz="2400" b="1" spc="-20" dirty="0" smtClean="0">
                <a:solidFill>
                  <a:srgbClr val="171514"/>
                </a:solidFill>
                <a:latin typeface="Arial"/>
                <a:cs typeface="Arial"/>
              </a:rPr>
              <a:t> </a:t>
            </a:r>
            <a:r>
              <a:rPr sz="2400" b="1" spc="-65" dirty="0">
                <a:solidFill>
                  <a:srgbClr val="171514"/>
                </a:solidFill>
                <a:latin typeface="Arial"/>
                <a:cs typeface="Arial"/>
              </a:rPr>
              <a:t>EFECTO</a:t>
            </a:r>
            <a:r>
              <a:rPr sz="2400" b="1" spc="-20" dirty="0">
                <a:solidFill>
                  <a:srgbClr val="171514"/>
                </a:solidFill>
                <a:latin typeface="Arial"/>
                <a:cs typeface="Arial"/>
              </a:rPr>
              <a:t> </a:t>
            </a:r>
            <a:r>
              <a:rPr sz="2400" b="1" spc="-45" dirty="0">
                <a:solidFill>
                  <a:srgbClr val="171514"/>
                </a:solidFill>
                <a:latin typeface="Arial"/>
                <a:cs typeface="Arial"/>
              </a:rPr>
              <a:t>DE</a:t>
            </a:r>
            <a:r>
              <a:rPr sz="2400" b="1" spc="-20" dirty="0">
                <a:solidFill>
                  <a:srgbClr val="171514"/>
                </a:solidFill>
                <a:latin typeface="Arial"/>
                <a:cs typeface="Arial"/>
              </a:rPr>
              <a:t> </a:t>
            </a:r>
            <a:r>
              <a:rPr sz="2400" b="1" spc="-40" dirty="0">
                <a:solidFill>
                  <a:srgbClr val="171514"/>
                </a:solidFill>
                <a:latin typeface="Arial"/>
                <a:cs typeface="Arial"/>
              </a:rPr>
              <a:t>LA</a:t>
            </a:r>
            <a:r>
              <a:rPr sz="2400" b="1" spc="-20" dirty="0">
                <a:solidFill>
                  <a:srgbClr val="171514"/>
                </a:solidFill>
                <a:latin typeface="Arial"/>
                <a:cs typeface="Arial"/>
              </a:rPr>
              <a:t> </a:t>
            </a:r>
            <a:r>
              <a:rPr sz="2400" b="1" spc="10" dirty="0">
                <a:solidFill>
                  <a:srgbClr val="171514"/>
                </a:solidFill>
                <a:latin typeface="Arial"/>
                <a:cs typeface="Arial"/>
              </a:rPr>
              <a:t>DURACIÓN</a:t>
            </a:r>
            <a:r>
              <a:rPr sz="2400" b="1" spc="-20" dirty="0">
                <a:solidFill>
                  <a:srgbClr val="171514"/>
                </a:solidFill>
                <a:latin typeface="Arial"/>
                <a:cs typeface="Arial"/>
              </a:rPr>
              <a:t> </a:t>
            </a:r>
            <a:r>
              <a:rPr lang="es-ES" sz="2400" b="1" spc="-35" dirty="0" smtClean="0">
                <a:solidFill>
                  <a:srgbClr val="171514"/>
                </a:solidFill>
                <a:latin typeface="Arial"/>
                <a:cs typeface="Arial"/>
              </a:rPr>
              <a:t>DE LA CORRIENTE</a:t>
            </a:r>
          </a:p>
          <a:p>
            <a:pPr algn="just">
              <a:spcBef>
                <a:spcPts val="625"/>
              </a:spcBef>
            </a:pPr>
            <a:endParaRPr sz="2400" dirty="0">
              <a:latin typeface="Arial"/>
              <a:cs typeface="Arial"/>
            </a:endParaRPr>
          </a:p>
          <a:p>
            <a:pPr marR="5080" algn="just">
              <a:spcBef>
                <a:spcPts val="135"/>
              </a:spcBef>
            </a:pPr>
            <a:r>
              <a:rPr sz="2400" spc="5" dirty="0">
                <a:solidFill>
                  <a:srgbClr val="171514"/>
                </a:solidFill>
                <a:latin typeface="Microsoft Sans Serif"/>
                <a:cs typeface="Microsoft Sans Serif"/>
              </a:rPr>
              <a:t>Para </a:t>
            </a:r>
            <a:r>
              <a:rPr sz="2400" spc="25" dirty="0">
                <a:solidFill>
                  <a:srgbClr val="171514"/>
                </a:solidFill>
                <a:latin typeface="Microsoft Sans Serif"/>
                <a:cs typeface="Microsoft Sans Serif"/>
              </a:rPr>
              <a:t>evitar </a:t>
            </a:r>
            <a:r>
              <a:rPr sz="2400" spc="30" dirty="0">
                <a:solidFill>
                  <a:srgbClr val="171514"/>
                </a:solidFill>
                <a:latin typeface="Microsoft Sans Serif"/>
                <a:cs typeface="Microsoft Sans Serif"/>
              </a:rPr>
              <a:t>que una </a:t>
            </a:r>
            <a:r>
              <a:rPr sz="2400" spc="15" dirty="0">
                <a:solidFill>
                  <a:srgbClr val="171514"/>
                </a:solidFill>
                <a:latin typeface="Microsoft Sans Serif"/>
                <a:cs typeface="Microsoft Sans Serif"/>
              </a:rPr>
              <a:t>descarga eléctrica </a:t>
            </a:r>
            <a:r>
              <a:rPr sz="2400" spc="5" dirty="0">
                <a:solidFill>
                  <a:srgbClr val="171514"/>
                </a:solidFill>
                <a:latin typeface="Microsoft Sans Serif"/>
                <a:cs typeface="Microsoft Sans Serif"/>
              </a:rPr>
              <a:t>cause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muerte, </a:t>
            </a:r>
            <a:r>
              <a:rPr sz="2400" spc="10" dirty="0">
                <a:solidFill>
                  <a:srgbClr val="171514"/>
                </a:solidFill>
                <a:latin typeface="Microsoft Sans Serif"/>
                <a:cs typeface="Microsoft Sans Serif"/>
              </a:rPr>
              <a:t>la </a:t>
            </a:r>
            <a:r>
              <a:rPr sz="2400" spc="40" dirty="0">
                <a:solidFill>
                  <a:srgbClr val="171514"/>
                </a:solidFill>
                <a:latin typeface="Microsoft Sans Serif"/>
                <a:cs typeface="Microsoft Sans Serif"/>
              </a:rPr>
              <a:t>magnitud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25" dirty="0" err="1">
                <a:solidFill>
                  <a:srgbClr val="171514"/>
                </a:solidFill>
                <a:latin typeface="Microsoft Sans Serif"/>
                <a:cs typeface="Microsoft Sans Serif"/>
              </a:rPr>
              <a:t>debe</a:t>
            </a:r>
            <a:r>
              <a:rPr sz="2400" spc="2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ser</a:t>
            </a:r>
            <a:r>
              <a:rPr lang="es-ES" sz="2400" spc="15" dirty="0" smtClean="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menor</a:t>
            </a:r>
            <a:r>
              <a:rPr sz="2400" spc="4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que </a:t>
            </a:r>
            <a:r>
              <a:rPr sz="2400" dirty="0">
                <a:solidFill>
                  <a:srgbClr val="171514"/>
                </a:solidFill>
                <a:latin typeface="Microsoft Sans Serif"/>
                <a:cs typeface="Microsoft Sans Serif"/>
              </a:rPr>
              <a:t>causa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fibrilación ventricular. </a:t>
            </a:r>
            <a:r>
              <a:rPr sz="2400" spc="20" dirty="0">
                <a:solidFill>
                  <a:srgbClr val="171514"/>
                </a:solidFill>
                <a:latin typeface="Microsoft Sans Serif"/>
                <a:cs typeface="Microsoft Sans Serif"/>
              </a:rPr>
              <a:t>Como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mencionó anteriormente</a:t>
            </a:r>
            <a:r>
              <a:rPr sz="2400" spc="3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magnitud</a:t>
            </a:r>
            <a:r>
              <a:rPr sz="2400" spc="4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esta </a:t>
            </a:r>
            <a:r>
              <a:rPr sz="2400" spc="30" dirty="0">
                <a:solidFill>
                  <a:srgbClr val="171514"/>
                </a:solidFill>
                <a:latin typeface="Microsoft Sans Serif"/>
                <a:cs typeface="Microsoft Sans Serif"/>
              </a:rPr>
              <a:t>corriente </a:t>
            </a:r>
            <a:r>
              <a:rPr sz="2400" spc="15" dirty="0">
                <a:solidFill>
                  <a:srgbClr val="171514"/>
                </a:solidFill>
                <a:latin typeface="Microsoft Sans Serif"/>
                <a:cs typeface="Microsoft Sans Serif"/>
              </a:rPr>
              <a:t>varía </a:t>
            </a:r>
            <a:r>
              <a:rPr sz="2400" spc="35" dirty="0">
                <a:solidFill>
                  <a:srgbClr val="171514"/>
                </a:solidFill>
                <a:latin typeface="Microsoft Sans Serif"/>
                <a:cs typeface="Microsoft Sans Serif"/>
              </a:rPr>
              <a:t>entre </a:t>
            </a:r>
            <a:r>
              <a:rPr sz="2400" spc="10" dirty="0">
                <a:solidFill>
                  <a:srgbClr val="171514"/>
                </a:solidFill>
                <a:latin typeface="Microsoft Sans Serif"/>
                <a:cs typeface="Microsoft Sans Serif"/>
              </a:rPr>
              <a:t>75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250 </a:t>
            </a:r>
            <a:r>
              <a:rPr sz="2400" spc="25" dirty="0">
                <a:solidFill>
                  <a:srgbClr val="171514"/>
                </a:solidFill>
                <a:latin typeface="Microsoft Sans Serif"/>
                <a:cs typeface="Microsoft Sans Serif"/>
              </a:rPr>
              <a:t>mA </a:t>
            </a:r>
            <a:r>
              <a:rPr sz="240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valor </a:t>
            </a:r>
            <a:r>
              <a:rPr sz="2400" spc="20" dirty="0">
                <a:solidFill>
                  <a:srgbClr val="171514"/>
                </a:solidFill>
                <a:latin typeface="Microsoft Sans Serif"/>
                <a:cs typeface="Microsoft Sans Serif"/>
              </a:rPr>
              <a:t>real </a:t>
            </a:r>
            <a:r>
              <a:rPr sz="2400" spc="25" dirty="0">
                <a:solidFill>
                  <a:srgbClr val="171514"/>
                </a:solidFill>
                <a:latin typeface="Microsoft Sans Serif"/>
                <a:cs typeface="Microsoft Sans Serif"/>
              </a:rPr>
              <a:t>depende </a:t>
            </a:r>
            <a:r>
              <a:rPr sz="2400" spc="20" dirty="0">
                <a:solidFill>
                  <a:srgbClr val="171514"/>
                </a:solidFill>
                <a:latin typeface="Microsoft Sans Serif"/>
                <a:cs typeface="Microsoft Sans Serif"/>
              </a:rPr>
              <a:t>del </a:t>
            </a:r>
            <a:r>
              <a:rPr sz="2400" spc="35" dirty="0" err="1">
                <a:solidFill>
                  <a:srgbClr val="171514"/>
                </a:solidFill>
                <a:latin typeface="Microsoft Sans Serif"/>
                <a:cs typeface="Microsoft Sans Serif"/>
              </a:rPr>
              <a:t>tamaño</a:t>
            </a:r>
            <a:r>
              <a:rPr sz="2400" spc="3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cuerpo</a:t>
            </a:r>
            <a:r>
              <a:rPr sz="2400" spc="20" dirty="0">
                <a:solidFill>
                  <a:srgbClr val="171514"/>
                </a:solidFill>
                <a:latin typeface="Microsoft Sans Serif"/>
                <a:cs typeface="Microsoft Sans Serif"/>
              </a:rPr>
              <a:t>) </a:t>
            </a:r>
            <a:r>
              <a:rPr sz="2400" dirty="0">
                <a:solidFill>
                  <a:srgbClr val="171514"/>
                </a:solidFill>
                <a:latin typeface="Microsoft Sans Serif"/>
                <a:cs typeface="Microsoft Sans Serif"/>
              </a:rPr>
              <a:t>si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duración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de unos </a:t>
            </a:r>
            <a:r>
              <a:rPr sz="2400" spc="15" dirty="0" err="1">
                <a:solidFill>
                  <a:srgbClr val="171514"/>
                </a:solidFill>
                <a:latin typeface="Microsoft Sans Serif"/>
                <a:cs typeface="Microsoft Sans Serif"/>
              </a:rPr>
              <a:t>pocos</a:t>
            </a:r>
            <a:r>
              <a:rPr sz="2400" spc="15" dirty="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a:t>
            </a:r>
            <a:r>
              <a:rPr sz="2400" spc="2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Los </a:t>
            </a:r>
            <a:r>
              <a:rPr sz="2400" spc="30" dirty="0">
                <a:solidFill>
                  <a:srgbClr val="171514"/>
                </a:solidFill>
                <a:latin typeface="Microsoft Sans Serif"/>
                <a:cs typeface="Microsoft Sans Serif"/>
              </a:rPr>
              <a:t>experimentos</a:t>
            </a:r>
            <a:r>
              <a:rPr sz="2400" spc="3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estadísticas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indican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cuanto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corta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duración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mayor</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corriente</a:t>
            </a:r>
            <a:r>
              <a:rPr lang="es-ES" sz="2400" spc="3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necesaria</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provocar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fibrilación.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Aunque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existe</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acuerdo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total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a:t>
            </a:r>
            <a:r>
              <a:rPr sz="2400"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investigadores</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sobre</a:t>
            </a:r>
            <a:r>
              <a:rPr sz="2400" spc="2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importancia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duración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corriente, </a:t>
            </a:r>
            <a:r>
              <a:rPr sz="2400" spc="40" dirty="0">
                <a:solidFill>
                  <a:srgbClr val="171514"/>
                </a:solidFill>
                <a:latin typeface="Microsoft Sans Serif"/>
                <a:cs typeface="Microsoft Sans Serif"/>
              </a:rPr>
              <a:t>no </a:t>
            </a:r>
            <a:r>
              <a:rPr sz="2400" spc="15" dirty="0">
                <a:solidFill>
                  <a:srgbClr val="171514"/>
                </a:solidFill>
                <a:latin typeface="Microsoft Sans Serif"/>
                <a:cs typeface="Microsoft Sans Serif"/>
              </a:rPr>
              <a:t>existe </a:t>
            </a:r>
            <a:r>
              <a:rPr sz="2400" spc="30" dirty="0">
                <a:solidFill>
                  <a:srgbClr val="171514"/>
                </a:solidFill>
                <a:latin typeface="Microsoft Sans Serif"/>
                <a:cs typeface="Microsoft Sans Serif"/>
              </a:rPr>
              <a:t>una </a:t>
            </a:r>
            <a:r>
              <a:rPr sz="2400" spc="10" dirty="0">
                <a:solidFill>
                  <a:srgbClr val="171514"/>
                </a:solidFill>
                <a:latin typeface="Microsoft Sans Serif"/>
                <a:cs typeface="Microsoft Sans Serif"/>
              </a:rPr>
              <a:t>ley </a:t>
            </a:r>
            <a:r>
              <a:rPr sz="2400" spc="35" dirty="0">
                <a:solidFill>
                  <a:srgbClr val="171514"/>
                </a:solidFill>
                <a:latin typeface="Microsoft Sans Serif"/>
                <a:cs typeface="Microsoft Sans Serif"/>
              </a:rPr>
              <a:t>o </a:t>
            </a:r>
            <a:r>
              <a:rPr sz="2400" spc="15" dirty="0" err="1">
                <a:solidFill>
                  <a:srgbClr val="171514"/>
                </a:solidFill>
                <a:latin typeface="Microsoft Sans Serif"/>
                <a:cs typeface="Microsoft Sans Serif"/>
              </a:rPr>
              <a:t>ecuación</a:t>
            </a:r>
            <a:r>
              <a:rPr sz="2400" spc="1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acordada</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internacionalmente</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 </a:t>
            </a:r>
            <a:r>
              <a:rPr sz="2400" spc="20" dirty="0">
                <a:solidFill>
                  <a:srgbClr val="171514"/>
                </a:solidFill>
                <a:latin typeface="Microsoft Sans Serif"/>
                <a:cs typeface="Microsoft Sans Serif"/>
              </a:rPr>
              <a:t>relacionar </a:t>
            </a:r>
            <a:r>
              <a:rPr sz="2400" spc="10" dirty="0">
                <a:solidFill>
                  <a:srgbClr val="171514"/>
                </a:solidFill>
                <a:latin typeface="Microsoft Sans Serif"/>
                <a:cs typeface="Microsoft Sans Serif"/>
              </a:rPr>
              <a:t>la </a:t>
            </a:r>
            <a:r>
              <a:rPr sz="2400" spc="40" dirty="0">
                <a:solidFill>
                  <a:srgbClr val="171514"/>
                </a:solidFill>
                <a:latin typeface="Microsoft Sans Serif"/>
                <a:cs typeface="Microsoft Sans Serif"/>
              </a:rPr>
              <a:t>magnitud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que </a:t>
            </a:r>
            <a:r>
              <a:rPr sz="2400" dirty="0">
                <a:solidFill>
                  <a:srgbClr val="171514"/>
                </a:solidFill>
                <a:latin typeface="Microsoft Sans Serif"/>
                <a:cs typeface="Microsoft Sans Serif"/>
              </a:rPr>
              <a:t>causa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fibrilación</a:t>
            </a:r>
            <a:r>
              <a:rPr sz="2400" spc="2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duración</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5" dirty="0">
                <a:solidFill>
                  <a:srgbClr val="171514"/>
                </a:solidFill>
                <a:latin typeface="Microsoft Sans Serif"/>
                <a:cs typeface="Microsoft Sans Serif"/>
              </a:rPr>
              <a:t>esa </a:t>
            </a:r>
            <a:r>
              <a:rPr sz="2400" spc="25" dirty="0">
                <a:solidFill>
                  <a:srgbClr val="171514"/>
                </a:solidFill>
                <a:latin typeface="Microsoft Sans Serif"/>
                <a:cs typeface="Microsoft Sans Serif"/>
              </a:rPr>
              <a:t>corriente. </a:t>
            </a:r>
            <a:r>
              <a:rPr sz="2400" spc="-15" dirty="0">
                <a:solidFill>
                  <a:srgbClr val="171514"/>
                </a:solidFill>
                <a:latin typeface="Microsoft Sans Serif"/>
                <a:cs typeface="Microsoft Sans Serif"/>
              </a:rPr>
              <a:t>La </a:t>
            </a:r>
            <a:r>
              <a:rPr sz="2400" spc="20" dirty="0">
                <a:solidFill>
                  <a:srgbClr val="171514"/>
                </a:solidFill>
                <a:latin typeface="Microsoft Sans Serif"/>
                <a:cs typeface="Microsoft Sans Serif"/>
              </a:rPr>
              <a:t>relación más </a:t>
            </a:r>
            <a:r>
              <a:rPr sz="2400" spc="35" dirty="0">
                <a:solidFill>
                  <a:srgbClr val="171514"/>
                </a:solidFill>
                <a:latin typeface="Microsoft Sans Serif"/>
                <a:cs typeface="Microsoft Sans Serif"/>
              </a:rPr>
              <a:t>común </a:t>
            </a:r>
            <a:r>
              <a:rPr sz="2400" spc="20" dirty="0">
                <a:solidFill>
                  <a:srgbClr val="171514"/>
                </a:solidFill>
                <a:latin typeface="Microsoft Sans Serif"/>
                <a:cs typeface="Microsoft Sans Serif"/>
              </a:rPr>
              <a:t>utilizada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que </a:t>
            </a:r>
            <a:r>
              <a:rPr sz="2400" spc="25" dirty="0">
                <a:solidFill>
                  <a:srgbClr val="171514"/>
                </a:solidFill>
                <a:latin typeface="Microsoft Sans Serif"/>
                <a:cs typeface="Microsoft Sans Serif"/>
              </a:rPr>
              <a:t>llegó </a:t>
            </a:r>
            <a:r>
              <a:rPr sz="2400" spc="45" dirty="0" err="1">
                <a:solidFill>
                  <a:srgbClr val="171514"/>
                </a:solidFill>
                <a:latin typeface="Microsoft Sans Serif"/>
                <a:cs typeface="Microsoft Sans Serif"/>
              </a:rPr>
              <a:t>por</a:t>
            </a:r>
            <a:r>
              <a:rPr sz="2400" spc="4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Dalziel</a:t>
            </a:r>
            <a:r>
              <a:rPr lang="es-ES" sz="2400" spc="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modificado</a:t>
            </a:r>
            <a:r>
              <a:rPr sz="2400" spc="3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más </a:t>
            </a:r>
            <a:r>
              <a:rPr sz="2400" spc="30" dirty="0">
                <a:solidFill>
                  <a:srgbClr val="171514"/>
                </a:solidFill>
                <a:latin typeface="Microsoft Sans Serif"/>
                <a:cs typeface="Microsoft Sans Serif"/>
              </a:rPr>
              <a:t>recientemente </a:t>
            </a:r>
            <a:r>
              <a:rPr sz="2400" spc="45" dirty="0" err="1">
                <a:solidFill>
                  <a:srgbClr val="171514"/>
                </a:solidFill>
                <a:latin typeface="Microsoft Sans Serif"/>
                <a:cs typeface="Microsoft Sans Serif"/>
              </a:rPr>
              <a:t>por</a:t>
            </a:r>
            <a:r>
              <a:rPr sz="2400" spc="4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otros</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sobre</a:t>
            </a:r>
            <a:r>
              <a:rPr sz="2400" spc="2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5" dirty="0">
                <a:solidFill>
                  <a:srgbClr val="171514"/>
                </a:solidFill>
                <a:latin typeface="Microsoft Sans Serif"/>
                <a:cs typeface="Microsoft Sans Serif"/>
              </a:rPr>
              <a:t>base </a:t>
            </a:r>
            <a:r>
              <a:rPr sz="2400" spc="25" dirty="0">
                <a:solidFill>
                  <a:srgbClr val="171514"/>
                </a:solidFill>
                <a:latin typeface="Microsoft Sans Serif"/>
                <a:cs typeface="Microsoft Sans Serif"/>
              </a:rPr>
              <a:t>de </a:t>
            </a:r>
            <a:r>
              <a:rPr sz="2400" spc="30" dirty="0" err="1">
                <a:solidFill>
                  <a:srgbClr val="171514"/>
                </a:solidFill>
                <a:latin typeface="Microsoft Sans Serif"/>
                <a:cs typeface="Microsoft Sans Serif"/>
              </a:rPr>
              <a:t>numerosos</a:t>
            </a:r>
            <a:r>
              <a:rPr sz="2400" spc="3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experimentos</a:t>
            </a:r>
            <a:r>
              <a:rPr lang="es-ES" sz="2400" spc="2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esta</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relacion</a:t>
            </a:r>
            <a:r>
              <a:rPr sz="2400" spc="-1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endParaRPr lang="es-ES" sz="2400" spc="-5" dirty="0" smtClean="0">
              <a:solidFill>
                <a:srgbClr val="171514"/>
              </a:solidFill>
              <a:latin typeface="Microsoft Sans Serif"/>
              <a:cs typeface="Microsoft Sans Serif"/>
            </a:endParaRPr>
          </a:p>
          <a:p>
            <a:pPr marR="5080" algn="just">
              <a:spcBef>
                <a:spcPts val="135"/>
              </a:spcBef>
            </a:pPr>
            <a:endParaRPr lang="es-ES" sz="2400" spc="-5" dirty="0" smtClean="0">
              <a:solidFill>
                <a:srgbClr val="171514"/>
              </a:solidFill>
              <a:latin typeface="Microsoft Sans Serif"/>
              <a:cs typeface="Microsoft Sans Serif"/>
            </a:endParaRPr>
          </a:p>
          <a:p>
            <a:pPr marR="5080" algn="just">
              <a:spcBef>
                <a:spcPts val="135"/>
              </a:spcBef>
            </a:pPr>
            <a:endParaRPr lang="es-ES" sz="2400" spc="-5" dirty="0">
              <a:solidFill>
                <a:srgbClr val="171514"/>
              </a:solidFill>
              <a:latin typeface="Microsoft Sans Serif"/>
              <a:cs typeface="Microsoft Sans Serif"/>
            </a:endParaRPr>
          </a:p>
          <a:p>
            <a:pPr marR="5080" algn="just">
              <a:spcBef>
                <a:spcPts val="135"/>
              </a:spcBef>
            </a:pPr>
            <a:r>
              <a:rPr lang="es-ES" sz="2400" spc="30" dirty="0" smtClean="0">
                <a:solidFill>
                  <a:srgbClr val="171514"/>
                </a:solidFill>
                <a:latin typeface="Microsoft Sans Serif"/>
                <a:cs typeface="Microsoft Sans Serif"/>
              </a:rPr>
              <a:t>dónde </a:t>
            </a:r>
            <a:r>
              <a:rPr lang="es-ES" sz="2400" b="1" i="1" spc="30" dirty="0" smtClean="0">
                <a:solidFill>
                  <a:srgbClr val="171514"/>
                </a:solidFill>
                <a:latin typeface="Arial"/>
                <a:cs typeface="Arial"/>
              </a:rPr>
              <a:t>t</a:t>
            </a:r>
            <a:r>
              <a:rPr lang="es-ES" sz="2400" i="1" spc="30" dirty="0" smtClean="0">
                <a:solidFill>
                  <a:srgbClr val="171514"/>
                </a:solidFill>
                <a:latin typeface="Arial"/>
                <a:cs typeface="Arial"/>
              </a:rPr>
              <a:t> </a:t>
            </a:r>
            <a:r>
              <a:rPr lang="es-ES" sz="2400" spc="30"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duración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corriente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choque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b="1" i="1" spc="5" dirty="0" smtClean="0">
                <a:solidFill>
                  <a:srgbClr val="171514"/>
                </a:solidFill>
                <a:latin typeface="Arial"/>
                <a:cs typeface="Arial"/>
              </a:rPr>
              <a:t>k</a:t>
            </a:r>
            <a:r>
              <a:rPr lang="es-ES" sz="2400" i="1" spc="5" dirty="0" smtClean="0">
                <a:solidFill>
                  <a:srgbClr val="171514"/>
                </a:solidFill>
                <a:latin typeface="Arial"/>
                <a:cs typeface="Arial"/>
              </a:rPr>
              <a:t> </a:t>
            </a:r>
            <a:r>
              <a:rPr lang="es-ES" sz="2400" spc="5" dirty="0" smtClean="0">
                <a:solidFill>
                  <a:srgbClr val="171514"/>
                </a:solidFill>
                <a:latin typeface="Microsoft Sans Serif"/>
                <a:cs typeface="Microsoft Sans Serif"/>
              </a:rPr>
              <a:t>es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constante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cuyo </a:t>
            </a:r>
            <a:r>
              <a:rPr lang="es-ES" sz="2400" spc="25" dirty="0" smtClean="0">
                <a:solidFill>
                  <a:srgbClr val="171514"/>
                </a:solidFill>
                <a:latin typeface="Microsoft Sans Serif"/>
                <a:cs typeface="Microsoft Sans Serif"/>
              </a:rPr>
              <a:t>valor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depende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peso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persona:</a:t>
            </a:r>
            <a:endParaRPr lang="es-ES" sz="2400" dirty="0" smtClean="0">
              <a:latin typeface="Microsoft Sans Serif"/>
              <a:cs typeface="Microsoft Sans Serif"/>
            </a:endParaRPr>
          </a:p>
          <a:p>
            <a:pPr algn="just">
              <a:spcBef>
                <a:spcPts val="50"/>
              </a:spcBef>
            </a:pPr>
            <a:endParaRPr lang="es-ES" sz="2400" dirty="0" smtClean="0">
              <a:latin typeface="Microsoft Sans Serif"/>
              <a:cs typeface="Microsoft Sans Serif"/>
            </a:endParaRPr>
          </a:p>
          <a:p>
            <a:pPr marR="1650364" lvl="1" algn="just"/>
            <a:r>
              <a:rPr lang="es-ES" sz="2400" b="1" i="1" spc="5" dirty="0" smtClean="0">
                <a:solidFill>
                  <a:srgbClr val="171514"/>
                </a:solidFill>
                <a:latin typeface="Arial"/>
                <a:cs typeface="Arial"/>
              </a:rPr>
              <a:t>k</a:t>
            </a:r>
            <a:r>
              <a:rPr lang="es-ES" sz="2400" b="1" spc="5" dirty="0" smtClean="0">
                <a:solidFill>
                  <a:srgbClr val="171514"/>
                </a:solidFill>
                <a:latin typeface="Microsoft Sans Serif"/>
                <a:cs typeface="Microsoft Sans Serif"/>
              </a:rPr>
              <a:t>=0,116</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para</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spc="-5" dirty="0" smtClean="0">
                <a:solidFill>
                  <a:srgbClr val="171514"/>
                </a:solidFill>
                <a:latin typeface="Microsoft Sans Serif"/>
                <a:cs typeface="Microsoft Sans Serif"/>
              </a:rPr>
              <a:t> 99,5%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las</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personas</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que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pesan</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50</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kg </a:t>
            </a:r>
          </a:p>
          <a:p>
            <a:pPr marR="1650364" lvl="1" algn="just"/>
            <a:r>
              <a:rPr lang="es-ES" sz="2400" b="1" i="1" spc="5" dirty="0" smtClean="0">
                <a:solidFill>
                  <a:srgbClr val="171514"/>
                </a:solidFill>
                <a:latin typeface="Arial"/>
                <a:cs typeface="Arial"/>
              </a:rPr>
              <a:t>k</a:t>
            </a:r>
            <a:r>
              <a:rPr lang="es-ES" sz="2400" b="1" spc="5" dirty="0" smtClean="0">
                <a:solidFill>
                  <a:srgbClr val="171514"/>
                </a:solidFill>
                <a:latin typeface="Microsoft Sans Serif"/>
                <a:cs typeface="Microsoft Sans Serif"/>
              </a:rPr>
              <a:t>=0,157</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para</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spc="-5" dirty="0" smtClean="0">
                <a:solidFill>
                  <a:srgbClr val="171514"/>
                </a:solidFill>
                <a:latin typeface="Microsoft Sans Serif"/>
                <a:cs typeface="Microsoft Sans Serif"/>
              </a:rPr>
              <a:t> 99,5%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las</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personas</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que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pesan</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70</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kg </a:t>
            </a:r>
          </a:p>
          <a:p>
            <a:pPr marR="1650364" lvl="1" algn="just"/>
            <a:r>
              <a:rPr lang="es-ES" sz="2400" b="1" spc="-35" dirty="0" smtClean="0">
                <a:solidFill>
                  <a:srgbClr val="171514"/>
                </a:solidFill>
                <a:latin typeface="Microsoft Sans Serif"/>
                <a:cs typeface="Microsoft Sans Serif"/>
              </a:rPr>
              <a:t>Si </a:t>
            </a:r>
            <a:r>
              <a:rPr lang="es-ES" sz="2400" b="1" spc="25" dirty="0" smtClean="0">
                <a:solidFill>
                  <a:srgbClr val="171514"/>
                </a:solidFill>
                <a:latin typeface="Microsoft Sans Serif"/>
                <a:cs typeface="Microsoft Sans Serif"/>
              </a:rPr>
              <a:t>suponemos </a:t>
            </a:r>
            <a:r>
              <a:rPr lang="es-ES" sz="2400" b="1" spc="10" dirty="0" smtClean="0">
                <a:solidFill>
                  <a:srgbClr val="171514"/>
                </a:solidFill>
                <a:latin typeface="Microsoft Sans Serif"/>
                <a:cs typeface="Microsoft Sans Serif"/>
              </a:rPr>
              <a:t>que </a:t>
            </a:r>
            <a:r>
              <a:rPr lang="es-ES" sz="2400" b="1" i="1" spc="10" dirty="0" smtClean="0">
                <a:solidFill>
                  <a:srgbClr val="171514"/>
                </a:solidFill>
                <a:latin typeface="Arial"/>
                <a:cs typeface="Arial"/>
              </a:rPr>
              <a:t>k</a:t>
            </a:r>
            <a:r>
              <a:rPr lang="es-ES" sz="2400" b="1" spc="10" dirty="0" smtClean="0">
                <a:solidFill>
                  <a:srgbClr val="171514"/>
                </a:solidFill>
                <a:latin typeface="Microsoft Sans Serif"/>
                <a:cs typeface="Microsoft Sans Serif"/>
              </a:rPr>
              <a:t>=0.116 </a:t>
            </a:r>
            <a:r>
              <a:rPr lang="es-ES" sz="2400" b="1" spc="15" dirty="0" smtClean="0">
                <a:solidFill>
                  <a:srgbClr val="171514"/>
                </a:solidFill>
                <a:latin typeface="Microsoft Sans Serif"/>
                <a:cs typeface="Microsoft Sans Serif"/>
              </a:rPr>
              <a:t>entonces, </a:t>
            </a:r>
          </a:p>
          <a:p>
            <a:pPr marR="1650364" lvl="1" algn="just"/>
            <a:r>
              <a:rPr lang="es-ES" sz="2400" b="1" i="1" spc="15" dirty="0" err="1" smtClean="0">
                <a:solidFill>
                  <a:srgbClr val="171514"/>
                </a:solidFill>
                <a:latin typeface="Arial"/>
                <a:cs typeface="Arial"/>
              </a:rPr>
              <a:t>Ib</a:t>
            </a:r>
            <a:r>
              <a:rPr lang="es-ES" sz="2400" b="1" i="1" spc="15" dirty="0" smtClean="0">
                <a:solidFill>
                  <a:srgbClr val="171514"/>
                </a:solidFill>
                <a:latin typeface="Arial"/>
                <a:cs typeface="Arial"/>
              </a:rPr>
              <a:t> </a:t>
            </a:r>
            <a:r>
              <a:rPr lang="es-ES" sz="2400" b="1" spc="15" dirty="0" smtClean="0">
                <a:solidFill>
                  <a:srgbClr val="171514"/>
                </a:solidFill>
                <a:latin typeface="Microsoft Sans Serif"/>
                <a:cs typeface="Microsoft Sans Serif"/>
              </a:rPr>
              <a:t>=116mA 	</a:t>
            </a:r>
            <a:r>
              <a:rPr lang="es-ES" sz="2400" b="1" i="1" spc="15" dirty="0" smtClean="0">
                <a:solidFill>
                  <a:srgbClr val="171514"/>
                </a:solidFill>
                <a:latin typeface="Arial"/>
                <a:cs typeface="Arial"/>
              </a:rPr>
              <a:t>t </a:t>
            </a:r>
            <a:r>
              <a:rPr lang="es-ES" sz="2400" b="1" spc="15" dirty="0" smtClean="0">
                <a:solidFill>
                  <a:srgbClr val="171514"/>
                </a:solidFill>
                <a:latin typeface="Microsoft Sans Serif"/>
                <a:cs typeface="Microsoft Sans Serif"/>
              </a:rPr>
              <a:t>=1</a:t>
            </a:r>
            <a:r>
              <a:rPr lang="es-ES" sz="2400" b="1" spc="-15" dirty="0" smtClean="0">
                <a:solidFill>
                  <a:srgbClr val="171514"/>
                </a:solidFill>
                <a:latin typeface="Microsoft Sans Serif"/>
                <a:cs typeface="Microsoft Sans Serif"/>
              </a:rPr>
              <a:t>s </a:t>
            </a:r>
          </a:p>
          <a:p>
            <a:pPr marR="1650364" lvl="1" algn="just"/>
            <a:r>
              <a:rPr lang="es-ES" sz="2400" b="1" i="1" spc="20" dirty="0" err="1" smtClean="0">
                <a:solidFill>
                  <a:srgbClr val="171514"/>
                </a:solidFill>
                <a:latin typeface="Arial"/>
                <a:cs typeface="Arial"/>
              </a:rPr>
              <a:t>Ib</a:t>
            </a:r>
            <a:r>
              <a:rPr lang="es-ES" sz="2400" b="1" i="1" spc="20" dirty="0" smtClean="0">
                <a:solidFill>
                  <a:srgbClr val="171514"/>
                </a:solidFill>
                <a:latin typeface="Arial"/>
                <a:cs typeface="Arial"/>
              </a:rPr>
              <a:t> </a:t>
            </a:r>
            <a:r>
              <a:rPr lang="es-ES" sz="2400" b="1" spc="20"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367mA 	</a:t>
            </a:r>
            <a:r>
              <a:rPr lang="es-ES" sz="2400" b="1" i="1" spc="15" dirty="0" smtClean="0">
                <a:solidFill>
                  <a:srgbClr val="171514"/>
                </a:solidFill>
                <a:latin typeface="Arial"/>
                <a:cs typeface="Arial"/>
              </a:rPr>
              <a:t>t </a:t>
            </a:r>
            <a:r>
              <a:rPr lang="es-ES" sz="2400" b="1" spc="15" dirty="0" smtClean="0">
                <a:solidFill>
                  <a:srgbClr val="171514"/>
                </a:solidFill>
                <a:latin typeface="Microsoft Sans Serif"/>
                <a:cs typeface="Microsoft Sans Serif"/>
              </a:rPr>
              <a:t>=0,1</a:t>
            </a:r>
            <a:r>
              <a:rPr lang="es-ES" sz="2400" b="1" spc="-10"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s</a:t>
            </a:r>
          </a:p>
        </p:txBody>
      </p:sp>
      <p:pic>
        <p:nvPicPr>
          <p:cNvPr id="11" name="Imagen 10"/>
          <p:cNvPicPr>
            <a:picLocks noChangeAspect="1"/>
          </p:cNvPicPr>
          <p:nvPr/>
        </p:nvPicPr>
        <p:blipFill>
          <a:blip r:embed="rId2"/>
          <a:stretch>
            <a:fillRect/>
          </a:stretch>
        </p:blipFill>
        <p:spPr>
          <a:xfrm>
            <a:off x="4518025" y="4441825"/>
            <a:ext cx="5867400" cy="457200"/>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250825" y="174625"/>
            <a:ext cx="5410200" cy="8138125"/>
          </a:xfrm>
          <a:prstGeom prst="rect">
            <a:avLst/>
          </a:prstGeom>
        </p:spPr>
        <p:txBody>
          <a:bodyPr vert="horz" wrap="square" lIns="0" tIns="12700" rIns="0" bIns="0" rtlCol="0">
            <a:spAutoFit/>
          </a:bodyPr>
          <a:lstStyle/>
          <a:p>
            <a:pPr marR="7620" algn="just">
              <a:spcBef>
                <a:spcPts val="570"/>
              </a:spcBef>
            </a:pP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ecuación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(1.2)</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basa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experimentos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duración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varió</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entre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0,03 y</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3 </a:t>
            </a:r>
            <a:r>
              <a:rPr lang="es-ES" sz="2400" spc="20" dirty="0" smtClean="0">
                <a:solidFill>
                  <a:srgbClr val="171514"/>
                </a:solidFill>
                <a:latin typeface="Microsoft Sans Serif"/>
                <a:cs typeface="Microsoft Sans Serif"/>
              </a:rPr>
              <a:t>s, </a:t>
            </a:r>
            <a:r>
              <a:rPr lang="es-ES" sz="2400" spc="5" dirty="0" smtClean="0">
                <a:solidFill>
                  <a:srgbClr val="171514"/>
                </a:solidFill>
                <a:latin typeface="Microsoft Sans Serif"/>
                <a:cs typeface="Microsoft Sans Serif"/>
              </a:rPr>
              <a:t>y </a:t>
            </a:r>
            <a:r>
              <a:rPr lang="es-ES" sz="2400" spc="20"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supuesto de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resistencia </a:t>
            </a:r>
            <a:r>
              <a:rPr lang="es-ES" sz="2400" spc="20" dirty="0" smtClean="0">
                <a:solidFill>
                  <a:srgbClr val="171514"/>
                </a:solidFill>
                <a:latin typeface="Microsoft Sans Serif"/>
                <a:cs typeface="Microsoft Sans Serif"/>
              </a:rPr>
              <a:t>del </a:t>
            </a:r>
            <a:r>
              <a:rPr lang="es-ES" sz="2400" spc="25" dirty="0" smtClean="0">
                <a:solidFill>
                  <a:srgbClr val="171514"/>
                </a:solidFill>
                <a:latin typeface="Microsoft Sans Serif"/>
                <a:cs typeface="Microsoft Sans Serif"/>
              </a:rPr>
              <a:t>cuerpo </a:t>
            </a:r>
            <a:r>
              <a:rPr lang="es-ES" sz="2400" spc="35" dirty="0" smtClean="0">
                <a:solidFill>
                  <a:srgbClr val="171514"/>
                </a:solidFill>
                <a:latin typeface="Microsoft Sans Serif"/>
                <a:cs typeface="Microsoft Sans Serif"/>
              </a:rPr>
              <a:t>humano </a:t>
            </a:r>
            <a:r>
              <a:rPr lang="es-ES" sz="2400" spc="-5" dirty="0" smtClean="0">
                <a:solidFill>
                  <a:srgbClr val="171514"/>
                </a:solidFill>
                <a:latin typeface="Microsoft Sans Serif"/>
                <a:cs typeface="Microsoft Sans Serif"/>
              </a:rPr>
              <a:t>es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1000 </a:t>
            </a:r>
            <a:r>
              <a:rPr lang="es-ES" sz="2400" dirty="0" smtClean="0">
                <a:solidFill>
                  <a:srgbClr val="171514"/>
                </a:solidFill>
                <a:latin typeface="Microsoft Sans Serif"/>
                <a:cs typeface="Microsoft Sans Serif"/>
              </a:rPr>
              <a:t>Ω </a:t>
            </a:r>
            <a:r>
              <a:rPr lang="es-ES" sz="2400" spc="15" dirty="0" smtClean="0">
                <a:solidFill>
                  <a:srgbClr val="171514"/>
                </a:solidFill>
                <a:latin typeface="Microsoft Sans Serif"/>
                <a:cs typeface="Microsoft Sans Serif"/>
              </a:rPr>
              <a:t>(consulte </a:t>
            </a:r>
            <a:r>
              <a:rPr lang="es-ES" sz="2400" spc="10" dirty="0" smtClean="0">
                <a:solidFill>
                  <a:srgbClr val="171514"/>
                </a:solidFill>
                <a:latin typeface="Microsoft Sans Serif"/>
                <a:cs typeface="Microsoft Sans Serif"/>
              </a:rPr>
              <a:t>la </a:t>
            </a:r>
            <a:r>
              <a:rPr lang="es-ES" sz="2400" spc="-5" dirty="0" smtClean="0">
                <a:solidFill>
                  <a:srgbClr val="171514"/>
                </a:solidFill>
                <a:latin typeface="Microsoft Sans Serif"/>
                <a:cs typeface="Microsoft Sans Serif"/>
              </a:rPr>
              <a:t>Sección 1.4). </a:t>
            </a:r>
            <a:r>
              <a:rPr lang="es-ES" sz="2400" spc="-10" dirty="0" smtClean="0">
                <a:solidFill>
                  <a:srgbClr val="171514"/>
                </a:solidFill>
                <a:latin typeface="Microsoft Sans Serif"/>
                <a:cs typeface="Microsoft Sans Serif"/>
              </a:rPr>
              <a:t>Esta </a:t>
            </a:r>
            <a:r>
              <a:rPr lang="es-ES" sz="2400" spc="15" dirty="0" smtClean="0">
                <a:solidFill>
                  <a:srgbClr val="171514"/>
                </a:solidFill>
                <a:latin typeface="Microsoft Sans Serif"/>
                <a:cs typeface="Microsoft Sans Serif"/>
              </a:rPr>
              <a:t>ecuación </a:t>
            </a:r>
            <a:r>
              <a:rPr lang="es-ES" sz="2400" spc="30" dirty="0" smtClean="0">
                <a:solidFill>
                  <a:srgbClr val="171514"/>
                </a:solidFill>
                <a:latin typeface="Microsoft Sans Serif"/>
                <a:cs typeface="Microsoft Sans Serif"/>
              </a:rPr>
              <a:t>muestra que </a:t>
            </a:r>
            <a:r>
              <a:rPr lang="es-ES" sz="2400" spc="-5" dirty="0" smtClean="0">
                <a:solidFill>
                  <a:srgbClr val="171514"/>
                </a:solidFill>
                <a:latin typeface="Microsoft Sans Serif"/>
                <a:cs typeface="Microsoft Sans Serif"/>
              </a:rPr>
              <a:t>se </a:t>
            </a:r>
            <a:r>
              <a:rPr lang="es-ES" sz="2400" spc="35" dirty="0" smtClean="0">
                <a:solidFill>
                  <a:srgbClr val="171514"/>
                </a:solidFill>
                <a:latin typeface="Microsoft Sans Serif"/>
                <a:cs typeface="Microsoft Sans Serif"/>
              </a:rPr>
              <a:t>permiten </a:t>
            </a:r>
            <a:r>
              <a:rPr lang="es-ES" sz="2400" spc="25" dirty="0" smtClean="0">
                <a:solidFill>
                  <a:srgbClr val="171514"/>
                </a:solidFill>
                <a:latin typeface="Microsoft Sans Serif"/>
                <a:cs typeface="Microsoft Sans Serif"/>
              </a:rPr>
              <a:t>corrientes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choque </a:t>
            </a:r>
            <a:r>
              <a:rPr lang="es-ES" sz="2400" spc="20" dirty="0" smtClean="0">
                <a:solidFill>
                  <a:srgbClr val="171514"/>
                </a:solidFill>
                <a:latin typeface="Microsoft Sans Serif"/>
                <a:cs typeface="Microsoft Sans Serif"/>
              </a:rPr>
              <a:t>más </a:t>
            </a:r>
            <a:r>
              <a:rPr lang="es-ES" sz="2400" spc="10" dirty="0" smtClean="0">
                <a:solidFill>
                  <a:srgbClr val="171514"/>
                </a:solidFill>
                <a:latin typeface="Microsoft Sans Serif"/>
                <a:cs typeface="Microsoft Sans Serif"/>
              </a:rPr>
              <a:t>altas </a:t>
            </a:r>
            <a:r>
              <a:rPr lang="es-ES" sz="2400" dirty="0" smtClean="0">
                <a:solidFill>
                  <a:srgbClr val="171514"/>
                </a:solidFill>
                <a:latin typeface="Microsoft Sans Serif"/>
                <a:cs typeface="Microsoft Sans Serif"/>
              </a:rPr>
              <a:t>si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utilizan </a:t>
            </a:r>
            <a:r>
              <a:rPr lang="es-ES" sz="2400" spc="15" dirty="0" smtClean="0">
                <a:solidFill>
                  <a:srgbClr val="171514"/>
                </a:solidFill>
                <a:latin typeface="Microsoft Sans Serif"/>
                <a:cs typeface="Microsoft Sans Serif"/>
              </a:rPr>
              <a:t>dispositivos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protección </a:t>
            </a:r>
            <a:r>
              <a:rPr lang="es-ES" sz="2400" spc="20" dirty="0" smtClean="0">
                <a:solidFill>
                  <a:srgbClr val="171514"/>
                </a:solidFill>
                <a:latin typeface="Microsoft Sans Serif"/>
                <a:cs typeface="Microsoft Sans Serif"/>
              </a:rPr>
              <a:t>de alta </a:t>
            </a:r>
            <a:r>
              <a:rPr lang="es-ES" sz="2400" spc="15" dirty="0" smtClean="0">
                <a:solidFill>
                  <a:srgbClr val="171514"/>
                </a:solidFill>
                <a:latin typeface="Microsoft Sans Serif"/>
                <a:cs typeface="Microsoft Sans Serif"/>
              </a:rPr>
              <a:t>velocidad </a:t>
            </a:r>
            <a:r>
              <a:rPr lang="es-ES" sz="2400" spc="25" dirty="0" smtClean="0">
                <a:solidFill>
                  <a:srgbClr val="171514"/>
                </a:solidFill>
                <a:latin typeface="Microsoft Sans Serif"/>
                <a:cs typeface="Microsoft Sans Serif"/>
              </a:rPr>
              <a:t>para </a:t>
            </a:r>
            <a:r>
              <a:rPr lang="es-ES" sz="2400" spc="15" dirty="0" smtClean="0">
                <a:solidFill>
                  <a:srgbClr val="171514"/>
                </a:solidFill>
                <a:latin typeface="Microsoft Sans Serif"/>
                <a:cs typeface="Microsoft Sans Serif"/>
              </a:rPr>
              <a:t>desconectar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corriente </a:t>
            </a:r>
            <a:r>
              <a:rPr lang="es-ES" sz="2400" spc="5" dirty="0" smtClean="0">
                <a:solidFill>
                  <a:srgbClr val="171514"/>
                </a:solidFill>
                <a:latin typeface="Microsoft Sans Serif"/>
                <a:cs typeface="Microsoft Sans Serif"/>
              </a:rPr>
              <a:t>y </a:t>
            </a:r>
            <a:r>
              <a:rPr lang="es-ES" sz="2400" spc="35" dirty="0" smtClean="0">
                <a:solidFill>
                  <a:srgbClr val="171514"/>
                </a:solidFill>
                <a:latin typeface="Microsoft Sans Serif"/>
                <a:cs typeface="Microsoft Sans Serif"/>
              </a:rPr>
              <a:t>limitar </a:t>
            </a:r>
            <a:r>
              <a:rPr lang="es-ES" sz="2400" spc="10" dirty="0" smtClean="0">
                <a:solidFill>
                  <a:srgbClr val="171514"/>
                </a:solidFill>
                <a:latin typeface="Microsoft Sans Serif"/>
                <a:cs typeface="Microsoft Sans Serif"/>
              </a:rPr>
              <a:t>su </a:t>
            </a:r>
            <a:r>
              <a:rPr lang="es-ES" sz="2400" spc="20" dirty="0" smtClean="0">
                <a:solidFill>
                  <a:srgbClr val="171514"/>
                </a:solidFill>
                <a:latin typeface="Microsoft Sans Serif"/>
                <a:cs typeface="Microsoft Sans Serif"/>
              </a:rPr>
              <a:t>duración. </a:t>
            </a:r>
            <a:r>
              <a:rPr lang="es-ES" sz="2400" spc="-35" dirty="0" smtClean="0">
                <a:solidFill>
                  <a:srgbClr val="171514"/>
                </a:solidFill>
                <a:latin typeface="Microsoft Sans Serif"/>
                <a:cs typeface="Microsoft Sans Serif"/>
              </a:rPr>
              <a:t>Si </a:t>
            </a:r>
            <a:r>
              <a:rPr lang="es-ES" sz="2400" spc="15" dirty="0" smtClean="0">
                <a:solidFill>
                  <a:srgbClr val="171514"/>
                </a:solidFill>
                <a:latin typeface="Microsoft Sans Serif"/>
                <a:cs typeface="Microsoft Sans Serif"/>
              </a:rPr>
              <a:t>existe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probabilidad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duración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descarga </a:t>
            </a:r>
            <a:r>
              <a:rPr lang="es-ES" sz="2400" spc="-5" dirty="0" smtClean="0">
                <a:solidFill>
                  <a:srgbClr val="171514"/>
                </a:solidFill>
                <a:latin typeface="Microsoft Sans Serif"/>
                <a:cs typeface="Microsoft Sans Serif"/>
              </a:rPr>
              <a:t>sea </a:t>
            </a:r>
            <a:r>
              <a:rPr lang="es-ES" sz="2400" spc="30" dirty="0" smtClean="0">
                <a:solidFill>
                  <a:srgbClr val="171514"/>
                </a:solidFill>
                <a:latin typeface="Microsoft Sans Serif"/>
                <a:cs typeface="Microsoft Sans Serif"/>
              </a:rPr>
              <a:t>prolongada </a:t>
            </a:r>
            <a:r>
              <a:rPr lang="es-ES" sz="2400" spc="15" dirty="0" smtClean="0">
                <a:solidFill>
                  <a:srgbClr val="171514"/>
                </a:solidFill>
                <a:latin typeface="Microsoft Sans Serif"/>
                <a:cs typeface="Microsoft Sans Serif"/>
              </a:rPr>
              <a:t>sin ayuda </a:t>
            </a:r>
            <a:r>
              <a:rPr lang="es-ES" sz="2400" spc="25" dirty="0" smtClean="0">
                <a:solidFill>
                  <a:srgbClr val="171514"/>
                </a:solidFill>
                <a:latin typeface="Microsoft Sans Serif"/>
                <a:cs typeface="Microsoft Sans Serif"/>
              </a:rPr>
              <a:t>inmediata, </a:t>
            </a:r>
            <a:r>
              <a:rPr lang="es-ES" sz="2400" spc="15" dirty="0" smtClean="0">
                <a:solidFill>
                  <a:srgbClr val="171514"/>
                </a:solidFill>
                <a:latin typeface="Microsoft Sans Serif"/>
                <a:cs typeface="Microsoft Sans Serif"/>
              </a:rPr>
              <a:t>entonces, </a:t>
            </a:r>
            <a:r>
              <a:rPr lang="es-ES" sz="2400" spc="25" dirty="0" smtClean="0">
                <a:solidFill>
                  <a:srgbClr val="171514"/>
                </a:solidFill>
                <a:latin typeface="Microsoft Sans Serif"/>
                <a:cs typeface="Microsoft Sans Serif"/>
              </a:rPr>
              <a:t>para </a:t>
            </a:r>
            <a:r>
              <a:rPr lang="es-ES" sz="2400" spc="20" dirty="0" smtClean="0">
                <a:solidFill>
                  <a:srgbClr val="171514"/>
                </a:solidFill>
                <a:latin typeface="Microsoft Sans Serif"/>
                <a:cs typeface="Microsoft Sans Serif"/>
              </a:rPr>
              <a:t>evitar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persona </a:t>
            </a:r>
            <a:r>
              <a:rPr lang="es-ES" sz="2400" spc="15" dirty="0" smtClean="0">
                <a:solidFill>
                  <a:srgbClr val="171514"/>
                </a:solidFill>
                <a:latin typeface="Microsoft Sans Serif"/>
                <a:cs typeface="Microsoft Sans Serif"/>
              </a:rPr>
              <a:t>lesionada </a:t>
            </a:r>
            <a:r>
              <a:rPr lang="es-ES" sz="2400" spc="-5"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ahogue </a:t>
            </a:r>
            <a:r>
              <a:rPr lang="es-ES" sz="2400" spc="30" dirty="0" smtClean="0">
                <a:solidFill>
                  <a:srgbClr val="171514"/>
                </a:solidFill>
                <a:latin typeface="Microsoft Sans Serif"/>
                <a:cs typeface="Microsoft Sans Serif"/>
              </a:rPr>
              <a:t>debido </a:t>
            </a:r>
            <a:r>
              <a:rPr lang="es-ES" sz="2400" spc="10" dirty="0" smtClean="0">
                <a:solidFill>
                  <a:srgbClr val="171514"/>
                </a:solidFill>
                <a:latin typeface="Microsoft Sans Serif"/>
                <a:cs typeface="Microsoft Sans Serif"/>
              </a:rPr>
              <a:t>al </a:t>
            </a:r>
            <a:r>
              <a:rPr lang="es-ES" sz="2400" spc="-5" dirty="0" smtClean="0">
                <a:solidFill>
                  <a:srgbClr val="171514"/>
                </a:solidFill>
                <a:latin typeface="Microsoft Sans Serif"/>
                <a:cs typeface="Microsoft Sans Serif"/>
              </a:rPr>
              <a:t>cese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respiración, </a:t>
            </a:r>
            <a:r>
              <a:rPr lang="es-ES" sz="2400" spc="-5" dirty="0" smtClean="0">
                <a:solidFill>
                  <a:srgbClr val="171514"/>
                </a:solidFill>
                <a:latin typeface="Microsoft Sans Serif"/>
                <a:cs typeface="Microsoft Sans Serif"/>
              </a:rPr>
              <a:t>es </a:t>
            </a:r>
            <a:r>
              <a:rPr lang="es-ES" sz="2400" spc="25" dirty="0" smtClean="0">
                <a:solidFill>
                  <a:srgbClr val="171514"/>
                </a:solidFill>
                <a:latin typeface="Microsoft Sans Serif"/>
                <a:cs typeface="Microsoft Sans Serif"/>
              </a:rPr>
              <a:t>preferible </a:t>
            </a:r>
            <a:r>
              <a:rPr lang="es-ES" sz="2400" spc="35" dirty="0" smtClean="0">
                <a:solidFill>
                  <a:srgbClr val="171514"/>
                </a:solidFill>
                <a:latin typeface="Microsoft Sans Serif"/>
                <a:cs typeface="Microsoft Sans Serif"/>
              </a:rPr>
              <a:t>limitar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corriente </a:t>
            </a:r>
            <a:r>
              <a:rPr lang="es-ES" sz="2400" spc="30" dirty="0" smtClean="0">
                <a:solidFill>
                  <a:srgbClr val="171514"/>
                </a:solidFill>
                <a:latin typeface="Microsoft Sans Serif"/>
                <a:cs typeface="Microsoft Sans Serif"/>
              </a:rPr>
              <a:t>máxima </a:t>
            </a:r>
            <a:r>
              <a:rPr lang="es-ES" sz="2400" spc="20"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descarga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25 </a:t>
            </a:r>
            <a:r>
              <a:rPr lang="es-ES" sz="2400" spc="15" dirty="0" err="1" smtClean="0">
                <a:solidFill>
                  <a:srgbClr val="171514"/>
                </a:solidFill>
                <a:latin typeface="Microsoft Sans Serif"/>
                <a:cs typeface="Microsoft Sans Serif"/>
              </a:rPr>
              <a:t>mA.</a:t>
            </a:r>
            <a:r>
              <a:rPr lang="es-ES" sz="2400" spc="1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Sin </a:t>
            </a:r>
            <a:r>
              <a:rPr lang="es-ES" sz="2400" spc="30" dirty="0" smtClean="0">
                <a:solidFill>
                  <a:srgbClr val="171514"/>
                </a:solidFill>
                <a:latin typeface="Microsoft Sans Serif"/>
                <a:cs typeface="Microsoft Sans Serif"/>
              </a:rPr>
              <a:t>embargo,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mayoría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diseñadores </a:t>
            </a:r>
            <a:r>
              <a:rPr lang="es-ES" sz="2400" spc="30" dirty="0" smtClean="0">
                <a:solidFill>
                  <a:srgbClr val="171514"/>
                </a:solidFill>
                <a:latin typeface="Microsoft Sans Serif"/>
                <a:cs typeface="Microsoft Sans Serif"/>
              </a:rPr>
              <a:t>prefieren </a:t>
            </a:r>
            <a:r>
              <a:rPr lang="es-ES" sz="2400" spc="35" dirty="0" smtClean="0">
                <a:solidFill>
                  <a:srgbClr val="171514"/>
                </a:solidFill>
                <a:latin typeface="Microsoft Sans Serif"/>
                <a:cs typeface="Microsoft Sans Serif"/>
              </a:rPr>
              <a:t>limitar </a:t>
            </a:r>
            <a:r>
              <a:rPr lang="es-ES" sz="2400" spc="10" dirty="0" smtClean="0">
                <a:solidFill>
                  <a:srgbClr val="171514"/>
                </a:solidFill>
                <a:latin typeface="Microsoft Sans Serif"/>
                <a:cs typeface="Microsoft Sans Serif"/>
              </a:rPr>
              <a:t>esta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valor</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permitido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(9</a:t>
            </a:r>
            <a:r>
              <a:rPr lang="es-ES" sz="2400" spc="-5" dirty="0" smtClean="0">
                <a:solidFill>
                  <a:srgbClr val="171514"/>
                </a:solidFill>
                <a:latin typeface="Microsoft Sans Serif"/>
                <a:cs typeface="Microsoft Sans Serif"/>
              </a:rPr>
              <a:t> </a:t>
            </a:r>
            <a:r>
              <a:rPr lang="es-ES" sz="2400" spc="25" dirty="0" err="1" smtClean="0">
                <a:solidFill>
                  <a:srgbClr val="171514"/>
                </a:solidFill>
                <a:latin typeface="Microsoft Sans Serif"/>
                <a:cs typeface="Microsoft Sans Serif"/>
              </a:rPr>
              <a:t>mA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hombres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6</a:t>
            </a:r>
            <a:r>
              <a:rPr lang="es-ES" sz="2400" spc="-5" dirty="0" smtClean="0">
                <a:solidFill>
                  <a:srgbClr val="171514"/>
                </a:solidFill>
                <a:latin typeface="Microsoft Sans Serif"/>
                <a:cs typeface="Microsoft Sans Serif"/>
              </a:rPr>
              <a:t> </a:t>
            </a:r>
            <a:r>
              <a:rPr lang="es-ES" sz="2400" spc="25" dirty="0" err="1" smtClean="0">
                <a:solidFill>
                  <a:srgbClr val="171514"/>
                </a:solidFill>
                <a:latin typeface="Microsoft Sans Serif"/>
                <a:cs typeface="Microsoft Sans Serif"/>
              </a:rPr>
              <a:t>mA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mujeres).</a:t>
            </a:r>
            <a:endParaRPr sz="75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5889625" y="327025"/>
            <a:ext cx="8915399" cy="6400800"/>
          </a:xfrm>
          <a:prstGeom prst="rect">
            <a:avLst/>
          </a:prstGeom>
        </p:spPr>
      </p:pic>
      <p:sp>
        <p:nvSpPr>
          <p:cNvPr id="3" name="Rectángulo 2"/>
          <p:cNvSpPr/>
          <p:nvPr/>
        </p:nvSpPr>
        <p:spPr>
          <a:xfrm>
            <a:off x="5881369" y="6727825"/>
            <a:ext cx="8915400" cy="1569660"/>
          </a:xfrm>
          <a:prstGeom prst="rect">
            <a:avLst/>
          </a:prstGeom>
        </p:spPr>
        <p:txBody>
          <a:bodyPr wrap="square">
            <a:spAutoFit/>
          </a:bodyPr>
          <a:lstStyle/>
          <a:p>
            <a:pPr marR="150495" algn="ctr">
              <a:spcBef>
                <a:spcPts val="625"/>
              </a:spcBef>
            </a:pPr>
            <a:r>
              <a:rPr lang="es-ES" sz="2400" b="1" spc="-10" dirty="0">
                <a:solidFill>
                  <a:srgbClr val="171514"/>
                </a:solidFill>
                <a:latin typeface="Arial"/>
                <a:cs typeface="Arial"/>
              </a:rPr>
              <a:t>FIGURA</a:t>
            </a:r>
            <a:r>
              <a:rPr lang="es-ES" sz="2400" b="1" spc="-5" dirty="0">
                <a:solidFill>
                  <a:srgbClr val="171514"/>
                </a:solidFill>
                <a:latin typeface="Arial"/>
                <a:cs typeface="Arial"/>
              </a:rPr>
              <a:t> </a:t>
            </a:r>
            <a:r>
              <a:rPr lang="es-ES" sz="2400" b="1" spc="5" dirty="0">
                <a:solidFill>
                  <a:srgbClr val="171514"/>
                </a:solidFill>
                <a:latin typeface="Arial"/>
                <a:cs typeface="Arial"/>
              </a:rPr>
              <a:t>1.3 </a:t>
            </a:r>
            <a:r>
              <a:rPr lang="es-ES" sz="2400" spc="5" dirty="0">
                <a:solidFill>
                  <a:srgbClr val="171514"/>
                </a:solidFill>
                <a:latin typeface="Microsoft Sans Serif"/>
                <a:cs typeface="Microsoft Sans Serif"/>
              </a:rPr>
              <a:t>Zonas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tiempo/corriente</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convencionales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los</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efectos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las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corrientes</a:t>
            </a:r>
            <a:r>
              <a:rPr lang="es-ES" sz="2400" spc="5"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CA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(15–100</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Hz)</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las </a:t>
            </a:r>
            <a:r>
              <a:rPr lang="es-ES" sz="2400" spc="15" dirty="0">
                <a:solidFill>
                  <a:srgbClr val="171514"/>
                </a:solidFill>
                <a:latin typeface="Microsoft Sans Serif"/>
                <a:cs typeface="Microsoft Sans Serif"/>
              </a:rPr>
              <a:t>personas </a:t>
            </a:r>
            <a:r>
              <a:rPr lang="es-ES" sz="2400" spc="20" dirty="0">
                <a:solidFill>
                  <a:srgbClr val="171514"/>
                </a:solidFill>
                <a:latin typeface="Microsoft Sans Serif"/>
                <a:cs typeface="Microsoft Sans Serif"/>
              </a:rPr>
              <a:t>para </a:t>
            </a:r>
            <a:r>
              <a:rPr lang="es-ES" sz="2400" spc="25" dirty="0">
                <a:solidFill>
                  <a:srgbClr val="171514"/>
                </a:solidFill>
                <a:latin typeface="Microsoft Sans Serif"/>
                <a:cs typeface="Microsoft Sans Serif"/>
              </a:rPr>
              <a:t>una </a:t>
            </a:r>
            <a:r>
              <a:rPr lang="es-ES" sz="2400" spc="35" dirty="0">
                <a:solidFill>
                  <a:srgbClr val="171514"/>
                </a:solidFill>
                <a:latin typeface="Microsoft Sans Serif"/>
                <a:cs typeface="Microsoft Sans Serif"/>
              </a:rPr>
              <a:t>ruta </a:t>
            </a:r>
            <a:r>
              <a:rPr lang="es-ES" sz="2400" spc="20" dirty="0">
                <a:solidFill>
                  <a:srgbClr val="171514"/>
                </a:solidFill>
                <a:latin typeface="Microsoft Sans Serif"/>
                <a:cs typeface="Microsoft Sans Serif"/>
              </a:rPr>
              <a:t>de </a:t>
            </a:r>
            <a:r>
              <a:rPr lang="es-ES" sz="2400" spc="25" dirty="0">
                <a:solidFill>
                  <a:srgbClr val="171514"/>
                </a:solidFill>
                <a:latin typeface="Microsoft Sans Serif"/>
                <a:cs typeface="Microsoft Sans Serif"/>
              </a:rPr>
              <a:t>corriente correspondiente </a:t>
            </a:r>
            <a:r>
              <a:rPr lang="es-ES" sz="2400" dirty="0">
                <a:solidFill>
                  <a:srgbClr val="171514"/>
                </a:solidFill>
                <a:latin typeface="Microsoft Sans Serif"/>
                <a:cs typeface="Microsoft Sans Serif"/>
              </a:rPr>
              <a:t>a </a:t>
            </a:r>
            <a:r>
              <a:rPr lang="es-ES" sz="2400" spc="10" dirty="0">
                <a:solidFill>
                  <a:srgbClr val="171514"/>
                </a:solidFill>
                <a:latin typeface="Microsoft Sans Serif"/>
                <a:cs typeface="Microsoft Sans Serif"/>
              </a:rPr>
              <a:t>la </a:t>
            </a:r>
            <a:r>
              <a:rPr lang="es-ES" sz="2400" spc="35" dirty="0">
                <a:solidFill>
                  <a:srgbClr val="171514"/>
                </a:solidFill>
                <a:latin typeface="Microsoft Sans Serif"/>
                <a:cs typeface="Microsoft Sans Serif"/>
              </a:rPr>
              <a:t>mano </a:t>
            </a:r>
            <a:r>
              <a:rPr lang="es-ES" sz="2400" spc="20" dirty="0">
                <a:solidFill>
                  <a:srgbClr val="171514"/>
                </a:solidFill>
                <a:latin typeface="Microsoft Sans Serif"/>
                <a:cs typeface="Microsoft Sans Serif"/>
              </a:rPr>
              <a:t>izquierda </a:t>
            </a:r>
            <a:r>
              <a:rPr lang="es-ES" sz="2400" dirty="0">
                <a:solidFill>
                  <a:srgbClr val="171514"/>
                </a:solidFill>
                <a:latin typeface="Microsoft Sans Serif"/>
                <a:cs typeface="Microsoft Sans Serif"/>
              </a:rPr>
              <a:t>a </a:t>
            </a:r>
            <a:r>
              <a:rPr lang="es-ES" sz="2400" spc="10" dirty="0">
                <a:solidFill>
                  <a:srgbClr val="171514"/>
                </a:solidFill>
                <a:latin typeface="Microsoft Sans Serif"/>
                <a:cs typeface="Microsoft Sans Serif"/>
              </a:rPr>
              <a:t>los pies </a:t>
            </a:r>
            <a:r>
              <a:rPr lang="es-ES" sz="2400" spc="20" dirty="0">
                <a:solidFill>
                  <a:srgbClr val="171514"/>
                </a:solidFill>
                <a:latin typeface="Microsoft Sans Serif"/>
                <a:cs typeface="Microsoft Sans Serif"/>
              </a:rPr>
              <a:t>según </a:t>
            </a:r>
            <a:r>
              <a:rPr lang="es-ES" sz="2400" spc="-35" dirty="0">
                <a:solidFill>
                  <a:srgbClr val="171514"/>
                </a:solidFill>
                <a:latin typeface="Microsoft Sans Serif"/>
                <a:cs typeface="Microsoft Sans Serif"/>
              </a:rPr>
              <a:t>IEC </a:t>
            </a:r>
            <a:r>
              <a:rPr lang="es-ES" sz="2400" spc="5" dirty="0">
                <a:solidFill>
                  <a:srgbClr val="171514"/>
                </a:solidFill>
                <a:latin typeface="Microsoft Sans Serif"/>
                <a:cs typeface="Microsoft Sans Serif"/>
              </a:rPr>
              <a:t>60479-1 </a:t>
            </a:r>
            <a:r>
              <a:rPr lang="es-ES" sz="2400" spc="15" dirty="0">
                <a:solidFill>
                  <a:srgbClr val="171514"/>
                </a:solidFill>
                <a:latin typeface="Microsoft Sans Serif"/>
                <a:cs typeface="Microsoft Sans Serif"/>
              </a:rPr>
              <a:t>(consulte</a:t>
            </a:r>
            <a:r>
              <a:rPr lang="es-ES" sz="2400" spc="-1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spc="-5"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Tabla</a:t>
            </a:r>
            <a:r>
              <a:rPr lang="es-ES" sz="2400" spc="-5" dirty="0">
                <a:solidFill>
                  <a:srgbClr val="171514"/>
                </a:solidFill>
                <a:latin typeface="Microsoft Sans Serif"/>
                <a:cs typeface="Microsoft Sans Serif"/>
              </a:rPr>
              <a:t> 1.2).</a:t>
            </a:r>
            <a:endParaRPr lang="es-ES" sz="2400" dirty="0">
              <a:latin typeface="Microsoft Sans Serif"/>
              <a:cs typeface="Microsoft Sans Serif"/>
            </a:endParaRPr>
          </a:p>
        </p:txBody>
      </p:sp>
    </p:spTree>
    <p:extLst>
      <p:ext uri="{BB962C8B-B14F-4D97-AF65-F5344CB8AC3E}">
        <p14:creationId xmlns:p14="http://schemas.microsoft.com/office/powerpoint/2010/main" val="151771437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250825" y="174625"/>
            <a:ext cx="5410200" cy="3197927"/>
          </a:xfrm>
          <a:prstGeom prst="rect">
            <a:avLst/>
          </a:prstGeom>
        </p:spPr>
        <p:txBody>
          <a:bodyPr vert="horz" wrap="square" lIns="0" tIns="12700" rIns="0" bIns="0" rtlCol="0">
            <a:spAutoFit/>
          </a:bodyPr>
          <a:lstStyle/>
          <a:p>
            <a:pPr marR="111760" algn="just">
              <a:spcBef>
                <a:spcPts val="10"/>
              </a:spcBef>
            </a:pPr>
            <a:r>
              <a:rPr lang="es-ES" sz="2400" spc="-15"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Figura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1.3</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muestra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efectos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fisiológicos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duración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corriente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alterna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(15–100 </a:t>
            </a:r>
            <a:r>
              <a:rPr lang="es-ES" sz="2400" spc="-15" dirty="0" smtClean="0">
                <a:solidFill>
                  <a:srgbClr val="171514"/>
                </a:solidFill>
                <a:latin typeface="Microsoft Sans Serif"/>
                <a:cs typeface="Microsoft Sans Serif"/>
              </a:rPr>
              <a:t>Hz) </a:t>
            </a:r>
            <a:r>
              <a:rPr lang="es-ES" sz="2400" spc="25"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cuerpo </a:t>
            </a:r>
            <a:r>
              <a:rPr lang="es-ES" sz="2400" spc="40" dirty="0" smtClean="0">
                <a:solidFill>
                  <a:srgbClr val="171514"/>
                </a:solidFill>
                <a:latin typeface="Microsoft Sans Serif"/>
                <a:cs typeface="Microsoft Sans Serif"/>
              </a:rPr>
              <a:t>humano </a:t>
            </a:r>
            <a:r>
              <a:rPr lang="es-ES" sz="2400" spc="25" dirty="0" smtClean="0">
                <a:solidFill>
                  <a:srgbClr val="171514"/>
                </a:solidFill>
                <a:latin typeface="Microsoft Sans Serif"/>
                <a:cs typeface="Microsoft Sans Serif"/>
              </a:rPr>
              <a:t>de acuerdo </a:t>
            </a:r>
            <a:r>
              <a:rPr lang="es-ES" sz="2400" spc="20" dirty="0" smtClean="0">
                <a:solidFill>
                  <a:srgbClr val="171514"/>
                </a:solidFill>
                <a:latin typeface="Microsoft Sans Serif"/>
                <a:cs typeface="Microsoft Sans Serif"/>
              </a:rPr>
              <a:t>con </a:t>
            </a:r>
            <a:r>
              <a:rPr lang="es-ES" sz="2400" spc="10"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estándar de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Comisión </a:t>
            </a:r>
            <a:r>
              <a:rPr lang="es-ES" sz="2400" spc="10" dirty="0" smtClean="0">
                <a:solidFill>
                  <a:srgbClr val="171514"/>
                </a:solidFill>
                <a:latin typeface="Microsoft Sans Serif"/>
                <a:cs typeface="Microsoft Sans Serif"/>
              </a:rPr>
              <a:t>Electrotécnica </a:t>
            </a:r>
            <a:r>
              <a:rPr lang="es-ES" sz="2400" spc="25" dirty="0" smtClean="0">
                <a:solidFill>
                  <a:srgbClr val="171514"/>
                </a:solidFill>
                <a:latin typeface="Microsoft Sans Serif"/>
                <a:cs typeface="Microsoft Sans Serif"/>
              </a:rPr>
              <a:t>Internacional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(IEC),y</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Tabla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1.2</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da</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resumen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zonas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 tiempos.</a:t>
            </a:r>
            <a:endParaRPr lang="es-ES" sz="2400" dirty="0" smtClean="0">
              <a:latin typeface="Microsoft Sans Serif"/>
              <a:cs typeface="Microsoft Sans Serif"/>
            </a:endParaRPr>
          </a:p>
          <a:p>
            <a:pPr marL="12700" marR="90805">
              <a:lnSpc>
                <a:spcPct val="133300"/>
              </a:lnSpc>
              <a:spcBef>
                <a:spcPts val="550"/>
              </a:spcBef>
            </a:pPr>
            <a:endParaRPr sz="750" dirty="0">
              <a:latin typeface="Microsoft Sans Serif"/>
              <a:cs typeface="Microsoft Sans Serif"/>
            </a:endParaRPr>
          </a:p>
        </p:txBody>
      </p:sp>
      <p:pic>
        <p:nvPicPr>
          <p:cNvPr id="4" name="Imagen 3"/>
          <p:cNvPicPr>
            <a:picLocks noChangeAspect="1"/>
          </p:cNvPicPr>
          <p:nvPr/>
        </p:nvPicPr>
        <p:blipFill>
          <a:blip r:embed="rId2"/>
          <a:stretch>
            <a:fillRect/>
          </a:stretch>
        </p:blipFill>
        <p:spPr>
          <a:xfrm>
            <a:off x="5813425" y="327025"/>
            <a:ext cx="8915400" cy="7848600"/>
          </a:xfrm>
          <a:prstGeom prst="rect">
            <a:avLst/>
          </a:prstGeom>
        </p:spPr>
      </p:pic>
    </p:spTree>
    <p:extLst>
      <p:ext uri="{BB962C8B-B14F-4D97-AF65-F5344CB8AC3E}">
        <p14:creationId xmlns:p14="http://schemas.microsoft.com/office/powerpoint/2010/main" val="233167709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50825" y="403225"/>
            <a:ext cx="14401800" cy="6101670"/>
          </a:xfrm>
          <a:prstGeom prst="rect">
            <a:avLst/>
          </a:prstGeom>
        </p:spPr>
        <p:txBody>
          <a:bodyPr vert="horz" wrap="square" lIns="0" tIns="12700" rIns="0" bIns="0" rtlCol="0">
            <a:spAutoFit/>
          </a:bodyPr>
          <a:lstStyle/>
          <a:p>
            <a:pPr marL="12700" algn="just">
              <a:spcBef>
                <a:spcPts val="720"/>
              </a:spcBef>
            </a:pPr>
            <a:r>
              <a:rPr sz="2400" b="1" spc="10" dirty="0" smtClean="0">
                <a:solidFill>
                  <a:srgbClr val="171514"/>
                </a:solidFill>
                <a:latin typeface="Arial"/>
                <a:cs typeface="Arial"/>
              </a:rPr>
              <a:t>1.4</a:t>
            </a:r>
            <a:r>
              <a:rPr sz="2400" b="1" spc="-20" dirty="0" smtClean="0">
                <a:solidFill>
                  <a:srgbClr val="171514"/>
                </a:solidFill>
                <a:latin typeface="Arial"/>
                <a:cs typeface="Arial"/>
              </a:rPr>
              <a:t> </a:t>
            </a:r>
            <a:r>
              <a:rPr sz="2400" b="1" spc="-40" dirty="0">
                <a:solidFill>
                  <a:srgbClr val="171514"/>
                </a:solidFill>
                <a:latin typeface="Arial"/>
                <a:cs typeface="Arial"/>
              </a:rPr>
              <a:t>LA</a:t>
            </a:r>
            <a:r>
              <a:rPr sz="2400" b="1" spc="-20" dirty="0">
                <a:solidFill>
                  <a:srgbClr val="171514"/>
                </a:solidFill>
                <a:latin typeface="Arial"/>
                <a:cs typeface="Arial"/>
              </a:rPr>
              <a:t> </a:t>
            </a:r>
            <a:r>
              <a:rPr sz="2400" b="1" spc="-35" dirty="0">
                <a:solidFill>
                  <a:srgbClr val="171514"/>
                </a:solidFill>
                <a:latin typeface="Arial"/>
                <a:cs typeface="Arial"/>
              </a:rPr>
              <a:t>RESISTENCIA</a:t>
            </a:r>
            <a:r>
              <a:rPr sz="2400" b="1" spc="-20" dirty="0">
                <a:solidFill>
                  <a:srgbClr val="171514"/>
                </a:solidFill>
                <a:latin typeface="Arial"/>
                <a:cs typeface="Arial"/>
              </a:rPr>
              <a:t> </a:t>
            </a:r>
            <a:r>
              <a:rPr sz="2400" b="1" spc="-50" dirty="0">
                <a:solidFill>
                  <a:srgbClr val="171514"/>
                </a:solidFill>
                <a:latin typeface="Arial"/>
                <a:cs typeface="Arial"/>
              </a:rPr>
              <a:t>ELÉCTRICA</a:t>
            </a:r>
            <a:r>
              <a:rPr sz="2400" b="1" spc="-20" dirty="0">
                <a:solidFill>
                  <a:srgbClr val="171514"/>
                </a:solidFill>
                <a:latin typeface="Arial"/>
                <a:cs typeface="Arial"/>
              </a:rPr>
              <a:t> </a:t>
            </a:r>
            <a:r>
              <a:rPr sz="2400" b="1" spc="-45" dirty="0">
                <a:solidFill>
                  <a:srgbClr val="171514"/>
                </a:solidFill>
                <a:latin typeface="Arial"/>
                <a:cs typeface="Arial"/>
              </a:rPr>
              <a:t>DEL</a:t>
            </a:r>
            <a:r>
              <a:rPr sz="2400" b="1" spc="-15" dirty="0">
                <a:solidFill>
                  <a:srgbClr val="171514"/>
                </a:solidFill>
                <a:latin typeface="Arial"/>
                <a:cs typeface="Arial"/>
              </a:rPr>
              <a:t> </a:t>
            </a:r>
            <a:r>
              <a:rPr sz="2400" b="1" spc="-45" dirty="0">
                <a:solidFill>
                  <a:srgbClr val="171514"/>
                </a:solidFill>
                <a:latin typeface="Arial"/>
                <a:cs typeface="Arial"/>
              </a:rPr>
              <a:t>CUERPO</a:t>
            </a:r>
            <a:r>
              <a:rPr sz="2400" b="1" spc="-20" dirty="0">
                <a:solidFill>
                  <a:srgbClr val="171514"/>
                </a:solidFill>
                <a:latin typeface="Arial"/>
                <a:cs typeface="Arial"/>
              </a:rPr>
              <a:t> </a:t>
            </a:r>
            <a:r>
              <a:rPr sz="2400" b="1" spc="40" dirty="0" smtClean="0">
                <a:solidFill>
                  <a:srgbClr val="171514"/>
                </a:solidFill>
                <a:latin typeface="Arial"/>
                <a:cs typeface="Arial"/>
              </a:rPr>
              <a:t>HUMANO</a:t>
            </a:r>
            <a:endParaRPr lang="es-ES" sz="2400" b="1" spc="40" dirty="0" smtClean="0">
              <a:solidFill>
                <a:srgbClr val="171514"/>
              </a:solidFill>
              <a:latin typeface="Arial"/>
              <a:cs typeface="Arial"/>
            </a:endParaRPr>
          </a:p>
          <a:p>
            <a:pPr marL="12700" algn="just">
              <a:spcBef>
                <a:spcPts val="720"/>
              </a:spcBef>
            </a:pPr>
            <a:endParaRPr sz="2400" dirty="0">
              <a:latin typeface="Arial"/>
              <a:cs typeface="Arial"/>
            </a:endParaRPr>
          </a:p>
          <a:p>
            <a:pPr marL="12700" marR="5080" algn="just">
              <a:spcBef>
                <a:spcPts val="560"/>
              </a:spcBef>
            </a:pPr>
            <a:r>
              <a:rPr sz="2400" spc="-5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difícil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especificar</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valor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exacto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cuerpo</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humano,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valor</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está</a:t>
            </a:r>
            <a:r>
              <a:rPr sz="2400" spc="1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determinado </a:t>
            </a:r>
            <a:r>
              <a:rPr sz="2400" spc="50" dirty="0">
                <a:solidFill>
                  <a:srgbClr val="171514"/>
                </a:solidFill>
                <a:latin typeface="Microsoft Sans Serif"/>
                <a:cs typeface="Microsoft Sans Serif"/>
              </a:rPr>
              <a:t>por </a:t>
            </a:r>
            <a:r>
              <a:rPr sz="2400" spc="20" dirty="0">
                <a:solidFill>
                  <a:srgbClr val="171514"/>
                </a:solidFill>
                <a:latin typeface="Microsoft Sans Serif"/>
                <a:cs typeface="Microsoft Sans Serif"/>
              </a:rPr>
              <a:t>varios factores, </a:t>
            </a:r>
            <a:r>
              <a:rPr sz="2400" spc="35" dirty="0">
                <a:solidFill>
                  <a:srgbClr val="171514"/>
                </a:solidFill>
                <a:latin typeface="Microsoft Sans Serif"/>
                <a:cs typeface="Microsoft Sans Serif"/>
              </a:rPr>
              <a:t>como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edad, el </a:t>
            </a:r>
            <a:r>
              <a:rPr sz="2400" spc="5" dirty="0">
                <a:solidFill>
                  <a:srgbClr val="171514"/>
                </a:solidFill>
                <a:latin typeface="Microsoft Sans Serif"/>
                <a:cs typeface="Microsoft Sans Serif"/>
              </a:rPr>
              <a:t>sexo, </a:t>
            </a:r>
            <a:r>
              <a:rPr sz="2400" spc="15" dirty="0">
                <a:solidFill>
                  <a:srgbClr val="171514"/>
                </a:solidFill>
                <a:latin typeface="Microsoft Sans Serif"/>
                <a:cs typeface="Microsoft Sans Serif"/>
              </a:rPr>
              <a:t>el </a:t>
            </a:r>
            <a:r>
              <a:rPr sz="2400" spc="10" dirty="0">
                <a:solidFill>
                  <a:srgbClr val="171514"/>
                </a:solidFill>
                <a:latin typeface="Microsoft Sans Serif"/>
                <a:cs typeface="Microsoft Sans Serif"/>
              </a:rPr>
              <a:t>peso, </a:t>
            </a:r>
            <a:r>
              <a:rPr sz="2400" spc="15" dirty="0">
                <a:solidFill>
                  <a:srgbClr val="171514"/>
                </a:solidFill>
                <a:latin typeface="Microsoft Sans Serif"/>
                <a:cs typeface="Microsoft Sans Serif"/>
              </a:rPr>
              <a:t>el </a:t>
            </a:r>
            <a:r>
              <a:rPr sz="2400" spc="20" dirty="0" err="1">
                <a:solidFill>
                  <a:srgbClr val="171514"/>
                </a:solidFill>
                <a:latin typeface="Microsoft Sans Serif"/>
                <a:cs typeface="Microsoft Sans Serif"/>
              </a:rPr>
              <a:t>estado</a:t>
            </a:r>
            <a:r>
              <a:rPr sz="2400" spc="2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físico</a:t>
            </a:r>
            <a:r>
              <a:rPr lang="es-ES" sz="2400" spc="1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general</a:t>
            </a:r>
            <a:r>
              <a:rPr sz="2400" spc="2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 </a:t>
            </a:r>
            <a:r>
              <a:rPr sz="2400" spc="40" dirty="0">
                <a:solidFill>
                  <a:srgbClr val="171514"/>
                </a:solidFill>
                <a:latin typeface="Microsoft Sans Serif"/>
                <a:cs typeface="Microsoft Sans Serif"/>
              </a:rPr>
              <a:t>grado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sequedad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piel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posición </a:t>
            </a:r>
            <a:r>
              <a:rPr sz="2400" spc="25" dirty="0">
                <a:solidFill>
                  <a:srgbClr val="171514"/>
                </a:solidFill>
                <a:latin typeface="Microsoft Sans Serif"/>
                <a:cs typeface="Microsoft Sans Serif"/>
              </a:rPr>
              <a:t>del </a:t>
            </a:r>
            <a:r>
              <a:rPr sz="2400" spc="30" dirty="0">
                <a:solidFill>
                  <a:srgbClr val="171514"/>
                </a:solidFill>
                <a:latin typeface="Microsoft Sans Serif"/>
                <a:cs typeface="Microsoft Sans Serif"/>
              </a:rPr>
              <a:t>cuerpo </a:t>
            </a:r>
            <a:r>
              <a:rPr sz="2400" spc="25" dirty="0">
                <a:solidFill>
                  <a:srgbClr val="171514"/>
                </a:solidFill>
                <a:latin typeface="Microsoft Sans Serif"/>
                <a:cs typeface="Microsoft Sans Serif"/>
              </a:rPr>
              <a:t>en </a:t>
            </a:r>
            <a:r>
              <a:rPr sz="2400" spc="15" dirty="0">
                <a:solidFill>
                  <a:srgbClr val="171514"/>
                </a:solidFill>
                <a:latin typeface="Microsoft Sans Serif"/>
                <a:cs typeface="Microsoft Sans Serif"/>
              </a:rPr>
              <a:t>el </a:t>
            </a:r>
            <a:r>
              <a:rPr sz="2400" spc="50" dirty="0">
                <a:solidFill>
                  <a:srgbClr val="171514"/>
                </a:solidFill>
                <a:latin typeface="Microsoft Sans Serif"/>
                <a:cs typeface="Microsoft Sans Serif"/>
              </a:rPr>
              <a:t>momento</a:t>
            </a:r>
            <a:r>
              <a:rPr sz="2400" spc="5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5" dirty="0" smtClean="0">
                <a:solidFill>
                  <a:srgbClr val="171514"/>
                </a:solidFill>
                <a:latin typeface="Microsoft Sans Serif"/>
                <a:cs typeface="Microsoft Sans Serif"/>
              </a:rPr>
              <a:t>El</a:t>
            </a:r>
            <a:r>
              <a:rPr lang="es-ES" sz="2400" spc="-3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accidente</a:t>
            </a:r>
            <a:r>
              <a:rPr sz="2400" spc="1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total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cuerpo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consta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piel</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resistencia</a:t>
            </a:r>
            <a:r>
              <a:rPr sz="2400" spc="-1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interna</a:t>
            </a:r>
            <a:r>
              <a:rPr sz="2400" spc="30" dirty="0">
                <a:solidFill>
                  <a:srgbClr val="171514"/>
                </a:solidFill>
                <a:latin typeface="Microsoft Sans Serif"/>
                <a:cs typeface="Microsoft Sans Serif"/>
              </a:rPr>
              <a:t>.</a:t>
            </a:r>
            <a:endParaRPr sz="2400" dirty="0">
              <a:latin typeface="Microsoft Sans Serif"/>
              <a:cs typeface="Microsoft Sans Serif"/>
            </a:endParaRPr>
          </a:p>
          <a:p>
            <a:pPr marL="12700" marR="160655" algn="just">
              <a:spcBef>
                <a:spcPts val="80"/>
              </a:spcBef>
            </a:pPr>
            <a:r>
              <a:rPr sz="2400" spc="-1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piel </a:t>
            </a:r>
            <a:r>
              <a:rPr sz="2400" spc="15" dirty="0">
                <a:solidFill>
                  <a:srgbClr val="171514"/>
                </a:solidFill>
                <a:latin typeface="Microsoft Sans Serif"/>
                <a:cs typeface="Microsoft Sans Serif"/>
              </a:rPr>
              <a:t>varía</a:t>
            </a:r>
            <a:r>
              <a:rPr sz="2400" spc="15"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 </a:t>
            </a:r>
            <a:r>
              <a:rPr sz="2400" spc="10" dirty="0">
                <a:solidFill>
                  <a:srgbClr val="171514"/>
                </a:solidFill>
                <a:latin typeface="Microsoft Sans Serif"/>
                <a:cs typeface="Microsoft Sans Serif"/>
              </a:rPr>
              <a:t>100 </a:t>
            </a:r>
            <a:r>
              <a:rPr sz="2400" spc="25" dirty="0" smtClean="0">
                <a:solidFill>
                  <a:srgbClr val="171514"/>
                </a:solidFill>
                <a:latin typeface="Microsoft Sans Serif"/>
                <a:cs typeface="Microsoft Sans Serif"/>
              </a:rPr>
              <a:t>Ω/cm</a:t>
            </a:r>
            <a:r>
              <a:rPr lang="es-ES" sz="2400" spc="25" dirty="0" smtClean="0">
                <a:solidFill>
                  <a:srgbClr val="171514"/>
                </a:solidFill>
                <a:latin typeface="Microsoft Sans Serif"/>
                <a:cs typeface="Microsoft Sans Serif"/>
              </a:rPr>
              <a:t>² </a:t>
            </a:r>
            <a:r>
              <a:rPr sz="2400" spc="25" dirty="0" smtClean="0">
                <a:solidFill>
                  <a:srgbClr val="171514"/>
                </a:solidFill>
                <a:latin typeface="Microsoft Sans Serif"/>
                <a:cs typeface="Microsoft Sans Serif"/>
              </a:rPr>
              <a:t>para </a:t>
            </a:r>
            <a:r>
              <a:rPr sz="2400" spc="20" dirty="0">
                <a:solidFill>
                  <a:srgbClr val="171514"/>
                </a:solidFill>
                <a:latin typeface="Microsoft Sans Serif"/>
                <a:cs typeface="Microsoft Sans Serif"/>
              </a:rPr>
              <a:t>piel </a:t>
            </a:r>
            <a:r>
              <a:rPr sz="2400" spc="30" dirty="0">
                <a:solidFill>
                  <a:srgbClr val="171514"/>
                </a:solidFill>
                <a:latin typeface="Microsoft Sans Serif"/>
                <a:cs typeface="Microsoft Sans Serif"/>
              </a:rPr>
              <a:t>mojada</a:t>
            </a:r>
            <a:r>
              <a:rPr sz="2400" spc="3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0" dirty="0" smtClean="0">
                <a:solidFill>
                  <a:srgbClr val="171514"/>
                </a:solidFill>
                <a:latin typeface="Microsoft Sans Serif"/>
                <a:cs typeface="Microsoft Sans Serif"/>
              </a:rPr>
              <a:t>3×105</a:t>
            </a:r>
            <a:r>
              <a:rPr lang="es-ES" sz="2400" spc="2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Ω/cm</a:t>
            </a:r>
            <a:r>
              <a:rPr lang="es-ES" sz="2400" spc="20" dirty="0" smtClean="0">
                <a:solidFill>
                  <a:srgbClr val="171514"/>
                </a:solidFill>
                <a:latin typeface="Microsoft Sans Serif"/>
                <a:cs typeface="Microsoft Sans Serif"/>
              </a:rPr>
              <a:t>² </a:t>
            </a:r>
            <a:r>
              <a:rPr sz="2400" spc="20" dirty="0" smtClean="0">
                <a:solidFill>
                  <a:srgbClr val="171514"/>
                </a:solidFill>
                <a:latin typeface="Microsoft Sans Serif"/>
                <a:cs typeface="Microsoft Sans Serif"/>
              </a:rPr>
              <a:t>para </a:t>
            </a:r>
            <a:r>
              <a:rPr sz="2400" spc="10" dirty="0" err="1" smtClean="0">
                <a:solidFill>
                  <a:srgbClr val="171514"/>
                </a:solidFill>
                <a:latin typeface="Microsoft Sans Serif"/>
                <a:cs typeface="Microsoft Sans Serif"/>
              </a:rPr>
              <a:t>pieles</a:t>
            </a:r>
            <a:r>
              <a:rPr lang="es-ES" sz="2400" spc="1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secas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valores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superiores</a:t>
            </a:r>
            <a:r>
              <a:rPr sz="2400" dirty="0">
                <a:solidFill>
                  <a:srgbClr val="171514"/>
                </a:solidFill>
                <a:latin typeface="Microsoft Sans Serif"/>
                <a:cs typeface="Microsoft Sans Serif"/>
              </a:rPr>
              <a:t> a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las </a:t>
            </a:r>
            <a:r>
              <a:rPr sz="2400" spc="20" dirty="0">
                <a:solidFill>
                  <a:srgbClr val="171514"/>
                </a:solidFill>
                <a:latin typeface="Microsoft Sans Serif"/>
                <a:cs typeface="Microsoft Sans Serif"/>
              </a:rPr>
              <a:t>personas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manos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ásperas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trabajadores</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manuales</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411480" algn="just"/>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interna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cuerpo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está</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rango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400</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600</a:t>
            </a:r>
            <a:r>
              <a:rPr sz="2400" dirty="0">
                <a:solidFill>
                  <a:srgbClr val="171514"/>
                </a:solidFill>
                <a:latin typeface="Microsoft Sans Serif"/>
                <a:cs typeface="Microsoft Sans Serif"/>
              </a:rPr>
              <a:t> Ω </a:t>
            </a:r>
            <a:r>
              <a:rPr sz="2400" spc="40" dirty="0">
                <a:solidFill>
                  <a:srgbClr val="171514"/>
                </a:solidFill>
                <a:latin typeface="Microsoft Sans Serif"/>
                <a:cs typeface="Microsoft Sans Serif"/>
              </a:rPr>
              <a:t>entre</a:t>
            </a:r>
            <a:r>
              <a:rPr sz="2400"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extremidades</a:t>
            </a:r>
            <a:r>
              <a:rPr sz="2400" spc="2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mano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mano,</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mano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pie</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pie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pie</a:t>
            </a:r>
            <a:r>
              <a:rPr sz="2400" spc="15" dirty="0" smtClean="0">
                <a:solidFill>
                  <a:srgbClr val="171514"/>
                </a:solidFill>
                <a:latin typeface="Microsoft Sans Serif"/>
                <a:cs typeface="Microsoft Sans Serif"/>
              </a:rPr>
              <a:t>.</a:t>
            </a:r>
            <a:endParaRPr lang="es-ES" sz="2400" spc="15" dirty="0" smtClean="0">
              <a:solidFill>
                <a:srgbClr val="171514"/>
              </a:solidFill>
              <a:latin typeface="Microsoft Sans Serif"/>
              <a:cs typeface="Microsoft Sans Serif"/>
            </a:endParaRPr>
          </a:p>
          <a:p>
            <a:pPr marL="12700" marR="411480" algn="just"/>
            <a:r>
              <a:rPr lang="es-ES" sz="2400" spc="25" dirty="0" smtClean="0">
                <a:solidFill>
                  <a:srgbClr val="171514"/>
                </a:solidFill>
                <a:latin typeface="Microsoft Sans Serif"/>
                <a:cs typeface="Microsoft Sans Serif"/>
              </a:rPr>
              <a:t>Aunque </a:t>
            </a:r>
            <a:r>
              <a:rPr lang="es-ES" sz="2400" spc="15" dirty="0" smtClean="0">
                <a:solidFill>
                  <a:srgbClr val="171514"/>
                </a:solidFill>
                <a:latin typeface="Microsoft Sans Serif"/>
                <a:cs typeface="Microsoft Sans Serif"/>
              </a:rPr>
              <a:t>existe </a:t>
            </a:r>
            <a:r>
              <a:rPr lang="es-ES" sz="2400" spc="30" dirty="0" smtClean="0">
                <a:solidFill>
                  <a:srgbClr val="171514"/>
                </a:solidFill>
                <a:latin typeface="Microsoft Sans Serif"/>
                <a:cs typeface="Microsoft Sans Serif"/>
              </a:rPr>
              <a:t>una </a:t>
            </a:r>
            <a:r>
              <a:rPr lang="es-ES" sz="2400" spc="40" dirty="0" smtClean="0">
                <a:solidFill>
                  <a:srgbClr val="171514"/>
                </a:solidFill>
                <a:latin typeface="Microsoft Sans Serif"/>
                <a:cs typeface="Microsoft Sans Serif"/>
              </a:rPr>
              <a:t>gran </a:t>
            </a:r>
            <a:r>
              <a:rPr lang="es-ES" sz="2400" spc="15" dirty="0" smtClean="0">
                <a:solidFill>
                  <a:srgbClr val="171514"/>
                </a:solidFill>
                <a:latin typeface="Microsoft Sans Serif"/>
                <a:cs typeface="Microsoft Sans Serif"/>
              </a:rPr>
              <a:t>discrepancia </a:t>
            </a:r>
            <a:r>
              <a:rPr lang="es-ES" sz="2400" spc="25" dirty="0" smtClean="0">
                <a:solidFill>
                  <a:srgbClr val="171514"/>
                </a:solidFill>
                <a:latin typeface="Microsoft Sans Serif"/>
                <a:cs typeface="Microsoft Sans Serif"/>
              </a:rPr>
              <a:t>en </a:t>
            </a:r>
            <a:r>
              <a:rPr lang="es-ES" sz="2400" spc="15"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valor de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resistencia </a:t>
            </a:r>
            <a:r>
              <a:rPr lang="es-ES" sz="2400" spc="25" dirty="0" smtClean="0">
                <a:solidFill>
                  <a:srgbClr val="171514"/>
                </a:solidFill>
                <a:latin typeface="Microsoft Sans Serif"/>
                <a:cs typeface="Microsoft Sans Serif"/>
              </a:rPr>
              <a:t>general del cuerpo, </a:t>
            </a:r>
            <a:r>
              <a:rPr lang="es-ES" sz="2400" dirty="0" smtClean="0">
                <a:solidFill>
                  <a:srgbClr val="171514"/>
                </a:solidFill>
                <a:latin typeface="Microsoft Sans Serif"/>
                <a:cs typeface="Microsoft Sans Serif"/>
              </a:rPr>
              <a:t>las </a:t>
            </a:r>
            <a:r>
              <a:rPr lang="es-ES" sz="2400" spc="20" dirty="0" smtClean="0">
                <a:solidFill>
                  <a:srgbClr val="171514"/>
                </a:solidFill>
                <a:latin typeface="Microsoft Sans Serif"/>
                <a:cs typeface="Microsoft Sans Serif"/>
              </a:rPr>
              <a:t>mediciones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experiencia </a:t>
            </a:r>
            <a:r>
              <a:rPr lang="es-ES" sz="2400" spc="30" dirty="0" smtClean="0">
                <a:solidFill>
                  <a:srgbClr val="171514"/>
                </a:solidFill>
                <a:latin typeface="Microsoft Sans Serif"/>
                <a:cs typeface="Microsoft Sans Serif"/>
              </a:rPr>
              <a:t>han </a:t>
            </a:r>
            <a:r>
              <a:rPr lang="es-ES" sz="2400" spc="35" dirty="0" smtClean="0">
                <a:solidFill>
                  <a:srgbClr val="171514"/>
                </a:solidFill>
                <a:latin typeface="Microsoft Sans Serif"/>
                <a:cs typeface="Microsoft Sans Serif"/>
              </a:rPr>
              <a:t>demostrado </a:t>
            </a:r>
            <a:r>
              <a:rPr lang="es-ES" sz="2400" spc="30" dirty="0" smtClean="0">
                <a:solidFill>
                  <a:srgbClr val="171514"/>
                </a:solidFill>
                <a:latin typeface="Microsoft Sans Serif"/>
                <a:cs typeface="Microsoft Sans Serif"/>
              </a:rPr>
              <a:t>que </a:t>
            </a:r>
            <a:r>
              <a:rPr lang="es-ES" sz="2400" spc="45" dirty="0" smtClean="0">
                <a:solidFill>
                  <a:srgbClr val="171514"/>
                </a:solidFill>
                <a:latin typeface="Microsoft Sans Serif"/>
                <a:cs typeface="Microsoft Sans Serif"/>
              </a:rPr>
              <a:t>un </a:t>
            </a:r>
            <a:r>
              <a:rPr lang="es-ES" sz="2400" spc="25" dirty="0" smtClean="0">
                <a:solidFill>
                  <a:srgbClr val="171514"/>
                </a:solidFill>
                <a:latin typeface="Microsoft Sans Serif"/>
                <a:cs typeface="Microsoft Sans Serif"/>
              </a:rPr>
              <a:t>valor </a:t>
            </a:r>
            <a:r>
              <a:rPr lang="es-ES" sz="2400" spc="20" dirty="0" smtClean="0">
                <a:solidFill>
                  <a:srgbClr val="171514"/>
                </a:solidFill>
                <a:latin typeface="Microsoft Sans Serif"/>
                <a:cs typeface="Microsoft Sans Serif"/>
              </a:rPr>
              <a:t>adecuado </a:t>
            </a:r>
            <a:r>
              <a:rPr lang="es-ES" sz="2400" spc="25" dirty="0" smtClean="0">
                <a:solidFill>
                  <a:srgbClr val="171514"/>
                </a:solidFill>
                <a:latin typeface="Microsoft Sans Serif"/>
                <a:cs typeface="Microsoft Sans Serif"/>
              </a:rPr>
              <a:t>para </a:t>
            </a:r>
            <a:r>
              <a:rPr lang="es-ES" sz="2400" spc="15" dirty="0" smtClean="0">
                <a:solidFill>
                  <a:srgbClr val="171514"/>
                </a:solidFill>
                <a:latin typeface="Microsoft Sans Serif"/>
                <a:cs typeface="Microsoft Sans Serif"/>
              </a:rPr>
              <a:t>esta resistencia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1000</a:t>
            </a:r>
            <a:r>
              <a:rPr lang="es-ES" sz="2400" dirty="0" smtClean="0">
                <a:solidFill>
                  <a:srgbClr val="171514"/>
                </a:solidFill>
                <a:latin typeface="Microsoft Sans Serif"/>
                <a:cs typeface="Microsoft Sans Serif"/>
              </a:rPr>
              <a:t> Ω</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entre</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extremidades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(mano</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mano,</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mano</a:t>
            </a:r>
            <a:r>
              <a:rPr lang="es-ES" sz="2400" dirty="0" smtClean="0">
                <a:solidFill>
                  <a:srgbClr val="171514"/>
                </a:solidFill>
                <a:latin typeface="Microsoft Sans Serif"/>
                <a:cs typeface="Microsoft Sans Serif"/>
              </a:rPr>
              <a:t> 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ambos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pies</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spc="45" dirty="0" smtClean="0">
                <a:solidFill>
                  <a:srgbClr val="171514"/>
                </a:solidFill>
                <a:latin typeface="Microsoft Sans Serif"/>
                <a:cs typeface="Microsoft Sans Serif"/>
              </a:rPr>
              <a:t>un </a:t>
            </a:r>
            <a:r>
              <a:rPr lang="es-ES" sz="2400" spc="25" dirty="0" smtClean="0">
                <a:solidFill>
                  <a:srgbClr val="171514"/>
                </a:solidFill>
                <a:latin typeface="Microsoft Sans Serif"/>
                <a:cs typeface="Microsoft Sans Serif"/>
              </a:rPr>
              <a:t>pie </a:t>
            </a:r>
            <a:r>
              <a:rPr lang="es-ES" sz="2400" spc="10" dirty="0" smtClean="0">
                <a:solidFill>
                  <a:srgbClr val="171514"/>
                </a:solidFill>
                <a:latin typeface="Microsoft Sans Serif"/>
                <a:cs typeface="Microsoft Sans Serif"/>
              </a:rPr>
              <a:t>al </a:t>
            </a:r>
            <a:r>
              <a:rPr lang="es-ES" sz="2400" spc="35" dirty="0" smtClean="0">
                <a:solidFill>
                  <a:srgbClr val="171514"/>
                </a:solidFill>
                <a:latin typeface="Microsoft Sans Serif"/>
                <a:cs typeface="Microsoft Sans Serif"/>
              </a:rPr>
              <a:t>otro) </a:t>
            </a:r>
            <a:r>
              <a:rPr lang="es-ES" sz="2400" spc="-10" dirty="0" smtClean="0">
                <a:solidFill>
                  <a:srgbClr val="171514"/>
                </a:solidFill>
                <a:latin typeface="Microsoft Sans Serif"/>
                <a:cs typeface="Microsoft Sans Serif"/>
              </a:rPr>
              <a:t>. Este es </a:t>
            </a:r>
            <a:r>
              <a:rPr lang="es-ES" sz="2400" spc="15"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valor </a:t>
            </a:r>
            <a:r>
              <a:rPr lang="es-ES" sz="2400" spc="35" dirty="0" smtClean="0">
                <a:solidFill>
                  <a:srgbClr val="171514"/>
                </a:solidFill>
                <a:latin typeface="Microsoft Sans Serif"/>
                <a:cs typeface="Microsoft Sans Serif"/>
              </a:rPr>
              <a:t>adoptado </a:t>
            </a:r>
            <a:r>
              <a:rPr lang="es-ES" sz="2400" spc="50" dirty="0" smtClean="0">
                <a:solidFill>
                  <a:srgbClr val="171514"/>
                </a:solidFill>
                <a:latin typeface="Microsoft Sans Serif"/>
                <a:cs typeface="Microsoft Sans Serif"/>
              </a:rPr>
              <a:t>por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mayoría </a:t>
            </a:r>
            <a:r>
              <a:rPr lang="es-ES" sz="2400" spc="25"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estándares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que </a:t>
            </a:r>
            <a:r>
              <a:rPr lang="es-ES" sz="2400" spc="25" dirty="0" smtClean="0">
                <a:solidFill>
                  <a:srgbClr val="171514"/>
                </a:solidFill>
                <a:latin typeface="Microsoft Sans Serif"/>
                <a:cs typeface="Microsoft Sans Serif"/>
              </a:rPr>
              <a:t>utilizaremos</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lo</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largo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este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libro.</a:t>
            </a:r>
            <a:endParaRPr lang="es-ES" sz="2400" dirty="0" smtClean="0">
              <a:latin typeface="Microsoft Sans Serif"/>
              <a:cs typeface="Microsoft Sans Serif"/>
            </a:endParaRPr>
          </a:p>
          <a:p>
            <a:pPr marL="12700" marR="411480" algn="just"/>
            <a:endParaRPr sz="2400" dirty="0">
              <a:latin typeface="Microsoft Sans Serif"/>
              <a:cs typeface="Microsoft Sans Serif"/>
            </a:endParaRPr>
          </a:p>
          <a:p>
            <a:pPr marL="12700" algn="just">
              <a:spcBef>
                <a:spcPts val="30"/>
              </a:spcBef>
            </a:pPr>
            <a:endParaRPr sz="2400" dirty="0">
              <a:latin typeface="Microsoft Sans Serif"/>
              <a:cs typeface="Microsoft Sans Serif"/>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734300" y="4327894"/>
            <a:ext cx="83820" cy="3175"/>
          </a:xfrm>
          <a:custGeom>
            <a:avLst/>
            <a:gdLst/>
            <a:ahLst/>
            <a:cxnLst/>
            <a:rect l="l" t="t" r="r" b="b"/>
            <a:pathLst>
              <a:path w="83819" h="3175">
                <a:moveTo>
                  <a:pt x="83743" y="0"/>
                </a:moveTo>
                <a:lnTo>
                  <a:pt x="0" y="0"/>
                </a:lnTo>
                <a:lnTo>
                  <a:pt x="0" y="3175"/>
                </a:lnTo>
                <a:lnTo>
                  <a:pt x="83743" y="3175"/>
                </a:lnTo>
                <a:lnTo>
                  <a:pt x="83743" y="0"/>
                </a:lnTo>
                <a:close/>
              </a:path>
            </a:pathLst>
          </a:custGeom>
          <a:solidFill>
            <a:srgbClr val="000000"/>
          </a:solidFill>
        </p:spPr>
        <p:txBody>
          <a:bodyPr wrap="square" lIns="0" tIns="0" rIns="0" bIns="0" rtlCol="0"/>
          <a:lstStyle/>
          <a:p>
            <a:endParaRPr/>
          </a:p>
        </p:txBody>
      </p:sp>
      <p:grpSp>
        <p:nvGrpSpPr>
          <p:cNvPr id="3" name="object 3"/>
          <p:cNvGrpSpPr/>
          <p:nvPr/>
        </p:nvGrpSpPr>
        <p:grpSpPr>
          <a:xfrm>
            <a:off x="6088157" y="5622417"/>
            <a:ext cx="2806065" cy="1864360"/>
            <a:chOff x="1405031" y="5622417"/>
            <a:chExt cx="2806065" cy="1864360"/>
          </a:xfrm>
        </p:grpSpPr>
        <p:sp>
          <p:nvSpPr>
            <p:cNvPr id="4" name="object 4"/>
            <p:cNvSpPr/>
            <p:nvPr/>
          </p:nvSpPr>
          <p:spPr>
            <a:xfrm>
              <a:off x="1408206" y="6559328"/>
              <a:ext cx="2799715" cy="635"/>
            </a:xfrm>
            <a:custGeom>
              <a:avLst/>
              <a:gdLst/>
              <a:ahLst/>
              <a:cxnLst/>
              <a:rect l="l" t="t" r="r" b="b"/>
              <a:pathLst>
                <a:path w="2799715" h="634">
                  <a:moveTo>
                    <a:pt x="0" y="0"/>
                  </a:moveTo>
                  <a:lnTo>
                    <a:pt x="2799575" y="507"/>
                  </a:lnTo>
                </a:path>
              </a:pathLst>
            </a:custGeom>
            <a:ln w="6349">
              <a:solidFill>
                <a:srgbClr val="231F20"/>
              </a:solidFill>
            </a:ln>
          </p:spPr>
          <p:txBody>
            <a:bodyPr wrap="square" lIns="0" tIns="0" rIns="0" bIns="0" rtlCol="0"/>
            <a:lstStyle/>
            <a:p>
              <a:endParaRPr/>
            </a:p>
          </p:txBody>
        </p:sp>
        <p:sp>
          <p:nvSpPr>
            <p:cNvPr id="5" name="object 5"/>
            <p:cNvSpPr/>
            <p:nvPr/>
          </p:nvSpPr>
          <p:spPr>
            <a:xfrm>
              <a:off x="2576201" y="6565919"/>
              <a:ext cx="125730" cy="121285"/>
            </a:xfrm>
            <a:custGeom>
              <a:avLst/>
              <a:gdLst/>
              <a:ahLst/>
              <a:cxnLst/>
              <a:rect l="l" t="t" r="r" b="b"/>
              <a:pathLst>
                <a:path w="125730" h="121284">
                  <a:moveTo>
                    <a:pt x="125323" y="0"/>
                  </a:moveTo>
                  <a:lnTo>
                    <a:pt x="0" y="120789"/>
                  </a:lnTo>
                </a:path>
              </a:pathLst>
            </a:custGeom>
            <a:ln w="9524">
              <a:solidFill>
                <a:srgbClr val="231F20"/>
              </a:solidFill>
            </a:ln>
          </p:spPr>
          <p:txBody>
            <a:bodyPr wrap="square" lIns="0" tIns="0" rIns="0" bIns="0" rtlCol="0"/>
            <a:lstStyle/>
            <a:p>
              <a:endParaRPr/>
            </a:p>
          </p:txBody>
        </p:sp>
        <p:sp>
          <p:nvSpPr>
            <p:cNvPr id="6" name="object 6"/>
            <p:cNvSpPr/>
            <p:nvPr/>
          </p:nvSpPr>
          <p:spPr>
            <a:xfrm>
              <a:off x="2561597" y="6658023"/>
              <a:ext cx="43815" cy="43180"/>
            </a:xfrm>
            <a:custGeom>
              <a:avLst/>
              <a:gdLst/>
              <a:ahLst/>
              <a:cxnLst/>
              <a:rect l="l" t="t" r="r" b="b"/>
              <a:pathLst>
                <a:path w="43814" h="43179">
                  <a:moveTo>
                    <a:pt x="15138" y="0"/>
                  </a:moveTo>
                  <a:lnTo>
                    <a:pt x="0" y="42748"/>
                  </a:lnTo>
                  <a:lnTo>
                    <a:pt x="43281" y="29197"/>
                  </a:lnTo>
                  <a:lnTo>
                    <a:pt x="14605" y="28676"/>
                  </a:lnTo>
                  <a:lnTo>
                    <a:pt x="15138" y="0"/>
                  </a:lnTo>
                  <a:close/>
                </a:path>
              </a:pathLst>
            </a:custGeom>
            <a:solidFill>
              <a:srgbClr val="231F20"/>
            </a:solidFill>
          </p:spPr>
          <p:txBody>
            <a:bodyPr wrap="square" lIns="0" tIns="0" rIns="0" bIns="0" rtlCol="0"/>
            <a:lstStyle/>
            <a:p>
              <a:endParaRPr/>
            </a:p>
          </p:txBody>
        </p:sp>
        <p:sp>
          <p:nvSpPr>
            <p:cNvPr id="7" name="object 7"/>
            <p:cNvSpPr/>
            <p:nvPr/>
          </p:nvSpPr>
          <p:spPr>
            <a:xfrm>
              <a:off x="2493156" y="6346900"/>
              <a:ext cx="411480" cy="411480"/>
            </a:xfrm>
            <a:custGeom>
              <a:avLst/>
              <a:gdLst/>
              <a:ahLst/>
              <a:cxnLst/>
              <a:rect l="l" t="t" r="r" b="b"/>
              <a:pathLst>
                <a:path w="411480" h="411479">
                  <a:moveTo>
                    <a:pt x="205587" y="0"/>
                  </a:moveTo>
                  <a:lnTo>
                    <a:pt x="158445" y="5429"/>
                  </a:lnTo>
                  <a:lnTo>
                    <a:pt x="115171" y="20894"/>
                  </a:lnTo>
                  <a:lnTo>
                    <a:pt x="76999" y="45161"/>
                  </a:lnTo>
                  <a:lnTo>
                    <a:pt x="45162" y="76997"/>
                  </a:lnTo>
                  <a:lnTo>
                    <a:pt x="20894" y="115167"/>
                  </a:lnTo>
                  <a:lnTo>
                    <a:pt x="5429" y="158437"/>
                  </a:lnTo>
                  <a:lnTo>
                    <a:pt x="0" y="205574"/>
                  </a:lnTo>
                  <a:lnTo>
                    <a:pt x="5429" y="252716"/>
                  </a:lnTo>
                  <a:lnTo>
                    <a:pt x="20894" y="295990"/>
                  </a:lnTo>
                  <a:lnTo>
                    <a:pt x="45162" y="334162"/>
                  </a:lnTo>
                  <a:lnTo>
                    <a:pt x="76999" y="365999"/>
                  </a:lnTo>
                  <a:lnTo>
                    <a:pt x="115171" y="390267"/>
                  </a:lnTo>
                  <a:lnTo>
                    <a:pt x="158445" y="405733"/>
                  </a:lnTo>
                  <a:lnTo>
                    <a:pt x="205587" y="411162"/>
                  </a:lnTo>
                  <a:lnTo>
                    <a:pt x="252729" y="405733"/>
                  </a:lnTo>
                  <a:lnTo>
                    <a:pt x="296003" y="390267"/>
                  </a:lnTo>
                  <a:lnTo>
                    <a:pt x="334175" y="365999"/>
                  </a:lnTo>
                  <a:lnTo>
                    <a:pt x="366012" y="334162"/>
                  </a:lnTo>
                  <a:lnTo>
                    <a:pt x="390280" y="295990"/>
                  </a:lnTo>
                  <a:lnTo>
                    <a:pt x="405745" y="252716"/>
                  </a:lnTo>
                  <a:lnTo>
                    <a:pt x="411175" y="205574"/>
                  </a:lnTo>
                  <a:lnTo>
                    <a:pt x="405745" y="158437"/>
                  </a:lnTo>
                  <a:lnTo>
                    <a:pt x="390280" y="115167"/>
                  </a:lnTo>
                  <a:lnTo>
                    <a:pt x="366012" y="76997"/>
                  </a:lnTo>
                  <a:lnTo>
                    <a:pt x="334175" y="45161"/>
                  </a:lnTo>
                  <a:lnTo>
                    <a:pt x="296003" y="20894"/>
                  </a:lnTo>
                  <a:lnTo>
                    <a:pt x="252729" y="5429"/>
                  </a:lnTo>
                  <a:lnTo>
                    <a:pt x="205587" y="0"/>
                  </a:lnTo>
                  <a:close/>
                </a:path>
              </a:pathLst>
            </a:custGeom>
            <a:ln w="12700">
              <a:solidFill>
                <a:srgbClr val="231F20"/>
              </a:solidFill>
            </a:ln>
          </p:spPr>
          <p:txBody>
            <a:bodyPr wrap="square" lIns="0" tIns="0" rIns="0" bIns="0" rtlCol="0"/>
            <a:lstStyle/>
            <a:p>
              <a:endParaRPr/>
            </a:p>
          </p:txBody>
        </p:sp>
        <p:sp>
          <p:nvSpPr>
            <p:cNvPr id="8" name="object 8"/>
            <p:cNvSpPr/>
            <p:nvPr/>
          </p:nvSpPr>
          <p:spPr>
            <a:xfrm>
              <a:off x="1809743" y="5655364"/>
              <a:ext cx="1829435" cy="1828800"/>
            </a:xfrm>
            <a:custGeom>
              <a:avLst/>
              <a:gdLst/>
              <a:ahLst/>
              <a:cxnLst/>
              <a:rect l="l" t="t" r="r" b="b"/>
              <a:pathLst>
                <a:path w="1829435" h="1828800">
                  <a:moveTo>
                    <a:pt x="896099" y="575437"/>
                  </a:moveTo>
                  <a:lnTo>
                    <a:pt x="847510" y="579001"/>
                  </a:lnTo>
                  <a:lnTo>
                    <a:pt x="801136" y="589355"/>
                  </a:lnTo>
                  <a:lnTo>
                    <a:pt x="757484" y="605991"/>
                  </a:lnTo>
                  <a:lnTo>
                    <a:pt x="717064" y="628400"/>
                  </a:lnTo>
                  <a:lnTo>
                    <a:pt x="680384" y="656074"/>
                  </a:lnTo>
                  <a:lnTo>
                    <a:pt x="647951" y="688504"/>
                  </a:lnTo>
                  <a:lnTo>
                    <a:pt x="620276" y="725183"/>
                  </a:lnTo>
                  <a:lnTo>
                    <a:pt x="597865" y="765602"/>
                  </a:lnTo>
                  <a:lnTo>
                    <a:pt x="581228" y="809252"/>
                  </a:lnTo>
                  <a:lnTo>
                    <a:pt x="570873" y="855626"/>
                  </a:lnTo>
                  <a:lnTo>
                    <a:pt x="567309" y="904214"/>
                  </a:lnTo>
                  <a:lnTo>
                    <a:pt x="570873" y="952803"/>
                  </a:lnTo>
                  <a:lnTo>
                    <a:pt x="581228" y="999176"/>
                  </a:lnTo>
                  <a:lnTo>
                    <a:pt x="597865" y="1042826"/>
                  </a:lnTo>
                  <a:lnTo>
                    <a:pt x="620276" y="1083245"/>
                  </a:lnTo>
                  <a:lnTo>
                    <a:pt x="647951" y="1119924"/>
                  </a:lnTo>
                  <a:lnTo>
                    <a:pt x="680384" y="1152354"/>
                  </a:lnTo>
                  <a:lnTo>
                    <a:pt x="717064" y="1180028"/>
                  </a:lnTo>
                  <a:lnTo>
                    <a:pt x="757484" y="1202437"/>
                  </a:lnTo>
                  <a:lnTo>
                    <a:pt x="801136" y="1219073"/>
                  </a:lnTo>
                  <a:lnTo>
                    <a:pt x="847510" y="1229427"/>
                  </a:lnTo>
                  <a:lnTo>
                    <a:pt x="896099" y="1232992"/>
                  </a:lnTo>
                  <a:lnTo>
                    <a:pt x="944684" y="1229427"/>
                  </a:lnTo>
                  <a:lnTo>
                    <a:pt x="991056" y="1219073"/>
                  </a:lnTo>
                  <a:lnTo>
                    <a:pt x="1034706" y="1202437"/>
                  </a:lnTo>
                  <a:lnTo>
                    <a:pt x="1075124" y="1180028"/>
                  </a:lnTo>
                  <a:lnTo>
                    <a:pt x="1111803" y="1152354"/>
                  </a:lnTo>
                  <a:lnTo>
                    <a:pt x="1144235" y="1119924"/>
                  </a:lnTo>
                  <a:lnTo>
                    <a:pt x="1171910" y="1083245"/>
                  </a:lnTo>
                  <a:lnTo>
                    <a:pt x="1194320" y="1042826"/>
                  </a:lnTo>
                  <a:lnTo>
                    <a:pt x="1210957" y="999176"/>
                  </a:lnTo>
                  <a:lnTo>
                    <a:pt x="1221312" y="952803"/>
                  </a:lnTo>
                  <a:lnTo>
                    <a:pt x="1224876" y="904214"/>
                  </a:lnTo>
                  <a:lnTo>
                    <a:pt x="1221312" y="855626"/>
                  </a:lnTo>
                  <a:lnTo>
                    <a:pt x="1210957" y="809252"/>
                  </a:lnTo>
                  <a:lnTo>
                    <a:pt x="1194320" y="765602"/>
                  </a:lnTo>
                  <a:lnTo>
                    <a:pt x="1171910" y="725183"/>
                  </a:lnTo>
                  <a:lnTo>
                    <a:pt x="1144235" y="688504"/>
                  </a:lnTo>
                  <a:lnTo>
                    <a:pt x="1111803" y="656074"/>
                  </a:lnTo>
                  <a:lnTo>
                    <a:pt x="1075124" y="628400"/>
                  </a:lnTo>
                  <a:lnTo>
                    <a:pt x="1034706" y="605991"/>
                  </a:lnTo>
                  <a:lnTo>
                    <a:pt x="991056" y="589355"/>
                  </a:lnTo>
                  <a:lnTo>
                    <a:pt x="944684" y="579001"/>
                  </a:lnTo>
                  <a:lnTo>
                    <a:pt x="896099" y="575437"/>
                  </a:lnTo>
                  <a:close/>
                </a:path>
                <a:path w="1829435" h="1828800">
                  <a:moveTo>
                    <a:pt x="910539" y="438048"/>
                  </a:moveTo>
                  <a:lnTo>
                    <a:pt x="862484" y="440475"/>
                  </a:lnTo>
                  <a:lnTo>
                    <a:pt x="815818" y="447600"/>
                  </a:lnTo>
                  <a:lnTo>
                    <a:pt x="770778" y="459186"/>
                  </a:lnTo>
                  <a:lnTo>
                    <a:pt x="727599" y="474997"/>
                  </a:lnTo>
                  <a:lnTo>
                    <a:pt x="686517" y="494797"/>
                  </a:lnTo>
                  <a:lnTo>
                    <a:pt x="647768" y="518349"/>
                  </a:lnTo>
                  <a:lnTo>
                    <a:pt x="611589" y="545417"/>
                  </a:lnTo>
                  <a:lnTo>
                    <a:pt x="578216" y="575765"/>
                  </a:lnTo>
                  <a:lnTo>
                    <a:pt x="547885" y="609157"/>
                  </a:lnTo>
                  <a:lnTo>
                    <a:pt x="520832" y="645356"/>
                  </a:lnTo>
                  <a:lnTo>
                    <a:pt x="497293" y="684127"/>
                  </a:lnTo>
                  <a:lnTo>
                    <a:pt x="477504" y="725232"/>
                  </a:lnTo>
                  <a:lnTo>
                    <a:pt x="461702" y="768436"/>
                  </a:lnTo>
                  <a:lnTo>
                    <a:pt x="450122" y="813503"/>
                  </a:lnTo>
                  <a:lnTo>
                    <a:pt x="443001" y="860195"/>
                  </a:lnTo>
                  <a:lnTo>
                    <a:pt x="440575" y="908278"/>
                  </a:lnTo>
                  <a:lnTo>
                    <a:pt x="443001" y="956359"/>
                  </a:lnTo>
                  <a:lnTo>
                    <a:pt x="450122" y="1003050"/>
                  </a:lnTo>
                  <a:lnTo>
                    <a:pt x="461702" y="1048115"/>
                  </a:lnTo>
                  <a:lnTo>
                    <a:pt x="477504" y="1091319"/>
                  </a:lnTo>
                  <a:lnTo>
                    <a:pt x="497293" y="1132424"/>
                  </a:lnTo>
                  <a:lnTo>
                    <a:pt x="520832" y="1171194"/>
                  </a:lnTo>
                  <a:lnTo>
                    <a:pt x="547885" y="1207394"/>
                  </a:lnTo>
                  <a:lnTo>
                    <a:pt x="578216" y="1240786"/>
                  </a:lnTo>
                  <a:lnTo>
                    <a:pt x="611589" y="1271135"/>
                  </a:lnTo>
                  <a:lnTo>
                    <a:pt x="647768" y="1298204"/>
                  </a:lnTo>
                  <a:lnTo>
                    <a:pt x="686517" y="1321757"/>
                  </a:lnTo>
                  <a:lnTo>
                    <a:pt x="727599" y="1341557"/>
                  </a:lnTo>
                  <a:lnTo>
                    <a:pt x="770778" y="1357369"/>
                  </a:lnTo>
                  <a:lnTo>
                    <a:pt x="815818" y="1368955"/>
                  </a:lnTo>
                  <a:lnTo>
                    <a:pt x="862484" y="1376081"/>
                  </a:lnTo>
                  <a:lnTo>
                    <a:pt x="910539" y="1378508"/>
                  </a:lnTo>
                  <a:lnTo>
                    <a:pt x="958596" y="1376081"/>
                  </a:lnTo>
                  <a:lnTo>
                    <a:pt x="1005263" y="1368955"/>
                  </a:lnTo>
                  <a:lnTo>
                    <a:pt x="1050305" y="1357369"/>
                  </a:lnTo>
                  <a:lnTo>
                    <a:pt x="1093486" y="1341557"/>
                  </a:lnTo>
                  <a:lnTo>
                    <a:pt x="1134569" y="1321757"/>
                  </a:lnTo>
                  <a:lnTo>
                    <a:pt x="1173319" y="1298204"/>
                  </a:lnTo>
                  <a:lnTo>
                    <a:pt x="1209499" y="1271135"/>
                  </a:lnTo>
                  <a:lnTo>
                    <a:pt x="1242872" y="1240786"/>
                  </a:lnTo>
                  <a:lnTo>
                    <a:pt x="1273204" y="1207394"/>
                  </a:lnTo>
                  <a:lnTo>
                    <a:pt x="1300258" y="1171194"/>
                  </a:lnTo>
                  <a:lnTo>
                    <a:pt x="1323797" y="1132424"/>
                  </a:lnTo>
                  <a:lnTo>
                    <a:pt x="1343586" y="1091319"/>
                  </a:lnTo>
                  <a:lnTo>
                    <a:pt x="1359388" y="1048115"/>
                  </a:lnTo>
                  <a:lnTo>
                    <a:pt x="1370968" y="1003050"/>
                  </a:lnTo>
                  <a:lnTo>
                    <a:pt x="1378089" y="956359"/>
                  </a:lnTo>
                  <a:lnTo>
                    <a:pt x="1380515" y="908278"/>
                  </a:lnTo>
                  <a:lnTo>
                    <a:pt x="1378089" y="860195"/>
                  </a:lnTo>
                  <a:lnTo>
                    <a:pt x="1370968" y="813503"/>
                  </a:lnTo>
                  <a:lnTo>
                    <a:pt x="1359388" y="768436"/>
                  </a:lnTo>
                  <a:lnTo>
                    <a:pt x="1343586" y="725232"/>
                  </a:lnTo>
                  <a:lnTo>
                    <a:pt x="1323797" y="684127"/>
                  </a:lnTo>
                  <a:lnTo>
                    <a:pt x="1300258" y="645356"/>
                  </a:lnTo>
                  <a:lnTo>
                    <a:pt x="1273204" y="609157"/>
                  </a:lnTo>
                  <a:lnTo>
                    <a:pt x="1242872" y="575765"/>
                  </a:lnTo>
                  <a:lnTo>
                    <a:pt x="1209499" y="545417"/>
                  </a:lnTo>
                  <a:lnTo>
                    <a:pt x="1173319" y="518349"/>
                  </a:lnTo>
                  <a:lnTo>
                    <a:pt x="1134569" y="494797"/>
                  </a:lnTo>
                  <a:lnTo>
                    <a:pt x="1093486" y="474997"/>
                  </a:lnTo>
                  <a:lnTo>
                    <a:pt x="1050305" y="459186"/>
                  </a:lnTo>
                  <a:lnTo>
                    <a:pt x="1005263" y="447600"/>
                  </a:lnTo>
                  <a:lnTo>
                    <a:pt x="958596" y="440475"/>
                  </a:lnTo>
                  <a:lnTo>
                    <a:pt x="910539" y="438048"/>
                  </a:lnTo>
                  <a:close/>
                </a:path>
                <a:path w="1829435" h="1828800">
                  <a:moveTo>
                    <a:pt x="910793" y="294563"/>
                  </a:moveTo>
                  <a:lnTo>
                    <a:pt x="863226" y="296395"/>
                  </a:lnTo>
                  <a:lnTo>
                    <a:pt x="816661" y="301800"/>
                  </a:lnTo>
                  <a:lnTo>
                    <a:pt x="771233" y="310644"/>
                  </a:lnTo>
                  <a:lnTo>
                    <a:pt x="727077" y="322790"/>
                  </a:lnTo>
                  <a:lnTo>
                    <a:pt x="684329" y="338103"/>
                  </a:lnTo>
                  <a:lnTo>
                    <a:pt x="643123" y="356449"/>
                  </a:lnTo>
                  <a:lnTo>
                    <a:pt x="603596" y="377691"/>
                  </a:lnTo>
                  <a:lnTo>
                    <a:pt x="565881" y="401695"/>
                  </a:lnTo>
                  <a:lnTo>
                    <a:pt x="530116" y="428324"/>
                  </a:lnTo>
                  <a:lnTo>
                    <a:pt x="496434" y="457445"/>
                  </a:lnTo>
                  <a:lnTo>
                    <a:pt x="464971" y="488921"/>
                  </a:lnTo>
                  <a:lnTo>
                    <a:pt x="435863" y="522616"/>
                  </a:lnTo>
                  <a:lnTo>
                    <a:pt x="409244" y="558397"/>
                  </a:lnTo>
                  <a:lnTo>
                    <a:pt x="385251" y="596127"/>
                  </a:lnTo>
                  <a:lnTo>
                    <a:pt x="364017" y="635671"/>
                  </a:lnTo>
                  <a:lnTo>
                    <a:pt x="345680" y="676894"/>
                  </a:lnTo>
                  <a:lnTo>
                    <a:pt x="330372" y="719660"/>
                  </a:lnTo>
                  <a:lnTo>
                    <a:pt x="318232" y="763834"/>
                  </a:lnTo>
                  <a:lnTo>
                    <a:pt x="309392" y="809281"/>
                  </a:lnTo>
                  <a:lnTo>
                    <a:pt x="303989" y="855866"/>
                  </a:lnTo>
                  <a:lnTo>
                    <a:pt x="302158" y="903452"/>
                  </a:lnTo>
                  <a:lnTo>
                    <a:pt x="303989" y="951039"/>
                  </a:lnTo>
                  <a:lnTo>
                    <a:pt x="309392" y="997623"/>
                  </a:lnTo>
                  <a:lnTo>
                    <a:pt x="318232" y="1043070"/>
                  </a:lnTo>
                  <a:lnTo>
                    <a:pt x="330372" y="1087245"/>
                  </a:lnTo>
                  <a:lnTo>
                    <a:pt x="345680" y="1130012"/>
                  </a:lnTo>
                  <a:lnTo>
                    <a:pt x="364017" y="1171235"/>
                  </a:lnTo>
                  <a:lnTo>
                    <a:pt x="385251" y="1210780"/>
                  </a:lnTo>
                  <a:lnTo>
                    <a:pt x="409244" y="1248511"/>
                  </a:lnTo>
                  <a:lnTo>
                    <a:pt x="435863" y="1284293"/>
                  </a:lnTo>
                  <a:lnTo>
                    <a:pt x="464971" y="1317990"/>
                  </a:lnTo>
                  <a:lnTo>
                    <a:pt x="496434" y="1349466"/>
                  </a:lnTo>
                  <a:lnTo>
                    <a:pt x="530116" y="1378588"/>
                  </a:lnTo>
                  <a:lnTo>
                    <a:pt x="565881" y="1405218"/>
                  </a:lnTo>
                  <a:lnTo>
                    <a:pt x="603596" y="1429223"/>
                  </a:lnTo>
                  <a:lnTo>
                    <a:pt x="643123" y="1450466"/>
                  </a:lnTo>
                  <a:lnTo>
                    <a:pt x="684329" y="1468812"/>
                  </a:lnTo>
                  <a:lnTo>
                    <a:pt x="727077" y="1484126"/>
                  </a:lnTo>
                  <a:lnTo>
                    <a:pt x="771233" y="1496273"/>
                  </a:lnTo>
                  <a:lnTo>
                    <a:pt x="816661" y="1505116"/>
                  </a:lnTo>
                  <a:lnTo>
                    <a:pt x="863226" y="1510522"/>
                  </a:lnTo>
                  <a:lnTo>
                    <a:pt x="910793" y="1512354"/>
                  </a:lnTo>
                  <a:lnTo>
                    <a:pt x="958361" y="1510522"/>
                  </a:lnTo>
                  <a:lnTo>
                    <a:pt x="1004928" y="1505116"/>
                  </a:lnTo>
                  <a:lnTo>
                    <a:pt x="1050357" y="1496273"/>
                  </a:lnTo>
                  <a:lnTo>
                    <a:pt x="1094514" y="1484126"/>
                  </a:lnTo>
                  <a:lnTo>
                    <a:pt x="1137264" y="1468812"/>
                  </a:lnTo>
                  <a:lnTo>
                    <a:pt x="1178470" y="1450466"/>
                  </a:lnTo>
                  <a:lnTo>
                    <a:pt x="1217999" y="1429223"/>
                  </a:lnTo>
                  <a:lnTo>
                    <a:pt x="1255714" y="1405218"/>
                  </a:lnTo>
                  <a:lnTo>
                    <a:pt x="1291480" y="1378588"/>
                  </a:lnTo>
                  <a:lnTo>
                    <a:pt x="1325162" y="1349466"/>
                  </a:lnTo>
                  <a:lnTo>
                    <a:pt x="1356626" y="1317990"/>
                  </a:lnTo>
                  <a:lnTo>
                    <a:pt x="1385734" y="1284293"/>
                  </a:lnTo>
                  <a:lnTo>
                    <a:pt x="1412353" y="1248511"/>
                  </a:lnTo>
                  <a:lnTo>
                    <a:pt x="1436347" y="1210780"/>
                  </a:lnTo>
                  <a:lnTo>
                    <a:pt x="1457580" y="1171235"/>
                  </a:lnTo>
                  <a:lnTo>
                    <a:pt x="1475918" y="1130012"/>
                  </a:lnTo>
                  <a:lnTo>
                    <a:pt x="1491226" y="1087245"/>
                  </a:lnTo>
                  <a:lnTo>
                    <a:pt x="1503367" y="1043070"/>
                  </a:lnTo>
                  <a:lnTo>
                    <a:pt x="1512206" y="997623"/>
                  </a:lnTo>
                  <a:lnTo>
                    <a:pt x="1517609" y="951039"/>
                  </a:lnTo>
                  <a:lnTo>
                    <a:pt x="1519440" y="903452"/>
                  </a:lnTo>
                  <a:lnTo>
                    <a:pt x="1517609" y="855866"/>
                  </a:lnTo>
                  <a:lnTo>
                    <a:pt x="1512206" y="809281"/>
                  </a:lnTo>
                  <a:lnTo>
                    <a:pt x="1503367" y="763834"/>
                  </a:lnTo>
                  <a:lnTo>
                    <a:pt x="1491226" y="719660"/>
                  </a:lnTo>
                  <a:lnTo>
                    <a:pt x="1475918" y="676894"/>
                  </a:lnTo>
                  <a:lnTo>
                    <a:pt x="1457580" y="635671"/>
                  </a:lnTo>
                  <a:lnTo>
                    <a:pt x="1436347" y="596127"/>
                  </a:lnTo>
                  <a:lnTo>
                    <a:pt x="1412353" y="558397"/>
                  </a:lnTo>
                  <a:lnTo>
                    <a:pt x="1385734" y="522616"/>
                  </a:lnTo>
                  <a:lnTo>
                    <a:pt x="1356626" y="488921"/>
                  </a:lnTo>
                  <a:lnTo>
                    <a:pt x="1325162" y="457445"/>
                  </a:lnTo>
                  <a:lnTo>
                    <a:pt x="1291480" y="428324"/>
                  </a:lnTo>
                  <a:lnTo>
                    <a:pt x="1255714" y="401695"/>
                  </a:lnTo>
                  <a:lnTo>
                    <a:pt x="1217999" y="377691"/>
                  </a:lnTo>
                  <a:lnTo>
                    <a:pt x="1178470" y="356449"/>
                  </a:lnTo>
                  <a:lnTo>
                    <a:pt x="1137264" y="338103"/>
                  </a:lnTo>
                  <a:lnTo>
                    <a:pt x="1094514" y="322790"/>
                  </a:lnTo>
                  <a:lnTo>
                    <a:pt x="1050357" y="310644"/>
                  </a:lnTo>
                  <a:lnTo>
                    <a:pt x="1004928" y="301800"/>
                  </a:lnTo>
                  <a:lnTo>
                    <a:pt x="958361" y="296395"/>
                  </a:lnTo>
                  <a:lnTo>
                    <a:pt x="910793" y="294563"/>
                  </a:lnTo>
                  <a:close/>
                </a:path>
                <a:path w="1829435" h="1828800">
                  <a:moveTo>
                    <a:pt x="914603" y="0"/>
                  </a:moveTo>
                  <a:lnTo>
                    <a:pt x="866026" y="1266"/>
                  </a:lnTo>
                  <a:lnTo>
                    <a:pt x="818110" y="5025"/>
                  </a:lnTo>
                  <a:lnTo>
                    <a:pt x="770918" y="11213"/>
                  </a:lnTo>
                  <a:lnTo>
                    <a:pt x="724513" y="19766"/>
                  </a:lnTo>
                  <a:lnTo>
                    <a:pt x="678959" y="30622"/>
                  </a:lnTo>
                  <a:lnTo>
                    <a:pt x="634317" y="43717"/>
                  </a:lnTo>
                  <a:lnTo>
                    <a:pt x="590653" y="58987"/>
                  </a:lnTo>
                  <a:lnTo>
                    <a:pt x="548028" y="76371"/>
                  </a:lnTo>
                  <a:lnTo>
                    <a:pt x="506507" y="95805"/>
                  </a:lnTo>
                  <a:lnTo>
                    <a:pt x="466152" y="117225"/>
                  </a:lnTo>
                  <a:lnTo>
                    <a:pt x="427026" y="140569"/>
                  </a:lnTo>
                  <a:lnTo>
                    <a:pt x="389193" y="165773"/>
                  </a:lnTo>
                  <a:lnTo>
                    <a:pt x="352715" y="192774"/>
                  </a:lnTo>
                  <a:lnTo>
                    <a:pt x="317657" y="221509"/>
                  </a:lnTo>
                  <a:lnTo>
                    <a:pt x="284080" y="251915"/>
                  </a:lnTo>
                  <a:lnTo>
                    <a:pt x="252050" y="283929"/>
                  </a:lnTo>
                  <a:lnTo>
                    <a:pt x="221627" y="317487"/>
                  </a:lnTo>
                  <a:lnTo>
                    <a:pt x="192877" y="352527"/>
                  </a:lnTo>
                  <a:lnTo>
                    <a:pt x="165861" y="388984"/>
                  </a:lnTo>
                  <a:lnTo>
                    <a:pt x="140644" y="426797"/>
                  </a:lnTo>
                  <a:lnTo>
                    <a:pt x="117287" y="465902"/>
                  </a:lnTo>
                  <a:lnTo>
                    <a:pt x="95856" y="506235"/>
                  </a:lnTo>
                  <a:lnTo>
                    <a:pt x="76412" y="547734"/>
                  </a:lnTo>
                  <a:lnTo>
                    <a:pt x="59019" y="590335"/>
                  </a:lnTo>
                  <a:lnTo>
                    <a:pt x="43740" y="633976"/>
                  </a:lnTo>
                  <a:lnTo>
                    <a:pt x="30638" y="678593"/>
                  </a:lnTo>
                  <a:lnTo>
                    <a:pt x="19777" y="724122"/>
                  </a:lnTo>
                  <a:lnTo>
                    <a:pt x="11219" y="770502"/>
                  </a:lnTo>
                  <a:lnTo>
                    <a:pt x="5028" y="817668"/>
                  </a:lnTo>
                  <a:lnTo>
                    <a:pt x="1267" y="865558"/>
                  </a:lnTo>
                  <a:lnTo>
                    <a:pt x="0" y="914107"/>
                  </a:lnTo>
                  <a:lnTo>
                    <a:pt x="1267" y="962656"/>
                  </a:lnTo>
                  <a:lnTo>
                    <a:pt x="5028" y="1010544"/>
                  </a:lnTo>
                  <a:lnTo>
                    <a:pt x="11219" y="1057710"/>
                  </a:lnTo>
                  <a:lnTo>
                    <a:pt x="19777" y="1104088"/>
                  </a:lnTo>
                  <a:lnTo>
                    <a:pt x="30638" y="1149617"/>
                  </a:lnTo>
                  <a:lnTo>
                    <a:pt x="43740" y="1194233"/>
                  </a:lnTo>
                  <a:lnTo>
                    <a:pt x="59019" y="1237873"/>
                  </a:lnTo>
                  <a:lnTo>
                    <a:pt x="76412" y="1280473"/>
                  </a:lnTo>
                  <a:lnTo>
                    <a:pt x="95856" y="1321971"/>
                  </a:lnTo>
                  <a:lnTo>
                    <a:pt x="117287" y="1362304"/>
                  </a:lnTo>
                  <a:lnTo>
                    <a:pt x="140644" y="1401408"/>
                  </a:lnTo>
                  <a:lnTo>
                    <a:pt x="165861" y="1439221"/>
                  </a:lnTo>
                  <a:lnTo>
                    <a:pt x="192877" y="1475678"/>
                  </a:lnTo>
                  <a:lnTo>
                    <a:pt x="221627" y="1510717"/>
                  </a:lnTo>
                  <a:lnTo>
                    <a:pt x="252050" y="1544275"/>
                  </a:lnTo>
                  <a:lnTo>
                    <a:pt x="284080" y="1576288"/>
                  </a:lnTo>
                  <a:lnTo>
                    <a:pt x="317657" y="1606694"/>
                  </a:lnTo>
                  <a:lnTo>
                    <a:pt x="352715" y="1635429"/>
                  </a:lnTo>
                  <a:lnTo>
                    <a:pt x="389193" y="1662430"/>
                  </a:lnTo>
                  <a:lnTo>
                    <a:pt x="427026" y="1687634"/>
                  </a:lnTo>
                  <a:lnTo>
                    <a:pt x="466152" y="1710977"/>
                  </a:lnTo>
                  <a:lnTo>
                    <a:pt x="506507" y="1732397"/>
                  </a:lnTo>
                  <a:lnTo>
                    <a:pt x="548028" y="1751831"/>
                  </a:lnTo>
                  <a:lnTo>
                    <a:pt x="590653" y="1769215"/>
                  </a:lnTo>
                  <a:lnTo>
                    <a:pt x="634317" y="1784486"/>
                  </a:lnTo>
                  <a:lnTo>
                    <a:pt x="678959" y="1797580"/>
                  </a:lnTo>
                  <a:lnTo>
                    <a:pt x="724513" y="1808436"/>
                  </a:lnTo>
                  <a:lnTo>
                    <a:pt x="770918" y="1816989"/>
                  </a:lnTo>
                  <a:lnTo>
                    <a:pt x="818110" y="1823177"/>
                  </a:lnTo>
                  <a:lnTo>
                    <a:pt x="866026" y="1826936"/>
                  </a:lnTo>
                  <a:lnTo>
                    <a:pt x="914603" y="1828203"/>
                  </a:lnTo>
                  <a:lnTo>
                    <a:pt x="963178" y="1826936"/>
                  </a:lnTo>
                  <a:lnTo>
                    <a:pt x="1011093" y="1823177"/>
                  </a:lnTo>
                  <a:lnTo>
                    <a:pt x="1058284" y="1816989"/>
                  </a:lnTo>
                  <a:lnTo>
                    <a:pt x="1104688" y="1808436"/>
                  </a:lnTo>
                  <a:lnTo>
                    <a:pt x="1150242" y="1797580"/>
                  </a:lnTo>
                  <a:lnTo>
                    <a:pt x="1194882" y="1784486"/>
                  </a:lnTo>
                  <a:lnTo>
                    <a:pt x="1238546" y="1769215"/>
                  </a:lnTo>
                  <a:lnTo>
                    <a:pt x="1281169" y="1751831"/>
                  </a:lnTo>
                  <a:lnTo>
                    <a:pt x="1322690" y="1732397"/>
                  </a:lnTo>
                  <a:lnTo>
                    <a:pt x="1363045" y="1710977"/>
                  </a:lnTo>
                  <a:lnTo>
                    <a:pt x="1402170" y="1687634"/>
                  </a:lnTo>
                  <a:lnTo>
                    <a:pt x="1440003" y="1662430"/>
                  </a:lnTo>
                  <a:lnTo>
                    <a:pt x="1476480" y="1635429"/>
                  </a:lnTo>
                  <a:lnTo>
                    <a:pt x="1511538" y="1606694"/>
                  </a:lnTo>
                  <a:lnTo>
                    <a:pt x="1545114" y="1576288"/>
                  </a:lnTo>
                  <a:lnTo>
                    <a:pt x="1577145" y="1544275"/>
                  </a:lnTo>
                  <a:lnTo>
                    <a:pt x="1607567" y="1510717"/>
                  </a:lnTo>
                  <a:lnTo>
                    <a:pt x="1636317" y="1475678"/>
                  </a:lnTo>
                  <a:lnTo>
                    <a:pt x="1663332" y="1439221"/>
                  </a:lnTo>
                  <a:lnTo>
                    <a:pt x="1688550" y="1401408"/>
                  </a:lnTo>
                  <a:lnTo>
                    <a:pt x="1711906" y="1362304"/>
                  </a:lnTo>
                  <a:lnTo>
                    <a:pt x="1733337" y="1321971"/>
                  </a:lnTo>
                  <a:lnTo>
                    <a:pt x="1752781" y="1280473"/>
                  </a:lnTo>
                  <a:lnTo>
                    <a:pt x="1770174" y="1237873"/>
                  </a:lnTo>
                  <a:lnTo>
                    <a:pt x="1785453" y="1194233"/>
                  </a:lnTo>
                  <a:lnTo>
                    <a:pt x="1798555" y="1149617"/>
                  </a:lnTo>
                  <a:lnTo>
                    <a:pt x="1809416" y="1104088"/>
                  </a:lnTo>
                  <a:lnTo>
                    <a:pt x="1817974" y="1057710"/>
                  </a:lnTo>
                  <a:lnTo>
                    <a:pt x="1824165" y="1010544"/>
                  </a:lnTo>
                  <a:lnTo>
                    <a:pt x="1827926" y="962656"/>
                  </a:lnTo>
                  <a:lnTo>
                    <a:pt x="1829193" y="914107"/>
                  </a:lnTo>
                  <a:lnTo>
                    <a:pt x="1827926" y="865558"/>
                  </a:lnTo>
                  <a:lnTo>
                    <a:pt x="1824165" y="817668"/>
                  </a:lnTo>
                  <a:lnTo>
                    <a:pt x="1817974" y="770502"/>
                  </a:lnTo>
                  <a:lnTo>
                    <a:pt x="1809416" y="724122"/>
                  </a:lnTo>
                  <a:lnTo>
                    <a:pt x="1798555" y="678593"/>
                  </a:lnTo>
                  <a:lnTo>
                    <a:pt x="1785453" y="633976"/>
                  </a:lnTo>
                  <a:lnTo>
                    <a:pt x="1770174" y="590335"/>
                  </a:lnTo>
                  <a:lnTo>
                    <a:pt x="1752781" y="547734"/>
                  </a:lnTo>
                  <a:lnTo>
                    <a:pt x="1733337" y="506235"/>
                  </a:lnTo>
                  <a:lnTo>
                    <a:pt x="1711906" y="465902"/>
                  </a:lnTo>
                  <a:lnTo>
                    <a:pt x="1688550" y="426797"/>
                  </a:lnTo>
                  <a:lnTo>
                    <a:pt x="1663332" y="388984"/>
                  </a:lnTo>
                  <a:lnTo>
                    <a:pt x="1636317" y="352527"/>
                  </a:lnTo>
                  <a:lnTo>
                    <a:pt x="1607567" y="317487"/>
                  </a:lnTo>
                  <a:lnTo>
                    <a:pt x="1577145" y="283929"/>
                  </a:lnTo>
                  <a:lnTo>
                    <a:pt x="1545114" y="251915"/>
                  </a:lnTo>
                  <a:lnTo>
                    <a:pt x="1511538" y="221509"/>
                  </a:lnTo>
                  <a:lnTo>
                    <a:pt x="1476480" y="192774"/>
                  </a:lnTo>
                  <a:lnTo>
                    <a:pt x="1440003" y="165773"/>
                  </a:lnTo>
                  <a:lnTo>
                    <a:pt x="1402170" y="140569"/>
                  </a:lnTo>
                  <a:lnTo>
                    <a:pt x="1363045" y="117225"/>
                  </a:lnTo>
                  <a:lnTo>
                    <a:pt x="1322690" y="95805"/>
                  </a:lnTo>
                  <a:lnTo>
                    <a:pt x="1281169" y="76371"/>
                  </a:lnTo>
                  <a:lnTo>
                    <a:pt x="1238546" y="58987"/>
                  </a:lnTo>
                  <a:lnTo>
                    <a:pt x="1194882" y="43717"/>
                  </a:lnTo>
                  <a:lnTo>
                    <a:pt x="1150242" y="30622"/>
                  </a:lnTo>
                  <a:lnTo>
                    <a:pt x="1104688" y="19766"/>
                  </a:lnTo>
                  <a:lnTo>
                    <a:pt x="1058284" y="11213"/>
                  </a:lnTo>
                  <a:lnTo>
                    <a:pt x="1011093" y="5025"/>
                  </a:lnTo>
                  <a:lnTo>
                    <a:pt x="963178" y="1266"/>
                  </a:lnTo>
                  <a:lnTo>
                    <a:pt x="914603" y="0"/>
                  </a:lnTo>
                  <a:close/>
                </a:path>
                <a:path w="1829435" h="1828800">
                  <a:moveTo>
                    <a:pt x="905471" y="150583"/>
                  </a:moveTo>
                  <a:lnTo>
                    <a:pt x="857728" y="152067"/>
                  </a:lnTo>
                  <a:lnTo>
                    <a:pt x="810774" y="156461"/>
                  </a:lnTo>
                  <a:lnTo>
                    <a:pt x="764698" y="163675"/>
                  </a:lnTo>
                  <a:lnTo>
                    <a:pt x="719588" y="173622"/>
                  </a:lnTo>
                  <a:lnTo>
                    <a:pt x="675533" y="186213"/>
                  </a:lnTo>
                  <a:lnTo>
                    <a:pt x="632621" y="201360"/>
                  </a:lnTo>
                  <a:lnTo>
                    <a:pt x="590940" y="218974"/>
                  </a:lnTo>
                  <a:lnTo>
                    <a:pt x="550580" y="238968"/>
                  </a:lnTo>
                  <a:lnTo>
                    <a:pt x="511627" y="261252"/>
                  </a:lnTo>
                  <a:lnTo>
                    <a:pt x="474171" y="285739"/>
                  </a:lnTo>
                  <a:lnTo>
                    <a:pt x="438301" y="312340"/>
                  </a:lnTo>
                  <a:lnTo>
                    <a:pt x="404103" y="340967"/>
                  </a:lnTo>
                  <a:lnTo>
                    <a:pt x="371668" y="371532"/>
                  </a:lnTo>
                  <a:lnTo>
                    <a:pt x="341083" y="403945"/>
                  </a:lnTo>
                  <a:lnTo>
                    <a:pt x="312437" y="438119"/>
                  </a:lnTo>
                  <a:lnTo>
                    <a:pt x="285818" y="473966"/>
                  </a:lnTo>
                  <a:lnTo>
                    <a:pt x="261315" y="511396"/>
                  </a:lnTo>
                  <a:lnTo>
                    <a:pt x="239015" y="550323"/>
                  </a:lnTo>
                  <a:lnTo>
                    <a:pt x="219008" y="590656"/>
                  </a:lnTo>
                  <a:lnTo>
                    <a:pt x="201382" y="632309"/>
                  </a:lnTo>
                  <a:lnTo>
                    <a:pt x="186224" y="675192"/>
                  </a:lnTo>
                  <a:lnTo>
                    <a:pt x="173625" y="719218"/>
                  </a:lnTo>
                  <a:lnTo>
                    <a:pt x="163671" y="764297"/>
                  </a:lnTo>
                  <a:lnTo>
                    <a:pt x="156452" y="810342"/>
                  </a:lnTo>
                  <a:lnTo>
                    <a:pt x="152056" y="857265"/>
                  </a:lnTo>
                  <a:lnTo>
                    <a:pt x="150571" y="904976"/>
                  </a:lnTo>
                  <a:lnTo>
                    <a:pt x="152056" y="952687"/>
                  </a:lnTo>
                  <a:lnTo>
                    <a:pt x="156452" y="999610"/>
                  </a:lnTo>
                  <a:lnTo>
                    <a:pt x="163671" y="1045655"/>
                  </a:lnTo>
                  <a:lnTo>
                    <a:pt x="173625" y="1090735"/>
                  </a:lnTo>
                  <a:lnTo>
                    <a:pt x="186224" y="1134760"/>
                  </a:lnTo>
                  <a:lnTo>
                    <a:pt x="201382" y="1177643"/>
                  </a:lnTo>
                  <a:lnTo>
                    <a:pt x="219008" y="1219296"/>
                  </a:lnTo>
                  <a:lnTo>
                    <a:pt x="239015" y="1259630"/>
                  </a:lnTo>
                  <a:lnTo>
                    <a:pt x="261315" y="1298556"/>
                  </a:lnTo>
                  <a:lnTo>
                    <a:pt x="285818" y="1335986"/>
                  </a:lnTo>
                  <a:lnTo>
                    <a:pt x="312437" y="1371833"/>
                  </a:lnTo>
                  <a:lnTo>
                    <a:pt x="341083" y="1406007"/>
                  </a:lnTo>
                  <a:lnTo>
                    <a:pt x="371668" y="1438421"/>
                  </a:lnTo>
                  <a:lnTo>
                    <a:pt x="404103" y="1468985"/>
                  </a:lnTo>
                  <a:lnTo>
                    <a:pt x="438301" y="1497612"/>
                  </a:lnTo>
                  <a:lnTo>
                    <a:pt x="474171" y="1524213"/>
                  </a:lnTo>
                  <a:lnTo>
                    <a:pt x="511627" y="1548700"/>
                  </a:lnTo>
                  <a:lnTo>
                    <a:pt x="550580" y="1570984"/>
                  </a:lnTo>
                  <a:lnTo>
                    <a:pt x="590940" y="1590978"/>
                  </a:lnTo>
                  <a:lnTo>
                    <a:pt x="632621" y="1608592"/>
                  </a:lnTo>
                  <a:lnTo>
                    <a:pt x="675533" y="1623739"/>
                  </a:lnTo>
                  <a:lnTo>
                    <a:pt x="719588" y="1636330"/>
                  </a:lnTo>
                  <a:lnTo>
                    <a:pt x="764698" y="1646277"/>
                  </a:lnTo>
                  <a:lnTo>
                    <a:pt x="810774" y="1653491"/>
                  </a:lnTo>
                  <a:lnTo>
                    <a:pt x="857728" y="1657885"/>
                  </a:lnTo>
                  <a:lnTo>
                    <a:pt x="905471" y="1659369"/>
                  </a:lnTo>
                  <a:lnTo>
                    <a:pt x="953216" y="1657885"/>
                  </a:lnTo>
                  <a:lnTo>
                    <a:pt x="1000171" y="1653491"/>
                  </a:lnTo>
                  <a:lnTo>
                    <a:pt x="1046248" y="1646277"/>
                  </a:lnTo>
                  <a:lnTo>
                    <a:pt x="1091359" y="1636330"/>
                  </a:lnTo>
                  <a:lnTo>
                    <a:pt x="1135414" y="1623739"/>
                  </a:lnTo>
                  <a:lnTo>
                    <a:pt x="1178327" y="1608592"/>
                  </a:lnTo>
                  <a:lnTo>
                    <a:pt x="1220008" y="1590978"/>
                  </a:lnTo>
                  <a:lnTo>
                    <a:pt x="1260369" y="1570984"/>
                  </a:lnTo>
                  <a:lnTo>
                    <a:pt x="1299321" y="1548700"/>
                  </a:lnTo>
                  <a:lnTo>
                    <a:pt x="1336777" y="1524213"/>
                  </a:lnTo>
                  <a:lnTo>
                    <a:pt x="1372648" y="1497612"/>
                  </a:lnTo>
                  <a:lnTo>
                    <a:pt x="1406844" y="1468985"/>
                  </a:lnTo>
                  <a:lnTo>
                    <a:pt x="1439279" y="1438421"/>
                  </a:lnTo>
                  <a:lnTo>
                    <a:pt x="1469864" y="1406007"/>
                  </a:lnTo>
                  <a:lnTo>
                    <a:pt x="1498510" y="1371833"/>
                  </a:lnTo>
                  <a:lnTo>
                    <a:pt x="1525128" y="1335986"/>
                  </a:lnTo>
                  <a:lnTo>
                    <a:pt x="1549631" y="1298556"/>
                  </a:lnTo>
                  <a:lnTo>
                    <a:pt x="1571930" y="1259630"/>
                  </a:lnTo>
                  <a:lnTo>
                    <a:pt x="1591937" y="1219296"/>
                  </a:lnTo>
                  <a:lnTo>
                    <a:pt x="1609563" y="1177643"/>
                  </a:lnTo>
                  <a:lnTo>
                    <a:pt x="1624720" y="1134760"/>
                  </a:lnTo>
                  <a:lnTo>
                    <a:pt x="1637319" y="1090735"/>
                  </a:lnTo>
                  <a:lnTo>
                    <a:pt x="1647272" y="1045655"/>
                  </a:lnTo>
                  <a:lnTo>
                    <a:pt x="1654491" y="999610"/>
                  </a:lnTo>
                  <a:lnTo>
                    <a:pt x="1658887" y="952687"/>
                  </a:lnTo>
                  <a:lnTo>
                    <a:pt x="1660372" y="904976"/>
                  </a:lnTo>
                  <a:lnTo>
                    <a:pt x="1658887" y="857265"/>
                  </a:lnTo>
                  <a:lnTo>
                    <a:pt x="1654491" y="810342"/>
                  </a:lnTo>
                  <a:lnTo>
                    <a:pt x="1647272" y="764297"/>
                  </a:lnTo>
                  <a:lnTo>
                    <a:pt x="1637319" y="719218"/>
                  </a:lnTo>
                  <a:lnTo>
                    <a:pt x="1624720" y="675192"/>
                  </a:lnTo>
                  <a:lnTo>
                    <a:pt x="1609563" y="632309"/>
                  </a:lnTo>
                  <a:lnTo>
                    <a:pt x="1591937" y="590656"/>
                  </a:lnTo>
                  <a:lnTo>
                    <a:pt x="1571930" y="550323"/>
                  </a:lnTo>
                  <a:lnTo>
                    <a:pt x="1549631" y="511396"/>
                  </a:lnTo>
                  <a:lnTo>
                    <a:pt x="1525128" y="473966"/>
                  </a:lnTo>
                  <a:lnTo>
                    <a:pt x="1498510" y="438119"/>
                  </a:lnTo>
                  <a:lnTo>
                    <a:pt x="1469864" y="403945"/>
                  </a:lnTo>
                  <a:lnTo>
                    <a:pt x="1439279" y="371532"/>
                  </a:lnTo>
                  <a:lnTo>
                    <a:pt x="1406844" y="340967"/>
                  </a:lnTo>
                  <a:lnTo>
                    <a:pt x="1372648" y="312340"/>
                  </a:lnTo>
                  <a:lnTo>
                    <a:pt x="1336777" y="285739"/>
                  </a:lnTo>
                  <a:lnTo>
                    <a:pt x="1299321" y="261252"/>
                  </a:lnTo>
                  <a:lnTo>
                    <a:pt x="1260369" y="238968"/>
                  </a:lnTo>
                  <a:lnTo>
                    <a:pt x="1220008" y="218974"/>
                  </a:lnTo>
                  <a:lnTo>
                    <a:pt x="1178327" y="201360"/>
                  </a:lnTo>
                  <a:lnTo>
                    <a:pt x="1135414" y="186213"/>
                  </a:lnTo>
                  <a:lnTo>
                    <a:pt x="1091359" y="173622"/>
                  </a:lnTo>
                  <a:lnTo>
                    <a:pt x="1046248" y="163675"/>
                  </a:lnTo>
                  <a:lnTo>
                    <a:pt x="1000171" y="156461"/>
                  </a:lnTo>
                  <a:lnTo>
                    <a:pt x="953216" y="152067"/>
                  </a:lnTo>
                  <a:lnTo>
                    <a:pt x="905471" y="150583"/>
                  </a:lnTo>
                  <a:close/>
                </a:path>
              </a:pathLst>
            </a:custGeom>
            <a:ln w="6350">
              <a:solidFill>
                <a:srgbClr val="231F20"/>
              </a:solidFill>
              <a:prstDash val="sysDash"/>
            </a:ln>
          </p:spPr>
          <p:txBody>
            <a:bodyPr wrap="square" lIns="0" tIns="0" rIns="0" bIns="0" rtlCol="0"/>
            <a:lstStyle/>
            <a:p>
              <a:endParaRPr/>
            </a:p>
          </p:txBody>
        </p:sp>
        <p:sp>
          <p:nvSpPr>
            <p:cNvPr id="9" name="object 9"/>
            <p:cNvSpPr/>
            <p:nvPr/>
          </p:nvSpPr>
          <p:spPr>
            <a:xfrm>
              <a:off x="1685531" y="5622417"/>
              <a:ext cx="2137410" cy="932180"/>
            </a:xfrm>
            <a:custGeom>
              <a:avLst/>
              <a:gdLst/>
              <a:ahLst/>
              <a:cxnLst/>
              <a:rect l="l" t="t" r="r" b="b"/>
              <a:pathLst>
                <a:path w="2137410" h="932179">
                  <a:moveTo>
                    <a:pt x="2136940" y="0"/>
                  </a:moveTo>
                  <a:lnTo>
                    <a:pt x="0" y="0"/>
                  </a:lnTo>
                  <a:lnTo>
                    <a:pt x="0" y="931837"/>
                  </a:lnTo>
                  <a:lnTo>
                    <a:pt x="2136940" y="931837"/>
                  </a:lnTo>
                  <a:lnTo>
                    <a:pt x="2136940" y="0"/>
                  </a:lnTo>
                  <a:close/>
                </a:path>
              </a:pathLst>
            </a:custGeom>
            <a:solidFill>
              <a:srgbClr val="FFFFFF"/>
            </a:solidFill>
          </p:spPr>
          <p:txBody>
            <a:bodyPr wrap="square" lIns="0" tIns="0" rIns="0" bIns="0" rtlCol="0"/>
            <a:lstStyle/>
            <a:p>
              <a:endParaRPr/>
            </a:p>
          </p:txBody>
        </p:sp>
        <p:sp>
          <p:nvSpPr>
            <p:cNvPr id="10" name="object 10"/>
            <p:cNvSpPr/>
            <p:nvPr/>
          </p:nvSpPr>
          <p:spPr>
            <a:xfrm>
              <a:off x="2706604" y="5812540"/>
              <a:ext cx="0" cy="740410"/>
            </a:xfrm>
            <a:custGeom>
              <a:avLst/>
              <a:gdLst/>
              <a:ahLst/>
              <a:cxnLst/>
              <a:rect l="l" t="t" r="r" b="b"/>
              <a:pathLst>
                <a:path h="740409">
                  <a:moveTo>
                    <a:pt x="0" y="0"/>
                  </a:moveTo>
                  <a:lnTo>
                    <a:pt x="0" y="740194"/>
                  </a:lnTo>
                </a:path>
                <a:path h="740409">
                  <a:moveTo>
                    <a:pt x="0" y="321932"/>
                  </a:moveTo>
                  <a:lnTo>
                    <a:pt x="0" y="425869"/>
                  </a:lnTo>
                </a:path>
              </a:pathLst>
            </a:custGeom>
            <a:ln w="12700">
              <a:solidFill>
                <a:srgbClr val="231F20"/>
              </a:solidFill>
            </a:ln>
          </p:spPr>
          <p:txBody>
            <a:bodyPr wrap="square" lIns="0" tIns="0" rIns="0" bIns="0" rtlCol="0"/>
            <a:lstStyle/>
            <a:p>
              <a:endParaRPr/>
            </a:p>
          </p:txBody>
        </p:sp>
        <p:sp>
          <p:nvSpPr>
            <p:cNvPr id="11" name="object 11"/>
            <p:cNvSpPr/>
            <p:nvPr/>
          </p:nvSpPr>
          <p:spPr>
            <a:xfrm>
              <a:off x="2655906" y="6197854"/>
              <a:ext cx="101600" cy="101600"/>
            </a:xfrm>
            <a:custGeom>
              <a:avLst/>
              <a:gdLst/>
              <a:ahLst/>
              <a:cxnLst/>
              <a:rect l="l" t="t" r="r" b="b"/>
              <a:pathLst>
                <a:path w="101600" h="101600">
                  <a:moveTo>
                    <a:pt x="101384" y="0"/>
                  </a:moveTo>
                  <a:lnTo>
                    <a:pt x="50698" y="40551"/>
                  </a:lnTo>
                  <a:lnTo>
                    <a:pt x="0" y="0"/>
                  </a:lnTo>
                  <a:lnTo>
                    <a:pt x="50698" y="101396"/>
                  </a:lnTo>
                  <a:lnTo>
                    <a:pt x="101384" y="0"/>
                  </a:lnTo>
                  <a:close/>
                </a:path>
              </a:pathLst>
            </a:custGeom>
            <a:solidFill>
              <a:srgbClr val="231F20"/>
            </a:solidFill>
          </p:spPr>
          <p:txBody>
            <a:bodyPr wrap="square" lIns="0" tIns="0" rIns="0" bIns="0" rtlCol="0"/>
            <a:lstStyle/>
            <a:p>
              <a:endParaRPr/>
            </a:p>
          </p:txBody>
        </p:sp>
        <p:sp>
          <p:nvSpPr>
            <p:cNvPr id="12" name="object 12"/>
            <p:cNvSpPr/>
            <p:nvPr/>
          </p:nvSpPr>
          <p:spPr>
            <a:xfrm>
              <a:off x="1693640" y="6483785"/>
              <a:ext cx="1005205" cy="0"/>
            </a:xfrm>
            <a:custGeom>
              <a:avLst/>
              <a:gdLst/>
              <a:ahLst/>
              <a:cxnLst/>
              <a:rect l="l" t="t" r="r" b="b"/>
              <a:pathLst>
                <a:path w="1005205">
                  <a:moveTo>
                    <a:pt x="1004849" y="0"/>
                  </a:moveTo>
                  <a:lnTo>
                    <a:pt x="0" y="0"/>
                  </a:lnTo>
                </a:path>
              </a:pathLst>
            </a:custGeom>
            <a:ln w="9525">
              <a:solidFill>
                <a:srgbClr val="231F20"/>
              </a:solidFill>
            </a:ln>
          </p:spPr>
          <p:txBody>
            <a:bodyPr wrap="square" lIns="0" tIns="0" rIns="0" bIns="0" rtlCol="0"/>
            <a:lstStyle/>
            <a:p>
              <a:endParaRPr/>
            </a:p>
          </p:txBody>
        </p:sp>
        <p:sp>
          <p:nvSpPr>
            <p:cNvPr id="13" name="object 13"/>
            <p:cNvSpPr/>
            <p:nvPr/>
          </p:nvSpPr>
          <p:spPr>
            <a:xfrm>
              <a:off x="1673358" y="6463504"/>
              <a:ext cx="40640" cy="40640"/>
            </a:xfrm>
            <a:custGeom>
              <a:avLst/>
              <a:gdLst/>
              <a:ahLst/>
              <a:cxnLst/>
              <a:rect l="l" t="t" r="r" b="b"/>
              <a:pathLst>
                <a:path w="40639" h="40640">
                  <a:moveTo>
                    <a:pt x="40563" y="0"/>
                  </a:moveTo>
                  <a:lnTo>
                    <a:pt x="0" y="20281"/>
                  </a:lnTo>
                  <a:lnTo>
                    <a:pt x="40563" y="40563"/>
                  </a:lnTo>
                  <a:lnTo>
                    <a:pt x="20281" y="20281"/>
                  </a:lnTo>
                  <a:lnTo>
                    <a:pt x="40563" y="0"/>
                  </a:lnTo>
                  <a:close/>
                </a:path>
              </a:pathLst>
            </a:custGeom>
            <a:solidFill>
              <a:srgbClr val="231F20"/>
            </a:solidFill>
          </p:spPr>
          <p:txBody>
            <a:bodyPr wrap="square" lIns="0" tIns="0" rIns="0" bIns="0" rtlCol="0"/>
            <a:lstStyle/>
            <a:p>
              <a:endParaRPr/>
            </a:p>
          </p:txBody>
        </p:sp>
        <p:sp>
          <p:nvSpPr>
            <p:cNvPr id="14" name="object 14"/>
            <p:cNvSpPr/>
            <p:nvPr/>
          </p:nvSpPr>
          <p:spPr>
            <a:xfrm>
              <a:off x="1655620" y="6381378"/>
              <a:ext cx="0" cy="247015"/>
            </a:xfrm>
            <a:custGeom>
              <a:avLst/>
              <a:gdLst/>
              <a:ahLst/>
              <a:cxnLst/>
              <a:rect l="l" t="t" r="r" b="b"/>
              <a:pathLst>
                <a:path h="247015">
                  <a:moveTo>
                    <a:pt x="0" y="246900"/>
                  </a:moveTo>
                  <a:lnTo>
                    <a:pt x="0" y="0"/>
                  </a:lnTo>
                </a:path>
              </a:pathLst>
            </a:custGeom>
            <a:ln w="6350">
              <a:solidFill>
                <a:srgbClr val="231F20"/>
              </a:solidFill>
              <a:prstDash val="sysDashDot"/>
            </a:ln>
          </p:spPr>
          <p:txBody>
            <a:bodyPr wrap="square" lIns="0" tIns="0" rIns="0" bIns="0" rtlCol="0"/>
            <a:lstStyle/>
            <a:p>
              <a:endParaRPr/>
            </a:p>
          </p:txBody>
        </p:sp>
        <p:sp>
          <p:nvSpPr>
            <p:cNvPr id="15" name="object 15"/>
            <p:cNvSpPr/>
            <p:nvPr/>
          </p:nvSpPr>
          <p:spPr>
            <a:xfrm>
              <a:off x="2717247" y="6482794"/>
              <a:ext cx="440055" cy="635"/>
            </a:xfrm>
            <a:custGeom>
              <a:avLst/>
              <a:gdLst/>
              <a:ahLst/>
              <a:cxnLst/>
              <a:rect l="l" t="t" r="r" b="b"/>
              <a:pathLst>
                <a:path w="440055" h="635">
                  <a:moveTo>
                    <a:pt x="0" y="482"/>
                  </a:moveTo>
                  <a:lnTo>
                    <a:pt x="439547" y="0"/>
                  </a:lnTo>
                </a:path>
              </a:pathLst>
            </a:custGeom>
            <a:ln w="9525">
              <a:solidFill>
                <a:srgbClr val="231F20"/>
              </a:solidFill>
            </a:ln>
          </p:spPr>
          <p:txBody>
            <a:bodyPr wrap="square" lIns="0" tIns="0" rIns="0" bIns="0" rtlCol="0"/>
            <a:lstStyle/>
            <a:p>
              <a:endParaRPr/>
            </a:p>
          </p:txBody>
        </p:sp>
        <p:sp>
          <p:nvSpPr>
            <p:cNvPr id="16" name="object 16"/>
            <p:cNvSpPr/>
            <p:nvPr/>
          </p:nvSpPr>
          <p:spPr>
            <a:xfrm>
              <a:off x="3136500" y="6462536"/>
              <a:ext cx="40640" cy="40640"/>
            </a:xfrm>
            <a:custGeom>
              <a:avLst/>
              <a:gdLst/>
              <a:ahLst/>
              <a:cxnLst/>
              <a:rect l="l" t="t" r="r" b="b"/>
              <a:pathLst>
                <a:path w="40639" h="40640">
                  <a:moveTo>
                    <a:pt x="0" y="0"/>
                  </a:moveTo>
                  <a:lnTo>
                    <a:pt x="20294" y="20256"/>
                  </a:lnTo>
                  <a:lnTo>
                    <a:pt x="50" y="40563"/>
                  </a:lnTo>
                  <a:lnTo>
                    <a:pt x="40576" y="20243"/>
                  </a:lnTo>
                  <a:lnTo>
                    <a:pt x="0" y="0"/>
                  </a:lnTo>
                  <a:close/>
                </a:path>
              </a:pathLst>
            </a:custGeom>
            <a:solidFill>
              <a:srgbClr val="231F20"/>
            </a:solidFill>
          </p:spPr>
          <p:txBody>
            <a:bodyPr wrap="square" lIns="0" tIns="0" rIns="0" bIns="0" rtlCol="0"/>
            <a:lstStyle/>
            <a:p>
              <a:endParaRPr/>
            </a:p>
          </p:txBody>
        </p:sp>
        <p:sp>
          <p:nvSpPr>
            <p:cNvPr id="17" name="object 17"/>
            <p:cNvSpPr/>
            <p:nvPr/>
          </p:nvSpPr>
          <p:spPr>
            <a:xfrm>
              <a:off x="3353009" y="6482265"/>
              <a:ext cx="151130" cy="0"/>
            </a:xfrm>
            <a:custGeom>
              <a:avLst/>
              <a:gdLst/>
              <a:ahLst/>
              <a:cxnLst/>
              <a:rect l="l" t="t" r="r" b="b"/>
              <a:pathLst>
                <a:path w="151129">
                  <a:moveTo>
                    <a:pt x="150571" y="0"/>
                  </a:moveTo>
                  <a:lnTo>
                    <a:pt x="0" y="0"/>
                  </a:lnTo>
                </a:path>
              </a:pathLst>
            </a:custGeom>
            <a:ln w="9525">
              <a:solidFill>
                <a:srgbClr val="231F20"/>
              </a:solidFill>
            </a:ln>
          </p:spPr>
          <p:txBody>
            <a:bodyPr wrap="square" lIns="0" tIns="0" rIns="0" bIns="0" rtlCol="0"/>
            <a:lstStyle/>
            <a:p>
              <a:endParaRPr/>
            </a:p>
          </p:txBody>
        </p:sp>
        <p:sp>
          <p:nvSpPr>
            <p:cNvPr id="18" name="object 18"/>
            <p:cNvSpPr/>
            <p:nvPr/>
          </p:nvSpPr>
          <p:spPr>
            <a:xfrm>
              <a:off x="3332727" y="6461983"/>
              <a:ext cx="40640" cy="40640"/>
            </a:xfrm>
            <a:custGeom>
              <a:avLst/>
              <a:gdLst/>
              <a:ahLst/>
              <a:cxnLst/>
              <a:rect l="l" t="t" r="r" b="b"/>
              <a:pathLst>
                <a:path w="40639" h="40640">
                  <a:moveTo>
                    <a:pt x="40551" y="0"/>
                  </a:moveTo>
                  <a:lnTo>
                    <a:pt x="0" y="20281"/>
                  </a:lnTo>
                  <a:lnTo>
                    <a:pt x="40551" y="40563"/>
                  </a:lnTo>
                  <a:lnTo>
                    <a:pt x="20281" y="20281"/>
                  </a:lnTo>
                  <a:lnTo>
                    <a:pt x="40551" y="0"/>
                  </a:lnTo>
                  <a:close/>
                </a:path>
              </a:pathLst>
            </a:custGeom>
            <a:solidFill>
              <a:srgbClr val="231F20"/>
            </a:solidFill>
          </p:spPr>
          <p:txBody>
            <a:bodyPr wrap="square" lIns="0" tIns="0" rIns="0" bIns="0" rtlCol="0"/>
            <a:lstStyle/>
            <a:p>
              <a:endParaRPr/>
            </a:p>
          </p:txBody>
        </p:sp>
        <p:sp>
          <p:nvSpPr>
            <p:cNvPr id="19" name="object 19"/>
            <p:cNvSpPr/>
            <p:nvPr/>
          </p:nvSpPr>
          <p:spPr>
            <a:xfrm>
              <a:off x="3190259" y="6433092"/>
              <a:ext cx="138430" cy="105410"/>
            </a:xfrm>
            <a:custGeom>
              <a:avLst/>
              <a:gdLst/>
              <a:ahLst/>
              <a:cxnLst/>
              <a:rect l="l" t="t" r="r" b="b"/>
              <a:pathLst>
                <a:path w="138429" h="105409">
                  <a:moveTo>
                    <a:pt x="0" y="104940"/>
                  </a:moveTo>
                  <a:lnTo>
                    <a:pt x="0" y="4051"/>
                  </a:lnTo>
                </a:path>
                <a:path w="138429" h="105409">
                  <a:moveTo>
                    <a:pt x="137909" y="100888"/>
                  </a:moveTo>
                  <a:lnTo>
                    <a:pt x="137909" y="0"/>
                  </a:lnTo>
                </a:path>
              </a:pathLst>
            </a:custGeom>
            <a:ln w="3175">
              <a:solidFill>
                <a:srgbClr val="231F20"/>
              </a:solidFill>
            </a:ln>
          </p:spPr>
          <p:txBody>
            <a:bodyPr wrap="square" lIns="0" tIns="0" rIns="0" bIns="0" rtlCol="0"/>
            <a:lstStyle/>
            <a:p>
              <a:endParaRPr/>
            </a:p>
          </p:txBody>
        </p:sp>
      </p:grpSp>
      <p:sp>
        <p:nvSpPr>
          <p:cNvPr id="20" name="object 20"/>
          <p:cNvSpPr txBox="1">
            <a:spLocks noGrp="1"/>
          </p:cNvSpPr>
          <p:nvPr>
            <p:ph type="title"/>
          </p:nvPr>
        </p:nvSpPr>
        <p:spPr>
          <a:xfrm>
            <a:off x="5654421" y="540911"/>
            <a:ext cx="2993390" cy="680720"/>
          </a:xfrm>
          <a:prstGeom prst="rect">
            <a:avLst/>
          </a:prstGeom>
        </p:spPr>
        <p:txBody>
          <a:bodyPr vert="horz" wrap="square" lIns="0" tIns="12700" rIns="0" bIns="0" rtlCol="0">
            <a:spAutoFit/>
          </a:bodyPr>
          <a:lstStyle/>
          <a:p>
            <a:pPr marL="12700">
              <a:spcBef>
                <a:spcPts val="100"/>
              </a:spcBef>
            </a:pPr>
            <a:r>
              <a:rPr sz="4300" spc="15" dirty="0"/>
              <a:t>2</a:t>
            </a:r>
            <a:r>
              <a:rPr sz="2300" spc="15" dirty="0"/>
              <a:t>Resistencia</a:t>
            </a:r>
            <a:r>
              <a:rPr sz="2300" spc="-45" dirty="0"/>
              <a:t> </a:t>
            </a:r>
            <a:r>
              <a:rPr sz="2300" spc="10" dirty="0"/>
              <a:t>a</a:t>
            </a:r>
            <a:r>
              <a:rPr sz="2300" spc="-40" dirty="0"/>
              <a:t> </a:t>
            </a:r>
            <a:r>
              <a:rPr sz="2300" spc="55" dirty="0"/>
              <a:t>Tierra</a:t>
            </a:r>
            <a:endParaRPr sz="2300"/>
          </a:p>
        </p:txBody>
      </p:sp>
      <p:sp>
        <p:nvSpPr>
          <p:cNvPr id="21" name="object 21"/>
          <p:cNvSpPr txBox="1"/>
          <p:nvPr/>
        </p:nvSpPr>
        <p:spPr>
          <a:xfrm>
            <a:off x="5337175" y="1588658"/>
            <a:ext cx="4286250" cy="2575962"/>
          </a:xfrm>
          <a:prstGeom prst="rect">
            <a:avLst/>
          </a:prstGeom>
        </p:spPr>
        <p:txBody>
          <a:bodyPr vert="horz" wrap="square" lIns="0" tIns="12700" rIns="0" bIns="0" rtlCol="0">
            <a:spAutoFit/>
          </a:bodyPr>
          <a:lstStyle/>
          <a:p>
            <a:pPr marL="12700">
              <a:spcBef>
                <a:spcPts val="100"/>
              </a:spcBef>
            </a:pPr>
            <a:r>
              <a:rPr sz="1050" b="1" spc="10" dirty="0">
                <a:solidFill>
                  <a:srgbClr val="171514"/>
                </a:solidFill>
                <a:latin typeface="Arial"/>
                <a:cs typeface="Arial"/>
              </a:rPr>
              <a:t>2.1</a:t>
            </a:r>
            <a:r>
              <a:rPr sz="1050" b="1" spc="-25" dirty="0">
                <a:solidFill>
                  <a:srgbClr val="171514"/>
                </a:solidFill>
                <a:latin typeface="Arial"/>
                <a:cs typeface="Arial"/>
              </a:rPr>
              <a:t> </a:t>
            </a:r>
            <a:r>
              <a:rPr sz="1050" b="1" spc="-35" dirty="0">
                <a:solidFill>
                  <a:srgbClr val="171514"/>
                </a:solidFill>
                <a:latin typeface="Arial"/>
                <a:cs typeface="Arial"/>
              </a:rPr>
              <a:t>RESISTENCIA</a:t>
            </a:r>
            <a:r>
              <a:rPr sz="1050" b="1" spc="-20" dirty="0">
                <a:solidFill>
                  <a:srgbClr val="171514"/>
                </a:solidFill>
                <a:latin typeface="Arial"/>
                <a:cs typeface="Arial"/>
              </a:rPr>
              <a:t> </a:t>
            </a:r>
            <a:r>
              <a:rPr sz="1050" b="1" spc="-35" dirty="0">
                <a:solidFill>
                  <a:srgbClr val="171514"/>
                </a:solidFill>
                <a:latin typeface="Arial"/>
                <a:cs typeface="Arial"/>
              </a:rPr>
              <a:t>A</a:t>
            </a:r>
            <a:r>
              <a:rPr sz="1050" b="1" spc="-20" dirty="0">
                <a:solidFill>
                  <a:srgbClr val="171514"/>
                </a:solidFill>
                <a:latin typeface="Arial"/>
                <a:cs typeface="Arial"/>
              </a:rPr>
              <a:t> </a:t>
            </a:r>
            <a:r>
              <a:rPr sz="1050" b="1" spc="-35" dirty="0">
                <a:solidFill>
                  <a:srgbClr val="171514"/>
                </a:solidFill>
                <a:latin typeface="Arial"/>
                <a:cs typeface="Arial"/>
              </a:rPr>
              <a:t>TIERRA</a:t>
            </a:r>
            <a:r>
              <a:rPr sz="1050" b="1" spc="-20" dirty="0">
                <a:solidFill>
                  <a:srgbClr val="171514"/>
                </a:solidFill>
                <a:latin typeface="Arial"/>
                <a:cs typeface="Arial"/>
              </a:rPr>
              <a:t> </a:t>
            </a:r>
            <a:r>
              <a:rPr sz="1050" b="1" spc="-50" dirty="0">
                <a:solidFill>
                  <a:srgbClr val="171514"/>
                </a:solidFill>
                <a:latin typeface="Arial"/>
                <a:cs typeface="Arial"/>
              </a:rPr>
              <a:t>DE</a:t>
            </a:r>
            <a:r>
              <a:rPr sz="1050" b="1" spc="-20" dirty="0">
                <a:solidFill>
                  <a:srgbClr val="171514"/>
                </a:solidFill>
                <a:latin typeface="Arial"/>
                <a:cs typeface="Arial"/>
              </a:rPr>
              <a:t> </a:t>
            </a:r>
            <a:r>
              <a:rPr sz="1050" b="1" spc="65" dirty="0">
                <a:solidFill>
                  <a:srgbClr val="171514"/>
                </a:solidFill>
                <a:latin typeface="Arial"/>
                <a:cs typeface="Arial"/>
              </a:rPr>
              <a:t>UN</a:t>
            </a:r>
            <a:r>
              <a:rPr sz="1050" b="1" spc="-20" dirty="0">
                <a:solidFill>
                  <a:srgbClr val="171514"/>
                </a:solidFill>
                <a:latin typeface="Arial"/>
                <a:cs typeface="Arial"/>
              </a:rPr>
              <a:t> </a:t>
            </a:r>
            <a:r>
              <a:rPr sz="1050" b="1" spc="-10" dirty="0">
                <a:solidFill>
                  <a:srgbClr val="171514"/>
                </a:solidFill>
                <a:latin typeface="Arial"/>
                <a:cs typeface="Arial"/>
              </a:rPr>
              <a:t>HEMISFERIO</a:t>
            </a:r>
            <a:endParaRPr sz="1050" dirty="0">
              <a:latin typeface="Arial"/>
              <a:cs typeface="Arial"/>
            </a:endParaRPr>
          </a:p>
          <a:p>
            <a:pPr marL="12700" marR="17780">
              <a:lnSpc>
                <a:spcPct val="125000"/>
              </a:lnSpc>
              <a:spcBef>
                <a:spcPts val="550"/>
              </a:spcBef>
            </a:pPr>
            <a:r>
              <a:rPr sz="800" spc="-35" dirty="0">
                <a:solidFill>
                  <a:srgbClr val="171514"/>
                </a:solidFill>
                <a:latin typeface="Microsoft Sans Serif"/>
                <a:cs typeface="Microsoft Sans Serif"/>
              </a:rPr>
              <a:t>El </a:t>
            </a:r>
            <a:r>
              <a:rPr sz="800" spc="30" dirty="0">
                <a:solidFill>
                  <a:srgbClr val="171514"/>
                </a:solidFill>
                <a:latin typeface="Microsoft Sans Serif"/>
                <a:cs typeface="Microsoft Sans Serif"/>
              </a:rPr>
              <a:t>hemisferio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 </a:t>
            </a:r>
            <a:r>
              <a:rPr sz="800" spc="45" dirty="0">
                <a:solidFill>
                  <a:srgbClr val="171514"/>
                </a:solidFill>
                <a:latin typeface="Microsoft Sans Serif"/>
                <a:cs typeface="Microsoft Sans Serif"/>
              </a:rPr>
              <a:t>forma </a:t>
            </a:r>
            <a:r>
              <a:rPr sz="800" spc="30" dirty="0">
                <a:solidFill>
                  <a:srgbClr val="171514"/>
                </a:solidFill>
                <a:latin typeface="Microsoft Sans Serif"/>
                <a:cs typeface="Microsoft Sans Serif"/>
              </a:rPr>
              <a:t>geométrica </a:t>
            </a:r>
            <a:r>
              <a:rPr sz="800" spc="20" dirty="0">
                <a:solidFill>
                  <a:srgbClr val="171514"/>
                </a:solidFill>
                <a:latin typeface="Microsoft Sans Serif"/>
                <a:cs typeface="Microsoft Sans Serif"/>
              </a:rPr>
              <a:t>más </a:t>
            </a:r>
            <a:r>
              <a:rPr sz="800" spc="25" dirty="0">
                <a:solidFill>
                  <a:srgbClr val="171514"/>
                </a:solidFill>
                <a:latin typeface="Microsoft Sans Serif"/>
                <a:cs typeface="Microsoft Sans Serif"/>
              </a:rPr>
              <a:t>simple de </a:t>
            </a:r>
            <a:r>
              <a:rPr sz="800" spc="45" dirty="0">
                <a:solidFill>
                  <a:srgbClr val="171514"/>
                </a:solidFill>
                <a:latin typeface="Microsoft Sans Serif"/>
                <a:cs typeface="Microsoft Sans Serif"/>
              </a:rPr>
              <a:t>un </a:t>
            </a:r>
            <a:r>
              <a:rPr sz="800" spc="30" dirty="0">
                <a:solidFill>
                  <a:srgbClr val="171514"/>
                </a:solidFill>
                <a:latin typeface="Microsoft Sans Serif"/>
                <a:cs typeface="Microsoft Sans Serif"/>
              </a:rPr>
              <a:t>electrodo </a:t>
            </a:r>
            <a:r>
              <a:rPr sz="800" spc="25" dirty="0">
                <a:solidFill>
                  <a:srgbClr val="171514"/>
                </a:solidFill>
                <a:latin typeface="Microsoft Sans Serif"/>
                <a:cs typeface="Microsoft Sans Serif"/>
              </a:rPr>
              <a:t>de </a:t>
            </a:r>
            <a:r>
              <a:rPr sz="800" spc="35" dirty="0" err="1">
                <a:solidFill>
                  <a:srgbClr val="171514"/>
                </a:solidFill>
                <a:latin typeface="Microsoft Sans Serif"/>
                <a:cs typeface="Microsoft Sans Serif"/>
              </a:rPr>
              <a:t>tierra</a:t>
            </a:r>
            <a:r>
              <a:rPr sz="800" spc="35" dirty="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cuya</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calcular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fácilmente.</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Si</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asumimos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región</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alrededor</a:t>
            </a:r>
            <a:r>
              <a:rPr sz="800" spc="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del</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hemisferio</a:t>
            </a:r>
            <a:r>
              <a:rPr sz="800" spc="3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está </a:t>
            </a:r>
            <a:r>
              <a:rPr sz="800" spc="25" dirty="0">
                <a:solidFill>
                  <a:srgbClr val="171514"/>
                </a:solidFill>
                <a:latin typeface="Microsoft Sans Serif"/>
                <a:cs typeface="Microsoft Sans Serif"/>
              </a:rPr>
              <a:t>dividida en </a:t>
            </a:r>
            <a:r>
              <a:rPr sz="800" dirty="0">
                <a:solidFill>
                  <a:srgbClr val="171514"/>
                </a:solidFill>
                <a:latin typeface="Microsoft Sans Serif"/>
                <a:cs typeface="Microsoft Sans Serif"/>
              </a:rPr>
              <a:t>capas </a:t>
            </a:r>
            <a:r>
              <a:rPr sz="800" spc="20" dirty="0">
                <a:solidFill>
                  <a:srgbClr val="171514"/>
                </a:solidFill>
                <a:latin typeface="Microsoft Sans Serif"/>
                <a:cs typeface="Microsoft Sans Serif"/>
              </a:rPr>
              <a:t>hemisféricas </a:t>
            </a:r>
            <a:r>
              <a:rPr sz="800" spc="15" dirty="0">
                <a:solidFill>
                  <a:srgbClr val="171514"/>
                </a:solidFill>
                <a:latin typeface="Microsoft Sans Serif"/>
                <a:cs typeface="Microsoft Sans Serif"/>
              </a:rPr>
              <a:t>concéntricas </a:t>
            </a:r>
            <a:r>
              <a:rPr sz="800" spc="25" dirty="0">
                <a:solidFill>
                  <a:srgbClr val="171514"/>
                </a:solidFill>
                <a:latin typeface="Microsoft Sans Serif"/>
                <a:cs typeface="Microsoft Sans Serif"/>
              </a:rPr>
              <a:t>de igual </a:t>
            </a:r>
            <a:r>
              <a:rPr sz="800" spc="15" dirty="0" err="1">
                <a:solidFill>
                  <a:srgbClr val="171514"/>
                </a:solidFill>
                <a:latin typeface="Microsoft Sans Serif"/>
                <a:cs typeface="Microsoft Sans Serif"/>
              </a:rPr>
              <a:t>espesor</a:t>
            </a:r>
            <a:r>
              <a:rPr sz="800" spc="15" dirty="0">
                <a:solidFill>
                  <a:srgbClr val="171514"/>
                </a:solidFill>
                <a:latin typeface="Microsoft Sans Serif"/>
                <a:cs typeface="Microsoft Sans Serif"/>
              </a:rPr>
              <a:t> </a:t>
            </a:r>
            <a:r>
              <a:rPr sz="800" i="1" spc="15" dirty="0" smtClean="0">
                <a:solidFill>
                  <a:srgbClr val="171514"/>
                </a:solidFill>
                <a:latin typeface="Arial"/>
                <a:cs typeface="Arial"/>
              </a:rPr>
              <a:t>dx</a:t>
            </a:r>
            <a:r>
              <a:rPr sz="800" spc="15" dirty="0" smtClean="0">
                <a:solidFill>
                  <a:srgbClr val="171514"/>
                </a:solidFill>
                <a:latin typeface="Microsoft Sans Serif"/>
                <a:cs typeface="Microsoft Sans Serif"/>
              </a:rPr>
              <a:t>(</a:t>
            </a:r>
            <a:r>
              <a:rPr sz="800" spc="15" dirty="0" err="1" smtClean="0">
                <a:solidFill>
                  <a:srgbClr val="171514"/>
                </a:solidFill>
                <a:latin typeface="Microsoft Sans Serif"/>
                <a:cs typeface="Microsoft Sans Serif"/>
              </a:rPr>
              <a:t>Figura</a:t>
            </a:r>
            <a:r>
              <a:rPr lang="es-ES" sz="800" spc="15" dirty="0" smtClean="0">
                <a:solidFill>
                  <a:srgbClr val="171514"/>
                </a:solidFill>
                <a:latin typeface="Microsoft Sans Serif"/>
                <a:cs typeface="Microsoft Sans Serif"/>
              </a:rPr>
              <a:t> </a:t>
            </a:r>
            <a:r>
              <a:rPr sz="800" spc="-5" dirty="0" smtClean="0">
                <a:solidFill>
                  <a:srgbClr val="171514"/>
                </a:solidFill>
                <a:latin typeface="Microsoft Sans Serif"/>
                <a:cs typeface="Microsoft Sans Serif"/>
              </a:rPr>
              <a:t>2.1</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resistividad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tierra </a:t>
            </a:r>
            <a:r>
              <a:rPr sz="800" spc="-10" dirty="0">
                <a:solidFill>
                  <a:srgbClr val="171514"/>
                </a:solidFill>
                <a:latin typeface="Microsoft Sans Serif"/>
                <a:cs typeface="Microsoft Sans Serif"/>
              </a:rPr>
              <a:t>es </a:t>
            </a:r>
            <a:r>
              <a:rPr sz="800" spc="35" dirty="0">
                <a:solidFill>
                  <a:srgbClr val="171514"/>
                </a:solidFill>
                <a:latin typeface="Microsoft Sans Serif"/>
                <a:cs typeface="Microsoft Sans Serif"/>
              </a:rPr>
              <a:t>uniforme, </a:t>
            </a:r>
            <a:r>
              <a:rPr sz="800" spc="-10" dirty="0">
                <a:solidFill>
                  <a:srgbClr val="171514"/>
                </a:solidFill>
                <a:latin typeface="Microsoft Sans Serif"/>
                <a:cs typeface="Microsoft Sans Serif"/>
              </a:rPr>
              <a:t>es </a:t>
            </a:r>
            <a:r>
              <a:rPr sz="800" spc="25" dirty="0">
                <a:solidFill>
                  <a:srgbClr val="171514"/>
                </a:solidFill>
                <a:latin typeface="Microsoft Sans Serif"/>
                <a:cs typeface="Microsoft Sans Serif"/>
              </a:rPr>
              <a:t>evidente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coraza </a:t>
            </a:r>
            <a:r>
              <a:rPr sz="800" spc="20" dirty="0">
                <a:solidFill>
                  <a:srgbClr val="171514"/>
                </a:solidFill>
                <a:latin typeface="Microsoft Sans Serif"/>
                <a:cs typeface="Microsoft Sans Serif"/>
              </a:rPr>
              <a:t>más </a:t>
            </a:r>
            <a:r>
              <a:rPr sz="800" spc="10" dirty="0" err="1">
                <a:solidFill>
                  <a:srgbClr val="171514"/>
                </a:solidFill>
                <a:latin typeface="Microsoft Sans Serif"/>
                <a:cs typeface="Microsoft Sans Serif"/>
              </a:rPr>
              <a:t>cercana</a:t>
            </a:r>
            <a:r>
              <a:rPr sz="800" spc="1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al</a:t>
            </a:r>
            <a:r>
              <a:rPr lang="es-ES" sz="800" spc="1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electrodo</a:t>
            </a:r>
            <a:r>
              <a:rPr sz="800" spc="3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tiene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mayor </a:t>
            </a:r>
            <a:r>
              <a:rPr sz="800" spc="15" dirty="0">
                <a:solidFill>
                  <a:srgbClr val="171514"/>
                </a:solidFill>
                <a:latin typeface="Microsoft Sans Serif"/>
                <a:cs typeface="Microsoft Sans Serif"/>
              </a:rPr>
              <a:t>resistencia </a:t>
            </a:r>
            <a:r>
              <a:rPr sz="800" spc="5" dirty="0">
                <a:solidFill>
                  <a:srgbClr val="171514"/>
                </a:solidFill>
                <a:latin typeface="Microsoft Sans Serif"/>
                <a:cs typeface="Microsoft Sans Serif"/>
              </a:rPr>
              <a:t>ya </a:t>
            </a:r>
            <a:r>
              <a:rPr sz="800" spc="30" dirty="0">
                <a:solidFill>
                  <a:srgbClr val="171514"/>
                </a:solidFill>
                <a:latin typeface="Microsoft Sans Serif"/>
                <a:cs typeface="Microsoft Sans Serif"/>
              </a:rPr>
              <a:t>que tiene </a:t>
            </a:r>
            <a:r>
              <a:rPr sz="800" spc="15" dirty="0">
                <a:solidFill>
                  <a:srgbClr val="171514"/>
                </a:solidFill>
                <a:latin typeface="Microsoft Sans Serif"/>
                <a:cs typeface="Microsoft Sans Serif"/>
              </a:rPr>
              <a:t>el área </a:t>
            </a:r>
            <a:r>
              <a:rPr sz="800" spc="40" dirty="0">
                <a:solidFill>
                  <a:srgbClr val="171514"/>
                </a:solidFill>
                <a:latin typeface="Microsoft Sans Serif"/>
                <a:cs typeface="Microsoft Sans Serif"/>
              </a:rPr>
              <a:t>normal </a:t>
            </a:r>
            <a:r>
              <a:rPr sz="800" spc="20" dirty="0">
                <a:solidFill>
                  <a:srgbClr val="171514"/>
                </a:solidFill>
                <a:latin typeface="Microsoft Sans Serif"/>
                <a:cs typeface="Microsoft Sans Serif"/>
              </a:rPr>
              <a:t>más </a:t>
            </a:r>
            <a:r>
              <a:rPr sz="800" spc="25" dirty="0">
                <a:solidFill>
                  <a:srgbClr val="171514"/>
                </a:solidFill>
                <a:latin typeface="Microsoft Sans Serif"/>
                <a:cs typeface="Microsoft Sans Serif"/>
              </a:rPr>
              <a:t>pequeña </a:t>
            </a:r>
            <a:r>
              <a:rPr sz="800" spc="10" dirty="0">
                <a:solidFill>
                  <a:srgbClr val="171514"/>
                </a:solidFill>
                <a:latin typeface="Microsoft Sans Serif"/>
                <a:cs typeface="Microsoft Sans Serif"/>
              </a:rPr>
              <a:t>al </a:t>
            </a:r>
            <a:r>
              <a:rPr sz="800" spc="35" dirty="0" err="1">
                <a:solidFill>
                  <a:srgbClr val="171514"/>
                </a:solidFill>
                <a:latin typeface="Microsoft Sans Serif"/>
                <a:cs typeface="Microsoft Sans Serif"/>
              </a:rPr>
              <a:t>flujo</a:t>
            </a:r>
            <a:r>
              <a:rPr sz="800" spc="3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corriente</a:t>
            </a:r>
            <a:r>
              <a:rPr sz="800" spc="25" dirty="0">
                <a:solidFill>
                  <a:srgbClr val="171514"/>
                </a:solidFill>
                <a:latin typeface="Microsoft Sans Serif"/>
                <a:cs typeface="Microsoft Sans Serif"/>
              </a:rPr>
              <a:t>. </a:t>
            </a:r>
            <a:r>
              <a:rPr sz="800" spc="-5" dirty="0">
                <a:solidFill>
                  <a:srgbClr val="171514"/>
                </a:solidFill>
                <a:latin typeface="Microsoft Sans Serif"/>
                <a:cs typeface="Microsoft Sans Serif"/>
              </a:rPr>
              <a:t>Cada </a:t>
            </a:r>
            <a:r>
              <a:rPr sz="800" spc="5" dirty="0">
                <a:solidFill>
                  <a:srgbClr val="171514"/>
                </a:solidFill>
                <a:latin typeface="Microsoft Sans Serif"/>
                <a:cs typeface="Microsoft Sans Serif"/>
              </a:rPr>
              <a:t>capa sucesiva </a:t>
            </a:r>
            <a:r>
              <a:rPr sz="800" spc="30" dirty="0">
                <a:solidFill>
                  <a:srgbClr val="171514"/>
                </a:solidFill>
                <a:latin typeface="Microsoft Sans Serif"/>
                <a:cs typeface="Microsoft Sans Serif"/>
              </a:rPr>
              <a:t>tiene </a:t>
            </a:r>
            <a:r>
              <a:rPr sz="800" spc="45" dirty="0">
                <a:solidFill>
                  <a:srgbClr val="171514"/>
                </a:solidFill>
                <a:latin typeface="Microsoft Sans Serif"/>
                <a:cs typeface="Microsoft Sans Serif"/>
              </a:rPr>
              <a:t>un </a:t>
            </a:r>
            <a:r>
              <a:rPr sz="800" spc="15" dirty="0">
                <a:solidFill>
                  <a:srgbClr val="171514"/>
                </a:solidFill>
                <a:latin typeface="Microsoft Sans Serif"/>
                <a:cs typeface="Microsoft Sans Serif"/>
              </a:rPr>
              <a:t>área </a:t>
            </a:r>
            <a:r>
              <a:rPr sz="800" spc="20" dirty="0">
                <a:solidFill>
                  <a:srgbClr val="171514"/>
                </a:solidFill>
                <a:latin typeface="Microsoft Sans Serif"/>
                <a:cs typeface="Microsoft Sans Serif"/>
              </a:rPr>
              <a:t>más </a:t>
            </a:r>
            <a:r>
              <a:rPr sz="800" spc="35" dirty="0">
                <a:solidFill>
                  <a:srgbClr val="171514"/>
                </a:solidFill>
                <a:latin typeface="Microsoft Sans Serif"/>
                <a:cs typeface="Microsoft Sans Serif"/>
              </a:rPr>
              <a:t>grande </a:t>
            </a:r>
            <a:r>
              <a:rPr sz="800" dirty="0">
                <a:solidFill>
                  <a:srgbClr val="171514"/>
                </a:solidFill>
                <a:latin typeface="Microsoft Sans Serif"/>
                <a:cs typeface="Microsoft Sans Serif"/>
              </a:rPr>
              <a:t>y, </a:t>
            </a:r>
            <a:r>
              <a:rPr sz="800" spc="50" dirty="0">
                <a:solidFill>
                  <a:srgbClr val="171514"/>
                </a:solidFill>
                <a:latin typeface="Microsoft Sans Serif"/>
                <a:cs typeface="Microsoft Sans Serif"/>
              </a:rPr>
              <a:t>por </a:t>
            </a:r>
            <a:r>
              <a:rPr sz="800" spc="30" dirty="0">
                <a:solidFill>
                  <a:srgbClr val="171514"/>
                </a:solidFill>
                <a:latin typeface="Microsoft Sans Serif"/>
                <a:cs typeface="Microsoft Sans Serif"/>
              </a:rPr>
              <a:t>lo </a:t>
            </a:r>
            <a:r>
              <a:rPr sz="800" spc="35" dirty="0">
                <a:solidFill>
                  <a:srgbClr val="171514"/>
                </a:solidFill>
                <a:latin typeface="Microsoft Sans Serif"/>
                <a:cs typeface="Microsoft Sans Serif"/>
              </a:rPr>
              <a:t>tanto,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más</a:t>
            </a:r>
            <a:r>
              <a:rPr sz="800" spc="2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pequeña. </a:t>
            </a:r>
            <a:r>
              <a:rPr sz="800" spc="-15"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spc="40" dirty="0">
                <a:solidFill>
                  <a:srgbClr val="171514"/>
                </a:solidFill>
                <a:latin typeface="Microsoft Sans Serif"/>
                <a:cs typeface="Microsoft Sans Serif"/>
              </a:rPr>
              <a:t>total </a:t>
            </a:r>
            <a:r>
              <a:rPr sz="800" spc="35" dirty="0">
                <a:solidFill>
                  <a:srgbClr val="171514"/>
                </a:solidFill>
                <a:latin typeface="Microsoft Sans Serif"/>
                <a:cs typeface="Microsoft Sans Serif"/>
              </a:rPr>
              <a:t>entre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electrodo </a:t>
            </a:r>
            <a:r>
              <a:rPr sz="800" spc="5" dirty="0">
                <a:solidFill>
                  <a:srgbClr val="171514"/>
                </a:solidFill>
                <a:latin typeface="Microsoft Sans Serif"/>
                <a:cs typeface="Microsoft Sans Serif"/>
              </a:rPr>
              <a:t>y </a:t>
            </a:r>
            <a:r>
              <a:rPr sz="800" spc="35" dirty="0">
                <a:solidFill>
                  <a:srgbClr val="171514"/>
                </a:solidFill>
                <a:latin typeface="Microsoft Sans Serif"/>
                <a:cs typeface="Microsoft Sans Serif"/>
              </a:rPr>
              <a:t>tierra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puede </a:t>
            </a:r>
            <a:r>
              <a:rPr sz="800" spc="40" dirty="0">
                <a:solidFill>
                  <a:srgbClr val="171514"/>
                </a:solidFill>
                <a:latin typeface="Microsoft Sans Serif"/>
                <a:cs typeface="Microsoft Sans Serif"/>
              </a:rPr>
              <a:t>determinar</a:t>
            </a:r>
            <a:r>
              <a:rPr sz="800" spc="40"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siguiente</a:t>
            </a:r>
            <a:r>
              <a:rPr sz="80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manera.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Dejar</a:t>
            </a:r>
            <a:r>
              <a:rPr sz="800" i="1" dirty="0">
                <a:solidFill>
                  <a:srgbClr val="171514"/>
                </a:solidFill>
                <a:latin typeface="Arial"/>
                <a:cs typeface="Arial"/>
              </a:rPr>
              <a:t>a</a:t>
            </a:r>
            <a:r>
              <a:rPr sz="800" dirty="0">
                <a:solidFill>
                  <a:srgbClr val="171514"/>
                </a:solidFill>
                <a:latin typeface="Microsoft Sans Serif"/>
                <a:cs typeface="Microsoft Sans Serif"/>
              </a:rPr>
              <a:t>Sea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radio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hemisferio,</a:t>
            </a:r>
            <a:r>
              <a:rPr sz="800" i="1" spc="25" dirty="0">
                <a:solidFill>
                  <a:srgbClr val="171514"/>
                </a:solidFill>
                <a:latin typeface="Arial"/>
                <a:cs typeface="Arial"/>
              </a:rPr>
              <a:t>I</a:t>
            </a:r>
            <a:r>
              <a:rPr sz="800" spc="2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lang="es-ES" sz="800" spc="25" dirty="0" smtClean="0">
                <a:solidFill>
                  <a:srgbClr val="171514"/>
                </a:solidFill>
                <a:latin typeface="Microsoft Sans Serif"/>
                <a:cs typeface="Microsoft Sans Serif"/>
              </a:rPr>
              <a:t>circula</a:t>
            </a:r>
            <a:r>
              <a:rPr sz="800"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r>
              <a:rPr sz="800" spc="5" dirty="0">
                <a:solidFill>
                  <a:srgbClr val="171514"/>
                </a:solidFill>
                <a:latin typeface="Microsoft Sans Serif"/>
                <a:cs typeface="Microsoft Sans Serif"/>
              </a:rPr>
              <a:t> y</a:t>
            </a:r>
            <a:r>
              <a:rPr sz="800" dirty="0">
                <a:solidFill>
                  <a:srgbClr val="171514"/>
                </a:solidFill>
                <a:latin typeface="Microsoft Sans Serif"/>
                <a:cs typeface="Microsoft Sans Serif"/>
              </a:rPr>
              <a:t> </a:t>
            </a:r>
            <a:r>
              <a:rPr sz="800" i="1" dirty="0">
                <a:solidFill>
                  <a:srgbClr val="171514"/>
                </a:solidFill>
                <a:latin typeface="Arial"/>
                <a:cs typeface="Arial"/>
              </a:rPr>
              <a:t>ρ</a:t>
            </a:r>
            <a:r>
              <a:rPr sz="800" dirty="0">
                <a:solidFill>
                  <a:srgbClr val="171514"/>
                </a:solidFill>
                <a:latin typeface="Microsoft Sans Serif"/>
                <a:cs typeface="Microsoft Sans Serif"/>
              </a:rPr>
              <a:t>(Ω</a:t>
            </a:r>
            <a:endParaRPr sz="800" dirty="0">
              <a:latin typeface="Microsoft Sans Serif"/>
              <a:cs typeface="Microsoft Sans Serif"/>
            </a:endParaRPr>
          </a:p>
          <a:p>
            <a:pPr marL="12700">
              <a:spcBef>
                <a:spcPts val="240"/>
              </a:spcBef>
            </a:pPr>
            <a:r>
              <a:rPr sz="800" spc="15" dirty="0">
                <a:solidFill>
                  <a:srgbClr val="171514"/>
                </a:solidFill>
                <a:latin typeface="Microsoft Sans Serif"/>
                <a:cs typeface="Microsoft Sans Serif"/>
              </a:rPr>
              <a:t>·m)</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resistividad</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capa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radio</a:t>
            </a:r>
            <a:r>
              <a:rPr sz="800" i="1" spc="15" dirty="0">
                <a:solidFill>
                  <a:srgbClr val="171514"/>
                </a:solidFill>
                <a:latin typeface="Arial"/>
                <a:cs typeface="Arial"/>
              </a:rPr>
              <a:t>X</a:t>
            </a:r>
            <a:r>
              <a:rPr sz="800" spc="1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espesor</a:t>
            </a:r>
            <a:r>
              <a:rPr sz="800" i="1" spc="15" dirty="0">
                <a:solidFill>
                  <a:srgbClr val="171514"/>
                </a:solidFill>
                <a:latin typeface="Arial"/>
                <a:cs typeface="Arial"/>
              </a:rPr>
              <a:t>dx</a:t>
            </a:r>
            <a:r>
              <a:rPr sz="800" spc="15" dirty="0">
                <a:solidFill>
                  <a:srgbClr val="171514"/>
                </a:solidFill>
                <a:latin typeface="Microsoft Sans Serif"/>
                <a:cs typeface="Microsoft Sans Serif"/>
              </a:rPr>
              <a:t>es</a:t>
            </a:r>
            <a:endParaRPr sz="800" dirty="0">
              <a:latin typeface="Microsoft Sans Serif"/>
              <a:cs typeface="Microsoft Sans Serif"/>
            </a:endParaRPr>
          </a:p>
          <a:p>
            <a:pPr>
              <a:spcBef>
                <a:spcPts val="50"/>
              </a:spcBef>
            </a:pPr>
            <a:endParaRPr sz="1050" dirty="0">
              <a:latin typeface="Microsoft Sans Serif"/>
              <a:cs typeface="Microsoft Sans Serif"/>
            </a:endParaRPr>
          </a:p>
          <a:p>
            <a:pPr marR="43815" algn="ctr"/>
            <a:r>
              <a:rPr sz="1000" i="1" spc="15" dirty="0">
                <a:latin typeface="Arial"/>
                <a:cs typeface="Arial"/>
              </a:rPr>
              <a:t>dr</a:t>
            </a:r>
            <a:r>
              <a:rPr sz="950" spc="15" dirty="0">
                <a:latin typeface="Microsoft Sans Serif"/>
                <a:cs typeface="Microsoft Sans Serif"/>
              </a:rPr>
              <a:t>=</a:t>
            </a:r>
            <a:r>
              <a:rPr sz="1000" i="1" spc="15" dirty="0">
                <a:latin typeface="Arial"/>
                <a:cs typeface="Arial"/>
              </a:rPr>
              <a:t>ρdx</a:t>
            </a:r>
            <a:r>
              <a:rPr sz="950" spc="15" dirty="0">
                <a:latin typeface="Microsoft Sans Serif"/>
                <a:cs typeface="Microsoft Sans Serif"/>
              </a:rPr>
              <a:t>/2π</a:t>
            </a:r>
            <a:r>
              <a:rPr sz="1000" i="1" spc="15" dirty="0">
                <a:latin typeface="Arial"/>
                <a:cs typeface="Arial"/>
              </a:rPr>
              <a:t>X</a:t>
            </a:r>
            <a:r>
              <a:rPr sz="550" spc="15" dirty="0">
                <a:latin typeface="Microsoft Sans Serif"/>
                <a:cs typeface="Microsoft Sans Serif"/>
              </a:rPr>
              <a:t>2</a:t>
            </a:r>
            <a:endParaRPr sz="550" dirty="0">
              <a:latin typeface="Microsoft Sans Serif"/>
              <a:cs typeface="Microsoft Sans Serif"/>
            </a:endParaRPr>
          </a:p>
          <a:p>
            <a:pPr>
              <a:spcBef>
                <a:spcPts val="40"/>
              </a:spcBef>
            </a:pPr>
            <a:endParaRPr sz="1000" dirty="0">
              <a:latin typeface="Microsoft Sans Serif"/>
              <a:cs typeface="Microsoft Sans Serif"/>
            </a:endParaRPr>
          </a:p>
          <a:p>
            <a:pPr marL="12700" marR="5080">
              <a:lnSpc>
                <a:spcPct val="117600"/>
              </a:lnSpc>
            </a:pP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superficie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electrodo</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un</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punto</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 </a:t>
            </a:r>
            <a:r>
              <a:rPr sz="850" spc="35" dirty="0">
                <a:solidFill>
                  <a:srgbClr val="171514"/>
                </a:solidFill>
                <a:latin typeface="Microsoft Sans Serif"/>
                <a:cs typeface="Microsoft Sans Serif"/>
              </a:rPr>
              <a:t>una</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distancia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radial</a:t>
            </a:r>
            <a:r>
              <a:rPr sz="850" dirty="0">
                <a:solidFill>
                  <a:srgbClr val="171514"/>
                </a:solidFill>
                <a:latin typeface="Microsoft Sans Serif"/>
                <a:cs typeface="Microsoft Sans Serif"/>
              </a:rPr>
              <a:t> </a:t>
            </a:r>
            <a:r>
              <a:rPr sz="850" i="1" spc="40" dirty="0" err="1" smtClean="0">
                <a:solidFill>
                  <a:srgbClr val="171514"/>
                </a:solidFill>
                <a:latin typeface="Arial"/>
                <a:cs typeface="Arial"/>
              </a:rPr>
              <a:t>r</a:t>
            </a:r>
            <a:r>
              <a:rPr sz="850" spc="40" dirty="0" err="1" smtClean="0">
                <a:solidFill>
                  <a:srgbClr val="171514"/>
                </a:solidFill>
                <a:latin typeface="Microsoft Sans Serif"/>
                <a:cs typeface="Microsoft Sans Serif"/>
              </a:rPr>
              <a:t>de</a:t>
            </a:r>
            <a:r>
              <a:rPr lang="es-ES" sz="850" spc="40"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su</a:t>
            </a:r>
            <a:r>
              <a:rPr sz="850" spc="-10" dirty="0" smtClean="0">
                <a:solidFill>
                  <a:srgbClr val="171514"/>
                </a:solidFill>
                <a:latin typeface="Microsoft Sans Serif"/>
                <a:cs typeface="Microsoft Sans Serif"/>
              </a:rPr>
              <a:t> </a:t>
            </a:r>
            <a:r>
              <a:rPr sz="850" spc="35" dirty="0">
                <a:solidFill>
                  <a:srgbClr val="171514"/>
                </a:solidFill>
                <a:latin typeface="Microsoft Sans Serif"/>
                <a:cs typeface="Microsoft Sans Serif"/>
              </a:rPr>
              <a:t>centro</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dirty="0">
              <a:latin typeface="Microsoft Sans Serif"/>
              <a:cs typeface="Microsoft Sans Serif"/>
            </a:endParaRPr>
          </a:p>
        </p:txBody>
      </p:sp>
      <p:sp>
        <p:nvSpPr>
          <p:cNvPr id="22" name="object 22"/>
          <p:cNvSpPr txBox="1"/>
          <p:nvPr/>
        </p:nvSpPr>
        <p:spPr>
          <a:xfrm>
            <a:off x="7445769" y="4138147"/>
            <a:ext cx="681355" cy="173766"/>
          </a:xfrm>
          <a:prstGeom prst="rect">
            <a:avLst/>
          </a:prstGeom>
        </p:spPr>
        <p:txBody>
          <a:bodyPr vert="horz" wrap="square" lIns="0" tIns="12065" rIns="0" bIns="0" rtlCol="0">
            <a:spAutoFit/>
          </a:bodyPr>
          <a:lstStyle/>
          <a:p>
            <a:pPr marL="38100">
              <a:spcBef>
                <a:spcPts val="95"/>
              </a:spcBef>
              <a:tabLst>
                <a:tab pos="525780" algn="l"/>
              </a:tabLst>
            </a:pPr>
            <a:r>
              <a:rPr lang="es-ES" sz="1050" i="1" u="sng" spc="-15" dirty="0" smtClean="0">
                <a:uFill>
                  <a:solidFill>
                    <a:srgbClr val="000000"/>
                  </a:solidFill>
                </a:uFill>
                <a:latin typeface="Times New Roman"/>
                <a:cs typeface="Times New Roman"/>
              </a:rPr>
              <a:t> </a:t>
            </a:r>
            <a:r>
              <a:rPr sz="1050" i="1" u="sng" dirty="0" smtClean="0">
                <a:uFill>
                  <a:solidFill>
                    <a:srgbClr val="000000"/>
                  </a:solidFill>
                </a:uFill>
                <a:latin typeface="Arial"/>
                <a:cs typeface="Arial"/>
              </a:rPr>
              <a:t>ρ</a:t>
            </a:r>
            <a:r>
              <a:rPr sz="1000" u="sng" dirty="0" smtClean="0">
                <a:uFill>
                  <a:solidFill>
                    <a:srgbClr val="000000"/>
                  </a:solidFill>
                </a:uFill>
                <a:latin typeface="Microsoft Sans Serif"/>
                <a:cs typeface="Microsoft Sans Serif"/>
              </a:rPr>
              <a:t>-</a:t>
            </a:r>
            <a:r>
              <a:rPr sz="1000" dirty="0" smtClean="0">
                <a:latin typeface="Microsoft Sans Serif"/>
                <a:cs typeface="Microsoft Sans Serif"/>
              </a:rPr>
              <a:t>1</a:t>
            </a:r>
            <a:r>
              <a:rPr sz="1000" dirty="0">
                <a:latin typeface="Microsoft Sans Serif"/>
                <a:cs typeface="Microsoft Sans Serif"/>
              </a:rPr>
              <a:t>	</a:t>
            </a:r>
            <a:r>
              <a:rPr sz="1000" u="sng" spc="10" dirty="0">
                <a:uFill>
                  <a:solidFill>
                    <a:srgbClr val="000000"/>
                  </a:solidFill>
                </a:uFill>
                <a:latin typeface="Microsoft Sans Serif"/>
                <a:cs typeface="Microsoft Sans Serif"/>
              </a:rPr>
              <a:t>1</a:t>
            </a:r>
            <a:r>
              <a:rPr sz="1500" spc="15" baseline="-8333" dirty="0">
                <a:latin typeface="Microsoft Sans Serif"/>
                <a:cs typeface="Microsoft Sans Serif"/>
              </a:rPr>
              <a:t>-</a:t>
            </a:r>
            <a:endParaRPr sz="1500" baseline="-8333" dirty="0">
              <a:latin typeface="Microsoft Sans Serif"/>
              <a:cs typeface="Microsoft Sans Serif"/>
            </a:endParaRPr>
          </a:p>
        </p:txBody>
      </p:sp>
      <p:sp>
        <p:nvSpPr>
          <p:cNvPr id="23" name="object 23"/>
          <p:cNvSpPr txBox="1"/>
          <p:nvPr/>
        </p:nvSpPr>
        <p:spPr>
          <a:xfrm>
            <a:off x="6844570" y="4088424"/>
            <a:ext cx="321945" cy="110928"/>
          </a:xfrm>
          <a:prstGeom prst="rect">
            <a:avLst/>
          </a:prstGeom>
        </p:spPr>
        <p:txBody>
          <a:bodyPr vert="horz" wrap="square" lIns="0" tIns="20955" rIns="0" bIns="0" rtlCol="0">
            <a:spAutoFit/>
          </a:bodyPr>
          <a:lstStyle/>
          <a:p>
            <a:pPr marL="12700">
              <a:lnSpc>
                <a:spcPts val="350"/>
              </a:lnSpc>
              <a:spcBef>
                <a:spcPts val="165"/>
              </a:spcBef>
            </a:pPr>
            <a:r>
              <a:rPr sz="1050" i="1" spc="-140" dirty="0">
                <a:latin typeface="Arial"/>
                <a:cs typeface="Arial"/>
              </a:rPr>
              <a:t>R</a:t>
            </a:r>
            <a:r>
              <a:rPr sz="1050" i="1" spc="-65" dirty="0">
                <a:latin typeface="Arial"/>
                <a:cs typeface="Arial"/>
              </a:rPr>
              <a:t> </a:t>
            </a:r>
            <a:r>
              <a:rPr sz="1000" spc="-355" dirty="0">
                <a:latin typeface="Microsoft Sans Serif"/>
                <a:cs typeface="Microsoft Sans Serif"/>
              </a:rPr>
              <a:t>=</a:t>
            </a:r>
            <a:r>
              <a:rPr sz="2000" spc="-355" dirty="0">
                <a:latin typeface="Lucida Sans Unicode"/>
                <a:cs typeface="Lucida Sans Unicode"/>
              </a:rPr>
              <a:t>∫</a:t>
            </a:r>
            <a:endParaRPr sz="2000">
              <a:latin typeface="Lucida Sans Unicode"/>
              <a:cs typeface="Lucida Sans Unicode"/>
            </a:endParaRPr>
          </a:p>
          <a:p>
            <a:pPr marR="5080" algn="r">
              <a:lnSpc>
                <a:spcPts val="330"/>
              </a:lnSpc>
            </a:pPr>
            <a:r>
              <a:rPr sz="600" i="1" spc="45" dirty="0">
                <a:latin typeface="Arial"/>
                <a:cs typeface="Arial"/>
              </a:rPr>
              <a:t>r</a:t>
            </a:r>
            <a:endParaRPr sz="600">
              <a:latin typeface="Arial"/>
              <a:cs typeface="Arial"/>
            </a:endParaRPr>
          </a:p>
        </p:txBody>
      </p:sp>
      <p:sp>
        <p:nvSpPr>
          <p:cNvPr id="24" name="object 24"/>
          <p:cNvSpPr txBox="1"/>
          <p:nvPr/>
        </p:nvSpPr>
        <p:spPr>
          <a:xfrm>
            <a:off x="7159657" y="4313915"/>
            <a:ext cx="967105" cy="173766"/>
          </a:xfrm>
          <a:prstGeom prst="rect">
            <a:avLst/>
          </a:prstGeom>
        </p:spPr>
        <p:txBody>
          <a:bodyPr vert="horz" wrap="square" lIns="0" tIns="12065" rIns="0" bIns="0" rtlCol="0">
            <a:spAutoFit/>
          </a:bodyPr>
          <a:lstStyle/>
          <a:p>
            <a:pPr marL="38100">
              <a:spcBef>
                <a:spcPts val="95"/>
              </a:spcBef>
            </a:pPr>
            <a:r>
              <a:rPr sz="1575" i="1" spc="37" baseline="39682" dirty="0" err="1">
                <a:latin typeface="Arial"/>
                <a:cs typeface="Arial"/>
              </a:rPr>
              <a:t>dr</a:t>
            </a:r>
            <a:r>
              <a:rPr sz="1500" spc="37" baseline="41666" dirty="0" smtClean="0">
                <a:latin typeface="Microsoft Sans Serif"/>
                <a:cs typeface="Microsoft Sans Serif"/>
              </a:rPr>
              <a:t>=</a:t>
            </a:r>
            <a:r>
              <a:rPr lang="es-ES" sz="1500" spc="37" baseline="41666" dirty="0" smtClean="0">
                <a:latin typeface="Microsoft Sans Serif"/>
                <a:cs typeface="Microsoft Sans Serif"/>
              </a:rPr>
              <a:t> </a:t>
            </a:r>
            <a:r>
              <a:rPr sz="1000" spc="-80" dirty="0" smtClean="0">
                <a:latin typeface="Microsoft Sans Serif"/>
                <a:cs typeface="Microsoft Sans Serif"/>
              </a:rPr>
              <a:t>2</a:t>
            </a:r>
            <a:r>
              <a:rPr sz="1050" i="1" spc="-80" dirty="0" smtClean="0">
                <a:latin typeface="Arial"/>
                <a:cs typeface="Arial"/>
              </a:rPr>
              <a:t>π</a:t>
            </a:r>
            <a:r>
              <a:rPr sz="1000" spc="-80" dirty="0" smtClean="0">
                <a:latin typeface="Microsoft Sans Serif"/>
                <a:cs typeface="Microsoft Sans Serif"/>
              </a:rPr>
              <a:t>-</a:t>
            </a:r>
            <a:r>
              <a:rPr sz="1500" spc="-120" baseline="33333" dirty="0">
                <a:latin typeface="Microsoft Sans Serif"/>
                <a:cs typeface="Microsoft Sans Serif"/>
              </a:rPr>
              <a:t>-</a:t>
            </a:r>
            <a:r>
              <a:rPr sz="1050" i="1" spc="-80" dirty="0">
                <a:latin typeface="Arial"/>
                <a:cs typeface="Arial"/>
              </a:rPr>
              <a:t>a</a:t>
            </a:r>
            <a:r>
              <a:rPr sz="1050" i="1" spc="434" dirty="0">
                <a:latin typeface="Arial"/>
                <a:cs typeface="Arial"/>
              </a:rPr>
              <a:t> </a:t>
            </a:r>
            <a:r>
              <a:rPr sz="1500" spc="165" baseline="41666" dirty="0">
                <a:latin typeface="Lucida Sans Unicode"/>
                <a:cs typeface="Lucida Sans Unicode"/>
              </a:rPr>
              <a:t>−</a:t>
            </a:r>
            <a:r>
              <a:rPr sz="1500" spc="52" baseline="41666" dirty="0">
                <a:latin typeface="Lucida Sans Unicode"/>
                <a:cs typeface="Lucida Sans Unicode"/>
              </a:rPr>
              <a:t> </a:t>
            </a:r>
            <a:r>
              <a:rPr sz="1050" i="1" spc="-70" dirty="0">
                <a:latin typeface="Arial"/>
                <a:cs typeface="Arial"/>
              </a:rPr>
              <a:t>r</a:t>
            </a:r>
            <a:r>
              <a:rPr sz="1000" spc="-70" dirty="0">
                <a:latin typeface="Microsoft Sans Serif"/>
                <a:cs typeface="Microsoft Sans Serif"/>
              </a:rPr>
              <a:t>-</a:t>
            </a:r>
            <a:r>
              <a:rPr sz="1500" spc="-104" baseline="33333" dirty="0">
                <a:latin typeface="Microsoft Sans Serif"/>
                <a:cs typeface="Microsoft Sans Serif"/>
              </a:rPr>
              <a:t>-</a:t>
            </a:r>
            <a:endParaRPr sz="1500" baseline="33333" dirty="0">
              <a:latin typeface="Microsoft Sans Serif"/>
              <a:cs typeface="Microsoft Sans Serif"/>
            </a:endParaRPr>
          </a:p>
        </p:txBody>
      </p:sp>
      <p:sp>
        <p:nvSpPr>
          <p:cNvPr id="25" name="object 25"/>
          <p:cNvSpPr txBox="1"/>
          <p:nvPr/>
        </p:nvSpPr>
        <p:spPr>
          <a:xfrm>
            <a:off x="9379997" y="4242927"/>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(2.1)</a:t>
            </a:r>
            <a:endParaRPr sz="850">
              <a:latin typeface="Microsoft Sans Serif"/>
              <a:cs typeface="Microsoft Sans Serif"/>
            </a:endParaRPr>
          </a:p>
        </p:txBody>
      </p:sp>
      <p:sp>
        <p:nvSpPr>
          <p:cNvPr id="26" name="object 26"/>
          <p:cNvSpPr txBox="1"/>
          <p:nvPr/>
        </p:nvSpPr>
        <p:spPr>
          <a:xfrm>
            <a:off x="5337173" y="4445184"/>
            <a:ext cx="3651250" cy="412750"/>
          </a:xfrm>
          <a:prstGeom prst="rect">
            <a:avLst/>
          </a:prstGeom>
        </p:spPr>
        <p:txBody>
          <a:bodyPr vert="horz" wrap="square" lIns="0" tIns="15875" rIns="0" bIns="0" rtlCol="0">
            <a:spAutoFit/>
          </a:bodyPr>
          <a:lstStyle/>
          <a:p>
            <a:pPr marR="34290" algn="ctr">
              <a:spcBef>
                <a:spcPts val="125"/>
              </a:spcBef>
            </a:pPr>
            <a:r>
              <a:rPr sz="600" i="1" dirty="0">
                <a:latin typeface="Arial"/>
                <a:cs typeface="Arial"/>
              </a:rPr>
              <a:t>a</a:t>
            </a:r>
            <a:endParaRPr sz="600">
              <a:latin typeface="Arial"/>
              <a:cs typeface="Arial"/>
            </a:endParaRPr>
          </a:p>
          <a:p>
            <a:pPr>
              <a:spcBef>
                <a:spcPts val="5"/>
              </a:spcBef>
            </a:pPr>
            <a:endParaRPr sz="1050">
              <a:latin typeface="Arial"/>
              <a:cs typeface="Arial"/>
            </a:endParaRPr>
          </a:p>
          <a:p>
            <a:pPr algn="ctr">
              <a:lnSpc>
                <a:spcPct val="100000"/>
              </a:lnSpc>
            </a:pPr>
            <a:r>
              <a:rPr sz="900" spc="-5" dirty="0">
                <a:solidFill>
                  <a:srgbClr val="171514"/>
                </a:solidFill>
                <a:latin typeface="Microsoft Sans Serif"/>
                <a:cs typeface="Microsoft Sans Serif"/>
              </a:rPr>
              <a:t>Si</a:t>
            </a:r>
            <a:r>
              <a:rPr sz="900" i="1" spc="-5" dirty="0">
                <a:solidFill>
                  <a:srgbClr val="171514"/>
                </a:solidFill>
                <a:latin typeface="Arial"/>
                <a:cs typeface="Arial"/>
              </a:rPr>
              <a:t>r</a:t>
            </a:r>
            <a:r>
              <a:rPr sz="900" spc="-5" dirty="0">
                <a:solidFill>
                  <a:srgbClr val="171514"/>
                </a:solidFill>
                <a:latin typeface="Microsoft Sans Serif"/>
                <a:cs typeface="Microsoft Sans Serif"/>
              </a:rPr>
              <a:t>se </a:t>
            </a:r>
            <a:r>
              <a:rPr sz="900" spc="15" dirty="0">
                <a:solidFill>
                  <a:srgbClr val="171514"/>
                </a:solidFill>
                <a:latin typeface="Microsoft Sans Serif"/>
                <a:cs typeface="Microsoft Sans Serif"/>
              </a:rPr>
              <a:t>vuelve</a:t>
            </a:r>
            <a:r>
              <a:rPr sz="900" spc="-5" dirty="0">
                <a:solidFill>
                  <a:srgbClr val="171514"/>
                </a:solidFill>
                <a:latin typeface="Microsoft Sans Serif"/>
                <a:cs typeface="Microsoft Sans Serif"/>
              </a:rPr>
              <a:t> </a:t>
            </a:r>
            <a:r>
              <a:rPr sz="900" spc="40" dirty="0">
                <a:solidFill>
                  <a:srgbClr val="171514"/>
                </a:solidFill>
                <a:latin typeface="Microsoft Sans Serif"/>
                <a:cs typeface="Microsoft Sans Serif"/>
              </a:rPr>
              <a:t>infinita</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la</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resistencia</a:t>
            </a:r>
            <a:r>
              <a:rPr sz="900" spc="-5" dirty="0">
                <a:solidFill>
                  <a:srgbClr val="171514"/>
                </a:solidFill>
                <a:latin typeface="Microsoft Sans Serif"/>
                <a:cs typeface="Microsoft Sans Serif"/>
              </a:rPr>
              <a:t> </a:t>
            </a:r>
            <a:r>
              <a:rPr sz="900" spc="30" dirty="0">
                <a:solidFill>
                  <a:srgbClr val="171514"/>
                </a:solidFill>
                <a:latin typeface="Microsoft Sans Serif"/>
                <a:cs typeface="Microsoft Sans Serif"/>
              </a:rPr>
              <a:t>absoluta</a:t>
            </a:r>
            <a:r>
              <a:rPr sz="900" spc="-5" dirty="0">
                <a:solidFill>
                  <a:srgbClr val="171514"/>
                </a:solidFill>
                <a:latin typeface="Microsoft Sans Serif"/>
                <a:cs typeface="Microsoft Sans Serif"/>
              </a:rPr>
              <a:t> </a:t>
            </a:r>
            <a:r>
              <a:rPr sz="900" dirty="0">
                <a:solidFill>
                  <a:srgbClr val="171514"/>
                </a:solidFill>
                <a:latin typeface="Microsoft Sans Serif"/>
                <a:cs typeface="Microsoft Sans Serif"/>
              </a:rPr>
              <a:t>a</a:t>
            </a:r>
            <a:r>
              <a:rPr sz="900" spc="-5" dirty="0">
                <a:solidFill>
                  <a:srgbClr val="171514"/>
                </a:solidFill>
                <a:latin typeface="Microsoft Sans Serif"/>
                <a:cs typeface="Microsoft Sans Serif"/>
              </a:rPr>
              <a:t> </a:t>
            </a:r>
            <a:r>
              <a:rPr sz="900" spc="40" dirty="0">
                <a:solidFill>
                  <a:srgbClr val="171514"/>
                </a:solidFill>
                <a:latin typeface="Microsoft Sans Serif"/>
                <a:cs typeface="Microsoft Sans Serif"/>
              </a:rPr>
              <a:t>tierra</a:t>
            </a:r>
            <a:r>
              <a:rPr sz="900" spc="-5" dirty="0">
                <a:solidFill>
                  <a:srgbClr val="171514"/>
                </a:solidFill>
                <a:latin typeface="Microsoft Sans Serif"/>
                <a:cs typeface="Microsoft Sans Serif"/>
              </a:rPr>
              <a:t> </a:t>
            </a:r>
            <a:r>
              <a:rPr sz="900" spc="25" dirty="0">
                <a:solidFill>
                  <a:srgbClr val="171514"/>
                </a:solidFill>
                <a:latin typeface="Microsoft Sans Serif"/>
                <a:cs typeface="Microsoft Sans Serif"/>
              </a:rPr>
              <a:t>del</a:t>
            </a:r>
            <a:r>
              <a:rPr sz="900" dirty="0">
                <a:solidFill>
                  <a:srgbClr val="171514"/>
                </a:solidFill>
                <a:latin typeface="Microsoft Sans Serif"/>
                <a:cs typeface="Microsoft Sans Serif"/>
              </a:rPr>
              <a:t> </a:t>
            </a:r>
            <a:r>
              <a:rPr sz="900" spc="35" dirty="0">
                <a:solidFill>
                  <a:srgbClr val="171514"/>
                </a:solidFill>
                <a:latin typeface="Microsoft Sans Serif"/>
                <a:cs typeface="Microsoft Sans Serif"/>
              </a:rPr>
              <a:t>hemisferio</a:t>
            </a:r>
            <a:r>
              <a:rPr sz="900" spc="-5" dirty="0">
                <a:solidFill>
                  <a:srgbClr val="171514"/>
                </a:solidFill>
                <a:latin typeface="Microsoft Sans Serif"/>
                <a:cs typeface="Microsoft Sans Serif"/>
              </a:rPr>
              <a:t> </a:t>
            </a:r>
            <a:r>
              <a:rPr sz="900" spc="-10" dirty="0">
                <a:solidFill>
                  <a:srgbClr val="171514"/>
                </a:solidFill>
                <a:latin typeface="Microsoft Sans Serif"/>
                <a:cs typeface="Microsoft Sans Serif"/>
              </a:rPr>
              <a:t>es</a:t>
            </a:r>
            <a:endParaRPr sz="900">
              <a:latin typeface="Microsoft Sans Serif"/>
              <a:cs typeface="Microsoft Sans Serif"/>
            </a:endParaRPr>
          </a:p>
        </p:txBody>
      </p:sp>
      <p:sp>
        <p:nvSpPr>
          <p:cNvPr id="27" name="object 27"/>
          <p:cNvSpPr txBox="1"/>
          <p:nvPr/>
        </p:nvSpPr>
        <p:spPr>
          <a:xfrm>
            <a:off x="7015956" y="4963648"/>
            <a:ext cx="925194" cy="243015"/>
          </a:xfrm>
          <a:prstGeom prst="rect">
            <a:avLst/>
          </a:prstGeom>
        </p:spPr>
        <p:txBody>
          <a:bodyPr vert="horz" wrap="square" lIns="0" tIns="12065" rIns="0" bIns="0" rtlCol="0">
            <a:spAutoFit/>
          </a:bodyPr>
          <a:lstStyle/>
          <a:p>
            <a:pPr marR="44450" algn="ctr">
              <a:lnSpc>
                <a:spcPts val="944"/>
              </a:lnSpc>
              <a:spcBef>
                <a:spcPts val="95"/>
              </a:spcBef>
            </a:pPr>
            <a:r>
              <a:rPr lang="es-ES" sz="1050" i="1" u="sng" spc="-15" dirty="0" smtClean="0">
                <a:uFill>
                  <a:solidFill>
                    <a:srgbClr val="000000"/>
                  </a:solidFill>
                </a:uFill>
                <a:latin typeface="Times New Roman"/>
                <a:cs typeface="Times New Roman"/>
              </a:rPr>
              <a:t> </a:t>
            </a:r>
            <a:r>
              <a:rPr sz="1050" i="1" u="sng" dirty="0" smtClean="0">
                <a:uFill>
                  <a:solidFill>
                    <a:srgbClr val="000000"/>
                  </a:solidFill>
                </a:uFill>
                <a:latin typeface="Arial"/>
                <a:cs typeface="Arial"/>
              </a:rPr>
              <a:t>ρ</a:t>
            </a:r>
            <a:r>
              <a:rPr sz="1050" i="1" u="sng" spc="85" dirty="0" smtClean="0">
                <a:uFill>
                  <a:solidFill>
                    <a:srgbClr val="000000"/>
                  </a:solidFill>
                </a:uFill>
                <a:latin typeface="Arial"/>
                <a:cs typeface="Arial"/>
              </a:rPr>
              <a:t> </a:t>
            </a:r>
            <a:endParaRPr sz="1050" dirty="0">
              <a:latin typeface="Arial"/>
              <a:cs typeface="Arial"/>
            </a:endParaRPr>
          </a:p>
          <a:p>
            <a:pPr algn="ctr">
              <a:lnSpc>
                <a:spcPts val="944"/>
              </a:lnSpc>
            </a:pPr>
            <a:r>
              <a:rPr sz="550" i="1" spc="5" dirty="0" smtClean="0">
                <a:latin typeface="Arial"/>
                <a:cs typeface="Arial"/>
              </a:rPr>
              <a:t>R</a:t>
            </a:r>
            <a:r>
              <a:rPr lang="es-ES" sz="350" i="1" spc="5" dirty="0" smtClean="0">
                <a:latin typeface="Arial"/>
                <a:cs typeface="Arial"/>
              </a:rPr>
              <a:t>g</a:t>
            </a:r>
            <a:r>
              <a:rPr sz="550" spc="5" dirty="0" smtClean="0">
                <a:latin typeface="Microsoft Sans Serif"/>
                <a:cs typeface="Microsoft Sans Serif"/>
              </a:rPr>
              <a:t>=</a:t>
            </a:r>
            <a:r>
              <a:rPr lang="es-ES" sz="550" spc="5" dirty="0" smtClean="0">
                <a:latin typeface="Microsoft Sans Serif"/>
                <a:cs typeface="Microsoft Sans Serif"/>
              </a:rPr>
              <a:t> </a:t>
            </a:r>
            <a:r>
              <a:rPr sz="1500" spc="-30" baseline="-41666" dirty="0" smtClean="0">
                <a:latin typeface="Microsoft Sans Serif"/>
                <a:cs typeface="Microsoft Sans Serif"/>
              </a:rPr>
              <a:t>2</a:t>
            </a:r>
            <a:r>
              <a:rPr sz="1575" i="1" spc="-30" baseline="-39682" dirty="0" smtClean="0">
                <a:latin typeface="Arial"/>
                <a:cs typeface="Arial"/>
              </a:rPr>
              <a:t>πa</a:t>
            </a:r>
            <a:r>
              <a:rPr sz="1575" i="1" spc="375" baseline="-39682" dirty="0" smtClean="0">
                <a:latin typeface="Arial"/>
                <a:cs typeface="Arial"/>
              </a:rPr>
              <a:t> </a:t>
            </a:r>
            <a:r>
              <a:rPr sz="600" spc="25" dirty="0">
                <a:latin typeface="Microsoft Sans Serif"/>
                <a:cs typeface="Microsoft Sans Serif"/>
              </a:rPr>
              <a:t>ohmios</a:t>
            </a:r>
            <a:endParaRPr sz="600" dirty="0">
              <a:latin typeface="Microsoft Sans Serif"/>
              <a:cs typeface="Microsoft Sans Serif"/>
            </a:endParaRPr>
          </a:p>
        </p:txBody>
      </p:sp>
      <p:sp>
        <p:nvSpPr>
          <p:cNvPr id="28" name="object 28"/>
          <p:cNvSpPr txBox="1"/>
          <p:nvPr/>
        </p:nvSpPr>
        <p:spPr>
          <a:xfrm>
            <a:off x="9370377" y="506845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(2.2)</a:t>
            </a:r>
            <a:endParaRPr sz="850">
              <a:latin typeface="Microsoft Sans Serif"/>
              <a:cs typeface="Microsoft Sans Serif"/>
            </a:endParaRPr>
          </a:p>
        </p:txBody>
      </p:sp>
      <p:sp>
        <p:nvSpPr>
          <p:cNvPr id="29" name="object 29"/>
          <p:cNvSpPr txBox="1"/>
          <p:nvPr/>
        </p:nvSpPr>
        <p:spPr>
          <a:xfrm>
            <a:off x="6793895" y="6341900"/>
            <a:ext cx="67945" cy="140423"/>
          </a:xfrm>
          <a:prstGeom prst="rect">
            <a:avLst/>
          </a:prstGeom>
        </p:spPr>
        <p:txBody>
          <a:bodyPr vert="horz" wrap="square" lIns="0" tIns="17145" rIns="0" bIns="0" rtlCol="0">
            <a:spAutoFit/>
          </a:bodyPr>
          <a:lstStyle/>
          <a:p>
            <a:pPr marL="12700">
              <a:spcBef>
                <a:spcPts val="135"/>
              </a:spcBef>
            </a:pPr>
            <a:r>
              <a:rPr sz="800" i="1" spc="60" dirty="0">
                <a:solidFill>
                  <a:srgbClr val="171514"/>
                </a:solidFill>
                <a:latin typeface="Arial"/>
                <a:cs typeface="Arial"/>
              </a:rPr>
              <a:t>r</a:t>
            </a:r>
            <a:endParaRPr sz="800">
              <a:latin typeface="Arial"/>
              <a:cs typeface="Arial"/>
            </a:endParaRPr>
          </a:p>
        </p:txBody>
      </p:sp>
      <p:sp>
        <p:nvSpPr>
          <p:cNvPr id="30" name="object 30"/>
          <p:cNvSpPr txBox="1"/>
          <p:nvPr/>
        </p:nvSpPr>
        <p:spPr>
          <a:xfrm>
            <a:off x="7581144" y="6339469"/>
            <a:ext cx="85090" cy="140423"/>
          </a:xfrm>
          <a:prstGeom prst="rect">
            <a:avLst/>
          </a:prstGeom>
        </p:spPr>
        <p:txBody>
          <a:bodyPr vert="horz" wrap="square" lIns="0" tIns="17145" rIns="0" bIns="0" rtlCol="0">
            <a:spAutoFit/>
          </a:bodyPr>
          <a:lstStyle/>
          <a:p>
            <a:pPr marL="12700">
              <a:spcBef>
                <a:spcPts val="135"/>
              </a:spcBef>
            </a:pPr>
            <a:r>
              <a:rPr sz="800" i="1" spc="-65" dirty="0">
                <a:solidFill>
                  <a:srgbClr val="171514"/>
                </a:solidFill>
                <a:latin typeface="Arial"/>
                <a:cs typeface="Arial"/>
              </a:rPr>
              <a:t>X</a:t>
            </a:r>
            <a:endParaRPr sz="800">
              <a:latin typeface="Arial"/>
              <a:cs typeface="Arial"/>
            </a:endParaRPr>
          </a:p>
        </p:txBody>
      </p:sp>
      <p:sp>
        <p:nvSpPr>
          <p:cNvPr id="31" name="object 31"/>
          <p:cNvSpPr txBox="1"/>
          <p:nvPr/>
        </p:nvSpPr>
        <p:spPr>
          <a:xfrm>
            <a:off x="7881677" y="6389351"/>
            <a:ext cx="142240" cy="140423"/>
          </a:xfrm>
          <a:prstGeom prst="rect">
            <a:avLst/>
          </a:prstGeom>
        </p:spPr>
        <p:txBody>
          <a:bodyPr vert="horz" wrap="square" lIns="0" tIns="17145" rIns="0" bIns="0" rtlCol="0">
            <a:spAutoFit/>
          </a:bodyPr>
          <a:lstStyle/>
          <a:p>
            <a:pPr marL="12700">
              <a:spcBef>
                <a:spcPts val="135"/>
              </a:spcBef>
            </a:pPr>
            <a:r>
              <a:rPr sz="800" i="1" spc="35" dirty="0">
                <a:solidFill>
                  <a:srgbClr val="171514"/>
                </a:solidFill>
                <a:latin typeface="Arial"/>
                <a:cs typeface="Arial"/>
              </a:rPr>
              <a:t>dx</a:t>
            </a:r>
            <a:endParaRPr sz="800">
              <a:latin typeface="Arial"/>
              <a:cs typeface="Arial"/>
            </a:endParaRPr>
          </a:p>
        </p:txBody>
      </p:sp>
      <p:sp>
        <p:nvSpPr>
          <p:cNvPr id="32" name="object 32"/>
          <p:cNvSpPr txBox="1"/>
          <p:nvPr/>
        </p:nvSpPr>
        <p:spPr>
          <a:xfrm>
            <a:off x="7244707" y="6507985"/>
            <a:ext cx="82550" cy="140423"/>
          </a:xfrm>
          <a:prstGeom prst="rect">
            <a:avLst/>
          </a:prstGeom>
        </p:spPr>
        <p:txBody>
          <a:bodyPr vert="horz" wrap="square" lIns="0" tIns="17145" rIns="0" bIns="0" rtlCol="0">
            <a:spAutoFit/>
          </a:bodyPr>
          <a:lstStyle/>
          <a:p>
            <a:pPr marL="12700">
              <a:spcBef>
                <a:spcPts val="135"/>
              </a:spcBef>
            </a:pPr>
            <a:r>
              <a:rPr sz="800" i="1" dirty="0">
                <a:solidFill>
                  <a:srgbClr val="171514"/>
                </a:solidFill>
                <a:latin typeface="Arial"/>
                <a:cs typeface="Arial"/>
              </a:rPr>
              <a:t>a</a:t>
            </a:r>
            <a:endParaRPr sz="800">
              <a:latin typeface="Arial"/>
              <a:cs typeface="Arial"/>
            </a:endParaRPr>
          </a:p>
        </p:txBody>
      </p:sp>
      <p:sp>
        <p:nvSpPr>
          <p:cNvPr id="33" name="object 33"/>
          <p:cNvSpPr txBox="1"/>
          <p:nvPr/>
        </p:nvSpPr>
        <p:spPr>
          <a:xfrm>
            <a:off x="5337172" y="7636599"/>
            <a:ext cx="2080895"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25" dirty="0">
                <a:solidFill>
                  <a:srgbClr val="171514"/>
                </a:solidFill>
                <a:latin typeface="Arial"/>
                <a:cs typeface="Arial"/>
              </a:rPr>
              <a:t> </a:t>
            </a:r>
            <a:r>
              <a:rPr sz="800" b="1" spc="15" dirty="0">
                <a:solidFill>
                  <a:srgbClr val="171514"/>
                </a:solidFill>
                <a:latin typeface="Arial"/>
                <a:cs typeface="Arial"/>
              </a:rPr>
              <a:t>2.1</a:t>
            </a:r>
            <a:r>
              <a:rPr sz="800" spc="15" dirty="0">
                <a:solidFill>
                  <a:srgbClr val="171514"/>
                </a:solidFill>
                <a:latin typeface="Microsoft Sans Serif"/>
                <a:cs typeface="Microsoft Sans Serif"/>
              </a:rPr>
              <a:t>Electrodo</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15"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hemisférico.</a:t>
            </a:r>
            <a:endParaRPr sz="800">
              <a:latin typeface="Microsoft Sans Serif"/>
              <a:cs typeface="Microsoft Sans Serif"/>
            </a:endParaRPr>
          </a:p>
        </p:txBody>
      </p:sp>
      <p:sp>
        <p:nvSpPr>
          <p:cNvPr id="34" name="object 34"/>
          <p:cNvSpPr txBox="1"/>
          <p:nvPr/>
        </p:nvSpPr>
        <p:spPr>
          <a:xfrm>
            <a:off x="9556128" y="7856898"/>
            <a:ext cx="9080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7</a:t>
            </a:r>
            <a:endParaRPr sz="900">
              <a:latin typeface="Arial"/>
              <a:cs typeface="Aria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623312" y="4485511"/>
            <a:ext cx="1885950" cy="1312545"/>
            <a:chOff x="1940187" y="4485510"/>
            <a:chExt cx="1885950" cy="1312545"/>
          </a:xfrm>
        </p:grpSpPr>
        <p:sp>
          <p:nvSpPr>
            <p:cNvPr id="3" name="object 3"/>
            <p:cNvSpPr/>
            <p:nvPr/>
          </p:nvSpPr>
          <p:spPr>
            <a:xfrm>
              <a:off x="2354252" y="4882004"/>
              <a:ext cx="908685" cy="897255"/>
            </a:xfrm>
            <a:custGeom>
              <a:avLst/>
              <a:gdLst/>
              <a:ahLst/>
              <a:cxnLst/>
              <a:rect l="l" t="t" r="r" b="b"/>
              <a:pathLst>
                <a:path w="908685" h="897254">
                  <a:moveTo>
                    <a:pt x="0" y="896670"/>
                  </a:moveTo>
                  <a:lnTo>
                    <a:pt x="2977" y="848177"/>
                  </a:lnTo>
                  <a:lnTo>
                    <a:pt x="8296" y="800409"/>
                  </a:lnTo>
                  <a:lnTo>
                    <a:pt x="15897" y="753425"/>
                  </a:lnTo>
                  <a:lnTo>
                    <a:pt x="25720" y="707286"/>
                  </a:lnTo>
                  <a:lnTo>
                    <a:pt x="37702" y="662052"/>
                  </a:lnTo>
                  <a:lnTo>
                    <a:pt x="51783" y="617782"/>
                  </a:lnTo>
                  <a:lnTo>
                    <a:pt x="67903" y="574537"/>
                  </a:lnTo>
                  <a:lnTo>
                    <a:pt x="86001" y="532377"/>
                  </a:lnTo>
                  <a:lnTo>
                    <a:pt x="106016" y="491361"/>
                  </a:lnTo>
                  <a:lnTo>
                    <a:pt x="127888" y="451550"/>
                  </a:lnTo>
                  <a:lnTo>
                    <a:pt x="151555" y="413004"/>
                  </a:lnTo>
                  <a:lnTo>
                    <a:pt x="176957" y="375782"/>
                  </a:lnTo>
                  <a:lnTo>
                    <a:pt x="204033" y="339944"/>
                  </a:lnTo>
                  <a:lnTo>
                    <a:pt x="232722" y="305551"/>
                  </a:lnTo>
                  <a:lnTo>
                    <a:pt x="262964" y="272663"/>
                  </a:lnTo>
                  <a:lnTo>
                    <a:pt x="294698" y="241339"/>
                  </a:lnTo>
                  <a:lnTo>
                    <a:pt x="327863" y="211639"/>
                  </a:lnTo>
                  <a:lnTo>
                    <a:pt x="362398" y="183624"/>
                  </a:lnTo>
                  <a:lnTo>
                    <a:pt x="398243" y="157353"/>
                  </a:lnTo>
                  <a:lnTo>
                    <a:pt x="435337" y="132887"/>
                  </a:lnTo>
                  <a:lnTo>
                    <a:pt x="473619" y="110285"/>
                  </a:lnTo>
                  <a:lnTo>
                    <a:pt x="513028" y="89607"/>
                  </a:lnTo>
                  <a:lnTo>
                    <a:pt x="553504" y="70914"/>
                  </a:lnTo>
                  <a:lnTo>
                    <a:pt x="594986" y="54265"/>
                  </a:lnTo>
                  <a:lnTo>
                    <a:pt x="637412" y="39720"/>
                  </a:lnTo>
                  <a:lnTo>
                    <a:pt x="680723" y="27339"/>
                  </a:lnTo>
                  <a:lnTo>
                    <a:pt x="724858" y="17183"/>
                  </a:lnTo>
                  <a:lnTo>
                    <a:pt x="769756" y="9311"/>
                  </a:lnTo>
                  <a:lnTo>
                    <a:pt x="815355" y="3783"/>
                  </a:lnTo>
                  <a:lnTo>
                    <a:pt x="861596" y="659"/>
                  </a:lnTo>
                  <a:lnTo>
                    <a:pt x="908418" y="0"/>
                  </a:lnTo>
                </a:path>
              </a:pathLst>
            </a:custGeom>
            <a:ln w="12700">
              <a:solidFill>
                <a:srgbClr val="231F20"/>
              </a:solidFill>
            </a:ln>
          </p:spPr>
          <p:txBody>
            <a:bodyPr wrap="square" lIns="0" tIns="0" rIns="0" bIns="0" rtlCol="0"/>
            <a:lstStyle/>
            <a:p>
              <a:endParaRPr/>
            </a:p>
          </p:txBody>
        </p:sp>
        <p:sp>
          <p:nvSpPr>
            <p:cNvPr id="4" name="object 4"/>
            <p:cNvSpPr/>
            <p:nvPr/>
          </p:nvSpPr>
          <p:spPr>
            <a:xfrm>
              <a:off x="1943362" y="5780910"/>
              <a:ext cx="1849120" cy="0"/>
            </a:xfrm>
            <a:custGeom>
              <a:avLst/>
              <a:gdLst/>
              <a:ahLst/>
              <a:cxnLst/>
              <a:rect l="l" t="t" r="r" b="b"/>
              <a:pathLst>
                <a:path w="1849120">
                  <a:moveTo>
                    <a:pt x="0" y="0"/>
                  </a:moveTo>
                  <a:lnTo>
                    <a:pt x="1848688" y="0"/>
                  </a:lnTo>
                </a:path>
              </a:pathLst>
            </a:custGeom>
            <a:ln w="9525">
              <a:solidFill>
                <a:srgbClr val="231F20"/>
              </a:solidFill>
            </a:ln>
          </p:spPr>
          <p:txBody>
            <a:bodyPr wrap="square" lIns="0" tIns="0" rIns="0" bIns="0" rtlCol="0"/>
            <a:lstStyle/>
            <a:p>
              <a:endParaRPr/>
            </a:p>
          </p:txBody>
        </p:sp>
        <p:sp>
          <p:nvSpPr>
            <p:cNvPr id="5" name="object 5"/>
            <p:cNvSpPr/>
            <p:nvPr/>
          </p:nvSpPr>
          <p:spPr>
            <a:xfrm>
              <a:off x="3775122" y="5763985"/>
              <a:ext cx="51435" cy="34290"/>
            </a:xfrm>
            <a:custGeom>
              <a:avLst/>
              <a:gdLst/>
              <a:ahLst/>
              <a:cxnLst/>
              <a:rect l="l" t="t" r="r" b="b"/>
              <a:pathLst>
                <a:path w="51435" h="34289">
                  <a:moveTo>
                    <a:pt x="0" y="0"/>
                  </a:moveTo>
                  <a:lnTo>
                    <a:pt x="16929" y="16929"/>
                  </a:lnTo>
                  <a:lnTo>
                    <a:pt x="0" y="33858"/>
                  </a:lnTo>
                  <a:lnTo>
                    <a:pt x="50812" y="16929"/>
                  </a:lnTo>
                  <a:lnTo>
                    <a:pt x="0" y="0"/>
                  </a:lnTo>
                  <a:close/>
                </a:path>
              </a:pathLst>
            </a:custGeom>
            <a:solidFill>
              <a:srgbClr val="231F20"/>
            </a:solidFill>
          </p:spPr>
          <p:txBody>
            <a:bodyPr wrap="square" lIns="0" tIns="0" rIns="0" bIns="0" rtlCol="0"/>
            <a:lstStyle/>
            <a:p>
              <a:endParaRPr/>
            </a:p>
          </p:txBody>
        </p:sp>
        <p:sp>
          <p:nvSpPr>
            <p:cNvPr id="6" name="object 6"/>
            <p:cNvSpPr/>
            <p:nvPr/>
          </p:nvSpPr>
          <p:spPr>
            <a:xfrm>
              <a:off x="1943362" y="4485510"/>
              <a:ext cx="0" cy="1295400"/>
            </a:xfrm>
            <a:custGeom>
              <a:avLst/>
              <a:gdLst/>
              <a:ahLst/>
              <a:cxnLst/>
              <a:rect l="l" t="t" r="r" b="b"/>
              <a:pathLst>
                <a:path h="1295400">
                  <a:moveTo>
                    <a:pt x="0" y="1295400"/>
                  </a:moveTo>
                  <a:lnTo>
                    <a:pt x="0" y="0"/>
                  </a:lnTo>
                </a:path>
              </a:pathLst>
            </a:custGeom>
            <a:ln w="6350">
              <a:solidFill>
                <a:srgbClr val="231F20"/>
              </a:solidFill>
            </a:ln>
          </p:spPr>
          <p:txBody>
            <a:bodyPr wrap="square" lIns="0" tIns="0" rIns="0" bIns="0" rtlCol="0"/>
            <a:lstStyle/>
            <a:p>
              <a:endParaRPr/>
            </a:p>
          </p:txBody>
        </p:sp>
      </p:grpSp>
      <p:pic>
        <p:nvPicPr>
          <p:cNvPr id="7" name="object 7"/>
          <p:cNvPicPr/>
          <p:nvPr/>
        </p:nvPicPr>
        <p:blipFill>
          <a:blip r:embed="rId2" cstate="print"/>
          <a:stretch>
            <a:fillRect/>
          </a:stretch>
        </p:blipFill>
        <p:spPr>
          <a:xfrm>
            <a:off x="6683604" y="6622960"/>
            <a:ext cx="1005687" cy="71742"/>
          </a:xfrm>
          <a:prstGeom prst="rect">
            <a:avLst/>
          </a:prstGeom>
        </p:spPr>
      </p:pic>
      <p:sp>
        <p:nvSpPr>
          <p:cNvPr id="8" name="object 8"/>
          <p:cNvSpPr/>
          <p:nvPr/>
        </p:nvSpPr>
        <p:spPr>
          <a:xfrm>
            <a:off x="7171129" y="6343313"/>
            <a:ext cx="0" cy="234950"/>
          </a:xfrm>
          <a:custGeom>
            <a:avLst/>
            <a:gdLst/>
            <a:ahLst/>
            <a:cxnLst/>
            <a:rect l="l" t="t" r="r" b="b"/>
            <a:pathLst>
              <a:path h="234950">
                <a:moveTo>
                  <a:pt x="0" y="0"/>
                </a:moveTo>
                <a:lnTo>
                  <a:pt x="0" y="234530"/>
                </a:lnTo>
              </a:path>
            </a:pathLst>
          </a:custGeom>
          <a:ln w="9525">
            <a:solidFill>
              <a:srgbClr val="231F20"/>
            </a:solidFill>
          </a:ln>
        </p:spPr>
        <p:txBody>
          <a:bodyPr wrap="square" lIns="0" tIns="0" rIns="0" bIns="0" rtlCol="0"/>
          <a:lstStyle/>
          <a:p>
            <a:endParaRPr/>
          </a:p>
        </p:txBody>
      </p:sp>
      <p:sp>
        <p:nvSpPr>
          <p:cNvPr id="9" name="object 9"/>
          <p:cNvSpPr/>
          <p:nvPr/>
        </p:nvSpPr>
        <p:spPr>
          <a:xfrm>
            <a:off x="8293381" y="6695107"/>
            <a:ext cx="635" cy="791845"/>
          </a:xfrm>
          <a:custGeom>
            <a:avLst/>
            <a:gdLst/>
            <a:ahLst/>
            <a:cxnLst/>
            <a:rect l="l" t="t" r="r" b="b"/>
            <a:pathLst>
              <a:path w="635" h="791845">
                <a:moveTo>
                  <a:pt x="419" y="0"/>
                </a:moveTo>
                <a:lnTo>
                  <a:pt x="0" y="791629"/>
                </a:lnTo>
              </a:path>
            </a:pathLst>
          </a:custGeom>
          <a:ln w="5080">
            <a:solidFill>
              <a:srgbClr val="231F20"/>
            </a:solidFill>
          </a:ln>
        </p:spPr>
        <p:txBody>
          <a:bodyPr wrap="square" lIns="0" tIns="0" rIns="0" bIns="0" rtlCol="0"/>
          <a:lstStyle/>
          <a:p>
            <a:endParaRPr/>
          </a:p>
        </p:txBody>
      </p:sp>
      <p:sp>
        <p:nvSpPr>
          <p:cNvPr id="10" name="object 10"/>
          <p:cNvSpPr/>
          <p:nvPr/>
        </p:nvSpPr>
        <p:spPr>
          <a:xfrm>
            <a:off x="6664825" y="6620600"/>
            <a:ext cx="1030605" cy="0"/>
          </a:xfrm>
          <a:custGeom>
            <a:avLst/>
            <a:gdLst/>
            <a:ahLst/>
            <a:cxnLst/>
            <a:rect l="l" t="t" r="r" b="b"/>
            <a:pathLst>
              <a:path w="1030605">
                <a:moveTo>
                  <a:pt x="0" y="0"/>
                </a:moveTo>
                <a:lnTo>
                  <a:pt x="1030389" y="0"/>
                </a:lnTo>
              </a:path>
            </a:pathLst>
          </a:custGeom>
          <a:ln w="6350">
            <a:solidFill>
              <a:srgbClr val="231F20"/>
            </a:solidFill>
          </a:ln>
        </p:spPr>
        <p:txBody>
          <a:bodyPr wrap="square" lIns="0" tIns="0" rIns="0" bIns="0" rtlCol="0"/>
          <a:lstStyle/>
          <a:p>
            <a:endParaRPr/>
          </a:p>
        </p:txBody>
      </p:sp>
      <p:pic>
        <p:nvPicPr>
          <p:cNvPr id="11" name="object 11"/>
          <p:cNvPicPr/>
          <p:nvPr/>
        </p:nvPicPr>
        <p:blipFill>
          <a:blip r:embed="rId3" cstate="print"/>
          <a:stretch>
            <a:fillRect/>
          </a:stretch>
        </p:blipFill>
        <p:spPr>
          <a:xfrm>
            <a:off x="7799111" y="6855729"/>
            <a:ext cx="412318" cy="91617"/>
          </a:xfrm>
          <a:prstGeom prst="rect">
            <a:avLst/>
          </a:prstGeom>
        </p:spPr>
      </p:pic>
      <p:sp>
        <p:nvSpPr>
          <p:cNvPr id="12" name="object 12"/>
          <p:cNvSpPr/>
          <p:nvPr/>
        </p:nvSpPr>
        <p:spPr>
          <a:xfrm>
            <a:off x="7145729" y="6569371"/>
            <a:ext cx="50800" cy="50800"/>
          </a:xfrm>
          <a:custGeom>
            <a:avLst/>
            <a:gdLst/>
            <a:ahLst/>
            <a:cxnLst/>
            <a:rect l="l" t="t" r="r" b="b"/>
            <a:pathLst>
              <a:path w="50800" h="50800">
                <a:moveTo>
                  <a:pt x="50800" y="0"/>
                </a:moveTo>
                <a:lnTo>
                  <a:pt x="0" y="0"/>
                </a:lnTo>
                <a:lnTo>
                  <a:pt x="25400" y="50799"/>
                </a:lnTo>
                <a:lnTo>
                  <a:pt x="50800" y="0"/>
                </a:lnTo>
                <a:close/>
              </a:path>
            </a:pathLst>
          </a:custGeom>
          <a:solidFill>
            <a:srgbClr val="231F20"/>
          </a:solidFill>
        </p:spPr>
        <p:txBody>
          <a:bodyPr wrap="square" lIns="0" tIns="0" rIns="0" bIns="0" rtlCol="0"/>
          <a:lstStyle/>
          <a:p>
            <a:endParaRPr/>
          </a:p>
        </p:txBody>
      </p:sp>
      <p:grpSp>
        <p:nvGrpSpPr>
          <p:cNvPr id="13" name="object 13"/>
          <p:cNvGrpSpPr/>
          <p:nvPr/>
        </p:nvGrpSpPr>
        <p:grpSpPr>
          <a:xfrm>
            <a:off x="7578585" y="6867610"/>
            <a:ext cx="718820" cy="265430"/>
            <a:chOff x="2895460" y="6867610"/>
            <a:chExt cx="718820" cy="265430"/>
          </a:xfrm>
        </p:grpSpPr>
        <p:sp>
          <p:nvSpPr>
            <p:cNvPr id="14" name="object 14"/>
            <p:cNvSpPr/>
            <p:nvPr/>
          </p:nvSpPr>
          <p:spPr>
            <a:xfrm>
              <a:off x="2898635" y="6870785"/>
              <a:ext cx="635" cy="259079"/>
            </a:xfrm>
            <a:custGeom>
              <a:avLst/>
              <a:gdLst/>
              <a:ahLst/>
              <a:cxnLst/>
              <a:rect l="l" t="t" r="r" b="b"/>
              <a:pathLst>
                <a:path w="635" h="259079">
                  <a:moveTo>
                    <a:pt x="0" y="0"/>
                  </a:moveTo>
                  <a:lnTo>
                    <a:pt x="431" y="259080"/>
                  </a:lnTo>
                </a:path>
              </a:pathLst>
            </a:custGeom>
            <a:ln w="6350">
              <a:solidFill>
                <a:srgbClr val="231F20"/>
              </a:solidFill>
              <a:prstDash val="sysDot"/>
            </a:ln>
          </p:spPr>
          <p:txBody>
            <a:bodyPr wrap="square" lIns="0" tIns="0" rIns="0" bIns="0" rtlCol="0"/>
            <a:lstStyle/>
            <a:p>
              <a:endParaRPr/>
            </a:p>
          </p:txBody>
        </p:sp>
        <p:sp>
          <p:nvSpPr>
            <p:cNvPr id="15" name="object 15"/>
            <p:cNvSpPr/>
            <p:nvPr/>
          </p:nvSpPr>
          <p:spPr>
            <a:xfrm>
              <a:off x="2915997" y="6991436"/>
              <a:ext cx="698500" cy="0"/>
            </a:xfrm>
            <a:custGeom>
              <a:avLst/>
              <a:gdLst/>
              <a:ahLst/>
              <a:cxnLst/>
              <a:rect l="l" t="t" r="r" b="b"/>
              <a:pathLst>
                <a:path w="698500">
                  <a:moveTo>
                    <a:pt x="698068" y="0"/>
                  </a:moveTo>
                  <a:lnTo>
                    <a:pt x="0" y="0"/>
                  </a:lnTo>
                </a:path>
              </a:pathLst>
            </a:custGeom>
            <a:ln w="9525">
              <a:solidFill>
                <a:srgbClr val="231F20"/>
              </a:solidFill>
            </a:ln>
          </p:spPr>
          <p:txBody>
            <a:bodyPr wrap="square" lIns="0" tIns="0" rIns="0" bIns="0" rtlCol="0"/>
            <a:lstStyle/>
            <a:p>
              <a:endParaRPr/>
            </a:p>
          </p:txBody>
        </p:sp>
        <p:sp>
          <p:nvSpPr>
            <p:cNvPr id="16" name="object 16"/>
            <p:cNvSpPr/>
            <p:nvPr/>
          </p:nvSpPr>
          <p:spPr>
            <a:xfrm>
              <a:off x="2899063" y="6974494"/>
              <a:ext cx="34290" cy="34290"/>
            </a:xfrm>
            <a:custGeom>
              <a:avLst/>
              <a:gdLst/>
              <a:ahLst/>
              <a:cxnLst/>
              <a:rect l="l" t="t" r="r" b="b"/>
              <a:pathLst>
                <a:path w="34289" h="34290">
                  <a:moveTo>
                    <a:pt x="33858" y="0"/>
                  </a:moveTo>
                  <a:lnTo>
                    <a:pt x="0" y="16941"/>
                  </a:lnTo>
                  <a:lnTo>
                    <a:pt x="33858" y="33870"/>
                  </a:lnTo>
                  <a:lnTo>
                    <a:pt x="16929" y="16941"/>
                  </a:lnTo>
                  <a:lnTo>
                    <a:pt x="33858" y="0"/>
                  </a:lnTo>
                  <a:close/>
                </a:path>
              </a:pathLst>
            </a:custGeom>
            <a:solidFill>
              <a:srgbClr val="231F20"/>
            </a:solidFill>
          </p:spPr>
          <p:txBody>
            <a:bodyPr wrap="square" lIns="0" tIns="0" rIns="0" bIns="0" rtlCol="0"/>
            <a:lstStyle/>
            <a:p>
              <a:endParaRPr/>
            </a:p>
          </p:txBody>
        </p:sp>
      </p:grpSp>
      <p:grpSp>
        <p:nvGrpSpPr>
          <p:cNvPr id="17" name="object 17"/>
          <p:cNvGrpSpPr/>
          <p:nvPr/>
        </p:nvGrpSpPr>
        <p:grpSpPr>
          <a:xfrm>
            <a:off x="7171129" y="7221735"/>
            <a:ext cx="1115060" cy="34290"/>
            <a:chOff x="2488004" y="7221735"/>
            <a:chExt cx="1115060" cy="34290"/>
          </a:xfrm>
        </p:grpSpPr>
        <p:sp>
          <p:nvSpPr>
            <p:cNvPr id="18" name="object 18"/>
            <p:cNvSpPr/>
            <p:nvPr/>
          </p:nvSpPr>
          <p:spPr>
            <a:xfrm>
              <a:off x="2504936" y="7238665"/>
              <a:ext cx="1098550" cy="0"/>
            </a:xfrm>
            <a:custGeom>
              <a:avLst/>
              <a:gdLst/>
              <a:ahLst/>
              <a:cxnLst/>
              <a:rect l="l" t="t" r="r" b="b"/>
              <a:pathLst>
                <a:path w="1098550">
                  <a:moveTo>
                    <a:pt x="1098130" y="0"/>
                  </a:moveTo>
                  <a:lnTo>
                    <a:pt x="0" y="0"/>
                  </a:lnTo>
                </a:path>
              </a:pathLst>
            </a:custGeom>
            <a:ln w="9525">
              <a:solidFill>
                <a:srgbClr val="231F20"/>
              </a:solidFill>
            </a:ln>
          </p:spPr>
          <p:txBody>
            <a:bodyPr wrap="square" lIns="0" tIns="0" rIns="0" bIns="0" rtlCol="0"/>
            <a:lstStyle/>
            <a:p>
              <a:endParaRPr/>
            </a:p>
          </p:txBody>
        </p:sp>
        <p:sp>
          <p:nvSpPr>
            <p:cNvPr id="19" name="object 19"/>
            <p:cNvSpPr/>
            <p:nvPr/>
          </p:nvSpPr>
          <p:spPr>
            <a:xfrm>
              <a:off x="2488004" y="7221735"/>
              <a:ext cx="34290" cy="34290"/>
            </a:xfrm>
            <a:custGeom>
              <a:avLst/>
              <a:gdLst/>
              <a:ahLst/>
              <a:cxnLst/>
              <a:rect l="l" t="t" r="r" b="b"/>
              <a:pathLst>
                <a:path w="34289" h="34290">
                  <a:moveTo>
                    <a:pt x="33870" y="0"/>
                  </a:moveTo>
                  <a:lnTo>
                    <a:pt x="0" y="16929"/>
                  </a:lnTo>
                  <a:lnTo>
                    <a:pt x="33870" y="33858"/>
                  </a:lnTo>
                  <a:lnTo>
                    <a:pt x="16929" y="16929"/>
                  </a:lnTo>
                  <a:lnTo>
                    <a:pt x="33870" y="0"/>
                  </a:lnTo>
                  <a:close/>
                </a:path>
              </a:pathLst>
            </a:custGeom>
            <a:solidFill>
              <a:srgbClr val="231F20"/>
            </a:solidFill>
          </p:spPr>
          <p:txBody>
            <a:bodyPr wrap="square" lIns="0" tIns="0" rIns="0" bIns="0" rtlCol="0"/>
            <a:lstStyle/>
            <a:p>
              <a:endParaRPr/>
            </a:p>
          </p:txBody>
        </p:sp>
      </p:grpSp>
      <p:pic>
        <p:nvPicPr>
          <p:cNvPr id="20" name="object 20"/>
          <p:cNvPicPr/>
          <p:nvPr/>
        </p:nvPicPr>
        <p:blipFill>
          <a:blip r:embed="rId4" cstate="print"/>
          <a:stretch>
            <a:fillRect/>
          </a:stretch>
        </p:blipFill>
        <p:spPr>
          <a:xfrm>
            <a:off x="6952952" y="6613655"/>
            <a:ext cx="400469" cy="195567"/>
          </a:xfrm>
          <a:prstGeom prst="rect">
            <a:avLst/>
          </a:prstGeom>
        </p:spPr>
      </p:pic>
      <p:grpSp>
        <p:nvGrpSpPr>
          <p:cNvPr id="21" name="object 21"/>
          <p:cNvGrpSpPr/>
          <p:nvPr/>
        </p:nvGrpSpPr>
        <p:grpSpPr>
          <a:xfrm>
            <a:off x="7149749" y="6872149"/>
            <a:ext cx="660400" cy="77470"/>
            <a:chOff x="2466624" y="6872149"/>
            <a:chExt cx="660400" cy="77470"/>
          </a:xfrm>
        </p:grpSpPr>
        <p:sp>
          <p:nvSpPr>
            <p:cNvPr id="22" name="object 22"/>
            <p:cNvSpPr/>
            <p:nvPr/>
          </p:nvSpPr>
          <p:spPr>
            <a:xfrm>
              <a:off x="2789413" y="6878824"/>
              <a:ext cx="334010" cy="635"/>
            </a:xfrm>
            <a:custGeom>
              <a:avLst/>
              <a:gdLst/>
              <a:ahLst/>
              <a:cxnLst/>
              <a:rect l="l" t="t" r="r" b="b"/>
              <a:pathLst>
                <a:path w="334010" h="634">
                  <a:moveTo>
                    <a:pt x="0" y="431"/>
                  </a:moveTo>
                  <a:lnTo>
                    <a:pt x="334010" y="0"/>
                  </a:lnTo>
                </a:path>
              </a:pathLst>
            </a:custGeom>
            <a:ln w="6350">
              <a:solidFill>
                <a:srgbClr val="231F20"/>
              </a:solidFill>
              <a:prstDash val="sysDash"/>
            </a:ln>
          </p:spPr>
          <p:txBody>
            <a:bodyPr wrap="square" lIns="0" tIns="0" rIns="0" bIns="0" rtlCol="0"/>
            <a:lstStyle/>
            <a:p>
              <a:endParaRPr/>
            </a:p>
          </p:txBody>
        </p:sp>
        <p:sp>
          <p:nvSpPr>
            <p:cNvPr id="23" name="object 23"/>
            <p:cNvSpPr/>
            <p:nvPr/>
          </p:nvSpPr>
          <p:spPr>
            <a:xfrm>
              <a:off x="2469799" y="6875324"/>
              <a:ext cx="320675" cy="71120"/>
            </a:xfrm>
            <a:custGeom>
              <a:avLst/>
              <a:gdLst/>
              <a:ahLst/>
              <a:cxnLst/>
              <a:rect l="l" t="t" r="r" b="b"/>
              <a:pathLst>
                <a:path w="320675" h="71120">
                  <a:moveTo>
                    <a:pt x="0" y="6896"/>
                  </a:moveTo>
                  <a:lnTo>
                    <a:pt x="76200" y="6896"/>
                  </a:lnTo>
                  <a:lnTo>
                    <a:pt x="106464" y="70916"/>
                  </a:lnTo>
                  <a:lnTo>
                    <a:pt x="142798" y="1651"/>
                  </a:lnTo>
                  <a:lnTo>
                    <a:pt x="167728" y="70916"/>
                  </a:lnTo>
                  <a:lnTo>
                    <a:pt x="203111" y="0"/>
                  </a:lnTo>
                  <a:lnTo>
                    <a:pt x="227507" y="70916"/>
                  </a:lnTo>
                  <a:lnTo>
                    <a:pt x="261023" y="1409"/>
                  </a:lnTo>
                  <a:lnTo>
                    <a:pt x="287261" y="70916"/>
                  </a:lnTo>
                  <a:lnTo>
                    <a:pt x="320281" y="1422"/>
                  </a:lnTo>
                </a:path>
              </a:pathLst>
            </a:custGeom>
            <a:ln w="6350">
              <a:solidFill>
                <a:srgbClr val="231F20"/>
              </a:solidFill>
            </a:ln>
          </p:spPr>
          <p:txBody>
            <a:bodyPr wrap="square" lIns="0" tIns="0" rIns="0" bIns="0" rtlCol="0"/>
            <a:lstStyle/>
            <a:p>
              <a:endParaRPr/>
            </a:p>
          </p:txBody>
        </p:sp>
      </p:grpSp>
      <p:sp>
        <p:nvSpPr>
          <p:cNvPr id="24" name="object 24"/>
          <p:cNvSpPr/>
          <p:nvPr/>
        </p:nvSpPr>
        <p:spPr>
          <a:xfrm>
            <a:off x="8211685" y="6860211"/>
            <a:ext cx="76200" cy="0"/>
          </a:xfrm>
          <a:custGeom>
            <a:avLst/>
            <a:gdLst/>
            <a:ahLst/>
            <a:cxnLst/>
            <a:rect l="l" t="t" r="r" b="b"/>
            <a:pathLst>
              <a:path w="76200">
                <a:moveTo>
                  <a:pt x="0" y="0"/>
                </a:moveTo>
                <a:lnTo>
                  <a:pt x="76199" y="0"/>
                </a:lnTo>
              </a:path>
            </a:pathLst>
          </a:custGeom>
          <a:ln w="6350">
            <a:solidFill>
              <a:srgbClr val="231F20"/>
            </a:solidFill>
          </a:ln>
        </p:spPr>
        <p:txBody>
          <a:bodyPr wrap="square" lIns="0" tIns="0" rIns="0" bIns="0" rtlCol="0"/>
          <a:lstStyle/>
          <a:p>
            <a:endParaRPr/>
          </a:p>
        </p:txBody>
      </p:sp>
      <p:grpSp>
        <p:nvGrpSpPr>
          <p:cNvPr id="25" name="object 25"/>
          <p:cNvGrpSpPr/>
          <p:nvPr/>
        </p:nvGrpSpPr>
        <p:grpSpPr>
          <a:xfrm>
            <a:off x="7156099" y="6805169"/>
            <a:ext cx="6350" cy="476250"/>
            <a:chOff x="2472974" y="6805169"/>
            <a:chExt cx="6350" cy="476250"/>
          </a:xfrm>
        </p:grpSpPr>
        <p:sp>
          <p:nvSpPr>
            <p:cNvPr id="26" name="object 26"/>
            <p:cNvSpPr/>
            <p:nvPr/>
          </p:nvSpPr>
          <p:spPr>
            <a:xfrm>
              <a:off x="2476149" y="6805169"/>
              <a:ext cx="0" cy="76200"/>
            </a:xfrm>
            <a:custGeom>
              <a:avLst/>
              <a:gdLst/>
              <a:ahLst/>
              <a:cxnLst/>
              <a:rect l="l" t="t" r="r" b="b"/>
              <a:pathLst>
                <a:path h="76200">
                  <a:moveTo>
                    <a:pt x="0" y="0"/>
                  </a:moveTo>
                  <a:lnTo>
                    <a:pt x="0" y="76200"/>
                  </a:lnTo>
                </a:path>
              </a:pathLst>
            </a:custGeom>
            <a:ln w="6350">
              <a:solidFill>
                <a:srgbClr val="231F20"/>
              </a:solidFill>
            </a:ln>
          </p:spPr>
          <p:txBody>
            <a:bodyPr wrap="square" lIns="0" tIns="0" rIns="0" bIns="0" rtlCol="0"/>
            <a:lstStyle/>
            <a:p>
              <a:endParaRPr/>
            </a:p>
          </p:txBody>
        </p:sp>
        <p:sp>
          <p:nvSpPr>
            <p:cNvPr id="27" name="object 27"/>
            <p:cNvSpPr/>
            <p:nvPr/>
          </p:nvSpPr>
          <p:spPr>
            <a:xfrm>
              <a:off x="2476149" y="6900000"/>
              <a:ext cx="0" cy="381000"/>
            </a:xfrm>
            <a:custGeom>
              <a:avLst/>
              <a:gdLst/>
              <a:ahLst/>
              <a:cxnLst/>
              <a:rect l="l" t="t" r="r" b="b"/>
              <a:pathLst>
                <a:path h="381000">
                  <a:moveTo>
                    <a:pt x="0" y="0"/>
                  </a:moveTo>
                  <a:lnTo>
                    <a:pt x="0" y="381000"/>
                  </a:lnTo>
                </a:path>
              </a:pathLst>
            </a:custGeom>
            <a:ln w="6350">
              <a:solidFill>
                <a:srgbClr val="231F20"/>
              </a:solidFill>
              <a:prstDash val="sysDot"/>
            </a:ln>
          </p:spPr>
          <p:txBody>
            <a:bodyPr wrap="square" lIns="0" tIns="0" rIns="0" bIns="0" rtlCol="0"/>
            <a:lstStyle/>
            <a:p>
              <a:endParaRPr/>
            </a:p>
          </p:txBody>
        </p:sp>
      </p:grpSp>
      <p:grpSp>
        <p:nvGrpSpPr>
          <p:cNvPr id="28" name="object 28"/>
          <p:cNvGrpSpPr/>
          <p:nvPr/>
        </p:nvGrpSpPr>
        <p:grpSpPr>
          <a:xfrm>
            <a:off x="7015350" y="6615839"/>
            <a:ext cx="154940" cy="149225"/>
            <a:chOff x="2332225" y="6615838"/>
            <a:chExt cx="154940" cy="149225"/>
          </a:xfrm>
        </p:grpSpPr>
        <p:sp>
          <p:nvSpPr>
            <p:cNvPr id="29" name="object 29"/>
            <p:cNvSpPr/>
            <p:nvPr/>
          </p:nvSpPr>
          <p:spPr>
            <a:xfrm>
              <a:off x="2344421" y="6620600"/>
              <a:ext cx="137795" cy="132715"/>
            </a:xfrm>
            <a:custGeom>
              <a:avLst/>
              <a:gdLst/>
              <a:ahLst/>
              <a:cxnLst/>
              <a:rect l="l" t="t" r="r" b="b"/>
              <a:pathLst>
                <a:path w="137794" h="132715">
                  <a:moveTo>
                    <a:pt x="137655" y="0"/>
                  </a:moveTo>
                  <a:lnTo>
                    <a:pt x="0" y="132207"/>
                  </a:lnTo>
                </a:path>
              </a:pathLst>
            </a:custGeom>
            <a:ln w="9525">
              <a:solidFill>
                <a:srgbClr val="231F20"/>
              </a:solidFill>
            </a:ln>
          </p:spPr>
          <p:txBody>
            <a:bodyPr wrap="square" lIns="0" tIns="0" rIns="0" bIns="0" rtlCol="0"/>
            <a:lstStyle/>
            <a:p>
              <a:endParaRPr/>
            </a:p>
          </p:txBody>
        </p:sp>
        <p:sp>
          <p:nvSpPr>
            <p:cNvPr id="30" name="object 30"/>
            <p:cNvSpPr/>
            <p:nvPr/>
          </p:nvSpPr>
          <p:spPr>
            <a:xfrm>
              <a:off x="2332225" y="6728861"/>
              <a:ext cx="36195" cy="36195"/>
            </a:xfrm>
            <a:custGeom>
              <a:avLst/>
              <a:gdLst/>
              <a:ahLst/>
              <a:cxnLst/>
              <a:rect l="l" t="t" r="r" b="b"/>
              <a:pathLst>
                <a:path w="36194" h="36195">
                  <a:moveTo>
                    <a:pt x="12687" y="0"/>
                  </a:moveTo>
                  <a:lnTo>
                    <a:pt x="0" y="35661"/>
                  </a:lnTo>
                  <a:lnTo>
                    <a:pt x="36144" y="24422"/>
                  </a:lnTo>
                  <a:lnTo>
                    <a:pt x="12204" y="23939"/>
                  </a:lnTo>
                  <a:lnTo>
                    <a:pt x="12687" y="0"/>
                  </a:lnTo>
                  <a:close/>
                </a:path>
              </a:pathLst>
            </a:custGeom>
            <a:solidFill>
              <a:srgbClr val="231F20"/>
            </a:solidFill>
          </p:spPr>
          <p:txBody>
            <a:bodyPr wrap="square" lIns="0" tIns="0" rIns="0" bIns="0" rtlCol="0"/>
            <a:lstStyle/>
            <a:p>
              <a:endParaRPr/>
            </a:p>
          </p:txBody>
        </p:sp>
      </p:grpSp>
      <p:sp>
        <p:nvSpPr>
          <p:cNvPr id="31" name="object 31"/>
          <p:cNvSpPr txBox="1"/>
          <p:nvPr/>
        </p:nvSpPr>
        <p:spPr>
          <a:xfrm>
            <a:off x="5352475" y="396881"/>
            <a:ext cx="9080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8</a:t>
            </a:r>
            <a:endParaRPr sz="900">
              <a:latin typeface="Arial"/>
              <a:cs typeface="Arial"/>
            </a:endParaRPr>
          </a:p>
        </p:txBody>
      </p:sp>
      <p:sp>
        <p:nvSpPr>
          <p:cNvPr id="32" name="object 32"/>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33" name="object 33"/>
          <p:cNvSpPr txBox="1"/>
          <p:nvPr/>
        </p:nvSpPr>
        <p:spPr>
          <a:xfrm>
            <a:off x="5337175" y="742059"/>
            <a:ext cx="4282440" cy="939800"/>
          </a:xfrm>
          <a:prstGeom prst="rect">
            <a:avLst/>
          </a:prstGeom>
        </p:spPr>
        <p:txBody>
          <a:bodyPr vert="horz" wrap="square" lIns="0" tIns="12700" rIns="0" bIns="0" rtlCol="0">
            <a:spAutoFit/>
          </a:bodyPr>
          <a:lstStyle/>
          <a:p>
            <a:pPr marL="12700" marR="5080">
              <a:lnSpc>
                <a:spcPct val="125000"/>
              </a:lnSpc>
              <a:spcBef>
                <a:spcPts val="100"/>
              </a:spcBef>
            </a:pPr>
            <a:r>
              <a:rPr sz="800" spc="-15" dirty="0">
                <a:solidFill>
                  <a:srgbClr val="171514"/>
                </a:solidFill>
                <a:latin typeface="Microsoft Sans Serif"/>
                <a:cs typeface="Microsoft Sans Serif"/>
              </a:rPr>
              <a:t>La </a:t>
            </a:r>
            <a:r>
              <a:rPr sz="800" spc="40" dirty="0">
                <a:solidFill>
                  <a:srgbClr val="171514"/>
                </a:solidFill>
                <a:latin typeface="Microsoft Sans Serif"/>
                <a:cs typeface="Microsoft Sans Serif"/>
              </a:rPr>
              <a:t>figura </a:t>
            </a:r>
            <a:r>
              <a:rPr sz="800" spc="5" dirty="0">
                <a:solidFill>
                  <a:srgbClr val="171514"/>
                </a:solidFill>
                <a:latin typeface="Microsoft Sans Serif"/>
                <a:cs typeface="Microsoft Sans Serif"/>
              </a:rPr>
              <a:t>2.2 </a:t>
            </a:r>
            <a:r>
              <a:rPr sz="800" spc="35" dirty="0">
                <a:solidFill>
                  <a:srgbClr val="171514"/>
                </a:solidFill>
                <a:latin typeface="Microsoft Sans Serif"/>
                <a:cs typeface="Microsoft Sans Serif"/>
              </a:rPr>
              <a:t>muestra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variación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 </a:t>
            </a:r>
            <a:r>
              <a:rPr sz="800" spc="25" dirty="0">
                <a:solidFill>
                  <a:srgbClr val="171514"/>
                </a:solidFill>
                <a:latin typeface="Microsoft Sans Serif"/>
                <a:cs typeface="Microsoft Sans Serif"/>
              </a:rPr>
              <a:t>dada </a:t>
            </a:r>
            <a:r>
              <a:rPr sz="800" spc="50" dirty="0">
                <a:solidFill>
                  <a:srgbClr val="171514"/>
                </a:solidFill>
                <a:latin typeface="Microsoft Sans Serif"/>
                <a:cs typeface="Microsoft Sans Serif"/>
              </a:rPr>
              <a:t>por </a:t>
            </a:r>
            <a:r>
              <a:rPr sz="800" spc="10" dirty="0">
                <a:solidFill>
                  <a:srgbClr val="171514"/>
                </a:solidFill>
                <a:latin typeface="Microsoft Sans Serif"/>
                <a:cs typeface="Microsoft Sans Serif"/>
              </a:rPr>
              <a:t>la ecuación. </a:t>
            </a:r>
            <a:r>
              <a:rPr sz="800" spc="-10" dirty="0">
                <a:solidFill>
                  <a:srgbClr val="171514"/>
                </a:solidFill>
                <a:latin typeface="Microsoft Sans Serif"/>
                <a:cs typeface="Microsoft Sans Serif"/>
              </a:rPr>
              <a:t>(2.1). </a:t>
            </a:r>
            <a:r>
              <a:rPr sz="800" spc="5" dirty="0" smtClean="0">
                <a:solidFill>
                  <a:srgbClr val="171514"/>
                </a:solidFill>
                <a:latin typeface="Microsoft Sans Serif"/>
                <a:cs typeface="Microsoft Sans Serif"/>
              </a:rPr>
              <a:t>De</a:t>
            </a:r>
            <a:r>
              <a:rPr lang="es-ES" sz="800" spc="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esta</a:t>
            </a:r>
            <a:r>
              <a:rPr sz="80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ecuación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desprende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90%</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absoluta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dirty="0">
                <a:solidFill>
                  <a:srgbClr val="171514"/>
                </a:solidFill>
                <a:latin typeface="Microsoft Sans Serif"/>
                <a:cs typeface="Microsoft Sans Serif"/>
              </a:rPr>
              <a:t> a </a:t>
            </a:r>
            <a:r>
              <a:rPr sz="800" spc="35" dirty="0" err="1">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se</a:t>
            </a:r>
            <a:r>
              <a:rPr lang="es-ES" sz="800" spc="-1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encuentra</a:t>
            </a:r>
            <a:r>
              <a:rPr sz="800" spc="3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región </a:t>
            </a:r>
            <a:r>
              <a:rPr sz="800" spc="30" dirty="0">
                <a:solidFill>
                  <a:srgbClr val="171514"/>
                </a:solidFill>
                <a:latin typeface="Microsoft Sans Serif"/>
                <a:cs typeface="Microsoft Sans Serif"/>
              </a:rPr>
              <a:t>alrededor </a:t>
            </a:r>
            <a:r>
              <a:rPr sz="800" spc="25" dirty="0">
                <a:solidFill>
                  <a:srgbClr val="171514"/>
                </a:solidFill>
                <a:latin typeface="Microsoft Sans Serif"/>
                <a:cs typeface="Microsoft Sans Serif"/>
              </a:rPr>
              <a:t>del </a:t>
            </a:r>
            <a:r>
              <a:rPr sz="800" spc="30" dirty="0">
                <a:solidFill>
                  <a:srgbClr val="171514"/>
                </a:solidFill>
                <a:latin typeface="Microsoft Sans Serif"/>
                <a:cs typeface="Microsoft Sans Serif"/>
              </a:rPr>
              <a:t>electrodo </a:t>
            </a:r>
            <a:r>
              <a:rPr sz="800" spc="20" dirty="0">
                <a:solidFill>
                  <a:srgbClr val="171514"/>
                </a:solidFill>
                <a:latin typeface="Microsoft Sans Serif"/>
                <a:cs typeface="Microsoft Sans Serif"/>
              </a:rPr>
              <a:t>cuyo </a:t>
            </a:r>
            <a:r>
              <a:rPr sz="800" spc="35" dirty="0">
                <a:solidFill>
                  <a:srgbClr val="171514"/>
                </a:solidFill>
                <a:latin typeface="Microsoft Sans Serif"/>
                <a:cs typeface="Microsoft Sans Serif"/>
              </a:rPr>
              <a:t>radio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diez </a:t>
            </a:r>
            <a:r>
              <a:rPr sz="800" spc="-5" dirty="0">
                <a:solidFill>
                  <a:srgbClr val="171514"/>
                </a:solidFill>
                <a:latin typeface="Microsoft Sans Serif"/>
                <a:cs typeface="Microsoft Sans Serif"/>
              </a:rPr>
              <a:t>veces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35" dirty="0">
                <a:solidFill>
                  <a:srgbClr val="171514"/>
                </a:solidFill>
                <a:latin typeface="Microsoft Sans Serif"/>
                <a:cs typeface="Microsoft Sans Serif"/>
              </a:rPr>
              <a:t>radio </a:t>
            </a:r>
            <a:r>
              <a:rPr sz="800" spc="25" dirty="0" smtClean="0">
                <a:solidFill>
                  <a:srgbClr val="171514"/>
                </a:solidFill>
                <a:latin typeface="Microsoft Sans Serif"/>
                <a:cs typeface="Microsoft Sans Serif"/>
              </a:rPr>
              <a:t>del</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electrodo</a:t>
            </a:r>
            <a:r>
              <a:rPr sz="800" spc="-1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mismo</a:t>
            </a:r>
            <a:r>
              <a:rPr sz="800" spc="30" dirty="0">
                <a:solidFill>
                  <a:srgbClr val="171514"/>
                </a:solidFill>
                <a:latin typeface="Microsoft Sans Serif"/>
                <a:cs typeface="Microsoft Sans Serif"/>
              </a:rPr>
              <a:t>.</a:t>
            </a:r>
            <a:endParaRPr sz="800" dirty="0">
              <a:latin typeface="Microsoft Sans Serif"/>
              <a:cs typeface="Microsoft Sans Serif"/>
            </a:endParaRPr>
          </a:p>
          <a:p>
            <a:pPr marL="12700" marR="258445" indent="152400">
              <a:lnSpc>
                <a:spcPct val="125000"/>
              </a:lnSpc>
            </a:pPr>
            <a:r>
              <a:rPr sz="800" spc="-15"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diferencia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potencial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punto</a:t>
            </a:r>
            <a:r>
              <a:rPr sz="800" dirty="0">
                <a:solidFill>
                  <a:srgbClr val="171514"/>
                </a:solidFill>
                <a:latin typeface="Microsoft Sans Serif"/>
                <a:cs typeface="Microsoft Sans Serif"/>
              </a:rPr>
              <a:t> 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distancia</a:t>
            </a:r>
            <a:r>
              <a:rPr sz="800" i="1" spc="20" dirty="0" err="1">
                <a:solidFill>
                  <a:srgbClr val="171514"/>
                </a:solidFill>
                <a:latin typeface="Arial"/>
                <a:cs typeface="Arial"/>
              </a:rPr>
              <a:t>r</a:t>
            </a:r>
            <a:r>
              <a:rPr sz="800" spc="20" dirty="0" err="1">
                <a:solidFill>
                  <a:srgbClr val="171514"/>
                </a:solidFill>
                <a:latin typeface="Microsoft Sans Serif"/>
                <a:cs typeface="Microsoft Sans Serif"/>
              </a:rPr>
              <a:t>desde</a:t>
            </a:r>
            <a:r>
              <a:rPr sz="800" spc="-5"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su</a:t>
            </a:r>
            <a:r>
              <a:rPr lang="es-ES" sz="800" spc="1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centro</a:t>
            </a:r>
            <a:r>
              <a:rPr sz="800" spc="-1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está</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dada</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endParaRPr sz="800" dirty="0">
              <a:latin typeface="Microsoft Sans Serif"/>
              <a:cs typeface="Microsoft Sans Serif"/>
            </a:endParaRPr>
          </a:p>
        </p:txBody>
      </p:sp>
      <p:sp>
        <p:nvSpPr>
          <p:cNvPr id="34" name="object 34"/>
          <p:cNvSpPr txBox="1"/>
          <p:nvPr/>
        </p:nvSpPr>
        <p:spPr>
          <a:xfrm>
            <a:off x="7419581" y="1804396"/>
            <a:ext cx="627380" cy="173766"/>
          </a:xfrm>
          <a:prstGeom prst="rect">
            <a:avLst/>
          </a:prstGeom>
        </p:spPr>
        <p:txBody>
          <a:bodyPr vert="horz" wrap="square" lIns="0" tIns="12065" rIns="0" bIns="0" rtlCol="0">
            <a:spAutoFit/>
          </a:bodyPr>
          <a:lstStyle/>
          <a:p>
            <a:pPr marL="12700">
              <a:spcBef>
                <a:spcPts val="95"/>
              </a:spcBef>
              <a:tabLst>
                <a:tab pos="404495" algn="l"/>
              </a:tabLst>
            </a:pPr>
            <a:r>
              <a:rPr lang="es-ES" sz="1050" i="1" u="sng" spc="-15" dirty="0" smtClean="0">
                <a:uFill>
                  <a:solidFill>
                    <a:srgbClr val="000000"/>
                  </a:solidFill>
                </a:uFill>
                <a:latin typeface="Times New Roman"/>
                <a:cs typeface="Times New Roman"/>
              </a:rPr>
              <a:t> </a:t>
            </a:r>
            <a:r>
              <a:rPr sz="1050" i="1" u="sng" spc="-60" dirty="0" err="1" smtClean="0">
                <a:uFill>
                  <a:solidFill>
                    <a:srgbClr val="000000"/>
                  </a:solidFill>
                </a:uFill>
                <a:latin typeface="Arial"/>
                <a:cs typeface="Arial"/>
              </a:rPr>
              <a:t>Yo</a:t>
            </a:r>
            <a:r>
              <a:rPr sz="1050" i="1" dirty="0">
                <a:latin typeface="Arial"/>
                <a:cs typeface="Arial"/>
              </a:rPr>
              <a:t>	</a:t>
            </a:r>
            <a:r>
              <a:rPr lang="es-ES" sz="1050" i="1" u="sng" spc="-15" dirty="0" smtClean="0">
                <a:uFill>
                  <a:solidFill>
                    <a:srgbClr val="000000"/>
                  </a:solidFill>
                </a:uFill>
                <a:latin typeface="Times New Roman"/>
                <a:cs typeface="Times New Roman"/>
              </a:rPr>
              <a:t> </a:t>
            </a:r>
            <a:r>
              <a:rPr sz="1050" i="1" u="sng" spc="-60" dirty="0" err="1" smtClean="0">
                <a:uFill>
                  <a:solidFill>
                    <a:srgbClr val="000000"/>
                  </a:solidFill>
                </a:uFill>
                <a:latin typeface="Arial"/>
                <a:cs typeface="Arial"/>
              </a:rPr>
              <a:t>Yo</a:t>
            </a:r>
            <a:endParaRPr sz="1050" dirty="0">
              <a:latin typeface="Arial"/>
              <a:cs typeface="Arial"/>
            </a:endParaRPr>
          </a:p>
        </p:txBody>
      </p:sp>
      <p:sp>
        <p:nvSpPr>
          <p:cNvPr id="35" name="object 35"/>
          <p:cNvSpPr txBox="1"/>
          <p:nvPr/>
        </p:nvSpPr>
        <p:spPr>
          <a:xfrm>
            <a:off x="6876257" y="1890142"/>
            <a:ext cx="1180465" cy="274955"/>
          </a:xfrm>
          <a:prstGeom prst="rect">
            <a:avLst/>
          </a:prstGeom>
        </p:spPr>
        <p:txBody>
          <a:bodyPr vert="horz" wrap="square" lIns="0" tIns="12700" rIns="0" bIns="0" rtlCol="0">
            <a:spAutoFit/>
          </a:bodyPr>
          <a:lstStyle/>
          <a:p>
            <a:pPr marL="12700">
              <a:lnSpc>
                <a:spcPts val="950"/>
              </a:lnSpc>
              <a:spcBef>
                <a:spcPts val="100"/>
              </a:spcBef>
              <a:tabLst>
                <a:tab pos="837565" algn="l"/>
              </a:tabLst>
            </a:pPr>
            <a:r>
              <a:rPr sz="400" i="1" spc="5" dirty="0">
                <a:latin typeface="Arial"/>
                <a:cs typeface="Arial"/>
              </a:rPr>
              <a:t>V</a:t>
            </a:r>
            <a:r>
              <a:rPr sz="250" i="1" spc="5" dirty="0">
                <a:latin typeface="Arial"/>
                <a:cs typeface="Arial"/>
              </a:rPr>
              <a:t>Arkansas</a:t>
            </a:r>
            <a:r>
              <a:rPr sz="400" spc="5" dirty="0">
                <a:latin typeface="Microsoft Sans Serif"/>
                <a:cs typeface="Microsoft Sans Serif"/>
              </a:rPr>
              <a:t>=</a:t>
            </a:r>
            <a:r>
              <a:rPr sz="400" i="1" spc="5" dirty="0">
                <a:latin typeface="Arial"/>
                <a:cs typeface="Arial"/>
              </a:rPr>
              <a:t>infrarrojos</a:t>
            </a:r>
            <a:r>
              <a:rPr sz="400" spc="5" dirty="0">
                <a:latin typeface="Microsoft Sans Serif"/>
                <a:cs typeface="Microsoft Sans Serif"/>
              </a:rPr>
              <a:t>=	</a:t>
            </a:r>
            <a:r>
              <a:rPr sz="1000" spc="110" dirty="0">
                <a:latin typeface="Lucida Sans Unicode"/>
                <a:cs typeface="Lucida Sans Unicode"/>
              </a:rPr>
              <a:t>−</a:t>
            </a:r>
            <a:endParaRPr sz="1000">
              <a:latin typeface="Lucida Sans Unicode"/>
              <a:cs typeface="Lucida Sans Unicode"/>
            </a:endParaRPr>
          </a:p>
          <a:p>
            <a:pPr marL="565785">
              <a:lnSpc>
                <a:spcPts val="1010"/>
              </a:lnSpc>
              <a:tabLst>
                <a:tab pos="958215" algn="l"/>
              </a:tabLst>
            </a:pPr>
            <a:r>
              <a:rPr sz="1000" spc="15" dirty="0">
                <a:latin typeface="Microsoft Sans Serif"/>
                <a:cs typeface="Microsoft Sans Serif"/>
              </a:rPr>
              <a:t>2</a:t>
            </a:r>
            <a:r>
              <a:rPr sz="1050" i="1" spc="-45" dirty="0">
                <a:latin typeface="Arial"/>
                <a:cs typeface="Arial"/>
              </a:rPr>
              <a:t>π</a:t>
            </a:r>
            <a:r>
              <a:rPr sz="1050" i="1" spc="-25" dirty="0">
                <a:latin typeface="Arial"/>
                <a:cs typeface="Arial"/>
              </a:rPr>
              <a:t>a	</a:t>
            </a:r>
            <a:r>
              <a:rPr sz="1000" spc="15" dirty="0">
                <a:latin typeface="Microsoft Sans Serif"/>
                <a:cs typeface="Microsoft Sans Serif"/>
              </a:rPr>
              <a:t>2</a:t>
            </a:r>
            <a:r>
              <a:rPr sz="1050" i="1" spc="-45" dirty="0">
                <a:latin typeface="Arial"/>
                <a:cs typeface="Arial"/>
              </a:rPr>
              <a:t>π</a:t>
            </a:r>
            <a:r>
              <a:rPr sz="1050" i="1" spc="60" dirty="0">
                <a:latin typeface="Arial"/>
                <a:cs typeface="Arial"/>
              </a:rPr>
              <a:t>r</a:t>
            </a:r>
            <a:endParaRPr sz="1050">
              <a:latin typeface="Arial"/>
              <a:cs typeface="Arial"/>
            </a:endParaRPr>
          </a:p>
        </p:txBody>
      </p:sp>
      <p:sp>
        <p:nvSpPr>
          <p:cNvPr id="36" name="object 36"/>
          <p:cNvSpPr txBox="1"/>
          <p:nvPr/>
        </p:nvSpPr>
        <p:spPr>
          <a:xfrm>
            <a:off x="9370472" y="190919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(2.3)</a:t>
            </a:r>
            <a:endParaRPr sz="850">
              <a:latin typeface="Microsoft Sans Serif"/>
              <a:cs typeface="Microsoft Sans Serif"/>
            </a:endParaRPr>
          </a:p>
        </p:txBody>
      </p:sp>
      <p:sp>
        <p:nvSpPr>
          <p:cNvPr id="37" name="object 37"/>
          <p:cNvSpPr txBox="1"/>
          <p:nvPr/>
        </p:nvSpPr>
        <p:spPr>
          <a:xfrm>
            <a:off x="5299076" y="2315607"/>
            <a:ext cx="4314825" cy="1123950"/>
          </a:xfrm>
          <a:prstGeom prst="rect">
            <a:avLst/>
          </a:prstGeom>
        </p:spPr>
        <p:txBody>
          <a:bodyPr vert="horz" wrap="square" lIns="0" tIns="12700" rIns="0" bIns="0" rtlCol="0">
            <a:spAutoFit/>
          </a:bodyPr>
          <a:lstStyle/>
          <a:p>
            <a:pPr marL="50800" marR="43180" indent="-635">
              <a:lnSpc>
                <a:spcPct val="133300"/>
              </a:lnSpc>
              <a:spcBef>
                <a:spcPts val="100"/>
              </a:spcBef>
            </a:pPr>
            <a:r>
              <a:rPr sz="750" spc="20" dirty="0">
                <a:solidFill>
                  <a:srgbClr val="171514"/>
                </a:solidFill>
                <a:latin typeface="Microsoft Sans Serif"/>
                <a:cs typeface="Microsoft Sans Serif"/>
              </a:rPr>
              <a:t>Dado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absoluto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cualquier</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respecto</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a:t>
            </a:r>
            <a:r>
              <a:rPr sz="750" spc="-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infinito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(potencial</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cero),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absoluto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spc="-5" dirty="0">
                <a:solidFill>
                  <a:srgbClr val="171514"/>
                </a:solidFill>
                <a:latin typeface="Microsoft Sans Serif"/>
                <a:cs typeface="Microsoft Sans Serif"/>
              </a:rPr>
              <a:t> 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2.3)</a:t>
            </a:r>
            <a:endParaRPr sz="750" dirty="0">
              <a:latin typeface="Microsoft Sans Serif"/>
              <a:cs typeface="Microsoft Sans Serif"/>
            </a:endParaRPr>
          </a:p>
          <a:p>
            <a:pPr>
              <a:spcBef>
                <a:spcPts val="35"/>
              </a:spcBef>
            </a:pPr>
            <a:endParaRPr sz="1000" dirty="0">
              <a:latin typeface="Microsoft Sans Serif"/>
              <a:cs typeface="Microsoft Sans Serif"/>
            </a:endParaRPr>
          </a:p>
          <a:p>
            <a:pPr marL="6985" algn="ctr"/>
            <a:r>
              <a:rPr sz="1575" i="1" spc="-60" baseline="-34391" dirty="0" err="1">
                <a:latin typeface="Arial"/>
                <a:cs typeface="Arial"/>
              </a:rPr>
              <a:t>V</a:t>
            </a:r>
            <a:r>
              <a:rPr sz="900" i="1" spc="-60" baseline="-60185" dirty="0" err="1">
                <a:latin typeface="Arial"/>
                <a:cs typeface="Arial"/>
              </a:rPr>
              <a:t>a</a:t>
            </a:r>
            <a:r>
              <a:rPr sz="1500" spc="-60" baseline="-36111" dirty="0" smtClean="0">
                <a:latin typeface="Microsoft Sans Serif"/>
                <a:cs typeface="Microsoft Sans Serif"/>
              </a:rPr>
              <a:t>=</a:t>
            </a:r>
            <a:r>
              <a:rPr lang="es-ES" sz="1500" spc="367" baseline="-36111" dirty="0" smtClean="0">
                <a:latin typeface="Microsoft Sans Serif"/>
                <a:cs typeface="Microsoft Sans Serif"/>
              </a:rPr>
              <a:t> </a:t>
            </a:r>
            <a:r>
              <a:rPr sz="1050" i="1" u="sng" spc="-60" dirty="0" err="1" smtClean="0">
                <a:uFill>
                  <a:solidFill>
                    <a:srgbClr val="000000"/>
                  </a:solidFill>
                </a:uFill>
                <a:latin typeface="Arial"/>
                <a:cs typeface="Arial"/>
              </a:rPr>
              <a:t>Yo</a:t>
            </a:r>
            <a:endParaRPr sz="1050" dirty="0">
              <a:latin typeface="Arial"/>
              <a:cs typeface="Arial"/>
            </a:endParaRPr>
          </a:p>
          <a:p>
            <a:pPr marL="307340" algn="ctr">
              <a:spcBef>
                <a:spcPts val="125"/>
              </a:spcBef>
            </a:pPr>
            <a:r>
              <a:rPr sz="1000" spc="-20" dirty="0">
                <a:latin typeface="Microsoft Sans Serif"/>
                <a:cs typeface="Microsoft Sans Serif"/>
              </a:rPr>
              <a:t>2</a:t>
            </a:r>
            <a:r>
              <a:rPr sz="1050" i="1" spc="-20" dirty="0">
                <a:latin typeface="Arial"/>
                <a:cs typeface="Arial"/>
              </a:rPr>
              <a:t>πa</a:t>
            </a:r>
            <a:endParaRPr sz="1050" dirty="0">
              <a:latin typeface="Arial"/>
              <a:cs typeface="Arial"/>
            </a:endParaRPr>
          </a:p>
          <a:p>
            <a:pPr marL="50800">
              <a:spcBef>
                <a:spcPts val="1235"/>
              </a:spcBef>
            </a:pPr>
            <a:r>
              <a:rPr sz="950" spc="-100" dirty="0">
                <a:solidFill>
                  <a:srgbClr val="171514"/>
                </a:solidFill>
                <a:latin typeface="Microsoft Sans Serif"/>
                <a:cs typeface="Microsoft Sans Serif"/>
              </a:rPr>
              <a:t>Y</a:t>
            </a:r>
            <a:r>
              <a:rPr sz="950" spc="-10" dirty="0">
                <a:solidFill>
                  <a:srgbClr val="171514"/>
                </a:solidFill>
                <a:latin typeface="Microsoft Sans Serif"/>
                <a:cs typeface="Microsoft Sans Serif"/>
              </a:rPr>
              <a:t> </a:t>
            </a:r>
            <a:r>
              <a:rPr sz="950" spc="15" dirty="0">
                <a:solidFill>
                  <a:srgbClr val="171514"/>
                </a:solidFill>
                <a:latin typeface="Microsoft Sans Serif"/>
                <a:cs typeface="Microsoft Sans Serif"/>
              </a:rPr>
              <a:t>el</a:t>
            </a:r>
            <a:r>
              <a:rPr sz="950" spc="-10" dirty="0">
                <a:solidFill>
                  <a:srgbClr val="171514"/>
                </a:solidFill>
                <a:latin typeface="Microsoft Sans Serif"/>
                <a:cs typeface="Microsoft Sans Serif"/>
              </a:rPr>
              <a:t> </a:t>
            </a:r>
            <a:r>
              <a:rPr sz="950" spc="30" dirty="0">
                <a:solidFill>
                  <a:srgbClr val="171514"/>
                </a:solidFill>
                <a:latin typeface="Microsoft Sans Serif"/>
                <a:cs typeface="Microsoft Sans Serif"/>
              </a:rPr>
              <a:t>potencial</a:t>
            </a:r>
            <a:r>
              <a:rPr sz="950" spc="-10" dirty="0">
                <a:solidFill>
                  <a:srgbClr val="171514"/>
                </a:solidFill>
                <a:latin typeface="Microsoft Sans Serif"/>
                <a:cs typeface="Microsoft Sans Serif"/>
              </a:rPr>
              <a:t> </a:t>
            </a:r>
            <a:r>
              <a:rPr sz="950" spc="35" dirty="0">
                <a:solidFill>
                  <a:srgbClr val="171514"/>
                </a:solidFill>
                <a:latin typeface="Microsoft Sans Serif"/>
                <a:cs typeface="Microsoft Sans Serif"/>
              </a:rPr>
              <a:t>absoluto</a:t>
            </a:r>
            <a:r>
              <a:rPr sz="950" spc="-10" dirty="0">
                <a:solidFill>
                  <a:srgbClr val="171514"/>
                </a:solidFill>
                <a:latin typeface="Microsoft Sans Serif"/>
                <a:cs typeface="Microsoft Sans Serif"/>
              </a:rPr>
              <a:t> </a:t>
            </a:r>
            <a:r>
              <a:rPr sz="950" dirty="0">
                <a:solidFill>
                  <a:srgbClr val="171514"/>
                </a:solidFill>
                <a:latin typeface="Microsoft Sans Serif"/>
                <a:cs typeface="Microsoft Sans Serif"/>
              </a:rPr>
              <a:t>a</a:t>
            </a:r>
            <a:r>
              <a:rPr sz="950" spc="-10" dirty="0">
                <a:solidFill>
                  <a:srgbClr val="171514"/>
                </a:solidFill>
                <a:latin typeface="Microsoft Sans Serif"/>
                <a:cs typeface="Microsoft Sans Serif"/>
              </a:rPr>
              <a:t> </a:t>
            </a:r>
            <a:r>
              <a:rPr sz="950" spc="20" dirty="0">
                <a:solidFill>
                  <a:srgbClr val="171514"/>
                </a:solidFill>
                <a:latin typeface="Microsoft Sans Serif"/>
                <a:cs typeface="Microsoft Sans Serif"/>
              </a:rPr>
              <a:t>distancia</a:t>
            </a:r>
            <a:r>
              <a:rPr sz="1000" i="1" spc="55" dirty="0">
                <a:solidFill>
                  <a:srgbClr val="171514"/>
                </a:solidFill>
                <a:latin typeface="Arial"/>
                <a:cs typeface="Arial"/>
              </a:rPr>
              <a:t>r</a:t>
            </a:r>
            <a:r>
              <a:rPr sz="950" spc="-10" dirty="0">
                <a:solidFill>
                  <a:srgbClr val="171514"/>
                </a:solidFill>
                <a:latin typeface="Microsoft Sans Serif"/>
                <a:cs typeface="Microsoft Sans Serif"/>
              </a:rPr>
              <a:t>es</a:t>
            </a:r>
            <a:endParaRPr sz="950" dirty="0">
              <a:latin typeface="Microsoft Sans Serif"/>
              <a:cs typeface="Microsoft Sans Serif"/>
            </a:endParaRPr>
          </a:p>
        </p:txBody>
      </p:sp>
      <p:sp>
        <p:nvSpPr>
          <p:cNvPr id="38" name="object 38"/>
          <p:cNvSpPr txBox="1"/>
          <p:nvPr/>
        </p:nvSpPr>
        <p:spPr>
          <a:xfrm>
            <a:off x="7483888" y="3732796"/>
            <a:ext cx="234315" cy="173766"/>
          </a:xfrm>
          <a:prstGeom prst="rect">
            <a:avLst/>
          </a:prstGeom>
        </p:spPr>
        <p:txBody>
          <a:bodyPr vert="horz" wrap="square" lIns="0" tIns="12065" rIns="0" bIns="0" rtlCol="0">
            <a:spAutoFit/>
          </a:bodyPr>
          <a:lstStyle/>
          <a:p>
            <a:pPr marL="12700">
              <a:spcBef>
                <a:spcPts val="95"/>
              </a:spcBef>
            </a:pPr>
            <a:r>
              <a:rPr sz="1000" spc="15" dirty="0">
                <a:latin typeface="Microsoft Sans Serif"/>
                <a:cs typeface="Microsoft Sans Serif"/>
              </a:rPr>
              <a:t>2</a:t>
            </a:r>
            <a:r>
              <a:rPr sz="1050" i="1" spc="-45" dirty="0">
                <a:latin typeface="Arial"/>
                <a:cs typeface="Arial"/>
              </a:rPr>
              <a:t>π</a:t>
            </a:r>
            <a:r>
              <a:rPr sz="1050" i="1" spc="60" dirty="0">
                <a:latin typeface="Arial"/>
                <a:cs typeface="Arial"/>
              </a:rPr>
              <a:t>r</a:t>
            </a:r>
            <a:endParaRPr sz="1050">
              <a:latin typeface="Arial"/>
              <a:cs typeface="Arial"/>
            </a:endParaRPr>
          </a:p>
        </p:txBody>
      </p:sp>
      <p:sp>
        <p:nvSpPr>
          <p:cNvPr id="39" name="object 39"/>
          <p:cNvSpPr txBox="1"/>
          <p:nvPr/>
        </p:nvSpPr>
        <p:spPr>
          <a:xfrm>
            <a:off x="7187407" y="3556996"/>
            <a:ext cx="546735" cy="173766"/>
          </a:xfrm>
          <a:prstGeom prst="rect">
            <a:avLst/>
          </a:prstGeom>
        </p:spPr>
        <p:txBody>
          <a:bodyPr vert="horz" wrap="square" lIns="0" tIns="12065" rIns="0" bIns="0" rtlCol="0">
            <a:spAutoFit/>
          </a:bodyPr>
          <a:lstStyle/>
          <a:p>
            <a:pPr marL="38100">
              <a:spcBef>
                <a:spcPts val="95"/>
              </a:spcBef>
            </a:pPr>
            <a:r>
              <a:rPr sz="1575" i="1" spc="-37" baseline="-34391" dirty="0" err="1">
                <a:latin typeface="Arial"/>
                <a:cs typeface="Arial"/>
              </a:rPr>
              <a:t>V</a:t>
            </a:r>
            <a:r>
              <a:rPr sz="900" i="1" spc="-37" baseline="-60185" dirty="0" err="1">
                <a:latin typeface="Arial"/>
                <a:cs typeface="Arial"/>
              </a:rPr>
              <a:t>r</a:t>
            </a:r>
            <a:r>
              <a:rPr sz="1500" spc="-37" baseline="-36111" dirty="0" smtClean="0">
                <a:latin typeface="Microsoft Sans Serif"/>
                <a:cs typeface="Microsoft Sans Serif"/>
              </a:rPr>
              <a:t>=</a:t>
            </a:r>
            <a:r>
              <a:rPr lang="es-ES" sz="1500" spc="375" baseline="-36111" dirty="0" smtClean="0">
                <a:latin typeface="Microsoft Sans Serif"/>
                <a:cs typeface="Microsoft Sans Serif"/>
              </a:rPr>
              <a:t> </a:t>
            </a:r>
            <a:r>
              <a:rPr sz="1050" i="1" u="sng" spc="-60" dirty="0" err="1" smtClean="0">
                <a:uFill>
                  <a:solidFill>
                    <a:srgbClr val="000000"/>
                  </a:solidFill>
                </a:uFill>
                <a:latin typeface="Arial"/>
                <a:cs typeface="Arial"/>
              </a:rPr>
              <a:t>Yo</a:t>
            </a:r>
            <a:endParaRPr sz="1050" dirty="0">
              <a:latin typeface="Arial"/>
              <a:cs typeface="Arial"/>
            </a:endParaRPr>
          </a:p>
        </p:txBody>
      </p:sp>
      <p:sp>
        <p:nvSpPr>
          <p:cNvPr id="40" name="object 40"/>
          <p:cNvSpPr txBox="1"/>
          <p:nvPr/>
        </p:nvSpPr>
        <p:spPr>
          <a:xfrm>
            <a:off x="9370772" y="366179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(2.4)</a:t>
            </a:r>
            <a:endParaRPr sz="850">
              <a:latin typeface="Microsoft Sans Serif"/>
              <a:cs typeface="Microsoft Sans Serif"/>
            </a:endParaRPr>
          </a:p>
        </p:txBody>
      </p:sp>
      <p:sp>
        <p:nvSpPr>
          <p:cNvPr id="41" name="object 41"/>
          <p:cNvSpPr txBox="1"/>
          <p:nvPr/>
        </p:nvSpPr>
        <p:spPr>
          <a:xfrm>
            <a:off x="5337125" y="4087241"/>
            <a:ext cx="3093720"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figura</a:t>
            </a:r>
            <a:r>
              <a:rPr sz="700" spc="5" dirty="0">
                <a:solidFill>
                  <a:srgbClr val="171514"/>
                </a:solidFill>
                <a:latin typeface="Microsoft Sans Serif"/>
                <a:cs typeface="Microsoft Sans Serif"/>
              </a:rPr>
              <a:t> 2.4 </a:t>
            </a:r>
            <a:r>
              <a:rPr sz="700" spc="30" dirty="0">
                <a:solidFill>
                  <a:srgbClr val="171514"/>
                </a:solidFill>
                <a:latin typeface="Microsoft Sans Serif"/>
                <a:cs typeface="Microsoft Sans Serif"/>
              </a:rPr>
              <a:t>muestra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distribución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a:t>
            </a:r>
            <a:endParaRPr sz="700">
              <a:latin typeface="Microsoft Sans Serif"/>
              <a:cs typeface="Microsoft Sans Serif"/>
            </a:endParaRPr>
          </a:p>
        </p:txBody>
      </p:sp>
      <p:sp>
        <p:nvSpPr>
          <p:cNvPr id="42" name="object 42"/>
          <p:cNvSpPr txBox="1"/>
          <p:nvPr/>
        </p:nvSpPr>
        <p:spPr>
          <a:xfrm>
            <a:off x="6462826" y="4722333"/>
            <a:ext cx="1884680" cy="116057"/>
          </a:xfrm>
          <a:prstGeom prst="rect">
            <a:avLst/>
          </a:prstGeom>
        </p:spPr>
        <p:txBody>
          <a:bodyPr vert="horz" wrap="square" lIns="0" tIns="15875" rIns="0" bIns="0" rtlCol="0">
            <a:spAutoFit/>
          </a:bodyPr>
          <a:lstStyle/>
          <a:p>
            <a:pPr marL="12700">
              <a:spcBef>
                <a:spcPts val="125"/>
              </a:spcBef>
              <a:tabLst>
                <a:tab pos="1871345" algn="l"/>
              </a:tabLst>
            </a:pPr>
            <a:r>
              <a:rPr sz="300" i="1" spc="-30" dirty="0" smtClean="0">
                <a:solidFill>
                  <a:srgbClr val="171514"/>
                </a:solidFill>
                <a:latin typeface="Arial"/>
                <a:cs typeface="Arial"/>
              </a:rPr>
              <a:t>R</a:t>
            </a:r>
            <a:r>
              <a:rPr lang="es-ES" sz="250" i="1" spc="10" dirty="0" smtClean="0">
                <a:solidFill>
                  <a:srgbClr val="171514"/>
                </a:solidFill>
                <a:latin typeface="Arial"/>
                <a:cs typeface="Arial"/>
              </a:rPr>
              <a:t>g </a:t>
            </a:r>
            <a:r>
              <a:rPr sz="650" i="1" u="dash" spc="-10" dirty="0" smtClean="0">
                <a:solidFill>
                  <a:srgbClr val="171514"/>
                </a:solidFill>
                <a:uFill>
                  <a:solidFill>
                    <a:srgbClr val="231F20"/>
                  </a:solidFill>
                </a:uFill>
                <a:latin typeface="Arial"/>
                <a:cs typeface="Arial"/>
              </a:rPr>
              <a:t>=</a:t>
            </a:r>
            <a:r>
              <a:rPr sz="650" i="1" u="dash" spc="-15" dirty="0" smtClean="0">
                <a:solidFill>
                  <a:srgbClr val="171514"/>
                </a:solidFill>
                <a:uFill>
                  <a:solidFill>
                    <a:srgbClr val="231F20"/>
                  </a:solidFill>
                </a:uFill>
                <a:latin typeface="Arial"/>
                <a:cs typeface="Arial"/>
              </a:rPr>
              <a:t> </a:t>
            </a:r>
            <a:r>
              <a:rPr sz="650" i="1" u="dash" spc="20" dirty="0">
                <a:solidFill>
                  <a:srgbClr val="171514"/>
                </a:solidFill>
                <a:uFill>
                  <a:solidFill>
                    <a:srgbClr val="231F20"/>
                  </a:solidFill>
                </a:uFill>
                <a:latin typeface="Arial"/>
                <a:cs typeface="Arial"/>
              </a:rPr>
              <a:t>ρ</a:t>
            </a:r>
            <a:r>
              <a:rPr sz="650" u="dash" spc="60" dirty="0">
                <a:solidFill>
                  <a:srgbClr val="171514"/>
                </a:solidFill>
                <a:uFill>
                  <a:solidFill>
                    <a:srgbClr val="231F20"/>
                  </a:solidFill>
                </a:uFill>
                <a:latin typeface="Microsoft Sans Serif"/>
                <a:cs typeface="Microsoft Sans Serif"/>
              </a:rPr>
              <a:t>/</a:t>
            </a:r>
            <a:r>
              <a:rPr sz="650" u="dash" spc="10" dirty="0">
                <a:solidFill>
                  <a:srgbClr val="171514"/>
                </a:solidFill>
                <a:uFill>
                  <a:solidFill>
                    <a:srgbClr val="231F20"/>
                  </a:solidFill>
                </a:uFill>
                <a:latin typeface="Microsoft Sans Serif"/>
                <a:cs typeface="Microsoft Sans Serif"/>
              </a:rPr>
              <a:t>2</a:t>
            </a:r>
            <a:r>
              <a:rPr sz="650" i="1" u="dash" spc="-10" dirty="0">
                <a:solidFill>
                  <a:srgbClr val="171514"/>
                </a:solidFill>
                <a:uFill>
                  <a:solidFill>
                    <a:srgbClr val="231F20"/>
                  </a:solidFill>
                </a:uFill>
                <a:latin typeface="Arial"/>
                <a:cs typeface="Arial"/>
              </a:rPr>
              <a:t>π</a:t>
            </a:r>
            <a:r>
              <a:rPr sz="650" i="1" u="dash" dirty="0">
                <a:solidFill>
                  <a:srgbClr val="171514"/>
                </a:solidFill>
                <a:uFill>
                  <a:solidFill>
                    <a:srgbClr val="231F20"/>
                  </a:solidFill>
                </a:uFill>
                <a:latin typeface="Arial"/>
                <a:cs typeface="Arial"/>
              </a:rPr>
              <a:t>a	</a:t>
            </a:r>
            <a:endParaRPr sz="650" dirty="0">
              <a:latin typeface="Arial"/>
              <a:cs typeface="Arial"/>
            </a:endParaRPr>
          </a:p>
        </p:txBody>
      </p:sp>
      <p:sp>
        <p:nvSpPr>
          <p:cNvPr id="43" name="object 43"/>
          <p:cNvSpPr txBox="1"/>
          <p:nvPr/>
        </p:nvSpPr>
        <p:spPr>
          <a:xfrm>
            <a:off x="5337175" y="5759599"/>
            <a:ext cx="2876550" cy="822661"/>
          </a:xfrm>
          <a:prstGeom prst="rect">
            <a:avLst/>
          </a:prstGeom>
        </p:spPr>
        <p:txBody>
          <a:bodyPr vert="horz" wrap="square" lIns="0" tIns="17145" rIns="0" bIns="0" rtlCol="0">
            <a:spAutoFit/>
          </a:bodyPr>
          <a:lstStyle/>
          <a:p>
            <a:pPr marL="1661795">
              <a:spcBef>
                <a:spcPts val="135"/>
              </a:spcBef>
              <a:tabLst>
                <a:tab pos="2779395" algn="l"/>
              </a:tabLst>
            </a:pPr>
            <a:r>
              <a:rPr sz="800" i="1" dirty="0">
                <a:solidFill>
                  <a:srgbClr val="171514"/>
                </a:solidFill>
                <a:latin typeface="Arial"/>
                <a:cs typeface="Arial"/>
              </a:rPr>
              <a:t>a	</a:t>
            </a:r>
            <a:r>
              <a:rPr sz="800" i="1" spc="60" dirty="0">
                <a:solidFill>
                  <a:srgbClr val="171514"/>
                </a:solidFill>
                <a:latin typeface="Arial"/>
                <a:cs typeface="Arial"/>
              </a:rPr>
              <a:t>r</a:t>
            </a:r>
            <a:endParaRPr sz="800">
              <a:latin typeface="Arial"/>
              <a:cs typeface="Arial"/>
            </a:endParaRPr>
          </a:p>
          <a:p>
            <a:pPr>
              <a:spcBef>
                <a:spcPts val="40"/>
              </a:spcBef>
            </a:pPr>
            <a:endParaRPr sz="1150">
              <a:latin typeface="Arial"/>
              <a:cs typeface="Arial"/>
            </a:endParaRPr>
          </a:p>
          <a:p>
            <a:pPr marL="12700"/>
            <a:r>
              <a:rPr sz="800" b="1" spc="-10" dirty="0">
                <a:solidFill>
                  <a:srgbClr val="171514"/>
                </a:solidFill>
                <a:latin typeface="Arial"/>
                <a:cs typeface="Arial"/>
              </a:rPr>
              <a:t>FIGURA</a:t>
            </a:r>
            <a:r>
              <a:rPr sz="800" b="1" spc="-20" dirty="0">
                <a:solidFill>
                  <a:srgbClr val="171514"/>
                </a:solidFill>
                <a:latin typeface="Arial"/>
                <a:cs typeface="Arial"/>
              </a:rPr>
              <a:t> </a:t>
            </a:r>
            <a:r>
              <a:rPr sz="800" b="1" spc="5" dirty="0">
                <a:solidFill>
                  <a:srgbClr val="171514"/>
                </a:solidFill>
                <a:latin typeface="Arial"/>
                <a:cs typeface="Arial"/>
              </a:rPr>
              <a:t>2.2</a:t>
            </a:r>
            <a:r>
              <a:rPr sz="800" spc="5" dirty="0">
                <a:solidFill>
                  <a:srgbClr val="171514"/>
                </a:solidFill>
                <a:latin typeface="Microsoft Sans Serif"/>
                <a:cs typeface="Microsoft Sans Serif"/>
              </a:rPr>
              <a:t>Resistencia</a:t>
            </a:r>
            <a:r>
              <a:rPr sz="800" spc="-10"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10"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1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10"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hemisférico.</a:t>
            </a:r>
            <a:endParaRPr sz="800">
              <a:latin typeface="Microsoft Sans Serif"/>
              <a:cs typeface="Microsoft Sans Serif"/>
            </a:endParaRPr>
          </a:p>
          <a:p>
            <a:pPr>
              <a:lnSpc>
                <a:spcPct val="100000"/>
              </a:lnSpc>
            </a:pPr>
            <a:endParaRPr sz="1100">
              <a:latin typeface="Microsoft Sans Serif"/>
              <a:cs typeface="Microsoft Sans Serif"/>
            </a:endParaRPr>
          </a:p>
          <a:p>
            <a:pPr marL="1914525">
              <a:spcBef>
                <a:spcPts val="655"/>
              </a:spcBef>
            </a:pPr>
            <a:r>
              <a:rPr sz="800" i="1" spc="45" dirty="0">
                <a:solidFill>
                  <a:srgbClr val="171514"/>
                </a:solidFill>
                <a:latin typeface="Arial"/>
                <a:cs typeface="Arial"/>
              </a:rPr>
              <a:t>I</a:t>
            </a:r>
            <a:endParaRPr sz="800">
              <a:latin typeface="Arial"/>
              <a:cs typeface="Arial"/>
            </a:endParaRPr>
          </a:p>
        </p:txBody>
      </p:sp>
      <p:sp>
        <p:nvSpPr>
          <p:cNvPr id="44" name="object 44"/>
          <p:cNvSpPr txBox="1"/>
          <p:nvPr/>
        </p:nvSpPr>
        <p:spPr>
          <a:xfrm>
            <a:off x="8253961" y="6554173"/>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0</a:t>
            </a:r>
            <a:endParaRPr sz="800">
              <a:latin typeface="Microsoft Sans Serif"/>
              <a:cs typeface="Microsoft Sans Serif"/>
            </a:endParaRPr>
          </a:p>
        </p:txBody>
      </p:sp>
      <p:sp>
        <p:nvSpPr>
          <p:cNvPr id="45" name="object 45"/>
          <p:cNvSpPr txBox="1"/>
          <p:nvPr/>
        </p:nvSpPr>
        <p:spPr>
          <a:xfrm>
            <a:off x="7129761" y="6618794"/>
            <a:ext cx="82550" cy="140423"/>
          </a:xfrm>
          <a:prstGeom prst="rect">
            <a:avLst/>
          </a:prstGeom>
        </p:spPr>
        <p:txBody>
          <a:bodyPr vert="horz" wrap="square" lIns="0" tIns="17145" rIns="0" bIns="0" rtlCol="0">
            <a:spAutoFit/>
          </a:bodyPr>
          <a:lstStyle/>
          <a:p>
            <a:pPr marL="12700">
              <a:spcBef>
                <a:spcPts val="135"/>
              </a:spcBef>
            </a:pPr>
            <a:r>
              <a:rPr sz="800" i="1" dirty="0">
                <a:solidFill>
                  <a:srgbClr val="171514"/>
                </a:solidFill>
                <a:latin typeface="Arial"/>
                <a:cs typeface="Arial"/>
              </a:rPr>
              <a:t>a</a:t>
            </a:r>
            <a:endParaRPr sz="800">
              <a:latin typeface="Arial"/>
              <a:cs typeface="Arial"/>
            </a:endParaRPr>
          </a:p>
        </p:txBody>
      </p:sp>
      <p:sp>
        <p:nvSpPr>
          <p:cNvPr id="46" name="object 46"/>
          <p:cNvSpPr txBox="1"/>
          <p:nvPr/>
        </p:nvSpPr>
        <p:spPr>
          <a:xfrm>
            <a:off x="5337176" y="7002355"/>
            <a:ext cx="3408045" cy="784225"/>
          </a:xfrm>
          <a:prstGeom prst="rect">
            <a:avLst/>
          </a:prstGeom>
        </p:spPr>
        <p:txBody>
          <a:bodyPr vert="horz" wrap="square" lIns="0" tIns="16510" rIns="0" bIns="0" rtlCol="0">
            <a:spAutoFit/>
          </a:bodyPr>
          <a:lstStyle/>
          <a:p>
            <a:pPr marR="601345" algn="r">
              <a:spcBef>
                <a:spcPts val="130"/>
              </a:spcBef>
            </a:pPr>
            <a:r>
              <a:rPr sz="750" i="1" spc="-10" dirty="0">
                <a:solidFill>
                  <a:srgbClr val="171514"/>
                </a:solidFill>
                <a:latin typeface="Arial"/>
                <a:cs typeface="Arial"/>
              </a:rPr>
              <a:t>V</a:t>
            </a:r>
            <a:r>
              <a:rPr sz="550" i="1" spc="-10" dirty="0">
                <a:solidFill>
                  <a:srgbClr val="171514"/>
                </a:solidFill>
                <a:latin typeface="Arial"/>
                <a:cs typeface="Arial"/>
              </a:rPr>
              <a:t>r</a:t>
            </a:r>
            <a:r>
              <a:rPr sz="750" i="1" spc="-10" dirty="0">
                <a:solidFill>
                  <a:srgbClr val="171514"/>
                </a:solidFill>
                <a:latin typeface="Arial"/>
                <a:cs typeface="Arial"/>
              </a:rPr>
              <a:t>=</a:t>
            </a:r>
            <a:r>
              <a:rPr sz="750" i="1" spc="-45" dirty="0">
                <a:solidFill>
                  <a:srgbClr val="171514"/>
                </a:solidFill>
                <a:latin typeface="Arial"/>
                <a:cs typeface="Arial"/>
              </a:rPr>
              <a:t> </a:t>
            </a:r>
            <a:r>
              <a:rPr sz="750" i="1" spc="30" dirty="0">
                <a:solidFill>
                  <a:srgbClr val="171514"/>
                </a:solidFill>
                <a:latin typeface="Arial"/>
                <a:cs typeface="Arial"/>
              </a:rPr>
              <a:t>Iρ/</a:t>
            </a:r>
            <a:r>
              <a:rPr sz="750" spc="30" dirty="0">
                <a:solidFill>
                  <a:srgbClr val="171514"/>
                </a:solidFill>
                <a:latin typeface="Microsoft Sans Serif"/>
                <a:cs typeface="Microsoft Sans Serif"/>
              </a:rPr>
              <a:t>2</a:t>
            </a:r>
            <a:r>
              <a:rPr sz="750" i="1" spc="30" dirty="0">
                <a:solidFill>
                  <a:srgbClr val="171514"/>
                </a:solidFill>
                <a:latin typeface="Arial"/>
                <a:cs typeface="Arial"/>
              </a:rPr>
              <a:t>πr</a:t>
            </a:r>
            <a:endParaRPr sz="750">
              <a:latin typeface="Arial"/>
              <a:cs typeface="Arial"/>
            </a:endParaRPr>
          </a:p>
          <a:p>
            <a:pPr>
              <a:lnSpc>
                <a:spcPct val="100000"/>
              </a:lnSpc>
            </a:pPr>
            <a:endParaRPr sz="1000">
              <a:latin typeface="Arial"/>
              <a:cs typeface="Arial"/>
            </a:endParaRPr>
          </a:p>
          <a:p>
            <a:pPr marL="2137410"/>
            <a:r>
              <a:rPr sz="750" i="1" spc="-55" dirty="0">
                <a:solidFill>
                  <a:srgbClr val="171514"/>
                </a:solidFill>
                <a:latin typeface="Arial"/>
                <a:cs typeface="Arial"/>
              </a:rPr>
              <a:t>V</a:t>
            </a:r>
            <a:r>
              <a:rPr sz="550" i="1" dirty="0">
                <a:solidFill>
                  <a:srgbClr val="171514"/>
                </a:solidFill>
                <a:latin typeface="Arial"/>
                <a:cs typeface="Arial"/>
              </a:rPr>
              <a:t>a</a:t>
            </a:r>
            <a:r>
              <a:rPr sz="750" i="1" spc="-10" dirty="0">
                <a:solidFill>
                  <a:srgbClr val="171514"/>
                </a:solidFill>
                <a:latin typeface="Arial"/>
                <a:cs typeface="Arial"/>
              </a:rPr>
              <a:t>=</a:t>
            </a:r>
            <a:r>
              <a:rPr sz="750" i="1" spc="-15" dirty="0">
                <a:solidFill>
                  <a:srgbClr val="171514"/>
                </a:solidFill>
                <a:latin typeface="Arial"/>
                <a:cs typeface="Arial"/>
              </a:rPr>
              <a:t> </a:t>
            </a:r>
            <a:r>
              <a:rPr sz="750" i="1" spc="45" dirty="0">
                <a:solidFill>
                  <a:srgbClr val="171514"/>
                </a:solidFill>
                <a:latin typeface="Arial"/>
                <a:cs typeface="Arial"/>
              </a:rPr>
              <a:t>Iρ/</a:t>
            </a:r>
            <a:r>
              <a:rPr sz="750" spc="10" dirty="0">
                <a:solidFill>
                  <a:srgbClr val="171514"/>
                </a:solidFill>
                <a:latin typeface="Microsoft Sans Serif"/>
                <a:cs typeface="Microsoft Sans Serif"/>
              </a:rPr>
              <a:t>2</a:t>
            </a:r>
            <a:r>
              <a:rPr sz="750" i="1" spc="-5" dirty="0">
                <a:solidFill>
                  <a:srgbClr val="171514"/>
                </a:solidFill>
                <a:latin typeface="Arial"/>
                <a:cs typeface="Arial"/>
              </a:rPr>
              <a:t>πa</a:t>
            </a:r>
            <a:endParaRPr sz="750">
              <a:latin typeface="Arial"/>
              <a:cs typeface="Arial"/>
            </a:endParaRPr>
          </a:p>
          <a:p>
            <a:pPr>
              <a:lnSpc>
                <a:spcPct val="100000"/>
              </a:lnSpc>
            </a:pPr>
            <a:endParaRPr sz="1000">
              <a:latin typeface="Arial"/>
              <a:cs typeface="Arial"/>
            </a:endParaRPr>
          </a:p>
          <a:p>
            <a:pPr marL="12700">
              <a:spcBef>
                <a:spcPts val="815"/>
              </a:spcBef>
            </a:pPr>
            <a:r>
              <a:rPr sz="850" b="1" spc="-10" dirty="0">
                <a:solidFill>
                  <a:srgbClr val="171514"/>
                </a:solidFill>
                <a:latin typeface="Arial"/>
                <a:cs typeface="Arial"/>
              </a:rPr>
              <a:t>FIGURA</a:t>
            </a:r>
            <a:r>
              <a:rPr sz="850" b="1" spc="-20" dirty="0">
                <a:solidFill>
                  <a:srgbClr val="171514"/>
                </a:solidFill>
                <a:latin typeface="Arial"/>
                <a:cs typeface="Arial"/>
              </a:rPr>
              <a:t> </a:t>
            </a:r>
            <a:r>
              <a:rPr sz="850" b="1" spc="15" dirty="0">
                <a:solidFill>
                  <a:srgbClr val="171514"/>
                </a:solidFill>
                <a:latin typeface="Arial"/>
                <a:cs typeface="Arial"/>
              </a:rPr>
              <a:t>2.3</a:t>
            </a:r>
            <a:r>
              <a:rPr sz="850" spc="15" dirty="0">
                <a:solidFill>
                  <a:srgbClr val="171514"/>
                </a:solidFill>
                <a:latin typeface="Microsoft Sans Serif"/>
                <a:cs typeface="Microsoft Sans Serif"/>
              </a:rPr>
              <a:t>Potencial</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absoluto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electrodo</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a:t>
            </a:r>
            <a:r>
              <a:rPr sz="850" i="1" spc="-30" dirty="0">
                <a:solidFill>
                  <a:srgbClr val="171514"/>
                </a:solidFill>
                <a:latin typeface="Arial"/>
                <a:cs typeface="Arial"/>
              </a:rPr>
              <a:t>V</a:t>
            </a:r>
            <a:r>
              <a:rPr sz="500" i="1" spc="-30" dirty="0">
                <a:solidFill>
                  <a:srgbClr val="171514"/>
                </a:solidFill>
                <a:latin typeface="Arial"/>
                <a:cs typeface="Arial"/>
              </a:rPr>
              <a:t>a</a:t>
            </a:r>
            <a:r>
              <a:rPr sz="850" spc="-30"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 </a:t>
            </a:r>
            <a:r>
              <a:rPr sz="850" spc="10" dirty="0">
                <a:solidFill>
                  <a:srgbClr val="171514"/>
                </a:solidFill>
                <a:latin typeface="Microsoft Sans Serif"/>
                <a:cs typeface="Microsoft Sans Serif"/>
              </a:rPr>
              <a:t>distancia</a:t>
            </a:r>
            <a:r>
              <a:rPr sz="850" i="1" spc="10" dirty="0">
                <a:solidFill>
                  <a:srgbClr val="171514"/>
                </a:solidFill>
                <a:latin typeface="Arial"/>
                <a:cs typeface="Arial"/>
              </a:rPr>
              <a:t>r</a:t>
            </a:r>
            <a:r>
              <a:rPr sz="850" spc="10" dirty="0">
                <a:solidFill>
                  <a:srgbClr val="171514"/>
                </a:solidFill>
                <a:latin typeface="Microsoft Sans Serif"/>
                <a:cs typeface="Microsoft Sans Serif"/>
              </a:rPr>
              <a:t>(</a:t>
            </a:r>
            <a:r>
              <a:rPr sz="850" i="1" spc="10" dirty="0">
                <a:solidFill>
                  <a:srgbClr val="171514"/>
                </a:solidFill>
                <a:latin typeface="Arial"/>
                <a:cs typeface="Arial"/>
              </a:rPr>
              <a:t>V</a:t>
            </a:r>
            <a:r>
              <a:rPr sz="500" i="1" spc="10" dirty="0">
                <a:solidFill>
                  <a:srgbClr val="171514"/>
                </a:solidFill>
                <a:latin typeface="Arial"/>
                <a:cs typeface="Arial"/>
              </a:rPr>
              <a:t>r</a:t>
            </a:r>
            <a:r>
              <a:rPr sz="850" spc="10" dirty="0">
                <a:solidFill>
                  <a:srgbClr val="171514"/>
                </a:solidFill>
                <a:latin typeface="Microsoft Sans Serif"/>
                <a:cs typeface="Microsoft Sans Serif"/>
              </a:rPr>
              <a:t>).</a:t>
            </a:r>
            <a:endParaRPr sz="850">
              <a:latin typeface="Microsoft Sans Serif"/>
              <a:cs typeface="Microsoft Sans Serif"/>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8140057" y="1403917"/>
            <a:ext cx="40640" cy="126364"/>
            <a:chOff x="3456932" y="1403917"/>
            <a:chExt cx="40640" cy="126364"/>
          </a:xfrm>
        </p:grpSpPr>
        <p:sp>
          <p:nvSpPr>
            <p:cNvPr id="3" name="object 3"/>
            <p:cNvSpPr/>
            <p:nvPr/>
          </p:nvSpPr>
          <p:spPr>
            <a:xfrm>
              <a:off x="3477214" y="1403917"/>
              <a:ext cx="0" cy="106045"/>
            </a:xfrm>
            <a:custGeom>
              <a:avLst/>
              <a:gdLst/>
              <a:ahLst/>
              <a:cxnLst/>
              <a:rect l="l" t="t" r="r" b="b"/>
              <a:pathLst>
                <a:path h="106044">
                  <a:moveTo>
                    <a:pt x="0" y="0"/>
                  </a:moveTo>
                  <a:lnTo>
                    <a:pt x="0" y="105956"/>
                  </a:lnTo>
                </a:path>
              </a:pathLst>
            </a:custGeom>
            <a:ln w="9525">
              <a:solidFill>
                <a:srgbClr val="231F20"/>
              </a:solidFill>
            </a:ln>
          </p:spPr>
          <p:txBody>
            <a:bodyPr wrap="square" lIns="0" tIns="0" rIns="0" bIns="0" rtlCol="0"/>
            <a:lstStyle/>
            <a:p>
              <a:endParaRPr/>
            </a:p>
          </p:txBody>
        </p:sp>
        <p:sp>
          <p:nvSpPr>
            <p:cNvPr id="4" name="object 4"/>
            <p:cNvSpPr/>
            <p:nvPr/>
          </p:nvSpPr>
          <p:spPr>
            <a:xfrm>
              <a:off x="3456932" y="1489597"/>
              <a:ext cx="40640" cy="40640"/>
            </a:xfrm>
            <a:custGeom>
              <a:avLst/>
              <a:gdLst/>
              <a:ahLst/>
              <a:cxnLst/>
              <a:rect l="l" t="t" r="r" b="b"/>
              <a:pathLst>
                <a:path w="40639" h="40640">
                  <a:moveTo>
                    <a:pt x="40563" y="0"/>
                  </a:moveTo>
                  <a:lnTo>
                    <a:pt x="20281" y="20281"/>
                  </a:lnTo>
                  <a:lnTo>
                    <a:pt x="0" y="0"/>
                  </a:lnTo>
                  <a:lnTo>
                    <a:pt x="20281" y="40563"/>
                  </a:lnTo>
                  <a:lnTo>
                    <a:pt x="40563" y="0"/>
                  </a:lnTo>
                  <a:close/>
                </a:path>
              </a:pathLst>
            </a:custGeom>
            <a:solidFill>
              <a:srgbClr val="231F20"/>
            </a:solidFill>
          </p:spPr>
          <p:txBody>
            <a:bodyPr wrap="square" lIns="0" tIns="0" rIns="0" bIns="0" rtlCol="0"/>
            <a:lstStyle/>
            <a:p>
              <a:endParaRPr/>
            </a:p>
          </p:txBody>
        </p:sp>
      </p:grpSp>
      <p:grpSp>
        <p:nvGrpSpPr>
          <p:cNvPr id="5" name="object 5"/>
          <p:cNvGrpSpPr/>
          <p:nvPr/>
        </p:nvGrpSpPr>
        <p:grpSpPr>
          <a:xfrm>
            <a:off x="8140057" y="1664003"/>
            <a:ext cx="40640" cy="91440"/>
            <a:chOff x="3456932" y="1664003"/>
            <a:chExt cx="40640" cy="91440"/>
          </a:xfrm>
        </p:grpSpPr>
        <p:sp>
          <p:nvSpPr>
            <p:cNvPr id="6" name="object 6"/>
            <p:cNvSpPr/>
            <p:nvPr/>
          </p:nvSpPr>
          <p:spPr>
            <a:xfrm>
              <a:off x="3477214" y="1684284"/>
              <a:ext cx="0" cy="71120"/>
            </a:xfrm>
            <a:custGeom>
              <a:avLst/>
              <a:gdLst/>
              <a:ahLst/>
              <a:cxnLst/>
              <a:rect l="l" t="t" r="r" b="b"/>
              <a:pathLst>
                <a:path h="71119">
                  <a:moveTo>
                    <a:pt x="0" y="70980"/>
                  </a:moveTo>
                  <a:lnTo>
                    <a:pt x="0" y="0"/>
                  </a:lnTo>
                </a:path>
              </a:pathLst>
            </a:custGeom>
            <a:ln w="9525">
              <a:solidFill>
                <a:srgbClr val="231F20"/>
              </a:solidFill>
            </a:ln>
          </p:spPr>
          <p:txBody>
            <a:bodyPr wrap="square" lIns="0" tIns="0" rIns="0" bIns="0" rtlCol="0"/>
            <a:lstStyle/>
            <a:p>
              <a:endParaRPr/>
            </a:p>
          </p:txBody>
        </p:sp>
        <p:sp>
          <p:nvSpPr>
            <p:cNvPr id="7" name="object 7"/>
            <p:cNvSpPr/>
            <p:nvPr/>
          </p:nvSpPr>
          <p:spPr>
            <a:xfrm>
              <a:off x="3456932" y="1664003"/>
              <a:ext cx="40640" cy="40640"/>
            </a:xfrm>
            <a:custGeom>
              <a:avLst/>
              <a:gdLst/>
              <a:ahLst/>
              <a:cxnLst/>
              <a:rect l="l" t="t" r="r" b="b"/>
              <a:pathLst>
                <a:path w="40639" h="40639">
                  <a:moveTo>
                    <a:pt x="20281" y="0"/>
                  </a:moveTo>
                  <a:lnTo>
                    <a:pt x="0" y="40563"/>
                  </a:lnTo>
                  <a:lnTo>
                    <a:pt x="20281" y="20281"/>
                  </a:lnTo>
                  <a:lnTo>
                    <a:pt x="40576" y="40563"/>
                  </a:lnTo>
                  <a:lnTo>
                    <a:pt x="20281" y="0"/>
                  </a:lnTo>
                  <a:close/>
                </a:path>
              </a:pathLst>
            </a:custGeom>
            <a:solidFill>
              <a:srgbClr val="231F20"/>
            </a:solidFill>
          </p:spPr>
          <p:txBody>
            <a:bodyPr wrap="square" lIns="0" tIns="0" rIns="0" bIns="0" rtlCol="0"/>
            <a:lstStyle/>
            <a:p>
              <a:endParaRPr/>
            </a:p>
          </p:txBody>
        </p:sp>
      </p:grpSp>
      <p:sp>
        <p:nvSpPr>
          <p:cNvPr id="8" name="object 8"/>
          <p:cNvSpPr/>
          <p:nvPr/>
        </p:nvSpPr>
        <p:spPr>
          <a:xfrm>
            <a:off x="7679720" y="1530165"/>
            <a:ext cx="0" cy="365125"/>
          </a:xfrm>
          <a:custGeom>
            <a:avLst/>
            <a:gdLst/>
            <a:ahLst/>
            <a:cxnLst/>
            <a:rect l="l" t="t" r="r" b="b"/>
            <a:pathLst>
              <a:path h="365125">
                <a:moveTo>
                  <a:pt x="0" y="365023"/>
                </a:moveTo>
                <a:lnTo>
                  <a:pt x="0" y="0"/>
                </a:lnTo>
              </a:path>
            </a:pathLst>
          </a:custGeom>
          <a:ln w="6350">
            <a:solidFill>
              <a:srgbClr val="231F20"/>
            </a:solidFill>
            <a:prstDash val="sysDash"/>
          </a:ln>
        </p:spPr>
        <p:txBody>
          <a:bodyPr wrap="square" lIns="0" tIns="0" rIns="0" bIns="0" rtlCol="0"/>
          <a:lstStyle/>
          <a:p>
            <a:endParaRPr/>
          </a:p>
        </p:txBody>
      </p:sp>
      <p:sp>
        <p:nvSpPr>
          <p:cNvPr id="9" name="object 9"/>
          <p:cNvSpPr/>
          <p:nvPr/>
        </p:nvSpPr>
        <p:spPr>
          <a:xfrm>
            <a:off x="7831815" y="1706592"/>
            <a:ext cx="0" cy="182880"/>
          </a:xfrm>
          <a:custGeom>
            <a:avLst/>
            <a:gdLst/>
            <a:ahLst/>
            <a:cxnLst/>
            <a:rect l="l" t="t" r="r" b="b"/>
            <a:pathLst>
              <a:path h="182880">
                <a:moveTo>
                  <a:pt x="0" y="182511"/>
                </a:moveTo>
                <a:lnTo>
                  <a:pt x="0" y="0"/>
                </a:lnTo>
              </a:path>
            </a:pathLst>
          </a:custGeom>
          <a:ln w="6350">
            <a:solidFill>
              <a:srgbClr val="231F20"/>
            </a:solidFill>
            <a:prstDash val="sysDash"/>
          </a:ln>
        </p:spPr>
        <p:txBody>
          <a:bodyPr wrap="square" lIns="0" tIns="0" rIns="0" bIns="0" rtlCol="0"/>
          <a:lstStyle/>
          <a:p>
            <a:endParaRPr/>
          </a:p>
        </p:txBody>
      </p:sp>
      <p:sp>
        <p:nvSpPr>
          <p:cNvPr id="10" name="object 10"/>
          <p:cNvSpPr/>
          <p:nvPr/>
        </p:nvSpPr>
        <p:spPr>
          <a:xfrm>
            <a:off x="7697971" y="1530164"/>
            <a:ext cx="608965" cy="0"/>
          </a:xfrm>
          <a:custGeom>
            <a:avLst/>
            <a:gdLst/>
            <a:ahLst/>
            <a:cxnLst/>
            <a:rect l="l" t="t" r="r" b="b"/>
            <a:pathLst>
              <a:path w="608964">
                <a:moveTo>
                  <a:pt x="0" y="0"/>
                </a:moveTo>
                <a:lnTo>
                  <a:pt x="608380" y="0"/>
                </a:lnTo>
              </a:path>
            </a:pathLst>
          </a:custGeom>
          <a:ln w="6350">
            <a:solidFill>
              <a:srgbClr val="231F20"/>
            </a:solidFill>
            <a:prstDash val="sysDash"/>
          </a:ln>
        </p:spPr>
        <p:txBody>
          <a:bodyPr wrap="square" lIns="0" tIns="0" rIns="0" bIns="0" rtlCol="0"/>
          <a:lstStyle/>
          <a:p>
            <a:endParaRPr/>
          </a:p>
        </p:txBody>
      </p:sp>
      <p:sp>
        <p:nvSpPr>
          <p:cNvPr id="11" name="object 11"/>
          <p:cNvSpPr/>
          <p:nvPr/>
        </p:nvSpPr>
        <p:spPr>
          <a:xfrm>
            <a:off x="7831815" y="1670093"/>
            <a:ext cx="426084" cy="0"/>
          </a:xfrm>
          <a:custGeom>
            <a:avLst/>
            <a:gdLst/>
            <a:ahLst/>
            <a:cxnLst/>
            <a:rect l="l" t="t" r="r" b="b"/>
            <a:pathLst>
              <a:path w="426085">
                <a:moveTo>
                  <a:pt x="0" y="0"/>
                </a:moveTo>
                <a:lnTo>
                  <a:pt x="425869" y="0"/>
                </a:lnTo>
              </a:path>
            </a:pathLst>
          </a:custGeom>
          <a:ln w="6350">
            <a:solidFill>
              <a:srgbClr val="231F20"/>
            </a:solidFill>
            <a:prstDash val="sysDash"/>
          </a:ln>
        </p:spPr>
        <p:txBody>
          <a:bodyPr wrap="square" lIns="0" tIns="0" rIns="0" bIns="0" rtlCol="0"/>
          <a:lstStyle/>
          <a:p>
            <a:endParaRPr/>
          </a:p>
        </p:txBody>
      </p:sp>
      <p:grpSp>
        <p:nvGrpSpPr>
          <p:cNvPr id="12" name="object 12"/>
          <p:cNvGrpSpPr/>
          <p:nvPr/>
        </p:nvGrpSpPr>
        <p:grpSpPr>
          <a:xfrm>
            <a:off x="6213519" y="800097"/>
            <a:ext cx="2555240" cy="1285240"/>
            <a:chOff x="1530394" y="800097"/>
            <a:chExt cx="2555240" cy="1285240"/>
          </a:xfrm>
        </p:grpSpPr>
        <p:sp>
          <p:nvSpPr>
            <p:cNvPr id="13" name="object 13"/>
            <p:cNvSpPr/>
            <p:nvPr/>
          </p:nvSpPr>
          <p:spPr>
            <a:xfrm>
              <a:off x="1530394" y="1889104"/>
              <a:ext cx="2515235" cy="0"/>
            </a:xfrm>
            <a:custGeom>
              <a:avLst/>
              <a:gdLst/>
              <a:ahLst/>
              <a:cxnLst/>
              <a:rect l="l" t="t" r="r" b="b"/>
              <a:pathLst>
                <a:path w="2515235">
                  <a:moveTo>
                    <a:pt x="0" y="0"/>
                  </a:moveTo>
                  <a:lnTo>
                    <a:pt x="2514650" y="0"/>
                  </a:lnTo>
                </a:path>
              </a:pathLst>
            </a:custGeom>
            <a:ln w="9525">
              <a:solidFill>
                <a:srgbClr val="231F20"/>
              </a:solidFill>
            </a:ln>
          </p:spPr>
          <p:txBody>
            <a:bodyPr wrap="square" lIns="0" tIns="0" rIns="0" bIns="0" rtlCol="0"/>
            <a:lstStyle/>
            <a:p>
              <a:endParaRPr/>
            </a:p>
          </p:txBody>
        </p:sp>
        <p:sp>
          <p:nvSpPr>
            <p:cNvPr id="14" name="object 14"/>
            <p:cNvSpPr/>
            <p:nvPr/>
          </p:nvSpPr>
          <p:spPr>
            <a:xfrm>
              <a:off x="2692406" y="840656"/>
              <a:ext cx="0" cy="1054735"/>
            </a:xfrm>
            <a:custGeom>
              <a:avLst/>
              <a:gdLst/>
              <a:ahLst/>
              <a:cxnLst/>
              <a:rect l="l" t="t" r="r" b="b"/>
              <a:pathLst>
                <a:path h="1054735">
                  <a:moveTo>
                    <a:pt x="0" y="1054531"/>
                  </a:moveTo>
                  <a:lnTo>
                    <a:pt x="0" y="0"/>
                  </a:lnTo>
                </a:path>
              </a:pathLst>
            </a:custGeom>
            <a:ln w="9525">
              <a:solidFill>
                <a:srgbClr val="231F20"/>
              </a:solidFill>
            </a:ln>
          </p:spPr>
          <p:txBody>
            <a:bodyPr wrap="square" lIns="0" tIns="0" rIns="0" bIns="0" rtlCol="0"/>
            <a:lstStyle/>
            <a:p>
              <a:endParaRPr/>
            </a:p>
          </p:txBody>
        </p:sp>
        <p:pic>
          <p:nvPicPr>
            <p:cNvPr id="15" name="object 15"/>
            <p:cNvPicPr/>
            <p:nvPr/>
          </p:nvPicPr>
          <p:blipFill>
            <a:blip r:embed="rId2" cstate="print"/>
            <a:stretch>
              <a:fillRect/>
            </a:stretch>
          </p:blipFill>
          <p:spPr>
            <a:xfrm>
              <a:off x="1652066" y="1901266"/>
              <a:ext cx="790892" cy="91262"/>
            </a:xfrm>
            <a:prstGeom prst="rect">
              <a:avLst/>
            </a:prstGeom>
          </p:spPr>
        </p:pic>
        <p:sp>
          <p:nvSpPr>
            <p:cNvPr id="16" name="object 16"/>
            <p:cNvSpPr/>
            <p:nvPr/>
          </p:nvSpPr>
          <p:spPr>
            <a:xfrm>
              <a:off x="2503806" y="1171211"/>
              <a:ext cx="383540" cy="730250"/>
            </a:xfrm>
            <a:custGeom>
              <a:avLst/>
              <a:gdLst/>
              <a:ahLst/>
              <a:cxnLst/>
              <a:rect l="l" t="t" r="r" b="b"/>
              <a:pathLst>
                <a:path w="383539" h="730250">
                  <a:moveTo>
                    <a:pt x="0" y="730059"/>
                  </a:moveTo>
                  <a:lnTo>
                    <a:pt x="0" y="0"/>
                  </a:lnTo>
                </a:path>
                <a:path w="383539" h="730250">
                  <a:moveTo>
                    <a:pt x="383273" y="730059"/>
                  </a:moveTo>
                  <a:lnTo>
                    <a:pt x="383273" y="0"/>
                  </a:lnTo>
                </a:path>
              </a:pathLst>
            </a:custGeom>
            <a:ln w="6350">
              <a:solidFill>
                <a:srgbClr val="231F20"/>
              </a:solidFill>
              <a:prstDash val="sysDash"/>
            </a:ln>
          </p:spPr>
          <p:txBody>
            <a:bodyPr wrap="square" lIns="0" tIns="0" rIns="0" bIns="0" rtlCol="0"/>
            <a:lstStyle/>
            <a:p>
              <a:endParaRPr/>
            </a:p>
          </p:txBody>
        </p:sp>
        <p:sp>
          <p:nvSpPr>
            <p:cNvPr id="17" name="object 17"/>
            <p:cNvSpPr/>
            <p:nvPr/>
          </p:nvSpPr>
          <p:spPr>
            <a:xfrm>
              <a:off x="1895391" y="1165133"/>
              <a:ext cx="1667510" cy="645160"/>
            </a:xfrm>
            <a:custGeom>
              <a:avLst/>
              <a:gdLst/>
              <a:ahLst/>
              <a:cxnLst/>
              <a:rect l="l" t="t" r="r" b="b"/>
              <a:pathLst>
                <a:path w="1667510" h="645160">
                  <a:moveTo>
                    <a:pt x="1667027" y="638797"/>
                  </a:moveTo>
                  <a:lnTo>
                    <a:pt x="1617081" y="637045"/>
                  </a:lnTo>
                  <a:lnTo>
                    <a:pt x="1568132" y="631871"/>
                  </a:lnTo>
                  <a:lnTo>
                    <a:pt x="1520310" y="623399"/>
                  </a:lnTo>
                  <a:lnTo>
                    <a:pt x="1473743" y="611752"/>
                  </a:lnTo>
                  <a:lnTo>
                    <a:pt x="1428561" y="597054"/>
                  </a:lnTo>
                  <a:lnTo>
                    <a:pt x="1384894" y="579429"/>
                  </a:lnTo>
                  <a:lnTo>
                    <a:pt x="1342870" y="558999"/>
                  </a:lnTo>
                  <a:lnTo>
                    <a:pt x="1302620" y="535888"/>
                  </a:lnTo>
                  <a:lnTo>
                    <a:pt x="1264273" y="510220"/>
                  </a:lnTo>
                  <a:lnTo>
                    <a:pt x="1227958" y="482118"/>
                  </a:lnTo>
                  <a:lnTo>
                    <a:pt x="1193804" y="451705"/>
                  </a:lnTo>
                  <a:lnTo>
                    <a:pt x="1161942" y="419106"/>
                  </a:lnTo>
                  <a:lnTo>
                    <a:pt x="1132499" y="384443"/>
                  </a:lnTo>
                  <a:lnTo>
                    <a:pt x="1105607" y="347840"/>
                  </a:lnTo>
                  <a:lnTo>
                    <a:pt x="1081394" y="309421"/>
                  </a:lnTo>
                  <a:lnTo>
                    <a:pt x="1059989" y="269309"/>
                  </a:lnTo>
                  <a:lnTo>
                    <a:pt x="1041522" y="227628"/>
                  </a:lnTo>
                  <a:lnTo>
                    <a:pt x="1026123" y="184500"/>
                  </a:lnTo>
                  <a:lnTo>
                    <a:pt x="1013920" y="140050"/>
                  </a:lnTo>
                  <a:lnTo>
                    <a:pt x="1005044" y="94401"/>
                  </a:lnTo>
                  <a:lnTo>
                    <a:pt x="999623" y="47676"/>
                  </a:lnTo>
                  <a:lnTo>
                    <a:pt x="997788" y="0"/>
                  </a:lnTo>
                </a:path>
                <a:path w="1667510" h="645160">
                  <a:moveTo>
                    <a:pt x="0" y="644880"/>
                  </a:moveTo>
                  <a:lnTo>
                    <a:pt x="47547" y="642958"/>
                  </a:lnTo>
                  <a:lnTo>
                    <a:pt x="94093" y="637288"/>
                  </a:lnTo>
                  <a:lnTo>
                    <a:pt x="139503" y="628010"/>
                  </a:lnTo>
                  <a:lnTo>
                    <a:pt x="183642" y="615268"/>
                  </a:lnTo>
                  <a:lnTo>
                    <a:pt x="226374" y="599202"/>
                  </a:lnTo>
                  <a:lnTo>
                    <a:pt x="267565" y="579956"/>
                  </a:lnTo>
                  <a:lnTo>
                    <a:pt x="307078" y="557670"/>
                  </a:lnTo>
                  <a:lnTo>
                    <a:pt x="344779" y="532488"/>
                  </a:lnTo>
                  <a:lnTo>
                    <a:pt x="380533" y="504550"/>
                  </a:lnTo>
                  <a:lnTo>
                    <a:pt x="414203" y="473999"/>
                  </a:lnTo>
                  <a:lnTo>
                    <a:pt x="445656" y="440978"/>
                  </a:lnTo>
                  <a:lnTo>
                    <a:pt x="474754" y="405627"/>
                  </a:lnTo>
                  <a:lnTo>
                    <a:pt x="501364" y="368089"/>
                  </a:lnTo>
                  <a:lnTo>
                    <a:pt x="525351" y="328505"/>
                  </a:lnTo>
                  <a:lnTo>
                    <a:pt x="546577" y="287019"/>
                  </a:lnTo>
                  <a:lnTo>
                    <a:pt x="564910" y="243771"/>
                  </a:lnTo>
                  <a:lnTo>
                    <a:pt x="580212" y="198904"/>
                  </a:lnTo>
                  <a:lnTo>
                    <a:pt x="592349" y="152560"/>
                  </a:lnTo>
                  <a:lnTo>
                    <a:pt x="601186" y="104880"/>
                  </a:lnTo>
                  <a:lnTo>
                    <a:pt x="606588" y="56007"/>
                  </a:lnTo>
                  <a:lnTo>
                    <a:pt x="608418" y="6083"/>
                  </a:lnTo>
                </a:path>
                <a:path w="1667510" h="645160">
                  <a:moveTo>
                    <a:pt x="608418" y="6083"/>
                  </a:moveTo>
                  <a:lnTo>
                    <a:pt x="990676" y="6083"/>
                  </a:lnTo>
                </a:path>
              </a:pathLst>
            </a:custGeom>
            <a:ln w="12700">
              <a:solidFill>
                <a:srgbClr val="231F20"/>
              </a:solidFill>
            </a:ln>
          </p:spPr>
          <p:txBody>
            <a:bodyPr wrap="square" lIns="0" tIns="0" rIns="0" bIns="0" rtlCol="0"/>
            <a:lstStyle/>
            <a:p>
              <a:endParaRPr/>
            </a:p>
          </p:txBody>
        </p:sp>
        <p:sp>
          <p:nvSpPr>
            <p:cNvPr id="18" name="object 18"/>
            <p:cNvSpPr/>
            <p:nvPr/>
          </p:nvSpPr>
          <p:spPr>
            <a:xfrm>
              <a:off x="2672118" y="800099"/>
              <a:ext cx="1413510" cy="1109345"/>
            </a:xfrm>
            <a:custGeom>
              <a:avLst/>
              <a:gdLst/>
              <a:ahLst/>
              <a:cxnLst/>
              <a:rect l="l" t="t" r="r" b="b"/>
              <a:pathLst>
                <a:path w="1413510" h="1109345">
                  <a:moveTo>
                    <a:pt x="40563" y="60845"/>
                  </a:moveTo>
                  <a:lnTo>
                    <a:pt x="20281" y="0"/>
                  </a:lnTo>
                  <a:lnTo>
                    <a:pt x="0" y="60845"/>
                  </a:lnTo>
                  <a:lnTo>
                    <a:pt x="20281" y="40563"/>
                  </a:lnTo>
                  <a:lnTo>
                    <a:pt x="40563" y="60845"/>
                  </a:lnTo>
                  <a:close/>
                </a:path>
                <a:path w="1413510" h="1109345">
                  <a:moveTo>
                    <a:pt x="1413471" y="1089012"/>
                  </a:moveTo>
                  <a:lnTo>
                    <a:pt x="1352638" y="1068730"/>
                  </a:lnTo>
                  <a:lnTo>
                    <a:pt x="1372920" y="1089012"/>
                  </a:lnTo>
                  <a:lnTo>
                    <a:pt x="1352638" y="1109294"/>
                  </a:lnTo>
                  <a:lnTo>
                    <a:pt x="1413471" y="1089012"/>
                  </a:lnTo>
                  <a:close/>
                </a:path>
              </a:pathLst>
            </a:custGeom>
            <a:solidFill>
              <a:srgbClr val="231F20"/>
            </a:solidFill>
          </p:spPr>
          <p:txBody>
            <a:bodyPr wrap="square" lIns="0" tIns="0" rIns="0" bIns="0" rtlCol="0"/>
            <a:lstStyle/>
            <a:p>
              <a:endParaRPr/>
            </a:p>
          </p:txBody>
        </p:sp>
        <p:sp>
          <p:nvSpPr>
            <p:cNvPr id="19" name="object 19"/>
            <p:cNvSpPr/>
            <p:nvPr/>
          </p:nvSpPr>
          <p:spPr>
            <a:xfrm>
              <a:off x="2501778" y="1889116"/>
              <a:ext cx="385445" cy="193040"/>
            </a:xfrm>
            <a:custGeom>
              <a:avLst/>
              <a:gdLst/>
              <a:ahLst/>
              <a:cxnLst/>
              <a:rect l="l" t="t" r="r" b="b"/>
              <a:pathLst>
                <a:path w="385444" h="193039">
                  <a:moveTo>
                    <a:pt x="241" y="0"/>
                  </a:moveTo>
                  <a:lnTo>
                    <a:pt x="76" y="3048"/>
                  </a:lnTo>
                  <a:lnTo>
                    <a:pt x="0" y="6108"/>
                  </a:lnTo>
                  <a:lnTo>
                    <a:pt x="0" y="9169"/>
                  </a:lnTo>
                  <a:lnTo>
                    <a:pt x="6881" y="57945"/>
                  </a:lnTo>
                  <a:lnTo>
                    <a:pt x="26300" y="101774"/>
                  </a:lnTo>
                  <a:lnTo>
                    <a:pt x="56422" y="138907"/>
                  </a:lnTo>
                  <a:lnTo>
                    <a:pt x="95411" y="167596"/>
                  </a:lnTo>
                  <a:lnTo>
                    <a:pt x="141431" y="186092"/>
                  </a:lnTo>
                  <a:lnTo>
                    <a:pt x="192646" y="192646"/>
                  </a:lnTo>
                  <a:lnTo>
                    <a:pt x="243861" y="186092"/>
                  </a:lnTo>
                  <a:lnTo>
                    <a:pt x="289884" y="167596"/>
                  </a:lnTo>
                  <a:lnTo>
                    <a:pt x="328876" y="138907"/>
                  </a:lnTo>
                  <a:lnTo>
                    <a:pt x="359001" y="101774"/>
                  </a:lnTo>
                  <a:lnTo>
                    <a:pt x="378423" y="57945"/>
                  </a:lnTo>
                  <a:lnTo>
                    <a:pt x="385305" y="9169"/>
                  </a:lnTo>
                </a:path>
              </a:pathLst>
            </a:custGeom>
            <a:ln w="6350">
              <a:solidFill>
                <a:srgbClr val="231F20"/>
              </a:solidFill>
            </a:ln>
          </p:spPr>
          <p:txBody>
            <a:bodyPr wrap="square" lIns="0" tIns="0" rIns="0" bIns="0" rtlCol="0"/>
            <a:lstStyle/>
            <a:p>
              <a:endParaRPr/>
            </a:p>
          </p:txBody>
        </p:sp>
        <p:pic>
          <p:nvPicPr>
            <p:cNvPr id="20" name="object 20"/>
            <p:cNvPicPr/>
            <p:nvPr/>
          </p:nvPicPr>
          <p:blipFill>
            <a:blip r:embed="rId3" cstate="print"/>
            <a:stretch>
              <a:fillRect/>
            </a:stretch>
          </p:blipFill>
          <p:spPr>
            <a:xfrm>
              <a:off x="2990507" y="1901266"/>
              <a:ext cx="790892" cy="91262"/>
            </a:xfrm>
            <a:prstGeom prst="rect">
              <a:avLst/>
            </a:prstGeom>
          </p:spPr>
        </p:pic>
      </p:grpSp>
      <p:grpSp>
        <p:nvGrpSpPr>
          <p:cNvPr id="21" name="object 21"/>
          <p:cNvGrpSpPr/>
          <p:nvPr/>
        </p:nvGrpSpPr>
        <p:grpSpPr>
          <a:xfrm>
            <a:off x="6045607" y="5665481"/>
            <a:ext cx="2891155" cy="1447800"/>
            <a:chOff x="1362481" y="5665481"/>
            <a:chExt cx="2891155" cy="1447800"/>
          </a:xfrm>
        </p:grpSpPr>
        <p:pic>
          <p:nvPicPr>
            <p:cNvPr id="22" name="object 22"/>
            <p:cNvPicPr/>
            <p:nvPr/>
          </p:nvPicPr>
          <p:blipFill>
            <a:blip r:embed="rId4" cstate="print"/>
            <a:stretch>
              <a:fillRect/>
            </a:stretch>
          </p:blipFill>
          <p:spPr>
            <a:xfrm>
              <a:off x="1362481" y="5898286"/>
              <a:ext cx="2891040" cy="992124"/>
            </a:xfrm>
            <a:prstGeom prst="rect">
              <a:avLst/>
            </a:prstGeom>
          </p:spPr>
        </p:pic>
        <p:pic>
          <p:nvPicPr>
            <p:cNvPr id="23" name="object 23"/>
            <p:cNvPicPr/>
            <p:nvPr/>
          </p:nvPicPr>
          <p:blipFill>
            <a:blip r:embed="rId5" cstate="print"/>
            <a:stretch>
              <a:fillRect/>
            </a:stretch>
          </p:blipFill>
          <p:spPr>
            <a:xfrm>
              <a:off x="3384895" y="6824034"/>
              <a:ext cx="216115" cy="216534"/>
            </a:xfrm>
            <a:prstGeom prst="rect">
              <a:avLst/>
            </a:prstGeom>
          </p:spPr>
        </p:pic>
        <p:pic>
          <p:nvPicPr>
            <p:cNvPr id="24" name="object 24"/>
            <p:cNvPicPr/>
            <p:nvPr/>
          </p:nvPicPr>
          <p:blipFill>
            <a:blip r:embed="rId6" cstate="print"/>
            <a:stretch>
              <a:fillRect/>
            </a:stretch>
          </p:blipFill>
          <p:spPr>
            <a:xfrm>
              <a:off x="3384895" y="5757234"/>
              <a:ext cx="216115" cy="216547"/>
            </a:xfrm>
            <a:prstGeom prst="rect">
              <a:avLst/>
            </a:prstGeom>
          </p:spPr>
        </p:pic>
        <p:sp>
          <p:nvSpPr>
            <p:cNvPr id="25" name="object 25"/>
            <p:cNvSpPr/>
            <p:nvPr/>
          </p:nvSpPr>
          <p:spPr>
            <a:xfrm>
              <a:off x="3491257" y="5665481"/>
              <a:ext cx="0" cy="1447800"/>
            </a:xfrm>
            <a:custGeom>
              <a:avLst/>
              <a:gdLst/>
              <a:ahLst/>
              <a:cxnLst/>
              <a:rect l="l" t="t" r="r" b="b"/>
              <a:pathLst>
                <a:path h="1447800">
                  <a:moveTo>
                    <a:pt x="0" y="1447799"/>
                  </a:moveTo>
                  <a:lnTo>
                    <a:pt x="0" y="0"/>
                  </a:lnTo>
                </a:path>
              </a:pathLst>
            </a:custGeom>
            <a:ln w="6350">
              <a:solidFill>
                <a:srgbClr val="231F20"/>
              </a:solidFill>
              <a:prstDash val="sysDashDot"/>
            </a:ln>
          </p:spPr>
          <p:txBody>
            <a:bodyPr wrap="square" lIns="0" tIns="0" rIns="0" bIns="0" rtlCol="0"/>
            <a:lstStyle/>
            <a:p>
              <a:endParaRPr/>
            </a:p>
          </p:txBody>
        </p:sp>
        <p:sp>
          <p:nvSpPr>
            <p:cNvPr id="26" name="object 26"/>
            <p:cNvSpPr/>
            <p:nvPr/>
          </p:nvSpPr>
          <p:spPr>
            <a:xfrm>
              <a:off x="2780057" y="6386839"/>
              <a:ext cx="1473200" cy="0"/>
            </a:xfrm>
            <a:custGeom>
              <a:avLst/>
              <a:gdLst/>
              <a:ahLst/>
              <a:cxnLst/>
              <a:rect l="l" t="t" r="r" b="b"/>
              <a:pathLst>
                <a:path w="1473200">
                  <a:moveTo>
                    <a:pt x="0" y="0"/>
                  </a:moveTo>
                  <a:lnTo>
                    <a:pt x="1473200" y="0"/>
                  </a:lnTo>
                </a:path>
              </a:pathLst>
            </a:custGeom>
            <a:ln w="6350">
              <a:solidFill>
                <a:srgbClr val="231F20"/>
              </a:solidFill>
            </a:ln>
          </p:spPr>
          <p:txBody>
            <a:bodyPr wrap="square" lIns="0" tIns="0" rIns="0" bIns="0" rtlCol="0"/>
            <a:lstStyle/>
            <a:p>
              <a:endParaRPr/>
            </a:p>
          </p:txBody>
        </p:sp>
        <p:sp>
          <p:nvSpPr>
            <p:cNvPr id="27" name="object 27"/>
            <p:cNvSpPr/>
            <p:nvPr/>
          </p:nvSpPr>
          <p:spPr>
            <a:xfrm>
              <a:off x="3084857" y="5858529"/>
              <a:ext cx="411480" cy="1071880"/>
            </a:xfrm>
            <a:custGeom>
              <a:avLst/>
              <a:gdLst/>
              <a:ahLst/>
              <a:cxnLst/>
              <a:rect l="l" t="t" r="r" b="b"/>
              <a:pathLst>
                <a:path w="411479" h="1071879">
                  <a:moveTo>
                    <a:pt x="411480" y="1071867"/>
                  </a:moveTo>
                  <a:lnTo>
                    <a:pt x="5080" y="1071867"/>
                  </a:lnTo>
                </a:path>
                <a:path w="411479" h="1071879">
                  <a:moveTo>
                    <a:pt x="406400" y="0"/>
                  </a:moveTo>
                  <a:lnTo>
                    <a:pt x="0" y="0"/>
                  </a:lnTo>
                </a:path>
              </a:pathLst>
            </a:custGeom>
            <a:ln w="6350">
              <a:solidFill>
                <a:srgbClr val="231F20"/>
              </a:solidFill>
              <a:prstDash val="sysDash"/>
            </a:ln>
          </p:spPr>
          <p:txBody>
            <a:bodyPr wrap="square" lIns="0" tIns="0" rIns="0" bIns="0" rtlCol="0"/>
            <a:lstStyle/>
            <a:p>
              <a:endParaRPr/>
            </a:p>
          </p:txBody>
        </p:sp>
        <p:sp>
          <p:nvSpPr>
            <p:cNvPr id="28" name="object 28"/>
            <p:cNvSpPr/>
            <p:nvPr/>
          </p:nvSpPr>
          <p:spPr>
            <a:xfrm>
              <a:off x="3237257" y="6430867"/>
              <a:ext cx="0" cy="466090"/>
            </a:xfrm>
            <a:custGeom>
              <a:avLst/>
              <a:gdLst/>
              <a:ahLst/>
              <a:cxnLst/>
              <a:rect l="l" t="t" r="r" b="b"/>
              <a:pathLst>
                <a:path h="466090">
                  <a:moveTo>
                    <a:pt x="0" y="0"/>
                  </a:moveTo>
                  <a:lnTo>
                    <a:pt x="0" y="465670"/>
                  </a:lnTo>
                </a:path>
              </a:pathLst>
            </a:custGeom>
            <a:ln w="9525">
              <a:solidFill>
                <a:srgbClr val="231F20"/>
              </a:solidFill>
            </a:ln>
          </p:spPr>
          <p:txBody>
            <a:bodyPr wrap="square" lIns="0" tIns="0" rIns="0" bIns="0" rtlCol="0"/>
            <a:lstStyle/>
            <a:p>
              <a:endParaRPr/>
            </a:p>
          </p:txBody>
        </p:sp>
        <p:sp>
          <p:nvSpPr>
            <p:cNvPr id="29" name="object 29"/>
            <p:cNvSpPr/>
            <p:nvPr/>
          </p:nvSpPr>
          <p:spPr>
            <a:xfrm>
              <a:off x="3220313" y="6397002"/>
              <a:ext cx="34290" cy="533400"/>
            </a:xfrm>
            <a:custGeom>
              <a:avLst/>
              <a:gdLst/>
              <a:ahLst/>
              <a:cxnLst/>
              <a:rect l="l" t="t" r="r" b="b"/>
              <a:pathLst>
                <a:path w="34289" h="533400">
                  <a:moveTo>
                    <a:pt x="33870" y="482600"/>
                  </a:moveTo>
                  <a:lnTo>
                    <a:pt x="16941" y="499541"/>
                  </a:lnTo>
                  <a:lnTo>
                    <a:pt x="12" y="482600"/>
                  </a:lnTo>
                  <a:lnTo>
                    <a:pt x="16941" y="533400"/>
                  </a:lnTo>
                  <a:lnTo>
                    <a:pt x="33870" y="482600"/>
                  </a:lnTo>
                  <a:close/>
                </a:path>
                <a:path w="34289" h="533400">
                  <a:moveTo>
                    <a:pt x="33870" y="50800"/>
                  </a:moveTo>
                  <a:lnTo>
                    <a:pt x="16941" y="0"/>
                  </a:lnTo>
                  <a:lnTo>
                    <a:pt x="0" y="50800"/>
                  </a:lnTo>
                  <a:lnTo>
                    <a:pt x="16941" y="33870"/>
                  </a:lnTo>
                  <a:lnTo>
                    <a:pt x="33870" y="50800"/>
                  </a:lnTo>
                  <a:close/>
                </a:path>
              </a:pathLst>
            </a:custGeom>
            <a:solidFill>
              <a:srgbClr val="231F20"/>
            </a:solidFill>
          </p:spPr>
          <p:txBody>
            <a:bodyPr wrap="square" lIns="0" tIns="0" rIns="0" bIns="0" rtlCol="0"/>
            <a:lstStyle/>
            <a:p>
              <a:endParaRPr/>
            </a:p>
          </p:txBody>
        </p:sp>
        <p:sp>
          <p:nvSpPr>
            <p:cNvPr id="30" name="object 30"/>
            <p:cNvSpPr/>
            <p:nvPr/>
          </p:nvSpPr>
          <p:spPr>
            <a:xfrm>
              <a:off x="3237257" y="5892382"/>
              <a:ext cx="0" cy="466090"/>
            </a:xfrm>
            <a:custGeom>
              <a:avLst/>
              <a:gdLst/>
              <a:ahLst/>
              <a:cxnLst/>
              <a:rect l="l" t="t" r="r" b="b"/>
              <a:pathLst>
                <a:path h="466089">
                  <a:moveTo>
                    <a:pt x="0" y="0"/>
                  </a:moveTo>
                  <a:lnTo>
                    <a:pt x="0" y="465670"/>
                  </a:lnTo>
                </a:path>
              </a:pathLst>
            </a:custGeom>
            <a:ln w="9525">
              <a:solidFill>
                <a:srgbClr val="231F20"/>
              </a:solidFill>
            </a:ln>
          </p:spPr>
          <p:txBody>
            <a:bodyPr wrap="square" lIns="0" tIns="0" rIns="0" bIns="0" rtlCol="0"/>
            <a:lstStyle/>
            <a:p>
              <a:endParaRPr/>
            </a:p>
          </p:txBody>
        </p:sp>
        <p:sp>
          <p:nvSpPr>
            <p:cNvPr id="31" name="object 31"/>
            <p:cNvSpPr/>
            <p:nvPr/>
          </p:nvSpPr>
          <p:spPr>
            <a:xfrm>
              <a:off x="3220313" y="5858535"/>
              <a:ext cx="34290" cy="533400"/>
            </a:xfrm>
            <a:custGeom>
              <a:avLst/>
              <a:gdLst/>
              <a:ahLst/>
              <a:cxnLst/>
              <a:rect l="l" t="t" r="r" b="b"/>
              <a:pathLst>
                <a:path w="34289" h="533400">
                  <a:moveTo>
                    <a:pt x="33870" y="482600"/>
                  </a:moveTo>
                  <a:lnTo>
                    <a:pt x="16941" y="499529"/>
                  </a:lnTo>
                  <a:lnTo>
                    <a:pt x="12" y="482600"/>
                  </a:lnTo>
                  <a:lnTo>
                    <a:pt x="16941" y="533400"/>
                  </a:lnTo>
                  <a:lnTo>
                    <a:pt x="33870" y="482600"/>
                  </a:lnTo>
                  <a:close/>
                </a:path>
                <a:path w="34289" h="533400">
                  <a:moveTo>
                    <a:pt x="33870" y="50800"/>
                  </a:moveTo>
                  <a:lnTo>
                    <a:pt x="16941" y="0"/>
                  </a:lnTo>
                  <a:lnTo>
                    <a:pt x="0" y="50800"/>
                  </a:lnTo>
                  <a:lnTo>
                    <a:pt x="16941" y="33858"/>
                  </a:lnTo>
                  <a:lnTo>
                    <a:pt x="33870" y="50800"/>
                  </a:lnTo>
                  <a:close/>
                </a:path>
              </a:pathLst>
            </a:custGeom>
            <a:solidFill>
              <a:srgbClr val="231F20"/>
            </a:solidFill>
          </p:spPr>
          <p:txBody>
            <a:bodyPr wrap="square" lIns="0" tIns="0" rIns="0" bIns="0" rtlCol="0"/>
            <a:lstStyle/>
            <a:p>
              <a:endParaRPr/>
            </a:p>
          </p:txBody>
        </p:sp>
        <p:sp>
          <p:nvSpPr>
            <p:cNvPr id="32" name="object 32"/>
            <p:cNvSpPr/>
            <p:nvPr/>
          </p:nvSpPr>
          <p:spPr>
            <a:xfrm>
              <a:off x="3491067" y="5858364"/>
              <a:ext cx="615950" cy="1072515"/>
            </a:xfrm>
            <a:custGeom>
              <a:avLst/>
              <a:gdLst/>
              <a:ahLst/>
              <a:cxnLst/>
              <a:rect l="l" t="t" r="r" b="b"/>
              <a:pathLst>
                <a:path w="615950" h="1072515">
                  <a:moveTo>
                    <a:pt x="5270" y="1072032"/>
                  </a:moveTo>
                  <a:lnTo>
                    <a:pt x="614870" y="538632"/>
                  </a:lnTo>
                </a:path>
                <a:path w="615950" h="1072515">
                  <a:moveTo>
                    <a:pt x="0" y="0"/>
                  </a:moveTo>
                  <a:lnTo>
                    <a:pt x="615899" y="526097"/>
                  </a:lnTo>
                </a:path>
              </a:pathLst>
            </a:custGeom>
            <a:ln w="6350">
              <a:solidFill>
                <a:srgbClr val="231F20"/>
              </a:solidFill>
            </a:ln>
          </p:spPr>
          <p:txBody>
            <a:bodyPr wrap="square" lIns="0" tIns="0" rIns="0" bIns="0" rtlCol="0"/>
            <a:lstStyle/>
            <a:p>
              <a:endParaRPr/>
            </a:p>
          </p:txBody>
        </p:sp>
        <p:sp>
          <p:nvSpPr>
            <p:cNvPr id="33" name="object 33"/>
            <p:cNvSpPr/>
            <p:nvPr/>
          </p:nvSpPr>
          <p:spPr>
            <a:xfrm>
              <a:off x="3436114" y="6936777"/>
              <a:ext cx="51435" cy="64769"/>
            </a:xfrm>
            <a:custGeom>
              <a:avLst/>
              <a:gdLst/>
              <a:ahLst/>
              <a:cxnLst/>
              <a:rect l="l" t="t" r="r" b="b"/>
              <a:pathLst>
                <a:path w="51435" h="64770">
                  <a:moveTo>
                    <a:pt x="51435" y="0"/>
                  </a:moveTo>
                  <a:lnTo>
                    <a:pt x="0" y="64211"/>
                  </a:lnTo>
                </a:path>
              </a:pathLst>
            </a:custGeom>
            <a:ln w="9524">
              <a:solidFill>
                <a:srgbClr val="231F20"/>
              </a:solidFill>
            </a:ln>
          </p:spPr>
          <p:txBody>
            <a:bodyPr wrap="square" lIns="0" tIns="0" rIns="0" bIns="0" rtlCol="0"/>
            <a:lstStyle/>
            <a:p>
              <a:endParaRPr/>
            </a:p>
          </p:txBody>
        </p:sp>
        <p:sp>
          <p:nvSpPr>
            <p:cNvPr id="34" name="object 34"/>
            <p:cNvSpPr/>
            <p:nvPr/>
          </p:nvSpPr>
          <p:spPr>
            <a:xfrm>
              <a:off x="3425535" y="6977188"/>
              <a:ext cx="34925" cy="37465"/>
            </a:xfrm>
            <a:custGeom>
              <a:avLst/>
              <a:gdLst/>
              <a:ahLst/>
              <a:cxnLst/>
              <a:rect l="l" t="t" r="r" b="b"/>
              <a:pathLst>
                <a:path w="34925" h="37465">
                  <a:moveTo>
                    <a:pt x="7950" y="0"/>
                  </a:moveTo>
                  <a:lnTo>
                    <a:pt x="0" y="37020"/>
                  </a:lnTo>
                  <a:lnTo>
                    <a:pt x="34378" y="21170"/>
                  </a:lnTo>
                  <a:lnTo>
                    <a:pt x="10579" y="23799"/>
                  </a:lnTo>
                  <a:lnTo>
                    <a:pt x="7950" y="0"/>
                  </a:lnTo>
                  <a:close/>
                </a:path>
              </a:pathLst>
            </a:custGeom>
            <a:solidFill>
              <a:srgbClr val="231F20"/>
            </a:solidFill>
          </p:spPr>
          <p:txBody>
            <a:bodyPr wrap="square" lIns="0" tIns="0" rIns="0" bIns="0" rtlCol="0"/>
            <a:lstStyle/>
            <a:p>
              <a:endParaRPr/>
            </a:p>
          </p:txBody>
        </p:sp>
        <p:sp>
          <p:nvSpPr>
            <p:cNvPr id="35" name="object 35"/>
            <p:cNvSpPr/>
            <p:nvPr/>
          </p:nvSpPr>
          <p:spPr>
            <a:xfrm>
              <a:off x="1896135" y="6298782"/>
              <a:ext cx="205104" cy="205740"/>
            </a:xfrm>
            <a:custGeom>
              <a:avLst/>
              <a:gdLst/>
              <a:ahLst/>
              <a:cxnLst/>
              <a:rect l="l" t="t" r="r" b="b"/>
              <a:pathLst>
                <a:path w="205105" h="205740">
                  <a:moveTo>
                    <a:pt x="102450" y="0"/>
                  </a:moveTo>
                  <a:lnTo>
                    <a:pt x="62568" y="8067"/>
                  </a:lnTo>
                  <a:lnTo>
                    <a:pt x="30003" y="30068"/>
                  </a:lnTo>
                  <a:lnTo>
                    <a:pt x="8049" y="62702"/>
                  </a:lnTo>
                  <a:lnTo>
                    <a:pt x="0" y="102666"/>
                  </a:lnTo>
                  <a:lnTo>
                    <a:pt x="8049" y="142629"/>
                  </a:lnTo>
                  <a:lnTo>
                    <a:pt x="30003" y="175258"/>
                  </a:lnTo>
                  <a:lnTo>
                    <a:pt x="62568" y="197255"/>
                  </a:lnTo>
                  <a:lnTo>
                    <a:pt x="102450" y="205320"/>
                  </a:lnTo>
                  <a:lnTo>
                    <a:pt x="142325" y="197255"/>
                  </a:lnTo>
                  <a:lnTo>
                    <a:pt x="174886" y="175258"/>
                  </a:lnTo>
                  <a:lnTo>
                    <a:pt x="196839" y="142629"/>
                  </a:lnTo>
                  <a:lnTo>
                    <a:pt x="204889" y="102666"/>
                  </a:lnTo>
                  <a:lnTo>
                    <a:pt x="196839" y="62702"/>
                  </a:lnTo>
                  <a:lnTo>
                    <a:pt x="174886" y="30068"/>
                  </a:lnTo>
                  <a:lnTo>
                    <a:pt x="142325" y="8067"/>
                  </a:lnTo>
                  <a:lnTo>
                    <a:pt x="102450" y="0"/>
                  </a:lnTo>
                  <a:close/>
                </a:path>
              </a:pathLst>
            </a:custGeom>
            <a:solidFill>
              <a:srgbClr val="FFFFFF"/>
            </a:solidFill>
          </p:spPr>
          <p:txBody>
            <a:bodyPr wrap="square" lIns="0" tIns="0" rIns="0" bIns="0" rtlCol="0"/>
            <a:lstStyle/>
            <a:p>
              <a:endParaRPr/>
            </a:p>
          </p:txBody>
        </p:sp>
        <p:sp>
          <p:nvSpPr>
            <p:cNvPr id="36" name="object 36"/>
            <p:cNvSpPr/>
            <p:nvPr/>
          </p:nvSpPr>
          <p:spPr>
            <a:xfrm>
              <a:off x="1896135" y="6298782"/>
              <a:ext cx="205104" cy="205740"/>
            </a:xfrm>
            <a:custGeom>
              <a:avLst/>
              <a:gdLst/>
              <a:ahLst/>
              <a:cxnLst/>
              <a:rect l="l" t="t" r="r" b="b"/>
              <a:pathLst>
                <a:path w="205105" h="205740">
                  <a:moveTo>
                    <a:pt x="102450" y="0"/>
                  </a:moveTo>
                  <a:lnTo>
                    <a:pt x="62568" y="8067"/>
                  </a:lnTo>
                  <a:lnTo>
                    <a:pt x="30003" y="30068"/>
                  </a:lnTo>
                  <a:lnTo>
                    <a:pt x="8049" y="62702"/>
                  </a:lnTo>
                  <a:lnTo>
                    <a:pt x="0" y="102666"/>
                  </a:lnTo>
                  <a:lnTo>
                    <a:pt x="8049" y="142629"/>
                  </a:lnTo>
                  <a:lnTo>
                    <a:pt x="30003" y="175258"/>
                  </a:lnTo>
                  <a:lnTo>
                    <a:pt x="62568" y="197255"/>
                  </a:lnTo>
                  <a:lnTo>
                    <a:pt x="102450" y="205320"/>
                  </a:lnTo>
                  <a:lnTo>
                    <a:pt x="142325" y="197255"/>
                  </a:lnTo>
                  <a:lnTo>
                    <a:pt x="174886" y="175258"/>
                  </a:lnTo>
                  <a:lnTo>
                    <a:pt x="196839" y="142629"/>
                  </a:lnTo>
                  <a:lnTo>
                    <a:pt x="204889" y="102666"/>
                  </a:lnTo>
                  <a:lnTo>
                    <a:pt x="196839" y="62702"/>
                  </a:lnTo>
                  <a:lnTo>
                    <a:pt x="174886" y="30068"/>
                  </a:lnTo>
                  <a:lnTo>
                    <a:pt x="142325" y="8067"/>
                  </a:lnTo>
                  <a:lnTo>
                    <a:pt x="102450" y="0"/>
                  </a:lnTo>
                  <a:close/>
                </a:path>
              </a:pathLst>
            </a:custGeom>
            <a:ln w="6350">
              <a:solidFill>
                <a:srgbClr val="231F20"/>
              </a:solidFill>
            </a:ln>
          </p:spPr>
          <p:txBody>
            <a:bodyPr wrap="square" lIns="0" tIns="0" rIns="0" bIns="0" rtlCol="0"/>
            <a:lstStyle/>
            <a:p>
              <a:endParaRPr/>
            </a:p>
          </p:txBody>
        </p:sp>
        <p:sp>
          <p:nvSpPr>
            <p:cNvPr id="37" name="object 37"/>
            <p:cNvSpPr/>
            <p:nvPr/>
          </p:nvSpPr>
          <p:spPr>
            <a:xfrm>
              <a:off x="2101457" y="6399117"/>
              <a:ext cx="194945" cy="0"/>
            </a:xfrm>
            <a:custGeom>
              <a:avLst/>
              <a:gdLst/>
              <a:ahLst/>
              <a:cxnLst/>
              <a:rect l="l" t="t" r="r" b="b"/>
              <a:pathLst>
                <a:path w="194944">
                  <a:moveTo>
                    <a:pt x="0" y="0"/>
                  </a:moveTo>
                  <a:lnTo>
                    <a:pt x="194729" y="0"/>
                  </a:lnTo>
                </a:path>
              </a:pathLst>
            </a:custGeom>
            <a:ln w="9525">
              <a:solidFill>
                <a:srgbClr val="231F20"/>
              </a:solidFill>
            </a:ln>
          </p:spPr>
          <p:txBody>
            <a:bodyPr wrap="square" lIns="0" tIns="0" rIns="0" bIns="0" rtlCol="0"/>
            <a:lstStyle/>
            <a:p>
              <a:endParaRPr/>
            </a:p>
          </p:txBody>
        </p:sp>
        <p:sp>
          <p:nvSpPr>
            <p:cNvPr id="38" name="object 38"/>
            <p:cNvSpPr/>
            <p:nvPr/>
          </p:nvSpPr>
          <p:spPr>
            <a:xfrm>
              <a:off x="2279257" y="6382188"/>
              <a:ext cx="50800" cy="34290"/>
            </a:xfrm>
            <a:custGeom>
              <a:avLst/>
              <a:gdLst/>
              <a:ahLst/>
              <a:cxnLst/>
              <a:rect l="l" t="t" r="r" b="b"/>
              <a:pathLst>
                <a:path w="50800" h="34289">
                  <a:moveTo>
                    <a:pt x="0" y="0"/>
                  </a:moveTo>
                  <a:lnTo>
                    <a:pt x="16929" y="16929"/>
                  </a:lnTo>
                  <a:lnTo>
                    <a:pt x="0" y="33858"/>
                  </a:lnTo>
                  <a:lnTo>
                    <a:pt x="50799" y="16929"/>
                  </a:lnTo>
                  <a:lnTo>
                    <a:pt x="0" y="0"/>
                  </a:lnTo>
                  <a:close/>
                </a:path>
              </a:pathLst>
            </a:custGeom>
            <a:solidFill>
              <a:srgbClr val="231F20"/>
            </a:solidFill>
          </p:spPr>
          <p:txBody>
            <a:bodyPr wrap="square" lIns="0" tIns="0" rIns="0" bIns="0" rtlCol="0"/>
            <a:lstStyle/>
            <a:p>
              <a:endParaRPr/>
            </a:p>
          </p:txBody>
        </p:sp>
        <p:sp>
          <p:nvSpPr>
            <p:cNvPr id="39" name="object 39"/>
            <p:cNvSpPr/>
            <p:nvPr/>
          </p:nvSpPr>
          <p:spPr>
            <a:xfrm>
              <a:off x="1701407" y="6403780"/>
              <a:ext cx="194945" cy="0"/>
            </a:xfrm>
            <a:custGeom>
              <a:avLst/>
              <a:gdLst/>
              <a:ahLst/>
              <a:cxnLst/>
              <a:rect l="l" t="t" r="r" b="b"/>
              <a:pathLst>
                <a:path w="194944">
                  <a:moveTo>
                    <a:pt x="194729" y="0"/>
                  </a:moveTo>
                  <a:lnTo>
                    <a:pt x="0" y="0"/>
                  </a:lnTo>
                </a:path>
              </a:pathLst>
            </a:custGeom>
            <a:ln w="9525">
              <a:solidFill>
                <a:srgbClr val="231F20"/>
              </a:solidFill>
            </a:ln>
          </p:spPr>
          <p:txBody>
            <a:bodyPr wrap="square" lIns="0" tIns="0" rIns="0" bIns="0" rtlCol="0"/>
            <a:lstStyle/>
            <a:p>
              <a:endParaRPr/>
            </a:p>
          </p:txBody>
        </p:sp>
        <p:sp>
          <p:nvSpPr>
            <p:cNvPr id="40" name="object 40"/>
            <p:cNvSpPr/>
            <p:nvPr/>
          </p:nvSpPr>
          <p:spPr>
            <a:xfrm>
              <a:off x="1667536" y="6386839"/>
              <a:ext cx="50800" cy="34290"/>
            </a:xfrm>
            <a:custGeom>
              <a:avLst/>
              <a:gdLst/>
              <a:ahLst/>
              <a:cxnLst/>
              <a:rect l="l" t="t" r="r" b="b"/>
              <a:pathLst>
                <a:path w="50800" h="34289">
                  <a:moveTo>
                    <a:pt x="50800" y="0"/>
                  </a:moveTo>
                  <a:lnTo>
                    <a:pt x="0" y="16929"/>
                  </a:lnTo>
                  <a:lnTo>
                    <a:pt x="50800" y="33870"/>
                  </a:lnTo>
                  <a:lnTo>
                    <a:pt x="33870" y="16929"/>
                  </a:lnTo>
                  <a:lnTo>
                    <a:pt x="50800" y="0"/>
                  </a:lnTo>
                  <a:close/>
                </a:path>
              </a:pathLst>
            </a:custGeom>
            <a:solidFill>
              <a:srgbClr val="231F20"/>
            </a:solidFill>
          </p:spPr>
          <p:txBody>
            <a:bodyPr wrap="square" lIns="0" tIns="0" rIns="0" bIns="0" rtlCol="0"/>
            <a:lstStyle/>
            <a:p>
              <a:endParaRPr/>
            </a:p>
          </p:txBody>
        </p:sp>
        <p:sp>
          <p:nvSpPr>
            <p:cNvPr id="41" name="object 41"/>
            <p:cNvSpPr/>
            <p:nvPr/>
          </p:nvSpPr>
          <p:spPr>
            <a:xfrm>
              <a:off x="1784230" y="6194925"/>
              <a:ext cx="137795" cy="137795"/>
            </a:xfrm>
            <a:custGeom>
              <a:avLst/>
              <a:gdLst/>
              <a:ahLst/>
              <a:cxnLst/>
              <a:rect l="l" t="t" r="r" b="b"/>
              <a:pathLst>
                <a:path w="137794" h="137795">
                  <a:moveTo>
                    <a:pt x="0" y="0"/>
                  </a:moveTo>
                  <a:lnTo>
                    <a:pt x="137693" y="137693"/>
                  </a:lnTo>
                </a:path>
              </a:pathLst>
            </a:custGeom>
            <a:ln w="9525">
              <a:solidFill>
                <a:srgbClr val="231F20"/>
              </a:solidFill>
            </a:ln>
          </p:spPr>
          <p:txBody>
            <a:bodyPr wrap="square" lIns="0" tIns="0" rIns="0" bIns="0" rtlCol="0"/>
            <a:lstStyle/>
            <a:p>
              <a:endParaRPr/>
            </a:p>
          </p:txBody>
        </p:sp>
        <p:sp>
          <p:nvSpPr>
            <p:cNvPr id="42" name="object 42"/>
            <p:cNvSpPr/>
            <p:nvPr/>
          </p:nvSpPr>
          <p:spPr>
            <a:xfrm>
              <a:off x="1760278" y="6170973"/>
              <a:ext cx="48260" cy="48260"/>
            </a:xfrm>
            <a:custGeom>
              <a:avLst/>
              <a:gdLst/>
              <a:ahLst/>
              <a:cxnLst/>
              <a:rect l="l" t="t" r="r" b="b"/>
              <a:pathLst>
                <a:path w="48260" h="48260">
                  <a:moveTo>
                    <a:pt x="0" y="0"/>
                  </a:moveTo>
                  <a:lnTo>
                    <a:pt x="23952" y="47891"/>
                  </a:lnTo>
                  <a:lnTo>
                    <a:pt x="23952" y="23952"/>
                  </a:lnTo>
                  <a:lnTo>
                    <a:pt x="47891" y="23952"/>
                  </a:lnTo>
                  <a:lnTo>
                    <a:pt x="0" y="0"/>
                  </a:lnTo>
                  <a:close/>
                </a:path>
              </a:pathLst>
            </a:custGeom>
            <a:solidFill>
              <a:srgbClr val="231F20"/>
            </a:solidFill>
          </p:spPr>
          <p:txBody>
            <a:bodyPr wrap="square" lIns="0" tIns="0" rIns="0" bIns="0" rtlCol="0"/>
            <a:lstStyle/>
            <a:p>
              <a:endParaRPr/>
            </a:p>
          </p:txBody>
        </p:sp>
        <p:sp>
          <p:nvSpPr>
            <p:cNvPr id="43" name="object 43"/>
            <p:cNvSpPr/>
            <p:nvPr/>
          </p:nvSpPr>
          <p:spPr>
            <a:xfrm>
              <a:off x="2075666" y="6473655"/>
              <a:ext cx="137795" cy="137795"/>
            </a:xfrm>
            <a:custGeom>
              <a:avLst/>
              <a:gdLst/>
              <a:ahLst/>
              <a:cxnLst/>
              <a:rect l="l" t="t" r="r" b="b"/>
              <a:pathLst>
                <a:path w="137794" h="137795">
                  <a:moveTo>
                    <a:pt x="0" y="0"/>
                  </a:moveTo>
                  <a:lnTo>
                    <a:pt x="137693" y="137706"/>
                  </a:lnTo>
                </a:path>
              </a:pathLst>
            </a:custGeom>
            <a:ln w="9525">
              <a:solidFill>
                <a:srgbClr val="231F20"/>
              </a:solidFill>
            </a:ln>
          </p:spPr>
          <p:txBody>
            <a:bodyPr wrap="square" lIns="0" tIns="0" rIns="0" bIns="0" rtlCol="0"/>
            <a:lstStyle/>
            <a:p>
              <a:endParaRPr/>
            </a:p>
          </p:txBody>
        </p:sp>
        <p:sp>
          <p:nvSpPr>
            <p:cNvPr id="44" name="object 44"/>
            <p:cNvSpPr/>
            <p:nvPr/>
          </p:nvSpPr>
          <p:spPr>
            <a:xfrm>
              <a:off x="2189424" y="6587406"/>
              <a:ext cx="48260" cy="48260"/>
            </a:xfrm>
            <a:custGeom>
              <a:avLst/>
              <a:gdLst/>
              <a:ahLst/>
              <a:cxnLst/>
              <a:rect l="l" t="t" r="r" b="b"/>
              <a:pathLst>
                <a:path w="48260" h="48259">
                  <a:moveTo>
                    <a:pt x="23939" y="0"/>
                  </a:moveTo>
                  <a:lnTo>
                    <a:pt x="23939" y="23952"/>
                  </a:lnTo>
                  <a:lnTo>
                    <a:pt x="0" y="23952"/>
                  </a:lnTo>
                  <a:lnTo>
                    <a:pt x="47878" y="47904"/>
                  </a:lnTo>
                  <a:lnTo>
                    <a:pt x="23939" y="0"/>
                  </a:lnTo>
                  <a:close/>
                </a:path>
              </a:pathLst>
            </a:custGeom>
            <a:solidFill>
              <a:srgbClr val="231F20"/>
            </a:solidFill>
          </p:spPr>
          <p:txBody>
            <a:bodyPr wrap="square" lIns="0" tIns="0" rIns="0" bIns="0" rtlCol="0"/>
            <a:lstStyle/>
            <a:p>
              <a:endParaRPr/>
            </a:p>
          </p:txBody>
        </p:sp>
        <p:sp>
          <p:nvSpPr>
            <p:cNvPr id="45" name="object 45"/>
            <p:cNvSpPr/>
            <p:nvPr/>
          </p:nvSpPr>
          <p:spPr>
            <a:xfrm>
              <a:off x="1999857" y="6099402"/>
              <a:ext cx="0" cy="194945"/>
            </a:xfrm>
            <a:custGeom>
              <a:avLst/>
              <a:gdLst/>
              <a:ahLst/>
              <a:cxnLst/>
              <a:rect l="l" t="t" r="r" b="b"/>
              <a:pathLst>
                <a:path h="194945">
                  <a:moveTo>
                    <a:pt x="0" y="0"/>
                  </a:moveTo>
                  <a:lnTo>
                    <a:pt x="0" y="194729"/>
                  </a:lnTo>
                </a:path>
              </a:pathLst>
            </a:custGeom>
            <a:ln w="9525">
              <a:solidFill>
                <a:srgbClr val="231F20"/>
              </a:solidFill>
            </a:ln>
          </p:spPr>
          <p:txBody>
            <a:bodyPr wrap="square" lIns="0" tIns="0" rIns="0" bIns="0" rtlCol="0"/>
            <a:lstStyle/>
            <a:p>
              <a:endParaRPr/>
            </a:p>
          </p:txBody>
        </p:sp>
        <p:sp>
          <p:nvSpPr>
            <p:cNvPr id="46" name="object 46"/>
            <p:cNvSpPr/>
            <p:nvPr/>
          </p:nvSpPr>
          <p:spPr>
            <a:xfrm>
              <a:off x="1982909" y="6065531"/>
              <a:ext cx="34290" cy="50800"/>
            </a:xfrm>
            <a:custGeom>
              <a:avLst/>
              <a:gdLst/>
              <a:ahLst/>
              <a:cxnLst/>
              <a:rect l="l" t="t" r="r" b="b"/>
              <a:pathLst>
                <a:path w="34289" h="50800">
                  <a:moveTo>
                    <a:pt x="16941" y="0"/>
                  </a:moveTo>
                  <a:lnTo>
                    <a:pt x="0" y="50800"/>
                  </a:lnTo>
                  <a:lnTo>
                    <a:pt x="16941" y="33870"/>
                  </a:lnTo>
                  <a:lnTo>
                    <a:pt x="33870" y="50800"/>
                  </a:lnTo>
                  <a:lnTo>
                    <a:pt x="16941" y="0"/>
                  </a:lnTo>
                  <a:close/>
                </a:path>
              </a:pathLst>
            </a:custGeom>
            <a:solidFill>
              <a:srgbClr val="231F20"/>
            </a:solidFill>
          </p:spPr>
          <p:txBody>
            <a:bodyPr wrap="square" lIns="0" tIns="0" rIns="0" bIns="0" rtlCol="0"/>
            <a:lstStyle/>
            <a:p>
              <a:endParaRPr/>
            </a:p>
          </p:txBody>
        </p:sp>
        <p:sp>
          <p:nvSpPr>
            <p:cNvPr id="47" name="object 47"/>
            <p:cNvSpPr/>
            <p:nvPr/>
          </p:nvSpPr>
          <p:spPr>
            <a:xfrm>
              <a:off x="2004936" y="6508766"/>
              <a:ext cx="0" cy="194945"/>
            </a:xfrm>
            <a:custGeom>
              <a:avLst/>
              <a:gdLst/>
              <a:ahLst/>
              <a:cxnLst/>
              <a:rect l="l" t="t" r="r" b="b"/>
              <a:pathLst>
                <a:path h="194945">
                  <a:moveTo>
                    <a:pt x="0" y="0"/>
                  </a:moveTo>
                  <a:lnTo>
                    <a:pt x="0" y="194729"/>
                  </a:lnTo>
                </a:path>
              </a:pathLst>
            </a:custGeom>
            <a:ln w="9525">
              <a:solidFill>
                <a:srgbClr val="231F20"/>
              </a:solidFill>
            </a:ln>
          </p:spPr>
          <p:txBody>
            <a:bodyPr wrap="square" lIns="0" tIns="0" rIns="0" bIns="0" rtlCol="0"/>
            <a:lstStyle/>
            <a:p>
              <a:endParaRPr/>
            </a:p>
          </p:txBody>
        </p:sp>
        <p:sp>
          <p:nvSpPr>
            <p:cNvPr id="48" name="object 48"/>
            <p:cNvSpPr/>
            <p:nvPr/>
          </p:nvSpPr>
          <p:spPr>
            <a:xfrm>
              <a:off x="1988007" y="6686566"/>
              <a:ext cx="34290" cy="50800"/>
            </a:xfrm>
            <a:custGeom>
              <a:avLst/>
              <a:gdLst/>
              <a:ahLst/>
              <a:cxnLst/>
              <a:rect l="l" t="t" r="r" b="b"/>
              <a:pathLst>
                <a:path w="34289" h="50800">
                  <a:moveTo>
                    <a:pt x="33858" y="0"/>
                  </a:moveTo>
                  <a:lnTo>
                    <a:pt x="16929" y="16929"/>
                  </a:lnTo>
                  <a:lnTo>
                    <a:pt x="0" y="0"/>
                  </a:lnTo>
                  <a:lnTo>
                    <a:pt x="16929" y="50799"/>
                  </a:lnTo>
                  <a:lnTo>
                    <a:pt x="33858" y="0"/>
                  </a:lnTo>
                  <a:close/>
                </a:path>
              </a:pathLst>
            </a:custGeom>
            <a:solidFill>
              <a:srgbClr val="231F20"/>
            </a:solidFill>
          </p:spPr>
          <p:txBody>
            <a:bodyPr wrap="square" lIns="0" tIns="0" rIns="0" bIns="0" rtlCol="0"/>
            <a:lstStyle/>
            <a:p>
              <a:endParaRPr/>
            </a:p>
          </p:txBody>
        </p:sp>
        <p:sp>
          <p:nvSpPr>
            <p:cNvPr id="49" name="object 49"/>
            <p:cNvSpPr/>
            <p:nvPr/>
          </p:nvSpPr>
          <p:spPr>
            <a:xfrm>
              <a:off x="1793544" y="6482979"/>
              <a:ext cx="137795" cy="137795"/>
            </a:xfrm>
            <a:custGeom>
              <a:avLst/>
              <a:gdLst/>
              <a:ahLst/>
              <a:cxnLst/>
              <a:rect l="l" t="t" r="r" b="b"/>
              <a:pathLst>
                <a:path w="137794" h="137795">
                  <a:moveTo>
                    <a:pt x="0" y="137693"/>
                  </a:moveTo>
                  <a:lnTo>
                    <a:pt x="137693" y="0"/>
                  </a:lnTo>
                </a:path>
              </a:pathLst>
            </a:custGeom>
            <a:ln w="9525">
              <a:solidFill>
                <a:srgbClr val="231F20"/>
              </a:solidFill>
            </a:ln>
          </p:spPr>
          <p:txBody>
            <a:bodyPr wrap="square" lIns="0" tIns="0" rIns="0" bIns="0" rtlCol="0"/>
            <a:lstStyle/>
            <a:p>
              <a:endParaRPr/>
            </a:p>
          </p:txBody>
        </p:sp>
        <p:sp>
          <p:nvSpPr>
            <p:cNvPr id="50" name="object 50"/>
            <p:cNvSpPr/>
            <p:nvPr/>
          </p:nvSpPr>
          <p:spPr>
            <a:xfrm>
              <a:off x="1769598" y="6596720"/>
              <a:ext cx="48260" cy="48260"/>
            </a:xfrm>
            <a:custGeom>
              <a:avLst/>
              <a:gdLst/>
              <a:ahLst/>
              <a:cxnLst/>
              <a:rect l="l" t="t" r="r" b="b"/>
              <a:pathLst>
                <a:path w="48260" h="48259">
                  <a:moveTo>
                    <a:pt x="23939" y="0"/>
                  </a:moveTo>
                  <a:lnTo>
                    <a:pt x="0" y="47904"/>
                  </a:lnTo>
                  <a:lnTo>
                    <a:pt x="47891" y="23952"/>
                  </a:lnTo>
                  <a:lnTo>
                    <a:pt x="23939" y="23952"/>
                  </a:lnTo>
                  <a:lnTo>
                    <a:pt x="23939" y="0"/>
                  </a:lnTo>
                  <a:close/>
                </a:path>
              </a:pathLst>
            </a:custGeom>
            <a:solidFill>
              <a:srgbClr val="231F20"/>
            </a:solidFill>
          </p:spPr>
          <p:txBody>
            <a:bodyPr wrap="square" lIns="0" tIns="0" rIns="0" bIns="0" rtlCol="0"/>
            <a:lstStyle/>
            <a:p>
              <a:endParaRPr/>
            </a:p>
          </p:txBody>
        </p:sp>
        <p:sp>
          <p:nvSpPr>
            <p:cNvPr id="51" name="object 51"/>
            <p:cNvSpPr/>
            <p:nvPr/>
          </p:nvSpPr>
          <p:spPr>
            <a:xfrm>
              <a:off x="2080261" y="6200584"/>
              <a:ext cx="137795" cy="137795"/>
            </a:xfrm>
            <a:custGeom>
              <a:avLst/>
              <a:gdLst/>
              <a:ahLst/>
              <a:cxnLst/>
              <a:rect l="l" t="t" r="r" b="b"/>
              <a:pathLst>
                <a:path w="137794" h="137795">
                  <a:moveTo>
                    <a:pt x="0" y="137388"/>
                  </a:moveTo>
                  <a:lnTo>
                    <a:pt x="137388" y="0"/>
                  </a:lnTo>
                </a:path>
              </a:pathLst>
            </a:custGeom>
            <a:ln w="9525">
              <a:solidFill>
                <a:srgbClr val="231F20"/>
              </a:solidFill>
            </a:ln>
          </p:spPr>
          <p:txBody>
            <a:bodyPr wrap="square" lIns="0" tIns="0" rIns="0" bIns="0" rtlCol="0"/>
            <a:lstStyle/>
            <a:p>
              <a:endParaRPr/>
            </a:p>
          </p:txBody>
        </p:sp>
        <p:sp>
          <p:nvSpPr>
            <p:cNvPr id="52" name="object 52"/>
            <p:cNvSpPr/>
            <p:nvPr/>
          </p:nvSpPr>
          <p:spPr>
            <a:xfrm>
              <a:off x="2193715" y="6176628"/>
              <a:ext cx="48260" cy="48260"/>
            </a:xfrm>
            <a:custGeom>
              <a:avLst/>
              <a:gdLst/>
              <a:ahLst/>
              <a:cxnLst/>
              <a:rect l="l" t="t" r="r" b="b"/>
              <a:pathLst>
                <a:path w="48260" h="48260">
                  <a:moveTo>
                    <a:pt x="47891" y="0"/>
                  </a:moveTo>
                  <a:lnTo>
                    <a:pt x="0" y="23952"/>
                  </a:lnTo>
                  <a:lnTo>
                    <a:pt x="23939" y="23952"/>
                  </a:lnTo>
                  <a:lnTo>
                    <a:pt x="23939" y="47891"/>
                  </a:lnTo>
                  <a:lnTo>
                    <a:pt x="47891" y="0"/>
                  </a:lnTo>
                  <a:close/>
                </a:path>
              </a:pathLst>
            </a:custGeom>
            <a:solidFill>
              <a:srgbClr val="231F20"/>
            </a:solidFill>
          </p:spPr>
          <p:txBody>
            <a:bodyPr wrap="square" lIns="0" tIns="0" rIns="0" bIns="0" rtlCol="0"/>
            <a:lstStyle/>
            <a:p>
              <a:endParaRPr/>
            </a:p>
          </p:txBody>
        </p:sp>
      </p:grpSp>
      <p:sp>
        <p:nvSpPr>
          <p:cNvPr id="53" name="object 53"/>
          <p:cNvSpPr txBox="1"/>
          <p:nvPr/>
        </p:nvSpPr>
        <p:spPr>
          <a:xfrm>
            <a:off x="5337212" y="403231"/>
            <a:ext cx="1007110" cy="143629"/>
          </a:xfrm>
          <a:prstGeom prst="rect">
            <a:avLst/>
          </a:prstGeom>
        </p:spPr>
        <p:txBody>
          <a:bodyPr vert="horz" wrap="square" lIns="0" tIns="12700" rIns="0" bIns="0" rtlCol="0">
            <a:spAutoFit/>
          </a:bodyPr>
          <a:lstStyle/>
          <a:p>
            <a:pPr marL="12700">
              <a:spcBef>
                <a:spcPts val="100"/>
              </a:spcBef>
            </a:pPr>
            <a:r>
              <a:rPr sz="850" dirty="0">
                <a:solidFill>
                  <a:srgbClr val="171514"/>
                </a:solidFill>
                <a:latin typeface="Microsoft Sans Serif"/>
                <a:cs typeface="Microsoft Sans Serif"/>
              </a:rPr>
              <a:t>Resistencia</a:t>
            </a:r>
            <a:r>
              <a:rPr sz="850" spc="-20"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20"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endParaRPr sz="850">
              <a:latin typeface="Microsoft Sans Serif"/>
              <a:cs typeface="Microsoft Sans Serif"/>
            </a:endParaRPr>
          </a:p>
        </p:txBody>
      </p:sp>
      <p:sp>
        <p:nvSpPr>
          <p:cNvPr id="54" name="object 54"/>
          <p:cNvSpPr txBox="1"/>
          <p:nvPr/>
        </p:nvSpPr>
        <p:spPr>
          <a:xfrm>
            <a:off x="9540825" y="396881"/>
            <a:ext cx="9080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a:t>
            </a:r>
            <a:endParaRPr sz="900">
              <a:latin typeface="Arial"/>
              <a:cs typeface="Arial"/>
            </a:endParaRPr>
          </a:p>
        </p:txBody>
      </p:sp>
      <p:sp>
        <p:nvSpPr>
          <p:cNvPr id="55" name="object 55"/>
          <p:cNvSpPr txBox="1"/>
          <p:nvPr/>
        </p:nvSpPr>
        <p:spPr>
          <a:xfrm>
            <a:off x="7182439" y="902226"/>
            <a:ext cx="118110" cy="140423"/>
          </a:xfrm>
          <a:prstGeom prst="rect">
            <a:avLst/>
          </a:prstGeom>
        </p:spPr>
        <p:txBody>
          <a:bodyPr vert="horz" wrap="square" lIns="0" tIns="17145" rIns="0" bIns="0" rtlCol="0">
            <a:spAutoFit/>
          </a:bodyPr>
          <a:lstStyle/>
          <a:p>
            <a:pPr marL="12700">
              <a:spcBef>
                <a:spcPts val="135"/>
              </a:spcBef>
            </a:pPr>
            <a:r>
              <a:rPr sz="800" i="1" spc="-55" dirty="0">
                <a:solidFill>
                  <a:srgbClr val="171514"/>
                </a:solidFill>
                <a:latin typeface="Arial"/>
                <a:cs typeface="Arial"/>
              </a:rPr>
              <a:t>V</a:t>
            </a:r>
            <a:r>
              <a:rPr sz="600" i="1" spc="45" dirty="0">
                <a:solidFill>
                  <a:srgbClr val="171514"/>
                </a:solidFill>
                <a:latin typeface="Arial"/>
                <a:cs typeface="Arial"/>
              </a:rPr>
              <a:t>r</a:t>
            </a:r>
            <a:endParaRPr sz="600">
              <a:latin typeface="Arial"/>
              <a:cs typeface="Arial"/>
            </a:endParaRPr>
          </a:p>
        </p:txBody>
      </p:sp>
      <p:sp>
        <p:nvSpPr>
          <p:cNvPr id="56" name="object 56"/>
          <p:cNvSpPr txBox="1"/>
          <p:nvPr/>
        </p:nvSpPr>
        <p:spPr>
          <a:xfrm>
            <a:off x="7943537" y="1265230"/>
            <a:ext cx="159385" cy="140423"/>
          </a:xfrm>
          <a:prstGeom prst="rect">
            <a:avLst/>
          </a:prstGeom>
        </p:spPr>
        <p:txBody>
          <a:bodyPr vert="horz" wrap="square" lIns="0" tIns="17145" rIns="0" bIns="0" rtlCol="0">
            <a:spAutoFit/>
          </a:bodyPr>
          <a:lstStyle/>
          <a:p>
            <a:pPr marL="12700">
              <a:spcBef>
                <a:spcPts val="135"/>
              </a:spcBef>
            </a:pPr>
            <a:r>
              <a:rPr sz="800" i="1" spc="-55" dirty="0">
                <a:solidFill>
                  <a:srgbClr val="171514"/>
                </a:solidFill>
                <a:latin typeface="Arial"/>
                <a:cs typeface="Arial"/>
              </a:rPr>
              <a:t>V</a:t>
            </a:r>
            <a:r>
              <a:rPr sz="500" spc="5" dirty="0">
                <a:solidFill>
                  <a:srgbClr val="171514"/>
                </a:solidFill>
                <a:latin typeface="Microsoft Sans Serif"/>
                <a:cs typeface="Microsoft Sans Serif"/>
              </a:rPr>
              <a:t>12</a:t>
            </a:r>
            <a:endParaRPr sz="500">
              <a:latin typeface="Microsoft Sans Serif"/>
              <a:cs typeface="Microsoft Sans Serif"/>
            </a:endParaRPr>
          </a:p>
        </p:txBody>
      </p:sp>
      <p:sp>
        <p:nvSpPr>
          <p:cNvPr id="57" name="object 57"/>
          <p:cNvSpPr txBox="1"/>
          <p:nvPr/>
        </p:nvSpPr>
        <p:spPr>
          <a:xfrm>
            <a:off x="7596141" y="1756557"/>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1</a:t>
            </a:r>
            <a:endParaRPr sz="800">
              <a:latin typeface="Microsoft Sans Serif"/>
              <a:cs typeface="Microsoft Sans Serif"/>
            </a:endParaRPr>
          </a:p>
        </p:txBody>
      </p:sp>
      <p:sp>
        <p:nvSpPr>
          <p:cNvPr id="58" name="object 58"/>
          <p:cNvSpPr txBox="1"/>
          <p:nvPr/>
        </p:nvSpPr>
        <p:spPr>
          <a:xfrm>
            <a:off x="7868124" y="1753509"/>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2</a:t>
            </a:r>
            <a:endParaRPr sz="800">
              <a:latin typeface="Microsoft Sans Serif"/>
              <a:cs typeface="Microsoft Sans Serif"/>
            </a:endParaRPr>
          </a:p>
        </p:txBody>
      </p:sp>
      <p:sp>
        <p:nvSpPr>
          <p:cNvPr id="59" name="object 59"/>
          <p:cNvSpPr txBox="1"/>
          <p:nvPr/>
        </p:nvSpPr>
        <p:spPr>
          <a:xfrm>
            <a:off x="8551297" y="1741747"/>
            <a:ext cx="67945" cy="140423"/>
          </a:xfrm>
          <a:prstGeom prst="rect">
            <a:avLst/>
          </a:prstGeom>
        </p:spPr>
        <p:txBody>
          <a:bodyPr vert="horz" wrap="square" lIns="0" tIns="17145" rIns="0" bIns="0" rtlCol="0">
            <a:spAutoFit/>
          </a:bodyPr>
          <a:lstStyle/>
          <a:p>
            <a:pPr marL="12700">
              <a:spcBef>
                <a:spcPts val="135"/>
              </a:spcBef>
            </a:pPr>
            <a:r>
              <a:rPr sz="800" i="1" spc="60" dirty="0">
                <a:solidFill>
                  <a:srgbClr val="171514"/>
                </a:solidFill>
                <a:latin typeface="Arial"/>
                <a:cs typeface="Arial"/>
              </a:rPr>
              <a:t>r</a:t>
            </a:r>
            <a:endParaRPr sz="800">
              <a:latin typeface="Arial"/>
              <a:cs typeface="Arial"/>
            </a:endParaRPr>
          </a:p>
        </p:txBody>
      </p:sp>
      <p:sp>
        <p:nvSpPr>
          <p:cNvPr id="60" name="object 60"/>
          <p:cNvSpPr txBox="1"/>
          <p:nvPr/>
        </p:nvSpPr>
        <p:spPr>
          <a:xfrm>
            <a:off x="5337172" y="2247494"/>
            <a:ext cx="4236085" cy="907415"/>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5" dirty="0">
                <a:solidFill>
                  <a:srgbClr val="171514"/>
                </a:solidFill>
                <a:latin typeface="Arial"/>
                <a:cs typeface="Arial"/>
              </a:rPr>
              <a:t> </a:t>
            </a:r>
            <a:r>
              <a:rPr sz="700" b="1" spc="20" dirty="0">
                <a:solidFill>
                  <a:srgbClr val="171514"/>
                </a:solidFill>
                <a:latin typeface="Arial"/>
                <a:cs typeface="Arial"/>
              </a:rPr>
              <a:t>2.4</a:t>
            </a:r>
            <a:r>
              <a:rPr sz="700" spc="20" dirty="0">
                <a:solidFill>
                  <a:srgbClr val="171514"/>
                </a:solidFill>
                <a:latin typeface="Microsoft Sans Serif"/>
                <a:cs typeface="Microsoft Sans Serif"/>
              </a:rPr>
              <a:t>Distribución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electrodo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hemisférico</a:t>
            </a:r>
            <a:r>
              <a:rPr sz="700" spc="2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1150" dirty="0">
              <a:latin typeface="Microsoft Sans Serif"/>
              <a:cs typeface="Microsoft Sans Serif"/>
            </a:endParaRPr>
          </a:p>
          <a:p>
            <a:pPr marL="12700" marR="5080" indent="152400">
              <a:lnSpc>
                <a:spcPct val="125000"/>
              </a:lnSpc>
            </a:pPr>
            <a:r>
              <a:rPr sz="800" spc="5" dirty="0">
                <a:solidFill>
                  <a:srgbClr val="171514"/>
                </a:solidFill>
                <a:latin typeface="Microsoft Sans Serif"/>
                <a:cs typeface="Microsoft Sans Serif"/>
              </a:rPr>
              <a:t>Para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determinar</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influencia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profundidad</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enterramiento,</a:t>
            </a:r>
            <a:r>
              <a:rPr sz="800" spc="-5" dirty="0">
                <a:solidFill>
                  <a:srgbClr val="171514"/>
                </a:solidFill>
                <a:latin typeface="Microsoft Sans Serif"/>
                <a:cs typeface="Microsoft Sans Serif"/>
              </a:rPr>
              <a:t> </a:t>
            </a:r>
            <a:r>
              <a:rPr sz="800" spc="35" dirty="0" err="1">
                <a:solidFill>
                  <a:srgbClr val="171514"/>
                </a:solidFill>
                <a:latin typeface="Microsoft Sans Serif"/>
                <a:cs typeface="Microsoft Sans Serif"/>
              </a:rPr>
              <a:t>supondremos</a:t>
            </a:r>
            <a:r>
              <a:rPr sz="800"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el </a:t>
            </a:r>
            <a:r>
              <a:rPr sz="800" spc="35" dirty="0">
                <a:solidFill>
                  <a:srgbClr val="171514"/>
                </a:solidFill>
                <a:latin typeface="Microsoft Sans Serif"/>
                <a:cs typeface="Microsoft Sans Serif"/>
              </a:rPr>
              <a:t>conductor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lleva la </a:t>
            </a:r>
            <a:r>
              <a:rPr sz="800" spc="30" dirty="0">
                <a:solidFill>
                  <a:srgbClr val="171514"/>
                </a:solidFill>
                <a:latin typeface="Microsoft Sans Serif"/>
                <a:cs typeface="Microsoft Sans Serif"/>
              </a:rPr>
              <a:t>corriente </a:t>
            </a:r>
            <a:r>
              <a:rPr sz="800" spc="10" dirty="0">
                <a:solidFill>
                  <a:srgbClr val="171514"/>
                </a:solidFill>
                <a:latin typeface="Microsoft Sans Serif"/>
                <a:cs typeface="Microsoft Sans Serif"/>
              </a:rPr>
              <a:t>al </a:t>
            </a:r>
            <a:r>
              <a:rPr sz="800" spc="30" dirty="0">
                <a:solidFill>
                  <a:srgbClr val="171514"/>
                </a:solidFill>
                <a:latin typeface="Microsoft Sans Serif"/>
                <a:cs typeface="Microsoft Sans Serif"/>
              </a:rPr>
              <a:t>electrodo </a:t>
            </a:r>
            <a:r>
              <a:rPr sz="800" spc="15" dirty="0">
                <a:solidFill>
                  <a:srgbClr val="171514"/>
                </a:solidFill>
                <a:latin typeface="Microsoft Sans Serif"/>
                <a:cs typeface="Microsoft Sans Serif"/>
              </a:rPr>
              <a:t>está aislado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tierra. </a:t>
            </a:r>
            <a:r>
              <a:rPr sz="800" spc="-40" dirty="0">
                <a:solidFill>
                  <a:srgbClr val="171514"/>
                </a:solidFill>
                <a:latin typeface="Microsoft Sans Serif"/>
                <a:cs typeface="Microsoft Sans Serif"/>
              </a:rPr>
              <a:t>Si </a:t>
            </a:r>
            <a:r>
              <a:rPr sz="800" spc="45" dirty="0">
                <a:solidFill>
                  <a:srgbClr val="171514"/>
                </a:solidFill>
                <a:latin typeface="Microsoft Sans Serif"/>
                <a:cs typeface="Microsoft Sans Serif"/>
              </a:rPr>
              <a:t>un </a:t>
            </a:r>
            <a:r>
              <a:rPr sz="800" spc="30" dirty="0" err="1" smtClean="0">
                <a:solidFill>
                  <a:srgbClr val="171514"/>
                </a:solidFill>
                <a:latin typeface="Microsoft Sans Serif"/>
                <a:cs typeface="Microsoft Sans Serif"/>
              </a:rPr>
              <a:t>electrodo</a:t>
            </a:r>
            <a:r>
              <a:rPr lang="es-ES" sz="800" spc="3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esférico</a:t>
            </a:r>
            <a:r>
              <a:rPr sz="800" spc="2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radio</a:t>
            </a:r>
            <a:r>
              <a:rPr sz="800" i="1" spc="20" dirty="0">
                <a:solidFill>
                  <a:srgbClr val="171514"/>
                </a:solidFill>
                <a:latin typeface="Arial"/>
                <a:cs typeface="Arial"/>
              </a:rPr>
              <a:t>a</a:t>
            </a:r>
            <a:r>
              <a:rPr sz="800" spc="20" dirty="0">
                <a:solidFill>
                  <a:srgbClr val="171514"/>
                </a:solidFill>
                <a:latin typeface="Microsoft Sans Serif"/>
                <a:cs typeface="Microsoft Sans Serif"/>
              </a:rPr>
              <a:t>está </a:t>
            </a:r>
            <a:r>
              <a:rPr sz="800" spc="35" dirty="0">
                <a:solidFill>
                  <a:srgbClr val="171514"/>
                </a:solidFill>
                <a:latin typeface="Microsoft Sans Serif"/>
                <a:cs typeface="Microsoft Sans Serif"/>
              </a:rPr>
              <a:t>enterrado </a:t>
            </a:r>
            <a:r>
              <a:rPr sz="800" spc="25" dirty="0">
                <a:solidFill>
                  <a:srgbClr val="171514"/>
                </a:solidFill>
                <a:latin typeface="Microsoft Sans Serif"/>
                <a:cs typeface="Microsoft Sans Serif"/>
              </a:rPr>
              <a:t>en </a:t>
            </a:r>
            <a:r>
              <a:rPr sz="800" spc="45" dirty="0">
                <a:solidFill>
                  <a:srgbClr val="171514"/>
                </a:solidFill>
                <a:latin typeface="Microsoft Sans Serif"/>
                <a:cs typeface="Microsoft Sans Serif"/>
              </a:rPr>
              <a:t>un </a:t>
            </a:r>
            <a:r>
              <a:rPr sz="800" spc="35" dirty="0">
                <a:solidFill>
                  <a:srgbClr val="171514"/>
                </a:solidFill>
                <a:latin typeface="Microsoft Sans Serif"/>
                <a:cs typeface="Microsoft Sans Serif"/>
              </a:rPr>
              <a:t>medio </a:t>
            </a:r>
            <a:r>
              <a:rPr sz="800" spc="25" dirty="0">
                <a:solidFill>
                  <a:srgbClr val="171514"/>
                </a:solidFill>
                <a:latin typeface="Microsoft Sans Serif"/>
                <a:cs typeface="Microsoft Sans Serif"/>
              </a:rPr>
              <a:t>de extensión </a:t>
            </a:r>
            <a:r>
              <a:rPr sz="800" spc="5" dirty="0">
                <a:solidFill>
                  <a:srgbClr val="171514"/>
                </a:solidFill>
                <a:latin typeface="Microsoft Sans Serif"/>
                <a:cs typeface="Microsoft Sans Serif"/>
              </a:rPr>
              <a:t>y </a:t>
            </a:r>
            <a:r>
              <a:rPr sz="800" spc="20" dirty="0">
                <a:solidFill>
                  <a:srgbClr val="171514"/>
                </a:solidFill>
                <a:latin typeface="Microsoft Sans Serif"/>
                <a:cs typeface="Microsoft Sans Serif"/>
              </a:rPr>
              <a:t>resistividad </a:t>
            </a:r>
            <a:r>
              <a:rPr sz="800" spc="30" dirty="0" err="1">
                <a:solidFill>
                  <a:srgbClr val="171514"/>
                </a:solidFill>
                <a:latin typeface="Microsoft Sans Serif"/>
                <a:cs typeface="Microsoft Sans Serif"/>
              </a:rPr>
              <a:t>infinitas</a:t>
            </a:r>
            <a:r>
              <a:rPr sz="800" spc="30" dirty="0">
                <a:solidFill>
                  <a:srgbClr val="171514"/>
                </a:solidFill>
                <a:latin typeface="Microsoft Sans Serif"/>
                <a:cs typeface="Microsoft Sans Serif"/>
              </a:rPr>
              <a:t> </a:t>
            </a:r>
            <a:r>
              <a:rPr sz="800" i="1" spc="25" dirty="0" err="1" smtClean="0">
                <a:solidFill>
                  <a:srgbClr val="171514"/>
                </a:solidFill>
                <a:latin typeface="Arial"/>
                <a:cs typeface="Arial"/>
              </a:rPr>
              <a:t>ρ</a:t>
            </a:r>
            <a:r>
              <a:rPr sz="800" spc="25" dirty="0" err="1" smtClean="0">
                <a:solidFill>
                  <a:srgbClr val="171514"/>
                </a:solidFill>
                <a:latin typeface="Microsoft Sans Serif"/>
                <a:cs typeface="Microsoft Sans Serif"/>
              </a:rPr>
              <a:t>Ω·m</a:t>
            </a:r>
            <a:r>
              <a:rPr lang="es-ES" sz="800" spc="25"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t>
            </a:r>
            <a:r>
              <a:rPr sz="800" spc="10" dirty="0">
                <a:solidFill>
                  <a:srgbClr val="171514"/>
                </a:solidFill>
                <a:latin typeface="Microsoft Sans Serif"/>
                <a:cs typeface="Microsoft Sans Serif"/>
              </a:rPr>
              <a:t>Figura</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2.5a),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evidente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caso</a:t>
            </a:r>
            <a:endParaRPr sz="800" dirty="0">
              <a:latin typeface="Microsoft Sans Serif"/>
              <a:cs typeface="Microsoft Sans Serif"/>
            </a:endParaRPr>
          </a:p>
        </p:txBody>
      </p:sp>
      <p:sp>
        <p:nvSpPr>
          <p:cNvPr id="61" name="object 61"/>
          <p:cNvSpPr txBox="1"/>
          <p:nvPr/>
        </p:nvSpPr>
        <p:spPr>
          <a:xfrm>
            <a:off x="7447009" y="3478373"/>
            <a:ext cx="962660" cy="173766"/>
          </a:xfrm>
          <a:prstGeom prst="rect">
            <a:avLst/>
          </a:prstGeom>
        </p:spPr>
        <p:txBody>
          <a:bodyPr vert="horz" wrap="square" lIns="0" tIns="12065" rIns="0" bIns="0" rtlCol="0">
            <a:spAutoFit/>
          </a:bodyPr>
          <a:lstStyle/>
          <a:p>
            <a:pPr marL="12700">
              <a:spcBef>
                <a:spcPts val="95"/>
              </a:spcBef>
              <a:tabLst>
                <a:tab pos="728980" algn="l"/>
              </a:tabLst>
            </a:pPr>
            <a:r>
              <a:rPr sz="1000" spc="55" dirty="0">
                <a:latin typeface="Microsoft Sans Serif"/>
                <a:cs typeface="Microsoft Sans Serif"/>
              </a:rPr>
              <a:t>4π</a:t>
            </a:r>
            <a:r>
              <a:rPr sz="1050" i="1" spc="60" dirty="0">
                <a:latin typeface="Arial"/>
                <a:cs typeface="Arial"/>
              </a:rPr>
              <a:t>r	</a:t>
            </a:r>
            <a:r>
              <a:rPr sz="1000" spc="15" dirty="0">
                <a:latin typeface="Microsoft Sans Serif"/>
                <a:cs typeface="Microsoft Sans Serif"/>
              </a:rPr>
              <a:t>4</a:t>
            </a:r>
            <a:r>
              <a:rPr sz="1050" i="1" spc="-10" dirty="0">
                <a:latin typeface="Arial"/>
                <a:cs typeface="Arial"/>
              </a:rPr>
              <a:t>ρa</a:t>
            </a:r>
            <a:endParaRPr sz="1050">
              <a:latin typeface="Arial"/>
              <a:cs typeface="Arial"/>
            </a:endParaRPr>
          </a:p>
        </p:txBody>
      </p:sp>
      <p:sp>
        <p:nvSpPr>
          <p:cNvPr id="62" name="object 62"/>
          <p:cNvSpPr txBox="1"/>
          <p:nvPr/>
        </p:nvSpPr>
        <p:spPr>
          <a:xfrm>
            <a:off x="6527006" y="3401792"/>
            <a:ext cx="575310" cy="173766"/>
          </a:xfrm>
          <a:prstGeom prst="rect">
            <a:avLst/>
          </a:prstGeom>
        </p:spPr>
        <p:txBody>
          <a:bodyPr vert="horz" wrap="square" lIns="0" tIns="12065" rIns="0" bIns="0" rtlCol="0">
            <a:spAutoFit/>
          </a:bodyPr>
          <a:lstStyle/>
          <a:p>
            <a:pPr marL="38100">
              <a:spcBef>
                <a:spcPts val="95"/>
              </a:spcBef>
            </a:pPr>
            <a:r>
              <a:rPr sz="550" i="1" spc="5" dirty="0" smtClean="0">
                <a:latin typeface="Arial"/>
                <a:cs typeface="Arial"/>
              </a:rPr>
              <a:t>R</a:t>
            </a:r>
            <a:r>
              <a:rPr lang="es-ES" sz="350" i="1" spc="5" dirty="0" smtClean="0">
                <a:latin typeface="Arial"/>
                <a:cs typeface="Arial"/>
              </a:rPr>
              <a:t>g</a:t>
            </a:r>
            <a:r>
              <a:rPr sz="550" spc="5" dirty="0" smtClean="0">
                <a:latin typeface="Microsoft Sans Serif"/>
                <a:cs typeface="Microsoft Sans Serif"/>
              </a:rPr>
              <a:t>=</a:t>
            </a:r>
            <a:r>
              <a:rPr lang="es-ES" sz="550" spc="5" dirty="0" smtClean="0">
                <a:latin typeface="Microsoft Sans Serif"/>
                <a:cs typeface="Microsoft Sans Serif"/>
              </a:rPr>
              <a:t> </a:t>
            </a:r>
            <a:r>
              <a:rPr sz="1500" spc="44" baseline="-33333" dirty="0" smtClean="0">
                <a:latin typeface="Microsoft Sans Serif"/>
                <a:cs typeface="Microsoft Sans Serif"/>
              </a:rPr>
              <a:t>4π</a:t>
            </a:r>
            <a:r>
              <a:rPr sz="1575" i="1" spc="44" baseline="-31746" dirty="0" smtClean="0">
                <a:latin typeface="Arial"/>
                <a:cs typeface="Arial"/>
              </a:rPr>
              <a:t>a</a:t>
            </a:r>
            <a:endParaRPr sz="1575" baseline="-31746" dirty="0">
              <a:latin typeface="Arial"/>
              <a:cs typeface="Arial"/>
            </a:endParaRPr>
          </a:p>
        </p:txBody>
      </p:sp>
      <p:sp>
        <p:nvSpPr>
          <p:cNvPr id="63" name="object 63"/>
          <p:cNvSpPr txBox="1"/>
          <p:nvPr/>
        </p:nvSpPr>
        <p:spPr>
          <a:xfrm>
            <a:off x="7160879" y="3382742"/>
            <a:ext cx="578485" cy="173766"/>
          </a:xfrm>
          <a:prstGeom prst="rect">
            <a:avLst/>
          </a:prstGeom>
        </p:spPr>
        <p:txBody>
          <a:bodyPr vert="horz" wrap="square" lIns="0" tIns="12065" rIns="0" bIns="0" rtlCol="0">
            <a:spAutoFit/>
          </a:bodyPr>
          <a:lstStyle/>
          <a:p>
            <a:pPr marL="38100">
              <a:spcBef>
                <a:spcPts val="95"/>
              </a:spcBef>
            </a:pPr>
            <a:r>
              <a:rPr sz="1050" i="1" spc="-25" dirty="0">
                <a:latin typeface="Arial"/>
                <a:cs typeface="Arial"/>
              </a:rPr>
              <a:t>V</a:t>
            </a:r>
            <a:r>
              <a:rPr sz="600" i="1" spc="-25" dirty="0">
                <a:latin typeface="Arial"/>
                <a:cs typeface="Arial"/>
              </a:rPr>
              <a:t>r</a:t>
            </a:r>
            <a:r>
              <a:rPr sz="1000" spc="-25" dirty="0">
                <a:latin typeface="Microsoft Sans Serif"/>
                <a:cs typeface="Microsoft Sans Serif"/>
              </a:rPr>
              <a:t>=</a:t>
            </a:r>
            <a:r>
              <a:rPr sz="1500" u="sng" spc="839" baseline="36111" dirty="0">
                <a:uFill>
                  <a:solidFill>
                    <a:srgbClr val="000000"/>
                  </a:solidFill>
                </a:uFill>
                <a:latin typeface="Microsoft Sans Serif"/>
                <a:cs typeface="Microsoft Sans Serif"/>
              </a:rPr>
              <a:t> </a:t>
            </a:r>
            <a:r>
              <a:rPr sz="1575" i="1" u="sng" spc="37" baseline="34391" dirty="0">
                <a:uFill>
                  <a:solidFill>
                    <a:srgbClr val="000000"/>
                  </a:solidFill>
                </a:uFill>
                <a:latin typeface="Arial"/>
                <a:cs typeface="Arial"/>
              </a:rPr>
              <a:t>ρI</a:t>
            </a:r>
            <a:r>
              <a:rPr sz="1575" i="1" spc="187" baseline="34391" dirty="0">
                <a:latin typeface="Arial"/>
                <a:cs typeface="Arial"/>
              </a:rPr>
              <a:t> </a:t>
            </a:r>
            <a:r>
              <a:rPr sz="1000" spc="-10" dirty="0">
                <a:latin typeface="Microsoft Sans Serif"/>
                <a:cs typeface="Microsoft Sans Serif"/>
              </a:rPr>
              <a:t>;</a:t>
            </a:r>
            <a:endParaRPr sz="1000">
              <a:latin typeface="Microsoft Sans Serif"/>
              <a:cs typeface="Microsoft Sans Serif"/>
            </a:endParaRPr>
          </a:p>
        </p:txBody>
      </p:sp>
      <p:sp>
        <p:nvSpPr>
          <p:cNvPr id="64" name="object 64"/>
          <p:cNvSpPr txBox="1"/>
          <p:nvPr/>
        </p:nvSpPr>
        <p:spPr>
          <a:xfrm>
            <a:off x="7801847" y="3461460"/>
            <a:ext cx="237490" cy="100669"/>
          </a:xfrm>
          <a:prstGeom prst="rect">
            <a:avLst/>
          </a:prstGeom>
        </p:spPr>
        <p:txBody>
          <a:bodyPr vert="horz" wrap="square" lIns="0" tIns="15875" rIns="0" bIns="0" rtlCol="0">
            <a:spAutoFit/>
          </a:bodyPr>
          <a:lstStyle/>
          <a:p>
            <a:pPr marL="12700">
              <a:spcBef>
                <a:spcPts val="125"/>
              </a:spcBef>
            </a:pPr>
            <a:r>
              <a:rPr sz="550" i="1" spc="-40" dirty="0">
                <a:latin typeface="Arial"/>
                <a:cs typeface="Arial"/>
              </a:rPr>
              <a:t>V</a:t>
            </a:r>
            <a:r>
              <a:rPr sz="350" spc="15" dirty="0">
                <a:latin typeface="Microsoft Sans Serif"/>
                <a:cs typeface="Microsoft Sans Serif"/>
              </a:rPr>
              <a:t>máximo</a:t>
            </a:r>
            <a:endParaRPr sz="350">
              <a:latin typeface="Microsoft Sans Serif"/>
              <a:cs typeface="Microsoft Sans Serif"/>
            </a:endParaRPr>
          </a:p>
        </p:txBody>
      </p:sp>
      <p:sp>
        <p:nvSpPr>
          <p:cNvPr id="65" name="object 65"/>
          <p:cNvSpPr txBox="1"/>
          <p:nvPr/>
        </p:nvSpPr>
        <p:spPr>
          <a:xfrm>
            <a:off x="6775044" y="3302573"/>
            <a:ext cx="1614805" cy="173766"/>
          </a:xfrm>
          <a:prstGeom prst="rect">
            <a:avLst/>
          </a:prstGeom>
        </p:spPr>
        <p:txBody>
          <a:bodyPr vert="horz" wrap="square" lIns="0" tIns="12065" rIns="0" bIns="0" rtlCol="0">
            <a:spAutoFit/>
          </a:bodyPr>
          <a:lstStyle/>
          <a:p>
            <a:pPr marL="50800">
              <a:spcBef>
                <a:spcPts val="95"/>
              </a:spcBef>
              <a:tabLst>
                <a:tab pos="1285875" algn="l"/>
              </a:tabLst>
            </a:pPr>
            <a:r>
              <a:rPr lang="es-ES" sz="1050" i="1" u="sng" spc="-15" dirty="0" smtClean="0">
                <a:uFill>
                  <a:solidFill>
                    <a:srgbClr val="000000"/>
                  </a:solidFill>
                </a:uFill>
                <a:latin typeface="Times New Roman"/>
                <a:cs typeface="Times New Roman"/>
              </a:rPr>
              <a:t> </a:t>
            </a:r>
            <a:r>
              <a:rPr sz="1050" i="1" u="sng" dirty="0" smtClean="0">
                <a:uFill>
                  <a:solidFill>
                    <a:srgbClr val="000000"/>
                  </a:solidFill>
                </a:uFill>
                <a:latin typeface="Arial"/>
                <a:cs typeface="Arial"/>
              </a:rPr>
              <a:t>ρ</a:t>
            </a:r>
            <a:r>
              <a:rPr sz="1050" i="1" spc="300" dirty="0" smtClean="0">
                <a:latin typeface="Arial"/>
                <a:cs typeface="Arial"/>
              </a:rPr>
              <a:t> </a:t>
            </a:r>
            <a:r>
              <a:rPr sz="1500" spc="-15" baseline="-36111" dirty="0">
                <a:latin typeface="Microsoft Sans Serif"/>
                <a:cs typeface="Microsoft Sans Serif"/>
              </a:rPr>
              <a:t>;	</a:t>
            </a:r>
            <a:r>
              <a:rPr sz="1500" spc="-22" baseline="-36111" dirty="0">
                <a:latin typeface="Microsoft Sans Serif"/>
                <a:cs typeface="Microsoft Sans Serif"/>
              </a:rPr>
              <a:t>=</a:t>
            </a:r>
            <a:r>
              <a:rPr sz="1000" u="sng" spc="95" dirty="0">
                <a:uFill>
                  <a:solidFill>
                    <a:srgbClr val="000000"/>
                  </a:solidFill>
                </a:uFill>
                <a:latin typeface="Microsoft Sans Serif"/>
                <a:cs typeface="Microsoft Sans Serif"/>
              </a:rPr>
              <a:t> </a:t>
            </a:r>
            <a:r>
              <a:rPr sz="1050" i="1" u="sng" spc="25" dirty="0">
                <a:uFill>
                  <a:solidFill>
                    <a:srgbClr val="000000"/>
                  </a:solidFill>
                </a:uFill>
                <a:latin typeface="Arial"/>
                <a:cs typeface="Arial"/>
              </a:rPr>
              <a:t>ρI</a:t>
            </a:r>
            <a:endParaRPr sz="1050" dirty="0">
              <a:latin typeface="Arial"/>
              <a:cs typeface="Arial"/>
            </a:endParaRPr>
          </a:p>
        </p:txBody>
      </p:sp>
      <p:sp>
        <p:nvSpPr>
          <p:cNvPr id="66" name="object 66"/>
          <p:cNvSpPr txBox="1"/>
          <p:nvPr/>
        </p:nvSpPr>
        <p:spPr>
          <a:xfrm>
            <a:off x="9363836" y="3401035"/>
            <a:ext cx="255904" cy="151323"/>
          </a:xfrm>
          <a:prstGeom prst="rect">
            <a:avLst/>
          </a:prstGeom>
        </p:spPr>
        <p:txBody>
          <a:bodyPr vert="horz" wrap="square" lIns="0" tIns="12700" rIns="0" bIns="0" rtlCol="0">
            <a:spAutoFit/>
          </a:bodyPr>
          <a:lstStyle/>
          <a:p>
            <a:pPr marL="12700">
              <a:spcBef>
                <a:spcPts val="100"/>
              </a:spcBef>
            </a:pPr>
            <a:r>
              <a:rPr sz="900" spc="-10" dirty="0">
                <a:solidFill>
                  <a:srgbClr val="171514"/>
                </a:solidFill>
                <a:latin typeface="Microsoft Sans Serif"/>
                <a:cs typeface="Microsoft Sans Serif"/>
              </a:rPr>
              <a:t>(2.5)</a:t>
            </a:r>
            <a:endParaRPr sz="900">
              <a:latin typeface="Microsoft Sans Serif"/>
              <a:cs typeface="Microsoft Sans Serif"/>
            </a:endParaRPr>
          </a:p>
        </p:txBody>
      </p:sp>
      <p:sp>
        <p:nvSpPr>
          <p:cNvPr id="67" name="object 67"/>
          <p:cNvSpPr txBox="1"/>
          <p:nvPr/>
        </p:nvSpPr>
        <p:spPr>
          <a:xfrm>
            <a:off x="5337144" y="3829644"/>
            <a:ext cx="4258945" cy="1546225"/>
          </a:xfrm>
          <a:prstGeom prst="rect">
            <a:avLst/>
          </a:prstGeom>
        </p:spPr>
        <p:txBody>
          <a:bodyPr vert="horz" wrap="square" lIns="0" tIns="6985" rIns="0" bIns="0" rtlCol="0">
            <a:spAutoFit/>
          </a:bodyPr>
          <a:lstStyle/>
          <a:p>
            <a:pPr marL="12700" marR="5080" indent="-635">
              <a:lnSpc>
                <a:spcPct val="153800"/>
              </a:lnSpc>
              <a:spcBef>
                <a:spcPts val="55"/>
              </a:spcBef>
            </a:pPr>
            <a:r>
              <a:rPr sz="650" spc="10" dirty="0">
                <a:solidFill>
                  <a:srgbClr val="171514"/>
                </a:solidFill>
                <a:latin typeface="Microsoft Sans Serif"/>
                <a:cs typeface="Microsoft Sans Serif"/>
              </a:rPr>
              <a:t>Todos estos valores </a:t>
            </a:r>
            <a:r>
              <a:rPr sz="650" spc="15" dirty="0">
                <a:solidFill>
                  <a:srgbClr val="171514"/>
                </a:solidFill>
                <a:latin typeface="Microsoft Sans Serif"/>
                <a:cs typeface="Microsoft Sans Serif"/>
              </a:rPr>
              <a:t>son </a:t>
            </a:r>
            <a:r>
              <a:rPr sz="650" spc="10" dirty="0">
                <a:solidFill>
                  <a:srgbClr val="171514"/>
                </a:solidFill>
                <a:latin typeface="Microsoft Sans Serif"/>
                <a:cs typeface="Microsoft Sans Serif"/>
              </a:rPr>
              <a:t>la </a:t>
            </a:r>
            <a:r>
              <a:rPr sz="650" spc="35" dirty="0">
                <a:solidFill>
                  <a:srgbClr val="171514"/>
                </a:solidFill>
                <a:latin typeface="Microsoft Sans Serif"/>
                <a:cs typeface="Microsoft Sans Serif"/>
              </a:rPr>
              <a:t>mitad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los </a:t>
            </a:r>
            <a:r>
              <a:rPr sz="650" spc="20" dirty="0">
                <a:solidFill>
                  <a:srgbClr val="171514"/>
                </a:solidFill>
                <a:latin typeface="Microsoft Sans Serif"/>
                <a:cs typeface="Microsoft Sans Serif"/>
              </a:rPr>
              <a:t>correspondientes </a:t>
            </a:r>
            <a:r>
              <a:rPr sz="650" dirty="0">
                <a:solidFill>
                  <a:srgbClr val="171514"/>
                </a:solidFill>
                <a:latin typeface="Microsoft Sans Serif"/>
                <a:cs typeface="Microsoft Sans Serif"/>
              </a:rPr>
              <a:t>a </a:t>
            </a:r>
            <a:r>
              <a:rPr sz="650" spc="40" dirty="0">
                <a:solidFill>
                  <a:srgbClr val="171514"/>
                </a:solidFill>
                <a:latin typeface="Microsoft Sans Serif"/>
                <a:cs typeface="Microsoft Sans Serif"/>
              </a:rPr>
              <a:t>un </a:t>
            </a:r>
            <a:r>
              <a:rPr sz="650" spc="20" dirty="0">
                <a:solidFill>
                  <a:srgbClr val="171514"/>
                </a:solidFill>
                <a:latin typeface="Microsoft Sans Serif"/>
                <a:cs typeface="Microsoft Sans Serif"/>
              </a:rPr>
              <a:t>electrodo hemisférico. </a:t>
            </a:r>
            <a:r>
              <a:rPr sz="650" spc="-30" dirty="0">
                <a:solidFill>
                  <a:srgbClr val="171514"/>
                </a:solidFill>
                <a:latin typeface="Microsoft Sans Serif"/>
                <a:cs typeface="Microsoft Sans Serif"/>
              </a:rPr>
              <a:t>Si </a:t>
            </a:r>
            <a:r>
              <a:rPr sz="650" spc="10" dirty="0">
                <a:solidFill>
                  <a:srgbClr val="171514"/>
                </a:solidFill>
                <a:latin typeface="Microsoft Sans Serif"/>
                <a:cs typeface="Microsoft Sans Serif"/>
              </a:rPr>
              <a:t>el </a:t>
            </a:r>
            <a:r>
              <a:rPr sz="650" spc="20" dirty="0" err="1">
                <a:solidFill>
                  <a:srgbClr val="171514"/>
                </a:solidFill>
                <a:latin typeface="Microsoft Sans Serif"/>
                <a:cs typeface="Microsoft Sans Serif"/>
              </a:rPr>
              <a:t>electrodo</a:t>
            </a:r>
            <a:r>
              <a:rPr sz="650" spc="20" dirty="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está</a:t>
            </a:r>
            <a:r>
              <a:rPr lang="es-ES" sz="650" spc="10" dirty="0" smtClean="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enterrado</a:t>
            </a:r>
            <a:r>
              <a:rPr sz="650" spc="30"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a </a:t>
            </a:r>
            <a:r>
              <a:rPr sz="650" spc="25" dirty="0" err="1">
                <a:solidFill>
                  <a:srgbClr val="171514"/>
                </a:solidFill>
                <a:latin typeface="Microsoft Sans Serif"/>
                <a:cs typeface="Microsoft Sans Serif"/>
              </a:rPr>
              <a:t>una</a:t>
            </a:r>
            <a:r>
              <a:rPr sz="650" spc="25" dirty="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profundidad</a:t>
            </a:r>
            <a:r>
              <a:rPr sz="650" i="1" spc="30" dirty="0" err="1" smtClean="0">
                <a:solidFill>
                  <a:srgbClr val="171514"/>
                </a:solidFill>
                <a:latin typeface="Arial"/>
                <a:cs typeface="Arial"/>
              </a:rPr>
              <a:t>h</a:t>
            </a:r>
            <a:r>
              <a:rPr lang="es-ES" sz="650" spc="30" dirty="0" smtClean="0">
                <a:solidFill>
                  <a:srgbClr val="171514"/>
                </a:solidFill>
                <a:latin typeface="Microsoft Sans Serif"/>
                <a:cs typeface="Microsoft Sans Serif"/>
              </a:rPr>
              <a:t>m</a:t>
            </a:r>
            <a:r>
              <a:rPr sz="650" spc="30" dirty="0" smtClean="0">
                <a:solidFill>
                  <a:srgbClr val="171514"/>
                </a:solidFill>
                <a:latin typeface="Microsoft Sans Serif"/>
                <a:cs typeface="Microsoft Sans Serif"/>
              </a:rPr>
              <a:t>s </a:t>
            </a:r>
            <a:r>
              <a:rPr sz="650" spc="40" dirty="0">
                <a:solidFill>
                  <a:srgbClr val="171514"/>
                </a:solidFill>
                <a:latin typeface="Microsoft Sans Serif"/>
                <a:cs typeface="Microsoft Sans Serif"/>
              </a:rPr>
              <a:t>por </a:t>
            </a:r>
            <a:r>
              <a:rPr sz="650" spc="20" dirty="0">
                <a:solidFill>
                  <a:srgbClr val="171514"/>
                </a:solidFill>
                <a:latin typeface="Microsoft Sans Serif"/>
                <a:cs typeface="Microsoft Sans Serif"/>
              </a:rPr>
              <a:t>debajo de </a:t>
            </a:r>
            <a:r>
              <a:rPr sz="650" spc="10" dirty="0">
                <a:solidFill>
                  <a:srgbClr val="171514"/>
                </a:solidFill>
                <a:latin typeface="Microsoft Sans Serif"/>
                <a:cs typeface="Microsoft Sans Serif"/>
              </a:rPr>
              <a:t>la </a:t>
            </a:r>
            <a:r>
              <a:rPr sz="650" spc="15" dirty="0">
                <a:solidFill>
                  <a:srgbClr val="171514"/>
                </a:solidFill>
                <a:latin typeface="Microsoft Sans Serif"/>
                <a:cs typeface="Microsoft Sans Serif"/>
              </a:rPr>
              <a:t>superficie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la </a:t>
            </a:r>
            <a:r>
              <a:rPr sz="650" spc="25" dirty="0">
                <a:solidFill>
                  <a:srgbClr val="171514"/>
                </a:solidFill>
                <a:latin typeface="Microsoft Sans Serif"/>
                <a:cs typeface="Microsoft Sans Serif"/>
              </a:rPr>
              <a:t>tierra, como </a:t>
            </a:r>
            <a:r>
              <a:rPr sz="650" spc="-5" dirty="0">
                <a:solidFill>
                  <a:srgbClr val="171514"/>
                </a:solidFill>
                <a:latin typeface="Microsoft Sans Serif"/>
                <a:cs typeface="Microsoft Sans Serif"/>
              </a:rPr>
              <a:t>se </a:t>
            </a:r>
            <a:r>
              <a:rPr sz="650" spc="25" dirty="0">
                <a:solidFill>
                  <a:srgbClr val="171514"/>
                </a:solidFill>
                <a:latin typeface="Microsoft Sans Serif"/>
                <a:cs typeface="Microsoft Sans Serif"/>
              </a:rPr>
              <a:t>muestra </a:t>
            </a:r>
            <a:r>
              <a:rPr sz="650" spc="20" dirty="0">
                <a:solidFill>
                  <a:srgbClr val="171514"/>
                </a:solidFill>
                <a:latin typeface="Microsoft Sans Serif"/>
                <a:cs typeface="Microsoft Sans Serif"/>
              </a:rPr>
              <a:t>en</a:t>
            </a:r>
            <a:r>
              <a:rPr sz="650" spc="20" dirty="0">
                <a:solidFill>
                  <a:srgbClr val="171514"/>
                </a:solidFill>
                <a:latin typeface="Microsoft Sans Serif"/>
                <a:cs typeface="Microsoft Sans Serif"/>
              </a:rPr>
              <a:t> </a:t>
            </a:r>
            <a:r>
              <a:rPr sz="650" spc="10" dirty="0">
                <a:solidFill>
                  <a:srgbClr val="171514"/>
                </a:solidFill>
                <a:latin typeface="Microsoft Sans Serif"/>
                <a:cs typeface="Microsoft Sans Serif"/>
              </a:rPr>
              <a:t>la </a:t>
            </a:r>
            <a:r>
              <a:rPr sz="650" spc="30" dirty="0" err="1" smtClean="0">
                <a:solidFill>
                  <a:srgbClr val="171514"/>
                </a:solidFill>
                <a:latin typeface="Microsoft Sans Serif"/>
                <a:cs typeface="Microsoft Sans Serif"/>
              </a:rPr>
              <a:t>figura</a:t>
            </a:r>
            <a:r>
              <a:rPr lang="es-ES" sz="650" spc="30" dirty="0" smtClean="0">
                <a:solidFill>
                  <a:srgbClr val="171514"/>
                </a:solidFill>
                <a:latin typeface="Microsoft Sans Serif"/>
                <a:cs typeface="Microsoft Sans Serif"/>
              </a:rPr>
              <a:t> </a:t>
            </a:r>
            <a:r>
              <a:rPr sz="650" spc="5" dirty="0" smtClean="0">
                <a:solidFill>
                  <a:srgbClr val="171514"/>
                </a:solidFill>
                <a:latin typeface="Microsoft Sans Serif"/>
                <a:cs typeface="Microsoft Sans Serif"/>
              </a:rPr>
              <a:t>2.5b</a:t>
            </a:r>
            <a:r>
              <a:rPr sz="650" spc="5"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podemos</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determinar</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resistencia</a:t>
            </a:r>
            <a:r>
              <a:rPr sz="650" spc="5" dirty="0">
                <a:solidFill>
                  <a:srgbClr val="171514"/>
                </a:solidFill>
                <a:latin typeface="Microsoft Sans Serif"/>
                <a:cs typeface="Microsoft Sans Serif"/>
              </a:rPr>
              <a:t> y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distribución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campo</a:t>
            </a:r>
            <a:r>
              <a:rPr sz="650" spc="5" dirty="0">
                <a:solidFill>
                  <a:srgbClr val="171514"/>
                </a:solidFill>
                <a:latin typeface="Microsoft Sans Serif"/>
                <a:cs typeface="Microsoft Sans Serif"/>
              </a:rPr>
              <a:t> y </a:t>
            </a:r>
            <a:r>
              <a:rPr sz="650" spc="20" dirty="0">
                <a:solidFill>
                  <a:srgbClr val="171514"/>
                </a:solidFill>
                <a:latin typeface="Microsoft Sans Serif"/>
                <a:cs typeface="Microsoft Sans Serif"/>
              </a:rPr>
              <a:t>potencial</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30" dirty="0" err="1">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lang="es-ES" sz="650" spc="20"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la</a:t>
            </a:r>
            <a:r>
              <a:rPr sz="650" spc="-1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siguiente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manera</a:t>
            </a:r>
            <a:r>
              <a:rPr sz="650" spc="20" dirty="0">
                <a:solidFill>
                  <a:srgbClr val="171514"/>
                </a:solidFill>
                <a:latin typeface="Microsoft Sans Serif"/>
                <a:cs typeface="Microsoft Sans Serif"/>
              </a:rPr>
              <a:t>.</a:t>
            </a:r>
            <a:endParaRPr sz="650" dirty="0">
              <a:latin typeface="Microsoft Sans Serif"/>
              <a:cs typeface="Microsoft Sans Serif"/>
            </a:endParaRPr>
          </a:p>
          <a:p>
            <a:pPr marL="12700" marR="24130" indent="152400">
              <a:lnSpc>
                <a:spcPct val="133300"/>
              </a:lnSpc>
              <a:spcBef>
                <a:spcPts val="20"/>
              </a:spcBef>
            </a:pP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dirección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superficie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ser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tangencial</a:t>
            </a:r>
            <a:r>
              <a:rPr sz="750" dirty="0">
                <a:solidFill>
                  <a:srgbClr val="171514"/>
                </a:solidFill>
                <a:latin typeface="Microsoft Sans Serif"/>
                <a:cs typeface="Microsoft Sans Serif"/>
              </a:rPr>
              <a:t> a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superficie</a:t>
            </a:r>
            <a:r>
              <a:rPr sz="75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esta</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condición </a:t>
            </a:r>
            <a:r>
              <a:rPr sz="750" spc="35" dirty="0">
                <a:solidFill>
                  <a:srgbClr val="171514"/>
                </a:solidFill>
                <a:latin typeface="Microsoft Sans Serif"/>
                <a:cs typeface="Microsoft Sans Serif"/>
              </a:rPr>
              <a:t>límite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cumple </a:t>
            </a:r>
            <a:r>
              <a:rPr sz="750" dirty="0">
                <a:solidFill>
                  <a:srgbClr val="171514"/>
                </a:solidFill>
                <a:latin typeface="Microsoft Sans Serif"/>
                <a:cs typeface="Microsoft Sans Serif"/>
              </a:rPr>
              <a:t>si </a:t>
            </a:r>
            <a:r>
              <a:rPr sz="750" spc="25" dirty="0">
                <a:solidFill>
                  <a:srgbClr val="171514"/>
                </a:solidFill>
                <a:latin typeface="Microsoft Sans Serif"/>
                <a:cs typeface="Microsoft Sans Serif"/>
              </a:rPr>
              <a:t>suponemos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presencia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imagen</a:t>
            </a:r>
            <a:r>
              <a:rPr sz="750" spc="3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25" dirty="0" err="1" smtClean="0">
                <a:solidFill>
                  <a:srgbClr val="171514"/>
                </a:solidFill>
                <a:latin typeface="Microsoft Sans Serif"/>
                <a:cs typeface="Microsoft Sans Serif"/>
              </a:rPr>
              <a:t>electrodo</a:t>
            </a:r>
            <a:r>
              <a:rPr lang="es-ES" sz="750" spc="25"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enterrado</a:t>
            </a:r>
            <a:r>
              <a:rPr sz="75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vertical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2</a:t>
            </a:r>
            <a:r>
              <a:rPr sz="750" i="1" spc="25" dirty="0">
                <a:solidFill>
                  <a:srgbClr val="171514"/>
                </a:solidFill>
                <a:latin typeface="Arial"/>
                <a:cs typeface="Arial"/>
              </a:rPr>
              <a:t>h</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centro,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decir,</a:t>
            </a:r>
            <a:r>
              <a:rPr sz="750" dirty="0">
                <a:solidFill>
                  <a:srgbClr val="171514"/>
                </a:solidFill>
                <a:latin typeface="Microsoft Sans Serif"/>
                <a:cs typeface="Microsoft Sans Serif"/>
              </a:rPr>
              <a:t> a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distancia</a:t>
            </a:r>
            <a:r>
              <a:rPr sz="750" i="1" spc="20" dirty="0">
                <a:solidFill>
                  <a:srgbClr val="171514"/>
                </a:solidFill>
                <a:latin typeface="Arial"/>
                <a:cs typeface="Arial"/>
              </a:rPr>
              <a:t>h</a:t>
            </a:r>
            <a:r>
              <a:rPr sz="750" i="1" spc="-10" dirty="0">
                <a:solidFill>
                  <a:srgbClr val="171514"/>
                </a:solidFill>
                <a:latin typeface="Arial"/>
                <a:cs typeface="Arial"/>
              </a:rPr>
              <a:t> </a:t>
            </a:r>
            <a:r>
              <a:rPr sz="750" spc="25" dirty="0">
                <a:solidFill>
                  <a:srgbClr val="171514"/>
                </a:solidFill>
                <a:latin typeface="Microsoft Sans Serif"/>
                <a:cs typeface="Microsoft Sans Serif"/>
              </a:rPr>
              <a:t>sobre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superficie</a:t>
            </a:r>
            <a:r>
              <a:rPr lang="es-ES" sz="750" spc="2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tierra </a:t>
            </a:r>
            <a:r>
              <a:rPr sz="750" spc="30" dirty="0">
                <a:solidFill>
                  <a:srgbClr val="171514"/>
                </a:solidFill>
                <a:latin typeface="Microsoft Sans Serif"/>
                <a:cs typeface="Microsoft Sans Serif"/>
              </a:rPr>
              <a:t>como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muestra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figura </a:t>
            </a:r>
            <a:r>
              <a:rPr sz="750" spc="15" dirty="0">
                <a:solidFill>
                  <a:srgbClr val="171514"/>
                </a:solidFill>
                <a:latin typeface="Microsoft Sans Serif"/>
                <a:cs typeface="Microsoft Sans Serif"/>
              </a:rPr>
              <a:t>2.5b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corriente que </a:t>
            </a:r>
            <a:r>
              <a:rPr sz="750" spc="20" dirty="0">
                <a:solidFill>
                  <a:srgbClr val="171514"/>
                </a:solidFill>
                <a:latin typeface="Microsoft Sans Serif"/>
                <a:cs typeface="Microsoft Sans Serif"/>
              </a:rPr>
              <a:t>ingresa </a:t>
            </a:r>
            <a:r>
              <a:rPr sz="750" spc="10" dirty="0">
                <a:solidFill>
                  <a:srgbClr val="171514"/>
                </a:solidFill>
                <a:latin typeface="Microsoft Sans Serif"/>
                <a:cs typeface="Microsoft Sans Serif"/>
              </a:rPr>
              <a:t>al </a:t>
            </a:r>
            <a:r>
              <a:rPr sz="750" spc="25" dirty="0" err="1">
                <a:solidFill>
                  <a:srgbClr val="171514"/>
                </a:solidFill>
                <a:latin typeface="Microsoft Sans Serif"/>
                <a:cs typeface="Microsoft Sans Serif"/>
              </a:rPr>
              <a:t>electrodo</a:t>
            </a:r>
            <a:r>
              <a:rPr sz="750" spc="2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imagen</a:t>
            </a:r>
            <a:r>
              <a:rPr sz="750" spc="3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igual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que </a:t>
            </a:r>
            <a:r>
              <a:rPr sz="750" spc="20" dirty="0">
                <a:solidFill>
                  <a:srgbClr val="171514"/>
                </a:solidFill>
                <a:latin typeface="Microsoft Sans Serif"/>
                <a:cs typeface="Microsoft Sans Serif"/>
              </a:rPr>
              <a:t>ingresa </a:t>
            </a:r>
            <a:r>
              <a:rPr sz="750" spc="10" dirty="0">
                <a:solidFill>
                  <a:srgbClr val="171514"/>
                </a:solidFill>
                <a:latin typeface="Microsoft Sans Serif"/>
                <a:cs typeface="Microsoft Sans Serif"/>
              </a:rPr>
              <a:t>al </a:t>
            </a:r>
            <a:r>
              <a:rPr sz="750" spc="25" dirty="0">
                <a:solidFill>
                  <a:srgbClr val="171514"/>
                </a:solidFill>
                <a:latin typeface="Microsoft Sans Serif"/>
                <a:cs typeface="Microsoft Sans Serif"/>
              </a:rPr>
              <a:t>electrodo </a:t>
            </a:r>
            <a:r>
              <a:rPr sz="750" spc="15" dirty="0">
                <a:solidFill>
                  <a:srgbClr val="171514"/>
                </a:solidFill>
                <a:latin typeface="Microsoft Sans Serif"/>
                <a:cs typeface="Microsoft Sans Serif"/>
              </a:rPr>
              <a:t>real. </a:t>
            </a:r>
            <a:r>
              <a:rPr sz="750" spc="-35" dirty="0">
                <a:solidFill>
                  <a:srgbClr val="171514"/>
                </a:solidFill>
                <a:latin typeface="Microsoft Sans Serif"/>
                <a:cs typeface="Microsoft Sans Serif"/>
              </a:rPr>
              <a:t>Si </a:t>
            </a:r>
            <a:r>
              <a:rPr sz="750" spc="25" dirty="0">
                <a:solidFill>
                  <a:srgbClr val="171514"/>
                </a:solidFill>
                <a:latin typeface="Microsoft Sans Serif"/>
                <a:cs typeface="Microsoft Sans Serif"/>
              </a:rPr>
              <a:t>suponemos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2</a:t>
            </a:r>
            <a:r>
              <a:rPr sz="750" i="1" spc="10" dirty="0">
                <a:solidFill>
                  <a:srgbClr val="171514"/>
                </a:solidFill>
                <a:latin typeface="Arial"/>
                <a:cs typeface="Arial"/>
              </a:rPr>
              <a:t>h</a:t>
            </a:r>
            <a:r>
              <a:rPr sz="750" spc="10" dirty="0">
                <a:solidFill>
                  <a:srgbClr val="171514"/>
                </a:solidFill>
                <a:latin typeface="Microsoft Sans Serif"/>
                <a:cs typeface="Microsoft Sans Serif"/>
              </a:rPr>
              <a:t>&gt;&gt; </a:t>
            </a:r>
            <a:r>
              <a:rPr sz="750" i="1" spc="10" dirty="0">
                <a:solidFill>
                  <a:srgbClr val="171514"/>
                </a:solidFill>
                <a:latin typeface="Arial"/>
                <a:cs typeface="Arial"/>
              </a:rPr>
              <a:t>a</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potencial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superficie</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cualquiera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spc="-5" dirty="0">
                <a:solidFill>
                  <a:srgbClr val="171514"/>
                </a:solidFill>
                <a:latin typeface="Microsoft Sans Serif"/>
                <a:cs typeface="Microsoft Sans Serif"/>
              </a:rPr>
              <a:t> es</a:t>
            </a:r>
            <a:endParaRPr sz="750" dirty="0">
              <a:latin typeface="Microsoft Sans Serif"/>
              <a:cs typeface="Microsoft Sans Serif"/>
            </a:endParaRPr>
          </a:p>
        </p:txBody>
      </p:sp>
      <p:sp>
        <p:nvSpPr>
          <p:cNvPr id="68" name="object 68"/>
          <p:cNvSpPr txBox="1"/>
          <p:nvPr/>
        </p:nvSpPr>
        <p:spPr>
          <a:xfrm>
            <a:off x="7820815" y="6022110"/>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h</a:t>
            </a:r>
            <a:endParaRPr sz="800">
              <a:latin typeface="Arial"/>
              <a:cs typeface="Arial"/>
            </a:endParaRPr>
          </a:p>
        </p:txBody>
      </p:sp>
      <p:sp>
        <p:nvSpPr>
          <p:cNvPr id="69" name="object 69"/>
          <p:cNvSpPr txBox="1"/>
          <p:nvPr/>
        </p:nvSpPr>
        <p:spPr>
          <a:xfrm>
            <a:off x="8532523" y="6017029"/>
            <a:ext cx="67945" cy="140423"/>
          </a:xfrm>
          <a:prstGeom prst="rect">
            <a:avLst/>
          </a:prstGeom>
        </p:spPr>
        <p:txBody>
          <a:bodyPr vert="horz" wrap="square" lIns="0" tIns="17145" rIns="0" bIns="0" rtlCol="0">
            <a:spAutoFit/>
          </a:bodyPr>
          <a:lstStyle/>
          <a:p>
            <a:pPr marL="12700">
              <a:spcBef>
                <a:spcPts val="135"/>
              </a:spcBef>
            </a:pPr>
            <a:r>
              <a:rPr sz="800" i="1" spc="60" dirty="0">
                <a:solidFill>
                  <a:srgbClr val="171514"/>
                </a:solidFill>
                <a:latin typeface="Arial"/>
                <a:cs typeface="Arial"/>
              </a:rPr>
              <a:t>r</a:t>
            </a:r>
            <a:endParaRPr sz="800">
              <a:latin typeface="Arial"/>
              <a:cs typeface="Arial"/>
            </a:endParaRPr>
          </a:p>
        </p:txBody>
      </p:sp>
      <p:sp>
        <p:nvSpPr>
          <p:cNvPr id="70" name="object 70"/>
          <p:cNvSpPr txBox="1"/>
          <p:nvPr/>
        </p:nvSpPr>
        <p:spPr>
          <a:xfrm>
            <a:off x="8469022" y="6240549"/>
            <a:ext cx="85090" cy="140423"/>
          </a:xfrm>
          <a:prstGeom prst="rect">
            <a:avLst/>
          </a:prstGeom>
        </p:spPr>
        <p:txBody>
          <a:bodyPr vert="horz" wrap="square" lIns="0" tIns="17145" rIns="0" bIns="0" rtlCol="0">
            <a:spAutoFit/>
          </a:bodyPr>
          <a:lstStyle/>
          <a:p>
            <a:pPr marL="12700">
              <a:spcBef>
                <a:spcPts val="135"/>
              </a:spcBef>
            </a:pPr>
            <a:r>
              <a:rPr sz="800" i="1" spc="-65" dirty="0">
                <a:solidFill>
                  <a:srgbClr val="171514"/>
                </a:solidFill>
                <a:latin typeface="Arial"/>
                <a:cs typeface="Arial"/>
              </a:rPr>
              <a:t>X</a:t>
            </a:r>
            <a:endParaRPr sz="800">
              <a:latin typeface="Arial"/>
              <a:cs typeface="Arial"/>
            </a:endParaRPr>
          </a:p>
        </p:txBody>
      </p:sp>
      <p:sp>
        <p:nvSpPr>
          <p:cNvPr id="71" name="object 71"/>
          <p:cNvSpPr txBox="1"/>
          <p:nvPr/>
        </p:nvSpPr>
        <p:spPr>
          <a:xfrm>
            <a:off x="8809382" y="6249087"/>
            <a:ext cx="226060" cy="135935"/>
          </a:xfrm>
          <a:prstGeom prst="rect">
            <a:avLst/>
          </a:prstGeom>
        </p:spPr>
        <p:txBody>
          <a:bodyPr vert="horz" wrap="square" lIns="0" tIns="12700" rIns="0" bIns="0" rtlCol="0">
            <a:spAutoFit/>
          </a:bodyPr>
          <a:lstStyle/>
          <a:p>
            <a:pPr marL="12700">
              <a:spcBef>
                <a:spcPts val="100"/>
              </a:spcBef>
            </a:pPr>
            <a:r>
              <a:rPr sz="800" spc="-40" dirty="0">
                <a:solidFill>
                  <a:srgbClr val="171514"/>
                </a:solidFill>
                <a:latin typeface="Microsoft Sans Serif"/>
                <a:cs typeface="Microsoft Sans Serif"/>
              </a:rPr>
              <a:t>PAG</a:t>
            </a:r>
            <a:endParaRPr sz="800">
              <a:latin typeface="Microsoft Sans Serif"/>
              <a:cs typeface="Microsoft Sans Serif"/>
            </a:endParaRPr>
          </a:p>
        </p:txBody>
      </p:sp>
      <p:sp>
        <p:nvSpPr>
          <p:cNvPr id="72" name="object 72"/>
          <p:cNvSpPr txBox="1"/>
          <p:nvPr/>
        </p:nvSpPr>
        <p:spPr>
          <a:xfrm>
            <a:off x="7820815" y="6604786"/>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h</a:t>
            </a:r>
            <a:endParaRPr sz="800">
              <a:latin typeface="Arial"/>
              <a:cs typeface="Arial"/>
            </a:endParaRPr>
          </a:p>
        </p:txBody>
      </p:sp>
      <p:sp>
        <p:nvSpPr>
          <p:cNvPr id="73" name="object 73"/>
          <p:cNvSpPr txBox="1"/>
          <p:nvPr/>
        </p:nvSpPr>
        <p:spPr>
          <a:xfrm>
            <a:off x="8517283" y="6604786"/>
            <a:ext cx="67945" cy="140423"/>
          </a:xfrm>
          <a:prstGeom prst="rect">
            <a:avLst/>
          </a:prstGeom>
        </p:spPr>
        <p:txBody>
          <a:bodyPr vert="horz" wrap="square" lIns="0" tIns="17145" rIns="0" bIns="0" rtlCol="0">
            <a:spAutoFit/>
          </a:bodyPr>
          <a:lstStyle/>
          <a:p>
            <a:pPr marL="12700">
              <a:spcBef>
                <a:spcPts val="135"/>
              </a:spcBef>
            </a:pPr>
            <a:r>
              <a:rPr sz="800" i="1" spc="60" dirty="0">
                <a:solidFill>
                  <a:srgbClr val="171514"/>
                </a:solidFill>
                <a:latin typeface="Arial"/>
                <a:cs typeface="Arial"/>
              </a:rPr>
              <a:t>r</a:t>
            </a:r>
            <a:endParaRPr sz="800">
              <a:latin typeface="Arial"/>
              <a:cs typeface="Arial"/>
            </a:endParaRPr>
          </a:p>
        </p:txBody>
      </p:sp>
      <p:sp>
        <p:nvSpPr>
          <p:cNvPr id="74" name="object 74"/>
          <p:cNvSpPr txBox="1"/>
          <p:nvPr/>
        </p:nvSpPr>
        <p:spPr>
          <a:xfrm>
            <a:off x="5337171" y="6894952"/>
            <a:ext cx="4283710" cy="886460"/>
          </a:xfrm>
          <a:prstGeom prst="rect">
            <a:avLst/>
          </a:prstGeom>
        </p:spPr>
        <p:txBody>
          <a:bodyPr vert="horz" wrap="square" lIns="0" tIns="15875" rIns="0" bIns="0" rtlCol="0">
            <a:spAutoFit/>
          </a:bodyPr>
          <a:lstStyle/>
          <a:p>
            <a:pPr marR="1369695" algn="r">
              <a:spcBef>
                <a:spcPts val="125"/>
              </a:spcBef>
            </a:pPr>
            <a:r>
              <a:rPr sz="600" i="1" dirty="0">
                <a:solidFill>
                  <a:srgbClr val="171514"/>
                </a:solidFill>
                <a:latin typeface="Arial"/>
                <a:cs typeface="Arial"/>
              </a:rPr>
              <a:t>a</a:t>
            </a:r>
            <a:endParaRPr sz="600" dirty="0">
              <a:latin typeface="Arial"/>
              <a:cs typeface="Arial"/>
            </a:endParaRPr>
          </a:p>
          <a:p>
            <a:pPr>
              <a:lnSpc>
                <a:spcPct val="100000"/>
              </a:lnSpc>
            </a:pPr>
            <a:endParaRPr sz="800" dirty="0">
              <a:latin typeface="Arial"/>
              <a:cs typeface="Arial"/>
            </a:endParaRPr>
          </a:p>
          <a:p>
            <a:pPr>
              <a:spcBef>
                <a:spcPts val="20"/>
              </a:spcBef>
            </a:pPr>
            <a:endParaRPr sz="650" dirty="0">
              <a:latin typeface="Arial"/>
              <a:cs typeface="Arial"/>
            </a:endParaRPr>
          </a:p>
          <a:p>
            <a:pPr marL="1271905">
              <a:tabLst>
                <a:tab pos="2767330" algn="l"/>
              </a:tabLst>
            </a:pPr>
            <a:r>
              <a:rPr sz="1200" spc="-30" baseline="3472" dirty="0">
                <a:solidFill>
                  <a:srgbClr val="171514"/>
                </a:solidFill>
                <a:latin typeface="Microsoft Sans Serif"/>
                <a:cs typeface="Microsoft Sans Serif"/>
              </a:rPr>
              <a:t>(a)	</a:t>
            </a:r>
            <a:r>
              <a:rPr sz="800" spc="-5" dirty="0">
                <a:solidFill>
                  <a:srgbClr val="171514"/>
                </a:solidFill>
                <a:latin typeface="Microsoft Sans Serif"/>
                <a:cs typeface="Microsoft Sans Serif"/>
              </a:rPr>
              <a:t>(b)</a:t>
            </a:r>
            <a:endParaRPr sz="800" dirty="0">
              <a:latin typeface="Microsoft Sans Serif"/>
              <a:cs typeface="Microsoft Sans Serif"/>
            </a:endParaRPr>
          </a:p>
          <a:p>
            <a:pPr>
              <a:spcBef>
                <a:spcPts val="35"/>
              </a:spcBef>
            </a:pPr>
            <a:endParaRPr sz="1050" dirty="0">
              <a:latin typeface="Microsoft Sans Serif"/>
              <a:cs typeface="Microsoft Sans Serif"/>
            </a:endParaRPr>
          </a:p>
          <a:p>
            <a:pPr marL="12700" marR="5080">
              <a:lnSpc>
                <a:spcPct val="128600"/>
              </a:lnSpc>
            </a:pPr>
            <a:r>
              <a:rPr sz="700" b="1" spc="-10" dirty="0">
                <a:solidFill>
                  <a:srgbClr val="171514"/>
                </a:solidFill>
                <a:latin typeface="Arial"/>
                <a:cs typeface="Arial"/>
              </a:rPr>
              <a:t>FIGURA </a:t>
            </a:r>
            <a:r>
              <a:rPr sz="700" b="1" spc="-5" dirty="0">
                <a:solidFill>
                  <a:srgbClr val="171514"/>
                </a:solidFill>
                <a:latin typeface="Arial"/>
                <a:cs typeface="Arial"/>
              </a:rPr>
              <a:t>2.5</a:t>
            </a:r>
            <a:r>
              <a:rPr sz="700" spc="-5"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Electrodo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enterrado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infinito.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(b)</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Electrodo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enterrado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5" dirty="0" err="1">
                <a:solidFill>
                  <a:srgbClr val="171514"/>
                </a:solidFill>
                <a:latin typeface="Microsoft Sans Serif"/>
                <a:cs typeface="Microsoft Sans Serif"/>
              </a:rPr>
              <a:t>profundidad</a:t>
            </a:r>
            <a:r>
              <a:rPr sz="700" i="1" spc="35" dirty="0" err="1">
                <a:solidFill>
                  <a:srgbClr val="171514"/>
                </a:solidFill>
                <a:latin typeface="Arial"/>
                <a:cs typeface="Arial"/>
              </a:rPr>
              <a:t>h</a:t>
            </a:r>
            <a:r>
              <a:rPr sz="700" spc="35" dirty="0" err="1">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superficie</a:t>
            </a:r>
            <a:endParaRPr sz="700" dirty="0">
              <a:latin typeface="Microsoft Sans Serif"/>
              <a:cs typeface="Microsoft Sans Serif"/>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639443" y="2180832"/>
            <a:ext cx="59690" cy="3175"/>
          </a:xfrm>
          <a:custGeom>
            <a:avLst/>
            <a:gdLst/>
            <a:ahLst/>
            <a:cxnLst/>
            <a:rect l="l" t="t" r="r" b="b"/>
            <a:pathLst>
              <a:path w="59689" h="3175">
                <a:moveTo>
                  <a:pt x="59524" y="0"/>
                </a:moveTo>
                <a:lnTo>
                  <a:pt x="0" y="0"/>
                </a:lnTo>
                <a:lnTo>
                  <a:pt x="0" y="3162"/>
                </a:lnTo>
                <a:lnTo>
                  <a:pt x="59524" y="3162"/>
                </a:lnTo>
                <a:lnTo>
                  <a:pt x="59524" y="0"/>
                </a:lnTo>
                <a:close/>
              </a:path>
            </a:pathLst>
          </a:custGeom>
          <a:solidFill>
            <a:srgbClr val="000000"/>
          </a:solidFill>
        </p:spPr>
        <p:txBody>
          <a:bodyPr wrap="square" lIns="0" tIns="0" rIns="0" bIns="0" rtlCol="0"/>
          <a:lstStyle/>
          <a:p>
            <a:endParaRPr/>
          </a:p>
        </p:txBody>
      </p:sp>
      <p:sp>
        <p:nvSpPr>
          <p:cNvPr id="3" name="object 3"/>
          <p:cNvSpPr/>
          <p:nvPr/>
        </p:nvSpPr>
        <p:spPr>
          <a:xfrm>
            <a:off x="7950201" y="2180832"/>
            <a:ext cx="149225" cy="3175"/>
          </a:xfrm>
          <a:custGeom>
            <a:avLst/>
            <a:gdLst/>
            <a:ahLst/>
            <a:cxnLst/>
            <a:rect l="l" t="t" r="r" b="b"/>
            <a:pathLst>
              <a:path w="149225" h="3175">
                <a:moveTo>
                  <a:pt x="148831" y="0"/>
                </a:moveTo>
                <a:lnTo>
                  <a:pt x="0" y="0"/>
                </a:lnTo>
                <a:lnTo>
                  <a:pt x="0" y="3162"/>
                </a:lnTo>
                <a:lnTo>
                  <a:pt x="148831" y="3162"/>
                </a:lnTo>
                <a:lnTo>
                  <a:pt x="148831" y="0"/>
                </a:lnTo>
                <a:close/>
              </a:path>
            </a:pathLst>
          </a:custGeom>
          <a:solidFill>
            <a:srgbClr val="000000"/>
          </a:solidFill>
        </p:spPr>
        <p:txBody>
          <a:bodyPr wrap="square" lIns="0" tIns="0" rIns="0" bIns="0" rtlCol="0"/>
          <a:lstStyle/>
          <a:p>
            <a:endParaRPr/>
          </a:p>
        </p:txBody>
      </p:sp>
      <p:sp>
        <p:nvSpPr>
          <p:cNvPr id="4" name="object 4"/>
          <p:cNvSpPr/>
          <p:nvPr/>
        </p:nvSpPr>
        <p:spPr>
          <a:xfrm>
            <a:off x="7381469" y="2984501"/>
            <a:ext cx="73025" cy="3175"/>
          </a:xfrm>
          <a:custGeom>
            <a:avLst/>
            <a:gdLst/>
            <a:ahLst/>
            <a:cxnLst/>
            <a:rect l="l" t="t" r="r" b="b"/>
            <a:pathLst>
              <a:path w="73025" h="3175">
                <a:moveTo>
                  <a:pt x="73025" y="0"/>
                </a:moveTo>
                <a:lnTo>
                  <a:pt x="0" y="0"/>
                </a:lnTo>
                <a:lnTo>
                  <a:pt x="0" y="3175"/>
                </a:lnTo>
                <a:lnTo>
                  <a:pt x="73025" y="3175"/>
                </a:lnTo>
                <a:lnTo>
                  <a:pt x="73025" y="0"/>
                </a:lnTo>
                <a:close/>
              </a:path>
            </a:pathLst>
          </a:custGeom>
          <a:solidFill>
            <a:srgbClr val="000000"/>
          </a:solidFill>
        </p:spPr>
        <p:txBody>
          <a:bodyPr wrap="square" lIns="0" tIns="0" rIns="0" bIns="0" rtlCol="0"/>
          <a:lstStyle/>
          <a:p>
            <a:endParaRPr/>
          </a:p>
        </p:txBody>
      </p:sp>
      <p:pic>
        <p:nvPicPr>
          <p:cNvPr id="5" name="object 5"/>
          <p:cNvPicPr/>
          <p:nvPr/>
        </p:nvPicPr>
        <p:blipFill>
          <a:blip r:embed="rId2" cstate="print"/>
          <a:stretch>
            <a:fillRect/>
          </a:stretch>
        </p:blipFill>
        <p:spPr>
          <a:xfrm>
            <a:off x="5377662" y="6387858"/>
            <a:ext cx="2253488" cy="133070"/>
          </a:xfrm>
          <a:prstGeom prst="rect">
            <a:avLst/>
          </a:prstGeom>
        </p:spPr>
      </p:pic>
      <p:sp>
        <p:nvSpPr>
          <p:cNvPr id="6" name="object 6"/>
          <p:cNvSpPr/>
          <p:nvPr/>
        </p:nvSpPr>
        <p:spPr>
          <a:xfrm>
            <a:off x="6090755" y="5651722"/>
            <a:ext cx="144145" cy="30480"/>
          </a:xfrm>
          <a:custGeom>
            <a:avLst/>
            <a:gdLst/>
            <a:ahLst/>
            <a:cxnLst/>
            <a:rect l="l" t="t" r="r" b="b"/>
            <a:pathLst>
              <a:path w="144144" h="30479">
                <a:moveTo>
                  <a:pt x="0" y="0"/>
                </a:moveTo>
                <a:lnTo>
                  <a:pt x="143764" y="30479"/>
                </a:lnTo>
              </a:path>
            </a:pathLst>
          </a:custGeom>
          <a:ln w="8572">
            <a:solidFill>
              <a:srgbClr val="231F20"/>
            </a:solidFill>
          </a:ln>
        </p:spPr>
        <p:txBody>
          <a:bodyPr wrap="square" lIns="0" tIns="0" rIns="0" bIns="0" rtlCol="0"/>
          <a:lstStyle/>
          <a:p>
            <a:endParaRPr/>
          </a:p>
        </p:txBody>
      </p:sp>
      <p:grpSp>
        <p:nvGrpSpPr>
          <p:cNvPr id="7" name="object 7"/>
          <p:cNvGrpSpPr/>
          <p:nvPr/>
        </p:nvGrpSpPr>
        <p:grpSpPr>
          <a:xfrm>
            <a:off x="5642847" y="5221951"/>
            <a:ext cx="1695450" cy="1088390"/>
            <a:chOff x="959722" y="5221951"/>
            <a:chExt cx="1695450" cy="1088390"/>
          </a:xfrm>
        </p:grpSpPr>
        <p:sp>
          <p:nvSpPr>
            <p:cNvPr id="8" name="object 8"/>
            <p:cNvSpPr/>
            <p:nvPr/>
          </p:nvSpPr>
          <p:spPr>
            <a:xfrm>
              <a:off x="1765772" y="5221951"/>
              <a:ext cx="0" cy="909955"/>
            </a:xfrm>
            <a:custGeom>
              <a:avLst/>
              <a:gdLst/>
              <a:ahLst/>
              <a:cxnLst/>
              <a:rect l="l" t="t" r="r" b="b"/>
              <a:pathLst>
                <a:path h="909954">
                  <a:moveTo>
                    <a:pt x="0" y="909828"/>
                  </a:moveTo>
                  <a:lnTo>
                    <a:pt x="0" y="0"/>
                  </a:lnTo>
                </a:path>
              </a:pathLst>
            </a:custGeom>
            <a:ln w="8572">
              <a:solidFill>
                <a:srgbClr val="231F20"/>
              </a:solidFill>
              <a:prstDash val="sysDashDotDot"/>
            </a:ln>
          </p:spPr>
          <p:txBody>
            <a:bodyPr wrap="square" lIns="0" tIns="0" rIns="0" bIns="0" rtlCol="0"/>
            <a:lstStyle/>
            <a:p>
              <a:endParaRPr/>
            </a:p>
          </p:txBody>
        </p:sp>
        <p:sp>
          <p:nvSpPr>
            <p:cNvPr id="9" name="object 9"/>
            <p:cNvSpPr/>
            <p:nvPr/>
          </p:nvSpPr>
          <p:spPr>
            <a:xfrm>
              <a:off x="964008" y="5779192"/>
              <a:ext cx="1687195" cy="527050"/>
            </a:xfrm>
            <a:custGeom>
              <a:avLst/>
              <a:gdLst/>
              <a:ahLst/>
              <a:cxnLst/>
              <a:rect l="l" t="t" r="r" b="b"/>
              <a:pathLst>
                <a:path w="1687195" h="527050">
                  <a:moveTo>
                    <a:pt x="1069746" y="117860"/>
                  </a:moveTo>
                  <a:lnTo>
                    <a:pt x="1038953" y="86766"/>
                  </a:lnTo>
                  <a:lnTo>
                    <a:pt x="1004946" y="60421"/>
                  </a:lnTo>
                  <a:lnTo>
                    <a:pt x="968149" y="38827"/>
                  </a:lnTo>
                  <a:lnTo>
                    <a:pt x="928991" y="21986"/>
                  </a:lnTo>
                  <a:lnTo>
                    <a:pt x="887897" y="9900"/>
                  </a:lnTo>
                  <a:lnTo>
                    <a:pt x="845293" y="2571"/>
                  </a:lnTo>
                  <a:lnTo>
                    <a:pt x="801606" y="0"/>
                  </a:lnTo>
                  <a:lnTo>
                    <a:pt x="757262" y="2189"/>
                  </a:lnTo>
                  <a:lnTo>
                    <a:pt x="712688" y="9140"/>
                  </a:lnTo>
                  <a:lnTo>
                    <a:pt x="668309" y="20856"/>
                  </a:lnTo>
                  <a:lnTo>
                    <a:pt x="624553" y="37338"/>
                  </a:lnTo>
                  <a:lnTo>
                    <a:pt x="581846" y="58587"/>
                  </a:lnTo>
                  <a:lnTo>
                    <a:pt x="540613" y="84606"/>
                  </a:lnTo>
                  <a:lnTo>
                    <a:pt x="501281" y="115396"/>
                  </a:lnTo>
                </a:path>
                <a:path w="1687195" h="527050">
                  <a:moveTo>
                    <a:pt x="1075169" y="121327"/>
                  </a:moveTo>
                  <a:lnTo>
                    <a:pt x="1109883" y="156638"/>
                  </a:lnTo>
                  <a:lnTo>
                    <a:pt x="1144710" y="191612"/>
                  </a:lnTo>
                  <a:lnTo>
                    <a:pt x="1179762" y="225910"/>
                  </a:lnTo>
                  <a:lnTo>
                    <a:pt x="1215150" y="259195"/>
                  </a:lnTo>
                  <a:lnTo>
                    <a:pt x="1250986" y="291129"/>
                  </a:lnTo>
                  <a:lnTo>
                    <a:pt x="1287383" y="321374"/>
                  </a:lnTo>
                  <a:lnTo>
                    <a:pt x="1324451" y="349591"/>
                  </a:lnTo>
                  <a:lnTo>
                    <a:pt x="1362303" y="375442"/>
                  </a:lnTo>
                  <a:lnTo>
                    <a:pt x="1409560" y="402642"/>
                  </a:lnTo>
                  <a:lnTo>
                    <a:pt x="1461748" y="427935"/>
                  </a:lnTo>
                  <a:lnTo>
                    <a:pt x="1515721" y="451048"/>
                  </a:lnTo>
                  <a:lnTo>
                    <a:pt x="1568337" y="471712"/>
                  </a:lnTo>
                  <a:lnTo>
                    <a:pt x="1616451" y="489653"/>
                  </a:lnTo>
                  <a:lnTo>
                    <a:pt x="1656919" y="504601"/>
                  </a:lnTo>
                  <a:lnTo>
                    <a:pt x="1686598" y="516285"/>
                  </a:lnTo>
                </a:path>
                <a:path w="1687195" h="527050">
                  <a:moveTo>
                    <a:pt x="0" y="526775"/>
                  </a:moveTo>
                  <a:lnTo>
                    <a:pt x="45392" y="504235"/>
                  </a:lnTo>
                  <a:lnTo>
                    <a:pt x="90361" y="481431"/>
                  </a:lnTo>
                  <a:lnTo>
                    <a:pt x="134483" y="458101"/>
                  </a:lnTo>
                  <a:lnTo>
                    <a:pt x="177334" y="433983"/>
                  </a:lnTo>
                  <a:lnTo>
                    <a:pt x="218493" y="408813"/>
                  </a:lnTo>
                  <a:lnTo>
                    <a:pt x="257537" y="382330"/>
                  </a:lnTo>
                  <a:lnTo>
                    <a:pt x="294043" y="354271"/>
                  </a:lnTo>
                  <a:lnTo>
                    <a:pt x="334930" y="316385"/>
                  </a:lnTo>
                  <a:lnTo>
                    <a:pt x="374703" y="272916"/>
                  </a:lnTo>
                  <a:lnTo>
                    <a:pt x="411881" y="227853"/>
                  </a:lnTo>
                  <a:lnTo>
                    <a:pt x="444984" y="185190"/>
                  </a:lnTo>
                  <a:lnTo>
                    <a:pt x="472530" y="148919"/>
                  </a:lnTo>
                  <a:lnTo>
                    <a:pt x="493039" y="123029"/>
                  </a:lnTo>
                </a:path>
              </a:pathLst>
            </a:custGeom>
            <a:ln w="8572">
              <a:solidFill>
                <a:srgbClr val="231F20"/>
              </a:solidFill>
            </a:ln>
          </p:spPr>
          <p:txBody>
            <a:bodyPr wrap="square" lIns="0" tIns="0" rIns="0" bIns="0" rtlCol="0"/>
            <a:lstStyle/>
            <a:p>
              <a:endParaRPr/>
            </a:p>
          </p:txBody>
        </p:sp>
      </p:grpSp>
      <p:grpSp>
        <p:nvGrpSpPr>
          <p:cNvPr id="10" name="object 10"/>
          <p:cNvGrpSpPr/>
          <p:nvPr/>
        </p:nvGrpSpPr>
        <p:grpSpPr>
          <a:xfrm>
            <a:off x="5404957" y="6075871"/>
            <a:ext cx="2209800" cy="795655"/>
            <a:chOff x="721832" y="6075870"/>
            <a:chExt cx="2209800" cy="795655"/>
          </a:xfrm>
        </p:grpSpPr>
        <p:sp>
          <p:nvSpPr>
            <p:cNvPr id="11" name="object 11"/>
            <p:cNvSpPr/>
            <p:nvPr/>
          </p:nvSpPr>
          <p:spPr>
            <a:xfrm>
              <a:off x="721832" y="6391870"/>
              <a:ext cx="2209800" cy="0"/>
            </a:xfrm>
            <a:custGeom>
              <a:avLst/>
              <a:gdLst/>
              <a:ahLst/>
              <a:cxnLst/>
              <a:rect l="l" t="t" r="r" b="b"/>
              <a:pathLst>
                <a:path w="2209800">
                  <a:moveTo>
                    <a:pt x="0" y="0"/>
                  </a:moveTo>
                  <a:lnTo>
                    <a:pt x="2209800" y="0"/>
                  </a:lnTo>
                </a:path>
              </a:pathLst>
            </a:custGeom>
            <a:ln w="8572">
              <a:solidFill>
                <a:srgbClr val="231F20"/>
              </a:solidFill>
            </a:ln>
          </p:spPr>
          <p:txBody>
            <a:bodyPr wrap="square" lIns="0" tIns="0" rIns="0" bIns="0" rtlCol="0"/>
            <a:lstStyle/>
            <a:p>
              <a:endParaRPr/>
            </a:p>
          </p:txBody>
        </p:sp>
        <p:sp>
          <p:nvSpPr>
            <p:cNvPr id="12" name="object 12"/>
            <p:cNvSpPr/>
            <p:nvPr/>
          </p:nvSpPr>
          <p:spPr>
            <a:xfrm>
              <a:off x="1765772" y="6083014"/>
              <a:ext cx="7620" cy="737235"/>
            </a:xfrm>
            <a:custGeom>
              <a:avLst/>
              <a:gdLst/>
              <a:ahLst/>
              <a:cxnLst/>
              <a:rect l="l" t="t" r="r" b="b"/>
              <a:pathLst>
                <a:path w="7619" h="737234">
                  <a:moveTo>
                    <a:pt x="0" y="0"/>
                  </a:moveTo>
                  <a:lnTo>
                    <a:pt x="7124" y="737108"/>
                  </a:lnTo>
                </a:path>
              </a:pathLst>
            </a:custGeom>
            <a:ln w="14287">
              <a:solidFill>
                <a:srgbClr val="231F20"/>
              </a:solidFill>
            </a:ln>
          </p:spPr>
          <p:txBody>
            <a:bodyPr wrap="square" lIns="0" tIns="0" rIns="0" bIns="0" rtlCol="0"/>
            <a:lstStyle/>
            <a:p>
              <a:endParaRPr/>
            </a:p>
          </p:txBody>
        </p:sp>
        <p:sp>
          <p:nvSpPr>
            <p:cNvPr id="13" name="object 13"/>
            <p:cNvSpPr/>
            <p:nvPr/>
          </p:nvSpPr>
          <p:spPr>
            <a:xfrm>
              <a:off x="1742323" y="6809668"/>
              <a:ext cx="60960" cy="61594"/>
            </a:xfrm>
            <a:custGeom>
              <a:avLst/>
              <a:gdLst/>
              <a:ahLst/>
              <a:cxnLst/>
              <a:rect l="l" t="t" r="r" b="b"/>
              <a:pathLst>
                <a:path w="60960" h="61595">
                  <a:moveTo>
                    <a:pt x="60960" y="0"/>
                  </a:moveTo>
                  <a:lnTo>
                    <a:pt x="0" y="596"/>
                  </a:lnTo>
                  <a:lnTo>
                    <a:pt x="31064" y="61264"/>
                  </a:lnTo>
                  <a:lnTo>
                    <a:pt x="60960" y="0"/>
                  </a:lnTo>
                  <a:close/>
                </a:path>
              </a:pathLst>
            </a:custGeom>
            <a:solidFill>
              <a:srgbClr val="231F20"/>
            </a:solidFill>
          </p:spPr>
          <p:txBody>
            <a:bodyPr wrap="square" lIns="0" tIns="0" rIns="0" bIns="0" rtlCol="0"/>
            <a:lstStyle/>
            <a:p>
              <a:endParaRPr/>
            </a:p>
          </p:txBody>
        </p:sp>
      </p:grpSp>
      <p:sp>
        <p:nvSpPr>
          <p:cNvPr id="14" name="object 14"/>
          <p:cNvSpPr/>
          <p:nvPr/>
        </p:nvSpPr>
        <p:spPr>
          <a:xfrm>
            <a:off x="6532222" y="5437980"/>
            <a:ext cx="144780" cy="396240"/>
          </a:xfrm>
          <a:custGeom>
            <a:avLst/>
            <a:gdLst/>
            <a:ahLst/>
            <a:cxnLst/>
            <a:rect l="l" t="t" r="r" b="b"/>
            <a:pathLst>
              <a:path w="144780" h="396239">
                <a:moveTo>
                  <a:pt x="144271" y="396113"/>
                </a:moveTo>
                <a:lnTo>
                  <a:pt x="120282" y="362961"/>
                </a:lnTo>
                <a:lnTo>
                  <a:pt x="98081" y="326537"/>
                </a:lnTo>
                <a:lnTo>
                  <a:pt x="77754" y="287081"/>
                </a:lnTo>
                <a:lnTo>
                  <a:pt x="59387" y="244830"/>
                </a:lnTo>
                <a:lnTo>
                  <a:pt x="43068" y="200022"/>
                </a:lnTo>
                <a:lnTo>
                  <a:pt x="28883" y="152897"/>
                </a:lnTo>
                <a:lnTo>
                  <a:pt x="16919" y="103693"/>
                </a:lnTo>
                <a:lnTo>
                  <a:pt x="7262" y="52647"/>
                </a:lnTo>
                <a:lnTo>
                  <a:pt x="0" y="0"/>
                </a:lnTo>
              </a:path>
            </a:pathLst>
          </a:custGeom>
          <a:ln w="8572">
            <a:solidFill>
              <a:srgbClr val="231F20"/>
            </a:solidFill>
            <a:prstDash val="sysDash"/>
          </a:ln>
        </p:spPr>
        <p:txBody>
          <a:bodyPr wrap="square" lIns="0" tIns="0" rIns="0" bIns="0" rtlCol="0"/>
          <a:lstStyle/>
          <a:p>
            <a:endParaRPr/>
          </a:p>
        </p:txBody>
      </p:sp>
      <p:sp>
        <p:nvSpPr>
          <p:cNvPr id="15" name="object 15"/>
          <p:cNvSpPr/>
          <p:nvPr/>
        </p:nvSpPr>
        <p:spPr>
          <a:xfrm>
            <a:off x="6140402" y="5478087"/>
            <a:ext cx="201295" cy="429895"/>
          </a:xfrm>
          <a:custGeom>
            <a:avLst/>
            <a:gdLst/>
            <a:ahLst/>
            <a:cxnLst/>
            <a:rect l="l" t="t" r="r" b="b"/>
            <a:pathLst>
              <a:path w="201294" h="429895">
                <a:moveTo>
                  <a:pt x="200812" y="0"/>
                </a:moveTo>
                <a:lnTo>
                  <a:pt x="197787" y="39860"/>
                </a:lnTo>
                <a:lnTo>
                  <a:pt x="190650" y="81094"/>
                </a:lnTo>
                <a:lnTo>
                  <a:pt x="179523" y="123447"/>
                </a:lnTo>
                <a:lnTo>
                  <a:pt x="164526" y="166660"/>
                </a:lnTo>
                <a:lnTo>
                  <a:pt x="145778" y="210477"/>
                </a:lnTo>
                <a:lnTo>
                  <a:pt x="123401" y="254639"/>
                </a:lnTo>
                <a:lnTo>
                  <a:pt x="97514" y="298890"/>
                </a:lnTo>
                <a:lnTo>
                  <a:pt x="68238" y="342972"/>
                </a:lnTo>
                <a:lnTo>
                  <a:pt x="35693" y="386629"/>
                </a:lnTo>
                <a:lnTo>
                  <a:pt x="0" y="429602"/>
                </a:lnTo>
              </a:path>
            </a:pathLst>
          </a:custGeom>
          <a:ln w="8572">
            <a:solidFill>
              <a:srgbClr val="231F20"/>
            </a:solidFill>
            <a:prstDash val="sysDash"/>
          </a:ln>
        </p:spPr>
        <p:txBody>
          <a:bodyPr wrap="square" lIns="0" tIns="0" rIns="0" bIns="0" rtlCol="0"/>
          <a:lstStyle/>
          <a:p>
            <a:endParaRPr/>
          </a:p>
        </p:txBody>
      </p:sp>
      <p:sp>
        <p:nvSpPr>
          <p:cNvPr id="16" name="object 16"/>
          <p:cNvSpPr/>
          <p:nvPr/>
        </p:nvSpPr>
        <p:spPr>
          <a:xfrm>
            <a:off x="6312754" y="6880573"/>
            <a:ext cx="288290" cy="288290"/>
          </a:xfrm>
          <a:custGeom>
            <a:avLst/>
            <a:gdLst/>
            <a:ahLst/>
            <a:cxnLst/>
            <a:rect l="l" t="t" r="r" b="b"/>
            <a:pathLst>
              <a:path w="288289" h="288290">
                <a:moveTo>
                  <a:pt x="144018" y="0"/>
                </a:moveTo>
                <a:lnTo>
                  <a:pt x="98496" y="7342"/>
                </a:lnTo>
                <a:lnTo>
                  <a:pt x="58962" y="27786"/>
                </a:lnTo>
                <a:lnTo>
                  <a:pt x="27786" y="58962"/>
                </a:lnTo>
                <a:lnTo>
                  <a:pt x="7342" y="98496"/>
                </a:lnTo>
                <a:lnTo>
                  <a:pt x="0" y="144017"/>
                </a:lnTo>
                <a:lnTo>
                  <a:pt x="7342" y="189539"/>
                </a:lnTo>
                <a:lnTo>
                  <a:pt x="27786" y="229073"/>
                </a:lnTo>
                <a:lnTo>
                  <a:pt x="58962" y="260249"/>
                </a:lnTo>
                <a:lnTo>
                  <a:pt x="98496" y="280693"/>
                </a:lnTo>
                <a:lnTo>
                  <a:pt x="144018" y="288035"/>
                </a:lnTo>
                <a:lnTo>
                  <a:pt x="189539" y="280693"/>
                </a:lnTo>
                <a:lnTo>
                  <a:pt x="229073" y="260249"/>
                </a:lnTo>
                <a:lnTo>
                  <a:pt x="260249" y="229073"/>
                </a:lnTo>
                <a:lnTo>
                  <a:pt x="280693" y="189539"/>
                </a:lnTo>
                <a:lnTo>
                  <a:pt x="288036" y="144017"/>
                </a:lnTo>
                <a:lnTo>
                  <a:pt x="280693" y="98496"/>
                </a:lnTo>
                <a:lnTo>
                  <a:pt x="260249" y="58962"/>
                </a:lnTo>
                <a:lnTo>
                  <a:pt x="229073" y="27786"/>
                </a:lnTo>
                <a:lnTo>
                  <a:pt x="189539" y="7342"/>
                </a:lnTo>
                <a:lnTo>
                  <a:pt x="144018" y="0"/>
                </a:lnTo>
                <a:close/>
              </a:path>
            </a:pathLst>
          </a:custGeom>
          <a:ln w="14287">
            <a:solidFill>
              <a:srgbClr val="231F20"/>
            </a:solidFill>
          </a:ln>
        </p:spPr>
        <p:txBody>
          <a:bodyPr wrap="square" lIns="0" tIns="0" rIns="0" bIns="0" rtlCol="0"/>
          <a:lstStyle/>
          <a:p>
            <a:endParaRPr/>
          </a:p>
        </p:txBody>
      </p:sp>
      <p:grpSp>
        <p:nvGrpSpPr>
          <p:cNvPr id="17" name="object 17"/>
          <p:cNvGrpSpPr/>
          <p:nvPr/>
        </p:nvGrpSpPr>
        <p:grpSpPr>
          <a:xfrm>
            <a:off x="6069929" y="6391877"/>
            <a:ext cx="144145" cy="645795"/>
            <a:chOff x="1386803" y="6391876"/>
            <a:chExt cx="144145" cy="645795"/>
          </a:xfrm>
        </p:grpSpPr>
        <p:sp>
          <p:nvSpPr>
            <p:cNvPr id="18" name="object 18"/>
            <p:cNvSpPr/>
            <p:nvPr/>
          </p:nvSpPr>
          <p:spPr>
            <a:xfrm>
              <a:off x="1386803" y="6432516"/>
              <a:ext cx="144145" cy="600710"/>
            </a:xfrm>
            <a:custGeom>
              <a:avLst/>
              <a:gdLst/>
              <a:ahLst/>
              <a:cxnLst/>
              <a:rect l="l" t="t" r="r" b="b"/>
              <a:pathLst>
                <a:path w="144144" h="600709">
                  <a:moveTo>
                    <a:pt x="143763" y="600455"/>
                  </a:moveTo>
                  <a:lnTo>
                    <a:pt x="0" y="600455"/>
                  </a:lnTo>
                </a:path>
                <a:path w="144144" h="600709">
                  <a:moveTo>
                    <a:pt x="58927" y="559815"/>
                  </a:moveTo>
                  <a:lnTo>
                    <a:pt x="58927" y="0"/>
                  </a:lnTo>
                </a:path>
              </a:pathLst>
            </a:custGeom>
            <a:ln w="8572">
              <a:solidFill>
                <a:srgbClr val="231F20"/>
              </a:solidFill>
            </a:ln>
          </p:spPr>
          <p:txBody>
            <a:bodyPr wrap="square" lIns="0" tIns="0" rIns="0" bIns="0" rtlCol="0"/>
            <a:lstStyle/>
            <a:p>
              <a:endParaRPr/>
            </a:p>
          </p:txBody>
        </p:sp>
        <p:sp>
          <p:nvSpPr>
            <p:cNvPr id="19" name="object 19"/>
            <p:cNvSpPr/>
            <p:nvPr/>
          </p:nvSpPr>
          <p:spPr>
            <a:xfrm>
              <a:off x="1425409" y="6391884"/>
              <a:ext cx="40640" cy="641350"/>
            </a:xfrm>
            <a:custGeom>
              <a:avLst/>
              <a:gdLst/>
              <a:ahLst/>
              <a:cxnLst/>
              <a:rect l="l" t="t" r="r" b="b"/>
              <a:pathLst>
                <a:path w="40640" h="641350">
                  <a:moveTo>
                    <a:pt x="40640" y="580136"/>
                  </a:moveTo>
                  <a:lnTo>
                    <a:pt x="20320" y="600456"/>
                  </a:lnTo>
                  <a:lnTo>
                    <a:pt x="0" y="580136"/>
                  </a:lnTo>
                  <a:lnTo>
                    <a:pt x="20320" y="641096"/>
                  </a:lnTo>
                  <a:lnTo>
                    <a:pt x="40640" y="580136"/>
                  </a:lnTo>
                  <a:close/>
                </a:path>
                <a:path w="40640" h="641350">
                  <a:moveTo>
                    <a:pt x="40640" y="60960"/>
                  </a:moveTo>
                  <a:lnTo>
                    <a:pt x="20320" y="0"/>
                  </a:lnTo>
                  <a:lnTo>
                    <a:pt x="0" y="60960"/>
                  </a:lnTo>
                  <a:lnTo>
                    <a:pt x="20320" y="40640"/>
                  </a:lnTo>
                  <a:lnTo>
                    <a:pt x="40640" y="60960"/>
                  </a:lnTo>
                  <a:close/>
                </a:path>
              </a:pathLst>
            </a:custGeom>
            <a:solidFill>
              <a:srgbClr val="231F20"/>
            </a:solidFill>
          </p:spPr>
          <p:txBody>
            <a:bodyPr wrap="square" lIns="0" tIns="0" rIns="0" bIns="0" rtlCol="0"/>
            <a:lstStyle/>
            <a:p>
              <a:endParaRPr/>
            </a:p>
          </p:txBody>
        </p:sp>
      </p:grpSp>
      <p:sp>
        <p:nvSpPr>
          <p:cNvPr id="20" name="object 20"/>
          <p:cNvSpPr/>
          <p:nvPr/>
        </p:nvSpPr>
        <p:spPr>
          <a:xfrm>
            <a:off x="7028017" y="5986493"/>
            <a:ext cx="91440" cy="101600"/>
          </a:xfrm>
          <a:custGeom>
            <a:avLst/>
            <a:gdLst/>
            <a:ahLst/>
            <a:cxnLst/>
            <a:rect l="l" t="t" r="r" b="b"/>
            <a:pathLst>
              <a:path w="91439" h="101600">
                <a:moveTo>
                  <a:pt x="91439" y="0"/>
                </a:moveTo>
                <a:lnTo>
                  <a:pt x="0" y="101600"/>
                </a:lnTo>
              </a:path>
            </a:pathLst>
          </a:custGeom>
          <a:ln w="8572">
            <a:solidFill>
              <a:srgbClr val="231F20"/>
            </a:solidFill>
          </a:ln>
        </p:spPr>
        <p:txBody>
          <a:bodyPr wrap="square" lIns="0" tIns="0" rIns="0" bIns="0" rtlCol="0"/>
          <a:lstStyle/>
          <a:p>
            <a:endParaRPr/>
          </a:p>
        </p:txBody>
      </p:sp>
      <p:sp>
        <p:nvSpPr>
          <p:cNvPr id="21" name="object 21"/>
          <p:cNvSpPr/>
          <p:nvPr/>
        </p:nvSpPr>
        <p:spPr>
          <a:xfrm>
            <a:off x="6532210" y="6645878"/>
            <a:ext cx="183515" cy="73025"/>
          </a:xfrm>
          <a:custGeom>
            <a:avLst/>
            <a:gdLst/>
            <a:ahLst/>
            <a:cxnLst/>
            <a:rect l="l" t="t" r="r" b="b"/>
            <a:pathLst>
              <a:path w="183514" h="73025">
                <a:moveTo>
                  <a:pt x="0" y="0"/>
                </a:moveTo>
                <a:lnTo>
                  <a:pt x="183388" y="72643"/>
                </a:lnTo>
              </a:path>
            </a:pathLst>
          </a:custGeom>
          <a:ln w="8572">
            <a:solidFill>
              <a:srgbClr val="231F20"/>
            </a:solidFill>
          </a:ln>
        </p:spPr>
        <p:txBody>
          <a:bodyPr wrap="square" lIns="0" tIns="0" rIns="0" bIns="0" rtlCol="0"/>
          <a:lstStyle/>
          <a:p>
            <a:endParaRPr/>
          </a:p>
        </p:txBody>
      </p:sp>
      <p:grpSp>
        <p:nvGrpSpPr>
          <p:cNvPr id="22" name="object 22"/>
          <p:cNvGrpSpPr/>
          <p:nvPr/>
        </p:nvGrpSpPr>
        <p:grpSpPr>
          <a:xfrm>
            <a:off x="8048588" y="6517353"/>
            <a:ext cx="288290" cy="40640"/>
            <a:chOff x="3365463" y="6517353"/>
            <a:chExt cx="288290" cy="40640"/>
          </a:xfrm>
        </p:grpSpPr>
        <p:sp>
          <p:nvSpPr>
            <p:cNvPr id="23" name="object 23"/>
            <p:cNvSpPr/>
            <p:nvPr/>
          </p:nvSpPr>
          <p:spPr>
            <a:xfrm>
              <a:off x="3406103" y="6537673"/>
              <a:ext cx="207010" cy="0"/>
            </a:xfrm>
            <a:custGeom>
              <a:avLst/>
              <a:gdLst/>
              <a:ahLst/>
              <a:cxnLst/>
              <a:rect l="l" t="t" r="r" b="b"/>
              <a:pathLst>
                <a:path w="207010">
                  <a:moveTo>
                    <a:pt x="0" y="0"/>
                  </a:moveTo>
                  <a:lnTo>
                    <a:pt x="206756" y="0"/>
                  </a:lnTo>
                </a:path>
              </a:pathLst>
            </a:custGeom>
            <a:ln w="8572">
              <a:solidFill>
                <a:srgbClr val="231F20"/>
              </a:solidFill>
            </a:ln>
          </p:spPr>
          <p:txBody>
            <a:bodyPr wrap="square" lIns="0" tIns="0" rIns="0" bIns="0" rtlCol="0"/>
            <a:lstStyle/>
            <a:p>
              <a:endParaRPr/>
            </a:p>
          </p:txBody>
        </p:sp>
        <p:sp>
          <p:nvSpPr>
            <p:cNvPr id="24" name="object 24"/>
            <p:cNvSpPr/>
            <p:nvPr/>
          </p:nvSpPr>
          <p:spPr>
            <a:xfrm>
              <a:off x="3365462" y="6517360"/>
              <a:ext cx="288290" cy="40640"/>
            </a:xfrm>
            <a:custGeom>
              <a:avLst/>
              <a:gdLst/>
              <a:ahLst/>
              <a:cxnLst/>
              <a:rect l="l" t="t" r="r" b="b"/>
              <a:pathLst>
                <a:path w="288289" h="40640">
                  <a:moveTo>
                    <a:pt x="60960" y="0"/>
                  </a:moveTo>
                  <a:lnTo>
                    <a:pt x="0" y="20320"/>
                  </a:lnTo>
                  <a:lnTo>
                    <a:pt x="60960" y="40640"/>
                  </a:lnTo>
                  <a:lnTo>
                    <a:pt x="40640" y="20320"/>
                  </a:lnTo>
                  <a:lnTo>
                    <a:pt x="60960" y="0"/>
                  </a:lnTo>
                  <a:close/>
                </a:path>
                <a:path w="288289" h="40640">
                  <a:moveTo>
                    <a:pt x="288036" y="20320"/>
                  </a:moveTo>
                  <a:lnTo>
                    <a:pt x="227076" y="0"/>
                  </a:lnTo>
                  <a:lnTo>
                    <a:pt x="247396" y="20320"/>
                  </a:lnTo>
                  <a:lnTo>
                    <a:pt x="227076" y="40640"/>
                  </a:lnTo>
                  <a:lnTo>
                    <a:pt x="288036" y="20320"/>
                  </a:lnTo>
                  <a:close/>
                </a:path>
              </a:pathLst>
            </a:custGeom>
            <a:solidFill>
              <a:srgbClr val="231F20"/>
            </a:solidFill>
          </p:spPr>
          <p:txBody>
            <a:bodyPr wrap="square" lIns="0" tIns="0" rIns="0" bIns="0" rtlCol="0"/>
            <a:lstStyle/>
            <a:p>
              <a:endParaRPr/>
            </a:p>
          </p:txBody>
        </p:sp>
      </p:grpSp>
      <p:sp>
        <p:nvSpPr>
          <p:cNvPr id="25" name="object 25"/>
          <p:cNvSpPr/>
          <p:nvPr/>
        </p:nvSpPr>
        <p:spPr>
          <a:xfrm>
            <a:off x="8795857" y="7053801"/>
            <a:ext cx="204470" cy="0"/>
          </a:xfrm>
          <a:custGeom>
            <a:avLst/>
            <a:gdLst/>
            <a:ahLst/>
            <a:cxnLst/>
            <a:rect l="l" t="t" r="r" b="b"/>
            <a:pathLst>
              <a:path w="204470">
                <a:moveTo>
                  <a:pt x="204215" y="0"/>
                </a:moveTo>
                <a:lnTo>
                  <a:pt x="0" y="0"/>
                </a:lnTo>
              </a:path>
            </a:pathLst>
          </a:custGeom>
          <a:ln w="8572">
            <a:solidFill>
              <a:srgbClr val="231F20"/>
            </a:solidFill>
          </a:ln>
        </p:spPr>
        <p:txBody>
          <a:bodyPr wrap="square" lIns="0" tIns="0" rIns="0" bIns="0" rtlCol="0"/>
          <a:lstStyle/>
          <a:p>
            <a:endParaRPr/>
          </a:p>
        </p:txBody>
      </p:sp>
      <p:sp>
        <p:nvSpPr>
          <p:cNvPr id="26" name="object 26"/>
          <p:cNvSpPr/>
          <p:nvPr/>
        </p:nvSpPr>
        <p:spPr>
          <a:xfrm>
            <a:off x="8049617" y="6407624"/>
            <a:ext cx="0" cy="605155"/>
          </a:xfrm>
          <a:custGeom>
            <a:avLst/>
            <a:gdLst/>
            <a:ahLst/>
            <a:cxnLst/>
            <a:rect l="l" t="t" r="r" b="b"/>
            <a:pathLst>
              <a:path h="605154">
                <a:moveTo>
                  <a:pt x="0" y="0"/>
                </a:moveTo>
                <a:lnTo>
                  <a:pt x="0" y="605028"/>
                </a:lnTo>
              </a:path>
            </a:pathLst>
          </a:custGeom>
          <a:ln w="8572">
            <a:solidFill>
              <a:srgbClr val="231F20"/>
            </a:solidFill>
            <a:prstDash val="sysDashDot"/>
          </a:ln>
        </p:spPr>
        <p:txBody>
          <a:bodyPr wrap="square" lIns="0" tIns="0" rIns="0" bIns="0" rtlCol="0"/>
          <a:lstStyle/>
          <a:p>
            <a:endParaRPr/>
          </a:p>
        </p:txBody>
      </p:sp>
      <p:grpSp>
        <p:nvGrpSpPr>
          <p:cNvPr id="27" name="object 27"/>
          <p:cNvGrpSpPr/>
          <p:nvPr/>
        </p:nvGrpSpPr>
        <p:grpSpPr>
          <a:xfrm>
            <a:off x="8897456" y="6415245"/>
            <a:ext cx="40640" cy="641350"/>
            <a:chOff x="4214331" y="6415245"/>
            <a:chExt cx="40640" cy="641350"/>
          </a:xfrm>
        </p:grpSpPr>
        <p:sp>
          <p:nvSpPr>
            <p:cNvPr id="28" name="object 28"/>
            <p:cNvSpPr/>
            <p:nvPr/>
          </p:nvSpPr>
          <p:spPr>
            <a:xfrm>
              <a:off x="4234651" y="6455885"/>
              <a:ext cx="0" cy="560070"/>
            </a:xfrm>
            <a:custGeom>
              <a:avLst/>
              <a:gdLst/>
              <a:ahLst/>
              <a:cxnLst/>
              <a:rect l="l" t="t" r="r" b="b"/>
              <a:pathLst>
                <a:path h="560070">
                  <a:moveTo>
                    <a:pt x="0" y="559816"/>
                  </a:moveTo>
                  <a:lnTo>
                    <a:pt x="0" y="0"/>
                  </a:lnTo>
                </a:path>
              </a:pathLst>
            </a:custGeom>
            <a:ln w="8572">
              <a:solidFill>
                <a:srgbClr val="231F20"/>
              </a:solidFill>
            </a:ln>
          </p:spPr>
          <p:txBody>
            <a:bodyPr wrap="square" lIns="0" tIns="0" rIns="0" bIns="0" rtlCol="0"/>
            <a:lstStyle/>
            <a:p>
              <a:endParaRPr/>
            </a:p>
          </p:txBody>
        </p:sp>
        <p:sp>
          <p:nvSpPr>
            <p:cNvPr id="29" name="object 29"/>
            <p:cNvSpPr/>
            <p:nvPr/>
          </p:nvSpPr>
          <p:spPr>
            <a:xfrm>
              <a:off x="4214330" y="6415252"/>
              <a:ext cx="40640" cy="641350"/>
            </a:xfrm>
            <a:custGeom>
              <a:avLst/>
              <a:gdLst/>
              <a:ahLst/>
              <a:cxnLst/>
              <a:rect l="l" t="t" r="r" b="b"/>
              <a:pathLst>
                <a:path w="40639" h="641350">
                  <a:moveTo>
                    <a:pt x="40640" y="580136"/>
                  </a:moveTo>
                  <a:lnTo>
                    <a:pt x="20320" y="600456"/>
                  </a:lnTo>
                  <a:lnTo>
                    <a:pt x="0" y="580136"/>
                  </a:lnTo>
                  <a:lnTo>
                    <a:pt x="20320" y="641096"/>
                  </a:lnTo>
                  <a:lnTo>
                    <a:pt x="40640" y="580136"/>
                  </a:lnTo>
                  <a:close/>
                </a:path>
                <a:path w="40639" h="641350">
                  <a:moveTo>
                    <a:pt x="40640" y="60960"/>
                  </a:moveTo>
                  <a:lnTo>
                    <a:pt x="20320" y="0"/>
                  </a:lnTo>
                  <a:lnTo>
                    <a:pt x="0" y="60960"/>
                  </a:lnTo>
                  <a:lnTo>
                    <a:pt x="20320" y="40640"/>
                  </a:lnTo>
                  <a:lnTo>
                    <a:pt x="40640" y="60960"/>
                  </a:lnTo>
                  <a:close/>
                </a:path>
              </a:pathLst>
            </a:custGeom>
            <a:solidFill>
              <a:srgbClr val="231F20"/>
            </a:solidFill>
          </p:spPr>
          <p:txBody>
            <a:bodyPr wrap="square" lIns="0" tIns="0" rIns="0" bIns="0" rtlCol="0"/>
            <a:lstStyle/>
            <a:p>
              <a:endParaRPr/>
            </a:p>
          </p:txBody>
        </p:sp>
      </p:grpSp>
      <p:sp>
        <p:nvSpPr>
          <p:cNvPr id="30" name="object 30"/>
          <p:cNvSpPr/>
          <p:nvPr/>
        </p:nvSpPr>
        <p:spPr>
          <a:xfrm>
            <a:off x="7905333" y="6881080"/>
            <a:ext cx="288290" cy="288290"/>
          </a:xfrm>
          <a:custGeom>
            <a:avLst/>
            <a:gdLst/>
            <a:ahLst/>
            <a:cxnLst/>
            <a:rect l="l" t="t" r="r" b="b"/>
            <a:pathLst>
              <a:path w="288289" h="288290">
                <a:moveTo>
                  <a:pt x="144018" y="0"/>
                </a:moveTo>
                <a:lnTo>
                  <a:pt x="98491" y="7342"/>
                </a:lnTo>
                <a:lnTo>
                  <a:pt x="58956" y="27786"/>
                </a:lnTo>
                <a:lnTo>
                  <a:pt x="27783" y="58962"/>
                </a:lnTo>
                <a:lnTo>
                  <a:pt x="7340" y="98496"/>
                </a:lnTo>
                <a:lnTo>
                  <a:pt x="0" y="144018"/>
                </a:lnTo>
                <a:lnTo>
                  <a:pt x="7340" y="189539"/>
                </a:lnTo>
                <a:lnTo>
                  <a:pt x="27783" y="229073"/>
                </a:lnTo>
                <a:lnTo>
                  <a:pt x="58956" y="260249"/>
                </a:lnTo>
                <a:lnTo>
                  <a:pt x="98491" y="280693"/>
                </a:lnTo>
                <a:lnTo>
                  <a:pt x="144018" y="288036"/>
                </a:lnTo>
                <a:lnTo>
                  <a:pt x="189544" y="280693"/>
                </a:lnTo>
                <a:lnTo>
                  <a:pt x="229079" y="260249"/>
                </a:lnTo>
                <a:lnTo>
                  <a:pt x="260252" y="229073"/>
                </a:lnTo>
                <a:lnTo>
                  <a:pt x="280695" y="189539"/>
                </a:lnTo>
                <a:lnTo>
                  <a:pt x="288036" y="144018"/>
                </a:lnTo>
                <a:lnTo>
                  <a:pt x="280695" y="98496"/>
                </a:lnTo>
                <a:lnTo>
                  <a:pt x="260252" y="58962"/>
                </a:lnTo>
                <a:lnTo>
                  <a:pt x="229079" y="27786"/>
                </a:lnTo>
                <a:lnTo>
                  <a:pt x="189544" y="7342"/>
                </a:lnTo>
                <a:lnTo>
                  <a:pt x="144018" y="0"/>
                </a:lnTo>
                <a:close/>
              </a:path>
            </a:pathLst>
          </a:custGeom>
          <a:ln w="14287">
            <a:solidFill>
              <a:srgbClr val="231F20"/>
            </a:solidFill>
          </a:ln>
        </p:spPr>
        <p:txBody>
          <a:bodyPr wrap="square" lIns="0" tIns="0" rIns="0" bIns="0" rtlCol="0"/>
          <a:lstStyle/>
          <a:p>
            <a:endParaRPr/>
          </a:p>
        </p:txBody>
      </p:sp>
      <p:grpSp>
        <p:nvGrpSpPr>
          <p:cNvPr id="31" name="object 31"/>
          <p:cNvGrpSpPr/>
          <p:nvPr/>
        </p:nvGrpSpPr>
        <p:grpSpPr>
          <a:xfrm>
            <a:off x="8045331" y="5103585"/>
            <a:ext cx="1559560" cy="1536700"/>
            <a:chOff x="3362206" y="5103585"/>
            <a:chExt cx="1559560" cy="1536700"/>
          </a:xfrm>
        </p:grpSpPr>
        <p:sp>
          <p:nvSpPr>
            <p:cNvPr id="32" name="object 32"/>
            <p:cNvSpPr/>
            <p:nvPr/>
          </p:nvSpPr>
          <p:spPr>
            <a:xfrm>
              <a:off x="3366493" y="5103585"/>
              <a:ext cx="1555115" cy="1326515"/>
            </a:xfrm>
            <a:custGeom>
              <a:avLst/>
              <a:gdLst/>
              <a:ahLst/>
              <a:cxnLst/>
              <a:rect l="l" t="t" r="r" b="b"/>
              <a:pathLst>
                <a:path w="1555114" h="1326514">
                  <a:moveTo>
                    <a:pt x="52400" y="1027531"/>
                  </a:moveTo>
                  <a:lnTo>
                    <a:pt x="60681" y="962556"/>
                  </a:lnTo>
                  <a:lnTo>
                    <a:pt x="69107" y="898081"/>
                  </a:lnTo>
                  <a:lnTo>
                    <a:pt x="77808" y="834577"/>
                  </a:lnTo>
                  <a:lnTo>
                    <a:pt x="86916" y="772516"/>
                  </a:lnTo>
                  <a:lnTo>
                    <a:pt x="96562" y="712371"/>
                  </a:lnTo>
                  <a:lnTo>
                    <a:pt x="106877" y="654612"/>
                  </a:lnTo>
                  <a:lnTo>
                    <a:pt x="117992" y="599711"/>
                  </a:lnTo>
                  <a:lnTo>
                    <a:pt x="130040" y="548141"/>
                  </a:lnTo>
                  <a:lnTo>
                    <a:pt x="143150" y="500373"/>
                  </a:lnTo>
                  <a:lnTo>
                    <a:pt x="157455" y="456878"/>
                  </a:lnTo>
                  <a:lnTo>
                    <a:pt x="173085" y="418129"/>
                  </a:lnTo>
                  <a:lnTo>
                    <a:pt x="208848" y="356754"/>
                  </a:lnTo>
                  <a:lnTo>
                    <a:pt x="251489" y="320022"/>
                  </a:lnTo>
                  <a:lnTo>
                    <a:pt x="275716" y="312077"/>
                  </a:lnTo>
                  <a:lnTo>
                    <a:pt x="299560" y="312856"/>
                  </a:lnTo>
                  <a:lnTo>
                    <a:pt x="354697" y="338989"/>
                  </a:lnTo>
                  <a:lnTo>
                    <a:pt x="385404" y="362545"/>
                  </a:lnTo>
                  <a:lnTo>
                    <a:pt x="417814" y="391897"/>
                  </a:lnTo>
                  <a:lnTo>
                    <a:pt x="451633" y="426145"/>
                  </a:lnTo>
                  <a:lnTo>
                    <a:pt x="486568" y="464390"/>
                  </a:lnTo>
                  <a:lnTo>
                    <a:pt x="522328" y="505735"/>
                  </a:lnTo>
                  <a:lnTo>
                    <a:pt x="558619" y="549281"/>
                  </a:lnTo>
                  <a:lnTo>
                    <a:pt x="595147" y="594128"/>
                  </a:lnTo>
                  <a:lnTo>
                    <a:pt x="631622" y="639379"/>
                  </a:lnTo>
                  <a:lnTo>
                    <a:pt x="667749" y="684135"/>
                  </a:lnTo>
                  <a:lnTo>
                    <a:pt x="703235" y="727497"/>
                  </a:lnTo>
                  <a:lnTo>
                    <a:pt x="737789" y="768566"/>
                  </a:lnTo>
                  <a:lnTo>
                    <a:pt x="771117" y="806444"/>
                  </a:lnTo>
                  <a:lnTo>
                    <a:pt x="802926" y="840233"/>
                  </a:lnTo>
                  <a:lnTo>
                    <a:pt x="832924" y="869033"/>
                  </a:lnTo>
                  <a:lnTo>
                    <a:pt x="918653" y="931210"/>
                  </a:lnTo>
                  <a:lnTo>
                    <a:pt x="972215" y="961348"/>
                  </a:lnTo>
                  <a:lnTo>
                    <a:pt x="1022116" y="983662"/>
                  </a:lnTo>
                  <a:lnTo>
                    <a:pt x="1068965" y="999458"/>
                  </a:lnTo>
                  <a:lnTo>
                    <a:pt x="1113373" y="1010038"/>
                  </a:lnTo>
                  <a:lnTo>
                    <a:pt x="1155952" y="1016708"/>
                  </a:lnTo>
                  <a:lnTo>
                    <a:pt x="1197310" y="1020771"/>
                  </a:lnTo>
                  <a:lnTo>
                    <a:pt x="1238059" y="1023531"/>
                  </a:lnTo>
                </a:path>
                <a:path w="1555114" h="1326514">
                  <a:moveTo>
                    <a:pt x="54241" y="999312"/>
                  </a:moveTo>
                  <a:lnTo>
                    <a:pt x="5676" y="1326311"/>
                  </a:lnTo>
                </a:path>
                <a:path w="1555114" h="1326514">
                  <a:moveTo>
                    <a:pt x="0" y="1325372"/>
                  </a:moveTo>
                  <a:lnTo>
                    <a:pt x="0" y="0"/>
                  </a:lnTo>
                </a:path>
                <a:path w="1555114" h="1326514">
                  <a:moveTo>
                    <a:pt x="0" y="1325372"/>
                  </a:moveTo>
                  <a:lnTo>
                    <a:pt x="1554975" y="1325372"/>
                  </a:lnTo>
                </a:path>
              </a:pathLst>
            </a:custGeom>
            <a:ln w="8572">
              <a:solidFill>
                <a:srgbClr val="231F20"/>
              </a:solidFill>
            </a:ln>
          </p:spPr>
          <p:txBody>
            <a:bodyPr wrap="square" lIns="0" tIns="0" rIns="0" bIns="0" rtlCol="0"/>
            <a:lstStyle/>
            <a:p>
              <a:endParaRPr/>
            </a:p>
          </p:txBody>
        </p:sp>
        <p:sp>
          <p:nvSpPr>
            <p:cNvPr id="33" name="object 33"/>
            <p:cNvSpPr/>
            <p:nvPr/>
          </p:nvSpPr>
          <p:spPr>
            <a:xfrm>
              <a:off x="3655532" y="5430229"/>
              <a:ext cx="0" cy="1209675"/>
            </a:xfrm>
            <a:custGeom>
              <a:avLst/>
              <a:gdLst/>
              <a:ahLst/>
              <a:cxnLst/>
              <a:rect l="l" t="t" r="r" b="b"/>
              <a:pathLst>
                <a:path h="1209675">
                  <a:moveTo>
                    <a:pt x="0" y="0"/>
                  </a:moveTo>
                  <a:lnTo>
                    <a:pt x="0" y="1209548"/>
                  </a:lnTo>
                </a:path>
              </a:pathLst>
            </a:custGeom>
            <a:ln w="8572">
              <a:solidFill>
                <a:srgbClr val="231F20"/>
              </a:solidFill>
              <a:prstDash val="sysDash"/>
            </a:ln>
          </p:spPr>
          <p:txBody>
            <a:bodyPr wrap="square" lIns="0" tIns="0" rIns="0" bIns="0" rtlCol="0"/>
            <a:lstStyle/>
            <a:p>
              <a:endParaRPr/>
            </a:p>
          </p:txBody>
        </p:sp>
      </p:grpSp>
      <p:sp>
        <p:nvSpPr>
          <p:cNvPr id="34" name="object 34"/>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a:t>
            </a:r>
            <a:endParaRPr sz="900">
              <a:latin typeface="Arial"/>
              <a:cs typeface="Arial"/>
            </a:endParaRPr>
          </a:p>
        </p:txBody>
      </p:sp>
      <p:sp>
        <p:nvSpPr>
          <p:cNvPr id="35" name="object 3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36" name="object 36"/>
          <p:cNvSpPr txBox="1"/>
          <p:nvPr/>
        </p:nvSpPr>
        <p:spPr>
          <a:xfrm>
            <a:off x="6841759" y="940827"/>
            <a:ext cx="1568450" cy="173766"/>
          </a:xfrm>
          <a:prstGeom prst="rect">
            <a:avLst/>
          </a:prstGeom>
        </p:spPr>
        <p:txBody>
          <a:bodyPr vert="horz" wrap="square" lIns="0" tIns="12065" rIns="0" bIns="0" rtlCol="0">
            <a:spAutoFit/>
          </a:bodyPr>
          <a:lstStyle/>
          <a:p>
            <a:pPr marL="12700">
              <a:spcBef>
                <a:spcPts val="95"/>
              </a:spcBef>
              <a:tabLst>
                <a:tab pos="1322070" algn="l"/>
              </a:tabLst>
            </a:pPr>
            <a:r>
              <a:rPr sz="1000" spc="55" dirty="0" smtClean="0">
                <a:latin typeface="Microsoft Sans Serif"/>
                <a:cs typeface="Microsoft Sans Serif"/>
              </a:rPr>
              <a:t>4π</a:t>
            </a:r>
            <a:r>
              <a:rPr sz="1050" i="1" spc="-25" dirty="0" smtClean="0">
                <a:latin typeface="Arial"/>
                <a:cs typeface="Arial"/>
              </a:rPr>
              <a:t>a</a:t>
            </a:r>
            <a:r>
              <a:rPr lang="es-ES" sz="1050" i="1" spc="-25" dirty="0" smtClean="0">
                <a:latin typeface="Arial"/>
                <a:cs typeface="Arial"/>
              </a:rPr>
              <a:t> </a:t>
            </a:r>
            <a:r>
              <a:rPr sz="950" spc="20" dirty="0" smtClean="0">
                <a:latin typeface="Microsoft Sans Serif"/>
                <a:cs typeface="Microsoft Sans Serif"/>
              </a:rPr>
              <a:t>4π(2</a:t>
            </a:r>
            <a:r>
              <a:rPr sz="1000" i="1" spc="30" dirty="0" smtClean="0">
                <a:latin typeface="Arial"/>
                <a:cs typeface="Arial"/>
              </a:rPr>
              <a:t>h</a:t>
            </a:r>
            <a:r>
              <a:rPr sz="950" spc="-35" dirty="0">
                <a:latin typeface="Microsoft Sans Serif"/>
                <a:cs typeface="Microsoft Sans Serif"/>
              </a:rPr>
              <a:t>)</a:t>
            </a:r>
            <a:r>
              <a:rPr sz="950" spc="-10" dirty="0">
                <a:latin typeface="Microsoft Sans Serif"/>
                <a:cs typeface="Microsoft Sans Serif"/>
              </a:rPr>
              <a:t> </a:t>
            </a:r>
            <a:r>
              <a:rPr sz="950" spc="55" dirty="0" smtClean="0">
                <a:latin typeface="Microsoft Sans Serif"/>
                <a:cs typeface="Microsoft Sans Serif"/>
              </a:rPr>
              <a:t>4π</a:t>
            </a:r>
            <a:r>
              <a:rPr lang="es-ES" sz="950" dirty="0" smtClean="0">
                <a:latin typeface="Microsoft Sans Serif"/>
                <a:cs typeface="Microsoft Sans Serif"/>
              </a:rPr>
              <a:t> </a:t>
            </a:r>
            <a:r>
              <a:rPr sz="850" i="1" dirty="0" smtClean="0">
                <a:latin typeface="Arial"/>
                <a:cs typeface="Arial"/>
              </a:rPr>
              <a:t>a</a:t>
            </a:r>
            <a:r>
              <a:rPr sz="850" spc="-10" dirty="0" smtClean="0">
                <a:latin typeface="Microsoft Sans Serif"/>
                <a:cs typeface="Microsoft Sans Serif"/>
              </a:rPr>
              <a:t>-</a:t>
            </a:r>
            <a:r>
              <a:rPr sz="850" spc="-10" dirty="0">
                <a:latin typeface="Microsoft Sans Serif"/>
                <a:cs typeface="Microsoft Sans Serif"/>
              </a:rPr>
              <a:t>-</a:t>
            </a:r>
            <a:r>
              <a:rPr sz="850" spc="10" dirty="0">
                <a:latin typeface="Microsoft Sans Serif"/>
                <a:cs typeface="Microsoft Sans Serif"/>
              </a:rPr>
              <a:t>1</a:t>
            </a:r>
            <a:r>
              <a:rPr sz="850" dirty="0">
                <a:latin typeface="Microsoft Sans Serif"/>
                <a:cs typeface="Microsoft Sans Serif"/>
              </a:rPr>
              <a:t>	</a:t>
            </a:r>
            <a:r>
              <a:rPr sz="1000" spc="15" dirty="0">
                <a:latin typeface="Microsoft Sans Serif"/>
                <a:cs typeface="Microsoft Sans Serif"/>
              </a:rPr>
              <a:t>2</a:t>
            </a:r>
            <a:r>
              <a:rPr sz="1050" i="1" spc="30" dirty="0">
                <a:latin typeface="Arial"/>
                <a:cs typeface="Arial"/>
              </a:rPr>
              <a:t>h</a:t>
            </a:r>
            <a:r>
              <a:rPr sz="1000" spc="-15" dirty="0">
                <a:latin typeface="Microsoft Sans Serif"/>
                <a:cs typeface="Microsoft Sans Serif"/>
              </a:rPr>
              <a:t>--</a:t>
            </a:r>
            <a:endParaRPr sz="1000" dirty="0">
              <a:latin typeface="Microsoft Sans Serif"/>
              <a:cs typeface="Microsoft Sans Serif"/>
            </a:endParaRPr>
          </a:p>
        </p:txBody>
      </p:sp>
      <p:sp>
        <p:nvSpPr>
          <p:cNvPr id="37" name="object 37"/>
          <p:cNvSpPr txBox="1"/>
          <p:nvPr/>
        </p:nvSpPr>
        <p:spPr>
          <a:xfrm>
            <a:off x="6621462" y="765154"/>
            <a:ext cx="1725930" cy="173766"/>
          </a:xfrm>
          <a:prstGeom prst="rect">
            <a:avLst/>
          </a:prstGeom>
        </p:spPr>
        <p:txBody>
          <a:bodyPr vert="horz" wrap="square" lIns="0" tIns="12065" rIns="0" bIns="0" rtlCol="0">
            <a:spAutoFit/>
          </a:bodyPr>
          <a:lstStyle/>
          <a:p>
            <a:pPr marL="38100">
              <a:spcBef>
                <a:spcPts val="95"/>
              </a:spcBef>
            </a:pPr>
            <a:r>
              <a:rPr sz="900" spc="7" baseline="-74074" dirty="0">
                <a:latin typeface="Microsoft Sans Serif"/>
                <a:cs typeface="Microsoft Sans Serif"/>
              </a:rPr>
              <a:t>o</a:t>
            </a:r>
            <a:r>
              <a:rPr sz="1500" spc="7" baseline="-44444" dirty="0" smtClean="0">
                <a:latin typeface="Microsoft Sans Serif"/>
                <a:cs typeface="Microsoft Sans Serif"/>
              </a:rPr>
              <a:t>=</a:t>
            </a:r>
            <a:r>
              <a:rPr lang="es-ES" sz="1500" spc="7" baseline="-44444" dirty="0" smtClean="0">
                <a:latin typeface="Microsoft Sans Serif"/>
                <a:cs typeface="Microsoft Sans Serif"/>
              </a:rPr>
              <a:t> </a:t>
            </a:r>
            <a:r>
              <a:rPr sz="1050" i="1" u="sng" spc="-60" dirty="0" err="1" smtClean="0">
                <a:uFill>
                  <a:solidFill>
                    <a:srgbClr val="000000"/>
                  </a:solidFill>
                </a:uFill>
                <a:latin typeface="Arial"/>
                <a:cs typeface="Arial"/>
              </a:rPr>
              <a:t>Yo</a:t>
            </a:r>
            <a:r>
              <a:rPr sz="1050" i="1" spc="50" dirty="0" smtClean="0">
                <a:latin typeface="Arial"/>
                <a:cs typeface="Arial"/>
              </a:rPr>
              <a:t> </a:t>
            </a:r>
            <a:r>
              <a:rPr sz="1500" spc="-22" baseline="-36111" dirty="0" smtClean="0">
                <a:latin typeface="Microsoft Sans Serif"/>
                <a:cs typeface="Microsoft Sans Serif"/>
              </a:rPr>
              <a:t>+</a:t>
            </a:r>
            <a:r>
              <a:rPr lang="es-ES" sz="1000" u="sng" spc="345" dirty="0" smtClean="0">
                <a:uFill>
                  <a:solidFill>
                    <a:srgbClr val="000000"/>
                  </a:solidFill>
                </a:uFill>
                <a:latin typeface="Microsoft Sans Serif"/>
                <a:cs typeface="Microsoft Sans Serif"/>
              </a:rPr>
              <a:t> </a:t>
            </a:r>
            <a:r>
              <a:rPr sz="1050" i="1" u="sng" spc="-60" dirty="0" err="1" smtClean="0">
                <a:uFill>
                  <a:solidFill>
                    <a:srgbClr val="000000"/>
                  </a:solidFill>
                </a:uFill>
                <a:latin typeface="Arial"/>
                <a:cs typeface="Arial"/>
              </a:rPr>
              <a:t>Yo</a:t>
            </a:r>
            <a:r>
              <a:rPr lang="es-ES" sz="1050" i="1" u="sng" spc="204" dirty="0" smtClean="0">
                <a:uFill>
                  <a:solidFill>
                    <a:srgbClr val="000000"/>
                  </a:solidFill>
                </a:uFill>
                <a:latin typeface="Arial"/>
                <a:cs typeface="Arial"/>
              </a:rPr>
              <a:t> </a:t>
            </a:r>
            <a:r>
              <a:rPr sz="1500" spc="-22" baseline="-36111" dirty="0" smtClean="0">
                <a:latin typeface="Microsoft Sans Serif"/>
                <a:cs typeface="Microsoft Sans Serif"/>
              </a:rPr>
              <a:t>=</a:t>
            </a:r>
            <a:r>
              <a:rPr sz="1500" u="sng" spc="600" baseline="-22222" dirty="0" smtClean="0">
                <a:uFill>
                  <a:solidFill>
                    <a:srgbClr val="000000"/>
                  </a:solidFill>
                </a:uFill>
                <a:latin typeface="Microsoft Sans Serif"/>
                <a:cs typeface="Microsoft Sans Serif"/>
              </a:rPr>
              <a:t> </a:t>
            </a:r>
            <a:r>
              <a:rPr sz="1500" i="1" u="sng" spc="-67" baseline="-22222" dirty="0" err="1">
                <a:uFill>
                  <a:solidFill>
                    <a:srgbClr val="000000"/>
                  </a:solidFill>
                </a:uFill>
                <a:latin typeface="Arial"/>
                <a:cs typeface="Arial"/>
              </a:rPr>
              <a:t>Yo</a:t>
            </a:r>
            <a:r>
              <a:rPr sz="1425" spc="-67" baseline="-23391" dirty="0">
                <a:latin typeface="Microsoft Sans Serif"/>
                <a:cs typeface="Microsoft Sans Serif"/>
              </a:rPr>
              <a:t>-</a:t>
            </a:r>
            <a:r>
              <a:rPr sz="1425" spc="-7" baseline="-23391" dirty="0">
                <a:latin typeface="Microsoft Sans Serif"/>
                <a:cs typeface="Microsoft Sans Serif"/>
              </a:rPr>
              <a:t> </a:t>
            </a:r>
            <a:r>
              <a:rPr sz="1425" spc="-22" baseline="-23391" dirty="0" smtClean="0">
                <a:latin typeface="Microsoft Sans Serif"/>
                <a:cs typeface="Microsoft Sans Serif"/>
              </a:rPr>
              <a:t>+</a:t>
            </a:r>
            <a:r>
              <a:rPr lang="es-ES" sz="1425" spc="607" baseline="-23391" dirty="0" smtClean="0">
                <a:latin typeface="Microsoft Sans Serif"/>
                <a:cs typeface="Microsoft Sans Serif"/>
              </a:rPr>
              <a:t> </a:t>
            </a:r>
            <a:r>
              <a:rPr sz="1050" i="1" u="sng" spc="-20" dirty="0" smtClean="0">
                <a:uFill>
                  <a:solidFill>
                    <a:srgbClr val="000000"/>
                  </a:solidFill>
                </a:uFill>
                <a:latin typeface="Arial"/>
                <a:cs typeface="Arial"/>
              </a:rPr>
              <a:t>a</a:t>
            </a:r>
            <a:r>
              <a:rPr sz="1000" u="sng" spc="-20" dirty="0" smtClean="0">
                <a:uFill>
                  <a:solidFill>
                    <a:srgbClr val="000000"/>
                  </a:solidFill>
                </a:uFill>
                <a:latin typeface="Microsoft Sans Serif"/>
                <a:cs typeface="Microsoft Sans Serif"/>
              </a:rPr>
              <a:t>-</a:t>
            </a:r>
            <a:endParaRPr sz="1000" dirty="0">
              <a:latin typeface="Microsoft Sans Serif"/>
              <a:cs typeface="Microsoft Sans Serif"/>
            </a:endParaRPr>
          </a:p>
        </p:txBody>
      </p:sp>
      <p:sp>
        <p:nvSpPr>
          <p:cNvPr id="38" name="object 38"/>
          <p:cNvSpPr txBox="1"/>
          <p:nvPr/>
        </p:nvSpPr>
        <p:spPr>
          <a:xfrm>
            <a:off x="9365806" y="863599"/>
            <a:ext cx="255904" cy="151323"/>
          </a:xfrm>
          <a:prstGeom prst="rect">
            <a:avLst/>
          </a:prstGeom>
        </p:spPr>
        <p:txBody>
          <a:bodyPr vert="horz" wrap="square" lIns="0" tIns="12700" rIns="0" bIns="0" rtlCol="0">
            <a:spAutoFit/>
          </a:bodyPr>
          <a:lstStyle/>
          <a:p>
            <a:pPr marL="12700">
              <a:spcBef>
                <a:spcPts val="100"/>
              </a:spcBef>
            </a:pPr>
            <a:r>
              <a:rPr sz="900" spc="-10" dirty="0">
                <a:solidFill>
                  <a:srgbClr val="171514"/>
                </a:solidFill>
                <a:latin typeface="Microsoft Sans Serif"/>
                <a:cs typeface="Microsoft Sans Serif"/>
              </a:rPr>
              <a:t>(2.6)</a:t>
            </a:r>
            <a:endParaRPr sz="900">
              <a:latin typeface="Microsoft Sans Serif"/>
              <a:cs typeface="Microsoft Sans Serif"/>
            </a:endParaRPr>
          </a:p>
        </p:txBody>
      </p:sp>
      <p:sp>
        <p:nvSpPr>
          <p:cNvPr id="39" name="object 39"/>
          <p:cNvSpPr txBox="1"/>
          <p:nvPr/>
        </p:nvSpPr>
        <p:spPr>
          <a:xfrm>
            <a:off x="5337113" y="1257299"/>
            <a:ext cx="2844165" cy="135935"/>
          </a:xfrm>
          <a:prstGeom prst="rect">
            <a:avLst/>
          </a:prstGeom>
        </p:spPr>
        <p:txBody>
          <a:bodyPr vert="horz" wrap="square" lIns="0" tIns="12700" rIns="0" bIns="0" rtlCol="0">
            <a:spAutoFit/>
          </a:bodyPr>
          <a:lstStyle/>
          <a:p>
            <a:pPr marL="12700">
              <a:spcBef>
                <a:spcPts val="100"/>
              </a:spcBef>
            </a:pPr>
            <a:r>
              <a:rPr sz="800" spc="15" dirty="0">
                <a:solidFill>
                  <a:srgbClr val="171514"/>
                </a:solidFill>
                <a:latin typeface="Microsoft Sans Serif"/>
                <a:cs typeface="Microsoft Sans Serif"/>
              </a:rPr>
              <a:t>Por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lo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tanto,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esfera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enterrada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a:latin typeface="Microsoft Sans Serif"/>
              <a:cs typeface="Microsoft Sans Serif"/>
            </a:endParaRPr>
          </a:p>
        </p:txBody>
      </p:sp>
      <p:sp>
        <p:nvSpPr>
          <p:cNvPr id="40" name="object 40"/>
          <p:cNvSpPr txBox="1"/>
          <p:nvPr/>
        </p:nvSpPr>
        <p:spPr>
          <a:xfrm>
            <a:off x="7783907" y="1558887"/>
            <a:ext cx="180975" cy="173766"/>
          </a:xfrm>
          <a:prstGeom prst="rect">
            <a:avLst/>
          </a:prstGeom>
        </p:spPr>
        <p:txBody>
          <a:bodyPr vert="horz" wrap="square" lIns="0" tIns="12065" rIns="0" bIns="0" rtlCol="0">
            <a:spAutoFit/>
          </a:bodyPr>
          <a:lstStyle/>
          <a:p>
            <a:pPr marL="12700">
              <a:spcBef>
                <a:spcPts val="95"/>
              </a:spcBef>
            </a:pPr>
            <a:r>
              <a:rPr sz="1050" i="1" u="sng" spc="70" dirty="0">
                <a:uFill>
                  <a:solidFill>
                    <a:srgbClr val="000000"/>
                  </a:solidFill>
                </a:uFill>
                <a:latin typeface="Times New Roman"/>
                <a:cs typeface="Times New Roman"/>
              </a:rPr>
              <a:t> </a:t>
            </a:r>
            <a:r>
              <a:rPr sz="1050" i="1" u="sng" spc="-25" dirty="0">
                <a:uFill>
                  <a:solidFill>
                    <a:srgbClr val="000000"/>
                  </a:solidFill>
                </a:uFill>
                <a:latin typeface="Arial"/>
                <a:cs typeface="Arial"/>
              </a:rPr>
              <a:t>a</a:t>
            </a:r>
            <a:r>
              <a:rPr sz="1000" u="sng" spc="-15" dirty="0">
                <a:uFill>
                  <a:solidFill>
                    <a:srgbClr val="000000"/>
                  </a:solidFill>
                </a:uFill>
                <a:latin typeface="Microsoft Sans Serif"/>
                <a:cs typeface="Microsoft Sans Serif"/>
              </a:rPr>
              <a:t>-</a:t>
            </a:r>
            <a:endParaRPr sz="1000">
              <a:latin typeface="Microsoft Sans Serif"/>
              <a:cs typeface="Microsoft Sans Serif"/>
            </a:endParaRPr>
          </a:p>
        </p:txBody>
      </p:sp>
      <p:sp>
        <p:nvSpPr>
          <p:cNvPr id="41" name="object 41"/>
          <p:cNvSpPr txBox="1"/>
          <p:nvPr/>
        </p:nvSpPr>
        <p:spPr>
          <a:xfrm>
            <a:off x="7335791" y="1734687"/>
            <a:ext cx="716915" cy="173766"/>
          </a:xfrm>
          <a:prstGeom prst="rect">
            <a:avLst/>
          </a:prstGeom>
        </p:spPr>
        <p:txBody>
          <a:bodyPr vert="horz" wrap="square" lIns="0" tIns="12065" rIns="0" bIns="0" rtlCol="0">
            <a:spAutoFit/>
          </a:bodyPr>
          <a:lstStyle/>
          <a:p>
            <a:pPr marL="12700">
              <a:spcBef>
                <a:spcPts val="95"/>
              </a:spcBef>
              <a:tabLst>
                <a:tab pos="470534" algn="l"/>
              </a:tabLst>
            </a:pPr>
            <a:r>
              <a:rPr sz="850" spc="50" dirty="0">
                <a:latin typeface="Microsoft Sans Serif"/>
                <a:cs typeface="Microsoft Sans Serif"/>
              </a:rPr>
              <a:t>4π</a:t>
            </a:r>
            <a:r>
              <a:rPr sz="850" i="1" dirty="0">
                <a:latin typeface="Arial"/>
                <a:cs typeface="Arial"/>
              </a:rPr>
              <a:t>a</a:t>
            </a:r>
            <a:r>
              <a:rPr sz="850" spc="-10" dirty="0">
                <a:latin typeface="Microsoft Sans Serif"/>
                <a:cs typeface="Microsoft Sans Serif"/>
              </a:rPr>
              <a:t>--	</a:t>
            </a:r>
            <a:r>
              <a:rPr sz="1000" spc="15" dirty="0">
                <a:latin typeface="Microsoft Sans Serif"/>
                <a:cs typeface="Microsoft Sans Serif"/>
              </a:rPr>
              <a:t>2</a:t>
            </a:r>
            <a:r>
              <a:rPr sz="1050" i="1" spc="30" dirty="0">
                <a:latin typeface="Arial"/>
                <a:cs typeface="Arial"/>
              </a:rPr>
              <a:t>h</a:t>
            </a:r>
            <a:r>
              <a:rPr sz="1000" spc="-15" dirty="0">
                <a:latin typeface="Microsoft Sans Serif"/>
                <a:cs typeface="Microsoft Sans Serif"/>
              </a:rPr>
              <a:t>--</a:t>
            </a:r>
            <a:endParaRPr sz="1000">
              <a:latin typeface="Microsoft Sans Serif"/>
              <a:cs typeface="Microsoft Sans Serif"/>
            </a:endParaRPr>
          </a:p>
        </p:txBody>
      </p:sp>
      <p:sp>
        <p:nvSpPr>
          <p:cNvPr id="42" name="object 42"/>
          <p:cNvSpPr txBox="1"/>
          <p:nvPr/>
        </p:nvSpPr>
        <p:spPr>
          <a:xfrm>
            <a:off x="6698456" y="1645686"/>
            <a:ext cx="1032510" cy="165430"/>
          </a:xfrm>
          <a:prstGeom prst="rect">
            <a:avLst/>
          </a:prstGeom>
        </p:spPr>
        <p:txBody>
          <a:bodyPr vert="horz" wrap="square" lIns="0" tIns="11430" rIns="0" bIns="0" rtlCol="0">
            <a:spAutoFit/>
          </a:bodyPr>
          <a:lstStyle/>
          <a:p>
            <a:pPr marL="38100">
              <a:spcBef>
                <a:spcPts val="90"/>
              </a:spcBef>
            </a:pPr>
            <a:r>
              <a:rPr sz="800" i="1" spc="10" dirty="0" smtClean="0">
                <a:latin typeface="Arial"/>
                <a:cs typeface="Arial"/>
              </a:rPr>
              <a:t>R</a:t>
            </a:r>
            <a:r>
              <a:rPr lang="es-ES" sz="500" i="1" spc="10" dirty="0" smtClean="0">
                <a:latin typeface="Arial"/>
                <a:cs typeface="Arial"/>
              </a:rPr>
              <a:t>g</a:t>
            </a:r>
            <a:r>
              <a:rPr sz="800" spc="10" dirty="0" smtClean="0">
                <a:latin typeface="Microsoft Sans Serif"/>
                <a:cs typeface="Microsoft Sans Serif"/>
              </a:rPr>
              <a:t>=</a:t>
            </a:r>
            <a:r>
              <a:rPr sz="800" i="1" spc="10" dirty="0" smtClean="0">
                <a:latin typeface="Arial"/>
                <a:cs typeface="Arial"/>
              </a:rPr>
              <a:t>V</a:t>
            </a:r>
            <a:r>
              <a:rPr sz="500" i="1" spc="10" dirty="0" smtClean="0">
                <a:latin typeface="Arial"/>
                <a:cs typeface="Arial"/>
              </a:rPr>
              <a:t>o</a:t>
            </a:r>
            <a:r>
              <a:rPr sz="800" spc="10" dirty="0" smtClean="0">
                <a:latin typeface="Microsoft Sans Serif"/>
                <a:cs typeface="Microsoft Sans Serif"/>
              </a:rPr>
              <a:t>/</a:t>
            </a:r>
            <a:r>
              <a:rPr sz="800" i="1" spc="10" dirty="0" smtClean="0">
                <a:latin typeface="Arial"/>
                <a:cs typeface="Arial"/>
              </a:rPr>
              <a:t>I</a:t>
            </a:r>
            <a:r>
              <a:rPr sz="800" spc="10" dirty="0" smtClean="0">
                <a:latin typeface="Microsoft Sans Serif"/>
                <a:cs typeface="Microsoft Sans Serif"/>
              </a:rPr>
              <a:t>=</a:t>
            </a:r>
            <a:r>
              <a:rPr lang="es-ES" sz="800" spc="10" dirty="0" smtClean="0">
                <a:latin typeface="Microsoft Sans Serif"/>
                <a:cs typeface="Microsoft Sans Serif"/>
              </a:rPr>
              <a:t> </a:t>
            </a:r>
            <a:r>
              <a:rPr sz="1500" i="1" u="sng" baseline="36111" dirty="0" smtClean="0">
                <a:uFill>
                  <a:solidFill>
                    <a:srgbClr val="000000"/>
                  </a:solidFill>
                </a:uFill>
                <a:latin typeface="Arial"/>
                <a:cs typeface="Arial"/>
              </a:rPr>
              <a:t>ρ</a:t>
            </a:r>
            <a:r>
              <a:rPr sz="1425" u="sng" baseline="38011" dirty="0" smtClean="0">
                <a:uFill>
                  <a:solidFill>
                    <a:srgbClr val="000000"/>
                  </a:solidFill>
                </a:uFill>
                <a:latin typeface="Microsoft Sans Serif"/>
                <a:cs typeface="Microsoft Sans Serif"/>
              </a:rPr>
              <a:t>-</a:t>
            </a:r>
            <a:r>
              <a:rPr sz="1425" baseline="38011" dirty="0" smtClean="0">
                <a:latin typeface="Microsoft Sans Serif"/>
                <a:cs typeface="Microsoft Sans Serif"/>
              </a:rPr>
              <a:t>1</a:t>
            </a:r>
            <a:r>
              <a:rPr sz="1425" spc="-30" baseline="38011" dirty="0" smtClean="0">
                <a:latin typeface="Microsoft Sans Serif"/>
                <a:cs typeface="Microsoft Sans Serif"/>
              </a:rPr>
              <a:t> </a:t>
            </a:r>
            <a:r>
              <a:rPr sz="1425" spc="-22" baseline="38011" dirty="0">
                <a:latin typeface="Microsoft Sans Serif"/>
                <a:cs typeface="Microsoft Sans Serif"/>
              </a:rPr>
              <a:t>+</a:t>
            </a:r>
            <a:endParaRPr sz="1425" baseline="38011" dirty="0">
              <a:latin typeface="Microsoft Sans Serif"/>
              <a:cs typeface="Microsoft Sans Serif"/>
            </a:endParaRPr>
          </a:p>
        </p:txBody>
      </p:sp>
      <p:sp>
        <p:nvSpPr>
          <p:cNvPr id="43" name="object 43"/>
          <p:cNvSpPr txBox="1"/>
          <p:nvPr/>
        </p:nvSpPr>
        <p:spPr>
          <a:xfrm>
            <a:off x="7195344" y="1991084"/>
            <a:ext cx="454659" cy="173766"/>
          </a:xfrm>
          <a:prstGeom prst="rect">
            <a:avLst/>
          </a:prstGeom>
        </p:spPr>
        <p:txBody>
          <a:bodyPr vert="horz" wrap="square" lIns="0" tIns="12065" rIns="0" bIns="0" rtlCol="0">
            <a:spAutoFit/>
          </a:bodyPr>
          <a:lstStyle/>
          <a:p>
            <a:pPr marL="38100">
              <a:spcBef>
                <a:spcPts val="95"/>
              </a:spcBef>
            </a:pPr>
            <a:r>
              <a:rPr sz="1500" spc="-22" baseline="-36111" dirty="0">
                <a:latin typeface="Microsoft Sans Serif"/>
                <a:cs typeface="Microsoft Sans Serif"/>
              </a:rPr>
              <a:t>=</a:t>
            </a:r>
            <a:r>
              <a:rPr sz="1000" u="sng" spc="480" dirty="0">
                <a:uFill>
                  <a:solidFill>
                    <a:srgbClr val="000000"/>
                  </a:solidFill>
                </a:uFill>
                <a:latin typeface="Microsoft Sans Serif"/>
                <a:cs typeface="Microsoft Sans Serif"/>
              </a:rPr>
              <a:t> </a:t>
            </a:r>
            <a:r>
              <a:rPr sz="1050" i="1" u="sng" spc="-5" dirty="0">
                <a:uFill>
                  <a:solidFill>
                    <a:srgbClr val="000000"/>
                  </a:solidFill>
                </a:uFill>
                <a:latin typeface="Arial"/>
                <a:cs typeface="Arial"/>
              </a:rPr>
              <a:t>ρ</a:t>
            </a:r>
            <a:r>
              <a:rPr sz="1000" u="sng" spc="-5" dirty="0">
                <a:uFill>
                  <a:solidFill>
                    <a:srgbClr val="000000"/>
                  </a:solidFill>
                </a:uFill>
                <a:latin typeface="Microsoft Sans Serif"/>
                <a:cs typeface="Microsoft Sans Serif"/>
              </a:rPr>
              <a:t>-</a:t>
            </a:r>
            <a:r>
              <a:rPr sz="600" spc="-5" dirty="0">
                <a:latin typeface="Microsoft Sans Serif"/>
                <a:cs typeface="Microsoft Sans Serif"/>
              </a:rPr>
              <a:t>1</a:t>
            </a:r>
            <a:r>
              <a:rPr sz="1000" spc="-5" dirty="0">
                <a:latin typeface="Microsoft Sans Serif"/>
                <a:cs typeface="Microsoft Sans Serif"/>
              </a:rPr>
              <a:t>-</a:t>
            </a:r>
            <a:endParaRPr sz="1000">
              <a:latin typeface="Microsoft Sans Serif"/>
              <a:cs typeface="Microsoft Sans Serif"/>
            </a:endParaRPr>
          </a:p>
        </p:txBody>
      </p:sp>
      <p:sp>
        <p:nvSpPr>
          <p:cNvPr id="44" name="object 44"/>
          <p:cNvSpPr txBox="1"/>
          <p:nvPr/>
        </p:nvSpPr>
        <p:spPr>
          <a:xfrm>
            <a:off x="7297690" y="2172460"/>
            <a:ext cx="439420" cy="153888"/>
          </a:xfrm>
          <a:prstGeom prst="rect">
            <a:avLst/>
          </a:prstGeom>
        </p:spPr>
        <p:txBody>
          <a:bodyPr vert="horz" wrap="square" lIns="0" tIns="12700" rIns="0" bIns="0" rtlCol="0">
            <a:spAutoFit/>
          </a:bodyPr>
          <a:lstStyle/>
          <a:p>
            <a:pPr marL="50800">
              <a:lnSpc>
                <a:spcPts val="805"/>
              </a:lnSpc>
              <a:spcBef>
                <a:spcPts val="100"/>
              </a:spcBef>
            </a:pPr>
            <a:r>
              <a:rPr sz="950" spc="55" dirty="0">
                <a:latin typeface="Microsoft Sans Serif"/>
                <a:cs typeface="Microsoft Sans Serif"/>
              </a:rPr>
              <a:t>2π</a:t>
            </a:r>
            <a:r>
              <a:rPr sz="1000" i="1" spc="-25" dirty="0">
                <a:latin typeface="Arial"/>
                <a:cs typeface="Arial"/>
              </a:rPr>
              <a:t>a</a:t>
            </a:r>
            <a:r>
              <a:rPr sz="950" spc="-270" dirty="0">
                <a:latin typeface="Microsoft Sans Serif"/>
                <a:cs typeface="Microsoft Sans Serif"/>
              </a:rPr>
              <a:t>-</a:t>
            </a:r>
            <a:r>
              <a:rPr sz="1500" spc="-22" baseline="33333" dirty="0">
                <a:latin typeface="Microsoft Sans Serif"/>
                <a:cs typeface="Microsoft Sans Serif"/>
              </a:rPr>
              <a:t>-</a:t>
            </a:r>
            <a:r>
              <a:rPr sz="1500" spc="-30" baseline="33333" dirty="0">
                <a:latin typeface="Microsoft Sans Serif"/>
                <a:cs typeface="Microsoft Sans Serif"/>
              </a:rPr>
              <a:t> </a:t>
            </a:r>
            <a:r>
              <a:rPr sz="950" spc="-310" dirty="0">
                <a:latin typeface="Microsoft Sans Serif"/>
                <a:cs typeface="Microsoft Sans Serif"/>
              </a:rPr>
              <a:t>-</a:t>
            </a:r>
            <a:r>
              <a:rPr sz="1500" spc="-22" baseline="33333" dirty="0">
                <a:latin typeface="Microsoft Sans Serif"/>
                <a:cs typeface="Microsoft Sans Serif"/>
              </a:rPr>
              <a:t>-</a:t>
            </a:r>
            <a:endParaRPr sz="1500" baseline="33333">
              <a:latin typeface="Microsoft Sans Serif"/>
              <a:cs typeface="Microsoft Sans Serif"/>
            </a:endParaRPr>
          </a:p>
          <a:p>
            <a:pPr marR="85090" algn="r">
              <a:lnSpc>
                <a:spcPts val="305"/>
              </a:lnSpc>
            </a:pPr>
            <a:r>
              <a:rPr sz="550" spc="5" dirty="0">
                <a:latin typeface="Microsoft Sans Serif"/>
                <a:cs typeface="Microsoft Sans Serif"/>
              </a:rPr>
              <a:t>2</a:t>
            </a:r>
            <a:endParaRPr sz="550">
              <a:latin typeface="Microsoft Sans Serif"/>
              <a:cs typeface="Microsoft Sans Serif"/>
            </a:endParaRPr>
          </a:p>
        </p:txBody>
      </p:sp>
      <p:sp>
        <p:nvSpPr>
          <p:cNvPr id="45" name="object 45"/>
          <p:cNvSpPr txBox="1"/>
          <p:nvPr/>
        </p:nvSpPr>
        <p:spPr>
          <a:xfrm>
            <a:off x="7733808" y="2071237"/>
            <a:ext cx="364490" cy="173766"/>
          </a:xfrm>
          <a:prstGeom prst="rect">
            <a:avLst/>
          </a:prstGeom>
        </p:spPr>
        <p:txBody>
          <a:bodyPr vert="horz" wrap="square" lIns="0" tIns="12065" rIns="0" bIns="0" rtlCol="0">
            <a:spAutoFit/>
          </a:bodyPr>
          <a:lstStyle/>
          <a:p>
            <a:pPr marL="38100">
              <a:spcBef>
                <a:spcPts val="95"/>
              </a:spcBef>
            </a:pPr>
            <a:r>
              <a:rPr sz="1000" spc="20" dirty="0">
                <a:latin typeface="Microsoft Sans Serif"/>
                <a:cs typeface="Microsoft Sans Serif"/>
              </a:rPr>
              <a:t>1</a:t>
            </a:r>
            <a:r>
              <a:rPr sz="950" spc="20" dirty="0">
                <a:latin typeface="Microsoft Sans Serif"/>
                <a:cs typeface="Microsoft Sans Serif"/>
              </a:rPr>
              <a:t>+</a:t>
            </a:r>
            <a:r>
              <a:rPr sz="950" spc="-50" dirty="0">
                <a:latin typeface="Microsoft Sans Serif"/>
                <a:cs typeface="Microsoft Sans Serif"/>
              </a:rPr>
              <a:t> </a:t>
            </a:r>
            <a:r>
              <a:rPr sz="950" spc="-120" dirty="0">
                <a:latin typeface="Microsoft Sans Serif"/>
                <a:cs typeface="Microsoft Sans Serif"/>
              </a:rPr>
              <a:t>-</a:t>
            </a:r>
            <a:r>
              <a:rPr sz="1575" i="1" spc="-179" baseline="34391" dirty="0">
                <a:latin typeface="Arial"/>
                <a:cs typeface="Arial"/>
              </a:rPr>
              <a:t>a</a:t>
            </a:r>
            <a:r>
              <a:rPr sz="950" spc="-120" dirty="0">
                <a:latin typeface="Microsoft Sans Serif"/>
                <a:cs typeface="Microsoft Sans Serif"/>
              </a:rPr>
              <a:t>-</a:t>
            </a:r>
            <a:endParaRPr sz="950">
              <a:latin typeface="Microsoft Sans Serif"/>
              <a:cs typeface="Microsoft Sans Serif"/>
            </a:endParaRPr>
          </a:p>
        </p:txBody>
      </p:sp>
      <p:sp>
        <p:nvSpPr>
          <p:cNvPr id="46" name="object 46"/>
          <p:cNvSpPr txBox="1"/>
          <p:nvPr/>
        </p:nvSpPr>
        <p:spPr>
          <a:xfrm>
            <a:off x="9371965" y="208914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(2.7)</a:t>
            </a:r>
            <a:endParaRPr sz="850">
              <a:latin typeface="Microsoft Sans Serif"/>
              <a:cs typeface="Microsoft Sans Serif"/>
            </a:endParaRPr>
          </a:p>
        </p:txBody>
      </p:sp>
      <p:sp>
        <p:nvSpPr>
          <p:cNvPr id="47" name="object 47"/>
          <p:cNvSpPr txBox="1"/>
          <p:nvPr/>
        </p:nvSpPr>
        <p:spPr>
          <a:xfrm>
            <a:off x="7922277" y="2115067"/>
            <a:ext cx="337185" cy="166712"/>
          </a:xfrm>
          <a:prstGeom prst="rect">
            <a:avLst/>
          </a:prstGeom>
        </p:spPr>
        <p:txBody>
          <a:bodyPr vert="horz" wrap="square" lIns="0" tIns="12700" rIns="0" bIns="0" rtlCol="0">
            <a:spAutoFit/>
          </a:bodyPr>
          <a:lstStyle/>
          <a:p>
            <a:pPr marL="38100">
              <a:spcBef>
                <a:spcPts val="100"/>
              </a:spcBef>
            </a:pPr>
            <a:r>
              <a:rPr sz="850" spc="10" dirty="0">
                <a:latin typeface="Microsoft Sans Serif"/>
                <a:cs typeface="Microsoft Sans Serif"/>
              </a:rPr>
              <a:t>2</a:t>
            </a:r>
            <a:r>
              <a:rPr sz="850" i="1" spc="50" dirty="0">
                <a:latin typeface="Arial"/>
                <a:cs typeface="Arial"/>
              </a:rPr>
              <a:t>h</a:t>
            </a:r>
            <a:r>
              <a:rPr sz="850" spc="-10" dirty="0">
                <a:latin typeface="Microsoft Sans Serif"/>
                <a:cs typeface="Microsoft Sans Serif"/>
              </a:rPr>
              <a:t>--</a:t>
            </a:r>
            <a:r>
              <a:rPr sz="850" spc="-80" dirty="0">
                <a:latin typeface="Microsoft Sans Serif"/>
                <a:cs typeface="Microsoft Sans Serif"/>
              </a:rPr>
              <a:t> </a:t>
            </a:r>
            <a:r>
              <a:rPr sz="1500" spc="-397" baseline="-33333" dirty="0">
                <a:latin typeface="Microsoft Sans Serif"/>
                <a:cs typeface="Microsoft Sans Serif"/>
              </a:rPr>
              <a:t>-</a:t>
            </a:r>
            <a:r>
              <a:rPr sz="850" spc="-10" dirty="0">
                <a:latin typeface="Microsoft Sans Serif"/>
                <a:cs typeface="Microsoft Sans Serif"/>
              </a:rPr>
              <a:t>-</a:t>
            </a:r>
            <a:endParaRPr sz="850">
              <a:latin typeface="Microsoft Sans Serif"/>
              <a:cs typeface="Microsoft Sans Serif"/>
            </a:endParaRPr>
          </a:p>
        </p:txBody>
      </p:sp>
      <p:sp>
        <p:nvSpPr>
          <p:cNvPr id="48" name="object 48"/>
          <p:cNvSpPr txBox="1"/>
          <p:nvPr/>
        </p:nvSpPr>
        <p:spPr>
          <a:xfrm>
            <a:off x="7577486" y="2970571"/>
            <a:ext cx="514350" cy="173766"/>
          </a:xfrm>
          <a:prstGeom prst="rect">
            <a:avLst/>
          </a:prstGeom>
        </p:spPr>
        <p:txBody>
          <a:bodyPr vert="horz" wrap="square" lIns="0" tIns="12065" rIns="0" bIns="0" rtlCol="0">
            <a:spAutoFit/>
          </a:bodyPr>
          <a:lstStyle/>
          <a:p>
            <a:pPr marL="12700">
              <a:spcBef>
                <a:spcPts val="95"/>
              </a:spcBef>
              <a:tabLst>
                <a:tab pos="292100" algn="l"/>
              </a:tabLst>
            </a:pPr>
            <a:r>
              <a:rPr sz="1050" i="1" spc="60" dirty="0">
                <a:latin typeface="Arial"/>
                <a:cs typeface="Arial"/>
              </a:rPr>
              <a:t>r</a:t>
            </a:r>
            <a:r>
              <a:rPr sz="1000" spc="-15" dirty="0">
                <a:latin typeface="Microsoft Sans Serif"/>
                <a:cs typeface="Microsoft Sans Serif"/>
              </a:rPr>
              <a:t>--	</a:t>
            </a:r>
            <a:r>
              <a:rPr sz="1000" spc="55" dirty="0">
                <a:latin typeface="Microsoft Sans Serif"/>
                <a:cs typeface="Microsoft Sans Serif"/>
              </a:rPr>
              <a:t>2π</a:t>
            </a:r>
            <a:r>
              <a:rPr sz="1050" i="1" spc="60" dirty="0">
                <a:latin typeface="Arial"/>
                <a:cs typeface="Arial"/>
              </a:rPr>
              <a:t>r</a:t>
            </a:r>
            <a:endParaRPr sz="1050">
              <a:latin typeface="Arial"/>
              <a:cs typeface="Arial"/>
            </a:endParaRPr>
          </a:p>
        </p:txBody>
      </p:sp>
      <p:sp>
        <p:nvSpPr>
          <p:cNvPr id="49" name="object 49"/>
          <p:cNvSpPr txBox="1"/>
          <p:nvPr/>
        </p:nvSpPr>
        <p:spPr>
          <a:xfrm>
            <a:off x="5324475" y="2495549"/>
            <a:ext cx="2781300" cy="492125"/>
          </a:xfrm>
          <a:prstGeom prst="rect">
            <a:avLst/>
          </a:prstGeom>
        </p:spPr>
        <p:txBody>
          <a:bodyPr vert="horz" wrap="square" lIns="0" tIns="12700" rIns="0" bIns="0" rtlCol="0">
            <a:spAutoFit/>
          </a:bodyPr>
          <a:lstStyle/>
          <a:p>
            <a:pPr marL="25400">
              <a:spcBef>
                <a:spcPts val="100"/>
              </a:spcBef>
            </a:pP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potencial</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punto</a:t>
            </a:r>
            <a:r>
              <a:rPr sz="850" spc="-5" dirty="0">
                <a:solidFill>
                  <a:srgbClr val="171514"/>
                </a:solidFill>
                <a:latin typeface="Microsoft Sans Serif"/>
                <a:cs typeface="Microsoft Sans Serif"/>
              </a:rPr>
              <a:t> </a:t>
            </a:r>
            <a:r>
              <a:rPr sz="850" spc="-55" dirty="0">
                <a:solidFill>
                  <a:srgbClr val="171514"/>
                </a:solidFill>
                <a:latin typeface="Microsoft Sans Serif"/>
                <a:cs typeface="Microsoft Sans Serif"/>
              </a:rPr>
              <a:t>P</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superficie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suelo</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a:latin typeface="Microsoft Sans Serif"/>
              <a:cs typeface="Microsoft Sans Serif"/>
            </a:endParaRPr>
          </a:p>
          <a:p>
            <a:pPr>
              <a:spcBef>
                <a:spcPts val="35"/>
              </a:spcBef>
            </a:pPr>
            <a:endParaRPr sz="1200">
              <a:latin typeface="Microsoft Sans Serif"/>
              <a:cs typeface="Microsoft Sans Serif"/>
            </a:endParaRPr>
          </a:p>
          <a:p>
            <a:pPr marL="1631950"/>
            <a:r>
              <a:rPr sz="900" i="1" spc="-52" baseline="-64814" dirty="0">
                <a:latin typeface="Arial"/>
                <a:cs typeface="Arial"/>
              </a:rPr>
              <a:t>X</a:t>
            </a:r>
            <a:r>
              <a:rPr sz="1500" spc="-52" baseline="-38888" dirty="0">
                <a:latin typeface="Microsoft Sans Serif"/>
                <a:cs typeface="Microsoft Sans Serif"/>
              </a:rPr>
              <a:t>=</a:t>
            </a:r>
            <a:r>
              <a:rPr sz="1500" spc="615" baseline="-38888" dirty="0">
                <a:latin typeface="Microsoft Sans Serif"/>
                <a:cs typeface="Microsoft Sans Serif"/>
              </a:rPr>
              <a:t> </a:t>
            </a:r>
            <a:r>
              <a:rPr sz="1575" i="1" u="sng" spc="-44" baseline="2645" dirty="0">
                <a:uFill>
                  <a:solidFill>
                    <a:srgbClr val="000000"/>
                  </a:solidFill>
                </a:uFill>
                <a:latin typeface="Arial"/>
                <a:cs typeface="Arial"/>
              </a:rPr>
              <a:t>Yo</a:t>
            </a:r>
            <a:r>
              <a:rPr sz="1500" spc="-44" baseline="2777" dirty="0">
                <a:latin typeface="Microsoft Sans Serif"/>
                <a:cs typeface="Microsoft Sans Serif"/>
              </a:rPr>
              <a:t>-1</a:t>
            </a:r>
            <a:r>
              <a:rPr sz="1500" spc="270" baseline="2777" dirty="0">
                <a:latin typeface="Microsoft Sans Serif"/>
                <a:cs typeface="Microsoft Sans Serif"/>
              </a:rPr>
              <a:t> </a:t>
            </a:r>
            <a:r>
              <a:rPr sz="1500" spc="-22" baseline="-30555" dirty="0">
                <a:latin typeface="Microsoft Sans Serif"/>
                <a:cs typeface="Microsoft Sans Serif"/>
              </a:rPr>
              <a:t>+</a:t>
            </a:r>
            <a:r>
              <a:rPr sz="1500" spc="-30" baseline="-30555" dirty="0">
                <a:latin typeface="Microsoft Sans Serif"/>
                <a:cs typeface="Microsoft Sans Serif"/>
              </a:rPr>
              <a:t> </a:t>
            </a:r>
            <a:r>
              <a:rPr sz="1000" u="sng" dirty="0">
                <a:uFill>
                  <a:solidFill>
                    <a:srgbClr val="000000"/>
                  </a:solidFill>
                </a:uFill>
                <a:latin typeface="Microsoft Sans Serif"/>
                <a:cs typeface="Microsoft Sans Serif"/>
              </a:rPr>
              <a:t>1</a:t>
            </a:r>
            <a:r>
              <a:rPr sz="1000" dirty="0">
                <a:latin typeface="Microsoft Sans Serif"/>
                <a:cs typeface="Microsoft Sans Serif"/>
              </a:rPr>
              <a:t>-</a:t>
            </a:r>
            <a:r>
              <a:rPr sz="1000" spc="145" dirty="0">
                <a:latin typeface="Microsoft Sans Serif"/>
                <a:cs typeface="Microsoft Sans Serif"/>
              </a:rPr>
              <a:t> </a:t>
            </a:r>
            <a:r>
              <a:rPr sz="1500" spc="-22" baseline="-30555" dirty="0">
                <a:latin typeface="Microsoft Sans Serif"/>
                <a:cs typeface="Microsoft Sans Serif"/>
              </a:rPr>
              <a:t>=</a:t>
            </a:r>
            <a:r>
              <a:rPr sz="1500" u="sng" spc="494" baseline="2777" dirty="0">
                <a:uFill>
                  <a:solidFill>
                    <a:srgbClr val="000000"/>
                  </a:solidFill>
                </a:uFill>
                <a:latin typeface="Microsoft Sans Serif"/>
                <a:cs typeface="Microsoft Sans Serif"/>
              </a:rPr>
              <a:t> </a:t>
            </a:r>
            <a:r>
              <a:rPr sz="1575" i="1" u="sng" spc="-89" baseline="2645" dirty="0">
                <a:uFill>
                  <a:solidFill>
                    <a:srgbClr val="000000"/>
                  </a:solidFill>
                </a:uFill>
                <a:latin typeface="Arial"/>
                <a:cs typeface="Arial"/>
              </a:rPr>
              <a:t>Yo</a:t>
            </a:r>
            <a:endParaRPr sz="1575" baseline="2645">
              <a:latin typeface="Arial"/>
              <a:cs typeface="Arial"/>
            </a:endParaRPr>
          </a:p>
        </p:txBody>
      </p:sp>
      <p:sp>
        <p:nvSpPr>
          <p:cNvPr id="50" name="object 50"/>
          <p:cNvSpPr txBox="1"/>
          <p:nvPr/>
        </p:nvSpPr>
        <p:spPr>
          <a:xfrm>
            <a:off x="7113191" y="2939076"/>
            <a:ext cx="280670" cy="173766"/>
          </a:xfrm>
          <a:prstGeom prst="rect">
            <a:avLst/>
          </a:prstGeom>
        </p:spPr>
        <p:txBody>
          <a:bodyPr vert="horz" wrap="square" lIns="0" tIns="12065" rIns="0" bIns="0" rtlCol="0">
            <a:spAutoFit/>
          </a:bodyPr>
          <a:lstStyle/>
          <a:p>
            <a:pPr marL="38100">
              <a:spcBef>
                <a:spcPts val="95"/>
              </a:spcBef>
            </a:pPr>
            <a:r>
              <a:rPr sz="1000" spc="-110" dirty="0">
                <a:latin typeface="Microsoft Sans Serif"/>
                <a:cs typeface="Microsoft Sans Serif"/>
              </a:rPr>
              <a:t>4</a:t>
            </a:r>
            <a:r>
              <a:rPr sz="1500" spc="-165" baseline="-13888" dirty="0">
                <a:latin typeface="Microsoft Sans Serif"/>
                <a:cs typeface="Microsoft Sans Serif"/>
              </a:rPr>
              <a:t>π</a:t>
            </a:r>
            <a:r>
              <a:rPr sz="1000" spc="-110" dirty="0">
                <a:latin typeface="Microsoft Sans Serif"/>
                <a:cs typeface="Microsoft Sans Serif"/>
              </a:rPr>
              <a:t>--</a:t>
            </a:r>
            <a:r>
              <a:rPr sz="1575" i="1" spc="-165" baseline="-13227" dirty="0">
                <a:latin typeface="Arial"/>
                <a:cs typeface="Arial"/>
              </a:rPr>
              <a:t>r</a:t>
            </a:r>
            <a:endParaRPr sz="1575" baseline="-13227">
              <a:latin typeface="Arial"/>
              <a:cs typeface="Arial"/>
            </a:endParaRPr>
          </a:p>
        </p:txBody>
      </p:sp>
      <p:sp>
        <p:nvSpPr>
          <p:cNvPr id="51" name="object 51"/>
          <p:cNvSpPr txBox="1"/>
          <p:nvPr/>
        </p:nvSpPr>
        <p:spPr>
          <a:xfrm>
            <a:off x="6998159" y="3201180"/>
            <a:ext cx="963294" cy="173766"/>
          </a:xfrm>
          <a:prstGeom prst="rect">
            <a:avLst/>
          </a:prstGeom>
        </p:spPr>
        <p:txBody>
          <a:bodyPr vert="horz" wrap="square" lIns="0" tIns="12065" rIns="0" bIns="0" rtlCol="0">
            <a:spAutoFit/>
          </a:bodyPr>
          <a:lstStyle/>
          <a:p>
            <a:pPr marL="38100">
              <a:spcBef>
                <a:spcPts val="95"/>
              </a:spcBef>
              <a:tabLst>
                <a:tab pos="478155" algn="l"/>
                <a:tab pos="924560" algn="l"/>
              </a:tabLst>
            </a:pPr>
            <a:r>
              <a:rPr sz="1500" spc="-22" baseline="-36111" dirty="0">
                <a:latin typeface="Microsoft Sans Serif"/>
                <a:cs typeface="Microsoft Sans Serif"/>
              </a:rPr>
              <a:t>=</a:t>
            </a:r>
            <a:r>
              <a:rPr sz="1000" u="sng" spc="-15" dirty="0">
                <a:uFill>
                  <a:solidFill>
                    <a:srgbClr val="000000"/>
                  </a:solidFill>
                </a:uFill>
                <a:latin typeface="Times New Roman"/>
                <a:cs typeface="Times New Roman"/>
              </a:rPr>
              <a:t>	</a:t>
            </a:r>
            <a:r>
              <a:rPr sz="1050" i="1" u="sng" spc="-60" dirty="0">
                <a:uFill>
                  <a:solidFill>
                    <a:srgbClr val="000000"/>
                  </a:solidFill>
                </a:uFill>
                <a:latin typeface="Arial"/>
                <a:cs typeface="Arial"/>
              </a:rPr>
              <a:t>Yo	</a:t>
            </a:r>
            <a:endParaRPr sz="1050">
              <a:latin typeface="Arial"/>
              <a:cs typeface="Arial"/>
            </a:endParaRPr>
          </a:p>
        </p:txBody>
      </p:sp>
      <p:sp>
        <p:nvSpPr>
          <p:cNvPr id="52" name="object 52"/>
          <p:cNvSpPr txBox="1"/>
          <p:nvPr/>
        </p:nvSpPr>
        <p:spPr>
          <a:xfrm>
            <a:off x="9369805" y="328294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(2.8)</a:t>
            </a:r>
            <a:endParaRPr sz="850">
              <a:latin typeface="Microsoft Sans Serif"/>
              <a:cs typeface="Microsoft Sans Serif"/>
            </a:endParaRPr>
          </a:p>
        </p:txBody>
      </p:sp>
      <p:sp>
        <p:nvSpPr>
          <p:cNvPr id="53" name="object 53"/>
          <p:cNvSpPr txBox="1"/>
          <p:nvPr/>
        </p:nvSpPr>
        <p:spPr>
          <a:xfrm>
            <a:off x="5337175" y="3383602"/>
            <a:ext cx="2533650" cy="477520"/>
          </a:xfrm>
          <a:prstGeom prst="rect">
            <a:avLst/>
          </a:prstGeom>
        </p:spPr>
        <p:txBody>
          <a:bodyPr vert="horz" wrap="square" lIns="0" tIns="11430" rIns="0" bIns="0" rtlCol="0">
            <a:spAutoFit/>
          </a:bodyPr>
          <a:lstStyle/>
          <a:p>
            <a:pPr marR="5080" algn="r">
              <a:spcBef>
                <a:spcPts val="90"/>
              </a:spcBef>
            </a:pPr>
            <a:r>
              <a:rPr sz="950" dirty="0">
                <a:latin typeface="Microsoft Sans Serif"/>
                <a:cs typeface="Microsoft Sans Serif"/>
              </a:rPr>
              <a:t>2π</a:t>
            </a:r>
            <a:r>
              <a:rPr sz="1000" i="1" dirty="0">
                <a:latin typeface="Arial"/>
                <a:cs typeface="Arial"/>
              </a:rPr>
              <a:t>a</a:t>
            </a:r>
            <a:r>
              <a:rPr sz="950" dirty="0">
                <a:latin typeface="Microsoft Sans Serif"/>
                <a:cs typeface="Microsoft Sans Serif"/>
              </a:rPr>
              <a:t>(</a:t>
            </a:r>
            <a:r>
              <a:rPr sz="1000" i="1" dirty="0">
                <a:latin typeface="Arial"/>
                <a:cs typeface="Arial"/>
              </a:rPr>
              <a:t>X</a:t>
            </a:r>
            <a:r>
              <a:rPr sz="550" dirty="0">
                <a:latin typeface="Microsoft Sans Serif"/>
                <a:cs typeface="Microsoft Sans Serif"/>
              </a:rPr>
              <a:t>2</a:t>
            </a:r>
            <a:r>
              <a:rPr sz="950" dirty="0">
                <a:latin typeface="Microsoft Sans Serif"/>
                <a:cs typeface="Microsoft Sans Serif"/>
              </a:rPr>
              <a:t>+</a:t>
            </a:r>
            <a:r>
              <a:rPr sz="1000" i="1" dirty="0">
                <a:latin typeface="Arial"/>
                <a:cs typeface="Arial"/>
              </a:rPr>
              <a:t>h</a:t>
            </a:r>
            <a:r>
              <a:rPr sz="550" dirty="0">
                <a:latin typeface="Microsoft Sans Serif"/>
                <a:cs typeface="Microsoft Sans Serif"/>
              </a:rPr>
              <a:t>2</a:t>
            </a:r>
            <a:r>
              <a:rPr sz="950" dirty="0">
                <a:latin typeface="Microsoft Sans Serif"/>
                <a:cs typeface="Microsoft Sans Serif"/>
              </a:rPr>
              <a:t>)</a:t>
            </a:r>
            <a:r>
              <a:rPr sz="550" dirty="0">
                <a:latin typeface="Microsoft Sans Serif"/>
                <a:cs typeface="Microsoft Sans Serif"/>
              </a:rPr>
              <a:t>1/</a:t>
            </a:r>
            <a:r>
              <a:rPr sz="550" spc="-35" dirty="0">
                <a:latin typeface="Microsoft Sans Serif"/>
                <a:cs typeface="Microsoft Sans Serif"/>
              </a:rPr>
              <a:t> </a:t>
            </a:r>
            <a:r>
              <a:rPr sz="550" spc="5" dirty="0">
                <a:latin typeface="Microsoft Sans Serif"/>
                <a:cs typeface="Microsoft Sans Serif"/>
              </a:rPr>
              <a:t>2</a:t>
            </a:r>
            <a:endParaRPr sz="550">
              <a:latin typeface="Microsoft Sans Serif"/>
              <a:cs typeface="Microsoft Sans Serif"/>
            </a:endParaRPr>
          </a:p>
          <a:p>
            <a:pPr marL="12700">
              <a:spcBef>
                <a:spcPts val="1165"/>
              </a:spcBef>
            </a:pPr>
            <a:r>
              <a:rPr sz="950" spc="-40" dirty="0">
                <a:solidFill>
                  <a:srgbClr val="171514"/>
                </a:solidFill>
                <a:latin typeface="Microsoft Sans Serif"/>
                <a:cs typeface="Microsoft Sans Serif"/>
              </a:rPr>
              <a:t>El</a:t>
            </a:r>
            <a:r>
              <a:rPr sz="950" spc="-15" dirty="0">
                <a:solidFill>
                  <a:srgbClr val="171514"/>
                </a:solidFill>
                <a:latin typeface="Microsoft Sans Serif"/>
                <a:cs typeface="Microsoft Sans Serif"/>
              </a:rPr>
              <a:t> </a:t>
            </a:r>
            <a:r>
              <a:rPr sz="950" spc="30" dirty="0">
                <a:solidFill>
                  <a:srgbClr val="171514"/>
                </a:solidFill>
                <a:latin typeface="Microsoft Sans Serif"/>
                <a:cs typeface="Microsoft Sans Serif"/>
              </a:rPr>
              <a:t>valor</a:t>
            </a:r>
            <a:r>
              <a:rPr sz="950" spc="-15" dirty="0">
                <a:solidFill>
                  <a:srgbClr val="171514"/>
                </a:solidFill>
                <a:latin typeface="Microsoft Sans Serif"/>
                <a:cs typeface="Microsoft Sans Serif"/>
              </a:rPr>
              <a:t> </a:t>
            </a:r>
            <a:r>
              <a:rPr sz="950" spc="50" dirty="0">
                <a:solidFill>
                  <a:srgbClr val="171514"/>
                </a:solidFill>
                <a:latin typeface="Microsoft Sans Serif"/>
                <a:cs typeface="Microsoft Sans Serif"/>
              </a:rPr>
              <a:t>máximo</a:t>
            </a:r>
            <a:r>
              <a:rPr sz="950" spc="-10" dirty="0">
                <a:solidFill>
                  <a:srgbClr val="171514"/>
                </a:solidFill>
                <a:latin typeface="Microsoft Sans Serif"/>
                <a:cs typeface="Microsoft Sans Serif"/>
              </a:rPr>
              <a:t> </a:t>
            </a:r>
            <a:r>
              <a:rPr sz="950" spc="30" dirty="0">
                <a:solidFill>
                  <a:srgbClr val="171514"/>
                </a:solidFill>
                <a:latin typeface="Microsoft Sans Serif"/>
                <a:cs typeface="Microsoft Sans Serif"/>
              </a:rPr>
              <a:t>de</a:t>
            </a:r>
            <a:r>
              <a:rPr sz="950" spc="-15" dirty="0">
                <a:solidFill>
                  <a:srgbClr val="171514"/>
                </a:solidFill>
                <a:latin typeface="Microsoft Sans Serif"/>
                <a:cs typeface="Microsoft Sans Serif"/>
              </a:rPr>
              <a:t> </a:t>
            </a:r>
            <a:r>
              <a:rPr sz="950" spc="15" dirty="0">
                <a:solidFill>
                  <a:srgbClr val="171514"/>
                </a:solidFill>
                <a:latin typeface="Microsoft Sans Serif"/>
                <a:cs typeface="Microsoft Sans Serif"/>
              </a:rPr>
              <a:t>este</a:t>
            </a:r>
            <a:r>
              <a:rPr sz="950" spc="-10" dirty="0">
                <a:solidFill>
                  <a:srgbClr val="171514"/>
                </a:solidFill>
                <a:latin typeface="Microsoft Sans Serif"/>
                <a:cs typeface="Microsoft Sans Serif"/>
              </a:rPr>
              <a:t> </a:t>
            </a:r>
            <a:r>
              <a:rPr sz="950" spc="30" dirty="0">
                <a:solidFill>
                  <a:srgbClr val="171514"/>
                </a:solidFill>
                <a:latin typeface="Microsoft Sans Serif"/>
                <a:cs typeface="Microsoft Sans Serif"/>
              </a:rPr>
              <a:t>potencial</a:t>
            </a:r>
            <a:r>
              <a:rPr sz="950" spc="-15" dirty="0">
                <a:solidFill>
                  <a:srgbClr val="171514"/>
                </a:solidFill>
                <a:latin typeface="Microsoft Sans Serif"/>
                <a:cs typeface="Microsoft Sans Serif"/>
              </a:rPr>
              <a:t> </a:t>
            </a:r>
            <a:r>
              <a:rPr sz="950" spc="-30" dirty="0">
                <a:solidFill>
                  <a:srgbClr val="171514"/>
                </a:solidFill>
                <a:latin typeface="Microsoft Sans Serif"/>
                <a:cs typeface="Microsoft Sans Serif"/>
              </a:rPr>
              <a:t>(a</a:t>
            </a:r>
            <a:r>
              <a:rPr sz="1000" i="1" spc="-30" dirty="0">
                <a:solidFill>
                  <a:srgbClr val="171514"/>
                </a:solidFill>
                <a:latin typeface="Arial"/>
                <a:cs typeface="Arial"/>
              </a:rPr>
              <a:t>X</a:t>
            </a:r>
            <a:r>
              <a:rPr sz="950" spc="-30" dirty="0">
                <a:solidFill>
                  <a:srgbClr val="171514"/>
                </a:solidFill>
                <a:latin typeface="Microsoft Sans Serif"/>
                <a:cs typeface="Microsoft Sans Serif"/>
              </a:rPr>
              <a:t>=0)</a:t>
            </a:r>
            <a:r>
              <a:rPr sz="950" spc="-10" dirty="0">
                <a:solidFill>
                  <a:srgbClr val="171514"/>
                </a:solidFill>
                <a:latin typeface="Microsoft Sans Serif"/>
                <a:cs typeface="Microsoft Sans Serif"/>
              </a:rPr>
              <a:t> es</a:t>
            </a:r>
            <a:endParaRPr sz="950">
              <a:latin typeface="Microsoft Sans Serif"/>
              <a:cs typeface="Microsoft Sans Serif"/>
            </a:endParaRPr>
          </a:p>
        </p:txBody>
      </p:sp>
      <p:sp>
        <p:nvSpPr>
          <p:cNvPr id="54" name="object 54"/>
          <p:cNvSpPr txBox="1"/>
          <p:nvPr/>
        </p:nvSpPr>
        <p:spPr>
          <a:xfrm>
            <a:off x="6934200" y="4102856"/>
            <a:ext cx="601980" cy="173766"/>
          </a:xfrm>
          <a:prstGeom prst="rect">
            <a:avLst/>
          </a:prstGeom>
        </p:spPr>
        <p:txBody>
          <a:bodyPr vert="horz" wrap="square" lIns="0" tIns="12065" rIns="0" bIns="0" rtlCol="0">
            <a:spAutoFit/>
          </a:bodyPr>
          <a:lstStyle/>
          <a:p>
            <a:pPr marL="38100">
              <a:spcBef>
                <a:spcPts val="95"/>
              </a:spcBef>
            </a:pPr>
            <a:r>
              <a:rPr sz="400" spc="15" dirty="0">
                <a:latin typeface="Microsoft Sans Serif"/>
                <a:cs typeface="Microsoft Sans Serif"/>
              </a:rPr>
              <a:t>máximo</a:t>
            </a:r>
            <a:r>
              <a:rPr sz="650" spc="15" dirty="0">
                <a:latin typeface="Microsoft Sans Serif"/>
                <a:cs typeface="Microsoft Sans Serif"/>
              </a:rPr>
              <a:t>=</a:t>
            </a:r>
            <a:r>
              <a:rPr sz="650" spc="150" dirty="0">
                <a:latin typeface="Microsoft Sans Serif"/>
                <a:cs typeface="Microsoft Sans Serif"/>
              </a:rPr>
              <a:t> </a:t>
            </a:r>
            <a:r>
              <a:rPr sz="1500" spc="75" baseline="-33333" dirty="0">
                <a:latin typeface="Microsoft Sans Serif"/>
                <a:cs typeface="Microsoft Sans Serif"/>
              </a:rPr>
              <a:t>2π</a:t>
            </a:r>
            <a:r>
              <a:rPr sz="1575" i="1" spc="75" baseline="-31746" dirty="0">
                <a:latin typeface="Arial"/>
                <a:cs typeface="Arial"/>
              </a:rPr>
              <a:t>h</a:t>
            </a:r>
            <a:endParaRPr sz="1575" baseline="-31746">
              <a:latin typeface="Arial"/>
              <a:cs typeface="Arial"/>
            </a:endParaRPr>
          </a:p>
        </p:txBody>
      </p:sp>
      <p:sp>
        <p:nvSpPr>
          <p:cNvPr id="55" name="object 55"/>
          <p:cNvSpPr txBox="1"/>
          <p:nvPr/>
        </p:nvSpPr>
        <p:spPr>
          <a:xfrm>
            <a:off x="7214781" y="4003654"/>
            <a:ext cx="848360" cy="173766"/>
          </a:xfrm>
          <a:prstGeom prst="rect">
            <a:avLst/>
          </a:prstGeom>
        </p:spPr>
        <p:txBody>
          <a:bodyPr vert="horz" wrap="square" lIns="0" tIns="12065" rIns="0" bIns="0" rtlCol="0">
            <a:spAutoFit/>
          </a:bodyPr>
          <a:lstStyle/>
          <a:p>
            <a:pPr marL="38100">
              <a:spcBef>
                <a:spcPts val="95"/>
              </a:spcBef>
            </a:pPr>
            <a:r>
              <a:rPr lang="es-ES" sz="1050" i="1" u="sng" spc="-15" dirty="0" smtClean="0">
                <a:uFill>
                  <a:solidFill>
                    <a:srgbClr val="000000"/>
                  </a:solidFill>
                </a:uFill>
                <a:latin typeface="Times New Roman"/>
                <a:cs typeface="Times New Roman"/>
              </a:rPr>
              <a:t> </a:t>
            </a:r>
            <a:r>
              <a:rPr sz="1050" i="1" u="sng" spc="-60" dirty="0" err="1" smtClean="0">
                <a:uFill>
                  <a:solidFill>
                    <a:srgbClr val="000000"/>
                  </a:solidFill>
                </a:uFill>
                <a:latin typeface="Arial"/>
                <a:cs typeface="Arial"/>
              </a:rPr>
              <a:t>Yo</a:t>
            </a:r>
            <a:r>
              <a:rPr sz="1050" i="1" spc="60" dirty="0" smtClean="0">
                <a:latin typeface="Arial"/>
                <a:cs typeface="Arial"/>
              </a:rPr>
              <a:t> </a:t>
            </a:r>
            <a:r>
              <a:rPr sz="1500" spc="-22" baseline="-36111" dirty="0">
                <a:latin typeface="Microsoft Sans Serif"/>
                <a:cs typeface="Microsoft Sans Serif"/>
              </a:rPr>
              <a:t>=</a:t>
            </a:r>
            <a:r>
              <a:rPr sz="1000" u="sng" spc="355" dirty="0">
                <a:uFill>
                  <a:solidFill>
                    <a:srgbClr val="000000"/>
                  </a:solidFill>
                </a:uFill>
                <a:latin typeface="Microsoft Sans Serif"/>
                <a:cs typeface="Microsoft Sans Serif"/>
              </a:rPr>
              <a:t> </a:t>
            </a:r>
            <a:r>
              <a:rPr sz="1050" i="1" u="sng" spc="-45" dirty="0">
                <a:uFill>
                  <a:solidFill>
                    <a:srgbClr val="000000"/>
                  </a:solidFill>
                </a:uFill>
                <a:latin typeface="Arial"/>
                <a:cs typeface="Arial"/>
              </a:rPr>
              <a:t>Yo</a:t>
            </a:r>
            <a:r>
              <a:rPr sz="1000" spc="-45" dirty="0">
                <a:latin typeface="Microsoft Sans Serif"/>
                <a:cs typeface="Microsoft Sans Serif"/>
              </a:rPr>
              <a:t>-</a:t>
            </a:r>
            <a:r>
              <a:rPr sz="1000" spc="250" dirty="0">
                <a:latin typeface="Microsoft Sans Serif"/>
                <a:cs typeface="Microsoft Sans Serif"/>
              </a:rPr>
              <a:t> </a:t>
            </a:r>
            <a:r>
              <a:rPr sz="1050" i="1" u="sng" spc="-20" dirty="0">
                <a:uFill>
                  <a:solidFill>
                    <a:srgbClr val="000000"/>
                  </a:solidFill>
                </a:uFill>
                <a:latin typeface="Arial"/>
                <a:cs typeface="Arial"/>
              </a:rPr>
              <a:t>a</a:t>
            </a:r>
            <a:r>
              <a:rPr sz="1000" spc="-20" dirty="0">
                <a:latin typeface="Microsoft Sans Serif"/>
                <a:cs typeface="Microsoft Sans Serif"/>
              </a:rPr>
              <a:t>-</a:t>
            </a:r>
            <a:endParaRPr sz="1000" dirty="0">
              <a:latin typeface="Microsoft Sans Serif"/>
              <a:cs typeface="Microsoft Sans Serif"/>
            </a:endParaRPr>
          </a:p>
        </p:txBody>
      </p:sp>
      <p:sp>
        <p:nvSpPr>
          <p:cNvPr id="56" name="object 56"/>
          <p:cNvSpPr txBox="1"/>
          <p:nvPr/>
        </p:nvSpPr>
        <p:spPr>
          <a:xfrm>
            <a:off x="7576009" y="4185029"/>
            <a:ext cx="496570" cy="166712"/>
          </a:xfrm>
          <a:prstGeom prst="rect">
            <a:avLst/>
          </a:prstGeom>
        </p:spPr>
        <p:txBody>
          <a:bodyPr vert="horz" wrap="square" lIns="0" tIns="12700" rIns="0" bIns="0" rtlCol="0">
            <a:spAutoFit/>
          </a:bodyPr>
          <a:lstStyle/>
          <a:p>
            <a:pPr marL="38100">
              <a:spcBef>
                <a:spcPts val="100"/>
              </a:spcBef>
            </a:pPr>
            <a:r>
              <a:rPr sz="950" spc="55" dirty="0">
                <a:latin typeface="Microsoft Sans Serif"/>
                <a:cs typeface="Microsoft Sans Serif"/>
              </a:rPr>
              <a:t>2π</a:t>
            </a:r>
            <a:r>
              <a:rPr sz="1000" i="1" spc="-25" dirty="0">
                <a:latin typeface="Arial"/>
                <a:cs typeface="Arial"/>
              </a:rPr>
              <a:t>a</a:t>
            </a:r>
            <a:r>
              <a:rPr sz="950" spc="-315" dirty="0">
                <a:latin typeface="Microsoft Sans Serif"/>
                <a:cs typeface="Microsoft Sans Serif"/>
              </a:rPr>
              <a:t>-</a:t>
            </a:r>
            <a:r>
              <a:rPr sz="1500" spc="-67" baseline="33333" dirty="0">
                <a:latin typeface="Microsoft Sans Serif"/>
                <a:cs typeface="Microsoft Sans Serif"/>
              </a:rPr>
              <a:t>-</a:t>
            </a:r>
            <a:r>
              <a:rPr sz="1000" i="1" spc="30" dirty="0">
                <a:latin typeface="Arial"/>
                <a:cs typeface="Arial"/>
              </a:rPr>
              <a:t>h</a:t>
            </a:r>
            <a:r>
              <a:rPr sz="950" spc="-15" dirty="0">
                <a:latin typeface="Microsoft Sans Serif"/>
                <a:cs typeface="Microsoft Sans Serif"/>
              </a:rPr>
              <a:t>-</a:t>
            </a:r>
            <a:r>
              <a:rPr sz="950" spc="-170" dirty="0">
                <a:latin typeface="Microsoft Sans Serif"/>
                <a:cs typeface="Microsoft Sans Serif"/>
              </a:rPr>
              <a:t> </a:t>
            </a:r>
            <a:r>
              <a:rPr sz="1500" spc="-22" baseline="33333" dirty="0">
                <a:latin typeface="Microsoft Sans Serif"/>
                <a:cs typeface="Microsoft Sans Serif"/>
              </a:rPr>
              <a:t>-</a:t>
            </a:r>
            <a:endParaRPr sz="1500" baseline="33333">
              <a:latin typeface="Microsoft Sans Serif"/>
              <a:cs typeface="Microsoft Sans Serif"/>
            </a:endParaRPr>
          </a:p>
        </p:txBody>
      </p:sp>
      <p:sp>
        <p:nvSpPr>
          <p:cNvPr id="57" name="object 57"/>
          <p:cNvSpPr txBox="1"/>
          <p:nvPr/>
        </p:nvSpPr>
        <p:spPr>
          <a:xfrm>
            <a:off x="9373234" y="410844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(2.9)</a:t>
            </a:r>
            <a:endParaRPr sz="850">
              <a:latin typeface="Microsoft Sans Serif"/>
              <a:cs typeface="Microsoft Sans Serif"/>
            </a:endParaRPr>
          </a:p>
        </p:txBody>
      </p:sp>
      <p:sp>
        <p:nvSpPr>
          <p:cNvPr id="58" name="object 58"/>
          <p:cNvSpPr txBox="1"/>
          <p:nvPr/>
        </p:nvSpPr>
        <p:spPr>
          <a:xfrm>
            <a:off x="5337175" y="4465319"/>
            <a:ext cx="4237990" cy="928459"/>
          </a:xfrm>
          <a:prstGeom prst="rect">
            <a:avLst/>
          </a:prstGeom>
        </p:spPr>
        <p:txBody>
          <a:bodyPr vert="horz" wrap="square" lIns="0" tIns="12700" rIns="0" bIns="0" rtlCol="0">
            <a:spAutoFit/>
          </a:bodyPr>
          <a:lstStyle/>
          <a:p>
            <a:pPr marL="12700" marR="5080">
              <a:lnSpc>
                <a:spcPct val="125000"/>
              </a:lnSpc>
              <a:spcBef>
                <a:spcPts val="100"/>
              </a:spcBef>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figura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2.6a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muestra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distribución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potencial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terreno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rodea</a:t>
            </a:r>
            <a:r>
              <a:rPr lang="es-ES" sz="800" spc="3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al </a:t>
            </a:r>
            <a:r>
              <a:rPr sz="800" spc="30" dirty="0">
                <a:solidFill>
                  <a:srgbClr val="171514"/>
                </a:solidFill>
                <a:latin typeface="Microsoft Sans Serif"/>
                <a:cs typeface="Microsoft Sans Serif"/>
              </a:rPr>
              <a:t>electrodo enterrado. </a:t>
            </a:r>
            <a:r>
              <a:rPr sz="800" spc="-55" dirty="0">
                <a:solidFill>
                  <a:srgbClr val="171514"/>
                </a:solidFill>
                <a:latin typeface="Microsoft Sans Serif"/>
                <a:cs typeface="Microsoft Sans Serif"/>
              </a:rPr>
              <a:t>Es </a:t>
            </a:r>
            <a:r>
              <a:rPr sz="800" spc="25" dirty="0">
                <a:solidFill>
                  <a:srgbClr val="171514"/>
                </a:solidFill>
                <a:latin typeface="Microsoft Sans Serif"/>
                <a:cs typeface="Microsoft Sans Serif"/>
              </a:rPr>
              <a:t>evidente </a:t>
            </a:r>
            <a:r>
              <a:rPr sz="800" spc="30" dirty="0">
                <a:solidFill>
                  <a:srgbClr val="171514"/>
                </a:solidFill>
                <a:latin typeface="Microsoft Sans Serif"/>
                <a:cs typeface="Microsoft Sans Serif"/>
              </a:rPr>
              <a:t>que </a:t>
            </a:r>
            <a:r>
              <a:rPr sz="800" spc="40" dirty="0">
                <a:solidFill>
                  <a:srgbClr val="171514"/>
                </a:solidFill>
                <a:latin typeface="Microsoft Sans Serif"/>
                <a:cs typeface="Microsoft Sans Serif"/>
              </a:rPr>
              <a:t>enterrar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electrodo disminuye </a:t>
            </a:r>
            <a:r>
              <a:rPr sz="800" spc="10" dirty="0">
                <a:solidFill>
                  <a:srgbClr val="171514"/>
                </a:solidFill>
                <a:latin typeface="Microsoft Sans Serif"/>
                <a:cs typeface="Microsoft Sans Serif"/>
              </a:rPr>
              <a:t>la </a:t>
            </a:r>
            <a:r>
              <a:rPr sz="800" spc="25" dirty="0" err="1">
                <a:solidFill>
                  <a:srgbClr val="171514"/>
                </a:solidFill>
                <a:latin typeface="Microsoft Sans Serif"/>
                <a:cs typeface="Microsoft Sans Serif"/>
              </a:rPr>
              <a:t>diferencia</a:t>
            </a:r>
            <a:r>
              <a:rPr sz="800" spc="2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potencial</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aparece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dos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puntos</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cualesquiera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terrestre</a:t>
            </a:r>
            <a:r>
              <a:rPr sz="800" spc="30" dirty="0">
                <a:solidFill>
                  <a:srgbClr val="171514"/>
                </a:solidFill>
                <a:latin typeface="Microsoft Sans Serif"/>
                <a:cs typeface="Microsoft Sans Serif"/>
              </a:rPr>
              <a:t>.</a:t>
            </a:r>
            <a:endParaRPr sz="800" dirty="0">
              <a:latin typeface="Microsoft Sans Serif"/>
              <a:cs typeface="Microsoft Sans Serif"/>
            </a:endParaRPr>
          </a:p>
          <a:p>
            <a:pPr>
              <a:spcBef>
                <a:spcPts val="15"/>
              </a:spcBef>
            </a:pPr>
            <a:endParaRPr sz="1050" dirty="0">
              <a:latin typeface="Microsoft Sans Serif"/>
              <a:cs typeface="Microsoft Sans Serif"/>
            </a:endParaRPr>
          </a:p>
          <a:p>
            <a:pPr marL="1071245"/>
            <a:r>
              <a:rPr sz="900" i="1" spc="-55" dirty="0">
                <a:solidFill>
                  <a:srgbClr val="171514"/>
                </a:solidFill>
                <a:latin typeface="Arial"/>
                <a:cs typeface="Arial"/>
              </a:rPr>
              <a:t>V</a:t>
            </a:r>
            <a:r>
              <a:rPr sz="550" i="1" spc="-55" dirty="0">
                <a:solidFill>
                  <a:srgbClr val="171514"/>
                </a:solidFill>
                <a:latin typeface="Arial"/>
                <a:cs typeface="Arial"/>
              </a:rPr>
              <a:t>X</a:t>
            </a:r>
            <a:endParaRPr sz="550" dirty="0">
              <a:latin typeface="Arial"/>
              <a:cs typeface="Arial"/>
            </a:endParaRPr>
          </a:p>
        </p:txBody>
      </p:sp>
      <p:sp>
        <p:nvSpPr>
          <p:cNvPr id="59" name="object 59"/>
          <p:cNvSpPr txBox="1"/>
          <p:nvPr/>
        </p:nvSpPr>
        <p:spPr>
          <a:xfrm>
            <a:off x="7891208" y="5303221"/>
            <a:ext cx="132080" cy="124393"/>
          </a:xfrm>
          <a:prstGeom prst="rect">
            <a:avLst/>
          </a:prstGeom>
        </p:spPr>
        <p:txBody>
          <a:bodyPr vert="horz" wrap="square" lIns="0" tIns="16510" rIns="0" bIns="0" rtlCol="0">
            <a:spAutoFit/>
          </a:bodyPr>
          <a:lstStyle/>
          <a:p>
            <a:pPr marL="12700">
              <a:spcBef>
                <a:spcPts val="130"/>
              </a:spcBef>
            </a:pPr>
            <a:r>
              <a:rPr sz="700" i="1" spc="-145" dirty="0">
                <a:solidFill>
                  <a:srgbClr val="171514"/>
                </a:solidFill>
                <a:latin typeface="Arial"/>
                <a:cs typeface="Arial"/>
              </a:rPr>
              <a:t>m</a:t>
            </a:r>
            <a:r>
              <a:rPr sz="550" i="1" spc="-155" dirty="0">
                <a:solidFill>
                  <a:srgbClr val="171514"/>
                </a:solidFill>
                <a:latin typeface="Arial"/>
                <a:cs typeface="Arial"/>
              </a:rPr>
              <a:t>X</a:t>
            </a:r>
            <a:r>
              <a:rPr sz="700" i="1" spc="25" dirty="0">
                <a:solidFill>
                  <a:srgbClr val="171514"/>
                </a:solidFill>
                <a:latin typeface="Arial"/>
                <a:cs typeface="Arial"/>
              </a:rPr>
              <a:t>i</a:t>
            </a:r>
            <a:endParaRPr sz="700">
              <a:latin typeface="Arial"/>
              <a:cs typeface="Arial"/>
            </a:endParaRPr>
          </a:p>
        </p:txBody>
      </p:sp>
      <p:sp>
        <p:nvSpPr>
          <p:cNvPr id="60" name="object 60"/>
          <p:cNvSpPr txBox="1"/>
          <p:nvPr/>
        </p:nvSpPr>
        <p:spPr>
          <a:xfrm>
            <a:off x="5544577" y="5352483"/>
            <a:ext cx="589915" cy="348615"/>
          </a:xfrm>
          <a:prstGeom prst="rect">
            <a:avLst/>
          </a:prstGeom>
        </p:spPr>
        <p:txBody>
          <a:bodyPr vert="horz" wrap="square" lIns="0" tIns="9525" rIns="0" bIns="0" rtlCol="0">
            <a:spAutoFit/>
          </a:bodyPr>
          <a:lstStyle/>
          <a:p>
            <a:pPr marL="12700" marR="5080" algn="ctr">
              <a:lnSpc>
                <a:spcPct val="128600"/>
              </a:lnSpc>
              <a:spcBef>
                <a:spcPts val="75"/>
              </a:spcBef>
            </a:pPr>
            <a:r>
              <a:rPr sz="550" spc="15" dirty="0" err="1">
                <a:solidFill>
                  <a:srgbClr val="171514"/>
                </a:solidFill>
                <a:latin typeface="Microsoft Sans Serif"/>
                <a:cs typeface="Microsoft Sans Serif"/>
              </a:rPr>
              <a:t>potencial</a:t>
            </a:r>
            <a:r>
              <a:rPr sz="550" i="1" spc="-40" dirty="0" err="1">
                <a:solidFill>
                  <a:srgbClr val="171514"/>
                </a:solidFill>
                <a:latin typeface="Arial"/>
                <a:cs typeface="Arial"/>
              </a:rPr>
              <a:t>V</a:t>
            </a:r>
            <a:r>
              <a:rPr sz="450" i="1" spc="-40" dirty="0" err="1">
                <a:solidFill>
                  <a:srgbClr val="171514"/>
                </a:solidFill>
                <a:latin typeface="Arial"/>
                <a:cs typeface="Arial"/>
              </a:rPr>
              <a:t>X</a:t>
            </a:r>
            <a:r>
              <a:rPr sz="550" spc="15" dirty="0" err="1">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5" dirty="0" smtClean="0">
                <a:solidFill>
                  <a:srgbClr val="171514"/>
                </a:solidFill>
                <a:latin typeface="Microsoft Sans Serif"/>
                <a:cs typeface="Microsoft Sans Serif"/>
              </a:rPr>
              <a:t>un</a:t>
            </a:r>
            <a:r>
              <a:rPr lang="es-ES" sz="550" spc="25"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hemisferio</a:t>
            </a:r>
            <a:r>
              <a:rPr sz="600" spc="20"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en</a:t>
            </a:r>
            <a:r>
              <a:rPr lang="es-ES" sz="600" spc="20" dirty="0" smtClean="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Nivel</a:t>
            </a:r>
            <a:r>
              <a:rPr sz="500" spc="-15"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del</a:t>
            </a:r>
            <a:r>
              <a:rPr sz="500" spc="-10" dirty="0">
                <a:solidFill>
                  <a:srgbClr val="171514"/>
                </a:solidFill>
                <a:latin typeface="Microsoft Sans Serif"/>
                <a:cs typeface="Microsoft Sans Serif"/>
              </a:rPr>
              <a:t> </a:t>
            </a:r>
            <a:r>
              <a:rPr sz="500" spc="10" dirty="0">
                <a:solidFill>
                  <a:srgbClr val="171514"/>
                </a:solidFill>
                <a:latin typeface="Microsoft Sans Serif"/>
                <a:cs typeface="Microsoft Sans Serif"/>
              </a:rPr>
              <a:t>suelo</a:t>
            </a:r>
            <a:endParaRPr sz="500" dirty="0">
              <a:latin typeface="Microsoft Sans Serif"/>
              <a:cs typeface="Microsoft Sans Serif"/>
            </a:endParaRPr>
          </a:p>
        </p:txBody>
      </p:sp>
      <p:sp>
        <p:nvSpPr>
          <p:cNvPr id="61" name="object 61"/>
          <p:cNvSpPr txBox="1"/>
          <p:nvPr/>
        </p:nvSpPr>
        <p:spPr>
          <a:xfrm>
            <a:off x="6847348" y="5704317"/>
            <a:ext cx="548005" cy="238270"/>
          </a:xfrm>
          <a:prstGeom prst="rect">
            <a:avLst/>
          </a:prstGeom>
        </p:spPr>
        <p:txBody>
          <a:bodyPr vert="horz" wrap="square" lIns="0" tIns="16510" rIns="0" bIns="0" rtlCol="0">
            <a:spAutoFit/>
          </a:bodyPr>
          <a:lstStyle/>
          <a:p>
            <a:pPr marL="36195" marR="5080" indent="-24130">
              <a:lnSpc>
                <a:spcPct val="144000"/>
              </a:lnSpc>
              <a:spcBef>
                <a:spcPts val="130"/>
              </a:spcBef>
            </a:pPr>
            <a:r>
              <a:rPr sz="500" spc="5" dirty="0" err="1" smtClean="0">
                <a:solidFill>
                  <a:srgbClr val="171514"/>
                </a:solidFill>
                <a:latin typeface="Microsoft Sans Serif"/>
                <a:cs typeface="Microsoft Sans Serif"/>
              </a:rPr>
              <a:t>potencial</a:t>
            </a:r>
            <a:r>
              <a:rPr sz="500" i="1" spc="5" dirty="0" err="1" smtClean="0">
                <a:solidFill>
                  <a:srgbClr val="171514"/>
                </a:solidFill>
                <a:latin typeface="Arial"/>
                <a:cs typeface="Arial"/>
              </a:rPr>
              <a:t>V</a:t>
            </a:r>
            <a:r>
              <a:rPr sz="400" i="1" spc="5" dirty="0" err="1" smtClean="0">
                <a:solidFill>
                  <a:srgbClr val="171514"/>
                </a:solidFill>
                <a:latin typeface="Arial"/>
                <a:cs typeface="Arial"/>
              </a:rPr>
              <a:t>X</a:t>
            </a:r>
            <a:r>
              <a:rPr sz="500" spc="5" dirty="0" err="1" smtClean="0">
                <a:solidFill>
                  <a:srgbClr val="171514"/>
                </a:solidFill>
                <a:latin typeface="Microsoft Sans Serif"/>
                <a:cs typeface="Microsoft Sans Serif"/>
              </a:rPr>
              <a:t>de</a:t>
            </a:r>
            <a:r>
              <a:rPr lang="es-ES" sz="500" spc="5" dirty="0" smtClean="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esfera</a:t>
            </a:r>
            <a:r>
              <a:rPr sz="500" spc="-5" dirty="0" smtClean="0">
                <a:solidFill>
                  <a:srgbClr val="171514"/>
                </a:solidFill>
                <a:latin typeface="Microsoft Sans Serif"/>
                <a:cs typeface="Microsoft Sans Serif"/>
              </a:rPr>
              <a:t> </a:t>
            </a:r>
            <a:r>
              <a:rPr sz="500" spc="20" dirty="0">
                <a:solidFill>
                  <a:srgbClr val="171514"/>
                </a:solidFill>
                <a:latin typeface="Microsoft Sans Serif"/>
                <a:cs typeface="Microsoft Sans Serif"/>
              </a:rPr>
              <a:t>enterrada</a:t>
            </a:r>
            <a:endParaRPr sz="500" dirty="0">
              <a:latin typeface="Microsoft Sans Serif"/>
              <a:cs typeface="Microsoft Sans Serif"/>
            </a:endParaRPr>
          </a:p>
        </p:txBody>
      </p:sp>
      <p:sp>
        <p:nvSpPr>
          <p:cNvPr id="62" name="object 62"/>
          <p:cNvSpPr txBox="1"/>
          <p:nvPr/>
        </p:nvSpPr>
        <p:spPr>
          <a:xfrm>
            <a:off x="9228153" y="6411839"/>
            <a:ext cx="78105" cy="124393"/>
          </a:xfrm>
          <a:prstGeom prst="rect">
            <a:avLst/>
          </a:prstGeom>
        </p:spPr>
        <p:txBody>
          <a:bodyPr vert="horz" wrap="square" lIns="0" tIns="16510" rIns="0" bIns="0" rtlCol="0">
            <a:spAutoFit/>
          </a:bodyPr>
          <a:lstStyle/>
          <a:p>
            <a:pPr marL="12700">
              <a:spcBef>
                <a:spcPts val="130"/>
              </a:spcBef>
            </a:pPr>
            <a:r>
              <a:rPr sz="700" i="1" spc="-60" dirty="0">
                <a:solidFill>
                  <a:srgbClr val="171514"/>
                </a:solidFill>
                <a:latin typeface="Arial"/>
                <a:cs typeface="Arial"/>
              </a:rPr>
              <a:t>X</a:t>
            </a:r>
            <a:endParaRPr sz="700">
              <a:latin typeface="Arial"/>
              <a:cs typeface="Arial"/>
            </a:endParaRPr>
          </a:p>
        </p:txBody>
      </p:sp>
      <p:sp>
        <p:nvSpPr>
          <p:cNvPr id="63" name="object 63"/>
          <p:cNvSpPr txBox="1"/>
          <p:nvPr/>
        </p:nvSpPr>
        <p:spPr>
          <a:xfrm>
            <a:off x="8115054" y="6546164"/>
            <a:ext cx="206375" cy="124393"/>
          </a:xfrm>
          <a:prstGeom prst="rect">
            <a:avLst/>
          </a:prstGeom>
        </p:spPr>
        <p:txBody>
          <a:bodyPr vert="horz" wrap="square" lIns="0" tIns="16510" rIns="0" bIns="0" rtlCol="0">
            <a:spAutoFit/>
          </a:bodyPr>
          <a:lstStyle/>
          <a:p>
            <a:pPr marL="12700">
              <a:spcBef>
                <a:spcPts val="130"/>
              </a:spcBef>
            </a:pPr>
            <a:r>
              <a:rPr sz="700" spc="5" dirty="0">
                <a:solidFill>
                  <a:srgbClr val="171514"/>
                </a:solidFill>
                <a:latin typeface="Microsoft Sans Serif"/>
                <a:cs typeface="Microsoft Sans Serif"/>
              </a:rPr>
              <a:t>0.7</a:t>
            </a:r>
            <a:r>
              <a:rPr sz="700" i="1" spc="40" dirty="0">
                <a:solidFill>
                  <a:srgbClr val="171514"/>
                </a:solidFill>
                <a:latin typeface="Arial"/>
                <a:cs typeface="Arial"/>
              </a:rPr>
              <a:t>h</a:t>
            </a:r>
            <a:endParaRPr sz="700">
              <a:latin typeface="Arial"/>
              <a:cs typeface="Arial"/>
            </a:endParaRPr>
          </a:p>
        </p:txBody>
      </p:sp>
      <p:sp>
        <p:nvSpPr>
          <p:cNvPr id="64" name="object 64"/>
          <p:cNvSpPr txBox="1"/>
          <p:nvPr/>
        </p:nvSpPr>
        <p:spPr>
          <a:xfrm>
            <a:off x="6036491" y="6697944"/>
            <a:ext cx="80645" cy="124393"/>
          </a:xfrm>
          <a:prstGeom prst="rect">
            <a:avLst/>
          </a:prstGeom>
        </p:spPr>
        <p:txBody>
          <a:bodyPr vert="horz" wrap="square" lIns="0" tIns="16510" rIns="0" bIns="0" rtlCol="0">
            <a:spAutoFit/>
          </a:bodyPr>
          <a:lstStyle/>
          <a:p>
            <a:pPr marL="12700">
              <a:spcBef>
                <a:spcPts val="130"/>
              </a:spcBef>
            </a:pPr>
            <a:r>
              <a:rPr sz="700" i="1" spc="40" dirty="0">
                <a:solidFill>
                  <a:srgbClr val="171514"/>
                </a:solidFill>
                <a:latin typeface="Arial"/>
                <a:cs typeface="Arial"/>
              </a:rPr>
              <a:t>h</a:t>
            </a:r>
            <a:endParaRPr sz="700">
              <a:latin typeface="Arial"/>
              <a:cs typeface="Arial"/>
            </a:endParaRPr>
          </a:p>
        </p:txBody>
      </p:sp>
      <p:sp>
        <p:nvSpPr>
          <p:cNvPr id="65" name="object 65"/>
          <p:cNvSpPr txBox="1"/>
          <p:nvPr/>
        </p:nvSpPr>
        <p:spPr>
          <a:xfrm>
            <a:off x="6767210" y="6636322"/>
            <a:ext cx="665480" cy="278765"/>
          </a:xfrm>
          <a:prstGeom prst="rect">
            <a:avLst/>
          </a:prstGeom>
        </p:spPr>
        <p:txBody>
          <a:bodyPr vert="horz" wrap="square" lIns="0" tIns="52705" rIns="0" bIns="0" rtlCol="0">
            <a:spAutoFit/>
          </a:bodyPr>
          <a:lstStyle/>
          <a:p>
            <a:pPr marL="12700">
              <a:spcBef>
                <a:spcPts val="415"/>
              </a:spcBef>
            </a:pPr>
            <a:r>
              <a:rPr sz="600" spc="25" dirty="0">
                <a:solidFill>
                  <a:srgbClr val="171514"/>
                </a:solidFill>
                <a:latin typeface="Microsoft Sans Serif"/>
                <a:cs typeface="Microsoft Sans Serif"/>
              </a:rPr>
              <a:t>conductor</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aislado</a:t>
            </a:r>
            <a:endParaRPr sz="600">
              <a:latin typeface="Microsoft Sans Serif"/>
              <a:cs typeface="Microsoft Sans Serif"/>
            </a:endParaRPr>
          </a:p>
          <a:p>
            <a:pPr marL="12700">
              <a:spcBef>
                <a:spcPts val="295"/>
              </a:spcBef>
            </a:pPr>
            <a:r>
              <a:rPr sz="550" spc="10" dirty="0">
                <a:solidFill>
                  <a:srgbClr val="171514"/>
                </a:solidFill>
                <a:latin typeface="Microsoft Sans Serif"/>
                <a:cs typeface="Microsoft Sans Serif"/>
              </a:rPr>
              <a:t>desde</a:t>
            </a:r>
            <a:r>
              <a:rPr sz="550" spc="-30" dirty="0">
                <a:solidFill>
                  <a:srgbClr val="171514"/>
                </a:solidFill>
                <a:latin typeface="Microsoft Sans Serif"/>
                <a:cs typeface="Microsoft Sans Serif"/>
              </a:rPr>
              <a:t> </a:t>
            </a:r>
            <a:r>
              <a:rPr sz="550" spc="10" dirty="0">
                <a:solidFill>
                  <a:srgbClr val="171514"/>
                </a:solidFill>
                <a:latin typeface="Microsoft Sans Serif"/>
                <a:cs typeface="Microsoft Sans Serif"/>
              </a:rPr>
              <a:t>el</a:t>
            </a:r>
            <a:r>
              <a:rPr sz="550" spc="-25" dirty="0">
                <a:solidFill>
                  <a:srgbClr val="171514"/>
                </a:solidFill>
                <a:latin typeface="Microsoft Sans Serif"/>
                <a:cs typeface="Microsoft Sans Serif"/>
              </a:rPr>
              <a:t> </a:t>
            </a:r>
            <a:r>
              <a:rPr sz="550" spc="10" dirty="0">
                <a:solidFill>
                  <a:srgbClr val="171514"/>
                </a:solidFill>
                <a:latin typeface="Microsoft Sans Serif"/>
                <a:cs typeface="Microsoft Sans Serif"/>
              </a:rPr>
              <a:t>suelo</a:t>
            </a:r>
            <a:endParaRPr sz="550">
              <a:latin typeface="Microsoft Sans Serif"/>
              <a:cs typeface="Microsoft Sans Serif"/>
            </a:endParaRPr>
          </a:p>
        </p:txBody>
      </p:sp>
      <p:sp>
        <p:nvSpPr>
          <p:cNvPr id="66" name="object 66"/>
          <p:cNvSpPr txBox="1"/>
          <p:nvPr/>
        </p:nvSpPr>
        <p:spPr>
          <a:xfrm>
            <a:off x="8814387" y="6705911"/>
            <a:ext cx="80645" cy="124393"/>
          </a:xfrm>
          <a:prstGeom prst="rect">
            <a:avLst/>
          </a:prstGeom>
        </p:spPr>
        <p:txBody>
          <a:bodyPr vert="horz" wrap="square" lIns="0" tIns="16510" rIns="0" bIns="0" rtlCol="0">
            <a:spAutoFit/>
          </a:bodyPr>
          <a:lstStyle/>
          <a:p>
            <a:pPr marL="12700">
              <a:spcBef>
                <a:spcPts val="130"/>
              </a:spcBef>
            </a:pPr>
            <a:r>
              <a:rPr sz="700" i="1" spc="40" dirty="0">
                <a:solidFill>
                  <a:srgbClr val="171514"/>
                </a:solidFill>
                <a:latin typeface="Arial"/>
                <a:cs typeface="Arial"/>
              </a:rPr>
              <a:t>h</a:t>
            </a:r>
            <a:endParaRPr sz="700">
              <a:latin typeface="Arial"/>
              <a:cs typeface="Arial"/>
            </a:endParaRPr>
          </a:p>
        </p:txBody>
      </p:sp>
      <p:sp>
        <p:nvSpPr>
          <p:cNvPr id="67" name="object 67"/>
          <p:cNvSpPr txBox="1"/>
          <p:nvPr/>
        </p:nvSpPr>
        <p:spPr>
          <a:xfrm>
            <a:off x="5337171" y="7219943"/>
            <a:ext cx="4302760" cy="560705"/>
          </a:xfrm>
          <a:prstGeom prst="rect">
            <a:avLst/>
          </a:prstGeom>
        </p:spPr>
        <p:txBody>
          <a:bodyPr vert="horz" wrap="square" lIns="0" tIns="12700" rIns="0" bIns="0" rtlCol="0">
            <a:spAutoFit/>
          </a:bodyPr>
          <a:lstStyle/>
          <a:p>
            <a:pPr marL="1050925">
              <a:spcBef>
                <a:spcPts val="100"/>
              </a:spcBef>
              <a:tabLst>
                <a:tab pos="3531870" algn="l"/>
              </a:tabLst>
            </a:pPr>
            <a:r>
              <a:rPr sz="700" spc="-15" dirty="0">
                <a:solidFill>
                  <a:srgbClr val="171514"/>
                </a:solidFill>
                <a:latin typeface="Microsoft Sans Serif"/>
                <a:cs typeface="Microsoft Sans Serif"/>
              </a:rPr>
              <a:t>(a)	</a:t>
            </a:r>
            <a:r>
              <a:rPr sz="700" spc="-5" dirty="0">
                <a:solidFill>
                  <a:srgbClr val="171514"/>
                </a:solidFill>
                <a:latin typeface="Microsoft Sans Serif"/>
                <a:cs typeface="Microsoft Sans Serif"/>
              </a:rPr>
              <a:t>(b)</a:t>
            </a:r>
            <a:endParaRPr sz="700" dirty="0">
              <a:latin typeface="Microsoft Sans Serif"/>
              <a:cs typeface="Microsoft Sans Serif"/>
            </a:endParaRPr>
          </a:p>
          <a:p>
            <a:pPr>
              <a:spcBef>
                <a:spcPts val="20"/>
              </a:spcBef>
            </a:pPr>
            <a:endParaRPr sz="1050" dirty="0">
              <a:latin typeface="Microsoft Sans Serif"/>
              <a:cs typeface="Microsoft Sans Serif"/>
            </a:endParaRPr>
          </a:p>
          <a:p>
            <a:pPr marL="12700" marR="5080">
              <a:lnSpc>
                <a:spcPct val="138500"/>
              </a:lnSpc>
            </a:pPr>
            <a:r>
              <a:rPr sz="650" b="1" spc="-10" dirty="0">
                <a:solidFill>
                  <a:srgbClr val="171514"/>
                </a:solidFill>
                <a:latin typeface="Arial"/>
                <a:cs typeface="Arial"/>
              </a:rPr>
              <a:t>FIGURA</a:t>
            </a:r>
            <a:r>
              <a:rPr sz="650" b="1" spc="-5" dirty="0">
                <a:solidFill>
                  <a:srgbClr val="171514"/>
                </a:solidFill>
                <a:latin typeface="Arial"/>
                <a:cs typeface="Arial"/>
              </a:rPr>
              <a:t> 2.6</a:t>
            </a:r>
            <a:r>
              <a:rPr sz="650" spc="-5"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Potencial</a:t>
            </a:r>
            <a:r>
              <a:rPr sz="650" spc="5" dirty="0">
                <a:solidFill>
                  <a:srgbClr val="171514"/>
                </a:solidFill>
                <a:latin typeface="Microsoft Sans Serif"/>
                <a:cs typeface="Microsoft Sans Serif"/>
              </a:rPr>
              <a:t> y </a:t>
            </a:r>
            <a:r>
              <a:rPr sz="650" spc="-5" dirty="0">
                <a:solidFill>
                  <a:srgbClr val="171514"/>
                </a:solidFill>
                <a:latin typeface="Microsoft Sans Serif"/>
                <a:cs typeface="Microsoft Sans Serif"/>
              </a:rPr>
              <a:t>(b)</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distribución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campo</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eléctrico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suelo</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alrededor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electrodo</a:t>
            </a:r>
            <a:r>
              <a:rPr lang="es-ES" sz="650" spc="20"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enterrado</a:t>
            </a:r>
            <a:r>
              <a:rPr sz="650" spc="25" dirty="0">
                <a:solidFill>
                  <a:srgbClr val="171514"/>
                </a:solidFill>
                <a:latin typeface="Microsoft Sans Serif"/>
                <a:cs typeface="Microsoft Sans Serif"/>
              </a:rPr>
              <a:t>.</a:t>
            </a:r>
            <a:endParaRPr sz="650" dirty="0">
              <a:latin typeface="Microsoft Sans Serif"/>
              <a:cs typeface="Microsoft Sans Serif"/>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677150" y="1841729"/>
            <a:ext cx="83820" cy="3175"/>
          </a:xfrm>
          <a:custGeom>
            <a:avLst/>
            <a:gdLst/>
            <a:ahLst/>
            <a:cxnLst/>
            <a:rect l="l" t="t" r="r" b="b"/>
            <a:pathLst>
              <a:path w="83819" h="3175">
                <a:moveTo>
                  <a:pt x="83743" y="0"/>
                </a:moveTo>
                <a:lnTo>
                  <a:pt x="0" y="0"/>
                </a:lnTo>
                <a:lnTo>
                  <a:pt x="0" y="3175"/>
                </a:lnTo>
                <a:lnTo>
                  <a:pt x="83743" y="3175"/>
                </a:lnTo>
                <a:lnTo>
                  <a:pt x="83743" y="0"/>
                </a:lnTo>
                <a:close/>
              </a:path>
            </a:pathLst>
          </a:custGeom>
          <a:solidFill>
            <a:srgbClr val="000000"/>
          </a:solidFill>
        </p:spPr>
        <p:txBody>
          <a:bodyPr wrap="square" lIns="0" tIns="0" rIns="0" bIns="0" rtlCol="0"/>
          <a:lstStyle/>
          <a:p>
            <a:endParaRPr/>
          </a:p>
        </p:txBody>
      </p:sp>
      <p:sp>
        <p:nvSpPr>
          <p:cNvPr id="3" name="object 3"/>
          <p:cNvSpPr txBox="1"/>
          <p:nvPr/>
        </p:nvSpPr>
        <p:spPr>
          <a:xfrm>
            <a:off x="5337175" y="396881"/>
            <a:ext cx="4305300" cy="1149033"/>
          </a:xfrm>
          <a:prstGeom prst="rect">
            <a:avLst/>
          </a:prstGeom>
        </p:spPr>
        <p:txBody>
          <a:bodyPr vert="horz" wrap="square" lIns="0" tIns="12700" rIns="0" bIns="0" rtlCol="0">
            <a:spAutoFit/>
          </a:bodyPr>
          <a:lstStyle/>
          <a:p>
            <a:pPr marL="12700">
              <a:spcBef>
                <a:spcPts val="100"/>
              </a:spcBef>
              <a:tabLst>
                <a:tab pos="4161154" algn="l"/>
              </a:tabLst>
            </a:pPr>
            <a:r>
              <a:rPr sz="850"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r>
              <a:rPr sz="850" dirty="0">
                <a:solidFill>
                  <a:srgbClr val="171514"/>
                </a:solidFill>
                <a:latin typeface="Microsoft Sans Serif"/>
                <a:cs typeface="Microsoft Sans Serif"/>
              </a:rPr>
              <a:t>	</a:t>
            </a:r>
            <a:r>
              <a:rPr sz="900" b="1" spc="10" dirty="0">
                <a:solidFill>
                  <a:srgbClr val="171514"/>
                </a:solidFill>
                <a:latin typeface="Arial"/>
                <a:cs typeface="Arial"/>
              </a:rPr>
              <a:t>11</a:t>
            </a:r>
            <a:endParaRPr sz="900" dirty="0">
              <a:latin typeface="Arial"/>
              <a:cs typeface="Arial"/>
            </a:endParaRPr>
          </a:p>
          <a:p>
            <a:pPr>
              <a:spcBef>
                <a:spcPts val="25"/>
              </a:spcBef>
            </a:pPr>
            <a:endParaRPr sz="1400" dirty="0">
              <a:latin typeface="Arial"/>
              <a:cs typeface="Arial"/>
            </a:endParaRPr>
          </a:p>
          <a:p>
            <a:pPr marL="12700" marR="23495">
              <a:lnSpc>
                <a:spcPct val="125000"/>
              </a:lnSpc>
            </a:pPr>
            <a:r>
              <a:rPr sz="800" spc="-10" dirty="0">
                <a:solidFill>
                  <a:srgbClr val="171514"/>
                </a:solidFill>
                <a:latin typeface="Microsoft Sans Serif"/>
                <a:cs typeface="Microsoft Sans Serif"/>
              </a:rPr>
              <a:t>Esta es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diferencia de potencial </a:t>
            </a:r>
            <a:r>
              <a:rPr sz="800" spc="30" dirty="0">
                <a:solidFill>
                  <a:srgbClr val="171514"/>
                </a:solidFill>
                <a:latin typeface="Microsoft Sans Serif"/>
                <a:cs typeface="Microsoft Sans Serif"/>
              </a:rPr>
              <a:t>que </a:t>
            </a:r>
            <a:r>
              <a:rPr sz="800" spc="15" dirty="0">
                <a:solidFill>
                  <a:srgbClr val="171514"/>
                </a:solidFill>
                <a:latin typeface="Microsoft Sans Serif"/>
                <a:cs typeface="Microsoft Sans Serif"/>
              </a:rPr>
              <a:t>aparece </a:t>
            </a:r>
            <a:r>
              <a:rPr sz="800" spc="35" dirty="0">
                <a:solidFill>
                  <a:srgbClr val="171514"/>
                </a:solidFill>
                <a:latin typeface="Microsoft Sans Serif"/>
                <a:cs typeface="Microsoft Sans Serif"/>
              </a:rPr>
              <a:t>entre </a:t>
            </a:r>
            <a:r>
              <a:rPr sz="800" spc="15" dirty="0">
                <a:solidFill>
                  <a:srgbClr val="171514"/>
                </a:solidFill>
                <a:latin typeface="Microsoft Sans Serif"/>
                <a:cs typeface="Microsoft Sans Serif"/>
              </a:rPr>
              <a:t>los pies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25" dirty="0">
                <a:solidFill>
                  <a:srgbClr val="171514"/>
                </a:solidFill>
                <a:latin typeface="Microsoft Sans Serif"/>
                <a:cs typeface="Microsoft Sans Serif"/>
              </a:rPr>
              <a:t>persona </a:t>
            </a:r>
            <a:r>
              <a:rPr sz="800" spc="30" dirty="0">
                <a:solidFill>
                  <a:srgbClr val="171514"/>
                </a:solidFill>
                <a:latin typeface="Microsoft Sans Serif"/>
                <a:cs typeface="Microsoft Sans Serif"/>
              </a:rPr>
              <a:t>que </a:t>
            </a:r>
            <a:r>
              <a:rPr sz="800" spc="20" dirty="0" err="1" smtClean="0">
                <a:solidFill>
                  <a:srgbClr val="171514"/>
                </a:solidFill>
                <a:latin typeface="Microsoft Sans Serif"/>
                <a:cs typeface="Microsoft Sans Serif"/>
              </a:rPr>
              <a:t>camina</a:t>
            </a:r>
            <a:r>
              <a:rPr lang="es-ES" sz="800" spc="2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en</a:t>
            </a:r>
            <a:r>
              <a:rPr sz="80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región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alrededor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durante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paso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falla</a:t>
            </a:r>
            <a:r>
              <a:rPr sz="800" dirty="0">
                <a:solidFill>
                  <a:srgbClr val="171514"/>
                </a:solidFill>
                <a:latin typeface="Microsoft Sans Serif"/>
                <a:cs typeface="Microsoft Sans Serif"/>
              </a:rPr>
              <a:t> a </a:t>
            </a:r>
            <a:r>
              <a:rPr sz="800" spc="35"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 </a:t>
            </a:r>
            <a:r>
              <a:rPr sz="800" spc="-10" dirty="0" smtClean="0">
                <a:solidFill>
                  <a:srgbClr val="171514"/>
                </a:solidFill>
                <a:latin typeface="Microsoft Sans Serif"/>
                <a:cs typeface="Microsoft Sans Serif"/>
              </a:rPr>
              <a:t>se</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conoce</a:t>
            </a:r>
            <a:r>
              <a:rPr sz="800" spc="-5"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como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la</a:t>
            </a:r>
            <a:r>
              <a:rPr sz="800" i="1" spc="20" dirty="0">
                <a:solidFill>
                  <a:srgbClr val="171514"/>
                </a:solidFill>
                <a:latin typeface="Arial"/>
                <a:cs typeface="Arial"/>
              </a:rPr>
              <a:t>voltaje</a:t>
            </a:r>
            <a:r>
              <a:rPr sz="800" i="1" spc="-15" dirty="0">
                <a:solidFill>
                  <a:srgbClr val="171514"/>
                </a:solidFill>
                <a:latin typeface="Arial"/>
                <a:cs typeface="Arial"/>
              </a:rPr>
              <a:t> </a:t>
            </a:r>
            <a:r>
              <a:rPr sz="800" i="1" spc="25" dirty="0">
                <a:solidFill>
                  <a:srgbClr val="171514"/>
                </a:solidFill>
                <a:latin typeface="Arial"/>
                <a:cs typeface="Arial"/>
              </a:rPr>
              <a:t>de</a:t>
            </a:r>
            <a:r>
              <a:rPr sz="800" i="1" spc="-15" dirty="0">
                <a:solidFill>
                  <a:srgbClr val="171514"/>
                </a:solidFill>
                <a:latin typeface="Arial"/>
                <a:cs typeface="Arial"/>
              </a:rPr>
              <a:t> </a:t>
            </a:r>
            <a:r>
              <a:rPr sz="800" i="1" spc="25" dirty="0">
                <a:solidFill>
                  <a:srgbClr val="171514"/>
                </a:solidFill>
                <a:latin typeface="Arial"/>
                <a:cs typeface="Arial"/>
              </a:rPr>
              <a:t>paso</a:t>
            </a:r>
            <a:r>
              <a:rPr sz="800" spc="25"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discutirá</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detalle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Capítulo</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4.</a:t>
            </a:r>
            <a:endParaRPr sz="800" dirty="0">
              <a:latin typeface="Microsoft Sans Serif"/>
              <a:cs typeface="Microsoft Sans Serif"/>
            </a:endParaRPr>
          </a:p>
          <a:p>
            <a:pPr marL="12700" marR="224154" indent="152400">
              <a:lnSpc>
                <a:spcPts val="1200"/>
              </a:lnSpc>
              <a:spcBef>
                <a:spcPts val="80"/>
              </a:spcBef>
            </a:pP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diferencia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cualquier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persona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conectada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a:t>
            </a:r>
            <a:r>
              <a:rPr lang="es-ES" sz="750" spc="45" dirty="0" smtClean="0">
                <a:solidFill>
                  <a:srgbClr val="171514"/>
                </a:solidFill>
                <a:latin typeface="Microsoft Sans Serif"/>
                <a:cs typeface="Microsoft Sans Serif"/>
              </a:rPr>
              <a:t> </a:t>
            </a:r>
            <a:r>
              <a:rPr sz="750" spc="45" dirty="0" err="1" smtClean="0">
                <a:solidFill>
                  <a:srgbClr val="171514"/>
                </a:solidFill>
                <a:latin typeface="Microsoft Sans Serif"/>
                <a:cs typeface="Microsoft Sans Serif"/>
              </a:rPr>
              <a:t>punto</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superficie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inmediatamente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arriba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spc="-5" dirty="0">
                <a:solidFill>
                  <a:srgbClr val="171514"/>
                </a:solidFill>
                <a:latin typeface="Microsoft Sans Serif"/>
                <a:cs typeface="Microsoft Sans Serif"/>
              </a:rPr>
              <a:t> es</a:t>
            </a:r>
            <a:endParaRPr sz="750" dirty="0">
              <a:latin typeface="Microsoft Sans Serif"/>
              <a:cs typeface="Microsoft Sans Serif"/>
            </a:endParaRPr>
          </a:p>
        </p:txBody>
      </p:sp>
      <p:sp>
        <p:nvSpPr>
          <p:cNvPr id="4" name="object 4"/>
          <p:cNvSpPr txBox="1"/>
          <p:nvPr/>
        </p:nvSpPr>
        <p:spPr>
          <a:xfrm>
            <a:off x="6800103" y="1660108"/>
            <a:ext cx="1343660" cy="278765"/>
          </a:xfrm>
          <a:prstGeom prst="rect">
            <a:avLst/>
          </a:prstGeom>
        </p:spPr>
        <p:txBody>
          <a:bodyPr vert="horz" wrap="square" lIns="0" tIns="12065" rIns="0" bIns="0" rtlCol="0">
            <a:spAutoFit/>
          </a:bodyPr>
          <a:lstStyle/>
          <a:p>
            <a:pPr marL="651510">
              <a:lnSpc>
                <a:spcPts val="1000"/>
              </a:lnSpc>
              <a:spcBef>
                <a:spcPts val="95"/>
              </a:spcBef>
              <a:tabLst>
                <a:tab pos="1088390" algn="l"/>
              </a:tabLst>
            </a:pPr>
            <a:r>
              <a:rPr sz="1575" i="1" u="sng" spc="15" baseline="2645" dirty="0">
                <a:uFill>
                  <a:solidFill>
                    <a:srgbClr val="000000"/>
                  </a:solidFill>
                </a:uFill>
                <a:latin typeface="Arial"/>
                <a:cs typeface="Arial"/>
              </a:rPr>
              <a:t>ρI</a:t>
            </a:r>
            <a:r>
              <a:rPr sz="1500" spc="15" baseline="2777" dirty="0">
                <a:latin typeface="Microsoft Sans Serif"/>
                <a:cs typeface="Microsoft Sans Serif"/>
              </a:rPr>
              <a:t>-1	</a:t>
            </a:r>
            <a:r>
              <a:rPr sz="1000" u="sng" spc="15" dirty="0">
                <a:uFill>
                  <a:solidFill>
                    <a:srgbClr val="000000"/>
                  </a:solidFill>
                </a:uFill>
                <a:latin typeface="Microsoft Sans Serif"/>
                <a:cs typeface="Microsoft Sans Serif"/>
              </a:rPr>
              <a:t>3</a:t>
            </a:r>
            <a:r>
              <a:rPr sz="1000" spc="-55" dirty="0">
                <a:latin typeface="Microsoft Sans Serif"/>
                <a:cs typeface="Microsoft Sans Serif"/>
              </a:rPr>
              <a:t> </a:t>
            </a:r>
            <a:r>
              <a:rPr sz="1000" spc="-15" dirty="0">
                <a:latin typeface="Microsoft Sans Serif"/>
                <a:cs typeface="Microsoft Sans Serif"/>
              </a:rPr>
              <a:t>-</a:t>
            </a:r>
            <a:endParaRPr sz="1000" dirty="0">
              <a:latin typeface="Microsoft Sans Serif"/>
              <a:cs typeface="Microsoft Sans Serif"/>
            </a:endParaRPr>
          </a:p>
          <a:p>
            <a:pPr marL="50800">
              <a:lnSpc>
                <a:spcPts val="1000"/>
              </a:lnSpc>
            </a:pPr>
            <a:r>
              <a:rPr sz="850" i="1" spc="-60" dirty="0">
                <a:latin typeface="Arial"/>
                <a:cs typeface="Arial"/>
              </a:rPr>
              <a:t>V</a:t>
            </a:r>
            <a:r>
              <a:rPr sz="500" i="1" spc="20" dirty="0">
                <a:latin typeface="Arial"/>
                <a:cs typeface="Arial"/>
              </a:rPr>
              <a:t>o</a:t>
            </a:r>
            <a:r>
              <a:rPr sz="850" spc="95" dirty="0">
                <a:latin typeface="Lucida Sans Unicode"/>
                <a:cs typeface="Lucida Sans Unicode"/>
              </a:rPr>
              <a:t>−</a:t>
            </a:r>
            <a:r>
              <a:rPr sz="850" i="1" spc="-60" dirty="0" err="1">
                <a:latin typeface="Arial"/>
                <a:cs typeface="Arial"/>
              </a:rPr>
              <a:t>V</a:t>
            </a:r>
            <a:r>
              <a:rPr sz="500" spc="25" dirty="0" err="1">
                <a:latin typeface="Microsoft Sans Serif"/>
                <a:cs typeface="Microsoft Sans Serif"/>
              </a:rPr>
              <a:t>máximo</a:t>
            </a:r>
            <a:r>
              <a:rPr sz="850" spc="-15" dirty="0" smtClean="0">
                <a:latin typeface="Microsoft Sans Serif"/>
                <a:cs typeface="Microsoft Sans Serif"/>
              </a:rPr>
              <a:t>=</a:t>
            </a:r>
            <a:r>
              <a:rPr lang="es-ES" sz="850" spc="-15" dirty="0" smtClean="0">
                <a:latin typeface="Microsoft Sans Serif"/>
                <a:cs typeface="Microsoft Sans Serif"/>
              </a:rPr>
              <a:t> </a:t>
            </a:r>
            <a:r>
              <a:rPr sz="1425" spc="82" baseline="-35087" dirty="0" smtClean="0">
                <a:latin typeface="Microsoft Sans Serif"/>
                <a:cs typeface="Microsoft Sans Serif"/>
              </a:rPr>
              <a:t>4π</a:t>
            </a:r>
            <a:r>
              <a:rPr sz="1425" spc="-254" baseline="-35087" dirty="0" smtClean="0">
                <a:latin typeface="Microsoft Sans Serif"/>
                <a:cs typeface="Microsoft Sans Serif"/>
              </a:rPr>
              <a:t> </a:t>
            </a:r>
            <a:r>
              <a:rPr sz="1000" spc="-180" dirty="0">
                <a:latin typeface="Microsoft Sans Serif"/>
                <a:cs typeface="Microsoft Sans Serif"/>
              </a:rPr>
              <a:t>-</a:t>
            </a:r>
            <a:r>
              <a:rPr sz="1425" spc="-22" baseline="-35087" dirty="0">
                <a:latin typeface="Microsoft Sans Serif"/>
                <a:cs typeface="Microsoft Sans Serif"/>
              </a:rPr>
              <a:t>-</a:t>
            </a:r>
            <a:r>
              <a:rPr sz="1500" i="1" spc="-37" baseline="-33333" dirty="0" smtClean="0">
                <a:latin typeface="Arial"/>
                <a:cs typeface="Arial"/>
              </a:rPr>
              <a:t>a</a:t>
            </a:r>
            <a:r>
              <a:rPr lang="es-ES" sz="1500" i="1" baseline="-33333" dirty="0" smtClean="0">
                <a:latin typeface="Arial"/>
                <a:cs typeface="Arial"/>
              </a:rPr>
              <a:t> </a:t>
            </a:r>
            <a:r>
              <a:rPr sz="1500" spc="165" baseline="8333" dirty="0" smtClean="0">
                <a:latin typeface="Lucida Sans Unicode"/>
                <a:cs typeface="Lucida Sans Unicode"/>
              </a:rPr>
              <a:t>−</a:t>
            </a:r>
            <a:r>
              <a:rPr sz="1500" spc="-37" baseline="8333" dirty="0" smtClean="0">
                <a:latin typeface="Lucida Sans Unicode"/>
                <a:cs typeface="Lucida Sans Unicode"/>
              </a:rPr>
              <a:t> </a:t>
            </a:r>
            <a:r>
              <a:rPr sz="1500" spc="-104" baseline="-33333" dirty="0">
                <a:latin typeface="Microsoft Sans Serif"/>
                <a:cs typeface="Microsoft Sans Serif"/>
              </a:rPr>
              <a:t>2</a:t>
            </a:r>
            <a:r>
              <a:rPr sz="1575" i="1" spc="-82" baseline="-31746" dirty="0">
                <a:latin typeface="Arial"/>
                <a:cs typeface="Arial"/>
              </a:rPr>
              <a:t>h</a:t>
            </a:r>
            <a:r>
              <a:rPr sz="1500" spc="-150" baseline="-33333" dirty="0">
                <a:latin typeface="Microsoft Sans Serif"/>
                <a:cs typeface="Microsoft Sans Serif"/>
              </a:rPr>
              <a:t>-</a:t>
            </a:r>
            <a:endParaRPr sz="1500" baseline="-33333" dirty="0">
              <a:latin typeface="Microsoft Sans Serif"/>
              <a:cs typeface="Microsoft Sans Serif"/>
            </a:endParaRPr>
          </a:p>
        </p:txBody>
      </p:sp>
      <p:sp>
        <p:nvSpPr>
          <p:cNvPr id="5" name="object 5"/>
          <p:cNvSpPr txBox="1"/>
          <p:nvPr/>
        </p:nvSpPr>
        <p:spPr>
          <a:xfrm>
            <a:off x="9317450" y="1756775"/>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(2.10)</a:t>
            </a:r>
            <a:endParaRPr sz="850">
              <a:latin typeface="Microsoft Sans Serif"/>
              <a:cs typeface="Microsoft Sans Serif"/>
            </a:endParaRPr>
          </a:p>
        </p:txBody>
      </p:sp>
      <p:sp>
        <p:nvSpPr>
          <p:cNvPr id="6" name="object 6"/>
          <p:cNvSpPr txBox="1"/>
          <p:nvPr/>
        </p:nvSpPr>
        <p:spPr>
          <a:xfrm>
            <a:off x="5337144" y="2094679"/>
            <a:ext cx="4191635" cy="486409"/>
          </a:xfrm>
          <a:prstGeom prst="rect">
            <a:avLst/>
          </a:prstGeom>
        </p:spPr>
        <p:txBody>
          <a:bodyPr vert="horz" wrap="square" lIns="0" tIns="17780" rIns="0" bIns="0" rtlCol="0">
            <a:spAutoFit/>
          </a:bodyPr>
          <a:lstStyle/>
          <a:p>
            <a:pPr marL="12700" marR="5080">
              <a:lnSpc>
                <a:spcPct val="133300"/>
              </a:lnSpc>
              <a:spcBef>
                <a:spcPts val="140"/>
              </a:spcBef>
            </a:pPr>
            <a:r>
              <a:rPr sz="750" spc="-10" dirty="0">
                <a:solidFill>
                  <a:srgbClr val="171514"/>
                </a:solidFill>
                <a:latin typeface="Microsoft Sans Serif"/>
                <a:cs typeface="Microsoft Sans Serif"/>
              </a:rPr>
              <a:t>Esta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diferencia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denomina</a:t>
            </a:r>
            <a:r>
              <a:rPr sz="750" i="1" spc="30" dirty="0">
                <a:solidFill>
                  <a:srgbClr val="171514"/>
                </a:solidFill>
                <a:latin typeface="Arial"/>
                <a:cs typeface="Arial"/>
              </a:rPr>
              <a:t>voltaje</a:t>
            </a:r>
            <a:r>
              <a:rPr sz="750" i="1" spc="-15" dirty="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spc="20" dirty="0">
                <a:solidFill>
                  <a:srgbClr val="171514"/>
                </a:solidFill>
                <a:latin typeface="Arial"/>
                <a:cs typeface="Arial"/>
              </a:rPr>
              <a:t>contacto</a:t>
            </a:r>
            <a:r>
              <a:rPr sz="750" spc="2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aumenta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aumento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profundidad</a:t>
            </a:r>
            <a:r>
              <a:rPr sz="750" spc="-1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entierro</a:t>
            </a:r>
            <a:r>
              <a:rPr sz="750" spc="30" dirty="0">
                <a:solidFill>
                  <a:srgbClr val="171514"/>
                </a:solidFill>
                <a:latin typeface="Microsoft Sans Serif"/>
                <a:cs typeface="Microsoft Sans Serif"/>
              </a:rPr>
              <a:t>.</a:t>
            </a:r>
            <a:endParaRPr sz="750" dirty="0">
              <a:latin typeface="Microsoft Sans Serif"/>
              <a:cs typeface="Microsoft Sans Serif"/>
            </a:endParaRPr>
          </a:p>
          <a:p>
            <a:pPr marL="165100">
              <a:spcBef>
                <a:spcPts val="350"/>
              </a:spcBef>
            </a:pPr>
            <a:r>
              <a:rPr sz="700" spc="-3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campo</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eléctrico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P</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(2.8),</a:t>
            </a:r>
            <a:endParaRPr sz="700" dirty="0">
              <a:latin typeface="Microsoft Sans Serif"/>
              <a:cs typeface="Microsoft Sans Serif"/>
            </a:endParaRPr>
          </a:p>
        </p:txBody>
      </p:sp>
      <p:sp>
        <p:nvSpPr>
          <p:cNvPr id="7" name="object 7"/>
          <p:cNvSpPr txBox="1"/>
          <p:nvPr/>
        </p:nvSpPr>
        <p:spPr>
          <a:xfrm>
            <a:off x="7105651" y="2706110"/>
            <a:ext cx="1057275" cy="173766"/>
          </a:xfrm>
          <a:prstGeom prst="rect">
            <a:avLst/>
          </a:prstGeom>
        </p:spPr>
        <p:txBody>
          <a:bodyPr vert="horz" wrap="square" lIns="0" tIns="12065" rIns="0" bIns="0" rtlCol="0">
            <a:spAutoFit/>
          </a:bodyPr>
          <a:lstStyle/>
          <a:p>
            <a:pPr marL="12700">
              <a:spcBef>
                <a:spcPts val="95"/>
              </a:spcBef>
              <a:tabLst>
                <a:tab pos="314325" algn="l"/>
                <a:tab pos="591185" algn="l"/>
                <a:tab pos="1043940" algn="l"/>
              </a:tabLst>
            </a:pPr>
            <a:r>
              <a:rPr sz="1050" i="1" u="sng" spc="-35" dirty="0">
                <a:uFill>
                  <a:solidFill>
                    <a:srgbClr val="000000"/>
                  </a:solidFill>
                </a:uFill>
                <a:latin typeface="Arial"/>
                <a:cs typeface="Arial"/>
              </a:rPr>
              <a:t>dV</a:t>
            </a:r>
            <a:r>
              <a:rPr sz="1050" i="1" spc="-35" dirty="0">
                <a:latin typeface="Arial"/>
                <a:cs typeface="Arial"/>
              </a:rPr>
              <a:t>	</a:t>
            </a:r>
            <a:r>
              <a:rPr sz="1050" i="1" u="sng" spc="-50" dirty="0">
                <a:uFill>
                  <a:solidFill>
                    <a:srgbClr val="000000"/>
                  </a:solidFill>
                </a:uFill>
                <a:latin typeface="Times New Roman"/>
                <a:cs typeface="Times New Roman"/>
              </a:rPr>
              <a:t> </a:t>
            </a:r>
            <a:r>
              <a:rPr sz="1050" i="1" u="sng" spc="-35" dirty="0">
                <a:uFill>
                  <a:solidFill>
                    <a:srgbClr val="000000"/>
                  </a:solidFill>
                </a:uFill>
                <a:latin typeface="Times New Roman"/>
                <a:cs typeface="Times New Roman"/>
              </a:rPr>
              <a:t>	</a:t>
            </a:r>
            <a:r>
              <a:rPr sz="1050" i="1" u="sng" spc="15" dirty="0">
                <a:uFill>
                  <a:solidFill>
                    <a:srgbClr val="000000"/>
                  </a:solidFill>
                </a:uFill>
                <a:latin typeface="Arial"/>
                <a:cs typeface="Arial"/>
              </a:rPr>
              <a:t>Iρx	</a:t>
            </a:r>
            <a:endParaRPr sz="1050">
              <a:latin typeface="Arial"/>
              <a:cs typeface="Arial"/>
            </a:endParaRPr>
          </a:p>
        </p:txBody>
      </p:sp>
      <p:sp>
        <p:nvSpPr>
          <p:cNvPr id="8" name="object 8"/>
          <p:cNvSpPr txBox="1"/>
          <p:nvPr/>
        </p:nvSpPr>
        <p:spPr>
          <a:xfrm>
            <a:off x="7120445" y="2881878"/>
            <a:ext cx="838200" cy="173766"/>
          </a:xfrm>
          <a:prstGeom prst="rect">
            <a:avLst/>
          </a:prstGeom>
        </p:spPr>
        <p:txBody>
          <a:bodyPr vert="horz" wrap="square" lIns="0" tIns="12065" rIns="0" bIns="0" rtlCol="0">
            <a:spAutoFit/>
          </a:bodyPr>
          <a:lstStyle/>
          <a:p>
            <a:pPr marL="12700">
              <a:spcBef>
                <a:spcPts val="95"/>
              </a:spcBef>
              <a:tabLst>
                <a:tab pos="309880" algn="l"/>
              </a:tabLst>
            </a:pPr>
            <a:r>
              <a:rPr sz="1050" i="1" spc="15" dirty="0">
                <a:latin typeface="Arial"/>
                <a:cs typeface="Arial"/>
              </a:rPr>
              <a:t>dx	</a:t>
            </a:r>
            <a:r>
              <a:rPr sz="950" spc="-10" dirty="0">
                <a:latin typeface="Microsoft Sans Serif"/>
                <a:cs typeface="Microsoft Sans Serif"/>
              </a:rPr>
              <a:t>2π(</a:t>
            </a:r>
            <a:r>
              <a:rPr sz="1000" i="1" spc="-10" dirty="0">
                <a:latin typeface="Arial"/>
                <a:cs typeface="Arial"/>
              </a:rPr>
              <a:t>X</a:t>
            </a:r>
            <a:r>
              <a:rPr sz="1000" i="1" dirty="0">
                <a:latin typeface="Arial"/>
                <a:cs typeface="Arial"/>
              </a:rPr>
              <a:t> </a:t>
            </a:r>
            <a:r>
              <a:rPr sz="950" spc="5" dirty="0">
                <a:latin typeface="Microsoft Sans Serif"/>
                <a:cs typeface="Microsoft Sans Serif"/>
              </a:rPr>
              <a:t>+</a:t>
            </a:r>
            <a:r>
              <a:rPr sz="1000" i="1" spc="5" dirty="0">
                <a:latin typeface="Arial"/>
                <a:cs typeface="Arial"/>
              </a:rPr>
              <a:t>h </a:t>
            </a:r>
            <a:r>
              <a:rPr sz="950" spc="-35" dirty="0">
                <a:latin typeface="Microsoft Sans Serif"/>
                <a:cs typeface="Microsoft Sans Serif"/>
              </a:rPr>
              <a:t>)</a:t>
            </a:r>
            <a:endParaRPr sz="950">
              <a:latin typeface="Microsoft Sans Serif"/>
              <a:cs typeface="Microsoft Sans Serif"/>
            </a:endParaRPr>
          </a:p>
        </p:txBody>
      </p:sp>
      <p:sp>
        <p:nvSpPr>
          <p:cNvPr id="9" name="object 9"/>
          <p:cNvSpPr txBox="1"/>
          <p:nvPr/>
        </p:nvSpPr>
        <p:spPr>
          <a:xfrm>
            <a:off x="7673423" y="2944621"/>
            <a:ext cx="409575" cy="97463"/>
          </a:xfrm>
          <a:prstGeom prst="rect">
            <a:avLst/>
          </a:prstGeom>
        </p:spPr>
        <p:txBody>
          <a:bodyPr vert="horz" wrap="square" lIns="0" tIns="12700" rIns="0" bIns="0" rtlCol="0">
            <a:spAutoFit/>
          </a:bodyPr>
          <a:lstStyle/>
          <a:p>
            <a:pPr marL="12700">
              <a:spcBef>
                <a:spcPts val="100"/>
              </a:spcBef>
              <a:tabLst>
                <a:tab pos="195580" algn="l"/>
              </a:tabLst>
            </a:pPr>
            <a:r>
              <a:rPr sz="550" spc="5" dirty="0">
                <a:latin typeface="Microsoft Sans Serif"/>
                <a:cs typeface="Microsoft Sans Serif"/>
              </a:rPr>
              <a:t>2	2</a:t>
            </a:r>
            <a:r>
              <a:rPr sz="550" spc="85" dirty="0">
                <a:latin typeface="Microsoft Sans Serif"/>
                <a:cs typeface="Microsoft Sans Serif"/>
              </a:rPr>
              <a:t> </a:t>
            </a:r>
            <a:r>
              <a:rPr sz="550" spc="30" dirty="0">
                <a:latin typeface="Microsoft Sans Serif"/>
                <a:cs typeface="Microsoft Sans Serif"/>
              </a:rPr>
              <a:t>3/</a:t>
            </a:r>
            <a:r>
              <a:rPr sz="550" spc="-30" dirty="0">
                <a:latin typeface="Microsoft Sans Serif"/>
                <a:cs typeface="Microsoft Sans Serif"/>
              </a:rPr>
              <a:t> </a:t>
            </a:r>
            <a:r>
              <a:rPr sz="550" spc="5" dirty="0">
                <a:latin typeface="Microsoft Sans Serif"/>
                <a:cs typeface="Microsoft Sans Serif"/>
              </a:rPr>
              <a:t>2</a:t>
            </a:r>
            <a:endParaRPr sz="550">
              <a:latin typeface="Microsoft Sans Serif"/>
              <a:cs typeface="Microsoft Sans Serif"/>
            </a:endParaRPr>
          </a:p>
        </p:txBody>
      </p:sp>
      <p:sp>
        <p:nvSpPr>
          <p:cNvPr id="10" name="object 10"/>
          <p:cNvSpPr txBox="1"/>
          <p:nvPr/>
        </p:nvSpPr>
        <p:spPr>
          <a:xfrm>
            <a:off x="6804026" y="2791839"/>
            <a:ext cx="597535" cy="166712"/>
          </a:xfrm>
          <a:prstGeom prst="rect">
            <a:avLst/>
          </a:prstGeom>
        </p:spPr>
        <p:txBody>
          <a:bodyPr vert="horz" wrap="square" lIns="0" tIns="12700" rIns="0" bIns="0" rtlCol="0">
            <a:spAutoFit/>
          </a:bodyPr>
          <a:lstStyle/>
          <a:p>
            <a:pPr marL="12700">
              <a:spcBef>
                <a:spcPts val="100"/>
              </a:spcBef>
              <a:tabLst>
                <a:tab pos="511175" algn="l"/>
              </a:tabLst>
            </a:pPr>
            <a:r>
              <a:rPr sz="700" i="1" spc="45" dirty="0">
                <a:latin typeface="Arial"/>
                <a:cs typeface="Arial"/>
              </a:rPr>
              <a:t>mi</a:t>
            </a:r>
            <a:r>
              <a:rPr sz="400" i="1" spc="-35" dirty="0">
                <a:latin typeface="Arial"/>
                <a:cs typeface="Arial"/>
              </a:rPr>
              <a:t>X</a:t>
            </a:r>
            <a:r>
              <a:rPr sz="700" spc="-10" dirty="0">
                <a:latin typeface="Microsoft Sans Serif"/>
                <a:cs typeface="Microsoft Sans Serif"/>
              </a:rPr>
              <a:t>=</a:t>
            </a:r>
            <a:r>
              <a:rPr sz="700" spc="80" dirty="0">
                <a:latin typeface="Lucida Sans Unicode"/>
                <a:cs typeface="Lucida Sans Unicode"/>
              </a:rPr>
              <a:t>−	</a:t>
            </a:r>
            <a:r>
              <a:rPr sz="1000" spc="-15" dirty="0">
                <a:latin typeface="Microsoft Sans Serif"/>
                <a:cs typeface="Microsoft Sans Serif"/>
              </a:rPr>
              <a:t>=</a:t>
            </a:r>
            <a:endParaRPr sz="1000">
              <a:latin typeface="Microsoft Sans Serif"/>
              <a:cs typeface="Microsoft Sans Serif"/>
            </a:endParaRPr>
          </a:p>
        </p:txBody>
      </p:sp>
      <p:sp>
        <p:nvSpPr>
          <p:cNvPr id="11" name="object 11"/>
          <p:cNvSpPr txBox="1"/>
          <p:nvPr/>
        </p:nvSpPr>
        <p:spPr>
          <a:xfrm>
            <a:off x="9325229" y="2817242"/>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(2.11)</a:t>
            </a:r>
            <a:endParaRPr sz="800">
              <a:latin typeface="Microsoft Sans Serif"/>
              <a:cs typeface="Microsoft Sans Serif"/>
            </a:endParaRPr>
          </a:p>
        </p:txBody>
      </p:sp>
      <p:sp>
        <p:nvSpPr>
          <p:cNvPr id="12" name="object 12"/>
          <p:cNvSpPr txBox="1"/>
          <p:nvPr/>
        </p:nvSpPr>
        <p:spPr>
          <a:xfrm>
            <a:off x="5337175" y="3205429"/>
            <a:ext cx="4323080" cy="330200"/>
          </a:xfrm>
          <a:prstGeom prst="rect">
            <a:avLst/>
          </a:prstGeom>
        </p:spPr>
        <p:txBody>
          <a:bodyPr vert="horz" wrap="square" lIns="0" tIns="11430" rIns="0" bIns="0" rtlCol="0">
            <a:spAutoFit/>
          </a:bodyPr>
          <a:lstStyle/>
          <a:p>
            <a:pPr marL="12700" marR="5080">
              <a:lnSpc>
                <a:spcPct val="133300"/>
              </a:lnSpc>
              <a:spcBef>
                <a:spcPts val="90"/>
              </a:spcBef>
            </a:pPr>
            <a:r>
              <a:rPr sz="750" spc="-50"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cero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verticalmente</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encima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t>
            </a:r>
            <a:r>
              <a:rPr sz="750" i="1" spc="-25" dirty="0">
                <a:solidFill>
                  <a:srgbClr val="171514"/>
                </a:solidFill>
                <a:latin typeface="Arial"/>
                <a:cs typeface="Arial"/>
              </a:rPr>
              <a:t>X</a:t>
            </a:r>
            <a:r>
              <a:rPr sz="750" spc="-25" dirty="0">
                <a:solidFill>
                  <a:srgbClr val="171514"/>
                </a:solidFill>
                <a:latin typeface="Microsoft Sans Serif"/>
                <a:cs typeface="Microsoft Sans Serif"/>
              </a:rPr>
              <a:t>=0)</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tiene</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valor</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máximo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distancia</a:t>
            </a:r>
            <a:r>
              <a:rPr sz="750" i="1" spc="10" dirty="0" err="1" smtClean="0">
                <a:solidFill>
                  <a:srgbClr val="171514"/>
                </a:solidFill>
                <a:latin typeface="Arial"/>
                <a:cs typeface="Arial"/>
              </a:rPr>
              <a:t>X</a:t>
            </a:r>
            <a:r>
              <a:rPr sz="750" spc="10" dirty="0" smtClean="0">
                <a:solidFill>
                  <a:srgbClr val="171514"/>
                </a:solidFill>
                <a:latin typeface="Microsoft Sans Serif"/>
                <a:cs typeface="Microsoft Sans Serif"/>
              </a:rPr>
              <a:t>=0.7</a:t>
            </a:r>
            <a:r>
              <a:rPr sz="750" i="1" spc="10" dirty="0" smtClean="0">
                <a:solidFill>
                  <a:srgbClr val="171514"/>
                </a:solidFill>
                <a:latin typeface="Arial"/>
                <a:cs typeface="Arial"/>
              </a:rPr>
              <a:t>h</a:t>
            </a:r>
            <a:r>
              <a:rPr sz="750" spc="10" dirty="0">
                <a:solidFill>
                  <a:srgbClr val="171514"/>
                </a:solidFill>
                <a:latin typeface="Microsoft Sans Serif"/>
                <a:cs typeface="Microsoft Sans Serif"/>
              </a:rPr>
              <a:t>:</a:t>
            </a:r>
            <a:endParaRPr sz="750" dirty="0">
              <a:latin typeface="Microsoft Sans Serif"/>
              <a:cs typeface="Microsoft Sans Serif"/>
            </a:endParaRPr>
          </a:p>
        </p:txBody>
      </p:sp>
      <p:sp>
        <p:nvSpPr>
          <p:cNvPr id="13" name="object 13"/>
          <p:cNvSpPr txBox="1"/>
          <p:nvPr/>
        </p:nvSpPr>
        <p:spPr>
          <a:xfrm>
            <a:off x="7391794" y="3633195"/>
            <a:ext cx="531495" cy="173766"/>
          </a:xfrm>
          <a:prstGeom prst="rect">
            <a:avLst/>
          </a:prstGeom>
        </p:spPr>
        <p:txBody>
          <a:bodyPr vert="horz" wrap="square" lIns="0" tIns="12065" rIns="0" bIns="0" rtlCol="0">
            <a:spAutoFit/>
          </a:bodyPr>
          <a:lstStyle/>
          <a:p>
            <a:pPr marL="12700">
              <a:spcBef>
                <a:spcPts val="95"/>
              </a:spcBef>
              <a:tabLst>
                <a:tab pos="209550" algn="l"/>
                <a:tab pos="518159" algn="l"/>
              </a:tabLst>
            </a:pPr>
            <a:r>
              <a:rPr sz="1050" i="1" u="sng" spc="-15" dirty="0">
                <a:uFill>
                  <a:solidFill>
                    <a:srgbClr val="000000"/>
                  </a:solidFill>
                </a:uFill>
                <a:latin typeface="Times New Roman"/>
                <a:cs typeface="Times New Roman"/>
              </a:rPr>
              <a:t> 	</a:t>
            </a:r>
            <a:r>
              <a:rPr sz="1050" i="1" u="sng" spc="-60" dirty="0">
                <a:uFill>
                  <a:solidFill>
                    <a:srgbClr val="000000"/>
                  </a:solidFill>
                </a:uFill>
                <a:latin typeface="Arial"/>
                <a:cs typeface="Arial"/>
              </a:rPr>
              <a:t>Yo	</a:t>
            </a:r>
            <a:endParaRPr sz="1050">
              <a:latin typeface="Arial"/>
              <a:cs typeface="Arial"/>
            </a:endParaRPr>
          </a:p>
        </p:txBody>
      </p:sp>
      <p:sp>
        <p:nvSpPr>
          <p:cNvPr id="14" name="object 14"/>
          <p:cNvSpPr txBox="1"/>
          <p:nvPr/>
        </p:nvSpPr>
        <p:spPr>
          <a:xfrm>
            <a:off x="7032626" y="3785436"/>
            <a:ext cx="116839" cy="108363"/>
          </a:xfrm>
          <a:prstGeom prst="rect">
            <a:avLst/>
          </a:prstGeom>
        </p:spPr>
        <p:txBody>
          <a:bodyPr vert="horz" wrap="square" lIns="0" tIns="15875" rIns="0" bIns="0" rtlCol="0">
            <a:spAutoFit/>
          </a:bodyPr>
          <a:lstStyle/>
          <a:p>
            <a:pPr marL="12700">
              <a:spcBef>
                <a:spcPts val="125"/>
              </a:spcBef>
            </a:pPr>
            <a:r>
              <a:rPr sz="600" i="1" spc="40" dirty="0">
                <a:latin typeface="Arial"/>
                <a:cs typeface="Arial"/>
              </a:rPr>
              <a:t>mi</a:t>
            </a:r>
            <a:endParaRPr sz="600">
              <a:latin typeface="Arial"/>
              <a:cs typeface="Arial"/>
            </a:endParaRPr>
          </a:p>
        </p:txBody>
      </p:sp>
      <p:sp>
        <p:nvSpPr>
          <p:cNvPr id="15" name="object 15"/>
          <p:cNvSpPr txBox="1"/>
          <p:nvPr/>
        </p:nvSpPr>
        <p:spPr>
          <a:xfrm>
            <a:off x="7098132" y="3828885"/>
            <a:ext cx="808355" cy="148117"/>
          </a:xfrm>
          <a:prstGeom prst="rect">
            <a:avLst/>
          </a:prstGeom>
        </p:spPr>
        <p:txBody>
          <a:bodyPr vert="horz" wrap="square" lIns="0" tIns="17145" rIns="0" bIns="0" rtlCol="0">
            <a:spAutoFit/>
          </a:bodyPr>
          <a:lstStyle/>
          <a:p>
            <a:pPr marL="38100">
              <a:spcBef>
                <a:spcPts val="135"/>
              </a:spcBef>
            </a:pPr>
            <a:r>
              <a:rPr sz="525" spc="15" baseline="95238" dirty="0" err="1">
                <a:latin typeface="Microsoft Sans Serif"/>
                <a:cs typeface="Microsoft Sans Serif"/>
              </a:rPr>
              <a:t>máximo</a:t>
            </a:r>
            <a:r>
              <a:rPr sz="900" spc="15" baseline="55555" dirty="0" smtClean="0">
                <a:latin typeface="Microsoft Sans Serif"/>
                <a:cs typeface="Microsoft Sans Serif"/>
              </a:rPr>
              <a:t>=</a:t>
            </a:r>
            <a:r>
              <a:rPr lang="es-ES" sz="900" spc="15" baseline="55555" dirty="0" smtClean="0">
                <a:latin typeface="Microsoft Sans Serif"/>
                <a:cs typeface="Microsoft Sans Serif"/>
              </a:rPr>
              <a:t> </a:t>
            </a:r>
            <a:r>
              <a:rPr sz="850" spc="10" dirty="0" smtClean="0">
                <a:latin typeface="Microsoft Sans Serif"/>
                <a:cs typeface="Microsoft Sans Serif"/>
              </a:rPr>
              <a:t>2π(1.6</a:t>
            </a:r>
            <a:r>
              <a:rPr sz="850" i="1" spc="10" dirty="0" smtClean="0">
                <a:latin typeface="Arial"/>
                <a:cs typeface="Arial"/>
              </a:rPr>
              <a:t>h</a:t>
            </a:r>
            <a:r>
              <a:rPr sz="850" spc="10" dirty="0" smtClean="0">
                <a:latin typeface="Microsoft Sans Serif"/>
                <a:cs typeface="Microsoft Sans Serif"/>
              </a:rPr>
              <a:t>)</a:t>
            </a:r>
            <a:r>
              <a:rPr sz="500" spc="10" dirty="0" smtClean="0">
                <a:latin typeface="Microsoft Sans Serif"/>
                <a:cs typeface="Microsoft Sans Serif"/>
              </a:rPr>
              <a:t>2</a:t>
            </a:r>
            <a:endParaRPr sz="500" dirty="0">
              <a:latin typeface="Microsoft Sans Serif"/>
              <a:cs typeface="Microsoft Sans Serif"/>
            </a:endParaRPr>
          </a:p>
        </p:txBody>
      </p:sp>
      <p:sp>
        <p:nvSpPr>
          <p:cNvPr id="16" name="object 16"/>
          <p:cNvSpPr txBox="1"/>
          <p:nvPr/>
        </p:nvSpPr>
        <p:spPr>
          <a:xfrm>
            <a:off x="9316339" y="3737992"/>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(2.12)</a:t>
            </a:r>
            <a:endParaRPr sz="850">
              <a:latin typeface="Microsoft Sans Serif"/>
              <a:cs typeface="Microsoft Sans Serif"/>
            </a:endParaRPr>
          </a:p>
        </p:txBody>
      </p:sp>
      <p:sp>
        <p:nvSpPr>
          <p:cNvPr id="17" name="object 17"/>
          <p:cNvSpPr txBox="1"/>
          <p:nvPr/>
        </p:nvSpPr>
        <p:spPr>
          <a:xfrm>
            <a:off x="5337175" y="4092322"/>
            <a:ext cx="4334510" cy="3741665"/>
          </a:xfrm>
          <a:prstGeom prst="rect">
            <a:avLst/>
          </a:prstGeom>
        </p:spPr>
        <p:txBody>
          <a:bodyPr vert="horz" wrap="square" lIns="0" tIns="12700" rIns="0" bIns="0" rtlCol="0">
            <a:spAutoFit/>
          </a:bodyPr>
          <a:lstStyle/>
          <a:p>
            <a:pPr marL="12700" marR="274320">
              <a:lnSpc>
                <a:spcPct val="142900"/>
              </a:lnSpc>
              <a:spcBef>
                <a:spcPts val="100"/>
              </a:spcBef>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figura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2.6b</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muestra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distribución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campo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rodea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al</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electrodo</a:t>
            </a:r>
            <a:r>
              <a:rPr lang="es-ES" sz="700" spc="2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enterrado</a:t>
            </a:r>
            <a:r>
              <a:rPr sz="700" spc="2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12700">
              <a:spcBef>
                <a:spcPts val="790"/>
              </a:spcBef>
            </a:pPr>
            <a:r>
              <a:rPr sz="1050" b="1" spc="10" dirty="0">
                <a:solidFill>
                  <a:srgbClr val="171514"/>
                </a:solidFill>
                <a:latin typeface="Arial"/>
                <a:cs typeface="Arial"/>
              </a:rPr>
              <a:t>2.2</a:t>
            </a:r>
            <a:r>
              <a:rPr sz="1050" b="1" spc="-25" dirty="0">
                <a:solidFill>
                  <a:srgbClr val="171514"/>
                </a:solidFill>
                <a:latin typeface="Arial"/>
                <a:cs typeface="Arial"/>
              </a:rPr>
              <a:t> </a:t>
            </a:r>
            <a:r>
              <a:rPr sz="1050" b="1" spc="20" dirty="0">
                <a:solidFill>
                  <a:srgbClr val="171514"/>
                </a:solidFill>
                <a:latin typeface="Arial"/>
                <a:cs typeface="Arial"/>
              </a:rPr>
              <a:t>MEDIDA</a:t>
            </a:r>
            <a:r>
              <a:rPr sz="1050" b="1" spc="-20" dirty="0">
                <a:solidFill>
                  <a:srgbClr val="171514"/>
                </a:solidFill>
                <a:latin typeface="Arial"/>
                <a:cs typeface="Arial"/>
              </a:rPr>
              <a:t> </a:t>
            </a:r>
            <a:r>
              <a:rPr sz="1050" b="1" spc="-50" dirty="0">
                <a:solidFill>
                  <a:srgbClr val="171514"/>
                </a:solidFill>
                <a:latin typeface="Arial"/>
                <a:cs typeface="Arial"/>
              </a:rPr>
              <a:t>DE</a:t>
            </a:r>
            <a:r>
              <a:rPr sz="1050" b="1" spc="-25" dirty="0">
                <a:solidFill>
                  <a:srgbClr val="171514"/>
                </a:solidFill>
                <a:latin typeface="Arial"/>
                <a:cs typeface="Arial"/>
              </a:rPr>
              <a:t> </a:t>
            </a:r>
            <a:r>
              <a:rPr sz="1050" b="1" spc="-45" dirty="0">
                <a:solidFill>
                  <a:srgbClr val="171514"/>
                </a:solidFill>
                <a:latin typeface="Arial"/>
                <a:cs typeface="Arial"/>
              </a:rPr>
              <a:t>LA</a:t>
            </a:r>
            <a:r>
              <a:rPr sz="1050" b="1" spc="-20" dirty="0">
                <a:solidFill>
                  <a:srgbClr val="171514"/>
                </a:solidFill>
                <a:latin typeface="Arial"/>
                <a:cs typeface="Arial"/>
              </a:rPr>
              <a:t> </a:t>
            </a:r>
            <a:r>
              <a:rPr sz="1050" b="1" spc="-35" dirty="0">
                <a:solidFill>
                  <a:srgbClr val="171514"/>
                </a:solidFill>
                <a:latin typeface="Arial"/>
                <a:cs typeface="Arial"/>
              </a:rPr>
              <a:t>RESISTENCIA</a:t>
            </a:r>
            <a:r>
              <a:rPr sz="1050" b="1" spc="-25" dirty="0">
                <a:solidFill>
                  <a:srgbClr val="171514"/>
                </a:solidFill>
                <a:latin typeface="Arial"/>
                <a:cs typeface="Arial"/>
              </a:rPr>
              <a:t> </a:t>
            </a:r>
            <a:r>
              <a:rPr sz="1050" b="1" spc="-35" dirty="0">
                <a:solidFill>
                  <a:srgbClr val="171514"/>
                </a:solidFill>
                <a:latin typeface="Arial"/>
                <a:cs typeface="Arial"/>
              </a:rPr>
              <a:t>A</a:t>
            </a:r>
            <a:r>
              <a:rPr sz="1050" b="1" spc="-20" dirty="0">
                <a:solidFill>
                  <a:srgbClr val="171514"/>
                </a:solidFill>
                <a:latin typeface="Arial"/>
                <a:cs typeface="Arial"/>
              </a:rPr>
              <a:t> </a:t>
            </a:r>
            <a:r>
              <a:rPr sz="1050" b="1" spc="-35" dirty="0">
                <a:solidFill>
                  <a:srgbClr val="171514"/>
                </a:solidFill>
                <a:latin typeface="Arial"/>
                <a:cs typeface="Arial"/>
              </a:rPr>
              <a:t>TIERRA</a:t>
            </a:r>
            <a:r>
              <a:rPr sz="1050" b="1" spc="-25" dirty="0">
                <a:solidFill>
                  <a:srgbClr val="171514"/>
                </a:solidFill>
                <a:latin typeface="Arial"/>
                <a:cs typeface="Arial"/>
              </a:rPr>
              <a:t> </a:t>
            </a:r>
            <a:r>
              <a:rPr sz="1050" b="1" spc="-50" dirty="0">
                <a:solidFill>
                  <a:srgbClr val="171514"/>
                </a:solidFill>
                <a:latin typeface="Arial"/>
                <a:cs typeface="Arial"/>
              </a:rPr>
              <a:t>DEL</a:t>
            </a:r>
            <a:r>
              <a:rPr sz="1050" b="1" spc="-20" dirty="0">
                <a:solidFill>
                  <a:srgbClr val="171514"/>
                </a:solidFill>
                <a:latin typeface="Arial"/>
                <a:cs typeface="Arial"/>
              </a:rPr>
              <a:t> </a:t>
            </a:r>
            <a:r>
              <a:rPr sz="1050" b="1" spc="-45" dirty="0">
                <a:solidFill>
                  <a:srgbClr val="171514"/>
                </a:solidFill>
                <a:latin typeface="Arial"/>
                <a:cs typeface="Arial"/>
              </a:rPr>
              <a:t>ELECTRODO</a:t>
            </a:r>
            <a:endParaRPr sz="1050" dirty="0">
              <a:latin typeface="Arial"/>
              <a:cs typeface="Arial"/>
            </a:endParaRPr>
          </a:p>
          <a:p>
            <a:pPr marL="12700" marR="24765">
              <a:lnSpc>
                <a:spcPct val="117600"/>
              </a:lnSpc>
              <a:spcBef>
                <a:spcPts val="560"/>
              </a:spcBef>
            </a:pPr>
            <a:r>
              <a:rPr sz="850" spc="-3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45" dirty="0">
                <a:solidFill>
                  <a:srgbClr val="171514"/>
                </a:solidFill>
                <a:latin typeface="Microsoft Sans Serif"/>
                <a:cs typeface="Microsoft Sans Serif"/>
              </a:rPr>
              <a:t>método</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más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fiable</a:t>
            </a:r>
            <a:r>
              <a:rPr sz="850" spc="5" dirty="0">
                <a:solidFill>
                  <a:srgbClr val="171514"/>
                </a:solidFill>
                <a:latin typeface="Microsoft Sans Serif"/>
                <a:cs typeface="Microsoft Sans Serif"/>
              </a:rPr>
              <a:t> y</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utilizado</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con</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más</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frecuencia</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spc="5" dirty="0">
                <a:solidFill>
                  <a:srgbClr val="171514"/>
                </a:solidFill>
                <a:latin typeface="Microsoft Sans Serif"/>
                <a:cs typeface="Microsoft Sans Serif"/>
              </a:rPr>
              <a:t> </a:t>
            </a:r>
            <a:r>
              <a:rPr sz="850" spc="45" dirty="0">
                <a:solidFill>
                  <a:srgbClr val="171514"/>
                </a:solidFill>
                <a:latin typeface="Microsoft Sans Serif"/>
                <a:cs typeface="Microsoft Sans Serif"/>
              </a:rPr>
              <a:t>medir</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 </a:t>
            </a:r>
            <a:r>
              <a:rPr sz="850" spc="40" dirty="0" err="1" smtClean="0">
                <a:solidFill>
                  <a:srgbClr val="171514"/>
                </a:solidFill>
                <a:latin typeface="Microsoft Sans Serif"/>
                <a:cs typeface="Microsoft Sans Serif"/>
              </a:rPr>
              <a:t>tierra</a:t>
            </a:r>
            <a:r>
              <a:rPr lang="es-ES" sz="850" spc="40" dirty="0" smtClean="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de </a:t>
            </a:r>
            <a:r>
              <a:rPr sz="850" spc="50" dirty="0">
                <a:solidFill>
                  <a:srgbClr val="171514"/>
                </a:solidFill>
                <a:latin typeface="Microsoft Sans Serif"/>
                <a:cs typeface="Microsoft Sans Serif"/>
              </a:rPr>
              <a:t>un </a:t>
            </a:r>
            <a:r>
              <a:rPr sz="850" spc="30" dirty="0">
                <a:solidFill>
                  <a:srgbClr val="171514"/>
                </a:solidFill>
                <a:latin typeface="Microsoft Sans Serif"/>
                <a:cs typeface="Microsoft Sans Serif"/>
              </a:rPr>
              <a:t>electrodo </a:t>
            </a:r>
            <a:r>
              <a:rPr sz="850" spc="25" dirty="0">
                <a:solidFill>
                  <a:srgbClr val="171514"/>
                </a:solidFill>
                <a:latin typeface="Microsoft Sans Serif"/>
                <a:cs typeface="Microsoft Sans Serif"/>
              </a:rPr>
              <a:t>de </a:t>
            </a:r>
            <a:r>
              <a:rPr sz="850" spc="40" dirty="0">
                <a:solidFill>
                  <a:srgbClr val="171514"/>
                </a:solidFill>
                <a:latin typeface="Microsoft Sans Serif"/>
                <a:cs typeface="Microsoft Sans Serif"/>
              </a:rPr>
              <a:t>tierra </a:t>
            </a:r>
            <a:r>
              <a:rPr sz="850" spc="-10" dirty="0">
                <a:solidFill>
                  <a:srgbClr val="171514"/>
                </a:solidFill>
                <a:latin typeface="Microsoft Sans Serif"/>
                <a:cs typeface="Microsoft Sans Serif"/>
              </a:rPr>
              <a:t>es </a:t>
            </a:r>
            <a:r>
              <a:rPr sz="850" spc="15" dirty="0">
                <a:solidFill>
                  <a:srgbClr val="171514"/>
                </a:solidFill>
                <a:latin typeface="Microsoft Sans Serif"/>
                <a:cs typeface="Microsoft Sans Serif"/>
              </a:rPr>
              <a:t>el </a:t>
            </a:r>
            <a:r>
              <a:rPr sz="850" spc="25" dirty="0">
                <a:solidFill>
                  <a:srgbClr val="171514"/>
                </a:solidFill>
                <a:latin typeface="Microsoft Sans Serif"/>
                <a:cs typeface="Microsoft Sans Serif"/>
              </a:rPr>
              <a:t>denominado</a:t>
            </a:r>
            <a:r>
              <a:rPr sz="850" i="1" spc="25" dirty="0">
                <a:solidFill>
                  <a:srgbClr val="171514"/>
                </a:solidFill>
                <a:latin typeface="Arial"/>
                <a:cs typeface="Arial"/>
              </a:rPr>
              <a:t>caída de </a:t>
            </a:r>
            <a:r>
              <a:rPr sz="850" i="1" spc="30" dirty="0">
                <a:solidFill>
                  <a:srgbClr val="171514"/>
                </a:solidFill>
                <a:latin typeface="Arial"/>
                <a:cs typeface="Arial"/>
              </a:rPr>
              <a:t>potencial</a:t>
            </a:r>
            <a:r>
              <a:rPr sz="850" spc="30" dirty="0">
                <a:solidFill>
                  <a:srgbClr val="171514"/>
                </a:solidFill>
                <a:latin typeface="Microsoft Sans Serif"/>
                <a:cs typeface="Microsoft Sans Serif"/>
              </a:rPr>
              <a:t>método. </a:t>
            </a:r>
            <a:r>
              <a:rPr sz="850" spc="-25" dirty="0" err="1">
                <a:solidFill>
                  <a:srgbClr val="171514"/>
                </a:solidFill>
                <a:latin typeface="Microsoft Sans Serif"/>
                <a:cs typeface="Microsoft Sans Serif"/>
              </a:rPr>
              <a:t>En</a:t>
            </a:r>
            <a:r>
              <a:rPr sz="850" spc="-25" dirty="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este</a:t>
            </a:r>
            <a:r>
              <a:rPr lang="es-ES" sz="850" spc="15" dirty="0" smtClean="0">
                <a:solidFill>
                  <a:srgbClr val="171514"/>
                </a:solidFill>
                <a:latin typeface="Microsoft Sans Serif"/>
                <a:cs typeface="Microsoft Sans Serif"/>
              </a:rPr>
              <a:t> </a:t>
            </a:r>
            <a:r>
              <a:rPr sz="850" spc="45" dirty="0" err="1" smtClean="0">
                <a:solidFill>
                  <a:srgbClr val="171514"/>
                </a:solidFill>
                <a:latin typeface="Microsoft Sans Serif"/>
                <a:cs typeface="Microsoft Sans Serif"/>
              </a:rPr>
              <a:t>método</a:t>
            </a:r>
            <a:r>
              <a:rPr sz="850" spc="45" dirty="0" smtClean="0">
                <a:solidFill>
                  <a:srgbClr val="171514"/>
                </a:solidFill>
                <a:latin typeface="Microsoft Sans Serif"/>
                <a:cs typeface="Microsoft Sans Serif"/>
              </a:rPr>
              <a:t> </a:t>
            </a:r>
            <a:r>
              <a:rPr sz="850" spc="10" dirty="0">
                <a:solidFill>
                  <a:srgbClr val="171514"/>
                </a:solidFill>
                <a:latin typeface="Microsoft Sans Serif"/>
                <a:cs typeface="Microsoft Sans Serif"/>
              </a:rPr>
              <a:t>(</a:t>
            </a:r>
            <a:r>
              <a:rPr sz="850" spc="10" dirty="0">
                <a:solidFill>
                  <a:srgbClr val="171514"/>
                </a:solidFill>
                <a:latin typeface="Microsoft Sans Serif"/>
                <a:cs typeface="Microsoft Sans Serif"/>
              </a:rPr>
              <a:t>Figura </a:t>
            </a:r>
            <a:r>
              <a:rPr sz="850" spc="-5" dirty="0">
                <a:solidFill>
                  <a:srgbClr val="171514"/>
                </a:solidFill>
                <a:latin typeface="Microsoft Sans Serif"/>
                <a:cs typeface="Microsoft Sans Serif"/>
              </a:rPr>
              <a:t>2.7), </a:t>
            </a:r>
            <a:r>
              <a:rPr sz="850" spc="-95" dirty="0">
                <a:solidFill>
                  <a:srgbClr val="171514"/>
                </a:solidFill>
                <a:latin typeface="Microsoft Sans Serif"/>
                <a:cs typeface="Microsoft Sans Serif"/>
              </a:rPr>
              <a:t>E </a:t>
            </a:r>
            <a:r>
              <a:rPr sz="850" spc="30" dirty="0">
                <a:solidFill>
                  <a:srgbClr val="171514"/>
                </a:solidFill>
                <a:latin typeface="Microsoft Sans Serif"/>
                <a:cs typeface="Microsoft Sans Serif"/>
              </a:rPr>
              <a:t>representa </a:t>
            </a:r>
            <a:r>
              <a:rPr sz="850" spc="15" dirty="0">
                <a:solidFill>
                  <a:srgbClr val="171514"/>
                </a:solidFill>
                <a:latin typeface="Microsoft Sans Serif"/>
                <a:cs typeface="Microsoft Sans Serif"/>
              </a:rPr>
              <a:t>el </a:t>
            </a:r>
            <a:r>
              <a:rPr sz="850" spc="30" dirty="0">
                <a:solidFill>
                  <a:srgbClr val="171514"/>
                </a:solidFill>
                <a:latin typeface="Microsoft Sans Serif"/>
                <a:cs typeface="Microsoft Sans Serif"/>
              </a:rPr>
              <a:t>electrodo </a:t>
            </a:r>
            <a:r>
              <a:rPr sz="850" spc="25" dirty="0">
                <a:solidFill>
                  <a:srgbClr val="171514"/>
                </a:solidFill>
                <a:latin typeface="Microsoft Sans Serif"/>
                <a:cs typeface="Microsoft Sans Serif"/>
              </a:rPr>
              <a:t>de </a:t>
            </a:r>
            <a:r>
              <a:rPr sz="850" spc="40" dirty="0">
                <a:solidFill>
                  <a:srgbClr val="171514"/>
                </a:solidFill>
                <a:latin typeface="Microsoft Sans Serif"/>
                <a:cs typeface="Microsoft Sans Serif"/>
              </a:rPr>
              <a:t>tierra</a:t>
            </a:r>
            <a:r>
              <a:rPr sz="850" spc="40" dirty="0">
                <a:solidFill>
                  <a:srgbClr val="171514"/>
                </a:solidFill>
                <a:latin typeface="Microsoft Sans Serif"/>
                <a:cs typeface="Microsoft Sans Serif"/>
              </a:rPr>
              <a:t> </a:t>
            </a:r>
            <a:r>
              <a:rPr sz="850" spc="5" dirty="0">
                <a:solidFill>
                  <a:srgbClr val="171514"/>
                </a:solidFill>
                <a:latin typeface="Microsoft Sans Serif"/>
                <a:cs typeface="Microsoft Sans Serif"/>
              </a:rPr>
              <a:t>y </a:t>
            </a:r>
            <a:r>
              <a:rPr sz="850" spc="-80" dirty="0">
                <a:solidFill>
                  <a:srgbClr val="171514"/>
                </a:solidFill>
                <a:latin typeface="Microsoft Sans Serif"/>
                <a:cs typeface="Microsoft Sans Serif"/>
              </a:rPr>
              <a:t>C </a:t>
            </a:r>
            <a:r>
              <a:rPr sz="850" spc="5" dirty="0">
                <a:solidFill>
                  <a:srgbClr val="171514"/>
                </a:solidFill>
                <a:latin typeface="Microsoft Sans Serif"/>
                <a:cs typeface="Microsoft Sans Serif"/>
              </a:rPr>
              <a:t>y </a:t>
            </a:r>
            <a:r>
              <a:rPr sz="850" spc="-55" dirty="0">
                <a:solidFill>
                  <a:srgbClr val="171514"/>
                </a:solidFill>
                <a:latin typeface="Microsoft Sans Serif"/>
                <a:cs typeface="Microsoft Sans Serif"/>
              </a:rPr>
              <a:t>P </a:t>
            </a:r>
            <a:r>
              <a:rPr sz="850" spc="25" dirty="0">
                <a:solidFill>
                  <a:srgbClr val="171514"/>
                </a:solidFill>
                <a:latin typeface="Microsoft Sans Serif"/>
                <a:cs typeface="Microsoft Sans Serif"/>
              </a:rPr>
              <a:t>son </a:t>
            </a:r>
            <a:r>
              <a:rPr sz="850" spc="25" dirty="0" err="1" smtClean="0">
                <a:solidFill>
                  <a:srgbClr val="171514"/>
                </a:solidFill>
                <a:latin typeface="Microsoft Sans Serif"/>
                <a:cs typeface="Microsoft Sans Serif"/>
              </a:rPr>
              <a:t>electrodos</a:t>
            </a:r>
            <a:r>
              <a:rPr lang="es-ES" sz="850" spc="25"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auxiliares</a:t>
            </a:r>
            <a:r>
              <a:rPr sz="850" spc="15"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Si</a:t>
            </a:r>
            <a:r>
              <a:rPr sz="850" spc="5" dirty="0">
                <a:solidFill>
                  <a:srgbClr val="171514"/>
                </a:solidFill>
                <a:latin typeface="Microsoft Sans Serif"/>
                <a:cs typeface="Microsoft Sans Serif"/>
              </a:rPr>
              <a:t> </a:t>
            </a:r>
            <a:r>
              <a:rPr sz="850" spc="35" dirty="0" err="1">
                <a:solidFill>
                  <a:srgbClr val="171514"/>
                </a:solidFill>
                <a:latin typeface="Microsoft Sans Serif"/>
                <a:cs typeface="Microsoft Sans Serif"/>
              </a:rPr>
              <a:t>una</a:t>
            </a:r>
            <a:r>
              <a:rPr sz="850" dirty="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corriente</a:t>
            </a:r>
            <a:r>
              <a:rPr sz="850" i="1" spc="30" dirty="0" err="1" smtClean="0">
                <a:solidFill>
                  <a:srgbClr val="171514"/>
                </a:solidFill>
                <a:latin typeface="Arial"/>
                <a:cs typeface="Arial"/>
              </a:rPr>
              <a:t>I</a:t>
            </a:r>
            <a:r>
              <a:rPr lang="es-ES" sz="850" spc="30" dirty="0" smtClean="0">
                <a:solidFill>
                  <a:srgbClr val="171514"/>
                </a:solidFill>
                <a:latin typeface="Microsoft Sans Serif"/>
                <a:cs typeface="Microsoft Sans Serif"/>
              </a:rPr>
              <a:t>circula</a:t>
            </a:r>
            <a:r>
              <a:rPr sz="850" spc="5" dirty="0" smtClean="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5" dirty="0">
                <a:solidFill>
                  <a:srgbClr val="171514"/>
                </a:solidFill>
                <a:latin typeface="Microsoft Sans Serif"/>
                <a:cs typeface="Microsoft Sans Serif"/>
              </a:rPr>
              <a:t> </a:t>
            </a:r>
            <a:r>
              <a:rPr sz="850" spc="-80" dirty="0">
                <a:solidFill>
                  <a:srgbClr val="171514"/>
                </a:solidFill>
                <a:latin typeface="Microsoft Sans Serif"/>
                <a:cs typeface="Microsoft Sans Serif"/>
              </a:rPr>
              <a:t>C</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 </a:t>
            </a:r>
            <a:r>
              <a:rPr sz="850" spc="-95" dirty="0">
                <a:solidFill>
                  <a:srgbClr val="171514"/>
                </a:solidFill>
                <a:latin typeface="Microsoft Sans Serif"/>
                <a:cs typeface="Microsoft Sans Serif"/>
              </a:rPr>
              <a:t>E</a:t>
            </a:r>
            <a:r>
              <a:rPr sz="850" spc="5" dirty="0">
                <a:solidFill>
                  <a:srgbClr val="171514"/>
                </a:solidFill>
                <a:latin typeface="Microsoft Sans Serif"/>
                <a:cs typeface="Microsoft Sans Serif"/>
              </a:rPr>
              <a:t> y</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diferencia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potencial</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5" dirty="0">
                <a:solidFill>
                  <a:srgbClr val="171514"/>
                </a:solidFill>
                <a:latin typeface="Microsoft Sans Serif"/>
                <a:cs typeface="Microsoft Sans Serif"/>
              </a:rPr>
              <a:t> </a:t>
            </a:r>
            <a:r>
              <a:rPr sz="850" spc="-95" dirty="0">
                <a:solidFill>
                  <a:srgbClr val="171514"/>
                </a:solidFill>
                <a:latin typeface="Microsoft Sans Serif"/>
                <a:cs typeface="Microsoft Sans Serif"/>
              </a:rPr>
              <a:t>E</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 </a:t>
            </a:r>
            <a:r>
              <a:rPr sz="850" spc="-55" dirty="0">
                <a:solidFill>
                  <a:srgbClr val="171514"/>
                </a:solidFill>
                <a:latin typeface="Microsoft Sans Serif"/>
                <a:cs typeface="Microsoft Sans Serif"/>
              </a:rPr>
              <a:t>P</a:t>
            </a:r>
            <a:r>
              <a:rPr sz="850" spc="5" dirty="0">
                <a:solidFill>
                  <a:srgbClr val="171514"/>
                </a:solidFill>
                <a:latin typeface="Microsoft Sans Serif"/>
                <a:cs typeface="Microsoft Sans Serif"/>
              </a:rPr>
              <a:t> </a:t>
            </a:r>
            <a:r>
              <a:rPr sz="850" spc="-10" dirty="0" err="1" smtClean="0">
                <a:solidFill>
                  <a:srgbClr val="171514"/>
                </a:solidFill>
                <a:latin typeface="Microsoft Sans Serif"/>
                <a:cs typeface="Microsoft Sans Serif"/>
              </a:rPr>
              <a:t>es</a:t>
            </a:r>
            <a:r>
              <a:rPr lang="es-ES" sz="850" spc="-10" dirty="0" smtClean="0">
                <a:solidFill>
                  <a:srgbClr val="171514"/>
                </a:solidFill>
                <a:latin typeface="Microsoft Sans Serif"/>
                <a:cs typeface="Microsoft Sans Serif"/>
              </a:rPr>
              <a:t> </a:t>
            </a:r>
            <a:r>
              <a:rPr sz="850" i="1" spc="-35" dirty="0" smtClean="0">
                <a:solidFill>
                  <a:srgbClr val="171514"/>
                </a:solidFill>
                <a:latin typeface="Arial"/>
                <a:cs typeface="Arial"/>
              </a:rPr>
              <a:t>V</a:t>
            </a:r>
            <a:r>
              <a:rPr sz="850" spc="-35" dirty="0">
                <a:solidFill>
                  <a:srgbClr val="171514"/>
                </a:solidFill>
                <a:latin typeface="Microsoft Sans Serif"/>
                <a:cs typeface="Microsoft Sans Serif"/>
              </a:rPr>
              <a:t>, </a:t>
            </a:r>
            <a:r>
              <a:rPr sz="850" spc="20" dirty="0">
                <a:solidFill>
                  <a:srgbClr val="171514"/>
                </a:solidFill>
                <a:latin typeface="Microsoft Sans Serif"/>
                <a:cs typeface="Microsoft Sans Serif"/>
              </a:rPr>
              <a:t>entonces (sujeto </a:t>
            </a:r>
            <a:r>
              <a:rPr sz="850" dirty="0">
                <a:solidFill>
                  <a:srgbClr val="171514"/>
                </a:solidFill>
                <a:latin typeface="Microsoft Sans Serif"/>
                <a:cs typeface="Microsoft Sans Serif"/>
              </a:rPr>
              <a:t>a las </a:t>
            </a:r>
            <a:r>
              <a:rPr sz="850" spc="20" dirty="0">
                <a:solidFill>
                  <a:srgbClr val="171514"/>
                </a:solidFill>
                <a:latin typeface="Microsoft Sans Serif"/>
                <a:cs typeface="Microsoft Sans Serif"/>
              </a:rPr>
              <a:t>condiciones </a:t>
            </a:r>
            <a:r>
              <a:rPr sz="850" spc="15" dirty="0">
                <a:solidFill>
                  <a:srgbClr val="171514"/>
                </a:solidFill>
                <a:latin typeface="Microsoft Sans Serif"/>
                <a:cs typeface="Microsoft Sans Serif"/>
              </a:rPr>
              <a:t>establecidas </a:t>
            </a:r>
            <a:r>
              <a:rPr sz="850" dirty="0">
                <a:solidFill>
                  <a:srgbClr val="171514"/>
                </a:solidFill>
                <a:latin typeface="Microsoft Sans Serif"/>
                <a:cs typeface="Microsoft Sans Serif"/>
              </a:rPr>
              <a:t>a </a:t>
            </a:r>
            <a:r>
              <a:rPr sz="850" spc="25" dirty="0">
                <a:solidFill>
                  <a:srgbClr val="171514"/>
                </a:solidFill>
                <a:latin typeface="Microsoft Sans Serif"/>
                <a:cs typeface="Microsoft Sans Serif"/>
              </a:rPr>
              <a:t>continuación) </a:t>
            </a:r>
            <a:r>
              <a:rPr sz="850" spc="10" dirty="0">
                <a:solidFill>
                  <a:srgbClr val="171514"/>
                </a:solidFill>
                <a:latin typeface="Microsoft Sans Serif"/>
                <a:cs typeface="Microsoft Sans Serif"/>
              </a:rPr>
              <a:t>la </a:t>
            </a:r>
            <a:r>
              <a:rPr sz="850" spc="25" dirty="0">
                <a:solidFill>
                  <a:srgbClr val="171514"/>
                </a:solidFill>
                <a:latin typeface="Microsoft Sans Serif"/>
                <a:cs typeface="Microsoft Sans Serif"/>
              </a:rPr>
              <a:t>relación</a:t>
            </a:r>
            <a:r>
              <a:rPr sz="850" i="1" spc="25" dirty="0">
                <a:solidFill>
                  <a:srgbClr val="171514"/>
                </a:solidFill>
                <a:latin typeface="Arial"/>
                <a:cs typeface="Arial"/>
              </a:rPr>
              <a:t>V</a:t>
            </a:r>
            <a:r>
              <a:rPr sz="850" i="1" spc="25" dirty="0">
                <a:solidFill>
                  <a:srgbClr val="171514"/>
                </a:solidFill>
                <a:latin typeface="Arial"/>
                <a:cs typeface="Arial"/>
              </a:rPr>
              <a:t>/I </a:t>
            </a:r>
            <a:r>
              <a:rPr sz="850" spc="25" dirty="0">
                <a:solidFill>
                  <a:srgbClr val="171514"/>
                </a:solidFill>
                <a:latin typeface="Microsoft Sans Serif"/>
                <a:cs typeface="Microsoft Sans Serif"/>
              </a:rPr>
              <a:t>da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resistencia</a:t>
            </a:r>
            <a:r>
              <a:rPr sz="850" spc="15" dirty="0" smtClean="0">
                <a:solidFill>
                  <a:srgbClr val="171514"/>
                </a:solidFill>
                <a:latin typeface="Microsoft Sans Serif"/>
                <a:cs typeface="Microsoft Sans Serif"/>
              </a:rPr>
              <a:t> </a:t>
            </a:r>
            <a:r>
              <a:rPr sz="850" spc="35" dirty="0">
                <a:solidFill>
                  <a:srgbClr val="171514"/>
                </a:solidFill>
                <a:latin typeface="Microsoft Sans Serif"/>
                <a:cs typeface="Microsoft Sans Serif"/>
              </a:rPr>
              <a:t>requerida </a:t>
            </a:r>
            <a:r>
              <a:rPr sz="850" dirty="0">
                <a:solidFill>
                  <a:srgbClr val="171514"/>
                </a:solidFill>
                <a:latin typeface="Microsoft Sans Serif"/>
                <a:cs typeface="Microsoft Sans Serif"/>
              </a:rPr>
              <a:t>a </a:t>
            </a:r>
            <a:r>
              <a:rPr sz="850" spc="40" dirty="0">
                <a:solidFill>
                  <a:srgbClr val="171514"/>
                </a:solidFill>
                <a:latin typeface="Microsoft Sans Serif"/>
                <a:cs typeface="Microsoft Sans Serif"/>
              </a:rPr>
              <a:t>tierra </a:t>
            </a:r>
            <a:r>
              <a:rPr sz="850" spc="25" dirty="0">
                <a:solidFill>
                  <a:srgbClr val="171514"/>
                </a:solidFill>
                <a:latin typeface="Microsoft Sans Serif"/>
                <a:cs typeface="Microsoft Sans Serif"/>
              </a:rPr>
              <a:t>del </a:t>
            </a:r>
            <a:r>
              <a:rPr sz="850" spc="30" dirty="0">
                <a:solidFill>
                  <a:srgbClr val="171514"/>
                </a:solidFill>
                <a:latin typeface="Microsoft Sans Serif"/>
                <a:cs typeface="Microsoft Sans Serif"/>
              </a:rPr>
              <a:t>electrodo </a:t>
            </a:r>
            <a:r>
              <a:rPr sz="850" spc="-55" dirty="0">
                <a:solidFill>
                  <a:srgbClr val="171514"/>
                </a:solidFill>
                <a:latin typeface="Microsoft Sans Serif"/>
                <a:cs typeface="Microsoft Sans Serif"/>
              </a:rPr>
              <a:t>E. </a:t>
            </a:r>
            <a:r>
              <a:rPr sz="850" spc="-15" dirty="0">
                <a:solidFill>
                  <a:srgbClr val="171514"/>
                </a:solidFill>
                <a:latin typeface="Microsoft Sans Serif"/>
                <a:cs typeface="Microsoft Sans Serif"/>
              </a:rPr>
              <a:t>La </a:t>
            </a:r>
            <a:r>
              <a:rPr sz="850" spc="40" dirty="0">
                <a:solidFill>
                  <a:srgbClr val="171514"/>
                </a:solidFill>
                <a:latin typeface="Microsoft Sans Serif"/>
                <a:cs typeface="Microsoft Sans Serif"/>
              </a:rPr>
              <a:t>fuente </a:t>
            </a:r>
            <a:r>
              <a:rPr sz="850" spc="25" dirty="0">
                <a:solidFill>
                  <a:srgbClr val="171514"/>
                </a:solidFill>
                <a:latin typeface="Microsoft Sans Serif"/>
                <a:cs typeface="Microsoft Sans Serif"/>
              </a:rPr>
              <a:t>de </a:t>
            </a:r>
            <a:r>
              <a:rPr sz="850" spc="10" dirty="0">
                <a:solidFill>
                  <a:srgbClr val="171514"/>
                </a:solidFill>
                <a:latin typeface="Microsoft Sans Serif"/>
                <a:cs typeface="Microsoft Sans Serif"/>
              </a:rPr>
              <a:t>la </a:t>
            </a:r>
            <a:r>
              <a:rPr sz="850" spc="35" dirty="0">
                <a:solidFill>
                  <a:srgbClr val="171514"/>
                </a:solidFill>
                <a:latin typeface="Microsoft Sans Serif"/>
                <a:cs typeface="Microsoft Sans Serif"/>
              </a:rPr>
              <a:t>corriente </a:t>
            </a:r>
            <a:r>
              <a:rPr sz="850" i="1" spc="10" dirty="0" err="1">
                <a:solidFill>
                  <a:srgbClr val="171514"/>
                </a:solidFill>
                <a:latin typeface="Arial"/>
                <a:cs typeface="Arial"/>
              </a:rPr>
              <a:t>I</a:t>
            </a:r>
            <a:r>
              <a:rPr sz="850" spc="10" dirty="0" err="1">
                <a:solidFill>
                  <a:srgbClr val="171514"/>
                </a:solidFill>
                <a:latin typeface="Microsoft Sans Serif"/>
                <a:cs typeface="Microsoft Sans Serif"/>
              </a:rPr>
              <a:t>es</a:t>
            </a:r>
            <a:r>
              <a:rPr sz="850" spc="10"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alimentación</a:t>
            </a:r>
            <a:r>
              <a:rPr sz="850" dirty="0" smtClean="0">
                <a:solidFill>
                  <a:srgbClr val="171514"/>
                </a:solidFill>
                <a:latin typeface="Microsoft Sans Serif"/>
                <a:cs typeface="Microsoft Sans Serif"/>
              </a:rPr>
              <a:t> </a:t>
            </a:r>
            <a:r>
              <a:rPr sz="850" spc="-105" dirty="0">
                <a:solidFill>
                  <a:srgbClr val="171514"/>
                </a:solidFill>
                <a:latin typeface="Microsoft Sans Serif"/>
                <a:cs typeface="Microsoft Sans Serif"/>
              </a:rPr>
              <a:t>S</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genera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tensión</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constante</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debe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ser</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alterna</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dirty="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evitar</a:t>
            </a:r>
            <a:r>
              <a:rPr lang="es-ES" sz="850" spc="30" dirty="0" smtClean="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cualquier</a:t>
            </a:r>
            <a:r>
              <a:rPr sz="850" spc="25" dirty="0" smtClean="0">
                <a:solidFill>
                  <a:srgbClr val="171514"/>
                </a:solidFill>
                <a:latin typeface="Microsoft Sans Serif"/>
                <a:cs typeface="Microsoft Sans Serif"/>
              </a:rPr>
              <a:t> </a:t>
            </a:r>
            <a:r>
              <a:rPr sz="850" spc="10" dirty="0">
                <a:solidFill>
                  <a:srgbClr val="171514"/>
                </a:solidFill>
                <a:latin typeface="Microsoft Sans Serif"/>
                <a:cs typeface="Microsoft Sans Serif"/>
              </a:rPr>
              <a:t>acción </a:t>
            </a:r>
            <a:r>
              <a:rPr sz="850" spc="25" dirty="0">
                <a:solidFill>
                  <a:srgbClr val="171514"/>
                </a:solidFill>
                <a:latin typeface="Microsoft Sans Serif"/>
                <a:cs typeface="Microsoft Sans Serif"/>
              </a:rPr>
              <a:t>electrolítica </a:t>
            </a:r>
            <a:r>
              <a:rPr sz="850" spc="5" dirty="0">
                <a:solidFill>
                  <a:srgbClr val="171514"/>
                </a:solidFill>
                <a:latin typeface="Microsoft Sans Serif"/>
                <a:cs typeface="Microsoft Sans Serif"/>
              </a:rPr>
              <a:t>y </a:t>
            </a:r>
            <a:r>
              <a:rPr sz="850" spc="15" dirty="0">
                <a:solidFill>
                  <a:srgbClr val="171514"/>
                </a:solidFill>
                <a:latin typeface="Microsoft Sans Serif"/>
                <a:cs typeface="Microsoft Sans Serif"/>
              </a:rPr>
              <a:t>su </a:t>
            </a:r>
            <a:r>
              <a:rPr sz="850" spc="20" dirty="0">
                <a:solidFill>
                  <a:srgbClr val="171514"/>
                </a:solidFill>
                <a:latin typeface="Microsoft Sans Serif"/>
                <a:cs typeface="Microsoft Sans Serif"/>
              </a:rPr>
              <a:t>frecuencia </a:t>
            </a:r>
            <a:r>
              <a:rPr sz="850" spc="25" dirty="0">
                <a:solidFill>
                  <a:srgbClr val="171514"/>
                </a:solidFill>
                <a:latin typeface="Microsoft Sans Serif"/>
                <a:cs typeface="Microsoft Sans Serif"/>
              </a:rPr>
              <a:t>debe </a:t>
            </a:r>
            <a:r>
              <a:rPr sz="850" spc="15" dirty="0">
                <a:solidFill>
                  <a:srgbClr val="171514"/>
                </a:solidFill>
                <a:latin typeface="Microsoft Sans Serif"/>
                <a:cs typeface="Microsoft Sans Serif"/>
              </a:rPr>
              <a:t>ser</a:t>
            </a:r>
            <a:r>
              <a:rPr sz="850" spc="15" dirty="0">
                <a:solidFill>
                  <a:srgbClr val="171514"/>
                </a:solidFill>
                <a:latin typeface="Microsoft Sans Serif"/>
                <a:cs typeface="Microsoft Sans Serif"/>
              </a:rPr>
              <a:t> </a:t>
            </a:r>
            <a:r>
              <a:rPr sz="850" spc="35" dirty="0">
                <a:solidFill>
                  <a:srgbClr val="171514"/>
                </a:solidFill>
                <a:latin typeface="Microsoft Sans Serif"/>
                <a:cs typeface="Microsoft Sans Serif"/>
              </a:rPr>
              <a:t>superior </a:t>
            </a:r>
            <a:r>
              <a:rPr sz="850" dirty="0">
                <a:solidFill>
                  <a:srgbClr val="171514"/>
                </a:solidFill>
                <a:latin typeface="Microsoft Sans Serif"/>
                <a:cs typeface="Microsoft Sans Serif"/>
              </a:rPr>
              <a:t>a </a:t>
            </a:r>
            <a:r>
              <a:rPr sz="850" spc="10" dirty="0">
                <a:solidFill>
                  <a:srgbClr val="171514"/>
                </a:solidFill>
                <a:latin typeface="Microsoft Sans Serif"/>
                <a:cs typeface="Microsoft Sans Serif"/>
              </a:rPr>
              <a:t>la </a:t>
            </a:r>
            <a:r>
              <a:rPr sz="850" spc="20" dirty="0" err="1" smtClean="0">
                <a:solidFill>
                  <a:srgbClr val="171514"/>
                </a:solidFill>
                <a:latin typeface="Microsoft Sans Serif"/>
                <a:cs typeface="Microsoft Sans Serif"/>
              </a:rPr>
              <a:t>frecuencia</a:t>
            </a:r>
            <a:r>
              <a:rPr lang="es-ES" sz="850" spc="20" dirty="0" smtClean="0">
                <a:solidFill>
                  <a:srgbClr val="171514"/>
                </a:solidFill>
                <a:latin typeface="Microsoft Sans Serif"/>
                <a:cs typeface="Microsoft Sans Serif"/>
              </a:rPr>
              <a:t> </a:t>
            </a:r>
            <a:r>
              <a:rPr sz="850" spc="30" dirty="0" smtClean="0">
                <a:solidFill>
                  <a:srgbClr val="171514"/>
                </a:solidFill>
                <a:latin typeface="Microsoft Sans Serif"/>
                <a:cs typeface="Microsoft Sans Serif"/>
              </a:rPr>
              <a:t>industrial</a:t>
            </a:r>
            <a:r>
              <a:rPr sz="850" spc="30"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 </a:t>
            </a:r>
            <a:r>
              <a:rPr sz="850" spc="10" dirty="0">
                <a:solidFill>
                  <a:srgbClr val="171514"/>
                </a:solidFill>
                <a:latin typeface="Microsoft Sans Serif"/>
                <a:cs typeface="Microsoft Sans Serif"/>
              </a:rPr>
              <a:t>70 </a:t>
            </a:r>
            <a:r>
              <a:rPr sz="850" spc="5" dirty="0">
                <a:solidFill>
                  <a:srgbClr val="171514"/>
                </a:solidFill>
                <a:latin typeface="Microsoft Sans Serif"/>
                <a:cs typeface="Microsoft Sans Serif"/>
              </a:rPr>
              <a:t>y </a:t>
            </a:r>
            <a:r>
              <a:rPr sz="850" spc="10" dirty="0">
                <a:solidFill>
                  <a:srgbClr val="171514"/>
                </a:solidFill>
                <a:latin typeface="Microsoft Sans Serif"/>
                <a:cs typeface="Microsoft Sans Serif"/>
              </a:rPr>
              <a:t>80 </a:t>
            </a:r>
            <a:r>
              <a:rPr sz="850" spc="-10" dirty="0">
                <a:solidFill>
                  <a:srgbClr val="171514"/>
                </a:solidFill>
                <a:latin typeface="Microsoft Sans Serif"/>
                <a:cs typeface="Microsoft Sans Serif"/>
              </a:rPr>
              <a:t>Hz, </a:t>
            </a:r>
            <a:r>
              <a:rPr sz="850" spc="30" dirty="0">
                <a:solidFill>
                  <a:srgbClr val="171514"/>
                </a:solidFill>
                <a:latin typeface="Microsoft Sans Serif"/>
                <a:cs typeface="Microsoft Sans Serif"/>
              </a:rPr>
              <a:t>para </a:t>
            </a:r>
            <a:r>
              <a:rPr sz="850" spc="25" dirty="0">
                <a:solidFill>
                  <a:srgbClr val="171514"/>
                </a:solidFill>
                <a:latin typeface="Microsoft Sans Serif"/>
                <a:cs typeface="Microsoft Sans Serif"/>
              </a:rPr>
              <a:t>facilitar </a:t>
            </a:r>
            <a:r>
              <a:rPr sz="850" spc="10" dirty="0">
                <a:solidFill>
                  <a:srgbClr val="171514"/>
                </a:solidFill>
                <a:latin typeface="Microsoft Sans Serif"/>
                <a:cs typeface="Microsoft Sans Serif"/>
              </a:rPr>
              <a:t>la </a:t>
            </a:r>
            <a:r>
              <a:rPr sz="850" spc="25" dirty="0">
                <a:solidFill>
                  <a:srgbClr val="171514"/>
                </a:solidFill>
                <a:latin typeface="Microsoft Sans Serif"/>
                <a:cs typeface="Microsoft Sans Serif"/>
              </a:rPr>
              <a:t>eliminación de </a:t>
            </a:r>
            <a:r>
              <a:rPr sz="850" spc="30" dirty="0">
                <a:solidFill>
                  <a:srgbClr val="171514"/>
                </a:solidFill>
                <a:latin typeface="Microsoft Sans Serif"/>
                <a:cs typeface="Microsoft Sans Serif"/>
              </a:rPr>
              <a:t>corrientes </a:t>
            </a:r>
            <a:r>
              <a:rPr sz="850" spc="20" dirty="0" err="1">
                <a:solidFill>
                  <a:srgbClr val="171514"/>
                </a:solidFill>
                <a:latin typeface="Microsoft Sans Serif"/>
                <a:cs typeface="Microsoft Sans Serif"/>
              </a:rPr>
              <a:t>parásitas</a:t>
            </a:r>
            <a:r>
              <a:rPr sz="850" spc="20" dirty="0">
                <a:solidFill>
                  <a:srgbClr val="171514"/>
                </a:solidFill>
                <a:latin typeface="Microsoft Sans Serif"/>
                <a:cs typeface="Microsoft Sans Serif"/>
              </a:rPr>
              <a:t> </a:t>
            </a:r>
            <a:r>
              <a:rPr sz="850" dirty="0" smtClean="0">
                <a:solidFill>
                  <a:srgbClr val="171514"/>
                </a:solidFill>
                <a:latin typeface="Microsoft Sans Serif"/>
                <a:cs typeface="Microsoft Sans Serif"/>
              </a:rPr>
              <a:t>a</a:t>
            </a:r>
            <a:r>
              <a:rPr lang="es-ES" sz="850" dirty="0" smtClean="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frecuencia</a:t>
            </a:r>
            <a:r>
              <a:rPr sz="850" spc="-10" dirty="0" smtClean="0">
                <a:solidFill>
                  <a:srgbClr val="171514"/>
                </a:solidFill>
                <a:latin typeface="Microsoft Sans Serif"/>
                <a:cs typeface="Microsoft Sans Serif"/>
              </a:rPr>
              <a:t> </a:t>
            </a:r>
            <a:r>
              <a:rPr sz="850" spc="30" dirty="0">
                <a:solidFill>
                  <a:srgbClr val="171514"/>
                </a:solidFill>
                <a:latin typeface="Microsoft Sans Serif"/>
                <a:cs typeface="Microsoft Sans Serif"/>
              </a:rPr>
              <a:t>industrial.</a:t>
            </a:r>
            <a:endParaRPr sz="850" dirty="0">
              <a:latin typeface="Microsoft Sans Serif"/>
              <a:cs typeface="Microsoft Sans Serif"/>
            </a:endParaRPr>
          </a:p>
          <a:p>
            <a:pPr marL="12700" marR="5080" indent="152400">
              <a:lnSpc>
                <a:spcPts val="1200"/>
              </a:lnSpc>
              <a:spcBef>
                <a:spcPts val="70"/>
              </a:spcBef>
            </a:pPr>
            <a:r>
              <a:rPr sz="800" spc="-40" dirty="0">
                <a:solidFill>
                  <a:srgbClr val="171514"/>
                </a:solidFill>
                <a:latin typeface="Microsoft Sans Serif"/>
                <a:cs typeface="Microsoft Sans Serif"/>
              </a:rPr>
              <a:t>Si</a:t>
            </a:r>
            <a:r>
              <a:rPr sz="800" spc="130" dirty="0">
                <a:solidFill>
                  <a:srgbClr val="171514"/>
                </a:solidFill>
                <a:latin typeface="Microsoft Sans Serif"/>
                <a:cs typeface="Microsoft Sans Serif"/>
              </a:rPr>
              <a:t> </a:t>
            </a:r>
            <a:r>
              <a:rPr sz="800" spc="-10" dirty="0">
                <a:solidFill>
                  <a:srgbClr val="171514"/>
                </a:solidFill>
                <a:latin typeface="Microsoft Sans Serif"/>
                <a:cs typeface="Microsoft Sans Serif"/>
              </a:rPr>
              <a:t>se </a:t>
            </a:r>
            <a:r>
              <a:rPr sz="800" spc="15" dirty="0">
                <a:solidFill>
                  <a:srgbClr val="171514"/>
                </a:solidFill>
                <a:latin typeface="Microsoft Sans Serif"/>
                <a:cs typeface="Microsoft Sans Serif"/>
              </a:rPr>
              <a:t>realizan </a:t>
            </a:r>
            <a:r>
              <a:rPr sz="800" spc="30" dirty="0">
                <a:solidFill>
                  <a:srgbClr val="171514"/>
                </a:solidFill>
                <a:latin typeface="Microsoft Sans Serif"/>
                <a:cs typeface="Microsoft Sans Serif"/>
              </a:rPr>
              <a:t>una </a:t>
            </a:r>
            <a:r>
              <a:rPr sz="800" spc="15" dirty="0">
                <a:solidFill>
                  <a:srgbClr val="171514"/>
                </a:solidFill>
                <a:latin typeface="Microsoft Sans Serif"/>
                <a:cs typeface="Microsoft Sans Serif"/>
              </a:rPr>
              <a:t>serie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mediciones con </a:t>
            </a:r>
            <a:r>
              <a:rPr sz="800" spc="30" dirty="0">
                <a:solidFill>
                  <a:srgbClr val="171514"/>
                </a:solidFill>
                <a:latin typeface="Microsoft Sans Serif"/>
                <a:cs typeface="Microsoft Sans Serif"/>
              </a:rPr>
              <a:t>diferentes </a:t>
            </a:r>
            <a:r>
              <a:rPr sz="800" spc="15" dirty="0">
                <a:solidFill>
                  <a:srgbClr val="171514"/>
                </a:solidFill>
                <a:latin typeface="Microsoft Sans Serif"/>
                <a:cs typeface="Microsoft Sans Serif"/>
              </a:rPr>
              <a:t>valores</a:t>
            </a:r>
            <a:r>
              <a:rPr sz="800" spc="15"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15" dirty="0" err="1" smtClean="0">
                <a:solidFill>
                  <a:srgbClr val="171514"/>
                </a:solidFill>
                <a:latin typeface="Microsoft Sans Serif"/>
                <a:cs typeface="Microsoft Sans Serif"/>
              </a:rPr>
              <a:t>distancia</a:t>
            </a:r>
            <a:r>
              <a:rPr sz="800" i="1" spc="15" dirty="0" err="1" smtClean="0">
                <a:solidFill>
                  <a:srgbClr val="171514"/>
                </a:solidFill>
                <a:latin typeface="Arial"/>
                <a:cs typeface="Arial"/>
              </a:rPr>
              <a:t>H</a:t>
            </a:r>
            <a:r>
              <a:rPr sz="800" spc="15" dirty="0" err="1" smtClean="0">
                <a:solidFill>
                  <a:srgbClr val="171514"/>
                </a:solidFill>
                <a:latin typeface="Microsoft Sans Serif"/>
                <a:cs typeface="Microsoft Sans Serif"/>
              </a:rPr>
              <a:t>se</a:t>
            </a:r>
            <a:r>
              <a:rPr lang="es-ES" sz="800" spc="1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obtiene</a:t>
            </a:r>
            <a:r>
              <a:rPr sz="80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curva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similar</a:t>
            </a:r>
            <a:r>
              <a:rPr sz="800" dirty="0">
                <a:solidFill>
                  <a:srgbClr val="171514"/>
                </a:solidFill>
                <a:latin typeface="Microsoft Sans Serif"/>
                <a:cs typeface="Microsoft Sans Serif"/>
              </a:rPr>
              <a:t> a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muestra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Figura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2.7. </a:t>
            </a:r>
            <a:r>
              <a:rPr sz="800" spc="-35" dirty="0">
                <a:solidFill>
                  <a:srgbClr val="171514"/>
                </a:solidFill>
                <a:latin typeface="Microsoft Sans Serif"/>
                <a:cs typeface="Microsoft Sans Serif"/>
              </a:rPr>
              <a:t>Esa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parte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curva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es</a:t>
            </a:r>
            <a:r>
              <a:rPr lang="es-ES" sz="800" spc="-10" dirty="0" smtClean="0">
                <a:solidFill>
                  <a:srgbClr val="171514"/>
                </a:solidFill>
                <a:latin typeface="Microsoft Sans Serif"/>
                <a:cs typeface="Microsoft Sans Serif"/>
              </a:rPr>
              <a:t> </a:t>
            </a:r>
            <a:r>
              <a:rPr sz="800" spc="-5" dirty="0" err="1" smtClean="0">
                <a:solidFill>
                  <a:srgbClr val="171514"/>
                </a:solidFill>
                <a:latin typeface="Microsoft Sans Serif"/>
                <a:cs typeface="Microsoft Sans Serif"/>
              </a:rPr>
              <a:t>casi</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horizontal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verdadera </a:t>
            </a:r>
            <a:r>
              <a:rPr sz="800" spc="15" dirty="0">
                <a:solidFill>
                  <a:srgbClr val="171514"/>
                </a:solidFill>
                <a:latin typeface="Microsoft Sans Serif"/>
                <a:cs typeface="Microsoft Sans Serif"/>
              </a:rPr>
              <a:t>resistencia </a:t>
            </a:r>
            <a:r>
              <a:rPr sz="800" spc="25" dirty="0">
                <a:solidFill>
                  <a:srgbClr val="171514"/>
                </a:solidFill>
                <a:latin typeface="Microsoft Sans Serif"/>
                <a:cs typeface="Microsoft Sans Serif"/>
              </a:rPr>
              <a:t>del </a:t>
            </a:r>
            <a:r>
              <a:rPr sz="800" spc="30" dirty="0">
                <a:solidFill>
                  <a:srgbClr val="171514"/>
                </a:solidFill>
                <a:latin typeface="Microsoft Sans Serif"/>
                <a:cs typeface="Microsoft Sans Serif"/>
              </a:rPr>
              <a:t>electrodo </a:t>
            </a:r>
            <a:r>
              <a:rPr sz="800" spc="-50" dirty="0">
                <a:solidFill>
                  <a:srgbClr val="171514"/>
                </a:solidFill>
                <a:latin typeface="Microsoft Sans Serif"/>
                <a:cs typeface="Microsoft Sans Serif"/>
              </a:rPr>
              <a:t>E. </a:t>
            </a:r>
            <a:r>
              <a:rPr sz="800" spc="20" dirty="0">
                <a:solidFill>
                  <a:srgbClr val="171514"/>
                </a:solidFill>
                <a:latin typeface="Microsoft Sans Serif"/>
                <a:cs typeface="Microsoft Sans Serif"/>
              </a:rPr>
              <a:t>Como </a:t>
            </a:r>
            <a:r>
              <a:rPr sz="800" spc="-10" dirty="0">
                <a:solidFill>
                  <a:srgbClr val="171514"/>
                </a:solidFill>
                <a:latin typeface="Microsoft Sans Serif"/>
                <a:cs typeface="Microsoft Sans Serif"/>
              </a:rPr>
              <a:t>se </a:t>
            </a:r>
            <a:r>
              <a:rPr sz="800" spc="20" dirty="0">
                <a:solidFill>
                  <a:srgbClr val="171514"/>
                </a:solidFill>
                <a:latin typeface="Microsoft Sans Serif"/>
                <a:cs typeface="Microsoft Sans Serif"/>
              </a:rPr>
              <a:t>verá </a:t>
            </a:r>
            <a:r>
              <a:rPr sz="800" dirty="0">
                <a:solidFill>
                  <a:srgbClr val="171514"/>
                </a:solidFill>
                <a:latin typeface="Microsoft Sans Serif"/>
                <a:cs typeface="Microsoft Sans Serif"/>
              </a:rPr>
              <a:t>a </a:t>
            </a:r>
            <a:r>
              <a:rPr sz="800" spc="25" dirty="0">
                <a:solidFill>
                  <a:srgbClr val="171514"/>
                </a:solidFill>
                <a:latin typeface="Microsoft Sans Serif"/>
                <a:cs typeface="Microsoft Sans Serif"/>
              </a:rPr>
              <a:t>continuación</a:t>
            </a:r>
            <a:r>
              <a:rPr sz="800" spc="2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extensión</a:t>
            </a:r>
            <a:r>
              <a:rPr sz="800" spc="2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esta </a:t>
            </a:r>
            <a:r>
              <a:rPr sz="800" spc="10" dirty="0">
                <a:solidFill>
                  <a:srgbClr val="171514"/>
                </a:solidFill>
                <a:latin typeface="Microsoft Sans Serif"/>
                <a:cs typeface="Microsoft Sans Serif"/>
              </a:rPr>
              <a:t>sección </a:t>
            </a:r>
            <a:r>
              <a:rPr sz="800" spc="30" dirty="0">
                <a:solidFill>
                  <a:srgbClr val="171514"/>
                </a:solidFill>
                <a:latin typeface="Microsoft Sans Serif"/>
                <a:cs typeface="Microsoft Sans Serif"/>
              </a:rPr>
              <a:t>horizontal </a:t>
            </a:r>
            <a:r>
              <a:rPr sz="800" spc="25" dirty="0">
                <a:solidFill>
                  <a:srgbClr val="171514"/>
                </a:solidFill>
                <a:latin typeface="Microsoft Sans Serif"/>
                <a:cs typeface="Microsoft Sans Serif"/>
              </a:rPr>
              <a:t>depende de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distancia</a:t>
            </a:r>
            <a:r>
              <a:rPr sz="800" i="1" spc="25" dirty="0">
                <a:solidFill>
                  <a:srgbClr val="171514"/>
                </a:solidFill>
                <a:latin typeface="Arial"/>
                <a:cs typeface="Arial"/>
              </a:rPr>
              <a:t>D</a:t>
            </a:r>
            <a:r>
              <a:rPr sz="800" spc="25" dirty="0">
                <a:solidFill>
                  <a:srgbClr val="171514"/>
                </a:solidFill>
                <a:latin typeface="Microsoft Sans Serif"/>
                <a:cs typeface="Microsoft Sans Serif"/>
              </a:rPr>
              <a:t>entre </a:t>
            </a:r>
            <a:r>
              <a:rPr sz="800" spc="15" dirty="0">
                <a:solidFill>
                  <a:srgbClr val="171514"/>
                </a:solidFill>
                <a:latin typeface="Microsoft Sans Serif"/>
                <a:cs typeface="Microsoft Sans Serif"/>
              </a:rPr>
              <a:t>los </a:t>
            </a:r>
            <a:r>
              <a:rPr sz="800" spc="25" dirty="0">
                <a:solidFill>
                  <a:srgbClr val="171514"/>
                </a:solidFill>
                <a:latin typeface="Microsoft Sans Serif"/>
                <a:cs typeface="Microsoft Sans Serif"/>
              </a:rPr>
              <a:t>electrodos</a:t>
            </a:r>
            <a:r>
              <a:rPr sz="800" spc="25" dirty="0">
                <a:solidFill>
                  <a:srgbClr val="171514"/>
                </a:solidFill>
                <a:latin typeface="Microsoft Sans Serif"/>
                <a:cs typeface="Microsoft Sans Serif"/>
              </a:rPr>
              <a:t> </a:t>
            </a:r>
            <a:r>
              <a:rPr sz="800" spc="-90" dirty="0">
                <a:solidFill>
                  <a:srgbClr val="171514"/>
                </a:solidFill>
                <a:latin typeface="Microsoft Sans Serif"/>
                <a:cs typeface="Microsoft Sans Serif"/>
              </a:rPr>
              <a:t>E</a:t>
            </a:r>
            <a:r>
              <a:rPr sz="800" spc="30" dirty="0">
                <a:solidFill>
                  <a:srgbClr val="171514"/>
                </a:solidFill>
                <a:latin typeface="Microsoft Sans Serif"/>
                <a:cs typeface="Microsoft Sans Serif"/>
              </a:rPr>
              <a:t> </a:t>
            </a:r>
            <a:r>
              <a:rPr sz="800" spc="5" dirty="0">
                <a:solidFill>
                  <a:srgbClr val="171514"/>
                </a:solidFill>
                <a:latin typeface="Microsoft Sans Serif"/>
                <a:cs typeface="Microsoft Sans Serif"/>
              </a:rPr>
              <a:t>y </a:t>
            </a:r>
            <a:r>
              <a:rPr sz="800" spc="-40" dirty="0">
                <a:solidFill>
                  <a:srgbClr val="171514"/>
                </a:solidFill>
                <a:latin typeface="Microsoft Sans Serif"/>
                <a:cs typeface="Microsoft Sans Serif"/>
              </a:rPr>
              <a:t>C</a:t>
            </a:r>
            <a:r>
              <a:rPr sz="800" spc="-40" dirty="0" smtClean="0">
                <a:solidFill>
                  <a:srgbClr val="171514"/>
                </a:solidFill>
                <a:latin typeface="Microsoft Sans Serif"/>
                <a:cs typeface="Microsoft Sans Serif"/>
              </a:rPr>
              <a:t>,</a:t>
            </a:r>
            <a:r>
              <a:rPr lang="es-ES" sz="800" spc="-4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es</a:t>
            </a:r>
            <a:r>
              <a:rPr sz="800" spc="-1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decir, </a:t>
            </a:r>
            <a:r>
              <a:rPr sz="800" spc="25" dirty="0">
                <a:solidFill>
                  <a:srgbClr val="171514"/>
                </a:solidFill>
                <a:latin typeface="Microsoft Sans Serif"/>
                <a:cs typeface="Microsoft Sans Serif"/>
              </a:rPr>
              <a:t>en </a:t>
            </a:r>
            <a:r>
              <a:rPr sz="800" spc="15" dirty="0">
                <a:solidFill>
                  <a:srgbClr val="171514"/>
                </a:solidFill>
                <a:latin typeface="Microsoft Sans Serif"/>
                <a:cs typeface="Microsoft Sans Serif"/>
              </a:rPr>
              <a:t>el </a:t>
            </a:r>
            <a:r>
              <a:rPr sz="800" spc="40" dirty="0">
                <a:solidFill>
                  <a:srgbClr val="171514"/>
                </a:solidFill>
                <a:latin typeface="Microsoft Sans Serif"/>
                <a:cs typeface="Microsoft Sans Serif"/>
              </a:rPr>
              <a:t>grado </a:t>
            </a:r>
            <a:r>
              <a:rPr sz="800" spc="25" dirty="0">
                <a:solidFill>
                  <a:srgbClr val="171514"/>
                </a:solidFill>
                <a:latin typeface="Microsoft Sans Serif"/>
                <a:cs typeface="Microsoft Sans Serif"/>
              </a:rPr>
              <a:t>de superposición del </a:t>
            </a:r>
            <a:r>
              <a:rPr sz="800" spc="15" dirty="0">
                <a:solidFill>
                  <a:srgbClr val="171514"/>
                </a:solidFill>
                <a:latin typeface="Microsoft Sans Serif"/>
                <a:cs typeface="Microsoft Sans Serif"/>
              </a:rPr>
              <a:t>área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resistencia </a:t>
            </a:r>
            <a:r>
              <a:rPr sz="800" spc="10" dirty="0">
                <a:solidFill>
                  <a:srgbClr val="171514"/>
                </a:solidFill>
                <a:latin typeface="Microsoft Sans Serif"/>
                <a:cs typeface="Microsoft Sans Serif"/>
              </a:rPr>
              <a:t>(ver </a:t>
            </a:r>
            <a:r>
              <a:rPr sz="800" spc="-5" dirty="0">
                <a:solidFill>
                  <a:srgbClr val="171514"/>
                </a:solidFill>
                <a:latin typeface="Microsoft Sans Serif"/>
                <a:cs typeface="Microsoft Sans Serif"/>
              </a:rPr>
              <a:t>Sección</a:t>
            </a:r>
            <a:r>
              <a:rPr sz="800" spc="-5" dirty="0">
                <a:solidFill>
                  <a:srgbClr val="171514"/>
                </a:solidFill>
                <a:latin typeface="Microsoft Sans Serif"/>
                <a:cs typeface="Microsoft Sans Serif"/>
              </a:rPr>
              <a:t> 3.6) </a:t>
            </a:r>
            <a:r>
              <a:rPr sz="800" spc="25" dirty="0">
                <a:solidFill>
                  <a:srgbClr val="171514"/>
                </a:solidFill>
                <a:latin typeface="Microsoft Sans Serif"/>
                <a:cs typeface="Microsoft Sans Serif"/>
              </a:rPr>
              <a:t>de </a:t>
            </a:r>
            <a:r>
              <a:rPr sz="800" spc="15" dirty="0" err="1" smtClean="0">
                <a:solidFill>
                  <a:srgbClr val="171514"/>
                </a:solidFill>
                <a:latin typeface="Microsoft Sans Serif"/>
                <a:cs typeface="Microsoft Sans Serif"/>
              </a:rPr>
              <a:t>estos</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electrodos</a:t>
            </a:r>
            <a:r>
              <a:rPr sz="800" spc="20" dirty="0">
                <a:solidFill>
                  <a:srgbClr val="171514"/>
                </a:solidFill>
                <a:latin typeface="Microsoft Sans Serif"/>
                <a:cs typeface="Microsoft Sans Serif"/>
              </a:rPr>
              <a:t>.</a:t>
            </a:r>
            <a:endParaRPr sz="800" dirty="0">
              <a:latin typeface="Microsoft Sans Serif"/>
              <a:cs typeface="Microsoft Sans Serif"/>
            </a:endParaRPr>
          </a:p>
          <a:p>
            <a:pPr marL="12700" marR="52069" indent="152400">
              <a:lnSpc>
                <a:spcPts val="1200"/>
              </a:lnSpc>
            </a:pPr>
            <a:r>
              <a:rPr sz="800" spc="20" dirty="0">
                <a:solidFill>
                  <a:srgbClr val="171514"/>
                </a:solidFill>
                <a:latin typeface="Microsoft Sans Serif"/>
                <a:cs typeface="Microsoft Sans Serif"/>
              </a:rPr>
              <a:t>Suponga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dirty="0">
                <a:solidFill>
                  <a:srgbClr val="171514"/>
                </a:solidFill>
                <a:latin typeface="Microsoft Sans Serif"/>
                <a:cs typeface="Microsoft Sans Serif"/>
              </a:rPr>
              <a:t> </a:t>
            </a:r>
            <a:r>
              <a:rPr sz="800" spc="-90" dirty="0">
                <a:solidFill>
                  <a:srgbClr val="171514"/>
                </a:solidFill>
                <a:latin typeface="Microsoft Sans Serif"/>
                <a:cs typeface="Microsoft Sans Serif"/>
              </a:rPr>
              <a:t>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reemplaza</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hemisférico</a:t>
            </a:r>
            <a:r>
              <a:rPr sz="800" spc="-5"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equivalente</a:t>
            </a:r>
            <a:r>
              <a:rPr sz="80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radio</a:t>
            </a:r>
            <a:r>
              <a:rPr sz="800" i="1" spc="20" dirty="0" err="1" smtClean="0">
                <a:solidFill>
                  <a:srgbClr val="171514"/>
                </a:solidFill>
                <a:latin typeface="Arial"/>
                <a:cs typeface="Arial"/>
              </a:rPr>
              <a:t>a</a:t>
            </a:r>
            <a:r>
              <a:rPr sz="800" spc="20" dirty="0" smtClean="0">
                <a:solidFill>
                  <a:srgbClr val="171514"/>
                </a:solidFill>
                <a:latin typeface="Microsoft Sans Serif"/>
                <a:cs typeface="Microsoft Sans Serif"/>
              </a:rPr>
              <a:t>(</a:t>
            </a:r>
            <a:r>
              <a:rPr sz="800" spc="20" dirty="0" err="1" smtClean="0">
                <a:solidFill>
                  <a:srgbClr val="171514"/>
                </a:solidFill>
                <a:latin typeface="Microsoft Sans Serif"/>
                <a:cs typeface="Microsoft Sans Serif"/>
              </a:rPr>
              <a:t>ver</a:t>
            </a:r>
            <a:r>
              <a:rPr sz="800" spc="20"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Sección 3.1). </a:t>
            </a:r>
            <a:r>
              <a:rPr sz="800" spc="-35" dirty="0">
                <a:solidFill>
                  <a:srgbClr val="171514"/>
                </a:solidFill>
                <a:latin typeface="Microsoft Sans Serif"/>
                <a:cs typeface="Microsoft Sans Serif"/>
              </a:rPr>
              <a:t>El </a:t>
            </a:r>
            <a:r>
              <a:rPr sz="800" spc="30" dirty="0">
                <a:solidFill>
                  <a:srgbClr val="171514"/>
                </a:solidFill>
                <a:latin typeface="Microsoft Sans Serif"/>
                <a:cs typeface="Microsoft Sans Serif"/>
              </a:rPr>
              <a:t>electrodo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corriente </a:t>
            </a:r>
            <a:r>
              <a:rPr sz="800" spc="-75" dirty="0">
                <a:solidFill>
                  <a:srgbClr val="171514"/>
                </a:solidFill>
                <a:latin typeface="Microsoft Sans Serif"/>
                <a:cs typeface="Microsoft Sans Serif"/>
              </a:rPr>
              <a:t>C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electrodo </a:t>
            </a:r>
            <a:r>
              <a:rPr sz="800" spc="25" dirty="0">
                <a:solidFill>
                  <a:srgbClr val="171514"/>
                </a:solidFill>
                <a:latin typeface="Microsoft Sans Serif"/>
                <a:cs typeface="Microsoft Sans Serif"/>
              </a:rPr>
              <a:t>de potencial </a:t>
            </a:r>
            <a:r>
              <a:rPr sz="800" spc="-50" dirty="0">
                <a:solidFill>
                  <a:srgbClr val="171514"/>
                </a:solidFill>
                <a:latin typeface="Microsoft Sans Serif"/>
                <a:cs typeface="Microsoft Sans Serif"/>
              </a:rPr>
              <a:t>P </a:t>
            </a:r>
            <a:r>
              <a:rPr sz="800" spc="20" dirty="0" err="1">
                <a:solidFill>
                  <a:srgbClr val="171514"/>
                </a:solidFill>
                <a:latin typeface="Microsoft Sans Serif"/>
                <a:cs typeface="Microsoft Sans Serif"/>
              </a:rPr>
              <a:t>están</a:t>
            </a:r>
            <a:r>
              <a:rPr sz="800" spc="20"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a</a:t>
            </a:r>
            <a:r>
              <a:rPr lang="es-ES" sz="80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distancias</a:t>
            </a:r>
            <a:r>
              <a:rPr sz="800" i="1" spc="10" dirty="0" err="1" smtClean="0">
                <a:solidFill>
                  <a:srgbClr val="171514"/>
                </a:solidFill>
                <a:latin typeface="Arial"/>
                <a:cs typeface="Arial"/>
              </a:rPr>
              <a:t>D</a:t>
            </a:r>
            <a:r>
              <a:rPr sz="800" spc="10" dirty="0" err="1" smtClean="0">
                <a:solidFill>
                  <a:srgbClr val="171514"/>
                </a:solidFill>
                <a:latin typeface="Microsoft Sans Serif"/>
                <a:cs typeface="Microsoft Sans Serif"/>
              </a:rPr>
              <a:t>y</a:t>
            </a:r>
            <a:r>
              <a:rPr sz="800" i="1" spc="10" dirty="0" err="1" smtClean="0">
                <a:solidFill>
                  <a:srgbClr val="171514"/>
                </a:solidFill>
                <a:latin typeface="Arial"/>
                <a:cs typeface="Arial"/>
              </a:rPr>
              <a:t>H</a:t>
            </a:r>
            <a:r>
              <a:rPr sz="800" spc="10"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respectivamente,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desde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centro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hemisferio.</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Suponer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endParaRPr sz="800" dirty="0">
              <a:latin typeface="Microsoft Sans Serif"/>
              <a:cs typeface="Microsoft Sans Serif"/>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29906" y="7740537"/>
            <a:ext cx="83820" cy="3175"/>
          </a:xfrm>
          <a:custGeom>
            <a:avLst/>
            <a:gdLst/>
            <a:ahLst/>
            <a:cxnLst/>
            <a:rect l="l" t="t" r="r" b="b"/>
            <a:pathLst>
              <a:path w="83819" h="3175">
                <a:moveTo>
                  <a:pt x="83743" y="0"/>
                </a:moveTo>
                <a:lnTo>
                  <a:pt x="0" y="0"/>
                </a:lnTo>
                <a:lnTo>
                  <a:pt x="0" y="3175"/>
                </a:lnTo>
                <a:lnTo>
                  <a:pt x="83743" y="3175"/>
                </a:lnTo>
                <a:lnTo>
                  <a:pt x="83743" y="0"/>
                </a:lnTo>
                <a:close/>
              </a:path>
            </a:pathLst>
          </a:custGeom>
          <a:solidFill>
            <a:srgbClr val="000000"/>
          </a:solidFill>
        </p:spPr>
        <p:txBody>
          <a:bodyPr wrap="square" lIns="0" tIns="0" rIns="0" bIns="0" rtlCol="0"/>
          <a:lstStyle/>
          <a:p>
            <a:endParaRPr/>
          </a:p>
        </p:txBody>
      </p:sp>
      <p:grpSp>
        <p:nvGrpSpPr>
          <p:cNvPr id="3" name="object 3"/>
          <p:cNvGrpSpPr/>
          <p:nvPr/>
        </p:nvGrpSpPr>
        <p:grpSpPr>
          <a:xfrm>
            <a:off x="5859688" y="2183560"/>
            <a:ext cx="3268979" cy="132715"/>
            <a:chOff x="1176562" y="2183559"/>
            <a:chExt cx="3268979" cy="132715"/>
          </a:xfrm>
        </p:grpSpPr>
        <p:pic>
          <p:nvPicPr>
            <p:cNvPr id="4" name="object 4"/>
            <p:cNvPicPr/>
            <p:nvPr/>
          </p:nvPicPr>
          <p:blipFill>
            <a:blip r:embed="rId2" cstate="print"/>
            <a:stretch>
              <a:fillRect/>
            </a:stretch>
          </p:blipFill>
          <p:spPr>
            <a:xfrm>
              <a:off x="1176562" y="2189048"/>
              <a:ext cx="3268522" cy="126860"/>
            </a:xfrm>
            <a:prstGeom prst="rect">
              <a:avLst/>
            </a:prstGeom>
          </p:spPr>
        </p:pic>
        <p:sp>
          <p:nvSpPr>
            <p:cNvPr id="5" name="object 5"/>
            <p:cNvSpPr/>
            <p:nvPr/>
          </p:nvSpPr>
          <p:spPr>
            <a:xfrm>
              <a:off x="1185613" y="2188321"/>
              <a:ext cx="3235325" cy="0"/>
            </a:xfrm>
            <a:custGeom>
              <a:avLst/>
              <a:gdLst/>
              <a:ahLst/>
              <a:cxnLst/>
              <a:rect l="l" t="t" r="r" b="b"/>
              <a:pathLst>
                <a:path w="3235325">
                  <a:moveTo>
                    <a:pt x="0" y="0"/>
                  </a:moveTo>
                  <a:lnTo>
                    <a:pt x="320047" y="0"/>
                  </a:lnTo>
                </a:path>
                <a:path w="3235325">
                  <a:moveTo>
                    <a:pt x="396247" y="0"/>
                  </a:moveTo>
                  <a:lnTo>
                    <a:pt x="1822025" y="0"/>
                  </a:lnTo>
                </a:path>
                <a:path w="3235325">
                  <a:moveTo>
                    <a:pt x="1898225" y="0"/>
                  </a:moveTo>
                  <a:lnTo>
                    <a:pt x="2998896" y="0"/>
                  </a:lnTo>
                </a:path>
                <a:path w="3235325">
                  <a:moveTo>
                    <a:pt x="3075096" y="0"/>
                  </a:moveTo>
                  <a:lnTo>
                    <a:pt x="3234817" y="0"/>
                  </a:lnTo>
                </a:path>
              </a:pathLst>
            </a:custGeom>
            <a:ln w="9525">
              <a:solidFill>
                <a:srgbClr val="231F20"/>
              </a:solidFill>
            </a:ln>
          </p:spPr>
          <p:txBody>
            <a:bodyPr wrap="square" lIns="0" tIns="0" rIns="0" bIns="0" rtlCol="0"/>
            <a:lstStyle/>
            <a:p>
              <a:endParaRPr/>
            </a:p>
          </p:txBody>
        </p:sp>
      </p:grpSp>
      <p:grpSp>
        <p:nvGrpSpPr>
          <p:cNvPr id="6" name="object 6"/>
          <p:cNvGrpSpPr/>
          <p:nvPr/>
        </p:nvGrpSpPr>
        <p:grpSpPr>
          <a:xfrm>
            <a:off x="8884004" y="1324722"/>
            <a:ext cx="45720" cy="188595"/>
            <a:chOff x="4200879" y="1324721"/>
            <a:chExt cx="45720" cy="188595"/>
          </a:xfrm>
        </p:grpSpPr>
        <p:sp>
          <p:nvSpPr>
            <p:cNvPr id="7" name="object 7"/>
            <p:cNvSpPr/>
            <p:nvPr/>
          </p:nvSpPr>
          <p:spPr>
            <a:xfrm>
              <a:off x="4223453" y="1347289"/>
              <a:ext cx="0" cy="166370"/>
            </a:xfrm>
            <a:custGeom>
              <a:avLst/>
              <a:gdLst/>
              <a:ahLst/>
              <a:cxnLst/>
              <a:rect l="l" t="t" r="r" b="b"/>
              <a:pathLst>
                <a:path h="166369">
                  <a:moveTo>
                    <a:pt x="0" y="165950"/>
                  </a:moveTo>
                  <a:lnTo>
                    <a:pt x="0" y="0"/>
                  </a:lnTo>
                </a:path>
              </a:pathLst>
            </a:custGeom>
            <a:ln w="9525">
              <a:solidFill>
                <a:srgbClr val="231F20"/>
              </a:solidFill>
            </a:ln>
          </p:spPr>
          <p:txBody>
            <a:bodyPr wrap="square" lIns="0" tIns="0" rIns="0" bIns="0" rtlCol="0"/>
            <a:lstStyle/>
            <a:p>
              <a:endParaRPr/>
            </a:p>
          </p:txBody>
        </p:sp>
        <p:sp>
          <p:nvSpPr>
            <p:cNvPr id="8" name="object 8"/>
            <p:cNvSpPr/>
            <p:nvPr/>
          </p:nvSpPr>
          <p:spPr>
            <a:xfrm>
              <a:off x="4200879" y="1324721"/>
              <a:ext cx="45720" cy="45720"/>
            </a:xfrm>
            <a:custGeom>
              <a:avLst/>
              <a:gdLst/>
              <a:ahLst/>
              <a:cxnLst/>
              <a:rect l="l" t="t" r="r" b="b"/>
              <a:pathLst>
                <a:path w="45720" h="45719">
                  <a:moveTo>
                    <a:pt x="22580" y="0"/>
                  </a:moveTo>
                  <a:lnTo>
                    <a:pt x="0" y="45148"/>
                  </a:lnTo>
                  <a:lnTo>
                    <a:pt x="22580" y="22567"/>
                  </a:lnTo>
                  <a:lnTo>
                    <a:pt x="45161" y="45148"/>
                  </a:lnTo>
                  <a:lnTo>
                    <a:pt x="22580" y="0"/>
                  </a:lnTo>
                  <a:close/>
                </a:path>
              </a:pathLst>
            </a:custGeom>
            <a:solidFill>
              <a:srgbClr val="231F20"/>
            </a:solidFill>
          </p:spPr>
          <p:txBody>
            <a:bodyPr wrap="square" lIns="0" tIns="0" rIns="0" bIns="0" rtlCol="0"/>
            <a:lstStyle/>
            <a:p>
              <a:endParaRPr/>
            </a:p>
          </p:txBody>
        </p:sp>
      </p:grpSp>
      <p:grpSp>
        <p:nvGrpSpPr>
          <p:cNvPr id="9" name="object 9"/>
          <p:cNvGrpSpPr/>
          <p:nvPr/>
        </p:nvGrpSpPr>
        <p:grpSpPr>
          <a:xfrm>
            <a:off x="6205150" y="1738452"/>
            <a:ext cx="45720" cy="172720"/>
            <a:chOff x="1522025" y="1738452"/>
            <a:chExt cx="45720" cy="172720"/>
          </a:xfrm>
        </p:grpSpPr>
        <p:sp>
          <p:nvSpPr>
            <p:cNvPr id="10" name="object 10"/>
            <p:cNvSpPr/>
            <p:nvPr/>
          </p:nvSpPr>
          <p:spPr>
            <a:xfrm>
              <a:off x="1544605" y="1738452"/>
              <a:ext cx="0" cy="150495"/>
            </a:xfrm>
            <a:custGeom>
              <a:avLst/>
              <a:gdLst/>
              <a:ahLst/>
              <a:cxnLst/>
              <a:rect l="l" t="t" r="r" b="b"/>
              <a:pathLst>
                <a:path h="150494">
                  <a:moveTo>
                    <a:pt x="0" y="0"/>
                  </a:moveTo>
                  <a:lnTo>
                    <a:pt x="0" y="150139"/>
                  </a:lnTo>
                </a:path>
              </a:pathLst>
            </a:custGeom>
            <a:ln w="9525">
              <a:solidFill>
                <a:srgbClr val="231F20"/>
              </a:solidFill>
            </a:ln>
          </p:spPr>
          <p:txBody>
            <a:bodyPr wrap="square" lIns="0" tIns="0" rIns="0" bIns="0" rtlCol="0"/>
            <a:lstStyle/>
            <a:p>
              <a:endParaRPr/>
            </a:p>
          </p:txBody>
        </p:sp>
        <p:sp>
          <p:nvSpPr>
            <p:cNvPr id="11" name="object 11"/>
            <p:cNvSpPr/>
            <p:nvPr/>
          </p:nvSpPr>
          <p:spPr>
            <a:xfrm>
              <a:off x="1522025" y="1866014"/>
              <a:ext cx="45720" cy="45720"/>
            </a:xfrm>
            <a:custGeom>
              <a:avLst/>
              <a:gdLst/>
              <a:ahLst/>
              <a:cxnLst/>
              <a:rect l="l" t="t" r="r" b="b"/>
              <a:pathLst>
                <a:path w="45719" h="45719">
                  <a:moveTo>
                    <a:pt x="45148" y="0"/>
                  </a:moveTo>
                  <a:lnTo>
                    <a:pt x="22580" y="22580"/>
                  </a:lnTo>
                  <a:lnTo>
                    <a:pt x="0" y="0"/>
                  </a:lnTo>
                  <a:lnTo>
                    <a:pt x="22580" y="45161"/>
                  </a:lnTo>
                  <a:lnTo>
                    <a:pt x="45148" y="0"/>
                  </a:lnTo>
                  <a:close/>
                </a:path>
              </a:pathLst>
            </a:custGeom>
            <a:solidFill>
              <a:srgbClr val="231F20"/>
            </a:solidFill>
          </p:spPr>
          <p:txBody>
            <a:bodyPr wrap="square" lIns="0" tIns="0" rIns="0" bIns="0" rtlCol="0"/>
            <a:lstStyle/>
            <a:p>
              <a:endParaRPr/>
            </a:p>
          </p:txBody>
        </p:sp>
      </p:grpSp>
      <p:sp>
        <p:nvSpPr>
          <p:cNvPr id="12" name="object 12"/>
          <p:cNvSpPr/>
          <p:nvPr/>
        </p:nvSpPr>
        <p:spPr>
          <a:xfrm>
            <a:off x="6276267" y="2922648"/>
            <a:ext cx="1083310" cy="0"/>
          </a:xfrm>
          <a:custGeom>
            <a:avLst/>
            <a:gdLst/>
            <a:ahLst/>
            <a:cxnLst/>
            <a:rect l="l" t="t" r="r" b="b"/>
            <a:pathLst>
              <a:path w="1083310">
                <a:moveTo>
                  <a:pt x="0" y="0"/>
                </a:moveTo>
                <a:lnTo>
                  <a:pt x="1083166" y="0"/>
                </a:lnTo>
              </a:path>
            </a:pathLst>
          </a:custGeom>
          <a:ln w="9525">
            <a:solidFill>
              <a:srgbClr val="231F20"/>
            </a:solidFill>
          </a:ln>
        </p:spPr>
        <p:txBody>
          <a:bodyPr wrap="square" lIns="0" tIns="0" rIns="0" bIns="0" rtlCol="0"/>
          <a:lstStyle/>
          <a:p>
            <a:endParaRPr/>
          </a:p>
        </p:txBody>
      </p:sp>
      <p:grpSp>
        <p:nvGrpSpPr>
          <p:cNvPr id="13" name="object 13"/>
          <p:cNvGrpSpPr/>
          <p:nvPr/>
        </p:nvGrpSpPr>
        <p:grpSpPr>
          <a:xfrm>
            <a:off x="7590294" y="2900080"/>
            <a:ext cx="1319530" cy="45720"/>
            <a:chOff x="2907169" y="2900080"/>
            <a:chExt cx="1319530" cy="45720"/>
          </a:xfrm>
        </p:grpSpPr>
        <p:sp>
          <p:nvSpPr>
            <p:cNvPr id="14" name="object 14"/>
            <p:cNvSpPr/>
            <p:nvPr/>
          </p:nvSpPr>
          <p:spPr>
            <a:xfrm>
              <a:off x="2907169" y="2922648"/>
              <a:ext cx="1274445" cy="0"/>
            </a:xfrm>
            <a:custGeom>
              <a:avLst/>
              <a:gdLst/>
              <a:ahLst/>
              <a:cxnLst/>
              <a:rect l="l" t="t" r="r" b="b"/>
              <a:pathLst>
                <a:path w="1274445">
                  <a:moveTo>
                    <a:pt x="0" y="0"/>
                  </a:moveTo>
                  <a:lnTo>
                    <a:pt x="1273966" y="0"/>
                  </a:lnTo>
                </a:path>
              </a:pathLst>
            </a:custGeom>
            <a:ln w="9525">
              <a:solidFill>
                <a:srgbClr val="231F20"/>
              </a:solidFill>
            </a:ln>
          </p:spPr>
          <p:txBody>
            <a:bodyPr wrap="square" lIns="0" tIns="0" rIns="0" bIns="0" rtlCol="0"/>
            <a:lstStyle/>
            <a:p>
              <a:endParaRPr/>
            </a:p>
          </p:txBody>
        </p:sp>
        <p:sp>
          <p:nvSpPr>
            <p:cNvPr id="15" name="object 15"/>
            <p:cNvSpPr/>
            <p:nvPr/>
          </p:nvSpPr>
          <p:spPr>
            <a:xfrm>
              <a:off x="4158537" y="2900080"/>
              <a:ext cx="67945" cy="45720"/>
            </a:xfrm>
            <a:custGeom>
              <a:avLst/>
              <a:gdLst/>
              <a:ahLst/>
              <a:cxnLst/>
              <a:rect l="l" t="t" r="r" b="b"/>
              <a:pathLst>
                <a:path w="67945" h="45719">
                  <a:moveTo>
                    <a:pt x="0" y="0"/>
                  </a:moveTo>
                  <a:lnTo>
                    <a:pt x="22593" y="22567"/>
                  </a:lnTo>
                  <a:lnTo>
                    <a:pt x="0" y="45148"/>
                  </a:lnTo>
                  <a:lnTo>
                    <a:pt x="67741" y="22567"/>
                  </a:lnTo>
                  <a:lnTo>
                    <a:pt x="0" y="0"/>
                  </a:lnTo>
                  <a:close/>
                </a:path>
              </a:pathLst>
            </a:custGeom>
            <a:solidFill>
              <a:srgbClr val="231F20"/>
            </a:solidFill>
          </p:spPr>
          <p:txBody>
            <a:bodyPr wrap="square" lIns="0" tIns="0" rIns="0" bIns="0" rtlCol="0"/>
            <a:lstStyle/>
            <a:p>
              <a:endParaRPr/>
            </a:p>
          </p:txBody>
        </p:sp>
      </p:grpSp>
      <p:grpSp>
        <p:nvGrpSpPr>
          <p:cNvPr id="16" name="object 16"/>
          <p:cNvGrpSpPr/>
          <p:nvPr/>
        </p:nvGrpSpPr>
        <p:grpSpPr>
          <a:xfrm>
            <a:off x="6221727" y="2786835"/>
            <a:ext cx="77470" cy="396875"/>
            <a:chOff x="1538602" y="2786834"/>
            <a:chExt cx="77470" cy="396875"/>
          </a:xfrm>
        </p:grpSpPr>
        <p:sp>
          <p:nvSpPr>
            <p:cNvPr id="17" name="object 17"/>
            <p:cNvSpPr/>
            <p:nvPr/>
          </p:nvSpPr>
          <p:spPr>
            <a:xfrm>
              <a:off x="1547994" y="2900080"/>
              <a:ext cx="67945" cy="45720"/>
            </a:xfrm>
            <a:custGeom>
              <a:avLst/>
              <a:gdLst/>
              <a:ahLst/>
              <a:cxnLst/>
              <a:rect l="l" t="t" r="r" b="b"/>
              <a:pathLst>
                <a:path w="67944" h="45719">
                  <a:moveTo>
                    <a:pt x="67729" y="0"/>
                  </a:moveTo>
                  <a:lnTo>
                    <a:pt x="0" y="22567"/>
                  </a:lnTo>
                  <a:lnTo>
                    <a:pt x="67729" y="45148"/>
                  </a:lnTo>
                  <a:lnTo>
                    <a:pt x="45148" y="22567"/>
                  </a:lnTo>
                  <a:lnTo>
                    <a:pt x="67729" y="0"/>
                  </a:lnTo>
                  <a:close/>
                </a:path>
              </a:pathLst>
            </a:custGeom>
            <a:solidFill>
              <a:srgbClr val="231F20"/>
            </a:solidFill>
          </p:spPr>
          <p:txBody>
            <a:bodyPr wrap="square" lIns="0" tIns="0" rIns="0" bIns="0" rtlCol="0"/>
            <a:lstStyle/>
            <a:p>
              <a:endParaRPr/>
            </a:p>
          </p:txBody>
        </p:sp>
        <p:sp>
          <p:nvSpPr>
            <p:cNvPr id="18" name="object 18"/>
            <p:cNvSpPr/>
            <p:nvPr/>
          </p:nvSpPr>
          <p:spPr>
            <a:xfrm>
              <a:off x="1541777" y="2790009"/>
              <a:ext cx="1270" cy="390525"/>
            </a:xfrm>
            <a:custGeom>
              <a:avLst/>
              <a:gdLst/>
              <a:ahLst/>
              <a:cxnLst/>
              <a:rect l="l" t="t" r="r" b="b"/>
              <a:pathLst>
                <a:path w="1269" h="390525">
                  <a:moveTo>
                    <a:pt x="1130" y="0"/>
                  </a:moveTo>
                  <a:lnTo>
                    <a:pt x="0" y="390029"/>
                  </a:lnTo>
                </a:path>
              </a:pathLst>
            </a:custGeom>
            <a:ln w="6350">
              <a:solidFill>
                <a:srgbClr val="231F20"/>
              </a:solidFill>
              <a:prstDash val="sysDash"/>
            </a:ln>
          </p:spPr>
          <p:txBody>
            <a:bodyPr wrap="square" lIns="0" tIns="0" rIns="0" bIns="0" rtlCol="0"/>
            <a:lstStyle/>
            <a:p>
              <a:endParaRPr/>
            </a:p>
          </p:txBody>
        </p:sp>
      </p:grpSp>
      <p:sp>
        <p:nvSpPr>
          <p:cNvPr id="19" name="object 19"/>
          <p:cNvSpPr/>
          <p:nvPr/>
        </p:nvSpPr>
        <p:spPr>
          <a:xfrm>
            <a:off x="7727452" y="2790010"/>
            <a:ext cx="1270" cy="390525"/>
          </a:xfrm>
          <a:custGeom>
            <a:avLst/>
            <a:gdLst/>
            <a:ahLst/>
            <a:cxnLst/>
            <a:rect l="l" t="t" r="r" b="b"/>
            <a:pathLst>
              <a:path w="1269" h="390525">
                <a:moveTo>
                  <a:pt x="1130" y="0"/>
                </a:moveTo>
                <a:lnTo>
                  <a:pt x="0" y="390029"/>
                </a:lnTo>
              </a:path>
            </a:pathLst>
          </a:custGeom>
          <a:ln w="6350">
            <a:solidFill>
              <a:srgbClr val="231F20"/>
            </a:solidFill>
            <a:prstDash val="sysDash"/>
          </a:ln>
        </p:spPr>
        <p:txBody>
          <a:bodyPr wrap="square" lIns="0" tIns="0" rIns="0" bIns="0" rtlCol="0"/>
          <a:lstStyle/>
          <a:p>
            <a:endParaRPr/>
          </a:p>
        </p:txBody>
      </p:sp>
      <p:sp>
        <p:nvSpPr>
          <p:cNvPr id="20" name="object 20"/>
          <p:cNvSpPr/>
          <p:nvPr/>
        </p:nvSpPr>
        <p:spPr>
          <a:xfrm>
            <a:off x="8909404" y="2790010"/>
            <a:ext cx="1905" cy="390525"/>
          </a:xfrm>
          <a:custGeom>
            <a:avLst/>
            <a:gdLst/>
            <a:ahLst/>
            <a:cxnLst/>
            <a:rect l="l" t="t" r="r" b="b"/>
            <a:pathLst>
              <a:path w="1904" h="390525">
                <a:moveTo>
                  <a:pt x="1689" y="0"/>
                </a:moveTo>
                <a:lnTo>
                  <a:pt x="0" y="390029"/>
                </a:lnTo>
              </a:path>
            </a:pathLst>
          </a:custGeom>
          <a:ln w="6350">
            <a:solidFill>
              <a:srgbClr val="231F20"/>
            </a:solidFill>
            <a:prstDash val="sysDash"/>
          </a:ln>
        </p:spPr>
        <p:txBody>
          <a:bodyPr wrap="square" lIns="0" tIns="0" rIns="0" bIns="0" rtlCol="0"/>
          <a:lstStyle/>
          <a:p>
            <a:endParaRPr/>
          </a:p>
        </p:txBody>
      </p:sp>
      <p:sp>
        <p:nvSpPr>
          <p:cNvPr id="21" name="object 21"/>
          <p:cNvSpPr/>
          <p:nvPr/>
        </p:nvSpPr>
        <p:spPr>
          <a:xfrm>
            <a:off x="6276268" y="3068850"/>
            <a:ext cx="647065" cy="0"/>
          </a:xfrm>
          <a:custGeom>
            <a:avLst/>
            <a:gdLst/>
            <a:ahLst/>
            <a:cxnLst/>
            <a:rect l="l" t="t" r="r" b="b"/>
            <a:pathLst>
              <a:path w="647064">
                <a:moveTo>
                  <a:pt x="0" y="0"/>
                </a:moveTo>
                <a:lnTo>
                  <a:pt x="646857" y="0"/>
                </a:lnTo>
              </a:path>
            </a:pathLst>
          </a:custGeom>
          <a:ln w="9525">
            <a:solidFill>
              <a:srgbClr val="231F20"/>
            </a:solidFill>
          </a:ln>
        </p:spPr>
        <p:txBody>
          <a:bodyPr wrap="square" lIns="0" tIns="0" rIns="0" bIns="0" rtlCol="0"/>
          <a:lstStyle/>
          <a:p>
            <a:endParaRPr/>
          </a:p>
        </p:txBody>
      </p:sp>
      <p:sp>
        <p:nvSpPr>
          <p:cNvPr id="22" name="object 22"/>
          <p:cNvSpPr/>
          <p:nvPr/>
        </p:nvSpPr>
        <p:spPr>
          <a:xfrm>
            <a:off x="7153415" y="3068850"/>
            <a:ext cx="531495" cy="0"/>
          </a:xfrm>
          <a:custGeom>
            <a:avLst/>
            <a:gdLst/>
            <a:ahLst/>
            <a:cxnLst/>
            <a:rect l="l" t="t" r="r" b="b"/>
            <a:pathLst>
              <a:path w="531494">
                <a:moveTo>
                  <a:pt x="0" y="0"/>
                </a:moveTo>
                <a:lnTo>
                  <a:pt x="531143" y="0"/>
                </a:lnTo>
              </a:path>
            </a:pathLst>
          </a:custGeom>
          <a:ln w="9525">
            <a:solidFill>
              <a:srgbClr val="231F20"/>
            </a:solidFill>
          </a:ln>
        </p:spPr>
        <p:txBody>
          <a:bodyPr wrap="square" lIns="0" tIns="0" rIns="0" bIns="0" rtlCol="0"/>
          <a:lstStyle/>
          <a:p>
            <a:endParaRPr/>
          </a:p>
        </p:txBody>
      </p:sp>
      <p:sp>
        <p:nvSpPr>
          <p:cNvPr id="23" name="object 23"/>
          <p:cNvSpPr/>
          <p:nvPr/>
        </p:nvSpPr>
        <p:spPr>
          <a:xfrm>
            <a:off x="6231120" y="3046270"/>
            <a:ext cx="67945" cy="45720"/>
          </a:xfrm>
          <a:custGeom>
            <a:avLst/>
            <a:gdLst/>
            <a:ahLst/>
            <a:cxnLst/>
            <a:rect l="l" t="t" r="r" b="b"/>
            <a:pathLst>
              <a:path w="67944" h="45719">
                <a:moveTo>
                  <a:pt x="67729" y="0"/>
                </a:moveTo>
                <a:lnTo>
                  <a:pt x="0" y="22580"/>
                </a:lnTo>
                <a:lnTo>
                  <a:pt x="67729" y="45148"/>
                </a:lnTo>
                <a:lnTo>
                  <a:pt x="45148" y="22580"/>
                </a:lnTo>
                <a:lnTo>
                  <a:pt x="67729" y="0"/>
                </a:lnTo>
                <a:close/>
              </a:path>
            </a:pathLst>
          </a:custGeom>
          <a:solidFill>
            <a:srgbClr val="231F20"/>
          </a:solidFill>
        </p:spPr>
        <p:txBody>
          <a:bodyPr wrap="square" lIns="0" tIns="0" rIns="0" bIns="0" rtlCol="0"/>
          <a:lstStyle/>
          <a:p>
            <a:endParaRPr/>
          </a:p>
        </p:txBody>
      </p:sp>
      <p:grpSp>
        <p:nvGrpSpPr>
          <p:cNvPr id="24" name="object 24"/>
          <p:cNvGrpSpPr/>
          <p:nvPr/>
        </p:nvGrpSpPr>
        <p:grpSpPr>
          <a:xfrm>
            <a:off x="6220141" y="971688"/>
            <a:ext cx="1512570" cy="1188085"/>
            <a:chOff x="1537016" y="971687"/>
            <a:chExt cx="1512570" cy="1188085"/>
          </a:xfrm>
        </p:grpSpPr>
        <p:sp>
          <p:nvSpPr>
            <p:cNvPr id="25" name="object 25"/>
            <p:cNvSpPr/>
            <p:nvPr/>
          </p:nvSpPr>
          <p:spPr>
            <a:xfrm>
              <a:off x="1544604" y="1612338"/>
              <a:ext cx="0" cy="539750"/>
            </a:xfrm>
            <a:custGeom>
              <a:avLst/>
              <a:gdLst/>
              <a:ahLst/>
              <a:cxnLst/>
              <a:rect l="l" t="t" r="r" b="b"/>
              <a:pathLst>
                <a:path h="539750">
                  <a:moveTo>
                    <a:pt x="0" y="0"/>
                  </a:moveTo>
                  <a:lnTo>
                    <a:pt x="0" y="539282"/>
                  </a:lnTo>
                </a:path>
              </a:pathLst>
            </a:custGeom>
            <a:ln w="15176">
              <a:solidFill>
                <a:srgbClr val="231F20"/>
              </a:solidFill>
            </a:ln>
          </p:spPr>
          <p:txBody>
            <a:bodyPr wrap="square" lIns="0" tIns="0" rIns="0" bIns="0" rtlCol="0"/>
            <a:lstStyle/>
            <a:p>
              <a:endParaRPr/>
            </a:p>
          </p:txBody>
        </p:sp>
        <p:sp>
          <p:nvSpPr>
            <p:cNvPr id="26" name="object 26"/>
            <p:cNvSpPr/>
            <p:nvPr/>
          </p:nvSpPr>
          <p:spPr>
            <a:xfrm>
              <a:off x="1547430" y="976449"/>
              <a:ext cx="1498600" cy="1178560"/>
            </a:xfrm>
            <a:custGeom>
              <a:avLst/>
              <a:gdLst/>
              <a:ahLst/>
              <a:cxnLst/>
              <a:rect l="l" t="t" r="r" b="b"/>
              <a:pathLst>
                <a:path w="1498600" h="1178560">
                  <a:moveTo>
                    <a:pt x="0" y="640651"/>
                  </a:moveTo>
                  <a:lnTo>
                    <a:pt x="1498600" y="640651"/>
                  </a:lnTo>
                </a:path>
                <a:path w="1498600" h="1178560">
                  <a:moveTo>
                    <a:pt x="1491259" y="1178001"/>
                  </a:moveTo>
                  <a:lnTo>
                    <a:pt x="1496898" y="640651"/>
                  </a:lnTo>
                </a:path>
                <a:path w="1498600" h="1178560">
                  <a:moveTo>
                    <a:pt x="0" y="640651"/>
                  </a:moveTo>
                  <a:lnTo>
                    <a:pt x="558" y="0"/>
                  </a:lnTo>
                </a:path>
              </a:pathLst>
            </a:custGeom>
            <a:ln w="9525">
              <a:solidFill>
                <a:srgbClr val="231F20"/>
              </a:solidFill>
            </a:ln>
          </p:spPr>
          <p:txBody>
            <a:bodyPr wrap="square" lIns="0" tIns="0" rIns="0" bIns="0" rtlCol="0"/>
            <a:lstStyle/>
            <a:p>
              <a:endParaRPr/>
            </a:p>
          </p:txBody>
        </p:sp>
      </p:grpSp>
      <p:sp>
        <p:nvSpPr>
          <p:cNvPr id="27" name="object 27"/>
          <p:cNvSpPr/>
          <p:nvPr/>
        </p:nvSpPr>
        <p:spPr>
          <a:xfrm>
            <a:off x="8909683" y="971688"/>
            <a:ext cx="0" cy="1188085"/>
          </a:xfrm>
          <a:custGeom>
            <a:avLst/>
            <a:gdLst/>
            <a:ahLst/>
            <a:cxnLst/>
            <a:rect l="l" t="t" r="r" b="b"/>
            <a:pathLst>
              <a:path h="1188085">
                <a:moveTo>
                  <a:pt x="0" y="0"/>
                </a:moveTo>
                <a:lnTo>
                  <a:pt x="0" y="1187846"/>
                </a:lnTo>
              </a:path>
            </a:pathLst>
          </a:custGeom>
          <a:ln w="10083">
            <a:solidFill>
              <a:srgbClr val="231F20"/>
            </a:solidFill>
          </a:ln>
        </p:spPr>
        <p:txBody>
          <a:bodyPr wrap="square" lIns="0" tIns="0" rIns="0" bIns="0" rtlCol="0"/>
          <a:lstStyle/>
          <a:p>
            <a:endParaRPr/>
          </a:p>
        </p:txBody>
      </p:sp>
      <p:sp>
        <p:nvSpPr>
          <p:cNvPr id="28" name="object 28"/>
          <p:cNvSpPr/>
          <p:nvPr/>
        </p:nvSpPr>
        <p:spPr>
          <a:xfrm>
            <a:off x="6224904" y="976449"/>
            <a:ext cx="348615" cy="0"/>
          </a:xfrm>
          <a:custGeom>
            <a:avLst/>
            <a:gdLst/>
            <a:ahLst/>
            <a:cxnLst/>
            <a:rect l="l" t="t" r="r" b="b"/>
            <a:pathLst>
              <a:path w="348614">
                <a:moveTo>
                  <a:pt x="0" y="0"/>
                </a:moveTo>
                <a:lnTo>
                  <a:pt x="348260" y="0"/>
                </a:lnTo>
              </a:path>
            </a:pathLst>
          </a:custGeom>
          <a:ln w="9525">
            <a:solidFill>
              <a:srgbClr val="231F20"/>
            </a:solidFill>
          </a:ln>
        </p:spPr>
        <p:txBody>
          <a:bodyPr wrap="square" lIns="0" tIns="0" rIns="0" bIns="0" rtlCol="0"/>
          <a:lstStyle/>
          <a:p>
            <a:endParaRPr/>
          </a:p>
        </p:txBody>
      </p:sp>
      <p:sp>
        <p:nvSpPr>
          <p:cNvPr id="29" name="object 29"/>
          <p:cNvSpPr/>
          <p:nvPr/>
        </p:nvSpPr>
        <p:spPr>
          <a:xfrm>
            <a:off x="7226795" y="976449"/>
            <a:ext cx="1689100" cy="0"/>
          </a:xfrm>
          <a:custGeom>
            <a:avLst/>
            <a:gdLst/>
            <a:ahLst/>
            <a:cxnLst/>
            <a:rect l="l" t="t" r="r" b="b"/>
            <a:pathLst>
              <a:path w="1689100">
                <a:moveTo>
                  <a:pt x="0" y="0"/>
                </a:moveTo>
                <a:lnTo>
                  <a:pt x="1688819" y="0"/>
                </a:lnTo>
              </a:path>
            </a:pathLst>
          </a:custGeom>
          <a:ln w="9525">
            <a:solidFill>
              <a:srgbClr val="231F20"/>
            </a:solidFill>
          </a:ln>
        </p:spPr>
        <p:txBody>
          <a:bodyPr wrap="square" lIns="0" tIns="0" rIns="0" bIns="0" rtlCol="0"/>
          <a:lstStyle/>
          <a:p>
            <a:endParaRPr/>
          </a:p>
        </p:txBody>
      </p:sp>
      <p:sp>
        <p:nvSpPr>
          <p:cNvPr id="30" name="object 30"/>
          <p:cNvSpPr/>
          <p:nvPr/>
        </p:nvSpPr>
        <p:spPr>
          <a:xfrm>
            <a:off x="7729714" y="3419929"/>
            <a:ext cx="0" cy="1910080"/>
          </a:xfrm>
          <a:custGeom>
            <a:avLst/>
            <a:gdLst/>
            <a:ahLst/>
            <a:cxnLst/>
            <a:rect l="l" t="t" r="r" b="b"/>
            <a:pathLst>
              <a:path h="1910079">
                <a:moveTo>
                  <a:pt x="0" y="0"/>
                </a:moveTo>
                <a:lnTo>
                  <a:pt x="0" y="1909521"/>
                </a:lnTo>
              </a:path>
            </a:pathLst>
          </a:custGeom>
          <a:ln w="9525">
            <a:solidFill>
              <a:srgbClr val="231F20"/>
            </a:solidFill>
            <a:prstDash val="sysDash"/>
          </a:ln>
        </p:spPr>
        <p:txBody>
          <a:bodyPr wrap="square" lIns="0" tIns="0" rIns="0" bIns="0" rtlCol="0"/>
          <a:lstStyle/>
          <a:p>
            <a:endParaRPr/>
          </a:p>
        </p:txBody>
      </p:sp>
      <p:grpSp>
        <p:nvGrpSpPr>
          <p:cNvPr id="31" name="object 31"/>
          <p:cNvGrpSpPr/>
          <p:nvPr/>
        </p:nvGrpSpPr>
        <p:grpSpPr>
          <a:xfrm>
            <a:off x="7944243" y="3419510"/>
            <a:ext cx="993775" cy="718820"/>
            <a:chOff x="3261117" y="3419510"/>
            <a:chExt cx="993775" cy="718820"/>
          </a:xfrm>
        </p:grpSpPr>
        <p:sp>
          <p:nvSpPr>
            <p:cNvPr id="32" name="object 32"/>
            <p:cNvSpPr/>
            <p:nvPr/>
          </p:nvSpPr>
          <p:spPr>
            <a:xfrm>
              <a:off x="3304475" y="3427448"/>
              <a:ext cx="942975" cy="699135"/>
            </a:xfrm>
            <a:custGeom>
              <a:avLst/>
              <a:gdLst/>
              <a:ahLst/>
              <a:cxnLst/>
              <a:rect l="l" t="t" r="r" b="b"/>
              <a:pathLst>
                <a:path w="942975" h="699135">
                  <a:moveTo>
                    <a:pt x="0" y="699071"/>
                  </a:moveTo>
                  <a:lnTo>
                    <a:pt x="39511" y="696968"/>
                  </a:lnTo>
                  <a:lnTo>
                    <a:pt x="79547" y="692188"/>
                  </a:lnTo>
                  <a:lnTo>
                    <a:pt x="120027" y="684788"/>
                  </a:lnTo>
                  <a:lnTo>
                    <a:pt x="160868" y="674824"/>
                  </a:lnTo>
                  <a:lnTo>
                    <a:pt x="201989" y="662354"/>
                  </a:lnTo>
                  <a:lnTo>
                    <a:pt x="243308" y="647435"/>
                  </a:lnTo>
                  <a:lnTo>
                    <a:pt x="284743" y="630124"/>
                  </a:lnTo>
                  <a:lnTo>
                    <a:pt x="326212" y="610478"/>
                  </a:lnTo>
                  <a:lnTo>
                    <a:pt x="367633" y="588553"/>
                  </a:lnTo>
                  <a:lnTo>
                    <a:pt x="408924" y="564407"/>
                  </a:lnTo>
                  <a:lnTo>
                    <a:pt x="450004" y="538097"/>
                  </a:lnTo>
                  <a:lnTo>
                    <a:pt x="490791" y="509679"/>
                  </a:lnTo>
                  <a:lnTo>
                    <a:pt x="531203" y="479211"/>
                  </a:lnTo>
                  <a:lnTo>
                    <a:pt x="571157" y="446749"/>
                  </a:lnTo>
                  <a:lnTo>
                    <a:pt x="610573" y="412351"/>
                  </a:lnTo>
                  <a:lnTo>
                    <a:pt x="649368" y="376074"/>
                  </a:lnTo>
                  <a:lnTo>
                    <a:pt x="687461" y="337974"/>
                  </a:lnTo>
                  <a:lnTo>
                    <a:pt x="724770" y="298109"/>
                  </a:lnTo>
                  <a:lnTo>
                    <a:pt x="761212" y="256535"/>
                  </a:lnTo>
                  <a:lnTo>
                    <a:pt x="796706" y="213310"/>
                  </a:lnTo>
                  <a:lnTo>
                    <a:pt x="831171" y="168490"/>
                  </a:lnTo>
                  <a:lnTo>
                    <a:pt x="864524" y="122132"/>
                  </a:lnTo>
                  <a:lnTo>
                    <a:pt x="896683" y="74295"/>
                  </a:lnTo>
                  <a:lnTo>
                    <a:pt x="919989" y="37423"/>
                  </a:lnTo>
                  <a:lnTo>
                    <a:pt x="931303" y="18777"/>
                  </a:lnTo>
                  <a:lnTo>
                    <a:pt x="942390" y="0"/>
                  </a:lnTo>
                </a:path>
              </a:pathLst>
            </a:custGeom>
            <a:ln w="15875">
              <a:solidFill>
                <a:srgbClr val="231F20"/>
              </a:solidFill>
            </a:ln>
          </p:spPr>
          <p:txBody>
            <a:bodyPr wrap="square" lIns="0" tIns="0" rIns="0" bIns="0" rtlCol="0"/>
            <a:lstStyle/>
            <a:p>
              <a:endParaRPr/>
            </a:p>
          </p:txBody>
        </p:sp>
        <p:sp>
          <p:nvSpPr>
            <p:cNvPr id="33" name="object 33"/>
            <p:cNvSpPr/>
            <p:nvPr/>
          </p:nvSpPr>
          <p:spPr>
            <a:xfrm>
              <a:off x="3269055" y="4125516"/>
              <a:ext cx="64135" cy="5080"/>
            </a:xfrm>
            <a:custGeom>
              <a:avLst/>
              <a:gdLst/>
              <a:ahLst/>
              <a:cxnLst/>
              <a:rect l="l" t="t" r="r" b="b"/>
              <a:pathLst>
                <a:path w="64135" h="5079">
                  <a:moveTo>
                    <a:pt x="-7937" y="2228"/>
                  </a:moveTo>
                  <a:lnTo>
                    <a:pt x="71564" y="2228"/>
                  </a:lnTo>
                </a:path>
              </a:pathLst>
            </a:custGeom>
            <a:ln w="20332">
              <a:solidFill>
                <a:srgbClr val="231F20"/>
              </a:solidFill>
            </a:ln>
          </p:spPr>
          <p:txBody>
            <a:bodyPr wrap="square" lIns="0" tIns="0" rIns="0" bIns="0" rtlCol="0"/>
            <a:lstStyle/>
            <a:p>
              <a:endParaRPr/>
            </a:p>
          </p:txBody>
        </p:sp>
      </p:grpSp>
      <p:sp>
        <p:nvSpPr>
          <p:cNvPr id="34" name="object 34"/>
          <p:cNvSpPr/>
          <p:nvPr/>
        </p:nvSpPr>
        <p:spPr>
          <a:xfrm>
            <a:off x="7590293" y="3423320"/>
            <a:ext cx="0" cy="1779270"/>
          </a:xfrm>
          <a:custGeom>
            <a:avLst/>
            <a:gdLst/>
            <a:ahLst/>
            <a:cxnLst/>
            <a:rect l="l" t="t" r="r" b="b"/>
            <a:pathLst>
              <a:path h="1779270">
                <a:moveTo>
                  <a:pt x="0" y="0"/>
                </a:moveTo>
                <a:lnTo>
                  <a:pt x="0" y="1779130"/>
                </a:lnTo>
              </a:path>
            </a:pathLst>
          </a:custGeom>
          <a:ln w="9525">
            <a:solidFill>
              <a:srgbClr val="231F20"/>
            </a:solidFill>
          </a:ln>
        </p:spPr>
        <p:txBody>
          <a:bodyPr wrap="square" lIns="0" tIns="0" rIns="0" bIns="0" rtlCol="0"/>
          <a:lstStyle/>
          <a:p>
            <a:endParaRPr/>
          </a:p>
        </p:txBody>
      </p:sp>
      <p:sp>
        <p:nvSpPr>
          <p:cNvPr id="35" name="object 35"/>
          <p:cNvSpPr/>
          <p:nvPr/>
        </p:nvSpPr>
        <p:spPr>
          <a:xfrm>
            <a:off x="8250693" y="3431778"/>
            <a:ext cx="0" cy="1779270"/>
          </a:xfrm>
          <a:custGeom>
            <a:avLst/>
            <a:gdLst/>
            <a:ahLst/>
            <a:cxnLst/>
            <a:rect l="l" t="t" r="r" b="b"/>
            <a:pathLst>
              <a:path h="1779270">
                <a:moveTo>
                  <a:pt x="0" y="0"/>
                </a:moveTo>
                <a:lnTo>
                  <a:pt x="0" y="1779143"/>
                </a:lnTo>
              </a:path>
            </a:pathLst>
          </a:custGeom>
          <a:ln w="9525">
            <a:solidFill>
              <a:srgbClr val="231F20"/>
            </a:solidFill>
          </a:ln>
        </p:spPr>
        <p:txBody>
          <a:bodyPr wrap="square" lIns="0" tIns="0" rIns="0" bIns="0" rtlCol="0"/>
          <a:lstStyle/>
          <a:p>
            <a:endParaRPr/>
          </a:p>
        </p:txBody>
      </p:sp>
      <p:grpSp>
        <p:nvGrpSpPr>
          <p:cNvPr id="36" name="object 36"/>
          <p:cNvGrpSpPr/>
          <p:nvPr/>
        </p:nvGrpSpPr>
        <p:grpSpPr>
          <a:xfrm>
            <a:off x="6237072" y="3418561"/>
            <a:ext cx="2712085" cy="1792605"/>
            <a:chOff x="1553946" y="3418560"/>
            <a:chExt cx="2712085" cy="1792605"/>
          </a:xfrm>
        </p:grpSpPr>
        <p:sp>
          <p:nvSpPr>
            <p:cNvPr id="37" name="object 37"/>
            <p:cNvSpPr/>
            <p:nvPr/>
          </p:nvSpPr>
          <p:spPr>
            <a:xfrm>
              <a:off x="2238310" y="3431778"/>
              <a:ext cx="0" cy="1779270"/>
            </a:xfrm>
            <a:custGeom>
              <a:avLst/>
              <a:gdLst/>
              <a:ahLst/>
              <a:cxnLst/>
              <a:rect l="l" t="t" r="r" b="b"/>
              <a:pathLst>
                <a:path h="1779270">
                  <a:moveTo>
                    <a:pt x="0" y="0"/>
                  </a:moveTo>
                  <a:lnTo>
                    <a:pt x="0" y="1779143"/>
                  </a:lnTo>
                </a:path>
              </a:pathLst>
            </a:custGeom>
            <a:ln w="9525">
              <a:solidFill>
                <a:srgbClr val="231F20"/>
              </a:solidFill>
            </a:ln>
          </p:spPr>
          <p:txBody>
            <a:bodyPr wrap="square" lIns="0" tIns="0" rIns="0" bIns="0" rtlCol="0"/>
            <a:lstStyle/>
            <a:p>
              <a:endParaRPr/>
            </a:p>
          </p:txBody>
        </p:sp>
        <p:sp>
          <p:nvSpPr>
            <p:cNvPr id="38" name="object 38"/>
            <p:cNvSpPr/>
            <p:nvPr/>
          </p:nvSpPr>
          <p:spPr>
            <a:xfrm>
              <a:off x="1558709" y="3423323"/>
              <a:ext cx="2702560" cy="1779270"/>
            </a:xfrm>
            <a:custGeom>
              <a:avLst/>
              <a:gdLst/>
              <a:ahLst/>
              <a:cxnLst/>
              <a:rect l="l" t="t" r="r" b="b"/>
              <a:pathLst>
                <a:path w="2702560" h="1779270">
                  <a:moveTo>
                    <a:pt x="0" y="1779130"/>
                  </a:moveTo>
                  <a:lnTo>
                    <a:pt x="2702547" y="1779130"/>
                  </a:lnTo>
                  <a:lnTo>
                    <a:pt x="2702547" y="0"/>
                  </a:lnTo>
                  <a:lnTo>
                    <a:pt x="0" y="0"/>
                  </a:lnTo>
                  <a:lnTo>
                    <a:pt x="0" y="1779130"/>
                  </a:lnTo>
                  <a:close/>
                </a:path>
              </a:pathLst>
            </a:custGeom>
            <a:ln w="9525">
              <a:solidFill>
                <a:srgbClr val="231F20"/>
              </a:solidFill>
            </a:ln>
          </p:spPr>
          <p:txBody>
            <a:bodyPr wrap="square" lIns="0" tIns="0" rIns="0" bIns="0" rtlCol="0"/>
            <a:lstStyle/>
            <a:p>
              <a:endParaRPr/>
            </a:p>
          </p:txBody>
        </p:sp>
      </p:grpSp>
      <p:sp>
        <p:nvSpPr>
          <p:cNvPr id="39" name="object 39"/>
          <p:cNvSpPr/>
          <p:nvPr/>
        </p:nvSpPr>
        <p:spPr>
          <a:xfrm>
            <a:off x="7661986" y="3046270"/>
            <a:ext cx="67945" cy="45720"/>
          </a:xfrm>
          <a:custGeom>
            <a:avLst/>
            <a:gdLst/>
            <a:ahLst/>
            <a:cxnLst/>
            <a:rect l="l" t="t" r="r" b="b"/>
            <a:pathLst>
              <a:path w="67944" h="45719">
                <a:moveTo>
                  <a:pt x="0" y="0"/>
                </a:moveTo>
                <a:lnTo>
                  <a:pt x="22567" y="22580"/>
                </a:lnTo>
                <a:lnTo>
                  <a:pt x="0" y="45148"/>
                </a:lnTo>
                <a:lnTo>
                  <a:pt x="67729" y="22580"/>
                </a:lnTo>
                <a:lnTo>
                  <a:pt x="0" y="0"/>
                </a:lnTo>
                <a:close/>
              </a:path>
            </a:pathLst>
          </a:custGeom>
          <a:solidFill>
            <a:srgbClr val="231F20"/>
          </a:solidFill>
        </p:spPr>
        <p:txBody>
          <a:bodyPr wrap="square" lIns="0" tIns="0" rIns="0" bIns="0" rtlCol="0"/>
          <a:lstStyle/>
          <a:p>
            <a:endParaRPr/>
          </a:p>
        </p:txBody>
      </p:sp>
      <p:grpSp>
        <p:nvGrpSpPr>
          <p:cNvPr id="40" name="object 40"/>
          <p:cNvGrpSpPr/>
          <p:nvPr/>
        </p:nvGrpSpPr>
        <p:grpSpPr>
          <a:xfrm>
            <a:off x="6063466" y="2181857"/>
            <a:ext cx="167640" cy="249554"/>
            <a:chOff x="1380341" y="2181857"/>
            <a:chExt cx="167640" cy="249554"/>
          </a:xfrm>
        </p:grpSpPr>
        <p:sp>
          <p:nvSpPr>
            <p:cNvPr id="41" name="object 41"/>
            <p:cNvSpPr/>
            <p:nvPr/>
          </p:nvSpPr>
          <p:spPr>
            <a:xfrm>
              <a:off x="1392857" y="2186620"/>
              <a:ext cx="150495" cy="226060"/>
            </a:xfrm>
            <a:custGeom>
              <a:avLst/>
              <a:gdLst/>
              <a:ahLst/>
              <a:cxnLst/>
              <a:rect l="l" t="t" r="r" b="b"/>
              <a:pathLst>
                <a:path w="150494" h="226060">
                  <a:moveTo>
                    <a:pt x="150050" y="0"/>
                  </a:moveTo>
                  <a:lnTo>
                    <a:pt x="0" y="225602"/>
                  </a:lnTo>
                </a:path>
              </a:pathLst>
            </a:custGeom>
            <a:ln w="9525">
              <a:solidFill>
                <a:srgbClr val="231F20"/>
              </a:solidFill>
            </a:ln>
          </p:spPr>
          <p:txBody>
            <a:bodyPr wrap="square" lIns="0" tIns="0" rIns="0" bIns="0" rtlCol="0"/>
            <a:lstStyle/>
            <a:p>
              <a:endParaRPr/>
            </a:p>
          </p:txBody>
        </p:sp>
        <p:sp>
          <p:nvSpPr>
            <p:cNvPr id="42" name="object 42"/>
            <p:cNvSpPr/>
            <p:nvPr/>
          </p:nvSpPr>
          <p:spPr>
            <a:xfrm>
              <a:off x="1380341" y="2380930"/>
              <a:ext cx="43815" cy="50165"/>
            </a:xfrm>
            <a:custGeom>
              <a:avLst/>
              <a:gdLst/>
              <a:ahLst/>
              <a:cxnLst/>
              <a:rect l="l" t="t" r="r" b="b"/>
              <a:pathLst>
                <a:path w="43815" h="50164">
                  <a:moveTo>
                    <a:pt x="6210" y="0"/>
                  </a:moveTo>
                  <a:lnTo>
                    <a:pt x="0" y="50088"/>
                  </a:lnTo>
                  <a:lnTo>
                    <a:pt x="43814" y="24993"/>
                  </a:lnTo>
                  <a:lnTo>
                    <a:pt x="12509" y="31292"/>
                  </a:lnTo>
                  <a:lnTo>
                    <a:pt x="6210" y="0"/>
                  </a:lnTo>
                  <a:close/>
                </a:path>
              </a:pathLst>
            </a:custGeom>
            <a:solidFill>
              <a:srgbClr val="231F20"/>
            </a:solidFill>
          </p:spPr>
          <p:txBody>
            <a:bodyPr wrap="square" lIns="0" tIns="0" rIns="0" bIns="0" rtlCol="0"/>
            <a:lstStyle/>
            <a:p>
              <a:endParaRPr/>
            </a:p>
          </p:txBody>
        </p:sp>
      </p:grpSp>
      <p:grpSp>
        <p:nvGrpSpPr>
          <p:cNvPr id="43" name="object 43"/>
          <p:cNvGrpSpPr/>
          <p:nvPr/>
        </p:nvGrpSpPr>
        <p:grpSpPr>
          <a:xfrm>
            <a:off x="6181769" y="2146859"/>
            <a:ext cx="94615" cy="621665"/>
            <a:chOff x="1498643" y="2146858"/>
            <a:chExt cx="94615" cy="621665"/>
          </a:xfrm>
        </p:grpSpPr>
        <p:sp>
          <p:nvSpPr>
            <p:cNvPr id="44" name="object 44"/>
            <p:cNvSpPr/>
            <p:nvPr/>
          </p:nvSpPr>
          <p:spPr>
            <a:xfrm>
              <a:off x="1503405" y="2690098"/>
              <a:ext cx="85090" cy="73660"/>
            </a:xfrm>
            <a:custGeom>
              <a:avLst/>
              <a:gdLst/>
              <a:ahLst/>
              <a:cxnLst/>
              <a:rect l="l" t="t" r="r" b="b"/>
              <a:pathLst>
                <a:path w="85090" h="73660">
                  <a:moveTo>
                    <a:pt x="42329" y="73380"/>
                  </a:moveTo>
                  <a:lnTo>
                    <a:pt x="84658" y="0"/>
                  </a:lnTo>
                  <a:lnTo>
                    <a:pt x="0" y="0"/>
                  </a:lnTo>
                  <a:lnTo>
                    <a:pt x="42329" y="73380"/>
                  </a:lnTo>
                  <a:close/>
                </a:path>
              </a:pathLst>
            </a:custGeom>
            <a:ln w="9525">
              <a:solidFill>
                <a:srgbClr val="231F20"/>
              </a:solidFill>
            </a:ln>
          </p:spPr>
          <p:txBody>
            <a:bodyPr wrap="square" lIns="0" tIns="0" rIns="0" bIns="0" rtlCol="0"/>
            <a:lstStyle/>
            <a:p>
              <a:endParaRPr/>
            </a:p>
          </p:txBody>
        </p:sp>
        <p:sp>
          <p:nvSpPr>
            <p:cNvPr id="45" name="object 45"/>
            <p:cNvSpPr/>
            <p:nvPr/>
          </p:nvSpPr>
          <p:spPr>
            <a:xfrm>
              <a:off x="1505661" y="2151621"/>
              <a:ext cx="76200" cy="549275"/>
            </a:xfrm>
            <a:custGeom>
              <a:avLst/>
              <a:gdLst/>
              <a:ahLst/>
              <a:cxnLst/>
              <a:rect l="l" t="t" r="r" b="b"/>
              <a:pathLst>
                <a:path w="76200" h="549275">
                  <a:moveTo>
                    <a:pt x="76200" y="0"/>
                  </a:moveTo>
                  <a:lnTo>
                    <a:pt x="0" y="0"/>
                  </a:lnTo>
                  <a:lnTo>
                    <a:pt x="0" y="549211"/>
                  </a:lnTo>
                  <a:lnTo>
                    <a:pt x="76200" y="549211"/>
                  </a:lnTo>
                  <a:lnTo>
                    <a:pt x="76200" y="0"/>
                  </a:lnTo>
                  <a:close/>
                </a:path>
              </a:pathLst>
            </a:custGeom>
            <a:solidFill>
              <a:srgbClr val="FFFFFF"/>
            </a:solidFill>
          </p:spPr>
          <p:txBody>
            <a:bodyPr wrap="square" lIns="0" tIns="0" rIns="0" bIns="0" rtlCol="0"/>
            <a:lstStyle/>
            <a:p>
              <a:endParaRPr/>
            </a:p>
          </p:txBody>
        </p:sp>
        <p:sp>
          <p:nvSpPr>
            <p:cNvPr id="46" name="object 46"/>
            <p:cNvSpPr/>
            <p:nvPr/>
          </p:nvSpPr>
          <p:spPr>
            <a:xfrm>
              <a:off x="1505661" y="2151621"/>
              <a:ext cx="76200" cy="549275"/>
            </a:xfrm>
            <a:custGeom>
              <a:avLst/>
              <a:gdLst/>
              <a:ahLst/>
              <a:cxnLst/>
              <a:rect l="l" t="t" r="r" b="b"/>
              <a:pathLst>
                <a:path w="76200" h="549275">
                  <a:moveTo>
                    <a:pt x="76200" y="0"/>
                  </a:moveTo>
                  <a:lnTo>
                    <a:pt x="0" y="0"/>
                  </a:lnTo>
                  <a:lnTo>
                    <a:pt x="0" y="549211"/>
                  </a:lnTo>
                  <a:lnTo>
                    <a:pt x="76200" y="549211"/>
                  </a:lnTo>
                  <a:lnTo>
                    <a:pt x="76200" y="0"/>
                  </a:lnTo>
                  <a:close/>
                </a:path>
              </a:pathLst>
            </a:custGeom>
            <a:ln w="9525">
              <a:solidFill>
                <a:srgbClr val="231F20"/>
              </a:solidFill>
            </a:ln>
          </p:spPr>
          <p:txBody>
            <a:bodyPr wrap="square" lIns="0" tIns="0" rIns="0" bIns="0" rtlCol="0"/>
            <a:lstStyle/>
            <a:p>
              <a:endParaRPr/>
            </a:p>
          </p:txBody>
        </p:sp>
      </p:grpSp>
      <p:grpSp>
        <p:nvGrpSpPr>
          <p:cNvPr id="47" name="object 47"/>
          <p:cNvGrpSpPr/>
          <p:nvPr/>
        </p:nvGrpSpPr>
        <p:grpSpPr>
          <a:xfrm>
            <a:off x="7683753" y="2149691"/>
            <a:ext cx="94615" cy="621030"/>
            <a:chOff x="3000627" y="2149691"/>
            <a:chExt cx="94615" cy="621030"/>
          </a:xfrm>
        </p:grpSpPr>
        <p:sp>
          <p:nvSpPr>
            <p:cNvPr id="48" name="object 48"/>
            <p:cNvSpPr/>
            <p:nvPr/>
          </p:nvSpPr>
          <p:spPr>
            <a:xfrm>
              <a:off x="3005390" y="2692359"/>
              <a:ext cx="85090" cy="73660"/>
            </a:xfrm>
            <a:custGeom>
              <a:avLst/>
              <a:gdLst/>
              <a:ahLst/>
              <a:cxnLst/>
              <a:rect l="l" t="t" r="r" b="b"/>
              <a:pathLst>
                <a:path w="85089" h="73660">
                  <a:moveTo>
                    <a:pt x="42329" y="73380"/>
                  </a:moveTo>
                  <a:lnTo>
                    <a:pt x="84670" y="0"/>
                  </a:lnTo>
                  <a:lnTo>
                    <a:pt x="0" y="0"/>
                  </a:lnTo>
                  <a:lnTo>
                    <a:pt x="42329" y="73380"/>
                  </a:lnTo>
                  <a:close/>
                </a:path>
              </a:pathLst>
            </a:custGeom>
            <a:ln w="9525">
              <a:solidFill>
                <a:srgbClr val="231F20"/>
              </a:solidFill>
            </a:ln>
          </p:spPr>
          <p:txBody>
            <a:bodyPr wrap="square" lIns="0" tIns="0" rIns="0" bIns="0" rtlCol="0"/>
            <a:lstStyle/>
            <a:p>
              <a:endParaRPr/>
            </a:p>
          </p:txBody>
        </p:sp>
        <p:sp>
          <p:nvSpPr>
            <p:cNvPr id="49" name="object 49"/>
            <p:cNvSpPr/>
            <p:nvPr/>
          </p:nvSpPr>
          <p:spPr>
            <a:xfrm>
              <a:off x="3007639" y="2154453"/>
              <a:ext cx="76200" cy="549275"/>
            </a:xfrm>
            <a:custGeom>
              <a:avLst/>
              <a:gdLst/>
              <a:ahLst/>
              <a:cxnLst/>
              <a:rect l="l" t="t" r="r" b="b"/>
              <a:pathLst>
                <a:path w="76200" h="549275">
                  <a:moveTo>
                    <a:pt x="76200" y="0"/>
                  </a:moveTo>
                  <a:lnTo>
                    <a:pt x="0" y="0"/>
                  </a:lnTo>
                  <a:lnTo>
                    <a:pt x="0" y="549198"/>
                  </a:lnTo>
                  <a:lnTo>
                    <a:pt x="76200" y="549198"/>
                  </a:lnTo>
                  <a:lnTo>
                    <a:pt x="76200" y="0"/>
                  </a:lnTo>
                  <a:close/>
                </a:path>
              </a:pathLst>
            </a:custGeom>
            <a:solidFill>
              <a:srgbClr val="FFFFFF"/>
            </a:solidFill>
          </p:spPr>
          <p:txBody>
            <a:bodyPr wrap="square" lIns="0" tIns="0" rIns="0" bIns="0" rtlCol="0"/>
            <a:lstStyle/>
            <a:p>
              <a:endParaRPr/>
            </a:p>
          </p:txBody>
        </p:sp>
        <p:sp>
          <p:nvSpPr>
            <p:cNvPr id="50" name="object 50"/>
            <p:cNvSpPr/>
            <p:nvPr/>
          </p:nvSpPr>
          <p:spPr>
            <a:xfrm>
              <a:off x="3007639" y="2154453"/>
              <a:ext cx="76200" cy="549275"/>
            </a:xfrm>
            <a:custGeom>
              <a:avLst/>
              <a:gdLst/>
              <a:ahLst/>
              <a:cxnLst/>
              <a:rect l="l" t="t" r="r" b="b"/>
              <a:pathLst>
                <a:path w="76200" h="549275">
                  <a:moveTo>
                    <a:pt x="76200" y="0"/>
                  </a:moveTo>
                  <a:lnTo>
                    <a:pt x="0" y="0"/>
                  </a:lnTo>
                  <a:lnTo>
                    <a:pt x="0" y="549198"/>
                  </a:lnTo>
                  <a:lnTo>
                    <a:pt x="76200" y="549198"/>
                  </a:lnTo>
                  <a:lnTo>
                    <a:pt x="76200" y="0"/>
                  </a:lnTo>
                  <a:close/>
                </a:path>
              </a:pathLst>
            </a:custGeom>
            <a:ln w="9525">
              <a:solidFill>
                <a:srgbClr val="231F20"/>
              </a:solidFill>
            </a:ln>
          </p:spPr>
          <p:txBody>
            <a:bodyPr wrap="square" lIns="0" tIns="0" rIns="0" bIns="0" rtlCol="0"/>
            <a:lstStyle/>
            <a:p>
              <a:endParaRPr/>
            </a:p>
          </p:txBody>
        </p:sp>
      </p:grpSp>
      <p:grpSp>
        <p:nvGrpSpPr>
          <p:cNvPr id="51" name="object 51"/>
          <p:cNvGrpSpPr/>
          <p:nvPr/>
        </p:nvGrpSpPr>
        <p:grpSpPr>
          <a:xfrm>
            <a:off x="8860624" y="2154771"/>
            <a:ext cx="94615" cy="621665"/>
            <a:chOff x="4177498" y="2154770"/>
            <a:chExt cx="94615" cy="621665"/>
          </a:xfrm>
        </p:grpSpPr>
        <p:sp>
          <p:nvSpPr>
            <p:cNvPr id="52" name="object 52"/>
            <p:cNvSpPr/>
            <p:nvPr/>
          </p:nvSpPr>
          <p:spPr>
            <a:xfrm>
              <a:off x="4182260" y="2698010"/>
              <a:ext cx="85090" cy="73660"/>
            </a:xfrm>
            <a:custGeom>
              <a:avLst/>
              <a:gdLst/>
              <a:ahLst/>
              <a:cxnLst/>
              <a:rect l="l" t="t" r="r" b="b"/>
              <a:pathLst>
                <a:path w="85089" h="73660">
                  <a:moveTo>
                    <a:pt x="42329" y="73367"/>
                  </a:moveTo>
                  <a:lnTo>
                    <a:pt x="84658" y="0"/>
                  </a:lnTo>
                  <a:lnTo>
                    <a:pt x="0" y="0"/>
                  </a:lnTo>
                  <a:lnTo>
                    <a:pt x="42329" y="73367"/>
                  </a:lnTo>
                  <a:close/>
                </a:path>
              </a:pathLst>
            </a:custGeom>
            <a:ln w="9524">
              <a:solidFill>
                <a:srgbClr val="231F20"/>
              </a:solidFill>
            </a:ln>
          </p:spPr>
          <p:txBody>
            <a:bodyPr wrap="square" lIns="0" tIns="0" rIns="0" bIns="0" rtlCol="0"/>
            <a:lstStyle/>
            <a:p>
              <a:endParaRPr/>
            </a:p>
          </p:txBody>
        </p:sp>
        <p:sp>
          <p:nvSpPr>
            <p:cNvPr id="53" name="object 53"/>
            <p:cNvSpPr/>
            <p:nvPr/>
          </p:nvSpPr>
          <p:spPr>
            <a:xfrm>
              <a:off x="4184510" y="2159533"/>
              <a:ext cx="76200" cy="549275"/>
            </a:xfrm>
            <a:custGeom>
              <a:avLst/>
              <a:gdLst/>
              <a:ahLst/>
              <a:cxnLst/>
              <a:rect l="l" t="t" r="r" b="b"/>
              <a:pathLst>
                <a:path w="76200" h="549275">
                  <a:moveTo>
                    <a:pt x="76200" y="0"/>
                  </a:moveTo>
                  <a:lnTo>
                    <a:pt x="0" y="0"/>
                  </a:lnTo>
                  <a:lnTo>
                    <a:pt x="0" y="549198"/>
                  </a:lnTo>
                  <a:lnTo>
                    <a:pt x="76200" y="549198"/>
                  </a:lnTo>
                  <a:lnTo>
                    <a:pt x="76200" y="0"/>
                  </a:lnTo>
                  <a:close/>
                </a:path>
              </a:pathLst>
            </a:custGeom>
            <a:solidFill>
              <a:srgbClr val="FFFFFF"/>
            </a:solidFill>
          </p:spPr>
          <p:txBody>
            <a:bodyPr wrap="square" lIns="0" tIns="0" rIns="0" bIns="0" rtlCol="0"/>
            <a:lstStyle/>
            <a:p>
              <a:endParaRPr/>
            </a:p>
          </p:txBody>
        </p:sp>
        <p:sp>
          <p:nvSpPr>
            <p:cNvPr id="54" name="object 54"/>
            <p:cNvSpPr/>
            <p:nvPr/>
          </p:nvSpPr>
          <p:spPr>
            <a:xfrm>
              <a:off x="4184510" y="2159533"/>
              <a:ext cx="76200" cy="549275"/>
            </a:xfrm>
            <a:custGeom>
              <a:avLst/>
              <a:gdLst/>
              <a:ahLst/>
              <a:cxnLst/>
              <a:rect l="l" t="t" r="r" b="b"/>
              <a:pathLst>
                <a:path w="76200" h="549275">
                  <a:moveTo>
                    <a:pt x="76200" y="0"/>
                  </a:moveTo>
                  <a:lnTo>
                    <a:pt x="0" y="0"/>
                  </a:lnTo>
                  <a:lnTo>
                    <a:pt x="0" y="549198"/>
                  </a:lnTo>
                  <a:lnTo>
                    <a:pt x="76200" y="549198"/>
                  </a:lnTo>
                  <a:lnTo>
                    <a:pt x="76200" y="0"/>
                  </a:lnTo>
                  <a:close/>
                </a:path>
              </a:pathLst>
            </a:custGeom>
            <a:ln w="9525">
              <a:solidFill>
                <a:srgbClr val="231F20"/>
              </a:solidFill>
            </a:ln>
          </p:spPr>
          <p:txBody>
            <a:bodyPr wrap="square" lIns="0" tIns="0" rIns="0" bIns="0" rtlCol="0"/>
            <a:lstStyle/>
            <a:p>
              <a:endParaRPr/>
            </a:p>
          </p:txBody>
        </p:sp>
      </p:grpSp>
      <p:grpSp>
        <p:nvGrpSpPr>
          <p:cNvPr id="55" name="object 55"/>
          <p:cNvGrpSpPr/>
          <p:nvPr/>
        </p:nvGrpSpPr>
        <p:grpSpPr>
          <a:xfrm>
            <a:off x="7947341" y="830578"/>
            <a:ext cx="284480" cy="268605"/>
            <a:chOff x="3264216" y="830577"/>
            <a:chExt cx="284480" cy="268605"/>
          </a:xfrm>
        </p:grpSpPr>
        <p:sp>
          <p:nvSpPr>
            <p:cNvPr id="56" name="object 56"/>
            <p:cNvSpPr/>
            <p:nvPr/>
          </p:nvSpPr>
          <p:spPr>
            <a:xfrm>
              <a:off x="3268978" y="835340"/>
              <a:ext cx="274955" cy="259079"/>
            </a:xfrm>
            <a:custGeom>
              <a:avLst/>
              <a:gdLst/>
              <a:ahLst/>
              <a:cxnLst/>
              <a:rect l="l" t="t" r="r" b="b"/>
              <a:pathLst>
                <a:path w="274954" h="259080">
                  <a:moveTo>
                    <a:pt x="137452" y="0"/>
                  </a:moveTo>
                  <a:lnTo>
                    <a:pt x="94003" y="6603"/>
                  </a:lnTo>
                  <a:lnTo>
                    <a:pt x="56271" y="24991"/>
                  </a:lnTo>
                  <a:lnTo>
                    <a:pt x="26518" y="53031"/>
                  </a:lnTo>
                  <a:lnTo>
                    <a:pt x="7006" y="88591"/>
                  </a:lnTo>
                  <a:lnTo>
                    <a:pt x="0" y="129539"/>
                  </a:lnTo>
                  <a:lnTo>
                    <a:pt x="7006" y="170488"/>
                  </a:lnTo>
                  <a:lnTo>
                    <a:pt x="26518" y="206048"/>
                  </a:lnTo>
                  <a:lnTo>
                    <a:pt x="56271" y="234088"/>
                  </a:lnTo>
                  <a:lnTo>
                    <a:pt x="94003" y="252476"/>
                  </a:lnTo>
                  <a:lnTo>
                    <a:pt x="137452" y="259079"/>
                  </a:lnTo>
                  <a:lnTo>
                    <a:pt x="180889" y="252476"/>
                  </a:lnTo>
                  <a:lnTo>
                    <a:pt x="218617" y="234088"/>
                  </a:lnTo>
                  <a:lnTo>
                    <a:pt x="248370" y="206048"/>
                  </a:lnTo>
                  <a:lnTo>
                    <a:pt x="267883" y="170488"/>
                  </a:lnTo>
                  <a:lnTo>
                    <a:pt x="274891" y="129539"/>
                  </a:lnTo>
                  <a:lnTo>
                    <a:pt x="267883" y="88591"/>
                  </a:lnTo>
                  <a:lnTo>
                    <a:pt x="248370" y="53031"/>
                  </a:lnTo>
                  <a:lnTo>
                    <a:pt x="218617" y="24991"/>
                  </a:lnTo>
                  <a:lnTo>
                    <a:pt x="180889" y="6603"/>
                  </a:lnTo>
                  <a:lnTo>
                    <a:pt x="137452" y="0"/>
                  </a:lnTo>
                  <a:close/>
                </a:path>
              </a:pathLst>
            </a:custGeom>
            <a:solidFill>
              <a:srgbClr val="FFFFFF"/>
            </a:solidFill>
          </p:spPr>
          <p:txBody>
            <a:bodyPr wrap="square" lIns="0" tIns="0" rIns="0" bIns="0" rtlCol="0"/>
            <a:lstStyle/>
            <a:p>
              <a:endParaRPr/>
            </a:p>
          </p:txBody>
        </p:sp>
        <p:sp>
          <p:nvSpPr>
            <p:cNvPr id="57" name="object 57"/>
            <p:cNvSpPr/>
            <p:nvPr/>
          </p:nvSpPr>
          <p:spPr>
            <a:xfrm>
              <a:off x="3268978" y="835340"/>
              <a:ext cx="274955" cy="259079"/>
            </a:xfrm>
            <a:custGeom>
              <a:avLst/>
              <a:gdLst/>
              <a:ahLst/>
              <a:cxnLst/>
              <a:rect l="l" t="t" r="r" b="b"/>
              <a:pathLst>
                <a:path w="274954" h="259080">
                  <a:moveTo>
                    <a:pt x="137452" y="0"/>
                  </a:moveTo>
                  <a:lnTo>
                    <a:pt x="94003" y="6603"/>
                  </a:lnTo>
                  <a:lnTo>
                    <a:pt x="56271" y="24991"/>
                  </a:lnTo>
                  <a:lnTo>
                    <a:pt x="26518" y="53031"/>
                  </a:lnTo>
                  <a:lnTo>
                    <a:pt x="7006" y="88591"/>
                  </a:lnTo>
                  <a:lnTo>
                    <a:pt x="0" y="129539"/>
                  </a:lnTo>
                  <a:lnTo>
                    <a:pt x="7006" y="170488"/>
                  </a:lnTo>
                  <a:lnTo>
                    <a:pt x="26518" y="206048"/>
                  </a:lnTo>
                  <a:lnTo>
                    <a:pt x="56271" y="234088"/>
                  </a:lnTo>
                  <a:lnTo>
                    <a:pt x="94003" y="252476"/>
                  </a:lnTo>
                  <a:lnTo>
                    <a:pt x="137452" y="259079"/>
                  </a:lnTo>
                  <a:lnTo>
                    <a:pt x="180889" y="252476"/>
                  </a:lnTo>
                  <a:lnTo>
                    <a:pt x="218617" y="234088"/>
                  </a:lnTo>
                  <a:lnTo>
                    <a:pt x="248370" y="206048"/>
                  </a:lnTo>
                  <a:lnTo>
                    <a:pt x="267883" y="170488"/>
                  </a:lnTo>
                  <a:lnTo>
                    <a:pt x="274891" y="129539"/>
                  </a:lnTo>
                  <a:lnTo>
                    <a:pt x="267883" y="88591"/>
                  </a:lnTo>
                  <a:lnTo>
                    <a:pt x="248370" y="53031"/>
                  </a:lnTo>
                  <a:lnTo>
                    <a:pt x="218617" y="24991"/>
                  </a:lnTo>
                  <a:lnTo>
                    <a:pt x="180889" y="6603"/>
                  </a:lnTo>
                  <a:lnTo>
                    <a:pt x="137452" y="0"/>
                  </a:lnTo>
                  <a:close/>
                </a:path>
              </a:pathLst>
            </a:custGeom>
            <a:ln w="9525">
              <a:solidFill>
                <a:srgbClr val="231F20"/>
              </a:solidFill>
            </a:ln>
          </p:spPr>
          <p:txBody>
            <a:bodyPr wrap="square" lIns="0" tIns="0" rIns="0" bIns="0" rtlCol="0"/>
            <a:lstStyle/>
            <a:p>
              <a:endParaRPr/>
            </a:p>
          </p:txBody>
        </p:sp>
      </p:grpSp>
      <p:grpSp>
        <p:nvGrpSpPr>
          <p:cNvPr id="58" name="object 58"/>
          <p:cNvGrpSpPr/>
          <p:nvPr/>
        </p:nvGrpSpPr>
        <p:grpSpPr>
          <a:xfrm>
            <a:off x="6895222" y="1470656"/>
            <a:ext cx="284480" cy="268605"/>
            <a:chOff x="2212097" y="1470655"/>
            <a:chExt cx="284480" cy="268605"/>
          </a:xfrm>
        </p:grpSpPr>
        <p:sp>
          <p:nvSpPr>
            <p:cNvPr id="59" name="object 59"/>
            <p:cNvSpPr/>
            <p:nvPr/>
          </p:nvSpPr>
          <p:spPr>
            <a:xfrm>
              <a:off x="2216860" y="1475417"/>
              <a:ext cx="274955" cy="259079"/>
            </a:xfrm>
            <a:custGeom>
              <a:avLst/>
              <a:gdLst/>
              <a:ahLst/>
              <a:cxnLst/>
              <a:rect l="l" t="t" r="r" b="b"/>
              <a:pathLst>
                <a:path w="274955" h="259080">
                  <a:moveTo>
                    <a:pt x="137439" y="0"/>
                  </a:moveTo>
                  <a:lnTo>
                    <a:pt x="93997" y="6603"/>
                  </a:lnTo>
                  <a:lnTo>
                    <a:pt x="56268" y="24991"/>
                  </a:lnTo>
                  <a:lnTo>
                    <a:pt x="26517" y="53031"/>
                  </a:lnTo>
                  <a:lnTo>
                    <a:pt x="7006" y="88591"/>
                  </a:lnTo>
                  <a:lnTo>
                    <a:pt x="0" y="129539"/>
                  </a:lnTo>
                  <a:lnTo>
                    <a:pt x="7006" y="170488"/>
                  </a:lnTo>
                  <a:lnTo>
                    <a:pt x="26517" y="206048"/>
                  </a:lnTo>
                  <a:lnTo>
                    <a:pt x="56268" y="234088"/>
                  </a:lnTo>
                  <a:lnTo>
                    <a:pt x="93997" y="252476"/>
                  </a:lnTo>
                  <a:lnTo>
                    <a:pt x="137439" y="259079"/>
                  </a:lnTo>
                  <a:lnTo>
                    <a:pt x="180881" y="252476"/>
                  </a:lnTo>
                  <a:lnTo>
                    <a:pt x="218610" y="234088"/>
                  </a:lnTo>
                  <a:lnTo>
                    <a:pt x="248361" y="206048"/>
                  </a:lnTo>
                  <a:lnTo>
                    <a:pt x="267872" y="170488"/>
                  </a:lnTo>
                  <a:lnTo>
                    <a:pt x="274878" y="129539"/>
                  </a:lnTo>
                  <a:lnTo>
                    <a:pt x="267872" y="88591"/>
                  </a:lnTo>
                  <a:lnTo>
                    <a:pt x="248361" y="53031"/>
                  </a:lnTo>
                  <a:lnTo>
                    <a:pt x="218610" y="24991"/>
                  </a:lnTo>
                  <a:lnTo>
                    <a:pt x="180881" y="6603"/>
                  </a:lnTo>
                  <a:lnTo>
                    <a:pt x="137439" y="0"/>
                  </a:lnTo>
                  <a:close/>
                </a:path>
              </a:pathLst>
            </a:custGeom>
            <a:solidFill>
              <a:srgbClr val="FFFFFF"/>
            </a:solidFill>
          </p:spPr>
          <p:txBody>
            <a:bodyPr wrap="square" lIns="0" tIns="0" rIns="0" bIns="0" rtlCol="0"/>
            <a:lstStyle/>
            <a:p>
              <a:endParaRPr/>
            </a:p>
          </p:txBody>
        </p:sp>
        <p:sp>
          <p:nvSpPr>
            <p:cNvPr id="60" name="object 60"/>
            <p:cNvSpPr/>
            <p:nvPr/>
          </p:nvSpPr>
          <p:spPr>
            <a:xfrm>
              <a:off x="2216860" y="1475417"/>
              <a:ext cx="274955" cy="259079"/>
            </a:xfrm>
            <a:custGeom>
              <a:avLst/>
              <a:gdLst/>
              <a:ahLst/>
              <a:cxnLst/>
              <a:rect l="l" t="t" r="r" b="b"/>
              <a:pathLst>
                <a:path w="274955" h="259080">
                  <a:moveTo>
                    <a:pt x="137439" y="0"/>
                  </a:moveTo>
                  <a:lnTo>
                    <a:pt x="93997" y="6603"/>
                  </a:lnTo>
                  <a:lnTo>
                    <a:pt x="56268" y="24991"/>
                  </a:lnTo>
                  <a:lnTo>
                    <a:pt x="26517" y="53031"/>
                  </a:lnTo>
                  <a:lnTo>
                    <a:pt x="7006" y="88591"/>
                  </a:lnTo>
                  <a:lnTo>
                    <a:pt x="0" y="129539"/>
                  </a:lnTo>
                  <a:lnTo>
                    <a:pt x="7006" y="170488"/>
                  </a:lnTo>
                  <a:lnTo>
                    <a:pt x="26517" y="206048"/>
                  </a:lnTo>
                  <a:lnTo>
                    <a:pt x="56268" y="234088"/>
                  </a:lnTo>
                  <a:lnTo>
                    <a:pt x="93997" y="252476"/>
                  </a:lnTo>
                  <a:lnTo>
                    <a:pt x="137439" y="259079"/>
                  </a:lnTo>
                  <a:lnTo>
                    <a:pt x="180881" y="252476"/>
                  </a:lnTo>
                  <a:lnTo>
                    <a:pt x="218610" y="234088"/>
                  </a:lnTo>
                  <a:lnTo>
                    <a:pt x="248361" y="206048"/>
                  </a:lnTo>
                  <a:lnTo>
                    <a:pt x="267872" y="170488"/>
                  </a:lnTo>
                  <a:lnTo>
                    <a:pt x="274878" y="129539"/>
                  </a:lnTo>
                  <a:lnTo>
                    <a:pt x="267872" y="88591"/>
                  </a:lnTo>
                  <a:lnTo>
                    <a:pt x="248361" y="53031"/>
                  </a:lnTo>
                  <a:lnTo>
                    <a:pt x="218610" y="24991"/>
                  </a:lnTo>
                  <a:lnTo>
                    <a:pt x="180881" y="6603"/>
                  </a:lnTo>
                  <a:lnTo>
                    <a:pt x="137439" y="0"/>
                  </a:lnTo>
                  <a:close/>
                </a:path>
              </a:pathLst>
            </a:custGeom>
            <a:ln w="9525">
              <a:solidFill>
                <a:srgbClr val="231F20"/>
              </a:solidFill>
            </a:ln>
          </p:spPr>
          <p:txBody>
            <a:bodyPr wrap="square" lIns="0" tIns="0" rIns="0" bIns="0" rtlCol="0"/>
            <a:lstStyle/>
            <a:p>
              <a:endParaRPr/>
            </a:p>
          </p:txBody>
        </p:sp>
      </p:grpSp>
      <p:sp>
        <p:nvSpPr>
          <p:cNvPr id="61" name="object 61"/>
          <p:cNvSpPr/>
          <p:nvPr/>
        </p:nvSpPr>
        <p:spPr>
          <a:xfrm>
            <a:off x="5951142" y="2191154"/>
            <a:ext cx="538480" cy="287655"/>
          </a:xfrm>
          <a:custGeom>
            <a:avLst/>
            <a:gdLst/>
            <a:ahLst/>
            <a:cxnLst/>
            <a:rect l="l" t="t" r="r" b="b"/>
            <a:pathLst>
              <a:path w="538480" h="287655">
                <a:moveTo>
                  <a:pt x="537273" y="0"/>
                </a:moveTo>
                <a:lnTo>
                  <a:pt x="537718" y="6210"/>
                </a:lnTo>
                <a:lnTo>
                  <a:pt x="537921" y="12420"/>
                </a:lnTo>
                <a:lnTo>
                  <a:pt x="537921" y="18630"/>
                </a:lnTo>
                <a:lnTo>
                  <a:pt x="533588" y="66925"/>
                </a:lnTo>
                <a:lnTo>
                  <a:pt x="521095" y="112378"/>
                </a:lnTo>
                <a:lnTo>
                  <a:pt x="501202" y="154232"/>
                </a:lnTo>
                <a:lnTo>
                  <a:pt x="474668" y="191727"/>
                </a:lnTo>
                <a:lnTo>
                  <a:pt x="442252" y="224106"/>
                </a:lnTo>
                <a:lnTo>
                  <a:pt x="404714" y="250610"/>
                </a:lnTo>
                <a:lnTo>
                  <a:pt x="362813" y="270480"/>
                </a:lnTo>
                <a:lnTo>
                  <a:pt x="317308" y="282958"/>
                </a:lnTo>
                <a:lnTo>
                  <a:pt x="268960" y="287286"/>
                </a:lnTo>
                <a:lnTo>
                  <a:pt x="220618" y="282958"/>
                </a:lnTo>
                <a:lnTo>
                  <a:pt x="175118" y="270480"/>
                </a:lnTo>
                <a:lnTo>
                  <a:pt x="133218" y="250610"/>
                </a:lnTo>
                <a:lnTo>
                  <a:pt x="95679" y="224106"/>
                </a:lnTo>
                <a:lnTo>
                  <a:pt x="63261" y="191727"/>
                </a:lnTo>
                <a:lnTo>
                  <a:pt x="36724" y="154232"/>
                </a:lnTo>
                <a:lnTo>
                  <a:pt x="16828" y="112378"/>
                </a:lnTo>
                <a:lnTo>
                  <a:pt x="4333" y="66925"/>
                </a:lnTo>
                <a:lnTo>
                  <a:pt x="0" y="18630"/>
                </a:lnTo>
                <a:lnTo>
                  <a:pt x="0" y="12661"/>
                </a:lnTo>
                <a:lnTo>
                  <a:pt x="215" y="6667"/>
                </a:lnTo>
                <a:lnTo>
                  <a:pt x="609" y="698"/>
                </a:lnTo>
              </a:path>
            </a:pathLst>
          </a:custGeom>
          <a:ln w="9525">
            <a:solidFill>
              <a:srgbClr val="231F20"/>
            </a:solidFill>
            <a:prstDash val="sysDash"/>
          </a:ln>
        </p:spPr>
        <p:txBody>
          <a:bodyPr wrap="square" lIns="0" tIns="0" rIns="0" bIns="0" rtlCol="0"/>
          <a:lstStyle/>
          <a:p>
            <a:endParaRPr/>
          </a:p>
        </p:txBody>
      </p:sp>
      <p:sp>
        <p:nvSpPr>
          <p:cNvPr id="62" name="object 62"/>
          <p:cNvSpPr/>
          <p:nvPr/>
        </p:nvSpPr>
        <p:spPr>
          <a:xfrm>
            <a:off x="6573164" y="804850"/>
            <a:ext cx="654050" cy="346075"/>
          </a:xfrm>
          <a:custGeom>
            <a:avLst/>
            <a:gdLst/>
            <a:ahLst/>
            <a:cxnLst/>
            <a:rect l="l" t="t" r="r" b="b"/>
            <a:pathLst>
              <a:path w="654050" h="346075">
                <a:moveTo>
                  <a:pt x="0" y="346011"/>
                </a:moveTo>
                <a:lnTo>
                  <a:pt x="653630" y="346011"/>
                </a:lnTo>
                <a:lnTo>
                  <a:pt x="653630" y="0"/>
                </a:lnTo>
                <a:lnTo>
                  <a:pt x="0" y="0"/>
                </a:lnTo>
                <a:lnTo>
                  <a:pt x="0" y="346011"/>
                </a:lnTo>
                <a:close/>
              </a:path>
            </a:pathLst>
          </a:custGeom>
          <a:ln w="9525">
            <a:solidFill>
              <a:srgbClr val="231F20"/>
            </a:solidFill>
          </a:ln>
        </p:spPr>
        <p:txBody>
          <a:bodyPr wrap="square" lIns="0" tIns="0" rIns="0" bIns="0" rtlCol="0"/>
          <a:lstStyle/>
          <a:p>
            <a:endParaRPr/>
          </a:p>
        </p:txBody>
      </p:sp>
      <p:sp>
        <p:nvSpPr>
          <p:cNvPr id="63" name="object 63"/>
          <p:cNvSpPr/>
          <p:nvPr/>
        </p:nvSpPr>
        <p:spPr>
          <a:xfrm>
            <a:off x="6230552" y="4312879"/>
            <a:ext cx="2702560" cy="0"/>
          </a:xfrm>
          <a:custGeom>
            <a:avLst/>
            <a:gdLst/>
            <a:ahLst/>
            <a:cxnLst/>
            <a:rect l="l" t="t" r="r" b="b"/>
            <a:pathLst>
              <a:path w="2702560">
                <a:moveTo>
                  <a:pt x="0" y="0"/>
                </a:moveTo>
                <a:lnTo>
                  <a:pt x="2702560" y="0"/>
                </a:lnTo>
              </a:path>
            </a:pathLst>
          </a:custGeom>
          <a:ln w="9525">
            <a:solidFill>
              <a:srgbClr val="231F20"/>
            </a:solidFill>
          </a:ln>
        </p:spPr>
        <p:txBody>
          <a:bodyPr wrap="square" lIns="0" tIns="0" rIns="0" bIns="0" rtlCol="0"/>
          <a:lstStyle/>
          <a:p>
            <a:endParaRPr/>
          </a:p>
        </p:txBody>
      </p:sp>
      <p:sp>
        <p:nvSpPr>
          <p:cNvPr id="64" name="object 64"/>
          <p:cNvSpPr/>
          <p:nvPr/>
        </p:nvSpPr>
        <p:spPr>
          <a:xfrm>
            <a:off x="6242402" y="4719851"/>
            <a:ext cx="2701925" cy="0"/>
          </a:xfrm>
          <a:custGeom>
            <a:avLst/>
            <a:gdLst/>
            <a:ahLst/>
            <a:cxnLst/>
            <a:rect l="l" t="t" r="r" b="b"/>
            <a:pathLst>
              <a:path w="2701925">
                <a:moveTo>
                  <a:pt x="0" y="0"/>
                </a:moveTo>
                <a:lnTo>
                  <a:pt x="2701429" y="0"/>
                </a:lnTo>
              </a:path>
            </a:pathLst>
          </a:custGeom>
          <a:ln w="9525">
            <a:solidFill>
              <a:srgbClr val="231F20"/>
            </a:solidFill>
          </a:ln>
        </p:spPr>
        <p:txBody>
          <a:bodyPr wrap="square" lIns="0" tIns="0" rIns="0" bIns="0" rtlCol="0"/>
          <a:lstStyle/>
          <a:p>
            <a:endParaRPr/>
          </a:p>
        </p:txBody>
      </p:sp>
      <p:sp>
        <p:nvSpPr>
          <p:cNvPr id="65" name="object 65"/>
          <p:cNvSpPr/>
          <p:nvPr/>
        </p:nvSpPr>
        <p:spPr>
          <a:xfrm>
            <a:off x="6246922" y="3878260"/>
            <a:ext cx="2703830" cy="0"/>
          </a:xfrm>
          <a:custGeom>
            <a:avLst/>
            <a:gdLst/>
            <a:ahLst/>
            <a:cxnLst/>
            <a:rect l="l" t="t" r="r" b="b"/>
            <a:pathLst>
              <a:path w="2703829">
                <a:moveTo>
                  <a:pt x="0" y="0"/>
                </a:moveTo>
                <a:lnTo>
                  <a:pt x="2703690" y="0"/>
                </a:lnTo>
              </a:path>
            </a:pathLst>
          </a:custGeom>
          <a:ln w="9525">
            <a:solidFill>
              <a:srgbClr val="231F20"/>
            </a:solidFill>
          </a:ln>
        </p:spPr>
        <p:txBody>
          <a:bodyPr wrap="square" lIns="0" tIns="0" rIns="0" bIns="0" rtlCol="0"/>
          <a:lstStyle/>
          <a:p>
            <a:endParaRPr/>
          </a:p>
        </p:txBody>
      </p:sp>
      <p:sp>
        <p:nvSpPr>
          <p:cNvPr id="66" name="object 66"/>
          <p:cNvSpPr/>
          <p:nvPr/>
        </p:nvSpPr>
        <p:spPr>
          <a:xfrm>
            <a:off x="6247481" y="4127751"/>
            <a:ext cx="1732280" cy="1066800"/>
          </a:xfrm>
          <a:custGeom>
            <a:avLst/>
            <a:gdLst/>
            <a:ahLst/>
            <a:cxnLst/>
            <a:rect l="l" t="t" r="r" b="b"/>
            <a:pathLst>
              <a:path w="1732279" h="1066800">
                <a:moveTo>
                  <a:pt x="0" y="1066228"/>
                </a:moveTo>
                <a:lnTo>
                  <a:pt x="615810" y="268096"/>
                </a:lnTo>
              </a:path>
              <a:path w="1732279" h="1066800">
                <a:moveTo>
                  <a:pt x="607339" y="279958"/>
                </a:moveTo>
                <a:lnTo>
                  <a:pt x="653759" y="222928"/>
                </a:lnTo>
                <a:lnTo>
                  <a:pt x="680795" y="195349"/>
                </a:lnTo>
                <a:lnTo>
                  <a:pt x="712371" y="168848"/>
                </a:lnTo>
                <a:lnTo>
                  <a:pt x="749977" y="143763"/>
                </a:lnTo>
                <a:lnTo>
                  <a:pt x="795105" y="120437"/>
                </a:lnTo>
                <a:lnTo>
                  <a:pt x="849246" y="99207"/>
                </a:lnTo>
                <a:lnTo>
                  <a:pt x="913891" y="80416"/>
                </a:lnTo>
                <a:lnTo>
                  <a:pt x="952521" y="71986"/>
                </a:lnTo>
                <a:lnTo>
                  <a:pt x="997362" y="64138"/>
                </a:lnTo>
                <a:lnTo>
                  <a:pt x="1047440" y="56844"/>
                </a:lnTo>
                <a:lnTo>
                  <a:pt x="1101783" y="50077"/>
                </a:lnTo>
                <a:lnTo>
                  <a:pt x="1159417" y="43810"/>
                </a:lnTo>
                <a:lnTo>
                  <a:pt x="1219369" y="38014"/>
                </a:lnTo>
                <a:lnTo>
                  <a:pt x="1280667" y="32663"/>
                </a:lnTo>
                <a:lnTo>
                  <a:pt x="1342336" y="27730"/>
                </a:lnTo>
                <a:lnTo>
                  <a:pt x="1403403" y="23186"/>
                </a:lnTo>
                <a:lnTo>
                  <a:pt x="1462895" y="19005"/>
                </a:lnTo>
                <a:lnTo>
                  <a:pt x="1519840" y="15160"/>
                </a:lnTo>
                <a:lnTo>
                  <a:pt x="1573263" y="11622"/>
                </a:lnTo>
                <a:lnTo>
                  <a:pt x="1622192" y="8364"/>
                </a:lnTo>
                <a:lnTo>
                  <a:pt x="1665653" y="5359"/>
                </a:lnTo>
                <a:lnTo>
                  <a:pt x="1702673" y="2580"/>
                </a:lnTo>
                <a:lnTo>
                  <a:pt x="1732280" y="0"/>
                </a:lnTo>
              </a:path>
            </a:pathLst>
          </a:custGeom>
          <a:ln w="15875">
            <a:solidFill>
              <a:srgbClr val="231F20"/>
            </a:solidFill>
          </a:ln>
        </p:spPr>
        <p:txBody>
          <a:bodyPr wrap="square" lIns="0" tIns="0" rIns="0" bIns="0" rtlCol="0"/>
          <a:lstStyle/>
          <a:p>
            <a:endParaRPr/>
          </a:p>
        </p:txBody>
      </p:sp>
      <p:sp>
        <p:nvSpPr>
          <p:cNvPr id="67" name="object 67"/>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a:t>
            </a:r>
            <a:endParaRPr sz="900">
              <a:latin typeface="Arial"/>
              <a:cs typeface="Arial"/>
            </a:endParaRPr>
          </a:p>
        </p:txBody>
      </p:sp>
      <p:sp>
        <p:nvSpPr>
          <p:cNvPr id="68" name="object 68"/>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69" name="object 69"/>
          <p:cNvSpPr txBox="1"/>
          <p:nvPr/>
        </p:nvSpPr>
        <p:spPr>
          <a:xfrm>
            <a:off x="6697183" y="767039"/>
            <a:ext cx="394335" cy="289182"/>
          </a:xfrm>
          <a:prstGeom prst="rect">
            <a:avLst/>
          </a:prstGeom>
        </p:spPr>
        <p:txBody>
          <a:bodyPr vert="horz" wrap="square" lIns="0" tIns="62865" rIns="0" bIns="0" rtlCol="0">
            <a:spAutoFit/>
          </a:bodyPr>
          <a:lstStyle/>
          <a:p>
            <a:pPr marL="11430" algn="ctr">
              <a:spcBef>
                <a:spcPts val="495"/>
              </a:spcBef>
            </a:pPr>
            <a:r>
              <a:rPr sz="800" spc="-95" dirty="0">
                <a:solidFill>
                  <a:srgbClr val="171514"/>
                </a:solidFill>
                <a:latin typeface="Microsoft Sans Serif"/>
                <a:cs typeface="Microsoft Sans Serif"/>
              </a:rPr>
              <a:t>S</a:t>
            </a:r>
            <a:endParaRPr sz="800">
              <a:latin typeface="Microsoft Sans Serif"/>
              <a:cs typeface="Microsoft Sans Serif"/>
            </a:endParaRPr>
          </a:p>
          <a:p>
            <a:pPr algn="ctr">
              <a:spcBef>
                <a:spcPts val="245"/>
              </a:spcBef>
            </a:pPr>
            <a:r>
              <a:rPr sz="500" spc="20" dirty="0">
                <a:solidFill>
                  <a:srgbClr val="171514"/>
                </a:solidFill>
                <a:latin typeface="Microsoft Sans Serif"/>
                <a:cs typeface="Microsoft Sans Serif"/>
              </a:rPr>
              <a:t>fuente</a:t>
            </a:r>
            <a:r>
              <a:rPr sz="500" spc="-3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5" dirty="0">
                <a:solidFill>
                  <a:srgbClr val="171514"/>
                </a:solidFill>
                <a:latin typeface="Microsoft Sans Serif"/>
                <a:cs typeface="Microsoft Sans Serif"/>
              </a:rPr>
              <a:t> </a:t>
            </a:r>
            <a:r>
              <a:rPr sz="500" spc="-5" dirty="0">
                <a:solidFill>
                  <a:srgbClr val="171514"/>
                </a:solidFill>
                <a:latin typeface="Microsoft Sans Serif"/>
                <a:cs typeface="Microsoft Sans Serif"/>
              </a:rPr>
              <a:t>ca</a:t>
            </a:r>
            <a:endParaRPr sz="500">
              <a:latin typeface="Microsoft Sans Serif"/>
              <a:cs typeface="Microsoft Sans Serif"/>
            </a:endParaRPr>
          </a:p>
        </p:txBody>
      </p:sp>
      <p:sp>
        <p:nvSpPr>
          <p:cNvPr id="70" name="object 70"/>
          <p:cNvSpPr txBox="1"/>
          <p:nvPr/>
        </p:nvSpPr>
        <p:spPr>
          <a:xfrm>
            <a:off x="8048446" y="883492"/>
            <a:ext cx="90805" cy="135935"/>
          </a:xfrm>
          <a:prstGeom prst="rect">
            <a:avLst/>
          </a:prstGeom>
        </p:spPr>
        <p:txBody>
          <a:bodyPr vert="horz" wrap="square" lIns="0" tIns="12700" rIns="0" bIns="0" rtlCol="0">
            <a:spAutoFit/>
          </a:bodyPr>
          <a:lstStyle/>
          <a:p>
            <a:pPr marL="12700">
              <a:spcBef>
                <a:spcPts val="100"/>
              </a:spcBef>
            </a:pPr>
            <a:r>
              <a:rPr sz="800" spc="-25" dirty="0">
                <a:solidFill>
                  <a:srgbClr val="171514"/>
                </a:solidFill>
                <a:latin typeface="Microsoft Sans Serif"/>
                <a:cs typeface="Microsoft Sans Serif"/>
              </a:rPr>
              <a:t>A</a:t>
            </a:r>
            <a:endParaRPr sz="800">
              <a:latin typeface="Microsoft Sans Serif"/>
              <a:cs typeface="Microsoft Sans Serif"/>
            </a:endParaRPr>
          </a:p>
        </p:txBody>
      </p:sp>
      <p:sp>
        <p:nvSpPr>
          <p:cNvPr id="71" name="object 71"/>
          <p:cNvSpPr txBox="1"/>
          <p:nvPr/>
        </p:nvSpPr>
        <p:spPr>
          <a:xfrm>
            <a:off x="8958796" y="1317925"/>
            <a:ext cx="6032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I</a:t>
            </a:r>
            <a:endParaRPr sz="800">
              <a:latin typeface="Arial"/>
              <a:cs typeface="Arial"/>
            </a:endParaRPr>
          </a:p>
        </p:txBody>
      </p:sp>
      <p:sp>
        <p:nvSpPr>
          <p:cNvPr id="72" name="object 72"/>
          <p:cNvSpPr txBox="1"/>
          <p:nvPr/>
        </p:nvSpPr>
        <p:spPr>
          <a:xfrm>
            <a:off x="6983015" y="1535762"/>
            <a:ext cx="86360" cy="135935"/>
          </a:xfrm>
          <a:prstGeom prst="rect">
            <a:avLst/>
          </a:prstGeom>
        </p:spPr>
        <p:txBody>
          <a:bodyPr vert="horz" wrap="square" lIns="0" tIns="12700" rIns="0" bIns="0" rtlCol="0">
            <a:spAutoFit/>
          </a:bodyPr>
          <a:lstStyle/>
          <a:p>
            <a:pPr marL="12700">
              <a:spcBef>
                <a:spcPts val="100"/>
              </a:spcBef>
            </a:pPr>
            <a:r>
              <a:rPr sz="800" spc="-55" dirty="0">
                <a:solidFill>
                  <a:srgbClr val="171514"/>
                </a:solidFill>
                <a:latin typeface="Microsoft Sans Serif"/>
                <a:cs typeface="Microsoft Sans Serif"/>
              </a:rPr>
              <a:t>V</a:t>
            </a:r>
            <a:endParaRPr sz="800">
              <a:latin typeface="Microsoft Sans Serif"/>
              <a:cs typeface="Microsoft Sans Serif"/>
            </a:endParaRPr>
          </a:p>
        </p:txBody>
      </p:sp>
      <p:sp>
        <p:nvSpPr>
          <p:cNvPr id="73" name="object 73"/>
          <p:cNvSpPr txBox="1"/>
          <p:nvPr/>
        </p:nvSpPr>
        <p:spPr>
          <a:xfrm>
            <a:off x="6063196" y="1712275"/>
            <a:ext cx="146685" cy="372745"/>
          </a:xfrm>
          <a:prstGeom prst="rect">
            <a:avLst/>
          </a:prstGeom>
        </p:spPr>
        <p:txBody>
          <a:bodyPr vert="horz" wrap="square" lIns="0" tIns="66675" rIns="0" bIns="0" rtlCol="0">
            <a:spAutoFit/>
          </a:bodyPr>
          <a:lstStyle/>
          <a:p>
            <a:pPr marL="46990">
              <a:spcBef>
                <a:spcPts val="525"/>
              </a:spcBef>
            </a:pPr>
            <a:r>
              <a:rPr sz="800" i="1" spc="45" dirty="0">
                <a:solidFill>
                  <a:srgbClr val="171514"/>
                </a:solidFill>
                <a:latin typeface="Arial"/>
                <a:cs typeface="Arial"/>
              </a:rPr>
              <a:t>I</a:t>
            </a:r>
            <a:endParaRPr sz="800">
              <a:latin typeface="Arial"/>
              <a:cs typeface="Arial"/>
            </a:endParaRPr>
          </a:p>
          <a:p>
            <a:pPr marL="12700">
              <a:spcBef>
                <a:spcPts val="385"/>
              </a:spcBef>
            </a:pPr>
            <a:r>
              <a:rPr sz="800" spc="50" dirty="0">
                <a:solidFill>
                  <a:srgbClr val="171514"/>
                </a:solidFill>
                <a:latin typeface="Microsoft Sans Serif"/>
                <a:cs typeface="Microsoft Sans Serif"/>
              </a:rPr>
              <a:t>mi</a:t>
            </a:r>
            <a:endParaRPr sz="800">
              <a:latin typeface="Microsoft Sans Serif"/>
              <a:cs typeface="Microsoft Sans Serif"/>
            </a:endParaRPr>
          </a:p>
        </p:txBody>
      </p:sp>
      <p:sp>
        <p:nvSpPr>
          <p:cNvPr id="74" name="object 74"/>
          <p:cNvSpPr txBox="1"/>
          <p:nvPr/>
        </p:nvSpPr>
        <p:spPr>
          <a:xfrm>
            <a:off x="7545235" y="1937418"/>
            <a:ext cx="226060" cy="135935"/>
          </a:xfrm>
          <a:prstGeom prst="rect">
            <a:avLst/>
          </a:prstGeom>
        </p:spPr>
        <p:txBody>
          <a:bodyPr vert="horz" wrap="square" lIns="0" tIns="12700" rIns="0" bIns="0" rtlCol="0">
            <a:spAutoFit/>
          </a:bodyPr>
          <a:lstStyle/>
          <a:p>
            <a:pPr marL="12700">
              <a:spcBef>
                <a:spcPts val="100"/>
              </a:spcBef>
            </a:pPr>
            <a:r>
              <a:rPr sz="800" spc="-40" dirty="0">
                <a:solidFill>
                  <a:srgbClr val="171514"/>
                </a:solidFill>
                <a:latin typeface="Microsoft Sans Serif"/>
                <a:cs typeface="Microsoft Sans Serif"/>
              </a:rPr>
              <a:t>PAG</a:t>
            </a:r>
            <a:endParaRPr sz="800">
              <a:latin typeface="Microsoft Sans Serif"/>
              <a:cs typeface="Microsoft Sans Serif"/>
            </a:endParaRPr>
          </a:p>
        </p:txBody>
      </p:sp>
      <p:sp>
        <p:nvSpPr>
          <p:cNvPr id="75" name="object 75"/>
          <p:cNvSpPr txBox="1"/>
          <p:nvPr/>
        </p:nvSpPr>
        <p:spPr>
          <a:xfrm>
            <a:off x="8721762" y="1952962"/>
            <a:ext cx="90170" cy="135935"/>
          </a:xfrm>
          <a:prstGeom prst="rect">
            <a:avLst/>
          </a:prstGeom>
        </p:spPr>
        <p:txBody>
          <a:bodyPr vert="horz" wrap="square" lIns="0" tIns="12700" rIns="0" bIns="0" rtlCol="0">
            <a:spAutoFit/>
          </a:bodyPr>
          <a:lstStyle/>
          <a:p>
            <a:pPr marL="12700">
              <a:spcBef>
                <a:spcPts val="100"/>
              </a:spcBef>
            </a:pPr>
            <a:r>
              <a:rPr sz="800" spc="-75" dirty="0">
                <a:solidFill>
                  <a:srgbClr val="171514"/>
                </a:solidFill>
                <a:latin typeface="Microsoft Sans Serif"/>
                <a:cs typeface="Microsoft Sans Serif"/>
              </a:rPr>
              <a:t>C</a:t>
            </a:r>
            <a:endParaRPr sz="800">
              <a:latin typeface="Microsoft Sans Serif"/>
              <a:cs typeface="Microsoft Sans Serif"/>
            </a:endParaRPr>
          </a:p>
        </p:txBody>
      </p:sp>
      <p:sp>
        <p:nvSpPr>
          <p:cNvPr id="76" name="object 76"/>
          <p:cNvSpPr txBox="1"/>
          <p:nvPr/>
        </p:nvSpPr>
        <p:spPr>
          <a:xfrm>
            <a:off x="5973786" y="2361700"/>
            <a:ext cx="82550" cy="140423"/>
          </a:xfrm>
          <a:prstGeom prst="rect">
            <a:avLst/>
          </a:prstGeom>
        </p:spPr>
        <p:txBody>
          <a:bodyPr vert="horz" wrap="square" lIns="0" tIns="17145" rIns="0" bIns="0" rtlCol="0">
            <a:spAutoFit/>
          </a:bodyPr>
          <a:lstStyle/>
          <a:p>
            <a:pPr marL="12700">
              <a:spcBef>
                <a:spcPts val="135"/>
              </a:spcBef>
            </a:pPr>
            <a:r>
              <a:rPr sz="800" i="1" dirty="0">
                <a:solidFill>
                  <a:srgbClr val="171514"/>
                </a:solidFill>
                <a:latin typeface="Arial"/>
                <a:cs typeface="Arial"/>
              </a:rPr>
              <a:t>a</a:t>
            </a:r>
            <a:endParaRPr sz="800">
              <a:latin typeface="Arial"/>
              <a:cs typeface="Arial"/>
            </a:endParaRPr>
          </a:p>
        </p:txBody>
      </p:sp>
      <p:sp>
        <p:nvSpPr>
          <p:cNvPr id="77" name="object 77"/>
          <p:cNvSpPr txBox="1"/>
          <p:nvPr/>
        </p:nvSpPr>
        <p:spPr>
          <a:xfrm>
            <a:off x="6991821" y="2820204"/>
            <a:ext cx="535940" cy="334645"/>
          </a:xfrm>
          <a:prstGeom prst="rect">
            <a:avLst/>
          </a:prstGeom>
        </p:spPr>
        <p:txBody>
          <a:bodyPr vert="horz" wrap="square" lIns="0" tIns="43815" rIns="0" bIns="0" rtlCol="0">
            <a:spAutoFit/>
          </a:bodyPr>
          <a:lstStyle/>
          <a:p>
            <a:pPr marL="448309">
              <a:spcBef>
                <a:spcPts val="345"/>
              </a:spcBef>
            </a:pPr>
            <a:r>
              <a:rPr sz="800" i="1" spc="5" dirty="0">
                <a:solidFill>
                  <a:srgbClr val="171514"/>
                </a:solidFill>
                <a:latin typeface="Arial"/>
                <a:cs typeface="Arial"/>
              </a:rPr>
              <a:t>D</a:t>
            </a:r>
            <a:endParaRPr sz="800">
              <a:latin typeface="Arial"/>
              <a:cs typeface="Arial"/>
            </a:endParaRPr>
          </a:p>
          <a:p>
            <a:pPr marL="12700">
              <a:spcBef>
                <a:spcPts val="259"/>
              </a:spcBef>
            </a:pPr>
            <a:r>
              <a:rPr sz="800" i="1" spc="15" dirty="0">
                <a:solidFill>
                  <a:srgbClr val="171514"/>
                </a:solidFill>
                <a:latin typeface="Arial"/>
                <a:cs typeface="Arial"/>
              </a:rPr>
              <a:t>H</a:t>
            </a:r>
            <a:endParaRPr sz="800">
              <a:latin typeface="Arial"/>
              <a:cs typeface="Arial"/>
            </a:endParaRPr>
          </a:p>
        </p:txBody>
      </p:sp>
      <p:sp>
        <p:nvSpPr>
          <p:cNvPr id="78" name="object 78"/>
          <p:cNvSpPr txBox="1"/>
          <p:nvPr/>
        </p:nvSpPr>
        <p:spPr>
          <a:xfrm>
            <a:off x="7377061" y="5359396"/>
            <a:ext cx="697865" cy="92333"/>
          </a:xfrm>
          <a:prstGeom prst="rect">
            <a:avLst/>
          </a:prstGeom>
        </p:spPr>
        <p:txBody>
          <a:bodyPr vert="horz" wrap="square" lIns="0" tIns="15240" rIns="0" bIns="0" rtlCol="0">
            <a:spAutoFit/>
          </a:bodyPr>
          <a:lstStyle/>
          <a:p>
            <a:pPr marL="12700">
              <a:spcBef>
                <a:spcPts val="120"/>
              </a:spcBef>
            </a:pPr>
            <a:r>
              <a:rPr sz="500" spc="10" dirty="0">
                <a:solidFill>
                  <a:srgbClr val="171514"/>
                </a:solidFill>
                <a:latin typeface="Microsoft Sans Serif"/>
                <a:cs typeface="Microsoft Sans Serif"/>
              </a:rPr>
              <a:t>posición</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15" dirty="0">
                <a:solidFill>
                  <a:srgbClr val="171514"/>
                </a:solidFill>
                <a:latin typeface="Microsoft Sans Serif"/>
                <a:cs typeface="Microsoft Sans Serif"/>
              </a:rPr>
              <a:t> </a:t>
            </a:r>
            <a:r>
              <a:rPr sz="500" spc="10" dirty="0">
                <a:solidFill>
                  <a:srgbClr val="171514"/>
                </a:solidFill>
                <a:latin typeface="Microsoft Sans Serif"/>
                <a:cs typeface="Microsoft Sans Serif"/>
              </a:rPr>
              <a:t>sonda,</a:t>
            </a:r>
            <a:r>
              <a:rPr sz="500" i="1" spc="10" dirty="0">
                <a:solidFill>
                  <a:srgbClr val="171514"/>
                </a:solidFill>
                <a:latin typeface="Arial"/>
                <a:cs typeface="Arial"/>
              </a:rPr>
              <a:t>H</a:t>
            </a:r>
            <a:endParaRPr sz="500">
              <a:latin typeface="Arial"/>
              <a:cs typeface="Arial"/>
            </a:endParaRPr>
          </a:p>
        </p:txBody>
      </p:sp>
      <p:sp>
        <p:nvSpPr>
          <p:cNvPr id="79" name="object 79"/>
          <p:cNvSpPr txBox="1"/>
          <p:nvPr/>
        </p:nvSpPr>
        <p:spPr>
          <a:xfrm>
            <a:off x="5311744" y="5632106"/>
            <a:ext cx="3941445" cy="2328843"/>
          </a:xfrm>
          <a:prstGeom prst="rect">
            <a:avLst/>
          </a:prstGeom>
        </p:spPr>
        <p:txBody>
          <a:bodyPr vert="horz" wrap="square" lIns="0" tIns="12700" rIns="0" bIns="0" rtlCol="0">
            <a:spAutoFit/>
          </a:bodyPr>
          <a:lstStyle/>
          <a:p>
            <a:pPr marL="38100">
              <a:spcBef>
                <a:spcPts val="100"/>
              </a:spcBef>
            </a:pPr>
            <a:r>
              <a:rPr sz="700" b="1" spc="-10" dirty="0">
                <a:solidFill>
                  <a:srgbClr val="171514"/>
                </a:solidFill>
                <a:latin typeface="Arial"/>
                <a:cs typeface="Arial"/>
              </a:rPr>
              <a:t>FIGURA</a:t>
            </a:r>
            <a:r>
              <a:rPr sz="700" b="1" spc="-25" dirty="0">
                <a:solidFill>
                  <a:srgbClr val="171514"/>
                </a:solidFill>
                <a:latin typeface="Arial"/>
                <a:cs typeface="Arial"/>
              </a:rPr>
              <a:t> </a:t>
            </a:r>
            <a:r>
              <a:rPr sz="700" b="1" spc="25" dirty="0">
                <a:solidFill>
                  <a:srgbClr val="171514"/>
                </a:solidFill>
                <a:latin typeface="Arial"/>
                <a:cs typeface="Arial"/>
              </a:rPr>
              <a:t>2.7</a:t>
            </a:r>
            <a:r>
              <a:rPr sz="700" spc="25" dirty="0">
                <a:solidFill>
                  <a:srgbClr val="171514"/>
                </a:solidFill>
                <a:latin typeface="Microsoft Sans Serif"/>
                <a:cs typeface="Microsoft Sans Serif"/>
              </a:rPr>
              <a:t>Método</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caída</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spc="20" dirty="0">
                <a:solidFill>
                  <a:srgbClr val="171514"/>
                </a:solidFill>
                <a:latin typeface="Microsoft Sans Serif"/>
                <a:cs typeface="Microsoft Sans Serif"/>
              </a:rPr>
              <a:t>.</a:t>
            </a:r>
            <a:endParaRPr sz="700" dirty="0">
              <a:latin typeface="Microsoft Sans Serif"/>
              <a:cs typeface="Microsoft Sans Serif"/>
            </a:endParaRPr>
          </a:p>
          <a:p>
            <a:pPr>
              <a:spcBef>
                <a:spcPts val="10"/>
              </a:spcBef>
            </a:pPr>
            <a:endParaRPr sz="1050" dirty="0">
              <a:latin typeface="Microsoft Sans Serif"/>
              <a:cs typeface="Microsoft Sans Serif"/>
            </a:endParaRPr>
          </a:p>
          <a:p>
            <a:pPr marL="38100" marR="30480">
              <a:lnSpc>
                <a:spcPct val="125000"/>
              </a:lnSpc>
              <a:spcBef>
                <a:spcPts val="5"/>
              </a:spcBef>
            </a:pP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corriente</a:t>
            </a:r>
            <a:r>
              <a:rPr sz="800" i="1" spc="35" dirty="0">
                <a:solidFill>
                  <a:srgbClr val="171514"/>
                </a:solidFill>
                <a:latin typeface="Arial"/>
                <a:cs typeface="Arial"/>
              </a:rPr>
              <a:t>I</a:t>
            </a:r>
            <a:r>
              <a:rPr sz="800" spc="35" dirty="0">
                <a:solidFill>
                  <a:srgbClr val="171514"/>
                </a:solidFill>
                <a:latin typeface="Microsoft Sans Serif"/>
                <a:cs typeface="Microsoft Sans Serif"/>
              </a:rPr>
              <a:t>entra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90" dirty="0">
                <a:solidFill>
                  <a:srgbClr val="171514"/>
                </a:solidFill>
                <a:latin typeface="Microsoft Sans Serif"/>
                <a:cs typeface="Microsoft Sans Serif"/>
              </a:rPr>
              <a:t>E</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sale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C.</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Con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referencia</a:t>
            </a:r>
            <a:r>
              <a:rPr sz="800" dirty="0">
                <a:solidFill>
                  <a:srgbClr val="171514"/>
                </a:solidFill>
                <a:latin typeface="Microsoft Sans Serif"/>
                <a:cs typeface="Microsoft Sans Serif"/>
              </a:rPr>
              <a:t> a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sección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anterior,</a:t>
            </a:r>
            <a:r>
              <a:rPr sz="800" dirty="0">
                <a:solidFill>
                  <a:srgbClr val="171514"/>
                </a:solidFill>
                <a:latin typeface="Microsoft Sans Serif"/>
                <a:cs typeface="Microsoft Sans Serif"/>
              </a:rPr>
              <a:t> </a:t>
            </a:r>
            <a:r>
              <a:rPr sz="800" spc="-10" dirty="0" err="1">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posible</a:t>
            </a:r>
            <a:r>
              <a:rPr lang="es-ES" sz="800" spc="2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expresar</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potencial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diferentes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puntos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siguiente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manera</a:t>
            </a:r>
            <a:r>
              <a:rPr sz="800" spc="25" dirty="0">
                <a:solidFill>
                  <a:srgbClr val="171514"/>
                </a:solidFill>
                <a:latin typeface="Microsoft Sans Serif"/>
                <a:cs typeface="Microsoft Sans Serif"/>
              </a:rPr>
              <a:t>:</a:t>
            </a:r>
            <a:endParaRPr sz="800" dirty="0">
              <a:latin typeface="Microsoft Sans Serif"/>
              <a:cs typeface="Microsoft Sans Serif"/>
            </a:endParaRPr>
          </a:p>
          <a:p>
            <a:pPr marR="1359535" algn="ctr">
              <a:spcBef>
                <a:spcPts val="390"/>
              </a:spcBef>
            </a:pPr>
            <a:r>
              <a:rPr sz="650" spc="10" dirty="0">
                <a:solidFill>
                  <a:srgbClr val="171514"/>
                </a:solidFill>
                <a:latin typeface="Microsoft Sans Serif"/>
                <a:cs typeface="Microsoft Sans Serif"/>
              </a:rPr>
              <a:t>Potencial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absoluto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75" dirty="0">
                <a:solidFill>
                  <a:srgbClr val="171514"/>
                </a:solidFill>
                <a:latin typeface="Microsoft Sans Serif"/>
                <a:cs typeface="Microsoft Sans Serif"/>
              </a:rPr>
              <a:t>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debido</a:t>
            </a:r>
            <a:r>
              <a:rPr sz="650" dirty="0">
                <a:solidFill>
                  <a:srgbClr val="171514"/>
                </a:solidFill>
                <a:latin typeface="Microsoft Sans Serif"/>
                <a:cs typeface="Microsoft Sans Serif"/>
              </a:rPr>
              <a:t> a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entrada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corriente</a:t>
            </a:r>
            <a:r>
              <a:rPr sz="650" spc="20" dirty="0">
                <a:solidFill>
                  <a:srgbClr val="171514"/>
                </a:solidFill>
                <a:latin typeface="Microsoft Sans Serif"/>
                <a:cs typeface="Microsoft Sans Serif"/>
              </a:rPr>
              <a:t>:</a:t>
            </a:r>
            <a:endParaRPr sz="650" dirty="0">
              <a:latin typeface="Microsoft Sans Serif"/>
              <a:cs typeface="Microsoft Sans Serif"/>
            </a:endParaRPr>
          </a:p>
          <a:p>
            <a:pPr>
              <a:spcBef>
                <a:spcPts val="35"/>
              </a:spcBef>
            </a:pPr>
            <a:endParaRPr sz="1000" dirty="0">
              <a:latin typeface="Microsoft Sans Serif"/>
              <a:cs typeface="Microsoft Sans Serif"/>
            </a:endParaRPr>
          </a:p>
          <a:p>
            <a:pPr marL="372745" algn="ctr"/>
            <a:r>
              <a:rPr sz="800" i="1" spc="20" dirty="0">
                <a:latin typeface="Arial"/>
                <a:cs typeface="Arial"/>
              </a:rPr>
              <a:t>Yo</a:t>
            </a:r>
            <a:r>
              <a:rPr sz="800" spc="20" dirty="0">
                <a:latin typeface="Microsoft Sans Serif"/>
                <a:cs typeface="Microsoft Sans Serif"/>
              </a:rPr>
              <a:t>/2π</a:t>
            </a:r>
            <a:r>
              <a:rPr sz="800" i="1" spc="20" dirty="0">
                <a:latin typeface="Arial"/>
                <a:cs typeface="Arial"/>
              </a:rPr>
              <a:t>a</a:t>
            </a:r>
            <a:endParaRPr sz="800" dirty="0">
              <a:latin typeface="Arial"/>
              <a:cs typeface="Arial"/>
            </a:endParaRPr>
          </a:p>
          <a:p>
            <a:pPr>
              <a:spcBef>
                <a:spcPts val="35"/>
              </a:spcBef>
            </a:pPr>
            <a:endParaRPr sz="1050" dirty="0">
              <a:latin typeface="Arial"/>
              <a:cs typeface="Arial"/>
            </a:endParaRPr>
          </a:p>
          <a:p>
            <a:pPr marR="1373505" algn="ctr"/>
            <a:r>
              <a:rPr sz="700" spc="1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absoluto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80" dirty="0">
                <a:solidFill>
                  <a:srgbClr val="171514"/>
                </a:solidFill>
                <a:latin typeface="Microsoft Sans Serif"/>
                <a:cs typeface="Microsoft Sans Serif"/>
              </a:rPr>
              <a:t>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debido</a:t>
            </a:r>
            <a:r>
              <a:rPr sz="700" dirty="0">
                <a:solidFill>
                  <a:srgbClr val="171514"/>
                </a:solidFill>
                <a:latin typeface="Microsoft Sans Serif"/>
                <a:cs typeface="Microsoft Sans Serif"/>
              </a:rPr>
              <a:t> a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salida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C:</a:t>
            </a:r>
            <a:endParaRPr sz="700" dirty="0">
              <a:latin typeface="Microsoft Sans Serif"/>
              <a:cs typeface="Microsoft Sans Serif"/>
            </a:endParaRPr>
          </a:p>
          <a:p>
            <a:pPr>
              <a:spcBef>
                <a:spcPts val="50"/>
              </a:spcBef>
            </a:pPr>
            <a:endParaRPr sz="800" dirty="0">
              <a:latin typeface="Microsoft Sans Serif"/>
              <a:cs typeface="Microsoft Sans Serif"/>
            </a:endParaRPr>
          </a:p>
          <a:p>
            <a:pPr marL="1229360">
              <a:spcBef>
                <a:spcPts val="5"/>
              </a:spcBef>
            </a:pPr>
            <a:r>
              <a:rPr sz="1000" spc="30" dirty="0">
                <a:latin typeface="Lucida Sans Unicode"/>
                <a:cs typeface="Lucida Sans Unicode"/>
              </a:rPr>
              <a:t>−</a:t>
            </a:r>
            <a:r>
              <a:rPr sz="900" i="1" spc="30" dirty="0">
                <a:latin typeface="Arial"/>
                <a:cs typeface="Arial"/>
              </a:rPr>
              <a:t>Yo</a:t>
            </a:r>
            <a:r>
              <a:rPr sz="900" spc="30" dirty="0">
                <a:latin typeface="Microsoft Sans Serif"/>
                <a:cs typeface="Microsoft Sans Serif"/>
              </a:rPr>
              <a:t>/2π(D</a:t>
            </a:r>
            <a:r>
              <a:rPr sz="900" spc="-15" dirty="0">
                <a:latin typeface="Microsoft Sans Serif"/>
                <a:cs typeface="Microsoft Sans Serif"/>
              </a:rPr>
              <a:t> </a:t>
            </a:r>
            <a:r>
              <a:rPr sz="900" spc="25" dirty="0">
                <a:latin typeface="Lucida Sans Unicode"/>
                <a:cs typeface="Lucida Sans Unicode"/>
              </a:rPr>
              <a:t>−</a:t>
            </a:r>
            <a:r>
              <a:rPr sz="900" i="1" spc="25" dirty="0">
                <a:latin typeface="Arial"/>
                <a:cs typeface="Arial"/>
              </a:rPr>
              <a:t>a</a:t>
            </a:r>
            <a:r>
              <a:rPr sz="900" spc="25" dirty="0">
                <a:latin typeface="Microsoft Sans Serif"/>
                <a:cs typeface="Microsoft Sans Serif"/>
              </a:rPr>
              <a:t>)</a:t>
            </a:r>
            <a:r>
              <a:rPr sz="900" spc="-10" dirty="0">
                <a:latin typeface="Microsoft Sans Serif"/>
                <a:cs typeface="Microsoft Sans Serif"/>
              </a:rPr>
              <a:t> </a:t>
            </a:r>
            <a:r>
              <a:rPr sz="900" spc="-15" dirty="0">
                <a:latin typeface="Microsoft Sans Serif"/>
                <a:cs typeface="Microsoft Sans Serif"/>
              </a:rPr>
              <a:t>=</a:t>
            </a:r>
            <a:r>
              <a:rPr sz="900" spc="-10" dirty="0">
                <a:latin typeface="Microsoft Sans Serif"/>
                <a:cs typeface="Microsoft Sans Serif"/>
              </a:rPr>
              <a:t> </a:t>
            </a:r>
            <a:r>
              <a:rPr sz="900" spc="10" dirty="0">
                <a:latin typeface="Lucida Sans Unicode"/>
                <a:cs typeface="Lucida Sans Unicode"/>
              </a:rPr>
              <a:t>−</a:t>
            </a:r>
            <a:r>
              <a:rPr sz="900" i="1" spc="10" dirty="0">
                <a:latin typeface="Arial"/>
                <a:cs typeface="Arial"/>
              </a:rPr>
              <a:t>Yo</a:t>
            </a:r>
            <a:r>
              <a:rPr sz="900" spc="10" dirty="0">
                <a:latin typeface="Microsoft Sans Serif"/>
                <a:cs typeface="Microsoft Sans Serif"/>
              </a:rPr>
              <a:t>/2π</a:t>
            </a:r>
            <a:r>
              <a:rPr sz="900" i="1" spc="10" dirty="0">
                <a:latin typeface="Arial"/>
                <a:cs typeface="Arial"/>
              </a:rPr>
              <a:t>D</a:t>
            </a:r>
            <a:r>
              <a:rPr sz="900" spc="10" dirty="0">
                <a:latin typeface="Microsoft Sans Serif"/>
                <a:cs typeface="Microsoft Sans Serif"/>
              </a:rPr>
              <a:t>(</a:t>
            </a:r>
            <a:r>
              <a:rPr sz="900" i="1" spc="10" dirty="0">
                <a:latin typeface="Arial"/>
                <a:cs typeface="Arial"/>
              </a:rPr>
              <a:t>D</a:t>
            </a:r>
            <a:r>
              <a:rPr sz="900" spc="10" dirty="0">
                <a:latin typeface="Microsoft Sans Serif"/>
                <a:cs typeface="Microsoft Sans Serif"/>
              </a:rPr>
              <a:t>&gt;&gt;</a:t>
            </a:r>
            <a:r>
              <a:rPr sz="900" i="1" spc="10" dirty="0">
                <a:latin typeface="Arial"/>
                <a:cs typeface="Arial"/>
              </a:rPr>
              <a:t>a</a:t>
            </a:r>
            <a:r>
              <a:rPr sz="900" spc="10" dirty="0">
                <a:latin typeface="Microsoft Sans Serif"/>
                <a:cs typeface="Microsoft Sans Serif"/>
              </a:rPr>
              <a:t>)</a:t>
            </a:r>
            <a:endParaRPr sz="900" dirty="0">
              <a:latin typeface="Microsoft Sans Serif"/>
              <a:cs typeface="Microsoft Sans Serif"/>
            </a:endParaRPr>
          </a:p>
          <a:p>
            <a:pPr marL="38100">
              <a:spcBef>
                <a:spcPts val="1200"/>
              </a:spcBef>
            </a:pPr>
            <a:r>
              <a:rPr sz="700" spc="15"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tanto,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absoluto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spc="-5" dirty="0">
                <a:solidFill>
                  <a:srgbClr val="171514"/>
                </a:solidFill>
                <a:latin typeface="Microsoft Sans Serif"/>
                <a:cs typeface="Microsoft Sans Serif"/>
              </a:rPr>
              <a:t> </a:t>
            </a:r>
            <a:r>
              <a:rPr sz="700" spc="-80" dirty="0">
                <a:solidFill>
                  <a:srgbClr val="171514"/>
                </a:solidFill>
                <a:latin typeface="Microsoft Sans Serif"/>
                <a:cs typeface="Microsoft Sans Serif"/>
              </a:rPr>
              <a:t>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endParaRPr sz="700" dirty="0">
              <a:latin typeface="Microsoft Sans Serif"/>
              <a:cs typeface="Microsoft Sans Serif"/>
            </a:endParaRPr>
          </a:p>
          <a:p>
            <a:pPr>
              <a:spcBef>
                <a:spcPts val="10"/>
              </a:spcBef>
            </a:pPr>
            <a:endParaRPr sz="1000" dirty="0">
              <a:latin typeface="Microsoft Sans Serif"/>
              <a:cs typeface="Microsoft Sans Serif"/>
            </a:endParaRPr>
          </a:p>
          <a:p>
            <a:pPr marL="373380" algn="ctr"/>
            <a:r>
              <a:rPr sz="1575" i="1" spc="-15" baseline="-29100" dirty="0">
                <a:latin typeface="Arial"/>
                <a:cs typeface="Arial"/>
              </a:rPr>
              <a:t>V</a:t>
            </a:r>
            <a:r>
              <a:rPr sz="900" i="1" spc="-15" baseline="-50925" dirty="0">
                <a:latin typeface="Arial"/>
                <a:cs typeface="Arial"/>
              </a:rPr>
              <a:t>mi</a:t>
            </a:r>
            <a:r>
              <a:rPr sz="1500" spc="-15" baseline="-30555" dirty="0">
                <a:latin typeface="Microsoft Sans Serif"/>
                <a:cs typeface="Microsoft Sans Serif"/>
              </a:rPr>
              <a:t>=</a:t>
            </a:r>
            <a:r>
              <a:rPr sz="1500" spc="172" baseline="-30555" dirty="0">
                <a:latin typeface="Microsoft Sans Serif"/>
                <a:cs typeface="Microsoft Sans Serif"/>
              </a:rPr>
              <a:t> </a:t>
            </a:r>
            <a:r>
              <a:rPr sz="1575" i="1" u="sng" spc="-44" baseline="2645" dirty="0">
                <a:uFill>
                  <a:solidFill>
                    <a:srgbClr val="000000"/>
                  </a:solidFill>
                </a:uFill>
                <a:latin typeface="Arial"/>
                <a:cs typeface="Arial"/>
              </a:rPr>
              <a:t>Yo</a:t>
            </a:r>
            <a:r>
              <a:rPr sz="1500" spc="-44" baseline="2777" dirty="0">
                <a:latin typeface="Microsoft Sans Serif"/>
                <a:cs typeface="Microsoft Sans Serif"/>
              </a:rPr>
              <a:t>-1</a:t>
            </a:r>
            <a:r>
              <a:rPr sz="1500" spc="22" baseline="2777" dirty="0">
                <a:latin typeface="Microsoft Sans Serif"/>
                <a:cs typeface="Microsoft Sans Serif"/>
              </a:rPr>
              <a:t> </a:t>
            </a:r>
            <a:r>
              <a:rPr sz="1500" spc="165" baseline="-30555" dirty="0">
                <a:latin typeface="Lucida Sans Unicode"/>
                <a:cs typeface="Lucida Sans Unicode"/>
              </a:rPr>
              <a:t>−</a:t>
            </a:r>
            <a:r>
              <a:rPr sz="1500" spc="142" baseline="-30555" dirty="0">
                <a:latin typeface="Lucida Sans Unicode"/>
                <a:cs typeface="Lucida Sans Unicode"/>
              </a:rPr>
              <a:t> </a:t>
            </a:r>
            <a:r>
              <a:rPr sz="1000" u="sng" spc="15" dirty="0">
                <a:uFill>
                  <a:solidFill>
                    <a:srgbClr val="000000"/>
                  </a:solidFill>
                </a:uFill>
                <a:latin typeface="Microsoft Sans Serif"/>
                <a:cs typeface="Microsoft Sans Serif"/>
              </a:rPr>
              <a:t>1</a:t>
            </a:r>
            <a:r>
              <a:rPr sz="1000" spc="-20" dirty="0">
                <a:latin typeface="Microsoft Sans Serif"/>
                <a:cs typeface="Microsoft Sans Serif"/>
              </a:rPr>
              <a:t> </a:t>
            </a:r>
            <a:r>
              <a:rPr sz="1000" spc="-15" dirty="0">
                <a:latin typeface="Microsoft Sans Serif"/>
                <a:cs typeface="Microsoft Sans Serif"/>
              </a:rPr>
              <a:t>-</a:t>
            </a:r>
            <a:endParaRPr sz="1000" dirty="0">
              <a:latin typeface="Microsoft Sans Serif"/>
              <a:cs typeface="Microsoft Sans Serif"/>
            </a:endParaRPr>
          </a:p>
          <a:p>
            <a:pPr marL="645795" algn="ctr">
              <a:spcBef>
                <a:spcPts val="60"/>
              </a:spcBef>
              <a:tabLst>
                <a:tab pos="1099820" algn="l"/>
              </a:tabLst>
            </a:pPr>
            <a:r>
              <a:rPr sz="950" spc="-5" dirty="0">
                <a:latin typeface="Microsoft Sans Serif"/>
                <a:cs typeface="Microsoft Sans Serif"/>
              </a:rPr>
              <a:t>2π</a:t>
            </a:r>
            <a:r>
              <a:rPr sz="1500" spc="-7" baseline="33333" dirty="0">
                <a:latin typeface="Microsoft Sans Serif"/>
                <a:cs typeface="Microsoft Sans Serif"/>
              </a:rPr>
              <a:t>-</a:t>
            </a:r>
            <a:r>
              <a:rPr sz="950" spc="-5" dirty="0">
                <a:latin typeface="Microsoft Sans Serif"/>
                <a:cs typeface="Microsoft Sans Serif"/>
              </a:rPr>
              <a:t>-</a:t>
            </a:r>
            <a:r>
              <a:rPr sz="1000" i="1" spc="-5" dirty="0">
                <a:latin typeface="Arial"/>
                <a:cs typeface="Arial"/>
              </a:rPr>
              <a:t>a	</a:t>
            </a:r>
            <a:r>
              <a:rPr sz="1050" i="1" spc="-85" dirty="0">
                <a:latin typeface="Arial"/>
                <a:cs typeface="Arial"/>
              </a:rPr>
              <a:t>D</a:t>
            </a:r>
            <a:r>
              <a:rPr sz="1000" spc="-85" dirty="0">
                <a:latin typeface="Microsoft Sans Serif"/>
                <a:cs typeface="Microsoft Sans Serif"/>
              </a:rPr>
              <a:t>-</a:t>
            </a:r>
            <a:r>
              <a:rPr sz="1500" spc="-127" baseline="33333" dirty="0">
                <a:latin typeface="Microsoft Sans Serif"/>
                <a:cs typeface="Microsoft Sans Serif"/>
              </a:rPr>
              <a:t>-</a:t>
            </a:r>
            <a:endParaRPr sz="1500" baseline="33333" dirty="0">
              <a:latin typeface="Microsoft Sans Serif"/>
              <a:cs typeface="Microsoft Sans Serif"/>
            </a:endParaRPr>
          </a:p>
        </p:txBody>
      </p:sp>
      <p:sp>
        <p:nvSpPr>
          <p:cNvPr id="80" name="object 80"/>
          <p:cNvSpPr txBox="1"/>
          <p:nvPr/>
        </p:nvSpPr>
        <p:spPr>
          <a:xfrm>
            <a:off x="6016284" y="4244795"/>
            <a:ext cx="184666" cy="409575"/>
          </a:xfrm>
          <a:prstGeom prst="rect">
            <a:avLst/>
          </a:prstGeom>
        </p:spPr>
        <p:txBody>
          <a:bodyPr vert="vert270" wrap="square" lIns="0" tIns="17780" rIns="0" bIns="0" rtlCol="0">
            <a:spAutoFit/>
          </a:bodyPr>
          <a:lstStyle/>
          <a:p>
            <a:pPr marL="12700">
              <a:spcBef>
                <a:spcPts val="140"/>
              </a:spcBef>
            </a:pPr>
            <a:r>
              <a:rPr sz="600" spc="10" dirty="0">
                <a:solidFill>
                  <a:srgbClr val="171514"/>
                </a:solidFill>
                <a:latin typeface="Microsoft Sans Serif"/>
                <a:cs typeface="Microsoft Sans Serif"/>
              </a:rPr>
              <a:t>resistencia</a:t>
            </a:r>
            <a:endParaRPr sz="600">
              <a:latin typeface="Microsoft Sans Serif"/>
              <a:cs typeface="Microsoft Sans Serif"/>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94968" y="2692629"/>
            <a:ext cx="125730" cy="3175"/>
          </a:xfrm>
          <a:custGeom>
            <a:avLst/>
            <a:gdLst/>
            <a:ahLst/>
            <a:cxnLst/>
            <a:rect l="l" t="t" r="r" b="b"/>
            <a:pathLst>
              <a:path w="125730" h="3175">
                <a:moveTo>
                  <a:pt x="125412" y="0"/>
                </a:moveTo>
                <a:lnTo>
                  <a:pt x="0" y="0"/>
                </a:lnTo>
                <a:lnTo>
                  <a:pt x="0" y="3175"/>
                </a:lnTo>
                <a:lnTo>
                  <a:pt x="125412" y="3175"/>
                </a:lnTo>
                <a:lnTo>
                  <a:pt x="125412" y="0"/>
                </a:lnTo>
                <a:close/>
              </a:path>
            </a:pathLst>
          </a:custGeom>
          <a:solidFill>
            <a:srgbClr val="000000"/>
          </a:solidFill>
        </p:spPr>
        <p:txBody>
          <a:bodyPr wrap="square" lIns="0" tIns="0" rIns="0" bIns="0" rtlCol="0"/>
          <a:lstStyle/>
          <a:p>
            <a:endParaRPr/>
          </a:p>
        </p:txBody>
      </p:sp>
      <p:sp>
        <p:nvSpPr>
          <p:cNvPr id="3" name="object 3"/>
          <p:cNvSpPr/>
          <p:nvPr/>
        </p:nvSpPr>
        <p:spPr>
          <a:xfrm>
            <a:off x="6410326" y="6299429"/>
            <a:ext cx="1019175" cy="3175"/>
          </a:xfrm>
          <a:custGeom>
            <a:avLst/>
            <a:gdLst/>
            <a:ahLst/>
            <a:cxnLst/>
            <a:rect l="l" t="t" r="r" b="b"/>
            <a:pathLst>
              <a:path w="1019175" h="3175">
                <a:moveTo>
                  <a:pt x="1019175" y="0"/>
                </a:moveTo>
                <a:lnTo>
                  <a:pt x="0" y="0"/>
                </a:lnTo>
                <a:lnTo>
                  <a:pt x="0" y="3175"/>
                </a:lnTo>
                <a:lnTo>
                  <a:pt x="1019175" y="3175"/>
                </a:lnTo>
                <a:lnTo>
                  <a:pt x="1019175" y="0"/>
                </a:lnTo>
                <a:close/>
              </a:path>
            </a:pathLst>
          </a:custGeom>
          <a:solidFill>
            <a:srgbClr val="000000"/>
          </a:solidFill>
        </p:spPr>
        <p:txBody>
          <a:bodyPr wrap="square" lIns="0" tIns="0" rIns="0" bIns="0" rtlCol="0"/>
          <a:lstStyle/>
          <a:p>
            <a:endParaRPr/>
          </a:p>
        </p:txBody>
      </p:sp>
      <p:sp>
        <p:nvSpPr>
          <p:cNvPr id="4" name="object 4"/>
          <p:cNvSpPr/>
          <p:nvPr/>
        </p:nvSpPr>
        <p:spPr>
          <a:xfrm>
            <a:off x="7999819" y="6299429"/>
            <a:ext cx="93980" cy="3175"/>
          </a:xfrm>
          <a:custGeom>
            <a:avLst/>
            <a:gdLst/>
            <a:ahLst/>
            <a:cxnLst/>
            <a:rect l="l" t="t" r="r" b="b"/>
            <a:pathLst>
              <a:path w="93979" h="3175">
                <a:moveTo>
                  <a:pt x="93662" y="0"/>
                </a:moveTo>
                <a:lnTo>
                  <a:pt x="0" y="0"/>
                </a:lnTo>
                <a:lnTo>
                  <a:pt x="0" y="3175"/>
                </a:lnTo>
                <a:lnTo>
                  <a:pt x="93662" y="3175"/>
                </a:lnTo>
                <a:lnTo>
                  <a:pt x="93662" y="0"/>
                </a:lnTo>
                <a:close/>
              </a:path>
            </a:pathLst>
          </a:custGeom>
          <a:solidFill>
            <a:srgbClr val="000000"/>
          </a:solidFill>
        </p:spPr>
        <p:txBody>
          <a:bodyPr wrap="square" lIns="0" tIns="0" rIns="0" bIns="0" rtlCol="0"/>
          <a:lstStyle/>
          <a:p>
            <a:endParaRPr/>
          </a:p>
        </p:txBody>
      </p:sp>
      <p:sp>
        <p:nvSpPr>
          <p:cNvPr id="5" name="object 5"/>
          <p:cNvSpPr/>
          <p:nvPr/>
        </p:nvSpPr>
        <p:spPr>
          <a:xfrm>
            <a:off x="8221663" y="6299429"/>
            <a:ext cx="269875" cy="3175"/>
          </a:xfrm>
          <a:custGeom>
            <a:avLst/>
            <a:gdLst/>
            <a:ahLst/>
            <a:cxnLst/>
            <a:rect l="l" t="t" r="r" b="b"/>
            <a:pathLst>
              <a:path w="269875" h="3175">
                <a:moveTo>
                  <a:pt x="269481" y="0"/>
                </a:moveTo>
                <a:lnTo>
                  <a:pt x="0" y="0"/>
                </a:lnTo>
                <a:lnTo>
                  <a:pt x="0" y="3175"/>
                </a:lnTo>
                <a:lnTo>
                  <a:pt x="269481" y="3175"/>
                </a:lnTo>
                <a:lnTo>
                  <a:pt x="269481" y="0"/>
                </a:lnTo>
                <a:close/>
              </a:path>
            </a:pathLst>
          </a:custGeom>
          <a:solidFill>
            <a:srgbClr val="000000"/>
          </a:solidFill>
        </p:spPr>
        <p:txBody>
          <a:bodyPr wrap="square" lIns="0" tIns="0" rIns="0" bIns="0" rtlCol="0"/>
          <a:lstStyle/>
          <a:p>
            <a:endParaRPr/>
          </a:p>
        </p:txBody>
      </p:sp>
      <p:sp>
        <p:nvSpPr>
          <p:cNvPr id="6" name="object 6"/>
          <p:cNvSpPr/>
          <p:nvPr/>
        </p:nvSpPr>
        <p:spPr>
          <a:xfrm>
            <a:off x="7233843" y="7277317"/>
            <a:ext cx="93980" cy="3175"/>
          </a:xfrm>
          <a:custGeom>
            <a:avLst/>
            <a:gdLst/>
            <a:ahLst/>
            <a:cxnLst/>
            <a:rect l="l" t="t" r="r" b="b"/>
            <a:pathLst>
              <a:path w="93980" h="3175">
                <a:moveTo>
                  <a:pt x="93662" y="0"/>
                </a:moveTo>
                <a:lnTo>
                  <a:pt x="0" y="0"/>
                </a:lnTo>
                <a:lnTo>
                  <a:pt x="0" y="3174"/>
                </a:lnTo>
                <a:lnTo>
                  <a:pt x="93662" y="3174"/>
                </a:lnTo>
                <a:lnTo>
                  <a:pt x="93662" y="0"/>
                </a:lnTo>
                <a:close/>
              </a:path>
            </a:pathLst>
          </a:custGeom>
          <a:solidFill>
            <a:srgbClr val="000000"/>
          </a:solidFill>
        </p:spPr>
        <p:txBody>
          <a:bodyPr wrap="square" lIns="0" tIns="0" rIns="0" bIns="0" rtlCol="0"/>
          <a:lstStyle/>
          <a:p>
            <a:endParaRPr/>
          </a:p>
        </p:txBody>
      </p:sp>
      <p:sp>
        <p:nvSpPr>
          <p:cNvPr id="7" name="object 7"/>
          <p:cNvSpPr txBox="1"/>
          <p:nvPr/>
        </p:nvSpPr>
        <p:spPr>
          <a:xfrm>
            <a:off x="5337133" y="403231"/>
            <a:ext cx="1007110" cy="143629"/>
          </a:xfrm>
          <a:prstGeom prst="rect">
            <a:avLst/>
          </a:prstGeom>
        </p:spPr>
        <p:txBody>
          <a:bodyPr vert="horz" wrap="square" lIns="0" tIns="12700" rIns="0" bIns="0" rtlCol="0">
            <a:spAutoFit/>
          </a:bodyPr>
          <a:lstStyle/>
          <a:p>
            <a:pPr marL="12700">
              <a:spcBef>
                <a:spcPts val="100"/>
              </a:spcBef>
            </a:pPr>
            <a:r>
              <a:rPr sz="850" dirty="0">
                <a:solidFill>
                  <a:srgbClr val="171514"/>
                </a:solidFill>
                <a:latin typeface="Microsoft Sans Serif"/>
                <a:cs typeface="Microsoft Sans Serif"/>
              </a:rPr>
              <a:t>Resistencia</a:t>
            </a:r>
            <a:r>
              <a:rPr sz="850" spc="-20"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20"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endParaRPr sz="850">
              <a:latin typeface="Microsoft Sans Serif"/>
              <a:cs typeface="Microsoft Sans Serif"/>
            </a:endParaRPr>
          </a:p>
        </p:txBody>
      </p:sp>
      <p:sp>
        <p:nvSpPr>
          <p:cNvPr id="8" name="object 8"/>
          <p:cNvSpPr txBox="1"/>
          <p:nvPr/>
        </p:nvSpPr>
        <p:spPr>
          <a:xfrm>
            <a:off x="9484623"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a:t>
            </a:r>
            <a:endParaRPr sz="900">
              <a:latin typeface="Arial"/>
              <a:cs typeface="Arial"/>
            </a:endParaRPr>
          </a:p>
        </p:txBody>
      </p:sp>
      <p:sp>
        <p:nvSpPr>
          <p:cNvPr id="9" name="object 9"/>
          <p:cNvSpPr txBox="1"/>
          <p:nvPr/>
        </p:nvSpPr>
        <p:spPr>
          <a:xfrm>
            <a:off x="5299044" y="785240"/>
            <a:ext cx="2845435" cy="2775119"/>
          </a:xfrm>
          <a:prstGeom prst="rect">
            <a:avLst/>
          </a:prstGeom>
        </p:spPr>
        <p:txBody>
          <a:bodyPr vert="horz" wrap="square" lIns="0" tIns="12700" rIns="0" bIns="0" rtlCol="0">
            <a:spAutoFit/>
          </a:bodyPr>
          <a:lstStyle/>
          <a:p>
            <a:pPr marL="50800">
              <a:spcBef>
                <a:spcPts val="100"/>
              </a:spcBef>
            </a:pPr>
            <a:r>
              <a:rPr sz="700" spc="1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absoluto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P</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debido</a:t>
            </a:r>
            <a:r>
              <a:rPr sz="700" dirty="0">
                <a:solidFill>
                  <a:srgbClr val="171514"/>
                </a:solidFill>
                <a:latin typeface="Microsoft Sans Serif"/>
                <a:cs typeface="Microsoft Sans Serif"/>
              </a:rPr>
              <a:t> a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entrada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E:</a:t>
            </a:r>
            <a:endParaRPr sz="700">
              <a:latin typeface="Microsoft Sans Serif"/>
              <a:cs typeface="Microsoft Sans Serif"/>
            </a:endParaRPr>
          </a:p>
          <a:p>
            <a:pPr>
              <a:lnSpc>
                <a:spcPct val="100000"/>
              </a:lnSpc>
            </a:pPr>
            <a:endParaRPr sz="900">
              <a:latin typeface="Microsoft Sans Serif"/>
              <a:cs typeface="Microsoft Sans Serif"/>
            </a:endParaRPr>
          </a:p>
          <a:p>
            <a:pPr marL="1486535" algn="ctr">
              <a:spcBef>
                <a:spcPts val="640"/>
              </a:spcBef>
            </a:pPr>
            <a:r>
              <a:rPr sz="800" i="1" spc="20" dirty="0">
                <a:latin typeface="Arial"/>
                <a:cs typeface="Arial"/>
              </a:rPr>
              <a:t>Yo</a:t>
            </a:r>
            <a:r>
              <a:rPr sz="800" spc="20" dirty="0">
                <a:latin typeface="Microsoft Sans Serif"/>
                <a:cs typeface="Microsoft Sans Serif"/>
              </a:rPr>
              <a:t>/2π</a:t>
            </a:r>
            <a:r>
              <a:rPr sz="800" i="1" spc="20" dirty="0">
                <a:latin typeface="Arial"/>
                <a:cs typeface="Arial"/>
              </a:rPr>
              <a:t>H</a:t>
            </a:r>
            <a:endParaRPr sz="800">
              <a:latin typeface="Arial"/>
              <a:cs typeface="Arial"/>
            </a:endParaRPr>
          </a:p>
          <a:p>
            <a:pPr>
              <a:spcBef>
                <a:spcPts val="15"/>
              </a:spcBef>
            </a:pPr>
            <a:endParaRPr sz="1500">
              <a:latin typeface="Arial"/>
              <a:cs typeface="Arial"/>
            </a:endParaRPr>
          </a:p>
          <a:p>
            <a:pPr marL="50800"/>
            <a:r>
              <a:rPr sz="700" spc="1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absoluto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P</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debido</a:t>
            </a:r>
            <a:r>
              <a:rPr sz="700" dirty="0">
                <a:solidFill>
                  <a:srgbClr val="171514"/>
                </a:solidFill>
                <a:latin typeface="Microsoft Sans Serif"/>
                <a:cs typeface="Microsoft Sans Serif"/>
              </a:rPr>
              <a:t> a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salida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C:</a:t>
            </a:r>
            <a:endParaRPr sz="700">
              <a:latin typeface="Microsoft Sans Serif"/>
              <a:cs typeface="Microsoft Sans Serif"/>
            </a:endParaRPr>
          </a:p>
          <a:p>
            <a:pPr>
              <a:lnSpc>
                <a:spcPct val="100000"/>
              </a:lnSpc>
            </a:pPr>
            <a:endParaRPr sz="900">
              <a:latin typeface="Microsoft Sans Serif"/>
              <a:cs typeface="Microsoft Sans Serif"/>
            </a:endParaRPr>
          </a:p>
          <a:p>
            <a:pPr marL="1468755" algn="ctr">
              <a:spcBef>
                <a:spcPts val="640"/>
              </a:spcBef>
            </a:pPr>
            <a:r>
              <a:rPr sz="1000" spc="40" dirty="0">
                <a:latin typeface="Lucida Sans Unicode"/>
                <a:cs typeface="Lucida Sans Unicode"/>
              </a:rPr>
              <a:t>−</a:t>
            </a:r>
            <a:r>
              <a:rPr sz="1000" i="1" spc="40" dirty="0">
                <a:latin typeface="Arial"/>
                <a:cs typeface="Arial"/>
              </a:rPr>
              <a:t>Yo</a:t>
            </a:r>
            <a:r>
              <a:rPr sz="950" spc="40" dirty="0">
                <a:latin typeface="Microsoft Sans Serif"/>
                <a:cs typeface="Microsoft Sans Serif"/>
              </a:rPr>
              <a:t>/2π</a:t>
            </a:r>
            <a:r>
              <a:rPr sz="950" spc="-40" dirty="0">
                <a:latin typeface="Microsoft Sans Serif"/>
                <a:cs typeface="Microsoft Sans Serif"/>
              </a:rPr>
              <a:t> </a:t>
            </a:r>
            <a:r>
              <a:rPr sz="950" spc="-5" dirty="0">
                <a:latin typeface="Microsoft Sans Serif"/>
                <a:cs typeface="Microsoft Sans Serif"/>
              </a:rPr>
              <a:t>(</a:t>
            </a:r>
            <a:r>
              <a:rPr sz="1000" i="1" spc="-5" dirty="0">
                <a:latin typeface="Arial"/>
                <a:cs typeface="Arial"/>
              </a:rPr>
              <a:t>D</a:t>
            </a:r>
            <a:r>
              <a:rPr sz="950" spc="-5" dirty="0">
                <a:latin typeface="Lucida Sans Unicode"/>
                <a:cs typeface="Lucida Sans Unicode"/>
              </a:rPr>
              <a:t>−</a:t>
            </a:r>
            <a:r>
              <a:rPr sz="1000" i="1" spc="-5" dirty="0">
                <a:latin typeface="Arial"/>
                <a:cs typeface="Arial"/>
              </a:rPr>
              <a:t>H</a:t>
            </a:r>
            <a:r>
              <a:rPr sz="950" spc="-5" dirty="0">
                <a:latin typeface="Microsoft Sans Serif"/>
                <a:cs typeface="Microsoft Sans Serif"/>
              </a:rPr>
              <a:t>)</a:t>
            </a:r>
            <a:endParaRPr sz="950">
              <a:latin typeface="Microsoft Sans Serif"/>
              <a:cs typeface="Microsoft Sans Serif"/>
            </a:endParaRPr>
          </a:p>
          <a:p>
            <a:pPr>
              <a:spcBef>
                <a:spcPts val="5"/>
              </a:spcBef>
            </a:pPr>
            <a:endParaRPr sz="1850">
              <a:latin typeface="Microsoft Sans Serif"/>
              <a:cs typeface="Microsoft Sans Serif"/>
            </a:endParaRPr>
          </a:p>
          <a:p>
            <a:pPr marL="50800"/>
            <a:r>
              <a:rPr sz="700" spc="15"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tanto,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absoluto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P</a:t>
            </a:r>
            <a:r>
              <a:rPr sz="700" spc="-5" dirty="0">
                <a:solidFill>
                  <a:srgbClr val="171514"/>
                </a:solidFill>
                <a:latin typeface="Microsoft Sans Serif"/>
                <a:cs typeface="Microsoft Sans Serif"/>
              </a:rPr>
              <a:t> es</a:t>
            </a:r>
            <a:endParaRPr sz="700">
              <a:latin typeface="Microsoft Sans Serif"/>
              <a:cs typeface="Microsoft Sans Serif"/>
            </a:endParaRPr>
          </a:p>
          <a:p>
            <a:pPr>
              <a:lnSpc>
                <a:spcPct val="100000"/>
              </a:lnSpc>
            </a:pPr>
            <a:endParaRPr sz="900">
              <a:latin typeface="Microsoft Sans Serif"/>
              <a:cs typeface="Microsoft Sans Serif"/>
            </a:endParaRPr>
          </a:p>
          <a:p>
            <a:pPr marL="1878330">
              <a:spcBef>
                <a:spcPts val="665"/>
              </a:spcBef>
              <a:tabLst>
                <a:tab pos="2348865" algn="l"/>
                <a:tab pos="2694940" algn="l"/>
              </a:tabLst>
            </a:pPr>
            <a:r>
              <a:rPr sz="1050" i="1" u="sng" spc="-30" dirty="0">
                <a:uFill>
                  <a:solidFill>
                    <a:srgbClr val="000000"/>
                  </a:solidFill>
                </a:uFill>
                <a:latin typeface="Arial"/>
                <a:cs typeface="Arial"/>
              </a:rPr>
              <a:t>Yo</a:t>
            </a:r>
            <a:r>
              <a:rPr sz="1000" spc="-30" dirty="0">
                <a:latin typeface="Microsoft Sans Serif"/>
                <a:cs typeface="Microsoft Sans Serif"/>
              </a:rPr>
              <a:t>-1	</a:t>
            </a:r>
            <a:r>
              <a:rPr sz="1000" u="sng" spc="15" dirty="0">
                <a:uFill>
                  <a:solidFill>
                    <a:srgbClr val="000000"/>
                  </a:solidFill>
                </a:uFill>
                <a:latin typeface="Microsoft Sans Serif"/>
                <a:cs typeface="Microsoft Sans Serif"/>
              </a:rPr>
              <a:t>1	</a:t>
            </a:r>
            <a:endParaRPr sz="1000">
              <a:latin typeface="Microsoft Sans Serif"/>
              <a:cs typeface="Microsoft Sans Serif"/>
            </a:endParaRPr>
          </a:p>
          <a:p>
            <a:pPr marL="1487805" algn="ctr">
              <a:spcBef>
                <a:spcPts val="120"/>
              </a:spcBef>
            </a:pPr>
            <a:r>
              <a:rPr sz="1125" i="1" spc="-37" baseline="44444" dirty="0">
                <a:latin typeface="Arial"/>
                <a:cs typeface="Arial"/>
              </a:rPr>
              <a:t>V</a:t>
            </a:r>
            <a:r>
              <a:rPr sz="675" i="1" spc="-37" baseline="74074" dirty="0">
                <a:latin typeface="Arial"/>
                <a:cs typeface="Arial"/>
              </a:rPr>
              <a:t>PAG</a:t>
            </a:r>
            <a:r>
              <a:rPr sz="1125" spc="-37" baseline="44444" dirty="0">
                <a:latin typeface="Microsoft Sans Serif"/>
                <a:cs typeface="Microsoft Sans Serif"/>
              </a:rPr>
              <a:t>=</a:t>
            </a:r>
            <a:r>
              <a:rPr sz="1125" spc="315" baseline="44444" dirty="0">
                <a:latin typeface="Microsoft Sans Serif"/>
                <a:cs typeface="Microsoft Sans Serif"/>
              </a:rPr>
              <a:t> </a:t>
            </a:r>
            <a:r>
              <a:rPr sz="950" spc="-5" dirty="0">
                <a:latin typeface="Microsoft Sans Serif"/>
                <a:cs typeface="Microsoft Sans Serif"/>
              </a:rPr>
              <a:t>2π</a:t>
            </a:r>
            <a:r>
              <a:rPr sz="1500" spc="-7" baseline="33333" dirty="0">
                <a:latin typeface="Microsoft Sans Serif"/>
                <a:cs typeface="Microsoft Sans Serif"/>
              </a:rPr>
              <a:t>-</a:t>
            </a:r>
            <a:r>
              <a:rPr sz="950" spc="-5" dirty="0">
                <a:latin typeface="Microsoft Sans Serif"/>
                <a:cs typeface="Microsoft Sans Serif"/>
              </a:rPr>
              <a:t>-</a:t>
            </a:r>
            <a:r>
              <a:rPr sz="1000" i="1" spc="-5" dirty="0">
                <a:latin typeface="Arial"/>
                <a:cs typeface="Arial"/>
              </a:rPr>
              <a:t>H</a:t>
            </a:r>
            <a:r>
              <a:rPr sz="1000" i="1" spc="280" dirty="0">
                <a:latin typeface="Arial"/>
                <a:cs typeface="Arial"/>
              </a:rPr>
              <a:t> </a:t>
            </a:r>
            <a:r>
              <a:rPr sz="1500" spc="165" baseline="41666" dirty="0">
                <a:latin typeface="Lucida Sans Unicode"/>
                <a:cs typeface="Lucida Sans Unicode"/>
              </a:rPr>
              <a:t>−</a:t>
            </a:r>
            <a:r>
              <a:rPr sz="1500" spc="7" baseline="41666" dirty="0">
                <a:latin typeface="Lucida Sans Unicode"/>
                <a:cs typeface="Lucida Sans Unicode"/>
              </a:rPr>
              <a:t> </a:t>
            </a:r>
            <a:r>
              <a:rPr sz="1050" i="1" spc="10" dirty="0">
                <a:latin typeface="Arial"/>
                <a:cs typeface="Arial"/>
              </a:rPr>
              <a:t>D</a:t>
            </a:r>
            <a:r>
              <a:rPr sz="1000" spc="10" dirty="0">
                <a:latin typeface="Lucida Sans Unicode"/>
                <a:cs typeface="Lucida Sans Unicode"/>
              </a:rPr>
              <a:t>−</a:t>
            </a:r>
            <a:r>
              <a:rPr sz="1050" i="1" spc="10" dirty="0">
                <a:latin typeface="Arial"/>
                <a:cs typeface="Arial"/>
              </a:rPr>
              <a:t>H</a:t>
            </a:r>
            <a:r>
              <a:rPr sz="1000" spc="10" dirty="0">
                <a:latin typeface="Microsoft Sans Serif"/>
                <a:cs typeface="Microsoft Sans Serif"/>
              </a:rPr>
              <a:t>-</a:t>
            </a:r>
            <a:r>
              <a:rPr sz="1000" spc="25" dirty="0">
                <a:latin typeface="Microsoft Sans Serif"/>
                <a:cs typeface="Microsoft Sans Serif"/>
              </a:rPr>
              <a:t> </a:t>
            </a:r>
            <a:r>
              <a:rPr sz="1500" spc="-22" baseline="33333" dirty="0">
                <a:latin typeface="Microsoft Sans Serif"/>
                <a:cs typeface="Microsoft Sans Serif"/>
              </a:rPr>
              <a:t>-</a:t>
            </a:r>
            <a:endParaRPr sz="1500" baseline="33333">
              <a:latin typeface="Microsoft Sans Serif"/>
              <a:cs typeface="Microsoft Sans Serif"/>
            </a:endParaRPr>
          </a:p>
          <a:p>
            <a:pPr marL="50800">
              <a:spcBef>
                <a:spcPts val="1590"/>
              </a:spcBef>
            </a:pP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diferencia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potencial</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los</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puntos</a:t>
            </a:r>
            <a:r>
              <a:rPr sz="850" dirty="0">
                <a:solidFill>
                  <a:srgbClr val="171514"/>
                </a:solidFill>
                <a:latin typeface="Microsoft Sans Serif"/>
                <a:cs typeface="Microsoft Sans Serif"/>
              </a:rPr>
              <a:t> </a:t>
            </a:r>
            <a:r>
              <a:rPr sz="850" spc="-95" dirty="0">
                <a:solidFill>
                  <a:srgbClr val="171514"/>
                </a:solidFill>
                <a:latin typeface="Microsoft Sans Serif"/>
                <a:cs typeface="Microsoft Sans Serif"/>
              </a:rPr>
              <a:t>E</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55" dirty="0">
                <a:solidFill>
                  <a:srgbClr val="171514"/>
                </a:solidFill>
                <a:latin typeface="Microsoft Sans Serif"/>
                <a:cs typeface="Microsoft Sans Serif"/>
              </a:rPr>
              <a:t>P</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a:latin typeface="Microsoft Sans Serif"/>
              <a:cs typeface="Microsoft Sans Serif"/>
            </a:endParaRPr>
          </a:p>
          <a:p>
            <a:pPr>
              <a:spcBef>
                <a:spcPts val="40"/>
              </a:spcBef>
            </a:pPr>
            <a:endParaRPr sz="1050">
              <a:latin typeface="Microsoft Sans Serif"/>
              <a:cs typeface="Microsoft Sans Serif"/>
            </a:endParaRPr>
          </a:p>
          <a:p>
            <a:pPr marL="1729105"/>
            <a:r>
              <a:rPr sz="1000" i="1" spc="-25" dirty="0">
                <a:latin typeface="Arial"/>
                <a:cs typeface="Arial"/>
              </a:rPr>
              <a:t>V</a:t>
            </a:r>
            <a:r>
              <a:rPr sz="550" i="1" spc="-25" dirty="0">
                <a:latin typeface="Arial"/>
                <a:cs typeface="Arial"/>
              </a:rPr>
              <a:t>EP</a:t>
            </a:r>
            <a:r>
              <a:rPr sz="950" spc="-25" dirty="0">
                <a:latin typeface="Microsoft Sans Serif"/>
                <a:cs typeface="Microsoft Sans Serif"/>
              </a:rPr>
              <a:t>=</a:t>
            </a:r>
            <a:r>
              <a:rPr sz="1000" i="1" spc="-25" dirty="0">
                <a:latin typeface="Arial"/>
                <a:cs typeface="Arial"/>
              </a:rPr>
              <a:t>V</a:t>
            </a:r>
            <a:r>
              <a:rPr sz="550" i="1" spc="-25" dirty="0">
                <a:latin typeface="Arial"/>
                <a:cs typeface="Arial"/>
              </a:rPr>
              <a:t>mi</a:t>
            </a:r>
            <a:r>
              <a:rPr sz="950" spc="-25" dirty="0">
                <a:latin typeface="Microsoft Sans Serif"/>
                <a:cs typeface="Microsoft Sans Serif"/>
              </a:rPr>
              <a:t>–</a:t>
            </a:r>
            <a:r>
              <a:rPr sz="1000" i="1" spc="-25" dirty="0">
                <a:latin typeface="Arial"/>
                <a:cs typeface="Arial"/>
              </a:rPr>
              <a:t>V</a:t>
            </a:r>
            <a:r>
              <a:rPr sz="550" i="1" spc="-25" dirty="0">
                <a:latin typeface="Arial"/>
                <a:cs typeface="Arial"/>
              </a:rPr>
              <a:t>PAG</a:t>
            </a:r>
            <a:r>
              <a:rPr sz="950" spc="-25" dirty="0">
                <a:latin typeface="Microsoft Sans Serif"/>
                <a:cs typeface="Microsoft Sans Serif"/>
              </a:rPr>
              <a:t>=</a:t>
            </a:r>
            <a:r>
              <a:rPr sz="1000" i="1" spc="-25" dirty="0">
                <a:latin typeface="Arial"/>
                <a:cs typeface="Arial"/>
              </a:rPr>
              <a:t>V</a:t>
            </a:r>
            <a:endParaRPr sz="1000">
              <a:latin typeface="Arial"/>
              <a:cs typeface="Arial"/>
            </a:endParaRPr>
          </a:p>
        </p:txBody>
      </p:sp>
      <p:sp>
        <p:nvSpPr>
          <p:cNvPr id="10" name="object 10"/>
          <p:cNvSpPr txBox="1"/>
          <p:nvPr/>
        </p:nvSpPr>
        <p:spPr>
          <a:xfrm>
            <a:off x="7186692" y="3725306"/>
            <a:ext cx="295275" cy="159018"/>
          </a:xfrm>
          <a:prstGeom prst="rect">
            <a:avLst/>
          </a:prstGeom>
        </p:spPr>
        <p:txBody>
          <a:bodyPr vert="horz" wrap="square" lIns="0" tIns="12700" rIns="0" bIns="0" rtlCol="0">
            <a:spAutoFit/>
          </a:bodyPr>
          <a:lstStyle/>
          <a:p>
            <a:pPr marL="12700">
              <a:spcBef>
                <a:spcPts val="100"/>
              </a:spcBef>
            </a:pPr>
            <a:r>
              <a:rPr sz="950" spc="65" dirty="0">
                <a:latin typeface="Lucida Sans Unicode"/>
                <a:cs typeface="Lucida Sans Unicode"/>
              </a:rPr>
              <a:t>–</a:t>
            </a:r>
            <a:r>
              <a:rPr sz="950" spc="-55" dirty="0">
                <a:latin typeface="Lucida Sans Unicode"/>
                <a:cs typeface="Lucida Sans Unicode"/>
              </a:rPr>
              <a:t> </a:t>
            </a:r>
            <a:r>
              <a:rPr sz="950" spc="105" dirty="0">
                <a:latin typeface="Lucida Sans Unicode"/>
                <a:cs typeface="Lucida Sans Unicode"/>
              </a:rPr>
              <a:t>−</a:t>
            </a:r>
            <a:r>
              <a:rPr sz="950" spc="-55" dirty="0">
                <a:latin typeface="Lucida Sans Unicode"/>
                <a:cs typeface="Lucida Sans Unicode"/>
              </a:rPr>
              <a:t> </a:t>
            </a:r>
            <a:r>
              <a:rPr sz="950" spc="-285" dirty="0">
                <a:latin typeface="Microsoft Sans Serif"/>
                <a:cs typeface="Microsoft Sans Serif"/>
              </a:rPr>
              <a:t>+</a:t>
            </a:r>
            <a:endParaRPr sz="950">
              <a:latin typeface="Microsoft Sans Serif"/>
              <a:cs typeface="Microsoft Sans Serif"/>
            </a:endParaRPr>
          </a:p>
        </p:txBody>
      </p:sp>
      <p:sp>
        <p:nvSpPr>
          <p:cNvPr id="11" name="object 11"/>
          <p:cNvSpPr txBox="1"/>
          <p:nvPr/>
        </p:nvSpPr>
        <p:spPr>
          <a:xfrm>
            <a:off x="6706378" y="3633195"/>
            <a:ext cx="1524635" cy="173766"/>
          </a:xfrm>
          <a:prstGeom prst="rect">
            <a:avLst/>
          </a:prstGeom>
        </p:spPr>
        <p:txBody>
          <a:bodyPr vert="horz" wrap="square" lIns="0" tIns="12065" rIns="0" bIns="0" rtlCol="0">
            <a:spAutoFit/>
          </a:bodyPr>
          <a:lstStyle/>
          <a:p>
            <a:pPr marL="38100">
              <a:spcBef>
                <a:spcPts val="95"/>
              </a:spcBef>
              <a:tabLst>
                <a:tab pos="869315" algn="l"/>
                <a:tab pos="1091565" algn="l"/>
                <a:tab pos="1437005" algn="l"/>
              </a:tabLst>
            </a:pPr>
            <a:r>
              <a:rPr sz="1500" spc="-22" baseline="-36111" dirty="0">
                <a:latin typeface="Microsoft Sans Serif"/>
                <a:cs typeface="Microsoft Sans Serif"/>
              </a:rPr>
              <a:t>=</a:t>
            </a:r>
            <a:r>
              <a:rPr sz="1500" spc="247" baseline="-36111" dirty="0">
                <a:latin typeface="Microsoft Sans Serif"/>
                <a:cs typeface="Microsoft Sans Serif"/>
              </a:rPr>
              <a:t> </a:t>
            </a:r>
            <a:r>
              <a:rPr sz="1050" i="1" u="sng" spc="-120" dirty="0" smtClean="0">
                <a:uFill>
                  <a:solidFill>
                    <a:srgbClr val="000000"/>
                  </a:solidFill>
                </a:uFill>
                <a:latin typeface="Arial"/>
                <a:cs typeface="Arial"/>
              </a:rPr>
              <a:t>Yo</a:t>
            </a:r>
            <a:r>
              <a:rPr sz="1000" spc="-120" dirty="0" smtClean="0">
                <a:latin typeface="Microsoft Sans Serif"/>
                <a:cs typeface="Microsoft Sans Serif"/>
              </a:rPr>
              <a:t>-1</a:t>
            </a:r>
            <a:r>
              <a:rPr lang="es-ES" sz="1000" u="sng" spc="45" dirty="0" smtClean="0">
                <a:uFill>
                  <a:solidFill>
                    <a:srgbClr val="000000"/>
                  </a:solidFill>
                </a:uFill>
                <a:latin typeface="Microsoft Sans Serif"/>
                <a:cs typeface="Microsoft Sans Serif"/>
              </a:rPr>
              <a:t> </a:t>
            </a:r>
            <a:r>
              <a:rPr sz="1000" u="sng" spc="15" dirty="0" smtClean="0">
                <a:uFill>
                  <a:solidFill>
                    <a:srgbClr val="000000"/>
                  </a:solidFill>
                </a:uFill>
                <a:latin typeface="Microsoft Sans Serif"/>
                <a:cs typeface="Microsoft Sans Serif"/>
              </a:rPr>
              <a:t>1</a:t>
            </a:r>
            <a:r>
              <a:rPr sz="1000" spc="15" dirty="0">
                <a:latin typeface="Microsoft Sans Serif"/>
                <a:cs typeface="Microsoft Sans Serif"/>
              </a:rPr>
              <a:t>	</a:t>
            </a:r>
            <a:r>
              <a:rPr sz="1000" u="sng" spc="15" dirty="0">
                <a:uFill>
                  <a:solidFill>
                    <a:srgbClr val="000000"/>
                  </a:solidFill>
                </a:uFill>
                <a:latin typeface="Microsoft Sans Serif"/>
                <a:cs typeface="Microsoft Sans Serif"/>
              </a:rPr>
              <a:t>1</a:t>
            </a:r>
            <a:r>
              <a:rPr sz="1000" spc="15" dirty="0">
                <a:latin typeface="Microsoft Sans Serif"/>
                <a:cs typeface="Microsoft Sans Serif"/>
              </a:rPr>
              <a:t>	</a:t>
            </a:r>
            <a:r>
              <a:rPr sz="1000" u="sng" spc="15" dirty="0">
                <a:uFill>
                  <a:solidFill>
                    <a:srgbClr val="000000"/>
                  </a:solidFill>
                </a:uFill>
                <a:latin typeface="Microsoft Sans Serif"/>
                <a:cs typeface="Microsoft Sans Serif"/>
              </a:rPr>
              <a:t>1	</a:t>
            </a:r>
            <a:r>
              <a:rPr sz="1500" spc="-22" baseline="-44444" dirty="0">
                <a:latin typeface="Microsoft Sans Serif"/>
                <a:cs typeface="Microsoft Sans Serif"/>
              </a:rPr>
              <a:t>-</a:t>
            </a:r>
            <a:endParaRPr sz="1500" baseline="-44444" dirty="0">
              <a:latin typeface="Microsoft Sans Serif"/>
              <a:cs typeface="Microsoft Sans Serif"/>
            </a:endParaRPr>
          </a:p>
        </p:txBody>
      </p:sp>
      <p:sp>
        <p:nvSpPr>
          <p:cNvPr id="12" name="object 12"/>
          <p:cNvSpPr txBox="1"/>
          <p:nvPr/>
        </p:nvSpPr>
        <p:spPr>
          <a:xfrm>
            <a:off x="6821566" y="3814587"/>
            <a:ext cx="938530" cy="166712"/>
          </a:xfrm>
          <a:prstGeom prst="rect">
            <a:avLst/>
          </a:prstGeom>
        </p:spPr>
        <p:txBody>
          <a:bodyPr vert="horz" wrap="square" lIns="0" tIns="12700" rIns="0" bIns="0" rtlCol="0">
            <a:spAutoFit/>
          </a:bodyPr>
          <a:lstStyle/>
          <a:p>
            <a:pPr marL="38100">
              <a:spcBef>
                <a:spcPts val="100"/>
              </a:spcBef>
            </a:pPr>
            <a:r>
              <a:rPr sz="950" spc="55" dirty="0">
                <a:latin typeface="Microsoft Sans Serif"/>
                <a:cs typeface="Microsoft Sans Serif"/>
              </a:rPr>
              <a:t>2</a:t>
            </a:r>
            <a:r>
              <a:rPr sz="950" spc="114" dirty="0">
                <a:latin typeface="Microsoft Sans Serif"/>
                <a:cs typeface="Microsoft Sans Serif"/>
              </a:rPr>
              <a:t>π</a:t>
            </a:r>
            <a:r>
              <a:rPr sz="1500" spc="-232" baseline="33333" dirty="0">
                <a:latin typeface="Microsoft Sans Serif"/>
                <a:cs typeface="Microsoft Sans Serif"/>
              </a:rPr>
              <a:t>-</a:t>
            </a:r>
            <a:r>
              <a:rPr sz="950" spc="-15" dirty="0">
                <a:latin typeface="Microsoft Sans Serif"/>
                <a:cs typeface="Microsoft Sans Serif"/>
              </a:rPr>
              <a:t>-</a:t>
            </a:r>
            <a:r>
              <a:rPr sz="1000" i="1" spc="30" dirty="0">
                <a:latin typeface="Arial"/>
                <a:cs typeface="Arial"/>
              </a:rPr>
              <a:t>un</a:t>
            </a:r>
            <a:r>
              <a:rPr sz="1000" i="1" spc="-35" dirty="0">
                <a:latin typeface="Arial"/>
                <a:cs typeface="Arial"/>
              </a:rPr>
              <a:t> </a:t>
            </a:r>
            <a:r>
              <a:rPr sz="1000" i="1" spc="-45" dirty="0">
                <a:latin typeface="Arial"/>
                <a:cs typeface="Arial"/>
              </a:rPr>
              <a:t>DHD</a:t>
            </a:r>
            <a:r>
              <a:rPr sz="950" spc="90" dirty="0">
                <a:latin typeface="Lucida Sans Unicode"/>
                <a:cs typeface="Lucida Sans Unicode"/>
              </a:rPr>
              <a:t>−</a:t>
            </a:r>
            <a:r>
              <a:rPr sz="1000" i="1" spc="-35" dirty="0">
                <a:latin typeface="Arial"/>
                <a:cs typeface="Arial"/>
              </a:rPr>
              <a:t>H</a:t>
            </a:r>
            <a:r>
              <a:rPr sz="950" spc="-30" dirty="0">
                <a:latin typeface="Microsoft Sans Serif"/>
                <a:cs typeface="Microsoft Sans Serif"/>
              </a:rPr>
              <a:t>-</a:t>
            </a:r>
            <a:endParaRPr sz="950">
              <a:latin typeface="Microsoft Sans Serif"/>
              <a:cs typeface="Microsoft Sans Serif"/>
            </a:endParaRPr>
          </a:p>
        </p:txBody>
      </p:sp>
      <p:sp>
        <p:nvSpPr>
          <p:cNvPr id="13" name="object 13"/>
          <p:cNvSpPr txBox="1"/>
          <p:nvPr/>
        </p:nvSpPr>
        <p:spPr>
          <a:xfrm>
            <a:off x="5337175" y="4195192"/>
            <a:ext cx="439420" cy="112851"/>
          </a:xfrm>
          <a:prstGeom prst="rect">
            <a:avLst/>
          </a:prstGeom>
        </p:spPr>
        <p:txBody>
          <a:bodyPr vert="horz" wrap="square" lIns="0" tIns="12700" rIns="0" bIns="0" rtlCol="0">
            <a:spAutoFit/>
          </a:bodyPr>
          <a:lstStyle/>
          <a:p>
            <a:pPr marL="12700">
              <a:spcBef>
                <a:spcPts val="100"/>
              </a:spcBef>
            </a:pPr>
            <a:r>
              <a:rPr sz="650" dirty="0">
                <a:solidFill>
                  <a:srgbClr val="171514"/>
                </a:solidFill>
                <a:latin typeface="Microsoft Sans Serif"/>
                <a:cs typeface="Microsoft Sans Serif"/>
              </a:rPr>
              <a:t>si</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dejamos</a:t>
            </a:r>
            <a:endParaRPr sz="650">
              <a:latin typeface="Microsoft Sans Serif"/>
              <a:cs typeface="Microsoft Sans Serif"/>
            </a:endParaRPr>
          </a:p>
        </p:txBody>
      </p:sp>
      <p:sp>
        <p:nvSpPr>
          <p:cNvPr id="14" name="object 14"/>
          <p:cNvSpPr txBox="1"/>
          <p:nvPr/>
        </p:nvSpPr>
        <p:spPr>
          <a:xfrm>
            <a:off x="5337143" y="4463208"/>
            <a:ext cx="2589530" cy="472440"/>
          </a:xfrm>
          <a:prstGeom prst="rect">
            <a:avLst/>
          </a:prstGeom>
        </p:spPr>
        <p:txBody>
          <a:bodyPr vert="horz" wrap="square" lIns="0" tIns="17780" rIns="0" bIns="0" rtlCol="0">
            <a:spAutoFit/>
          </a:bodyPr>
          <a:lstStyle/>
          <a:p>
            <a:pPr marL="1703705">
              <a:spcBef>
                <a:spcPts val="140"/>
              </a:spcBef>
            </a:pPr>
            <a:r>
              <a:rPr sz="900" i="1" spc="15" dirty="0">
                <a:latin typeface="Arial"/>
                <a:cs typeface="Arial"/>
              </a:rPr>
              <a:t>D</a:t>
            </a:r>
            <a:r>
              <a:rPr sz="900" spc="15" dirty="0">
                <a:latin typeface="Microsoft Sans Serif"/>
                <a:cs typeface="Microsoft Sans Serif"/>
              </a:rPr>
              <a:t>/</a:t>
            </a:r>
            <a:r>
              <a:rPr sz="900" i="1" spc="15" dirty="0">
                <a:latin typeface="Arial"/>
                <a:cs typeface="Arial"/>
              </a:rPr>
              <a:t>a</a:t>
            </a:r>
            <a:r>
              <a:rPr sz="900" spc="15" dirty="0">
                <a:latin typeface="Microsoft Sans Serif"/>
                <a:cs typeface="Microsoft Sans Serif"/>
              </a:rPr>
              <a:t>=</a:t>
            </a:r>
            <a:r>
              <a:rPr sz="900" i="1" spc="15" dirty="0">
                <a:latin typeface="Arial"/>
                <a:cs typeface="Arial"/>
              </a:rPr>
              <a:t>C</a:t>
            </a:r>
            <a:r>
              <a:rPr sz="900" spc="15" dirty="0">
                <a:latin typeface="Microsoft Sans Serif"/>
                <a:cs typeface="Microsoft Sans Serif"/>
              </a:rPr>
              <a:t>;</a:t>
            </a:r>
            <a:r>
              <a:rPr sz="900" i="1" spc="15" dirty="0">
                <a:latin typeface="Arial"/>
                <a:cs typeface="Arial"/>
              </a:rPr>
              <a:t>H</a:t>
            </a:r>
            <a:r>
              <a:rPr sz="900" spc="15" dirty="0">
                <a:latin typeface="Microsoft Sans Serif"/>
                <a:cs typeface="Microsoft Sans Serif"/>
              </a:rPr>
              <a:t>/</a:t>
            </a:r>
            <a:r>
              <a:rPr sz="900" i="1" spc="15" dirty="0">
                <a:latin typeface="Arial"/>
                <a:cs typeface="Arial"/>
              </a:rPr>
              <a:t>a</a:t>
            </a:r>
            <a:r>
              <a:rPr sz="900" spc="15" dirty="0">
                <a:latin typeface="Microsoft Sans Serif"/>
                <a:cs typeface="Microsoft Sans Serif"/>
              </a:rPr>
              <a:t>=</a:t>
            </a:r>
            <a:r>
              <a:rPr sz="900" i="1" spc="15" dirty="0">
                <a:latin typeface="Arial"/>
                <a:cs typeface="Arial"/>
              </a:rPr>
              <a:t>pag</a:t>
            </a:r>
            <a:endParaRPr sz="900">
              <a:latin typeface="Arial"/>
              <a:cs typeface="Arial"/>
            </a:endParaRPr>
          </a:p>
          <a:p>
            <a:pPr>
              <a:spcBef>
                <a:spcPts val="50"/>
              </a:spcBef>
            </a:pPr>
            <a:endParaRPr sz="1100">
              <a:latin typeface="Arial"/>
              <a:cs typeface="Arial"/>
            </a:endParaRPr>
          </a:p>
          <a:p>
            <a:pPr marL="12700">
              <a:spcBef>
                <a:spcPts val="5"/>
              </a:spcBef>
            </a:pPr>
            <a:r>
              <a:rPr sz="900" spc="15" dirty="0">
                <a:solidFill>
                  <a:srgbClr val="171514"/>
                </a:solidFill>
                <a:latin typeface="Microsoft Sans Serif"/>
                <a:cs typeface="Microsoft Sans Serif"/>
              </a:rPr>
              <a:t>la</a:t>
            </a:r>
            <a:r>
              <a:rPr sz="900" spc="-10" dirty="0">
                <a:solidFill>
                  <a:srgbClr val="171514"/>
                </a:solidFill>
                <a:latin typeface="Microsoft Sans Serif"/>
                <a:cs typeface="Microsoft Sans Serif"/>
              </a:rPr>
              <a:t> </a:t>
            </a:r>
            <a:r>
              <a:rPr sz="900" spc="15" dirty="0">
                <a:solidFill>
                  <a:srgbClr val="171514"/>
                </a:solidFill>
                <a:latin typeface="Microsoft Sans Serif"/>
                <a:cs typeface="Microsoft Sans Serif"/>
              </a:rPr>
              <a:t>resistencia</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medida</a:t>
            </a:r>
            <a:r>
              <a:rPr sz="900" spc="-10" dirty="0">
                <a:solidFill>
                  <a:srgbClr val="171514"/>
                </a:solidFill>
                <a:latin typeface="Microsoft Sans Serif"/>
                <a:cs typeface="Microsoft Sans Serif"/>
              </a:rPr>
              <a:t> </a:t>
            </a:r>
            <a:r>
              <a:rPr sz="900" spc="40" dirty="0">
                <a:solidFill>
                  <a:srgbClr val="171514"/>
                </a:solidFill>
                <a:latin typeface="Microsoft Sans Serif"/>
                <a:cs typeface="Microsoft Sans Serif"/>
              </a:rPr>
              <a:t>entre</a:t>
            </a:r>
            <a:r>
              <a:rPr sz="900" spc="-5" dirty="0">
                <a:solidFill>
                  <a:srgbClr val="171514"/>
                </a:solidFill>
                <a:latin typeface="Microsoft Sans Serif"/>
                <a:cs typeface="Microsoft Sans Serif"/>
              </a:rPr>
              <a:t> </a:t>
            </a:r>
            <a:r>
              <a:rPr sz="900" spc="-100" dirty="0">
                <a:solidFill>
                  <a:srgbClr val="171514"/>
                </a:solidFill>
                <a:latin typeface="Microsoft Sans Serif"/>
                <a:cs typeface="Microsoft Sans Serif"/>
              </a:rPr>
              <a:t>E</a:t>
            </a:r>
            <a:r>
              <a:rPr sz="900" spc="-5" dirty="0">
                <a:solidFill>
                  <a:srgbClr val="171514"/>
                </a:solidFill>
                <a:latin typeface="Microsoft Sans Serif"/>
                <a:cs typeface="Microsoft Sans Serif"/>
              </a:rPr>
              <a:t> </a:t>
            </a:r>
            <a:r>
              <a:rPr sz="900" spc="5" dirty="0">
                <a:solidFill>
                  <a:srgbClr val="171514"/>
                </a:solidFill>
                <a:latin typeface="Microsoft Sans Serif"/>
                <a:cs typeface="Microsoft Sans Serif"/>
              </a:rPr>
              <a:t>y</a:t>
            </a:r>
            <a:r>
              <a:rPr sz="900" spc="-10" dirty="0">
                <a:solidFill>
                  <a:srgbClr val="171514"/>
                </a:solidFill>
                <a:latin typeface="Microsoft Sans Serif"/>
                <a:cs typeface="Microsoft Sans Serif"/>
              </a:rPr>
              <a:t> </a:t>
            </a:r>
            <a:r>
              <a:rPr sz="900" spc="-60" dirty="0">
                <a:solidFill>
                  <a:srgbClr val="171514"/>
                </a:solidFill>
                <a:latin typeface="Microsoft Sans Serif"/>
                <a:cs typeface="Microsoft Sans Serif"/>
              </a:rPr>
              <a:t>P</a:t>
            </a:r>
            <a:r>
              <a:rPr sz="900" spc="-5" dirty="0">
                <a:solidFill>
                  <a:srgbClr val="171514"/>
                </a:solidFill>
                <a:latin typeface="Microsoft Sans Serif"/>
                <a:cs typeface="Microsoft Sans Serif"/>
              </a:rPr>
              <a:t> </a:t>
            </a:r>
            <a:r>
              <a:rPr sz="900" spc="20" dirty="0">
                <a:solidFill>
                  <a:srgbClr val="171514"/>
                </a:solidFill>
                <a:latin typeface="Microsoft Sans Serif"/>
                <a:cs typeface="Microsoft Sans Serif"/>
              </a:rPr>
              <a:t>viene</a:t>
            </a:r>
            <a:r>
              <a:rPr sz="900" spc="-10" dirty="0">
                <a:solidFill>
                  <a:srgbClr val="171514"/>
                </a:solidFill>
                <a:latin typeface="Microsoft Sans Serif"/>
                <a:cs typeface="Microsoft Sans Serif"/>
              </a:rPr>
              <a:t> </a:t>
            </a:r>
            <a:r>
              <a:rPr sz="900" spc="25" dirty="0">
                <a:solidFill>
                  <a:srgbClr val="171514"/>
                </a:solidFill>
                <a:latin typeface="Microsoft Sans Serif"/>
                <a:cs typeface="Microsoft Sans Serif"/>
              </a:rPr>
              <a:t>dada</a:t>
            </a:r>
            <a:r>
              <a:rPr sz="900" spc="-5" dirty="0">
                <a:solidFill>
                  <a:srgbClr val="171514"/>
                </a:solidFill>
                <a:latin typeface="Microsoft Sans Serif"/>
                <a:cs typeface="Microsoft Sans Serif"/>
              </a:rPr>
              <a:t> </a:t>
            </a:r>
            <a:r>
              <a:rPr sz="900" spc="55" dirty="0">
                <a:solidFill>
                  <a:srgbClr val="171514"/>
                </a:solidFill>
                <a:latin typeface="Microsoft Sans Serif"/>
                <a:cs typeface="Microsoft Sans Serif"/>
              </a:rPr>
              <a:t>por</a:t>
            </a:r>
            <a:endParaRPr sz="900">
              <a:latin typeface="Microsoft Sans Serif"/>
              <a:cs typeface="Microsoft Sans Serif"/>
            </a:endParaRPr>
          </a:p>
        </p:txBody>
      </p:sp>
      <p:sp>
        <p:nvSpPr>
          <p:cNvPr id="15" name="object 15"/>
          <p:cNvSpPr txBox="1"/>
          <p:nvPr/>
        </p:nvSpPr>
        <p:spPr>
          <a:xfrm>
            <a:off x="7342108" y="5269479"/>
            <a:ext cx="1053465" cy="173766"/>
          </a:xfrm>
          <a:prstGeom prst="rect">
            <a:avLst/>
          </a:prstGeom>
        </p:spPr>
        <p:txBody>
          <a:bodyPr vert="horz" wrap="square" lIns="0" tIns="12065" rIns="0" bIns="0" rtlCol="0">
            <a:spAutoFit/>
          </a:bodyPr>
          <a:lstStyle/>
          <a:p>
            <a:pPr marL="12700">
              <a:spcBef>
                <a:spcPts val="95"/>
              </a:spcBef>
              <a:tabLst>
                <a:tab pos="316865" algn="l"/>
                <a:tab pos="533400" algn="l"/>
              </a:tabLst>
            </a:pPr>
            <a:r>
              <a:rPr sz="1050" i="1" spc="-25" dirty="0">
                <a:latin typeface="Arial"/>
                <a:cs typeface="Arial"/>
              </a:rPr>
              <a:t>a</a:t>
            </a:r>
            <a:r>
              <a:rPr sz="1000" spc="-15" dirty="0">
                <a:latin typeface="Microsoft Sans Serif"/>
                <a:cs typeface="Microsoft Sans Serif"/>
              </a:rPr>
              <a:t>-	</a:t>
            </a:r>
            <a:r>
              <a:rPr sz="1050" i="1" spc="-130" dirty="0">
                <a:latin typeface="Arial"/>
                <a:cs typeface="Arial"/>
              </a:rPr>
              <a:t>C	</a:t>
            </a:r>
            <a:r>
              <a:rPr sz="1050" i="1" spc="-20" dirty="0">
                <a:latin typeface="Arial"/>
                <a:cs typeface="Arial"/>
              </a:rPr>
              <a:t>pa</a:t>
            </a:r>
            <a:r>
              <a:rPr sz="1050" i="1" spc="-160" dirty="0">
                <a:latin typeface="Arial"/>
                <a:cs typeface="Arial"/>
              </a:rPr>
              <a:t>g</a:t>
            </a:r>
            <a:r>
              <a:rPr sz="650" i="1" spc="-80" dirty="0">
                <a:latin typeface="Arial"/>
                <a:cs typeface="Arial"/>
              </a:rPr>
              <a:t>C</a:t>
            </a:r>
            <a:r>
              <a:rPr sz="650" spc="50" dirty="0">
                <a:latin typeface="Lucida Sans Unicode"/>
                <a:cs typeface="Lucida Sans Unicode"/>
              </a:rPr>
              <a:t>−</a:t>
            </a:r>
            <a:r>
              <a:rPr sz="650" i="1" spc="5" dirty="0">
                <a:latin typeface="Arial"/>
                <a:cs typeface="Arial"/>
              </a:rPr>
              <a:t>pag</a:t>
            </a:r>
            <a:r>
              <a:rPr sz="650" spc="-30" dirty="0">
                <a:latin typeface="Microsoft Sans Serif"/>
                <a:cs typeface="Microsoft Sans Serif"/>
              </a:rPr>
              <a:t>--</a:t>
            </a:r>
            <a:endParaRPr sz="650">
              <a:latin typeface="Microsoft Sans Serif"/>
              <a:cs typeface="Microsoft Sans Serif"/>
            </a:endParaRPr>
          </a:p>
        </p:txBody>
      </p:sp>
      <p:sp>
        <p:nvSpPr>
          <p:cNvPr id="16" name="object 16"/>
          <p:cNvSpPr txBox="1"/>
          <p:nvPr/>
        </p:nvSpPr>
        <p:spPr>
          <a:xfrm>
            <a:off x="6520656" y="5179441"/>
            <a:ext cx="1121410" cy="166712"/>
          </a:xfrm>
          <a:prstGeom prst="rect">
            <a:avLst/>
          </a:prstGeom>
        </p:spPr>
        <p:txBody>
          <a:bodyPr vert="horz" wrap="square" lIns="0" tIns="12700" rIns="0" bIns="0" rtlCol="0">
            <a:spAutoFit/>
          </a:bodyPr>
          <a:lstStyle/>
          <a:p>
            <a:pPr marL="38100">
              <a:spcBef>
                <a:spcPts val="100"/>
              </a:spcBef>
              <a:tabLst>
                <a:tab pos="677545" algn="l"/>
              </a:tabLst>
            </a:pPr>
            <a:r>
              <a:rPr sz="1000" i="1" spc="-30" dirty="0">
                <a:latin typeface="Arial"/>
                <a:cs typeface="Arial"/>
              </a:rPr>
              <a:t>R</a:t>
            </a:r>
            <a:r>
              <a:rPr sz="550" i="1" spc="-30" dirty="0">
                <a:latin typeface="Arial"/>
                <a:cs typeface="Arial"/>
              </a:rPr>
              <a:t>EP</a:t>
            </a:r>
            <a:r>
              <a:rPr sz="950" spc="-30" dirty="0">
                <a:latin typeface="Microsoft Sans Serif"/>
                <a:cs typeface="Microsoft Sans Serif"/>
              </a:rPr>
              <a:t>=</a:t>
            </a:r>
            <a:r>
              <a:rPr sz="1000" i="1" spc="-30" dirty="0">
                <a:latin typeface="Arial"/>
                <a:cs typeface="Arial"/>
              </a:rPr>
              <a:t>V</a:t>
            </a:r>
            <a:r>
              <a:rPr sz="950" spc="-30" dirty="0">
                <a:latin typeface="Microsoft Sans Serif"/>
                <a:cs typeface="Microsoft Sans Serif"/>
              </a:rPr>
              <a:t>/</a:t>
            </a:r>
            <a:r>
              <a:rPr sz="1000" i="1" spc="-30" dirty="0">
                <a:latin typeface="Arial"/>
                <a:cs typeface="Arial"/>
              </a:rPr>
              <a:t>I</a:t>
            </a:r>
            <a:r>
              <a:rPr sz="950" spc="-30" dirty="0">
                <a:latin typeface="Microsoft Sans Serif"/>
                <a:cs typeface="Microsoft Sans Serif"/>
              </a:rPr>
              <a:t>=	</a:t>
            </a:r>
            <a:r>
              <a:rPr sz="1500" spc="82" baseline="-41666" dirty="0">
                <a:latin typeface="Microsoft Sans Serif"/>
                <a:cs typeface="Microsoft Sans Serif"/>
              </a:rPr>
              <a:t>2π</a:t>
            </a:r>
            <a:r>
              <a:rPr sz="1500" spc="262" baseline="-41666" dirty="0">
                <a:latin typeface="Microsoft Sans Serif"/>
                <a:cs typeface="Microsoft Sans Serif"/>
              </a:rPr>
              <a:t> </a:t>
            </a:r>
            <a:r>
              <a:rPr sz="1000" dirty="0">
                <a:latin typeface="Microsoft Sans Serif"/>
                <a:cs typeface="Microsoft Sans Serif"/>
              </a:rPr>
              <a:t>-1</a:t>
            </a:r>
            <a:r>
              <a:rPr sz="1000" spc="-30" dirty="0">
                <a:latin typeface="Microsoft Sans Serif"/>
                <a:cs typeface="Microsoft Sans Serif"/>
              </a:rPr>
              <a:t> </a:t>
            </a:r>
            <a:r>
              <a:rPr sz="1000" spc="-15" dirty="0">
                <a:latin typeface="Microsoft Sans Serif"/>
                <a:cs typeface="Microsoft Sans Serif"/>
              </a:rPr>
              <a:t>-</a:t>
            </a:r>
            <a:endParaRPr sz="1000">
              <a:latin typeface="Microsoft Sans Serif"/>
              <a:cs typeface="Microsoft Sans Serif"/>
            </a:endParaRPr>
          </a:p>
        </p:txBody>
      </p:sp>
      <p:sp>
        <p:nvSpPr>
          <p:cNvPr id="17" name="object 17"/>
          <p:cNvSpPr txBox="1"/>
          <p:nvPr/>
        </p:nvSpPr>
        <p:spPr>
          <a:xfrm>
            <a:off x="7150101" y="5093680"/>
            <a:ext cx="1293495" cy="173766"/>
          </a:xfrm>
          <a:prstGeom prst="rect">
            <a:avLst/>
          </a:prstGeom>
        </p:spPr>
        <p:txBody>
          <a:bodyPr vert="horz" wrap="square" lIns="0" tIns="12065" rIns="0" bIns="0" rtlCol="0">
            <a:spAutoFit/>
          </a:bodyPr>
          <a:lstStyle/>
          <a:p>
            <a:pPr marL="38100">
              <a:spcBef>
                <a:spcPts val="95"/>
              </a:spcBef>
              <a:tabLst>
                <a:tab pos="506730" algn="l"/>
              </a:tabLst>
            </a:pPr>
            <a:r>
              <a:rPr lang="es-ES" sz="1050" i="1" u="sng" spc="-15" dirty="0" smtClean="0">
                <a:uFill>
                  <a:solidFill>
                    <a:srgbClr val="000000"/>
                  </a:solidFill>
                </a:uFill>
                <a:latin typeface="Times New Roman"/>
                <a:cs typeface="Times New Roman"/>
              </a:rPr>
              <a:t> </a:t>
            </a:r>
            <a:r>
              <a:rPr sz="1050" i="1" u="sng" dirty="0" smtClean="0">
                <a:uFill>
                  <a:solidFill>
                    <a:srgbClr val="000000"/>
                  </a:solidFill>
                </a:uFill>
                <a:latin typeface="Arial"/>
                <a:cs typeface="Arial"/>
              </a:rPr>
              <a:t>ρ</a:t>
            </a:r>
            <a:r>
              <a:rPr lang="es-ES" sz="1050" i="1" dirty="0" smtClean="0">
                <a:latin typeface="Arial"/>
                <a:cs typeface="Arial"/>
              </a:rPr>
              <a:t> </a:t>
            </a:r>
            <a:r>
              <a:rPr sz="1500" spc="-22" baseline="2777" dirty="0" smtClean="0">
                <a:latin typeface="Microsoft Sans Serif"/>
                <a:cs typeface="Microsoft Sans Serif"/>
              </a:rPr>
              <a:t>-</a:t>
            </a:r>
            <a:r>
              <a:rPr sz="1500" baseline="2777" dirty="0">
                <a:latin typeface="Microsoft Sans Serif"/>
                <a:cs typeface="Microsoft Sans Serif"/>
              </a:rPr>
              <a:t>	</a:t>
            </a:r>
            <a:r>
              <a:rPr sz="1000" u="sng" spc="15" dirty="0">
                <a:uFill>
                  <a:solidFill>
                    <a:srgbClr val="000000"/>
                  </a:solidFill>
                </a:uFill>
                <a:latin typeface="Microsoft Sans Serif"/>
                <a:cs typeface="Microsoft Sans Serif"/>
              </a:rPr>
              <a:t>1</a:t>
            </a:r>
            <a:r>
              <a:rPr sz="1000" spc="-80" dirty="0">
                <a:latin typeface="Microsoft Sans Serif"/>
                <a:cs typeface="Microsoft Sans Serif"/>
              </a:rPr>
              <a:t> </a:t>
            </a:r>
            <a:r>
              <a:rPr sz="1500" spc="165" baseline="-36111" dirty="0">
                <a:latin typeface="Lucida Sans Unicode"/>
                <a:cs typeface="Lucida Sans Unicode"/>
              </a:rPr>
              <a:t>−</a:t>
            </a:r>
            <a:r>
              <a:rPr sz="1500" spc="22" baseline="-36111" dirty="0">
                <a:latin typeface="Lucida Sans Unicode"/>
                <a:cs typeface="Lucida Sans Unicode"/>
              </a:rPr>
              <a:t> </a:t>
            </a:r>
            <a:r>
              <a:rPr sz="1000" u="sng" spc="15" dirty="0">
                <a:uFill>
                  <a:solidFill>
                    <a:srgbClr val="000000"/>
                  </a:solidFill>
                </a:uFill>
                <a:latin typeface="Microsoft Sans Serif"/>
                <a:cs typeface="Microsoft Sans Serif"/>
              </a:rPr>
              <a:t>1</a:t>
            </a:r>
            <a:r>
              <a:rPr sz="1000" dirty="0">
                <a:latin typeface="Microsoft Sans Serif"/>
                <a:cs typeface="Microsoft Sans Serif"/>
              </a:rPr>
              <a:t> </a:t>
            </a:r>
            <a:r>
              <a:rPr sz="1500" spc="-22" baseline="-36111" dirty="0" smtClean="0">
                <a:latin typeface="Microsoft Sans Serif"/>
                <a:cs typeface="Microsoft Sans Serif"/>
              </a:rPr>
              <a:t>+</a:t>
            </a:r>
            <a:r>
              <a:rPr lang="es-ES" sz="1500" spc="-82" baseline="-36111" dirty="0" smtClean="0">
                <a:latin typeface="Microsoft Sans Serif"/>
                <a:cs typeface="Microsoft Sans Serif"/>
              </a:rPr>
              <a:t> </a:t>
            </a:r>
            <a:r>
              <a:rPr sz="1000" u="sng" spc="15" dirty="0" smtClean="0">
                <a:uFill>
                  <a:solidFill>
                    <a:srgbClr val="000000"/>
                  </a:solidFill>
                </a:uFill>
                <a:latin typeface="Microsoft Sans Serif"/>
                <a:cs typeface="Microsoft Sans Serif"/>
              </a:rPr>
              <a:t>1</a:t>
            </a:r>
            <a:r>
              <a:rPr lang="es-ES" sz="1000" u="sng" dirty="0" smtClean="0">
                <a:uFill>
                  <a:solidFill>
                    <a:srgbClr val="000000"/>
                  </a:solidFill>
                </a:uFill>
                <a:latin typeface="Microsoft Sans Serif"/>
                <a:cs typeface="Microsoft Sans Serif"/>
              </a:rPr>
              <a:t> </a:t>
            </a:r>
            <a:r>
              <a:rPr sz="1500" spc="-22" baseline="2777" dirty="0" smtClean="0">
                <a:latin typeface="Microsoft Sans Serif"/>
                <a:cs typeface="Microsoft Sans Serif"/>
              </a:rPr>
              <a:t>-</a:t>
            </a:r>
            <a:endParaRPr sz="1500" baseline="2777" dirty="0">
              <a:latin typeface="Microsoft Sans Serif"/>
              <a:cs typeface="Microsoft Sans Serif"/>
            </a:endParaRPr>
          </a:p>
        </p:txBody>
      </p:sp>
      <p:sp>
        <p:nvSpPr>
          <p:cNvPr id="18" name="object 18"/>
          <p:cNvSpPr txBox="1"/>
          <p:nvPr/>
        </p:nvSpPr>
        <p:spPr>
          <a:xfrm>
            <a:off x="5337158" y="5602664"/>
            <a:ext cx="4331970" cy="335280"/>
          </a:xfrm>
          <a:prstGeom prst="rect">
            <a:avLst/>
          </a:prstGeom>
        </p:spPr>
        <p:txBody>
          <a:bodyPr vert="horz" wrap="square" lIns="0" tIns="17145" rIns="0" bIns="0" rtlCol="0">
            <a:spAutoFit/>
          </a:bodyPr>
          <a:lstStyle/>
          <a:p>
            <a:pPr marL="12700" marR="5080">
              <a:lnSpc>
                <a:spcPct val="117600"/>
              </a:lnSpc>
              <a:spcBef>
                <a:spcPts val="135"/>
              </a:spcBef>
            </a:pPr>
            <a:r>
              <a:rPr sz="850" spc="25" dirty="0">
                <a:solidFill>
                  <a:srgbClr val="171514"/>
                </a:solidFill>
                <a:latin typeface="Microsoft Sans Serif"/>
                <a:cs typeface="Microsoft Sans Serif"/>
              </a:rPr>
              <a:t>Dado</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real</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un</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electrodo</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hemisférico</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es</a:t>
            </a:r>
            <a:r>
              <a:rPr sz="850" i="1" spc="25" dirty="0">
                <a:solidFill>
                  <a:srgbClr val="171514"/>
                </a:solidFill>
                <a:latin typeface="Arial"/>
                <a:cs typeface="Arial"/>
              </a:rPr>
              <a:t>ρ/</a:t>
            </a:r>
            <a:r>
              <a:rPr sz="850" spc="25" dirty="0">
                <a:solidFill>
                  <a:srgbClr val="171514"/>
                </a:solidFill>
                <a:latin typeface="Microsoft Sans Serif"/>
                <a:cs typeface="Microsoft Sans Serif"/>
              </a:rPr>
              <a:t>2π</a:t>
            </a:r>
            <a:r>
              <a:rPr sz="850" i="1" spc="25" dirty="0">
                <a:solidFill>
                  <a:srgbClr val="171514"/>
                </a:solidFill>
                <a:latin typeface="Arial"/>
                <a:cs typeface="Arial"/>
              </a:rPr>
              <a:t>a</a:t>
            </a:r>
            <a:r>
              <a:rPr sz="850" spc="25" dirty="0">
                <a:solidFill>
                  <a:srgbClr val="171514"/>
                </a:solidFill>
                <a:latin typeface="Microsoft Sans Serif"/>
                <a:cs typeface="Microsoft Sans Serif"/>
              </a:rPr>
              <a:t>entonces</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relación</a:t>
            </a:r>
            <a:r>
              <a:rPr lang="es-ES" sz="850" spc="25" dirty="0" smtClean="0">
                <a:solidFill>
                  <a:srgbClr val="171514"/>
                </a:solidFill>
                <a:latin typeface="Microsoft Sans Serif"/>
                <a:cs typeface="Microsoft Sans Serif"/>
              </a:rPr>
              <a:t> </a:t>
            </a:r>
            <a:r>
              <a:rPr sz="850" spc="40" dirty="0" smtClean="0">
                <a:solidFill>
                  <a:srgbClr val="171514"/>
                </a:solidFill>
                <a:latin typeface="Microsoft Sans Serif"/>
                <a:cs typeface="Microsoft Sans Serif"/>
              </a:rPr>
              <a:t>entre</a:t>
            </a:r>
            <a:r>
              <a:rPr sz="850" spc="-5" dirty="0" smtClean="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medida</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real</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dirty="0">
              <a:latin typeface="Microsoft Sans Serif"/>
              <a:cs typeface="Microsoft Sans Serif"/>
            </a:endParaRPr>
          </a:p>
        </p:txBody>
      </p:sp>
      <p:sp>
        <p:nvSpPr>
          <p:cNvPr id="19" name="object 19"/>
          <p:cNvSpPr txBox="1"/>
          <p:nvPr/>
        </p:nvSpPr>
        <p:spPr>
          <a:xfrm>
            <a:off x="6410326" y="6134321"/>
            <a:ext cx="945515" cy="135935"/>
          </a:xfrm>
          <a:prstGeom prst="rect">
            <a:avLst/>
          </a:prstGeom>
        </p:spPr>
        <p:txBody>
          <a:bodyPr vert="horz" wrap="square" lIns="0" tIns="12700" rIns="0" bIns="0" rtlCol="0">
            <a:spAutoFit/>
          </a:bodyPr>
          <a:lstStyle/>
          <a:p>
            <a:pPr marL="12700">
              <a:spcBef>
                <a:spcPts val="100"/>
              </a:spcBef>
            </a:pPr>
            <a:r>
              <a:rPr sz="800" dirty="0">
                <a:latin typeface="Microsoft Sans Serif"/>
                <a:cs typeface="Microsoft Sans Serif"/>
              </a:rPr>
              <a:t>Resistencia</a:t>
            </a:r>
            <a:r>
              <a:rPr sz="800" spc="-40" dirty="0">
                <a:latin typeface="Microsoft Sans Serif"/>
                <a:cs typeface="Microsoft Sans Serif"/>
              </a:rPr>
              <a:t> </a:t>
            </a:r>
            <a:r>
              <a:rPr sz="800" spc="35" dirty="0">
                <a:latin typeface="Microsoft Sans Serif"/>
                <a:cs typeface="Microsoft Sans Serif"/>
              </a:rPr>
              <a:t>medida</a:t>
            </a:r>
            <a:endParaRPr sz="800">
              <a:latin typeface="Microsoft Sans Serif"/>
              <a:cs typeface="Microsoft Sans Serif"/>
            </a:endParaRPr>
          </a:p>
        </p:txBody>
      </p:sp>
      <p:sp>
        <p:nvSpPr>
          <p:cNvPr id="20" name="object 20"/>
          <p:cNvSpPr txBox="1"/>
          <p:nvPr/>
        </p:nvSpPr>
        <p:spPr>
          <a:xfrm>
            <a:off x="6488939" y="6310090"/>
            <a:ext cx="813435" cy="143629"/>
          </a:xfrm>
          <a:prstGeom prst="rect">
            <a:avLst/>
          </a:prstGeom>
        </p:spPr>
        <p:txBody>
          <a:bodyPr vert="horz" wrap="square" lIns="0" tIns="12700" rIns="0" bIns="0" rtlCol="0">
            <a:spAutoFit/>
          </a:bodyPr>
          <a:lstStyle/>
          <a:p>
            <a:pPr marL="12700">
              <a:spcBef>
                <a:spcPts val="100"/>
              </a:spcBef>
            </a:pPr>
            <a:r>
              <a:rPr sz="850" dirty="0">
                <a:latin typeface="Microsoft Sans Serif"/>
                <a:cs typeface="Microsoft Sans Serif"/>
              </a:rPr>
              <a:t>Resistencia</a:t>
            </a:r>
            <a:r>
              <a:rPr sz="850" spc="-35" dirty="0">
                <a:latin typeface="Microsoft Sans Serif"/>
                <a:cs typeface="Microsoft Sans Serif"/>
              </a:rPr>
              <a:t> </a:t>
            </a:r>
            <a:r>
              <a:rPr sz="850" spc="25" dirty="0">
                <a:latin typeface="Microsoft Sans Serif"/>
                <a:cs typeface="Microsoft Sans Serif"/>
              </a:rPr>
              <a:t>real</a:t>
            </a:r>
            <a:endParaRPr sz="850">
              <a:latin typeface="Microsoft Sans Serif"/>
              <a:cs typeface="Microsoft Sans Serif"/>
            </a:endParaRPr>
          </a:p>
        </p:txBody>
      </p:sp>
      <p:sp>
        <p:nvSpPr>
          <p:cNvPr id="21" name="object 21"/>
          <p:cNvSpPr txBox="1"/>
          <p:nvPr/>
        </p:nvSpPr>
        <p:spPr>
          <a:xfrm>
            <a:off x="7425183" y="6195407"/>
            <a:ext cx="454659" cy="166712"/>
          </a:xfrm>
          <a:prstGeom prst="rect">
            <a:avLst/>
          </a:prstGeom>
        </p:spPr>
        <p:txBody>
          <a:bodyPr vert="horz" wrap="square" lIns="0" tIns="12700" rIns="0" bIns="0" rtlCol="0">
            <a:spAutoFit/>
          </a:bodyPr>
          <a:lstStyle/>
          <a:p>
            <a:pPr marL="38100">
              <a:spcBef>
                <a:spcPts val="100"/>
              </a:spcBef>
            </a:pPr>
            <a:r>
              <a:rPr sz="850" dirty="0">
                <a:latin typeface="Microsoft Sans Serif"/>
                <a:cs typeface="Microsoft Sans Serif"/>
              </a:rPr>
              <a:t>=1</a:t>
            </a:r>
            <a:r>
              <a:rPr sz="850" spc="-30" dirty="0">
                <a:latin typeface="Microsoft Sans Serif"/>
                <a:cs typeface="Microsoft Sans Serif"/>
              </a:rPr>
              <a:t> </a:t>
            </a:r>
            <a:r>
              <a:rPr sz="850" spc="95" dirty="0">
                <a:latin typeface="Lucida Sans Unicode"/>
                <a:cs typeface="Lucida Sans Unicode"/>
              </a:rPr>
              <a:t>−</a:t>
            </a:r>
            <a:r>
              <a:rPr sz="850" spc="85" dirty="0">
                <a:latin typeface="Lucida Sans Unicode"/>
                <a:cs typeface="Lucida Sans Unicode"/>
              </a:rPr>
              <a:t> </a:t>
            </a:r>
            <a:r>
              <a:rPr sz="1500" baseline="38888" dirty="0">
                <a:latin typeface="Microsoft Sans Serif"/>
                <a:cs typeface="Microsoft Sans Serif"/>
              </a:rPr>
              <a:t>-1</a:t>
            </a:r>
            <a:endParaRPr sz="1500" baseline="38888">
              <a:latin typeface="Microsoft Sans Serif"/>
              <a:cs typeface="Microsoft Sans Serif"/>
            </a:endParaRPr>
          </a:p>
        </p:txBody>
      </p:sp>
      <p:sp>
        <p:nvSpPr>
          <p:cNvPr id="22" name="object 22"/>
          <p:cNvSpPr txBox="1"/>
          <p:nvPr/>
        </p:nvSpPr>
        <p:spPr>
          <a:xfrm>
            <a:off x="8002651" y="6115270"/>
            <a:ext cx="549910" cy="166712"/>
          </a:xfrm>
          <a:prstGeom prst="rect">
            <a:avLst/>
          </a:prstGeom>
        </p:spPr>
        <p:txBody>
          <a:bodyPr vert="horz" wrap="square" lIns="0" tIns="12700" rIns="0" bIns="0" rtlCol="0">
            <a:spAutoFit/>
          </a:bodyPr>
          <a:lstStyle/>
          <a:p>
            <a:pPr marL="12700">
              <a:spcBef>
                <a:spcPts val="100"/>
              </a:spcBef>
              <a:tabLst>
                <a:tab pos="321945" algn="l"/>
              </a:tabLst>
            </a:pPr>
            <a:r>
              <a:rPr sz="1000" spc="15" dirty="0">
                <a:latin typeface="Microsoft Sans Serif"/>
                <a:cs typeface="Microsoft Sans Serif"/>
              </a:rPr>
              <a:t>1	</a:t>
            </a:r>
            <a:r>
              <a:rPr sz="1000" spc="15" dirty="0" smtClean="0">
                <a:latin typeface="Microsoft Sans Serif"/>
                <a:cs typeface="Microsoft Sans Serif"/>
              </a:rPr>
              <a:t>1</a:t>
            </a:r>
            <a:r>
              <a:rPr lang="es-ES" sz="1000" spc="15" dirty="0" smtClean="0">
                <a:latin typeface="Microsoft Sans Serif"/>
                <a:cs typeface="Microsoft Sans Serif"/>
              </a:rPr>
              <a:t> </a:t>
            </a:r>
            <a:r>
              <a:rPr sz="1500" spc="-22" baseline="2777" dirty="0" smtClean="0">
                <a:latin typeface="Microsoft Sans Serif"/>
                <a:cs typeface="Microsoft Sans Serif"/>
              </a:rPr>
              <a:t>-</a:t>
            </a:r>
            <a:endParaRPr sz="1500" baseline="2777" dirty="0">
              <a:latin typeface="Microsoft Sans Serif"/>
              <a:cs typeface="Microsoft Sans Serif"/>
            </a:endParaRPr>
          </a:p>
        </p:txBody>
      </p:sp>
      <p:sp>
        <p:nvSpPr>
          <p:cNvPr id="23" name="object 23"/>
          <p:cNvSpPr txBox="1"/>
          <p:nvPr/>
        </p:nvSpPr>
        <p:spPr>
          <a:xfrm>
            <a:off x="7666558" y="6285447"/>
            <a:ext cx="901700" cy="173766"/>
          </a:xfrm>
          <a:prstGeom prst="rect">
            <a:avLst/>
          </a:prstGeom>
        </p:spPr>
        <p:txBody>
          <a:bodyPr vert="horz" wrap="square" lIns="0" tIns="12065" rIns="0" bIns="0" rtlCol="0">
            <a:spAutoFit/>
          </a:bodyPr>
          <a:lstStyle/>
          <a:p>
            <a:pPr marL="38100">
              <a:spcBef>
                <a:spcPts val="95"/>
              </a:spcBef>
            </a:pPr>
            <a:r>
              <a:rPr sz="1275" spc="-52" baseline="49019" dirty="0">
                <a:latin typeface="Microsoft Sans Serif"/>
                <a:cs typeface="Microsoft Sans Serif"/>
              </a:rPr>
              <a:t>--</a:t>
            </a:r>
            <a:r>
              <a:rPr sz="1275" i="1" strike="sngStrike" spc="-52" baseline="49019" dirty="0">
                <a:latin typeface="Arial"/>
                <a:cs typeface="Arial"/>
              </a:rPr>
              <a:t>C</a:t>
            </a:r>
            <a:r>
              <a:rPr sz="1275" i="1" spc="345" baseline="49019" dirty="0">
                <a:latin typeface="Arial"/>
                <a:cs typeface="Arial"/>
              </a:rPr>
              <a:t> </a:t>
            </a:r>
            <a:r>
              <a:rPr sz="1500" spc="-22" baseline="41666" dirty="0">
                <a:latin typeface="Microsoft Sans Serif"/>
                <a:cs typeface="Microsoft Sans Serif"/>
              </a:rPr>
              <a:t>+</a:t>
            </a:r>
            <a:r>
              <a:rPr sz="1500" spc="217" baseline="41666" dirty="0">
                <a:latin typeface="Microsoft Sans Serif"/>
                <a:cs typeface="Microsoft Sans Serif"/>
              </a:rPr>
              <a:t> </a:t>
            </a:r>
            <a:r>
              <a:rPr sz="1050" i="1" spc="-80" dirty="0">
                <a:latin typeface="Arial"/>
                <a:cs typeface="Arial"/>
              </a:rPr>
              <a:t>pa</a:t>
            </a:r>
            <a:r>
              <a:rPr sz="1500" spc="-120" baseline="41666" dirty="0">
                <a:latin typeface="Lucida Sans Unicode"/>
                <a:cs typeface="Lucida Sans Unicode"/>
              </a:rPr>
              <a:t>−</a:t>
            </a:r>
            <a:r>
              <a:rPr sz="1050" i="1" spc="-80" dirty="0">
                <a:latin typeface="Arial"/>
                <a:cs typeface="Arial"/>
              </a:rPr>
              <a:t>g</a:t>
            </a:r>
            <a:r>
              <a:rPr sz="650" i="1" spc="-80" dirty="0">
                <a:latin typeface="Arial"/>
                <a:cs typeface="Arial"/>
              </a:rPr>
              <a:t>C</a:t>
            </a:r>
            <a:r>
              <a:rPr sz="650" spc="-80" dirty="0">
                <a:latin typeface="Lucida Sans Unicode"/>
                <a:cs typeface="Lucida Sans Unicode"/>
              </a:rPr>
              <a:t>−</a:t>
            </a:r>
            <a:r>
              <a:rPr sz="650" i="1" spc="-80" dirty="0">
                <a:latin typeface="Arial"/>
                <a:cs typeface="Arial"/>
              </a:rPr>
              <a:t>pag</a:t>
            </a:r>
            <a:r>
              <a:rPr sz="650" spc="-80" dirty="0">
                <a:latin typeface="Microsoft Sans Serif"/>
                <a:cs typeface="Microsoft Sans Serif"/>
              </a:rPr>
              <a:t>--</a:t>
            </a:r>
            <a:endParaRPr sz="650">
              <a:latin typeface="Microsoft Sans Serif"/>
              <a:cs typeface="Microsoft Sans Serif"/>
            </a:endParaRPr>
          </a:p>
        </p:txBody>
      </p:sp>
      <p:sp>
        <p:nvSpPr>
          <p:cNvPr id="24" name="object 24"/>
          <p:cNvSpPr txBox="1"/>
          <p:nvPr/>
        </p:nvSpPr>
        <p:spPr>
          <a:xfrm>
            <a:off x="9317608" y="6214458"/>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(2.13)</a:t>
            </a:r>
            <a:endParaRPr sz="850">
              <a:latin typeface="Microsoft Sans Serif"/>
              <a:cs typeface="Microsoft Sans Serif"/>
            </a:endParaRPr>
          </a:p>
        </p:txBody>
      </p:sp>
      <p:sp>
        <p:nvSpPr>
          <p:cNvPr id="25" name="object 25"/>
          <p:cNvSpPr txBox="1"/>
          <p:nvPr/>
        </p:nvSpPr>
        <p:spPr>
          <a:xfrm>
            <a:off x="5299076" y="6628915"/>
            <a:ext cx="4039235" cy="1200585"/>
          </a:xfrm>
          <a:prstGeom prst="rect">
            <a:avLst/>
          </a:prstGeom>
        </p:spPr>
        <p:txBody>
          <a:bodyPr vert="horz" wrap="square" lIns="0" tIns="6985" rIns="0" bIns="0" rtlCol="0">
            <a:spAutoFit/>
          </a:bodyPr>
          <a:lstStyle/>
          <a:p>
            <a:pPr marL="50800" marR="43180">
              <a:lnSpc>
                <a:spcPct val="117600"/>
              </a:lnSpc>
              <a:spcBef>
                <a:spcPts val="55"/>
              </a:spcBef>
            </a:pPr>
            <a:r>
              <a:rPr sz="850" spc="-15"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cantidad</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paréntesis</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representa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error</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fraccionario</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resulta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elección</a:t>
            </a:r>
            <a:r>
              <a:rPr sz="850" spc="-5"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las </a:t>
            </a:r>
            <a:r>
              <a:rPr sz="850" spc="10" dirty="0">
                <a:solidFill>
                  <a:srgbClr val="171514"/>
                </a:solidFill>
                <a:latin typeface="Microsoft Sans Serif"/>
                <a:cs typeface="Microsoft Sans Serif"/>
              </a:rPr>
              <a:t>distancias</a:t>
            </a:r>
            <a:r>
              <a:rPr sz="850" i="1" spc="10" dirty="0">
                <a:solidFill>
                  <a:srgbClr val="171514"/>
                </a:solidFill>
                <a:latin typeface="Arial"/>
                <a:cs typeface="Arial"/>
              </a:rPr>
              <a:t>D</a:t>
            </a:r>
            <a:r>
              <a:rPr sz="850" spc="10" dirty="0">
                <a:solidFill>
                  <a:srgbClr val="171514"/>
                </a:solidFill>
                <a:latin typeface="Microsoft Sans Serif"/>
                <a:cs typeface="Microsoft Sans Serif"/>
              </a:rPr>
              <a:t>y</a:t>
            </a:r>
            <a:r>
              <a:rPr sz="850" i="1" spc="10" dirty="0">
                <a:solidFill>
                  <a:srgbClr val="171514"/>
                </a:solidFill>
                <a:latin typeface="Arial"/>
                <a:cs typeface="Arial"/>
              </a:rPr>
              <a:t>H</a:t>
            </a:r>
            <a:r>
              <a:rPr sz="850" spc="10" dirty="0">
                <a:solidFill>
                  <a:srgbClr val="171514"/>
                </a:solidFill>
                <a:latin typeface="Microsoft Sans Serif"/>
                <a:cs typeface="Microsoft Sans Serif"/>
              </a:rPr>
              <a:t>.</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condición</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error</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cero</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dirty="0">
              <a:latin typeface="Microsoft Sans Serif"/>
              <a:cs typeface="Microsoft Sans Serif"/>
            </a:endParaRPr>
          </a:p>
          <a:p>
            <a:pPr>
              <a:spcBef>
                <a:spcPts val="55"/>
              </a:spcBef>
            </a:pPr>
            <a:endParaRPr sz="1100" dirty="0">
              <a:latin typeface="Microsoft Sans Serif"/>
              <a:cs typeface="Microsoft Sans Serif"/>
            </a:endParaRPr>
          </a:p>
          <a:p>
            <a:pPr marL="1738630">
              <a:tabLst>
                <a:tab pos="2156460" algn="l"/>
              </a:tabLst>
            </a:pPr>
            <a:r>
              <a:rPr sz="1000" u="sng" spc="15" dirty="0">
                <a:uFill>
                  <a:solidFill>
                    <a:srgbClr val="000000"/>
                  </a:solidFill>
                </a:uFill>
                <a:latin typeface="Microsoft Sans Serif"/>
                <a:cs typeface="Microsoft Sans Serif"/>
              </a:rPr>
              <a:t>1</a:t>
            </a:r>
            <a:r>
              <a:rPr sz="1000" spc="-80" dirty="0">
                <a:latin typeface="Microsoft Sans Serif"/>
                <a:cs typeface="Microsoft Sans Serif"/>
              </a:rPr>
              <a:t> </a:t>
            </a:r>
            <a:r>
              <a:rPr sz="1500" spc="-22" baseline="-36111" dirty="0">
                <a:latin typeface="Microsoft Sans Serif"/>
                <a:cs typeface="Microsoft Sans Serif"/>
              </a:rPr>
              <a:t>+</a:t>
            </a:r>
            <a:r>
              <a:rPr sz="1500" spc="-15" baseline="-36111" dirty="0">
                <a:latin typeface="Microsoft Sans Serif"/>
                <a:cs typeface="Microsoft Sans Serif"/>
              </a:rPr>
              <a:t> </a:t>
            </a:r>
            <a:r>
              <a:rPr sz="1500" spc="-277" baseline="-36111" dirty="0">
                <a:latin typeface="Lucida Sans Unicode"/>
                <a:cs typeface="Lucida Sans Unicode"/>
              </a:rPr>
              <a:t>−</a:t>
            </a:r>
            <a:r>
              <a:rPr sz="1000" spc="-185" dirty="0">
                <a:latin typeface="Microsoft Sans Serif"/>
                <a:cs typeface="Microsoft Sans Serif"/>
              </a:rPr>
              <a:t>1	</a:t>
            </a:r>
            <a:r>
              <a:rPr sz="1000" u="sng" spc="15" dirty="0" smtClean="0">
                <a:uFill>
                  <a:solidFill>
                    <a:srgbClr val="000000"/>
                  </a:solidFill>
                </a:uFill>
                <a:latin typeface="Microsoft Sans Serif"/>
                <a:cs typeface="Microsoft Sans Serif"/>
              </a:rPr>
              <a:t>1</a:t>
            </a:r>
            <a:r>
              <a:rPr lang="es-ES" sz="1000" u="sng" spc="15" dirty="0" smtClean="0">
                <a:uFill>
                  <a:solidFill>
                    <a:srgbClr val="000000"/>
                  </a:solidFill>
                </a:uFill>
                <a:latin typeface="Microsoft Sans Serif"/>
                <a:cs typeface="Microsoft Sans Serif"/>
              </a:rPr>
              <a:t> </a:t>
            </a:r>
            <a:r>
              <a:rPr sz="1500" baseline="-36111" dirty="0" smtClean="0">
                <a:latin typeface="Microsoft Sans Serif"/>
                <a:cs typeface="Microsoft Sans Serif"/>
              </a:rPr>
              <a:t>=</a:t>
            </a:r>
            <a:r>
              <a:rPr sz="1500" baseline="-36111" dirty="0">
                <a:latin typeface="Microsoft Sans Serif"/>
                <a:cs typeface="Microsoft Sans Serif"/>
              </a:rPr>
              <a:t>0</a:t>
            </a:r>
          </a:p>
          <a:p>
            <a:pPr marL="1740535">
              <a:spcBef>
                <a:spcPts val="135"/>
              </a:spcBef>
              <a:tabLst>
                <a:tab pos="1957705" algn="l"/>
              </a:tabLst>
            </a:pPr>
            <a:r>
              <a:rPr sz="1050" i="1" spc="-130" dirty="0">
                <a:latin typeface="Arial"/>
                <a:cs typeface="Arial"/>
              </a:rPr>
              <a:t>C	</a:t>
            </a:r>
            <a:r>
              <a:rPr sz="1050" i="1" spc="-5" dirty="0">
                <a:latin typeface="Arial"/>
                <a:cs typeface="Arial"/>
              </a:rPr>
              <a:t>pag</a:t>
            </a:r>
            <a:r>
              <a:rPr sz="650" i="1" spc="-5" dirty="0">
                <a:latin typeface="Arial"/>
                <a:cs typeface="Arial"/>
              </a:rPr>
              <a:t>C</a:t>
            </a:r>
            <a:r>
              <a:rPr sz="650" spc="-5" dirty="0">
                <a:latin typeface="Lucida Sans Unicode"/>
                <a:cs typeface="Lucida Sans Unicode"/>
              </a:rPr>
              <a:t>−</a:t>
            </a:r>
            <a:r>
              <a:rPr sz="650" i="1" spc="-5" dirty="0">
                <a:latin typeface="Arial"/>
                <a:cs typeface="Arial"/>
              </a:rPr>
              <a:t>pag</a:t>
            </a:r>
            <a:endParaRPr sz="650" dirty="0">
              <a:latin typeface="Arial"/>
              <a:cs typeface="Arial"/>
            </a:endParaRPr>
          </a:p>
          <a:p>
            <a:pPr>
              <a:spcBef>
                <a:spcPts val="50"/>
              </a:spcBef>
            </a:pPr>
            <a:endParaRPr sz="1550" dirty="0">
              <a:latin typeface="Arial"/>
              <a:cs typeface="Arial"/>
            </a:endParaRPr>
          </a:p>
          <a:p>
            <a:pPr marL="1800860">
              <a:spcBef>
                <a:spcPts val="5"/>
              </a:spcBef>
            </a:pPr>
            <a:r>
              <a:rPr sz="800" i="1" spc="15" dirty="0">
                <a:latin typeface="Arial"/>
                <a:cs typeface="Arial"/>
              </a:rPr>
              <a:t>pag</a:t>
            </a:r>
            <a:r>
              <a:rPr sz="500" spc="15" dirty="0">
                <a:latin typeface="Microsoft Sans Serif"/>
                <a:cs typeface="Microsoft Sans Serif"/>
              </a:rPr>
              <a:t>2</a:t>
            </a:r>
            <a:r>
              <a:rPr sz="800" spc="15" dirty="0">
                <a:latin typeface="Microsoft Sans Serif"/>
                <a:cs typeface="Microsoft Sans Serif"/>
              </a:rPr>
              <a:t>+</a:t>
            </a:r>
            <a:r>
              <a:rPr sz="800" i="1" spc="15" dirty="0">
                <a:latin typeface="Arial"/>
                <a:cs typeface="Arial"/>
              </a:rPr>
              <a:t>c.p.</a:t>
            </a:r>
            <a:r>
              <a:rPr sz="800" spc="15" dirty="0">
                <a:latin typeface="Microsoft Sans Serif"/>
                <a:cs typeface="Microsoft Sans Serif"/>
              </a:rPr>
              <a:t>–</a:t>
            </a:r>
            <a:r>
              <a:rPr sz="800" i="1" spc="15" dirty="0">
                <a:latin typeface="Arial"/>
                <a:cs typeface="Arial"/>
              </a:rPr>
              <a:t>C</a:t>
            </a:r>
            <a:r>
              <a:rPr sz="500" spc="15" dirty="0">
                <a:latin typeface="Microsoft Sans Serif"/>
                <a:cs typeface="Microsoft Sans Serif"/>
              </a:rPr>
              <a:t>2</a:t>
            </a:r>
            <a:r>
              <a:rPr sz="800" spc="15" dirty="0">
                <a:latin typeface="Microsoft Sans Serif"/>
                <a:cs typeface="Microsoft Sans Serif"/>
              </a:rPr>
              <a:t>=</a:t>
            </a:r>
            <a:r>
              <a:rPr sz="800" spc="-45" dirty="0">
                <a:latin typeface="Microsoft Sans Serif"/>
                <a:cs typeface="Microsoft Sans Serif"/>
              </a:rPr>
              <a:t> </a:t>
            </a:r>
            <a:r>
              <a:rPr sz="800" spc="10" dirty="0">
                <a:latin typeface="Microsoft Sans Serif"/>
                <a:cs typeface="Microsoft Sans Serif"/>
              </a:rPr>
              <a:t>0</a:t>
            </a:r>
            <a:endParaRPr sz="800" dirty="0">
              <a:latin typeface="Microsoft Sans Serif"/>
              <a:cs typeface="Microsoft Sans Serif"/>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067953" y="1103534"/>
            <a:ext cx="80645" cy="107950"/>
          </a:xfrm>
          <a:custGeom>
            <a:avLst/>
            <a:gdLst/>
            <a:ahLst/>
            <a:cxnLst/>
            <a:rect l="l" t="t" r="r" b="b"/>
            <a:pathLst>
              <a:path w="80644" h="107950">
                <a:moveTo>
                  <a:pt x="80162" y="0"/>
                </a:moveTo>
                <a:lnTo>
                  <a:pt x="76987" y="0"/>
                </a:lnTo>
                <a:lnTo>
                  <a:pt x="0" y="107950"/>
                </a:lnTo>
                <a:lnTo>
                  <a:pt x="3175" y="107950"/>
                </a:lnTo>
                <a:lnTo>
                  <a:pt x="80162" y="0"/>
                </a:lnTo>
                <a:close/>
              </a:path>
            </a:pathLst>
          </a:custGeom>
          <a:solidFill>
            <a:srgbClr val="000000"/>
          </a:solidFill>
        </p:spPr>
        <p:txBody>
          <a:bodyPr wrap="square" lIns="0" tIns="0" rIns="0" bIns="0" rtlCol="0"/>
          <a:lstStyle/>
          <a:p>
            <a:endParaRPr/>
          </a:p>
        </p:txBody>
      </p:sp>
      <p:pic>
        <p:nvPicPr>
          <p:cNvPr id="3" name="object 3"/>
          <p:cNvPicPr/>
          <p:nvPr/>
        </p:nvPicPr>
        <p:blipFill>
          <a:blip r:embed="rId2" cstate="print"/>
          <a:stretch>
            <a:fillRect/>
          </a:stretch>
        </p:blipFill>
        <p:spPr>
          <a:xfrm>
            <a:off x="7268766" y="1076554"/>
            <a:ext cx="149225" cy="130175"/>
          </a:xfrm>
          <a:prstGeom prst="rect">
            <a:avLst/>
          </a:prstGeom>
        </p:spPr>
      </p:pic>
      <p:pic>
        <p:nvPicPr>
          <p:cNvPr id="4" name="object 4"/>
          <p:cNvPicPr/>
          <p:nvPr/>
        </p:nvPicPr>
        <p:blipFill>
          <a:blip r:embed="rId3" cstate="print"/>
          <a:stretch>
            <a:fillRect/>
          </a:stretch>
        </p:blipFill>
        <p:spPr>
          <a:xfrm>
            <a:off x="5743230" y="4280290"/>
            <a:ext cx="3681955" cy="2907772"/>
          </a:xfrm>
          <a:prstGeom prst="rect">
            <a:avLst/>
          </a:prstGeom>
        </p:spPr>
      </p:pic>
      <p:graphicFrame>
        <p:nvGraphicFramePr>
          <p:cNvPr id="5" name="object 5"/>
          <p:cNvGraphicFramePr>
            <a:graphicFrameLocks noGrp="1"/>
          </p:cNvGraphicFramePr>
          <p:nvPr/>
        </p:nvGraphicFramePr>
        <p:xfrm>
          <a:off x="5905616" y="4304672"/>
          <a:ext cx="3449313" cy="2750821"/>
        </p:xfrm>
        <a:graphic>
          <a:graphicData uri="http://schemas.openxmlformats.org/drawingml/2006/table">
            <a:tbl>
              <a:tblPr firstRow="1" bandRow="1">
                <a:tableStyleId>{2D5ABB26-0587-4C30-8999-92F81FD0307C}</a:tableStyleId>
              </a:tblPr>
              <a:tblGrid>
                <a:gridCol w="361950">
                  <a:extLst>
                    <a:ext uri="{9D8B030D-6E8A-4147-A177-3AD203B41FA5}">
                      <a16:colId xmlns:a16="http://schemas.microsoft.com/office/drawing/2014/main" val="20000"/>
                    </a:ext>
                  </a:extLst>
                </a:gridCol>
                <a:gridCol w="339090">
                  <a:extLst>
                    <a:ext uri="{9D8B030D-6E8A-4147-A177-3AD203B41FA5}">
                      <a16:colId xmlns:a16="http://schemas.microsoft.com/office/drawing/2014/main" val="20001"/>
                    </a:ext>
                  </a:extLst>
                </a:gridCol>
                <a:gridCol w="339090">
                  <a:extLst>
                    <a:ext uri="{9D8B030D-6E8A-4147-A177-3AD203B41FA5}">
                      <a16:colId xmlns:a16="http://schemas.microsoft.com/office/drawing/2014/main" val="20002"/>
                    </a:ext>
                  </a:extLst>
                </a:gridCol>
                <a:gridCol w="347344">
                  <a:extLst>
                    <a:ext uri="{9D8B030D-6E8A-4147-A177-3AD203B41FA5}">
                      <a16:colId xmlns:a16="http://schemas.microsoft.com/office/drawing/2014/main" val="20003"/>
                    </a:ext>
                  </a:extLst>
                </a:gridCol>
                <a:gridCol w="347344">
                  <a:extLst>
                    <a:ext uri="{9D8B030D-6E8A-4147-A177-3AD203B41FA5}">
                      <a16:colId xmlns:a16="http://schemas.microsoft.com/office/drawing/2014/main" val="20004"/>
                    </a:ext>
                  </a:extLst>
                </a:gridCol>
                <a:gridCol w="339089">
                  <a:extLst>
                    <a:ext uri="{9D8B030D-6E8A-4147-A177-3AD203B41FA5}">
                      <a16:colId xmlns:a16="http://schemas.microsoft.com/office/drawing/2014/main" val="20005"/>
                    </a:ext>
                  </a:extLst>
                </a:gridCol>
                <a:gridCol w="347344">
                  <a:extLst>
                    <a:ext uri="{9D8B030D-6E8A-4147-A177-3AD203B41FA5}">
                      <a16:colId xmlns:a16="http://schemas.microsoft.com/office/drawing/2014/main" val="20006"/>
                    </a:ext>
                  </a:extLst>
                </a:gridCol>
                <a:gridCol w="347344">
                  <a:extLst>
                    <a:ext uri="{9D8B030D-6E8A-4147-A177-3AD203B41FA5}">
                      <a16:colId xmlns:a16="http://schemas.microsoft.com/office/drawing/2014/main" val="20007"/>
                    </a:ext>
                  </a:extLst>
                </a:gridCol>
                <a:gridCol w="266064">
                  <a:extLst>
                    <a:ext uri="{9D8B030D-6E8A-4147-A177-3AD203B41FA5}">
                      <a16:colId xmlns:a16="http://schemas.microsoft.com/office/drawing/2014/main" val="20008"/>
                    </a:ext>
                  </a:extLst>
                </a:gridCol>
                <a:gridCol w="80644">
                  <a:extLst>
                    <a:ext uri="{9D8B030D-6E8A-4147-A177-3AD203B41FA5}">
                      <a16:colId xmlns:a16="http://schemas.microsoft.com/office/drawing/2014/main" val="20009"/>
                    </a:ext>
                  </a:extLst>
                </a:gridCol>
                <a:gridCol w="334010">
                  <a:extLst>
                    <a:ext uri="{9D8B030D-6E8A-4147-A177-3AD203B41FA5}">
                      <a16:colId xmlns:a16="http://schemas.microsoft.com/office/drawing/2014/main" val="20010"/>
                    </a:ext>
                  </a:extLst>
                </a:gridCol>
              </a:tblGrid>
              <a:tr h="272065">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9525">
                      <a:solidFill>
                        <a:srgbClr val="231F20"/>
                      </a:solidFill>
                      <a:prstDash val="solid"/>
                    </a:lnT>
                    <a:lnB w="12700">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2700">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2700">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2700">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2700">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2700">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2700">
                      <a:solidFill>
                        <a:srgbClr val="231F20"/>
                      </a:solidFill>
                      <a:prstDash val="solid"/>
                    </a:lnB>
                  </a:tcPr>
                </a:tc>
                <a:tc gridSpan="3">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2700">
                      <a:solidFill>
                        <a:srgbClr val="231F20"/>
                      </a:solidFill>
                      <a:prstDash val="solid"/>
                    </a:lnB>
                  </a:tcPr>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273754">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1270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270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270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2700">
                      <a:solidFill>
                        <a:srgbClr val="231F20"/>
                      </a:solidFill>
                      <a:prstDash val="solid"/>
                    </a:lnT>
                    <a:lnB w="952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2700">
                      <a:solidFill>
                        <a:srgbClr val="231F20"/>
                      </a:solidFill>
                      <a:prstDash val="solid"/>
                    </a:lnT>
                    <a:lnB w="952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270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2700">
                      <a:solidFill>
                        <a:srgbClr val="231F20"/>
                      </a:solidFill>
                      <a:prstDash val="solid"/>
                    </a:lnT>
                    <a:lnB w="9525">
                      <a:solidFill>
                        <a:srgbClr val="231F20"/>
                      </a:solidFill>
                      <a:prstDash val="solid"/>
                    </a:lnB>
                  </a:tcPr>
                </a:tc>
                <a:tc gridSpan="3">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2700">
                      <a:solidFill>
                        <a:srgbClr val="231F20"/>
                      </a:solidFill>
                      <a:prstDash val="solid"/>
                    </a:lnT>
                    <a:lnB w="9525">
                      <a:solidFill>
                        <a:srgbClr val="231F20"/>
                      </a:solidFill>
                      <a:prstDash val="solid"/>
                    </a:lnB>
                  </a:tcPr>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1"/>
                  </a:ext>
                </a:extLst>
              </a:tr>
              <a:tr h="275450">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2"/>
                  </a:ext>
                </a:extLst>
              </a:tr>
              <a:tr h="270929">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3"/>
                  </a:ext>
                </a:extLst>
              </a:tr>
              <a:tr h="344309">
                <a:tc rowSpan="2">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9525">
                      <a:solidFill>
                        <a:srgbClr val="231F20"/>
                      </a:solidFill>
                      <a:prstDash val="solid"/>
                    </a:lnT>
                    <a:lnB w="19050">
                      <a:solidFill>
                        <a:srgbClr val="231F20"/>
                      </a:solidFill>
                      <a:prstDash val="solid"/>
                    </a:lnB>
                  </a:tcPr>
                </a:tc>
                <a:tc row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row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row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row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row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hMerge="1">
                  <a:txBody>
                    <a:bodyPr/>
                    <a:lstStyle/>
                    <a:p>
                      <a:endParaRPr/>
                    </a:p>
                  </a:txBody>
                  <a:tcPr marL="0" marR="0" marT="0" marB="0"/>
                </a:tc>
                <a:tc row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extLst>
                  <a:ext uri="{0D108BD9-81ED-4DB2-BD59-A6C34878D82A}">
                    <a16:rowId xmlns:a16="http://schemas.microsoft.com/office/drawing/2014/main" val="10004"/>
                  </a:ext>
                </a:extLst>
              </a:tr>
              <a:tr h="205181">
                <a:tc vMerge="1">
                  <a:txBody>
                    <a:bodyPr/>
                    <a:lstStyle/>
                    <a:p>
                      <a:endParaRPr/>
                    </a:p>
                  </a:txBody>
                  <a:tcPr marL="0" marR="0" marT="0" marB="0">
                    <a:lnR w="19050">
                      <a:solidFill>
                        <a:srgbClr val="231F20"/>
                      </a:solidFill>
                      <a:prstDash val="solid"/>
                    </a:lnR>
                    <a:lnT w="9525">
                      <a:solidFill>
                        <a:srgbClr val="231F20"/>
                      </a:solidFill>
                      <a:prstDash val="solid"/>
                    </a:lnT>
                    <a:lnB w="19050">
                      <a:solidFill>
                        <a:srgbClr val="231F20"/>
                      </a:solidFill>
                      <a:prstDash val="solid"/>
                    </a:lnB>
                  </a:tcPr>
                </a:tc>
                <a:tc vMerge="1">
                  <a:txBody>
                    <a:bodyPr/>
                    <a:lstStyle/>
                    <a:p>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vMerge="1">
                  <a:txBody>
                    <a:bodyPr/>
                    <a:lstStyle/>
                    <a:p>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vMerge="1">
                  <a:txBody>
                    <a:bodyPr/>
                    <a:lstStyle/>
                    <a:p>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vMerge="1">
                  <a:txBody>
                    <a:bodyPr/>
                    <a:lstStyle/>
                    <a:p>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vMerge="1">
                  <a:txBody>
                    <a:bodyPr/>
                    <a:lstStyle/>
                    <a:p>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tc gridSpan="3">
                  <a:txBody>
                    <a:bodyPr/>
                    <a:lstStyle/>
                    <a:p>
                      <a:pPr marL="92710">
                        <a:lnSpc>
                          <a:spcPct val="100000"/>
                        </a:lnSpc>
                        <a:spcBef>
                          <a:spcPts val="585"/>
                        </a:spcBef>
                      </a:pPr>
                      <a:r>
                        <a:rPr sz="550" spc="20" dirty="0">
                          <a:solidFill>
                            <a:srgbClr val="171514"/>
                          </a:solidFill>
                          <a:latin typeface="Microsoft Sans Serif"/>
                          <a:cs typeface="Microsoft Sans Serif"/>
                        </a:rPr>
                        <a:t>límites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30" dirty="0">
                          <a:solidFill>
                            <a:srgbClr val="171514"/>
                          </a:solidFill>
                          <a:latin typeface="Microsoft Sans Serif"/>
                          <a:cs typeface="Microsoft Sans Serif"/>
                        </a:rPr>
                        <a:t>error</a:t>
                      </a:r>
                      <a:r>
                        <a:rPr sz="550" spc="-20" dirty="0">
                          <a:solidFill>
                            <a:srgbClr val="171514"/>
                          </a:solidFill>
                          <a:latin typeface="Microsoft Sans Serif"/>
                          <a:cs typeface="Microsoft Sans Serif"/>
                        </a:rPr>
                        <a:t> </a:t>
                      </a:r>
                      <a:r>
                        <a:rPr sz="550" spc="-10" dirty="0">
                          <a:solidFill>
                            <a:srgbClr val="171514"/>
                          </a:solidFill>
                          <a:latin typeface="Microsoft Sans Serif"/>
                          <a:cs typeface="Microsoft Sans Serif"/>
                        </a:rPr>
                        <a:t>±</a:t>
                      </a:r>
                      <a:r>
                        <a:rPr sz="550" spc="-15" dirty="0">
                          <a:solidFill>
                            <a:srgbClr val="171514"/>
                          </a:solidFill>
                          <a:latin typeface="Microsoft Sans Serif"/>
                          <a:cs typeface="Microsoft Sans Serif"/>
                        </a:rPr>
                        <a:t> %2</a:t>
                      </a:r>
                      <a:endParaRPr sz="550">
                        <a:latin typeface="Microsoft Sans Serif"/>
                        <a:cs typeface="Microsoft Sans Serif"/>
                      </a:endParaRPr>
                    </a:p>
                  </a:txBody>
                  <a:tcPr marL="0" marR="0" marT="74295" marB="0">
                    <a:lnL w="19050">
                      <a:solidFill>
                        <a:srgbClr val="231F20"/>
                      </a:solidFill>
                      <a:prstDash val="solid"/>
                    </a:lnL>
                    <a:lnB w="19050">
                      <a:solidFill>
                        <a:srgbClr val="231F20"/>
                      </a:solidFill>
                      <a:prstDash val="solid"/>
                    </a:lnB>
                    <a:solidFill>
                      <a:srgbClr val="FFFFFF"/>
                    </a:solidFill>
                  </a:tcPr>
                </a:tc>
                <a:tc hMerge="1">
                  <a:txBody>
                    <a:bodyPr/>
                    <a:lstStyle/>
                    <a:p>
                      <a:endParaRPr/>
                    </a:p>
                  </a:txBody>
                  <a:tcPr marL="0" marR="0" marT="0" marB="0"/>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B w="19050">
                      <a:solidFill>
                        <a:srgbClr val="231F20"/>
                      </a:solidFill>
                      <a:prstDash val="solid"/>
                    </a:lnB>
                  </a:tcPr>
                </a:tc>
                <a:tc vMerge="1">
                  <a:txBody>
                    <a:bodyPr/>
                    <a:lstStyle/>
                    <a:p>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19050">
                      <a:solidFill>
                        <a:srgbClr val="231F20"/>
                      </a:solidFill>
                      <a:prstDash val="solid"/>
                    </a:lnB>
                  </a:tcPr>
                </a:tc>
                <a:extLst>
                  <a:ext uri="{0D108BD9-81ED-4DB2-BD59-A6C34878D82A}">
                    <a16:rowId xmlns:a16="http://schemas.microsoft.com/office/drawing/2014/main" val="10005"/>
                  </a:ext>
                </a:extLst>
              </a:tr>
              <a:tr h="275729">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1905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9525">
                      <a:solidFill>
                        <a:srgbClr val="231F20"/>
                      </a:solidFill>
                      <a:prstDash val="solid"/>
                    </a:lnB>
                  </a:tcPr>
                </a:tc>
                <a:extLst>
                  <a:ext uri="{0D108BD9-81ED-4DB2-BD59-A6C34878D82A}">
                    <a16:rowId xmlns:a16="http://schemas.microsoft.com/office/drawing/2014/main" val="10006"/>
                  </a:ext>
                </a:extLst>
              </a:tr>
              <a:tr h="271500">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7"/>
                  </a:ext>
                </a:extLst>
              </a:tr>
              <a:tr h="270941">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8"/>
                  </a:ext>
                </a:extLst>
              </a:tr>
              <a:tr h="290963">
                <a:tc>
                  <a:txBody>
                    <a:bodyPr/>
                    <a:lstStyle/>
                    <a:p>
                      <a:pPr>
                        <a:lnSpc>
                          <a:spcPct val="100000"/>
                        </a:lnSpc>
                      </a:pPr>
                      <a:endParaRPr sz="700">
                        <a:latin typeface="Times New Roman"/>
                        <a:cs typeface="Times New Roman"/>
                      </a:endParaRPr>
                    </a:p>
                  </a:txBody>
                  <a:tcPr marL="0" marR="0" marT="0" marB="0">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gridSpan="2">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lnL w="19050">
                      <a:solidFill>
                        <a:srgbClr val="231F20"/>
                      </a:solidFill>
                      <a:prstDash val="solid"/>
                    </a:lnL>
                    <a:lnR w="19050">
                      <a:solidFill>
                        <a:srgbClr val="231F20"/>
                      </a:solidFill>
                      <a:prstDash val="solid"/>
                    </a:lnR>
                    <a:lnT w="9525">
                      <a:solidFill>
                        <a:srgbClr val="231F20"/>
                      </a:solidFill>
                      <a:prstDash val="solid"/>
                    </a:lnT>
                  </a:tcPr>
                </a:tc>
                <a:extLst>
                  <a:ext uri="{0D108BD9-81ED-4DB2-BD59-A6C34878D82A}">
                    <a16:rowId xmlns:a16="http://schemas.microsoft.com/office/drawing/2014/main" val="10009"/>
                  </a:ext>
                </a:extLst>
              </a:tr>
            </a:tbl>
          </a:graphicData>
        </a:graphic>
      </p:graphicFrame>
      <p:sp>
        <p:nvSpPr>
          <p:cNvPr id="6" name="object 6"/>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a:t>
            </a:r>
            <a:endParaRPr sz="900">
              <a:latin typeface="Arial"/>
              <a:cs typeface="Arial"/>
            </a:endParaRPr>
          </a:p>
        </p:txBody>
      </p:sp>
      <p:sp>
        <p:nvSpPr>
          <p:cNvPr id="7" name="object 7"/>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8" name="object 8"/>
          <p:cNvSpPr txBox="1"/>
          <p:nvPr/>
        </p:nvSpPr>
        <p:spPr>
          <a:xfrm>
            <a:off x="5337176" y="768067"/>
            <a:ext cx="2761615" cy="771365"/>
          </a:xfrm>
          <a:prstGeom prst="rect">
            <a:avLst/>
          </a:prstGeom>
        </p:spPr>
        <p:txBody>
          <a:bodyPr vert="horz" wrap="square" lIns="0" tIns="17145" rIns="0" bIns="0" rtlCol="0">
            <a:spAutoFit/>
          </a:bodyPr>
          <a:lstStyle/>
          <a:p>
            <a:pPr marL="12700">
              <a:spcBef>
                <a:spcPts val="135"/>
              </a:spcBef>
            </a:pPr>
            <a:r>
              <a:rPr sz="800" spc="10" dirty="0">
                <a:solidFill>
                  <a:srgbClr val="171514"/>
                </a:solidFill>
                <a:latin typeface="Microsoft Sans Serif"/>
                <a:cs typeface="Microsoft Sans Serif"/>
              </a:rPr>
              <a:t>la</a:t>
            </a:r>
            <a:r>
              <a:rPr sz="800" spc="-20" dirty="0">
                <a:solidFill>
                  <a:srgbClr val="171514"/>
                </a:solidFill>
                <a:latin typeface="Microsoft Sans Serif"/>
                <a:cs typeface="Microsoft Sans Serif"/>
              </a:rPr>
              <a:t> </a:t>
            </a:r>
            <a:r>
              <a:rPr sz="800" spc="15" dirty="0">
                <a:solidFill>
                  <a:srgbClr val="171514"/>
                </a:solidFill>
                <a:latin typeface="Microsoft Sans Serif"/>
                <a:cs typeface="Microsoft Sans Serif"/>
              </a:rPr>
              <a:t>raiz</a:t>
            </a:r>
            <a:r>
              <a:rPr sz="800" spc="-15" dirty="0">
                <a:solidFill>
                  <a:srgbClr val="171514"/>
                </a:solidFill>
                <a:latin typeface="Microsoft Sans Serif"/>
                <a:cs typeface="Microsoft Sans Serif"/>
              </a:rPr>
              <a:t> </a:t>
            </a:r>
            <a:r>
              <a:rPr sz="800" spc="20" dirty="0">
                <a:solidFill>
                  <a:srgbClr val="171514"/>
                </a:solidFill>
                <a:latin typeface="Microsoft Sans Serif"/>
                <a:cs typeface="Microsoft Sans Serif"/>
              </a:rPr>
              <a:t>positiva</a:t>
            </a:r>
            <a:r>
              <a:rPr sz="800" spc="-15" dirty="0">
                <a:solidFill>
                  <a:srgbClr val="171514"/>
                </a:solidFill>
                <a:latin typeface="Microsoft Sans Serif"/>
                <a:cs typeface="Microsoft Sans Serif"/>
              </a:rPr>
              <a:t> </a:t>
            </a:r>
            <a:r>
              <a:rPr sz="800" spc="20" dirty="0">
                <a:solidFill>
                  <a:srgbClr val="171514"/>
                </a:solidFill>
                <a:latin typeface="Microsoft Sans Serif"/>
                <a:cs typeface="Microsoft Sans Serif"/>
              </a:rPr>
              <a:t>de</a:t>
            </a:r>
            <a:r>
              <a:rPr sz="800" i="1" spc="20" dirty="0">
                <a:solidFill>
                  <a:srgbClr val="171514"/>
                </a:solidFill>
                <a:latin typeface="Arial"/>
                <a:cs typeface="Arial"/>
              </a:rPr>
              <a:t>pag</a:t>
            </a:r>
            <a:r>
              <a:rPr sz="800" spc="20" dirty="0">
                <a:solidFill>
                  <a:srgbClr val="171514"/>
                </a:solidFill>
                <a:latin typeface="Microsoft Sans Serif"/>
                <a:cs typeface="Microsoft Sans Serif"/>
              </a:rPr>
              <a:t>es</a:t>
            </a:r>
            <a:endParaRPr sz="800">
              <a:latin typeface="Microsoft Sans Serif"/>
              <a:cs typeface="Microsoft Sans Serif"/>
            </a:endParaRPr>
          </a:p>
          <a:p>
            <a:pPr>
              <a:lnSpc>
                <a:spcPct val="100000"/>
              </a:lnSpc>
            </a:pPr>
            <a:endParaRPr sz="1050">
              <a:latin typeface="Microsoft Sans Serif"/>
              <a:cs typeface="Microsoft Sans Serif"/>
            </a:endParaRPr>
          </a:p>
          <a:p>
            <a:pPr marL="1534160"/>
            <a:r>
              <a:rPr sz="650" i="1" spc="15" dirty="0">
                <a:latin typeface="Arial"/>
                <a:cs typeface="Arial"/>
              </a:rPr>
              <a:t>pag</a:t>
            </a:r>
            <a:r>
              <a:rPr sz="650" spc="15" dirty="0">
                <a:latin typeface="Microsoft Sans Serif"/>
                <a:cs typeface="Microsoft Sans Serif"/>
              </a:rPr>
              <a:t>=</a:t>
            </a:r>
            <a:r>
              <a:rPr sz="400" spc="15" dirty="0">
                <a:latin typeface="Microsoft Sans Serif"/>
                <a:cs typeface="Microsoft Sans Serif"/>
              </a:rPr>
              <a:t>1</a:t>
            </a:r>
            <a:r>
              <a:rPr sz="400" spc="35" dirty="0">
                <a:latin typeface="Microsoft Sans Serif"/>
                <a:cs typeface="Microsoft Sans Serif"/>
              </a:rPr>
              <a:t> </a:t>
            </a:r>
            <a:r>
              <a:rPr sz="600" spc="-50" dirty="0">
                <a:latin typeface="Microsoft Sans Serif"/>
                <a:cs typeface="Microsoft Sans Serif"/>
              </a:rPr>
              <a:t>2</a:t>
            </a:r>
            <a:r>
              <a:rPr sz="1050" i="1" spc="-50" dirty="0">
                <a:latin typeface="Arial"/>
                <a:cs typeface="Arial"/>
              </a:rPr>
              <a:t>C</a:t>
            </a:r>
            <a:r>
              <a:rPr sz="1000" spc="-50" dirty="0">
                <a:latin typeface="Microsoft Sans Serif"/>
                <a:cs typeface="Microsoft Sans Serif"/>
              </a:rPr>
              <a:t>(</a:t>
            </a:r>
            <a:r>
              <a:rPr sz="1000" spc="305" dirty="0">
                <a:latin typeface="Microsoft Sans Serif"/>
                <a:cs typeface="Microsoft Sans Serif"/>
              </a:rPr>
              <a:t> </a:t>
            </a:r>
            <a:r>
              <a:rPr sz="850" spc="10" dirty="0">
                <a:latin typeface="Microsoft Sans Serif"/>
                <a:cs typeface="Microsoft Sans Serif"/>
              </a:rPr>
              <a:t>5</a:t>
            </a:r>
            <a:r>
              <a:rPr sz="850" dirty="0">
                <a:latin typeface="Microsoft Sans Serif"/>
                <a:cs typeface="Microsoft Sans Serif"/>
              </a:rPr>
              <a:t> </a:t>
            </a:r>
            <a:r>
              <a:rPr sz="850" spc="95" dirty="0">
                <a:latin typeface="Lucida Sans Unicode"/>
                <a:cs typeface="Lucida Sans Unicode"/>
              </a:rPr>
              <a:t>−</a:t>
            </a:r>
            <a:r>
              <a:rPr sz="850" spc="-50" dirty="0">
                <a:latin typeface="Lucida Sans Unicode"/>
                <a:cs typeface="Lucida Sans Unicode"/>
              </a:rPr>
              <a:t> </a:t>
            </a:r>
            <a:r>
              <a:rPr sz="850" spc="-10" dirty="0">
                <a:latin typeface="Microsoft Sans Serif"/>
                <a:cs typeface="Microsoft Sans Serif"/>
              </a:rPr>
              <a:t>1)</a:t>
            </a:r>
            <a:r>
              <a:rPr sz="850" dirty="0">
                <a:latin typeface="Microsoft Sans Serif"/>
                <a:cs typeface="Microsoft Sans Serif"/>
              </a:rPr>
              <a:t> </a:t>
            </a:r>
            <a:r>
              <a:rPr sz="850" spc="-15" dirty="0">
                <a:latin typeface="Microsoft Sans Serif"/>
                <a:cs typeface="Microsoft Sans Serif"/>
              </a:rPr>
              <a:t>=</a:t>
            </a:r>
            <a:r>
              <a:rPr sz="850" spc="-5" dirty="0">
                <a:latin typeface="Microsoft Sans Serif"/>
                <a:cs typeface="Microsoft Sans Serif"/>
              </a:rPr>
              <a:t> </a:t>
            </a:r>
            <a:r>
              <a:rPr sz="850" spc="-50" dirty="0">
                <a:latin typeface="Microsoft Sans Serif"/>
                <a:cs typeface="Microsoft Sans Serif"/>
              </a:rPr>
              <a:t>0,618</a:t>
            </a:r>
            <a:r>
              <a:rPr sz="850" i="1" spc="-50" dirty="0">
                <a:latin typeface="Arial"/>
                <a:cs typeface="Arial"/>
              </a:rPr>
              <a:t>C</a:t>
            </a:r>
            <a:endParaRPr sz="850">
              <a:latin typeface="Arial"/>
              <a:cs typeface="Arial"/>
            </a:endParaRPr>
          </a:p>
          <a:p>
            <a:pPr>
              <a:spcBef>
                <a:spcPts val="10"/>
              </a:spcBef>
            </a:pPr>
            <a:endParaRPr sz="1200">
              <a:latin typeface="Arial"/>
              <a:cs typeface="Arial"/>
            </a:endParaRPr>
          </a:p>
          <a:p>
            <a:pPr marL="12700"/>
            <a:r>
              <a:rPr sz="800" spc="5" dirty="0">
                <a:solidFill>
                  <a:srgbClr val="171514"/>
                </a:solidFill>
                <a:latin typeface="Microsoft Sans Serif"/>
                <a:cs typeface="Microsoft Sans Serif"/>
              </a:rPr>
              <a:t>eso</a:t>
            </a:r>
            <a:r>
              <a:rPr sz="800" spc="-4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a:latin typeface="Microsoft Sans Serif"/>
              <a:cs typeface="Microsoft Sans Serif"/>
            </a:endParaRPr>
          </a:p>
        </p:txBody>
      </p:sp>
      <p:sp>
        <p:nvSpPr>
          <p:cNvPr id="9" name="object 9"/>
          <p:cNvSpPr txBox="1"/>
          <p:nvPr/>
        </p:nvSpPr>
        <p:spPr>
          <a:xfrm>
            <a:off x="7162006" y="1662577"/>
            <a:ext cx="580390" cy="165430"/>
          </a:xfrm>
          <a:prstGeom prst="rect">
            <a:avLst/>
          </a:prstGeom>
        </p:spPr>
        <p:txBody>
          <a:bodyPr vert="horz" wrap="square" lIns="0" tIns="11430" rIns="0" bIns="0" rtlCol="0">
            <a:spAutoFit/>
          </a:bodyPr>
          <a:lstStyle/>
          <a:p>
            <a:pPr marL="12700">
              <a:spcBef>
                <a:spcPts val="90"/>
              </a:spcBef>
            </a:pPr>
            <a:r>
              <a:rPr sz="1000" i="1" spc="-20" dirty="0">
                <a:latin typeface="Arial"/>
                <a:cs typeface="Arial"/>
              </a:rPr>
              <a:t>H</a:t>
            </a:r>
            <a:r>
              <a:rPr sz="950" spc="-15" dirty="0">
                <a:latin typeface="Microsoft Sans Serif"/>
                <a:cs typeface="Microsoft Sans Serif"/>
              </a:rPr>
              <a:t>=</a:t>
            </a:r>
            <a:r>
              <a:rPr sz="950" spc="10" dirty="0">
                <a:latin typeface="Microsoft Sans Serif"/>
                <a:cs typeface="Microsoft Sans Serif"/>
              </a:rPr>
              <a:t>0.618</a:t>
            </a:r>
            <a:r>
              <a:rPr sz="1000" i="1" spc="-30" dirty="0">
                <a:latin typeface="Arial"/>
                <a:cs typeface="Arial"/>
              </a:rPr>
              <a:t>D</a:t>
            </a:r>
            <a:endParaRPr sz="1000">
              <a:latin typeface="Arial"/>
              <a:cs typeface="Arial"/>
            </a:endParaRPr>
          </a:p>
        </p:txBody>
      </p:sp>
      <p:sp>
        <p:nvSpPr>
          <p:cNvPr id="10" name="object 10"/>
          <p:cNvSpPr txBox="1"/>
          <p:nvPr/>
        </p:nvSpPr>
        <p:spPr>
          <a:xfrm>
            <a:off x="9320148" y="1686940"/>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(2.14)</a:t>
            </a:r>
            <a:endParaRPr sz="800">
              <a:latin typeface="Microsoft Sans Serif"/>
              <a:cs typeface="Microsoft Sans Serif"/>
            </a:endParaRPr>
          </a:p>
        </p:txBody>
      </p:sp>
      <p:sp>
        <p:nvSpPr>
          <p:cNvPr id="11" name="object 11"/>
          <p:cNvSpPr txBox="1"/>
          <p:nvPr/>
        </p:nvSpPr>
        <p:spPr>
          <a:xfrm>
            <a:off x="5337175" y="1963481"/>
            <a:ext cx="4299585" cy="5509265"/>
          </a:xfrm>
          <a:prstGeom prst="rect">
            <a:avLst/>
          </a:prstGeom>
        </p:spPr>
        <p:txBody>
          <a:bodyPr vert="horz" wrap="square" lIns="0" tIns="11430" rIns="0" bIns="0" rtlCol="0">
            <a:spAutoFit/>
          </a:bodyPr>
          <a:lstStyle/>
          <a:p>
            <a:pPr marL="12700" marR="53975">
              <a:lnSpc>
                <a:spcPct val="117600"/>
              </a:lnSpc>
              <a:spcBef>
                <a:spcPts val="90"/>
              </a:spcBef>
            </a:pPr>
            <a:r>
              <a:rPr sz="850" spc="-10" dirty="0">
                <a:solidFill>
                  <a:srgbClr val="171514"/>
                </a:solidFill>
                <a:latin typeface="Microsoft Sans Serif"/>
                <a:cs typeface="Microsoft Sans Serif"/>
              </a:rPr>
              <a:t>Este</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resultado</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muestra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cualquiera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sea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distancia</a:t>
            </a:r>
            <a:r>
              <a:rPr sz="850" i="1" spc="25" dirty="0">
                <a:solidFill>
                  <a:srgbClr val="171514"/>
                </a:solidFill>
                <a:latin typeface="Arial"/>
                <a:cs typeface="Arial"/>
              </a:rPr>
              <a:t>D</a:t>
            </a:r>
            <a:r>
              <a:rPr sz="850" spc="25" dirty="0">
                <a:solidFill>
                  <a:srgbClr val="171514"/>
                </a:solidFill>
                <a:latin typeface="Microsoft Sans Serif"/>
                <a:cs typeface="Microsoft Sans Serif"/>
              </a:rPr>
              <a:t>entre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electrodo</a:t>
            </a:r>
            <a:r>
              <a:rPr sz="850" spc="5" dirty="0">
                <a:solidFill>
                  <a:srgbClr val="171514"/>
                </a:solidFill>
                <a:latin typeface="Microsoft Sans Serif"/>
                <a:cs typeface="Microsoft Sans Serif"/>
              </a:rPr>
              <a:t> </a:t>
            </a:r>
            <a:r>
              <a:rPr sz="850" spc="-95" dirty="0">
                <a:solidFill>
                  <a:srgbClr val="171514"/>
                </a:solidFill>
                <a:latin typeface="Microsoft Sans Serif"/>
                <a:cs typeface="Microsoft Sans Serif"/>
              </a:rPr>
              <a:t>E</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80" dirty="0" smtClean="0">
                <a:solidFill>
                  <a:srgbClr val="171514"/>
                </a:solidFill>
                <a:latin typeface="Microsoft Sans Serif"/>
                <a:cs typeface="Microsoft Sans Serif"/>
              </a:rPr>
              <a:t>C</a:t>
            </a:r>
            <a:r>
              <a:rPr lang="es-ES" sz="850" spc="-80" dirty="0" smtClean="0">
                <a:solidFill>
                  <a:srgbClr val="171514"/>
                </a:solidFill>
                <a:latin typeface="Microsoft Sans Serif"/>
                <a:cs typeface="Microsoft Sans Serif"/>
              </a:rPr>
              <a:t> </a:t>
            </a:r>
            <a:r>
              <a:rPr sz="850" spc="-10" dirty="0" err="1" smtClean="0">
                <a:solidFill>
                  <a:srgbClr val="171514"/>
                </a:solidFill>
                <a:latin typeface="Microsoft Sans Serif"/>
                <a:cs typeface="Microsoft Sans Serif"/>
              </a:rPr>
              <a:t>es</a:t>
            </a:r>
            <a:r>
              <a:rPr sz="850" spc="-1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posible </a:t>
            </a:r>
            <a:r>
              <a:rPr sz="850" spc="40" dirty="0">
                <a:solidFill>
                  <a:srgbClr val="171514"/>
                </a:solidFill>
                <a:latin typeface="Microsoft Sans Serif"/>
                <a:cs typeface="Microsoft Sans Serif"/>
              </a:rPr>
              <a:t>obtener </a:t>
            </a:r>
            <a:r>
              <a:rPr sz="850" spc="10" dirty="0">
                <a:solidFill>
                  <a:srgbClr val="171514"/>
                </a:solidFill>
                <a:latin typeface="Microsoft Sans Serif"/>
                <a:cs typeface="Microsoft Sans Serif"/>
              </a:rPr>
              <a:t>la </a:t>
            </a:r>
            <a:r>
              <a:rPr sz="850" spc="15" dirty="0">
                <a:solidFill>
                  <a:srgbClr val="171514"/>
                </a:solidFill>
                <a:latin typeface="Microsoft Sans Serif"/>
                <a:cs typeface="Microsoft Sans Serif"/>
              </a:rPr>
              <a:t>resistencia </a:t>
            </a:r>
            <a:r>
              <a:rPr sz="850" spc="25" dirty="0">
                <a:solidFill>
                  <a:srgbClr val="171514"/>
                </a:solidFill>
                <a:latin typeface="Microsoft Sans Serif"/>
                <a:cs typeface="Microsoft Sans Serif"/>
              </a:rPr>
              <a:t>del </a:t>
            </a:r>
            <a:r>
              <a:rPr sz="850" spc="30" dirty="0">
                <a:solidFill>
                  <a:srgbClr val="171514"/>
                </a:solidFill>
                <a:latin typeface="Microsoft Sans Serif"/>
                <a:cs typeface="Microsoft Sans Serif"/>
              </a:rPr>
              <a:t>electrodo </a:t>
            </a:r>
            <a:r>
              <a:rPr sz="850" spc="-95" dirty="0">
                <a:solidFill>
                  <a:srgbClr val="171514"/>
                </a:solidFill>
                <a:latin typeface="Microsoft Sans Serif"/>
                <a:cs typeface="Microsoft Sans Serif"/>
              </a:rPr>
              <a:t>E </a:t>
            </a:r>
            <a:r>
              <a:rPr sz="850" dirty="0">
                <a:solidFill>
                  <a:srgbClr val="171514"/>
                </a:solidFill>
                <a:latin typeface="Microsoft Sans Serif"/>
                <a:cs typeface="Microsoft Sans Serif"/>
              </a:rPr>
              <a:t>a </a:t>
            </a:r>
            <a:r>
              <a:rPr sz="850" spc="40" dirty="0">
                <a:solidFill>
                  <a:srgbClr val="171514"/>
                </a:solidFill>
                <a:latin typeface="Microsoft Sans Serif"/>
                <a:cs typeface="Microsoft Sans Serif"/>
              </a:rPr>
              <a:t>tierra </a:t>
            </a:r>
            <a:r>
              <a:rPr sz="850" spc="30" dirty="0">
                <a:solidFill>
                  <a:srgbClr val="171514"/>
                </a:solidFill>
                <a:latin typeface="Microsoft Sans Serif"/>
                <a:cs typeface="Microsoft Sans Serif"/>
              </a:rPr>
              <a:t>cuando </a:t>
            </a:r>
            <a:r>
              <a:rPr sz="850" spc="10" dirty="0">
                <a:solidFill>
                  <a:srgbClr val="171514"/>
                </a:solidFill>
                <a:latin typeface="Microsoft Sans Serif"/>
                <a:cs typeface="Microsoft Sans Serif"/>
              </a:rPr>
              <a:t>la </a:t>
            </a:r>
            <a:r>
              <a:rPr sz="850" spc="20" dirty="0" err="1">
                <a:solidFill>
                  <a:srgbClr val="171514"/>
                </a:solidFill>
                <a:latin typeface="Microsoft Sans Serif"/>
                <a:cs typeface="Microsoft Sans Serif"/>
              </a:rPr>
              <a:t>distancia</a:t>
            </a:r>
            <a:r>
              <a:rPr sz="850" i="1" spc="20" dirty="0" err="1">
                <a:solidFill>
                  <a:srgbClr val="171514"/>
                </a:solidFill>
                <a:latin typeface="Arial"/>
                <a:cs typeface="Arial"/>
              </a:rPr>
              <a:t>H</a:t>
            </a:r>
            <a:r>
              <a:rPr sz="850" i="1" spc="20" dirty="0">
                <a:solidFill>
                  <a:srgbClr val="171514"/>
                </a:solidFill>
                <a:latin typeface="Arial"/>
                <a:cs typeface="Arial"/>
              </a:rPr>
              <a:t> </a:t>
            </a:r>
            <a:r>
              <a:rPr sz="850" spc="40" dirty="0" smtClean="0">
                <a:solidFill>
                  <a:srgbClr val="171514"/>
                </a:solidFill>
                <a:latin typeface="Microsoft Sans Serif"/>
                <a:cs typeface="Microsoft Sans Serif"/>
              </a:rPr>
              <a:t>entre</a:t>
            </a:r>
            <a:r>
              <a:rPr lang="es-ES" sz="850" spc="40"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este</a:t>
            </a:r>
            <a:r>
              <a:rPr sz="850" spc="-5" dirty="0" smtClean="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electrodo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potencial</a:t>
            </a:r>
            <a:r>
              <a:rPr sz="850" spc="-5" dirty="0">
                <a:solidFill>
                  <a:srgbClr val="171514"/>
                </a:solidFill>
                <a:latin typeface="Microsoft Sans Serif"/>
                <a:cs typeface="Microsoft Sans Serif"/>
              </a:rPr>
              <a:t> </a:t>
            </a:r>
            <a:r>
              <a:rPr sz="850" spc="-55" dirty="0">
                <a:solidFill>
                  <a:srgbClr val="171514"/>
                </a:solidFill>
                <a:latin typeface="Microsoft Sans Serif"/>
                <a:cs typeface="Microsoft Sans Serif"/>
              </a:rPr>
              <a:t>P</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r>
              <a:rPr sz="850" spc="-5" dirty="0">
                <a:solidFill>
                  <a:srgbClr val="171514"/>
                </a:solidFill>
                <a:latin typeface="Microsoft Sans Serif"/>
                <a:cs typeface="Microsoft Sans Serif"/>
              </a:rPr>
              <a:t> 61.8% </a:t>
            </a:r>
            <a:r>
              <a:rPr sz="850" spc="10" dirty="0">
                <a:solidFill>
                  <a:srgbClr val="171514"/>
                </a:solidFill>
                <a:latin typeface="Microsoft Sans Serif"/>
                <a:cs typeface="Microsoft Sans Serif"/>
              </a:rPr>
              <a:t>de</a:t>
            </a:r>
            <a:r>
              <a:rPr sz="850" i="1" spc="10" dirty="0">
                <a:solidFill>
                  <a:srgbClr val="171514"/>
                </a:solidFill>
                <a:latin typeface="Arial"/>
                <a:cs typeface="Arial"/>
              </a:rPr>
              <a:t>D</a:t>
            </a:r>
            <a:r>
              <a:rPr sz="850" spc="10" dirty="0">
                <a:solidFill>
                  <a:srgbClr val="171514"/>
                </a:solidFill>
                <a:latin typeface="Microsoft Sans Serif"/>
                <a:cs typeface="Microsoft Sans Serif"/>
              </a:rPr>
              <a:t>.</a:t>
            </a:r>
            <a:endParaRPr sz="850" dirty="0">
              <a:latin typeface="Microsoft Sans Serif"/>
              <a:cs typeface="Microsoft Sans Serif"/>
            </a:endParaRPr>
          </a:p>
          <a:p>
            <a:pPr marL="12700" marR="5080" indent="152400">
              <a:lnSpc>
                <a:spcPts val="1200"/>
              </a:lnSpc>
              <a:spcBef>
                <a:spcPts val="70"/>
              </a:spcBef>
            </a:pPr>
            <a:r>
              <a:rPr sz="750" spc="-15" dirty="0">
                <a:solidFill>
                  <a:srgbClr val="171514"/>
                </a:solidFill>
                <a:latin typeface="Microsoft Sans Serif"/>
                <a:cs typeface="Microsoft Sans Serif"/>
              </a:rPr>
              <a:t>La </a:t>
            </a:r>
            <a:r>
              <a:rPr sz="750" spc="3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2.8 </a:t>
            </a:r>
            <a:r>
              <a:rPr sz="750" spc="30" dirty="0">
                <a:solidFill>
                  <a:srgbClr val="171514"/>
                </a:solidFill>
                <a:latin typeface="Microsoft Sans Serif"/>
                <a:cs typeface="Microsoft Sans Serif"/>
              </a:rPr>
              <a:t>muestra una </a:t>
            </a:r>
            <a:r>
              <a:rPr sz="750" spc="25" dirty="0">
                <a:solidFill>
                  <a:srgbClr val="171514"/>
                </a:solidFill>
                <a:latin typeface="Microsoft Sans Serif"/>
                <a:cs typeface="Microsoft Sans Serif"/>
              </a:rPr>
              <a:t>representación </a:t>
            </a:r>
            <a:r>
              <a:rPr sz="750" spc="20" dirty="0">
                <a:solidFill>
                  <a:srgbClr val="171514"/>
                </a:solidFill>
                <a:latin typeface="Microsoft Sans Serif"/>
                <a:cs typeface="Microsoft Sans Serif"/>
              </a:rPr>
              <a:t>gráfica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ecuación. </a:t>
            </a:r>
            <a:r>
              <a:rPr sz="750" spc="-5" dirty="0">
                <a:solidFill>
                  <a:srgbClr val="171514"/>
                </a:solidFill>
                <a:latin typeface="Microsoft Sans Serif"/>
                <a:cs typeface="Microsoft Sans Serif"/>
              </a:rPr>
              <a:t>(2.13). </a:t>
            </a:r>
            <a:r>
              <a:rPr sz="750" spc="-35" dirty="0">
                <a:solidFill>
                  <a:srgbClr val="171514"/>
                </a:solidFill>
                <a:latin typeface="Microsoft Sans Serif"/>
                <a:cs typeface="Microsoft Sans Serif"/>
              </a:rPr>
              <a:t>El </a:t>
            </a:r>
            <a:r>
              <a:rPr sz="750" spc="40" dirty="0">
                <a:solidFill>
                  <a:srgbClr val="171514"/>
                </a:solidFill>
                <a:latin typeface="Microsoft Sans Serif"/>
                <a:cs typeface="Microsoft Sans Serif"/>
              </a:rPr>
              <a:t>error </a:t>
            </a:r>
            <a:r>
              <a:rPr sz="750" spc="25" dirty="0" err="1" smtClean="0">
                <a:solidFill>
                  <a:srgbClr val="171514"/>
                </a:solidFill>
                <a:latin typeface="Microsoft Sans Serif"/>
                <a:cs typeface="Microsoft Sans Serif"/>
              </a:rPr>
              <a:t>fraccionario</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spc="2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electrodo </a:t>
            </a:r>
            <a:r>
              <a:rPr sz="750" spc="-85" dirty="0">
                <a:solidFill>
                  <a:srgbClr val="171514"/>
                </a:solidFill>
                <a:latin typeface="Microsoft Sans Serif"/>
                <a:cs typeface="Microsoft Sans Serif"/>
              </a:rPr>
              <a:t>E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grafica </a:t>
            </a:r>
            <a:r>
              <a:rPr sz="750" spc="30" dirty="0">
                <a:solidFill>
                  <a:srgbClr val="171514"/>
                </a:solidFill>
                <a:latin typeface="Microsoft Sans Serif"/>
                <a:cs typeface="Microsoft Sans Serif"/>
              </a:rPr>
              <a:t>como una función</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0" dirty="0" err="1" smtClean="0">
                <a:solidFill>
                  <a:srgbClr val="171514"/>
                </a:solidFill>
                <a:latin typeface="Microsoft Sans Serif"/>
                <a:cs typeface="Microsoft Sans Serif"/>
              </a:rPr>
              <a:t>relación</a:t>
            </a:r>
            <a:r>
              <a:rPr sz="750" i="1" spc="10" dirty="0" err="1" smtClean="0">
                <a:solidFill>
                  <a:srgbClr val="171514"/>
                </a:solidFill>
                <a:latin typeface="Arial"/>
                <a:cs typeface="Arial"/>
              </a:rPr>
              <a:t>pag</a:t>
            </a:r>
            <a:r>
              <a:rPr sz="750" spc="10" dirty="0" smtClean="0">
                <a:solidFill>
                  <a:srgbClr val="171514"/>
                </a:solidFill>
                <a:latin typeface="Microsoft Sans Serif"/>
                <a:cs typeface="Microsoft Sans Serif"/>
              </a:rPr>
              <a:t>=</a:t>
            </a:r>
            <a:r>
              <a:rPr sz="750" i="1" spc="10" dirty="0" err="1" smtClean="0">
                <a:solidFill>
                  <a:srgbClr val="171514"/>
                </a:solidFill>
                <a:latin typeface="Arial"/>
                <a:cs typeface="Arial"/>
              </a:rPr>
              <a:t>Ja</a:t>
            </a:r>
            <a:r>
              <a:rPr sz="750" spc="10" dirty="0" err="1" smtClean="0">
                <a:solidFill>
                  <a:srgbClr val="171514"/>
                </a:solidFill>
                <a:latin typeface="Microsoft Sans Serif"/>
                <a:cs typeface="Microsoft Sans Serif"/>
              </a:rPr>
              <a:t>para</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diferentes</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valores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razón</a:t>
            </a:r>
            <a:r>
              <a:rPr sz="750" i="1" spc="10" dirty="0">
                <a:solidFill>
                  <a:srgbClr val="171514"/>
                </a:solidFill>
                <a:latin typeface="Arial"/>
                <a:cs typeface="Arial"/>
              </a:rPr>
              <a:t>C</a:t>
            </a:r>
            <a:r>
              <a:rPr sz="750" spc="10" dirty="0">
                <a:solidFill>
                  <a:srgbClr val="171514"/>
                </a:solidFill>
                <a:latin typeface="Microsoft Sans Serif"/>
                <a:cs typeface="Microsoft Sans Serif"/>
              </a:rPr>
              <a:t>=</a:t>
            </a:r>
            <a:r>
              <a:rPr sz="750" i="1" spc="10" dirty="0">
                <a:solidFill>
                  <a:srgbClr val="171514"/>
                </a:solidFill>
                <a:latin typeface="Arial"/>
                <a:cs typeface="Arial"/>
              </a:rPr>
              <a:t>fecha</a:t>
            </a:r>
            <a:r>
              <a:rPr sz="750" i="1" spc="-5" dirty="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spc="25" dirty="0">
                <a:solidFill>
                  <a:srgbClr val="171514"/>
                </a:solidFill>
                <a:latin typeface="Arial"/>
                <a:cs typeface="Arial"/>
              </a:rPr>
              <a:t>nacimiento</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50"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evidente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cuanto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mayor</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valor</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de</a:t>
            </a:r>
            <a:r>
              <a:rPr sz="750" i="1" spc="15" dirty="0" err="1" smtClean="0">
                <a:solidFill>
                  <a:srgbClr val="171514"/>
                </a:solidFill>
                <a:latin typeface="Arial"/>
                <a:cs typeface="Arial"/>
              </a:rPr>
              <a:t>C</a:t>
            </a:r>
            <a:r>
              <a:rPr sz="750" spc="15" dirty="0" err="1" smtClean="0">
                <a:solidFill>
                  <a:srgbClr val="171514"/>
                </a:solidFill>
                <a:latin typeface="Microsoft Sans Serif"/>
                <a:cs typeface="Microsoft Sans Serif"/>
              </a:rPr>
              <a:t>cuanto</a:t>
            </a:r>
            <a:r>
              <a:rPr sz="750" spc="1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menor </a:t>
            </a:r>
            <a:r>
              <a:rPr sz="750" spc="-5" dirty="0">
                <a:solidFill>
                  <a:srgbClr val="171514"/>
                </a:solidFill>
                <a:latin typeface="Microsoft Sans Serif"/>
                <a:cs typeface="Microsoft Sans Serif"/>
              </a:rPr>
              <a:t>sea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error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valor </a:t>
            </a:r>
            <a:r>
              <a:rPr sz="750" spc="20" dirty="0">
                <a:solidFill>
                  <a:srgbClr val="171514"/>
                </a:solidFill>
                <a:latin typeface="Microsoft Sans Serif"/>
                <a:cs typeface="Microsoft Sans Serif"/>
              </a:rPr>
              <a:t>real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electrodo</a:t>
            </a:r>
            <a:r>
              <a:rPr sz="750" spc="25" dirty="0">
                <a:solidFill>
                  <a:srgbClr val="171514"/>
                </a:solidFill>
                <a:latin typeface="Microsoft Sans Serif"/>
                <a:cs typeface="Microsoft Sans Serif"/>
              </a:rPr>
              <a:t> </a:t>
            </a:r>
            <a:r>
              <a:rPr sz="750" spc="-85" dirty="0">
                <a:solidFill>
                  <a:srgbClr val="171514"/>
                </a:solidFill>
                <a:latin typeface="Microsoft Sans Serif"/>
                <a:cs typeface="Microsoft Sans Serif"/>
              </a:rPr>
              <a:t>E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surge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cualquier</a:t>
            </a:r>
            <a:r>
              <a:rPr sz="750" spc="25"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error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ajuste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distancia</a:t>
            </a:r>
            <a:r>
              <a:rPr sz="750" i="1" spc="10" dirty="0">
                <a:solidFill>
                  <a:srgbClr val="171514"/>
                </a:solidFill>
                <a:latin typeface="Arial"/>
                <a:cs typeface="Arial"/>
              </a:rPr>
              <a:t>H</a:t>
            </a:r>
            <a:r>
              <a:rPr sz="750" spc="10" dirty="0">
                <a:solidFill>
                  <a:srgbClr val="171514"/>
                </a:solidFill>
                <a:latin typeface="Microsoft Sans Serif"/>
                <a:cs typeface="Microsoft Sans Serif"/>
              </a:rPr>
              <a:t>=0.618</a:t>
            </a:r>
            <a:r>
              <a:rPr sz="750" i="1" spc="10" dirty="0">
                <a:solidFill>
                  <a:srgbClr val="171514"/>
                </a:solidFill>
                <a:latin typeface="Arial"/>
                <a:cs typeface="Arial"/>
              </a:rPr>
              <a:t>D</a:t>
            </a:r>
            <a:r>
              <a:rPr sz="750" spc="10" dirty="0">
                <a:solidFill>
                  <a:srgbClr val="171514"/>
                </a:solidFill>
                <a:latin typeface="Microsoft Sans Serif"/>
                <a:cs typeface="Microsoft Sans Serif"/>
              </a:rPr>
              <a:t>. </a:t>
            </a:r>
            <a:r>
              <a:rPr sz="750" spc="-45" dirty="0">
                <a:solidFill>
                  <a:srgbClr val="171514"/>
                </a:solidFill>
                <a:latin typeface="Microsoft Sans Serif"/>
                <a:cs typeface="Microsoft Sans Serif"/>
              </a:rPr>
              <a:t>Se </a:t>
            </a:r>
            <a:r>
              <a:rPr sz="750" spc="25" dirty="0">
                <a:solidFill>
                  <a:srgbClr val="171514"/>
                </a:solidFill>
                <a:latin typeface="Microsoft Sans Serif"/>
                <a:cs typeface="Microsoft Sans Serif"/>
              </a:rPr>
              <a:t>ha acordado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error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1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real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estar</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dentro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de±2%.</a:t>
            </a:r>
            <a:endParaRPr sz="750" dirty="0">
              <a:latin typeface="Microsoft Sans Serif"/>
              <a:cs typeface="Microsoft Sans Serif"/>
            </a:endParaRPr>
          </a:p>
          <a:p>
            <a:pPr marL="12700" marR="260350" indent="152400" algn="r">
              <a:lnSpc>
                <a:spcPts val="1200"/>
              </a:lnSpc>
            </a:pPr>
            <a:r>
              <a:rPr sz="850" spc="-15"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figura</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2.9</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muestra</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relación</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radio</a:t>
            </a:r>
            <a:r>
              <a:rPr sz="850" i="1" spc="30" dirty="0">
                <a:solidFill>
                  <a:srgbClr val="171514"/>
                </a:solidFill>
                <a:latin typeface="Arial"/>
                <a:cs typeface="Arial"/>
              </a:rPr>
              <a:t>a</a:t>
            </a:r>
            <a:r>
              <a:rPr sz="850" spc="30"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hemisferio</a:t>
            </a:r>
            <a:r>
              <a:rPr sz="850" spc="-5" dirty="0">
                <a:solidFill>
                  <a:srgbClr val="171514"/>
                </a:solidFill>
                <a:latin typeface="Microsoft Sans Serif"/>
                <a:cs typeface="Microsoft Sans Serif"/>
              </a:rPr>
              <a:t> </a:t>
            </a:r>
            <a:r>
              <a:rPr sz="850" spc="25" dirty="0" err="1">
                <a:solidFill>
                  <a:srgbClr val="171514"/>
                </a:solidFill>
                <a:latin typeface="Microsoft Sans Serif"/>
                <a:cs typeface="Microsoft Sans Serif"/>
              </a:rPr>
              <a:t>equivalente</a:t>
            </a:r>
            <a:r>
              <a:rPr sz="850" spc="-5"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al</a:t>
            </a:r>
            <a:r>
              <a:rPr lang="es-ES" sz="850" spc="1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electrodo</a:t>
            </a:r>
            <a:r>
              <a:rPr sz="85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tierra</a:t>
            </a:r>
            <a:r>
              <a:rPr sz="850" spc="5" dirty="0">
                <a:solidFill>
                  <a:srgbClr val="171514"/>
                </a:solidFill>
                <a:latin typeface="Microsoft Sans Serif"/>
                <a:cs typeface="Microsoft Sans Serif"/>
              </a:rPr>
              <a:t> y </a:t>
            </a:r>
            <a:r>
              <a:rPr sz="850" dirty="0">
                <a:solidFill>
                  <a:srgbClr val="171514"/>
                </a:solidFill>
                <a:latin typeface="Microsoft Sans Serif"/>
                <a:cs typeface="Microsoft Sans Serif"/>
              </a:rPr>
              <a:t>las</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distancias</a:t>
            </a:r>
            <a:r>
              <a:rPr sz="850" i="1" spc="15" dirty="0">
                <a:solidFill>
                  <a:srgbClr val="171514"/>
                </a:solidFill>
                <a:latin typeface="Arial"/>
                <a:cs typeface="Arial"/>
              </a:rPr>
              <a:t>D</a:t>
            </a:r>
            <a:r>
              <a:rPr sz="850" spc="15" dirty="0">
                <a:solidFill>
                  <a:srgbClr val="171514"/>
                </a:solidFill>
                <a:latin typeface="Microsoft Sans Serif"/>
                <a:cs typeface="Microsoft Sans Serif"/>
              </a:rPr>
              <a:t>y</a:t>
            </a:r>
            <a:r>
              <a:rPr sz="850" i="1" spc="15" dirty="0">
                <a:solidFill>
                  <a:srgbClr val="171514"/>
                </a:solidFill>
                <a:latin typeface="Arial"/>
                <a:cs typeface="Arial"/>
              </a:rPr>
              <a:t>H</a:t>
            </a:r>
            <a:r>
              <a:rPr sz="850" spc="15" dirty="0">
                <a:solidFill>
                  <a:srgbClr val="171514"/>
                </a:solidFill>
                <a:latin typeface="Microsoft Sans Serif"/>
                <a:cs typeface="Microsoft Sans Serif"/>
              </a:rPr>
              <a:t>tal</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error</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se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encuentra</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dentro±2%.</a:t>
            </a:r>
            <a:endParaRPr sz="850" dirty="0">
              <a:latin typeface="Microsoft Sans Serif"/>
              <a:cs typeface="Microsoft Sans Serif"/>
            </a:endParaRPr>
          </a:p>
          <a:p>
            <a:pPr marL="12700" marR="167005" indent="152400">
              <a:lnSpc>
                <a:spcPts val="1200"/>
              </a:lnSpc>
            </a:pPr>
            <a:r>
              <a:rPr sz="800" spc="15" dirty="0">
                <a:solidFill>
                  <a:srgbClr val="171514"/>
                </a:solidFill>
                <a:latin typeface="Microsoft Sans Serif"/>
                <a:cs typeface="Microsoft Sans Serif"/>
              </a:rPr>
              <a:t>Cuando el </a:t>
            </a:r>
            <a:r>
              <a:rPr sz="800" spc="20" dirty="0">
                <a:solidFill>
                  <a:srgbClr val="171514"/>
                </a:solidFill>
                <a:latin typeface="Microsoft Sans Serif"/>
                <a:cs typeface="Microsoft Sans Serif"/>
              </a:rPr>
              <a:t>sistema </a:t>
            </a:r>
            <a:r>
              <a:rPr sz="800" spc="25" dirty="0">
                <a:solidFill>
                  <a:srgbClr val="171514"/>
                </a:solidFill>
                <a:latin typeface="Microsoft Sans Serif"/>
                <a:cs typeface="Microsoft Sans Serif"/>
              </a:rPr>
              <a:t>de puesta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 </a:t>
            </a:r>
            <a:r>
              <a:rPr sz="800" spc="20" dirty="0">
                <a:solidFill>
                  <a:srgbClr val="171514"/>
                </a:solidFill>
                <a:latin typeface="Microsoft Sans Serif"/>
                <a:cs typeface="Microsoft Sans Serif"/>
              </a:rPr>
              <a:t>consta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varios </a:t>
            </a:r>
            <a:r>
              <a:rPr sz="800" spc="25" dirty="0">
                <a:solidFill>
                  <a:srgbClr val="171514"/>
                </a:solidFill>
                <a:latin typeface="Microsoft Sans Serif"/>
                <a:cs typeface="Microsoft Sans Serif"/>
              </a:rPr>
              <a:t>electrodos </a:t>
            </a:r>
            <a:r>
              <a:rPr sz="800" spc="35" dirty="0">
                <a:solidFill>
                  <a:srgbClr val="171514"/>
                </a:solidFill>
                <a:latin typeface="Microsoft Sans Serif"/>
                <a:cs typeface="Microsoft Sans Serif"/>
              </a:rPr>
              <a:t>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35" dirty="0">
                <a:solidFill>
                  <a:srgbClr val="171514"/>
                </a:solidFill>
                <a:latin typeface="Microsoft Sans Serif"/>
                <a:cs typeface="Microsoft Sans Serif"/>
              </a:rPr>
              <a:t>red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electrodos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auxiliares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deben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colocarse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fuera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área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sistema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puesta</a:t>
            </a:r>
            <a:r>
              <a:rPr sz="800" spc="-5"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a</a:t>
            </a:r>
            <a:r>
              <a:rPr lang="es-ES" sz="80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potencial</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ubicarse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distancia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menor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5</a:t>
            </a:r>
            <a:r>
              <a:rPr sz="800" spc="-5" dirty="0">
                <a:solidFill>
                  <a:srgbClr val="171514"/>
                </a:solidFill>
                <a:latin typeface="Microsoft Sans Serif"/>
                <a:cs typeface="Microsoft Sans Serif"/>
              </a:rPr>
              <a:t> veces</a:t>
            </a:r>
            <a:endParaRPr sz="800" dirty="0">
              <a:latin typeface="Microsoft Sans Serif"/>
              <a:cs typeface="Microsoft Sans Serif"/>
            </a:endParaRPr>
          </a:p>
          <a:p>
            <a:pPr>
              <a:spcBef>
                <a:spcPts val="30"/>
              </a:spcBef>
            </a:pPr>
            <a:endParaRPr sz="1050" dirty="0">
              <a:latin typeface="Microsoft Sans Serif"/>
              <a:cs typeface="Microsoft Sans Serif"/>
            </a:endParaRPr>
          </a:p>
          <a:p>
            <a:pPr marR="3788410" algn="r"/>
            <a:r>
              <a:rPr sz="800" spc="5" dirty="0">
                <a:solidFill>
                  <a:srgbClr val="171514"/>
                </a:solidFill>
                <a:latin typeface="Microsoft Sans Serif"/>
                <a:cs typeface="Microsoft Sans Serif"/>
              </a:rPr>
              <a:t>2.0</a:t>
            </a:r>
            <a:endParaRPr sz="800" dirty="0">
              <a:latin typeface="Microsoft Sans Serif"/>
              <a:cs typeface="Microsoft Sans Serif"/>
            </a:endParaRPr>
          </a:p>
          <a:p>
            <a:pPr marR="3788410" algn="r">
              <a:spcBef>
                <a:spcPts val="880"/>
              </a:spcBef>
            </a:pPr>
            <a:r>
              <a:rPr sz="800" spc="5" dirty="0">
                <a:solidFill>
                  <a:srgbClr val="171514"/>
                </a:solidFill>
                <a:latin typeface="Microsoft Sans Serif"/>
                <a:cs typeface="Microsoft Sans Serif"/>
              </a:rPr>
              <a:t>1.8</a:t>
            </a:r>
            <a:endParaRPr sz="800" dirty="0">
              <a:latin typeface="Microsoft Sans Serif"/>
              <a:cs typeface="Microsoft Sans Serif"/>
            </a:endParaRPr>
          </a:p>
          <a:p>
            <a:pPr>
              <a:lnSpc>
                <a:spcPct val="100000"/>
              </a:lnSpc>
            </a:pPr>
            <a:endParaRPr sz="1250" dirty="0">
              <a:latin typeface="Microsoft Sans Serif"/>
              <a:cs typeface="Microsoft Sans Serif"/>
            </a:endParaRPr>
          </a:p>
          <a:p>
            <a:pPr marR="3788410" algn="r"/>
            <a:r>
              <a:rPr sz="800" spc="5" dirty="0">
                <a:solidFill>
                  <a:srgbClr val="171514"/>
                </a:solidFill>
                <a:latin typeface="Microsoft Sans Serif"/>
                <a:cs typeface="Microsoft Sans Serif"/>
              </a:rPr>
              <a:t>1.6</a:t>
            </a:r>
            <a:endParaRPr sz="800" dirty="0">
              <a:latin typeface="Microsoft Sans Serif"/>
              <a:cs typeface="Microsoft Sans Serif"/>
            </a:endParaRPr>
          </a:p>
          <a:p>
            <a:pPr>
              <a:spcBef>
                <a:spcPts val="15"/>
              </a:spcBef>
            </a:pPr>
            <a:endParaRPr sz="1000" dirty="0">
              <a:latin typeface="Microsoft Sans Serif"/>
              <a:cs typeface="Microsoft Sans Serif"/>
            </a:endParaRPr>
          </a:p>
          <a:p>
            <a:pPr marR="3788410" algn="r"/>
            <a:r>
              <a:rPr sz="800" spc="5" dirty="0">
                <a:solidFill>
                  <a:srgbClr val="171514"/>
                </a:solidFill>
                <a:latin typeface="Microsoft Sans Serif"/>
                <a:cs typeface="Microsoft Sans Serif"/>
              </a:rPr>
              <a:t>1.4</a:t>
            </a:r>
            <a:endParaRPr sz="800" dirty="0">
              <a:latin typeface="Microsoft Sans Serif"/>
              <a:cs typeface="Microsoft Sans Serif"/>
            </a:endParaRPr>
          </a:p>
          <a:p>
            <a:pPr>
              <a:spcBef>
                <a:spcPts val="15"/>
              </a:spcBef>
            </a:pPr>
            <a:endParaRPr sz="1000" dirty="0">
              <a:latin typeface="Microsoft Sans Serif"/>
              <a:cs typeface="Microsoft Sans Serif"/>
            </a:endParaRPr>
          </a:p>
          <a:p>
            <a:pPr marR="3788410" algn="r"/>
            <a:r>
              <a:rPr sz="800" spc="5" dirty="0">
                <a:solidFill>
                  <a:srgbClr val="171514"/>
                </a:solidFill>
                <a:latin typeface="Microsoft Sans Serif"/>
                <a:cs typeface="Microsoft Sans Serif"/>
              </a:rPr>
              <a:t>1.2</a:t>
            </a:r>
            <a:endParaRPr sz="800" dirty="0">
              <a:latin typeface="Microsoft Sans Serif"/>
              <a:cs typeface="Microsoft Sans Serif"/>
            </a:endParaRPr>
          </a:p>
          <a:p>
            <a:pPr>
              <a:spcBef>
                <a:spcPts val="15"/>
              </a:spcBef>
            </a:pPr>
            <a:endParaRPr sz="1000" dirty="0">
              <a:latin typeface="Microsoft Sans Serif"/>
              <a:cs typeface="Microsoft Sans Serif"/>
            </a:endParaRPr>
          </a:p>
          <a:p>
            <a:pPr marR="3788410" algn="r"/>
            <a:r>
              <a:rPr sz="800" spc="5" dirty="0">
                <a:solidFill>
                  <a:srgbClr val="171514"/>
                </a:solidFill>
                <a:latin typeface="Microsoft Sans Serif"/>
                <a:cs typeface="Microsoft Sans Serif"/>
              </a:rPr>
              <a:t>1.0</a:t>
            </a:r>
            <a:endParaRPr sz="800" dirty="0">
              <a:latin typeface="Microsoft Sans Serif"/>
              <a:cs typeface="Microsoft Sans Serif"/>
            </a:endParaRPr>
          </a:p>
          <a:p>
            <a:pPr>
              <a:spcBef>
                <a:spcPts val="55"/>
              </a:spcBef>
            </a:pPr>
            <a:endParaRPr sz="1200" dirty="0">
              <a:latin typeface="Microsoft Sans Serif"/>
              <a:cs typeface="Microsoft Sans Serif"/>
            </a:endParaRPr>
          </a:p>
          <a:p>
            <a:pPr marR="3788410" algn="r"/>
            <a:r>
              <a:rPr sz="800" spc="5" dirty="0">
                <a:solidFill>
                  <a:srgbClr val="171514"/>
                </a:solidFill>
                <a:latin typeface="Microsoft Sans Serif"/>
                <a:cs typeface="Microsoft Sans Serif"/>
              </a:rPr>
              <a:t>0.8</a:t>
            </a:r>
            <a:endParaRPr sz="800" dirty="0">
              <a:latin typeface="Microsoft Sans Serif"/>
              <a:cs typeface="Microsoft Sans Serif"/>
            </a:endParaRPr>
          </a:p>
          <a:p>
            <a:pPr marR="3788410" algn="r">
              <a:spcBef>
                <a:spcPts val="880"/>
              </a:spcBef>
            </a:pPr>
            <a:r>
              <a:rPr sz="800" spc="5" dirty="0">
                <a:solidFill>
                  <a:srgbClr val="171514"/>
                </a:solidFill>
                <a:latin typeface="Microsoft Sans Serif"/>
                <a:cs typeface="Microsoft Sans Serif"/>
              </a:rPr>
              <a:t>0.6</a:t>
            </a:r>
            <a:endParaRPr sz="800" dirty="0">
              <a:latin typeface="Microsoft Sans Serif"/>
              <a:cs typeface="Microsoft Sans Serif"/>
            </a:endParaRPr>
          </a:p>
          <a:p>
            <a:pPr>
              <a:spcBef>
                <a:spcPts val="15"/>
              </a:spcBef>
            </a:pPr>
            <a:endParaRPr sz="1000" dirty="0">
              <a:latin typeface="Microsoft Sans Serif"/>
              <a:cs typeface="Microsoft Sans Serif"/>
            </a:endParaRPr>
          </a:p>
          <a:p>
            <a:pPr marR="3788410" algn="r"/>
            <a:r>
              <a:rPr sz="800" spc="5" dirty="0">
                <a:solidFill>
                  <a:srgbClr val="171514"/>
                </a:solidFill>
                <a:latin typeface="Microsoft Sans Serif"/>
                <a:cs typeface="Microsoft Sans Serif"/>
              </a:rPr>
              <a:t>0.4</a:t>
            </a:r>
            <a:endParaRPr sz="800" dirty="0">
              <a:latin typeface="Microsoft Sans Serif"/>
              <a:cs typeface="Microsoft Sans Serif"/>
            </a:endParaRPr>
          </a:p>
          <a:p>
            <a:pPr>
              <a:spcBef>
                <a:spcPts val="10"/>
              </a:spcBef>
            </a:pPr>
            <a:endParaRPr sz="1000" dirty="0">
              <a:latin typeface="Microsoft Sans Serif"/>
              <a:cs typeface="Microsoft Sans Serif"/>
            </a:endParaRPr>
          </a:p>
          <a:p>
            <a:pPr marR="3788410" algn="r">
              <a:spcBef>
                <a:spcPts val="5"/>
              </a:spcBef>
            </a:pPr>
            <a:r>
              <a:rPr sz="800" spc="5" dirty="0">
                <a:solidFill>
                  <a:srgbClr val="171514"/>
                </a:solidFill>
                <a:latin typeface="Microsoft Sans Serif"/>
                <a:cs typeface="Microsoft Sans Serif"/>
              </a:rPr>
              <a:t>0.2</a:t>
            </a:r>
            <a:endParaRPr sz="800" dirty="0">
              <a:latin typeface="Microsoft Sans Serif"/>
              <a:cs typeface="Microsoft Sans Serif"/>
            </a:endParaRPr>
          </a:p>
          <a:p>
            <a:pPr marR="3797935" algn="r">
              <a:spcBef>
                <a:spcPts val="894"/>
              </a:spcBef>
            </a:pPr>
            <a:r>
              <a:rPr sz="800" spc="10" dirty="0">
                <a:solidFill>
                  <a:srgbClr val="171514"/>
                </a:solidFill>
                <a:latin typeface="Microsoft Sans Serif"/>
                <a:cs typeface="Microsoft Sans Serif"/>
              </a:rPr>
              <a:t>0</a:t>
            </a:r>
            <a:endParaRPr sz="800" dirty="0">
              <a:latin typeface="Microsoft Sans Serif"/>
              <a:cs typeface="Microsoft Sans Serif"/>
            </a:endParaRPr>
          </a:p>
        </p:txBody>
      </p:sp>
      <p:sp>
        <p:nvSpPr>
          <p:cNvPr id="12" name="object 12"/>
          <p:cNvSpPr txBox="1"/>
          <p:nvPr/>
        </p:nvSpPr>
        <p:spPr>
          <a:xfrm>
            <a:off x="5911832" y="7088860"/>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0</a:t>
            </a:r>
            <a:endParaRPr sz="800">
              <a:latin typeface="Microsoft Sans Serif"/>
              <a:cs typeface="Microsoft Sans Serif"/>
            </a:endParaRPr>
          </a:p>
        </p:txBody>
      </p:sp>
      <p:sp>
        <p:nvSpPr>
          <p:cNvPr id="13" name="object 13"/>
          <p:cNvSpPr txBox="1"/>
          <p:nvPr/>
        </p:nvSpPr>
        <p:spPr>
          <a:xfrm>
            <a:off x="6572232" y="708886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10</a:t>
            </a:r>
            <a:endParaRPr sz="800">
              <a:latin typeface="Microsoft Sans Serif"/>
              <a:cs typeface="Microsoft Sans Serif"/>
            </a:endParaRPr>
          </a:p>
        </p:txBody>
      </p:sp>
      <p:sp>
        <p:nvSpPr>
          <p:cNvPr id="14" name="object 14"/>
          <p:cNvSpPr txBox="1"/>
          <p:nvPr/>
        </p:nvSpPr>
        <p:spPr>
          <a:xfrm>
            <a:off x="7258032" y="708886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20</a:t>
            </a:r>
            <a:endParaRPr sz="800">
              <a:latin typeface="Microsoft Sans Serif"/>
              <a:cs typeface="Microsoft Sans Serif"/>
            </a:endParaRPr>
          </a:p>
        </p:txBody>
      </p:sp>
      <p:sp>
        <p:nvSpPr>
          <p:cNvPr id="15" name="object 15"/>
          <p:cNvSpPr txBox="1"/>
          <p:nvPr/>
        </p:nvSpPr>
        <p:spPr>
          <a:xfrm>
            <a:off x="7918432" y="708886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30</a:t>
            </a:r>
            <a:endParaRPr sz="800">
              <a:latin typeface="Microsoft Sans Serif"/>
              <a:cs typeface="Microsoft Sans Serif"/>
            </a:endParaRPr>
          </a:p>
        </p:txBody>
      </p:sp>
      <p:sp>
        <p:nvSpPr>
          <p:cNvPr id="16" name="object 16"/>
          <p:cNvSpPr txBox="1"/>
          <p:nvPr/>
        </p:nvSpPr>
        <p:spPr>
          <a:xfrm>
            <a:off x="8655032" y="708886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40</a:t>
            </a:r>
            <a:endParaRPr sz="800">
              <a:latin typeface="Microsoft Sans Serif"/>
              <a:cs typeface="Microsoft Sans Serif"/>
            </a:endParaRPr>
          </a:p>
        </p:txBody>
      </p:sp>
      <p:sp>
        <p:nvSpPr>
          <p:cNvPr id="17" name="object 17"/>
          <p:cNvSpPr txBox="1"/>
          <p:nvPr/>
        </p:nvSpPr>
        <p:spPr>
          <a:xfrm>
            <a:off x="9314111" y="708886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50</a:t>
            </a:r>
            <a:endParaRPr sz="800">
              <a:latin typeface="Microsoft Sans Serif"/>
              <a:cs typeface="Microsoft Sans Serif"/>
            </a:endParaRPr>
          </a:p>
        </p:txBody>
      </p:sp>
      <p:sp>
        <p:nvSpPr>
          <p:cNvPr id="18" name="object 18"/>
          <p:cNvSpPr txBox="1"/>
          <p:nvPr/>
        </p:nvSpPr>
        <p:spPr>
          <a:xfrm>
            <a:off x="8273011" y="7211335"/>
            <a:ext cx="230504" cy="156453"/>
          </a:xfrm>
          <a:prstGeom prst="rect">
            <a:avLst/>
          </a:prstGeom>
        </p:spPr>
        <p:txBody>
          <a:bodyPr vert="horz" wrap="square" lIns="0" tIns="17780" rIns="0" bIns="0" rtlCol="0">
            <a:spAutoFit/>
          </a:bodyPr>
          <a:lstStyle/>
          <a:p>
            <a:pPr marL="12700">
              <a:spcBef>
                <a:spcPts val="140"/>
              </a:spcBef>
            </a:pPr>
            <a:r>
              <a:rPr sz="900" i="1" spc="35" dirty="0">
                <a:solidFill>
                  <a:srgbClr val="171514"/>
                </a:solidFill>
                <a:latin typeface="Arial"/>
                <a:cs typeface="Arial"/>
              </a:rPr>
              <a:t>pag</a:t>
            </a:r>
            <a:endParaRPr sz="900">
              <a:latin typeface="Arial"/>
              <a:cs typeface="Arial"/>
            </a:endParaRPr>
          </a:p>
        </p:txBody>
      </p:sp>
      <p:sp>
        <p:nvSpPr>
          <p:cNvPr id="19" name="object 19"/>
          <p:cNvSpPr txBox="1"/>
          <p:nvPr/>
        </p:nvSpPr>
        <p:spPr>
          <a:xfrm>
            <a:off x="5337215" y="7649247"/>
            <a:ext cx="2391410"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 </a:t>
            </a:r>
            <a:r>
              <a:rPr sz="700" b="1" spc="10" dirty="0">
                <a:solidFill>
                  <a:srgbClr val="171514"/>
                </a:solidFill>
                <a:latin typeface="Arial"/>
                <a:cs typeface="Arial"/>
              </a:rPr>
              <a:t>2.8</a:t>
            </a:r>
            <a:r>
              <a:rPr sz="700" spc="10" dirty="0">
                <a:solidFill>
                  <a:srgbClr val="171514"/>
                </a:solidFill>
                <a:latin typeface="Microsoft Sans Serif"/>
                <a:cs typeface="Microsoft Sans Serif"/>
              </a:rPr>
              <a:t>Representación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gráfica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ecuación.</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(2.13).</a:t>
            </a:r>
            <a:endParaRPr sz="700">
              <a:latin typeface="Microsoft Sans Serif"/>
              <a:cs typeface="Microsoft Sans Serif"/>
            </a:endParaRPr>
          </a:p>
        </p:txBody>
      </p:sp>
      <p:sp>
        <p:nvSpPr>
          <p:cNvPr id="20" name="object 20"/>
          <p:cNvSpPr txBox="1"/>
          <p:nvPr/>
        </p:nvSpPr>
        <p:spPr>
          <a:xfrm>
            <a:off x="5486486" y="5014924"/>
            <a:ext cx="246221" cy="1682114"/>
          </a:xfrm>
          <a:prstGeom prst="rect">
            <a:avLst/>
          </a:prstGeom>
        </p:spPr>
        <p:txBody>
          <a:bodyPr vert="vert270" wrap="square" lIns="0" tIns="19685" rIns="0" bIns="0" rtlCol="0">
            <a:spAutoFit/>
          </a:bodyPr>
          <a:lstStyle/>
          <a:p>
            <a:pPr marL="12700">
              <a:spcBef>
                <a:spcPts val="155"/>
              </a:spcBef>
            </a:pPr>
            <a:r>
              <a:rPr sz="800" spc="15" dirty="0">
                <a:solidFill>
                  <a:srgbClr val="171514"/>
                </a:solidFill>
                <a:latin typeface="Microsoft Sans Serif"/>
                <a:cs typeface="Microsoft Sans Serif"/>
              </a:rPr>
              <a:t>resistencia</a:t>
            </a:r>
            <a:r>
              <a:rPr sz="800" spc="-15" dirty="0">
                <a:solidFill>
                  <a:srgbClr val="171514"/>
                </a:solidFill>
                <a:latin typeface="Microsoft Sans Serif"/>
                <a:cs typeface="Microsoft Sans Serif"/>
              </a:rPr>
              <a:t> </a:t>
            </a:r>
            <a:r>
              <a:rPr sz="800" spc="25" dirty="0">
                <a:solidFill>
                  <a:srgbClr val="171514"/>
                </a:solidFill>
                <a:latin typeface="Microsoft Sans Serif"/>
                <a:cs typeface="Microsoft Sans Serif"/>
              </a:rPr>
              <a:t>medida/resistencia</a:t>
            </a:r>
            <a:r>
              <a:rPr sz="800" spc="-15" dirty="0">
                <a:solidFill>
                  <a:srgbClr val="171514"/>
                </a:solidFill>
                <a:latin typeface="Microsoft Sans Serif"/>
                <a:cs typeface="Microsoft Sans Serif"/>
              </a:rPr>
              <a:t> </a:t>
            </a:r>
            <a:r>
              <a:rPr sz="800" spc="20" dirty="0">
                <a:solidFill>
                  <a:srgbClr val="171514"/>
                </a:solidFill>
                <a:latin typeface="Microsoft Sans Serif"/>
                <a:cs typeface="Microsoft Sans Serif"/>
              </a:rPr>
              <a:t>real</a:t>
            </a:r>
            <a:endParaRPr sz="800">
              <a:latin typeface="Microsoft Sans Serif"/>
              <a:cs typeface="Microsoft Sans Serif"/>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438524" y="923492"/>
            <a:ext cx="2075814" cy="2331720"/>
            <a:chOff x="1755399" y="923492"/>
            <a:chExt cx="2075814" cy="2331720"/>
          </a:xfrm>
        </p:grpSpPr>
        <p:pic>
          <p:nvPicPr>
            <p:cNvPr id="3" name="object 3"/>
            <p:cNvPicPr/>
            <p:nvPr/>
          </p:nvPicPr>
          <p:blipFill>
            <a:blip r:embed="rId2" cstate="print"/>
            <a:stretch>
              <a:fillRect/>
            </a:stretch>
          </p:blipFill>
          <p:spPr>
            <a:xfrm>
              <a:off x="1755399" y="923492"/>
              <a:ext cx="2075214" cy="2331550"/>
            </a:xfrm>
            <a:prstGeom prst="rect">
              <a:avLst/>
            </a:prstGeom>
          </p:spPr>
        </p:pic>
        <p:sp>
          <p:nvSpPr>
            <p:cNvPr id="4" name="object 4"/>
            <p:cNvSpPr/>
            <p:nvPr/>
          </p:nvSpPr>
          <p:spPr>
            <a:xfrm>
              <a:off x="3104734" y="2257775"/>
              <a:ext cx="233679" cy="0"/>
            </a:xfrm>
            <a:custGeom>
              <a:avLst/>
              <a:gdLst/>
              <a:ahLst/>
              <a:cxnLst/>
              <a:rect l="l" t="t" r="r" b="b"/>
              <a:pathLst>
                <a:path w="233679">
                  <a:moveTo>
                    <a:pt x="0" y="0"/>
                  </a:moveTo>
                  <a:lnTo>
                    <a:pt x="233578" y="0"/>
                  </a:lnTo>
                </a:path>
              </a:pathLst>
            </a:custGeom>
            <a:ln w="12496">
              <a:solidFill>
                <a:srgbClr val="231F20"/>
              </a:solidFill>
            </a:ln>
          </p:spPr>
          <p:txBody>
            <a:bodyPr wrap="square" lIns="0" tIns="0" rIns="0" bIns="0" rtlCol="0"/>
            <a:lstStyle/>
            <a:p>
              <a:endParaRPr/>
            </a:p>
          </p:txBody>
        </p:sp>
        <p:pic>
          <p:nvPicPr>
            <p:cNvPr id="5" name="object 5"/>
            <p:cNvPicPr/>
            <p:nvPr/>
          </p:nvPicPr>
          <p:blipFill>
            <a:blip r:embed="rId3" cstate="print"/>
            <a:stretch>
              <a:fillRect/>
            </a:stretch>
          </p:blipFill>
          <p:spPr>
            <a:xfrm>
              <a:off x="3478229" y="2241113"/>
              <a:ext cx="173633" cy="165735"/>
            </a:xfrm>
            <a:prstGeom prst="rect">
              <a:avLst/>
            </a:prstGeom>
          </p:spPr>
        </p:pic>
        <p:sp>
          <p:nvSpPr>
            <p:cNvPr id="6" name="object 6"/>
            <p:cNvSpPr/>
            <p:nvPr/>
          </p:nvSpPr>
          <p:spPr>
            <a:xfrm>
              <a:off x="3110970" y="2481373"/>
              <a:ext cx="233679" cy="0"/>
            </a:xfrm>
            <a:custGeom>
              <a:avLst/>
              <a:gdLst/>
              <a:ahLst/>
              <a:cxnLst/>
              <a:rect l="l" t="t" r="r" b="b"/>
              <a:pathLst>
                <a:path w="233679">
                  <a:moveTo>
                    <a:pt x="0" y="0"/>
                  </a:moveTo>
                  <a:lnTo>
                    <a:pt x="233591" y="0"/>
                  </a:lnTo>
                </a:path>
              </a:pathLst>
            </a:custGeom>
            <a:ln w="12496">
              <a:solidFill>
                <a:srgbClr val="231F20"/>
              </a:solidFill>
              <a:prstDash val="sysDash"/>
            </a:ln>
          </p:spPr>
          <p:txBody>
            <a:bodyPr wrap="square" lIns="0" tIns="0" rIns="0" bIns="0" rtlCol="0"/>
            <a:lstStyle/>
            <a:p>
              <a:endParaRPr/>
            </a:p>
          </p:txBody>
        </p:sp>
        <p:pic>
          <p:nvPicPr>
            <p:cNvPr id="7" name="object 7"/>
            <p:cNvPicPr/>
            <p:nvPr/>
          </p:nvPicPr>
          <p:blipFill>
            <a:blip r:embed="rId4" cstate="print"/>
            <a:stretch>
              <a:fillRect/>
            </a:stretch>
          </p:blipFill>
          <p:spPr>
            <a:xfrm>
              <a:off x="3461566" y="2464723"/>
              <a:ext cx="172388" cy="165722"/>
            </a:xfrm>
            <a:prstGeom prst="rect">
              <a:avLst/>
            </a:prstGeom>
          </p:spPr>
        </p:pic>
      </p:grpSp>
      <p:sp>
        <p:nvSpPr>
          <p:cNvPr id="8" name="object 8"/>
          <p:cNvSpPr/>
          <p:nvPr/>
        </p:nvSpPr>
        <p:spPr>
          <a:xfrm>
            <a:off x="6843830" y="6903783"/>
            <a:ext cx="0" cy="416559"/>
          </a:xfrm>
          <a:custGeom>
            <a:avLst/>
            <a:gdLst/>
            <a:ahLst/>
            <a:cxnLst/>
            <a:rect l="l" t="t" r="r" b="b"/>
            <a:pathLst>
              <a:path h="416559">
                <a:moveTo>
                  <a:pt x="0" y="0"/>
                </a:moveTo>
                <a:lnTo>
                  <a:pt x="0" y="416394"/>
                </a:lnTo>
              </a:path>
            </a:pathLst>
          </a:custGeom>
          <a:ln w="6350">
            <a:solidFill>
              <a:srgbClr val="231F20"/>
            </a:solidFill>
            <a:prstDash val="sysDash"/>
          </a:ln>
        </p:spPr>
        <p:txBody>
          <a:bodyPr wrap="square" lIns="0" tIns="0" rIns="0" bIns="0" rtlCol="0"/>
          <a:lstStyle/>
          <a:p>
            <a:endParaRPr/>
          </a:p>
        </p:txBody>
      </p:sp>
      <p:grpSp>
        <p:nvGrpSpPr>
          <p:cNvPr id="9" name="object 9"/>
          <p:cNvGrpSpPr/>
          <p:nvPr/>
        </p:nvGrpSpPr>
        <p:grpSpPr>
          <a:xfrm>
            <a:off x="6148514" y="5568150"/>
            <a:ext cx="673100" cy="673100"/>
            <a:chOff x="1465389" y="5568150"/>
            <a:chExt cx="673100" cy="673100"/>
          </a:xfrm>
        </p:grpSpPr>
        <p:sp>
          <p:nvSpPr>
            <p:cNvPr id="10" name="object 10"/>
            <p:cNvSpPr/>
            <p:nvPr/>
          </p:nvSpPr>
          <p:spPr>
            <a:xfrm>
              <a:off x="1468564" y="5571325"/>
              <a:ext cx="666750" cy="666750"/>
            </a:xfrm>
            <a:custGeom>
              <a:avLst/>
              <a:gdLst/>
              <a:ahLst/>
              <a:cxnLst/>
              <a:rect l="l" t="t" r="r" b="b"/>
              <a:pathLst>
                <a:path w="666750" h="666750">
                  <a:moveTo>
                    <a:pt x="0" y="666229"/>
                  </a:moveTo>
                  <a:lnTo>
                    <a:pt x="666229" y="666229"/>
                  </a:lnTo>
                  <a:lnTo>
                    <a:pt x="666229" y="0"/>
                  </a:lnTo>
                  <a:lnTo>
                    <a:pt x="0" y="0"/>
                  </a:lnTo>
                  <a:lnTo>
                    <a:pt x="0" y="666229"/>
                  </a:lnTo>
                  <a:close/>
                </a:path>
              </a:pathLst>
            </a:custGeom>
            <a:ln w="6350">
              <a:solidFill>
                <a:srgbClr val="231F20"/>
              </a:solidFill>
            </a:ln>
          </p:spPr>
          <p:txBody>
            <a:bodyPr wrap="square" lIns="0" tIns="0" rIns="0" bIns="0" rtlCol="0"/>
            <a:lstStyle/>
            <a:p>
              <a:endParaRPr/>
            </a:p>
          </p:txBody>
        </p:sp>
        <p:sp>
          <p:nvSpPr>
            <p:cNvPr id="11" name="object 11"/>
            <p:cNvSpPr/>
            <p:nvPr/>
          </p:nvSpPr>
          <p:spPr>
            <a:xfrm>
              <a:off x="1468574" y="5571321"/>
              <a:ext cx="664845" cy="666750"/>
            </a:xfrm>
            <a:custGeom>
              <a:avLst/>
              <a:gdLst/>
              <a:ahLst/>
              <a:cxnLst/>
              <a:rect l="l" t="t" r="r" b="b"/>
              <a:pathLst>
                <a:path w="664844" h="666750">
                  <a:moveTo>
                    <a:pt x="173024" y="0"/>
                  </a:moveTo>
                  <a:lnTo>
                    <a:pt x="173024" y="666229"/>
                  </a:lnTo>
                </a:path>
                <a:path w="664844" h="666750">
                  <a:moveTo>
                    <a:pt x="519099" y="0"/>
                  </a:moveTo>
                  <a:lnTo>
                    <a:pt x="519099" y="666229"/>
                  </a:lnTo>
                </a:path>
                <a:path w="664844" h="666750">
                  <a:moveTo>
                    <a:pt x="0" y="499668"/>
                  </a:moveTo>
                  <a:lnTo>
                    <a:pt x="664375" y="500138"/>
                  </a:lnTo>
                </a:path>
                <a:path w="664844" h="666750">
                  <a:moveTo>
                    <a:pt x="0" y="166560"/>
                  </a:moveTo>
                  <a:lnTo>
                    <a:pt x="664375" y="167017"/>
                  </a:lnTo>
                </a:path>
                <a:path w="664844" h="666750">
                  <a:moveTo>
                    <a:pt x="346062" y="0"/>
                  </a:moveTo>
                  <a:lnTo>
                    <a:pt x="346062" y="666229"/>
                  </a:lnTo>
                </a:path>
              </a:pathLst>
            </a:custGeom>
            <a:ln w="6350">
              <a:solidFill>
                <a:srgbClr val="231F20"/>
              </a:solidFill>
            </a:ln>
          </p:spPr>
          <p:txBody>
            <a:bodyPr wrap="square" lIns="0" tIns="0" rIns="0" bIns="0" rtlCol="0"/>
            <a:lstStyle/>
            <a:p>
              <a:endParaRPr/>
            </a:p>
          </p:txBody>
        </p:sp>
        <p:pic>
          <p:nvPicPr>
            <p:cNvPr id="12" name="object 12"/>
            <p:cNvPicPr/>
            <p:nvPr/>
          </p:nvPicPr>
          <p:blipFill>
            <a:blip r:embed="rId5" cstate="print"/>
            <a:stretch>
              <a:fillRect/>
            </a:stretch>
          </p:blipFill>
          <p:spPr>
            <a:xfrm>
              <a:off x="1776765" y="5866565"/>
              <a:ext cx="72047" cy="72047"/>
            </a:xfrm>
            <a:prstGeom prst="rect">
              <a:avLst/>
            </a:prstGeom>
          </p:spPr>
        </p:pic>
      </p:grpSp>
      <p:grpSp>
        <p:nvGrpSpPr>
          <p:cNvPr id="13" name="object 13"/>
          <p:cNvGrpSpPr/>
          <p:nvPr/>
        </p:nvGrpSpPr>
        <p:grpSpPr>
          <a:xfrm>
            <a:off x="6411244" y="6737229"/>
            <a:ext cx="2422525" cy="167005"/>
            <a:chOff x="1728118" y="6737228"/>
            <a:chExt cx="2422525" cy="167005"/>
          </a:xfrm>
        </p:grpSpPr>
        <p:sp>
          <p:nvSpPr>
            <p:cNvPr id="14" name="object 14"/>
            <p:cNvSpPr/>
            <p:nvPr/>
          </p:nvSpPr>
          <p:spPr>
            <a:xfrm>
              <a:off x="1728118" y="6820503"/>
              <a:ext cx="2422525" cy="0"/>
            </a:xfrm>
            <a:custGeom>
              <a:avLst/>
              <a:gdLst/>
              <a:ahLst/>
              <a:cxnLst/>
              <a:rect l="l" t="t" r="r" b="b"/>
              <a:pathLst>
                <a:path w="2422525">
                  <a:moveTo>
                    <a:pt x="0" y="0"/>
                  </a:moveTo>
                  <a:lnTo>
                    <a:pt x="2422486" y="0"/>
                  </a:lnTo>
                </a:path>
              </a:pathLst>
            </a:custGeom>
            <a:ln w="6350">
              <a:solidFill>
                <a:srgbClr val="231F20"/>
              </a:solidFill>
            </a:ln>
          </p:spPr>
          <p:txBody>
            <a:bodyPr wrap="square" lIns="0" tIns="0" rIns="0" bIns="0" rtlCol="0"/>
            <a:lstStyle/>
            <a:p>
              <a:endParaRPr/>
            </a:p>
          </p:txBody>
        </p:sp>
        <p:sp>
          <p:nvSpPr>
            <p:cNvPr id="15" name="object 15"/>
            <p:cNvSpPr/>
            <p:nvPr/>
          </p:nvSpPr>
          <p:spPr>
            <a:xfrm>
              <a:off x="2160705" y="6737228"/>
              <a:ext cx="1817370" cy="167005"/>
            </a:xfrm>
            <a:custGeom>
              <a:avLst/>
              <a:gdLst/>
              <a:ahLst/>
              <a:cxnLst/>
              <a:rect l="l" t="t" r="r" b="b"/>
              <a:pathLst>
                <a:path w="1817370" h="167004">
                  <a:moveTo>
                    <a:pt x="0" y="0"/>
                  </a:moveTo>
                  <a:lnTo>
                    <a:pt x="0" y="166560"/>
                  </a:lnTo>
                </a:path>
                <a:path w="1817370" h="167004">
                  <a:moveTo>
                    <a:pt x="692150" y="0"/>
                  </a:moveTo>
                  <a:lnTo>
                    <a:pt x="692150" y="166560"/>
                  </a:lnTo>
                </a:path>
                <a:path w="1817370" h="167004">
                  <a:moveTo>
                    <a:pt x="1816862" y="0"/>
                  </a:moveTo>
                  <a:lnTo>
                    <a:pt x="1816862" y="166560"/>
                  </a:lnTo>
                </a:path>
              </a:pathLst>
            </a:custGeom>
            <a:ln w="12700">
              <a:solidFill>
                <a:srgbClr val="231F20"/>
              </a:solidFill>
            </a:ln>
          </p:spPr>
          <p:txBody>
            <a:bodyPr wrap="square" lIns="0" tIns="0" rIns="0" bIns="0" rtlCol="0"/>
            <a:lstStyle/>
            <a:p>
              <a:endParaRPr/>
            </a:p>
          </p:txBody>
        </p:sp>
      </p:grpSp>
      <p:sp>
        <p:nvSpPr>
          <p:cNvPr id="16" name="object 16"/>
          <p:cNvSpPr/>
          <p:nvPr/>
        </p:nvSpPr>
        <p:spPr>
          <a:xfrm>
            <a:off x="6843830" y="5723997"/>
            <a:ext cx="433070" cy="167005"/>
          </a:xfrm>
          <a:custGeom>
            <a:avLst/>
            <a:gdLst/>
            <a:ahLst/>
            <a:cxnLst/>
            <a:rect l="l" t="t" r="r" b="b"/>
            <a:pathLst>
              <a:path w="433069" h="167004">
                <a:moveTo>
                  <a:pt x="0" y="166560"/>
                </a:moveTo>
                <a:lnTo>
                  <a:pt x="432587" y="0"/>
                </a:lnTo>
              </a:path>
            </a:pathLst>
          </a:custGeom>
          <a:ln w="6350">
            <a:solidFill>
              <a:srgbClr val="231F20"/>
            </a:solidFill>
          </a:ln>
        </p:spPr>
        <p:txBody>
          <a:bodyPr wrap="square" lIns="0" tIns="0" rIns="0" bIns="0" rtlCol="0"/>
          <a:lstStyle/>
          <a:p>
            <a:endParaRPr/>
          </a:p>
        </p:txBody>
      </p:sp>
      <p:sp>
        <p:nvSpPr>
          <p:cNvPr id="17" name="object 17"/>
          <p:cNvSpPr/>
          <p:nvPr/>
        </p:nvSpPr>
        <p:spPr>
          <a:xfrm>
            <a:off x="6497761" y="6237550"/>
            <a:ext cx="0" cy="1249680"/>
          </a:xfrm>
          <a:custGeom>
            <a:avLst/>
            <a:gdLst/>
            <a:ahLst/>
            <a:cxnLst/>
            <a:rect l="l" t="t" r="r" b="b"/>
            <a:pathLst>
              <a:path h="1249679">
                <a:moveTo>
                  <a:pt x="0" y="0"/>
                </a:moveTo>
                <a:lnTo>
                  <a:pt x="0" y="1249184"/>
                </a:lnTo>
              </a:path>
            </a:pathLst>
          </a:custGeom>
          <a:ln w="6350">
            <a:solidFill>
              <a:srgbClr val="231F20"/>
            </a:solidFill>
            <a:prstDash val="sysDash"/>
          </a:ln>
        </p:spPr>
        <p:txBody>
          <a:bodyPr wrap="square" lIns="0" tIns="0" rIns="0" bIns="0" rtlCol="0"/>
          <a:lstStyle/>
          <a:p>
            <a:endParaRPr/>
          </a:p>
        </p:txBody>
      </p:sp>
      <p:sp>
        <p:nvSpPr>
          <p:cNvPr id="18" name="object 18"/>
          <p:cNvSpPr/>
          <p:nvPr/>
        </p:nvSpPr>
        <p:spPr>
          <a:xfrm>
            <a:off x="7535974" y="6903781"/>
            <a:ext cx="0" cy="333375"/>
          </a:xfrm>
          <a:custGeom>
            <a:avLst/>
            <a:gdLst/>
            <a:ahLst/>
            <a:cxnLst/>
            <a:rect l="l" t="t" r="r" b="b"/>
            <a:pathLst>
              <a:path h="333375">
                <a:moveTo>
                  <a:pt x="0" y="0"/>
                </a:moveTo>
                <a:lnTo>
                  <a:pt x="0" y="333121"/>
                </a:lnTo>
              </a:path>
            </a:pathLst>
          </a:custGeom>
          <a:ln w="6350">
            <a:solidFill>
              <a:srgbClr val="231F20"/>
            </a:solidFill>
            <a:prstDash val="sysDash"/>
          </a:ln>
        </p:spPr>
        <p:txBody>
          <a:bodyPr wrap="square" lIns="0" tIns="0" rIns="0" bIns="0" rtlCol="0"/>
          <a:lstStyle/>
          <a:p>
            <a:endParaRPr/>
          </a:p>
        </p:txBody>
      </p:sp>
      <p:sp>
        <p:nvSpPr>
          <p:cNvPr id="19" name="object 19"/>
          <p:cNvSpPr/>
          <p:nvPr/>
        </p:nvSpPr>
        <p:spPr>
          <a:xfrm>
            <a:off x="8653739" y="6903781"/>
            <a:ext cx="0" cy="499745"/>
          </a:xfrm>
          <a:custGeom>
            <a:avLst/>
            <a:gdLst/>
            <a:ahLst/>
            <a:cxnLst/>
            <a:rect l="l" t="t" r="r" b="b"/>
            <a:pathLst>
              <a:path h="499745">
                <a:moveTo>
                  <a:pt x="0" y="0"/>
                </a:moveTo>
                <a:lnTo>
                  <a:pt x="0" y="499668"/>
                </a:lnTo>
              </a:path>
            </a:pathLst>
          </a:custGeom>
          <a:ln w="6350">
            <a:solidFill>
              <a:srgbClr val="231F20"/>
            </a:solidFill>
            <a:prstDash val="sysDash"/>
          </a:ln>
        </p:spPr>
        <p:txBody>
          <a:bodyPr wrap="square" lIns="0" tIns="0" rIns="0" bIns="0" rtlCol="0"/>
          <a:lstStyle/>
          <a:p>
            <a:endParaRPr/>
          </a:p>
        </p:txBody>
      </p:sp>
      <p:grpSp>
        <p:nvGrpSpPr>
          <p:cNvPr id="20" name="object 20"/>
          <p:cNvGrpSpPr/>
          <p:nvPr/>
        </p:nvGrpSpPr>
        <p:grpSpPr>
          <a:xfrm>
            <a:off x="6497757" y="6968553"/>
            <a:ext cx="1038225" cy="37465"/>
            <a:chOff x="1814631" y="6968552"/>
            <a:chExt cx="1038225" cy="37465"/>
          </a:xfrm>
        </p:grpSpPr>
        <p:sp>
          <p:nvSpPr>
            <p:cNvPr id="21" name="object 21"/>
            <p:cNvSpPr/>
            <p:nvPr/>
          </p:nvSpPr>
          <p:spPr>
            <a:xfrm>
              <a:off x="1851652" y="6987056"/>
              <a:ext cx="272415" cy="0"/>
            </a:xfrm>
            <a:custGeom>
              <a:avLst/>
              <a:gdLst/>
              <a:ahLst/>
              <a:cxnLst/>
              <a:rect l="l" t="t" r="r" b="b"/>
              <a:pathLst>
                <a:path w="272414">
                  <a:moveTo>
                    <a:pt x="0" y="0"/>
                  </a:moveTo>
                  <a:lnTo>
                    <a:pt x="272034" y="0"/>
                  </a:lnTo>
                </a:path>
              </a:pathLst>
            </a:custGeom>
            <a:ln w="9525">
              <a:solidFill>
                <a:srgbClr val="231F20"/>
              </a:solidFill>
            </a:ln>
          </p:spPr>
          <p:txBody>
            <a:bodyPr wrap="square" lIns="0" tIns="0" rIns="0" bIns="0" rtlCol="0"/>
            <a:lstStyle/>
            <a:p>
              <a:endParaRPr/>
            </a:p>
          </p:txBody>
        </p:sp>
        <p:sp>
          <p:nvSpPr>
            <p:cNvPr id="22" name="object 22"/>
            <p:cNvSpPr/>
            <p:nvPr/>
          </p:nvSpPr>
          <p:spPr>
            <a:xfrm>
              <a:off x="1814626" y="6968553"/>
              <a:ext cx="346075" cy="37465"/>
            </a:xfrm>
            <a:custGeom>
              <a:avLst/>
              <a:gdLst/>
              <a:ahLst/>
              <a:cxnLst/>
              <a:rect l="l" t="t" r="r" b="b"/>
              <a:pathLst>
                <a:path w="346075" h="37465">
                  <a:moveTo>
                    <a:pt x="55524" y="0"/>
                  </a:moveTo>
                  <a:lnTo>
                    <a:pt x="0" y="18503"/>
                  </a:lnTo>
                  <a:lnTo>
                    <a:pt x="55524" y="37007"/>
                  </a:lnTo>
                  <a:lnTo>
                    <a:pt x="37020" y="18503"/>
                  </a:lnTo>
                  <a:lnTo>
                    <a:pt x="55524" y="0"/>
                  </a:lnTo>
                  <a:close/>
                </a:path>
                <a:path w="346075" h="37465">
                  <a:moveTo>
                    <a:pt x="346062" y="18503"/>
                  </a:moveTo>
                  <a:lnTo>
                    <a:pt x="290550" y="0"/>
                  </a:lnTo>
                  <a:lnTo>
                    <a:pt x="309054" y="18503"/>
                  </a:lnTo>
                  <a:lnTo>
                    <a:pt x="290550" y="37007"/>
                  </a:lnTo>
                  <a:lnTo>
                    <a:pt x="346062" y="18503"/>
                  </a:lnTo>
                  <a:close/>
                </a:path>
              </a:pathLst>
            </a:custGeom>
            <a:solidFill>
              <a:srgbClr val="231F20"/>
            </a:solidFill>
          </p:spPr>
          <p:txBody>
            <a:bodyPr wrap="square" lIns="0" tIns="0" rIns="0" bIns="0" rtlCol="0"/>
            <a:lstStyle/>
            <a:p>
              <a:endParaRPr/>
            </a:p>
          </p:txBody>
        </p:sp>
        <p:sp>
          <p:nvSpPr>
            <p:cNvPr id="23" name="object 23"/>
            <p:cNvSpPr/>
            <p:nvPr/>
          </p:nvSpPr>
          <p:spPr>
            <a:xfrm>
              <a:off x="2197721" y="6987056"/>
              <a:ext cx="618490" cy="0"/>
            </a:xfrm>
            <a:custGeom>
              <a:avLst/>
              <a:gdLst/>
              <a:ahLst/>
              <a:cxnLst/>
              <a:rect l="l" t="t" r="r" b="b"/>
              <a:pathLst>
                <a:path w="618489">
                  <a:moveTo>
                    <a:pt x="0" y="0"/>
                  </a:moveTo>
                  <a:lnTo>
                    <a:pt x="618109" y="0"/>
                  </a:lnTo>
                </a:path>
              </a:pathLst>
            </a:custGeom>
            <a:ln w="9525">
              <a:solidFill>
                <a:srgbClr val="231F20"/>
              </a:solidFill>
            </a:ln>
          </p:spPr>
          <p:txBody>
            <a:bodyPr wrap="square" lIns="0" tIns="0" rIns="0" bIns="0" rtlCol="0"/>
            <a:lstStyle/>
            <a:p>
              <a:endParaRPr/>
            </a:p>
          </p:txBody>
        </p:sp>
        <p:sp>
          <p:nvSpPr>
            <p:cNvPr id="24" name="object 24"/>
            <p:cNvSpPr/>
            <p:nvPr/>
          </p:nvSpPr>
          <p:spPr>
            <a:xfrm>
              <a:off x="2160689" y="6968553"/>
              <a:ext cx="692785" cy="37465"/>
            </a:xfrm>
            <a:custGeom>
              <a:avLst/>
              <a:gdLst/>
              <a:ahLst/>
              <a:cxnLst/>
              <a:rect l="l" t="t" r="r" b="b"/>
              <a:pathLst>
                <a:path w="692785" h="37465">
                  <a:moveTo>
                    <a:pt x="55524" y="0"/>
                  </a:moveTo>
                  <a:lnTo>
                    <a:pt x="0" y="18503"/>
                  </a:lnTo>
                  <a:lnTo>
                    <a:pt x="55524" y="37007"/>
                  </a:lnTo>
                  <a:lnTo>
                    <a:pt x="37020" y="18503"/>
                  </a:lnTo>
                  <a:lnTo>
                    <a:pt x="55524" y="0"/>
                  </a:lnTo>
                  <a:close/>
                </a:path>
                <a:path w="692785" h="37465">
                  <a:moveTo>
                    <a:pt x="692162" y="18503"/>
                  </a:moveTo>
                  <a:lnTo>
                    <a:pt x="636638" y="0"/>
                  </a:lnTo>
                  <a:lnTo>
                    <a:pt x="655142" y="18503"/>
                  </a:lnTo>
                  <a:lnTo>
                    <a:pt x="636638" y="37007"/>
                  </a:lnTo>
                  <a:lnTo>
                    <a:pt x="692162" y="18503"/>
                  </a:lnTo>
                  <a:close/>
                </a:path>
              </a:pathLst>
            </a:custGeom>
            <a:solidFill>
              <a:srgbClr val="231F20"/>
            </a:solidFill>
          </p:spPr>
          <p:txBody>
            <a:bodyPr wrap="square" lIns="0" tIns="0" rIns="0" bIns="0" rtlCol="0"/>
            <a:lstStyle/>
            <a:p>
              <a:endParaRPr/>
            </a:p>
          </p:txBody>
        </p:sp>
      </p:grpSp>
      <p:grpSp>
        <p:nvGrpSpPr>
          <p:cNvPr id="25" name="object 25"/>
          <p:cNvGrpSpPr/>
          <p:nvPr/>
        </p:nvGrpSpPr>
        <p:grpSpPr>
          <a:xfrm>
            <a:off x="6497757" y="7093470"/>
            <a:ext cx="1038225" cy="37465"/>
            <a:chOff x="1814631" y="7093469"/>
            <a:chExt cx="1038225" cy="37465"/>
          </a:xfrm>
        </p:grpSpPr>
        <p:sp>
          <p:nvSpPr>
            <p:cNvPr id="26" name="object 26"/>
            <p:cNvSpPr/>
            <p:nvPr/>
          </p:nvSpPr>
          <p:spPr>
            <a:xfrm>
              <a:off x="1851652" y="7111973"/>
              <a:ext cx="964565" cy="0"/>
            </a:xfrm>
            <a:custGeom>
              <a:avLst/>
              <a:gdLst/>
              <a:ahLst/>
              <a:cxnLst/>
              <a:rect l="l" t="t" r="r" b="b"/>
              <a:pathLst>
                <a:path w="964564">
                  <a:moveTo>
                    <a:pt x="0" y="0"/>
                  </a:moveTo>
                  <a:lnTo>
                    <a:pt x="964184" y="0"/>
                  </a:lnTo>
                </a:path>
              </a:pathLst>
            </a:custGeom>
            <a:ln w="9525">
              <a:solidFill>
                <a:srgbClr val="231F20"/>
              </a:solidFill>
            </a:ln>
          </p:spPr>
          <p:txBody>
            <a:bodyPr wrap="square" lIns="0" tIns="0" rIns="0" bIns="0" rtlCol="0"/>
            <a:lstStyle/>
            <a:p>
              <a:endParaRPr/>
            </a:p>
          </p:txBody>
        </p:sp>
        <p:sp>
          <p:nvSpPr>
            <p:cNvPr id="27" name="object 27"/>
            <p:cNvSpPr/>
            <p:nvPr/>
          </p:nvSpPr>
          <p:spPr>
            <a:xfrm>
              <a:off x="1814626" y="7093470"/>
              <a:ext cx="1038225" cy="37465"/>
            </a:xfrm>
            <a:custGeom>
              <a:avLst/>
              <a:gdLst/>
              <a:ahLst/>
              <a:cxnLst/>
              <a:rect l="l" t="t" r="r" b="b"/>
              <a:pathLst>
                <a:path w="1038225" h="37465">
                  <a:moveTo>
                    <a:pt x="55524" y="0"/>
                  </a:moveTo>
                  <a:lnTo>
                    <a:pt x="0" y="18503"/>
                  </a:lnTo>
                  <a:lnTo>
                    <a:pt x="55524" y="37007"/>
                  </a:lnTo>
                  <a:lnTo>
                    <a:pt x="37020" y="18503"/>
                  </a:lnTo>
                  <a:lnTo>
                    <a:pt x="55524" y="0"/>
                  </a:lnTo>
                  <a:close/>
                </a:path>
                <a:path w="1038225" h="37465">
                  <a:moveTo>
                    <a:pt x="1038225" y="18503"/>
                  </a:moveTo>
                  <a:lnTo>
                    <a:pt x="982700" y="0"/>
                  </a:lnTo>
                  <a:lnTo>
                    <a:pt x="1001204" y="18503"/>
                  </a:lnTo>
                  <a:lnTo>
                    <a:pt x="982700" y="37007"/>
                  </a:lnTo>
                  <a:lnTo>
                    <a:pt x="1038225" y="18503"/>
                  </a:lnTo>
                  <a:close/>
                </a:path>
              </a:pathLst>
            </a:custGeom>
            <a:solidFill>
              <a:srgbClr val="231F20"/>
            </a:solidFill>
          </p:spPr>
          <p:txBody>
            <a:bodyPr wrap="square" lIns="0" tIns="0" rIns="0" bIns="0" rtlCol="0"/>
            <a:lstStyle/>
            <a:p>
              <a:endParaRPr/>
            </a:p>
          </p:txBody>
        </p:sp>
      </p:grpSp>
      <p:grpSp>
        <p:nvGrpSpPr>
          <p:cNvPr id="28" name="object 28"/>
          <p:cNvGrpSpPr/>
          <p:nvPr/>
        </p:nvGrpSpPr>
        <p:grpSpPr>
          <a:xfrm>
            <a:off x="6843825" y="7258670"/>
            <a:ext cx="1807210" cy="38100"/>
            <a:chOff x="2160700" y="7258670"/>
            <a:chExt cx="1807210" cy="38100"/>
          </a:xfrm>
        </p:grpSpPr>
        <p:sp>
          <p:nvSpPr>
            <p:cNvPr id="29" name="object 29"/>
            <p:cNvSpPr/>
            <p:nvPr/>
          </p:nvSpPr>
          <p:spPr>
            <a:xfrm>
              <a:off x="2197720" y="7277162"/>
              <a:ext cx="1733550" cy="1270"/>
            </a:xfrm>
            <a:custGeom>
              <a:avLst/>
              <a:gdLst/>
              <a:ahLst/>
              <a:cxnLst/>
              <a:rect l="l" t="t" r="r" b="b"/>
              <a:pathLst>
                <a:path w="1733550" h="1270">
                  <a:moveTo>
                    <a:pt x="0" y="0"/>
                  </a:moveTo>
                  <a:lnTo>
                    <a:pt x="1733105" y="889"/>
                  </a:lnTo>
                </a:path>
              </a:pathLst>
            </a:custGeom>
            <a:ln w="9525">
              <a:solidFill>
                <a:srgbClr val="231F20"/>
              </a:solidFill>
            </a:ln>
          </p:spPr>
          <p:txBody>
            <a:bodyPr wrap="square" lIns="0" tIns="0" rIns="0" bIns="0" rtlCol="0"/>
            <a:lstStyle/>
            <a:p>
              <a:endParaRPr/>
            </a:p>
          </p:txBody>
        </p:sp>
        <p:sp>
          <p:nvSpPr>
            <p:cNvPr id="30" name="object 30"/>
            <p:cNvSpPr/>
            <p:nvPr/>
          </p:nvSpPr>
          <p:spPr>
            <a:xfrm>
              <a:off x="2160689" y="7258672"/>
              <a:ext cx="1807210" cy="38100"/>
            </a:xfrm>
            <a:custGeom>
              <a:avLst/>
              <a:gdLst/>
              <a:ahLst/>
              <a:cxnLst/>
              <a:rect l="l" t="t" r="r" b="b"/>
              <a:pathLst>
                <a:path w="1807210" h="38100">
                  <a:moveTo>
                    <a:pt x="55537" y="0"/>
                  </a:moveTo>
                  <a:lnTo>
                    <a:pt x="0" y="18478"/>
                  </a:lnTo>
                  <a:lnTo>
                    <a:pt x="55511" y="37007"/>
                  </a:lnTo>
                  <a:lnTo>
                    <a:pt x="37020" y="18491"/>
                  </a:lnTo>
                  <a:lnTo>
                    <a:pt x="55537" y="0"/>
                  </a:lnTo>
                  <a:close/>
                </a:path>
                <a:path w="1807210" h="38100">
                  <a:moveTo>
                    <a:pt x="1807171" y="19392"/>
                  </a:moveTo>
                  <a:lnTo>
                    <a:pt x="1751647" y="863"/>
                  </a:lnTo>
                  <a:lnTo>
                    <a:pt x="1770138" y="19380"/>
                  </a:lnTo>
                  <a:lnTo>
                    <a:pt x="1751622" y="37884"/>
                  </a:lnTo>
                  <a:lnTo>
                    <a:pt x="1807171" y="19392"/>
                  </a:lnTo>
                  <a:close/>
                </a:path>
              </a:pathLst>
            </a:custGeom>
            <a:solidFill>
              <a:srgbClr val="231F20"/>
            </a:solidFill>
          </p:spPr>
          <p:txBody>
            <a:bodyPr wrap="square" lIns="0" tIns="0" rIns="0" bIns="0" rtlCol="0"/>
            <a:lstStyle/>
            <a:p>
              <a:endParaRPr/>
            </a:p>
          </p:txBody>
        </p:sp>
      </p:grpSp>
      <p:grpSp>
        <p:nvGrpSpPr>
          <p:cNvPr id="31" name="object 31"/>
          <p:cNvGrpSpPr/>
          <p:nvPr/>
        </p:nvGrpSpPr>
        <p:grpSpPr>
          <a:xfrm>
            <a:off x="6497757" y="7384947"/>
            <a:ext cx="2163445" cy="37465"/>
            <a:chOff x="1814631" y="7384946"/>
            <a:chExt cx="2163445" cy="37465"/>
          </a:xfrm>
        </p:grpSpPr>
        <p:sp>
          <p:nvSpPr>
            <p:cNvPr id="32" name="object 32"/>
            <p:cNvSpPr/>
            <p:nvPr/>
          </p:nvSpPr>
          <p:spPr>
            <a:xfrm>
              <a:off x="1851652" y="7403450"/>
              <a:ext cx="2089150" cy="0"/>
            </a:xfrm>
            <a:custGeom>
              <a:avLst/>
              <a:gdLst/>
              <a:ahLst/>
              <a:cxnLst/>
              <a:rect l="l" t="t" r="r" b="b"/>
              <a:pathLst>
                <a:path w="2089150">
                  <a:moveTo>
                    <a:pt x="0" y="0"/>
                  </a:moveTo>
                  <a:lnTo>
                    <a:pt x="2088908" y="0"/>
                  </a:lnTo>
                </a:path>
              </a:pathLst>
            </a:custGeom>
            <a:ln w="9525">
              <a:solidFill>
                <a:srgbClr val="231F20"/>
              </a:solidFill>
            </a:ln>
          </p:spPr>
          <p:txBody>
            <a:bodyPr wrap="square" lIns="0" tIns="0" rIns="0" bIns="0" rtlCol="0"/>
            <a:lstStyle/>
            <a:p>
              <a:endParaRPr/>
            </a:p>
          </p:txBody>
        </p:sp>
        <p:sp>
          <p:nvSpPr>
            <p:cNvPr id="33" name="object 33"/>
            <p:cNvSpPr/>
            <p:nvPr/>
          </p:nvSpPr>
          <p:spPr>
            <a:xfrm>
              <a:off x="1814626" y="7384948"/>
              <a:ext cx="2163445" cy="37465"/>
            </a:xfrm>
            <a:custGeom>
              <a:avLst/>
              <a:gdLst/>
              <a:ahLst/>
              <a:cxnLst/>
              <a:rect l="l" t="t" r="r" b="b"/>
              <a:pathLst>
                <a:path w="2163445" h="37465">
                  <a:moveTo>
                    <a:pt x="55524" y="0"/>
                  </a:moveTo>
                  <a:lnTo>
                    <a:pt x="0" y="18503"/>
                  </a:lnTo>
                  <a:lnTo>
                    <a:pt x="55524" y="37020"/>
                  </a:lnTo>
                  <a:lnTo>
                    <a:pt x="37020" y="18503"/>
                  </a:lnTo>
                  <a:lnTo>
                    <a:pt x="55524" y="0"/>
                  </a:lnTo>
                  <a:close/>
                </a:path>
                <a:path w="2163445" h="37465">
                  <a:moveTo>
                    <a:pt x="2162937" y="18503"/>
                  </a:moveTo>
                  <a:lnTo>
                    <a:pt x="2107425" y="0"/>
                  </a:lnTo>
                  <a:lnTo>
                    <a:pt x="2125929" y="18503"/>
                  </a:lnTo>
                  <a:lnTo>
                    <a:pt x="2107425" y="37020"/>
                  </a:lnTo>
                  <a:lnTo>
                    <a:pt x="2162937" y="18503"/>
                  </a:lnTo>
                  <a:close/>
                </a:path>
              </a:pathLst>
            </a:custGeom>
            <a:solidFill>
              <a:srgbClr val="231F20"/>
            </a:solidFill>
          </p:spPr>
          <p:txBody>
            <a:bodyPr wrap="square" lIns="0" tIns="0" rIns="0" bIns="0" rtlCol="0"/>
            <a:lstStyle/>
            <a:p>
              <a:endParaRPr/>
            </a:p>
          </p:txBody>
        </p:sp>
      </p:grpSp>
      <p:grpSp>
        <p:nvGrpSpPr>
          <p:cNvPr id="34" name="object 34"/>
          <p:cNvGrpSpPr/>
          <p:nvPr/>
        </p:nvGrpSpPr>
        <p:grpSpPr>
          <a:xfrm>
            <a:off x="6515405" y="5873504"/>
            <a:ext cx="465455" cy="239395"/>
            <a:chOff x="1832279" y="5873503"/>
            <a:chExt cx="465455" cy="239395"/>
          </a:xfrm>
        </p:grpSpPr>
        <p:sp>
          <p:nvSpPr>
            <p:cNvPr id="35" name="object 35"/>
            <p:cNvSpPr/>
            <p:nvPr/>
          </p:nvSpPr>
          <p:spPr>
            <a:xfrm>
              <a:off x="2112120" y="5876678"/>
              <a:ext cx="44450" cy="44450"/>
            </a:xfrm>
            <a:custGeom>
              <a:avLst/>
              <a:gdLst/>
              <a:ahLst/>
              <a:cxnLst/>
              <a:rect l="l" t="t" r="r" b="b"/>
              <a:pathLst>
                <a:path w="44450" h="44450">
                  <a:moveTo>
                    <a:pt x="22212" y="0"/>
                  </a:moveTo>
                  <a:lnTo>
                    <a:pt x="13565" y="1745"/>
                  </a:lnTo>
                  <a:lnTo>
                    <a:pt x="6505" y="6505"/>
                  </a:lnTo>
                  <a:lnTo>
                    <a:pt x="1745" y="13565"/>
                  </a:lnTo>
                  <a:lnTo>
                    <a:pt x="0" y="22212"/>
                  </a:lnTo>
                  <a:lnTo>
                    <a:pt x="1745" y="30856"/>
                  </a:lnTo>
                  <a:lnTo>
                    <a:pt x="6505" y="37912"/>
                  </a:lnTo>
                  <a:lnTo>
                    <a:pt x="13565" y="42668"/>
                  </a:lnTo>
                  <a:lnTo>
                    <a:pt x="22212" y="44411"/>
                  </a:lnTo>
                  <a:lnTo>
                    <a:pt x="30858" y="42668"/>
                  </a:lnTo>
                  <a:lnTo>
                    <a:pt x="37919" y="37912"/>
                  </a:lnTo>
                  <a:lnTo>
                    <a:pt x="42679" y="30856"/>
                  </a:lnTo>
                  <a:lnTo>
                    <a:pt x="44424" y="22212"/>
                  </a:lnTo>
                  <a:lnTo>
                    <a:pt x="42679" y="13565"/>
                  </a:lnTo>
                  <a:lnTo>
                    <a:pt x="37919" y="6505"/>
                  </a:lnTo>
                  <a:lnTo>
                    <a:pt x="30858" y="1745"/>
                  </a:lnTo>
                  <a:lnTo>
                    <a:pt x="22212" y="0"/>
                  </a:lnTo>
                  <a:close/>
                </a:path>
              </a:pathLst>
            </a:custGeom>
            <a:solidFill>
              <a:srgbClr val="231F20"/>
            </a:solidFill>
          </p:spPr>
          <p:txBody>
            <a:bodyPr wrap="square" lIns="0" tIns="0" rIns="0" bIns="0" rtlCol="0"/>
            <a:lstStyle/>
            <a:p>
              <a:endParaRPr/>
            </a:p>
          </p:txBody>
        </p:sp>
        <p:sp>
          <p:nvSpPr>
            <p:cNvPr id="36" name="object 36"/>
            <p:cNvSpPr/>
            <p:nvPr/>
          </p:nvSpPr>
          <p:spPr>
            <a:xfrm>
              <a:off x="2112120" y="5876678"/>
              <a:ext cx="44450" cy="44450"/>
            </a:xfrm>
            <a:custGeom>
              <a:avLst/>
              <a:gdLst/>
              <a:ahLst/>
              <a:cxnLst/>
              <a:rect l="l" t="t" r="r" b="b"/>
              <a:pathLst>
                <a:path w="44450" h="44450">
                  <a:moveTo>
                    <a:pt x="22212" y="0"/>
                  </a:moveTo>
                  <a:lnTo>
                    <a:pt x="13565" y="1745"/>
                  </a:lnTo>
                  <a:lnTo>
                    <a:pt x="6505" y="6505"/>
                  </a:lnTo>
                  <a:lnTo>
                    <a:pt x="1745" y="13565"/>
                  </a:lnTo>
                  <a:lnTo>
                    <a:pt x="0" y="22212"/>
                  </a:lnTo>
                  <a:lnTo>
                    <a:pt x="1745" y="30856"/>
                  </a:lnTo>
                  <a:lnTo>
                    <a:pt x="6505" y="37912"/>
                  </a:lnTo>
                  <a:lnTo>
                    <a:pt x="13565" y="42668"/>
                  </a:lnTo>
                  <a:lnTo>
                    <a:pt x="22212" y="44411"/>
                  </a:lnTo>
                  <a:lnTo>
                    <a:pt x="30858" y="42668"/>
                  </a:lnTo>
                  <a:lnTo>
                    <a:pt x="37919" y="37912"/>
                  </a:lnTo>
                  <a:lnTo>
                    <a:pt x="42679" y="30856"/>
                  </a:lnTo>
                  <a:lnTo>
                    <a:pt x="44424" y="22212"/>
                  </a:lnTo>
                  <a:lnTo>
                    <a:pt x="42679" y="13565"/>
                  </a:lnTo>
                  <a:lnTo>
                    <a:pt x="37919" y="6505"/>
                  </a:lnTo>
                  <a:lnTo>
                    <a:pt x="30858" y="1745"/>
                  </a:lnTo>
                  <a:lnTo>
                    <a:pt x="22212" y="0"/>
                  </a:lnTo>
                  <a:close/>
                </a:path>
              </a:pathLst>
            </a:custGeom>
            <a:ln w="6350">
              <a:solidFill>
                <a:srgbClr val="231F20"/>
              </a:solidFill>
            </a:ln>
          </p:spPr>
          <p:txBody>
            <a:bodyPr wrap="square" lIns="0" tIns="0" rIns="0" bIns="0" rtlCol="0"/>
            <a:lstStyle/>
            <a:p>
              <a:endParaRPr/>
            </a:p>
          </p:txBody>
        </p:sp>
        <p:sp>
          <p:nvSpPr>
            <p:cNvPr id="37" name="object 37"/>
            <p:cNvSpPr/>
            <p:nvPr/>
          </p:nvSpPr>
          <p:spPr>
            <a:xfrm>
              <a:off x="1835454" y="5912764"/>
              <a:ext cx="459105" cy="196850"/>
            </a:xfrm>
            <a:custGeom>
              <a:avLst/>
              <a:gdLst/>
              <a:ahLst/>
              <a:cxnLst/>
              <a:rect l="l" t="t" r="r" b="b"/>
              <a:pathLst>
                <a:path w="459105" h="196850">
                  <a:moveTo>
                    <a:pt x="0" y="0"/>
                  </a:moveTo>
                  <a:lnTo>
                    <a:pt x="458965" y="196634"/>
                  </a:lnTo>
                </a:path>
              </a:pathLst>
            </a:custGeom>
            <a:ln w="6350">
              <a:solidFill>
                <a:srgbClr val="231F20"/>
              </a:solidFill>
            </a:ln>
          </p:spPr>
          <p:txBody>
            <a:bodyPr wrap="square" lIns="0" tIns="0" rIns="0" bIns="0" rtlCol="0"/>
            <a:lstStyle/>
            <a:p>
              <a:endParaRPr/>
            </a:p>
          </p:txBody>
        </p:sp>
      </p:grpSp>
      <p:sp>
        <p:nvSpPr>
          <p:cNvPr id="38" name="object 38"/>
          <p:cNvSpPr txBox="1"/>
          <p:nvPr/>
        </p:nvSpPr>
        <p:spPr>
          <a:xfrm>
            <a:off x="5337201" y="403231"/>
            <a:ext cx="1007110" cy="143629"/>
          </a:xfrm>
          <a:prstGeom prst="rect">
            <a:avLst/>
          </a:prstGeom>
        </p:spPr>
        <p:txBody>
          <a:bodyPr vert="horz" wrap="square" lIns="0" tIns="12700" rIns="0" bIns="0" rtlCol="0">
            <a:spAutoFit/>
          </a:bodyPr>
          <a:lstStyle/>
          <a:p>
            <a:pPr marL="12700">
              <a:spcBef>
                <a:spcPts val="100"/>
              </a:spcBef>
            </a:pPr>
            <a:r>
              <a:rPr sz="850" dirty="0">
                <a:solidFill>
                  <a:srgbClr val="171514"/>
                </a:solidFill>
                <a:latin typeface="Microsoft Sans Serif"/>
                <a:cs typeface="Microsoft Sans Serif"/>
              </a:rPr>
              <a:t>Resistencia</a:t>
            </a:r>
            <a:r>
              <a:rPr sz="850" spc="-20"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20"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endParaRPr sz="850">
              <a:latin typeface="Microsoft Sans Serif"/>
              <a:cs typeface="Microsoft Sans Serif"/>
            </a:endParaRPr>
          </a:p>
        </p:txBody>
      </p:sp>
      <p:sp>
        <p:nvSpPr>
          <p:cNvPr id="39" name="object 39"/>
          <p:cNvSpPr txBox="1"/>
          <p:nvPr/>
        </p:nvSpPr>
        <p:spPr>
          <a:xfrm>
            <a:off x="9483548"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a:t>
            </a:r>
            <a:endParaRPr sz="900">
              <a:latin typeface="Arial"/>
              <a:cs typeface="Arial"/>
            </a:endParaRPr>
          </a:p>
        </p:txBody>
      </p:sp>
      <p:sp>
        <p:nvSpPr>
          <p:cNvPr id="40" name="object 40"/>
          <p:cNvSpPr txBox="1"/>
          <p:nvPr/>
        </p:nvSpPr>
        <p:spPr>
          <a:xfrm>
            <a:off x="8182194" y="2261016"/>
            <a:ext cx="89535" cy="384175"/>
          </a:xfrm>
          <a:prstGeom prst="rect">
            <a:avLst/>
          </a:prstGeom>
        </p:spPr>
        <p:txBody>
          <a:bodyPr vert="horz" wrap="square" lIns="0" tIns="12700" rIns="0" bIns="0" rtlCol="0">
            <a:spAutoFit/>
          </a:bodyPr>
          <a:lstStyle/>
          <a:p>
            <a:pPr marL="12700">
              <a:spcBef>
                <a:spcPts val="100"/>
              </a:spcBef>
            </a:pPr>
            <a:r>
              <a:rPr sz="700" b="1" spc="-25" dirty="0">
                <a:solidFill>
                  <a:srgbClr val="171514"/>
                </a:solidFill>
                <a:latin typeface="Arial"/>
                <a:cs typeface="Arial"/>
              </a:rPr>
              <a:t>A</a:t>
            </a:r>
            <a:endParaRPr sz="700">
              <a:latin typeface="Arial"/>
              <a:cs typeface="Arial"/>
            </a:endParaRPr>
          </a:p>
          <a:p>
            <a:pPr>
              <a:spcBef>
                <a:spcPts val="50"/>
              </a:spcBef>
            </a:pPr>
            <a:endParaRPr sz="950">
              <a:latin typeface="Arial"/>
              <a:cs typeface="Arial"/>
            </a:endParaRPr>
          </a:p>
          <a:p>
            <a:pPr marL="18415"/>
            <a:r>
              <a:rPr sz="700" spc="-15" dirty="0">
                <a:solidFill>
                  <a:srgbClr val="171514"/>
                </a:solidFill>
                <a:latin typeface="Microsoft Sans Serif"/>
                <a:cs typeface="Microsoft Sans Serif"/>
              </a:rPr>
              <a:t>B</a:t>
            </a:r>
            <a:endParaRPr sz="700">
              <a:latin typeface="Microsoft Sans Serif"/>
              <a:cs typeface="Microsoft Sans Serif"/>
            </a:endParaRPr>
          </a:p>
        </p:txBody>
      </p:sp>
      <p:sp>
        <p:nvSpPr>
          <p:cNvPr id="41" name="object 41"/>
          <p:cNvSpPr txBox="1"/>
          <p:nvPr/>
        </p:nvSpPr>
        <p:spPr>
          <a:xfrm>
            <a:off x="5337176" y="3185624"/>
            <a:ext cx="4239895" cy="1772024"/>
          </a:xfrm>
          <a:prstGeom prst="rect">
            <a:avLst/>
          </a:prstGeom>
        </p:spPr>
        <p:txBody>
          <a:bodyPr vert="horz" wrap="square" lIns="0" tIns="12700" rIns="0" bIns="0" rtlCol="0">
            <a:spAutoFit/>
          </a:bodyPr>
          <a:lstStyle/>
          <a:p>
            <a:pPr marL="33020" algn="ctr">
              <a:spcBef>
                <a:spcPts val="100"/>
              </a:spcBef>
            </a:pPr>
            <a:r>
              <a:rPr sz="600" spc="5" dirty="0">
                <a:solidFill>
                  <a:srgbClr val="171514"/>
                </a:solidFill>
                <a:latin typeface="Microsoft Sans Serif"/>
                <a:cs typeface="Microsoft Sans Serif"/>
              </a:rPr>
              <a:t>Radio</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del</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hemisferio</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equivalente</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(m)</a:t>
            </a:r>
            <a:endParaRPr sz="600" dirty="0">
              <a:latin typeface="Microsoft Sans Serif"/>
              <a:cs typeface="Microsoft Sans Serif"/>
            </a:endParaRPr>
          </a:p>
          <a:p>
            <a:pPr>
              <a:lnSpc>
                <a:spcPct val="100000"/>
              </a:lnSpc>
            </a:pPr>
            <a:endParaRPr sz="800" dirty="0">
              <a:latin typeface="Microsoft Sans Serif"/>
              <a:cs typeface="Microsoft Sans Serif"/>
            </a:endParaRPr>
          </a:p>
          <a:p>
            <a:pPr>
              <a:spcBef>
                <a:spcPts val="45"/>
              </a:spcBef>
            </a:pPr>
            <a:endParaRPr sz="600" dirty="0">
              <a:latin typeface="Microsoft Sans Serif"/>
              <a:cs typeface="Microsoft Sans Serif"/>
            </a:endParaRPr>
          </a:p>
          <a:p>
            <a:pPr marL="12700" marR="232410">
              <a:lnSpc>
                <a:spcPct val="128600"/>
              </a:lnSpc>
            </a:pPr>
            <a:r>
              <a:rPr sz="700" b="1" spc="-10" dirty="0">
                <a:solidFill>
                  <a:srgbClr val="171514"/>
                </a:solidFill>
                <a:latin typeface="Arial"/>
                <a:cs typeface="Arial"/>
              </a:rPr>
              <a:t>FIGURA </a:t>
            </a:r>
            <a:r>
              <a:rPr sz="700" b="1" spc="10" dirty="0">
                <a:solidFill>
                  <a:srgbClr val="171514"/>
                </a:solidFill>
                <a:latin typeface="Arial"/>
                <a:cs typeface="Arial"/>
              </a:rPr>
              <a:t>2.9</a:t>
            </a:r>
            <a:r>
              <a:rPr sz="700" spc="10" dirty="0">
                <a:solidFill>
                  <a:srgbClr val="171514"/>
                </a:solidFill>
                <a:latin typeface="Microsoft Sans Serif"/>
                <a:cs typeface="Microsoft Sans Serif"/>
              </a:rPr>
              <a:t>Separación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auxiliares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mantener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error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medición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dentro±2</a:t>
            </a:r>
            <a:r>
              <a:rPr sz="700" spc="15" dirty="0" smtClean="0">
                <a:solidFill>
                  <a:srgbClr val="171514"/>
                </a:solidFill>
                <a:latin typeface="Microsoft Sans Serif"/>
                <a:cs typeface="Microsoft Sans Serif"/>
              </a:rPr>
              <a:t>%.</a:t>
            </a:r>
            <a:r>
              <a:rPr lang="es-ES" sz="700" spc="15"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a:t>
            </a:r>
            <a:r>
              <a:rPr sz="700" dirty="0">
                <a:solidFill>
                  <a:srgbClr val="171514"/>
                </a:solidFill>
                <a:latin typeface="Microsoft Sans Serif"/>
                <a:cs typeface="Microsoft Sans Serif"/>
              </a:rPr>
              <a:t>Curvas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adaptadas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Ref.</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a:t>
            </a:r>
            <a:endParaRPr sz="700" dirty="0">
              <a:latin typeface="Microsoft Sans Serif"/>
              <a:cs typeface="Microsoft Sans Serif"/>
            </a:endParaRPr>
          </a:p>
          <a:p>
            <a:pPr>
              <a:lnSpc>
                <a:spcPct val="100000"/>
              </a:lnSpc>
            </a:pPr>
            <a:endParaRPr sz="1050" dirty="0">
              <a:latin typeface="Microsoft Sans Serif"/>
              <a:cs typeface="Microsoft Sans Serif"/>
            </a:endParaRPr>
          </a:p>
          <a:p>
            <a:pPr marL="12700" marR="5080">
              <a:lnSpc>
                <a:spcPct val="133300"/>
              </a:lnSpc>
              <a:spcBef>
                <a:spcPts val="5"/>
              </a:spcBef>
            </a:pP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radial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larga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área</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70" dirty="0">
                <a:solidFill>
                  <a:srgbClr val="171514"/>
                </a:solidFill>
                <a:latin typeface="Microsoft Sans Serif"/>
                <a:cs typeface="Microsoft Sans Serif"/>
              </a:rPr>
              <a:t>C</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45" dirty="0" err="1">
                <a:solidFill>
                  <a:srgbClr val="171514"/>
                </a:solidFill>
                <a:latin typeface="Microsoft Sans Serif"/>
                <a:cs typeface="Microsoft Sans Serif"/>
              </a:rPr>
              <a:t>menor</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30m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P. </a:t>
            </a: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este </a:t>
            </a:r>
            <a:r>
              <a:rPr sz="750" dirty="0">
                <a:solidFill>
                  <a:srgbClr val="171514"/>
                </a:solidFill>
                <a:latin typeface="Microsoft Sans Serif"/>
                <a:cs typeface="Microsoft Sans Serif"/>
              </a:rPr>
              <a:t>caso las </a:t>
            </a:r>
            <a:r>
              <a:rPr sz="750" spc="10" dirty="0">
                <a:solidFill>
                  <a:srgbClr val="171514"/>
                </a:solidFill>
                <a:latin typeface="Microsoft Sans Serif"/>
                <a:cs typeface="Microsoft Sans Serif"/>
              </a:rPr>
              <a:t>distancias</a:t>
            </a:r>
            <a:r>
              <a:rPr sz="750" i="1" spc="10" dirty="0">
                <a:solidFill>
                  <a:srgbClr val="171514"/>
                </a:solidFill>
                <a:latin typeface="Arial"/>
                <a:cs typeface="Arial"/>
              </a:rPr>
              <a:t>D</a:t>
            </a:r>
            <a:r>
              <a:rPr sz="750" spc="10" dirty="0">
                <a:solidFill>
                  <a:srgbClr val="171514"/>
                </a:solidFill>
                <a:latin typeface="Microsoft Sans Serif"/>
                <a:cs typeface="Microsoft Sans Serif"/>
              </a:rPr>
              <a:t>y</a:t>
            </a:r>
            <a:r>
              <a:rPr sz="750" i="1" spc="10" dirty="0">
                <a:solidFill>
                  <a:srgbClr val="171514"/>
                </a:solidFill>
                <a:latin typeface="Arial"/>
                <a:cs typeface="Arial"/>
              </a:rPr>
              <a:t>H</a:t>
            </a:r>
            <a:r>
              <a:rPr sz="750" spc="10" dirty="0">
                <a:solidFill>
                  <a:srgbClr val="171514"/>
                </a:solidFill>
                <a:latin typeface="Microsoft Sans Serif"/>
                <a:cs typeface="Microsoft Sans Serif"/>
              </a:rPr>
              <a:t>se </a:t>
            </a:r>
            <a:r>
              <a:rPr sz="750" spc="35" dirty="0">
                <a:solidFill>
                  <a:srgbClr val="171514"/>
                </a:solidFill>
                <a:latin typeface="Microsoft Sans Serif"/>
                <a:cs typeface="Microsoft Sans Serif"/>
              </a:rPr>
              <a:t>miden </a:t>
            </a:r>
            <a:r>
              <a:rPr sz="750" spc="15" dirty="0">
                <a:solidFill>
                  <a:srgbClr val="171514"/>
                </a:solidFill>
                <a:latin typeface="Microsoft Sans Serif"/>
                <a:cs typeface="Microsoft Sans Serif"/>
              </a:rPr>
              <a:t>desde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centro </a:t>
            </a:r>
            <a:r>
              <a:rPr sz="750" spc="25" dirty="0">
                <a:solidFill>
                  <a:srgbClr val="171514"/>
                </a:solidFill>
                <a:latin typeface="Microsoft Sans Serif"/>
                <a:cs typeface="Microsoft Sans Serif"/>
              </a:rPr>
              <a:t>de gravedad </a:t>
            </a:r>
            <a:r>
              <a:rPr sz="750" spc="20" dirty="0" err="1">
                <a:solidFill>
                  <a:srgbClr val="171514"/>
                </a:solidFill>
                <a:latin typeface="Microsoft Sans Serif"/>
                <a:cs typeface="Microsoft Sans Serif"/>
              </a:rPr>
              <a:t>eléctrico</a:t>
            </a:r>
            <a:r>
              <a:rPr sz="750" spc="2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sistema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puesta</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muestra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2.10. </a:t>
            </a:r>
            <a:r>
              <a:rPr sz="750" spc="-20"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este</a:t>
            </a:r>
            <a:r>
              <a:rPr sz="750" dirty="0">
                <a:solidFill>
                  <a:srgbClr val="171514"/>
                </a:solidFill>
                <a:latin typeface="Microsoft Sans Serif"/>
                <a:cs typeface="Microsoft Sans Serif"/>
              </a:rPr>
              <a:t> caso</a:t>
            </a:r>
            <a:endParaRPr sz="750" dirty="0">
              <a:latin typeface="Microsoft Sans Serif"/>
              <a:cs typeface="Microsoft Sans Serif"/>
            </a:endParaRPr>
          </a:p>
          <a:p>
            <a:pPr>
              <a:lnSpc>
                <a:spcPct val="100000"/>
              </a:lnSpc>
            </a:pPr>
            <a:endParaRPr sz="1000" dirty="0">
              <a:latin typeface="Microsoft Sans Serif"/>
              <a:cs typeface="Microsoft Sans Serif"/>
            </a:endParaRPr>
          </a:p>
          <a:p>
            <a:pPr marL="1567180">
              <a:spcBef>
                <a:spcPts val="585"/>
              </a:spcBef>
            </a:pPr>
            <a:r>
              <a:rPr sz="1000" i="1" spc="-20" dirty="0">
                <a:latin typeface="Arial"/>
                <a:cs typeface="Arial"/>
              </a:rPr>
              <a:t>H</a:t>
            </a:r>
            <a:r>
              <a:rPr sz="950" spc="-100" dirty="0">
                <a:latin typeface="Microsoft Sans Serif"/>
                <a:cs typeface="Microsoft Sans Serif"/>
              </a:rPr>
              <a:t>′</a:t>
            </a:r>
            <a:r>
              <a:rPr sz="950" spc="-10" dirty="0">
                <a:latin typeface="Microsoft Sans Serif"/>
                <a:cs typeface="Microsoft Sans Serif"/>
              </a:rPr>
              <a:t> </a:t>
            </a:r>
            <a:r>
              <a:rPr sz="950" spc="-15" dirty="0">
                <a:latin typeface="Microsoft Sans Serif"/>
                <a:cs typeface="Microsoft Sans Serif"/>
              </a:rPr>
              <a:t>=</a:t>
            </a:r>
            <a:r>
              <a:rPr sz="950" spc="5" dirty="0">
                <a:latin typeface="Microsoft Sans Serif"/>
                <a:cs typeface="Microsoft Sans Serif"/>
              </a:rPr>
              <a:t>0,62</a:t>
            </a:r>
            <a:r>
              <a:rPr sz="1000" i="1" spc="-30" dirty="0">
                <a:latin typeface="Arial"/>
                <a:cs typeface="Arial"/>
              </a:rPr>
              <a:t>D</a:t>
            </a:r>
            <a:r>
              <a:rPr sz="950" spc="-100" dirty="0">
                <a:latin typeface="Microsoft Sans Serif"/>
                <a:cs typeface="Microsoft Sans Serif"/>
              </a:rPr>
              <a:t>′</a:t>
            </a:r>
            <a:endParaRPr sz="950" dirty="0">
              <a:latin typeface="Microsoft Sans Serif"/>
              <a:cs typeface="Microsoft Sans Serif"/>
            </a:endParaRPr>
          </a:p>
          <a:p>
            <a:pPr marL="1559560">
              <a:spcBef>
                <a:spcPts val="75"/>
              </a:spcBef>
            </a:pPr>
            <a:r>
              <a:rPr sz="950" spc="-35" dirty="0">
                <a:latin typeface="Microsoft Sans Serif"/>
                <a:cs typeface="Microsoft Sans Serif"/>
              </a:rPr>
              <a:t>(</a:t>
            </a:r>
            <a:r>
              <a:rPr sz="1000" i="1" spc="-20" dirty="0">
                <a:latin typeface="Arial"/>
                <a:cs typeface="Arial"/>
              </a:rPr>
              <a:t>H</a:t>
            </a:r>
            <a:r>
              <a:rPr sz="950" spc="-15" dirty="0">
                <a:latin typeface="Microsoft Sans Serif"/>
                <a:cs typeface="Microsoft Sans Serif"/>
              </a:rPr>
              <a:t>+</a:t>
            </a:r>
            <a:r>
              <a:rPr sz="1000" i="1" spc="-114" dirty="0">
                <a:latin typeface="Arial"/>
                <a:cs typeface="Arial"/>
              </a:rPr>
              <a:t>X</a:t>
            </a:r>
            <a:r>
              <a:rPr sz="950" spc="-35" dirty="0">
                <a:latin typeface="Microsoft Sans Serif"/>
                <a:cs typeface="Microsoft Sans Serif"/>
              </a:rPr>
              <a:t>)</a:t>
            </a:r>
            <a:r>
              <a:rPr sz="950" spc="-10" dirty="0">
                <a:latin typeface="Microsoft Sans Serif"/>
                <a:cs typeface="Microsoft Sans Serif"/>
              </a:rPr>
              <a:t> </a:t>
            </a:r>
            <a:r>
              <a:rPr sz="950" spc="-15" dirty="0">
                <a:latin typeface="Microsoft Sans Serif"/>
                <a:cs typeface="Microsoft Sans Serif"/>
              </a:rPr>
              <a:t>=</a:t>
            </a:r>
            <a:r>
              <a:rPr sz="950" spc="-10" dirty="0">
                <a:latin typeface="Microsoft Sans Serif"/>
                <a:cs typeface="Microsoft Sans Serif"/>
              </a:rPr>
              <a:t> </a:t>
            </a:r>
            <a:r>
              <a:rPr sz="950" dirty="0">
                <a:latin typeface="Microsoft Sans Serif"/>
                <a:cs typeface="Microsoft Sans Serif"/>
              </a:rPr>
              <a:t>0.62(</a:t>
            </a:r>
            <a:r>
              <a:rPr sz="1000" i="1" spc="-30" dirty="0">
                <a:latin typeface="Arial"/>
                <a:cs typeface="Arial"/>
              </a:rPr>
              <a:t>D</a:t>
            </a:r>
            <a:r>
              <a:rPr sz="950" spc="-15" dirty="0">
                <a:latin typeface="Microsoft Sans Serif"/>
                <a:cs typeface="Microsoft Sans Serif"/>
              </a:rPr>
              <a:t>+</a:t>
            </a:r>
            <a:r>
              <a:rPr sz="1000" i="1" spc="-114" dirty="0">
                <a:latin typeface="Arial"/>
                <a:cs typeface="Arial"/>
              </a:rPr>
              <a:t>X</a:t>
            </a:r>
            <a:r>
              <a:rPr sz="950" spc="-35" dirty="0">
                <a:latin typeface="Microsoft Sans Serif"/>
                <a:cs typeface="Microsoft Sans Serif"/>
              </a:rPr>
              <a:t>)</a:t>
            </a:r>
            <a:endParaRPr sz="950" dirty="0">
              <a:latin typeface="Microsoft Sans Serif"/>
              <a:cs typeface="Microsoft Sans Serif"/>
            </a:endParaRPr>
          </a:p>
        </p:txBody>
      </p:sp>
      <p:sp>
        <p:nvSpPr>
          <p:cNvPr id="42" name="object 42"/>
          <p:cNvSpPr txBox="1"/>
          <p:nvPr/>
        </p:nvSpPr>
        <p:spPr>
          <a:xfrm>
            <a:off x="6977857" y="5123769"/>
            <a:ext cx="882015" cy="165430"/>
          </a:xfrm>
          <a:prstGeom prst="rect">
            <a:avLst/>
          </a:prstGeom>
        </p:spPr>
        <p:txBody>
          <a:bodyPr vert="horz" wrap="square" lIns="0" tIns="11430" rIns="0" bIns="0" rtlCol="0">
            <a:spAutoFit/>
          </a:bodyPr>
          <a:lstStyle/>
          <a:p>
            <a:pPr marL="12700">
              <a:spcBef>
                <a:spcPts val="90"/>
              </a:spcBef>
            </a:pPr>
            <a:r>
              <a:rPr sz="1000" i="1" spc="5" dirty="0">
                <a:latin typeface="Arial"/>
                <a:cs typeface="Arial"/>
              </a:rPr>
              <a:t>H</a:t>
            </a:r>
            <a:r>
              <a:rPr sz="950" spc="5" dirty="0">
                <a:latin typeface="Microsoft Sans Serif"/>
                <a:cs typeface="Microsoft Sans Serif"/>
              </a:rPr>
              <a:t>=0,62</a:t>
            </a:r>
            <a:r>
              <a:rPr sz="1000" i="1" spc="5" dirty="0">
                <a:latin typeface="Arial"/>
                <a:cs typeface="Arial"/>
              </a:rPr>
              <a:t>D</a:t>
            </a:r>
            <a:r>
              <a:rPr sz="950" spc="5" dirty="0">
                <a:latin typeface="Microsoft Sans Serif"/>
                <a:cs typeface="Microsoft Sans Serif"/>
              </a:rPr>
              <a:t>–0.38</a:t>
            </a:r>
            <a:r>
              <a:rPr sz="1000" i="1" spc="5" dirty="0">
                <a:latin typeface="Arial"/>
                <a:cs typeface="Arial"/>
              </a:rPr>
              <a:t>X</a:t>
            </a:r>
            <a:endParaRPr sz="1000">
              <a:latin typeface="Arial"/>
              <a:cs typeface="Arial"/>
            </a:endParaRPr>
          </a:p>
        </p:txBody>
      </p:sp>
      <p:sp>
        <p:nvSpPr>
          <p:cNvPr id="43" name="object 43"/>
          <p:cNvSpPr txBox="1"/>
          <p:nvPr/>
        </p:nvSpPr>
        <p:spPr>
          <a:xfrm>
            <a:off x="9327007" y="5141782"/>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(2.15)</a:t>
            </a:r>
            <a:endParaRPr sz="850">
              <a:latin typeface="Microsoft Sans Serif"/>
              <a:cs typeface="Microsoft Sans Serif"/>
            </a:endParaRPr>
          </a:p>
        </p:txBody>
      </p:sp>
      <p:sp>
        <p:nvSpPr>
          <p:cNvPr id="44" name="object 44"/>
          <p:cNvSpPr txBox="1"/>
          <p:nvPr/>
        </p:nvSpPr>
        <p:spPr>
          <a:xfrm>
            <a:off x="7324242" y="5556012"/>
            <a:ext cx="777875" cy="258404"/>
          </a:xfrm>
          <a:prstGeom prst="rect">
            <a:avLst/>
          </a:prstGeom>
        </p:spPr>
        <p:txBody>
          <a:bodyPr vert="horz" wrap="square" lIns="0" tIns="40005" rIns="0" bIns="0" rtlCol="0">
            <a:spAutoFit/>
          </a:bodyPr>
          <a:lstStyle/>
          <a:p>
            <a:pPr marL="17780">
              <a:spcBef>
                <a:spcPts val="315"/>
              </a:spcBef>
            </a:pPr>
            <a:r>
              <a:rPr sz="650" spc="40" dirty="0">
                <a:solidFill>
                  <a:srgbClr val="171514"/>
                </a:solidFill>
                <a:latin typeface="Microsoft Sans Serif"/>
                <a:cs typeface="Microsoft Sans Serif"/>
              </a:rPr>
              <a:t>punto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conexión</a:t>
            </a:r>
            <a:endParaRPr sz="650">
              <a:latin typeface="Microsoft Sans Serif"/>
              <a:cs typeface="Microsoft Sans Serif"/>
            </a:endParaRPr>
          </a:p>
          <a:p>
            <a:pPr marL="12700">
              <a:spcBef>
                <a:spcPts val="204"/>
              </a:spcBef>
            </a:pPr>
            <a:r>
              <a:rPr sz="600" spc="15" dirty="0">
                <a:solidFill>
                  <a:srgbClr val="171514"/>
                </a:solidFill>
                <a:latin typeface="Microsoft Sans Serif"/>
                <a:cs typeface="Microsoft Sans Serif"/>
              </a:rPr>
              <a:t>con</a:t>
            </a:r>
            <a:r>
              <a:rPr sz="600" spc="-30" dirty="0">
                <a:solidFill>
                  <a:srgbClr val="171514"/>
                </a:solidFill>
                <a:latin typeface="Microsoft Sans Serif"/>
                <a:cs typeface="Microsoft Sans Serif"/>
              </a:rPr>
              <a:t> </a:t>
            </a:r>
            <a:r>
              <a:rPr sz="600" spc="15" dirty="0">
                <a:solidFill>
                  <a:srgbClr val="171514"/>
                </a:solidFill>
                <a:latin typeface="Microsoft Sans Serif"/>
                <a:cs typeface="Microsoft Sans Serif"/>
              </a:rPr>
              <a:t>sistema</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2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endParaRPr sz="600">
              <a:latin typeface="Microsoft Sans Serif"/>
              <a:cs typeface="Microsoft Sans Serif"/>
            </a:endParaRPr>
          </a:p>
        </p:txBody>
      </p:sp>
      <p:sp>
        <p:nvSpPr>
          <p:cNvPr id="45" name="object 45"/>
          <p:cNvSpPr txBox="1"/>
          <p:nvPr/>
        </p:nvSpPr>
        <p:spPr>
          <a:xfrm>
            <a:off x="6959498" y="6104384"/>
            <a:ext cx="1356995" cy="97463"/>
          </a:xfrm>
          <a:prstGeom prst="rect">
            <a:avLst/>
          </a:prstGeom>
        </p:spPr>
        <p:txBody>
          <a:bodyPr vert="horz" wrap="square" lIns="0" tIns="12700" rIns="0" bIns="0" rtlCol="0">
            <a:spAutoFit/>
          </a:bodyPr>
          <a:lstStyle/>
          <a:p>
            <a:pPr marL="12700">
              <a:spcBef>
                <a:spcPts val="100"/>
              </a:spcBef>
            </a:pPr>
            <a:r>
              <a:rPr sz="550" spc="20" dirty="0">
                <a:solidFill>
                  <a:srgbClr val="171514"/>
                </a:solidFill>
                <a:latin typeface="Microsoft Sans Serif"/>
                <a:cs typeface="Microsoft Sans Serif"/>
              </a:rPr>
              <a:t>centro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gravedad</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sistema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46" name="object 46"/>
          <p:cNvSpPr txBox="1"/>
          <p:nvPr/>
        </p:nvSpPr>
        <p:spPr>
          <a:xfrm>
            <a:off x="6811771" y="6582869"/>
            <a:ext cx="146685" cy="135935"/>
          </a:xfrm>
          <a:prstGeom prst="rect">
            <a:avLst/>
          </a:prstGeom>
        </p:spPr>
        <p:txBody>
          <a:bodyPr vert="horz" wrap="square" lIns="0" tIns="12700" rIns="0" bIns="0" rtlCol="0">
            <a:spAutoFit/>
          </a:bodyPr>
          <a:lstStyle/>
          <a:p>
            <a:pPr marL="12700">
              <a:spcBef>
                <a:spcPts val="100"/>
              </a:spcBef>
            </a:pPr>
            <a:r>
              <a:rPr sz="800" spc="50" dirty="0">
                <a:solidFill>
                  <a:srgbClr val="171514"/>
                </a:solidFill>
                <a:latin typeface="Microsoft Sans Serif"/>
                <a:cs typeface="Microsoft Sans Serif"/>
              </a:rPr>
              <a:t>mi</a:t>
            </a:r>
            <a:endParaRPr sz="800">
              <a:latin typeface="Microsoft Sans Serif"/>
              <a:cs typeface="Microsoft Sans Serif"/>
            </a:endParaRPr>
          </a:p>
        </p:txBody>
      </p:sp>
      <p:sp>
        <p:nvSpPr>
          <p:cNvPr id="47" name="object 47"/>
          <p:cNvSpPr txBox="1"/>
          <p:nvPr/>
        </p:nvSpPr>
        <p:spPr>
          <a:xfrm>
            <a:off x="7510778" y="6582869"/>
            <a:ext cx="226060" cy="135935"/>
          </a:xfrm>
          <a:prstGeom prst="rect">
            <a:avLst/>
          </a:prstGeom>
        </p:spPr>
        <p:txBody>
          <a:bodyPr vert="horz" wrap="square" lIns="0" tIns="12700" rIns="0" bIns="0" rtlCol="0">
            <a:spAutoFit/>
          </a:bodyPr>
          <a:lstStyle/>
          <a:p>
            <a:pPr marL="12700">
              <a:spcBef>
                <a:spcPts val="100"/>
              </a:spcBef>
            </a:pPr>
            <a:r>
              <a:rPr sz="800" spc="-40" dirty="0">
                <a:solidFill>
                  <a:srgbClr val="171514"/>
                </a:solidFill>
                <a:latin typeface="Microsoft Sans Serif"/>
                <a:cs typeface="Microsoft Sans Serif"/>
              </a:rPr>
              <a:t>PAG</a:t>
            </a:r>
            <a:endParaRPr sz="800">
              <a:latin typeface="Microsoft Sans Serif"/>
              <a:cs typeface="Microsoft Sans Serif"/>
            </a:endParaRPr>
          </a:p>
        </p:txBody>
      </p:sp>
      <p:sp>
        <p:nvSpPr>
          <p:cNvPr id="48" name="object 48"/>
          <p:cNvSpPr txBox="1"/>
          <p:nvPr/>
        </p:nvSpPr>
        <p:spPr>
          <a:xfrm>
            <a:off x="8609277" y="6582869"/>
            <a:ext cx="90170" cy="135935"/>
          </a:xfrm>
          <a:prstGeom prst="rect">
            <a:avLst/>
          </a:prstGeom>
        </p:spPr>
        <p:txBody>
          <a:bodyPr vert="horz" wrap="square" lIns="0" tIns="12700" rIns="0" bIns="0" rtlCol="0">
            <a:spAutoFit/>
          </a:bodyPr>
          <a:lstStyle/>
          <a:p>
            <a:pPr marL="12700">
              <a:spcBef>
                <a:spcPts val="100"/>
              </a:spcBef>
            </a:pPr>
            <a:r>
              <a:rPr sz="800" spc="-75" dirty="0">
                <a:solidFill>
                  <a:srgbClr val="171514"/>
                </a:solidFill>
                <a:latin typeface="Microsoft Sans Serif"/>
                <a:cs typeface="Microsoft Sans Serif"/>
              </a:rPr>
              <a:t>C</a:t>
            </a:r>
            <a:endParaRPr sz="800">
              <a:latin typeface="Microsoft Sans Serif"/>
              <a:cs typeface="Microsoft Sans Serif"/>
            </a:endParaRPr>
          </a:p>
        </p:txBody>
      </p:sp>
      <p:sp>
        <p:nvSpPr>
          <p:cNvPr id="49" name="object 49"/>
          <p:cNvSpPr txBox="1"/>
          <p:nvPr/>
        </p:nvSpPr>
        <p:spPr>
          <a:xfrm>
            <a:off x="6500937" y="6834326"/>
            <a:ext cx="327025" cy="140423"/>
          </a:xfrm>
          <a:prstGeom prst="rect">
            <a:avLst/>
          </a:prstGeom>
        </p:spPr>
        <p:txBody>
          <a:bodyPr vert="horz" wrap="square" lIns="0" tIns="17145" rIns="0" bIns="0" rtlCol="0">
            <a:spAutoFit/>
          </a:bodyPr>
          <a:lstStyle/>
          <a:p>
            <a:pPr marL="179070">
              <a:spcBef>
                <a:spcPts val="135"/>
              </a:spcBef>
            </a:pPr>
            <a:r>
              <a:rPr sz="800" i="1" spc="-65" dirty="0">
                <a:solidFill>
                  <a:srgbClr val="171514"/>
                </a:solidFill>
                <a:latin typeface="Arial"/>
                <a:cs typeface="Arial"/>
              </a:rPr>
              <a:t>X</a:t>
            </a:r>
            <a:endParaRPr sz="800">
              <a:latin typeface="Arial"/>
              <a:cs typeface="Arial"/>
            </a:endParaRPr>
          </a:p>
        </p:txBody>
      </p:sp>
      <p:sp>
        <p:nvSpPr>
          <p:cNvPr id="50" name="object 50"/>
          <p:cNvSpPr txBox="1"/>
          <p:nvPr/>
        </p:nvSpPr>
        <p:spPr>
          <a:xfrm>
            <a:off x="7123683" y="6834326"/>
            <a:ext cx="88265" cy="140423"/>
          </a:xfrm>
          <a:prstGeom prst="rect">
            <a:avLst/>
          </a:prstGeom>
        </p:spPr>
        <p:txBody>
          <a:bodyPr vert="horz" wrap="square" lIns="0" tIns="17145" rIns="0" bIns="0" rtlCol="0">
            <a:spAutoFit/>
          </a:bodyPr>
          <a:lstStyle/>
          <a:p>
            <a:pPr>
              <a:spcBef>
                <a:spcPts val="135"/>
              </a:spcBef>
            </a:pPr>
            <a:r>
              <a:rPr sz="800" i="1" spc="15" dirty="0">
                <a:solidFill>
                  <a:srgbClr val="171514"/>
                </a:solidFill>
                <a:latin typeface="Arial"/>
                <a:cs typeface="Arial"/>
              </a:rPr>
              <a:t>H</a:t>
            </a:r>
            <a:endParaRPr sz="800">
              <a:latin typeface="Arial"/>
              <a:cs typeface="Arial"/>
            </a:endParaRPr>
          </a:p>
        </p:txBody>
      </p:sp>
      <p:sp>
        <p:nvSpPr>
          <p:cNvPr id="51" name="object 51"/>
          <p:cNvSpPr txBox="1"/>
          <p:nvPr/>
        </p:nvSpPr>
        <p:spPr>
          <a:xfrm>
            <a:off x="5337171" y="6931098"/>
            <a:ext cx="4067810" cy="852169"/>
          </a:xfrm>
          <a:prstGeom prst="rect">
            <a:avLst/>
          </a:prstGeom>
        </p:spPr>
        <p:txBody>
          <a:bodyPr vert="horz" wrap="square" lIns="0" tIns="55244" rIns="0" bIns="0" rtlCol="0">
            <a:spAutoFit/>
          </a:bodyPr>
          <a:lstStyle/>
          <a:p>
            <a:pPr marR="671195" algn="ctr">
              <a:spcBef>
                <a:spcPts val="434"/>
              </a:spcBef>
            </a:pPr>
            <a:r>
              <a:rPr sz="800" i="1" spc="20" dirty="0">
                <a:solidFill>
                  <a:srgbClr val="171514"/>
                </a:solidFill>
                <a:latin typeface="Arial"/>
                <a:cs typeface="Arial"/>
              </a:rPr>
              <a:t>H'</a:t>
            </a:r>
            <a:endParaRPr sz="800">
              <a:latin typeface="Arial"/>
              <a:cs typeface="Arial"/>
            </a:endParaRPr>
          </a:p>
          <a:p>
            <a:pPr marL="592455" algn="ctr">
              <a:spcBef>
                <a:spcPts val="340"/>
              </a:spcBef>
            </a:pPr>
            <a:r>
              <a:rPr sz="800" i="1" spc="5" dirty="0">
                <a:solidFill>
                  <a:srgbClr val="171514"/>
                </a:solidFill>
                <a:latin typeface="Arial"/>
                <a:cs typeface="Arial"/>
              </a:rPr>
              <a:t>D</a:t>
            </a:r>
            <a:endParaRPr sz="800">
              <a:latin typeface="Arial"/>
              <a:cs typeface="Arial"/>
            </a:endParaRPr>
          </a:p>
          <a:p>
            <a:pPr marL="409575" algn="ctr">
              <a:spcBef>
                <a:spcPts val="55"/>
              </a:spcBef>
            </a:pPr>
            <a:r>
              <a:rPr sz="800" i="1" spc="15" dirty="0">
                <a:solidFill>
                  <a:srgbClr val="171514"/>
                </a:solidFill>
                <a:latin typeface="Arial"/>
                <a:cs typeface="Arial"/>
              </a:rPr>
              <a:t>D'</a:t>
            </a:r>
            <a:endParaRPr sz="800">
              <a:latin typeface="Arial"/>
              <a:cs typeface="Arial"/>
            </a:endParaRPr>
          </a:p>
          <a:p>
            <a:pPr>
              <a:lnSpc>
                <a:spcPct val="100000"/>
              </a:lnSpc>
            </a:pPr>
            <a:endParaRPr sz="1100">
              <a:latin typeface="Arial"/>
              <a:cs typeface="Arial"/>
            </a:endParaRPr>
          </a:p>
          <a:p>
            <a:pPr marL="12700">
              <a:spcBef>
                <a:spcPts val="730"/>
              </a:spcBef>
            </a:pPr>
            <a:r>
              <a:rPr sz="750" b="1" spc="-10" dirty="0">
                <a:solidFill>
                  <a:srgbClr val="171514"/>
                </a:solidFill>
                <a:latin typeface="Arial"/>
                <a:cs typeface="Arial"/>
              </a:rPr>
              <a:t>FIGURA</a:t>
            </a:r>
            <a:r>
              <a:rPr sz="750" b="1" spc="-15" dirty="0">
                <a:solidFill>
                  <a:srgbClr val="171514"/>
                </a:solidFill>
                <a:latin typeface="Arial"/>
                <a:cs typeface="Arial"/>
              </a:rPr>
              <a:t> </a:t>
            </a:r>
            <a:r>
              <a:rPr sz="750" b="1" spc="20" dirty="0">
                <a:solidFill>
                  <a:srgbClr val="171514"/>
                </a:solidFill>
                <a:latin typeface="Arial"/>
                <a:cs typeface="Arial"/>
              </a:rPr>
              <a:t>2.10</a:t>
            </a:r>
            <a:r>
              <a:rPr sz="750" spc="20" dirty="0">
                <a:solidFill>
                  <a:srgbClr val="171514"/>
                </a:solidFill>
                <a:latin typeface="Microsoft Sans Serif"/>
                <a:cs typeface="Microsoft Sans Serif"/>
              </a:rPr>
              <a:t>Medición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sistema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puesta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extendido.</a:t>
            </a:r>
            <a:endParaRPr sz="750">
              <a:latin typeface="Microsoft Sans Serif"/>
              <a:cs typeface="Microsoft Sans Serif"/>
            </a:endParaRPr>
          </a:p>
        </p:txBody>
      </p:sp>
      <p:sp>
        <p:nvSpPr>
          <p:cNvPr id="52" name="object 52"/>
          <p:cNvSpPr txBox="1"/>
          <p:nvPr/>
        </p:nvSpPr>
        <p:spPr>
          <a:xfrm>
            <a:off x="6304440" y="1563265"/>
            <a:ext cx="84639" cy="714375"/>
          </a:xfrm>
          <a:prstGeom prst="rect">
            <a:avLst/>
          </a:prstGeom>
        </p:spPr>
        <p:txBody>
          <a:bodyPr vert="vert270" wrap="square" lIns="0" tIns="20320" rIns="0" bIns="0" rtlCol="0">
            <a:spAutoFit/>
          </a:bodyPr>
          <a:lstStyle/>
          <a:p>
            <a:pPr marL="12700">
              <a:spcBef>
                <a:spcPts val="160"/>
              </a:spcBef>
            </a:pPr>
            <a:r>
              <a:rPr sz="550" spc="10" dirty="0" err="1" smtClean="0">
                <a:solidFill>
                  <a:srgbClr val="171514"/>
                </a:solidFill>
                <a:latin typeface="Microsoft Sans Serif"/>
                <a:cs typeface="Microsoft Sans Serif"/>
              </a:rPr>
              <a:t>Distancia</a:t>
            </a:r>
            <a:r>
              <a:rPr sz="550" i="1" spc="10" dirty="0" err="1" smtClean="0">
                <a:solidFill>
                  <a:srgbClr val="171514"/>
                </a:solidFill>
                <a:latin typeface="Arial"/>
                <a:cs typeface="Arial"/>
              </a:rPr>
              <a:t>H</a:t>
            </a:r>
            <a:r>
              <a:rPr sz="550" spc="10" dirty="0" err="1" smtClean="0">
                <a:solidFill>
                  <a:srgbClr val="171514"/>
                </a:solidFill>
                <a:latin typeface="Microsoft Sans Serif"/>
                <a:cs typeface="Microsoft Sans Serif"/>
              </a:rPr>
              <a:t>o</a:t>
            </a:r>
            <a:r>
              <a:rPr sz="550" i="1" spc="10" dirty="0" err="1" smtClean="0">
                <a:solidFill>
                  <a:srgbClr val="171514"/>
                </a:solidFill>
                <a:latin typeface="Arial"/>
                <a:cs typeface="Arial"/>
              </a:rPr>
              <a:t>D</a:t>
            </a:r>
            <a:r>
              <a:rPr sz="550" spc="10" dirty="0" smtClean="0">
                <a:solidFill>
                  <a:srgbClr val="171514"/>
                </a:solidFill>
                <a:latin typeface="Microsoft Sans Serif"/>
                <a:cs typeface="Microsoft Sans Serif"/>
              </a:rPr>
              <a:t>(</a:t>
            </a:r>
            <a:r>
              <a:rPr lang="es-ES" sz="550" spc="10" dirty="0" smtClean="0">
                <a:solidFill>
                  <a:srgbClr val="171514"/>
                </a:solidFill>
                <a:latin typeface="Microsoft Sans Serif"/>
                <a:cs typeface="Microsoft Sans Serif"/>
              </a:rPr>
              <a:t>m</a:t>
            </a:r>
            <a:r>
              <a:rPr sz="550" spc="10" dirty="0" smtClean="0">
                <a:solidFill>
                  <a:srgbClr val="171514"/>
                </a:solidFill>
                <a:latin typeface="Microsoft Sans Serif"/>
                <a:cs typeface="Microsoft Sans Serif"/>
              </a:rPr>
              <a:t>)</a:t>
            </a:r>
            <a:endParaRPr sz="550" dirty="0">
              <a:latin typeface="Microsoft Sans Serif"/>
              <a:cs typeface="Microsoft Sans Serif"/>
            </a:endParaRPr>
          </a:p>
        </p:txBody>
      </p:sp>
      <p:sp>
        <p:nvSpPr>
          <p:cNvPr id="53" name="object 53"/>
          <p:cNvSpPr txBox="1"/>
          <p:nvPr/>
        </p:nvSpPr>
        <p:spPr>
          <a:xfrm>
            <a:off x="6545288" y="1600743"/>
            <a:ext cx="84639" cy="714375"/>
          </a:xfrm>
          <a:prstGeom prst="rect">
            <a:avLst/>
          </a:prstGeom>
        </p:spPr>
        <p:txBody>
          <a:bodyPr vert="vert270" wrap="square" lIns="0" tIns="20320" rIns="0" bIns="0" rtlCol="0">
            <a:spAutoFit/>
          </a:bodyPr>
          <a:lstStyle/>
          <a:p>
            <a:pPr marL="12700">
              <a:spcBef>
                <a:spcPts val="160"/>
              </a:spcBef>
            </a:pPr>
            <a:r>
              <a:rPr sz="550" spc="10" dirty="0" err="1" smtClean="0">
                <a:solidFill>
                  <a:srgbClr val="171514"/>
                </a:solidFill>
                <a:latin typeface="Microsoft Sans Serif"/>
                <a:cs typeface="Microsoft Sans Serif"/>
              </a:rPr>
              <a:t>Distancia</a:t>
            </a:r>
            <a:r>
              <a:rPr sz="550" i="1" spc="10" dirty="0" err="1" smtClean="0">
                <a:solidFill>
                  <a:srgbClr val="171514"/>
                </a:solidFill>
                <a:latin typeface="Arial"/>
                <a:cs typeface="Arial"/>
              </a:rPr>
              <a:t>H</a:t>
            </a:r>
            <a:r>
              <a:rPr sz="550" spc="10" dirty="0" err="1" smtClean="0">
                <a:solidFill>
                  <a:srgbClr val="171514"/>
                </a:solidFill>
                <a:latin typeface="Microsoft Sans Serif"/>
                <a:cs typeface="Microsoft Sans Serif"/>
              </a:rPr>
              <a:t>o</a:t>
            </a:r>
            <a:r>
              <a:rPr sz="550" i="1" spc="10" dirty="0" err="1" smtClean="0">
                <a:solidFill>
                  <a:srgbClr val="171514"/>
                </a:solidFill>
                <a:latin typeface="Arial"/>
                <a:cs typeface="Arial"/>
              </a:rPr>
              <a:t>D</a:t>
            </a:r>
            <a:r>
              <a:rPr sz="550" spc="10" dirty="0" smtClean="0">
                <a:solidFill>
                  <a:srgbClr val="171514"/>
                </a:solidFill>
                <a:latin typeface="Microsoft Sans Serif"/>
                <a:cs typeface="Microsoft Sans Serif"/>
              </a:rPr>
              <a:t>(</a:t>
            </a:r>
            <a:r>
              <a:rPr lang="es-ES" sz="550" spc="10" dirty="0" smtClean="0">
                <a:solidFill>
                  <a:srgbClr val="171514"/>
                </a:solidFill>
                <a:latin typeface="Microsoft Sans Serif"/>
                <a:cs typeface="Microsoft Sans Serif"/>
              </a:rPr>
              <a:t>m</a:t>
            </a:r>
            <a:r>
              <a:rPr sz="550" spc="10" dirty="0" smtClean="0">
                <a:solidFill>
                  <a:srgbClr val="171514"/>
                </a:solidFill>
                <a:latin typeface="Microsoft Sans Serif"/>
                <a:cs typeface="Microsoft Sans Serif"/>
              </a:rPr>
              <a:t>)</a:t>
            </a:r>
            <a:endParaRPr sz="550" dirty="0">
              <a:latin typeface="Microsoft Sans Serif"/>
              <a:cs typeface="Microsoft Sans Serif"/>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442205" y="3774744"/>
            <a:ext cx="306070" cy="130175"/>
          </a:xfrm>
          <a:custGeom>
            <a:avLst/>
            <a:gdLst/>
            <a:ahLst/>
            <a:cxnLst/>
            <a:rect l="l" t="t" r="r" b="b"/>
            <a:pathLst>
              <a:path w="306069" h="130175">
                <a:moveTo>
                  <a:pt x="305993" y="0"/>
                </a:moveTo>
                <a:lnTo>
                  <a:pt x="76200" y="0"/>
                </a:lnTo>
                <a:lnTo>
                  <a:pt x="45326" y="117170"/>
                </a:lnTo>
                <a:lnTo>
                  <a:pt x="17767" y="78117"/>
                </a:lnTo>
                <a:lnTo>
                  <a:pt x="0" y="87223"/>
                </a:lnTo>
                <a:lnTo>
                  <a:pt x="2019" y="91173"/>
                </a:lnTo>
                <a:lnTo>
                  <a:pt x="11099" y="86512"/>
                </a:lnTo>
                <a:lnTo>
                  <a:pt x="41910" y="130175"/>
                </a:lnTo>
                <a:lnTo>
                  <a:pt x="48475" y="130175"/>
                </a:lnTo>
                <a:lnTo>
                  <a:pt x="81089" y="6350"/>
                </a:lnTo>
                <a:lnTo>
                  <a:pt x="305993" y="6350"/>
                </a:lnTo>
                <a:lnTo>
                  <a:pt x="305993" y="0"/>
                </a:lnTo>
                <a:close/>
              </a:path>
            </a:pathLst>
          </a:custGeom>
          <a:solidFill>
            <a:srgbClr val="000000"/>
          </a:solidFill>
        </p:spPr>
        <p:txBody>
          <a:bodyPr wrap="square" lIns="0" tIns="0" rIns="0" bIns="0" rtlCol="0"/>
          <a:lstStyle/>
          <a:p>
            <a:endParaRPr/>
          </a:p>
        </p:txBody>
      </p:sp>
      <p:sp>
        <p:nvSpPr>
          <p:cNvPr id="3" name="object 3"/>
          <p:cNvSpPr/>
          <p:nvPr/>
        </p:nvSpPr>
        <p:spPr>
          <a:xfrm>
            <a:off x="5349876" y="7832952"/>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4" name="object 4"/>
          <p:cNvSpPr/>
          <p:nvPr/>
        </p:nvSpPr>
        <p:spPr>
          <a:xfrm>
            <a:off x="6905971" y="1645709"/>
            <a:ext cx="190500" cy="697230"/>
          </a:xfrm>
          <a:custGeom>
            <a:avLst/>
            <a:gdLst/>
            <a:ahLst/>
            <a:cxnLst/>
            <a:rect l="l" t="t" r="r" b="b"/>
            <a:pathLst>
              <a:path w="190500" h="697230">
                <a:moveTo>
                  <a:pt x="95072" y="0"/>
                </a:moveTo>
                <a:lnTo>
                  <a:pt x="0" y="697230"/>
                </a:lnTo>
                <a:lnTo>
                  <a:pt x="190144" y="697230"/>
                </a:lnTo>
                <a:lnTo>
                  <a:pt x="95072" y="0"/>
                </a:lnTo>
                <a:close/>
              </a:path>
            </a:pathLst>
          </a:custGeom>
          <a:ln w="6350">
            <a:solidFill>
              <a:srgbClr val="231F20"/>
            </a:solidFill>
          </a:ln>
        </p:spPr>
        <p:txBody>
          <a:bodyPr wrap="square" lIns="0" tIns="0" rIns="0" bIns="0" rtlCol="0"/>
          <a:lstStyle/>
          <a:p>
            <a:endParaRPr/>
          </a:p>
        </p:txBody>
      </p:sp>
      <p:sp>
        <p:nvSpPr>
          <p:cNvPr id="5" name="object 5"/>
          <p:cNvSpPr/>
          <p:nvPr/>
        </p:nvSpPr>
        <p:spPr>
          <a:xfrm>
            <a:off x="8819524" y="2430850"/>
            <a:ext cx="187960" cy="345440"/>
          </a:xfrm>
          <a:custGeom>
            <a:avLst/>
            <a:gdLst/>
            <a:ahLst/>
            <a:cxnLst/>
            <a:rect l="l" t="t" r="r" b="b"/>
            <a:pathLst>
              <a:path w="187960" h="345439">
                <a:moveTo>
                  <a:pt x="29616" y="163779"/>
                </a:moveTo>
                <a:lnTo>
                  <a:pt x="156375" y="163779"/>
                </a:lnTo>
              </a:path>
              <a:path w="187960" h="345439">
                <a:moveTo>
                  <a:pt x="27152" y="171932"/>
                </a:moveTo>
                <a:lnTo>
                  <a:pt x="187528" y="342988"/>
                </a:lnTo>
              </a:path>
              <a:path w="187960" h="345439">
                <a:moveTo>
                  <a:pt x="0" y="345135"/>
                </a:moveTo>
                <a:lnTo>
                  <a:pt x="156375" y="163779"/>
                </a:lnTo>
              </a:path>
              <a:path w="187960" h="345439">
                <a:moveTo>
                  <a:pt x="29616" y="163779"/>
                </a:moveTo>
                <a:lnTo>
                  <a:pt x="134175" y="0"/>
                </a:lnTo>
              </a:path>
              <a:path w="187960" h="345439">
                <a:moveTo>
                  <a:pt x="162864" y="163779"/>
                </a:moveTo>
                <a:lnTo>
                  <a:pt x="48577" y="0"/>
                </a:lnTo>
              </a:path>
            </a:pathLst>
          </a:custGeom>
          <a:ln w="6350">
            <a:solidFill>
              <a:srgbClr val="231F20"/>
            </a:solidFill>
          </a:ln>
        </p:spPr>
        <p:txBody>
          <a:bodyPr wrap="square" lIns="0" tIns="0" rIns="0" bIns="0" rtlCol="0"/>
          <a:lstStyle/>
          <a:p>
            <a:endParaRPr/>
          </a:p>
        </p:txBody>
      </p:sp>
      <p:sp>
        <p:nvSpPr>
          <p:cNvPr id="6" name="object 6"/>
          <p:cNvSpPr/>
          <p:nvPr/>
        </p:nvSpPr>
        <p:spPr>
          <a:xfrm>
            <a:off x="8868101" y="2322583"/>
            <a:ext cx="92710" cy="108585"/>
          </a:xfrm>
          <a:custGeom>
            <a:avLst/>
            <a:gdLst/>
            <a:ahLst/>
            <a:cxnLst/>
            <a:rect l="l" t="t" r="r" b="b"/>
            <a:pathLst>
              <a:path w="92710" h="108585">
                <a:moveTo>
                  <a:pt x="14351" y="0"/>
                </a:moveTo>
                <a:lnTo>
                  <a:pt x="81432" y="0"/>
                </a:lnTo>
              </a:path>
              <a:path w="92710" h="108585">
                <a:moveTo>
                  <a:pt x="14351" y="0"/>
                </a:moveTo>
                <a:lnTo>
                  <a:pt x="92532" y="108267"/>
                </a:lnTo>
              </a:path>
              <a:path w="92710" h="108585">
                <a:moveTo>
                  <a:pt x="0" y="108267"/>
                </a:moveTo>
                <a:lnTo>
                  <a:pt x="81432" y="0"/>
                </a:lnTo>
              </a:path>
            </a:pathLst>
          </a:custGeom>
          <a:ln w="6350">
            <a:solidFill>
              <a:srgbClr val="231F20"/>
            </a:solidFill>
          </a:ln>
        </p:spPr>
        <p:txBody>
          <a:bodyPr wrap="square" lIns="0" tIns="0" rIns="0" bIns="0" rtlCol="0"/>
          <a:lstStyle/>
          <a:p>
            <a:endParaRPr/>
          </a:p>
        </p:txBody>
      </p:sp>
      <p:sp>
        <p:nvSpPr>
          <p:cNvPr id="7" name="object 7"/>
          <p:cNvSpPr/>
          <p:nvPr/>
        </p:nvSpPr>
        <p:spPr>
          <a:xfrm>
            <a:off x="8805185" y="2775986"/>
            <a:ext cx="14604" cy="79375"/>
          </a:xfrm>
          <a:custGeom>
            <a:avLst/>
            <a:gdLst/>
            <a:ahLst/>
            <a:cxnLst/>
            <a:rect l="l" t="t" r="r" b="b"/>
            <a:pathLst>
              <a:path w="14604" h="79375">
                <a:moveTo>
                  <a:pt x="14338" y="0"/>
                </a:moveTo>
                <a:lnTo>
                  <a:pt x="0" y="79121"/>
                </a:lnTo>
              </a:path>
            </a:pathLst>
          </a:custGeom>
          <a:ln w="6350">
            <a:solidFill>
              <a:srgbClr val="231F20"/>
            </a:solidFill>
          </a:ln>
        </p:spPr>
        <p:txBody>
          <a:bodyPr wrap="square" lIns="0" tIns="0" rIns="0" bIns="0" rtlCol="0"/>
          <a:lstStyle/>
          <a:p>
            <a:endParaRPr/>
          </a:p>
        </p:txBody>
      </p:sp>
      <p:sp>
        <p:nvSpPr>
          <p:cNvPr id="8" name="object 8"/>
          <p:cNvSpPr/>
          <p:nvPr/>
        </p:nvSpPr>
        <p:spPr>
          <a:xfrm>
            <a:off x="9009668" y="2773674"/>
            <a:ext cx="13970" cy="78105"/>
          </a:xfrm>
          <a:custGeom>
            <a:avLst/>
            <a:gdLst/>
            <a:ahLst/>
            <a:cxnLst/>
            <a:rect l="l" t="t" r="r" b="b"/>
            <a:pathLst>
              <a:path w="13970" h="78105">
                <a:moveTo>
                  <a:pt x="0" y="0"/>
                </a:moveTo>
                <a:lnTo>
                  <a:pt x="13423" y="77723"/>
                </a:lnTo>
              </a:path>
            </a:pathLst>
          </a:custGeom>
          <a:ln w="6350">
            <a:solidFill>
              <a:srgbClr val="231F20"/>
            </a:solidFill>
          </a:ln>
        </p:spPr>
        <p:txBody>
          <a:bodyPr wrap="square" lIns="0" tIns="0" rIns="0" bIns="0" rtlCol="0"/>
          <a:lstStyle/>
          <a:p>
            <a:endParaRPr/>
          </a:p>
        </p:txBody>
      </p:sp>
      <p:sp>
        <p:nvSpPr>
          <p:cNvPr id="9" name="object 9"/>
          <p:cNvSpPr/>
          <p:nvPr/>
        </p:nvSpPr>
        <p:spPr>
          <a:xfrm>
            <a:off x="8868101" y="2430850"/>
            <a:ext cx="92710" cy="0"/>
          </a:xfrm>
          <a:custGeom>
            <a:avLst/>
            <a:gdLst/>
            <a:ahLst/>
            <a:cxnLst/>
            <a:rect l="l" t="t" r="r" b="b"/>
            <a:pathLst>
              <a:path w="92710">
                <a:moveTo>
                  <a:pt x="0" y="0"/>
                </a:moveTo>
                <a:lnTo>
                  <a:pt x="92532" y="0"/>
                </a:lnTo>
              </a:path>
            </a:pathLst>
          </a:custGeom>
          <a:ln w="6350">
            <a:solidFill>
              <a:srgbClr val="231F20"/>
            </a:solidFill>
          </a:ln>
        </p:spPr>
        <p:txBody>
          <a:bodyPr wrap="square" lIns="0" tIns="0" rIns="0" bIns="0" rtlCol="0"/>
          <a:lstStyle/>
          <a:p>
            <a:endParaRPr/>
          </a:p>
        </p:txBody>
      </p:sp>
      <p:grpSp>
        <p:nvGrpSpPr>
          <p:cNvPr id="10" name="object 10"/>
          <p:cNvGrpSpPr/>
          <p:nvPr/>
        </p:nvGrpSpPr>
        <p:grpSpPr>
          <a:xfrm>
            <a:off x="5953411" y="799574"/>
            <a:ext cx="3067050" cy="2046605"/>
            <a:chOff x="1270286" y="799573"/>
            <a:chExt cx="3067050" cy="2046605"/>
          </a:xfrm>
        </p:grpSpPr>
        <p:sp>
          <p:nvSpPr>
            <p:cNvPr id="11" name="object 11"/>
            <p:cNvSpPr/>
            <p:nvPr/>
          </p:nvSpPr>
          <p:spPr>
            <a:xfrm>
              <a:off x="2192308" y="802748"/>
              <a:ext cx="2134235" cy="1520190"/>
            </a:xfrm>
            <a:custGeom>
              <a:avLst/>
              <a:gdLst/>
              <a:ahLst/>
              <a:cxnLst/>
              <a:rect l="l" t="t" r="r" b="b"/>
              <a:pathLst>
                <a:path w="2134235" h="1520189">
                  <a:moveTo>
                    <a:pt x="1615592" y="0"/>
                  </a:moveTo>
                  <a:lnTo>
                    <a:pt x="144348" y="964641"/>
                  </a:lnTo>
                </a:path>
                <a:path w="2134235" h="1520189">
                  <a:moveTo>
                    <a:pt x="144348" y="964641"/>
                  </a:moveTo>
                  <a:lnTo>
                    <a:pt x="2122220" y="1450441"/>
                  </a:lnTo>
                </a:path>
                <a:path w="2134235" h="1520189">
                  <a:moveTo>
                    <a:pt x="1471256" y="26377"/>
                  </a:moveTo>
                  <a:lnTo>
                    <a:pt x="0" y="991019"/>
                  </a:lnTo>
                </a:path>
                <a:path w="2134235" h="1520189">
                  <a:moveTo>
                    <a:pt x="0" y="991019"/>
                  </a:moveTo>
                  <a:lnTo>
                    <a:pt x="2134235" y="1519834"/>
                  </a:lnTo>
                </a:path>
                <a:path w="2134235" h="1520189">
                  <a:moveTo>
                    <a:pt x="1544815" y="12496"/>
                  </a:moveTo>
                  <a:lnTo>
                    <a:pt x="73558" y="977137"/>
                  </a:lnTo>
                </a:path>
                <a:path w="2134235" h="1520189">
                  <a:moveTo>
                    <a:pt x="73558" y="977137"/>
                  </a:moveTo>
                  <a:lnTo>
                    <a:pt x="2133777" y="1489303"/>
                  </a:lnTo>
                </a:path>
              </a:pathLst>
            </a:custGeom>
            <a:ln w="6350">
              <a:solidFill>
                <a:srgbClr val="231F20"/>
              </a:solidFill>
            </a:ln>
          </p:spPr>
          <p:txBody>
            <a:bodyPr wrap="square" lIns="0" tIns="0" rIns="0" bIns="0" rtlCol="0"/>
            <a:lstStyle/>
            <a:p>
              <a:endParaRPr/>
            </a:p>
          </p:txBody>
        </p:sp>
        <p:sp>
          <p:nvSpPr>
            <p:cNvPr id="12" name="object 12"/>
            <p:cNvSpPr/>
            <p:nvPr/>
          </p:nvSpPr>
          <p:spPr>
            <a:xfrm>
              <a:off x="2192301" y="1000374"/>
              <a:ext cx="2139950" cy="1322070"/>
            </a:xfrm>
            <a:custGeom>
              <a:avLst/>
              <a:gdLst/>
              <a:ahLst/>
              <a:cxnLst/>
              <a:rect l="l" t="t" r="r" b="b"/>
              <a:pathLst>
                <a:path w="2139950" h="1322070">
                  <a:moveTo>
                    <a:pt x="0" y="793394"/>
                  </a:moveTo>
                  <a:lnTo>
                    <a:pt x="234111" y="767016"/>
                  </a:lnTo>
                </a:path>
                <a:path w="2139950" h="1322070">
                  <a:moveTo>
                    <a:pt x="1043825" y="1119416"/>
                  </a:moveTo>
                  <a:lnTo>
                    <a:pt x="1233373" y="979525"/>
                  </a:lnTo>
                </a:path>
                <a:path w="2139950" h="1322070">
                  <a:moveTo>
                    <a:pt x="1950173" y="1322069"/>
                  </a:moveTo>
                  <a:lnTo>
                    <a:pt x="2139734" y="1182166"/>
                  </a:lnTo>
                </a:path>
                <a:path w="2139950" h="1322070">
                  <a:moveTo>
                    <a:pt x="1140218" y="5867"/>
                  </a:moveTo>
                  <a:lnTo>
                    <a:pt x="1375740" y="0"/>
                  </a:lnTo>
                </a:path>
                <a:path w="2139950" h="1322070">
                  <a:moveTo>
                    <a:pt x="560044" y="391731"/>
                  </a:moveTo>
                  <a:lnTo>
                    <a:pt x="795553" y="385864"/>
                  </a:lnTo>
                </a:path>
              </a:pathLst>
            </a:custGeom>
            <a:ln w="9525">
              <a:solidFill>
                <a:srgbClr val="231F20"/>
              </a:solidFill>
            </a:ln>
          </p:spPr>
          <p:txBody>
            <a:bodyPr wrap="square" lIns="0" tIns="0" rIns="0" bIns="0" rtlCol="0"/>
            <a:lstStyle/>
            <a:p>
              <a:endParaRPr/>
            </a:p>
          </p:txBody>
        </p:sp>
        <p:sp>
          <p:nvSpPr>
            <p:cNvPr id="13" name="object 13"/>
            <p:cNvSpPr/>
            <p:nvPr/>
          </p:nvSpPr>
          <p:spPr>
            <a:xfrm>
              <a:off x="2227004" y="1392181"/>
              <a:ext cx="1978025" cy="1450975"/>
            </a:xfrm>
            <a:custGeom>
              <a:avLst/>
              <a:gdLst/>
              <a:ahLst/>
              <a:cxnLst/>
              <a:rect l="l" t="t" r="r" b="b"/>
              <a:pathLst>
                <a:path w="1978025" h="1450975">
                  <a:moveTo>
                    <a:pt x="1471256" y="0"/>
                  </a:moveTo>
                  <a:lnTo>
                    <a:pt x="0" y="964641"/>
                  </a:lnTo>
                </a:path>
                <a:path w="1978025" h="1450975">
                  <a:moveTo>
                    <a:pt x="0" y="964641"/>
                  </a:moveTo>
                  <a:lnTo>
                    <a:pt x="1977859" y="1450428"/>
                  </a:lnTo>
                </a:path>
              </a:pathLst>
            </a:custGeom>
            <a:ln w="6350">
              <a:solidFill>
                <a:srgbClr val="231F20"/>
              </a:solidFill>
              <a:prstDash val="sysDash"/>
            </a:ln>
          </p:spPr>
          <p:txBody>
            <a:bodyPr wrap="square" lIns="0" tIns="0" rIns="0" bIns="0" rtlCol="0"/>
            <a:lstStyle/>
            <a:p>
              <a:endParaRPr/>
            </a:p>
          </p:txBody>
        </p:sp>
        <p:sp>
          <p:nvSpPr>
            <p:cNvPr id="14" name="object 14"/>
            <p:cNvSpPr/>
            <p:nvPr/>
          </p:nvSpPr>
          <p:spPr>
            <a:xfrm>
              <a:off x="2208498" y="1889537"/>
              <a:ext cx="218440" cy="532765"/>
            </a:xfrm>
            <a:custGeom>
              <a:avLst/>
              <a:gdLst/>
              <a:ahLst/>
              <a:cxnLst/>
              <a:rect l="l" t="t" r="r" b="b"/>
              <a:pathLst>
                <a:path w="218439" h="532764">
                  <a:moveTo>
                    <a:pt x="43954" y="272046"/>
                  </a:moveTo>
                  <a:lnTo>
                    <a:pt x="170713" y="272046"/>
                  </a:lnTo>
                </a:path>
                <a:path w="218439" h="532764">
                  <a:moveTo>
                    <a:pt x="41490" y="280212"/>
                  </a:moveTo>
                  <a:lnTo>
                    <a:pt x="201866" y="451256"/>
                  </a:lnTo>
                </a:path>
                <a:path w="218439" h="532764">
                  <a:moveTo>
                    <a:pt x="14338" y="453402"/>
                  </a:moveTo>
                  <a:lnTo>
                    <a:pt x="170713" y="272034"/>
                  </a:lnTo>
                </a:path>
                <a:path w="218439" h="532764">
                  <a:moveTo>
                    <a:pt x="43954" y="272046"/>
                  </a:moveTo>
                  <a:lnTo>
                    <a:pt x="148513" y="108267"/>
                  </a:lnTo>
                </a:path>
                <a:path w="218439" h="532764">
                  <a:moveTo>
                    <a:pt x="177203" y="272046"/>
                  </a:moveTo>
                  <a:lnTo>
                    <a:pt x="62928" y="108267"/>
                  </a:lnTo>
                </a:path>
                <a:path w="218439" h="532764">
                  <a:moveTo>
                    <a:pt x="77266" y="0"/>
                  </a:moveTo>
                  <a:lnTo>
                    <a:pt x="144348" y="0"/>
                  </a:lnTo>
                </a:path>
                <a:path w="218439" h="532764">
                  <a:moveTo>
                    <a:pt x="77266" y="0"/>
                  </a:moveTo>
                  <a:lnTo>
                    <a:pt x="155448" y="108267"/>
                  </a:lnTo>
                </a:path>
                <a:path w="218439" h="532764">
                  <a:moveTo>
                    <a:pt x="62928" y="108267"/>
                  </a:moveTo>
                  <a:lnTo>
                    <a:pt x="144348" y="0"/>
                  </a:lnTo>
                </a:path>
                <a:path w="218439" h="532764">
                  <a:moveTo>
                    <a:pt x="14338" y="453402"/>
                  </a:moveTo>
                  <a:lnTo>
                    <a:pt x="0" y="532523"/>
                  </a:lnTo>
                </a:path>
                <a:path w="218439" h="532764">
                  <a:moveTo>
                    <a:pt x="204495" y="451091"/>
                  </a:moveTo>
                  <a:lnTo>
                    <a:pt x="217906" y="528815"/>
                  </a:lnTo>
                </a:path>
                <a:path w="218439" h="532764">
                  <a:moveTo>
                    <a:pt x="62928" y="108267"/>
                  </a:moveTo>
                  <a:lnTo>
                    <a:pt x="155448" y="108267"/>
                  </a:lnTo>
                </a:path>
              </a:pathLst>
            </a:custGeom>
            <a:ln w="6350">
              <a:solidFill>
                <a:srgbClr val="231F20"/>
              </a:solidFill>
            </a:ln>
          </p:spPr>
          <p:txBody>
            <a:bodyPr wrap="square" lIns="0" tIns="0" rIns="0" bIns="0" rtlCol="0"/>
            <a:lstStyle/>
            <a:p>
              <a:endParaRPr/>
            </a:p>
          </p:txBody>
        </p:sp>
        <p:sp>
          <p:nvSpPr>
            <p:cNvPr id="15" name="object 15"/>
            <p:cNvSpPr/>
            <p:nvPr/>
          </p:nvSpPr>
          <p:spPr>
            <a:xfrm>
              <a:off x="2781740" y="1208961"/>
              <a:ext cx="190500" cy="697230"/>
            </a:xfrm>
            <a:custGeom>
              <a:avLst/>
              <a:gdLst/>
              <a:ahLst/>
              <a:cxnLst/>
              <a:rect l="l" t="t" r="r" b="b"/>
              <a:pathLst>
                <a:path w="190500" h="697230">
                  <a:moveTo>
                    <a:pt x="95072" y="0"/>
                  </a:moveTo>
                  <a:lnTo>
                    <a:pt x="0" y="697230"/>
                  </a:lnTo>
                  <a:lnTo>
                    <a:pt x="190144" y="697230"/>
                  </a:lnTo>
                  <a:lnTo>
                    <a:pt x="95072" y="0"/>
                  </a:lnTo>
                  <a:close/>
                </a:path>
              </a:pathLst>
            </a:custGeom>
            <a:ln w="6350">
              <a:solidFill>
                <a:srgbClr val="231F20"/>
              </a:solidFill>
            </a:ln>
          </p:spPr>
          <p:txBody>
            <a:bodyPr wrap="square" lIns="0" tIns="0" rIns="0" bIns="0" rtlCol="0"/>
            <a:lstStyle/>
            <a:p>
              <a:endParaRPr/>
            </a:p>
          </p:txBody>
        </p:sp>
        <p:sp>
          <p:nvSpPr>
            <p:cNvPr id="16" name="object 16"/>
            <p:cNvSpPr/>
            <p:nvPr/>
          </p:nvSpPr>
          <p:spPr>
            <a:xfrm>
              <a:off x="2767389" y="1452791"/>
              <a:ext cx="218440" cy="532765"/>
            </a:xfrm>
            <a:custGeom>
              <a:avLst/>
              <a:gdLst/>
              <a:ahLst/>
              <a:cxnLst/>
              <a:rect l="l" t="t" r="r" b="b"/>
              <a:pathLst>
                <a:path w="218439" h="532764">
                  <a:moveTo>
                    <a:pt x="43954" y="272033"/>
                  </a:moveTo>
                  <a:lnTo>
                    <a:pt x="170726" y="272033"/>
                  </a:lnTo>
                </a:path>
                <a:path w="218439" h="532764">
                  <a:moveTo>
                    <a:pt x="41490" y="280200"/>
                  </a:moveTo>
                  <a:lnTo>
                    <a:pt x="201866" y="451256"/>
                  </a:lnTo>
                </a:path>
                <a:path w="218439" h="532764">
                  <a:moveTo>
                    <a:pt x="14351" y="453402"/>
                  </a:moveTo>
                  <a:lnTo>
                    <a:pt x="170726" y="272033"/>
                  </a:lnTo>
                </a:path>
                <a:path w="218439" h="532764">
                  <a:moveTo>
                    <a:pt x="43954" y="272033"/>
                  </a:moveTo>
                  <a:lnTo>
                    <a:pt x="148513" y="108254"/>
                  </a:lnTo>
                </a:path>
                <a:path w="218439" h="532764">
                  <a:moveTo>
                    <a:pt x="177203" y="272033"/>
                  </a:moveTo>
                  <a:lnTo>
                    <a:pt x="62915" y="108254"/>
                  </a:lnTo>
                </a:path>
                <a:path w="218439" h="532764">
                  <a:moveTo>
                    <a:pt x="77266" y="0"/>
                  </a:moveTo>
                  <a:lnTo>
                    <a:pt x="144348" y="0"/>
                  </a:lnTo>
                </a:path>
                <a:path w="218439" h="532764">
                  <a:moveTo>
                    <a:pt x="77266" y="0"/>
                  </a:moveTo>
                  <a:lnTo>
                    <a:pt x="155448" y="108254"/>
                  </a:lnTo>
                </a:path>
                <a:path w="218439" h="532764">
                  <a:moveTo>
                    <a:pt x="62915" y="108254"/>
                  </a:moveTo>
                  <a:lnTo>
                    <a:pt x="144348" y="0"/>
                  </a:lnTo>
                </a:path>
                <a:path w="218439" h="532764">
                  <a:moveTo>
                    <a:pt x="14351" y="453402"/>
                  </a:moveTo>
                  <a:lnTo>
                    <a:pt x="0" y="532523"/>
                  </a:lnTo>
                </a:path>
                <a:path w="218439" h="532764">
                  <a:moveTo>
                    <a:pt x="204495" y="451091"/>
                  </a:moveTo>
                  <a:lnTo>
                    <a:pt x="217919" y="528815"/>
                  </a:lnTo>
                </a:path>
                <a:path w="218439" h="532764">
                  <a:moveTo>
                    <a:pt x="62915" y="108254"/>
                  </a:moveTo>
                  <a:lnTo>
                    <a:pt x="155448" y="108254"/>
                  </a:lnTo>
                </a:path>
              </a:pathLst>
            </a:custGeom>
            <a:ln w="6350">
              <a:solidFill>
                <a:srgbClr val="231F20"/>
              </a:solidFill>
            </a:ln>
          </p:spPr>
          <p:txBody>
            <a:bodyPr wrap="square" lIns="0" tIns="0" rIns="0" bIns="0" rtlCol="0"/>
            <a:lstStyle/>
            <a:p>
              <a:endParaRPr/>
            </a:p>
          </p:txBody>
        </p:sp>
        <p:sp>
          <p:nvSpPr>
            <p:cNvPr id="17" name="object 17"/>
            <p:cNvSpPr/>
            <p:nvPr/>
          </p:nvSpPr>
          <p:spPr>
            <a:xfrm>
              <a:off x="3354040" y="833282"/>
              <a:ext cx="190500" cy="697230"/>
            </a:xfrm>
            <a:custGeom>
              <a:avLst/>
              <a:gdLst/>
              <a:ahLst/>
              <a:cxnLst/>
              <a:rect l="l" t="t" r="r" b="b"/>
              <a:pathLst>
                <a:path w="190500" h="697230">
                  <a:moveTo>
                    <a:pt x="95072" y="0"/>
                  </a:moveTo>
                  <a:lnTo>
                    <a:pt x="0" y="697230"/>
                  </a:lnTo>
                  <a:lnTo>
                    <a:pt x="190157" y="697230"/>
                  </a:lnTo>
                  <a:lnTo>
                    <a:pt x="95072" y="0"/>
                  </a:lnTo>
                  <a:close/>
                </a:path>
              </a:pathLst>
            </a:custGeom>
            <a:ln w="6350">
              <a:solidFill>
                <a:srgbClr val="231F20"/>
              </a:solidFill>
            </a:ln>
          </p:spPr>
          <p:txBody>
            <a:bodyPr wrap="square" lIns="0" tIns="0" rIns="0" bIns="0" rtlCol="0"/>
            <a:lstStyle/>
            <a:p>
              <a:endParaRPr/>
            </a:p>
          </p:txBody>
        </p:sp>
        <p:sp>
          <p:nvSpPr>
            <p:cNvPr id="18" name="object 18"/>
            <p:cNvSpPr/>
            <p:nvPr/>
          </p:nvSpPr>
          <p:spPr>
            <a:xfrm>
              <a:off x="3339702" y="1077098"/>
              <a:ext cx="218440" cy="532765"/>
            </a:xfrm>
            <a:custGeom>
              <a:avLst/>
              <a:gdLst/>
              <a:ahLst/>
              <a:cxnLst/>
              <a:rect l="l" t="t" r="r" b="b"/>
              <a:pathLst>
                <a:path w="218439" h="532765">
                  <a:moveTo>
                    <a:pt x="43954" y="272046"/>
                  </a:moveTo>
                  <a:lnTo>
                    <a:pt x="170726" y="272046"/>
                  </a:lnTo>
                </a:path>
                <a:path w="218439" h="532765">
                  <a:moveTo>
                    <a:pt x="41490" y="280212"/>
                  </a:moveTo>
                  <a:lnTo>
                    <a:pt x="201866" y="451269"/>
                  </a:lnTo>
                </a:path>
                <a:path w="218439" h="532765">
                  <a:moveTo>
                    <a:pt x="14338" y="453415"/>
                  </a:moveTo>
                  <a:lnTo>
                    <a:pt x="170726" y="272046"/>
                  </a:lnTo>
                </a:path>
                <a:path w="218439" h="532765">
                  <a:moveTo>
                    <a:pt x="43954" y="272046"/>
                  </a:moveTo>
                  <a:lnTo>
                    <a:pt x="148513" y="108267"/>
                  </a:lnTo>
                </a:path>
                <a:path w="218439" h="532765">
                  <a:moveTo>
                    <a:pt x="177190" y="272046"/>
                  </a:moveTo>
                  <a:lnTo>
                    <a:pt x="62915" y="108267"/>
                  </a:lnTo>
                </a:path>
                <a:path w="218439" h="532765">
                  <a:moveTo>
                    <a:pt x="77254" y="0"/>
                  </a:moveTo>
                  <a:lnTo>
                    <a:pt x="144348" y="0"/>
                  </a:lnTo>
                </a:path>
                <a:path w="218439" h="532765">
                  <a:moveTo>
                    <a:pt x="77254" y="0"/>
                  </a:moveTo>
                  <a:lnTo>
                    <a:pt x="155448" y="108267"/>
                  </a:lnTo>
                </a:path>
                <a:path w="218439" h="532765">
                  <a:moveTo>
                    <a:pt x="62915" y="108267"/>
                  </a:moveTo>
                  <a:lnTo>
                    <a:pt x="144348" y="12"/>
                  </a:lnTo>
                </a:path>
                <a:path w="218439" h="532765">
                  <a:moveTo>
                    <a:pt x="14338" y="453415"/>
                  </a:moveTo>
                  <a:lnTo>
                    <a:pt x="0" y="532536"/>
                  </a:lnTo>
                </a:path>
                <a:path w="218439" h="532765">
                  <a:moveTo>
                    <a:pt x="204495" y="451104"/>
                  </a:moveTo>
                  <a:lnTo>
                    <a:pt x="217906" y="528828"/>
                  </a:lnTo>
                </a:path>
                <a:path w="218439" h="532765">
                  <a:moveTo>
                    <a:pt x="62915" y="108267"/>
                  </a:moveTo>
                  <a:lnTo>
                    <a:pt x="155448" y="108267"/>
                  </a:lnTo>
                </a:path>
              </a:pathLst>
            </a:custGeom>
            <a:ln w="6350">
              <a:solidFill>
                <a:srgbClr val="231F20"/>
              </a:solidFill>
            </a:ln>
          </p:spPr>
          <p:txBody>
            <a:bodyPr wrap="square" lIns="0" tIns="0" rIns="0" bIns="0" rtlCol="0"/>
            <a:lstStyle/>
            <a:p>
              <a:endParaRPr/>
            </a:p>
          </p:txBody>
        </p:sp>
        <p:sp>
          <p:nvSpPr>
            <p:cNvPr id="19" name="object 19"/>
            <p:cNvSpPr/>
            <p:nvPr/>
          </p:nvSpPr>
          <p:spPr>
            <a:xfrm>
              <a:off x="3244388" y="1852989"/>
              <a:ext cx="190500" cy="697230"/>
            </a:xfrm>
            <a:custGeom>
              <a:avLst/>
              <a:gdLst/>
              <a:ahLst/>
              <a:cxnLst/>
              <a:rect l="l" t="t" r="r" b="b"/>
              <a:pathLst>
                <a:path w="190500" h="697230">
                  <a:moveTo>
                    <a:pt x="95084" y="0"/>
                  </a:moveTo>
                  <a:lnTo>
                    <a:pt x="0" y="697230"/>
                  </a:lnTo>
                  <a:lnTo>
                    <a:pt x="190157" y="697230"/>
                  </a:lnTo>
                  <a:lnTo>
                    <a:pt x="95084" y="0"/>
                  </a:lnTo>
                  <a:close/>
                </a:path>
              </a:pathLst>
            </a:custGeom>
            <a:ln w="6350">
              <a:solidFill>
                <a:srgbClr val="231F20"/>
              </a:solidFill>
            </a:ln>
          </p:spPr>
          <p:txBody>
            <a:bodyPr wrap="square" lIns="0" tIns="0" rIns="0" bIns="0" rtlCol="0"/>
            <a:lstStyle/>
            <a:p>
              <a:endParaRPr/>
            </a:p>
          </p:txBody>
        </p:sp>
        <p:sp>
          <p:nvSpPr>
            <p:cNvPr id="20" name="object 20"/>
            <p:cNvSpPr/>
            <p:nvPr/>
          </p:nvSpPr>
          <p:spPr>
            <a:xfrm>
              <a:off x="3230050" y="2096803"/>
              <a:ext cx="218440" cy="532765"/>
            </a:xfrm>
            <a:custGeom>
              <a:avLst/>
              <a:gdLst/>
              <a:ahLst/>
              <a:cxnLst/>
              <a:rect l="l" t="t" r="r" b="b"/>
              <a:pathLst>
                <a:path w="218439" h="532764">
                  <a:moveTo>
                    <a:pt x="43942" y="272046"/>
                  </a:moveTo>
                  <a:lnTo>
                    <a:pt x="170726" y="272046"/>
                  </a:lnTo>
                </a:path>
                <a:path w="218439" h="532764">
                  <a:moveTo>
                    <a:pt x="41490" y="280212"/>
                  </a:moveTo>
                  <a:lnTo>
                    <a:pt x="201866" y="451269"/>
                  </a:lnTo>
                </a:path>
                <a:path w="218439" h="532764">
                  <a:moveTo>
                    <a:pt x="14338" y="453415"/>
                  </a:moveTo>
                  <a:lnTo>
                    <a:pt x="170726" y="272046"/>
                  </a:lnTo>
                </a:path>
                <a:path w="218439" h="532764">
                  <a:moveTo>
                    <a:pt x="43942" y="272046"/>
                  </a:moveTo>
                  <a:lnTo>
                    <a:pt x="148513" y="108267"/>
                  </a:lnTo>
                </a:path>
                <a:path w="218439" h="532764">
                  <a:moveTo>
                    <a:pt x="177203" y="272046"/>
                  </a:moveTo>
                  <a:lnTo>
                    <a:pt x="62915" y="108267"/>
                  </a:lnTo>
                </a:path>
                <a:path w="218439" h="532764">
                  <a:moveTo>
                    <a:pt x="77254" y="0"/>
                  </a:moveTo>
                  <a:lnTo>
                    <a:pt x="144348" y="0"/>
                  </a:lnTo>
                </a:path>
                <a:path w="218439" h="532764">
                  <a:moveTo>
                    <a:pt x="77254" y="0"/>
                  </a:moveTo>
                  <a:lnTo>
                    <a:pt x="155460" y="108267"/>
                  </a:lnTo>
                </a:path>
                <a:path w="218439" h="532764">
                  <a:moveTo>
                    <a:pt x="62915" y="108267"/>
                  </a:moveTo>
                  <a:lnTo>
                    <a:pt x="144348" y="0"/>
                  </a:lnTo>
                </a:path>
                <a:path w="218439" h="532764">
                  <a:moveTo>
                    <a:pt x="14338" y="453415"/>
                  </a:moveTo>
                  <a:lnTo>
                    <a:pt x="0" y="532523"/>
                  </a:lnTo>
                </a:path>
                <a:path w="218439" h="532764">
                  <a:moveTo>
                    <a:pt x="204495" y="451103"/>
                  </a:moveTo>
                  <a:lnTo>
                    <a:pt x="217919" y="528827"/>
                  </a:lnTo>
                </a:path>
                <a:path w="218439" h="532764">
                  <a:moveTo>
                    <a:pt x="62915" y="108267"/>
                  </a:moveTo>
                  <a:lnTo>
                    <a:pt x="155460" y="108267"/>
                  </a:lnTo>
                </a:path>
              </a:pathLst>
            </a:custGeom>
            <a:ln w="6350">
              <a:solidFill>
                <a:srgbClr val="231F20"/>
              </a:solidFill>
            </a:ln>
          </p:spPr>
          <p:txBody>
            <a:bodyPr wrap="square" lIns="0" tIns="0" rIns="0" bIns="0" rtlCol="0"/>
            <a:lstStyle/>
            <a:p>
              <a:endParaRPr/>
            </a:p>
          </p:txBody>
        </p:sp>
        <p:sp>
          <p:nvSpPr>
            <p:cNvPr id="21" name="object 21"/>
            <p:cNvSpPr/>
            <p:nvPr/>
          </p:nvSpPr>
          <p:spPr>
            <a:xfrm>
              <a:off x="4136398" y="2078767"/>
              <a:ext cx="190500" cy="697230"/>
            </a:xfrm>
            <a:custGeom>
              <a:avLst/>
              <a:gdLst/>
              <a:ahLst/>
              <a:cxnLst/>
              <a:rect l="l" t="t" r="r" b="b"/>
              <a:pathLst>
                <a:path w="190500" h="697230">
                  <a:moveTo>
                    <a:pt x="95072" y="0"/>
                  </a:moveTo>
                  <a:lnTo>
                    <a:pt x="0" y="697217"/>
                  </a:lnTo>
                  <a:lnTo>
                    <a:pt x="190144" y="697217"/>
                  </a:lnTo>
                  <a:lnTo>
                    <a:pt x="95072" y="0"/>
                  </a:lnTo>
                  <a:close/>
                </a:path>
              </a:pathLst>
            </a:custGeom>
            <a:ln w="6349">
              <a:solidFill>
                <a:srgbClr val="231F20"/>
              </a:solidFill>
            </a:ln>
          </p:spPr>
          <p:txBody>
            <a:bodyPr wrap="square" lIns="0" tIns="0" rIns="0" bIns="0" rtlCol="0"/>
            <a:lstStyle/>
            <a:p>
              <a:endParaRPr/>
            </a:p>
          </p:txBody>
        </p:sp>
        <p:sp>
          <p:nvSpPr>
            <p:cNvPr id="22" name="object 22"/>
            <p:cNvSpPr/>
            <p:nvPr/>
          </p:nvSpPr>
          <p:spPr>
            <a:xfrm>
              <a:off x="1273461" y="2107444"/>
              <a:ext cx="2327910" cy="415925"/>
            </a:xfrm>
            <a:custGeom>
              <a:avLst/>
              <a:gdLst/>
              <a:ahLst/>
              <a:cxnLst/>
              <a:rect l="l" t="t" r="r" b="b"/>
              <a:pathLst>
                <a:path w="2327910" h="415925">
                  <a:moveTo>
                    <a:pt x="0" y="415925"/>
                  </a:moveTo>
                  <a:lnTo>
                    <a:pt x="2327630" y="0"/>
                  </a:lnTo>
                </a:path>
              </a:pathLst>
            </a:custGeom>
            <a:ln w="6350">
              <a:solidFill>
                <a:srgbClr val="231F20"/>
              </a:solidFill>
              <a:prstDash val="sysDashDot"/>
            </a:ln>
          </p:spPr>
          <p:txBody>
            <a:bodyPr wrap="square" lIns="0" tIns="0" rIns="0" bIns="0" rtlCol="0"/>
            <a:lstStyle/>
            <a:p>
              <a:endParaRPr/>
            </a:p>
          </p:txBody>
        </p:sp>
        <p:sp>
          <p:nvSpPr>
            <p:cNvPr id="23" name="object 23"/>
            <p:cNvSpPr/>
            <p:nvPr/>
          </p:nvSpPr>
          <p:spPr>
            <a:xfrm>
              <a:off x="1376630" y="2386425"/>
              <a:ext cx="492759" cy="156845"/>
            </a:xfrm>
            <a:custGeom>
              <a:avLst/>
              <a:gdLst/>
              <a:ahLst/>
              <a:cxnLst/>
              <a:rect l="l" t="t" r="r" b="b"/>
              <a:pathLst>
                <a:path w="492760" h="156844">
                  <a:moveTo>
                    <a:pt x="23596" y="72186"/>
                  </a:moveTo>
                  <a:lnTo>
                    <a:pt x="0" y="156845"/>
                  </a:lnTo>
                </a:path>
                <a:path w="492760" h="156844">
                  <a:moveTo>
                    <a:pt x="492734" y="0"/>
                  </a:moveTo>
                  <a:lnTo>
                    <a:pt x="469138" y="84670"/>
                  </a:lnTo>
                </a:path>
              </a:pathLst>
            </a:custGeom>
            <a:ln w="9525">
              <a:solidFill>
                <a:srgbClr val="231F20"/>
              </a:solidFill>
            </a:ln>
          </p:spPr>
          <p:txBody>
            <a:bodyPr wrap="square" lIns="0" tIns="0" rIns="0" bIns="0" rtlCol="0"/>
            <a:lstStyle/>
            <a:p>
              <a:endParaRPr/>
            </a:p>
          </p:txBody>
        </p:sp>
        <p:sp>
          <p:nvSpPr>
            <p:cNvPr id="24" name="object 24"/>
            <p:cNvSpPr/>
            <p:nvPr/>
          </p:nvSpPr>
          <p:spPr>
            <a:xfrm>
              <a:off x="2839970" y="2270842"/>
              <a:ext cx="32384" cy="209550"/>
            </a:xfrm>
            <a:custGeom>
              <a:avLst/>
              <a:gdLst/>
              <a:ahLst/>
              <a:cxnLst/>
              <a:rect l="l" t="t" r="r" b="b"/>
              <a:pathLst>
                <a:path w="32385" h="209550">
                  <a:moveTo>
                    <a:pt x="0" y="0"/>
                  </a:moveTo>
                  <a:lnTo>
                    <a:pt x="13617" y="29720"/>
                  </a:lnTo>
                  <a:lnTo>
                    <a:pt x="23652" y="62587"/>
                  </a:lnTo>
                  <a:lnTo>
                    <a:pt x="29855" y="97828"/>
                  </a:lnTo>
                  <a:lnTo>
                    <a:pt x="31978" y="134670"/>
                  </a:lnTo>
                  <a:lnTo>
                    <a:pt x="31406" y="153839"/>
                  </a:lnTo>
                  <a:lnTo>
                    <a:pt x="29703" y="172766"/>
                  </a:lnTo>
                  <a:lnTo>
                    <a:pt x="26894" y="191333"/>
                  </a:lnTo>
                  <a:lnTo>
                    <a:pt x="22999" y="209422"/>
                  </a:lnTo>
                </a:path>
              </a:pathLst>
            </a:custGeom>
            <a:ln w="9524">
              <a:solidFill>
                <a:srgbClr val="231F20"/>
              </a:solidFill>
            </a:ln>
          </p:spPr>
          <p:txBody>
            <a:bodyPr wrap="square" lIns="0" tIns="0" rIns="0" bIns="0" rtlCol="0"/>
            <a:lstStyle/>
            <a:p>
              <a:endParaRPr/>
            </a:p>
          </p:txBody>
        </p:sp>
        <p:sp>
          <p:nvSpPr>
            <p:cNvPr id="25" name="object 25"/>
            <p:cNvSpPr/>
            <p:nvPr/>
          </p:nvSpPr>
          <p:spPr>
            <a:xfrm>
              <a:off x="2819069" y="2240229"/>
              <a:ext cx="67310" cy="275590"/>
            </a:xfrm>
            <a:custGeom>
              <a:avLst/>
              <a:gdLst/>
              <a:ahLst/>
              <a:cxnLst/>
              <a:rect l="l" t="t" r="r" b="b"/>
              <a:pathLst>
                <a:path w="67310" h="275589">
                  <a:moveTo>
                    <a:pt x="46570" y="35433"/>
                  </a:moveTo>
                  <a:lnTo>
                    <a:pt x="0" y="0"/>
                  </a:lnTo>
                  <a:lnTo>
                    <a:pt x="16002" y="56286"/>
                  </a:lnTo>
                  <a:lnTo>
                    <a:pt x="20866" y="30581"/>
                  </a:lnTo>
                  <a:lnTo>
                    <a:pt x="46570" y="35433"/>
                  </a:lnTo>
                  <a:close/>
                </a:path>
                <a:path w="67310" h="275589">
                  <a:moveTo>
                    <a:pt x="67170" y="228104"/>
                  </a:moveTo>
                  <a:lnTo>
                    <a:pt x="43891" y="240055"/>
                  </a:lnTo>
                  <a:lnTo>
                    <a:pt x="31953" y="216763"/>
                  </a:lnTo>
                  <a:lnTo>
                    <a:pt x="32537" y="275272"/>
                  </a:lnTo>
                  <a:lnTo>
                    <a:pt x="67170" y="228104"/>
                  </a:lnTo>
                  <a:close/>
                </a:path>
              </a:pathLst>
            </a:custGeom>
            <a:solidFill>
              <a:srgbClr val="231F20"/>
            </a:solidFill>
          </p:spPr>
          <p:txBody>
            <a:bodyPr wrap="square" lIns="0" tIns="0" rIns="0" bIns="0" rtlCol="0"/>
            <a:lstStyle/>
            <a:p>
              <a:endParaRPr/>
            </a:p>
          </p:txBody>
        </p:sp>
        <p:pic>
          <p:nvPicPr>
            <p:cNvPr id="26" name="object 26"/>
            <p:cNvPicPr/>
            <p:nvPr/>
          </p:nvPicPr>
          <p:blipFill>
            <a:blip r:embed="rId2" cstate="print"/>
            <a:stretch>
              <a:fillRect/>
            </a:stretch>
          </p:blipFill>
          <p:spPr>
            <a:xfrm>
              <a:off x="2526216" y="2159730"/>
              <a:ext cx="67170" cy="275259"/>
            </a:xfrm>
            <a:prstGeom prst="rect">
              <a:avLst/>
            </a:prstGeom>
          </p:spPr>
        </p:pic>
        <p:sp>
          <p:nvSpPr>
            <p:cNvPr id="27" name="object 27"/>
            <p:cNvSpPr/>
            <p:nvPr/>
          </p:nvSpPr>
          <p:spPr>
            <a:xfrm>
              <a:off x="2010942" y="1561051"/>
              <a:ext cx="200660" cy="102870"/>
            </a:xfrm>
            <a:custGeom>
              <a:avLst/>
              <a:gdLst/>
              <a:ahLst/>
              <a:cxnLst/>
              <a:rect l="l" t="t" r="r" b="b"/>
              <a:pathLst>
                <a:path w="200660" h="102869">
                  <a:moveTo>
                    <a:pt x="0" y="0"/>
                  </a:moveTo>
                  <a:lnTo>
                    <a:pt x="200342" y="102857"/>
                  </a:lnTo>
                </a:path>
              </a:pathLst>
            </a:custGeom>
            <a:ln w="9524">
              <a:solidFill>
                <a:srgbClr val="231F20"/>
              </a:solidFill>
            </a:ln>
          </p:spPr>
          <p:txBody>
            <a:bodyPr wrap="square" lIns="0" tIns="0" rIns="0" bIns="0" rtlCol="0"/>
            <a:lstStyle/>
            <a:p>
              <a:endParaRPr/>
            </a:p>
          </p:txBody>
        </p:sp>
        <p:sp>
          <p:nvSpPr>
            <p:cNvPr id="28" name="object 28"/>
            <p:cNvSpPr/>
            <p:nvPr/>
          </p:nvSpPr>
          <p:spPr>
            <a:xfrm>
              <a:off x="2190380" y="1634981"/>
              <a:ext cx="62230" cy="50165"/>
            </a:xfrm>
            <a:custGeom>
              <a:avLst/>
              <a:gdLst/>
              <a:ahLst/>
              <a:cxnLst/>
              <a:rect l="l" t="t" r="r" b="b"/>
              <a:pathLst>
                <a:path w="62230" h="50164">
                  <a:moveTo>
                    <a:pt x="25361" y="0"/>
                  </a:moveTo>
                  <a:lnTo>
                    <a:pt x="0" y="49390"/>
                  </a:lnTo>
                  <a:lnTo>
                    <a:pt x="62064" y="50050"/>
                  </a:lnTo>
                  <a:lnTo>
                    <a:pt x="25361" y="0"/>
                  </a:lnTo>
                  <a:close/>
                </a:path>
              </a:pathLst>
            </a:custGeom>
            <a:solidFill>
              <a:srgbClr val="231F20"/>
            </a:solidFill>
          </p:spPr>
          <p:txBody>
            <a:bodyPr wrap="square" lIns="0" tIns="0" rIns="0" bIns="0" rtlCol="0"/>
            <a:lstStyle/>
            <a:p>
              <a:endParaRPr/>
            </a:p>
          </p:txBody>
        </p:sp>
      </p:grpSp>
      <p:sp>
        <p:nvSpPr>
          <p:cNvPr id="29" name="object 29"/>
          <p:cNvSpPr txBox="1"/>
          <p:nvPr/>
        </p:nvSpPr>
        <p:spPr>
          <a:xfrm>
            <a:off x="5352475" y="466731"/>
            <a:ext cx="213995" cy="66685"/>
          </a:xfrm>
          <a:prstGeom prst="rect">
            <a:avLst/>
          </a:prstGeom>
        </p:spPr>
        <p:txBody>
          <a:bodyPr vert="horz" wrap="square" lIns="0" tIns="12700" rIns="0" bIns="0" rtlCol="0">
            <a:spAutoFit/>
          </a:bodyPr>
          <a:lstStyle/>
          <a:p>
            <a:pPr marL="12700">
              <a:spcBef>
                <a:spcPts val="100"/>
              </a:spcBef>
            </a:pPr>
            <a:r>
              <a:rPr sz="350" b="1" dirty="0">
                <a:solidFill>
                  <a:srgbClr val="171514"/>
                </a:solidFill>
                <a:latin typeface="Arial"/>
                <a:cs typeface="Arial"/>
              </a:rPr>
              <a:t>dieciséis</a:t>
            </a:r>
            <a:endParaRPr sz="350">
              <a:latin typeface="Arial"/>
              <a:cs typeface="Arial"/>
            </a:endParaRPr>
          </a:p>
        </p:txBody>
      </p:sp>
      <p:sp>
        <p:nvSpPr>
          <p:cNvPr id="30" name="object 30"/>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31" name="object 31"/>
          <p:cNvSpPr txBox="1"/>
          <p:nvPr/>
        </p:nvSpPr>
        <p:spPr>
          <a:xfrm>
            <a:off x="6513795" y="1444865"/>
            <a:ext cx="490855" cy="89768"/>
          </a:xfrm>
          <a:prstGeom prst="rect">
            <a:avLst/>
          </a:prstGeom>
        </p:spPr>
        <p:txBody>
          <a:bodyPr vert="horz" wrap="square" lIns="0" tIns="12700" rIns="0" bIns="0" rtlCol="0">
            <a:spAutoFit/>
          </a:bodyPr>
          <a:lstStyle/>
          <a:p>
            <a:pPr marL="12700">
              <a:spcBef>
                <a:spcPts val="100"/>
              </a:spcBef>
            </a:pPr>
            <a:r>
              <a:rPr sz="500" spc="30" dirty="0">
                <a:solidFill>
                  <a:srgbClr val="171514"/>
                </a:solidFill>
                <a:latin typeface="Microsoft Sans Serif"/>
                <a:cs typeface="Microsoft Sans Serif"/>
              </a:rPr>
              <a:t>torre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ángulo</a:t>
            </a:r>
            <a:endParaRPr sz="500">
              <a:latin typeface="Microsoft Sans Serif"/>
              <a:cs typeface="Microsoft Sans Serif"/>
            </a:endParaRPr>
          </a:p>
        </p:txBody>
      </p:sp>
      <p:sp>
        <p:nvSpPr>
          <p:cNvPr id="32" name="object 32"/>
          <p:cNvSpPr txBox="1"/>
          <p:nvPr/>
        </p:nvSpPr>
        <p:spPr>
          <a:xfrm>
            <a:off x="7791288" y="2028589"/>
            <a:ext cx="90170" cy="135935"/>
          </a:xfrm>
          <a:prstGeom prst="rect">
            <a:avLst/>
          </a:prstGeom>
        </p:spPr>
        <p:txBody>
          <a:bodyPr vert="horz" wrap="square" lIns="0" tIns="12700" rIns="0" bIns="0" rtlCol="0">
            <a:spAutoFit/>
          </a:bodyPr>
          <a:lstStyle/>
          <a:p>
            <a:pPr marL="12700">
              <a:spcBef>
                <a:spcPts val="100"/>
              </a:spcBef>
            </a:pPr>
            <a:r>
              <a:rPr sz="800" u="sng" spc="-75" dirty="0">
                <a:solidFill>
                  <a:srgbClr val="171514"/>
                </a:solidFill>
                <a:uFill>
                  <a:solidFill>
                    <a:srgbClr val="171514"/>
                  </a:solidFill>
                </a:uFill>
                <a:latin typeface="Microsoft Sans Serif"/>
                <a:cs typeface="Microsoft Sans Serif"/>
              </a:rPr>
              <a:t>C</a:t>
            </a:r>
            <a:endParaRPr sz="800">
              <a:latin typeface="Microsoft Sans Serif"/>
              <a:cs typeface="Microsoft Sans Serif"/>
            </a:endParaRPr>
          </a:p>
        </p:txBody>
      </p:sp>
      <p:sp>
        <p:nvSpPr>
          <p:cNvPr id="33" name="object 33"/>
          <p:cNvSpPr txBox="1"/>
          <p:nvPr/>
        </p:nvSpPr>
        <p:spPr>
          <a:xfrm>
            <a:off x="7143380" y="2172884"/>
            <a:ext cx="82550" cy="132087"/>
          </a:xfrm>
          <a:prstGeom prst="rect">
            <a:avLst/>
          </a:prstGeom>
        </p:spPr>
        <p:txBody>
          <a:bodyPr vert="horz" wrap="square" lIns="0" tIns="16510" rIns="0" bIns="0" rtlCol="0">
            <a:spAutoFit/>
          </a:bodyPr>
          <a:lstStyle/>
          <a:p>
            <a:pPr marL="12700">
              <a:spcBef>
                <a:spcPts val="130"/>
              </a:spcBef>
            </a:pPr>
            <a:r>
              <a:rPr sz="750" i="1" spc="35" dirty="0">
                <a:solidFill>
                  <a:srgbClr val="171514"/>
                </a:solidFill>
                <a:latin typeface="Arial"/>
                <a:cs typeface="Arial"/>
              </a:rPr>
              <a:t>θ</a:t>
            </a:r>
            <a:endParaRPr sz="750">
              <a:latin typeface="Arial"/>
              <a:cs typeface="Arial"/>
            </a:endParaRPr>
          </a:p>
        </p:txBody>
      </p:sp>
      <p:sp>
        <p:nvSpPr>
          <p:cNvPr id="34" name="object 34"/>
          <p:cNvSpPr txBox="1"/>
          <p:nvPr/>
        </p:nvSpPr>
        <p:spPr>
          <a:xfrm>
            <a:off x="6468544" y="2238495"/>
            <a:ext cx="277495" cy="135935"/>
          </a:xfrm>
          <a:prstGeom prst="rect">
            <a:avLst/>
          </a:prstGeom>
        </p:spPr>
        <p:txBody>
          <a:bodyPr vert="horz" wrap="square" lIns="0" tIns="12700" rIns="0" bIns="0" rtlCol="0">
            <a:spAutoFit/>
          </a:bodyPr>
          <a:lstStyle/>
          <a:p>
            <a:pPr marL="12700">
              <a:spcBef>
                <a:spcPts val="100"/>
              </a:spcBef>
            </a:pPr>
            <a:r>
              <a:rPr lang="es-ES" sz="800" u="sng" dirty="0" smtClean="0">
                <a:solidFill>
                  <a:srgbClr val="171514"/>
                </a:solidFill>
                <a:uFill>
                  <a:solidFill>
                    <a:srgbClr val="231F20"/>
                  </a:solidFill>
                </a:uFill>
                <a:latin typeface="Times New Roman"/>
                <a:cs typeface="Times New Roman"/>
              </a:rPr>
              <a:t> </a:t>
            </a:r>
            <a:r>
              <a:rPr sz="800" u="sng" spc="-40" dirty="0" smtClean="0">
                <a:solidFill>
                  <a:srgbClr val="171514"/>
                </a:solidFill>
                <a:uFill>
                  <a:solidFill>
                    <a:srgbClr val="231F20"/>
                  </a:solidFill>
                </a:uFill>
                <a:latin typeface="Microsoft Sans Serif"/>
                <a:cs typeface="Microsoft Sans Serif"/>
              </a:rPr>
              <a:t>PA</a:t>
            </a:r>
            <a:r>
              <a:rPr sz="800" spc="-40" dirty="0" smtClean="0">
                <a:solidFill>
                  <a:srgbClr val="171514"/>
                </a:solidFill>
                <a:latin typeface="Microsoft Sans Serif"/>
                <a:cs typeface="Microsoft Sans Serif"/>
              </a:rPr>
              <a:t>G</a:t>
            </a:r>
            <a:endParaRPr sz="800" dirty="0">
              <a:latin typeface="Microsoft Sans Serif"/>
              <a:cs typeface="Microsoft Sans Serif"/>
            </a:endParaRPr>
          </a:p>
        </p:txBody>
      </p:sp>
      <p:sp>
        <p:nvSpPr>
          <p:cNvPr id="35" name="object 35"/>
          <p:cNvSpPr txBox="1"/>
          <p:nvPr/>
        </p:nvSpPr>
        <p:spPr>
          <a:xfrm>
            <a:off x="5999406" y="2293969"/>
            <a:ext cx="123825" cy="135935"/>
          </a:xfrm>
          <a:prstGeom prst="rect">
            <a:avLst/>
          </a:prstGeom>
        </p:spPr>
        <p:txBody>
          <a:bodyPr vert="horz" wrap="square" lIns="0" tIns="12700" rIns="0" bIns="0" rtlCol="0">
            <a:spAutoFit/>
          </a:bodyPr>
          <a:lstStyle/>
          <a:p>
            <a:pPr marL="12700">
              <a:spcBef>
                <a:spcPts val="100"/>
              </a:spcBef>
            </a:pPr>
            <a:r>
              <a:rPr sz="800" u="sng" spc="60" dirty="0">
                <a:solidFill>
                  <a:srgbClr val="171514"/>
                </a:solidFill>
                <a:uFill>
                  <a:solidFill>
                    <a:srgbClr val="231F20"/>
                  </a:solidFill>
                </a:uFill>
                <a:latin typeface="Times New Roman"/>
                <a:cs typeface="Times New Roman"/>
              </a:rPr>
              <a:t> </a:t>
            </a:r>
            <a:r>
              <a:rPr sz="800" u="sng" spc="-75" dirty="0">
                <a:solidFill>
                  <a:srgbClr val="171514"/>
                </a:solidFill>
                <a:uFill>
                  <a:solidFill>
                    <a:srgbClr val="231F20"/>
                  </a:solidFill>
                </a:uFill>
                <a:latin typeface="Microsoft Sans Serif"/>
                <a:cs typeface="Microsoft Sans Serif"/>
              </a:rPr>
              <a:t>C</a:t>
            </a:r>
            <a:endParaRPr sz="800">
              <a:latin typeface="Microsoft Sans Serif"/>
              <a:cs typeface="Microsoft Sans Serif"/>
            </a:endParaRPr>
          </a:p>
        </p:txBody>
      </p:sp>
      <p:sp>
        <p:nvSpPr>
          <p:cNvPr id="36" name="object 36"/>
          <p:cNvSpPr txBox="1"/>
          <p:nvPr/>
        </p:nvSpPr>
        <p:spPr>
          <a:xfrm>
            <a:off x="7333276" y="2097981"/>
            <a:ext cx="226060" cy="351790"/>
          </a:xfrm>
          <a:prstGeom prst="rect">
            <a:avLst/>
          </a:prstGeom>
        </p:spPr>
        <p:txBody>
          <a:bodyPr vert="horz" wrap="square" lIns="0" tIns="12700" rIns="0" bIns="0" rtlCol="0">
            <a:spAutoFit/>
          </a:bodyPr>
          <a:lstStyle/>
          <a:p>
            <a:pPr marL="12700">
              <a:spcBef>
                <a:spcPts val="100"/>
              </a:spcBef>
            </a:pPr>
            <a:r>
              <a:rPr sz="800" u="sng" spc="-40" dirty="0">
                <a:solidFill>
                  <a:srgbClr val="171514"/>
                </a:solidFill>
                <a:uFill>
                  <a:solidFill>
                    <a:srgbClr val="171514"/>
                  </a:solidFill>
                </a:uFill>
                <a:latin typeface="Microsoft Sans Serif"/>
                <a:cs typeface="Microsoft Sans Serif"/>
              </a:rPr>
              <a:t>PAG</a:t>
            </a:r>
            <a:endParaRPr sz="800">
              <a:latin typeface="Microsoft Sans Serif"/>
              <a:cs typeface="Microsoft Sans Serif"/>
            </a:endParaRPr>
          </a:p>
          <a:p>
            <a:pPr marL="53975">
              <a:spcBef>
                <a:spcPts val="700"/>
              </a:spcBef>
            </a:pPr>
            <a:r>
              <a:rPr sz="750" i="1" spc="-5" dirty="0">
                <a:solidFill>
                  <a:srgbClr val="171514"/>
                </a:solidFill>
                <a:latin typeface="Arial"/>
                <a:cs typeface="Arial"/>
              </a:rPr>
              <a:t>½θ</a:t>
            </a:r>
            <a:endParaRPr sz="750">
              <a:latin typeface="Arial"/>
              <a:cs typeface="Arial"/>
            </a:endParaRPr>
          </a:p>
        </p:txBody>
      </p:sp>
      <p:sp>
        <p:nvSpPr>
          <p:cNvPr id="37" name="object 37"/>
          <p:cNvSpPr txBox="1"/>
          <p:nvPr/>
        </p:nvSpPr>
        <p:spPr>
          <a:xfrm>
            <a:off x="5337176" y="2987757"/>
            <a:ext cx="4189095" cy="631825"/>
          </a:xfrm>
          <a:prstGeom prst="rect">
            <a:avLst/>
          </a:prstGeom>
        </p:spPr>
        <p:txBody>
          <a:bodyPr vert="horz" wrap="square" lIns="0" tIns="12700" rIns="0" bIns="0" rtlCol="0">
            <a:spAutoFit/>
          </a:bodyPr>
          <a:lstStyle/>
          <a:p>
            <a:pPr marL="12700" marR="5080">
              <a:lnSpc>
                <a:spcPct val="128600"/>
              </a:lnSpc>
              <a:spcBef>
                <a:spcPts val="100"/>
              </a:spcBef>
            </a:pPr>
            <a:r>
              <a:rPr sz="700" b="1" spc="-10" dirty="0">
                <a:solidFill>
                  <a:srgbClr val="171514"/>
                </a:solidFill>
                <a:latin typeface="Arial"/>
                <a:cs typeface="Arial"/>
              </a:rPr>
              <a:t>FIGURA </a:t>
            </a:r>
            <a:r>
              <a:rPr sz="700" b="1" spc="15" dirty="0">
                <a:solidFill>
                  <a:srgbClr val="171514"/>
                </a:solidFill>
                <a:latin typeface="Arial"/>
                <a:cs typeface="Arial"/>
              </a:rPr>
              <a:t>2.11</a:t>
            </a:r>
            <a:r>
              <a:rPr sz="700" spc="15" dirty="0">
                <a:solidFill>
                  <a:srgbClr val="171514"/>
                </a:solidFill>
                <a:latin typeface="Microsoft Sans Serif"/>
                <a:cs typeface="Microsoft Sans Serif"/>
              </a:rPr>
              <a:t>Posicionamiento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auxiliares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medir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torre</a:t>
            </a:r>
            <a:r>
              <a:rPr lang="es-ES" sz="700" spc="4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angular</a:t>
            </a:r>
            <a:r>
              <a:rPr sz="700" spc="2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12700">
              <a:spcBef>
                <a:spcPts val="625"/>
              </a:spcBef>
            </a:pP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valor</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aproximado</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de</a:t>
            </a:r>
            <a:r>
              <a:rPr sz="800" i="1" spc="15" dirty="0">
                <a:solidFill>
                  <a:srgbClr val="171514"/>
                </a:solidFill>
                <a:latin typeface="Arial"/>
                <a:cs typeface="Arial"/>
              </a:rPr>
              <a:t>X</a:t>
            </a:r>
            <a:r>
              <a:rPr sz="800" spc="15" dirty="0">
                <a:solidFill>
                  <a:srgbClr val="171514"/>
                </a:solidFill>
                <a:latin typeface="Microsoft Sans Serif"/>
                <a:cs typeface="Microsoft Sans Serif"/>
              </a:rPr>
              <a:t>puede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determinarse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40" dirty="0">
                <a:solidFill>
                  <a:srgbClr val="171514"/>
                </a:solidFill>
                <a:latin typeface="Microsoft Sans Serif"/>
                <a:cs typeface="Microsoft Sans Serif"/>
              </a:rPr>
              <a:t>partir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ecuación</a:t>
            </a:r>
            <a:endParaRPr sz="800" dirty="0">
              <a:latin typeface="Microsoft Sans Serif"/>
              <a:cs typeface="Microsoft Sans Serif"/>
            </a:endParaRPr>
          </a:p>
        </p:txBody>
      </p:sp>
      <p:sp>
        <p:nvSpPr>
          <p:cNvPr id="38" name="object 38"/>
          <p:cNvSpPr txBox="1"/>
          <p:nvPr/>
        </p:nvSpPr>
        <p:spPr>
          <a:xfrm>
            <a:off x="9330054" y="3769189"/>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(2.16)</a:t>
            </a:r>
            <a:endParaRPr sz="850">
              <a:latin typeface="Microsoft Sans Serif"/>
              <a:cs typeface="Microsoft Sans Serif"/>
            </a:endParaRPr>
          </a:p>
        </p:txBody>
      </p:sp>
      <p:sp>
        <p:nvSpPr>
          <p:cNvPr id="39" name="object 39"/>
          <p:cNvSpPr txBox="1"/>
          <p:nvPr/>
        </p:nvSpPr>
        <p:spPr>
          <a:xfrm>
            <a:off x="5337175" y="3751177"/>
            <a:ext cx="4220210" cy="1219565"/>
          </a:xfrm>
          <a:prstGeom prst="rect">
            <a:avLst/>
          </a:prstGeom>
        </p:spPr>
        <p:txBody>
          <a:bodyPr vert="horz" wrap="square" lIns="0" tIns="11430" rIns="0" bIns="0" rtlCol="0">
            <a:spAutoFit/>
          </a:bodyPr>
          <a:lstStyle/>
          <a:p>
            <a:pPr marR="106680" algn="ctr">
              <a:spcBef>
                <a:spcPts val="90"/>
              </a:spcBef>
            </a:pPr>
            <a:r>
              <a:rPr sz="1000" i="1" spc="-30" dirty="0">
                <a:latin typeface="Arial"/>
                <a:cs typeface="Arial"/>
              </a:rPr>
              <a:t>X</a:t>
            </a:r>
            <a:r>
              <a:rPr sz="950" spc="-30" dirty="0">
                <a:latin typeface="Microsoft Sans Serif"/>
                <a:cs typeface="Microsoft Sans Serif"/>
              </a:rPr>
              <a:t>=</a:t>
            </a:r>
            <a:r>
              <a:rPr sz="1000" i="1" spc="-30" dirty="0">
                <a:latin typeface="Arial"/>
                <a:cs typeface="Arial"/>
              </a:rPr>
              <a:t>A</a:t>
            </a:r>
            <a:r>
              <a:rPr sz="950" spc="-30" dirty="0">
                <a:latin typeface="Microsoft Sans Serif"/>
                <a:cs typeface="Microsoft Sans Serif"/>
              </a:rPr>
              <a:t>/</a:t>
            </a:r>
            <a:r>
              <a:rPr sz="1000" i="1" spc="-30" dirty="0">
                <a:latin typeface="Arial"/>
                <a:cs typeface="Arial"/>
              </a:rPr>
              <a:t>π</a:t>
            </a:r>
            <a:endParaRPr sz="1000" dirty="0">
              <a:latin typeface="Arial"/>
              <a:cs typeface="Arial"/>
            </a:endParaRPr>
          </a:p>
          <a:p>
            <a:pPr marL="12700">
              <a:spcBef>
                <a:spcPts val="1050"/>
              </a:spcBef>
            </a:pPr>
            <a:r>
              <a:rPr sz="850" spc="20" dirty="0">
                <a:solidFill>
                  <a:srgbClr val="171514"/>
                </a:solidFill>
                <a:latin typeface="Microsoft Sans Serif"/>
                <a:cs typeface="Microsoft Sans Serif"/>
              </a:rPr>
              <a:t>dónde</a:t>
            </a:r>
            <a:r>
              <a:rPr sz="850" i="1" spc="20" dirty="0">
                <a:solidFill>
                  <a:srgbClr val="171514"/>
                </a:solidFill>
                <a:latin typeface="Arial"/>
                <a:cs typeface="Arial"/>
              </a:rPr>
              <a:t>A</a:t>
            </a:r>
            <a:r>
              <a:rPr sz="850" spc="20" dirty="0">
                <a:solidFill>
                  <a:srgbClr val="171514"/>
                </a:solidFill>
                <a:latin typeface="Microsoft Sans Serif"/>
                <a:cs typeface="Microsoft Sans Serif"/>
              </a:rPr>
              <a:t>es</a:t>
            </a:r>
            <a:r>
              <a:rPr sz="850" spc="-1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área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encierra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los</a:t>
            </a:r>
            <a:r>
              <a:rPr sz="850" spc="-10" dirty="0">
                <a:solidFill>
                  <a:srgbClr val="171514"/>
                </a:solidFill>
                <a:latin typeface="Microsoft Sans Serif"/>
                <a:cs typeface="Microsoft Sans Serif"/>
              </a:rPr>
              <a:t> </a:t>
            </a:r>
            <a:r>
              <a:rPr sz="850" spc="25" dirty="0">
                <a:solidFill>
                  <a:srgbClr val="171514"/>
                </a:solidFill>
                <a:latin typeface="Microsoft Sans Serif"/>
                <a:cs typeface="Microsoft Sans Serif"/>
              </a:rPr>
              <a:t>electrodos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tierra</a:t>
            </a:r>
            <a:r>
              <a:rPr sz="850" spc="30" dirty="0">
                <a:solidFill>
                  <a:srgbClr val="171514"/>
                </a:solidFill>
                <a:latin typeface="Microsoft Sans Serif"/>
                <a:cs typeface="Microsoft Sans Serif"/>
              </a:rPr>
              <a:t>.</a:t>
            </a:r>
            <a:endParaRPr sz="850" dirty="0">
              <a:latin typeface="Microsoft Sans Serif"/>
              <a:cs typeface="Microsoft Sans Serif"/>
            </a:endParaRPr>
          </a:p>
          <a:p>
            <a:pPr marL="12700" marR="5080" indent="152400">
              <a:lnSpc>
                <a:spcPts val="1200"/>
              </a:lnSpc>
              <a:spcBef>
                <a:spcPts val="70"/>
              </a:spcBef>
            </a:pPr>
            <a:r>
              <a:rPr sz="750" dirty="0">
                <a:solidFill>
                  <a:srgbClr val="171514"/>
                </a:solidFill>
                <a:latin typeface="Microsoft Sans Serif"/>
                <a:cs typeface="Microsoft Sans Serif"/>
              </a:rPr>
              <a:t>Al </a:t>
            </a:r>
            <a:r>
              <a:rPr sz="750" spc="40" dirty="0">
                <a:solidFill>
                  <a:srgbClr val="171514"/>
                </a:solidFill>
                <a:latin typeface="Microsoft Sans Serif"/>
                <a:cs typeface="Microsoft Sans Serif"/>
              </a:rPr>
              <a:t>medir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cualquier </a:t>
            </a:r>
            <a:r>
              <a:rPr sz="750" spc="45" dirty="0">
                <a:solidFill>
                  <a:srgbClr val="171514"/>
                </a:solidFill>
                <a:latin typeface="Microsoft Sans Serif"/>
                <a:cs typeface="Microsoft Sans Serif"/>
              </a:rPr>
              <a:t>torre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línea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transmisión </a:t>
            </a:r>
            <a:r>
              <a:rPr sz="750" spc="10" dirty="0">
                <a:solidFill>
                  <a:srgbClr val="171514"/>
                </a:solidFill>
                <a:latin typeface="Microsoft Sans Serif"/>
                <a:cs typeface="Microsoft Sans Serif"/>
              </a:rPr>
              <a:t>aérea</a:t>
            </a:r>
            <a:r>
              <a:rPr sz="750" spc="1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electrodos</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auxiliares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colocarse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dirección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perpendicular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dirección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línea</a:t>
            </a:r>
            <a:r>
              <a:rPr lang="es-ES" sz="750" spc="2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 </a:t>
            </a:r>
            <a:r>
              <a:rPr sz="750" spc="25" dirty="0">
                <a:solidFill>
                  <a:srgbClr val="171514"/>
                </a:solidFill>
                <a:latin typeface="Microsoft Sans Serif"/>
                <a:cs typeface="Microsoft Sans Serif"/>
              </a:rPr>
              <a:t>evitar cualquier </a:t>
            </a:r>
            <a:r>
              <a:rPr sz="750" spc="40" dirty="0">
                <a:solidFill>
                  <a:srgbClr val="171514"/>
                </a:solidFill>
                <a:latin typeface="Microsoft Sans Serif"/>
                <a:cs typeface="Microsoft Sans Serif"/>
              </a:rPr>
              <a:t>error </a:t>
            </a:r>
            <a:r>
              <a:rPr sz="750" spc="30" dirty="0">
                <a:solidFill>
                  <a:srgbClr val="171514"/>
                </a:solidFill>
                <a:latin typeface="Microsoft Sans Serif"/>
                <a:cs typeface="Microsoft Sans Serif"/>
              </a:rPr>
              <a:t>resultante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efectos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inducción. </a:t>
            </a:r>
            <a:r>
              <a:rPr sz="750" spc="-35" dirty="0">
                <a:solidFill>
                  <a:srgbClr val="171514"/>
                </a:solidFill>
                <a:latin typeface="Microsoft Sans Serif"/>
                <a:cs typeface="Microsoft Sans Serif"/>
              </a:rPr>
              <a:t>Si </a:t>
            </a:r>
            <a:r>
              <a:rPr sz="750" spc="10" dirty="0">
                <a:solidFill>
                  <a:srgbClr val="171514"/>
                </a:solidFill>
                <a:latin typeface="Microsoft Sans Serif"/>
                <a:cs typeface="Microsoft Sans Serif"/>
              </a:rPr>
              <a:t>la </a:t>
            </a:r>
            <a:r>
              <a:rPr sz="750" spc="45" dirty="0">
                <a:solidFill>
                  <a:srgbClr val="171514"/>
                </a:solidFill>
                <a:latin typeface="Microsoft Sans Serif"/>
                <a:cs typeface="Microsoft Sans Serif"/>
              </a:rPr>
              <a:t>torre </a:t>
            </a:r>
            <a:r>
              <a:rPr sz="750" spc="-5" dirty="0">
                <a:solidFill>
                  <a:srgbClr val="171514"/>
                </a:solidFill>
                <a:latin typeface="Microsoft Sans Serif"/>
                <a:cs typeface="Microsoft Sans Serif"/>
              </a:rPr>
              <a:t>es </a:t>
            </a:r>
            <a:r>
              <a:rPr sz="750" spc="30" dirty="0" err="1">
                <a:solidFill>
                  <a:srgbClr val="171514"/>
                </a:solidFill>
                <a:latin typeface="Microsoft Sans Serif"/>
                <a:cs typeface="Microsoft Sans Serif"/>
              </a:rPr>
              <a:t>una</a:t>
            </a:r>
            <a:r>
              <a:rPr sz="750" spc="30" dirty="0">
                <a:solidFill>
                  <a:srgbClr val="171514"/>
                </a:solidFill>
                <a:latin typeface="Microsoft Sans Serif"/>
                <a:cs typeface="Microsoft Sans Serif"/>
              </a:rPr>
              <a:t> </a:t>
            </a:r>
            <a:r>
              <a:rPr sz="750" spc="45" dirty="0" err="1" smtClean="0">
                <a:solidFill>
                  <a:srgbClr val="171514"/>
                </a:solidFill>
                <a:latin typeface="Microsoft Sans Serif"/>
                <a:cs typeface="Microsoft Sans Serif"/>
              </a:rPr>
              <a:t>torre</a:t>
            </a:r>
            <a:r>
              <a:rPr lang="es-ES" sz="750" spc="4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angular </a:t>
            </a:r>
            <a:r>
              <a:rPr sz="750" spc="10" dirty="0">
                <a:solidFill>
                  <a:srgbClr val="171514"/>
                </a:solidFill>
                <a:latin typeface="Microsoft Sans Serif"/>
                <a:cs typeface="Microsoft Sans Serif"/>
              </a:rPr>
              <a:t>(</a:t>
            </a:r>
            <a:r>
              <a:rPr sz="750" spc="10"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2.11),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electrodos </a:t>
            </a:r>
            <a:r>
              <a:rPr sz="750" spc="15" dirty="0">
                <a:solidFill>
                  <a:srgbClr val="171514"/>
                </a:solidFill>
                <a:latin typeface="Microsoft Sans Serif"/>
                <a:cs typeface="Microsoft Sans Serif"/>
              </a:rPr>
              <a:t>auxiliares </a:t>
            </a:r>
            <a:r>
              <a:rPr sz="750" spc="25" dirty="0">
                <a:solidFill>
                  <a:srgbClr val="171514"/>
                </a:solidFill>
                <a:latin typeface="Microsoft Sans Serif"/>
                <a:cs typeface="Microsoft Sans Serif"/>
              </a:rPr>
              <a:t>deben </a:t>
            </a:r>
            <a:r>
              <a:rPr sz="750" spc="20" dirty="0">
                <a:solidFill>
                  <a:srgbClr val="171514"/>
                </a:solidFill>
                <a:latin typeface="Microsoft Sans Serif"/>
                <a:cs typeface="Microsoft Sans Serif"/>
              </a:rPr>
              <a:t>estar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largo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línea</a:t>
            </a:r>
            <a:r>
              <a:rPr sz="750" spc="2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20" dirty="0">
                <a:solidFill>
                  <a:srgbClr val="171514"/>
                </a:solidFill>
                <a:latin typeface="Microsoft Sans Serif"/>
                <a:cs typeface="Microsoft Sans Serif"/>
              </a:rPr>
              <a:t>divide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ángulo</a:t>
            </a:r>
            <a:r>
              <a:rPr sz="750" spc="-1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direcciones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línea</a:t>
            </a:r>
            <a:r>
              <a:rPr sz="750" spc="15" dirty="0">
                <a:solidFill>
                  <a:srgbClr val="171514"/>
                </a:solidFill>
                <a:latin typeface="Microsoft Sans Serif"/>
                <a:cs typeface="Microsoft Sans Serif"/>
              </a:rPr>
              <a:t>.</a:t>
            </a:r>
            <a:endParaRPr sz="750" dirty="0">
              <a:latin typeface="Microsoft Sans Serif"/>
              <a:cs typeface="Microsoft Sans Serif"/>
            </a:endParaRPr>
          </a:p>
        </p:txBody>
      </p:sp>
      <p:sp>
        <p:nvSpPr>
          <p:cNvPr id="40" name="object 40"/>
          <p:cNvSpPr txBox="1"/>
          <p:nvPr/>
        </p:nvSpPr>
        <p:spPr>
          <a:xfrm>
            <a:off x="5337175" y="5191585"/>
            <a:ext cx="4314190" cy="2369751"/>
          </a:xfrm>
          <a:prstGeom prst="rect">
            <a:avLst/>
          </a:prstGeom>
        </p:spPr>
        <p:txBody>
          <a:bodyPr vert="horz" wrap="square" lIns="0" tIns="12700" rIns="0" bIns="0" rtlCol="0">
            <a:spAutoFit/>
          </a:bodyPr>
          <a:lstStyle/>
          <a:p>
            <a:pPr marL="173355" lvl="1" indent="-161290">
              <a:spcBef>
                <a:spcPts val="100"/>
              </a:spcBef>
              <a:buAutoNum type="arabicPeriod" startAt="3"/>
              <a:tabLst>
                <a:tab pos="173990" algn="l"/>
              </a:tabLst>
            </a:pPr>
            <a:r>
              <a:rPr sz="750" b="1" spc="-10" dirty="0">
                <a:solidFill>
                  <a:srgbClr val="171514"/>
                </a:solidFill>
                <a:latin typeface="Arial"/>
                <a:cs typeface="Arial"/>
              </a:rPr>
              <a:t>RESISTIVIDAD</a:t>
            </a:r>
            <a:r>
              <a:rPr sz="750" b="1" spc="-15" dirty="0">
                <a:solidFill>
                  <a:srgbClr val="171514"/>
                </a:solidFill>
                <a:latin typeface="Arial"/>
                <a:cs typeface="Arial"/>
              </a:rPr>
              <a:t> </a:t>
            </a:r>
            <a:r>
              <a:rPr sz="750" b="1" spc="-35" dirty="0">
                <a:solidFill>
                  <a:srgbClr val="171514"/>
                </a:solidFill>
                <a:latin typeface="Arial"/>
                <a:cs typeface="Arial"/>
              </a:rPr>
              <a:t>DEL</a:t>
            </a:r>
            <a:r>
              <a:rPr sz="750" b="1" spc="-15" dirty="0">
                <a:solidFill>
                  <a:srgbClr val="171514"/>
                </a:solidFill>
                <a:latin typeface="Arial"/>
                <a:cs typeface="Arial"/>
              </a:rPr>
              <a:t> </a:t>
            </a:r>
            <a:r>
              <a:rPr sz="750" b="1" spc="-35" dirty="0">
                <a:solidFill>
                  <a:srgbClr val="171514"/>
                </a:solidFill>
                <a:latin typeface="Arial"/>
                <a:cs typeface="Arial"/>
              </a:rPr>
              <a:t>SUELO</a:t>
            </a:r>
            <a:endParaRPr sz="750" dirty="0">
              <a:latin typeface="Arial"/>
              <a:cs typeface="Arial"/>
            </a:endParaRPr>
          </a:p>
          <a:p>
            <a:pPr marL="12700" marR="5080">
              <a:lnSpc>
                <a:spcPct val="133300"/>
              </a:lnSpc>
              <a:spcBef>
                <a:spcPts val="600"/>
              </a:spcBef>
            </a:pPr>
            <a:r>
              <a:rPr sz="750" spc="-35"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conocimiento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spc="-5" dirty="0">
                <a:solidFill>
                  <a:srgbClr val="171514"/>
                </a:solidFill>
                <a:latin typeface="Microsoft Sans Serif"/>
                <a:cs typeface="Microsoft Sans Serif"/>
              </a:rPr>
              <a:t> 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suma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importancia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 </a:t>
            </a:r>
            <a:r>
              <a:rPr sz="750" spc="35" dirty="0" err="1" smtClean="0">
                <a:solidFill>
                  <a:srgbClr val="171514"/>
                </a:solidFill>
                <a:latin typeface="Microsoft Sans Serif"/>
                <a:cs typeface="Microsoft Sans Serif"/>
              </a:rPr>
              <a:t>tierra</a:t>
            </a:r>
            <a:r>
              <a:rPr lang="es-ES" sz="750" spc="3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25" dirty="0">
                <a:solidFill>
                  <a:srgbClr val="171514"/>
                </a:solidFill>
                <a:latin typeface="Microsoft Sans Serif"/>
                <a:cs typeface="Microsoft Sans Serif"/>
              </a:rPr>
              <a:t>cualquier electrodo </a:t>
            </a:r>
            <a:r>
              <a:rPr sz="750" spc="35" dirty="0">
                <a:solidFill>
                  <a:srgbClr val="171514"/>
                </a:solidFill>
                <a:latin typeface="Microsoft Sans Serif"/>
                <a:cs typeface="Microsoft Sans Serif"/>
              </a:rPr>
              <a:t>o </a:t>
            </a:r>
            <a:r>
              <a:rPr sz="750" spc="15" dirty="0">
                <a:solidFill>
                  <a:srgbClr val="171514"/>
                </a:solidFill>
                <a:latin typeface="Microsoft Sans Serif"/>
                <a:cs typeface="Microsoft Sans Serif"/>
              </a:rPr>
              <a:t>sistema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electrodos </a:t>
            </a:r>
            <a:r>
              <a:rPr sz="750" spc="35" dirty="0">
                <a:solidFill>
                  <a:srgbClr val="171514"/>
                </a:solidFill>
                <a:latin typeface="Microsoft Sans Serif"/>
                <a:cs typeface="Microsoft Sans Serif"/>
              </a:rPr>
              <a:t>enterrado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directamente proporcional</a:t>
            </a:r>
            <a:r>
              <a:rPr sz="750" spc="30"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resistividad</a:t>
            </a:r>
            <a:r>
              <a:rPr sz="750" spc="2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10" dirty="0">
                <a:solidFill>
                  <a:srgbClr val="171514"/>
                </a:solidFill>
                <a:latin typeface="Microsoft Sans Serif"/>
                <a:cs typeface="Microsoft Sans Serif"/>
              </a:rPr>
              <a:t>suelo. </a:t>
            </a:r>
            <a:r>
              <a:rPr sz="750" spc="-15" dirty="0">
                <a:solidFill>
                  <a:srgbClr val="171514"/>
                </a:solidFill>
                <a:latin typeface="Microsoft Sans Serif"/>
                <a:cs typeface="Microsoft Sans Serif"/>
              </a:rPr>
              <a:t>La </a:t>
            </a:r>
            <a:r>
              <a:rPr sz="750" spc="30" dirty="0">
                <a:solidFill>
                  <a:srgbClr val="171514"/>
                </a:solidFill>
                <a:latin typeface="Microsoft Sans Serif"/>
                <a:cs typeface="Microsoft Sans Serif"/>
              </a:rPr>
              <a:t>mayoría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suelos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rocas </a:t>
            </a:r>
            <a:r>
              <a:rPr sz="750" spc="40" dirty="0">
                <a:solidFill>
                  <a:srgbClr val="171514"/>
                </a:solidFill>
                <a:latin typeface="Microsoft Sans Serif"/>
                <a:cs typeface="Microsoft Sans Serif"/>
              </a:rPr>
              <a:t>no </a:t>
            </a:r>
            <a:r>
              <a:rPr sz="750" spc="20" dirty="0">
                <a:solidFill>
                  <a:srgbClr val="171514"/>
                </a:solidFill>
                <a:latin typeface="Microsoft Sans Serif"/>
                <a:cs typeface="Microsoft Sans Serif"/>
              </a:rPr>
              <a:t>conducen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electricidad </a:t>
            </a:r>
            <a:r>
              <a:rPr sz="750" dirty="0" err="1">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están</a:t>
            </a:r>
            <a:r>
              <a:rPr lang="es-ES" sz="750" spc="2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completamente</a:t>
            </a:r>
            <a:r>
              <a:rPr sz="750" spc="3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secos. </a:t>
            </a:r>
            <a:r>
              <a:rPr sz="750" spc="-10" dirty="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dirty="0">
                <a:solidFill>
                  <a:srgbClr val="171514"/>
                </a:solidFill>
                <a:latin typeface="Microsoft Sans Serif"/>
                <a:cs typeface="Microsoft Sans Serif"/>
              </a:rPr>
              <a:t>si </a:t>
            </a:r>
            <a:r>
              <a:rPr sz="750" spc="25" dirty="0">
                <a:solidFill>
                  <a:srgbClr val="171514"/>
                </a:solidFill>
                <a:latin typeface="Microsoft Sans Serif"/>
                <a:cs typeface="Microsoft Sans Serif"/>
              </a:rPr>
              <a:t>contienen </a:t>
            </a:r>
            <a:r>
              <a:rPr sz="750" spc="30" dirty="0">
                <a:solidFill>
                  <a:srgbClr val="171514"/>
                </a:solidFill>
                <a:latin typeface="Microsoft Sans Serif"/>
                <a:cs typeface="Microsoft Sans Serif"/>
              </a:rPr>
              <a:t>humedad, </a:t>
            </a:r>
            <a:r>
              <a:rPr sz="750" spc="15" dirty="0">
                <a:solidFill>
                  <a:srgbClr val="171514"/>
                </a:solidFill>
                <a:latin typeface="Microsoft Sans Serif"/>
                <a:cs typeface="Microsoft Sans Serif"/>
              </a:rPr>
              <a:t>su </a:t>
            </a:r>
            <a:r>
              <a:rPr sz="750" spc="20" dirty="0">
                <a:solidFill>
                  <a:srgbClr val="171514"/>
                </a:solidFill>
                <a:latin typeface="Microsoft Sans Serif"/>
                <a:cs typeface="Microsoft Sans Serif"/>
              </a:rPr>
              <a:t>resistividad </a:t>
            </a:r>
            <a:r>
              <a:rPr sz="750" spc="25" dirty="0">
                <a:solidFill>
                  <a:srgbClr val="171514"/>
                </a:solidFill>
                <a:latin typeface="Microsoft Sans Serif"/>
                <a:cs typeface="Microsoft Sans Serif"/>
              </a:rPr>
              <a:t>disminuye</a:t>
            </a:r>
            <a:r>
              <a:rPr sz="750" spc="25" dirty="0">
                <a:solidFill>
                  <a:srgbClr val="171514"/>
                </a:solidFill>
                <a:latin typeface="Microsoft Sans Serif"/>
                <a:cs typeface="Microsoft Sans Serif"/>
              </a:rPr>
              <a:t> </a:t>
            </a:r>
            <a:r>
              <a:rPr sz="750" spc="35" dirty="0">
                <a:solidFill>
                  <a:srgbClr val="171514"/>
                </a:solidFill>
                <a:latin typeface="Microsoft Sans Serif"/>
                <a:cs typeface="Microsoft Sans Serif"/>
              </a:rPr>
              <a:t>mucho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pueden</a:t>
            </a:r>
            <a:r>
              <a:rPr sz="750" spc="3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considerarse </a:t>
            </a:r>
            <a:r>
              <a:rPr sz="750" spc="20" dirty="0">
                <a:solidFill>
                  <a:srgbClr val="171514"/>
                </a:solidFill>
                <a:latin typeface="Microsoft Sans Serif"/>
                <a:cs typeface="Microsoft Sans Serif"/>
              </a:rPr>
              <a:t>conductores, </a:t>
            </a:r>
            <a:r>
              <a:rPr sz="750" spc="30" dirty="0">
                <a:solidFill>
                  <a:srgbClr val="171514"/>
                </a:solidFill>
                <a:latin typeface="Microsoft Sans Serif"/>
                <a:cs typeface="Microsoft Sans Serif"/>
              </a:rPr>
              <a:t>aunque </a:t>
            </a:r>
            <a:r>
              <a:rPr sz="750" spc="15" dirty="0">
                <a:solidFill>
                  <a:srgbClr val="171514"/>
                </a:solidFill>
                <a:latin typeface="Microsoft Sans Serif"/>
                <a:cs typeface="Microsoft Sans Serif"/>
              </a:rPr>
              <a:t>su </a:t>
            </a:r>
            <a:r>
              <a:rPr sz="750" spc="25" dirty="0">
                <a:solidFill>
                  <a:srgbClr val="171514"/>
                </a:solidFill>
                <a:latin typeface="Microsoft Sans Serif"/>
                <a:cs typeface="Microsoft Sans Serif"/>
              </a:rPr>
              <a:t>conductividad </a:t>
            </a:r>
            <a:r>
              <a:rPr sz="750" spc="-5" dirty="0">
                <a:solidFill>
                  <a:srgbClr val="171514"/>
                </a:solidFill>
                <a:latin typeface="Microsoft Sans Serif"/>
                <a:cs typeface="Microsoft Sans Serif"/>
              </a:rPr>
              <a:t>es </a:t>
            </a:r>
            <a:r>
              <a:rPr sz="750" spc="40" dirty="0">
                <a:solidFill>
                  <a:srgbClr val="171514"/>
                </a:solidFill>
                <a:latin typeface="Microsoft Sans Serif"/>
                <a:cs typeface="Microsoft Sans Serif"/>
              </a:rPr>
              <a:t>muy </a:t>
            </a:r>
            <a:r>
              <a:rPr sz="750" spc="25" dirty="0">
                <a:solidFill>
                  <a:srgbClr val="171514"/>
                </a:solidFill>
                <a:latin typeface="Microsoft Sans Serif"/>
                <a:cs typeface="Microsoft Sans Serif"/>
              </a:rPr>
              <a:t>pequeña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comparación</a:t>
            </a:r>
            <a:r>
              <a:rPr lang="es-ES" sz="750" spc="2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metales. </a:t>
            </a:r>
            <a:r>
              <a:rPr sz="750" spc="20" dirty="0">
                <a:solidFill>
                  <a:srgbClr val="171514"/>
                </a:solidFill>
                <a:latin typeface="Microsoft Sans Serif"/>
                <a:cs typeface="Microsoft Sans Serif"/>
              </a:rPr>
              <a:t>Como </a:t>
            </a:r>
            <a:r>
              <a:rPr sz="750" spc="30" dirty="0">
                <a:solidFill>
                  <a:srgbClr val="171514"/>
                </a:solidFill>
                <a:latin typeface="Microsoft Sans Serif"/>
                <a:cs typeface="Microsoft Sans Serif"/>
              </a:rPr>
              <a:t>ejemplo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 del </a:t>
            </a:r>
            <a:r>
              <a:rPr sz="750" spc="25" dirty="0">
                <a:solidFill>
                  <a:srgbClr val="171514"/>
                </a:solidFill>
                <a:latin typeface="Microsoft Sans Serif"/>
                <a:cs typeface="Microsoft Sans Serif"/>
              </a:rPr>
              <a:t>cobre </a:t>
            </a:r>
            <a:r>
              <a:rPr sz="750" spc="-5" dirty="0">
                <a:solidFill>
                  <a:srgbClr val="171514"/>
                </a:solidFill>
                <a:latin typeface="Microsoft Sans Serif"/>
                <a:cs typeface="Microsoft Sans Serif"/>
              </a:rPr>
              <a:t>es </a:t>
            </a:r>
            <a:r>
              <a:rPr sz="750" spc="15" dirty="0">
                <a:solidFill>
                  <a:srgbClr val="171514"/>
                </a:solidFill>
                <a:latin typeface="Microsoft Sans Serif"/>
                <a:cs typeface="Microsoft Sans Serif"/>
              </a:rPr>
              <a:t>0.017µΩ·m </a:t>
            </a:r>
            <a:r>
              <a:rPr sz="750" spc="30" dirty="0">
                <a:solidFill>
                  <a:srgbClr val="171514"/>
                </a:solidFill>
                <a:latin typeface="Microsoft Sans Serif"/>
                <a:cs typeface="Microsoft Sans Serif"/>
              </a:rPr>
              <a:t>mientras</a:t>
            </a:r>
            <a:r>
              <a:rPr sz="750" spc="30" dirty="0">
                <a:solidFill>
                  <a:srgbClr val="171514"/>
                </a:solidFill>
                <a:latin typeface="Microsoft Sans Serif"/>
                <a:cs typeface="Microsoft Sans Serif"/>
              </a:rPr>
              <a:t> que </a:t>
            </a:r>
            <a:r>
              <a:rPr sz="750" spc="10" dirty="0">
                <a:solidFill>
                  <a:srgbClr val="171514"/>
                </a:solidFill>
                <a:latin typeface="Microsoft Sans Serif"/>
                <a:cs typeface="Microsoft Sans Serif"/>
              </a:rPr>
              <a:t>la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suelo</a:t>
            </a:r>
            <a:r>
              <a:rPr sz="750" spc="-1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ordinario</a:t>
            </a:r>
            <a:r>
              <a:rPr sz="750" spc="-5" dirty="0">
                <a:solidFill>
                  <a:srgbClr val="171514"/>
                </a:solidFill>
                <a:latin typeface="Microsoft Sans Serif"/>
                <a:cs typeface="Microsoft Sans Serif"/>
              </a:rPr>
              <a:t> 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100</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Ω·m.</a:t>
            </a:r>
            <a:r>
              <a:rPr sz="450" spc="10" dirty="0">
                <a:solidFill>
                  <a:srgbClr val="171514"/>
                </a:solidFill>
                <a:latin typeface="Microsoft Sans Serif"/>
                <a:cs typeface="Microsoft Sans Serif"/>
              </a:rPr>
              <a:t>1</a:t>
            </a:r>
            <a:endParaRPr sz="450" dirty="0">
              <a:latin typeface="Microsoft Sans Serif"/>
              <a:cs typeface="Microsoft Sans Serif"/>
            </a:endParaRPr>
          </a:p>
          <a:p>
            <a:pPr marL="165100">
              <a:spcBef>
                <a:spcPts val="350"/>
              </a:spcBef>
            </a:pPr>
            <a:r>
              <a:rPr sz="700" spc="-5"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factores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importantes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determinan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son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siguientes</a:t>
            </a:r>
            <a:r>
              <a:rPr sz="700" spc="15" dirty="0">
                <a:solidFill>
                  <a:srgbClr val="171514"/>
                </a:solidFill>
                <a:latin typeface="Microsoft Sans Serif"/>
                <a:cs typeface="Microsoft Sans Serif"/>
              </a:rPr>
              <a:t>:</a:t>
            </a:r>
            <a:endParaRPr sz="700" dirty="0">
              <a:latin typeface="Microsoft Sans Serif"/>
              <a:cs typeface="Microsoft Sans Serif"/>
            </a:endParaRPr>
          </a:p>
          <a:p>
            <a:pPr>
              <a:spcBef>
                <a:spcPts val="35"/>
              </a:spcBef>
            </a:pPr>
            <a:endParaRPr sz="1300" dirty="0">
              <a:latin typeface="Microsoft Sans Serif"/>
              <a:cs typeface="Microsoft Sans Serif"/>
            </a:endParaRPr>
          </a:p>
          <a:p>
            <a:pPr marL="288290" lvl="2" indent="-105410">
              <a:buAutoNum type="arabicPeriod"/>
              <a:tabLst>
                <a:tab pos="288925" algn="l"/>
              </a:tabLst>
            </a:pPr>
            <a:r>
              <a:rPr sz="750" spc="15" dirty="0">
                <a:solidFill>
                  <a:srgbClr val="171514"/>
                </a:solidFill>
                <a:latin typeface="Microsoft Sans Serif"/>
                <a:cs typeface="Microsoft Sans Serif"/>
              </a:rPr>
              <a:t>Tipo</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30"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endParaRPr sz="750" dirty="0">
              <a:latin typeface="Microsoft Sans Serif"/>
              <a:cs typeface="Microsoft Sans Serif"/>
            </a:endParaRPr>
          </a:p>
          <a:p>
            <a:pPr marL="260350" lvl="2" indent="-84455">
              <a:spcBef>
                <a:spcPts val="450"/>
              </a:spcBef>
              <a:buAutoNum type="arabicPeriod"/>
              <a:tabLst>
                <a:tab pos="260985" algn="l"/>
              </a:tabLst>
            </a:pPr>
            <a:r>
              <a:rPr sz="600" spc="20" dirty="0">
                <a:solidFill>
                  <a:srgbClr val="171514"/>
                </a:solidFill>
                <a:latin typeface="Microsoft Sans Serif"/>
                <a:cs typeface="Microsoft Sans Serif"/>
              </a:rPr>
              <a:t>Contenido</a:t>
            </a:r>
            <a:r>
              <a:rPr sz="600" spc="-3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30" dirty="0">
                <a:solidFill>
                  <a:srgbClr val="171514"/>
                </a:solidFill>
                <a:latin typeface="Microsoft Sans Serif"/>
                <a:cs typeface="Microsoft Sans Serif"/>
              </a:rPr>
              <a:t> </a:t>
            </a:r>
            <a:r>
              <a:rPr sz="600" spc="30" dirty="0">
                <a:solidFill>
                  <a:srgbClr val="171514"/>
                </a:solidFill>
                <a:latin typeface="Microsoft Sans Serif"/>
                <a:cs typeface="Microsoft Sans Serif"/>
              </a:rPr>
              <a:t>humedad</a:t>
            </a:r>
            <a:endParaRPr sz="600" dirty="0">
              <a:latin typeface="Microsoft Sans Serif"/>
              <a:cs typeface="Microsoft Sans Serif"/>
            </a:endParaRPr>
          </a:p>
          <a:p>
            <a:pPr marL="313690" lvl="2" indent="-133350">
              <a:spcBef>
                <a:spcPts val="130"/>
              </a:spcBef>
              <a:buAutoNum type="arabicPeriod"/>
              <a:tabLst>
                <a:tab pos="314325" algn="l"/>
              </a:tabLst>
            </a:pPr>
            <a:r>
              <a:rPr sz="950" spc="10" dirty="0">
                <a:solidFill>
                  <a:srgbClr val="171514"/>
                </a:solidFill>
                <a:latin typeface="Microsoft Sans Serif"/>
                <a:cs typeface="Microsoft Sans Serif"/>
              </a:rPr>
              <a:t>Tipos</a:t>
            </a:r>
            <a:r>
              <a:rPr sz="950" spc="-20" dirty="0">
                <a:solidFill>
                  <a:srgbClr val="171514"/>
                </a:solidFill>
                <a:latin typeface="Microsoft Sans Serif"/>
                <a:cs typeface="Microsoft Sans Serif"/>
              </a:rPr>
              <a:t> </a:t>
            </a:r>
            <a:r>
              <a:rPr sz="950" spc="30" dirty="0">
                <a:solidFill>
                  <a:srgbClr val="171514"/>
                </a:solidFill>
                <a:latin typeface="Microsoft Sans Serif"/>
                <a:cs typeface="Microsoft Sans Serif"/>
              </a:rPr>
              <a:t>de</a:t>
            </a:r>
            <a:r>
              <a:rPr sz="950" spc="-15" dirty="0">
                <a:solidFill>
                  <a:srgbClr val="171514"/>
                </a:solidFill>
                <a:latin typeface="Microsoft Sans Serif"/>
                <a:cs typeface="Microsoft Sans Serif"/>
              </a:rPr>
              <a:t> </a:t>
            </a:r>
            <a:r>
              <a:rPr sz="950" dirty="0">
                <a:solidFill>
                  <a:srgbClr val="171514"/>
                </a:solidFill>
                <a:latin typeface="Microsoft Sans Serif"/>
                <a:cs typeface="Microsoft Sans Serif"/>
              </a:rPr>
              <a:t>sal</a:t>
            </a:r>
            <a:r>
              <a:rPr sz="950" spc="-15" dirty="0">
                <a:solidFill>
                  <a:srgbClr val="171514"/>
                </a:solidFill>
                <a:latin typeface="Microsoft Sans Serif"/>
                <a:cs typeface="Microsoft Sans Serif"/>
              </a:rPr>
              <a:t> </a:t>
            </a:r>
            <a:r>
              <a:rPr sz="950" spc="30" dirty="0">
                <a:solidFill>
                  <a:srgbClr val="171514"/>
                </a:solidFill>
                <a:latin typeface="Microsoft Sans Serif"/>
                <a:cs typeface="Microsoft Sans Serif"/>
              </a:rPr>
              <a:t>disuelta</a:t>
            </a:r>
            <a:r>
              <a:rPr sz="950" spc="-15" dirty="0">
                <a:solidFill>
                  <a:srgbClr val="171514"/>
                </a:solidFill>
                <a:latin typeface="Microsoft Sans Serif"/>
                <a:cs typeface="Microsoft Sans Serif"/>
              </a:rPr>
              <a:t> </a:t>
            </a:r>
            <a:r>
              <a:rPr sz="950" spc="5" dirty="0">
                <a:solidFill>
                  <a:srgbClr val="171514"/>
                </a:solidFill>
                <a:latin typeface="Microsoft Sans Serif"/>
                <a:cs typeface="Microsoft Sans Serif"/>
              </a:rPr>
              <a:t>y</a:t>
            </a:r>
            <a:r>
              <a:rPr sz="950" spc="-15" dirty="0">
                <a:solidFill>
                  <a:srgbClr val="171514"/>
                </a:solidFill>
                <a:latin typeface="Microsoft Sans Serif"/>
                <a:cs typeface="Microsoft Sans Serif"/>
              </a:rPr>
              <a:t> </a:t>
            </a:r>
            <a:r>
              <a:rPr sz="950" spc="15" dirty="0">
                <a:solidFill>
                  <a:srgbClr val="171514"/>
                </a:solidFill>
                <a:latin typeface="Microsoft Sans Serif"/>
                <a:cs typeface="Microsoft Sans Serif"/>
              </a:rPr>
              <a:t>su</a:t>
            </a:r>
            <a:r>
              <a:rPr sz="950" spc="-15" dirty="0">
                <a:solidFill>
                  <a:srgbClr val="171514"/>
                </a:solidFill>
                <a:latin typeface="Microsoft Sans Serif"/>
                <a:cs typeface="Microsoft Sans Serif"/>
              </a:rPr>
              <a:t> </a:t>
            </a:r>
            <a:r>
              <a:rPr sz="950" spc="30" dirty="0">
                <a:solidFill>
                  <a:srgbClr val="171514"/>
                </a:solidFill>
                <a:latin typeface="Microsoft Sans Serif"/>
                <a:cs typeface="Microsoft Sans Serif"/>
              </a:rPr>
              <a:t>concentración</a:t>
            </a:r>
            <a:endParaRPr sz="950" dirty="0">
              <a:latin typeface="Microsoft Sans Serif"/>
              <a:cs typeface="Microsoft Sans Serif"/>
            </a:endParaRPr>
          </a:p>
          <a:p>
            <a:pPr marL="305435" lvl="2" indent="-126364">
              <a:spcBef>
                <a:spcPts val="110"/>
              </a:spcBef>
              <a:buAutoNum type="arabicPeriod"/>
              <a:tabLst>
                <a:tab pos="306070" algn="l"/>
              </a:tabLst>
            </a:pPr>
            <a:r>
              <a:rPr sz="900" spc="35" dirty="0">
                <a:solidFill>
                  <a:srgbClr val="171514"/>
                </a:solidFill>
                <a:latin typeface="Microsoft Sans Serif"/>
                <a:cs typeface="Microsoft Sans Serif"/>
              </a:rPr>
              <a:t>Temperatura</a:t>
            </a:r>
            <a:r>
              <a:rPr sz="900" spc="-30" dirty="0">
                <a:solidFill>
                  <a:srgbClr val="171514"/>
                </a:solidFill>
                <a:latin typeface="Microsoft Sans Serif"/>
                <a:cs typeface="Microsoft Sans Serif"/>
              </a:rPr>
              <a:t> </a:t>
            </a:r>
            <a:r>
              <a:rPr sz="900" spc="5" dirty="0">
                <a:solidFill>
                  <a:srgbClr val="171514"/>
                </a:solidFill>
                <a:latin typeface="Microsoft Sans Serif"/>
                <a:cs typeface="Microsoft Sans Serif"/>
              </a:rPr>
              <a:t>y</a:t>
            </a:r>
            <a:r>
              <a:rPr sz="900" spc="-30" dirty="0">
                <a:solidFill>
                  <a:srgbClr val="171514"/>
                </a:solidFill>
                <a:latin typeface="Microsoft Sans Serif"/>
                <a:cs typeface="Microsoft Sans Serif"/>
              </a:rPr>
              <a:t> </a:t>
            </a:r>
            <a:r>
              <a:rPr sz="900" spc="30" dirty="0">
                <a:solidFill>
                  <a:srgbClr val="171514"/>
                </a:solidFill>
                <a:latin typeface="Microsoft Sans Serif"/>
                <a:cs typeface="Microsoft Sans Serif"/>
              </a:rPr>
              <a:t>presión</a:t>
            </a:r>
            <a:endParaRPr sz="900" dirty="0">
              <a:latin typeface="Microsoft Sans Serif"/>
              <a:cs typeface="Microsoft Sans Serif"/>
            </a:endParaRPr>
          </a:p>
          <a:p>
            <a:pPr marL="258445" lvl="2" indent="-77470">
              <a:spcBef>
                <a:spcPts val="470"/>
              </a:spcBef>
              <a:buAutoNum type="arabicPeriod"/>
              <a:tabLst>
                <a:tab pos="259079" algn="l"/>
              </a:tabLst>
            </a:pPr>
            <a:r>
              <a:rPr sz="550" spc="15" dirty="0">
                <a:solidFill>
                  <a:srgbClr val="171514"/>
                </a:solidFill>
                <a:latin typeface="Microsoft Sans Serif"/>
                <a:cs typeface="Microsoft Sans Serif"/>
              </a:rPr>
              <a:t>Tamaño</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dirty="0">
                <a:solidFill>
                  <a:srgbClr val="171514"/>
                </a:solidFill>
                <a:latin typeface="Microsoft Sans Serif"/>
                <a:cs typeface="Microsoft Sans Serif"/>
              </a:rPr>
              <a:t>las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partículas</a:t>
            </a:r>
            <a:endParaRPr sz="550" dirty="0">
              <a:latin typeface="Microsoft Sans Serif"/>
              <a:cs typeface="Microsoft Sans Serif"/>
            </a:endParaRPr>
          </a:p>
        </p:txBody>
      </p:sp>
      <p:sp>
        <p:nvSpPr>
          <p:cNvPr id="41" name="object 41"/>
          <p:cNvSpPr txBox="1"/>
          <p:nvPr/>
        </p:nvSpPr>
        <p:spPr>
          <a:xfrm>
            <a:off x="5337176" y="7859623"/>
            <a:ext cx="4175125" cy="112851"/>
          </a:xfrm>
          <a:prstGeom prst="rect">
            <a:avLst/>
          </a:prstGeom>
        </p:spPr>
        <p:txBody>
          <a:bodyPr vert="horz" wrap="square" lIns="0" tIns="12700" rIns="0" bIns="0" rtlCol="0">
            <a:spAutoFit/>
          </a:bodyPr>
          <a:lstStyle/>
          <a:p>
            <a:pPr marL="12700">
              <a:spcBef>
                <a:spcPts val="100"/>
              </a:spcBef>
            </a:pPr>
            <a:r>
              <a:rPr sz="400" spc="-5" dirty="0">
                <a:solidFill>
                  <a:srgbClr val="171514"/>
                </a:solidFill>
                <a:latin typeface="Microsoft Sans Serif"/>
                <a:cs typeface="Microsoft Sans Serif"/>
              </a:rPr>
              <a:t>1</a:t>
            </a:r>
            <a:r>
              <a:rPr sz="650" spc="-5"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unidad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spc="5" dirty="0">
                <a:solidFill>
                  <a:srgbClr val="171514"/>
                </a:solidFill>
                <a:latin typeface="Microsoft Sans Serif"/>
                <a:cs typeface="Microsoft Sans Serif"/>
              </a:rPr>
              <a:t> </a:t>
            </a:r>
            <a:r>
              <a:rPr sz="650" spc="20" dirty="0" err="1">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35" dirty="0" smtClean="0">
                <a:solidFill>
                  <a:srgbClr val="171514"/>
                </a:solidFill>
                <a:latin typeface="Microsoft Sans Serif"/>
                <a:cs typeface="Microsoft Sans Serif"/>
              </a:rPr>
              <a:t>ohm-</a:t>
            </a:r>
            <a:r>
              <a:rPr lang="es-ES" sz="650" spc="35" dirty="0" smtClean="0">
                <a:solidFill>
                  <a:srgbClr val="171514"/>
                </a:solidFill>
                <a:latin typeface="Microsoft Sans Serif"/>
                <a:cs typeface="Microsoft Sans Serif"/>
              </a:rPr>
              <a:t>m</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representa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resistencia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cubo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lado</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1</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m1</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Ω·m=</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100</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Ω·cm</a:t>
            </a:r>
            <a:endParaRPr sz="650" dirty="0">
              <a:latin typeface="Microsoft Sans Serif"/>
              <a:cs typeface="Microsoft Sans Serif"/>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349876" y="1227048"/>
            <a:ext cx="4283075" cy="6350"/>
            <a:chOff x="666750" y="1227048"/>
            <a:chExt cx="4283075" cy="6350"/>
          </a:xfrm>
        </p:grpSpPr>
        <p:sp>
          <p:nvSpPr>
            <p:cNvPr id="3" name="object 3"/>
            <p:cNvSpPr/>
            <p:nvPr/>
          </p:nvSpPr>
          <p:spPr>
            <a:xfrm>
              <a:off x="666750" y="1230223"/>
              <a:ext cx="3708400" cy="0"/>
            </a:xfrm>
            <a:custGeom>
              <a:avLst/>
              <a:gdLst/>
              <a:ahLst/>
              <a:cxnLst/>
              <a:rect l="l" t="t" r="r" b="b"/>
              <a:pathLst>
                <a:path w="3708400">
                  <a:moveTo>
                    <a:pt x="0" y="0"/>
                  </a:moveTo>
                  <a:lnTo>
                    <a:pt x="3708400" y="0"/>
                  </a:lnTo>
                </a:path>
              </a:pathLst>
            </a:custGeom>
            <a:ln w="6350">
              <a:solidFill>
                <a:srgbClr val="231F20"/>
              </a:solidFill>
            </a:ln>
          </p:spPr>
          <p:txBody>
            <a:bodyPr wrap="square" lIns="0" tIns="0" rIns="0" bIns="0" rtlCol="0"/>
            <a:lstStyle/>
            <a:p>
              <a:endParaRPr/>
            </a:p>
          </p:txBody>
        </p:sp>
        <p:sp>
          <p:nvSpPr>
            <p:cNvPr id="4" name="object 4"/>
            <p:cNvSpPr/>
            <p:nvPr/>
          </p:nvSpPr>
          <p:spPr>
            <a:xfrm>
              <a:off x="4375150" y="1230223"/>
              <a:ext cx="574675" cy="0"/>
            </a:xfrm>
            <a:custGeom>
              <a:avLst/>
              <a:gdLst/>
              <a:ahLst/>
              <a:cxnLst/>
              <a:rect l="l" t="t" r="r" b="b"/>
              <a:pathLst>
                <a:path w="574675">
                  <a:moveTo>
                    <a:pt x="0" y="0"/>
                  </a:moveTo>
                  <a:lnTo>
                    <a:pt x="574103" y="0"/>
                  </a:lnTo>
                </a:path>
              </a:pathLst>
            </a:custGeom>
            <a:ln w="6350">
              <a:solidFill>
                <a:srgbClr val="231F20"/>
              </a:solidFill>
            </a:ln>
          </p:spPr>
          <p:txBody>
            <a:bodyPr wrap="square" lIns="0" tIns="0" rIns="0" bIns="0" rtlCol="0"/>
            <a:lstStyle/>
            <a:p>
              <a:endParaRPr/>
            </a:p>
          </p:txBody>
        </p:sp>
      </p:grpSp>
      <p:grpSp>
        <p:nvGrpSpPr>
          <p:cNvPr id="5" name="object 5"/>
          <p:cNvGrpSpPr/>
          <p:nvPr/>
        </p:nvGrpSpPr>
        <p:grpSpPr>
          <a:xfrm>
            <a:off x="5349876" y="2601798"/>
            <a:ext cx="4283075" cy="6350"/>
            <a:chOff x="666750" y="2601798"/>
            <a:chExt cx="4283075" cy="6350"/>
          </a:xfrm>
        </p:grpSpPr>
        <p:sp>
          <p:nvSpPr>
            <p:cNvPr id="6" name="object 6"/>
            <p:cNvSpPr/>
            <p:nvPr/>
          </p:nvSpPr>
          <p:spPr>
            <a:xfrm>
              <a:off x="666750" y="2604973"/>
              <a:ext cx="3708400" cy="0"/>
            </a:xfrm>
            <a:custGeom>
              <a:avLst/>
              <a:gdLst/>
              <a:ahLst/>
              <a:cxnLst/>
              <a:rect l="l" t="t" r="r" b="b"/>
              <a:pathLst>
                <a:path w="3708400">
                  <a:moveTo>
                    <a:pt x="0" y="0"/>
                  </a:moveTo>
                  <a:lnTo>
                    <a:pt x="3708400" y="0"/>
                  </a:lnTo>
                </a:path>
              </a:pathLst>
            </a:custGeom>
            <a:ln w="6350">
              <a:solidFill>
                <a:srgbClr val="231F20"/>
              </a:solidFill>
            </a:ln>
          </p:spPr>
          <p:txBody>
            <a:bodyPr wrap="square" lIns="0" tIns="0" rIns="0" bIns="0" rtlCol="0"/>
            <a:lstStyle/>
            <a:p>
              <a:endParaRPr/>
            </a:p>
          </p:txBody>
        </p:sp>
        <p:sp>
          <p:nvSpPr>
            <p:cNvPr id="7" name="object 7"/>
            <p:cNvSpPr/>
            <p:nvPr/>
          </p:nvSpPr>
          <p:spPr>
            <a:xfrm>
              <a:off x="4375150" y="2604973"/>
              <a:ext cx="574675" cy="0"/>
            </a:xfrm>
            <a:custGeom>
              <a:avLst/>
              <a:gdLst/>
              <a:ahLst/>
              <a:cxnLst/>
              <a:rect l="l" t="t" r="r" b="b"/>
              <a:pathLst>
                <a:path w="574675">
                  <a:moveTo>
                    <a:pt x="0" y="0"/>
                  </a:moveTo>
                  <a:lnTo>
                    <a:pt x="574103" y="0"/>
                  </a:lnTo>
                </a:path>
              </a:pathLst>
            </a:custGeom>
            <a:ln w="6350">
              <a:solidFill>
                <a:srgbClr val="231F20"/>
              </a:solidFill>
            </a:ln>
          </p:spPr>
          <p:txBody>
            <a:bodyPr wrap="square" lIns="0" tIns="0" rIns="0" bIns="0" rtlCol="0"/>
            <a:lstStyle/>
            <a:p>
              <a:endParaRPr/>
            </a:p>
          </p:txBody>
        </p:sp>
      </p:grpSp>
      <p:pic>
        <p:nvPicPr>
          <p:cNvPr id="8" name="object 8"/>
          <p:cNvPicPr/>
          <p:nvPr/>
        </p:nvPicPr>
        <p:blipFill>
          <a:blip r:embed="rId2" cstate="print"/>
          <a:stretch>
            <a:fillRect/>
          </a:stretch>
        </p:blipFill>
        <p:spPr>
          <a:xfrm>
            <a:off x="7393018" y="7026013"/>
            <a:ext cx="199640" cy="222668"/>
          </a:xfrm>
          <a:prstGeom prst="rect">
            <a:avLst/>
          </a:prstGeom>
        </p:spPr>
      </p:pic>
      <p:sp>
        <p:nvSpPr>
          <p:cNvPr id="9" name="object 9"/>
          <p:cNvSpPr/>
          <p:nvPr/>
        </p:nvSpPr>
        <p:spPr>
          <a:xfrm>
            <a:off x="7287945" y="5424575"/>
            <a:ext cx="112395" cy="1604010"/>
          </a:xfrm>
          <a:custGeom>
            <a:avLst/>
            <a:gdLst/>
            <a:ahLst/>
            <a:cxnLst/>
            <a:rect l="l" t="t" r="r" b="b"/>
            <a:pathLst>
              <a:path w="112394" h="1604009">
                <a:moveTo>
                  <a:pt x="112267" y="1603895"/>
                </a:moveTo>
                <a:lnTo>
                  <a:pt x="0" y="0"/>
                </a:lnTo>
              </a:path>
            </a:pathLst>
          </a:custGeom>
          <a:ln w="14389">
            <a:solidFill>
              <a:srgbClr val="231F20"/>
            </a:solidFill>
          </a:ln>
        </p:spPr>
        <p:txBody>
          <a:bodyPr wrap="square" lIns="0" tIns="0" rIns="0" bIns="0" rtlCol="0"/>
          <a:lstStyle/>
          <a:p>
            <a:endParaRPr/>
          </a:p>
        </p:txBody>
      </p:sp>
      <p:graphicFrame>
        <p:nvGraphicFramePr>
          <p:cNvPr id="10" name="object 10"/>
          <p:cNvGraphicFramePr>
            <a:graphicFrameLocks noGrp="1"/>
          </p:cNvGraphicFramePr>
          <p:nvPr/>
        </p:nvGraphicFramePr>
        <p:xfrm>
          <a:off x="6974414" y="5218500"/>
          <a:ext cx="1525269" cy="2067368"/>
        </p:xfrm>
        <a:graphic>
          <a:graphicData uri="http://schemas.openxmlformats.org/drawingml/2006/table">
            <a:tbl>
              <a:tblPr firstRow="1" bandRow="1">
                <a:tableStyleId>{2D5ABB26-0587-4C30-8999-92F81FD0307C}</a:tableStyleId>
              </a:tblPr>
              <a:tblGrid>
                <a:gridCol w="309880">
                  <a:extLst>
                    <a:ext uri="{9D8B030D-6E8A-4147-A177-3AD203B41FA5}">
                      <a16:colId xmlns:a16="http://schemas.microsoft.com/office/drawing/2014/main" val="20000"/>
                    </a:ext>
                  </a:extLst>
                </a:gridCol>
                <a:gridCol w="302260">
                  <a:extLst>
                    <a:ext uri="{9D8B030D-6E8A-4147-A177-3AD203B41FA5}">
                      <a16:colId xmlns:a16="http://schemas.microsoft.com/office/drawing/2014/main" val="20001"/>
                    </a:ext>
                  </a:extLst>
                </a:gridCol>
                <a:gridCol w="309245">
                  <a:extLst>
                    <a:ext uri="{9D8B030D-6E8A-4147-A177-3AD203B41FA5}">
                      <a16:colId xmlns:a16="http://schemas.microsoft.com/office/drawing/2014/main" val="20002"/>
                    </a:ext>
                  </a:extLst>
                </a:gridCol>
                <a:gridCol w="309244">
                  <a:extLst>
                    <a:ext uri="{9D8B030D-6E8A-4147-A177-3AD203B41FA5}">
                      <a16:colId xmlns:a16="http://schemas.microsoft.com/office/drawing/2014/main" val="20003"/>
                    </a:ext>
                  </a:extLst>
                </a:gridCol>
                <a:gridCol w="294640">
                  <a:extLst>
                    <a:ext uri="{9D8B030D-6E8A-4147-A177-3AD203B41FA5}">
                      <a16:colId xmlns:a16="http://schemas.microsoft.com/office/drawing/2014/main" val="20004"/>
                    </a:ext>
                  </a:extLst>
                </a:gridCol>
              </a:tblGrid>
              <a:tr h="517685">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0"/>
                  </a:ext>
                </a:extLst>
              </a:tr>
              <a:tr h="510959">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1"/>
                  </a:ext>
                </a:extLst>
              </a:tr>
              <a:tr h="518172">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2"/>
                  </a:ext>
                </a:extLst>
              </a:tr>
              <a:tr h="520552">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3"/>
                  </a:ext>
                </a:extLst>
              </a:tr>
            </a:tbl>
          </a:graphicData>
        </a:graphic>
      </p:graphicFrame>
      <p:sp>
        <p:nvSpPr>
          <p:cNvPr id="11" name="object 11"/>
          <p:cNvSpPr txBox="1"/>
          <p:nvPr/>
        </p:nvSpPr>
        <p:spPr>
          <a:xfrm>
            <a:off x="5337144" y="396880"/>
            <a:ext cx="4304030" cy="676910"/>
          </a:xfrm>
          <a:prstGeom prst="rect">
            <a:avLst/>
          </a:prstGeom>
        </p:spPr>
        <p:txBody>
          <a:bodyPr vert="horz" wrap="square" lIns="0" tIns="12700" rIns="0" bIns="0" rtlCol="0">
            <a:spAutoFit/>
          </a:bodyPr>
          <a:lstStyle/>
          <a:p>
            <a:pPr marL="12700">
              <a:spcBef>
                <a:spcPts val="100"/>
              </a:spcBef>
              <a:tabLst>
                <a:tab pos="4159885" algn="l"/>
              </a:tabLst>
            </a:pPr>
            <a:r>
              <a:rPr sz="850"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r>
              <a:rPr sz="850" dirty="0">
                <a:solidFill>
                  <a:srgbClr val="171514"/>
                </a:solidFill>
                <a:latin typeface="Microsoft Sans Serif"/>
                <a:cs typeface="Microsoft Sans Serif"/>
              </a:rPr>
              <a:t>	</a:t>
            </a:r>
            <a:r>
              <a:rPr sz="900" b="1" spc="10" dirty="0">
                <a:solidFill>
                  <a:srgbClr val="171514"/>
                </a:solidFill>
                <a:latin typeface="Arial"/>
                <a:cs typeface="Arial"/>
              </a:rPr>
              <a:t>17</a:t>
            </a:r>
            <a:endParaRPr sz="900" dirty="0">
              <a:latin typeface="Arial"/>
              <a:cs typeface="Arial"/>
            </a:endParaRPr>
          </a:p>
          <a:p>
            <a:pPr>
              <a:spcBef>
                <a:spcPts val="35"/>
              </a:spcBef>
            </a:pPr>
            <a:endParaRPr sz="1400" dirty="0">
              <a:latin typeface="Arial"/>
              <a:cs typeface="Arial"/>
            </a:endParaRPr>
          </a:p>
          <a:p>
            <a:pPr marL="12700" marR="23495">
              <a:lnSpc>
                <a:spcPct val="117600"/>
              </a:lnSpc>
            </a:pPr>
            <a:r>
              <a:rPr sz="850" spc="-15"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siguiente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tabla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rango</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aproximado</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resistividad</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diferentes</a:t>
            </a:r>
            <a:r>
              <a:rPr sz="850" dirty="0">
                <a:solidFill>
                  <a:srgbClr val="171514"/>
                </a:solidFill>
                <a:latin typeface="Microsoft Sans Serif"/>
                <a:cs typeface="Microsoft Sans Serif"/>
              </a:rPr>
              <a:t> </a:t>
            </a:r>
            <a:r>
              <a:rPr sz="850" spc="30" dirty="0" err="1">
                <a:solidFill>
                  <a:srgbClr val="171514"/>
                </a:solidFill>
                <a:latin typeface="Microsoft Sans Serif"/>
                <a:cs typeface="Microsoft Sans Serif"/>
              </a:rPr>
              <a:t>tipos</a:t>
            </a:r>
            <a:r>
              <a:rPr sz="850" spc="5" dirty="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de</a:t>
            </a:r>
            <a:r>
              <a:rPr lang="es-ES" sz="850" spc="25" dirty="0" smtClean="0">
                <a:solidFill>
                  <a:srgbClr val="171514"/>
                </a:solidFill>
                <a:latin typeface="Microsoft Sans Serif"/>
                <a:cs typeface="Microsoft Sans Serif"/>
              </a:rPr>
              <a:t> </a:t>
            </a:r>
            <a:r>
              <a:rPr sz="850" spc="10" dirty="0" err="1" smtClean="0">
                <a:solidFill>
                  <a:srgbClr val="171514"/>
                </a:solidFill>
                <a:latin typeface="Microsoft Sans Serif"/>
                <a:cs typeface="Microsoft Sans Serif"/>
              </a:rPr>
              <a:t>suelos</a:t>
            </a:r>
            <a:r>
              <a:rPr sz="850" spc="10" dirty="0">
                <a:solidFill>
                  <a:srgbClr val="171514"/>
                </a:solidFill>
                <a:latin typeface="Microsoft Sans Serif"/>
                <a:cs typeface="Microsoft Sans Serif"/>
              </a:rPr>
              <a:t>:</a:t>
            </a:r>
            <a:endParaRPr sz="850" dirty="0">
              <a:latin typeface="Microsoft Sans Serif"/>
              <a:cs typeface="Microsoft Sans Serif"/>
            </a:endParaRPr>
          </a:p>
        </p:txBody>
      </p:sp>
      <p:sp>
        <p:nvSpPr>
          <p:cNvPr id="12" name="object 12"/>
          <p:cNvSpPr txBox="1"/>
          <p:nvPr/>
        </p:nvSpPr>
        <p:spPr>
          <a:xfrm>
            <a:off x="5337176" y="1356767"/>
            <a:ext cx="1616075" cy="1148135"/>
          </a:xfrm>
          <a:prstGeom prst="rect">
            <a:avLst/>
          </a:prstGeom>
        </p:spPr>
        <p:txBody>
          <a:bodyPr vert="horz" wrap="square" lIns="0" tIns="12700" rIns="0" bIns="0" rtlCol="0">
            <a:spAutoFit/>
          </a:bodyPr>
          <a:lstStyle/>
          <a:p>
            <a:pPr marL="12700">
              <a:spcBef>
                <a:spcPts val="100"/>
              </a:spcBef>
            </a:pPr>
            <a:r>
              <a:rPr sz="550" spc="10" dirty="0">
                <a:solidFill>
                  <a:srgbClr val="171514"/>
                </a:solidFill>
                <a:latin typeface="Microsoft Sans Serif"/>
                <a:cs typeface="Microsoft Sans Serif"/>
              </a:rPr>
              <a:t>Arcilla</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arenosa</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(mezcla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arcilla,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arena</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y</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ceniza</a:t>
            </a:r>
            <a:r>
              <a:rPr sz="550" dirty="0">
                <a:solidFill>
                  <a:srgbClr val="171514"/>
                </a:solidFill>
                <a:latin typeface="Microsoft Sans Serif"/>
                <a:cs typeface="Microsoft Sans Serif"/>
              </a:rPr>
              <a:t>)</a:t>
            </a:r>
            <a:endParaRPr sz="550" dirty="0">
              <a:latin typeface="Microsoft Sans Serif"/>
              <a:cs typeface="Microsoft Sans Serif"/>
            </a:endParaRPr>
          </a:p>
          <a:p>
            <a:pPr marL="12700">
              <a:spcBef>
                <a:spcPts val="540"/>
              </a:spcBef>
            </a:pPr>
            <a:r>
              <a:rPr sz="550" spc="20" dirty="0">
                <a:solidFill>
                  <a:srgbClr val="171514"/>
                </a:solidFill>
                <a:latin typeface="Microsoft Sans Serif"/>
                <a:cs typeface="Microsoft Sans Serif"/>
              </a:rPr>
              <a:t>Marga</a:t>
            </a:r>
            <a:endParaRPr sz="550" dirty="0">
              <a:latin typeface="Microsoft Sans Serif"/>
              <a:cs typeface="Microsoft Sans Serif"/>
            </a:endParaRPr>
          </a:p>
          <a:p>
            <a:pPr marL="12700" marR="287020">
              <a:lnSpc>
                <a:spcPct val="147000"/>
              </a:lnSpc>
              <a:spcBef>
                <a:spcPts val="20"/>
              </a:spcBef>
            </a:pPr>
            <a:r>
              <a:rPr sz="650" spc="5" dirty="0">
                <a:solidFill>
                  <a:srgbClr val="171514"/>
                </a:solidFill>
                <a:latin typeface="Microsoft Sans Serif"/>
                <a:cs typeface="Microsoft Sans Serif"/>
              </a:rPr>
              <a:t>Mezcla</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arcilla</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arenosa</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10"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piedra</a:t>
            </a:r>
            <a:r>
              <a:rPr lang="es-ES" sz="650" spc="25" dirty="0" smtClean="0">
                <a:solidFill>
                  <a:srgbClr val="171514"/>
                </a:solidFill>
                <a:latin typeface="Microsoft Sans Serif"/>
                <a:cs typeface="Microsoft Sans Serif"/>
              </a:rPr>
              <a:t> </a:t>
            </a:r>
            <a:r>
              <a:rPr sz="650" spc="15" dirty="0" smtClean="0">
                <a:solidFill>
                  <a:srgbClr val="171514"/>
                </a:solidFill>
                <a:latin typeface="Microsoft Sans Serif"/>
                <a:cs typeface="Microsoft Sans Serif"/>
              </a:rPr>
              <a:t>Arena</a:t>
            </a:r>
            <a:r>
              <a:rPr sz="650" spc="-10"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grava</a:t>
            </a:r>
            <a:endParaRPr sz="650" dirty="0">
              <a:latin typeface="Microsoft Sans Serif"/>
              <a:cs typeface="Microsoft Sans Serif"/>
            </a:endParaRPr>
          </a:p>
          <a:p>
            <a:pPr marL="12700">
              <a:spcBef>
                <a:spcPts val="315"/>
              </a:spcBef>
            </a:pPr>
            <a:r>
              <a:rPr sz="700" spc="10" dirty="0">
                <a:solidFill>
                  <a:srgbClr val="171514"/>
                </a:solidFill>
                <a:latin typeface="Microsoft Sans Serif"/>
                <a:cs typeface="Microsoft Sans Serif"/>
              </a:rPr>
              <a:t>Arenisca</a:t>
            </a:r>
            <a:r>
              <a:rPr sz="700" spc="-3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30" dirty="0">
                <a:solidFill>
                  <a:srgbClr val="171514"/>
                </a:solidFill>
                <a:latin typeface="Microsoft Sans Serif"/>
                <a:cs typeface="Microsoft Sans Serif"/>
              </a:rPr>
              <a:t> </a:t>
            </a:r>
            <a:r>
              <a:rPr sz="700" spc="20" dirty="0">
                <a:solidFill>
                  <a:srgbClr val="171514"/>
                </a:solidFill>
                <a:latin typeface="Microsoft Sans Serif"/>
                <a:cs typeface="Microsoft Sans Serif"/>
              </a:rPr>
              <a:t>pizarra</a:t>
            </a:r>
            <a:endParaRPr sz="700" dirty="0">
              <a:latin typeface="Microsoft Sans Serif"/>
              <a:cs typeface="Microsoft Sans Serif"/>
            </a:endParaRPr>
          </a:p>
          <a:p>
            <a:pPr marL="12700">
              <a:spcBef>
                <a:spcPts val="254"/>
              </a:spcBef>
            </a:pPr>
            <a:r>
              <a:rPr sz="750" spc="20" dirty="0">
                <a:solidFill>
                  <a:srgbClr val="171514"/>
                </a:solidFill>
                <a:latin typeface="Microsoft Sans Serif"/>
                <a:cs typeface="Microsoft Sans Serif"/>
              </a:rPr>
              <a:t>roca</a:t>
            </a:r>
            <a:r>
              <a:rPr sz="750" spc="-45" dirty="0">
                <a:solidFill>
                  <a:srgbClr val="171514"/>
                </a:solidFill>
                <a:latin typeface="Microsoft Sans Serif"/>
                <a:cs typeface="Microsoft Sans Serif"/>
              </a:rPr>
              <a:t> </a:t>
            </a:r>
            <a:r>
              <a:rPr sz="750" spc="20" dirty="0">
                <a:solidFill>
                  <a:srgbClr val="171514"/>
                </a:solidFill>
                <a:latin typeface="Microsoft Sans Serif"/>
                <a:cs typeface="Microsoft Sans Serif"/>
              </a:rPr>
              <a:t>cristalina</a:t>
            </a:r>
            <a:endParaRPr sz="750" dirty="0">
              <a:latin typeface="Microsoft Sans Serif"/>
              <a:cs typeface="Microsoft Sans Serif"/>
            </a:endParaRPr>
          </a:p>
          <a:p>
            <a:pPr marL="12700" marR="93980">
              <a:lnSpc>
                <a:spcPts val="1150"/>
              </a:lnSpc>
              <a:spcBef>
                <a:spcPts val="45"/>
              </a:spcBef>
            </a:pPr>
            <a:r>
              <a:rPr sz="500" spc="10" dirty="0">
                <a:solidFill>
                  <a:srgbClr val="171514"/>
                </a:solidFill>
                <a:latin typeface="Microsoft Sans Serif"/>
                <a:cs typeface="Microsoft Sans Serif"/>
              </a:rPr>
              <a:t>Concreto</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(1 </a:t>
            </a:r>
            <a:r>
              <a:rPr sz="500" spc="20" dirty="0">
                <a:solidFill>
                  <a:srgbClr val="171514"/>
                </a:solidFill>
                <a:latin typeface="Microsoft Sans Serif"/>
                <a:cs typeface="Microsoft Sans Serif"/>
              </a:rPr>
              <a:t>parte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cemento</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3</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partes</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10" dirty="0">
                <a:solidFill>
                  <a:srgbClr val="171514"/>
                </a:solidFill>
                <a:latin typeface="Microsoft Sans Serif"/>
                <a:cs typeface="Microsoft Sans Serif"/>
              </a:rPr>
              <a:t>arena</a:t>
            </a:r>
            <a:r>
              <a:rPr sz="500" spc="10" dirty="0" smtClean="0">
                <a:solidFill>
                  <a:srgbClr val="171514"/>
                </a:solidFill>
                <a:latin typeface="Microsoft Sans Serif"/>
                <a:cs typeface="Microsoft Sans Serif"/>
              </a:rPr>
              <a:t>)</a:t>
            </a:r>
            <a:r>
              <a:rPr lang="es-ES" sz="500" spc="10" dirty="0" smtClean="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Concreto</a:t>
            </a:r>
            <a:r>
              <a:rPr sz="500" spc="-10" dirty="0" smtClean="0">
                <a:solidFill>
                  <a:srgbClr val="171514"/>
                </a:solidFill>
                <a:latin typeface="Microsoft Sans Serif"/>
                <a:cs typeface="Microsoft Sans Serif"/>
              </a:rPr>
              <a:t> </a:t>
            </a:r>
            <a:r>
              <a:rPr sz="500" spc="-5" dirty="0">
                <a:solidFill>
                  <a:srgbClr val="171514"/>
                </a:solidFill>
                <a:latin typeface="Microsoft Sans Serif"/>
                <a:cs typeface="Microsoft Sans Serif"/>
              </a:rPr>
              <a:t>(1 </a:t>
            </a:r>
            <a:r>
              <a:rPr sz="500" spc="20" dirty="0">
                <a:solidFill>
                  <a:srgbClr val="171514"/>
                </a:solidFill>
                <a:latin typeface="Microsoft Sans Serif"/>
                <a:cs typeface="Microsoft Sans Serif"/>
              </a:rPr>
              <a:t>parte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cemento</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5</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partes</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grava</a:t>
            </a:r>
            <a:r>
              <a:rPr sz="500" spc="10" dirty="0">
                <a:solidFill>
                  <a:srgbClr val="171514"/>
                </a:solidFill>
                <a:latin typeface="Microsoft Sans Serif"/>
                <a:cs typeface="Microsoft Sans Serif"/>
              </a:rPr>
              <a:t>)</a:t>
            </a:r>
            <a:endParaRPr sz="500" dirty="0">
              <a:latin typeface="Microsoft Sans Serif"/>
              <a:cs typeface="Microsoft Sans Serif"/>
            </a:endParaRPr>
          </a:p>
        </p:txBody>
      </p:sp>
      <p:sp>
        <p:nvSpPr>
          <p:cNvPr id="13" name="object 13"/>
          <p:cNvSpPr txBox="1"/>
          <p:nvPr/>
        </p:nvSpPr>
        <p:spPr>
          <a:xfrm>
            <a:off x="9045576" y="1321587"/>
            <a:ext cx="501015" cy="1174750"/>
          </a:xfrm>
          <a:prstGeom prst="rect">
            <a:avLst/>
          </a:prstGeom>
        </p:spPr>
        <p:txBody>
          <a:bodyPr vert="horz" wrap="square" lIns="0" tIns="35560" rIns="0" bIns="0" rtlCol="0">
            <a:spAutoFit/>
          </a:bodyPr>
          <a:lstStyle/>
          <a:p>
            <a:pPr marL="12700">
              <a:spcBef>
                <a:spcPts val="280"/>
              </a:spcBef>
            </a:pPr>
            <a:r>
              <a:rPr sz="700" spc="40" dirty="0">
                <a:solidFill>
                  <a:srgbClr val="171514"/>
                </a:solidFill>
                <a:latin typeface="Microsoft Sans Serif"/>
                <a:cs typeface="Microsoft Sans Serif"/>
              </a:rPr>
              <a:t>5–50</a:t>
            </a:r>
            <a:r>
              <a:rPr sz="700" spc="-40" dirty="0">
                <a:solidFill>
                  <a:srgbClr val="171514"/>
                </a:solidFill>
                <a:latin typeface="Microsoft Sans Serif"/>
                <a:cs typeface="Microsoft Sans Serif"/>
              </a:rPr>
              <a:t> </a:t>
            </a:r>
            <a:r>
              <a:rPr sz="700" spc="20" dirty="0">
                <a:solidFill>
                  <a:srgbClr val="171514"/>
                </a:solidFill>
                <a:latin typeface="Microsoft Sans Serif"/>
                <a:cs typeface="Microsoft Sans Serif"/>
              </a:rPr>
              <a:t>Ω·m</a:t>
            </a:r>
            <a:endParaRPr sz="700">
              <a:latin typeface="Microsoft Sans Serif"/>
              <a:cs typeface="Microsoft Sans Serif"/>
            </a:endParaRPr>
          </a:p>
          <a:p>
            <a:pPr marL="12700">
              <a:spcBef>
                <a:spcPts val="204"/>
              </a:spcBef>
            </a:pPr>
            <a:r>
              <a:rPr sz="800" spc="50" dirty="0">
                <a:solidFill>
                  <a:srgbClr val="171514"/>
                </a:solidFill>
                <a:latin typeface="Microsoft Sans Serif"/>
                <a:cs typeface="Microsoft Sans Serif"/>
              </a:rPr>
              <a:t>8–50</a:t>
            </a:r>
            <a:endParaRPr sz="800">
              <a:latin typeface="Microsoft Sans Serif"/>
              <a:cs typeface="Microsoft Sans Serif"/>
            </a:endParaRPr>
          </a:p>
          <a:p>
            <a:pPr marL="12700">
              <a:spcBef>
                <a:spcPts val="285"/>
              </a:spcBef>
            </a:pPr>
            <a:r>
              <a:rPr sz="700" spc="30" dirty="0">
                <a:solidFill>
                  <a:srgbClr val="171514"/>
                </a:solidFill>
                <a:latin typeface="Microsoft Sans Serif"/>
                <a:cs typeface="Microsoft Sans Serif"/>
              </a:rPr>
              <a:t>40–250</a:t>
            </a:r>
            <a:endParaRPr sz="700">
              <a:latin typeface="Microsoft Sans Serif"/>
              <a:cs typeface="Microsoft Sans Serif"/>
            </a:endParaRPr>
          </a:p>
          <a:p>
            <a:pPr marL="12700">
              <a:spcBef>
                <a:spcPts val="309"/>
              </a:spcBef>
            </a:pPr>
            <a:r>
              <a:rPr sz="700" spc="30" dirty="0">
                <a:solidFill>
                  <a:srgbClr val="171514"/>
                </a:solidFill>
                <a:latin typeface="Microsoft Sans Serif"/>
                <a:cs typeface="Microsoft Sans Serif"/>
              </a:rPr>
              <a:t>60–100</a:t>
            </a:r>
            <a:endParaRPr sz="700">
              <a:latin typeface="Microsoft Sans Serif"/>
              <a:cs typeface="Microsoft Sans Serif"/>
            </a:endParaRPr>
          </a:p>
          <a:p>
            <a:pPr marL="12700">
              <a:spcBef>
                <a:spcPts val="305"/>
              </a:spcBef>
            </a:pPr>
            <a:r>
              <a:rPr sz="700" spc="30" dirty="0">
                <a:solidFill>
                  <a:srgbClr val="171514"/>
                </a:solidFill>
                <a:latin typeface="Microsoft Sans Serif"/>
                <a:cs typeface="Microsoft Sans Serif"/>
              </a:rPr>
              <a:t>10–500</a:t>
            </a:r>
            <a:endParaRPr sz="700">
              <a:latin typeface="Microsoft Sans Serif"/>
              <a:cs typeface="Microsoft Sans Serif"/>
            </a:endParaRPr>
          </a:p>
          <a:p>
            <a:pPr marL="12700">
              <a:spcBef>
                <a:spcPts val="305"/>
              </a:spcBef>
            </a:pPr>
            <a:r>
              <a:rPr sz="700" spc="40" dirty="0">
                <a:solidFill>
                  <a:srgbClr val="171514"/>
                </a:solidFill>
                <a:latin typeface="Microsoft Sans Serif"/>
                <a:cs typeface="Microsoft Sans Serif"/>
              </a:rPr>
              <a:t>200–</a:t>
            </a:r>
            <a:r>
              <a:rPr sz="700" spc="5" dirty="0">
                <a:solidFill>
                  <a:srgbClr val="171514"/>
                </a:solidFill>
                <a:latin typeface="Microsoft Sans Serif"/>
                <a:cs typeface="Microsoft Sans Serif"/>
              </a:rPr>
              <a:t>10,000</a:t>
            </a:r>
            <a:endParaRPr sz="700">
              <a:latin typeface="Microsoft Sans Serif"/>
              <a:cs typeface="Microsoft Sans Serif"/>
            </a:endParaRPr>
          </a:p>
          <a:p>
            <a:pPr marL="12700">
              <a:spcBef>
                <a:spcPts val="305"/>
              </a:spcBef>
            </a:pPr>
            <a:r>
              <a:rPr sz="700" spc="30" dirty="0">
                <a:solidFill>
                  <a:srgbClr val="171514"/>
                </a:solidFill>
                <a:latin typeface="Microsoft Sans Serif"/>
                <a:cs typeface="Microsoft Sans Serif"/>
              </a:rPr>
              <a:t>50–300</a:t>
            </a:r>
            <a:endParaRPr sz="700">
              <a:latin typeface="Microsoft Sans Serif"/>
              <a:cs typeface="Microsoft Sans Serif"/>
            </a:endParaRPr>
          </a:p>
          <a:p>
            <a:pPr marL="12700">
              <a:spcBef>
                <a:spcPts val="310"/>
              </a:spcBef>
            </a:pPr>
            <a:r>
              <a:rPr sz="700" spc="20" dirty="0">
                <a:solidFill>
                  <a:srgbClr val="171514"/>
                </a:solidFill>
                <a:latin typeface="Microsoft Sans Serif"/>
                <a:cs typeface="Microsoft Sans Serif"/>
              </a:rPr>
              <a:t>100–8,000</a:t>
            </a:r>
            <a:endParaRPr sz="700">
              <a:latin typeface="Microsoft Sans Serif"/>
              <a:cs typeface="Microsoft Sans Serif"/>
            </a:endParaRPr>
          </a:p>
        </p:txBody>
      </p:sp>
      <p:sp>
        <p:nvSpPr>
          <p:cNvPr id="14" name="object 14"/>
          <p:cNvSpPr txBox="1"/>
          <p:nvPr/>
        </p:nvSpPr>
        <p:spPr>
          <a:xfrm>
            <a:off x="5337175" y="2727577"/>
            <a:ext cx="4304030" cy="2592070"/>
          </a:xfrm>
          <a:prstGeom prst="rect">
            <a:avLst/>
          </a:prstGeom>
        </p:spPr>
        <p:txBody>
          <a:bodyPr vert="horz" wrap="square" lIns="0" tIns="12700" rIns="0" bIns="0" rtlCol="0">
            <a:spAutoFit/>
          </a:bodyPr>
          <a:lstStyle/>
          <a:p>
            <a:pPr marL="12700" marR="6985" indent="152400">
              <a:lnSpc>
                <a:spcPct val="142900"/>
              </a:lnSpc>
              <a:spcBef>
                <a:spcPts val="100"/>
              </a:spcBef>
            </a:pPr>
            <a:r>
              <a:rPr sz="700" spc="25" dirty="0">
                <a:solidFill>
                  <a:srgbClr val="171514"/>
                </a:solidFill>
                <a:latin typeface="Microsoft Sans Serif"/>
                <a:cs typeface="Microsoft Sans Serif"/>
              </a:rPr>
              <a:t>Uno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factores más </a:t>
            </a:r>
            <a:r>
              <a:rPr sz="700" spc="30" dirty="0">
                <a:solidFill>
                  <a:srgbClr val="171514"/>
                </a:solidFill>
                <a:latin typeface="Microsoft Sans Serif"/>
                <a:cs typeface="Microsoft Sans Serif"/>
              </a:rPr>
              <a:t>importantes</a:t>
            </a:r>
            <a:r>
              <a:rPr sz="700" spc="30" dirty="0">
                <a:solidFill>
                  <a:srgbClr val="171514"/>
                </a:solidFill>
                <a:latin typeface="Microsoft Sans Serif"/>
                <a:cs typeface="Microsoft Sans Serif"/>
              </a:rPr>
              <a:t> que </a:t>
            </a:r>
            <a:r>
              <a:rPr sz="700" spc="25" dirty="0" smtClean="0">
                <a:solidFill>
                  <a:srgbClr val="171514"/>
                </a:solidFill>
                <a:latin typeface="Microsoft Sans Serif"/>
                <a:cs typeface="Microsoft Sans Serif"/>
              </a:rPr>
              <a:t>in</a:t>
            </a:r>
            <a:r>
              <a:rPr lang="es-ES" sz="700" spc="25" dirty="0" smtClean="0">
                <a:solidFill>
                  <a:srgbClr val="171514"/>
                </a:solidFill>
                <a:latin typeface="Microsoft Sans Serif"/>
                <a:cs typeface="Microsoft Sans Serif"/>
              </a:rPr>
              <a:t>circula</a:t>
            </a:r>
            <a:r>
              <a:rPr sz="700" spc="25" dirty="0" smtClean="0">
                <a:solidFill>
                  <a:srgbClr val="171514"/>
                </a:solidFill>
                <a:latin typeface="Microsoft Sans Serif"/>
                <a:cs typeface="Microsoft Sans Serif"/>
              </a:rPr>
              <a:t>n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del </a:t>
            </a:r>
            <a:r>
              <a:rPr sz="700" spc="15" dirty="0">
                <a:solidFill>
                  <a:srgbClr val="171514"/>
                </a:solidFill>
                <a:latin typeface="Microsoft Sans Serif"/>
                <a:cs typeface="Microsoft Sans Serif"/>
              </a:rPr>
              <a:t>suelo </a:t>
            </a:r>
            <a:r>
              <a:rPr sz="700" spc="-5" dirty="0">
                <a:solidFill>
                  <a:srgbClr val="171514"/>
                </a:solidFill>
                <a:latin typeface="Microsoft Sans Serif"/>
                <a:cs typeface="Microsoft Sans Serif"/>
              </a:rPr>
              <a:t>es </a:t>
            </a:r>
            <a:r>
              <a:rPr sz="700" spc="10" dirty="0">
                <a:solidFill>
                  <a:srgbClr val="171514"/>
                </a:solidFill>
                <a:latin typeface="Microsoft Sans Serif"/>
                <a:cs typeface="Microsoft Sans Serif"/>
              </a:rPr>
              <a:t>la </a:t>
            </a:r>
            <a:r>
              <a:rPr sz="700" spc="20" dirty="0" err="1">
                <a:solidFill>
                  <a:srgbClr val="171514"/>
                </a:solidFill>
                <a:latin typeface="Microsoft Sans Serif"/>
                <a:cs typeface="Microsoft Sans Serif"/>
              </a:rPr>
              <a:t>cantidad</a:t>
            </a:r>
            <a:r>
              <a:rPr sz="700" spc="2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agua</a:t>
            </a:r>
            <a:r>
              <a:rPr sz="700" spc="2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retenida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suelo, </a:t>
            </a:r>
            <a:r>
              <a:rPr sz="700" spc="-5" dirty="0">
                <a:solidFill>
                  <a:srgbClr val="171514"/>
                </a:solidFill>
                <a:latin typeface="Microsoft Sans Serif"/>
                <a:cs typeface="Microsoft Sans Serif"/>
              </a:rPr>
              <a:t>es </a:t>
            </a:r>
            <a:r>
              <a:rPr sz="700" spc="15" dirty="0">
                <a:solidFill>
                  <a:srgbClr val="171514"/>
                </a:solidFill>
                <a:latin typeface="Microsoft Sans Serif"/>
                <a:cs typeface="Microsoft Sans Serif"/>
              </a:rPr>
              <a:t>decir, </a:t>
            </a:r>
            <a:r>
              <a:rPr sz="700" spc="10" dirty="0">
                <a:solidFill>
                  <a:srgbClr val="171514"/>
                </a:solidFill>
                <a:latin typeface="Microsoft Sans Serif"/>
                <a:cs typeface="Microsoft Sans Serif"/>
              </a:rPr>
              <a:t>su </a:t>
            </a:r>
            <a:r>
              <a:rPr sz="700" spc="25" dirty="0">
                <a:solidFill>
                  <a:srgbClr val="171514"/>
                </a:solidFill>
                <a:latin typeface="Microsoft Sans Serif"/>
                <a:cs typeface="Microsoft Sans Serif"/>
              </a:rPr>
              <a:t>contenido </a:t>
            </a:r>
            <a:r>
              <a:rPr sz="700" spc="20" dirty="0">
                <a:solidFill>
                  <a:srgbClr val="171514"/>
                </a:solidFill>
                <a:latin typeface="Microsoft Sans Serif"/>
                <a:cs typeface="Microsoft Sans Serif"/>
              </a:rPr>
              <a:t>de </a:t>
            </a:r>
            <a:r>
              <a:rPr sz="700" spc="35" dirty="0">
                <a:solidFill>
                  <a:srgbClr val="171514"/>
                </a:solidFill>
                <a:latin typeface="Microsoft Sans Serif"/>
                <a:cs typeface="Microsoft Sans Serif"/>
              </a:rPr>
              <a:t>humedad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de </a:t>
            </a:r>
            <a:r>
              <a:rPr sz="700" spc="10" dirty="0">
                <a:solidFill>
                  <a:srgbClr val="171514"/>
                </a:solidFill>
                <a:latin typeface="Microsoft Sans Serif"/>
                <a:cs typeface="Microsoft Sans Serif"/>
              </a:rPr>
              <a:t>esta </a:t>
            </a:r>
            <a:r>
              <a:rPr sz="700" spc="20" dirty="0">
                <a:solidFill>
                  <a:srgbClr val="171514"/>
                </a:solidFill>
                <a:latin typeface="Microsoft Sans Serif"/>
                <a:cs typeface="Microsoft Sans Serif"/>
              </a:rPr>
              <a:t>agua </a:t>
            </a:r>
            <a:r>
              <a:rPr sz="700" spc="30" dirty="0">
                <a:solidFill>
                  <a:srgbClr val="171514"/>
                </a:solidFill>
                <a:latin typeface="Microsoft Sans Serif"/>
                <a:cs typeface="Microsoft Sans Serif"/>
              </a:rPr>
              <a:t>misma</a:t>
            </a:r>
            <a:r>
              <a:rPr sz="700" spc="30" dirty="0">
                <a:solidFill>
                  <a:srgbClr val="171514"/>
                </a:solidFill>
                <a:latin typeface="Microsoft Sans Serif"/>
                <a:cs typeface="Microsoft Sans Serif"/>
              </a:rPr>
              <a:t> </a:t>
            </a:r>
            <a:r>
              <a:rPr sz="700" dirty="0">
                <a:solidFill>
                  <a:srgbClr val="171514"/>
                </a:solidFill>
                <a:latin typeface="Microsoft Sans Serif"/>
                <a:cs typeface="Microsoft Sans Serif"/>
              </a:rPr>
              <a:t>y</a:t>
            </a:r>
            <a:r>
              <a:rPr sz="700" dirty="0" smtClean="0">
                <a:solidFill>
                  <a:srgbClr val="171514"/>
                </a:solidFill>
                <a:latin typeface="Microsoft Sans Serif"/>
                <a:cs typeface="Microsoft Sans Serif"/>
              </a:rPr>
              <a:t>,</a:t>
            </a:r>
            <a:r>
              <a:rPr lang="es-ES" sz="700"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por</a:t>
            </a:r>
            <a:r>
              <a:rPr sz="700" spc="4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tanto, </a:t>
            </a:r>
            <a:r>
              <a:rPr sz="700" spc="10" dirty="0">
                <a:solidFill>
                  <a:srgbClr val="171514"/>
                </a:solidFill>
                <a:latin typeface="Microsoft Sans Serif"/>
                <a:cs typeface="Microsoft Sans Serif"/>
              </a:rPr>
              <a:t>el </a:t>
            </a:r>
            <a:r>
              <a:rPr sz="700" spc="35" dirty="0">
                <a:solidFill>
                  <a:srgbClr val="171514"/>
                </a:solidFill>
                <a:latin typeface="Microsoft Sans Serif"/>
                <a:cs typeface="Microsoft Sans Serif"/>
              </a:rPr>
              <a:t>tipo </a:t>
            </a:r>
            <a:r>
              <a:rPr sz="700" spc="5" dirty="0">
                <a:solidFill>
                  <a:srgbClr val="171514"/>
                </a:solidFill>
                <a:latin typeface="Microsoft Sans Serif"/>
                <a:cs typeface="Microsoft Sans Serif"/>
              </a:rPr>
              <a:t>y </a:t>
            </a:r>
            <a:r>
              <a:rPr sz="700" spc="20" dirty="0">
                <a:solidFill>
                  <a:srgbClr val="171514"/>
                </a:solidFill>
                <a:latin typeface="Microsoft Sans Serif"/>
                <a:cs typeface="Microsoft Sans Serif"/>
              </a:rPr>
              <a:t>concentración de </a:t>
            </a:r>
            <a:r>
              <a:rPr sz="700" dirty="0">
                <a:solidFill>
                  <a:srgbClr val="171514"/>
                </a:solidFill>
                <a:latin typeface="Microsoft Sans Serif"/>
                <a:cs typeface="Microsoft Sans Serif"/>
              </a:rPr>
              <a:t>sales </a:t>
            </a:r>
            <a:r>
              <a:rPr sz="700" spc="15" dirty="0">
                <a:solidFill>
                  <a:srgbClr val="171514"/>
                </a:solidFill>
                <a:latin typeface="Microsoft Sans Serif"/>
                <a:cs typeface="Microsoft Sans Serif"/>
              </a:rPr>
              <a:t>disueltas </a:t>
            </a:r>
            <a:r>
              <a:rPr sz="700" spc="20" dirty="0">
                <a:solidFill>
                  <a:srgbClr val="171514"/>
                </a:solidFill>
                <a:latin typeface="Microsoft Sans Serif"/>
                <a:cs typeface="Microsoft Sans Serif"/>
              </a:rPr>
              <a:t>en </a:t>
            </a:r>
            <a:r>
              <a:rPr sz="700" spc="5" dirty="0">
                <a:solidFill>
                  <a:srgbClr val="171514"/>
                </a:solidFill>
                <a:latin typeface="Microsoft Sans Serif"/>
                <a:cs typeface="Microsoft Sans Serif"/>
              </a:rPr>
              <a:t>ella. </a:t>
            </a:r>
            <a:r>
              <a:rPr sz="700" spc="-30" dirty="0">
                <a:solidFill>
                  <a:srgbClr val="171514"/>
                </a:solidFill>
                <a:latin typeface="Microsoft Sans Serif"/>
                <a:cs typeface="Microsoft Sans Serif"/>
              </a:rPr>
              <a:t>El </a:t>
            </a:r>
            <a:r>
              <a:rPr sz="700" spc="25" dirty="0">
                <a:solidFill>
                  <a:srgbClr val="171514"/>
                </a:solidFill>
                <a:latin typeface="Microsoft Sans Serif"/>
                <a:cs typeface="Microsoft Sans Serif"/>
              </a:rPr>
              <a:t>contenido </a:t>
            </a:r>
            <a:r>
              <a:rPr sz="700" spc="20" dirty="0">
                <a:solidFill>
                  <a:srgbClr val="171514"/>
                </a:solidFill>
                <a:latin typeface="Microsoft Sans Serif"/>
                <a:cs typeface="Microsoft Sans Serif"/>
              </a:rPr>
              <a:t>de </a:t>
            </a:r>
            <a:r>
              <a:rPr sz="700" spc="35" dirty="0">
                <a:solidFill>
                  <a:srgbClr val="171514"/>
                </a:solidFill>
                <a:latin typeface="Microsoft Sans Serif"/>
                <a:cs typeface="Microsoft Sans Serif"/>
              </a:rPr>
              <a:t>humedad</a:t>
            </a:r>
            <a:r>
              <a:rPr sz="700" spc="3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20" dirty="0" err="1" smtClean="0">
                <a:solidFill>
                  <a:srgbClr val="171514"/>
                </a:solidFill>
                <a:latin typeface="Microsoft Sans Serif"/>
                <a:cs typeface="Microsoft Sans Serif"/>
              </a:rPr>
              <a:t>cualquier</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suelo</a:t>
            </a:r>
            <a:r>
              <a:rPr sz="700" spc="1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cambia con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cambios en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clima, </a:t>
            </a:r>
            <a:r>
              <a:rPr sz="700" spc="20" dirty="0">
                <a:solidFill>
                  <a:srgbClr val="171514"/>
                </a:solidFill>
                <a:latin typeface="Microsoft Sans Serif"/>
                <a:cs typeface="Microsoft Sans Serif"/>
              </a:rPr>
              <a:t>en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estaciones,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naturaleza del </a:t>
            </a:r>
            <a:r>
              <a:rPr sz="700" spc="15" dirty="0">
                <a:solidFill>
                  <a:srgbClr val="171514"/>
                </a:solidFill>
                <a:latin typeface="Microsoft Sans Serif"/>
                <a:cs typeface="Microsoft Sans Serif"/>
              </a:rPr>
              <a:t>subsuelo </a:t>
            </a:r>
            <a:r>
              <a:rPr sz="700" spc="5" dirty="0">
                <a:solidFill>
                  <a:srgbClr val="171514"/>
                </a:solidFill>
                <a:latin typeface="Microsoft Sans Serif"/>
                <a:cs typeface="Microsoft Sans Serif"/>
              </a:rPr>
              <a:t>y </a:t>
            </a:r>
            <a:r>
              <a:rPr sz="700" spc="20" dirty="0" err="1">
                <a:solidFill>
                  <a:srgbClr val="171514"/>
                </a:solidFill>
                <a:latin typeface="Microsoft Sans Serif"/>
                <a:cs typeface="Microsoft Sans Serif"/>
              </a:rPr>
              <a:t>en</a:t>
            </a:r>
            <a:r>
              <a:rPr sz="700" spc="2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profundidad</a:t>
            </a:r>
            <a:r>
              <a:rPr sz="700" spc="3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5" dirty="0">
                <a:solidFill>
                  <a:srgbClr val="171514"/>
                </a:solidFill>
                <a:latin typeface="Microsoft Sans Serif"/>
                <a:cs typeface="Microsoft Sans Serif"/>
              </a:rPr>
              <a:t>capa </a:t>
            </a:r>
            <a:r>
              <a:rPr sz="700" spc="15" dirty="0">
                <a:solidFill>
                  <a:srgbClr val="171514"/>
                </a:solidFill>
                <a:latin typeface="Microsoft Sans Serif"/>
                <a:cs typeface="Microsoft Sans Serif"/>
              </a:rPr>
              <a:t>freática. </a:t>
            </a:r>
            <a:r>
              <a:rPr sz="700" spc="5" dirty="0">
                <a:solidFill>
                  <a:srgbClr val="171514"/>
                </a:solidFill>
                <a:latin typeface="Microsoft Sans Serif"/>
                <a:cs typeface="Microsoft Sans Serif"/>
              </a:rPr>
              <a:t>Excepto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desiertos, </a:t>
            </a:r>
            <a:r>
              <a:rPr sz="700" spc="-5" dirty="0">
                <a:solidFill>
                  <a:srgbClr val="171514"/>
                </a:solidFill>
                <a:latin typeface="Microsoft Sans Serif"/>
                <a:cs typeface="Microsoft Sans Serif"/>
              </a:rPr>
              <a:t>es </a:t>
            </a:r>
            <a:r>
              <a:rPr sz="700" spc="35" dirty="0">
                <a:solidFill>
                  <a:srgbClr val="171514"/>
                </a:solidFill>
                <a:latin typeface="Microsoft Sans Serif"/>
                <a:cs typeface="Microsoft Sans Serif"/>
              </a:rPr>
              <a:t>raro </a:t>
            </a:r>
            <a:r>
              <a:rPr sz="700" spc="30" dirty="0">
                <a:solidFill>
                  <a:srgbClr val="171514"/>
                </a:solidFill>
                <a:latin typeface="Microsoft Sans Serif"/>
                <a:cs typeface="Microsoft Sans Serif"/>
              </a:rPr>
              <a:t>que </a:t>
            </a:r>
            <a:r>
              <a:rPr sz="700" spc="40" dirty="0">
                <a:solidFill>
                  <a:srgbClr val="171514"/>
                </a:solidFill>
                <a:latin typeface="Microsoft Sans Serif"/>
                <a:cs typeface="Microsoft Sans Serif"/>
              </a:rPr>
              <a:t>un </a:t>
            </a:r>
            <a:r>
              <a:rPr sz="700" spc="15" dirty="0">
                <a:solidFill>
                  <a:srgbClr val="171514"/>
                </a:solidFill>
                <a:latin typeface="Microsoft Sans Serif"/>
                <a:cs typeface="Microsoft Sans Serif"/>
              </a:rPr>
              <a:t>suelo </a:t>
            </a:r>
            <a:r>
              <a:rPr sz="700" spc="10" dirty="0" err="1">
                <a:solidFill>
                  <a:srgbClr val="171514"/>
                </a:solidFill>
                <a:latin typeface="Microsoft Sans Serif"/>
                <a:cs typeface="Microsoft Sans Serif"/>
              </a:rPr>
              <a:t>esté</a:t>
            </a:r>
            <a:r>
              <a:rPr sz="700" spc="1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completamente</a:t>
            </a:r>
            <a:r>
              <a:rPr lang="es-ES" sz="700" spc="30" dirty="0" smtClean="0">
                <a:solidFill>
                  <a:srgbClr val="171514"/>
                </a:solidFill>
                <a:latin typeface="Microsoft Sans Serif"/>
                <a:cs typeface="Microsoft Sans Serif"/>
              </a:rPr>
              <a:t> </a:t>
            </a:r>
            <a:r>
              <a:rPr sz="700" dirty="0" err="1" smtClean="0">
                <a:solidFill>
                  <a:srgbClr val="171514"/>
                </a:solidFill>
                <a:latin typeface="Microsoft Sans Serif"/>
                <a:cs typeface="Microsoft Sans Serif"/>
              </a:rPr>
              <a:t>seco</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sin </a:t>
            </a:r>
            <a:r>
              <a:rPr sz="700" spc="30" dirty="0">
                <a:solidFill>
                  <a:srgbClr val="171514"/>
                </a:solidFill>
                <a:latin typeface="Microsoft Sans Serif"/>
                <a:cs typeface="Microsoft Sans Serif"/>
              </a:rPr>
              <a:t>embargo, también </a:t>
            </a:r>
            <a:r>
              <a:rPr sz="700" spc="-5" dirty="0">
                <a:solidFill>
                  <a:srgbClr val="171514"/>
                </a:solidFill>
                <a:latin typeface="Microsoft Sans Serif"/>
                <a:cs typeface="Microsoft Sans Serif"/>
              </a:rPr>
              <a:t>es </a:t>
            </a:r>
            <a:r>
              <a:rPr sz="700" spc="35" dirty="0">
                <a:solidFill>
                  <a:srgbClr val="171514"/>
                </a:solidFill>
                <a:latin typeface="Microsoft Sans Serif"/>
                <a:cs typeface="Microsoft Sans Serif"/>
              </a:rPr>
              <a:t>raro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el </a:t>
            </a:r>
            <a:r>
              <a:rPr sz="700" spc="25" dirty="0">
                <a:solidFill>
                  <a:srgbClr val="171514"/>
                </a:solidFill>
                <a:latin typeface="Microsoft Sans Serif"/>
                <a:cs typeface="Microsoft Sans Serif"/>
              </a:rPr>
              <a:t>contenido </a:t>
            </a:r>
            <a:r>
              <a:rPr sz="700" spc="20" dirty="0">
                <a:solidFill>
                  <a:srgbClr val="171514"/>
                </a:solidFill>
                <a:latin typeface="Microsoft Sans Serif"/>
                <a:cs typeface="Microsoft Sans Serif"/>
              </a:rPr>
              <a:t>de </a:t>
            </a:r>
            <a:r>
              <a:rPr sz="700" spc="35" dirty="0">
                <a:solidFill>
                  <a:srgbClr val="171514"/>
                </a:solidFill>
                <a:latin typeface="Microsoft Sans Serif"/>
                <a:cs typeface="Microsoft Sans Serif"/>
              </a:rPr>
              <a:t>humedad </a:t>
            </a:r>
            <a:r>
              <a:rPr sz="700" spc="10" dirty="0">
                <a:solidFill>
                  <a:srgbClr val="171514"/>
                </a:solidFill>
                <a:latin typeface="Microsoft Sans Serif"/>
                <a:cs typeface="Microsoft Sans Serif"/>
              </a:rPr>
              <a:t>exceda el </a:t>
            </a:r>
            <a:r>
              <a:rPr sz="700" spc="-10" dirty="0">
                <a:solidFill>
                  <a:srgbClr val="171514"/>
                </a:solidFill>
                <a:latin typeface="Microsoft Sans Serif"/>
                <a:cs typeface="Microsoft Sans Serif"/>
              </a:rPr>
              <a:t>40%. </a:t>
            </a:r>
            <a:r>
              <a:rPr sz="700" spc="-20" dirty="0">
                <a:solidFill>
                  <a:srgbClr val="171514"/>
                </a:solidFill>
                <a:latin typeface="Microsoft Sans Serif"/>
                <a:cs typeface="Microsoft Sans Serif"/>
              </a:rPr>
              <a:t>En</a:t>
            </a:r>
            <a:r>
              <a:rPr sz="700" spc="-20" dirty="0">
                <a:solidFill>
                  <a:srgbClr val="171514"/>
                </a:solidFill>
                <a:latin typeface="Microsoft Sans Serif"/>
                <a:cs typeface="Microsoft Sans Serif"/>
              </a:rPr>
              <a:t> </a:t>
            </a:r>
            <a:r>
              <a:rPr sz="700" spc="20" dirty="0">
                <a:solidFill>
                  <a:srgbClr val="171514"/>
                </a:solidFill>
                <a:latin typeface="Microsoft Sans Serif"/>
                <a:cs typeface="Microsoft Sans Serif"/>
              </a:rPr>
              <a:t>general,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contenido</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humedad</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varía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desde</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10%</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10" dirty="0">
                <a:solidFill>
                  <a:srgbClr val="171514"/>
                </a:solidFill>
                <a:latin typeface="Microsoft Sans Serif"/>
                <a:cs typeface="Microsoft Sans Serif"/>
              </a:rPr>
              <a:t> estaciones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secas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hasta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35</a:t>
            </a:r>
            <a:r>
              <a:rPr sz="700" spc="-10" dirty="0" smtClean="0">
                <a:solidFill>
                  <a:srgbClr val="171514"/>
                </a:solidFill>
                <a:latin typeface="Microsoft Sans Serif"/>
                <a:cs typeface="Microsoft Sans Serif"/>
              </a:rPr>
              <a:t>%</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sz="700" spc="-10"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estaciones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lluviosas</a:t>
            </a:r>
            <a:r>
              <a:rPr sz="700" spc="10" dirty="0">
                <a:solidFill>
                  <a:srgbClr val="171514"/>
                </a:solidFill>
                <a:latin typeface="Microsoft Sans Serif"/>
                <a:cs typeface="Microsoft Sans Serif"/>
              </a:rPr>
              <a:t>.</a:t>
            </a:r>
            <a:endParaRPr sz="700" dirty="0">
              <a:latin typeface="Microsoft Sans Serif"/>
              <a:cs typeface="Microsoft Sans Serif"/>
            </a:endParaRPr>
          </a:p>
          <a:p>
            <a:pPr marL="12700" marR="5080" indent="152400">
              <a:lnSpc>
                <a:spcPct val="142900"/>
              </a:lnSpc>
            </a:pPr>
            <a:r>
              <a:rPr sz="700" spc="-15" dirty="0">
                <a:solidFill>
                  <a:srgbClr val="171514"/>
                </a:solidFill>
                <a:latin typeface="Microsoft Sans Serif"/>
                <a:cs typeface="Microsoft Sans Serif"/>
              </a:rPr>
              <a:t>Las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mediciones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indican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valor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no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cambia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mucho</a:t>
            </a:r>
            <a:r>
              <a:rPr sz="700" dirty="0">
                <a:solidFill>
                  <a:srgbClr val="171514"/>
                </a:solidFill>
                <a:latin typeface="Microsoft Sans Serif"/>
                <a:cs typeface="Microsoft Sans Serif"/>
              </a:rPr>
              <a:t> si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contenido</a:t>
            </a:r>
            <a:r>
              <a:rPr sz="70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humedad</a:t>
            </a:r>
            <a:r>
              <a:rPr sz="700" spc="3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excede el </a:t>
            </a:r>
            <a:r>
              <a:rPr sz="700" spc="-10" dirty="0">
                <a:solidFill>
                  <a:srgbClr val="171514"/>
                </a:solidFill>
                <a:latin typeface="Microsoft Sans Serif"/>
                <a:cs typeface="Microsoft Sans Serif"/>
              </a:rPr>
              <a:t>20%, </a:t>
            </a:r>
            <a:r>
              <a:rPr sz="700" spc="30" dirty="0">
                <a:solidFill>
                  <a:srgbClr val="171514"/>
                </a:solidFill>
                <a:latin typeface="Microsoft Sans Serif"/>
                <a:cs typeface="Microsoft Sans Serif"/>
              </a:rPr>
              <a:t>pero </a:t>
            </a:r>
            <a:r>
              <a:rPr sz="700" spc="20" dirty="0">
                <a:solidFill>
                  <a:srgbClr val="171514"/>
                </a:solidFill>
                <a:latin typeface="Microsoft Sans Serif"/>
                <a:cs typeface="Microsoft Sans Serif"/>
              </a:rPr>
              <a:t>cambia </a:t>
            </a:r>
            <a:r>
              <a:rPr sz="700" spc="25" dirty="0">
                <a:solidFill>
                  <a:srgbClr val="171514"/>
                </a:solidFill>
                <a:latin typeface="Microsoft Sans Serif"/>
                <a:cs typeface="Microsoft Sans Serif"/>
              </a:rPr>
              <a:t>considerablemente cuando </a:t>
            </a:r>
            <a:r>
              <a:rPr sz="700" spc="10" dirty="0">
                <a:solidFill>
                  <a:srgbClr val="171514"/>
                </a:solidFill>
                <a:latin typeface="Microsoft Sans Serif"/>
                <a:cs typeface="Microsoft Sans Serif"/>
              </a:rPr>
              <a:t>el </a:t>
            </a:r>
            <a:r>
              <a:rPr sz="700" spc="25" dirty="0">
                <a:solidFill>
                  <a:srgbClr val="171514"/>
                </a:solidFill>
                <a:latin typeface="Microsoft Sans Serif"/>
                <a:cs typeface="Microsoft Sans Serif"/>
              </a:rPr>
              <a:t>contenido </a:t>
            </a:r>
            <a:r>
              <a:rPr sz="700" spc="20" dirty="0">
                <a:solidFill>
                  <a:srgbClr val="171514"/>
                </a:solidFill>
                <a:latin typeface="Microsoft Sans Serif"/>
                <a:cs typeface="Microsoft Sans Serif"/>
              </a:rPr>
              <a:t>de </a:t>
            </a:r>
            <a:r>
              <a:rPr sz="700" spc="35" dirty="0">
                <a:solidFill>
                  <a:srgbClr val="171514"/>
                </a:solidFill>
                <a:latin typeface="Microsoft Sans Serif"/>
                <a:cs typeface="Microsoft Sans Serif"/>
              </a:rPr>
              <a:t>humedad </a:t>
            </a:r>
            <a:r>
              <a:rPr sz="700" spc="-5" dirty="0" err="1">
                <a:solidFill>
                  <a:srgbClr val="171514"/>
                </a:solidFill>
                <a:latin typeface="Microsoft Sans Serif"/>
                <a:cs typeface="Microsoft Sans Serif"/>
              </a:rPr>
              <a:t>cae</a:t>
            </a:r>
            <a:r>
              <a:rPr sz="700" spc="-5"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por</a:t>
            </a:r>
            <a:r>
              <a:rPr lang="es-ES" sz="700" spc="4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debajo</a:t>
            </a:r>
            <a:r>
              <a:rPr sz="700" spc="2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5" dirty="0">
                <a:solidFill>
                  <a:srgbClr val="171514"/>
                </a:solidFill>
                <a:latin typeface="Microsoft Sans Serif"/>
                <a:cs typeface="Microsoft Sans Serif"/>
              </a:rPr>
              <a:t>ese </a:t>
            </a:r>
            <a:r>
              <a:rPr sz="700" spc="20" dirty="0">
                <a:solidFill>
                  <a:srgbClr val="171514"/>
                </a:solidFill>
                <a:latin typeface="Microsoft Sans Serif"/>
                <a:cs typeface="Microsoft Sans Serif"/>
              </a:rPr>
              <a:t>valor </a:t>
            </a:r>
            <a:r>
              <a:rPr sz="700" spc="10" dirty="0">
                <a:solidFill>
                  <a:srgbClr val="171514"/>
                </a:solidFill>
                <a:latin typeface="Microsoft Sans Serif"/>
                <a:cs typeface="Microsoft Sans Serif"/>
              </a:rPr>
              <a:t>(</a:t>
            </a:r>
            <a:r>
              <a:rPr sz="700" spc="10" dirty="0">
                <a:solidFill>
                  <a:srgbClr val="171514"/>
                </a:solidFill>
                <a:latin typeface="Microsoft Sans Serif"/>
                <a:cs typeface="Microsoft Sans Serif"/>
              </a:rPr>
              <a:t>Figura </a:t>
            </a:r>
            <a:r>
              <a:rPr sz="700" spc="-5" dirty="0">
                <a:solidFill>
                  <a:srgbClr val="171514"/>
                </a:solidFill>
                <a:latin typeface="Microsoft Sans Serif"/>
                <a:cs typeface="Microsoft Sans Serif"/>
              </a:rPr>
              <a:t>2.12). </a:t>
            </a:r>
            <a:r>
              <a:rPr sz="700" spc="15" dirty="0">
                <a:solidFill>
                  <a:srgbClr val="171514"/>
                </a:solidFill>
                <a:latin typeface="Microsoft Sans Serif"/>
                <a:cs typeface="Microsoft Sans Serif"/>
              </a:rPr>
              <a:t>Por </a:t>
            </a:r>
            <a:r>
              <a:rPr sz="700" spc="20" dirty="0">
                <a:solidFill>
                  <a:srgbClr val="171514"/>
                </a:solidFill>
                <a:latin typeface="Microsoft Sans Serif"/>
                <a:cs typeface="Microsoft Sans Serif"/>
              </a:rPr>
              <a:t>ejemplo, </a:t>
            </a:r>
            <a:r>
              <a:rPr sz="700" spc="25" dirty="0">
                <a:solidFill>
                  <a:srgbClr val="171514"/>
                </a:solidFill>
                <a:latin typeface="Microsoft Sans Serif"/>
                <a:cs typeface="Microsoft Sans Serif"/>
              </a:rPr>
              <a:t>encontramos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para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contenido </a:t>
            </a:r>
            <a:r>
              <a:rPr sz="700" spc="20" dirty="0">
                <a:solidFill>
                  <a:srgbClr val="171514"/>
                </a:solidFill>
                <a:latin typeface="Microsoft Sans Serif"/>
                <a:cs typeface="Microsoft Sans Serif"/>
              </a:rPr>
              <a:t>de </a:t>
            </a:r>
            <a:r>
              <a:rPr sz="700" spc="35" dirty="0" err="1">
                <a:solidFill>
                  <a:srgbClr val="171514"/>
                </a:solidFill>
                <a:latin typeface="Microsoft Sans Serif"/>
                <a:cs typeface="Microsoft Sans Serif"/>
              </a:rPr>
              <a:t>humedad</a:t>
            </a:r>
            <a:r>
              <a:rPr sz="700" spc="3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10 </a:t>
            </a:r>
            <a:r>
              <a:rPr sz="700" spc="-25" dirty="0">
                <a:solidFill>
                  <a:srgbClr val="171514"/>
                </a:solidFill>
                <a:latin typeface="Microsoft Sans Serif"/>
                <a:cs typeface="Microsoft Sans Serif"/>
              </a:rPr>
              <a:t>%,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a:t>
            </a:r>
            <a:r>
              <a:rPr sz="700" spc="-5" dirty="0">
                <a:solidFill>
                  <a:srgbClr val="171514"/>
                </a:solidFill>
                <a:latin typeface="Microsoft Sans Serif"/>
                <a:cs typeface="Microsoft Sans Serif"/>
              </a:rPr>
              <a:t>es </a:t>
            </a:r>
            <a:r>
              <a:rPr sz="700" spc="10" dirty="0">
                <a:solidFill>
                  <a:srgbClr val="171514"/>
                </a:solidFill>
                <a:latin typeface="Microsoft Sans Serif"/>
                <a:cs typeface="Microsoft Sans Serif"/>
              </a:rPr>
              <a:t>30 </a:t>
            </a:r>
            <a:r>
              <a:rPr sz="700" spc="-5" dirty="0">
                <a:solidFill>
                  <a:srgbClr val="171514"/>
                </a:solidFill>
                <a:latin typeface="Microsoft Sans Serif"/>
                <a:cs typeface="Microsoft Sans Serif"/>
              </a:rPr>
              <a:t>veces </a:t>
            </a:r>
            <a:r>
              <a:rPr sz="700" spc="30" dirty="0">
                <a:solidFill>
                  <a:srgbClr val="171514"/>
                </a:solidFill>
                <a:latin typeface="Microsoft Sans Serif"/>
                <a:cs typeface="Microsoft Sans Serif"/>
              </a:rPr>
              <a:t>mayor que </a:t>
            </a:r>
            <a:r>
              <a:rPr sz="700" spc="25" dirty="0">
                <a:solidFill>
                  <a:srgbClr val="171514"/>
                </a:solidFill>
                <a:latin typeface="Microsoft Sans Serif"/>
                <a:cs typeface="Microsoft Sans Serif"/>
              </a:rPr>
              <a:t>para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contenido </a:t>
            </a:r>
            <a:r>
              <a:rPr sz="700" spc="20" dirty="0">
                <a:solidFill>
                  <a:srgbClr val="171514"/>
                </a:solidFill>
                <a:latin typeface="Microsoft Sans Serif"/>
                <a:cs typeface="Microsoft Sans Serif"/>
              </a:rPr>
              <a:t>de </a:t>
            </a:r>
            <a:r>
              <a:rPr sz="700" spc="35" dirty="0">
                <a:solidFill>
                  <a:srgbClr val="171514"/>
                </a:solidFill>
                <a:latin typeface="Microsoft Sans Serif"/>
                <a:cs typeface="Microsoft Sans Serif"/>
              </a:rPr>
              <a:t>humedad </a:t>
            </a:r>
            <a:r>
              <a:rPr sz="700" spc="20" dirty="0">
                <a:solidFill>
                  <a:srgbClr val="171514"/>
                </a:solidFill>
                <a:latin typeface="Microsoft Sans Serif"/>
                <a:cs typeface="Microsoft Sans Serif"/>
              </a:rPr>
              <a:t>del </a:t>
            </a:r>
            <a:r>
              <a:rPr sz="700" spc="10" dirty="0">
                <a:solidFill>
                  <a:srgbClr val="171514"/>
                </a:solidFill>
                <a:latin typeface="Microsoft Sans Serif"/>
                <a:cs typeface="Microsoft Sans Serif"/>
              </a:rPr>
              <a:t>20 </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Debido</a:t>
            </a:r>
            <a:r>
              <a:rPr sz="700" spc="20"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5" dirty="0" err="1" smtClean="0">
                <a:solidFill>
                  <a:srgbClr val="171514"/>
                </a:solidFill>
                <a:latin typeface="Microsoft Sans Serif"/>
                <a:cs typeface="Microsoft Sans Serif"/>
              </a:rPr>
              <a:t>estas</a:t>
            </a:r>
            <a:r>
              <a:rPr lang="es-ES" sz="700" spc="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grandes</a:t>
            </a:r>
            <a:r>
              <a:rPr sz="700" spc="2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variaciones,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mediciones 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del </a:t>
            </a:r>
            <a:r>
              <a:rPr sz="700" spc="15" dirty="0">
                <a:solidFill>
                  <a:srgbClr val="171514"/>
                </a:solidFill>
                <a:latin typeface="Microsoft Sans Serif"/>
                <a:cs typeface="Microsoft Sans Serif"/>
              </a:rPr>
              <a:t>suelo </a:t>
            </a:r>
            <a:r>
              <a:rPr sz="700" spc="20" dirty="0">
                <a:solidFill>
                  <a:srgbClr val="171514"/>
                </a:solidFill>
                <a:latin typeface="Microsoft Sans Serif"/>
                <a:cs typeface="Microsoft Sans Serif"/>
              </a:rPr>
              <a:t>con fines de puesta </a:t>
            </a:r>
            <a:r>
              <a:rPr sz="700" dirty="0">
                <a:solidFill>
                  <a:srgbClr val="171514"/>
                </a:solidFill>
                <a:latin typeface="Microsoft Sans Serif"/>
                <a:cs typeface="Microsoft Sans Serif"/>
              </a:rPr>
              <a:t>a </a:t>
            </a:r>
            <a:r>
              <a:rPr sz="700" spc="30" dirty="0" err="1">
                <a:solidFill>
                  <a:srgbClr val="171514"/>
                </a:solidFill>
                <a:latin typeface="Microsoft Sans Serif"/>
                <a:cs typeface="Microsoft Sans Serif"/>
              </a:rPr>
              <a:t>tierra</a:t>
            </a:r>
            <a:r>
              <a:rPr sz="700" spc="3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deben</a:t>
            </a:r>
            <a:r>
              <a:rPr lang="es-ES" sz="700" spc="2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realizarse</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estación </a:t>
            </a:r>
            <a:r>
              <a:rPr sz="700" spc="-5" dirty="0">
                <a:solidFill>
                  <a:srgbClr val="171514"/>
                </a:solidFill>
                <a:latin typeface="Microsoft Sans Serif"/>
                <a:cs typeface="Microsoft Sans Serif"/>
              </a:rPr>
              <a:t>seca </a:t>
            </a:r>
            <a:r>
              <a:rPr sz="700" spc="25" dirty="0">
                <a:solidFill>
                  <a:srgbClr val="171514"/>
                </a:solidFill>
                <a:latin typeface="Microsoft Sans Serif"/>
                <a:cs typeface="Microsoft Sans Serif"/>
              </a:rPr>
              <a:t>para representar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peores </a:t>
            </a:r>
            <a:r>
              <a:rPr sz="700" spc="15" dirty="0">
                <a:solidFill>
                  <a:srgbClr val="171514"/>
                </a:solidFill>
                <a:latin typeface="Microsoft Sans Serif"/>
                <a:cs typeface="Microsoft Sans Serif"/>
              </a:rPr>
              <a:t>condiciones posibles </a:t>
            </a: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que </a:t>
            </a:r>
            <a:r>
              <a:rPr sz="700" spc="15" dirty="0">
                <a:solidFill>
                  <a:srgbClr val="171514"/>
                </a:solidFill>
                <a:latin typeface="Microsoft Sans Serif"/>
                <a:cs typeface="Microsoft Sans Serif"/>
              </a:rPr>
              <a:t>respecta</a:t>
            </a:r>
            <a:r>
              <a:rPr sz="700" spc="1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resistencia</a:t>
            </a:r>
            <a:r>
              <a:rPr sz="700" spc="-5"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spc="25" dirty="0">
                <a:solidFill>
                  <a:srgbClr val="171514"/>
                </a:solidFill>
                <a:latin typeface="Microsoft Sans Serif"/>
                <a:cs typeface="Microsoft Sans Serif"/>
              </a:rPr>
              <a:t>.</a:t>
            </a:r>
            <a:endParaRPr sz="700" dirty="0">
              <a:latin typeface="Microsoft Sans Serif"/>
              <a:cs typeface="Microsoft Sans Serif"/>
            </a:endParaRPr>
          </a:p>
          <a:p>
            <a:pPr>
              <a:spcBef>
                <a:spcPts val="5"/>
              </a:spcBef>
            </a:pPr>
            <a:endParaRPr sz="1200" dirty="0">
              <a:latin typeface="Microsoft Sans Serif"/>
              <a:cs typeface="Microsoft Sans Serif"/>
            </a:endParaRPr>
          </a:p>
          <a:p>
            <a:pPr marL="1341120"/>
            <a:r>
              <a:rPr sz="700" spc="10" dirty="0">
                <a:solidFill>
                  <a:srgbClr val="171514"/>
                </a:solidFill>
                <a:latin typeface="Microsoft Sans Serif"/>
                <a:cs typeface="Microsoft Sans Serif"/>
              </a:rPr>
              <a:t>4000</a:t>
            </a:r>
            <a:endParaRPr sz="700" dirty="0">
              <a:latin typeface="Microsoft Sans Serif"/>
              <a:cs typeface="Microsoft Sans Serif"/>
            </a:endParaRPr>
          </a:p>
        </p:txBody>
      </p:sp>
      <p:sp>
        <p:nvSpPr>
          <p:cNvPr id="15" name="object 15"/>
          <p:cNvSpPr txBox="1"/>
          <p:nvPr/>
        </p:nvSpPr>
        <p:spPr>
          <a:xfrm>
            <a:off x="6665929" y="5683379"/>
            <a:ext cx="229235"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3000</a:t>
            </a:r>
            <a:endParaRPr sz="700">
              <a:latin typeface="Microsoft Sans Serif"/>
              <a:cs typeface="Microsoft Sans Serif"/>
            </a:endParaRPr>
          </a:p>
        </p:txBody>
      </p:sp>
      <p:sp>
        <p:nvSpPr>
          <p:cNvPr id="16" name="object 16"/>
          <p:cNvSpPr txBox="1"/>
          <p:nvPr/>
        </p:nvSpPr>
        <p:spPr>
          <a:xfrm>
            <a:off x="6665929" y="6179689"/>
            <a:ext cx="229235"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2000</a:t>
            </a:r>
            <a:endParaRPr sz="700">
              <a:latin typeface="Microsoft Sans Serif"/>
              <a:cs typeface="Microsoft Sans Serif"/>
            </a:endParaRPr>
          </a:p>
        </p:txBody>
      </p:sp>
      <p:sp>
        <p:nvSpPr>
          <p:cNvPr id="17" name="object 17"/>
          <p:cNvSpPr txBox="1"/>
          <p:nvPr/>
        </p:nvSpPr>
        <p:spPr>
          <a:xfrm>
            <a:off x="6665929" y="6676518"/>
            <a:ext cx="229235"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1000</a:t>
            </a:r>
            <a:endParaRPr sz="700">
              <a:latin typeface="Microsoft Sans Serif"/>
              <a:cs typeface="Microsoft Sans Serif"/>
            </a:endParaRPr>
          </a:p>
        </p:txBody>
      </p:sp>
      <p:sp>
        <p:nvSpPr>
          <p:cNvPr id="18" name="object 18"/>
          <p:cNvSpPr txBox="1"/>
          <p:nvPr/>
        </p:nvSpPr>
        <p:spPr>
          <a:xfrm>
            <a:off x="6795469" y="7174557"/>
            <a:ext cx="76835"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0</a:t>
            </a:r>
            <a:endParaRPr sz="700">
              <a:latin typeface="Microsoft Sans Serif"/>
              <a:cs typeface="Microsoft Sans Serif"/>
            </a:endParaRPr>
          </a:p>
        </p:txBody>
      </p:sp>
      <p:sp>
        <p:nvSpPr>
          <p:cNvPr id="19" name="object 19"/>
          <p:cNvSpPr txBox="1"/>
          <p:nvPr/>
        </p:nvSpPr>
        <p:spPr>
          <a:xfrm>
            <a:off x="6933645" y="7310401"/>
            <a:ext cx="76835"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0</a:t>
            </a:r>
            <a:endParaRPr sz="700">
              <a:latin typeface="Microsoft Sans Serif"/>
              <a:cs typeface="Microsoft Sans Serif"/>
            </a:endParaRPr>
          </a:p>
        </p:txBody>
      </p:sp>
      <p:sp>
        <p:nvSpPr>
          <p:cNvPr id="20" name="object 20"/>
          <p:cNvSpPr txBox="1"/>
          <p:nvPr/>
        </p:nvSpPr>
        <p:spPr>
          <a:xfrm>
            <a:off x="7235908" y="7310395"/>
            <a:ext cx="753745" cy="120546"/>
          </a:xfrm>
          <a:prstGeom prst="rect">
            <a:avLst/>
          </a:prstGeom>
        </p:spPr>
        <p:txBody>
          <a:bodyPr vert="horz" wrap="square" lIns="0" tIns="12700" rIns="0" bIns="0" rtlCol="0">
            <a:spAutoFit/>
          </a:bodyPr>
          <a:lstStyle/>
          <a:p>
            <a:pPr marL="12700">
              <a:spcBef>
                <a:spcPts val="100"/>
              </a:spcBef>
              <a:tabLst>
                <a:tab pos="314325" algn="l"/>
                <a:tab pos="638175" algn="l"/>
              </a:tabLst>
            </a:pPr>
            <a:r>
              <a:rPr sz="700" spc="10" dirty="0">
                <a:solidFill>
                  <a:srgbClr val="171514"/>
                </a:solidFill>
                <a:latin typeface="Microsoft Sans Serif"/>
                <a:cs typeface="Microsoft Sans Serif"/>
              </a:rPr>
              <a:t>10	20	30</a:t>
            </a:r>
            <a:endParaRPr sz="700">
              <a:latin typeface="Microsoft Sans Serif"/>
              <a:cs typeface="Microsoft Sans Serif"/>
            </a:endParaRPr>
          </a:p>
        </p:txBody>
      </p:sp>
      <p:sp>
        <p:nvSpPr>
          <p:cNvPr id="21" name="object 21"/>
          <p:cNvSpPr txBox="1"/>
          <p:nvPr/>
        </p:nvSpPr>
        <p:spPr>
          <a:xfrm>
            <a:off x="8164275" y="7310432"/>
            <a:ext cx="386715" cy="120546"/>
          </a:xfrm>
          <a:prstGeom prst="rect">
            <a:avLst/>
          </a:prstGeom>
        </p:spPr>
        <p:txBody>
          <a:bodyPr vert="horz" wrap="square" lIns="0" tIns="12700" rIns="0" bIns="0" rtlCol="0">
            <a:spAutoFit/>
          </a:bodyPr>
          <a:lstStyle/>
          <a:p>
            <a:pPr marL="12700">
              <a:spcBef>
                <a:spcPts val="100"/>
              </a:spcBef>
              <a:tabLst>
                <a:tab pos="271145" algn="l"/>
              </a:tabLst>
            </a:pPr>
            <a:r>
              <a:rPr sz="700" spc="10" dirty="0">
                <a:solidFill>
                  <a:srgbClr val="171514"/>
                </a:solidFill>
                <a:latin typeface="Microsoft Sans Serif"/>
                <a:cs typeface="Microsoft Sans Serif"/>
              </a:rPr>
              <a:t>40	50</a:t>
            </a:r>
            <a:endParaRPr sz="700">
              <a:latin typeface="Microsoft Sans Serif"/>
              <a:cs typeface="Microsoft Sans Serif"/>
            </a:endParaRPr>
          </a:p>
        </p:txBody>
      </p:sp>
      <p:sp>
        <p:nvSpPr>
          <p:cNvPr id="22" name="object 22"/>
          <p:cNvSpPr txBox="1"/>
          <p:nvPr/>
        </p:nvSpPr>
        <p:spPr>
          <a:xfrm>
            <a:off x="7419564" y="7516007"/>
            <a:ext cx="789940"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contenido</a:t>
            </a:r>
            <a:r>
              <a:rPr sz="500" spc="-3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5" dirty="0">
                <a:solidFill>
                  <a:srgbClr val="171514"/>
                </a:solidFill>
                <a:latin typeface="Microsoft Sans Serif"/>
                <a:cs typeface="Microsoft Sans Serif"/>
              </a:rPr>
              <a:t> </a:t>
            </a:r>
            <a:r>
              <a:rPr sz="500" spc="25" dirty="0">
                <a:solidFill>
                  <a:srgbClr val="171514"/>
                </a:solidFill>
                <a:latin typeface="Microsoft Sans Serif"/>
                <a:cs typeface="Microsoft Sans Serif"/>
              </a:rPr>
              <a:t>humedad</a:t>
            </a:r>
            <a:r>
              <a:rPr sz="500" spc="-25" dirty="0">
                <a:solidFill>
                  <a:srgbClr val="171514"/>
                </a:solidFill>
                <a:latin typeface="Microsoft Sans Serif"/>
                <a:cs typeface="Microsoft Sans Serif"/>
              </a:rPr>
              <a:t> </a:t>
            </a:r>
            <a:r>
              <a:rPr sz="500" spc="-30" dirty="0">
                <a:solidFill>
                  <a:srgbClr val="171514"/>
                </a:solidFill>
                <a:latin typeface="Microsoft Sans Serif"/>
                <a:cs typeface="Microsoft Sans Serif"/>
              </a:rPr>
              <a:t>%</a:t>
            </a:r>
            <a:endParaRPr sz="500">
              <a:latin typeface="Microsoft Sans Serif"/>
              <a:cs typeface="Microsoft Sans Serif"/>
            </a:endParaRPr>
          </a:p>
        </p:txBody>
      </p:sp>
      <p:sp>
        <p:nvSpPr>
          <p:cNvPr id="23" name="object 23"/>
          <p:cNvSpPr txBox="1"/>
          <p:nvPr/>
        </p:nvSpPr>
        <p:spPr>
          <a:xfrm>
            <a:off x="5337175" y="7793426"/>
            <a:ext cx="3437254" cy="112851"/>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 </a:t>
            </a:r>
            <a:r>
              <a:rPr sz="650" b="1" spc="10" dirty="0">
                <a:solidFill>
                  <a:srgbClr val="171514"/>
                </a:solidFill>
                <a:latin typeface="Arial"/>
                <a:cs typeface="Arial"/>
              </a:rPr>
              <a:t>2.12</a:t>
            </a:r>
            <a:r>
              <a:rPr sz="650" spc="10" dirty="0">
                <a:solidFill>
                  <a:srgbClr val="171514"/>
                </a:solidFill>
                <a:latin typeface="Microsoft Sans Serif"/>
                <a:cs typeface="Microsoft Sans Serif"/>
              </a:rPr>
              <a:t>Variación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suelos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arcillosos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contenido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humedad.</a:t>
            </a:r>
            <a:endParaRPr sz="650">
              <a:latin typeface="Microsoft Sans Serif"/>
              <a:cs typeface="Microsoft Sans Serif"/>
            </a:endParaRPr>
          </a:p>
        </p:txBody>
      </p:sp>
      <p:sp>
        <p:nvSpPr>
          <p:cNvPr id="24" name="object 24"/>
          <p:cNvSpPr txBox="1"/>
          <p:nvPr/>
        </p:nvSpPr>
        <p:spPr>
          <a:xfrm>
            <a:off x="6449298" y="5643540"/>
            <a:ext cx="100027" cy="949325"/>
          </a:xfrm>
          <a:prstGeom prst="rect">
            <a:avLst/>
          </a:prstGeom>
        </p:spPr>
        <p:txBody>
          <a:bodyPr vert="vert270" wrap="square" lIns="0" tIns="18415" rIns="0" bIns="0" rtlCol="0">
            <a:spAutoFit/>
          </a:bodyPr>
          <a:lstStyle/>
          <a:p>
            <a:pPr marL="12700">
              <a:spcBef>
                <a:spcPts val="145"/>
              </a:spcBef>
            </a:pPr>
            <a:r>
              <a:rPr sz="650" dirty="0">
                <a:solidFill>
                  <a:srgbClr val="171514"/>
                </a:solidFill>
                <a:latin typeface="Microsoft Sans Serif"/>
                <a:cs typeface="Microsoft Sans Serif"/>
              </a:rPr>
              <a:t>resistividad</a:t>
            </a:r>
            <a:r>
              <a:rPr sz="65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dirty="0" err="1" smtClean="0">
                <a:solidFill>
                  <a:srgbClr val="171514"/>
                </a:solidFill>
                <a:latin typeface="Microsoft Sans Serif"/>
                <a:cs typeface="Microsoft Sans Serif"/>
              </a:rPr>
              <a:t>ohmí</a:t>
            </a:r>
            <a:r>
              <a:rPr lang="es-ES" sz="650" dirty="0" smtClean="0">
                <a:solidFill>
                  <a:srgbClr val="171514"/>
                </a:solidFill>
                <a:latin typeface="Microsoft Sans Serif"/>
                <a:cs typeface="Microsoft Sans Serif"/>
              </a:rPr>
              <a:t>m</a:t>
            </a:r>
            <a:endParaRPr sz="650" dirty="0">
              <a:latin typeface="Microsoft Sans Serif"/>
              <a:cs typeface="Microsoft Sans Serif"/>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120820" y="2443382"/>
            <a:ext cx="2740660" cy="6350"/>
            <a:chOff x="1437695" y="2443382"/>
            <a:chExt cx="2740660" cy="6350"/>
          </a:xfrm>
        </p:grpSpPr>
        <p:sp>
          <p:nvSpPr>
            <p:cNvPr id="3" name="object 3"/>
            <p:cNvSpPr/>
            <p:nvPr/>
          </p:nvSpPr>
          <p:spPr>
            <a:xfrm>
              <a:off x="1437695" y="2446557"/>
              <a:ext cx="1651000" cy="0"/>
            </a:xfrm>
            <a:custGeom>
              <a:avLst/>
              <a:gdLst/>
              <a:ahLst/>
              <a:cxnLst/>
              <a:rect l="l" t="t" r="r" b="b"/>
              <a:pathLst>
                <a:path w="1651000">
                  <a:moveTo>
                    <a:pt x="0" y="0"/>
                  </a:moveTo>
                  <a:lnTo>
                    <a:pt x="1651000" y="0"/>
                  </a:lnTo>
                </a:path>
              </a:pathLst>
            </a:custGeom>
            <a:ln w="6350">
              <a:solidFill>
                <a:srgbClr val="231F20"/>
              </a:solidFill>
            </a:ln>
          </p:spPr>
          <p:txBody>
            <a:bodyPr wrap="square" lIns="0" tIns="0" rIns="0" bIns="0" rtlCol="0"/>
            <a:lstStyle/>
            <a:p>
              <a:endParaRPr/>
            </a:p>
          </p:txBody>
        </p:sp>
        <p:sp>
          <p:nvSpPr>
            <p:cNvPr id="4" name="object 4"/>
            <p:cNvSpPr/>
            <p:nvPr/>
          </p:nvSpPr>
          <p:spPr>
            <a:xfrm>
              <a:off x="3088695" y="2446557"/>
              <a:ext cx="1089660" cy="0"/>
            </a:xfrm>
            <a:custGeom>
              <a:avLst/>
              <a:gdLst/>
              <a:ahLst/>
              <a:cxnLst/>
              <a:rect l="l" t="t" r="r" b="b"/>
              <a:pathLst>
                <a:path w="1089660">
                  <a:moveTo>
                    <a:pt x="0" y="0"/>
                  </a:moveTo>
                  <a:lnTo>
                    <a:pt x="1089609" y="0"/>
                  </a:lnTo>
                </a:path>
              </a:pathLst>
            </a:custGeom>
            <a:ln w="6350">
              <a:solidFill>
                <a:srgbClr val="231F20"/>
              </a:solidFill>
            </a:ln>
          </p:spPr>
          <p:txBody>
            <a:bodyPr wrap="square" lIns="0" tIns="0" rIns="0" bIns="0" rtlCol="0"/>
            <a:lstStyle/>
            <a:p>
              <a:endParaRPr/>
            </a:p>
          </p:txBody>
        </p:sp>
      </p:grpSp>
      <p:grpSp>
        <p:nvGrpSpPr>
          <p:cNvPr id="5" name="object 5"/>
          <p:cNvGrpSpPr/>
          <p:nvPr/>
        </p:nvGrpSpPr>
        <p:grpSpPr>
          <a:xfrm>
            <a:off x="6120820" y="2722782"/>
            <a:ext cx="2740660" cy="6350"/>
            <a:chOff x="1437695" y="2722782"/>
            <a:chExt cx="2740660" cy="6350"/>
          </a:xfrm>
        </p:grpSpPr>
        <p:sp>
          <p:nvSpPr>
            <p:cNvPr id="6" name="object 6"/>
            <p:cNvSpPr/>
            <p:nvPr/>
          </p:nvSpPr>
          <p:spPr>
            <a:xfrm>
              <a:off x="1437695" y="2725957"/>
              <a:ext cx="1651000" cy="0"/>
            </a:xfrm>
            <a:custGeom>
              <a:avLst/>
              <a:gdLst/>
              <a:ahLst/>
              <a:cxnLst/>
              <a:rect l="l" t="t" r="r" b="b"/>
              <a:pathLst>
                <a:path w="1651000">
                  <a:moveTo>
                    <a:pt x="0" y="0"/>
                  </a:moveTo>
                  <a:lnTo>
                    <a:pt x="1651000" y="0"/>
                  </a:lnTo>
                </a:path>
              </a:pathLst>
            </a:custGeom>
            <a:ln w="6350">
              <a:solidFill>
                <a:srgbClr val="231F20"/>
              </a:solidFill>
            </a:ln>
          </p:spPr>
          <p:txBody>
            <a:bodyPr wrap="square" lIns="0" tIns="0" rIns="0" bIns="0" rtlCol="0"/>
            <a:lstStyle/>
            <a:p>
              <a:endParaRPr/>
            </a:p>
          </p:txBody>
        </p:sp>
        <p:sp>
          <p:nvSpPr>
            <p:cNvPr id="7" name="object 7"/>
            <p:cNvSpPr/>
            <p:nvPr/>
          </p:nvSpPr>
          <p:spPr>
            <a:xfrm>
              <a:off x="3088695" y="2725957"/>
              <a:ext cx="1089660" cy="0"/>
            </a:xfrm>
            <a:custGeom>
              <a:avLst/>
              <a:gdLst/>
              <a:ahLst/>
              <a:cxnLst/>
              <a:rect l="l" t="t" r="r" b="b"/>
              <a:pathLst>
                <a:path w="1089660">
                  <a:moveTo>
                    <a:pt x="0" y="0"/>
                  </a:moveTo>
                  <a:lnTo>
                    <a:pt x="1089609" y="0"/>
                  </a:lnTo>
                </a:path>
              </a:pathLst>
            </a:custGeom>
            <a:ln w="6350">
              <a:solidFill>
                <a:srgbClr val="231F20"/>
              </a:solidFill>
            </a:ln>
          </p:spPr>
          <p:txBody>
            <a:bodyPr wrap="square" lIns="0" tIns="0" rIns="0" bIns="0" rtlCol="0"/>
            <a:lstStyle/>
            <a:p>
              <a:endParaRPr/>
            </a:p>
          </p:txBody>
        </p:sp>
      </p:grpSp>
      <p:grpSp>
        <p:nvGrpSpPr>
          <p:cNvPr id="8" name="object 8"/>
          <p:cNvGrpSpPr/>
          <p:nvPr/>
        </p:nvGrpSpPr>
        <p:grpSpPr>
          <a:xfrm>
            <a:off x="6120820" y="3565960"/>
            <a:ext cx="2740660" cy="6350"/>
            <a:chOff x="1437695" y="3565960"/>
            <a:chExt cx="2740660" cy="6350"/>
          </a:xfrm>
        </p:grpSpPr>
        <p:sp>
          <p:nvSpPr>
            <p:cNvPr id="9" name="object 9"/>
            <p:cNvSpPr/>
            <p:nvPr/>
          </p:nvSpPr>
          <p:spPr>
            <a:xfrm>
              <a:off x="1437695" y="3569135"/>
              <a:ext cx="1651000" cy="0"/>
            </a:xfrm>
            <a:custGeom>
              <a:avLst/>
              <a:gdLst/>
              <a:ahLst/>
              <a:cxnLst/>
              <a:rect l="l" t="t" r="r" b="b"/>
              <a:pathLst>
                <a:path w="1651000">
                  <a:moveTo>
                    <a:pt x="0" y="0"/>
                  </a:moveTo>
                  <a:lnTo>
                    <a:pt x="1651000" y="0"/>
                  </a:lnTo>
                </a:path>
              </a:pathLst>
            </a:custGeom>
            <a:ln w="6350">
              <a:solidFill>
                <a:srgbClr val="231F20"/>
              </a:solidFill>
            </a:ln>
          </p:spPr>
          <p:txBody>
            <a:bodyPr wrap="square" lIns="0" tIns="0" rIns="0" bIns="0" rtlCol="0"/>
            <a:lstStyle/>
            <a:p>
              <a:endParaRPr/>
            </a:p>
          </p:txBody>
        </p:sp>
        <p:sp>
          <p:nvSpPr>
            <p:cNvPr id="10" name="object 10"/>
            <p:cNvSpPr/>
            <p:nvPr/>
          </p:nvSpPr>
          <p:spPr>
            <a:xfrm>
              <a:off x="3088695" y="3569135"/>
              <a:ext cx="1089660" cy="0"/>
            </a:xfrm>
            <a:custGeom>
              <a:avLst/>
              <a:gdLst/>
              <a:ahLst/>
              <a:cxnLst/>
              <a:rect l="l" t="t" r="r" b="b"/>
              <a:pathLst>
                <a:path w="1089660">
                  <a:moveTo>
                    <a:pt x="0" y="0"/>
                  </a:moveTo>
                  <a:lnTo>
                    <a:pt x="1089609" y="0"/>
                  </a:lnTo>
                </a:path>
              </a:pathLst>
            </a:custGeom>
            <a:ln w="6350">
              <a:solidFill>
                <a:srgbClr val="231F20"/>
              </a:solidFill>
            </a:ln>
          </p:spPr>
          <p:txBody>
            <a:bodyPr wrap="square" lIns="0" tIns="0" rIns="0" bIns="0" rtlCol="0"/>
            <a:lstStyle/>
            <a:p>
              <a:endParaRPr/>
            </a:p>
          </p:txBody>
        </p:sp>
      </p:grpSp>
      <p:grpSp>
        <p:nvGrpSpPr>
          <p:cNvPr id="11" name="object 11"/>
          <p:cNvGrpSpPr/>
          <p:nvPr/>
        </p:nvGrpSpPr>
        <p:grpSpPr>
          <a:xfrm>
            <a:off x="6120822" y="4233049"/>
            <a:ext cx="2740660" cy="6350"/>
            <a:chOff x="1437697" y="4233049"/>
            <a:chExt cx="2740660" cy="6350"/>
          </a:xfrm>
        </p:grpSpPr>
        <p:sp>
          <p:nvSpPr>
            <p:cNvPr id="12" name="object 12"/>
            <p:cNvSpPr/>
            <p:nvPr/>
          </p:nvSpPr>
          <p:spPr>
            <a:xfrm>
              <a:off x="1437697" y="4236224"/>
              <a:ext cx="1651000" cy="0"/>
            </a:xfrm>
            <a:custGeom>
              <a:avLst/>
              <a:gdLst/>
              <a:ahLst/>
              <a:cxnLst/>
              <a:rect l="l" t="t" r="r" b="b"/>
              <a:pathLst>
                <a:path w="1651000">
                  <a:moveTo>
                    <a:pt x="0" y="0"/>
                  </a:moveTo>
                  <a:lnTo>
                    <a:pt x="1651000" y="0"/>
                  </a:lnTo>
                </a:path>
              </a:pathLst>
            </a:custGeom>
            <a:ln w="6350">
              <a:solidFill>
                <a:srgbClr val="231F20"/>
              </a:solidFill>
            </a:ln>
          </p:spPr>
          <p:txBody>
            <a:bodyPr wrap="square" lIns="0" tIns="0" rIns="0" bIns="0" rtlCol="0"/>
            <a:lstStyle/>
            <a:p>
              <a:endParaRPr/>
            </a:p>
          </p:txBody>
        </p:sp>
        <p:sp>
          <p:nvSpPr>
            <p:cNvPr id="13" name="object 13"/>
            <p:cNvSpPr/>
            <p:nvPr/>
          </p:nvSpPr>
          <p:spPr>
            <a:xfrm>
              <a:off x="3088697" y="4236224"/>
              <a:ext cx="1089660" cy="0"/>
            </a:xfrm>
            <a:custGeom>
              <a:avLst/>
              <a:gdLst/>
              <a:ahLst/>
              <a:cxnLst/>
              <a:rect l="l" t="t" r="r" b="b"/>
              <a:pathLst>
                <a:path w="1089660">
                  <a:moveTo>
                    <a:pt x="0" y="0"/>
                  </a:moveTo>
                  <a:lnTo>
                    <a:pt x="1089609" y="0"/>
                  </a:lnTo>
                </a:path>
              </a:pathLst>
            </a:custGeom>
            <a:ln w="6350">
              <a:solidFill>
                <a:srgbClr val="231F20"/>
              </a:solidFill>
            </a:ln>
          </p:spPr>
          <p:txBody>
            <a:bodyPr wrap="square" lIns="0" tIns="0" rIns="0" bIns="0" rtlCol="0"/>
            <a:lstStyle/>
            <a:p>
              <a:endParaRPr/>
            </a:p>
          </p:txBody>
        </p:sp>
      </p:grpSp>
      <p:grpSp>
        <p:nvGrpSpPr>
          <p:cNvPr id="14" name="object 14"/>
          <p:cNvGrpSpPr/>
          <p:nvPr/>
        </p:nvGrpSpPr>
        <p:grpSpPr>
          <a:xfrm>
            <a:off x="6120822" y="4512449"/>
            <a:ext cx="2740660" cy="6350"/>
            <a:chOff x="1437697" y="4512449"/>
            <a:chExt cx="2740660" cy="6350"/>
          </a:xfrm>
        </p:grpSpPr>
        <p:sp>
          <p:nvSpPr>
            <p:cNvPr id="15" name="object 15"/>
            <p:cNvSpPr/>
            <p:nvPr/>
          </p:nvSpPr>
          <p:spPr>
            <a:xfrm>
              <a:off x="1437697" y="4515624"/>
              <a:ext cx="1651000" cy="0"/>
            </a:xfrm>
            <a:custGeom>
              <a:avLst/>
              <a:gdLst/>
              <a:ahLst/>
              <a:cxnLst/>
              <a:rect l="l" t="t" r="r" b="b"/>
              <a:pathLst>
                <a:path w="1651000">
                  <a:moveTo>
                    <a:pt x="0" y="0"/>
                  </a:moveTo>
                  <a:lnTo>
                    <a:pt x="1651000" y="0"/>
                  </a:lnTo>
                </a:path>
              </a:pathLst>
            </a:custGeom>
            <a:ln w="6350">
              <a:solidFill>
                <a:srgbClr val="231F20"/>
              </a:solidFill>
            </a:ln>
          </p:spPr>
          <p:txBody>
            <a:bodyPr wrap="square" lIns="0" tIns="0" rIns="0" bIns="0" rtlCol="0"/>
            <a:lstStyle/>
            <a:p>
              <a:endParaRPr/>
            </a:p>
          </p:txBody>
        </p:sp>
        <p:sp>
          <p:nvSpPr>
            <p:cNvPr id="16" name="object 16"/>
            <p:cNvSpPr/>
            <p:nvPr/>
          </p:nvSpPr>
          <p:spPr>
            <a:xfrm>
              <a:off x="3088697" y="4515624"/>
              <a:ext cx="1089660" cy="0"/>
            </a:xfrm>
            <a:custGeom>
              <a:avLst/>
              <a:gdLst/>
              <a:ahLst/>
              <a:cxnLst/>
              <a:rect l="l" t="t" r="r" b="b"/>
              <a:pathLst>
                <a:path w="1089660">
                  <a:moveTo>
                    <a:pt x="0" y="0"/>
                  </a:moveTo>
                  <a:lnTo>
                    <a:pt x="1089609" y="0"/>
                  </a:lnTo>
                </a:path>
              </a:pathLst>
            </a:custGeom>
            <a:ln w="6350">
              <a:solidFill>
                <a:srgbClr val="231F20"/>
              </a:solidFill>
            </a:ln>
          </p:spPr>
          <p:txBody>
            <a:bodyPr wrap="square" lIns="0" tIns="0" rIns="0" bIns="0" rtlCol="0"/>
            <a:lstStyle/>
            <a:p>
              <a:endParaRPr/>
            </a:p>
          </p:txBody>
        </p:sp>
      </p:grpSp>
      <p:grpSp>
        <p:nvGrpSpPr>
          <p:cNvPr id="17" name="object 17"/>
          <p:cNvGrpSpPr/>
          <p:nvPr/>
        </p:nvGrpSpPr>
        <p:grpSpPr>
          <a:xfrm>
            <a:off x="6120822" y="5196419"/>
            <a:ext cx="2740660" cy="6350"/>
            <a:chOff x="1437697" y="5196419"/>
            <a:chExt cx="2740660" cy="6350"/>
          </a:xfrm>
        </p:grpSpPr>
        <p:sp>
          <p:nvSpPr>
            <p:cNvPr id="18" name="object 18"/>
            <p:cNvSpPr/>
            <p:nvPr/>
          </p:nvSpPr>
          <p:spPr>
            <a:xfrm>
              <a:off x="1437697" y="5199594"/>
              <a:ext cx="1651000" cy="0"/>
            </a:xfrm>
            <a:custGeom>
              <a:avLst/>
              <a:gdLst/>
              <a:ahLst/>
              <a:cxnLst/>
              <a:rect l="l" t="t" r="r" b="b"/>
              <a:pathLst>
                <a:path w="1651000">
                  <a:moveTo>
                    <a:pt x="0" y="0"/>
                  </a:moveTo>
                  <a:lnTo>
                    <a:pt x="1651000" y="0"/>
                  </a:lnTo>
                </a:path>
              </a:pathLst>
            </a:custGeom>
            <a:ln w="6350">
              <a:solidFill>
                <a:srgbClr val="231F20"/>
              </a:solidFill>
            </a:ln>
          </p:spPr>
          <p:txBody>
            <a:bodyPr wrap="square" lIns="0" tIns="0" rIns="0" bIns="0" rtlCol="0"/>
            <a:lstStyle/>
            <a:p>
              <a:endParaRPr/>
            </a:p>
          </p:txBody>
        </p:sp>
        <p:sp>
          <p:nvSpPr>
            <p:cNvPr id="19" name="object 19"/>
            <p:cNvSpPr/>
            <p:nvPr/>
          </p:nvSpPr>
          <p:spPr>
            <a:xfrm>
              <a:off x="3088697" y="5199594"/>
              <a:ext cx="1089660" cy="0"/>
            </a:xfrm>
            <a:custGeom>
              <a:avLst/>
              <a:gdLst/>
              <a:ahLst/>
              <a:cxnLst/>
              <a:rect l="l" t="t" r="r" b="b"/>
              <a:pathLst>
                <a:path w="1089660">
                  <a:moveTo>
                    <a:pt x="0" y="0"/>
                  </a:moveTo>
                  <a:lnTo>
                    <a:pt x="1089609" y="0"/>
                  </a:lnTo>
                </a:path>
              </a:pathLst>
            </a:custGeom>
            <a:ln w="6350">
              <a:solidFill>
                <a:srgbClr val="231F20"/>
              </a:solidFill>
            </a:ln>
          </p:spPr>
          <p:txBody>
            <a:bodyPr wrap="square" lIns="0" tIns="0" rIns="0" bIns="0" rtlCol="0"/>
            <a:lstStyle/>
            <a:p>
              <a:endParaRPr/>
            </a:p>
          </p:txBody>
        </p:sp>
      </p:grpSp>
      <p:sp>
        <p:nvSpPr>
          <p:cNvPr id="20" name="object 20"/>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18</a:t>
            </a:r>
            <a:endParaRPr sz="900">
              <a:latin typeface="Arial"/>
              <a:cs typeface="Arial"/>
            </a:endParaRPr>
          </a:p>
        </p:txBody>
      </p:sp>
      <p:sp>
        <p:nvSpPr>
          <p:cNvPr id="21" name="object 21"/>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22" name="object 22"/>
          <p:cNvSpPr txBox="1"/>
          <p:nvPr/>
        </p:nvSpPr>
        <p:spPr>
          <a:xfrm>
            <a:off x="5337174" y="739519"/>
            <a:ext cx="4312920" cy="1550670"/>
          </a:xfrm>
          <a:prstGeom prst="rect">
            <a:avLst/>
          </a:prstGeom>
        </p:spPr>
        <p:txBody>
          <a:bodyPr vert="horz" wrap="square" lIns="0" tIns="12700" rIns="0" bIns="0" rtlCol="0">
            <a:spAutoFit/>
          </a:bodyPr>
          <a:lstStyle/>
          <a:p>
            <a:pPr marL="12700" marR="5080" indent="152400">
              <a:lnSpc>
                <a:spcPct val="142900"/>
              </a:lnSpc>
              <a:spcBef>
                <a:spcPts val="100"/>
              </a:spcBef>
            </a:pPr>
            <a:r>
              <a:rPr sz="700" spc="5" dirty="0">
                <a:solidFill>
                  <a:srgbClr val="171514"/>
                </a:solidFill>
                <a:latin typeface="Microsoft Sans Serif"/>
                <a:cs typeface="Microsoft Sans Serif"/>
              </a:rPr>
              <a:t>Hay </a:t>
            </a:r>
            <a:r>
              <a:rPr sz="700" spc="40" dirty="0">
                <a:solidFill>
                  <a:srgbClr val="171514"/>
                </a:solidFill>
                <a:latin typeface="Microsoft Sans Serif"/>
                <a:cs typeface="Microsoft Sans Serif"/>
              </a:rPr>
              <a:t>un </a:t>
            </a:r>
            <a:r>
              <a:rPr sz="700" spc="35" dirty="0">
                <a:solidFill>
                  <a:srgbClr val="171514"/>
                </a:solidFill>
                <a:latin typeface="Microsoft Sans Serif"/>
                <a:cs typeface="Microsoft Sans Serif"/>
              </a:rPr>
              <a:t>aumento </a:t>
            </a:r>
            <a:r>
              <a:rPr sz="700" spc="20" dirty="0">
                <a:solidFill>
                  <a:srgbClr val="171514"/>
                </a:solidFill>
                <a:latin typeface="Microsoft Sans Serif"/>
                <a:cs typeface="Microsoft Sans Serif"/>
              </a:rPr>
              <a:t>considerable en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del </a:t>
            </a:r>
            <a:r>
              <a:rPr sz="700" spc="15" dirty="0">
                <a:solidFill>
                  <a:srgbClr val="171514"/>
                </a:solidFill>
                <a:latin typeface="Microsoft Sans Serif"/>
                <a:cs typeface="Microsoft Sans Serif"/>
              </a:rPr>
              <a:t>suelo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medida que </a:t>
            </a:r>
            <a:r>
              <a:rPr sz="700" spc="10" dirty="0">
                <a:solidFill>
                  <a:srgbClr val="171514"/>
                </a:solidFill>
                <a:latin typeface="Microsoft Sans Serif"/>
                <a:cs typeface="Microsoft Sans Serif"/>
              </a:rPr>
              <a:t>la </a:t>
            </a:r>
            <a:r>
              <a:rPr sz="700" spc="35" dirty="0" err="1">
                <a:solidFill>
                  <a:srgbClr val="171514"/>
                </a:solidFill>
                <a:latin typeface="Microsoft Sans Serif"/>
                <a:cs typeface="Microsoft Sans Serif"/>
              </a:rPr>
              <a:t>temperatura</a:t>
            </a:r>
            <a:r>
              <a:rPr sz="700" spc="35"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desciende</a:t>
            </a:r>
            <a:r>
              <a:rPr lang="es-ES" sz="700" spc="10"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por</a:t>
            </a:r>
            <a:r>
              <a:rPr sz="700" spc="4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debajo del </a:t>
            </a:r>
            <a:r>
              <a:rPr sz="700" spc="40" dirty="0">
                <a:solidFill>
                  <a:srgbClr val="171514"/>
                </a:solidFill>
                <a:latin typeface="Microsoft Sans Serif"/>
                <a:cs typeface="Microsoft Sans Serif"/>
              </a:rPr>
              <a:t>punto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congelación. Por </a:t>
            </a:r>
            <a:r>
              <a:rPr sz="700" spc="20" dirty="0">
                <a:solidFill>
                  <a:srgbClr val="171514"/>
                </a:solidFill>
                <a:latin typeface="Microsoft Sans Serif"/>
                <a:cs typeface="Microsoft Sans Serif"/>
              </a:rPr>
              <a:t>ejemplo,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arcilla arenosa</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 </a:t>
            </a:r>
            <a:r>
              <a:rPr sz="700" spc="40" dirty="0" smtClean="0">
                <a:solidFill>
                  <a:srgbClr val="171514"/>
                </a:solidFill>
                <a:latin typeface="Microsoft Sans Serif"/>
                <a:cs typeface="Microsoft Sans Serif"/>
              </a:rPr>
              <a:t>un</a:t>
            </a:r>
            <a:r>
              <a:rPr lang="es-ES" sz="700" spc="4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contenido</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humedad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18</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aumenta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50</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Ω·m</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20°C</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unos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360</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Ω·m</a:t>
            </a:r>
            <a:r>
              <a:rPr lang="es-ES" sz="700" spc="20"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a </a:t>
            </a:r>
            <a:r>
              <a:rPr sz="700" spc="140" dirty="0">
                <a:solidFill>
                  <a:srgbClr val="171514"/>
                </a:solidFill>
                <a:latin typeface="Microsoft Sans Serif"/>
                <a:cs typeface="Microsoft Sans Serif"/>
              </a:rPr>
              <a:t>– </a:t>
            </a:r>
            <a:r>
              <a:rPr sz="700" spc="-10" dirty="0">
                <a:solidFill>
                  <a:srgbClr val="171514"/>
                </a:solidFill>
                <a:latin typeface="Microsoft Sans Serif"/>
                <a:cs typeface="Microsoft Sans Serif"/>
              </a:rPr>
              <a:t>15°C. </a:t>
            </a:r>
            <a:r>
              <a:rPr sz="700" dirty="0">
                <a:solidFill>
                  <a:srgbClr val="171514"/>
                </a:solidFill>
                <a:latin typeface="Microsoft Sans Serif"/>
                <a:cs typeface="Microsoft Sans Serif"/>
              </a:rPr>
              <a:t>Esto </a:t>
            </a:r>
            <a:r>
              <a:rPr sz="700" spc="20" dirty="0">
                <a:solidFill>
                  <a:srgbClr val="171514"/>
                </a:solidFill>
                <a:latin typeface="Microsoft Sans Serif"/>
                <a:cs typeface="Microsoft Sans Serif"/>
              </a:rPr>
              <a:t>debe tenerse en cuenta </a:t>
            </a:r>
            <a:r>
              <a:rPr sz="700" spc="10" dirty="0">
                <a:solidFill>
                  <a:srgbClr val="171514"/>
                </a:solidFill>
                <a:latin typeface="Microsoft Sans Serif"/>
                <a:cs typeface="Microsoft Sans Serif"/>
              </a:rPr>
              <a:t>al </a:t>
            </a:r>
            <a:r>
              <a:rPr sz="700" spc="20" dirty="0">
                <a:solidFill>
                  <a:srgbClr val="171514"/>
                </a:solidFill>
                <a:latin typeface="Microsoft Sans Serif"/>
                <a:cs typeface="Microsoft Sans Serif"/>
              </a:rPr>
              <a:t>instalar electrodos de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en regiones </a:t>
            </a:r>
            <a:r>
              <a:rPr sz="700" spc="15" dirty="0">
                <a:solidFill>
                  <a:srgbClr val="171514"/>
                </a:solidFill>
                <a:latin typeface="Microsoft Sans Serif"/>
                <a:cs typeface="Microsoft Sans Serif"/>
              </a:rPr>
              <a:t>frías; </a:t>
            </a:r>
            <a:r>
              <a:rPr sz="700" spc="10" dirty="0">
                <a:solidFill>
                  <a:srgbClr val="171514"/>
                </a:solidFill>
                <a:latin typeface="Microsoft Sans Serif"/>
                <a:cs typeface="Microsoft Sans Serif"/>
              </a:rPr>
              <a:t>el </a:t>
            </a:r>
            <a:r>
              <a:rPr sz="700" spc="35" dirty="0" err="1">
                <a:solidFill>
                  <a:srgbClr val="171514"/>
                </a:solidFill>
                <a:latin typeface="Microsoft Sans Serif"/>
                <a:cs typeface="Microsoft Sans Serif"/>
              </a:rPr>
              <a:t>aumento</a:t>
            </a:r>
            <a:r>
              <a:rPr sz="700" spc="3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minimizar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enterrando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debajo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línea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escarcha</a:t>
            </a:r>
            <a:r>
              <a:rPr sz="700" spc="5" dirty="0">
                <a:solidFill>
                  <a:srgbClr val="171514"/>
                </a:solidFill>
                <a:latin typeface="Microsoft Sans Serif"/>
                <a:cs typeface="Microsoft Sans Serif"/>
              </a:rPr>
              <a:t>.</a:t>
            </a:r>
            <a:endParaRPr sz="700" dirty="0">
              <a:latin typeface="Microsoft Sans Serif"/>
              <a:cs typeface="Microsoft Sans Serif"/>
            </a:endParaRPr>
          </a:p>
          <a:p>
            <a:pPr marL="12700" marR="30480" indent="152400">
              <a:lnSpc>
                <a:spcPct val="133300"/>
              </a:lnSpc>
              <a:spcBef>
                <a:spcPts val="10"/>
              </a:spcBef>
            </a:pPr>
            <a:r>
              <a:rPr sz="750" spc="-5" dirty="0">
                <a:solidFill>
                  <a:srgbClr val="171514"/>
                </a:solidFill>
                <a:latin typeface="Microsoft Sans Serif"/>
                <a:cs typeface="Microsoft Sans Serif"/>
              </a:rPr>
              <a:t>Cabe </a:t>
            </a:r>
            <a:r>
              <a:rPr sz="750" spc="15" dirty="0">
                <a:solidFill>
                  <a:srgbClr val="171514"/>
                </a:solidFill>
                <a:latin typeface="Microsoft Sans Serif"/>
                <a:cs typeface="Microsoft Sans Serif"/>
              </a:rPr>
              <a:t>señalar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aquí</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general,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asociada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spc="-5" dirty="0">
                <a:solidFill>
                  <a:srgbClr val="171514"/>
                </a:solidFill>
                <a:latin typeface="Microsoft Sans Serif"/>
                <a:cs typeface="Microsoft Sans Serif"/>
              </a:rPr>
              <a:t> </a:t>
            </a:r>
            <a:r>
              <a:rPr sz="750" spc="35" dirty="0" err="1">
                <a:solidFill>
                  <a:srgbClr val="171514"/>
                </a:solidFill>
                <a:latin typeface="Microsoft Sans Serif"/>
                <a:cs typeface="Microsoft Sans Serif"/>
              </a:rPr>
              <a:t>grado</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corrosividad</a:t>
            </a:r>
            <a:r>
              <a:rPr sz="750" spc="20" dirty="0">
                <a:solidFill>
                  <a:srgbClr val="171514"/>
                </a:solidFill>
                <a:latin typeface="Microsoft Sans Serif"/>
                <a:cs typeface="Microsoft Sans Serif"/>
              </a:rPr>
              <a:t>. </a:t>
            </a:r>
            <a:r>
              <a:rPr sz="750" dirty="0">
                <a:solidFill>
                  <a:srgbClr val="171514"/>
                </a:solidFill>
                <a:latin typeface="Microsoft Sans Serif"/>
                <a:cs typeface="Microsoft Sans Serif"/>
              </a:rPr>
              <a:t>Esto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debe </a:t>
            </a:r>
            <a:r>
              <a:rPr sz="750" dirty="0">
                <a:solidFill>
                  <a:srgbClr val="171514"/>
                </a:solidFill>
                <a:latin typeface="Microsoft Sans Serif"/>
                <a:cs typeface="Microsoft Sans Serif"/>
              </a:rPr>
              <a:t>a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 </a:t>
            </a:r>
            <a:r>
              <a:rPr sz="750" spc="10" dirty="0">
                <a:solidFill>
                  <a:srgbClr val="171514"/>
                </a:solidFill>
                <a:latin typeface="Microsoft Sans Serif"/>
                <a:cs typeface="Microsoft Sans Serif"/>
              </a:rPr>
              <a:t>está </a:t>
            </a:r>
            <a:r>
              <a:rPr sz="750" spc="30" dirty="0">
                <a:solidFill>
                  <a:srgbClr val="171514"/>
                </a:solidFill>
                <a:latin typeface="Microsoft Sans Serif"/>
                <a:cs typeface="Microsoft Sans Serif"/>
              </a:rPr>
              <a:t>determinada principalmente </a:t>
            </a:r>
            <a:r>
              <a:rPr sz="750" spc="45" dirty="0" err="1">
                <a:solidFill>
                  <a:srgbClr val="171514"/>
                </a:solidFill>
                <a:latin typeface="Microsoft Sans Serif"/>
                <a:cs typeface="Microsoft Sans Serif"/>
              </a:rPr>
              <a:t>por</a:t>
            </a:r>
            <a:r>
              <a:rPr sz="750" spc="4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contenido</a:t>
            </a:r>
            <a:r>
              <a:rPr sz="750" spc="3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humedad, </a:t>
            </a:r>
            <a:r>
              <a:rPr sz="750" dirty="0">
                <a:solidFill>
                  <a:srgbClr val="171514"/>
                </a:solidFill>
                <a:latin typeface="Microsoft Sans Serif"/>
                <a:cs typeface="Microsoft Sans Serif"/>
              </a:rPr>
              <a:t>así </a:t>
            </a:r>
            <a:r>
              <a:rPr sz="750" spc="30" dirty="0">
                <a:solidFill>
                  <a:srgbClr val="171514"/>
                </a:solidFill>
                <a:latin typeface="Microsoft Sans Serif"/>
                <a:cs typeface="Microsoft Sans Serif"/>
              </a:rPr>
              <a:t>como </a:t>
            </a:r>
            <a:r>
              <a:rPr sz="750" spc="45" dirty="0">
                <a:solidFill>
                  <a:srgbClr val="171514"/>
                </a:solidFill>
                <a:latin typeface="Microsoft Sans Serif"/>
                <a:cs typeface="Microsoft Sans Serif"/>
              </a:rPr>
              <a:t>por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tipo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concentración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sales </a:t>
            </a:r>
            <a:r>
              <a:rPr sz="750" spc="15" dirty="0">
                <a:solidFill>
                  <a:srgbClr val="171514"/>
                </a:solidFill>
                <a:latin typeface="Microsoft Sans Serif"/>
                <a:cs typeface="Microsoft Sans Serif"/>
              </a:rPr>
              <a:t>disueltas</a:t>
            </a:r>
            <a:r>
              <a:rPr sz="750" spc="1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20" dirty="0" err="1" smtClean="0">
                <a:solidFill>
                  <a:srgbClr val="171514"/>
                </a:solidFill>
                <a:latin typeface="Microsoft Sans Serif"/>
                <a:cs typeface="Microsoft Sans Serif"/>
              </a:rPr>
              <a:t>dicha</a:t>
            </a:r>
            <a:r>
              <a:rPr lang="es-ES" sz="750" spc="2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humedad</a:t>
            </a:r>
            <a:r>
              <a:rPr sz="750" spc="3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siempre </a:t>
            </a:r>
            <a:r>
              <a:rPr sz="750" spc="20" dirty="0">
                <a:solidFill>
                  <a:srgbClr val="171514"/>
                </a:solidFill>
                <a:latin typeface="Microsoft Sans Serif"/>
                <a:cs typeface="Microsoft Sans Serif"/>
              </a:rPr>
              <a:t>contiene. </a:t>
            </a: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siguiente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guía </a:t>
            </a:r>
            <a:r>
              <a:rPr sz="750" spc="30" dirty="0">
                <a:solidFill>
                  <a:srgbClr val="171514"/>
                </a:solidFill>
                <a:latin typeface="Microsoft Sans Serif"/>
                <a:cs typeface="Microsoft Sans Serif"/>
              </a:rPr>
              <a:t>aproximada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err="1">
                <a:solidFill>
                  <a:srgbClr val="171514"/>
                </a:solidFill>
                <a:latin typeface="Microsoft Sans Serif"/>
                <a:cs typeface="Microsoft Sans Serif"/>
              </a:rPr>
              <a:t>correlación</a:t>
            </a:r>
            <a:r>
              <a:rPr sz="750" spc="20" dirty="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entre</a:t>
            </a:r>
            <a:r>
              <a:rPr lang="es-ES" sz="750" spc="3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resistividad</a:t>
            </a:r>
            <a:r>
              <a:rPr sz="750" spc="-1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corrosividad</a:t>
            </a:r>
            <a:r>
              <a:rPr sz="750" spc="20" dirty="0">
                <a:solidFill>
                  <a:srgbClr val="171514"/>
                </a:solidFill>
                <a:latin typeface="Microsoft Sans Serif"/>
                <a:cs typeface="Microsoft Sans Serif"/>
              </a:rPr>
              <a:t>:</a:t>
            </a:r>
            <a:endParaRPr sz="750" dirty="0">
              <a:latin typeface="Microsoft Sans Serif"/>
              <a:cs typeface="Microsoft Sans Serif"/>
            </a:endParaRPr>
          </a:p>
        </p:txBody>
      </p:sp>
      <p:sp>
        <p:nvSpPr>
          <p:cNvPr id="23" name="object 23"/>
          <p:cNvSpPr txBox="1"/>
          <p:nvPr/>
        </p:nvSpPr>
        <p:spPr>
          <a:xfrm>
            <a:off x="6108120" y="2586257"/>
            <a:ext cx="731520" cy="89768"/>
          </a:xfrm>
          <a:prstGeom prst="rect">
            <a:avLst/>
          </a:prstGeom>
        </p:spPr>
        <p:txBody>
          <a:bodyPr vert="horz" wrap="square" lIns="0" tIns="12700" rIns="0" bIns="0" rtlCol="0">
            <a:spAutoFit/>
          </a:bodyPr>
          <a:lstStyle/>
          <a:p>
            <a:pPr marL="12700">
              <a:spcBef>
                <a:spcPts val="100"/>
              </a:spcBef>
            </a:pPr>
            <a:r>
              <a:rPr sz="500" b="1" spc="5" dirty="0">
                <a:solidFill>
                  <a:srgbClr val="171514"/>
                </a:solidFill>
                <a:latin typeface="Arial"/>
                <a:cs typeface="Arial"/>
              </a:rPr>
              <a:t>Resistividad</a:t>
            </a:r>
            <a:r>
              <a:rPr sz="500" b="1" spc="-10" dirty="0">
                <a:solidFill>
                  <a:srgbClr val="171514"/>
                </a:solidFill>
                <a:latin typeface="Arial"/>
                <a:cs typeface="Arial"/>
              </a:rPr>
              <a:t> </a:t>
            </a:r>
            <a:r>
              <a:rPr sz="500" b="1" dirty="0">
                <a:solidFill>
                  <a:srgbClr val="171514"/>
                </a:solidFill>
                <a:latin typeface="Arial"/>
                <a:cs typeface="Arial"/>
              </a:rPr>
              <a:t>(</a:t>
            </a:r>
            <a:r>
              <a:rPr sz="500" dirty="0" smtClean="0">
                <a:solidFill>
                  <a:srgbClr val="171514"/>
                </a:solidFill>
                <a:latin typeface="Microsoft Sans Serif"/>
                <a:cs typeface="Microsoft Sans Serif"/>
              </a:rPr>
              <a:t>Ω</a:t>
            </a:r>
            <a:r>
              <a:rPr sz="500" b="1" spc="15" dirty="0" smtClean="0">
                <a:solidFill>
                  <a:srgbClr val="171514"/>
                </a:solidFill>
                <a:latin typeface="Arial"/>
                <a:cs typeface="Arial"/>
              </a:rPr>
              <a:t>·</a:t>
            </a:r>
            <a:r>
              <a:rPr lang="es-ES" sz="500" b="1" spc="15" dirty="0" smtClean="0">
                <a:solidFill>
                  <a:srgbClr val="171514"/>
                </a:solidFill>
                <a:latin typeface="Arial"/>
                <a:cs typeface="Arial"/>
              </a:rPr>
              <a:t>m</a:t>
            </a:r>
            <a:r>
              <a:rPr sz="500" b="1" spc="15" dirty="0" smtClean="0">
                <a:solidFill>
                  <a:srgbClr val="171514"/>
                </a:solidFill>
                <a:latin typeface="Arial"/>
                <a:cs typeface="Arial"/>
              </a:rPr>
              <a:t>)</a:t>
            </a:r>
            <a:endParaRPr sz="500" dirty="0">
              <a:latin typeface="Arial"/>
              <a:cs typeface="Arial"/>
            </a:endParaRPr>
          </a:p>
        </p:txBody>
      </p:sp>
      <p:sp>
        <p:nvSpPr>
          <p:cNvPr id="24" name="object 24"/>
          <p:cNvSpPr txBox="1"/>
          <p:nvPr/>
        </p:nvSpPr>
        <p:spPr>
          <a:xfrm>
            <a:off x="7765827" y="2560857"/>
            <a:ext cx="1012825"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Grado</a:t>
            </a:r>
            <a:r>
              <a:rPr sz="700" b="1" spc="-30" dirty="0">
                <a:solidFill>
                  <a:srgbClr val="171514"/>
                </a:solidFill>
                <a:latin typeface="Arial"/>
                <a:cs typeface="Arial"/>
              </a:rPr>
              <a:t> </a:t>
            </a:r>
            <a:r>
              <a:rPr sz="700" b="1" spc="20" dirty="0">
                <a:solidFill>
                  <a:srgbClr val="171514"/>
                </a:solidFill>
                <a:latin typeface="Arial"/>
                <a:cs typeface="Arial"/>
              </a:rPr>
              <a:t>de</a:t>
            </a:r>
            <a:r>
              <a:rPr sz="700" b="1" spc="-30" dirty="0">
                <a:solidFill>
                  <a:srgbClr val="171514"/>
                </a:solidFill>
                <a:latin typeface="Arial"/>
                <a:cs typeface="Arial"/>
              </a:rPr>
              <a:t> </a:t>
            </a:r>
            <a:r>
              <a:rPr sz="700" b="1" spc="5" dirty="0">
                <a:solidFill>
                  <a:srgbClr val="171514"/>
                </a:solidFill>
                <a:latin typeface="Arial"/>
                <a:cs typeface="Arial"/>
              </a:rPr>
              <a:t>Corrosividad</a:t>
            </a:r>
            <a:endParaRPr sz="700">
              <a:latin typeface="Arial"/>
              <a:cs typeface="Arial"/>
            </a:endParaRPr>
          </a:p>
        </p:txBody>
      </p:sp>
      <p:sp>
        <p:nvSpPr>
          <p:cNvPr id="25" name="object 25"/>
          <p:cNvSpPr txBox="1"/>
          <p:nvPr/>
        </p:nvSpPr>
        <p:spPr>
          <a:xfrm>
            <a:off x="6108121" y="2702284"/>
            <a:ext cx="324485" cy="756920"/>
          </a:xfrm>
          <a:prstGeom prst="rect">
            <a:avLst/>
          </a:prstGeom>
        </p:spPr>
        <p:txBody>
          <a:bodyPr vert="horz" wrap="square" lIns="0" tIns="36195" rIns="0" bIns="0" rtlCol="0">
            <a:spAutoFit/>
          </a:bodyPr>
          <a:lstStyle/>
          <a:p>
            <a:pPr marL="12700">
              <a:spcBef>
                <a:spcPts val="285"/>
              </a:spcBef>
            </a:pPr>
            <a:r>
              <a:rPr sz="800" dirty="0">
                <a:solidFill>
                  <a:srgbClr val="171514"/>
                </a:solidFill>
                <a:latin typeface="Microsoft Sans Serif"/>
                <a:cs typeface="Microsoft Sans Serif"/>
              </a:rPr>
              <a:t>&lt;5</a:t>
            </a:r>
            <a:endParaRPr sz="800">
              <a:latin typeface="Microsoft Sans Serif"/>
              <a:cs typeface="Microsoft Sans Serif"/>
            </a:endParaRPr>
          </a:p>
          <a:p>
            <a:pPr marL="12700">
              <a:spcBef>
                <a:spcPts val="185"/>
              </a:spcBef>
            </a:pPr>
            <a:r>
              <a:rPr sz="800" spc="50" dirty="0">
                <a:solidFill>
                  <a:srgbClr val="171514"/>
                </a:solidFill>
                <a:latin typeface="Microsoft Sans Serif"/>
                <a:cs typeface="Microsoft Sans Serif"/>
              </a:rPr>
              <a:t>5–10</a:t>
            </a:r>
            <a:endParaRPr sz="800">
              <a:latin typeface="Microsoft Sans Serif"/>
              <a:cs typeface="Microsoft Sans Serif"/>
            </a:endParaRPr>
          </a:p>
          <a:p>
            <a:pPr marL="12700">
              <a:spcBef>
                <a:spcPts val="290"/>
              </a:spcBef>
            </a:pPr>
            <a:r>
              <a:rPr sz="700" spc="35" dirty="0">
                <a:solidFill>
                  <a:srgbClr val="171514"/>
                </a:solidFill>
                <a:latin typeface="Microsoft Sans Serif"/>
                <a:cs typeface="Microsoft Sans Serif"/>
              </a:rPr>
              <a:t>10–20</a:t>
            </a:r>
            <a:endParaRPr sz="700">
              <a:latin typeface="Microsoft Sans Serif"/>
              <a:cs typeface="Microsoft Sans Serif"/>
            </a:endParaRPr>
          </a:p>
          <a:p>
            <a:pPr marL="12700">
              <a:spcBef>
                <a:spcPts val="305"/>
              </a:spcBef>
            </a:pPr>
            <a:r>
              <a:rPr sz="700" spc="55" dirty="0">
                <a:solidFill>
                  <a:srgbClr val="171514"/>
                </a:solidFill>
                <a:latin typeface="Microsoft Sans Serif"/>
                <a:cs typeface="Microsoft Sans Serif"/>
              </a:rPr>
              <a:t>20–</a:t>
            </a:r>
            <a:r>
              <a:rPr sz="700" spc="10" dirty="0">
                <a:solidFill>
                  <a:srgbClr val="171514"/>
                </a:solidFill>
                <a:latin typeface="Microsoft Sans Serif"/>
                <a:cs typeface="Microsoft Sans Serif"/>
              </a:rPr>
              <a:t>100</a:t>
            </a:r>
            <a:endParaRPr sz="700">
              <a:latin typeface="Microsoft Sans Serif"/>
              <a:cs typeface="Microsoft Sans Serif"/>
            </a:endParaRPr>
          </a:p>
          <a:p>
            <a:pPr marL="12700">
              <a:spcBef>
                <a:spcPts val="409"/>
              </a:spcBef>
            </a:pPr>
            <a:r>
              <a:rPr sz="650" spc="-10" dirty="0">
                <a:solidFill>
                  <a:srgbClr val="171514"/>
                </a:solidFill>
                <a:latin typeface="Microsoft Sans Serif"/>
                <a:cs typeface="Microsoft Sans Serif"/>
              </a:rPr>
              <a:t>&gt;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100</a:t>
            </a:r>
            <a:endParaRPr sz="650">
              <a:latin typeface="Microsoft Sans Serif"/>
              <a:cs typeface="Microsoft Sans Serif"/>
            </a:endParaRPr>
          </a:p>
        </p:txBody>
      </p:sp>
      <p:sp>
        <p:nvSpPr>
          <p:cNvPr id="26" name="object 26"/>
          <p:cNvSpPr txBox="1"/>
          <p:nvPr/>
        </p:nvSpPr>
        <p:spPr>
          <a:xfrm>
            <a:off x="7911521" y="2703616"/>
            <a:ext cx="819785" cy="770724"/>
          </a:xfrm>
          <a:prstGeom prst="rect">
            <a:avLst/>
          </a:prstGeom>
        </p:spPr>
        <p:txBody>
          <a:bodyPr vert="horz" wrap="square" lIns="0" tIns="59690" rIns="0" bIns="0" rtlCol="0">
            <a:spAutoFit/>
          </a:bodyPr>
          <a:lstStyle/>
          <a:p>
            <a:pPr marL="12700">
              <a:spcBef>
                <a:spcPts val="470"/>
              </a:spcBef>
            </a:pPr>
            <a:r>
              <a:rPr sz="550" spc="20" dirty="0">
                <a:solidFill>
                  <a:srgbClr val="171514"/>
                </a:solidFill>
                <a:latin typeface="Microsoft Sans Serif"/>
                <a:cs typeface="Microsoft Sans Serif"/>
              </a:rPr>
              <a:t>Altamente</a:t>
            </a:r>
            <a:r>
              <a:rPr sz="550" spc="-30" dirty="0">
                <a:solidFill>
                  <a:srgbClr val="171514"/>
                </a:solidFill>
                <a:latin typeface="Microsoft Sans Serif"/>
                <a:cs typeface="Microsoft Sans Serif"/>
              </a:rPr>
              <a:t> </a:t>
            </a:r>
            <a:r>
              <a:rPr sz="550" spc="15" dirty="0">
                <a:solidFill>
                  <a:srgbClr val="171514"/>
                </a:solidFill>
                <a:latin typeface="Microsoft Sans Serif"/>
                <a:cs typeface="Microsoft Sans Serif"/>
              </a:rPr>
              <a:t>corrosivo</a:t>
            </a:r>
            <a:endParaRPr sz="550" dirty="0">
              <a:latin typeface="Microsoft Sans Serif"/>
              <a:cs typeface="Microsoft Sans Serif"/>
            </a:endParaRPr>
          </a:p>
          <a:p>
            <a:pPr marL="12700">
              <a:spcBef>
                <a:spcPts val="440"/>
              </a:spcBef>
            </a:pPr>
            <a:r>
              <a:rPr sz="650" spc="15" dirty="0">
                <a:solidFill>
                  <a:srgbClr val="171514"/>
                </a:solidFill>
                <a:latin typeface="Microsoft Sans Serif"/>
                <a:cs typeface="Microsoft Sans Serif"/>
              </a:rPr>
              <a:t>Corrosivo</a:t>
            </a:r>
            <a:endParaRPr sz="650" dirty="0">
              <a:latin typeface="Microsoft Sans Serif"/>
              <a:cs typeface="Microsoft Sans Serif"/>
            </a:endParaRPr>
          </a:p>
          <a:p>
            <a:pPr marL="12700" marR="5080">
              <a:lnSpc>
                <a:spcPts val="1150"/>
              </a:lnSpc>
              <a:spcBef>
                <a:spcPts val="50"/>
              </a:spcBef>
            </a:pPr>
            <a:r>
              <a:rPr sz="500" spc="20" dirty="0" err="1">
                <a:solidFill>
                  <a:srgbClr val="171514"/>
                </a:solidFill>
                <a:latin typeface="Microsoft Sans Serif"/>
                <a:cs typeface="Microsoft Sans Serif"/>
              </a:rPr>
              <a:t>Moderadamente</a:t>
            </a:r>
            <a:r>
              <a:rPr sz="500" spc="-5" dirty="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corrosivo</a:t>
            </a:r>
            <a:r>
              <a:rPr lang="es-ES" sz="500" spc="15"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Ligeramente</a:t>
            </a:r>
            <a:r>
              <a:rPr sz="500" spc="15"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corrosivo</a:t>
            </a:r>
            <a:r>
              <a:rPr lang="es-ES" sz="500" spc="15" dirty="0" smtClean="0">
                <a:solidFill>
                  <a:srgbClr val="171514"/>
                </a:solidFill>
                <a:latin typeface="Microsoft Sans Serif"/>
                <a:cs typeface="Microsoft Sans Serif"/>
              </a:rPr>
              <a:t> </a:t>
            </a:r>
            <a:r>
              <a:rPr sz="450" spc="10" dirty="0" err="1" smtClean="0">
                <a:solidFill>
                  <a:srgbClr val="171514"/>
                </a:solidFill>
                <a:latin typeface="Microsoft Sans Serif"/>
                <a:cs typeface="Microsoft Sans Serif"/>
              </a:rPr>
              <a:t>Levemente</a:t>
            </a:r>
            <a:endParaRPr sz="450" dirty="0">
              <a:latin typeface="Microsoft Sans Serif"/>
              <a:cs typeface="Microsoft Sans Serif"/>
            </a:endParaRPr>
          </a:p>
        </p:txBody>
      </p:sp>
      <p:sp>
        <p:nvSpPr>
          <p:cNvPr id="27" name="object 27"/>
          <p:cNvSpPr txBox="1"/>
          <p:nvPr/>
        </p:nvSpPr>
        <p:spPr>
          <a:xfrm>
            <a:off x="5337174" y="3729734"/>
            <a:ext cx="4130040" cy="330200"/>
          </a:xfrm>
          <a:prstGeom prst="rect">
            <a:avLst/>
          </a:prstGeom>
        </p:spPr>
        <p:txBody>
          <a:bodyPr vert="horz" wrap="square" lIns="0" tIns="12700" rIns="0" bIns="0" rtlCol="0">
            <a:spAutoFit/>
          </a:bodyPr>
          <a:lstStyle/>
          <a:p>
            <a:pPr marL="12700" marR="5080" indent="152400">
              <a:lnSpc>
                <a:spcPct val="142900"/>
              </a:lnSpc>
              <a:spcBef>
                <a:spcPts val="100"/>
              </a:spcBef>
            </a:pPr>
            <a:r>
              <a:rPr sz="700" spc="15" dirty="0">
                <a:solidFill>
                  <a:srgbClr val="171514"/>
                </a:solidFill>
                <a:latin typeface="Microsoft Sans Serif"/>
                <a:cs typeface="Microsoft Sans Serif"/>
              </a:rPr>
              <a:t>Cuando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medición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sitio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determinado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difícil,</a:t>
            </a:r>
            <a:r>
              <a:rPr sz="700" spc="5" dirty="0">
                <a:solidFill>
                  <a:srgbClr val="171514"/>
                </a:solidFill>
                <a:latin typeface="Microsoft Sans Serif"/>
                <a:cs typeface="Microsoft Sans Serif"/>
              </a:rPr>
              <a:t> </a:t>
            </a:r>
            <a:r>
              <a:rPr sz="700" spc="10" dirty="0" err="1">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siguientes</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valores</a:t>
            </a:r>
            <a:r>
              <a:rPr sz="700" spc="-1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pueden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usarse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guía</a:t>
            </a:r>
            <a:r>
              <a:rPr sz="700" spc="20" dirty="0">
                <a:solidFill>
                  <a:srgbClr val="171514"/>
                </a:solidFill>
                <a:latin typeface="Microsoft Sans Serif"/>
                <a:cs typeface="Microsoft Sans Serif"/>
              </a:rPr>
              <a:t>:</a:t>
            </a:r>
            <a:endParaRPr sz="700" dirty="0">
              <a:latin typeface="Microsoft Sans Serif"/>
              <a:cs typeface="Microsoft Sans Serif"/>
            </a:endParaRPr>
          </a:p>
        </p:txBody>
      </p:sp>
      <p:sp>
        <p:nvSpPr>
          <p:cNvPr id="28" name="object 28"/>
          <p:cNvSpPr txBox="1"/>
          <p:nvPr/>
        </p:nvSpPr>
        <p:spPr>
          <a:xfrm>
            <a:off x="6108122" y="4363225"/>
            <a:ext cx="524510" cy="105157"/>
          </a:xfrm>
          <a:prstGeom prst="rect">
            <a:avLst/>
          </a:prstGeom>
        </p:spPr>
        <p:txBody>
          <a:bodyPr vert="horz" wrap="square" lIns="0" tIns="12700" rIns="0" bIns="0" rtlCol="0">
            <a:spAutoFit/>
          </a:bodyPr>
          <a:lstStyle/>
          <a:p>
            <a:pPr marL="12700">
              <a:spcBef>
                <a:spcPts val="100"/>
              </a:spcBef>
            </a:pPr>
            <a:r>
              <a:rPr sz="600" b="1" dirty="0">
                <a:solidFill>
                  <a:srgbClr val="171514"/>
                </a:solidFill>
                <a:latin typeface="Arial"/>
                <a:cs typeface="Arial"/>
              </a:rPr>
              <a:t>Tipo</a:t>
            </a:r>
            <a:r>
              <a:rPr sz="600" b="1" spc="-45" dirty="0">
                <a:solidFill>
                  <a:srgbClr val="171514"/>
                </a:solidFill>
                <a:latin typeface="Arial"/>
                <a:cs typeface="Arial"/>
              </a:rPr>
              <a:t> </a:t>
            </a:r>
            <a:r>
              <a:rPr sz="600" b="1" spc="15" dirty="0">
                <a:solidFill>
                  <a:srgbClr val="171514"/>
                </a:solidFill>
                <a:latin typeface="Arial"/>
                <a:cs typeface="Arial"/>
              </a:rPr>
              <a:t>de</a:t>
            </a:r>
            <a:r>
              <a:rPr sz="600" b="1" spc="-40" dirty="0">
                <a:solidFill>
                  <a:srgbClr val="171514"/>
                </a:solidFill>
                <a:latin typeface="Arial"/>
                <a:cs typeface="Arial"/>
              </a:rPr>
              <a:t> </a:t>
            </a:r>
            <a:r>
              <a:rPr sz="600" b="1" spc="5" dirty="0">
                <a:solidFill>
                  <a:srgbClr val="171514"/>
                </a:solidFill>
                <a:latin typeface="Arial"/>
                <a:cs typeface="Arial"/>
              </a:rPr>
              <a:t>suelo</a:t>
            </a:r>
            <a:endParaRPr sz="600">
              <a:latin typeface="Arial"/>
              <a:cs typeface="Arial"/>
            </a:endParaRPr>
          </a:p>
        </p:txBody>
      </p:sp>
      <p:sp>
        <p:nvSpPr>
          <p:cNvPr id="29" name="object 29"/>
          <p:cNvSpPr txBox="1"/>
          <p:nvPr/>
        </p:nvSpPr>
        <p:spPr>
          <a:xfrm>
            <a:off x="8098161" y="4340491"/>
            <a:ext cx="731520" cy="316230"/>
          </a:xfrm>
          <a:prstGeom prst="rect">
            <a:avLst/>
          </a:prstGeom>
        </p:spPr>
        <p:txBody>
          <a:bodyPr vert="horz" wrap="square" lIns="0" tIns="47625" rIns="0" bIns="0" rtlCol="0">
            <a:spAutoFit/>
          </a:bodyPr>
          <a:lstStyle/>
          <a:p>
            <a:pPr marL="12700">
              <a:spcBef>
                <a:spcPts val="375"/>
              </a:spcBef>
            </a:pPr>
            <a:r>
              <a:rPr sz="500" b="1" spc="5" dirty="0">
                <a:solidFill>
                  <a:srgbClr val="171514"/>
                </a:solidFill>
                <a:latin typeface="Arial"/>
                <a:cs typeface="Arial"/>
              </a:rPr>
              <a:t>Resistividad</a:t>
            </a:r>
            <a:r>
              <a:rPr sz="500" b="1" spc="-10" dirty="0">
                <a:solidFill>
                  <a:srgbClr val="171514"/>
                </a:solidFill>
                <a:latin typeface="Arial"/>
                <a:cs typeface="Arial"/>
              </a:rPr>
              <a:t> </a:t>
            </a:r>
            <a:r>
              <a:rPr sz="500" b="1" dirty="0">
                <a:solidFill>
                  <a:srgbClr val="171514"/>
                </a:solidFill>
                <a:latin typeface="Arial"/>
                <a:cs typeface="Arial"/>
              </a:rPr>
              <a:t>(</a:t>
            </a:r>
            <a:r>
              <a:rPr sz="500" dirty="0" smtClean="0">
                <a:solidFill>
                  <a:srgbClr val="171514"/>
                </a:solidFill>
                <a:latin typeface="Microsoft Sans Serif"/>
                <a:cs typeface="Microsoft Sans Serif"/>
              </a:rPr>
              <a:t>Ω</a:t>
            </a:r>
            <a:r>
              <a:rPr sz="500" b="1" spc="15" dirty="0" smtClean="0">
                <a:solidFill>
                  <a:srgbClr val="171514"/>
                </a:solidFill>
                <a:latin typeface="Arial"/>
                <a:cs typeface="Arial"/>
              </a:rPr>
              <a:t>·</a:t>
            </a:r>
            <a:r>
              <a:rPr lang="es-ES" sz="500" b="1" spc="15" dirty="0" smtClean="0">
                <a:solidFill>
                  <a:srgbClr val="171514"/>
                </a:solidFill>
                <a:latin typeface="Arial"/>
                <a:cs typeface="Arial"/>
              </a:rPr>
              <a:t>m</a:t>
            </a:r>
            <a:r>
              <a:rPr sz="500" b="1" spc="15" dirty="0" smtClean="0">
                <a:solidFill>
                  <a:srgbClr val="171514"/>
                </a:solidFill>
                <a:latin typeface="Arial"/>
                <a:cs typeface="Arial"/>
              </a:rPr>
              <a:t>)</a:t>
            </a:r>
            <a:endParaRPr sz="500" dirty="0">
              <a:latin typeface="Arial"/>
              <a:cs typeface="Arial"/>
            </a:endParaRPr>
          </a:p>
          <a:p>
            <a:pPr marL="394335">
              <a:spcBef>
                <a:spcPts val="450"/>
              </a:spcBef>
            </a:pPr>
            <a:r>
              <a:rPr sz="800" spc="10" dirty="0">
                <a:solidFill>
                  <a:srgbClr val="171514"/>
                </a:solidFill>
                <a:latin typeface="Microsoft Sans Serif"/>
                <a:cs typeface="Microsoft Sans Serif"/>
              </a:rPr>
              <a:t>10</a:t>
            </a:r>
            <a:endParaRPr sz="800" dirty="0">
              <a:latin typeface="Microsoft Sans Serif"/>
              <a:cs typeface="Microsoft Sans Serif"/>
            </a:endParaRPr>
          </a:p>
        </p:txBody>
      </p:sp>
      <p:sp>
        <p:nvSpPr>
          <p:cNvPr id="30" name="object 30"/>
          <p:cNvSpPr txBox="1"/>
          <p:nvPr/>
        </p:nvSpPr>
        <p:spPr>
          <a:xfrm>
            <a:off x="6108122" y="4546918"/>
            <a:ext cx="734060" cy="564257"/>
          </a:xfrm>
          <a:prstGeom prst="rect">
            <a:avLst/>
          </a:prstGeom>
        </p:spPr>
        <p:txBody>
          <a:bodyPr vert="horz" wrap="square" lIns="0" tIns="12700" rIns="0" bIns="0" rtlCol="0">
            <a:spAutoFit/>
          </a:bodyPr>
          <a:lstStyle/>
          <a:p>
            <a:pPr marL="12700">
              <a:spcBef>
                <a:spcPts val="100"/>
              </a:spcBef>
            </a:pPr>
            <a:r>
              <a:rPr sz="500" spc="10" dirty="0">
                <a:solidFill>
                  <a:srgbClr val="171514"/>
                </a:solidFill>
                <a:latin typeface="Microsoft Sans Serif"/>
                <a:cs typeface="Microsoft Sans Serif"/>
              </a:rPr>
              <a:t>suelo</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orgánico</a:t>
            </a:r>
            <a:r>
              <a:rPr sz="500" spc="-15" dirty="0">
                <a:solidFill>
                  <a:srgbClr val="171514"/>
                </a:solidFill>
                <a:latin typeface="Microsoft Sans Serif"/>
                <a:cs typeface="Microsoft Sans Serif"/>
              </a:rPr>
              <a:t> </a:t>
            </a:r>
            <a:r>
              <a:rPr sz="500" spc="25" dirty="0">
                <a:solidFill>
                  <a:srgbClr val="171514"/>
                </a:solidFill>
                <a:latin typeface="Microsoft Sans Serif"/>
                <a:cs typeface="Microsoft Sans Serif"/>
              </a:rPr>
              <a:t>húmedo</a:t>
            </a:r>
            <a:endParaRPr sz="500" dirty="0">
              <a:latin typeface="Microsoft Sans Serif"/>
              <a:cs typeface="Microsoft Sans Serif"/>
            </a:endParaRPr>
          </a:p>
          <a:p>
            <a:pPr marL="12700" marR="295910">
              <a:lnSpc>
                <a:spcPts val="1150"/>
              </a:lnSpc>
              <a:spcBef>
                <a:spcPts val="100"/>
              </a:spcBef>
            </a:pPr>
            <a:r>
              <a:rPr sz="450" dirty="0" err="1">
                <a:solidFill>
                  <a:srgbClr val="171514"/>
                </a:solidFill>
                <a:latin typeface="Microsoft Sans Serif"/>
                <a:cs typeface="Microsoft Sans Serif"/>
              </a:rPr>
              <a:t>Suelo</a:t>
            </a:r>
            <a:r>
              <a:rPr sz="450" spc="-5" dirty="0">
                <a:solidFill>
                  <a:srgbClr val="171514"/>
                </a:solidFill>
                <a:latin typeface="Microsoft Sans Serif"/>
                <a:cs typeface="Microsoft Sans Serif"/>
              </a:rPr>
              <a:t> </a:t>
            </a:r>
            <a:r>
              <a:rPr sz="450" spc="20" dirty="0" err="1" smtClean="0">
                <a:solidFill>
                  <a:srgbClr val="171514"/>
                </a:solidFill>
                <a:latin typeface="Microsoft Sans Serif"/>
                <a:cs typeface="Microsoft Sans Serif"/>
              </a:rPr>
              <a:t>húmedo</a:t>
            </a:r>
            <a:r>
              <a:rPr lang="es-ES" sz="450" spc="20" dirty="0" smtClean="0">
                <a:solidFill>
                  <a:srgbClr val="171514"/>
                </a:solidFill>
                <a:latin typeface="Microsoft Sans Serif"/>
                <a:cs typeface="Microsoft Sans Serif"/>
              </a:rPr>
              <a:t> </a:t>
            </a:r>
            <a:r>
              <a:rPr sz="500" dirty="0" err="1" smtClean="0">
                <a:solidFill>
                  <a:srgbClr val="171514"/>
                </a:solidFill>
                <a:latin typeface="Microsoft Sans Serif"/>
                <a:cs typeface="Microsoft Sans Serif"/>
              </a:rPr>
              <a:t>Suelo</a:t>
            </a:r>
            <a:r>
              <a:rPr sz="500" dirty="0" smtClean="0">
                <a:solidFill>
                  <a:srgbClr val="171514"/>
                </a:solidFill>
                <a:latin typeface="Microsoft Sans Serif"/>
                <a:cs typeface="Microsoft Sans Serif"/>
              </a:rPr>
              <a:t> </a:t>
            </a:r>
            <a:r>
              <a:rPr sz="500" dirty="0" err="1" smtClean="0">
                <a:solidFill>
                  <a:srgbClr val="171514"/>
                </a:solidFill>
                <a:latin typeface="Microsoft Sans Serif"/>
                <a:cs typeface="Microsoft Sans Serif"/>
              </a:rPr>
              <a:t>seco</a:t>
            </a:r>
            <a:r>
              <a:rPr lang="es-ES" sz="500" dirty="0" smtClean="0">
                <a:solidFill>
                  <a:srgbClr val="171514"/>
                </a:solidFill>
                <a:latin typeface="Microsoft Sans Serif"/>
                <a:cs typeface="Microsoft Sans Serif"/>
              </a:rPr>
              <a:t> </a:t>
            </a:r>
            <a:r>
              <a:rPr sz="550" spc="10" dirty="0" err="1" smtClean="0">
                <a:solidFill>
                  <a:srgbClr val="171514"/>
                </a:solidFill>
                <a:latin typeface="Microsoft Sans Serif"/>
                <a:cs typeface="Microsoft Sans Serif"/>
              </a:rPr>
              <a:t>suelo</a:t>
            </a:r>
            <a:r>
              <a:rPr sz="550" spc="-5"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rocoso</a:t>
            </a:r>
            <a:endParaRPr sz="550" dirty="0">
              <a:latin typeface="Microsoft Sans Serif"/>
              <a:cs typeface="Microsoft Sans Serif"/>
            </a:endParaRPr>
          </a:p>
        </p:txBody>
      </p:sp>
      <p:sp>
        <p:nvSpPr>
          <p:cNvPr id="31" name="object 31"/>
          <p:cNvSpPr txBox="1"/>
          <p:nvPr/>
        </p:nvSpPr>
        <p:spPr>
          <a:xfrm>
            <a:off x="8302581" y="4601828"/>
            <a:ext cx="327025" cy="487680"/>
          </a:xfrm>
          <a:prstGeom prst="rect">
            <a:avLst/>
          </a:prstGeom>
        </p:spPr>
        <p:txBody>
          <a:bodyPr vert="horz" wrap="square" lIns="0" tIns="65404" rIns="0" bIns="0" rtlCol="0">
            <a:spAutoFit/>
          </a:bodyPr>
          <a:lstStyle/>
          <a:p>
            <a:pPr marL="139700">
              <a:spcBef>
                <a:spcPts val="515"/>
              </a:spcBef>
            </a:pPr>
            <a:r>
              <a:rPr sz="800" spc="10" dirty="0">
                <a:solidFill>
                  <a:srgbClr val="171514"/>
                </a:solidFill>
                <a:latin typeface="Microsoft Sans Serif"/>
                <a:cs typeface="Microsoft Sans Serif"/>
              </a:rPr>
              <a:t>100</a:t>
            </a:r>
            <a:endParaRPr sz="800">
              <a:latin typeface="Microsoft Sans Serif"/>
              <a:cs typeface="Microsoft Sans Serif"/>
            </a:endParaRPr>
          </a:p>
          <a:p>
            <a:pPr marL="63500">
              <a:spcBef>
                <a:spcPts val="335"/>
              </a:spcBef>
            </a:pPr>
            <a:r>
              <a:rPr sz="650" spc="5" dirty="0">
                <a:solidFill>
                  <a:srgbClr val="171514"/>
                </a:solidFill>
                <a:latin typeface="Microsoft Sans Serif"/>
                <a:cs typeface="Microsoft Sans Serif"/>
              </a:rPr>
              <a:t>1,000</a:t>
            </a:r>
            <a:endParaRPr sz="650">
              <a:latin typeface="Microsoft Sans Serif"/>
              <a:cs typeface="Microsoft Sans Serif"/>
            </a:endParaRPr>
          </a:p>
          <a:p>
            <a:pPr marL="12700">
              <a:spcBef>
                <a:spcPts val="365"/>
              </a:spcBef>
            </a:pPr>
            <a:r>
              <a:rPr sz="650" spc="5" dirty="0">
                <a:solidFill>
                  <a:srgbClr val="171514"/>
                </a:solidFill>
                <a:latin typeface="Microsoft Sans Serif"/>
                <a:cs typeface="Microsoft Sans Serif"/>
              </a:rPr>
              <a:t>10,000</a:t>
            </a:r>
            <a:endParaRPr sz="650">
              <a:latin typeface="Microsoft Sans Serif"/>
              <a:cs typeface="Microsoft Sans Serif"/>
            </a:endParaRPr>
          </a:p>
        </p:txBody>
      </p:sp>
      <p:sp>
        <p:nvSpPr>
          <p:cNvPr id="32" name="object 32"/>
          <p:cNvSpPr txBox="1"/>
          <p:nvPr/>
        </p:nvSpPr>
        <p:spPr>
          <a:xfrm>
            <a:off x="5337175" y="5405967"/>
            <a:ext cx="4264660" cy="2414507"/>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2.4</a:t>
            </a:r>
            <a:r>
              <a:rPr sz="900" b="1" spc="-20" dirty="0">
                <a:solidFill>
                  <a:srgbClr val="171514"/>
                </a:solidFill>
                <a:latin typeface="Arial"/>
                <a:cs typeface="Arial"/>
              </a:rPr>
              <a:t> </a:t>
            </a:r>
            <a:r>
              <a:rPr sz="900" b="1" spc="30" dirty="0">
                <a:solidFill>
                  <a:srgbClr val="171514"/>
                </a:solidFill>
                <a:latin typeface="Arial"/>
                <a:cs typeface="Arial"/>
              </a:rPr>
              <a:t>MEDICIÓN</a:t>
            </a:r>
            <a:r>
              <a:rPr sz="900" b="1" spc="-20" dirty="0">
                <a:solidFill>
                  <a:srgbClr val="171514"/>
                </a:solidFill>
                <a:latin typeface="Arial"/>
                <a:cs typeface="Arial"/>
              </a:rPr>
              <a:t> </a:t>
            </a:r>
            <a:r>
              <a:rPr sz="900" b="1" spc="-45" dirty="0">
                <a:solidFill>
                  <a:srgbClr val="171514"/>
                </a:solidFill>
                <a:latin typeface="Arial"/>
                <a:cs typeface="Arial"/>
              </a:rPr>
              <a:t>DE</a:t>
            </a:r>
            <a:r>
              <a:rPr sz="900" b="1" spc="-20" dirty="0">
                <a:solidFill>
                  <a:srgbClr val="171514"/>
                </a:solidFill>
                <a:latin typeface="Arial"/>
                <a:cs typeface="Arial"/>
              </a:rPr>
              <a:t> </a:t>
            </a:r>
            <a:r>
              <a:rPr sz="900" b="1" spc="-40" dirty="0">
                <a:solidFill>
                  <a:srgbClr val="171514"/>
                </a:solidFill>
                <a:latin typeface="Arial"/>
                <a:cs typeface="Arial"/>
              </a:rPr>
              <a:t>LA</a:t>
            </a:r>
            <a:r>
              <a:rPr sz="900" b="1" spc="-20" dirty="0">
                <a:solidFill>
                  <a:srgbClr val="171514"/>
                </a:solidFill>
                <a:latin typeface="Arial"/>
                <a:cs typeface="Arial"/>
              </a:rPr>
              <a:t> </a:t>
            </a:r>
            <a:r>
              <a:rPr sz="900" b="1" spc="-10" dirty="0">
                <a:solidFill>
                  <a:srgbClr val="171514"/>
                </a:solidFill>
                <a:latin typeface="Arial"/>
                <a:cs typeface="Arial"/>
              </a:rPr>
              <a:t>RESISTIVIDAD</a:t>
            </a:r>
            <a:r>
              <a:rPr sz="900" b="1" spc="-20" dirty="0">
                <a:solidFill>
                  <a:srgbClr val="171514"/>
                </a:solidFill>
                <a:latin typeface="Arial"/>
                <a:cs typeface="Arial"/>
              </a:rPr>
              <a:t> </a:t>
            </a:r>
            <a:r>
              <a:rPr sz="900" b="1" spc="-45" dirty="0">
                <a:solidFill>
                  <a:srgbClr val="171514"/>
                </a:solidFill>
                <a:latin typeface="Arial"/>
                <a:cs typeface="Arial"/>
              </a:rPr>
              <a:t>DEL</a:t>
            </a:r>
            <a:r>
              <a:rPr sz="900" b="1" spc="-20" dirty="0">
                <a:solidFill>
                  <a:srgbClr val="171514"/>
                </a:solidFill>
                <a:latin typeface="Arial"/>
                <a:cs typeface="Arial"/>
              </a:rPr>
              <a:t> </a:t>
            </a:r>
            <a:r>
              <a:rPr sz="900" b="1" spc="-40" dirty="0">
                <a:solidFill>
                  <a:srgbClr val="171514"/>
                </a:solidFill>
                <a:latin typeface="Arial"/>
                <a:cs typeface="Arial"/>
              </a:rPr>
              <a:t>SUELO</a:t>
            </a:r>
            <a:endParaRPr sz="900" dirty="0">
              <a:latin typeface="Arial"/>
              <a:cs typeface="Arial"/>
            </a:endParaRPr>
          </a:p>
          <a:p>
            <a:pPr marL="12700">
              <a:spcBef>
                <a:spcPts val="870"/>
              </a:spcBef>
            </a:pPr>
            <a:r>
              <a:rPr sz="750" spc="10" dirty="0">
                <a:solidFill>
                  <a:srgbClr val="171514"/>
                </a:solidFill>
                <a:latin typeface="Microsoft Sans Serif"/>
                <a:cs typeface="Microsoft Sans Serif"/>
              </a:rPr>
              <a:t>Básicamente,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existen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tres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métodos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principales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medir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suelo</a:t>
            </a:r>
            <a:r>
              <a:rPr sz="750" spc="10" dirty="0">
                <a:solidFill>
                  <a:srgbClr val="171514"/>
                </a:solidFill>
                <a:latin typeface="Microsoft Sans Serif"/>
                <a:cs typeface="Microsoft Sans Serif"/>
              </a:rPr>
              <a:t>:</a:t>
            </a:r>
            <a:endParaRPr sz="750" dirty="0">
              <a:latin typeface="Microsoft Sans Serif"/>
              <a:cs typeface="Microsoft Sans Serif"/>
            </a:endParaRPr>
          </a:p>
          <a:p>
            <a:pPr>
              <a:spcBef>
                <a:spcPts val="25"/>
              </a:spcBef>
            </a:pPr>
            <a:endParaRPr sz="1300" dirty="0">
              <a:latin typeface="Microsoft Sans Serif"/>
              <a:cs typeface="Microsoft Sans Serif"/>
            </a:endParaRPr>
          </a:p>
          <a:p>
            <a:pPr marL="225425" indent="-60960">
              <a:buChar char="•"/>
              <a:tabLst>
                <a:tab pos="226060" algn="l"/>
              </a:tabLst>
            </a:pPr>
            <a:r>
              <a:rPr sz="750" spc="40" dirty="0">
                <a:solidFill>
                  <a:srgbClr val="171514"/>
                </a:solidFill>
                <a:latin typeface="Microsoft Sans Serif"/>
                <a:cs typeface="Microsoft Sans Serif"/>
              </a:rPr>
              <a:t>Método</a:t>
            </a:r>
            <a:r>
              <a:rPr sz="750" spc="-2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25" dirty="0">
                <a:solidFill>
                  <a:srgbClr val="171514"/>
                </a:solidFill>
                <a:latin typeface="Microsoft Sans Serif"/>
                <a:cs typeface="Microsoft Sans Serif"/>
              </a:rPr>
              <a:t> </a:t>
            </a:r>
            <a:r>
              <a:rPr sz="750" dirty="0">
                <a:solidFill>
                  <a:srgbClr val="171514"/>
                </a:solidFill>
                <a:latin typeface="Microsoft Sans Serif"/>
                <a:cs typeface="Microsoft Sans Serif"/>
              </a:rPr>
              <a:t>caja</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simple</a:t>
            </a:r>
            <a:endParaRPr sz="750" dirty="0">
              <a:latin typeface="Microsoft Sans Serif"/>
              <a:cs typeface="Microsoft Sans Serif"/>
            </a:endParaRPr>
          </a:p>
          <a:p>
            <a:pPr marL="241300" indent="-76835">
              <a:spcBef>
                <a:spcPts val="100"/>
              </a:spcBef>
              <a:buChar char="•"/>
              <a:tabLst>
                <a:tab pos="241935" algn="l"/>
              </a:tabLst>
            </a:pPr>
            <a:r>
              <a:rPr sz="950" spc="-40" dirty="0">
                <a:solidFill>
                  <a:srgbClr val="171514"/>
                </a:solidFill>
                <a:latin typeface="Microsoft Sans Serif"/>
                <a:cs typeface="Microsoft Sans Serif"/>
              </a:rPr>
              <a:t>El</a:t>
            </a:r>
            <a:r>
              <a:rPr sz="950" spc="-10" dirty="0">
                <a:solidFill>
                  <a:srgbClr val="171514"/>
                </a:solidFill>
                <a:latin typeface="Microsoft Sans Serif"/>
                <a:cs typeface="Microsoft Sans Serif"/>
              </a:rPr>
              <a:t> </a:t>
            </a:r>
            <a:r>
              <a:rPr sz="950" spc="55" dirty="0">
                <a:solidFill>
                  <a:srgbClr val="171514"/>
                </a:solidFill>
                <a:latin typeface="Microsoft Sans Serif"/>
                <a:cs typeface="Microsoft Sans Serif"/>
              </a:rPr>
              <a:t>método</a:t>
            </a:r>
            <a:r>
              <a:rPr sz="950" spc="-10" dirty="0">
                <a:solidFill>
                  <a:srgbClr val="171514"/>
                </a:solidFill>
                <a:latin typeface="Microsoft Sans Serif"/>
                <a:cs typeface="Microsoft Sans Serif"/>
              </a:rPr>
              <a:t> </a:t>
            </a:r>
            <a:r>
              <a:rPr sz="950" spc="30" dirty="0">
                <a:solidFill>
                  <a:srgbClr val="171514"/>
                </a:solidFill>
                <a:latin typeface="Microsoft Sans Serif"/>
                <a:cs typeface="Microsoft Sans Serif"/>
              </a:rPr>
              <a:t>Wenner</a:t>
            </a:r>
            <a:endParaRPr sz="950" dirty="0">
              <a:latin typeface="Microsoft Sans Serif"/>
              <a:cs typeface="Microsoft Sans Serif"/>
            </a:endParaRPr>
          </a:p>
          <a:p>
            <a:pPr marL="221615" indent="-57150">
              <a:spcBef>
                <a:spcPts val="310"/>
              </a:spcBef>
              <a:buChar char="•"/>
              <a:tabLst>
                <a:tab pos="222250" algn="l"/>
              </a:tabLst>
            </a:pPr>
            <a:r>
              <a:rPr sz="700" spc="15" dirty="0">
                <a:solidFill>
                  <a:srgbClr val="171514"/>
                </a:solidFill>
                <a:latin typeface="Microsoft Sans Serif"/>
                <a:cs typeface="Microsoft Sans Serif"/>
              </a:rPr>
              <a:t>Dispositivo</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inducción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electromagnética</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15"/>
              </a:spcBef>
            </a:pPr>
            <a:endParaRPr sz="950" dirty="0">
              <a:latin typeface="Microsoft Sans Serif"/>
              <a:cs typeface="Microsoft Sans Serif"/>
            </a:endParaRPr>
          </a:p>
          <a:p>
            <a:pPr marL="12700">
              <a:spcBef>
                <a:spcPts val="5"/>
              </a:spcBef>
            </a:pPr>
            <a:r>
              <a:rPr sz="750" b="1" spc="5" dirty="0">
                <a:solidFill>
                  <a:srgbClr val="171514"/>
                </a:solidFill>
                <a:latin typeface="Arial"/>
                <a:cs typeface="Arial"/>
              </a:rPr>
              <a:t>2.4.1</a:t>
            </a:r>
            <a:r>
              <a:rPr sz="750" b="1" spc="-30" dirty="0">
                <a:solidFill>
                  <a:srgbClr val="171514"/>
                </a:solidFill>
                <a:latin typeface="Arial"/>
                <a:cs typeface="Arial"/>
              </a:rPr>
              <a:t> </a:t>
            </a:r>
            <a:r>
              <a:rPr sz="750" b="1" spc="20" dirty="0" err="1" smtClean="0">
                <a:solidFill>
                  <a:srgbClr val="171514"/>
                </a:solidFill>
                <a:latin typeface="Arial"/>
                <a:cs typeface="Arial"/>
              </a:rPr>
              <a:t>S</a:t>
            </a:r>
            <a:r>
              <a:rPr sz="550" b="1" spc="20" dirty="0" err="1" smtClean="0">
                <a:solidFill>
                  <a:srgbClr val="171514"/>
                </a:solidFill>
                <a:latin typeface="Arial"/>
                <a:cs typeface="Arial"/>
              </a:rPr>
              <a:t>implementar</a:t>
            </a:r>
            <a:r>
              <a:rPr sz="750" b="1" spc="20" dirty="0" err="1" smtClean="0">
                <a:solidFill>
                  <a:srgbClr val="171514"/>
                </a:solidFill>
                <a:latin typeface="Arial"/>
                <a:cs typeface="Arial"/>
              </a:rPr>
              <a:t>B</a:t>
            </a:r>
            <a:r>
              <a:rPr sz="550" b="1" spc="20" dirty="0" err="1" smtClean="0">
                <a:solidFill>
                  <a:srgbClr val="171514"/>
                </a:solidFill>
                <a:latin typeface="Arial"/>
                <a:cs typeface="Arial"/>
              </a:rPr>
              <a:t>buey</a:t>
            </a:r>
            <a:r>
              <a:rPr lang="es-ES" sz="750" b="1" spc="20" dirty="0" smtClean="0">
                <a:solidFill>
                  <a:srgbClr val="171514"/>
                </a:solidFill>
                <a:latin typeface="Arial"/>
                <a:cs typeface="Arial"/>
              </a:rPr>
              <a:t>m</a:t>
            </a:r>
            <a:r>
              <a:rPr sz="550" b="1" spc="20" dirty="0" err="1" smtClean="0">
                <a:solidFill>
                  <a:srgbClr val="171514"/>
                </a:solidFill>
                <a:latin typeface="Arial"/>
                <a:cs typeface="Arial"/>
              </a:rPr>
              <a:t>étodo</a:t>
            </a:r>
            <a:endParaRPr sz="550" dirty="0">
              <a:latin typeface="Arial"/>
              <a:cs typeface="Arial"/>
            </a:endParaRPr>
          </a:p>
          <a:p>
            <a:pPr marL="12700" marR="5080">
              <a:lnSpc>
                <a:spcPct val="133300"/>
              </a:lnSpc>
              <a:spcBef>
                <a:spcPts val="600"/>
              </a:spcBef>
            </a:pP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este </a:t>
            </a:r>
            <a:r>
              <a:rPr sz="750" spc="35" dirty="0">
                <a:solidFill>
                  <a:srgbClr val="171514"/>
                </a:solidFill>
                <a:latin typeface="Microsoft Sans Serif"/>
                <a:cs typeface="Microsoft Sans Serif"/>
              </a:rPr>
              <a:t>método, </a:t>
            </a:r>
            <a:r>
              <a:rPr sz="750" spc="30" dirty="0">
                <a:solidFill>
                  <a:srgbClr val="171514"/>
                </a:solidFill>
                <a:latin typeface="Microsoft Sans Serif"/>
                <a:cs typeface="Microsoft Sans Serif"/>
              </a:rPr>
              <a:t>una muestra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suelo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sitio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empaqueta </a:t>
            </a:r>
            <a:r>
              <a:rPr sz="750" spc="25" dirty="0">
                <a:solidFill>
                  <a:srgbClr val="171514"/>
                </a:solidFill>
                <a:latin typeface="Microsoft Sans Serif"/>
                <a:cs typeface="Microsoft Sans Serif"/>
              </a:rPr>
              <a:t>bien en </a:t>
            </a:r>
            <a:r>
              <a:rPr sz="750" spc="30" dirty="0">
                <a:solidFill>
                  <a:srgbClr val="171514"/>
                </a:solidFill>
                <a:latin typeface="Microsoft Sans Serif"/>
                <a:cs typeface="Microsoft Sans Serif"/>
              </a:rPr>
              <a:t>una </a:t>
            </a:r>
            <a:r>
              <a:rPr sz="750" dirty="0">
                <a:solidFill>
                  <a:srgbClr val="171514"/>
                </a:solidFill>
                <a:latin typeface="Microsoft Sans Serif"/>
                <a:cs typeface="Microsoft Sans Serif"/>
              </a:rPr>
              <a:t>caja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rectangular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material</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aislante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placa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idénticos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cada </a:t>
            </a:r>
            <a:r>
              <a:rPr sz="750" spc="35" dirty="0">
                <a:solidFill>
                  <a:srgbClr val="171514"/>
                </a:solidFill>
                <a:latin typeface="Microsoft Sans Serif"/>
                <a:cs typeface="Microsoft Sans Serif"/>
              </a:rPr>
              <a:t>extremo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2.13).</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aplica</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una</a:t>
            </a:r>
            <a:r>
              <a:rPr sz="750" spc="3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fuente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CA </a:t>
            </a:r>
            <a:r>
              <a:rPr sz="750" spc="15" dirty="0">
                <a:solidFill>
                  <a:srgbClr val="171514"/>
                </a:solidFill>
                <a:latin typeface="Microsoft Sans Serif"/>
                <a:cs typeface="Microsoft Sans Serif"/>
              </a:rPr>
              <a:t>(no </a:t>
            </a:r>
            <a:r>
              <a:rPr sz="750" spc="25" dirty="0">
                <a:solidFill>
                  <a:srgbClr val="171514"/>
                </a:solidFill>
                <a:latin typeface="Microsoft Sans Serif"/>
                <a:cs typeface="Microsoft Sans Serif"/>
              </a:rPr>
              <a:t>de </a:t>
            </a:r>
            <a:r>
              <a:rPr sz="750" spc="-70" dirty="0">
                <a:solidFill>
                  <a:srgbClr val="171514"/>
                </a:solidFill>
                <a:latin typeface="Microsoft Sans Serif"/>
                <a:cs typeface="Microsoft Sans Serif"/>
              </a:rPr>
              <a:t>CC </a:t>
            </a:r>
            <a:r>
              <a:rPr sz="750" spc="25" dirty="0">
                <a:solidFill>
                  <a:srgbClr val="171514"/>
                </a:solidFill>
                <a:latin typeface="Microsoft Sans Serif"/>
                <a:cs typeface="Microsoft Sans Serif"/>
              </a:rPr>
              <a:t>para evitar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polarización del electrodo) </a:t>
            </a:r>
            <a:r>
              <a:rPr sz="750" spc="35" dirty="0">
                <a:solidFill>
                  <a:srgbClr val="171514"/>
                </a:solidFill>
                <a:latin typeface="Microsoft Sans Serif"/>
                <a:cs typeface="Microsoft Sans Serif"/>
              </a:rPr>
              <a:t>entre </a:t>
            </a:r>
            <a:r>
              <a:rPr sz="750" dirty="0">
                <a:solidFill>
                  <a:srgbClr val="171514"/>
                </a:solidFill>
                <a:latin typeface="Microsoft Sans Serif"/>
                <a:cs typeface="Microsoft Sans Serif"/>
              </a:rPr>
              <a:t>las </a:t>
            </a:r>
            <a:r>
              <a:rPr sz="750" spc="5" dirty="0">
                <a:solidFill>
                  <a:srgbClr val="171514"/>
                </a:solidFill>
                <a:latin typeface="Microsoft Sans Serif"/>
                <a:cs typeface="Microsoft Sans Serif"/>
              </a:rPr>
              <a:t>placas</a:t>
            </a:r>
            <a:r>
              <a:rPr sz="750" spc="5" dirty="0">
                <a:solidFill>
                  <a:srgbClr val="171514"/>
                </a:solidFill>
                <a:latin typeface="Microsoft Sans Serif"/>
                <a:cs typeface="Microsoft Sans Serif"/>
              </a:rPr>
              <a:t> y </a:t>
            </a:r>
            <a:r>
              <a:rPr sz="750" spc="-5" dirty="0">
                <a:solidFill>
                  <a:srgbClr val="171514"/>
                </a:solidFill>
                <a:latin typeface="Microsoft Sans Serif"/>
                <a:cs typeface="Microsoft Sans Serif"/>
              </a:rPr>
              <a:t>se </a:t>
            </a:r>
            <a:r>
              <a:rPr sz="750" spc="35" dirty="0" err="1" smtClean="0">
                <a:solidFill>
                  <a:srgbClr val="171514"/>
                </a:solidFill>
                <a:latin typeface="Microsoft Sans Serif"/>
                <a:cs typeface="Microsoft Sans Serif"/>
              </a:rPr>
              <a:t>mide</a:t>
            </a:r>
            <a:r>
              <a:rPr lang="es-ES" sz="750" spc="3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corriente.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se </a:t>
            </a:r>
            <a:r>
              <a:rPr sz="750" spc="30" dirty="0">
                <a:solidFill>
                  <a:srgbClr val="171514"/>
                </a:solidFill>
                <a:latin typeface="Microsoft Sans Serif"/>
                <a:cs typeface="Microsoft Sans Serif"/>
              </a:rPr>
              <a:t>obtiene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simplemente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ley</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Ohm.</a:t>
            </a:r>
            <a:endParaRPr sz="750" dirty="0">
              <a:latin typeface="Microsoft Sans Serif"/>
              <a:cs typeface="Microsoft Sans Serif"/>
            </a:endParaRPr>
          </a:p>
          <a:p>
            <a:pPr marL="12700" marR="50165" indent="152400">
              <a:lnSpc>
                <a:spcPts val="1200"/>
              </a:lnSpc>
              <a:spcBef>
                <a:spcPts val="90"/>
              </a:spcBef>
            </a:pPr>
            <a:r>
              <a:rPr sz="700" spc="-10" dirty="0">
                <a:solidFill>
                  <a:srgbClr val="171514"/>
                </a:solidFill>
                <a:latin typeface="Microsoft Sans Serif"/>
                <a:cs typeface="Microsoft Sans Serif"/>
              </a:rPr>
              <a:t>Este </a:t>
            </a:r>
            <a:r>
              <a:rPr sz="700" spc="40" dirty="0">
                <a:solidFill>
                  <a:srgbClr val="171514"/>
                </a:solidFill>
                <a:latin typeface="Microsoft Sans Serif"/>
                <a:cs typeface="Microsoft Sans Serif"/>
              </a:rPr>
              <a:t>método </a:t>
            </a:r>
            <a:r>
              <a:rPr sz="700" spc="20" dirty="0">
                <a:solidFill>
                  <a:srgbClr val="171514"/>
                </a:solidFill>
                <a:latin typeface="Microsoft Sans Serif"/>
                <a:cs typeface="Microsoft Sans Serif"/>
              </a:rPr>
              <a:t>simple </a:t>
            </a:r>
            <a:r>
              <a:rPr sz="700" spc="-5" dirty="0">
                <a:solidFill>
                  <a:srgbClr val="171514"/>
                </a:solidFill>
                <a:latin typeface="Microsoft Sans Serif"/>
                <a:cs typeface="Microsoft Sans Serif"/>
              </a:rPr>
              <a:t>es </a:t>
            </a:r>
            <a:r>
              <a:rPr sz="700" spc="15" dirty="0">
                <a:solidFill>
                  <a:srgbClr val="171514"/>
                </a:solidFill>
                <a:latin typeface="Microsoft Sans Serif"/>
                <a:cs typeface="Microsoft Sans Serif"/>
              </a:rPr>
              <a:t>adecuado </a:t>
            </a:r>
            <a:r>
              <a:rPr sz="700" spc="25" dirty="0">
                <a:solidFill>
                  <a:srgbClr val="171514"/>
                </a:solidFill>
                <a:latin typeface="Microsoft Sans Serif"/>
                <a:cs typeface="Microsoft Sans Serif"/>
              </a:rPr>
              <a:t>para </a:t>
            </a:r>
            <a:r>
              <a:rPr sz="700" spc="15" dirty="0">
                <a:solidFill>
                  <a:srgbClr val="171514"/>
                </a:solidFill>
                <a:latin typeface="Microsoft Sans Serif"/>
                <a:cs typeface="Microsoft Sans Serif"/>
              </a:rPr>
              <a:t>realizar </a:t>
            </a:r>
            <a:r>
              <a:rPr sz="700" spc="25" dirty="0">
                <a:solidFill>
                  <a:srgbClr val="171514"/>
                </a:solidFill>
                <a:latin typeface="Microsoft Sans Serif"/>
                <a:cs typeface="Microsoft Sans Serif"/>
              </a:rPr>
              <a:t>pruebas </a:t>
            </a:r>
            <a:r>
              <a:rPr sz="700" spc="30" dirty="0">
                <a:solidFill>
                  <a:srgbClr val="171514"/>
                </a:solidFill>
                <a:latin typeface="Microsoft Sans Serif"/>
                <a:cs typeface="Microsoft Sans Serif"/>
              </a:rPr>
              <a:t>in </a:t>
            </a:r>
            <a:r>
              <a:rPr sz="700" spc="25" dirty="0">
                <a:solidFill>
                  <a:srgbClr val="171514"/>
                </a:solidFill>
                <a:latin typeface="Microsoft Sans Serif"/>
                <a:cs typeface="Microsoft Sans Serif"/>
              </a:rPr>
              <a:t>situ </a:t>
            </a:r>
            <a:r>
              <a:rPr sz="700" dirty="0">
                <a:solidFill>
                  <a:srgbClr val="171514"/>
                </a:solidFill>
                <a:latin typeface="Microsoft Sans Serif"/>
                <a:cs typeface="Microsoft Sans Serif"/>
              </a:rPr>
              <a:t>si </a:t>
            </a:r>
            <a:r>
              <a:rPr sz="700" spc="-5" dirty="0">
                <a:solidFill>
                  <a:srgbClr val="171514"/>
                </a:solidFill>
                <a:latin typeface="Microsoft Sans Serif"/>
                <a:cs typeface="Microsoft Sans Serif"/>
              </a:rPr>
              <a:t>se </a:t>
            </a:r>
            <a:r>
              <a:rPr sz="700" spc="5" dirty="0">
                <a:solidFill>
                  <a:srgbClr val="171514"/>
                </a:solidFill>
                <a:latin typeface="Microsoft Sans Serif"/>
                <a:cs typeface="Microsoft Sans Serif"/>
              </a:rPr>
              <a:t>sabe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la </a:t>
            </a:r>
            <a:r>
              <a:rPr sz="700" spc="10" dirty="0" err="1">
                <a:solidFill>
                  <a:srgbClr val="171514"/>
                </a:solidFill>
                <a:latin typeface="Microsoft Sans Serif"/>
                <a:cs typeface="Microsoft Sans Serif"/>
              </a:rPr>
              <a:t>consistencia</a:t>
            </a:r>
            <a:r>
              <a:rPr sz="700" spc="1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suelo</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sitio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uniforme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grande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suficiente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profundidad.</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demás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barato</a:t>
            </a:r>
            <a:endParaRPr sz="700" dirty="0">
              <a:latin typeface="Microsoft Sans Serif"/>
              <a:cs typeface="Microsoft Sans Serif"/>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6198221" y="840870"/>
            <a:ext cx="52069" cy="62230"/>
          </a:xfrm>
          <a:custGeom>
            <a:avLst/>
            <a:gdLst/>
            <a:ahLst/>
            <a:cxnLst/>
            <a:rect l="l" t="t" r="r" b="b"/>
            <a:pathLst>
              <a:path w="52069" h="62230">
                <a:moveTo>
                  <a:pt x="35305" y="0"/>
                </a:moveTo>
                <a:lnTo>
                  <a:pt x="11887" y="0"/>
                </a:lnTo>
                <a:lnTo>
                  <a:pt x="11391" y="2209"/>
                </a:lnTo>
                <a:lnTo>
                  <a:pt x="12966" y="2311"/>
                </a:lnTo>
                <a:lnTo>
                  <a:pt x="14109" y="2641"/>
                </a:lnTo>
                <a:lnTo>
                  <a:pt x="15493" y="3784"/>
                </a:lnTo>
                <a:lnTo>
                  <a:pt x="15625" y="4178"/>
                </a:lnTo>
                <a:lnTo>
                  <a:pt x="15730" y="8826"/>
                </a:lnTo>
                <a:lnTo>
                  <a:pt x="15506" y="10452"/>
                </a:lnTo>
                <a:lnTo>
                  <a:pt x="6464" y="51422"/>
                </a:lnTo>
                <a:lnTo>
                  <a:pt x="495" y="59728"/>
                </a:lnTo>
                <a:lnTo>
                  <a:pt x="0" y="61950"/>
                </a:lnTo>
                <a:lnTo>
                  <a:pt x="18656" y="61950"/>
                </a:lnTo>
                <a:lnTo>
                  <a:pt x="19164" y="59728"/>
                </a:lnTo>
                <a:lnTo>
                  <a:pt x="17678" y="59613"/>
                </a:lnTo>
                <a:lnTo>
                  <a:pt x="16624" y="59423"/>
                </a:lnTo>
                <a:lnTo>
                  <a:pt x="15417" y="58940"/>
                </a:lnTo>
                <a:lnTo>
                  <a:pt x="14973" y="58559"/>
                </a:lnTo>
                <a:lnTo>
                  <a:pt x="14363" y="57505"/>
                </a:lnTo>
                <a:lnTo>
                  <a:pt x="14211" y="56756"/>
                </a:lnTo>
                <a:lnTo>
                  <a:pt x="14249" y="54533"/>
                </a:lnTo>
                <a:lnTo>
                  <a:pt x="14490" y="52260"/>
                </a:lnTo>
                <a:lnTo>
                  <a:pt x="14706" y="50863"/>
                </a:lnTo>
                <a:lnTo>
                  <a:pt x="14897" y="49923"/>
                </a:lnTo>
                <a:lnTo>
                  <a:pt x="18338" y="34366"/>
                </a:lnTo>
                <a:lnTo>
                  <a:pt x="35496" y="34366"/>
                </a:lnTo>
                <a:lnTo>
                  <a:pt x="34823" y="33858"/>
                </a:lnTo>
                <a:lnTo>
                  <a:pt x="34823" y="33362"/>
                </a:lnTo>
                <a:lnTo>
                  <a:pt x="40360" y="31661"/>
                </a:lnTo>
                <a:lnTo>
                  <a:pt x="42391" y="30454"/>
                </a:lnTo>
                <a:lnTo>
                  <a:pt x="19202" y="30454"/>
                </a:lnTo>
                <a:lnTo>
                  <a:pt x="25018" y="4178"/>
                </a:lnTo>
                <a:lnTo>
                  <a:pt x="26796" y="4051"/>
                </a:lnTo>
                <a:lnTo>
                  <a:pt x="28498" y="3987"/>
                </a:lnTo>
                <a:lnTo>
                  <a:pt x="47774" y="3987"/>
                </a:lnTo>
                <a:lnTo>
                  <a:pt x="46583" y="3022"/>
                </a:lnTo>
                <a:lnTo>
                  <a:pt x="43700" y="1511"/>
                </a:lnTo>
                <a:lnTo>
                  <a:pt x="41973" y="939"/>
                </a:lnTo>
                <a:lnTo>
                  <a:pt x="37922" y="177"/>
                </a:lnTo>
                <a:lnTo>
                  <a:pt x="35305" y="0"/>
                </a:lnTo>
                <a:close/>
              </a:path>
              <a:path w="52069" h="62230">
                <a:moveTo>
                  <a:pt x="35496" y="34366"/>
                </a:moveTo>
                <a:lnTo>
                  <a:pt x="24752" y="34366"/>
                </a:lnTo>
                <a:lnTo>
                  <a:pt x="25806" y="34442"/>
                </a:lnTo>
                <a:lnTo>
                  <a:pt x="27533" y="34848"/>
                </a:lnTo>
                <a:lnTo>
                  <a:pt x="34582" y="56057"/>
                </a:lnTo>
                <a:lnTo>
                  <a:pt x="35406" y="59169"/>
                </a:lnTo>
                <a:lnTo>
                  <a:pt x="36410" y="61950"/>
                </a:lnTo>
                <a:lnTo>
                  <a:pt x="48983" y="61950"/>
                </a:lnTo>
                <a:lnTo>
                  <a:pt x="49428" y="59728"/>
                </a:lnTo>
                <a:lnTo>
                  <a:pt x="48018" y="59486"/>
                </a:lnTo>
                <a:lnTo>
                  <a:pt x="46926" y="59169"/>
                </a:lnTo>
                <a:lnTo>
                  <a:pt x="39941" y="41376"/>
                </a:lnTo>
                <a:lnTo>
                  <a:pt x="39230" y="39268"/>
                </a:lnTo>
                <a:lnTo>
                  <a:pt x="37439" y="36245"/>
                </a:lnTo>
                <a:lnTo>
                  <a:pt x="36271" y="34950"/>
                </a:lnTo>
                <a:lnTo>
                  <a:pt x="35496" y="34366"/>
                </a:lnTo>
                <a:close/>
              </a:path>
              <a:path w="52069" h="62230">
                <a:moveTo>
                  <a:pt x="47774" y="3987"/>
                </a:moveTo>
                <a:lnTo>
                  <a:pt x="32156" y="3987"/>
                </a:lnTo>
                <a:lnTo>
                  <a:pt x="33781" y="4076"/>
                </a:lnTo>
                <a:lnTo>
                  <a:pt x="36169" y="4406"/>
                </a:lnTo>
                <a:lnTo>
                  <a:pt x="43218" y="17272"/>
                </a:lnTo>
                <a:lnTo>
                  <a:pt x="42481" y="20167"/>
                </a:lnTo>
                <a:lnTo>
                  <a:pt x="39509" y="25565"/>
                </a:lnTo>
                <a:lnTo>
                  <a:pt x="37503" y="27508"/>
                </a:lnTo>
                <a:lnTo>
                  <a:pt x="32410" y="29857"/>
                </a:lnTo>
                <a:lnTo>
                  <a:pt x="28943" y="30454"/>
                </a:lnTo>
                <a:lnTo>
                  <a:pt x="42391" y="30454"/>
                </a:lnTo>
                <a:lnTo>
                  <a:pt x="44551" y="29171"/>
                </a:lnTo>
                <a:lnTo>
                  <a:pt x="47396" y="25920"/>
                </a:lnTo>
                <a:lnTo>
                  <a:pt x="50228" y="22644"/>
                </a:lnTo>
                <a:lnTo>
                  <a:pt x="51663" y="18681"/>
                </a:lnTo>
                <a:lnTo>
                  <a:pt x="51569" y="11696"/>
                </a:lnTo>
                <a:lnTo>
                  <a:pt x="51422" y="10731"/>
                </a:lnTo>
                <a:lnTo>
                  <a:pt x="50444" y="7734"/>
                </a:lnTo>
                <a:lnTo>
                  <a:pt x="49720" y="6375"/>
                </a:lnTo>
                <a:lnTo>
                  <a:pt x="47774" y="3987"/>
                </a:lnTo>
                <a:close/>
              </a:path>
            </a:pathLst>
          </a:custGeom>
          <a:solidFill>
            <a:srgbClr val="231F20"/>
          </a:solidFill>
        </p:spPr>
        <p:txBody>
          <a:bodyPr wrap="square" lIns="0" tIns="0" rIns="0" bIns="0" rtlCol="0"/>
          <a:lstStyle/>
          <a:p>
            <a:endParaRPr/>
          </a:p>
        </p:txBody>
      </p:sp>
      <p:pic>
        <p:nvPicPr>
          <p:cNvPr id="3" name="object 3"/>
          <p:cNvPicPr/>
          <p:nvPr/>
        </p:nvPicPr>
        <p:blipFill>
          <a:blip r:embed="rId2" cstate="print"/>
          <a:stretch>
            <a:fillRect/>
          </a:stretch>
        </p:blipFill>
        <p:spPr>
          <a:xfrm>
            <a:off x="6345610" y="840867"/>
            <a:ext cx="97243" cy="81572"/>
          </a:xfrm>
          <a:prstGeom prst="rect">
            <a:avLst/>
          </a:prstGeom>
        </p:spPr>
      </p:pic>
      <p:sp>
        <p:nvSpPr>
          <p:cNvPr id="4" name="object 4"/>
          <p:cNvSpPr/>
          <p:nvPr/>
        </p:nvSpPr>
        <p:spPr>
          <a:xfrm>
            <a:off x="6492969" y="840135"/>
            <a:ext cx="47625" cy="63500"/>
          </a:xfrm>
          <a:custGeom>
            <a:avLst/>
            <a:gdLst/>
            <a:ahLst/>
            <a:cxnLst/>
            <a:rect l="l" t="t" r="r" b="b"/>
            <a:pathLst>
              <a:path w="47625" h="63500">
                <a:moveTo>
                  <a:pt x="34328" y="0"/>
                </a:moveTo>
                <a:lnTo>
                  <a:pt x="27419" y="0"/>
                </a:lnTo>
                <a:lnTo>
                  <a:pt x="23799" y="736"/>
                </a:lnTo>
                <a:lnTo>
                  <a:pt x="17500" y="3708"/>
                </a:lnTo>
                <a:lnTo>
                  <a:pt x="15062" y="5816"/>
                </a:lnTo>
                <a:lnTo>
                  <a:pt x="11607" y="11264"/>
                </a:lnTo>
                <a:lnTo>
                  <a:pt x="10756" y="14414"/>
                </a:lnTo>
                <a:lnTo>
                  <a:pt x="10756" y="20218"/>
                </a:lnTo>
                <a:lnTo>
                  <a:pt x="23672" y="35115"/>
                </a:lnTo>
                <a:lnTo>
                  <a:pt x="25577" y="36601"/>
                </a:lnTo>
                <a:lnTo>
                  <a:pt x="28206" y="39166"/>
                </a:lnTo>
                <a:lnTo>
                  <a:pt x="29184" y="40513"/>
                </a:lnTo>
                <a:lnTo>
                  <a:pt x="30492" y="43332"/>
                </a:lnTo>
                <a:lnTo>
                  <a:pt x="30822" y="44958"/>
                </a:lnTo>
                <a:lnTo>
                  <a:pt x="30822" y="50800"/>
                </a:lnTo>
                <a:lnTo>
                  <a:pt x="29629" y="53911"/>
                </a:lnTo>
                <a:lnTo>
                  <a:pt x="24917" y="58381"/>
                </a:lnTo>
                <a:lnTo>
                  <a:pt x="21678" y="59512"/>
                </a:lnTo>
                <a:lnTo>
                  <a:pt x="13995" y="59512"/>
                </a:lnTo>
                <a:lnTo>
                  <a:pt x="11353" y="58610"/>
                </a:lnTo>
                <a:lnTo>
                  <a:pt x="7924" y="55016"/>
                </a:lnTo>
                <a:lnTo>
                  <a:pt x="7073" y="52260"/>
                </a:lnTo>
                <a:lnTo>
                  <a:pt x="7073" y="48577"/>
                </a:lnTo>
                <a:lnTo>
                  <a:pt x="2717" y="48577"/>
                </a:lnTo>
                <a:lnTo>
                  <a:pt x="0" y="61048"/>
                </a:lnTo>
                <a:lnTo>
                  <a:pt x="2539" y="61747"/>
                </a:lnTo>
                <a:lnTo>
                  <a:pt x="5422" y="62331"/>
                </a:lnTo>
                <a:lnTo>
                  <a:pt x="11861" y="63233"/>
                </a:lnTo>
                <a:lnTo>
                  <a:pt x="14871" y="63461"/>
                </a:lnTo>
                <a:lnTo>
                  <a:pt x="21767" y="63461"/>
                </a:lnTo>
                <a:lnTo>
                  <a:pt x="38798" y="48361"/>
                </a:lnTo>
                <a:lnTo>
                  <a:pt x="38798" y="42278"/>
                </a:lnTo>
                <a:lnTo>
                  <a:pt x="24066" y="25361"/>
                </a:lnTo>
                <a:lnTo>
                  <a:pt x="21780" y="23342"/>
                </a:lnTo>
                <a:lnTo>
                  <a:pt x="19380" y="19926"/>
                </a:lnTo>
                <a:lnTo>
                  <a:pt x="18783" y="17932"/>
                </a:lnTo>
                <a:lnTo>
                  <a:pt x="18783" y="13474"/>
                </a:lnTo>
                <a:lnTo>
                  <a:pt x="28752" y="3987"/>
                </a:lnTo>
                <a:lnTo>
                  <a:pt x="33324" y="3987"/>
                </a:lnTo>
                <a:lnTo>
                  <a:pt x="40258" y="14160"/>
                </a:lnTo>
                <a:lnTo>
                  <a:pt x="44615" y="14160"/>
                </a:lnTo>
                <a:lnTo>
                  <a:pt x="47155" y="2501"/>
                </a:lnTo>
                <a:lnTo>
                  <a:pt x="44284" y="1587"/>
                </a:lnTo>
                <a:lnTo>
                  <a:pt x="41655" y="952"/>
                </a:lnTo>
                <a:lnTo>
                  <a:pt x="36906" y="190"/>
                </a:lnTo>
                <a:lnTo>
                  <a:pt x="34328" y="0"/>
                </a:lnTo>
                <a:close/>
              </a:path>
            </a:pathLst>
          </a:custGeom>
          <a:solidFill>
            <a:srgbClr val="231F20"/>
          </a:solidFill>
        </p:spPr>
        <p:txBody>
          <a:bodyPr wrap="square" lIns="0" tIns="0" rIns="0" bIns="0" rtlCol="0"/>
          <a:lstStyle/>
          <a:p>
            <a:endParaRPr/>
          </a:p>
        </p:txBody>
      </p:sp>
      <p:sp>
        <p:nvSpPr>
          <p:cNvPr id="5" name="object 5"/>
          <p:cNvSpPr/>
          <p:nvPr/>
        </p:nvSpPr>
        <p:spPr>
          <a:xfrm>
            <a:off x="6636320" y="840865"/>
            <a:ext cx="53340" cy="62865"/>
          </a:xfrm>
          <a:custGeom>
            <a:avLst/>
            <a:gdLst/>
            <a:ahLst/>
            <a:cxnLst/>
            <a:rect l="l" t="t" r="r" b="b"/>
            <a:pathLst>
              <a:path w="53339" h="62865">
                <a:moveTo>
                  <a:pt x="53149" y="0"/>
                </a:moveTo>
                <a:lnTo>
                  <a:pt x="34594" y="0"/>
                </a:lnTo>
                <a:lnTo>
                  <a:pt x="34086" y="2222"/>
                </a:lnTo>
                <a:lnTo>
                  <a:pt x="37109" y="2705"/>
                </a:lnTo>
                <a:lnTo>
                  <a:pt x="38620" y="4216"/>
                </a:lnTo>
                <a:lnTo>
                  <a:pt x="38620" y="7912"/>
                </a:lnTo>
                <a:lnTo>
                  <a:pt x="38341" y="9245"/>
                </a:lnTo>
                <a:lnTo>
                  <a:pt x="37198" y="12230"/>
                </a:lnTo>
                <a:lnTo>
                  <a:pt x="36334" y="14020"/>
                </a:lnTo>
                <a:lnTo>
                  <a:pt x="15532" y="51574"/>
                </a:lnTo>
                <a:lnTo>
                  <a:pt x="15074" y="51574"/>
                </a:lnTo>
                <a:lnTo>
                  <a:pt x="15074" y="47929"/>
                </a:lnTo>
                <a:lnTo>
                  <a:pt x="13792" y="14706"/>
                </a:lnTo>
                <a:lnTo>
                  <a:pt x="18796" y="2222"/>
                </a:lnTo>
                <a:lnTo>
                  <a:pt x="19291" y="0"/>
                </a:lnTo>
                <a:lnTo>
                  <a:pt x="508" y="0"/>
                </a:lnTo>
                <a:lnTo>
                  <a:pt x="0" y="2222"/>
                </a:lnTo>
                <a:lnTo>
                  <a:pt x="1485" y="2425"/>
                </a:lnTo>
                <a:lnTo>
                  <a:pt x="2565" y="2933"/>
                </a:lnTo>
                <a:lnTo>
                  <a:pt x="8445" y="62687"/>
                </a:lnTo>
                <a:lnTo>
                  <a:pt x="14478" y="62687"/>
                </a:lnTo>
                <a:lnTo>
                  <a:pt x="45466" y="9067"/>
                </a:lnTo>
                <a:lnTo>
                  <a:pt x="52654" y="2222"/>
                </a:lnTo>
                <a:lnTo>
                  <a:pt x="53149" y="0"/>
                </a:lnTo>
                <a:close/>
              </a:path>
            </a:pathLst>
          </a:custGeom>
          <a:solidFill>
            <a:srgbClr val="231F20"/>
          </a:solidFill>
        </p:spPr>
        <p:txBody>
          <a:bodyPr wrap="square" lIns="0" tIns="0" rIns="0" bIns="0" rtlCol="0"/>
          <a:lstStyle/>
          <a:p>
            <a:endParaRPr/>
          </a:p>
        </p:txBody>
      </p:sp>
      <p:sp>
        <p:nvSpPr>
          <p:cNvPr id="6" name="object 6"/>
          <p:cNvSpPr/>
          <p:nvPr/>
        </p:nvSpPr>
        <p:spPr>
          <a:xfrm>
            <a:off x="6738711" y="840863"/>
            <a:ext cx="30480" cy="62230"/>
          </a:xfrm>
          <a:custGeom>
            <a:avLst/>
            <a:gdLst/>
            <a:ahLst/>
            <a:cxnLst/>
            <a:rect l="l" t="t" r="r" b="b"/>
            <a:pathLst>
              <a:path w="30480" h="62230">
                <a:moveTo>
                  <a:pt x="30048" y="0"/>
                </a:moveTo>
                <a:lnTo>
                  <a:pt x="11899" y="0"/>
                </a:lnTo>
                <a:lnTo>
                  <a:pt x="11404" y="2222"/>
                </a:lnTo>
                <a:lnTo>
                  <a:pt x="12941" y="2324"/>
                </a:lnTo>
                <a:lnTo>
                  <a:pt x="14071" y="2641"/>
                </a:lnTo>
                <a:lnTo>
                  <a:pt x="15493" y="3759"/>
                </a:lnTo>
                <a:lnTo>
                  <a:pt x="15849" y="4749"/>
                </a:lnTo>
                <a:lnTo>
                  <a:pt x="15849" y="8026"/>
                </a:lnTo>
                <a:lnTo>
                  <a:pt x="5968" y="53454"/>
                </a:lnTo>
                <a:lnTo>
                  <a:pt x="507" y="59728"/>
                </a:lnTo>
                <a:lnTo>
                  <a:pt x="0" y="61963"/>
                </a:lnTo>
                <a:lnTo>
                  <a:pt x="18160" y="61963"/>
                </a:lnTo>
                <a:lnTo>
                  <a:pt x="18656" y="59728"/>
                </a:lnTo>
                <a:lnTo>
                  <a:pt x="17056" y="59613"/>
                </a:lnTo>
                <a:lnTo>
                  <a:pt x="15913" y="59270"/>
                </a:lnTo>
                <a:lnTo>
                  <a:pt x="14554" y="58153"/>
                </a:lnTo>
                <a:lnTo>
                  <a:pt x="14211" y="57200"/>
                </a:lnTo>
                <a:lnTo>
                  <a:pt x="14211" y="54978"/>
                </a:lnTo>
                <a:lnTo>
                  <a:pt x="24091" y="8521"/>
                </a:lnTo>
                <a:lnTo>
                  <a:pt x="29552" y="2222"/>
                </a:lnTo>
                <a:lnTo>
                  <a:pt x="30048" y="0"/>
                </a:lnTo>
                <a:close/>
              </a:path>
            </a:pathLst>
          </a:custGeom>
          <a:solidFill>
            <a:srgbClr val="231F20"/>
          </a:solidFill>
        </p:spPr>
        <p:txBody>
          <a:bodyPr wrap="square" lIns="0" tIns="0" rIns="0" bIns="0" rtlCol="0"/>
          <a:lstStyle/>
          <a:p>
            <a:endParaRPr/>
          </a:p>
        </p:txBody>
      </p:sp>
      <p:grpSp>
        <p:nvGrpSpPr>
          <p:cNvPr id="7" name="object 7"/>
          <p:cNvGrpSpPr/>
          <p:nvPr/>
        </p:nvGrpSpPr>
        <p:grpSpPr>
          <a:xfrm>
            <a:off x="6582524" y="1003162"/>
            <a:ext cx="1880870" cy="919480"/>
            <a:chOff x="1899399" y="1003162"/>
            <a:chExt cx="1880870" cy="919480"/>
          </a:xfrm>
        </p:grpSpPr>
        <p:sp>
          <p:nvSpPr>
            <p:cNvPr id="8" name="object 8"/>
            <p:cNvSpPr/>
            <p:nvPr/>
          </p:nvSpPr>
          <p:spPr>
            <a:xfrm>
              <a:off x="2502433" y="1009167"/>
              <a:ext cx="960119" cy="406400"/>
            </a:xfrm>
            <a:custGeom>
              <a:avLst/>
              <a:gdLst/>
              <a:ahLst/>
              <a:cxnLst/>
              <a:rect l="l" t="t" r="r" b="b"/>
              <a:pathLst>
                <a:path w="960120" h="406400">
                  <a:moveTo>
                    <a:pt x="0" y="405980"/>
                  </a:moveTo>
                  <a:lnTo>
                    <a:pt x="960119" y="405980"/>
                  </a:lnTo>
                  <a:lnTo>
                    <a:pt x="960119" y="0"/>
                  </a:lnTo>
                  <a:lnTo>
                    <a:pt x="0" y="0"/>
                  </a:lnTo>
                  <a:lnTo>
                    <a:pt x="0" y="405980"/>
                  </a:lnTo>
                  <a:close/>
                </a:path>
              </a:pathLst>
            </a:custGeom>
            <a:ln w="6349">
              <a:solidFill>
                <a:srgbClr val="231F20"/>
              </a:solidFill>
            </a:ln>
          </p:spPr>
          <p:txBody>
            <a:bodyPr wrap="square" lIns="0" tIns="0" rIns="0" bIns="0" rtlCol="0"/>
            <a:lstStyle/>
            <a:p>
              <a:endParaRPr/>
            </a:p>
          </p:txBody>
        </p:sp>
        <p:sp>
          <p:nvSpPr>
            <p:cNvPr id="9" name="object 9"/>
            <p:cNvSpPr/>
            <p:nvPr/>
          </p:nvSpPr>
          <p:spPr>
            <a:xfrm>
              <a:off x="2239383" y="1006337"/>
              <a:ext cx="276225" cy="471170"/>
            </a:xfrm>
            <a:custGeom>
              <a:avLst/>
              <a:gdLst/>
              <a:ahLst/>
              <a:cxnLst/>
              <a:rect l="l" t="t" r="r" b="b"/>
              <a:pathLst>
                <a:path w="276225" h="471169">
                  <a:moveTo>
                    <a:pt x="275920" y="0"/>
                  </a:moveTo>
                  <a:lnTo>
                    <a:pt x="4063" y="60236"/>
                  </a:lnTo>
                  <a:lnTo>
                    <a:pt x="0" y="470903"/>
                  </a:lnTo>
                  <a:lnTo>
                    <a:pt x="271843" y="410654"/>
                  </a:lnTo>
                  <a:lnTo>
                    <a:pt x="275920" y="0"/>
                  </a:lnTo>
                  <a:close/>
                </a:path>
              </a:pathLst>
            </a:custGeom>
            <a:solidFill>
              <a:srgbClr val="EDEBE0"/>
            </a:solidFill>
          </p:spPr>
          <p:txBody>
            <a:bodyPr wrap="square" lIns="0" tIns="0" rIns="0" bIns="0" rtlCol="0"/>
            <a:lstStyle/>
            <a:p>
              <a:endParaRPr/>
            </a:p>
          </p:txBody>
        </p:sp>
        <p:sp>
          <p:nvSpPr>
            <p:cNvPr id="10" name="object 10"/>
            <p:cNvSpPr/>
            <p:nvPr/>
          </p:nvSpPr>
          <p:spPr>
            <a:xfrm>
              <a:off x="2239383" y="1006337"/>
              <a:ext cx="276225" cy="471170"/>
            </a:xfrm>
            <a:custGeom>
              <a:avLst/>
              <a:gdLst/>
              <a:ahLst/>
              <a:cxnLst/>
              <a:rect l="l" t="t" r="r" b="b"/>
              <a:pathLst>
                <a:path w="276225" h="471169">
                  <a:moveTo>
                    <a:pt x="4063" y="60236"/>
                  </a:moveTo>
                  <a:lnTo>
                    <a:pt x="0" y="470903"/>
                  </a:lnTo>
                  <a:lnTo>
                    <a:pt x="271843" y="410654"/>
                  </a:lnTo>
                  <a:lnTo>
                    <a:pt x="275920" y="0"/>
                  </a:lnTo>
                  <a:lnTo>
                    <a:pt x="4063" y="60236"/>
                  </a:lnTo>
                  <a:close/>
                </a:path>
              </a:pathLst>
            </a:custGeom>
            <a:ln w="6350">
              <a:solidFill>
                <a:srgbClr val="231F20"/>
              </a:solidFill>
            </a:ln>
          </p:spPr>
          <p:txBody>
            <a:bodyPr wrap="square" lIns="0" tIns="0" rIns="0" bIns="0" rtlCol="0"/>
            <a:lstStyle/>
            <a:p>
              <a:endParaRPr/>
            </a:p>
          </p:txBody>
        </p:sp>
        <p:sp>
          <p:nvSpPr>
            <p:cNvPr id="11" name="object 11"/>
            <p:cNvSpPr/>
            <p:nvPr/>
          </p:nvSpPr>
          <p:spPr>
            <a:xfrm>
              <a:off x="3195035" y="1009443"/>
              <a:ext cx="273050" cy="466090"/>
            </a:xfrm>
            <a:custGeom>
              <a:avLst/>
              <a:gdLst/>
              <a:ahLst/>
              <a:cxnLst/>
              <a:rect l="l" t="t" r="r" b="b"/>
              <a:pathLst>
                <a:path w="273050" h="466090">
                  <a:moveTo>
                    <a:pt x="270408" y="0"/>
                  </a:moveTo>
                  <a:lnTo>
                    <a:pt x="0" y="66433"/>
                  </a:lnTo>
                  <a:lnTo>
                    <a:pt x="2590" y="465975"/>
                  </a:lnTo>
                  <a:lnTo>
                    <a:pt x="272999" y="399541"/>
                  </a:lnTo>
                  <a:lnTo>
                    <a:pt x="270408" y="0"/>
                  </a:lnTo>
                  <a:close/>
                </a:path>
              </a:pathLst>
            </a:custGeom>
            <a:solidFill>
              <a:srgbClr val="EDEBE0"/>
            </a:solidFill>
          </p:spPr>
          <p:txBody>
            <a:bodyPr wrap="square" lIns="0" tIns="0" rIns="0" bIns="0" rtlCol="0"/>
            <a:lstStyle/>
            <a:p>
              <a:endParaRPr/>
            </a:p>
          </p:txBody>
        </p:sp>
        <p:sp>
          <p:nvSpPr>
            <p:cNvPr id="12" name="object 12"/>
            <p:cNvSpPr/>
            <p:nvPr/>
          </p:nvSpPr>
          <p:spPr>
            <a:xfrm>
              <a:off x="3195035" y="1009443"/>
              <a:ext cx="273050" cy="466090"/>
            </a:xfrm>
            <a:custGeom>
              <a:avLst/>
              <a:gdLst/>
              <a:ahLst/>
              <a:cxnLst/>
              <a:rect l="l" t="t" r="r" b="b"/>
              <a:pathLst>
                <a:path w="273050" h="466090">
                  <a:moveTo>
                    <a:pt x="0" y="66433"/>
                  </a:moveTo>
                  <a:lnTo>
                    <a:pt x="2590" y="465975"/>
                  </a:lnTo>
                  <a:lnTo>
                    <a:pt x="272999" y="399541"/>
                  </a:lnTo>
                  <a:lnTo>
                    <a:pt x="270408" y="0"/>
                  </a:lnTo>
                  <a:lnTo>
                    <a:pt x="0" y="66433"/>
                  </a:lnTo>
                  <a:close/>
                </a:path>
              </a:pathLst>
            </a:custGeom>
            <a:ln w="6350">
              <a:solidFill>
                <a:srgbClr val="231F20"/>
              </a:solidFill>
            </a:ln>
          </p:spPr>
          <p:txBody>
            <a:bodyPr wrap="square" lIns="0" tIns="0" rIns="0" bIns="0" rtlCol="0"/>
            <a:lstStyle/>
            <a:p>
              <a:endParaRPr/>
            </a:p>
          </p:txBody>
        </p:sp>
        <p:sp>
          <p:nvSpPr>
            <p:cNvPr id="13" name="object 13"/>
            <p:cNvSpPr/>
            <p:nvPr/>
          </p:nvSpPr>
          <p:spPr>
            <a:xfrm>
              <a:off x="2239543" y="1072248"/>
              <a:ext cx="960119" cy="400050"/>
            </a:xfrm>
            <a:custGeom>
              <a:avLst/>
              <a:gdLst/>
              <a:ahLst/>
              <a:cxnLst/>
              <a:rect l="l" t="t" r="r" b="b"/>
              <a:pathLst>
                <a:path w="960119" h="400050">
                  <a:moveTo>
                    <a:pt x="960120" y="0"/>
                  </a:moveTo>
                  <a:lnTo>
                    <a:pt x="0" y="0"/>
                  </a:lnTo>
                  <a:lnTo>
                    <a:pt x="0" y="400050"/>
                  </a:lnTo>
                  <a:lnTo>
                    <a:pt x="960120" y="400050"/>
                  </a:lnTo>
                  <a:lnTo>
                    <a:pt x="960120" y="0"/>
                  </a:lnTo>
                  <a:close/>
                </a:path>
              </a:pathLst>
            </a:custGeom>
            <a:solidFill>
              <a:srgbClr val="FFFFFF"/>
            </a:solidFill>
          </p:spPr>
          <p:txBody>
            <a:bodyPr wrap="square" lIns="0" tIns="0" rIns="0" bIns="0" rtlCol="0"/>
            <a:lstStyle/>
            <a:p>
              <a:endParaRPr/>
            </a:p>
          </p:txBody>
        </p:sp>
        <p:sp>
          <p:nvSpPr>
            <p:cNvPr id="14" name="object 14"/>
            <p:cNvSpPr/>
            <p:nvPr/>
          </p:nvSpPr>
          <p:spPr>
            <a:xfrm>
              <a:off x="2239543" y="1072248"/>
              <a:ext cx="960119" cy="400050"/>
            </a:xfrm>
            <a:custGeom>
              <a:avLst/>
              <a:gdLst/>
              <a:ahLst/>
              <a:cxnLst/>
              <a:rect l="l" t="t" r="r" b="b"/>
              <a:pathLst>
                <a:path w="960119" h="400050">
                  <a:moveTo>
                    <a:pt x="0" y="400050"/>
                  </a:moveTo>
                  <a:lnTo>
                    <a:pt x="960120" y="400050"/>
                  </a:lnTo>
                  <a:lnTo>
                    <a:pt x="960120" y="0"/>
                  </a:lnTo>
                  <a:lnTo>
                    <a:pt x="0" y="0"/>
                  </a:lnTo>
                  <a:lnTo>
                    <a:pt x="0" y="400050"/>
                  </a:lnTo>
                  <a:close/>
                </a:path>
              </a:pathLst>
            </a:custGeom>
            <a:ln w="6350">
              <a:solidFill>
                <a:srgbClr val="231F20"/>
              </a:solidFill>
            </a:ln>
          </p:spPr>
          <p:txBody>
            <a:bodyPr wrap="square" lIns="0" tIns="0" rIns="0" bIns="0" rtlCol="0"/>
            <a:lstStyle/>
            <a:p>
              <a:endParaRPr/>
            </a:p>
          </p:txBody>
        </p:sp>
        <p:sp>
          <p:nvSpPr>
            <p:cNvPr id="15" name="object 15"/>
            <p:cNvSpPr/>
            <p:nvPr/>
          </p:nvSpPr>
          <p:spPr>
            <a:xfrm>
              <a:off x="1982579" y="1203472"/>
              <a:ext cx="1794510" cy="572135"/>
            </a:xfrm>
            <a:custGeom>
              <a:avLst/>
              <a:gdLst/>
              <a:ahLst/>
              <a:cxnLst/>
              <a:rect l="l" t="t" r="r" b="b"/>
              <a:pathLst>
                <a:path w="1794510" h="572135">
                  <a:moveTo>
                    <a:pt x="1366100" y="0"/>
                  </a:moveTo>
                  <a:lnTo>
                    <a:pt x="1794510" y="0"/>
                  </a:lnTo>
                </a:path>
                <a:path w="1794510" h="572135">
                  <a:moveTo>
                    <a:pt x="1794510" y="0"/>
                  </a:moveTo>
                  <a:lnTo>
                    <a:pt x="1794510" y="571919"/>
                  </a:lnTo>
                </a:path>
                <a:path w="1794510" h="572135">
                  <a:moveTo>
                    <a:pt x="0" y="45732"/>
                  </a:moveTo>
                  <a:lnTo>
                    <a:pt x="257390" y="45732"/>
                  </a:lnTo>
                </a:path>
                <a:path w="1794510" h="572135">
                  <a:moveTo>
                    <a:pt x="0" y="45732"/>
                  </a:moveTo>
                  <a:lnTo>
                    <a:pt x="0" y="568540"/>
                  </a:lnTo>
                </a:path>
              </a:pathLst>
            </a:custGeom>
            <a:ln w="6350">
              <a:solidFill>
                <a:srgbClr val="231F20"/>
              </a:solidFill>
            </a:ln>
          </p:spPr>
          <p:txBody>
            <a:bodyPr wrap="square" lIns="0" tIns="0" rIns="0" bIns="0" rtlCol="0"/>
            <a:lstStyle/>
            <a:p>
              <a:endParaRPr/>
            </a:p>
          </p:txBody>
        </p:sp>
        <p:pic>
          <p:nvPicPr>
            <p:cNvPr id="16" name="object 16"/>
            <p:cNvPicPr/>
            <p:nvPr/>
          </p:nvPicPr>
          <p:blipFill>
            <a:blip r:embed="rId3" cstate="print"/>
            <a:stretch>
              <a:fillRect/>
            </a:stretch>
          </p:blipFill>
          <p:spPr>
            <a:xfrm>
              <a:off x="1899399" y="1438631"/>
              <a:ext cx="160858" cy="151129"/>
            </a:xfrm>
            <a:prstGeom prst="rect">
              <a:avLst/>
            </a:prstGeom>
          </p:spPr>
        </p:pic>
        <p:sp>
          <p:nvSpPr>
            <p:cNvPr id="17" name="object 17"/>
            <p:cNvSpPr/>
            <p:nvPr/>
          </p:nvSpPr>
          <p:spPr>
            <a:xfrm>
              <a:off x="1982579" y="1775394"/>
              <a:ext cx="1794510" cy="0"/>
            </a:xfrm>
            <a:custGeom>
              <a:avLst/>
              <a:gdLst/>
              <a:ahLst/>
              <a:cxnLst/>
              <a:rect l="l" t="t" r="r" b="b"/>
              <a:pathLst>
                <a:path w="1794510">
                  <a:moveTo>
                    <a:pt x="1794510" y="0"/>
                  </a:moveTo>
                  <a:lnTo>
                    <a:pt x="0" y="0"/>
                  </a:lnTo>
                </a:path>
              </a:pathLst>
            </a:custGeom>
            <a:ln w="6350">
              <a:solidFill>
                <a:srgbClr val="231F20"/>
              </a:solidFill>
            </a:ln>
          </p:spPr>
          <p:txBody>
            <a:bodyPr wrap="square" lIns="0" tIns="0" rIns="0" bIns="0" rtlCol="0"/>
            <a:lstStyle/>
            <a:p>
              <a:endParaRPr/>
            </a:p>
          </p:txBody>
        </p:sp>
        <p:sp>
          <p:nvSpPr>
            <p:cNvPr id="18" name="object 18"/>
            <p:cNvSpPr/>
            <p:nvPr/>
          </p:nvSpPr>
          <p:spPr>
            <a:xfrm>
              <a:off x="2697170" y="1637813"/>
              <a:ext cx="280035" cy="281305"/>
            </a:xfrm>
            <a:custGeom>
              <a:avLst/>
              <a:gdLst/>
              <a:ahLst/>
              <a:cxnLst/>
              <a:rect l="l" t="t" r="r" b="b"/>
              <a:pathLst>
                <a:path w="280035" h="281305">
                  <a:moveTo>
                    <a:pt x="139903" y="0"/>
                  </a:moveTo>
                  <a:lnTo>
                    <a:pt x="95677" y="7165"/>
                  </a:lnTo>
                  <a:lnTo>
                    <a:pt x="57272" y="27117"/>
                  </a:lnTo>
                  <a:lnTo>
                    <a:pt x="26989" y="57541"/>
                  </a:lnTo>
                  <a:lnTo>
                    <a:pt x="7131" y="96120"/>
                  </a:lnTo>
                  <a:lnTo>
                    <a:pt x="0" y="140538"/>
                  </a:lnTo>
                  <a:lnTo>
                    <a:pt x="7131" y="184968"/>
                  </a:lnTo>
                  <a:lnTo>
                    <a:pt x="26989" y="223554"/>
                  </a:lnTo>
                  <a:lnTo>
                    <a:pt x="57272" y="253982"/>
                  </a:lnTo>
                  <a:lnTo>
                    <a:pt x="95677" y="273936"/>
                  </a:lnTo>
                  <a:lnTo>
                    <a:pt x="139903" y="281101"/>
                  </a:lnTo>
                  <a:lnTo>
                    <a:pt x="184129" y="273936"/>
                  </a:lnTo>
                  <a:lnTo>
                    <a:pt x="222538" y="253982"/>
                  </a:lnTo>
                  <a:lnTo>
                    <a:pt x="252825" y="223554"/>
                  </a:lnTo>
                  <a:lnTo>
                    <a:pt x="272686" y="184968"/>
                  </a:lnTo>
                  <a:lnTo>
                    <a:pt x="279819" y="140538"/>
                  </a:lnTo>
                  <a:lnTo>
                    <a:pt x="272686" y="96120"/>
                  </a:lnTo>
                  <a:lnTo>
                    <a:pt x="252825" y="57541"/>
                  </a:lnTo>
                  <a:lnTo>
                    <a:pt x="222538" y="27117"/>
                  </a:lnTo>
                  <a:lnTo>
                    <a:pt x="184129" y="7165"/>
                  </a:lnTo>
                  <a:lnTo>
                    <a:pt x="139903" y="0"/>
                  </a:lnTo>
                  <a:close/>
                </a:path>
              </a:pathLst>
            </a:custGeom>
            <a:solidFill>
              <a:srgbClr val="FFFFFF"/>
            </a:solidFill>
          </p:spPr>
          <p:txBody>
            <a:bodyPr wrap="square" lIns="0" tIns="0" rIns="0" bIns="0" rtlCol="0"/>
            <a:lstStyle/>
            <a:p>
              <a:endParaRPr/>
            </a:p>
          </p:txBody>
        </p:sp>
        <p:sp>
          <p:nvSpPr>
            <p:cNvPr id="19" name="object 19"/>
            <p:cNvSpPr/>
            <p:nvPr/>
          </p:nvSpPr>
          <p:spPr>
            <a:xfrm>
              <a:off x="2697170" y="1637813"/>
              <a:ext cx="280035" cy="281305"/>
            </a:xfrm>
            <a:custGeom>
              <a:avLst/>
              <a:gdLst/>
              <a:ahLst/>
              <a:cxnLst/>
              <a:rect l="l" t="t" r="r" b="b"/>
              <a:pathLst>
                <a:path w="280035" h="281305">
                  <a:moveTo>
                    <a:pt x="139903" y="0"/>
                  </a:moveTo>
                  <a:lnTo>
                    <a:pt x="95677" y="7165"/>
                  </a:lnTo>
                  <a:lnTo>
                    <a:pt x="57272" y="27117"/>
                  </a:lnTo>
                  <a:lnTo>
                    <a:pt x="26989" y="57541"/>
                  </a:lnTo>
                  <a:lnTo>
                    <a:pt x="7131" y="96120"/>
                  </a:lnTo>
                  <a:lnTo>
                    <a:pt x="0" y="140538"/>
                  </a:lnTo>
                  <a:lnTo>
                    <a:pt x="7131" y="184968"/>
                  </a:lnTo>
                  <a:lnTo>
                    <a:pt x="26989" y="223554"/>
                  </a:lnTo>
                  <a:lnTo>
                    <a:pt x="57272" y="253982"/>
                  </a:lnTo>
                  <a:lnTo>
                    <a:pt x="95677" y="273936"/>
                  </a:lnTo>
                  <a:lnTo>
                    <a:pt x="139903" y="281101"/>
                  </a:lnTo>
                  <a:lnTo>
                    <a:pt x="184129" y="273936"/>
                  </a:lnTo>
                  <a:lnTo>
                    <a:pt x="222538" y="253982"/>
                  </a:lnTo>
                  <a:lnTo>
                    <a:pt x="252825" y="223554"/>
                  </a:lnTo>
                  <a:lnTo>
                    <a:pt x="272686" y="184968"/>
                  </a:lnTo>
                  <a:lnTo>
                    <a:pt x="279819" y="140538"/>
                  </a:lnTo>
                  <a:lnTo>
                    <a:pt x="272686" y="96120"/>
                  </a:lnTo>
                  <a:lnTo>
                    <a:pt x="252825" y="57541"/>
                  </a:lnTo>
                  <a:lnTo>
                    <a:pt x="222538" y="27117"/>
                  </a:lnTo>
                  <a:lnTo>
                    <a:pt x="184129" y="7165"/>
                  </a:lnTo>
                  <a:lnTo>
                    <a:pt x="139903" y="0"/>
                  </a:lnTo>
                  <a:close/>
                </a:path>
              </a:pathLst>
            </a:custGeom>
            <a:ln w="6350">
              <a:solidFill>
                <a:srgbClr val="231F20"/>
              </a:solidFill>
            </a:ln>
          </p:spPr>
          <p:txBody>
            <a:bodyPr wrap="square" lIns="0" tIns="0" rIns="0" bIns="0" rtlCol="0"/>
            <a:lstStyle/>
            <a:p>
              <a:endParaRPr/>
            </a:p>
          </p:txBody>
        </p:sp>
        <p:sp>
          <p:nvSpPr>
            <p:cNvPr id="20" name="object 20"/>
            <p:cNvSpPr/>
            <p:nvPr/>
          </p:nvSpPr>
          <p:spPr>
            <a:xfrm>
              <a:off x="3331319" y="1175106"/>
              <a:ext cx="54610" cy="54610"/>
            </a:xfrm>
            <a:custGeom>
              <a:avLst/>
              <a:gdLst/>
              <a:ahLst/>
              <a:cxnLst/>
              <a:rect l="l" t="t" r="r" b="b"/>
              <a:pathLst>
                <a:path w="54610" h="54609">
                  <a:moveTo>
                    <a:pt x="27304" y="0"/>
                  </a:moveTo>
                  <a:lnTo>
                    <a:pt x="16673" y="2130"/>
                  </a:lnTo>
                  <a:lnTo>
                    <a:pt x="7994" y="7940"/>
                  </a:lnTo>
                  <a:lnTo>
                    <a:pt x="2144" y="16555"/>
                  </a:lnTo>
                  <a:lnTo>
                    <a:pt x="0" y="27101"/>
                  </a:lnTo>
                  <a:lnTo>
                    <a:pt x="2144" y="37645"/>
                  </a:lnTo>
                  <a:lnTo>
                    <a:pt x="7994" y="46256"/>
                  </a:lnTo>
                  <a:lnTo>
                    <a:pt x="16673" y="52062"/>
                  </a:lnTo>
                  <a:lnTo>
                    <a:pt x="27304" y="54190"/>
                  </a:lnTo>
                  <a:lnTo>
                    <a:pt x="37931" y="52062"/>
                  </a:lnTo>
                  <a:lnTo>
                    <a:pt x="46610" y="46256"/>
                  </a:lnTo>
                  <a:lnTo>
                    <a:pt x="52463" y="37645"/>
                  </a:lnTo>
                  <a:lnTo>
                    <a:pt x="54609" y="27101"/>
                  </a:lnTo>
                  <a:lnTo>
                    <a:pt x="52463" y="16555"/>
                  </a:lnTo>
                  <a:lnTo>
                    <a:pt x="46610" y="7940"/>
                  </a:lnTo>
                  <a:lnTo>
                    <a:pt x="37931" y="2130"/>
                  </a:lnTo>
                  <a:lnTo>
                    <a:pt x="27304" y="0"/>
                  </a:lnTo>
                  <a:close/>
                </a:path>
              </a:pathLst>
            </a:custGeom>
            <a:solidFill>
              <a:srgbClr val="231F20"/>
            </a:solidFill>
          </p:spPr>
          <p:txBody>
            <a:bodyPr wrap="square" lIns="0" tIns="0" rIns="0" bIns="0" rtlCol="0"/>
            <a:lstStyle/>
            <a:p>
              <a:endParaRPr/>
            </a:p>
          </p:txBody>
        </p:sp>
        <p:sp>
          <p:nvSpPr>
            <p:cNvPr id="21" name="object 21"/>
            <p:cNvSpPr/>
            <p:nvPr/>
          </p:nvSpPr>
          <p:spPr>
            <a:xfrm>
              <a:off x="3331319" y="1175106"/>
              <a:ext cx="54610" cy="54610"/>
            </a:xfrm>
            <a:custGeom>
              <a:avLst/>
              <a:gdLst/>
              <a:ahLst/>
              <a:cxnLst/>
              <a:rect l="l" t="t" r="r" b="b"/>
              <a:pathLst>
                <a:path w="54610" h="54609">
                  <a:moveTo>
                    <a:pt x="27304" y="0"/>
                  </a:moveTo>
                  <a:lnTo>
                    <a:pt x="16673" y="2130"/>
                  </a:lnTo>
                  <a:lnTo>
                    <a:pt x="7994" y="7940"/>
                  </a:lnTo>
                  <a:lnTo>
                    <a:pt x="2144" y="16555"/>
                  </a:lnTo>
                  <a:lnTo>
                    <a:pt x="0" y="27101"/>
                  </a:lnTo>
                  <a:lnTo>
                    <a:pt x="2144" y="37645"/>
                  </a:lnTo>
                  <a:lnTo>
                    <a:pt x="7994" y="46256"/>
                  </a:lnTo>
                  <a:lnTo>
                    <a:pt x="16673" y="52062"/>
                  </a:lnTo>
                  <a:lnTo>
                    <a:pt x="27304" y="54190"/>
                  </a:lnTo>
                  <a:lnTo>
                    <a:pt x="37931" y="52062"/>
                  </a:lnTo>
                  <a:lnTo>
                    <a:pt x="46610" y="46256"/>
                  </a:lnTo>
                  <a:lnTo>
                    <a:pt x="52463" y="37645"/>
                  </a:lnTo>
                  <a:lnTo>
                    <a:pt x="54609" y="27101"/>
                  </a:lnTo>
                  <a:lnTo>
                    <a:pt x="52463" y="16555"/>
                  </a:lnTo>
                  <a:lnTo>
                    <a:pt x="46610" y="7940"/>
                  </a:lnTo>
                  <a:lnTo>
                    <a:pt x="37931" y="2130"/>
                  </a:lnTo>
                  <a:lnTo>
                    <a:pt x="27304" y="0"/>
                  </a:lnTo>
                  <a:close/>
                </a:path>
              </a:pathLst>
            </a:custGeom>
            <a:ln w="6350">
              <a:solidFill>
                <a:srgbClr val="231F20"/>
              </a:solidFill>
            </a:ln>
          </p:spPr>
          <p:txBody>
            <a:bodyPr wrap="square" lIns="0" tIns="0" rIns="0" bIns="0" rtlCol="0"/>
            <a:lstStyle/>
            <a:p>
              <a:endParaRPr/>
            </a:p>
          </p:txBody>
        </p:sp>
        <p:sp>
          <p:nvSpPr>
            <p:cNvPr id="22" name="object 22"/>
            <p:cNvSpPr/>
            <p:nvPr/>
          </p:nvSpPr>
          <p:spPr>
            <a:xfrm>
              <a:off x="2807354" y="1766451"/>
              <a:ext cx="60325" cy="24130"/>
            </a:xfrm>
            <a:custGeom>
              <a:avLst/>
              <a:gdLst/>
              <a:ahLst/>
              <a:cxnLst/>
              <a:rect l="l" t="t" r="r" b="b"/>
              <a:pathLst>
                <a:path w="60325" h="24130">
                  <a:moveTo>
                    <a:pt x="17107" y="0"/>
                  </a:moveTo>
                  <a:lnTo>
                    <a:pt x="6898" y="372"/>
                  </a:lnTo>
                  <a:lnTo>
                    <a:pt x="1726" y="2976"/>
                  </a:lnTo>
                  <a:lnTo>
                    <a:pt x="0" y="10045"/>
                  </a:lnTo>
                  <a:lnTo>
                    <a:pt x="127" y="23812"/>
                  </a:lnTo>
                  <a:lnTo>
                    <a:pt x="3162" y="23812"/>
                  </a:lnTo>
                  <a:lnTo>
                    <a:pt x="3874" y="21501"/>
                  </a:lnTo>
                  <a:lnTo>
                    <a:pt x="4724" y="11087"/>
                  </a:lnTo>
                  <a:lnTo>
                    <a:pt x="42492" y="11087"/>
                  </a:lnTo>
                  <a:lnTo>
                    <a:pt x="41624" y="10801"/>
                  </a:lnTo>
                  <a:lnTo>
                    <a:pt x="34090" y="6400"/>
                  </a:lnTo>
                  <a:lnTo>
                    <a:pt x="25713" y="2000"/>
                  </a:lnTo>
                  <a:lnTo>
                    <a:pt x="17107" y="0"/>
                  </a:lnTo>
                  <a:close/>
                </a:path>
                <a:path w="60325" h="24130">
                  <a:moveTo>
                    <a:pt x="42492" y="11087"/>
                  </a:moveTo>
                  <a:lnTo>
                    <a:pt x="17247" y="11087"/>
                  </a:lnTo>
                  <a:lnTo>
                    <a:pt x="21831" y="16586"/>
                  </a:lnTo>
                  <a:lnTo>
                    <a:pt x="32563" y="21640"/>
                  </a:lnTo>
                  <a:lnTo>
                    <a:pt x="40094" y="23765"/>
                  </a:lnTo>
                  <a:lnTo>
                    <a:pt x="46530" y="23015"/>
                  </a:lnTo>
                  <a:lnTo>
                    <a:pt x="51751" y="20108"/>
                  </a:lnTo>
                  <a:lnTo>
                    <a:pt x="55639" y="15760"/>
                  </a:lnTo>
                  <a:lnTo>
                    <a:pt x="57594" y="12801"/>
                  </a:lnTo>
                  <a:lnTo>
                    <a:pt x="47701" y="12801"/>
                  </a:lnTo>
                  <a:lnTo>
                    <a:pt x="42492" y="11087"/>
                  </a:lnTo>
                  <a:close/>
                </a:path>
                <a:path w="60325" h="24130">
                  <a:moveTo>
                    <a:pt x="59296" y="0"/>
                  </a:moveTo>
                  <a:lnTo>
                    <a:pt x="56413" y="0"/>
                  </a:lnTo>
                  <a:lnTo>
                    <a:pt x="55423" y="9385"/>
                  </a:lnTo>
                  <a:lnTo>
                    <a:pt x="51016" y="12801"/>
                  </a:lnTo>
                  <a:lnTo>
                    <a:pt x="57594" y="12801"/>
                  </a:lnTo>
                  <a:lnTo>
                    <a:pt x="59893" y="9321"/>
                  </a:lnTo>
                  <a:lnTo>
                    <a:pt x="59296" y="0"/>
                  </a:lnTo>
                  <a:close/>
                </a:path>
              </a:pathLst>
            </a:custGeom>
            <a:solidFill>
              <a:srgbClr val="231F20"/>
            </a:solidFill>
          </p:spPr>
          <p:txBody>
            <a:bodyPr wrap="square" lIns="0" tIns="0" rIns="0" bIns="0" rtlCol="0"/>
            <a:lstStyle/>
            <a:p>
              <a:endParaRPr/>
            </a:p>
          </p:txBody>
        </p:sp>
      </p:grpSp>
      <p:grpSp>
        <p:nvGrpSpPr>
          <p:cNvPr id="23" name="object 23"/>
          <p:cNvGrpSpPr/>
          <p:nvPr/>
        </p:nvGrpSpPr>
        <p:grpSpPr>
          <a:xfrm>
            <a:off x="7184497" y="809139"/>
            <a:ext cx="1121410" cy="316230"/>
            <a:chOff x="2501372" y="809139"/>
            <a:chExt cx="1121410" cy="316230"/>
          </a:xfrm>
        </p:grpSpPr>
        <p:sp>
          <p:nvSpPr>
            <p:cNvPr id="24" name="object 24"/>
            <p:cNvSpPr/>
            <p:nvPr/>
          </p:nvSpPr>
          <p:spPr>
            <a:xfrm>
              <a:off x="2553232" y="915203"/>
              <a:ext cx="866140" cy="635"/>
            </a:xfrm>
            <a:custGeom>
              <a:avLst/>
              <a:gdLst/>
              <a:ahLst/>
              <a:cxnLst/>
              <a:rect l="l" t="t" r="r" b="b"/>
              <a:pathLst>
                <a:path w="866139" h="634">
                  <a:moveTo>
                    <a:pt x="0" y="0"/>
                  </a:moveTo>
                  <a:lnTo>
                    <a:pt x="865720" y="381"/>
                  </a:lnTo>
                </a:path>
              </a:pathLst>
            </a:custGeom>
            <a:ln w="9525">
              <a:solidFill>
                <a:srgbClr val="231F20"/>
              </a:solidFill>
            </a:ln>
          </p:spPr>
          <p:txBody>
            <a:bodyPr wrap="square" lIns="0" tIns="0" rIns="0" bIns="0" rtlCol="0"/>
            <a:lstStyle/>
            <a:p>
              <a:endParaRPr/>
            </a:p>
          </p:txBody>
        </p:sp>
        <p:sp>
          <p:nvSpPr>
            <p:cNvPr id="25" name="object 25"/>
            <p:cNvSpPr/>
            <p:nvPr/>
          </p:nvSpPr>
          <p:spPr>
            <a:xfrm>
              <a:off x="2510891" y="889812"/>
              <a:ext cx="950594" cy="51435"/>
            </a:xfrm>
            <a:custGeom>
              <a:avLst/>
              <a:gdLst/>
              <a:ahLst/>
              <a:cxnLst/>
              <a:rect l="l" t="t" r="r" b="b"/>
              <a:pathLst>
                <a:path w="950595" h="51434">
                  <a:moveTo>
                    <a:pt x="50800" y="0"/>
                  </a:moveTo>
                  <a:lnTo>
                    <a:pt x="0" y="25387"/>
                  </a:lnTo>
                  <a:lnTo>
                    <a:pt x="50787" y="50800"/>
                  </a:lnTo>
                  <a:lnTo>
                    <a:pt x="50800" y="0"/>
                  </a:lnTo>
                  <a:close/>
                </a:path>
                <a:path w="950595" h="51434">
                  <a:moveTo>
                    <a:pt x="950391" y="25806"/>
                  </a:moveTo>
                  <a:lnTo>
                    <a:pt x="899604" y="381"/>
                  </a:lnTo>
                  <a:lnTo>
                    <a:pt x="899566" y="51181"/>
                  </a:lnTo>
                  <a:lnTo>
                    <a:pt x="950391" y="25806"/>
                  </a:lnTo>
                  <a:close/>
                </a:path>
              </a:pathLst>
            </a:custGeom>
            <a:solidFill>
              <a:srgbClr val="231F20"/>
            </a:solidFill>
          </p:spPr>
          <p:txBody>
            <a:bodyPr wrap="square" lIns="0" tIns="0" rIns="0" bIns="0" rtlCol="0"/>
            <a:lstStyle/>
            <a:p>
              <a:endParaRPr/>
            </a:p>
          </p:txBody>
        </p:sp>
        <p:sp>
          <p:nvSpPr>
            <p:cNvPr id="26" name="object 26"/>
            <p:cNvSpPr/>
            <p:nvPr/>
          </p:nvSpPr>
          <p:spPr>
            <a:xfrm>
              <a:off x="2504547" y="812314"/>
              <a:ext cx="973455" cy="181610"/>
            </a:xfrm>
            <a:custGeom>
              <a:avLst/>
              <a:gdLst/>
              <a:ahLst/>
              <a:cxnLst/>
              <a:rect l="l" t="t" r="r" b="b"/>
              <a:pathLst>
                <a:path w="973454" h="181609">
                  <a:moveTo>
                    <a:pt x="0" y="38100"/>
                  </a:moveTo>
                  <a:lnTo>
                    <a:pt x="5930" y="181190"/>
                  </a:lnTo>
                </a:path>
                <a:path w="973454" h="181609">
                  <a:moveTo>
                    <a:pt x="972819" y="0"/>
                  </a:moveTo>
                  <a:lnTo>
                    <a:pt x="973251" y="177380"/>
                  </a:lnTo>
                </a:path>
              </a:pathLst>
            </a:custGeom>
            <a:ln w="6350">
              <a:solidFill>
                <a:srgbClr val="231F20"/>
              </a:solidFill>
              <a:prstDash val="sysDashDot"/>
            </a:ln>
          </p:spPr>
          <p:txBody>
            <a:bodyPr wrap="square" lIns="0" tIns="0" rIns="0" bIns="0" rtlCol="0"/>
            <a:lstStyle/>
            <a:p>
              <a:endParaRPr/>
            </a:p>
          </p:txBody>
        </p:sp>
        <p:sp>
          <p:nvSpPr>
            <p:cNvPr id="27" name="object 27"/>
            <p:cNvSpPr/>
            <p:nvPr/>
          </p:nvSpPr>
          <p:spPr>
            <a:xfrm>
              <a:off x="3424029" y="971063"/>
              <a:ext cx="196850" cy="152400"/>
            </a:xfrm>
            <a:custGeom>
              <a:avLst/>
              <a:gdLst/>
              <a:ahLst/>
              <a:cxnLst/>
              <a:rect l="l" t="t" r="r" b="b"/>
              <a:pathLst>
                <a:path w="196850" h="152400">
                  <a:moveTo>
                    <a:pt x="0" y="152400"/>
                  </a:moveTo>
                  <a:lnTo>
                    <a:pt x="196850" y="0"/>
                  </a:lnTo>
                </a:path>
              </a:pathLst>
            </a:custGeom>
            <a:ln w="3175">
              <a:solidFill>
                <a:srgbClr val="231F20"/>
              </a:solidFill>
            </a:ln>
          </p:spPr>
          <p:txBody>
            <a:bodyPr wrap="square" lIns="0" tIns="0" rIns="0" bIns="0" rtlCol="0"/>
            <a:lstStyle/>
            <a:p>
              <a:endParaRPr/>
            </a:p>
          </p:txBody>
        </p:sp>
      </p:grpSp>
      <p:pic>
        <p:nvPicPr>
          <p:cNvPr id="28" name="object 28"/>
          <p:cNvPicPr/>
          <p:nvPr/>
        </p:nvPicPr>
        <p:blipFill>
          <a:blip r:embed="rId4" cstate="print"/>
          <a:stretch>
            <a:fillRect/>
          </a:stretch>
        </p:blipFill>
        <p:spPr>
          <a:xfrm>
            <a:off x="6450368" y="6975006"/>
            <a:ext cx="2031758" cy="61963"/>
          </a:xfrm>
          <a:prstGeom prst="rect">
            <a:avLst/>
          </a:prstGeom>
        </p:spPr>
      </p:pic>
      <p:sp>
        <p:nvSpPr>
          <p:cNvPr id="29" name="object 29"/>
          <p:cNvSpPr/>
          <p:nvPr/>
        </p:nvSpPr>
        <p:spPr>
          <a:xfrm>
            <a:off x="6565587" y="7286155"/>
            <a:ext cx="0" cy="152400"/>
          </a:xfrm>
          <a:custGeom>
            <a:avLst/>
            <a:gdLst/>
            <a:ahLst/>
            <a:cxnLst/>
            <a:rect l="l" t="t" r="r" b="b"/>
            <a:pathLst>
              <a:path h="152400">
                <a:moveTo>
                  <a:pt x="0" y="0"/>
                </a:moveTo>
                <a:lnTo>
                  <a:pt x="0" y="152400"/>
                </a:lnTo>
              </a:path>
            </a:pathLst>
          </a:custGeom>
          <a:ln w="6350">
            <a:solidFill>
              <a:srgbClr val="231F20"/>
            </a:solidFill>
          </a:ln>
        </p:spPr>
        <p:txBody>
          <a:bodyPr wrap="square" lIns="0" tIns="0" rIns="0" bIns="0" rtlCol="0"/>
          <a:lstStyle/>
          <a:p>
            <a:endParaRPr/>
          </a:p>
        </p:txBody>
      </p:sp>
      <p:sp>
        <p:nvSpPr>
          <p:cNvPr id="30" name="object 30"/>
          <p:cNvSpPr/>
          <p:nvPr/>
        </p:nvSpPr>
        <p:spPr>
          <a:xfrm>
            <a:off x="7135398" y="7286155"/>
            <a:ext cx="0" cy="152400"/>
          </a:xfrm>
          <a:custGeom>
            <a:avLst/>
            <a:gdLst/>
            <a:ahLst/>
            <a:cxnLst/>
            <a:rect l="l" t="t" r="r" b="b"/>
            <a:pathLst>
              <a:path h="152400">
                <a:moveTo>
                  <a:pt x="0" y="0"/>
                </a:moveTo>
                <a:lnTo>
                  <a:pt x="0" y="152400"/>
                </a:lnTo>
              </a:path>
            </a:pathLst>
          </a:custGeom>
          <a:ln w="6350">
            <a:solidFill>
              <a:srgbClr val="231F20"/>
            </a:solidFill>
          </a:ln>
        </p:spPr>
        <p:txBody>
          <a:bodyPr wrap="square" lIns="0" tIns="0" rIns="0" bIns="0" rtlCol="0"/>
          <a:lstStyle/>
          <a:p>
            <a:endParaRPr/>
          </a:p>
        </p:txBody>
      </p:sp>
      <p:sp>
        <p:nvSpPr>
          <p:cNvPr id="31" name="object 31"/>
          <p:cNvSpPr/>
          <p:nvPr/>
        </p:nvSpPr>
        <p:spPr>
          <a:xfrm>
            <a:off x="8405398" y="7286155"/>
            <a:ext cx="0" cy="152400"/>
          </a:xfrm>
          <a:custGeom>
            <a:avLst/>
            <a:gdLst/>
            <a:ahLst/>
            <a:cxnLst/>
            <a:rect l="l" t="t" r="r" b="b"/>
            <a:pathLst>
              <a:path h="152400">
                <a:moveTo>
                  <a:pt x="0" y="0"/>
                </a:moveTo>
                <a:lnTo>
                  <a:pt x="0" y="152400"/>
                </a:lnTo>
              </a:path>
            </a:pathLst>
          </a:custGeom>
          <a:ln w="6350">
            <a:solidFill>
              <a:srgbClr val="231F20"/>
            </a:solidFill>
          </a:ln>
        </p:spPr>
        <p:txBody>
          <a:bodyPr wrap="square" lIns="0" tIns="0" rIns="0" bIns="0" rtlCol="0"/>
          <a:lstStyle/>
          <a:p>
            <a:endParaRPr/>
          </a:p>
        </p:txBody>
      </p:sp>
      <p:sp>
        <p:nvSpPr>
          <p:cNvPr id="32" name="object 32"/>
          <p:cNvSpPr/>
          <p:nvPr/>
        </p:nvSpPr>
        <p:spPr>
          <a:xfrm>
            <a:off x="7762346" y="7286155"/>
            <a:ext cx="0" cy="152400"/>
          </a:xfrm>
          <a:custGeom>
            <a:avLst/>
            <a:gdLst/>
            <a:ahLst/>
            <a:cxnLst/>
            <a:rect l="l" t="t" r="r" b="b"/>
            <a:pathLst>
              <a:path h="152400">
                <a:moveTo>
                  <a:pt x="0" y="0"/>
                </a:moveTo>
                <a:lnTo>
                  <a:pt x="0" y="152400"/>
                </a:lnTo>
              </a:path>
            </a:pathLst>
          </a:custGeom>
          <a:ln w="6350">
            <a:solidFill>
              <a:srgbClr val="231F20"/>
            </a:solidFill>
          </a:ln>
        </p:spPr>
        <p:txBody>
          <a:bodyPr wrap="square" lIns="0" tIns="0" rIns="0" bIns="0" rtlCol="0"/>
          <a:lstStyle/>
          <a:p>
            <a:endParaRPr/>
          </a:p>
        </p:txBody>
      </p:sp>
      <p:grpSp>
        <p:nvGrpSpPr>
          <p:cNvPr id="33" name="object 33"/>
          <p:cNvGrpSpPr/>
          <p:nvPr/>
        </p:nvGrpSpPr>
        <p:grpSpPr>
          <a:xfrm>
            <a:off x="6574896" y="7345426"/>
            <a:ext cx="554355" cy="34290"/>
            <a:chOff x="1891770" y="7345426"/>
            <a:chExt cx="554355" cy="34290"/>
          </a:xfrm>
        </p:grpSpPr>
        <p:sp>
          <p:nvSpPr>
            <p:cNvPr id="34" name="object 34"/>
            <p:cNvSpPr/>
            <p:nvPr/>
          </p:nvSpPr>
          <p:spPr>
            <a:xfrm>
              <a:off x="1925641" y="7362355"/>
              <a:ext cx="486409" cy="0"/>
            </a:xfrm>
            <a:custGeom>
              <a:avLst/>
              <a:gdLst/>
              <a:ahLst/>
              <a:cxnLst/>
              <a:rect l="l" t="t" r="r" b="b"/>
              <a:pathLst>
                <a:path w="486410">
                  <a:moveTo>
                    <a:pt x="0" y="0"/>
                  </a:moveTo>
                  <a:lnTo>
                    <a:pt x="486409" y="0"/>
                  </a:lnTo>
                </a:path>
              </a:pathLst>
            </a:custGeom>
            <a:ln w="8470">
              <a:solidFill>
                <a:srgbClr val="231F20"/>
              </a:solidFill>
            </a:ln>
          </p:spPr>
          <p:txBody>
            <a:bodyPr wrap="square" lIns="0" tIns="0" rIns="0" bIns="0" rtlCol="0"/>
            <a:lstStyle/>
            <a:p>
              <a:endParaRPr/>
            </a:p>
          </p:txBody>
        </p:sp>
        <p:sp>
          <p:nvSpPr>
            <p:cNvPr id="35" name="object 35"/>
            <p:cNvSpPr/>
            <p:nvPr/>
          </p:nvSpPr>
          <p:spPr>
            <a:xfrm>
              <a:off x="1891766" y="7345426"/>
              <a:ext cx="554355" cy="34290"/>
            </a:xfrm>
            <a:custGeom>
              <a:avLst/>
              <a:gdLst/>
              <a:ahLst/>
              <a:cxnLst/>
              <a:rect l="l" t="t" r="r" b="b"/>
              <a:pathLst>
                <a:path w="554355" h="34290">
                  <a:moveTo>
                    <a:pt x="50800" y="0"/>
                  </a:moveTo>
                  <a:lnTo>
                    <a:pt x="0" y="16929"/>
                  </a:lnTo>
                  <a:lnTo>
                    <a:pt x="50800" y="33858"/>
                  </a:lnTo>
                  <a:lnTo>
                    <a:pt x="33870" y="16929"/>
                  </a:lnTo>
                  <a:lnTo>
                    <a:pt x="50800" y="0"/>
                  </a:lnTo>
                  <a:close/>
                </a:path>
                <a:path w="554355" h="34290">
                  <a:moveTo>
                    <a:pt x="554151" y="16929"/>
                  </a:moveTo>
                  <a:lnTo>
                    <a:pt x="503351" y="0"/>
                  </a:lnTo>
                  <a:lnTo>
                    <a:pt x="520280" y="16929"/>
                  </a:lnTo>
                  <a:lnTo>
                    <a:pt x="503351" y="33858"/>
                  </a:lnTo>
                  <a:lnTo>
                    <a:pt x="554151" y="16929"/>
                  </a:lnTo>
                  <a:close/>
                </a:path>
              </a:pathLst>
            </a:custGeom>
            <a:solidFill>
              <a:srgbClr val="231F20"/>
            </a:solidFill>
          </p:spPr>
          <p:txBody>
            <a:bodyPr wrap="square" lIns="0" tIns="0" rIns="0" bIns="0" rtlCol="0"/>
            <a:lstStyle/>
            <a:p>
              <a:endParaRPr/>
            </a:p>
          </p:txBody>
        </p:sp>
      </p:grpSp>
      <p:grpSp>
        <p:nvGrpSpPr>
          <p:cNvPr id="36" name="object 36"/>
          <p:cNvGrpSpPr/>
          <p:nvPr/>
        </p:nvGrpSpPr>
        <p:grpSpPr>
          <a:xfrm>
            <a:off x="7154439" y="7345426"/>
            <a:ext cx="573405" cy="34290"/>
            <a:chOff x="2471313" y="7345426"/>
            <a:chExt cx="573405" cy="34290"/>
          </a:xfrm>
        </p:grpSpPr>
        <p:sp>
          <p:nvSpPr>
            <p:cNvPr id="37" name="object 37"/>
            <p:cNvSpPr/>
            <p:nvPr/>
          </p:nvSpPr>
          <p:spPr>
            <a:xfrm>
              <a:off x="2505184" y="7362355"/>
              <a:ext cx="505459" cy="0"/>
            </a:xfrm>
            <a:custGeom>
              <a:avLst/>
              <a:gdLst/>
              <a:ahLst/>
              <a:cxnLst/>
              <a:rect l="l" t="t" r="r" b="b"/>
              <a:pathLst>
                <a:path w="505460">
                  <a:moveTo>
                    <a:pt x="0" y="0"/>
                  </a:moveTo>
                  <a:lnTo>
                    <a:pt x="505459" y="0"/>
                  </a:lnTo>
                </a:path>
              </a:pathLst>
            </a:custGeom>
            <a:ln w="8470">
              <a:solidFill>
                <a:srgbClr val="231F20"/>
              </a:solidFill>
            </a:ln>
          </p:spPr>
          <p:txBody>
            <a:bodyPr wrap="square" lIns="0" tIns="0" rIns="0" bIns="0" rtlCol="0"/>
            <a:lstStyle/>
            <a:p>
              <a:endParaRPr/>
            </a:p>
          </p:txBody>
        </p:sp>
        <p:sp>
          <p:nvSpPr>
            <p:cNvPr id="38" name="object 38"/>
            <p:cNvSpPr/>
            <p:nvPr/>
          </p:nvSpPr>
          <p:spPr>
            <a:xfrm>
              <a:off x="2471305" y="7345426"/>
              <a:ext cx="573405" cy="34290"/>
            </a:xfrm>
            <a:custGeom>
              <a:avLst/>
              <a:gdLst/>
              <a:ahLst/>
              <a:cxnLst/>
              <a:rect l="l" t="t" r="r" b="b"/>
              <a:pathLst>
                <a:path w="573405" h="34290">
                  <a:moveTo>
                    <a:pt x="50800" y="0"/>
                  </a:moveTo>
                  <a:lnTo>
                    <a:pt x="0" y="16929"/>
                  </a:lnTo>
                  <a:lnTo>
                    <a:pt x="50800" y="33858"/>
                  </a:lnTo>
                  <a:lnTo>
                    <a:pt x="33870" y="16929"/>
                  </a:lnTo>
                  <a:lnTo>
                    <a:pt x="50800" y="0"/>
                  </a:lnTo>
                  <a:close/>
                </a:path>
                <a:path w="573405" h="34290">
                  <a:moveTo>
                    <a:pt x="573189" y="16929"/>
                  </a:moveTo>
                  <a:lnTo>
                    <a:pt x="522389" y="0"/>
                  </a:lnTo>
                  <a:lnTo>
                    <a:pt x="539330" y="16929"/>
                  </a:lnTo>
                  <a:lnTo>
                    <a:pt x="522389" y="33858"/>
                  </a:lnTo>
                  <a:lnTo>
                    <a:pt x="573189" y="16929"/>
                  </a:lnTo>
                  <a:close/>
                </a:path>
              </a:pathLst>
            </a:custGeom>
            <a:solidFill>
              <a:srgbClr val="231F20"/>
            </a:solidFill>
          </p:spPr>
          <p:txBody>
            <a:bodyPr wrap="square" lIns="0" tIns="0" rIns="0" bIns="0" rtlCol="0"/>
            <a:lstStyle/>
            <a:p>
              <a:endParaRPr/>
            </a:p>
          </p:txBody>
        </p:sp>
      </p:grpSp>
      <p:grpSp>
        <p:nvGrpSpPr>
          <p:cNvPr id="39" name="object 39"/>
          <p:cNvGrpSpPr/>
          <p:nvPr/>
        </p:nvGrpSpPr>
        <p:grpSpPr>
          <a:xfrm>
            <a:off x="7768691" y="7345426"/>
            <a:ext cx="633730" cy="34290"/>
            <a:chOff x="3085566" y="7345426"/>
            <a:chExt cx="633730" cy="34290"/>
          </a:xfrm>
        </p:grpSpPr>
        <p:sp>
          <p:nvSpPr>
            <p:cNvPr id="40" name="object 40"/>
            <p:cNvSpPr/>
            <p:nvPr/>
          </p:nvSpPr>
          <p:spPr>
            <a:xfrm>
              <a:off x="3119437" y="7362355"/>
              <a:ext cx="565785" cy="0"/>
            </a:xfrm>
            <a:custGeom>
              <a:avLst/>
              <a:gdLst/>
              <a:ahLst/>
              <a:cxnLst/>
              <a:rect l="l" t="t" r="r" b="b"/>
              <a:pathLst>
                <a:path w="565785">
                  <a:moveTo>
                    <a:pt x="0" y="0"/>
                  </a:moveTo>
                  <a:lnTo>
                    <a:pt x="565581" y="0"/>
                  </a:lnTo>
                </a:path>
              </a:pathLst>
            </a:custGeom>
            <a:ln w="8470">
              <a:solidFill>
                <a:srgbClr val="231F20"/>
              </a:solidFill>
            </a:ln>
          </p:spPr>
          <p:txBody>
            <a:bodyPr wrap="square" lIns="0" tIns="0" rIns="0" bIns="0" rtlCol="0"/>
            <a:lstStyle/>
            <a:p>
              <a:endParaRPr/>
            </a:p>
          </p:txBody>
        </p:sp>
        <p:sp>
          <p:nvSpPr>
            <p:cNvPr id="41" name="object 41"/>
            <p:cNvSpPr/>
            <p:nvPr/>
          </p:nvSpPr>
          <p:spPr>
            <a:xfrm>
              <a:off x="3085566" y="7345426"/>
              <a:ext cx="633730" cy="34290"/>
            </a:xfrm>
            <a:custGeom>
              <a:avLst/>
              <a:gdLst/>
              <a:ahLst/>
              <a:cxnLst/>
              <a:rect l="l" t="t" r="r" b="b"/>
              <a:pathLst>
                <a:path w="633729" h="34290">
                  <a:moveTo>
                    <a:pt x="50800" y="0"/>
                  </a:moveTo>
                  <a:lnTo>
                    <a:pt x="0" y="16929"/>
                  </a:lnTo>
                  <a:lnTo>
                    <a:pt x="50800" y="33858"/>
                  </a:lnTo>
                  <a:lnTo>
                    <a:pt x="33870" y="16929"/>
                  </a:lnTo>
                  <a:lnTo>
                    <a:pt x="50800" y="0"/>
                  </a:lnTo>
                  <a:close/>
                </a:path>
                <a:path w="633729" h="34290">
                  <a:moveTo>
                    <a:pt x="633310" y="16929"/>
                  </a:moveTo>
                  <a:lnTo>
                    <a:pt x="582510" y="0"/>
                  </a:lnTo>
                  <a:lnTo>
                    <a:pt x="599452" y="16929"/>
                  </a:lnTo>
                  <a:lnTo>
                    <a:pt x="582510" y="33858"/>
                  </a:lnTo>
                  <a:lnTo>
                    <a:pt x="633310" y="16929"/>
                  </a:lnTo>
                  <a:close/>
                </a:path>
              </a:pathLst>
            </a:custGeom>
            <a:solidFill>
              <a:srgbClr val="231F20"/>
            </a:solidFill>
          </p:spPr>
          <p:txBody>
            <a:bodyPr wrap="square" lIns="0" tIns="0" rIns="0" bIns="0" rtlCol="0"/>
            <a:lstStyle/>
            <a:p>
              <a:endParaRPr/>
            </a:p>
          </p:txBody>
        </p:sp>
      </p:grpSp>
      <p:grpSp>
        <p:nvGrpSpPr>
          <p:cNvPr id="42" name="object 42"/>
          <p:cNvGrpSpPr/>
          <p:nvPr/>
        </p:nvGrpSpPr>
        <p:grpSpPr>
          <a:xfrm>
            <a:off x="6563051" y="6517810"/>
            <a:ext cx="34290" cy="153035"/>
            <a:chOff x="1879926" y="6517809"/>
            <a:chExt cx="34290" cy="153035"/>
          </a:xfrm>
        </p:grpSpPr>
        <p:sp>
          <p:nvSpPr>
            <p:cNvPr id="43" name="object 43"/>
            <p:cNvSpPr/>
            <p:nvPr/>
          </p:nvSpPr>
          <p:spPr>
            <a:xfrm>
              <a:off x="1896855" y="6517809"/>
              <a:ext cx="0" cy="118745"/>
            </a:xfrm>
            <a:custGeom>
              <a:avLst/>
              <a:gdLst/>
              <a:ahLst/>
              <a:cxnLst/>
              <a:rect l="l" t="t" r="r" b="b"/>
              <a:pathLst>
                <a:path h="118745">
                  <a:moveTo>
                    <a:pt x="0" y="0"/>
                  </a:moveTo>
                  <a:lnTo>
                    <a:pt x="0" y="118529"/>
                  </a:lnTo>
                </a:path>
              </a:pathLst>
            </a:custGeom>
            <a:ln w="8470">
              <a:solidFill>
                <a:srgbClr val="231F20"/>
              </a:solidFill>
            </a:ln>
          </p:spPr>
          <p:txBody>
            <a:bodyPr wrap="square" lIns="0" tIns="0" rIns="0" bIns="0" rtlCol="0"/>
            <a:lstStyle/>
            <a:p>
              <a:endParaRPr/>
            </a:p>
          </p:txBody>
        </p:sp>
        <p:sp>
          <p:nvSpPr>
            <p:cNvPr id="44" name="object 44"/>
            <p:cNvSpPr/>
            <p:nvPr/>
          </p:nvSpPr>
          <p:spPr>
            <a:xfrm>
              <a:off x="1879926" y="6619415"/>
              <a:ext cx="34290" cy="50800"/>
            </a:xfrm>
            <a:custGeom>
              <a:avLst/>
              <a:gdLst/>
              <a:ahLst/>
              <a:cxnLst/>
              <a:rect l="l" t="t" r="r" b="b"/>
              <a:pathLst>
                <a:path w="34289" h="50800">
                  <a:moveTo>
                    <a:pt x="33870" y="0"/>
                  </a:moveTo>
                  <a:lnTo>
                    <a:pt x="16929" y="16929"/>
                  </a:lnTo>
                  <a:lnTo>
                    <a:pt x="0" y="0"/>
                  </a:lnTo>
                  <a:lnTo>
                    <a:pt x="16929" y="50800"/>
                  </a:lnTo>
                  <a:lnTo>
                    <a:pt x="33870" y="0"/>
                  </a:lnTo>
                  <a:close/>
                </a:path>
              </a:pathLst>
            </a:custGeom>
            <a:solidFill>
              <a:srgbClr val="231F20"/>
            </a:solidFill>
          </p:spPr>
          <p:txBody>
            <a:bodyPr wrap="square" lIns="0" tIns="0" rIns="0" bIns="0" rtlCol="0"/>
            <a:lstStyle/>
            <a:p>
              <a:endParaRPr/>
            </a:p>
          </p:txBody>
        </p:sp>
      </p:grpSp>
      <p:grpSp>
        <p:nvGrpSpPr>
          <p:cNvPr id="45" name="object 45"/>
          <p:cNvGrpSpPr/>
          <p:nvPr/>
        </p:nvGrpSpPr>
        <p:grpSpPr>
          <a:xfrm>
            <a:off x="8385073" y="6555915"/>
            <a:ext cx="34290" cy="152400"/>
            <a:chOff x="3701948" y="6555915"/>
            <a:chExt cx="34290" cy="152400"/>
          </a:xfrm>
        </p:grpSpPr>
        <p:sp>
          <p:nvSpPr>
            <p:cNvPr id="46" name="object 46"/>
            <p:cNvSpPr/>
            <p:nvPr/>
          </p:nvSpPr>
          <p:spPr>
            <a:xfrm>
              <a:off x="3718877" y="6589767"/>
              <a:ext cx="0" cy="118745"/>
            </a:xfrm>
            <a:custGeom>
              <a:avLst/>
              <a:gdLst/>
              <a:ahLst/>
              <a:cxnLst/>
              <a:rect l="l" t="t" r="r" b="b"/>
              <a:pathLst>
                <a:path h="118745">
                  <a:moveTo>
                    <a:pt x="0" y="118541"/>
                  </a:moveTo>
                  <a:lnTo>
                    <a:pt x="0" y="0"/>
                  </a:lnTo>
                </a:path>
              </a:pathLst>
            </a:custGeom>
            <a:ln w="8470">
              <a:solidFill>
                <a:srgbClr val="231F20"/>
              </a:solidFill>
            </a:ln>
          </p:spPr>
          <p:txBody>
            <a:bodyPr wrap="square" lIns="0" tIns="0" rIns="0" bIns="0" rtlCol="0"/>
            <a:lstStyle/>
            <a:p>
              <a:endParaRPr/>
            </a:p>
          </p:txBody>
        </p:sp>
        <p:sp>
          <p:nvSpPr>
            <p:cNvPr id="47" name="object 47"/>
            <p:cNvSpPr/>
            <p:nvPr/>
          </p:nvSpPr>
          <p:spPr>
            <a:xfrm>
              <a:off x="3701948" y="6555915"/>
              <a:ext cx="34290" cy="50800"/>
            </a:xfrm>
            <a:custGeom>
              <a:avLst/>
              <a:gdLst/>
              <a:ahLst/>
              <a:cxnLst/>
              <a:rect l="l" t="t" r="r" b="b"/>
              <a:pathLst>
                <a:path w="34289" h="50800">
                  <a:moveTo>
                    <a:pt x="16929" y="0"/>
                  </a:moveTo>
                  <a:lnTo>
                    <a:pt x="0" y="50787"/>
                  </a:lnTo>
                  <a:lnTo>
                    <a:pt x="16929" y="33858"/>
                  </a:lnTo>
                  <a:lnTo>
                    <a:pt x="33870" y="50787"/>
                  </a:lnTo>
                  <a:lnTo>
                    <a:pt x="16929" y="0"/>
                  </a:lnTo>
                  <a:close/>
                </a:path>
              </a:pathLst>
            </a:custGeom>
            <a:solidFill>
              <a:srgbClr val="231F20"/>
            </a:solidFill>
          </p:spPr>
          <p:txBody>
            <a:bodyPr wrap="square" lIns="0" tIns="0" rIns="0" bIns="0" rtlCol="0"/>
            <a:lstStyle/>
            <a:p>
              <a:endParaRPr/>
            </a:p>
          </p:txBody>
        </p:sp>
      </p:grpSp>
      <p:sp>
        <p:nvSpPr>
          <p:cNvPr id="48" name="object 48"/>
          <p:cNvSpPr/>
          <p:nvPr/>
        </p:nvSpPr>
        <p:spPr>
          <a:xfrm>
            <a:off x="6435623" y="6975009"/>
            <a:ext cx="2058670" cy="0"/>
          </a:xfrm>
          <a:custGeom>
            <a:avLst/>
            <a:gdLst/>
            <a:ahLst/>
            <a:cxnLst/>
            <a:rect l="l" t="t" r="r" b="b"/>
            <a:pathLst>
              <a:path w="2058670">
                <a:moveTo>
                  <a:pt x="0" y="0"/>
                </a:moveTo>
                <a:lnTo>
                  <a:pt x="2058250" y="0"/>
                </a:lnTo>
              </a:path>
            </a:pathLst>
          </a:custGeom>
          <a:ln w="6350">
            <a:solidFill>
              <a:srgbClr val="231F20"/>
            </a:solidFill>
          </a:ln>
        </p:spPr>
        <p:txBody>
          <a:bodyPr wrap="square" lIns="0" tIns="0" rIns="0" bIns="0" rtlCol="0"/>
          <a:lstStyle/>
          <a:p>
            <a:endParaRPr/>
          </a:p>
        </p:txBody>
      </p:sp>
      <p:sp>
        <p:nvSpPr>
          <p:cNvPr id="49" name="object 49"/>
          <p:cNvSpPr/>
          <p:nvPr/>
        </p:nvSpPr>
        <p:spPr>
          <a:xfrm>
            <a:off x="6536805" y="6867055"/>
            <a:ext cx="76835" cy="24130"/>
          </a:xfrm>
          <a:custGeom>
            <a:avLst/>
            <a:gdLst/>
            <a:ahLst/>
            <a:cxnLst/>
            <a:rect l="l" t="t" r="r" b="b"/>
            <a:pathLst>
              <a:path w="76835" h="24129">
                <a:moveTo>
                  <a:pt x="76619" y="0"/>
                </a:moveTo>
                <a:lnTo>
                  <a:pt x="0" y="0"/>
                </a:lnTo>
                <a:lnTo>
                  <a:pt x="0" y="24130"/>
                </a:lnTo>
                <a:lnTo>
                  <a:pt x="76619" y="24130"/>
                </a:lnTo>
                <a:lnTo>
                  <a:pt x="76619" y="0"/>
                </a:lnTo>
                <a:close/>
              </a:path>
            </a:pathLst>
          </a:custGeom>
          <a:solidFill>
            <a:srgbClr val="231F20"/>
          </a:solidFill>
        </p:spPr>
        <p:txBody>
          <a:bodyPr wrap="square" lIns="0" tIns="0" rIns="0" bIns="0" rtlCol="0"/>
          <a:lstStyle/>
          <a:p>
            <a:endParaRPr/>
          </a:p>
        </p:txBody>
      </p:sp>
      <p:sp>
        <p:nvSpPr>
          <p:cNvPr id="50" name="object 50"/>
          <p:cNvSpPr/>
          <p:nvPr/>
        </p:nvSpPr>
        <p:spPr>
          <a:xfrm>
            <a:off x="7093484" y="6867055"/>
            <a:ext cx="76835" cy="24130"/>
          </a:xfrm>
          <a:custGeom>
            <a:avLst/>
            <a:gdLst/>
            <a:ahLst/>
            <a:cxnLst/>
            <a:rect l="l" t="t" r="r" b="b"/>
            <a:pathLst>
              <a:path w="76835" h="24129">
                <a:moveTo>
                  <a:pt x="76631" y="0"/>
                </a:moveTo>
                <a:lnTo>
                  <a:pt x="0" y="0"/>
                </a:lnTo>
                <a:lnTo>
                  <a:pt x="0" y="24130"/>
                </a:lnTo>
                <a:lnTo>
                  <a:pt x="76631" y="24130"/>
                </a:lnTo>
                <a:lnTo>
                  <a:pt x="76631" y="0"/>
                </a:lnTo>
                <a:close/>
              </a:path>
            </a:pathLst>
          </a:custGeom>
          <a:solidFill>
            <a:srgbClr val="231F20"/>
          </a:solidFill>
        </p:spPr>
        <p:txBody>
          <a:bodyPr wrap="square" lIns="0" tIns="0" rIns="0" bIns="0" rtlCol="0"/>
          <a:lstStyle/>
          <a:p>
            <a:endParaRPr/>
          </a:p>
        </p:txBody>
      </p:sp>
      <p:pic>
        <p:nvPicPr>
          <p:cNvPr id="51" name="object 51"/>
          <p:cNvPicPr/>
          <p:nvPr/>
        </p:nvPicPr>
        <p:blipFill>
          <a:blip r:embed="rId5" cstate="print"/>
          <a:stretch>
            <a:fillRect/>
          </a:stretch>
        </p:blipFill>
        <p:spPr>
          <a:xfrm>
            <a:off x="7726795" y="6879756"/>
            <a:ext cx="76619" cy="310515"/>
          </a:xfrm>
          <a:prstGeom prst="rect">
            <a:avLst/>
          </a:prstGeom>
        </p:spPr>
      </p:pic>
      <p:pic>
        <p:nvPicPr>
          <p:cNvPr id="52" name="object 52"/>
          <p:cNvPicPr/>
          <p:nvPr/>
        </p:nvPicPr>
        <p:blipFill>
          <a:blip r:embed="rId6" cstate="print"/>
          <a:stretch>
            <a:fillRect/>
          </a:stretch>
        </p:blipFill>
        <p:spPr>
          <a:xfrm>
            <a:off x="8360106" y="6898806"/>
            <a:ext cx="76619" cy="310515"/>
          </a:xfrm>
          <a:prstGeom prst="rect">
            <a:avLst/>
          </a:prstGeom>
        </p:spPr>
      </p:pic>
      <p:grpSp>
        <p:nvGrpSpPr>
          <p:cNvPr id="53" name="object 53"/>
          <p:cNvGrpSpPr/>
          <p:nvPr/>
        </p:nvGrpSpPr>
        <p:grpSpPr>
          <a:xfrm>
            <a:off x="7124806" y="6432295"/>
            <a:ext cx="648335" cy="455295"/>
            <a:chOff x="2441680" y="6432294"/>
            <a:chExt cx="648335" cy="455295"/>
          </a:xfrm>
        </p:grpSpPr>
        <p:sp>
          <p:nvSpPr>
            <p:cNvPr id="54" name="object 54"/>
            <p:cNvSpPr/>
            <p:nvPr/>
          </p:nvSpPr>
          <p:spPr>
            <a:xfrm>
              <a:off x="2698231" y="6436530"/>
              <a:ext cx="158750" cy="152400"/>
            </a:xfrm>
            <a:custGeom>
              <a:avLst/>
              <a:gdLst/>
              <a:ahLst/>
              <a:cxnLst/>
              <a:rect l="l" t="t" r="r" b="b"/>
              <a:pathLst>
                <a:path w="158750" h="152400">
                  <a:moveTo>
                    <a:pt x="79159" y="0"/>
                  </a:moveTo>
                  <a:lnTo>
                    <a:pt x="48343" y="5987"/>
                  </a:lnTo>
                  <a:lnTo>
                    <a:pt x="23182" y="22317"/>
                  </a:lnTo>
                  <a:lnTo>
                    <a:pt x="6219" y="46537"/>
                  </a:lnTo>
                  <a:lnTo>
                    <a:pt x="0" y="76200"/>
                  </a:lnTo>
                  <a:lnTo>
                    <a:pt x="6219" y="105862"/>
                  </a:lnTo>
                  <a:lnTo>
                    <a:pt x="23182" y="130082"/>
                  </a:lnTo>
                  <a:lnTo>
                    <a:pt x="48343" y="146412"/>
                  </a:lnTo>
                  <a:lnTo>
                    <a:pt x="79159" y="152400"/>
                  </a:lnTo>
                  <a:lnTo>
                    <a:pt x="109969" y="146412"/>
                  </a:lnTo>
                  <a:lnTo>
                    <a:pt x="135131" y="130082"/>
                  </a:lnTo>
                  <a:lnTo>
                    <a:pt x="152096" y="105862"/>
                  </a:lnTo>
                  <a:lnTo>
                    <a:pt x="158318" y="76200"/>
                  </a:lnTo>
                  <a:lnTo>
                    <a:pt x="152096" y="46537"/>
                  </a:lnTo>
                  <a:lnTo>
                    <a:pt x="135131" y="22317"/>
                  </a:lnTo>
                  <a:lnTo>
                    <a:pt x="109969" y="5987"/>
                  </a:lnTo>
                  <a:lnTo>
                    <a:pt x="79159" y="0"/>
                  </a:lnTo>
                  <a:close/>
                </a:path>
              </a:pathLst>
            </a:custGeom>
            <a:ln w="8470">
              <a:solidFill>
                <a:srgbClr val="231F20"/>
              </a:solidFill>
            </a:ln>
          </p:spPr>
          <p:txBody>
            <a:bodyPr wrap="square" lIns="0" tIns="0" rIns="0" bIns="0" rtlCol="0"/>
            <a:lstStyle/>
            <a:p>
              <a:endParaRPr/>
            </a:p>
          </p:txBody>
        </p:sp>
        <p:sp>
          <p:nvSpPr>
            <p:cNvPr id="55" name="object 55"/>
            <p:cNvSpPr/>
            <p:nvPr/>
          </p:nvSpPr>
          <p:spPr>
            <a:xfrm>
              <a:off x="2445915" y="6505110"/>
              <a:ext cx="640080" cy="382270"/>
            </a:xfrm>
            <a:custGeom>
              <a:avLst/>
              <a:gdLst/>
              <a:ahLst/>
              <a:cxnLst/>
              <a:rect l="l" t="t" r="r" b="b"/>
              <a:pathLst>
                <a:path w="640080" h="382270">
                  <a:moveTo>
                    <a:pt x="243839" y="1270"/>
                  </a:moveTo>
                  <a:lnTo>
                    <a:pt x="6349" y="1270"/>
                  </a:lnTo>
                </a:path>
                <a:path w="640080" h="382270">
                  <a:moveTo>
                    <a:pt x="0" y="1270"/>
                  </a:moveTo>
                  <a:lnTo>
                    <a:pt x="0" y="382270"/>
                  </a:lnTo>
                </a:path>
                <a:path w="640080" h="382270">
                  <a:moveTo>
                    <a:pt x="634161" y="0"/>
                  </a:moveTo>
                  <a:lnTo>
                    <a:pt x="408520" y="419"/>
                  </a:lnTo>
                </a:path>
                <a:path w="640080" h="382270">
                  <a:moveTo>
                    <a:pt x="639648" y="1270"/>
                  </a:moveTo>
                  <a:lnTo>
                    <a:pt x="639648" y="382270"/>
                  </a:lnTo>
                </a:path>
              </a:pathLst>
            </a:custGeom>
            <a:ln w="8470">
              <a:solidFill>
                <a:srgbClr val="231F20"/>
              </a:solidFill>
            </a:ln>
          </p:spPr>
          <p:txBody>
            <a:bodyPr wrap="square" lIns="0" tIns="0" rIns="0" bIns="0" rtlCol="0"/>
            <a:lstStyle/>
            <a:p>
              <a:endParaRPr/>
            </a:p>
          </p:txBody>
        </p:sp>
      </p:grpSp>
      <p:sp>
        <p:nvSpPr>
          <p:cNvPr id="56" name="object 56"/>
          <p:cNvSpPr/>
          <p:nvPr/>
        </p:nvSpPr>
        <p:spPr>
          <a:xfrm>
            <a:off x="6577022" y="6078809"/>
            <a:ext cx="750570" cy="914400"/>
          </a:xfrm>
          <a:custGeom>
            <a:avLst/>
            <a:gdLst/>
            <a:ahLst/>
            <a:cxnLst/>
            <a:rect l="l" t="t" r="r" b="b"/>
            <a:pathLst>
              <a:path w="750569" h="914400">
                <a:moveTo>
                  <a:pt x="750569" y="0"/>
                </a:moveTo>
                <a:lnTo>
                  <a:pt x="4229" y="0"/>
                </a:lnTo>
              </a:path>
              <a:path w="750569" h="914400">
                <a:moveTo>
                  <a:pt x="0" y="914400"/>
                </a:moveTo>
                <a:lnTo>
                  <a:pt x="0" y="0"/>
                </a:lnTo>
              </a:path>
            </a:pathLst>
          </a:custGeom>
          <a:ln w="8470">
            <a:solidFill>
              <a:srgbClr val="231F20"/>
            </a:solidFill>
          </a:ln>
        </p:spPr>
        <p:txBody>
          <a:bodyPr wrap="square" lIns="0" tIns="0" rIns="0" bIns="0" rtlCol="0"/>
          <a:lstStyle/>
          <a:p>
            <a:endParaRPr/>
          </a:p>
        </p:txBody>
      </p:sp>
      <p:sp>
        <p:nvSpPr>
          <p:cNvPr id="57" name="object 57"/>
          <p:cNvSpPr/>
          <p:nvPr/>
        </p:nvSpPr>
        <p:spPr>
          <a:xfrm>
            <a:off x="7573540" y="6078809"/>
            <a:ext cx="824230" cy="914400"/>
          </a:xfrm>
          <a:custGeom>
            <a:avLst/>
            <a:gdLst/>
            <a:ahLst/>
            <a:cxnLst/>
            <a:rect l="l" t="t" r="r" b="b"/>
            <a:pathLst>
              <a:path w="824229" h="914400">
                <a:moveTo>
                  <a:pt x="816190" y="0"/>
                </a:moveTo>
                <a:lnTo>
                  <a:pt x="0" y="431"/>
                </a:lnTo>
              </a:path>
              <a:path w="824229" h="914400">
                <a:moveTo>
                  <a:pt x="824229" y="914400"/>
                </a:moveTo>
                <a:lnTo>
                  <a:pt x="824229" y="0"/>
                </a:lnTo>
              </a:path>
            </a:pathLst>
          </a:custGeom>
          <a:ln w="8470">
            <a:solidFill>
              <a:srgbClr val="231F20"/>
            </a:solidFill>
          </a:ln>
        </p:spPr>
        <p:txBody>
          <a:bodyPr wrap="square" lIns="0" tIns="0" rIns="0" bIns="0" rtlCol="0"/>
          <a:lstStyle/>
          <a:p>
            <a:endParaRPr/>
          </a:p>
        </p:txBody>
      </p:sp>
      <p:grpSp>
        <p:nvGrpSpPr>
          <p:cNvPr id="58" name="object 58"/>
          <p:cNvGrpSpPr/>
          <p:nvPr/>
        </p:nvGrpSpPr>
        <p:grpSpPr>
          <a:xfrm>
            <a:off x="6560376" y="6894145"/>
            <a:ext cx="29209" cy="283845"/>
            <a:chOff x="1877250" y="6894144"/>
            <a:chExt cx="29209" cy="283845"/>
          </a:xfrm>
        </p:grpSpPr>
        <p:sp>
          <p:nvSpPr>
            <p:cNvPr id="59" name="object 59"/>
            <p:cNvSpPr/>
            <p:nvPr/>
          </p:nvSpPr>
          <p:spPr>
            <a:xfrm>
              <a:off x="1879917" y="6894156"/>
              <a:ext cx="23495" cy="280670"/>
            </a:xfrm>
            <a:custGeom>
              <a:avLst/>
              <a:gdLst/>
              <a:ahLst/>
              <a:cxnLst/>
              <a:rect l="l" t="t" r="r" b="b"/>
              <a:pathLst>
                <a:path w="23494" h="280670">
                  <a:moveTo>
                    <a:pt x="23368" y="223316"/>
                  </a:moveTo>
                  <a:lnTo>
                    <a:pt x="11214" y="223100"/>
                  </a:lnTo>
                  <a:lnTo>
                    <a:pt x="22860" y="223100"/>
                  </a:lnTo>
                  <a:lnTo>
                    <a:pt x="22860" y="0"/>
                  </a:lnTo>
                  <a:lnTo>
                    <a:pt x="0" y="0"/>
                  </a:lnTo>
                  <a:lnTo>
                    <a:pt x="0" y="223100"/>
                  </a:lnTo>
                  <a:lnTo>
                    <a:pt x="533" y="223100"/>
                  </a:lnTo>
                  <a:lnTo>
                    <a:pt x="10934" y="280250"/>
                  </a:lnTo>
                  <a:lnTo>
                    <a:pt x="23368" y="223316"/>
                  </a:lnTo>
                  <a:close/>
                </a:path>
              </a:pathLst>
            </a:custGeom>
            <a:solidFill>
              <a:srgbClr val="231F20"/>
            </a:solidFill>
          </p:spPr>
          <p:txBody>
            <a:bodyPr wrap="square" lIns="0" tIns="0" rIns="0" bIns="0" rtlCol="0"/>
            <a:lstStyle/>
            <a:p>
              <a:endParaRPr/>
            </a:p>
          </p:txBody>
        </p:sp>
        <p:sp>
          <p:nvSpPr>
            <p:cNvPr id="60" name="object 60"/>
            <p:cNvSpPr/>
            <p:nvPr/>
          </p:nvSpPr>
          <p:spPr>
            <a:xfrm>
              <a:off x="1880425" y="7117054"/>
              <a:ext cx="22860" cy="57785"/>
            </a:xfrm>
            <a:custGeom>
              <a:avLst/>
              <a:gdLst/>
              <a:ahLst/>
              <a:cxnLst/>
              <a:rect l="l" t="t" r="r" b="b"/>
              <a:pathLst>
                <a:path w="22860" h="57784">
                  <a:moveTo>
                    <a:pt x="10426" y="57340"/>
                  </a:moveTo>
                  <a:lnTo>
                    <a:pt x="22859" y="406"/>
                  </a:lnTo>
                  <a:lnTo>
                    <a:pt x="0" y="0"/>
                  </a:lnTo>
                  <a:lnTo>
                    <a:pt x="10426" y="57340"/>
                  </a:lnTo>
                  <a:close/>
                </a:path>
              </a:pathLst>
            </a:custGeom>
            <a:ln w="6349">
              <a:solidFill>
                <a:srgbClr val="231F20"/>
              </a:solidFill>
            </a:ln>
          </p:spPr>
          <p:txBody>
            <a:bodyPr wrap="square" lIns="0" tIns="0" rIns="0" bIns="0" rtlCol="0"/>
            <a:lstStyle/>
            <a:p>
              <a:endParaRPr/>
            </a:p>
          </p:txBody>
        </p:sp>
      </p:grpSp>
      <p:grpSp>
        <p:nvGrpSpPr>
          <p:cNvPr id="61" name="object 61"/>
          <p:cNvGrpSpPr/>
          <p:nvPr/>
        </p:nvGrpSpPr>
        <p:grpSpPr>
          <a:xfrm>
            <a:off x="7117049" y="6894145"/>
            <a:ext cx="29845" cy="283845"/>
            <a:chOff x="2433923" y="6894144"/>
            <a:chExt cx="29845" cy="283845"/>
          </a:xfrm>
        </p:grpSpPr>
        <p:sp>
          <p:nvSpPr>
            <p:cNvPr id="62" name="object 62"/>
            <p:cNvSpPr/>
            <p:nvPr/>
          </p:nvSpPr>
          <p:spPr>
            <a:xfrm>
              <a:off x="2436609" y="6894156"/>
              <a:ext cx="23495" cy="280670"/>
            </a:xfrm>
            <a:custGeom>
              <a:avLst/>
              <a:gdLst/>
              <a:ahLst/>
              <a:cxnLst/>
              <a:rect l="l" t="t" r="r" b="b"/>
              <a:pathLst>
                <a:path w="23494" h="280670">
                  <a:moveTo>
                    <a:pt x="23355" y="223316"/>
                  </a:moveTo>
                  <a:lnTo>
                    <a:pt x="11201" y="223100"/>
                  </a:lnTo>
                  <a:lnTo>
                    <a:pt x="22860" y="223100"/>
                  </a:lnTo>
                  <a:lnTo>
                    <a:pt x="22860" y="0"/>
                  </a:lnTo>
                  <a:lnTo>
                    <a:pt x="0" y="0"/>
                  </a:lnTo>
                  <a:lnTo>
                    <a:pt x="0" y="223100"/>
                  </a:lnTo>
                  <a:lnTo>
                    <a:pt x="508" y="223100"/>
                  </a:lnTo>
                  <a:lnTo>
                    <a:pt x="10922" y="280250"/>
                  </a:lnTo>
                  <a:lnTo>
                    <a:pt x="23355" y="223316"/>
                  </a:lnTo>
                  <a:close/>
                </a:path>
              </a:pathLst>
            </a:custGeom>
            <a:solidFill>
              <a:srgbClr val="231F20"/>
            </a:solidFill>
          </p:spPr>
          <p:txBody>
            <a:bodyPr wrap="square" lIns="0" tIns="0" rIns="0" bIns="0" rtlCol="0"/>
            <a:lstStyle/>
            <a:p>
              <a:endParaRPr/>
            </a:p>
          </p:txBody>
        </p:sp>
        <p:sp>
          <p:nvSpPr>
            <p:cNvPr id="63" name="object 63"/>
            <p:cNvSpPr/>
            <p:nvPr/>
          </p:nvSpPr>
          <p:spPr>
            <a:xfrm>
              <a:off x="2437098" y="7117054"/>
              <a:ext cx="23495" cy="57785"/>
            </a:xfrm>
            <a:custGeom>
              <a:avLst/>
              <a:gdLst/>
              <a:ahLst/>
              <a:cxnLst/>
              <a:rect l="l" t="t" r="r" b="b"/>
              <a:pathLst>
                <a:path w="23494" h="57784">
                  <a:moveTo>
                    <a:pt x="10439" y="57340"/>
                  </a:moveTo>
                  <a:lnTo>
                    <a:pt x="22872" y="406"/>
                  </a:lnTo>
                  <a:lnTo>
                    <a:pt x="0" y="0"/>
                  </a:lnTo>
                  <a:lnTo>
                    <a:pt x="10439" y="57340"/>
                  </a:lnTo>
                  <a:close/>
                </a:path>
              </a:pathLst>
            </a:custGeom>
            <a:ln w="6350">
              <a:solidFill>
                <a:srgbClr val="231F20"/>
              </a:solidFill>
            </a:ln>
          </p:spPr>
          <p:txBody>
            <a:bodyPr wrap="square" lIns="0" tIns="0" rIns="0" bIns="0" rtlCol="0"/>
            <a:lstStyle/>
            <a:p>
              <a:endParaRPr/>
            </a:p>
          </p:txBody>
        </p:sp>
      </p:grpSp>
      <p:sp>
        <p:nvSpPr>
          <p:cNvPr id="64" name="object 64"/>
          <p:cNvSpPr txBox="1"/>
          <p:nvPr/>
        </p:nvSpPr>
        <p:spPr>
          <a:xfrm>
            <a:off x="5337202" y="403231"/>
            <a:ext cx="1007110" cy="143629"/>
          </a:xfrm>
          <a:prstGeom prst="rect">
            <a:avLst/>
          </a:prstGeom>
        </p:spPr>
        <p:txBody>
          <a:bodyPr vert="horz" wrap="square" lIns="0" tIns="12700" rIns="0" bIns="0" rtlCol="0">
            <a:spAutoFit/>
          </a:bodyPr>
          <a:lstStyle/>
          <a:p>
            <a:pPr marL="12700">
              <a:spcBef>
                <a:spcPts val="100"/>
              </a:spcBef>
            </a:pPr>
            <a:r>
              <a:rPr sz="850" dirty="0">
                <a:solidFill>
                  <a:srgbClr val="171514"/>
                </a:solidFill>
                <a:latin typeface="Microsoft Sans Serif"/>
                <a:cs typeface="Microsoft Sans Serif"/>
              </a:rPr>
              <a:t>Resistencia</a:t>
            </a:r>
            <a:r>
              <a:rPr sz="850" spc="-20"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20"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endParaRPr sz="850">
              <a:latin typeface="Microsoft Sans Serif"/>
              <a:cs typeface="Microsoft Sans Serif"/>
            </a:endParaRPr>
          </a:p>
        </p:txBody>
      </p:sp>
      <p:sp>
        <p:nvSpPr>
          <p:cNvPr id="65" name="object 65"/>
          <p:cNvSpPr txBox="1"/>
          <p:nvPr/>
        </p:nvSpPr>
        <p:spPr>
          <a:xfrm>
            <a:off x="9483205"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19</a:t>
            </a:r>
            <a:endParaRPr sz="900">
              <a:latin typeface="Arial"/>
              <a:cs typeface="Arial"/>
            </a:endParaRPr>
          </a:p>
        </p:txBody>
      </p:sp>
      <p:sp>
        <p:nvSpPr>
          <p:cNvPr id="66" name="object 66"/>
          <p:cNvSpPr txBox="1"/>
          <p:nvPr/>
        </p:nvSpPr>
        <p:spPr>
          <a:xfrm>
            <a:off x="6242341" y="794876"/>
            <a:ext cx="380365" cy="128240"/>
          </a:xfrm>
          <a:prstGeom prst="rect">
            <a:avLst/>
          </a:prstGeom>
        </p:spPr>
        <p:txBody>
          <a:bodyPr vert="horz" wrap="square" lIns="0" tIns="12700" rIns="0" bIns="0" rtlCol="0">
            <a:spAutoFit/>
          </a:bodyPr>
          <a:lstStyle/>
          <a:p>
            <a:pPr marL="12700">
              <a:spcBef>
                <a:spcPts val="100"/>
              </a:spcBef>
              <a:tabLst>
                <a:tab pos="203835" algn="l"/>
              </a:tabLst>
            </a:pPr>
            <a:r>
              <a:rPr sz="750" spc="-10" dirty="0">
                <a:solidFill>
                  <a:srgbClr val="171514"/>
                </a:solidFill>
                <a:latin typeface="Microsoft Sans Serif"/>
                <a:cs typeface="Microsoft Sans Serif"/>
              </a:rPr>
              <a:t>=	</a:t>
            </a:r>
            <a:r>
              <a:rPr sz="700" spc="6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65" dirty="0">
                <a:solidFill>
                  <a:srgbClr val="171514"/>
                </a:solidFill>
                <a:latin typeface="Microsoft Sans Serif"/>
                <a:cs typeface="Microsoft Sans Serif"/>
              </a:rPr>
              <a:t>/</a:t>
            </a:r>
            <a:endParaRPr sz="700">
              <a:latin typeface="Microsoft Sans Serif"/>
              <a:cs typeface="Microsoft Sans Serif"/>
            </a:endParaRPr>
          </a:p>
        </p:txBody>
      </p:sp>
      <p:sp>
        <p:nvSpPr>
          <p:cNvPr id="67" name="object 67"/>
          <p:cNvSpPr txBox="1"/>
          <p:nvPr/>
        </p:nvSpPr>
        <p:spPr>
          <a:xfrm>
            <a:off x="7641915" y="765761"/>
            <a:ext cx="78740" cy="140423"/>
          </a:xfrm>
          <a:prstGeom prst="rect">
            <a:avLst/>
          </a:prstGeom>
        </p:spPr>
        <p:txBody>
          <a:bodyPr vert="horz" wrap="square" lIns="0" tIns="17145" rIns="0" bIns="0" rtlCol="0">
            <a:spAutoFit/>
          </a:bodyPr>
          <a:lstStyle/>
          <a:p>
            <a:pPr marL="12700">
              <a:spcBef>
                <a:spcPts val="135"/>
              </a:spcBef>
            </a:pPr>
            <a:r>
              <a:rPr sz="800" i="1" spc="-30" dirty="0">
                <a:solidFill>
                  <a:srgbClr val="171514"/>
                </a:solidFill>
                <a:latin typeface="Arial"/>
                <a:cs typeface="Arial"/>
              </a:rPr>
              <a:t>L</a:t>
            </a:r>
            <a:endParaRPr sz="800">
              <a:latin typeface="Arial"/>
              <a:cs typeface="Arial"/>
            </a:endParaRPr>
          </a:p>
        </p:txBody>
      </p:sp>
      <p:sp>
        <p:nvSpPr>
          <p:cNvPr id="68" name="object 68"/>
          <p:cNvSpPr txBox="1"/>
          <p:nvPr/>
        </p:nvSpPr>
        <p:spPr>
          <a:xfrm>
            <a:off x="8301300" y="778135"/>
            <a:ext cx="471805" cy="272415"/>
          </a:xfrm>
          <a:prstGeom prst="rect">
            <a:avLst/>
          </a:prstGeom>
        </p:spPr>
        <p:txBody>
          <a:bodyPr vert="horz" wrap="square" lIns="0" tIns="31115" rIns="0" bIns="0" rtlCol="0">
            <a:spAutoFit/>
          </a:bodyPr>
          <a:lstStyle/>
          <a:p>
            <a:pPr marL="12700">
              <a:spcBef>
                <a:spcPts val="245"/>
              </a:spcBef>
            </a:pPr>
            <a:r>
              <a:rPr sz="700" spc="15" dirty="0">
                <a:solidFill>
                  <a:srgbClr val="171514"/>
                </a:solidFill>
                <a:latin typeface="Microsoft Sans Serif"/>
                <a:cs typeface="Microsoft Sans Serif"/>
              </a:rPr>
              <a:t>área</a:t>
            </a:r>
            <a:r>
              <a:rPr sz="700" spc="-4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35" dirty="0">
                <a:solidFill>
                  <a:srgbClr val="171514"/>
                </a:solidFill>
                <a:latin typeface="Microsoft Sans Serif"/>
                <a:cs typeface="Microsoft Sans Serif"/>
              </a:rPr>
              <a:t> </a:t>
            </a:r>
            <a:r>
              <a:rPr sz="700" spc="35" dirty="0">
                <a:solidFill>
                  <a:srgbClr val="171514"/>
                </a:solidFill>
                <a:latin typeface="Microsoft Sans Serif"/>
                <a:cs typeface="Microsoft Sans Serif"/>
              </a:rPr>
              <a:t>fin</a:t>
            </a:r>
            <a:endParaRPr sz="700">
              <a:latin typeface="Microsoft Sans Serif"/>
              <a:cs typeface="Microsoft Sans Serif"/>
            </a:endParaRPr>
          </a:p>
          <a:p>
            <a:pPr marL="12700">
              <a:spcBef>
                <a:spcPts val="170"/>
              </a:spcBef>
            </a:pPr>
            <a:r>
              <a:rPr sz="650" spc="20" dirty="0">
                <a:solidFill>
                  <a:srgbClr val="171514"/>
                </a:solidFill>
                <a:latin typeface="Microsoft Sans Serif"/>
                <a:cs typeface="Microsoft Sans Serif"/>
              </a:rPr>
              <a:t>platos</a:t>
            </a:r>
            <a:r>
              <a:rPr sz="650" spc="-45" dirty="0">
                <a:solidFill>
                  <a:srgbClr val="171514"/>
                </a:solidFill>
                <a:latin typeface="Microsoft Sans Serif"/>
                <a:cs typeface="Microsoft Sans Serif"/>
              </a:rPr>
              <a:t> </a:t>
            </a:r>
            <a:r>
              <a:rPr sz="650" spc="-40" dirty="0">
                <a:solidFill>
                  <a:srgbClr val="171514"/>
                </a:solidFill>
                <a:latin typeface="Microsoft Sans Serif"/>
                <a:cs typeface="Microsoft Sans Serif"/>
              </a:rPr>
              <a:t>(</a:t>
            </a:r>
            <a:r>
              <a:rPr sz="650" i="1" spc="-40" dirty="0">
                <a:solidFill>
                  <a:srgbClr val="171514"/>
                </a:solidFill>
                <a:latin typeface="Arial"/>
                <a:cs typeface="Arial"/>
              </a:rPr>
              <a:t>S</a:t>
            </a:r>
            <a:r>
              <a:rPr sz="650" spc="-40" dirty="0">
                <a:solidFill>
                  <a:srgbClr val="171514"/>
                </a:solidFill>
                <a:latin typeface="Microsoft Sans Serif"/>
                <a:cs typeface="Microsoft Sans Serif"/>
              </a:rPr>
              <a:t>)</a:t>
            </a:r>
            <a:endParaRPr sz="650">
              <a:latin typeface="Microsoft Sans Serif"/>
              <a:cs typeface="Microsoft Sans Serif"/>
            </a:endParaRPr>
          </a:p>
        </p:txBody>
      </p:sp>
      <p:sp>
        <p:nvSpPr>
          <p:cNvPr id="69" name="object 69"/>
          <p:cNvSpPr txBox="1"/>
          <p:nvPr/>
        </p:nvSpPr>
        <p:spPr>
          <a:xfrm>
            <a:off x="6182940" y="1058094"/>
            <a:ext cx="414020" cy="68608"/>
          </a:xfrm>
          <a:prstGeom prst="rect">
            <a:avLst/>
          </a:prstGeom>
        </p:spPr>
        <p:txBody>
          <a:bodyPr vert="horz" wrap="square" lIns="0" tIns="14604" rIns="0" bIns="0" rtlCol="0">
            <a:spAutoFit/>
          </a:bodyPr>
          <a:lstStyle/>
          <a:p>
            <a:pPr marL="12700">
              <a:spcBef>
                <a:spcPts val="114"/>
              </a:spcBef>
            </a:pPr>
            <a:r>
              <a:rPr sz="350" i="1" spc="5" dirty="0">
                <a:solidFill>
                  <a:srgbClr val="171514"/>
                </a:solidFill>
                <a:latin typeface="Arial"/>
                <a:cs typeface="Arial"/>
              </a:rPr>
              <a:t>ρ</a:t>
            </a:r>
            <a:r>
              <a:rPr sz="350" spc="5" dirty="0">
                <a:solidFill>
                  <a:srgbClr val="171514"/>
                </a:solidFill>
                <a:latin typeface="Microsoft Sans Serif"/>
                <a:cs typeface="Microsoft Sans Serif"/>
              </a:rPr>
              <a:t>=</a:t>
            </a:r>
            <a:r>
              <a:rPr sz="350" i="1" spc="5" dirty="0">
                <a:solidFill>
                  <a:srgbClr val="171514"/>
                </a:solidFill>
                <a:latin typeface="Arial"/>
                <a:cs typeface="Arial"/>
              </a:rPr>
              <a:t>contra</a:t>
            </a:r>
            <a:r>
              <a:rPr sz="350" spc="5" dirty="0">
                <a:solidFill>
                  <a:srgbClr val="171514"/>
                </a:solidFill>
                <a:latin typeface="Microsoft Sans Serif"/>
                <a:cs typeface="Microsoft Sans Serif"/>
              </a:rPr>
              <a:t>/</a:t>
            </a:r>
            <a:r>
              <a:rPr sz="350" i="1" spc="5" dirty="0">
                <a:solidFill>
                  <a:srgbClr val="171514"/>
                </a:solidFill>
                <a:latin typeface="Arial"/>
                <a:cs typeface="Arial"/>
              </a:rPr>
              <a:t>ILLINOIS</a:t>
            </a:r>
            <a:endParaRPr sz="350">
              <a:latin typeface="Arial"/>
              <a:cs typeface="Arial"/>
            </a:endParaRPr>
          </a:p>
        </p:txBody>
      </p:sp>
      <p:sp>
        <p:nvSpPr>
          <p:cNvPr id="70" name="object 70"/>
          <p:cNvSpPr txBox="1"/>
          <p:nvPr/>
        </p:nvSpPr>
        <p:spPr>
          <a:xfrm>
            <a:off x="6610332" y="1431253"/>
            <a:ext cx="90805" cy="135935"/>
          </a:xfrm>
          <a:prstGeom prst="rect">
            <a:avLst/>
          </a:prstGeom>
        </p:spPr>
        <p:txBody>
          <a:bodyPr vert="horz" wrap="square" lIns="0" tIns="12700" rIns="0" bIns="0" rtlCol="0">
            <a:spAutoFit/>
          </a:bodyPr>
          <a:lstStyle/>
          <a:p>
            <a:pPr marL="12700">
              <a:spcBef>
                <a:spcPts val="100"/>
              </a:spcBef>
            </a:pPr>
            <a:r>
              <a:rPr sz="800" spc="-25" dirty="0">
                <a:solidFill>
                  <a:srgbClr val="171514"/>
                </a:solidFill>
                <a:latin typeface="Microsoft Sans Serif"/>
                <a:cs typeface="Microsoft Sans Serif"/>
              </a:rPr>
              <a:t>A</a:t>
            </a:r>
            <a:endParaRPr sz="800">
              <a:latin typeface="Microsoft Sans Serif"/>
              <a:cs typeface="Microsoft Sans Serif"/>
            </a:endParaRPr>
          </a:p>
        </p:txBody>
      </p:sp>
      <p:sp>
        <p:nvSpPr>
          <p:cNvPr id="71" name="object 71"/>
          <p:cNvSpPr txBox="1"/>
          <p:nvPr/>
        </p:nvSpPr>
        <p:spPr>
          <a:xfrm>
            <a:off x="5337143" y="2084645"/>
            <a:ext cx="4304030" cy="3761030"/>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20" dirty="0">
                <a:solidFill>
                  <a:srgbClr val="171514"/>
                </a:solidFill>
                <a:latin typeface="Arial"/>
                <a:cs typeface="Arial"/>
              </a:rPr>
              <a:t> </a:t>
            </a:r>
            <a:r>
              <a:rPr sz="700" b="1" dirty="0">
                <a:solidFill>
                  <a:srgbClr val="171514"/>
                </a:solidFill>
                <a:latin typeface="Arial"/>
                <a:cs typeface="Arial"/>
              </a:rPr>
              <a:t>2.13</a:t>
            </a:r>
            <a:r>
              <a:rPr sz="700" dirty="0">
                <a:solidFill>
                  <a:srgbClr val="171514"/>
                </a:solidFill>
                <a:latin typeface="Microsoft Sans Serif"/>
                <a:cs typeface="Microsoft Sans Serif"/>
              </a:rPr>
              <a:t>Caja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simple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medida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suelo</a:t>
            </a:r>
            <a:r>
              <a:rPr sz="700" spc="10" dirty="0">
                <a:solidFill>
                  <a:srgbClr val="171514"/>
                </a:solidFill>
                <a:latin typeface="Microsoft Sans Serif"/>
                <a:cs typeface="Microsoft Sans Serif"/>
              </a:rPr>
              <a:t>.</a:t>
            </a:r>
            <a:endParaRPr sz="700" dirty="0">
              <a:latin typeface="Microsoft Sans Serif"/>
              <a:cs typeface="Microsoft Sans Serif"/>
            </a:endParaRPr>
          </a:p>
          <a:p>
            <a:pPr marL="12700" marR="189230">
              <a:lnSpc>
                <a:spcPct val="142900"/>
              </a:lnSpc>
              <a:spcBef>
                <a:spcPts val="680"/>
              </a:spcBef>
            </a:pP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método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laboratorio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simple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determinar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diferentes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tipos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suelo</a:t>
            </a:r>
            <a:r>
              <a:rPr sz="700" spc="1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dirty="0" err="1" smtClean="0">
                <a:solidFill>
                  <a:srgbClr val="171514"/>
                </a:solidFill>
                <a:latin typeface="Microsoft Sans Serif"/>
                <a:cs typeface="Microsoft Sans Serif"/>
              </a:rPr>
              <a:t>así</a:t>
            </a:r>
            <a:r>
              <a:rPr lang="es-ES" sz="70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como</a:t>
            </a:r>
            <a:r>
              <a:rPr sz="700" spc="3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efecto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humedad, </a:t>
            </a:r>
            <a:r>
              <a:rPr sz="700" spc="10" dirty="0">
                <a:solidFill>
                  <a:srgbClr val="171514"/>
                </a:solidFill>
                <a:latin typeface="Microsoft Sans Serif"/>
                <a:cs typeface="Microsoft Sans Serif"/>
              </a:rPr>
              <a:t>la </a:t>
            </a:r>
            <a:r>
              <a:rPr sz="700" spc="35" dirty="0">
                <a:solidFill>
                  <a:srgbClr val="171514"/>
                </a:solidFill>
                <a:latin typeface="Microsoft Sans Serif"/>
                <a:cs typeface="Microsoft Sans Serif"/>
              </a:rPr>
              <a:t>temperatura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aditivos (como </a:t>
            </a:r>
            <a:r>
              <a:rPr sz="700" dirty="0">
                <a:solidFill>
                  <a:srgbClr val="171514"/>
                </a:solidFill>
                <a:latin typeface="Microsoft Sans Serif"/>
                <a:cs typeface="Microsoft Sans Serif"/>
              </a:rPr>
              <a:t>las </a:t>
            </a:r>
            <a:r>
              <a:rPr sz="700" spc="-5" dirty="0">
                <a:solidFill>
                  <a:srgbClr val="171514"/>
                </a:solidFill>
                <a:latin typeface="Microsoft Sans Serif"/>
                <a:cs typeface="Microsoft Sans Serif"/>
              </a:rPr>
              <a:t>sales) </a:t>
            </a:r>
            <a:r>
              <a:rPr sz="700" spc="25" dirty="0">
                <a:solidFill>
                  <a:srgbClr val="171514"/>
                </a:solidFill>
                <a:latin typeface="Microsoft Sans Serif"/>
                <a:cs typeface="Microsoft Sans Serif"/>
              </a:rPr>
              <a:t>tienen </a:t>
            </a:r>
            <a:r>
              <a:rPr sz="700" spc="20" dirty="0" err="1">
                <a:solidFill>
                  <a:srgbClr val="171514"/>
                </a:solidFill>
                <a:latin typeface="Microsoft Sans Serif"/>
                <a:cs typeface="Microsoft Sans Serif"/>
              </a:rPr>
              <a:t>sobre</a:t>
            </a:r>
            <a:r>
              <a:rPr sz="700" spc="2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resistividad</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suelo</a:t>
            </a:r>
            <a:r>
              <a:rPr sz="700" spc="1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30"/>
              </a:spcBef>
            </a:pPr>
            <a:endParaRPr sz="850" dirty="0">
              <a:latin typeface="Microsoft Sans Serif"/>
              <a:cs typeface="Microsoft Sans Serif"/>
            </a:endParaRPr>
          </a:p>
          <a:p>
            <a:pPr marL="12700"/>
            <a:r>
              <a:rPr sz="850" b="1" spc="10" dirty="0">
                <a:solidFill>
                  <a:srgbClr val="171514"/>
                </a:solidFill>
                <a:latin typeface="Arial"/>
                <a:cs typeface="Arial"/>
              </a:rPr>
              <a:t>2.4.2</a:t>
            </a:r>
            <a:r>
              <a:rPr sz="850" b="1" spc="-35" dirty="0">
                <a:solidFill>
                  <a:srgbClr val="171514"/>
                </a:solidFill>
                <a:latin typeface="Arial"/>
                <a:cs typeface="Arial"/>
              </a:rPr>
              <a:t> </a:t>
            </a:r>
            <a:r>
              <a:rPr sz="850" b="1" spc="25" dirty="0" err="1" smtClean="0">
                <a:solidFill>
                  <a:srgbClr val="171514"/>
                </a:solidFill>
                <a:latin typeface="Arial"/>
                <a:cs typeface="Arial"/>
              </a:rPr>
              <a:t>vatios</a:t>
            </a:r>
            <a:r>
              <a:rPr sz="550" b="1" spc="25" dirty="0" err="1" smtClean="0">
                <a:solidFill>
                  <a:srgbClr val="171514"/>
                </a:solidFill>
                <a:latin typeface="Arial"/>
                <a:cs typeface="Arial"/>
              </a:rPr>
              <a:t>enner</a:t>
            </a:r>
            <a:r>
              <a:rPr lang="es-ES" sz="850" b="1" spc="25" dirty="0" smtClean="0">
                <a:solidFill>
                  <a:srgbClr val="171514"/>
                </a:solidFill>
                <a:latin typeface="Arial"/>
                <a:cs typeface="Arial"/>
              </a:rPr>
              <a:t>m</a:t>
            </a:r>
            <a:r>
              <a:rPr sz="550" b="1" spc="25" dirty="0" err="1" smtClean="0">
                <a:solidFill>
                  <a:srgbClr val="171514"/>
                </a:solidFill>
                <a:latin typeface="Arial"/>
                <a:cs typeface="Arial"/>
              </a:rPr>
              <a:t>étodo</a:t>
            </a:r>
            <a:endParaRPr sz="550" dirty="0">
              <a:latin typeface="Arial"/>
              <a:cs typeface="Arial"/>
            </a:endParaRPr>
          </a:p>
          <a:p>
            <a:pPr marL="12700" marR="5080">
              <a:lnSpc>
                <a:spcPct val="133300"/>
              </a:lnSpc>
              <a:spcBef>
                <a:spcPts val="580"/>
              </a:spcBef>
            </a:pPr>
            <a:r>
              <a:rPr sz="750" spc="-10" dirty="0">
                <a:solidFill>
                  <a:srgbClr val="171514"/>
                </a:solidFill>
                <a:latin typeface="Microsoft Sans Serif"/>
                <a:cs typeface="Microsoft Sans Serif"/>
              </a:rPr>
              <a:t>Este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método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común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medir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2.14).</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este</a:t>
            </a:r>
            <a:r>
              <a:rPr sz="750" spc="5" dirty="0">
                <a:solidFill>
                  <a:srgbClr val="171514"/>
                </a:solidFill>
                <a:latin typeface="Microsoft Sans Serif"/>
                <a:cs typeface="Microsoft Sans Serif"/>
              </a:rPr>
              <a:t> </a:t>
            </a:r>
            <a:r>
              <a:rPr sz="750" spc="35" dirty="0" err="1">
                <a:solidFill>
                  <a:srgbClr val="171514"/>
                </a:solidFill>
                <a:latin typeface="Microsoft Sans Serif"/>
                <a:cs typeface="Microsoft Sans Serif"/>
              </a:rPr>
              <a:t>método</a:t>
            </a:r>
            <a:r>
              <a:rPr sz="750" spc="35" dirty="0" smtClean="0">
                <a:solidFill>
                  <a:srgbClr val="171514"/>
                </a:solidFill>
                <a:latin typeface="Microsoft Sans Serif"/>
                <a:cs typeface="Microsoft Sans Serif"/>
              </a:rPr>
              <a:t>,</a:t>
            </a:r>
            <a:r>
              <a:rPr lang="es-ES" sz="750" spc="3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cuatro</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spc="-5" dirty="0">
                <a:solidFill>
                  <a:srgbClr val="171514"/>
                </a:solidFill>
                <a:latin typeface="Microsoft Sans Serif"/>
                <a:cs typeface="Microsoft Sans Serif"/>
              </a:rPr>
              <a:t> se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introducen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largo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línea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recta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intervalos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iguales</a:t>
            </a:r>
            <a:r>
              <a:rPr sz="750" spc="15" dirty="0">
                <a:solidFill>
                  <a:srgbClr val="171514"/>
                </a:solidFill>
                <a:latin typeface="Microsoft Sans Serif"/>
                <a:cs typeface="Microsoft Sans Serif"/>
              </a:rPr>
              <a:t>.</a:t>
            </a:r>
            <a:endParaRPr sz="750" dirty="0">
              <a:latin typeface="Microsoft Sans Serif"/>
              <a:cs typeface="Microsoft Sans Serif"/>
            </a:endParaRPr>
          </a:p>
          <a:p>
            <a:pPr marL="12700" marR="43815">
              <a:lnSpc>
                <a:spcPct val="133300"/>
              </a:lnSpc>
            </a:pPr>
            <a:r>
              <a:rPr sz="750" spc="15" dirty="0">
                <a:solidFill>
                  <a:srgbClr val="171514"/>
                </a:solidFill>
                <a:latin typeface="Microsoft Sans Serif"/>
                <a:cs typeface="Microsoft Sans Serif"/>
              </a:rPr>
              <a:t>Una </a:t>
            </a:r>
            <a:r>
              <a:rPr sz="750" spc="30" dirty="0">
                <a:solidFill>
                  <a:srgbClr val="171514"/>
                </a:solidFill>
                <a:latin typeface="Microsoft Sans Serif"/>
                <a:cs typeface="Microsoft Sans Serif"/>
              </a:rPr>
              <a:t>corriente </a:t>
            </a:r>
            <a:r>
              <a:rPr sz="750" spc="15" dirty="0">
                <a:solidFill>
                  <a:srgbClr val="171514"/>
                </a:solidFill>
                <a:latin typeface="Microsoft Sans Serif"/>
                <a:cs typeface="Microsoft Sans Serif"/>
              </a:rPr>
              <a:t>conocida</a:t>
            </a:r>
            <a:r>
              <a:rPr sz="750" i="1" spc="15" dirty="0">
                <a:solidFill>
                  <a:srgbClr val="171514"/>
                </a:solidFill>
                <a:latin typeface="Arial"/>
                <a:cs typeface="Arial"/>
              </a:rPr>
              <a:t>I</a:t>
            </a:r>
            <a:r>
              <a:rPr sz="750" spc="15" dirty="0">
                <a:solidFill>
                  <a:srgbClr val="171514"/>
                </a:solidFill>
                <a:latin typeface="Microsoft Sans Serif"/>
                <a:cs typeface="Microsoft Sans Serif"/>
              </a:rPr>
              <a:t>pasa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electrodos </a:t>
            </a:r>
            <a:r>
              <a:rPr sz="750" spc="10" dirty="0">
                <a:solidFill>
                  <a:srgbClr val="171514"/>
                </a:solidFill>
                <a:latin typeface="Microsoft Sans Serif"/>
                <a:cs typeface="Microsoft Sans Serif"/>
              </a:rPr>
              <a:t>1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4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diferencia </a:t>
            </a:r>
            <a:r>
              <a:rPr sz="750" spc="25" dirty="0">
                <a:solidFill>
                  <a:srgbClr val="171514"/>
                </a:solidFill>
                <a:latin typeface="Microsoft Sans Serif"/>
                <a:cs typeface="Microsoft Sans Serif"/>
              </a:rPr>
              <a:t>de </a:t>
            </a:r>
            <a:r>
              <a:rPr sz="750" spc="10" dirty="0" err="1">
                <a:solidFill>
                  <a:srgbClr val="171514"/>
                </a:solidFill>
                <a:latin typeface="Microsoft Sans Serif"/>
                <a:cs typeface="Microsoft Sans Serif"/>
              </a:rPr>
              <a:t>potencial</a:t>
            </a:r>
            <a:r>
              <a:rPr sz="750" i="1" spc="10" dirty="0" err="1">
                <a:solidFill>
                  <a:srgbClr val="171514"/>
                </a:solidFill>
                <a:latin typeface="Arial"/>
                <a:cs typeface="Arial"/>
              </a:rPr>
              <a:t>V</a:t>
            </a:r>
            <a:r>
              <a:rPr sz="750" spc="10" dirty="0" err="1">
                <a:solidFill>
                  <a:srgbClr val="171514"/>
                </a:solidFill>
                <a:latin typeface="Microsoft Sans Serif"/>
                <a:cs typeface="Microsoft Sans Serif"/>
              </a:rPr>
              <a:t>se</a:t>
            </a:r>
            <a:r>
              <a:rPr sz="750" spc="1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mide</a:t>
            </a:r>
            <a:r>
              <a:rPr lang="es-ES" sz="750" spc="35"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entre</a:t>
            </a:r>
            <a:r>
              <a:rPr sz="75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2</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dirty="0">
                <a:solidFill>
                  <a:srgbClr val="171514"/>
                </a:solidFill>
                <a:latin typeface="Microsoft Sans Serif"/>
                <a:cs typeface="Microsoft Sans Serif"/>
              </a:rPr>
              <a:t>3. </a:t>
            </a:r>
            <a:r>
              <a:rPr sz="750" spc="20" dirty="0">
                <a:solidFill>
                  <a:srgbClr val="171514"/>
                </a:solidFill>
                <a:latin typeface="Microsoft Sans Serif"/>
                <a:cs typeface="Microsoft Sans Serif"/>
              </a:rPr>
              <a:t>Suponiendo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sonda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pequeña</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comparación</a:t>
            </a:r>
            <a:r>
              <a:rPr lang="es-ES" sz="750" spc="2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separación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caso </a:t>
            </a:r>
            <a:r>
              <a:rPr sz="750" spc="20" dirty="0">
                <a:solidFill>
                  <a:srgbClr val="171514"/>
                </a:solidFill>
                <a:latin typeface="Microsoft Sans Serif"/>
                <a:cs typeface="Microsoft Sans Serif"/>
              </a:rPr>
              <a:t>habitual),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tenemos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endParaRPr sz="750" dirty="0">
              <a:latin typeface="Microsoft Sans Serif"/>
              <a:cs typeface="Microsoft Sans Serif"/>
            </a:endParaRPr>
          </a:p>
          <a:p>
            <a:pPr marL="165100">
              <a:spcBef>
                <a:spcPts val="400"/>
              </a:spcBef>
            </a:pPr>
            <a:r>
              <a:rPr sz="650" spc="10" dirty="0">
                <a:solidFill>
                  <a:srgbClr val="171514"/>
                </a:solidFill>
                <a:latin typeface="Microsoft Sans Serif"/>
                <a:cs typeface="Microsoft Sans Serif"/>
              </a:rPr>
              <a:t>Potencial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absoluto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2</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debido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entrada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corriente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1:</a:t>
            </a:r>
            <a:endParaRPr sz="650" dirty="0">
              <a:latin typeface="Microsoft Sans Serif"/>
              <a:cs typeface="Microsoft Sans Serif"/>
            </a:endParaRPr>
          </a:p>
          <a:p>
            <a:pPr>
              <a:lnSpc>
                <a:spcPct val="100000"/>
              </a:lnSpc>
            </a:pPr>
            <a:endParaRPr sz="900" dirty="0">
              <a:latin typeface="Microsoft Sans Serif"/>
              <a:cs typeface="Microsoft Sans Serif"/>
            </a:endParaRPr>
          </a:p>
          <a:p>
            <a:pPr marR="36195" algn="ctr">
              <a:spcBef>
                <a:spcPts val="750"/>
              </a:spcBef>
            </a:pPr>
            <a:r>
              <a:rPr sz="800" i="1" spc="15" dirty="0">
                <a:latin typeface="Arial"/>
                <a:cs typeface="Arial"/>
              </a:rPr>
              <a:t>Yo</a:t>
            </a:r>
            <a:r>
              <a:rPr sz="800" spc="15" dirty="0">
                <a:latin typeface="Microsoft Sans Serif"/>
                <a:cs typeface="Microsoft Sans Serif"/>
              </a:rPr>
              <a:t>/2π</a:t>
            </a:r>
            <a:r>
              <a:rPr sz="800" i="1" spc="15" dirty="0">
                <a:latin typeface="Arial"/>
                <a:cs typeface="Arial"/>
              </a:rPr>
              <a:t>L</a:t>
            </a:r>
            <a:endParaRPr sz="800" dirty="0">
              <a:latin typeface="Arial"/>
              <a:cs typeface="Arial"/>
            </a:endParaRPr>
          </a:p>
          <a:p>
            <a:pPr>
              <a:spcBef>
                <a:spcPts val="50"/>
              </a:spcBef>
            </a:pPr>
            <a:endParaRPr sz="1600" dirty="0">
              <a:latin typeface="Arial"/>
              <a:cs typeface="Arial"/>
            </a:endParaRPr>
          </a:p>
          <a:p>
            <a:pPr marL="12700">
              <a:spcBef>
                <a:spcPts val="5"/>
              </a:spcBef>
            </a:pPr>
            <a:r>
              <a:rPr sz="750" spc="15" dirty="0">
                <a:solidFill>
                  <a:srgbClr val="171514"/>
                </a:solidFill>
                <a:latin typeface="Microsoft Sans Serif"/>
                <a:cs typeface="Microsoft Sans Serif"/>
              </a:rPr>
              <a:t>Potencial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absoluto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2</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debido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salida</a:t>
            </a:r>
            <a:r>
              <a:rPr sz="750" spc="-5" dirty="0">
                <a:solidFill>
                  <a:srgbClr val="171514"/>
                </a:solidFill>
                <a:latin typeface="Microsoft Sans Serif"/>
                <a:cs typeface="Microsoft Sans Serif"/>
              </a:rPr>
              <a:t> </a:t>
            </a:r>
            <a:r>
              <a:rPr lang="es-ES" sz="750" spc="20" dirty="0" smtClean="0">
                <a:solidFill>
                  <a:srgbClr val="171514"/>
                </a:solidFill>
                <a:latin typeface="Microsoft Sans Serif"/>
                <a:cs typeface="Microsoft Sans Serif"/>
              </a:rPr>
              <a:t>de la corriente</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4:</a:t>
            </a:r>
            <a:endParaRPr sz="750" dirty="0">
              <a:latin typeface="Microsoft Sans Serif"/>
              <a:cs typeface="Microsoft Sans Serif"/>
            </a:endParaRPr>
          </a:p>
          <a:p>
            <a:pPr>
              <a:lnSpc>
                <a:spcPct val="100000"/>
              </a:lnSpc>
            </a:pPr>
            <a:endParaRPr sz="1100" dirty="0">
              <a:latin typeface="Microsoft Sans Serif"/>
              <a:cs typeface="Microsoft Sans Serif"/>
            </a:endParaRPr>
          </a:p>
          <a:p>
            <a:pPr marR="51435" algn="ctr"/>
            <a:r>
              <a:rPr sz="1000" spc="35" dirty="0">
                <a:latin typeface="Lucida Sans Unicode"/>
                <a:cs typeface="Lucida Sans Unicode"/>
              </a:rPr>
              <a:t>−</a:t>
            </a:r>
            <a:r>
              <a:rPr sz="800" i="1" spc="35" dirty="0">
                <a:latin typeface="Arial"/>
                <a:cs typeface="Arial"/>
              </a:rPr>
              <a:t>Yo</a:t>
            </a:r>
            <a:r>
              <a:rPr sz="800" spc="35" dirty="0">
                <a:latin typeface="Microsoft Sans Serif"/>
                <a:cs typeface="Microsoft Sans Serif"/>
              </a:rPr>
              <a:t>/4π</a:t>
            </a:r>
            <a:r>
              <a:rPr sz="800" i="1" spc="35" dirty="0">
                <a:latin typeface="Arial"/>
                <a:cs typeface="Arial"/>
              </a:rPr>
              <a:t>L</a:t>
            </a:r>
            <a:endParaRPr sz="800" dirty="0">
              <a:latin typeface="Arial"/>
              <a:cs typeface="Arial"/>
            </a:endParaRPr>
          </a:p>
          <a:p>
            <a:pPr>
              <a:spcBef>
                <a:spcPts val="15"/>
              </a:spcBef>
            </a:pPr>
            <a:endParaRPr sz="1250" dirty="0">
              <a:latin typeface="Arial"/>
              <a:cs typeface="Arial"/>
            </a:endParaRPr>
          </a:p>
          <a:p>
            <a:pPr marL="12700"/>
            <a:r>
              <a:rPr sz="750" spc="1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tanto,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absoluto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total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2</a:t>
            </a:r>
            <a:r>
              <a:rPr sz="750" spc="-5" dirty="0">
                <a:solidFill>
                  <a:srgbClr val="171514"/>
                </a:solidFill>
                <a:latin typeface="Microsoft Sans Serif"/>
                <a:cs typeface="Microsoft Sans Serif"/>
              </a:rPr>
              <a:t> es</a:t>
            </a:r>
            <a:endParaRPr sz="750" dirty="0">
              <a:latin typeface="Microsoft Sans Serif"/>
              <a:cs typeface="Microsoft Sans Serif"/>
            </a:endParaRPr>
          </a:p>
          <a:p>
            <a:pPr>
              <a:spcBef>
                <a:spcPts val="5"/>
              </a:spcBef>
            </a:pPr>
            <a:endParaRPr sz="1100" dirty="0">
              <a:latin typeface="Microsoft Sans Serif"/>
              <a:cs typeface="Microsoft Sans Serif"/>
            </a:endParaRPr>
          </a:p>
          <a:p>
            <a:pPr marR="66675" algn="ctr"/>
            <a:r>
              <a:rPr sz="1000" i="1" spc="-10" dirty="0">
                <a:latin typeface="Arial"/>
                <a:cs typeface="Arial"/>
              </a:rPr>
              <a:t>V</a:t>
            </a:r>
            <a:r>
              <a:rPr sz="550" spc="-10" dirty="0">
                <a:latin typeface="Microsoft Sans Serif"/>
                <a:cs typeface="Microsoft Sans Serif"/>
              </a:rPr>
              <a:t>2</a:t>
            </a:r>
            <a:r>
              <a:rPr sz="950" spc="-10" dirty="0">
                <a:latin typeface="Microsoft Sans Serif"/>
                <a:cs typeface="Microsoft Sans Serif"/>
              </a:rPr>
              <a:t>=</a:t>
            </a:r>
            <a:r>
              <a:rPr sz="1000" i="1" spc="-10" dirty="0">
                <a:latin typeface="Arial"/>
                <a:cs typeface="Arial"/>
              </a:rPr>
              <a:t>Yo</a:t>
            </a:r>
            <a:r>
              <a:rPr sz="950" spc="-10" dirty="0">
                <a:latin typeface="Microsoft Sans Serif"/>
                <a:cs typeface="Microsoft Sans Serif"/>
              </a:rPr>
              <a:t>/4π</a:t>
            </a:r>
            <a:r>
              <a:rPr sz="1000" i="1" spc="-10" dirty="0">
                <a:latin typeface="Arial"/>
                <a:cs typeface="Arial"/>
              </a:rPr>
              <a:t>L</a:t>
            </a:r>
            <a:endParaRPr sz="1000" dirty="0">
              <a:latin typeface="Arial"/>
              <a:cs typeface="Arial"/>
            </a:endParaRPr>
          </a:p>
        </p:txBody>
      </p:sp>
      <p:sp>
        <p:nvSpPr>
          <p:cNvPr id="72" name="object 72"/>
          <p:cNvSpPr txBox="1"/>
          <p:nvPr/>
        </p:nvSpPr>
        <p:spPr>
          <a:xfrm>
            <a:off x="7411752" y="6012354"/>
            <a:ext cx="81915" cy="135935"/>
          </a:xfrm>
          <a:prstGeom prst="rect">
            <a:avLst/>
          </a:prstGeom>
        </p:spPr>
        <p:txBody>
          <a:bodyPr vert="horz" wrap="square" lIns="0" tIns="12700" rIns="0" bIns="0" rtlCol="0">
            <a:spAutoFit/>
          </a:bodyPr>
          <a:lstStyle/>
          <a:p>
            <a:pPr marL="12700">
              <a:spcBef>
                <a:spcPts val="100"/>
              </a:spcBef>
            </a:pPr>
            <a:r>
              <a:rPr sz="800" b="1" u="sng" spc="-95" dirty="0">
                <a:solidFill>
                  <a:srgbClr val="171514"/>
                </a:solidFill>
                <a:uFill>
                  <a:solidFill>
                    <a:srgbClr val="171514"/>
                  </a:solidFill>
                </a:uFill>
                <a:latin typeface="Arial"/>
                <a:cs typeface="Arial"/>
              </a:rPr>
              <a:t>S</a:t>
            </a:r>
            <a:endParaRPr sz="800">
              <a:latin typeface="Arial"/>
              <a:cs typeface="Arial"/>
            </a:endParaRPr>
          </a:p>
        </p:txBody>
      </p:sp>
      <p:sp>
        <p:nvSpPr>
          <p:cNvPr id="73" name="object 73"/>
          <p:cNvSpPr txBox="1"/>
          <p:nvPr/>
        </p:nvSpPr>
        <p:spPr>
          <a:xfrm>
            <a:off x="7407179" y="6451266"/>
            <a:ext cx="86360" cy="135935"/>
          </a:xfrm>
          <a:prstGeom prst="rect">
            <a:avLst/>
          </a:prstGeom>
        </p:spPr>
        <p:txBody>
          <a:bodyPr vert="horz" wrap="square" lIns="0" tIns="12700" rIns="0" bIns="0" rtlCol="0">
            <a:spAutoFit/>
          </a:bodyPr>
          <a:lstStyle/>
          <a:p>
            <a:pPr marL="12700">
              <a:spcBef>
                <a:spcPts val="100"/>
              </a:spcBef>
            </a:pPr>
            <a:r>
              <a:rPr sz="800" spc="-55" dirty="0">
                <a:solidFill>
                  <a:srgbClr val="171514"/>
                </a:solidFill>
                <a:latin typeface="Microsoft Sans Serif"/>
                <a:cs typeface="Microsoft Sans Serif"/>
              </a:rPr>
              <a:t>V</a:t>
            </a:r>
            <a:endParaRPr sz="800">
              <a:latin typeface="Microsoft Sans Serif"/>
              <a:cs typeface="Microsoft Sans Serif"/>
            </a:endParaRPr>
          </a:p>
        </p:txBody>
      </p:sp>
      <p:sp>
        <p:nvSpPr>
          <p:cNvPr id="74" name="object 74"/>
          <p:cNvSpPr txBox="1"/>
          <p:nvPr/>
        </p:nvSpPr>
        <p:spPr>
          <a:xfrm>
            <a:off x="6432832" y="6548895"/>
            <a:ext cx="6032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I</a:t>
            </a:r>
            <a:endParaRPr sz="800">
              <a:latin typeface="Arial"/>
              <a:cs typeface="Arial"/>
            </a:endParaRPr>
          </a:p>
        </p:txBody>
      </p:sp>
      <p:sp>
        <p:nvSpPr>
          <p:cNvPr id="75" name="object 75"/>
          <p:cNvSpPr txBox="1"/>
          <p:nvPr/>
        </p:nvSpPr>
        <p:spPr>
          <a:xfrm>
            <a:off x="8483628" y="6504699"/>
            <a:ext cx="6032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I</a:t>
            </a:r>
            <a:endParaRPr sz="800">
              <a:latin typeface="Arial"/>
              <a:cs typeface="Arial"/>
            </a:endParaRPr>
          </a:p>
        </p:txBody>
      </p:sp>
      <p:sp>
        <p:nvSpPr>
          <p:cNvPr id="76" name="object 76"/>
          <p:cNvSpPr txBox="1"/>
          <p:nvPr/>
        </p:nvSpPr>
        <p:spPr>
          <a:xfrm>
            <a:off x="6654319" y="7036986"/>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1</a:t>
            </a:r>
            <a:endParaRPr sz="800">
              <a:latin typeface="Microsoft Sans Serif"/>
              <a:cs typeface="Microsoft Sans Serif"/>
            </a:endParaRPr>
          </a:p>
        </p:txBody>
      </p:sp>
      <p:sp>
        <p:nvSpPr>
          <p:cNvPr id="77" name="object 77"/>
          <p:cNvSpPr txBox="1"/>
          <p:nvPr/>
        </p:nvSpPr>
        <p:spPr>
          <a:xfrm>
            <a:off x="7187719" y="7036986"/>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2</a:t>
            </a:r>
            <a:endParaRPr sz="800">
              <a:latin typeface="Microsoft Sans Serif"/>
              <a:cs typeface="Microsoft Sans Serif"/>
            </a:endParaRPr>
          </a:p>
        </p:txBody>
      </p:sp>
      <p:sp>
        <p:nvSpPr>
          <p:cNvPr id="78" name="object 78"/>
          <p:cNvSpPr txBox="1"/>
          <p:nvPr/>
        </p:nvSpPr>
        <p:spPr>
          <a:xfrm>
            <a:off x="7848119" y="7036986"/>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3</a:t>
            </a:r>
            <a:endParaRPr sz="800">
              <a:latin typeface="Microsoft Sans Serif"/>
              <a:cs typeface="Microsoft Sans Serif"/>
            </a:endParaRPr>
          </a:p>
        </p:txBody>
      </p:sp>
      <p:sp>
        <p:nvSpPr>
          <p:cNvPr id="79" name="object 79"/>
          <p:cNvSpPr txBox="1"/>
          <p:nvPr/>
        </p:nvSpPr>
        <p:spPr>
          <a:xfrm>
            <a:off x="8483091" y="7036986"/>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4</a:t>
            </a:r>
            <a:endParaRPr sz="800">
              <a:latin typeface="Microsoft Sans Serif"/>
              <a:cs typeface="Microsoft Sans Serif"/>
            </a:endParaRPr>
          </a:p>
        </p:txBody>
      </p:sp>
      <p:sp>
        <p:nvSpPr>
          <p:cNvPr id="80" name="object 80"/>
          <p:cNvSpPr txBox="1"/>
          <p:nvPr/>
        </p:nvSpPr>
        <p:spPr>
          <a:xfrm>
            <a:off x="8077403" y="7341277"/>
            <a:ext cx="78740" cy="135935"/>
          </a:xfrm>
          <a:prstGeom prst="rect">
            <a:avLst/>
          </a:prstGeom>
        </p:spPr>
        <p:txBody>
          <a:bodyPr vert="horz" wrap="square" lIns="0" tIns="12700" rIns="0" bIns="0" rtlCol="0">
            <a:spAutoFit/>
          </a:bodyPr>
          <a:lstStyle/>
          <a:p>
            <a:pPr marL="12700">
              <a:spcBef>
                <a:spcPts val="100"/>
              </a:spcBef>
            </a:pPr>
            <a:r>
              <a:rPr sz="800" spc="-30" dirty="0">
                <a:solidFill>
                  <a:srgbClr val="171514"/>
                </a:solidFill>
                <a:latin typeface="Microsoft Sans Serif"/>
                <a:cs typeface="Microsoft Sans Serif"/>
              </a:rPr>
              <a:t>L</a:t>
            </a:r>
            <a:endParaRPr sz="800">
              <a:latin typeface="Microsoft Sans Serif"/>
              <a:cs typeface="Microsoft Sans Serif"/>
            </a:endParaRPr>
          </a:p>
        </p:txBody>
      </p:sp>
      <p:sp>
        <p:nvSpPr>
          <p:cNvPr id="81" name="object 81"/>
          <p:cNvSpPr txBox="1"/>
          <p:nvPr/>
        </p:nvSpPr>
        <p:spPr>
          <a:xfrm>
            <a:off x="5337172" y="7341276"/>
            <a:ext cx="2667635" cy="439420"/>
          </a:xfrm>
          <a:prstGeom prst="rect">
            <a:avLst/>
          </a:prstGeom>
        </p:spPr>
        <p:txBody>
          <a:bodyPr vert="horz" wrap="square" lIns="0" tIns="12700" rIns="0" bIns="0" rtlCol="0">
            <a:spAutoFit/>
          </a:bodyPr>
          <a:lstStyle/>
          <a:p>
            <a:pPr marL="1489710">
              <a:spcBef>
                <a:spcPts val="100"/>
              </a:spcBef>
              <a:tabLst>
                <a:tab pos="2087245" algn="l"/>
              </a:tabLst>
            </a:pPr>
            <a:r>
              <a:rPr sz="800" spc="-30" dirty="0">
                <a:solidFill>
                  <a:srgbClr val="171514"/>
                </a:solidFill>
                <a:latin typeface="Microsoft Sans Serif"/>
                <a:cs typeface="Microsoft Sans Serif"/>
              </a:rPr>
              <a:t>L	L</a:t>
            </a:r>
            <a:endParaRPr sz="800">
              <a:latin typeface="Microsoft Sans Serif"/>
              <a:cs typeface="Microsoft Sans Serif"/>
            </a:endParaRPr>
          </a:p>
          <a:p>
            <a:pPr>
              <a:spcBef>
                <a:spcPts val="40"/>
              </a:spcBef>
            </a:pPr>
            <a:endParaRPr sz="1300">
              <a:latin typeface="Microsoft Sans Serif"/>
              <a:cs typeface="Microsoft Sans Serif"/>
            </a:endParaRPr>
          </a:p>
          <a:p>
            <a:pPr marL="12700"/>
            <a:r>
              <a:rPr sz="650" b="1" spc="-10" dirty="0">
                <a:solidFill>
                  <a:srgbClr val="171514"/>
                </a:solidFill>
                <a:latin typeface="Arial"/>
                <a:cs typeface="Arial"/>
              </a:rPr>
              <a:t>FIGURA </a:t>
            </a:r>
            <a:r>
              <a:rPr sz="650" b="1" spc="20" dirty="0">
                <a:solidFill>
                  <a:srgbClr val="171514"/>
                </a:solidFill>
                <a:latin typeface="Arial"/>
                <a:cs typeface="Arial"/>
              </a:rPr>
              <a:t>2.14</a:t>
            </a:r>
            <a:r>
              <a:rPr sz="650" spc="20" dirty="0">
                <a:solidFill>
                  <a:srgbClr val="171514"/>
                </a:solidFill>
                <a:latin typeface="Microsoft Sans Serif"/>
                <a:cs typeface="Microsoft Sans Serif"/>
              </a:rPr>
              <a:t>Método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Wenner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medir</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suelo.</a:t>
            </a:r>
            <a:endParaRPr sz="650">
              <a:latin typeface="Microsoft Sans Serif"/>
              <a:cs typeface="Microsoft Sans Serif"/>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136994" y="4329176"/>
            <a:ext cx="518795" cy="167640"/>
          </a:xfrm>
          <a:custGeom>
            <a:avLst/>
            <a:gdLst/>
            <a:ahLst/>
            <a:cxnLst/>
            <a:rect l="l" t="t" r="r" b="b"/>
            <a:pathLst>
              <a:path w="518794" h="167639">
                <a:moveTo>
                  <a:pt x="506018" y="14681"/>
                </a:moveTo>
                <a:lnTo>
                  <a:pt x="88900" y="14681"/>
                </a:lnTo>
                <a:lnTo>
                  <a:pt x="57975" y="152133"/>
                </a:lnTo>
                <a:lnTo>
                  <a:pt x="30480" y="106121"/>
                </a:lnTo>
                <a:lnTo>
                  <a:pt x="12700" y="116789"/>
                </a:lnTo>
                <a:lnTo>
                  <a:pt x="14986" y="120599"/>
                </a:lnTo>
                <a:lnTo>
                  <a:pt x="23710" y="115366"/>
                </a:lnTo>
                <a:lnTo>
                  <a:pt x="54610" y="167081"/>
                </a:lnTo>
                <a:lnTo>
                  <a:pt x="61125" y="167081"/>
                </a:lnTo>
                <a:lnTo>
                  <a:pt x="93980" y="21031"/>
                </a:lnTo>
                <a:lnTo>
                  <a:pt x="506018" y="21031"/>
                </a:lnTo>
                <a:lnTo>
                  <a:pt x="506018" y="14681"/>
                </a:lnTo>
                <a:close/>
              </a:path>
              <a:path w="518794" h="167639">
                <a:moveTo>
                  <a:pt x="518706" y="0"/>
                </a:moveTo>
                <a:lnTo>
                  <a:pt x="0" y="0"/>
                </a:lnTo>
                <a:lnTo>
                  <a:pt x="0" y="3162"/>
                </a:lnTo>
                <a:lnTo>
                  <a:pt x="518706" y="3162"/>
                </a:lnTo>
                <a:lnTo>
                  <a:pt x="518706" y="0"/>
                </a:lnTo>
                <a:close/>
              </a:path>
            </a:pathLst>
          </a:custGeom>
          <a:solidFill>
            <a:srgbClr val="000000"/>
          </a:solidFill>
        </p:spPr>
        <p:txBody>
          <a:bodyPr wrap="square" lIns="0" tIns="0" rIns="0" bIns="0" rtlCol="0"/>
          <a:lstStyle/>
          <a:p>
            <a:endParaRPr/>
          </a:p>
        </p:txBody>
      </p:sp>
      <p:sp>
        <p:nvSpPr>
          <p:cNvPr id="3" name="object 3"/>
          <p:cNvSpPr/>
          <p:nvPr/>
        </p:nvSpPr>
        <p:spPr>
          <a:xfrm>
            <a:off x="7796614" y="4343844"/>
            <a:ext cx="394970" cy="189865"/>
          </a:xfrm>
          <a:custGeom>
            <a:avLst/>
            <a:gdLst/>
            <a:ahLst/>
            <a:cxnLst/>
            <a:rect l="l" t="t" r="r" b="b"/>
            <a:pathLst>
              <a:path w="394970" h="189864">
                <a:moveTo>
                  <a:pt x="394487" y="0"/>
                </a:moveTo>
                <a:lnTo>
                  <a:pt x="76200" y="0"/>
                </a:lnTo>
                <a:lnTo>
                  <a:pt x="45199" y="171450"/>
                </a:lnTo>
                <a:lnTo>
                  <a:pt x="17767" y="113830"/>
                </a:lnTo>
                <a:lnTo>
                  <a:pt x="0" y="127101"/>
                </a:lnTo>
                <a:lnTo>
                  <a:pt x="2654" y="130670"/>
                </a:lnTo>
                <a:lnTo>
                  <a:pt x="10883" y="124536"/>
                </a:lnTo>
                <a:lnTo>
                  <a:pt x="41910" y="189712"/>
                </a:lnTo>
                <a:lnTo>
                  <a:pt x="48361" y="189712"/>
                </a:lnTo>
                <a:lnTo>
                  <a:pt x="81508" y="6350"/>
                </a:lnTo>
                <a:lnTo>
                  <a:pt x="394487" y="6350"/>
                </a:lnTo>
                <a:lnTo>
                  <a:pt x="394487" y="0"/>
                </a:lnTo>
                <a:close/>
              </a:path>
            </a:pathLst>
          </a:custGeom>
          <a:solidFill>
            <a:srgbClr val="000000"/>
          </a:solidFill>
        </p:spPr>
        <p:txBody>
          <a:bodyPr wrap="square" lIns="0" tIns="0" rIns="0" bIns="0" rtlCol="0"/>
          <a:lstStyle/>
          <a:p>
            <a:endParaRPr/>
          </a:p>
        </p:txBody>
      </p:sp>
      <p:sp>
        <p:nvSpPr>
          <p:cNvPr id="4" name="object 4"/>
          <p:cNvSpPr/>
          <p:nvPr/>
        </p:nvSpPr>
        <p:spPr>
          <a:xfrm>
            <a:off x="6959206" y="4182720"/>
            <a:ext cx="1257300" cy="3175"/>
          </a:xfrm>
          <a:custGeom>
            <a:avLst/>
            <a:gdLst/>
            <a:ahLst/>
            <a:cxnLst/>
            <a:rect l="l" t="t" r="r" b="b"/>
            <a:pathLst>
              <a:path w="1257300" h="3175">
                <a:moveTo>
                  <a:pt x="1257300" y="0"/>
                </a:moveTo>
                <a:lnTo>
                  <a:pt x="0" y="0"/>
                </a:lnTo>
                <a:lnTo>
                  <a:pt x="0" y="3175"/>
                </a:lnTo>
                <a:lnTo>
                  <a:pt x="1257300" y="3175"/>
                </a:lnTo>
                <a:lnTo>
                  <a:pt x="1257300" y="0"/>
                </a:lnTo>
                <a:close/>
              </a:path>
            </a:pathLst>
          </a:custGeom>
          <a:solidFill>
            <a:srgbClr val="000000"/>
          </a:solidFill>
        </p:spPr>
        <p:txBody>
          <a:bodyPr wrap="square" lIns="0" tIns="0" rIns="0" bIns="0" rtlCol="0"/>
          <a:lstStyle/>
          <a:p>
            <a:endParaRPr/>
          </a:p>
        </p:txBody>
      </p:sp>
      <p:sp>
        <p:nvSpPr>
          <p:cNvPr id="5" name="object 5"/>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20</a:t>
            </a:r>
            <a:endParaRPr sz="900">
              <a:latin typeface="Arial"/>
              <a:cs typeface="Arial"/>
            </a:endParaRPr>
          </a:p>
        </p:txBody>
      </p:sp>
      <p:sp>
        <p:nvSpPr>
          <p:cNvPr id="6" name="object 6"/>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7" name="object 7"/>
          <p:cNvSpPr txBox="1"/>
          <p:nvPr/>
        </p:nvSpPr>
        <p:spPr>
          <a:xfrm>
            <a:off x="5337175" y="791590"/>
            <a:ext cx="2571750" cy="1379865"/>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manera</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similar,</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potencial</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absoluto</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total</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3</a:t>
            </a:r>
            <a:r>
              <a:rPr sz="650" spc="-5" dirty="0">
                <a:solidFill>
                  <a:srgbClr val="171514"/>
                </a:solidFill>
                <a:latin typeface="Microsoft Sans Serif"/>
                <a:cs typeface="Microsoft Sans Serif"/>
              </a:rPr>
              <a:t> es</a:t>
            </a:r>
            <a:endParaRPr sz="650">
              <a:latin typeface="Microsoft Sans Serif"/>
              <a:cs typeface="Microsoft Sans Serif"/>
            </a:endParaRPr>
          </a:p>
          <a:p>
            <a:pPr>
              <a:spcBef>
                <a:spcPts val="10"/>
              </a:spcBef>
            </a:pPr>
            <a:endParaRPr sz="1200">
              <a:latin typeface="Microsoft Sans Serif"/>
              <a:cs typeface="Microsoft Sans Serif"/>
            </a:endParaRPr>
          </a:p>
          <a:p>
            <a:pPr marR="130810" algn="r"/>
            <a:r>
              <a:rPr sz="900" i="1" spc="-65" dirty="0">
                <a:latin typeface="Arial"/>
                <a:cs typeface="Arial"/>
              </a:rPr>
              <a:t>V</a:t>
            </a:r>
            <a:r>
              <a:rPr sz="550" spc="5" dirty="0">
                <a:latin typeface="Microsoft Sans Serif"/>
                <a:cs typeface="Microsoft Sans Serif"/>
              </a:rPr>
              <a:t>3</a:t>
            </a:r>
            <a:r>
              <a:rPr sz="900" spc="-15" dirty="0">
                <a:latin typeface="Microsoft Sans Serif"/>
                <a:cs typeface="Microsoft Sans Serif"/>
              </a:rPr>
              <a:t>=</a:t>
            </a:r>
            <a:r>
              <a:rPr sz="900" spc="-10" dirty="0">
                <a:latin typeface="Microsoft Sans Serif"/>
                <a:cs typeface="Microsoft Sans Serif"/>
              </a:rPr>
              <a:t> </a:t>
            </a:r>
            <a:r>
              <a:rPr sz="900" spc="100" dirty="0">
                <a:latin typeface="Lucida Sans Unicode"/>
                <a:cs typeface="Lucida Sans Unicode"/>
              </a:rPr>
              <a:t>−</a:t>
            </a:r>
            <a:r>
              <a:rPr sz="900" i="1" spc="-25" dirty="0">
                <a:latin typeface="Arial"/>
                <a:cs typeface="Arial"/>
              </a:rPr>
              <a:t>Yo</a:t>
            </a:r>
            <a:r>
              <a:rPr sz="900" spc="80" dirty="0">
                <a:latin typeface="Microsoft Sans Serif"/>
                <a:cs typeface="Microsoft Sans Serif"/>
              </a:rPr>
              <a:t>/</a:t>
            </a:r>
            <a:r>
              <a:rPr sz="900" spc="50" dirty="0">
                <a:latin typeface="Microsoft Sans Serif"/>
                <a:cs typeface="Microsoft Sans Serif"/>
              </a:rPr>
              <a:t>4π</a:t>
            </a:r>
            <a:r>
              <a:rPr sz="900" i="1" spc="-30" dirty="0">
                <a:latin typeface="Arial"/>
                <a:cs typeface="Arial"/>
              </a:rPr>
              <a:t>L</a:t>
            </a:r>
            <a:endParaRPr sz="900">
              <a:latin typeface="Arial"/>
              <a:cs typeface="Arial"/>
            </a:endParaRPr>
          </a:p>
          <a:p>
            <a:pPr>
              <a:spcBef>
                <a:spcPts val="40"/>
              </a:spcBef>
            </a:pPr>
            <a:endParaRPr sz="1200">
              <a:latin typeface="Arial"/>
              <a:cs typeface="Arial"/>
            </a:endParaRPr>
          </a:p>
          <a:p>
            <a:pPr marL="12700"/>
            <a:r>
              <a:rPr sz="800" spc="15" dirty="0">
                <a:solidFill>
                  <a:srgbClr val="171514"/>
                </a:solidFill>
                <a:latin typeface="Microsoft Sans Serif"/>
                <a:cs typeface="Microsoft Sans Serif"/>
              </a:rPr>
              <a:t>Por</a:t>
            </a:r>
            <a:r>
              <a:rPr sz="800" spc="-10" dirty="0">
                <a:solidFill>
                  <a:srgbClr val="171514"/>
                </a:solidFill>
                <a:latin typeface="Microsoft Sans Serif"/>
                <a:cs typeface="Microsoft Sans Serif"/>
              </a:rPr>
              <a:t> </a:t>
            </a:r>
            <a:r>
              <a:rPr sz="800" spc="30" dirty="0">
                <a:solidFill>
                  <a:srgbClr val="171514"/>
                </a:solidFill>
                <a:latin typeface="Microsoft Sans Serif"/>
                <a:cs typeface="Microsoft Sans Serif"/>
              </a:rPr>
              <a:t>lo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tanto,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diferencia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potencial</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2</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3</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a:latin typeface="Microsoft Sans Serif"/>
              <a:cs typeface="Microsoft Sans Serif"/>
            </a:endParaRPr>
          </a:p>
          <a:p>
            <a:pPr>
              <a:spcBef>
                <a:spcPts val="50"/>
              </a:spcBef>
            </a:pPr>
            <a:endParaRPr sz="1050">
              <a:latin typeface="Microsoft Sans Serif"/>
              <a:cs typeface="Microsoft Sans Serif"/>
            </a:endParaRPr>
          </a:p>
          <a:p>
            <a:pPr marL="1443355"/>
            <a:r>
              <a:rPr sz="1000" i="1" spc="-100" dirty="0">
                <a:latin typeface="Arial"/>
                <a:cs typeface="Arial"/>
              </a:rPr>
              <a:t>V</a:t>
            </a:r>
            <a:r>
              <a:rPr sz="550" spc="5" dirty="0">
                <a:latin typeface="Microsoft Sans Serif"/>
                <a:cs typeface="Microsoft Sans Serif"/>
              </a:rPr>
              <a:t>23</a:t>
            </a:r>
            <a:r>
              <a:rPr sz="950" spc="-15" dirty="0">
                <a:latin typeface="Microsoft Sans Serif"/>
                <a:cs typeface="Microsoft Sans Serif"/>
              </a:rPr>
              <a:t>=</a:t>
            </a:r>
            <a:r>
              <a:rPr sz="1000" i="1" spc="-100" dirty="0">
                <a:latin typeface="Arial"/>
                <a:cs typeface="Arial"/>
              </a:rPr>
              <a:t>V</a:t>
            </a:r>
            <a:r>
              <a:rPr sz="550" spc="5" dirty="0">
                <a:latin typeface="Microsoft Sans Serif"/>
                <a:cs typeface="Microsoft Sans Serif"/>
              </a:rPr>
              <a:t>2</a:t>
            </a:r>
            <a:r>
              <a:rPr sz="950" spc="195" dirty="0">
                <a:latin typeface="Microsoft Sans Serif"/>
                <a:cs typeface="Microsoft Sans Serif"/>
              </a:rPr>
              <a:t>–</a:t>
            </a:r>
            <a:r>
              <a:rPr sz="1000" i="1" spc="-100" dirty="0">
                <a:latin typeface="Arial"/>
                <a:cs typeface="Arial"/>
              </a:rPr>
              <a:t>V</a:t>
            </a:r>
            <a:r>
              <a:rPr sz="550" spc="5" dirty="0">
                <a:latin typeface="Microsoft Sans Serif"/>
                <a:cs typeface="Microsoft Sans Serif"/>
              </a:rPr>
              <a:t>3</a:t>
            </a:r>
            <a:r>
              <a:rPr sz="950" spc="-15" dirty="0">
                <a:latin typeface="Microsoft Sans Serif"/>
                <a:cs typeface="Microsoft Sans Serif"/>
              </a:rPr>
              <a:t>=</a:t>
            </a:r>
            <a:r>
              <a:rPr sz="1000" i="1" spc="-100" dirty="0">
                <a:latin typeface="Arial"/>
                <a:cs typeface="Arial"/>
              </a:rPr>
              <a:t>V</a:t>
            </a:r>
            <a:r>
              <a:rPr sz="950" spc="-15" dirty="0">
                <a:latin typeface="Microsoft Sans Serif"/>
                <a:cs typeface="Microsoft Sans Serif"/>
              </a:rPr>
              <a:t>=</a:t>
            </a:r>
            <a:r>
              <a:rPr sz="1000" i="1" spc="-60" dirty="0">
                <a:latin typeface="Arial"/>
                <a:cs typeface="Arial"/>
              </a:rPr>
              <a:t>Yo</a:t>
            </a:r>
            <a:r>
              <a:rPr sz="950" spc="85" dirty="0">
                <a:latin typeface="Microsoft Sans Serif"/>
                <a:cs typeface="Microsoft Sans Serif"/>
              </a:rPr>
              <a:t>/</a:t>
            </a:r>
            <a:r>
              <a:rPr sz="950" spc="55" dirty="0">
                <a:latin typeface="Microsoft Sans Serif"/>
                <a:cs typeface="Microsoft Sans Serif"/>
              </a:rPr>
              <a:t>2π</a:t>
            </a:r>
            <a:r>
              <a:rPr sz="1000" i="1" spc="-60" dirty="0">
                <a:latin typeface="Arial"/>
                <a:cs typeface="Arial"/>
              </a:rPr>
              <a:t>L</a:t>
            </a:r>
            <a:endParaRPr sz="1000">
              <a:latin typeface="Arial"/>
              <a:cs typeface="Arial"/>
            </a:endParaRPr>
          </a:p>
          <a:p>
            <a:pPr>
              <a:lnSpc>
                <a:spcPct val="100000"/>
              </a:lnSpc>
            </a:pPr>
            <a:endParaRPr sz="1350">
              <a:latin typeface="Arial"/>
              <a:cs typeface="Arial"/>
            </a:endParaRPr>
          </a:p>
          <a:p>
            <a:pPr marL="12700"/>
            <a:r>
              <a:rPr sz="650" spc="5" dirty="0">
                <a:solidFill>
                  <a:srgbClr val="171514"/>
                </a:solidFill>
                <a:latin typeface="Microsoft Sans Serif"/>
                <a:cs typeface="Microsoft Sans Serif"/>
              </a:rPr>
              <a:t>y</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suelo</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viene</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dada</a:t>
            </a:r>
            <a:r>
              <a:rPr sz="650" spc="-10"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endParaRPr sz="650">
              <a:latin typeface="Microsoft Sans Serif"/>
              <a:cs typeface="Microsoft Sans Serif"/>
            </a:endParaRPr>
          </a:p>
        </p:txBody>
      </p:sp>
      <p:sp>
        <p:nvSpPr>
          <p:cNvPr id="8" name="object 8"/>
          <p:cNvSpPr txBox="1"/>
          <p:nvPr/>
        </p:nvSpPr>
        <p:spPr>
          <a:xfrm>
            <a:off x="6927056" y="2272178"/>
            <a:ext cx="996950" cy="165430"/>
          </a:xfrm>
          <a:prstGeom prst="rect">
            <a:avLst/>
          </a:prstGeom>
        </p:spPr>
        <p:txBody>
          <a:bodyPr vert="horz" wrap="square" lIns="0" tIns="11430" rIns="0" bIns="0" rtlCol="0">
            <a:spAutoFit/>
          </a:bodyPr>
          <a:lstStyle/>
          <a:p>
            <a:pPr marL="12700">
              <a:spcBef>
                <a:spcPts val="90"/>
              </a:spcBef>
            </a:pPr>
            <a:r>
              <a:rPr sz="1000" i="1" dirty="0">
                <a:latin typeface="Arial"/>
                <a:cs typeface="Arial"/>
              </a:rPr>
              <a:t>ρ</a:t>
            </a:r>
            <a:r>
              <a:rPr sz="950" spc="-15" dirty="0">
                <a:latin typeface="Microsoft Sans Serif"/>
                <a:cs typeface="Microsoft Sans Serif"/>
              </a:rPr>
              <a:t>=</a:t>
            </a:r>
            <a:r>
              <a:rPr sz="950" spc="-10" dirty="0">
                <a:latin typeface="Microsoft Sans Serif"/>
                <a:cs typeface="Microsoft Sans Serif"/>
              </a:rPr>
              <a:t> </a:t>
            </a:r>
            <a:r>
              <a:rPr sz="950" spc="-35" dirty="0">
                <a:latin typeface="Microsoft Sans Serif"/>
                <a:cs typeface="Microsoft Sans Serif"/>
              </a:rPr>
              <a:t>(</a:t>
            </a:r>
            <a:r>
              <a:rPr sz="1000" i="1" spc="-100" dirty="0">
                <a:latin typeface="Arial"/>
                <a:cs typeface="Arial"/>
              </a:rPr>
              <a:t>V</a:t>
            </a:r>
            <a:r>
              <a:rPr sz="950" spc="85" dirty="0">
                <a:latin typeface="Microsoft Sans Serif"/>
                <a:cs typeface="Microsoft Sans Serif"/>
              </a:rPr>
              <a:t>/</a:t>
            </a:r>
            <a:r>
              <a:rPr sz="1000" i="1" spc="40" dirty="0">
                <a:latin typeface="Arial"/>
                <a:cs typeface="Arial"/>
              </a:rPr>
              <a:t>I</a:t>
            </a:r>
            <a:r>
              <a:rPr sz="950" spc="-35" dirty="0">
                <a:latin typeface="Microsoft Sans Serif"/>
                <a:cs typeface="Microsoft Sans Serif"/>
              </a:rPr>
              <a:t>)</a:t>
            </a:r>
            <a:r>
              <a:rPr sz="950" spc="55" dirty="0">
                <a:latin typeface="Microsoft Sans Serif"/>
                <a:cs typeface="Microsoft Sans Serif"/>
              </a:rPr>
              <a:t>2π</a:t>
            </a:r>
            <a:r>
              <a:rPr sz="1000" i="1" spc="-60" dirty="0">
                <a:latin typeface="Arial"/>
                <a:cs typeface="Arial"/>
              </a:rPr>
              <a:t>L</a:t>
            </a:r>
            <a:r>
              <a:rPr sz="950" spc="-15" dirty="0">
                <a:latin typeface="Microsoft Sans Serif"/>
                <a:cs typeface="Microsoft Sans Serif"/>
              </a:rPr>
              <a:t>=</a:t>
            </a:r>
            <a:r>
              <a:rPr sz="950" spc="55" dirty="0">
                <a:latin typeface="Microsoft Sans Serif"/>
                <a:cs typeface="Microsoft Sans Serif"/>
              </a:rPr>
              <a:t>2π</a:t>
            </a:r>
            <a:r>
              <a:rPr sz="1000" i="1" spc="-95" dirty="0">
                <a:latin typeface="Arial"/>
                <a:cs typeface="Arial"/>
              </a:rPr>
              <a:t>LR</a:t>
            </a:r>
            <a:endParaRPr sz="1000">
              <a:latin typeface="Arial"/>
              <a:cs typeface="Arial"/>
            </a:endParaRPr>
          </a:p>
        </p:txBody>
      </p:sp>
      <p:sp>
        <p:nvSpPr>
          <p:cNvPr id="9" name="object 9"/>
          <p:cNvSpPr txBox="1"/>
          <p:nvPr/>
        </p:nvSpPr>
        <p:spPr>
          <a:xfrm>
            <a:off x="9317084" y="2290192"/>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(2.17)</a:t>
            </a:r>
            <a:endParaRPr sz="850">
              <a:latin typeface="Microsoft Sans Serif"/>
              <a:cs typeface="Microsoft Sans Serif"/>
            </a:endParaRPr>
          </a:p>
        </p:txBody>
      </p:sp>
      <p:sp>
        <p:nvSpPr>
          <p:cNvPr id="10" name="object 10"/>
          <p:cNvSpPr txBox="1"/>
          <p:nvPr/>
        </p:nvSpPr>
        <p:spPr>
          <a:xfrm>
            <a:off x="5337286" y="2568786"/>
            <a:ext cx="4280535" cy="1259576"/>
          </a:xfrm>
          <a:prstGeom prst="rect">
            <a:avLst/>
          </a:prstGeom>
        </p:spPr>
        <p:txBody>
          <a:bodyPr vert="horz" wrap="square" lIns="0" tIns="17780" rIns="0" bIns="0" rtlCol="0">
            <a:spAutoFit/>
          </a:bodyPr>
          <a:lstStyle/>
          <a:p>
            <a:pPr marL="12700" marR="5080">
              <a:lnSpc>
                <a:spcPct val="133300"/>
              </a:lnSpc>
              <a:spcBef>
                <a:spcPts val="140"/>
              </a:spcBef>
            </a:pPr>
            <a:r>
              <a:rPr sz="750" spc="20" dirty="0">
                <a:solidFill>
                  <a:srgbClr val="171514"/>
                </a:solidFill>
                <a:latin typeface="Microsoft Sans Serif"/>
                <a:cs typeface="Microsoft Sans Serif"/>
              </a:rPr>
              <a:t>dónde</a:t>
            </a:r>
            <a:r>
              <a:rPr sz="750" i="1" spc="20" dirty="0">
                <a:solidFill>
                  <a:srgbClr val="171514"/>
                </a:solidFill>
                <a:latin typeface="Arial"/>
                <a:cs typeface="Arial"/>
              </a:rPr>
              <a:t>ρ</a:t>
            </a:r>
            <a:r>
              <a:rPr sz="750" spc="20" dirty="0">
                <a:solidFill>
                  <a:srgbClr val="171514"/>
                </a:solidFill>
                <a:latin typeface="Microsoft Sans Serif"/>
                <a:cs typeface="Microsoft Sans Serif"/>
              </a:rPr>
              <a:t>es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 real del </a:t>
            </a:r>
            <a:r>
              <a:rPr sz="750" spc="15" dirty="0">
                <a:solidFill>
                  <a:srgbClr val="171514"/>
                </a:solidFill>
                <a:latin typeface="Microsoft Sans Serif"/>
                <a:cs typeface="Microsoft Sans Serif"/>
              </a:rPr>
              <a:t>suelo </a:t>
            </a:r>
            <a:r>
              <a:rPr sz="750" dirty="0">
                <a:solidFill>
                  <a:srgbClr val="171514"/>
                </a:solidFill>
                <a:latin typeface="Microsoft Sans Serif"/>
                <a:cs typeface="Microsoft Sans Serif"/>
              </a:rPr>
              <a:t>si </a:t>
            </a:r>
            <a:r>
              <a:rPr sz="750" spc="10" dirty="0">
                <a:solidFill>
                  <a:srgbClr val="171514"/>
                </a:solidFill>
                <a:latin typeface="Microsoft Sans Serif"/>
                <a:cs typeface="Microsoft Sans Serif"/>
              </a:rPr>
              <a:t>el </a:t>
            </a:r>
            <a:r>
              <a:rPr sz="750" spc="15" dirty="0">
                <a:solidFill>
                  <a:srgbClr val="171514"/>
                </a:solidFill>
                <a:latin typeface="Microsoft Sans Serif"/>
                <a:cs typeface="Microsoft Sans Serif"/>
              </a:rPr>
              <a:t>suelo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homogéneo. </a:t>
            </a:r>
            <a:r>
              <a:rPr sz="750" spc="-10" dirty="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dado que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resistividad</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un </a:t>
            </a:r>
            <a:r>
              <a:rPr sz="750" spc="15" dirty="0">
                <a:solidFill>
                  <a:srgbClr val="171514"/>
                </a:solidFill>
                <a:latin typeface="Microsoft Sans Serif"/>
                <a:cs typeface="Microsoft Sans Serif"/>
              </a:rPr>
              <a:t>suelo </a:t>
            </a:r>
            <a:r>
              <a:rPr sz="750" spc="30" dirty="0">
                <a:solidFill>
                  <a:srgbClr val="171514"/>
                </a:solidFill>
                <a:latin typeface="Microsoft Sans Serif"/>
                <a:cs typeface="Microsoft Sans Serif"/>
              </a:rPr>
              <a:t>generalmente </a:t>
            </a:r>
            <a:r>
              <a:rPr sz="750" spc="15" dirty="0">
                <a:solidFill>
                  <a:srgbClr val="171514"/>
                </a:solidFill>
                <a:latin typeface="Microsoft Sans Serif"/>
                <a:cs typeface="Microsoft Sans Serif"/>
              </a:rPr>
              <a:t>varía </a:t>
            </a:r>
            <a:r>
              <a:rPr sz="750" spc="20" dirty="0">
                <a:solidFill>
                  <a:srgbClr val="171514"/>
                </a:solidFill>
                <a:latin typeface="Microsoft Sans Serif"/>
                <a:cs typeface="Microsoft Sans Serif"/>
              </a:rPr>
              <a:t>con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profundidad </a:t>
            </a:r>
            <a:r>
              <a:rPr sz="750" dirty="0">
                <a:solidFill>
                  <a:srgbClr val="171514"/>
                </a:solidFill>
                <a:latin typeface="Microsoft Sans Serif"/>
                <a:cs typeface="Microsoft Sans Serif"/>
              </a:rPr>
              <a:t>(capa </a:t>
            </a:r>
            <a:r>
              <a:rPr sz="750" spc="30" dirty="0">
                <a:solidFill>
                  <a:srgbClr val="171514"/>
                </a:solidFill>
                <a:latin typeface="Microsoft Sans Serif"/>
                <a:cs typeface="Microsoft Sans Serif"/>
              </a:rPr>
              <a:t>superior </a:t>
            </a:r>
            <a:r>
              <a:rPr sz="750" spc="20" dirty="0">
                <a:solidFill>
                  <a:srgbClr val="171514"/>
                </a:solidFill>
                <a:latin typeface="Microsoft Sans Serif"/>
                <a:cs typeface="Microsoft Sans Serif"/>
              </a:rPr>
              <a:t>del </a:t>
            </a:r>
            <a:r>
              <a:rPr sz="750" spc="10" dirty="0">
                <a:solidFill>
                  <a:srgbClr val="171514"/>
                </a:solidFill>
                <a:latin typeface="Microsoft Sans Serif"/>
                <a:cs typeface="Microsoft Sans Serif"/>
              </a:rPr>
              <a:t>suelo</a:t>
            </a:r>
            <a:r>
              <a:rPr sz="750" spc="1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capa</a:t>
            </a:r>
            <a:r>
              <a:rPr lang="es-ES" sz="750" spc="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 </a:t>
            </a:r>
            <a:r>
              <a:rPr sz="750" spc="10" dirty="0">
                <a:solidFill>
                  <a:srgbClr val="171514"/>
                </a:solidFill>
                <a:latin typeface="Microsoft Sans Serif"/>
                <a:cs typeface="Microsoft Sans Serif"/>
              </a:rPr>
              <a:t>subsuelo), la </a:t>
            </a:r>
            <a:r>
              <a:rPr sz="750" spc="20" dirty="0">
                <a:solidFill>
                  <a:srgbClr val="171514"/>
                </a:solidFill>
                <a:latin typeface="Microsoft Sans Serif"/>
                <a:cs typeface="Microsoft Sans Serif"/>
              </a:rPr>
              <a:t>resistividad </a:t>
            </a:r>
            <a:r>
              <a:rPr sz="750" spc="25" dirty="0">
                <a:solidFill>
                  <a:srgbClr val="171514"/>
                </a:solidFill>
                <a:latin typeface="Microsoft Sans Serif"/>
                <a:cs typeface="Microsoft Sans Serif"/>
              </a:rPr>
              <a:t>medida</a:t>
            </a:r>
            <a:r>
              <a:rPr sz="750" i="1" spc="25" dirty="0">
                <a:solidFill>
                  <a:srgbClr val="171514"/>
                </a:solidFill>
                <a:latin typeface="Arial"/>
                <a:cs typeface="Arial"/>
              </a:rPr>
              <a:t>ρ</a:t>
            </a:r>
            <a:r>
              <a:rPr sz="750" spc="25" dirty="0">
                <a:solidFill>
                  <a:srgbClr val="171514"/>
                </a:solidFill>
                <a:latin typeface="Microsoft Sans Serif"/>
                <a:cs typeface="Microsoft Sans Serif"/>
              </a:rPr>
              <a:t>representa </a:t>
            </a:r>
            <a:r>
              <a:rPr sz="750" spc="20" dirty="0">
                <a:solidFill>
                  <a:srgbClr val="171514"/>
                </a:solidFill>
                <a:latin typeface="Microsoft Sans Serif"/>
                <a:cs typeface="Microsoft Sans Serif"/>
              </a:rPr>
              <a:t>el</a:t>
            </a:r>
            <a:r>
              <a:rPr sz="750" i="1" spc="20" dirty="0">
                <a:solidFill>
                  <a:srgbClr val="171514"/>
                </a:solidFill>
                <a:latin typeface="Arial"/>
                <a:cs typeface="Arial"/>
              </a:rPr>
              <a:t>resistividad </a:t>
            </a:r>
            <a:r>
              <a:rPr sz="750" i="1" spc="25" dirty="0">
                <a:solidFill>
                  <a:srgbClr val="171514"/>
                </a:solidFill>
                <a:latin typeface="Arial"/>
                <a:cs typeface="Arial"/>
              </a:rPr>
              <a:t>aparente</a:t>
            </a:r>
            <a:r>
              <a:rPr sz="750" spc="25"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suelo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err="1">
                <a:solidFill>
                  <a:srgbClr val="171514"/>
                </a:solidFill>
                <a:latin typeface="Microsoft Sans Serif"/>
                <a:cs typeface="Microsoft Sans Serif"/>
              </a:rPr>
              <a:t>sitio</a:t>
            </a:r>
            <a:r>
              <a:rPr sz="750" spc="2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medición</a:t>
            </a:r>
            <a:r>
              <a:rPr sz="750" spc="25" dirty="0">
                <a:solidFill>
                  <a:srgbClr val="171514"/>
                </a:solidFill>
                <a:latin typeface="Microsoft Sans Serif"/>
                <a:cs typeface="Microsoft Sans Serif"/>
              </a:rPr>
              <a:t>. </a:t>
            </a:r>
            <a:r>
              <a:rPr sz="750" dirty="0">
                <a:solidFill>
                  <a:srgbClr val="171514"/>
                </a:solidFill>
                <a:latin typeface="Microsoft Sans Serif"/>
                <a:cs typeface="Microsoft Sans Serif"/>
              </a:rPr>
              <a:t>Al </a:t>
            </a:r>
            <a:r>
              <a:rPr sz="750" spc="35" dirty="0">
                <a:solidFill>
                  <a:srgbClr val="171514"/>
                </a:solidFill>
                <a:latin typeface="Microsoft Sans Serif"/>
                <a:cs typeface="Microsoft Sans Serif"/>
              </a:rPr>
              <a:t>aumentar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distancia </a:t>
            </a:r>
            <a:r>
              <a:rPr sz="750" spc="35" dirty="0">
                <a:solidFill>
                  <a:srgbClr val="171514"/>
                </a:solidFill>
                <a:latin typeface="Microsoft Sans Serif"/>
                <a:cs typeface="Microsoft Sans Serif"/>
              </a:rPr>
              <a:t>entre </a:t>
            </a:r>
            <a:r>
              <a:rPr sz="750" spc="5" dirty="0">
                <a:solidFill>
                  <a:srgbClr val="171514"/>
                </a:solidFill>
                <a:latin typeface="Microsoft Sans Serif"/>
                <a:cs typeface="Microsoft Sans Serif"/>
              </a:rPr>
              <a:t>sondas</a:t>
            </a:r>
            <a:r>
              <a:rPr sz="750" i="1" spc="5" dirty="0">
                <a:solidFill>
                  <a:srgbClr val="171514"/>
                </a:solidFill>
                <a:latin typeface="Arial"/>
                <a:cs typeface="Arial"/>
              </a:rPr>
              <a:t>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corriente penetra una </a:t>
            </a:r>
            <a:r>
              <a:rPr sz="750" spc="15" dirty="0">
                <a:solidFill>
                  <a:srgbClr val="171514"/>
                </a:solidFill>
                <a:latin typeface="Microsoft Sans Serif"/>
                <a:cs typeface="Microsoft Sans Serif"/>
              </a:rPr>
              <a:t>distancia</a:t>
            </a:r>
            <a:r>
              <a:rPr sz="750" spc="15" dirty="0">
                <a:solidFill>
                  <a:srgbClr val="171514"/>
                </a:solidFill>
                <a:latin typeface="Microsoft Sans Serif"/>
                <a:cs typeface="Microsoft Sans Serif"/>
              </a:rPr>
              <a:t> </a:t>
            </a:r>
            <a:r>
              <a:rPr sz="750" spc="35" dirty="0">
                <a:solidFill>
                  <a:srgbClr val="171514"/>
                </a:solidFill>
                <a:latin typeface="Microsoft Sans Serif"/>
                <a:cs typeface="Microsoft Sans Serif"/>
              </a:rPr>
              <a:t>mayor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más</a:t>
            </a:r>
            <a:r>
              <a:rPr sz="75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profunda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da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mejor</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estimación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dirty="0">
                <a:solidFill>
                  <a:srgbClr val="171514"/>
                </a:solidFill>
                <a:latin typeface="Microsoft Sans Serif"/>
                <a:cs typeface="Microsoft Sans Serif"/>
              </a:rPr>
              <a:t> si </a:t>
            </a:r>
            <a:r>
              <a:rPr sz="750" spc="10" dirty="0">
                <a:solidFill>
                  <a:srgbClr val="171514"/>
                </a:solidFill>
                <a:latin typeface="Microsoft Sans Serif"/>
                <a:cs typeface="Microsoft Sans Serif"/>
              </a:rPr>
              <a:t>esta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última</a:t>
            </a:r>
            <a:r>
              <a:rPr sz="750" dirty="0">
                <a:solidFill>
                  <a:srgbClr val="171514"/>
                </a:solidFill>
                <a:latin typeface="Microsoft Sans Serif"/>
                <a:cs typeface="Microsoft Sans Serif"/>
              </a:rPr>
              <a:t> </a:t>
            </a:r>
            <a:r>
              <a:rPr sz="750" spc="15" dirty="0" err="1">
                <a:solidFill>
                  <a:srgbClr val="171514"/>
                </a:solidFill>
                <a:latin typeface="Microsoft Sans Serif"/>
                <a:cs typeface="Microsoft Sans Serif"/>
              </a:rPr>
              <a:t>varía</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apreciablemente</a:t>
            </a:r>
            <a:r>
              <a:rPr lang="es-ES" sz="750" spc="2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a:t>
            </a:r>
            <a:r>
              <a:rPr sz="750" spc="-1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profundidad</a:t>
            </a:r>
            <a:r>
              <a:rPr sz="750" spc="35" dirty="0">
                <a:solidFill>
                  <a:srgbClr val="171514"/>
                </a:solidFill>
                <a:latin typeface="Microsoft Sans Serif"/>
                <a:cs typeface="Microsoft Sans Serif"/>
              </a:rPr>
              <a:t>.</a:t>
            </a:r>
            <a:endParaRPr sz="750" dirty="0">
              <a:latin typeface="Microsoft Sans Serif"/>
              <a:cs typeface="Microsoft Sans Serif"/>
            </a:endParaRPr>
          </a:p>
          <a:p>
            <a:pPr marL="12700" marR="127635" indent="152400">
              <a:lnSpc>
                <a:spcPts val="1200"/>
              </a:lnSpc>
              <a:spcBef>
                <a:spcPts val="80"/>
              </a:spcBef>
            </a:pPr>
            <a:r>
              <a:rPr sz="650" spc="-30" dirty="0">
                <a:solidFill>
                  <a:srgbClr val="171514"/>
                </a:solidFill>
                <a:latin typeface="Microsoft Sans Serif"/>
                <a:cs typeface="Microsoft Sans Serif"/>
              </a:rPr>
              <a:t>Si</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longitud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sonda</a:t>
            </a:r>
            <a:r>
              <a:rPr sz="650" i="1" spc="20" dirty="0">
                <a:solidFill>
                  <a:srgbClr val="171514"/>
                </a:solidFill>
                <a:latin typeface="Arial"/>
                <a:cs typeface="Arial"/>
              </a:rPr>
              <a:t>yo</a:t>
            </a:r>
            <a:r>
              <a:rPr sz="650" spc="20" dirty="0">
                <a:solidFill>
                  <a:srgbClr val="171514"/>
                </a:solidFill>
                <a:latin typeface="Microsoft Sans Serif"/>
                <a:cs typeface="Microsoft Sans Serif"/>
              </a:rPr>
              <a:t>no</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pequeño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comparación</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separación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sonda</a:t>
            </a:r>
            <a:r>
              <a:rPr sz="650" i="1" spc="10" dirty="0">
                <a:solidFill>
                  <a:srgbClr val="171514"/>
                </a:solidFill>
                <a:latin typeface="Arial"/>
                <a:cs typeface="Arial"/>
              </a:rPr>
              <a:t>L</a:t>
            </a:r>
            <a:r>
              <a:rPr sz="650" spc="10"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15" dirty="0" err="1">
                <a:solidFill>
                  <a:srgbClr val="171514"/>
                </a:solidFill>
                <a:latin typeface="Microsoft Sans Serif"/>
                <a:cs typeface="Microsoft Sans Serif"/>
              </a:rPr>
              <a:t>entonces</a:t>
            </a:r>
            <a:r>
              <a:rPr sz="650" dirty="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la</a:t>
            </a:r>
            <a:r>
              <a:rPr lang="es-ES" sz="650" spc="1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resistividad</a:t>
            </a:r>
            <a:r>
              <a:rPr sz="650" spc="-10"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aparente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viene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dada</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endParaRPr sz="650" dirty="0">
              <a:latin typeface="Microsoft Sans Serif"/>
              <a:cs typeface="Microsoft Sans Serif"/>
            </a:endParaRPr>
          </a:p>
        </p:txBody>
      </p:sp>
      <p:sp>
        <p:nvSpPr>
          <p:cNvPr id="11" name="object 11"/>
          <p:cNvSpPr txBox="1"/>
          <p:nvPr/>
        </p:nvSpPr>
        <p:spPr>
          <a:xfrm>
            <a:off x="7671692" y="4225164"/>
            <a:ext cx="98425" cy="166712"/>
          </a:xfrm>
          <a:prstGeom prst="rect">
            <a:avLst/>
          </a:prstGeom>
        </p:spPr>
        <p:txBody>
          <a:bodyPr vert="horz" wrap="square" lIns="0" tIns="12700" rIns="0" bIns="0" rtlCol="0">
            <a:spAutoFit/>
          </a:bodyPr>
          <a:lstStyle/>
          <a:p>
            <a:pPr marL="12700">
              <a:spcBef>
                <a:spcPts val="100"/>
              </a:spcBef>
            </a:pPr>
            <a:r>
              <a:rPr sz="1000" spc="110" dirty="0">
                <a:latin typeface="Lucida Sans Unicode"/>
                <a:cs typeface="Lucida Sans Unicode"/>
              </a:rPr>
              <a:t>−</a:t>
            </a:r>
            <a:endParaRPr sz="1000">
              <a:latin typeface="Lucida Sans Unicode"/>
              <a:cs typeface="Lucida Sans Unicode"/>
            </a:endParaRPr>
          </a:p>
        </p:txBody>
      </p:sp>
      <p:sp>
        <p:nvSpPr>
          <p:cNvPr id="12" name="object 12"/>
          <p:cNvSpPr txBox="1"/>
          <p:nvPr/>
        </p:nvSpPr>
        <p:spPr>
          <a:xfrm>
            <a:off x="7437042" y="3992972"/>
            <a:ext cx="808355" cy="173766"/>
          </a:xfrm>
          <a:prstGeom prst="rect">
            <a:avLst/>
          </a:prstGeom>
        </p:spPr>
        <p:txBody>
          <a:bodyPr vert="horz" wrap="square" lIns="0" tIns="12065" rIns="0" bIns="0" rtlCol="0">
            <a:spAutoFit/>
          </a:bodyPr>
          <a:lstStyle/>
          <a:p>
            <a:pPr marL="12700">
              <a:spcBef>
                <a:spcPts val="95"/>
              </a:spcBef>
              <a:tabLst>
                <a:tab pos="795020" algn="l"/>
              </a:tabLst>
            </a:pPr>
            <a:r>
              <a:rPr sz="1000" spc="-20" dirty="0" smtClean="0">
                <a:latin typeface="Microsoft Sans Serif"/>
                <a:cs typeface="Microsoft Sans Serif"/>
              </a:rPr>
              <a:t>4π</a:t>
            </a:r>
            <a:r>
              <a:rPr sz="1050" i="1" spc="-20" dirty="0" smtClean="0">
                <a:latin typeface="Arial"/>
                <a:cs typeface="Arial"/>
              </a:rPr>
              <a:t>LR</a:t>
            </a:r>
            <a:r>
              <a:rPr lang="es-ES" sz="1050" i="1" spc="-40" dirty="0" smtClean="0">
                <a:latin typeface="Arial"/>
                <a:cs typeface="Arial"/>
              </a:rPr>
              <a:t> </a:t>
            </a:r>
            <a:r>
              <a:rPr sz="1050" i="1" u="sng" dirty="0">
                <a:uFill>
                  <a:solidFill>
                    <a:srgbClr val="000000"/>
                  </a:solidFill>
                </a:uFill>
                <a:latin typeface="Times New Roman"/>
                <a:cs typeface="Times New Roman"/>
              </a:rPr>
              <a:t>	</a:t>
            </a:r>
            <a:endParaRPr sz="1050" dirty="0">
              <a:latin typeface="Times New Roman"/>
              <a:cs typeface="Times New Roman"/>
            </a:endParaRPr>
          </a:p>
        </p:txBody>
      </p:sp>
      <p:sp>
        <p:nvSpPr>
          <p:cNvPr id="13" name="object 13"/>
          <p:cNvSpPr txBox="1"/>
          <p:nvPr/>
        </p:nvSpPr>
        <p:spPr>
          <a:xfrm>
            <a:off x="6736556" y="4073141"/>
            <a:ext cx="175260" cy="173766"/>
          </a:xfrm>
          <a:prstGeom prst="rect">
            <a:avLst/>
          </a:prstGeom>
        </p:spPr>
        <p:txBody>
          <a:bodyPr vert="horz" wrap="square" lIns="0" tIns="12065" rIns="0" bIns="0" rtlCol="0">
            <a:spAutoFit/>
          </a:bodyPr>
          <a:lstStyle/>
          <a:p>
            <a:pPr marL="12700">
              <a:spcBef>
                <a:spcPts val="95"/>
              </a:spcBef>
            </a:pPr>
            <a:r>
              <a:rPr sz="1050" i="1" dirty="0">
                <a:latin typeface="Arial"/>
                <a:cs typeface="Arial"/>
              </a:rPr>
              <a:t>ρ</a:t>
            </a:r>
            <a:r>
              <a:rPr sz="1000" spc="-15" dirty="0">
                <a:latin typeface="Microsoft Sans Serif"/>
                <a:cs typeface="Microsoft Sans Serif"/>
              </a:rPr>
              <a:t>=</a:t>
            </a:r>
            <a:endParaRPr sz="1000">
              <a:latin typeface="Microsoft Sans Serif"/>
              <a:cs typeface="Microsoft Sans Serif"/>
            </a:endParaRPr>
          </a:p>
        </p:txBody>
      </p:sp>
      <p:sp>
        <p:nvSpPr>
          <p:cNvPr id="14" name="object 14"/>
          <p:cNvSpPr txBox="1"/>
          <p:nvPr/>
        </p:nvSpPr>
        <p:spPr>
          <a:xfrm>
            <a:off x="9320024" y="4104134"/>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(2.18)</a:t>
            </a:r>
            <a:endParaRPr sz="800">
              <a:latin typeface="Microsoft Sans Serif"/>
              <a:cs typeface="Microsoft Sans Serif"/>
            </a:endParaRPr>
          </a:p>
        </p:txBody>
      </p:sp>
      <p:sp>
        <p:nvSpPr>
          <p:cNvPr id="15" name="object 15"/>
          <p:cNvSpPr txBox="1"/>
          <p:nvPr/>
        </p:nvSpPr>
        <p:spPr>
          <a:xfrm>
            <a:off x="7311629" y="4139435"/>
            <a:ext cx="727075" cy="173766"/>
          </a:xfrm>
          <a:prstGeom prst="rect">
            <a:avLst/>
          </a:prstGeom>
        </p:spPr>
        <p:txBody>
          <a:bodyPr vert="horz" wrap="square" lIns="0" tIns="12065" rIns="0" bIns="0" rtlCol="0">
            <a:spAutoFit/>
          </a:bodyPr>
          <a:lstStyle/>
          <a:p>
            <a:pPr marL="12700">
              <a:spcBef>
                <a:spcPts val="95"/>
              </a:spcBef>
              <a:tabLst>
                <a:tab pos="647065" algn="l"/>
              </a:tabLst>
            </a:pPr>
            <a:r>
              <a:rPr sz="1000" spc="15" dirty="0">
                <a:latin typeface="Microsoft Sans Serif"/>
                <a:cs typeface="Microsoft Sans Serif"/>
              </a:rPr>
              <a:t>2</a:t>
            </a:r>
            <a:r>
              <a:rPr sz="1050" i="1" spc="-60" dirty="0">
                <a:latin typeface="Arial"/>
                <a:cs typeface="Arial"/>
              </a:rPr>
              <a:t>L	L</a:t>
            </a:r>
            <a:endParaRPr sz="1050">
              <a:latin typeface="Arial"/>
              <a:cs typeface="Arial"/>
            </a:endParaRPr>
          </a:p>
        </p:txBody>
      </p:sp>
      <p:sp>
        <p:nvSpPr>
          <p:cNvPr id="16" name="object 16"/>
          <p:cNvSpPr txBox="1"/>
          <p:nvPr/>
        </p:nvSpPr>
        <p:spPr>
          <a:xfrm>
            <a:off x="6946141" y="4225164"/>
            <a:ext cx="203835" cy="166712"/>
          </a:xfrm>
          <a:prstGeom prst="rect">
            <a:avLst/>
          </a:prstGeom>
        </p:spPr>
        <p:txBody>
          <a:bodyPr vert="horz" wrap="square" lIns="0" tIns="12700" rIns="0" bIns="0" rtlCol="0">
            <a:spAutoFit/>
          </a:bodyPr>
          <a:lstStyle/>
          <a:p>
            <a:pPr marL="12700">
              <a:spcBef>
                <a:spcPts val="100"/>
              </a:spcBef>
            </a:pPr>
            <a:r>
              <a:rPr sz="1000" spc="15" dirty="0">
                <a:latin typeface="Microsoft Sans Serif"/>
                <a:cs typeface="Microsoft Sans Serif"/>
              </a:rPr>
              <a:t>1</a:t>
            </a:r>
            <a:r>
              <a:rPr sz="1000" spc="-10" dirty="0">
                <a:latin typeface="Microsoft Sans Serif"/>
                <a:cs typeface="Microsoft Sans Serif"/>
              </a:rPr>
              <a:t> </a:t>
            </a:r>
            <a:r>
              <a:rPr sz="1000" spc="-15" dirty="0">
                <a:latin typeface="Microsoft Sans Serif"/>
                <a:cs typeface="Microsoft Sans Serif"/>
              </a:rPr>
              <a:t>+</a:t>
            </a:r>
            <a:endParaRPr sz="1000">
              <a:latin typeface="Microsoft Sans Serif"/>
              <a:cs typeface="Microsoft Sans Serif"/>
            </a:endParaRPr>
          </a:p>
        </p:txBody>
      </p:sp>
      <p:sp>
        <p:nvSpPr>
          <p:cNvPr id="17" name="object 17"/>
          <p:cNvSpPr txBox="1"/>
          <p:nvPr/>
        </p:nvSpPr>
        <p:spPr>
          <a:xfrm>
            <a:off x="5337159" y="4362423"/>
            <a:ext cx="4323080" cy="3449919"/>
          </a:xfrm>
          <a:prstGeom prst="rect">
            <a:avLst/>
          </a:prstGeom>
        </p:spPr>
        <p:txBody>
          <a:bodyPr vert="horz" wrap="square" lIns="0" tIns="17145" rIns="0" bIns="0" rtlCol="0">
            <a:spAutoFit/>
          </a:bodyPr>
          <a:lstStyle/>
          <a:p>
            <a:pPr marL="401955" algn="ctr">
              <a:spcBef>
                <a:spcPts val="135"/>
              </a:spcBef>
              <a:tabLst>
                <a:tab pos="1049020" algn="l"/>
              </a:tabLst>
            </a:pPr>
            <a:r>
              <a:rPr sz="800" i="1" spc="-10" dirty="0">
                <a:latin typeface="Arial"/>
                <a:cs typeface="Arial"/>
              </a:rPr>
              <a:t>L</a:t>
            </a:r>
            <a:r>
              <a:rPr sz="450" spc="-10" dirty="0">
                <a:latin typeface="Microsoft Sans Serif"/>
                <a:cs typeface="Microsoft Sans Serif"/>
              </a:rPr>
              <a:t>2</a:t>
            </a:r>
            <a:r>
              <a:rPr sz="800" spc="-10" dirty="0">
                <a:latin typeface="Microsoft Sans Serif"/>
                <a:cs typeface="Microsoft Sans Serif"/>
              </a:rPr>
              <a:t>+</a:t>
            </a:r>
            <a:r>
              <a:rPr sz="800" spc="-5" dirty="0">
                <a:latin typeface="Microsoft Sans Serif"/>
                <a:cs typeface="Microsoft Sans Serif"/>
              </a:rPr>
              <a:t> </a:t>
            </a:r>
            <a:r>
              <a:rPr sz="800" spc="15" dirty="0">
                <a:latin typeface="Microsoft Sans Serif"/>
                <a:cs typeface="Microsoft Sans Serif"/>
              </a:rPr>
              <a:t>4</a:t>
            </a:r>
            <a:r>
              <a:rPr sz="800" i="1" spc="15" dirty="0">
                <a:latin typeface="Arial"/>
                <a:cs typeface="Arial"/>
              </a:rPr>
              <a:t>yo</a:t>
            </a:r>
            <a:r>
              <a:rPr sz="450" spc="15" dirty="0">
                <a:latin typeface="Microsoft Sans Serif"/>
                <a:cs typeface="Microsoft Sans Serif"/>
              </a:rPr>
              <a:t>2	</a:t>
            </a:r>
            <a:r>
              <a:rPr sz="750" i="1" dirty="0">
                <a:latin typeface="Arial"/>
                <a:cs typeface="Arial"/>
              </a:rPr>
              <a:t>L</a:t>
            </a:r>
            <a:r>
              <a:rPr sz="450" dirty="0">
                <a:latin typeface="Microsoft Sans Serif"/>
                <a:cs typeface="Microsoft Sans Serif"/>
              </a:rPr>
              <a:t>2</a:t>
            </a:r>
            <a:r>
              <a:rPr sz="750" dirty="0">
                <a:latin typeface="Microsoft Sans Serif"/>
                <a:cs typeface="Microsoft Sans Serif"/>
              </a:rPr>
              <a:t>+</a:t>
            </a:r>
            <a:r>
              <a:rPr sz="750" i="1" dirty="0">
                <a:latin typeface="Arial"/>
                <a:cs typeface="Arial"/>
              </a:rPr>
              <a:t>yo</a:t>
            </a:r>
            <a:r>
              <a:rPr sz="450" dirty="0">
                <a:latin typeface="Microsoft Sans Serif"/>
                <a:cs typeface="Microsoft Sans Serif"/>
              </a:rPr>
              <a:t>2</a:t>
            </a:r>
          </a:p>
          <a:p>
            <a:pPr>
              <a:lnSpc>
                <a:spcPct val="100000"/>
              </a:lnSpc>
            </a:pPr>
            <a:endParaRPr sz="1100" dirty="0">
              <a:latin typeface="Microsoft Sans Serif"/>
              <a:cs typeface="Microsoft Sans Serif"/>
            </a:endParaRPr>
          </a:p>
          <a:p>
            <a:pPr marL="12700">
              <a:spcBef>
                <a:spcPts val="675"/>
              </a:spcBef>
            </a:pPr>
            <a:r>
              <a:rPr sz="800" spc="-5" dirty="0">
                <a:solidFill>
                  <a:srgbClr val="171514"/>
                </a:solidFill>
                <a:latin typeface="Microsoft Sans Serif"/>
                <a:cs typeface="Microsoft Sans Serif"/>
              </a:rPr>
              <a:t>Si</a:t>
            </a:r>
            <a:r>
              <a:rPr sz="800" i="1" spc="-5" dirty="0">
                <a:solidFill>
                  <a:srgbClr val="171514"/>
                </a:solidFill>
                <a:latin typeface="Arial"/>
                <a:cs typeface="Arial"/>
              </a:rPr>
              <a:t>L</a:t>
            </a:r>
            <a:r>
              <a:rPr sz="800" spc="-5" dirty="0">
                <a:solidFill>
                  <a:srgbClr val="171514"/>
                </a:solidFill>
                <a:latin typeface="Lucida Sans Unicode"/>
                <a:cs typeface="Lucida Sans Unicode"/>
              </a:rPr>
              <a:t>≫</a:t>
            </a:r>
            <a:r>
              <a:rPr sz="800" i="1" spc="-5" dirty="0">
                <a:solidFill>
                  <a:srgbClr val="171514"/>
                </a:solidFill>
                <a:latin typeface="Arial"/>
                <a:cs typeface="Arial"/>
              </a:rPr>
              <a:t>yo</a:t>
            </a:r>
            <a:r>
              <a:rPr sz="800" spc="-5" dirty="0">
                <a:solidFill>
                  <a:srgbClr val="171514"/>
                </a:solidFill>
                <a:latin typeface="Microsoft Sans Serif"/>
                <a:cs typeface="Microsoft Sans Serif"/>
              </a:rPr>
              <a:t>entonces</a:t>
            </a:r>
            <a:r>
              <a:rPr sz="800" i="1" spc="-5" dirty="0">
                <a:solidFill>
                  <a:srgbClr val="171514"/>
                </a:solidFill>
                <a:latin typeface="Arial"/>
                <a:cs typeface="Arial"/>
              </a:rPr>
              <a:t>ρ</a:t>
            </a:r>
            <a:r>
              <a:rPr sz="800" spc="-5" dirty="0">
                <a:solidFill>
                  <a:srgbClr val="171514"/>
                </a:solidFill>
                <a:latin typeface="Microsoft Sans Serif"/>
                <a:cs typeface="Microsoft Sans Serif"/>
              </a:rPr>
              <a:t>=</a:t>
            </a:r>
            <a:r>
              <a:rPr sz="800" spc="-45" dirty="0">
                <a:solidFill>
                  <a:srgbClr val="171514"/>
                </a:solidFill>
                <a:latin typeface="Microsoft Sans Serif"/>
                <a:cs typeface="Microsoft Sans Serif"/>
              </a:rPr>
              <a:t> </a:t>
            </a:r>
            <a:r>
              <a:rPr sz="800" spc="-5" dirty="0">
                <a:solidFill>
                  <a:srgbClr val="171514"/>
                </a:solidFill>
                <a:latin typeface="Microsoft Sans Serif"/>
                <a:cs typeface="Microsoft Sans Serif"/>
              </a:rPr>
              <a:t>2π</a:t>
            </a:r>
            <a:r>
              <a:rPr sz="800" i="1" spc="-5" dirty="0">
                <a:solidFill>
                  <a:srgbClr val="171514"/>
                </a:solidFill>
                <a:latin typeface="Arial"/>
                <a:cs typeface="Arial"/>
              </a:rPr>
              <a:t>LR</a:t>
            </a:r>
            <a:r>
              <a:rPr sz="800" spc="-5" dirty="0">
                <a:solidFill>
                  <a:srgbClr val="171514"/>
                </a:solidFill>
                <a:latin typeface="Microsoft Sans Serif"/>
                <a:cs typeface="Microsoft Sans Serif"/>
              </a:rPr>
              <a:t>.</a:t>
            </a:r>
            <a:endParaRPr sz="800" dirty="0">
              <a:latin typeface="Microsoft Sans Serif"/>
              <a:cs typeface="Microsoft Sans Serif"/>
            </a:endParaRPr>
          </a:p>
          <a:p>
            <a:pPr marL="12700" marR="5080" indent="152400">
              <a:lnSpc>
                <a:spcPct val="125000"/>
              </a:lnSpc>
            </a:pPr>
            <a:r>
              <a:rPr sz="800" dirty="0">
                <a:solidFill>
                  <a:srgbClr val="171514"/>
                </a:solidFill>
                <a:latin typeface="Microsoft Sans Serif"/>
                <a:cs typeface="Microsoft Sans Serif"/>
              </a:rPr>
              <a:t>Al </a:t>
            </a:r>
            <a:r>
              <a:rPr sz="800" spc="40" dirty="0">
                <a:solidFill>
                  <a:srgbClr val="171514"/>
                </a:solidFill>
                <a:latin typeface="Microsoft Sans Serif"/>
                <a:cs typeface="Microsoft Sans Serif"/>
              </a:rPr>
              <a:t>medir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resistividad </a:t>
            </a:r>
            <a:r>
              <a:rPr sz="800" spc="25" dirty="0">
                <a:solidFill>
                  <a:srgbClr val="171514"/>
                </a:solidFill>
                <a:latin typeface="Microsoft Sans Serif"/>
                <a:cs typeface="Microsoft Sans Serif"/>
              </a:rPr>
              <a:t>del </a:t>
            </a:r>
            <a:r>
              <a:rPr sz="800" spc="20" dirty="0">
                <a:solidFill>
                  <a:srgbClr val="171514"/>
                </a:solidFill>
                <a:latin typeface="Microsoft Sans Serif"/>
                <a:cs typeface="Microsoft Sans Serif"/>
              </a:rPr>
              <a:t>suelo </a:t>
            </a:r>
            <a:r>
              <a:rPr sz="800" spc="25" dirty="0">
                <a:solidFill>
                  <a:srgbClr val="171514"/>
                </a:solidFill>
                <a:latin typeface="Microsoft Sans Serif"/>
                <a:cs typeface="Microsoft Sans Serif"/>
              </a:rPr>
              <a:t>en </a:t>
            </a:r>
            <a:r>
              <a:rPr sz="800" spc="45" dirty="0">
                <a:solidFill>
                  <a:srgbClr val="171514"/>
                </a:solidFill>
                <a:latin typeface="Microsoft Sans Serif"/>
                <a:cs typeface="Microsoft Sans Serif"/>
              </a:rPr>
              <a:t>un </a:t>
            </a:r>
            <a:r>
              <a:rPr sz="800" spc="20" dirty="0">
                <a:solidFill>
                  <a:srgbClr val="171514"/>
                </a:solidFill>
                <a:latin typeface="Microsoft Sans Serif"/>
                <a:cs typeface="Microsoft Sans Serif"/>
              </a:rPr>
              <a:t>sitio,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recomienda </a:t>
            </a:r>
            <a:r>
              <a:rPr sz="800" spc="20" dirty="0">
                <a:solidFill>
                  <a:srgbClr val="171514"/>
                </a:solidFill>
                <a:latin typeface="Microsoft Sans Serif"/>
                <a:cs typeface="Microsoft Sans Serif"/>
              </a:rPr>
              <a:t>realizar </a:t>
            </a:r>
            <a:r>
              <a:rPr sz="800" spc="10" dirty="0" err="1">
                <a:solidFill>
                  <a:srgbClr val="171514"/>
                </a:solidFill>
                <a:latin typeface="Microsoft Sans Serif"/>
                <a:cs typeface="Microsoft Sans Serif"/>
              </a:rPr>
              <a:t>varias</a:t>
            </a:r>
            <a:r>
              <a:rPr sz="800" spc="1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mediciones</a:t>
            </a:r>
            <a:r>
              <a:rPr lang="es-ES" sz="800" spc="20"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con </a:t>
            </a:r>
            <a:r>
              <a:rPr sz="800" spc="30" dirty="0">
                <a:solidFill>
                  <a:srgbClr val="171514"/>
                </a:solidFill>
                <a:latin typeface="Microsoft Sans Serif"/>
                <a:cs typeface="Microsoft Sans Serif"/>
              </a:rPr>
              <a:t>diferentes </a:t>
            </a:r>
            <a:r>
              <a:rPr sz="800" spc="15" dirty="0">
                <a:solidFill>
                  <a:srgbClr val="171514"/>
                </a:solidFill>
                <a:latin typeface="Microsoft Sans Serif"/>
                <a:cs typeface="Microsoft Sans Serif"/>
              </a:rPr>
              <a:t>valores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distancia.</a:t>
            </a:r>
            <a:r>
              <a:rPr sz="800" i="1" spc="20" dirty="0">
                <a:solidFill>
                  <a:srgbClr val="171514"/>
                </a:solidFill>
                <a:latin typeface="Arial"/>
                <a:cs typeface="Arial"/>
              </a:rPr>
              <a:t>L</a:t>
            </a:r>
            <a:r>
              <a:rPr sz="800" spc="20" dirty="0">
                <a:solidFill>
                  <a:srgbClr val="171514"/>
                </a:solidFill>
                <a:latin typeface="Microsoft Sans Serif"/>
                <a:cs typeface="Microsoft Sans Serif"/>
              </a:rPr>
              <a:t>entre </a:t>
            </a:r>
            <a:r>
              <a:rPr sz="800" spc="15" dirty="0">
                <a:solidFill>
                  <a:srgbClr val="171514"/>
                </a:solidFill>
                <a:latin typeface="Microsoft Sans Serif"/>
                <a:cs typeface="Microsoft Sans Serif"/>
              </a:rPr>
              <a:t>los </a:t>
            </a:r>
            <a:r>
              <a:rPr sz="800" spc="25" dirty="0">
                <a:solidFill>
                  <a:srgbClr val="171514"/>
                </a:solidFill>
                <a:latin typeface="Microsoft Sans Serif"/>
                <a:cs typeface="Microsoft Sans Serif"/>
              </a:rPr>
              <a:t>electrodos para </a:t>
            </a:r>
            <a:r>
              <a:rPr sz="800" spc="35" dirty="0">
                <a:solidFill>
                  <a:srgbClr val="171514"/>
                </a:solidFill>
                <a:latin typeface="Microsoft Sans Serif"/>
                <a:cs typeface="Microsoft Sans Serif"/>
              </a:rPr>
              <a:t>obtener</a:t>
            </a:r>
            <a:r>
              <a:rPr sz="800" spc="35" dirty="0">
                <a:solidFill>
                  <a:srgbClr val="171514"/>
                </a:solidFill>
                <a:latin typeface="Microsoft Sans Serif"/>
                <a:cs typeface="Microsoft Sans Serif"/>
              </a:rPr>
              <a:t> </a:t>
            </a:r>
            <a:r>
              <a:rPr sz="800" spc="45" dirty="0">
                <a:solidFill>
                  <a:srgbClr val="171514"/>
                </a:solidFill>
                <a:latin typeface="Microsoft Sans Serif"/>
                <a:cs typeface="Microsoft Sans Serif"/>
              </a:rPr>
              <a:t>un </a:t>
            </a:r>
            <a:r>
              <a:rPr sz="800" spc="25" dirty="0" smtClean="0">
                <a:solidFill>
                  <a:srgbClr val="171514"/>
                </a:solidFill>
                <a:latin typeface="Microsoft Sans Serif"/>
                <a:cs typeface="Microsoft Sans Serif"/>
              </a:rPr>
              <a:t>valor</a:t>
            </a:r>
            <a:r>
              <a:rPr lang="es-ES" sz="800" spc="25"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promedio</a:t>
            </a:r>
            <a:r>
              <a:rPr sz="800" spc="4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resistividad. Cualquier </a:t>
            </a:r>
            <a:r>
              <a:rPr sz="800" spc="25" dirty="0">
                <a:solidFill>
                  <a:srgbClr val="171514"/>
                </a:solidFill>
                <a:latin typeface="Microsoft Sans Serif"/>
                <a:cs typeface="Microsoft Sans Serif"/>
              </a:rPr>
              <a:t>cambio en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resistividad con cambios </a:t>
            </a:r>
            <a:r>
              <a:rPr sz="800" spc="10" dirty="0">
                <a:solidFill>
                  <a:srgbClr val="171514"/>
                </a:solidFill>
                <a:latin typeface="Microsoft Sans Serif"/>
                <a:cs typeface="Microsoft Sans Serif"/>
              </a:rPr>
              <a:t>en</a:t>
            </a:r>
            <a:r>
              <a:rPr sz="800" i="1" spc="10" dirty="0">
                <a:solidFill>
                  <a:srgbClr val="171514"/>
                </a:solidFill>
                <a:latin typeface="Arial"/>
                <a:cs typeface="Arial"/>
              </a:rPr>
              <a:t>L </a:t>
            </a:r>
            <a:r>
              <a:rPr sz="800" spc="-10" dirty="0" err="1">
                <a:solidFill>
                  <a:srgbClr val="171514"/>
                </a:solidFill>
                <a:latin typeface="Microsoft Sans Serif"/>
                <a:cs typeface="Microsoft Sans Serif"/>
              </a:rPr>
              <a:t>es</a:t>
            </a:r>
            <a:r>
              <a:rPr sz="800" spc="-1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una</a:t>
            </a:r>
            <a:r>
              <a:rPr lang="es-ES" sz="800" spc="3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indicación</a:t>
            </a:r>
            <a:r>
              <a:rPr sz="80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suelo</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homogéneo</a:t>
            </a:r>
            <a:r>
              <a:rPr sz="800" spc="5" dirty="0">
                <a:solidFill>
                  <a:srgbClr val="171514"/>
                </a:solidFill>
                <a:latin typeface="Microsoft Sans Serif"/>
                <a:cs typeface="Microsoft Sans Serif"/>
              </a:rPr>
              <a:t> y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particular</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resistividad</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cambia</a:t>
            </a:r>
            <a:r>
              <a:rPr sz="800" spc="5" dirty="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con</a:t>
            </a:r>
            <a:r>
              <a:rPr lang="es-ES" sz="800" spc="2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 </a:t>
            </a:r>
            <a:r>
              <a:rPr sz="800" spc="35" dirty="0">
                <a:solidFill>
                  <a:srgbClr val="171514"/>
                </a:solidFill>
                <a:latin typeface="Microsoft Sans Serif"/>
                <a:cs typeface="Microsoft Sans Serif"/>
              </a:rPr>
              <a:t>profundidad. </a:t>
            </a:r>
            <a:r>
              <a:rPr sz="800" dirty="0">
                <a:solidFill>
                  <a:srgbClr val="171514"/>
                </a:solidFill>
                <a:latin typeface="Microsoft Sans Serif"/>
                <a:cs typeface="Microsoft Sans Serif"/>
              </a:rPr>
              <a:t>Esto </a:t>
            </a:r>
            <a:r>
              <a:rPr sz="800" spc="-10" dirty="0">
                <a:solidFill>
                  <a:srgbClr val="171514"/>
                </a:solidFill>
                <a:latin typeface="Microsoft Sans Serif"/>
                <a:cs typeface="Microsoft Sans Serif"/>
              </a:rPr>
              <a:t>se </a:t>
            </a:r>
            <a:r>
              <a:rPr sz="800" spc="25" dirty="0">
                <a:solidFill>
                  <a:srgbClr val="171514"/>
                </a:solidFill>
                <a:latin typeface="Microsoft Sans Serif"/>
                <a:cs typeface="Microsoft Sans Serif"/>
              </a:rPr>
              <a:t>debe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que cuanto </a:t>
            </a:r>
            <a:r>
              <a:rPr sz="800" spc="35" dirty="0">
                <a:solidFill>
                  <a:srgbClr val="171514"/>
                </a:solidFill>
                <a:latin typeface="Microsoft Sans Serif"/>
                <a:cs typeface="Microsoft Sans Serif"/>
              </a:rPr>
              <a:t>mayor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distancia </a:t>
            </a:r>
            <a:r>
              <a:rPr sz="800" spc="35" dirty="0">
                <a:solidFill>
                  <a:srgbClr val="171514"/>
                </a:solidFill>
                <a:latin typeface="Microsoft Sans Serif"/>
                <a:cs typeface="Microsoft Sans Serif"/>
              </a:rPr>
              <a:t>entre </a:t>
            </a:r>
            <a:r>
              <a:rPr sz="800" spc="15" dirty="0">
                <a:solidFill>
                  <a:srgbClr val="171514"/>
                </a:solidFill>
                <a:latin typeface="Microsoft Sans Serif"/>
                <a:cs typeface="Microsoft Sans Serif"/>
              </a:rPr>
              <a:t>los </a:t>
            </a:r>
            <a:r>
              <a:rPr sz="800" spc="20" dirty="0" err="1">
                <a:solidFill>
                  <a:srgbClr val="171514"/>
                </a:solidFill>
                <a:latin typeface="Microsoft Sans Serif"/>
                <a:cs typeface="Microsoft Sans Serif"/>
              </a:rPr>
              <a:t>electrodos</a:t>
            </a:r>
            <a:r>
              <a:rPr sz="800" spc="20" dirty="0" smtClean="0">
                <a:solidFill>
                  <a:srgbClr val="171514"/>
                </a:solidFill>
                <a:latin typeface="Microsoft Sans Serif"/>
                <a:cs typeface="Microsoft Sans Serif"/>
              </a:rPr>
              <a:t>,</a:t>
            </a:r>
            <a:r>
              <a:rPr lang="es-ES" sz="800" spc="20" dirty="0" smtClean="0">
                <a:solidFill>
                  <a:srgbClr val="171514"/>
                </a:solidFill>
                <a:latin typeface="Microsoft Sans Serif"/>
                <a:cs typeface="Microsoft Sans Serif"/>
              </a:rPr>
              <a:t> </a:t>
            </a:r>
            <a:r>
              <a:rPr sz="800" spc="35" dirty="0" smtClean="0">
                <a:solidFill>
                  <a:srgbClr val="171514"/>
                </a:solidFill>
                <a:latin typeface="Microsoft Sans Serif"/>
                <a:cs typeface="Microsoft Sans Serif"/>
              </a:rPr>
              <a:t>mayor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 </a:t>
            </a:r>
            <a:r>
              <a:rPr sz="800" spc="40" dirty="0">
                <a:solidFill>
                  <a:srgbClr val="171514"/>
                </a:solidFill>
                <a:latin typeface="Microsoft Sans Serif"/>
                <a:cs typeface="Microsoft Sans Serif"/>
              </a:rPr>
              <a:t>profundidad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spc="30" dirty="0">
                <a:solidFill>
                  <a:srgbClr val="171514"/>
                </a:solidFill>
                <a:latin typeface="Microsoft Sans Serif"/>
                <a:cs typeface="Microsoft Sans Serif"/>
              </a:rPr>
              <a:t>que penetra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corriente. </a:t>
            </a:r>
            <a:r>
              <a:rPr sz="800" spc="-20" dirty="0">
                <a:solidFill>
                  <a:srgbClr val="171514"/>
                </a:solidFill>
                <a:latin typeface="Microsoft Sans Serif"/>
                <a:cs typeface="Microsoft Sans Serif"/>
              </a:rPr>
              <a:t>En </a:t>
            </a:r>
            <a:r>
              <a:rPr sz="800" spc="15" dirty="0">
                <a:solidFill>
                  <a:srgbClr val="171514"/>
                </a:solidFill>
                <a:latin typeface="Microsoft Sans Serif"/>
                <a:cs typeface="Microsoft Sans Serif"/>
              </a:rPr>
              <a:t>tales </a:t>
            </a:r>
            <a:r>
              <a:rPr sz="800" spc="-5" dirty="0">
                <a:solidFill>
                  <a:srgbClr val="171514"/>
                </a:solidFill>
                <a:latin typeface="Microsoft Sans Serif"/>
                <a:cs typeface="Microsoft Sans Serif"/>
              </a:rPr>
              <a:t>casos, </a:t>
            </a:r>
            <a:r>
              <a:rPr sz="800" spc="-10" dirty="0">
                <a:solidFill>
                  <a:srgbClr val="171514"/>
                </a:solidFill>
                <a:latin typeface="Microsoft Sans Serif"/>
                <a:cs typeface="Microsoft Sans Serif"/>
              </a:rPr>
              <a:t>es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práctica</a:t>
            </a:r>
            <a:r>
              <a:rPr lang="es-ES" sz="800" spc="20"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común</a:t>
            </a:r>
            <a:r>
              <a:rPr sz="800" spc="4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suponer que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resistividad </a:t>
            </a:r>
            <a:r>
              <a:rPr sz="800" spc="30" dirty="0">
                <a:solidFill>
                  <a:srgbClr val="171514"/>
                </a:solidFill>
                <a:latin typeface="Microsoft Sans Serif"/>
                <a:cs typeface="Microsoft Sans Serif"/>
              </a:rPr>
              <a:t>aparente </a:t>
            </a:r>
            <a:r>
              <a:rPr sz="800" spc="35" dirty="0">
                <a:solidFill>
                  <a:srgbClr val="171514"/>
                </a:solidFill>
                <a:latin typeface="Microsoft Sans Serif"/>
                <a:cs typeface="Microsoft Sans Serif"/>
              </a:rPr>
              <a:t>medida </a:t>
            </a:r>
            <a:r>
              <a:rPr sz="800" spc="20" dirty="0">
                <a:solidFill>
                  <a:srgbClr val="171514"/>
                </a:solidFill>
                <a:latin typeface="Microsoft Sans Serif"/>
                <a:cs typeface="Microsoft Sans Serif"/>
              </a:rPr>
              <a:t>con </a:t>
            </a:r>
            <a:r>
              <a:rPr sz="800" spc="15" dirty="0">
                <a:solidFill>
                  <a:srgbClr val="171514"/>
                </a:solidFill>
                <a:latin typeface="Microsoft Sans Serif"/>
                <a:cs typeface="Microsoft Sans Serif"/>
              </a:rPr>
              <a:t>los </a:t>
            </a:r>
            <a:r>
              <a:rPr sz="800" spc="25" dirty="0">
                <a:solidFill>
                  <a:srgbClr val="171514"/>
                </a:solidFill>
                <a:latin typeface="Microsoft Sans Serif"/>
                <a:cs typeface="Microsoft Sans Serif"/>
              </a:rPr>
              <a:t>electrodos </a:t>
            </a:r>
            <a:r>
              <a:rPr sz="800" dirty="0">
                <a:solidFill>
                  <a:srgbClr val="171514"/>
                </a:solidFill>
                <a:latin typeface="Microsoft Sans Serif"/>
                <a:cs typeface="Microsoft Sans Serif"/>
              </a:rPr>
              <a:t>a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distancia</a:t>
            </a:r>
            <a:r>
              <a:rPr sz="800" i="1" spc="15" dirty="0" err="1" smtClean="0">
                <a:solidFill>
                  <a:srgbClr val="171514"/>
                </a:solidFill>
                <a:latin typeface="Arial"/>
                <a:cs typeface="Arial"/>
              </a:rPr>
              <a:t>L</a:t>
            </a:r>
            <a:r>
              <a:rPr lang="es-ES" sz="800" i="1" spc="15" dirty="0" smtClean="0">
                <a:solidFill>
                  <a:srgbClr val="171514"/>
                </a:solidFill>
                <a:latin typeface="Arial"/>
                <a:cs typeface="Arial"/>
              </a:rPr>
              <a:t> </a:t>
            </a:r>
            <a:r>
              <a:rPr sz="800" spc="30" dirty="0" err="1" smtClean="0">
                <a:solidFill>
                  <a:srgbClr val="171514"/>
                </a:solidFill>
                <a:latin typeface="Microsoft Sans Serif"/>
                <a:cs typeface="Microsoft Sans Serif"/>
              </a:rPr>
              <a:t>aparte</a:t>
            </a:r>
            <a:r>
              <a:rPr sz="800" spc="3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resistividad </a:t>
            </a:r>
            <a:r>
              <a:rPr sz="800" spc="30" dirty="0">
                <a:solidFill>
                  <a:srgbClr val="171514"/>
                </a:solidFill>
                <a:latin typeface="Microsoft Sans Serif"/>
                <a:cs typeface="Microsoft Sans Serif"/>
              </a:rPr>
              <a:t>media </a:t>
            </a:r>
            <a:r>
              <a:rPr sz="800" spc="25" dirty="0">
                <a:solidFill>
                  <a:srgbClr val="171514"/>
                </a:solidFill>
                <a:latin typeface="Microsoft Sans Serif"/>
                <a:cs typeface="Microsoft Sans Serif"/>
              </a:rPr>
              <a:t>del </a:t>
            </a:r>
            <a:r>
              <a:rPr sz="800" spc="20" dirty="0">
                <a:solidFill>
                  <a:srgbClr val="171514"/>
                </a:solidFill>
                <a:latin typeface="Microsoft Sans Serif"/>
                <a:cs typeface="Microsoft Sans Serif"/>
              </a:rPr>
              <a:t>suelo hasta </a:t>
            </a:r>
            <a:r>
              <a:rPr sz="800" spc="30" dirty="0">
                <a:solidFill>
                  <a:srgbClr val="171514"/>
                </a:solidFill>
                <a:latin typeface="Microsoft Sans Serif"/>
                <a:cs typeface="Microsoft Sans Serif"/>
              </a:rPr>
              <a:t>una profundidad</a:t>
            </a:r>
            <a:r>
              <a:rPr sz="800" i="1" spc="30" dirty="0">
                <a:solidFill>
                  <a:srgbClr val="171514"/>
                </a:solidFill>
                <a:latin typeface="Arial"/>
                <a:cs typeface="Arial"/>
              </a:rPr>
              <a:t>L</a:t>
            </a:r>
            <a:r>
              <a:rPr sz="800" spc="30" dirty="0">
                <a:solidFill>
                  <a:srgbClr val="171514"/>
                </a:solidFill>
                <a:latin typeface="Microsoft Sans Serif"/>
                <a:cs typeface="Microsoft Sans Serif"/>
              </a:rPr>
              <a:t>. </a:t>
            </a:r>
            <a:r>
              <a:rPr sz="800" spc="25" dirty="0">
                <a:solidFill>
                  <a:srgbClr val="171514"/>
                </a:solidFill>
                <a:latin typeface="Microsoft Sans Serif"/>
                <a:cs typeface="Microsoft Sans Serif"/>
              </a:rPr>
              <a:t>Aunque </a:t>
            </a:r>
            <a:r>
              <a:rPr sz="800" spc="30" dirty="0" err="1">
                <a:solidFill>
                  <a:srgbClr val="171514"/>
                </a:solidFill>
                <a:latin typeface="Microsoft Sans Serif"/>
                <a:cs typeface="Microsoft Sans Serif"/>
              </a:rPr>
              <a:t>tal</a:t>
            </a:r>
            <a:r>
              <a:rPr sz="800" spc="3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suposición</a:t>
            </a:r>
            <a:r>
              <a:rPr lang="es-ES" sz="800" spc="20" dirty="0" smtClean="0">
                <a:solidFill>
                  <a:srgbClr val="171514"/>
                </a:solidFill>
                <a:latin typeface="Microsoft Sans Serif"/>
                <a:cs typeface="Microsoft Sans Serif"/>
              </a:rPr>
              <a:t> </a:t>
            </a:r>
            <a:r>
              <a:rPr sz="800" spc="40" dirty="0" smtClean="0">
                <a:solidFill>
                  <a:srgbClr val="171514"/>
                </a:solidFill>
                <a:latin typeface="Microsoft Sans Serif"/>
                <a:cs typeface="Microsoft Sans Serif"/>
              </a:rPr>
              <a:t>no</a:t>
            </a:r>
            <a:r>
              <a:rPr sz="800" spc="-5"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precisa,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acepta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desde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punto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vista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práctico</a:t>
            </a:r>
            <a:r>
              <a:rPr sz="800" spc="20" dirty="0">
                <a:solidFill>
                  <a:srgbClr val="171514"/>
                </a:solidFill>
                <a:latin typeface="Microsoft Sans Serif"/>
                <a:cs typeface="Microsoft Sans Serif"/>
              </a:rPr>
              <a:t>.</a:t>
            </a:r>
            <a:endParaRPr sz="800" dirty="0">
              <a:latin typeface="Microsoft Sans Serif"/>
              <a:cs typeface="Microsoft Sans Serif"/>
            </a:endParaRPr>
          </a:p>
          <a:p>
            <a:pPr>
              <a:spcBef>
                <a:spcPts val="35"/>
              </a:spcBef>
            </a:pPr>
            <a:endParaRPr sz="1550" dirty="0">
              <a:latin typeface="Microsoft Sans Serif"/>
              <a:cs typeface="Microsoft Sans Serif"/>
            </a:endParaRPr>
          </a:p>
          <a:p>
            <a:pPr marL="12700"/>
            <a:r>
              <a:rPr sz="1050" b="1" spc="10" dirty="0">
                <a:solidFill>
                  <a:srgbClr val="171514"/>
                </a:solidFill>
                <a:latin typeface="Arial"/>
                <a:cs typeface="Arial"/>
              </a:rPr>
              <a:t>2.4.3</a:t>
            </a:r>
            <a:r>
              <a:rPr sz="1050" b="1" spc="-40" dirty="0">
                <a:solidFill>
                  <a:srgbClr val="171514"/>
                </a:solidFill>
                <a:latin typeface="Arial"/>
                <a:cs typeface="Arial"/>
              </a:rPr>
              <a:t> </a:t>
            </a:r>
            <a:r>
              <a:rPr sz="1050" b="1" spc="25" dirty="0" err="1" smtClean="0">
                <a:solidFill>
                  <a:srgbClr val="171514"/>
                </a:solidFill>
                <a:latin typeface="Arial"/>
                <a:cs typeface="Arial"/>
              </a:rPr>
              <a:t>y</a:t>
            </a:r>
            <a:r>
              <a:rPr sz="700" b="1" spc="25" dirty="0" err="1" smtClean="0">
                <a:solidFill>
                  <a:srgbClr val="171514"/>
                </a:solidFill>
                <a:latin typeface="Arial"/>
                <a:cs typeface="Arial"/>
              </a:rPr>
              <a:t>electromagnético</a:t>
            </a:r>
            <a:r>
              <a:rPr sz="1050" b="1" spc="25" dirty="0" err="1" smtClean="0">
                <a:solidFill>
                  <a:srgbClr val="171514"/>
                </a:solidFill>
                <a:latin typeface="Arial"/>
                <a:cs typeface="Arial"/>
              </a:rPr>
              <a:t>i</a:t>
            </a:r>
            <a:r>
              <a:rPr sz="700" b="1" spc="25" dirty="0" err="1" smtClean="0">
                <a:solidFill>
                  <a:srgbClr val="171514"/>
                </a:solidFill>
                <a:latin typeface="Arial"/>
                <a:cs typeface="Arial"/>
              </a:rPr>
              <a:t>induccion</a:t>
            </a:r>
            <a:r>
              <a:rPr lang="es-ES" sz="1050" b="1" spc="25" dirty="0" smtClean="0">
                <a:solidFill>
                  <a:srgbClr val="171514"/>
                </a:solidFill>
                <a:latin typeface="Arial"/>
                <a:cs typeface="Arial"/>
              </a:rPr>
              <a:t>m</a:t>
            </a:r>
            <a:r>
              <a:rPr sz="700" b="1" spc="25" dirty="0" err="1" smtClean="0">
                <a:solidFill>
                  <a:srgbClr val="171514"/>
                </a:solidFill>
                <a:latin typeface="Arial"/>
                <a:cs typeface="Arial"/>
              </a:rPr>
              <a:t>étodo</a:t>
            </a:r>
            <a:endParaRPr sz="700" dirty="0">
              <a:latin typeface="Arial"/>
              <a:cs typeface="Arial"/>
            </a:endParaRPr>
          </a:p>
          <a:p>
            <a:pPr marL="12700" marR="33020">
              <a:lnSpc>
                <a:spcPct val="142900"/>
              </a:lnSpc>
              <a:spcBef>
                <a:spcPts val="530"/>
              </a:spcBef>
            </a:pPr>
            <a:r>
              <a:rPr sz="700" spc="-10" dirty="0">
                <a:solidFill>
                  <a:srgbClr val="171514"/>
                </a:solidFill>
                <a:latin typeface="Microsoft Sans Serif"/>
                <a:cs typeface="Microsoft Sans Serif"/>
              </a:rPr>
              <a:t>Este </a:t>
            </a:r>
            <a:r>
              <a:rPr sz="700" spc="40" dirty="0">
                <a:solidFill>
                  <a:srgbClr val="171514"/>
                </a:solidFill>
                <a:latin typeface="Microsoft Sans Serif"/>
                <a:cs typeface="Microsoft Sans Serif"/>
              </a:rPr>
              <a:t>método </a:t>
            </a:r>
            <a:r>
              <a:rPr sz="700" spc="30" dirty="0">
                <a:solidFill>
                  <a:srgbClr val="171514"/>
                </a:solidFill>
                <a:latin typeface="Microsoft Sans Serif"/>
                <a:cs typeface="Microsoft Sans Serif"/>
              </a:rPr>
              <a:t>fue </a:t>
            </a:r>
            <a:r>
              <a:rPr sz="700" spc="25" dirty="0">
                <a:solidFill>
                  <a:srgbClr val="171514"/>
                </a:solidFill>
                <a:latin typeface="Microsoft Sans Serif"/>
                <a:cs typeface="Microsoft Sans Serif"/>
              </a:rPr>
              <a:t>desarrollado principalmente para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medición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conductividad </a:t>
            </a:r>
            <a:r>
              <a:rPr sz="700" spc="20" dirty="0">
                <a:solidFill>
                  <a:srgbClr val="171514"/>
                </a:solidFill>
                <a:latin typeface="Microsoft Sans Serif"/>
                <a:cs typeface="Microsoft Sans Serif"/>
              </a:rPr>
              <a:t>del </a:t>
            </a:r>
            <a:r>
              <a:rPr sz="700" spc="15" dirty="0">
                <a:solidFill>
                  <a:srgbClr val="171514"/>
                </a:solidFill>
                <a:latin typeface="Microsoft Sans Serif"/>
                <a:cs typeface="Microsoft Sans Serif"/>
              </a:rPr>
              <a:t>suelo</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prospección</a:t>
            </a:r>
            <a:r>
              <a:rPr sz="70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geofísica.</a:t>
            </a:r>
            <a:r>
              <a:rPr sz="700" spc="5" dirty="0">
                <a:solidFill>
                  <a:srgbClr val="171514"/>
                </a:solidFill>
                <a:latin typeface="Microsoft Sans Serif"/>
                <a:cs typeface="Microsoft Sans Serif"/>
              </a:rPr>
              <a:t> Consiste </a:t>
            </a:r>
            <a:r>
              <a:rPr sz="700" spc="15" dirty="0">
                <a:solidFill>
                  <a:srgbClr val="171514"/>
                </a:solidFill>
                <a:latin typeface="Microsoft Sans Serif"/>
                <a:cs typeface="Microsoft Sans Serif"/>
              </a:rPr>
              <a:t>esencialmente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bobinas: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bobina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transmisora</a:t>
            </a:r>
            <a:r>
              <a:rPr sz="700" spc="180" dirty="0">
                <a:solidFill>
                  <a:srgbClr val="171514"/>
                </a:solidFill>
                <a:latin typeface="Microsoft Sans Serif"/>
                <a:cs typeface="Microsoft Sans Serif"/>
              </a:rPr>
              <a:t> </a:t>
            </a:r>
            <a:r>
              <a:rPr sz="700" spc="-40" dirty="0">
                <a:solidFill>
                  <a:srgbClr val="171514"/>
                </a:solidFill>
                <a:latin typeface="Microsoft Sans Serif"/>
                <a:cs typeface="Microsoft Sans Serif"/>
              </a:rPr>
              <a:t>T</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alimentada</a:t>
            </a:r>
            <a:r>
              <a:rPr lang="es-ES" sz="700" spc="25"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por</a:t>
            </a:r>
            <a:r>
              <a:rPr sz="70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generador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frecuencia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audio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(10–20</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kHz)</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bobina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receptora</a:t>
            </a:r>
            <a:r>
              <a:rPr sz="700" dirty="0">
                <a:solidFill>
                  <a:srgbClr val="171514"/>
                </a:solidFill>
                <a:latin typeface="Microsoft Sans Serif"/>
                <a:cs typeface="Microsoft Sans Serif"/>
              </a:rPr>
              <a:t> </a:t>
            </a:r>
            <a:r>
              <a:rPr sz="700" spc="-75" dirty="0">
                <a:solidFill>
                  <a:srgbClr val="171514"/>
                </a:solidFill>
                <a:latin typeface="Microsoft Sans Serif"/>
                <a:cs typeface="Microsoft Sans Serif"/>
              </a:rPr>
              <a:t>R</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distancia.</a:t>
            </a:r>
            <a:r>
              <a:rPr sz="700" dirty="0">
                <a:solidFill>
                  <a:srgbClr val="171514"/>
                </a:solidFill>
                <a:latin typeface="Microsoft Sans Serif"/>
                <a:cs typeface="Microsoft Sans Serif"/>
              </a:rPr>
              <a:t> </a:t>
            </a:r>
            <a:r>
              <a:rPr sz="700" i="1" spc="5" dirty="0">
                <a:solidFill>
                  <a:srgbClr val="171514"/>
                </a:solidFill>
                <a:latin typeface="Arial"/>
                <a:cs typeface="Arial"/>
              </a:rPr>
              <a:t>s</a:t>
            </a:r>
            <a:r>
              <a:rPr sz="700" spc="5" dirty="0">
                <a:solidFill>
                  <a:srgbClr val="171514"/>
                </a:solidFill>
                <a:latin typeface="Microsoft Sans Serif"/>
                <a:cs typeface="Microsoft Sans Serif"/>
              </a:rPr>
              <a:t>lejos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T</a:t>
            </a:r>
            <a:r>
              <a:rPr sz="700" spc="-25" dirty="0" smtClean="0">
                <a:solidFill>
                  <a:srgbClr val="171514"/>
                </a:solidFill>
                <a:latin typeface="Microsoft Sans Serif"/>
                <a:cs typeface="Microsoft Sans Serif"/>
              </a:rPr>
              <a:t>.</a:t>
            </a:r>
            <a:r>
              <a:rPr lang="es-ES" sz="700" spc="-25"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Para </a:t>
            </a:r>
            <a:r>
              <a:rPr sz="700" spc="35" dirty="0">
                <a:solidFill>
                  <a:srgbClr val="171514"/>
                </a:solidFill>
                <a:latin typeface="Microsoft Sans Serif"/>
                <a:cs typeface="Microsoft Sans Serif"/>
              </a:rPr>
              <a:t>medir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fines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conexión</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ambas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bobinas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colocan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su</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plano</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plano</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sobre</a:t>
            </a:r>
            <a:r>
              <a:rPr sz="700" spc="2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superficie del </a:t>
            </a:r>
            <a:r>
              <a:rPr sz="700" spc="15" dirty="0">
                <a:solidFill>
                  <a:srgbClr val="171514"/>
                </a:solidFill>
                <a:latin typeface="Microsoft Sans Serif"/>
                <a:cs typeface="Microsoft Sans Serif"/>
              </a:rPr>
              <a:t>suelo (posición </a:t>
            </a:r>
            <a:r>
              <a:rPr sz="700" spc="20" dirty="0">
                <a:solidFill>
                  <a:srgbClr val="171514"/>
                </a:solidFill>
                <a:latin typeface="Microsoft Sans Serif"/>
                <a:cs typeface="Microsoft Sans Serif"/>
              </a:rPr>
              <a:t>de polarización </a:t>
            </a:r>
            <a:r>
              <a:rPr sz="700" spc="10" dirty="0">
                <a:solidFill>
                  <a:srgbClr val="171514"/>
                </a:solidFill>
                <a:latin typeface="Microsoft Sans Serif"/>
                <a:cs typeface="Microsoft Sans Serif"/>
              </a:rPr>
              <a:t>vertical), </a:t>
            </a:r>
            <a:r>
              <a:rPr sz="700" spc="30" dirty="0">
                <a:solidFill>
                  <a:srgbClr val="171514"/>
                </a:solidFill>
                <a:latin typeface="Microsoft Sans Serif"/>
                <a:cs typeface="Microsoft Sans Serif"/>
              </a:rPr>
              <a:t>como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Figura</a:t>
            </a:r>
            <a:r>
              <a:rPr sz="700" spc="15" dirty="0">
                <a:solidFill>
                  <a:srgbClr val="171514"/>
                </a:solidFill>
                <a:latin typeface="Microsoft Sans Serif"/>
                <a:cs typeface="Microsoft Sans Serif"/>
              </a:rPr>
              <a:t> </a:t>
            </a:r>
            <a:r>
              <a:rPr sz="700" dirty="0">
                <a:solidFill>
                  <a:srgbClr val="171514"/>
                </a:solidFill>
                <a:latin typeface="Microsoft Sans Serif"/>
                <a:cs typeface="Microsoft Sans Serif"/>
              </a:rPr>
              <a:t>2.15. </a:t>
            </a:r>
            <a:r>
              <a:rPr sz="700" spc="-30" dirty="0" smtClean="0">
                <a:solidFill>
                  <a:srgbClr val="171514"/>
                </a:solidFill>
                <a:latin typeface="Microsoft Sans Serif"/>
                <a:cs typeface="Microsoft Sans Serif"/>
              </a:rPr>
              <a:t>El</a:t>
            </a:r>
            <a:r>
              <a:rPr lang="es-ES" sz="700" spc="-3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campo </a:t>
            </a:r>
            <a:r>
              <a:rPr sz="700" spc="25" dirty="0">
                <a:solidFill>
                  <a:srgbClr val="171514"/>
                </a:solidFill>
                <a:latin typeface="Microsoft Sans Serif"/>
                <a:cs typeface="Microsoft Sans Serif"/>
              </a:rPr>
              <a:t>magnético </a:t>
            </a:r>
            <a:r>
              <a:rPr sz="700" spc="15" dirty="0">
                <a:solidFill>
                  <a:srgbClr val="171514"/>
                </a:solidFill>
                <a:latin typeface="Microsoft Sans Serif"/>
                <a:cs typeface="Microsoft Sans Serif"/>
              </a:rPr>
              <a:t>variable </a:t>
            </a:r>
            <a:r>
              <a:rPr sz="700" spc="30" dirty="0">
                <a:solidFill>
                  <a:srgbClr val="171514"/>
                </a:solidFill>
                <a:latin typeface="Microsoft Sans Serif"/>
                <a:cs typeface="Microsoft Sans Serif"/>
              </a:rPr>
              <a:t>producido </a:t>
            </a:r>
            <a:r>
              <a:rPr sz="700" spc="40" dirty="0">
                <a:solidFill>
                  <a:srgbClr val="171514"/>
                </a:solidFill>
                <a:latin typeface="Microsoft Sans Serif"/>
                <a:cs typeface="Microsoft Sans Serif"/>
              </a:rPr>
              <a:t>por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bobina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transmisión </a:t>
            </a:r>
            <a:r>
              <a:rPr sz="700" spc="-40" dirty="0">
                <a:solidFill>
                  <a:srgbClr val="171514"/>
                </a:solidFill>
                <a:latin typeface="Microsoft Sans Serif"/>
                <a:cs typeface="Microsoft Sans Serif"/>
              </a:rPr>
              <a:t>T </a:t>
            </a:r>
            <a:r>
              <a:rPr sz="700" spc="20" dirty="0">
                <a:solidFill>
                  <a:srgbClr val="171514"/>
                </a:solidFill>
                <a:latin typeface="Microsoft Sans Serif"/>
                <a:cs typeface="Microsoft Sans Serif"/>
              </a:rPr>
              <a:t>induce </a:t>
            </a:r>
            <a:r>
              <a:rPr sz="700" spc="25" dirty="0">
                <a:solidFill>
                  <a:srgbClr val="171514"/>
                </a:solidFill>
                <a:latin typeface="Microsoft Sans Serif"/>
                <a:cs typeface="Microsoft Sans Serif"/>
              </a:rPr>
              <a:t>corrientes</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Foucault </a:t>
            </a:r>
            <a:r>
              <a:rPr sz="700" spc="20" dirty="0" err="1" smtClean="0">
                <a:solidFill>
                  <a:srgbClr val="171514"/>
                </a:solidFill>
                <a:latin typeface="Microsoft Sans Serif"/>
                <a:cs typeface="Microsoft Sans Serif"/>
              </a:rPr>
              <a:t>en</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a:t>
            </a:r>
            <a:r>
              <a:rPr sz="700" spc="-5"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debajo.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Estas</a:t>
            </a:r>
            <a:r>
              <a:rPr sz="700" spc="-5"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corrientes</a:t>
            </a:r>
            <a:r>
              <a:rPr sz="700" spc="-5" dirty="0">
                <a:solidFill>
                  <a:srgbClr val="171514"/>
                </a:solidFill>
                <a:latin typeface="Microsoft Sans Serif"/>
                <a:cs typeface="Microsoft Sans Serif"/>
              </a:rPr>
              <a:t> </a:t>
            </a:r>
            <a:r>
              <a:rPr lang="es-ES" sz="700" spc="25" dirty="0" smtClean="0">
                <a:solidFill>
                  <a:srgbClr val="171514"/>
                </a:solidFill>
                <a:latin typeface="Microsoft Sans Serif"/>
                <a:cs typeface="Microsoft Sans Serif"/>
              </a:rPr>
              <a:t>circula</a:t>
            </a:r>
            <a:r>
              <a:rPr sz="700" spc="25" dirty="0" smtClean="0">
                <a:solidFill>
                  <a:srgbClr val="171514"/>
                </a:solidFill>
                <a:latin typeface="Microsoft Sans Serif"/>
                <a:cs typeface="Microsoft Sans Serif"/>
              </a:rPr>
              <a:t>n</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bucles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cerrados</a:t>
            </a:r>
            <a:r>
              <a:rPr sz="700" spc="15" dirty="0">
                <a:solidFill>
                  <a:srgbClr val="171514"/>
                </a:solidFill>
                <a:latin typeface="Microsoft Sans Serif"/>
                <a:cs typeface="Microsoft Sans Serif"/>
              </a:rPr>
              <a:t>.</a:t>
            </a:r>
            <a:endParaRPr sz="700" dirty="0">
              <a:latin typeface="Microsoft Sans Serif"/>
              <a:cs typeface="Microsoft Sans Serif"/>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50705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3" name="object 3"/>
          <p:cNvGrpSpPr/>
          <p:nvPr/>
        </p:nvGrpSpPr>
        <p:grpSpPr>
          <a:xfrm>
            <a:off x="6381257" y="843973"/>
            <a:ext cx="1933575" cy="621665"/>
            <a:chOff x="1698131" y="843972"/>
            <a:chExt cx="1933575" cy="621665"/>
          </a:xfrm>
        </p:grpSpPr>
        <p:sp>
          <p:nvSpPr>
            <p:cNvPr id="4" name="object 4"/>
            <p:cNvSpPr/>
            <p:nvPr/>
          </p:nvSpPr>
          <p:spPr>
            <a:xfrm>
              <a:off x="2696984" y="1098635"/>
              <a:ext cx="5080" cy="208279"/>
            </a:xfrm>
            <a:custGeom>
              <a:avLst/>
              <a:gdLst/>
              <a:ahLst/>
              <a:cxnLst/>
              <a:rect l="l" t="t" r="r" b="b"/>
              <a:pathLst>
                <a:path w="5080" h="208280">
                  <a:moveTo>
                    <a:pt x="0" y="208267"/>
                  </a:moveTo>
                  <a:lnTo>
                    <a:pt x="5080" y="0"/>
                  </a:lnTo>
                </a:path>
              </a:pathLst>
            </a:custGeom>
            <a:ln w="6349">
              <a:solidFill>
                <a:srgbClr val="231F20"/>
              </a:solidFill>
              <a:prstDash val="sysDash"/>
            </a:ln>
          </p:spPr>
          <p:txBody>
            <a:bodyPr wrap="square" lIns="0" tIns="0" rIns="0" bIns="0" rtlCol="0"/>
            <a:lstStyle/>
            <a:p>
              <a:endParaRPr/>
            </a:p>
          </p:txBody>
        </p:sp>
        <p:sp>
          <p:nvSpPr>
            <p:cNvPr id="5" name="object 5"/>
            <p:cNvSpPr/>
            <p:nvPr/>
          </p:nvSpPr>
          <p:spPr>
            <a:xfrm>
              <a:off x="2726408" y="864724"/>
              <a:ext cx="866140" cy="328930"/>
            </a:xfrm>
            <a:custGeom>
              <a:avLst/>
              <a:gdLst/>
              <a:ahLst/>
              <a:cxnLst/>
              <a:rect l="l" t="t" r="r" b="b"/>
              <a:pathLst>
                <a:path w="866139" h="328930">
                  <a:moveTo>
                    <a:pt x="0" y="328523"/>
                  </a:moveTo>
                  <a:lnTo>
                    <a:pt x="865720" y="0"/>
                  </a:lnTo>
                </a:path>
              </a:pathLst>
            </a:custGeom>
            <a:ln w="9525">
              <a:solidFill>
                <a:srgbClr val="231F20"/>
              </a:solidFill>
            </a:ln>
          </p:spPr>
          <p:txBody>
            <a:bodyPr wrap="square" lIns="0" tIns="0" rIns="0" bIns="0" rtlCol="0"/>
            <a:lstStyle/>
            <a:p>
              <a:endParaRPr/>
            </a:p>
          </p:txBody>
        </p:sp>
        <p:sp>
          <p:nvSpPr>
            <p:cNvPr id="6" name="object 6"/>
            <p:cNvSpPr/>
            <p:nvPr/>
          </p:nvSpPr>
          <p:spPr>
            <a:xfrm>
              <a:off x="2686812" y="843978"/>
              <a:ext cx="944880" cy="370205"/>
            </a:xfrm>
            <a:custGeom>
              <a:avLst/>
              <a:gdLst/>
              <a:ahLst/>
              <a:cxnLst/>
              <a:rect l="l" t="t" r="r" b="b"/>
              <a:pathLst>
                <a:path w="944879" h="370205">
                  <a:moveTo>
                    <a:pt x="56515" y="370014"/>
                  </a:moveTo>
                  <a:lnTo>
                    <a:pt x="38481" y="322529"/>
                  </a:lnTo>
                  <a:lnTo>
                    <a:pt x="0" y="364299"/>
                  </a:lnTo>
                  <a:lnTo>
                    <a:pt x="56515" y="370014"/>
                  </a:lnTo>
                  <a:close/>
                </a:path>
                <a:path w="944879" h="370205">
                  <a:moveTo>
                    <a:pt x="944880" y="5727"/>
                  </a:moveTo>
                  <a:lnTo>
                    <a:pt x="888377" y="0"/>
                  </a:lnTo>
                  <a:lnTo>
                    <a:pt x="906399" y="47498"/>
                  </a:lnTo>
                  <a:lnTo>
                    <a:pt x="944880" y="5727"/>
                  </a:lnTo>
                  <a:close/>
                </a:path>
              </a:pathLst>
            </a:custGeom>
            <a:solidFill>
              <a:srgbClr val="231F20"/>
            </a:solidFill>
          </p:spPr>
          <p:txBody>
            <a:bodyPr wrap="square" lIns="0" tIns="0" rIns="0" bIns="0" rtlCol="0"/>
            <a:lstStyle/>
            <a:p>
              <a:endParaRPr/>
            </a:p>
          </p:txBody>
        </p:sp>
        <p:sp>
          <p:nvSpPr>
            <p:cNvPr id="7" name="object 7"/>
            <p:cNvSpPr/>
            <p:nvPr/>
          </p:nvSpPr>
          <p:spPr>
            <a:xfrm>
              <a:off x="2329105" y="1225195"/>
              <a:ext cx="740410" cy="233679"/>
            </a:xfrm>
            <a:custGeom>
              <a:avLst/>
              <a:gdLst/>
              <a:ahLst/>
              <a:cxnLst/>
              <a:rect l="l" t="t" r="r" b="b"/>
              <a:pathLst>
                <a:path w="740410" h="233680">
                  <a:moveTo>
                    <a:pt x="370205" y="0"/>
                  </a:moveTo>
                  <a:lnTo>
                    <a:pt x="303657" y="1882"/>
                  </a:lnTo>
                  <a:lnTo>
                    <a:pt x="241023" y="7309"/>
                  </a:lnTo>
                  <a:lnTo>
                    <a:pt x="183350" y="15952"/>
                  </a:lnTo>
                  <a:lnTo>
                    <a:pt x="131681" y="27479"/>
                  </a:lnTo>
                  <a:lnTo>
                    <a:pt x="87063" y="41561"/>
                  </a:lnTo>
                  <a:lnTo>
                    <a:pt x="50541" y="57868"/>
                  </a:lnTo>
                  <a:lnTo>
                    <a:pt x="5964" y="95837"/>
                  </a:lnTo>
                  <a:lnTo>
                    <a:pt x="0" y="116839"/>
                  </a:lnTo>
                  <a:lnTo>
                    <a:pt x="5964" y="137842"/>
                  </a:lnTo>
                  <a:lnTo>
                    <a:pt x="50541" y="175811"/>
                  </a:lnTo>
                  <a:lnTo>
                    <a:pt x="87063" y="192118"/>
                  </a:lnTo>
                  <a:lnTo>
                    <a:pt x="131681" y="206200"/>
                  </a:lnTo>
                  <a:lnTo>
                    <a:pt x="183350" y="217727"/>
                  </a:lnTo>
                  <a:lnTo>
                    <a:pt x="241023" y="226370"/>
                  </a:lnTo>
                  <a:lnTo>
                    <a:pt x="303657" y="231797"/>
                  </a:lnTo>
                  <a:lnTo>
                    <a:pt x="370205" y="233679"/>
                  </a:lnTo>
                  <a:lnTo>
                    <a:pt x="436752" y="231797"/>
                  </a:lnTo>
                  <a:lnTo>
                    <a:pt x="499386" y="226370"/>
                  </a:lnTo>
                  <a:lnTo>
                    <a:pt x="557059" y="217727"/>
                  </a:lnTo>
                  <a:lnTo>
                    <a:pt x="608728" y="206200"/>
                  </a:lnTo>
                  <a:lnTo>
                    <a:pt x="653346" y="192118"/>
                  </a:lnTo>
                  <a:lnTo>
                    <a:pt x="689868" y="175811"/>
                  </a:lnTo>
                  <a:lnTo>
                    <a:pt x="734445" y="137842"/>
                  </a:lnTo>
                  <a:lnTo>
                    <a:pt x="740410" y="116839"/>
                  </a:lnTo>
                  <a:lnTo>
                    <a:pt x="734445" y="95837"/>
                  </a:lnTo>
                  <a:lnTo>
                    <a:pt x="689868" y="57868"/>
                  </a:lnTo>
                  <a:lnTo>
                    <a:pt x="653346" y="41561"/>
                  </a:lnTo>
                  <a:lnTo>
                    <a:pt x="608728" y="27479"/>
                  </a:lnTo>
                  <a:lnTo>
                    <a:pt x="557059" y="15952"/>
                  </a:lnTo>
                  <a:lnTo>
                    <a:pt x="499386" y="7309"/>
                  </a:lnTo>
                  <a:lnTo>
                    <a:pt x="436752" y="1882"/>
                  </a:lnTo>
                  <a:lnTo>
                    <a:pt x="370205" y="0"/>
                  </a:lnTo>
                  <a:close/>
                </a:path>
              </a:pathLst>
            </a:custGeom>
            <a:ln w="12700">
              <a:solidFill>
                <a:srgbClr val="231F20"/>
              </a:solidFill>
            </a:ln>
          </p:spPr>
          <p:txBody>
            <a:bodyPr wrap="square" lIns="0" tIns="0" rIns="0" bIns="0" rtlCol="0"/>
            <a:lstStyle/>
            <a:p>
              <a:endParaRPr/>
            </a:p>
          </p:txBody>
        </p:sp>
        <p:sp>
          <p:nvSpPr>
            <p:cNvPr id="8" name="object 8"/>
            <p:cNvSpPr/>
            <p:nvPr/>
          </p:nvSpPr>
          <p:spPr>
            <a:xfrm>
              <a:off x="1701306" y="1052907"/>
              <a:ext cx="1751330" cy="264160"/>
            </a:xfrm>
            <a:custGeom>
              <a:avLst/>
              <a:gdLst/>
              <a:ahLst/>
              <a:cxnLst/>
              <a:rect l="l" t="t" r="r" b="b"/>
              <a:pathLst>
                <a:path w="1751329" h="264159">
                  <a:moveTo>
                    <a:pt x="0" y="149009"/>
                  </a:moveTo>
                  <a:lnTo>
                    <a:pt x="585470" y="264147"/>
                  </a:lnTo>
                </a:path>
                <a:path w="1751329" h="264159">
                  <a:moveTo>
                    <a:pt x="1751330" y="0"/>
                  </a:moveTo>
                  <a:lnTo>
                    <a:pt x="1617980" y="82549"/>
                  </a:lnTo>
                </a:path>
              </a:pathLst>
            </a:custGeom>
            <a:ln w="6350">
              <a:solidFill>
                <a:srgbClr val="231F20"/>
              </a:solidFill>
            </a:ln>
          </p:spPr>
          <p:txBody>
            <a:bodyPr wrap="square" lIns="0" tIns="0" rIns="0" bIns="0" rtlCol="0"/>
            <a:lstStyle/>
            <a:p>
              <a:endParaRPr/>
            </a:p>
          </p:txBody>
        </p:sp>
      </p:grpSp>
      <p:grpSp>
        <p:nvGrpSpPr>
          <p:cNvPr id="9" name="object 9"/>
          <p:cNvGrpSpPr/>
          <p:nvPr/>
        </p:nvGrpSpPr>
        <p:grpSpPr>
          <a:xfrm>
            <a:off x="6628477" y="797010"/>
            <a:ext cx="2233930" cy="1676400"/>
            <a:chOff x="1945352" y="797010"/>
            <a:chExt cx="2233930" cy="1676400"/>
          </a:xfrm>
        </p:grpSpPr>
        <p:sp>
          <p:nvSpPr>
            <p:cNvPr id="10" name="object 10"/>
            <p:cNvSpPr/>
            <p:nvPr/>
          </p:nvSpPr>
          <p:spPr>
            <a:xfrm>
              <a:off x="3006878" y="1880096"/>
              <a:ext cx="542290" cy="113030"/>
            </a:xfrm>
            <a:custGeom>
              <a:avLst/>
              <a:gdLst/>
              <a:ahLst/>
              <a:cxnLst/>
              <a:rect l="l" t="t" r="r" b="b"/>
              <a:pathLst>
                <a:path w="542289" h="113030">
                  <a:moveTo>
                    <a:pt x="542277" y="0"/>
                  </a:moveTo>
                  <a:lnTo>
                    <a:pt x="0" y="113030"/>
                  </a:lnTo>
                </a:path>
              </a:pathLst>
            </a:custGeom>
            <a:ln w="6349">
              <a:solidFill>
                <a:srgbClr val="231F20"/>
              </a:solidFill>
            </a:ln>
          </p:spPr>
          <p:txBody>
            <a:bodyPr wrap="square" lIns="0" tIns="0" rIns="0" bIns="0" rtlCol="0"/>
            <a:lstStyle/>
            <a:p>
              <a:endParaRPr/>
            </a:p>
          </p:txBody>
        </p:sp>
        <p:sp>
          <p:nvSpPr>
            <p:cNvPr id="11" name="object 11"/>
            <p:cNvSpPr/>
            <p:nvPr/>
          </p:nvSpPr>
          <p:spPr>
            <a:xfrm>
              <a:off x="1948527" y="864945"/>
              <a:ext cx="2227580" cy="1605280"/>
            </a:xfrm>
            <a:custGeom>
              <a:avLst/>
              <a:gdLst/>
              <a:ahLst/>
              <a:cxnLst/>
              <a:rect l="l" t="t" r="r" b="b"/>
              <a:pathLst>
                <a:path w="2227579" h="1605280">
                  <a:moveTo>
                    <a:pt x="693204" y="0"/>
                  </a:moveTo>
                  <a:lnTo>
                    <a:pt x="0" y="693204"/>
                  </a:lnTo>
                  <a:lnTo>
                    <a:pt x="0" y="1604848"/>
                  </a:lnTo>
                  <a:lnTo>
                    <a:pt x="1533956" y="1604848"/>
                  </a:lnTo>
                  <a:lnTo>
                    <a:pt x="2227160" y="911644"/>
                  </a:lnTo>
                  <a:lnTo>
                    <a:pt x="2227160" y="0"/>
                  </a:lnTo>
                  <a:lnTo>
                    <a:pt x="693204" y="0"/>
                  </a:lnTo>
                  <a:close/>
                </a:path>
                <a:path w="2227579" h="1605280">
                  <a:moveTo>
                    <a:pt x="0" y="693204"/>
                  </a:moveTo>
                  <a:lnTo>
                    <a:pt x="1533956" y="693204"/>
                  </a:lnTo>
                  <a:lnTo>
                    <a:pt x="2227160" y="0"/>
                  </a:lnTo>
                </a:path>
                <a:path w="2227579" h="1605280">
                  <a:moveTo>
                    <a:pt x="1533956" y="693204"/>
                  </a:moveTo>
                  <a:lnTo>
                    <a:pt x="1533956" y="1604848"/>
                  </a:lnTo>
                </a:path>
              </a:pathLst>
            </a:custGeom>
            <a:ln w="6350">
              <a:solidFill>
                <a:srgbClr val="231F20"/>
              </a:solidFill>
            </a:ln>
          </p:spPr>
          <p:txBody>
            <a:bodyPr wrap="square" lIns="0" tIns="0" rIns="0" bIns="0" rtlCol="0"/>
            <a:lstStyle/>
            <a:p>
              <a:endParaRPr/>
            </a:p>
          </p:txBody>
        </p:sp>
        <p:sp>
          <p:nvSpPr>
            <p:cNvPr id="12" name="object 12"/>
            <p:cNvSpPr/>
            <p:nvPr/>
          </p:nvSpPr>
          <p:spPr>
            <a:xfrm>
              <a:off x="3468722" y="939024"/>
              <a:ext cx="345440" cy="139065"/>
            </a:xfrm>
            <a:custGeom>
              <a:avLst/>
              <a:gdLst/>
              <a:ahLst/>
              <a:cxnLst/>
              <a:rect l="l" t="t" r="r" b="b"/>
              <a:pathLst>
                <a:path w="345439" h="139065">
                  <a:moveTo>
                    <a:pt x="172504" y="0"/>
                  </a:moveTo>
                  <a:lnTo>
                    <a:pt x="105356" y="5455"/>
                  </a:lnTo>
                  <a:lnTo>
                    <a:pt x="50523" y="20332"/>
                  </a:lnTo>
                  <a:lnTo>
                    <a:pt x="13555" y="42401"/>
                  </a:lnTo>
                  <a:lnTo>
                    <a:pt x="0" y="69430"/>
                  </a:lnTo>
                  <a:lnTo>
                    <a:pt x="13555" y="96454"/>
                  </a:lnTo>
                  <a:lnTo>
                    <a:pt x="50523" y="118524"/>
                  </a:lnTo>
                  <a:lnTo>
                    <a:pt x="105356" y="133404"/>
                  </a:lnTo>
                  <a:lnTo>
                    <a:pt x="172504" y="138861"/>
                  </a:lnTo>
                  <a:lnTo>
                    <a:pt x="239654" y="133404"/>
                  </a:lnTo>
                  <a:lnTo>
                    <a:pt x="294490" y="118524"/>
                  </a:lnTo>
                  <a:lnTo>
                    <a:pt x="331463" y="96454"/>
                  </a:lnTo>
                  <a:lnTo>
                    <a:pt x="345020" y="69430"/>
                  </a:lnTo>
                  <a:lnTo>
                    <a:pt x="331463" y="42401"/>
                  </a:lnTo>
                  <a:lnTo>
                    <a:pt x="294490" y="20332"/>
                  </a:lnTo>
                  <a:lnTo>
                    <a:pt x="239654" y="5455"/>
                  </a:lnTo>
                  <a:lnTo>
                    <a:pt x="172504" y="0"/>
                  </a:lnTo>
                  <a:close/>
                </a:path>
              </a:pathLst>
            </a:custGeom>
            <a:solidFill>
              <a:srgbClr val="FFFFFF"/>
            </a:solidFill>
          </p:spPr>
          <p:txBody>
            <a:bodyPr wrap="square" lIns="0" tIns="0" rIns="0" bIns="0" rtlCol="0"/>
            <a:lstStyle/>
            <a:p>
              <a:endParaRPr/>
            </a:p>
          </p:txBody>
        </p:sp>
        <p:sp>
          <p:nvSpPr>
            <p:cNvPr id="13" name="object 13"/>
            <p:cNvSpPr/>
            <p:nvPr/>
          </p:nvSpPr>
          <p:spPr>
            <a:xfrm>
              <a:off x="3468722" y="939024"/>
              <a:ext cx="345440" cy="139065"/>
            </a:xfrm>
            <a:custGeom>
              <a:avLst/>
              <a:gdLst/>
              <a:ahLst/>
              <a:cxnLst/>
              <a:rect l="l" t="t" r="r" b="b"/>
              <a:pathLst>
                <a:path w="345439" h="139065">
                  <a:moveTo>
                    <a:pt x="172504" y="0"/>
                  </a:moveTo>
                  <a:lnTo>
                    <a:pt x="105356" y="5455"/>
                  </a:lnTo>
                  <a:lnTo>
                    <a:pt x="50523" y="20332"/>
                  </a:lnTo>
                  <a:lnTo>
                    <a:pt x="13555" y="42401"/>
                  </a:lnTo>
                  <a:lnTo>
                    <a:pt x="0" y="69430"/>
                  </a:lnTo>
                  <a:lnTo>
                    <a:pt x="13555" y="96454"/>
                  </a:lnTo>
                  <a:lnTo>
                    <a:pt x="50523" y="118524"/>
                  </a:lnTo>
                  <a:lnTo>
                    <a:pt x="105356" y="133404"/>
                  </a:lnTo>
                  <a:lnTo>
                    <a:pt x="172504" y="138861"/>
                  </a:lnTo>
                  <a:lnTo>
                    <a:pt x="239654" y="133404"/>
                  </a:lnTo>
                  <a:lnTo>
                    <a:pt x="294490" y="118524"/>
                  </a:lnTo>
                  <a:lnTo>
                    <a:pt x="331463" y="96454"/>
                  </a:lnTo>
                  <a:lnTo>
                    <a:pt x="345020" y="69430"/>
                  </a:lnTo>
                  <a:lnTo>
                    <a:pt x="331463" y="42401"/>
                  </a:lnTo>
                  <a:lnTo>
                    <a:pt x="294490" y="20332"/>
                  </a:lnTo>
                  <a:lnTo>
                    <a:pt x="239654" y="5455"/>
                  </a:lnTo>
                  <a:lnTo>
                    <a:pt x="172504" y="0"/>
                  </a:lnTo>
                  <a:close/>
                </a:path>
              </a:pathLst>
            </a:custGeom>
            <a:ln w="12700">
              <a:solidFill>
                <a:srgbClr val="231F20"/>
              </a:solidFill>
            </a:ln>
          </p:spPr>
          <p:txBody>
            <a:bodyPr wrap="square" lIns="0" tIns="0" rIns="0" bIns="0" rtlCol="0"/>
            <a:lstStyle/>
            <a:p>
              <a:endParaRPr/>
            </a:p>
          </p:txBody>
        </p:sp>
        <p:sp>
          <p:nvSpPr>
            <p:cNvPr id="14" name="object 14"/>
            <p:cNvSpPr/>
            <p:nvPr/>
          </p:nvSpPr>
          <p:spPr>
            <a:xfrm>
              <a:off x="2689784" y="1314492"/>
              <a:ext cx="2540" cy="57785"/>
            </a:xfrm>
            <a:custGeom>
              <a:avLst/>
              <a:gdLst/>
              <a:ahLst/>
              <a:cxnLst/>
              <a:rect l="l" t="t" r="r" b="b"/>
              <a:pathLst>
                <a:path w="2539" h="57784">
                  <a:moveTo>
                    <a:pt x="971" y="-4762"/>
                  </a:moveTo>
                  <a:lnTo>
                    <a:pt x="971" y="61937"/>
                  </a:lnTo>
                </a:path>
              </a:pathLst>
            </a:custGeom>
            <a:ln w="11468">
              <a:solidFill>
                <a:srgbClr val="231F20"/>
              </a:solidFill>
            </a:ln>
          </p:spPr>
          <p:txBody>
            <a:bodyPr wrap="square" lIns="0" tIns="0" rIns="0" bIns="0" rtlCol="0"/>
            <a:lstStyle/>
            <a:p>
              <a:endParaRPr/>
            </a:p>
          </p:txBody>
        </p:sp>
        <p:sp>
          <p:nvSpPr>
            <p:cNvPr id="15" name="object 15"/>
            <p:cNvSpPr/>
            <p:nvPr/>
          </p:nvSpPr>
          <p:spPr>
            <a:xfrm>
              <a:off x="2666058" y="1272184"/>
              <a:ext cx="50800" cy="52069"/>
            </a:xfrm>
            <a:custGeom>
              <a:avLst/>
              <a:gdLst/>
              <a:ahLst/>
              <a:cxnLst/>
              <a:rect l="l" t="t" r="r" b="b"/>
              <a:pathLst>
                <a:path w="50800" h="52069">
                  <a:moveTo>
                    <a:pt x="27114" y="0"/>
                  </a:moveTo>
                  <a:lnTo>
                    <a:pt x="0" y="49910"/>
                  </a:lnTo>
                  <a:lnTo>
                    <a:pt x="50774" y="51638"/>
                  </a:lnTo>
                  <a:lnTo>
                    <a:pt x="27114" y="0"/>
                  </a:lnTo>
                  <a:close/>
                </a:path>
              </a:pathLst>
            </a:custGeom>
            <a:solidFill>
              <a:srgbClr val="231F20"/>
            </a:solidFill>
          </p:spPr>
          <p:txBody>
            <a:bodyPr wrap="square" lIns="0" tIns="0" rIns="0" bIns="0" rtlCol="0"/>
            <a:lstStyle/>
            <a:p>
              <a:endParaRPr/>
            </a:p>
          </p:txBody>
        </p:sp>
        <p:sp>
          <p:nvSpPr>
            <p:cNvPr id="16" name="object 16"/>
            <p:cNvSpPr/>
            <p:nvPr/>
          </p:nvSpPr>
          <p:spPr>
            <a:xfrm>
              <a:off x="3636782" y="800185"/>
              <a:ext cx="5715" cy="208279"/>
            </a:xfrm>
            <a:custGeom>
              <a:avLst/>
              <a:gdLst/>
              <a:ahLst/>
              <a:cxnLst/>
              <a:rect l="l" t="t" r="r" b="b"/>
              <a:pathLst>
                <a:path w="5714" h="208280">
                  <a:moveTo>
                    <a:pt x="0" y="208267"/>
                  </a:moveTo>
                  <a:lnTo>
                    <a:pt x="5092" y="0"/>
                  </a:lnTo>
                </a:path>
              </a:pathLst>
            </a:custGeom>
            <a:ln w="6350">
              <a:solidFill>
                <a:srgbClr val="231F20"/>
              </a:solidFill>
              <a:prstDash val="sysDash"/>
            </a:ln>
          </p:spPr>
          <p:txBody>
            <a:bodyPr wrap="square" lIns="0" tIns="0" rIns="0" bIns="0" rtlCol="0"/>
            <a:lstStyle/>
            <a:p>
              <a:endParaRPr/>
            </a:p>
          </p:txBody>
        </p:sp>
        <p:sp>
          <p:nvSpPr>
            <p:cNvPr id="17" name="object 17"/>
            <p:cNvSpPr/>
            <p:nvPr/>
          </p:nvSpPr>
          <p:spPr>
            <a:xfrm>
              <a:off x="2369748" y="1698915"/>
              <a:ext cx="593090" cy="127635"/>
            </a:xfrm>
            <a:custGeom>
              <a:avLst/>
              <a:gdLst/>
              <a:ahLst/>
              <a:cxnLst/>
              <a:rect l="l" t="t" r="r" b="b"/>
              <a:pathLst>
                <a:path w="593089" h="127635">
                  <a:moveTo>
                    <a:pt x="296329" y="0"/>
                  </a:moveTo>
                  <a:lnTo>
                    <a:pt x="228381" y="1681"/>
                  </a:lnTo>
                  <a:lnTo>
                    <a:pt x="166008" y="6473"/>
                  </a:lnTo>
                  <a:lnTo>
                    <a:pt x="110987" y="13992"/>
                  </a:lnTo>
                  <a:lnTo>
                    <a:pt x="65098" y="23858"/>
                  </a:lnTo>
                  <a:lnTo>
                    <a:pt x="7825" y="49101"/>
                  </a:lnTo>
                  <a:lnTo>
                    <a:pt x="0" y="63715"/>
                  </a:lnTo>
                  <a:lnTo>
                    <a:pt x="7825" y="78321"/>
                  </a:lnTo>
                  <a:lnTo>
                    <a:pt x="65098" y="103557"/>
                  </a:lnTo>
                  <a:lnTo>
                    <a:pt x="110987" y="113423"/>
                  </a:lnTo>
                  <a:lnTo>
                    <a:pt x="166008" y="120943"/>
                  </a:lnTo>
                  <a:lnTo>
                    <a:pt x="228381" y="125736"/>
                  </a:lnTo>
                  <a:lnTo>
                    <a:pt x="296329" y="127419"/>
                  </a:lnTo>
                  <a:lnTo>
                    <a:pt x="364277" y="125736"/>
                  </a:lnTo>
                  <a:lnTo>
                    <a:pt x="426652" y="120943"/>
                  </a:lnTo>
                  <a:lnTo>
                    <a:pt x="481675" y="113423"/>
                  </a:lnTo>
                  <a:lnTo>
                    <a:pt x="527567" y="103557"/>
                  </a:lnTo>
                  <a:lnTo>
                    <a:pt x="584844" y="78321"/>
                  </a:lnTo>
                  <a:lnTo>
                    <a:pt x="592670" y="63715"/>
                  </a:lnTo>
                  <a:lnTo>
                    <a:pt x="584844" y="49101"/>
                  </a:lnTo>
                  <a:lnTo>
                    <a:pt x="527567" y="23858"/>
                  </a:lnTo>
                  <a:lnTo>
                    <a:pt x="481675" y="13992"/>
                  </a:lnTo>
                  <a:lnTo>
                    <a:pt x="426652" y="6473"/>
                  </a:lnTo>
                  <a:lnTo>
                    <a:pt x="364277" y="1681"/>
                  </a:lnTo>
                  <a:lnTo>
                    <a:pt x="296329" y="0"/>
                  </a:lnTo>
                  <a:close/>
                </a:path>
              </a:pathLst>
            </a:custGeom>
            <a:ln w="6349">
              <a:solidFill>
                <a:srgbClr val="231F20"/>
              </a:solidFill>
              <a:prstDash val="sysDash"/>
            </a:ln>
          </p:spPr>
          <p:txBody>
            <a:bodyPr wrap="square" lIns="0" tIns="0" rIns="0" bIns="0" rtlCol="0"/>
            <a:lstStyle/>
            <a:p>
              <a:endParaRPr/>
            </a:p>
          </p:txBody>
        </p:sp>
        <p:sp>
          <p:nvSpPr>
            <p:cNvPr id="18" name="object 18"/>
            <p:cNvSpPr/>
            <p:nvPr/>
          </p:nvSpPr>
          <p:spPr>
            <a:xfrm>
              <a:off x="2640256" y="1824620"/>
              <a:ext cx="43815" cy="1905"/>
            </a:xfrm>
            <a:custGeom>
              <a:avLst/>
              <a:gdLst/>
              <a:ahLst/>
              <a:cxnLst/>
              <a:rect l="l" t="t" r="r" b="b"/>
              <a:pathLst>
                <a:path w="43814" h="1905">
                  <a:moveTo>
                    <a:pt x="-4762" y="647"/>
                  </a:moveTo>
                  <a:lnTo>
                    <a:pt x="47955" y="647"/>
                  </a:lnTo>
                </a:path>
              </a:pathLst>
            </a:custGeom>
            <a:ln w="10820">
              <a:solidFill>
                <a:srgbClr val="231F20"/>
              </a:solidFill>
              <a:prstDash val="sysDash"/>
            </a:ln>
          </p:spPr>
          <p:txBody>
            <a:bodyPr wrap="square" lIns="0" tIns="0" rIns="0" bIns="0" rtlCol="0"/>
            <a:lstStyle/>
            <a:p>
              <a:endParaRPr/>
            </a:p>
          </p:txBody>
        </p:sp>
        <p:sp>
          <p:nvSpPr>
            <p:cNvPr id="19" name="object 19"/>
            <p:cNvSpPr/>
            <p:nvPr/>
          </p:nvSpPr>
          <p:spPr>
            <a:xfrm>
              <a:off x="2674238" y="1799485"/>
              <a:ext cx="52069" cy="50800"/>
            </a:xfrm>
            <a:custGeom>
              <a:avLst/>
              <a:gdLst/>
              <a:ahLst/>
              <a:cxnLst/>
              <a:rect l="l" t="t" r="r" b="b"/>
              <a:pathLst>
                <a:path w="52069" h="50800">
                  <a:moveTo>
                    <a:pt x="0" y="0"/>
                  </a:moveTo>
                  <a:lnTo>
                    <a:pt x="1511" y="50774"/>
                  </a:lnTo>
                  <a:lnTo>
                    <a:pt x="51536" y="23888"/>
                  </a:lnTo>
                  <a:lnTo>
                    <a:pt x="0" y="0"/>
                  </a:lnTo>
                  <a:close/>
                </a:path>
              </a:pathLst>
            </a:custGeom>
            <a:solidFill>
              <a:srgbClr val="231F20"/>
            </a:solidFill>
          </p:spPr>
          <p:txBody>
            <a:bodyPr wrap="square" lIns="0" tIns="0" rIns="0" bIns="0" rtlCol="0"/>
            <a:lstStyle/>
            <a:p>
              <a:endParaRPr/>
            </a:p>
          </p:txBody>
        </p:sp>
        <p:sp>
          <p:nvSpPr>
            <p:cNvPr id="20" name="object 20"/>
            <p:cNvSpPr/>
            <p:nvPr/>
          </p:nvSpPr>
          <p:spPr>
            <a:xfrm>
              <a:off x="2412499" y="1917345"/>
              <a:ext cx="531495" cy="114300"/>
            </a:xfrm>
            <a:custGeom>
              <a:avLst/>
              <a:gdLst/>
              <a:ahLst/>
              <a:cxnLst/>
              <a:rect l="l" t="t" r="r" b="b"/>
              <a:pathLst>
                <a:path w="531494" h="114300">
                  <a:moveTo>
                    <a:pt x="265645" y="0"/>
                  </a:moveTo>
                  <a:lnTo>
                    <a:pt x="195022" y="2034"/>
                  </a:lnTo>
                  <a:lnTo>
                    <a:pt x="131564" y="7775"/>
                  </a:lnTo>
                  <a:lnTo>
                    <a:pt x="77801" y="16679"/>
                  </a:lnTo>
                  <a:lnTo>
                    <a:pt x="36266" y="28203"/>
                  </a:lnTo>
                  <a:lnTo>
                    <a:pt x="0" y="56934"/>
                  </a:lnTo>
                  <a:lnTo>
                    <a:pt x="9488" y="72075"/>
                  </a:lnTo>
                  <a:lnTo>
                    <a:pt x="77801" y="97204"/>
                  </a:lnTo>
                  <a:lnTo>
                    <a:pt x="131564" y="106107"/>
                  </a:lnTo>
                  <a:lnTo>
                    <a:pt x="195022" y="111847"/>
                  </a:lnTo>
                  <a:lnTo>
                    <a:pt x="265645" y="113880"/>
                  </a:lnTo>
                  <a:lnTo>
                    <a:pt x="336268" y="111847"/>
                  </a:lnTo>
                  <a:lnTo>
                    <a:pt x="399727" y="106107"/>
                  </a:lnTo>
                  <a:lnTo>
                    <a:pt x="453490" y="97204"/>
                  </a:lnTo>
                  <a:lnTo>
                    <a:pt x="495025" y="85679"/>
                  </a:lnTo>
                  <a:lnTo>
                    <a:pt x="531291" y="56934"/>
                  </a:lnTo>
                  <a:lnTo>
                    <a:pt x="521803" y="41802"/>
                  </a:lnTo>
                  <a:lnTo>
                    <a:pt x="453490" y="16679"/>
                  </a:lnTo>
                  <a:lnTo>
                    <a:pt x="399727" y="7775"/>
                  </a:lnTo>
                  <a:lnTo>
                    <a:pt x="336268" y="2034"/>
                  </a:lnTo>
                  <a:lnTo>
                    <a:pt x="265645" y="0"/>
                  </a:lnTo>
                  <a:close/>
                </a:path>
              </a:pathLst>
            </a:custGeom>
            <a:ln w="6350">
              <a:solidFill>
                <a:srgbClr val="231F20"/>
              </a:solidFill>
              <a:prstDash val="sysDash"/>
            </a:ln>
          </p:spPr>
          <p:txBody>
            <a:bodyPr wrap="square" lIns="0" tIns="0" rIns="0" bIns="0" rtlCol="0"/>
            <a:lstStyle/>
            <a:p>
              <a:endParaRPr/>
            </a:p>
          </p:txBody>
        </p:sp>
        <p:sp>
          <p:nvSpPr>
            <p:cNvPr id="21" name="object 21"/>
            <p:cNvSpPr/>
            <p:nvPr/>
          </p:nvSpPr>
          <p:spPr>
            <a:xfrm>
              <a:off x="2665234" y="2028882"/>
              <a:ext cx="43815" cy="1905"/>
            </a:xfrm>
            <a:custGeom>
              <a:avLst/>
              <a:gdLst/>
              <a:ahLst/>
              <a:cxnLst/>
              <a:rect l="l" t="t" r="r" b="b"/>
              <a:pathLst>
                <a:path w="43814" h="1905">
                  <a:moveTo>
                    <a:pt x="-4762" y="749"/>
                  </a:moveTo>
                  <a:lnTo>
                    <a:pt x="47967" y="749"/>
                  </a:lnTo>
                </a:path>
              </a:pathLst>
            </a:custGeom>
            <a:ln w="11023">
              <a:solidFill>
                <a:srgbClr val="231F20"/>
              </a:solidFill>
              <a:prstDash val="sysDash"/>
            </a:ln>
          </p:spPr>
          <p:txBody>
            <a:bodyPr wrap="square" lIns="0" tIns="0" rIns="0" bIns="0" rtlCol="0"/>
            <a:lstStyle/>
            <a:p>
              <a:endParaRPr/>
            </a:p>
          </p:txBody>
        </p:sp>
        <p:sp>
          <p:nvSpPr>
            <p:cNvPr id="22" name="object 22"/>
            <p:cNvSpPr/>
            <p:nvPr/>
          </p:nvSpPr>
          <p:spPr>
            <a:xfrm>
              <a:off x="2699099" y="2003789"/>
              <a:ext cx="52069" cy="50800"/>
            </a:xfrm>
            <a:custGeom>
              <a:avLst/>
              <a:gdLst/>
              <a:ahLst/>
              <a:cxnLst/>
              <a:rect l="l" t="t" r="r" b="b"/>
              <a:pathLst>
                <a:path w="52069" h="50800">
                  <a:moveTo>
                    <a:pt x="0" y="0"/>
                  </a:moveTo>
                  <a:lnTo>
                    <a:pt x="1765" y="50761"/>
                  </a:lnTo>
                  <a:lnTo>
                    <a:pt x="51638" y="23622"/>
                  </a:lnTo>
                  <a:lnTo>
                    <a:pt x="0" y="0"/>
                  </a:lnTo>
                  <a:close/>
                </a:path>
              </a:pathLst>
            </a:custGeom>
            <a:solidFill>
              <a:srgbClr val="231F20"/>
            </a:solidFill>
          </p:spPr>
          <p:txBody>
            <a:bodyPr wrap="square" lIns="0" tIns="0" rIns="0" bIns="0" rtlCol="0"/>
            <a:lstStyle/>
            <a:p>
              <a:endParaRPr/>
            </a:p>
          </p:txBody>
        </p:sp>
        <p:sp>
          <p:nvSpPr>
            <p:cNvPr id="23" name="object 23"/>
            <p:cNvSpPr/>
            <p:nvPr/>
          </p:nvSpPr>
          <p:spPr>
            <a:xfrm>
              <a:off x="2495050" y="2110393"/>
              <a:ext cx="377190" cy="81280"/>
            </a:xfrm>
            <a:custGeom>
              <a:avLst/>
              <a:gdLst/>
              <a:ahLst/>
              <a:cxnLst/>
              <a:rect l="l" t="t" r="r" b="b"/>
              <a:pathLst>
                <a:path w="377189" h="81280">
                  <a:moveTo>
                    <a:pt x="188594" y="0"/>
                  </a:moveTo>
                  <a:lnTo>
                    <a:pt x="115182" y="3192"/>
                  </a:lnTo>
                  <a:lnTo>
                    <a:pt x="55235" y="11899"/>
                  </a:lnTo>
                  <a:lnTo>
                    <a:pt x="14819" y="24817"/>
                  </a:lnTo>
                  <a:lnTo>
                    <a:pt x="0" y="40640"/>
                  </a:lnTo>
                  <a:lnTo>
                    <a:pt x="14819" y="56457"/>
                  </a:lnTo>
                  <a:lnTo>
                    <a:pt x="55235" y="69375"/>
                  </a:lnTo>
                  <a:lnTo>
                    <a:pt x="115182" y="78085"/>
                  </a:lnTo>
                  <a:lnTo>
                    <a:pt x="188594" y="81280"/>
                  </a:lnTo>
                  <a:lnTo>
                    <a:pt x="262007" y="78085"/>
                  </a:lnTo>
                  <a:lnTo>
                    <a:pt x="321954" y="69375"/>
                  </a:lnTo>
                  <a:lnTo>
                    <a:pt x="362370" y="56457"/>
                  </a:lnTo>
                  <a:lnTo>
                    <a:pt x="377189" y="40640"/>
                  </a:lnTo>
                  <a:lnTo>
                    <a:pt x="362370" y="24817"/>
                  </a:lnTo>
                  <a:lnTo>
                    <a:pt x="321954" y="11899"/>
                  </a:lnTo>
                  <a:lnTo>
                    <a:pt x="262007" y="3192"/>
                  </a:lnTo>
                  <a:lnTo>
                    <a:pt x="188594" y="0"/>
                  </a:lnTo>
                  <a:close/>
                </a:path>
              </a:pathLst>
            </a:custGeom>
            <a:ln w="6350">
              <a:solidFill>
                <a:srgbClr val="231F20"/>
              </a:solidFill>
              <a:prstDash val="sysDash"/>
            </a:ln>
          </p:spPr>
          <p:txBody>
            <a:bodyPr wrap="square" lIns="0" tIns="0" rIns="0" bIns="0" rtlCol="0"/>
            <a:lstStyle/>
            <a:p>
              <a:endParaRPr/>
            </a:p>
          </p:txBody>
        </p:sp>
        <p:sp>
          <p:nvSpPr>
            <p:cNvPr id="24" name="object 24"/>
            <p:cNvSpPr/>
            <p:nvPr/>
          </p:nvSpPr>
          <p:spPr>
            <a:xfrm>
              <a:off x="2679205" y="2190593"/>
              <a:ext cx="43815" cy="1905"/>
            </a:xfrm>
            <a:custGeom>
              <a:avLst/>
              <a:gdLst/>
              <a:ahLst/>
              <a:cxnLst/>
              <a:rect l="l" t="t" r="r" b="b"/>
              <a:pathLst>
                <a:path w="43814" h="1905">
                  <a:moveTo>
                    <a:pt x="-4762" y="749"/>
                  </a:moveTo>
                  <a:lnTo>
                    <a:pt x="47967" y="749"/>
                  </a:lnTo>
                </a:path>
              </a:pathLst>
            </a:custGeom>
            <a:ln w="11023">
              <a:solidFill>
                <a:srgbClr val="231F20"/>
              </a:solidFill>
              <a:prstDash val="sysDash"/>
            </a:ln>
          </p:spPr>
          <p:txBody>
            <a:bodyPr wrap="square" lIns="0" tIns="0" rIns="0" bIns="0" rtlCol="0"/>
            <a:lstStyle/>
            <a:p>
              <a:endParaRPr/>
            </a:p>
          </p:txBody>
        </p:sp>
        <p:sp>
          <p:nvSpPr>
            <p:cNvPr id="25" name="object 25"/>
            <p:cNvSpPr/>
            <p:nvPr/>
          </p:nvSpPr>
          <p:spPr>
            <a:xfrm>
              <a:off x="2713072" y="2165498"/>
              <a:ext cx="52069" cy="50800"/>
            </a:xfrm>
            <a:custGeom>
              <a:avLst/>
              <a:gdLst/>
              <a:ahLst/>
              <a:cxnLst/>
              <a:rect l="l" t="t" r="r" b="b"/>
              <a:pathLst>
                <a:path w="52069" h="50800">
                  <a:moveTo>
                    <a:pt x="0" y="0"/>
                  </a:moveTo>
                  <a:lnTo>
                    <a:pt x="1752" y="50774"/>
                  </a:lnTo>
                  <a:lnTo>
                    <a:pt x="51638" y="23634"/>
                  </a:lnTo>
                  <a:lnTo>
                    <a:pt x="0" y="0"/>
                  </a:lnTo>
                  <a:close/>
                </a:path>
              </a:pathLst>
            </a:custGeom>
            <a:solidFill>
              <a:srgbClr val="231F20"/>
            </a:solidFill>
          </p:spPr>
          <p:txBody>
            <a:bodyPr wrap="square" lIns="0" tIns="0" rIns="0" bIns="0" rtlCol="0"/>
            <a:lstStyle/>
            <a:p>
              <a:endParaRPr/>
            </a:p>
          </p:txBody>
        </p:sp>
        <p:pic>
          <p:nvPicPr>
            <p:cNvPr id="26" name="object 26"/>
            <p:cNvPicPr/>
            <p:nvPr/>
          </p:nvPicPr>
          <p:blipFill>
            <a:blip r:embed="rId2" cstate="print"/>
            <a:stretch>
              <a:fillRect/>
            </a:stretch>
          </p:blipFill>
          <p:spPr>
            <a:xfrm>
              <a:off x="2598557" y="2271886"/>
              <a:ext cx="231990" cy="77228"/>
            </a:xfrm>
            <a:prstGeom prst="rect">
              <a:avLst/>
            </a:prstGeom>
          </p:spPr>
        </p:pic>
      </p:grpSp>
      <p:sp>
        <p:nvSpPr>
          <p:cNvPr id="27" name="object 27"/>
          <p:cNvSpPr txBox="1"/>
          <p:nvPr/>
        </p:nvSpPr>
        <p:spPr>
          <a:xfrm>
            <a:off x="5337179" y="403231"/>
            <a:ext cx="1007110" cy="143629"/>
          </a:xfrm>
          <a:prstGeom prst="rect">
            <a:avLst/>
          </a:prstGeom>
        </p:spPr>
        <p:txBody>
          <a:bodyPr vert="horz" wrap="square" lIns="0" tIns="12700" rIns="0" bIns="0" rtlCol="0">
            <a:spAutoFit/>
          </a:bodyPr>
          <a:lstStyle/>
          <a:p>
            <a:pPr marL="12700">
              <a:spcBef>
                <a:spcPts val="100"/>
              </a:spcBef>
            </a:pPr>
            <a:r>
              <a:rPr sz="850" dirty="0">
                <a:solidFill>
                  <a:srgbClr val="171514"/>
                </a:solidFill>
                <a:latin typeface="Microsoft Sans Serif"/>
                <a:cs typeface="Microsoft Sans Serif"/>
              </a:rPr>
              <a:t>Resistencia</a:t>
            </a:r>
            <a:r>
              <a:rPr sz="850" spc="-20"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20"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endParaRPr sz="850">
              <a:latin typeface="Microsoft Sans Serif"/>
              <a:cs typeface="Microsoft Sans Serif"/>
            </a:endParaRPr>
          </a:p>
        </p:txBody>
      </p:sp>
      <p:sp>
        <p:nvSpPr>
          <p:cNvPr id="28" name="object 28"/>
          <p:cNvSpPr txBox="1"/>
          <p:nvPr/>
        </p:nvSpPr>
        <p:spPr>
          <a:xfrm>
            <a:off x="9479410"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21</a:t>
            </a:r>
            <a:endParaRPr sz="900">
              <a:latin typeface="Arial"/>
              <a:cs typeface="Arial"/>
            </a:endParaRPr>
          </a:p>
        </p:txBody>
      </p:sp>
      <p:sp>
        <p:nvSpPr>
          <p:cNvPr id="29" name="object 29"/>
          <p:cNvSpPr txBox="1"/>
          <p:nvPr/>
        </p:nvSpPr>
        <p:spPr>
          <a:xfrm>
            <a:off x="6107567" y="1093968"/>
            <a:ext cx="697865" cy="89768"/>
          </a:xfrm>
          <a:prstGeom prst="rect">
            <a:avLst/>
          </a:prstGeom>
        </p:spPr>
        <p:txBody>
          <a:bodyPr vert="horz" wrap="square" lIns="0" tIns="12700" rIns="0" bIns="0" rtlCol="0">
            <a:spAutoFit/>
          </a:bodyPr>
          <a:lstStyle/>
          <a:p>
            <a:pPr marL="12700">
              <a:spcBef>
                <a:spcPts val="100"/>
              </a:spcBef>
            </a:pPr>
            <a:r>
              <a:rPr sz="500" spc="15" dirty="0" err="1">
                <a:solidFill>
                  <a:srgbClr val="171514"/>
                </a:solidFill>
                <a:latin typeface="Microsoft Sans Serif"/>
                <a:cs typeface="Microsoft Sans Serif"/>
              </a:rPr>
              <a:t>Bobina</a:t>
            </a:r>
            <a:r>
              <a:rPr sz="500" spc="-25" dirty="0">
                <a:solidFill>
                  <a:srgbClr val="171514"/>
                </a:solidFill>
                <a:latin typeface="Microsoft Sans Serif"/>
                <a:cs typeface="Microsoft Sans Serif"/>
              </a:rPr>
              <a:t> </a:t>
            </a:r>
            <a:r>
              <a:rPr sz="500" spc="20" dirty="0" err="1" smtClean="0">
                <a:solidFill>
                  <a:srgbClr val="171514"/>
                </a:solidFill>
                <a:latin typeface="Microsoft Sans Serif"/>
                <a:cs typeface="Microsoft Sans Serif"/>
              </a:rPr>
              <a:t>transmisora</a:t>
            </a:r>
            <a:r>
              <a:rPr lang="es-ES" sz="500" spc="20" dirty="0" smtClean="0">
                <a:solidFill>
                  <a:srgbClr val="171514"/>
                </a:solidFill>
                <a:latin typeface="Microsoft Sans Serif"/>
                <a:cs typeface="Microsoft Sans Serif"/>
              </a:rPr>
              <a:t> </a:t>
            </a:r>
            <a:r>
              <a:rPr sz="500" spc="-30" dirty="0" smtClean="0">
                <a:solidFill>
                  <a:srgbClr val="171514"/>
                </a:solidFill>
                <a:latin typeface="Microsoft Sans Serif"/>
                <a:cs typeface="Microsoft Sans Serif"/>
              </a:rPr>
              <a:t>T</a:t>
            </a:r>
            <a:endParaRPr sz="500" dirty="0">
              <a:latin typeface="Microsoft Sans Serif"/>
              <a:cs typeface="Microsoft Sans Serif"/>
            </a:endParaRPr>
          </a:p>
        </p:txBody>
      </p:sp>
      <p:sp>
        <p:nvSpPr>
          <p:cNvPr id="30" name="object 30"/>
          <p:cNvSpPr txBox="1"/>
          <p:nvPr/>
        </p:nvSpPr>
        <p:spPr>
          <a:xfrm>
            <a:off x="7694051" y="881212"/>
            <a:ext cx="643255" cy="360680"/>
          </a:xfrm>
          <a:prstGeom prst="rect">
            <a:avLst/>
          </a:prstGeom>
        </p:spPr>
        <p:txBody>
          <a:bodyPr vert="horz" wrap="square" lIns="0" tIns="17145" rIns="0" bIns="0" rtlCol="0">
            <a:spAutoFit/>
          </a:bodyPr>
          <a:lstStyle/>
          <a:p>
            <a:pPr marL="12700">
              <a:spcBef>
                <a:spcPts val="135"/>
              </a:spcBef>
            </a:pPr>
            <a:r>
              <a:rPr sz="800" i="1" spc="-20" dirty="0">
                <a:solidFill>
                  <a:srgbClr val="171514"/>
                </a:solidFill>
                <a:latin typeface="Arial"/>
                <a:cs typeface="Arial"/>
              </a:rPr>
              <a:t>s</a:t>
            </a:r>
            <a:endParaRPr sz="800">
              <a:latin typeface="Arial"/>
              <a:cs typeface="Arial"/>
            </a:endParaRPr>
          </a:p>
          <a:p>
            <a:pPr>
              <a:spcBef>
                <a:spcPts val="5"/>
              </a:spcBef>
            </a:pPr>
            <a:endParaRPr sz="900">
              <a:latin typeface="Arial"/>
              <a:cs typeface="Arial"/>
            </a:endParaRPr>
          </a:p>
          <a:p>
            <a:pPr marL="56515"/>
            <a:r>
              <a:rPr sz="500" spc="15" dirty="0">
                <a:solidFill>
                  <a:srgbClr val="171514"/>
                </a:solidFill>
                <a:latin typeface="Microsoft Sans Serif"/>
                <a:cs typeface="Microsoft Sans Serif"/>
              </a:rPr>
              <a:t>Bobina</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receptora</a:t>
            </a:r>
            <a:r>
              <a:rPr sz="500" spc="-25" dirty="0">
                <a:solidFill>
                  <a:srgbClr val="171514"/>
                </a:solidFill>
                <a:latin typeface="Microsoft Sans Serif"/>
                <a:cs typeface="Microsoft Sans Serif"/>
              </a:rPr>
              <a:t> </a:t>
            </a:r>
            <a:r>
              <a:rPr sz="500" spc="-55" dirty="0">
                <a:solidFill>
                  <a:srgbClr val="171514"/>
                </a:solidFill>
                <a:latin typeface="Microsoft Sans Serif"/>
                <a:cs typeface="Microsoft Sans Serif"/>
              </a:rPr>
              <a:t>R</a:t>
            </a:r>
            <a:endParaRPr sz="500">
              <a:latin typeface="Microsoft Sans Serif"/>
              <a:cs typeface="Microsoft Sans Serif"/>
            </a:endParaRPr>
          </a:p>
        </p:txBody>
      </p:sp>
      <p:sp>
        <p:nvSpPr>
          <p:cNvPr id="31" name="object 31"/>
          <p:cNvSpPr txBox="1"/>
          <p:nvPr/>
        </p:nvSpPr>
        <p:spPr>
          <a:xfrm>
            <a:off x="8204040" y="1716270"/>
            <a:ext cx="570865" cy="251351"/>
          </a:xfrm>
          <a:prstGeom prst="rect">
            <a:avLst/>
          </a:prstGeom>
        </p:spPr>
        <p:txBody>
          <a:bodyPr vert="horz" wrap="square" lIns="0" tIns="12700" rIns="0" bIns="0" rtlCol="0">
            <a:spAutoFit/>
          </a:bodyPr>
          <a:lstStyle/>
          <a:p>
            <a:pPr marL="38100" marR="5080" indent="-25400">
              <a:lnSpc>
                <a:spcPct val="154700"/>
              </a:lnSpc>
              <a:spcBef>
                <a:spcPts val="100"/>
              </a:spcBef>
            </a:pPr>
            <a:r>
              <a:rPr sz="500" spc="25" dirty="0" err="1">
                <a:solidFill>
                  <a:srgbClr val="171514"/>
                </a:solidFill>
                <a:latin typeface="Microsoft Sans Serif"/>
                <a:cs typeface="Microsoft Sans Serif"/>
              </a:rPr>
              <a:t>remolino</a:t>
            </a:r>
            <a:r>
              <a:rPr sz="500" spc="-5" dirty="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inducido</a:t>
            </a:r>
            <a:r>
              <a:rPr lang="es-ES" sz="500" spc="15"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corrientes</a:t>
            </a:r>
            <a:endParaRPr sz="500" dirty="0">
              <a:latin typeface="Microsoft Sans Serif"/>
              <a:cs typeface="Microsoft Sans Serif"/>
            </a:endParaRPr>
          </a:p>
        </p:txBody>
      </p:sp>
      <p:sp>
        <p:nvSpPr>
          <p:cNvPr id="32" name="object 32"/>
          <p:cNvSpPr txBox="1"/>
          <p:nvPr/>
        </p:nvSpPr>
        <p:spPr>
          <a:xfrm>
            <a:off x="5337174" y="2606329"/>
            <a:ext cx="4304030" cy="1872307"/>
          </a:xfrm>
          <a:prstGeom prst="rect">
            <a:avLst/>
          </a:prstGeom>
        </p:spPr>
        <p:txBody>
          <a:bodyPr vert="horz" wrap="square" lIns="0" tIns="12700" rIns="0" bIns="0" rtlCol="0">
            <a:spAutoFit/>
          </a:bodyPr>
          <a:lstStyle/>
          <a:p>
            <a:pPr marL="12700" marR="214629">
              <a:lnSpc>
                <a:spcPct val="120000"/>
              </a:lnSpc>
              <a:spcBef>
                <a:spcPts val="100"/>
              </a:spcBef>
            </a:pPr>
            <a:r>
              <a:rPr sz="750" b="1" spc="-10" dirty="0">
                <a:solidFill>
                  <a:srgbClr val="171514"/>
                </a:solidFill>
                <a:latin typeface="Arial"/>
                <a:cs typeface="Arial"/>
              </a:rPr>
              <a:t>FIGURA </a:t>
            </a:r>
            <a:r>
              <a:rPr sz="750" b="1" spc="15" dirty="0">
                <a:solidFill>
                  <a:srgbClr val="171514"/>
                </a:solidFill>
                <a:latin typeface="Arial"/>
                <a:cs typeface="Arial"/>
              </a:rPr>
              <a:t>2.15</a:t>
            </a:r>
            <a:r>
              <a:rPr sz="750" spc="15" dirty="0">
                <a:solidFill>
                  <a:srgbClr val="171514"/>
                </a:solidFill>
                <a:latin typeface="Microsoft Sans Serif"/>
                <a:cs typeface="Microsoft Sans Serif"/>
              </a:rPr>
              <a:t>Principio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inducción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electromagnética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medir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conductividad</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suelo</a:t>
            </a:r>
            <a:r>
              <a:rPr lang="es-ES" sz="750" spc="1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a:t>
            </a:r>
            <a:r>
              <a:rPr sz="750" spc="10" dirty="0">
                <a:solidFill>
                  <a:srgbClr val="171514"/>
                </a:solidFill>
                <a:latin typeface="Microsoft Sans Serif"/>
                <a:cs typeface="Microsoft Sans Serif"/>
              </a:rPr>
              <a:t>resistividad</a:t>
            </a:r>
            <a:r>
              <a:rPr sz="750" spc="10" dirty="0">
                <a:solidFill>
                  <a:srgbClr val="171514"/>
                </a:solidFill>
                <a:latin typeface="Microsoft Sans Serif"/>
                <a:cs typeface="Microsoft Sans Serif"/>
              </a:rPr>
              <a:t>).</a:t>
            </a:r>
            <a:endParaRPr sz="750" dirty="0">
              <a:latin typeface="Microsoft Sans Serif"/>
              <a:cs typeface="Microsoft Sans Serif"/>
            </a:endParaRPr>
          </a:p>
          <a:p>
            <a:pPr>
              <a:spcBef>
                <a:spcPts val="30"/>
              </a:spcBef>
            </a:pPr>
            <a:endParaRPr sz="1200" dirty="0">
              <a:latin typeface="Microsoft Sans Serif"/>
              <a:cs typeface="Microsoft Sans Serif"/>
            </a:endParaRPr>
          </a:p>
          <a:p>
            <a:pPr marL="12700" marR="5080">
              <a:lnSpc>
                <a:spcPct val="125000"/>
              </a:lnSpc>
              <a:spcBef>
                <a:spcPts val="5"/>
              </a:spcBef>
            </a:pPr>
            <a:r>
              <a:rPr sz="800" spc="30" dirty="0">
                <a:solidFill>
                  <a:srgbClr val="171514"/>
                </a:solidFill>
                <a:latin typeface="Microsoft Sans Serif"/>
                <a:cs typeface="Microsoft Sans Serif"/>
              </a:rPr>
              <a:t>perpendicular </a:t>
            </a:r>
            <a:r>
              <a:rPr sz="800" spc="10" dirty="0">
                <a:solidFill>
                  <a:srgbClr val="171514"/>
                </a:solidFill>
                <a:latin typeface="Microsoft Sans Serif"/>
                <a:cs typeface="Microsoft Sans Serif"/>
              </a:rPr>
              <a:t>al </a:t>
            </a:r>
            <a:r>
              <a:rPr sz="800" spc="30" dirty="0">
                <a:solidFill>
                  <a:srgbClr val="171514"/>
                </a:solidFill>
                <a:latin typeface="Microsoft Sans Serif"/>
                <a:cs typeface="Microsoft Sans Serif"/>
              </a:rPr>
              <a:t>campo </a:t>
            </a:r>
            <a:r>
              <a:rPr sz="800" spc="25" dirty="0">
                <a:solidFill>
                  <a:srgbClr val="171514"/>
                </a:solidFill>
                <a:latin typeface="Microsoft Sans Serif"/>
                <a:cs typeface="Microsoft Sans Serif"/>
              </a:rPr>
              <a:t>magnético. </a:t>
            </a:r>
            <a:r>
              <a:rPr sz="800" spc="-15" dirty="0">
                <a:solidFill>
                  <a:srgbClr val="171514"/>
                </a:solidFill>
                <a:latin typeface="Microsoft Sans Serif"/>
                <a:cs typeface="Microsoft Sans Serif"/>
              </a:rPr>
              <a:t>La </a:t>
            </a:r>
            <a:r>
              <a:rPr sz="800" spc="45" dirty="0">
                <a:solidFill>
                  <a:srgbClr val="171514"/>
                </a:solidFill>
                <a:latin typeface="Microsoft Sans Serif"/>
                <a:cs typeface="Microsoft Sans Serif"/>
              </a:rPr>
              <a:t>magnitud </a:t>
            </a:r>
            <a:r>
              <a:rPr sz="800" spc="25" dirty="0">
                <a:solidFill>
                  <a:srgbClr val="171514"/>
                </a:solidFill>
                <a:latin typeface="Microsoft Sans Serif"/>
                <a:cs typeface="Microsoft Sans Serif"/>
              </a:rPr>
              <a:t>de </a:t>
            </a:r>
            <a:r>
              <a:rPr sz="800" dirty="0">
                <a:solidFill>
                  <a:srgbClr val="171514"/>
                </a:solidFill>
                <a:latin typeface="Microsoft Sans Serif"/>
                <a:cs typeface="Microsoft Sans Serif"/>
              </a:rPr>
              <a:t>las </a:t>
            </a:r>
            <a:r>
              <a:rPr sz="800" spc="25" dirty="0">
                <a:solidFill>
                  <a:srgbClr val="171514"/>
                </a:solidFill>
                <a:latin typeface="Microsoft Sans Serif"/>
                <a:cs typeface="Microsoft Sans Serif"/>
              </a:rPr>
              <a:t>corrientes </a:t>
            </a:r>
            <a:r>
              <a:rPr sz="800" spc="-10" dirty="0">
                <a:solidFill>
                  <a:srgbClr val="171514"/>
                </a:solidFill>
                <a:latin typeface="Microsoft Sans Serif"/>
                <a:cs typeface="Microsoft Sans Serif"/>
              </a:rPr>
              <a:t>es </a:t>
            </a:r>
            <a:r>
              <a:rPr sz="800" spc="35" dirty="0">
                <a:solidFill>
                  <a:srgbClr val="171514"/>
                </a:solidFill>
                <a:latin typeface="Microsoft Sans Serif"/>
                <a:cs typeface="Microsoft Sans Serif"/>
              </a:rPr>
              <a:t>proporcional</a:t>
            </a:r>
            <a:r>
              <a:rPr sz="800" spc="3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magnitud</a:t>
            </a:r>
            <a:r>
              <a:rPr sz="800" spc="4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del </a:t>
            </a:r>
            <a:r>
              <a:rPr sz="800" spc="20" dirty="0">
                <a:solidFill>
                  <a:srgbClr val="171514"/>
                </a:solidFill>
                <a:latin typeface="Microsoft Sans Serif"/>
                <a:cs typeface="Microsoft Sans Serif"/>
              </a:rPr>
              <a:t>campo,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spc="10" dirty="0">
                <a:solidFill>
                  <a:srgbClr val="171514"/>
                </a:solidFill>
                <a:latin typeface="Microsoft Sans Serif"/>
                <a:cs typeface="Microsoft Sans Serif"/>
              </a:rPr>
              <a:t>tasa </a:t>
            </a:r>
            <a:r>
              <a:rPr sz="800" spc="25" dirty="0">
                <a:solidFill>
                  <a:srgbClr val="171514"/>
                </a:solidFill>
                <a:latin typeface="Microsoft Sans Serif"/>
                <a:cs typeface="Microsoft Sans Serif"/>
              </a:rPr>
              <a:t>de cambio de </a:t>
            </a:r>
            <a:r>
              <a:rPr sz="800" spc="15" dirty="0">
                <a:solidFill>
                  <a:srgbClr val="171514"/>
                </a:solidFill>
                <a:latin typeface="Microsoft Sans Serif"/>
                <a:cs typeface="Microsoft Sans Serif"/>
              </a:rPr>
              <a:t>este </a:t>
            </a:r>
            <a:r>
              <a:rPr sz="800" spc="30" dirty="0">
                <a:solidFill>
                  <a:srgbClr val="171514"/>
                </a:solidFill>
                <a:latin typeface="Microsoft Sans Serif"/>
                <a:cs typeface="Microsoft Sans Serif"/>
              </a:rPr>
              <a:t>campo </a:t>
            </a:r>
            <a:r>
              <a:rPr sz="800" spc="5" dirty="0">
                <a:solidFill>
                  <a:srgbClr val="171514"/>
                </a:solidFill>
                <a:latin typeface="Microsoft Sans Serif"/>
                <a:cs typeface="Microsoft Sans Serif"/>
              </a:rPr>
              <a:t>y </a:t>
            </a:r>
            <a:r>
              <a:rPr sz="800" spc="10" dirty="0">
                <a:solidFill>
                  <a:srgbClr val="171514"/>
                </a:solidFill>
                <a:latin typeface="Microsoft Sans Serif"/>
                <a:cs typeface="Microsoft Sans Serif"/>
              </a:rPr>
              <a:t>al </a:t>
            </a:r>
            <a:r>
              <a:rPr sz="800" spc="15" dirty="0">
                <a:solidFill>
                  <a:srgbClr val="171514"/>
                </a:solidFill>
                <a:latin typeface="Microsoft Sans Serif"/>
                <a:cs typeface="Microsoft Sans Serif"/>
              </a:rPr>
              <a:t>área </a:t>
            </a:r>
            <a:r>
              <a:rPr sz="800" spc="25" dirty="0">
                <a:solidFill>
                  <a:srgbClr val="171514"/>
                </a:solidFill>
                <a:latin typeface="Microsoft Sans Serif"/>
                <a:cs typeface="Microsoft Sans Serif"/>
              </a:rPr>
              <a:t>del </a:t>
            </a:r>
            <a:r>
              <a:rPr sz="800" spc="15" dirty="0">
                <a:solidFill>
                  <a:srgbClr val="171514"/>
                </a:solidFill>
                <a:latin typeface="Microsoft Sans Serif"/>
                <a:cs typeface="Microsoft Sans Serif"/>
              </a:rPr>
              <a:t>bucle</a:t>
            </a:r>
            <a:r>
              <a:rPr sz="800" spc="15"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e</a:t>
            </a:r>
            <a:r>
              <a:rPr lang="es-ES" sz="800" spc="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inversamente</a:t>
            </a:r>
            <a:r>
              <a:rPr sz="800" spc="25"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proporcional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resistividad </a:t>
            </a:r>
            <a:r>
              <a:rPr sz="800" spc="25" dirty="0">
                <a:solidFill>
                  <a:srgbClr val="171514"/>
                </a:solidFill>
                <a:latin typeface="Microsoft Sans Serif"/>
                <a:cs typeface="Microsoft Sans Serif"/>
              </a:rPr>
              <a:t>del </a:t>
            </a:r>
            <a:r>
              <a:rPr sz="800" spc="35" dirty="0">
                <a:solidFill>
                  <a:srgbClr val="171514"/>
                </a:solidFill>
                <a:latin typeface="Microsoft Sans Serif"/>
                <a:cs typeface="Microsoft Sans Serif"/>
              </a:rPr>
              <a:t>medio </a:t>
            </a:r>
            <a:r>
              <a:rPr sz="800" spc="25" dirty="0">
                <a:solidFill>
                  <a:srgbClr val="171514"/>
                </a:solidFill>
                <a:latin typeface="Microsoft Sans Serif"/>
                <a:cs typeface="Microsoft Sans Serif"/>
              </a:rPr>
              <a:t>en</a:t>
            </a:r>
            <a:r>
              <a:rPr sz="800" spc="25" dirty="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que </a:t>
            </a:r>
            <a:r>
              <a:rPr lang="es-ES" sz="800" spc="25" dirty="0" smtClean="0">
                <a:solidFill>
                  <a:srgbClr val="171514"/>
                </a:solidFill>
                <a:latin typeface="Microsoft Sans Serif"/>
                <a:cs typeface="Microsoft Sans Serif"/>
              </a:rPr>
              <a:t>circula</a:t>
            </a:r>
            <a:r>
              <a:rPr sz="800" spc="25" dirty="0" smtClean="0">
                <a:solidFill>
                  <a:srgbClr val="171514"/>
                </a:solidFill>
                <a:latin typeface="Microsoft Sans Serif"/>
                <a:cs typeface="Microsoft Sans Serif"/>
              </a:rPr>
              <a:t>n</a:t>
            </a:r>
            <a:r>
              <a:rPr sz="800" spc="25" dirty="0">
                <a:solidFill>
                  <a:srgbClr val="171514"/>
                </a:solidFill>
                <a:latin typeface="Microsoft Sans Serif"/>
                <a:cs typeface="Microsoft Sans Serif"/>
              </a:rPr>
              <a:t>. </a:t>
            </a:r>
            <a:r>
              <a:rPr sz="800" spc="-5" dirty="0">
                <a:solidFill>
                  <a:srgbClr val="171514"/>
                </a:solidFill>
                <a:latin typeface="Microsoft Sans Serif"/>
                <a:cs typeface="Microsoft Sans Serif"/>
              </a:rPr>
              <a:t>Los </a:t>
            </a:r>
            <a:r>
              <a:rPr sz="800" spc="15" dirty="0" err="1">
                <a:solidFill>
                  <a:srgbClr val="171514"/>
                </a:solidFill>
                <a:latin typeface="Microsoft Sans Serif"/>
                <a:cs typeface="Microsoft Sans Serif"/>
              </a:rPr>
              <a:t>bucles</a:t>
            </a:r>
            <a:r>
              <a:rPr sz="800" spc="1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corrientes</a:t>
            </a:r>
            <a:r>
              <a:rPr sz="80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Foucault</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generan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propio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campo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magnético</a:t>
            </a:r>
            <a:r>
              <a:rPr sz="800" spc="5" dirty="0">
                <a:solidFill>
                  <a:srgbClr val="171514"/>
                </a:solidFill>
                <a:latin typeface="Microsoft Sans Serif"/>
                <a:cs typeface="Microsoft Sans Serif"/>
              </a:rPr>
              <a:t> y</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bobina</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receptora</a:t>
            </a:r>
            <a:r>
              <a:rPr sz="800"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detecta</a:t>
            </a:r>
            <a:r>
              <a:rPr lang="es-ES" sz="800" spc="25"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tanto</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campo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como</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campo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bobina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primaria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ubicación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receptor.</a:t>
            </a:r>
            <a:endParaRPr sz="800" dirty="0">
              <a:latin typeface="Microsoft Sans Serif"/>
              <a:cs typeface="Microsoft Sans Serif"/>
            </a:endParaRPr>
          </a:p>
          <a:p>
            <a:pPr marL="12700" marR="17145" indent="151765">
              <a:lnSpc>
                <a:spcPts val="1200"/>
              </a:lnSpc>
              <a:spcBef>
                <a:spcPts val="80"/>
              </a:spcBef>
            </a:pPr>
            <a:r>
              <a:rPr sz="750" spc="15" dirty="0">
                <a:solidFill>
                  <a:srgbClr val="171514"/>
                </a:solidFill>
                <a:latin typeface="Microsoft Sans Serif"/>
                <a:cs typeface="Microsoft Sans Serif"/>
              </a:rPr>
              <a:t>Siempre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cumplan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ciertos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criterios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diseño.</a:t>
            </a:r>
            <a:r>
              <a:rPr sz="450" spc="15" dirty="0">
                <a:solidFill>
                  <a:srgbClr val="171514"/>
                </a:solidFill>
                <a:latin typeface="Microsoft Sans Serif"/>
                <a:cs typeface="Microsoft Sans Serif"/>
              </a:rPr>
              <a:t>2</a:t>
            </a: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relación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campos</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secundario</a:t>
            </a:r>
            <a:r>
              <a:rPr lang="es-ES" sz="750" spc="2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 </a:t>
            </a:r>
            <a:r>
              <a:rPr sz="750" spc="40" dirty="0">
                <a:solidFill>
                  <a:srgbClr val="171514"/>
                </a:solidFill>
                <a:latin typeface="Microsoft Sans Serif"/>
                <a:cs typeface="Microsoft Sans Serif"/>
              </a:rPr>
              <a:t>primario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linealmente </a:t>
            </a:r>
            <a:r>
              <a:rPr sz="750" spc="30" dirty="0">
                <a:solidFill>
                  <a:srgbClr val="171514"/>
                </a:solidFill>
                <a:latin typeface="Microsoft Sans Serif"/>
                <a:cs typeface="Microsoft Sans Serif"/>
              </a:rPr>
              <a:t>proporcional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conductividad aparente </a:t>
            </a:r>
            <a:r>
              <a:rPr sz="750" spc="20"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suelo</a:t>
            </a:r>
            <a:r>
              <a:rPr sz="750" spc="15"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5" dirty="0">
                <a:solidFill>
                  <a:srgbClr val="171514"/>
                </a:solidFill>
                <a:latin typeface="Microsoft Sans Serif"/>
                <a:cs typeface="Microsoft Sans Serif"/>
              </a:rPr>
              <a:t>se </a:t>
            </a:r>
            <a:r>
              <a:rPr sz="750" spc="25" dirty="0" err="1" smtClean="0">
                <a:solidFill>
                  <a:srgbClr val="171514"/>
                </a:solidFill>
                <a:latin typeface="Microsoft Sans Serif"/>
                <a:cs typeface="Microsoft Sans Serif"/>
              </a:rPr>
              <a:t>puede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expresar</a:t>
            </a:r>
            <a:r>
              <a:rPr sz="750" spc="-1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endParaRPr sz="750" dirty="0">
              <a:latin typeface="Microsoft Sans Serif"/>
              <a:cs typeface="Microsoft Sans Serif"/>
            </a:endParaRPr>
          </a:p>
        </p:txBody>
      </p:sp>
      <p:sp>
        <p:nvSpPr>
          <p:cNvPr id="33" name="object 33"/>
          <p:cNvSpPr txBox="1"/>
          <p:nvPr/>
        </p:nvSpPr>
        <p:spPr>
          <a:xfrm>
            <a:off x="6927057" y="4676695"/>
            <a:ext cx="102235" cy="173766"/>
          </a:xfrm>
          <a:prstGeom prst="rect">
            <a:avLst/>
          </a:prstGeom>
        </p:spPr>
        <p:txBody>
          <a:bodyPr vert="horz" wrap="square" lIns="0" tIns="12065" rIns="0" bIns="0" rtlCol="0">
            <a:spAutoFit/>
          </a:bodyPr>
          <a:lstStyle/>
          <a:p>
            <a:pPr marL="12700">
              <a:spcBef>
                <a:spcPts val="95"/>
              </a:spcBef>
            </a:pPr>
            <a:r>
              <a:rPr sz="1050" i="1" dirty="0">
                <a:latin typeface="Arial"/>
                <a:cs typeface="Arial"/>
              </a:rPr>
              <a:t>ρ</a:t>
            </a:r>
            <a:endParaRPr sz="1050">
              <a:latin typeface="Arial"/>
              <a:cs typeface="Arial"/>
            </a:endParaRPr>
          </a:p>
        </p:txBody>
      </p:sp>
      <p:sp>
        <p:nvSpPr>
          <p:cNvPr id="34" name="object 34"/>
          <p:cNvSpPr txBox="1"/>
          <p:nvPr/>
        </p:nvSpPr>
        <p:spPr>
          <a:xfrm>
            <a:off x="6904832" y="4581015"/>
            <a:ext cx="414655" cy="173766"/>
          </a:xfrm>
          <a:prstGeom prst="rect">
            <a:avLst/>
          </a:prstGeom>
        </p:spPr>
        <p:txBody>
          <a:bodyPr vert="horz" wrap="square" lIns="0" tIns="12065" rIns="0" bIns="0" rtlCol="0">
            <a:spAutoFit/>
          </a:bodyPr>
          <a:lstStyle/>
          <a:p>
            <a:pPr marL="38100">
              <a:spcBef>
                <a:spcPts val="95"/>
              </a:spcBef>
            </a:pPr>
            <a:r>
              <a:rPr sz="1500" u="sng" spc="22" baseline="36111" dirty="0">
                <a:uFill>
                  <a:solidFill>
                    <a:srgbClr val="000000"/>
                  </a:solidFill>
                </a:uFill>
                <a:latin typeface="Microsoft Sans Serif"/>
                <a:cs typeface="Microsoft Sans Serif"/>
              </a:rPr>
              <a:t>1</a:t>
            </a:r>
            <a:r>
              <a:rPr sz="1500" spc="22" baseline="36111" dirty="0">
                <a:latin typeface="Microsoft Sans Serif"/>
                <a:cs typeface="Microsoft Sans Serif"/>
              </a:rPr>
              <a:t> </a:t>
            </a:r>
            <a:r>
              <a:rPr sz="1000" spc="-15" dirty="0">
                <a:latin typeface="Microsoft Sans Serif"/>
                <a:cs typeface="Microsoft Sans Serif"/>
              </a:rPr>
              <a:t>=</a:t>
            </a:r>
            <a:r>
              <a:rPr sz="1050" i="1" spc="-15" dirty="0">
                <a:latin typeface="Arial"/>
                <a:cs typeface="Arial"/>
              </a:rPr>
              <a:t>σ</a:t>
            </a:r>
            <a:r>
              <a:rPr sz="1000" spc="-15" dirty="0">
                <a:latin typeface="Microsoft Sans Serif"/>
                <a:cs typeface="Microsoft Sans Serif"/>
              </a:rPr>
              <a:t>=</a:t>
            </a:r>
            <a:endParaRPr sz="1000">
              <a:latin typeface="Microsoft Sans Serif"/>
              <a:cs typeface="Microsoft Sans Serif"/>
            </a:endParaRPr>
          </a:p>
        </p:txBody>
      </p:sp>
      <p:sp>
        <p:nvSpPr>
          <p:cNvPr id="35" name="object 35"/>
          <p:cNvSpPr txBox="1"/>
          <p:nvPr/>
        </p:nvSpPr>
        <p:spPr>
          <a:xfrm>
            <a:off x="7344957" y="4467354"/>
            <a:ext cx="741045" cy="377667"/>
          </a:xfrm>
          <a:prstGeom prst="rect">
            <a:avLst/>
          </a:prstGeom>
        </p:spPr>
        <p:txBody>
          <a:bodyPr vert="horz" wrap="square" lIns="0" tIns="43815" rIns="0" bIns="0" rtlCol="0">
            <a:spAutoFit/>
          </a:bodyPr>
          <a:lstStyle/>
          <a:p>
            <a:pPr marL="38100">
              <a:spcBef>
                <a:spcPts val="345"/>
              </a:spcBef>
            </a:pPr>
            <a:r>
              <a:rPr lang="es-ES" sz="950" u="sng" dirty="0" smtClean="0">
                <a:uFill>
                  <a:solidFill>
                    <a:srgbClr val="000000"/>
                  </a:solidFill>
                </a:uFill>
                <a:latin typeface="Times New Roman"/>
                <a:cs typeface="Times New Roman"/>
              </a:rPr>
              <a:t> </a:t>
            </a:r>
            <a:r>
              <a:rPr sz="950" u="sng" spc="15" dirty="0" smtClean="0">
                <a:uFill>
                  <a:solidFill>
                    <a:srgbClr val="000000"/>
                  </a:solidFill>
                </a:uFill>
                <a:latin typeface="Microsoft Sans Serif"/>
                <a:cs typeface="Microsoft Sans Serif"/>
              </a:rPr>
              <a:t>4</a:t>
            </a:r>
            <a:r>
              <a:rPr sz="950" u="sng" spc="-5" dirty="0" smtClean="0">
                <a:uFill>
                  <a:solidFill>
                    <a:srgbClr val="000000"/>
                  </a:solidFill>
                </a:uFill>
                <a:latin typeface="Microsoft Sans Serif"/>
                <a:cs typeface="Microsoft Sans Serif"/>
              </a:rPr>
              <a:t> </a:t>
            </a:r>
            <a:r>
              <a:rPr sz="950" u="sng" spc="-15" dirty="0">
                <a:uFill>
                  <a:solidFill>
                    <a:srgbClr val="000000"/>
                  </a:solidFill>
                </a:uFill>
                <a:latin typeface="Microsoft Sans Serif"/>
                <a:cs typeface="Microsoft Sans Serif"/>
              </a:rPr>
              <a:t>-</a:t>
            </a:r>
            <a:r>
              <a:rPr sz="1000" i="1" u="sng" spc="-15" dirty="0" smtClean="0">
                <a:uFill>
                  <a:solidFill>
                    <a:srgbClr val="000000"/>
                  </a:solidFill>
                </a:uFill>
                <a:latin typeface="Arial"/>
                <a:cs typeface="Arial"/>
              </a:rPr>
              <a:t>H</a:t>
            </a:r>
            <a:r>
              <a:rPr sz="950" spc="-15" dirty="0" smtClean="0">
                <a:latin typeface="Microsoft Sans Serif"/>
                <a:cs typeface="Microsoft Sans Serif"/>
              </a:rPr>
              <a:t>-</a:t>
            </a:r>
            <a:r>
              <a:rPr lang="es-ES" sz="1425" u="sng" spc="382" baseline="-11695" dirty="0" smtClean="0">
                <a:uFill>
                  <a:solidFill>
                    <a:srgbClr val="000000"/>
                  </a:solidFill>
                </a:uFill>
                <a:latin typeface="Microsoft Sans Serif"/>
                <a:cs typeface="Microsoft Sans Serif"/>
              </a:rPr>
              <a:t> </a:t>
            </a:r>
            <a:r>
              <a:rPr sz="900" i="1" u="sng" spc="-22" baseline="-18518" dirty="0" smtClean="0">
                <a:uFill>
                  <a:solidFill>
                    <a:srgbClr val="000000"/>
                  </a:solidFill>
                </a:uFill>
                <a:latin typeface="Arial"/>
                <a:cs typeface="Arial"/>
              </a:rPr>
              <a:t>s</a:t>
            </a:r>
            <a:endParaRPr sz="900" baseline="-18518" dirty="0">
              <a:latin typeface="Arial"/>
              <a:cs typeface="Arial"/>
            </a:endParaRPr>
          </a:p>
          <a:p>
            <a:pPr marL="40005">
              <a:spcBef>
                <a:spcPts val="245"/>
              </a:spcBef>
            </a:pPr>
            <a:r>
              <a:rPr sz="1000" i="1" spc="-15" dirty="0">
                <a:latin typeface="Arial"/>
                <a:cs typeface="Arial"/>
              </a:rPr>
              <a:t>ω</a:t>
            </a:r>
            <a:r>
              <a:rPr sz="1000" i="1" spc="-85" dirty="0">
                <a:latin typeface="Arial"/>
                <a:cs typeface="Arial"/>
              </a:rPr>
              <a:t>µ</a:t>
            </a:r>
            <a:r>
              <a:rPr sz="900" spc="-397" baseline="-13888" dirty="0">
                <a:latin typeface="Microsoft Sans Serif"/>
                <a:cs typeface="Microsoft Sans Serif"/>
              </a:rPr>
              <a:t>0</a:t>
            </a:r>
            <a:r>
              <a:rPr sz="1000" i="1" spc="-45" dirty="0">
                <a:latin typeface="Arial"/>
                <a:cs typeface="Arial"/>
              </a:rPr>
              <a:t>s</a:t>
            </a:r>
            <a:r>
              <a:rPr sz="550" spc="5" dirty="0">
                <a:latin typeface="Microsoft Sans Serif"/>
                <a:cs typeface="Microsoft Sans Serif"/>
              </a:rPr>
              <a:t>2</a:t>
            </a:r>
            <a:r>
              <a:rPr sz="950" spc="-15" dirty="0">
                <a:latin typeface="Microsoft Sans Serif"/>
                <a:cs typeface="Microsoft Sans Serif"/>
              </a:rPr>
              <a:t>--</a:t>
            </a:r>
            <a:r>
              <a:rPr sz="1000" i="1" spc="-20" dirty="0">
                <a:latin typeface="Arial"/>
                <a:cs typeface="Arial"/>
              </a:rPr>
              <a:t>H</a:t>
            </a:r>
            <a:r>
              <a:rPr sz="950" spc="-15" dirty="0">
                <a:latin typeface="Microsoft Sans Serif"/>
                <a:cs typeface="Microsoft Sans Serif"/>
              </a:rPr>
              <a:t>--</a:t>
            </a:r>
            <a:r>
              <a:rPr sz="950" spc="-145" dirty="0">
                <a:latin typeface="Microsoft Sans Serif"/>
                <a:cs typeface="Microsoft Sans Serif"/>
              </a:rPr>
              <a:t> </a:t>
            </a:r>
            <a:r>
              <a:rPr sz="900" i="1" spc="30" baseline="-13888" dirty="0">
                <a:latin typeface="Arial"/>
                <a:cs typeface="Arial"/>
              </a:rPr>
              <a:t>pag</a:t>
            </a:r>
            <a:endParaRPr sz="900" baseline="-13888" dirty="0">
              <a:latin typeface="Arial"/>
              <a:cs typeface="Arial"/>
            </a:endParaRPr>
          </a:p>
        </p:txBody>
      </p:sp>
      <p:sp>
        <p:nvSpPr>
          <p:cNvPr id="36" name="object 36"/>
          <p:cNvSpPr txBox="1"/>
          <p:nvPr/>
        </p:nvSpPr>
        <p:spPr>
          <a:xfrm>
            <a:off x="9318437" y="4605690"/>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(2.19)</a:t>
            </a:r>
            <a:endParaRPr sz="850">
              <a:latin typeface="Microsoft Sans Serif"/>
              <a:cs typeface="Microsoft Sans Serif"/>
            </a:endParaRPr>
          </a:p>
        </p:txBody>
      </p:sp>
      <p:sp>
        <p:nvSpPr>
          <p:cNvPr id="37" name="object 37"/>
          <p:cNvSpPr txBox="1"/>
          <p:nvPr/>
        </p:nvSpPr>
        <p:spPr>
          <a:xfrm>
            <a:off x="5337115" y="5021291"/>
            <a:ext cx="4305935" cy="2803973"/>
          </a:xfrm>
          <a:prstGeom prst="rect">
            <a:avLst/>
          </a:prstGeom>
        </p:spPr>
        <p:txBody>
          <a:bodyPr vert="horz" wrap="square" lIns="0" tIns="53975" rIns="0" bIns="0" rtlCol="0">
            <a:spAutoFit/>
          </a:bodyPr>
          <a:lstStyle/>
          <a:p>
            <a:pPr marL="12700">
              <a:spcBef>
                <a:spcPts val="425"/>
              </a:spcBef>
            </a:pPr>
            <a:r>
              <a:rPr sz="750" spc="35" dirty="0">
                <a:solidFill>
                  <a:srgbClr val="171514"/>
                </a:solidFill>
                <a:latin typeface="Microsoft Sans Serif"/>
                <a:cs typeface="Microsoft Sans Serif"/>
              </a:rPr>
              <a:t>dónde</a:t>
            </a:r>
            <a:endParaRPr sz="750" dirty="0">
              <a:latin typeface="Microsoft Sans Serif"/>
              <a:cs typeface="Microsoft Sans Serif"/>
            </a:endParaRPr>
          </a:p>
          <a:p>
            <a:pPr marL="165100" marR="2762885" algn="just">
              <a:lnSpc>
                <a:spcPts val="1200"/>
              </a:lnSpc>
              <a:spcBef>
                <a:spcPts val="90"/>
              </a:spcBef>
            </a:pPr>
            <a:r>
              <a:rPr sz="700" i="1" spc="15" dirty="0">
                <a:solidFill>
                  <a:srgbClr val="171514"/>
                </a:solidFill>
                <a:latin typeface="Arial"/>
                <a:cs typeface="Arial"/>
              </a:rPr>
              <a:t>ρ</a:t>
            </a:r>
            <a:r>
              <a:rPr sz="700" spc="15" dirty="0">
                <a:solidFill>
                  <a:srgbClr val="171514"/>
                </a:solidFill>
                <a:latin typeface="Microsoft Sans Serif"/>
                <a:cs typeface="Microsoft Sans Serif"/>
              </a:rPr>
              <a:t>=resistividad </a:t>
            </a:r>
            <a:r>
              <a:rPr sz="700" spc="20" dirty="0">
                <a:solidFill>
                  <a:srgbClr val="171514"/>
                </a:solidFill>
                <a:latin typeface="Microsoft Sans Serif"/>
                <a:cs typeface="Microsoft Sans Serif"/>
              </a:rPr>
              <a:t>del </a:t>
            </a:r>
            <a:r>
              <a:rPr sz="700" spc="15" dirty="0">
                <a:solidFill>
                  <a:srgbClr val="171514"/>
                </a:solidFill>
                <a:latin typeface="Microsoft Sans Serif"/>
                <a:cs typeface="Microsoft Sans Serif"/>
              </a:rPr>
              <a:t>suelo </a:t>
            </a:r>
            <a:r>
              <a:rPr sz="700" dirty="0">
                <a:solidFill>
                  <a:srgbClr val="171514"/>
                </a:solidFill>
                <a:latin typeface="Microsoft Sans Serif"/>
                <a:cs typeface="Microsoft Sans Serif"/>
              </a:rPr>
              <a:t>(Ω·m</a:t>
            </a:r>
            <a:r>
              <a:rPr sz="700" dirty="0">
                <a:solidFill>
                  <a:srgbClr val="171514"/>
                </a:solidFill>
                <a:latin typeface="Microsoft Sans Serif"/>
                <a:cs typeface="Microsoft Sans Serif"/>
              </a:rPr>
              <a:t>) </a:t>
            </a:r>
            <a:r>
              <a:rPr sz="700" i="1" dirty="0">
                <a:solidFill>
                  <a:srgbClr val="171514"/>
                </a:solidFill>
                <a:latin typeface="Arial"/>
                <a:cs typeface="Arial"/>
              </a:rPr>
              <a:t>σ</a:t>
            </a:r>
            <a:r>
              <a:rPr sz="700" dirty="0" smtClean="0">
                <a:solidFill>
                  <a:srgbClr val="171514"/>
                </a:solidFill>
                <a:latin typeface="Microsoft Sans Serif"/>
                <a:cs typeface="Microsoft Sans Serif"/>
              </a:rPr>
              <a:t>=</a:t>
            </a:r>
            <a:r>
              <a:rPr lang="es-ES" sz="70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conductividad</a:t>
            </a:r>
            <a:r>
              <a:rPr sz="700" spc="-2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20"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spc="-20" dirty="0">
                <a:solidFill>
                  <a:srgbClr val="171514"/>
                </a:solidFill>
                <a:latin typeface="Microsoft Sans Serif"/>
                <a:cs typeface="Microsoft Sans Serif"/>
              </a:rPr>
              <a:t> </a:t>
            </a:r>
            <a:r>
              <a:rPr sz="700" dirty="0">
                <a:solidFill>
                  <a:srgbClr val="171514"/>
                </a:solidFill>
                <a:latin typeface="Microsoft Sans Serif"/>
                <a:cs typeface="Microsoft Sans Serif"/>
              </a:rPr>
              <a:t>(S/m)</a:t>
            </a:r>
            <a:r>
              <a:rPr sz="700" spc="-20" dirty="0">
                <a:solidFill>
                  <a:srgbClr val="171514"/>
                </a:solidFill>
                <a:latin typeface="Microsoft Sans Serif"/>
                <a:cs typeface="Microsoft Sans Serif"/>
              </a:rPr>
              <a:t> </a:t>
            </a:r>
            <a:r>
              <a:rPr sz="700" i="1" spc="-5" dirty="0">
                <a:solidFill>
                  <a:srgbClr val="171514"/>
                </a:solidFill>
                <a:latin typeface="Arial"/>
                <a:cs typeface="Arial"/>
              </a:rPr>
              <a:t>ω</a:t>
            </a:r>
            <a:r>
              <a:rPr sz="700" spc="-5" dirty="0" smtClean="0">
                <a:solidFill>
                  <a:srgbClr val="171514"/>
                </a:solidFill>
                <a:latin typeface="Microsoft Sans Serif"/>
                <a:cs typeface="Microsoft Sans Serif"/>
              </a:rPr>
              <a:t>=</a:t>
            </a:r>
            <a:r>
              <a:rPr lang="es-ES" sz="700" spc="-5"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2</a:t>
            </a:r>
            <a:r>
              <a:rPr sz="700" i="1" spc="15" dirty="0" smtClean="0">
                <a:solidFill>
                  <a:srgbClr val="171514"/>
                </a:solidFill>
                <a:latin typeface="Arial"/>
                <a:cs typeface="Arial"/>
              </a:rPr>
              <a:t>πf</a:t>
            </a:r>
            <a:endParaRPr sz="700" dirty="0">
              <a:latin typeface="Arial"/>
              <a:cs typeface="Arial"/>
            </a:endParaRPr>
          </a:p>
          <a:p>
            <a:pPr marL="165100" algn="just">
              <a:spcBef>
                <a:spcPts val="260"/>
              </a:spcBef>
            </a:pPr>
            <a:r>
              <a:rPr sz="700" i="1" spc="5" dirty="0">
                <a:solidFill>
                  <a:srgbClr val="171514"/>
                </a:solidFill>
                <a:latin typeface="Arial"/>
                <a:cs typeface="Arial"/>
              </a:rPr>
              <a:t>s</a:t>
            </a:r>
            <a:r>
              <a:rPr sz="700" spc="5" dirty="0">
                <a:solidFill>
                  <a:srgbClr val="171514"/>
                </a:solidFill>
                <a:latin typeface="Microsoft Sans Serif"/>
                <a:cs typeface="Microsoft Sans Serif"/>
              </a:rPr>
              <a:t>=espacio</a:t>
            </a:r>
            <a:r>
              <a:rPr sz="700" spc="-15"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bobinas</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(m)</a:t>
            </a:r>
            <a:endParaRPr sz="700" dirty="0">
              <a:latin typeface="Microsoft Sans Serif"/>
              <a:cs typeface="Microsoft Sans Serif"/>
            </a:endParaRPr>
          </a:p>
          <a:p>
            <a:pPr marL="165100" algn="just">
              <a:spcBef>
                <a:spcPts val="409"/>
              </a:spcBef>
            </a:pPr>
            <a:r>
              <a:rPr sz="650" i="1" spc="15" dirty="0">
                <a:solidFill>
                  <a:srgbClr val="171514"/>
                </a:solidFill>
                <a:latin typeface="Arial"/>
                <a:cs typeface="Arial"/>
              </a:rPr>
              <a:t>H</a:t>
            </a:r>
            <a:r>
              <a:rPr sz="400" i="1" spc="15" dirty="0">
                <a:solidFill>
                  <a:srgbClr val="171514"/>
                </a:solidFill>
                <a:latin typeface="Arial"/>
                <a:cs typeface="Arial"/>
              </a:rPr>
              <a:t>s</a:t>
            </a:r>
            <a:r>
              <a:rPr sz="650" spc="15" dirty="0">
                <a:solidFill>
                  <a:srgbClr val="171514"/>
                </a:solidFill>
                <a:latin typeface="Microsoft Sans Serif"/>
                <a:cs typeface="Microsoft Sans Serif"/>
              </a:rPr>
              <a:t>=campo</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secundario</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bucle</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receptor</a:t>
            </a:r>
            <a:r>
              <a:rPr sz="650" spc="-10" dirty="0">
                <a:solidFill>
                  <a:srgbClr val="171514"/>
                </a:solidFill>
                <a:latin typeface="Microsoft Sans Serif"/>
                <a:cs typeface="Microsoft Sans Serif"/>
              </a:rPr>
              <a:t> </a:t>
            </a:r>
            <a:r>
              <a:rPr sz="650" i="1" spc="10" dirty="0">
                <a:solidFill>
                  <a:srgbClr val="171514"/>
                </a:solidFill>
                <a:latin typeface="Arial"/>
                <a:cs typeface="Arial"/>
              </a:rPr>
              <a:t>H</a:t>
            </a:r>
            <a:endParaRPr sz="650" dirty="0">
              <a:latin typeface="Arial"/>
              <a:cs typeface="Arial"/>
            </a:endParaRPr>
          </a:p>
          <a:p>
            <a:pPr marL="165100" algn="just">
              <a:spcBef>
                <a:spcPts val="420"/>
              </a:spcBef>
            </a:pPr>
            <a:r>
              <a:rPr sz="400" i="1" spc="15" dirty="0">
                <a:solidFill>
                  <a:srgbClr val="171514"/>
                </a:solidFill>
                <a:latin typeface="Arial"/>
                <a:cs typeface="Arial"/>
              </a:rPr>
              <a:t>pag</a:t>
            </a:r>
            <a:r>
              <a:rPr sz="650" spc="15" dirty="0">
                <a:solidFill>
                  <a:srgbClr val="171514"/>
                </a:solidFill>
                <a:latin typeface="Microsoft Sans Serif"/>
                <a:cs typeface="Microsoft Sans Serif"/>
              </a:rPr>
              <a:t>=campo</a:t>
            </a:r>
            <a:r>
              <a:rPr sz="650" spc="-10" dirty="0">
                <a:solidFill>
                  <a:srgbClr val="171514"/>
                </a:solidFill>
                <a:latin typeface="Microsoft Sans Serif"/>
                <a:cs typeface="Microsoft Sans Serif"/>
              </a:rPr>
              <a:t> </a:t>
            </a:r>
            <a:r>
              <a:rPr sz="650" spc="35" dirty="0">
                <a:solidFill>
                  <a:srgbClr val="171514"/>
                </a:solidFill>
                <a:latin typeface="Microsoft Sans Serif"/>
                <a:cs typeface="Microsoft Sans Serif"/>
              </a:rPr>
              <a:t>primario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bucle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receptor</a:t>
            </a:r>
            <a:endParaRPr sz="650" dirty="0">
              <a:latin typeface="Microsoft Sans Serif"/>
              <a:cs typeface="Microsoft Sans Serif"/>
            </a:endParaRPr>
          </a:p>
          <a:p>
            <a:pPr>
              <a:lnSpc>
                <a:spcPct val="100000"/>
              </a:lnSpc>
            </a:pPr>
            <a:endParaRPr sz="1300" dirty="0">
              <a:latin typeface="Microsoft Sans Serif"/>
              <a:cs typeface="Microsoft Sans Serif"/>
            </a:endParaRPr>
          </a:p>
          <a:p>
            <a:pPr marL="12700"/>
            <a:r>
              <a:rPr sz="800" spc="-10" dirty="0">
                <a:solidFill>
                  <a:srgbClr val="171514"/>
                </a:solidFill>
                <a:latin typeface="Microsoft Sans Serif"/>
                <a:cs typeface="Microsoft Sans Serif"/>
              </a:rPr>
              <a:t>Esta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relación</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lineal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válida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rango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1</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1000</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Ω·m</a:t>
            </a:r>
            <a:r>
              <a:rPr sz="800" spc="15" dirty="0">
                <a:solidFill>
                  <a:srgbClr val="171514"/>
                </a:solidFill>
                <a:latin typeface="Microsoft Sans Serif"/>
                <a:cs typeface="Microsoft Sans Serif"/>
              </a:rPr>
              <a:t>.</a:t>
            </a:r>
            <a:endParaRPr sz="800" dirty="0">
              <a:latin typeface="Microsoft Sans Serif"/>
              <a:cs typeface="Microsoft Sans Serif"/>
            </a:endParaRPr>
          </a:p>
          <a:p>
            <a:pPr marL="12700" marR="5080" indent="152400">
              <a:lnSpc>
                <a:spcPts val="1200"/>
              </a:lnSpc>
              <a:spcBef>
                <a:spcPts val="80"/>
              </a:spcBef>
            </a:pPr>
            <a:r>
              <a:rPr sz="750" spc="-5" dirty="0">
                <a:solidFill>
                  <a:srgbClr val="171514"/>
                </a:solidFill>
                <a:latin typeface="Microsoft Sans Serif"/>
                <a:cs typeface="Microsoft Sans Serif"/>
              </a:rPr>
              <a:t>Cabe </a:t>
            </a:r>
            <a:r>
              <a:rPr sz="750" spc="30" dirty="0">
                <a:solidFill>
                  <a:srgbClr val="171514"/>
                </a:solidFill>
                <a:latin typeface="Microsoft Sans Serif"/>
                <a:cs typeface="Microsoft Sans Serif"/>
              </a:rPr>
              <a:t>mencionar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las </a:t>
            </a:r>
            <a:r>
              <a:rPr sz="750" spc="20" dirty="0">
                <a:solidFill>
                  <a:srgbClr val="171514"/>
                </a:solidFill>
                <a:latin typeface="Microsoft Sans Serif"/>
                <a:cs typeface="Microsoft Sans Serif"/>
              </a:rPr>
              <a:t>mediciones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pueden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realizar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ambas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bobinas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colocadas</a:t>
            </a:r>
            <a:r>
              <a:rPr sz="750" dirty="0">
                <a:solidFill>
                  <a:srgbClr val="171514"/>
                </a:solidFill>
                <a:latin typeface="Microsoft Sans Serif"/>
                <a:cs typeface="Microsoft Sans Serif"/>
              </a:rPr>
              <a:t> </a:t>
            </a:r>
            <a:r>
              <a:rPr sz="750" spc="5" dirty="0" err="1">
                <a:solidFill>
                  <a:srgbClr val="171514"/>
                </a:solidFill>
                <a:latin typeface="Microsoft Sans Serif"/>
                <a:cs typeface="Microsoft Sans Serif"/>
              </a:rPr>
              <a:t>ya</a:t>
            </a:r>
            <a:r>
              <a:rPr sz="75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a:t>
            </a:r>
            <a:r>
              <a:rPr lang="es-ES" sz="750" spc="-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planas</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(polarización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vertical)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sus </a:t>
            </a:r>
            <a:r>
              <a:rPr sz="750" spc="20" dirty="0">
                <a:solidFill>
                  <a:srgbClr val="171514"/>
                </a:solidFill>
                <a:latin typeface="Microsoft Sans Serif"/>
                <a:cs typeface="Microsoft Sans Serif"/>
              </a:rPr>
              <a:t>planos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perpendiculares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al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t>
            </a:r>
            <a:r>
              <a:rPr sz="750" spc="15" dirty="0" err="1" smtClean="0">
                <a:solidFill>
                  <a:srgbClr val="171514"/>
                </a:solidFill>
                <a:latin typeface="Microsoft Sans Serif"/>
                <a:cs typeface="Microsoft Sans Serif"/>
              </a:rPr>
              <a:t>polarización</a:t>
            </a:r>
            <a:r>
              <a:rPr lang="es-ES" sz="750" spc="1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horizontal</a:t>
            </a:r>
            <a:r>
              <a:rPr sz="750" spc="20" dirty="0">
                <a:solidFill>
                  <a:srgbClr val="171514"/>
                </a:solidFill>
                <a:latin typeface="Microsoft Sans Serif"/>
                <a:cs typeface="Microsoft Sans Serif"/>
              </a:rPr>
              <a:t>). </a:t>
            </a: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primera </a:t>
            </a:r>
            <a:r>
              <a:rPr sz="750" spc="15" dirty="0">
                <a:solidFill>
                  <a:srgbClr val="171514"/>
                </a:solidFill>
                <a:latin typeface="Microsoft Sans Serif"/>
                <a:cs typeface="Microsoft Sans Serif"/>
              </a:rPr>
              <a:t>posición,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profundidad </a:t>
            </a:r>
            <a:r>
              <a:rPr sz="750" spc="25" dirty="0">
                <a:solidFill>
                  <a:srgbClr val="171514"/>
                </a:solidFill>
                <a:latin typeface="Microsoft Sans Serif"/>
                <a:cs typeface="Microsoft Sans Serif"/>
              </a:rPr>
              <a:t>de penetración </a:t>
            </a:r>
            <a:r>
              <a:rPr sz="750" spc="-5" dirty="0">
                <a:solidFill>
                  <a:srgbClr val="171514"/>
                </a:solidFill>
                <a:latin typeface="Microsoft Sans Serif"/>
                <a:cs typeface="Microsoft Sans Serif"/>
              </a:rPr>
              <a:t>es </a:t>
            </a:r>
            <a:r>
              <a:rPr sz="750" spc="30" dirty="0" err="1">
                <a:solidFill>
                  <a:srgbClr val="171514"/>
                </a:solidFill>
                <a:latin typeface="Microsoft Sans Serif"/>
                <a:cs typeface="Microsoft Sans Serif"/>
              </a:rPr>
              <a:t>aproximadamente</a:t>
            </a:r>
            <a:r>
              <a:rPr sz="750" spc="3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dos</a:t>
            </a:r>
            <a:r>
              <a:rPr lang="es-ES" sz="750" spc="2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veces</a:t>
            </a:r>
            <a:r>
              <a:rPr sz="750" spc="-5"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mayor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segunda </a:t>
            </a:r>
            <a:r>
              <a:rPr sz="750" spc="20" dirty="0">
                <a:solidFill>
                  <a:srgbClr val="171514"/>
                </a:solidFill>
                <a:latin typeface="Microsoft Sans Serif"/>
                <a:cs typeface="Microsoft Sans Serif"/>
              </a:rPr>
              <a:t>posición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debe </a:t>
            </a:r>
            <a:r>
              <a:rPr sz="750" spc="10" dirty="0">
                <a:solidFill>
                  <a:srgbClr val="171514"/>
                </a:solidFill>
                <a:latin typeface="Microsoft Sans Serif"/>
                <a:cs typeface="Microsoft Sans Serif"/>
              </a:rPr>
              <a:t>usarse al </a:t>
            </a:r>
            <a:r>
              <a:rPr sz="750" spc="35" dirty="0">
                <a:solidFill>
                  <a:srgbClr val="171514"/>
                </a:solidFill>
                <a:latin typeface="Microsoft Sans Serif"/>
                <a:cs typeface="Microsoft Sans Serif"/>
              </a:rPr>
              <a:t>medir</a:t>
            </a:r>
            <a:r>
              <a:rPr sz="750" i="1" spc="35" dirty="0">
                <a:solidFill>
                  <a:srgbClr val="171514"/>
                </a:solidFill>
                <a:latin typeface="Arial"/>
                <a:cs typeface="Arial"/>
              </a:rPr>
              <a:t>ρ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fines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puesta </a:t>
            </a:r>
            <a:r>
              <a:rPr sz="750" dirty="0">
                <a:solidFill>
                  <a:srgbClr val="171514"/>
                </a:solidFill>
                <a:latin typeface="Microsoft Sans Serif"/>
                <a:cs typeface="Microsoft Sans Serif"/>
              </a:rPr>
              <a:t>a </a:t>
            </a:r>
            <a:r>
              <a:rPr sz="750" spc="25" dirty="0" err="1">
                <a:solidFill>
                  <a:srgbClr val="171514"/>
                </a:solidFill>
                <a:latin typeface="Microsoft Sans Serif"/>
                <a:cs typeface="Microsoft Sans Serif"/>
              </a:rPr>
              <a:t>tierra</a:t>
            </a:r>
            <a:r>
              <a:rPr sz="750" spc="25" dirty="0" smtClean="0">
                <a:solidFill>
                  <a:srgbClr val="171514"/>
                </a:solidFill>
                <a:latin typeface="Microsoft Sans Serif"/>
                <a:cs typeface="Microsoft Sans Serif"/>
              </a:rPr>
              <a:t>.</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mediciones </a:t>
            </a:r>
            <a:r>
              <a:rPr sz="750" spc="10" dirty="0">
                <a:solidFill>
                  <a:srgbClr val="171514"/>
                </a:solidFill>
                <a:latin typeface="Microsoft Sans Serif"/>
                <a:cs typeface="Microsoft Sans Serif"/>
              </a:rPr>
              <a:t>realizadas </a:t>
            </a:r>
            <a:r>
              <a:rPr sz="750" spc="20" dirty="0">
                <a:solidFill>
                  <a:srgbClr val="171514"/>
                </a:solidFill>
                <a:latin typeface="Microsoft Sans Serif"/>
                <a:cs typeface="Microsoft Sans Serif"/>
              </a:rPr>
              <a:t>con polarización </a:t>
            </a:r>
            <a:r>
              <a:rPr sz="750" spc="30" dirty="0">
                <a:solidFill>
                  <a:srgbClr val="171514"/>
                </a:solidFill>
                <a:latin typeface="Microsoft Sans Serif"/>
                <a:cs typeface="Microsoft Sans Serif"/>
              </a:rPr>
              <a:t>horizontal </a:t>
            </a:r>
            <a:r>
              <a:rPr sz="750" spc="35" dirty="0">
                <a:solidFill>
                  <a:srgbClr val="171514"/>
                </a:solidFill>
                <a:latin typeface="Microsoft Sans Serif"/>
                <a:cs typeface="Microsoft Sans Serif"/>
              </a:rPr>
              <a:t>brindan </a:t>
            </a:r>
            <a:r>
              <a:rPr sz="750" spc="35" dirty="0" err="1">
                <a:solidFill>
                  <a:srgbClr val="171514"/>
                </a:solidFill>
                <a:latin typeface="Microsoft Sans Serif"/>
                <a:cs typeface="Microsoft Sans Serif"/>
              </a:rPr>
              <a:t>información</a:t>
            </a:r>
            <a:r>
              <a:rPr sz="750" spc="3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sobre</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capa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cerca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superficie</a:t>
            </a:r>
            <a:r>
              <a:rPr sz="750" spc="15" dirty="0">
                <a:solidFill>
                  <a:srgbClr val="171514"/>
                </a:solidFill>
                <a:latin typeface="Microsoft Sans Serif"/>
                <a:cs typeface="Microsoft Sans Serif"/>
              </a:rPr>
              <a:t>.</a:t>
            </a:r>
            <a:endParaRPr sz="750" dirty="0">
              <a:latin typeface="Microsoft Sans Serif"/>
              <a:cs typeface="Microsoft Sans Serif"/>
            </a:endParaRPr>
          </a:p>
          <a:p>
            <a:pPr>
              <a:spcBef>
                <a:spcPts val="30"/>
              </a:spcBef>
            </a:pPr>
            <a:endParaRPr sz="1400" dirty="0">
              <a:latin typeface="Microsoft Sans Serif"/>
              <a:cs typeface="Microsoft Sans Serif"/>
            </a:endParaRPr>
          </a:p>
          <a:p>
            <a:pPr marL="12700"/>
            <a:r>
              <a:rPr sz="400" spc="5" dirty="0">
                <a:solidFill>
                  <a:srgbClr val="171514"/>
                </a:solidFill>
                <a:latin typeface="Microsoft Sans Serif"/>
                <a:cs typeface="Microsoft Sans Serif"/>
              </a:rPr>
              <a:t>2</a:t>
            </a:r>
            <a:r>
              <a:rPr sz="700" spc="5" dirty="0">
                <a:solidFill>
                  <a:srgbClr val="171514"/>
                </a:solidFill>
                <a:latin typeface="Microsoft Sans Serif"/>
                <a:cs typeface="Microsoft Sans Serif"/>
              </a:rPr>
              <a:t>JDMcNeill,</a:t>
            </a:r>
            <a:r>
              <a:rPr sz="700" i="1" spc="5" dirty="0">
                <a:solidFill>
                  <a:srgbClr val="171514"/>
                </a:solidFill>
                <a:latin typeface="Arial"/>
                <a:cs typeface="Arial"/>
              </a:rPr>
              <a:t>Mediciones</a:t>
            </a:r>
            <a:r>
              <a:rPr sz="700" i="1" spc="-10"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25" dirty="0">
                <a:solidFill>
                  <a:srgbClr val="171514"/>
                </a:solidFill>
                <a:latin typeface="Arial"/>
                <a:cs typeface="Arial"/>
              </a:rPr>
              <a:t>conductividad</a:t>
            </a:r>
            <a:r>
              <a:rPr sz="700" i="1" spc="-10" dirty="0">
                <a:solidFill>
                  <a:srgbClr val="171514"/>
                </a:solidFill>
                <a:latin typeface="Arial"/>
                <a:cs typeface="Arial"/>
              </a:rPr>
              <a:t> </a:t>
            </a:r>
            <a:r>
              <a:rPr sz="700" i="1" spc="25" dirty="0">
                <a:solidFill>
                  <a:srgbClr val="171514"/>
                </a:solidFill>
                <a:latin typeface="Arial"/>
                <a:cs typeface="Arial"/>
              </a:rPr>
              <a:t>electromagnética</a:t>
            </a:r>
            <a:r>
              <a:rPr sz="700" i="1" spc="-5" dirty="0">
                <a:solidFill>
                  <a:srgbClr val="171514"/>
                </a:solidFill>
                <a:latin typeface="Arial"/>
                <a:cs typeface="Arial"/>
              </a:rPr>
              <a:t> </a:t>
            </a:r>
            <a:r>
              <a:rPr sz="700" i="1" spc="20" dirty="0">
                <a:solidFill>
                  <a:srgbClr val="171514"/>
                </a:solidFill>
                <a:latin typeface="Arial"/>
                <a:cs typeface="Arial"/>
              </a:rPr>
              <a:t>del</a:t>
            </a:r>
            <a:r>
              <a:rPr sz="700" i="1" spc="-5" dirty="0">
                <a:solidFill>
                  <a:srgbClr val="171514"/>
                </a:solidFill>
                <a:latin typeface="Arial"/>
                <a:cs typeface="Arial"/>
              </a:rPr>
              <a:t> </a:t>
            </a:r>
            <a:r>
              <a:rPr sz="700" i="1" spc="35" dirty="0">
                <a:solidFill>
                  <a:srgbClr val="171514"/>
                </a:solidFill>
                <a:latin typeface="Arial"/>
                <a:cs typeface="Arial"/>
              </a:rPr>
              <a:t>terreno</a:t>
            </a:r>
            <a:r>
              <a:rPr sz="700" i="1" spc="-10" dirty="0">
                <a:solidFill>
                  <a:srgbClr val="171514"/>
                </a:solidFill>
                <a:latin typeface="Arial"/>
                <a:cs typeface="Arial"/>
              </a:rPr>
              <a:t> </a:t>
            </a:r>
            <a:r>
              <a:rPr sz="700" i="1" dirty="0">
                <a:solidFill>
                  <a:srgbClr val="171514"/>
                </a:solidFill>
                <a:latin typeface="Arial"/>
                <a:cs typeface="Arial"/>
              </a:rPr>
              <a:t>a</a:t>
            </a:r>
            <a:r>
              <a:rPr sz="700" i="1" spc="-5" dirty="0">
                <a:solidFill>
                  <a:srgbClr val="171514"/>
                </a:solidFill>
                <a:latin typeface="Arial"/>
                <a:cs typeface="Arial"/>
              </a:rPr>
              <a:t> </a:t>
            </a:r>
            <a:r>
              <a:rPr sz="700" i="1" spc="30" dirty="0">
                <a:solidFill>
                  <a:srgbClr val="171514"/>
                </a:solidFill>
                <a:latin typeface="Arial"/>
                <a:cs typeface="Arial"/>
              </a:rPr>
              <a:t>números</a:t>
            </a:r>
            <a:r>
              <a:rPr sz="700" i="1" spc="-5"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25" dirty="0">
                <a:solidFill>
                  <a:srgbClr val="171514"/>
                </a:solidFill>
                <a:latin typeface="Arial"/>
                <a:cs typeface="Arial"/>
              </a:rPr>
              <a:t>inducción</a:t>
            </a:r>
            <a:r>
              <a:rPr sz="700" i="1" spc="-5" dirty="0">
                <a:solidFill>
                  <a:srgbClr val="171514"/>
                </a:solidFill>
                <a:latin typeface="Arial"/>
                <a:cs typeface="Arial"/>
              </a:rPr>
              <a:t> </a:t>
            </a:r>
            <a:r>
              <a:rPr sz="700" i="1" spc="10" dirty="0">
                <a:solidFill>
                  <a:srgbClr val="171514"/>
                </a:solidFill>
                <a:latin typeface="Arial"/>
                <a:cs typeface="Arial"/>
              </a:rPr>
              <a:t>bajos</a:t>
            </a:r>
            <a:r>
              <a:rPr sz="700" spc="10" dirty="0">
                <a:solidFill>
                  <a:srgbClr val="171514"/>
                </a:solidFill>
                <a:latin typeface="Microsoft Sans Serif"/>
                <a:cs typeface="Microsoft Sans Serif"/>
              </a:rPr>
              <a:t>,</a:t>
            </a:r>
            <a:endParaRPr sz="700" dirty="0">
              <a:latin typeface="Microsoft Sans Serif"/>
              <a:cs typeface="Microsoft Sans Serif"/>
            </a:endParaRPr>
          </a:p>
          <a:p>
            <a:pPr marL="88265">
              <a:spcBef>
                <a:spcPts val="70"/>
              </a:spcBef>
            </a:pPr>
            <a:r>
              <a:rPr sz="750" spc="30" dirty="0">
                <a:solidFill>
                  <a:srgbClr val="171514"/>
                </a:solidFill>
                <a:latin typeface="Microsoft Sans Serif"/>
                <a:cs typeface="Microsoft Sans Serif"/>
              </a:rPr>
              <a:t>Nota</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técnica,</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Geonics</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Ltd.,</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1980.</a:t>
            </a:r>
            <a:endParaRPr sz="750" dirty="0">
              <a:latin typeface="Microsoft Sans Serif"/>
              <a:cs typeface="Microsoft Sans Serif"/>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22</a:t>
            </a:r>
            <a:endParaRPr sz="900">
              <a:latin typeface="Arial"/>
              <a:cs typeface="Arial"/>
            </a:endParaRPr>
          </a:p>
        </p:txBody>
      </p:sp>
      <p:sp>
        <p:nvSpPr>
          <p:cNvPr id="3" name="object 3"/>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 name="object 4"/>
          <p:cNvSpPr txBox="1"/>
          <p:nvPr/>
        </p:nvSpPr>
        <p:spPr>
          <a:xfrm>
            <a:off x="5337176" y="740790"/>
            <a:ext cx="4318635" cy="7122719"/>
          </a:xfrm>
          <a:prstGeom prst="rect">
            <a:avLst/>
          </a:prstGeom>
        </p:spPr>
        <p:txBody>
          <a:bodyPr vert="horz" wrap="square" lIns="0" tIns="12700" rIns="0" bIns="0" rtlCol="0">
            <a:spAutoFit/>
          </a:bodyPr>
          <a:lstStyle/>
          <a:p>
            <a:pPr marL="12700" marR="19685" indent="152400">
              <a:lnSpc>
                <a:spcPct val="133300"/>
              </a:lnSpc>
              <a:spcBef>
                <a:spcPts val="100"/>
              </a:spcBef>
            </a:pP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gran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ventaja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método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inducción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electromagnética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(EM)</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rápido,</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spc="-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las </a:t>
            </a:r>
            <a:r>
              <a:rPr sz="750" spc="20" dirty="0">
                <a:solidFill>
                  <a:srgbClr val="171514"/>
                </a:solidFill>
                <a:latin typeface="Microsoft Sans Serif"/>
                <a:cs typeface="Microsoft Sans Serif"/>
              </a:rPr>
              <a:t>mediciones </a:t>
            </a:r>
            <a:r>
              <a:rPr sz="750" spc="25" dirty="0">
                <a:solidFill>
                  <a:srgbClr val="171514"/>
                </a:solidFill>
                <a:latin typeface="Microsoft Sans Serif"/>
                <a:cs typeface="Microsoft Sans Serif"/>
              </a:rPr>
              <a:t>en grandes </a:t>
            </a:r>
            <a:r>
              <a:rPr sz="750" spc="20" dirty="0">
                <a:solidFill>
                  <a:srgbClr val="171514"/>
                </a:solidFill>
                <a:latin typeface="Microsoft Sans Serif"/>
                <a:cs typeface="Microsoft Sans Serif"/>
              </a:rPr>
              <a:t>extensiones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pueden </a:t>
            </a:r>
            <a:r>
              <a:rPr sz="750" spc="15" dirty="0">
                <a:solidFill>
                  <a:srgbClr val="171514"/>
                </a:solidFill>
                <a:latin typeface="Microsoft Sans Serif"/>
                <a:cs typeface="Microsoft Sans Serif"/>
              </a:rPr>
              <a:t>realizar </a:t>
            </a:r>
            <a:r>
              <a:rPr sz="750" spc="30" dirty="0">
                <a:solidFill>
                  <a:srgbClr val="171514"/>
                </a:solidFill>
                <a:latin typeface="Microsoft Sans Serif"/>
                <a:cs typeface="Microsoft Sans Serif"/>
              </a:rPr>
              <a:t>rápidamente. Otra </a:t>
            </a:r>
            <a:r>
              <a:rPr sz="750" spc="20" dirty="0">
                <a:solidFill>
                  <a:srgbClr val="171514"/>
                </a:solidFill>
                <a:latin typeface="Microsoft Sans Serif"/>
                <a:cs typeface="Microsoft Sans Serif"/>
              </a:rPr>
              <a:t>ventaja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10" dirty="0" smtClean="0">
                <a:solidFill>
                  <a:srgbClr val="171514"/>
                </a:solidFill>
                <a:latin typeface="Microsoft Sans Serif"/>
                <a:cs typeface="Microsoft Sans Serif"/>
              </a:rPr>
              <a:t>al</a:t>
            </a:r>
            <a:r>
              <a:rPr lang="es-ES" sz="750" spc="10" dirty="0" smtClean="0">
                <a:solidFill>
                  <a:srgbClr val="171514"/>
                </a:solidFill>
                <a:latin typeface="Microsoft Sans Serif"/>
                <a:cs typeface="Microsoft Sans Serif"/>
              </a:rPr>
              <a:t> </a:t>
            </a:r>
            <a:r>
              <a:rPr sz="750" spc="40" dirty="0" smtClean="0">
                <a:solidFill>
                  <a:srgbClr val="171514"/>
                </a:solidFill>
                <a:latin typeface="Microsoft Sans Serif"/>
                <a:cs typeface="Microsoft Sans Serif"/>
              </a:rPr>
              <a:t>no</a:t>
            </a:r>
            <a:r>
              <a:rPr sz="750" spc="-5" dirty="0" smtClean="0">
                <a:solidFill>
                  <a:srgbClr val="171514"/>
                </a:solidFill>
                <a:latin typeface="Microsoft Sans Serif"/>
                <a:cs typeface="Microsoft Sans Serif"/>
              </a:rPr>
              <a:t> </a:t>
            </a:r>
            <a:r>
              <a:rPr sz="750" spc="35" dirty="0" err="1">
                <a:solidFill>
                  <a:srgbClr val="171514"/>
                </a:solidFill>
                <a:latin typeface="Microsoft Sans Serif"/>
                <a:cs typeface="Microsoft Sans Serif"/>
              </a:rPr>
              <a:t>tener</a:t>
            </a:r>
            <a:r>
              <a:rPr sz="750"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hincadas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evita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problemas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inyección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(grava,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lecho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rocoso,</a:t>
            </a:r>
            <a:r>
              <a:rPr sz="750"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nieve</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hielo</a:t>
            </a:r>
            <a:r>
              <a:rPr sz="750" spc="20" dirty="0">
                <a:solidFill>
                  <a:srgbClr val="171514"/>
                </a:solidFill>
                <a:latin typeface="Microsoft Sans Serif"/>
                <a:cs typeface="Microsoft Sans Serif"/>
              </a:rPr>
              <a:t>, </a:t>
            </a:r>
            <a:r>
              <a:rPr sz="750" dirty="0">
                <a:solidFill>
                  <a:srgbClr val="171514"/>
                </a:solidFill>
                <a:latin typeface="Microsoft Sans Serif"/>
                <a:cs typeface="Microsoft Sans Serif"/>
              </a:rPr>
              <a:t>etc.) </a:t>
            </a:r>
            <a:r>
              <a:rPr sz="750" spc="5" dirty="0">
                <a:solidFill>
                  <a:srgbClr val="171514"/>
                </a:solidFill>
                <a:latin typeface="Microsoft Sans Serif"/>
                <a:cs typeface="Microsoft Sans Serif"/>
              </a:rPr>
              <a:t>y </a:t>
            </a:r>
            <a:r>
              <a:rPr sz="750" spc="-5" dirty="0">
                <a:solidFill>
                  <a:srgbClr val="171514"/>
                </a:solidFill>
                <a:latin typeface="Microsoft Sans Serif"/>
                <a:cs typeface="Microsoft Sans Serif"/>
              </a:rPr>
              <a:t>es </a:t>
            </a:r>
            <a:r>
              <a:rPr sz="750" spc="15" dirty="0">
                <a:solidFill>
                  <a:srgbClr val="171514"/>
                </a:solidFill>
                <a:latin typeface="Microsoft Sans Serif"/>
                <a:cs typeface="Microsoft Sans Serif"/>
              </a:rPr>
              <a:t>ideal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mediciones </a:t>
            </a:r>
            <a:r>
              <a:rPr sz="750" spc="25" dirty="0">
                <a:solidFill>
                  <a:srgbClr val="171514"/>
                </a:solidFill>
                <a:latin typeface="Microsoft Sans Serif"/>
                <a:cs typeface="Microsoft Sans Serif"/>
              </a:rPr>
              <a:t>en </a:t>
            </a:r>
            <a:r>
              <a:rPr sz="750" spc="30" dirty="0">
                <a:solidFill>
                  <a:srgbClr val="171514"/>
                </a:solidFill>
                <a:latin typeface="Microsoft Sans Serif"/>
                <a:cs typeface="Microsoft Sans Serif"/>
              </a:rPr>
              <a:t>terrenos </a:t>
            </a:r>
            <a:r>
              <a:rPr sz="750" spc="35" dirty="0">
                <a:solidFill>
                  <a:srgbClr val="171514"/>
                </a:solidFill>
                <a:latin typeface="Microsoft Sans Serif"/>
                <a:cs typeface="Microsoft Sans Serif"/>
              </a:rPr>
              <a:t>donde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hinca</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 </a:t>
            </a:r>
            <a:r>
              <a:rPr sz="750" spc="25" dirty="0">
                <a:solidFill>
                  <a:srgbClr val="171514"/>
                </a:solidFill>
                <a:latin typeface="Microsoft Sans Serif"/>
                <a:cs typeface="Microsoft Sans Serif"/>
              </a:rPr>
              <a:t>puede </a:t>
            </a:r>
            <a:r>
              <a:rPr sz="750" spc="15" dirty="0" err="1">
                <a:solidFill>
                  <a:srgbClr val="171514"/>
                </a:solidFill>
                <a:latin typeface="Microsoft Sans Serif"/>
                <a:cs typeface="Microsoft Sans Serif"/>
              </a:rPr>
              <a:t>ser</a:t>
            </a:r>
            <a:r>
              <a:rPr sz="750" spc="15"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muy</a:t>
            </a:r>
            <a:r>
              <a:rPr lang="es-ES" sz="750" spc="4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difícil</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a:t>
            </a:r>
            <a:r>
              <a:rPr sz="750" spc="-5" dirty="0">
                <a:solidFill>
                  <a:srgbClr val="171514"/>
                </a:solidFill>
                <a:latin typeface="Microsoft Sans Serif"/>
                <a:cs typeface="Microsoft Sans Serif"/>
              </a:rPr>
              <a:t>ej. </a:t>
            </a:r>
            <a:r>
              <a:rPr sz="750" spc="35" dirty="0">
                <a:solidFill>
                  <a:srgbClr val="171514"/>
                </a:solidFill>
                <a:latin typeface="Microsoft Sans Serif"/>
                <a:cs typeface="Microsoft Sans Serif"/>
              </a:rPr>
              <a:t>terreno </a:t>
            </a:r>
            <a:r>
              <a:rPr sz="750" spc="10" dirty="0">
                <a:solidFill>
                  <a:srgbClr val="171514"/>
                </a:solidFill>
                <a:latin typeface="Microsoft Sans Serif"/>
                <a:cs typeface="Microsoft Sans Serif"/>
              </a:rPr>
              <a:t>rocoso). </a:t>
            </a:r>
            <a:r>
              <a:rPr sz="750" spc="-5" dirty="0">
                <a:solidFill>
                  <a:srgbClr val="171514"/>
                </a:solidFill>
                <a:latin typeface="Microsoft Sans Serif"/>
                <a:cs typeface="Microsoft Sans Serif"/>
              </a:rPr>
              <a:t>Los </a:t>
            </a:r>
            <a:r>
              <a:rPr sz="750" spc="25" dirty="0">
                <a:solidFill>
                  <a:srgbClr val="171514"/>
                </a:solidFill>
                <a:latin typeface="Microsoft Sans Serif"/>
                <a:cs typeface="Microsoft Sans Serif"/>
              </a:rPr>
              <a:t>resultados </a:t>
            </a:r>
            <a:r>
              <a:rPr sz="750" spc="30" dirty="0">
                <a:solidFill>
                  <a:srgbClr val="171514"/>
                </a:solidFill>
                <a:latin typeface="Microsoft Sans Serif"/>
                <a:cs typeface="Microsoft Sans Serif"/>
              </a:rPr>
              <a:t>obtenidos </a:t>
            </a:r>
            <a:r>
              <a:rPr sz="750" spc="45" dirty="0">
                <a:solidFill>
                  <a:srgbClr val="171514"/>
                </a:solidFill>
                <a:latin typeface="Microsoft Sans Serif"/>
                <a:cs typeface="Microsoft Sans Serif"/>
              </a:rPr>
              <a:t>por </a:t>
            </a:r>
            <a:r>
              <a:rPr sz="750" spc="10" dirty="0">
                <a:solidFill>
                  <a:srgbClr val="171514"/>
                </a:solidFill>
                <a:latin typeface="Microsoft Sans Serif"/>
                <a:cs typeface="Microsoft Sans Serif"/>
              </a:rPr>
              <a:t>este </a:t>
            </a:r>
            <a:r>
              <a:rPr sz="750" spc="40" dirty="0">
                <a:solidFill>
                  <a:srgbClr val="171514"/>
                </a:solidFill>
                <a:latin typeface="Microsoft Sans Serif"/>
                <a:cs typeface="Microsoft Sans Serif"/>
              </a:rPr>
              <a:t>método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comparan </a:t>
            </a:r>
            <a:r>
              <a:rPr sz="750" spc="25" dirty="0">
                <a:solidFill>
                  <a:srgbClr val="171514"/>
                </a:solidFill>
                <a:latin typeface="Microsoft Sans Serif"/>
                <a:cs typeface="Microsoft Sans Serif"/>
              </a:rPr>
              <a:t>bien</a:t>
            </a:r>
            <a:r>
              <a:rPr sz="750" spc="2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obtenidos</a:t>
            </a:r>
            <a:r>
              <a:rPr sz="750" spc="3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por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método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Wenner. </a:t>
            </a:r>
            <a:r>
              <a:rPr sz="750" spc="-10" dirty="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equipo </a:t>
            </a:r>
            <a:r>
              <a:rPr sz="750" spc="-15" dirty="0">
                <a:solidFill>
                  <a:srgbClr val="171514"/>
                </a:solidFill>
                <a:latin typeface="Microsoft Sans Serif"/>
                <a:cs typeface="Microsoft Sans Serif"/>
              </a:rPr>
              <a:t>EM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10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20 </a:t>
            </a:r>
            <a:r>
              <a:rPr sz="750" spc="-5" dirty="0">
                <a:solidFill>
                  <a:srgbClr val="171514"/>
                </a:solidFill>
                <a:latin typeface="Microsoft Sans Serif"/>
                <a:cs typeface="Microsoft Sans Serif"/>
              </a:rPr>
              <a:t>veces </a:t>
            </a:r>
            <a:r>
              <a:rPr sz="750" spc="20" dirty="0" err="1">
                <a:solidFill>
                  <a:srgbClr val="171514"/>
                </a:solidFill>
                <a:latin typeface="Microsoft Sans Serif"/>
                <a:cs typeface="Microsoft Sans Serif"/>
              </a:rPr>
              <a:t>más</a:t>
            </a:r>
            <a:r>
              <a:rPr sz="750" spc="2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caro</a:t>
            </a:r>
            <a:r>
              <a:rPr lang="es-ES" sz="750" spc="2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35" dirty="0">
                <a:solidFill>
                  <a:srgbClr val="171514"/>
                </a:solidFill>
                <a:latin typeface="Microsoft Sans Serif"/>
                <a:cs typeface="Microsoft Sans Serif"/>
              </a:rPr>
              <a:t>requerido </a:t>
            </a:r>
            <a:r>
              <a:rPr sz="750" spc="25" dirty="0">
                <a:solidFill>
                  <a:srgbClr val="171514"/>
                </a:solidFill>
                <a:latin typeface="Microsoft Sans Serif"/>
                <a:cs typeface="Microsoft Sans Serif"/>
              </a:rPr>
              <a:t>para </a:t>
            </a:r>
            <a:r>
              <a:rPr sz="750" spc="30" dirty="0">
                <a:solidFill>
                  <a:srgbClr val="171514"/>
                </a:solidFill>
                <a:latin typeface="Microsoft Sans Serif"/>
                <a:cs typeface="Microsoft Sans Serif"/>
              </a:rPr>
              <a:t>una prueba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Wenner. </a:t>
            </a:r>
            <a:r>
              <a:rPr sz="750" spc="-5" dirty="0">
                <a:solidFill>
                  <a:srgbClr val="171514"/>
                </a:solidFill>
                <a:latin typeface="Microsoft Sans Serif"/>
                <a:cs typeface="Microsoft Sans Serif"/>
              </a:rPr>
              <a:t>Los </a:t>
            </a:r>
            <a:r>
              <a:rPr sz="750" spc="35" dirty="0">
                <a:solidFill>
                  <a:srgbClr val="171514"/>
                </a:solidFill>
                <a:latin typeface="Microsoft Sans Serif"/>
                <a:cs typeface="Microsoft Sans Serif"/>
              </a:rPr>
              <a:t>instrumentos </a:t>
            </a:r>
            <a:r>
              <a:rPr sz="750" spc="15" dirty="0">
                <a:solidFill>
                  <a:srgbClr val="171514"/>
                </a:solidFill>
                <a:latin typeface="Microsoft Sans Serif"/>
                <a:cs typeface="Microsoft Sans Serif"/>
              </a:rPr>
              <a:t>comerciales </a:t>
            </a:r>
            <a:r>
              <a:rPr sz="750" spc="25" dirty="0">
                <a:solidFill>
                  <a:srgbClr val="171514"/>
                </a:solidFill>
                <a:latin typeface="Microsoft Sans Serif"/>
                <a:cs typeface="Microsoft Sans Serif"/>
              </a:rPr>
              <a:t>de </a:t>
            </a:r>
            <a:r>
              <a:rPr sz="750" spc="25" dirty="0" err="1">
                <a:solidFill>
                  <a:srgbClr val="171514"/>
                </a:solidFill>
                <a:latin typeface="Microsoft Sans Serif"/>
                <a:cs typeface="Microsoft Sans Serif"/>
              </a:rPr>
              <a:t>medición</a:t>
            </a:r>
            <a:r>
              <a:rPr sz="750" spc="25"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EM</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están</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disponibles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profundidades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exploración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30</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a:t>
            </a:r>
            <a:endParaRPr sz="750" dirty="0">
              <a:latin typeface="Microsoft Sans Serif"/>
              <a:cs typeface="Microsoft Sans Serif"/>
            </a:endParaRPr>
          </a:p>
          <a:p>
            <a:pPr marL="12700" marR="68580" indent="152400">
              <a:lnSpc>
                <a:spcPts val="1200"/>
              </a:lnSpc>
              <a:spcBef>
                <a:spcPts val="90"/>
              </a:spcBef>
            </a:pPr>
            <a:r>
              <a:rPr sz="700" spc="15" dirty="0">
                <a:solidFill>
                  <a:srgbClr val="171514"/>
                </a:solidFill>
                <a:latin typeface="Microsoft Sans Serif"/>
                <a:cs typeface="Microsoft Sans Serif"/>
              </a:rPr>
              <a:t>Cualquiera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método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medición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utilizado,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siempre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debe</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mantener</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registro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fecha</a:t>
            </a:r>
            <a:r>
              <a:rPr sz="700" spc="1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 </a:t>
            </a:r>
            <a:r>
              <a:rPr sz="700" spc="30" dirty="0">
                <a:solidFill>
                  <a:srgbClr val="171514"/>
                </a:solidFill>
                <a:latin typeface="Microsoft Sans Serif"/>
                <a:cs typeface="Microsoft Sans Serif"/>
              </a:rPr>
              <a:t>que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realizaron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mediciones,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condición del </a:t>
            </a:r>
            <a:r>
              <a:rPr sz="700" spc="15" dirty="0">
                <a:solidFill>
                  <a:srgbClr val="171514"/>
                </a:solidFill>
                <a:latin typeface="Microsoft Sans Serif"/>
                <a:cs typeface="Microsoft Sans Serif"/>
              </a:rPr>
              <a:t>suelo </a:t>
            </a:r>
            <a:r>
              <a:rPr sz="700" spc="30" dirty="0">
                <a:solidFill>
                  <a:srgbClr val="171514"/>
                </a:solidFill>
                <a:latin typeface="Microsoft Sans Serif"/>
                <a:cs typeface="Microsoft Sans Serif"/>
              </a:rPr>
              <a:t>(húmedo o </a:t>
            </a:r>
            <a:r>
              <a:rPr sz="700" spc="-5" dirty="0">
                <a:solidFill>
                  <a:srgbClr val="171514"/>
                </a:solidFill>
                <a:latin typeface="Microsoft Sans Serif"/>
                <a:cs typeface="Microsoft Sans Serif"/>
              </a:rPr>
              <a:t>seco), </a:t>
            </a:r>
            <a:r>
              <a:rPr sz="700" spc="10" dirty="0">
                <a:solidFill>
                  <a:srgbClr val="171514"/>
                </a:solidFill>
                <a:latin typeface="Microsoft Sans Serif"/>
                <a:cs typeface="Microsoft Sans Serif"/>
              </a:rPr>
              <a:t>la </a:t>
            </a:r>
            <a:r>
              <a:rPr sz="700" spc="35" dirty="0" err="1">
                <a:solidFill>
                  <a:srgbClr val="171514"/>
                </a:solidFill>
                <a:latin typeface="Microsoft Sans Serif"/>
                <a:cs typeface="Microsoft Sans Serif"/>
              </a:rPr>
              <a:t>temperatura</a:t>
            </a:r>
            <a:r>
              <a:rPr sz="700" spc="35"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y</a:t>
            </a:r>
            <a:r>
              <a:rPr lang="es-ES" sz="700" spc="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cualquier</a:t>
            </a:r>
            <a:r>
              <a:rPr sz="700" spc="2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información </a:t>
            </a:r>
            <a:r>
              <a:rPr sz="700" spc="20" dirty="0">
                <a:solidFill>
                  <a:srgbClr val="171514"/>
                </a:solidFill>
                <a:latin typeface="Microsoft Sans Serif"/>
                <a:cs typeface="Microsoft Sans Serif"/>
              </a:rPr>
              <a:t>sobre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presencia </a:t>
            </a:r>
            <a:r>
              <a:rPr sz="700" spc="5" dirty="0">
                <a:solidFill>
                  <a:srgbClr val="171514"/>
                </a:solidFill>
                <a:latin typeface="Microsoft Sans Serif"/>
                <a:cs typeface="Microsoft Sans Serif"/>
              </a:rPr>
              <a:t>(o </a:t>
            </a:r>
            <a:r>
              <a:rPr sz="700" spc="10" dirty="0">
                <a:solidFill>
                  <a:srgbClr val="171514"/>
                </a:solidFill>
                <a:latin typeface="Microsoft Sans Serif"/>
                <a:cs typeface="Microsoft Sans Serif"/>
              </a:rPr>
              <a:t>sospecha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presencia) </a:t>
            </a:r>
            <a:r>
              <a:rPr sz="700" spc="20" dirty="0">
                <a:solidFill>
                  <a:srgbClr val="171514"/>
                </a:solidFill>
                <a:latin typeface="Microsoft Sans Serif"/>
                <a:cs typeface="Microsoft Sans Serif"/>
              </a:rPr>
              <a:t>de </a:t>
            </a:r>
            <a:r>
              <a:rPr sz="700" spc="20" dirty="0" err="1">
                <a:solidFill>
                  <a:srgbClr val="171514"/>
                </a:solidFill>
                <a:latin typeface="Microsoft Sans Serif"/>
                <a:cs typeface="Microsoft Sans Serif"/>
              </a:rPr>
              <a:t>conductores</a:t>
            </a:r>
            <a:r>
              <a:rPr sz="700" spc="2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desnudos</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enterrados</a:t>
            </a:r>
            <a:r>
              <a:rPr sz="700" spc="2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sitio.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presencia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tales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afectar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gran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medida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trayectoria</a:t>
            </a:r>
            <a:r>
              <a:rPr lang="es-ES" sz="700" spc="2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flujo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tanto,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valor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suelo</a:t>
            </a:r>
            <a:r>
              <a:rPr sz="700" spc="1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40"/>
              </a:spcBef>
            </a:pPr>
            <a:endParaRPr sz="750" dirty="0">
              <a:latin typeface="Microsoft Sans Serif"/>
              <a:cs typeface="Microsoft Sans Serif"/>
            </a:endParaRPr>
          </a:p>
          <a:p>
            <a:pPr marL="12700"/>
            <a:r>
              <a:rPr sz="850" b="1" spc="10" dirty="0">
                <a:solidFill>
                  <a:srgbClr val="171514"/>
                </a:solidFill>
                <a:latin typeface="Arial"/>
                <a:cs typeface="Arial"/>
              </a:rPr>
              <a:t>2.5</a:t>
            </a:r>
            <a:r>
              <a:rPr sz="850" b="1" spc="-20" dirty="0">
                <a:solidFill>
                  <a:srgbClr val="171514"/>
                </a:solidFill>
                <a:latin typeface="Arial"/>
                <a:cs typeface="Arial"/>
              </a:rPr>
              <a:t> </a:t>
            </a:r>
            <a:r>
              <a:rPr sz="850" b="1" spc="-30" dirty="0">
                <a:solidFill>
                  <a:srgbClr val="171514"/>
                </a:solidFill>
                <a:latin typeface="Arial"/>
                <a:cs typeface="Arial"/>
              </a:rPr>
              <a:t>PROGRAMAS</a:t>
            </a:r>
            <a:r>
              <a:rPr sz="850" b="1" spc="-20" dirty="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10" dirty="0">
                <a:solidFill>
                  <a:srgbClr val="171514"/>
                </a:solidFill>
                <a:latin typeface="Arial"/>
                <a:cs typeface="Arial"/>
              </a:rPr>
              <a:t>ORDENADOR</a:t>
            </a:r>
            <a:endParaRPr sz="850" dirty="0">
              <a:latin typeface="Arial"/>
              <a:cs typeface="Arial"/>
            </a:endParaRPr>
          </a:p>
          <a:p>
            <a:pPr marL="12700" marR="26034">
              <a:lnSpc>
                <a:spcPct val="133500"/>
              </a:lnSpc>
              <a:spcBef>
                <a:spcPts val="580"/>
              </a:spcBef>
            </a:pP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existencia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fórmula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mayoría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geometrías</a:t>
            </a:r>
            <a:r>
              <a:rPr lang="es-ES" sz="750" spc="3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electrodos indica </a:t>
            </a:r>
            <a:r>
              <a:rPr sz="750" spc="30" dirty="0">
                <a:solidFill>
                  <a:srgbClr val="171514"/>
                </a:solidFill>
                <a:latin typeface="Microsoft Sans Serif"/>
                <a:cs typeface="Microsoft Sans Serif"/>
              </a:rPr>
              <a:t>que </a:t>
            </a:r>
            <a:r>
              <a:rPr sz="750" dirty="0">
                <a:solidFill>
                  <a:srgbClr val="171514"/>
                </a:solidFill>
                <a:latin typeface="Microsoft Sans Serif"/>
                <a:cs typeface="Microsoft Sans Serif"/>
              </a:rPr>
              <a:t>las </a:t>
            </a:r>
            <a:r>
              <a:rPr sz="750" spc="30" dirty="0">
                <a:solidFill>
                  <a:srgbClr val="171514"/>
                </a:solidFill>
                <a:latin typeface="Microsoft Sans Serif"/>
                <a:cs typeface="Microsoft Sans Serif"/>
              </a:rPr>
              <a:t>fórmulas </a:t>
            </a:r>
            <a:r>
              <a:rPr sz="750" spc="40" dirty="0">
                <a:solidFill>
                  <a:srgbClr val="171514"/>
                </a:solidFill>
                <a:latin typeface="Microsoft Sans Serif"/>
                <a:cs typeface="Microsoft Sans Serif"/>
              </a:rPr>
              <a:t>no </a:t>
            </a:r>
            <a:r>
              <a:rPr sz="750" spc="20" dirty="0">
                <a:solidFill>
                  <a:srgbClr val="171514"/>
                </a:solidFill>
                <a:latin typeface="Microsoft Sans Serif"/>
                <a:cs typeface="Microsoft Sans Serif"/>
              </a:rPr>
              <a:t>son </a:t>
            </a:r>
            <a:r>
              <a:rPr sz="750" spc="5" dirty="0">
                <a:solidFill>
                  <a:srgbClr val="171514"/>
                </a:solidFill>
                <a:latin typeface="Microsoft Sans Serif"/>
                <a:cs typeface="Microsoft Sans Serif"/>
              </a:rPr>
              <a:t>exactas </a:t>
            </a:r>
            <a:r>
              <a:rPr sz="750" spc="25" dirty="0">
                <a:solidFill>
                  <a:srgbClr val="171514"/>
                </a:solidFill>
                <a:latin typeface="Microsoft Sans Serif"/>
                <a:cs typeface="Microsoft Sans Serif"/>
              </a:rPr>
              <a:t>pero, </a:t>
            </a:r>
            <a:r>
              <a:rPr sz="750" spc="15" dirty="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spc="30" dirty="0" err="1">
                <a:solidFill>
                  <a:srgbClr val="171514"/>
                </a:solidFill>
                <a:latin typeface="Microsoft Sans Serif"/>
                <a:cs typeface="Microsoft Sans Serif"/>
              </a:rPr>
              <a:t>han</a:t>
            </a:r>
            <a:r>
              <a:rPr sz="750" spc="3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demostrado</a:t>
            </a:r>
            <a:r>
              <a:rPr lang="es-ES" sz="750" spc="3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ser</a:t>
            </a:r>
            <a:r>
              <a:rPr sz="750" spc="15"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muy </a:t>
            </a:r>
            <a:r>
              <a:rPr sz="750" spc="20" dirty="0">
                <a:solidFill>
                  <a:srgbClr val="171514"/>
                </a:solidFill>
                <a:latin typeface="Microsoft Sans Serif"/>
                <a:cs typeface="Microsoft Sans Serif"/>
              </a:rPr>
              <a:t>buenas aproximaciones. </a:t>
            </a:r>
            <a:r>
              <a:rPr sz="750" spc="5" dirty="0">
                <a:solidFill>
                  <a:srgbClr val="171514"/>
                </a:solidFill>
                <a:latin typeface="Microsoft Sans Serif"/>
                <a:cs typeface="Microsoft Sans Serif"/>
              </a:rPr>
              <a:t>De </a:t>
            </a:r>
            <a:r>
              <a:rPr sz="750" spc="15" dirty="0">
                <a:solidFill>
                  <a:srgbClr val="171514"/>
                </a:solidFill>
                <a:latin typeface="Microsoft Sans Serif"/>
                <a:cs typeface="Microsoft Sans Serif"/>
              </a:rPr>
              <a:t>hecho,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obtienen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aproximaciones </a:t>
            </a:r>
            <a:r>
              <a:rPr sz="750" spc="20" dirty="0">
                <a:solidFill>
                  <a:srgbClr val="171514"/>
                </a:solidFill>
                <a:latin typeface="Microsoft Sans Serif"/>
                <a:cs typeface="Microsoft Sans Serif"/>
              </a:rPr>
              <a:t>matemáticas</a:t>
            </a:r>
            <a:r>
              <a:rPr sz="750" spc="20"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a:t>
            </a:r>
            <a:r>
              <a:rPr lang="es-ES" sz="750" spc="-1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elección</a:t>
            </a:r>
            <a:r>
              <a:rPr sz="750" spc="1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40" dirty="0">
                <a:solidFill>
                  <a:srgbClr val="171514"/>
                </a:solidFill>
                <a:latin typeface="Microsoft Sans Serif"/>
                <a:cs typeface="Microsoft Sans Serif"/>
              </a:rPr>
              <a:t>método </a:t>
            </a:r>
            <a:r>
              <a:rPr sz="750" spc="25" dirty="0">
                <a:solidFill>
                  <a:srgbClr val="171514"/>
                </a:solidFill>
                <a:latin typeface="Microsoft Sans Serif"/>
                <a:cs typeface="Microsoft Sans Serif"/>
              </a:rPr>
              <a:t>de aproximación depende </a:t>
            </a:r>
            <a:r>
              <a:rPr sz="750" spc="20" dirty="0">
                <a:solidFill>
                  <a:srgbClr val="171514"/>
                </a:solidFill>
                <a:latin typeface="Microsoft Sans Serif"/>
                <a:cs typeface="Microsoft Sans Serif"/>
              </a:rPr>
              <a:t>esencialmente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5" dirty="0" err="1">
                <a:solidFill>
                  <a:srgbClr val="171514"/>
                </a:solidFill>
                <a:latin typeface="Microsoft Sans Serif"/>
                <a:cs typeface="Microsoft Sans Serif"/>
              </a:rPr>
              <a:t>configuración</a:t>
            </a:r>
            <a:r>
              <a:rPr sz="750" spc="2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geométrica</a:t>
            </a:r>
            <a:r>
              <a:rPr lang="es-ES" sz="750" spc="30"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 </a:t>
            </a:r>
            <a:r>
              <a:rPr sz="750" spc="25" dirty="0">
                <a:solidFill>
                  <a:srgbClr val="171514"/>
                </a:solidFill>
                <a:latin typeface="Microsoft Sans Serif"/>
                <a:cs typeface="Microsoft Sans Serif"/>
              </a:rPr>
              <a:t>electrodo </a:t>
            </a:r>
            <a:r>
              <a:rPr sz="750" spc="35" dirty="0">
                <a:solidFill>
                  <a:srgbClr val="171514"/>
                </a:solidFill>
                <a:latin typeface="Microsoft Sans Serif"/>
                <a:cs typeface="Microsoft Sans Serif"/>
              </a:rPr>
              <a:t>o </a:t>
            </a:r>
            <a:r>
              <a:rPr sz="750" spc="20"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sistema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electrodos,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condiciones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contorno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del </a:t>
            </a:r>
            <a:r>
              <a:rPr sz="750" spc="35" dirty="0" err="1">
                <a:solidFill>
                  <a:srgbClr val="171514"/>
                </a:solidFill>
                <a:latin typeface="Microsoft Sans Serif"/>
                <a:cs typeface="Microsoft Sans Serif"/>
              </a:rPr>
              <a:t>grado</a:t>
            </a:r>
            <a:r>
              <a:rPr sz="750" spc="3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precisión</a:t>
            </a:r>
            <a:r>
              <a:rPr sz="750" spc="2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requerido. </a:t>
            </a:r>
            <a:r>
              <a:rPr sz="750" spc="-5" dirty="0">
                <a:solidFill>
                  <a:srgbClr val="171514"/>
                </a:solidFill>
                <a:latin typeface="Microsoft Sans Serif"/>
                <a:cs typeface="Microsoft Sans Serif"/>
              </a:rPr>
              <a:t>Los </a:t>
            </a:r>
            <a:r>
              <a:rPr sz="750" spc="35" dirty="0">
                <a:solidFill>
                  <a:srgbClr val="171514"/>
                </a:solidFill>
                <a:latin typeface="Microsoft Sans Serif"/>
                <a:cs typeface="Microsoft Sans Serif"/>
              </a:rPr>
              <a:t>métodos </a:t>
            </a:r>
            <a:r>
              <a:rPr sz="750" spc="25" dirty="0">
                <a:solidFill>
                  <a:srgbClr val="171514"/>
                </a:solidFill>
                <a:latin typeface="Microsoft Sans Serif"/>
                <a:cs typeface="Microsoft Sans Serif"/>
              </a:rPr>
              <a:t>numéricos </a:t>
            </a:r>
            <a:r>
              <a:rPr sz="750" spc="20" dirty="0">
                <a:solidFill>
                  <a:srgbClr val="171514"/>
                </a:solidFill>
                <a:latin typeface="Microsoft Sans Serif"/>
                <a:cs typeface="Microsoft Sans Serif"/>
              </a:rPr>
              <a:t>son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mejores </a:t>
            </a:r>
            <a:r>
              <a:rPr sz="750" spc="5" dirty="0">
                <a:solidFill>
                  <a:srgbClr val="171514"/>
                </a:solidFill>
                <a:latin typeface="Microsoft Sans Serif"/>
                <a:cs typeface="Microsoft Sans Serif"/>
              </a:rPr>
              <a:t>ya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30" dirty="0" err="1">
                <a:solidFill>
                  <a:srgbClr val="171514"/>
                </a:solidFill>
                <a:latin typeface="Microsoft Sans Serif"/>
                <a:cs typeface="Microsoft Sans Serif"/>
              </a:rPr>
              <a:t>pueden</a:t>
            </a:r>
            <a:r>
              <a:rPr sz="750" spc="3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computarizar</a:t>
            </a:r>
            <a:r>
              <a:rPr lang="es-ES" sz="750" spc="3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fácilmente</a:t>
            </a:r>
            <a:r>
              <a:rPr sz="750" spc="20" dirty="0">
                <a:solidFill>
                  <a:srgbClr val="171514"/>
                </a:solidFill>
                <a:latin typeface="Microsoft Sans Serif"/>
                <a:cs typeface="Microsoft Sans Serif"/>
              </a:rPr>
              <a:t>. </a:t>
            </a:r>
            <a:r>
              <a:rPr sz="750" spc="-5" dirty="0">
                <a:solidFill>
                  <a:srgbClr val="171514"/>
                </a:solidFill>
                <a:latin typeface="Microsoft Sans Serif"/>
                <a:cs typeface="Microsoft Sans Serif"/>
              </a:rPr>
              <a:t>Los </a:t>
            </a:r>
            <a:r>
              <a:rPr sz="750" spc="20" dirty="0">
                <a:solidFill>
                  <a:srgbClr val="171514"/>
                </a:solidFill>
                <a:latin typeface="Microsoft Sans Serif"/>
                <a:cs typeface="Microsoft Sans Serif"/>
              </a:rPr>
              <a:t>dos más </a:t>
            </a:r>
            <a:r>
              <a:rPr sz="750" spc="25" dirty="0">
                <a:solidFill>
                  <a:srgbClr val="171514"/>
                </a:solidFill>
                <a:latin typeface="Microsoft Sans Serif"/>
                <a:cs typeface="Microsoft Sans Serif"/>
              </a:rPr>
              <a:t>comunes de </a:t>
            </a:r>
            <a:r>
              <a:rPr sz="750" spc="10" dirty="0">
                <a:solidFill>
                  <a:srgbClr val="171514"/>
                </a:solidFill>
                <a:latin typeface="Microsoft Sans Serif"/>
                <a:cs typeface="Microsoft Sans Serif"/>
              </a:rPr>
              <a:t>estos </a:t>
            </a:r>
            <a:r>
              <a:rPr sz="750" spc="35" dirty="0">
                <a:solidFill>
                  <a:srgbClr val="171514"/>
                </a:solidFill>
                <a:latin typeface="Microsoft Sans Serif"/>
                <a:cs typeface="Microsoft Sans Serif"/>
              </a:rPr>
              <a:t>métodos </a:t>
            </a:r>
            <a:r>
              <a:rPr sz="750" spc="20" dirty="0">
                <a:solidFill>
                  <a:srgbClr val="171514"/>
                </a:solidFill>
                <a:latin typeface="Microsoft Sans Serif"/>
                <a:cs typeface="Microsoft Sans Serif"/>
              </a:rPr>
              <a:t>son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más </a:t>
            </a:r>
            <a:r>
              <a:rPr sz="750" spc="15" dirty="0">
                <a:solidFill>
                  <a:srgbClr val="171514"/>
                </a:solidFill>
                <a:latin typeface="Microsoft Sans Serif"/>
                <a:cs typeface="Microsoft Sans Serif"/>
              </a:rPr>
              <a:t>adecuados</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resolver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ecuación</a:t>
            </a:r>
            <a:r>
              <a:rPr sz="750" spc="1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diferencial parcial </a:t>
            </a:r>
            <a:r>
              <a:rPr sz="750" spc="30" dirty="0">
                <a:solidFill>
                  <a:srgbClr val="171514"/>
                </a:solidFill>
                <a:latin typeface="Microsoft Sans Serif"/>
                <a:cs typeface="Microsoft Sans Serif"/>
              </a:rPr>
              <a:t>que gobierna </a:t>
            </a:r>
            <a:r>
              <a:rPr sz="750" spc="10" dirty="0">
                <a:solidFill>
                  <a:srgbClr val="171514"/>
                </a:solidFill>
                <a:latin typeface="Microsoft Sans Serif"/>
                <a:cs typeface="Microsoft Sans Serif"/>
              </a:rPr>
              <a:t>el </a:t>
            </a:r>
            <a:r>
              <a:rPr sz="750" spc="35" dirty="0">
                <a:solidFill>
                  <a:srgbClr val="171514"/>
                </a:solidFill>
                <a:latin typeface="Microsoft Sans Serif"/>
                <a:cs typeface="Microsoft Sans Serif"/>
              </a:rPr>
              <a:t>comportamiento </a:t>
            </a:r>
            <a:r>
              <a:rPr sz="750" spc="20"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sistema </a:t>
            </a:r>
            <a:r>
              <a:rPr sz="750" dirty="0">
                <a:solidFill>
                  <a:srgbClr val="171514"/>
                </a:solidFill>
                <a:latin typeface="Microsoft Sans Serif"/>
                <a:cs typeface="Microsoft Sans Serif"/>
              </a:rPr>
              <a:t>(p. ej., </a:t>
            </a:r>
            <a:r>
              <a:rPr sz="750" spc="10" dirty="0">
                <a:solidFill>
                  <a:srgbClr val="171514"/>
                </a:solidFill>
                <a:latin typeface="Microsoft Sans Serif"/>
                <a:cs typeface="Microsoft Sans Serif"/>
              </a:rPr>
              <a:t>la </a:t>
            </a:r>
            <a:r>
              <a:rPr sz="750" spc="15" dirty="0" err="1">
                <a:solidFill>
                  <a:srgbClr val="171514"/>
                </a:solidFill>
                <a:latin typeface="Microsoft Sans Serif"/>
                <a:cs typeface="Microsoft Sans Serif"/>
              </a:rPr>
              <a:t>ecuación</a:t>
            </a:r>
            <a:r>
              <a:rPr sz="750" spc="1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Laplace</a:t>
            </a:r>
            <a:r>
              <a:rPr sz="750" spc="-20" dirty="0">
                <a:latin typeface="Lucida Sans Unicode"/>
                <a:cs typeface="Lucida Sans Unicode"/>
              </a:rPr>
              <a:t>∇</a:t>
            </a:r>
            <a:r>
              <a:rPr sz="450" spc="-20" dirty="0">
                <a:latin typeface="Microsoft Sans Serif"/>
                <a:cs typeface="Microsoft Sans Serif"/>
              </a:rPr>
              <a:t>2</a:t>
            </a:r>
            <a:r>
              <a:rPr sz="750" i="1" spc="-20" dirty="0">
                <a:solidFill>
                  <a:srgbClr val="171514"/>
                </a:solidFill>
                <a:latin typeface="Arial"/>
                <a:cs typeface="Arial"/>
              </a:rPr>
              <a:t>V</a:t>
            </a:r>
            <a:r>
              <a:rPr sz="750" spc="-20" dirty="0">
                <a:solidFill>
                  <a:srgbClr val="171514"/>
                </a:solidFill>
                <a:latin typeface="Microsoft Sans Serif"/>
                <a:cs typeface="Microsoft Sans Serif"/>
              </a:rPr>
              <a:t>=0) </a:t>
            </a:r>
            <a:r>
              <a:rPr sz="750" spc="20" dirty="0">
                <a:solidFill>
                  <a:srgbClr val="171514"/>
                </a:solidFill>
                <a:latin typeface="Microsoft Sans Serif"/>
                <a:cs typeface="Microsoft Sans Serif"/>
              </a:rPr>
              <a:t>son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método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diferencias </a:t>
            </a:r>
            <a:r>
              <a:rPr sz="750" spc="25" dirty="0">
                <a:solidFill>
                  <a:srgbClr val="171514"/>
                </a:solidFill>
                <a:latin typeface="Microsoft Sans Serif"/>
                <a:cs typeface="Microsoft Sans Serif"/>
              </a:rPr>
              <a:t>finitas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método </a:t>
            </a:r>
            <a:r>
              <a:rPr sz="750" spc="25" dirty="0">
                <a:solidFill>
                  <a:srgbClr val="171514"/>
                </a:solidFill>
                <a:latin typeface="Microsoft Sans Serif"/>
                <a:cs typeface="Microsoft Sans Serif"/>
              </a:rPr>
              <a:t>de elementos </a:t>
            </a:r>
            <a:r>
              <a:rPr sz="750" spc="30" dirty="0">
                <a:solidFill>
                  <a:srgbClr val="171514"/>
                </a:solidFill>
                <a:latin typeface="Microsoft Sans Serif"/>
                <a:cs typeface="Microsoft Sans Serif"/>
              </a:rPr>
              <a:t>finitos</a:t>
            </a:r>
            <a:r>
              <a:rPr sz="750" spc="30" dirty="0">
                <a:solidFill>
                  <a:srgbClr val="171514"/>
                </a:solidFill>
                <a:latin typeface="Microsoft Sans Serif"/>
                <a:cs typeface="Microsoft Sans Serif"/>
              </a:rPr>
              <a:t> </a:t>
            </a:r>
            <a:r>
              <a:rPr sz="750" spc="-45" dirty="0">
                <a:solidFill>
                  <a:srgbClr val="171514"/>
                </a:solidFill>
                <a:latin typeface="Microsoft Sans Serif"/>
                <a:cs typeface="Microsoft Sans Serif"/>
              </a:rPr>
              <a:t>(FE). </a:t>
            </a:r>
            <a:r>
              <a:rPr sz="750" spc="5" dirty="0" smtClean="0">
                <a:solidFill>
                  <a:srgbClr val="171514"/>
                </a:solidFill>
                <a:latin typeface="Microsoft Sans Serif"/>
                <a:cs typeface="Microsoft Sans Serif"/>
              </a:rPr>
              <a:t>De</a:t>
            </a:r>
            <a:r>
              <a:rPr lang="es-ES" sz="750" spc="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estos</a:t>
            </a:r>
            <a:r>
              <a:rPr sz="750" spc="10" dirty="0">
                <a:solidFill>
                  <a:srgbClr val="171514"/>
                </a:solidFill>
                <a:latin typeface="Microsoft Sans Serif"/>
                <a:cs typeface="Microsoft Sans Serif"/>
              </a:rPr>
              <a:t>, el </a:t>
            </a:r>
            <a:r>
              <a:rPr sz="750" spc="40" dirty="0">
                <a:solidFill>
                  <a:srgbClr val="171514"/>
                </a:solidFill>
                <a:latin typeface="Microsoft Sans Serif"/>
                <a:cs typeface="Microsoft Sans Serif"/>
              </a:rPr>
              <a:t>método </a:t>
            </a:r>
            <a:r>
              <a:rPr sz="750" spc="-80" dirty="0">
                <a:solidFill>
                  <a:srgbClr val="171514"/>
                </a:solidFill>
                <a:latin typeface="Microsoft Sans Serif"/>
                <a:cs typeface="Microsoft Sans Serif"/>
              </a:rPr>
              <a:t>FE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adapta </a:t>
            </a:r>
            <a:r>
              <a:rPr sz="750" spc="40" dirty="0">
                <a:solidFill>
                  <a:srgbClr val="171514"/>
                </a:solidFill>
                <a:latin typeface="Microsoft Sans Serif"/>
                <a:cs typeface="Microsoft Sans Serif"/>
              </a:rPr>
              <a:t>mejor </a:t>
            </a:r>
            <a:r>
              <a:rPr sz="750" dirty="0">
                <a:solidFill>
                  <a:srgbClr val="171514"/>
                </a:solidFill>
                <a:latin typeface="Microsoft Sans Serif"/>
                <a:cs typeface="Microsoft Sans Serif"/>
              </a:rPr>
              <a:t>a </a:t>
            </a:r>
            <a:r>
              <a:rPr sz="750" spc="15" dirty="0">
                <a:solidFill>
                  <a:srgbClr val="171514"/>
                </a:solidFill>
                <a:latin typeface="Microsoft Sans Serif"/>
                <a:cs typeface="Microsoft Sans Serif"/>
              </a:rPr>
              <a:t>sistemas </a:t>
            </a:r>
            <a:r>
              <a:rPr sz="750" spc="20" dirty="0">
                <a:solidFill>
                  <a:srgbClr val="171514"/>
                </a:solidFill>
                <a:latin typeface="Microsoft Sans Serif"/>
                <a:cs typeface="Microsoft Sans Serif"/>
              </a:rPr>
              <a:t>con </a:t>
            </a:r>
            <a:r>
              <a:rPr sz="750" spc="35" dirty="0">
                <a:solidFill>
                  <a:srgbClr val="171514"/>
                </a:solidFill>
                <a:latin typeface="Microsoft Sans Serif"/>
                <a:cs typeface="Microsoft Sans Serif"/>
              </a:rPr>
              <a:t>geometría </a:t>
            </a:r>
            <a:r>
              <a:rPr sz="750" spc="30" dirty="0">
                <a:solidFill>
                  <a:srgbClr val="171514"/>
                </a:solidFill>
                <a:latin typeface="Microsoft Sans Serif"/>
                <a:cs typeface="Microsoft Sans Serif"/>
              </a:rPr>
              <a:t>irregular, </a:t>
            </a:r>
            <a:r>
              <a:rPr sz="750" spc="15" dirty="0" err="1">
                <a:solidFill>
                  <a:srgbClr val="171514"/>
                </a:solidFill>
                <a:latin typeface="Microsoft Sans Serif"/>
                <a:cs typeface="Microsoft Sans Serif"/>
              </a:rPr>
              <a:t>condiciones</a:t>
            </a:r>
            <a:r>
              <a:rPr sz="750" spc="1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contorno</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inusuales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medios</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homogéneos</a:t>
            </a:r>
            <a:r>
              <a:rPr sz="750" spc="25"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ts val="1200"/>
              </a:lnSpc>
              <a:spcBef>
                <a:spcPts val="90"/>
              </a:spcBef>
            </a:pPr>
            <a:r>
              <a:rPr sz="450" spc="5" dirty="0">
                <a:solidFill>
                  <a:srgbClr val="171514"/>
                </a:solidFill>
                <a:latin typeface="Microsoft Sans Serif"/>
                <a:cs typeface="Microsoft Sans Serif"/>
              </a:rPr>
              <a:t>Esencialmente, el </a:t>
            </a:r>
            <a:r>
              <a:rPr sz="450" spc="25" dirty="0">
                <a:solidFill>
                  <a:srgbClr val="171514"/>
                </a:solidFill>
                <a:latin typeface="Microsoft Sans Serif"/>
                <a:cs typeface="Microsoft Sans Serif"/>
              </a:rPr>
              <a:t>método </a:t>
            </a:r>
            <a:r>
              <a:rPr sz="450" spc="-50" dirty="0">
                <a:solidFill>
                  <a:srgbClr val="171514"/>
                </a:solidFill>
                <a:latin typeface="Microsoft Sans Serif"/>
                <a:cs typeface="Microsoft Sans Serif"/>
              </a:rPr>
              <a:t>FE </a:t>
            </a:r>
            <a:r>
              <a:rPr sz="450" spc="5" dirty="0">
                <a:solidFill>
                  <a:srgbClr val="171514"/>
                </a:solidFill>
                <a:latin typeface="Microsoft Sans Serif"/>
                <a:cs typeface="Microsoft Sans Serif"/>
              </a:rPr>
              <a:t>consiste </a:t>
            </a:r>
            <a:r>
              <a:rPr sz="450" spc="15" dirty="0">
                <a:solidFill>
                  <a:srgbClr val="171514"/>
                </a:solidFill>
                <a:latin typeface="Microsoft Sans Serif"/>
                <a:cs typeface="Microsoft Sans Serif"/>
              </a:rPr>
              <a:t>en subdividir </a:t>
            </a:r>
            <a:r>
              <a:rPr sz="450" spc="5" dirty="0">
                <a:solidFill>
                  <a:srgbClr val="171514"/>
                </a:solidFill>
                <a:latin typeface="Microsoft Sans Serif"/>
                <a:cs typeface="Microsoft Sans Serif"/>
              </a:rPr>
              <a:t>la </a:t>
            </a:r>
            <a:r>
              <a:rPr sz="450" spc="20" dirty="0">
                <a:solidFill>
                  <a:srgbClr val="171514"/>
                </a:solidFill>
                <a:latin typeface="Microsoft Sans Serif"/>
                <a:cs typeface="Microsoft Sans Serif"/>
              </a:rPr>
              <a:t>región </a:t>
            </a:r>
            <a:r>
              <a:rPr sz="450" spc="15" dirty="0">
                <a:solidFill>
                  <a:srgbClr val="171514"/>
                </a:solidFill>
                <a:latin typeface="Microsoft Sans Serif"/>
                <a:cs typeface="Microsoft Sans Serif"/>
              </a:rPr>
              <a:t>de interés en una </a:t>
            </a:r>
            <a:r>
              <a:rPr sz="450" spc="5" dirty="0">
                <a:solidFill>
                  <a:srgbClr val="171514"/>
                </a:solidFill>
                <a:latin typeface="Microsoft Sans Serif"/>
                <a:cs typeface="Microsoft Sans Serif"/>
              </a:rPr>
              <a:t>serie </a:t>
            </a:r>
            <a:r>
              <a:rPr sz="450" spc="15" dirty="0">
                <a:solidFill>
                  <a:srgbClr val="171514"/>
                </a:solidFill>
                <a:latin typeface="Microsoft Sans Serif"/>
                <a:cs typeface="Microsoft Sans Serif"/>
              </a:rPr>
              <a:t>de elementos finitos de </a:t>
            </a:r>
            <a:r>
              <a:rPr sz="450" spc="25" dirty="0">
                <a:solidFill>
                  <a:srgbClr val="171514"/>
                </a:solidFill>
                <a:latin typeface="Microsoft Sans Serif"/>
                <a:cs typeface="Microsoft Sans Serif"/>
              </a:rPr>
              <a:t>forma </a:t>
            </a:r>
            <a:r>
              <a:rPr sz="450" spc="15" dirty="0">
                <a:solidFill>
                  <a:srgbClr val="171514"/>
                </a:solidFill>
                <a:latin typeface="Microsoft Sans Serif"/>
                <a:cs typeface="Microsoft Sans Serif"/>
              </a:rPr>
              <a:t>simple que pueden </a:t>
            </a:r>
            <a:r>
              <a:rPr sz="450" spc="10" dirty="0">
                <a:solidFill>
                  <a:srgbClr val="171514"/>
                </a:solidFill>
                <a:latin typeface="Microsoft Sans Serif"/>
                <a:cs typeface="Microsoft Sans Serif"/>
              </a:rPr>
              <a:t>ser </a:t>
            </a:r>
            <a:r>
              <a:rPr sz="450" spc="15" dirty="0">
                <a:solidFill>
                  <a:srgbClr val="171514"/>
                </a:solidFill>
                <a:latin typeface="Microsoft Sans Serif"/>
                <a:cs typeface="Microsoft Sans Serif"/>
              </a:rPr>
              <a:t>de </a:t>
            </a:r>
            <a:r>
              <a:rPr sz="450" spc="10" dirty="0">
                <a:solidFill>
                  <a:srgbClr val="171514"/>
                </a:solidFill>
                <a:latin typeface="Microsoft Sans Serif"/>
                <a:cs typeface="Microsoft Sans Serif"/>
              </a:rPr>
              <a:t>una</a:t>
            </a:r>
            <a:r>
              <a:rPr sz="450" spc="10" dirty="0">
                <a:solidFill>
                  <a:srgbClr val="171514"/>
                </a:solidFill>
                <a:latin typeface="Microsoft Sans Serif"/>
                <a:cs typeface="Microsoft Sans Serif"/>
              </a:rPr>
              <a:t>, dos </a:t>
            </a:r>
            <a:r>
              <a:rPr sz="450" spc="20" dirty="0" smtClean="0">
                <a:solidFill>
                  <a:srgbClr val="171514"/>
                </a:solidFill>
                <a:latin typeface="Microsoft Sans Serif"/>
                <a:cs typeface="Microsoft Sans Serif"/>
              </a:rPr>
              <a:t>o</a:t>
            </a:r>
            <a:r>
              <a:rPr lang="es-ES" sz="450" spc="20" dirty="0" smtClean="0">
                <a:solidFill>
                  <a:srgbClr val="171514"/>
                </a:solidFill>
                <a:latin typeface="Microsoft Sans Serif"/>
                <a:cs typeface="Microsoft Sans Serif"/>
              </a:rPr>
              <a:t> </a:t>
            </a:r>
            <a:r>
              <a:rPr sz="450" spc="15" dirty="0" err="1" smtClean="0">
                <a:solidFill>
                  <a:srgbClr val="171514"/>
                </a:solidFill>
                <a:latin typeface="Microsoft Sans Serif"/>
                <a:cs typeface="Microsoft Sans Serif"/>
              </a:rPr>
              <a:t>tres</a:t>
            </a:r>
            <a:r>
              <a:rPr sz="450" spc="15" dirty="0" smtClean="0">
                <a:solidFill>
                  <a:srgbClr val="171514"/>
                </a:solidFill>
                <a:latin typeface="Microsoft Sans Serif"/>
                <a:cs typeface="Microsoft Sans Serif"/>
              </a:rPr>
              <a:t> </a:t>
            </a:r>
            <a:r>
              <a:rPr sz="450" spc="10" dirty="0">
                <a:solidFill>
                  <a:srgbClr val="171514"/>
                </a:solidFill>
                <a:latin typeface="Microsoft Sans Serif"/>
                <a:cs typeface="Microsoft Sans Serif"/>
              </a:rPr>
              <a:t>dimensiones. Cuanto más finas </a:t>
            </a:r>
            <a:r>
              <a:rPr sz="450" spc="5" dirty="0">
                <a:solidFill>
                  <a:srgbClr val="171514"/>
                </a:solidFill>
                <a:latin typeface="Microsoft Sans Serif"/>
                <a:cs typeface="Microsoft Sans Serif"/>
              </a:rPr>
              <a:t>sean </a:t>
            </a:r>
            <a:r>
              <a:rPr sz="450" dirty="0">
                <a:solidFill>
                  <a:srgbClr val="171514"/>
                </a:solidFill>
                <a:latin typeface="Microsoft Sans Serif"/>
                <a:cs typeface="Microsoft Sans Serif"/>
              </a:rPr>
              <a:t>las </a:t>
            </a:r>
            <a:r>
              <a:rPr sz="450" spc="10" dirty="0">
                <a:solidFill>
                  <a:srgbClr val="171514"/>
                </a:solidFill>
                <a:latin typeface="Microsoft Sans Serif"/>
                <a:cs typeface="Microsoft Sans Serif"/>
              </a:rPr>
              <a:t>subdivisiones, más </a:t>
            </a:r>
            <a:r>
              <a:rPr sz="450" spc="15" dirty="0">
                <a:solidFill>
                  <a:srgbClr val="171514"/>
                </a:solidFill>
                <a:latin typeface="Microsoft Sans Serif"/>
                <a:cs typeface="Microsoft Sans Serif"/>
              </a:rPr>
              <a:t>fielmente representará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estructura </a:t>
            </a:r>
            <a:r>
              <a:rPr sz="450" spc="-50" dirty="0">
                <a:solidFill>
                  <a:srgbClr val="171514"/>
                </a:solidFill>
                <a:latin typeface="Microsoft Sans Serif"/>
                <a:cs typeface="Microsoft Sans Serif"/>
              </a:rPr>
              <a:t>FE </a:t>
            </a:r>
            <a:r>
              <a:rPr sz="450" spc="15" dirty="0">
                <a:solidFill>
                  <a:srgbClr val="171514"/>
                </a:solidFill>
                <a:latin typeface="Microsoft Sans Serif"/>
                <a:cs typeface="Microsoft Sans Serif"/>
              </a:rPr>
              <a:t>resultante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configuración original. </a:t>
            </a:r>
            <a:r>
              <a:rPr sz="450" spc="-5" dirty="0">
                <a:solidFill>
                  <a:srgbClr val="171514"/>
                </a:solidFill>
                <a:latin typeface="Microsoft Sans Serif"/>
                <a:cs typeface="Microsoft Sans Serif"/>
              </a:rPr>
              <a:t>Los </a:t>
            </a:r>
            <a:r>
              <a:rPr sz="450" spc="15" dirty="0">
                <a:solidFill>
                  <a:srgbClr val="171514"/>
                </a:solidFill>
                <a:latin typeface="Microsoft Sans Serif"/>
                <a:cs typeface="Microsoft Sans Serif"/>
              </a:rPr>
              <a:t>nodos</a:t>
            </a:r>
            <a:r>
              <a:rPr sz="450" spc="15" dirty="0">
                <a:solidFill>
                  <a:srgbClr val="171514"/>
                </a:solidFill>
                <a:latin typeface="Microsoft Sans Serif"/>
                <a:cs typeface="Microsoft Sans Serif"/>
              </a:rPr>
              <a:t> </a:t>
            </a:r>
            <a:r>
              <a:rPr sz="450" spc="10" dirty="0">
                <a:solidFill>
                  <a:srgbClr val="171514"/>
                </a:solidFill>
                <a:latin typeface="Microsoft Sans Serif"/>
                <a:cs typeface="Microsoft Sans Serif"/>
              </a:rPr>
              <a:t>son </a:t>
            </a:r>
            <a:r>
              <a:rPr sz="450" spc="5" dirty="0" err="1" smtClean="0">
                <a:solidFill>
                  <a:srgbClr val="171514"/>
                </a:solidFill>
                <a:latin typeface="Microsoft Sans Serif"/>
                <a:cs typeface="Microsoft Sans Serif"/>
              </a:rPr>
              <a:t>los</a:t>
            </a:r>
            <a:r>
              <a:rPr lang="es-ES" sz="450" spc="5" dirty="0" smtClean="0">
                <a:solidFill>
                  <a:srgbClr val="171514"/>
                </a:solidFill>
                <a:latin typeface="Microsoft Sans Serif"/>
                <a:cs typeface="Microsoft Sans Serif"/>
              </a:rPr>
              <a:t> </a:t>
            </a:r>
            <a:r>
              <a:rPr sz="450" spc="20" dirty="0" err="1" smtClean="0">
                <a:solidFill>
                  <a:srgbClr val="171514"/>
                </a:solidFill>
                <a:latin typeface="Microsoft Sans Serif"/>
                <a:cs typeface="Microsoft Sans Serif"/>
              </a:rPr>
              <a:t>puntos</a:t>
            </a:r>
            <a:r>
              <a:rPr sz="450" spc="20" dirty="0" smtClean="0">
                <a:solidFill>
                  <a:srgbClr val="171514"/>
                </a:solidFill>
                <a:latin typeface="Microsoft Sans Serif"/>
                <a:cs typeface="Microsoft Sans Serif"/>
              </a:rPr>
              <a:t> </a:t>
            </a:r>
            <a:r>
              <a:rPr sz="450" spc="20" dirty="0">
                <a:solidFill>
                  <a:srgbClr val="171514"/>
                </a:solidFill>
                <a:latin typeface="Microsoft Sans Serif"/>
                <a:cs typeface="Microsoft Sans Serif"/>
              </a:rPr>
              <a:t>donde </a:t>
            </a:r>
            <a:r>
              <a:rPr sz="450" spc="5" dirty="0">
                <a:solidFill>
                  <a:srgbClr val="171514"/>
                </a:solidFill>
                <a:latin typeface="Microsoft Sans Serif"/>
                <a:cs typeface="Microsoft Sans Serif"/>
              </a:rPr>
              <a:t>los </a:t>
            </a:r>
            <a:r>
              <a:rPr sz="450" spc="15" dirty="0">
                <a:solidFill>
                  <a:srgbClr val="171514"/>
                </a:solidFill>
                <a:latin typeface="Microsoft Sans Serif"/>
                <a:cs typeface="Microsoft Sans Serif"/>
              </a:rPr>
              <a:t>elementos </a:t>
            </a:r>
            <a:r>
              <a:rPr sz="450" spc="-5" dirty="0">
                <a:solidFill>
                  <a:srgbClr val="171514"/>
                </a:solidFill>
                <a:latin typeface="Microsoft Sans Serif"/>
                <a:cs typeface="Microsoft Sans Serif"/>
              </a:rPr>
              <a:t>se </a:t>
            </a:r>
            <a:r>
              <a:rPr sz="450" spc="10" dirty="0">
                <a:solidFill>
                  <a:srgbClr val="171514"/>
                </a:solidFill>
                <a:latin typeface="Microsoft Sans Serif"/>
                <a:cs typeface="Microsoft Sans Serif"/>
              </a:rPr>
              <a:t>“conectan” </a:t>
            </a:r>
            <a:r>
              <a:rPr sz="450" dirty="0">
                <a:solidFill>
                  <a:srgbClr val="171514"/>
                </a:solidFill>
                <a:latin typeface="Microsoft Sans Serif"/>
                <a:cs typeface="Microsoft Sans Serif"/>
              </a:rPr>
              <a:t>y </a:t>
            </a:r>
            <a:r>
              <a:rPr sz="450" spc="5" dirty="0">
                <a:solidFill>
                  <a:srgbClr val="171514"/>
                </a:solidFill>
                <a:latin typeface="Microsoft Sans Serif"/>
                <a:cs typeface="Microsoft Sans Serif"/>
              </a:rPr>
              <a:t>la colección </a:t>
            </a:r>
            <a:r>
              <a:rPr sz="450" spc="15" dirty="0">
                <a:solidFill>
                  <a:srgbClr val="171514"/>
                </a:solidFill>
                <a:latin typeface="Microsoft Sans Serif"/>
                <a:cs typeface="Microsoft Sans Serif"/>
              </a:rPr>
              <a:t>de nodos constituye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malla </a:t>
            </a:r>
            <a:r>
              <a:rPr sz="450" spc="-35" dirty="0">
                <a:solidFill>
                  <a:srgbClr val="171514"/>
                </a:solidFill>
                <a:latin typeface="Microsoft Sans Serif"/>
                <a:cs typeface="Microsoft Sans Serif"/>
              </a:rPr>
              <a:t>FE. </a:t>
            </a:r>
            <a:r>
              <a:rPr sz="450" spc="10" dirty="0">
                <a:solidFill>
                  <a:srgbClr val="171514"/>
                </a:solidFill>
                <a:latin typeface="Microsoft Sans Serif"/>
                <a:cs typeface="Microsoft Sans Serif"/>
              </a:rPr>
              <a:t>Luego </a:t>
            </a:r>
            <a:r>
              <a:rPr sz="450" spc="-5" dirty="0">
                <a:solidFill>
                  <a:srgbClr val="171514"/>
                </a:solidFill>
                <a:latin typeface="Microsoft Sans Serif"/>
                <a:cs typeface="Microsoft Sans Serif"/>
              </a:rPr>
              <a:t>se </a:t>
            </a:r>
            <a:r>
              <a:rPr sz="450" spc="10" dirty="0">
                <a:solidFill>
                  <a:srgbClr val="171514"/>
                </a:solidFill>
                <a:latin typeface="Microsoft Sans Serif"/>
                <a:cs typeface="Microsoft Sans Serif"/>
              </a:rPr>
              <a:t>desarrolla </a:t>
            </a:r>
            <a:r>
              <a:rPr sz="450" spc="15" dirty="0">
                <a:solidFill>
                  <a:srgbClr val="171514"/>
                </a:solidFill>
                <a:latin typeface="Microsoft Sans Serif"/>
                <a:cs typeface="Microsoft Sans Serif"/>
              </a:rPr>
              <a:t>una </a:t>
            </a:r>
            <a:r>
              <a:rPr sz="450" spc="10" dirty="0">
                <a:solidFill>
                  <a:srgbClr val="171514"/>
                </a:solidFill>
                <a:latin typeface="Microsoft Sans Serif"/>
                <a:cs typeface="Microsoft Sans Serif"/>
              </a:rPr>
              <a:t>solución </a:t>
            </a:r>
            <a:r>
              <a:rPr sz="450" spc="15" dirty="0">
                <a:solidFill>
                  <a:srgbClr val="171514"/>
                </a:solidFill>
                <a:latin typeface="Microsoft Sans Serif"/>
                <a:cs typeface="Microsoft Sans Serif"/>
              </a:rPr>
              <a:t>aproximada para </a:t>
            </a:r>
            <a:r>
              <a:rPr sz="450" spc="5" dirty="0">
                <a:solidFill>
                  <a:srgbClr val="171514"/>
                </a:solidFill>
                <a:latin typeface="Microsoft Sans Serif"/>
                <a:cs typeface="Microsoft Sans Serif"/>
              </a:rPr>
              <a:t>cada </a:t>
            </a:r>
            <a:r>
              <a:rPr sz="450" spc="15" dirty="0">
                <a:solidFill>
                  <a:srgbClr val="171514"/>
                </a:solidFill>
                <a:latin typeface="Microsoft Sans Serif"/>
                <a:cs typeface="Microsoft Sans Serif"/>
              </a:rPr>
              <a:t>elemento</a:t>
            </a:r>
            <a:r>
              <a:rPr sz="450" spc="15" dirty="0">
                <a:solidFill>
                  <a:srgbClr val="171514"/>
                </a:solidFill>
                <a:latin typeface="Microsoft Sans Serif"/>
                <a:cs typeface="Microsoft Sans Serif"/>
              </a:rPr>
              <a:t> </a:t>
            </a:r>
            <a:r>
              <a:rPr sz="450" dirty="0">
                <a:solidFill>
                  <a:srgbClr val="171514"/>
                </a:solidFill>
                <a:latin typeface="Microsoft Sans Serif"/>
                <a:cs typeface="Microsoft Sans Serif"/>
              </a:rPr>
              <a:t>y </a:t>
            </a:r>
            <a:r>
              <a:rPr sz="450" spc="5" dirty="0" smtClean="0">
                <a:solidFill>
                  <a:srgbClr val="171514"/>
                </a:solidFill>
                <a:latin typeface="Microsoft Sans Serif"/>
                <a:cs typeface="Microsoft Sans Serif"/>
              </a:rPr>
              <a:t>la</a:t>
            </a:r>
            <a:r>
              <a:rPr lang="es-ES" sz="450" spc="5" dirty="0" smtClean="0">
                <a:solidFill>
                  <a:srgbClr val="171514"/>
                </a:solidFill>
                <a:latin typeface="Microsoft Sans Serif"/>
                <a:cs typeface="Microsoft Sans Serif"/>
              </a:rPr>
              <a:t> </a:t>
            </a:r>
            <a:r>
              <a:rPr sz="450" spc="10" dirty="0" err="1" smtClean="0">
                <a:solidFill>
                  <a:srgbClr val="171514"/>
                </a:solidFill>
                <a:latin typeface="Microsoft Sans Serif"/>
                <a:cs typeface="Microsoft Sans Serif"/>
              </a:rPr>
              <a:t>solución</a:t>
            </a:r>
            <a:r>
              <a:rPr sz="450" spc="10" dirty="0" smtClean="0">
                <a:solidFill>
                  <a:srgbClr val="171514"/>
                </a:solidFill>
                <a:latin typeface="Microsoft Sans Serif"/>
                <a:cs typeface="Microsoft Sans Serif"/>
              </a:rPr>
              <a:t> </a:t>
            </a:r>
            <a:r>
              <a:rPr sz="450" spc="20" dirty="0">
                <a:solidFill>
                  <a:srgbClr val="171514"/>
                </a:solidFill>
                <a:latin typeface="Microsoft Sans Serif"/>
                <a:cs typeface="Microsoft Sans Serif"/>
              </a:rPr>
              <a:t>total </a:t>
            </a:r>
            <a:r>
              <a:rPr sz="450" spc="-5" dirty="0">
                <a:solidFill>
                  <a:srgbClr val="171514"/>
                </a:solidFill>
                <a:latin typeface="Microsoft Sans Serif"/>
                <a:cs typeface="Microsoft Sans Serif"/>
              </a:rPr>
              <a:t>se </a:t>
            </a:r>
            <a:r>
              <a:rPr sz="450" spc="15" dirty="0">
                <a:solidFill>
                  <a:srgbClr val="171514"/>
                </a:solidFill>
                <a:latin typeface="Microsoft Sans Serif"/>
                <a:cs typeface="Microsoft Sans Serif"/>
              </a:rPr>
              <a:t>obtiene ensamblando </a:t>
            </a:r>
            <a:r>
              <a:rPr sz="450" dirty="0">
                <a:solidFill>
                  <a:srgbClr val="171514"/>
                </a:solidFill>
                <a:latin typeface="Microsoft Sans Serif"/>
                <a:cs typeface="Microsoft Sans Serif"/>
              </a:rPr>
              <a:t>las </a:t>
            </a:r>
            <a:r>
              <a:rPr sz="450" spc="10" dirty="0">
                <a:solidFill>
                  <a:srgbClr val="171514"/>
                </a:solidFill>
                <a:latin typeface="Microsoft Sans Serif"/>
                <a:cs typeface="Microsoft Sans Serif"/>
              </a:rPr>
              <a:t>soluciones individuales </a:t>
            </a:r>
            <a:r>
              <a:rPr sz="450" spc="15" dirty="0">
                <a:solidFill>
                  <a:srgbClr val="171514"/>
                </a:solidFill>
                <a:latin typeface="Microsoft Sans Serif"/>
                <a:cs typeface="Microsoft Sans Serif"/>
              </a:rPr>
              <a:t>de </a:t>
            </a:r>
            <a:r>
              <a:rPr sz="450" spc="25" dirty="0">
                <a:solidFill>
                  <a:srgbClr val="171514"/>
                </a:solidFill>
                <a:latin typeface="Microsoft Sans Serif"/>
                <a:cs typeface="Microsoft Sans Serif"/>
              </a:rPr>
              <a:t>modo </a:t>
            </a:r>
            <a:r>
              <a:rPr sz="450" spc="15" dirty="0">
                <a:solidFill>
                  <a:srgbClr val="171514"/>
                </a:solidFill>
                <a:latin typeface="Microsoft Sans Serif"/>
                <a:cs typeface="Microsoft Sans Serif"/>
              </a:rPr>
              <a:t>que todas </a:t>
            </a:r>
            <a:r>
              <a:rPr sz="450" dirty="0">
                <a:solidFill>
                  <a:srgbClr val="171514"/>
                </a:solidFill>
                <a:latin typeface="Microsoft Sans Serif"/>
                <a:cs typeface="Microsoft Sans Serif"/>
              </a:rPr>
              <a:t>las </a:t>
            </a:r>
            <a:r>
              <a:rPr sz="450" spc="10" dirty="0">
                <a:solidFill>
                  <a:srgbClr val="171514"/>
                </a:solidFill>
                <a:latin typeface="Microsoft Sans Serif"/>
                <a:cs typeface="Microsoft Sans Serif"/>
              </a:rPr>
              <a:t>condiciones </a:t>
            </a:r>
            <a:r>
              <a:rPr sz="450" spc="15" dirty="0">
                <a:solidFill>
                  <a:srgbClr val="171514"/>
                </a:solidFill>
                <a:latin typeface="Microsoft Sans Serif"/>
                <a:cs typeface="Microsoft Sans Serif"/>
              </a:rPr>
              <a:t>de </a:t>
            </a:r>
            <a:r>
              <a:rPr sz="450" spc="20" dirty="0">
                <a:solidFill>
                  <a:srgbClr val="171514"/>
                </a:solidFill>
                <a:latin typeface="Microsoft Sans Serif"/>
                <a:cs typeface="Microsoft Sans Serif"/>
              </a:rPr>
              <a:t>contorno </a:t>
            </a:r>
            <a:r>
              <a:rPr sz="450" spc="-5" dirty="0">
                <a:solidFill>
                  <a:srgbClr val="171514"/>
                </a:solidFill>
                <a:latin typeface="Microsoft Sans Serif"/>
                <a:cs typeface="Microsoft Sans Serif"/>
              </a:rPr>
              <a:t>se </a:t>
            </a:r>
            <a:r>
              <a:rPr sz="450" spc="10" dirty="0">
                <a:solidFill>
                  <a:srgbClr val="171514"/>
                </a:solidFill>
                <a:latin typeface="Microsoft Sans Serif"/>
                <a:cs typeface="Microsoft Sans Serif"/>
              </a:rPr>
              <a:t>satisfagan </a:t>
            </a:r>
            <a:r>
              <a:rPr sz="450" spc="15" dirty="0">
                <a:solidFill>
                  <a:srgbClr val="171514"/>
                </a:solidFill>
                <a:latin typeface="Microsoft Sans Serif"/>
                <a:cs typeface="Microsoft Sans Serif"/>
              </a:rPr>
              <a:t>en todos </a:t>
            </a:r>
            <a:r>
              <a:rPr sz="450" spc="5" dirty="0">
                <a:solidFill>
                  <a:srgbClr val="171514"/>
                </a:solidFill>
                <a:latin typeface="Microsoft Sans Serif"/>
                <a:cs typeface="Microsoft Sans Serif"/>
              </a:rPr>
              <a:t>los </a:t>
            </a:r>
            <a:r>
              <a:rPr sz="450" spc="15" dirty="0" err="1">
                <a:solidFill>
                  <a:srgbClr val="171514"/>
                </a:solidFill>
                <a:latin typeface="Microsoft Sans Serif"/>
                <a:cs typeface="Microsoft Sans Serif"/>
              </a:rPr>
              <a:t>límites</a:t>
            </a:r>
            <a:r>
              <a:rPr sz="450" spc="15" dirty="0">
                <a:solidFill>
                  <a:srgbClr val="171514"/>
                </a:solidFill>
                <a:latin typeface="Microsoft Sans Serif"/>
                <a:cs typeface="Microsoft Sans Serif"/>
              </a:rPr>
              <a:t> </a:t>
            </a:r>
            <a:r>
              <a:rPr sz="450" spc="20" dirty="0" smtClean="0">
                <a:solidFill>
                  <a:srgbClr val="171514"/>
                </a:solidFill>
                <a:latin typeface="Microsoft Sans Serif"/>
                <a:cs typeface="Microsoft Sans Serif"/>
              </a:rPr>
              <a:t>entre</a:t>
            </a:r>
            <a:r>
              <a:rPr lang="es-ES" sz="450" spc="20" dirty="0" smtClean="0">
                <a:solidFill>
                  <a:srgbClr val="171514"/>
                </a:solidFill>
                <a:latin typeface="Microsoft Sans Serif"/>
                <a:cs typeface="Microsoft Sans Serif"/>
              </a:rPr>
              <a:t> </a:t>
            </a:r>
            <a:r>
              <a:rPr sz="450" spc="10" dirty="0" err="1" smtClean="0">
                <a:solidFill>
                  <a:srgbClr val="171514"/>
                </a:solidFill>
                <a:latin typeface="Microsoft Sans Serif"/>
                <a:cs typeface="Microsoft Sans Serif"/>
              </a:rPr>
              <a:t>elementos</a:t>
            </a:r>
            <a:r>
              <a:rPr sz="450" spc="10" dirty="0">
                <a:solidFill>
                  <a:srgbClr val="171514"/>
                </a:solidFill>
                <a:latin typeface="Microsoft Sans Serif"/>
                <a:cs typeface="Microsoft Sans Serif"/>
              </a:rPr>
              <a:t>. Por </a:t>
            </a:r>
            <a:r>
              <a:rPr sz="450" spc="15" dirty="0">
                <a:solidFill>
                  <a:srgbClr val="171514"/>
                </a:solidFill>
                <a:latin typeface="Microsoft Sans Serif"/>
                <a:cs typeface="Microsoft Sans Serif"/>
              </a:rPr>
              <a:t>lo </a:t>
            </a:r>
            <a:r>
              <a:rPr sz="450" spc="20" dirty="0">
                <a:solidFill>
                  <a:srgbClr val="171514"/>
                </a:solidFill>
                <a:latin typeface="Microsoft Sans Serif"/>
                <a:cs typeface="Microsoft Sans Serif"/>
              </a:rPr>
              <a:t>tanto, </a:t>
            </a:r>
            <a:r>
              <a:rPr sz="450" spc="5" dirty="0">
                <a:solidFill>
                  <a:srgbClr val="171514"/>
                </a:solidFill>
                <a:latin typeface="Microsoft Sans Serif"/>
                <a:cs typeface="Microsoft Sans Serif"/>
              </a:rPr>
              <a:t>la ecuación </a:t>
            </a:r>
            <a:r>
              <a:rPr sz="450" spc="10" dirty="0">
                <a:solidFill>
                  <a:srgbClr val="171514"/>
                </a:solidFill>
                <a:latin typeface="Microsoft Sans Serif"/>
                <a:cs typeface="Microsoft Sans Serif"/>
              </a:rPr>
              <a:t>diferencial parcial </a:t>
            </a:r>
            <a:r>
              <a:rPr sz="450" spc="-5" dirty="0">
                <a:solidFill>
                  <a:srgbClr val="171514"/>
                </a:solidFill>
                <a:latin typeface="Microsoft Sans Serif"/>
                <a:cs typeface="Microsoft Sans Serif"/>
              </a:rPr>
              <a:t>se </a:t>
            </a:r>
            <a:r>
              <a:rPr sz="450" spc="10" dirty="0">
                <a:solidFill>
                  <a:srgbClr val="171514"/>
                </a:solidFill>
                <a:latin typeface="Microsoft Sans Serif"/>
                <a:cs typeface="Microsoft Sans Serif"/>
              </a:rPr>
              <a:t>resuelve </a:t>
            </a:r>
            <a:r>
              <a:rPr sz="450" spc="25" dirty="0">
                <a:solidFill>
                  <a:srgbClr val="171514"/>
                </a:solidFill>
                <a:latin typeface="Microsoft Sans Serif"/>
                <a:cs typeface="Microsoft Sans Serif"/>
              </a:rPr>
              <a:t>por </a:t>
            </a:r>
            <a:r>
              <a:rPr sz="450" spc="10" dirty="0">
                <a:solidFill>
                  <a:srgbClr val="171514"/>
                </a:solidFill>
                <a:latin typeface="Microsoft Sans Serif"/>
                <a:cs typeface="Microsoft Sans Serif"/>
              </a:rPr>
              <a:t>partes. </a:t>
            </a:r>
            <a:r>
              <a:rPr sz="450" spc="-5" dirty="0">
                <a:solidFill>
                  <a:srgbClr val="171514"/>
                </a:solidFill>
                <a:latin typeface="Microsoft Sans Serif"/>
                <a:cs typeface="Microsoft Sans Serif"/>
              </a:rPr>
              <a:t>Cabe </a:t>
            </a:r>
            <a:r>
              <a:rPr sz="450" spc="10" dirty="0">
                <a:solidFill>
                  <a:srgbClr val="171514"/>
                </a:solidFill>
                <a:latin typeface="Microsoft Sans Serif"/>
                <a:cs typeface="Microsoft Sans Serif"/>
              </a:rPr>
              <a:t>señalar </a:t>
            </a:r>
            <a:r>
              <a:rPr sz="450" spc="15" dirty="0">
                <a:solidFill>
                  <a:srgbClr val="171514"/>
                </a:solidFill>
                <a:latin typeface="Microsoft Sans Serif"/>
                <a:cs typeface="Microsoft Sans Serif"/>
              </a:rPr>
              <a:t>que </a:t>
            </a:r>
            <a:r>
              <a:rPr sz="450" spc="5" dirty="0">
                <a:solidFill>
                  <a:srgbClr val="171514"/>
                </a:solidFill>
                <a:latin typeface="Microsoft Sans Serif"/>
                <a:cs typeface="Microsoft Sans Serif"/>
              </a:rPr>
              <a:t>la </a:t>
            </a:r>
            <a:r>
              <a:rPr sz="450" spc="10" dirty="0">
                <a:solidFill>
                  <a:srgbClr val="171514"/>
                </a:solidFill>
                <a:latin typeface="Microsoft Sans Serif"/>
                <a:cs typeface="Microsoft Sans Serif"/>
              </a:rPr>
              <a:t>solución </a:t>
            </a:r>
            <a:r>
              <a:rPr sz="450" spc="20" dirty="0">
                <a:solidFill>
                  <a:srgbClr val="171514"/>
                </a:solidFill>
                <a:latin typeface="Microsoft Sans Serif"/>
                <a:cs typeface="Microsoft Sans Serif"/>
              </a:rPr>
              <a:t>total </a:t>
            </a:r>
            <a:r>
              <a:rPr sz="450" spc="15" dirty="0">
                <a:solidFill>
                  <a:srgbClr val="171514"/>
                </a:solidFill>
                <a:latin typeface="Microsoft Sans Serif"/>
                <a:cs typeface="Microsoft Sans Serif"/>
              </a:rPr>
              <a:t>requiere </a:t>
            </a:r>
            <a:r>
              <a:rPr sz="450" spc="5" dirty="0">
                <a:solidFill>
                  <a:srgbClr val="171514"/>
                </a:solidFill>
                <a:latin typeface="Microsoft Sans Serif"/>
                <a:cs typeface="Microsoft Sans Serif"/>
              </a:rPr>
              <a:t>la </a:t>
            </a:r>
            <a:r>
              <a:rPr sz="450" spc="10" dirty="0">
                <a:solidFill>
                  <a:srgbClr val="171514"/>
                </a:solidFill>
                <a:latin typeface="Microsoft Sans Serif"/>
                <a:cs typeface="Microsoft Sans Serif"/>
              </a:rPr>
              <a:t>solución </a:t>
            </a:r>
            <a:r>
              <a:rPr sz="450" spc="15" dirty="0">
                <a:solidFill>
                  <a:srgbClr val="171514"/>
                </a:solidFill>
                <a:latin typeface="Microsoft Sans Serif"/>
                <a:cs typeface="Microsoft Sans Serif"/>
              </a:rPr>
              <a:t>de </a:t>
            </a:r>
            <a:r>
              <a:rPr sz="450" spc="25" dirty="0">
                <a:solidFill>
                  <a:srgbClr val="171514"/>
                </a:solidFill>
                <a:latin typeface="Microsoft Sans Serif"/>
                <a:cs typeface="Microsoft Sans Serif"/>
              </a:rPr>
              <a:t>un número </a:t>
            </a:r>
            <a:r>
              <a:rPr sz="450" spc="25" dirty="0" err="1">
                <a:solidFill>
                  <a:srgbClr val="171514"/>
                </a:solidFill>
                <a:latin typeface="Microsoft Sans Serif"/>
                <a:cs typeface="Microsoft Sans Serif"/>
              </a:rPr>
              <a:t>muy</a:t>
            </a:r>
            <a:r>
              <a:rPr sz="450" spc="25" dirty="0">
                <a:solidFill>
                  <a:srgbClr val="171514"/>
                </a:solidFill>
                <a:latin typeface="Microsoft Sans Serif"/>
                <a:cs typeface="Microsoft Sans Serif"/>
              </a:rPr>
              <a:t> </a:t>
            </a:r>
            <a:r>
              <a:rPr sz="450" spc="20" dirty="0" err="1" smtClean="0">
                <a:solidFill>
                  <a:srgbClr val="171514"/>
                </a:solidFill>
                <a:latin typeface="Microsoft Sans Serif"/>
                <a:cs typeface="Microsoft Sans Serif"/>
              </a:rPr>
              <a:t>grande</a:t>
            </a:r>
            <a:r>
              <a:rPr lang="es-ES" sz="450" spc="20" dirty="0" smtClean="0">
                <a:solidFill>
                  <a:srgbClr val="171514"/>
                </a:solidFill>
                <a:latin typeface="Microsoft Sans Serif"/>
                <a:cs typeface="Microsoft Sans Serif"/>
              </a:rPr>
              <a:t> </a:t>
            </a:r>
            <a:r>
              <a:rPr sz="450" spc="15" dirty="0" smtClean="0">
                <a:solidFill>
                  <a:srgbClr val="171514"/>
                </a:solidFill>
                <a:latin typeface="Microsoft Sans Serif"/>
                <a:cs typeface="Microsoft Sans Serif"/>
              </a:rPr>
              <a:t>de </a:t>
            </a:r>
            <a:r>
              <a:rPr sz="450" spc="5" dirty="0">
                <a:solidFill>
                  <a:srgbClr val="171514"/>
                </a:solidFill>
                <a:latin typeface="Microsoft Sans Serif"/>
                <a:cs typeface="Microsoft Sans Serif"/>
              </a:rPr>
              <a:t>ecuaciones lineales </a:t>
            </a:r>
            <a:r>
              <a:rPr sz="450" spc="10" dirty="0">
                <a:solidFill>
                  <a:srgbClr val="171514"/>
                </a:solidFill>
                <a:latin typeface="Microsoft Sans Serif"/>
                <a:cs typeface="Microsoft Sans Serif"/>
              </a:rPr>
              <a:t>simultáneas. </a:t>
            </a:r>
            <a:r>
              <a:rPr sz="450" spc="-5" dirty="0">
                <a:solidFill>
                  <a:srgbClr val="171514"/>
                </a:solidFill>
                <a:latin typeface="Microsoft Sans Serif"/>
                <a:cs typeface="Microsoft Sans Serif"/>
              </a:rPr>
              <a:t>Esta es </a:t>
            </a:r>
            <a:r>
              <a:rPr sz="450" spc="15" dirty="0">
                <a:solidFill>
                  <a:srgbClr val="171514"/>
                </a:solidFill>
                <a:latin typeface="Microsoft Sans Serif"/>
                <a:cs typeface="Microsoft Sans Serif"/>
              </a:rPr>
              <a:t>una tarea </a:t>
            </a:r>
            <a:r>
              <a:rPr sz="450" spc="20" dirty="0">
                <a:solidFill>
                  <a:srgbClr val="171514"/>
                </a:solidFill>
                <a:latin typeface="Microsoft Sans Serif"/>
                <a:cs typeface="Microsoft Sans Serif"/>
              </a:rPr>
              <a:t>tan extremadamente </a:t>
            </a:r>
            <a:r>
              <a:rPr sz="450" spc="10" dirty="0">
                <a:solidFill>
                  <a:srgbClr val="171514"/>
                </a:solidFill>
                <a:latin typeface="Microsoft Sans Serif"/>
                <a:cs typeface="Microsoft Sans Serif"/>
              </a:rPr>
              <a:t>laboriosa </a:t>
            </a:r>
            <a:r>
              <a:rPr sz="450" dirty="0">
                <a:solidFill>
                  <a:srgbClr val="171514"/>
                </a:solidFill>
                <a:latin typeface="Microsoft Sans Serif"/>
                <a:cs typeface="Microsoft Sans Serif"/>
              </a:rPr>
              <a:t>y </a:t>
            </a:r>
            <a:r>
              <a:rPr sz="450" spc="15" dirty="0">
                <a:solidFill>
                  <a:srgbClr val="171514"/>
                </a:solidFill>
                <a:latin typeface="Microsoft Sans Serif"/>
                <a:cs typeface="Microsoft Sans Serif"/>
              </a:rPr>
              <a:t>que requiere </a:t>
            </a:r>
            <a:r>
              <a:rPr sz="450" spc="20" dirty="0">
                <a:solidFill>
                  <a:srgbClr val="171514"/>
                </a:solidFill>
                <a:latin typeface="Microsoft Sans Serif"/>
                <a:cs typeface="Microsoft Sans Serif"/>
              </a:rPr>
              <a:t>mucho tiempo </a:t>
            </a:r>
            <a:r>
              <a:rPr sz="450" spc="15" dirty="0">
                <a:solidFill>
                  <a:srgbClr val="171514"/>
                </a:solidFill>
                <a:latin typeface="Microsoft Sans Serif"/>
                <a:cs typeface="Microsoft Sans Serif"/>
              </a:rPr>
              <a:t>que </a:t>
            </a:r>
            <a:r>
              <a:rPr sz="450" spc="5" dirty="0">
                <a:solidFill>
                  <a:srgbClr val="171514"/>
                </a:solidFill>
                <a:latin typeface="Microsoft Sans Serif"/>
                <a:cs typeface="Microsoft Sans Serif"/>
              </a:rPr>
              <a:t>los </a:t>
            </a:r>
            <a:r>
              <a:rPr sz="450" spc="20" dirty="0">
                <a:solidFill>
                  <a:srgbClr val="171514"/>
                </a:solidFill>
                <a:latin typeface="Microsoft Sans Serif"/>
                <a:cs typeface="Microsoft Sans Serif"/>
              </a:rPr>
              <a:t>métodos </a:t>
            </a:r>
            <a:r>
              <a:rPr sz="450" spc="-50" dirty="0">
                <a:solidFill>
                  <a:srgbClr val="171514"/>
                </a:solidFill>
                <a:latin typeface="Microsoft Sans Serif"/>
                <a:cs typeface="Microsoft Sans Serif"/>
              </a:rPr>
              <a:t>FE </a:t>
            </a:r>
            <a:r>
              <a:rPr sz="450" spc="10" dirty="0">
                <a:solidFill>
                  <a:srgbClr val="171514"/>
                </a:solidFill>
                <a:latin typeface="Microsoft Sans Serif"/>
                <a:cs typeface="Microsoft Sans Serif"/>
              </a:rPr>
              <a:t>solo </a:t>
            </a:r>
            <a:r>
              <a:rPr sz="450" spc="-5" dirty="0">
                <a:solidFill>
                  <a:srgbClr val="171514"/>
                </a:solidFill>
                <a:latin typeface="Microsoft Sans Serif"/>
                <a:cs typeface="Microsoft Sans Serif"/>
              </a:rPr>
              <a:t>se </a:t>
            </a:r>
            <a:r>
              <a:rPr sz="450" spc="15" dirty="0">
                <a:solidFill>
                  <a:srgbClr val="171514"/>
                </a:solidFill>
                <a:latin typeface="Microsoft Sans Serif"/>
                <a:cs typeface="Microsoft Sans Serif"/>
              </a:rPr>
              <a:t>usaron </a:t>
            </a:r>
            <a:r>
              <a:rPr sz="450" spc="15" dirty="0" err="1">
                <a:solidFill>
                  <a:srgbClr val="171514"/>
                </a:solidFill>
                <a:latin typeface="Microsoft Sans Serif"/>
                <a:cs typeface="Microsoft Sans Serif"/>
              </a:rPr>
              <a:t>en</a:t>
            </a:r>
            <a:r>
              <a:rPr sz="450" spc="15" dirty="0">
                <a:solidFill>
                  <a:srgbClr val="171514"/>
                </a:solidFill>
                <a:latin typeface="Microsoft Sans Serif"/>
                <a:cs typeface="Microsoft Sans Serif"/>
              </a:rPr>
              <a:t> </a:t>
            </a:r>
            <a:r>
              <a:rPr sz="450" spc="-5" dirty="0" err="1" smtClean="0">
                <a:solidFill>
                  <a:srgbClr val="171514"/>
                </a:solidFill>
                <a:latin typeface="Microsoft Sans Serif"/>
                <a:cs typeface="Microsoft Sans Serif"/>
              </a:rPr>
              <a:t>casos</a:t>
            </a:r>
            <a:r>
              <a:rPr lang="es-ES" sz="450" spc="-5" dirty="0" smtClean="0">
                <a:solidFill>
                  <a:srgbClr val="171514"/>
                </a:solidFill>
                <a:latin typeface="Microsoft Sans Serif"/>
                <a:cs typeface="Microsoft Sans Serif"/>
              </a:rPr>
              <a:t> </a:t>
            </a:r>
            <a:r>
              <a:rPr sz="450" spc="5" dirty="0" smtClean="0">
                <a:solidFill>
                  <a:srgbClr val="171514"/>
                </a:solidFill>
                <a:latin typeface="Microsoft Sans Serif"/>
                <a:cs typeface="Microsoft Sans Serif"/>
              </a:rPr>
              <a:t>simples</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Sin </a:t>
            </a:r>
            <a:r>
              <a:rPr sz="450" spc="15" dirty="0">
                <a:solidFill>
                  <a:srgbClr val="171514"/>
                </a:solidFill>
                <a:latin typeface="Microsoft Sans Serif"/>
                <a:cs typeface="Microsoft Sans Serif"/>
              </a:rPr>
              <a:t>embargo, </a:t>
            </a:r>
            <a:r>
              <a:rPr sz="450" spc="10" dirty="0">
                <a:solidFill>
                  <a:srgbClr val="171514"/>
                </a:solidFill>
                <a:latin typeface="Microsoft Sans Serif"/>
                <a:cs typeface="Microsoft Sans Serif"/>
              </a:rPr>
              <a:t>con </a:t>
            </a:r>
            <a:r>
              <a:rPr sz="450" spc="5" dirty="0">
                <a:solidFill>
                  <a:srgbClr val="171514"/>
                </a:solidFill>
                <a:latin typeface="Microsoft Sans Serif"/>
                <a:cs typeface="Microsoft Sans Serif"/>
              </a:rPr>
              <a:t>la </a:t>
            </a:r>
            <a:r>
              <a:rPr sz="450" spc="10" dirty="0">
                <a:solidFill>
                  <a:srgbClr val="171514"/>
                </a:solidFill>
                <a:latin typeface="Microsoft Sans Serif"/>
                <a:cs typeface="Microsoft Sans Serif"/>
              </a:rPr>
              <a:t>llegada </a:t>
            </a:r>
            <a:r>
              <a:rPr sz="450" spc="15" dirty="0">
                <a:solidFill>
                  <a:srgbClr val="171514"/>
                </a:solidFill>
                <a:latin typeface="Microsoft Sans Serif"/>
                <a:cs typeface="Microsoft Sans Serif"/>
              </a:rPr>
              <a:t>de computadoras potentes </a:t>
            </a:r>
            <a:r>
              <a:rPr sz="450" dirty="0">
                <a:solidFill>
                  <a:srgbClr val="171514"/>
                </a:solidFill>
                <a:latin typeface="Microsoft Sans Serif"/>
                <a:cs typeface="Microsoft Sans Serif"/>
              </a:rPr>
              <a:t>y </a:t>
            </a:r>
            <a:r>
              <a:rPr sz="450" spc="10" dirty="0">
                <a:solidFill>
                  <a:srgbClr val="171514"/>
                </a:solidFill>
                <a:latin typeface="Microsoft Sans Serif"/>
                <a:cs typeface="Microsoft Sans Serif"/>
              </a:rPr>
              <a:t>rápidas, </a:t>
            </a:r>
            <a:r>
              <a:rPr sz="450" spc="-50" dirty="0">
                <a:solidFill>
                  <a:srgbClr val="171514"/>
                </a:solidFill>
                <a:latin typeface="Microsoft Sans Serif"/>
                <a:cs typeface="Microsoft Sans Serif"/>
              </a:rPr>
              <a:t>FE </a:t>
            </a:r>
            <a:r>
              <a:rPr sz="450" spc="-5" dirty="0">
                <a:solidFill>
                  <a:srgbClr val="171514"/>
                </a:solidFill>
                <a:latin typeface="Microsoft Sans Serif"/>
                <a:cs typeface="Microsoft Sans Serif"/>
              </a:rPr>
              <a:t>se </a:t>
            </a:r>
            <a:r>
              <a:rPr sz="450" spc="15" dirty="0">
                <a:solidFill>
                  <a:srgbClr val="171514"/>
                </a:solidFill>
                <a:latin typeface="Microsoft Sans Serif"/>
                <a:cs typeface="Microsoft Sans Serif"/>
              </a:rPr>
              <a:t>ha convertido en </a:t>
            </a:r>
            <a:r>
              <a:rPr sz="450" spc="5" dirty="0">
                <a:solidFill>
                  <a:srgbClr val="171514"/>
                </a:solidFill>
                <a:latin typeface="Microsoft Sans Serif"/>
                <a:cs typeface="Microsoft Sans Serif"/>
              </a:rPr>
              <a:t>el </a:t>
            </a:r>
            <a:r>
              <a:rPr sz="450" spc="25" dirty="0">
                <a:solidFill>
                  <a:srgbClr val="171514"/>
                </a:solidFill>
                <a:latin typeface="Microsoft Sans Serif"/>
                <a:cs typeface="Microsoft Sans Serif"/>
              </a:rPr>
              <a:t>método </a:t>
            </a:r>
            <a:r>
              <a:rPr sz="450" spc="15" dirty="0">
                <a:solidFill>
                  <a:srgbClr val="171514"/>
                </a:solidFill>
                <a:latin typeface="Microsoft Sans Serif"/>
                <a:cs typeface="Microsoft Sans Serif"/>
              </a:rPr>
              <a:t>de </a:t>
            </a:r>
            <a:r>
              <a:rPr sz="450" spc="5" dirty="0">
                <a:solidFill>
                  <a:srgbClr val="171514"/>
                </a:solidFill>
                <a:latin typeface="Microsoft Sans Serif"/>
                <a:cs typeface="Microsoft Sans Serif"/>
              </a:rPr>
              <a:t>elección </a:t>
            </a:r>
            <a:r>
              <a:rPr sz="450" spc="15" dirty="0">
                <a:solidFill>
                  <a:srgbClr val="171514"/>
                </a:solidFill>
                <a:latin typeface="Microsoft Sans Serif"/>
                <a:cs typeface="Microsoft Sans Serif"/>
              </a:rPr>
              <a:t>para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determinación</a:t>
            </a:r>
            <a:r>
              <a:rPr sz="450" spc="15" dirty="0">
                <a:solidFill>
                  <a:srgbClr val="171514"/>
                </a:solidFill>
                <a:latin typeface="Microsoft Sans Serif"/>
                <a:cs typeface="Microsoft Sans Serif"/>
              </a:rPr>
              <a:t> (entre </a:t>
            </a:r>
            <a:r>
              <a:rPr sz="450" dirty="0" err="1" smtClean="0">
                <a:solidFill>
                  <a:srgbClr val="171514"/>
                </a:solidFill>
                <a:latin typeface="Microsoft Sans Serif"/>
                <a:cs typeface="Microsoft Sans Serif"/>
              </a:rPr>
              <a:t>sus</a:t>
            </a:r>
            <a:r>
              <a:rPr lang="es-ES" sz="450" dirty="0" smtClean="0">
                <a:solidFill>
                  <a:srgbClr val="171514"/>
                </a:solidFill>
                <a:latin typeface="Microsoft Sans Serif"/>
                <a:cs typeface="Microsoft Sans Serif"/>
              </a:rPr>
              <a:t> </a:t>
            </a:r>
            <a:r>
              <a:rPr sz="450" spc="10" dirty="0" err="1" smtClean="0">
                <a:solidFill>
                  <a:srgbClr val="171514"/>
                </a:solidFill>
                <a:latin typeface="Microsoft Sans Serif"/>
                <a:cs typeface="Microsoft Sans Serif"/>
              </a:rPr>
              <a:t>muchas</a:t>
            </a:r>
            <a:r>
              <a:rPr sz="450" spc="10" dirty="0" smtClean="0">
                <a:solidFill>
                  <a:srgbClr val="171514"/>
                </a:solidFill>
                <a:latin typeface="Microsoft Sans Serif"/>
                <a:cs typeface="Microsoft Sans Serif"/>
              </a:rPr>
              <a:t> </a:t>
            </a:r>
            <a:r>
              <a:rPr sz="450" spc="15" dirty="0">
                <a:solidFill>
                  <a:srgbClr val="171514"/>
                </a:solidFill>
                <a:latin typeface="Microsoft Sans Serif"/>
                <a:cs typeface="Microsoft Sans Serif"/>
              </a:rPr>
              <a:t>otras </a:t>
            </a:r>
            <a:r>
              <a:rPr sz="450" spc="5" dirty="0">
                <a:solidFill>
                  <a:srgbClr val="171514"/>
                </a:solidFill>
                <a:latin typeface="Microsoft Sans Serif"/>
                <a:cs typeface="Microsoft Sans Serif"/>
              </a:rPr>
              <a:t>aplicaciones) </a:t>
            </a:r>
            <a:r>
              <a:rPr sz="450" spc="15" dirty="0">
                <a:solidFill>
                  <a:srgbClr val="171514"/>
                </a:solidFill>
                <a:latin typeface="Microsoft Sans Serif"/>
                <a:cs typeface="Microsoft Sans Serif"/>
              </a:rPr>
              <a:t>de </a:t>
            </a:r>
            <a:r>
              <a:rPr sz="450" spc="5" dirty="0">
                <a:solidFill>
                  <a:srgbClr val="171514"/>
                </a:solidFill>
                <a:latin typeface="Microsoft Sans Serif"/>
                <a:cs typeface="Microsoft Sans Serif"/>
              </a:rPr>
              <a:t>la </a:t>
            </a:r>
            <a:r>
              <a:rPr sz="450" spc="10" dirty="0">
                <a:solidFill>
                  <a:srgbClr val="171514"/>
                </a:solidFill>
                <a:latin typeface="Microsoft Sans Serif"/>
                <a:cs typeface="Microsoft Sans Serif"/>
              </a:rPr>
              <a:t>resistencia </a:t>
            </a:r>
            <a:r>
              <a:rPr sz="450" dirty="0">
                <a:solidFill>
                  <a:srgbClr val="171514"/>
                </a:solidFill>
                <a:latin typeface="Microsoft Sans Serif"/>
                <a:cs typeface="Microsoft Sans Serif"/>
              </a:rPr>
              <a:t>a </a:t>
            </a:r>
            <a:r>
              <a:rPr sz="450" spc="20" dirty="0">
                <a:solidFill>
                  <a:srgbClr val="171514"/>
                </a:solidFill>
                <a:latin typeface="Microsoft Sans Serif"/>
                <a:cs typeface="Microsoft Sans Serif"/>
              </a:rPr>
              <a:t>tierra </a:t>
            </a:r>
            <a:r>
              <a:rPr sz="450" spc="15" dirty="0">
                <a:solidFill>
                  <a:srgbClr val="171514"/>
                </a:solidFill>
                <a:latin typeface="Microsoft Sans Serif"/>
                <a:cs typeface="Microsoft Sans Serif"/>
              </a:rPr>
              <a:t>de una </a:t>
            </a:r>
            <a:r>
              <a:rPr sz="450" spc="20" dirty="0">
                <a:solidFill>
                  <a:srgbClr val="171514"/>
                </a:solidFill>
                <a:latin typeface="Microsoft Sans Serif"/>
                <a:cs typeface="Microsoft Sans Serif"/>
              </a:rPr>
              <a:t>gran </a:t>
            </a:r>
            <a:r>
              <a:rPr sz="450" spc="10" dirty="0">
                <a:solidFill>
                  <a:srgbClr val="171514"/>
                </a:solidFill>
                <a:latin typeface="Microsoft Sans Serif"/>
                <a:cs typeface="Microsoft Sans Serif"/>
              </a:rPr>
              <a:t>variedad </a:t>
            </a:r>
            <a:r>
              <a:rPr sz="450" spc="15" dirty="0">
                <a:solidFill>
                  <a:srgbClr val="171514"/>
                </a:solidFill>
                <a:latin typeface="Microsoft Sans Serif"/>
                <a:cs typeface="Microsoft Sans Serif"/>
              </a:rPr>
              <a:t>de geometrías </a:t>
            </a:r>
            <a:r>
              <a:rPr sz="450" dirty="0">
                <a:solidFill>
                  <a:srgbClr val="171514"/>
                </a:solidFill>
                <a:latin typeface="Microsoft Sans Serif"/>
                <a:cs typeface="Microsoft Sans Serif"/>
              </a:rPr>
              <a:t>y </a:t>
            </a:r>
            <a:r>
              <a:rPr sz="450" spc="15" dirty="0">
                <a:solidFill>
                  <a:srgbClr val="171514"/>
                </a:solidFill>
                <a:latin typeface="Microsoft Sans Serif"/>
                <a:cs typeface="Microsoft Sans Serif"/>
              </a:rPr>
              <a:t>configuraciones de </a:t>
            </a:r>
            <a:r>
              <a:rPr sz="450" spc="10" dirty="0">
                <a:solidFill>
                  <a:srgbClr val="171514"/>
                </a:solidFill>
                <a:latin typeface="Microsoft Sans Serif"/>
                <a:cs typeface="Microsoft Sans Serif"/>
              </a:rPr>
              <a:t>electrodos </a:t>
            </a:r>
            <a:r>
              <a:rPr sz="450" spc="15" dirty="0">
                <a:solidFill>
                  <a:srgbClr val="171514"/>
                </a:solidFill>
                <a:latin typeface="Microsoft Sans Serif"/>
                <a:cs typeface="Microsoft Sans Serif"/>
              </a:rPr>
              <a:t>(por ejemplo, </a:t>
            </a:r>
            <a:r>
              <a:rPr sz="450" spc="10" dirty="0">
                <a:solidFill>
                  <a:srgbClr val="171514"/>
                </a:solidFill>
                <a:latin typeface="Microsoft Sans Serif"/>
                <a:cs typeface="Microsoft Sans Serif"/>
              </a:rPr>
              <a:t>rejillas </a:t>
            </a:r>
            <a:r>
              <a:rPr sz="450" spc="15" dirty="0">
                <a:solidFill>
                  <a:srgbClr val="171514"/>
                </a:solidFill>
                <a:latin typeface="Microsoft Sans Serif"/>
                <a:cs typeface="Microsoft Sans Serif"/>
              </a:rPr>
              <a:t>de </a:t>
            </a:r>
            <a:r>
              <a:rPr sz="450" spc="10" dirty="0" err="1">
                <a:solidFill>
                  <a:srgbClr val="171514"/>
                </a:solidFill>
                <a:latin typeface="Microsoft Sans Serif"/>
                <a:cs typeface="Microsoft Sans Serif"/>
              </a:rPr>
              <a:t>puesta</a:t>
            </a:r>
            <a:r>
              <a:rPr sz="450" spc="10" dirty="0">
                <a:solidFill>
                  <a:srgbClr val="171514"/>
                </a:solidFill>
                <a:latin typeface="Microsoft Sans Serif"/>
                <a:cs typeface="Microsoft Sans Serif"/>
              </a:rPr>
              <a:t> </a:t>
            </a:r>
            <a:r>
              <a:rPr sz="450" dirty="0" smtClean="0">
                <a:solidFill>
                  <a:srgbClr val="171514"/>
                </a:solidFill>
                <a:latin typeface="Microsoft Sans Serif"/>
                <a:cs typeface="Microsoft Sans Serif"/>
              </a:rPr>
              <a:t>a</a:t>
            </a:r>
            <a:r>
              <a:rPr lang="es-ES" sz="450" dirty="0" smtClean="0">
                <a:solidFill>
                  <a:srgbClr val="171514"/>
                </a:solidFill>
                <a:latin typeface="Microsoft Sans Serif"/>
                <a:cs typeface="Microsoft Sans Serif"/>
              </a:rPr>
              <a:t> </a:t>
            </a:r>
            <a:r>
              <a:rPr sz="450" spc="15" dirty="0" err="1" smtClean="0">
                <a:solidFill>
                  <a:srgbClr val="171514"/>
                </a:solidFill>
                <a:latin typeface="Microsoft Sans Serif"/>
                <a:cs typeface="Microsoft Sans Serif"/>
              </a:rPr>
              <a:t>tierra</a:t>
            </a:r>
            <a:r>
              <a:rPr sz="450" spc="15" dirty="0">
                <a:solidFill>
                  <a:srgbClr val="171514"/>
                </a:solidFill>
                <a:latin typeface="Microsoft Sans Serif"/>
                <a:cs typeface="Microsoft Sans Serif"/>
              </a:rPr>
              <a:t>) </a:t>
            </a:r>
            <a:r>
              <a:rPr sz="450" spc="25" dirty="0">
                <a:solidFill>
                  <a:srgbClr val="171514"/>
                </a:solidFill>
                <a:latin typeface="Microsoft Sans Serif"/>
                <a:cs typeface="Microsoft Sans Serif"/>
              </a:rPr>
              <a:t>tanto </a:t>
            </a:r>
            <a:r>
              <a:rPr sz="450" spc="15" dirty="0">
                <a:solidFill>
                  <a:srgbClr val="171514"/>
                </a:solidFill>
                <a:latin typeface="Microsoft Sans Serif"/>
                <a:cs typeface="Microsoft Sans Serif"/>
              </a:rPr>
              <a:t>en </a:t>
            </a:r>
            <a:r>
              <a:rPr sz="450" dirty="0">
                <a:solidFill>
                  <a:srgbClr val="171514"/>
                </a:solidFill>
                <a:latin typeface="Microsoft Sans Serif"/>
                <a:cs typeface="Microsoft Sans Serif"/>
              </a:rPr>
              <a:t>Suelos </a:t>
            </a:r>
            <a:r>
              <a:rPr sz="450" spc="20" dirty="0">
                <a:solidFill>
                  <a:srgbClr val="171514"/>
                </a:solidFill>
                <a:latin typeface="Microsoft Sans Serif"/>
                <a:cs typeface="Microsoft Sans Serif"/>
              </a:rPr>
              <a:t>uniformes </a:t>
            </a:r>
            <a:r>
              <a:rPr sz="450" dirty="0">
                <a:solidFill>
                  <a:srgbClr val="171514"/>
                </a:solidFill>
                <a:latin typeface="Microsoft Sans Serif"/>
                <a:cs typeface="Microsoft Sans Serif"/>
              </a:rPr>
              <a:t>y </a:t>
            </a:r>
            <a:r>
              <a:rPr sz="450" spc="20" dirty="0">
                <a:solidFill>
                  <a:srgbClr val="171514"/>
                </a:solidFill>
                <a:latin typeface="Microsoft Sans Serif"/>
                <a:cs typeface="Microsoft Sans Serif"/>
              </a:rPr>
              <a:t>no </a:t>
            </a:r>
            <a:r>
              <a:rPr sz="450" spc="15" dirty="0">
                <a:solidFill>
                  <a:srgbClr val="171514"/>
                </a:solidFill>
                <a:latin typeface="Microsoft Sans Serif"/>
                <a:cs typeface="Microsoft Sans Serif"/>
              </a:rPr>
              <a:t>uniformes. </a:t>
            </a:r>
            <a:r>
              <a:rPr sz="450" spc="5" dirty="0">
                <a:solidFill>
                  <a:srgbClr val="171514"/>
                </a:solidFill>
                <a:latin typeface="Microsoft Sans Serif"/>
                <a:cs typeface="Microsoft Sans Serif"/>
              </a:rPr>
              <a:t>Hay </a:t>
            </a:r>
            <a:r>
              <a:rPr sz="450" spc="15" dirty="0">
                <a:solidFill>
                  <a:srgbClr val="171514"/>
                </a:solidFill>
                <a:latin typeface="Microsoft Sans Serif"/>
                <a:cs typeface="Microsoft Sans Serif"/>
              </a:rPr>
              <a:t>una </a:t>
            </a:r>
            <a:r>
              <a:rPr sz="450" spc="5" dirty="0">
                <a:solidFill>
                  <a:srgbClr val="171514"/>
                </a:solidFill>
                <a:latin typeface="Microsoft Sans Serif"/>
                <a:cs typeface="Microsoft Sans Serif"/>
              </a:rPr>
              <a:t>serie </a:t>
            </a:r>
            <a:r>
              <a:rPr sz="450" spc="15" dirty="0">
                <a:solidFill>
                  <a:srgbClr val="171514"/>
                </a:solidFill>
                <a:latin typeface="Microsoft Sans Serif"/>
                <a:cs typeface="Microsoft Sans Serif"/>
              </a:rPr>
              <a:t>de </a:t>
            </a:r>
            <a:r>
              <a:rPr sz="450" spc="20" dirty="0">
                <a:solidFill>
                  <a:srgbClr val="171514"/>
                </a:solidFill>
                <a:latin typeface="Microsoft Sans Serif"/>
                <a:cs typeface="Microsoft Sans Serif"/>
              </a:rPr>
              <a:t>programas </a:t>
            </a:r>
            <a:r>
              <a:rPr sz="450" spc="10" dirty="0">
                <a:solidFill>
                  <a:srgbClr val="171514"/>
                </a:solidFill>
                <a:latin typeface="Microsoft Sans Serif"/>
                <a:cs typeface="Microsoft Sans Serif"/>
              </a:rPr>
              <a:t>disponibles </a:t>
            </a:r>
            <a:r>
              <a:rPr sz="450" spc="15" dirty="0">
                <a:solidFill>
                  <a:srgbClr val="171514"/>
                </a:solidFill>
                <a:latin typeface="Microsoft Sans Serif"/>
                <a:cs typeface="Microsoft Sans Serif"/>
              </a:rPr>
              <a:t>comercialmente, </a:t>
            </a:r>
            <a:r>
              <a:rPr sz="450" spc="20" dirty="0">
                <a:solidFill>
                  <a:srgbClr val="171514"/>
                </a:solidFill>
                <a:latin typeface="Microsoft Sans Serif"/>
                <a:cs typeface="Microsoft Sans Serif"/>
              </a:rPr>
              <a:t>como </a:t>
            </a:r>
            <a:r>
              <a:rPr sz="450" spc="-25" dirty="0">
                <a:solidFill>
                  <a:srgbClr val="171514"/>
                </a:solidFill>
                <a:latin typeface="Microsoft Sans Serif"/>
                <a:cs typeface="Microsoft Sans Serif"/>
              </a:rPr>
              <a:t>ETAP, </a:t>
            </a:r>
            <a:r>
              <a:rPr sz="450" spc="-20" dirty="0">
                <a:solidFill>
                  <a:srgbClr val="171514"/>
                </a:solidFill>
                <a:latin typeface="Microsoft Sans Serif"/>
                <a:cs typeface="Microsoft Sans Serif"/>
              </a:rPr>
              <a:t>CYMGRD </a:t>
            </a:r>
            <a:r>
              <a:rPr sz="450" spc="20" dirty="0">
                <a:solidFill>
                  <a:srgbClr val="171514"/>
                </a:solidFill>
                <a:latin typeface="Microsoft Sans Serif"/>
                <a:cs typeface="Microsoft Sans Serif"/>
              </a:rPr>
              <a:t>o </a:t>
            </a:r>
            <a:r>
              <a:rPr sz="450" spc="-15" dirty="0">
                <a:solidFill>
                  <a:srgbClr val="171514"/>
                </a:solidFill>
                <a:latin typeface="Microsoft Sans Serif"/>
                <a:cs typeface="Microsoft Sans Serif"/>
              </a:rPr>
              <a:t>CONSOL </a:t>
            </a:r>
            <a:r>
              <a:rPr sz="450" spc="10" dirty="0">
                <a:solidFill>
                  <a:srgbClr val="171514"/>
                </a:solidFill>
                <a:latin typeface="Microsoft Sans Serif"/>
                <a:cs typeface="Microsoft Sans Serif"/>
              </a:rPr>
              <a:t>Multiphysics</a:t>
            </a:r>
            <a:r>
              <a:rPr sz="450" spc="10" dirty="0">
                <a:solidFill>
                  <a:srgbClr val="171514"/>
                </a:solidFill>
                <a:latin typeface="Microsoft Sans Serif"/>
                <a:cs typeface="Microsoft Sans Serif"/>
              </a:rPr>
              <a:t>, </a:t>
            </a:r>
            <a:r>
              <a:rPr sz="450" spc="15" dirty="0" smtClean="0">
                <a:solidFill>
                  <a:srgbClr val="171514"/>
                </a:solidFill>
                <a:latin typeface="Microsoft Sans Serif"/>
                <a:cs typeface="Microsoft Sans Serif"/>
              </a:rPr>
              <a:t>que</a:t>
            </a:r>
            <a:r>
              <a:rPr lang="es-ES" sz="450" spc="15" dirty="0" smtClean="0">
                <a:solidFill>
                  <a:srgbClr val="171514"/>
                </a:solidFill>
                <a:latin typeface="Microsoft Sans Serif"/>
                <a:cs typeface="Microsoft Sans Serif"/>
              </a:rPr>
              <a:t> </a:t>
            </a:r>
            <a:r>
              <a:rPr sz="450" spc="15" dirty="0" err="1" smtClean="0">
                <a:solidFill>
                  <a:srgbClr val="171514"/>
                </a:solidFill>
                <a:latin typeface="Microsoft Sans Serif"/>
                <a:cs typeface="Microsoft Sans Serif"/>
              </a:rPr>
              <a:t>utilizan</a:t>
            </a:r>
            <a:r>
              <a:rPr sz="450" spc="15" dirty="0" smtClean="0">
                <a:solidFill>
                  <a:srgbClr val="171514"/>
                </a:solidFill>
                <a:latin typeface="Microsoft Sans Serif"/>
                <a:cs typeface="Microsoft Sans Serif"/>
              </a:rPr>
              <a:t> </a:t>
            </a:r>
            <a:r>
              <a:rPr sz="450" spc="5" dirty="0">
                <a:solidFill>
                  <a:srgbClr val="171514"/>
                </a:solidFill>
                <a:latin typeface="Microsoft Sans Serif"/>
                <a:cs typeface="Microsoft Sans Serif"/>
              </a:rPr>
              <a:t>el </a:t>
            </a:r>
            <a:r>
              <a:rPr sz="450" spc="25" dirty="0">
                <a:solidFill>
                  <a:srgbClr val="171514"/>
                </a:solidFill>
                <a:latin typeface="Microsoft Sans Serif"/>
                <a:cs typeface="Microsoft Sans Serif"/>
              </a:rPr>
              <a:t>método </a:t>
            </a:r>
            <a:r>
              <a:rPr sz="450" spc="-50" dirty="0">
                <a:solidFill>
                  <a:srgbClr val="171514"/>
                </a:solidFill>
                <a:latin typeface="Microsoft Sans Serif"/>
                <a:cs typeface="Microsoft Sans Serif"/>
              </a:rPr>
              <a:t>FE </a:t>
            </a:r>
            <a:r>
              <a:rPr sz="450" spc="20" dirty="0">
                <a:solidFill>
                  <a:srgbClr val="171514"/>
                </a:solidFill>
                <a:latin typeface="Microsoft Sans Serif"/>
                <a:cs typeface="Microsoft Sans Serif"/>
              </a:rPr>
              <a:t>como </a:t>
            </a:r>
            <a:r>
              <a:rPr sz="450" spc="15" dirty="0">
                <a:solidFill>
                  <a:srgbClr val="171514"/>
                </a:solidFill>
                <a:latin typeface="Microsoft Sans Serif"/>
                <a:cs typeface="Microsoft Sans Serif"/>
              </a:rPr>
              <a:t>alternativa </a:t>
            </a:r>
            <a:r>
              <a:rPr sz="450" spc="10" dirty="0">
                <a:solidFill>
                  <a:srgbClr val="171514"/>
                </a:solidFill>
                <a:latin typeface="Microsoft Sans Serif"/>
                <a:cs typeface="Microsoft Sans Serif"/>
              </a:rPr>
              <a:t>con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generación automática de </a:t>
            </a:r>
            <a:r>
              <a:rPr sz="450" spc="5" dirty="0">
                <a:solidFill>
                  <a:srgbClr val="171514"/>
                </a:solidFill>
                <a:latin typeface="Microsoft Sans Serif"/>
                <a:cs typeface="Microsoft Sans Serif"/>
              </a:rPr>
              <a:t>mallas. </a:t>
            </a:r>
            <a:r>
              <a:rPr sz="450" spc="-50" dirty="0">
                <a:solidFill>
                  <a:srgbClr val="171514"/>
                </a:solidFill>
                <a:latin typeface="Microsoft Sans Serif"/>
                <a:cs typeface="Microsoft Sans Serif"/>
              </a:rPr>
              <a:t>FE </a:t>
            </a:r>
            <a:r>
              <a:rPr sz="450" spc="-5" dirty="0">
                <a:solidFill>
                  <a:srgbClr val="171514"/>
                </a:solidFill>
                <a:latin typeface="Microsoft Sans Serif"/>
                <a:cs typeface="Microsoft Sans Serif"/>
              </a:rPr>
              <a:t>se </a:t>
            </a:r>
            <a:r>
              <a:rPr sz="450" spc="15" dirty="0">
                <a:solidFill>
                  <a:srgbClr val="171514"/>
                </a:solidFill>
                <a:latin typeface="Microsoft Sans Serif"/>
                <a:cs typeface="Microsoft Sans Serif"/>
              </a:rPr>
              <a:t>ha convertido en </a:t>
            </a:r>
            <a:r>
              <a:rPr sz="450" spc="5" dirty="0">
                <a:solidFill>
                  <a:srgbClr val="171514"/>
                </a:solidFill>
                <a:latin typeface="Microsoft Sans Serif"/>
                <a:cs typeface="Microsoft Sans Serif"/>
              </a:rPr>
              <a:t>el </a:t>
            </a:r>
            <a:r>
              <a:rPr sz="450" spc="25" dirty="0">
                <a:solidFill>
                  <a:srgbClr val="171514"/>
                </a:solidFill>
                <a:latin typeface="Microsoft Sans Serif"/>
                <a:cs typeface="Microsoft Sans Serif"/>
              </a:rPr>
              <a:t>método </a:t>
            </a:r>
            <a:r>
              <a:rPr sz="450" spc="15" dirty="0">
                <a:solidFill>
                  <a:srgbClr val="171514"/>
                </a:solidFill>
                <a:latin typeface="Microsoft Sans Serif"/>
                <a:cs typeface="Microsoft Sans Serif"/>
              </a:rPr>
              <a:t>de </a:t>
            </a:r>
            <a:r>
              <a:rPr sz="450" spc="5" dirty="0">
                <a:solidFill>
                  <a:srgbClr val="171514"/>
                </a:solidFill>
                <a:latin typeface="Microsoft Sans Serif"/>
                <a:cs typeface="Microsoft Sans Serif"/>
              </a:rPr>
              <a:t>elección </a:t>
            </a:r>
            <a:r>
              <a:rPr sz="450" spc="15" dirty="0">
                <a:solidFill>
                  <a:srgbClr val="171514"/>
                </a:solidFill>
                <a:latin typeface="Microsoft Sans Serif"/>
                <a:cs typeface="Microsoft Sans Serif"/>
              </a:rPr>
              <a:t>para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determinación</a:t>
            </a:r>
            <a:r>
              <a:rPr sz="450" spc="15" dirty="0">
                <a:solidFill>
                  <a:srgbClr val="171514"/>
                </a:solidFill>
                <a:latin typeface="Microsoft Sans Serif"/>
                <a:cs typeface="Microsoft Sans Serif"/>
              </a:rPr>
              <a:t> (entre </a:t>
            </a:r>
            <a:r>
              <a:rPr sz="450" dirty="0" err="1" smtClean="0">
                <a:solidFill>
                  <a:srgbClr val="171514"/>
                </a:solidFill>
                <a:latin typeface="Microsoft Sans Serif"/>
                <a:cs typeface="Microsoft Sans Serif"/>
              </a:rPr>
              <a:t>sus</a:t>
            </a:r>
            <a:r>
              <a:rPr lang="es-ES" sz="450" dirty="0" smtClean="0">
                <a:solidFill>
                  <a:srgbClr val="171514"/>
                </a:solidFill>
                <a:latin typeface="Microsoft Sans Serif"/>
                <a:cs typeface="Microsoft Sans Serif"/>
              </a:rPr>
              <a:t> </a:t>
            </a:r>
            <a:r>
              <a:rPr sz="450" spc="10" dirty="0" err="1" smtClean="0">
                <a:solidFill>
                  <a:srgbClr val="171514"/>
                </a:solidFill>
                <a:latin typeface="Microsoft Sans Serif"/>
                <a:cs typeface="Microsoft Sans Serif"/>
              </a:rPr>
              <a:t>muchas</a:t>
            </a:r>
            <a:r>
              <a:rPr sz="450" spc="10" dirty="0" smtClean="0">
                <a:solidFill>
                  <a:srgbClr val="171514"/>
                </a:solidFill>
                <a:latin typeface="Microsoft Sans Serif"/>
                <a:cs typeface="Microsoft Sans Serif"/>
              </a:rPr>
              <a:t> </a:t>
            </a:r>
            <a:r>
              <a:rPr sz="450" spc="15" dirty="0">
                <a:solidFill>
                  <a:srgbClr val="171514"/>
                </a:solidFill>
                <a:latin typeface="Microsoft Sans Serif"/>
                <a:cs typeface="Microsoft Sans Serif"/>
              </a:rPr>
              <a:t>otras </a:t>
            </a:r>
            <a:r>
              <a:rPr sz="450" spc="5" dirty="0">
                <a:solidFill>
                  <a:srgbClr val="171514"/>
                </a:solidFill>
                <a:latin typeface="Microsoft Sans Serif"/>
                <a:cs typeface="Microsoft Sans Serif"/>
              </a:rPr>
              <a:t>aplicaciones) </a:t>
            </a:r>
            <a:r>
              <a:rPr sz="450" spc="15" dirty="0">
                <a:solidFill>
                  <a:srgbClr val="171514"/>
                </a:solidFill>
                <a:latin typeface="Microsoft Sans Serif"/>
                <a:cs typeface="Microsoft Sans Serif"/>
              </a:rPr>
              <a:t>de </a:t>
            </a:r>
            <a:r>
              <a:rPr sz="450" spc="5" dirty="0">
                <a:solidFill>
                  <a:srgbClr val="171514"/>
                </a:solidFill>
                <a:latin typeface="Microsoft Sans Serif"/>
                <a:cs typeface="Microsoft Sans Serif"/>
              </a:rPr>
              <a:t>la </a:t>
            </a:r>
            <a:r>
              <a:rPr sz="450" spc="10" dirty="0">
                <a:solidFill>
                  <a:srgbClr val="171514"/>
                </a:solidFill>
                <a:latin typeface="Microsoft Sans Serif"/>
                <a:cs typeface="Microsoft Sans Serif"/>
              </a:rPr>
              <a:t>resistencia </a:t>
            </a:r>
            <a:r>
              <a:rPr sz="450" dirty="0">
                <a:solidFill>
                  <a:srgbClr val="171514"/>
                </a:solidFill>
                <a:latin typeface="Microsoft Sans Serif"/>
                <a:cs typeface="Microsoft Sans Serif"/>
              </a:rPr>
              <a:t>a </a:t>
            </a:r>
            <a:r>
              <a:rPr sz="450" spc="20" dirty="0">
                <a:solidFill>
                  <a:srgbClr val="171514"/>
                </a:solidFill>
                <a:latin typeface="Microsoft Sans Serif"/>
                <a:cs typeface="Microsoft Sans Serif"/>
              </a:rPr>
              <a:t>tierra </a:t>
            </a:r>
            <a:r>
              <a:rPr sz="450" spc="15" dirty="0">
                <a:solidFill>
                  <a:srgbClr val="171514"/>
                </a:solidFill>
                <a:latin typeface="Microsoft Sans Serif"/>
                <a:cs typeface="Microsoft Sans Serif"/>
              </a:rPr>
              <a:t>de una </a:t>
            </a:r>
            <a:r>
              <a:rPr sz="450" spc="20" dirty="0">
                <a:solidFill>
                  <a:srgbClr val="171514"/>
                </a:solidFill>
                <a:latin typeface="Microsoft Sans Serif"/>
                <a:cs typeface="Microsoft Sans Serif"/>
              </a:rPr>
              <a:t>gran </a:t>
            </a:r>
            <a:r>
              <a:rPr sz="450" spc="10" dirty="0">
                <a:solidFill>
                  <a:srgbClr val="171514"/>
                </a:solidFill>
                <a:latin typeface="Microsoft Sans Serif"/>
                <a:cs typeface="Microsoft Sans Serif"/>
              </a:rPr>
              <a:t>variedad </a:t>
            </a:r>
            <a:r>
              <a:rPr sz="450" spc="15" dirty="0">
                <a:solidFill>
                  <a:srgbClr val="171514"/>
                </a:solidFill>
                <a:latin typeface="Microsoft Sans Serif"/>
                <a:cs typeface="Microsoft Sans Serif"/>
              </a:rPr>
              <a:t>de geometrías </a:t>
            </a:r>
            <a:r>
              <a:rPr sz="450" dirty="0">
                <a:solidFill>
                  <a:srgbClr val="171514"/>
                </a:solidFill>
                <a:latin typeface="Microsoft Sans Serif"/>
                <a:cs typeface="Microsoft Sans Serif"/>
              </a:rPr>
              <a:t>y </a:t>
            </a:r>
            <a:r>
              <a:rPr sz="450" spc="15" dirty="0">
                <a:solidFill>
                  <a:srgbClr val="171514"/>
                </a:solidFill>
                <a:latin typeface="Microsoft Sans Serif"/>
                <a:cs typeface="Microsoft Sans Serif"/>
              </a:rPr>
              <a:t>configuraciones de </a:t>
            </a:r>
            <a:r>
              <a:rPr sz="450" spc="10" dirty="0">
                <a:solidFill>
                  <a:srgbClr val="171514"/>
                </a:solidFill>
                <a:latin typeface="Microsoft Sans Serif"/>
                <a:cs typeface="Microsoft Sans Serif"/>
              </a:rPr>
              <a:t>electrodos </a:t>
            </a:r>
            <a:r>
              <a:rPr sz="450" dirty="0">
                <a:solidFill>
                  <a:srgbClr val="171514"/>
                </a:solidFill>
                <a:latin typeface="Microsoft Sans Serif"/>
                <a:cs typeface="Microsoft Sans Serif"/>
              </a:rPr>
              <a:t>(p. ej., </a:t>
            </a:r>
            <a:r>
              <a:rPr sz="450" spc="10" dirty="0">
                <a:solidFill>
                  <a:srgbClr val="171514"/>
                </a:solidFill>
                <a:latin typeface="Microsoft Sans Serif"/>
                <a:cs typeface="Microsoft Sans Serif"/>
              </a:rPr>
              <a:t>rejillas </a:t>
            </a:r>
            <a:r>
              <a:rPr sz="450" spc="15" dirty="0">
                <a:solidFill>
                  <a:srgbClr val="171514"/>
                </a:solidFill>
                <a:latin typeface="Microsoft Sans Serif"/>
                <a:cs typeface="Microsoft Sans Serif"/>
              </a:rPr>
              <a:t>de </a:t>
            </a:r>
            <a:r>
              <a:rPr sz="450" spc="10" dirty="0">
                <a:solidFill>
                  <a:srgbClr val="171514"/>
                </a:solidFill>
                <a:latin typeface="Microsoft Sans Serif"/>
                <a:cs typeface="Microsoft Sans Serif"/>
              </a:rPr>
              <a:t>puesta </a:t>
            </a:r>
            <a:r>
              <a:rPr sz="450" dirty="0">
                <a:solidFill>
                  <a:srgbClr val="171514"/>
                </a:solidFill>
                <a:latin typeface="Microsoft Sans Serif"/>
                <a:cs typeface="Microsoft Sans Serif"/>
              </a:rPr>
              <a:t>a </a:t>
            </a:r>
            <a:r>
              <a:rPr sz="450" spc="15" dirty="0">
                <a:solidFill>
                  <a:srgbClr val="171514"/>
                </a:solidFill>
                <a:latin typeface="Microsoft Sans Serif"/>
                <a:cs typeface="Microsoft Sans Serif"/>
              </a:rPr>
              <a:t>tierra</a:t>
            </a:r>
            <a:r>
              <a:rPr sz="450" spc="15" dirty="0">
                <a:solidFill>
                  <a:srgbClr val="171514"/>
                </a:solidFill>
                <a:latin typeface="Microsoft Sans Serif"/>
                <a:cs typeface="Microsoft Sans Serif"/>
              </a:rPr>
              <a:t>) </a:t>
            </a:r>
            <a:r>
              <a:rPr sz="450" spc="25" dirty="0" err="1" smtClean="0">
                <a:solidFill>
                  <a:srgbClr val="171514"/>
                </a:solidFill>
                <a:latin typeface="Microsoft Sans Serif"/>
                <a:cs typeface="Microsoft Sans Serif"/>
              </a:rPr>
              <a:t>tanto</a:t>
            </a:r>
            <a:r>
              <a:rPr lang="es-ES" sz="450" spc="25" dirty="0" smtClean="0">
                <a:solidFill>
                  <a:srgbClr val="171514"/>
                </a:solidFill>
                <a:latin typeface="Microsoft Sans Serif"/>
                <a:cs typeface="Microsoft Sans Serif"/>
              </a:rPr>
              <a:t> </a:t>
            </a:r>
            <a:r>
              <a:rPr sz="450" spc="15" dirty="0" err="1" smtClean="0">
                <a:solidFill>
                  <a:srgbClr val="171514"/>
                </a:solidFill>
                <a:latin typeface="Microsoft Sans Serif"/>
                <a:cs typeface="Microsoft Sans Serif"/>
              </a:rPr>
              <a:t>en</a:t>
            </a:r>
            <a:r>
              <a:rPr sz="450" dirty="0" smtClean="0">
                <a:solidFill>
                  <a:srgbClr val="171514"/>
                </a:solidFill>
                <a:latin typeface="Microsoft Sans Serif"/>
                <a:cs typeface="Microsoft Sans Serif"/>
              </a:rPr>
              <a:t> </a:t>
            </a:r>
            <a:r>
              <a:rPr sz="450" spc="5" dirty="0">
                <a:solidFill>
                  <a:srgbClr val="171514"/>
                </a:solidFill>
                <a:latin typeface="Microsoft Sans Serif"/>
                <a:cs typeface="Microsoft Sans Serif"/>
              </a:rPr>
              <a:t>suelos</a:t>
            </a:r>
            <a:r>
              <a:rPr sz="450" dirty="0">
                <a:solidFill>
                  <a:srgbClr val="171514"/>
                </a:solidFill>
                <a:latin typeface="Microsoft Sans Serif"/>
                <a:cs typeface="Microsoft Sans Serif"/>
              </a:rPr>
              <a:t> </a:t>
            </a:r>
            <a:r>
              <a:rPr sz="450" spc="20" dirty="0">
                <a:solidFill>
                  <a:srgbClr val="171514"/>
                </a:solidFill>
                <a:latin typeface="Microsoft Sans Serif"/>
                <a:cs typeface="Microsoft Sans Serif"/>
              </a:rPr>
              <a:t>uniformes</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como</a:t>
            </a:r>
            <a:r>
              <a:rPr sz="450" dirty="0">
                <a:solidFill>
                  <a:srgbClr val="171514"/>
                </a:solidFill>
                <a:latin typeface="Microsoft Sans Serif"/>
                <a:cs typeface="Microsoft Sans Serif"/>
              </a:rPr>
              <a:t> </a:t>
            </a:r>
            <a:r>
              <a:rPr sz="450" spc="20" dirty="0">
                <a:solidFill>
                  <a:srgbClr val="171514"/>
                </a:solidFill>
                <a:latin typeface="Microsoft Sans Serif"/>
                <a:cs typeface="Microsoft Sans Serif"/>
              </a:rPr>
              <a:t>no</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uniformes.</a:t>
            </a:r>
            <a:r>
              <a:rPr sz="450" dirty="0">
                <a:solidFill>
                  <a:srgbClr val="171514"/>
                </a:solidFill>
                <a:latin typeface="Microsoft Sans Serif"/>
                <a:cs typeface="Microsoft Sans Serif"/>
              </a:rPr>
              <a:t> </a:t>
            </a:r>
            <a:r>
              <a:rPr sz="450" spc="5" dirty="0">
                <a:solidFill>
                  <a:srgbClr val="171514"/>
                </a:solidFill>
                <a:latin typeface="Microsoft Sans Serif"/>
                <a:cs typeface="Microsoft Sans Serif"/>
              </a:rPr>
              <a:t>Hay </a:t>
            </a:r>
            <a:r>
              <a:rPr sz="450" spc="15" dirty="0">
                <a:solidFill>
                  <a:srgbClr val="171514"/>
                </a:solidFill>
                <a:latin typeface="Microsoft Sans Serif"/>
                <a:cs typeface="Microsoft Sans Serif"/>
              </a:rPr>
              <a:t>una</a:t>
            </a:r>
            <a:r>
              <a:rPr sz="450" dirty="0">
                <a:solidFill>
                  <a:srgbClr val="171514"/>
                </a:solidFill>
                <a:latin typeface="Microsoft Sans Serif"/>
                <a:cs typeface="Microsoft Sans Serif"/>
              </a:rPr>
              <a:t> </a:t>
            </a:r>
            <a:r>
              <a:rPr sz="450" spc="5" dirty="0">
                <a:solidFill>
                  <a:srgbClr val="171514"/>
                </a:solidFill>
                <a:latin typeface="Microsoft Sans Serif"/>
                <a:cs typeface="Microsoft Sans Serif"/>
              </a:rPr>
              <a:t>serie</a:t>
            </a:r>
            <a:r>
              <a:rPr sz="45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programas</a:t>
            </a:r>
            <a:r>
              <a:rPr sz="450" dirty="0">
                <a:solidFill>
                  <a:srgbClr val="171514"/>
                </a:solidFill>
                <a:latin typeface="Microsoft Sans Serif"/>
                <a:cs typeface="Microsoft Sans Serif"/>
              </a:rPr>
              <a:t> </a:t>
            </a:r>
            <a:r>
              <a:rPr sz="450" spc="10" dirty="0">
                <a:solidFill>
                  <a:srgbClr val="171514"/>
                </a:solidFill>
                <a:latin typeface="Microsoft Sans Serif"/>
                <a:cs typeface="Microsoft Sans Serif"/>
              </a:rPr>
              <a:t>disponibles</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comercialmente,</a:t>
            </a:r>
            <a:r>
              <a:rPr sz="450" dirty="0">
                <a:solidFill>
                  <a:srgbClr val="171514"/>
                </a:solidFill>
                <a:latin typeface="Microsoft Sans Serif"/>
                <a:cs typeface="Microsoft Sans Serif"/>
              </a:rPr>
              <a:t> </a:t>
            </a:r>
            <a:r>
              <a:rPr sz="450" spc="20" dirty="0">
                <a:solidFill>
                  <a:srgbClr val="171514"/>
                </a:solidFill>
                <a:latin typeface="Microsoft Sans Serif"/>
                <a:cs typeface="Microsoft Sans Serif"/>
              </a:rPr>
              <a:t>como</a:t>
            </a:r>
            <a:r>
              <a:rPr sz="450" spc="5" dirty="0">
                <a:solidFill>
                  <a:srgbClr val="171514"/>
                </a:solidFill>
                <a:latin typeface="Microsoft Sans Serif"/>
                <a:cs typeface="Microsoft Sans Serif"/>
              </a:rPr>
              <a:t> </a:t>
            </a:r>
            <a:r>
              <a:rPr sz="450" spc="-25" dirty="0">
                <a:solidFill>
                  <a:srgbClr val="171514"/>
                </a:solidFill>
                <a:latin typeface="Microsoft Sans Serif"/>
                <a:cs typeface="Microsoft Sans Serif"/>
              </a:rPr>
              <a:t>ETAP,</a:t>
            </a:r>
            <a:r>
              <a:rPr sz="450" dirty="0">
                <a:solidFill>
                  <a:srgbClr val="171514"/>
                </a:solidFill>
                <a:latin typeface="Microsoft Sans Serif"/>
                <a:cs typeface="Microsoft Sans Serif"/>
              </a:rPr>
              <a:t> </a:t>
            </a:r>
            <a:r>
              <a:rPr sz="450" spc="-20" dirty="0">
                <a:solidFill>
                  <a:srgbClr val="171514"/>
                </a:solidFill>
                <a:latin typeface="Microsoft Sans Serif"/>
                <a:cs typeface="Microsoft Sans Serif"/>
              </a:rPr>
              <a:t>CYMGRD</a:t>
            </a:r>
            <a:r>
              <a:rPr sz="450" dirty="0">
                <a:solidFill>
                  <a:srgbClr val="171514"/>
                </a:solidFill>
                <a:latin typeface="Microsoft Sans Serif"/>
                <a:cs typeface="Microsoft Sans Serif"/>
              </a:rPr>
              <a:t> </a:t>
            </a:r>
            <a:r>
              <a:rPr sz="450" spc="20" dirty="0">
                <a:solidFill>
                  <a:srgbClr val="171514"/>
                </a:solidFill>
                <a:latin typeface="Microsoft Sans Serif"/>
                <a:cs typeface="Microsoft Sans Serif"/>
              </a:rPr>
              <a:t>o</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CONSOL</a:t>
            </a:r>
            <a:r>
              <a:rPr sz="450" dirty="0">
                <a:solidFill>
                  <a:srgbClr val="171514"/>
                </a:solidFill>
                <a:latin typeface="Microsoft Sans Serif"/>
                <a:cs typeface="Microsoft Sans Serif"/>
              </a:rPr>
              <a:t> </a:t>
            </a:r>
            <a:r>
              <a:rPr sz="450" spc="10" dirty="0">
                <a:solidFill>
                  <a:srgbClr val="171514"/>
                </a:solidFill>
                <a:latin typeface="Microsoft Sans Serif"/>
                <a:cs typeface="Microsoft Sans Serif"/>
              </a:rPr>
              <a:t>Multiphysics,</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que</a:t>
            </a:r>
            <a:r>
              <a:rPr sz="450" dirty="0">
                <a:solidFill>
                  <a:srgbClr val="171514"/>
                </a:solidFill>
                <a:latin typeface="Microsoft Sans Serif"/>
                <a:cs typeface="Microsoft Sans Serif"/>
              </a:rPr>
              <a:t> </a:t>
            </a:r>
            <a:r>
              <a:rPr sz="450" spc="15" dirty="0" err="1">
                <a:solidFill>
                  <a:srgbClr val="171514"/>
                </a:solidFill>
                <a:latin typeface="Microsoft Sans Serif"/>
                <a:cs typeface="Microsoft Sans Serif"/>
              </a:rPr>
              <a:t>utilizan</a:t>
            </a:r>
            <a:r>
              <a:rPr sz="450" spc="5" dirty="0">
                <a:solidFill>
                  <a:srgbClr val="171514"/>
                </a:solidFill>
                <a:latin typeface="Microsoft Sans Serif"/>
                <a:cs typeface="Microsoft Sans Serif"/>
              </a:rPr>
              <a:t> </a:t>
            </a:r>
            <a:r>
              <a:rPr sz="450" spc="5" dirty="0" smtClean="0">
                <a:solidFill>
                  <a:srgbClr val="171514"/>
                </a:solidFill>
                <a:latin typeface="Microsoft Sans Serif"/>
                <a:cs typeface="Microsoft Sans Serif"/>
              </a:rPr>
              <a:t>el</a:t>
            </a:r>
            <a:r>
              <a:rPr lang="es-ES" sz="450" spc="5" dirty="0" smtClean="0">
                <a:solidFill>
                  <a:srgbClr val="171514"/>
                </a:solidFill>
                <a:latin typeface="Microsoft Sans Serif"/>
                <a:cs typeface="Microsoft Sans Serif"/>
              </a:rPr>
              <a:t> </a:t>
            </a:r>
            <a:r>
              <a:rPr sz="450" spc="25" dirty="0" err="1" smtClean="0">
                <a:solidFill>
                  <a:srgbClr val="171514"/>
                </a:solidFill>
                <a:latin typeface="Microsoft Sans Serif"/>
                <a:cs typeface="Microsoft Sans Serif"/>
              </a:rPr>
              <a:t>método</a:t>
            </a:r>
            <a:r>
              <a:rPr sz="450" spc="25" dirty="0" smtClean="0">
                <a:solidFill>
                  <a:srgbClr val="171514"/>
                </a:solidFill>
                <a:latin typeface="Microsoft Sans Serif"/>
                <a:cs typeface="Microsoft Sans Serif"/>
              </a:rPr>
              <a:t> </a:t>
            </a:r>
            <a:r>
              <a:rPr sz="450" spc="-50" dirty="0">
                <a:solidFill>
                  <a:srgbClr val="171514"/>
                </a:solidFill>
                <a:latin typeface="Microsoft Sans Serif"/>
                <a:cs typeface="Microsoft Sans Serif"/>
              </a:rPr>
              <a:t>FE </a:t>
            </a:r>
            <a:r>
              <a:rPr sz="450" spc="20" dirty="0">
                <a:solidFill>
                  <a:srgbClr val="171514"/>
                </a:solidFill>
                <a:latin typeface="Microsoft Sans Serif"/>
                <a:cs typeface="Microsoft Sans Serif"/>
              </a:rPr>
              <a:t>como </a:t>
            </a:r>
            <a:r>
              <a:rPr sz="450" spc="15" dirty="0">
                <a:solidFill>
                  <a:srgbClr val="171514"/>
                </a:solidFill>
                <a:latin typeface="Microsoft Sans Serif"/>
                <a:cs typeface="Microsoft Sans Serif"/>
              </a:rPr>
              <a:t>alternativa </a:t>
            </a:r>
            <a:r>
              <a:rPr sz="450" spc="10" dirty="0">
                <a:solidFill>
                  <a:srgbClr val="171514"/>
                </a:solidFill>
                <a:latin typeface="Microsoft Sans Serif"/>
                <a:cs typeface="Microsoft Sans Serif"/>
              </a:rPr>
              <a:t>con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generación automática de </a:t>
            </a:r>
            <a:r>
              <a:rPr sz="450" spc="5" dirty="0">
                <a:solidFill>
                  <a:srgbClr val="171514"/>
                </a:solidFill>
                <a:latin typeface="Microsoft Sans Serif"/>
                <a:cs typeface="Microsoft Sans Serif"/>
              </a:rPr>
              <a:t>mallas. </a:t>
            </a:r>
            <a:r>
              <a:rPr sz="450" spc="-50" dirty="0">
                <a:solidFill>
                  <a:srgbClr val="171514"/>
                </a:solidFill>
                <a:latin typeface="Microsoft Sans Serif"/>
                <a:cs typeface="Microsoft Sans Serif"/>
              </a:rPr>
              <a:t>FE </a:t>
            </a:r>
            <a:r>
              <a:rPr sz="450" spc="-5" dirty="0">
                <a:solidFill>
                  <a:srgbClr val="171514"/>
                </a:solidFill>
                <a:latin typeface="Microsoft Sans Serif"/>
                <a:cs typeface="Microsoft Sans Serif"/>
              </a:rPr>
              <a:t>se </a:t>
            </a:r>
            <a:r>
              <a:rPr sz="450" spc="15" dirty="0">
                <a:solidFill>
                  <a:srgbClr val="171514"/>
                </a:solidFill>
                <a:latin typeface="Microsoft Sans Serif"/>
                <a:cs typeface="Microsoft Sans Serif"/>
              </a:rPr>
              <a:t>ha convertido en </a:t>
            </a:r>
            <a:r>
              <a:rPr sz="450" spc="5" dirty="0">
                <a:solidFill>
                  <a:srgbClr val="171514"/>
                </a:solidFill>
                <a:latin typeface="Microsoft Sans Serif"/>
                <a:cs typeface="Microsoft Sans Serif"/>
              </a:rPr>
              <a:t>el </a:t>
            </a:r>
            <a:r>
              <a:rPr sz="450" spc="25" dirty="0">
                <a:solidFill>
                  <a:srgbClr val="171514"/>
                </a:solidFill>
                <a:latin typeface="Microsoft Sans Serif"/>
                <a:cs typeface="Microsoft Sans Serif"/>
              </a:rPr>
              <a:t>método </a:t>
            </a:r>
            <a:r>
              <a:rPr sz="450" spc="15" dirty="0">
                <a:solidFill>
                  <a:srgbClr val="171514"/>
                </a:solidFill>
                <a:latin typeface="Microsoft Sans Serif"/>
                <a:cs typeface="Microsoft Sans Serif"/>
              </a:rPr>
              <a:t>de </a:t>
            </a:r>
            <a:r>
              <a:rPr sz="450" spc="5" dirty="0">
                <a:solidFill>
                  <a:srgbClr val="171514"/>
                </a:solidFill>
                <a:latin typeface="Microsoft Sans Serif"/>
                <a:cs typeface="Microsoft Sans Serif"/>
              </a:rPr>
              <a:t>elección </a:t>
            </a:r>
            <a:r>
              <a:rPr sz="450" spc="15" dirty="0">
                <a:solidFill>
                  <a:srgbClr val="171514"/>
                </a:solidFill>
                <a:latin typeface="Microsoft Sans Serif"/>
                <a:cs typeface="Microsoft Sans Serif"/>
              </a:rPr>
              <a:t>para </a:t>
            </a:r>
            <a:r>
              <a:rPr sz="450" spc="5" dirty="0">
                <a:solidFill>
                  <a:srgbClr val="171514"/>
                </a:solidFill>
                <a:latin typeface="Microsoft Sans Serif"/>
                <a:cs typeface="Microsoft Sans Serif"/>
              </a:rPr>
              <a:t>la </a:t>
            </a:r>
            <a:r>
              <a:rPr sz="450" spc="15" dirty="0">
                <a:solidFill>
                  <a:srgbClr val="171514"/>
                </a:solidFill>
                <a:latin typeface="Microsoft Sans Serif"/>
                <a:cs typeface="Microsoft Sans Serif"/>
              </a:rPr>
              <a:t>determinación (entre </a:t>
            </a:r>
            <a:r>
              <a:rPr sz="450" dirty="0" err="1">
                <a:solidFill>
                  <a:srgbClr val="171514"/>
                </a:solidFill>
                <a:latin typeface="Microsoft Sans Serif"/>
                <a:cs typeface="Microsoft Sans Serif"/>
              </a:rPr>
              <a:t>sus</a:t>
            </a:r>
            <a:r>
              <a:rPr sz="450" dirty="0">
                <a:solidFill>
                  <a:srgbClr val="171514"/>
                </a:solidFill>
                <a:latin typeface="Microsoft Sans Serif"/>
                <a:cs typeface="Microsoft Sans Serif"/>
              </a:rPr>
              <a:t> </a:t>
            </a:r>
            <a:r>
              <a:rPr sz="450" spc="10" dirty="0" err="1" smtClean="0">
                <a:solidFill>
                  <a:srgbClr val="171514"/>
                </a:solidFill>
                <a:latin typeface="Microsoft Sans Serif"/>
                <a:cs typeface="Microsoft Sans Serif"/>
              </a:rPr>
              <a:t>muchas</a:t>
            </a:r>
            <a:r>
              <a:rPr lang="es-ES" sz="450" spc="10" dirty="0" smtClean="0">
                <a:solidFill>
                  <a:srgbClr val="171514"/>
                </a:solidFill>
                <a:latin typeface="Microsoft Sans Serif"/>
                <a:cs typeface="Microsoft Sans Serif"/>
              </a:rPr>
              <a:t> </a:t>
            </a:r>
            <a:r>
              <a:rPr sz="450" spc="15" dirty="0" err="1" smtClean="0">
                <a:solidFill>
                  <a:srgbClr val="171514"/>
                </a:solidFill>
                <a:latin typeface="Microsoft Sans Serif"/>
                <a:cs typeface="Microsoft Sans Serif"/>
              </a:rPr>
              <a:t>otras</a:t>
            </a:r>
            <a:r>
              <a:rPr sz="450" spc="15" dirty="0" smtClean="0">
                <a:solidFill>
                  <a:srgbClr val="171514"/>
                </a:solidFill>
                <a:latin typeface="Microsoft Sans Serif"/>
                <a:cs typeface="Microsoft Sans Serif"/>
              </a:rPr>
              <a:t> </a:t>
            </a:r>
            <a:r>
              <a:rPr sz="450" spc="5" dirty="0">
                <a:solidFill>
                  <a:srgbClr val="171514"/>
                </a:solidFill>
                <a:latin typeface="Microsoft Sans Serif"/>
                <a:cs typeface="Microsoft Sans Serif"/>
              </a:rPr>
              <a:t>aplicaciones) </a:t>
            </a:r>
            <a:r>
              <a:rPr sz="450" spc="15" dirty="0">
                <a:solidFill>
                  <a:srgbClr val="171514"/>
                </a:solidFill>
                <a:latin typeface="Microsoft Sans Serif"/>
                <a:cs typeface="Microsoft Sans Serif"/>
              </a:rPr>
              <a:t>de </a:t>
            </a:r>
            <a:r>
              <a:rPr sz="450" spc="5" dirty="0">
                <a:solidFill>
                  <a:srgbClr val="171514"/>
                </a:solidFill>
                <a:latin typeface="Microsoft Sans Serif"/>
                <a:cs typeface="Microsoft Sans Serif"/>
              </a:rPr>
              <a:t>la </a:t>
            </a:r>
            <a:r>
              <a:rPr sz="450" spc="10" dirty="0">
                <a:solidFill>
                  <a:srgbClr val="171514"/>
                </a:solidFill>
                <a:latin typeface="Microsoft Sans Serif"/>
                <a:cs typeface="Microsoft Sans Serif"/>
              </a:rPr>
              <a:t>resistencia </a:t>
            </a:r>
            <a:r>
              <a:rPr sz="450" dirty="0">
                <a:solidFill>
                  <a:srgbClr val="171514"/>
                </a:solidFill>
                <a:latin typeface="Microsoft Sans Serif"/>
                <a:cs typeface="Microsoft Sans Serif"/>
              </a:rPr>
              <a:t>a </a:t>
            </a:r>
            <a:r>
              <a:rPr sz="450" spc="20" dirty="0">
                <a:solidFill>
                  <a:srgbClr val="171514"/>
                </a:solidFill>
                <a:latin typeface="Microsoft Sans Serif"/>
                <a:cs typeface="Microsoft Sans Serif"/>
              </a:rPr>
              <a:t>tierra </a:t>
            </a:r>
            <a:r>
              <a:rPr sz="450" spc="15" dirty="0">
                <a:solidFill>
                  <a:srgbClr val="171514"/>
                </a:solidFill>
                <a:latin typeface="Microsoft Sans Serif"/>
                <a:cs typeface="Microsoft Sans Serif"/>
              </a:rPr>
              <a:t>de una </a:t>
            </a:r>
            <a:r>
              <a:rPr sz="450" spc="20" dirty="0">
                <a:solidFill>
                  <a:srgbClr val="171514"/>
                </a:solidFill>
                <a:latin typeface="Microsoft Sans Serif"/>
                <a:cs typeface="Microsoft Sans Serif"/>
              </a:rPr>
              <a:t>gran </a:t>
            </a:r>
            <a:r>
              <a:rPr sz="450" spc="10" dirty="0">
                <a:solidFill>
                  <a:srgbClr val="171514"/>
                </a:solidFill>
                <a:latin typeface="Microsoft Sans Serif"/>
                <a:cs typeface="Microsoft Sans Serif"/>
              </a:rPr>
              <a:t>variedad </a:t>
            </a:r>
            <a:r>
              <a:rPr sz="450" spc="15" dirty="0">
                <a:solidFill>
                  <a:srgbClr val="171514"/>
                </a:solidFill>
                <a:latin typeface="Microsoft Sans Serif"/>
                <a:cs typeface="Microsoft Sans Serif"/>
              </a:rPr>
              <a:t>de geometrías </a:t>
            </a:r>
            <a:r>
              <a:rPr sz="450" dirty="0">
                <a:solidFill>
                  <a:srgbClr val="171514"/>
                </a:solidFill>
                <a:latin typeface="Microsoft Sans Serif"/>
                <a:cs typeface="Microsoft Sans Serif"/>
              </a:rPr>
              <a:t>y </a:t>
            </a:r>
            <a:r>
              <a:rPr sz="450" spc="15" dirty="0">
                <a:solidFill>
                  <a:srgbClr val="171514"/>
                </a:solidFill>
                <a:latin typeface="Microsoft Sans Serif"/>
                <a:cs typeface="Microsoft Sans Serif"/>
              </a:rPr>
              <a:t>configuraciones de </a:t>
            </a:r>
            <a:r>
              <a:rPr sz="450" spc="10" dirty="0">
                <a:solidFill>
                  <a:srgbClr val="171514"/>
                </a:solidFill>
                <a:latin typeface="Microsoft Sans Serif"/>
                <a:cs typeface="Microsoft Sans Serif"/>
              </a:rPr>
              <a:t>electrodos </a:t>
            </a:r>
            <a:r>
              <a:rPr sz="450" dirty="0">
                <a:solidFill>
                  <a:srgbClr val="171514"/>
                </a:solidFill>
                <a:latin typeface="Microsoft Sans Serif"/>
                <a:cs typeface="Microsoft Sans Serif"/>
              </a:rPr>
              <a:t>(p. ej., </a:t>
            </a:r>
            <a:r>
              <a:rPr sz="450" spc="10" dirty="0">
                <a:solidFill>
                  <a:srgbClr val="171514"/>
                </a:solidFill>
                <a:latin typeface="Microsoft Sans Serif"/>
                <a:cs typeface="Microsoft Sans Serif"/>
              </a:rPr>
              <a:t>rejillas </a:t>
            </a:r>
            <a:r>
              <a:rPr sz="450" spc="15" dirty="0">
                <a:solidFill>
                  <a:srgbClr val="171514"/>
                </a:solidFill>
                <a:latin typeface="Microsoft Sans Serif"/>
                <a:cs typeface="Microsoft Sans Serif"/>
              </a:rPr>
              <a:t>de </a:t>
            </a:r>
            <a:r>
              <a:rPr sz="450" spc="10" dirty="0">
                <a:solidFill>
                  <a:srgbClr val="171514"/>
                </a:solidFill>
                <a:latin typeface="Microsoft Sans Serif"/>
                <a:cs typeface="Microsoft Sans Serif"/>
              </a:rPr>
              <a:t>puesta </a:t>
            </a:r>
            <a:r>
              <a:rPr sz="450" dirty="0">
                <a:solidFill>
                  <a:srgbClr val="171514"/>
                </a:solidFill>
                <a:latin typeface="Microsoft Sans Serif"/>
                <a:cs typeface="Microsoft Sans Serif"/>
              </a:rPr>
              <a:t>a </a:t>
            </a:r>
            <a:r>
              <a:rPr sz="450" spc="15" dirty="0">
                <a:solidFill>
                  <a:srgbClr val="171514"/>
                </a:solidFill>
                <a:latin typeface="Microsoft Sans Serif"/>
                <a:cs typeface="Microsoft Sans Serif"/>
              </a:rPr>
              <a:t>tierra) </a:t>
            </a:r>
            <a:r>
              <a:rPr sz="450" spc="25" dirty="0" err="1">
                <a:solidFill>
                  <a:srgbClr val="171514"/>
                </a:solidFill>
                <a:latin typeface="Microsoft Sans Serif"/>
                <a:cs typeface="Microsoft Sans Serif"/>
              </a:rPr>
              <a:t>tanto</a:t>
            </a:r>
            <a:r>
              <a:rPr sz="450" spc="25" dirty="0">
                <a:solidFill>
                  <a:srgbClr val="171514"/>
                </a:solidFill>
                <a:latin typeface="Microsoft Sans Serif"/>
                <a:cs typeface="Microsoft Sans Serif"/>
              </a:rPr>
              <a:t> </a:t>
            </a:r>
            <a:r>
              <a:rPr sz="450" spc="15" dirty="0" err="1" smtClean="0">
                <a:solidFill>
                  <a:srgbClr val="171514"/>
                </a:solidFill>
                <a:latin typeface="Microsoft Sans Serif"/>
                <a:cs typeface="Microsoft Sans Serif"/>
              </a:rPr>
              <a:t>en</a:t>
            </a:r>
            <a:r>
              <a:rPr lang="es-ES" sz="450" spc="15" dirty="0" smtClean="0">
                <a:solidFill>
                  <a:srgbClr val="171514"/>
                </a:solidFill>
                <a:latin typeface="Microsoft Sans Serif"/>
                <a:cs typeface="Microsoft Sans Serif"/>
              </a:rPr>
              <a:t> </a:t>
            </a:r>
            <a:r>
              <a:rPr sz="450" spc="5" dirty="0" err="1" smtClean="0">
                <a:solidFill>
                  <a:srgbClr val="171514"/>
                </a:solidFill>
                <a:latin typeface="Microsoft Sans Serif"/>
                <a:cs typeface="Microsoft Sans Serif"/>
              </a:rPr>
              <a:t>suelos</a:t>
            </a:r>
            <a:r>
              <a:rPr sz="450" spc="5" dirty="0" smtClean="0">
                <a:solidFill>
                  <a:srgbClr val="171514"/>
                </a:solidFill>
                <a:latin typeface="Microsoft Sans Serif"/>
                <a:cs typeface="Microsoft Sans Serif"/>
              </a:rPr>
              <a:t> </a:t>
            </a:r>
            <a:r>
              <a:rPr sz="450" spc="20" dirty="0">
                <a:solidFill>
                  <a:srgbClr val="171514"/>
                </a:solidFill>
                <a:latin typeface="Microsoft Sans Serif"/>
                <a:cs typeface="Microsoft Sans Serif"/>
              </a:rPr>
              <a:t>uniformes como no </a:t>
            </a:r>
            <a:r>
              <a:rPr sz="450" spc="15" dirty="0">
                <a:solidFill>
                  <a:srgbClr val="171514"/>
                </a:solidFill>
                <a:latin typeface="Microsoft Sans Serif"/>
                <a:cs typeface="Microsoft Sans Serif"/>
              </a:rPr>
              <a:t>uniformes. </a:t>
            </a:r>
            <a:r>
              <a:rPr sz="450" spc="5" dirty="0">
                <a:solidFill>
                  <a:srgbClr val="171514"/>
                </a:solidFill>
                <a:latin typeface="Microsoft Sans Serif"/>
                <a:cs typeface="Microsoft Sans Serif"/>
              </a:rPr>
              <a:t>Hay </a:t>
            </a:r>
            <a:r>
              <a:rPr sz="450" spc="15" dirty="0">
                <a:solidFill>
                  <a:srgbClr val="171514"/>
                </a:solidFill>
                <a:latin typeface="Microsoft Sans Serif"/>
                <a:cs typeface="Microsoft Sans Serif"/>
              </a:rPr>
              <a:t>una </a:t>
            </a:r>
            <a:r>
              <a:rPr sz="450" spc="5" dirty="0">
                <a:solidFill>
                  <a:srgbClr val="171514"/>
                </a:solidFill>
                <a:latin typeface="Microsoft Sans Serif"/>
                <a:cs typeface="Microsoft Sans Serif"/>
              </a:rPr>
              <a:t>serie </a:t>
            </a:r>
            <a:r>
              <a:rPr sz="450" spc="15" dirty="0">
                <a:solidFill>
                  <a:srgbClr val="171514"/>
                </a:solidFill>
                <a:latin typeface="Microsoft Sans Serif"/>
                <a:cs typeface="Microsoft Sans Serif"/>
              </a:rPr>
              <a:t>de </a:t>
            </a:r>
            <a:r>
              <a:rPr sz="450" spc="20" dirty="0">
                <a:solidFill>
                  <a:srgbClr val="171514"/>
                </a:solidFill>
                <a:latin typeface="Microsoft Sans Serif"/>
                <a:cs typeface="Microsoft Sans Serif"/>
              </a:rPr>
              <a:t>programas </a:t>
            </a:r>
            <a:r>
              <a:rPr sz="450" spc="10" dirty="0">
                <a:solidFill>
                  <a:srgbClr val="171514"/>
                </a:solidFill>
                <a:latin typeface="Microsoft Sans Serif"/>
                <a:cs typeface="Microsoft Sans Serif"/>
              </a:rPr>
              <a:t>disponibles </a:t>
            </a:r>
            <a:r>
              <a:rPr sz="450" spc="15" dirty="0">
                <a:solidFill>
                  <a:srgbClr val="171514"/>
                </a:solidFill>
                <a:latin typeface="Microsoft Sans Serif"/>
                <a:cs typeface="Microsoft Sans Serif"/>
              </a:rPr>
              <a:t>comercialmente, </a:t>
            </a:r>
            <a:r>
              <a:rPr sz="450" spc="20" dirty="0">
                <a:solidFill>
                  <a:srgbClr val="171514"/>
                </a:solidFill>
                <a:latin typeface="Microsoft Sans Serif"/>
                <a:cs typeface="Microsoft Sans Serif"/>
              </a:rPr>
              <a:t>como </a:t>
            </a:r>
            <a:r>
              <a:rPr sz="450" spc="-25" dirty="0">
                <a:solidFill>
                  <a:srgbClr val="171514"/>
                </a:solidFill>
                <a:latin typeface="Microsoft Sans Serif"/>
                <a:cs typeface="Microsoft Sans Serif"/>
              </a:rPr>
              <a:t>ETAP, </a:t>
            </a:r>
            <a:r>
              <a:rPr sz="450" spc="-20" dirty="0">
                <a:solidFill>
                  <a:srgbClr val="171514"/>
                </a:solidFill>
                <a:latin typeface="Microsoft Sans Serif"/>
                <a:cs typeface="Microsoft Sans Serif"/>
              </a:rPr>
              <a:t>CYMGRD </a:t>
            </a:r>
            <a:r>
              <a:rPr sz="450" spc="20" dirty="0">
                <a:solidFill>
                  <a:srgbClr val="171514"/>
                </a:solidFill>
                <a:latin typeface="Microsoft Sans Serif"/>
                <a:cs typeface="Microsoft Sans Serif"/>
              </a:rPr>
              <a:t>o </a:t>
            </a:r>
            <a:r>
              <a:rPr sz="450" spc="-15" dirty="0">
                <a:solidFill>
                  <a:srgbClr val="171514"/>
                </a:solidFill>
                <a:latin typeface="Microsoft Sans Serif"/>
                <a:cs typeface="Microsoft Sans Serif"/>
              </a:rPr>
              <a:t>CONSOL </a:t>
            </a:r>
            <a:r>
              <a:rPr sz="450" spc="10" dirty="0">
                <a:solidFill>
                  <a:srgbClr val="171514"/>
                </a:solidFill>
                <a:latin typeface="Microsoft Sans Serif"/>
                <a:cs typeface="Microsoft Sans Serif"/>
              </a:rPr>
              <a:t>Multiphysics, </a:t>
            </a:r>
            <a:r>
              <a:rPr sz="450" spc="15" dirty="0">
                <a:solidFill>
                  <a:srgbClr val="171514"/>
                </a:solidFill>
                <a:latin typeface="Microsoft Sans Serif"/>
                <a:cs typeface="Microsoft Sans Serif"/>
              </a:rPr>
              <a:t>que </a:t>
            </a:r>
            <a:r>
              <a:rPr sz="450" spc="15" dirty="0" err="1">
                <a:solidFill>
                  <a:srgbClr val="171514"/>
                </a:solidFill>
                <a:latin typeface="Microsoft Sans Serif"/>
                <a:cs typeface="Microsoft Sans Serif"/>
              </a:rPr>
              <a:t>utilizan</a:t>
            </a:r>
            <a:r>
              <a:rPr sz="450" spc="15" dirty="0">
                <a:solidFill>
                  <a:srgbClr val="171514"/>
                </a:solidFill>
                <a:latin typeface="Microsoft Sans Serif"/>
                <a:cs typeface="Microsoft Sans Serif"/>
              </a:rPr>
              <a:t> </a:t>
            </a:r>
            <a:r>
              <a:rPr sz="450" spc="5" dirty="0" smtClean="0">
                <a:solidFill>
                  <a:srgbClr val="171514"/>
                </a:solidFill>
                <a:latin typeface="Microsoft Sans Serif"/>
                <a:cs typeface="Microsoft Sans Serif"/>
              </a:rPr>
              <a:t>el</a:t>
            </a:r>
            <a:r>
              <a:rPr lang="es-ES" sz="450" spc="5" dirty="0" smtClean="0">
                <a:solidFill>
                  <a:srgbClr val="171514"/>
                </a:solidFill>
                <a:latin typeface="Microsoft Sans Serif"/>
                <a:cs typeface="Microsoft Sans Serif"/>
              </a:rPr>
              <a:t> </a:t>
            </a:r>
            <a:r>
              <a:rPr sz="450" spc="25" dirty="0" err="1" smtClean="0">
                <a:solidFill>
                  <a:srgbClr val="171514"/>
                </a:solidFill>
                <a:latin typeface="Microsoft Sans Serif"/>
                <a:cs typeface="Microsoft Sans Serif"/>
              </a:rPr>
              <a:t>método</a:t>
            </a:r>
            <a:r>
              <a:rPr sz="450" spc="-5" dirty="0" smtClean="0">
                <a:solidFill>
                  <a:srgbClr val="171514"/>
                </a:solidFill>
                <a:latin typeface="Microsoft Sans Serif"/>
                <a:cs typeface="Microsoft Sans Serif"/>
              </a:rPr>
              <a:t> </a:t>
            </a:r>
            <a:r>
              <a:rPr sz="450" spc="-50" dirty="0">
                <a:solidFill>
                  <a:srgbClr val="171514"/>
                </a:solidFill>
                <a:latin typeface="Microsoft Sans Serif"/>
                <a:cs typeface="Microsoft Sans Serif"/>
              </a:rPr>
              <a:t>FE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como</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alternativa</a:t>
            </a:r>
            <a:r>
              <a:rPr sz="450" spc="-5" dirty="0">
                <a:solidFill>
                  <a:srgbClr val="171514"/>
                </a:solidFill>
                <a:latin typeface="Microsoft Sans Serif"/>
                <a:cs typeface="Microsoft Sans Serif"/>
              </a:rPr>
              <a:t> </a:t>
            </a:r>
            <a:r>
              <a:rPr sz="450" spc="10" dirty="0">
                <a:solidFill>
                  <a:srgbClr val="171514"/>
                </a:solidFill>
                <a:latin typeface="Microsoft Sans Serif"/>
                <a:cs typeface="Microsoft Sans Serif"/>
              </a:rPr>
              <a:t>con</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la</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generación</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automática</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mallas</a:t>
            </a:r>
            <a:r>
              <a:rPr sz="450" spc="5" dirty="0">
                <a:solidFill>
                  <a:srgbClr val="171514"/>
                </a:solidFill>
                <a:latin typeface="Microsoft Sans Serif"/>
                <a:cs typeface="Microsoft Sans Serif"/>
              </a:rPr>
              <a:t>.</a:t>
            </a:r>
            <a:endParaRPr sz="450" dirty="0">
              <a:latin typeface="Microsoft Sans Serif"/>
              <a:cs typeface="Microsoft Sans Serif"/>
            </a:endParaRPr>
          </a:p>
          <a:p>
            <a:pPr marL="12700" marR="113030" indent="152400" algn="just">
              <a:lnSpc>
                <a:spcPts val="1200"/>
              </a:lnSpc>
            </a:pPr>
            <a:r>
              <a:rPr sz="750" spc="-5" dirty="0">
                <a:solidFill>
                  <a:srgbClr val="171514"/>
                </a:solidFill>
                <a:latin typeface="Microsoft Sans Serif"/>
                <a:cs typeface="Microsoft Sans Serif"/>
              </a:rPr>
              <a:t>Cabe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señalar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cualquiera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método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utilizado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predeterminar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valor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configuración</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elegida,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valor</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real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solo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puede</a:t>
            </a:r>
            <a:r>
              <a:rPr sz="750" spc="5"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obtenerse</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mediante</a:t>
            </a:r>
            <a:r>
              <a:rPr lang="es-ES" sz="750" spc="3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mediciones</a:t>
            </a:r>
            <a:r>
              <a:rPr sz="750" spc="-1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directas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después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se </a:t>
            </a:r>
            <a:r>
              <a:rPr sz="750" spc="15" dirty="0">
                <a:solidFill>
                  <a:srgbClr val="171514"/>
                </a:solidFill>
                <a:latin typeface="Microsoft Sans Serif"/>
                <a:cs typeface="Microsoft Sans Serif"/>
              </a:rPr>
              <a:t>haya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instalado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sistema</a:t>
            </a:r>
            <a:r>
              <a:rPr sz="750" spc="15"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263214"/>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3" name="object 3"/>
          <p:cNvSpPr/>
          <p:nvPr/>
        </p:nvSpPr>
        <p:spPr>
          <a:xfrm>
            <a:off x="7437930" y="5347664"/>
            <a:ext cx="0" cy="1198880"/>
          </a:xfrm>
          <a:custGeom>
            <a:avLst/>
            <a:gdLst/>
            <a:ahLst/>
            <a:cxnLst/>
            <a:rect l="l" t="t" r="r" b="b"/>
            <a:pathLst>
              <a:path h="1198879">
                <a:moveTo>
                  <a:pt x="0" y="0"/>
                </a:moveTo>
                <a:lnTo>
                  <a:pt x="0" y="1198283"/>
                </a:lnTo>
              </a:path>
            </a:pathLst>
          </a:custGeom>
          <a:ln w="6667">
            <a:solidFill>
              <a:srgbClr val="231F20"/>
            </a:solidFill>
          </a:ln>
        </p:spPr>
        <p:txBody>
          <a:bodyPr wrap="square" lIns="0" tIns="0" rIns="0" bIns="0" rtlCol="0"/>
          <a:lstStyle/>
          <a:p>
            <a:endParaRPr/>
          </a:p>
        </p:txBody>
      </p:sp>
      <p:grpSp>
        <p:nvGrpSpPr>
          <p:cNvPr id="4" name="object 4"/>
          <p:cNvGrpSpPr/>
          <p:nvPr/>
        </p:nvGrpSpPr>
        <p:grpSpPr>
          <a:xfrm>
            <a:off x="6395067" y="5344331"/>
            <a:ext cx="2190115" cy="1364615"/>
            <a:chOff x="1711941" y="5344330"/>
            <a:chExt cx="2190115" cy="1364615"/>
          </a:xfrm>
        </p:grpSpPr>
        <p:sp>
          <p:nvSpPr>
            <p:cNvPr id="5" name="object 5"/>
            <p:cNvSpPr/>
            <p:nvPr/>
          </p:nvSpPr>
          <p:spPr>
            <a:xfrm>
              <a:off x="1711957" y="5347664"/>
              <a:ext cx="2190115" cy="1341755"/>
            </a:xfrm>
            <a:custGeom>
              <a:avLst/>
              <a:gdLst/>
              <a:ahLst/>
              <a:cxnLst/>
              <a:rect l="l" t="t" r="r" b="b"/>
              <a:pathLst>
                <a:path w="2190115" h="1341754">
                  <a:moveTo>
                    <a:pt x="1191374" y="0"/>
                  </a:moveTo>
                  <a:lnTo>
                    <a:pt x="1191374" y="1198283"/>
                  </a:lnTo>
                </a:path>
                <a:path w="2190115" h="1341754">
                  <a:moveTo>
                    <a:pt x="1042847" y="0"/>
                  </a:moveTo>
                  <a:lnTo>
                    <a:pt x="1193495" y="533"/>
                  </a:lnTo>
                </a:path>
                <a:path w="2190115" h="1341754">
                  <a:moveTo>
                    <a:pt x="1041247" y="1202016"/>
                  </a:moveTo>
                  <a:lnTo>
                    <a:pt x="1117904" y="1341488"/>
                  </a:lnTo>
                </a:path>
                <a:path w="2190115" h="1341754">
                  <a:moveTo>
                    <a:pt x="1117904" y="1341488"/>
                  </a:moveTo>
                  <a:lnTo>
                    <a:pt x="1194562" y="1202016"/>
                  </a:lnTo>
                </a:path>
                <a:path w="2190115" h="1341754">
                  <a:moveTo>
                    <a:pt x="0" y="0"/>
                  </a:moveTo>
                  <a:lnTo>
                    <a:pt x="2190026" y="0"/>
                  </a:lnTo>
                </a:path>
              </a:pathLst>
            </a:custGeom>
            <a:ln w="6667">
              <a:solidFill>
                <a:srgbClr val="231F20"/>
              </a:solidFill>
            </a:ln>
          </p:spPr>
          <p:txBody>
            <a:bodyPr wrap="square" lIns="0" tIns="0" rIns="0" bIns="0" rtlCol="0"/>
            <a:lstStyle/>
            <a:p>
              <a:endParaRPr/>
            </a:p>
          </p:txBody>
        </p:sp>
        <p:sp>
          <p:nvSpPr>
            <p:cNvPr id="6" name="object 6"/>
            <p:cNvSpPr/>
            <p:nvPr/>
          </p:nvSpPr>
          <p:spPr>
            <a:xfrm>
              <a:off x="2607886" y="5368955"/>
              <a:ext cx="0" cy="1318895"/>
            </a:xfrm>
            <a:custGeom>
              <a:avLst/>
              <a:gdLst/>
              <a:ahLst/>
              <a:cxnLst/>
              <a:rect l="l" t="t" r="r" b="b"/>
              <a:pathLst>
                <a:path h="1318895">
                  <a:moveTo>
                    <a:pt x="0" y="0"/>
                  </a:moveTo>
                  <a:lnTo>
                    <a:pt x="0" y="1318602"/>
                  </a:lnTo>
                </a:path>
              </a:pathLst>
            </a:custGeom>
            <a:ln w="10007">
              <a:solidFill>
                <a:srgbClr val="231F20"/>
              </a:solidFill>
            </a:ln>
          </p:spPr>
          <p:txBody>
            <a:bodyPr wrap="square" lIns="0" tIns="0" rIns="0" bIns="0" rtlCol="0"/>
            <a:lstStyle/>
            <a:p>
              <a:endParaRPr/>
            </a:p>
          </p:txBody>
        </p:sp>
        <p:sp>
          <p:nvSpPr>
            <p:cNvPr id="7" name="object 7"/>
            <p:cNvSpPr/>
            <p:nvPr/>
          </p:nvSpPr>
          <p:spPr>
            <a:xfrm>
              <a:off x="2586580" y="6666255"/>
              <a:ext cx="43180" cy="43180"/>
            </a:xfrm>
            <a:custGeom>
              <a:avLst/>
              <a:gdLst/>
              <a:ahLst/>
              <a:cxnLst/>
              <a:rect l="l" t="t" r="r" b="b"/>
              <a:pathLst>
                <a:path w="43180" h="43179">
                  <a:moveTo>
                    <a:pt x="42595" y="0"/>
                  </a:moveTo>
                  <a:lnTo>
                    <a:pt x="21310" y="21297"/>
                  </a:lnTo>
                  <a:lnTo>
                    <a:pt x="0" y="0"/>
                  </a:lnTo>
                  <a:lnTo>
                    <a:pt x="21310" y="42595"/>
                  </a:lnTo>
                  <a:lnTo>
                    <a:pt x="42595" y="0"/>
                  </a:lnTo>
                  <a:close/>
                </a:path>
              </a:pathLst>
            </a:custGeom>
            <a:solidFill>
              <a:srgbClr val="231F20"/>
            </a:solidFill>
          </p:spPr>
          <p:txBody>
            <a:bodyPr wrap="square" lIns="0" tIns="0" rIns="0" bIns="0" rtlCol="0"/>
            <a:lstStyle/>
            <a:p>
              <a:endParaRPr/>
            </a:p>
          </p:txBody>
        </p:sp>
        <p:pic>
          <p:nvPicPr>
            <p:cNvPr id="8" name="object 8"/>
            <p:cNvPicPr/>
            <p:nvPr/>
          </p:nvPicPr>
          <p:blipFill>
            <a:blip r:embed="rId2" cstate="print"/>
            <a:stretch>
              <a:fillRect/>
            </a:stretch>
          </p:blipFill>
          <p:spPr>
            <a:xfrm>
              <a:off x="1711941" y="5356240"/>
              <a:ext cx="695328" cy="89780"/>
            </a:xfrm>
            <a:prstGeom prst="rect">
              <a:avLst/>
            </a:prstGeom>
          </p:spPr>
        </p:pic>
        <p:sp>
          <p:nvSpPr>
            <p:cNvPr id="9" name="object 9"/>
            <p:cNvSpPr/>
            <p:nvPr/>
          </p:nvSpPr>
          <p:spPr>
            <a:xfrm>
              <a:off x="2586583" y="5347657"/>
              <a:ext cx="43180" cy="43180"/>
            </a:xfrm>
            <a:custGeom>
              <a:avLst/>
              <a:gdLst/>
              <a:ahLst/>
              <a:cxnLst/>
              <a:rect l="l" t="t" r="r" b="b"/>
              <a:pathLst>
                <a:path w="43180" h="43179">
                  <a:moveTo>
                    <a:pt x="21297" y="0"/>
                  </a:moveTo>
                  <a:lnTo>
                    <a:pt x="0" y="42595"/>
                  </a:lnTo>
                  <a:lnTo>
                    <a:pt x="21297" y="21297"/>
                  </a:lnTo>
                  <a:lnTo>
                    <a:pt x="42583" y="42595"/>
                  </a:lnTo>
                  <a:lnTo>
                    <a:pt x="21297" y="0"/>
                  </a:lnTo>
                  <a:close/>
                </a:path>
              </a:pathLst>
            </a:custGeom>
            <a:solidFill>
              <a:srgbClr val="231F20"/>
            </a:solidFill>
          </p:spPr>
          <p:txBody>
            <a:bodyPr wrap="square" lIns="0" tIns="0" rIns="0" bIns="0" rtlCol="0"/>
            <a:lstStyle/>
            <a:p>
              <a:endParaRPr/>
            </a:p>
          </p:txBody>
        </p:sp>
      </p:grpSp>
      <p:sp>
        <p:nvSpPr>
          <p:cNvPr id="10" name="object 10"/>
          <p:cNvSpPr/>
          <p:nvPr/>
        </p:nvSpPr>
        <p:spPr>
          <a:xfrm>
            <a:off x="7450179" y="5180516"/>
            <a:ext cx="0" cy="100965"/>
          </a:xfrm>
          <a:custGeom>
            <a:avLst/>
            <a:gdLst/>
            <a:ahLst/>
            <a:cxnLst/>
            <a:rect l="l" t="t" r="r" b="b"/>
            <a:pathLst>
              <a:path h="100964">
                <a:moveTo>
                  <a:pt x="0" y="100609"/>
                </a:moveTo>
                <a:lnTo>
                  <a:pt x="0" y="0"/>
                </a:lnTo>
              </a:path>
            </a:pathLst>
          </a:custGeom>
          <a:ln w="6667">
            <a:solidFill>
              <a:srgbClr val="231F20"/>
            </a:solidFill>
          </a:ln>
        </p:spPr>
        <p:txBody>
          <a:bodyPr wrap="square" lIns="0" tIns="0" rIns="0" bIns="0" rtlCol="0"/>
          <a:lstStyle/>
          <a:p>
            <a:endParaRPr/>
          </a:p>
        </p:txBody>
      </p:sp>
      <p:sp>
        <p:nvSpPr>
          <p:cNvPr id="11" name="object 11"/>
          <p:cNvSpPr/>
          <p:nvPr/>
        </p:nvSpPr>
        <p:spPr>
          <a:xfrm>
            <a:off x="7564632" y="5185836"/>
            <a:ext cx="635" cy="97790"/>
          </a:xfrm>
          <a:custGeom>
            <a:avLst/>
            <a:gdLst/>
            <a:ahLst/>
            <a:cxnLst/>
            <a:rect l="l" t="t" r="r" b="b"/>
            <a:pathLst>
              <a:path w="635" h="97789">
                <a:moveTo>
                  <a:pt x="0" y="97421"/>
                </a:moveTo>
                <a:lnTo>
                  <a:pt x="533" y="0"/>
                </a:lnTo>
              </a:path>
            </a:pathLst>
          </a:custGeom>
          <a:ln w="6667">
            <a:solidFill>
              <a:srgbClr val="231F20"/>
            </a:solidFill>
          </a:ln>
        </p:spPr>
        <p:txBody>
          <a:bodyPr wrap="square" lIns="0" tIns="0" rIns="0" bIns="0" rtlCol="0"/>
          <a:lstStyle/>
          <a:p>
            <a:endParaRPr/>
          </a:p>
        </p:txBody>
      </p:sp>
      <p:grpSp>
        <p:nvGrpSpPr>
          <p:cNvPr id="12" name="object 12"/>
          <p:cNvGrpSpPr/>
          <p:nvPr/>
        </p:nvGrpSpPr>
        <p:grpSpPr>
          <a:xfrm>
            <a:off x="7240965" y="5212444"/>
            <a:ext cx="199390" cy="43180"/>
            <a:chOff x="2557840" y="5212444"/>
            <a:chExt cx="199390" cy="43180"/>
          </a:xfrm>
        </p:grpSpPr>
        <p:sp>
          <p:nvSpPr>
            <p:cNvPr id="13" name="object 13"/>
            <p:cNvSpPr/>
            <p:nvPr/>
          </p:nvSpPr>
          <p:spPr>
            <a:xfrm>
              <a:off x="2557840" y="5233742"/>
              <a:ext cx="177800" cy="0"/>
            </a:xfrm>
            <a:custGeom>
              <a:avLst/>
              <a:gdLst/>
              <a:ahLst/>
              <a:cxnLst/>
              <a:rect l="l" t="t" r="r" b="b"/>
              <a:pathLst>
                <a:path w="177800">
                  <a:moveTo>
                    <a:pt x="0" y="0"/>
                  </a:moveTo>
                  <a:lnTo>
                    <a:pt x="177800" y="0"/>
                  </a:lnTo>
                </a:path>
              </a:pathLst>
            </a:custGeom>
            <a:ln w="10007">
              <a:solidFill>
                <a:srgbClr val="231F20"/>
              </a:solidFill>
            </a:ln>
          </p:spPr>
          <p:txBody>
            <a:bodyPr wrap="square" lIns="0" tIns="0" rIns="0" bIns="0" rtlCol="0"/>
            <a:lstStyle/>
            <a:p>
              <a:endParaRPr/>
            </a:p>
          </p:txBody>
        </p:sp>
        <p:sp>
          <p:nvSpPr>
            <p:cNvPr id="14" name="object 14"/>
            <p:cNvSpPr/>
            <p:nvPr/>
          </p:nvSpPr>
          <p:spPr>
            <a:xfrm>
              <a:off x="2714345" y="5212444"/>
              <a:ext cx="43180" cy="43180"/>
            </a:xfrm>
            <a:custGeom>
              <a:avLst/>
              <a:gdLst/>
              <a:ahLst/>
              <a:cxnLst/>
              <a:rect l="l" t="t" r="r" b="b"/>
              <a:pathLst>
                <a:path w="43180" h="43179">
                  <a:moveTo>
                    <a:pt x="0" y="0"/>
                  </a:moveTo>
                  <a:lnTo>
                    <a:pt x="21297" y="21297"/>
                  </a:lnTo>
                  <a:lnTo>
                    <a:pt x="0" y="42595"/>
                  </a:lnTo>
                  <a:lnTo>
                    <a:pt x="42595" y="21297"/>
                  </a:lnTo>
                  <a:lnTo>
                    <a:pt x="0" y="0"/>
                  </a:lnTo>
                  <a:close/>
                </a:path>
              </a:pathLst>
            </a:custGeom>
            <a:solidFill>
              <a:srgbClr val="231F20"/>
            </a:solidFill>
          </p:spPr>
          <p:txBody>
            <a:bodyPr wrap="square" lIns="0" tIns="0" rIns="0" bIns="0" rtlCol="0"/>
            <a:lstStyle/>
            <a:p>
              <a:endParaRPr/>
            </a:p>
          </p:txBody>
        </p:sp>
      </p:grpSp>
      <p:grpSp>
        <p:nvGrpSpPr>
          <p:cNvPr id="15" name="object 15"/>
          <p:cNvGrpSpPr/>
          <p:nvPr/>
        </p:nvGrpSpPr>
        <p:grpSpPr>
          <a:xfrm>
            <a:off x="7565688" y="5212444"/>
            <a:ext cx="199390" cy="43180"/>
            <a:chOff x="2882563" y="5212444"/>
            <a:chExt cx="199390" cy="43180"/>
          </a:xfrm>
        </p:grpSpPr>
        <p:sp>
          <p:nvSpPr>
            <p:cNvPr id="16" name="object 16"/>
            <p:cNvSpPr/>
            <p:nvPr/>
          </p:nvSpPr>
          <p:spPr>
            <a:xfrm>
              <a:off x="2903857" y="5233742"/>
              <a:ext cx="177800" cy="0"/>
            </a:xfrm>
            <a:custGeom>
              <a:avLst/>
              <a:gdLst/>
              <a:ahLst/>
              <a:cxnLst/>
              <a:rect l="l" t="t" r="r" b="b"/>
              <a:pathLst>
                <a:path w="177800">
                  <a:moveTo>
                    <a:pt x="177800" y="0"/>
                  </a:moveTo>
                  <a:lnTo>
                    <a:pt x="0" y="0"/>
                  </a:lnTo>
                </a:path>
              </a:pathLst>
            </a:custGeom>
            <a:ln w="10007">
              <a:solidFill>
                <a:srgbClr val="231F20"/>
              </a:solidFill>
            </a:ln>
          </p:spPr>
          <p:txBody>
            <a:bodyPr wrap="square" lIns="0" tIns="0" rIns="0" bIns="0" rtlCol="0"/>
            <a:lstStyle/>
            <a:p>
              <a:endParaRPr/>
            </a:p>
          </p:txBody>
        </p:sp>
        <p:sp>
          <p:nvSpPr>
            <p:cNvPr id="17" name="object 17"/>
            <p:cNvSpPr/>
            <p:nvPr/>
          </p:nvSpPr>
          <p:spPr>
            <a:xfrm>
              <a:off x="2882563" y="5212444"/>
              <a:ext cx="43180" cy="43180"/>
            </a:xfrm>
            <a:custGeom>
              <a:avLst/>
              <a:gdLst/>
              <a:ahLst/>
              <a:cxnLst/>
              <a:rect l="l" t="t" r="r" b="b"/>
              <a:pathLst>
                <a:path w="43180" h="43179">
                  <a:moveTo>
                    <a:pt x="42583" y="0"/>
                  </a:moveTo>
                  <a:lnTo>
                    <a:pt x="0" y="21297"/>
                  </a:lnTo>
                  <a:lnTo>
                    <a:pt x="42583" y="42595"/>
                  </a:lnTo>
                  <a:lnTo>
                    <a:pt x="21297" y="21297"/>
                  </a:lnTo>
                  <a:lnTo>
                    <a:pt x="42583" y="0"/>
                  </a:lnTo>
                  <a:close/>
                </a:path>
              </a:pathLst>
            </a:custGeom>
            <a:solidFill>
              <a:srgbClr val="231F20"/>
            </a:solidFill>
          </p:spPr>
          <p:txBody>
            <a:bodyPr wrap="square" lIns="0" tIns="0" rIns="0" bIns="0" rtlCol="0"/>
            <a:lstStyle/>
            <a:p>
              <a:endParaRPr/>
            </a:p>
          </p:txBody>
        </p:sp>
      </p:grpSp>
      <p:pic>
        <p:nvPicPr>
          <p:cNvPr id="18" name="object 18"/>
          <p:cNvPicPr/>
          <p:nvPr/>
        </p:nvPicPr>
        <p:blipFill>
          <a:blip r:embed="rId3" cstate="print"/>
          <a:stretch>
            <a:fillRect/>
          </a:stretch>
        </p:blipFill>
        <p:spPr>
          <a:xfrm>
            <a:off x="7889571" y="5356240"/>
            <a:ext cx="696004" cy="89780"/>
          </a:xfrm>
          <a:prstGeom prst="rect">
            <a:avLst/>
          </a:prstGeom>
        </p:spPr>
      </p:pic>
      <p:sp>
        <p:nvSpPr>
          <p:cNvPr id="19" name="object 19"/>
          <p:cNvSpPr txBox="1">
            <a:spLocks noGrp="1"/>
          </p:cNvSpPr>
          <p:nvPr>
            <p:ph type="title"/>
          </p:nvPr>
        </p:nvSpPr>
        <p:spPr>
          <a:xfrm>
            <a:off x="5654422" y="706011"/>
            <a:ext cx="2983865" cy="482600"/>
          </a:xfrm>
          <a:prstGeom prst="rect">
            <a:avLst/>
          </a:prstGeom>
        </p:spPr>
        <p:txBody>
          <a:bodyPr vert="horz" wrap="square" lIns="0" tIns="12700" rIns="0" bIns="0" rtlCol="0">
            <a:spAutoFit/>
          </a:bodyPr>
          <a:lstStyle/>
          <a:p>
            <a:pPr marL="12700">
              <a:spcBef>
                <a:spcPts val="100"/>
              </a:spcBef>
            </a:pPr>
            <a:r>
              <a:rPr sz="3000" spc="30" dirty="0"/>
              <a:t>3</a:t>
            </a:r>
            <a:r>
              <a:rPr sz="1600" spc="30" dirty="0"/>
              <a:t>Electrodos</a:t>
            </a:r>
            <a:r>
              <a:rPr sz="1600" spc="-20" dirty="0"/>
              <a:t> </a:t>
            </a:r>
            <a:r>
              <a:rPr sz="1600" spc="50" dirty="0"/>
              <a:t>de</a:t>
            </a:r>
            <a:r>
              <a:rPr sz="1600" spc="-15" dirty="0"/>
              <a:t> </a:t>
            </a:r>
            <a:r>
              <a:rPr sz="1600" spc="50" dirty="0"/>
              <a:t>puesta</a:t>
            </a:r>
            <a:r>
              <a:rPr sz="1600" spc="-15" dirty="0"/>
              <a:t> </a:t>
            </a:r>
            <a:r>
              <a:rPr sz="1600" spc="5" dirty="0"/>
              <a:t>a</a:t>
            </a:r>
            <a:r>
              <a:rPr sz="1600" spc="-15" dirty="0"/>
              <a:t> </a:t>
            </a:r>
            <a:r>
              <a:rPr sz="1600" spc="75" dirty="0"/>
              <a:t>tierra</a:t>
            </a:r>
            <a:endParaRPr sz="1600"/>
          </a:p>
        </p:txBody>
      </p:sp>
      <p:sp>
        <p:nvSpPr>
          <p:cNvPr id="20" name="object 20"/>
          <p:cNvSpPr txBox="1"/>
          <p:nvPr/>
        </p:nvSpPr>
        <p:spPr>
          <a:xfrm>
            <a:off x="5337175" y="1620408"/>
            <a:ext cx="4320540" cy="1137920"/>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3.1</a:t>
            </a:r>
            <a:r>
              <a:rPr sz="800" b="1" spc="-35" dirty="0">
                <a:solidFill>
                  <a:srgbClr val="171514"/>
                </a:solidFill>
                <a:latin typeface="Arial"/>
                <a:cs typeface="Arial"/>
              </a:rPr>
              <a:t> </a:t>
            </a:r>
            <a:r>
              <a:rPr sz="800" b="1" spc="-15" dirty="0">
                <a:solidFill>
                  <a:srgbClr val="171514"/>
                </a:solidFill>
                <a:latin typeface="Arial"/>
                <a:cs typeface="Arial"/>
              </a:rPr>
              <a:t>VARILLA</a:t>
            </a:r>
            <a:r>
              <a:rPr sz="800" b="1" spc="-30" dirty="0">
                <a:solidFill>
                  <a:srgbClr val="171514"/>
                </a:solidFill>
                <a:latin typeface="Arial"/>
                <a:cs typeface="Arial"/>
              </a:rPr>
              <a:t> </a:t>
            </a:r>
            <a:r>
              <a:rPr sz="800" b="1" dirty="0">
                <a:solidFill>
                  <a:srgbClr val="171514"/>
                </a:solidFill>
                <a:latin typeface="Arial"/>
                <a:cs typeface="Arial"/>
              </a:rPr>
              <a:t>IMPULSADA</a:t>
            </a:r>
            <a:r>
              <a:rPr sz="800" b="1" spc="-30" dirty="0">
                <a:solidFill>
                  <a:srgbClr val="171514"/>
                </a:solidFill>
                <a:latin typeface="Arial"/>
                <a:cs typeface="Arial"/>
              </a:rPr>
              <a:t> </a:t>
            </a:r>
            <a:r>
              <a:rPr sz="800" b="1" spc="-15" dirty="0">
                <a:solidFill>
                  <a:srgbClr val="171514"/>
                </a:solidFill>
                <a:latin typeface="Arial"/>
                <a:cs typeface="Arial"/>
              </a:rPr>
              <a:t>SIMPLE</a:t>
            </a:r>
            <a:endParaRPr sz="800" dirty="0">
              <a:latin typeface="Arial"/>
              <a:cs typeface="Arial"/>
            </a:endParaRPr>
          </a:p>
          <a:p>
            <a:pPr marL="12700" marR="5080">
              <a:lnSpc>
                <a:spcPct val="125000"/>
              </a:lnSpc>
              <a:spcBef>
                <a:spcPts val="600"/>
              </a:spcBef>
            </a:pPr>
            <a:r>
              <a:rPr sz="800" spc="25" dirty="0">
                <a:solidFill>
                  <a:srgbClr val="171514"/>
                </a:solidFill>
                <a:latin typeface="Microsoft Sans Serif"/>
                <a:cs typeface="Microsoft Sans Serif"/>
              </a:rPr>
              <a:t>Aunque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electrodo </a:t>
            </a:r>
            <a:r>
              <a:rPr sz="800" spc="20" dirty="0">
                <a:solidFill>
                  <a:srgbClr val="171514"/>
                </a:solidFill>
                <a:latin typeface="Microsoft Sans Serif"/>
                <a:cs typeface="Microsoft Sans Serif"/>
              </a:rPr>
              <a:t>semiesférico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 </a:t>
            </a:r>
            <a:r>
              <a:rPr sz="800" spc="45" dirty="0">
                <a:solidFill>
                  <a:srgbClr val="171514"/>
                </a:solidFill>
                <a:latin typeface="Microsoft Sans Serif"/>
                <a:cs typeface="Microsoft Sans Serif"/>
              </a:rPr>
              <a:t>forma </a:t>
            </a:r>
            <a:r>
              <a:rPr sz="800" spc="30" dirty="0">
                <a:solidFill>
                  <a:srgbClr val="171514"/>
                </a:solidFill>
                <a:latin typeface="Microsoft Sans Serif"/>
                <a:cs typeface="Microsoft Sans Serif"/>
              </a:rPr>
              <a:t>geométrica </a:t>
            </a:r>
            <a:r>
              <a:rPr sz="800" spc="20" dirty="0">
                <a:solidFill>
                  <a:srgbClr val="171514"/>
                </a:solidFill>
                <a:latin typeface="Microsoft Sans Serif"/>
                <a:cs typeface="Microsoft Sans Serif"/>
              </a:rPr>
              <a:t>más </a:t>
            </a:r>
            <a:r>
              <a:rPr sz="800" spc="25" dirty="0">
                <a:solidFill>
                  <a:srgbClr val="171514"/>
                </a:solidFill>
                <a:latin typeface="Microsoft Sans Serif"/>
                <a:cs typeface="Microsoft Sans Serif"/>
              </a:rPr>
              <a:t>simple para </a:t>
            </a:r>
            <a:r>
              <a:rPr sz="800" spc="15" dirty="0" err="1">
                <a:solidFill>
                  <a:srgbClr val="171514"/>
                </a:solidFill>
                <a:latin typeface="Microsoft Sans Serif"/>
                <a:cs typeface="Microsoft Sans Serif"/>
              </a:rPr>
              <a:t>calcular</a:t>
            </a:r>
            <a:r>
              <a:rPr sz="800" spc="15"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su</a:t>
            </a:r>
            <a:r>
              <a:rPr lang="es-ES" sz="800" spc="1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spc="-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desde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punto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vista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práctico,</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tipo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puesta</a:t>
            </a:r>
            <a:r>
              <a:rPr sz="800" dirty="0">
                <a:solidFill>
                  <a:srgbClr val="171514"/>
                </a:solidFill>
                <a:latin typeface="Microsoft Sans Serif"/>
                <a:cs typeface="Microsoft Sans Serif"/>
              </a:rPr>
              <a:t> a </a:t>
            </a:r>
            <a:r>
              <a:rPr sz="800" spc="35" dirty="0" err="1" smtClean="0">
                <a:solidFill>
                  <a:srgbClr val="171514"/>
                </a:solidFill>
                <a:latin typeface="Microsoft Sans Serif"/>
                <a:cs typeface="Microsoft Sans Serif"/>
              </a:rPr>
              <a:t>tierra</a:t>
            </a:r>
            <a:r>
              <a:rPr lang="es-ES" sz="800" spc="3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más</a:t>
            </a:r>
            <a:r>
              <a:rPr sz="800" spc="20"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común </a:t>
            </a:r>
            <a:r>
              <a:rPr sz="800" spc="15" dirty="0">
                <a:solidFill>
                  <a:srgbClr val="171514"/>
                </a:solidFill>
                <a:latin typeface="Microsoft Sans Serif"/>
                <a:cs typeface="Microsoft Sans Serif"/>
              </a:rPr>
              <a:t>(especialmente </a:t>
            </a:r>
            <a:r>
              <a:rPr sz="800" spc="25" dirty="0">
                <a:solidFill>
                  <a:srgbClr val="171514"/>
                </a:solidFill>
                <a:latin typeface="Microsoft Sans Serif"/>
                <a:cs typeface="Microsoft Sans Serif"/>
              </a:rPr>
              <a:t>en </a:t>
            </a:r>
            <a:r>
              <a:rPr sz="800" spc="20" dirty="0">
                <a:solidFill>
                  <a:srgbClr val="171514"/>
                </a:solidFill>
                <a:latin typeface="Microsoft Sans Serif"/>
                <a:cs typeface="Microsoft Sans Serif"/>
              </a:rPr>
              <a:t>redes </a:t>
            </a:r>
            <a:r>
              <a:rPr sz="800" spc="25" dirty="0">
                <a:solidFill>
                  <a:srgbClr val="171514"/>
                </a:solidFill>
                <a:latin typeface="Microsoft Sans Serif"/>
                <a:cs typeface="Microsoft Sans Serif"/>
              </a:rPr>
              <a:t>de distribución) </a:t>
            </a:r>
            <a:r>
              <a:rPr sz="800" spc="-10" dirty="0">
                <a:solidFill>
                  <a:srgbClr val="171514"/>
                </a:solidFill>
                <a:latin typeface="Microsoft Sans Serif"/>
                <a:cs typeface="Microsoft Sans Serif"/>
              </a:rPr>
              <a:t>es</a:t>
            </a:r>
            <a:r>
              <a:rPr sz="800" spc="-10" dirty="0">
                <a:solidFill>
                  <a:srgbClr val="171514"/>
                </a:solidFill>
                <a:latin typeface="Microsoft Sans Serif"/>
                <a:cs typeface="Microsoft Sans Serif"/>
              </a:rPr>
              <a:t> </a:t>
            </a:r>
            <a:r>
              <a:rPr sz="800" spc="10" dirty="0">
                <a:solidFill>
                  <a:srgbClr val="171514"/>
                </a:solidFill>
                <a:latin typeface="Microsoft Sans Serif"/>
                <a:cs typeface="Microsoft Sans Serif"/>
              </a:rPr>
              <a:t>la </a:t>
            </a:r>
            <a:r>
              <a:rPr lang="es-ES" sz="800" spc="20" dirty="0" smtClean="0">
                <a:solidFill>
                  <a:srgbClr val="171514"/>
                </a:solidFill>
                <a:latin typeface="Microsoft Sans Serif"/>
                <a:cs typeface="Microsoft Sans Serif"/>
              </a:rPr>
              <a:t>jabalina</a:t>
            </a:r>
            <a:r>
              <a:rPr sz="800" spc="20" dirty="0" smtClean="0">
                <a:solidFill>
                  <a:srgbClr val="171514"/>
                </a:solidFill>
                <a:latin typeface="Microsoft Sans Serif"/>
                <a:cs typeface="Microsoft Sans Serif"/>
              </a:rPr>
              <a:t> </a:t>
            </a:r>
            <a:r>
              <a:rPr sz="800" spc="20" dirty="0" err="1">
                <a:solidFill>
                  <a:srgbClr val="171514"/>
                </a:solidFill>
                <a:latin typeface="Microsoft Sans Serif"/>
                <a:cs typeface="Microsoft Sans Serif"/>
              </a:rPr>
              <a:t>cilíndrica</a:t>
            </a:r>
            <a:r>
              <a:rPr sz="800" spc="20" dirty="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maciza</a:t>
            </a:r>
            <a:r>
              <a:rPr lang="es-ES" sz="800" spc="1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enterrada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verticalmente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suelo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(Figura</a:t>
            </a:r>
            <a:r>
              <a:rPr sz="800" spc="-5" dirty="0">
                <a:solidFill>
                  <a:srgbClr val="171514"/>
                </a:solidFill>
                <a:latin typeface="Microsoft Sans Serif"/>
                <a:cs typeface="Microsoft Sans Serif"/>
              </a:rPr>
              <a:t> 3.1). </a:t>
            </a:r>
            <a:r>
              <a:rPr sz="800" spc="-10" dirty="0">
                <a:solidFill>
                  <a:srgbClr val="171514"/>
                </a:solidFill>
                <a:latin typeface="Microsoft Sans Serif"/>
                <a:cs typeface="Microsoft Sans Serif"/>
              </a:rPr>
              <a:t>.</a:t>
            </a:r>
            <a:endParaRPr sz="800" dirty="0">
              <a:latin typeface="Microsoft Sans Serif"/>
              <a:cs typeface="Microsoft Sans Serif"/>
            </a:endParaRPr>
          </a:p>
          <a:p>
            <a:pPr marL="12700" marR="291465" indent="152400">
              <a:lnSpc>
                <a:spcPct val="125000"/>
              </a:lnSpc>
            </a:pPr>
            <a:r>
              <a:rPr sz="800" spc="30" dirty="0">
                <a:solidFill>
                  <a:srgbClr val="171514"/>
                </a:solidFill>
                <a:latin typeface="Microsoft Sans Serif"/>
                <a:cs typeface="Microsoft Sans Serif"/>
              </a:rPr>
              <a:t>Laurent</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expresión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bastante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precisa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electrodo</a:t>
            </a:r>
            <a:r>
              <a:rPr sz="80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lang="es-ES" sz="800" spc="15" dirty="0" smtClean="0">
                <a:solidFill>
                  <a:srgbClr val="171514"/>
                </a:solidFill>
                <a:latin typeface="Microsoft Sans Serif"/>
                <a:cs typeface="Microsoft Sans Serif"/>
              </a:rPr>
              <a:t>jabalina</a:t>
            </a:r>
            <a:r>
              <a:rPr sz="800" spc="15" dirty="0" smtClean="0">
                <a:solidFill>
                  <a:srgbClr val="171514"/>
                </a:solidFill>
                <a:latin typeface="Microsoft Sans Serif"/>
                <a:cs typeface="Microsoft Sans Serif"/>
              </a:rPr>
              <a:t>.</a:t>
            </a:r>
            <a:r>
              <a:rPr sz="500" spc="15" dirty="0" smtClean="0">
                <a:solidFill>
                  <a:srgbClr val="171514"/>
                </a:solidFill>
                <a:latin typeface="Microsoft Sans Serif"/>
                <a:cs typeface="Microsoft Sans Serif"/>
              </a:rPr>
              <a:t>1</a:t>
            </a:r>
            <a:endParaRPr sz="500" dirty="0">
              <a:latin typeface="Microsoft Sans Serif"/>
              <a:cs typeface="Microsoft Sans Serif"/>
            </a:endParaRPr>
          </a:p>
        </p:txBody>
      </p:sp>
      <p:sp>
        <p:nvSpPr>
          <p:cNvPr id="21" name="object 21"/>
          <p:cNvSpPr txBox="1"/>
          <p:nvPr/>
        </p:nvSpPr>
        <p:spPr>
          <a:xfrm>
            <a:off x="7066740" y="2935648"/>
            <a:ext cx="812165" cy="173766"/>
          </a:xfrm>
          <a:prstGeom prst="rect">
            <a:avLst/>
          </a:prstGeom>
        </p:spPr>
        <p:txBody>
          <a:bodyPr vert="horz" wrap="square" lIns="0" tIns="12065" rIns="0" bIns="0" rtlCol="0">
            <a:spAutoFit/>
          </a:bodyPr>
          <a:lstStyle/>
          <a:p>
            <a:pPr marL="38100">
              <a:spcBef>
                <a:spcPts val="95"/>
              </a:spcBef>
            </a:pPr>
            <a:r>
              <a:rPr sz="1050" i="1" spc="-75" dirty="0">
                <a:latin typeface="Arial"/>
                <a:cs typeface="Arial"/>
              </a:rPr>
              <a:t>R</a:t>
            </a:r>
            <a:r>
              <a:rPr sz="1000" spc="-75" dirty="0" smtClean="0">
                <a:latin typeface="Microsoft Sans Serif"/>
                <a:cs typeface="Microsoft Sans Serif"/>
              </a:rPr>
              <a:t>=</a:t>
            </a:r>
            <a:r>
              <a:rPr lang="es-ES" sz="1000" spc="195" dirty="0" smtClean="0">
                <a:latin typeface="Microsoft Sans Serif"/>
                <a:cs typeface="Microsoft Sans Serif"/>
              </a:rPr>
              <a:t> </a:t>
            </a:r>
            <a:r>
              <a:rPr sz="1575" i="1" u="sng" baseline="34391" dirty="0" smtClean="0">
                <a:uFill>
                  <a:solidFill>
                    <a:srgbClr val="000000"/>
                  </a:solidFill>
                </a:uFill>
                <a:latin typeface="Arial"/>
                <a:cs typeface="Arial"/>
              </a:rPr>
              <a:t>ρ</a:t>
            </a:r>
            <a:r>
              <a:rPr sz="1575" i="1" spc="592" baseline="34391" dirty="0" smtClean="0">
                <a:latin typeface="Arial"/>
                <a:cs typeface="Arial"/>
              </a:rPr>
              <a:t> </a:t>
            </a:r>
            <a:r>
              <a:rPr sz="1000" spc="-40" dirty="0">
                <a:latin typeface="Microsoft Sans Serif"/>
                <a:cs typeface="Microsoft Sans Serif"/>
              </a:rPr>
              <a:t>en</a:t>
            </a:r>
            <a:r>
              <a:rPr sz="1500" u="sng" spc="-60" baseline="36111" dirty="0">
                <a:uFill>
                  <a:solidFill>
                    <a:srgbClr val="000000"/>
                  </a:solidFill>
                </a:uFill>
                <a:latin typeface="Microsoft Sans Serif"/>
                <a:cs typeface="Microsoft Sans Serif"/>
              </a:rPr>
              <a:t>3</a:t>
            </a:r>
            <a:r>
              <a:rPr sz="1575" i="1" u="sng" spc="-60" baseline="34391" dirty="0">
                <a:uFill>
                  <a:solidFill>
                    <a:srgbClr val="000000"/>
                  </a:solidFill>
                </a:uFill>
                <a:latin typeface="Arial"/>
                <a:cs typeface="Arial"/>
              </a:rPr>
              <a:t>L</a:t>
            </a:r>
            <a:endParaRPr sz="1575" baseline="34391" dirty="0">
              <a:latin typeface="Arial"/>
              <a:cs typeface="Arial"/>
            </a:endParaRPr>
          </a:p>
        </p:txBody>
      </p:sp>
      <p:sp>
        <p:nvSpPr>
          <p:cNvPr id="22" name="object 22"/>
          <p:cNvSpPr txBox="1"/>
          <p:nvPr/>
        </p:nvSpPr>
        <p:spPr>
          <a:xfrm>
            <a:off x="9384616" y="2966609"/>
            <a:ext cx="22987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(3.1)</a:t>
            </a:r>
            <a:endParaRPr sz="800">
              <a:latin typeface="Microsoft Sans Serif"/>
              <a:cs typeface="Microsoft Sans Serif"/>
            </a:endParaRPr>
          </a:p>
        </p:txBody>
      </p:sp>
      <p:sp>
        <p:nvSpPr>
          <p:cNvPr id="23" name="object 23"/>
          <p:cNvSpPr txBox="1"/>
          <p:nvPr/>
        </p:nvSpPr>
        <p:spPr>
          <a:xfrm>
            <a:off x="5337126" y="3032931"/>
            <a:ext cx="4051300" cy="566181"/>
          </a:xfrm>
          <a:prstGeom prst="rect">
            <a:avLst/>
          </a:prstGeom>
        </p:spPr>
        <p:txBody>
          <a:bodyPr vert="horz" wrap="square" lIns="0" tIns="12065" rIns="0" bIns="0" rtlCol="0">
            <a:spAutoFit/>
          </a:bodyPr>
          <a:lstStyle/>
          <a:p>
            <a:pPr marL="429259" algn="ctr">
              <a:spcBef>
                <a:spcPts val="95"/>
              </a:spcBef>
              <a:tabLst>
                <a:tab pos="828040" algn="l"/>
              </a:tabLst>
            </a:pPr>
            <a:r>
              <a:rPr sz="1000" spc="15" dirty="0">
                <a:latin typeface="Microsoft Sans Serif"/>
                <a:cs typeface="Microsoft Sans Serif"/>
              </a:rPr>
              <a:t>2π</a:t>
            </a:r>
            <a:r>
              <a:rPr sz="1050" i="1" spc="15" dirty="0">
                <a:latin typeface="Arial"/>
                <a:cs typeface="Arial"/>
              </a:rPr>
              <a:t>L	</a:t>
            </a:r>
            <a:r>
              <a:rPr sz="1050" i="1" spc="30" dirty="0">
                <a:latin typeface="Arial"/>
                <a:cs typeface="Arial"/>
              </a:rPr>
              <a:t>d</a:t>
            </a:r>
            <a:endParaRPr sz="1050" dirty="0">
              <a:latin typeface="Arial"/>
              <a:cs typeface="Arial"/>
            </a:endParaRPr>
          </a:p>
          <a:p>
            <a:pPr marL="12700">
              <a:spcBef>
                <a:spcPts val="905"/>
              </a:spcBef>
            </a:pPr>
            <a:r>
              <a:rPr sz="750" spc="20" dirty="0">
                <a:solidFill>
                  <a:srgbClr val="171514"/>
                </a:solidFill>
                <a:latin typeface="Microsoft Sans Serif"/>
                <a:cs typeface="Microsoft Sans Serif"/>
              </a:rPr>
              <a:t>dónde</a:t>
            </a:r>
            <a:r>
              <a:rPr sz="750" i="1" spc="20" dirty="0">
                <a:solidFill>
                  <a:srgbClr val="171514"/>
                </a:solidFill>
                <a:latin typeface="Arial"/>
                <a:cs typeface="Arial"/>
              </a:rPr>
              <a:t>ρ</a:t>
            </a:r>
            <a:r>
              <a:rPr sz="750" spc="20"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suelo,</a:t>
            </a:r>
            <a:r>
              <a:rPr sz="750" i="1" spc="10" dirty="0">
                <a:solidFill>
                  <a:srgbClr val="171514"/>
                </a:solidFill>
                <a:latin typeface="Arial"/>
                <a:cs typeface="Arial"/>
              </a:rPr>
              <a:t>d</a:t>
            </a:r>
            <a:r>
              <a:rPr sz="750" spc="10"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diá</a:t>
            </a:r>
            <a:r>
              <a:rPr lang="es-ES" sz="750" spc="35" dirty="0" smtClean="0">
                <a:solidFill>
                  <a:srgbClr val="171514"/>
                </a:solidFill>
                <a:latin typeface="Microsoft Sans Serif"/>
                <a:cs typeface="Microsoft Sans Serif"/>
              </a:rPr>
              <a:t>m</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barra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y</a:t>
            </a:r>
            <a:r>
              <a:rPr sz="750" i="1" spc="-10" dirty="0">
                <a:solidFill>
                  <a:srgbClr val="171514"/>
                </a:solidFill>
                <a:latin typeface="Arial"/>
                <a:cs typeface="Arial"/>
              </a:rPr>
              <a:t>L</a:t>
            </a:r>
            <a:r>
              <a:rPr sz="750" spc="-10"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a:t>
            </a:r>
            <a:endParaRPr sz="750" dirty="0">
              <a:latin typeface="Microsoft Sans Serif"/>
              <a:cs typeface="Microsoft Sans Serif"/>
            </a:endParaRPr>
          </a:p>
          <a:p>
            <a:pPr marL="165100">
              <a:spcBef>
                <a:spcPts val="250"/>
              </a:spcBef>
            </a:pPr>
            <a:r>
              <a:rPr sz="800" spc="20" dirty="0">
                <a:solidFill>
                  <a:srgbClr val="171514"/>
                </a:solidFill>
                <a:latin typeface="Microsoft Sans Serif"/>
                <a:cs typeface="Microsoft Sans Serif"/>
              </a:rPr>
              <a:t>Otras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fórmulas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uso</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frecuente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son</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las </a:t>
            </a:r>
            <a:r>
              <a:rPr sz="800" spc="15" dirty="0">
                <a:solidFill>
                  <a:srgbClr val="171514"/>
                </a:solidFill>
                <a:latin typeface="Microsoft Sans Serif"/>
                <a:cs typeface="Microsoft Sans Serif"/>
              </a:rPr>
              <a:t>dadas</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Tagg,</a:t>
            </a:r>
            <a:r>
              <a:rPr sz="450" spc="5" dirty="0">
                <a:solidFill>
                  <a:srgbClr val="171514"/>
                </a:solidFill>
                <a:latin typeface="Microsoft Sans Serif"/>
                <a:cs typeface="Microsoft Sans Serif"/>
              </a:rPr>
              <a:t>2</a:t>
            </a:r>
            <a:endParaRPr sz="450" dirty="0">
              <a:latin typeface="Microsoft Sans Serif"/>
              <a:cs typeface="Microsoft Sans Serif"/>
            </a:endParaRPr>
          </a:p>
        </p:txBody>
      </p:sp>
      <p:sp>
        <p:nvSpPr>
          <p:cNvPr id="24" name="object 24"/>
          <p:cNvSpPr txBox="1"/>
          <p:nvPr/>
        </p:nvSpPr>
        <p:spPr>
          <a:xfrm>
            <a:off x="7325931" y="3875322"/>
            <a:ext cx="506730" cy="173766"/>
          </a:xfrm>
          <a:prstGeom prst="rect">
            <a:avLst/>
          </a:prstGeom>
        </p:spPr>
        <p:txBody>
          <a:bodyPr vert="horz" wrap="square" lIns="0" tIns="12065" rIns="0" bIns="0" rtlCol="0">
            <a:spAutoFit/>
          </a:bodyPr>
          <a:lstStyle/>
          <a:p>
            <a:pPr marL="12700">
              <a:spcBef>
                <a:spcPts val="95"/>
              </a:spcBef>
              <a:tabLst>
                <a:tab pos="415290" algn="l"/>
              </a:tabLst>
            </a:pPr>
            <a:r>
              <a:rPr sz="1000" spc="55" dirty="0">
                <a:latin typeface="Microsoft Sans Serif"/>
                <a:cs typeface="Microsoft Sans Serif"/>
              </a:rPr>
              <a:t>2π</a:t>
            </a:r>
            <a:r>
              <a:rPr sz="1050" i="1" spc="-60" dirty="0">
                <a:latin typeface="Arial"/>
                <a:cs typeface="Arial"/>
              </a:rPr>
              <a:t>L	</a:t>
            </a:r>
            <a:r>
              <a:rPr sz="1050" i="1" spc="30" dirty="0">
                <a:latin typeface="Arial"/>
                <a:cs typeface="Arial"/>
              </a:rPr>
              <a:t>d</a:t>
            </a:r>
            <a:endParaRPr sz="1050">
              <a:latin typeface="Arial"/>
              <a:cs typeface="Arial"/>
            </a:endParaRPr>
          </a:p>
        </p:txBody>
      </p:sp>
      <p:sp>
        <p:nvSpPr>
          <p:cNvPr id="25" name="object 25"/>
          <p:cNvSpPr txBox="1"/>
          <p:nvPr/>
        </p:nvSpPr>
        <p:spPr>
          <a:xfrm>
            <a:off x="7066725" y="3778040"/>
            <a:ext cx="814705" cy="173766"/>
          </a:xfrm>
          <a:prstGeom prst="rect">
            <a:avLst/>
          </a:prstGeom>
        </p:spPr>
        <p:txBody>
          <a:bodyPr vert="horz" wrap="square" lIns="0" tIns="12065" rIns="0" bIns="0" rtlCol="0">
            <a:spAutoFit/>
          </a:bodyPr>
          <a:lstStyle/>
          <a:p>
            <a:pPr marL="38100">
              <a:spcBef>
                <a:spcPts val="95"/>
              </a:spcBef>
            </a:pPr>
            <a:r>
              <a:rPr sz="1050" i="1" spc="-75" dirty="0">
                <a:latin typeface="Arial"/>
                <a:cs typeface="Arial"/>
              </a:rPr>
              <a:t>R</a:t>
            </a:r>
            <a:r>
              <a:rPr sz="1000" spc="-75" dirty="0" smtClean="0">
                <a:latin typeface="Microsoft Sans Serif"/>
                <a:cs typeface="Microsoft Sans Serif"/>
              </a:rPr>
              <a:t>=</a:t>
            </a:r>
            <a:r>
              <a:rPr lang="es-ES" sz="1000" spc="195" dirty="0" smtClean="0">
                <a:latin typeface="Microsoft Sans Serif"/>
                <a:cs typeface="Microsoft Sans Serif"/>
              </a:rPr>
              <a:t> </a:t>
            </a:r>
            <a:r>
              <a:rPr sz="1575" i="1" u="sng" baseline="34391" dirty="0" smtClean="0">
                <a:uFill>
                  <a:solidFill>
                    <a:srgbClr val="000000"/>
                  </a:solidFill>
                </a:uFill>
                <a:latin typeface="Arial"/>
                <a:cs typeface="Arial"/>
              </a:rPr>
              <a:t>ρ</a:t>
            </a:r>
            <a:r>
              <a:rPr sz="1575" i="1" spc="592" baseline="34391" dirty="0" smtClean="0">
                <a:latin typeface="Arial"/>
                <a:cs typeface="Arial"/>
              </a:rPr>
              <a:t> </a:t>
            </a:r>
            <a:r>
              <a:rPr sz="1000" spc="-35" dirty="0">
                <a:latin typeface="Microsoft Sans Serif"/>
                <a:cs typeface="Microsoft Sans Serif"/>
              </a:rPr>
              <a:t>en</a:t>
            </a:r>
            <a:r>
              <a:rPr sz="1500" u="sng" spc="-52" baseline="36111" dirty="0">
                <a:uFill>
                  <a:solidFill>
                    <a:srgbClr val="000000"/>
                  </a:solidFill>
                </a:uFill>
                <a:latin typeface="Microsoft Sans Serif"/>
                <a:cs typeface="Microsoft Sans Serif"/>
              </a:rPr>
              <a:t>4</a:t>
            </a:r>
            <a:r>
              <a:rPr sz="1575" i="1" u="sng" spc="-52" baseline="34391" dirty="0">
                <a:uFill>
                  <a:solidFill>
                    <a:srgbClr val="000000"/>
                  </a:solidFill>
                </a:uFill>
                <a:latin typeface="Arial"/>
                <a:cs typeface="Arial"/>
              </a:rPr>
              <a:t>L</a:t>
            </a:r>
            <a:endParaRPr sz="1575" baseline="34391" dirty="0">
              <a:latin typeface="Arial"/>
              <a:cs typeface="Arial"/>
            </a:endParaRPr>
          </a:p>
        </p:txBody>
      </p:sp>
      <p:sp>
        <p:nvSpPr>
          <p:cNvPr id="26" name="object 26"/>
          <p:cNvSpPr txBox="1"/>
          <p:nvPr/>
        </p:nvSpPr>
        <p:spPr>
          <a:xfrm>
            <a:off x="9375001" y="380265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(3.2)</a:t>
            </a:r>
            <a:endParaRPr sz="850">
              <a:latin typeface="Microsoft Sans Serif"/>
              <a:cs typeface="Microsoft Sans Serif"/>
            </a:endParaRPr>
          </a:p>
        </p:txBody>
      </p:sp>
      <p:sp>
        <p:nvSpPr>
          <p:cNvPr id="27" name="object 27"/>
          <p:cNvSpPr txBox="1"/>
          <p:nvPr/>
        </p:nvSpPr>
        <p:spPr>
          <a:xfrm>
            <a:off x="5337163" y="4115834"/>
            <a:ext cx="1276350" cy="159018"/>
          </a:xfrm>
          <a:prstGeom prst="rect">
            <a:avLst/>
          </a:prstGeom>
        </p:spPr>
        <p:txBody>
          <a:bodyPr vert="horz" wrap="square" lIns="0" tIns="12700" rIns="0" bIns="0" rtlCol="0">
            <a:spAutoFit/>
          </a:bodyPr>
          <a:lstStyle/>
          <a:p>
            <a:pPr marL="12700">
              <a:spcBef>
                <a:spcPts val="100"/>
              </a:spcBef>
            </a:pPr>
            <a:r>
              <a:rPr sz="950" spc="5" dirty="0">
                <a:solidFill>
                  <a:srgbClr val="171514"/>
                </a:solidFill>
                <a:latin typeface="Microsoft Sans Serif"/>
                <a:cs typeface="Microsoft Sans Serif"/>
              </a:rPr>
              <a:t>y</a:t>
            </a:r>
            <a:r>
              <a:rPr sz="950" spc="-25" dirty="0">
                <a:solidFill>
                  <a:srgbClr val="171514"/>
                </a:solidFill>
                <a:latin typeface="Microsoft Sans Serif"/>
                <a:cs typeface="Microsoft Sans Serif"/>
              </a:rPr>
              <a:t> </a:t>
            </a:r>
            <a:r>
              <a:rPr sz="950" spc="15" dirty="0">
                <a:solidFill>
                  <a:srgbClr val="171514"/>
                </a:solidFill>
                <a:latin typeface="Microsoft Sans Serif"/>
                <a:cs typeface="Microsoft Sans Serif"/>
              </a:rPr>
              <a:t>el</a:t>
            </a:r>
            <a:r>
              <a:rPr sz="950" spc="-25" dirty="0">
                <a:solidFill>
                  <a:srgbClr val="171514"/>
                </a:solidFill>
                <a:latin typeface="Microsoft Sans Serif"/>
                <a:cs typeface="Microsoft Sans Serif"/>
              </a:rPr>
              <a:t> </a:t>
            </a:r>
            <a:r>
              <a:rPr sz="950" spc="40" dirty="0">
                <a:solidFill>
                  <a:srgbClr val="171514"/>
                </a:solidFill>
                <a:latin typeface="Microsoft Sans Serif"/>
                <a:cs typeface="Microsoft Sans Serif"/>
              </a:rPr>
              <a:t>dado</a:t>
            </a:r>
            <a:r>
              <a:rPr sz="950" spc="-25" dirty="0">
                <a:solidFill>
                  <a:srgbClr val="171514"/>
                </a:solidFill>
                <a:latin typeface="Microsoft Sans Serif"/>
                <a:cs typeface="Microsoft Sans Serif"/>
              </a:rPr>
              <a:t> </a:t>
            </a:r>
            <a:r>
              <a:rPr sz="950" spc="55" dirty="0">
                <a:solidFill>
                  <a:srgbClr val="171514"/>
                </a:solidFill>
                <a:latin typeface="Microsoft Sans Serif"/>
                <a:cs typeface="Microsoft Sans Serif"/>
              </a:rPr>
              <a:t>por</a:t>
            </a:r>
            <a:r>
              <a:rPr sz="950" spc="-25" dirty="0">
                <a:solidFill>
                  <a:srgbClr val="171514"/>
                </a:solidFill>
                <a:latin typeface="Microsoft Sans Serif"/>
                <a:cs typeface="Microsoft Sans Serif"/>
              </a:rPr>
              <a:t> </a:t>
            </a:r>
            <a:r>
              <a:rPr sz="950" spc="35" dirty="0">
                <a:solidFill>
                  <a:srgbClr val="171514"/>
                </a:solidFill>
                <a:latin typeface="Microsoft Sans Serif"/>
                <a:cs typeface="Microsoft Sans Serif"/>
              </a:rPr>
              <a:t>Dwight,</a:t>
            </a:r>
            <a:r>
              <a:rPr sz="550" spc="35" dirty="0">
                <a:solidFill>
                  <a:srgbClr val="171514"/>
                </a:solidFill>
                <a:latin typeface="Microsoft Sans Serif"/>
                <a:cs typeface="Microsoft Sans Serif"/>
              </a:rPr>
              <a:t>3</a:t>
            </a:r>
            <a:endParaRPr sz="550">
              <a:latin typeface="Microsoft Sans Serif"/>
              <a:cs typeface="Microsoft Sans Serif"/>
            </a:endParaRPr>
          </a:p>
        </p:txBody>
      </p:sp>
      <p:sp>
        <p:nvSpPr>
          <p:cNvPr id="28" name="object 28"/>
          <p:cNvSpPr txBox="1"/>
          <p:nvPr/>
        </p:nvSpPr>
        <p:spPr>
          <a:xfrm>
            <a:off x="7879127" y="4511101"/>
            <a:ext cx="180340" cy="166712"/>
          </a:xfrm>
          <a:prstGeom prst="rect">
            <a:avLst/>
          </a:prstGeom>
        </p:spPr>
        <p:txBody>
          <a:bodyPr vert="horz" wrap="square" lIns="0" tIns="12700" rIns="0" bIns="0" rtlCol="0">
            <a:spAutoFit/>
          </a:bodyPr>
          <a:lstStyle/>
          <a:p>
            <a:pPr marL="12700">
              <a:spcBef>
                <a:spcPts val="100"/>
              </a:spcBef>
            </a:pPr>
            <a:r>
              <a:rPr sz="1000" spc="-5" dirty="0">
                <a:latin typeface="Microsoft Sans Serif"/>
                <a:cs typeface="Microsoft Sans Serif"/>
              </a:rPr>
              <a:t>1--</a:t>
            </a:r>
            <a:endParaRPr sz="1000">
              <a:latin typeface="Microsoft Sans Serif"/>
              <a:cs typeface="Microsoft Sans Serif"/>
            </a:endParaRPr>
          </a:p>
        </p:txBody>
      </p:sp>
      <p:sp>
        <p:nvSpPr>
          <p:cNvPr id="29" name="object 29"/>
          <p:cNvSpPr txBox="1"/>
          <p:nvPr/>
        </p:nvSpPr>
        <p:spPr>
          <a:xfrm>
            <a:off x="6920659" y="4472193"/>
            <a:ext cx="1108075" cy="173766"/>
          </a:xfrm>
          <a:prstGeom prst="rect">
            <a:avLst/>
          </a:prstGeom>
        </p:spPr>
        <p:txBody>
          <a:bodyPr vert="horz" wrap="square" lIns="0" tIns="12065" rIns="0" bIns="0" rtlCol="0">
            <a:spAutoFit/>
          </a:bodyPr>
          <a:lstStyle/>
          <a:p>
            <a:pPr marL="38100">
              <a:spcBef>
                <a:spcPts val="95"/>
              </a:spcBef>
            </a:pPr>
            <a:r>
              <a:rPr sz="1050" i="1" spc="-75" dirty="0">
                <a:latin typeface="Arial"/>
                <a:cs typeface="Arial"/>
              </a:rPr>
              <a:t>R</a:t>
            </a:r>
            <a:r>
              <a:rPr sz="1000" spc="-75" dirty="0" smtClean="0">
                <a:latin typeface="Microsoft Sans Serif"/>
                <a:cs typeface="Microsoft Sans Serif"/>
              </a:rPr>
              <a:t>=</a:t>
            </a:r>
            <a:r>
              <a:rPr lang="es-ES" sz="1000" spc="114" dirty="0" smtClean="0">
                <a:latin typeface="Microsoft Sans Serif"/>
                <a:cs typeface="Microsoft Sans Serif"/>
              </a:rPr>
              <a:t> </a:t>
            </a:r>
            <a:r>
              <a:rPr sz="1575" i="1" u="sng" baseline="34391" dirty="0" smtClean="0">
                <a:uFill>
                  <a:solidFill>
                    <a:srgbClr val="000000"/>
                  </a:solidFill>
                </a:uFill>
                <a:latin typeface="Arial"/>
                <a:cs typeface="Arial"/>
              </a:rPr>
              <a:t>ρ</a:t>
            </a:r>
            <a:r>
              <a:rPr sz="1575" i="1" spc="600" baseline="34391" dirty="0" smtClean="0">
                <a:latin typeface="Arial"/>
                <a:cs typeface="Arial"/>
              </a:rPr>
              <a:t> </a:t>
            </a:r>
            <a:r>
              <a:rPr sz="1000" spc="5" dirty="0">
                <a:latin typeface="Microsoft Sans Serif"/>
                <a:cs typeface="Microsoft Sans Serif"/>
              </a:rPr>
              <a:t>-en</a:t>
            </a:r>
            <a:r>
              <a:rPr sz="1500" u="sng" spc="7" baseline="36111" dirty="0">
                <a:uFill>
                  <a:solidFill>
                    <a:srgbClr val="000000"/>
                  </a:solidFill>
                </a:uFill>
                <a:latin typeface="Microsoft Sans Serif"/>
                <a:cs typeface="Microsoft Sans Serif"/>
              </a:rPr>
              <a:t>8</a:t>
            </a:r>
            <a:r>
              <a:rPr sz="1575" i="1" u="sng" spc="7" baseline="34391" dirty="0">
                <a:uFill>
                  <a:solidFill>
                    <a:srgbClr val="000000"/>
                  </a:solidFill>
                </a:uFill>
                <a:latin typeface="Arial"/>
                <a:cs typeface="Arial"/>
              </a:rPr>
              <a:t>L</a:t>
            </a:r>
            <a:r>
              <a:rPr sz="1575" i="1" spc="97" baseline="34391" dirty="0">
                <a:latin typeface="Arial"/>
                <a:cs typeface="Arial"/>
              </a:rPr>
              <a:t> </a:t>
            </a:r>
            <a:r>
              <a:rPr sz="1000" spc="110" dirty="0">
                <a:latin typeface="Lucida Sans Unicode"/>
                <a:cs typeface="Lucida Sans Unicode"/>
              </a:rPr>
              <a:t>−</a:t>
            </a:r>
            <a:r>
              <a:rPr sz="1000" spc="254" dirty="0">
                <a:latin typeface="Lucida Sans Unicode"/>
                <a:cs typeface="Lucida Sans Unicode"/>
              </a:rPr>
              <a:t> </a:t>
            </a:r>
            <a:r>
              <a:rPr sz="1500" spc="-135" baseline="27777" dirty="0">
                <a:latin typeface="Microsoft Sans Serif"/>
                <a:cs typeface="Microsoft Sans Serif"/>
              </a:rPr>
              <a:t>-</a:t>
            </a:r>
            <a:endParaRPr sz="1500" baseline="27777" dirty="0">
              <a:latin typeface="Microsoft Sans Serif"/>
              <a:cs typeface="Microsoft Sans Serif"/>
            </a:endParaRPr>
          </a:p>
        </p:txBody>
      </p:sp>
      <p:sp>
        <p:nvSpPr>
          <p:cNvPr id="30" name="object 30"/>
          <p:cNvSpPr txBox="1"/>
          <p:nvPr/>
        </p:nvSpPr>
        <p:spPr>
          <a:xfrm>
            <a:off x="7154466" y="4569475"/>
            <a:ext cx="619125" cy="173766"/>
          </a:xfrm>
          <a:prstGeom prst="rect">
            <a:avLst/>
          </a:prstGeom>
        </p:spPr>
        <p:txBody>
          <a:bodyPr vert="horz" wrap="square" lIns="0" tIns="12065" rIns="0" bIns="0" rtlCol="0">
            <a:spAutoFit/>
          </a:bodyPr>
          <a:lstStyle/>
          <a:p>
            <a:pPr marL="38100">
              <a:spcBef>
                <a:spcPts val="95"/>
              </a:spcBef>
              <a:tabLst>
                <a:tab pos="502284" algn="l"/>
              </a:tabLst>
            </a:pPr>
            <a:r>
              <a:rPr sz="1000" spc="30" dirty="0">
                <a:latin typeface="Microsoft Sans Serif"/>
                <a:cs typeface="Microsoft Sans Serif"/>
              </a:rPr>
              <a:t>2π</a:t>
            </a:r>
            <a:r>
              <a:rPr sz="1050" i="1" spc="30" dirty="0">
                <a:latin typeface="Arial"/>
                <a:cs typeface="Arial"/>
              </a:rPr>
              <a:t>L</a:t>
            </a:r>
            <a:r>
              <a:rPr sz="1500" spc="44" baseline="8333" dirty="0">
                <a:latin typeface="Microsoft Sans Serif"/>
                <a:cs typeface="Microsoft Sans Serif"/>
              </a:rPr>
              <a:t>-	</a:t>
            </a:r>
            <a:r>
              <a:rPr sz="1050" i="1" spc="30" dirty="0">
                <a:latin typeface="Arial"/>
                <a:cs typeface="Arial"/>
              </a:rPr>
              <a:t>d</a:t>
            </a:r>
            <a:endParaRPr sz="1050">
              <a:latin typeface="Arial"/>
              <a:cs typeface="Arial"/>
            </a:endParaRPr>
          </a:p>
        </p:txBody>
      </p:sp>
      <p:sp>
        <p:nvSpPr>
          <p:cNvPr id="31" name="object 31"/>
          <p:cNvSpPr txBox="1"/>
          <p:nvPr/>
        </p:nvSpPr>
        <p:spPr>
          <a:xfrm>
            <a:off x="9375256" y="4477785"/>
            <a:ext cx="250825" cy="166712"/>
          </a:xfrm>
          <a:prstGeom prst="rect">
            <a:avLst/>
          </a:prstGeom>
        </p:spPr>
        <p:txBody>
          <a:bodyPr vert="horz" wrap="square" lIns="0" tIns="12700" rIns="0" bIns="0" rtlCol="0">
            <a:spAutoFit/>
          </a:bodyPr>
          <a:lstStyle/>
          <a:p>
            <a:pPr marL="12700">
              <a:spcBef>
                <a:spcPts val="100"/>
              </a:spcBef>
            </a:pPr>
            <a:r>
              <a:rPr sz="1000" spc="-10" dirty="0">
                <a:solidFill>
                  <a:srgbClr val="171514"/>
                </a:solidFill>
                <a:latin typeface="Microsoft Sans Serif"/>
                <a:cs typeface="Microsoft Sans Serif"/>
              </a:rPr>
              <a:t>(3.</a:t>
            </a:r>
            <a:r>
              <a:rPr sz="1000" spc="-229" dirty="0">
                <a:solidFill>
                  <a:srgbClr val="171514"/>
                </a:solidFill>
                <a:latin typeface="Microsoft Sans Serif"/>
                <a:cs typeface="Microsoft Sans Serif"/>
              </a:rPr>
              <a:t>3</a:t>
            </a:r>
            <a:r>
              <a:rPr sz="1000" spc="-35" dirty="0">
                <a:solidFill>
                  <a:srgbClr val="171514"/>
                </a:solidFill>
                <a:latin typeface="Microsoft Sans Serif"/>
                <a:cs typeface="Microsoft Sans Serif"/>
              </a:rPr>
              <a:t>)</a:t>
            </a:r>
            <a:endParaRPr sz="1000">
              <a:latin typeface="Microsoft Sans Serif"/>
              <a:cs typeface="Microsoft Sans Serif"/>
            </a:endParaRPr>
          </a:p>
        </p:txBody>
      </p:sp>
      <p:sp>
        <p:nvSpPr>
          <p:cNvPr id="32" name="object 32"/>
          <p:cNvSpPr txBox="1"/>
          <p:nvPr/>
        </p:nvSpPr>
        <p:spPr>
          <a:xfrm>
            <a:off x="7461331" y="5138897"/>
            <a:ext cx="92075" cy="148117"/>
          </a:xfrm>
          <a:prstGeom prst="rect">
            <a:avLst/>
          </a:prstGeom>
        </p:spPr>
        <p:txBody>
          <a:bodyPr vert="horz" wrap="square" lIns="0" tIns="17145" rIns="0" bIns="0" rtlCol="0">
            <a:spAutoFit/>
          </a:bodyPr>
          <a:lstStyle/>
          <a:p>
            <a:pPr marL="12700">
              <a:spcBef>
                <a:spcPts val="135"/>
              </a:spcBef>
            </a:pPr>
            <a:r>
              <a:rPr sz="850" i="1" spc="50" dirty="0">
                <a:solidFill>
                  <a:srgbClr val="171514"/>
                </a:solidFill>
                <a:latin typeface="Arial"/>
                <a:cs typeface="Arial"/>
              </a:rPr>
              <a:t>d</a:t>
            </a:r>
            <a:endParaRPr sz="850">
              <a:latin typeface="Arial"/>
              <a:cs typeface="Arial"/>
            </a:endParaRPr>
          </a:p>
        </p:txBody>
      </p:sp>
      <p:sp>
        <p:nvSpPr>
          <p:cNvPr id="33" name="object 33"/>
          <p:cNvSpPr txBox="1"/>
          <p:nvPr/>
        </p:nvSpPr>
        <p:spPr>
          <a:xfrm>
            <a:off x="7130429" y="5967732"/>
            <a:ext cx="95885" cy="181460"/>
          </a:xfrm>
          <a:prstGeom prst="rect">
            <a:avLst/>
          </a:prstGeom>
        </p:spPr>
        <p:txBody>
          <a:bodyPr vert="horz" wrap="square" lIns="0" tIns="12065" rIns="0" bIns="0" rtlCol="0">
            <a:spAutoFit/>
          </a:bodyPr>
          <a:lstStyle/>
          <a:p>
            <a:pPr marL="12700">
              <a:spcBef>
                <a:spcPts val="95"/>
              </a:spcBef>
            </a:pPr>
            <a:r>
              <a:rPr sz="1100" i="1" spc="-65" dirty="0">
                <a:solidFill>
                  <a:srgbClr val="171514"/>
                </a:solidFill>
                <a:latin typeface="Arial"/>
                <a:cs typeface="Arial"/>
              </a:rPr>
              <a:t>L</a:t>
            </a:r>
            <a:endParaRPr sz="1100">
              <a:latin typeface="Arial"/>
              <a:cs typeface="Arial"/>
            </a:endParaRPr>
          </a:p>
        </p:txBody>
      </p:sp>
      <p:sp>
        <p:nvSpPr>
          <p:cNvPr id="34" name="object 34"/>
          <p:cNvSpPr txBox="1"/>
          <p:nvPr/>
        </p:nvSpPr>
        <p:spPr>
          <a:xfrm>
            <a:off x="5337173" y="6877759"/>
            <a:ext cx="1664970" cy="212879"/>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a:t>
            </a:r>
            <a:r>
              <a:rPr sz="650" b="1" spc="-20" dirty="0">
                <a:solidFill>
                  <a:srgbClr val="171514"/>
                </a:solidFill>
                <a:latin typeface="Arial"/>
                <a:cs typeface="Arial"/>
              </a:rPr>
              <a:t> </a:t>
            </a:r>
            <a:r>
              <a:rPr sz="650" b="1" spc="10" dirty="0">
                <a:solidFill>
                  <a:srgbClr val="171514"/>
                </a:solidFill>
                <a:latin typeface="Arial"/>
                <a:cs typeface="Arial"/>
              </a:rPr>
              <a:t>3.1</a:t>
            </a:r>
            <a:r>
              <a:rPr sz="650" spc="10" dirty="0">
                <a:solidFill>
                  <a:srgbClr val="171514"/>
                </a:solidFill>
                <a:latin typeface="Microsoft Sans Serif"/>
                <a:cs typeface="Microsoft Sans Serif"/>
              </a:rPr>
              <a:t>Electrodo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lang="es-ES" sz="650" spc="15" dirty="0" smtClean="0">
                <a:solidFill>
                  <a:srgbClr val="171514"/>
                </a:solidFill>
                <a:latin typeface="Microsoft Sans Serif"/>
                <a:cs typeface="Microsoft Sans Serif"/>
              </a:rPr>
              <a:t>jabalina</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impulsada</a:t>
            </a:r>
            <a:r>
              <a:rPr sz="650" spc="20" dirty="0">
                <a:solidFill>
                  <a:srgbClr val="171514"/>
                </a:solidFill>
                <a:latin typeface="Microsoft Sans Serif"/>
                <a:cs typeface="Microsoft Sans Serif"/>
              </a:rPr>
              <a:t>.</a:t>
            </a:r>
            <a:endParaRPr sz="650" dirty="0">
              <a:latin typeface="Microsoft Sans Serif"/>
              <a:cs typeface="Microsoft Sans Serif"/>
            </a:endParaRPr>
          </a:p>
        </p:txBody>
      </p:sp>
      <p:sp>
        <p:nvSpPr>
          <p:cNvPr id="35" name="object 35"/>
          <p:cNvSpPr txBox="1"/>
          <p:nvPr/>
        </p:nvSpPr>
        <p:spPr>
          <a:xfrm>
            <a:off x="5337176" y="7292881"/>
            <a:ext cx="4313555" cy="727075"/>
          </a:xfrm>
          <a:prstGeom prst="rect">
            <a:avLst/>
          </a:prstGeom>
        </p:spPr>
        <p:txBody>
          <a:bodyPr vert="horz" wrap="square" lIns="0" tIns="15875" rIns="0" bIns="0" rtlCol="0">
            <a:spAutoFit/>
          </a:bodyPr>
          <a:lstStyle/>
          <a:p>
            <a:pPr marL="12700">
              <a:spcBef>
                <a:spcPts val="125"/>
              </a:spcBef>
            </a:pPr>
            <a:r>
              <a:rPr sz="400" spc="-15" dirty="0">
                <a:solidFill>
                  <a:srgbClr val="171514"/>
                </a:solidFill>
                <a:latin typeface="Microsoft Sans Serif"/>
                <a:cs typeface="Microsoft Sans Serif"/>
              </a:rPr>
              <a:t>1</a:t>
            </a:r>
            <a:r>
              <a:rPr sz="600" spc="-15" dirty="0">
                <a:solidFill>
                  <a:srgbClr val="171514"/>
                </a:solidFill>
                <a:latin typeface="Microsoft Sans Serif"/>
                <a:cs typeface="Microsoft Sans Serif"/>
              </a:rPr>
              <a:t>P.</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Laurent,</a:t>
            </a:r>
            <a:r>
              <a:rPr sz="600" i="1" spc="20" dirty="0">
                <a:solidFill>
                  <a:srgbClr val="171514"/>
                </a:solidFill>
                <a:latin typeface="Arial"/>
                <a:cs typeface="Arial"/>
              </a:rPr>
              <a:t>Fundamentos</a:t>
            </a:r>
            <a:r>
              <a:rPr sz="600" i="1" spc="-10" dirty="0">
                <a:solidFill>
                  <a:srgbClr val="171514"/>
                </a:solidFill>
                <a:latin typeface="Arial"/>
                <a:cs typeface="Arial"/>
              </a:rPr>
              <a:t> </a:t>
            </a:r>
            <a:r>
              <a:rPr sz="600" i="1" spc="15" dirty="0">
                <a:solidFill>
                  <a:srgbClr val="171514"/>
                </a:solidFill>
                <a:latin typeface="Arial"/>
                <a:cs typeface="Arial"/>
              </a:rPr>
              <a:t>generales</a:t>
            </a:r>
            <a:r>
              <a:rPr sz="600" i="1" spc="-10" dirty="0">
                <a:solidFill>
                  <a:srgbClr val="171514"/>
                </a:solidFill>
                <a:latin typeface="Arial"/>
                <a:cs typeface="Arial"/>
              </a:rPr>
              <a:t> </a:t>
            </a:r>
            <a:r>
              <a:rPr sz="600" i="1" spc="20" dirty="0">
                <a:solidFill>
                  <a:srgbClr val="171514"/>
                </a:solidFill>
                <a:latin typeface="Arial"/>
                <a:cs typeface="Arial"/>
              </a:rPr>
              <a:t>de</a:t>
            </a:r>
            <a:r>
              <a:rPr sz="600" i="1" spc="-10" dirty="0">
                <a:solidFill>
                  <a:srgbClr val="171514"/>
                </a:solidFill>
                <a:latin typeface="Arial"/>
                <a:cs typeface="Arial"/>
              </a:rPr>
              <a:t> </a:t>
            </a:r>
            <a:r>
              <a:rPr sz="600" i="1" dirty="0">
                <a:solidFill>
                  <a:srgbClr val="171514"/>
                </a:solidFill>
                <a:latin typeface="Arial"/>
                <a:cs typeface="Arial"/>
              </a:rPr>
              <a:t>las</a:t>
            </a:r>
            <a:r>
              <a:rPr sz="600" i="1" spc="-10" dirty="0">
                <a:solidFill>
                  <a:srgbClr val="171514"/>
                </a:solidFill>
                <a:latin typeface="Arial"/>
                <a:cs typeface="Arial"/>
              </a:rPr>
              <a:t> </a:t>
            </a:r>
            <a:r>
              <a:rPr sz="600" i="1" spc="5" dirty="0">
                <a:solidFill>
                  <a:srgbClr val="171514"/>
                </a:solidFill>
                <a:latin typeface="Arial"/>
                <a:cs typeface="Arial"/>
              </a:rPr>
              <a:t>técnicas</a:t>
            </a:r>
            <a:r>
              <a:rPr sz="600" i="1" spc="-10" dirty="0">
                <a:solidFill>
                  <a:srgbClr val="171514"/>
                </a:solidFill>
                <a:latin typeface="Arial"/>
                <a:cs typeface="Arial"/>
              </a:rPr>
              <a:t> </a:t>
            </a:r>
            <a:r>
              <a:rPr sz="600" i="1" spc="20" dirty="0">
                <a:solidFill>
                  <a:srgbClr val="171514"/>
                </a:solidFill>
                <a:latin typeface="Arial"/>
                <a:cs typeface="Arial"/>
              </a:rPr>
              <a:t>de</a:t>
            </a:r>
            <a:r>
              <a:rPr sz="600" i="1" spc="-10" dirty="0">
                <a:solidFill>
                  <a:srgbClr val="171514"/>
                </a:solidFill>
                <a:latin typeface="Arial"/>
                <a:cs typeface="Arial"/>
              </a:rPr>
              <a:t> </a:t>
            </a:r>
            <a:r>
              <a:rPr sz="600" i="1" spc="15" dirty="0">
                <a:solidFill>
                  <a:srgbClr val="171514"/>
                </a:solidFill>
                <a:latin typeface="Arial"/>
                <a:cs typeface="Arial"/>
              </a:rPr>
              <a:t>puesta</a:t>
            </a:r>
            <a:r>
              <a:rPr sz="600" i="1" spc="-10" dirty="0">
                <a:solidFill>
                  <a:srgbClr val="171514"/>
                </a:solidFill>
                <a:latin typeface="Arial"/>
                <a:cs typeface="Arial"/>
              </a:rPr>
              <a:t> </a:t>
            </a:r>
            <a:r>
              <a:rPr sz="600" i="1" dirty="0">
                <a:solidFill>
                  <a:srgbClr val="171514"/>
                </a:solidFill>
                <a:latin typeface="Arial"/>
                <a:cs typeface="Arial"/>
              </a:rPr>
              <a:t>a</a:t>
            </a:r>
            <a:r>
              <a:rPr sz="600" i="1" spc="-10" dirty="0">
                <a:solidFill>
                  <a:srgbClr val="171514"/>
                </a:solidFill>
                <a:latin typeface="Arial"/>
                <a:cs typeface="Arial"/>
              </a:rPr>
              <a:t> </a:t>
            </a:r>
            <a:r>
              <a:rPr sz="600" i="1" spc="25" dirty="0">
                <a:solidFill>
                  <a:srgbClr val="171514"/>
                </a:solidFill>
                <a:latin typeface="Arial"/>
                <a:cs typeface="Arial"/>
              </a:rPr>
              <a:t>tierra</a:t>
            </a:r>
            <a:r>
              <a:rPr sz="600" i="1" spc="-10" dirty="0">
                <a:solidFill>
                  <a:srgbClr val="171514"/>
                </a:solidFill>
                <a:latin typeface="Arial"/>
                <a:cs typeface="Arial"/>
              </a:rPr>
              <a:t> </a:t>
            </a:r>
            <a:r>
              <a:rPr sz="600" i="1" spc="10" dirty="0">
                <a:solidFill>
                  <a:srgbClr val="171514"/>
                </a:solidFill>
                <a:latin typeface="Arial"/>
                <a:cs typeface="Arial"/>
              </a:rPr>
              <a:t>eléctrica.</a:t>
            </a:r>
            <a:r>
              <a:rPr sz="600" spc="10" dirty="0">
                <a:solidFill>
                  <a:srgbClr val="171514"/>
                </a:solidFill>
                <a:latin typeface="Microsoft Sans Serif"/>
                <a:cs typeface="Microsoft Sans Serif"/>
              </a:rPr>
              <a:t>,</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norma</a:t>
            </a:r>
            <a:r>
              <a:rPr sz="600" dirty="0">
                <a:solidFill>
                  <a:srgbClr val="171514"/>
                </a:solidFill>
                <a:latin typeface="Microsoft Sans Serif"/>
                <a:cs typeface="Microsoft Sans Serif"/>
              </a:rPr>
              <a:t> </a:t>
            </a:r>
            <a:r>
              <a:rPr sz="600" spc="-45" dirty="0">
                <a:solidFill>
                  <a:srgbClr val="171514"/>
                </a:solidFill>
                <a:latin typeface="Microsoft Sans Serif"/>
                <a:cs typeface="Microsoft Sans Serif"/>
              </a:rPr>
              <a:t>IEEE</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80-1986</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(R1991):</a:t>
            </a:r>
            <a:endParaRPr sz="600" dirty="0">
              <a:latin typeface="Microsoft Sans Serif"/>
              <a:cs typeface="Microsoft Sans Serif"/>
            </a:endParaRPr>
          </a:p>
          <a:p>
            <a:pPr marL="88900">
              <a:spcBef>
                <a:spcPts val="390"/>
              </a:spcBef>
            </a:pPr>
            <a:r>
              <a:rPr sz="450" i="1" spc="-5" dirty="0">
                <a:solidFill>
                  <a:srgbClr val="171514"/>
                </a:solidFill>
                <a:latin typeface="Arial"/>
                <a:cs typeface="Arial"/>
              </a:rPr>
              <a:t>Guía</a:t>
            </a:r>
            <a:r>
              <a:rPr sz="450" i="1" spc="-10" dirty="0">
                <a:solidFill>
                  <a:srgbClr val="171514"/>
                </a:solidFill>
                <a:latin typeface="Arial"/>
                <a:cs typeface="Arial"/>
              </a:rPr>
              <a:t> </a:t>
            </a:r>
            <a:r>
              <a:rPr sz="450" i="1" spc="15" dirty="0">
                <a:solidFill>
                  <a:srgbClr val="171514"/>
                </a:solidFill>
                <a:latin typeface="Arial"/>
                <a:cs typeface="Arial"/>
              </a:rPr>
              <a:t>de</a:t>
            </a:r>
            <a:r>
              <a:rPr sz="450" i="1" spc="-10" dirty="0">
                <a:solidFill>
                  <a:srgbClr val="171514"/>
                </a:solidFill>
                <a:latin typeface="Arial"/>
                <a:cs typeface="Arial"/>
              </a:rPr>
              <a:t> </a:t>
            </a:r>
            <a:r>
              <a:rPr sz="450" i="1" spc="15" dirty="0">
                <a:solidFill>
                  <a:srgbClr val="171514"/>
                </a:solidFill>
                <a:latin typeface="Arial"/>
                <a:cs typeface="Arial"/>
              </a:rPr>
              <a:t>seguridad</a:t>
            </a:r>
            <a:r>
              <a:rPr sz="450" i="1" spc="-10" dirty="0">
                <a:solidFill>
                  <a:srgbClr val="171514"/>
                </a:solidFill>
                <a:latin typeface="Arial"/>
                <a:cs typeface="Arial"/>
              </a:rPr>
              <a:t> </a:t>
            </a:r>
            <a:r>
              <a:rPr sz="450" i="1" spc="15" dirty="0">
                <a:solidFill>
                  <a:srgbClr val="171514"/>
                </a:solidFill>
                <a:latin typeface="Arial"/>
                <a:cs typeface="Arial"/>
              </a:rPr>
              <a:t>en</a:t>
            </a:r>
            <a:r>
              <a:rPr sz="450" i="1" spc="-5" dirty="0">
                <a:solidFill>
                  <a:srgbClr val="171514"/>
                </a:solidFill>
                <a:latin typeface="Arial"/>
                <a:cs typeface="Arial"/>
              </a:rPr>
              <a:t> </a:t>
            </a:r>
            <a:r>
              <a:rPr sz="450" i="1" spc="10" dirty="0">
                <a:solidFill>
                  <a:srgbClr val="171514"/>
                </a:solidFill>
                <a:latin typeface="Arial"/>
                <a:cs typeface="Arial"/>
              </a:rPr>
              <a:t>puesta</a:t>
            </a:r>
            <a:r>
              <a:rPr sz="450" i="1" spc="-10" dirty="0">
                <a:solidFill>
                  <a:srgbClr val="171514"/>
                </a:solidFill>
                <a:latin typeface="Arial"/>
                <a:cs typeface="Arial"/>
              </a:rPr>
              <a:t> </a:t>
            </a:r>
            <a:r>
              <a:rPr sz="450" i="1" dirty="0">
                <a:solidFill>
                  <a:srgbClr val="171514"/>
                </a:solidFill>
                <a:latin typeface="Arial"/>
                <a:cs typeface="Arial"/>
              </a:rPr>
              <a:t>a</a:t>
            </a:r>
            <a:r>
              <a:rPr sz="450" i="1" spc="-10" dirty="0">
                <a:solidFill>
                  <a:srgbClr val="171514"/>
                </a:solidFill>
                <a:latin typeface="Arial"/>
                <a:cs typeface="Arial"/>
              </a:rPr>
              <a:t> </a:t>
            </a:r>
            <a:r>
              <a:rPr sz="450" i="1" spc="20" dirty="0">
                <a:solidFill>
                  <a:srgbClr val="171514"/>
                </a:solidFill>
                <a:latin typeface="Arial"/>
                <a:cs typeface="Arial"/>
              </a:rPr>
              <a:t>tierra</a:t>
            </a:r>
            <a:r>
              <a:rPr sz="450" i="1" spc="-5" dirty="0">
                <a:solidFill>
                  <a:srgbClr val="171514"/>
                </a:solidFill>
                <a:latin typeface="Arial"/>
                <a:cs typeface="Arial"/>
              </a:rPr>
              <a:t> </a:t>
            </a:r>
            <a:r>
              <a:rPr sz="450" i="1" spc="15" dirty="0">
                <a:solidFill>
                  <a:srgbClr val="171514"/>
                </a:solidFill>
                <a:latin typeface="Arial"/>
                <a:cs typeface="Arial"/>
              </a:rPr>
              <a:t>de</a:t>
            </a:r>
            <a:r>
              <a:rPr sz="450" i="1" spc="-10" dirty="0">
                <a:solidFill>
                  <a:srgbClr val="171514"/>
                </a:solidFill>
                <a:latin typeface="Arial"/>
                <a:cs typeface="Arial"/>
              </a:rPr>
              <a:t> </a:t>
            </a:r>
            <a:r>
              <a:rPr sz="450" i="1" spc="10" dirty="0" err="1">
                <a:solidFill>
                  <a:srgbClr val="171514"/>
                </a:solidFill>
                <a:latin typeface="Arial"/>
                <a:cs typeface="Arial"/>
              </a:rPr>
              <a:t>subestaciones</a:t>
            </a:r>
            <a:r>
              <a:rPr sz="450" i="1" spc="-10" dirty="0">
                <a:solidFill>
                  <a:srgbClr val="171514"/>
                </a:solidFill>
                <a:latin typeface="Arial"/>
                <a:cs typeface="Arial"/>
              </a:rPr>
              <a:t> </a:t>
            </a:r>
            <a:r>
              <a:rPr sz="450" i="1" spc="5" dirty="0" smtClean="0">
                <a:solidFill>
                  <a:srgbClr val="171514"/>
                </a:solidFill>
                <a:latin typeface="Arial"/>
                <a:cs typeface="Arial"/>
              </a:rPr>
              <a:t>AC</a:t>
            </a:r>
            <a:r>
              <a:rPr lang="es-ES" sz="450" spc="5" dirty="0" smtClean="0">
                <a:solidFill>
                  <a:srgbClr val="171514"/>
                </a:solidFill>
                <a:latin typeface="Microsoft Sans Serif"/>
                <a:cs typeface="Microsoft Sans Serif"/>
              </a:rPr>
              <a:t>g</a:t>
            </a:r>
            <a:r>
              <a:rPr sz="450" spc="5" dirty="0" smtClean="0">
                <a:solidFill>
                  <a:srgbClr val="171514"/>
                </a:solidFill>
                <a:latin typeface="Microsoft Sans Serif"/>
                <a:cs typeface="Microsoft Sans Serif"/>
              </a:rPr>
              <a:t>.</a:t>
            </a:r>
            <a:endParaRPr sz="450" dirty="0">
              <a:latin typeface="Microsoft Sans Serif"/>
              <a:cs typeface="Microsoft Sans Serif"/>
            </a:endParaRPr>
          </a:p>
          <a:p>
            <a:pPr marL="12700">
              <a:spcBef>
                <a:spcPts val="220"/>
              </a:spcBef>
            </a:pPr>
            <a:r>
              <a:rPr sz="400" spc="25" dirty="0">
                <a:solidFill>
                  <a:srgbClr val="171514"/>
                </a:solidFill>
                <a:latin typeface="Microsoft Sans Serif"/>
                <a:cs typeface="Microsoft Sans Serif"/>
              </a:rPr>
              <a:t>2</a:t>
            </a:r>
            <a:r>
              <a:rPr sz="650" spc="25" dirty="0">
                <a:solidFill>
                  <a:srgbClr val="171514"/>
                </a:solidFill>
                <a:latin typeface="Microsoft Sans Serif"/>
                <a:cs typeface="Microsoft Sans Serif"/>
              </a:rPr>
              <a:t>etiqueta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GE,</a:t>
            </a:r>
            <a:r>
              <a:rPr sz="650" i="1" spc="-10" dirty="0">
                <a:solidFill>
                  <a:srgbClr val="171514"/>
                </a:solidFill>
                <a:latin typeface="Arial"/>
                <a:cs typeface="Arial"/>
              </a:rPr>
              <a:t>Resistencias </a:t>
            </a:r>
            <a:r>
              <a:rPr sz="650" i="1" spc="20" dirty="0">
                <a:solidFill>
                  <a:srgbClr val="171514"/>
                </a:solidFill>
                <a:latin typeface="Arial"/>
                <a:cs typeface="Arial"/>
              </a:rPr>
              <a:t>de</a:t>
            </a:r>
            <a:r>
              <a:rPr sz="650" i="1" spc="-10" dirty="0">
                <a:solidFill>
                  <a:srgbClr val="171514"/>
                </a:solidFill>
                <a:latin typeface="Arial"/>
                <a:cs typeface="Arial"/>
              </a:rPr>
              <a:t> </a:t>
            </a:r>
            <a:r>
              <a:rPr sz="650" i="1" spc="25" dirty="0">
                <a:solidFill>
                  <a:srgbClr val="171514"/>
                </a:solidFill>
                <a:latin typeface="Arial"/>
                <a:cs typeface="Arial"/>
              </a:rPr>
              <a:t>tierra</a:t>
            </a:r>
            <a:r>
              <a:rPr sz="650" spc="25"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Newnes,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Londres</a:t>
            </a:r>
            <a:r>
              <a:rPr sz="650" spc="15"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1964.</a:t>
            </a:r>
            <a:endParaRPr sz="650" dirty="0">
              <a:latin typeface="Microsoft Sans Serif"/>
              <a:cs typeface="Microsoft Sans Serif"/>
            </a:endParaRPr>
          </a:p>
          <a:p>
            <a:pPr marL="12700">
              <a:spcBef>
                <a:spcPts val="80"/>
              </a:spcBef>
            </a:pPr>
            <a:r>
              <a:rPr sz="450" dirty="0">
                <a:solidFill>
                  <a:srgbClr val="171514"/>
                </a:solidFill>
                <a:latin typeface="Microsoft Sans Serif"/>
                <a:cs typeface="Microsoft Sans Serif"/>
              </a:rPr>
              <a:t>3</a:t>
            </a:r>
            <a:r>
              <a:rPr sz="750" dirty="0">
                <a:solidFill>
                  <a:srgbClr val="171514"/>
                </a:solidFill>
                <a:latin typeface="Microsoft Sans Serif"/>
                <a:cs typeface="Microsoft Sans Serif"/>
              </a:rPr>
              <a:t>HB </a:t>
            </a:r>
            <a:r>
              <a:rPr sz="750" spc="30" dirty="0">
                <a:solidFill>
                  <a:srgbClr val="171514"/>
                </a:solidFill>
                <a:latin typeface="Microsoft Sans Serif"/>
                <a:cs typeface="Microsoft Sans Serif"/>
              </a:rPr>
              <a:t>Dwight,</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Cálculos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resistencias</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tierra,</a:t>
            </a:r>
            <a:r>
              <a:rPr sz="750" i="1" spc="15" dirty="0">
                <a:solidFill>
                  <a:srgbClr val="171514"/>
                </a:solidFill>
                <a:latin typeface="Arial"/>
                <a:cs typeface="Arial"/>
              </a:rPr>
              <a:t>elec.</a:t>
            </a:r>
            <a:r>
              <a:rPr sz="750" i="1" spc="-10" dirty="0">
                <a:solidFill>
                  <a:srgbClr val="171514"/>
                </a:solidFill>
                <a:latin typeface="Arial"/>
                <a:cs typeface="Arial"/>
              </a:rPr>
              <a:t> </a:t>
            </a:r>
            <a:r>
              <a:rPr sz="750" i="1" spc="20" dirty="0">
                <a:solidFill>
                  <a:srgbClr val="171514"/>
                </a:solidFill>
                <a:latin typeface="Arial"/>
                <a:cs typeface="Arial"/>
              </a:rPr>
              <a:t>Ing.</a:t>
            </a:r>
            <a:r>
              <a:rPr sz="750" spc="2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Vol.</a:t>
            </a:r>
            <a:r>
              <a:rPr sz="750" spc="5" dirty="0">
                <a:solidFill>
                  <a:srgbClr val="171514"/>
                </a:solidFill>
                <a:latin typeface="Microsoft Sans Serif"/>
                <a:cs typeface="Microsoft Sans Serif"/>
              </a:rPr>
              <a:t> 55,</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pág.</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1319, 1936.</a:t>
            </a:r>
            <a:endParaRPr sz="750" dirty="0">
              <a:latin typeface="Microsoft Sans Serif"/>
              <a:cs typeface="Microsoft Sans Serif"/>
            </a:endParaRPr>
          </a:p>
          <a:p>
            <a:pPr marR="5080" algn="r">
              <a:spcBef>
                <a:spcPts val="785"/>
              </a:spcBef>
            </a:pPr>
            <a:r>
              <a:rPr sz="900" b="1" spc="10" dirty="0">
                <a:solidFill>
                  <a:srgbClr val="171514"/>
                </a:solidFill>
                <a:latin typeface="Arial"/>
                <a:cs typeface="Arial"/>
              </a:rPr>
              <a:t>23</a:t>
            </a:r>
            <a:endParaRPr sz="900" dirty="0">
              <a:latin typeface="Arial"/>
              <a:cs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nvGraphicFramePr>
        <p:xfrm>
          <a:off x="5700425" y="6370867"/>
          <a:ext cx="3581398" cy="1376854"/>
        </p:xfrm>
        <a:graphic>
          <a:graphicData uri="http://schemas.openxmlformats.org/drawingml/2006/table">
            <a:tbl>
              <a:tblPr firstRow="1" bandRow="1">
                <a:tableStyleId>{2D5ABB26-0587-4C30-8999-92F81FD0307C}</a:tableStyleId>
              </a:tblPr>
              <a:tblGrid>
                <a:gridCol w="56388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1003935">
                  <a:extLst>
                    <a:ext uri="{9D8B030D-6E8A-4147-A177-3AD203B41FA5}">
                      <a16:colId xmlns:a16="http://schemas.microsoft.com/office/drawing/2014/main" val="20002"/>
                    </a:ext>
                  </a:extLst>
                </a:gridCol>
                <a:gridCol w="1018539">
                  <a:extLst>
                    <a:ext uri="{9D8B030D-6E8A-4147-A177-3AD203B41FA5}">
                      <a16:colId xmlns:a16="http://schemas.microsoft.com/office/drawing/2014/main" val="20003"/>
                    </a:ext>
                  </a:extLst>
                </a:gridCol>
              </a:tblGrid>
              <a:tr h="105774">
                <a:tc>
                  <a:txBody>
                    <a:bodyPr/>
                    <a:lstStyle/>
                    <a:p>
                      <a:pPr>
                        <a:lnSpc>
                          <a:spcPct val="100000"/>
                        </a:lnSpc>
                      </a:pPr>
                      <a:endParaRPr sz="500" dirty="0">
                        <a:latin typeface="Times New Roman"/>
                        <a:cs typeface="Times New Roman"/>
                      </a:endParaRPr>
                    </a:p>
                  </a:txBody>
                  <a:tcPr marL="0" marR="0" marT="0" marB="0"/>
                </a:tc>
                <a:tc>
                  <a:txBody>
                    <a:bodyPr/>
                    <a:lstStyle/>
                    <a:p>
                      <a:pPr marR="635" algn="ctr">
                        <a:lnSpc>
                          <a:spcPts val="690"/>
                        </a:lnSpc>
                        <a:spcBef>
                          <a:spcPts val="40"/>
                        </a:spcBef>
                      </a:pPr>
                      <a:r>
                        <a:rPr sz="600" b="1" spc="5" dirty="0">
                          <a:solidFill>
                            <a:srgbClr val="171514"/>
                          </a:solidFill>
                          <a:latin typeface="Arial"/>
                          <a:cs typeface="Arial"/>
                        </a:rPr>
                        <a:t>Resistencia</a:t>
                      </a:r>
                      <a:endParaRPr sz="600">
                        <a:latin typeface="Arial"/>
                        <a:cs typeface="Arial"/>
                      </a:endParaRPr>
                    </a:p>
                  </a:txBody>
                  <a:tcPr marL="0" marR="0" marT="5080" marB="0"/>
                </a:tc>
                <a:tc>
                  <a:txBody>
                    <a:bodyPr/>
                    <a:lstStyle/>
                    <a:p>
                      <a:pPr marL="285750">
                        <a:lnSpc>
                          <a:spcPts val="690"/>
                        </a:lnSpc>
                        <a:spcBef>
                          <a:spcPts val="40"/>
                        </a:spcBef>
                      </a:pPr>
                      <a:r>
                        <a:rPr sz="600" b="1" spc="5" dirty="0">
                          <a:solidFill>
                            <a:srgbClr val="171514"/>
                          </a:solidFill>
                          <a:latin typeface="Arial"/>
                          <a:cs typeface="Arial"/>
                        </a:rPr>
                        <a:t>Resistencia</a:t>
                      </a:r>
                      <a:endParaRPr sz="600">
                        <a:latin typeface="Arial"/>
                        <a:cs typeface="Arial"/>
                      </a:endParaRPr>
                    </a:p>
                  </a:txBody>
                  <a:tcPr marL="0" marR="0" marT="5080" marB="0"/>
                </a:tc>
                <a:tc>
                  <a:txBody>
                    <a:bodyPr/>
                    <a:lstStyle/>
                    <a:p>
                      <a:pPr marL="226060" algn="ctr">
                        <a:lnSpc>
                          <a:spcPts val="690"/>
                        </a:lnSpc>
                        <a:spcBef>
                          <a:spcPts val="40"/>
                        </a:spcBef>
                      </a:pPr>
                      <a:r>
                        <a:rPr sz="600" b="1" spc="20" dirty="0">
                          <a:solidFill>
                            <a:srgbClr val="171514"/>
                          </a:solidFill>
                          <a:latin typeface="Arial"/>
                          <a:cs typeface="Arial"/>
                        </a:rPr>
                        <a:t>radio</a:t>
                      </a:r>
                      <a:r>
                        <a:rPr sz="600" b="1" spc="-40" dirty="0">
                          <a:solidFill>
                            <a:srgbClr val="171514"/>
                          </a:solidFill>
                          <a:latin typeface="Arial"/>
                          <a:cs typeface="Arial"/>
                        </a:rPr>
                        <a:t> </a:t>
                      </a:r>
                      <a:r>
                        <a:rPr sz="600" b="1" spc="20" dirty="0">
                          <a:solidFill>
                            <a:srgbClr val="171514"/>
                          </a:solidFill>
                          <a:latin typeface="Arial"/>
                          <a:cs typeface="Arial"/>
                        </a:rPr>
                        <a:t>equivalente</a:t>
                      </a:r>
                      <a:endParaRPr sz="600">
                        <a:latin typeface="Arial"/>
                        <a:cs typeface="Arial"/>
                      </a:endParaRPr>
                    </a:p>
                  </a:txBody>
                  <a:tcPr marL="0" marR="0" marT="5080" marB="0"/>
                </a:tc>
                <a:extLst>
                  <a:ext uri="{0D108BD9-81ED-4DB2-BD59-A6C34878D82A}">
                    <a16:rowId xmlns:a16="http://schemas.microsoft.com/office/drawing/2014/main" val="10000"/>
                  </a:ext>
                </a:extLst>
              </a:tr>
              <a:tr h="147619">
                <a:tc>
                  <a:txBody>
                    <a:bodyPr/>
                    <a:lstStyle/>
                    <a:p>
                      <a:pPr>
                        <a:lnSpc>
                          <a:spcPct val="100000"/>
                        </a:lnSpc>
                        <a:spcBef>
                          <a:spcPts val="405"/>
                        </a:spcBef>
                      </a:pPr>
                      <a:r>
                        <a:rPr sz="500" b="1" spc="10" dirty="0">
                          <a:solidFill>
                            <a:srgbClr val="171514"/>
                          </a:solidFill>
                          <a:latin typeface="Arial"/>
                          <a:cs typeface="Arial"/>
                        </a:rPr>
                        <a:t>Longitud</a:t>
                      </a:r>
                      <a:endParaRPr sz="500">
                        <a:latin typeface="Arial"/>
                        <a:cs typeface="Arial"/>
                      </a:endParaRPr>
                    </a:p>
                  </a:txBody>
                  <a:tcPr marL="0" marR="0" marT="51435" marB="0"/>
                </a:tc>
                <a:tc>
                  <a:txBody>
                    <a:bodyPr/>
                    <a:lstStyle/>
                    <a:p>
                      <a:pPr marL="33655" algn="ctr">
                        <a:lnSpc>
                          <a:spcPts val="955"/>
                        </a:lnSpc>
                        <a:spcBef>
                          <a:spcPts val="105"/>
                        </a:spcBef>
                      </a:pPr>
                      <a:r>
                        <a:rPr sz="800" b="1" i="1" spc="-10" dirty="0">
                          <a:solidFill>
                            <a:srgbClr val="171514"/>
                          </a:solidFill>
                          <a:latin typeface="Arial"/>
                          <a:cs typeface="Arial"/>
                        </a:rPr>
                        <a:t>R</a:t>
                      </a:r>
                      <a:r>
                        <a:rPr sz="800" b="1" spc="-10" dirty="0">
                          <a:solidFill>
                            <a:srgbClr val="171514"/>
                          </a:solidFill>
                          <a:latin typeface="Arial"/>
                          <a:cs typeface="Arial"/>
                        </a:rPr>
                        <a:t>(</a:t>
                      </a:r>
                      <a:r>
                        <a:rPr sz="800" spc="-10" dirty="0">
                          <a:solidFill>
                            <a:srgbClr val="171514"/>
                          </a:solidFill>
                          <a:latin typeface="Microsoft Sans Serif"/>
                          <a:cs typeface="Microsoft Sans Serif"/>
                        </a:rPr>
                        <a:t>Ω</a:t>
                      </a:r>
                      <a:r>
                        <a:rPr sz="800" b="1" spc="-10" dirty="0">
                          <a:solidFill>
                            <a:srgbClr val="171514"/>
                          </a:solidFill>
                          <a:latin typeface="Arial"/>
                          <a:cs typeface="Arial"/>
                        </a:rPr>
                        <a:t>)</a:t>
                      </a:r>
                      <a:endParaRPr sz="800">
                        <a:latin typeface="Arial"/>
                        <a:cs typeface="Arial"/>
                      </a:endParaRPr>
                    </a:p>
                  </a:txBody>
                  <a:tcPr marL="0" marR="0" marT="13335" marB="0"/>
                </a:tc>
                <a:tc>
                  <a:txBody>
                    <a:bodyPr/>
                    <a:lstStyle/>
                    <a:p>
                      <a:pPr marL="41275" algn="ctr">
                        <a:lnSpc>
                          <a:spcPts val="955"/>
                        </a:lnSpc>
                        <a:spcBef>
                          <a:spcPts val="105"/>
                        </a:spcBef>
                      </a:pPr>
                      <a:r>
                        <a:rPr sz="800" b="1" i="1" spc="-10" dirty="0">
                          <a:solidFill>
                            <a:srgbClr val="171514"/>
                          </a:solidFill>
                          <a:latin typeface="Arial"/>
                          <a:cs typeface="Arial"/>
                        </a:rPr>
                        <a:t>R</a:t>
                      </a:r>
                      <a:r>
                        <a:rPr sz="800" b="1" spc="-10" dirty="0">
                          <a:solidFill>
                            <a:srgbClr val="171514"/>
                          </a:solidFill>
                          <a:latin typeface="Arial"/>
                          <a:cs typeface="Arial"/>
                        </a:rPr>
                        <a:t>(</a:t>
                      </a:r>
                      <a:r>
                        <a:rPr sz="800" spc="-10" dirty="0">
                          <a:solidFill>
                            <a:srgbClr val="171514"/>
                          </a:solidFill>
                          <a:latin typeface="Microsoft Sans Serif"/>
                          <a:cs typeface="Microsoft Sans Serif"/>
                        </a:rPr>
                        <a:t>Ω</a:t>
                      </a:r>
                      <a:r>
                        <a:rPr sz="800" b="1" spc="-10" dirty="0">
                          <a:solidFill>
                            <a:srgbClr val="171514"/>
                          </a:solidFill>
                          <a:latin typeface="Arial"/>
                          <a:cs typeface="Arial"/>
                        </a:rPr>
                        <a:t>)</a:t>
                      </a:r>
                      <a:endParaRPr sz="800">
                        <a:latin typeface="Arial"/>
                        <a:cs typeface="Arial"/>
                      </a:endParaRPr>
                    </a:p>
                  </a:txBody>
                  <a:tcPr marL="0" marR="0" marT="13335" marB="0"/>
                </a:tc>
                <a:tc>
                  <a:txBody>
                    <a:bodyPr/>
                    <a:lstStyle/>
                    <a:p>
                      <a:pPr>
                        <a:lnSpc>
                          <a:spcPct val="100000"/>
                        </a:lnSpc>
                        <a:spcBef>
                          <a:spcPts val="40"/>
                        </a:spcBef>
                      </a:pPr>
                      <a:endParaRPr sz="450" dirty="0">
                        <a:latin typeface="Times New Roman"/>
                        <a:cs typeface="Times New Roman"/>
                      </a:endParaRPr>
                    </a:p>
                    <a:p>
                      <a:pPr marL="272415" algn="ctr">
                        <a:lnSpc>
                          <a:spcPct val="100000"/>
                        </a:lnSpc>
                      </a:pPr>
                      <a:r>
                        <a:rPr sz="350" b="1" i="1" spc="15" dirty="0" smtClean="0">
                          <a:solidFill>
                            <a:srgbClr val="171514"/>
                          </a:solidFill>
                          <a:latin typeface="Arial"/>
                          <a:cs typeface="Arial"/>
                        </a:rPr>
                        <a:t>a</a:t>
                      </a:r>
                      <a:r>
                        <a:rPr sz="350" b="1" spc="15" dirty="0" smtClean="0">
                          <a:solidFill>
                            <a:srgbClr val="171514"/>
                          </a:solidFill>
                          <a:latin typeface="Arial"/>
                          <a:cs typeface="Arial"/>
                        </a:rPr>
                        <a:t>(</a:t>
                      </a:r>
                      <a:r>
                        <a:rPr lang="es-ES" sz="350" b="1" spc="15" dirty="0" smtClean="0">
                          <a:solidFill>
                            <a:srgbClr val="171514"/>
                          </a:solidFill>
                          <a:latin typeface="Arial"/>
                          <a:cs typeface="Arial"/>
                        </a:rPr>
                        <a:t>m</a:t>
                      </a:r>
                      <a:r>
                        <a:rPr sz="350" b="1" spc="15" dirty="0" smtClean="0">
                          <a:solidFill>
                            <a:srgbClr val="171514"/>
                          </a:solidFill>
                          <a:latin typeface="Arial"/>
                          <a:cs typeface="Arial"/>
                        </a:rPr>
                        <a:t>)</a:t>
                      </a:r>
                      <a:endParaRPr sz="350" dirty="0">
                        <a:latin typeface="Arial"/>
                        <a:cs typeface="Arial"/>
                      </a:endParaRPr>
                    </a:p>
                  </a:txBody>
                  <a:tcPr marL="0" marR="0" marT="5080" marB="0"/>
                </a:tc>
                <a:extLst>
                  <a:ext uri="{0D108BD9-81ED-4DB2-BD59-A6C34878D82A}">
                    <a16:rowId xmlns:a16="http://schemas.microsoft.com/office/drawing/2014/main" val="10001"/>
                  </a:ext>
                </a:extLst>
              </a:tr>
              <a:tr h="153222">
                <a:tc>
                  <a:txBody>
                    <a:bodyPr/>
                    <a:lstStyle/>
                    <a:p>
                      <a:pPr>
                        <a:lnSpc>
                          <a:spcPct val="100000"/>
                        </a:lnSpc>
                        <a:spcBef>
                          <a:spcPts val="35"/>
                        </a:spcBef>
                      </a:pPr>
                      <a:endParaRPr sz="400" dirty="0">
                        <a:latin typeface="Times New Roman"/>
                        <a:cs typeface="Times New Roman"/>
                      </a:endParaRPr>
                    </a:p>
                    <a:p>
                      <a:pPr>
                        <a:lnSpc>
                          <a:spcPct val="100000"/>
                        </a:lnSpc>
                      </a:pPr>
                      <a:r>
                        <a:rPr sz="350" b="1" i="1" spc="10" dirty="0" smtClean="0">
                          <a:solidFill>
                            <a:srgbClr val="171514"/>
                          </a:solidFill>
                          <a:latin typeface="Arial"/>
                          <a:cs typeface="Arial"/>
                        </a:rPr>
                        <a:t>L</a:t>
                      </a:r>
                      <a:r>
                        <a:rPr sz="350" b="1" spc="10" dirty="0" smtClean="0">
                          <a:solidFill>
                            <a:srgbClr val="171514"/>
                          </a:solidFill>
                          <a:latin typeface="Arial"/>
                          <a:cs typeface="Arial"/>
                        </a:rPr>
                        <a:t>(</a:t>
                      </a:r>
                      <a:r>
                        <a:rPr lang="es-ES" sz="350" b="1" spc="10" dirty="0" smtClean="0">
                          <a:solidFill>
                            <a:srgbClr val="171514"/>
                          </a:solidFill>
                          <a:latin typeface="Arial"/>
                          <a:cs typeface="Arial"/>
                        </a:rPr>
                        <a:t>m</a:t>
                      </a:r>
                      <a:r>
                        <a:rPr sz="350" b="1" spc="10" dirty="0" smtClean="0">
                          <a:solidFill>
                            <a:srgbClr val="171514"/>
                          </a:solidFill>
                          <a:latin typeface="Arial"/>
                          <a:cs typeface="Arial"/>
                        </a:rPr>
                        <a:t>)</a:t>
                      </a:r>
                      <a:endParaRPr sz="350" dirty="0">
                        <a:latin typeface="Arial"/>
                        <a:cs typeface="Arial"/>
                      </a:endParaRPr>
                    </a:p>
                  </a:txBody>
                  <a:tcPr marL="0" marR="0" marT="4445" marB="0"/>
                </a:tc>
                <a:tc>
                  <a:txBody>
                    <a:bodyPr/>
                    <a:lstStyle/>
                    <a:p>
                      <a:pPr marR="31115" algn="ctr">
                        <a:lnSpc>
                          <a:spcPct val="100000"/>
                        </a:lnSpc>
                        <a:spcBef>
                          <a:spcPts val="95"/>
                        </a:spcBef>
                      </a:pPr>
                      <a:r>
                        <a:rPr sz="750" b="1" i="1" spc="10" dirty="0">
                          <a:solidFill>
                            <a:srgbClr val="171514"/>
                          </a:solidFill>
                          <a:latin typeface="Arial"/>
                          <a:cs typeface="Arial"/>
                        </a:rPr>
                        <a:t>d</a:t>
                      </a:r>
                      <a:r>
                        <a:rPr sz="750" spc="10" dirty="0">
                          <a:solidFill>
                            <a:srgbClr val="171514"/>
                          </a:solidFill>
                          <a:latin typeface="Microsoft Sans Serif"/>
                          <a:cs typeface="Microsoft Sans Serif"/>
                        </a:rPr>
                        <a:t>=</a:t>
                      </a:r>
                      <a:r>
                        <a:rPr sz="750" b="1" spc="10" dirty="0">
                          <a:solidFill>
                            <a:srgbClr val="171514"/>
                          </a:solidFill>
                          <a:latin typeface="Arial"/>
                          <a:cs typeface="Arial"/>
                        </a:rPr>
                        <a:t>5cm</a:t>
                      </a:r>
                      <a:endParaRPr sz="750">
                        <a:latin typeface="Arial"/>
                        <a:cs typeface="Arial"/>
                      </a:endParaRPr>
                    </a:p>
                  </a:txBody>
                  <a:tcPr marL="0" marR="0" marT="12065" marB="0"/>
                </a:tc>
                <a:tc>
                  <a:txBody>
                    <a:bodyPr/>
                    <a:lstStyle/>
                    <a:p>
                      <a:pPr marL="287655">
                        <a:lnSpc>
                          <a:spcPct val="100000"/>
                        </a:lnSpc>
                        <a:spcBef>
                          <a:spcPts val="95"/>
                        </a:spcBef>
                      </a:pPr>
                      <a:r>
                        <a:rPr sz="750" b="1" i="1" spc="5" dirty="0">
                          <a:solidFill>
                            <a:srgbClr val="171514"/>
                          </a:solidFill>
                          <a:latin typeface="Arial"/>
                          <a:cs typeface="Arial"/>
                        </a:rPr>
                        <a:t>d</a:t>
                      </a:r>
                      <a:r>
                        <a:rPr sz="750" spc="5" dirty="0">
                          <a:solidFill>
                            <a:srgbClr val="171514"/>
                          </a:solidFill>
                          <a:latin typeface="Microsoft Sans Serif"/>
                          <a:cs typeface="Microsoft Sans Serif"/>
                        </a:rPr>
                        <a:t>=</a:t>
                      </a:r>
                      <a:r>
                        <a:rPr sz="750" b="1" spc="5" dirty="0">
                          <a:solidFill>
                            <a:srgbClr val="171514"/>
                          </a:solidFill>
                          <a:latin typeface="Arial"/>
                          <a:cs typeface="Arial"/>
                        </a:rPr>
                        <a:t>2,5</a:t>
                      </a:r>
                      <a:r>
                        <a:rPr sz="750" b="1" spc="-50" dirty="0">
                          <a:solidFill>
                            <a:srgbClr val="171514"/>
                          </a:solidFill>
                          <a:latin typeface="Arial"/>
                          <a:cs typeface="Arial"/>
                        </a:rPr>
                        <a:t> </a:t>
                      </a:r>
                      <a:r>
                        <a:rPr sz="750" b="1" spc="15" dirty="0">
                          <a:solidFill>
                            <a:srgbClr val="171514"/>
                          </a:solidFill>
                          <a:latin typeface="Arial"/>
                          <a:cs typeface="Arial"/>
                        </a:rPr>
                        <a:t>cm</a:t>
                      </a:r>
                      <a:endParaRPr sz="750">
                        <a:latin typeface="Arial"/>
                        <a:cs typeface="Arial"/>
                      </a:endParaRPr>
                    </a:p>
                  </a:txBody>
                  <a:tcPr marL="0" marR="0" marT="12065" marB="0"/>
                </a:tc>
                <a:tc>
                  <a:txBody>
                    <a:bodyPr/>
                    <a:lstStyle/>
                    <a:p>
                      <a:pPr marL="269240" algn="ctr">
                        <a:lnSpc>
                          <a:spcPct val="100000"/>
                        </a:lnSpc>
                        <a:spcBef>
                          <a:spcPts val="95"/>
                        </a:spcBef>
                      </a:pPr>
                      <a:r>
                        <a:rPr sz="750" b="1" i="1" spc="5" dirty="0">
                          <a:solidFill>
                            <a:srgbClr val="171514"/>
                          </a:solidFill>
                          <a:latin typeface="Arial"/>
                          <a:cs typeface="Arial"/>
                        </a:rPr>
                        <a:t>d</a:t>
                      </a:r>
                      <a:r>
                        <a:rPr sz="750" spc="5" dirty="0">
                          <a:solidFill>
                            <a:srgbClr val="171514"/>
                          </a:solidFill>
                          <a:latin typeface="Microsoft Sans Serif"/>
                          <a:cs typeface="Microsoft Sans Serif"/>
                        </a:rPr>
                        <a:t>=</a:t>
                      </a:r>
                      <a:r>
                        <a:rPr sz="750" b="1" spc="5" dirty="0">
                          <a:solidFill>
                            <a:srgbClr val="171514"/>
                          </a:solidFill>
                          <a:latin typeface="Arial"/>
                          <a:cs typeface="Arial"/>
                        </a:rPr>
                        <a:t>2,5</a:t>
                      </a:r>
                      <a:r>
                        <a:rPr sz="750" b="1" spc="-50" dirty="0">
                          <a:solidFill>
                            <a:srgbClr val="171514"/>
                          </a:solidFill>
                          <a:latin typeface="Arial"/>
                          <a:cs typeface="Arial"/>
                        </a:rPr>
                        <a:t> </a:t>
                      </a:r>
                      <a:r>
                        <a:rPr sz="750" b="1" spc="15" dirty="0">
                          <a:solidFill>
                            <a:srgbClr val="171514"/>
                          </a:solidFill>
                          <a:latin typeface="Arial"/>
                          <a:cs typeface="Arial"/>
                        </a:rPr>
                        <a:t>cm</a:t>
                      </a:r>
                      <a:endParaRPr sz="750">
                        <a:latin typeface="Arial"/>
                        <a:cs typeface="Arial"/>
                      </a:endParaRPr>
                    </a:p>
                  </a:txBody>
                  <a:tcPr marL="0" marR="0" marT="12065" marB="0"/>
                </a:tc>
                <a:extLst>
                  <a:ext uri="{0D108BD9-81ED-4DB2-BD59-A6C34878D82A}">
                    <a16:rowId xmlns:a16="http://schemas.microsoft.com/office/drawing/2014/main" val="10002"/>
                  </a:ext>
                </a:extLst>
              </a:tr>
              <a:tr h="158750">
                <a:tc>
                  <a:txBody>
                    <a:bodyPr/>
                    <a:lstStyle/>
                    <a:p>
                      <a:pPr>
                        <a:lnSpc>
                          <a:spcPct val="100000"/>
                        </a:lnSpc>
                        <a:spcBef>
                          <a:spcPts val="185"/>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23495" marB="0"/>
                </a:tc>
                <a:tc>
                  <a:txBody>
                    <a:bodyPr/>
                    <a:lstStyle/>
                    <a:p>
                      <a:pPr marL="15875" algn="ctr">
                        <a:lnSpc>
                          <a:spcPts val="860"/>
                        </a:lnSpc>
                        <a:spcBef>
                          <a:spcPts val="290"/>
                        </a:spcBef>
                      </a:pPr>
                      <a:r>
                        <a:rPr sz="750" spc="10" dirty="0">
                          <a:solidFill>
                            <a:srgbClr val="171514"/>
                          </a:solidFill>
                          <a:latin typeface="Microsoft Sans Serif"/>
                          <a:cs typeface="Microsoft Sans Serif"/>
                        </a:rPr>
                        <a:t>0,61</a:t>
                      </a:r>
                      <a:r>
                        <a:rPr sz="750" i="1" spc="10" dirty="0">
                          <a:solidFill>
                            <a:srgbClr val="171514"/>
                          </a:solidFill>
                          <a:latin typeface="Arial"/>
                          <a:cs typeface="Arial"/>
                        </a:rPr>
                        <a:t>ρ</a:t>
                      </a:r>
                      <a:endParaRPr sz="750">
                        <a:latin typeface="Arial"/>
                        <a:cs typeface="Arial"/>
                      </a:endParaRPr>
                    </a:p>
                  </a:txBody>
                  <a:tcPr marL="0" marR="0" marT="36830" marB="0"/>
                </a:tc>
                <a:tc>
                  <a:txBody>
                    <a:bodyPr/>
                    <a:lstStyle/>
                    <a:p>
                      <a:pPr marL="23495" algn="ctr">
                        <a:lnSpc>
                          <a:spcPts val="860"/>
                        </a:lnSpc>
                        <a:spcBef>
                          <a:spcPts val="290"/>
                        </a:spcBef>
                      </a:pPr>
                      <a:r>
                        <a:rPr sz="750" spc="10" dirty="0">
                          <a:solidFill>
                            <a:srgbClr val="171514"/>
                          </a:solidFill>
                          <a:latin typeface="Microsoft Sans Serif"/>
                          <a:cs typeface="Microsoft Sans Serif"/>
                        </a:rPr>
                        <a:t>0.76</a:t>
                      </a:r>
                      <a:r>
                        <a:rPr sz="750" i="1" spc="10" dirty="0">
                          <a:solidFill>
                            <a:srgbClr val="171514"/>
                          </a:solidFill>
                          <a:latin typeface="Arial"/>
                          <a:cs typeface="Arial"/>
                        </a:rPr>
                        <a:t>ρ</a:t>
                      </a:r>
                      <a:endParaRPr sz="750">
                        <a:latin typeface="Arial"/>
                        <a:cs typeface="Arial"/>
                      </a:endParaRPr>
                    </a:p>
                  </a:txBody>
                  <a:tcPr marL="0" marR="0" marT="36830" marB="0"/>
                </a:tc>
                <a:tc>
                  <a:txBody>
                    <a:bodyPr/>
                    <a:lstStyle/>
                    <a:p>
                      <a:pPr marL="305435" algn="ctr">
                        <a:lnSpc>
                          <a:spcPct val="100000"/>
                        </a:lnSpc>
                        <a:spcBef>
                          <a:spcPts val="185"/>
                        </a:spcBef>
                      </a:pPr>
                      <a:r>
                        <a:rPr sz="800" spc="5" dirty="0">
                          <a:solidFill>
                            <a:srgbClr val="171514"/>
                          </a:solidFill>
                          <a:latin typeface="Microsoft Sans Serif"/>
                          <a:cs typeface="Microsoft Sans Serif"/>
                        </a:rPr>
                        <a:t>0.21</a:t>
                      </a:r>
                      <a:endParaRPr sz="800">
                        <a:latin typeface="Microsoft Sans Serif"/>
                        <a:cs typeface="Microsoft Sans Serif"/>
                      </a:endParaRPr>
                    </a:p>
                  </a:txBody>
                  <a:tcPr marL="0" marR="0" marT="23495" marB="0"/>
                </a:tc>
                <a:extLst>
                  <a:ext uri="{0D108BD9-81ED-4DB2-BD59-A6C34878D82A}">
                    <a16:rowId xmlns:a16="http://schemas.microsoft.com/office/drawing/2014/main" val="10003"/>
                  </a:ext>
                </a:extLst>
              </a:tr>
              <a:tr h="139700">
                <a:tc>
                  <a:txBody>
                    <a:bodyPr/>
                    <a:lstStyle/>
                    <a:p>
                      <a:pPr>
                        <a:lnSpc>
                          <a:spcPct val="100000"/>
                        </a:lnSpc>
                        <a:spcBef>
                          <a:spcPts val="35"/>
                        </a:spcBef>
                      </a:pPr>
                      <a:r>
                        <a:rPr sz="800" dirty="0">
                          <a:solidFill>
                            <a:srgbClr val="171514"/>
                          </a:solidFill>
                          <a:latin typeface="Microsoft Sans Serif"/>
                          <a:cs typeface="Microsoft Sans Serif"/>
                        </a:rPr>
                        <a:t>2</a:t>
                      </a:r>
                      <a:endParaRPr sz="800">
                        <a:latin typeface="Microsoft Sans Serif"/>
                        <a:cs typeface="Microsoft Sans Serif"/>
                      </a:endParaRPr>
                    </a:p>
                  </a:txBody>
                  <a:tcPr marL="0" marR="0" marT="4445" marB="0"/>
                </a:tc>
                <a:tc>
                  <a:txBody>
                    <a:bodyPr/>
                    <a:lstStyle/>
                    <a:p>
                      <a:pPr marL="15875" algn="ctr">
                        <a:lnSpc>
                          <a:spcPts val="860"/>
                        </a:lnSpc>
                        <a:spcBef>
                          <a:spcPts val="140"/>
                        </a:spcBef>
                      </a:pPr>
                      <a:r>
                        <a:rPr sz="750" spc="10" dirty="0">
                          <a:solidFill>
                            <a:srgbClr val="171514"/>
                          </a:solidFill>
                          <a:latin typeface="Microsoft Sans Serif"/>
                          <a:cs typeface="Microsoft Sans Serif"/>
                        </a:rPr>
                        <a:t>0.38</a:t>
                      </a:r>
                      <a:r>
                        <a:rPr sz="750" i="1" spc="10" dirty="0">
                          <a:solidFill>
                            <a:srgbClr val="171514"/>
                          </a:solidFill>
                          <a:latin typeface="Arial"/>
                          <a:cs typeface="Arial"/>
                        </a:rPr>
                        <a:t>ρ</a:t>
                      </a:r>
                      <a:endParaRPr sz="750">
                        <a:latin typeface="Arial"/>
                        <a:cs typeface="Arial"/>
                      </a:endParaRPr>
                    </a:p>
                  </a:txBody>
                  <a:tcPr marL="0" marR="0" marT="17780" marB="0"/>
                </a:tc>
                <a:tc>
                  <a:txBody>
                    <a:bodyPr/>
                    <a:lstStyle/>
                    <a:p>
                      <a:pPr marL="23495" algn="ctr">
                        <a:lnSpc>
                          <a:spcPts val="860"/>
                        </a:lnSpc>
                        <a:spcBef>
                          <a:spcPts val="140"/>
                        </a:spcBef>
                      </a:pPr>
                      <a:r>
                        <a:rPr sz="750" spc="10" dirty="0">
                          <a:solidFill>
                            <a:srgbClr val="171514"/>
                          </a:solidFill>
                          <a:latin typeface="Microsoft Sans Serif"/>
                          <a:cs typeface="Microsoft Sans Serif"/>
                        </a:rPr>
                        <a:t>0.44</a:t>
                      </a:r>
                      <a:r>
                        <a:rPr sz="750" i="1" spc="10" dirty="0">
                          <a:solidFill>
                            <a:srgbClr val="171514"/>
                          </a:solidFill>
                          <a:latin typeface="Arial"/>
                          <a:cs typeface="Arial"/>
                        </a:rPr>
                        <a:t>ρ</a:t>
                      </a:r>
                      <a:endParaRPr sz="750">
                        <a:latin typeface="Arial"/>
                        <a:cs typeface="Arial"/>
                      </a:endParaRPr>
                    </a:p>
                  </a:txBody>
                  <a:tcPr marL="0" marR="0" marT="17780" marB="0"/>
                </a:tc>
                <a:tc>
                  <a:txBody>
                    <a:bodyPr/>
                    <a:lstStyle/>
                    <a:p>
                      <a:pPr marL="305435" algn="ctr">
                        <a:lnSpc>
                          <a:spcPct val="100000"/>
                        </a:lnSpc>
                        <a:spcBef>
                          <a:spcPts val="35"/>
                        </a:spcBef>
                      </a:pPr>
                      <a:r>
                        <a:rPr sz="800" spc="5" dirty="0">
                          <a:solidFill>
                            <a:srgbClr val="171514"/>
                          </a:solidFill>
                          <a:latin typeface="Microsoft Sans Serif"/>
                          <a:cs typeface="Microsoft Sans Serif"/>
                        </a:rPr>
                        <a:t>0.36</a:t>
                      </a:r>
                      <a:endParaRPr sz="800">
                        <a:latin typeface="Microsoft Sans Serif"/>
                        <a:cs typeface="Microsoft Sans Serif"/>
                      </a:endParaRPr>
                    </a:p>
                  </a:txBody>
                  <a:tcPr marL="0" marR="0" marT="4445" marB="0"/>
                </a:tc>
                <a:extLst>
                  <a:ext uri="{0D108BD9-81ED-4DB2-BD59-A6C34878D82A}">
                    <a16:rowId xmlns:a16="http://schemas.microsoft.com/office/drawing/2014/main" val="10004"/>
                  </a:ext>
                </a:extLst>
              </a:tr>
              <a:tr h="139700">
                <a:tc>
                  <a:txBody>
                    <a:bodyPr/>
                    <a:lstStyle/>
                    <a:p>
                      <a:pPr>
                        <a:lnSpc>
                          <a:spcPct val="100000"/>
                        </a:lnSpc>
                        <a:spcBef>
                          <a:spcPts val="35"/>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4445" marB="0"/>
                </a:tc>
                <a:tc>
                  <a:txBody>
                    <a:bodyPr/>
                    <a:lstStyle/>
                    <a:p>
                      <a:pPr marL="15875" algn="ctr">
                        <a:lnSpc>
                          <a:spcPts val="860"/>
                        </a:lnSpc>
                        <a:spcBef>
                          <a:spcPts val="140"/>
                        </a:spcBef>
                      </a:pPr>
                      <a:r>
                        <a:rPr sz="750" spc="10" dirty="0">
                          <a:solidFill>
                            <a:srgbClr val="171514"/>
                          </a:solidFill>
                          <a:latin typeface="Microsoft Sans Serif"/>
                          <a:cs typeface="Microsoft Sans Serif"/>
                        </a:rPr>
                        <a:t>0.22</a:t>
                      </a:r>
                      <a:r>
                        <a:rPr sz="750" i="1" spc="10" dirty="0">
                          <a:solidFill>
                            <a:srgbClr val="171514"/>
                          </a:solidFill>
                          <a:latin typeface="Arial"/>
                          <a:cs typeface="Arial"/>
                        </a:rPr>
                        <a:t>ρ</a:t>
                      </a:r>
                      <a:endParaRPr sz="750">
                        <a:latin typeface="Arial"/>
                        <a:cs typeface="Arial"/>
                      </a:endParaRPr>
                    </a:p>
                  </a:txBody>
                  <a:tcPr marL="0" marR="0" marT="17780" marB="0"/>
                </a:tc>
                <a:tc>
                  <a:txBody>
                    <a:bodyPr/>
                    <a:lstStyle/>
                    <a:p>
                      <a:pPr marL="23495" algn="ctr">
                        <a:lnSpc>
                          <a:spcPts val="860"/>
                        </a:lnSpc>
                        <a:spcBef>
                          <a:spcPts val="140"/>
                        </a:spcBef>
                      </a:pPr>
                      <a:r>
                        <a:rPr sz="750" spc="10" dirty="0">
                          <a:solidFill>
                            <a:srgbClr val="171514"/>
                          </a:solidFill>
                          <a:latin typeface="Microsoft Sans Serif"/>
                          <a:cs typeface="Microsoft Sans Serif"/>
                        </a:rPr>
                        <a:t>0.25</a:t>
                      </a:r>
                      <a:r>
                        <a:rPr sz="750" i="1" spc="10" dirty="0">
                          <a:solidFill>
                            <a:srgbClr val="171514"/>
                          </a:solidFill>
                          <a:latin typeface="Arial"/>
                          <a:cs typeface="Arial"/>
                        </a:rPr>
                        <a:t>ρ</a:t>
                      </a:r>
                      <a:endParaRPr sz="750">
                        <a:latin typeface="Arial"/>
                        <a:cs typeface="Arial"/>
                      </a:endParaRPr>
                    </a:p>
                  </a:txBody>
                  <a:tcPr marL="0" marR="0" marT="17780" marB="0"/>
                </a:tc>
                <a:tc>
                  <a:txBody>
                    <a:bodyPr/>
                    <a:lstStyle/>
                    <a:p>
                      <a:pPr marL="305435" algn="ctr">
                        <a:lnSpc>
                          <a:spcPct val="100000"/>
                        </a:lnSpc>
                        <a:spcBef>
                          <a:spcPts val="35"/>
                        </a:spcBef>
                      </a:pPr>
                      <a:r>
                        <a:rPr sz="800" spc="5" dirty="0">
                          <a:solidFill>
                            <a:srgbClr val="171514"/>
                          </a:solidFill>
                          <a:latin typeface="Microsoft Sans Serif"/>
                          <a:cs typeface="Microsoft Sans Serif"/>
                        </a:rPr>
                        <a:t>0,64</a:t>
                      </a:r>
                      <a:endParaRPr sz="800">
                        <a:latin typeface="Microsoft Sans Serif"/>
                        <a:cs typeface="Microsoft Sans Serif"/>
                      </a:endParaRPr>
                    </a:p>
                  </a:txBody>
                  <a:tcPr marL="0" marR="0" marT="4445" marB="0"/>
                </a:tc>
                <a:extLst>
                  <a:ext uri="{0D108BD9-81ED-4DB2-BD59-A6C34878D82A}">
                    <a16:rowId xmlns:a16="http://schemas.microsoft.com/office/drawing/2014/main" val="10005"/>
                  </a:ext>
                </a:extLst>
              </a:tr>
              <a:tr h="137757">
                <a:tc>
                  <a:txBody>
                    <a:bodyPr/>
                    <a:lstStyle/>
                    <a:p>
                      <a:pPr>
                        <a:lnSpc>
                          <a:spcPts val="950"/>
                        </a:lnSpc>
                        <a:spcBef>
                          <a:spcPts val="35"/>
                        </a:spcBef>
                      </a:pPr>
                      <a:r>
                        <a:rPr sz="800" dirty="0">
                          <a:solidFill>
                            <a:srgbClr val="171514"/>
                          </a:solidFill>
                          <a:latin typeface="Microsoft Sans Serif"/>
                          <a:cs typeface="Microsoft Sans Serif"/>
                        </a:rPr>
                        <a:t>8</a:t>
                      </a:r>
                      <a:endParaRPr sz="800">
                        <a:latin typeface="Microsoft Sans Serif"/>
                        <a:cs typeface="Microsoft Sans Serif"/>
                      </a:endParaRPr>
                    </a:p>
                  </a:txBody>
                  <a:tcPr marL="0" marR="0" marT="4445" marB="0"/>
                </a:tc>
                <a:tc>
                  <a:txBody>
                    <a:bodyPr/>
                    <a:lstStyle/>
                    <a:p>
                      <a:pPr marL="4445" algn="ctr">
                        <a:lnSpc>
                          <a:spcPts val="745"/>
                        </a:lnSpc>
                        <a:spcBef>
                          <a:spcPts val="240"/>
                        </a:spcBef>
                      </a:pPr>
                      <a:r>
                        <a:rPr sz="650" spc="5" dirty="0">
                          <a:solidFill>
                            <a:srgbClr val="171514"/>
                          </a:solidFill>
                          <a:latin typeface="Microsoft Sans Serif"/>
                          <a:cs typeface="Microsoft Sans Serif"/>
                        </a:rPr>
                        <a:t>0.123</a:t>
                      </a:r>
                      <a:r>
                        <a:rPr sz="650" i="1" spc="5" dirty="0">
                          <a:solidFill>
                            <a:srgbClr val="171514"/>
                          </a:solidFill>
                          <a:latin typeface="Arial"/>
                          <a:cs typeface="Arial"/>
                        </a:rPr>
                        <a:t>ρ</a:t>
                      </a:r>
                      <a:endParaRPr sz="650">
                        <a:latin typeface="Arial"/>
                        <a:cs typeface="Arial"/>
                      </a:endParaRPr>
                    </a:p>
                  </a:txBody>
                  <a:tcPr marL="0" marR="0" marT="30480" marB="0"/>
                </a:tc>
                <a:tc>
                  <a:txBody>
                    <a:bodyPr/>
                    <a:lstStyle/>
                    <a:p>
                      <a:pPr marL="37465" algn="ctr">
                        <a:lnSpc>
                          <a:spcPts val="745"/>
                        </a:lnSpc>
                        <a:spcBef>
                          <a:spcPts val="240"/>
                        </a:spcBef>
                      </a:pPr>
                      <a:r>
                        <a:rPr sz="650" spc="5" dirty="0">
                          <a:solidFill>
                            <a:srgbClr val="171514"/>
                          </a:solidFill>
                          <a:latin typeface="Microsoft Sans Serif"/>
                          <a:cs typeface="Microsoft Sans Serif"/>
                        </a:rPr>
                        <a:t>0.137</a:t>
                      </a:r>
                      <a:r>
                        <a:rPr sz="650" i="1" spc="5" dirty="0">
                          <a:solidFill>
                            <a:srgbClr val="171514"/>
                          </a:solidFill>
                          <a:latin typeface="Arial"/>
                          <a:cs typeface="Arial"/>
                        </a:rPr>
                        <a:t>ρ</a:t>
                      </a:r>
                      <a:endParaRPr sz="650">
                        <a:latin typeface="Arial"/>
                        <a:cs typeface="Arial"/>
                      </a:endParaRPr>
                    </a:p>
                  </a:txBody>
                  <a:tcPr marL="0" marR="0" marT="30480" marB="0"/>
                </a:tc>
                <a:tc>
                  <a:txBody>
                    <a:bodyPr/>
                    <a:lstStyle/>
                    <a:p>
                      <a:pPr marL="305435" algn="ctr">
                        <a:lnSpc>
                          <a:spcPts val="950"/>
                        </a:lnSpc>
                        <a:spcBef>
                          <a:spcPts val="35"/>
                        </a:spcBef>
                      </a:pPr>
                      <a:r>
                        <a:rPr sz="800" spc="5" dirty="0">
                          <a:solidFill>
                            <a:srgbClr val="171514"/>
                          </a:solidFill>
                          <a:latin typeface="Microsoft Sans Serif"/>
                          <a:cs typeface="Microsoft Sans Serif"/>
                        </a:rPr>
                        <a:t>1.16</a:t>
                      </a:r>
                      <a:endParaRPr sz="800">
                        <a:latin typeface="Microsoft Sans Serif"/>
                        <a:cs typeface="Microsoft Sans Serif"/>
                      </a:endParaRPr>
                    </a:p>
                  </a:txBody>
                  <a:tcPr marL="0" marR="0" marT="4445" marB="0"/>
                </a:tc>
                <a:extLst>
                  <a:ext uri="{0D108BD9-81ED-4DB2-BD59-A6C34878D82A}">
                    <a16:rowId xmlns:a16="http://schemas.microsoft.com/office/drawing/2014/main" val="10006"/>
                  </a:ext>
                </a:extLst>
              </a:tr>
              <a:tr h="141642">
                <a:tc>
                  <a:txBody>
                    <a:bodyPr/>
                    <a:lstStyle/>
                    <a:p>
                      <a:pPr>
                        <a:lnSpc>
                          <a:spcPct val="100000"/>
                        </a:lnSpc>
                        <a:spcBef>
                          <a:spcPts val="30"/>
                        </a:spcBef>
                      </a:pPr>
                      <a:endParaRPr sz="450">
                        <a:latin typeface="Times New Roman"/>
                        <a:cs typeface="Times New Roman"/>
                      </a:endParaRPr>
                    </a:p>
                    <a:p>
                      <a:pPr>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3810" marB="0"/>
                </a:tc>
                <a:tc>
                  <a:txBody>
                    <a:bodyPr/>
                    <a:lstStyle/>
                    <a:p>
                      <a:pPr marL="15875" algn="ctr">
                        <a:lnSpc>
                          <a:spcPts val="860"/>
                        </a:lnSpc>
                        <a:spcBef>
                          <a:spcPts val="155"/>
                        </a:spcBef>
                      </a:pPr>
                      <a:r>
                        <a:rPr sz="750" spc="10" dirty="0">
                          <a:solidFill>
                            <a:srgbClr val="171514"/>
                          </a:solidFill>
                          <a:latin typeface="Microsoft Sans Serif"/>
                          <a:cs typeface="Microsoft Sans Serif"/>
                        </a:rPr>
                        <a:t>0.07</a:t>
                      </a:r>
                      <a:r>
                        <a:rPr sz="750" i="1" spc="10" dirty="0">
                          <a:solidFill>
                            <a:srgbClr val="171514"/>
                          </a:solidFill>
                          <a:latin typeface="Arial"/>
                          <a:cs typeface="Arial"/>
                        </a:rPr>
                        <a:t>ρ</a:t>
                      </a:r>
                      <a:endParaRPr sz="750">
                        <a:latin typeface="Arial"/>
                        <a:cs typeface="Arial"/>
                      </a:endParaRPr>
                    </a:p>
                  </a:txBody>
                  <a:tcPr marL="0" marR="0" marT="19685" marB="0"/>
                </a:tc>
                <a:tc>
                  <a:txBody>
                    <a:bodyPr/>
                    <a:lstStyle/>
                    <a:p>
                      <a:pPr marL="37465" algn="ctr">
                        <a:lnSpc>
                          <a:spcPts val="760"/>
                        </a:lnSpc>
                        <a:spcBef>
                          <a:spcPts val="254"/>
                        </a:spcBef>
                      </a:pPr>
                      <a:r>
                        <a:rPr sz="650" spc="5" dirty="0">
                          <a:solidFill>
                            <a:srgbClr val="171514"/>
                          </a:solidFill>
                          <a:latin typeface="Microsoft Sans Serif"/>
                          <a:cs typeface="Microsoft Sans Serif"/>
                        </a:rPr>
                        <a:t>0.075</a:t>
                      </a:r>
                      <a:r>
                        <a:rPr sz="650" i="1" spc="5" dirty="0">
                          <a:solidFill>
                            <a:srgbClr val="171514"/>
                          </a:solidFill>
                          <a:latin typeface="Arial"/>
                          <a:cs typeface="Arial"/>
                        </a:rPr>
                        <a:t>ρ</a:t>
                      </a:r>
                      <a:endParaRPr sz="650">
                        <a:latin typeface="Arial"/>
                        <a:cs typeface="Arial"/>
                      </a:endParaRPr>
                    </a:p>
                  </a:txBody>
                  <a:tcPr marL="0" marR="0" marT="32384" marB="0"/>
                </a:tc>
                <a:tc>
                  <a:txBody>
                    <a:bodyPr/>
                    <a:lstStyle/>
                    <a:p>
                      <a:pPr marL="305435" algn="ctr">
                        <a:lnSpc>
                          <a:spcPct val="100000"/>
                        </a:lnSpc>
                        <a:spcBef>
                          <a:spcPts val="50"/>
                        </a:spcBef>
                      </a:pPr>
                      <a:r>
                        <a:rPr sz="800" spc="5" dirty="0">
                          <a:solidFill>
                            <a:srgbClr val="171514"/>
                          </a:solidFill>
                          <a:latin typeface="Microsoft Sans Serif"/>
                          <a:cs typeface="Microsoft Sans Serif"/>
                        </a:rPr>
                        <a:t>2.12</a:t>
                      </a:r>
                      <a:endParaRPr sz="800">
                        <a:latin typeface="Microsoft Sans Serif"/>
                        <a:cs typeface="Microsoft Sans Serif"/>
                      </a:endParaRPr>
                    </a:p>
                  </a:txBody>
                  <a:tcPr marL="0" marR="0" marT="6350" marB="0"/>
                </a:tc>
                <a:extLst>
                  <a:ext uri="{0D108BD9-81ED-4DB2-BD59-A6C34878D82A}">
                    <a16:rowId xmlns:a16="http://schemas.microsoft.com/office/drawing/2014/main" val="10007"/>
                  </a:ext>
                </a:extLst>
              </a:tr>
              <a:tr h="252690">
                <a:tc>
                  <a:txBody>
                    <a:bodyPr/>
                    <a:lstStyle/>
                    <a:p>
                      <a:pPr>
                        <a:lnSpc>
                          <a:spcPct val="100000"/>
                        </a:lnSpc>
                        <a:spcBef>
                          <a:spcPts val="35"/>
                        </a:spcBef>
                      </a:pPr>
                      <a:r>
                        <a:rPr sz="800" spc="10" dirty="0">
                          <a:solidFill>
                            <a:srgbClr val="171514"/>
                          </a:solidFill>
                          <a:latin typeface="Microsoft Sans Serif"/>
                          <a:cs typeface="Microsoft Sans Serif"/>
                        </a:rPr>
                        <a:t>32</a:t>
                      </a:r>
                      <a:endParaRPr sz="800">
                        <a:latin typeface="Microsoft Sans Serif"/>
                        <a:cs typeface="Microsoft Sans Serif"/>
                      </a:endParaRPr>
                    </a:p>
                  </a:txBody>
                  <a:tcPr marL="0" marR="0" marT="4445" marB="0">
                    <a:lnB w="6350">
                      <a:solidFill>
                        <a:srgbClr val="231F20"/>
                      </a:solidFill>
                      <a:prstDash val="solid"/>
                    </a:lnB>
                  </a:tcPr>
                </a:tc>
                <a:tc>
                  <a:txBody>
                    <a:bodyPr/>
                    <a:lstStyle/>
                    <a:p>
                      <a:pPr marL="15875" algn="ctr">
                        <a:lnSpc>
                          <a:spcPct val="100000"/>
                        </a:lnSpc>
                        <a:spcBef>
                          <a:spcPts val="140"/>
                        </a:spcBef>
                      </a:pPr>
                      <a:r>
                        <a:rPr sz="750" spc="10" dirty="0">
                          <a:solidFill>
                            <a:srgbClr val="171514"/>
                          </a:solidFill>
                          <a:latin typeface="Microsoft Sans Serif"/>
                          <a:cs typeface="Microsoft Sans Serif"/>
                        </a:rPr>
                        <a:t>0.04</a:t>
                      </a:r>
                      <a:r>
                        <a:rPr sz="750" i="1" spc="10" dirty="0">
                          <a:solidFill>
                            <a:srgbClr val="171514"/>
                          </a:solidFill>
                          <a:latin typeface="Arial"/>
                          <a:cs typeface="Arial"/>
                        </a:rPr>
                        <a:t>ρ</a:t>
                      </a:r>
                      <a:endParaRPr sz="750">
                        <a:latin typeface="Arial"/>
                        <a:cs typeface="Arial"/>
                      </a:endParaRPr>
                    </a:p>
                  </a:txBody>
                  <a:tcPr marL="0" marR="0" marT="17780" marB="0">
                    <a:lnB w="6350">
                      <a:solidFill>
                        <a:srgbClr val="231F20"/>
                      </a:solidFill>
                      <a:prstDash val="solid"/>
                    </a:lnB>
                  </a:tcPr>
                </a:tc>
                <a:tc>
                  <a:txBody>
                    <a:bodyPr/>
                    <a:lstStyle/>
                    <a:p>
                      <a:pPr marL="23495" algn="ctr">
                        <a:lnSpc>
                          <a:spcPct val="100000"/>
                        </a:lnSpc>
                        <a:spcBef>
                          <a:spcPts val="140"/>
                        </a:spcBef>
                      </a:pPr>
                      <a:r>
                        <a:rPr sz="750" spc="10" dirty="0">
                          <a:solidFill>
                            <a:srgbClr val="171514"/>
                          </a:solidFill>
                          <a:latin typeface="Microsoft Sans Serif"/>
                          <a:cs typeface="Microsoft Sans Serif"/>
                        </a:rPr>
                        <a:t>0.04</a:t>
                      </a:r>
                      <a:r>
                        <a:rPr sz="750" i="1" spc="10" dirty="0">
                          <a:solidFill>
                            <a:srgbClr val="171514"/>
                          </a:solidFill>
                          <a:latin typeface="Arial"/>
                          <a:cs typeface="Arial"/>
                        </a:rPr>
                        <a:t>ρ</a:t>
                      </a:r>
                      <a:endParaRPr sz="750">
                        <a:latin typeface="Arial"/>
                        <a:cs typeface="Arial"/>
                      </a:endParaRPr>
                    </a:p>
                  </a:txBody>
                  <a:tcPr marL="0" marR="0" marT="17780" marB="0">
                    <a:lnB w="6350">
                      <a:solidFill>
                        <a:srgbClr val="231F20"/>
                      </a:solidFill>
                      <a:prstDash val="solid"/>
                    </a:lnB>
                  </a:tcPr>
                </a:tc>
                <a:tc>
                  <a:txBody>
                    <a:bodyPr/>
                    <a:lstStyle/>
                    <a:p>
                      <a:pPr marL="305435" algn="ctr">
                        <a:lnSpc>
                          <a:spcPct val="100000"/>
                        </a:lnSpc>
                        <a:spcBef>
                          <a:spcPts val="35"/>
                        </a:spcBef>
                      </a:pPr>
                      <a:r>
                        <a:rPr sz="800" spc="5" dirty="0">
                          <a:solidFill>
                            <a:srgbClr val="171514"/>
                          </a:solidFill>
                          <a:latin typeface="Microsoft Sans Serif"/>
                          <a:cs typeface="Microsoft Sans Serif"/>
                        </a:rPr>
                        <a:t>3.98</a:t>
                      </a:r>
                      <a:endParaRPr sz="800">
                        <a:latin typeface="Microsoft Sans Serif"/>
                        <a:cs typeface="Microsoft Sans Serif"/>
                      </a:endParaRPr>
                    </a:p>
                  </a:txBody>
                  <a:tcPr marL="0" marR="0" marT="4445" marB="0">
                    <a:lnB w="6350">
                      <a:solidFill>
                        <a:srgbClr val="231F20"/>
                      </a:solidFill>
                      <a:prstDash val="solid"/>
                    </a:lnB>
                  </a:tcPr>
                </a:tc>
                <a:extLst>
                  <a:ext uri="{0D108BD9-81ED-4DB2-BD59-A6C34878D82A}">
                    <a16:rowId xmlns:a16="http://schemas.microsoft.com/office/drawing/2014/main" val="10008"/>
                  </a:ext>
                </a:extLst>
              </a:tr>
            </a:tbl>
          </a:graphicData>
        </a:graphic>
      </p:graphicFrame>
      <p:sp>
        <p:nvSpPr>
          <p:cNvPr id="3" name="object 3"/>
          <p:cNvSpPr/>
          <p:nvPr/>
        </p:nvSpPr>
        <p:spPr>
          <a:xfrm>
            <a:off x="5700425" y="5869852"/>
            <a:ext cx="3581400" cy="0"/>
          </a:xfrm>
          <a:custGeom>
            <a:avLst/>
            <a:gdLst/>
            <a:ahLst/>
            <a:cxnLst/>
            <a:rect l="l" t="t" r="r" b="b"/>
            <a:pathLst>
              <a:path w="3581400">
                <a:moveTo>
                  <a:pt x="0" y="0"/>
                </a:moveTo>
                <a:lnTo>
                  <a:pt x="3581400" y="0"/>
                </a:lnTo>
              </a:path>
            </a:pathLst>
          </a:custGeom>
          <a:ln w="6350">
            <a:solidFill>
              <a:srgbClr val="231F20"/>
            </a:solidFill>
          </a:ln>
        </p:spPr>
        <p:txBody>
          <a:bodyPr wrap="square" lIns="0" tIns="0" rIns="0" bIns="0" rtlCol="0"/>
          <a:lstStyle/>
          <a:p>
            <a:endParaRPr/>
          </a:p>
        </p:txBody>
      </p:sp>
      <p:sp>
        <p:nvSpPr>
          <p:cNvPr id="4" name="object 4"/>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24</a:t>
            </a:r>
            <a:endParaRPr sz="900">
              <a:latin typeface="Arial"/>
              <a:cs typeface="Arial"/>
            </a:endParaRPr>
          </a:p>
        </p:txBody>
      </p:sp>
      <p:sp>
        <p:nvSpPr>
          <p:cNvPr id="5" name="object 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6" name="object 6"/>
          <p:cNvSpPr txBox="1"/>
          <p:nvPr/>
        </p:nvSpPr>
        <p:spPr>
          <a:xfrm>
            <a:off x="5337049" y="747072"/>
            <a:ext cx="4319905" cy="1723805"/>
          </a:xfrm>
          <a:prstGeom prst="rect">
            <a:avLst/>
          </a:prstGeom>
        </p:spPr>
        <p:txBody>
          <a:bodyPr vert="horz" wrap="square" lIns="0" tIns="17145" rIns="0" bIns="0" rtlCol="0">
            <a:spAutoFit/>
          </a:bodyPr>
          <a:lstStyle/>
          <a:p>
            <a:pPr marL="12700" marR="236854" algn="just">
              <a:lnSpc>
                <a:spcPct val="117600"/>
              </a:lnSpc>
              <a:spcBef>
                <a:spcPts val="135"/>
              </a:spcBef>
            </a:pPr>
            <a:r>
              <a:rPr sz="850" spc="20" dirty="0">
                <a:solidFill>
                  <a:srgbClr val="171514"/>
                </a:solidFill>
                <a:latin typeface="Microsoft Sans Serif"/>
                <a:cs typeface="Microsoft Sans Serif"/>
              </a:rPr>
              <a:t>Como</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ejemplo</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típico,</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si </a:t>
            </a:r>
            <a:r>
              <a:rPr sz="850" spc="30" dirty="0">
                <a:solidFill>
                  <a:srgbClr val="171514"/>
                </a:solidFill>
                <a:latin typeface="Microsoft Sans Serif"/>
                <a:cs typeface="Microsoft Sans Serif"/>
              </a:rPr>
              <a:t>asumimos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que</a:t>
            </a:r>
            <a:r>
              <a:rPr sz="850" i="1" spc="25" dirty="0">
                <a:solidFill>
                  <a:srgbClr val="171514"/>
                </a:solidFill>
                <a:latin typeface="Arial"/>
                <a:cs typeface="Arial"/>
              </a:rPr>
              <a:t>d</a:t>
            </a:r>
            <a:r>
              <a:rPr sz="850" spc="25" dirty="0">
                <a:solidFill>
                  <a:srgbClr val="171514"/>
                </a:solidFill>
                <a:latin typeface="Microsoft Sans Serif"/>
                <a:cs typeface="Microsoft Sans Serif"/>
              </a:rPr>
              <a:t>=5</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cm,</a:t>
            </a:r>
            <a:r>
              <a:rPr sz="850" i="1" spc="10" dirty="0">
                <a:solidFill>
                  <a:srgbClr val="171514"/>
                </a:solidFill>
                <a:latin typeface="Arial"/>
                <a:cs typeface="Arial"/>
              </a:rPr>
              <a:t>L</a:t>
            </a:r>
            <a:r>
              <a:rPr sz="850" spc="10" dirty="0">
                <a:solidFill>
                  <a:srgbClr val="171514"/>
                </a:solidFill>
                <a:latin typeface="Microsoft Sans Serif"/>
                <a:cs typeface="Microsoft Sans Serif"/>
              </a:rPr>
              <a:t>=6m,</a:t>
            </a:r>
            <a:r>
              <a:rPr sz="850" spc="5" dirty="0">
                <a:solidFill>
                  <a:srgbClr val="171514"/>
                </a:solidFill>
                <a:latin typeface="Microsoft Sans Serif"/>
                <a:cs typeface="Microsoft Sans Serif"/>
              </a:rPr>
              <a:t> y</a:t>
            </a:r>
            <a:r>
              <a:rPr sz="850" i="1" spc="5" dirty="0">
                <a:solidFill>
                  <a:srgbClr val="171514"/>
                </a:solidFill>
                <a:latin typeface="Arial"/>
                <a:cs typeface="Arial"/>
              </a:rPr>
              <a:t>ρ</a:t>
            </a:r>
            <a:r>
              <a:rPr sz="850" spc="5"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100</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Ω·m</a:t>
            </a:r>
            <a:r>
              <a:rPr sz="850" spc="15"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spc="35" dirty="0" err="1" smtClean="0">
                <a:solidFill>
                  <a:srgbClr val="171514"/>
                </a:solidFill>
                <a:latin typeface="Microsoft Sans Serif"/>
                <a:cs typeface="Microsoft Sans Serif"/>
              </a:rPr>
              <a:t>encontramos</a:t>
            </a:r>
            <a:r>
              <a:rPr lang="es-ES" sz="850" spc="35" dirty="0" smtClean="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que</a:t>
            </a:r>
            <a:r>
              <a:rPr sz="850" spc="25" dirty="0">
                <a:solidFill>
                  <a:srgbClr val="171514"/>
                </a:solidFill>
                <a:latin typeface="Microsoft Sans Serif"/>
                <a:cs typeface="Microsoft Sans Serif"/>
              </a:rPr>
              <a:t>:</a:t>
            </a:r>
            <a:endParaRPr sz="850" dirty="0">
              <a:latin typeface="Microsoft Sans Serif"/>
              <a:cs typeface="Microsoft Sans Serif"/>
            </a:endParaRPr>
          </a:p>
          <a:p>
            <a:pPr marL="164465" marR="2889250" algn="just">
              <a:lnSpc>
                <a:spcPts val="1200"/>
              </a:lnSpc>
              <a:spcBef>
                <a:spcPts val="70"/>
              </a:spcBef>
            </a:pPr>
            <a:r>
              <a:rPr sz="700" spc="5" dirty="0">
                <a:solidFill>
                  <a:srgbClr val="171514"/>
                </a:solidFill>
                <a:latin typeface="Microsoft Sans Serif"/>
                <a:cs typeface="Microsoft Sans Serif"/>
              </a:rPr>
              <a:t>De</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15"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(3.1),</a:t>
            </a:r>
            <a:r>
              <a:rPr sz="700" i="1" spc="-10" dirty="0">
                <a:solidFill>
                  <a:srgbClr val="171514"/>
                </a:solidFill>
                <a:latin typeface="Arial"/>
                <a:cs typeface="Arial"/>
              </a:rPr>
              <a:t>R</a:t>
            </a:r>
            <a:r>
              <a:rPr sz="700" spc="-10" dirty="0">
                <a:solidFill>
                  <a:srgbClr val="171514"/>
                </a:solidFill>
                <a:latin typeface="Microsoft Sans Serif"/>
                <a:cs typeface="Microsoft Sans Serif"/>
              </a:rPr>
              <a:t>=15,60</a:t>
            </a:r>
            <a:r>
              <a:rPr sz="700" spc="-15"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Ω</a:t>
            </a:r>
            <a:r>
              <a:rPr lang="es-ES" sz="70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De</a:t>
            </a:r>
            <a:r>
              <a:rPr sz="700" spc="-1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15"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(3.2),</a:t>
            </a:r>
            <a:r>
              <a:rPr sz="700" i="1" spc="-10" dirty="0">
                <a:solidFill>
                  <a:srgbClr val="171514"/>
                </a:solidFill>
                <a:latin typeface="Arial"/>
                <a:cs typeface="Arial"/>
              </a:rPr>
              <a:t>R</a:t>
            </a:r>
            <a:r>
              <a:rPr sz="700" spc="-10" dirty="0">
                <a:solidFill>
                  <a:srgbClr val="171514"/>
                </a:solidFill>
                <a:latin typeface="Microsoft Sans Serif"/>
                <a:cs typeface="Microsoft Sans Serif"/>
              </a:rPr>
              <a:t>=16.17</a:t>
            </a:r>
            <a:r>
              <a:rPr sz="700" spc="-15"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Ω</a:t>
            </a:r>
            <a:r>
              <a:rPr lang="es-ES" sz="70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De</a:t>
            </a:r>
            <a:r>
              <a:rPr sz="700" spc="-1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15"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(3.3),</a:t>
            </a:r>
            <a:r>
              <a:rPr sz="700" i="1" spc="-10" dirty="0">
                <a:solidFill>
                  <a:srgbClr val="171514"/>
                </a:solidFill>
                <a:latin typeface="Arial"/>
                <a:cs typeface="Arial"/>
              </a:rPr>
              <a:t>R</a:t>
            </a:r>
            <a:r>
              <a:rPr sz="700" spc="-10" dirty="0">
                <a:solidFill>
                  <a:srgbClr val="171514"/>
                </a:solidFill>
                <a:latin typeface="Microsoft Sans Serif"/>
                <a:cs typeface="Microsoft Sans Serif"/>
              </a:rPr>
              <a:t>=15,55</a:t>
            </a:r>
            <a:r>
              <a:rPr sz="700" spc="-15" dirty="0">
                <a:solidFill>
                  <a:srgbClr val="171514"/>
                </a:solidFill>
                <a:latin typeface="Microsoft Sans Serif"/>
                <a:cs typeface="Microsoft Sans Serif"/>
              </a:rPr>
              <a:t> </a:t>
            </a:r>
            <a:r>
              <a:rPr sz="700" dirty="0">
                <a:solidFill>
                  <a:srgbClr val="171514"/>
                </a:solidFill>
                <a:latin typeface="Microsoft Sans Serif"/>
                <a:cs typeface="Microsoft Sans Serif"/>
              </a:rPr>
              <a:t>Ω</a:t>
            </a:r>
            <a:endParaRPr sz="700" dirty="0">
              <a:latin typeface="Microsoft Sans Serif"/>
              <a:cs typeface="Microsoft Sans Serif"/>
            </a:endParaRPr>
          </a:p>
          <a:p>
            <a:pPr marL="12700" marR="8255" indent="152400">
              <a:lnSpc>
                <a:spcPts val="1200"/>
              </a:lnSpc>
            </a:pPr>
            <a:r>
              <a:rPr sz="750" spc="-15"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diferencias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estos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valores</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tienen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importancia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práctica,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especialmente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vista</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 </a:t>
            </a:r>
            <a:r>
              <a:rPr sz="750" spc="25" dirty="0">
                <a:solidFill>
                  <a:srgbClr val="171514"/>
                </a:solidFill>
                <a:latin typeface="Microsoft Sans Serif"/>
                <a:cs typeface="Microsoft Sans Serif"/>
              </a:rPr>
              <a:t>inexactitud </a:t>
            </a:r>
            <a:r>
              <a:rPr sz="750" spc="30" dirty="0">
                <a:solidFill>
                  <a:srgbClr val="171514"/>
                </a:solidFill>
                <a:latin typeface="Microsoft Sans Serif"/>
                <a:cs typeface="Microsoft Sans Serif"/>
              </a:rPr>
              <a:t>inherente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valor 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 del </a:t>
            </a:r>
            <a:r>
              <a:rPr sz="750" spc="10" dirty="0">
                <a:solidFill>
                  <a:srgbClr val="171514"/>
                </a:solidFill>
                <a:latin typeface="Microsoft Sans Serif"/>
                <a:cs typeface="Microsoft Sans Serif"/>
              </a:rPr>
              <a:t>suelo.</a:t>
            </a:r>
            <a:r>
              <a:rPr sz="750" i="1" spc="10" dirty="0">
                <a:solidFill>
                  <a:srgbClr val="171514"/>
                </a:solidFill>
                <a:latin typeface="Arial"/>
                <a:cs typeface="Arial"/>
              </a:rPr>
              <a:t>ρ</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err="1">
                <a:solidFill>
                  <a:srgbClr val="171514"/>
                </a:solidFill>
                <a:latin typeface="Microsoft Sans Serif"/>
                <a:cs typeface="Microsoft Sans Serif"/>
              </a:rPr>
              <a:t>presente</a:t>
            </a:r>
            <a:r>
              <a:rPr sz="750" spc="25"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texto</a:t>
            </a:r>
            <a:r>
              <a:rPr lang="es-ES" sz="750" spc="3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utilizaremos</a:t>
            </a:r>
            <a:r>
              <a:rPr sz="750" spc="-1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Ec.</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(3.1).</a:t>
            </a:r>
            <a:endParaRPr sz="750" dirty="0">
              <a:latin typeface="Microsoft Sans Serif"/>
              <a:cs typeface="Microsoft Sans Serif"/>
            </a:endParaRPr>
          </a:p>
          <a:p>
            <a:pPr marL="12700" marR="5080" indent="152400">
              <a:lnSpc>
                <a:spcPts val="1200"/>
              </a:lnSpc>
            </a:pPr>
            <a:r>
              <a:rPr sz="800" dirty="0">
                <a:solidFill>
                  <a:srgbClr val="171514"/>
                </a:solidFill>
                <a:latin typeface="Microsoft Sans Serif"/>
                <a:cs typeface="Microsoft Sans Serif"/>
              </a:rPr>
              <a:t>Al </a:t>
            </a:r>
            <a:r>
              <a:rPr sz="800" spc="30" dirty="0">
                <a:solidFill>
                  <a:srgbClr val="171514"/>
                </a:solidFill>
                <a:latin typeface="Microsoft Sans Serif"/>
                <a:cs typeface="Microsoft Sans Serif"/>
              </a:rPr>
              <a:t>igualar </a:t>
            </a:r>
            <a:r>
              <a:rPr sz="800" spc="10" dirty="0">
                <a:solidFill>
                  <a:srgbClr val="171514"/>
                </a:solidFill>
                <a:latin typeface="Microsoft Sans Serif"/>
                <a:cs typeface="Microsoft Sans Serif"/>
              </a:rPr>
              <a:t>la </a:t>
            </a:r>
            <a:r>
              <a:rPr sz="800" spc="-40" dirty="0">
                <a:solidFill>
                  <a:srgbClr val="171514"/>
                </a:solidFill>
                <a:latin typeface="Microsoft Sans Serif"/>
                <a:cs typeface="Microsoft Sans Serif"/>
              </a:rPr>
              <a:t>Ec. </a:t>
            </a:r>
            <a:r>
              <a:rPr sz="800" spc="-10" dirty="0">
                <a:solidFill>
                  <a:srgbClr val="171514"/>
                </a:solidFill>
                <a:latin typeface="Microsoft Sans Serif"/>
                <a:cs typeface="Microsoft Sans Serif"/>
              </a:rPr>
              <a:t>(3.1) </a:t>
            </a:r>
            <a:r>
              <a:rPr sz="800" spc="20" dirty="0">
                <a:solidFill>
                  <a:srgbClr val="171514"/>
                </a:solidFill>
                <a:latin typeface="Microsoft Sans Serif"/>
                <a:cs typeface="Microsoft Sans Serif"/>
              </a:rPr>
              <a:t>con </a:t>
            </a:r>
            <a:r>
              <a:rPr sz="800" spc="10" dirty="0">
                <a:solidFill>
                  <a:srgbClr val="171514"/>
                </a:solidFill>
                <a:latin typeface="Microsoft Sans Serif"/>
                <a:cs typeface="Microsoft Sans Serif"/>
              </a:rPr>
              <a:t>la </a:t>
            </a:r>
            <a:r>
              <a:rPr sz="800" spc="-40" dirty="0">
                <a:solidFill>
                  <a:srgbClr val="171514"/>
                </a:solidFill>
                <a:latin typeface="Microsoft Sans Serif"/>
                <a:cs typeface="Microsoft Sans Serif"/>
              </a:rPr>
              <a:t>Ec. </a:t>
            </a:r>
            <a:r>
              <a:rPr sz="800" spc="-10" dirty="0">
                <a:solidFill>
                  <a:srgbClr val="171514"/>
                </a:solidFill>
                <a:latin typeface="Microsoft Sans Serif"/>
                <a:cs typeface="Microsoft Sans Serif"/>
              </a:rPr>
              <a:t>(2.2) </a:t>
            </a:r>
            <a:r>
              <a:rPr sz="800" spc="30" dirty="0">
                <a:solidFill>
                  <a:srgbClr val="171514"/>
                </a:solidFill>
                <a:latin typeface="Microsoft Sans Serif"/>
                <a:cs typeface="Microsoft Sans Serif"/>
              </a:rPr>
              <a:t>podemos </a:t>
            </a:r>
            <a:r>
              <a:rPr sz="800" spc="35" dirty="0">
                <a:solidFill>
                  <a:srgbClr val="171514"/>
                </a:solidFill>
                <a:latin typeface="Microsoft Sans Serif"/>
                <a:cs typeface="Microsoft Sans Serif"/>
              </a:rPr>
              <a:t>obtener </a:t>
            </a:r>
            <a:r>
              <a:rPr sz="800" spc="15" dirty="0">
                <a:solidFill>
                  <a:srgbClr val="171514"/>
                </a:solidFill>
                <a:latin typeface="Microsoft Sans Serif"/>
                <a:cs typeface="Microsoft Sans Serif"/>
              </a:rPr>
              <a:t>el </a:t>
            </a:r>
            <a:r>
              <a:rPr sz="800" spc="25" dirty="0" err="1">
                <a:solidFill>
                  <a:srgbClr val="171514"/>
                </a:solidFill>
                <a:latin typeface="Microsoft Sans Serif"/>
                <a:cs typeface="Microsoft Sans Serif"/>
              </a:rPr>
              <a:t>radio</a:t>
            </a:r>
            <a:r>
              <a:rPr sz="800" i="1" spc="25" dirty="0" err="1">
                <a:solidFill>
                  <a:srgbClr val="171514"/>
                </a:solidFill>
                <a:latin typeface="Arial"/>
                <a:cs typeface="Arial"/>
              </a:rPr>
              <a:t>a</a:t>
            </a:r>
            <a:r>
              <a:rPr sz="800" spc="25" dirty="0" err="1">
                <a:solidFill>
                  <a:srgbClr val="171514"/>
                </a:solidFill>
                <a:latin typeface="Microsoft Sans Serif"/>
                <a:cs typeface="Microsoft Sans Serif"/>
              </a:rPr>
              <a:t>del</a:t>
            </a:r>
            <a:r>
              <a:rPr sz="800" spc="25"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electrodo</a:t>
            </a:r>
            <a:r>
              <a:rPr lang="es-ES" sz="800" spc="3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hemisférico</a:t>
            </a:r>
            <a:r>
              <a:rPr sz="800" spc="5"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equivalente,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10" dirty="0">
                <a:solidFill>
                  <a:srgbClr val="171514"/>
                </a:solidFill>
                <a:latin typeface="Microsoft Sans Serif"/>
                <a:cs typeface="Microsoft Sans Serif"/>
              </a:rPr>
              <a:t> </a:t>
            </a:r>
            <a:r>
              <a:rPr sz="800" spc="15" dirty="0">
                <a:solidFill>
                  <a:srgbClr val="171514"/>
                </a:solidFill>
                <a:latin typeface="Microsoft Sans Serif"/>
                <a:cs typeface="Microsoft Sans Serif"/>
              </a:rPr>
              <a:t>decir,</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10" dirty="0">
                <a:solidFill>
                  <a:srgbClr val="171514"/>
                </a:solidFill>
                <a:latin typeface="Microsoft Sans Serif"/>
                <a:cs typeface="Microsoft Sans Serif"/>
              </a:rPr>
              <a:t> </a:t>
            </a:r>
            <a:r>
              <a:rPr sz="800" spc="30" dirty="0">
                <a:solidFill>
                  <a:srgbClr val="171514"/>
                </a:solidFill>
                <a:latin typeface="Microsoft Sans Serif"/>
                <a:cs typeface="Microsoft Sans Serif"/>
              </a:rPr>
              <a:t>hemisferio</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10" dirty="0">
                <a:solidFill>
                  <a:srgbClr val="171514"/>
                </a:solidFill>
                <a:latin typeface="Microsoft Sans Serif"/>
                <a:cs typeface="Microsoft Sans Serif"/>
              </a:rPr>
              <a:t> </a:t>
            </a:r>
            <a:r>
              <a:rPr sz="800" spc="30" dirty="0">
                <a:solidFill>
                  <a:srgbClr val="171514"/>
                </a:solidFill>
                <a:latin typeface="Microsoft Sans Serif"/>
                <a:cs typeface="Microsoft Sans Serif"/>
              </a:rPr>
              <a:t>tiene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 </a:t>
            </a:r>
            <a:r>
              <a:rPr sz="800" spc="30" dirty="0">
                <a:solidFill>
                  <a:srgbClr val="171514"/>
                </a:solidFill>
                <a:latin typeface="Microsoft Sans Serif"/>
                <a:cs typeface="Microsoft Sans Serif"/>
              </a:rPr>
              <a:t>misma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spc="10"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5" dirty="0" err="1">
                <a:solidFill>
                  <a:srgbClr val="171514"/>
                </a:solidFill>
                <a:latin typeface="Microsoft Sans Serif"/>
                <a:cs typeface="Microsoft Sans Serif"/>
              </a:rPr>
              <a:t>tierra</a:t>
            </a:r>
            <a:r>
              <a:rPr sz="800" spc="10"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sz="800" spc="-10" dirty="0" smtClean="0">
                <a:solidFill>
                  <a:srgbClr val="171514"/>
                </a:solidFill>
                <a:latin typeface="Microsoft Sans Serif"/>
                <a:cs typeface="Microsoft Sans Serif"/>
              </a:rPr>
              <a:t> </a:t>
            </a:r>
            <a:r>
              <a:rPr lang="es-ES" sz="800" spc="15" dirty="0" smtClean="0">
                <a:solidFill>
                  <a:srgbClr val="171514"/>
                </a:solidFill>
                <a:latin typeface="Microsoft Sans Serif"/>
                <a:cs typeface="Microsoft Sans Serif"/>
              </a:rPr>
              <a:t>jabalina</a:t>
            </a:r>
            <a:r>
              <a:rPr sz="800" spc="15" dirty="0" smtClean="0">
                <a:solidFill>
                  <a:srgbClr val="171514"/>
                </a:solidFill>
                <a:latin typeface="Microsoft Sans Serif"/>
                <a:cs typeface="Microsoft Sans Serif"/>
              </a:rPr>
              <a:t>,</a:t>
            </a:r>
            <a:endParaRPr sz="800" dirty="0">
              <a:latin typeface="Microsoft Sans Serif"/>
              <a:cs typeface="Microsoft Sans Serif"/>
            </a:endParaRPr>
          </a:p>
        </p:txBody>
      </p:sp>
      <p:sp>
        <p:nvSpPr>
          <p:cNvPr id="7" name="object 7"/>
          <p:cNvSpPr txBox="1"/>
          <p:nvPr/>
        </p:nvSpPr>
        <p:spPr>
          <a:xfrm>
            <a:off x="7106444" y="2547868"/>
            <a:ext cx="743585" cy="173766"/>
          </a:xfrm>
          <a:prstGeom prst="rect">
            <a:avLst/>
          </a:prstGeom>
        </p:spPr>
        <p:txBody>
          <a:bodyPr vert="horz" wrap="square" lIns="0" tIns="12065" rIns="0" bIns="0" rtlCol="0">
            <a:spAutoFit/>
          </a:bodyPr>
          <a:lstStyle/>
          <a:p>
            <a:pPr marL="38100">
              <a:spcBef>
                <a:spcPts val="95"/>
              </a:spcBef>
              <a:tabLst>
                <a:tab pos="441959" algn="l"/>
                <a:tab pos="704850" algn="l"/>
              </a:tabLst>
            </a:pPr>
            <a:r>
              <a:rPr sz="1575" i="1" spc="-30" baseline="-34391" dirty="0">
                <a:latin typeface="Arial"/>
                <a:cs typeface="Arial"/>
              </a:rPr>
              <a:t>a</a:t>
            </a:r>
            <a:r>
              <a:rPr sz="1500" spc="-30" baseline="-36111" dirty="0">
                <a:latin typeface="Microsoft Sans Serif"/>
                <a:cs typeface="Microsoft Sans Serif"/>
              </a:rPr>
              <a:t>=</a:t>
            </a:r>
            <a:r>
              <a:rPr sz="1000" u="sng" spc="-20" dirty="0">
                <a:uFill>
                  <a:solidFill>
                    <a:srgbClr val="000000"/>
                  </a:solidFill>
                </a:uFill>
                <a:latin typeface="Times New Roman"/>
                <a:cs typeface="Times New Roman"/>
              </a:rPr>
              <a:t>	</a:t>
            </a:r>
            <a:r>
              <a:rPr sz="1050" i="1" u="sng" spc="-60" dirty="0">
                <a:uFill>
                  <a:solidFill>
                    <a:srgbClr val="000000"/>
                  </a:solidFill>
                </a:uFill>
                <a:latin typeface="Arial"/>
                <a:cs typeface="Arial"/>
              </a:rPr>
              <a:t>L	</a:t>
            </a:r>
            <a:endParaRPr sz="1050">
              <a:latin typeface="Arial"/>
              <a:cs typeface="Arial"/>
            </a:endParaRPr>
          </a:p>
        </p:txBody>
      </p:sp>
      <p:sp>
        <p:nvSpPr>
          <p:cNvPr id="8" name="object 8"/>
          <p:cNvSpPr txBox="1"/>
          <p:nvPr/>
        </p:nvSpPr>
        <p:spPr>
          <a:xfrm>
            <a:off x="9375433" y="265429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(3.4)</a:t>
            </a:r>
            <a:endParaRPr sz="850">
              <a:latin typeface="Microsoft Sans Serif"/>
              <a:cs typeface="Microsoft Sans Serif"/>
            </a:endParaRPr>
          </a:p>
        </p:txBody>
      </p:sp>
      <p:sp>
        <p:nvSpPr>
          <p:cNvPr id="9" name="object 9"/>
          <p:cNvSpPr txBox="1"/>
          <p:nvPr/>
        </p:nvSpPr>
        <p:spPr>
          <a:xfrm>
            <a:off x="5337215" y="2753457"/>
            <a:ext cx="4285615" cy="2962862"/>
          </a:xfrm>
          <a:prstGeom prst="rect">
            <a:avLst/>
          </a:prstGeom>
        </p:spPr>
        <p:txBody>
          <a:bodyPr vert="horz" wrap="square" lIns="0" tIns="17145" rIns="0" bIns="0" rtlCol="0">
            <a:spAutoFit/>
          </a:bodyPr>
          <a:lstStyle/>
          <a:p>
            <a:pPr marL="2027555">
              <a:spcBef>
                <a:spcPts val="135"/>
              </a:spcBef>
            </a:pPr>
            <a:r>
              <a:rPr sz="800" spc="10" dirty="0">
                <a:latin typeface="Microsoft Sans Serif"/>
                <a:cs typeface="Microsoft Sans Serif"/>
              </a:rPr>
              <a:t>en</a:t>
            </a:r>
            <a:r>
              <a:rPr sz="800" spc="10" dirty="0">
                <a:latin typeface="Microsoft Sans Serif"/>
                <a:cs typeface="Microsoft Sans Serif"/>
              </a:rPr>
              <a:t>(3</a:t>
            </a:r>
            <a:r>
              <a:rPr sz="800" i="1" spc="10" dirty="0">
                <a:latin typeface="Arial"/>
                <a:cs typeface="Arial"/>
              </a:rPr>
              <a:t>L</a:t>
            </a:r>
            <a:r>
              <a:rPr sz="800" spc="10" dirty="0">
                <a:latin typeface="Microsoft Sans Serif"/>
                <a:cs typeface="Microsoft Sans Serif"/>
              </a:rPr>
              <a:t>/</a:t>
            </a:r>
            <a:r>
              <a:rPr sz="800" i="1" spc="10" dirty="0">
                <a:latin typeface="Arial"/>
                <a:cs typeface="Arial"/>
              </a:rPr>
              <a:t>d</a:t>
            </a:r>
            <a:r>
              <a:rPr sz="800" spc="10" dirty="0">
                <a:latin typeface="Microsoft Sans Serif"/>
                <a:cs typeface="Microsoft Sans Serif"/>
              </a:rPr>
              <a:t>)</a:t>
            </a:r>
            <a:endParaRPr sz="800" dirty="0">
              <a:latin typeface="Microsoft Sans Serif"/>
              <a:cs typeface="Microsoft Sans Serif"/>
            </a:endParaRPr>
          </a:p>
          <a:p>
            <a:pPr marL="12700" marR="5080">
              <a:lnSpc>
                <a:spcPct val="133300"/>
              </a:lnSpc>
              <a:spcBef>
                <a:spcPts val="425"/>
              </a:spcBef>
            </a:pPr>
            <a:r>
              <a:rPr sz="750" spc="35" dirty="0">
                <a:solidFill>
                  <a:srgbClr val="171514"/>
                </a:solidFill>
                <a:latin typeface="Microsoft Sans Serif"/>
                <a:cs typeface="Microsoft Sans Serif"/>
              </a:rPr>
              <a:t>porque</a:t>
            </a:r>
            <a:r>
              <a:rPr sz="750" spc="35"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35" dirty="0" err="1" smtClean="0">
                <a:solidFill>
                  <a:srgbClr val="171514"/>
                </a:solidFill>
                <a:latin typeface="Microsoft Sans Serif"/>
                <a:cs typeface="Microsoft Sans Serif"/>
              </a:rPr>
              <a:t>dia</a:t>
            </a:r>
            <a:r>
              <a:rPr lang="es-ES" sz="750" spc="35" dirty="0" smtClean="0">
                <a:solidFill>
                  <a:srgbClr val="171514"/>
                </a:solidFill>
                <a:latin typeface="Microsoft Sans Serif"/>
                <a:cs typeface="Microsoft Sans Serif"/>
              </a:rPr>
              <a:t>m</a:t>
            </a:r>
            <a:r>
              <a:rPr sz="750" spc="3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lang="es-ES" sz="750" spc="15" dirty="0" smtClean="0">
                <a:solidFill>
                  <a:srgbClr val="171514"/>
                </a:solidFill>
                <a:latin typeface="Microsoft Sans Serif"/>
                <a:cs typeface="Microsoft Sans Serif"/>
              </a:rPr>
              <a:t>jabalina</a:t>
            </a:r>
            <a:r>
              <a:rPr sz="750" i="1" spc="15" dirty="0" err="1" smtClean="0">
                <a:solidFill>
                  <a:srgbClr val="171514"/>
                </a:solidFill>
                <a:latin typeface="Arial"/>
                <a:cs typeface="Arial"/>
              </a:rPr>
              <a:t>d</a:t>
            </a:r>
            <a:r>
              <a:rPr sz="750" spc="15" dirty="0" err="1" smtClean="0">
                <a:solidFill>
                  <a:srgbClr val="171514"/>
                </a:solidFill>
                <a:latin typeface="Microsoft Sans Serif"/>
                <a:cs typeface="Microsoft Sans Serif"/>
              </a:rPr>
              <a:t>aparece</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término </a:t>
            </a:r>
            <a:r>
              <a:rPr sz="750" spc="30" dirty="0">
                <a:solidFill>
                  <a:srgbClr val="171514"/>
                </a:solidFill>
                <a:latin typeface="Microsoft Sans Serif"/>
                <a:cs typeface="Microsoft Sans Serif"/>
              </a:rPr>
              <a:t>logarítmico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ecuación. </a:t>
            </a:r>
            <a:r>
              <a:rPr sz="750" spc="-10" dirty="0">
                <a:solidFill>
                  <a:srgbClr val="171514"/>
                </a:solidFill>
                <a:latin typeface="Microsoft Sans Serif"/>
                <a:cs typeface="Microsoft Sans Serif"/>
              </a:rPr>
              <a:t>(3.1),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magnitud</a:t>
            </a:r>
            <a:r>
              <a:rPr sz="750" spc="4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electrodo</a:t>
            </a:r>
            <a:r>
              <a:rPr sz="750" spc="25" dirty="0">
                <a:solidFill>
                  <a:srgbClr val="171514"/>
                </a:solidFill>
                <a:latin typeface="Microsoft Sans Serif"/>
                <a:cs typeface="Microsoft Sans Serif"/>
              </a:rPr>
              <a:t> de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no </a:t>
            </a:r>
            <a:r>
              <a:rPr sz="750" spc="20" dirty="0">
                <a:solidFill>
                  <a:srgbClr val="171514"/>
                </a:solidFill>
                <a:latin typeface="Microsoft Sans Serif"/>
                <a:cs typeface="Microsoft Sans Serif"/>
              </a:rPr>
              <a:t>cambia </a:t>
            </a:r>
            <a:r>
              <a:rPr sz="750" spc="25" dirty="0" err="1">
                <a:solidFill>
                  <a:srgbClr val="171514"/>
                </a:solidFill>
                <a:latin typeface="Microsoft Sans Serif"/>
                <a:cs typeface="Microsoft Sans Serif"/>
              </a:rPr>
              <a:t>significativamente</a:t>
            </a:r>
            <a:r>
              <a:rPr sz="750" spc="2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su</a:t>
            </a:r>
            <a:r>
              <a:rPr sz="75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diá</a:t>
            </a:r>
            <a:r>
              <a:rPr lang="es-ES" sz="750" spc="30" dirty="0" smtClean="0">
                <a:solidFill>
                  <a:srgbClr val="171514"/>
                </a:solidFill>
                <a:latin typeface="Microsoft Sans Serif"/>
                <a:cs typeface="Microsoft Sans Serif"/>
              </a:rPr>
              <a:t>m</a:t>
            </a:r>
            <a:r>
              <a:rPr sz="750" spc="30" dirty="0" smtClean="0">
                <a:solidFill>
                  <a:srgbClr val="171514"/>
                </a:solidFill>
                <a:latin typeface="Microsoft Sans Serif"/>
                <a:cs typeface="Microsoft Sans Serif"/>
              </a:rPr>
              <a:t>,</a:t>
            </a:r>
            <a:r>
              <a:rPr sz="750" spc="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podemos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considerar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directamente</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proporcional</a:t>
            </a:r>
            <a:r>
              <a:rPr sz="750" spc="5"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inversamente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proporcional</a:t>
            </a:r>
            <a:r>
              <a:rPr sz="750" dirty="0">
                <a:solidFill>
                  <a:srgbClr val="171514"/>
                </a:solidFill>
                <a:latin typeface="Microsoft Sans Serif"/>
                <a:cs typeface="Microsoft Sans Serif"/>
              </a:rPr>
              <a:t> a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otra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parte,</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1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electrodo hemisférico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directamente proporcional</a:t>
            </a:r>
            <a:r>
              <a:rPr sz="750" spc="30"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20" dirty="0" err="1" smtClean="0">
                <a:solidFill>
                  <a:srgbClr val="171514"/>
                </a:solidFill>
                <a:latin typeface="Microsoft Sans Serif"/>
                <a:cs typeface="Microsoft Sans Serif"/>
              </a:rPr>
              <a:t>resistividad</a:t>
            </a:r>
            <a:r>
              <a:rPr lang="es-ES" sz="750" spc="2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sz="750" spc="-5"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inversamente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proporcional</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5" dirty="0">
                <a:solidFill>
                  <a:srgbClr val="171514"/>
                </a:solidFill>
                <a:latin typeface="Microsoft Sans Serif"/>
                <a:cs typeface="Microsoft Sans Serif"/>
              </a:rPr>
              <a:t>su</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radio.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Si</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asumimos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35" dirty="0" err="1">
                <a:solidFill>
                  <a:srgbClr val="171514"/>
                </a:solidFill>
                <a:latin typeface="Microsoft Sans Serif"/>
                <a:cs typeface="Microsoft Sans Serif"/>
              </a:rPr>
              <a:t>aumenta</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100</a:t>
            </a:r>
            <a:r>
              <a:rPr lang="es-ES" sz="750" spc="1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veces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entonces, </a:t>
            </a:r>
            <a:r>
              <a:rPr sz="750" spc="25" dirty="0">
                <a:solidFill>
                  <a:srgbClr val="171514"/>
                </a:solidFill>
                <a:latin typeface="Microsoft Sans Serif"/>
                <a:cs typeface="Microsoft Sans Serif"/>
              </a:rPr>
              <a:t>para </a:t>
            </a:r>
            <a:r>
              <a:rPr sz="750" spc="30" dirty="0">
                <a:solidFill>
                  <a:srgbClr val="171514"/>
                </a:solidFill>
                <a:latin typeface="Microsoft Sans Serif"/>
                <a:cs typeface="Microsoft Sans Serif"/>
              </a:rPr>
              <a:t>una determinada </a:t>
            </a:r>
            <a:r>
              <a:rPr sz="750" spc="15" dirty="0">
                <a:solidFill>
                  <a:srgbClr val="171514"/>
                </a:solidFill>
                <a:latin typeface="Microsoft Sans Serif"/>
                <a:cs typeface="Microsoft Sans Serif"/>
              </a:rPr>
              <a:t>resistencia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tierra,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longitud </a:t>
            </a:r>
            <a:r>
              <a:rPr sz="750" spc="25" dirty="0">
                <a:solidFill>
                  <a:srgbClr val="171514"/>
                </a:solidFill>
                <a:latin typeface="Microsoft Sans Serif"/>
                <a:cs typeface="Microsoft Sans Serif"/>
              </a:rPr>
              <a:t>de </a:t>
            </a:r>
            <a:r>
              <a:rPr sz="750" spc="30" dirty="0" err="1">
                <a:solidFill>
                  <a:srgbClr val="171514"/>
                </a:solidFill>
                <a:latin typeface="Microsoft Sans Serif"/>
                <a:cs typeface="Microsoft Sans Serif"/>
              </a:rPr>
              <a:t>una</a:t>
            </a:r>
            <a:r>
              <a:rPr sz="750" spc="30" dirty="0">
                <a:solidFill>
                  <a:srgbClr val="171514"/>
                </a:solidFill>
                <a:latin typeface="Microsoft Sans Serif"/>
                <a:cs typeface="Microsoft Sans Serif"/>
              </a:rPr>
              <a:t>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tendría</a:t>
            </a:r>
            <a:r>
              <a:rPr lang="es-ES" sz="750" spc="3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 </a:t>
            </a:r>
            <a:r>
              <a:rPr sz="750" spc="25" dirty="0">
                <a:solidFill>
                  <a:srgbClr val="171514"/>
                </a:solidFill>
                <a:latin typeface="Microsoft Sans Serif"/>
                <a:cs typeface="Microsoft Sans Serif"/>
              </a:rPr>
              <a:t>aumentarse </a:t>
            </a:r>
            <a:r>
              <a:rPr sz="750" spc="10" dirty="0">
                <a:solidFill>
                  <a:srgbClr val="171514"/>
                </a:solidFill>
                <a:latin typeface="Microsoft Sans Serif"/>
                <a:cs typeface="Microsoft Sans Serif"/>
              </a:rPr>
              <a:t>100 </a:t>
            </a:r>
            <a:r>
              <a:rPr sz="750" spc="-5" dirty="0">
                <a:solidFill>
                  <a:srgbClr val="171514"/>
                </a:solidFill>
                <a:latin typeface="Microsoft Sans Serif"/>
                <a:cs typeface="Microsoft Sans Serif"/>
              </a:rPr>
              <a:t>veces. </a:t>
            </a:r>
            <a:r>
              <a:rPr sz="750" spc="-35" dirty="0">
                <a:solidFill>
                  <a:srgbClr val="171514"/>
                </a:solidFill>
                <a:latin typeface="Microsoft Sans Serif"/>
                <a:cs typeface="Microsoft Sans Serif"/>
              </a:rPr>
              <a:t>El </a:t>
            </a:r>
            <a:r>
              <a:rPr sz="750" spc="30" dirty="0">
                <a:solidFill>
                  <a:srgbClr val="171514"/>
                </a:solidFill>
                <a:latin typeface="Microsoft Sans Serif"/>
                <a:cs typeface="Microsoft Sans Serif"/>
              </a:rPr>
              <a:t>radio </a:t>
            </a:r>
            <a:r>
              <a:rPr sz="750" spc="20" dirty="0">
                <a:solidFill>
                  <a:srgbClr val="171514"/>
                </a:solidFill>
                <a:latin typeface="Microsoft Sans Serif"/>
                <a:cs typeface="Microsoft Sans Serif"/>
              </a:rPr>
              <a:t>del </a:t>
            </a:r>
            <a:r>
              <a:rPr sz="750" spc="30" dirty="0">
                <a:solidFill>
                  <a:srgbClr val="171514"/>
                </a:solidFill>
                <a:latin typeface="Microsoft Sans Serif"/>
                <a:cs typeface="Microsoft Sans Serif"/>
              </a:rPr>
              <a:t>hemisferio </a:t>
            </a:r>
            <a:r>
              <a:rPr sz="750" spc="35" dirty="0">
                <a:solidFill>
                  <a:srgbClr val="171514"/>
                </a:solidFill>
                <a:latin typeface="Microsoft Sans Serif"/>
                <a:cs typeface="Microsoft Sans Serif"/>
              </a:rPr>
              <a:t>también tendría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aumentarse</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100 </a:t>
            </a:r>
            <a:r>
              <a:rPr sz="750" spc="-5" dirty="0" err="1" smtClean="0">
                <a:solidFill>
                  <a:srgbClr val="171514"/>
                </a:solidFill>
                <a:latin typeface="Microsoft Sans Serif"/>
                <a:cs typeface="Microsoft Sans Serif"/>
              </a:rPr>
              <a:t>veces</a:t>
            </a:r>
            <a:r>
              <a:rPr lang="es-ES" sz="750" spc="-5"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tanto,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volumen </a:t>
            </a:r>
            <a:r>
              <a:rPr sz="750" spc="10" dirty="0">
                <a:solidFill>
                  <a:srgbClr val="171514"/>
                </a:solidFill>
                <a:latin typeface="Microsoft Sans Serif"/>
                <a:cs typeface="Microsoft Sans Serif"/>
              </a:rPr>
              <a:t>excavado </a:t>
            </a:r>
            <a:r>
              <a:rPr sz="750" spc="30" dirty="0">
                <a:solidFill>
                  <a:srgbClr val="171514"/>
                </a:solidFill>
                <a:latin typeface="Microsoft Sans Serif"/>
                <a:cs typeface="Microsoft Sans Serif"/>
              </a:rPr>
              <a:t>aumentaría </a:t>
            </a:r>
            <a:r>
              <a:rPr sz="750" spc="45" dirty="0">
                <a:solidFill>
                  <a:srgbClr val="171514"/>
                </a:solidFill>
                <a:latin typeface="Microsoft Sans Serif"/>
                <a:cs typeface="Microsoft Sans Serif"/>
              </a:rPr>
              <a:t>un </a:t>
            </a:r>
            <a:r>
              <a:rPr sz="750" spc="35" dirty="0">
                <a:solidFill>
                  <a:srgbClr val="171514"/>
                </a:solidFill>
                <a:latin typeface="Microsoft Sans Serif"/>
                <a:cs typeface="Microsoft Sans Serif"/>
              </a:rPr>
              <a:t>millón </a:t>
            </a:r>
            <a:r>
              <a:rPr sz="750" spc="25" dirty="0">
                <a:solidFill>
                  <a:srgbClr val="171514"/>
                </a:solidFill>
                <a:latin typeface="Microsoft Sans Serif"/>
                <a:cs typeface="Microsoft Sans Serif"/>
              </a:rPr>
              <a:t>de </a:t>
            </a:r>
            <a:r>
              <a:rPr sz="750" spc="-5" dirty="0">
                <a:solidFill>
                  <a:srgbClr val="171514"/>
                </a:solidFill>
                <a:latin typeface="Microsoft Sans Serif"/>
                <a:cs typeface="Microsoft Sans Serif"/>
              </a:rPr>
              <a:t>veces. </a:t>
            </a:r>
            <a:r>
              <a:rPr sz="750" spc="-10" dirty="0">
                <a:solidFill>
                  <a:srgbClr val="171514"/>
                </a:solidFill>
                <a:latin typeface="Microsoft Sans Serif"/>
                <a:cs typeface="Microsoft Sans Serif"/>
              </a:rPr>
              <a:t>Este </a:t>
            </a:r>
            <a:r>
              <a:rPr sz="750" spc="30" dirty="0">
                <a:solidFill>
                  <a:srgbClr val="171514"/>
                </a:solidFill>
                <a:latin typeface="Microsoft Sans Serif"/>
                <a:cs typeface="Microsoft Sans Serif"/>
              </a:rPr>
              <a:t>ejemplo </a:t>
            </a:r>
            <a:r>
              <a:rPr sz="750" spc="30" dirty="0" err="1">
                <a:solidFill>
                  <a:srgbClr val="171514"/>
                </a:solidFill>
                <a:latin typeface="Microsoft Sans Serif"/>
                <a:cs typeface="Microsoft Sans Serif"/>
              </a:rPr>
              <a:t>muestra</a:t>
            </a:r>
            <a:r>
              <a:rPr sz="750" spc="3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principal</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ventaja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usar</a:t>
            </a:r>
            <a:r>
              <a:rPr sz="750" spc="-5"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accionadas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tierra</a:t>
            </a:r>
            <a:r>
              <a:rPr sz="750" spc="25" dirty="0">
                <a:solidFill>
                  <a:srgbClr val="171514"/>
                </a:solidFill>
                <a:latin typeface="Microsoft Sans Serif"/>
                <a:cs typeface="Microsoft Sans Serif"/>
              </a:rPr>
              <a:t>.</a:t>
            </a:r>
            <a:endParaRPr sz="750" dirty="0">
              <a:latin typeface="Microsoft Sans Serif"/>
              <a:cs typeface="Microsoft Sans Serif"/>
            </a:endParaRPr>
          </a:p>
          <a:p>
            <a:pPr>
              <a:spcBef>
                <a:spcPts val="10"/>
              </a:spcBef>
            </a:pPr>
            <a:endParaRPr sz="1050" dirty="0">
              <a:latin typeface="Microsoft Sans Serif"/>
              <a:cs typeface="Microsoft Sans Serif"/>
            </a:endParaRPr>
          </a:p>
          <a:p>
            <a:pPr marL="12700" marR="13335" indent="152400">
              <a:lnSpc>
                <a:spcPct val="133300"/>
              </a:lnSpc>
            </a:pP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tabla </a:t>
            </a:r>
            <a:r>
              <a:rPr sz="750" spc="5" dirty="0">
                <a:solidFill>
                  <a:srgbClr val="171514"/>
                </a:solidFill>
                <a:latin typeface="Microsoft Sans Serif"/>
                <a:cs typeface="Microsoft Sans Serif"/>
              </a:rPr>
              <a:t>3.1 </a:t>
            </a:r>
            <a:r>
              <a:rPr sz="750" spc="20" dirty="0">
                <a:solidFill>
                  <a:srgbClr val="171514"/>
                </a:solidFill>
                <a:latin typeface="Microsoft Sans Serif"/>
                <a:cs typeface="Microsoft Sans Serif"/>
              </a:rPr>
              <a:t>da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variación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spc="20" dirty="0">
                <a:solidFill>
                  <a:srgbClr val="171514"/>
                </a:solidFill>
                <a:latin typeface="Microsoft Sans Serif"/>
                <a:cs typeface="Microsoft Sans Serif"/>
              </a:rPr>
              <a:t>con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longitud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barra</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dos </a:t>
            </a:r>
            <a:r>
              <a:rPr sz="750" spc="30" dirty="0" err="1" smtClean="0">
                <a:solidFill>
                  <a:srgbClr val="171514"/>
                </a:solidFill>
                <a:latin typeface="Microsoft Sans Serif"/>
                <a:cs typeface="Microsoft Sans Serif"/>
              </a:rPr>
              <a:t>diá</a:t>
            </a:r>
            <a:r>
              <a:rPr lang="es-ES" sz="750" spc="30" dirty="0" smtClean="0">
                <a:solidFill>
                  <a:srgbClr val="171514"/>
                </a:solidFill>
                <a:latin typeface="Microsoft Sans Serif"/>
                <a:cs typeface="Microsoft Sans Serif"/>
              </a:rPr>
              <a:t>m</a:t>
            </a:r>
            <a:r>
              <a:rPr sz="750" spc="30" dirty="0" smtClean="0">
                <a:solidFill>
                  <a:srgbClr val="171514"/>
                </a:solidFill>
                <a:latin typeface="Microsoft Sans Serif"/>
                <a:cs typeface="Microsoft Sans Serif"/>
              </a:rPr>
              <a:t>s</a:t>
            </a:r>
            <a:r>
              <a:rPr lang="es-ES" sz="750" spc="3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25" dirty="0">
                <a:solidFill>
                  <a:srgbClr val="171514"/>
                </a:solidFill>
                <a:latin typeface="Microsoft Sans Serif"/>
                <a:cs typeface="Microsoft Sans Serif"/>
              </a:rPr>
              <a:t>barra. </a:t>
            </a:r>
            <a:r>
              <a:rPr sz="750" spc="-50" dirty="0">
                <a:solidFill>
                  <a:srgbClr val="171514"/>
                </a:solidFill>
                <a:latin typeface="Microsoft Sans Serif"/>
                <a:cs typeface="Microsoft Sans Serif"/>
              </a:rPr>
              <a:t>Es </a:t>
            </a:r>
            <a:r>
              <a:rPr sz="750" spc="20" dirty="0">
                <a:solidFill>
                  <a:srgbClr val="171514"/>
                </a:solidFill>
                <a:latin typeface="Microsoft Sans Serif"/>
                <a:cs typeface="Microsoft Sans Serif"/>
              </a:rPr>
              <a:t>evidente</a:t>
            </a:r>
            <a:r>
              <a:rPr sz="750" spc="2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35" dirty="0" err="1" smtClean="0">
                <a:solidFill>
                  <a:srgbClr val="171514"/>
                </a:solidFill>
                <a:latin typeface="Microsoft Sans Serif"/>
                <a:cs typeface="Microsoft Sans Serif"/>
              </a:rPr>
              <a:t>diá</a:t>
            </a:r>
            <a:r>
              <a:rPr lang="es-ES" sz="750" spc="35" dirty="0" smtClean="0">
                <a:solidFill>
                  <a:srgbClr val="171514"/>
                </a:solidFill>
                <a:latin typeface="Microsoft Sans Serif"/>
                <a:cs typeface="Microsoft Sans Serif"/>
              </a:rPr>
              <a:t>m</a:t>
            </a:r>
            <a:r>
              <a:rPr sz="750" spc="3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no </a:t>
            </a:r>
            <a:r>
              <a:rPr sz="750" spc="25" dirty="0">
                <a:solidFill>
                  <a:srgbClr val="171514"/>
                </a:solidFill>
                <a:latin typeface="Microsoft Sans Serif"/>
                <a:cs typeface="Microsoft Sans Serif"/>
              </a:rPr>
              <a:t>tiene </a:t>
            </a:r>
            <a:r>
              <a:rPr sz="750" spc="45" dirty="0">
                <a:solidFill>
                  <a:srgbClr val="171514"/>
                </a:solidFill>
                <a:latin typeface="Microsoft Sans Serif"/>
                <a:cs typeface="Microsoft Sans Serif"/>
              </a:rPr>
              <a:t>un </a:t>
            </a:r>
            <a:r>
              <a:rPr sz="750" spc="20" dirty="0">
                <a:solidFill>
                  <a:srgbClr val="171514"/>
                </a:solidFill>
                <a:latin typeface="Microsoft Sans Serif"/>
                <a:cs typeface="Microsoft Sans Serif"/>
              </a:rPr>
              <a:t>efecto significativo </a:t>
            </a:r>
            <a:r>
              <a:rPr sz="750" spc="25" dirty="0" err="1">
                <a:solidFill>
                  <a:srgbClr val="171514"/>
                </a:solidFill>
                <a:latin typeface="Microsoft Sans Serif"/>
                <a:cs typeface="Microsoft Sans Serif"/>
              </a:rPr>
              <a:t>sobre</a:t>
            </a:r>
            <a:r>
              <a:rPr sz="750" spc="2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tierra. </a:t>
            </a: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práctica</a:t>
            </a:r>
            <a:r>
              <a:rPr sz="750" spc="15"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35" dirty="0" err="1" smtClean="0">
                <a:solidFill>
                  <a:srgbClr val="171514"/>
                </a:solidFill>
                <a:latin typeface="Microsoft Sans Serif"/>
                <a:cs typeface="Microsoft Sans Serif"/>
              </a:rPr>
              <a:t>diá</a:t>
            </a:r>
            <a:r>
              <a:rPr lang="es-ES" sz="750" spc="35" dirty="0" smtClean="0">
                <a:solidFill>
                  <a:srgbClr val="171514"/>
                </a:solidFill>
                <a:latin typeface="Microsoft Sans Serif"/>
                <a:cs typeface="Microsoft Sans Serif"/>
              </a:rPr>
              <a:t>m</a:t>
            </a:r>
            <a:r>
              <a:rPr sz="750" spc="3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elige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modo</a:t>
            </a:r>
            <a:r>
              <a:rPr sz="750" spc="4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lang="es-ES" sz="750" spc="20" dirty="0" smtClean="0">
                <a:solidFill>
                  <a:srgbClr val="171514"/>
                </a:solidFill>
                <a:latin typeface="Microsoft Sans Serif"/>
                <a:cs typeface="Microsoft Sans Serif"/>
              </a:rPr>
              <a:t>jabalina</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pueda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soportar</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ser</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clavada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sin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doblarse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ni</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sufrir</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ningún</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otro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daño</a:t>
            </a:r>
            <a:r>
              <a:rPr sz="750" spc="5" dirty="0">
                <a:solidFill>
                  <a:srgbClr val="171514"/>
                </a:solidFill>
                <a:latin typeface="Microsoft Sans Serif"/>
                <a:cs typeface="Microsoft Sans Serif"/>
              </a:rPr>
              <a:t> </a:t>
            </a:r>
            <a:r>
              <a:rPr sz="750" spc="15" dirty="0" err="1">
                <a:solidFill>
                  <a:srgbClr val="171514"/>
                </a:solidFill>
                <a:latin typeface="Microsoft Sans Serif"/>
                <a:cs typeface="Microsoft Sans Serif"/>
              </a:rPr>
              <a:t>mecánico</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 </a:t>
            </a:r>
            <a:r>
              <a:rPr sz="750" spc="3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3.2 </a:t>
            </a:r>
            <a:r>
              <a:rPr sz="750" spc="30" dirty="0">
                <a:solidFill>
                  <a:srgbClr val="171514"/>
                </a:solidFill>
                <a:latin typeface="Microsoft Sans Serif"/>
                <a:cs typeface="Microsoft Sans Serif"/>
              </a:rPr>
              <a:t>muestra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relación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longitud</a:t>
            </a:r>
            <a:r>
              <a:rPr sz="750" spc="4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15" dirty="0">
                <a:solidFill>
                  <a:srgbClr val="171514"/>
                </a:solidFill>
                <a:latin typeface="Microsoft Sans Serif"/>
                <a:cs typeface="Microsoft Sans Serif"/>
              </a:rPr>
              <a:t>su 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spc="3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i="1" spc="15" dirty="0">
                <a:solidFill>
                  <a:srgbClr val="171514"/>
                </a:solidFill>
                <a:latin typeface="Arial"/>
                <a:cs typeface="Arial"/>
              </a:rPr>
              <a:t>d</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2,5cm</a:t>
            </a:r>
            <a:r>
              <a:rPr sz="750" spc="-1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i="1" spc="5" dirty="0">
                <a:solidFill>
                  <a:srgbClr val="171514"/>
                </a:solidFill>
                <a:latin typeface="Arial"/>
                <a:cs typeface="Arial"/>
              </a:rPr>
              <a:t>ρ</a:t>
            </a:r>
            <a:r>
              <a:rPr sz="750" spc="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100</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Ω·m</a:t>
            </a:r>
            <a:r>
              <a:rPr sz="750" spc="15" dirty="0">
                <a:solidFill>
                  <a:srgbClr val="171514"/>
                </a:solidFill>
                <a:latin typeface="Microsoft Sans Serif"/>
                <a:cs typeface="Microsoft Sans Serif"/>
              </a:rPr>
              <a:t>.</a:t>
            </a:r>
            <a:endParaRPr sz="750" dirty="0">
              <a:latin typeface="Microsoft Sans Serif"/>
              <a:cs typeface="Microsoft Sans Serif"/>
            </a:endParaRPr>
          </a:p>
        </p:txBody>
      </p:sp>
      <p:sp>
        <p:nvSpPr>
          <p:cNvPr id="10" name="object 10"/>
          <p:cNvSpPr txBox="1"/>
          <p:nvPr/>
        </p:nvSpPr>
        <p:spPr>
          <a:xfrm>
            <a:off x="5687726" y="5955578"/>
            <a:ext cx="2626995" cy="324485"/>
          </a:xfrm>
          <a:prstGeom prst="rect">
            <a:avLst/>
          </a:prstGeom>
        </p:spPr>
        <p:txBody>
          <a:bodyPr vert="horz" wrap="square" lIns="0" tIns="12700" rIns="0" bIns="0" rtlCol="0">
            <a:spAutoFit/>
          </a:bodyPr>
          <a:lstStyle/>
          <a:p>
            <a:pPr marL="12700">
              <a:spcBef>
                <a:spcPts val="100"/>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3.1</a:t>
            </a:r>
            <a:endParaRPr sz="850">
              <a:latin typeface="Arial"/>
              <a:cs typeface="Arial"/>
            </a:endParaRPr>
          </a:p>
          <a:p>
            <a:pPr marL="12700">
              <a:spcBef>
                <a:spcPts val="555"/>
              </a:spcBef>
            </a:pPr>
            <a:r>
              <a:rPr sz="650" b="1" spc="15" dirty="0">
                <a:solidFill>
                  <a:srgbClr val="171514"/>
                </a:solidFill>
                <a:latin typeface="Arial"/>
                <a:cs typeface="Arial"/>
              </a:rPr>
              <a:t>Variación</a:t>
            </a:r>
            <a:r>
              <a:rPr sz="650" b="1" spc="-15" dirty="0">
                <a:solidFill>
                  <a:srgbClr val="171514"/>
                </a:solidFill>
                <a:latin typeface="Arial"/>
                <a:cs typeface="Arial"/>
              </a:rPr>
              <a:t> </a:t>
            </a:r>
            <a:r>
              <a:rPr sz="650" b="1" spc="15" dirty="0">
                <a:solidFill>
                  <a:srgbClr val="171514"/>
                </a:solidFill>
                <a:latin typeface="Arial"/>
                <a:cs typeface="Arial"/>
              </a:rPr>
              <a:t>de</a:t>
            </a:r>
            <a:r>
              <a:rPr sz="650" b="1" spc="-15" dirty="0">
                <a:solidFill>
                  <a:srgbClr val="171514"/>
                </a:solidFill>
                <a:latin typeface="Arial"/>
                <a:cs typeface="Arial"/>
              </a:rPr>
              <a:t> </a:t>
            </a:r>
            <a:r>
              <a:rPr sz="650" b="1" spc="20" dirty="0">
                <a:solidFill>
                  <a:srgbClr val="171514"/>
                </a:solidFill>
                <a:latin typeface="Arial"/>
                <a:cs typeface="Arial"/>
              </a:rPr>
              <a:t>la</a:t>
            </a:r>
            <a:r>
              <a:rPr sz="650" b="1" spc="-15" dirty="0">
                <a:solidFill>
                  <a:srgbClr val="171514"/>
                </a:solidFill>
                <a:latin typeface="Arial"/>
                <a:cs typeface="Arial"/>
              </a:rPr>
              <a:t> </a:t>
            </a:r>
            <a:r>
              <a:rPr sz="650" b="1" spc="5" dirty="0">
                <a:solidFill>
                  <a:srgbClr val="171514"/>
                </a:solidFill>
                <a:latin typeface="Arial"/>
                <a:cs typeface="Arial"/>
              </a:rPr>
              <a:t>Resistencia</a:t>
            </a:r>
            <a:r>
              <a:rPr sz="650" b="1" spc="-15" dirty="0">
                <a:solidFill>
                  <a:srgbClr val="171514"/>
                </a:solidFill>
                <a:latin typeface="Arial"/>
                <a:cs typeface="Arial"/>
              </a:rPr>
              <a:t> </a:t>
            </a:r>
            <a:r>
              <a:rPr sz="650" b="1" spc="30" dirty="0">
                <a:solidFill>
                  <a:srgbClr val="171514"/>
                </a:solidFill>
                <a:latin typeface="Arial"/>
                <a:cs typeface="Arial"/>
              </a:rPr>
              <a:t>a</a:t>
            </a:r>
            <a:r>
              <a:rPr sz="650" b="1" spc="-15" dirty="0">
                <a:solidFill>
                  <a:srgbClr val="171514"/>
                </a:solidFill>
                <a:latin typeface="Arial"/>
                <a:cs typeface="Arial"/>
              </a:rPr>
              <a:t> </a:t>
            </a:r>
            <a:r>
              <a:rPr sz="650" b="1" spc="20" dirty="0">
                <a:solidFill>
                  <a:srgbClr val="171514"/>
                </a:solidFill>
                <a:latin typeface="Arial"/>
                <a:cs typeface="Arial"/>
              </a:rPr>
              <a:t>Tierra</a:t>
            </a:r>
            <a:r>
              <a:rPr sz="650" b="1" spc="-15" dirty="0">
                <a:solidFill>
                  <a:srgbClr val="171514"/>
                </a:solidFill>
                <a:latin typeface="Arial"/>
                <a:cs typeface="Arial"/>
              </a:rPr>
              <a:t> </a:t>
            </a:r>
            <a:r>
              <a:rPr sz="650" b="1" dirty="0">
                <a:solidFill>
                  <a:srgbClr val="171514"/>
                </a:solidFill>
                <a:latin typeface="Arial"/>
                <a:cs typeface="Arial"/>
              </a:rPr>
              <a:t>con</a:t>
            </a:r>
            <a:r>
              <a:rPr sz="650" b="1" spc="-15" dirty="0">
                <a:solidFill>
                  <a:srgbClr val="171514"/>
                </a:solidFill>
                <a:latin typeface="Arial"/>
                <a:cs typeface="Arial"/>
              </a:rPr>
              <a:t> </a:t>
            </a:r>
            <a:r>
              <a:rPr sz="650" b="1" spc="20" dirty="0">
                <a:solidFill>
                  <a:srgbClr val="171514"/>
                </a:solidFill>
                <a:latin typeface="Arial"/>
                <a:cs typeface="Arial"/>
              </a:rPr>
              <a:t>la</a:t>
            </a:r>
            <a:r>
              <a:rPr sz="650" b="1" spc="-10" dirty="0">
                <a:solidFill>
                  <a:srgbClr val="171514"/>
                </a:solidFill>
                <a:latin typeface="Arial"/>
                <a:cs typeface="Arial"/>
              </a:rPr>
              <a:t> </a:t>
            </a:r>
            <a:r>
              <a:rPr sz="650" b="1" spc="15" dirty="0">
                <a:solidFill>
                  <a:srgbClr val="171514"/>
                </a:solidFill>
                <a:latin typeface="Arial"/>
                <a:cs typeface="Arial"/>
              </a:rPr>
              <a:t>Longitud</a:t>
            </a:r>
            <a:r>
              <a:rPr sz="650" b="1" spc="-15" dirty="0">
                <a:solidFill>
                  <a:srgbClr val="171514"/>
                </a:solidFill>
                <a:latin typeface="Arial"/>
                <a:cs typeface="Arial"/>
              </a:rPr>
              <a:t> </a:t>
            </a:r>
            <a:r>
              <a:rPr sz="650" b="1" spc="15" dirty="0">
                <a:solidFill>
                  <a:srgbClr val="171514"/>
                </a:solidFill>
                <a:latin typeface="Arial"/>
                <a:cs typeface="Arial"/>
              </a:rPr>
              <a:t>de</a:t>
            </a:r>
            <a:r>
              <a:rPr sz="650" b="1" spc="-15" dirty="0">
                <a:solidFill>
                  <a:srgbClr val="171514"/>
                </a:solidFill>
                <a:latin typeface="Arial"/>
                <a:cs typeface="Arial"/>
              </a:rPr>
              <a:t> </a:t>
            </a:r>
            <a:r>
              <a:rPr sz="650" b="1" spc="20" dirty="0">
                <a:solidFill>
                  <a:srgbClr val="171514"/>
                </a:solidFill>
                <a:latin typeface="Arial"/>
                <a:cs typeface="Arial"/>
              </a:rPr>
              <a:t>la</a:t>
            </a:r>
            <a:r>
              <a:rPr sz="650" b="1" spc="-15" dirty="0">
                <a:solidFill>
                  <a:srgbClr val="171514"/>
                </a:solidFill>
                <a:latin typeface="Arial"/>
                <a:cs typeface="Arial"/>
              </a:rPr>
              <a:t> </a:t>
            </a:r>
            <a:r>
              <a:rPr sz="650" b="1" spc="20" dirty="0">
                <a:solidFill>
                  <a:srgbClr val="171514"/>
                </a:solidFill>
                <a:latin typeface="Arial"/>
                <a:cs typeface="Arial"/>
              </a:rPr>
              <a:t>Varilla</a:t>
            </a:r>
            <a:endParaRPr sz="650">
              <a:latin typeface="Arial"/>
              <a:cs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677216" y="847344"/>
            <a:ext cx="1833371" cy="1987296"/>
          </a:xfrm>
          <a:prstGeom prst="rect">
            <a:avLst/>
          </a:prstGeom>
        </p:spPr>
      </p:pic>
      <p:sp>
        <p:nvSpPr>
          <p:cNvPr id="3" name="object 3"/>
          <p:cNvSpPr/>
          <p:nvPr/>
        </p:nvSpPr>
        <p:spPr>
          <a:xfrm>
            <a:off x="7691508" y="7230073"/>
            <a:ext cx="0" cy="49530"/>
          </a:xfrm>
          <a:custGeom>
            <a:avLst/>
            <a:gdLst/>
            <a:ahLst/>
            <a:cxnLst/>
            <a:rect l="l" t="t" r="r" b="b"/>
            <a:pathLst>
              <a:path h="49529">
                <a:moveTo>
                  <a:pt x="0" y="0"/>
                </a:moveTo>
                <a:lnTo>
                  <a:pt x="0" y="49504"/>
                </a:lnTo>
              </a:path>
            </a:pathLst>
          </a:custGeom>
          <a:ln w="6350">
            <a:solidFill>
              <a:srgbClr val="231F20"/>
            </a:solidFill>
          </a:ln>
        </p:spPr>
        <p:txBody>
          <a:bodyPr wrap="square" lIns="0" tIns="0" rIns="0" bIns="0" rtlCol="0"/>
          <a:lstStyle/>
          <a:p>
            <a:endParaRPr/>
          </a:p>
        </p:txBody>
      </p:sp>
      <p:grpSp>
        <p:nvGrpSpPr>
          <p:cNvPr id="4" name="object 4"/>
          <p:cNvGrpSpPr/>
          <p:nvPr/>
        </p:nvGrpSpPr>
        <p:grpSpPr>
          <a:xfrm>
            <a:off x="7689198" y="7225907"/>
            <a:ext cx="1158875" cy="49530"/>
            <a:chOff x="3006072" y="7225907"/>
            <a:chExt cx="1158875" cy="49530"/>
          </a:xfrm>
        </p:grpSpPr>
        <p:sp>
          <p:nvSpPr>
            <p:cNvPr id="5" name="object 5"/>
            <p:cNvSpPr/>
            <p:nvPr/>
          </p:nvSpPr>
          <p:spPr>
            <a:xfrm>
              <a:off x="3606147" y="7225907"/>
              <a:ext cx="0" cy="49530"/>
            </a:xfrm>
            <a:custGeom>
              <a:avLst/>
              <a:gdLst/>
              <a:ahLst/>
              <a:cxnLst/>
              <a:rect l="l" t="t" r="r" b="b"/>
              <a:pathLst>
                <a:path h="49529">
                  <a:moveTo>
                    <a:pt x="0" y="0"/>
                  </a:moveTo>
                  <a:lnTo>
                    <a:pt x="0" y="49504"/>
                  </a:lnTo>
                </a:path>
              </a:pathLst>
            </a:custGeom>
            <a:ln w="6350">
              <a:solidFill>
                <a:srgbClr val="231F20"/>
              </a:solidFill>
            </a:ln>
          </p:spPr>
          <p:txBody>
            <a:bodyPr wrap="square" lIns="0" tIns="0" rIns="0" bIns="0" rtlCol="0"/>
            <a:lstStyle/>
            <a:p>
              <a:endParaRPr/>
            </a:p>
          </p:txBody>
        </p:sp>
        <p:sp>
          <p:nvSpPr>
            <p:cNvPr id="6" name="object 6"/>
            <p:cNvSpPr/>
            <p:nvPr/>
          </p:nvSpPr>
          <p:spPr>
            <a:xfrm>
              <a:off x="3024576" y="7249979"/>
              <a:ext cx="561975" cy="635"/>
            </a:xfrm>
            <a:custGeom>
              <a:avLst/>
              <a:gdLst/>
              <a:ahLst/>
              <a:cxnLst/>
              <a:rect l="l" t="t" r="r" b="b"/>
              <a:pathLst>
                <a:path w="561975" h="634">
                  <a:moveTo>
                    <a:pt x="0" y="0"/>
                  </a:moveTo>
                  <a:lnTo>
                    <a:pt x="561670" y="444"/>
                  </a:lnTo>
                </a:path>
              </a:pathLst>
            </a:custGeom>
            <a:ln w="9525">
              <a:solidFill>
                <a:srgbClr val="231F20"/>
              </a:solidFill>
            </a:ln>
          </p:spPr>
          <p:txBody>
            <a:bodyPr wrap="square" lIns="0" tIns="0" rIns="0" bIns="0" rtlCol="0"/>
            <a:lstStyle/>
            <a:p>
              <a:endParaRPr/>
            </a:p>
          </p:txBody>
        </p:sp>
        <p:sp>
          <p:nvSpPr>
            <p:cNvPr id="7" name="object 7"/>
            <p:cNvSpPr/>
            <p:nvPr/>
          </p:nvSpPr>
          <p:spPr>
            <a:xfrm>
              <a:off x="3006064" y="7231494"/>
              <a:ext cx="598805" cy="37465"/>
            </a:xfrm>
            <a:custGeom>
              <a:avLst/>
              <a:gdLst/>
              <a:ahLst/>
              <a:cxnLst/>
              <a:rect l="l" t="t" r="r" b="b"/>
              <a:pathLst>
                <a:path w="598804" h="37465">
                  <a:moveTo>
                    <a:pt x="37020" y="0"/>
                  </a:moveTo>
                  <a:lnTo>
                    <a:pt x="0" y="18478"/>
                  </a:lnTo>
                  <a:lnTo>
                    <a:pt x="37007" y="37007"/>
                  </a:lnTo>
                  <a:lnTo>
                    <a:pt x="18503" y="18491"/>
                  </a:lnTo>
                  <a:lnTo>
                    <a:pt x="37020" y="0"/>
                  </a:lnTo>
                  <a:close/>
                </a:path>
                <a:path w="598804" h="37465">
                  <a:moveTo>
                    <a:pt x="598678" y="18935"/>
                  </a:moveTo>
                  <a:lnTo>
                    <a:pt x="561682" y="406"/>
                  </a:lnTo>
                  <a:lnTo>
                    <a:pt x="580174" y="18923"/>
                  </a:lnTo>
                  <a:lnTo>
                    <a:pt x="561644" y="37414"/>
                  </a:lnTo>
                  <a:lnTo>
                    <a:pt x="598678" y="18935"/>
                  </a:lnTo>
                  <a:close/>
                </a:path>
              </a:pathLst>
            </a:custGeom>
            <a:solidFill>
              <a:srgbClr val="231F20"/>
            </a:solidFill>
          </p:spPr>
          <p:txBody>
            <a:bodyPr wrap="square" lIns="0" tIns="0" rIns="0" bIns="0" rtlCol="0"/>
            <a:lstStyle/>
            <a:p>
              <a:endParaRPr/>
            </a:p>
          </p:txBody>
        </p:sp>
        <p:sp>
          <p:nvSpPr>
            <p:cNvPr id="8" name="object 8"/>
            <p:cNvSpPr/>
            <p:nvPr/>
          </p:nvSpPr>
          <p:spPr>
            <a:xfrm>
              <a:off x="3632970" y="7244894"/>
              <a:ext cx="513715" cy="635"/>
            </a:xfrm>
            <a:custGeom>
              <a:avLst/>
              <a:gdLst/>
              <a:ahLst/>
              <a:cxnLst/>
              <a:rect l="l" t="t" r="r" b="b"/>
              <a:pathLst>
                <a:path w="513714" h="634">
                  <a:moveTo>
                    <a:pt x="0" y="0"/>
                  </a:moveTo>
                  <a:lnTo>
                    <a:pt x="513092" y="431"/>
                  </a:lnTo>
                </a:path>
              </a:pathLst>
            </a:custGeom>
            <a:ln w="9525">
              <a:solidFill>
                <a:srgbClr val="231F20"/>
              </a:solidFill>
            </a:ln>
          </p:spPr>
          <p:txBody>
            <a:bodyPr wrap="square" lIns="0" tIns="0" rIns="0" bIns="0" rtlCol="0"/>
            <a:lstStyle/>
            <a:p>
              <a:endParaRPr/>
            </a:p>
          </p:txBody>
        </p:sp>
        <p:sp>
          <p:nvSpPr>
            <p:cNvPr id="9" name="object 9"/>
            <p:cNvSpPr/>
            <p:nvPr/>
          </p:nvSpPr>
          <p:spPr>
            <a:xfrm>
              <a:off x="3614458" y="7226414"/>
              <a:ext cx="550545" cy="37465"/>
            </a:xfrm>
            <a:custGeom>
              <a:avLst/>
              <a:gdLst/>
              <a:ahLst/>
              <a:cxnLst/>
              <a:rect l="l" t="t" r="r" b="b"/>
              <a:pathLst>
                <a:path w="550545" h="37465">
                  <a:moveTo>
                    <a:pt x="37033" y="0"/>
                  </a:moveTo>
                  <a:lnTo>
                    <a:pt x="0" y="18478"/>
                  </a:lnTo>
                  <a:lnTo>
                    <a:pt x="36995" y="37020"/>
                  </a:lnTo>
                  <a:lnTo>
                    <a:pt x="18503" y="18491"/>
                  </a:lnTo>
                  <a:lnTo>
                    <a:pt x="37033" y="0"/>
                  </a:lnTo>
                  <a:close/>
                </a:path>
                <a:path w="550545" h="37465">
                  <a:moveTo>
                    <a:pt x="550100" y="18923"/>
                  </a:moveTo>
                  <a:lnTo>
                    <a:pt x="513105" y="393"/>
                  </a:lnTo>
                  <a:lnTo>
                    <a:pt x="531596" y="18910"/>
                  </a:lnTo>
                  <a:lnTo>
                    <a:pt x="513067" y="37401"/>
                  </a:lnTo>
                  <a:lnTo>
                    <a:pt x="550100" y="18923"/>
                  </a:lnTo>
                  <a:close/>
                </a:path>
              </a:pathLst>
            </a:custGeom>
            <a:solidFill>
              <a:srgbClr val="231F20"/>
            </a:solidFill>
          </p:spPr>
          <p:txBody>
            <a:bodyPr wrap="square" lIns="0" tIns="0" rIns="0" bIns="0" rtlCol="0"/>
            <a:lstStyle/>
            <a:p>
              <a:endParaRPr/>
            </a:p>
          </p:txBody>
        </p:sp>
      </p:grpSp>
      <p:sp>
        <p:nvSpPr>
          <p:cNvPr id="10" name="object 10"/>
          <p:cNvSpPr/>
          <p:nvPr/>
        </p:nvSpPr>
        <p:spPr>
          <a:xfrm>
            <a:off x="6118467" y="7223592"/>
            <a:ext cx="0" cy="49530"/>
          </a:xfrm>
          <a:custGeom>
            <a:avLst/>
            <a:gdLst/>
            <a:ahLst/>
            <a:cxnLst/>
            <a:rect l="l" t="t" r="r" b="b"/>
            <a:pathLst>
              <a:path h="49529">
                <a:moveTo>
                  <a:pt x="0" y="0"/>
                </a:moveTo>
                <a:lnTo>
                  <a:pt x="0" y="49517"/>
                </a:lnTo>
              </a:path>
            </a:pathLst>
          </a:custGeom>
          <a:ln w="6350">
            <a:solidFill>
              <a:srgbClr val="231F20"/>
            </a:solidFill>
          </a:ln>
        </p:spPr>
        <p:txBody>
          <a:bodyPr wrap="square" lIns="0" tIns="0" rIns="0" bIns="0" rtlCol="0"/>
          <a:lstStyle/>
          <a:p>
            <a:endParaRPr/>
          </a:p>
        </p:txBody>
      </p:sp>
      <p:grpSp>
        <p:nvGrpSpPr>
          <p:cNvPr id="11" name="object 11"/>
          <p:cNvGrpSpPr/>
          <p:nvPr/>
        </p:nvGrpSpPr>
        <p:grpSpPr>
          <a:xfrm>
            <a:off x="6114307" y="7219426"/>
            <a:ext cx="604520" cy="49530"/>
            <a:chOff x="1431182" y="7219426"/>
            <a:chExt cx="604520" cy="49530"/>
          </a:xfrm>
        </p:grpSpPr>
        <p:sp>
          <p:nvSpPr>
            <p:cNvPr id="12" name="object 12"/>
            <p:cNvSpPr/>
            <p:nvPr/>
          </p:nvSpPr>
          <p:spPr>
            <a:xfrm>
              <a:off x="2032179" y="7219426"/>
              <a:ext cx="0" cy="49530"/>
            </a:xfrm>
            <a:custGeom>
              <a:avLst/>
              <a:gdLst/>
              <a:ahLst/>
              <a:cxnLst/>
              <a:rect l="l" t="t" r="r" b="b"/>
              <a:pathLst>
                <a:path h="49529">
                  <a:moveTo>
                    <a:pt x="0" y="0"/>
                  </a:moveTo>
                  <a:lnTo>
                    <a:pt x="0" y="49504"/>
                  </a:lnTo>
                </a:path>
              </a:pathLst>
            </a:custGeom>
            <a:ln w="6350">
              <a:solidFill>
                <a:srgbClr val="231F20"/>
              </a:solidFill>
            </a:ln>
          </p:spPr>
          <p:txBody>
            <a:bodyPr wrap="square" lIns="0" tIns="0" rIns="0" bIns="0" rtlCol="0"/>
            <a:lstStyle/>
            <a:p>
              <a:endParaRPr/>
            </a:p>
          </p:txBody>
        </p:sp>
        <p:sp>
          <p:nvSpPr>
            <p:cNvPr id="13" name="object 13"/>
            <p:cNvSpPr/>
            <p:nvPr/>
          </p:nvSpPr>
          <p:spPr>
            <a:xfrm>
              <a:off x="1449685" y="7248131"/>
              <a:ext cx="560705" cy="635"/>
            </a:xfrm>
            <a:custGeom>
              <a:avLst/>
              <a:gdLst/>
              <a:ahLst/>
              <a:cxnLst/>
              <a:rect l="l" t="t" r="r" b="b"/>
              <a:pathLst>
                <a:path w="560705" h="634">
                  <a:moveTo>
                    <a:pt x="0" y="0"/>
                  </a:moveTo>
                  <a:lnTo>
                    <a:pt x="560285" y="431"/>
                  </a:lnTo>
                </a:path>
              </a:pathLst>
            </a:custGeom>
            <a:ln w="9525">
              <a:solidFill>
                <a:srgbClr val="231F20"/>
              </a:solidFill>
            </a:ln>
          </p:spPr>
          <p:txBody>
            <a:bodyPr wrap="square" lIns="0" tIns="0" rIns="0" bIns="0" rtlCol="0"/>
            <a:lstStyle/>
            <a:p>
              <a:endParaRPr/>
            </a:p>
          </p:txBody>
        </p:sp>
        <p:sp>
          <p:nvSpPr>
            <p:cNvPr id="14" name="object 14"/>
            <p:cNvSpPr/>
            <p:nvPr/>
          </p:nvSpPr>
          <p:spPr>
            <a:xfrm>
              <a:off x="1431175" y="7229639"/>
              <a:ext cx="597535" cy="37465"/>
            </a:xfrm>
            <a:custGeom>
              <a:avLst/>
              <a:gdLst/>
              <a:ahLst/>
              <a:cxnLst/>
              <a:rect l="l" t="t" r="r" b="b"/>
              <a:pathLst>
                <a:path w="597535" h="37465">
                  <a:moveTo>
                    <a:pt x="37020" y="0"/>
                  </a:moveTo>
                  <a:lnTo>
                    <a:pt x="0" y="18503"/>
                  </a:lnTo>
                  <a:lnTo>
                    <a:pt x="37007" y="37020"/>
                  </a:lnTo>
                  <a:lnTo>
                    <a:pt x="18503" y="18503"/>
                  </a:lnTo>
                  <a:lnTo>
                    <a:pt x="37020" y="0"/>
                  </a:lnTo>
                  <a:close/>
                </a:path>
                <a:path w="597535" h="37465">
                  <a:moveTo>
                    <a:pt x="597293" y="18948"/>
                  </a:moveTo>
                  <a:lnTo>
                    <a:pt x="560298" y="419"/>
                  </a:lnTo>
                  <a:lnTo>
                    <a:pt x="578789" y="18935"/>
                  </a:lnTo>
                  <a:lnTo>
                    <a:pt x="560260" y="37426"/>
                  </a:lnTo>
                  <a:lnTo>
                    <a:pt x="597293" y="18948"/>
                  </a:lnTo>
                  <a:close/>
                </a:path>
              </a:pathLst>
            </a:custGeom>
            <a:solidFill>
              <a:srgbClr val="231F20"/>
            </a:solidFill>
          </p:spPr>
          <p:txBody>
            <a:bodyPr wrap="square" lIns="0" tIns="0" rIns="0" bIns="0" rtlCol="0"/>
            <a:lstStyle/>
            <a:p>
              <a:endParaRPr/>
            </a:p>
          </p:txBody>
        </p:sp>
      </p:grpSp>
      <p:grpSp>
        <p:nvGrpSpPr>
          <p:cNvPr id="15" name="object 15"/>
          <p:cNvGrpSpPr/>
          <p:nvPr/>
        </p:nvGrpSpPr>
        <p:grpSpPr>
          <a:xfrm>
            <a:off x="8161578" y="6662852"/>
            <a:ext cx="257810" cy="541020"/>
            <a:chOff x="3478453" y="6662852"/>
            <a:chExt cx="257810" cy="541020"/>
          </a:xfrm>
        </p:grpSpPr>
        <p:pic>
          <p:nvPicPr>
            <p:cNvPr id="16" name="object 16"/>
            <p:cNvPicPr/>
            <p:nvPr/>
          </p:nvPicPr>
          <p:blipFill>
            <a:blip r:embed="rId3" cstate="print"/>
            <a:stretch>
              <a:fillRect/>
            </a:stretch>
          </p:blipFill>
          <p:spPr>
            <a:xfrm>
              <a:off x="3496101" y="6705020"/>
              <a:ext cx="212229" cy="212229"/>
            </a:xfrm>
            <a:prstGeom prst="rect">
              <a:avLst/>
            </a:prstGeom>
          </p:spPr>
        </p:pic>
        <p:sp>
          <p:nvSpPr>
            <p:cNvPr id="17" name="object 17"/>
            <p:cNvSpPr/>
            <p:nvPr/>
          </p:nvSpPr>
          <p:spPr>
            <a:xfrm>
              <a:off x="3478453" y="6662852"/>
              <a:ext cx="257810" cy="148590"/>
            </a:xfrm>
            <a:custGeom>
              <a:avLst/>
              <a:gdLst/>
              <a:ahLst/>
              <a:cxnLst/>
              <a:rect l="l" t="t" r="r" b="b"/>
              <a:pathLst>
                <a:path w="257810" h="148590">
                  <a:moveTo>
                    <a:pt x="257695" y="0"/>
                  </a:moveTo>
                  <a:lnTo>
                    <a:pt x="0" y="0"/>
                  </a:lnTo>
                  <a:lnTo>
                    <a:pt x="0" y="148514"/>
                  </a:lnTo>
                  <a:lnTo>
                    <a:pt x="257695" y="148514"/>
                  </a:lnTo>
                  <a:lnTo>
                    <a:pt x="257695" y="0"/>
                  </a:lnTo>
                  <a:close/>
                </a:path>
              </a:pathLst>
            </a:custGeom>
            <a:solidFill>
              <a:srgbClr val="FFFFFF"/>
            </a:solidFill>
          </p:spPr>
          <p:txBody>
            <a:bodyPr wrap="square" lIns="0" tIns="0" rIns="0" bIns="0" rtlCol="0"/>
            <a:lstStyle/>
            <a:p>
              <a:endParaRPr/>
            </a:p>
          </p:txBody>
        </p:sp>
        <p:sp>
          <p:nvSpPr>
            <p:cNvPr id="18" name="object 18"/>
            <p:cNvSpPr/>
            <p:nvPr/>
          </p:nvSpPr>
          <p:spPr>
            <a:xfrm>
              <a:off x="3582080" y="6786845"/>
              <a:ext cx="48260" cy="370205"/>
            </a:xfrm>
            <a:custGeom>
              <a:avLst/>
              <a:gdLst/>
              <a:ahLst/>
              <a:cxnLst/>
              <a:rect l="l" t="t" r="r" b="b"/>
              <a:pathLst>
                <a:path w="48260" h="370204">
                  <a:moveTo>
                    <a:pt x="0" y="0"/>
                  </a:moveTo>
                  <a:lnTo>
                    <a:pt x="0" y="369658"/>
                  </a:lnTo>
                </a:path>
                <a:path w="48260" h="370204">
                  <a:moveTo>
                    <a:pt x="48120" y="0"/>
                  </a:moveTo>
                  <a:lnTo>
                    <a:pt x="48120" y="369658"/>
                  </a:lnTo>
                </a:path>
              </a:pathLst>
            </a:custGeom>
            <a:ln w="6350">
              <a:solidFill>
                <a:srgbClr val="231F20"/>
              </a:solidFill>
            </a:ln>
          </p:spPr>
          <p:txBody>
            <a:bodyPr wrap="square" lIns="0" tIns="0" rIns="0" bIns="0" rtlCol="0"/>
            <a:lstStyle/>
            <a:p>
              <a:endParaRPr/>
            </a:p>
          </p:txBody>
        </p:sp>
        <p:sp>
          <p:nvSpPr>
            <p:cNvPr id="19" name="object 19"/>
            <p:cNvSpPr/>
            <p:nvPr/>
          </p:nvSpPr>
          <p:spPr>
            <a:xfrm>
              <a:off x="3582080" y="6786845"/>
              <a:ext cx="49530" cy="635"/>
            </a:xfrm>
            <a:custGeom>
              <a:avLst/>
              <a:gdLst/>
              <a:ahLst/>
              <a:cxnLst/>
              <a:rect l="l" t="t" r="r" b="b"/>
              <a:pathLst>
                <a:path w="49529" h="634">
                  <a:moveTo>
                    <a:pt x="-3175" y="234"/>
                  </a:moveTo>
                  <a:lnTo>
                    <a:pt x="52209" y="234"/>
                  </a:lnTo>
                </a:path>
              </a:pathLst>
            </a:custGeom>
            <a:ln w="6819">
              <a:solidFill>
                <a:srgbClr val="231F20"/>
              </a:solidFill>
            </a:ln>
          </p:spPr>
          <p:txBody>
            <a:bodyPr wrap="square" lIns="0" tIns="0" rIns="0" bIns="0" rtlCol="0"/>
            <a:lstStyle/>
            <a:p>
              <a:endParaRPr/>
            </a:p>
          </p:txBody>
        </p:sp>
        <p:sp>
          <p:nvSpPr>
            <p:cNvPr id="20" name="object 20"/>
            <p:cNvSpPr/>
            <p:nvPr/>
          </p:nvSpPr>
          <p:spPr>
            <a:xfrm>
              <a:off x="3581623" y="7157430"/>
              <a:ext cx="50165" cy="43180"/>
            </a:xfrm>
            <a:custGeom>
              <a:avLst/>
              <a:gdLst/>
              <a:ahLst/>
              <a:cxnLst/>
              <a:rect l="l" t="t" r="r" b="b"/>
              <a:pathLst>
                <a:path w="50164" h="43179">
                  <a:moveTo>
                    <a:pt x="0" y="12"/>
                  </a:moveTo>
                  <a:lnTo>
                    <a:pt x="24980" y="43027"/>
                  </a:lnTo>
                </a:path>
                <a:path w="50164" h="43179">
                  <a:moveTo>
                    <a:pt x="24980" y="43027"/>
                  </a:moveTo>
                  <a:lnTo>
                    <a:pt x="49974" y="0"/>
                  </a:lnTo>
                </a:path>
              </a:pathLst>
            </a:custGeom>
            <a:ln w="6350">
              <a:solidFill>
                <a:srgbClr val="231F20"/>
              </a:solidFill>
            </a:ln>
          </p:spPr>
          <p:txBody>
            <a:bodyPr wrap="square" lIns="0" tIns="0" rIns="0" bIns="0" rtlCol="0"/>
            <a:lstStyle/>
            <a:p>
              <a:endParaRPr/>
            </a:p>
          </p:txBody>
        </p:sp>
      </p:grpSp>
      <p:grpSp>
        <p:nvGrpSpPr>
          <p:cNvPr id="21" name="object 21"/>
          <p:cNvGrpSpPr/>
          <p:nvPr/>
        </p:nvGrpSpPr>
        <p:grpSpPr>
          <a:xfrm>
            <a:off x="7594812" y="6807066"/>
            <a:ext cx="107950" cy="55244"/>
            <a:chOff x="2911687" y="6807066"/>
            <a:chExt cx="107950" cy="55244"/>
          </a:xfrm>
        </p:grpSpPr>
        <p:sp>
          <p:nvSpPr>
            <p:cNvPr id="22" name="object 22"/>
            <p:cNvSpPr/>
            <p:nvPr/>
          </p:nvSpPr>
          <p:spPr>
            <a:xfrm>
              <a:off x="2928373" y="6811829"/>
              <a:ext cx="86995" cy="41910"/>
            </a:xfrm>
            <a:custGeom>
              <a:avLst/>
              <a:gdLst/>
              <a:ahLst/>
              <a:cxnLst/>
              <a:rect l="l" t="t" r="r" b="b"/>
              <a:pathLst>
                <a:path w="86994" h="41909">
                  <a:moveTo>
                    <a:pt x="86487" y="0"/>
                  </a:moveTo>
                  <a:lnTo>
                    <a:pt x="0" y="41503"/>
                  </a:lnTo>
                </a:path>
              </a:pathLst>
            </a:custGeom>
            <a:ln w="9525">
              <a:solidFill>
                <a:srgbClr val="231F20"/>
              </a:solidFill>
            </a:ln>
          </p:spPr>
          <p:txBody>
            <a:bodyPr wrap="square" lIns="0" tIns="0" rIns="0" bIns="0" rtlCol="0"/>
            <a:lstStyle/>
            <a:p>
              <a:endParaRPr/>
            </a:p>
          </p:txBody>
        </p:sp>
        <p:sp>
          <p:nvSpPr>
            <p:cNvPr id="23" name="object 23"/>
            <p:cNvSpPr/>
            <p:nvPr/>
          </p:nvSpPr>
          <p:spPr>
            <a:xfrm>
              <a:off x="2911687" y="6828637"/>
              <a:ext cx="41910" cy="33655"/>
            </a:xfrm>
            <a:custGeom>
              <a:avLst/>
              <a:gdLst/>
              <a:ahLst/>
              <a:cxnLst/>
              <a:rect l="l" t="t" r="r" b="b"/>
              <a:pathLst>
                <a:path w="41910" h="33654">
                  <a:moveTo>
                    <a:pt x="25361" y="0"/>
                  </a:moveTo>
                  <a:lnTo>
                    <a:pt x="0" y="32689"/>
                  </a:lnTo>
                  <a:lnTo>
                    <a:pt x="41376" y="33375"/>
                  </a:lnTo>
                  <a:lnTo>
                    <a:pt x="16687" y="24688"/>
                  </a:lnTo>
                  <a:lnTo>
                    <a:pt x="25361" y="0"/>
                  </a:lnTo>
                  <a:close/>
                </a:path>
              </a:pathLst>
            </a:custGeom>
            <a:solidFill>
              <a:srgbClr val="231F20"/>
            </a:solidFill>
          </p:spPr>
          <p:txBody>
            <a:bodyPr wrap="square" lIns="0" tIns="0" rIns="0" bIns="0" rtlCol="0"/>
            <a:lstStyle/>
            <a:p>
              <a:endParaRPr/>
            </a:p>
          </p:txBody>
        </p:sp>
      </p:grpSp>
      <p:grpSp>
        <p:nvGrpSpPr>
          <p:cNvPr id="24" name="object 24"/>
          <p:cNvGrpSpPr/>
          <p:nvPr/>
        </p:nvGrpSpPr>
        <p:grpSpPr>
          <a:xfrm>
            <a:off x="8740825" y="6662852"/>
            <a:ext cx="257810" cy="541020"/>
            <a:chOff x="4057700" y="6662852"/>
            <a:chExt cx="257810" cy="541020"/>
          </a:xfrm>
        </p:grpSpPr>
        <p:pic>
          <p:nvPicPr>
            <p:cNvPr id="25" name="object 25"/>
            <p:cNvPicPr/>
            <p:nvPr/>
          </p:nvPicPr>
          <p:blipFill>
            <a:blip r:embed="rId4" cstate="print"/>
            <a:stretch>
              <a:fillRect/>
            </a:stretch>
          </p:blipFill>
          <p:spPr>
            <a:xfrm>
              <a:off x="4075337" y="6705020"/>
              <a:ext cx="212242" cy="212229"/>
            </a:xfrm>
            <a:prstGeom prst="rect">
              <a:avLst/>
            </a:prstGeom>
          </p:spPr>
        </p:pic>
        <p:sp>
          <p:nvSpPr>
            <p:cNvPr id="26" name="object 26"/>
            <p:cNvSpPr/>
            <p:nvPr/>
          </p:nvSpPr>
          <p:spPr>
            <a:xfrm>
              <a:off x="4057700" y="6662852"/>
              <a:ext cx="257810" cy="148590"/>
            </a:xfrm>
            <a:custGeom>
              <a:avLst/>
              <a:gdLst/>
              <a:ahLst/>
              <a:cxnLst/>
              <a:rect l="l" t="t" r="r" b="b"/>
              <a:pathLst>
                <a:path w="257810" h="148590">
                  <a:moveTo>
                    <a:pt x="257695" y="0"/>
                  </a:moveTo>
                  <a:lnTo>
                    <a:pt x="0" y="0"/>
                  </a:lnTo>
                  <a:lnTo>
                    <a:pt x="0" y="148514"/>
                  </a:lnTo>
                  <a:lnTo>
                    <a:pt x="257695" y="148514"/>
                  </a:lnTo>
                  <a:lnTo>
                    <a:pt x="257695" y="0"/>
                  </a:lnTo>
                  <a:close/>
                </a:path>
              </a:pathLst>
            </a:custGeom>
            <a:solidFill>
              <a:srgbClr val="FFFFFF"/>
            </a:solidFill>
          </p:spPr>
          <p:txBody>
            <a:bodyPr wrap="square" lIns="0" tIns="0" rIns="0" bIns="0" rtlCol="0"/>
            <a:lstStyle/>
            <a:p>
              <a:endParaRPr/>
            </a:p>
          </p:txBody>
        </p:sp>
        <p:sp>
          <p:nvSpPr>
            <p:cNvPr id="27" name="object 27"/>
            <p:cNvSpPr/>
            <p:nvPr/>
          </p:nvSpPr>
          <p:spPr>
            <a:xfrm>
              <a:off x="4164108" y="6786845"/>
              <a:ext cx="48260" cy="370205"/>
            </a:xfrm>
            <a:custGeom>
              <a:avLst/>
              <a:gdLst/>
              <a:ahLst/>
              <a:cxnLst/>
              <a:rect l="l" t="t" r="r" b="b"/>
              <a:pathLst>
                <a:path w="48260" h="370204">
                  <a:moveTo>
                    <a:pt x="0" y="0"/>
                  </a:moveTo>
                  <a:lnTo>
                    <a:pt x="0" y="369658"/>
                  </a:lnTo>
                </a:path>
                <a:path w="48260" h="370204">
                  <a:moveTo>
                    <a:pt x="48107" y="0"/>
                  </a:moveTo>
                  <a:lnTo>
                    <a:pt x="48107" y="369658"/>
                  </a:lnTo>
                </a:path>
              </a:pathLst>
            </a:custGeom>
            <a:ln w="6350">
              <a:solidFill>
                <a:srgbClr val="231F20"/>
              </a:solidFill>
            </a:ln>
          </p:spPr>
          <p:txBody>
            <a:bodyPr wrap="square" lIns="0" tIns="0" rIns="0" bIns="0" rtlCol="0"/>
            <a:lstStyle/>
            <a:p>
              <a:endParaRPr/>
            </a:p>
          </p:txBody>
        </p:sp>
        <p:sp>
          <p:nvSpPr>
            <p:cNvPr id="28" name="object 28"/>
            <p:cNvSpPr/>
            <p:nvPr/>
          </p:nvSpPr>
          <p:spPr>
            <a:xfrm>
              <a:off x="4164108" y="6786845"/>
              <a:ext cx="49530" cy="635"/>
            </a:xfrm>
            <a:custGeom>
              <a:avLst/>
              <a:gdLst/>
              <a:ahLst/>
              <a:cxnLst/>
              <a:rect l="l" t="t" r="r" b="b"/>
              <a:pathLst>
                <a:path w="49529" h="634">
                  <a:moveTo>
                    <a:pt x="-3175" y="234"/>
                  </a:moveTo>
                  <a:lnTo>
                    <a:pt x="52222" y="234"/>
                  </a:lnTo>
                </a:path>
              </a:pathLst>
            </a:custGeom>
            <a:ln w="6819">
              <a:solidFill>
                <a:srgbClr val="231F20"/>
              </a:solidFill>
            </a:ln>
          </p:spPr>
          <p:txBody>
            <a:bodyPr wrap="square" lIns="0" tIns="0" rIns="0" bIns="0" rtlCol="0"/>
            <a:lstStyle/>
            <a:p>
              <a:endParaRPr/>
            </a:p>
          </p:txBody>
        </p:sp>
        <p:sp>
          <p:nvSpPr>
            <p:cNvPr id="29" name="object 29"/>
            <p:cNvSpPr/>
            <p:nvPr/>
          </p:nvSpPr>
          <p:spPr>
            <a:xfrm>
              <a:off x="4163639" y="7157430"/>
              <a:ext cx="50165" cy="43180"/>
            </a:xfrm>
            <a:custGeom>
              <a:avLst/>
              <a:gdLst/>
              <a:ahLst/>
              <a:cxnLst/>
              <a:rect l="l" t="t" r="r" b="b"/>
              <a:pathLst>
                <a:path w="50164" h="43179">
                  <a:moveTo>
                    <a:pt x="0" y="12"/>
                  </a:moveTo>
                  <a:lnTo>
                    <a:pt x="24993" y="43027"/>
                  </a:lnTo>
                </a:path>
                <a:path w="50164" h="43179">
                  <a:moveTo>
                    <a:pt x="24993" y="43027"/>
                  </a:moveTo>
                  <a:lnTo>
                    <a:pt x="49974" y="0"/>
                  </a:lnTo>
                </a:path>
              </a:pathLst>
            </a:custGeom>
            <a:ln w="6350">
              <a:solidFill>
                <a:srgbClr val="231F20"/>
              </a:solidFill>
            </a:ln>
          </p:spPr>
          <p:txBody>
            <a:bodyPr wrap="square" lIns="0" tIns="0" rIns="0" bIns="0" rtlCol="0"/>
            <a:lstStyle/>
            <a:p>
              <a:endParaRPr/>
            </a:p>
          </p:txBody>
        </p:sp>
      </p:grpSp>
      <p:grpSp>
        <p:nvGrpSpPr>
          <p:cNvPr id="30" name="object 30"/>
          <p:cNvGrpSpPr/>
          <p:nvPr/>
        </p:nvGrpSpPr>
        <p:grpSpPr>
          <a:xfrm>
            <a:off x="8550207" y="6636945"/>
            <a:ext cx="103505" cy="37465"/>
            <a:chOff x="3867081" y="6636944"/>
            <a:chExt cx="103505" cy="37465"/>
          </a:xfrm>
        </p:grpSpPr>
        <p:sp>
          <p:nvSpPr>
            <p:cNvPr id="31" name="object 31"/>
            <p:cNvSpPr/>
            <p:nvPr/>
          </p:nvSpPr>
          <p:spPr>
            <a:xfrm>
              <a:off x="3867081" y="6655448"/>
              <a:ext cx="66675" cy="0"/>
            </a:xfrm>
            <a:custGeom>
              <a:avLst/>
              <a:gdLst/>
              <a:ahLst/>
              <a:cxnLst/>
              <a:rect l="l" t="t" r="r" b="b"/>
              <a:pathLst>
                <a:path w="66675">
                  <a:moveTo>
                    <a:pt x="0" y="0"/>
                  </a:moveTo>
                  <a:lnTo>
                    <a:pt x="66167" y="0"/>
                  </a:lnTo>
                </a:path>
              </a:pathLst>
            </a:custGeom>
            <a:ln w="9525">
              <a:solidFill>
                <a:srgbClr val="231F20"/>
              </a:solidFill>
            </a:ln>
          </p:spPr>
          <p:txBody>
            <a:bodyPr wrap="square" lIns="0" tIns="0" rIns="0" bIns="0" rtlCol="0"/>
            <a:lstStyle/>
            <a:p>
              <a:endParaRPr/>
            </a:p>
          </p:txBody>
        </p:sp>
        <p:sp>
          <p:nvSpPr>
            <p:cNvPr id="32" name="object 32"/>
            <p:cNvSpPr/>
            <p:nvPr/>
          </p:nvSpPr>
          <p:spPr>
            <a:xfrm>
              <a:off x="3914745" y="6636944"/>
              <a:ext cx="55880" cy="37465"/>
            </a:xfrm>
            <a:custGeom>
              <a:avLst/>
              <a:gdLst/>
              <a:ahLst/>
              <a:cxnLst/>
              <a:rect l="l" t="t" r="r" b="b"/>
              <a:pathLst>
                <a:path w="55879" h="37465">
                  <a:moveTo>
                    <a:pt x="0" y="0"/>
                  </a:moveTo>
                  <a:lnTo>
                    <a:pt x="18503" y="18503"/>
                  </a:lnTo>
                  <a:lnTo>
                    <a:pt x="0" y="37007"/>
                  </a:lnTo>
                  <a:lnTo>
                    <a:pt x="55511" y="18503"/>
                  </a:lnTo>
                  <a:lnTo>
                    <a:pt x="0" y="0"/>
                  </a:lnTo>
                  <a:close/>
                </a:path>
              </a:pathLst>
            </a:custGeom>
            <a:solidFill>
              <a:srgbClr val="231F20"/>
            </a:solidFill>
          </p:spPr>
          <p:txBody>
            <a:bodyPr wrap="square" lIns="0" tIns="0" rIns="0" bIns="0" rtlCol="0"/>
            <a:lstStyle/>
            <a:p>
              <a:endParaRPr/>
            </a:p>
          </p:txBody>
        </p:sp>
      </p:grpSp>
      <p:grpSp>
        <p:nvGrpSpPr>
          <p:cNvPr id="33" name="object 33"/>
          <p:cNvGrpSpPr/>
          <p:nvPr/>
        </p:nvGrpSpPr>
        <p:grpSpPr>
          <a:xfrm>
            <a:off x="7565670" y="6357962"/>
            <a:ext cx="1308735" cy="915035"/>
            <a:chOff x="2882544" y="6357961"/>
            <a:chExt cx="1308735" cy="915035"/>
          </a:xfrm>
        </p:grpSpPr>
        <p:pic>
          <p:nvPicPr>
            <p:cNvPr id="34" name="object 34"/>
            <p:cNvPicPr/>
            <p:nvPr/>
          </p:nvPicPr>
          <p:blipFill>
            <a:blip r:embed="rId5" cstate="print"/>
            <a:stretch>
              <a:fillRect/>
            </a:stretch>
          </p:blipFill>
          <p:spPr>
            <a:xfrm>
              <a:off x="2900192" y="6696691"/>
              <a:ext cx="212229" cy="212242"/>
            </a:xfrm>
            <a:prstGeom prst="rect">
              <a:avLst/>
            </a:prstGeom>
          </p:spPr>
        </p:pic>
        <p:sp>
          <p:nvSpPr>
            <p:cNvPr id="35" name="object 35"/>
            <p:cNvSpPr/>
            <p:nvPr/>
          </p:nvSpPr>
          <p:spPr>
            <a:xfrm>
              <a:off x="2882544" y="6654520"/>
              <a:ext cx="257810" cy="148590"/>
            </a:xfrm>
            <a:custGeom>
              <a:avLst/>
              <a:gdLst/>
              <a:ahLst/>
              <a:cxnLst/>
              <a:rect l="l" t="t" r="r" b="b"/>
              <a:pathLst>
                <a:path w="257810" h="148590">
                  <a:moveTo>
                    <a:pt x="257695" y="0"/>
                  </a:moveTo>
                  <a:lnTo>
                    <a:pt x="0" y="0"/>
                  </a:lnTo>
                  <a:lnTo>
                    <a:pt x="0" y="148514"/>
                  </a:lnTo>
                  <a:lnTo>
                    <a:pt x="257695" y="148514"/>
                  </a:lnTo>
                  <a:lnTo>
                    <a:pt x="257695" y="0"/>
                  </a:lnTo>
                  <a:close/>
                </a:path>
              </a:pathLst>
            </a:custGeom>
            <a:solidFill>
              <a:srgbClr val="FFFFFF"/>
            </a:solidFill>
          </p:spPr>
          <p:txBody>
            <a:bodyPr wrap="square" lIns="0" tIns="0" rIns="0" bIns="0" rtlCol="0"/>
            <a:lstStyle/>
            <a:p>
              <a:endParaRPr/>
            </a:p>
          </p:txBody>
        </p:sp>
        <p:sp>
          <p:nvSpPr>
            <p:cNvPr id="36" name="object 36"/>
            <p:cNvSpPr/>
            <p:nvPr/>
          </p:nvSpPr>
          <p:spPr>
            <a:xfrm>
              <a:off x="2988952" y="6778516"/>
              <a:ext cx="48260" cy="370205"/>
            </a:xfrm>
            <a:custGeom>
              <a:avLst/>
              <a:gdLst/>
              <a:ahLst/>
              <a:cxnLst/>
              <a:rect l="l" t="t" r="r" b="b"/>
              <a:pathLst>
                <a:path w="48260" h="370204">
                  <a:moveTo>
                    <a:pt x="0" y="0"/>
                  </a:moveTo>
                  <a:lnTo>
                    <a:pt x="0" y="369658"/>
                  </a:lnTo>
                </a:path>
                <a:path w="48260" h="370204">
                  <a:moveTo>
                    <a:pt x="48120" y="0"/>
                  </a:moveTo>
                  <a:lnTo>
                    <a:pt x="48120" y="369658"/>
                  </a:lnTo>
                </a:path>
              </a:pathLst>
            </a:custGeom>
            <a:ln w="6350">
              <a:solidFill>
                <a:srgbClr val="231F20"/>
              </a:solidFill>
            </a:ln>
          </p:spPr>
          <p:txBody>
            <a:bodyPr wrap="square" lIns="0" tIns="0" rIns="0" bIns="0" rtlCol="0"/>
            <a:lstStyle/>
            <a:p>
              <a:endParaRPr/>
            </a:p>
          </p:txBody>
        </p:sp>
        <p:sp>
          <p:nvSpPr>
            <p:cNvPr id="37" name="object 37"/>
            <p:cNvSpPr/>
            <p:nvPr/>
          </p:nvSpPr>
          <p:spPr>
            <a:xfrm>
              <a:off x="2988952" y="6778516"/>
              <a:ext cx="49530" cy="635"/>
            </a:xfrm>
            <a:custGeom>
              <a:avLst/>
              <a:gdLst/>
              <a:ahLst/>
              <a:cxnLst/>
              <a:rect l="l" t="t" r="r" b="b"/>
              <a:pathLst>
                <a:path w="49530" h="634">
                  <a:moveTo>
                    <a:pt x="-3175" y="234"/>
                  </a:moveTo>
                  <a:lnTo>
                    <a:pt x="52209" y="234"/>
                  </a:lnTo>
                </a:path>
              </a:pathLst>
            </a:custGeom>
            <a:ln w="6819">
              <a:solidFill>
                <a:srgbClr val="231F20"/>
              </a:solidFill>
            </a:ln>
          </p:spPr>
          <p:txBody>
            <a:bodyPr wrap="square" lIns="0" tIns="0" rIns="0" bIns="0" rtlCol="0"/>
            <a:lstStyle/>
            <a:p>
              <a:endParaRPr/>
            </a:p>
          </p:txBody>
        </p:sp>
        <p:sp>
          <p:nvSpPr>
            <p:cNvPr id="38" name="object 38"/>
            <p:cNvSpPr/>
            <p:nvPr/>
          </p:nvSpPr>
          <p:spPr>
            <a:xfrm>
              <a:off x="2988495" y="6654995"/>
              <a:ext cx="605790" cy="537210"/>
            </a:xfrm>
            <a:custGeom>
              <a:avLst/>
              <a:gdLst/>
              <a:ahLst/>
              <a:cxnLst/>
              <a:rect l="l" t="t" r="r" b="b"/>
              <a:pathLst>
                <a:path w="605789" h="537209">
                  <a:moveTo>
                    <a:pt x="0" y="494118"/>
                  </a:moveTo>
                  <a:lnTo>
                    <a:pt x="24980" y="537133"/>
                  </a:lnTo>
                </a:path>
                <a:path w="605789" h="537209">
                  <a:moveTo>
                    <a:pt x="24980" y="537133"/>
                  </a:moveTo>
                  <a:lnTo>
                    <a:pt x="49961" y="494118"/>
                  </a:lnTo>
                </a:path>
                <a:path w="605789" h="537209">
                  <a:moveTo>
                    <a:pt x="19888" y="3225"/>
                  </a:moveTo>
                  <a:lnTo>
                    <a:pt x="20345" y="120281"/>
                  </a:lnTo>
                </a:path>
                <a:path w="605789" h="537209">
                  <a:moveTo>
                    <a:pt x="22669" y="0"/>
                  </a:moveTo>
                  <a:lnTo>
                    <a:pt x="605612" y="457"/>
                  </a:lnTo>
                </a:path>
              </a:pathLst>
            </a:custGeom>
            <a:ln w="6350">
              <a:solidFill>
                <a:srgbClr val="231F20"/>
              </a:solidFill>
            </a:ln>
          </p:spPr>
          <p:txBody>
            <a:bodyPr wrap="square" lIns="0" tIns="0" rIns="0" bIns="0" rtlCol="0"/>
            <a:lstStyle/>
            <a:p>
              <a:endParaRPr/>
            </a:p>
          </p:txBody>
        </p:sp>
        <p:sp>
          <p:nvSpPr>
            <p:cNvPr id="39" name="object 39"/>
            <p:cNvSpPr/>
            <p:nvPr/>
          </p:nvSpPr>
          <p:spPr>
            <a:xfrm>
              <a:off x="3258218" y="6654989"/>
              <a:ext cx="66675" cy="0"/>
            </a:xfrm>
            <a:custGeom>
              <a:avLst/>
              <a:gdLst/>
              <a:ahLst/>
              <a:cxnLst/>
              <a:rect l="l" t="t" r="r" b="b"/>
              <a:pathLst>
                <a:path w="66675">
                  <a:moveTo>
                    <a:pt x="66166" y="0"/>
                  </a:moveTo>
                  <a:lnTo>
                    <a:pt x="0" y="0"/>
                  </a:lnTo>
                </a:path>
              </a:pathLst>
            </a:custGeom>
            <a:ln w="9525">
              <a:solidFill>
                <a:srgbClr val="231F20"/>
              </a:solidFill>
            </a:ln>
          </p:spPr>
          <p:txBody>
            <a:bodyPr wrap="square" lIns="0" tIns="0" rIns="0" bIns="0" rtlCol="0"/>
            <a:lstStyle/>
            <a:p>
              <a:endParaRPr/>
            </a:p>
          </p:txBody>
        </p:sp>
        <p:sp>
          <p:nvSpPr>
            <p:cNvPr id="40" name="object 40"/>
            <p:cNvSpPr/>
            <p:nvPr/>
          </p:nvSpPr>
          <p:spPr>
            <a:xfrm>
              <a:off x="3221210" y="6636472"/>
              <a:ext cx="55880" cy="37465"/>
            </a:xfrm>
            <a:custGeom>
              <a:avLst/>
              <a:gdLst/>
              <a:ahLst/>
              <a:cxnLst/>
              <a:rect l="l" t="t" r="r" b="b"/>
              <a:pathLst>
                <a:path w="55879" h="37465">
                  <a:moveTo>
                    <a:pt x="55511" y="0"/>
                  </a:moveTo>
                  <a:lnTo>
                    <a:pt x="0" y="18516"/>
                  </a:lnTo>
                  <a:lnTo>
                    <a:pt x="55511" y="37020"/>
                  </a:lnTo>
                  <a:lnTo>
                    <a:pt x="37007" y="18516"/>
                  </a:lnTo>
                  <a:lnTo>
                    <a:pt x="55511" y="0"/>
                  </a:lnTo>
                  <a:close/>
                </a:path>
              </a:pathLst>
            </a:custGeom>
            <a:solidFill>
              <a:srgbClr val="231F20"/>
            </a:solidFill>
          </p:spPr>
          <p:txBody>
            <a:bodyPr wrap="square" lIns="0" tIns="0" rIns="0" bIns="0" rtlCol="0"/>
            <a:lstStyle/>
            <a:p>
              <a:endParaRPr/>
            </a:p>
          </p:txBody>
        </p:sp>
        <p:sp>
          <p:nvSpPr>
            <p:cNvPr id="41" name="object 41"/>
            <p:cNvSpPr/>
            <p:nvPr/>
          </p:nvSpPr>
          <p:spPr>
            <a:xfrm>
              <a:off x="3604750" y="6357961"/>
              <a:ext cx="0" cy="429895"/>
            </a:xfrm>
            <a:custGeom>
              <a:avLst/>
              <a:gdLst/>
              <a:ahLst/>
              <a:cxnLst/>
              <a:rect l="l" t="t" r="r" b="b"/>
              <a:pathLst>
                <a:path h="429895">
                  <a:moveTo>
                    <a:pt x="0" y="297027"/>
                  </a:moveTo>
                  <a:lnTo>
                    <a:pt x="0" y="429806"/>
                  </a:lnTo>
                </a:path>
                <a:path h="429895">
                  <a:moveTo>
                    <a:pt x="0" y="297027"/>
                  </a:moveTo>
                  <a:lnTo>
                    <a:pt x="0" y="0"/>
                  </a:lnTo>
                </a:path>
              </a:pathLst>
            </a:custGeom>
            <a:ln w="6350">
              <a:solidFill>
                <a:srgbClr val="231F20"/>
              </a:solidFill>
            </a:ln>
          </p:spPr>
          <p:txBody>
            <a:bodyPr wrap="square" lIns="0" tIns="0" rIns="0" bIns="0" rtlCol="0"/>
            <a:lstStyle/>
            <a:p>
              <a:endParaRPr/>
            </a:p>
          </p:txBody>
        </p:sp>
        <p:sp>
          <p:nvSpPr>
            <p:cNvPr id="42" name="object 42"/>
            <p:cNvSpPr/>
            <p:nvPr/>
          </p:nvSpPr>
          <p:spPr>
            <a:xfrm>
              <a:off x="3603823" y="6407462"/>
              <a:ext cx="0" cy="111760"/>
            </a:xfrm>
            <a:custGeom>
              <a:avLst/>
              <a:gdLst/>
              <a:ahLst/>
              <a:cxnLst/>
              <a:rect l="l" t="t" r="r" b="b"/>
              <a:pathLst>
                <a:path h="111759">
                  <a:moveTo>
                    <a:pt x="0" y="0"/>
                  </a:moveTo>
                  <a:lnTo>
                    <a:pt x="0" y="111505"/>
                  </a:lnTo>
                </a:path>
              </a:pathLst>
            </a:custGeom>
            <a:ln w="9525">
              <a:solidFill>
                <a:srgbClr val="231F20"/>
              </a:solidFill>
            </a:ln>
          </p:spPr>
          <p:txBody>
            <a:bodyPr wrap="square" lIns="0" tIns="0" rIns="0" bIns="0" rtlCol="0"/>
            <a:lstStyle/>
            <a:p>
              <a:endParaRPr/>
            </a:p>
          </p:txBody>
        </p:sp>
        <p:sp>
          <p:nvSpPr>
            <p:cNvPr id="43" name="object 43"/>
            <p:cNvSpPr/>
            <p:nvPr/>
          </p:nvSpPr>
          <p:spPr>
            <a:xfrm>
              <a:off x="3585319" y="6500462"/>
              <a:ext cx="37465" cy="55880"/>
            </a:xfrm>
            <a:custGeom>
              <a:avLst/>
              <a:gdLst/>
              <a:ahLst/>
              <a:cxnLst/>
              <a:rect l="l" t="t" r="r" b="b"/>
              <a:pathLst>
                <a:path w="37464" h="55879">
                  <a:moveTo>
                    <a:pt x="37007" y="0"/>
                  </a:moveTo>
                  <a:lnTo>
                    <a:pt x="18503" y="18503"/>
                  </a:lnTo>
                  <a:lnTo>
                    <a:pt x="0" y="0"/>
                  </a:lnTo>
                  <a:lnTo>
                    <a:pt x="18503" y="55524"/>
                  </a:lnTo>
                  <a:lnTo>
                    <a:pt x="37007" y="0"/>
                  </a:lnTo>
                  <a:close/>
                </a:path>
              </a:pathLst>
            </a:custGeom>
            <a:solidFill>
              <a:srgbClr val="231F20"/>
            </a:solidFill>
          </p:spPr>
          <p:txBody>
            <a:bodyPr wrap="square" lIns="0" tIns="0" rIns="0" bIns="0" rtlCol="0"/>
            <a:lstStyle/>
            <a:p>
              <a:endParaRPr/>
            </a:p>
          </p:txBody>
        </p:sp>
        <p:sp>
          <p:nvSpPr>
            <p:cNvPr id="44" name="object 44"/>
            <p:cNvSpPr/>
            <p:nvPr/>
          </p:nvSpPr>
          <p:spPr>
            <a:xfrm>
              <a:off x="3604750" y="6655448"/>
              <a:ext cx="583565" cy="617220"/>
            </a:xfrm>
            <a:custGeom>
              <a:avLst/>
              <a:gdLst/>
              <a:ahLst/>
              <a:cxnLst/>
              <a:rect l="l" t="t" r="r" b="b"/>
              <a:pathLst>
                <a:path w="583564" h="617220">
                  <a:moveTo>
                    <a:pt x="0" y="0"/>
                  </a:moveTo>
                  <a:lnTo>
                    <a:pt x="582955" y="0"/>
                  </a:lnTo>
                </a:path>
                <a:path w="583564" h="617220">
                  <a:moveTo>
                    <a:pt x="582498" y="0"/>
                  </a:moveTo>
                  <a:lnTo>
                    <a:pt x="582955" y="132321"/>
                  </a:lnTo>
                </a:path>
                <a:path w="583564" h="617220">
                  <a:moveTo>
                    <a:pt x="580644" y="567690"/>
                  </a:moveTo>
                  <a:lnTo>
                    <a:pt x="580644" y="617194"/>
                  </a:lnTo>
                </a:path>
              </a:pathLst>
            </a:custGeom>
            <a:ln w="6350">
              <a:solidFill>
                <a:srgbClr val="231F20"/>
              </a:solidFill>
            </a:ln>
          </p:spPr>
          <p:txBody>
            <a:bodyPr wrap="square" lIns="0" tIns="0" rIns="0" bIns="0" rtlCol="0"/>
            <a:lstStyle/>
            <a:p>
              <a:endParaRPr/>
            </a:p>
          </p:txBody>
        </p:sp>
      </p:grpSp>
      <p:grpSp>
        <p:nvGrpSpPr>
          <p:cNvPr id="45" name="object 45"/>
          <p:cNvGrpSpPr/>
          <p:nvPr/>
        </p:nvGrpSpPr>
        <p:grpSpPr>
          <a:xfrm>
            <a:off x="5988926" y="6661468"/>
            <a:ext cx="257810" cy="540385"/>
            <a:chOff x="1305801" y="6661467"/>
            <a:chExt cx="257810" cy="540385"/>
          </a:xfrm>
        </p:grpSpPr>
        <p:pic>
          <p:nvPicPr>
            <p:cNvPr id="46" name="object 46"/>
            <p:cNvPicPr/>
            <p:nvPr/>
          </p:nvPicPr>
          <p:blipFill>
            <a:blip r:embed="rId6" cstate="print"/>
            <a:stretch>
              <a:fillRect/>
            </a:stretch>
          </p:blipFill>
          <p:spPr>
            <a:xfrm>
              <a:off x="1323447" y="6703630"/>
              <a:ext cx="211759" cy="212229"/>
            </a:xfrm>
            <a:prstGeom prst="rect">
              <a:avLst/>
            </a:prstGeom>
          </p:spPr>
        </p:pic>
        <p:sp>
          <p:nvSpPr>
            <p:cNvPr id="47" name="object 47"/>
            <p:cNvSpPr/>
            <p:nvPr/>
          </p:nvSpPr>
          <p:spPr>
            <a:xfrm>
              <a:off x="1305801" y="6661467"/>
              <a:ext cx="257810" cy="148590"/>
            </a:xfrm>
            <a:custGeom>
              <a:avLst/>
              <a:gdLst/>
              <a:ahLst/>
              <a:cxnLst/>
              <a:rect l="l" t="t" r="r" b="b"/>
              <a:pathLst>
                <a:path w="257809" h="148590">
                  <a:moveTo>
                    <a:pt x="257238" y="0"/>
                  </a:moveTo>
                  <a:lnTo>
                    <a:pt x="0" y="0"/>
                  </a:lnTo>
                  <a:lnTo>
                    <a:pt x="0" y="148514"/>
                  </a:lnTo>
                  <a:lnTo>
                    <a:pt x="257238" y="148514"/>
                  </a:lnTo>
                  <a:lnTo>
                    <a:pt x="257238" y="0"/>
                  </a:lnTo>
                  <a:close/>
                </a:path>
              </a:pathLst>
            </a:custGeom>
            <a:solidFill>
              <a:srgbClr val="FFFFFF"/>
            </a:solidFill>
          </p:spPr>
          <p:txBody>
            <a:bodyPr wrap="square" lIns="0" tIns="0" rIns="0" bIns="0" rtlCol="0"/>
            <a:lstStyle/>
            <a:p>
              <a:endParaRPr/>
            </a:p>
          </p:txBody>
        </p:sp>
        <p:sp>
          <p:nvSpPr>
            <p:cNvPr id="48" name="object 48"/>
            <p:cNvSpPr/>
            <p:nvPr/>
          </p:nvSpPr>
          <p:spPr>
            <a:xfrm>
              <a:off x="1412212" y="6785455"/>
              <a:ext cx="48260" cy="369570"/>
            </a:xfrm>
            <a:custGeom>
              <a:avLst/>
              <a:gdLst/>
              <a:ahLst/>
              <a:cxnLst/>
              <a:rect l="l" t="t" r="r" b="b"/>
              <a:pathLst>
                <a:path w="48259" h="369570">
                  <a:moveTo>
                    <a:pt x="0" y="0"/>
                  </a:moveTo>
                  <a:lnTo>
                    <a:pt x="0" y="369201"/>
                  </a:lnTo>
                </a:path>
                <a:path w="48259" h="369570">
                  <a:moveTo>
                    <a:pt x="48120" y="0"/>
                  </a:moveTo>
                  <a:lnTo>
                    <a:pt x="48120" y="369201"/>
                  </a:lnTo>
                </a:path>
              </a:pathLst>
            </a:custGeom>
            <a:ln w="6350">
              <a:solidFill>
                <a:srgbClr val="231F20"/>
              </a:solidFill>
            </a:ln>
          </p:spPr>
          <p:txBody>
            <a:bodyPr wrap="square" lIns="0" tIns="0" rIns="0" bIns="0" rtlCol="0"/>
            <a:lstStyle/>
            <a:p>
              <a:endParaRPr/>
            </a:p>
          </p:txBody>
        </p:sp>
        <p:sp>
          <p:nvSpPr>
            <p:cNvPr id="49" name="object 49"/>
            <p:cNvSpPr/>
            <p:nvPr/>
          </p:nvSpPr>
          <p:spPr>
            <a:xfrm>
              <a:off x="1412212" y="6785455"/>
              <a:ext cx="49530" cy="635"/>
            </a:xfrm>
            <a:custGeom>
              <a:avLst/>
              <a:gdLst/>
              <a:ahLst/>
              <a:cxnLst/>
              <a:rect l="l" t="t" r="r" b="b"/>
              <a:pathLst>
                <a:path w="49530" h="634">
                  <a:moveTo>
                    <a:pt x="-3175" y="234"/>
                  </a:moveTo>
                  <a:lnTo>
                    <a:pt x="52209" y="234"/>
                  </a:lnTo>
                </a:path>
              </a:pathLst>
            </a:custGeom>
            <a:ln w="6819">
              <a:solidFill>
                <a:srgbClr val="231F20"/>
              </a:solidFill>
            </a:ln>
          </p:spPr>
          <p:txBody>
            <a:bodyPr wrap="square" lIns="0" tIns="0" rIns="0" bIns="0" rtlCol="0"/>
            <a:lstStyle/>
            <a:p>
              <a:endParaRPr/>
            </a:p>
          </p:txBody>
        </p:sp>
        <p:sp>
          <p:nvSpPr>
            <p:cNvPr id="50" name="object 50"/>
            <p:cNvSpPr/>
            <p:nvPr/>
          </p:nvSpPr>
          <p:spPr>
            <a:xfrm>
              <a:off x="1411742" y="7155584"/>
              <a:ext cx="50165" cy="43180"/>
            </a:xfrm>
            <a:custGeom>
              <a:avLst/>
              <a:gdLst/>
              <a:ahLst/>
              <a:cxnLst/>
              <a:rect l="l" t="t" r="r" b="b"/>
              <a:pathLst>
                <a:path w="50165" h="43179">
                  <a:moveTo>
                    <a:pt x="0" y="0"/>
                  </a:moveTo>
                  <a:lnTo>
                    <a:pt x="24993" y="43027"/>
                  </a:lnTo>
                </a:path>
                <a:path w="50165" h="43179">
                  <a:moveTo>
                    <a:pt x="24993" y="43027"/>
                  </a:moveTo>
                  <a:lnTo>
                    <a:pt x="49974" y="0"/>
                  </a:lnTo>
                </a:path>
              </a:pathLst>
            </a:custGeom>
            <a:ln w="6350">
              <a:solidFill>
                <a:srgbClr val="231F20"/>
              </a:solidFill>
            </a:ln>
          </p:spPr>
          <p:txBody>
            <a:bodyPr wrap="square" lIns="0" tIns="0" rIns="0" bIns="0" rtlCol="0"/>
            <a:lstStyle/>
            <a:p>
              <a:endParaRPr/>
            </a:p>
          </p:txBody>
        </p:sp>
        <p:sp>
          <p:nvSpPr>
            <p:cNvPr id="51" name="object 51"/>
            <p:cNvSpPr/>
            <p:nvPr/>
          </p:nvSpPr>
          <p:spPr>
            <a:xfrm>
              <a:off x="1353466" y="6809981"/>
              <a:ext cx="86360" cy="41910"/>
            </a:xfrm>
            <a:custGeom>
              <a:avLst/>
              <a:gdLst/>
              <a:ahLst/>
              <a:cxnLst/>
              <a:rect l="l" t="t" r="r" b="b"/>
              <a:pathLst>
                <a:path w="86359" h="41909">
                  <a:moveTo>
                    <a:pt x="86042" y="0"/>
                  </a:moveTo>
                  <a:lnTo>
                    <a:pt x="0" y="41478"/>
                  </a:lnTo>
                </a:path>
              </a:pathLst>
            </a:custGeom>
            <a:ln w="9525">
              <a:solidFill>
                <a:srgbClr val="231F20"/>
              </a:solidFill>
            </a:ln>
          </p:spPr>
          <p:txBody>
            <a:bodyPr wrap="square" lIns="0" tIns="0" rIns="0" bIns="0" rtlCol="0"/>
            <a:lstStyle/>
            <a:p>
              <a:endParaRPr/>
            </a:p>
          </p:txBody>
        </p:sp>
        <p:sp>
          <p:nvSpPr>
            <p:cNvPr id="52" name="object 52"/>
            <p:cNvSpPr/>
            <p:nvPr/>
          </p:nvSpPr>
          <p:spPr>
            <a:xfrm>
              <a:off x="1336793" y="6826746"/>
              <a:ext cx="41910" cy="33655"/>
            </a:xfrm>
            <a:custGeom>
              <a:avLst/>
              <a:gdLst/>
              <a:ahLst/>
              <a:cxnLst/>
              <a:rect l="l" t="t" r="r" b="b"/>
              <a:pathLst>
                <a:path w="41909" h="33654">
                  <a:moveTo>
                    <a:pt x="25311" y="0"/>
                  </a:moveTo>
                  <a:lnTo>
                    <a:pt x="0" y="32727"/>
                  </a:lnTo>
                  <a:lnTo>
                    <a:pt x="41376" y="33337"/>
                  </a:lnTo>
                  <a:lnTo>
                    <a:pt x="16675" y="24701"/>
                  </a:lnTo>
                  <a:lnTo>
                    <a:pt x="25311" y="0"/>
                  </a:lnTo>
                  <a:close/>
                </a:path>
              </a:pathLst>
            </a:custGeom>
            <a:solidFill>
              <a:srgbClr val="231F20"/>
            </a:solidFill>
          </p:spPr>
          <p:txBody>
            <a:bodyPr wrap="square" lIns="0" tIns="0" rIns="0" bIns="0" rtlCol="0"/>
            <a:lstStyle/>
            <a:p>
              <a:endParaRPr/>
            </a:p>
          </p:txBody>
        </p:sp>
      </p:grpSp>
      <p:grpSp>
        <p:nvGrpSpPr>
          <p:cNvPr id="53" name="object 53"/>
          <p:cNvGrpSpPr/>
          <p:nvPr/>
        </p:nvGrpSpPr>
        <p:grpSpPr>
          <a:xfrm>
            <a:off x="6113439" y="6356564"/>
            <a:ext cx="729615" cy="845819"/>
            <a:chOff x="1430313" y="6356563"/>
            <a:chExt cx="729615" cy="845819"/>
          </a:xfrm>
        </p:grpSpPr>
        <p:pic>
          <p:nvPicPr>
            <p:cNvPr id="54" name="object 54"/>
            <p:cNvPicPr/>
            <p:nvPr/>
          </p:nvPicPr>
          <p:blipFill>
            <a:blip r:embed="rId7" cstate="print"/>
            <a:stretch>
              <a:fillRect/>
            </a:stretch>
          </p:blipFill>
          <p:spPr>
            <a:xfrm>
              <a:off x="1920279" y="6703630"/>
              <a:ext cx="211759" cy="212229"/>
            </a:xfrm>
            <a:prstGeom prst="rect">
              <a:avLst/>
            </a:prstGeom>
          </p:spPr>
        </p:pic>
        <p:sp>
          <p:nvSpPr>
            <p:cNvPr id="55" name="object 55"/>
            <p:cNvSpPr/>
            <p:nvPr/>
          </p:nvSpPr>
          <p:spPr>
            <a:xfrm>
              <a:off x="1902637" y="6661467"/>
              <a:ext cx="257810" cy="148590"/>
            </a:xfrm>
            <a:custGeom>
              <a:avLst/>
              <a:gdLst/>
              <a:ahLst/>
              <a:cxnLst/>
              <a:rect l="l" t="t" r="r" b="b"/>
              <a:pathLst>
                <a:path w="257810" h="148590">
                  <a:moveTo>
                    <a:pt x="257238" y="0"/>
                  </a:moveTo>
                  <a:lnTo>
                    <a:pt x="0" y="0"/>
                  </a:lnTo>
                  <a:lnTo>
                    <a:pt x="0" y="148514"/>
                  </a:lnTo>
                  <a:lnTo>
                    <a:pt x="257238" y="148514"/>
                  </a:lnTo>
                  <a:lnTo>
                    <a:pt x="257238" y="0"/>
                  </a:lnTo>
                  <a:close/>
                </a:path>
              </a:pathLst>
            </a:custGeom>
            <a:solidFill>
              <a:srgbClr val="FFFFFF"/>
            </a:solidFill>
          </p:spPr>
          <p:txBody>
            <a:bodyPr wrap="square" lIns="0" tIns="0" rIns="0" bIns="0" rtlCol="0"/>
            <a:lstStyle/>
            <a:p>
              <a:endParaRPr/>
            </a:p>
          </p:txBody>
        </p:sp>
        <p:sp>
          <p:nvSpPr>
            <p:cNvPr id="56" name="object 56"/>
            <p:cNvSpPr/>
            <p:nvPr/>
          </p:nvSpPr>
          <p:spPr>
            <a:xfrm>
              <a:off x="2005801" y="6785455"/>
              <a:ext cx="48260" cy="369570"/>
            </a:xfrm>
            <a:custGeom>
              <a:avLst/>
              <a:gdLst/>
              <a:ahLst/>
              <a:cxnLst/>
              <a:rect l="l" t="t" r="r" b="b"/>
              <a:pathLst>
                <a:path w="48260" h="369570">
                  <a:moveTo>
                    <a:pt x="0" y="0"/>
                  </a:moveTo>
                  <a:lnTo>
                    <a:pt x="0" y="369201"/>
                  </a:lnTo>
                </a:path>
                <a:path w="48260" h="369570">
                  <a:moveTo>
                    <a:pt x="48120" y="0"/>
                  </a:moveTo>
                  <a:lnTo>
                    <a:pt x="48120" y="369201"/>
                  </a:lnTo>
                </a:path>
              </a:pathLst>
            </a:custGeom>
            <a:ln w="6350">
              <a:solidFill>
                <a:srgbClr val="231F20"/>
              </a:solidFill>
            </a:ln>
          </p:spPr>
          <p:txBody>
            <a:bodyPr wrap="square" lIns="0" tIns="0" rIns="0" bIns="0" rtlCol="0"/>
            <a:lstStyle/>
            <a:p>
              <a:endParaRPr/>
            </a:p>
          </p:txBody>
        </p:sp>
        <p:sp>
          <p:nvSpPr>
            <p:cNvPr id="57" name="object 57"/>
            <p:cNvSpPr/>
            <p:nvPr/>
          </p:nvSpPr>
          <p:spPr>
            <a:xfrm>
              <a:off x="2005801" y="6785455"/>
              <a:ext cx="49530" cy="635"/>
            </a:xfrm>
            <a:custGeom>
              <a:avLst/>
              <a:gdLst/>
              <a:ahLst/>
              <a:cxnLst/>
              <a:rect l="l" t="t" r="r" b="b"/>
              <a:pathLst>
                <a:path w="49530" h="634">
                  <a:moveTo>
                    <a:pt x="-3174" y="234"/>
                  </a:moveTo>
                  <a:lnTo>
                    <a:pt x="52222" y="234"/>
                  </a:lnTo>
                </a:path>
              </a:pathLst>
            </a:custGeom>
            <a:ln w="6819">
              <a:solidFill>
                <a:srgbClr val="231F20"/>
              </a:solidFill>
            </a:ln>
          </p:spPr>
          <p:txBody>
            <a:bodyPr wrap="square" lIns="0" tIns="0" rIns="0" bIns="0" rtlCol="0"/>
            <a:lstStyle/>
            <a:p>
              <a:endParaRPr/>
            </a:p>
          </p:txBody>
        </p:sp>
        <p:sp>
          <p:nvSpPr>
            <p:cNvPr id="58" name="object 58"/>
            <p:cNvSpPr/>
            <p:nvPr/>
          </p:nvSpPr>
          <p:spPr>
            <a:xfrm>
              <a:off x="1433488" y="6356563"/>
              <a:ext cx="622300" cy="842644"/>
            </a:xfrm>
            <a:custGeom>
              <a:avLst/>
              <a:gdLst/>
              <a:ahLst/>
              <a:cxnLst/>
              <a:rect l="l" t="t" r="r" b="b"/>
              <a:pathLst>
                <a:path w="622300" h="842645">
                  <a:moveTo>
                    <a:pt x="571855" y="799020"/>
                  </a:moveTo>
                  <a:lnTo>
                    <a:pt x="596836" y="842048"/>
                  </a:lnTo>
                </a:path>
                <a:path w="622300" h="842645">
                  <a:moveTo>
                    <a:pt x="596836" y="842048"/>
                  </a:moveTo>
                  <a:lnTo>
                    <a:pt x="621817" y="799020"/>
                  </a:lnTo>
                </a:path>
                <a:path w="622300" h="842645">
                  <a:moveTo>
                    <a:pt x="2324" y="297040"/>
                  </a:moveTo>
                  <a:lnTo>
                    <a:pt x="584339" y="297497"/>
                  </a:lnTo>
                </a:path>
                <a:path w="622300" h="842645">
                  <a:moveTo>
                    <a:pt x="310908" y="297040"/>
                  </a:moveTo>
                  <a:lnTo>
                    <a:pt x="310908" y="0"/>
                  </a:lnTo>
                </a:path>
                <a:path w="622300" h="842645">
                  <a:moveTo>
                    <a:pt x="0" y="297040"/>
                  </a:moveTo>
                  <a:lnTo>
                    <a:pt x="469" y="429818"/>
                  </a:lnTo>
                </a:path>
                <a:path w="622300" h="842645">
                  <a:moveTo>
                    <a:pt x="594512" y="297040"/>
                  </a:moveTo>
                  <a:lnTo>
                    <a:pt x="594982" y="429818"/>
                  </a:lnTo>
                </a:path>
              </a:pathLst>
            </a:custGeom>
            <a:ln w="6350">
              <a:solidFill>
                <a:srgbClr val="231F20"/>
              </a:solidFill>
            </a:ln>
          </p:spPr>
          <p:txBody>
            <a:bodyPr wrap="square" lIns="0" tIns="0" rIns="0" bIns="0" rtlCol="0"/>
            <a:lstStyle/>
            <a:p>
              <a:endParaRPr/>
            </a:p>
          </p:txBody>
        </p:sp>
        <p:sp>
          <p:nvSpPr>
            <p:cNvPr id="59" name="object 59"/>
            <p:cNvSpPr/>
            <p:nvPr/>
          </p:nvSpPr>
          <p:spPr>
            <a:xfrm>
              <a:off x="1743937" y="6406073"/>
              <a:ext cx="0" cy="111760"/>
            </a:xfrm>
            <a:custGeom>
              <a:avLst/>
              <a:gdLst/>
              <a:ahLst/>
              <a:cxnLst/>
              <a:rect l="l" t="t" r="r" b="b"/>
              <a:pathLst>
                <a:path h="111759">
                  <a:moveTo>
                    <a:pt x="0" y="0"/>
                  </a:moveTo>
                  <a:lnTo>
                    <a:pt x="0" y="111505"/>
                  </a:lnTo>
                </a:path>
              </a:pathLst>
            </a:custGeom>
            <a:ln w="9525">
              <a:solidFill>
                <a:srgbClr val="231F20"/>
              </a:solidFill>
            </a:ln>
          </p:spPr>
          <p:txBody>
            <a:bodyPr wrap="square" lIns="0" tIns="0" rIns="0" bIns="0" rtlCol="0"/>
            <a:lstStyle/>
            <a:p>
              <a:endParaRPr/>
            </a:p>
          </p:txBody>
        </p:sp>
        <p:sp>
          <p:nvSpPr>
            <p:cNvPr id="60" name="object 60"/>
            <p:cNvSpPr/>
            <p:nvPr/>
          </p:nvSpPr>
          <p:spPr>
            <a:xfrm>
              <a:off x="1725433" y="6499072"/>
              <a:ext cx="37465" cy="55880"/>
            </a:xfrm>
            <a:custGeom>
              <a:avLst/>
              <a:gdLst/>
              <a:ahLst/>
              <a:cxnLst/>
              <a:rect l="l" t="t" r="r" b="b"/>
              <a:pathLst>
                <a:path w="37464" h="55879">
                  <a:moveTo>
                    <a:pt x="37007" y="0"/>
                  </a:moveTo>
                  <a:lnTo>
                    <a:pt x="18503" y="18503"/>
                  </a:lnTo>
                  <a:lnTo>
                    <a:pt x="0" y="0"/>
                  </a:lnTo>
                  <a:lnTo>
                    <a:pt x="18503" y="55524"/>
                  </a:lnTo>
                  <a:lnTo>
                    <a:pt x="37007" y="0"/>
                  </a:lnTo>
                  <a:close/>
                </a:path>
              </a:pathLst>
            </a:custGeom>
            <a:solidFill>
              <a:srgbClr val="231F20"/>
            </a:solidFill>
          </p:spPr>
          <p:txBody>
            <a:bodyPr wrap="square" lIns="0" tIns="0" rIns="0" bIns="0" rtlCol="0"/>
            <a:lstStyle/>
            <a:p>
              <a:endParaRPr/>
            </a:p>
          </p:txBody>
        </p:sp>
        <p:sp>
          <p:nvSpPr>
            <p:cNvPr id="61" name="object 61"/>
            <p:cNvSpPr/>
            <p:nvPr/>
          </p:nvSpPr>
          <p:spPr>
            <a:xfrm>
              <a:off x="1579222" y="6653599"/>
              <a:ext cx="66675" cy="0"/>
            </a:xfrm>
            <a:custGeom>
              <a:avLst/>
              <a:gdLst/>
              <a:ahLst/>
              <a:cxnLst/>
              <a:rect l="l" t="t" r="r" b="b"/>
              <a:pathLst>
                <a:path w="66675">
                  <a:moveTo>
                    <a:pt x="66166" y="0"/>
                  </a:moveTo>
                  <a:lnTo>
                    <a:pt x="0" y="0"/>
                  </a:lnTo>
                </a:path>
              </a:pathLst>
            </a:custGeom>
            <a:ln w="9525">
              <a:solidFill>
                <a:srgbClr val="231F20"/>
              </a:solidFill>
            </a:ln>
          </p:spPr>
          <p:txBody>
            <a:bodyPr wrap="square" lIns="0" tIns="0" rIns="0" bIns="0" rtlCol="0"/>
            <a:lstStyle/>
            <a:p>
              <a:endParaRPr/>
            </a:p>
          </p:txBody>
        </p:sp>
        <p:sp>
          <p:nvSpPr>
            <p:cNvPr id="62" name="object 62"/>
            <p:cNvSpPr/>
            <p:nvPr/>
          </p:nvSpPr>
          <p:spPr>
            <a:xfrm>
              <a:off x="1542220" y="6635096"/>
              <a:ext cx="55880" cy="37465"/>
            </a:xfrm>
            <a:custGeom>
              <a:avLst/>
              <a:gdLst/>
              <a:ahLst/>
              <a:cxnLst/>
              <a:rect l="l" t="t" r="r" b="b"/>
              <a:pathLst>
                <a:path w="55880" h="37465">
                  <a:moveTo>
                    <a:pt x="55524" y="0"/>
                  </a:moveTo>
                  <a:lnTo>
                    <a:pt x="0" y="18503"/>
                  </a:lnTo>
                  <a:lnTo>
                    <a:pt x="55524" y="37007"/>
                  </a:lnTo>
                  <a:lnTo>
                    <a:pt x="37007" y="18503"/>
                  </a:lnTo>
                  <a:lnTo>
                    <a:pt x="55524" y="0"/>
                  </a:lnTo>
                  <a:close/>
                </a:path>
              </a:pathLst>
            </a:custGeom>
            <a:solidFill>
              <a:srgbClr val="231F20"/>
            </a:solidFill>
          </p:spPr>
          <p:txBody>
            <a:bodyPr wrap="square" lIns="0" tIns="0" rIns="0" bIns="0" rtlCol="0"/>
            <a:lstStyle/>
            <a:p>
              <a:endParaRPr/>
            </a:p>
          </p:txBody>
        </p:sp>
        <p:sp>
          <p:nvSpPr>
            <p:cNvPr id="63" name="object 63"/>
            <p:cNvSpPr/>
            <p:nvPr/>
          </p:nvSpPr>
          <p:spPr>
            <a:xfrm>
              <a:off x="1824441" y="6653599"/>
              <a:ext cx="66040" cy="0"/>
            </a:xfrm>
            <a:custGeom>
              <a:avLst/>
              <a:gdLst/>
              <a:ahLst/>
              <a:cxnLst/>
              <a:rect l="l" t="t" r="r" b="b"/>
              <a:pathLst>
                <a:path w="66039">
                  <a:moveTo>
                    <a:pt x="0" y="0"/>
                  </a:moveTo>
                  <a:lnTo>
                    <a:pt x="65697" y="0"/>
                  </a:lnTo>
                </a:path>
              </a:pathLst>
            </a:custGeom>
            <a:ln w="9525">
              <a:solidFill>
                <a:srgbClr val="231F20"/>
              </a:solidFill>
            </a:ln>
          </p:spPr>
          <p:txBody>
            <a:bodyPr wrap="square" lIns="0" tIns="0" rIns="0" bIns="0" rtlCol="0"/>
            <a:lstStyle/>
            <a:p>
              <a:endParaRPr/>
            </a:p>
          </p:txBody>
        </p:sp>
        <p:sp>
          <p:nvSpPr>
            <p:cNvPr id="64" name="object 64"/>
            <p:cNvSpPr/>
            <p:nvPr/>
          </p:nvSpPr>
          <p:spPr>
            <a:xfrm>
              <a:off x="1871632" y="6635096"/>
              <a:ext cx="55880" cy="37465"/>
            </a:xfrm>
            <a:custGeom>
              <a:avLst/>
              <a:gdLst/>
              <a:ahLst/>
              <a:cxnLst/>
              <a:rect l="l" t="t" r="r" b="b"/>
              <a:pathLst>
                <a:path w="55880" h="37465">
                  <a:moveTo>
                    <a:pt x="0" y="0"/>
                  </a:moveTo>
                  <a:lnTo>
                    <a:pt x="18503" y="18503"/>
                  </a:lnTo>
                  <a:lnTo>
                    <a:pt x="0" y="37007"/>
                  </a:lnTo>
                  <a:lnTo>
                    <a:pt x="55524" y="18503"/>
                  </a:lnTo>
                  <a:lnTo>
                    <a:pt x="0" y="0"/>
                  </a:lnTo>
                  <a:close/>
                </a:path>
              </a:pathLst>
            </a:custGeom>
            <a:solidFill>
              <a:srgbClr val="231F20"/>
            </a:solidFill>
          </p:spPr>
          <p:txBody>
            <a:bodyPr wrap="square" lIns="0" tIns="0" rIns="0" bIns="0" rtlCol="0"/>
            <a:lstStyle/>
            <a:p>
              <a:endParaRPr/>
            </a:p>
          </p:txBody>
        </p:sp>
      </p:grpSp>
      <p:pic>
        <p:nvPicPr>
          <p:cNvPr id="65" name="object 65"/>
          <p:cNvPicPr/>
          <p:nvPr/>
        </p:nvPicPr>
        <p:blipFill>
          <a:blip r:embed="rId8" cstate="print"/>
          <a:stretch>
            <a:fillRect/>
          </a:stretch>
        </p:blipFill>
        <p:spPr>
          <a:xfrm>
            <a:off x="5733237" y="6809512"/>
            <a:ext cx="257962" cy="47625"/>
          </a:xfrm>
          <a:prstGeom prst="rect">
            <a:avLst/>
          </a:prstGeom>
        </p:spPr>
      </p:pic>
      <p:pic>
        <p:nvPicPr>
          <p:cNvPr id="66" name="object 66"/>
          <p:cNvPicPr/>
          <p:nvPr/>
        </p:nvPicPr>
        <p:blipFill>
          <a:blip r:embed="rId9" cstate="print"/>
          <a:stretch>
            <a:fillRect/>
          </a:stretch>
        </p:blipFill>
        <p:spPr>
          <a:xfrm>
            <a:off x="6226555" y="6809512"/>
            <a:ext cx="364324" cy="47625"/>
          </a:xfrm>
          <a:prstGeom prst="rect">
            <a:avLst/>
          </a:prstGeom>
        </p:spPr>
      </p:pic>
      <p:pic>
        <p:nvPicPr>
          <p:cNvPr id="67" name="object 67"/>
          <p:cNvPicPr/>
          <p:nvPr/>
        </p:nvPicPr>
        <p:blipFill>
          <a:blip r:embed="rId10" cstate="print"/>
          <a:stretch>
            <a:fillRect/>
          </a:stretch>
        </p:blipFill>
        <p:spPr>
          <a:xfrm>
            <a:off x="6822643" y="6809512"/>
            <a:ext cx="252412" cy="47625"/>
          </a:xfrm>
          <a:prstGeom prst="rect">
            <a:avLst/>
          </a:prstGeom>
        </p:spPr>
      </p:pic>
      <p:grpSp>
        <p:nvGrpSpPr>
          <p:cNvPr id="68" name="object 68"/>
          <p:cNvGrpSpPr/>
          <p:nvPr/>
        </p:nvGrpSpPr>
        <p:grpSpPr>
          <a:xfrm>
            <a:off x="8265663" y="6674416"/>
            <a:ext cx="37465" cy="83820"/>
            <a:chOff x="3582537" y="6674416"/>
            <a:chExt cx="37465" cy="83820"/>
          </a:xfrm>
        </p:grpSpPr>
        <p:sp>
          <p:nvSpPr>
            <p:cNvPr id="69" name="object 69"/>
            <p:cNvSpPr/>
            <p:nvPr/>
          </p:nvSpPr>
          <p:spPr>
            <a:xfrm>
              <a:off x="3601041" y="6674416"/>
              <a:ext cx="0" cy="65405"/>
            </a:xfrm>
            <a:custGeom>
              <a:avLst/>
              <a:gdLst/>
              <a:ahLst/>
              <a:cxnLst/>
              <a:rect l="l" t="t" r="r" b="b"/>
              <a:pathLst>
                <a:path h="65404">
                  <a:moveTo>
                    <a:pt x="0" y="0"/>
                  </a:moveTo>
                  <a:lnTo>
                    <a:pt x="0" y="64782"/>
                  </a:lnTo>
                </a:path>
              </a:pathLst>
            </a:custGeom>
            <a:ln w="9525">
              <a:solidFill>
                <a:srgbClr val="231F20"/>
              </a:solidFill>
            </a:ln>
          </p:spPr>
          <p:txBody>
            <a:bodyPr wrap="square" lIns="0" tIns="0" rIns="0" bIns="0" rtlCol="0"/>
            <a:lstStyle/>
            <a:p>
              <a:endParaRPr/>
            </a:p>
          </p:txBody>
        </p:sp>
        <p:sp>
          <p:nvSpPr>
            <p:cNvPr id="70" name="object 70"/>
            <p:cNvSpPr/>
            <p:nvPr/>
          </p:nvSpPr>
          <p:spPr>
            <a:xfrm>
              <a:off x="3582537" y="6720677"/>
              <a:ext cx="37465" cy="37465"/>
            </a:xfrm>
            <a:custGeom>
              <a:avLst/>
              <a:gdLst/>
              <a:ahLst/>
              <a:cxnLst/>
              <a:rect l="l" t="t" r="r" b="b"/>
              <a:pathLst>
                <a:path w="37464" h="37465">
                  <a:moveTo>
                    <a:pt x="37020" y="0"/>
                  </a:moveTo>
                  <a:lnTo>
                    <a:pt x="18503" y="18516"/>
                  </a:lnTo>
                  <a:lnTo>
                    <a:pt x="0" y="0"/>
                  </a:lnTo>
                  <a:lnTo>
                    <a:pt x="18503" y="37020"/>
                  </a:lnTo>
                  <a:lnTo>
                    <a:pt x="37020" y="0"/>
                  </a:lnTo>
                  <a:close/>
                </a:path>
              </a:pathLst>
            </a:custGeom>
            <a:solidFill>
              <a:srgbClr val="231F20"/>
            </a:solidFill>
          </p:spPr>
          <p:txBody>
            <a:bodyPr wrap="square" lIns="0" tIns="0" rIns="0" bIns="0" rtlCol="0"/>
            <a:lstStyle/>
            <a:p>
              <a:endParaRPr/>
            </a:p>
          </p:txBody>
        </p:sp>
      </p:grpSp>
      <p:pic>
        <p:nvPicPr>
          <p:cNvPr id="71" name="object 71"/>
          <p:cNvPicPr/>
          <p:nvPr/>
        </p:nvPicPr>
        <p:blipFill>
          <a:blip r:embed="rId11" cstate="print"/>
          <a:stretch>
            <a:fillRect/>
          </a:stretch>
        </p:blipFill>
        <p:spPr>
          <a:xfrm>
            <a:off x="7318744" y="6809512"/>
            <a:ext cx="249237" cy="47625"/>
          </a:xfrm>
          <a:prstGeom prst="rect">
            <a:avLst/>
          </a:prstGeom>
        </p:spPr>
      </p:pic>
      <p:pic>
        <p:nvPicPr>
          <p:cNvPr id="72" name="object 72"/>
          <p:cNvPicPr/>
          <p:nvPr/>
        </p:nvPicPr>
        <p:blipFill>
          <a:blip r:embed="rId12" cstate="print"/>
          <a:stretch>
            <a:fillRect/>
          </a:stretch>
        </p:blipFill>
        <p:spPr>
          <a:xfrm>
            <a:off x="7802003" y="6809371"/>
            <a:ext cx="368312" cy="50406"/>
          </a:xfrm>
          <a:prstGeom prst="rect">
            <a:avLst/>
          </a:prstGeom>
        </p:spPr>
      </p:pic>
      <p:pic>
        <p:nvPicPr>
          <p:cNvPr id="73" name="object 73"/>
          <p:cNvPicPr/>
          <p:nvPr/>
        </p:nvPicPr>
        <p:blipFill>
          <a:blip r:embed="rId13" cstate="print"/>
          <a:stretch>
            <a:fillRect/>
          </a:stretch>
        </p:blipFill>
        <p:spPr>
          <a:xfrm>
            <a:off x="8394688" y="6809817"/>
            <a:ext cx="365645" cy="49961"/>
          </a:xfrm>
          <a:prstGeom prst="rect">
            <a:avLst/>
          </a:prstGeom>
        </p:spPr>
      </p:pic>
      <p:pic>
        <p:nvPicPr>
          <p:cNvPr id="74" name="object 74"/>
          <p:cNvPicPr/>
          <p:nvPr/>
        </p:nvPicPr>
        <p:blipFill>
          <a:blip r:embed="rId14" cstate="print"/>
          <a:stretch>
            <a:fillRect/>
          </a:stretch>
        </p:blipFill>
        <p:spPr>
          <a:xfrm>
            <a:off x="9001634" y="6809371"/>
            <a:ext cx="247383" cy="50406"/>
          </a:xfrm>
          <a:prstGeom prst="rect">
            <a:avLst/>
          </a:prstGeom>
        </p:spPr>
      </p:pic>
      <p:sp>
        <p:nvSpPr>
          <p:cNvPr id="75" name="object 75"/>
          <p:cNvSpPr/>
          <p:nvPr/>
        </p:nvSpPr>
        <p:spPr>
          <a:xfrm>
            <a:off x="5762223" y="6808592"/>
            <a:ext cx="1287145" cy="0"/>
          </a:xfrm>
          <a:custGeom>
            <a:avLst/>
            <a:gdLst/>
            <a:ahLst/>
            <a:cxnLst/>
            <a:rect l="l" t="t" r="r" b="b"/>
            <a:pathLst>
              <a:path w="1287145">
                <a:moveTo>
                  <a:pt x="0" y="0"/>
                </a:moveTo>
                <a:lnTo>
                  <a:pt x="1286649" y="0"/>
                </a:lnTo>
              </a:path>
            </a:pathLst>
          </a:custGeom>
          <a:ln w="6350">
            <a:solidFill>
              <a:srgbClr val="231F20"/>
            </a:solidFill>
          </a:ln>
        </p:spPr>
        <p:txBody>
          <a:bodyPr wrap="square" lIns="0" tIns="0" rIns="0" bIns="0" rtlCol="0"/>
          <a:lstStyle/>
          <a:p>
            <a:endParaRPr/>
          </a:p>
        </p:txBody>
      </p:sp>
      <p:sp>
        <p:nvSpPr>
          <p:cNvPr id="76" name="object 76"/>
          <p:cNvSpPr/>
          <p:nvPr/>
        </p:nvSpPr>
        <p:spPr>
          <a:xfrm>
            <a:off x="7337112" y="6809977"/>
            <a:ext cx="1804035" cy="635"/>
          </a:xfrm>
          <a:custGeom>
            <a:avLst/>
            <a:gdLst/>
            <a:ahLst/>
            <a:cxnLst/>
            <a:rect l="l" t="t" r="r" b="b"/>
            <a:pathLst>
              <a:path w="1804035" h="634">
                <a:moveTo>
                  <a:pt x="0" y="0"/>
                </a:moveTo>
                <a:lnTo>
                  <a:pt x="1803450" y="457"/>
                </a:lnTo>
              </a:path>
            </a:pathLst>
          </a:custGeom>
          <a:ln w="6350">
            <a:solidFill>
              <a:srgbClr val="231F20"/>
            </a:solidFill>
          </a:ln>
        </p:spPr>
        <p:txBody>
          <a:bodyPr wrap="square" lIns="0" tIns="0" rIns="0" bIns="0" rtlCol="0"/>
          <a:lstStyle/>
          <a:p>
            <a:endParaRPr/>
          </a:p>
        </p:txBody>
      </p:sp>
      <p:sp>
        <p:nvSpPr>
          <p:cNvPr id="77" name="object 77"/>
          <p:cNvSpPr txBox="1"/>
          <p:nvPr/>
        </p:nvSpPr>
        <p:spPr>
          <a:xfrm>
            <a:off x="5337133" y="441331"/>
            <a:ext cx="967740" cy="97463"/>
          </a:xfrm>
          <a:prstGeom prst="rect">
            <a:avLst/>
          </a:prstGeom>
        </p:spPr>
        <p:txBody>
          <a:bodyPr vert="horz" wrap="square" lIns="0" tIns="12700" rIns="0" bIns="0" rtlCol="0">
            <a:spAutoFit/>
          </a:bodyPr>
          <a:lstStyle/>
          <a:p>
            <a:pPr marL="12700">
              <a:spcBef>
                <a:spcPts val="100"/>
              </a:spcBef>
            </a:pPr>
            <a:r>
              <a:rPr sz="550" spc="10" dirty="0">
                <a:solidFill>
                  <a:srgbClr val="171514"/>
                </a:solidFill>
                <a:latin typeface="Microsoft Sans Serif"/>
                <a:cs typeface="Microsoft Sans Serif"/>
              </a:rPr>
              <a:t>Electrodos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1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78" name="object 78"/>
          <p:cNvSpPr txBox="1"/>
          <p:nvPr/>
        </p:nvSpPr>
        <p:spPr>
          <a:xfrm>
            <a:off x="9478107"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25</a:t>
            </a:r>
            <a:endParaRPr sz="900">
              <a:latin typeface="Arial"/>
              <a:cs typeface="Arial"/>
            </a:endParaRPr>
          </a:p>
        </p:txBody>
      </p:sp>
      <p:sp>
        <p:nvSpPr>
          <p:cNvPr id="79" name="object 79"/>
          <p:cNvSpPr txBox="1"/>
          <p:nvPr/>
        </p:nvSpPr>
        <p:spPr>
          <a:xfrm>
            <a:off x="6537624" y="773840"/>
            <a:ext cx="142240" cy="372110"/>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80</a:t>
            </a:r>
            <a:endParaRPr sz="800">
              <a:latin typeface="Microsoft Sans Serif"/>
              <a:cs typeface="Microsoft Sans Serif"/>
            </a:endParaRPr>
          </a:p>
          <a:p>
            <a:pPr marL="12700">
              <a:spcBef>
                <a:spcPts val="805"/>
              </a:spcBef>
            </a:pPr>
            <a:r>
              <a:rPr sz="800" spc="10" dirty="0">
                <a:solidFill>
                  <a:srgbClr val="171514"/>
                </a:solidFill>
                <a:latin typeface="Microsoft Sans Serif"/>
                <a:cs typeface="Microsoft Sans Serif"/>
              </a:rPr>
              <a:t>70</a:t>
            </a:r>
            <a:endParaRPr sz="800">
              <a:latin typeface="Microsoft Sans Serif"/>
              <a:cs typeface="Microsoft Sans Serif"/>
            </a:endParaRPr>
          </a:p>
        </p:txBody>
      </p:sp>
      <p:sp>
        <p:nvSpPr>
          <p:cNvPr id="80" name="object 80"/>
          <p:cNvSpPr txBox="1"/>
          <p:nvPr/>
        </p:nvSpPr>
        <p:spPr>
          <a:xfrm>
            <a:off x="6537624" y="1518698"/>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60</a:t>
            </a:r>
            <a:endParaRPr sz="800">
              <a:latin typeface="Microsoft Sans Serif"/>
              <a:cs typeface="Microsoft Sans Serif"/>
            </a:endParaRPr>
          </a:p>
        </p:txBody>
      </p:sp>
      <p:sp>
        <p:nvSpPr>
          <p:cNvPr id="81" name="object 81"/>
          <p:cNvSpPr txBox="1"/>
          <p:nvPr/>
        </p:nvSpPr>
        <p:spPr>
          <a:xfrm>
            <a:off x="6537624" y="203889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50</a:t>
            </a:r>
            <a:endParaRPr sz="800">
              <a:latin typeface="Microsoft Sans Serif"/>
              <a:cs typeface="Microsoft Sans Serif"/>
            </a:endParaRPr>
          </a:p>
        </p:txBody>
      </p:sp>
      <p:sp>
        <p:nvSpPr>
          <p:cNvPr id="82" name="object 82"/>
          <p:cNvSpPr txBox="1"/>
          <p:nvPr/>
        </p:nvSpPr>
        <p:spPr>
          <a:xfrm>
            <a:off x="6537624" y="255959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40</a:t>
            </a:r>
            <a:endParaRPr sz="800">
              <a:latin typeface="Microsoft Sans Serif"/>
              <a:cs typeface="Microsoft Sans Serif"/>
            </a:endParaRPr>
          </a:p>
        </p:txBody>
      </p:sp>
      <p:sp>
        <p:nvSpPr>
          <p:cNvPr id="83" name="object 83"/>
          <p:cNvSpPr txBox="1"/>
          <p:nvPr/>
        </p:nvSpPr>
        <p:spPr>
          <a:xfrm>
            <a:off x="6651390" y="2825963"/>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0</a:t>
            </a:r>
            <a:endParaRPr sz="800">
              <a:latin typeface="Microsoft Sans Serif"/>
              <a:cs typeface="Microsoft Sans Serif"/>
            </a:endParaRPr>
          </a:p>
        </p:txBody>
      </p:sp>
      <p:sp>
        <p:nvSpPr>
          <p:cNvPr id="84" name="object 84"/>
          <p:cNvSpPr txBox="1"/>
          <p:nvPr/>
        </p:nvSpPr>
        <p:spPr>
          <a:xfrm>
            <a:off x="7102495" y="2825963"/>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3</a:t>
            </a:r>
            <a:endParaRPr sz="800">
              <a:latin typeface="Microsoft Sans Serif"/>
              <a:cs typeface="Microsoft Sans Serif"/>
            </a:endParaRPr>
          </a:p>
        </p:txBody>
      </p:sp>
      <p:sp>
        <p:nvSpPr>
          <p:cNvPr id="85" name="object 85"/>
          <p:cNvSpPr txBox="1"/>
          <p:nvPr/>
        </p:nvSpPr>
        <p:spPr>
          <a:xfrm>
            <a:off x="7326078" y="2825962"/>
            <a:ext cx="628015" cy="266740"/>
          </a:xfrm>
          <a:prstGeom prst="rect">
            <a:avLst/>
          </a:prstGeom>
        </p:spPr>
        <p:txBody>
          <a:bodyPr vert="horz" wrap="square" lIns="0" tIns="12700" rIns="0" bIns="0" rtlCol="0">
            <a:spAutoFit/>
          </a:bodyPr>
          <a:lstStyle/>
          <a:p>
            <a:pPr marL="32384" algn="ctr">
              <a:spcBef>
                <a:spcPts val="100"/>
              </a:spcBef>
            </a:pPr>
            <a:r>
              <a:rPr sz="800" spc="10" dirty="0">
                <a:solidFill>
                  <a:srgbClr val="171514"/>
                </a:solidFill>
                <a:latin typeface="Microsoft Sans Serif"/>
                <a:cs typeface="Microsoft Sans Serif"/>
              </a:rPr>
              <a:t>6</a:t>
            </a:r>
            <a:endParaRPr sz="800" dirty="0">
              <a:latin typeface="Microsoft Sans Serif"/>
              <a:cs typeface="Microsoft Sans Serif"/>
            </a:endParaRPr>
          </a:p>
          <a:p>
            <a:pPr algn="ctr">
              <a:spcBef>
                <a:spcPts val="630"/>
              </a:spcBef>
            </a:pPr>
            <a:r>
              <a:rPr sz="350" spc="15" dirty="0">
                <a:solidFill>
                  <a:srgbClr val="171514"/>
                </a:solidFill>
                <a:latin typeface="Microsoft Sans Serif"/>
                <a:cs typeface="Microsoft Sans Serif"/>
              </a:rPr>
              <a:t>longitud</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spc="5" dirty="0">
                <a:solidFill>
                  <a:srgbClr val="171514"/>
                </a:solidFill>
                <a:latin typeface="Microsoft Sans Serif"/>
                <a:cs typeface="Microsoft Sans Serif"/>
              </a:rPr>
              <a:t>la</a:t>
            </a:r>
            <a:r>
              <a:rPr sz="350" spc="-5" dirty="0">
                <a:solidFill>
                  <a:srgbClr val="171514"/>
                </a:solidFill>
                <a:latin typeface="Microsoft Sans Serif"/>
                <a:cs typeface="Microsoft Sans Serif"/>
              </a:rPr>
              <a:t> </a:t>
            </a:r>
            <a:r>
              <a:rPr lang="es-ES" sz="350" spc="5" dirty="0" smtClean="0">
                <a:solidFill>
                  <a:srgbClr val="171514"/>
                </a:solidFill>
                <a:latin typeface="Microsoft Sans Serif"/>
                <a:cs typeface="Microsoft Sans Serif"/>
              </a:rPr>
              <a:t>jabalina</a:t>
            </a:r>
            <a:r>
              <a:rPr sz="350" i="1" spc="5" dirty="0" smtClean="0">
                <a:solidFill>
                  <a:srgbClr val="171514"/>
                </a:solidFill>
                <a:latin typeface="Arial"/>
                <a:cs typeface="Arial"/>
              </a:rPr>
              <a:t>L</a:t>
            </a:r>
            <a:r>
              <a:rPr sz="350" spc="5" dirty="0" smtClean="0">
                <a:solidFill>
                  <a:srgbClr val="171514"/>
                </a:solidFill>
                <a:latin typeface="Microsoft Sans Serif"/>
                <a:cs typeface="Microsoft Sans Serif"/>
              </a:rPr>
              <a:t>(</a:t>
            </a:r>
            <a:r>
              <a:rPr lang="es-ES" sz="350" spc="5" dirty="0" smtClean="0">
                <a:solidFill>
                  <a:srgbClr val="171514"/>
                </a:solidFill>
                <a:latin typeface="Microsoft Sans Serif"/>
                <a:cs typeface="Microsoft Sans Serif"/>
              </a:rPr>
              <a:t>m</a:t>
            </a:r>
            <a:r>
              <a:rPr sz="350" spc="5" dirty="0" smtClean="0">
                <a:solidFill>
                  <a:srgbClr val="171514"/>
                </a:solidFill>
                <a:latin typeface="Microsoft Sans Serif"/>
                <a:cs typeface="Microsoft Sans Serif"/>
              </a:rPr>
              <a:t>)</a:t>
            </a:r>
            <a:endParaRPr sz="350" dirty="0">
              <a:latin typeface="Microsoft Sans Serif"/>
              <a:cs typeface="Microsoft Sans Serif"/>
            </a:endParaRPr>
          </a:p>
        </p:txBody>
      </p:sp>
      <p:sp>
        <p:nvSpPr>
          <p:cNvPr id="86" name="object 86"/>
          <p:cNvSpPr txBox="1"/>
          <p:nvPr/>
        </p:nvSpPr>
        <p:spPr>
          <a:xfrm>
            <a:off x="8065156" y="2825963"/>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9</a:t>
            </a:r>
            <a:endParaRPr sz="800">
              <a:latin typeface="Microsoft Sans Serif"/>
              <a:cs typeface="Microsoft Sans Serif"/>
            </a:endParaRPr>
          </a:p>
        </p:txBody>
      </p:sp>
      <p:sp>
        <p:nvSpPr>
          <p:cNvPr id="87" name="object 87"/>
          <p:cNvSpPr txBox="1"/>
          <p:nvPr/>
        </p:nvSpPr>
        <p:spPr>
          <a:xfrm>
            <a:off x="8485778" y="2825963"/>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12</a:t>
            </a:r>
            <a:endParaRPr sz="800">
              <a:latin typeface="Microsoft Sans Serif"/>
              <a:cs typeface="Microsoft Sans Serif"/>
            </a:endParaRPr>
          </a:p>
        </p:txBody>
      </p:sp>
      <p:sp>
        <p:nvSpPr>
          <p:cNvPr id="88" name="object 88"/>
          <p:cNvSpPr txBox="1"/>
          <p:nvPr/>
        </p:nvSpPr>
        <p:spPr>
          <a:xfrm>
            <a:off x="5337173" y="3291199"/>
            <a:ext cx="4211320" cy="2963247"/>
          </a:xfrm>
          <a:prstGeom prst="rect">
            <a:avLst/>
          </a:prstGeom>
        </p:spPr>
        <p:txBody>
          <a:bodyPr vert="horz" wrap="square" lIns="0" tIns="17145" rIns="0" bIns="0" rtlCol="0">
            <a:spAutoFit/>
          </a:bodyPr>
          <a:lstStyle/>
          <a:p>
            <a:pPr marL="12700">
              <a:spcBef>
                <a:spcPts val="135"/>
              </a:spcBef>
            </a:pPr>
            <a:r>
              <a:rPr sz="800" b="1" spc="-10" dirty="0">
                <a:solidFill>
                  <a:srgbClr val="171514"/>
                </a:solidFill>
                <a:latin typeface="Arial"/>
                <a:cs typeface="Arial"/>
              </a:rPr>
              <a:t>FIGURA</a:t>
            </a:r>
            <a:r>
              <a:rPr sz="800" b="1" spc="-15" dirty="0">
                <a:solidFill>
                  <a:srgbClr val="171514"/>
                </a:solidFill>
                <a:latin typeface="Arial"/>
                <a:cs typeface="Arial"/>
              </a:rPr>
              <a:t> </a:t>
            </a:r>
            <a:r>
              <a:rPr sz="800" b="1" spc="5" dirty="0">
                <a:solidFill>
                  <a:srgbClr val="171514"/>
                </a:solidFill>
                <a:latin typeface="Arial"/>
                <a:cs typeface="Arial"/>
              </a:rPr>
              <a:t>3.2</a:t>
            </a:r>
            <a:r>
              <a:rPr sz="800" spc="5" dirty="0">
                <a:solidFill>
                  <a:srgbClr val="171514"/>
                </a:solidFill>
                <a:latin typeface="Microsoft Sans Serif"/>
                <a:cs typeface="Microsoft Sans Serif"/>
              </a:rPr>
              <a:t>Relación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entre</a:t>
            </a:r>
            <a:r>
              <a:rPr sz="800" i="1" spc="15" dirty="0">
                <a:solidFill>
                  <a:srgbClr val="171514"/>
                </a:solidFill>
                <a:latin typeface="Arial"/>
                <a:cs typeface="Arial"/>
              </a:rPr>
              <a:t>R</a:t>
            </a:r>
            <a:r>
              <a:rPr sz="800" spc="15" dirty="0">
                <a:solidFill>
                  <a:srgbClr val="171514"/>
                </a:solidFill>
                <a:latin typeface="Microsoft Sans Serif"/>
                <a:cs typeface="Microsoft Sans Serif"/>
              </a:rPr>
              <a:t>y</a:t>
            </a:r>
            <a:r>
              <a:rPr sz="800" i="1" spc="15" dirty="0">
                <a:solidFill>
                  <a:srgbClr val="171514"/>
                </a:solidFill>
                <a:latin typeface="Arial"/>
                <a:cs typeface="Arial"/>
              </a:rPr>
              <a:t>L</a:t>
            </a:r>
            <a:r>
              <a:rPr sz="800" spc="1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lang="es-ES" sz="800" spc="20" dirty="0" smtClean="0">
                <a:solidFill>
                  <a:srgbClr val="171514"/>
                </a:solidFill>
                <a:latin typeface="Microsoft Sans Serif"/>
                <a:cs typeface="Microsoft Sans Serif"/>
              </a:rPr>
              <a:t>jabalina</a:t>
            </a:r>
            <a:r>
              <a:rPr sz="800" spc="-5"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conducida</a:t>
            </a:r>
            <a:r>
              <a:rPr sz="800" spc="20" dirty="0">
                <a:solidFill>
                  <a:srgbClr val="171514"/>
                </a:solidFill>
                <a:latin typeface="Microsoft Sans Serif"/>
                <a:cs typeface="Microsoft Sans Serif"/>
              </a:rPr>
              <a:t>.</a:t>
            </a:r>
            <a:endParaRPr sz="800" dirty="0">
              <a:latin typeface="Microsoft Sans Serif"/>
              <a:cs typeface="Microsoft Sans Serif"/>
            </a:endParaRPr>
          </a:p>
          <a:p>
            <a:pPr>
              <a:spcBef>
                <a:spcPts val="25"/>
              </a:spcBef>
            </a:pPr>
            <a:endParaRPr sz="900" dirty="0">
              <a:latin typeface="Microsoft Sans Serif"/>
              <a:cs typeface="Microsoft Sans Serif"/>
            </a:endParaRPr>
          </a:p>
          <a:p>
            <a:pPr marL="184150" lvl="1" indent="-172085">
              <a:buAutoNum type="arabicPeriod" startAt="2"/>
              <a:tabLst>
                <a:tab pos="184785" algn="l"/>
              </a:tabLst>
            </a:pPr>
            <a:r>
              <a:rPr sz="800" b="1" spc="-40" dirty="0">
                <a:solidFill>
                  <a:srgbClr val="171514"/>
                </a:solidFill>
                <a:latin typeface="Arial"/>
                <a:cs typeface="Arial"/>
              </a:rPr>
              <a:t>PUESTA</a:t>
            </a:r>
            <a:r>
              <a:rPr sz="800" b="1" spc="-15" dirty="0">
                <a:solidFill>
                  <a:srgbClr val="171514"/>
                </a:solidFill>
                <a:latin typeface="Arial"/>
                <a:cs typeface="Arial"/>
              </a:rPr>
              <a:t> </a:t>
            </a:r>
            <a:r>
              <a:rPr sz="800" b="1" spc="-30" dirty="0">
                <a:solidFill>
                  <a:srgbClr val="171514"/>
                </a:solidFill>
                <a:latin typeface="Arial"/>
                <a:cs typeface="Arial"/>
              </a:rPr>
              <a:t>A</a:t>
            </a:r>
            <a:r>
              <a:rPr sz="800" b="1" spc="-15" dirty="0">
                <a:solidFill>
                  <a:srgbClr val="171514"/>
                </a:solidFill>
                <a:latin typeface="Arial"/>
                <a:cs typeface="Arial"/>
              </a:rPr>
              <a:t> </a:t>
            </a:r>
            <a:r>
              <a:rPr sz="800" b="1" spc="-25" dirty="0">
                <a:solidFill>
                  <a:srgbClr val="171514"/>
                </a:solidFill>
                <a:latin typeface="Arial"/>
                <a:cs typeface="Arial"/>
              </a:rPr>
              <a:t>TIERRA</a:t>
            </a:r>
            <a:r>
              <a:rPr sz="800" b="1" spc="-15" dirty="0">
                <a:solidFill>
                  <a:srgbClr val="171514"/>
                </a:solidFill>
                <a:latin typeface="Arial"/>
                <a:cs typeface="Arial"/>
              </a:rPr>
              <a:t> </a:t>
            </a:r>
            <a:r>
              <a:rPr sz="800" b="1" spc="5" dirty="0">
                <a:solidFill>
                  <a:srgbClr val="171514"/>
                </a:solidFill>
                <a:latin typeface="Arial"/>
                <a:cs typeface="Arial"/>
              </a:rPr>
              <a:t>MEDIANTE</a:t>
            </a:r>
            <a:r>
              <a:rPr sz="800" b="1" spc="-15" dirty="0">
                <a:solidFill>
                  <a:srgbClr val="171514"/>
                </a:solidFill>
                <a:latin typeface="Arial"/>
                <a:cs typeface="Arial"/>
              </a:rPr>
              <a:t> </a:t>
            </a:r>
            <a:r>
              <a:rPr sz="800" b="1" spc="-25" dirty="0">
                <a:solidFill>
                  <a:srgbClr val="171514"/>
                </a:solidFill>
                <a:latin typeface="Arial"/>
                <a:cs typeface="Arial"/>
              </a:rPr>
              <a:t>VARILLAS</a:t>
            </a:r>
            <a:r>
              <a:rPr sz="800" b="1" spc="-15" dirty="0">
                <a:solidFill>
                  <a:srgbClr val="171514"/>
                </a:solidFill>
                <a:latin typeface="Arial"/>
                <a:cs typeface="Arial"/>
              </a:rPr>
              <a:t> MÚLTIPLES</a:t>
            </a:r>
            <a:endParaRPr sz="800" dirty="0">
              <a:latin typeface="Arial"/>
              <a:cs typeface="Arial"/>
            </a:endParaRPr>
          </a:p>
          <a:p>
            <a:pPr marL="12700" marR="55244">
              <a:lnSpc>
                <a:spcPct val="142900"/>
              </a:lnSpc>
              <a:spcBef>
                <a:spcPts val="580"/>
              </a:spcBef>
            </a:pP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muchos </a:t>
            </a:r>
            <a:r>
              <a:rPr sz="700" spc="-5" dirty="0">
                <a:solidFill>
                  <a:srgbClr val="171514"/>
                </a:solidFill>
                <a:latin typeface="Microsoft Sans Serif"/>
                <a:cs typeface="Microsoft Sans Serif"/>
              </a:rPr>
              <a:t>casos se </a:t>
            </a:r>
            <a:r>
              <a:rPr sz="700" spc="25" dirty="0">
                <a:solidFill>
                  <a:srgbClr val="171514"/>
                </a:solidFill>
                <a:latin typeface="Microsoft Sans Serif"/>
                <a:cs typeface="Microsoft Sans Serif"/>
              </a:rPr>
              <a:t>encuentra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extender </a:t>
            </a:r>
            <a:r>
              <a:rPr sz="700" spc="10" dirty="0">
                <a:solidFill>
                  <a:srgbClr val="171514"/>
                </a:solidFill>
                <a:latin typeface="Microsoft Sans Serif"/>
                <a:cs typeface="Microsoft Sans Serif"/>
              </a:rPr>
              <a:t>la </a:t>
            </a:r>
            <a:r>
              <a:rPr sz="700" spc="35" dirty="0">
                <a:solidFill>
                  <a:srgbClr val="171514"/>
                </a:solidFill>
                <a:latin typeface="Microsoft Sans Serif"/>
                <a:cs typeface="Microsoft Sans Serif"/>
              </a:rPr>
              <a:t>longitud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una</a:t>
            </a:r>
            <a:r>
              <a:rPr sz="700" spc="30" dirty="0">
                <a:solidFill>
                  <a:srgbClr val="171514"/>
                </a:solidFill>
                <a:latin typeface="Microsoft Sans Serif"/>
                <a:cs typeface="Microsoft Sans Serif"/>
              </a:rPr>
              <a:t> </a:t>
            </a:r>
            <a:r>
              <a:rPr sz="700" spc="10" dirty="0">
                <a:solidFill>
                  <a:srgbClr val="171514"/>
                </a:solidFill>
                <a:latin typeface="Microsoft Sans Serif"/>
                <a:cs typeface="Microsoft Sans Serif"/>
              </a:rPr>
              <a:t>sola </a:t>
            </a:r>
            <a:r>
              <a:rPr lang="es-ES" sz="700" spc="15" dirty="0" smtClean="0">
                <a:solidFill>
                  <a:srgbClr val="171514"/>
                </a:solidFill>
                <a:latin typeface="Microsoft Sans Serif"/>
                <a:cs typeface="Microsoft Sans Serif"/>
              </a:rPr>
              <a:t>jabalina</a:t>
            </a:r>
            <a:r>
              <a:rPr sz="700" spc="15"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no </a:t>
            </a:r>
            <a:r>
              <a:rPr sz="700" spc="-5" dirty="0">
                <a:solidFill>
                  <a:srgbClr val="171514"/>
                </a:solidFill>
                <a:latin typeface="Microsoft Sans Serif"/>
                <a:cs typeface="Microsoft Sans Serif"/>
              </a:rPr>
              <a:t>es </a:t>
            </a:r>
            <a:r>
              <a:rPr sz="700" spc="20" dirty="0" err="1">
                <a:solidFill>
                  <a:srgbClr val="171514"/>
                </a:solidFill>
                <a:latin typeface="Microsoft Sans Serif"/>
                <a:cs typeface="Microsoft Sans Serif"/>
              </a:rPr>
              <a:t>suficiente</a:t>
            </a:r>
            <a:r>
              <a:rPr sz="700" spc="20" dirty="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a:t>
            </a:r>
            <a:r>
              <a:rPr lang="es-ES" sz="700" spc="2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alcanzar</a:t>
            </a:r>
            <a:r>
              <a:rPr sz="70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valor</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requerido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 </a:t>
            </a:r>
            <a:r>
              <a:rPr sz="700" spc="25"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especialmente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cuando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suelo</a:t>
            </a:r>
            <a:r>
              <a:rPr sz="700" dirty="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es</a:t>
            </a:r>
            <a:r>
              <a:rPr lang="es-ES" sz="700" spc="-5"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alta</a:t>
            </a:r>
            <a:r>
              <a:rPr sz="700" spc="15" dirty="0" err="1">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tales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casos, 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deben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utilizar</a:t>
            </a:r>
            <a:r>
              <a:rPr sz="700" spc="-5" dirty="0">
                <a:solidFill>
                  <a:srgbClr val="171514"/>
                </a:solidFill>
                <a:latin typeface="Microsoft Sans Serif"/>
                <a:cs typeface="Microsoft Sans Serif"/>
              </a:rPr>
              <a:t> </a:t>
            </a:r>
            <a:r>
              <a:rPr sz="700" spc="10" dirty="0" err="1">
                <a:solidFill>
                  <a:srgbClr val="171514"/>
                </a:solidFill>
                <a:latin typeface="Microsoft Sans Serif"/>
                <a:cs typeface="Microsoft Sans Serif"/>
              </a:rPr>
              <a:t>varias</a:t>
            </a:r>
            <a:r>
              <a:rPr sz="700" dirty="0">
                <a:solidFill>
                  <a:srgbClr val="171514"/>
                </a:solidFill>
                <a:latin typeface="Microsoft Sans Serif"/>
                <a:cs typeface="Microsoft Sans Serif"/>
              </a:rPr>
              <a:t>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conectadas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paralelo</a:t>
            </a:r>
            <a:r>
              <a:rPr sz="700" spc="15" dirty="0">
                <a:solidFill>
                  <a:srgbClr val="171514"/>
                </a:solidFill>
                <a:latin typeface="Microsoft Sans Serif"/>
                <a:cs typeface="Microsoft Sans Serif"/>
              </a:rPr>
              <a:t>.</a:t>
            </a:r>
            <a:endParaRPr sz="700" dirty="0">
              <a:latin typeface="Microsoft Sans Serif"/>
              <a:cs typeface="Microsoft Sans Serif"/>
            </a:endParaRPr>
          </a:p>
          <a:p>
            <a:pPr marL="12700" marR="46355" indent="152400">
              <a:lnSpc>
                <a:spcPct val="117600"/>
              </a:lnSpc>
              <a:spcBef>
                <a:spcPts val="30"/>
              </a:spcBef>
            </a:pPr>
            <a:r>
              <a:rPr sz="850" spc="20" dirty="0">
                <a:solidFill>
                  <a:srgbClr val="171514"/>
                </a:solidFill>
                <a:latin typeface="Microsoft Sans Serif"/>
                <a:cs typeface="Microsoft Sans Serif"/>
              </a:rPr>
              <a:t>Cuando </a:t>
            </a:r>
            <a:r>
              <a:rPr sz="850" spc="-10" dirty="0">
                <a:solidFill>
                  <a:srgbClr val="171514"/>
                </a:solidFill>
                <a:latin typeface="Microsoft Sans Serif"/>
                <a:cs typeface="Microsoft Sans Serif"/>
              </a:rPr>
              <a:t>se </a:t>
            </a:r>
            <a:r>
              <a:rPr sz="850" spc="25" dirty="0">
                <a:solidFill>
                  <a:srgbClr val="171514"/>
                </a:solidFill>
                <a:latin typeface="Microsoft Sans Serif"/>
                <a:cs typeface="Microsoft Sans Serif"/>
              </a:rPr>
              <a:t>utilizan </a:t>
            </a:r>
            <a:r>
              <a:rPr sz="850" spc="20" dirty="0">
                <a:solidFill>
                  <a:srgbClr val="171514"/>
                </a:solidFill>
                <a:latin typeface="Microsoft Sans Serif"/>
                <a:cs typeface="Microsoft Sans Serif"/>
              </a:rPr>
              <a:t>varios </a:t>
            </a:r>
            <a:r>
              <a:rPr sz="850" spc="25" dirty="0">
                <a:solidFill>
                  <a:srgbClr val="171514"/>
                </a:solidFill>
                <a:latin typeface="Microsoft Sans Serif"/>
                <a:cs typeface="Microsoft Sans Serif"/>
              </a:rPr>
              <a:t>electrodos en </a:t>
            </a:r>
            <a:r>
              <a:rPr sz="850" spc="20" dirty="0">
                <a:solidFill>
                  <a:srgbClr val="171514"/>
                </a:solidFill>
                <a:latin typeface="Microsoft Sans Serif"/>
                <a:cs typeface="Microsoft Sans Serif"/>
              </a:rPr>
              <a:t>paralelo, </a:t>
            </a:r>
            <a:r>
              <a:rPr sz="850" spc="10" dirty="0">
                <a:solidFill>
                  <a:srgbClr val="171514"/>
                </a:solidFill>
                <a:latin typeface="Microsoft Sans Serif"/>
                <a:cs typeface="Microsoft Sans Serif"/>
              </a:rPr>
              <a:t>la </a:t>
            </a:r>
            <a:r>
              <a:rPr sz="850" spc="15" dirty="0">
                <a:solidFill>
                  <a:srgbClr val="171514"/>
                </a:solidFill>
                <a:latin typeface="Microsoft Sans Serif"/>
                <a:cs typeface="Microsoft Sans Serif"/>
              </a:rPr>
              <a:t>resistencia </a:t>
            </a:r>
            <a:r>
              <a:rPr sz="850" dirty="0">
                <a:solidFill>
                  <a:srgbClr val="171514"/>
                </a:solidFill>
                <a:latin typeface="Microsoft Sans Serif"/>
                <a:cs typeface="Microsoft Sans Serif"/>
              </a:rPr>
              <a:t>a </a:t>
            </a:r>
            <a:r>
              <a:rPr sz="850" spc="40" dirty="0">
                <a:solidFill>
                  <a:srgbClr val="171514"/>
                </a:solidFill>
                <a:latin typeface="Microsoft Sans Serif"/>
                <a:cs typeface="Microsoft Sans Serif"/>
              </a:rPr>
              <a:t>tierra</a:t>
            </a:r>
            <a:r>
              <a:rPr sz="850" spc="40" dirty="0">
                <a:solidFill>
                  <a:srgbClr val="171514"/>
                </a:solidFill>
                <a:latin typeface="Microsoft Sans Serif"/>
                <a:cs typeface="Microsoft Sans Serif"/>
              </a:rPr>
              <a:t> </a:t>
            </a:r>
            <a:r>
              <a:rPr sz="850" spc="45" dirty="0">
                <a:solidFill>
                  <a:srgbClr val="171514"/>
                </a:solidFill>
                <a:latin typeface="Microsoft Sans Serif"/>
                <a:cs typeface="Microsoft Sans Serif"/>
              </a:rPr>
              <a:t>no </a:t>
            </a:r>
            <a:r>
              <a:rPr sz="850" spc="-10" dirty="0" smtClean="0">
                <a:solidFill>
                  <a:srgbClr val="171514"/>
                </a:solidFill>
                <a:latin typeface="Microsoft Sans Serif"/>
                <a:cs typeface="Microsoft Sans Serif"/>
              </a:rPr>
              <a:t>se</a:t>
            </a:r>
            <a:r>
              <a:rPr lang="es-ES" sz="850" spc="-10" dirty="0" smtClean="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reduce </a:t>
            </a:r>
            <a:r>
              <a:rPr sz="850" spc="25" dirty="0">
                <a:solidFill>
                  <a:srgbClr val="171514"/>
                </a:solidFill>
                <a:latin typeface="Microsoft Sans Serif"/>
                <a:cs typeface="Microsoft Sans Serif"/>
              </a:rPr>
              <a:t>en </a:t>
            </a:r>
            <a:r>
              <a:rPr sz="850" spc="15" dirty="0">
                <a:solidFill>
                  <a:srgbClr val="171514"/>
                </a:solidFill>
                <a:latin typeface="Microsoft Sans Serif"/>
                <a:cs typeface="Microsoft Sans Serif"/>
              </a:rPr>
              <a:t>el </a:t>
            </a:r>
            <a:r>
              <a:rPr sz="850" spc="40" dirty="0">
                <a:solidFill>
                  <a:srgbClr val="171514"/>
                </a:solidFill>
                <a:latin typeface="Microsoft Sans Serif"/>
                <a:cs typeface="Microsoft Sans Serif"/>
              </a:rPr>
              <a:t>mismo </a:t>
            </a:r>
            <a:r>
              <a:rPr sz="850" spc="50" dirty="0">
                <a:solidFill>
                  <a:srgbClr val="171514"/>
                </a:solidFill>
                <a:latin typeface="Microsoft Sans Serif"/>
                <a:cs typeface="Microsoft Sans Serif"/>
              </a:rPr>
              <a:t>número </a:t>
            </a:r>
            <a:r>
              <a:rPr sz="850" dirty="0">
                <a:solidFill>
                  <a:srgbClr val="171514"/>
                </a:solidFill>
                <a:latin typeface="Microsoft Sans Serif"/>
                <a:cs typeface="Microsoft Sans Serif"/>
              </a:rPr>
              <a:t>a </a:t>
            </a:r>
            <a:r>
              <a:rPr sz="850" spc="30" dirty="0">
                <a:solidFill>
                  <a:srgbClr val="171514"/>
                </a:solidFill>
                <a:latin typeface="Microsoft Sans Serif"/>
                <a:cs typeface="Microsoft Sans Serif"/>
              </a:rPr>
              <a:t>menos </a:t>
            </a:r>
            <a:r>
              <a:rPr sz="850" spc="35" dirty="0">
                <a:solidFill>
                  <a:srgbClr val="171514"/>
                </a:solidFill>
                <a:latin typeface="Microsoft Sans Serif"/>
                <a:cs typeface="Microsoft Sans Serif"/>
              </a:rPr>
              <a:t>que </a:t>
            </a:r>
            <a:r>
              <a:rPr sz="850" spc="10" dirty="0">
                <a:solidFill>
                  <a:srgbClr val="171514"/>
                </a:solidFill>
                <a:latin typeface="Microsoft Sans Serif"/>
                <a:cs typeface="Microsoft Sans Serif"/>
              </a:rPr>
              <a:t>la </a:t>
            </a:r>
            <a:r>
              <a:rPr sz="850" spc="20" dirty="0">
                <a:solidFill>
                  <a:srgbClr val="171514"/>
                </a:solidFill>
                <a:latin typeface="Microsoft Sans Serif"/>
                <a:cs typeface="Microsoft Sans Serif"/>
              </a:rPr>
              <a:t>distancia </a:t>
            </a:r>
            <a:r>
              <a:rPr sz="850" spc="40" dirty="0">
                <a:solidFill>
                  <a:srgbClr val="171514"/>
                </a:solidFill>
                <a:latin typeface="Microsoft Sans Serif"/>
                <a:cs typeface="Microsoft Sans Serif"/>
              </a:rPr>
              <a:t>entre </a:t>
            </a:r>
            <a:r>
              <a:rPr sz="850" spc="15" dirty="0">
                <a:solidFill>
                  <a:srgbClr val="171514"/>
                </a:solidFill>
                <a:latin typeface="Microsoft Sans Serif"/>
                <a:cs typeface="Microsoft Sans Serif"/>
              </a:rPr>
              <a:t>los </a:t>
            </a:r>
            <a:r>
              <a:rPr sz="850" spc="25" dirty="0" err="1">
                <a:solidFill>
                  <a:srgbClr val="171514"/>
                </a:solidFill>
                <a:latin typeface="Microsoft Sans Serif"/>
                <a:cs typeface="Microsoft Sans Serif"/>
              </a:rPr>
              <a:t>electrodos</a:t>
            </a:r>
            <a:r>
              <a:rPr sz="850" spc="25" dirty="0">
                <a:solidFill>
                  <a:srgbClr val="171514"/>
                </a:solidFill>
                <a:latin typeface="Microsoft Sans Serif"/>
                <a:cs typeface="Microsoft Sans Serif"/>
              </a:rPr>
              <a:t> </a:t>
            </a:r>
            <a:r>
              <a:rPr sz="850" spc="-5" dirty="0" smtClean="0">
                <a:solidFill>
                  <a:srgbClr val="171514"/>
                </a:solidFill>
                <a:latin typeface="Microsoft Sans Serif"/>
                <a:cs typeface="Microsoft Sans Serif"/>
              </a:rPr>
              <a:t>sea</a:t>
            </a:r>
            <a:r>
              <a:rPr lang="es-ES" sz="850" spc="-5"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infinita</a:t>
            </a:r>
            <a:r>
              <a:rPr sz="850" spc="30" dirty="0">
                <a:solidFill>
                  <a:srgbClr val="171514"/>
                </a:solidFill>
                <a:latin typeface="Microsoft Sans Serif"/>
                <a:cs typeface="Microsoft Sans Serif"/>
              </a:rPr>
              <a:t>. </a:t>
            </a:r>
            <a:r>
              <a:rPr sz="850" spc="25" dirty="0">
                <a:solidFill>
                  <a:srgbClr val="171514"/>
                </a:solidFill>
                <a:latin typeface="Microsoft Sans Serif"/>
                <a:cs typeface="Microsoft Sans Serif"/>
              </a:rPr>
              <a:t>Dado </a:t>
            </a:r>
            <a:r>
              <a:rPr sz="850" spc="35" dirty="0">
                <a:solidFill>
                  <a:srgbClr val="171514"/>
                </a:solidFill>
                <a:latin typeface="Microsoft Sans Serif"/>
                <a:cs typeface="Microsoft Sans Serif"/>
              </a:rPr>
              <a:t>que </a:t>
            </a:r>
            <a:r>
              <a:rPr sz="850" spc="25" dirty="0">
                <a:solidFill>
                  <a:srgbClr val="171514"/>
                </a:solidFill>
                <a:latin typeface="Microsoft Sans Serif"/>
                <a:cs typeface="Microsoft Sans Serif"/>
              </a:rPr>
              <a:t>esto </a:t>
            </a:r>
            <a:r>
              <a:rPr sz="850" spc="45" dirty="0">
                <a:solidFill>
                  <a:srgbClr val="171514"/>
                </a:solidFill>
                <a:latin typeface="Microsoft Sans Serif"/>
                <a:cs typeface="Microsoft Sans Serif"/>
              </a:rPr>
              <a:t>no </a:t>
            </a:r>
            <a:r>
              <a:rPr sz="850" spc="-10" dirty="0">
                <a:solidFill>
                  <a:srgbClr val="171514"/>
                </a:solidFill>
                <a:latin typeface="Microsoft Sans Serif"/>
                <a:cs typeface="Microsoft Sans Serif"/>
              </a:rPr>
              <a:t>es </a:t>
            </a:r>
            <a:r>
              <a:rPr sz="850" spc="20" dirty="0">
                <a:solidFill>
                  <a:srgbClr val="171514"/>
                </a:solidFill>
                <a:latin typeface="Microsoft Sans Serif"/>
                <a:cs typeface="Microsoft Sans Serif"/>
              </a:rPr>
              <a:t>práctico, </a:t>
            </a:r>
            <a:r>
              <a:rPr sz="850" spc="-10" dirty="0">
                <a:solidFill>
                  <a:srgbClr val="171514"/>
                </a:solidFill>
                <a:latin typeface="Microsoft Sans Serif"/>
                <a:cs typeface="Microsoft Sans Serif"/>
              </a:rPr>
              <a:t>es </a:t>
            </a:r>
            <a:r>
              <a:rPr sz="850" spc="15" dirty="0">
                <a:solidFill>
                  <a:srgbClr val="171514"/>
                </a:solidFill>
                <a:latin typeface="Microsoft Sans Serif"/>
                <a:cs typeface="Microsoft Sans Serif"/>
              </a:rPr>
              <a:t>necesario </a:t>
            </a:r>
            <a:r>
              <a:rPr sz="850" spc="20" dirty="0">
                <a:solidFill>
                  <a:srgbClr val="171514"/>
                </a:solidFill>
                <a:latin typeface="Microsoft Sans Serif"/>
                <a:cs typeface="Microsoft Sans Serif"/>
              </a:rPr>
              <a:t>saber </a:t>
            </a:r>
            <a:r>
              <a:rPr sz="850" spc="35" dirty="0">
                <a:solidFill>
                  <a:srgbClr val="171514"/>
                </a:solidFill>
                <a:latin typeface="Microsoft Sans Serif"/>
                <a:cs typeface="Microsoft Sans Serif"/>
              </a:rPr>
              <a:t>qué </a:t>
            </a:r>
            <a:r>
              <a:rPr sz="850" spc="25" dirty="0">
                <a:solidFill>
                  <a:srgbClr val="171514"/>
                </a:solidFill>
                <a:latin typeface="Microsoft Sans Serif"/>
                <a:cs typeface="Microsoft Sans Serif"/>
              </a:rPr>
              <a:t>efecto </a:t>
            </a:r>
            <a:r>
              <a:rPr sz="850" spc="30" dirty="0" err="1">
                <a:solidFill>
                  <a:srgbClr val="171514"/>
                </a:solidFill>
                <a:latin typeface="Microsoft Sans Serif"/>
                <a:cs typeface="Microsoft Sans Serif"/>
              </a:rPr>
              <a:t>tiene</a:t>
            </a:r>
            <a:r>
              <a:rPr sz="850" spc="30"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distancia</a:t>
            </a:r>
            <a:r>
              <a:rPr sz="850" dirty="0" smtClean="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separa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los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electrodos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sobre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reducción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un</a:t>
            </a:r>
            <a:r>
              <a:rPr sz="850" spc="5" dirty="0">
                <a:solidFill>
                  <a:srgbClr val="171514"/>
                </a:solidFill>
                <a:latin typeface="Microsoft Sans Serif"/>
                <a:cs typeface="Microsoft Sans Serif"/>
              </a:rPr>
              <a:t> </a:t>
            </a:r>
            <a:r>
              <a:rPr sz="850" spc="20" dirty="0" smtClean="0">
                <a:solidFill>
                  <a:srgbClr val="171514"/>
                </a:solidFill>
                <a:latin typeface="Microsoft Sans Serif"/>
                <a:cs typeface="Microsoft Sans Serif"/>
              </a:rPr>
              <a:t>solo</a:t>
            </a:r>
            <a:r>
              <a:rPr lang="es-ES" sz="850" spc="20" dirty="0" smtClean="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electrodo</a:t>
            </a:r>
            <a:r>
              <a:rPr sz="850" spc="25"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continuación</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calcularemos</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esta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reducción</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dos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electrodos</a:t>
            </a:r>
            <a:r>
              <a:rPr sz="850" spc="5" dirty="0">
                <a:solidFill>
                  <a:srgbClr val="171514"/>
                </a:solidFill>
                <a:latin typeface="Microsoft Sans Serif"/>
                <a:cs typeface="Microsoft Sans Serif"/>
              </a:rPr>
              <a:t> y</a:t>
            </a:r>
            <a:r>
              <a:rPr sz="850" dirty="0">
                <a:solidFill>
                  <a:srgbClr val="171514"/>
                </a:solidFill>
                <a:latin typeface="Microsoft Sans Serif"/>
                <a:cs typeface="Microsoft Sans Serif"/>
              </a:rPr>
              <a:t> </a:t>
            </a:r>
            <a:r>
              <a:rPr sz="850" spc="30" dirty="0" smtClean="0">
                <a:solidFill>
                  <a:srgbClr val="171514"/>
                </a:solidFill>
                <a:latin typeface="Microsoft Sans Serif"/>
                <a:cs typeface="Microsoft Sans Serif"/>
              </a:rPr>
              <a:t>para</a:t>
            </a:r>
            <a:r>
              <a:rPr lang="es-ES" sz="850" spc="3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tres</a:t>
            </a:r>
            <a:r>
              <a:rPr sz="850" spc="-1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electrodos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línea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recta.</a:t>
            </a:r>
            <a:endParaRPr sz="850" dirty="0">
              <a:latin typeface="Microsoft Sans Serif"/>
              <a:cs typeface="Microsoft Sans Serif"/>
            </a:endParaRPr>
          </a:p>
          <a:p>
            <a:pPr>
              <a:spcBef>
                <a:spcPts val="10"/>
              </a:spcBef>
            </a:pPr>
            <a:endParaRPr sz="1300" dirty="0">
              <a:latin typeface="Microsoft Sans Serif"/>
              <a:cs typeface="Microsoft Sans Serif"/>
            </a:endParaRPr>
          </a:p>
          <a:p>
            <a:pPr marL="224790" lvl="2" indent="-111760">
              <a:buSzPct val="86666"/>
              <a:buFont typeface="Microsoft Sans Serif"/>
              <a:buAutoNum type="alphaLcParenBoth"/>
              <a:tabLst>
                <a:tab pos="225425" algn="l"/>
              </a:tabLst>
            </a:pPr>
            <a:r>
              <a:rPr sz="750" i="1" spc="5" dirty="0">
                <a:solidFill>
                  <a:srgbClr val="171514"/>
                </a:solidFill>
                <a:latin typeface="Arial"/>
                <a:cs typeface="Arial"/>
              </a:rPr>
              <a:t>Dos</a:t>
            </a:r>
            <a:r>
              <a:rPr sz="750" i="1" spc="-35" dirty="0">
                <a:solidFill>
                  <a:srgbClr val="171514"/>
                </a:solidFill>
                <a:latin typeface="Arial"/>
                <a:cs typeface="Arial"/>
              </a:rPr>
              <a:t> </a:t>
            </a:r>
            <a:r>
              <a:rPr lang="es-ES" sz="750" i="1" spc="15" dirty="0" smtClean="0">
                <a:solidFill>
                  <a:srgbClr val="171514"/>
                </a:solidFill>
                <a:latin typeface="Arial"/>
                <a:cs typeface="Arial"/>
              </a:rPr>
              <a:t>jabalina</a:t>
            </a:r>
            <a:r>
              <a:rPr sz="750" i="1" spc="15" dirty="0" smtClean="0">
                <a:solidFill>
                  <a:srgbClr val="171514"/>
                </a:solidFill>
                <a:latin typeface="Arial"/>
                <a:cs typeface="Arial"/>
              </a:rPr>
              <a:t>s</a:t>
            </a:r>
            <a:r>
              <a:rPr sz="750" i="1" spc="-35" dirty="0" smtClean="0">
                <a:solidFill>
                  <a:srgbClr val="171514"/>
                </a:solidFill>
                <a:latin typeface="Arial"/>
                <a:cs typeface="Arial"/>
              </a:rPr>
              <a:t> </a:t>
            </a:r>
            <a:r>
              <a:rPr sz="750" i="1" spc="25" dirty="0">
                <a:solidFill>
                  <a:srgbClr val="171514"/>
                </a:solidFill>
                <a:latin typeface="Arial"/>
                <a:cs typeface="Arial"/>
              </a:rPr>
              <a:t>en</a:t>
            </a:r>
            <a:r>
              <a:rPr sz="750" i="1" spc="-40" dirty="0">
                <a:solidFill>
                  <a:srgbClr val="171514"/>
                </a:solidFill>
                <a:latin typeface="Arial"/>
                <a:cs typeface="Arial"/>
              </a:rPr>
              <a:t> </a:t>
            </a:r>
            <a:r>
              <a:rPr sz="750" i="1" spc="25" dirty="0">
                <a:solidFill>
                  <a:srgbClr val="171514"/>
                </a:solidFill>
                <a:latin typeface="Arial"/>
                <a:cs typeface="Arial"/>
              </a:rPr>
              <a:t>paralelo</a:t>
            </a:r>
            <a:endParaRPr sz="750" dirty="0">
              <a:latin typeface="Arial"/>
              <a:cs typeface="Arial"/>
            </a:endParaRPr>
          </a:p>
          <a:p>
            <a:pPr>
              <a:spcBef>
                <a:spcPts val="50"/>
              </a:spcBef>
            </a:pPr>
            <a:endParaRPr sz="1000" dirty="0">
              <a:latin typeface="Arial"/>
              <a:cs typeface="Arial"/>
            </a:endParaRPr>
          </a:p>
          <a:p>
            <a:pPr marL="12700" marR="5080">
              <a:lnSpc>
                <a:spcPct val="133300"/>
              </a:lnSpc>
            </a:pPr>
            <a:r>
              <a:rPr sz="750" spc="20" dirty="0">
                <a:solidFill>
                  <a:srgbClr val="171514"/>
                </a:solidFill>
                <a:latin typeface="Microsoft Sans Serif"/>
                <a:cs typeface="Microsoft Sans Serif"/>
              </a:rPr>
              <a:t>Supongamos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tenemos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idénticas</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distancia</a:t>
            </a:r>
            <a:r>
              <a:rPr sz="750" i="1" spc="20" dirty="0">
                <a:solidFill>
                  <a:srgbClr val="171514"/>
                </a:solidFill>
                <a:latin typeface="Arial"/>
                <a:cs typeface="Arial"/>
              </a:rPr>
              <a:t>d</a:t>
            </a:r>
            <a:r>
              <a:rPr sz="750" spc="20" dirty="0">
                <a:solidFill>
                  <a:srgbClr val="171514"/>
                </a:solidFill>
                <a:latin typeface="Microsoft Sans Serif"/>
                <a:cs typeface="Microsoft Sans Serif"/>
              </a:rPr>
              <a:t>separados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radio</a:t>
            </a:r>
            <a:r>
              <a:rPr sz="750" spc="-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hemisferio</a:t>
            </a:r>
            <a:r>
              <a:rPr sz="750" spc="3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equivalente </a:t>
            </a:r>
            <a:r>
              <a:rPr sz="750" spc="5" dirty="0">
                <a:solidFill>
                  <a:srgbClr val="171514"/>
                </a:solidFill>
                <a:latin typeface="Microsoft Sans Serif"/>
                <a:cs typeface="Microsoft Sans Serif"/>
              </a:rPr>
              <a:t>es</a:t>
            </a:r>
            <a:r>
              <a:rPr sz="750" i="1" spc="5" dirty="0">
                <a:solidFill>
                  <a:srgbClr val="171514"/>
                </a:solidFill>
                <a:latin typeface="Arial"/>
                <a:cs typeface="Arial"/>
              </a:rPr>
              <a:t>a</a:t>
            </a:r>
            <a:r>
              <a:rPr sz="750" spc="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3.3a). </a:t>
            </a:r>
            <a:r>
              <a:rPr sz="750" spc="25" dirty="0">
                <a:solidFill>
                  <a:srgbClr val="171514"/>
                </a:solidFill>
                <a:latin typeface="Microsoft Sans Serif"/>
                <a:cs typeface="Microsoft Sans Serif"/>
              </a:rPr>
              <a:t>Debido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simetría, </a:t>
            </a:r>
            <a:r>
              <a:rPr sz="750" spc="5" dirty="0">
                <a:solidFill>
                  <a:srgbClr val="171514"/>
                </a:solidFill>
                <a:latin typeface="Microsoft Sans Serif"/>
                <a:cs typeface="Microsoft Sans Serif"/>
              </a:rPr>
              <a:t>cada </a:t>
            </a:r>
            <a:r>
              <a:rPr sz="750" spc="25" dirty="0">
                <a:solidFill>
                  <a:srgbClr val="171514"/>
                </a:solidFill>
                <a:latin typeface="Microsoft Sans Serif"/>
                <a:cs typeface="Microsoft Sans Serif"/>
              </a:rPr>
              <a:t>electrodo </a:t>
            </a:r>
            <a:r>
              <a:rPr sz="750" spc="25" dirty="0" err="1">
                <a:solidFill>
                  <a:srgbClr val="171514"/>
                </a:solidFill>
                <a:latin typeface="Microsoft Sans Serif"/>
                <a:cs typeface="Microsoft Sans Serif"/>
              </a:rPr>
              <a:t>conducirá</a:t>
            </a:r>
            <a:r>
              <a:rPr sz="750" spc="2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corriente</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de½</a:t>
            </a:r>
            <a:r>
              <a:rPr sz="750" i="1" spc="10" dirty="0">
                <a:solidFill>
                  <a:srgbClr val="171514"/>
                </a:solidFill>
                <a:latin typeface="Arial"/>
                <a:cs typeface="Arial"/>
              </a:rPr>
              <a:t>I</a:t>
            </a:r>
            <a:r>
              <a:rPr sz="750" spc="10" dirty="0">
                <a:solidFill>
                  <a:srgbClr val="171514"/>
                </a:solidFill>
                <a:latin typeface="Microsoft Sans Serif"/>
                <a:cs typeface="Microsoft Sans Serif"/>
              </a:rPr>
              <a:t>al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suelo.</a:t>
            </a:r>
            <a:r>
              <a:rPr sz="750" spc="5" dirty="0">
                <a:solidFill>
                  <a:srgbClr val="171514"/>
                </a:solidFill>
                <a:latin typeface="Microsoft Sans Serif"/>
                <a:cs typeface="Microsoft Sans Serif"/>
              </a:rPr>
              <a:t> Con </a:t>
            </a:r>
            <a:r>
              <a:rPr sz="750" spc="20" dirty="0">
                <a:solidFill>
                  <a:srgbClr val="171514"/>
                </a:solidFill>
                <a:latin typeface="Microsoft Sans Serif"/>
                <a:cs typeface="Microsoft Sans Serif"/>
              </a:rPr>
              <a:t>referencia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5" dirty="0">
                <a:solidFill>
                  <a:srgbClr val="171514"/>
                </a:solidFill>
                <a:latin typeface="Microsoft Sans Serif"/>
                <a:cs typeface="Microsoft Sans Serif"/>
              </a:rPr>
              <a:t>Sección</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2.1,</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podemos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escribir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potencial</a:t>
            </a:r>
            <a:r>
              <a:rPr sz="750" spc="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absoluto</a:t>
            </a:r>
            <a:r>
              <a:rPr lang="es-ES" sz="750" spc="2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cualquiera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endParaRPr sz="750" dirty="0">
              <a:latin typeface="Microsoft Sans Serif"/>
              <a:cs typeface="Microsoft Sans Serif"/>
            </a:endParaRPr>
          </a:p>
        </p:txBody>
      </p:sp>
      <p:sp>
        <p:nvSpPr>
          <p:cNvPr id="89" name="object 89"/>
          <p:cNvSpPr txBox="1"/>
          <p:nvPr/>
        </p:nvSpPr>
        <p:spPr>
          <a:xfrm>
            <a:off x="5337173" y="7642948"/>
            <a:ext cx="2950845" cy="243656"/>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20" dirty="0">
                <a:solidFill>
                  <a:srgbClr val="171514"/>
                </a:solidFill>
                <a:latin typeface="Arial"/>
                <a:cs typeface="Arial"/>
              </a:rPr>
              <a:t> </a:t>
            </a:r>
            <a:r>
              <a:rPr sz="750" b="1" spc="-5" dirty="0">
                <a:solidFill>
                  <a:srgbClr val="171514"/>
                </a:solidFill>
                <a:latin typeface="Arial"/>
                <a:cs typeface="Arial"/>
              </a:rPr>
              <a:t>3.3</a:t>
            </a:r>
            <a:r>
              <a:rPr sz="750" spc="-5" dirty="0">
                <a:solidFill>
                  <a:srgbClr val="171514"/>
                </a:solidFill>
                <a:latin typeface="Microsoft Sans Serif"/>
                <a:cs typeface="Microsoft Sans Serif"/>
              </a:rPr>
              <a:t>(a) </a:t>
            </a:r>
            <a:r>
              <a:rPr sz="750" spc="5"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paralelo;</a:t>
            </a:r>
            <a:r>
              <a:rPr sz="750" spc="-5" dirty="0">
                <a:solidFill>
                  <a:srgbClr val="171514"/>
                </a:solidFill>
                <a:latin typeface="Microsoft Sans Serif"/>
                <a:cs typeface="Microsoft Sans Serif"/>
              </a:rPr>
              <a:t> (b) </a:t>
            </a:r>
            <a:r>
              <a:rPr sz="750" spc="25" dirty="0">
                <a:solidFill>
                  <a:srgbClr val="171514"/>
                </a:solidFill>
                <a:latin typeface="Microsoft Sans Serif"/>
                <a:cs typeface="Microsoft Sans Serif"/>
              </a:rPr>
              <a:t>tres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barras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paralelo</a:t>
            </a:r>
            <a:r>
              <a:rPr sz="750" spc="20" dirty="0">
                <a:solidFill>
                  <a:srgbClr val="171514"/>
                </a:solidFill>
                <a:latin typeface="Microsoft Sans Serif"/>
                <a:cs typeface="Microsoft Sans Serif"/>
              </a:rPr>
              <a:t>.</a:t>
            </a:r>
            <a:endParaRPr sz="750" dirty="0">
              <a:latin typeface="Microsoft Sans Serif"/>
              <a:cs typeface="Microsoft Sans Serif"/>
            </a:endParaRPr>
          </a:p>
        </p:txBody>
      </p:sp>
      <p:sp>
        <p:nvSpPr>
          <p:cNvPr id="90" name="object 90"/>
          <p:cNvSpPr txBox="1"/>
          <p:nvPr/>
        </p:nvSpPr>
        <p:spPr>
          <a:xfrm>
            <a:off x="6372456" y="1345176"/>
            <a:ext cx="100027" cy="720090"/>
          </a:xfrm>
          <a:prstGeom prst="rect">
            <a:avLst/>
          </a:prstGeom>
        </p:spPr>
        <p:txBody>
          <a:bodyPr vert="vert270" wrap="square" lIns="0" tIns="22225" rIns="0" bIns="0" rtlCol="0">
            <a:spAutoFit/>
          </a:bodyPr>
          <a:lstStyle/>
          <a:p>
            <a:pPr marL="12700">
              <a:spcBef>
                <a:spcPts val="175"/>
              </a:spcBef>
            </a:pPr>
            <a:r>
              <a:rPr sz="650" dirty="0">
                <a:solidFill>
                  <a:srgbClr val="171514"/>
                </a:solidFill>
                <a:latin typeface="Microsoft Sans Serif"/>
                <a:cs typeface="Microsoft Sans Serif"/>
              </a:rPr>
              <a:t>resistencia</a:t>
            </a:r>
            <a:r>
              <a:rPr sz="650" i="1" dirty="0">
                <a:solidFill>
                  <a:srgbClr val="171514"/>
                </a:solidFill>
                <a:latin typeface="Arial"/>
                <a:cs typeface="Arial"/>
              </a:rPr>
              <a:t>R</a:t>
            </a:r>
            <a:r>
              <a:rPr sz="650" dirty="0">
                <a:solidFill>
                  <a:srgbClr val="171514"/>
                </a:solidFill>
                <a:latin typeface="Microsoft Sans Serif"/>
                <a:cs typeface="Microsoft Sans Serif"/>
              </a:rPr>
              <a:t>(ohm)</a:t>
            </a:r>
            <a:endParaRPr sz="650">
              <a:latin typeface="Microsoft Sans Serif"/>
              <a:cs typeface="Microsoft Sans Serif"/>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448943" y="954888"/>
            <a:ext cx="83820" cy="3175"/>
          </a:xfrm>
          <a:custGeom>
            <a:avLst/>
            <a:gdLst/>
            <a:ahLst/>
            <a:cxnLst/>
            <a:rect l="l" t="t" r="r" b="b"/>
            <a:pathLst>
              <a:path w="83819" h="3175">
                <a:moveTo>
                  <a:pt x="83743" y="0"/>
                </a:moveTo>
                <a:lnTo>
                  <a:pt x="0" y="0"/>
                </a:lnTo>
                <a:lnTo>
                  <a:pt x="0" y="3175"/>
                </a:lnTo>
                <a:lnTo>
                  <a:pt x="83743" y="3175"/>
                </a:lnTo>
                <a:lnTo>
                  <a:pt x="83743" y="0"/>
                </a:lnTo>
                <a:close/>
              </a:path>
            </a:pathLst>
          </a:custGeom>
          <a:solidFill>
            <a:srgbClr val="000000"/>
          </a:solidFill>
        </p:spPr>
        <p:txBody>
          <a:bodyPr wrap="square" lIns="0" tIns="0" rIns="0" bIns="0" rtlCol="0"/>
          <a:lstStyle/>
          <a:p>
            <a:endParaRPr/>
          </a:p>
        </p:txBody>
      </p:sp>
      <p:sp>
        <p:nvSpPr>
          <p:cNvPr id="3" name="object 3"/>
          <p:cNvSpPr/>
          <p:nvPr/>
        </p:nvSpPr>
        <p:spPr>
          <a:xfrm>
            <a:off x="6353175" y="2298421"/>
            <a:ext cx="1690370" cy="3175"/>
          </a:xfrm>
          <a:custGeom>
            <a:avLst/>
            <a:gdLst/>
            <a:ahLst/>
            <a:cxnLst/>
            <a:rect l="l" t="t" r="r" b="b"/>
            <a:pathLst>
              <a:path w="1690370" h="3175">
                <a:moveTo>
                  <a:pt x="1690293" y="0"/>
                </a:moveTo>
                <a:lnTo>
                  <a:pt x="0" y="0"/>
                </a:lnTo>
                <a:lnTo>
                  <a:pt x="0" y="3162"/>
                </a:lnTo>
                <a:lnTo>
                  <a:pt x="1690293" y="3162"/>
                </a:lnTo>
                <a:lnTo>
                  <a:pt x="1690293" y="0"/>
                </a:lnTo>
                <a:close/>
              </a:path>
            </a:pathLst>
          </a:custGeom>
          <a:solidFill>
            <a:srgbClr val="000000"/>
          </a:solidFill>
        </p:spPr>
        <p:txBody>
          <a:bodyPr wrap="square" lIns="0" tIns="0" rIns="0" bIns="0" rtlCol="0"/>
          <a:lstStyle/>
          <a:p>
            <a:endParaRPr/>
          </a:p>
        </p:txBody>
      </p:sp>
      <p:sp>
        <p:nvSpPr>
          <p:cNvPr id="4" name="object 4"/>
          <p:cNvSpPr/>
          <p:nvPr/>
        </p:nvSpPr>
        <p:spPr>
          <a:xfrm>
            <a:off x="8193087" y="2298421"/>
            <a:ext cx="59690" cy="3175"/>
          </a:xfrm>
          <a:custGeom>
            <a:avLst/>
            <a:gdLst/>
            <a:ahLst/>
            <a:cxnLst/>
            <a:rect l="l" t="t" r="r" b="b"/>
            <a:pathLst>
              <a:path w="59689" h="3175">
                <a:moveTo>
                  <a:pt x="59537" y="0"/>
                </a:moveTo>
                <a:lnTo>
                  <a:pt x="0" y="0"/>
                </a:lnTo>
                <a:lnTo>
                  <a:pt x="0" y="3162"/>
                </a:lnTo>
                <a:lnTo>
                  <a:pt x="59537" y="3162"/>
                </a:lnTo>
                <a:lnTo>
                  <a:pt x="59537" y="0"/>
                </a:lnTo>
                <a:close/>
              </a:path>
            </a:pathLst>
          </a:custGeom>
          <a:solidFill>
            <a:srgbClr val="000000"/>
          </a:solidFill>
        </p:spPr>
        <p:txBody>
          <a:bodyPr wrap="square" lIns="0" tIns="0" rIns="0" bIns="0" rtlCol="0"/>
          <a:lstStyle/>
          <a:p>
            <a:endParaRPr/>
          </a:p>
        </p:txBody>
      </p:sp>
      <p:sp>
        <p:nvSpPr>
          <p:cNvPr id="5" name="object 5"/>
          <p:cNvSpPr/>
          <p:nvPr/>
        </p:nvSpPr>
        <p:spPr>
          <a:xfrm>
            <a:off x="7836700" y="5075403"/>
            <a:ext cx="59690" cy="3175"/>
          </a:xfrm>
          <a:custGeom>
            <a:avLst/>
            <a:gdLst/>
            <a:ahLst/>
            <a:cxnLst/>
            <a:rect l="l" t="t" r="r" b="b"/>
            <a:pathLst>
              <a:path w="59689" h="3175">
                <a:moveTo>
                  <a:pt x="59524" y="0"/>
                </a:moveTo>
                <a:lnTo>
                  <a:pt x="0" y="0"/>
                </a:lnTo>
                <a:lnTo>
                  <a:pt x="0" y="3175"/>
                </a:lnTo>
                <a:lnTo>
                  <a:pt x="59524" y="3175"/>
                </a:lnTo>
                <a:lnTo>
                  <a:pt x="59524" y="0"/>
                </a:lnTo>
                <a:close/>
              </a:path>
            </a:pathLst>
          </a:custGeom>
          <a:solidFill>
            <a:srgbClr val="000000"/>
          </a:solidFill>
        </p:spPr>
        <p:txBody>
          <a:bodyPr wrap="square" lIns="0" tIns="0" rIns="0" bIns="0" rtlCol="0"/>
          <a:lstStyle/>
          <a:p>
            <a:endParaRPr/>
          </a:p>
        </p:txBody>
      </p:sp>
      <p:sp>
        <p:nvSpPr>
          <p:cNvPr id="6" name="object 6"/>
          <p:cNvSpPr/>
          <p:nvPr/>
        </p:nvSpPr>
        <p:spPr>
          <a:xfrm>
            <a:off x="7194943" y="7171005"/>
            <a:ext cx="542290" cy="3175"/>
          </a:xfrm>
          <a:custGeom>
            <a:avLst/>
            <a:gdLst/>
            <a:ahLst/>
            <a:cxnLst/>
            <a:rect l="l" t="t" r="r" b="b"/>
            <a:pathLst>
              <a:path w="542289" h="3175">
                <a:moveTo>
                  <a:pt x="541731" y="0"/>
                </a:moveTo>
                <a:lnTo>
                  <a:pt x="0" y="0"/>
                </a:lnTo>
                <a:lnTo>
                  <a:pt x="0" y="3175"/>
                </a:lnTo>
                <a:lnTo>
                  <a:pt x="541731" y="3175"/>
                </a:lnTo>
                <a:lnTo>
                  <a:pt x="541731" y="0"/>
                </a:lnTo>
                <a:close/>
              </a:path>
            </a:pathLst>
          </a:custGeom>
          <a:solidFill>
            <a:srgbClr val="000000"/>
          </a:solidFill>
        </p:spPr>
        <p:txBody>
          <a:bodyPr wrap="square" lIns="0" tIns="0" rIns="0" bIns="0" rtlCol="0"/>
          <a:lstStyle/>
          <a:p>
            <a:endParaRPr/>
          </a:p>
        </p:txBody>
      </p:sp>
      <p:sp>
        <p:nvSpPr>
          <p:cNvPr id="7" name="object 7"/>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26</a:t>
            </a:r>
            <a:endParaRPr sz="900">
              <a:latin typeface="Arial"/>
              <a:cs typeface="Arial"/>
            </a:endParaRPr>
          </a:p>
        </p:txBody>
      </p:sp>
      <p:sp>
        <p:nvSpPr>
          <p:cNvPr id="8" name="object 8"/>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9" name="object 9"/>
          <p:cNvSpPr txBox="1"/>
          <p:nvPr/>
        </p:nvSpPr>
        <p:spPr>
          <a:xfrm>
            <a:off x="5324476" y="762864"/>
            <a:ext cx="2893695" cy="572770"/>
          </a:xfrm>
          <a:prstGeom prst="rect">
            <a:avLst/>
          </a:prstGeom>
        </p:spPr>
        <p:txBody>
          <a:bodyPr vert="horz" wrap="square" lIns="0" tIns="22225" rIns="0" bIns="0" rtlCol="0">
            <a:spAutoFit/>
          </a:bodyPr>
          <a:lstStyle/>
          <a:p>
            <a:pPr marL="1652905">
              <a:spcBef>
                <a:spcPts val="175"/>
              </a:spcBef>
            </a:pPr>
            <a:r>
              <a:rPr sz="1575" i="1" spc="-89" baseline="-29100" dirty="0">
                <a:latin typeface="Arial"/>
                <a:cs typeface="Arial"/>
              </a:rPr>
              <a:t>V</a:t>
            </a:r>
            <a:r>
              <a:rPr sz="1500" spc="-89" baseline="-30555" dirty="0" smtClean="0">
                <a:latin typeface="Microsoft Sans Serif"/>
                <a:cs typeface="Microsoft Sans Serif"/>
              </a:rPr>
              <a:t>=</a:t>
            </a:r>
            <a:r>
              <a:rPr lang="es-ES" sz="1500" spc="337" baseline="-30555" dirty="0" smtClean="0">
                <a:latin typeface="Microsoft Sans Serif"/>
                <a:cs typeface="Microsoft Sans Serif"/>
              </a:rPr>
              <a:t> </a:t>
            </a:r>
            <a:r>
              <a:rPr sz="1575" i="1" u="sng" baseline="5291" dirty="0" smtClean="0">
                <a:uFill>
                  <a:solidFill>
                    <a:srgbClr val="000000"/>
                  </a:solidFill>
                </a:uFill>
                <a:latin typeface="Arial"/>
                <a:cs typeface="Arial"/>
              </a:rPr>
              <a:t>ρ</a:t>
            </a:r>
            <a:r>
              <a:rPr sz="1500" u="sng" baseline="5555" dirty="0" smtClean="0">
                <a:uFill>
                  <a:solidFill>
                    <a:srgbClr val="000000"/>
                  </a:solidFill>
                </a:uFill>
                <a:latin typeface="Microsoft Sans Serif"/>
                <a:cs typeface="Microsoft Sans Serif"/>
              </a:rPr>
              <a:t>-</a:t>
            </a:r>
            <a:r>
              <a:rPr sz="1500" baseline="5555" dirty="0" smtClean="0">
                <a:latin typeface="Microsoft Sans Serif"/>
                <a:cs typeface="Microsoft Sans Serif"/>
              </a:rPr>
              <a:t>1</a:t>
            </a:r>
            <a:r>
              <a:rPr lang="es-ES" sz="1500" baseline="5555" dirty="0" smtClean="0">
                <a:latin typeface="Microsoft Sans Serif"/>
                <a:cs typeface="Microsoft Sans Serif"/>
              </a:rPr>
              <a:t> </a:t>
            </a:r>
            <a:r>
              <a:rPr sz="1500" spc="-22" baseline="-30555" dirty="0" smtClean="0">
                <a:latin typeface="Microsoft Sans Serif"/>
                <a:cs typeface="Microsoft Sans Serif"/>
              </a:rPr>
              <a:t>+</a:t>
            </a:r>
            <a:r>
              <a:rPr sz="1500" spc="97" baseline="-30555" dirty="0" smtClean="0">
                <a:latin typeface="Microsoft Sans Serif"/>
                <a:cs typeface="Microsoft Sans Serif"/>
              </a:rPr>
              <a:t> </a:t>
            </a:r>
            <a:r>
              <a:rPr sz="950" u="sng" spc="15" dirty="0">
                <a:uFill>
                  <a:solidFill>
                    <a:srgbClr val="000000"/>
                  </a:solidFill>
                </a:uFill>
                <a:latin typeface="Microsoft Sans Serif"/>
                <a:cs typeface="Microsoft Sans Serif"/>
              </a:rPr>
              <a:t>1</a:t>
            </a:r>
            <a:r>
              <a:rPr sz="950" spc="-15" dirty="0">
                <a:latin typeface="Microsoft Sans Serif"/>
                <a:cs typeface="Microsoft Sans Serif"/>
              </a:rPr>
              <a:t> </a:t>
            </a:r>
            <a:r>
              <a:rPr sz="950" spc="10" dirty="0">
                <a:latin typeface="Microsoft Sans Serif"/>
                <a:cs typeface="Microsoft Sans Serif"/>
              </a:rPr>
              <a:t>-</a:t>
            </a:r>
            <a:r>
              <a:rPr sz="550" spc="10" dirty="0">
                <a:latin typeface="Microsoft Sans Serif"/>
                <a:cs typeface="Microsoft Sans Serif"/>
              </a:rPr>
              <a:t>1</a:t>
            </a:r>
            <a:r>
              <a:rPr sz="1000" i="1" u="sng" spc="10" dirty="0">
                <a:uFill>
                  <a:solidFill>
                    <a:srgbClr val="000000"/>
                  </a:solidFill>
                </a:uFill>
                <a:latin typeface="Arial"/>
                <a:cs typeface="Arial"/>
              </a:rPr>
              <a:t>I</a:t>
            </a:r>
            <a:endParaRPr sz="1000" dirty="0">
              <a:latin typeface="Arial"/>
              <a:cs typeface="Arial"/>
            </a:endParaRPr>
          </a:p>
          <a:p>
            <a:pPr marL="1900555">
              <a:spcBef>
                <a:spcPts val="75"/>
              </a:spcBef>
              <a:tabLst>
                <a:tab pos="2351405" algn="l"/>
              </a:tabLst>
            </a:pPr>
            <a:r>
              <a:rPr sz="850" spc="50" dirty="0">
                <a:latin typeface="Microsoft Sans Serif"/>
                <a:cs typeface="Microsoft Sans Serif"/>
              </a:rPr>
              <a:t>2π</a:t>
            </a:r>
            <a:r>
              <a:rPr sz="850" spc="-5" dirty="0">
                <a:latin typeface="Microsoft Sans Serif"/>
                <a:cs typeface="Microsoft Sans Serif"/>
              </a:rPr>
              <a:t> --</a:t>
            </a:r>
            <a:r>
              <a:rPr sz="850" i="1" spc="-5" dirty="0">
                <a:latin typeface="Arial"/>
                <a:cs typeface="Arial"/>
              </a:rPr>
              <a:t>a	</a:t>
            </a:r>
            <a:r>
              <a:rPr sz="1050" i="1" dirty="0">
                <a:latin typeface="Arial"/>
                <a:cs typeface="Arial"/>
              </a:rPr>
              <a:t>d</a:t>
            </a:r>
            <a:r>
              <a:rPr sz="1000" dirty="0">
                <a:latin typeface="Microsoft Sans Serif"/>
                <a:cs typeface="Microsoft Sans Serif"/>
              </a:rPr>
              <a:t>--</a:t>
            </a:r>
            <a:r>
              <a:rPr sz="600" dirty="0">
                <a:latin typeface="Microsoft Sans Serif"/>
                <a:cs typeface="Microsoft Sans Serif"/>
              </a:rPr>
              <a:t>2</a:t>
            </a:r>
          </a:p>
          <a:p>
            <a:pPr marL="25400">
              <a:spcBef>
                <a:spcPts val="620"/>
              </a:spcBef>
            </a:pP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total</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los</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dos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electrodos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paralelo</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dirty="0">
              <a:latin typeface="Microsoft Sans Serif"/>
              <a:cs typeface="Microsoft Sans Serif"/>
            </a:endParaRPr>
          </a:p>
        </p:txBody>
      </p:sp>
      <p:sp>
        <p:nvSpPr>
          <p:cNvPr id="10" name="object 10"/>
          <p:cNvSpPr txBox="1"/>
          <p:nvPr/>
        </p:nvSpPr>
        <p:spPr>
          <a:xfrm>
            <a:off x="7341385" y="1594481"/>
            <a:ext cx="297180" cy="173766"/>
          </a:xfrm>
          <a:prstGeom prst="rect">
            <a:avLst/>
          </a:prstGeom>
        </p:spPr>
        <p:txBody>
          <a:bodyPr vert="horz" wrap="square" lIns="0" tIns="12065" rIns="0" bIns="0" rtlCol="0">
            <a:spAutoFit/>
          </a:bodyPr>
          <a:lstStyle/>
          <a:p>
            <a:pPr marL="12700">
              <a:spcBef>
                <a:spcPts val="95"/>
              </a:spcBef>
            </a:pPr>
            <a:r>
              <a:rPr sz="600" spc="5" dirty="0">
                <a:latin typeface="Microsoft Sans Serif"/>
                <a:cs typeface="Microsoft Sans Serif"/>
              </a:rPr>
              <a:t>2</a:t>
            </a:r>
            <a:r>
              <a:rPr sz="1000" spc="55" dirty="0">
                <a:latin typeface="Microsoft Sans Serif"/>
                <a:cs typeface="Microsoft Sans Serif"/>
              </a:rPr>
              <a:t>2π</a:t>
            </a:r>
            <a:r>
              <a:rPr sz="1050" i="1" spc="-25" dirty="0">
                <a:latin typeface="Arial"/>
                <a:cs typeface="Arial"/>
              </a:rPr>
              <a:t>a</a:t>
            </a:r>
            <a:endParaRPr sz="1050">
              <a:latin typeface="Arial"/>
              <a:cs typeface="Arial"/>
            </a:endParaRPr>
          </a:p>
        </p:txBody>
      </p:sp>
      <p:sp>
        <p:nvSpPr>
          <p:cNvPr id="11" name="object 11"/>
          <p:cNvSpPr txBox="1"/>
          <p:nvPr/>
        </p:nvSpPr>
        <p:spPr>
          <a:xfrm>
            <a:off x="6781006" y="1498850"/>
            <a:ext cx="1357630" cy="173766"/>
          </a:xfrm>
          <a:prstGeom prst="rect">
            <a:avLst/>
          </a:prstGeom>
        </p:spPr>
        <p:txBody>
          <a:bodyPr vert="horz" wrap="square" lIns="0" tIns="12065" rIns="0" bIns="0" rtlCol="0">
            <a:spAutoFit/>
          </a:bodyPr>
          <a:lstStyle/>
          <a:p>
            <a:pPr marL="38100">
              <a:spcBef>
                <a:spcPts val="95"/>
              </a:spcBef>
            </a:pPr>
            <a:r>
              <a:rPr sz="1000" i="1" spc="-20" dirty="0" smtClean="0">
                <a:latin typeface="Arial"/>
                <a:cs typeface="Arial"/>
              </a:rPr>
              <a:t>R</a:t>
            </a:r>
            <a:r>
              <a:rPr sz="950" spc="-20" dirty="0" smtClean="0">
                <a:latin typeface="Microsoft Sans Serif"/>
                <a:cs typeface="Microsoft Sans Serif"/>
              </a:rPr>
              <a:t>=</a:t>
            </a:r>
            <a:r>
              <a:rPr sz="1000" i="1" spc="-20" dirty="0" smtClean="0">
                <a:latin typeface="Arial"/>
                <a:cs typeface="Arial"/>
              </a:rPr>
              <a:t>V</a:t>
            </a:r>
            <a:r>
              <a:rPr sz="950" spc="-20" dirty="0" smtClean="0">
                <a:latin typeface="Microsoft Sans Serif"/>
                <a:cs typeface="Microsoft Sans Serif"/>
              </a:rPr>
              <a:t>/</a:t>
            </a:r>
            <a:r>
              <a:rPr sz="1000" i="1" spc="-20" dirty="0" smtClean="0">
                <a:latin typeface="Arial"/>
                <a:cs typeface="Arial"/>
              </a:rPr>
              <a:t>I</a:t>
            </a:r>
            <a:r>
              <a:rPr sz="950" spc="-20" dirty="0" smtClean="0">
                <a:latin typeface="Microsoft Sans Serif"/>
                <a:cs typeface="Microsoft Sans Serif"/>
              </a:rPr>
              <a:t>=</a:t>
            </a:r>
            <a:r>
              <a:rPr sz="550" spc="-20" dirty="0" smtClean="0">
                <a:latin typeface="Microsoft Sans Serif"/>
                <a:cs typeface="Microsoft Sans Serif"/>
              </a:rPr>
              <a:t>1</a:t>
            </a:r>
            <a:r>
              <a:rPr lang="es-ES" sz="550" spc="114" dirty="0" smtClean="0">
                <a:latin typeface="Microsoft Sans Serif"/>
                <a:cs typeface="Microsoft Sans Serif"/>
              </a:rPr>
              <a:t> </a:t>
            </a:r>
            <a:r>
              <a:rPr sz="1575" i="1" u="sng" baseline="34391" dirty="0" smtClean="0">
                <a:uFill>
                  <a:solidFill>
                    <a:srgbClr val="000000"/>
                  </a:solidFill>
                </a:uFill>
                <a:latin typeface="Arial"/>
                <a:cs typeface="Arial"/>
              </a:rPr>
              <a:t>ρ</a:t>
            </a:r>
            <a:r>
              <a:rPr sz="1575" i="1" spc="390" baseline="34391" dirty="0" smtClean="0">
                <a:latin typeface="Arial"/>
                <a:cs typeface="Arial"/>
              </a:rPr>
              <a:t> </a:t>
            </a:r>
            <a:r>
              <a:rPr sz="800" spc="25" dirty="0">
                <a:latin typeface="Microsoft Sans Serif"/>
                <a:cs typeface="Microsoft Sans Serif"/>
              </a:rPr>
              <a:t>[1</a:t>
            </a:r>
            <a:r>
              <a:rPr sz="800" spc="-15" dirty="0">
                <a:latin typeface="Microsoft Sans Serif"/>
                <a:cs typeface="Microsoft Sans Serif"/>
              </a:rPr>
              <a:t> </a:t>
            </a:r>
            <a:r>
              <a:rPr sz="800" spc="-10" dirty="0">
                <a:latin typeface="Microsoft Sans Serif"/>
                <a:cs typeface="Microsoft Sans Serif"/>
              </a:rPr>
              <a:t>+</a:t>
            </a:r>
            <a:r>
              <a:rPr sz="800" spc="-15" dirty="0">
                <a:latin typeface="Microsoft Sans Serif"/>
                <a:cs typeface="Microsoft Sans Serif"/>
              </a:rPr>
              <a:t> </a:t>
            </a:r>
            <a:r>
              <a:rPr sz="800" spc="15" dirty="0">
                <a:latin typeface="Microsoft Sans Serif"/>
                <a:cs typeface="Microsoft Sans Serif"/>
              </a:rPr>
              <a:t>(</a:t>
            </a:r>
            <a:r>
              <a:rPr sz="800" i="1" spc="15" dirty="0">
                <a:latin typeface="Arial"/>
                <a:cs typeface="Arial"/>
              </a:rPr>
              <a:t>a</a:t>
            </a:r>
            <a:r>
              <a:rPr sz="800" spc="15" dirty="0">
                <a:latin typeface="Microsoft Sans Serif"/>
                <a:cs typeface="Microsoft Sans Serif"/>
              </a:rPr>
              <a:t>/</a:t>
            </a:r>
            <a:r>
              <a:rPr sz="800" i="1" spc="15" dirty="0">
                <a:latin typeface="Arial"/>
                <a:cs typeface="Arial"/>
              </a:rPr>
              <a:t>d</a:t>
            </a:r>
            <a:r>
              <a:rPr sz="800" spc="15" dirty="0">
                <a:latin typeface="Microsoft Sans Serif"/>
                <a:cs typeface="Microsoft Sans Serif"/>
              </a:rPr>
              <a:t>)]</a:t>
            </a:r>
            <a:endParaRPr sz="800" dirty="0">
              <a:latin typeface="Microsoft Sans Serif"/>
              <a:cs typeface="Microsoft Sans Serif"/>
            </a:endParaRPr>
          </a:p>
        </p:txBody>
      </p:sp>
      <p:sp>
        <p:nvSpPr>
          <p:cNvPr id="12" name="object 12"/>
          <p:cNvSpPr txBox="1"/>
          <p:nvPr/>
        </p:nvSpPr>
        <p:spPr>
          <a:xfrm>
            <a:off x="5336937" y="1879649"/>
            <a:ext cx="1543685" cy="116057"/>
          </a:xfrm>
          <a:prstGeom prst="rect">
            <a:avLst/>
          </a:prstGeom>
        </p:spPr>
        <p:txBody>
          <a:bodyPr vert="horz" wrap="square" lIns="0" tIns="15875" rIns="0" bIns="0" rtlCol="0">
            <a:spAutoFit/>
          </a:bodyPr>
          <a:lstStyle/>
          <a:p>
            <a:pPr marL="12700">
              <a:spcBef>
                <a:spcPts val="125"/>
              </a:spcBef>
            </a:pPr>
            <a:r>
              <a:rPr sz="650" dirty="0">
                <a:solidFill>
                  <a:srgbClr val="171514"/>
                </a:solidFill>
                <a:latin typeface="Microsoft Sans Serif"/>
                <a:cs typeface="Microsoft Sans Serif"/>
              </a:rPr>
              <a:t>si</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dejamos</a:t>
            </a:r>
            <a:r>
              <a:rPr sz="650" i="1" spc="20" dirty="0">
                <a:solidFill>
                  <a:srgbClr val="171514"/>
                </a:solidFill>
                <a:latin typeface="Arial"/>
                <a:cs typeface="Arial"/>
              </a:rPr>
              <a:t>α</a:t>
            </a:r>
            <a:r>
              <a:rPr sz="650" spc="20" dirty="0">
                <a:solidFill>
                  <a:srgbClr val="171514"/>
                </a:solidFill>
                <a:latin typeface="Microsoft Sans Serif"/>
                <a:cs typeface="Microsoft Sans Serif"/>
              </a:rPr>
              <a:t>=</a:t>
            </a:r>
            <a:r>
              <a:rPr sz="650" i="1" spc="20" dirty="0">
                <a:solidFill>
                  <a:srgbClr val="171514"/>
                </a:solidFill>
                <a:latin typeface="Arial"/>
                <a:cs typeface="Arial"/>
              </a:rPr>
              <a:t>anuncio</a:t>
            </a:r>
            <a:r>
              <a:rPr sz="650" spc="20" dirty="0">
                <a:solidFill>
                  <a:srgbClr val="171514"/>
                </a:solidFill>
                <a:latin typeface="Microsoft Sans Serif"/>
                <a:cs typeface="Microsoft Sans Serif"/>
              </a:rPr>
              <a:t>podemos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escribir,</a:t>
            </a:r>
            <a:endParaRPr sz="650">
              <a:latin typeface="Microsoft Sans Serif"/>
              <a:cs typeface="Microsoft Sans Serif"/>
            </a:endParaRPr>
          </a:p>
        </p:txBody>
      </p:sp>
      <p:sp>
        <p:nvSpPr>
          <p:cNvPr id="13" name="object 13"/>
          <p:cNvSpPr txBox="1"/>
          <p:nvPr/>
        </p:nvSpPr>
        <p:spPr>
          <a:xfrm>
            <a:off x="6350731" y="2150747"/>
            <a:ext cx="1602105" cy="228268"/>
          </a:xfrm>
          <a:prstGeom prst="rect">
            <a:avLst/>
          </a:prstGeom>
        </p:spPr>
        <p:txBody>
          <a:bodyPr vert="horz" wrap="square" lIns="0" tIns="12700" rIns="0" bIns="0" rtlCol="0">
            <a:spAutoFit/>
          </a:bodyPr>
          <a:lstStyle/>
          <a:p>
            <a:pPr marL="12700">
              <a:spcBef>
                <a:spcPts val="100"/>
              </a:spcBef>
            </a:pPr>
            <a:r>
              <a:rPr sz="700" dirty="0">
                <a:latin typeface="Microsoft Sans Serif"/>
                <a:cs typeface="Microsoft Sans Serif"/>
              </a:rPr>
              <a:t>Resistencia</a:t>
            </a:r>
            <a:r>
              <a:rPr sz="700" spc="-5" dirty="0">
                <a:latin typeface="Microsoft Sans Serif"/>
                <a:cs typeface="Microsoft Sans Serif"/>
              </a:rPr>
              <a:t> </a:t>
            </a:r>
            <a:r>
              <a:rPr sz="700" spc="20" dirty="0">
                <a:latin typeface="Microsoft Sans Serif"/>
                <a:cs typeface="Microsoft Sans Serif"/>
              </a:rPr>
              <a:t>de</a:t>
            </a:r>
            <a:r>
              <a:rPr sz="700" dirty="0">
                <a:latin typeface="Microsoft Sans Serif"/>
                <a:cs typeface="Microsoft Sans Serif"/>
              </a:rPr>
              <a:t> </a:t>
            </a:r>
            <a:r>
              <a:rPr sz="700" spc="20" dirty="0">
                <a:latin typeface="Microsoft Sans Serif"/>
                <a:cs typeface="Microsoft Sans Serif"/>
              </a:rPr>
              <a:t>dos</a:t>
            </a:r>
            <a:r>
              <a:rPr sz="700" dirty="0">
                <a:latin typeface="Microsoft Sans Serif"/>
                <a:cs typeface="Microsoft Sans Serif"/>
              </a:rPr>
              <a:t> </a:t>
            </a:r>
            <a:r>
              <a:rPr lang="es-ES" sz="700" spc="10" dirty="0" smtClean="0">
                <a:latin typeface="Microsoft Sans Serif"/>
                <a:cs typeface="Microsoft Sans Serif"/>
              </a:rPr>
              <a:t>jabalina</a:t>
            </a:r>
            <a:r>
              <a:rPr sz="700" spc="10" dirty="0" smtClean="0">
                <a:latin typeface="Microsoft Sans Serif"/>
                <a:cs typeface="Microsoft Sans Serif"/>
              </a:rPr>
              <a:t>s</a:t>
            </a:r>
            <a:r>
              <a:rPr sz="700" dirty="0" smtClean="0">
                <a:latin typeface="Microsoft Sans Serif"/>
                <a:cs typeface="Microsoft Sans Serif"/>
              </a:rPr>
              <a:t> </a:t>
            </a:r>
            <a:r>
              <a:rPr sz="700" spc="20" dirty="0">
                <a:latin typeface="Microsoft Sans Serif"/>
                <a:cs typeface="Microsoft Sans Serif"/>
              </a:rPr>
              <a:t>en</a:t>
            </a:r>
            <a:r>
              <a:rPr sz="700" dirty="0">
                <a:latin typeface="Microsoft Sans Serif"/>
                <a:cs typeface="Microsoft Sans Serif"/>
              </a:rPr>
              <a:t> </a:t>
            </a:r>
            <a:r>
              <a:rPr sz="700" spc="20" dirty="0">
                <a:latin typeface="Microsoft Sans Serif"/>
                <a:cs typeface="Microsoft Sans Serif"/>
              </a:rPr>
              <a:t>paralelo</a:t>
            </a:r>
            <a:endParaRPr sz="700" dirty="0">
              <a:latin typeface="Microsoft Sans Serif"/>
              <a:cs typeface="Microsoft Sans Serif"/>
            </a:endParaRPr>
          </a:p>
        </p:txBody>
      </p:sp>
      <p:sp>
        <p:nvSpPr>
          <p:cNvPr id="14" name="object 14"/>
          <p:cNvSpPr txBox="1"/>
          <p:nvPr/>
        </p:nvSpPr>
        <p:spPr>
          <a:xfrm>
            <a:off x="6644640" y="2329690"/>
            <a:ext cx="1076325" cy="228268"/>
          </a:xfrm>
          <a:prstGeom prst="rect">
            <a:avLst/>
          </a:prstGeom>
        </p:spPr>
        <p:txBody>
          <a:bodyPr vert="horz" wrap="square" lIns="0" tIns="12700" rIns="0" bIns="0" rtlCol="0">
            <a:spAutoFit/>
          </a:bodyPr>
          <a:lstStyle/>
          <a:p>
            <a:pPr marL="12700">
              <a:spcBef>
                <a:spcPts val="100"/>
              </a:spcBef>
            </a:pPr>
            <a:r>
              <a:rPr sz="700" dirty="0">
                <a:latin typeface="Microsoft Sans Serif"/>
                <a:cs typeface="Microsoft Sans Serif"/>
              </a:rPr>
              <a:t>Resistencia</a:t>
            </a:r>
            <a:r>
              <a:rPr sz="700" spc="-15" dirty="0">
                <a:latin typeface="Microsoft Sans Serif"/>
                <a:cs typeface="Microsoft Sans Serif"/>
              </a:rPr>
              <a:t> </a:t>
            </a:r>
            <a:r>
              <a:rPr sz="700" spc="20" dirty="0">
                <a:latin typeface="Microsoft Sans Serif"/>
                <a:cs typeface="Microsoft Sans Serif"/>
              </a:rPr>
              <a:t>de</a:t>
            </a:r>
            <a:r>
              <a:rPr sz="700" spc="-10" dirty="0">
                <a:latin typeface="Microsoft Sans Serif"/>
                <a:cs typeface="Microsoft Sans Serif"/>
              </a:rPr>
              <a:t> </a:t>
            </a:r>
            <a:r>
              <a:rPr sz="700" spc="30" dirty="0" err="1">
                <a:latin typeface="Microsoft Sans Serif"/>
                <a:cs typeface="Microsoft Sans Serif"/>
              </a:rPr>
              <a:t>una</a:t>
            </a:r>
            <a:r>
              <a:rPr sz="700" spc="-10" dirty="0">
                <a:latin typeface="Microsoft Sans Serif"/>
                <a:cs typeface="Microsoft Sans Serif"/>
              </a:rPr>
              <a:t> </a:t>
            </a:r>
            <a:r>
              <a:rPr lang="es-ES" sz="700" spc="15" dirty="0" smtClean="0">
                <a:latin typeface="Microsoft Sans Serif"/>
                <a:cs typeface="Microsoft Sans Serif"/>
              </a:rPr>
              <a:t>jabalina</a:t>
            </a:r>
            <a:endParaRPr sz="700" dirty="0">
              <a:latin typeface="Microsoft Sans Serif"/>
              <a:cs typeface="Microsoft Sans Serif"/>
            </a:endParaRPr>
          </a:p>
        </p:txBody>
      </p:sp>
      <p:sp>
        <p:nvSpPr>
          <p:cNvPr id="15" name="object 15"/>
          <p:cNvSpPr txBox="1"/>
          <p:nvPr/>
        </p:nvSpPr>
        <p:spPr>
          <a:xfrm>
            <a:off x="8070056" y="2195473"/>
            <a:ext cx="450850" cy="165430"/>
          </a:xfrm>
          <a:prstGeom prst="rect">
            <a:avLst/>
          </a:prstGeom>
        </p:spPr>
        <p:txBody>
          <a:bodyPr vert="horz" wrap="square" lIns="0" tIns="11430" rIns="0" bIns="0" rtlCol="0">
            <a:spAutoFit/>
          </a:bodyPr>
          <a:lstStyle/>
          <a:p>
            <a:pPr marL="12700">
              <a:spcBef>
                <a:spcPts val="90"/>
              </a:spcBef>
            </a:pPr>
            <a:r>
              <a:rPr sz="950" spc="-15" dirty="0">
                <a:latin typeface="Microsoft Sans Serif"/>
                <a:cs typeface="Microsoft Sans Serif"/>
              </a:rPr>
              <a:t>=</a:t>
            </a:r>
            <a:r>
              <a:rPr sz="550" spc="5" dirty="0">
                <a:latin typeface="Microsoft Sans Serif"/>
                <a:cs typeface="Microsoft Sans Serif"/>
              </a:rPr>
              <a:t>1</a:t>
            </a:r>
            <a:r>
              <a:rPr sz="950" spc="-10" dirty="0">
                <a:latin typeface="Microsoft Sans Serif"/>
                <a:cs typeface="Microsoft Sans Serif"/>
              </a:rPr>
              <a:t>(1 </a:t>
            </a:r>
            <a:r>
              <a:rPr sz="950" spc="-15" dirty="0">
                <a:latin typeface="Microsoft Sans Serif"/>
                <a:cs typeface="Microsoft Sans Serif"/>
              </a:rPr>
              <a:t>+</a:t>
            </a:r>
            <a:r>
              <a:rPr sz="1000" i="1" spc="10" dirty="0">
                <a:latin typeface="Arial"/>
                <a:cs typeface="Arial"/>
              </a:rPr>
              <a:t>α</a:t>
            </a:r>
            <a:r>
              <a:rPr sz="950" spc="-35" dirty="0">
                <a:latin typeface="Microsoft Sans Serif"/>
                <a:cs typeface="Microsoft Sans Serif"/>
              </a:rPr>
              <a:t>)</a:t>
            </a:r>
            <a:endParaRPr sz="950">
              <a:latin typeface="Microsoft Sans Serif"/>
              <a:cs typeface="Microsoft Sans Serif"/>
            </a:endParaRPr>
          </a:p>
        </p:txBody>
      </p:sp>
      <p:sp>
        <p:nvSpPr>
          <p:cNvPr id="16" name="object 16"/>
          <p:cNvSpPr txBox="1"/>
          <p:nvPr/>
        </p:nvSpPr>
        <p:spPr>
          <a:xfrm>
            <a:off x="8191493" y="2277775"/>
            <a:ext cx="69215" cy="105157"/>
          </a:xfrm>
          <a:prstGeom prst="rect">
            <a:avLst/>
          </a:prstGeom>
        </p:spPr>
        <p:txBody>
          <a:bodyPr vert="horz" wrap="square" lIns="0" tIns="12700" rIns="0" bIns="0" rtlCol="0">
            <a:spAutoFit/>
          </a:bodyPr>
          <a:lstStyle/>
          <a:p>
            <a:pPr marL="12700">
              <a:spcBef>
                <a:spcPts val="100"/>
              </a:spcBef>
            </a:pPr>
            <a:r>
              <a:rPr sz="600" spc="5" dirty="0">
                <a:latin typeface="Microsoft Sans Serif"/>
                <a:cs typeface="Microsoft Sans Serif"/>
              </a:rPr>
              <a:t>2</a:t>
            </a:r>
            <a:endParaRPr sz="600">
              <a:latin typeface="Microsoft Sans Serif"/>
              <a:cs typeface="Microsoft Sans Serif"/>
            </a:endParaRPr>
          </a:p>
        </p:txBody>
      </p:sp>
      <p:sp>
        <p:nvSpPr>
          <p:cNvPr id="17" name="object 17"/>
          <p:cNvSpPr txBox="1"/>
          <p:nvPr/>
        </p:nvSpPr>
        <p:spPr>
          <a:xfrm>
            <a:off x="9368551" y="2207136"/>
            <a:ext cx="255904" cy="151323"/>
          </a:xfrm>
          <a:prstGeom prst="rect">
            <a:avLst/>
          </a:prstGeom>
        </p:spPr>
        <p:txBody>
          <a:bodyPr vert="horz" wrap="square" lIns="0" tIns="12700" rIns="0" bIns="0" rtlCol="0">
            <a:spAutoFit/>
          </a:bodyPr>
          <a:lstStyle/>
          <a:p>
            <a:pPr marL="12700">
              <a:spcBef>
                <a:spcPts val="100"/>
              </a:spcBef>
            </a:pPr>
            <a:r>
              <a:rPr sz="900" spc="-10" dirty="0">
                <a:solidFill>
                  <a:srgbClr val="171514"/>
                </a:solidFill>
                <a:latin typeface="Microsoft Sans Serif"/>
                <a:cs typeface="Microsoft Sans Serif"/>
              </a:rPr>
              <a:t>(3.5)</a:t>
            </a:r>
            <a:endParaRPr sz="900">
              <a:latin typeface="Microsoft Sans Serif"/>
              <a:cs typeface="Microsoft Sans Serif"/>
            </a:endParaRPr>
          </a:p>
        </p:txBody>
      </p:sp>
      <p:sp>
        <p:nvSpPr>
          <p:cNvPr id="18" name="object 18"/>
          <p:cNvSpPr txBox="1"/>
          <p:nvPr/>
        </p:nvSpPr>
        <p:spPr>
          <a:xfrm>
            <a:off x="5337142" y="2516132"/>
            <a:ext cx="4204335" cy="1242060"/>
          </a:xfrm>
          <a:prstGeom prst="rect">
            <a:avLst/>
          </a:prstGeom>
        </p:spPr>
        <p:txBody>
          <a:bodyPr vert="horz" wrap="square" lIns="0" tIns="11430" rIns="0" bIns="0" rtlCol="0">
            <a:spAutoFit/>
          </a:bodyPr>
          <a:lstStyle/>
          <a:p>
            <a:pPr marL="12700" marR="238125">
              <a:lnSpc>
                <a:spcPct val="125000"/>
              </a:lnSpc>
              <a:spcBef>
                <a:spcPts val="90"/>
              </a:spcBef>
            </a:pPr>
            <a:r>
              <a:rPr sz="800" spc="-25" dirty="0">
                <a:solidFill>
                  <a:srgbClr val="171514"/>
                </a:solidFill>
                <a:latin typeface="Microsoft Sans Serif"/>
                <a:cs typeface="Microsoft Sans Serif"/>
              </a:rPr>
              <a:t>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relación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anterior</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denominará</a:t>
            </a:r>
            <a:r>
              <a:rPr sz="800" i="1" spc="30" dirty="0">
                <a:solidFill>
                  <a:srgbClr val="171514"/>
                </a:solidFill>
                <a:latin typeface="Arial"/>
                <a:cs typeface="Arial"/>
              </a:rPr>
              <a:t>relación</a:t>
            </a:r>
            <a:r>
              <a:rPr sz="800" i="1" spc="-10" dirty="0">
                <a:solidFill>
                  <a:srgbClr val="171514"/>
                </a:solidFill>
                <a:latin typeface="Arial"/>
                <a:cs typeface="Arial"/>
              </a:rPr>
              <a:t> </a:t>
            </a:r>
            <a:r>
              <a:rPr sz="800" i="1" spc="25" dirty="0">
                <a:solidFill>
                  <a:srgbClr val="171514"/>
                </a:solidFill>
                <a:latin typeface="Arial"/>
                <a:cs typeface="Arial"/>
              </a:rPr>
              <a:t>de</a:t>
            </a:r>
            <a:r>
              <a:rPr sz="800" i="1" spc="-10" dirty="0">
                <a:solidFill>
                  <a:srgbClr val="171514"/>
                </a:solidFill>
                <a:latin typeface="Arial"/>
                <a:cs typeface="Arial"/>
              </a:rPr>
              <a:t> </a:t>
            </a:r>
            <a:r>
              <a:rPr sz="800" i="1" spc="15" dirty="0">
                <a:solidFill>
                  <a:srgbClr val="171514"/>
                </a:solidFill>
                <a:latin typeface="Arial"/>
                <a:cs typeface="Arial"/>
              </a:rPr>
              <a:t>resistencia</a:t>
            </a:r>
            <a:r>
              <a:rPr sz="800" spc="15"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55"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evidente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esta</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relación</a:t>
            </a:r>
            <a:r>
              <a:rPr sz="800" spc="-5"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igual</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0,5</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excepto</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si</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separación</a:t>
            </a:r>
            <a:r>
              <a:rPr sz="800" i="1" spc="15" dirty="0">
                <a:solidFill>
                  <a:srgbClr val="171514"/>
                </a:solidFill>
                <a:latin typeface="Arial"/>
                <a:cs typeface="Arial"/>
              </a:rPr>
              <a:t>d</a:t>
            </a:r>
            <a:r>
              <a:rPr sz="800" spc="15"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infinito</a:t>
            </a:r>
            <a:r>
              <a:rPr sz="800" spc="35" dirty="0">
                <a:solidFill>
                  <a:srgbClr val="171514"/>
                </a:solidFill>
                <a:latin typeface="Microsoft Sans Serif"/>
                <a:cs typeface="Microsoft Sans Serif"/>
              </a:rPr>
              <a:t>.</a:t>
            </a:r>
            <a:endParaRPr sz="800" dirty="0">
              <a:latin typeface="Microsoft Sans Serif"/>
              <a:cs typeface="Microsoft Sans Serif"/>
            </a:endParaRPr>
          </a:p>
          <a:p>
            <a:pPr>
              <a:spcBef>
                <a:spcPts val="25"/>
              </a:spcBef>
            </a:pPr>
            <a:endParaRPr sz="1250" dirty="0">
              <a:latin typeface="Microsoft Sans Serif"/>
              <a:cs typeface="Microsoft Sans Serif"/>
            </a:endParaRPr>
          </a:p>
          <a:p>
            <a:pPr marL="12700"/>
            <a:r>
              <a:rPr sz="800" dirty="0">
                <a:solidFill>
                  <a:srgbClr val="171514"/>
                </a:solidFill>
                <a:latin typeface="Microsoft Sans Serif"/>
                <a:cs typeface="Microsoft Sans Serif"/>
              </a:rPr>
              <a:t>(b)</a:t>
            </a:r>
            <a:r>
              <a:rPr sz="800" i="1" dirty="0">
                <a:solidFill>
                  <a:srgbClr val="171514"/>
                </a:solidFill>
                <a:latin typeface="Arial"/>
                <a:cs typeface="Arial"/>
              </a:rPr>
              <a:t>Tres</a:t>
            </a:r>
            <a:r>
              <a:rPr sz="800" i="1" spc="-30" dirty="0">
                <a:solidFill>
                  <a:srgbClr val="171514"/>
                </a:solidFill>
                <a:latin typeface="Arial"/>
                <a:cs typeface="Arial"/>
              </a:rPr>
              <a:t> </a:t>
            </a:r>
            <a:r>
              <a:rPr sz="800" i="1" spc="25" dirty="0">
                <a:solidFill>
                  <a:srgbClr val="171514"/>
                </a:solidFill>
                <a:latin typeface="Arial"/>
                <a:cs typeface="Arial"/>
              </a:rPr>
              <a:t>barras</a:t>
            </a:r>
            <a:r>
              <a:rPr sz="800" i="1" spc="-25" dirty="0">
                <a:solidFill>
                  <a:srgbClr val="171514"/>
                </a:solidFill>
                <a:latin typeface="Arial"/>
                <a:cs typeface="Arial"/>
              </a:rPr>
              <a:t> </a:t>
            </a:r>
            <a:r>
              <a:rPr sz="800" i="1" spc="25" dirty="0">
                <a:solidFill>
                  <a:srgbClr val="171514"/>
                </a:solidFill>
                <a:latin typeface="Arial"/>
                <a:cs typeface="Arial"/>
              </a:rPr>
              <a:t>en</a:t>
            </a:r>
            <a:r>
              <a:rPr sz="800" i="1" spc="-30" dirty="0">
                <a:solidFill>
                  <a:srgbClr val="171514"/>
                </a:solidFill>
                <a:latin typeface="Arial"/>
                <a:cs typeface="Arial"/>
              </a:rPr>
              <a:t> </a:t>
            </a:r>
            <a:r>
              <a:rPr sz="800" i="1" spc="25" dirty="0">
                <a:solidFill>
                  <a:srgbClr val="171514"/>
                </a:solidFill>
                <a:latin typeface="Arial"/>
                <a:cs typeface="Arial"/>
              </a:rPr>
              <a:t>paralelo</a:t>
            </a:r>
            <a:endParaRPr sz="800" dirty="0">
              <a:latin typeface="Arial"/>
              <a:cs typeface="Arial"/>
            </a:endParaRPr>
          </a:p>
          <a:p>
            <a:pPr>
              <a:spcBef>
                <a:spcPts val="30"/>
              </a:spcBef>
            </a:pPr>
            <a:endParaRPr sz="1000" dirty="0">
              <a:latin typeface="Arial"/>
              <a:cs typeface="Arial"/>
            </a:endParaRPr>
          </a:p>
          <a:p>
            <a:pPr marL="12700" marR="5080">
              <a:lnSpc>
                <a:spcPct val="142900"/>
              </a:lnSpc>
            </a:pPr>
            <a:r>
              <a:rPr sz="700" spc="20" dirty="0">
                <a:solidFill>
                  <a:srgbClr val="171514"/>
                </a:solidFill>
                <a:latin typeface="Microsoft Sans Serif"/>
                <a:cs typeface="Microsoft Sans Serif"/>
              </a:rPr>
              <a:t>Supondremos </a:t>
            </a:r>
            <a:r>
              <a:rPr sz="700" spc="30" dirty="0">
                <a:solidFill>
                  <a:srgbClr val="171514"/>
                </a:solidFill>
                <a:latin typeface="Microsoft Sans Serif"/>
                <a:cs typeface="Microsoft Sans Serif"/>
              </a:rPr>
              <a:t>que </a:t>
            </a:r>
            <a:r>
              <a:rPr sz="700" dirty="0">
                <a:solidFill>
                  <a:srgbClr val="171514"/>
                </a:solidFill>
                <a:latin typeface="Microsoft Sans Serif"/>
                <a:cs typeface="Microsoft Sans Serif"/>
              </a:rPr>
              <a:t>las </a:t>
            </a:r>
            <a:r>
              <a:rPr sz="700" spc="25" dirty="0" err="1">
                <a:solidFill>
                  <a:srgbClr val="171514"/>
                </a:solidFill>
                <a:latin typeface="Microsoft Sans Serif"/>
                <a:cs typeface="Microsoft Sans Serif"/>
              </a:rPr>
              <a:t>tres</a:t>
            </a:r>
            <a:r>
              <a:rPr sz="700" spc="25" dirty="0">
                <a:solidFill>
                  <a:srgbClr val="171514"/>
                </a:solidFill>
                <a:latin typeface="Microsoft Sans Serif"/>
                <a:cs typeface="Microsoft Sans Serif"/>
              </a:rPr>
              <a:t>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 </a:t>
            </a:r>
            <a:r>
              <a:rPr sz="700" spc="15" dirty="0">
                <a:solidFill>
                  <a:srgbClr val="171514"/>
                </a:solidFill>
                <a:latin typeface="Microsoft Sans Serif"/>
                <a:cs typeface="Microsoft Sans Serif"/>
              </a:rPr>
              <a:t>están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largo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línea </a:t>
            </a:r>
            <a:r>
              <a:rPr sz="700" spc="20" dirty="0">
                <a:solidFill>
                  <a:srgbClr val="171514"/>
                </a:solidFill>
                <a:latin typeface="Microsoft Sans Serif"/>
                <a:cs typeface="Microsoft Sans Serif"/>
              </a:rPr>
              <a:t>recta </a:t>
            </a:r>
            <a:r>
              <a:rPr sz="700" spc="30" dirty="0">
                <a:solidFill>
                  <a:srgbClr val="171514"/>
                </a:solidFill>
                <a:latin typeface="Microsoft Sans Serif"/>
                <a:cs typeface="Microsoft Sans Serif"/>
              </a:rPr>
              <a:t>como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 </a:t>
            </a:r>
            <a:r>
              <a:rPr sz="700" spc="20" dirty="0">
                <a:solidFill>
                  <a:srgbClr val="171514"/>
                </a:solidFill>
                <a:latin typeface="Microsoft Sans Serif"/>
                <a:cs typeface="Microsoft Sans Serif"/>
              </a:rPr>
              <a:t>en</a:t>
            </a:r>
            <a:r>
              <a:rPr sz="700" spc="20" dirty="0">
                <a:solidFill>
                  <a:srgbClr val="171514"/>
                </a:solidFill>
                <a:latin typeface="Microsoft Sans Serif"/>
                <a:cs typeface="Microsoft Sans Serif"/>
              </a:rPr>
              <a:t> </a:t>
            </a:r>
            <a:r>
              <a:rPr sz="700" spc="10" dirty="0">
                <a:solidFill>
                  <a:srgbClr val="171514"/>
                </a:solidFill>
                <a:latin typeface="Microsoft Sans Serif"/>
                <a:cs typeface="Microsoft Sans Serif"/>
              </a:rPr>
              <a:t>la </a:t>
            </a:r>
            <a:r>
              <a:rPr sz="700" spc="35" dirty="0" err="1" smtClean="0">
                <a:solidFill>
                  <a:srgbClr val="171514"/>
                </a:solidFill>
                <a:latin typeface="Microsoft Sans Serif"/>
                <a:cs typeface="Microsoft Sans Serif"/>
              </a:rPr>
              <a:t>figura</a:t>
            </a:r>
            <a:r>
              <a:rPr lang="es-ES" sz="700" spc="35"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3.3b</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Debido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simetría,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lang="es-ES" sz="700" spc="25" dirty="0" smtClean="0">
                <a:solidFill>
                  <a:srgbClr val="171514"/>
                </a:solidFill>
                <a:latin typeface="Microsoft Sans Serif"/>
                <a:cs typeface="Microsoft Sans Serif"/>
              </a:rPr>
              <a:t>circula</a:t>
            </a:r>
            <a:r>
              <a:rPr sz="700" spc="25" dirty="0" smtClean="0">
                <a:solidFill>
                  <a:srgbClr val="171514"/>
                </a:solidFill>
                <a:latin typeface="Microsoft Sans Serif"/>
                <a:cs typeface="Microsoft Sans Serif"/>
              </a:rPr>
              <a:t>n</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exteriores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son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iguales.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Si</a:t>
            </a:r>
            <a:r>
              <a:rPr sz="700" i="1" spc="-5" dirty="0">
                <a:solidFill>
                  <a:srgbClr val="171514"/>
                </a:solidFill>
                <a:latin typeface="Arial"/>
                <a:cs typeface="Arial"/>
              </a:rPr>
              <a:t>I</a:t>
            </a:r>
            <a:r>
              <a:rPr sz="450" spc="-5" dirty="0">
                <a:solidFill>
                  <a:srgbClr val="171514"/>
                </a:solidFill>
                <a:latin typeface="Microsoft Sans Serif"/>
                <a:cs typeface="Microsoft Sans Serif"/>
              </a:rPr>
              <a:t>1</a:t>
            </a:r>
            <a:r>
              <a:rPr sz="700" spc="-5" dirty="0">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valor</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cada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estas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i="1" spc="5" dirty="0">
                <a:solidFill>
                  <a:srgbClr val="171514"/>
                </a:solidFill>
                <a:latin typeface="Arial"/>
                <a:cs typeface="Arial"/>
              </a:rPr>
              <a:t>I</a:t>
            </a:r>
            <a:r>
              <a:rPr sz="450" spc="5" dirty="0">
                <a:solidFill>
                  <a:srgbClr val="171514"/>
                </a:solidFill>
                <a:latin typeface="Microsoft Sans Serif"/>
                <a:cs typeface="Microsoft Sans Serif"/>
              </a:rPr>
              <a:t>2</a:t>
            </a:r>
            <a:r>
              <a:rPr sz="700" spc="5" dirty="0">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electrodo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central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entonces</a:t>
            </a:r>
            <a:r>
              <a:rPr sz="700" spc="15" dirty="0">
                <a:solidFill>
                  <a:srgbClr val="171514"/>
                </a:solidFill>
                <a:latin typeface="Microsoft Sans Serif"/>
                <a:cs typeface="Microsoft Sans Serif"/>
              </a:rPr>
              <a:t>,</a:t>
            </a:r>
            <a:endParaRPr sz="700" dirty="0">
              <a:latin typeface="Microsoft Sans Serif"/>
              <a:cs typeface="Microsoft Sans Serif"/>
            </a:endParaRPr>
          </a:p>
        </p:txBody>
      </p:sp>
      <p:sp>
        <p:nvSpPr>
          <p:cNvPr id="19" name="object 19"/>
          <p:cNvSpPr txBox="1"/>
          <p:nvPr/>
        </p:nvSpPr>
        <p:spPr>
          <a:xfrm>
            <a:off x="7178676" y="3892956"/>
            <a:ext cx="435609" cy="165430"/>
          </a:xfrm>
          <a:prstGeom prst="rect">
            <a:avLst/>
          </a:prstGeom>
        </p:spPr>
        <p:txBody>
          <a:bodyPr vert="horz" wrap="square" lIns="0" tIns="11430" rIns="0" bIns="0" rtlCol="0">
            <a:spAutoFit/>
          </a:bodyPr>
          <a:lstStyle/>
          <a:p>
            <a:pPr marL="12700">
              <a:spcBef>
                <a:spcPts val="90"/>
              </a:spcBef>
            </a:pPr>
            <a:r>
              <a:rPr sz="1000" i="1" spc="40" dirty="0">
                <a:latin typeface="Arial"/>
                <a:cs typeface="Arial"/>
              </a:rPr>
              <a:t>I</a:t>
            </a:r>
            <a:r>
              <a:rPr sz="950" spc="-15" dirty="0">
                <a:latin typeface="Microsoft Sans Serif"/>
                <a:cs typeface="Microsoft Sans Serif"/>
              </a:rPr>
              <a:t>=</a:t>
            </a:r>
            <a:r>
              <a:rPr sz="950" spc="15" dirty="0">
                <a:latin typeface="Microsoft Sans Serif"/>
                <a:cs typeface="Microsoft Sans Serif"/>
              </a:rPr>
              <a:t>2</a:t>
            </a:r>
            <a:r>
              <a:rPr sz="1000" i="1" spc="40" dirty="0">
                <a:latin typeface="Arial"/>
                <a:cs typeface="Arial"/>
              </a:rPr>
              <a:t>I</a:t>
            </a:r>
            <a:r>
              <a:rPr sz="550" spc="5" dirty="0">
                <a:latin typeface="Microsoft Sans Serif"/>
                <a:cs typeface="Microsoft Sans Serif"/>
              </a:rPr>
              <a:t>1</a:t>
            </a:r>
            <a:r>
              <a:rPr sz="950" spc="-15" dirty="0">
                <a:latin typeface="Microsoft Sans Serif"/>
                <a:cs typeface="Microsoft Sans Serif"/>
              </a:rPr>
              <a:t>+</a:t>
            </a:r>
            <a:r>
              <a:rPr sz="1000" i="1" spc="40" dirty="0">
                <a:latin typeface="Arial"/>
                <a:cs typeface="Arial"/>
              </a:rPr>
              <a:t>I</a:t>
            </a:r>
            <a:r>
              <a:rPr sz="550" spc="5" dirty="0">
                <a:latin typeface="Microsoft Sans Serif"/>
                <a:cs typeface="Microsoft Sans Serif"/>
              </a:rPr>
              <a:t>2</a:t>
            </a:r>
            <a:endParaRPr sz="550">
              <a:latin typeface="Microsoft Sans Serif"/>
              <a:cs typeface="Microsoft Sans Serif"/>
            </a:endParaRPr>
          </a:p>
        </p:txBody>
      </p:sp>
      <p:sp>
        <p:nvSpPr>
          <p:cNvPr id="20" name="object 20"/>
          <p:cNvSpPr txBox="1"/>
          <p:nvPr/>
        </p:nvSpPr>
        <p:spPr>
          <a:xfrm>
            <a:off x="9370441" y="3910970"/>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(3.6)</a:t>
            </a:r>
            <a:endParaRPr sz="850">
              <a:latin typeface="Microsoft Sans Serif"/>
              <a:cs typeface="Microsoft Sans Serif"/>
            </a:endParaRPr>
          </a:p>
        </p:txBody>
      </p:sp>
      <p:sp>
        <p:nvSpPr>
          <p:cNvPr id="21" name="object 21"/>
          <p:cNvSpPr txBox="1"/>
          <p:nvPr/>
        </p:nvSpPr>
        <p:spPr>
          <a:xfrm>
            <a:off x="5337175" y="4230905"/>
            <a:ext cx="3983990" cy="124393"/>
          </a:xfrm>
          <a:prstGeom prst="rect">
            <a:avLst/>
          </a:prstGeom>
        </p:spPr>
        <p:txBody>
          <a:bodyPr vert="horz" wrap="square" lIns="0" tIns="16510" rIns="0" bIns="0" rtlCol="0">
            <a:spAutoFit/>
          </a:bodyPr>
          <a:lstStyle/>
          <a:p>
            <a:pPr marL="12700">
              <a:spcBef>
                <a:spcPts val="130"/>
              </a:spcBef>
            </a:pP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absoluto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cualquiera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exteriores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(suponiendo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que</a:t>
            </a:r>
            <a:r>
              <a:rPr sz="700" i="1" spc="10" dirty="0">
                <a:solidFill>
                  <a:srgbClr val="171514"/>
                </a:solidFill>
                <a:latin typeface="Arial"/>
                <a:cs typeface="Arial"/>
              </a:rPr>
              <a:t>d</a:t>
            </a:r>
            <a:r>
              <a:rPr sz="700" spc="10" dirty="0">
                <a:solidFill>
                  <a:srgbClr val="171514"/>
                </a:solidFill>
                <a:latin typeface="Microsoft Sans Serif"/>
                <a:cs typeface="Microsoft Sans Serif"/>
              </a:rPr>
              <a:t>&gt;&gt;</a:t>
            </a:r>
            <a:r>
              <a:rPr sz="700" i="1" spc="10" dirty="0">
                <a:solidFill>
                  <a:srgbClr val="171514"/>
                </a:solidFill>
                <a:latin typeface="Arial"/>
                <a:cs typeface="Arial"/>
              </a:rPr>
              <a:t>a</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endParaRPr sz="700">
              <a:latin typeface="Microsoft Sans Serif"/>
              <a:cs typeface="Microsoft Sans Serif"/>
            </a:endParaRPr>
          </a:p>
        </p:txBody>
      </p:sp>
      <p:sp>
        <p:nvSpPr>
          <p:cNvPr id="22" name="object 22"/>
          <p:cNvSpPr txBox="1"/>
          <p:nvPr/>
        </p:nvSpPr>
        <p:spPr>
          <a:xfrm>
            <a:off x="6997288" y="4465764"/>
            <a:ext cx="1108075" cy="173766"/>
          </a:xfrm>
          <a:prstGeom prst="rect">
            <a:avLst/>
          </a:prstGeom>
        </p:spPr>
        <p:txBody>
          <a:bodyPr vert="horz" wrap="square" lIns="0" tIns="12065" rIns="0" bIns="0" rtlCol="0">
            <a:spAutoFit/>
          </a:bodyPr>
          <a:lstStyle/>
          <a:p>
            <a:pPr marL="38100">
              <a:spcBef>
                <a:spcPts val="95"/>
              </a:spcBef>
            </a:pPr>
            <a:r>
              <a:rPr sz="1050" i="1" u="sng" spc="45" dirty="0" smtClean="0">
                <a:uFill>
                  <a:solidFill>
                    <a:srgbClr val="000000"/>
                  </a:solidFill>
                </a:uFill>
                <a:latin typeface="Arial"/>
                <a:cs typeface="Arial"/>
              </a:rPr>
              <a:t>I</a:t>
            </a:r>
            <a:r>
              <a:rPr sz="600" u="sng" spc="5" dirty="0" smtClean="0">
                <a:uFill>
                  <a:solidFill>
                    <a:srgbClr val="000000"/>
                  </a:solidFill>
                </a:uFill>
                <a:latin typeface="Microsoft Sans Serif"/>
                <a:cs typeface="Microsoft Sans Serif"/>
              </a:rPr>
              <a:t>1</a:t>
            </a:r>
            <a:r>
              <a:rPr sz="1050" i="1" u="sng" dirty="0" smtClean="0">
                <a:uFill>
                  <a:solidFill>
                    <a:srgbClr val="000000"/>
                  </a:solidFill>
                </a:uFill>
                <a:latin typeface="Arial"/>
                <a:cs typeface="Arial"/>
              </a:rPr>
              <a:t>ρ</a:t>
            </a:r>
            <a:r>
              <a:rPr lang="es-ES" sz="1050" i="1" dirty="0" smtClean="0">
                <a:latin typeface="Arial"/>
                <a:cs typeface="Arial"/>
              </a:rPr>
              <a:t> </a:t>
            </a:r>
            <a:r>
              <a:rPr sz="1500" spc="-22" baseline="-36111" dirty="0" smtClean="0">
                <a:latin typeface="Microsoft Sans Serif"/>
                <a:cs typeface="Microsoft Sans Serif"/>
              </a:rPr>
              <a:t>+</a:t>
            </a:r>
            <a:r>
              <a:rPr lang="es-ES" sz="1500" baseline="-36111" dirty="0" smtClean="0">
                <a:latin typeface="Microsoft Sans Serif"/>
                <a:cs typeface="Microsoft Sans Serif"/>
              </a:rPr>
              <a:t> </a:t>
            </a:r>
            <a:r>
              <a:rPr sz="1050" i="1" u="sng" spc="45" dirty="0" smtClean="0">
                <a:uFill>
                  <a:solidFill>
                    <a:srgbClr val="000000"/>
                  </a:solidFill>
                </a:uFill>
                <a:latin typeface="Arial"/>
                <a:cs typeface="Arial"/>
              </a:rPr>
              <a:t>I</a:t>
            </a:r>
            <a:r>
              <a:rPr sz="600" u="sng" spc="5" dirty="0" smtClean="0">
                <a:uFill>
                  <a:solidFill>
                    <a:srgbClr val="000000"/>
                  </a:solidFill>
                </a:uFill>
                <a:latin typeface="Microsoft Sans Serif"/>
                <a:cs typeface="Microsoft Sans Serif"/>
              </a:rPr>
              <a:t>2</a:t>
            </a:r>
            <a:r>
              <a:rPr sz="1050" i="1" u="sng" dirty="0" smtClean="0">
                <a:uFill>
                  <a:solidFill>
                    <a:srgbClr val="000000"/>
                  </a:solidFill>
                </a:uFill>
                <a:latin typeface="Arial"/>
                <a:cs typeface="Arial"/>
              </a:rPr>
              <a:t>ρ</a:t>
            </a:r>
            <a:r>
              <a:rPr lang="es-ES" sz="1050" i="1" dirty="0" smtClean="0">
                <a:latin typeface="Arial"/>
                <a:cs typeface="Arial"/>
              </a:rPr>
              <a:t> </a:t>
            </a:r>
            <a:r>
              <a:rPr sz="1500" spc="-22" baseline="-36111" dirty="0" smtClean="0">
                <a:latin typeface="Microsoft Sans Serif"/>
                <a:cs typeface="Microsoft Sans Serif"/>
              </a:rPr>
              <a:t>+</a:t>
            </a:r>
            <a:r>
              <a:rPr lang="es-ES" sz="1500" spc="-52" baseline="-36111" dirty="0" smtClean="0">
                <a:latin typeface="Microsoft Sans Serif"/>
                <a:cs typeface="Microsoft Sans Serif"/>
              </a:rPr>
              <a:t> </a:t>
            </a:r>
            <a:r>
              <a:rPr sz="1050" i="1" u="sng" spc="-190" dirty="0" smtClean="0">
                <a:uFill>
                  <a:solidFill>
                    <a:srgbClr val="000000"/>
                  </a:solidFill>
                </a:uFill>
                <a:latin typeface="Arial"/>
                <a:cs typeface="Arial"/>
              </a:rPr>
              <a:t>y</a:t>
            </a:r>
            <a:r>
              <a:rPr sz="900" u="sng" spc="-254" baseline="-13888" dirty="0" smtClean="0">
                <a:uFill>
                  <a:solidFill>
                    <a:srgbClr val="000000"/>
                  </a:solidFill>
                </a:uFill>
                <a:latin typeface="Microsoft Sans Serif"/>
                <a:cs typeface="Microsoft Sans Serif"/>
              </a:rPr>
              <a:t>1</a:t>
            </a:r>
            <a:r>
              <a:rPr sz="1050" i="1" u="sng" spc="20" dirty="0" smtClean="0">
                <a:uFill>
                  <a:solidFill>
                    <a:srgbClr val="000000"/>
                  </a:solidFill>
                </a:uFill>
                <a:latin typeface="Arial"/>
                <a:cs typeface="Arial"/>
              </a:rPr>
              <a:t>o</a:t>
            </a:r>
            <a:r>
              <a:rPr sz="1050" i="1" u="sng" spc="-35" dirty="0" smtClean="0">
                <a:uFill>
                  <a:solidFill>
                    <a:srgbClr val="000000"/>
                  </a:solidFill>
                </a:uFill>
                <a:latin typeface="Arial"/>
                <a:cs typeface="Arial"/>
              </a:rPr>
              <a:t> </a:t>
            </a:r>
            <a:r>
              <a:rPr sz="1050" i="1" u="sng" dirty="0">
                <a:uFill>
                  <a:solidFill>
                    <a:srgbClr val="000000"/>
                  </a:solidFill>
                </a:uFill>
                <a:latin typeface="Arial"/>
                <a:cs typeface="Arial"/>
              </a:rPr>
              <a:t>ρ</a:t>
            </a:r>
            <a:endParaRPr sz="1050" dirty="0">
              <a:latin typeface="Arial"/>
              <a:cs typeface="Arial"/>
            </a:endParaRPr>
          </a:p>
        </p:txBody>
      </p:sp>
      <p:sp>
        <p:nvSpPr>
          <p:cNvPr id="23" name="object 23"/>
          <p:cNvSpPr txBox="1"/>
          <p:nvPr/>
        </p:nvSpPr>
        <p:spPr>
          <a:xfrm>
            <a:off x="7009209" y="4646739"/>
            <a:ext cx="1049655" cy="173766"/>
          </a:xfrm>
          <a:prstGeom prst="rect">
            <a:avLst/>
          </a:prstGeom>
        </p:spPr>
        <p:txBody>
          <a:bodyPr vert="horz" wrap="square" lIns="0" tIns="12065" rIns="0" bIns="0" rtlCol="0">
            <a:spAutoFit/>
          </a:bodyPr>
          <a:lstStyle/>
          <a:p>
            <a:pPr marL="12700">
              <a:spcBef>
                <a:spcPts val="95"/>
              </a:spcBef>
            </a:pPr>
            <a:r>
              <a:rPr sz="1000" spc="30" dirty="0" smtClean="0">
                <a:latin typeface="Microsoft Sans Serif"/>
                <a:cs typeface="Microsoft Sans Serif"/>
              </a:rPr>
              <a:t>2π</a:t>
            </a:r>
            <a:r>
              <a:rPr sz="1050" i="1" spc="30" dirty="0" smtClean="0">
                <a:latin typeface="Arial"/>
                <a:cs typeface="Arial"/>
              </a:rPr>
              <a:t>a</a:t>
            </a:r>
            <a:r>
              <a:rPr lang="es-ES" sz="1050" i="1" spc="30" dirty="0" smtClean="0">
                <a:latin typeface="Arial"/>
                <a:cs typeface="Arial"/>
              </a:rPr>
              <a:t> </a:t>
            </a:r>
            <a:r>
              <a:rPr sz="1000" spc="45" dirty="0" smtClean="0">
                <a:latin typeface="Microsoft Sans Serif"/>
                <a:cs typeface="Microsoft Sans Serif"/>
              </a:rPr>
              <a:t>2π</a:t>
            </a:r>
            <a:r>
              <a:rPr sz="1050" i="1" spc="45" dirty="0" smtClean="0">
                <a:latin typeface="Arial"/>
                <a:cs typeface="Arial"/>
              </a:rPr>
              <a:t>d</a:t>
            </a:r>
            <a:r>
              <a:rPr lang="es-ES" sz="1050" i="1" spc="45" dirty="0" smtClean="0">
                <a:latin typeface="Arial"/>
                <a:cs typeface="Arial"/>
              </a:rPr>
              <a:t> </a:t>
            </a:r>
            <a:r>
              <a:rPr sz="850" spc="15" dirty="0" smtClean="0">
                <a:latin typeface="Microsoft Sans Serif"/>
                <a:cs typeface="Microsoft Sans Serif"/>
              </a:rPr>
              <a:t>2π(2</a:t>
            </a:r>
            <a:r>
              <a:rPr sz="850" i="1" spc="15" dirty="0" smtClean="0">
                <a:latin typeface="Arial"/>
                <a:cs typeface="Arial"/>
              </a:rPr>
              <a:t>d</a:t>
            </a:r>
            <a:r>
              <a:rPr sz="850" spc="15" dirty="0">
                <a:latin typeface="Microsoft Sans Serif"/>
                <a:cs typeface="Microsoft Sans Serif"/>
              </a:rPr>
              <a:t>)</a:t>
            </a:r>
            <a:endParaRPr sz="850" dirty="0">
              <a:latin typeface="Microsoft Sans Serif"/>
              <a:cs typeface="Microsoft Sans Serif"/>
            </a:endParaRPr>
          </a:p>
        </p:txBody>
      </p:sp>
      <p:sp>
        <p:nvSpPr>
          <p:cNvPr id="24" name="object 24"/>
          <p:cNvSpPr txBox="1"/>
          <p:nvPr/>
        </p:nvSpPr>
        <p:spPr>
          <a:xfrm>
            <a:off x="6761957" y="4549505"/>
            <a:ext cx="174625" cy="173766"/>
          </a:xfrm>
          <a:prstGeom prst="rect">
            <a:avLst/>
          </a:prstGeom>
        </p:spPr>
        <p:txBody>
          <a:bodyPr vert="horz" wrap="square" lIns="0" tIns="12065" rIns="0" bIns="0" rtlCol="0">
            <a:spAutoFit/>
          </a:bodyPr>
          <a:lstStyle/>
          <a:p>
            <a:pPr marL="12700">
              <a:spcBef>
                <a:spcPts val="95"/>
              </a:spcBef>
            </a:pPr>
            <a:r>
              <a:rPr sz="1050" i="1" spc="-105" dirty="0">
                <a:latin typeface="Arial"/>
                <a:cs typeface="Arial"/>
              </a:rPr>
              <a:t>V</a:t>
            </a:r>
            <a:r>
              <a:rPr sz="1000" spc="-15" dirty="0">
                <a:latin typeface="Microsoft Sans Serif"/>
                <a:cs typeface="Microsoft Sans Serif"/>
              </a:rPr>
              <a:t>=</a:t>
            </a:r>
            <a:endParaRPr sz="1000">
              <a:latin typeface="Microsoft Sans Serif"/>
              <a:cs typeface="Microsoft Sans Serif"/>
            </a:endParaRPr>
          </a:p>
        </p:txBody>
      </p:sp>
      <p:sp>
        <p:nvSpPr>
          <p:cNvPr id="25" name="object 25"/>
          <p:cNvSpPr txBox="1"/>
          <p:nvPr/>
        </p:nvSpPr>
        <p:spPr>
          <a:xfrm>
            <a:off x="7009209" y="5062966"/>
            <a:ext cx="253365" cy="173766"/>
          </a:xfrm>
          <a:prstGeom prst="rect">
            <a:avLst/>
          </a:prstGeom>
        </p:spPr>
        <p:txBody>
          <a:bodyPr vert="horz" wrap="square" lIns="0" tIns="12065" rIns="0" bIns="0" rtlCol="0">
            <a:spAutoFit/>
          </a:bodyPr>
          <a:lstStyle/>
          <a:p>
            <a:pPr marL="12700">
              <a:spcBef>
                <a:spcPts val="95"/>
              </a:spcBef>
            </a:pPr>
            <a:r>
              <a:rPr sz="1000" spc="55" dirty="0">
                <a:latin typeface="Microsoft Sans Serif"/>
                <a:cs typeface="Microsoft Sans Serif"/>
              </a:rPr>
              <a:t>2π</a:t>
            </a:r>
            <a:r>
              <a:rPr sz="1050" i="1" spc="-25" dirty="0">
                <a:latin typeface="Arial"/>
                <a:cs typeface="Arial"/>
              </a:rPr>
              <a:t>a</a:t>
            </a:r>
            <a:endParaRPr sz="1050">
              <a:latin typeface="Arial"/>
              <a:cs typeface="Arial"/>
            </a:endParaRPr>
          </a:p>
        </p:txBody>
      </p:sp>
      <p:sp>
        <p:nvSpPr>
          <p:cNvPr id="26" name="object 26"/>
          <p:cNvSpPr txBox="1"/>
          <p:nvPr/>
        </p:nvSpPr>
        <p:spPr>
          <a:xfrm>
            <a:off x="6863159" y="4965811"/>
            <a:ext cx="1208405" cy="173766"/>
          </a:xfrm>
          <a:prstGeom prst="rect">
            <a:avLst/>
          </a:prstGeom>
        </p:spPr>
        <p:txBody>
          <a:bodyPr vert="horz" wrap="square" lIns="0" tIns="12065" rIns="0" bIns="0" rtlCol="0">
            <a:spAutoFit/>
          </a:bodyPr>
          <a:lstStyle/>
          <a:p>
            <a:pPr marL="38100">
              <a:spcBef>
                <a:spcPts val="95"/>
              </a:spcBef>
            </a:pPr>
            <a:r>
              <a:rPr sz="1000" spc="-15" dirty="0">
                <a:latin typeface="Microsoft Sans Serif"/>
                <a:cs typeface="Microsoft Sans Serif"/>
              </a:rPr>
              <a:t>=</a:t>
            </a:r>
            <a:r>
              <a:rPr sz="1500" u="sng" spc="855" baseline="36111" dirty="0">
                <a:uFill>
                  <a:solidFill>
                    <a:srgbClr val="000000"/>
                  </a:solidFill>
                </a:uFill>
                <a:latin typeface="Microsoft Sans Serif"/>
                <a:cs typeface="Microsoft Sans Serif"/>
              </a:rPr>
              <a:t> </a:t>
            </a:r>
            <a:r>
              <a:rPr sz="1575" i="1" u="sng" baseline="34391" dirty="0">
                <a:uFill>
                  <a:solidFill>
                    <a:srgbClr val="000000"/>
                  </a:solidFill>
                </a:uFill>
                <a:latin typeface="Arial"/>
                <a:cs typeface="Arial"/>
              </a:rPr>
              <a:t>ρ</a:t>
            </a:r>
            <a:r>
              <a:rPr sz="1575" i="1" spc="465" baseline="34391" dirty="0">
                <a:latin typeface="Arial"/>
                <a:cs typeface="Arial"/>
              </a:rPr>
              <a:t> </a:t>
            </a:r>
            <a:r>
              <a:rPr sz="950" spc="10" dirty="0">
                <a:latin typeface="Microsoft Sans Serif"/>
                <a:cs typeface="Microsoft Sans Serif"/>
              </a:rPr>
              <a:t>--</a:t>
            </a:r>
            <a:r>
              <a:rPr sz="1000" i="1" spc="10" dirty="0">
                <a:latin typeface="Arial"/>
                <a:cs typeface="Arial"/>
              </a:rPr>
              <a:t>I</a:t>
            </a:r>
            <a:r>
              <a:rPr sz="550" spc="10" dirty="0">
                <a:latin typeface="Microsoft Sans Serif"/>
                <a:cs typeface="Microsoft Sans Serif"/>
              </a:rPr>
              <a:t>1</a:t>
            </a:r>
            <a:r>
              <a:rPr sz="950" spc="10" dirty="0">
                <a:latin typeface="Microsoft Sans Serif"/>
                <a:cs typeface="Microsoft Sans Serif"/>
              </a:rPr>
              <a:t>+</a:t>
            </a:r>
            <a:r>
              <a:rPr sz="1000" i="1" spc="10" dirty="0">
                <a:latin typeface="Arial"/>
                <a:cs typeface="Arial"/>
              </a:rPr>
              <a:t>αI</a:t>
            </a:r>
            <a:r>
              <a:rPr sz="1000" i="1" spc="260" dirty="0">
                <a:latin typeface="Arial"/>
                <a:cs typeface="Arial"/>
              </a:rPr>
              <a:t> </a:t>
            </a:r>
            <a:r>
              <a:rPr sz="825" spc="-52" baseline="-15151" dirty="0">
                <a:latin typeface="Microsoft Sans Serif"/>
                <a:cs typeface="Microsoft Sans Serif"/>
              </a:rPr>
              <a:t>2</a:t>
            </a:r>
            <a:r>
              <a:rPr sz="1425" spc="-52" baseline="-8771" dirty="0">
                <a:latin typeface="Microsoft Sans Serif"/>
                <a:cs typeface="Microsoft Sans Serif"/>
              </a:rPr>
              <a:t>+</a:t>
            </a:r>
            <a:r>
              <a:rPr sz="825" spc="-52" baseline="-15151" dirty="0">
                <a:latin typeface="Microsoft Sans Serif"/>
                <a:cs typeface="Microsoft Sans Serif"/>
              </a:rPr>
              <a:t>2</a:t>
            </a:r>
            <a:r>
              <a:rPr sz="1500" i="1" spc="-52" baseline="-8333" dirty="0">
                <a:latin typeface="Arial"/>
                <a:cs typeface="Arial"/>
              </a:rPr>
              <a:t>α</a:t>
            </a:r>
            <a:r>
              <a:rPr sz="900" spc="-52" baseline="32407" dirty="0">
                <a:latin typeface="Microsoft Sans Serif"/>
                <a:cs typeface="Microsoft Sans Serif"/>
              </a:rPr>
              <a:t>1</a:t>
            </a:r>
            <a:r>
              <a:rPr sz="1500" i="1" spc="-52" baseline="-8333" dirty="0">
                <a:latin typeface="Arial"/>
                <a:cs typeface="Arial"/>
              </a:rPr>
              <a:t>I</a:t>
            </a:r>
            <a:r>
              <a:rPr sz="825" spc="-52" baseline="-15151" dirty="0">
                <a:latin typeface="Microsoft Sans Serif"/>
                <a:cs typeface="Microsoft Sans Serif"/>
              </a:rPr>
              <a:t>1</a:t>
            </a:r>
            <a:r>
              <a:rPr sz="1425" spc="-52" baseline="-8771" dirty="0">
                <a:latin typeface="Microsoft Sans Serif"/>
                <a:cs typeface="Microsoft Sans Serif"/>
              </a:rPr>
              <a:t>--</a:t>
            </a:r>
            <a:endParaRPr sz="1425" baseline="-8771">
              <a:latin typeface="Microsoft Sans Serif"/>
              <a:cs typeface="Microsoft Sans Serif"/>
            </a:endParaRPr>
          </a:p>
        </p:txBody>
      </p:sp>
      <p:sp>
        <p:nvSpPr>
          <p:cNvPr id="27" name="object 27"/>
          <p:cNvSpPr txBox="1"/>
          <p:nvPr/>
        </p:nvSpPr>
        <p:spPr>
          <a:xfrm>
            <a:off x="6863032" y="5363575"/>
            <a:ext cx="1101725" cy="173766"/>
          </a:xfrm>
          <a:prstGeom prst="rect">
            <a:avLst/>
          </a:prstGeom>
        </p:spPr>
        <p:txBody>
          <a:bodyPr vert="horz" wrap="square" lIns="0" tIns="12065" rIns="0" bIns="0" rtlCol="0">
            <a:spAutoFit/>
          </a:bodyPr>
          <a:lstStyle/>
          <a:p>
            <a:pPr marL="38100">
              <a:spcBef>
                <a:spcPts val="95"/>
              </a:spcBef>
            </a:pPr>
            <a:r>
              <a:rPr sz="1000" spc="-15" dirty="0" smtClean="0">
                <a:latin typeface="Microsoft Sans Serif"/>
                <a:cs typeface="Microsoft Sans Serif"/>
              </a:rPr>
              <a:t>=</a:t>
            </a:r>
            <a:r>
              <a:rPr lang="es-ES" sz="1000" spc="30" dirty="0" smtClean="0">
                <a:latin typeface="Microsoft Sans Serif"/>
                <a:cs typeface="Microsoft Sans Serif"/>
              </a:rPr>
              <a:t> </a:t>
            </a:r>
            <a:r>
              <a:rPr sz="1575" i="1" u="sng" baseline="34391" dirty="0" smtClean="0">
                <a:uFill>
                  <a:solidFill>
                    <a:srgbClr val="000000"/>
                  </a:solidFill>
                </a:uFill>
                <a:latin typeface="Arial"/>
                <a:cs typeface="Arial"/>
              </a:rPr>
              <a:t>ρ</a:t>
            </a:r>
            <a:r>
              <a:rPr lang="es-ES" sz="1575" i="1" baseline="34391" dirty="0" smtClean="0">
                <a:latin typeface="Arial"/>
                <a:cs typeface="Arial"/>
              </a:rPr>
              <a:t> </a:t>
            </a:r>
            <a:r>
              <a:rPr sz="950" spc="-15" dirty="0" smtClean="0">
                <a:latin typeface="Microsoft Sans Serif"/>
                <a:cs typeface="Microsoft Sans Serif"/>
              </a:rPr>
              <a:t>--</a:t>
            </a:r>
            <a:r>
              <a:rPr sz="1000" i="1" spc="-145" dirty="0">
                <a:latin typeface="Arial"/>
                <a:cs typeface="Arial"/>
              </a:rPr>
              <a:t>I</a:t>
            </a:r>
            <a:r>
              <a:rPr sz="550" spc="-130" dirty="0">
                <a:latin typeface="Microsoft Sans Serif"/>
                <a:cs typeface="Microsoft Sans Serif"/>
              </a:rPr>
              <a:t>1</a:t>
            </a:r>
            <a:r>
              <a:rPr sz="950" spc="-190" dirty="0">
                <a:latin typeface="Microsoft Sans Serif"/>
                <a:cs typeface="Microsoft Sans Serif"/>
              </a:rPr>
              <a:t>(</a:t>
            </a:r>
            <a:r>
              <a:rPr sz="950" spc="-130" dirty="0">
                <a:latin typeface="Microsoft Sans Serif"/>
                <a:cs typeface="Microsoft Sans Serif"/>
              </a:rPr>
              <a:t>1</a:t>
            </a:r>
            <a:r>
              <a:rPr sz="950" spc="-415" dirty="0">
                <a:latin typeface="Microsoft Sans Serif"/>
                <a:cs typeface="Microsoft Sans Serif"/>
              </a:rPr>
              <a:t>+</a:t>
            </a:r>
            <a:r>
              <a:rPr sz="550" spc="5" dirty="0">
                <a:latin typeface="Microsoft Sans Serif"/>
                <a:cs typeface="Microsoft Sans Serif"/>
              </a:rPr>
              <a:t>2</a:t>
            </a:r>
            <a:r>
              <a:rPr sz="1000" i="1" spc="-490" dirty="0">
                <a:latin typeface="Arial"/>
                <a:cs typeface="Arial"/>
              </a:rPr>
              <a:t>α</a:t>
            </a:r>
            <a:r>
              <a:rPr sz="550" spc="5" dirty="0">
                <a:latin typeface="Microsoft Sans Serif"/>
                <a:cs typeface="Microsoft Sans Serif"/>
              </a:rPr>
              <a:t>1</a:t>
            </a:r>
            <a:r>
              <a:rPr sz="550" spc="35" dirty="0">
                <a:latin typeface="Microsoft Sans Serif"/>
                <a:cs typeface="Microsoft Sans Serif"/>
              </a:rPr>
              <a:t> </a:t>
            </a:r>
            <a:r>
              <a:rPr sz="950" spc="-35" dirty="0">
                <a:latin typeface="Microsoft Sans Serif"/>
                <a:cs typeface="Microsoft Sans Serif"/>
              </a:rPr>
              <a:t>)</a:t>
            </a:r>
            <a:r>
              <a:rPr sz="950" spc="-10" dirty="0">
                <a:latin typeface="Microsoft Sans Serif"/>
                <a:cs typeface="Microsoft Sans Serif"/>
              </a:rPr>
              <a:t> </a:t>
            </a:r>
            <a:r>
              <a:rPr sz="950" strike="sngStrike" spc="-15" dirty="0">
                <a:latin typeface="Microsoft Sans Serif"/>
                <a:cs typeface="Microsoft Sans Serif"/>
              </a:rPr>
              <a:t>+</a:t>
            </a:r>
            <a:r>
              <a:rPr sz="1000" i="1" spc="10" dirty="0">
                <a:latin typeface="Arial"/>
                <a:cs typeface="Arial"/>
              </a:rPr>
              <a:t>α</a:t>
            </a:r>
            <a:r>
              <a:rPr sz="1000" i="1" spc="40" dirty="0">
                <a:latin typeface="Arial"/>
                <a:cs typeface="Arial"/>
              </a:rPr>
              <a:t>I</a:t>
            </a:r>
            <a:r>
              <a:rPr sz="550" spc="5" dirty="0">
                <a:latin typeface="Microsoft Sans Serif"/>
                <a:cs typeface="Microsoft Sans Serif"/>
              </a:rPr>
              <a:t>2</a:t>
            </a:r>
            <a:r>
              <a:rPr sz="950" spc="-15" dirty="0">
                <a:latin typeface="Microsoft Sans Serif"/>
                <a:cs typeface="Microsoft Sans Serif"/>
              </a:rPr>
              <a:t>--</a:t>
            </a:r>
            <a:endParaRPr sz="950" dirty="0">
              <a:latin typeface="Microsoft Sans Serif"/>
              <a:cs typeface="Microsoft Sans Serif"/>
            </a:endParaRPr>
          </a:p>
        </p:txBody>
      </p:sp>
      <p:sp>
        <p:nvSpPr>
          <p:cNvPr id="28" name="object 28"/>
          <p:cNvSpPr txBox="1"/>
          <p:nvPr/>
        </p:nvSpPr>
        <p:spPr>
          <a:xfrm>
            <a:off x="5337144" y="5460777"/>
            <a:ext cx="2126615" cy="419734"/>
          </a:xfrm>
          <a:prstGeom prst="rect">
            <a:avLst/>
          </a:prstGeom>
        </p:spPr>
        <p:txBody>
          <a:bodyPr vert="horz" wrap="square" lIns="0" tIns="12065" rIns="0" bIns="0" rtlCol="0">
            <a:spAutoFit/>
          </a:bodyPr>
          <a:lstStyle/>
          <a:p>
            <a:pPr marR="205740" algn="r">
              <a:spcBef>
                <a:spcPts val="95"/>
              </a:spcBef>
            </a:pPr>
            <a:r>
              <a:rPr sz="1000" spc="30" dirty="0">
                <a:latin typeface="Microsoft Sans Serif"/>
                <a:cs typeface="Microsoft Sans Serif"/>
              </a:rPr>
              <a:t>2π</a:t>
            </a:r>
            <a:r>
              <a:rPr sz="1050" i="1" spc="30" dirty="0">
                <a:latin typeface="Arial"/>
                <a:cs typeface="Arial"/>
              </a:rPr>
              <a:t>a</a:t>
            </a:r>
            <a:endParaRPr sz="1050">
              <a:latin typeface="Arial"/>
              <a:cs typeface="Arial"/>
            </a:endParaRPr>
          </a:p>
          <a:p>
            <a:pPr marL="12700">
              <a:spcBef>
                <a:spcPts val="705"/>
              </a:spcBef>
            </a:pPr>
            <a:r>
              <a:rPr sz="950" spc="5" dirty="0">
                <a:solidFill>
                  <a:srgbClr val="171514"/>
                </a:solidFill>
                <a:latin typeface="Microsoft Sans Serif"/>
                <a:cs typeface="Microsoft Sans Serif"/>
              </a:rPr>
              <a:t>y</a:t>
            </a:r>
            <a:r>
              <a:rPr sz="950" spc="-15" dirty="0">
                <a:solidFill>
                  <a:srgbClr val="171514"/>
                </a:solidFill>
                <a:latin typeface="Microsoft Sans Serif"/>
                <a:cs typeface="Microsoft Sans Serif"/>
              </a:rPr>
              <a:t> </a:t>
            </a:r>
            <a:r>
              <a:rPr sz="950" spc="15" dirty="0">
                <a:solidFill>
                  <a:srgbClr val="171514"/>
                </a:solidFill>
                <a:latin typeface="Microsoft Sans Serif"/>
                <a:cs typeface="Microsoft Sans Serif"/>
              </a:rPr>
              <a:t>el</a:t>
            </a:r>
            <a:r>
              <a:rPr sz="950" spc="-15" dirty="0">
                <a:solidFill>
                  <a:srgbClr val="171514"/>
                </a:solidFill>
                <a:latin typeface="Microsoft Sans Serif"/>
                <a:cs typeface="Microsoft Sans Serif"/>
              </a:rPr>
              <a:t> </a:t>
            </a:r>
            <a:r>
              <a:rPr sz="950" spc="30" dirty="0">
                <a:solidFill>
                  <a:srgbClr val="171514"/>
                </a:solidFill>
                <a:latin typeface="Microsoft Sans Serif"/>
                <a:cs typeface="Microsoft Sans Serif"/>
              </a:rPr>
              <a:t>potencial</a:t>
            </a:r>
            <a:r>
              <a:rPr sz="950" spc="-10" dirty="0">
                <a:solidFill>
                  <a:srgbClr val="171514"/>
                </a:solidFill>
                <a:latin typeface="Microsoft Sans Serif"/>
                <a:cs typeface="Microsoft Sans Serif"/>
              </a:rPr>
              <a:t> </a:t>
            </a:r>
            <a:r>
              <a:rPr sz="950" spc="30" dirty="0">
                <a:solidFill>
                  <a:srgbClr val="171514"/>
                </a:solidFill>
                <a:latin typeface="Microsoft Sans Serif"/>
                <a:cs typeface="Microsoft Sans Serif"/>
              </a:rPr>
              <a:t>del</a:t>
            </a:r>
            <a:r>
              <a:rPr sz="950" spc="-15" dirty="0">
                <a:solidFill>
                  <a:srgbClr val="171514"/>
                </a:solidFill>
                <a:latin typeface="Microsoft Sans Serif"/>
                <a:cs typeface="Microsoft Sans Serif"/>
              </a:rPr>
              <a:t> </a:t>
            </a:r>
            <a:r>
              <a:rPr sz="950" spc="35" dirty="0">
                <a:solidFill>
                  <a:srgbClr val="171514"/>
                </a:solidFill>
                <a:latin typeface="Microsoft Sans Serif"/>
                <a:cs typeface="Microsoft Sans Serif"/>
              </a:rPr>
              <a:t>electrodo</a:t>
            </a:r>
            <a:r>
              <a:rPr sz="950" spc="-15" dirty="0">
                <a:solidFill>
                  <a:srgbClr val="171514"/>
                </a:solidFill>
                <a:latin typeface="Microsoft Sans Serif"/>
                <a:cs typeface="Microsoft Sans Serif"/>
              </a:rPr>
              <a:t> </a:t>
            </a:r>
            <a:r>
              <a:rPr sz="950" spc="30" dirty="0">
                <a:solidFill>
                  <a:srgbClr val="171514"/>
                </a:solidFill>
                <a:latin typeface="Microsoft Sans Serif"/>
                <a:cs typeface="Microsoft Sans Serif"/>
              </a:rPr>
              <a:t>central</a:t>
            </a:r>
            <a:r>
              <a:rPr sz="950" spc="-10" dirty="0">
                <a:solidFill>
                  <a:srgbClr val="171514"/>
                </a:solidFill>
                <a:latin typeface="Microsoft Sans Serif"/>
                <a:cs typeface="Microsoft Sans Serif"/>
              </a:rPr>
              <a:t> es</a:t>
            </a:r>
            <a:endParaRPr sz="950">
              <a:latin typeface="Microsoft Sans Serif"/>
              <a:cs typeface="Microsoft Sans Serif"/>
            </a:endParaRPr>
          </a:p>
        </p:txBody>
      </p:sp>
      <p:sp>
        <p:nvSpPr>
          <p:cNvPr id="29" name="object 29"/>
          <p:cNvSpPr txBox="1"/>
          <p:nvPr/>
        </p:nvSpPr>
        <p:spPr>
          <a:xfrm>
            <a:off x="7199709" y="6150992"/>
            <a:ext cx="253365" cy="173766"/>
          </a:xfrm>
          <a:prstGeom prst="rect">
            <a:avLst/>
          </a:prstGeom>
        </p:spPr>
        <p:txBody>
          <a:bodyPr vert="horz" wrap="square" lIns="0" tIns="12065" rIns="0" bIns="0" rtlCol="0">
            <a:spAutoFit/>
          </a:bodyPr>
          <a:lstStyle/>
          <a:p>
            <a:pPr marL="12700">
              <a:spcBef>
                <a:spcPts val="95"/>
              </a:spcBef>
            </a:pPr>
            <a:r>
              <a:rPr sz="1000" spc="55" dirty="0">
                <a:latin typeface="Microsoft Sans Serif"/>
                <a:cs typeface="Microsoft Sans Serif"/>
              </a:rPr>
              <a:t>2π</a:t>
            </a:r>
            <a:r>
              <a:rPr sz="1050" i="1" spc="-25" dirty="0">
                <a:latin typeface="Arial"/>
                <a:cs typeface="Arial"/>
              </a:rPr>
              <a:t>a</a:t>
            </a:r>
            <a:endParaRPr sz="1050">
              <a:latin typeface="Arial"/>
              <a:cs typeface="Arial"/>
            </a:endParaRPr>
          </a:p>
        </p:txBody>
      </p:sp>
      <p:sp>
        <p:nvSpPr>
          <p:cNvPr id="30" name="object 30"/>
          <p:cNvSpPr txBox="1"/>
          <p:nvPr/>
        </p:nvSpPr>
        <p:spPr>
          <a:xfrm>
            <a:off x="6927056" y="6053710"/>
            <a:ext cx="1102360" cy="173766"/>
          </a:xfrm>
          <a:prstGeom prst="rect">
            <a:avLst/>
          </a:prstGeom>
        </p:spPr>
        <p:txBody>
          <a:bodyPr vert="horz" wrap="square" lIns="0" tIns="12065" rIns="0" bIns="0" rtlCol="0">
            <a:spAutoFit/>
          </a:bodyPr>
          <a:lstStyle/>
          <a:p>
            <a:pPr marL="38100">
              <a:spcBef>
                <a:spcPts val="95"/>
              </a:spcBef>
            </a:pPr>
            <a:r>
              <a:rPr sz="1050" i="1" spc="-60" dirty="0">
                <a:latin typeface="Arial"/>
                <a:cs typeface="Arial"/>
              </a:rPr>
              <a:t>V</a:t>
            </a:r>
            <a:r>
              <a:rPr sz="1000" spc="-60" dirty="0" smtClean="0">
                <a:latin typeface="Microsoft Sans Serif"/>
                <a:cs typeface="Microsoft Sans Serif"/>
              </a:rPr>
              <a:t>=</a:t>
            </a:r>
            <a:r>
              <a:rPr lang="es-ES" sz="1000" spc="155" dirty="0" smtClean="0">
                <a:latin typeface="Microsoft Sans Serif"/>
                <a:cs typeface="Microsoft Sans Serif"/>
              </a:rPr>
              <a:t> </a:t>
            </a:r>
            <a:r>
              <a:rPr sz="1575" i="1" u="sng" baseline="34391" dirty="0" smtClean="0">
                <a:uFill>
                  <a:solidFill>
                    <a:srgbClr val="000000"/>
                  </a:solidFill>
                </a:uFill>
                <a:latin typeface="Arial"/>
                <a:cs typeface="Arial"/>
              </a:rPr>
              <a:t>ρ</a:t>
            </a:r>
            <a:r>
              <a:rPr sz="1575" i="1" spc="450" baseline="34391" dirty="0" smtClean="0">
                <a:latin typeface="Arial"/>
                <a:cs typeface="Arial"/>
              </a:rPr>
              <a:t> </a:t>
            </a:r>
            <a:r>
              <a:rPr sz="950" spc="20" dirty="0">
                <a:latin typeface="Microsoft Sans Serif"/>
                <a:cs typeface="Microsoft Sans Serif"/>
              </a:rPr>
              <a:t>[</a:t>
            </a:r>
            <a:r>
              <a:rPr sz="1000" i="1" spc="20" dirty="0">
                <a:latin typeface="Arial"/>
                <a:cs typeface="Arial"/>
              </a:rPr>
              <a:t>I</a:t>
            </a:r>
            <a:r>
              <a:rPr sz="550" spc="20" dirty="0">
                <a:latin typeface="Microsoft Sans Serif"/>
                <a:cs typeface="Microsoft Sans Serif"/>
              </a:rPr>
              <a:t>2</a:t>
            </a:r>
            <a:r>
              <a:rPr sz="950" spc="20" dirty="0">
                <a:latin typeface="Microsoft Sans Serif"/>
                <a:cs typeface="Microsoft Sans Serif"/>
              </a:rPr>
              <a:t>+</a:t>
            </a:r>
            <a:r>
              <a:rPr sz="950" spc="-20" dirty="0">
                <a:latin typeface="Microsoft Sans Serif"/>
                <a:cs typeface="Microsoft Sans Serif"/>
              </a:rPr>
              <a:t> </a:t>
            </a:r>
            <a:r>
              <a:rPr sz="950" spc="20" dirty="0">
                <a:latin typeface="Microsoft Sans Serif"/>
                <a:cs typeface="Microsoft Sans Serif"/>
              </a:rPr>
              <a:t>2</a:t>
            </a:r>
            <a:r>
              <a:rPr sz="1000" i="1" spc="20" dirty="0">
                <a:latin typeface="Arial"/>
                <a:cs typeface="Arial"/>
              </a:rPr>
              <a:t>αI</a:t>
            </a:r>
            <a:r>
              <a:rPr sz="1000" i="1" spc="260" dirty="0">
                <a:latin typeface="Arial"/>
                <a:cs typeface="Arial"/>
              </a:rPr>
              <a:t> </a:t>
            </a:r>
            <a:r>
              <a:rPr sz="900" spc="44" baseline="-13888" dirty="0">
                <a:latin typeface="Microsoft Sans Serif"/>
                <a:cs typeface="Microsoft Sans Serif"/>
              </a:rPr>
              <a:t>1</a:t>
            </a:r>
            <a:r>
              <a:rPr sz="1500" spc="44" baseline="-8333" dirty="0">
                <a:latin typeface="Microsoft Sans Serif"/>
                <a:cs typeface="Microsoft Sans Serif"/>
              </a:rPr>
              <a:t>]</a:t>
            </a:r>
            <a:endParaRPr sz="1500" baseline="-8333" dirty="0">
              <a:latin typeface="Microsoft Sans Serif"/>
              <a:cs typeface="Microsoft Sans Serif"/>
            </a:endParaRPr>
          </a:p>
        </p:txBody>
      </p:sp>
      <p:sp>
        <p:nvSpPr>
          <p:cNvPr id="31" name="object 31"/>
          <p:cNvSpPr txBox="1"/>
          <p:nvPr/>
        </p:nvSpPr>
        <p:spPr>
          <a:xfrm>
            <a:off x="5337126" y="6416933"/>
            <a:ext cx="2644140" cy="450850"/>
          </a:xfrm>
          <a:prstGeom prst="rect">
            <a:avLst/>
          </a:prstGeom>
        </p:spPr>
        <p:txBody>
          <a:bodyPr vert="horz" wrap="square" lIns="0" tIns="12700" rIns="0" bIns="0" rtlCol="0">
            <a:spAutoFit/>
          </a:bodyPr>
          <a:lstStyle/>
          <a:p>
            <a:pPr marL="12700">
              <a:spcBef>
                <a:spcPts val="100"/>
              </a:spcBef>
            </a:pPr>
            <a:r>
              <a:rPr sz="750" spc="20" dirty="0">
                <a:solidFill>
                  <a:srgbClr val="171514"/>
                </a:solidFill>
                <a:latin typeface="Microsoft Sans Serif"/>
                <a:cs typeface="Microsoft Sans Serif"/>
              </a:rPr>
              <a:t>Como</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potenciales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iguales,</a:t>
            </a:r>
            <a:endParaRPr sz="750">
              <a:latin typeface="Microsoft Sans Serif"/>
              <a:cs typeface="Microsoft Sans Serif"/>
            </a:endParaRPr>
          </a:p>
          <a:p>
            <a:pPr>
              <a:spcBef>
                <a:spcPts val="5"/>
              </a:spcBef>
            </a:pPr>
            <a:endParaRPr sz="1100">
              <a:latin typeface="Microsoft Sans Serif"/>
              <a:cs typeface="Microsoft Sans Serif"/>
            </a:endParaRPr>
          </a:p>
          <a:p>
            <a:pPr marL="1447800"/>
            <a:r>
              <a:rPr sz="1000" i="1" spc="5" dirty="0">
                <a:latin typeface="Arial"/>
                <a:cs typeface="Arial"/>
              </a:rPr>
              <a:t>I</a:t>
            </a:r>
            <a:r>
              <a:rPr sz="550" spc="5" dirty="0">
                <a:latin typeface="Microsoft Sans Serif"/>
                <a:cs typeface="Microsoft Sans Serif"/>
              </a:rPr>
              <a:t>1</a:t>
            </a:r>
            <a:r>
              <a:rPr sz="950" spc="5" dirty="0">
                <a:latin typeface="Microsoft Sans Serif"/>
                <a:cs typeface="Microsoft Sans Serif"/>
              </a:rPr>
              <a:t>(1</a:t>
            </a:r>
            <a:r>
              <a:rPr sz="950" spc="-10" dirty="0">
                <a:latin typeface="Microsoft Sans Serif"/>
                <a:cs typeface="Microsoft Sans Serif"/>
              </a:rPr>
              <a:t> </a:t>
            </a:r>
            <a:r>
              <a:rPr sz="950" spc="15" dirty="0">
                <a:latin typeface="Microsoft Sans Serif"/>
                <a:cs typeface="Microsoft Sans Serif"/>
              </a:rPr>
              <a:t>+</a:t>
            </a:r>
            <a:r>
              <a:rPr sz="550" spc="15" dirty="0">
                <a:latin typeface="Microsoft Sans Serif"/>
                <a:cs typeface="Microsoft Sans Serif"/>
              </a:rPr>
              <a:t>1</a:t>
            </a:r>
            <a:r>
              <a:rPr sz="550" strike="sngStrike" spc="15" dirty="0">
                <a:latin typeface="Microsoft Sans Serif"/>
                <a:cs typeface="Microsoft Sans Serif"/>
              </a:rPr>
              <a:t>2</a:t>
            </a:r>
            <a:r>
              <a:rPr sz="1000" i="1" spc="15" dirty="0">
                <a:latin typeface="Arial"/>
                <a:cs typeface="Arial"/>
              </a:rPr>
              <a:t>α</a:t>
            </a:r>
            <a:r>
              <a:rPr sz="950" spc="15" dirty="0">
                <a:latin typeface="Lucida Sans Unicode"/>
                <a:cs typeface="Lucida Sans Unicode"/>
              </a:rPr>
              <a:t>−</a:t>
            </a:r>
            <a:r>
              <a:rPr sz="950" spc="-60" dirty="0">
                <a:latin typeface="Lucida Sans Unicode"/>
                <a:cs typeface="Lucida Sans Unicode"/>
              </a:rPr>
              <a:t> </a:t>
            </a:r>
            <a:r>
              <a:rPr sz="950" spc="-5" dirty="0">
                <a:latin typeface="Microsoft Sans Serif"/>
                <a:cs typeface="Microsoft Sans Serif"/>
              </a:rPr>
              <a:t>2</a:t>
            </a:r>
            <a:r>
              <a:rPr sz="1000" i="1" spc="-5" dirty="0">
                <a:latin typeface="Arial"/>
                <a:cs typeface="Arial"/>
              </a:rPr>
              <a:t>α</a:t>
            </a:r>
            <a:r>
              <a:rPr sz="950" spc="-5" dirty="0">
                <a:latin typeface="Microsoft Sans Serif"/>
                <a:cs typeface="Microsoft Sans Serif"/>
              </a:rPr>
              <a:t>)</a:t>
            </a:r>
            <a:r>
              <a:rPr sz="950" spc="-10" dirty="0">
                <a:latin typeface="Microsoft Sans Serif"/>
                <a:cs typeface="Microsoft Sans Serif"/>
              </a:rPr>
              <a:t> </a:t>
            </a:r>
            <a:r>
              <a:rPr sz="950" spc="5" dirty="0">
                <a:latin typeface="Microsoft Sans Serif"/>
                <a:cs typeface="Microsoft Sans Serif"/>
              </a:rPr>
              <a:t>=</a:t>
            </a:r>
            <a:r>
              <a:rPr sz="1000" i="1" spc="5" dirty="0">
                <a:latin typeface="Arial"/>
                <a:cs typeface="Arial"/>
              </a:rPr>
              <a:t>I</a:t>
            </a:r>
            <a:r>
              <a:rPr sz="550" spc="5" dirty="0">
                <a:latin typeface="Microsoft Sans Serif"/>
                <a:cs typeface="Microsoft Sans Serif"/>
              </a:rPr>
              <a:t>2</a:t>
            </a:r>
            <a:r>
              <a:rPr sz="950" spc="5" dirty="0">
                <a:latin typeface="Microsoft Sans Serif"/>
                <a:cs typeface="Microsoft Sans Serif"/>
              </a:rPr>
              <a:t>(1</a:t>
            </a:r>
            <a:r>
              <a:rPr sz="950" spc="-10" dirty="0">
                <a:latin typeface="Microsoft Sans Serif"/>
                <a:cs typeface="Microsoft Sans Serif"/>
              </a:rPr>
              <a:t> </a:t>
            </a:r>
            <a:r>
              <a:rPr sz="950" spc="-95" dirty="0">
                <a:latin typeface="Microsoft Sans Serif"/>
                <a:cs typeface="Microsoft Sans Serif"/>
              </a:rPr>
              <a:t>-</a:t>
            </a:r>
            <a:r>
              <a:rPr sz="1000" i="1" spc="-95" dirty="0">
                <a:latin typeface="Arial"/>
                <a:cs typeface="Arial"/>
              </a:rPr>
              <a:t>α</a:t>
            </a:r>
            <a:r>
              <a:rPr sz="950" spc="-95" dirty="0">
                <a:latin typeface="Microsoft Sans Serif"/>
                <a:cs typeface="Microsoft Sans Serif"/>
              </a:rPr>
              <a:t>)</a:t>
            </a:r>
            <a:endParaRPr sz="950">
              <a:latin typeface="Microsoft Sans Serif"/>
              <a:cs typeface="Microsoft Sans Serif"/>
            </a:endParaRPr>
          </a:p>
        </p:txBody>
      </p:sp>
      <p:sp>
        <p:nvSpPr>
          <p:cNvPr id="32" name="object 32"/>
          <p:cNvSpPr txBox="1"/>
          <p:nvPr/>
        </p:nvSpPr>
        <p:spPr>
          <a:xfrm>
            <a:off x="7194914" y="6974208"/>
            <a:ext cx="68580" cy="173766"/>
          </a:xfrm>
          <a:prstGeom prst="rect">
            <a:avLst/>
          </a:prstGeom>
        </p:spPr>
        <p:txBody>
          <a:bodyPr vert="horz" wrap="square" lIns="0" tIns="12065" rIns="0" bIns="0" rtlCol="0">
            <a:spAutoFit/>
          </a:bodyPr>
          <a:lstStyle/>
          <a:p>
            <a:pPr marL="12700">
              <a:spcBef>
                <a:spcPts val="95"/>
              </a:spcBef>
            </a:pPr>
            <a:r>
              <a:rPr sz="1050" i="1" spc="45" dirty="0">
                <a:latin typeface="Arial"/>
                <a:cs typeface="Arial"/>
              </a:rPr>
              <a:t>I</a:t>
            </a:r>
            <a:endParaRPr sz="1050">
              <a:latin typeface="Arial"/>
              <a:cs typeface="Arial"/>
            </a:endParaRPr>
          </a:p>
        </p:txBody>
      </p:sp>
      <p:sp>
        <p:nvSpPr>
          <p:cNvPr id="33" name="object 33"/>
          <p:cNvSpPr txBox="1"/>
          <p:nvPr/>
        </p:nvSpPr>
        <p:spPr>
          <a:xfrm>
            <a:off x="7517209" y="6982484"/>
            <a:ext cx="69215" cy="105157"/>
          </a:xfrm>
          <a:prstGeom prst="rect">
            <a:avLst/>
          </a:prstGeom>
        </p:spPr>
        <p:txBody>
          <a:bodyPr vert="horz" wrap="square" lIns="0" tIns="12700" rIns="0" bIns="0" rtlCol="0">
            <a:spAutoFit/>
          </a:bodyPr>
          <a:lstStyle/>
          <a:p>
            <a:pPr marL="12700">
              <a:spcBef>
                <a:spcPts val="100"/>
              </a:spcBef>
            </a:pPr>
            <a:r>
              <a:rPr sz="600" u="sng" spc="5" dirty="0">
                <a:uFill>
                  <a:solidFill>
                    <a:srgbClr val="000000"/>
                  </a:solidFill>
                </a:uFill>
                <a:latin typeface="Microsoft Sans Serif"/>
                <a:cs typeface="Microsoft Sans Serif"/>
              </a:rPr>
              <a:t>3</a:t>
            </a:r>
            <a:endParaRPr sz="600">
              <a:latin typeface="Microsoft Sans Serif"/>
              <a:cs typeface="Microsoft Sans Serif"/>
            </a:endParaRPr>
          </a:p>
        </p:txBody>
      </p:sp>
      <p:sp>
        <p:nvSpPr>
          <p:cNvPr id="34" name="object 34"/>
          <p:cNvSpPr txBox="1"/>
          <p:nvPr/>
        </p:nvSpPr>
        <p:spPr>
          <a:xfrm>
            <a:off x="6931057" y="7061424"/>
            <a:ext cx="601345" cy="173766"/>
          </a:xfrm>
          <a:prstGeom prst="rect">
            <a:avLst/>
          </a:prstGeom>
        </p:spPr>
        <p:txBody>
          <a:bodyPr vert="horz" wrap="square" lIns="0" tIns="12065" rIns="0" bIns="0" rtlCol="0">
            <a:spAutoFit/>
          </a:bodyPr>
          <a:lstStyle/>
          <a:p>
            <a:pPr marL="12700">
              <a:spcBef>
                <a:spcPts val="95"/>
              </a:spcBef>
            </a:pPr>
            <a:r>
              <a:rPr sz="1050" i="1" spc="25" dirty="0" smtClean="0">
                <a:latin typeface="Arial"/>
                <a:cs typeface="Arial"/>
              </a:rPr>
              <a:t>I</a:t>
            </a:r>
            <a:r>
              <a:rPr sz="600" spc="25" dirty="0" smtClean="0">
                <a:latin typeface="Microsoft Sans Serif"/>
                <a:cs typeface="Microsoft Sans Serif"/>
              </a:rPr>
              <a:t>2</a:t>
            </a:r>
            <a:r>
              <a:rPr lang="es-ES" sz="600" spc="25" dirty="0" smtClean="0">
                <a:latin typeface="Microsoft Sans Serif"/>
                <a:cs typeface="Microsoft Sans Serif"/>
              </a:rPr>
              <a:t> </a:t>
            </a:r>
            <a:r>
              <a:rPr sz="950" spc="-5" dirty="0" smtClean="0">
                <a:latin typeface="Microsoft Sans Serif"/>
                <a:cs typeface="Microsoft Sans Serif"/>
              </a:rPr>
              <a:t>=</a:t>
            </a:r>
            <a:r>
              <a:rPr sz="550" spc="-5" dirty="0">
                <a:latin typeface="Microsoft Sans Serif"/>
                <a:cs typeface="Microsoft Sans Serif"/>
              </a:rPr>
              <a:t>1</a:t>
            </a:r>
            <a:r>
              <a:rPr sz="950" spc="-5" dirty="0">
                <a:latin typeface="Microsoft Sans Serif"/>
                <a:cs typeface="Microsoft Sans Serif"/>
              </a:rPr>
              <a:t>(1</a:t>
            </a:r>
            <a:r>
              <a:rPr sz="950" spc="-35" dirty="0">
                <a:latin typeface="Microsoft Sans Serif"/>
                <a:cs typeface="Microsoft Sans Serif"/>
              </a:rPr>
              <a:t> </a:t>
            </a:r>
            <a:r>
              <a:rPr sz="950" spc="-5" dirty="0">
                <a:latin typeface="Microsoft Sans Serif"/>
                <a:cs typeface="Microsoft Sans Serif"/>
              </a:rPr>
              <a:t>-</a:t>
            </a:r>
            <a:r>
              <a:rPr sz="550" spc="-5" dirty="0">
                <a:latin typeface="Microsoft Sans Serif"/>
                <a:cs typeface="Microsoft Sans Serif"/>
              </a:rPr>
              <a:t>2</a:t>
            </a:r>
            <a:r>
              <a:rPr sz="1000" i="1" spc="-5" dirty="0">
                <a:latin typeface="Arial"/>
                <a:cs typeface="Arial"/>
              </a:rPr>
              <a:t>α</a:t>
            </a:r>
            <a:r>
              <a:rPr sz="950" spc="-5" dirty="0">
                <a:latin typeface="Microsoft Sans Serif"/>
                <a:cs typeface="Microsoft Sans Serif"/>
              </a:rPr>
              <a:t>)</a:t>
            </a:r>
            <a:endParaRPr sz="950" dirty="0">
              <a:latin typeface="Microsoft Sans Serif"/>
              <a:cs typeface="Microsoft Sans Serif"/>
            </a:endParaRPr>
          </a:p>
        </p:txBody>
      </p:sp>
      <p:sp>
        <p:nvSpPr>
          <p:cNvPr id="35" name="object 35"/>
          <p:cNvSpPr txBox="1"/>
          <p:nvPr/>
        </p:nvSpPr>
        <p:spPr>
          <a:xfrm>
            <a:off x="7281863" y="7165289"/>
            <a:ext cx="311785" cy="165430"/>
          </a:xfrm>
          <a:prstGeom prst="rect">
            <a:avLst/>
          </a:prstGeom>
        </p:spPr>
        <p:txBody>
          <a:bodyPr vert="horz" wrap="square" lIns="0" tIns="11430" rIns="0" bIns="0" rtlCol="0">
            <a:spAutoFit/>
          </a:bodyPr>
          <a:lstStyle/>
          <a:p>
            <a:pPr marL="12700">
              <a:spcBef>
                <a:spcPts val="90"/>
              </a:spcBef>
            </a:pPr>
            <a:r>
              <a:rPr sz="950" spc="-10" dirty="0">
                <a:latin typeface="Microsoft Sans Serif"/>
                <a:cs typeface="Microsoft Sans Serif"/>
              </a:rPr>
              <a:t>(1 </a:t>
            </a:r>
            <a:r>
              <a:rPr sz="950" spc="-15" dirty="0">
                <a:latin typeface="Microsoft Sans Serif"/>
                <a:cs typeface="Microsoft Sans Serif"/>
              </a:rPr>
              <a:t>-</a:t>
            </a:r>
            <a:r>
              <a:rPr sz="1000" i="1" spc="10" dirty="0">
                <a:latin typeface="Arial"/>
                <a:cs typeface="Arial"/>
              </a:rPr>
              <a:t>α</a:t>
            </a:r>
            <a:r>
              <a:rPr sz="950" spc="-35" dirty="0">
                <a:latin typeface="Microsoft Sans Serif"/>
                <a:cs typeface="Microsoft Sans Serif"/>
              </a:rPr>
              <a:t>)</a:t>
            </a:r>
            <a:endParaRPr sz="950">
              <a:latin typeface="Microsoft Sans Serif"/>
              <a:cs typeface="Microsoft Sans Serif"/>
            </a:endParaRPr>
          </a:p>
        </p:txBody>
      </p:sp>
      <p:sp>
        <p:nvSpPr>
          <p:cNvPr id="36" name="object 36"/>
          <p:cNvSpPr txBox="1"/>
          <p:nvPr/>
        </p:nvSpPr>
        <p:spPr>
          <a:xfrm>
            <a:off x="7763319" y="7061377"/>
            <a:ext cx="242570" cy="173766"/>
          </a:xfrm>
          <a:prstGeom prst="rect">
            <a:avLst/>
          </a:prstGeom>
        </p:spPr>
        <p:txBody>
          <a:bodyPr vert="horz" wrap="square" lIns="0" tIns="12065" rIns="0" bIns="0" rtlCol="0">
            <a:spAutoFit/>
          </a:bodyPr>
          <a:lstStyle/>
          <a:p>
            <a:pPr marL="12700">
              <a:spcBef>
                <a:spcPts val="95"/>
              </a:spcBef>
            </a:pPr>
            <a:r>
              <a:rPr sz="1000" spc="-15" dirty="0">
                <a:latin typeface="Microsoft Sans Serif"/>
                <a:cs typeface="Microsoft Sans Serif"/>
              </a:rPr>
              <a:t>=</a:t>
            </a:r>
            <a:r>
              <a:rPr sz="1050" i="1" spc="15" dirty="0">
                <a:latin typeface="Arial"/>
                <a:cs typeface="Arial"/>
              </a:rPr>
              <a:t>ki</a:t>
            </a:r>
            <a:r>
              <a:rPr sz="600" spc="5" dirty="0">
                <a:latin typeface="Microsoft Sans Serif"/>
                <a:cs typeface="Microsoft Sans Serif"/>
              </a:rPr>
              <a:t>1</a:t>
            </a:r>
            <a:endParaRPr sz="600">
              <a:latin typeface="Microsoft Sans Serif"/>
              <a:cs typeface="Microsoft Sans Serif"/>
            </a:endParaRPr>
          </a:p>
        </p:txBody>
      </p:sp>
      <p:sp>
        <p:nvSpPr>
          <p:cNvPr id="37" name="object 37"/>
          <p:cNvSpPr txBox="1"/>
          <p:nvPr/>
        </p:nvSpPr>
        <p:spPr>
          <a:xfrm>
            <a:off x="9376627" y="7293237"/>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(3.7)</a:t>
            </a:r>
            <a:endParaRPr sz="850">
              <a:latin typeface="Microsoft Sans Serif"/>
              <a:cs typeface="Microsoft Sans Serif"/>
            </a:endParaRPr>
          </a:p>
        </p:txBody>
      </p:sp>
      <p:sp>
        <p:nvSpPr>
          <p:cNvPr id="38" name="object 38"/>
          <p:cNvSpPr txBox="1"/>
          <p:nvPr/>
        </p:nvSpPr>
        <p:spPr>
          <a:xfrm>
            <a:off x="6892926" y="7368867"/>
            <a:ext cx="735965" cy="390525"/>
          </a:xfrm>
          <a:prstGeom prst="rect">
            <a:avLst/>
          </a:prstGeom>
        </p:spPr>
        <p:txBody>
          <a:bodyPr vert="horz" wrap="square" lIns="0" tIns="39370" rIns="0" bIns="0" rtlCol="0">
            <a:spAutoFit/>
          </a:bodyPr>
          <a:lstStyle/>
          <a:p>
            <a:pPr marL="50800">
              <a:spcBef>
                <a:spcPts val="310"/>
              </a:spcBef>
            </a:pPr>
            <a:r>
              <a:rPr sz="1575" i="1" spc="-7" baseline="-34391" dirty="0">
                <a:latin typeface="Arial"/>
                <a:cs typeface="Arial"/>
              </a:rPr>
              <a:t>k</a:t>
            </a:r>
            <a:r>
              <a:rPr sz="1500" spc="-7" baseline="-36111" dirty="0">
                <a:latin typeface="Microsoft Sans Serif"/>
                <a:cs typeface="Microsoft Sans Serif"/>
              </a:rPr>
              <a:t>=</a:t>
            </a:r>
            <a:r>
              <a:rPr sz="1500" spc="450" baseline="-36111" dirty="0">
                <a:latin typeface="Microsoft Sans Serif"/>
                <a:cs typeface="Microsoft Sans Serif"/>
              </a:rPr>
              <a:t> </a:t>
            </a:r>
            <a:r>
              <a:rPr sz="950" u="sng" spc="-10" dirty="0">
                <a:uFill>
                  <a:solidFill>
                    <a:srgbClr val="000000"/>
                  </a:solidFill>
                </a:uFill>
                <a:latin typeface="Microsoft Sans Serif"/>
                <a:cs typeface="Microsoft Sans Serif"/>
              </a:rPr>
              <a:t>(2</a:t>
            </a:r>
            <a:r>
              <a:rPr sz="950" u="sng" spc="-20" dirty="0">
                <a:uFill>
                  <a:solidFill>
                    <a:srgbClr val="000000"/>
                  </a:solidFill>
                </a:uFill>
                <a:latin typeface="Microsoft Sans Serif"/>
                <a:cs typeface="Microsoft Sans Serif"/>
              </a:rPr>
              <a:t> </a:t>
            </a:r>
            <a:r>
              <a:rPr sz="950" u="sng" spc="105" dirty="0">
                <a:uFill>
                  <a:solidFill>
                    <a:srgbClr val="000000"/>
                  </a:solidFill>
                </a:uFill>
                <a:latin typeface="Lucida Sans Unicode"/>
                <a:cs typeface="Lucida Sans Unicode"/>
              </a:rPr>
              <a:t>−</a:t>
            </a:r>
            <a:r>
              <a:rPr sz="950" u="sng" spc="-70" dirty="0">
                <a:uFill>
                  <a:solidFill>
                    <a:srgbClr val="000000"/>
                  </a:solidFill>
                </a:uFill>
                <a:latin typeface="Lucida Sans Unicode"/>
                <a:cs typeface="Lucida Sans Unicode"/>
              </a:rPr>
              <a:t> </a:t>
            </a:r>
            <a:r>
              <a:rPr sz="950" u="sng" spc="-5" dirty="0">
                <a:uFill>
                  <a:solidFill>
                    <a:srgbClr val="000000"/>
                  </a:solidFill>
                </a:uFill>
                <a:latin typeface="Microsoft Sans Serif"/>
                <a:cs typeface="Microsoft Sans Serif"/>
              </a:rPr>
              <a:t>3</a:t>
            </a:r>
            <a:r>
              <a:rPr sz="1000" i="1" u="sng" spc="-5" dirty="0">
                <a:uFill>
                  <a:solidFill>
                    <a:srgbClr val="000000"/>
                  </a:solidFill>
                </a:uFill>
                <a:latin typeface="Arial"/>
                <a:cs typeface="Arial"/>
              </a:rPr>
              <a:t>α</a:t>
            </a:r>
            <a:r>
              <a:rPr sz="950" u="sng" spc="-5" dirty="0">
                <a:uFill>
                  <a:solidFill>
                    <a:srgbClr val="000000"/>
                  </a:solidFill>
                </a:uFill>
                <a:latin typeface="Microsoft Sans Serif"/>
                <a:cs typeface="Microsoft Sans Serif"/>
              </a:rPr>
              <a:t>)</a:t>
            </a:r>
            <a:endParaRPr sz="950">
              <a:latin typeface="Microsoft Sans Serif"/>
              <a:cs typeface="Microsoft Sans Serif"/>
            </a:endParaRPr>
          </a:p>
          <a:p>
            <a:pPr marL="277495">
              <a:spcBef>
                <a:spcPts val="200"/>
              </a:spcBef>
            </a:pPr>
            <a:r>
              <a:rPr sz="950" spc="-5" dirty="0">
                <a:latin typeface="Microsoft Sans Serif"/>
                <a:cs typeface="Microsoft Sans Serif"/>
              </a:rPr>
              <a:t>2(1</a:t>
            </a:r>
            <a:r>
              <a:rPr sz="950" spc="-50" dirty="0">
                <a:latin typeface="Microsoft Sans Serif"/>
                <a:cs typeface="Microsoft Sans Serif"/>
              </a:rPr>
              <a:t> </a:t>
            </a:r>
            <a:r>
              <a:rPr sz="950" spc="-10" dirty="0">
                <a:latin typeface="Microsoft Sans Serif"/>
                <a:cs typeface="Microsoft Sans Serif"/>
              </a:rPr>
              <a:t>-</a:t>
            </a:r>
            <a:r>
              <a:rPr sz="1000" i="1" spc="-10" dirty="0">
                <a:latin typeface="Arial"/>
                <a:cs typeface="Arial"/>
              </a:rPr>
              <a:t>α</a:t>
            </a:r>
            <a:r>
              <a:rPr sz="950" spc="-10" dirty="0">
                <a:latin typeface="Microsoft Sans Serif"/>
                <a:cs typeface="Microsoft Sans Serif"/>
              </a:rPr>
              <a:t>)</a:t>
            </a:r>
            <a:endParaRPr sz="950">
              <a:latin typeface="Microsoft Sans Serif"/>
              <a:cs typeface="Microsoft Sans Serif"/>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094125" y="7744548"/>
            <a:ext cx="2794000" cy="6350"/>
            <a:chOff x="1411000" y="7744548"/>
            <a:chExt cx="2794000" cy="6350"/>
          </a:xfrm>
        </p:grpSpPr>
        <p:sp>
          <p:nvSpPr>
            <p:cNvPr id="3" name="object 3"/>
            <p:cNvSpPr/>
            <p:nvPr/>
          </p:nvSpPr>
          <p:spPr>
            <a:xfrm>
              <a:off x="1411000" y="7747723"/>
              <a:ext cx="1714500" cy="0"/>
            </a:xfrm>
            <a:custGeom>
              <a:avLst/>
              <a:gdLst/>
              <a:ahLst/>
              <a:cxnLst/>
              <a:rect l="l" t="t" r="r" b="b"/>
              <a:pathLst>
                <a:path w="1714500">
                  <a:moveTo>
                    <a:pt x="0" y="0"/>
                  </a:moveTo>
                  <a:lnTo>
                    <a:pt x="1714500" y="0"/>
                  </a:lnTo>
                </a:path>
              </a:pathLst>
            </a:custGeom>
            <a:ln w="6350">
              <a:solidFill>
                <a:srgbClr val="231F20"/>
              </a:solidFill>
            </a:ln>
          </p:spPr>
          <p:txBody>
            <a:bodyPr wrap="square" lIns="0" tIns="0" rIns="0" bIns="0" rtlCol="0"/>
            <a:lstStyle/>
            <a:p>
              <a:endParaRPr/>
            </a:p>
          </p:txBody>
        </p:sp>
        <p:sp>
          <p:nvSpPr>
            <p:cNvPr id="4" name="object 4"/>
            <p:cNvSpPr/>
            <p:nvPr/>
          </p:nvSpPr>
          <p:spPr>
            <a:xfrm>
              <a:off x="3125500" y="7747723"/>
              <a:ext cx="1079500" cy="0"/>
            </a:xfrm>
            <a:custGeom>
              <a:avLst/>
              <a:gdLst/>
              <a:ahLst/>
              <a:cxnLst/>
              <a:rect l="l" t="t" r="r" b="b"/>
              <a:pathLst>
                <a:path w="1079500">
                  <a:moveTo>
                    <a:pt x="0" y="0"/>
                  </a:moveTo>
                  <a:lnTo>
                    <a:pt x="1079500" y="0"/>
                  </a:lnTo>
                </a:path>
              </a:pathLst>
            </a:custGeom>
            <a:ln w="6350">
              <a:solidFill>
                <a:srgbClr val="231F20"/>
              </a:solidFill>
            </a:ln>
          </p:spPr>
          <p:txBody>
            <a:bodyPr wrap="square" lIns="0" tIns="0" rIns="0" bIns="0" rtlCol="0"/>
            <a:lstStyle/>
            <a:p>
              <a:endParaRPr/>
            </a:p>
          </p:txBody>
        </p:sp>
      </p:grpSp>
      <p:sp>
        <p:nvSpPr>
          <p:cNvPr id="5" name="object 5"/>
          <p:cNvSpPr/>
          <p:nvPr/>
        </p:nvSpPr>
        <p:spPr>
          <a:xfrm>
            <a:off x="6094125" y="6568352"/>
            <a:ext cx="2794000" cy="0"/>
          </a:xfrm>
          <a:custGeom>
            <a:avLst/>
            <a:gdLst/>
            <a:ahLst/>
            <a:cxnLst/>
            <a:rect l="l" t="t" r="r" b="b"/>
            <a:pathLst>
              <a:path w="2794000">
                <a:moveTo>
                  <a:pt x="0" y="0"/>
                </a:moveTo>
                <a:lnTo>
                  <a:pt x="2794000" y="0"/>
                </a:lnTo>
              </a:path>
            </a:pathLst>
          </a:custGeom>
          <a:ln w="6350">
            <a:solidFill>
              <a:srgbClr val="231F20"/>
            </a:solidFill>
          </a:ln>
        </p:spPr>
        <p:txBody>
          <a:bodyPr wrap="square" lIns="0" tIns="0" rIns="0" bIns="0" rtlCol="0"/>
          <a:lstStyle/>
          <a:p>
            <a:endParaRPr/>
          </a:p>
        </p:txBody>
      </p:sp>
      <p:sp>
        <p:nvSpPr>
          <p:cNvPr id="6" name="object 6"/>
          <p:cNvSpPr txBox="1"/>
          <p:nvPr/>
        </p:nvSpPr>
        <p:spPr>
          <a:xfrm>
            <a:off x="5337132" y="441331"/>
            <a:ext cx="967740" cy="97463"/>
          </a:xfrm>
          <a:prstGeom prst="rect">
            <a:avLst/>
          </a:prstGeom>
        </p:spPr>
        <p:txBody>
          <a:bodyPr vert="horz" wrap="square" lIns="0" tIns="12700" rIns="0" bIns="0" rtlCol="0">
            <a:spAutoFit/>
          </a:bodyPr>
          <a:lstStyle/>
          <a:p>
            <a:pPr marL="12700">
              <a:spcBef>
                <a:spcPts val="100"/>
              </a:spcBef>
            </a:pPr>
            <a:r>
              <a:rPr sz="550" spc="10" dirty="0">
                <a:solidFill>
                  <a:srgbClr val="171514"/>
                </a:solidFill>
                <a:latin typeface="Microsoft Sans Serif"/>
                <a:cs typeface="Microsoft Sans Serif"/>
              </a:rPr>
              <a:t>Electrodos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1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7" name="object 7"/>
          <p:cNvSpPr txBox="1"/>
          <p:nvPr/>
        </p:nvSpPr>
        <p:spPr>
          <a:xfrm>
            <a:off x="9479136"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27</a:t>
            </a:r>
            <a:endParaRPr sz="900">
              <a:latin typeface="Arial"/>
              <a:cs typeface="Arial"/>
            </a:endParaRPr>
          </a:p>
        </p:txBody>
      </p:sp>
      <p:sp>
        <p:nvSpPr>
          <p:cNvPr id="8" name="object 8"/>
          <p:cNvSpPr txBox="1"/>
          <p:nvPr/>
        </p:nvSpPr>
        <p:spPr>
          <a:xfrm>
            <a:off x="5337176" y="778889"/>
            <a:ext cx="1812925" cy="128240"/>
          </a:xfrm>
          <a:prstGeom prst="rect">
            <a:avLst/>
          </a:prstGeom>
        </p:spPr>
        <p:txBody>
          <a:bodyPr vert="horz" wrap="square" lIns="0" tIns="12700" rIns="0" bIns="0" rtlCol="0">
            <a:spAutoFit/>
          </a:bodyPr>
          <a:lstStyle/>
          <a:p>
            <a:pPr marL="12700">
              <a:spcBef>
                <a:spcPts val="100"/>
              </a:spcBef>
            </a:pPr>
            <a:r>
              <a:rPr sz="750" spc="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Ecs.</a:t>
            </a:r>
            <a:r>
              <a:rPr sz="750" spc="-10" dirty="0">
                <a:solidFill>
                  <a:srgbClr val="171514"/>
                </a:solidFill>
                <a:latin typeface="Microsoft Sans Serif"/>
                <a:cs typeface="Microsoft Sans Serif"/>
              </a:rPr>
              <a:t> (3.6)</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(3.7) </a:t>
            </a:r>
            <a:r>
              <a:rPr sz="750" spc="30" dirty="0">
                <a:solidFill>
                  <a:srgbClr val="171514"/>
                </a:solidFill>
                <a:latin typeface="Microsoft Sans Serif"/>
                <a:cs typeface="Microsoft Sans Serif"/>
              </a:rPr>
              <a:t>encontramos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endParaRPr sz="750">
              <a:latin typeface="Microsoft Sans Serif"/>
              <a:cs typeface="Microsoft Sans Serif"/>
            </a:endParaRPr>
          </a:p>
        </p:txBody>
      </p:sp>
      <p:sp>
        <p:nvSpPr>
          <p:cNvPr id="9" name="object 9"/>
          <p:cNvSpPr txBox="1"/>
          <p:nvPr/>
        </p:nvSpPr>
        <p:spPr>
          <a:xfrm>
            <a:off x="7460852" y="1194430"/>
            <a:ext cx="271780" cy="173766"/>
          </a:xfrm>
          <a:prstGeom prst="rect">
            <a:avLst/>
          </a:prstGeom>
        </p:spPr>
        <p:txBody>
          <a:bodyPr vert="horz" wrap="square" lIns="0" tIns="12065" rIns="0" bIns="0" rtlCol="0">
            <a:spAutoFit/>
          </a:bodyPr>
          <a:lstStyle/>
          <a:p>
            <a:pPr marL="12700">
              <a:spcBef>
                <a:spcPts val="95"/>
              </a:spcBef>
            </a:pPr>
            <a:r>
              <a:rPr sz="1000" spc="15" dirty="0">
                <a:latin typeface="Microsoft Sans Serif"/>
                <a:cs typeface="Microsoft Sans Serif"/>
              </a:rPr>
              <a:t>2</a:t>
            </a:r>
            <a:r>
              <a:rPr sz="1000" spc="-10" dirty="0">
                <a:latin typeface="Microsoft Sans Serif"/>
                <a:cs typeface="Microsoft Sans Serif"/>
              </a:rPr>
              <a:t> </a:t>
            </a:r>
            <a:r>
              <a:rPr sz="1000" spc="-15" dirty="0">
                <a:latin typeface="Microsoft Sans Serif"/>
                <a:cs typeface="Microsoft Sans Serif"/>
              </a:rPr>
              <a:t>+</a:t>
            </a:r>
            <a:r>
              <a:rPr sz="1050" i="1" spc="5" dirty="0">
                <a:latin typeface="Arial"/>
                <a:cs typeface="Arial"/>
              </a:rPr>
              <a:t>k</a:t>
            </a:r>
            <a:endParaRPr sz="1050">
              <a:latin typeface="Arial"/>
              <a:cs typeface="Arial"/>
            </a:endParaRPr>
          </a:p>
        </p:txBody>
      </p:sp>
      <p:sp>
        <p:nvSpPr>
          <p:cNvPr id="10" name="object 10"/>
          <p:cNvSpPr txBox="1"/>
          <p:nvPr/>
        </p:nvSpPr>
        <p:spPr>
          <a:xfrm>
            <a:off x="7185026" y="1116197"/>
            <a:ext cx="591185" cy="173766"/>
          </a:xfrm>
          <a:prstGeom prst="rect">
            <a:avLst/>
          </a:prstGeom>
        </p:spPr>
        <p:txBody>
          <a:bodyPr vert="horz" wrap="square" lIns="0" tIns="12065" rIns="0" bIns="0" rtlCol="0">
            <a:spAutoFit/>
          </a:bodyPr>
          <a:lstStyle/>
          <a:p>
            <a:pPr marL="38100">
              <a:spcBef>
                <a:spcPts val="95"/>
              </a:spcBef>
            </a:pPr>
            <a:r>
              <a:rPr sz="1050" i="1" spc="10" dirty="0">
                <a:latin typeface="Arial"/>
                <a:cs typeface="Arial"/>
              </a:rPr>
              <a:t>I</a:t>
            </a:r>
            <a:r>
              <a:rPr sz="600" spc="10" dirty="0">
                <a:latin typeface="Microsoft Sans Serif"/>
                <a:cs typeface="Microsoft Sans Serif"/>
              </a:rPr>
              <a:t>1</a:t>
            </a:r>
            <a:r>
              <a:rPr sz="1000" spc="10" dirty="0" smtClean="0">
                <a:latin typeface="Microsoft Sans Serif"/>
                <a:cs typeface="Microsoft Sans Serif"/>
              </a:rPr>
              <a:t>=</a:t>
            </a:r>
            <a:r>
              <a:rPr lang="es-ES" sz="1000" spc="10" dirty="0" smtClean="0">
                <a:latin typeface="Microsoft Sans Serif"/>
                <a:cs typeface="Microsoft Sans Serif"/>
              </a:rPr>
              <a:t> </a:t>
            </a:r>
            <a:r>
              <a:rPr sz="1575" i="1" u="sng" spc="67" baseline="42328" dirty="0" smtClean="0">
                <a:uFill>
                  <a:solidFill>
                    <a:srgbClr val="000000"/>
                  </a:solidFill>
                </a:uFill>
                <a:latin typeface="Arial"/>
                <a:cs typeface="Arial"/>
              </a:rPr>
              <a:t>I</a:t>
            </a:r>
            <a:r>
              <a:rPr sz="1575" i="1" u="sng" spc="89" baseline="42328" dirty="0" smtClean="0">
                <a:uFill>
                  <a:solidFill>
                    <a:srgbClr val="000000"/>
                  </a:solidFill>
                </a:uFill>
                <a:latin typeface="Arial"/>
                <a:cs typeface="Arial"/>
              </a:rPr>
              <a:t> </a:t>
            </a:r>
            <a:endParaRPr sz="1575" baseline="42328" dirty="0">
              <a:latin typeface="Arial"/>
              <a:cs typeface="Arial"/>
            </a:endParaRPr>
          </a:p>
        </p:txBody>
      </p:sp>
      <p:sp>
        <p:nvSpPr>
          <p:cNvPr id="11" name="object 11"/>
          <p:cNvSpPr txBox="1"/>
          <p:nvPr/>
        </p:nvSpPr>
        <p:spPr>
          <a:xfrm>
            <a:off x="7116698" y="3186359"/>
            <a:ext cx="1525270" cy="165430"/>
          </a:xfrm>
          <a:prstGeom prst="rect">
            <a:avLst/>
          </a:prstGeom>
        </p:spPr>
        <p:txBody>
          <a:bodyPr vert="horz" wrap="square" lIns="0" tIns="11430" rIns="0" bIns="0" rtlCol="0">
            <a:spAutoFit/>
          </a:bodyPr>
          <a:lstStyle/>
          <a:p>
            <a:pPr marL="12700">
              <a:spcBef>
                <a:spcPts val="90"/>
              </a:spcBef>
              <a:tabLst>
                <a:tab pos="1198245" algn="l"/>
              </a:tabLst>
            </a:pPr>
            <a:r>
              <a:rPr sz="950" spc="15" dirty="0">
                <a:latin typeface="Microsoft Sans Serif"/>
                <a:cs typeface="Microsoft Sans Serif"/>
              </a:rPr>
              <a:t>4</a:t>
            </a:r>
            <a:r>
              <a:rPr sz="950" spc="-10" dirty="0">
                <a:latin typeface="Microsoft Sans Serif"/>
                <a:cs typeface="Microsoft Sans Serif"/>
              </a:rPr>
              <a:t> </a:t>
            </a:r>
            <a:r>
              <a:rPr sz="950" spc="-15" dirty="0">
                <a:latin typeface="Microsoft Sans Serif"/>
                <a:cs typeface="Microsoft Sans Serif"/>
              </a:rPr>
              <a:t>-</a:t>
            </a:r>
            <a:r>
              <a:rPr sz="950" spc="-5" dirty="0">
                <a:latin typeface="Microsoft Sans Serif"/>
                <a:cs typeface="Microsoft Sans Serif"/>
              </a:rPr>
              <a:t> </a:t>
            </a:r>
            <a:r>
              <a:rPr sz="950" spc="5" dirty="0">
                <a:latin typeface="Microsoft Sans Serif"/>
                <a:cs typeface="Microsoft Sans Serif"/>
              </a:rPr>
              <a:t>4</a:t>
            </a:r>
            <a:r>
              <a:rPr sz="1000" i="1" spc="5" dirty="0">
                <a:latin typeface="Arial"/>
                <a:cs typeface="Arial"/>
              </a:rPr>
              <a:t>α</a:t>
            </a:r>
            <a:r>
              <a:rPr sz="950" spc="5" dirty="0">
                <a:latin typeface="Microsoft Sans Serif"/>
                <a:cs typeface="Microsoft Sans Serif"/>
              </a:rPr>
              <a:t>+2</a:t>
            </a:r>
            <a:r>
              <a:rPr sz="950" spc="-5" dirty="0">
                <a:latin typeface="Microsoft Sans Serif"/>
                <a:cs typeface="Microsoft Sans Serif"/>
              </a:rPr>
              <a:t> </a:t>
            </a:r>
            <a:r>
              <a:rPr sz="950" spc="-15" dirty="0">
                <a:latin typeface="Microsoft Sans Serif"/>
                <a:cs typeface="Microsoft Sans Serif"/>
              </a:rPr>
              <a:t>-</a:t>
            </a:r>
            <a:r>
              <a:rPr sz="950" spc="-5" dirty="0">
                <a:latin typeface="Microsoft Sans Serif"/>
                <a:cs typeface="Microsoft Sans Serif"/>
              </a:rPr>
              <a:t> </a:t>
            </a:r>
            <a:r>
              <a:rPr sz="950" spc="10" dirty="0">
                <a:latin typeface="Microsoft Sans Serif"/>
                <a:cs typeface="Microsoft Sans Serif"/>
              </a:rPr>
              <a:t>3</a:t>
            </a:r>
            <a:r>
              <a:rPr sz="1000" i="1" spc="10" dirty="0">
                <a:latin typeface="Arial"/>
                <a:cs typeface="Arial"/>
              </a:rPr>
              <a:t>α	</a:t>
            </a:r>
            <a:r>
              <a:rPr sz="950" spc="15" dirty="0">
                <a:latin typeface="Microsoft Sans Serif"/>
                <a:cs typeface="Microsoft Sans Serif"/>
              </a:rPr>
              <a:t>6</a:t>
            </a:r>
            <a:r>
              <a:rPr sz="950" spc="-45" dirty="0">
                <a:latin typeface="Microsoft Sans Serif"/>
                <a:cs typeface="Microsoft Sans Serif"/>
              </a:rPr>
              <a:t> </a:t>
            </a:r>
            <a:r>
              <a:rPr sz="950" spc="-15" dirty="0">
                <a:latin typeface="Microsoft Sans Serif"/>
                <a:cs typeface="Microsoft Sans Serif"/>
              </a:rPr>
              <a:t>-</a:t>
            </a:r>
            <a:r>
              <a:rPr sz="950" spc="-45" dirty="0">
                <a:latin typeface="Microsoft Sans Serif"/>
                <a:cs typeface="Microsoft Sans Serif"/>
              </a:rPr>
              <a:t> </a:t>
            </a:r>
            <a:r>
              <a:rPr sz="950" spc="10" dirty="0">
                <a:latin typeface="Microsoft Sans Serif"/>
                <a:cs typeface="Microsoft Sans Serif"/>
              </a:rPr>
              <a:t>7</a:t>
            </a:r>
            <a:r>
              <a:rPr sz="1000" i="1" spc="10" dirty="0">
                <a:latin typeface="Arial"/>
                <a:cs typeface="Arial"/>
              </a:rPr>
              <a:t>α</a:t>
            </a:r>
            <a:endParaRPr sz="1000">
              <a:latin typeface="Arial"/>
              <a:cs typeface="Arial"/>
            </a:endParaRPr>
          </a:p>
        </p:txBody>
      </p:sp>
      <p:sp>
        <p:nvSpPr>
          <p:cNvPr id="12" name="object 12"/>
          <p:cNvSpPr txBox="1"/>
          <p:nvPr/>
        </p:nvSpPr>
        <p:spPr>
          <a:xfrm>
            <a:off x="5260959" y="1449676"/>
            <a:ext cx="3592829" cy="1761380"/>
          </a:xfrm>
          <a:prstGeom prst="rect">
            <a:avLst/>
          </a:prstGeom>
        </p:spPr>
        <p:txBody>
          <a:bodyPr vert="horz" wrap="square" lIns="0" tIns="17145" rIns="0" bIns="0" rtlCol="0">
            <a:spAutoFit/>
          </a:bodyPr>
          <a:lstStyle/>
          <a:p>
            <a:pPr marL="88900">
              <a:spcBef>
                <a:spcPts val="135"/>
              </a:spcBef>
            </a:pPr>
            <a:r>
              <a:rPr sz="800" spc="5" dirty="0">
                <a:solidFill>
                  <a:srgbClr val="171514"/>
                </a:solidFill>
                <a:latin typeface="Microsoft Sans Serif"/>
                <a:cs typeface="Microsoft Sans Serif"/>
              </a:rPr>
              <a:t>y</a:t>
            </a:r>
            <a:r>
              <a:rPr sz="800" spc="-1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potencial</a:t>
            </a:r>
            <a:r>
              <a:rPr sz="800" i="1" spc="5" dirty="0">
                <a:solidFill>
                  <a:srgbClr val="171514"/>
                </a:solidFill>
                <a:latin typeface="Arial"/>
                <a:cs typeface="Arial"/>
              </a:rPr>
              <a:t>V</a:t>
            </a:r>
            <a:r>
              <a:rPr sz="800" spc="5"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escribir</a:t>
            </a:r>
            <a:r>
              <a:rPr sz="800" spc="-10" dirty="0">
                <a:solidFill>
                  <a:srgbClr val="171514"/>
                </a:solidFill>
                <a:latin typeface="Microsoft Sans Serif"/>
                <a:cs typeface="Microsoft Sans Serif"/>
              </a:rPr>
              <a:t> </a:t>
            </a:r>
            <a:r>
              <a:rPr sz="800" spc="35" dirty="0">
                <a:solidFill>
                  <a:srgbClr val="171514"/>
                </a:solidFill>
                <a:latin typeface="Microsoft Sans Serif"/>
                <a:cs typeface="Microsoft Sans Serif"/>
              </a:rPr>
              <a:t>como</a:t>
            </a:r>
            <a:endParaRPr sz="800" dirty="0">
              <a:latin typeface="Microsoft Sans Serif"/>
              <a:cs typeface="Microsoft Sans Serif"/>
            </a:endParaRPr>
          </a:p>
          <a:p>
            <a:pPr>
              <a:spcBef>
                <a:spcPts val="55"/>
              </a:spcBef>
            </a:pPr>
            <a:endParaRPr sz="900" dirty="0">
              <a:latin typeface="Microsoft Sans Serif"/>
              <a:cs typeface="Microsoft Sans Serif"/>
            </a:endParaRPr>
          </a:p>
          <a:p>
            <a:pPr marL="1576705"/>
            <a:r>
              <a:rPr sz="1575" i="1" spc="-89" baseline="-34391" dirty="0">
                <a:latin typeface="Arial"/>
                <a:cs typeface="Arial"/>
              </a:rPr>
              <a:t>V</a:t>
            </a:r>
            <a:r>
              <a:rPr sz="1500" spc="-89" baseline="-36111" dirty="0" smtClean="0">
                <a:latin typeface="Microsoft Sans Serif"/>
                <a:cs typeface="Microsoft Sans Serif"/>
              </a:rPr>
              <a:t>=</a:t>
            </a:r>
            <a:r>
              <a:rPr lang="es-ES" sz="1500" spc="232" baseline="-36111" dirty="0" smtClean="0">
                <a:latin typeface="Microsoft Sans Serif"/>
                <a:cs typeface="Microsoft Sans Serif"/>
              </a:rPr>
              <a:t> </a:t>
            </a:r>
            <a:r>
              <a:rPr sz="1050" i="1" u="sng" spc="-5" dirty="0" smtClean="0">
                <a:uFill>
                  <a:solidFill>
                    <a:srgbClr val="000000"/>
                  </a:solidFill>
                </a:uFill>
                <a:latin typeface="Arial"/>
                <a:cs typeface="Arial"/>
              </a:rPr>
              <a:t>ρ</a:t>
            </a:r>
            <a:r>
              <a:rPr sz="1000" u="sng" spc="-5" dirty="0" smtClean="0">
                <a:uFill>
                  <a:solidFill>
                    <a:srgbClr val="000000"/>
                  </a:solidFill>
                </a:uFill>
                <a:latin typeface="Microsoft Sans Serif"/>
                <a:cs typeface="Microsoft Sans Serif"/>
              </a:rPr>
              <a:t>-</a:t>
            </a:r>
            <a:r>
              <a:rPr lang="es-ES" sz="1000" spc="480" dirty="0" smtClean="0">
                <a:latin typeface="Microsoft Sans Serif"/>
                <a:cs typeface="Microsoft Sans Serif"/>
              </a:rPr>
              <a:t> </a:t>
            </a:r>
            <a:r>
              <a:rPr sz="1050" i="1" u="sng" spc="15" dirty="0" err="1" smtClean="0">
                <a:uFill>
                  <a:solidFill>
                    <a:srgbClr val="000000"/>
                  </a:solidFill>
                </a:uFill>
                <a:latin typeface="Arial"/>
                <a:cs typeface="Arial"/>
              </a:rPr>
              <a:t>ki</a:t>
            </a:r>
            <a:r>
              <a:rPr lang="es-ES" sz="1050" i="1" u="sng" spc="15" dirty="0" smtClean="0">
                <a:uFill>
                  <a:solidFill>
                    <a:srgbClr val="000000"/>
                  </a:solidFill>
                </a:uFill>
                <a:latin typeface="Arial"/>
                <a:cs typeface="Arial"/>
              </a:rPr>
              <a:t> </a:t>
            </a:r>
            <a:r>
              <a:rPr sz="1500" spc="-22" baseline="-36111" dirty="0" smtClean="0">
                <a:latin typeface="Microsoft Sans Serif"/>
                <a:cs typeface="Microsoft Sans Serif"/>
              </a:rPr>
              <a:t>+</a:t>
            </a:r>
            <a:r>
              <a:rPr sz="1500" spc="307" baseline="-36111" dirty="0" smtClean="0">
                <a:latin typeface="Microsoft Sans Serif"/>
                <a:cs typeface="Microsoft Sans Serif"/>
              </a:rPr>
              <a:t> </a:t>
            </a:r>
            <a:r>
              <a:rPr sz="1000" u="sng" spc="25" dirty="0">
                <a:uFill>
                  <a:solidFill>
                    <a:srgbClr val="000000"/>
                  </a:solidFill>
                </a:uFill>
                <a:latin typeface="Microsoft Sans Serif"/>
                <a:cs typeface="Microsoft Sans Serif"/>
              </a:rPr>
              <a:t>2</a:t>
            </a:r>
            <a:r>
              <a:rPr sz="1050" i="1" u="sng" spc="25" dirty="0">
                <a:uFill>
                  <a:solidFill>
                    <a:srgbClr val="000000"/>
                  </a:solidFill>
                </a:uFill>
                <a:latin typeface="Arial"/>
                <a:cs typeface="Arial"/>
              </a:rPr>
              <a:t>αI</a:t>
            </a:r>
            <a:r>
              <a:rPr sz="1050" i="1" spc="155" dirty="0">
                <a:latin typeface="Arial"/>
                <a:cs typeface="Arial"/>
              </a:rPr>
              <a:t> </a:t>
            </a:r>
            <a:r>
              <a:rPr sz="1500" spc="-22" baseline="-8333" dirty="0">
                <a:latin typeface="Microsoft Sans Serif"/>
                <a:cs typeface="Microsoft Sans Serif"/>
              </a:rPr>
              <a:t>-</a:t>
            </a:r>
            <a:endParaRPr sz="1500" baseline="-8333" dirty="0">
              <a:latin typeface="Microsoft Sans Serif"/>
              <a:cs typeface="Microsoft Sans Serif"/>
            </a:endParaRPr>
          </a:p>
          <a:p>
            <a:pPr marL="1824355">
              <a:spcBef>
                <a:spcPts val="200"/>
              </a:spcBef>
              <a:tabLst>
                <a:tab pos="2526665" algn="l"/>
              </a:tabLst>
            </a:pPr>
            <a:r>
              <a:rPr sz="950" spc="55" dirty="0">
                <a:latin typeface="Microsoft Sans Serif"/>
                <a:cs typeface="Microsoft Sans Serif"/>
              </a:rPr>
              <a:t>2π</a:t>
            </a:r>
            <a:r>
              <a:rPr sz="1000" i="1" spc="-25" dirty="0">
                <a:latin typeface="Arial"/>
                <a:cs typeface="Arial"/>
              </a:rPr>
              <a:t>a</a:t>
            </a:r>
            <a:r>
              <a:rPr sz="950" spc="-15" dirty="0">
                <a:latin typeface="Microsoft Sans Serif"/>
                <a:cs typeface="Microsoft Sans Serif"/>
              </a:rPr>
              <a:t>--</a:t>
            </a:r>
            <a:r>
              <a:rPr sz="950" spc="15" dirty="0">
                <a:latin typeface="Microsoft Sans Serif"/>
                <a:cs typeface="Microsoft Sans Serif"/>
              </a:rPr>
              <a:t>2</a:t>
            </a:r>
            <a:r>
              <a:rPr sz="950" spc="-10" dirty="0">
                <a:latin typeface="Microsoft Sans Serif"/>
                <a:cs typeface="Microsoft Sans Serif"/>
              </a:rPr>
              <a:t> </a:t>
            </a:r>
            <a:r>
              <a:rPr sz="950" spc="-15" dirty="0">
                <a:latin typeface="Microsoft Sans Serif"/>
                <a:cs typeface="Microsoft Sans Serif"/>
              </a:rPr>
              <a:t>+</a:t>
            </a:r>
            <a:r>
              <a:rPr sz="1000" i="1" spc="5" dirty="0">
                <a:latin typeface="Arial"/>
                <a:cs typeface="Arial"/>
              </a:rPr>
              <a:t>k</a:t>
            </a:r>
            <a:r>
              <a:rPr sz="1000" i="1" dirty="0">
                <a:latin typeface="Arial"/>
                <a:cs typeface="Arial"/>
              </a:rPr>
              <a:t>	</a:t>
            </a:r>
            <a:r>
              <a:rPr sz="950" spc="15" dirty="0">
                <a:latin typeface="Microsoft Sans Serif"/>
                <a:cs typeface="Microsoft Sans Serif"/>
              </a:rPr>
              <a:t>2</a:t>
            </a:r>
            <a:r>
              <a:rPr sz="950" spc="-10" dirty="0">
                <a:latin typeface="Microsoft Sans Serif"/>
                <a:cs typeface="Microsoft Sans Serif"/>
              </a:rPr>
              <a:t> </a:t>
            </a:r>
            <a:r>
              <a:rPr sz="950" spc="-15" dirty="0">
                <a:latin typeface="Microsoft Sans Serif"/>
                <a:cs typeface="Microsoft Sans Serif"/>
              </a:rPr>
              <a:t>+</a:t>
            </a:r>
            <a:r>
              <a:rPr sz="1000" i="1" spc="5" dirty="0">
                <a:latin typeface="Arial"/>
                <a:cs typeface="Arial"/>
              </a:rPr>
              <a:t>k</a:t>
            </a:r>
            <a:r>
              <a:rPr sz="950" spc="-15" dirty="0">
                <a:latin typeface="Microsoft Sans Serif"/>
                <a:cs typeface="Microsoft Sans Serif"/>
              </a:rPr>
              <a:t>--</a:t>
            </a:r>
            <a:endParaRPr sz="950" dirty="0">
              <a:latin typeface="Microsoft Sans Serif"/>
              <a:cs typeface="Microsoft Sans Serif"/>
            </a:endParaRPr>
          </a:p>
          <a:p>
            <a:pPr marL="1703705">
              <a:spcBef>
                <a:spcPts val="735"/>
              </a:spcBef>
              <a:tabLst>
                <a:tab pos="2472055" algn="l"/>
              </a:tabLst>
            </a:pPr>
            <a:r>
              <a:rPr sz="1500" spc="-22" baseline="-36111" dirty="0">
                <a:latin typeface="Microsoft Sans Serif"/>
                <a:cs typeface="Microsoft Sans Serif"/>
              </a:rPr>
              <a:t>=</a:t>
            </a:r>
            <a:r>
              <a:rPr sz="1000" u="sng" spc="370" dirty="0">
                <a:uFill>
                  <a:solidFill>
                    <a:srgbClr val="000000"/>
                  </a:solidFill>
                </a:uFill>
                <a:latin typeface="Microsoft Sans Serif"/>
                <a:cs typeface="Microsoft Sans Serif"/>
              </a:rPr>
              <a:t> </a:t>
            </a:r>
            <a:r>
              <a:rPr sz="1000" i="1" u="sng" spc="-50" dirty="0">
                <a:uFill>
                  <a:solidFill>
                    <a:srgbClr val="000000"/>
                  </a:solidFill>
                </a:uFill>
                <a:latin typeface="Arial"/>
                <a:cs typeface="Arial"/>
              </a:rPr>
              <a:t>ρI</a:t>
            </a:r>
            <a:r>
              <a:rPr sz="950" u="sng" spc="-50" dirty="0">
                <a:uFill>
                  <a:solidFill>
                    <a:srgbClr val="000000"/>
                  </a:solidFill>
                </a:uFill>
                <a:latin typeface="Microsoft Sans Serif"/>
                <a:cs typeface="Microsoft Sans Serif"/>
              </a:rPr>
              <a:t>-</a:t>
            </a:r>
            <a:r>
              <a:rPr sz="1000" i="1" spc="-50" dirty="0">
                <a:latin typeface="Arial"/>
                <a:cs typeface="Arial"/>
              </a:rPr>
              <a:t>k</a:t>
            </a:r>
            <a:r>
              <a:rPr sz="950" spc="-50" dirty="0">
                <a:latin typeface="Microsoft Sans Serif"/>
                <a:cs typeface="Microsoft Sans Serif"/>
              </a:rPr>
              <a:t>+</a:t>
            </a:r>
            <a:r>
              <a:rPr sz="950" u="sng" spc="10" dirty="0">
                <a:uFill>
                  <a:solidFill>
                    <a:srgbClr val="000000"/>
                  </a:solidFill>
                </a:uFill>
                <a:latin typeface="Microsoft Sans Serif"/>
                <a:cs typeface="Microsoft Sans Serif"/>
              </a:rPr>
              <a:t> 2</a:t>
            </a:r>
            <a:r>
              <a:rPr sz="1000" i="1" u="sng" spc="10" dirty="0">
                <a:uFill>
                  <a:solidFill>
                    <a:srgbClr val="000000"/>
                  </a:solidFill>
                </a:uFill>
                <a:latin typeface="Arial"/>
                <a:cs typeface="Arial"/>
              </a:rPr>
              <a:t>α	</a:t>
            </a:r>
            <a:r>
              <a:rPr sz="1500" spc="-22" baseline="-8333" dirty="0">
                <a:latin typeface="Microsoft Sans Serif"/>
                <a:cs typeface="Microsoft Sans Serif"/>
              </a:rPr>
              <a:t>-</a:t>
            </a:r>
            <a:endParaRPr sz="1500" baseline="-8333" dirty="0">
              <a:latin typeface="Microsoft Sans Serif"/>
              <a:cs typeface="Microsoft Sans Serif"/>
            </a:endParaRPr>
          </a:p>
          <a:p>
            <a:pPr marL="1824355">
              <a:spcBef>
                <a:spcPts val="210"/>
              </a:spcBef>
            </a:pPr>
            <a:r>
              <a:rPr sz="950" spc="10" dirty="0">
                <a:latin typeface="Microsoft Sans Serif"/>
                <a:cs typeface="Microsoft Sans Serif"/>
              </a:rPr>
              <a:t>2π</a:t>
            </a:r>
            <a:r>
              <a:rPr sz="1000" i="1" spc="10" dirty="0">
                <a:latin typeface="Arial"/>
                <a:cs typeface="Arial"/>
              </a:rPr>
              <a:t>a</a:t>
            </a:r>
            <a:r>
              <a:rPr sz="950" spc="10" dirty="0">
                <a:latin typeface="Microsoft Sans Serif"/>
                <a:cs typeface="Microsoft Sans Serif"/>
              </a:rPr>
              <a:t>--2</a:t>
            </a:r>
            <a:r>
              <a:rPr sz="950" spc="-40" dirty="0">
                <a:latin typeface="Microsoft Sans Serif"/>
                <a:cs typeface="Microsoft Sans Serif"/>
              </a:rPr>
              <a:t> </a:t>
            </a:r>
            <a:r>
              <a:rPr sz="950" spc="-10" dirty="0">
                <a:latin typeface="Microsoft Sans Serif"/>
                <a:cs typeface="Microsoft Sans Serif"/>
              </a:rPr>
              <a:t>+</a:t>
            </a:r>
            <a:r>
              <a:rPr sz="1000" i="1" spc="-10" dirty="0">
                <a:latin typeface="Arial"/>
                <a:cs typeface="Arial"/>
              </a:rPr>
              <a:t>k</a:t>
            </a:r>
            <a:r>
              <a:rPr sz="950" spc="-10" dirty="0">
                <a:latin typeface="Microsoft Sans Serif"/>
                <a:cs typeface="Microsoft Sans Serif"/>
              </a:rPr>
              <a:t>--</a:t>
            </a:r>
            <a:endParaRPr sz="950" dirty="0">
              <a:latin typeface="Microsoft Sans Serif"/>
              <a:cs typeface="Microsoft Sans Serif"/>
            </a:endParaRPr>
          </a:p>
          <a:p>
            <a:pPr marL="88265">
              <a:spcBef>
                <a:spcPts val="1025"/>
              </a:spcBef>
            </a:pPr>
            <a:r>
              <a:rPr sz="700" spc="20" dirty="0">
                <a:solidFill>
                  <a:srgbClr val="171514"/>
                </a:solidFill>
                <a:latin typeface="Microsoft Sans Serif"/>
                <a:cs typeface="Microsoft Sans Serif"/>
              </a:rPr>
              <a:t>Sustituyendo</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valor</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de</a:t>
            </a:r>
            <a:r>
              <a:rPr sz="700" i="1" spc="25" dirty="0">
                <a:solidFill>
                  <a:srgbClr val="171514"/>
                </a:solidFill>
                <a:latin typeface="Arial"/>
                <a:cs typeface="Arial"/>
              </a:rPr>
              <a:t>k</a:t>
            </a:r>
            <a:r>
              <a:rPr sz="700" spc="25" dirty="0">
                <a:solidFill>
                  <a:srgbClr val="171514"/>
                </a:solidFill>
                <a:latin typeface="Microsoft Sans Serif"/>
                <a:cs typeface="Microsoft Sans Serif"/>
              </a:rPr>
              <a:t>encontramos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relación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endParaRPr sz="700" dirty="0">
              <a:latin typeface="Microsoft Sans Serif"/>
              <a:cs typeface="Microsoft Sans Serif"/>
            </a:endParaRPr>
          </a:p>
          <a:p>
            <a:pPr>
              <a:spcBef>
                <a:spcPts val="55"/>
              </a:spcBef>
            </a:pPr>
            <a:endParaRPr sz="750" dirty="0">
              <a:latin typeface="Microsoft Sans Serif"/>
              <a:cs typeface="Microsoft Sans Serif"/>
            </a:endParaRPr>
          </a:p>
          <a:p>
            <a:pPr marL="915035"/>
            <a:r>
              <a:rPr sz="900" u="sng" spc="-30" dirty="0">
                <a:uFill>
                  <a:solidFill>
                    <a:srgbClr val="000000"/>
                  </a:solidFill>
                </a:uFill>
                <a:latin typeface="Microsoft Sans Serif"/>
                <a:cs typeface="Microsoft Sans Serif"/>
              </a:rPr>
              <a:t>(</a:t>
            </a:r>
            <a:r>
              <a:rPr sz="900" u="sng" spc="10" dirty="0">
                <a:uFill>
                  <a:solidFill>
                    <a:srgbClr val="000000"/>
                  </a:solidFill>
                </a:uFill>
                <a:latin typeface="Microsoft Sans Serif"/>
                <a:cs typeface="Microsoft Sans Serif"/>
              </a:rPr>
              <a:t>2</a:t>
            </a:r>
            <a:r>
              <a:rPr sz="900" u="sng" spc="-10" dirty="0">
                <a:uFill>
                  <a:solidFill>
                    <a:srgbClr val="000000"/>
                  </a:solidFill>
                </a:uFill>
                <a:latin typeface="Microsoft Sans Serif"/>
                <a:cs typeface="Microsoft Sans Serif"/>
              </a:rPr>
              <a:t> </a:t>
            </a:r>
            <a:r>
              <a:rPr sz="900" u="sng" spc="100" dirty="0">
                <a:uFill>
                  <a:solidFill>
                    <a:srgbClr val="000000"/>
                  </a:solidFill>
                </a:uFill>
                <a:latin typeface="Lucida Sans Unicode"/>
                <a:cs typeface="Lucida Sans Unicode"/>
              </a:rPr>
              <a:t>−</a:t>
            </a:r>
            <a:r>
              <a:rPr sz="900" u="sng" spc="-55" dirty="0">
                <a:uFill>
                  <a:solidFill>
                    <a:srgbClr val="000000"/>
                  </a:solidFill>
                </a:uFill>
                <a:latin typeface="Lucida Sans Unicode"/>
                <a:cs typeface="Lucida Sans Unicode"/>
              </a:rPr>
              <a:t> </a:t>
            </a:r>
            <a:r>
              <a:rPr sz="900" u="sng" spc="10" dirty="0">
                <a:uFill>
                  <a:solidFill>
                    <a:srgbClr val="000000"/>
                  </a:solidFill>
                </a:uFill>
                <a:latin typeface="Microsoft Sans Serif"/>
                <a:cs typeface="Microsoft Sans Serif"/>
              </a:rPr>
              <a:t>3</a:t>
            </a:r>
            <a:r>
              <a:rPr sz="900" i="1" u="sng" spc="40" dirty="0">
                <a:uFill>
                  <a:solidFill>
                    <a:srgbClr val="000000"/>
                  </a:solidFill>
                </a:uFill>
                <a:latin typeface="Arial"/>
                <a:cs typeface="Arial"/>
              </a:rPr>
              <a:t>α</a:t>
            </a:r>
            <a:r>
              <a:rPr sz="900" u="sng" spc="-30" dirty="0" smtClean="0">
                <a:uFill>
                  <a:solidFill>
                    <a:srgbClr val="000000"/>
                  </a:solidFill>
                </a:uFill>
                <a:latin typeface="Microsoft Sans Serif"/>
                <a:cs typeface="Microsoft Sans Serif"/>
              </a:rPr>
              <a:t>)</a:t>
            </a:r>
            <a:r>
              <a:rPr lang="es-ES" sz="900" dirty="0" smtClean="0">
                <a:latin typeface="Microsoft Sans Serif"/>
                <a:cs typeface="Microsoft Sans Serif"/>
              </a:rPr>
              <a:t> </a:t>
            </a:r>
            <a:r>
              <a:rPr sz="1500" spc="-22" baseline="-36111" dirty="0" smtClean="0">
                <a:latin typeface="Microsoft Sans Serif"/>
                <a:cs typeface="Microsoft Sans Serif"/>
              </a:rPr>
              <a:t>+</a:t>
            </a:r>
            <a:r>
              <a:rPr sz="1500" spc="-82" baseline="-36111" dirty="0" smtClean="0">
                <a:latin typeface="Microsoft Sans Serif"/>
                <a:cs typeface="Microsoft Sans Serif"/>
              </a:rPr>
              <a:t> </a:t>
            </a:r>
            <a:r>
              <a:rPr sz="1500" spc="22" baseline="-36111" dirty="0">
                <a:latin typeface="Microsoft Sans Serif"/>
                <a:cs typeface="Microsoft Sans Serif"/>
              </a:rPr>
              <a:t>2</a:t>
            </a:r>
            <a:r>
              <a:rPr sz="1575" i="1" spc="22" baseline="-34391" dirty="0">
                <a:latin typeface="Arial"/>
                <a:cs typeface="Arial"/>
              </a:rPr>
              <a:t>α</a:t>
            </a:r>
            <a:endParaRPr sz="1575" baseline="-34391" dirty="0">
              <a:latin typeface="Arial"/>
              <a:cs typeface="Arial"/>
            </a:endParaRPr>
          </a:p>
          <a:p>
            <a:pPr marL="924560">
              <a:spcBef>
                <a:spcPts val="200"/>
              </a:spcBef>
              <a:tabLst>
                <a:tab pos="1633855" algn="l"/>
                <a:tab pos="2757805" algn="l"/>
              </a:tabLst>
            </a:pPr>
            <a:r>
              <a:rPr sz="950" u="sng" spc="-5" dirty="0">
                <a:uFill>
                  <a:solidFill>
                    <a:srgbClr val="000000"/>
                  </a:solidFill>
                </a:uFill>
                <a:latin typeface="Microsoft Sans Serif"/>
                <a:cs typeface="Microsoft Sans Serif"/>
              </a:rPr>
              <a:t>2(1</a:t>
            </a:r>
            <a:r>
              <a:rPr sz="950" u="sng" spc="-10" dirty="0">
                <a:uFill>
                  <a:solidFill>
                    <a:srgbClr val="000000"/>
                  </a:solidFill>
                </a:uFill>
                <a:latin typeface="Microsoft Sans Serif"/>
                <a:cs typeface="Microsoft Sans Serif"/>
              </a:rPr>
              <a:t> -</a:t>
            </a:r>
            <a:r>
              <a:rPr sz="1000" i="1" u="sng" spc="-10" dirty="0">
                <a:uFill>
                  <a:solidFill>
                    <a:srgbClr val="000000"/>
                  </a:solidFill>
                </a:uFill>
                <a:latin typeface="Arial"/>
                <a:cs typeface="Arial"/>
              </a:rPr>
              <a:t>α</a:t>
            </a:r>
            <a:r>
              <a:rPr sz="950" u="sng" spc="-10" dirty="0">
                <a:uFill>
                  <a:solidFill>
                    <a:srgbClr val="000000"/>
                  </a:solidFill>
                </a:uFill>
                <a:latin typeface="Microsoft Sans Serif"/>
                <a:cs typeface="Microsoft Sans Serif"/>
              </a:rPr>
              <a:t>)	</a:t>
            </a:r>
            <a:r>
              <a:rPr sz="1500" spc="-22" baseline="-33333" dirty="0">
                <a:latin typeface="Microsoft Sans Serif"/>
                <a:cs typeface="Microsoft Sans Serif"/>
              </a:rPr>
              <a:t>=</a:t>
            </a:r>
            <a:r>
              <a:rPr sz="1500" spc="172" baseline="-33333" dirty="0">
                <a:latin typeface="Microsoft Sans Serif"/>
                <a:cs typeface="Microsoft Sans Serif"/>
              </a:rPr>
              <a:t> </a:t>
            </a:r>
            <a:r>
              <a:rPr sz="1425" u="sng" spc="22" baseline="2923" dirty="0">
                <a:uFill>
                  <a:solidFill>
                    <a:srgbClr val="000000"/>
                  </a:solidFill>
                </a:uFill>
                <a:latin typeface="Microsoft Sans Serif"/>
                <a:cs typeface="Microsoft Sans Serif"/>
              </a:rPr>
              <a:t>2</a:t>
            </a:r>
            <a:r>
              <a:rPr sz="1425" u="sng" spc="-7" baseline="2923" dirty="0">
                <a:uFill>
                  <a:solidFill>
                    <a:srgbClr val="000000"/>
                  </a:solidFill>
                </a:uFill>
                <a:latin typeface="Microsoft Sans Serif"/>
                <a:cs typeface="Microsoft Sans Serif"/>
              </a:rPr>
              <a:t> </a:t>
            </a:r>
            <a:r>
              <a:rPr sz="1425" u="sng" spc="-22" baseline="2923" dirty="0">
                <a:uFill>
                  <a:solidFill>
                    <a:srgbClr val="000000"/>
                  </a:solidFill>
                </a:uFill>
                <a:latin typeface="Microsoft Sans Serif"/>
                <a:cs typeface="Microsoft Sans Serif"/>
              </a:rPr>
              <a:t>-</a:t>
            </a:r>
            <a:r>
              <a:rPr sz="1425" u="sng" spc="-15" baseline="2923" dirty="0">
                <a:uFill>
                  <a:solidFill>
                    <a:srgbClr val="000000"/>
                  </a:solidFill>
                </a:uFill>
                <a:latin typeface="Microsoft Sans Serif"/>
                <a:cs typeface="Microsoft Sans Serif"/>
              </a:rPr>
              <a:t> </a:t>
            </a:r>
            <a:r>
              <a:rPr sz="1425" u="sng" spc="30" baseline="2923" dirty="0">
                <a:uFill>
                  <a:solidFill>
                    <a:srgbClr val="000000"/>
                  </a:solidFill>
                </a:uFill>
                <a:latin typeface="Microsoft Sans Serif"/>
                <a:cs typeface="Microsoft Sans Serif"/>
              </a:rPr>
              <a:t>3</a:t>
            </a:r>
            <a:r>
              <a:rPr sz="1500" i="1" u="sng" spc="30" baseline="2777" dirty="0">
                <a:uFill>
                  <a:solidFill>
                    <a:srgbClr val="000000"/>
                  </a:solidFill>
                </a:uFill>
                <a:latin typeface="Arial"/>
                <a:cs typeface="Arial"/>
              </a:rPr>
              <a:t>α</a:t>
            </a:r>
            <a:r>
              <a:rPr sz="1425" u="sng" spc="30" baseline="2923" dirty="0">
                <a:uFill>
                  <a:solidFill>
                    <a:srgbClr val="000000"/>
                  </a:solidFill>
                </a:uFill>
                <a:latin typeface="Microsoft Sans Serif"/>
                <a:cs typeface="Microsoft Sans Serif"/>
              </a:rPr>
              <a:t>+4</a:t>
            </a:r>
            <a:r>
              <a:rPr sz="1500" i="1" u="sng" spc="30" baseline="2777" dirty="0">
                <a:uFill>
                  <a:solidFill>
                    <a:srgbClr val="000000"/>
                  </a:solidFill>
                </a:uFill>
                <a:latin typeface="Arial"/>
                <a:cs typeface="Arial"/>
              </a:rPr>
              <a:t>α</a:t>
            </a:r>
            <a:r>
              <a:rPr sz="1425" u="sng" spc="30" baseline="2923" dirty="0">
                <a:uFill>
                  <a:solidFill>
                    <a:srgbClr val="000000"/>
                  </a:solidFill>
                </a:uFill>
                <a:latin typeface="Lucida Sans Unicode"/>
                <a:cs typeface="Lucida Sans Unicode"/>
              </a:rPr>
              <a:t>−</a:t>
            </a:r>
            <a:r>
              <a:rPr sz="1425" u="sng" spc="30" baseline="2923" dirty="0">
                <a:uFill>
                  <a:solidFill>
                    <a:srgbClr val="000000"/>
                  </a:solidFill>
                </a:uFill>
                <a:latin typeface="Microsoft Sans Serif"/>
                <a:cs typeface="Microsoft Sans Serif"/>
              </a:rPr>
              <a:t>4</a:t>
            </a:r>
            <a:r>
              <a:rPr sz="1500" i="1" u="sng" spc="30" baseline="2777" dirty="0">
                <a:uFill>
                  <a:solidFill>
                    <a:srgbClr val="000000"/>
                  </a:solidFill>
                </a:uFill>
                <a:latin typeface="Arial"/>
                <a:cs typeface="Arial"/>
              </a:rPr>
              <a:t>α</a:t>
            </a:r>
            <a:r>
              <a:rPr sz="825" u="sng" spc="30" baseline="5050" dirty="0">
                <a:uFill>
                  <a:solidFill>
                    <a:srgbClr val="000000"/>
                  </a:solidFill>
                </a:uFill>
                <a:latin typeface="Microsoft Sans Serif"/>
                <a:cs typeface="Microsoft Sans Serif"/>
              </a:rPr>
              <a:t>2	</a:t>
            </a:r>
            <a:r>
              <a:rPr sz="1500" spc="-22" baseline="-33333" dirty="0">
                <a:latin typeface="Microsoft Sans Serif"/>
                <a:cs typeface="Microsoft Sans Serif"/>
              </a:rPr>
              <a:t>=</a:t>
            </a:r>
            <a:r>
              <a:rPr sz="1500" spc="127" baseline="-33333" dirty="0">
                <a:latin typeface="Microsoft Sans Serif"/>
                <a:cs typeface="Microsoft Sans Serif"/>
              </a:rPr>
              <a:t> </a:t>
            </a:r>
            <a:r>
              <a:rPr sz="1425" u="sng" spc="22" baseline="2923" dirty="0">
                <a:uFill>
                  <a:solidFill>
                    <a:srgbClr val="000000"/>
                  </a:solidFill>
                </a:uFill>
                <a:latin typeface="Microsoft Sans Serif"/>
                <a:cs typeface="Microsoft Sans Serif"/>
              </a:rPr>
              <a:t>2</a:t>
            </a:r>
            <a:r>
              <a:rPr sz="1425" u="sng" spc="-44" baseline="2923" dirty="0">
                <a:uFill>
                  <a:solidFill>
                    <a:srgbClr val="000000"/>
                  </a:solidFill>
                </a:uFill>
                <a:latin typeface="Microsoft Sans Serif"/>
                <a:cs typeface="Microsoft Sans Serif"/>
              </a:rPr>
              <a:t> </a:t>
            </a:r>
            <a:r>
              <a:rPr sz="1425" u="sng" spc="52" baseline="2923" dirty="0">
                <a:uFill>
                  <a:solidFill>
                    <a:srgbClr val="000000"/>
                  </a:solidFill>
                </a:uFill>
                <a:latin typeface="Microsoft Sans Serif"/>
                <a:cs typeface="Microsoft Sans Serif"/>
              </a:rPr>
              <a:t>+</a:t>
            </a:r>
            <a:r>
              <a:rPr sz="1500" i="1" u="sng" spc="52" baseline="2777" dirty="0">
                <a:uFill>
                  <a:solidFill>
                    <a:srgbClr val="000000"/>
                  </a:solidFill>
                </a:uFill>
                <a:latin typeface="Arial"/>
                <a:cs typeface="Arial"/>
              </a:rPr>
              <a:t>α</a:t>
            </a:r>
            <a:r>
              <a:rPr sz="1425" u="sng" spc="52" baseline="2923" dirty="0">
                <a:uFill>
                  <a:solidFill>
                    <a:srgbClr val="000000"/>
                  </a:solidFill>
                </a:uFill>
                <a:latin typeface="Lucida Sans Unicode"/>
                <a:cs typeface="Lucida Sans Unicode"/>
              </a:rPr>
              <a:t>−</a:t>
            </a:r>
            <a:r>
              <a:rPr sz="1425" u="sng" spc="-104" baseline="2923" dirty="0">
                <a:uFill>
                  <a:solidFill>
                    <a:srgbClr val="000000"/>
                  </a:solidFill>
                </a:uFill>
                <a:latin typeface="Lucida Sans Unicode"/>
                <a:cs typeface="Lucida Sans Unicode"/>
              </a:rPr>
              <a:t> </a:t>
            </a:r>
            <a:r>
              <a:rPr sz="1425" u="sng" spc="15" baseline="2923" dirty="0">
                <a:uFill>
                  <a:solidFill>
                    <a:srgbClr val="000000"/>
                  </a:solidFill>
                </a:uFill>
                <a:latin typeface="Microsoft Sans Serif"/>
                <a:cs typeface="Microsoft Sans Serif"/>
              </a:rPr>
              <a:t>4</a:t>
            </a:r>
            <a:r>
              <a:rPr sz="1500" i="1" u="sng" spc="15" baseline="2777" dirty="0">
                <a:uFill>
                  <a:solidFill>
                    <a:srgbClr val="000000"/>
                  </a:solidFill>
                </a:uFill>
                <a:latin typeface="Arial"/>
                <a:cs typeface="Arial"/>
              </a:rPr>
              <a:t>α</a:t>
            </a:r>
            <a:r>
              <a:rPr sz="825" u="sng" spc="15" baseline="5050" dirty="0">
                <a:uFill>
                  <a:solidFill>
                    <a:srgbClr val="000000"/>
                  </a:solidFill>
                </a:uFill>
                <a:latin typeface="Microsoft Sans Serif"/>
                <a:cs typeface="Microsoft Sans Serif"/>
              </a:rPr>
              <a:t>2</a:t>
            </a:r>
            <a:r>
              <a:rPr sz="825" u="sng" spc="44" baseline="5050" dirty="0">
                <a:uFill>
                  <a:solidFill>
                    <a:srgbClr val="000000"/>
                  </a:solidFill>
                </a:uFill>
                <a:latin typeface="Microsoft Sans Serif"/>
                <a:cs typeface="Microsoft Sans Serif"/>
              </a:rPr>
              <a:t> </a:t>
            </a:r>
            <a:endParaRPr sz="825" baseline="5050" dirty="0">
              <a:latin typeface="Microsoft Sans Serif"/>
              <a:cs typeface="Microsoft Sans Serif"/>
            </a:endParaRPr>
          </a:p>
        </p:txBody>
      </p:sp>
      <p:sp>
        <p:nvSpPr>
          <p:cNvPr id="13" name="object 13"/>
          <p:cNvSpPr txBox="1"/>
          <p:nvPr/>
        </p:nvSpPr>
        <p:spPr>
          <a:xfrm>
            <a:off x="6173010" y="3162175"/>
            <a:ext cx="669290" cy="166712"/>
          </a:xfrm>
          <a:prstGeom prst="rect">
            <a:avLst/>
          </a:prstGeom>
        </p:spPr>
        <p:txBody>
          <a:bodyPr vert="horz" wrap="square" lIns="0" tIns="12700" rIns="0" bIns="0" rtlCol="0">
            <a:spAutoFit/>
          </a:bodyPr>
          <a:lstStyle/>
          <a:p>
            <a:pPr marL="38100">
              <a:spcBef>
                <a:spcPts val="100"/>
              </a:spcBef>
            </a:pPr>
            <a:r>
              <a:rPr sz="1500" spc="22" baseline="-36111" dirty="0">
                <a:latin typeface="Microsoft Sans Serif"/>
                <a:cs typeface="Microsoft Sans Serif"/>
              </a:rPr>
              <a:t>2</a:t>
            </a:r>
            <a:r>
              <a:rPr sz="1500" spc="-15" baseline="-36111" dirty="0">
                <a:latin typeface="Microsoft Sans Serif"/>
                <a:cs typeface="Microsoft Sans Serif"/>
              </a:rPr>
              <a:t> </a:t>
            </a:r>
            <a:r>
              <a:rPr sz="1500" spc="-22" baseline="-36111" dirty="0">
                <a:latin typeface="Microsoft Sans Serif"/>
                <a:cs typeface="Microsoft Sans Serif"/>
              </a:rPr>
              <a:t>+</a:t>
            </a:r>
            <a:r>
              <a:rPr sz="1500" spc="-165" baseline="-36111" dirty="0">
                <a:latin typeface="Microsoft Sans Serif"/>
                <a:cs typeface="Microsoft Sans Serif"/>
              </a:rPr>
              <a:t> </a:t>
            </a:r>
            <a:r>
              <a:rPr sz="900" u="sng" spc="-30" dirty="0">
                <a:uFill>
                  <a:solidFill>
                    <a:srgbClr val="000000"/>
                  </a:solidFill>
                </a:uFill>
                <a:latin typeface="Microsoft Sans Serif"/>
                <a:cs typeface="Microsoft Sans Serif"/>
              </a:rPr>
              <a:t>(</a:t>
            </a:r>
            <a:r>
              <a:rPr sz="900" u="sng" spc="10" dirty="0">
                <a:uFill>
                  <a:solidFill>
                    <a:srgbClr val="000000"/>
                  </a:solidFill>
                </a:uFill>
                <a:latin typeface="Microsoft Sans Serif"/>
                <a:cs typeface="Microsoft Sans Serif"/>
              </a:rPr>
              <a:t>2</a:t>
            </a:r>
            <a:r>
              <a:rPr sz="900" u="sng" spc="-10" dirty="0">
                <a:uFill>
                  <a:solidFill>
                    <a:srgbClr val="000000"/>
                  </a:solidFill>
                </a:uFill>
                <a:latin typeface="Microsoft Sans Serif"/>
                <a:cs typeface="Microsoft Sans Serif"/>
              </a:rPr>
              <a:t> </a:t>
            </a:r>
            <a:r>
              <a:rPr sz="900" u="sng" spc="100" dirty="0">
                <a:uFill>
                  <a:solidFill>
                    <a:srgbClr val="000000"/>
                  </a:solidFill>
                </a:uFill>
                <a:latin typeface="Lucida Sans Unicode"/>
                <a:cs typeface="Lucida Sans Unicode"/>
              </a:rPr>
              <a:t>−</a:t>
            </a:r>
            <a:r>
              <a:rPr sz="900" u="sng" spc="-55" dirty="0">
                <a:uFill>
                  <a:solidFill>
                    <a:srgbClr val="000000"/>
                  </a:solidFill>
                </a:uFill>
                <a:latin typeface="Lucida Sans Unicode"/>
                <a:cs typeface="Lucida Sans Unicode"/>
              </a:rPr>
              <a:t> </a:t>
            </a:r>
            <a:r>
              <a:rPr sz="900" u="sng" spc="10" dirty="0">
                <a:uFill>
                  <a:solidFill>
                    <a:srgbClr val="000000"/>
                  </a:solidFill>
                </a:uFill>
                <a:latin typeface="Microsoft Sans Serif"/>
                <a:cs typeface="Microsoft Sans Serif"/>
              </a:rPr>
              <a:t>3</a:t>
            </a:r>
            <a:r>
              <a:rPr sz="900" i="1" u="sng" spc="40" dirty="0">
                <a:uFill>
                  <a:solidFill>
                    <a:srgbClr val="000000"/>
                  </a:solidFill>
                </a:uFill>
                <a:latin typeface="Arial"/>
                <a:cs typeface="Arial"/>
              </a:rPr>
              <a:t>α</a:t>
            </a:r>
            <a:r>
              <a:rPr sz="900" u="sng" spc="-30" dirty="0">
                <a:uFill>
                  <a:solidFill>
                    <a:srgbClr val="000000"/>
                  </a:solidFill>
                </a:uFill>
                <a:latin typeface="Microsoft Sans Serif"/>
                <a:cs typeface="Microsoft Sans Serif"/>
              </a:rPr>
              <a:t>)</a:t>
            </a:r>
            <a:endParaRPr sz="900">
              <a:latin typeface="Microsoft Sans Serif"/>
              <a:cs typeface="Microsoft Sans Serif"/>
            </a:endParaRPr>
          </a:p>
        </p:txBody>
      </p:sp>
      <p:sp>
        <p:nvSpPr>
          <p:cNvPr id="14" name="object 14"/>
          <p:cNvSpPr txBox="1"/>
          <p:nvPr/>
        </p:nvSpPr>
        <p:spPr>
          <a:xfrm>
            <a:off x="5337048" y="3342299"/>
            <a:ext cx="4330700" cy="2996526"/>
          </a:xfrm>
          <a:prstGeom prst="rect">
            <a:avLst/>
          </a:prstGeom>
        </p:spPr>
        <p:txBody>
          <a:bodyPr vert="horz" wrap="square" lIns="0" tIns="11430" rIns="0" bIns="0" rtlCol="0">
            <a:spAutoFit/>
          </a:bodyPr>
          <a:lstStyle/>
          <a:p>
            <a:pPr marL="1082040">
              <a:spcBef>
                <a:spcPts val="90"/>
              </a:spcBef>
            </a:pPr>
            <a:r>
              <a:rPr sz="950" spc="-5" dirty="0">
                <a:latin typeface="Microsoft Sans Serif"/>
                <a:cs typeface="Microsoft Sans Serif"/>
              </a:rPr>
              <a:t>2(1</a:t>
            </a:r>
            <a:r>
              <a:rPr sz="950" spc="-50" dirty="0">
                <a:latin typeface="Microsoft Sans Serif"/>
                <a:cs typeface="Microsoft Sans Serif"/>
              </a:rPr>
              <a:t> </a:t>
            </a:r>
            <a:r>
              <a:rPr sz="950" spc="-10" dirty="0">
                <a:latin typeface="Microsoft Sans Serif"/>
                <a:cs typeface="Microsoft Sans Serif"/>
              </a:rPr>
              <a:t>-</a:t>
            </a:r>
            <a:r>
              <a:rPr sz="1000" i="1" spc="-10" dirty="0">
                <a:latin typeface="Arial"/>
                <a:cs typeface="Arial"/>
              </a:rPr>
              <a:t>α</a:t>
            </a:r>
            <a:r>
              <a:rPr sz="950" spc="-10" dirty="0">
                <a:latin typeface="Microsoft Sans Serif"/>
                <a:cs typeface="Microsoft Sans Serif"/>
              </a:rPr>
              <a:t>)</a:t>
            </a:r>
            <a:endParaRPr sz="950" dirty="0">
              <a:latin typeface="Microsoft Sans Serif"/>
              <a:cs typeface="Microsoft Sans Serif"/>
            </a:endParaRPr>
          </a:p>
          <a:p>
            <a:pPr>
              <a:lnSpc>
                <a:spcPct val="100000"/>
              </a:lnSpc>
            </a:pPr>
            <a:endParaRPr sz="1100" dirty="0">
              <a:latin typeface="Microsoft Sans Serif"/>
              <a:cs typeface="Microsoft Sans Serif"/>
            </a:endParaRPr>
          </a:p>
          <a:p>
            <a:pPr marL="12700" marR="22225">
              <a:lnSpc>
                <a:spcPct val="142900"/>
              </a:lnSpc>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Tabla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3.2</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muestra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relación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varias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configuraciones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Figura</a:t>
            </a:r>
            <a:r>
              <a:rPr sz="700"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3.4</a:t>
            </a:r>
            <a:r>
              <a:rPr lang="es-ES" sz="700" spc="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muestra</a:t>
            </a:r>
            <a:r>
              <a:rPr sz="700" spc="3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un </a:t>
            </a:r>
            <a:r>
              <a:rPr sz="700" spc="30" dirty="0">
                <a:solidFill>
                  <a:srgbClr val="171514"/>
                </a:solidFill>
                <a:latin typeface="Microsoft Sans Serif"/>
                <a:cs typeface="Microsoft Sans Serif"/>
              </a:rPr>
              <a:t>conjunto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curvas </a:t>
            </a:r>
            <a:r>
              <a:rPr sz="700" dirty="0">
                <a:solidFill>
                  <a:srgbClr val="171514"/>
                </a:solidFill>
                <a:latin typeface="Microsoft Sans Serif"/>
                <a:cs typeface="Microsoft Sans Serif"/>
              </a:rPr>
              <a:t>a </a:t>
            </a:r>
            <a:r>
              <a:rPr sz="700" spc="35" dirty="0">
                <a:solidFill>
                  <a:srgbClr val="171514"/>
                </a:solidFill>
                <a:latin typeface="Microsoft Sans Serif"/>
                <a:cs typeface="Microsoft Sans Serif"/>
              </a:rPr>
              <a:t>partir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5" dirty="0">
                <a:solidFill>
                  <a:srgbClr val="171514"/>
                </a:solidFill>
                <a:latin typeface="Microsoft Sans Serif"/>
                <a:cs typeface="Microsoft Sans Serif"/>
              </a:rPr>
              <a:t>cuales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puede </a:t>
            </a:r>
            <a:r>
              <a:rPr sz="700" spc="30" dirty="0">
                <a:solidFill>
                  <a:srgbClr val="171514"/>
                </a:solidFill>
                <a:latin typeface="Microsoft Sans Serif"/>
                <a:cs typeface="Microsoft Sans Serif"/>
              </a:rPr>
              <a:t>obtener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relación de </a:t>
            </a:r>
            <a:r>
              <a:rPr sz="700" spc="15" dirty="0" err="1">
                <a:solidFill>
                  <a:srgbClr val="171514"/>
                </a:solidFill>
                <a:latin typeface="Microsoft Sans Serif"/>
                <a:cs typeface="Microsoft Sans Serif"/>
              </a:rPr>
              <a:t>resistencia</a:t>
            </a:r>
            <a:r>
              <a:rPr sz="700" spc="15" dirty="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a:t>
            </a:r>
            <a:r>
              <a:rPr lang="es-ES" sz="700" spc="25" dirty="0" smtClean="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estas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configuraciones.</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ha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encontrado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valores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calculados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relación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son</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siempre</a:t>
            </a:r>
            <a:r>
              <a:rPr sz="700" spc="-5"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entre</a:t>
            </a:r>
            <a:r>
              <a:rPr lang="es-ES" sz="700" spc="30" dirty="0" smtClean="0">
                <a:solidFill>
                  <a:srgbClr val="171514"/>
                </a:solidFill>
                <a:latin typeface="Microsoft Sans Serif"/>
                <a:cs typeface="Microsoft Sans Serif"/>
              </a:rPr>
              <a:t> </a:t>
            </a:r>
            <a:r>
              <a:rPr sz="700" spc="40" dirty="0" smtClean="0">
                <a:solidFill>
                  <a:srgbClr val="171514"/>
                </a:solidFill>
                <a:latin typeface="Microsoft Sans Serif"/>
                <a:cs typeface="Microsoft Sans Serif"/>
              </a:rPr>
              <a:t>un</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5</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20</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altos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valor</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medido</a:t>
            </a:r>
            <a:r>
              <a:rPr sz="700" dirty="0">
                <a:solidFill>
                  <a:srgbClr val="171514"/>
                </a:solidFill>
                <a:latin typeface="Microsoft Sans Serif"/>
                <a:cs typeface="Microsoft Sans Serif"/>
              </a:rPr>
              <a:t> y,</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tanto,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siempre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están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lado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seguro</a:t>
            </a:r>
            <a:r>
              <a:rPr sz="700" spc="20" dirty="0">
                <a:solidFill>
                  <a:srgbClr val="171514"/>
                </a:solidFill>
                <a:latin typeface="Microsoft Sans Serif"/>
                <a:cs typeface="Microsoft Sans Serif"/>
              </a:rPr>
              <a:t>.</a:t>
            </a:r>
            <a:endParaRPr sz="700" dirty="0">
              <a:latin typeface="Microsoft Sans Serif"/>
              <a:cs typeface="Microsoft Sans Serif"/>
            </a:endParaRPr>
          </a:p>
          <a:p>
            <a:pPr>
              <a:spcBef>
                <a:spcPts val="30"/>
              </a:spcBef>
            </a:pPr>
            <a:endParaRPr sz="1050" dirty="0">
              <a:latin typeface="Microsoft Sans Serif"/>
              <a:cs typeface="Microsoft Sans Serif"/>
            </a:endParaRPr>
          </a:p>
          <a:p>
            <a:pPr marL="12700" marR="5080" indent="152400">
              <a:lnSpc>
                <a:spcPct val="125000"/>
              </a:lnSpc>
            </a:pPr>
            <a:r>
              <a:rPr sz="800" spc="15" dirty="0">
                <a:solidFill>
                  <a:srgbClr val="171514"/>
                </a:solidFill>
                <a:latin typeface="Microsoft Sans Serif"/>
                <a:cs typeface="Microsoft Sans Serif"/>
              </a:rPr>
              <a:t>Cuando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aumenta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número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picas </a:t>
            </a:r>
            <a:r>
              <a:rPr sz="800" spc="10" dirty="0">
                <a:solidFill>
                  <a:srgbClr val="171514"/>
                </a:solidFill>
                <a:latin typeface="Microsoft Sans Serif"/>
                <a:cs typeface="Microsoft Sans Serif"/>
              </a:rPr>
              <a:t>necesarias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obtener</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determinado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valor</a:t>
            </a:r>
            <a:r>
              <a:rPr sz="800" spc="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tierra, </a:t>
            </a:r>
            <a:r>
              <a:rPr sz="800" dirty="0">
                <a:solidFill>
                  <a:srgbClr val="171514"/>
                </a:solidFill>
                <a:latin typeface="Microsoft Sans Serif"/>
                <a:cs typeface="Microsoft Sans Serif"/>
              </a:rPr>
              <a:t>las </a:t>
            </a:r>
            <a:r>
              <a:rPr sz="800" spc="25" dirty="0">
                <a:solidFill>
                  <a:srgbClr val="171514"/>
                </a:solidFill>
                <a:latin typeface="Microsoft Sans Serif"/>
                <a:cs typeface="Microsoft Sans Serif"/>
              </a:rPr>
              <a:t>configuraciones </a:t>
            </a:r>
            <a:r>
              <a:rPr sz="800" spc="20" dirty="0">
                <a:solidFill>
                  <a:srgbClr val="171514"/>
                </a:solidFill>
                <a:latin typeface="Microsoft Sans Serif"/>
                <a:cs typeface="Microsoft Sans Serif"/>
              </a:rPr>
              <a:t>más </a:t>
            </a:r>
            <a:r>
              <a:rPr sz="800" spc="25" dirty="0">
                <a:solidFill>
                  <a:srgbClr val="171514"/>
                </a:solidFill>
                <a:latin typeface="Microsoft Sans Serif"/>
                <a:cs typeface="Microsoft Sans Serif"/>
              </a:rPr>
              <a:t>comunes </a:t>
            </a:r>
            <a:r>
              <a:rPr sz="800" spc="20" dirty="0">
                <a:solidFill>
                  <a:srgbClr val="171514"/>
                </a:solidFill>
                <a:latin typeface="Microsoft Sans Serif"/>
                <a:cs typeface="Microsoft Sans Serif"/>
              </a:rPr>
              <a:t>utilizadas</a:t>
            </a:r>
            <a:r>
              <a:rPr sz="800" spc="20" dirty="0">
                <a:solidFill>
                  <a:srgbClr val="171514"/>
                </a:solidFill>
                <a:latin typeface="Microsoft Sans Serif"/>
                <a:cs typeface="Microsoft Sans Serif"/>
              </a:rPr>
              <a:t> son </a:t>
            </a:r>
            <a:r>
              <a:rPr sz="800" dirty="0">
                <a:solidFill>
                  <a:srgbClr val="171514"/>
                </a:solidFill>
                <a:latin typeface="Microsoft Sans Serif"/>
                <a:cs typeface="Microsoft Sans Serif"/>
              </a:rPr>
              <a:t>las </a:t>
            </a:r>
            <a:r>
              <a:rPr sz="800" spc="20" dirty="0" err="1" smtClean="0">
                <a:solidFill>
                  <a:srgbClr val="171514"/>
                </a:solidFill>
                <a:latin typeface="Microsoft Sans Serif"/>
                <a:cs typeface="Microsoft Sans Serif"/>
              </a:rPr>
              <a:t>siguientes</a:t>
            </a:r>
            <a:r>
              <a:rPr lang="es-ES" sz="800" spc="2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t>
            </a:r>
            <a:r>
              <a:rPr sz="800" spc="10" dirty="0">
                <a:solidFill>
                  <a:srgbClr val="171514"/>
                </a:solidFill>
                <a:latin typeface="Microsoft Sans Serif"/>
                <a:cs typeface="Microsoft Sans Serif"/>
              </a:rPr>
              <a:t>Figura</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3.5):</a:t>
            </a:r>
            <a:endParaRPr sz="800" dirty="0">
              <a:latin typeface="Microsoft Sans Serif"/>
              <a:cs typeface="Microsoft Sans Serif"/>
            </a:endParaRPr>
          </a:p>
          <a:p>
            <a:pPr>
              <a:spcBef>
                <a:spcPts val="50"/>
              </a:spcBef>
            </a:pPr>
            <a:endParaRPr sz="1000" dirty="0">
              <a:latin typeface="Microsoft Sans Serif"/>
              <a:cs typeface="Microsoft Sans Serif"/>
            </a:endParaRPr>
          </a:p>
          <a:p>
            <a:pPr marL="317500" marR="309880" indent="-203835">
              <a:lnSpc>
                <a:spcPct val="142900"/>
              </a:lnSpc>
              <a:buAutoNum type="alphaLcParenBoth"/>
              <a:tabLst>
                <a:tab pos="240665" algn="l"/>
              </a:tabLst>
            </a:pPr>
            <a:r>
              <a:rPr sz="700" spc="15" dirty="0">
                <a:solidFill>
                  <a:srgbClr val="171514"/>
                </a:solidFill>
                <a:latin typeface="Microsoft Sans Serif"/>
                <a:cs typeface="Microsoft Sans Serif"/>
              </a:rPr>
              <a:t>Cuadrado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hueco: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si</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número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cada </a:t>
            </a:r>
            <a:r>
              <a:rPr sz="700" spc="20" dirty="0" err="1">
                <a:solidFill>
                  <a:srgbClr val="171514"/>
                </a:solidFill>
                <a:latin typeface="Microsoft Sans Serif"/>
                <a:cs typeface="Microsoft Sans Serif"/>
              </a:rPr>
              <a:t>lado</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es</a:t>
            </a:r>
            <a:r>
              <a:rPr lang="es-ES" sz="700" i="1" spc="20" dirty="0" smtClean="0">
                <a:solidFill>
                  <a:srgbClr val="171514"/>
                </a:solidFill>
                <a:latin typeface="Arial"/>
                <a:cs typeface="Arial"/>
              </a:rPr>
              <a:t>n</a:t>
            </a:r>
            <a:r>
              <a:rPr sz="700" spc="20" dirty="0" err="1" smtClean="0">
                <a:solidFill>
                  <a:srgbClr val="171514"/>
                </a:solidFill>
                <a:latin typeface="Microsoft Sans Serif"/>
                <a:cs typeface="Microsoft Sans Serif"/>
              </a:rPr>
              <a:t>entonces</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numero</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total</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a:t>
            </a:r>
            <a:r>
              <a:rPr sz="700" spc="-10" dirty="0" smtClean="0">
                <a:solidFill>
                  <a:srgbClr val="171514"/>
                </a:solidFill>
                <a:latin typeface="Microsoft Sans Serif"/>
                <a:cs typeface="Microsoft Sans Serif"/>
              </a:rPr>
              <a:t> </a:t>
            </a:r>
            <a:r>
              <a:rPr sz="700" spc="-5" dirty="0" err="1">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35" dirty="0" smtClean="0">
                <a:solidFill>
                  <a:srgbClr val="171514"/>
                </a:solidFill>
                <a:latin typeface="Microsoft Sans Serif"/>
                <a:cs typeface="Microsoft Sans Serif"/>
              </a:rPr>
              <a:t>4</a:t>
            </a:r>
            <a:r>
              <a:rPr lang="es-ES" sz="700" i="1" spc="35" dirty="0" smtClean="0">
                <a:solidFill>
                  <a:srgbClr val="171514"/>
                </a:solidFill>
                <a:latin typeface="Arial"/>
                <a:cs typeface="Arial"/>
              </a:rPr>
              <a:t>n</a:t>
            </a:r>
            <a:r>
              <a:rPr sz="700" spc="35" dirty="0" smtClean="0">
                <a:solidFill>
                  <a:srgbClr val="171514"/>
                </a:solidFill>
                <a:latin typeface="Microsoft Sans Serif"/>
                <a:cs typeface="Microsoft Sans Serif"/>
              </a:rPr>
              <a:t>–4</a:t>
            </a:r>
            <a:r>
              <a:rPr sz="700" spc="35" dirty="0">
                <a:solidFill>
                  <a:srgbClr val="171514"/>
                </a:solidFill>
                <a:latin typeface="Microsoft Sans Serif"/>
                <a:cs typeface="Microsoft Sans Serif"/>
              </a:rPr>
              <a:t>.</a:t>
            </a:r>
            <a:endParaRPr sz="700" dirty="0">
              <a:latin typeface="Microsoft Sans Serif"/>
              <a:cs typeface="Microsoft Sans Serif"/>
            </a:endParaRPr>
          </a:p>
          <a:p>
            <a:pPr marL="229870" indent="-132080">
              <a:spcBef>
                <a:spcPts val="360"/>
              </a:spcBef>
              <a:buAutoNum type="alphaLcParenBoth"/>
              <a:tabLst>
                <a:tab pos="230504" algn="l"/>
              </a:tabLst>
            </a:pPr>
            <a:r>
              <a:rPr sz="700" spc="15" dirty="0">
                <a:solidFill>
                  <a:srgbClr val="171514"/>
                </a:solidFill>
                <a:latin typeface="Microsoft Sans Serif"/>
                <a:cs typeface="Microsoft Sans Serif"/>
              </a:rPr>
              <a:t>Cuadrado</a:t>
            </a:r>
            <a:r>
              <a:rPr sz="700" spc="-25" dirty="0">
                <a:solidFill>
                  <a:srgbClr val="171514"/>
                </a:solidFill>
                <a:latin typeface="Microsoft Sans Serif"/>
                <a:cs typeface="Microsoft Sans Serif"/>
              </a:rPr>
              <a:t> </a:t>
            </a:r>
            <a:r>
              <a:rPr sz="700" spc="15" dirty="0">
                <a:solidFill>
                  <a:srgbClr val="171514"/>
                </a:solidFill>
                <a:latin typeface="Microsoft Sans Serif"/>
                <a:cs typeface="Microsoft Sans Serif"/>
              </a:rPr>
              <a:t>sólido</a:t>
            </a:r>
            <a:r>
              <a:rPr sz="700" spc="15" dirty="0">
                <a:solidFill>
                  <a:srgbClr val="171514"/>
                </a:solidFill>
                <a:latin typeface="Microsoft Sans Serif"/>
                <a:cs typeface="Microsoft Sans Serif"/>
              </a:rPr>
              <a:t>.</a:t>
            </a:r>
            <a:endParaRPr sz="700" dirty="0">
              <a:latin typeface="Microsoft Sans Serif"/>
              <a:cs typeface="Microsoft Sans Serif"/>
            </a:endParaRPr>
          </a:p>
          <a:p>
            <a:pPr marL="226695" indent="-111125">
              <a:spcBef>
                <a:spcPts val="409"/>
              </a:spcBef>
              <a:buAutoNum type="alphaLcParenBoth"/>
              <a:tabLst>
                <a:tab pos="227329" algn="l"/>
              </a:tabLst>
            </a:pPr>
            <a:r>
              <a:rPr sz="650" spc="5" dirty="0">
                <a:solidFill>
                  <a:srgbClr val="171514"/>
                </a:solidFill>
                <a:latin typeface="Microsoft Sans Serif"/>
                <a:cs typeface="Microsoft Sans Serif"/>
              </a:rPr>
              <a:t>Varillas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distribuidas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alrededor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círculo</a:t>
            </a:r>
            <a:r>
              <a:rPr sz="650" spc="15" dirty="0">
                <a:solidFill>
                  <a:srgbClr val="171514"/>
                </a:solidFill>
                <a:latin typeface="Microsoft Sans Serif"/>
                <a:cs typeface="Microsoft Sans Serif"/>
              </a:rPr>
              <a:t>.</a:t>
            </a:r>
            <a:endParaRPr sz="650" dirty="0">
              <a:latin typeface="Microsoft Sans Serif"/>
              <a:cs typeface="Microsoft Sans Serif"/>
            </a:endParaRPr>
          </a:p>
          <a:p>
            <a:pPr>
              <a:spcBef>
                <a:spcPts val="50"/>
              </a:spcBef>
            </a:pPr>
            <a:endParaRPr sz="1050" dirty="0">
              <a:latin typeface="Microsoft Sans Serif"/>
              <a:cs typeface="Microsoft Sans Serif"/>
            </a:endParaRPr>
          </a:p>
          <a:p>
            <a:pPr marL="12700" marR="89535">
              <a:lnSpc>
                <a:spcPct val="117600"/>
              </a:lnSpc>
            </a:pP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muchos</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casos,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área</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disponible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puesta</a:t>
            </a:r>
            <a:r>
              <a:rPr sz="850" dirty="0">
                <a:solidFill>
                  <a:srgbClr val="171514"/>
                </a:solidFill>
                <a:latin typeface="Microsoft Sans Serif"/>
                <a:cs typeface="Microsoft Sans Serif"/>
              </a:rPr>
              <a:t> 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tierra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limitada.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tales</a:t>
            </a:r>
            <a:r>
              <a:rPr sz="850" spc="-5" dirty="0">
                <a:solidFill>
                  <a:srgbClr val="171514"/>
                </a:solidFill>
                <a:latin typeface="Microsoft Sans Serif"/>
                <a:cs typeface="Microsoft Sans Serif"/>
              </a:rPr>
              <a:t> </a:t>
            </a:r>
            <a:r>
              <a:rPr sz="850" spc="-5" dirty="0" err="1">
                <a:solidFill>
                  <a:srgbClr val="171514"/>
                </a:solidFill>
                <a:latin typeface="Microsoft Sans Serif"/>
                <a:cs typeface="Microsoft Sans Serif"/>
              </a:rPr>
              <a:t>casos</a:t>
            </a:r>
            <a:r>
              <a:rPr sz="850" spc="-5" dirty="0" smtClean="0">
                <a:solidFill>
                  <a:srgbClr val="171514"/>
                </a:solidFill>
                <a:latin typeface="Microsoft Sans Serif"/>
                <a:cs typeface="Microsoft Sans Serif"/>
              </a:rPr>
              <a:t>,</a:t>
            </a:r>
            <a:r>
              <a:rPr lang="es-ES" sz="850" spc="-5" dirty="0" smtClean="0">
                <a:solidFill>
                  <a:srgbClr val="171514"/>
                </a:solidFill>
                <a:latin typeface="Microsoft Sans Serif"/>
                <a:cs typeface="Microsoft Sans Serif"/>
              </a:rPr>
              <a:t> </a:t>
            </a:r>
            <a:r>
              <a:rPr sz="850" spc="-10" dirty="0" err="1" smtClean="0">
                <a:solidFill>
                  <a:srgbClr val="171514"/>
                </a:solidFill>
                <a:latin typeface="Microsoft Sans Serif"/>
                <a:cs typeface="Microsoft Sans Serif"/>
              </a:rPr>
              <a:t>es</a:t>
            </a:r>
            <a:r>
              <a:rPr sz="850" spc="-10" dirty="0" smtClean="0">
                <a:solidFill>
                  <a:srgbClr val="171514"/>
                </a:solidFill>
                <a:latin typeface="Microsoft Sans Serif"/>
                <a:cs typeface="Microsoft Sans Serif"/>
              </a:rPr>
              <a:t> </a:t>
            </a:r>
            <a:r>
              <a:rPr sz="850" spc="45" dirty="0">
                <a:solidFill>
                  <a:srgbClr val="171514"/>
                </a:solidFill>
                <a:latin typeface="Microsoft Sans Serif"/>
                <a:cs typeface="Microsoft Sans Serif"/>
              </a:rPr>
              <a:t>importante </a:t>
            </a:r>
            <a:r>
              <a:rPr sz="850" spc="25" dirty="0">
                <a:solidFill>
                  <a:srgbClr val="171514"/>
                </a:solidFill>
                <a:latin typeface="Microsoft Sans Serif"/>
                <a:cs typeface="Microsoft Sans Serif"/>
              </a:rPr>
              <a:t>conocer </a:t>
            </a:r>
            <a:r>
              <a:rPr sz="850" spc="15" dirty="0">
                <a:solidFill>
                  <a:srgbClr val="171514"/>
                </a:solidFill>
                <a:latin typeface="Microsoft Sans Serif"/>
                <a:cs typeface="Microsoft Sans Serif"/>
              </a:rPr>
              <a:t>el </a:t>
            </a:r>
            <a:r>
              <a:rPr sz="850" spc="50" dirty="0">
                <a:solidFill>
                  <a:srgbClr val="171514"/>
                </a:solidFill>
                <a:latin typeface="Microsoft Sans Serif"/>
                <a:cs typeface="Microsoft Sans Serif"/>
              </a:rPr>
              <a:t>número </a:t>
            </a:r>
            <a:r>
              <a:rPr sz="850" spc="5" dirty="0">
                <a:solidFill>
                  <a:srgbClr val="171514"/>
                </a:solidFill>
                <a:latin typeface="Microsoft Sans Serif"/>
                <a:cs typeface="Microsoft Sans Serif"/>
              </a:rPr>
              <a:t>y </a:t>
            </a:r>
            <a:r>
              <a:rPr sz="850" spc="10" dirty="0">
                <a:solidFill>
                  <a:srgbClr val="171514"/>
                </a:solidFill>
                <a:latin typeface="Microsoft Sans Serif"/>
                <a:cs typeface="Microsoft Sans Serif"/>
              </a:rPr>
              <a:t>la </a:t>
            </a:r>
            <a:r>
              <a:rPr sz="850" spc="30" dirty="0">
                <a:solidFill>
                  <a:srgbClr val="171514"/>
                </a:solidFill>
                <a:latin typeface="Microsoft Sans Serif"/>
                <a:cs typeface="Microsoft Sans Serif"/>
              </a:rPr>
              <a:t>configuración</a:t>
            </a:r>
            <a:r>
              <a:rPr sz="850" spc="30" dirty="0">
                <a:solidFill>
                  <a:srgbClr val="171514"/>
                </a:solidFill>
                <a:latin typeface="Microsoft Sans Serif"/>
                <a:cs typeface="Microsoft Sans Serif"/>
              </a:rPr>
              <a:t> </a:t>
            </a:r>
            <a:r>
              <a:rPr sz="850" spc="25" dirty="0">
                <a:solidFill>
                  <a:srgbClr val="171514"/>
                </a:solidFill>
                <a:latin typeface="Microsoft Sans Serif"/>
                <a:cs typeface="Microsoft Sans Serif"/>
              </a:rPr>
              <a:t>de </a:t>
            </a:r>
            <a:r>
              <a:rPr sz="850" dirty="0">
                <a:solidFill>
                  <a:srgbClr val="171514"/>
                </a:solidFill>
                <a:latin typeface="Microsoft Sans Serif"/>
                <a:cs typeface="Microsoft Sans Serif"/>
              </a:rPr>
              <a:t>las </a:t>
            </a:r>
            <a:r>
              <a:rPr lang="es-ES" sz="850" spc="15" dirty="0" smtClean="0">
                <a:solidFill>
                  <a:srgbClr val="171514"/>
                </a:solidFill>
                <a:latin typeface="Microsoft Sans Serif"/>
                <a:cs typeface="Microsoft Sans Serif"/>
              </a:rPr>
              <a:t>jabalina</a:t>
            </a:r>
            <a:r>
              <a:rPr sz="850" spc="15" dirty="0" smtClean="0">
                <a:solidFill>
                  <a:srgbClr val="171514"/>
                </a:solidFill>
                <a:latin typeface="Microsoft Sans Serif"/>
                <a:cs typeface="Microsoft Sans Serif"/>
              </a:rPr>
              <a:t>s </a:t>
            </a:r>
            <a:r>
              <a:rPr sz="850" spc="35" dirty="0">
                <a:solidFill>
                  <a:srgbClr val="171514"/>
                </a:solidFill>
                <a:latin typeface="Microsoft Sans Serif"/>
                <a:cs typeface="Microsoft Sans Serif"/>
              </a:rPr>
              <a:t>que </a:t>
            </a:r>
            <a:r>
              <a:rPr sz="850" spc="35" dirty="0" err="1">
                <a:solidFill>
                  <a:srgbClr val="171514"/>
                </a:solidFill>
                <a:latin typeface="Microsoft Sans Serif"/>
                <a:cs typeface="Microsoft Sans Serif"/>
              </a:rPr>
              <a:t>darán</a:t>
            </a:r>
            <a:r>
              <a:rPr sz="850" spc="35"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utilización</a:t>
            </a:r>
            <a:r>
              <a:rPr sz="850" spc="-5" dirty="0" smtClean="0">
                <a:solidFill>
                  <a:srgbClr val="171514"/>
                </a:solidFill>
                <a:latin typeface="Microsoft Sans Serif"/>
                <a:cs typeface="Microsoft Sans Serif"/>
              </a:rPr>
              <a:t> </a:t>
            </a:r>
            <a:r>
              <a:rPr sz="850" spc="45" dirty="0">
                <a:solidFill>
                  <a:srgbClr val="171514"/>
                </a:solidFill>
                <a:latin typeface="Microsoft Sans Serif"/>
                <a:cs typeface="Microsoft Sans Serif"/>
              </a:rPr>
              <a:t>óptima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área</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disponible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obtener</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puesta</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tierra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efectiva</a:t>
            </a:r>
            <a:r>
              <a:rPr sz="850" spc="15" dirty="0">
                <a:solidFill>
                  <a:srgbClr val="171514"/>
                </a:solidFill>
                <a:latin typeface="Microsoft Sans Serif"/>
                <a:cs typeface="Microsoft Sans Serif"/>
              </a:rPr>
              <a:t>.</a:t>
            </a:r>
            <a:endParaRPr sz="850" dirty="0">
              <a:latin typeface="Microsoft Sans Serif"/>
              <a:cs typeface="Microsoft Sans Serif"/>
            </a:endParaRPr>
          </a:p>
        </p:txBody>
      </p:sp>
      <p:sp>
        <p:nvSpPr>
          <p:cNvPr id="15" name="object 15"/>
          <p:cNvSpPr txBox="1"/>
          <p:nvPr/>
        </p:nvSpPr>
        <p:spPr>
          <a:xfrm>
            <a:off x="6081426" y="6654078"/>
            <a:ext cx="2666365" cy="420628"/>
          </a:xfrm>
          <a:prstGeom prst="rect">
            <a:avLst/>
          </a:prstGeom>
        </p:spPr>
        <p:txBody>
          <a:bodyPr vert="horz" wrap="square" lIns="0" tIns="12700" rIns="0" bIns="0" rtlCol="0">
            <a:spAutoFit/>
          </a:bodyPr>
          <a:lstStyle/>
          <a:p>
            <a:pPr marL="12700">
              <a:spcBef>
                <a:spcPts val="100"/>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3.2</a:t>
            </a:r>
            <a:endParaRPr sz="850" dirty="0">
              <a:latin typeface="Arial"/>
              <a:cs typeface="Arial"/>
            </a:endParaRPr>
          </a:p>
          <a:p>
            <a:pPr marL="12700">
              <a:spcBef>
                <a:spcPts val="555"/>
              </a:spcBef>
            </a:pPr>
            <a:r>
              <a:rPr sz="650" b="1" spc="5" dirty="0">
                <a:solidFill>
                  <a:srgbClr val="171514"/>
                </a:solidFill>
                <a:latin typeface="Arial"/>
                <a:cs typeface="Arial"/>
              </a:rPr>
              <a:t>Relación</a:t>
            </a:r>
            <a:r>
              <a:rPr sz="650" b="1" spc="-10" dirty="0">
                <a:solidFill>
                  <a:srgbClr val="171514"/>
                </a:solidFill>
                <a:latin typeface="Arial"/>
                <a:cs typeface="Arial"/>
              </a:rPr>
              <a:t> </a:t>
            </a:r>
            <a:r>
              <a:rPr sz="650" b="1" spc="15" dirty="0">
                <a:solidFill>
                  <a:srgbClr val="171514"/>
                </a:solidFill>
                <a:latin typeface="Arial"/>
                <a:cs typeface="Arial"/>
              </a:rPr>
              <a:t>de</a:t>
            </a:r>
            <a:r>
              <a:rPr sz="650" b="1" spc="-10" dirty="0">
                <a:solidFill>
                  <a:srgbClr val="171514"/>
                </a:solidFill>
                <a:latin typeface="Arial"/>
                <a:cs typeface="Arial"/>
              </a:rPr>
              <a:t> </a:t>
            </a:r>
            <a:r>
              <a:rPr sz="650" b="1" spc="10" dirty="0">
                <a:solidFill>
                  <a:srgbClr val="171514"/>
                </a:solidFill>
                <a:latin typeface="Arial"/>
                <a:cs typeface="Arial"/>
              </a:rPr>
              <a:t>resistencia</a:t>
            </a:r>
            <a:r>
              <a:rPr sz="650" b="1" spc="-5" dirty="0">
                <a:solidFill>
                  <a:srgbClr val="171514"/>
                </a:solidFill>
                <a:latin typeface="Arial"/>
                <a:cs typeface="Arial"/>
              </a:rPr>
              <a:t> </a:t>
            </a:r>
            <a:r>
              <a:rPr sz="650" b="1" spc="15" dirty="0">
                <a:solidFill>
                  <a:srgbClr val="171514"/>
                </a:solidFill>
                <a:latin typeface="Arial"/>
                <a:cs typeface="Arial"/>
              </a:rPr>
              <a:t>de</a:t>
            </a:r>
            <a:r>
              <a:rPr sz="650" b="1" spc="-10" dirty="0">
                <a:solidFill>
                  <a:srgbClr val="171514"/>
                </a:solidFill>
                <a:latin typeface="Arial"/>
                <a:cs typeface="Arial"/>
              </a:rPr>
              <a:t> </a:t>
            </a:r>
            <a:r>
              <a:rPr sz="650" b="1" spc="20" dirty="0">
                <a:solidFill>
                  <a:srgbClr val="171514"/>
                </a:solidFill>
                <a:latin typeface="Arial"/>
                <a:cs typeface="Arial"/>
              </a:rPr>
              <a:t>diferentes</a:t>
            </a:r>
            <a:r>
              <a:rPr sz="650" b="1" spc="-10" dirty="0">
                <a:solidFill>
                  <a:srgbClr val="171514"/>
                </a:solidFill>
                <a:latin typeface="Arial"/>
                <a:cs typeface="Arial"/>
              </a:rPr>
              <a:t> </a:t>
            </a:r>
            <a:r>
              <a:rPr sz="650" b="1" spc="10" dirty="0">
                <a:solidFill>
                  <a:srgbClr val="171514"/>
                </a:solidFill>
                <a:latin typeface="Arial"/>
                <a:cs typeface="Arial"/>
              </a:rPr>
              <a:t>configuraciones</a:t>
            </a:r>
            <a:r>
              <a:rPr sz="650" b="1" spc="-5" dirty="0">
                <a:solidFill>
                  <a:srgbClr val="171514"/>
                </a:solidFill>
                <a:latin typeface="Arial"/>
                <a:cs typeface="Arial"/>
              </a:rPr>
              <a:t> </a:t>
            </a:r>
            <a:r>
              <a:rPr sz="650" b="1" spc="15" dirty="0">
                <a:solidFill>
                  <a:srgbClr val="171514"/>
                </a:solidFill>
                <a:latin typeface="Arial"/>
                <a:cs typeface="Arial"/>
              </a:rPr>
              <a:t>de</a:t>
            </a:r>
            <a:r>
              <a:rPr sz="650" b="1" spc="-10" dirty="0">
                <a:solidFill>
                  <a:srgbClr val="171514"/>
                </a:solidFill>
                <a:latin typeface="Arial"/>
                <a:cs typeface="Arial"/>
              </a:rPr>
              <a:t> </a:t>
            </a:r>
            <a:r>
              <a:rPr lang="es-ES" sz="650" b="1" spc="15" dirty="0" smtClean="0">
                <a:solidFill>
                  <a:srgbClr val="171514"/>
                </a:solidFill>
                <a:latin typeface="Arial"/>
                <a:cs typeface="Arial"/>
              </a:rPr>
              <a:t>jabalina</a:t>
            </a:r>
            <a:r>
              <a:rPr sz="650" b="1" spc="15" dirty="0" smtClean="0">
                <a:solidFill>
                  <a:srgbClr val="171514"/>
                </a:solidFill>
                <a:latin typeface="Arial"/>
                <a:cs typeface="Arial"/>
              </a:rPr>
              <a:t>s</a:t>
            </a:r>
            <a:endParaRPr sz="650" dirty="0">
              <a:latin typeface="Arial"/>
              <a:cs typeface="Arial"/>
            </a:endParaRPr>
          </a:p>
        </p:txBody>
      </p:sp>
      <p:sp>
        <p:nvSpPr>
          <p:cNvPr id="16" name="object 16"/>
          <p:cNvSpPr txBox="1"/>
          <p:nvPr/>
        </p:nvSpPr>
        <p:spPr>
          <a:xfrm>
            <a:off x="6081426" y="7055573"/>
            <a:ext cx="1125855" cy="703526"/>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Configuración</a:t>
            </a:r>
            <a:endParaRPr sz="650" dirty="0">
              <a:latin typeface="Arial"/>
              <a:cs typeface="Arial"/>
            </a:endParaRPr>
          </a:p>
          <a:p>
            <a:pPr marL="12700" marR="5080" indent="-635" algn="just">
              <a:lnSpc>
                <a:spcPct val="152800"/>
              </a:lnSpc>
              <a:spcBef>
                <a:spcPts val="235"/>
              </a:spcBef>
            </a:pPr>
            <a:r>
              <a:rPr sz="600" dirty="0" err="1">
                <a:solidFill>
                  <a:srgbClr val="171514"/>
                </a:solidFill>
                <a:latin typeface="Microsoft Sans Serif"/>
                <a:cs typeface="Microsoft Sans Serif"/>
              </a:rPr>
              <a:t>Tres</a:t>
            </a:r>
            <a:r>
              <a:rPr sz="600" spc="-15" dirty="0">
                <a:solidFill>
                  <a:srgbClr val="171514"/>
                </a:solidFill>
                <a:latin typeface="Microsoft Sans Serif"/>
                <a:cs typeface="Microsoft Sans Serif"/>
              </a:rPr>
              <a:t> </a:t>
            </a:r>
            <a:r>
              <a:rPr lang="es-ES" sz="600" spc="10" dirty="0" smtClean="0">
                <a:solidFill>
                  <a:srgbClr val="171514"/>
                </a:solidFill>
                <a:latin typeface="Microsoft Sans Serif"/>
                <a:cs typeface="Microsoft Sans Serif"/>
              </a:rPr>
              <a:t>jabalina</a:t>
            </a:r>
            <a:r>
              <a:rPr sz="600" spc="10" dirty="0" smtClean="0">
                <a:solidFill>
                  <a:srgbClr val="171514"/>
                </a:solidFill>
                <a:latin typeface="Microsoft Sans Serif"/>
                <a:cs typeface="Microsoft Sans Serif"/>
              </a:rPr>
              <a:t>s</a:t>
            </a:r>
            <a:r>
              <a:rPr sz="600" spc="-1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spc="-10" dirty="0">
                <a:solidFill>
                  <a:srgbClr val="171514"/>
                </a:solidFill>
                <a:latin typeface="Microsoft Sans Serif"/>
                <a:cs typeface="Microsoft Sans Serif"/>
              </a:rPr>
              <a:t> </a:t>
            </a:r>
            <a:r>
              <a:rPr sz="600" spc="15" dirty="0">
                <a:solidFill>
                  <a:srgbClr val="171514"/>
                </a:solidFill>
                <a:latin typeface="Microsoft Sans Serif"/>
                <a:cs typeface="Microsoft Sans Serif"/>
              </a:rPr>
              <a:t>línea</a:t>
            </a:r>
            <a:r>
              <a:rPr sz="600" spc="-15" dirty="0">
                <a:solidFill>
                  <a:srgbClr val="171514"/>
                </a:solidFill>
                <a:latin typeface="Microsoft Sans Serif"/>
                <a:cs typeface="Microsoft Sans Serif"/>
              </a:rPr>
              <a:t> </a:t>
            </a:r>
            <a:r>
              <a:rPr sz="600" spc="15" dirty="0">
                <a:solidFill>
                  <a:srgbClr val="171514"/>
                </a:solidFill>
                <a:latin typeface="Microsoft Sans Serif"/>
                <a:cs typeface="Microsoft Sans Serif"/>
              </a:rPr>
              <a:t>recta</a:t>
            </a:r>
            <a:r>
              <a:rPr sz="600" spc="-10" dirty="0">
                <a:solidFill>
                  <a:srgbClr val="171514"/>
                </a:solidFill>
                <a:latin typeface="Microsoft Sans Serif"/>
                <a:cs typeface="Microsoft Sans Serif"/>
              </a:rPr>
              <a:t> </a:t>
            </a:r>
            <a:r>
              <a:rPr sz="600" dirty="0" err="1" smtClean="0">
                <a:solidFill>
                  <a:srgbClr val="171514"/>
                </a:solidFill>
                <a:latin typeface="Microsoft Sans Serif"/>
                <a:cs typeface="Microsoft Sans Serif"/>
              </a:rPr>
              <a:t>Tres</a:t>
            </a:r>
            <a:r>
              <a:rPr lang="es-ES" sz="600" dirty="0" smtClean="0">
                <a:solidFill>
                  <a:srgbClr val="171514"/>
                </a:solidFill>
                <a:latin typeface="Microsoft Sans Serif"/>
                <a:cs typeface="Microsoft Sans Serif"/>
              </a:rPr>
              <a:t> </a:t>
            </a:r>
            <a:r>
              <a:rPr lang="es-ES" sz="600" spc="10" dirty="0" smtClean="0">
                <a:solidFill>
                  <a:srgbClr val="171514"/>
                </a:solidFill>
                <a:latin typeface="Microsoft Sans Serif"/>
                <a:cs typeface="Microsoft Sans Serif"/>
              </a:rPr>
              <a:t>jabalina</a:t>
            </a:r>
            <a:r>
              <a:rPr sz="600" spc="10" dirty="0" smtClean="0">
                <a:solidFill>
                  <a:srgbClr val="171514"/>
                </a:solidFill>
                <a:latin typeface="Microsoft Sans Serif"/>
                <a:cs typeface="Microsoft Sans Serif"/>
              </a:rPr>
              <a:t>s</a:t>
            </a:r>
            <a:r>
              <a:rPr sz="600" spc="-1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spc="-10" dirty="0">
                <a:solidFill>
                  <a:srgbClr val="171514"/>
                </a:solidFill>
                <a:latin typeface="Microsoft Sans Serif"/>
                <a:cs typeface="Microsoft Sans Serif"/>
              </a:rPr>
              <a:t> </a:t>
            </a:r>
            <a:r>
              <a:rPr sz="600" spc="30" dirty="0" err="1">
                <a:solidFill>
                  <a:srgbClr val="171514"/>
                </a:solidFill>
                <a:latin typeface="Microsoft Sans Serif"/>
                <a:cs typeface="Microsoft Sans Serif"/>
              </a:rPr>
              <a:t>triángulo</a:t>
            </a:r>
            <a:r>
              <a:rPr sz="600" spc="-15" dirty="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equilátero</a:t>
            </a:r>
            <a:r>
              <a:rPr lang="es-ES" sz="600" spc="20" dirty="0" smtClean="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Cuatro</a:t>
            </a:r>
            <a:r>
              <a:rPr sz="600" spc="-10" dirty="0" smtClean="0">
                <a:solidFill>
                  <a:srgbClr val="171514"/>
                </a:solidFill>
                <a:latin typeface="Microsoft Sans Serif"/>
                <a:cs typeface="Microsoft Sans Serif"/>
              </a:rPr>
              <a:t> </a:t>
            </a:r>
            <a:r>
              <a:rPr lang="es-ES" sz="600" spc="10" dirty="0" smtClean="0">
                <a:solidFill>
                  <a:srgbClr val="171514"/>
                </a:solidFill>
                <a:latin typeface="Microsoft Sans Serif"/>
                <a:cs typeface="Microsoft Sans Serif"/>
              </a:rPr>
              <a:t>jabalina</a:t>
            </a:r>
            <a:r>
              <a:rPr sz="600" spc="10" dirty="0" smtClean="0">
                <a:solidFill>
                  <a:srgbClr val="171514"/>
                </a:solidFill>
                <a:latin typeface="Microsoft Sans Serif"/>
                <a:cs typeface="Microsoft Sans Serif"/>
              </a:rPr>
              <a:t>s</a:t>
            </a:r>
            <a:r>
              <a:rPr sz="600" spc="-1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spc="-10" dirty="0">
                <a:solidFill>
                  <a:srgbClr val="171514"/>
                </a:solidFill>
                <a:latin typeface="Microsoft Sans Serif"/>
                <a:cs typeface="Microsoft Sans Serif"/>
              </a:rPr>
              <a:t> </a:t>
            </a:r>
            <a:r>
              <a:rPr sz="600" spc="15" dirty="0">
                <a:solidFill>
                  <a:srgbClr val="171514"/>
                </a:solidFill>
                <a:latin typeface="Microsoft Sans Serif"/>
                <a:cs typeface="Microsoft Sans Serif"/>
              </a:rPr>
              <a:t>línea</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recta</a:t>
            </a:r>
            <a:endParaRPr sz="600" dirty="0">
              <a:latin typeface="Microsoft Sans Serif"/>
              <a:cs typeface="Microsoft Sans Serif"/>
            </a:endParaRPr>
          </a:p>
        </p:txBody>
      </p:sp>
      <p:sp>
        <p:nvSpPr>
          <p:cNvPr id="17" name="object 17"/>
          <p:cNvSpPr txBox="1"/>
          <p:nvPr/>
        </p:nvSpPr>
        <p:spPr>
          <a:xfrm>
            <a:off x="7795974" y="7042512"/>
            <a:ext cx="1022985" cy="741229"/>
          </a:xfrm>
          <a:prstGeom prst="rect">
            <a:avLst/>
          </a:prstGeom>
        </p:spPr>
        <p:txBody>
          <a:bodyPr vert="horz" wrap="square" lIns="0" tIns="50800" rIns="0" bIns="0" rtlCol="0">
            <a:spAutoFit/>
          </a:bodyPr>
          <a:lstStyle/>
          <a:p>
            <a:pPr marL="191135">
              <a:spcBef>
                <a:spcPts val="400"/>
              </a:spcBef>
            </a:pPr>
            <a:r>
              <a:rPr sz="450" b="1" dirty="0">
                <a:solidFill>
                  <a:srgbClr val="171514"/>
                </a:solidFill>
                <a:latin typeface="Arial"/>
                <a:cs typeface="Arial"/>
              </a:rPr>
              <a:t>Relación</a:t>
            </a:r>
            <a:r>
              <a:rPr sz="450" b="1" spc="-15" dirty="0">
                <a:solidFill>
                  <a:srgbClr val="171514"/>
                </a:solidFill>
                <a:latin typeface="Arial"/>
                <a:cs typeface="Arial"/>
              </a:rPr>
              <a:t> </a:t>
            </a:r>
            <a:r>
              <a:rPr sz="450" b="1" spc="10" dirty="0">
                <a:solidFill>
                  <a:srgbClr val="171514"/>
                </a:solidFill>
                <a:latin typeface="Arial"/>
                <a:cs typeface="Arial"/>
              </a:rPr>
              <a:t>de</a:t>
            </a:r>
            <a:r>
              <a:rPr sz="450" b="1" spc="-15" dirty="0">
                <a:solidFill>
                  <a:srgbClr val="171514"/>
                </a:solidFill>
                <a:latin typeface="Arial"/>
                <a:cs typeface="Arial"/>
              </a:rPr>
              <a:t> </a:t>
            </a:r>
            <a:r>
              <a:rPr sz="450" b="1" spc="5" dirty="0">
                <a:solidFill>
                  <a:srgbClr val="171514"/>
                </a:solidFill>
                <a:latin typeface="Arial"/>
                <a:cs typeface="Arial"/>
              </a:rPr>
              <a:t>resistencia</a:t>
            </a:r>
            <a:endParaRPr sz="450">
              <a:latin typeface="Arial"/>
              <a:cs typeface="Arial"/>
            </a:endParaRPr>
          </a:p>
          <a:p>
            <a:pPr>
              <a:spcBef>
                <a:spcPts val="45"/>
              </a:spcBef>
            </a:pPr>
            <a:endParaRPr sz="450">
              <a:latin typeface="Arial"/>
              <a:cs typeface="Arial"/>
            </a:endParaRPr>
          </a:p>
          <a:p>
            <a:pPr marL="131445"/>
            <a:r>
              <a:rPr sz="750" spc="-10" dirty="0">
                <a:solidFill>
                  <a:srgbClr val="171514"/>
                </a:solidFill>
                <a:latin typeface="Microsoft Sans Serif"/>
                <a:cs typeface="Microsoft Sans Serif"/>
              </a:rPr>
              <a:t>(2</a:t>
            </a:r>
            <a:r>
              <a:rPr sz="750" i="1" spc="-10" dirty="0">
                <a:solidFill>
                  <a:srgbClr val="171514"/>
                </a:solidFill>
                <a:latin typeface="Arial"/>
                <a:cs typeface="Arial"/>
              </a:rPr>
              <a:t>+</a:t>
            </a:r>
            <a:r>
              <a:rPr sz="750" i="1" spc="-40" dirty="0">
                <a:solidFill>
                  <a:srgbClr val="171514"/>
                </a:solidFill>
                <a:latin typeface="Arial"/>
                <a:cs typeface="Arial"/>
              </a:rPr>
              <a:t> </a:t>
            </a:r>
            <a:r>
              <a:rPr sz="750" i="1" dirty="0">
                <a:solidFill>
                  <a:srgbClr val="171514"/>
                </a:solidFill>
                <a:latin typeface="Arial"/>
                <a:cs typeface="Arial"/>
              </a:rPr>
              <a:t>a</a:t>
            </a:r>
            <a:r>
              <a:rPr sz="750" i="1" spc="-40" dirty="0">
                <a:solidFill>
                  <a:srgbClr val="171514"/>
                </a:solidFill>
                <a:latin typeface="Arial"/>
                <a:cs typeface="Arial"/>
              </a:rPr>
              <a:t> </a:t>
            </a:r>
            <a:r>
              <a:rPr sz="750" i="1" spc="10" dirty="0">
                <a:solidFill>
                  <a:srgbClr val="171514"/>
                </a:solidFill>
                <a:latin typeface="Arial"/>
                <a:cs typeface="Arial"/>
              </a:rPr>
              <a:t>-</a:t>
            </a:r>
            <a:r>
              <a:rPr sz="750" spc="10" dirty="0">
                <a:solidFill>
                  <a:srgbClr val="171514"/>
                </a:solidFill>
                <a:latin typeface="Microsoft Sans Serif"/>
                <a:cs typeface="Microsoft Sans Serif"/>
              </a:rPr>
              <a:t>4</a:t>
            </a:r>
            <a:r>
              <a:rPr sz="750" i="1" spc="10" dirty="0">
                <a:solidFill>
                  <a:srgbClr val="171514"/>
                </a:solidFill>
                <a:latin typeface="Arial"/>
                <a:cs typeface="Arial"/>
              </a:rPr>
              <a:t>α</a:t>
            </a:r>
            <a:r>
              <a:rPr sz="500" spc="10" dirty="0">
                <a:solidFill>
                  <a:srgbClr val="171514"/>
                </a:solidFill>
                <a:latin typeface="Microsoft Sans Serif"/>
                <a:cs typeface="Microsoft Sans Serif"/>
              </a:rPr>
              <a:t>2</a:t>
            </a:r>
            <a:r>
              <a:rPr sz="750" spc="10" dirty="0">
                <a:solidFill>
                  <a:srgbClr val="171514"/>
                </a:solidFill>
                <a:latin typeface="Microsoft Sans Serif"/>
                <a:cs typeface="Microsoft Sans Serif"/>
              </a:rPr>
              <a:t>/(6</a:t>
            </a:r>
            <a:r>
              <a:rPr sz="750" spc="10" dirty="0">
                <a:solidFill>
                  <a:srgbClr val="171514"/>
                </a:solidFill>
                <a:latin typeface="Lucida Sans Unicode"/>
                <a:cs typeface="Lucida Sans Unicode"/>
              </a:rPr>
              <a:t>−7</a:t>
            </a:r>
            <a:r>
              <a:rPr sz="750" i="1" spc="10" dirty="0">
                <a:solidFill>
                  <a:srgbClr val="171514"/>
                </a:solidFill>
                <a:latin typeface="Arial"/>
                <a:cs typeface="Arial"/>
              </a:rPr>
              <a:t>α</a:t>
            </a:r>
            <a:r>
              <a:rPr sz="750" spc="10" dirty="0">
                <a:solidFill>
                  <a:srgbClr val="171514"/>
                </a:solidFill>
                <a:latin typeface="Microsoft Sans Serif"/>
                <a:cs typeface="Microsoft Sans Serif"/>
              </a:rPr>
              <a:t>)</a:t>
            </a:r>
            <a:endParaRPr sz="750">
              <a:latin typeface="Microsoft Sans Serif"/>
              <a:cs typeface="Microsoft Sans Serif"/>
            </a:endParaRPr>
          </a:p>
          <a:p>
            <a:pPr marL="12700" marR="5080" indent="353060">
              <a:lnSpc>
                <a:spcPts val="1100"/>
              </a:lnSpc>
              <a:spcBef>
                <a:spcPts val="70"/>
              </a:spcBef>
            </a:pPr>
            <a:r>
              <a:rPr sz="700" spc="-10" dirty="0">
                <a:solidFill>
                  <a:srgbClr val="171514"/>
                </a:solidFill>
                <a:latin typeface="Microsoft Sans Serif"/>
                <a:cs typeface="Microsoft Sans Serif"/>
              </a:rPr>
              <a:t>(1</a:t>
            </a:r>
            <a:r>
              <a:rPr sz="700" i="1" spc="-10" dirty="0">
                <a:solidFill>
                  <a:srgbClr val="171514"/>
                </a:solidFill>
                <a:latin typeface="Arial"/>
                <a:cs typeface="Arial"/>
              </a:rPr>
              <a:t>+</a:t>
            </a:r>
            <a:r>
              <a:rPr sz="700" spc="10" dirty="0">
                <a:solidFill>
                  <a:srgbClr val="171514"/>
                </a:solidFill>
                <a:latin typeface="Microsoft Sans Serif"/>
                <a:cs typeface="Microsoft Sans Serif"/>
              </a:rPr>
              <a:t>2</a:t>
            </a:r>
            <a:r>
              <a:rPr sz="700" i="1" spc="30" dirty="0">
                <a:solidFill>
                  <a:srgbClr val="171514"/>
                </a:solidFill>
                <a:latin typeface="Arial"/>
                <a:cs typeface="Arial"/>
              </a:rPr>
              <a:t>α</a:t>
            </a:r>
            <a:r>
              <a:rPr sz="700" spc="20" dirty="0">
                <a:solidFill>
                  <a:srgbClr val="171514"/>
                </a:solidFill>
                <a:latin typeface="Microsoft Sans Serif"/>
                <a:cs typeface="Microsoft Sans Serif"/>
              </a:rPr>
              <a:t>)/</a:t>
            </a:r>
            <a:r>
              <a:rPr sz="700" spc="5" dirty="0">
                <a:solidFill>
                  <a:srgbClr val="171514"/>
                </a:solidFill>
                <a:latin typeface="Microsoft Sans Serif"/>
                <a:cs typeface="Microsoft Sans Serif"/>
              </a:rPr>
              <a:t>3 </a:t>
            </a:r>
            <a:r>
              <a:rPr sz="700" dirty="0">
                <a:solidFill>
                  <a:srgbClr val="171514"/>
                </a:solidFill>
                <a:latin typeface="Microsoft Sans Serif"/>
                <a:cs typeface="Microsoft Sans Serif"/>
              </a:rPr>
              <a:t>(12+16</a:t>
            </a:r>
            <a:r>
              <a:rPr sz="700" i="1" spc="30" dirty="0">
                <a:solidFill>
                  <a:srgbClr val="171514"/>
                </a:solidFill>
                <a:latin typeface="Arial"/>
                <a:cs typeface="Arial"/>
              </a:rPr>
              <a:t>α</a:t>
            </a:r>
            <a:r>
              <a:rPr sz="700" spc="-15" dirty="0">
                <a:solidFill>
                  <a:srgbClr val="171514"/>
                </a:solidFill>
                <a:latin typeface="Lucida Sans Unicode"/>
                <a:cs typeface="Lucida Sans Unicode"/>
              </a:rPr>
              <a:t>−21</a:t>
            </a:r>
            <a:r>
              <a:rPr sz="700" i="1" spc="30" dirty="0">
                <a:solidFill>
                  <a:srgbClr val="171514"/>
                </a:solidFill>
                <a:latin typeface="Arial"/>
                <a:cs typeface="Arial"/>
              </a:rPr>
              <a:t>α</a:t>
            </a:r>
            <a:r>
              <a:rPr sz="450" spc="5" dirty="0">
                <a:solidFill>
                  <a:srgbClr val="171514"/>
                </a:solidFill>
                <a:latin typeface="Microsoft Sans Serif"/>
                <a:cs typeface="Microsoft Sans Serif"/>
              </a:rPr>
              <a:t>2</a:t>
            </a:r>
            <a:r>
              <a:rPr sz="700" spc="20" dirty="0">
                <a:solidFill>
                  <a:srgbClr val="171514"/>
                </a:solidFill>
                <a:latin typeface="Microsoft Sans Serif"/>
                <a:cs typeface="Microsoft Sans Serif"/>
              </a:rPr>
              <a:t>)/</a:t>
            </a:r>
            <a:r>
              <a:rPr sz="700" spc="-5" dirty="0">
                <a:solidFill>
                  <a:srgbClr val="171514"/>
                </a:solidFill>
                <a:latin typeface="Microsoft Sans Serif"/>
                <a:cs typeface="Microsoft Sans Serif"/>
              </a:rPr>
              <a:t>(48</a:t>
            </a:r>
            <a:r>
              <a:rPr sz="700" spc="-15" dirty="0">
                <a:solidFill>
                  <a:srgbClr val="171514"/>
                </a:solidFill>
                <a:latin typeface="Lucida Sans Unicode"/>
                <a:cs typeface="Lucida Sans Unicode"/>
              </a:rPr>
              <a:t>−40</a:t>
            </a:r>
            <a:r>
              <a:rPr sz="700" i="1" spc="30" dirty="0">
                <a:solidFill>
                  <a:srgbClr val="171514"/>
                </a:solidFill>
                <a:latin typeface="Arial"/>
                <a:cs typeface="Arial"/>
              </a:rPr>
              <a:t>α</a:t>
            </a:r>
            <a:r>
              <a:rPr sz="700" spc="-25" dirty="0">
                <a:solidFill>
                  <a:srgbClr val="171514"/>
                </a:solidFill>
                <a:latin typeface="Microsoft Sans Serif"/>
                <a:cs typeface="Microsoft Sans Serif"/>
              </a:rPr>
              <a:t>)</a:t>
            </a:r>
            <a:endParaRPr sz="700">
              <a:latin typeface="Microsoft Sans Serif"/>
              <a:cs typeface="Microsoft Sans Serif"/>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580657" y="800088"/>
            <a:ext cx="1887220" cy="2731135"/>
            <a:chOff x="1897532" y="800087"/>
            <a:chExt cx="1887220" cy="2731135"/>
          </a:xfrm>
        </p:grpSpPr>
        <p:pic>
          <p:nvPicPr>
            <p:cNvPr id="3" name="object 3"/>
            <p:cNvPicPr/>
            <p:nvPr/>
          </p:nvPicPr>
          <p:blipFill>
            <a:blip r:embed="rId2" cstate="print"/>
            <a:stretch>
              <a:fillRect/>
            </a:stretch>
          </p:blipFill>
          <p:spPr>
            <a:xfrm>
              <a:off x="1939975" y="866636"/>
              <a:ext cx="1091399" cy="1300491"/>
            </a:xfrm>
            <a:prstGeom prst="rect">
              <a:avLst/>
            </a:prstGeom>
          </p:spPr>
        </p:pic>
        <p:pic>
          <p:nvPicPr>
            <p:cNvPr id="4" name="object 4"/>
            <p:cNvPicPr/>
            <p:nvPr/>
          </p:nvPicPr>
          <p:blipFill>
            <a:blip r:embed="rId3" cstate="print"/>
            <a:stretch>
              <a:fillRect/>
            </a:stretch>
          </p:blipFill>
          <p:spPr>
            <a:xfrm>
              <a:off x="3028327" y="800087"/>
              <a:ext cx="755904" cy="2278379"/>
            </a:xfrm>
            <a:prstGeom prst="rect">
              <a:avLst/>
            </a:prstGeom>
          </p:spPr>
        </p:pic>
        <p:pic>
          <p:nvPicPr>
            <p:cNvPr id="5" name="object 5"/>
            <p:cNvPicPr/>
            <p:nvPr/>
          </p:nvPicPr>
          <p:blipFill>
            <a:blip r:embed="rId4" cstate="print"/>
            <a:stretch>
              <a:fillRect/>
            </a:stretch>
          </p:blipFill>
          <p:spPr>
            <a:xfrm>
              <a:off x="1897532" y="2164080"/>
              <a:ext cx="1133843" cy="1367027"/>
            </a:xfrm>
            <a:prstGeom prst="rect">
              <a:avLst/>
            </a:prstGeom>
          </p:spPr>
        </p:pic>
        <p:pic>
          <p:nvPicPr>
            <p:cNvPr id="6" name="object 6"/>
            <p:cNvPicPr/>
            <p:nvPr/>
          </p:nvPicPr>
          <p:blipFill>
            <a:blip r:embed="rId5" cstate="print"/>
            <a:stretch>
              <a:fillRect/>
            </a:stretch>
          </p:blipFill>
          <p:spPr>
            <a:xfrm>
              <a:off x="3028327" y="3075432"/>
              <a:ext cx="755904" cy="455675"/>
            </a:xfrm>
            <a:prstGeom prst="rect">
              <a:avLst/>
            </a:prstGeom>
          </p:spPr>
        </p:pic>
      </p:grpSp>
      <p:sp>
        <p:nvSpPr>
          <p:cNvPr id="7" name="object 7"/>
          <p:cNvSpPr/>
          <p:nvPr/>
        </p:nvSpPr>
        <p:spPr>
          <a:xfrm>
            <a:off x="7884618" y="4464776"/>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8" name="object 8"/>
          <p:cNvSpPr/>
          <p:nvPr/>
        </p:nvSpPr>
        <p:spPr>
          <a:xfrm>
            <a:off x="8115974" y="4464776"/>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71" y="45729"/>
                </a:lnTo>
                <a:lnTo>
                  <a:pt x="40640" y="40628"/>
                </a:lnTo>
                <a:lnTo>
                  <a:pt x="45741" y="33063"/>
                </a:lnTo>
                <a:lnTo>
                  <a:pt x="47612" y="23799"/>
                </a:lnTo>
                <a:lnTo>
                  <a:pt x="45741" y="14530"/>
                </a:lnTo>
                <a:lnTo>
                  <a:pt x="40640" y="6965"/>
                </a:lnTo>
                <a:lnTo>
                  <a:pt x="33071" y="1868"/>
                </a:lnTo>
                <a:lnTo>
                  <a:pt x="23799" y="0"/>
                </a:lnTo>
                <a:close/>
              </a:path>
            </a:pathLst>
          </a:custGeom>
          <a:ln w="6350">
            <a:solidFill>
              <a:srgbClr val="231F20"/>
            </a:solidFill>
          </a:ln>
        </p:spPr>
        <p:txBody>
          <a:bodyPr wrap="square" lIns="0" tIns="0" rIns="0" bIns="0" rtlCol="0"/>
          <a:lstStyle/>
          <a:p>
            <a:endParaRPr/>
          </a:p>
        </p:txBody>
      </p:sp>
      <p:sp>
        <p:nvSpPr>
          <p:cNvPr id="9" name="object 9"/>
          <p:cNvSpPr/>
          <p:nvPr/>
        </p:nvSpPr>
        <p:spPr>
          <a:xfrm>
            <a:off x="8339164" y="4464776"/>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10" name="object 10"/>
          <p:cNvSpPr/>
          <p:nvPr/>
        </p:nvSpPr>
        <p:spPr>
          <a:xfrm>
            <a:off x="7884618" y="4696142"/>
            <a:ext cx="47625" cy="47625"/>
          </a:xfrm>
          <a:custGeom>
            <a:avLst/>
            <a:gdLst/>
            <a:ahLst/>
            <a:cxnLst/>
            <a:rect l="l" t="t" r="r" b="b"/>
            <a:pathLst>
              <a:path w="47625" h="47625">
                <a:moveTo>
                  <a:pt x="23799" y="0"/>
                </a:moveTo>
                <a:lnTo>
                  <a:pt x="14535" y="1870"/>
                </a:lnTo>
                <a:lnTo>
                  <a:pt x="6970" y="6972"/>
                </a:lnTo>
                <a:lnTo>
                  <a:pt x="1870" y="14541"/>
                </a:lnTo>
                <a:lnTo>
                  <a:pt x="0" y="23812"/>
                </a:lnTo>
                <a:lnTo>
                  <a:pt x="1870" y="33076"/>
                </a:lnTo>
                <a:lnTo>
                  <a:pt x="6970" y="40641"/>
                </a:lnTo>
                <a:lnTo>
                  <a:pt x="14535" y="45742"/>
                </a:lnTo>
                <a:lnTo>
                  <a:pt x="23799" y="47612"/>
                </a:lnTo>
                <a:lnTo>
                  <a:pt x="33063" y="45742"/>
                </a:lnTo>
                <a:lnTo>
                  <a:pt x="40628" y="40641"/>
                </a:lnTo>
                <a:lnTo>
                  <a:pt x="45729" y="33076"/>
                </a:lnTo>
                <a:lnTo>
                  <a:pt x="47599" y="23812"/>
                </a:lnTo>
                <a:lnTo>
                  <a:pt x="45729" y="14541"/>
                </a:lnTo>
                <a:lnTo>
                  <a:pt x="40628" y="6972"/>
                </a:lnTo>
                <a:lnTo>
                  <a:pt x="33063" y="1870"/>
                </a:lnTo>
                <a:lnTo>
                  <a:pt x="23799" y="0"/>
                </a:lnTo>
                <a:close/>
              </a:path>
            </a:pathLst>
          </a:custGeom>
          <a:ln w="6350">
            <a:solidFill>
              <a:srgbClr val="231F20"/>
            </a:solidFill>
          </a:ln>
        </p:spPr>
        <p:txBody>
          <a:bodyPr wrap="square" lIns="0" tIns="0" rIns="0" bIns="0" rtlCol="0"/>
          <a:lstStyle/>
          <a:p>
            <a:endParaRPr/>
          </a:p>
        </p:txBody>
      </p:sp>
      <p:sp>
        <p:nvSpPr>
          <p:cNvPr id="11" name="object 11"/>
          <p:cNvSpPr/>
          <p:nvPr/>
        </p:nvSpPr>
        <p:spPr>
          <a:xfrm>
            <a:off x="8115974" y="4696142"/>
            <a:ext cx="47625" cy="47625"/>
          </a:xfrm>
          <a:custGeom>
            <a:avLst/>
            <a:gdLst/>
            <a:ahLst/>
            <a:cxnLst/>
            <a:rect l="l" t="t" r="r" b="b"/>
            <a:pathLst>
              <a:path w="47625" h="47625">
                <a:moveTo>
                  <a:pt x="23799" y="0"/>
                </a:moveTo>
                <a:lnTo>
                  <a:pt x="14535" y="1870"/>
                </a:lnTo>
                <a:lnTo>
                  <a:pt x="6970" y="6972"/>
                </a:lnTo>
                <a:lnTo>
                  <a:pt x="1870" y="14541"/>
                </a:lnTo>
                <a:lnTo>
                  <a:pt x="0" y="23812"/>
                </a:lnTo>
                <a:lnTo>
                  <a:pt x="1870" y="33076"/>
                </a:lnTo>
                <a:lnTo>
                  <a:pt x="6970" y="40641"/>
                </a:lnTo>
                <a:lnTo>
                  <a:pt x="14535" y="45742"/>
                </a:lnTo>
                <a:lnTo>
                  <a:pt x="23799" y="47612"/>
                </a:lnTo>
                <a:lnTo>
                  <a:pt x="33071" y="45742"/>
                </a:lnTo>
                <a:lnTo>
                  <a:pt x="40640" y="40641"/>
                </a:lnTo>
                <a:lnTo>
                  <a:pt x="45741" y="33076"/>
                </a:lnTo>
                <a:lnTo>
                  <a:pt x="47612" y="23812"/>
                </a:lnTo>
                <a:lnTo>
                  <a:pt x="45741" y="14541"/>
                </a:lnTo>
                <a:lnTo>
                  <a:pt x="40640" y="6972"/>
                </a:lnTo>
                <a:lnTo>
                  <a:pt x="33071" y="1870"/>
                </a:lnTo>
                <a:lnTo>
                  <a:pt x="23799" y="0"/>
                </a:lnTo>
                <a:close/>
              </a:path>
            </a:pathLst>
          </a:custGeom>
          <a:ln w="6350">
            <a:solidFill>
              <a:srgbClr val="231F20"/>
            </a:solidFill>
          </a:ln>
        </p:spPr>
        <p:txBody>
          <a:bodyPr wrap="square" lIns="0" tIns="0" rIns="0" bIns="0" rtlCol="0"/>
          <a:lstStyle/>
          <a:p>
            <a:endParaRPr/>
          </a:p>
        </p:txBody>
      </p:sp>
      <p:sp>
        <p:nvSpPr>
          <p:cNvPr id="12" name="object 12"/>
          <p:cNvSpPr/>
          <p:nvPr/>
        </p:nvSpPr>
        <p:spPr>
          <a:xfrm>
            <a:off x="8339164" y="4696142"/>
            <a:ext cx="47625" cy="47625"/>
          </a:xfrm>
          <a:custGeom>
            <a:avLst/>
            <a:gdLst/>
            <a:ahLst/>
            <a:cxnLst/>
            <a:rect l="l" t="t" r="r" b="b"/>
            <a:pathLst>
              <a:path w="47625" h="47625">
                <a:moveTo>
                  <a:pt x="23799" y="0"/>
                </a:moveTo>
                <a:lnTo>
                  <a:pt x="14535" y="1870"/>
                </a:lnTo>
                <a:lnTo>
                  <a:pt x="6970" y="6972"/>
                </a:lnTo>
                <a:lnTo>
                  <a:pt x="1870" y="14541"/>
                </a:lnTo>
                <a:lnTo>
                  <a:pt x="0" y="23812"/>
                </a:lnTo>
                <a:lnTo>
                  <a:pt x="1870" y="33076"/>
                </a:lnTo>
                <a:lnTo>
                  <a:pt x="6970" y="40641"/>
                </a:lnTo>
                <a:lnTo>
                  <a:pt x="14535" y="45742"/>
                </a:lnTo>
                <a:lnTo>
                  <a:pt x="23799" y="47612"/>
                </a:lnTo>
                <a:lnTo>
                  <a:pt x="33063" y="45742"/>
                </a:lnTo>
                <a:lnTo>
                  <a:pt x="40628" y="40641"/>
                </a:lnTo>
                <a:lnTo>
                  <a:pt x="45729" y="33076"/>
                </a:lnTo>
                <a:lnTo>
                  <a:pt x="47599" y="23812"/>
                </a:lnTo>
                <a:lnTo>
                  <a:pt x="45729" y="14541"/>
                </a:lnTo>
                <a:lnTo>
                  <a:pt x="40628" y="6972"/>
                </a:lnTo>
                <a:lnTo>
                  <a:pt x="33063" y="1870"/>
                </a:lnTo>
                <a:lnTo>
                  <a:pt x="23799" y="0"/>
                </a:lnTo>
                <a:close/>
              </a:path>
            </a:pathLst>
          </a:custGeom>
          <a:ln w="6350">
            <a:solidFill>
              <a:srgbClr val="231F20"/>
            </a:solidFill>
          </a:ln>
        </p:spPr>
        <p:txBody>
          <a:bodyPr wrap="square" lIns="0" tIns="0" rIns="0" bIns="0" rtlCol="0"/>
          <a:lstStyle/>
          <a:p>
            <a:endParaRPr/>
          </a:p>
        </p:txBody>
      </p:sp>
      <p:sp>
        <p:nvSpPr>
          <p:cNvPr id="13" name="object 13"/>
          <p:cNvSpPr/>
          <p:nvPr/>
        </p:nvSpPr>
        <p:spPr>
          <a:xfrm>
            <a:off x="7884618" y="4958731"/>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14" name="object 14"/>
          <p:cNvSpPr/>
          <p:nvPr/>
        </p:nvSpPr>
        <p:spPr>
          <a:xfrm>
            <a:off x="8115974" y="4958731"/>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71" y="45729"/>
                </a:lnTo>
                <a:lnTo>
                  <a:pt x="40640" y="40628"/>
                </a:lnTo>
                <a:lnTo>
                  <a:pt x="45741" y="33063"/>
                </a:lnTo>
                <a:lnTo>
                  <a:pt x="47612" y="23799"/>
                </a:lnTo>
                <a:lnTo>
                  <a:pt x="45741" y="14530"/>
                </a:lnTo>
                <a:lnTo>
                  <a:pt x="40640" y="6965"/>
                </a:lnTo>
                <a:lnTo>
                  <a:pt x="33071" y="1868"/>
                </a:lnTo>
                <a:lnTo>
                  <a:pt x="23799" y="0"/>
                </a:lnTo>
                <a:close/>
              </a:path>
            </a:pathLst>
          </a:custGeom>
          <a:ln w="6350">
            <a:solidFill>
              <a:srgbClr val="231F20"/>
            </a:solidFill>
          </a:ln>
        </p:spPr>
        <p:txBody>
          <a:bodyPr wrap="square" lIns="0" tIns="0" rIns="0" bIns="0" rtlCol="0"/>
          <a:lstStyle/>
          <a:p>
            <a:endParaRPr/>
          </a:p>
        </p:txBody>
      </p:sp>
      <p:sp>
        <p:nvSpPr>
          <p:cNvPr id="15" name="object 15"/>
          <p:cNvSpPr/>
          <p:nvPr/>
        </p:nvSpPr>
        <p:spPr>
          <a:xfrm>
            <a:off x="8339164" y="4958731"/>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16" name="object 16"/>
          <p:cNvSpPr/>
          <p:nvPr/>
        </p:nvSpPr>
        <p:spPr>
          <a:xfrm>
            <a:off x="6595490" y="4464776"/>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9" y="45729"/>
                </a:lnTo>
                <a:lnTo>
                  <a:pt x="40633" y="40628"/>
                </a:lnTo>
                <a:lnTo>
                  <a:pt x="45731" y="33063"/>
                </a:lnTo>
                <a:lnTo>
                  <a:pt x="47599" y="23799"/>
                </a:lnTo>
                <a:lnTo>
                  <a:pt x="45731" y="14530"/>
                </a:lnTo>
                <a:lnTo>
                  <a:pt x="40633" y="6965"/>
                </a:lnTo>
                <a:lnTo>
                  <a:pt x="33069" y="1868"/>
                </a:lnTo>
                <a:lnTo>
                  <a:pt x="23799" y="0"/>
                </a:lnTo>
                <a:close/>
              </a:path>
            </a:pathLst>
          </a:custGeom>
          <a:ln w="6350">
            <a:solidFill>
              <a:srgbClr val="231F20"/>
            </a:solidFill>
          </a:ln>
        </p:spPr>
        <p:txBody>
          <a:bodyPr wrap="square" lIns="0" tIns="0" rIns="0" bIns="0" rtlCol="0"/>
          <a:lstStyle/>
          <a:p>
            <a:endParaRPr/>
          </a:p>
        </p:txBody>
      </p:sp>
      <p:sp>
        <p:nvSpPr>
          <p:cNvPr id="17" name="object 17"/>
          <p:cNvSpPr/>
          <p:nvPr/>
        </p:nvSpPr>
        <p:spPr>
          <a:xfrm>
            <a:off x="6826861" y="4464776"/>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18" name="object 18"/>
          <p:cNvSpPr/>
          <p:nvPr/>
        </p:nvSpPr>
        <p:spPr>
          <a:xfrm>
            <a:off x="7050042" y="4464776"/>
            <a:ext cx="47625" cy="47625"/>
          </a:xfrm>
          <a:custGeom>
            <a:avLst/>
            <a:gdLst/>
            <a:ahLst/>
            <a:cxnLst/>
            <a:rect l="l" t="t" r="r" b="b"/>
            <a:pathLst>
              <a:path w="47625" h="47625">
                <a:moveTo>
                  <a:pt x="23799" y="0"/>
                </a:moveTo>
                <a:lnTo>
                  <a:pt x="14530" y="1868"/>
                </a:lnTo>
                <a:lnTo>
                  <a:pt x="6965" y="6965"/>
                </a:lnTo>
                <a:lnTo>
                  <a:pt x="1868" y="14530"/>
                </a:lnTo>
                <a:lnTo>
                  <a:pt x="0" y="23799"/>
                </a:lnTo>
                <a:lnTo>
                  <a:pt x="1868" y="33063"/>
                </a:lnTo>
                <a:lnTo>
                  <a:pt x="6965" y="40628"/>
                </a:lnTo>
                <a:lnTo>
                  <a:pt x="14530"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19" name="object 19"/>
          <p:cNvSpPr/>
          <p:nvPr/>
        </p:nvSpPr>
        <p:spPr>
          <a:xfrm>
            <a:off x="6595490" y="4696142"/>
            <a:ext cx="47625" cy="47625"/>
          </a:xfrm>
          <a:custGeom>
            <a:avLst/>
            <a:gdLst/>
            <a:ahLst/>
            <a:cxnLst/>
            <a:rect l="l" t="t" r="r" b="b"/>
            <a:pathLst>
              <a:path w="47625" h="47625">
                <a:moveTo>
                  <a:pt x="23799" y="0"/>
                </a:moveTo>
                <a:lnTo>
                  <a:pt x="14535" y="1870"/>
                </a:lnTo>
                <a:lnTo>
                  <a:pt x="6970" y="6972"/>
                </a:lnTo>
                <a:lnTo>
                  <a:pt x="1870" y="14541"/>
                </a:lnTo>
                <a:lnTo>
                  <a:pt x="0" y="23812"/>
                </a:lnTo>
                <a:lnTo>
                  <a:pt x="1870" y="33076"/>
                </a:lnTo>
                <a:lnTo>
                  <a:pt x="6970" y="40641"/>
                </a:lnTo>
                <a:lnTo>
                  <a:pt x="14535" y="45742"/>
                </a:lnTo>
                <a:lnTo>
                  <a:pt x="23799" y="47612"/>
                </a:lnTo>
                <a:lnTo>
                  <a:pt x="33069" y="45742"/>
                </a:lnTo>
                <a:lnTo>
                  <a:pt x="40633" y="40641"/>
                </a:lnTo>
                <a:lnTo>
                  <a:pt x="45731" y="33076"/>
                </a:lnTo>
                <a:lnTo>
                  <a:pt x="47599" y="23812"/>
                </a:lnTo>
                <a:lnTo>
                  <a:pt x="45731" y="14541"/>
                </a:lnTo>
                <a:lnTo>
                  <a:pt x="40633" y="6972"/>
                </a:lnTo>
                <a:lnTo>
                  <a:pt x="33069" y="1870"/>
                </a:lnTo>
                <a:lnTo>
                  <a:pt x="23799" y="0"/>
                </a:lnTo>
                <a:close/>
              </a:path>
            </a:pathLst>
          </a:custGeom>
          <a:ln w="6350">
            <a:solidFill>
              <a:srgbClr val="231F20"/>
            </a:solidFill>
          </a:ln>
        </p:spPr>
        <p:txBody>
          <a:bodyPr wrap="square" lIns="0" tIns="0" rIns="0" bIns="0" rtlCol="0"/>
          <a:lstStyle/>
          <a:p>
            <a:endParaRPr/>
          </a:p>
        </p:txBody>
      </p:sp>
      <p:sp>
        <p:nvSpPr>
          <p:cNvPr id="20" name="object 20"/>
          <p:cNvSpPr/>
          <p:nvPr/>
        </p:nvSpPr>
        <p:spPr>
          <a:xfrm>
            <a:off x="7050042" y="4696142"/>
            <a:ext cx="47625" cy="47625"/>
          </a:xfrm>
          <a:custGeom>
            <a:avLst/>
            <a:gdLst/>
            <a:ahLst/>
            <a:cxnLst/>
            <a:rect l="l" t="t" r="r" b="b"/>
            <a:pathLst>
              <a:path w="47625" h="47625">
                <a:moveTo>
                  <a:pt x="23799" y="0"/>
                </a:moveTo>
                <a:lnTo>
                  <a:pt x="14530" y="1870"/>
                </a:lnTo>
                <a:lnTo>
                  <a:pt x="6965" y="6972"/>
                </a:lnTo>
                <a:lnTo>
                  <a:pt x="1868" y="14541"/>
                </a:lnTo>
                <a:lnTo>
                  <a:pt x="0" y="23812"/>
                </a:lnTo>
                <a:lnTo>
                  <a:pt x="1868" y="33076"/>
                </a:lnTo>
                <a:lnTo>
                  <a:pt x="6965" y="40641"/>
                </a:lnTo>
                <a:lnTo>
                  <a:pt x="14530" y="45742"/>
                </a:lnTo>
                <a:lnTo>
                  <a:pt x="23799" y="47612"/>
                </a:lnTo>
                <a:lnTo>
                  <a:pt x="33063" y="45742"/>
                </a:lnTo>
                <a:lnTo>
                  <a:pt x="40628" y="40641"/>
                </a:lnTo>
                <a:lnTo>
                  <a:pt x="45729" y="33076"/>
                </a:lnTo>
                <a:lnTo>
                  <a:pt x="47599" y="23812"/>
                </a:lnTo>
                <a:lnTo>
                  <a:pt x="45729" y="14541"/>
                </a:lnTo>
                <a:lnTo>
                  <a:pt x="40628" y="6972"/>
                </a:lnTo>
                <a:lnTo>
                  <a:pt x="33063" y="1870"/>
                </a:lnTo>
                <a:lnTo>
                  <a:pt x="23799" y="0"/>
                </a:lnTo>
                <a:close/>
              </a:path>
            </a:pathLst>
          </a:custGeom>
          <a:ln w="6350">
            <a:solidFill>
              <a:srgbClr val="231F20"/>
            </a:solidFill>
          </a:ln>
        </p:spPr>
        <p:txBody>
          <a:bodyPr wrap="square" lIns="0" tIns="0" rIns="0" bIns="0" rtlCol="0"/>
          <a:lstStyle/>
          <a:p>
            <a:endParaRPr/>
          </a:p>
        </p:txBody>
      </p:sp>
      <p:sp>
        <p:nvSpPr>
          <p:cNvPr id="21" name="object 21"/>
          <p:cNvSpPr/>
          <p:nvPr/>
        </p:nvSpPr>
        <p:spPr>
          <a:xfrm>
            <a:off x="6595490" y="4958731"/>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9" y="45729"/>
                </a:lnTo>
                <a:lnTo>
                  <a:pt x="40633" y="40628"/>
                </a:lnTo>
                <a:lnTo>
                  <a:pt x="45731" y="33063"/>
                </a:lnTo>
                <a:lnTo>
                  <a:pt x="47599" y="23799"/>
                </a:lnTo>
                <a:lnTo>
                  <a:pt x="45731" y="14530"/>
                </a:lnTo>
                <a:lnTo>
                  <a:pt x="40633" y="6965"/>
                </a:lnTo>
                <a:lnTo>
                  <a:pt x="33069" y="1868"/>
                </a:lnTo>
                <a:lnTo>
                  <a:pt x="23799" y="0"/>
                </a:lnTo>
                <a:close/>
              </a:path>
            </a:pathLst>
          </a:custGeom>
          <a:ln w="6350">
            <a:solidFill>
              <a:srgbClr val="231F20"/>
            </a:solidFill>
          </a:ln>
        </p:spPr>
        <p:txBody>
          <a:bodyPr wrap="square" lIns="0" tIns="0" rIns="0" bIns="0" rtlCol="0"/>
          <a:lstStyle/>
          <a:p>
            <a:endParaRPr/>
          </a:p>
        </p:txBody>
      </p:sp>
      <p:sp>
        <p:nvSpPr>
          <p:cNvPr id="22" name="object 22"/>
          <p:cNvSpPr/>
          <p:nvPr/>
        </p:nvSpPr>
        <p:spPr>
          <a:xfrm>
            <a:off x="6826861" y="4958731"/>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23" name="object 23"/>
          <p:cNvSpPr/>
          <p:nvPr/>
        </p:nvSpPr>
        <p:spPr>
          <a:xfrm>
            <a:off x="7050042" y="4958731"/>
            <a:ext cx="47625" cy="47625"/>
          </a:xfrm>
          <a:custGeom>
            <a:avLst/>
            <a:gdLst/>
            <a:ahLst/>
            <a:cxnLst/>
            <a:rect l="l" t="t" r="r" b="b"/>
            <a:pathLst>
              <a:path w="47625" h="47625">
                <a:moveTo>
                  <a:pt x="23799" y="0"/>
                </a:moveTo>
                <a:lnTo>
                  <a:pt x="14530" y="1868"/>
                </a:lnTo>
                <a:lnTo>
                  <a:pt x="6965" y="6965"/>
                </a:lnTo>
                <a:lnTo>
                  <a:pt x="1868" y="14530"/>
                </a:lnTo>
                <a:lnTo>
                  <a:pt x="0" y="23799"/>
                </a:lnTo>
                <a:lnTo>
                  <a:pt x="1868" y="33063"/>
                </a:lnTo>
                <a:lnTo>
                  <a:pt x="6965" y="40628"/>
                </a:lnTo>
                <a:lnTo>
                  <a:pt x="14530"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grpSp>
        <p:nvGrpSpPr>
          <p:cNvPr id="24" name="object 24"/>
          <p:cNvGrpSpPr/>
          <p:nvPr/>
        </p:nvGrpSpPr>
        <p:grpSpPr>
          <a:xfrm>
            <a:off x="7263015" y="5339092"/>
            <a:ext cx="504825" cy="505459"/>
            <a:chOff x="2579889" y="5339091"/>
            <a:chExt cx="504825" cy="505459"/>
          </a:xfrm>
        </p:grpSpPr>
        <p:sp>
          <p:nvSpPr>
            <p:cNvPr id="25" name="object 25"/>
            <p:cNvSpPr/>
            <p:nvPr/>
          </p:nvSpPr>
          <p:spPr>
            <a:xfrm>
              <a:off x="2603741" y="5368794"/>
              <a:ext cx="452755" cy="452755"/>
            </a:xfrm>
            <a:custGeom>
              <a:avLst/>
              <a:gdLst/>
              <a:ahLst/>
              <a:cxnLst/>
              <a:rect l="l" t="t" r="r" b="b"/>
              <a:pathLst>
                <a:path w="452755" h="452754">
                  <a:moveTo>
                    <a:pt x="226110" y="0"/>
                  </a:moveTo>
                  <a:lnTo>
                    <a:pt x="180541" y="4597"/>
                  </a:lnTo>
                  <a:lnTo>
                    <a:pt x="138097" y="17784"/>
                  </a:lnTo>
                  <a:lnTo>
                    <a:pt x="99689" y="38649"/>
                  </a:lnTo>
                  <a:lnTo>
                    <a:pt x="66225" y="66282"/>
                  </a:lnTo>
                  <a:lnTo>
                    <a:pt x="38615" y="99774"/>
                  </a:lnTo>
                  <a:lnTo>
                    <a:pt x="17768" y="138215"/>
                  </a:lnTo>
                  <a:lnTo>
                    <a:pt x="4593" y="180694"/>
                  </a:lnTo>
                  <a:lnTo>
                    <a:pt x="0" y="226301"/>
                  </a:lnTo>
                  <a:lnTo>
                    <a:pt x="4593" y="271907"/>
                  </a:lnTo>
                  <a:lnTo>
                    <a:pt x="17768" y="314385"/>
                  </a:lnTo>
                  <a:lnTo>
                    <a:pt x="38615" y="352823"/>
                  </a:lnTo>
                  <a:lnTo>
                    <a:pt x="66225" y="386313"/>
                  </a:lnTo>
                  <a:lnTo>
                    <a:pt x="99689" y="413944"/>
                  </a:lnTo>
                  <a:lnTo>
                    <a:pt x="138097" y="434807"/>
                  </a:lnTo>
                  <a:lnTo>
                    <a:pt x="180541" y="447992"/>
                  </a:lnTo>
                  <a:lnTo>
                    <a:pt x="226110" y="452589"/>
                  </a:lnTo>
                  <a:lnTo>
                    <a:pt x="271679" y="447992"/>
                  </a:lnTo>
                  <a:lnTo>
                    <a:pt x="314121" y="434807"/>
                  </a:lnTo>
                  <a:lnTo>
                    <a:pt x="352528" y="413944"/>
                  </a:lnTo>
                  <a:lnTo>
                    <a:pt x="385989" y="386313"/>
                  </a:lnTo>
                  <a:lnTo>
                    <a:pt x="413597" y="352823"/>
                  </a:lnTo>
                  <a:lnTo>
                    <a:pt x="434442" y="314385"/>
                  </a:lnTo>
                  <a:lnTo>
                    <a:pt x="447615" y="271907"/>
                  </a:lnTo>
                  <a:lnTo>
                    <a:pt x="452208" y="226301"/>
                  </a:lnTo>
                  <a:lnTo>
                    <a:pt x="447615" y="180694"/>
                  </a:lnTo>
                  <a:lnTo>
                    <a:pt x="434442" y="138215"/>
                  </a:lnTo>
                  <a:lnTo>
                    <a:pt x="413597" y="99774"/>
                  </a:lnTo>
                  <a:lnTo>
                    <a:pt x="385989" y="66282"/>
                  </a:lnTo>
                  <a:lnTo>
                    <a:pt x="352528" y="38649"/>
                  </a:lnTo>
                  <a:lnTo>
                    <a:pt x="314121" y="17784"/>
                  </a:lnTo>
                  <a:lnTo>
                    <a:pt x="271679" y="4597"/>
                  </a:lnTo>
                  <a:lnTo>
                    <a:pt x="226110" y="0"/>
                  </a:lnTo>
                  <a:close/>
                </a:path>
              </a:pathLst>
            </a:custGeom>
            <a:ln w="6349">
              <a:solidFill>
                <a:srgbClr val="231F20"/>
              </a:solidFill>
              <a:prstDash val="sysDot"/>
            </a:ln>
          </p:spPr>
          <p:txBody>
            <a:bodyPr wrap="square" lIns="0" tIns="0" rIns="0" bIns="0" rtlCol="0"/>
            <a:lstStyle/>
            <a:p>
              <a:endParaRPr/>
            </a:p>
          </p:txBody>
        </p:sp>
        <p:sp>
          <p:nvSpPr>
            <p:cNvPr id="26" name="object 26"/>
            <p:cNvSpPr/>
            <p:nvPr/>
          </p:nvSpPr>
          <p:spPr>
            <a:xfrm>
              <a:off x="2801562" y="5342266"/>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solidFill>
              <a:srgbClr val="FFFFFF"/>
            </a:solidFill>
          </p:spPr>
          <p:txBody>
            <a:bodyPr wrap="square" lIns="0" tIns="0" rIns="0" bIns="0" rtlCol="0"/>
            <a:lstStyle/>
            <a:p>
              <a:endParaRPr/>
            </a:p>
          </p:txBody>
        </p:sp>
        <p:sp>
          <p:nvSpPr>
            <p:cNvPr id="27" name="object 27"/>
            <p:cNvSpPr/>
            <p:nvPr/>
          </p:nvSpPr>
          <p:spPr>
            <a:xfrm>
              <a:off x="2801562" y="5342266"/>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0"/>
                  </a:lnTo>
                  <a:lnTo>
                    <a:pt x="40628" y="6965"/>
                  </a:lnTo>
                  <a:lnTo>
                    <a:pt x="33063" y="1868"/>
                  </a:lnTo>
                  <a:lnTo>
                    <a:pt x="23799" y="0"/>
                  </a:lnTo>
                  <a:close/>
                </a:path>
              </a:pathLst>
            </a:custGeom>
            <a:ln w="6350">
              <a:solidFill>
                <a:srgbClr val="231F20"/>
              </a:solidFill>
            </a:ln>
          </p:spPr>
          <p:txBody>
            <a:bodyPr wrap="square" lIns="0" tIns="0" rIns="0" bIns="0" rtlCol="0"/>
            <a:lstStyle/>
            <a:p>
              <a:endParaRPr/>
            </a:p>
          </p:txBody>
        </p:sp>
        <p:sp>
          <p:nvSpPr>
            <p:cNvPr id="28" name="object 28"/>
            <p:cNvSpPr/>
            <p:nvPr/>
          </p:nvSpPr>
          <p:spPr>
            <a:xfrm>
              <a:off x="2801562" y="5793689"/>
              <a:ext cx="47625" cy="47625"/>
            </a:xfrm>
            <a:custGeom>
              <a:avLst/>
              <a:gdLst/>
              <a:ahLst/>
              <a:cxnLst/>
              <a:rect l="l" t="t" r="r" b="b"/>
              <a:pathLst>
                <a:path w="47625" h="47625">
                  <a:moveTo>
                    <a:pt x="23799" y="0"/>
                  </a:moveTo>
                  <a:lnTo>
                    <a:pt x="14535" y="1870"/>
                  </a:lnTo>
                  <a:lnTo>
                    <a:pt x="6970" y="6970"/>
                  </a:lnTo>
                  <a:lnTo>
                    <a:pt x="1870" y="14535"/>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5"/>
                  </a:lnTo>
                  <a:lnTo>
                    <a:pt x="40628" y="6970"/>
                  </a:lnTo>
                  <a:lnTo>
                    <a:pt x="33063" y="1870"/>
                  </a:lnTo>
                  <a:lnTo>
                    <a:pt x="23799" y="0"/>
                  </a:lnTo>
                  <a:close/>
                </a:path>
              </a:pathLst>
            </a:custGeom>
            <a:solidFill>
              <a:srgbClr val="FFFFFF"/>
            </a:solidFill>
          </p:spPr>
          <p:txBody>
            <a:bodyPr wrap="square" lIns="0" tIns="0" rIns="0" bIns="0" rtlCol="0"/>
            <a:lstStyle/>
            <a:p>
              <a:endParaRPr/>
            </a:p>
          </p:txBody>
        </p:sp>
        <p:sp>
          <p:nvSpPr>
            <p:cNvPr id="29" name="object 29"/>
            <p:cNvSpPr/>
            <p:nvPr/>
          </p:nvSpPr>
          <p:spPr>
            <a:xfrm>
              <a:off x="2801562" y="5793689"/>
              <a:ext cx="47625" cy="47625"/>
            </a:xfrm>
            <a:custGeom>
              <a:avLst/>
              <a:gdLst/>
              <a:ahLst/>
              <a:cxnLst/>
              <a:rect l="l" t="t" r="r" b="b"/>
              <a:pathLst>
                <a:path w="47625" h="47625">
                  <a:moveTo>
                    <a:pt x="23799" y="0"/>
                  </a:moveTo>
                  <a:lnTo>
                    <a:pt x="14535" y="1870"/>
                  </a:lnTo>
                  <a:lnTo>
                    <a:pt x="6970" y="6970"/>
                  </a:lnTo>
                  <a:lnTo>
                    <a:pt x="1870" y="14535"/>
                  </a:lnTo>
                  <a:lnTo>
                    <a:pt x="0" y="23799"/>
                  </a:lnTo>
                  <a:lnTo>
                    <a:pt x="1870" y="33063"/>
                  </a:lnTo>
                  <a:lnTo>
                    <a:pt x="6970" y="40628"/>
                  </a:lnTo>
                  <a:lnTo>
                    <a:pt x="14535" y="45729"/>
                  </a:lnTo>
                  <a:lnTo>
                    <a:pt x="23799" y="47599"/>
                  </a:lnTo>
                  <a:lnTo>
                    <a:pt x="33063" y="45729"/>
                  </a:lnTo>
                  <a:lnTo>
                    <a:pt x="40628" y="40628"/>
                  </a:lnTo>
                  <a:lnTo>
                    <a:pt x="45729" y="33063"/>
                  </a:lnTo>
                  <a:lnTo>
                    <a:pt x="47599" y="23799"/>
                  </a:lnTo>
                  <a:lnTo>
                    <a:pt x="45729" y="14535"/>
                  </a:lnTo>
                  <a:lnTo>
                    <a:pt x="40628" y="6970"/>
                  </a:lnTo>
                  <a:lnTo>
                    <a:pt x="33063" y="1870"/>
                  </a:lnTo>
                  <a:lnTo>
                    <a:pt x="23799" y="0"/>
                  </a:lnTo>
                  <a:close/>
                </a:path>
              </a:pathLst>
            </a:custGeom>
            <a:ln w="6350">
              <a:solidFill>
                <a:srgbClr val="231F20"/>
              </a:solidFill>
            </a:ln>
          </p:spPr>
          <p:txBody>
            <a:bodyPr wrap="square" lIns="0" tIns="0" rIns="0" bIns="0" rtlCol="0"/>
            <a:lstStyle/>
            <a:p>
              <a:endParaRPr/>
            </a:p>
          </p:txBody>
        </p:sp>
        <p:sp>
          <p:nvSpPr>
            <p:cNvPr id="30" name="object 30"/>
            <p:cNvSpPr/>
            <p:nvPr/>
          </p:nvSpPr>
          <p:spPr>
            <a:xfrm>
              <a:off x="2583064" y="5563486"/>
              <a:ext cx="47625" cy="47625"/>
            </a:xfrm>
            <a:custGeom>
              <a:avLst/>
              <a:gdLst/>
              <a:ahLst/>
              <a:cxnLst/>
              <a:rect l="l" t="t" r="r" b="b"/>
              <a:pathLst>
                <a:path w="47625" h="47625">
                  <a:moveTo>
                    <a:pt x="23799" y="0"/>
                  </a:moveTo>
                  <a:lnTo>
                    <a:pt x="14535" y="1870"/>
                  </a:lnTo>
                  <a:lnTo>
                    <a:pt x="6970" y="6970"/>
                  </a:lnTo>
                  <a:lnTo>
                    <a:pt x="1870" y="14535"/>
                  </a:lnTo>
                  <a:lnTo>
                    <a:pt x="0" y="23799"/>
                  </a:lnTo>
                  <a:lnTo>
                    <a:pt x="1870" y="33071"/>
                  </a:lnTo>
                  <a:lnTo>
                    <a:pt x="6970" y="40640"/>
                  </a:lnTo>
                  <a:lnTo>
                    <a:pt x="14535" y="45741"/>
                  </a:lnTo>
                  <a:lnTo>
                    <a:pt x="23799" y="47612"/>
                  </a:lnTo>
                  <a:lnTo>
                    <a:pt x="33069" y="45741"/>
                  </a:lnTo>
                  <a:lnTo>
                    <a:pt x="40633" y="40640"/>
                  </a:lnTo>
                  <a:lnTo>
                    <a:pt x="45731" y="33071"/>
                  </a:lnTo>
                  <a:lnTo>
                    <a:pt x="47599" y="23799"/>
                  </a:lnTo>
                  <a:lnTo>
                    <a:pt x="45731" y="14535"/>
                  </a:lnTo>
                  <a:lnTo>
                    <a:pt x="40633" y="6970"/>
                  </a:lnTo>
                  <a:lnTo>
                    <a:pt x="33069" y="1870"/>
                  </a:lnTo>
                  <a:lnTo>
                    <a:pt x="23799" y="0"/>
                  </a:lnTo>
                  <a:close/>
                </a:path>
              </a:pathLst>
            </a:custGeom>
            <a:solidFill>
              <a:srgbClr val="FFFFFF"/>
            </a:solidFill>
          </p:spPr>
          <p:txBody>
            <a:bodyPr wrap="square" lIns="0" tIns="0" rIns="0" bIns="0" rtlCol="0"/>
            <a:lstStyle/>
            <a:p>
              <a:endParaRPr/>
            </a:p>
          </p:txBody>
        </p:sp>
        <p:sp>
          <p:nvSpPr>
            <p:cNvPr id="31" name="object 31"/>
            <p:cNvSpPr/>
            <p:nvPr/>
          </p:nvSpPr>
          <p:spPr>
            <a:xfrm>
              <a:off x="2583064" y="5563486"/>
              <a:ext cx="47625" cy="47625"/>
            </a:xfrm>
            <a:custGeom>
              <a:avLst/>
              <a:gdLst/>
              <a:ahLst/>
              <a:cxnLst/>
              <a:rect l="l" t="t" r="r" b="b"/>
              <a:pathLst>
                <a:path w="47625" h="47625">
                  <a:moveTo>
                    <a:pt x="23799" y="0"/>
                  </a:moveTo>
                  <a:lnTo>
                    <a:pt x="14535" y="1870"/>
                  </a:lnTo>
                  <a:lnTo>
                    <a:pt x="6970" y="6970"/>
                  </a:lnTo>
                  <a:lnTo>
                    <a:pt x="1870" y="14535"/>
                  </a:lnTo>
                  <a:lnTo>
                    <a:pt x="0" y="23799"/>
                  </a:lnTo>
                  <a:lnTo>
                    <a:pt x="1870" y="33071"/>
                  </a:lnTo>
                  <a:lnTo>
                    <a:pt x="6970" y="40640"/>
                  </a:lnTo>
                  <a:lnTo>
                    <a:pt x="14535" y="45741"/>
                  </a:lnTo>
                  <a:lnTo>
                    <a:pt x="23799" y="47612"/>
                  </a:lnTo>
                  <a:lnTo>
                    <a:pt x="33069" y="45741"/>
                  </a:lnTo>
                  <a:lnTo>
                    <a:pt x="40633" y="40640"/>
                  </a:lnTo>
                  <a:lnTo>
                    <a:pt x="45731" y="33071"/>
                  </a:lnTo>
                  <a:lnTo>
                    <a:pt x="47599" y="23799"/>
                  </a:lnTo>
                  <a:lnTo>
                    <a:pt x="45731" y="14535"/>
                  </a:lnTo>
                  <a:lnTo>
                    <a:pt x="40633" y="6970"/>
                  </a:lnTo>
                  <a:lnTo>
                    <a:pt x="33069" y="1870"/>
                  </a:lnTo>
                  <a:lnTo>
                    <a:pt x="23799" y="0"/>
                  </a:lnTo>
                  <a:close/>
                </a:path>
              </a:pathLst>
            </a:custGeom>
            <a:ln w="6350">
              <a:solidFill>
                <a:srgbClr val="231F20"/>
              </a:solidFill>
            </a:ln>
          </p:spPr>
          <p:txBody>
            <a:bodyPr wrap="square" lIns="0" tIns="0" rIns="0" bIns="0" rtlCol="0"/>
            <a:lstStyle/>
            <a:p>
              <a:endParaRPr/>
            </a:p>
          </p:txBody>
        </p:sp>
        <p:sp>
          <p:nvSpPr>
            <p:cNvPr id="32" name="object 32"/>
            <p:cNvSpPr/>
            <p:nvPr/>
          </p:nvSpPr>
          <p:spPr>
            <a:xfrm>
              <a:off x="3033325" y="5563486"/>
              <a:ext cx="47625" cy="47625"/>
            </a:xfrm>
            <a:custGeom>
              <a:avLst/>
              <a:gdLst/>
              <a:ahLst/>
              <a:cxnLst/>
              <a:rect l="l" t="t" r="r" b="b"/>
              <a:pathLst>
                <a:path w="47625" h="47625">
                  <a:moveTo>
                    <a:pt x="23799" y="0"/>
                  </a:moveTo>
                  <a:lnTo>
                    <a:pt x="14535" y="1870"/>
                  </a:lnTo>
                  <a:lnTo>
                    <a:pt x="6970" y="6970"/>
                  </a:lnTo>
                  <a:lnTo>
                    <a:pt x="1870" y="14535"/>
                  </a:lnTo>
                  <a:lnTo>
                    <a:pt x="0" y="23799"/>
                  </a:lnTo>
                  <a:lnTo>
                    <a:pt x="1870" y="33071"/>
                  </a:lnTo>
                  <a:lnTo>
                    <a:pt x="6970" y="40640"/>
                  </a:lnTo>
                  <a:lnTo>
                    <a:pt x="14535" y="45741"/>
                  </a:lnTo>
                  <a:lnTo>
                    <a:pt x="23799" y="47612"/>
                  </a:lnTo>
                  <a:lnTo>
                    <a:pt x="33063" y="45741"/>
                  </a:lnTo>
                  <a:lnTo>
                    <a:pt x="40628" y="40640"/>
                  </a:lnTo>
                  <a:lnTo>
                    <a:pt x="45729" y="33071"/>
                  </a:lnTo>
                  <a:lnTo>
                    <a:pt x="47599" y="23799"/>
                  </a:lnTo>
                  <a:lnTo>
                    <a:pt x="45729" y="14535"/>
                  </a:lnTo>
                  <a:lnTo>
                    <a:pt x="40628" y="6970"/>
                  </a:lnTo>
                  <a:lnTo>
                    <a:pt x="33063" y="1870"/>
                  </a:lnTo>
                  <a:lnTo>
                    <a:pt x="23799" y="0"/>
                  </a:lnTo>
                  <a:close/>
                </a:path>
              </a:pathLst>
            </a:custGeom>
            <a:solidFill>
              <a:srgbClr val="FFFFFF"/>
            </a:solidFill>
          </p:spPr>
          <p:txBody>
            <a:bodyPr wrap="square" lIns="0" tIns="0" rIns="0" bIns="0" rtlCol="0"/>
            <a:lstStyle/>
            <a:p>
              <a:endParaRPr/>
            </a:p>
          </p:txBody>
        </p:sp>
        <p:sp>
          <p:nvSpPr>
            <p:cNvPr id="33" name="object 33"/>
            <p:cNvSpPr/>
            <p:nvPr/>
          </p:nvSpPr>
          <p:spPr>
            <a:xfrm>
              <a:off x="3033325" y="5563486"/>
              <a:ext cx="47625" cy="47625"/>
            </a:xfrm>
            <a:custGeom>
              <a:avLst/>
              <a:gdLst/>
              <a:ahLst/>
              <a:cxnLst/>
              <a:rect l="l" t="t" r="r" b="b"/>
              <a:pathLst>
                <a:path w="47625" h="47625">
                  <a:moveTo>
                    <a:pt x="23799" y="0"/>
                  </a:moveTo>
                  <a:lnTo>
                    <a:pt x="14535" y="1870"/>
                  </a:lnTo>
                  <a:lnTo>
                    <a:pt x="6970" y="6970"/>
                  </a:lnTo>
                  <a:lnTo>
                    <a:pt x="1870" y="14535"/>
                  </a:lnTo>
                  <a:lnTo>
                    <a:pt x="0" y="23799"/>
                  </a:lnTo>
                  <a:lnTo>
                    <a:pt x="1870" y="33071"/>
                  </a:lnTo>
                  <a:lnTo>
                    <a:pt x="6970" y="40640"/>
                  </a:lnTo>
                  <a:lnTo>
                    <a:pt x="14535" y="45741"/>
                  </a:lnTo>
                  <a:lnTo>
                    <a:pt x="23799" y="47612"/>
                  </a:lnTo>
                  <a:lnTo>
                    <a:pt x="33063" y="45741"/>
                  </a:lnTo>
                  <a:lnTo>
                    <a:pt x="40628" y="40640"/>
                  </a:lnTo>
                  <a:lnTo>
                    <a:pt x="45729" y="33071"/>
                  </a:lnTo>
                  <a:lnTo>
                    <a:pt x="47599" y="23799"/>
                  </a:lnTo>
                  <a:lnTo>
                    <a:pt x="45729" y="14535"/>
                  </a:lnTo>
                  <a:lnTo>
                    <a:pt x="40628" y="6970"/>
                  </a:lnTo>
                  <a:lnTo>
                    <a:pt x="33063" y="1870"/>
                  </a:lnTo>
                  <a:lnTo>
                    <a:pt x="23799" y="0"/>
                  </a:lnTo>
                  <a:close/>
                </a:path>
              </a:pathLst>
            </a:custGeom>
            <a:ln w="6350">
              <a:solidFill>
                <a:srgbClr val="231F20"/>
              </a:solidFill>
            </a:ln>
          </p:spPr>
          <p:txBody>
            <a:bodyPr wrap="square" lIns="0" tIns="0" rIns="0" bIns="0" rtlCol="0"/>
            <a:lstStyle/>
            <a:p>
              <a:endParaRPr/>
            </a:p>
          </p:txBody>
        </p:sp>
        <p:sp>
          <p:nvSpPr>
            <p:cNvPr id="34" name="object 34"/>
            <p:cNvSpPr/>
            <p:nvPr/>
          </p:nvSpPr>
          <p:spPr>
            <a:xfrm>
              <a:off x="2636908" y="5426150"/>
              <a:ext cx="47625" cy="47625"/>
            </a:xfrm>
            <a:custGeom>
              <a:avLst/>
              <a:gdLst/>
              <a:ahLst/>
              <a:cxnLst/>
              <a:rect l="l" t="t" r="r" b="b"/>
              <a:pathLst>
                <a:path w="47625" h="47625">
                  <a:moveTo>
                    <a:pt x="23799" y="0"/>
                  </a:moveTo>
                  <a:lnTo>
                    <a:pt x="14535" y="1854"/>
                  </a:lnTo>
                  <a:lnTo>
                    <a:pt x="6970" y="6913"/>
                  </a:lnTo>
                  <a:lnTo>
                    <a:pt x="1870" y="14417"/>
                  </a:lnTo>
                  <a:lnTo>
                    <a:pt x="0" y="23609"/>
                  </a:lnTo>
                  <a:lnTo>
                    <a:pt x="1870" y="32798"/>
                  </a:lnTo>
                  <a:lnTo>
                    <a:pt x="6970" y="40298"/>
                  </a:lnTo>
                  <a:lnTo>
                    <a:pt x="14535" y="45353"/>
                  </a:lnTo>
                  <a:lnTo>
                    <a:pt x="23799" y="47205"/>
                  </a:lnTo>
                  <a:lnTo>
                    <a:pt x="33063" y="45353"/>
                  </a:lnTo>
                  <a:lnTo>
                    <a:pt x="40628" y="40298"/>
                  </a:lnTo>
                  <a:lnTo>
                    <a:pt x="45729" y="32798"/>
                  </a:lnTo>
                  <a:lnTo>
                    <a:pt x="47599" y="23609"/>
                  </a:lnTo>
                  <a:lnTo>
                    <a:pt x="45729" y="14417"/>
                  </a:lnTo>
                  <a:lnTo>
                    <a:pt x="40628" y="6913"/>
                  </a:lnTo>
                  <a:lnTo>
                    <a:pt x="33063" y="1854"/>
                  </a:lnTo>
                  <a:lnTo>
                    <a:pt x="23799" y="0"/>
                  </a:lnTo>
                  <a:close/>
                </a:path>
              </a:pathLst>
            </a:custGeom>
            <a:ln w="6350">
              <a:solidFill>
                <a:srgbClr val="231F20"/>
              </a:solidFill>
            </a:ln>
          </p:spPr>
          <p:txBody>
            <a:bodyPr wrap="square" lIns="0" tIns="0" rIns="0" bIns="0" rtlCol="0"/>
            <a:lstStyle/>
            <a:p>
              <a:endParaRPr/>
            </a:p>
          </p:txBody>
        </p:sp>
        <p:sp>
          <p:nvSpPr>
            <p:cNvPr id="35" name="object 35"/>
            <p:cNvSpPr/>
            <p:nvPr/>
          </p:nvSpPr>
          <p:spPr>
            <a:xfrm>
              <a:off x="2974400" y="5428493"/>
              <a:ext cx="47625" cy="47625"/>
            </a:xfrm>
            <a:custGeom>
              <a:avLst/>
              <a:gdLst/>
              <a:ahLst/>
              <a:cxnLst/>
              <a:rect l="l" t="t" r="r" b="b"/>
              <a:pathLst>
                <a:path w="47625" h="47625">
                  <a:moveTo>
                    <a:pt x="23799" y="0"/>
                  </a:moveTo>
                  <a:lnTo>
                    <a:pt x="14535" y="1868"/>
                  </a:lnTo>
                  <a:lnTo>
                    <a:pt x="6970" y="6965"/>
                  </a:lnTo>
                  <a:lnTo>
                    <a:pt x="1870" y="14530"/>
                  </a:lnTo>
                  <a:lnTo>
                    <a:pt x="0" y="23799"/>
                  </a:lnTo>
                  <a:lnTo>
                    <a:pt x="1870" y="33063"/>
                  </a:lnTo>
                  <a:lnTo>
                    <a:pt x="6970" y="40628"/>
                  </a:lnTo>
                  <a:lnTo>
                    <a:pt x="14535" y="45729"/>
                  </a:lnTo>
                  <a:lnTo>
                    <a:pt x="23799" y="47599"/>
                  </a:lnTo>
                  <a:lnTo>
                    <a:pt x="33069" y="45729"/>
                  </a:lnTo>
                  <a:lnTo>
                    <a:pt x="40633" y="40628"/>
                  </a:lnTo>
                  <a:lnTo>
                    <a:pt x="45731" y="33063"/>
                  </a:lnTo>
                  <a:lnTo>
                    <a:pt x="47599" y="23799"/>
                  </a:lnTo>
                  <a:lnTo>
                    <a:pt x="45731" y="14530"/>
                  </a:lnTo>
                  <a:lnTo>
                    <a:pt x="40633" y="6965"/>
                  </a:lnTo>
                  <a:lnTo>
                    <a:pt x="33069" y="1868"/>
                  </a:lnTo>
                  <a:lnTo>
                    <a:pt x="23799" y="0"/>
                  </a:lnTo>
                  <a:close/>
                </a:path>
              </a:pathLst>
            </a:custGeom>
            <a:ln w="6350">
              <a:solidFill>
                <a:srgbClr val="231F20"/>
              </a:solidFill>
            </a:ln>
          </p:spPr>
          <p:txBody>
            <a:bodyPr wrap="square" lIns="0" tIns="0" rIns="0" bIns="0" rtlCol="0"/>
            <a:lstStyle/>
            <a:p>
              <a:endParaRPr/>
            </a:p>
          </p:txBody>
        </p:sp>
        <p:sp>
          <p:nvSpPr>
            <p:cNvPr id="36" name="object 36"/>
            <p:cNvSpPr/>
            <p:nvPr/>
          </p:nvSpPr>
          <p:spPr>
            <a:xfrm>
              <a:off x="2640039" y="5721896"/>
              <a:ext cx="47625" cy="47625"/>
            </a:xfrm>
            <a:custGeom>
              <a:avLst/>
              <a:gdLst/>
              <a:ahLst/>
              <a:cxnLst/>
              <a:rect l="l" t="t" r="r" b="b"/>
              <a:pathLst>
                <a:path w="47625" h="47625">
                  <a:moveTo>
                    <a:pt x="23596" y="0"/>
                  </a:moveTo>
                  <a:lnTo>
                    <a:pt x="14407" y="1870"/>
                  </a:lnTo>
                  <a:lnTo>
                    <a:pt x="6907" y="6970"/>
                  </a:lnTo>
                  <a:lnTo>
                    <a:pt x="1852" y="14535"/>
                  </a:lnTo>
                  <a:lnTo>
                    <a:pt x="0" y="23799"/>
                  </a:lnTo>
                  <a:lnTo>
                    <a:pt x="1852" y="33069"/>
                  </a:lnTo>
                  <a:lnTo>
                    <a:pt x="6907" y="40633"/>
                  </a:lnTo>
                  <a:lnTo>
                    <a:pt x="14407" y="45731"/>
                  </a:lnTo>
                  <a:lnTo>
                    <a:pt x="23596" y="47599"/>
                  </a:lnTo>
                  <a:lnTo>
                    <a:pt x="32780" y="45731"/>
                  </a:lnTo>
                  <a:lnTo>
                    <a:pt x="40281" y="40633"/>
                  </a:lnTo>
                  <a:lnTo>
                    <a:pt x="45338" y="33069"/>
                  </a:lnTo>
                  <a:lnTo>
                    <a:pt x="47193" y="23799"/>
                  </a:lnTo>
                  <a:lnTo>
                    <a:pt x="45338" y="14535"/>
                  </a:lnTo>
                  <a:lnTo>
                    <a:pt x="40281" y="6970"/>
                  </a:lnTo>
                  <a:lnTo>
                    <a:pt x="32780" y="1870"/>
                  </a:lnTo>
                  <a:lnTo>
                    <a:pt x="23596" y="0"/>
                  </a:lnTo>
                  <a:close/>
                </a:path>
              </a:pathLst>
            </a:custGeom>
            <a:ln w="6350">
              <a:solidFill>
                <a:srgbClr val="231F20"/>
              </a:solidFill>
            </a:ln>
          </p:spPr>
          <p:txBody>
            <a:bodyPr wrap="square" lIns="0" tIns="0" rIns="0" bIns="0" rtlCol="0"/>
            <a:lstStyle/>
            <a:p>
              <a:endParaRPr/>
            </a:p>
          </p:txBody>
        </p:sp>
        <p:sp>
          <p:nvSpPr>
            <p:cNvPr id="37" name="object 37"/>
            <p:cNvSpPr/>
            <p:nvPr/>
          </p:nvSpPr>
          <p:spPr>
            <a:xfrm>
              <a:off x="2978312" y="5718777"/>
              <a:ext cx="47625" cy="47625"/>
            </a:xfrm>
            <a:custGeom>
              <a:avLst/>
              <a:gdLst/>
              <a:ahLst/>
              <a:cxnLst/>
              <a:rect l="l" t="t" r="r" b="b"/>
              <a:pathLst>
                <a:path w="47625" h="47625">
                  <a:moveTo>
                    <a:pt x="23596" y="0"/>
                  </a:moveTo>
                  <a:lnTo>
                    <a:pt x="14412" y="1870"/>
                  </a:lnTo>
                  <a:lnTo>
                    <a:pt x="6911" y="6970"/>
                  </a:lnTo>
                  <a:lnTo>
                    <a:pt x="1854" y="14535"/>
                  </a:lnTo>
                  <a:lnTo>
                    <a:pt x="0" y="23799"/>
                  </a:lnTo>
                  <a:lnTo>
                    <a:pt x="1854" y="33063"/>
                  </a:lnTo>
                  <a:lnTo>
                    <a:pt x="6911" y="40628"/>
                  </a:lnTo>
                  <a:lnTo>
                    <a:pt x="14412" y="45729"/>
                  </a:lnTo>
                  <a:lnTo>
                    <a:pt x="23596" y="47599"/>
                  </a:lnTo>
                  <a:lnTo>
                    <a:pt x="32788" y="45729"/>
                  </a:lnTo>
                  <a:lnTo>
                    <a:pt x="40292" y="40628"/>
                  </a:lnTo>
                  <a:lnTo>
                    <a:pt x="45351" y="33063"/>
                  </a:lnTo>
                  <a:lnTo>
                    <a:pt x="47205" y="23799"/>
                  </a:lnTo>
                  <a:lnTo>
                    <a:pt x="45351" y="14535"/>
                  </a:lnTo>
                  <a:lnTo>
                    <a:pt x="40292" y="6970"/>
                  </a:lnTo>
                  <a:lnTo>
                    <a:pt x="32788" y="1870"/>
                  </a:lnTo>
                  <a:lnTo>
                    <a:pt x="23596" y="0"/>
                  </a:lnTo>
                  <a:close/>
                </a:path>
              </a:pathLst>
            </a:custGeom>
            <a:ln w="6350">
              <a:solidFill>
                <a:srgbClr val="231F20"/>
              </a:solidFill>
            </a:ln>
          </p:spPr>
          <p:txBody>
            <a:bodyPr wrap="square" lIns="0" tIns="0" rIns="0" bIns="0" rtlCol="0"/>
            <a:lstStyle/>
            <a:p>
              <a:endParaRPr/>
            </a:p>
          </p:txBody>
        </p:sp>
      </p:grpSp>
      <p:sp>
        <p:nvSpPr>
          <p:cNvPr id="38" name="object 38"/>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28</a:t>
            </a:r>
            <a:endParaRPr sz="900">
              <a:latin typeface="Arial"/>
              <a:cs typeface="Arial"/>
            </a:endParaRPr>
          </a:p>
        </p:txBody>
      </p:sp>
      <p:sp>
        <p:nvSpPr>
          <p:cNvPr id="39" name="object 39"/>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0" name="object 40"/>
          <p:cNvSpPr txBox="1"/>
          <p:nvPr/>
        </p:nvSpPr>
        <p:spPr>
          <a:xfrm>
            <a:off x="5337172" y="3413080"/>
            <a:ext cx="4222750" cy="697230"/>
          </a:xfrm>
          <a:prstGeom prst="rect">
            <a:avLst/>
          </a:prstGeom>
        </p:spPr>
        <p:txBody>
          <a:bodyPr vert="horz" wrap="square" lIns="0" tIns="12700" rIns="0" bIns="0" rtlCol="0">
            <a:spAutoFit/>
          </a:bodyPr>
          <a:lstStyle/>
          <a:p>
            <a:pPr marL="1878964">
              <a:spcBef>
                <a:spcPts val="100"/>
              </a:spcBef>
            </a:pPr>
            <a:r>
              <a:rPr sz="650" spc="15" dirty="0">
                <a:solidFill>
                  <a:srgbClr val="171514"/>
                </a:solidFill>
                <a:latin typeface="Microsoft Sans Serif"/>
                <a:cs typeface="Microsoft Sans Serif"/>
              </a:rPr>
              <a:t>distancia</a:t>
            </a:r>
            <a:r>
              <a:rPr sz="650" spc="-15" dirty="0">
                <a:solidFill>
                  <a:srgbClr val="171514"/>
                </a:solidFill>
                <a:latin typeface="Microsoft Sans Serif"/>
                <a:cs typeface="Microsoft Sans Serif"/>
              </a:rPr>
              <a:t> </a:t>
            </a:r>
            <a:r>
              <a:rPr sz="650" spc="30" dirty="0">
                <a:solidFill>
                  <a:srgbClr val="171514"/>
                </a:solidFill>
                <a:latin typeface="Microsoft Sans Serif"/>
                <a:cs typeface="Microsoft Sans Serif"/>
              </a:rPr>
              <a:t>entre</a:t>
            </a:r>
            <a:r>
              <a:rPr sz="650" spc="-15"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err="1" smtClean="0">
                <a:solidFill>
                  <a:srgbClr val="171514"/>
                </a:solidFill>
                <a:latin typeface="Microsoft Sans Serif"/>
                <a:cs typeface="Microsoft Sans Serif"/>
              </a:rPr>
              <a:t>s,cm</a:t>
            </a:r>
            <a:endParaRPr sz="650" dirty="0">
              <a:latin typeface="Microsoft Sans Serif"/>
              <a:cs typeface="Microsoft Sans Serif"/>
            </a:endParaRPr>
          </a:p>
          <a:p>
            <a:pPr>
              <a:spcBef>
                <a:spcPts val="20"/>
              </a:spcBef>
            </a:pPr>
            <a:endParaRPr sz="1100" dirty="0">
              <a:latin typeface="Microsoft Sans Serif"/>
              <a:cs typeface="Microsoft Sans Serif"/>
            </a:endParaRPr>
          </a:p>
          <a:p>
            <a:pPr marL="12700" marR="5080">
              <a:lnSpc>
                <a:spcPct val="120000"/>
              </a:lnSpc>
            </a:pPr>
            <a:r>
              <a:rPr sz="750" b="1" spc="-10" dirty="0">
                <a:solidFill>
                  <a:srgbClr val="171514"/>
                </a:solidFill>
                <a:latin typeface="Arial"/>
                <a:cs typeface="Arial"/>
              </a:rPr>
              <a:t>FIGURA </a:t>
            </a:r>
            <a:r>
              <a:rPr sz="750" b="1" spc="5" dirty="0">
                <a:solidFill>
                  <a:srgbClr val="171514"/>
                </a:solidFill>
                <a:latin typeface="Arial"/>
                <a:cs typeface="Arial"/>
              </a:rPr>
              <a:t>3.4</a:t>
            </a:r>
            <a:r>
              <a:rPr sz="750" spc="5" dirty="0">
                <a:solidFill>
                  <a:srgbClr val="171514"/>
                </a:solidFill>
                <a:latin typeface="Microsoft Sans Serif"/>
                <a:cs typeface="Microsoft Sans Serif"/>
              </a:rPr>
              <a:t>Relación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relación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resistencia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distancia</a:t>
            </a:r>
            <a:r>
              <a:rPr sz="750" spc="1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 </a:t>
            </a:r>
            <a:r>
              <a:rPr sz="750" spc="25" dirty="0">
                <a:solidFill>
                  <a:srgbClr val="171514"/>
                </a:solidFill>
                <a:latin typeface="Microsoft Sans Serif"/>
                <a:cs typeface="Microsoft Sans Serif"/>
              </a:rPr>
              <a:t>para </a:t>
            </a:r>
            <a:r>
              <a:rPr sz="750" spc="10" dirty="0" err="1" smtClean="0">
                <a:solidFill>
                  <a:srgbClr val="171514"/>
                </a:solidFill>
                <a:latin typeface="Microsoft Sans Serif"/>
                <a:cs typeface="Microsoft Sans Serif"/>
              </a:rPr>
              <a:t>varias</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configuraciones</a:t>
            </a:r>
            <a:r>
              <a:rPr sz="750" spc="2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dirty="0">
                <a:solidFill>
                  <a:srgbClr val="171514"/>
                </a:solidFill>
                <a:latin typeface="Microsoft Sans Serif"/>
                <a:cs typeface="Microsoft Sans Serif"/>
              </a:rPr>
              <a:t> </a:t>
            </a:r>
            <a:r>
              <a:rPr lang="es-ES" sz="750" spc="10" dirty="0" smtClean="0">
                <a:solidFill>
                  <a:srgbClr val="171514"/>
                </a:solidFill>
                <a:latin typeface="Microsoft Sans Serif"/>
                <a:cs typeface="Microsoft Sans Serif"/>
              </a:rPr>
              <a:t>jabalina</a:t>
            </a:r>
            <a:r>
              <a:rPr sz="750" spc="10" dirty="0" smtClean="0">
                <a:solidFill>
                  <a:srgbClr val="171514"/>
                </a:solidFill>
                <a:latin typeface="Microsoft Sans Serif"/>
                <a:cs typeface="Microsoft Sans Serif"/>
              </a:rPr>
              <a:t>s</a:t>
            </a:r>
            <a:r>
              <a:rPr sz="750" spc="1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B,</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tres</a:t>
            </a:r>
            <a:r>
              <a:rPr sz="750"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línea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recta;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C,</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cuatro</a:t>
            </a:r>
            <a:r>
              <a:rPr sz="750"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línea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recta</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a:t>
            </a:r>
            <a:r>
              <a:rPr sz="750" spc="20" dirty="0">
                <a:solidFill>
                  <a:srgbClr val="171514"/>
                </a:solidFill>
                <a:latin typeface="Microsoft Sans Serif"/>
                <a:cs typeface="Microsoft Sans Serif"/>
              </a:rPr>
              <a:t>Adaptado</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Ref.</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a:t>
            </a:r>
            <a:endParaRPr sz="750" dirty="0">
              <a:latin typeface="Microsoft Sans Serif"/>
              <a:cs typeface="Microsoft Sans Serif"/>
            </a:endParaRPr>
          </a:p>
        </p:txBody>
      </p:sp>
      <p:sp>
        <p:nvSpPr>
          <p:cNvPr id="41" name="object 41"/>
          <p:cNvSpPr txBox="1"/>
          <p:nvPr/>
        </p:nvSpPr>
        <p:spPr>
          <a:xfrm>
            <a:off x="6691175" y="5091558"/>
            <a:ext cx="300355" cy="259715"/>
          </a:xfrm>
          <a:prstGeom prst="rect">
            <a:avLst/>
          </a:prstGeom>
        </p:spPr>
        <p:txBody>
          <a:bodyPr vert="horz" wrap="square" lIns="0" tIns="12700" rIns="0" bIns="0" rtlCol="0">
            <a:spAutoFit/>
          </a:bodyPr>
          <a:lstStyle/>
          <a:p>
            <a:pPr marL="5080" algn="ctr">
              <a:lnSpc>
                <a:spcPts val="950"/>
              </a:lnSpc>
              <a:spcBef>
                <a:spcPts val="100"/>
              </a:spcBef>
            </a:pPr>
            <a:r>
              <a:rPr sz="800" spc="-20" dirty="0">
                <a:solidFill>
                  <a:srgbClr val="171514"/>
                </a:solidFill>
                <a:latin typeface="Microsoft Sans Serif"/>
                <a:cs typeface="Microsoft Sans Serif"/>
              </a:rPr>
              <a:t>(a)</a:t>
            </a:r>
            <a:endParaRPr sz="800">
              <a:latin typeface="Microsoft Sans Serif"/>
              <a:cs typeface="Microsoft Sans Serif"/>
            </a:endParaRPr>
          </a:p>
          <a:p>
            <a:pPr algn="ctr">
              <a:lnSpc>
                <a:spcPts val="890"/>
              </a:lnSpc>
            </a:pPr>
            <a:r>
              <a:rPr sz="750" spc="20" dirty="0">
                <a:solidFill>
                  <a:srgbClr val="171514"/>
                </a:solidFill>
                <a:latin typeface="Microsoft Sans Serif"/>
                <a:cs typeface="Microsoft Sans Serif"/>
              </a:rPr>
              <a:t>hueco</a:t>
            </a:r>
            <a:endParaRPr sz="750">
              <a:latin typeface="Microsoft Sans Serif"/>
              <a:cs typeface="Microsoft Sans Serif"/>
            </a:endParaRPr>
          </a:p>
        </p:txBody>
      </p:sp>
      <p:sp>
        <p:nvSpPr>
          <p:cNvPr id="42" name="object 42"/>
          <p:cNvSpPr txBox="1"/>
          <p:nvPr/>
        </p:nvSpPr>
        <p:spPr>
          <a:xfrm>
            <a:off x="8053171" y="5005987"/>
            <a:ext cx="204470" cy="325120"/>
          </a:xfrm>
          <a:prstGeom prst="rect">
            <a:avLst/>
          </a:prstGeom>
        </p:spPr>
        <p:txBody>
          <a:bodyPr vert="horz" wrap="square" lIns="0" tIns="74930" rIns="0" bIns="0" rtlCol="0">
            <a:spAutoFit/>
          </a:bodyPr>
          <a:lstStyle/>
          <a:p>
            <a:pPr marL="33655">
              <a:spcBef>
                <a:spcPts val="590"/>
              </a:spcBef>
            </a:pPr>
            <a:r>
              <a:rPr sz="800" spc="-5" dirty="0">
                <a:solidFill>
                  <a:srgbClr val="171514"/>
                </a:solidFill>
                <a:latin typeface="Microsoft Sans Serif"/>
                <a:cs typeface="Microsoft Sans Serif"/>
              </a:rPr>
              <a:t>(b)</a:t>
            </a:r>
            <a:endParaRPr sz="800">
              <a:latin typeface="Microsoft Sans Serif"/>
              <a:cs typeface="Microsoft Sans Serif"/>
            </a:endParaRPr>
          </a:p>
          <a:p>
            <a:pPr marL="12700">
              <a:spcBef>
                <a:spcPts val="305"/>
              </a:spcBef>
            </a:pPr>
            <a:r>
              <a:rPr sz="500" spc="15" dirty="0">
                <a:solidFill>
                  <a:srgbClr val="171514"/>
                </a:solidFill>
                <a:latin typeface="Microsoft Sans Serif"/>
                <a:cs typeface="Microsoft Sans Serif"/>
              </a:rPr>
              <a:t>sólido</a:t>
            </a:r>
            <a:endParaRPr sz="500">
              <a:latin typeface="Microsoft Sans Serif"/>
              <a:cs typeface="Microsoft Sans Serif"/>
            </a:endParaRPr>
          </a:p>
        </p:txBody>
      </p:sp>
      <p:sp>
        <p:nvSpPr>
          <p:cNvPr id="43" name="object 43"/>
          <p:cNvSpPr txBox="1"/>
          <p:nvPr/>
        </p:nvSpPr>
        <p:spPr>
          <a:xfrm>
            <a:off x="5337172" y="5876871"/>
            <a:ext cx="2302510" cy="556895"/>
          </a:xfrm>
          <a:prstGeom prst="rect">
            <a:avLst/>
          </a:prstGeom>
        </p:spPr>
        <p:txBody>
          <a:bodyPr vert="horz" wrap="square" lIns="0" tIns="26669" rIns="0" bIns="0" rtlCol="0">
            <a:spAutoFit/>
          </a:bodyPr>
          <a:lstStyle/>
          <a:p>
            <a:pPr marL="2119630">
              <a:spcBef>
                <a:spcPts val="209"/>
              </a:spcBef>
            </a:pPr>
            <a:r>
              <a:rPr sz="800" spc="-45" dirty="0">
                <a:solidFill>
                  <a:srgbClr val="171514"/>
                </a:solidFill>
                <a:latin typeface="Microsoft Sans Serif"/>
                <a:cs typeface="Microsoft Sans Serif"/>
              </a:rPr>
              <a:t>(C)</a:t>
            </a:r>
            <a:endParaRPr sz="800" dirty="0">
              <a:latin typeface="Microsoft Sans Serif"/>
              <a:cs typeface="Microsoft Sans Serif"/>
            </a:endParaRPr>
          </a:p>
          <a:p>
            <a:pPr marL="2072005">
              <a:spcBef>
                <a:spcPts val="75"/>
              </a:spcBef>
            </a:pPr>
            <a:r>
              <a:rPr sz="550" spc="15" dirty="0">
                <a:solidFill>
                  <a:srgbClr val="171514"/>
                </a:solidFill>
                <a:latin typeface="Microsoft Sans Serif"/>
                <a:cs typeface="Microsoft Sans Serif"/>
              </a:rPr>
              <a:t>círculo</a:t>
            </a:r>
            <a:endParaRPr sz="550" dirty="0">
              <a:latin typeface="Microsoft Sans Serif"/>
              <a:cs typeface="Microsoft Sans Serif"/>
            </a:endParaRPr>
          </a:p>
          <a:p>
            <a:pPr>
              <a:lnSpc>
                <a:spcPct val="100000"/>
              </a:lnSpc>
            </a:pPr>
            <a:endParaRPr sz="700" dirty="0">
              <a:latin typeface="Microsoft Sans Serif"/>
              <a:cs typeface="Microsoft Sans Serif"/>
            </a:endParaRPr>
          </a:p>
          <a:p>
            <a:pPr marL="12700">
              <a:spcBef>
                <a:spcPts val="620"/>
              </a:spcBef>
              <a:tabLst>
                <a:tab pos="716915" algn="l"/>
              </a:tabLst>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3.5	</a:t>
            </a:r>
            <a:r>
              <a:rPr sz="550" spc="15" dirty="0">
                <a:solidFill>
                  <a:srgbClr val="171514"/>
                </a:solidFill>
                <a:latin typeface="Microsoft Sans Serif"/>
                <a:cs typeface="Microsoft Sans Serif"/>
              </a:rPr>
              <a:t>Configuraciones</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lang="es-ES" sz="550" spc="5" dirty="0" smtClean="0">
                <a:solidFill>
                  <a:srgbClr val="171514"/>
                </a:solidFill>
                <a:latin typeface="Microsoft Sans Serif"/>
                <a:cs typeface="Microsoft Sans Serif"/>
              </a:rPr>
              <a:t>jabalina</a:t>
            </a:r>
            <a:r>
              <a:rPr sz="550" spc="5" dirty="0" smtClean="0">
                <a:solidFill>
                  <a:srgbClr val="171514"/>
                </a:solidFill>
                <a:latin typeface="Microsoft Sans Serif"/>
                <a:cs typeface="Microsoft Sans Serif"/>
              </a:rPr>
              <a:t>s</a:t>
            </a:r>
            <a:r>
              <a:rPr sz="550" spc="5" dirty="0">
                <a:solidFill>
                  <a:srgbClr val="171514"/>
                </a:solidFill>
                <a:latin typeface="Microsoft Sans Serif"/>
                <a:cs typeface="Microsoft Sans Serif"/>
              </a:rPr>
              <a:t>.</a:t>
            </a:r>
            <a:endParaRPr sz="550" dirty="0">
              <a:latin typeface="Microsoft Sans Serif"/>
              <a:cs typeface="Microsoft Sans Serif"/>
            </a:endParaRPr>
          </a:p>
        </p:txBody>
      </p:sp>
      <p:sp>
        <p:nvSpPr>
          <p:cNvPr id="44" name="object 44"/>
          <p:cNvSpPr txBox="1"/>
          <p:nvPr/>
        </p:nvSpPr>
        <p:spPr>
          <a:xfrm>
            <a:off x="5337176" y="6671017"/>
            <a:ext cx="4332605" cy="1092200"/>
          </a:xfrm>
          <a:prstGeom prst="rect">
            <a:avLst/>
          </a:prstGeom>
        </p:spPr>
        <p:txBody>
          <a:bodyPr vert="horz" wrap="square" lIns="0" tIns="12700" rIns="0" bIns="0" rtlCol="0">
            <a:spAutoFit/>
          </a:bodyPr>
          <a:lstStyle/>
          <a:p>
            <a:pPr marL="12700" marR="5080">
              <a:lnSpc>
                <a:spcPct val="133300"/>
              </a:lnSpc>
              <a:spcBef>
                <a:spcPts val="100"/>
              </a:spcBef>
            </a:pPr>
            <a:r>
              <a:rPr sz="750" spc="15" dirty="0">
                <a:solidFill>
                  <a:srgbClr val="171514"/>
                </a:solidFill>
                <a:latin typeface="Microsoft Sans Serif"/>
                <a:cs typeface="Microsoft Sans Serif"/>
              </a:rPr>
              <a:t>sistema. </a:t>
            </a:r>
            <a:r>
              <a:rPr sz="750" spc="-15" dirty="0">
                <a:solidFill>
                  <a:srgbClr val="171514"/>
                </a:solidFill>
                <a:latin typeface="Microsoft Sans Serif"/>
                <a:cs typeface="Microsoft Sans Serif"/>
              </a:rPr>
              <a:t>La </a:t>
            </a:r>
            <a:r>
              <a:rPr sz="750" spc="3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3.6 </a:t>
            </a:r>
            <a:r>
              <a:rPr sz="750" spc="30" dirty="0">
                <a:solidFill>
                  <a:srgbClr val="171514"/>
                </a:solidFill>
                <a:latin typeface="Microsoft Sans Serif"/>
                <a:cs typeface="Microsoft Sans Serif"/>
              </a:rPr>
              <a:t>muestra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relación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el </a:t>
            </a:r>
            <a:r>
              <a:rPr sz="750" spc="45" dirty="0">
                <a:solidFill>
                  <a:srgbClr val="171514"/>
                </a:solidFill>
                <a:latin typeface="Microsoft Sans Serif"/>
                <a:cs typeface="Microsoft Sans Serif"/>
              </a:rPr>
              <a:t>número</a:t>
            </a:r>
            <a:r>
              <a:rPr sz="750" spc="4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 </a:t>
            </a:r>
            <a:r>
              <a:rPr sz="750" spc="25" dirty="0" err="1" smtClean="0">
                <a:solidFill>
                  <a:srgbClr val="171514"/>
                </a:solidFill>
                <a:latin typeface="Microsoft Sans Serif"/>
                <a:cs typeface="Microsoft Sans Serif"/>
              </a:rPr>
              <a:t>en</a:t>
            </a:r>
            <a:r>
              <a:rPr lang="es-ES" sz="750" spc="25" dirty="0" smtClean="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 </a:t>
            </a:r>
            <a:r>
              <a:rPr sz="750" spc="30" dirty="0">
                <a:solidFill>
                  <a:srgbClr val="171514"/>
                </a:solidFill>
                <a:latin typeface="Microsoft Sans Serif"/>
                <a:cs typeface="Microsoft Sans Serif"/>
              </a:rPr>
              <a:t>arreglo </a:t>
            </a:r>
            <a:r>
              <a:rPr sz="750" spc="25" dirty="0">
                <a:solidFill>
                  <a:srgbClr val="171514"/>
                </a:solidFill>
                <a:latin typeface="Microsoft Sans Serif"/>
                <a:cs typeface="Microsoft Sans Serif"/>
              </a:rPr>
              <a:t>cuadrado </a:t>
            </a:r>
            <a:r>
              <a:rPr sz="750" spc="20" dirty="0">
                <a:solidFill>
                  <a:srgbClr val="171514"/>
                </a:solidFill>
                <a:latin typeface="Microsoft Sans Serif"/>
                <a:cs typeface="Microsoft Sans Serif"/>
              </a:rPr>
              <a:t>hueco </a:t>
            </a:r>
            <a:r>
              <a:rPr sz="750" spc="35" dirty="0">
                <a:solidFill>
                  <a:srgbClr val="171514"/>
                </a:solidFill>
                <a:latin typeface="Microsoft Sans Serif"/>
                <a:cs typeface="Microsoft Sans Serif"/>
              </a:rPr>
              <a:t>requerido </a:t>
            </a:r>
            <a:r>
              <a:rPr sz="750" spc="25" dirty="0">
                <a:solidFill>
                  <a:srgbClr val="171514"/>
                </a:solidFill>
                <a:latin typeface="Microsoft Sans Serif"/>
                <a:cs typeface="Microsoft Sans Serif"/>
              </a:rPr>
              <a:t>para </a:t>
            </a:r>
            <a:r>
              <a:rPr sz="750" spc="10" dirty="0">
                <a:solidFill>
                  <a:srgbClr val="171514"/>
                </a:solidFill>
                <a:latin typeface="Microsoft Sans Serif"/>
                <a:cs typeface="Microsoft Sans Serif"/>
              </a:rPr>
              <a:t>alcanzar este </a:t>
            </a:r>
            <a:r>
              <a:rPr sz="750" spc="25" dirty="0">
                <a:solidFill>
                  <a:srgbClr val="171514"/>
                </a:solidFill>
                <a:latin typeface="Microsoft Sans Serif"/>
                <a:cs typeface="Microsoft Sans Serif"/>
              </a:rPr>
              <a:t>valor </a:t>
            </a:r>
            <a:r>
              <a:rPr sz="750" spc="40" dirty="0">
                <a:solidFill>
                  <a:srgbClr val="171514"/>
                </a:solidFill>
                <a:latin typeface="Microsoft Sans Serif"/>
                <a:cs typeface="Microsoft Sans Serif"/>
              </a:rPr>
              <a:t>dentro </a:t>
            </a:r>
            <a:r>
              <a:rPr sz="750" spc="25" dirty="0">
                <a:solidFill>
                  <a:srgbClr val="171514"/>
                </a:solidFill>
                <a:latin typeface="Microsoft Sans Serif"/>
                <a:cs typeface="Microsoft Sans Serif"/>
              </a:rPr>
              <a:t>de diferentes </a:t>
            </a:r>
            <a:r>
              <a:rPr sz="750" spc="5" dirty="0">
                <a:solidFill>
                  <a:srgbClr val="171514"/>
                </a:solidFill>
                <a:latin typeface="Microsoft Sans Serif"/>
                <a:cs typeface="Microsoft Sans Serif"/>
              </a:rPr>
              <a:t>áreas</a:t>
            </a:r>
            <a:r>
              <a:rPr sz="750" spc="5"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a:t>
            </a:r>
            <a:r>
              <a:rPr lang="es-ES" sz="750" spc="-15"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figura</a:t>
            </a:r>
            <a:r>
              <a:rPr sz="750" spc="3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3.6 </a:t>
            </a:r>
            <a:r>
              <a:rPr sz="750" spc="20" dirty="0">
                <a:solidFill>
                  <a:srgbClr val="171514"/>
                </a:solidFill>
                <a:latin typeface="Microsoft Sans Serif"/>
                <a:cs typeface="Microsoft Sans Serif"/>
              </a:rPr>
              <a:t>indica </a:t>
            </a:r>
            <a:r>
              <a:rPr sz="750" spc="30" dirty="0">
                <a:solidFill>
                  <a:srgbClr val="171514"/>
                </a:solidFill>
                <a:latin typeface="Microsoft Sans Serif"/>
                <a:cs typeface="Microsoft Sans Serif"/>
              </a:rPr>
              <a:t>que </a:t>
            </a:r>
            <a:r>
              <a:rPr sz="750" spc="15" dirty="0">
                <a:solidFill>
                  <a:srgbClr val="171514"/>
                </a:solidFill>
                <a:latin typeface="Microsoft Sans Serif"/>
                <a:cs typeface="Microsoft Sans Serif"/>
              </a:rPr>
              <a:t>existe </a:t>
            </a:r>
            <a:r>
              <a:rPr sz="750" spc="45" dirty="0">
                <a:solidFill>
                  <a:srgbClr val="171514"/>
                </a:solidFill>
                <a:latin typeface="Microsoft Sans Serif"/>
                <a:cs typeface="Microsoft Sans Serif"/>
              </a:rPr>
              <a:t>un </a:t>
            </a:r>
            <a:r>
              <a:rPr sz="750" spc="35" dirty="0">
                <a:solidFill>
                  <a:srgbClr val="171514"/>
                </a:solidFill>
                <a:latin typeface="Microsoft Sans Serif"/>
                <a:cs typeface="Microsoft Sans Serif"/>
              </a:rPr>
              <a:t>límite inferior </a:t>
            </a:r>
            <a:r>
              <a:rPr sz="750" spc="10" dirty="0">
                <a:solidFill>
                  <a:srgbClr val="171514"/>
                </a:solidFill>
                <a:latin typeface="Microsoft Sans Serif"/>
                <a:cs typeface="Microsoft Sans Serif"/>
              </a:rPr>
              <a:t>al </a:t>
            </a:r>
            <a:r>
              <a:rPr sz="750" spc="25" dirty="0">
                <a:solidFill>
                  <a:srgbClr val="171514"/>
                </a:solidFill>
                <a:latin typeface="Microsoft Sans Serif"/>
                <a:cs typeface="Microsoft Sans Serif"/>
              </a:rPr>
              <a:t>valor 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spc="3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25" dirty="0" err="1" smtClean="0">
                <a:solidFill>
                  <a:srgbClr val="171514"/>
                </a:solidFill>
                <a:latin typeface="Microsoft Sans Serif"/>
                <a:cs typeface="Microsoft Sans Serif"/>
              </a:rPr>
              <a:t>puede</a:t>
            </a:r>
            <a:r>
              <a:rPr lang="es-ES" sz="750" spc="2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alcanzar</a:t>
            </a:r>
            <a:r>
              <a:rPr sz="750" spc="-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también</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límite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económico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al</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número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utilizar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obtener</a:t>
            </a:r>
            <a:r>
              <a:rPr lang="es-ES" sz="750" spc="3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esta</a:t>
            </a:r>
            <a:r>
              <a:rPr sz="750" spc="1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resistencia. </a:t>
            </a:r>
            <a:r>
              <a:rPr sz="750" spc="1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ejemplo, para </a:t>
            </a:r>
            <a:r>
              <a:rPr sz="750" spc="45" dirty="0">
                <a:solidFill>
                  <a:srgbClr val="171514"/>
                </a:solidFill>
                <a:latin typeface="Microsoft Sans Serif"/>
                <a:cs typeface="Microsoft Sans Serif"/>
              </a:rPr>
              <a:t>un </a:t>
            </a:r>
            <a:r>
              <a:rPr sz="750" spc="15" dirty="0">
                <a:solidFill>
                  <a:srgbClr val="171514"/>
                </a:solidFill>
                <a:latin typeface="Microsoft Sans Serif"/>
                <a:cs typeface="Microsoft Sans Serif"/>
              </a:rPr>
              <a:t>área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36m</a:t>
            </a:r>
            <a:r>
              <a:rPr sz="450" spc="20" dirty="0">
                <a:solidFill>
                  <a:srgbClr val="171514"/>
                </a:solidFill>
                <a:latin typeface="Microsoft Sans Serif"/>
                <a:cs typeface="Microsoft Sans Serif"/>
              </a:rPr>
              <a:t>2</a:t>
            </a:r>
            <a:r>
              <a:rPr sz="750" spc="20" dirty="0">
                <a:solidFill>
                  <a:srgbClr val="171514"/>
                </a:solidFill>
                <a:latin typeface="Microsoft Sans Serif"/>
                <a:cs typeface="Microsoft Sans Serif"/>
              </a:rPr>
              <a:t>, </a:t>
            </a:r>
            <a:r>
              <a:rPr sz="750" spc="30" dirty="0">
                <a:solidFill>
                  <a:srgbClr val="171514"/>
                </a:solidFill>
                <a:latin typeface="Microsoft Sans Serif"/>
                <a:cs typeface="Microsoft Sans Serif"/>
              </a:rPr>
              <a:t>encontramos que </a:t>
            </a:r>
            <a:r>
              <a:rPr sz="750" spc="10" dirty="0">
                <a:solidFill>
                  <a:srgbClr val="171514"/>
                </a:solidFill>
                <a:latin typeface="Microsoft Sans Serif"/>
                <a:cs typeface="Microsoft Sans Serif"/>
              </a:rPr>
              <a:t>el </a:t>
            </a:r>
            <a:r>
              <a:rPr sz="750" spc="35" dirty="0">
                <a:solidFill>
                  <a:srgbClr val="171514"/>
                </a:solidFill>
                <a:latin typeface="Microsoft Sans Serif"/>
                <a:cs typeface="Microsoft Sans Serif"/>
              </a:rPr>
              <a:t>límite</a:t>
            </a:r>
            <a:r>
              <a:rPr sz="750" spc="35" dirty="0">
                <a:solidFill>
                  <a:srgbClr val="171514"/>
                </a:solidFill>
                <a:latin typeface="Microsoft Sans Serif"/>
                <a:cs typeface="Microsoft Sans Serif"/>
              </a:rPr>
              <a:t> inferior </a:t>
            </a:r>
            <a:r>
              <a:rPr sz="750" spc="25" dirty="0">
                <a:solidFill>
                  <a:srgbClr val="171514"/>
                </a:solidFill>
                <a:latin typeface="Microsoft Sans Serif"/>
                <a:cs typeface="Microsoft Sans Serif"/>
              </a:rPr>
              <a:t>para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1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10" dirty="0">
                <a:solidFill>
                  <a:srgbClr val="171514"/>
                </a:solidFill>
                <a:latin typeface="Microsoft Sans Serif"/>
                <a:cs typeface="Microsoft Sans Serif"/>
              </a:rPr>
              <a:t>6 </a:t>
            </a:r>
            <a:r>
              <a:rPr sz="750" dirty="0">
                <a:solidFill>
                  <a:srgbClr val="171514"/>
                </a:solidFill>
                <a:latin typeface="Microsoft Sans Serif"/>
                <a:cs typeface="Microsoft Sans Serif"/>
              </a:rPr>
              <a:t>Ω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45" dirty="0">
                <a:solidFill>
                  <a:srgbClr val="171514"/>
                </a:solidFill>
                <a:latin typeface="Microsoft Sans Serif"/>
                <a:cs typeface="Microsoft Sans Serif"/>
              </a:rPr>
              <a:t>número </a:t>
            </a:r>
            <a:r>
              <a:rPr sz="750" spc="25" dirty="0">
                <a:solidFill>
                  <a:srgbClr val="171514"/>
                </a:solidFill>
                <a:latin typeface="Microsoft Sans Serif"/>
                <a:cs typeface="Microsoft Sans Serif"/>
              </a:rPr>
              <a:t>económico</a:t>
            </a:r>
            <a:r>
              <a:rPr sz="750" spc="25" dirty="0">
                <a:solidFill>
                  <a:srgbClr val="171514"/>
                </a:solidFill>
                <a:latin typeface="Microsoft Sans Serif"/>
                <a:cs typeface="Microsoft Sans Serif"/>
              </a:rPr>
              <a:t> de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 </a:t>
            </a:r>
            <a:r>
              <a:rPr sz="750" spc="-5" dirty="0">
                <a:solidFill>
                  <a:srgbClr val="171514"/>
                </a:solidFill>
                <a:latin typeface="Microsoft Sans Serif"/>
                <a:cs typeface="Microsoft Sans Serif"/>
              </a:rPr>
              <a:t>es </a:t>
            </a:r>
            <a:r>
              <a:rPr sz="750" spc="5" dirty="0">
                <a:solidFill>
                  <a:srgbClr val="171514"/>
                </a:solidFill>
                <a:latin typeface="Microsoft Sans Serif"/>
                <a:cs typeface="Microsoft Sans Serif"/>
              </a:rPr>
              <a:t>16. </a:t>
            </a:r>
            <a:r>
              <a:rPr sz="750" spc="-35" dirty="0">
                <a:solidFill>
                  <a:srgbClr val="171514"/>
                </a:solidFill>
                <a:latin typeface="Microsoft Sans Serif"/>
                <a:cs typeface="Microsoft Sans Serif"/>
              </a:rPr>
              <a:t>Si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requiere una </a:t>
            </a:r>
            <a:r>
              <a:rPr sz="750" spc="15" dirty="0" err="1">
                <a:solidFill>
                  <a:srgbClr val="171514"/>
                </a:solidFill>
                <a:latin typeface="Microsoft Sans Serif"/>
                <a:cs typeface="Microsoft Sans Serif"/>
              </a:rPr>
              <a:t>resistencia</a:t>
            </a:r>
            <a:r>
              <a:rPr sz="750" spc="15"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tierra</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menos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Ω</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entonces</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área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mayor</a:t>
            </a:r>
            <a:endParaRPr sz="750" dirty="0">
              <a:latin typeface="Microsoft Sans Serif"/>
              <a:cs typeface="Microsoft Sans Serif"/>
            </a:endParaRPr>
          </a:p>
        </p:txBody>
      </p:sp>
      <p:sp>
        <p:nvSpPr>
          <p:cNvPr id="45" name="object 45"/>
          <p:cNvSpPr txBox="1"/>
          <p:nvPr/>
        </p:nvSpPr>
        <p:spPr>
          <a:xfrm>
            <a:off x="6536611" y="1563485"/>
            <a:ext cx="69250" cy="625475"/>
          </a:xfrm>
          <a:prstGeom prst="rect">
            <a:avLst/>
          </a:prstGeom>
        </p:spPr>
        <p:txBody>
          <a:bodyPr vert="vert270" wrap="square" lIns="0" tIns="16510" rIns="0" bIns="0" rtlCol="0">
            <a:spAutoFit/>
          </a:bodyPr>
          <a:lstStyle/>
          <a:p>
            <a:pPr marL="12700">
              <a:spcBef>
                <a:spcPts val="130"/>
              </a:spcBef>
            </a:pPr>
            <a:r>
              <a:rPr sz="450" spc="10" dirty="0">
                <a:solidFill>
                  <a:srgbClr val="171514"/>
                </a:solidFill>
                <a:latin typeface="Microsoft Sans Serif"/>
                <a:cs typeface="Microsoft Sans Serif"/>
              </a:rPr>
              <a:t>relación</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30" dirty="0">
                <a:solidFill>
                  <a:srgbClr val="171514"/>
                </a:solidFill>
                <a:latin typeface="Microsoft Sans Serif"/>
                <a:cs typeface="Microsoft Sans Serif"/>
              </a:rPr>
              <a:t> </a:t>
            </a:r>
            <a:r>
              <a:rPr sz="450" spc="10" dirty="0">
                <a:solidFill>
                  <a:srgbClr val="171514"/>
                </a:solidFill>
                <a:latin typeface="Microsoft Sans Serif"/>
                <a:cs typeface="Microsoft Sans Serif"/>
              </a:rPr>
              <a:t>resistencia</a:t>
            </a:r>
            <a:endParaRPr sz="450">
              <a:latin typeface="Microsoft Sans Serif"/>
              <a:cs typeface="Microsoft Sans Serif"/>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651193" y="818118"/>
            <a:ext cx="1815464" cy="2129155"/>
            <a:chOff x="1968068" y="818117"/>
            <a:chExt cx="1815464" cy="2129155"/>
          </a:xfrm>
        </p:grpSpPr>
        <p:pic>
          <p:nvPicPr>
            <p:cNvPr id="3" name="object 3"/>
            <p:cNvPicPr/>
            <p:nvPr/>
          </p:nvPicPr>
          <p:blipFill>
            <a:blip r:embed="rId2" cstate="print"/>
            <a:stretch>
              <a:fillRect/>
            </a:stretch>
          </p:blipFill>
          <p:spPr>
            <a:xfrm>
              <a:off x="1968068" y="818117"/>
              <a:ext cx="1371815" cy="414392"/>
            </a:xfrm>
            <a:prstGeom prst="rect">
              <a:avLst/>
            </a:prstGeom>
          </p:spPr>
        </p:pic>
        <p:pic>
          <p:nvPicPr>
            <p:cNvPr id="4" name="object 4"/>
            <p:cNvPicPr/>
            <p:nvPr/>
          </p:nvPicPr>
          <p:blipFill>
            <a:blip r:embed="rId3" cstate="print"/>
            <a:stretch>
              <a:fillRect/>
            </a:stretch>
          </p:blipFill>
          <p:spPr>
            <a:xfrm>
              <a:off x="3338017" y="818278"/>
              <a:ext cx="427038" cy="1278529"/>
            </a:xfrm>
            <a:prstGeom prst="rect">
              <a:avLst/>
            </a:prstGeom>
          </p:spPr>
        </p:pic>
        <p:pic>
          <p:nvPicPr>
            <p:cNvPr id="5" name="object 5"/>
            <p:cNvPicPr/>
            <p:nvPr/>
          </p:nvPicPr>
          <p:blipFill>
            <a:blip r:embed="rId4" cstate="print"/>
            <a:stretch>
              <a:fillRect/>
            </a:stretch>
          </p:blipFill>
          <p:spPr>
            <a:xfrm>
              <a:off x="1968068" y="1230630"/>
              <a:ext cx="1371815" cy="1297863"/>
            </a:xfrm>
            <a:prstGeom prst="rect">
              <a:avLst/>
            </a:prstGeom>
          </p:spPr>
        </p:pic>
        <p:pic>
          <p:nvPicPr>
            <p:cNvPr id="6" name="object 6"/>
            <p:cNvPicPr/>
            <p:nvPr/>
          </p:nvPicPr>
          <p:blipFill>
            <a:blip r:embed="rId5" cstate="print"/>
            <a:stretch>
              <a:fillRect/>
            </a:stretch>
          </p:blipFill>
          <p:spPr>
            <a:xfrm>
              <a:off x="3338017" y="2094941"/>
              <a:ext cx="445081" cy="852072"/>
            </a:xfrm>
            <a:prstGeom prst="rect">
              <a:avLst/>
            </a:prstGeom>
          </p:spPr>
        </p:pic>
        <p:pic>
          <p:nvPicPr>
            <p:cNvPr id="7" name="object 7"/>
            <p:cNvPicPr/>
            <p:nvPr/>
          </p:nvPicPr>
          <p:blipFill>
            <a:blip r:embed="rId6" cstate="print"/>
            <a:stretch>
              <a:fillRect/>
            </a:stretch>
          </p:blipFill>
          <p:spPr>
            <a:xfrm>
              <a:off x="2022698" y="2526614"/>
              <a:ext cx="1317186" cy="420472"/>
            </a:xfrm>
            <a:prstGeom prst="rect">
              <a:avLst/>
            </a:prstGeom>
          </p:spPr>
        </p:pic>
      </p:grpSp>
      <p:grpSp>
        <p:nvGrpSpPr>
          <p:cNvPr id="8" name="object 8"/>
          <p:cNvGrpSpPr/>
          <p:nvPr/>
        </p:nvGrpSpPr>
        <p:grpSpPr>
          <a:xfrm>
            <a:off x="6419753" y="3813988"/>
            <a:ext cx="2165350" cy="2223135"/>
            <a:chOff x="1736628" y="3813987"/>
            <a:chExt cx="2165350" cy="2223135"/>
          </a:xfrm>
        </p:grpSpPr>
        <p:pic>
          <p:nvPicPr>
            <p:cNvPr id="9" name="object 9"/>
            <p:cNvPicPr/>
            <p:nvPr/>
          </p:nvPicPr>
          <p:blipFill>
            <a:blip r:embed="rId7" cstate="print"/>
            <a:stretch>
              <a:fillRect/>
            </a:stretch>
          </p:blipFill>
          <p:spPr>
            <a:xfrm>
              <a:off x="1736628" y="3813987"/>
              <a:ext cx="2164900" cy="2222919"/>
            </a:xfrm>
            <a:prstGeom prst="rect">
              <a:avLst/>
            </a:prstGeom>
          </p:spPr>
        </p:pic>
        <p:sp>
          <p:nvSpPr>
            <p:cNvPr id="10" name="object 10"/>
            <p:cNvSpPr/>
            <p:nvPr/>
          </p:nvSpPr>
          <p:spPr>
            <a:xfrm>
              <a:off x="3191201" y="5219877"/>
              <a:ext cx="123189" cy="76200"/>
            </a:xfrm>
            <a:custGeom>
              <a:avLst/>
              <a:gdLst/>
              <a:ahLst/>
              <a:cxnLst/>
              <a:rect l="l" t="t" r="r" b="b"/>
              <a:pathLst>
                <a:path w="123189" h="76200">
                  <a:moveTo>
                    <a:pt x="0" y="76200"/>
                  </a:moveTo>
                  <a:lnTo>
                    <a:pt x="123189" y="0"/>
                  </a:lnTo>
                </a:path>
              </a:pathLst>
            </a:custGeom>
            <a:ln w="6350">
              <a:solidFill>
                <a:srgbClr val="231F20"/>
              </a:solidFill>
            </a:ln>
          </p:spPr>
          <p:txBody>
            <a:bodyPr wrap="square" lIns="0" tIns="0" rIns="0" bIns="0" rtlCol="0"/>
            <a:lstStyle/>
            <a:p>
              <a:endParaRPr/>
            </a:p>
          </p:txBody>
        </p:sp>
        <p:sp>
          <p:nvSpPr>
            <p:cNvPr id="11" name="object 11"/>
            <p:cNvSpPr/>
            <p:nvPr/>
          </p:nvSpPr>
          <p:spPr>
            <a:xfrm>
              <a:off x="2431317" y="5205907"/>
              <a:ext cx="90170" cy="76200"/>
            </a:xfrm>
            <a:custGeom>
              <a:avLst/>
              <a:gdLst/>
              <a:ahLst/>
              <a:cxnLst/>
              <a:rect l="l" t="t" r="r" b="b"/>
              <a:pathLst>
                <a:path w="90169" h="76200">
                  <a:moveTo>
                    <a:pt x="89750" y="0"/>
                  </a:moveTo>
                  <a:lnTo>
                    <a:pt x="0" y="76200"/>
                  </a:lnTo>
                </a:path>
              </a:pathLst>
            </a:custGeom>
            <a:ln w="6350">
              <a:solidFill>
                <a:srgbClr val="231F20"/>
              </a:solidFill>
            </a:ln>
          </p:spPr>
          <p:txBody>
            <a:bodyPr wrap="square" lIns="0" tIns="0" rIns="0" bIns="0" rtlCol="0"/>
            <a:lstStyle/>
            <a:p>
              <a:endParaRPr/>
            </a:p>
          </p:txBody>
        </p:sp>
      </p:grpSp>
      <p:sp>
        <p:nvSpPr>
          <p:cNvPr id="12" name="object 12"/>
          <p:cNvSpPr txBox="1"/>
          <p:nvPr/>
        </p:nvSpPr>
        <p:spPr>
          <a:xfrm>
            <a:off x="5337144" y="441331"/>
            <a:ext cx="967740" cy="97463"/>
          </a:xfrm>
          <a:prstGeom prst="rect">
            <a:avLst/>
          </a:prstGeom>
        </p:spPr>
        <p:txBody>
          <a:bodyPr vert="horz" wrap="square" lIns="0" tIns="12700" rIns="0" bIns="0" rtlCol="0">
            <a:spAutoFit/>
          </a:bodyPr>
          <a:lstStyle/>
          <a:p>
            <a:pPr marL="12700">
              <a:spcBef>
                <a:spcPts val="100"/>
              </a:spcBef>
            </a:pPr>
            <a:r>
              <a:rPr sz="550" spc="10" dirty="0">
                <a:solidFill>
                  <a:srgbClr val="171514"/>
                </a:solidFill>
                <a:latin typeface="Microsoft Sans Serif"/>
                <a:cs typeface="Microsoft Sans Serif"/>
              </a:rPr>
              <a:t>Electrodos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1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13" name="object 13"/>
          <p:cNvSpPr txBox="1"/>
          <p:nvPr/>
        </p:nvSpPr>
        <p:spPr>
          <a:xfrm>
            <a:off x="9477890"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29</a:t>
            </a:r>
            <a:endParaRPr sz="900">
              <a:latin typeface="Arial"/>
              <a:cs typeface="Arial"/>
            </a:endParaRPr>
          </a:p>
        </p:txBody>
      </p:sp>
      <p:sp>
        <p:nvSpPr>
          <p:cNvPr id="14" name="object 14"/>
          <p:cNvSpPr txBox="1"/>
          <p:nvPr/>
        </p:nvSpPr>
        <p:spPr>
          <a:xfrm>
            <a:off x="5337174" y="2986709"/>
            <a:ext cx="4231005" cy="546735"/>
          </a:xfrm>
          <a:prstGeom prst="rect">
            <a:avLst/>
          </a:prstGeom>
        </p:spPr>
        <p:txBody>
          <a:bodyPr vert="horz" wrap="square" lIns="0" tIns="12700" rIns="0" bIns="0" rtlCol="0">
            <a:spAutoFit/>
          </a:bodyPr>
          <a:lstStyle/>
          <a:p>
            <a:pPr marL="437515" algn="ctr">
              <a:spcBef>
                <a:spcPts val="100"/>
              </a:spcBef>
            </a:pPr>
            <a:r>
              <a:rPr sz="550" spc="30" dirty="0">
                <a:solidFill>
                  <a:srgbClr val="171514"/>
                </a:solidFill>
                <a:latin typeface="Microsoft Sans Serif"/>
                <a:cs typeface="Microsoft Sans Serif"/>
              </a:rPr>
              <a:t>numero</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5" dirty="0">
                <a:solidFill>
                  <a:srgbClr val="171514"/>
                </a:solidFill>
                <a:latin typeface="Microsoft Sans Serif"/>
                <a:cs typeface="Microsoft Sans Serif"/>
              </a:rPr>
              <a:t> </a:t>
            </a:r>
            <a:r>
              <a:rPr lang="es-ES" sz="550" spc="10" dirty="0" smtClean="0">
                <a:solidFill>
                  <a:srgbClr val="171514"/>
                </a:solidFill>
                <a:latin typeface="Microsoft Sans Serif"/>
                <a:cs typeface="Microsoft Sans Serif"/>
              </a:rPr>
              <a:t>jabalina</a:t>
            </a:r>
            <a:r>
              <a:rPr sz="550" spc="10" dirty="0" smtClean="0">
                <a:solidFill>
                  <a:srgbClr val="171514"/>
                </a:solidFill>
                <a:latin typeface="Microsoft Sans Serif"/>
                <a:cs typeface="Microsoft Sans Serif"/>
              </a:rPr>
              <a:t>s</a:t>
            </a:r>
            <a:endParaRPr sz="550" dirty="0">
              <a:latin typeface="Microsoft Sans Serif"/>
              <a:cs typeface="Microsoft Sans Serif"/>
            </a:endParaRPr>
          </a:p>
          <a:p>
            <a:pPr>
              <a:lnSpc>
                <a:spcPct val="100000"/>
              </a:lnSpc>
            </a:pPr>
            <a:endParaRPr sz="700" dirty="0">
              <a:latin typeface="Microsoft Sans Serif"/>
              <a:cs typeface="Microsoft Sans Serif"/>
            </a:endParaRPr>
          </a:p>
          <a:p>
            <a:pPr marL="12700" marR="5080">
              <a:lnSpc>
                <a:spcPct val="128600"/>
              </a:lnSpc>
              <a:spcBef>
                <a:spcPts val="480"/>
              </a:spcBef>
            </a:pPr>
            <a:r>
              <a:rPr sz="700" b="1" spc="-10" dirty="0">
                <a:solidFill>
                  <a:srgbClr val="171514"/>
                </a:solidFill>
                <a:latin typeface="Arial"/>
                <a:cs typeface="Arial"/>
              </a:rPr>
              <a:t>FIGURA</a:t>
            </a:r>
            <a:r>
              <a:rPr sz="700" b="1" spc="-15" dirty="0">
                <a:solidFill>
                  <a:srgbClr val="171514"/>
                </a:solidFill>
                <a:latin typeface="Arial"/>
                <a:cs typeface="Arial"/>
              </a:rPr>
              <a:t> </a:t>
            </a:r>
            <a:r>
              <a:rPr sz="700" b="1" spc="5" dirty="0">
                <a:solidFill>
                  <a:srgbClr val="171514"/>
                </a:solidFill>
                <a:latin typeface="Arial"/>
                <a:cs typeface="Arial"/>
              </a:rPr>
              <a:t>3.6</a:t>
            </a:r>
            <a:r>
              <a:rPr sz="700" spc="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a:t>
            </a:r>
            <a:r>
              <a:rPr sz="70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dispuestas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cuadrado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hueco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finita.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t>
            </a:r>
            <a:r>
              <a:rPr sz="700" spc="20" dirty="0" err="1" smtClean="0">
                <a:solidFill>
                  <a:srgbClr val="171514"/>
                </a:solidFill>
                <a:latin typeface="Microsoft Sans Serif"/>
                <a:cs typeface="Microsoft Sans Serif"/>
              </a:rPr>
              <a:t>Adaptado</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Ref.</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Longitud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lang="es-ES" sz="700" spc="15" dirty="0" smtClean="0">
                <a:solidFill>
                  <a:srgbClr val="171514"/>
                </a:solidFill>
                <a:latin typeface="Microsoft Sans Serif"/>
                <a:cs typeface="Microsoft Sans Serif"/>
              </a:rPr>
              <a:t>jabalina</a:t>
            </a:r>
            <a:r>
              <a:rPr sz="700" spc="15" dirty="0" smtClean="0">
                <a:solidFill>
                  <a:srgbClr val="171514"/>
                </a:solidFill>
                <a:latin typeface="Microsoft Sans Serif"/>
                <a:cs typeface="Microsoft Sans Serif"/>
              </a:rPr>
              <a:t>,</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2,4</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a:t>
            </a:r>
            <a:r>
              <a:rPr sz="700" spc="-5"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diá</a:t>
            </a:r>
            <a:r>
              <a:rPr lang="es-ES" sz="700" spc="35" dirty="0" smtClean="0">
                <a:solidFill>
                  <a:srgbClr val="171514"/>
                </a:solidFill>
                <a:latin typeface="Microsoft Sans Serif"/>
                <a:cs typeface="Microsoft Sans Serif"/>
              </a:rPr>
              <a:t>m</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lang="es-ES" sz="700" spc="15" dirty="0" smtClean="0">
                <a:solidFill>
                  <a:srgbClr val="171514"/>
                </a:solidFill>
                <a:latin typeface="Microsoft Sans Serif"/>
                <a:cs typeface="Microsoft Sans Serif"/>
              </a:rPr>
              <a:t>jabalina</a:t>
            </a:r>
            <a:r>
              <a:rPr sz="700" spc="15" dirty="0" smtClean="0">
                <a:solidFill>
                  <a:srgbClr val="171514"/>
                </a:solidFill>
                <a:latin typeface="Microsoft Sans Serif"/>
                <a:cs typeface="Microsoft Sans Serif"/>
              </a:rPr>
              <a:t>,</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2,5</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cm;</a:t>
            </a:r>
            <a:r>
              <a:rPr sz="700" i="1" spc="10" dirty="0">
                <a:solidFill>
                  <a:srgbClr val="171514"/>
                </a:solidFill>
                <a:latin typeface="Arial"/>
                <a:cs typeface="Arial"/>
              </a:rPr>
              <a:t>ρ</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100</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Ω·m</a:t>
            </a:r>
            <a:r>
              <a:rPr sz="700" spc="15" dirty="0">
                <a:solidFill>
                  <a:srgbClr val="171514"/>
                </a:solidFill>
                <a:latin typeface="Microsoft Sans Serif"/>
                <a:cs typeface="Microsoft Sans Serif"/>
              </a:rPr>
              <a:t>.</a:t>
            </a:r>
            <a:endParaRPr sz="700" dirty="0">
              <a:latin typeface="Microsoft Sans Serif"/>
              <a:cs typeface="Microsoft Sans Serif"/>
            </a:endParaRPr>
          </a:p>
        </p:txBody>
      </p:sp>
      <p:sp>
        <p:nvSpPr>
          <p:cNvPr id="15" name="object 15"/>
          <p:cNvSpPr txBox="1"/>
          <p:nvPr/>
        </p:nvSpPr>
        <p:spPr>
          <a:xfrm>
            <a:off x="7850450" y="5111927"/>
            <a:ext cx="534670" cy="89768"/>
          </a:xfrm>
          <a:prstGeom prst="rect">
            <a:avLst/>
          </a:prstGeom>
        </p:spPr>
        <p:txBody>
          <a:bodyPr vert="horz" wrap="square" lIns="0" tIns="12700" rIns="0" bIns="0" rtlCol="0">
            <a:spAutoFit/>
          </a:bodyPr>
          <a:lstStyle/>
          <a:p>
            <a:pPr marL="12700">
              <a:spcBef>
                <a:spcPts val="100"/>
              </a:spcBef>
            </a:pPr>
            <a:r>
              <a:rPr sz="500" b="1" spc="10" dirty="0">
                <a:solidFill>
                  <a:srgbClr val="171514"/>
                </a:solidFill>
                <a:latin typeface="Arial"/>
                <a:cs typeface="Arial"/>
              </a:rPr>
              <a:t>cuadrado</a:t>
            </a:r>
            <a:r>
              <a:rPr sz="500" b="1" spc="-10" dirty="0">
                <a:solidFill>
                  <a:srgbClr val="171514"/>
                </a:solidFill>
                <a:latin typeface="Arial"/>
                <a:cs typeface="Arial"/>
              </a:rPr>
              <a:t> </a:t>
            </a:r>
            <a:r>
              <a:rPr sz="500" b="1" spc="5" dirty="0">
                <a:solidFill>
                  <a:srgbClr val="171514"/>
                </a:solidFill>
                <a:latin typeface="Arial"/>
                <a:cs typeface="Arial"/>
              </a:rPr>
              <a:t>hueco</a:t>
            </a:r>
            <a:endParaRPr sz="500">
              <a:latin typeface="Arial"/>
              <a:cs typeface="Arial"/>
            </a:endParaRPr>
          </a:p>
        </p:txBody>
      </p:sp>
      <p:sp>
        <p:nvSpPr>
          <p:cNvPr id="16" name="object 16"/>
          <p:cNvSpPr txBox="1"/>
          <p:nvPr/>
        </p:nvSpPr>
        <p:spPr>
          <a:xfrm>
            <a:off x="6757239" y="5290997"/>
            <a:ext cx="480695" cy="82074"/>
          </a:xfrm>
          <a:prstGeom prst="rect">
            <a:avLst/>
          </a:prstGeom>
        </p:spPr>
        <p:txBody>
          <a:bodyPr vert="horz" wrap="square" lIns="0" tIns="12700" rIns="0" bIns="0" rtlCol="0">
            <a:spAutoFit/>
          </a:bodyPr>
          <a:lstStyle/>
          <a:p>
            <a:pPr marL="12700">
              <a:spcBef>
                <a:spcPts val="100"/>
              </a:spcBef>
            </a:pPr>
            <a:r>
              <a:rPr sz="450" b="1" spc="10" dirty="0">
                <a:solidFill>
                  <a:srgbClr val="171514"/>
                </a:solidFill>
                <a:latin typeface="Arial"/>
                <a:cs typeface="Arial"/>
              </a:rPr>
              <a:t>cuadrado</a:t>
            </a:r>
            <a:r>
              <a:rPr sz="450" b="1" spc="-10" dirty="0">
                <a:solidFill>
                  <a:srgbClr val="171514"/>
                </a:solidFill>
                <a:latin typeface="Arial"/>
                <a:cs typeface="Arial"/>
              </a:rPr>
              <a:t> </a:t>
            </a:r>
            <a:r>
              <a:rPr sz="450" b="1" dirty="0">
                <a:solidFill>
                  <a:srgbClr val="171514"/>
                </a:solidFill>
                <a:latin typeface="Arial"/>
                <a:cs typeface="Arial"/>
              </a:rPr>
              <a:t>sólido</a:t>
            </a:r>
            <a:endParaRPr sz="450">
              <a:latin typeface="Arial"/>
              <a:cs typeface="Arial"/>
            </a:endParaRPr>
          </a:p>
        </p:txBody>
      </p:sp>
      <p:sp>
        <p:nvSpPr>
          <p:cNvPr id="17" name="object 17"/>
          <p:cNvSpPr txBox="1"/>
          <p:nvPr/>
        </p:nvSpPr>
        <p:spPr>
          <a:xfrm>
            <a:off x="5337048" y="5937174"/>
            <a:ext cx="4293870" cy="1857816"/>
          </a:xfrm>
          <a:prstGeom prst="rect">
            <a:avLst/>
          </a:prstGeom>
        </p:spPr>
        <p:txBody>
          <a:bodyPr vert="horz" wrap="square" lIns="0" tIns="12700" rIns="0" bIns="0" rtlCol="0">
            <a:spAutoFit/>
          </a:bodyPr>
          <a:lstStyle/>
          <a:p>
            <a:pPr marL="499745" algn="ctr">
              <a:spcBef>
                <a:spcPts val="100"/>
              </a:spcBef>
            </a:pPr>
            <a:r>
              <a:rPr sz="550" spc="10" dirty="0">
                <a:solidFill>
                  <a:srgbClr val="171514"/>
                </a:solidFill>
                <a:latin typeface="Microsoft Sans Serif"/>
                <a:cs typeface="Microsoft Sans Serif"/>
              </a:rPr>
              <a:t>superficie</a:t>
            </a:r>
            <a:r>
              <a:rPr sz="550" spc="10" dirty="0">
                <a:solidFill>
                  <a:srgbClr val="171514"/>
                </a:solidFill>
                <a:latin typeface="Microsoft Sans Serif"/>
                <a:cs typeface="Microsoft Sans Serif"/>
              </a:rPr>
              <a:t>,</a:t>
            </a:r>
            <a:r>
              <a:rPr sz="550" spc="-25" dirty="0">
                <a:solidFill>
                  <a:srgbClr val="171514"/>
                </a:solidFill>
                <a:latin typeface="Microsoft Sans Serif"/>
                <a:cs typeface="Microsoft Sans Serif"/>
              </a:rPr>
              <a:t> </a:t>
            </a:r>
            <a:r>
              <a:rPr sz="550" spc="30" dirty="0">
                <a:solidFill>
                  <a:srgbClr val="171514"/>
                </a:solidFill>
                <a:latin typeface="Microsoft Sans Serif"/>
                <a:cs typeface="Microsoft Sans Serif"/>
              </a:rPr>
              <a:t>m2</a:t>
            </a:r>
            <a:endParaRPr sz="550" dirty="0">
              <a:latin typeface="Microsoft Sans Serif"/>
              <a:cs typeface="Microsoft Sans Serif"/>
            </a:endParaRPr>
          </a:p>
          <a:p>
            <a:pPr>
              <a:spcBef>
                <a:spcPts val="20"/>
              </a:spcBef>
            </a:pPr>
            <a:endParaRPr sz="1000" dirty="0">
              <a:latin typeface="Microsoft Sans Serif"/>
              <a:cs typeface="Microsoft Sans Serif"/>
            </a:endParaRPr>
          </a:p>
          <a:p>
            <a:pPr marL="12700" marR="149860">
              <a:lnSpc>
                <a:spcPct val="138500"/>
              </a:lnSpc>
            </a:pPr>
            <a:r>
              <a:rPr sz="650" b="1" spc="-10" dirty="0">
                <a:solidFill>
                  <a:srgbClr val="171514"/>
                </a:solidFill>
                <a:latin typeface="Arial"/>
                <a:cs typeface="Arial"/>
              </a:rPr>
              <a:t>FIGURA </a:t>
            </a:r>
            <a:r>
              <a:rPr sz="650" b="1" dirty="0">
                <a:solidFill>
                  <a:srgbClr val="171514"/>
                </a:solidFill>
                <a:latin typeface="Arial"/>
                <a:cs typeface="Arial"/>
              </a:rPr>
              <a:t>3.7</a:t>
            </a:r>
            <a:r>
              <a:rPr sz="650" dirty="0">
                <a:solidFill>
                  <a:srgbClr val="171514"/>
                </a:solidFill>
                <a:latin typeface="Microsoft Sans Serif"/>
                <a:cs typeface="Microsoft Sans Serif"/>
              </a:rPr>
              <a:t>Resistencia</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mínima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obtenible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configuraciones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s</a:t>
            </a:r>
            <a:r>
              <a:rPr sz="650" spc="5"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cuadradas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sólidas</a:t>
            </a:r>
            <a:r>
              <a:rPr sz="650" spc="5" dirty="0">
                <a:solidFill>
                  <a:srgbClr val="171514"/>
                </a:solidFill>
                <a:latin typeface="Microsoft Sans Serif"/>
                <a:cs typeface="Microsoft Sans Serif"/>
              </a:rPr>
              <a:t> y </a:t>
            </a:r>
            <a:r>
              <a:rPr sz="650" spc="10" dirty="0">
                <a:solidFill>
                  <a:srgbClr val="171514"/>
                </a:solidFill>
                <a:latin typeface="Microsoft Sans Serif"/>
                <a:cs typeface="Microsoft Sans Serif"/>
              </a:rPr>
              <a:t>huecas</a:t>
            </a:r>
            <a:r>
              <a:rPr sz="650" spc="5" dirty="0">
                <a:solidFill>
                  <a:srgbClr val="171514"/>
                </a:solidFill>
                <a:latin typeface="Microsoft Sans Serif"/>
                <a:cs typeface="Microsoft Sans Serif"/>
              </a:rPr>
              <a:t> </a:t>
            </a:r>
            <a:r>
              <a:rPr sz="650" spc="20" dirty="0" err="1">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40" dirty="0" smtClean="0">
                <a:solidFill>
                  <a:srgbClr val="171514"/>
                </a:solidFill>
                <a:latin typeface="Microsoft Sans Serif"/>
                <a:cs typeface="Microsoft Sans Serif"/>
              </a:rPr>
              <a:t>un</a:t>
            </a:r>
            <a:r>
              <a:rPr lang="es-ES" sz="650" spc="4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área</a:t>
            </a:r>
            <a:r>
              <a:rPr sz="650" spc="-5"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limitada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[1].</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Longitud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a:t>
            </a:r>
            <a:r>
              <a:rPr sz="650" spc="-5"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2,4 </a:t>
            </a:r>
            <a:r>
              <a:rPr sz="650" spc="30" dirty="0">
                <a:solidFill>
                  <a:srgbClr val="171514"/>
                </a:solidFill>
                <a:latin typeface="Microsoft Sans Serif"/>
                <a:cs typeface="Microsoft Sans Serif"/>
              </a:rPr>
              <a:t>m;</a:t>
            </a:r>
            <a:r>
              <a:rPr sz="650" spc="-5" dirty="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diá</a:t>
            </a:r>
            <a:r>
              <a:rPr lang="es-ES" sz="650" spc="30" dirty="0" smtClean="0">
                <a:solidFill>
                  <a:srgbClr val="171514"/>
                </a:solidFill>
                <a:latin typeface="Microsoft Sans Serif"/>
                <a:cs typeface="Microsoft Sans Serif"/>
              </a:rPr>
              <a:t>m</a:t>
            </a:r>
            <a:r>
              <a:rPr sz="65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a:t>
            </a:r>
            <a:r>
              <a:rPr sz="650" spc="-5"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2,5</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cm;</a:t>
            </a:r>
            <a:r>
              <a:rPr sz="650" i="1" spc="10" dirty="0">
                <a:solidFill>
                  <a:srgbClr val="171514"/>
                </a:solidFill>
                <a:latin typeface="Arial"/>
                <a:cs typeface="Arial"/>
              </a:rPr>
              <a:t>ρ</a:t>
            </a:r>
            <a:r>
              <a:rPr sz="650" spc="10"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100</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Ω·m</a:t>
            </a:r>
            <a:r>
              <a:rPr sz="650" spc="10" dirty="0">
                <a:solidFill>
                  <a:srgbClr val="171514"/>
                </a:solidFill>
                <a:latin typeface="Microsoft Sans Serif"/>
                <a:cs typeface="Microsoft Sans Serif"/>
              </a:rPr>
              <a:t>.</a:t>
            </a:r>
            <a:endParaRPr sz="650" dirty="0">
              <a:latin typeface="Microsoft Sans Serif"/>
              <a:cs typeface="Microsoft Sans Serif"/>
            </a:endParaRPr>
          </a:p>
          <a:p>
            <a:pPr>
              <a:lnSpc>
                <a:spcPct val="100000"/>
              </a:lnSpc>
            </a:pPr>
            <a:endParaRPr sz="900" dirty="0">
              <a:latin typeface="Microsoft Sans Serif"/>
              <a:cs typeface="Microsoft Sans Serif"/>
            </a:endParaRPr>
          </a:p>
          <a:p>
            <a:pPr>
              <a:spcBef>
                <a:spcPts val="5"/>
              </a:spcBef>
            </a:pPr>
            <a:endParaRPr sz="750" dirty="0">
              <a:latin typeface="Microsoft Sans Serif"/>
              <a:cs typeface="Microsoft Sans Serif"/>
            </a:endParaRPr>
          </a:p>
          <a:p>
            <a:pPr marL="12700" marR="113030">
              <a:lnSpc>
                <a:spcPct val="133300"/>
              </a:lnSpc>
            </a:pPr>
            <a:r>
              <a:rPr sz="750" spc="25" dirty="0">
                <a:solidFill>
                  <a:srgbClr val="171514"/>
                </a:solidFill>
                <a:latin typeface="Microsoft Sans Serif"/>
                <a:cs typeface="Microsoft Sans Serif"/>
              </a:rPr>
              <a:t>debe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ser</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usado.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fuera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2000</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Ω·m</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lugar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100</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Ω·m</a:t>
            </a:r>
            <a:r>
              <a:rPr sz="750" spc="1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límite</a:t>
            </a:r>
            <a:r>
              <a:rPr lang="es-ES" sz="750" spc="35"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inferior</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sería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120</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Ω</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(6×2000/100)</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lugar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a:t>
            </a:r>
            <a:r>
              <a:rPr sz="750" spc="-5" dirty="0">
                <a:solidFill>
                  <a:srgbClr val="171514"/>
                </a:solidFill>
                <a:latin typeface="Microsoft Sans Serif"/>
                <a:cs typeface="Microsoft Sans Serif"/>
              </a:rPr>
              <a:t> Ω.</a:t>
            </a:r>
            <a:endParaRPr sz="750" dirty="0">
              <a:latin typeface="Microsoft Sans Serif"/>
              <a:cs typeface="Microsoft Sans Serif"/>
            </a:endParaRPr>
          </a:p>
          <a:p>
            <a:pPr marL="12700" marR="5080" indent="152400">
              <a:lnSpc>
                <a:spcPct val="133300"/>
              </a:lnSpc>
            </a:pPr>
            <a:r>
              <a:rPr sz="750" spc="-15" dirty="0">
                <a:solidFill>
                  <a:srgbClr val="171514"/>
                </a:solidFill>
                <a:latin typeface="Microsoft Sans Serif"/>
                <a:cs typeface="Microsoft Sans Serif"/>
              </a:rPr>
              <a:t>La </a:t>
            </a:r>
            <a:r>
              <a:rPr sz="750" spc="1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3.7 </a:t>
            </a:r>
            <a:r>
              <a:rPr sz="750" spc="30" dirty="0">
                <a:solidFill>
                  <a:srgbClr val="171514"/>
                </a:solidFill>
                <a:latin typeface="Microsoft Sans Serif"/>
                <a:cs typeface="Microsoft Sans Serif"/>
              </a:rPr>
              <a:t>muestra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relación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el </a:t>
            </a:r>
            <a:r>
              <a:rPr sz="750" spc="15" dirty="0">
                <a:solidFill>
                  <a:srgbClr val="171514"/>
                </a:solidFill>
                <a:latin typeface="Microsoft Sans Serif"/>
                <a:cs typeface="Microsoft Sans Serif"/>
              </a:rPr>
              <a:t>área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el </a:t>
            </a:r>
            <a:r>
              <a:rPr sz="750" spc="35" dirty="0">
                <a:solidFill>
                  <a:srgbClr val="171514"/>
                </a:solidFill>
                <a:latin typeface="Microsoft Sans Serif"/>
                <a:cs typeface="Microsoft Sans Serif"/>
              </a:rPr>
              <a:t>límite inferior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resistencia</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configuraciones</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barra </a:t>
            </a:r>
            <a:r>
              <a:rPr sz="750" spc="20" dirty="0">
                <a:solidFill>
                  <a:srgbClr val="171514"/>
                </a:solidFill>
                <a:latin typeface="Microsoft Sans Serif"/>
                <a:cs typeface="Microsoft Sans Serif"/>
              </a:rPr>
              <a:t>cuadrada </a:t>
            </a:r>
            <a:r>
              <a:rPr sz="750" spc="15" dirty="0">
                <a:solidFill>
                  <a:srgbClr val="171514"/>
                </a:solidFill>
                <a:latin typeface="Microsoft Sans Serif"/>
                <a:cs typeface="Microsoft Sans Serif"/>
              </a:rPr>
              <a:t>hueca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cuadrada </a:t>
            </a:r>
            <a:r>
              <a:rPr sz="750" spc="15" dirty="0">
                <a:solidFill>
                  <a:srgbClr val="171514"/>
                </a:solidFill>
                <a:latin typeface="Microsoft Sans Serif"/>
                <a:cs typeface="Microsoft Sans Serif"/>
              </a:rPr>
              <a:t>sólida. </a:t>
            </a:r>
            <a:r>
              <a:rPr sz="750" spc="-50" dirty="0">
                <a:solidFill>
                  <a:srgbClr val="171514"/>
                </a:solidFill>
                <a:latin typeface="Microsoft Sans Serif"/>
                <a:cs typeface="Microsoft Sans Serif"/>
              </a:rPr>
              <a:t>Es </a:t>
            </a:r>
            <a:r>
              <a:rPr sz="750" spc="20" dirty="0">
                <a:solidFill>
                  <a:srgbClr val="171514"/>
                </a:solidFill>
                <a:latin typeface="Microsoft Sans Serif"/>
                <a:cs typeface="Microsoft Sans Serif"/>
              </a:rPr>
              <a:t>evidente </a:t>
            </a:r>
            <a:r>
              <a:rPr sz="750" spc="30" dirty="0">
                <a:solidFill>
                  <a:srgbClr val="171514"/>
                </a:solidFill>
                <a:latin typeface="Microsoft Sans Serif"/>
                <a:cs typeface="Microsoft Sans Serif"/>
              </a:rPr>
              <a:t>que </a:t>
            </a:r>
            <a:r>
              <a:rPr sz="750" dirty="0">
                <a:solidFill>
                  <a:srgbClr val="171514"/>
                </a:solidFill>
                <a:latin typeface="Microsoft Sans Serif"/>
                <a:cs typeface="Microsoft Sans Serif"/>
              </a:rPr>
              <a:t>si </a:t>
            </a:r>
            <a:r>
              <a:rPr sz="750" spc="10" dirty="0">
                <a:solidFill>
                  <a:srgbClr val="171514"/>
                </a:solidFill>
                <a:latin typeface="Microsoft Sans Serif"/>
                <a:cs typeface="Microsoft Sans Serif"/>
              </a:rPr>
              <a:t>el </a:t>
            </a:r>
            <a:r>
              <a:rPr sz="750" spc="15" dirty="0" err="1">
                <a:solidFill>
                  <a:srgbClr val="171514"/>
                </a:solidFill>
                <a:latin typeface="Microsoft Sans Serif"/>
                <a:cs typeface="Microsoft Sans Serif"/>
              </a:rPr>
              <a:t>área</a:t>
            </a:r>
            <a:r>
              <a:rPr sz="750" spc="15"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es</a:t>
            </a:r>
            <a:r>
              <a:rPr lang="es-ES" sz="750" spc="-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limitada</a:t>
            </a:r>
            <a:r>
              <a:rPr sz="750" spc="2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adición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dentro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cuadrado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hueco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produce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sólo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disminución</a:t>
            </a:r>
            <a:r>
              <a:rPr sz="750"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muy</a:t>
            </a:r>
            <a:r>
              <a:rPr lang="es-ES" sz="750" spc="4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pequeña</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valor de </a:t>
            </a:r>
            <a:r>
              <a:rPr sz="750" spc="10" dirty="0">
                <a:solidFill>
                  <a:srgbClr val="171514"/>
                </a:solidFill>
                <a:latin typeface="Microsoft Sans Serif"/>
                <a:cs typeface="Microsoft Sans Serif"/>
              </a:rPr>
              <a:t>la resistencia,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hace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adición</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tales </a:t>
            </a:r>
            <a:r>
              <a:rPr lang="es-ES" sz="750" spc="15" dirty="0" smtClean="0">
                <a:solidFill>
                  <a:srgbClr val="171514"/>
                </a:solidFill>
                <a:latin typeface="Microsoft Sans Serif"/>
                <a:cs typeface="Microsoft Sans Serif"/>
              </a:rPr>
              <a:t>jabalina</a:t>
            </a:r>
            <a:r>
              <a:rPr sz="750" spc="15" dirty="0" smtClean="0">
                <a:solidFill>
                  <a:srgbClr val="171514"/>
                </a:solidFill>
                <a:latin typeface="Microsoft Sans Serif"/>
                <a:cs typeface="Microsoft Sans Serif"/>
              </a:rPr>
              <a:t>s </a:t>
            </a:r>
            <a:r>
              <a:rPr sz="750" spc="40" dirty="0">
                <a:solidFill>
                  <a:srgbClr val="171514"/>
                </a:solidFill>
                <a:latin typeface="Microsoft Sans Serif"/>
                <a:cs typeface="Microsoft Sans Serif"/>
              </a:rPr>
              <a:t>no </a:t>
            </a:r>
            <a:r>
              <a:rPr sz="750" spc="25" dirty="0" err="1" smtClean="0">
                <a:solidFill>
                  <a:srgbClr val="171514"/>
                </a:solidFill>
                <a:latin typeface="Microsoft Sans Serif"/>
                <a:cs typeface="Microsoft Sans Serif"/>
              </a:rPr>
              <a:t>resulte</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económica</a:t>
            </a:r>
            <a:r>
              <a:rPr sz="750" spc="15" dirty="0">
                <a:solidFill>
                  <a:srgbClr val="171514"/>
                </a:solidFill>
                <a:latin typeface="Microsoft Sans Serif"/>
                <a:cs typeface="Microsoft Sans Serif"/>
              </a:rPr>
              <a:t>.</a:t>
            </a:r>
            <a:endParaRPr sz="750" dirty="0">
              <a:latin typeface="Microsoft Sans Serif"/>
              <a:cs typeface="Microsoft Sans Serif"/>
            </a:endParaRPr>
          </a:p>
        </p:txBody>
      </p:sp>
      <p:sp>
        <p:nvSpPr>
          <p:cNvPr id="18" name="object 18"/>
          <p:cNvSpPr txBox="1"/>
          <p:nvPr/>
        </p:nvSpPr>
        <p:spPr>
          <a:xfrm>
            <a:off x="6407047" y="4357823"/>
            <a:ext cx="92333" cy="716280"/>
          </a:xfrm>
          <a:prstGeom prst="rect">
            <a:avLst/>
          </a:prstGeom>
        </p:spPr>
        <p:txBody>
          <a:bodyPr vert="vert270" wrap="square" lIns="0" tIns="17780" rIns="0" bIns="0" rtlCol="0">
            <a:spAutoFit/>
          </a:bodyPr>
          <a:lstStyle/>
          <a:p>
            <a:pPr marL="12700">
              <a:spcBef>
                <a:spcPts val="140"/>
              </a:spcBef>
            </a:pPr>
            <a:r>
              <a:rPr sz="600" dirty="0">
                <a:solidFill>
                  <a:srgbClr val="171514"/>
                </a:solidFill>
                <a:latin typeface="Microsoft Sans Serif"/>
                <a:cs typeface="Microsoft Sans Serif"/>
              </a:rPr>
              <a:t>resistencia,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ohmios</a:t>
            </a:r>
            <a:endParaRPr sz="600">
              <a:latin typeface="Microsoft Sans Serif"/>
              <a:cs typeface="Microsoft Sans Serif"/>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307390" y="4005902"/>
            <a:ext cx="2426970" cy="98425"/>
            <a:chOff x="1624265" y="4005901"/>
            <a:chExt cx="2426970" cy="98425"/>
          </a:xfrm>
        </p:grpSpPr>
        <p:pic>
          <p:nvPicPr>
            <p:cNvPr id="3" name="object 3"/>
            <p:cNvPicPr/>
            <p:nvPr/>
          </p:nvPicPr>
          <p:blipFill>
            <a:blip r:embed="rId2" cstate="print"/>
            <a:stretch>
              <a:fillRect/>
            </a:stretch>
          </p:blipFill>
          <p:spPr>
            <a:xfrm>
              <a:off x="1624265" y="4008589"/>
              <a:ext cx="2426552" cy="95618"/>
            </a:xfrm>
            <a:prstGeom prst="rect">
              <a:avLst/>
            </a:prstGeom>
          </p:spPr>
        </p:pic>
        <p:sp>
          <p:nvSpPr>
            <p:cNvPr id="4" name="object 4"/>
            <p:cNvSpPr/>
            <p:nvPr/>
          </p:nvSpPr>
          <p:spPr>
            <a:xfrm>
              <a:off x="1642442" y="4009076"/>
              <a:ext cx="2395855" cy="0"/>
            </a:xfrm>
            <a:custGeom>
              <a:avLst/>
              <a:gdLst/>
              <a:ahLst/>
              <a:cxnLst/>
              <a:rect l="l" t="t" r="r" b="b"/>
              <a:pathLst>
                <a:path w="2395854">
                  <a:moveTo>
                    <a:pt x="0" y="0"/>
                  </a:moveTo>
                  <a:lnTo>
                    <a:pt x="2395639" y="0"/>
                  </a:lnTo>
                </a:path>
              </a:pathLst>
            </a:custGeom>
            <a:ln w="6350">
              <a:solidFill>
                <a:srgbClr val="231F20"/>
              </a:solidFill>
            </a:ln>
          </p:spPr>
          <p:txBody>
            <a:bodyPr wrap="square" lIns="0" tIns="0" rIns="0" bIns="0" rtlCol="0"/>
            <a:lstStyle/>
            <a:p>
              <a:endParaRPr/>
            </a:p>
          </p:txBody>
        </p:sp>
      </p:grpSp>
      <p:pic>
        <p:nvPicPr>
          <p:cNvPr id="5" name="object 5"/>
          <p:cNvPicPr/>
          <p:nvPr/>
        </p:nvPicPr>
        <p:blipFill>
          <a:blip r:embed="rId3" cstate="print"/>
          <a:stretch>
            <a:fillRect/>
          </a:stretch>
        </p:blipFill>
        <p:spPr>
          <a:xfrm>
            <a:off x="7235871" y="4568127"/>
            <a:ext cx="211010" cy="238899"/>
          </a:xfrm>
          <a:prstGeom prst="rect">
            <a:avLst/>
          </a:prstGeom>
        </p:spPr>
      </p:pic>
      <p:pic>
        <p:nvPicPr>
          <p:cNvPr id="6" name="object 6"/>
          <p:cNvPicPr/>
          <p:nvPr/>
        </p:nvPicPr>
        <p:blipFill>
          <a:blip r:embed="rId4" cstate="print"/>
          <a:stretch>
            <a:fillRect/>
          </a:stretch>
        </p:blipFill>
        <p:spPr>
          <a:xfrm>
            <a:off x="6530110" y="4357718"/>
            <a:ext cx="406720" cy="475738"/>
          </a:xfrm>
          <a:prstGeom prst="rect">
            <a:avLst/>
          </a:prstGeom>
        </p:spPr>
      </p:pic>
      <p:sp>
        <p:nvSpPr>
          <p:cNvPr id="7" name="object 7"/>
          <p:cNvSpPr/>
          <p:nvPr/>
        </p:nvSpPr>
        <p:spPr>
          <a:xfrm>
            <a:off x="7904304" y="4530346"/>
            <a:ext cx="46990" cy="46990"/>
          </a:xfrm>
          <a:custGeom>
            <a:avLst/>
            <a:gdLst/>
            <a:ahLst/>
            <a:cxnLst/>
            <a:rect l="l" t="t" r="r" b="b"/>
            <a:pathLst>
              <a:path w="46989" h="46989">
                <a:moveTo>
                  <a:pt x="46837" y="0"/>
                </a:moveTo>
                <a:lnTo>
                  <a:pt x="0" y="0"/>
                </a:lnTo>
                <a:lnTo>
                  <a:pt x="23418" y="46812"/>
                </a:lnTo>
                <a:lnTo>
                  <a:pt x="46837" y="0"/>
                </a:lnTo>
                <a:close/>
              </a:path>
            </a:pathLst>
          </a:custGeom>
          <a:solidFill>
            <a:srgbClr val="231F20"/>
          </a:solidFill>
        </p:spPr>
        <p:txBody>
          <a:bodyPr wrap="square" lIns="0" tIns="0" rIns="0" bIns="0" rtlCol="0"/>
          <a:lstStyle/>
          <a:p>
            <a:endParaRPr/>
          </a:p>
        </p:txBody>
      </p:sp>
      <p:grpSp>
        <p:nvGrpSpPr>
          <p:cNvPr id="8" name="object 8"/>
          <p:cNvGrpSpPr/>
          <p:nvPr/>
        </p:nvGrpSpPr>
        <p:grpSpPr>
          <a:xfrm>
            <a:off x="7904304" y="4009086"/>
            <a:ext cx="46990" cy="529590"/>
            <a:chOff x="3221179" y="4009086"/>
            <a:chExt cx="46990" cy="529590"/>
          </a:xfrm>
        </p:grpSpPr>
        <p:sp>
          <p:nvSpPr>
            <p:cNvPr id="9" name="object 9"/>
            <p:cNvSpPr/>
            <p:nvPr/>
          </p:nvSpPr>
          <p:spPr>
            <a:xfrm>
              <a:off x="3221179" y="4009086"/>
              <a:ext cx="46990" cy="46990"/>
            </a:xfrm>
            <a:custGeom>
              <a:avLst/>
              <a:gdLst/>
              <a:ahLst/>
              <a:cxnLst/>
              <a:rect l="l" t="t" r="r" b="b"/>
              <a:pathLst>
                <a:path w="46989" h="46989">
                  <a:moveTo>
                    <a:pt x="23418" y="0"/>
                  </a:moveTo>
                  <a:lnTo>
                    <a:pt x="0" y="46812"/>
                  </a:lnTo>
                  <a:lnTo>
                    <a:pt x="46824" y="46812"/>
                  </a:lnTo>
                  <a:lnTo>
                    <a:pt x="23418" y="0"/>
                  </a:lnTo>
                  <a:close/>
                </a:path>
              </a:pathLst>
            </a:custGeom>
            <a:solidFill>
              <a:srgbClr val="231F20"/>
            </a:solidFill>
          </p:spPr>
          <p:txBody>
            <a:bodyPr wrap="square" lIns="0" tIns="0" rIns="0" bIns="0" rtlCol="0"/>
            <a:lstStyle/>
            <a:p>
              <a:endParaRPr/>
            </a:p>
          </p:txBody>
        </p:sp>
        <p:sp>
          <p:nvSpPr>
            <p:cNvPr id="10" name="object 10"/>
            <p:cNvSpPr/>
            <p:nvPr/>
          </p:nvSpPr>
          <p:spPr>
            <a:xfrm>
              <a:off x="3244598" y="4048094"/>
              <a:ext cx="0" cy="490220"/>
            </a:xfrm>
            <a:custGeom>
              <a:avLst/>
              <a:gdLst/>
              <a:ahLst/>
              <a:cxnLst/>
              <a:rect l="l" t="t" r="r" b="b"/>
              <a:pathLst>
                <a:path h="490220">
                  <a:moveTo>
                    <a:pt x="0" y="0"/>
                  </a:moveTo>
                  <a:lnTo>
                    <a:pt x="0" y="490054"/>
                  </a:lnTo>
                </a:path>
              </a:pathLst>
            </a:custGeom>
            <a:ln w="9524">
              <a:solidFill>
                <a:srgbClr val="231F20"/>
              </a:solidFill>
            </a:ln>
          </p:spPr>
          <p:txBody>
            <a:bodyPr wrap="square" lIns="0" tIns="0" rIns="0" bIns="0" rtlCol="0"/>
            <a:lstStyle/>
            <a:p>
              <a:endParaRPr/>
            </a:p>
          </p:txBody>
        </p:sp>
      </p:grpSp>
      <p:grpSp>
        <p:nvGrpSpPr>
          <p:cNvPr id="11" name="object 11"/>
          <p:cNvGrpSpPr/>
          <p:nvPr/>
        </p:nvGrpSpPr>
        <p:grpSpPr>
          <a:xfrm>
            <a:off x="6643179" y="5488776"/>
            <a:ext cx="1743710" cy="1861185"/>
            <a:chOff x="1960054" y="5488775"/>
            <a:chExt cx="1743710" cy="1861185"/>
          </a:xfrm>
        </p:grpSpPr>
        <p:pic>
          <p:nvPicPr>
            <p:cNvPr id="12" name="object 12"/>
            <p:cNvPicPr/>
            <p:nvPr/>
          </p:nvPicPr>
          <p:blipFill>
            <a:blip r:embed="rId5" cstate="print"/>
            <a:stretch>
              <a:fillRect/>
            </a:stretch>
          </p:blipFill>
          <p:spPr>
            <a:xfrm>
              <a:off x="2045003" y="5519172"/>
              <a:ext cx="1225691" cy="1088218"/>
            </a:xfrm>
            <a:prstGeom prst="rect">
              <a:avLst/>
            </a:prstGeom>
          </p:spPr>
        </p:pic>
        <p:pic>
          <p:nvPicPr>
            <p:cNvPr id="13" name="object 13"/>
            <p:cNvPicPr/>
            <p:nvPr/>
          </p:nvPicPr>
          <p:blipFill>
            <a:blip r:embed="rId6" cstate="print"/>
            <a:stretch>
              <a:fillRect/>
            </a:stretch>
          </p:blipFill>
          <p:spPr>
            <a:xfrm>
              <a:off x="3267659" y="5488775"/>
              <a:ext cx="435863" cy="1860804"/>
            </a:xfrm>
            <a:prstGeom prst="rect">
              <a:avLst/>
            </a:prstGeom>
          </p:spPr>
        </p:pic>
        <p:pic>
          <p:nvPicPr>
            <p:cNvPr id="14" name="object 14"/>
            <p:cNvPicPr/>
            <p:nvPr/>
          </p:nvPicPr>
          <p:blipFill>
            <a:blip r:embed="rId7" cstate="print"/>
            <a:stretch>
              <a:fillRect/>
            </a:stretch>
          </p:blipFill>
          <p:spPr>
            <a:xfrm>
              <a:off x="1960054" y="6604343"/>
              <a:ext cx="1310640" cy="745236"/>
            </a:xfrm>
            <a:prstGeom prst="rect">
              <a:avLst/>
            </a:prstGeom>
          </p:spPr>
        </p:pic>
      </p:grpSp>
      <p:sp>
        <p:nvSpPr>
          <p:cNvPr id="15" name="object 15"/>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30</a:t>
            </a:r>
            <a:endParaRPr sz="900">
              <a:latin typeface="Arial"/>
              <a:cs typeface="Arial"/>
            </a:endParaRPr>
          </a:p>
        </p:txBody>
      </p:sp>
      <p:sp>
        <p:nvSpPr>
          <p:cNvPr id="16" name="object 16"/>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7" name="object 17"/>
          <p:cNvSpPr txBox="1"/>
          <p:nvPr/>
        </p:nvSpPr>
        <p:spPr>
          <a:xfrm>
            <a:off x="5337175" y="788197"/>
            <a:ext cx="4329430" cy="1592580"/>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3.3</a:t>
            </a:r>
            <a:r>
              <a:rPr sz="800" b="1" spc="-15" dirty="0">
                <a:solidFill>
                  <a:srgbClr val="171514"/>
                </a:solidFill>
                <a:latin typeface="Arial"/>
                <a:cs typeface="Arial"/>
              </a:rPr>
              <a:t> </a:t>
            </a:r>
            <a:r>
              <a:rPr sz="800" b="1" spc="-40" dirty="0">
                <a:solidFill>
                  <a:srgbClr val="171514"/>
                </a:solidFill>
                <a:latin typeface="Arial"/>
                <a:cs typeface="Arial"/>
              </a:rPr>
              <a:t>PUESTA</a:t>
            </a:r>
            <a:r>
              <a:rPr sz="800" b="1" spc="-15" dirty="0">
                <a:solidFill>
                  <a:srgbClr val="171514"/>
                </a:solidFill>
                <a:latin typeface="Arial"/>
                <a:cs typeface="Arial"/>
              </a:rPr>
              <a:t> </a:t>
            </a:r>
            <a:r>
              <a:rPr sz="800" b="1" spc="-30" dirty="0">
                <a:solidFill>
                  <a:srgbClr val="171514"/>
                </a:solidFill>
                <a:latin typeface="Arial"/>
                <a:cs typeface="Arial"/>
              </a:rPr>
              <a:t>A</a:t>
            </a:r>
            <a:r>
              <a:rPr sz="800" b="1" spc="-15" dirty="0">
                <a:solidFill>
                  <a:srgbClr val="171514"/>
                </a:solidFill>
                <a:latin typeface="Arial"/>
                <a:cs typeface="Arial"/>
              </a:rPr>
              <a:t> </a:t>
            </a:r>
            <a:r>
              <a:rPr sz="800" b="1" spc="-25" dirty="0">
                <a:solidFill>
                  <a:srgbClr val="171514"/>
                </a:solidFill>
                <a:latin typeface="Arial"/>
                <a:cs typeface="Arial"/>
              </a:rPr>
              <a:t>TIERRA</a:t>
            </a:r>
            <a:r>
              <a:rPr sz="800" b="1" spc="-15" dirty="0">
                <a:solidFill>
                  <a:srgbClr val="171514"/>
                </a:solidFill>
                <a:latin typeface="Arial"/>
                <a:cs typeface="Arial"/>
              </a:rPr>
              <a:t> </a:t>
            </a:r>
            <a:r>
              <a:rPr sz="800" b="1" spc="5" dirty="0">
                <a:solidFill>
                  <a:srgbClr val="171514"/>
                </a:solidFill>
                <a:latin typeface="Arial"/>
                <a:cs typeface="Arial"/>
              </a:rPr>
              <a:t>MEDIANTE</a:t>
            </a:r>
            <a:r>
              <a:rPr sz="800" b="1" spc="-15" dirty="0">
                <a:solidFill>
                  <a:srgbClr val="171514"/>
                </a:solidFill>
                <a:latin typeface="Arial"/>
                <a:cs typeface="Arial"/>
              </a:rPr>
              <a:t> </a:t>
            </a:r>
            <a:r>
              <a:rPr sz="800" b="1" spc="-60" dirty="0">
                <a:solidFill>
                  <a:srgbClr val="171514"/>
                </a:solidFill>
                <a:latin typeface="Arial"/>
                <a:cs typeface="Arial"/>
              </a:rPr>
              <a:t>CABLES</a:t>
            </a:r>
            <a:r>
              <a:rPr sz="800" b="1" spc="-15" dirty="0">
                <a:solidFill>
                  <a:srgbClr val="171514"/>
                </a:solidFill>
                <a:latin typeface="Arial"/>
                <a:cs typeface="Arial"/>
              </a:rPr>
              <a:t> </a:t>
            </a:r>
            <a:r>
              <a:rPr sz="800" b="1" spc="-35" dirty="0">
                <a:solidFill>
                  <a:srgbClr val="171514"/>
                </a:solidFill>
                <a:latin typeface="Arial"/>
                <a:cs typeface="Arial"/>
              </a:rPr>
              <a:t>ENTERRADOS</a:t>
            </a:r>
            <a:r>
              <a:rPr sz="800" b="1" spc="-15" dirty="0">
                <a:solidFill>
                  <a:srgbClr val="171514"/>
                </a:solidFill>
                <a:latin typeface="Arial"/>
                <a:cs typeface="Arial"/>
              </a:rPr>
              <a:t> </a:t>
            </a:r>
            <a:r>
              <a:rPr sz="800" b="1" spc="-10" dirty="0">
                <a:solidFill>
                  <a:srgbClr val="171514"/>
                </a:solidFill>
                <a:latin typeface="Arial"/>
                <a:cs typeface="Arial"/>
              </a:rPr>
              <a:t>HORIZONTALES</a:t>
            </a:r>
            <a:endParaRPr sz="800" dirty="0">
              <a:latin typeface="Arial"/>
              <a:cs typeface="Arial"/>
            </a:endParaRPr>
          </a:p>
          <a:p>
            <a:pPr marL="12700" marR="58419">
              <a:lnSpc>
                <a:spcPct val="133300"/>
              </a:lnSpc>
              <a:spcBef>
                <a:spcPts val="590"/>
              </a:spcBef>
            </a:pPr>
            <a:r>
              <a:rPr sz="750" spc="-35"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naturaleza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rocosa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si </a:t>
            </a:r>
            <a:r>
              <a:rPr sz="750" spc="15" dirty="0">
                <a:solidFill>
                  <a:srgbClr val="171514"/>
                </a:solidFill>
                <a:latin typeface="Microsoft Sans Serif"/>
                <a:cs typeface="Microsoft Sans Serif"/>
              </a:rPr>
              <a:t>hay</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capa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roca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cerca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superficie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dificulta</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 </a:t>
            </a:r>
            <a:r>
              <a:rPr sz="750" spc="20" dirty="0">
                <a:solidFill>
                  <a:srgbClr val="171514"/>
                </a:solidFill>
                <a:latin typeface="Microsoft Sans Serif"/>
                <a:cs typeface="Microsoft Sans Serif"/>
              </a:rPr>
              <a:t>uso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electrodos</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motriz, </a:t>
            </a:r>
            <a:r>
              <a:rPr sz="750" spc="20" dirty="0">
                <a:solidFill>
                  <a:srgbClr val="171514"/>
                </a:solidFill>
                <a:latin typeface="Microsoft Sans Serif"/>
                <a:cs typeface="Microsoft Sans Serif"/>
              </a:rPr>
              <a:t>entonces </a:t>
            </a:r>
            <a:r>
              <a:rPr sz="750" spc="-5" dirty="0">
                <a:solidFill>
                  <a:srgbClr val="171514"/>
                </a:solidFill>
                <a:latin typeface="Microsoft Sans Serif"/>
                <a:cs typeface="Microsoft Sans Serif"/>
              </a:rPr>
              <a:t>se </a:t>
            </a:r>
            <a:r>
              <a:rPr sz="750" spc="10" dirty="0">
                <a:solidFill>
                  <a:srgbClr val="171514"/>
                </a:solidFill>
                <a:latin typeface="Microsoft Sans Serif"/>
                <a:cs typeface="Microsoft Sans Serif"/>
              </a:rPr>
              <a:t>usa </a:t>
            </a:r>
            <a:r>
              <a:rPr sz="750" spc="45" dirty="0">
                <a:solidFill>
                  <a:srgbClr val="171514"/>
                </a:solidFill>
                <a:latin typeface="Microsoft Sans Serif"/>
                <a:cs typeface="Microsoft Sans Serif"/>
              </a:rPr>
              <a:t>un </a:t>
            </a:r>
            <a:r>
              <a:rPr sz="750" spc="10" dirty="0">
                <a:solidFill>
                  <a:srgbClr val="171514"/>
                </a:solidFill>
                <a:latin typeface="Microsoft Sans Serif"/>
                <a:cs typeface="Microsoft Sans Serif"/>
              </a:rPr>
              <a:t>cable </a:t>
            </a:r>
            <a:r>
              <a:rPr sz="750" spc="30" dirty="0">
                <a:solidFill>
                  <a:srgbClr val="171514"/>
                </a:solidFill>
                <a:latin typeface="Microsoft Sans Serif"/>
                <a:cs typeface="Microsoft Sans Serif"/>
              </a:rPr>
              <a:t>horizontal </a:t>
            </a:r>
            <a:r>
              <a:rPr sz="750" spc="35" dirty="0">
                <a:solidFill>
                  <a:srgbClr val="171514"/>
                </a:solidFill>
                <a:latin typeface="Microsoft Sans Serif"/>
                <a:cs typeface="Microsoft Sans Serif"/>
              </a:rPr>
              <a:t>enterrado</a:t>
            </a:r>
            <a:r>
              <a:rPr sz="750" spc="3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profundidad</a:t>
            </a:r>
            <a:r>
              <a:rPr sz="750" spc="4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5" dirty="0">
                <a:solidFill>
                  <a:srgbClr val="171514"/>
                </a:solidFill>
                <a:latin typeface="Microsoft Sans Serif"/>
                <a:cs typeface="Microsoft Sans Serif"/>
              </a:rPr>
              <a:t>0,5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1 </a:t>
            </a:r>
            <a:r>
              <a:rPr sz="750" spc="75" dirty="0">
                <a:solidFill>
                  <a:srgbClr val="171514"/>
                </a:solidFill>
                <a:latin typeface="Microsoft Sans Serif"/>
                <a:cs typeface="Microsoft Sans Serif"/>
              </a:rPr>
              <a:t>m </a:t>
            </a:r>
            <a:r>
              <a:rPr sz="750" spc="30" dirty="0">
                <a:solidFill>
                  <a:srgbClr val="171514"/>
                </a:solidFill>
                <a:latin typeface="Microsoft Sans Serif"/>
                <a:cs typeface="Microsoft Sans Serif"/>
              </a:rPr>
              <a:t>como </a:t>
            </a:r>
            <a:r>
              <a:rPr sz="750" spc="25" dirty="0">
                <a:solidFill>
                  <a:srgbClr val="171514"/>
                </a:solidFill>
                <a:latin typeface="Microsoft Sans Serif"/>
                <a:cs typeface="Microsoft Sans Serif"/>
              </a:rPr>
              <a:t>electrodo de tierra. </a:t>
            </a:r>
            <a:r>
              <a:rPr sz="750" spc="-10" dirty="0">
                <a:solidFill>
                  <a:srgbClr val="171514"/>
                </a:solidFill>
                <a:latin typeface="Microsoft Sans Serif"/>
                <a:cs typeface="Microsoft Sans Serif"/>
              </a:rPr>
              <a:t>Este </a:t>
            </a:r>
            <a:r>
              <a:rPr sz="750" spc="30" dirty="0">
                <a:solidFill>
                  <a:srgbClr val="171514"/>
                </a:solidFill>
                <a:latin typeface="Microsoft Sans Serif"/>
                <a:cs typeface="Microsoft Sans Serif"/>
              </a:rPr>
              <a:t>alambre </a:t>
            </a:r>
            <a:r>
              <a:rPr sz="750" spc="25" dirty="0">
                <a:solidFill>
                  <a:srgbClr val="171514"/>
                </a:solidFill>
                <a:latin typeface="Microsoft Sans Serif"/>
                <a:cs typeface="Microsoft Sans Serif"/>
              </a:rPr>
              <a:t>puede </a:t>
            </a:r>
            <a:r>
              <a:rPr sz="750" spc="35" dirty="0" err="1">
                <a:solidFill>
                  <a:srgbClr val="171514"/>
                </a:solidFill>
                <a:latin typeface="Microsoft Sans Serif"/>
                <a:cs typeface="Microsoft Sans Serif"/>
              </a:rPr>
              <a:t>tener</a:t>
            </a:r>
            <a:r>
              <a:rPr sz="750" spc="3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diferentes</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formas</a:t>
            </a:r>
            <a:r>
              <a:rPr sz="750" spc="2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línea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recta,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ángulo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recto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estrella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multibrazo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3.8).</a:t>
            </a:r>
            <a:endParaRPr sz="750" dirty="0">
              <a:latin typeface="Microsoft Sans Serif"/>
              <a:cs typeface="Microsoft Sans Serif"/>
            </a:endParaRPr>
          </a:p>
          <a:p>
            <a:pPr marL="12700" marR="89535" indent="152400">
              <a:lnSpc>
                <a:spcPct val="133300"/>
              </a:lnSpc>
            </a:pP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3.9</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muestra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variación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cable</a:t>
            </a:r>
            <a:r>
              <a:rPr sz="750" spc="-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recto</a:t>
            </a:r>
            <a:r>
              <a:rPr lang="es-ES" sz="750" spc="3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horizontal </a:t>
            </a:r>
            <a:r>
              <a:rPr sz="750" spc="30" dirty="0">
                <a:solidFill>
                  <a:srgbClr val="171514"/>
                </a:solidFill>
                <a:latin typeface="Microsoft Sans Serif"/>
                <a:cs typeface="Microsoft Sans Serif"/>
              </a:rPr>
              <a:t>enterrado. </a:t>
            </a:r>
            <a:r>
              <a:rPr sz="750" spc="-50" dirty="0">
                <a:solidFill>
                  <a:srgbClr val="171514"/>
                </a:solidFill>
                <a:latin typeface="Microsoft Sans Serif"/>
                <a:cs typeface="Microsoft Sans Serif"/>
              </a:rPr>
              <a:t>Es </a:t>
            </a:r>
            <a:r>
              <a:rPr sz="750" spc="20" dirty="0">
                <a:solidFill>
                  <a:srgbClr val="171514"/>
                </a:solidFill>
                <a:latin typeface="Microsoft Sans Serif"/>
                <a:cs typeface="Microsoft Sans Serif"/>
              </a:rPr>
              <a:t>evidente </a:t>
            </a:r>
            <a:r>
              <a:rPr sz="750" spc="30" dirty="0">
                <a:solidFill>
                  <a:srgbClr val="171514"/>
                </a:solidFill>
                <a:latin typeface="Microsoft Sans Serif"/>
                <a:cs typeface="Microsoft Sans Serif"/>
              </a:rPr>
              <a:t>que </a:t>
            </a:r>
            <a:r>
              <a:rPr sz="750" dirty="0">
                <a:solidFill>
                  <a:srgbClr val="171514"/>
                </a:solidFill>
                <a:latin typeface="Microsoft Sans Serif"/>
                <a:cs typeface="Microsoft Sans Serif"/>
              </a:rPr>
              <a:t>si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longitud </a:t>
            </a:r>
            <a:r>
              <a:rPr sz="750" spc="20" dirty="0">
                <a:solidFill>
                  <a:srgbClr val="171514"/>
                </a:solidFill>
                <a:latin typeface="Microsoft Sans Serif"/>
                <a:cs typeface="Microsoft Sans Serif"/>
              </a:rPr>
              <a:t>del </a:t>
            </a:r>
            <a:r>
              <a:rPr sz="750" spc="10" dirty="0">
                <a:solidFill>
                  <a:srgbClr val="171514"/>
                </a:solidFill>
                <a:latin typeface="Microsoft Sans Serif"/>
                <a:cs typeface="Microsoft Sans Serif"/>
              </a:rPr>
              <a:t>cable </a:t>
            </a:r>
            <a:r>
              <a:rPr sz="750" spc="20" dirty="0">
                <a:solidFill>
                  <a:srgbClr val="171514"/>
                </a:solidFill>
                <a:latin typeface="Microsoft Sans Serif"/>
                <a:cs typeface="Microsoft Sans Serif"/>
              </a:rPr>
              <a:t>supera </a:t>
            </a:r>
            <a:r>
              <a:rPr sz="750" spc="10" dirty="0">
                <a:solidFill>
                  <a:srgbClr val="171514"/>
                </a:solidFill>
                <a:latin typeface="Microsoft Sans Serif"/>
                <a:cs typeface="Microsoft Sans Serif"/>
              </a:rPr>
              <a:t>los 90 </a:t>
            </a:r>
            <a:r>
              <a:rPr sz="750" spc="30" dirty="0">
                <a:solidFill>
                  <a:srgbClr val="171514"/>
                </a:solidFill>
                <a:latin typeface="Microsoft Sans Serif"/>
                <a:cs typeface="Microsoft Sans Serif"/>
              </a:rPr>
              <a:t>m, </a:t>
            </a:r>
            <a:r>
              <a:rPr sz="750" spc="10" dirty="0">
                <a:solidFill>
                  <a:srgbClr val="171514"/>
                </a:solidFill>
                <a:latin typeface="Microsoft Sans Serif"/>
                <a:cs typeface="Microsoft Sans Serif"/>
              </a:rPr>
              <a:t>la </a:t>
            </a:r>
            <a:r>
              <a:rPr sz="750" spc="10" dirty="0" err="1">
                <a:solidFill>
                  <a:srgbClr val="171514"/>
                </a:solidFill>
                <a:latin typeface="Microsoft Sans Serif"/>
                <a:cs typeface="Microsoft Sans Serif"/>
              </a:rPr>
              <a:t>tasa</a:t>
            </a:r>
            <a:r>
              <a:rPr sz="750" spc="1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disminución</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cable</a:t>
            </a:r>
            <a:r>
              <a:rPr sz="750" spc="-5" dirty="0">
                <a:solidFill>
                  <a:srgbClr val="171514"/>
                </a:solidFill>
                <a:latin typeface="Microsoft Sans Serif"/>
                <a:cs typeface="Microsoft Sans Serif"/>
              </a:rPr>
              <a:t> se </a:t>
            </a:r>
            <a:r>
              <a:rPr sz="750" spc="15" dirty="0">
                <a:solidFill>
                  <a:srgbClr val="171514"/>
                </a:solidFill>
                <a:latin typeface="Microsoft Sans Serif"/>
                <a:cs typeface="Microsoft Sans Serif"/>
              </a:rPr>
              <a:t>vuelve</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muy</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pequeña</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ts val="1200"/>
              </a:lnSpc>
              <a:spcBef>
                <a:spcPts val="90"/>
              </a:spcBef>
            </a:pP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general,</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electrodo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alambre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enterrado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encontrar</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partir</a:t>
            </a:r>
            <a:r>
              <a:rPr lang="es-ES" sz="700" spc="3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1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siguiente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ecuación</a:t>
            </a:r>
            <a:r>
              <a:rPr sz="700" spc="10" dirty="0">
                <a:solidFill>
                  <a:srgbClr val="171514"/>
                </a:solidFill>
                <a:latin typeface="Microsoft Sans Serif"/>
                <a:cs typeface="Microsoft Sans Serif"/>
              </a:rPr>
              <a:t>:</a:t>
            </a:r>
            <a:endParaRPr sz="700" dirty="0">
              <a:latin typeface="Microsoft Sans Serif"/>
              <a:cs typeface="Microsoft Sans Serif"/>
            </a:endParaRPr>
          </a:p>
        </p:txBody>
      </p:sp>
      <p:sp>
        <p:nvSpPr>
          <p:cNvPr id="18" name="object 18"/>
          <p:cNvSpPr txBox="1"/>
          <p:nvPr/>
        </p:nvSpPr>
        <p:spPr>
          <a:xfrm>
            <a:off x="7008337" y="2657887"/>
            <a:ext cx="248285" cy="173766"/>
          </a:xfrm>
          <a:prstGeom prst="rect">
            <a:avLst/>
          </a:prstGeom>
        </p:spPr>
        <p:txBody>
          <a:bodyPr vert="horz" wrap="square" lIns="0" tIns="12065" rIns="0" bIns="0" rtlCol="0">
            <a:spAutoFit/>
          </a:bodyPr>
          <a:lstStyle/>
          <a:p>
            <a:pPr marL="12700">
              <a:spcBef>
                <a:spcPts val="95"/>
              </a:spcBef>
            </a:pPr>
            <a:r>
              <a:rPr sz="1000" spc="55" dirty="0">
                <a:latin typeface="Microsoft Sans Serif"/>
                <a:cs typeface="Microsoft Sans Serif"/>
              </a:rPr>
              <a:t>2π</a:t>
            </a:r>
            <a:r>
              <a:rPr sz="1050" i="1" spc="-60" dirty="0">
                <a:latin typeface="Arial"/>
                <a:cs typeface="Arial"/>
              </a:rPr>
              <a:t>L</a:t>
            </a:r>
            <a:endParaRPr sz="1050">
              <a:latin typeface="Arial"/>
              <a:cs typeface="Arial"/>
            </a:endParaRPr>
          </a:p>
        </p:txBody>
      </p:sp>
      <p:sp>
        <p:nvSpPr>
          <p:cNvPr id="19" name="object 19"/>
          <p:cNvSpPr txBox="1"/>
          <p:nvPr/>
        </p:nvSpPr>
        <p:spPr>
          <a:xfrm>
            <a:off x="6749257" y="2469757"/>
            <a:ext cx="1395095" cy="182101"/>
          </a:xfrm>
          <a:prstGeom prst="rect">
            <a:avLst/>
          </a:prstGeom>
        </p:spPr>
        <p:txBody>
          <a:bodyPr vert="horz" wrap="square" lIns="0" tIns="12700" rIns="0" bIns="0" rtlCol="0">
            <a:spAutoFit/>
          </a:bodyPr>
          <a:lstStyle/>
          <a:p>
            <a:pPr marL="38100">
              <a:spcBef>
                <a:spcPts val="100"/>
              </a:spcBef>
            </a:pPr>
            <a:r>
              <a:rPr sz="1575" i="1" spc="-112" baseline="-34391" dirty="0">
                <a:latin typeface="Arial"/>
                <a:cs typeface="Arial"/>
              </a:rPr>
              <a:t>R</a:t>
            </a:r>
            <a:r>
              <a:rPr sz="1500" spc="-112" baseline="-36111" dirty="0" smtClean="0">
                <a:latin typeface="Microsoft Sans Serif"/>
                <a:cs typeface="Microsoft Sans Serif"/>
              </a:rPr>
              <a:t>=</a:t>
            </a:r>
            <a:r>
              <a:rPr lang="es-ES" sz="1500" spc="179" baseline="-36111" dirty="0" smtClean="0">
                <a:latin typeface="Microsoft Sans Serif"/>
                <a:cs typeface="Microsoft Sans Serif"/>
              </a:rPr>
              <a:t> </a:t>
            </a:r>
            <a:r>
              <a:rPr sz="800" i="1" u="sng" spc="20" dirty="0" smtClean="0">
                <a:uFill>
                  <a:solidFill>
                    <a:srgbClr val="000000"/>
                  </a:solidFill>
                </a:uFill>
                <a:latin typeface="Arial"/>
                <a:cs typeface="Arial"/>
              </a:rPr>
              <a:t>ρ</a:t>
            </a:r>
            <a:r>
              <a:rPr sz="1100" u="sng" spc="20" dirty="0" smtClean="0">
                <a:uFill>
                  <a:solidFill>
                    <a:srgbClr val="000000"/>
                  </a:solidFill>
                </a:uFill>
                <a:latin typeface="Microsoft Sans Serif"/>
                <a:cs typeface="Microsoft Sans Serif"/>
              </a:rPr>
              <a:t>[</a:t>
            </a:r>
            <a:r>
              <a:rPr sz="800" u="sng" spc="20" dirty="0" err="1" smtClean="0">
                <a:uFill>
                  <a:solidFill>
                    <a:srgbClr val="000000"/>
                  </a:solidFill>
                </a:uFill>
                <a:latin typeface="Microsoft Sans Serif"/>
                <a:cs typeface="Microsoft Sans Serif"/>
              </a:rPr>
              <a:t>e</a:t>
            </a:r>
            <a:r>
              <a:rPr sz="800" spc="20" dirty="0" err="1" smtClean="0">
                <a:latin typeface="Microsoft Sans Serif"/>
                <a:cs typeface="Microsoft Sans Serif"/>
              </a:rPr>
              <a:t>n</a:t>
            </a:r>
            <a:r>
              <a:rPr sz="800" spc="20" dirty="0" smtClean="0">
                <a:latin typeface="Microsoft Sans Serif"/>
                <a:cs typeface="Microsoft Sans Serif"/>
              </a:rPr>
              <a:t>(4</a:t>
            </a:r>
            <a:r>
              <a:rPr sz="800" i="1" spc="20" dirty="0" smtClean="0">
                <a:latin typeface="Arial"/>
                <a:cs typeface="Arial"/>
              </a:rPr>
              <a:t>yo</a:t>
            </a:r>
            <a:r>
              <a:rPr sz="800" spc="20" dirty="0" smtClean="0">
                <a:latin typeface="Microsoft Sans Serif"/>
                <a:cs typeface="Microsoft Sans Serif"/>
              </a:rPr>
              <a:t>/</a:t>
            </a:r>
            <a:r>
              <a:rPr sz="800" i="1" spc="20" dirty="0" smtClean="0">
                <a:latin typeface="Arial"/>
                <a:cs typeface="Arial"/>
              </a:rPr>
              <a:t>d</a:t>
            </a:r>
            <a:r>
              <a:rPr sz="800" spc="20" dirty="0">
                <a:latin typeface="Microsoft Sans Serif"/>
                <a:cs typeface="Microsoft Sans Serif"/>
              </a:rPr>
              <a:t>)</a:t>
            </a:r>
            <a:r>
              <a:rPr sz="800" spc="-25" dirty="0">
                <a:latin typeface="Microsoft Sans Serif"/>
                <a:cs typeface="Microsoft Sans Serif"/>
              </a:rPr>
              <a:t> </a:t>
            </a:r>
            <a:r>
              <a:rPr sz="800" spc="10" dirty="0">
                <a:latin typeface="Microsoft Sans Serif"/>
                <a:cs typeface="Microsoft Sans Serif"/>
              </a:rPr>
              <a:t>+</a:t>
            </a:r>
            <a:r>
              <a:rPr sz="800" i="1" spc="10" dirty="0">
                <a:latin typeface="Arial"/>
                <a:cs typeface="Arial"/>
              </a:rPr>
              <a:t>F</a:t>
            </a:r>
            <a:r>
              <a:rPr sz="800" spc="10" dirty="0">
                <a:latin typeface="Microsoft Sans Serif"/>
                <a:cs typeface="Microsoft Sans Serif"/>
              </a:rPr>
              <a:t>(</a:t>
            </a:r>
            <a:r>
              <a:rPr sz="800" i="1" spc="10" dirty="0">
                <a:latin typeface="Arial"/>
                <a:cs typeface="Arial"/>
              </a:rPr>
              <a:t>h</a:t>
            </a:r>
            <a:r>
              <a:rPr sz="800" spc="10" dirty="0">
                <a:latin typeface="Microsoft Sans Serif"/>
                <a:cs typeface="Microsoft Sans Serif"/>
              </a:rPr>
              <a:t>/</a:t>
            </a:r>
            <a:r>
              <a:rPr sz="800" i="1" spc="10" dirty="0">
                <a:latin typeface="Arial"/>
                <a:cs typeface="Arial"/>
              </a:rPr>
              <a:t>yo</a:t>
            </a:r>
            <a:r>
              <a:rPr sz="800" spc="10" dirty="0">
                <a:latin typeface="Microsoft Sans Serif"/>
                <a:cs typeface="Microsoft Sans Serif"/>
              </a:rPr>
              <a:t>)</a:t>
            </a:r>
            <a:r>
              <a:rPr sz="1100" spc="10" dirty="0">
                <a:latin typeface="Microsoft Sans Serif"/>
                <a:cs typeface="Microsoft Sans Serif"/>
              </a:rPr>
              <a:t>]</a:t>
            </a:r>
            <a:endParaRPr sz="1100" dirty="0">
              <a:latin typeface="Microsoft Sans Serif"/>
              <a:cs typeface="Microsoft Sans Serif"/>
            </a:endParaRPr>
          </a:p>
        </p:txBody>
      </p:sp>
      <p:sp>
        <p:nvSpPr>
          <p:cNvPr id="20" name="object 20"/>
          <p:cNvSpPr txBox="1"/>
          <p:nvPr/>
        </p:nvSpPr>
        <p:spPr>
          <a:xfrm>
            <a:off x="9374506" y="2585248"/>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(3.8)</a:t>
            </a:r>
            <a:endParaRPr sz="850">
              <a:latin typeface="Microsoft Sans Serif"/>
              <a:cs typeface="Microsoft Sans Serif"/>
            </a:endParaRPr>
          </a:p>
        </p:txBody>
      </p:sp>
      <p:sp>
        <p:nvSpPr>
          <p:cNvPr id="21" name="object 21"/>
          <p:cNvSpPr txBox="1"/>
          <p:nvPr/>
        </p:nvSpPr>
        <p:spPr>
          <a:xfrm>
            <a:off x="5337175" y="2882231"/>
            <a:ext cx="1562100" cy="644407"/>
          </a:xfrm>
          <a:prstGeom prst="rect">
            <a:avLst/>
          </a:prstGeom>
        </p:spPr>
        <p:txBody>
          <a:bodyPr vert="horz" wrap="square" lIns="0" tIns="53975" rIns="0" bIns="0" rtlCol="0">
            <a:spAutoFit/>
          </a:bodyPr>
          <a:lstStyle/>
          <a:p>
            <a:pPr marL="12700">
              <a:spcBef>
                <a:spcPts val="425"/>
              </a:spcBef>
            </a:pPr>
            <a:r>
              <a:rPr sz="750" spc="35" dirty="0">
                <a:solidFill>
                  <a:srgbClr val="171514"/>
                </a:solidFill>
                <a:latin typeface="Microsoft Sans Serif"/>
                <a:cs typeface="Microsoft Sans Serif"/>
              </a:rPr>
              <a:t>dónde</a:t>
            </a:r>
            <a:endParaRPr sz="750" dirty="0">
              <a:latin typeface="Microsoft Sans Serif"/>
              <a:cs typeface="Microsoft Sans Serif"/>
            </a:endParaRPr>
          </a:p>
          <a:p>
            <a:pPr marL="165100" marR="5080">
              <a:lnSpc>
                <a:spcPts val="1200"/>
              </a:lnSpc>
              <a:spcBef>
                <a:spcPts val="90"/>
              </a:spcBef>
            </a:pPr>
            <a:r>
              <a:rPr sz="700" i="1" spc="25" dirty="0">
                <a:solidFill>
                  <a:srgbClr val="171514"/>
                </a:solidFill>
                <a:latin typeface="Arial"/>
                <a:cs typeface="Arial"/>
              </a:rPr>
              <a:t>L</a:t>
            </a:r>
            <a:r>
              <a:rPr sz="700" spc="25" dirty="0">
                <a:solidFill>
                  <a:srgbClr val="171514"/>
                </a:solidFill>
                <a:latin typeface="Microsoft Sans Serif"/>
                <a:cs typeface="Microsoft Sans Serif"/>
              </a:rPr>
              <a:t>=longitud </a:t>
            </a:r>
            <a:r>
              <a:rPr sz="700" spc="35" dirty="0">
                <a:solidFill>
                  <a:srgbClr val="171514"/>
                </a:solidFill>
                <a:latin typeface="Microsoft Sans Serif"/>
                <a:cs typeface="Microsoft Sans Serif"/>
              </a:rPr>
              <a:t>total </a:t>
            </a:r>
            <a:r>
              <a:rPr sz="700" spc="20" dirty="0">
                <a:solidFill>
                  <a:srgbClr val="171514"/>
                </a:solidFill>
                <a:latin typeface="Microsoft Sans Serif"/>
                <a:cs typeface="Microsoft Sans Serif"/>
              </a:rPr>
              <a:t>del </a:t>
            </a:r>
            <a:r>
              <a:rPr sz="700" spc="10" dirty="0">
                <a:solidFill>
                  <a:srgbClr val="171514"/>
                </a:solidFill>
                <a:latin typeface="Microsoft Sans Serif"/>
                <a:cs typeface="Microsoft Sans Serif"/>
              </a:rPr>
              <a:t>cable </a:t>
            </a:r>
            <a:r>
              <a:rPr sz="700" i="1" spc="10" dirty="0" err="1">
                <a:solidFill>
                  <a:srgbClr val="171514"/>
                </a:solidFill>
                <a:latin typeface="Arial"/>
                <a:cs typeface="Arial"/>
              </a:rPr>
              <a:t>yo</a:t>
            </a:r>
            <a:r>
              <a:rPr sz="700" spc="10" dirty="0" smtClean="0">
                <a:solidFill>
                  <a:srgbClr val="171514"/>
                </a:solidFill>
                <a:latin typeface="Microsoft Sans Serif"/>
                <a:cs typeface="Microsoft Sans Serif"/>
              </a:rPr>
              <a:t>=</a:t>
            </a:r>
            <a:r>
              <a:rPr lang="es-ES" sz="700" spc="1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longitud</a:t>
            </a:r>
            <a:r>
              <a:rPr sz="700" spc="-1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1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brazo</a:t>
            </a:r>
            <a:r>
              <a:rPr sz="700" spc="-15" dirty="0">
                <a:solidFill>
                  <a:srgbClr val="171514"/>
                </a:solidFill>
                <a:latin typeface="Microsoft Sans Serif"/>
                <a:cs typeface="Microsoft Sans Serif"/>
              </a:rPr>
              <a:t> </a:t>
            </a:r>
            <a:r>
              <a:rPr sz="700" i="1" spc="30" dirty="0" smtClean="0">
                <a:solidFill>
                  <a:srgbClr val="171514"/>
                </a:solidFill>
                <a:latin typeface="Arial"/>
                <a:cs typeface="Arial"/>
              </a:rPr>
              <a:t>d</a:t>
            </a:r>
            <a:r>
              <a:rPr sz="700" spc="30" dirty="0" smtClean="0">
                <a:solidFill>
                  <a:srgbClr val="171514"/>
                </a:solidFill>
                <a:latin typeface="Microsoft Sans Serif"/>
                <a:cs typeface="Microsoft Sans Serif"/>
              </a:rPr>
              <a:t>=</a:t>
            </a:r>
            <a:r>
              <a:rPr sz="700" spc="30" dirty="0" err="1" smtClean="0">
                <a:solidFill>
                  <a:srgbClr val="171514"/>
                </a:solidFill>
                <a:latin typeface="Microsoft Sans Serif"/>
                <a:cs typeface="Microsoft Sans Serif"/>
              </a:rPr>
              <a:t>diá</a:t>
            </a:r>
            <a:r>
              <a:rPr lang="es-ES" sz="700" spc="30" dirty="0" smtClean="0">
                <a:solidFill>
                  <a:srgbClr val="171514"/>
                </a:solidFill>
                <a:latin typeface="Microsoft Sans Serif"/>
                <a:cs typeface="Microsoft Sans Serif"/>
              </a:rPr>
              <a:t>m </a:t>
            </a:r>
            <a:r>
              <a:rPr sz="700" spc="20" dirty="0" smtClean="0">
                <a:solidFill>
                  <a:srgbClr val="171514"/>
                </a:solidFill>
                <a:latin typeface="Microsoft Sans Serif"/>
                <a:cs typeface="Microsoft Sans Serif"/>
              </a:rPr>
              <a:t>del </a:t>
            </a:r>
            <a:r>
              <a:rPr sz="700" spc="10" dirty="0">
                <a:solidFill>
                  <a:srgbClr val="171514"/>
                </a:solidFill>
                <a:latin typeface="Microsoft Sans Serif"/>
                <a:cs typeface="Microsoft Sans Serif"/>
              </a:rPr>
              <a:t>cable </a:t>
            </a:r>
            <a:r>
              <a:rPr sz="700" i="1" spc="30" dirty="0">
                <a:solidFill>
                  <a:srgbClr val="171514"/>
                </a:solidFill>
                <a:latin typeface="Arial"/>
                <a:cs typeface="Arial"/>
              </a:rPr>
              <a:t>h</a:t>
            </a:r>
            <a:r>
              <a:rPr sz="700" spc="30" dirty="0">
                <a:solidFill>
                  <a:srgbClr val="171514"/>
                </a:solidFill>
                <a:latin typeface="Microsoft Sans Serif"/>
                <a:cs typeface="Microsoft Sans Serif"/>
              </a:rPr>
              <a:t>=</a:t>
            </a:r>
            <a:r>
              <a:rPr sz="700" spc="30" dirty="0" err="1">
                <a:solidFill>
                  <a:srgbClr val="171514"/>
                </a:solidFill>
                <a:latin typeface="Microsoft Sans Serif"/>
                <a:cs typeface="Microsoft Sans Serif"/>
              </a:rPr>
              <a:t>profundidad</a:t>
            </a:r>
            <a:r>
              <a:rPr sz="700" spc="3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entierro</a:t>
            </a:r>
            <a:endParaRPr sz="700" dirty="0">
              <a:latin typeface="Microsoft Sans Serif"/>
              <a:cs typeface="Microsoft Sans Serif"/>
            </a:endParaRPr>
          </a:p>
        </p:txBody>
      </p:sp>
      <p:sp>
        <p:nvSpPr>
          <p:cNvPr id="22" name="object 22"/>
          <p:cNvSpPr txBox="1"/>
          <p:nvPr/>
        </p:nvSpPr>
        <p:spPr>
          <a:xfrm>
            <a:off x="7988760" y="4217924"/>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h</a:t>
            </a:r>
            <a:endParaRPr sz="800">
              <a:latin typeface="Arial"/>
              <a:cs typeface="Arial"/>
            </a:endParaRPr>
          </a:p>
        </p:txBody>
      </p:sp>
      <p:sp>
        <p:nvSpPr>
          <p:cNvPr id="23" name="object 23"/>
          <p:cNvSpPr txBox="1"/>
          <p:nvPr/>
        </p:nvSpPr>
        <p:spPr>
          <a:xfrm>
            <a:off x="6422899" y="4440326"/>
            <a:ext cx="621665" cy="140423"/>
          </a:xfrm>
          <a:prstGeom prst="rect">
            <a:avLst/>
          </a:prstGeom>
        </p:spPr>
        <p:txBody>
          <a:bodyPr vert="horz" wrap="square" lIns="0" tIns="17145" rIns="0" bIns="0" rtlCol="0">
            <a:spAutoFit/>
          </a:bodyPr>
          <a:lstStyle/>
          <a:p>
            <a:pPr marL="12700">
              <a:spcBef>
                <a:spcPts val="135"/>
              </a:spcBef>
              <a:tabLst>
                <a:tab pos="495300" algn="l"/>
              </a:tabLst>
            </a:pPr>
            <a:r>
              <a:rPr sz="800" i="1" u="dbl" dirty="0">
                <a:solidFill>
                  <a:srgbClr val="171514"/>
                </a:solidFill>
                <a:uFill>
                  <a:solidFill>
                    <a:srgbClr val="231F20"/>
                  </a:solidFill>
                </a:uFill>
                <a:latin typeface="Times New Roman"/>
                <a:cs typeface="Times New Roman"/>
              </a:rPr>
              <a:t> 	</a:t>
            </a:r>
            <a:r>
              <a:rPr sz="800" i="1" u="dbl" spc="20" dirty="0">
                <a:solidFill>
                  <a:srgbClr val="171514"/>
                </a:solidFill>
                <a:uFill>
                  <a:solidFill>
                    <a:srgbClr val="231F20"/>
                  </a:solidFill>
                </a:uFill>
                <a:latin typeface="Arial"/>
                <a:cs typeface="Arial"/>
              </a:rPr>
              <a:t>yo</a:t>
            </a:r>
            <a:endParaRPr sz="800">
              <a:latin typeface="Arial"/>
              <a:cs typeface="Arial"/>
            </a:endParaRPr>
          </a:p>
        </p:txBody>
      </p:sp>
      <p:sp>
        <p:nvSpPr>
          <p:cNvPr id="24" name="object 24"/>
          <p:cNvSpPr txBox="1"/>
          <p:nvPr/>
        </p:nvSpPr>
        <p:spPr>
          <a:xfrm>
            <a:off x="7221883" y="4580738"/>
            <a:ext cx="139065" cy="140423"/>
          </a:xfrm>
          <a:prstGeom prst="rect">
            <a:avLst/>
          </a:prstGeom>
        </p:spPr>
        <p:txBody>
          <a:bodyPr vert="horz" wrap="square" lIns="0" tIns="17145" rIns="0" bIns="0" rtlCol="0">
            <a:spAutoFit/>
          </a:bodyPr>
          <a:lstStyle/>
          <a:p>
            <a:pPr marL="12700">
              <a:spcBef>
                <a:spcPts val="135"/>
              </a:spcBef>
            </a:pPr>
            <a:r>
              <a:rPr sz="800" i="1" spc="20" dirty="0">
                <a:solidFill>
                  <a:srgbClr val="171514"/>
                </a:solidFill>
                <a:latin typeface="Arial"/>
                <a:cs typeface="Arial"/>
              </a:rPr>
              <a:t>yo</a:t>
            </a:r>
            <a:endParaRPr sz="800">
              <a:latin typeface="Arial"/>
              <a:cs typeface="Arial"/>
            </a:endParaRPr>
          </a:p>
        </p:txBody>
      </p:sp>
      <p:sp>
        <p:nvSpPr>
          <p:cNvPr id="25" name="object 25"/>
          <p:cNvSpPr txBox="1"/>
          <p:nvPr/>
        </p:nvSpPr>
        <p:spPr>
          <a:xfrm>
            <a:off x="7396060" y="4403834"/>
            <a:ext cx="1189990" cy="473848"/>
          </a:xfrm>
          <a:prstGeom prst="rect">
            <a:avLst/>
          </a:prstGeom>
        </p:spPr>
        <p:txBody>
          <a:bodyPr vert="horz" wrap="square" lIns="0" tIns="1905" rIns="0" bIns="0" rtlCol="0">
            <a:spAutoFit/>
          </a:bodyPr>
          <a:lstStyle/>
          <a:p>
            <a:pPr>
              <a:spcBef>
                <a:spcPts val="15"/>
              </a:spcBef>
            </a:pPr>
            <a:endParaRPr sz="1050">
              <a:latin typeface="Times New Roman"/>
              <a:cs typeface="Times New Roman"/>
            </a:endParaRPr>
          </a:p>
          <a:p>
            <a:pPr marL="38100">
              <a:tabLst>
                <a:tab pos="346075" algn="l"/>
                <a:tab pos="642620" algn="l"/>
                <a:tab pos="1151255" algn="l"/>
              </a:tabLst>
            </a:pPr>
            <a:r>
              <a:rPr sz="800" i="1" u="dbl" dirty="0">
                <a:solidFill>
                  <a:srgbClr val="171514"/>
                </a:solidFill>
                <a:uFill>
                  <a:solidFill>
                    <a:srgbClr val="231F20"/>
                  </a:solidFill>
                </a:uFill>
                <a:latin typeface="Times New Roman"/>
                <a:cs typeface="Times New Roman"/>
              </a:rPr>
              <a:t> 	</a:t>
            </a:r>
            <a:r>
              <a:rPr sz="800" i="1" dirty="0">
                <a:solidFill>
                  <a:srgbClr val="171514"/>
                </a:solidFill>
                <a:latin typeface="Times New Roman"/>
                <a:cs typeface="Times New Roman"/>
              </a:rPr>
              <a:t>	</a:t>
            </a:r>
            <a:r>
              <a:rPr sz="800" i="1" u="dbl" dirty="0">
                <a:solidFill>
                  <a:srgbClr val="171514"/>
                </a:solidFill>
                <a:uFill>
                  <a:solidFill>
                    <a:srgbClr val="231F20"/>
                  </a:solidFill>
                </a:uFill>
                <a:latin typeface="Times New Roman"/>
                <a:cs typeface="Times New Roman"/>
              </a:rPr>
              <a:t> 	</a:t>
            </a:r>
            <a:endParaRPr sz="800">
              <a:latin typeface="Times New Roman"/>
              <a:cs typeface="Times New Roman"/>
            </a:endParaRPr>
          </a:p>
          <a:p>
            <a:pPr marL="177800">
              <a:spcBef>
                <a:spcPts val="489"/>
              </a:spcBef>
              <a:tabLst>
                <a:tab pos="854075" algn="l"/>
              </a:tabLst>
            </a:pPr>
            <a:r>
              <a:rPr sz="1200" i="1" spc="30" baseline="6944" dirty="0">
                <a:solidFill>
                  <a:srgbClr val="171514"/>
                </a:solidFill>
                <a:latin typeface="Arial"/>
                <a:cs typeface="Arial"/>
              </a:rPr>
              <a:t>yo	</a:t>
            </a:r>
            <a:r>
              <a:rPr sz="800" i="1" spc="-30" dirty="0">
                <a:solidFill>
                  <a:srgbClr val="171514"/>
                </a:solidFill>
                <a:latin typeface="Arial"/>
                <a:cs typeface="Arial"/>
              </a:rPr>
              <a:t>L</a:t>
            </a:r>
            <a:endParaRPr sz="800">
              <a:latin typeface="Arial"/>
              <a:cs typeface="Arial"/>
            </a:endParaRPr>
          </a:p>
        </p:txBody>
      </p:sp>
      <p:sp>
        <p:nvSpPr>
          <p:cNvPr id="26" name="object 26"/>
          <p:cNvSpPr txBox="1"/>
          <p:nvPr/>
        </p:nvSpPr>
        <p:spPr>
          <a:xfrm>
            <a:off x="5337175" y="5004764"/>
            <a:ext cx="2037714" cy="112851"/>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a:t>
            </a:r>
            <a:r>
              <a:rPr sz="650" b="1" spc="-20" dirty="0">
                <a:solidFill>
                  <a:srgbClr val="171514"/>
                </a:solidFill>
                <a:latin typeface="Arial"/>
                <a:cs typeface="Arial"/>
              </a:rPr>
              <a:t> </a:t>
            </a:r>
            <a:r>
              <a:rPr sz="650" b="1" spc="10" dirty="0">
                <a:solidFill>
                  <a:srgbClr val="171514"/>
                </a:solidFill>
                <a:latin typeface="Arial"/>
                <a:cs typeface="Arial"/>
              </a:rPr>
              <a:t>3.8</a:t>
            </a:r>
            <a:r>
              <a:rPr sz="650" spc="10" dirty="0">
                <a:solidFill>
                  <a:srgbClr val="171514"/>
                </a:solidFill>
                <a:latin typeface="Microsoft Sans Serif"/>
                <a:cs typeface="Microsoft Sans Serif"/>
              </a:rPr>
              <a:t>Formas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comunes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alambre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enterrado.</a:t>
            </a:r>
            <a:endParaRPr sz="650">
              <a:latin typeface="Microsoft Sans Serif"/>
              <a:cs typeface="Microsoft Sans Serif"/>
            </a:endParaRPr>
          </a:p>
        </p:txBody>
      </p:sp>
      <p:sp>
        <p:nvSpPr>
          <p:cNvPr id="27" name="object 27"/>
          <p:cNvSpPr txBox="1"/>
          <p:nvPr/>
        </p:nvSpPr>
        <p:spPr>
          <a:xfrm>
            <a:off x="5337172" y="7248563"/>
            <a:ext cx="4188460" cy="532765"/>
          </a:xfrm>
          <a:prstGeom prst="rect">
            <a:avLst/>
          </a:prstGeom>
        </p:spPr>
        <p:txBody>
          <a:bodyPr vert="horz" wrap="square" lIns="0" tIns="12700" rIns="0" bIns="0" rtlCol="0">
            <a:spAutoFit/>
          </a:bodyPr>
          <a:lstStyle/>
          <a:p>
            <a:pPr marL="709930" algn="ctr">
              <a:spcBef>
                <a:spcPts val="100"/>
              </a:spcBef>
            </a:pPr>
            <a:r>
              <a:rPr sz="450" spc="20" dirty="0">
                <a:solidFill>
                  <a:srgbClr val="171514"/>
                </a:solidFill>
                <a:latin typeface="Microsoft Sans Serif"/>
                <a:cs typeface="Microsoft Sans Serif"/>
              </a:rPr>
              <a:t>longitud</a:t>
            </a:r>
            <a:r>
              <a:rPr sz="450" spc="-20" dirty="0">
                <a:solidFill>
                  <a:srgbClr val="171514"/>
                </a:solidFill>
                <a:latin typeface="Microsoft Sans Serif"/>
                <a:cs typeface="Microsoft Sans Serif"/>
              </a:rPr>
              <a:t> </a:t>
            </a:r>
            <a:r>
              <a:rPr sz="450" spc="10" dirty="0">
                <a:solidFill>
                  <a:srgbClr val="171514"/>
                </a:solidFill>
                <a:latin typeface="Microsoft Sans Serif"/>
                <a:cs typeface="Microsoft Sans Serif"/>
              </a:rPr>
              <a:t>del</a:t>
            </a:r>
            <a:r>
              <a:rPr sz="450" spc="-15" dirty="0">
                <a:solidFill>
                  <a:srgbClr val="171514"/>
                </a:solidFill>
                <a:latin typeface="Microsoft Sans Serif"/>
                <a:cs typeface="Microsoft Sans Serif"/>
              </a:rPr>
              <a:t> </a:t>
            </a:r>
            <a:r>
              <a:rPr sz="450" spc="5" dirty="0">
                <a:solidFill>
                  <a:srgbClr val="171514"/>
                </a:solidFill>
                <a:latin typeface="Microsoft Sans Serif"/>
                <a:cs typeface="Microsoft Sans Serif"/>
              </a:rPr>
              <a:t>cable,</a:t>
            </a:r>
            <a:r>
              <a:rPr sz="450" spc="-15" dirty="0">
                <a:solidFill>
                  <a:srgbClr val="171514"/>
                </a:solidFill>
                <a:latin typeface="Microsoft Sans Serif"/>
                <a:cs typeface="Microsoft Sans Serif"/>
              </a:rPr>
              <a:t> </a:t>
            </a:r>
            <a:r>
              <a:rPr sz="450" spc="45" dirty="0">
                <a:solidFill>
                  <a:srgbClr val="171514"/>
                </a:solidFill>
                <a:latin typeface="Microsoft Sans Serif"/>
                <a:cs typeface="Microsoft Sans Serif"/>
              </a:rPr>
              <a:t>m</a:t>
            </a:r>
            <a:endParaRPr sz="450" dirty="0">
              <a:latin typeface="Microsoft Sans Serif"/>
              <a:cs typeface="Microsoft Sans Serif"/>
            </a:endParaRPr>
          </a:p>
          <a:p>
            <a:pPr>
              <a:lnSpc>
                <a:spcPct val="100000"/>
              </a:lnSpc>
            </a:pPr>
            <a:endParaRPr sz="600" dirty="0">
              <a:latin typeface="Microsoft Sans Serif"/>
              <a:cs typeface="Microsoft Sans Serif"/>
            </a:endParaRPr>
          </a:p>
          <a:p>
            <a:pPr>
              <a:spcBef>
                <a:spcPts val="40"/>
              </a:spcBef>
            </a:pPr>
            <a:endParaRPr sz="500" dirty="0">
              <a:latin typeface="Microsoft Sans Serif"/>
              <a:cs typeface="Microsoft Sans Serif"/>
            </a:endParaRPr>
          </a:p>
          <a:p>
            <a:pPr marL="12700" marR="5080">
              <a:lnSpc>
                <a:spcPct val="138500"/>
              </a:lnSpc>
            </a:pPr>
            <a:r>
              <a:rPr sz="650" b="1" spc="-10" dirty="0">
                <a:solidFill>
                  <a:srgbClr val="171514"/>
                </a:solidFill>
                <a:latin typeface="Arial"/>
                <a:cs typeface="Arial"/>
              </a:rPr>
              <a:t>FIGURA</a:t>
            </a:r>
            <a:r>
              <a:rPr sz="650" b="1" spc="-15" dirty="0">
                <a:solidFill>
                  <a:srgbClr val="171514"/>
                </a:solidFill>
                <a:latin typeface="Arial"/>
                <a:cs typeface="Arial"/>
              </a:rPr>
              <a:t> </a:t>
            </a:r>
            <a:r>
              <a:rPr sz="650" b="1" spc="10" dirty="0">
                <a:solidFill>
                  <a:srgbClr val="171514"/>
                </a:solidFill>
                <a:latin typeface="Arial"/>
                <a:cs typeface="Arial"/>
              </a:rPr>
              <a:t>3.9</a:t>
            </a:r>
            <a:r>
              <a:rPr sz="650" spc="10" dirty="0">
                <a:solidFill>
                  <a:srgbClr val="171514"/>
                </a:solidFill>
                <a:latin typeface="Microsoft Sans Serif"/>
                <a:cs typeface="Microsoft Sans Serif"/>
              </a:rPr>
              <a:t>Variación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resistencia</a:t>
            </a:r>
            <a:r>
              <a:rPr sz="650" dirty="0">
                <a:solidFill>
                  <a:srgbClr val="171514"/>
                </a:solidFill>
                <a:latin typeface="Microsoft Sans Serif"/>
                <a:cs typeface="Microsoft Sans Serif"/>
              </a:rPr>
              <a:t> a </a:t>
            </a:r>
            <a:r>
              <a:rPr sz="650" spc="30" dirty="0">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longitud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cable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cable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horizontal</a:t>
            </a:r>
            <a:r>
              <a:rPr sz="650" dirty="0">
                <a:solidFill>
                  <a:srgbClr val="171514"/>
                </a:solidFill>
                <a:latin typeface="Microsoft Sans Serif"/>
                <a:cs typeface="Microsoft Sans Serif"/>
              </a:rPr>
              <a:t> </a:t>
            </a:r>
            <a:r>
              <a:rPr sz="650" spc="30" dirty="0" err="1">
                <a:solidFill>
                  <a:srgbClr val="171514"/>
                </a:solidFill>
                <a:latin typeface="Microsoft Sans Serif"/>
                <a:cs typeface="Microsoft Sans Serif"/>
              </a:rPr>
              <a:t>enterrado</a:t>
            </a:r>
            <a:r>
              <a:rPr sz="650" dirty="0">
                <a:solidFill>
                  <a:srgbClr val="171514"/>
                </a:solidFill>
                <a:latin typeface="Microsoft Sans Serif"/>
                <a:cs typeface="Microsoft Sans Serif"/>
              </a:rPr>
              <a:t> </a:t>
            </a:r>
            <a:r>
              <a:rPr sz="650" dirty="0" smtClean="0">
                <a:solidFill>
                  <a:srgbClr val="171514"/>
                </a:solidFill>
                <a:latin typeface="Microsoft Sans Serif"/>
                <a:cs typeface="Microsoft Sans Serif"/>
              </a:rPr>
              <a:t>a</a:t>
            </a:r>
            <a:r>
              <a:rPr lang="es-ES" sz="650"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una</a:t>
            </a:r>
            <a:r>
              <a:rPr sz="650" spc="-5" dirty="0" smtClean="0">
                <a:solidFill>
                  <a:srgbClr val="171514"/>
                </a:solidFill>
                <a:latin typeface="Microsoft Sans Serif"/>
                <a:cs typeface="Microsoft Sans Serif"/>
              </a:rPr>
              <a:t> </a:t>
            </a:r>
            <a:r>
              <a:rPr sz="650" spc="30" dirty="0">
                <a:solidFill>
                  <a:srgbClr val="171514"/>
                </a:solidFill>
                <a:latin typeface="Microsoft Sans Serif"/>
                <a:cs typeface="Microsoft Sans Serif"/>
              </a:rPr>
              <a:t>profundidad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60</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cm</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a:t>
            </a:r>
            <a:r>
              <a:rPr sz="650" spc="25" dirty="0" err="1" smtClean="0">
                <a:solidFill>
                  <a:srgbClr val="171514"/>
                </a:solidFill>
                <a:latin typeface="Microsoft Sans Serif"/>
                <a:cs typeface="Microsoft Sans Serif"/>
              </a:rPr>
              <a:t>diá</a:t>
            </a:r>
            <a:r>
              <a:rPr lang="es-ES" sz="650" spc="25" dirty="0" smtClean="0">
                <a:solidFill>
                  <a:srgbClr val="171514"/>
                </a:solidFill>
                <a:latin typeface="Microsoft Sans Serif"/>
                <a:cs typeface="Microsoft Sans Serif"/>
              </a:rPr>
              <a:t>m</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cable,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2,5 </a:t>
            </a:r>
            <a:r>
              <a:rPr sz="650" spc="10" dirty="0">
                <a:solidFill>
                  <a:srgbClr val="171514"/>
                </a:solidFill>
                <a:latin typeface="Microsoft Sans Serif"/>
                <a:cs typeface="Microsoft Sans Serif"/>
              </a:rPr>
              <a:t>cm;</a:t>
            </a:r>
            <a:r>
              <a:rPr sz="650" i="1" spc="10" dirty="0">
                <a:solidFill>
                  <a:srgbClr val="171514"/>
                </a:solidFill>
                <a:latin typeface="Arial"/>
                <a:cs typeface="Arial"/>
              </a:rPr>
              <a:t>ρ</a:t>
            </a:r>
            <a:r>
              <a:rPr sz="650" spc="1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100</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Ω·m</a:t>
            </a:r>
            <a:r>
              <a:rPr sz="650" spc="5" dirty="0">
                <a:solidFill>
                  <a:srgbClr val="171514"/>
                </a:solidFill>
                <a:latin typeface="Microsoft Sans Serif"/>
                <a:cs typeface="Microsoft Sans Serif"/>
              </a:rPr>
              <a:t>).</a:t>
            </a:r>
            <a:endParaRPr sz="650" dirty="0">
              <a:latin typeface="Microsoft Sans Serif"/>
              <a:cs typeface="Microsoft Sans Serif"/>
            </a:endParaRPr>
          </a:p>
        </p:txBody>
      </p:sp>
      <p:sp>
        <p:nvSpPr>
          <p:cNvPr id="28" name="object 28"/>
          <p:cNvSpPr txBox="1"/>
          <p:nvPr/>
        </p:nvSpPr>
        <p:spPr>
          <a:xfrm>
            <a:off x="6592677" y="6024192"/>
            <a:ext cx="84639" cy="658495"/>
          </a:xfrm>
          <a:prstGeom prst="rect">
            <a:avLst/>
          </a:prstGeom>
        </p:spPr>
        <p:txBody>
          <a:bodyPr vert="vert270" wrap="square" lIns="0" tIns="17145" rIns="0" bIns="0" rtlCol="0">
            <a:spAutoFit/>
          </a:bodyPr>
          <a:lstStyle/>
          <a:p>
            <a:pPr marL="12700">
              <a:spcBef>
                <a:spcPts val="135"/>
              </a:spcBef>
            </a:pPr>
            <a:r>
              <a:rPr sz="550" dirty="0">
                <a:solidFill>
                  <a:srgbClr val="171514"/>
                </a:solidFill>
                <a:latin typeface="Microsoft Sans Serif"/>
                <a:cs typeface="Microsoft Sans Serif"/>
              </a:rPr>
              <a:t>resistencia,</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ohmios</a:t>
            </a:r>
            <a:endParaRPr sz="550">
              <a:latin typeface="Microsoft Sans Serif"/>
              <a:cs typeface="Microsoft Sans Serif"/>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046647" y="3876384"/>
            <a:ext cx="3058680" cy="3610355"/>
          </a:xfrm>
          <a:prstGeom prst="rect">
            <a:avLst/>
          </a:prstGeom>
        </p:spPr>
      </p:pic>
      <p:sp>
        <p:nvSpPr>
          <p:cNvPr id="3" name="object 3"/>
          <p:cNvSpPr txBox="1"/>
          <p:nvPr/>
        </p:nvSpPr>
        <p:spPr>
          <a:xfrm>
            <a:off x="5337190" y="441331"/>
            <a:ext cx="967740" cy="97463"/>
          </a:xfrm>
          <a:prstGeom prst="rect">
            <a:avLst/>
          </a:prstGeom>
        </p:spPr>
        <p:txBody>
          <a:bodyPr vert="horz" wrap="square" lIns="0" tIns="12700" rIns="0" bIns="0" rtlCol="0">
            <a:spAutoFit/>
          </a:bodyPr>
          <a:lstStyle/>
          <a:p>
            <a:pPr marL="12700">
              <a:spcBef>
                <a:spcPts val="100"/>
              </a:spcBef>
            </a:pPr>
            <a:r>
              <a:rPr sz="550" spc="10" dirty="0">
                <a:solidFill>
                  <a:srgbClr val="171514"/>
                </a:solidFill>
                <a:latin typeface="Microsoft Sans Serif"/>
                <a:cs typeface="Microsoft Sans Serif"/>
              </a:rPr>
              <a:t>Electrodos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1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4" name="object 4"/>
          <p:cNvSpPr txBox="1"/>
          <p:nvPr/>
        </p:nvSpPr>
        <p:spPr>
          <a:xfrm>
            <a:off x="9480222"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31</a:t>
            </a:r>
            <a:endParaRPr sz="900">
              <a:latin typeface="Arial"/>
              <a:cs typeface="Arial"/>
            </a:endParaRPr>
          </a:p>
        </p:txBody>
      </p:sp>
      <p:sp>
        <p:nvSpPr>
          <p:cNvPr id="5" name="object 5"/>
          <p:cNvSpPr txBox="1"/>
          <p:nvPr/>
        </p:nvSpPr>
        <p:spPr>
          <a:xfrm>
            <a:off x="5336666" y="735794"/>
            <a:ext cx="4284980" cy="2646237"/>
          </a:xfrm>
          <a:prstGeom prst="rect">
            <a:avLst/>
          </a:prstGeom>
        </p:spPr>
        <p:txBody>
          <a:bodyPr vert="horz" wrap="square" lIns="0" tIns="17780" rIns="0" bIns="0" rtlCol="0">
            <a:spAutoFit/>
          </a:bodyPr>
          <a:lstStyle/>
          <a:p>
            <a:pPr marL="12700" marR="74295" indent="152400">
              <a:lnSpc>
                <a:spcPct val="133300"/>
              </a:lnSpc>
              <a:spcBef>
                <a:spcPts val="140"/>
              </a:spcBef>
            </a:pPr>
            <a:r>
              <a:rPr sz="750" spc="-15" dirty="0">
                <a:solidFill>
                  <a:srgbClr val="171514"/>
                </a:solidFill>
                <a:latin typeface="Microsoft Sans Serif"/>
                <a:cs typeface="Microsoft Sans Serif"/>
              </a:rPr>
              <a:t>La </a:t>
            </a:r>
            <a:r>
              <a:rPr sz="750" spc="15" dirty="0">
                <a:solidFill>
                  <a:srgbClr val="171514"/>
                </a:solidFill>
                <a:latin typeface="Microsoft Sans Serif"/>
                <a:cs typeface="Microsoft Sans Serif"/>
              </a:rPr>
              <a:t>función</a:t>
            </a:r>
            <a:r>
              <a:rPr sz="750" i="1" spc="15" dirty="0">
                <a:solidFill>
                  <a:srgbClr val="171514"/>
                </a:solidFill>
                <a:latin typeface="Arial"/>
                <a:cs typeface="Arial"/>
              </a:rPr>
              <a:t>F</a:t>
            </a:r>
            <a:r>
              <a:rPr sz="750" spc="15" dirty="0">
                <a:solidFill>
                  <a:srgbClr val="171514"/>
                </a:solidFill>
                <a:latin typeface="Microsoft Sans Serif"/>
                <a:cs typeface="Microsoft Sans Serif"/>
              </a:rPr>
              <a:t>(</a:t>
            </a:r>
            <a:r>
              <a:rPr sz="750" i="1" spc="15" dirty="0">
                <a:solidFill>
                  <a:srgbClr val="171514"/>
                </a:solidFill>
                <a:latin typeface="Arial"/>
                <a:cs typeface="Arial"/>
              </a:rPr>
              <a:t>h/l</a:t>
            </a:r>
            <a:r>
              <a:rPr sz="750" spc="15" dirty="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factor </a:t>
            </a:r>
            <a:r>
              <a:rPr sz="750" spc="25" dirty="0">
                <a:solidFill>
                  <a:srgbClr val="171514"/>
                </a:solidFill>
                <a:latin typeface="Microsoft Sans Serif"/>
                <a:cs typeface="Microsoft Sans Serif"/>
              </a:rPr>
              <a:t>de </a:t>
            </a:r>
            <a:r>
              <a:rPr sz="750" spc="40" dirty="0">
                <a:solidFill>
                  <a:srgbClr val="171514"/>
                </a:solidFill>
                <a:latin typeface="Microsoft Sans Serif"/>
                <a:cs typeface="Microsoft Sans Serif"/>
              </a:rPr>
              <a:t>profundidad </a:t>
            </a:r>
            <a:r>
              <a:rPr sz="750" spc="15" dirty="0">
                <a:solidFill>
                  <a:srgbClr val="171514"/>
                </a:solidFill>
                <a:latin typeface="Microsoft Sans Serif"/>
                <a:cs typeface="Microsoft Sans Serif"/>
              </a:rPr>
              <a:t>cuyo </a:t>
            </a:r>
            <a:r>
              <a:rPr sz="750" spc="25" dirty="0">
                <a:solidFill>
                  <a:srgbClr val="171514"/>
                </a:solidFill>
                <a:latin typeface="Microsoft Sans Serif"/>
                <a:cs typeface="Microsoft Sans Serif"/>
              </a:rPr>
              <a:t>valor depende de </a:t>
            </a:r>
            <a:r>
              <a:rPr sz="750" spc="10" dirty="0">
                <a:solidFill>
                  <a:srgbClr val="171514"/>
                </a:solidFill>
                <a:latin typeface="Microsoft Sans Serif"/>
                <a:cs typeface="Microsoft Sans Serif"/>
              </a:rPr>
              <a:t>la </a:t>
            </a:r>
            <a:r>
              <a:rPr sz="750" spc="25" dirty="0" err="1">
                <a:solidFill>
                  <a:srgbClr val="171514"/>
                </a:solidFill>
                <a:latin typeface="Microsoft Sans Serif"/>
                <a:cs typeface="Microsoft Sans Serif"/>
              </a:rPr>
              <a:t>configuración</a:t>
            </a:r>
            <a:r>
              <a:rPr sz="750" spc="2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cable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Su </a:t>
            </a:r>
            <a:r>
              <a:rPr sz="750" spc="25" dirty="0">
                <a:solidFill>
                  <a:srgbClr val="171514"/>
                </a:solidFill>
                <a:latin typeface="Microsoft Sans Serif"/>
                <a:cs typeface="Microsoft Sans Serif"/>
              </a:rPr>
              <a:t>valor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puede </a:t>
            </a:r>
            <a:r>
              <a:rPr sz="750" spc="35" dirty="0">
                <a:solidFill>
                  <a:srgbClr val="171514"/>
                </a:solidFill>
                <a:latin typeface="Microsoft Sans Serif"/>
                <a:cs typeface="Microsoft Sans Serif"/>
              </a:rPr>
              <a:t>obtener </a:t>
            </a:r>
            <a:r>
              <a:rPr sz="750" dirty="0">
                <a:solidFill>
                  <a:srgbClr val="171514"/>
                </a:solidFill>
                <a:latin typeface="Microsoft Sans Serif"/>
                <a:cs typeface="Microsoft Sans Serif"/>
              </a:rPr>
              <a:t>a </a:t>
            </a:r>
            <a:r>
              <a:rPr sz="750" spc="40" dirty="0">
                <a:solidFill>
                  <a:srgbClr val="171514"/>
                </a:solidFill>
                <a:latin typeface="Microsoft Sans Serif"/>
                <a:cs typeface="Microsoft Sans Serif"/>
              </a:rPr>
              <a:t>partir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curvas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3.10 </a:t>
            </a:r>
            <a:r>
              <a:rPr sz="750" spc="25" dirty="0">
                <a:solidFill>
                  <a:srgbClr val="171514"/>
                </a:solidFill>
                <a:latin typeface="Microsoft Sans Serif"/>
                <a:cs typeface="Microsoft Sans Serif"/>
              </a:rPr>
              <a:t>para </a:t>
            </a:r>
            <a:r>
              <a:rPr sz="750" spc="-5" dirty="0">
                <a:solidFill>
                  <a:srgbClr val="171514"/>
                </a:solidFill>
                <a:latin typeface="Microsoft Sans Serif"/>
                <a:cs typeface="Microsoft Sans Serif"/>
              </a:rPr>
              <a:t>seis </a:t>
            </a:r>
            <a:r>
              <a:rPr sz="750" spc="35" dirty="0" err="1">
                <a:solidFill>
                  <a:srgbClr val="171514"/>
                </a:solidFill>
                <a:latin typeface="Microsoft Sans Serif"/>
                <a:cs typeface="Microsoft Sans Serif"/>
              </a:rPr>
              <a:t>formas</a:t>
            </a:r>
            <a:r>
              <a:rPr sz="750" spc="3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alambre</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diferentes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[1].</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ejemplo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si</a:t>
            </a:r>
            <a:r>
              <a:rPr sz="750" i="1" spc="5" dirty="0">
                <a:solidFill>
                  <a:srgbClr val="171514"/>
                </a:solidFill>
                <a:latin typeface="Arial"/>
                <a:cs typeface="Arial"/>
              </a:rPr>
              <a:t>L</a:t>
            </a:r>
            <a:r>
              <a:rPr sz="750" spc="5" dirty="0">
                <a:solidFill>
                  <a:srgbClr val="171514"/>
                </a:solidFill>
                <a:latin typeface="Microsoft Sans Serif"/>
                <a:cs typeface="Microsoft Sans Serif"/>
              </a:rPr>
              <a:t>=150m,</a:t>
            </a:r>
            <a:r>
              <a:rPr sz="750" i="1" spc="5" dirty="0">
                <a:solidFill>
                  <a:srgbClr val="171514"/>
                </a:solidFill>
                <a:latin typeface="Arial"/>
                <a:cs typeface="Arial"/>
              </a:rPr>
              <a:t>d</a:t>
            </a:r>
            <a:r>
              <a:rPr sz="750" spc="5" dirty="0">
                <a:solidFill>
                  <a:srgbClr val="171514"/>
                </a:solidFill>
                <a:latin typeface="Microsoft Sans Serif"/>
                <a:cs typeface="Microsoft Sans Serif"/>
              </a:rPr>
              <a:t>=2,5</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cm,</a:t>
            </a:r>
            <a:r>
              <a:rPr sz="750" i="1" spc="15" dirty="0">
                <a:solidFill>
                  <a:srgbClr val="171514"/>
                </a:solidFill>
                <a:latin typeface="Arial"/>
                <a:cs typeface="Arial"/>
              </a:rPr>
              <a:t>h</a:t>
            </a:r>
            <a:r>
              <a:rPr sz="750" spc="15" dirty="0">
                <a:solidFill>
                  <a:srgbClr val="171514"/>
                </a:solidFill>
                <a:latin typeface="Microsoft Sans Serif"/>
                <a:cs typeface="Microsoft Sans Serif"/>
              </a:rPr>
              <a:t>=90</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cm,</a:t>
            </a:r>
            <a:r>
              <a:rPr sz="750" i="1" spc="10" dirty="0">
                <a:solidFill>
                  <a:srgbClr val="171514"/>
                </a:solidFill>
                <a:latin typeface="Arial"/>
                <a:cs typeface="Arial"/>
              </a:rPr>
              <a:t>ρ</a:t>
            </a:r>
            <a:r>
              <a:rPr sz="750" spc="1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100</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Ω·m,</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15" dirty="0" err="1">
                <a:solidFill>
                  <a:srgbClr val="171514"/>
                </a:solidFill>
                <a:latin typeface="Microsoft Sans Serif"/>
                <a:cs typeface="Microsoft Sans Serif"/>
              </a:rPr>
              <a:t>valores</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25" dirty="0">
                <a:solidFill>
                  <a:srgbClr val="171514"/>
                </a:solidFill>
                <a:latin typeface="Microsoft Sans Serif"/>
                <a:cs typeface="Microsoft Sans Serif"/>
              </a:rPr>
              <a:t>diferentes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formas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cable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siguientes</a:t>
            </a:r>
            <a:r>
              <a:rPr sz="750" spc="15" dirty="0">
                <a:solidFill>
                  <a:srgbClr val="171514"/>
                </a:solidFill>
                <a:latin typeface="Microsoft Sans Serif"/>
                <a:cs typeface="Microsoft Sans Serif"/>
              </a:rPr>
              <a:t>:</a:t>
            </a:r>
            <a:endParaRPr sz="750" dirty="0">
              <a:latin typeface="Microsoft Sans Serif"/>
              <a:cs typeface="Microsoft Sans Serif"/>
            </a:endParaRPr>
          </a:p>
          <a:p>
            <a:pPr>
              <a:spcBef>
                <a:spcPts val="10"/>
              </a:spcBef>
            </a:pPr>
            <a:endParaRPr sz="1050" dirty="0">
              <a:latin typeface="Microsoft Sans Serif"/>
              <a:cs typeface="Microsoft Sans Serif"/>
            </a:endParaRPr>
          </a:p>
          <a:p>
            <a:pPr marL="164465" marR="2277110">
              <a:lnSpc>
                <a:spcPct val="133300"/>
              </a:lnSpc>
            </a:pPr>
            <a:r>
              <a:rPr sz="750" dirty="0">
                <a:solidFill>
                  <a:srgbClr val="171514"/>
                </a:solidFill>
                <a:latin typeface="Microsoft Sans Serif"/>
                <a:cs typeface="Microsoft Sans Serif"/>
              </a:rPr>
              <a:t>Cable </a:t>
            </a:r>
            <a:r>
              <a:rPr sz="750" spc="30" dirty="0">
                <a:solidFill>
                  <a:srgbClr val="171514"/>
                </a:solidFill>
                <a:latin typeface="Microsoft Sans Serif"/>
                <a:cs typeface="Microsoft Sans Serif"/>
              </a:rPr>
              <a:t>recto </a:t>
            </a:r>
            <a:r>
              <a:rPr sz="750" spc="90" dirty="0">
                <a:solidFill>
                  <a:srgbClr val="171514"/>
                </a:solidFill>
                <a:latin typeface="Microsoft Sans Serif"/>
                <a:cs typeface="Microsoft Sans Serif"/>
              </a:rPr>
              <a:t>………………….1.41Ω </a:t>
            </a:r>
            <a:r>
              <a:rPr sz="750" spc="25" dirty="0" err="1" smtClean="0">
                <a:solidFill>
                  <a:srgbClr val="171514"/>
                </a:solidFill>
                <a:latin typeface="Microsoft Sans Serif"/>
                <a:cs typeface="Microsoft Sans Serif"/>
              </a:rPr>
              <a:t>Ángulo</a:t>
            </a:r>
            <a:r>
              <a:rPr lang="es-ES" sz="750" spc="2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recto </a:t>
            </a:r>
            <a:r>
              <a:rPr sz="750" spc="125" dirty="0">
                <a:solidFill>
                  <a:srgbClr val="171514"/>
                </a:solidFill>
                <a:latin typeface="Microsoft Sans Serif"/>
                <a:cs typeface="Microsoft Sans Serif"/>
              </a:rPr>
              <a:t>………………….. </a:t>
            </a:r>
            <a:r>
              <a:rPr sz="750" spc="5" dirty="0">
                <a:solidFill>
                  <a:srgbClr val="171514"/>
                </a:solidFill>
                <a:latin typeface="Microsoft Sans Serif"/>
                <a:cs typeface="Microsoft Sans Serif"/>
              </a:rPr>
              <a:t>1.44 </a:t>
            </a:r>
            <a:r>
              <a:rPr sz="750" dirty="0">
                <a:solidFill>
                  <a:srgbClr val="171514"/>
                </a:solidFill>
                <a:latin typeface="Microsoft Sans Serif"/>
                <a:cs typeface="Microsoft Sans Serif"/>
              </a:rPr>
              <a:t>Ω </a:t>
            </a:r>
            <a:r>
              <a:rPr sz="750" spc="5" dirty="0">
                <a:solidFill>
                  <a:srgbClr val="171514"/>
                </a:solidFill>
                <a:latin typeface="Microsoft Sans Serif"/>
                <a:cs typeface="Microsoft Sans Serif"/>
              </a:rPr>
              <a:t>Estrella </a:t>
            </a:r>
            <a:r>
              <a:rPr sz="750" spc="25" dirty="0">
                <a:solidFill>
                  <a:srgbClr val="171514"/>
                </a:solidFill>
                <a:latin typeface="Microsoft Sans Serif"/>
                <a:cs typeface="Microsoft Sans Serif"/>
              </a:rPr>
              <a:t>de </a:t>
            </a:r>
            <a:r>
              <a:rPr sz="750" spc="10" dirty="0" smtClean="0">
                <a:solidFill>
                  <a:srgbClr val="171514"/>
                </a:solidFill>
                <a:latin typeface="Microsoft Sans Serif"/>
                <a:cs typeface="Microsoft Sans Serif"/>
              </a:rPr>
              <a:t>3</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brazos</a:t>
            </a:r>
            <a:r>
              <a:rPr sz="750" spc="-15" dirty="0" smtClean="0">
                <a:solidFill>
                  <a:srgbClr val="171514"/>
                </a:solidFill>
                <a:latin typeface="Microsoft Sans Serif"/>
                <a:cs typeface="Microsoft Sans Serif"/>
              </a:rPr>
              <a:t> </a:t>
            </a:r>
            <a:r>
              <a:rPr sz="750" spc="105" dirty="0">
                <a:solidFill>
                  <a:srgbClr val="171514"/>
                </a:solidFill>
                <a:latin typeface="Microsoft Sans Serif"/>
                <a:cs typeface="Microsoft Sans Serif"/>
              </a:rPr>
              <a:t>…………………….1.50</a:t>
            </a:r>
            <a:r>
              <a:rPr sz="750" spc="-10" dirty="0">
                <a:solidFill>
                  <a:srgbClr val="171514"/>
                </a:solidFill>
                <a:latin typeface="Microsoft Sans Serif"/>
                <a:cs typeface="Microsoft Sans Serif"/>
              </a:rPr>
              <a:t> </a:t>
            </a:r>
            <a:r>
              <a:rPr sz="750" dirty="0">
                <a:solidFill>
                  <a:srgbClr val="171514"/>
                </a:solidFill>
                <a:latin typeface="Microsoft Sans Serif"/>
                <a:cs typeface="Microsoft Sans Serif"/>
              </a:rPr>
              <a:t>Ω</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Estrella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4</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brazos</a:t>
            </a:r>
            <a:r>
              <a:rPr sz="750" spc="-10" dirty="0" smtClean="0">
                <a:solidFill>
                  <a:srgbClr val="171514"/>
                </a:solidFill>
                <a:latin typeface="Microsoft Sans Serif"/>
                <a:cs typeface="Microsoft Sans Serif"/>
              </a:rPr>
              <a:t> </a:t>
            </a:r>
            <a:r>
              <a:rPr sz="750" spc="16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50" dirty="0">
                <a:solidFill>
                  <a:srgbClr val="171514"/>
                </a:solidFill>
                <a:latin typeface="Microsoft Sans Serif"/>
                <a:cs typeface="Microsoft Sans Serif"/>
              </a:rPr>
              <a:t>…….1,62</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Ω</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Estrella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6</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brazos</a:t>
            </a:r>
            <a:r>
              <a:rPr sz="750" spc="-15" dirty="0" smtClean="0">
                <a:solidFill>
                  <a:srgbClr val="171514"/>
                </a:solidFill>
                <a:latin typeface="Microsoft Sans Serif"/>
                <a:cs typeface="Microsoft Sans Serif"/>
              </a:rPr>
              <a:t> </a:t>
            </a:r>
            <a:r>
              <a:rPr sz="750" spc="105" dirty="0">
                <a:solidFill>
                  <a:srgbClr val="171514"/>
                </a:solidFill>
                <a:latin typeface="Microsoft Sans Serif"/>
                <a:cs typeface="Microsoft Sans Serif"/>
              </a:rPr>
              <a:t>…………………….1,94</a:t>
            </a:r>
            <a:r>
              <a:rPr sz="750" spc="-10" dirty="0">
                <a:solidFill>
                  <a:srgbClr val="171514"/>
                </a:solidFill>
                <a:latin typeface="Microsoft Sans Serif"/>
                <a:cs typeface="Microsoft Sans Serif"/>
              </a:rPr>
              <a:t> </a:t>
            </a:r>
            <a:r>
              <a:rPr sz="750" dirty="0">
                <a:solidFill>
                  <a:srgbClr val="171514"/>
                </a:solidFill>
                <a:latin typeface="Microsoft Sans Serif"/>
                <a:cs typeface="Microsoft Sans Serif"/>
              </a:rPr>
              <a:t>Ω</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Estrella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8</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brazos</a:t>
            </a:r>
            <a:r>
              <a:rPr sz="750" spc="-10" dirty="0" smtClean="0">
                <a:solidFill>
                  <a:srgbClr val="171514"/>
                </a:solidFill>
                <a:latin typeface="Microsoft Sans Serif"/>
                <a:cs typeface="Microsoft Sans Serif"/>
              </a:rPr>
              <a:t> </a:t>
            </a:r>
            <a:r>
              <a:rPr sz="750" spc="105" dirty="0">
                <a:solidFill>
                  <a:srgbClr val="171514"/>
                </a:solidFill>
                <a:latin typeface="Microsoft Sans Serif"/>
                <a:cs typeface="Microsoft Sans Serif"/>
              </a:rPr>
              <a:t>…………………….2,33</a:t>
            </a:r>
            <a:r>
              <a:rPr sz="750" spc="-10" dirty="0">
                <a:solidFill>
                  <a:srgbClr val="171514"/>
                </a:solidFill>
                <a:latin typeface="Microsoft Sans Serif"/>
                <a:cs typeface="Microsoft Sans Serif"/>
              </a:rPr>
              <a:t> </a:t>
            </a:r>
            <a:r>
              <a:rPr sz="750" dirty="0">
                <a:solidFill>
                  <a:srgbClr val="171514"/>
                </a:solidFill>
                <a:latin typeface="Microsoft Sans Serif"/>
                <a:cs typeface="Microsoft Sans Serif"/>
              </a:rPr>
              <a:t>Ω</a:t>
            </a:r>
            <a:endParaRPr sz="750" dirty="0">
              <a:latin typeface="Microsoft Sans Serif"/>
              <a:cs typeface="Microsoft Sans Serif"/>
            </a:endParaRPr>
          </a:p>
          <a:p>
            <a:pPr>
              <a:lnSpc>
                <a:spcPct val="100000"/>
              </a:lnSpc>
            </a:pPr>
            <a:endParaRPr sz="1050" dirty="0">
              <a:latin typeface="Microsoft Sans Serif"/>
              <a:cs typeface="Microsoft Sans Serif"/>
            </a:endParaRPr>
          </a:p>
          <a:p>
            <a:pPr marL="12700" marR="5080">
              <a:lnSpc>
                <a:spcPct val="142900"/>
              </a:lnSpc>
            </a:pPr>
            <a:r>
              <a:rPr sz="700" spc="-15" dirty="0">
                <a:solidFill>
                  <a:srgbClr val="171514"/>
                </a:solidFill>
                <a:latin typeface="Microsoft Sans Serif"/>
                <a:cs typeface="Microsoft Sans Serif"/>
              </a:rPr>
              <a:t>Las </a:t>
            </a:r>
            <a:r>
              <a:rPr sz="700" spc="15" dirty="0">
                <a:solidFill>
                  <a:srgbClr val="171514"/>
                </a:solidFill>
                <a:latin typeface="Microsoft Sans Serif"/>
                <a:cs typeface="Microsoft Sans Serif"/>
              </a:rPr>
              <a:t>cifras </a:t>
            </a:r>
            <a:r>
              <a:rPr sz="700" spc="25" dirty="0">
                <a:solidFill>
                  <a:srgbClr val="171514"/>
                </a:solidFill>
                <a:latin typeface="Microsoft Sans Serif"/>
                <a:cs typeface="Microsoft Sans Serif"/>
              </a:rPr>
              <a:t>anteriores </a:t>
            </a:r>
            <a:r>
              <a:rPr sz="700" spc="30" dirty="0">
                <a:solidFill>
                  <a:srgbClr val="171514"/>
                </a:solidFill>
                <a:latin typeface="Microsoft Sans Serif"/>
                <a:cs typeface="Microsoft Sans Serif"/>
              </a:rPr>
              <a:t>muestran que </a:t>
            </a:r>
            <a:r>
              <a:rPr sz="700" spc="25" dirty="0">
                <a:solidFill>
                  <a:srgbClr val="171514"/>
                </a:solidFill>
                <a:latin typeface="Microsoft Sans Serif"/>
                <a:cs typeface="Microsoft Sans Serif"/>
              </a:rPr>
              <a:t>para </a:t>
            </a:r>
            <a:r>
              <a:rPr sz="700" spc="30" dirty="0">
                <a:solidFill>
                  <a:srgbClr val="171514"/>
                </a:solidFill>
                <a:latin typeface="Microsoft Sans Serif"/>
                <a:cs typeface="Microsoft Sans Serif"/>
              </a:rPr>
              <a:t>una </a:t>
            </a:r>
            <a:r>
              <a:rPr sz="700" spc="35" dirty="0">
                <a:solidFill>
                  <a:srgbClr val="171514"/>
                </a:solidFill>
                <a:latin typeface="Microsoft Sans Serif"/>
                <a:cs typeface="Microsoft Sans Serif"/>
              </a:rPr>
              <a:t>longitud </a:t>
            </a:r>
            <a:r>
              <a:rPr sz="700" spc="20" dirty="0">
                <a:solidFill>
                  <a:srgbClr val="171514"/>
                </a:solidFill>
                <a:latin typeface="Microsoft Sans Serif"/>
                <a:cs typeface="Microsoft Sans Serif"/>
              </a:rPr>
              <a:t>fija de </a:t>
            </a:r>
            <a:r>
              <a:rPr sz="700" spc="5" dirty="0">
                <a:solidFill>
                  <a:srgbClr val="171514"/>
                </a:solidFill>
                <a:latin typeface="Microsoft Sans Serif"/>
                <a:cs typeface="Microsoft Sans Serif"/>
              </a:rPr>
              <a:t>cable, </a:t>
            </a:r>
            <a:r>
              <a:rPr sz="700" spc="10" dirty="0">
                <a:solidFill>
                  <a:srgbClr val="171514"/>
                </a:solidFill>
                <a:latin typeface="Microsoft Sans Serif"/>
                <a:cs typeface="Microsoft Sans Serif"/>
              </a:rPr>
              <a:t>el cable </a:t>
            </a:r>
            <a:r>
              <a:rPr sz="700" spc="25" dirty="0">
                <a:solidFill>
                  <a:srgbClr val="171514"/>
                </a:solidFill>
                <a:latin typeface="Microsoft Sans Serif"/>
                <a:cs typeface="Microsoft Sans Serif"/>
              </a:rPr>
              <a:t>recto </a:t>
            </a:r>
            <a:r>
              <a:rPr sz="700" spc="20" dirty="0">
                <a:solidFill>
                  <a:srgbClr val="171514"/>
                </a:solidFill>
                <a:latin typeface="Microsoft Sans Serif"/>
                <a:cs typeface="Microsoft Sans Serif"/>
              </a:rPr>
              <a:t>ofrece</a:t>
            </a:r>
            <a:r>
              <a:rPr sz="700" spc="20" dirty="0">
                <a:solidFill>
                  <a:srgbClr val="171514"/>
                </a:solidFill>
                <a:latin typeface="Microsoft Sans Serif"/>
                <a:cs typeface="Microsoft Sans Serif"/>
              </a:rPr>
              <a:t> </a:t>
            </a:r>
            <a:r>
              <a:rPr sz="700" spc="10" dirty="0">
                <a:solidFill>
                  <a:srgbClr val="171514"/>
                </a:solidFill>
                <a:latin typeface="Microsoft Sans Serif"/>
                <a:cs typeface="Microsoft Sans Serif"/>
              </a:rPr>
              <a:t>la </a:t>
            </a:r>
            <a:r>
              <a:rPr sz="700" spc="40" dirty="0" err="1" smtClean="0">
                <a:solidFill>
                  <a:srgbClr val="171514"/>
                </a:solidFill>
                <a:latin typeface="Microsoft Sans Serif"/>
                <a:cs typeface="Microsoft Sans Serif"/>
              </a:rPr>
              <a:t>menor</a:t>
            </a:r>
            <a:r>
              <a:rPr lang="es-ES" sz="700" spc="4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resistencia</a:t>
            </a:r>
            <a:r>
              <a:rPr sz="700" spc="10" dirty="0">
                <a:solidFill>
                  <a:srgbClr val="171514"/>
                </a:solidFill>
                <a:latin typeface="Microsoft Sans Serif"/>
                <a:cs typeface="Microsoft Sans Serif"/>
              </a:rPr>
              <a:t>. </a:t>
            </a:r>
            <a:r>
              <a:rPr sz="700" spc="-35" dirty="0">
                <a:solidFill>
                  <a:srgbClr val="171514"/>
                </a:solidFill>
                <a:latin typeface="Microsoft Sans Serif"/>
                <a:cs typeface="Microsoft Sans Serif"/>
              </a:rPr>
              <a:t>Si </a:t>
            </a:r>
            <a:r>
              <a:rPr sz="700" spc="25" dirty="0">
                <a:solidFill>
                  <a:srgbClr val="171514"/>
                </a:solidFill>
                <a:latin typeface="Microsoft Sans Serif"/>
                <a:cs typeface="Microsoft Sans Serif"/>
              </a:rPr>
              <a:t>ahora asumimos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tenemos </a:t>
            </a:r>
            <a:r>
              <a:rPr sz="700" spc="40" dirty="0">
                <a:solidFill>
                  <a:srgbClr val="171514"/>
                </a:solidFill>
                <a:latin typeface="Microsoft Sans Serif"/>
                <a:cs typeface="Microsoft Sans Serif"/>
              </a:rPr>
              <a:t>un </a:t>
            </a:r>
            <a:r>
              <a:rPr sz="700" spc="15" dirty="0">
                <a:solidFill>
                  <a:srgbClr val="171514"/>
                </a:solidFill>
                <a:latin typeface="Microsoft Sans Serif"/>
                <a:cs typeface="Microsoft Sans Serif"/>
              </a:rPr>
              <a:t>área </a:t>
            </a:r>
            <a:r>
              <a:rPr sz="700" spc="30" dirty="0">
                <a:solidFill>
                  <a:srgbClr val="171514"/>
                </a:solidFill>
                <a:latin typeface="Microsoft Sans Serif"/>
                <a:cs typeface="Microsoft Sans Serif"/>
              </a:rPr>
              <a:t>limitada </a:t>
            </a:r>
            <a:r>
              <a:rPr sz="700" spc="15" dirty="0" err="1">
                <a:solidFill>
                  <a:srgbClr val="171514"/>
                </a:solidFill>
                <a:latin typeface="Microsoft Sans Serif"/>
                <a:cs typeface="Microsoft Sans Serif"/>
              </a:rPr>
              <a:t>cuyo</a:t>
            </a:r>
            <a:r>
              <a:rPr sz="700" spc="15"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diá</a:t>
            </a:r>
            <a:r>
              <a:rPr lang="es-ES" sz="700" spc="35" dirty="0" smtClean="0">
                <a:solidFill>
                  <a:srgbClr val="171514"/>
                </a:solidFill>
                <a:latin typeface="Microsoft Sans Serif"/>
                <a:cs typeface="Microsoft Sans Serif"/>
              </a:rPr>
              <a:t>m</a:t>
            </a:r>
            <a:r>
              <a:rPr sz="700" spc="3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es, </a:t>
            </a:r>
            <a:r>
              <a:rPr sz="700" spc="20" dirty="0">
                <a:solidFill>
                  <a:srgbClr val="171514"/>
                </a:solidFill>
                <a:latin typeface="Microsoft Sans Serif"/>
                <a:cs typeface="Microsoft Sans Serif"/>
              </a:rPr>
              <a:t>digamos</a:t>
            </a:r>
            <a:r>
              <a:rPr sz="700" spc="20" dirty="0">
                <a:solidFill>
                  <a:srgbClr val="171514"/>
                </a:solidFill>
                <a:latin typeface="Microsoft Sans Serif"/>
                <a:cs typeface="Microsoft Sans Serif"/>
              </a:rPr>
              <a:t>, </a:t>
            </a:r>
            <a:r>
              <a:rPr sz="700" spc="10" dirty="0">
                <a:solidFill>
                  <a:srgbClr val="171514"/>
                </a:solidFill>
                <a:latin typeface="Microsoft Sans Serif"/>
                <a:cs typeface="Microsoft Sans Serif"/>
              </a:rPr>
              <a:t>60 </a:t>
            </a:r>
            <a:r>
              <a:rPr sz="700" spc="30" dirty="0">
                <a:solidFill>
                  <a:srgbClr val="171514"/>
                </a:solidFill>
                <a:latin typeface="Microsoft Sans Serif"/>
                <a:cs typeface="Microsoft Sans Serif"/>
              </a:rPr>
              <a:t>m</a:t>
            </a:r>
            <a:r>
              <a:rPr sz="700" spc="30" dirty="0" smtClean="0">
                <a:solidFill>
                  <a:srgbClr val="171514"/>
                </a:solidFill>
                <a:latin typeface="Microsoft Sans Serif"/>
                <a:cs typeface="Microsoft Sans Serif"/>
              </a:rPr>
              <a:t>,</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entonces</a:t>
            </a:r>
            <a:r>
              <a:rPr sz="700" spc="2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 </a:t>
            </a:r>
            <a:r>
              <a:rPr sz="700" spc="10" dirty="0">
                <a:solidFill>
                  <a:srgbClr val="171514"/>
                </a:solidFill>
                <a:latin typeface="Microsoft Sans Serif"/>
                <a:cs typeface="Microsoft Sans Serif"/>
              </a:rPr>
              <a:t>los </a:t>
            </a:r>
            <a:r>
              <a:rPr sz="700" spc="25" dirty="0">
                <a:solidFill>
                  <a:srgbClr val="171514"/>
                </a:solidFill>
                <a:latin typeface="Microsoft Sans Serif"/>
                <a:cs typeface="Microsoft Sans Serif"/>
              </a:rPr>
              <a:t>mismos </a:t>
            </a:r>
            <a:r>
              <a:rPr sz="700" spc="15" dirty="0">
                <a:solidFill>
                  <a:srgbClr val="171514"/>
                </a:solidFill>
                <a:latin typeface="Microsoft Sans Serif"/>
                <a:cs typeface="Microsoft Sans Serif"/>
              </a:rPr>
              <a:t>valores </a:t>
            </a:r>
            <a:r>
              <a:rPr sz="700" spc="25" dirty="0">
                <a:solidFill>
                  <a:srgbClr val="171514"/>
                </a:solidFill>
                <a:latin typeface="Microsoft Sans Serif"/>
                <a:cs typeface="Microsoft Sans Serif"/>
              </a:rPr>
              <a:t>anteriores </a:t>
            </a:r>
            <a:r>
              <a:rPr sz="700" spc="15" dirty="0">
                <a:solidFill>
                  <a:srgbClr val="171514"/>
                </a:solidFill>
                <a:latin typeface="Microsoft Sans Serif"/>
                <a:cs typeface="Microsoft Sans Serif"/>
              </a:rPr>
              <a:t>de</a:t>
            </a:r>
            <a:r>
              <a:rPr sz="700" i="1" spc="15" dirty="0">
                <a:solidFill>
                  <a:srgbClr val="171514"/>
                </a:solidFill>
                <a:latin typeface="Arial"/>
                <a:cs typeface="Arial"/>
              </a:rPr>
              <a:t>d</a:t>
            </a:r>
            <a:r>
              <a:rPr sz="700" spc="15" dirty="0">
                <a:solidFill>
                  <a:srgbClr val="171514"/>
                </a:solidFill>
                <a:latin typeface="Microsoft Sans Serif"/>
                <a:cs typeface="Microsoft Sans Serif"/>
              </a:rPr>
              <a:t>,</a:t>
            </a:r>
            <a:r>
              <a:rPr sz="700" i="1" spc="15" dirty="0">
                <a:solidFill>
                  <a:srgbClr val="171514"/>
                </a:solidFill>
                <a:latin typeface="Arial"/>
                <a:cs typeface="Arial"/>
              </a:rPr>
              <a:t>h</a:t>
            </a:r>
            <a:r>
              <a:rPr sz="700" spc="1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i="1" spc="5" dirty="0">
                <a:solidFill>
                  <a:srgbClr val="171514"/>
                </a:solidFill>
                <a:latin typeface="Arial"/>
                <a:cs typeface="Arial"/>
              </a:rPr>
              <a:t>ρ</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 resistencia, la </a:t>
            </a:r>
            <a:r>
              <a:rPr sz="700" spc="35" dirty="0">
                <a:solidFill>
                  <a:srgbClr val="171514"/>
                </a:solidFill>
                <a:latin typeface="Microsoft Sans Serif"/>
                <a:cs typeface="Microsoft Sans Serif"/>
              </a:rPr>
              <a:t>longitud </a:t>
            </a:r>
            <a:r>
              <a:rPr sz="700" spc="20" dirty="0">
                <a:solidFill>
                  <a:srgbClr val="171514"/>
                </a:solidFill>
                <a:latin typeface="Microsoft Sans Serif"/>
                <a:cs typeface="Microsoft Sans Serif"/>
              </a:rPr>
              <a:t>del brazo</a:t>
            </a:r>
            <a:r>
              <a:rPr sz="700" spc="20" dirty="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longitud</a:t>
            </a:r>
            <a:r>
              <a:rPr sz="70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total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cable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diferentes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configuraciones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cables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pueden</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acomodar</a:t>
            </a:r>
            <a:r>
              <a:rPr sz="700" spc="5"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dentro</a:t>
            </a:r>
            <a:r>
              <a:rPr lang="es-ES" sz="700" spc="3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sz="700" spc="-1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dada</a:t>
            </a:r>
            <a:r>
              <a:rPr sz="700" spc="-5" dirty="0">
                <a:solidFill>
                  <a:srgbClr val="171514"/>
                </a:solidFill>
                <a:latin typeface="Microsoft Sans Serif"/>
                <a:cs typeface="Microsoft Sans Serif"/>
              </a:rPr>
              <a:t> se </a:t>
            </a:r>
            <a:r>
              <a:rPr sz="700" spc="30" dirty="0">
                <a:solidFill>
                  <a:srgbClr val="171514"/>
                </a:solidFill>
                <a:latin typeface="Microsoft Sans Serif"/>
                <a:cs typeface="Microsoft Sans Serif"/>
              </a:rPr>
              <a:t>muestran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Tabla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3.3.</a:t>
            </a:r>
            <a:endParaRPr sz="700" dirty="0">
              <a:latin typeface="Microsoft Sans Serif"/>
              <a:cs typeface="Microsoft Sans Serif"/>
            </a:endParaRPr>
          </a:p>
        </p:txBody>
      </p:sp>
      <p:sp>
        <p:nvSpPr>
          <p:cNvPr id="6" name="object 6"/>
          <p:cNvSpPr txBox="1"/>
          <p:nvPr/>
        </p:nvSpPr>
        <p:spPr>
          <a:xfrm>
            <a:off x="6872643" y="5853455"/>
            <a:ext cx="919480" cy="707886"/>
          </a:xfrm>
          <a:prstGeom prst="rect">
            <a:avLst/>
          </a:prstGeom>
          <a:ln w="6921">
            <a:solidFill>
              <a:srgbClr val="231F20"/>
            </a:solidFill>
          </a:ln>
        </p:spPr>
        <p:txBody>
          <a:bodyPr vert="horz" wrap="square" lIns="0" tIns="45720" rIns="0" bIns="0" rtlCol="0">
            <a:spAutoFit/>
          </a:bodyPr>
          <a:lstStyle/>
          <a:p>
            <a:pPr marL="154940" indent="-85725">
              <a:spcBef>
                <a:spcPts val="360"/>
              </a:spcBef>
              <a:buAutoNum type="arabicPeriod"/>
              <a:tabLst>
                <a:tab pos="155575" algn="l"/>
              </a:tabLst>
            </a:pPr>
            <a:r>
              <a:rPr sz="600" b="1" spc="20" dirty="0">
                <a:solidFill>
                  <a:srgbClr val="171514"/>
                </a:solidFill>
                <a:latin typeface="Arial"/>
                <a:cs typeface="Arial"/>
              </a:rPr>
              <a:t>Alambre</a:t>
            </a:r>
            <a:r>
              <a:rPr sz="600" b="1" spc="-15" dirty="0">
                <a:solidFill>
                  <a:srgbClr val="171514"/>
                </a:solidFill>
                <a:latin typeface="Arial"/>
                <a:cs typeface="Arial"/>
              </a:rPr>
              <a:t> </a:t>
            </a:r>
            <a:r>
              <a:rPr sz="600" b="1" spc="20" dirty="0">
                <a:solidFill>
                  <a:srgbClr val="171514"/>
                </a:solidFill>
                <a:latin typeface="Arial"/>
                <a:cs typeface="Arial"/>
              </a:rPr>
              <a:t>recto</a:t>
            </a:r>
            <a:endParaRPr sz="600">
              <a:latin typeface="Arial"/>
              <a:cs typeface="Arial"/>
            </a:endParaRPr>
          </a:p>
          <a:p>
            <a:pPr marL="154940" indent="-85725">
              <a:spcBef>
                <a:spcPts val="204"/>
              </a:spcBef>
              <a:buAutoNum type="arabicPeriod"/>
              <a:tabLst>
                <a:tab pos="155575" algn="l"/>
              </a:tabLst>
            </a:pPr>
            <a:r>
              <a:rPr sz="600" b="1" spc="10" dirty="0">
                <a:solidFill>
                  <a:srgbClr val="171514"/>
                </a:solidFill>
                <a:latin typeface="Arial"/>
                <a:cs typeface="Arial"/>
              </a:rPr>
              <a:t>Ángulo</a:t>
            </a:r>
            <a:r>
              <a:rPr sz="600" b="1" spc="-15" dirty="0">
                <a:solidFill>
                  <a:srgbClr val="171514"/>
                </a:solidFill>
                <a:latin typeface="Arial"/>
                <a:cs typeface="Arial"/>
              </a:rPr>
              <a:t> </a:t>
            </a:r>
            <a:r>
              <a:rPr sz="600" b="1" spc="20" dirty="0">
                <a:solidFill>
                  <a:srgbClr val="171514"/>
                </a:solidFill>
                <a:latin typeface="Arial"/>
                <a:cs typeface="Arial"/>
              </a:rPr>
              <a:t>recto</a:t>
            </a:r>
            <a:endParaRPr sz="600">
              <a:latin typeface="Arial"/>
              <a:cs typeface="Arial"/>
            </a:endParaRPr>
          </a:p>
          <a:p>
            <a:pPr marL="127000" indent="-57785">
              <a:spcBef>
                <a:spcPts val="405"/>
              </a:spcBef>
              <a:buAutoNum type="arabicPeriod"/>
              <a:tabLst>
                <a:tab pos="127635" algn="l"/>
              </a:tabLst>
            </a:pPr>
            <a:r>
              <a:rPr sz="400" b="1" spc="10" dirty="0">
                <a:solidFill>
                  <a:srgbClr val="171514"/>
                </a:solidFill>
                <a:latin typeface="Arial"/>
                <a:cs typeface="Arial"/>
              </a:rPr>
              <a:t>estrella</a:t>
            </a:r>
            <a:r>
              <a:rPr sz="400" b="1" spc="-25" dirty="0">
                <a:solidFill>
                  <a:srgbClr val="171514"/>
                </a:solidFill>
                <a:latin typeface="Arial"/>
                <a:cs typeface="Arial"/>
              </a:rPr>
              <a:t> </a:t>
            </a:r>
            <a:r>
              <a:rPr sz="400" b="1" spc="10" dirty="0">
                <a:solidFill>
                  <a:srgbClr val="171514"/>
                </a:solidFill>
                <a:latin typeface="Arial"/>
                <a:cs typeface="Arial"/>
              </a:rPr>
              <a:t>de</a:t>
            </a:r>
            <a:r>
              <a:rPr sz="400" b="1" spc="-20" dirty="0">
                <a:solidFill>
                  <a:srgbClr val="171514"/>
                </a:solidFill>
                <a:latin typeface="Arial"/>
                <a:cs typeface="Arial"/>
              </a:rPr>
              <a:t> </a:t>
            </a:r>
            <a:r>
              <a:rPr sz="400" b="1" spc="5" dirty="0">
                <a:solidFill>
                  <a:srgbClr val="171514"/>
                </a:solidFill>
                <a:latin typeface="Arial"/>
                <a:cs typeface="Arial"/>
              </a:rPr>
              <a:t>3</a:t>
            </a:r>
            <a:r>
              <a:rPr sz="400" b="1" spc="-25" dirty="0">
                <a:solidFill>
                  <a:srgbClr val="171514"/>
                </a:solidFill>
                <a:latin typeface="Arial"/>
                <a:cs typeface="Arial"/>
              </a:rPr>
              <a:t> </a:t>
            </a:r>
            <a:r>
              <a:rPr sz="400" b="1" dirty="0">
                <a:solidFill>
                  <a:srgbClr val="171514"/>
                </a:solidFill>
                <a:latin typeface="Arial"/>
                <a:cs typeface="Arial"/>
              </a:rPr>
              <a:t>brazos</a:t>
            </a:r>
            <a:endParaRPr sz="400">
              <a:latin typeface="Arial"/>
              <a:cs typeface="Arial"/>
            </a:endParaRPr>
          </a:p>
          <a:p>
            <a:pPr marL="127000" indent="-57785">
              <a:spcBef>
                <a:spcPts val="445"/>
              </a:spcBef>
              <a:buAutoNum type="arabicPeriod"/>
              <a:tabLst>
                <a:tab pos="127635" algn="l"/>
              </a:tabLst>
            </a:pPr>
            <a:r>
              <a:rPr sz="400" b="1" spc="10" dirty="0">
                <a:solidFill>
                  <a:srgbClr val="171514"/>
                </a:solidFill>
                <a:latin typeface="Arial"/>
                <a:cs typeface="Arial"/>
              </a:rPr>
              <a:t>estrella</a:t>
            </a:r>
            <a:r>
              <a:rPr sz="400" b="1" spc="-25" dirty="0">
                <a:solidFill>
                  <a:srgbClr val="171514"/>
                </a:solidFill>
                <a:latin typeface="Arial"/>
                <a:cs typeface="Arial"/>
              </a:rPr>
              <a:t> </a:t>
            </a:r>
            <a:r>
              <a:rPr sz="400" b="1" spc="10" dirty="0">
                <a:solidFill>
                  <a:srgbClr val="171514"/>
                </a:solidFill>
                <a:latin typeface="Arial"/>
                <a:cs typeface="Arial"/>
              </a:rPr>
              <a:t>de</a:t>
            </a:r>
            <a:r>
              <a:rPr sz="400" b="1" spc="-20" dirty="0">
                <a:solidFill>
                  <a:srgbClr val="171514"/>
                </a:solidFill>
                <a:latin typeface="Arial"/>
                <a:cs typeface="Arial"/>
              </a:rPr>
              <a:t> </a:t>
            </a:r>
            <a:r>
              <a:rPr sz="400" b="1" spc="5" dirty="0">
                <a:solidFill>
                  <a:srgbClr val="171514"/>
                </a:solidFill>
                <a:latin typeface="Arial"/>
                <a:cs typeface="Arial"/>
              </a:rPr>
              <a:t>4</a:t>
            </a:r>
            <a:r>
              <a:rPr sz="400" b="1" spc="-25" dirty="0">
                <a:solidFill>
                  <a:srgbClr val="171514"/>
                </a:solidFill>
                <a:latin typeface="Arial"/>
                <a:cs typeface="Arial"/>
              </a:rPr>
              <a:t> </a:t>
            </a:r>
            <a:r>
              <a:rPr sz="400" b="1" dirty="0">
                <a:solidFill>
                  <a:srgbClr val="171514"/>
                </a:solidFill>
                <a:latin typeface="Arial"/>
                <a:cs typeface="Arial"/>
              </a:rPr>
              <a:t>brazos</a:t>
            </a:r>
            <a:endParaRPr sz="400">
              <a:latin typeface="Arial"/>
              <a:cs typeface="Arial"/>
            </a:endParaRPr>
          </a:p>
          <a:p>
            <a:pPr marL="127000" indent="-57785">
              <a:spcBef>
                <a:spcPts val="445"/>
              </a:spcBef>
              <a:buAutoNum type="arabicPeriod"/>
              <a:tabLst>
                <a:tab pos="127635" algn="l"/>
              </a:tabLst>
            </a:pPr>
            <a:r>
              <a:rPr sz="400" b="1" spc="10" dirty="0">
                <a:solidFill>
                  <a:srgbClr val="171514"/>
                </a:solidFill>
                <a:latin typeface="Arial"/>
                <a:cs typeface="Arial"/>
              </a:rPr>
              <a:t>estrella</a:t>
            </a:r>
            <a:r>
              <a:rPr sz="400" b="1" spc="-25" dirty="0">
                <a:solidFill>
                  <a:srgbClr val="171514"/>
                </a:solidFill>
                <a:latin typeface="Arial"/>
                <a:cs typeface="Arial"/>
              </a:rPr>
              <a:t> </a:t>
            </a:r>
            <a:r>
              <a:rPr sz="400" b="1" spc="10" dirty="0">
                <a:solidFill>
                  <a:srgbClr val="171514"/>
                </a:solidFill>
                <a:latin typeface="Arial"/>
                <a:cs typeface="Arial"/>
              </a:rPr>
              <a:t>de</a:t>
            </a:r>
            <a:r>
              <a:rPr sz="400" b="1" spc="-20" dirty="0">
                <a:solidFill>
                  <a:srgbClr val="171514"/>
                </a:solidFill>
                <a:latin typeface="Arial"/>
                <a:cs typeface="Arial"/>
              </a:rPr>
              <a:t> </a:t>
            </a:r>
            <a:r>
              <a:rPr sz="400" b="1" spc="5" dirty="0">
                <a:solidFill>
                  <a:srgbClr val="171514"/>
                </a:solidFill>
                <a:latin typeface="Arial"/>
                <a:cs typeface="Arial"/>
              </a:rPr>
              <a:t>6</a:t>
            </a:r>
            <a:r>
              <a:rPr sz="400" b="1" spc="-25" dirty="0">
                <a:solidFill>
                  <a:srgbClr val="171514"/>
                </a:solidFill>
                <a:latin typeface="Arial"/>
                <a:cs typeface="Arial"/>
              </a:rPr>
              <a:t> </a:t>
            </a:r>
            <a:r>
              <a:rPr sz="400" b="1" dirty="0">
                <a:solidFill>
                  <a:srgbClr val="171514"/>
                </a:solidFill>
                <a:latin typeface="Arial"/>
                <a:cs typeface="Arial"/>
              </a:rPr>
              <a:t>brazos</a:t>
            </a:r>
            <a:endParaRPr sz="400">
              <a:latin typeface="Arial"/>
              <a:cs typeface="Arial"/>
            </a:endParaRPr>
          </a:p>
          <a:p>
            <a:pPr marL="127000" indent="-57785">
              <a:spcBef>
                <a:spcPts val="440"/>
              </a:spcBef>
              <a:buAutoNum type="arabicPeriod"/>
              <a:tabLst>
                <a:tab pos="127635" algn="l"/>
              </a:tabLst>
            </a:pPr>
            <a:r>
              <a:rPr sz="400" b="1" spc="10" dirty="0">
                <a:solidFill>
                  <a:srgbClr val="171514"/>
                </a:solidFill>
                <a:latin typeface="Arial"/>
                <a:cs typeface="Arial"/>
              </a:rPr>
              <a:t>estrella</a:t>
            </a:r>
            <a:r>
              <a:rPr sz="400" b="1" spc="-25" dirty="0">
                <a:solidFill>
                  <a:srgbClr val="171514"/>
                </a:solidFill>
                <a:latin typeface="Arial"/>
                <a:cs typeface="Arial"/>
              </a:rPr>
              <a:t> </a:t>
            </a:r>
            <a:r>
              <a:rPr sz="400" b="1" spc="10" dirty="0">
                <a:solidFill>
                  <a:srgbClr val="171514"/>
                </a:solidFill>
                <a:latin typeface="Arial"/>
                <a:cs typeface="Arial"/>
              </a:rPr>
              <a:t>de</a:t>
            </a:r>
            <a:r>
              <a:rPr sz="400" b="1" spc="-20" dirty="0">
                <a:solidFill>
                  <a:srgbClr val="171514"/>
                </a:solidFill>
                <a:latin typeface="Arial"/>
                <a:cs typeface="Arial"/>
              </a:rPr>
              <a:t> </a:t>
            </a:r>
            <a:r>
              <a:rPr sz="400" b="1" spc="5" dirty="0">
                <a:solidFill>
                  <a:srgbClr val="171514"/>
                </a:solidFill>
                <a:latin typeface="Arial"/>
                <a:cs typeface="Arial"/>
              </a:rPr>
              <a:t>8</a:t>
            </a:r>
            <a:r>
              <a:rPr sz="400" b="1" spc="-25" dirty="0">
                <a:solidFill>
                  <a:srgbClr val="171514"/>
                </a:solidFill>
                <a:latin typeface="Arial"/>
                <a:cs typeface="Arial"/>
              </a:rPr>
              <a:t> </a:t>
            </a:r>
            <a:r>
              <a:rPr sz="400" b="1" dirty="0">
                <a:solidFill>
                  <a:srgbClr val="171514"/>
                </a:solidFill>
                <a:latin typeface="Arial"/>
                <a:cs typeface="Arial"/>
              </a:rPr>
              <a:t>brazos</a:t>
            </a:r>
            <a:endParaRPr sz="400">
              <a:latin typeface="Arial"/>
              <a:cs typeface="Arial"/>
            </a:endParaRPr>
          </a:p>
        </p:txBody>
      </p:sp>
      <p:sp>
        <p:nvSpPr>
          <p:cNvPr id="7" name="object 7"/>
          <p:cNvSpPr txBox="1"/>
          <p:nvPr/>
        </p:nvSpPr>
        <p:spPr>
          <a:xfrm>
            <a:off x="5337173" y="7658645"/>
            <a:ext cx="3510279" cy="108363"/>
          </a:xfrm>
          <a:prstGeom prst="rect">
            <a:avLst/>
          </a:prstGeom>
        </p:spPr>
        <p:txBody>
          <a:bodyPr vert="horz" wrap="square" lIns="0" tIns="15875" rIns="0" bIns="0" rtlCol="0">
            <a:spAutoFit/>
          </a:bodyPr>
          <a:lstStyle/>
          <a:p>
            <a:pPr marL="12700">
              <a:spcBef>
                <a:spcPts val="125"/>
              </a:spcBef>
            </a:pPr>
            <a:r>
              <a:rPr sz="600" b="1" spc="-10" dirty="0">
                <a:solidFill>
                  <a:srgbClr val="171514"/>
                </a:solidFill>
                <a:latin typeface="Arial"/>
                <a:cs typeface="Arial"/>
              </a:rPr>
              <a:t>FIGURA </a:t>
            </a:r>
            <a:r>
              <a:rPr sz="600" b="1" spc="15" dirty="0">
                <a:solidFill>
                  <a:srgbClr val="171514"/>
                </a:solidFill>
                <a:latin typeface="Arial"/>
                <a:cs typeface="Arial"/>
              </a:rPr>
              <a:t>3.10</a:t>
            </a:r>
            <a:r>
              <a:rPr sz="600" spc="15" dirty="0">
                <a:solidFill>
                  <a:srgbClr val="171514"/>
                </a:solidFill>
                <a:latin typeface="Microsoft Sans Serif"/>
                <a:cs typeface="Microsoft Sans Serif"/>
              </a:rPr>
              <a:t>factor</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profundidad</a:t>
            </a:r>
            <a:r>
              <a:rPr sz="600" i="1" spc="20" dirty="0">
                <a:solidFill>
                  <a:srgbClr val="171514"/>
                </a:solidFill>
                <a:latin typeface="Arial"/>
                <a:cs typeface="Arial"/>
              </a:rPr>
              <a:t>F</a:t>
            </a:r>
            <a:r>
              <a:rPr sz="600" spc="20" dirty="0">
                <a:solidFill>
                  <a:srgbClr val="171514"/>
                </a:solidFill>
                <a:latin typeface="Microsoft Sans Serif"/>
                <a:cs typeface="Microsoft Sans Serif"/>
              </a:rPr>
              <a:t>(</a:t>
            </a:r>
            <a:r>
              <a:rPr sz="600" i="1" spc="20" dirty="0">
                <a:solidFill>
                  <a:srgbClr val="171514"/>
                </a:solidFill>
                <a:latin typeface="Arial"/>
                <a:cs typeface="Arial"/>
              </a:rPr>
              <a:t>h</a:t>
            </a:r>
            <a:r>
              <a:rPr sz="600" spc="20" dirty="0">
                <a:solidFill>
                  <a:srgbClr val="171514"/>
                </a:solidFill>
                <a:latin typeface="Microsoft Sans Serif"/>
                <a:cs typeface="Microsoft Sans Serif"/>
              </a:rPr>
              <a:t>/</a:t>
            </a:r>
            <a:r>
              <a:rPr sz="600" i="1" spc="20" dirty="0">
                <a:solidFill>
                  <a:srgbClr val="171514"/>
                </a:solidFill>
                <a:latin typeface="Arial"/>
                <a:cs typeface="Arial"/>
              </a:rPr>
              <a:t>yo</a:t>
            </a:r>
            <a:r>
              <a:rPr sz="600" spc="20" dirty="0">
                <a:solidFill>
                  <a:srgbClr val="171514"/>
                </a:solidFill>
                <a:latin typeface="Microsoft Sans Serif"/>
                <a:cs typeface="Microsoft Sans Serif"/>
              </a:rPr>
              <a:t>)</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diferentes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configuraciones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cable </a:t>
            </a:r>
            <a:r>
              <a:rPr sz="600" spc="25" dirty="0">
                <a:solidFill>
                  <a:srgbClr val="171514"/>
                </a:solidFill>
                <a:latin typeface="Microsoft Sans Serif"/>
                <a:cs typeface="Microsoft Sans Serif"/>
              </a:rPr>
              <a:t>enterrado</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[1].</a:t>
            </a:r>
            <a:endParaRPr sz="600">
              <a:latin typeface="Microsoft Sans Serif"/>
              <a:cs typeface="Microsoft Sans Serif"/>
            </a:endParaRPr>
          </a:p>
        </p:txBody>
      </p:sp>
      <p:sp>
        <p:nvSpPr>
          <p:cNvPr id="8" name="object 8"/>
          <p:cNvSpPr txBox="1"/>
          <p:nvPr/>
        </p:nvSpPr>
        <p:spPr>
          <a:xfrm>
            <a:off x="5849693" y="4890891"/>
            <a:ext cx="215444" cy="236220"/>
          </a:xfrm>
          <a:prstGeom prst="rect">
            <a:avLst/>
          </a:prstGeom>
        </p:spPr>
        <p:txBody>
          <a:bodyPr vert="vert270" wrap="square" lIns="0" tIns="22860" rIns="0" bIns="0" rtlCol="0">
            <a:spAutoFit/>
          </a:bodyPr>
          <a:lstStyle/>
          <a:p>
            <a:pPr marL="12700">
              <a:spcBef>
                <a:spcPts val="180"/>
              </a:spcBef>
            </a:pPr>
            <a:r>
              <a:rPr sz="700" i="1" dirty="0">
                <a:solidFill>
                  <a:srgbClr val="171514"/>
                </a:solidFill>
                <a:latin typeface="Arial"/>
                <a:cs typeface="Arial"/>
              </a:rPr>
              <a:t>F</a:t>
            </a:r>
            <a:r>
              <a:rPr sz="700" dirty="0">
                <a:solidFill>
                  <a:srgbClr val="171514"/>
                </a:solidFill>
                <a:latin typeface="Microsoft Sans Serif"/>
                <a:cs typeface="Microsoft Sans Serif"/>
              </a:rPr>
              <a:t>(</a:t>
            </a:r>
            <a:r>
              <a:rPr sz="700" i="1" dirty="0">
                <a:solidFill>
                  <a:srgbClr val="171514"/>
                </a:solidFill>
                <a:latin typeface="Arial"/>
                <a:cs typeface="Arial"/>
              </a:rPr>
              <a:t>h/l)</a:t>
            </a:r>
            <a:endParaRPr sz="700">
              <a:latin typeface="Arial"/>
              <a:cs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056025" y="2676955"/>
            <a:ext cx="2870200" cy="6350"/>
            <a:chOff x="1372900" y="2676955"/>
            <a:chExt cx="2870200" cy="6350"/>
          </a:xfrm>
        </p:grpSpPr>
        <p:sp>
          <p:nvSpPr>
            <p:cNvPr id="3" name="object 3"/>
            <p:cNvSpPr/>
            <p:nvPr/>
          </p:nvSpPr>
          <p:spPr>
            <a:xfrm>
              <a:off x="1372900" y="2680130"/>
              <a:ext cx="1130300" cy="0"/>
            </a:xfrm>
            <a:custGeom>
              <a:avLst/>
              <a:gdLst/>
              <a:ahLst/>
              <a:cxnLst/>
              <a:rect l="l" t="t" r="r" b="b"/>
              <a:pathLst>
                <a:path w="1130300">
                  <a:moveTo>
                    <a:pt x="0" y="0"/>
                  </a:moveTo>
                  <a:lnTo>
                    <a:pt x="1130300" y="0"/>
                  </a:lnTo>
                </a:path>
              </a:pathLst>
            </a:custGeom>
            <a:ln w="6350">
              <a:solidFill>
                <a:srgbClr val="231F20"/>
              </a:solidFill>
            </a:ln>
          </p:spPr>
          <p:txBody>
            <a:bodyPr wrap="square" lIns="0" tIns="0" rIns="0" bIns="0" rtlCol="0"/>
            <a:lstStyle/>
            <a:p>
              <a:endParaRPr/>
            </a:p>
          </p:txBody>
        </p:sp>
        <p:sp>
          <p:nvSpPr>
            <p:cNvPr id="4" name="object 4"/>
            <p:cNvSpPr/>
            <p:nvPr/>
          </p:nvSpPr>
          <p:spPr>
            <a:xfrm>
              <a:off x="2503200" y="2680130"/>
              <a:ext cx="749300" cy="0"/>
            </a:xfrm>
            <a:custGeom>
              <a:avLst/>
              <a:gdLst/>
              <a:ahLst/>
              <a:cxnLst/>
              <a:rect l="l" t="t" r="r" b="b"/>
              <a:pathLst>
                <a:path w="749300">
                  <a:moveTo>
                    <a:pt x="0" y="0"/>
                  </a:moveTo>
                  <a:lnTo>
                    <a:pt x="749300" y="0"/>
                  </a:lnTo>
                </a:path>
              </a:pathLst>
            </a:custGeom>
            <a:ln w="6350">
              <a:solidFill>
                <a:srgbClr val="231F20"/>
              </a:solidFill>
            </a:ln>
          </p:spPr>
          <p:txBody>
            <a:bodyPr wrap="square" lIns="0" tIns="0" rIns="0" bIns="0" rtlCol="0"/>
            <a:lstStyle/>
            <a:p>
              <a:endParaRPr/>
            </a:p>
          </p:txBody>
        </p:sp>
        <p:sp>
          <p:nvSpPr>
            <p:cNvPr id="5" name="object 5"/>
            <p:cNvSpPr/>
            <p:nvPr/>
          </p:nvSpPr>
          <p:spPr>
            <a:xfrm>
              <a:off x="3252500" y="2680130"/>
              <a:ext cx="723900" cy="0"/>
            </a:xfrm>
            <a:custGeom>
              <a:avLst/>
              <a:gdLst/>
              <a:ahLst/>
              <a:cxnLst/>
              <a:rect l="l" t="t" r="r" b="b"/>
              <a:pathLst>
                <a:path w="723900">
                  <a:moveTo>
                    <a:pt x="0" y="0"/>
                  </a:moveTo>
                  <a:lnTo>
                    <a:pt x="723900" y="0"/>
                  </a:lnTo>
                </a:path>
              </a:pathLst>
            </a:custGeom>
            <a:ln w="6350">
              <a:solidFill>
                <a:srgbClr val="231F20"/>
              </a:solidFill>
            </a:ln>
          </p:spPr>
          <p:txBody>
            <a:bodyPr wrap="square" lIns="0" tIns="0" rIns="0" bIns="0" rtlCol="0"/>
            <a:lstStyle/>
            <a:p>
              <a:endParaRPr/>
            </a:p>
          </p:txBody>
        </p:sp>
        <p:sp>
          <p:nvSpPr>
            <p:cNvPr id="6" name="object 6"/>
            <p:cNvSpPr/>
            <p:nvPr/>
          </p:nvSpPr>
          <p:spPr>
            <a:xfrm>
              <a:off x="3976400" y="2680130"/>
              <a:ext cx="266700" cy="0"/>
            </a:xfrm>
            <a:custGeom>
              <a:avLst/>
              <a:gdLst/>
              <a:ahLst/>
              <a:cxnLst/>
              <a:rect l="l" t="t" r="r" b="b"/>
              <a:pathLst>
                <a:path w="266700">
                  <a:moveTo>
                    <a:pt x="0" y="0"/>
                  </a:moveTo>
                  <a:lnTo>
                    <a:pt x="266700" y="0"/>
                  </a:lnTo>
                </a:path>
              </a:pathLst>
            </a:custGeom>
            <a:ln w="6350">
              <a:solidFill>
                <a:srgbClr val="231F20"/>
              </a:solidFill>
            </a:ln>
          </p:spPr>
          <p:txBody>
            <a:bodyPr wrap="square" lIns="0" tIns="0" rIns="0" bIns="0" rtlCol="0"/>
            <a:lstStyle/>
            <a:p>
              <a:endParaRPr/>
            </a:p>
          </p:txBody>
        </p:sp>
      </p:grpSp>
      <p:sp>
        <p:nvSpPr>
          <p:cNvPr id="7" name="object 7"/>
          <p:cNvSpPr/>
          <p:nvPr/>
        </p:nvSpPr>
        <p:spPr>
          <a:xfrm>
            <a:off x="6056025" y="803273"/>
            <a:ext cx="2870200" cy="0"/>
          </a:xfrm>
          <a:custGeom>
            <a:avLst/>
            <a:gdLst/>
            <a:ahLst/>
            <a:cxnLst/>
            <a:rect l="l" t="t" r="r" b="b"/>
            <a:pathLst>
              <a:path w="2870200">
                <a:moveTo>
                  <a:pt x="0" y="0"/>
                </a:moveTo>
                <a:lnTo>
                  <a:pt x="2870200" y="0"/>
                </a:lnTo>
              </a:path>
            </a:pathLst>
          </a:custGeom>
          <a:ln w="6350">
            <a:solidFill>
              <a:srgbClr val="231F20"/>
            </a:solidFill>
          </a:ln>
        </p:spPr>
        <p:txBody>
          <a:bodyPr wrap="square" lIns="0" tIns="0" rIns="0" bIns="0" rtlCol="0"/>
          <a:lstStyle/>
          <a:p>
            <a:endParaRPr/>
          </a:p>
        </p:txBody>
      </p:sp>
      <p:sp>
        <p:nvSpPr>
          <p:cNvPr id="8" name="object 8"/>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32</a:t>
            </a:r>
            <a:endParaRPr sz="900">
              <a:latin typeface="Arial"/>
              <a:cs typeface="Arial"/>
            </a:endParaRPr>
          </a:p>
        </p:txBody>
      </p:sp>
      <p:sp>
        <p:nvSpPr>
          <p:cNvPr id="9" name="object 9"/>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0" name="object 10"/>
          <p:cNvSpPr txBox="1"/>
          <p:nvPr/>
        </p:nvSpPr>
        <p:spPr>
          <a:xfrm>
            <a:off x="6043325" y="850559"/>
            <a:ext cx="2523490" cy="365760"/>
          </a:xfrm>
          <a:prstGeom prst="rect">
            <a:avLst/>
          </a:prstGeom>
        </p:spPr>
        <p:txBody>
          <a:bodyPr vert="horz" wrap="square" lIns="0" tIns="69850" rIns="0" bIns="0" rtlCol="0">
            <a:spAutoFit/>
          </a:bodyPr>
          <a:lstStyle/>
          <a:p>
            <a:pPr marL="12700">
              <a:spcBef>
                <a:spcPts val="550"/>
              </a:spcBef>
            </a:pPr>
            <a:r>
              <a:rPr sz="700" b="1" spc="-15" dirty="0">
                <a:solidFill>
                  <a:srgbClr val="171514"/>
                </a:solidFill>
                <a:latin typeface="Arial"/>
                <a:cs typeface="Arial"/>
              </a:rPr>
              <a:t>CUADRO </a:t>
            </a:r>
            <a:r>
              <a:rPr sz="700" b="1" spc="5" dirty="0">
                <a:solidFill>
                  <a:srgbClr val="171514"/>
                </a:solidFill>
                <a:latin typeface="Arial"/>
                <a:cs typeface="Arial"/>
              </a:rPr>
              <a:t>3.3</a:t>
            </a:r>
            <a:endParaRPr sz="700">
              <a:latin typeface="Arial"/>
              <a:cs typeface="Arial"/>
            </a:endParaRPr>
          </a:p>
          <a:p>
            <a:pPr marL="12700">
              <a:spcBef>
                <a:spcPts val="484"/>
              </a:spcBef>
            </a:pPr>
            <a:r>
              <a:rPr sz="750" b="1" spc="5" dirty="0">
                <a:solidFill>
                  <a:srgbClr val="171514"/>
                </a:solidFill>
                <a:latin typeface="Arial"/>
                <a:cs typeface="Arial"/>
              </a:rPr>
              <a:t>Resistencia</a:t>
            </a:r>
            <a:r>
              <a:rPr sz="750" b="1" spc="-20" dirty="0">
                <a:solidFill>
                  <a:srgbClr val="171514"/>
                </a:solidFill>
                <a:latin typeface="Arial"/>
                <a:cs typeface="Arial"/>
              </a:rPr>
              <a:t> </a:t>
            </a:r>
            <a:r>
              <a:rPr sz="750" b="1" spc="35" dirty="0">
                <a:solidFill>
                  <a:srgbClr val="171514"/>
                </a:solidFill>
                <a:latin typeface="Arial"/>
                <a:cs typeface="Arial"/>
              </a:rPr>
              <a:t>a</a:t>
            </a:r>
            <a:r>
              <a:rPr sz="750" b="1" spc="-20" dirty="0">
                <a:solidFill>
                  <a:srgbClr val="171514"/>
                </a:solidFill>
                <a:latin typeface="Arial"/>
                <a:cs typeface="Arial"/>
              </a:rPr>
              <a:t> </a:t>
            </a:r>
            <a:r>
              <a:rPr sz="750" b="1" spc="40" dirty="0">
                <a:solidFill>
                  <a:srgbClr val="171514"/>
                </a:solidFill>
                <a:latin typeface="Arial"/>
                <a:cs typeface="Arial"/>
              </a:rPr>
              <a:t>tierra</a:t>
            </a:r>
            <a:r>
              <a:rPr sz="750" b="1" spc="-20"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25" dirty="0">
                <a:solidFill>
                  <a:srgbClr val="171514"/>
                </a:solidFill>
                <a:latin typeface="Arial"/>
                <a:cs typeface="Arial"/>
              </a:rPr>
              <a:t>diferentes</a:t>
            </a:r>
            <a:r>
              <a:rPr sz="750" b="1" spc="-20" dirty="0">
                <a:solidFill>
                  <a:srgbClr val="171514"/>
                </a:solidFill>
                <a:latin typeface="Arial"/>
                <a:cs typeface="Arial"/>
              </a:rPr>
              <a:t> </a:t>
            </a:r>
            <a:r>
              <a:rPr sz="750" b="1" spc="25" dirty="0">
                <a:solidFill>
                  <a:srgbClr val="171514"/>
                </a:solidFill>
                <a:latin typeface="Arial"/>
                <a:cs typeface="Arial"/>
              </a:rPr>
              <a:t>formas</a:t>
            </a:r>
            <a:r>
              <a:rPr sz="750" b="1" spc="-20"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35" dirty="0">
                <a:solidFill>
                  <a:srgbClr val="171514"/>
                </a:solidFill>
                <a:latin typeface="Arial"/>
                <a:cs typeface="Arial"/>
              </a:rPr>
              <a:t>alambre</a:t>
            </a:r>
            <a:endParaRPr sz="750">
              <a:latin typeface="Arial"/>
              <a:cs typeface="Arial"/>
            </a:endParaRPr>
          </a:p>
        </p:txBody>
      </p:sp>
      <p:graphicFrame>
        <p:nvGraphicFramePr>
          <p:cNvPr id="11" name="object 11"/>
          <p:cNvGraphicFramePr>
            <a:graphicFrameLocks noGrp="1"/>
          </p:cNvGraphicFramePr>
          <p:nvPr/>
        </p:nvGraphicFramePr>
        <p:xfrm>
          <a:off x="6033908" y="1274081"/>
          <a:ext cx="2900678" cy="1042115"/>
        </p:xfrm>
        <a:graphic>
          <a:graphicData uri="http://schemas.openxmlformats.org/drawingml/2006/table">
            <a:tbl>
              <a:tblPr firstRow="1" bandRow="1">
                <a:tableStyleId>{2D5ABB26-0587-4C30-8999-92F81FD0307C}</a:tableStyleId>
              </a:tblPr>
              <a:tblGrid>
                <a:gridCol w="880110">
                  <a:extLst>
                    <a:ext uri="{9D8B030D-6E8A-4147-A177-3AD203B41FA5}">
                      <a16:colId xmlns:a16="http://schemas.microsoft.com/office/drawing/2014/main" val="20000"/>
                    </a:ext>
                  </a:extLst>
                </a:gridCol>
                <a:gridCol w="760729">
                  <a:extLst>
                    <a:ext uri="{9D8B030D-6E8A-4147-A177-3AD203B41FA5}">
                      <a16:colId xmlns:a16="http://schemas.microsoft.com/office/drawing/2014/main" val="20001"/>
                    </a:ext>
                  </a:extLst>
                </a:gridCol>
                <a:gridCol w="723900">
                  <a:extLst>
                    <a:ext uri="{9D8B030D-6E8A-4147-A177-3AD203B41FA5}">
                      <a16:colId xmlns:a16="http://schemas.microsoft.com/office/drawing/2014/main" val="20002"/>
                    </a:ext>
                  </a:extLst>
                </a:gridCol>
                <a:gridCol w="535939">
                  <a:extLst>
                    <a:ext uri="{9D8B030D-6E8A-4147-A177-3AD203B41FA5}">
                      <a16:colId xmlns:a16="http://schemas.microsoft.com/office/drawing/2014/main" val="20003"/>
                    </a:ext>
                  </a:extLst>
                </a:gridCol>
              </a:tblGrid>
              <a:tr h="160123">
                <a:tc>
                  <a:txBody>
                    <a:bodyPr/>
                    <a:lstStyle/>
                    <a:p>
                      <a:pPr marL="21590">
                        <a:lnSpc>
                          <a:spcPct val="100000"/>
                        </a:lnSpc>
                        <a:spcBef>
                          <a:spcPts val="240"/>
                        </a:spcBef>
                      </a:pPr>
                      <a:r>
                        <a:rPr sz="650" b="1" spc="10" dirty="0">
                          <a:solidFill>
                            <a:srgbClr val="171514"/>
                          </a:solidFill>
                          <a:latin typeface="Arial"/>
                          <a:cs typeface="Arial"/>
                        </a:rPr>
                        <a:t>Configuración</a:t>
                      </a:r>
                      <a:endParaRPr sz="650" dirty="0">
                        <a:latin typeface="Arial"/>
                        <a:cs typeface="Arial"/>
                      </a:endParaRPr>
                    </a:p>
                  </a:txBody>
                  <a:tcPr marL="0" marR="0" marT="30480" marB="0"/>
                </a:tc>
                <a:tc>
                  <a:txBody>
                    <a:bodyPr/>
                    <a:lstStyle/>
                    <a:p>
                      <a:pPr marL="6985" algn="ctr">
                        <a:lnSpc>
                          <a:spcPct val="100000"/>
                        </a:lnSpc>
                        <a:spcBef>
                          <a:spcPts val="90"/>
                        </a:spcBef>
                      </a:pPr>
                      <a:r>
                        <a:rPr sz="800" b="1" i="1" spc="-10" dirty="0">
                          <a:solidFill>
                            <a:srgbClr val="171514"/>
                          </a:solidFill>
                          <a:latin typeface="Arial"/>
                          <a:cs typeface="Arial"/>
                        </a:rPr>
                        <a:t>R</a:t>
                      </a:r>
                      <a:r>
                        <a:rPr sz="800" b="1" spc="-10" dirty="0">
                          <a:solidFill>
                            <a:srgbClr val="171514"/>
                          </a:solidFill>
                          <a:latin typeface="Arial"/>
                          <a:cs typeface="Arial"/>
                        </a:rPr>
                        <a:t>(</a:t>
                      </a:r>
                      <a:r>
                        <a:rPr sz="800" spc="-10" dirty="0">
                          <a:solidFill>
                            <a:srgbClr val="171514"/>
                          </a:solidFill>
                          <a:latin typeface="Microsoft Sans Serif"/>
                          <a:cs typeface="Microsoft Sans Serif"/>
                        </a:rPr>
                        <a:t>Ω</a:t>
                      </a:r>
                      <a:r>
                        <a:rPr sz="800" b="1" spc="-10" dirty="0">
                          <a:solidFill>
                            <a:srgbClr val="171514"/>
                          </a:solidFill>
                          <a:latin typeface="Arial"/>
                          <a:cs typeface="Arial"/>
                        </a:rPr>
                        <a:t>)</a:t>
                      </a:r>
                      <a:endParaRPr sz="800">
                        <a:latin typeface="Arial"/>
                        <a:cs typeface="Arial"/>
                      </a:endParaRPr>
                    </a:p>
                  </a:txBody>
                  <a:tcPr marL="0" marR="0" marT="11430" marB="0"/>
                </a:tc>
                <a:tc>
                  <a:txBody>
                    <a:bodyPr/>
                    <a:lstStyle/>
                    <a:p>
                      <a:pPr>
                        <a:lnSpc>
                          <a:spcPct val="100000"/>
                        </a:lnSpc>
                        <a:spcBef>
                          <a:spcPts val="15"/>
                        </a:spcBef>
                      </a:pPr>
                      <a:endParaRPr sz="500" dirty="0">
                        <a:latin typeface="Times New Roman"/>
                        <a:cs typeface="Times New Roman"/>
                      </a:endParaRPr>
                    </a:p>
                    <a:p>
                      <a:pPr marL="264160">
                        <a:lnSpc>
                          <a:spcPct val="100000"/>
                        </a:lnSpc>
                      </a:pPr>
                      <a:r>
                        <a:rPr sz="300" b="1" i="1" spc="10" dirty="0" err="1" smtClean="0">
                          <a:solidFill>
                            <a:srgbClr val="171514"/>
                          </a:solidFill>
                          <a:latin typeface="Arial"/>
                          <a:cs typeface="Arial"/>
                        </a:rPr>
                        <a:t>yo</a:t>
                      </a:r>
                      <a:r>
                        <a:rPr sz="300" b="1" spc="10" dirty="0" smtClean="0">
                          <a:solidFill>
                            <a:srgbClr val="171514"/>
                          </a:solidFill>
                          <a:latin typeface="Arial"/>
                          <a:cs typeface="Arial"/>
                        </a:rPr>
                        <a:t>(</a:t>
                      </a:r>
                      <a:r>
                        <a:rPr lang="es-ES" sz="300" b="1" spc="10" dirty="0" smtClean="0">
                          <a:solidFill>
                            <a:srgbClr val="171514"/>
                          </a:solidFill>
                          <a:latin typeface="Arial"/>
                          <a:cs typeface="Arial"/>
                        </a:rPr>
                        <a:t>m</a:t>
                      </a:r>
                      <a:r>
                        <a:rPr sz="300" b="1" spc="10" dirty="0" smtClean="0">
                          <a:solidFill>
                            <a:srgbClr val="171514"/>
                          </a:solidFill>
                          <a:latin typeface="Arial"/>
                          <a:cs typeface="Arial"/>
                        </a:rPr>
                        <a:t>)</a:t>
                      </a:r>
                      <a:endParaRPr sz="300" dirty="0">
                        <a:latin typeface="Arial"/>
                        <a:cs typeface="Arial"/>
                      </a:endParaRPr>
                    </a:p>
                  </a:txBody>
                  <a:tcPr marL="0" marR="0" marT="1905" marB="0"/>
                </a:tc>
                <a:tc>
                  <a:txBody>
                    <a:bodyPr/>
                    <a:lstStyle/>
                    <a:p>
                      <a:pPr>
                        <a:lnSpc>
                          <a:spcPct val="100000"/>
                        </a:lnSpc>
                        <a:spcBef>
                          <a:spcPts val="30"/>
                        </a:spcBef>
                      </a:pPr>
                      <a:endParaRPr sz="400" dirty="0">
                        <a:latin typeface="Times New Roman"/>
                        <a:cs typeface="Times New Roman"/>
                      </a:endParaRPr>
                    </a:p>
                    <a:p>
                      <a:pPr marR="29209" algn="r">
                        <a:lnSpc>
                          <a:spcPct val="100000"/>
                        </a:lnSpc>
                      </a:pPr>
                      <a:r>
                        <a:rPr sz="400" b="1" i="1" spc="10" dirty="0" smtClean="0">
                          <a:solidFill>
                            <a:srgbClr val="171514"/>
                          </a:solidFill>
                          <a:latin typeface="Arial"/>
                          <a:cs typeface="Arial"/>
                        </a:rPr>
                        <a:t>L</a:t>
                      </a:r>
                      <a:r>
                        <a:rPr sz="400" b="1" spc="10" dirty="0" smtClean="0">
                          <a:solidFill>
                            <a:srgbClr val="171514"/>
                          </a:solidFill>
                          <a:latin typeface="Arial"/>
                          <a:cs typeface="Arial"/>
                        </a:rPr>
                        <a:t>(</a:t>
                      </a:r>
                      <a:r>
                        <a:rPr lang="es-ES" sz="400" b="1" spc="10" dirty="0" smtClean="0">
                          <a:solidFill>
                            <a:srgbClr val="171514"/>
                          </a:solidFill>
                          <a:latin typeface="Arial"/>
                          <a:cs typeface="Arial"/>
                        </a:rPr>
                        <a:t>m</a:t>
                      </a:r>
                      <a:r>
                        <a:rPr sz="400" b="1" spc="10" dirty="0" smtClean="0">
                          <a:solidFill>
                            <a:srgbClr val="171514"/>
                          </a:solidFill>
                          <a:latin typeface="Arial"/>
                          <a:cs typeface="Arial"/>
                        </a:rPr>
                        <a:t>)</a:t>
                      </a:r>
                      <a:endParaRPr sz="400" dirty="0">
                        <a:latin typeface="Arial"/>
                        <a:cs typeface="Arial"/>
                      </a:endParaRPr>
                    </a:p>
                  </a:txBody>
                  <a:tcPr marL="0" marR="0" marT="3810" marB="0"/>
                </a:tc>
                <a:extLst>
                  <a:ext uri="{0D108BD9-81ED-4DB2-BD59-A6C34878D82A}">
                    <a16:rowId xmlns:a16="http://schemas.microsoft.com/office/drawing/2014/main" val="10000"/>
                  </a:ext>
                </a:extLst>
              </a:tr>
              <a:tr h="157637">
                <a:tc>
                  <a:txBody>
                    <a:bodyPr/>
                    <a:lstStyle/>
                    <a:p>
                      <a:pPr marL="21590">
                        <a:lnSpc>
                          <a:spcPct val="100000"/>
                        </a:lnSpc>
                        <a:spcBef>
                          <a:spcPts val="375"/>
                        </a:spcBef>
                      </a:pPr>
                      <a:r>
                        <a:rPr sz="600" spc="20" dirty="0">
                          <a:solidFill>
                            <a:srgbClr val="171514"/>
                          </a:solidFill>
                          <a:latin typeface="Microsoft Sans Serif"/>
                          <a:cs typeface="Microsoft Sans Serif"/>
                        </a:rPr>
                        <a:t>Alambre</a:t>
                      </a:r>
                      <a:r>
                        <a:rPr sz="600" spc="-35" dirty="0">
                          <a:solidFill>
                            <a:srgbClr val="171514"/>
                          </a:solidFill>
                          <a:latin typeface="Microsoft Sans Serif"/>
                          <a:cs typeface="Microsoft Sans Serif"/>
                        </a:rPr>
                        <a:t> </a:t>
                      </a:r>
                      <a:r>
                        <a:rPr sz="600" spc="20" dirty="0">
                          <a:solidFill>
                            <a:srgbClr val="171514"/>
                          </a:solidFill>
                          <a:latin typeface="Microsoft Sans Serif"/>
                          <a:cs typeface="Microsoft Sans Serif"/>
                        </a:rPr>
                        <a:t>recto</a:t>
                      </a:r>
                      <a:endParaRPr sz="600">
                        <a:latin typeface="Microsoft Sans Serif"/>
                        <a:cs typeface="Microsoft Sans Serif"/>
                      </a:endParaRPr>
                    </a:p>
                  </a:txBody>
                  <a:tcPr marL="0" marR="0" marT="47625" marB="0"/>
                </a:tc>
                <a:tc>
                  <a:txBody>
                    <a:bodyPr/>
                    <a:lstStyle/>
                    <a:p>
                      <a:pPr marR="13335" algn="ctr">
                        <a:lnSpc>
                          <a:spcPct val="100000"/>
                        </a:lnSpc>
                        <a:spcBef>
                          <a:spcPts val="175"/>
                        </a:spcBef>
                      </a:pPr>
                      <a:r>
                        <a:rPr sz="800" spc="5" dirty="0">
                          <a:solidFill>
                            <a:srgbClr val="171514"/>
                          </a:solidFill>
                          <a:latin typeface="Microsoft Sans Serif"/>
                          <a:cs typeface="Microsoft Sans Serif"/>
                        </a:rPr>
                        <a:t>3.0</a:t>
                      </a:r>
                      <a:endParaRPr sz="800">
                        <a:latin typeface="Microsoft Sans Serif"/>
                        <a:cs typeface="Microsoft Sans Serif"/>
                      </a:endParaRPr>
                    </a:p>
                  </a:txBody>
                  <a:tcPr marL="0" marR="0" marT="22225" marB="0"/>
                </a:tc>
                <a:tc>
                  <a:txBody>
                    <a:bodyPr/>
                    <a:lstStyle/>
                    <a:p>
                      <a:pPr marL="260985">
                        <a:lnSpc>
                          <a:spcPct val="100000"/>
                        </a:lnSpc>
                        <a:spcBef>
                          <a:spcPts val="175"/>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22225" marB="0"/>
                </a:tc>
                <a:tc>
                  <a:txBody>
                    <a:bodyPr/>
                    <a:lstStyle/>
                    <a:p>
                      <a:pPr marR="99695" algn="r">
                        <a:lnSpc>
                          <a:spcPct val="100000"/>
                        </a:lnSpc>
                        <a:spcBef>
                          <a:spcPts val="175"/>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22225" marB="0"/>
                </a:tc>
                <a:extLst>
                  <a:ext uri="{0D108BD9-81ED-4DB2-BD59-A6C34878D82A}">
                    <a16:rowId xmlns:a16="http://schemas.microsoft.com/office/drawing/2014/main" val="10001"/>
                  </a:ext>
                </a:extLst>
              </a:tr>
              <a:tr h="145592">
                <a:tc>
                  <a:txBody>
                    <a:bodyPr/>
                    <a:lstStyle/>
                    <a:p>
                      <a:pPr marL="21590">
                        <a:lnSpc>
                          <a:spcPct val="100000"/>
                        </a:lnSpc>
                        <a:spcBef>
                          <a:spcPts val="280"/>
                        </a:spcBef>
                      </a:pPr>
                      <a:r>
                        <a:rPr sz="600" spc="20" dirty="0">
                          <a:solidFill>
                            <a:srgbClr val="171514"/>
                          </a:solidFill>
                          <a:latin typeface="Microsoft Sans Serif"/>
                          <a:cs typeface="Microsoft Sans Serif"/>
                        </a:rPr>
                        <a:t>Ángulo</a:t>
                      </a:r>
                      <a:r>
                        <a:rPr sz="600" spc="-35" dirty="0">
                          <a:solidFill>
                            <a:srgbClr val="171514"/>
                          </a:solidFill>
                          <a:latin typeface="Microsoft Sans Serif"/>
                          <a:cs typeface="Microsoft Sans Serif"/>
                        </a:rPr>
                        <a:t> </a:t>
                      </a:r>
                      <a:r>
                        <a:rPr sz="600" spc="20" dirty="0">
                          <a:solidFill>
                            <a:srgbClr val="171514"/>
                          </a:solidFill>
                          <a:latin typeface="Microsoft Sans Serif"/>
                          <a:cs typeface="Microsoft Sans Serif"/>
                        </a:rPr>
                        <a:t>recto</a:t>
                      </a:r>
                      <a:endParaRPr sz="600">
                        <a:latin typeface="Microsoft Sans Serif"/>
                        <a:cs typeface="Microsoft Sans Serif"/>
                      </a:endParaRPr>
                    </a:p>
                  </a:txBody>
                  <a:tcPr marL="0" marR="0" marT="35560" marB="0"/>
                </a:tc>
                <a:tc>
                  <a:txBody>
                    <a:bodyPr/>
                    <a:lstStyle/>
                    <a:p>
                      <a:pPr marL="36195" algn="ctr">
                        <a:lnSpc>
                          <a:spcPct val="100000"/>
                        </a:lnSpc>
                        <a:spcBef>
                          <a:spcPts val="80"/>
                        </a:spcBef>
                      </a:pPr>
                      <a:r>
                        <a:rPr sz="800" spc="5" dirty="0">
                          <a:solidFill>
                            <a:srgbClr val="171514"/>
                          </a:solidFill>
                          <a:latin typeface="Microsoft Sans Serif"/>
                          <a:cs typeface="Microsoft Sans Serif"/>
                        </a:rPr>
                        <a:t>2,26</a:t>
                      </a:r>
                      <a:endParaRPr sz="800">
                        <a:latin typeface="Microsoft Sans Serif"/>
                        <a:cs typeface="Microsoft Sans Serif"/>
                      </a:endParaRPr>
                    </a:p>
                  </a:txBody>
                  <a:tcPr marL="0" marR="0" marT="10160" marB="0"/>
                </a:tc>
                <a:tc>
                  <a:txBody>
                    <a:bodyPr/>
                    <a:lstStyle/>
                    <a:p>
                      <a:pPr marL="260985">
                        <a:lnSpc>
                          <a:spcPct val="100000"/>
                        </a:lnSpc>
                        <a:spcBef>
                          <a:spcPts val="80"/>
                        </a:spcBef>
                      </a:pPr>
                      <a:r>
                        <a:rPr sz="800" spc="5" dirty="0">
                          <a:solidFill>
                            <a:srgbClr val="171514"/>
                          </a:solidFill>
                          <a:latin typeface="Microsoft Sans Serif"/>
                          <a:cs typeface="Microsoft Sans Serif"/>
                        </a:rPr>
                        <a:t>42.4</a:t>
                      </a:r>
                      <a:endParaRPr sz="800">
                        <a:latin typeface="Microsoft Sans Serif"/>
                        <a:cs typeface="Microsoft Sans Serif"/>
                      </a:endParaRPr>
                    </a:p>
                  </a:txBody>
                  <a:tcPr marL="0" marR="0" marT="10160" marB="0"/>
                </a:tc>
                <a:tc>
                  <a:txBody>
                    <a:bodyPr/>
                    <a:lstStyle/>
                    <a:p>
                      <a:pPr marR="13970" algn="r">
                        <a:lnSpc>
                          <a:spcPct val="100000"/>
                        </a:lnSpc>
                        <a:spcBef>
                          <a:spcPts val="80"/>
                        </a:spcBef>
                      </a:pPr>
                      <a:r>
                        <a:rPr sz="800" spc="5" dirty="0">
                          <a:solidFill>
                            <a:srgbClr val="171514"/>
                          </a:solidFill>
                          <a:latin typeface="Microsoft Sans Serif"/>
                          <a:cs typeface="Microsoft Sans Serif"/>
                        </a:rPr>
                        <a:t>84.8</a:t>
                      </a:r>
                      <a:endParaRPr sz="800">
                        <a:latin typeface="Microsoft Sans Serif"/>
                        <a:cs typeface="Microsoft Sans Serif"/>
                      </a:endParaRPr>
                    </a:p>
                  </a:txBody>
                  <a:tcPr marL="0" marR="0" marT="10160" marB="0"/>
                </a:tc>
                <a:extLst>
                  <a:ext uri="{0D108BD9-81ED-4DB2-BD59-A6C34878D82A}">
                    <a16:rowId xmlns:a16="http://schemas.microsoft.com/office/drawing/2014/main" val="10002"/>
                  </a:ext>
                </a:extLst>
              </a:tr>
              <a:tr h="145593">
                <a:tc>
                  <a:txBody>
                    <a:bodyPr/>
                    <a:lstStyle/>
                    <a:p>
                      <a:pPr>
                        <a:lnSpc>
                          <a:spcPct val="100000"/>
                        </a:lnSpc>
                        <a:spcBef>
                          <a:spcPts val="15"/>
                        </a:spcBef>
                      </a:pPr>
                      <a:endParaRPr sz="450">
                        <a:latin typeface="Times New Roman"/>
                        <a:cs typeface="Times New Roman"/>
                      </a:endParaRPr>
                    </a:p>
                    <a:p>
                      <a:pPr marL="21590">
                        <a:lnSpc>
                          <a:spcPct val="100000"/>
                        </a:lnSpc>
                      </a:pPr>
                      <a:r>
                        <a:rPr sz="350" spc="5" dirty="0">
                          <a:solidFill>
                            <a:srgbClr val="171514"/>
                          </a:solidFill>
                          <a:latin typeface="Microsoft Sans Serif"/>
                          <a:cs typeface="Microsoft Sans Serif"/>
                        </a:rPr>
                        <a:t>estrella</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3</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brazos</a:t>
                      </a:r>
                      <a:endParaRPr sz="350">
                        <a:latin typeface="Microsoft Sans Serif"/>
                        <a:cs typeface="Microsoft Sans Serif"/>
                      </a:endParaRPr>
                    </a:p>
                  </a:txBody>
                  <a:tcPr marL="0" marR="0" marT="1905" marB="0"/>
                </a:tc>
                <a:tc>
                  <a:txBody>
                    <a:bodyPr/>
                    <a:lstStyle/>
                    <a:p>
                      <a:pPr marL="36195" algn="ctr">
                        <a:lnSpc>
                          <a:spcPct val="100000"/>
                        </a:lnSpc>
                        <a:spcBef>
                          <a:spcPts val="80"/>
                        </a:spcBef>
                      </a:pPr>
                      <a:r>
                        <a:rPr sz="800" spc="5" dirty="0">
                          <a:solidFill>
                            <a:srgbClr val="171514"/>
                          </a:solidFill>
                          <a:latin typeface="Microsoft Sans Serif"/>
                          <a:cs typeface="Microsoft Sans Serif"/>
                        </a:rPr>
                        <a:t>2.31</a:t>
                      </a:r>
                      <a:endParaRPr sz="800">
                        <a:latin typeface="Microsoft Sans Serif"/>
                        <a:cs typeface="Microsoft Sans Serif"/>
                      </a:endParaRPr>
                    </a:p>
                  </a:txBody>
                  <a:tcPr marL="0" marR="0" marT="10160" marB="0"/>
                </a:tc>
                <a:tc>
                  <a:txBody>
                    <a:bodyPr/>
                    <a:lstStyle/>
                    <a:p>
                      <a:pPr marL="260985">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marR="99695" algn="r">
                        <a:lnSpc>
                          <a:spcPct val="100000"/>
                        </a:lnSpc>
                        <a:spcBef>
                          <a:spcPts val="80"/>
                        </a:spcBef>
                      </a:pPr>
                      <a:r>
                        <a:rPr sz="800" spc="10" dirty="0">
                          <a:solidFill>
                            <a:srgbClr val="171514"/>
                          </a:solidFill>
                          <a:latin typeface="Microsoft Sans Serif"/>
                          <a:cs typeface="Microsoft Sans Serif"/>
                        </a:rPr>
                        <a:t>90</a:t>
                      </a:r>
                      <a:endParaRPr sz="800">
                        <a:latin typeface="Microsoft Sans Serif"/>
                        <a:cs typeface="Microsoft Sans Serif"/>
                      </a:endParaRPr>
                    </a:p>
                  </a:txBody>
                  <a:tcPr marL="0" marR="0" marT="10160" marB="0"/>
                </a:tc>
                <a:extLst>
                  <a:ext uri="{0D108BD9-81ED-4DB2-BD59-A6C34878D82A}">
                    <a16:rowId xmlns:a16="http://schemas.microsoft.com/office/drawing/2014/main" val="10003"/>
                  </a:ext>
                </a:extLst>
              </a:tr>
              <a:tr h="145593">
                <a:tc>
                  <a:txBody>
                    <a:bodyPr/>
                    <a:lstStyle/>
                    <a:p>
                      <a:pPr>
                        <a:lnSpc>
                          <a:spcPct val="100000"/>
                        </a:lnSpc>
                        <a:spcBef>
                          <a:spcPts val="15"/>
                        </a:spcBef>
                      </a:pPr>
                      <a:endParaRPr sz="450">
                        <a:latin typeface="Times New Roman"/>
                        <a:cs typeface="Times New Roman"/>
                      </a:endParaRPr>
                    </a:p>
                    <a:p>
                      <a:pPr marL="21590">
                        <a:lnSpc>
                          <a:spcPct val="100000"/>
                        </a:lnSpc>
                      </a:pPr>
                      <a:r>
                        <a:rPr sz="350" spc="5" dirty="0">
                          <a:solidFill>
                            <a:srgbClr val="171514"/>
                          </a:solidFill>
                          <a:latin typeface="Microsoft Sans Serif"/>
                          <a:cs typeface="Microsoft Sans Serif"/>
                        </a:rPr>
                        <a:t>estrella</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4</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brazos</a:t>
                      </a:r>
                      <a:endParaRPr sz="350">
                        <a:latin typeface="Microsoft Sans Serif"/>
                        <a:cs typeface="Microsoft Sans Serif"/>
                      </a:endParaRPr>
                    </a:p>
                  </a:txBody>
                  <a:tcPr marL="0" marR="0" marT="1905" marB="0"/>
                </a:tc>
                <a:tc>
                  <a:txBody>
                    <a:bodyPr/>
                    <a:lstStyle/>
                    <a:p>
                      <a:pPr marL="36195" algn="ctr">
                        <a:lnSpc>
                          <a:spcPct val="100000"/>
                        </a:lnSpc>
                        <a:spcBef>
                          <a:spcPts val="80"/>
                        </a:spcBef>
                      </a:pPr>
                      <a:r>
                        <a:rPr sz="800" spc="5" dirty="0">
                          <a:solidFill>
                            <a:srgbClr val="171514"/>
                          </a:solidFill>
                          <a:latin typeface="Microsoft Sans Serif"/>
                          <a:cs typeface="Microsoft Sans Serif"/>
                        </a:rPr>
                        <a:t>1.99</a:t>
                      </a:r>
                      <a:endParaRPr sz="800">
                        <a:latin typeface="Microsoft Sans Serif"/>
                        <a:cs typeface="Microsoft Sans Serif"/>
                      </a:endParaRPr>
                    </a:p>
                  </a:txBody>
                  <a:tcPr marL="0" marR="0" marT="10160" marB="0"/>
                </a:tc>
                <a:tc>
                  <a:txBody>
                    <a:bodyPr/>
                    <a:lstStyle/>
                    <a:p>
                      <a:pPr marL="260985">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marL="260985">
                        <a:lnSpc>
                          <a:spcPct val="100000"/>
                        </a:lnSpc>
                        <a:spcBef>
                          <a:spcPts val="80"/>
                        </a:spcBef>
                      </a:pPr>
                      <a:r>
                        <a:rPr sz="800" spc="10" dirty="0">
                          <a:solidFill>
                            <a:srgbClr val="171514"/>
                          </a:solidFill>
                          <a:latin typeface="Microsoft Sans Serif"/>
                          <a:cs typeface="Microsoft Sans Serif"/>
                        </a:rPr>
                        <a:t>120</a:t>
                      </a:r>
                      <a:endParaRPr sz="800">
                        <a:latin typeface="Microsoft Sans Serif"/>
                        <a:cs typeface="Microsoft Sans Serif"/>
                      </a:endParaRPr>
                    </a:p>
                  </a:txBody>
                  <a:tcPr marL="0" marR="0" marT="10160" marB="0"/>
                </a:tc>
                <a:extLst>
                  <a:ext uri="{0D108BD9-81ED-4DB2-BD59-A6C34878D82A}">
                    <a16:rowId xmlns:a16="http://schemas.microsoft.com/office/drawing/2014/main" val="10004"/>
                  </a:ext>
                </a:extLst>
              </a:tr>
              <a:tr h="145592">
                <a:tc>
                  <a:txBody>
                    <a:bodyPr/>
                    <a:lstStyle/>
                    <a:p>
                      <a:pPr>
                        <a:lnSpc>
                          <a:spcPct val="100000"/>
                        </a:lnSpc>
                        <a:spcBef>
                          <a:spcPts val="15"/>
                        </a:spcBef>
                      </a:pPr>
                      <a:endParaRPr sz="450">
                        <a:latin typeface="Times New Roman"/>
                        <a:cs typeface="Times New Roman"/>
                      </a:endParaRPr>
                    </a:p>
                    <a:p>
                      <a:pPr marL="21590">
                        <a:lnSpc>
                          <a:spcPct val="100000"/>
                        </a:lnSpc>
                      </a:pPr>
                      <a:r>
                        <a:rPr sz="350" spc="5" dirty="0">
                          <a:solidFill>
                            <a:srgbClr val="171514"/>
                          </a:solidFill>
                          <a:latin typeface="Microsoft Sans Serif"/>
                          <a:cs typeface="Microsoft Sans Serif"/>
                        </a:rPr>
                        <a:t>estrella</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6</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brazos</a:t>
                      </a:r>
                      <a:endParaRPr sz="350">
                        <a:latin typeface="Microsoft Sans Serif"/>
                        <a:cs typeface="Microsoft Sans Serif"/>
                      </a:endParaRPr>
                    </a:p>
                  </a:txBody>
                  <a:tcPr marL="0" marR="0" marT="1905" marB="0"/>
                </a:tc>
                <a:tc>
                  <a:txBody>
                    <a:bodyPr/>
                    <a:lstStyle/>
                    <a:p>
                      <a:pPr marL="36195" algn="ctr">
                        <a:lnSpc>
                          <a:spcPct val="100000"/>
                        </a:lnSpc>
                        <a:spcBef>
                          <a:spcPts val="80"/>
                        </a:spcBef>
                      </a:pPr>
                      <a:r>
                        <a:rPr sz="800" spc="5" dirty="0">
                          <a:solidFill>
                            <a:srgbClr val="171514"/>
                          </a:solidFill>
                          <a:latin typeface="Microsoft Sans Serif"/>
                          <a:cs typeface="Microsoft Sans Serif"/>
                        </a:rPr>
                        <a:t>1.63</a:t>
                      </a:r>
                      <a:endParaRPr sz="800">
                        <a:latin typeface="Microsoft Sans Serif"/>
                        <a:cs typeface="Microsoft Sans Serif"/>
                      </a:endParaRPr>
                    </a:p>
                  </a:txBody>
                  <a:tcPr marL="0" marR="0" marT="10160" marB="0"/>
                </a:tc>
                <a:tc>
                  <a:txBody>
                    <a:bodyPr/>
                    <a:lstStyle/>
                    <a:p>
                      <a:pPr marL="260985">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marL="260985">
                        <a:lnSpc>
                          <a:spcPct val="100000"/>
                        </a:lnSpc>
                        <a:spcBef>
                          <a:spcPts val="80"/>
                        </a:spcBef>
                      </a:pPr>
                      <a:r>
                        <a:rPr sz="800" spc="10" dirty="0">
                          <a:solidFill>
                            <a:srgbClr val="171514"/>
                          </a:solidFill>
                          <a:latin typeface="Microsoft Sans Serif"/>
                          <a:cs typeface="Microsoft Sans Serif"/>
                        </a:rPr>
                        <a:t>180</a:t>
                      </a:r>
                      <a:endParaRPr sz="800">
                        <a:latin typeface="Microsoft Sans Serif"/>
                        <a:cs typeface="Microsoft Sans Serif"/>
                      </a:endParaRPr>
                    </a:p>
                  </a:txBody>
                  <a:tcPr marL="0" marR="0" marT="10160" marB="0"/>
                </a:tc>
                <a:extLst>
                  <a:ext uri="{0D108BD9-81ED-4DB2-BD59-A6C34878D82A}">
                    <a16:rowId xmlns:a16="http://schemas.microsoft.com/office/drawing/2014/main" val="10005"/>
                  </a:ext>
                </a:extLst>
              </a:tr>
              <a:tr h="141985">
                <a:tc>
                  <a:txBody>
                    <a:bodyPr/>
                    <a:lstStyle/>
                    <a:p>
                      <a:pPr>
                        <a:lnSpc>
                          <a:spcPct val="100000"/>
                        </a:lnSpc>
                        <a:spcBef>
                          <a:spcPts val="15"/>
                        </a:spcBef>
                      </a:pPr>
                      <a:endParaRPr sz="450">
                        <a:latin typeface="Times New Roman"/>
                        <a:cs typeface="Times New Roman"/>
                      </a:endParaRPr>
                    </a:p>
                    <a:p>
                      <a:pPr marL="21590">
                        <a:lnSpc>
                          <a:spcPct val="100000"/>
                        </a:lnSpc>
                      </a:pPr>
                      <a:r>
                        <a:rPr sz="350" spc="5" dirty="0">
                          <a:solidFill>
                            <a:srgbClr val="171514"/>
                          </a:solidFill>
                          <a:latin typeface="Microsoft Sans Serif"/>
                          <a:cs typeface="Microsoft Sans Serif"/>
                        </a:rPr>
                        <a:t>estrella</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8</a:t>
                      </a:r>
                      <a:r>
                        <a:rPr sz="350" spc="-15" dirty="0">
                          <a:solidFill>
                            <a:srgbClr val="171514"/>
                          </a:solidFill>
                          <a:latin typeface="Microsoft Sans Serif"/>
                          <a:cs typeface="Microsoft Sans Serif"/>
                        </a:rPr>
                        <a:t> </a:t>
                      </a:r>
                      <a:r>
                        <a:rPr sz="350" spc="5" dirty="0">
                          <a:solidFill>
                            <a:srgbClr val="171514"/>
                          </a:solidFill>
                          <a:latin typeface="Microsoft Sans Serif"/>
                          <a:cs typeface="Microsoft Sans Serif"/>
                        </a:rPr>
                        <a:t>brazos</a:t>
                      </a:r>
                      <a:endParaRPr sz="350">
                        <a:latin typeface="Microsoft Sans Serif"/>
                        <a:cs typeface="Microsoft Sans Serif"/>
                      </a:endParaRPr>
                    </a:p>
                  </a:txBody>
                  <a:tcPr marL="0" marR="0" marT="1905" marB="0"/>
                </a:tc>
                <a:tc>
                  <a:txBody>
                    <a:bodyPr/>
                    <a:lstStyle/>
                    <a:p>
                      <a:pPr marL="36195" algn="ctr">
                        <a:lnSpc>
                          <a:spcPts val="935"/>
                        </a:lnSpc>
                        <a:spcBef>
                          <a:spcPts val="80"/>
                        </a:spcBef>
                      </a:pPr>
                      <a:r>
                        <a:rPr sz="800" spc="5" dirty="0">
                          <a:solidFill>
                            <a:srgbClr val="171514"/>
                          </a:solidFill>
                          <a:latin typeface="Microsoft Sans Serif"/>
                          <a:cs typeface="Microsoft Sans Serif"/>
                        </a:rPr>
                        <a:t>1.49</a:t>
                      </a:r>
                      <a:endParaRPr sz="800">
                        <a:latin typeface="Microsoft Sans Serif"/>
                        <a:cs typeface="Microsoft Sans Serif"/>
                      </a:endParaRPr>
                    </a:p>
                  </a:txBody>
                  <a:tcPr marL="0" marR="0" marT="10160" marB="0"/>
                </a:tc>
                <a:tc>
                  <a:txBody>
                    <a:bodyPr/>
                    <a:lstStyle/>
                    <a:p>
                      <a:pPr marL="260985">
                        <a:lnSpc>
                          <a:spcPts val="935"/>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marL="260985">
                        <a:lnSpc>
                          <a:spcPts val="935"/>
                        </a:lnSpc>
                        <a:spcBef>
                          <a:spcPts val="80"/>
                        </a:spcBef>
                      </a:pPr>
                      <a:r>
                        <a:rPr sz="800" spc="10" dirty="0">
                          <a:solidFill>
                            <a:srgbClr val="171514"/>
                          </a:solidFill>
                          <a:latin typeface="Microsoft Sans Serif"/>
                          <a:cs typeface="Microsoft Sans Serif"/>
                        </a:rPr>
                        <a:t>240</a:t>
                      </a:r>
                      <a:endParaRPr sz="800">
                        <a:latin typeface="Microsoft Sans Serif"/>
                        <a:cs typeface="Microsoft Sans Serif"/>
                      </a:endParaRPr>
                    </a:p>
                  </a:txBody>
                  <a:tcPr marL="0" marR="0" marT="10160" marB="0"/>
                </a:tc>
                <a:extLst>
                  <a:ext uri="{0D108BD9-81ED-4DB2-BD59-A6C34878D82A}">
                    <a16:rowId xmlns:a16="http://schemas.microsoft.com/office/drawing/2014/main" val="10006"/>
                  </a:ext>
                </a:extLst>
              </a:tr>
            </a:tbl>
          </a:graphicData>
        </a:graphic>
      </p:graphicFrame>
      <p:sp>
        <p:nvSpPr>
          <p:cNvPr id="12" name="object 12"/>
          <p:cNvSpPr txBox="1"/>
          <p:nvPr/>
        </p:nvSpPr>
        <p:spPr>
          <a:xfrm>
            <a:off x="6043325" y="2445181"/>
            <a:ext cx="2329815" cy="112851"/>
          </a:xfrm>
          <a:prstGeom prst="rect">
            <a:avLst/>
          </a:prstGeom>
        </p:spPr>
        <p:txBody>
          <a:bodyPr vert="horz" wrap="square" lIns="0" tIns="12700" rIns="0" bIns="0" rtlCol="0">
            <a:spAutoFit/>
          </a:bodyPr>
          <a:lstStyle/>
          <a:p>
            <a:pPr marL="12700">
              <a:spcBef>
                <a:spcPts val="100"/>
              </a:spcBef>
            </a:pPr>
            <a:r>
              <a:rPr sz="650" spc="25" dirty="0" err="1" smtClean="0">
                <a:solidFill>
                  <a:srgbClr val="171514"/>
                </a:solidFill>
                <a:latin typeface="Microsoft Sans Serif"/>
                <a:cs typeface="Microsoft Sans Serif"/>
              </a:rPr>
              <a:t>Diá</a:t>
            </a:r>
            <a:r>
              <a:rPr lang="es-ES" sz="650" spc="25" dirty="0" smtClean="0">
                <a:solidFill>
                  <a:srgbClr val="171514"/>
                </a:solidFill>
                <a:latin typeface="Microsoft Sans Serif"/>
                <a:cs typeface="Microsoft Sans Serif"/>
              </a:rPr>
              <a:t>m</a:t>
            </a:r>
            <a:r>
              <a:rPr sz="650" spc="-1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área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60</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m,</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d</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2,5</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cm,</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h</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90</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cm,</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ρ</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100</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Ω·m</a:t>
            </a:r>
            <a:r>
              <a:rPr sz="650" spc="10" dirty="0">
                <a:solidFill>
                  <a:srgbClr val="171514"/>
                </a:solidFill>
                <a:latin typeface="Microsoft Sans Serif"/>
                <a:cs typeface="Microsoft Sans Serif"/>
              </a:rPr>
              <a:t>.</a:t>
            </a:r>
            <a:endParaRPr sz="650" dirty="0">
              <a:latin typeface="Microsoft Sans Serif"/>
              <a:cs typeface="Microsoft Sans Serif"/>
            </a:endParaRPr>
          </a:p>
        </p:txBody>
      </p:sp>
      <p:sp>
        <p:nvSpPr>
          <p:cNvPr id="13" name="object 13"/>
          <p:cNvSpPr txBox="1"/>
          <p:nvPr/>
        </p:nvSpPr>
        <p:spPr>
          <a:xfrm>
            <a:off x="5337175" y="2914827"/>
            <a:ext cx="4329430" cy="1719317"/>
          </a:xfrm>
          <a:prstGeom prst="rect">
            <a:avLst/>
          </a:prstGeom>
        </p:spPr>
        <p:txBody>
          <a:bodyPr vert="horz" wrap="square" lIns="0" tIns="12700" rIns="0" bIns="0" rtlCol="0">
            <a:spAutoFit/>
          </a:bodyPr>
          <a:lstStyle/>
          <a:p>
            <a:pPr marL="12700" marR="45720" indent="152400">
              <a:lnSpc>
                <a:spcPct val="142900"/>
              </a:lnSpc>
              <a:spcBef>
                <a:spcPts val="100"/>
              </a:spcBef>
            </a:pPr>
            <a:r>
              <a:rPr sz="700" spc="5"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Tabla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3.3</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vemos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estrella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8</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brazos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mitad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cable</a:t>
            </a:r>
            <a:r>
              <a:rPr lang="es-ES" sz="700" spc="1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recto</a:t>
            </a:r>
            <a:r>
              <a:rPr sz="700" spc="20" dirty="0">
                <a:solidFill>
                  <a:srgbClr val="171514"/>
                </a:solidFill>
                <a:latin typeface="Microsoft Sans Serif"/>
                <a:cs typeface="Microsoft Sans Serif"/>
              </a:rPr>
              <a:t>. </a:t>
            </a:r>
            <a:r>
              <a:rPr sz="700" spc="-10" dirty="0">
                <a:solidFill>
                  <a:srgbClr val="171514"/>
                </a:solidFill>
                <a:latin typeface="Microsoft Sans Serif"/>
                <a:cs typeface="Microsoft Sans Serif"/>
              </a:rPr>
              <a:t>Sin </a:t>
            </a:r>
            <a:r>
              <a:rPr sz="700" spc="30" dirty="0">
                <a:solidFill>
                  <a:srgbClr val="171514"/>
                </a:solidFill>
                <a:latin typeface="Microsoft Sans Serif"/>
                <a:cs typeface="Microsoft Sans Serif"/>
              </a:rPr>
              <a:t>embargo, debido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que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requiere </a:t>
            </a:r>
            <a:r>
              <a:rPr sz="700" spc="40" dirty="0">
                <a:solidFill>
                  <a:srgbClr val="171514"/>
                </a:solidFill>
                <a:latin typeface="Microsoft Sans Serif"/>
                <a:cs typeface="Microsoft Sans Serif"/>
              </a:rPr>
              <a:t>un </a:t>
            </a:r>
            <a:r>
              <a:rPr sz="700" spc="35" dirty="0">
                <a:solidFill>
                  <a:srgbClr val="171514"/>
                </a:solidFill>
                <a:latin typeface="Microsoft Sans Serif"/>
                <a:cs typeface="Microsoft Sans Serif"/>
              </a:rPr>
              <a:t>aumento </a:t>
            </a:r>
            <a:r>
              <a:rPr sz="700" spc="40" dirty="0">
                <a:solidFill>
                  <a:srgbClr val="171514"/>
                </a:solidFill>
                <a:latin typeface="Microsoft Sans Serif"/>
                <a:cs typeface="Microsoft Sans Serif"/>
              </a:rPr>
              <a:t>muy </a:t>
            </a:r>
            <a:r>
              <a:rPr sz="700" spc="30" dirty="0">
                <a:solidFill>
                  <a:srgbClr val="171514"/>
                </a:solidFill>
                <a:latin typeface="Microsoft Sans Serif"/>
                <a:cs typeface="Microsoft Sans Serif"/>
              </a:rPr>
              <a:t>grande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35" dirty="0">
                <a:solidFill>
                  <a:srgbClr val="171514"/>
                </a:solidFill>
                <a:latin typeface="Microsoft Sans Serif"/>
                <a:cs typeface="Microsoft Sans Serif"/>
              </a:rPr>
              <a:t>longitud</a:t>
            </a:r>
            <a:r>
              <a:rPr sz="700" spc="3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 </a:t>
            </a:r>
            <a:r>
              <a:rPr sz="700" spc="10" dirty="0">
                <a:solidFill>
                  <a:srgbClr val="171514"/>
                </a:solidFill>
                <a:latin typeface="Microsoft Sans Serif"/>
                <a:cs typeface="Microsoft Sans Serif"/>
              </a:rPr>
              <a:t>cable </a:t>
            </a:r>
            <a:r>
              <a:rPr sz="700" spc="25" dirty="0" smtClean="0">
                <a:solidFill>
                  <a:srgbClr val="171514"/>
                </a:solidFill>
                <a:latin typeface="Microsoft Sans Serif"/>
                <a:cs typeface="Microsoft Sans Serif"/>
              </a:rPr>
              <a:t>para</a:t>
            </a:r>
            <a:r>
              <a:rPr lang="es-ES" sz="700" spc="25"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lograr</a:t>
            </a:r>
            <a:r>
              <a:rPr sz="700" spc="35"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solo </a:t>
            </a:r>
            <a:r>
              <a:rPr sz="700" spc="30" dirty="0">
                <a:solidFill>
                  <a:srgbClr val="171514"/>
                </a:solidFill>
                <a:latin typeface="Microsoft Sans Serif"/>
                <a:cs typeface="Microsoft Sans Serif"/>
              </a:rPr>
              <a:t>una </a:t>
            </a:r>
            <a:r>
              <a:rPr sz="700" spc="25" dirty="0">
                <a:solidFill>
                  <a:srgbClr val="171514"/>
                </a:solidFill>
                <a:latin typeface="Microsoft Sans Serif"/>
                <a:cs typeface="Microsoft Sans Serif"/>
              </a:rPr>
              <a:t>pequeña disminución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resistencia, la </a:t>
            </a:r>
            <a:r>
              <a:rPr sz="700" spc="15" dirty="0">
                <a:solidFill>
                  <a:srgbClr val="171514"/>
                </a:solidFill>
                <a:latin typeface="Microsoft Sans Serif"/>
                <a:cs typeface="Microsoft Sans Serif"/>
              </a:rPr>
              <a:t>práctica </a:t>
            </a:r>
            <a:r>
              <a:rPr sz="700" spc="35" dirty="0">
                <a:solidFill>
                  <a:srgbClr val="171514"/>
                </a:solidFill>
                <a:latin typeface="Microsoft Sans Serif"/>
                <a:cs typeface="Microsoft Sans Serif"/>
              </a:rPr>
              <a:t>común </a:t>
            </a:r>
            <a:r>
              <a:rPr sz="700" spc="-5" dirty="0">
                <a:solidFill>
                  <a:srgbClr val="171514"/>
                </a:solidFill>
                <a:latin typeface="Microsoft Sans Serif"/>
                <a:cs typeface="Microsoft Sans Serif"/>
              </a:rPr>
              <a:t>es </a:t>
            </a:r>
            <a:r>
              <a:rPr sz="700" spc="35" dirty="0">
                <a:solidFill>
                  <a:srgbClr val="171514"/>
                </a:solidFill>
                <a:latin typeface="Microsoft Sans Serif"/>
                <a:cs typeface="Microsoft Sans Serif"/>
              </a:rPr>
              <a:t>limitar </a:t>
            </a:r>
            <a:r>
              <a:rPr sz="700" spc="10" dirty="0">
                <a:solidFill>
                  <a:srgbClr val="171514"/>
                </a:solidFill>
                <a:latin typeface="Microsoft Sans Serif"/>
                <a:cs typeface="Microsoft Sans Serif"/>
              </a:rPr>
              <a:t>el </a:t>
            </a:r>
            <a:r>
              <a:rPr sz="700" spc="40" dirty="0" err="1">
                <a:solidFill>
                  <a:srgbClr val="171514"/>
                </a:solidFill>
                <a:latin typeface="Microsoft Sans Serif"/>
                <a:cs typeface="Microsoft Sans Serif"/>
              </a:rPr>
              <a:t>número</a:t>
            </a:r>
            <a:r>
              <a:rPr sz="700" spc="4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brazos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estrella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máximo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cuatro</a:t>
            </a:r>
            <a:r>
              <a:rPr sz="700" spc="20" dirty="0">
                <a:solidFill>
                  <a:srgbClr val="171514"/>
                </a:solidFill>
                <a:latin typeface="Microsoft Sans Serif"/>
                <a:cs typeface="Microsoft Sans Serif"/>
              </a:rPr>
              <a:t>.</a:t>
            </a:r>
            <a:endParaRPr sz="700" dirty="0">
              <a:latin typeface="Microsoft Sans Serif"/>
              <a:cs typeface="Microsoft Sans Serif"/>
            </a:endParaRPr>
          </a:p>
          <a:p>
            <a:pPr marL="12700" marR="18415" indent="152400">
              <a:lnSpc>
                <a:spcPct val="142900"/>
              </a:lnSpc>
            </a:pPr>
            <a:r>
              <a:rPr sz="700" spc="-5" dirty="0">
                <a:solidFill>
                  <a:srgbClr val="171514"/>
                </a:solidFill>
                <a:latin typeface="Microsoft Sans Serif"/>
                <a:cs typeface="Microsoft Sans Serif"/>
              </a:rPr>
              <a:t>Cabe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mencionar</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aquí</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alambre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recto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bien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podría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ser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tubería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metálica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agua</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enterrada</a:t>
            </a:r>
            <a:r>
              <a:rPr sz="700" spc="25" dirty="0" smtClean="0">
                <a:solidFill>
                  <a:srgbClr val="171514"/>
                </a:solidFill>
                <a:latin typeface="Microsoft Sans Serif"/>
                <a:cs typeface="Microsoft Sans Serif"/>
              </a:rPr>
              <a:t>;</a:t>
            </a:r>
            <a:r>
              <a:rPr lang="es-ES" sz="700" spc="2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su</a:t>
            </a:r>
            <a:r>
              <a:rPr sz="700" spc="1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puede estimar </a:t>
            </a:r>
            <a:r>
              <a:rPr sz="700" spc="30" dirty="0">
                <a:solidFill>
                  <a:srgbClr val="171514"/>
                </a:solidFill>
                <a:latin typeface="Microsoft Sans Serif"/>
                <a:cs typeface="Microsoft Sans Serif"/>
              </a:rPr>
              <a:t>como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indicó </a:t>
            </a:r>
            <a:r>
              <a:rPr sz="700" spc="35" dirty="0">
                <a:solidFill>
                  <a:srgbClr val="171514"/>
                </a:solidFill>
                <a:latin typeface="Microsoft Sans Serif"/>
                <a:cs typeface="Microsoft Sans Serif"/>
              </a:rPr>
              <a:t>anteriormente </a:t>
            </a:r>
            <a:r>
              <a:rPr sz="700" spc="5" dirty="0">
                <a:solidFill>
                  <a:srgbClr val="171514"/>
                </a:solidFill>
                <a:latin typeface="Microsoft Sans Serif"/>
                <a:cs typeface="Microsoft Sans Serif"/>
              </a:rPr>
              <a:t>y </a:t>
            </a:r>
            <a:r>
              <a:rPr sz="700" spc="25" dirty="0" err="1">
                <a:solidFill>
                  <a:srgbClr val="171514"/>
                </a:solidFill>
                <a:latin typeface="Microsoft Sans Serif"/>
                <a:cs typeface="Microsoft Sans Serif"/>
              </a:rPr>
              <a:t>luego</a:t>
            </a:r>
            <a:r>
              <a:rPr sz="700" spc="2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verificarse</a:t>
            </a:r>
            <a:r>
              <a:rPr lang="es-ES" sz="700" spc="1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preferiblemente</a:t>
            </a:r>
            <a:r>
              <a:rPr sz="700" spc="-1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medición</a:t>
            </a:r>
            <a:r>
              <a:rPr sz="700" spc="20" dirty="0">
                <a:solidFill>
                  <a:srgbClr val="171514"/>
                </a:solidFill>
                <a:latin typeface="Microsoft Sans Serif"/>
                <a:cs typeface="Microsoft Sans Serif"/>
              </a:rPr>
              <a:t>.</a:t>
            </a:r>
            <a:endParaRPr sz="700" dirty="0">
              <a:latin typeface="Microsoft Sans Serif"/>
              <a:cs typeface="Microsoft Sans Serif"/>
            </a:endParaRPr>
          </a:p>
          <a:p>
            <a:pPr marL="12700" marR="5080" indent="152400">
              <a:lnSpc>
                <a:spcPts val="1200"/>
              </a:lnSpc>
              <a:spcBef>
                <a:spcPts val="90"/>
              </a:spcBef>
            </a:pPr>
            <a:r>
              <a:rPr sz="650" spc="1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alternativa</a:t>
            </a:r>
            <a:r>
              <a:rPr sz="650" dirty="0">
                <a:solidFill>
                  <a:srgbClr val="171514"/>
                </a:solidFill>
                <a:latin typeface="Microsoft Sans Serif"/>
                <a:cs typeface="Microsoft Sans Serif"/>
              </a:rPr>
              <a:t> a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cables </a:t>
            </a:r>
            <a:r>
              <a:rPr sz="650" spc="15" dirty="0">
                <a:solidFill>
                  <a:srgbClr val="171514"/>
                </a:solidFill>
                <a:latin typeface="Microsoft Sans Serif"/>
                <a:cs typeface="Microsoft Sans Serif"/>
              </a:rPr>
              <a:t>rectos</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estrella</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utilizar</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bucle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cable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alrededor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periferia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una</a:t>
            </a:r>
            <a:r>
              <a:rPr lang="es-ES" sz="650" spc="25"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estructura</a:t>
            </a:r>
            <a:r>
              <a:rPr sz="650" spc="20" dirty="0">
                <a:solidFill>
                  <a:srgbClr val="171514"/>
                </a:solidFill>
                <a:latin typeface="Microsoft Sans Serif"/>
                <a:cs typeface="Microsoft Sans Serif"/>
              </a:rPr>
              <a:t>, </a:t>
            </a:r>
            <a:r>
              <a:rPr sz="650" spc="30" dirty="0">
                <a:solidFill>
                  <a:srgbClr val="171514"/>
                </a:solidFill>
                <a:latin typeface="Microsoft Sans Serif"/>
                <a:cs typeface="Microsoft Sans Serif"/>
              </a:rPr>
              <a:t>enterrado </a:t>
            </a:r>
            <a:r>
              <a:rPr sz="650" dirty="0">
                <a:solidFill>
                  <a:srgbClr val="171514"/>
                </a:solidFill>
                <a:latin typeface="Microsoft Sans Serif"/>
                <a:cs typeface="Microsoft Sans Serif"/>
              </a:rPr>
              <a:t>a </a:t>
            </a:r>
            <a:r>
              <a:rPr sz="650" spc="25" dirty="0">
                <a:solidFill>
                  <a:srgbClr val="171514"/>
                </a:solidFill>
                <a:latin typeface="Microsoft Sans Serif"/>
                <a:cs typeface="Microsoft Sans Serif"/>
              </a:rPr>
              <a:t>una </a:t>
            </a:r>
            <a:r>
              <a:rPr sz="650" spc="30" dirty="0">
                <a:solidFill>
                  <a:srgbClr val="171514"/>
                </a:solidFill>
                <a:latin typeface="Microsoft Sans Serif"/>
                <a:cs typeface="Microsoft Sans Serif"/>
              </a:rPr>
              <a:t>profundidad </a:t>
            </a:r>
            <a:r>
              <a:rPr sz="650" spc="35" dirty="0">
                <a:solidFill>
                  <a:srgbClr val="171514"/>
                </a:solidFill>
                <a:latin typeface="Microsoft Sans Serif"/>
                <a:cs typeface="Microsoft Sans Serif"/>
              </a:rPr>
              <a:t>mínima </a:t>
            </a:r>
            <a:r>
              <a:rPr sz="650" spc="20" dirty="0">
                <a:solidFill>
                  <a:srgbClr val="171514"/>
                </a:solidFill>
                <a:latin typeface="Microsoft Sans Serif"/>
                <a:cs typeface="Microsoft Sans Serif"/>
              </a:rPr>
              <a:t>de </a:t>
            </a:r>
            <a:r>
              <a:rPr sz="650" dirty="0">
                <a:solidFill>
                  <a:srgbClr val="171514"/>
                </a:solidFill>
                <a:latin typeface="Microsoft Sans Serif"/>
                <a:cs typeface="Microsoft Sans Serif"/>
              </a:rPr>
              <a:t>0,5 </a:t>
            </a:r>
            <a:r>
              <a:rPr sz="650" spc="65" dirty="0">
                <a:solidFill>
                  <a:srgbClr val="171514"/>
                </a:solidFill>
                <a:latin typeface="Microsoft Sans Serif"/>
                <a:cs typeface="Microsoft Sans Serif"/>
              </a:rPr>
              <a:t>m </a:t>
            </a:r>
            <a:r>
              <a:rPr sz="650" spc="5" dirty="0">
                <a:solidFill>
                  <a:srgbClr val="171514"/>
                </a:solidFill>
                <a:latin typeface="Microsoft Sans Serif"/>
                <a:cs typeface="Microsoft Sans Serif"/>
              </a:rPr>
              <a:t>y </a:t>
            </a:r>
            <a:r>
              <a:rPr sz="650" spc="25" dirty="0">
                <a:solidFill>
                  <a:srgbClr val="171514"/>
                </a:solidFill>
                <a:latin typeface="Microsoft Sans Serif"/>
                <a:cs typeface="Microsoft Sans Serif"/>
              </a:rPr>
              <a:t>aproximadamente </a:t>
            </a:r>
            <a:r>
              <a:rPr sz="650" dirty="0">
                <a:solidFill>
                  <a:srgbClr val="171514"/>
                </a:solidFill>
                <a:latin typeface="Microsoft Sans Serif"/>
                <a:cs typeface="Microsoft Sans Serif"/>
              </a:rPr>
              <a:t>a </a:t>
            </a:r>
            <a:r>
              <a:rPr sz="650" spc="10" dirty="0">
                <a:solidFill>
                  <a:srgbClr val="171514"/>
                </a:solidFill>
                <a:latin typeface="Microsoft Sans Serif"/>
                <a:cs typeface="Microsoft Sans Serif"/>
              </a:rPr>
              <a:t>1 </a:t>
            </a:r>
            <a:r>
              <a:rPr sz="650" spc="65" dirty="0">
                <a:solidFill>
                  <a:srgbClr val="171514"/>
                </a:solidFill>
                <a:latin typeface="Microsoft Sans Serif"/>
                <a:cs typeface="Microsoft Sans Serif"/>
              </a:rPr>
              <a:t>m </a:t>
            </a:r>
            <a:r>
              <a:rPr sz="650" spc="20" dirty="0">
                <a:solidFill>
                  <a:srgbClr val="171514"/>
                </a:solidFill>
                <a:latin typeface="Microsoft Sans Serif"/>
                <a:cs typeface="Microsoft Sans Serif"/>
              </a:rPr>
              <a:t>de </a:t>
            </a:r>
            <a:r>
              <a:rPr sz="650" spc="15" dirty="0">
                <a:solidFill>
                  <a:srgbClr val="171514"/>
                </a:solidFill>
                <a:latin typeface="Microsoft Sans Serif"/>
                <a:cs typeface="Microsoft Sans Serif"/>
              </a:rPr>
              <a:t>distancia</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dirty="0" smtClean="0">
                <a:solidFill>
                  <a:srgbClr val="171514"/>
                </a:solidFill>
                <a:latin typeface="Microsoft Sans Serif"/>
                <a:cs typeface="Microsoft Sans Serif"/>
              </a:rPr>
              <a:t>las</a:t>
            </a:r>
            <a:r>
              <a:rPr lang="es-ES" sz="65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paredes</a:t>
            </a:r>
            <a:r>
              <a:rPr sz="650" spc="1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externas de </a:t>
            </a:r>
            <a:r>
              <a:rPr sz="650" spc="10" dirty="0">
                <a:solidFill>
                  <a:srgbClr val="171514"/>
                </a:solidFill>
                <a:latin typeface="Microsoft Sans Serif"/>
                <a:cs typeface="Microsoft Sans Serif"/>
              </a:rPr>
              <a:t>la </a:t>
            </a:r>
            <a:r>
              <a:rPr sz="650" spc="20" dirty="0">
                <a:solidFill>
                  <a:srgbClr val="171514"/>
                </a:solidFill>
                <a:latin typeface="Microsoft Sans Serif"/>
                <a:cs typeface="Microsoft Sans Serif"/>
              </a:rPr>
              <a:t>estructura. </a:t>
            </a:r>
            <a:r>
              <a:rPr sz="650" dirty="0">
                <a:solidFill>
                  <a:srgbClr val="171514"/>
                </a:solidFill>
                <a:latin typeface="Microsoft Sans Serif"/>
                <a:cs typeface="Microsoft Sans Serif"/>
              </a:rPr>
              <a:t>Esto </a:t>
            </a:r>
            <a:r>
              <a:rPr sz="650" spc="-5" dirty="0">
                <a:solidFill>
                  <a:srgbClr val="171514"/>
                </a:solidFill>
                <a:latin typeface="Microsoft Sans Serif"/>
                <a:cs typeface="Microsoft Sans Serif"/>
              </a:rPr>
              <a:t>se </a:t>
            </a:r>
            <a:r>
              <a:rPr sz="650" spc="10" dirty="0">
                <a:solidFill>
                  <a:srgbClr val="171514"/>
                </a:solidFill>
                <a:latin typeface="Microsoft Sans Serif"/>
                <a:cs typeface="Microsoft Sans Serif"/>
              </a:rPr>
              <a:t>conoce </a:t>
            </a:r>
            <a:r>
              <a:rPr sz="650" spc="25" dirty="0">
                <a:solidFill>
                  <a:srgbClr val="171514"/>
                </a:solidFill>
                <a:latin typeface="Microsoft Sans Serif"/>
                <a:cs typeface="Microsoft Sans Serif"/>
              </a:rPr>
              <a:t>como </a:t>
            </a:r>
            <a:r>
              <a:rPr sz="650" spc="20" dirty="0">
                <a:solidFill>
                  <a:srgbClr val="171514"/>
                </a:solidFill>
                <a:latin typeface="Microsoft Sans Serif"/>
                <a:cs typeface="Microsoft Sans Serif"/>
              </a:rPr>
              <a:t>electrodo de </a:t>
            </a:r>
            <a:r>
              <a:rPr sz="650" spc="30" dirty="0">
                <a:solidFill>
                  <a:srgbClr val="171514"/>
                </a:solidFill>
                <a:latin typeface="Microsoft Sans Serif"/>
                <a:cs typeface="Microsoft Sans Serif"/>
              </a:rPr>
              <a:t>tierra </a:t>
            </a:r>
            <a:r>
              <a:rPr sz="650" spc="20" dirty="0">
                <a:solidFill>
                  <a:srgbClr val="171514"/>
                </a:solidFill>
                <a:latin typeface="Microsoft Sans Serif"/>
                <a:cs typeface="Microsoft Sans Serif"/>
              </a:rPr>
              <a:t>de anillo </a:t>
            </a:r>
            <a:r>
              <a:rPr sz="650" spc="5" dirty="0">
                <a:solidFill>
                  <a:srgbClr val="171514"/>
                </a:solidFill>
                <a:latin typeface="Microsoft Sans Serif"/>
                <a:cs typeface="Microsoft Sans Serif"/>
              </a:rPr>
              <a:t>y </a:t>
            </a:r>
            <a:r>
              <a:rPr sz="650" spc="-5" dirty="0">
                <a:solidFill>
                  <a:srgbClr val="171514"/>
                </a:solidFill>
                <a:latin typeface="Microsoft Sans Serif"/>
                <a:cs typeface="Microsoft Sans Serif"/>
              </a:rPr>
              <a:t>se </a:t>
            </a:r>
            <a:r>
              <a:rPr sz="650" spc="15" dirty="0">
                <a:solidFill>
                  <a:srgbClr val="171514"/>
                </a:solidFill>
                <a:latin typeface="Microsoft Sans Serif"/>
                <a:cs typeface="Microsoft Sans Serif"/>
              </a:rPr>
              <a:t>utiliza </a:t>
            </a:r>
            <a:r>
              <a:rPr sz="650" spc="25" dirty="0" err="1">
                <a:solidFill>
                  <a:srgbClr val="171514"/>
                </a:solidFill>
                <a:latin typeface="Microsoft Sans Serif"/>
                <a:cs typeface="Microsoft Sans Serif"/>
              </a:rPr>
              <a:t>como</a:t>
            </a:r>
            <a:r>
              <a:rPr sz="650" spc="25" dirty="0">
                <a:solidFill>
                  <a:srgbClr val="171514"/>
                </a:solidFill>
                <a:latin typeface="Microsoft Sans Serif"/>
                <a:cs typeface="Microsoft Sans Serif"/>
              </a:rPr>
              <a:t> </a:t>
            </a:r>
            <a:r>
              <a:rPr sz="650" spc="40" dirty="0" smtClean="0">
                <a:solidFill>
                  <a:srgbClr val="171514"/>
                </a:solidFill>
                <a:latin typeface="Microsoft Sans Serif"/>
                <a:cs typeface="Microsoft Sans Serif"/>
              </a:rPr>
              <a:t>un</a:t>
            </a:r>
            <a:r>
              <a:rPr lang="es-ES" sz="650" spc="40" dirty="0" smtClean="0">
                <a:solidFill>
                  <a:srgbClr val="171514"/>
                </a:solidFill>
                <a:latin typeface="Microsoft Sans Serif"/>
                <a:cs typeface="Microsoft Sans Serif"/>
              </a:rPr>
              <a:t> </a:t>
            </a:r>
            <a:r>
              <a:rPr sz="650" spc="35" dirty="0" err="1" smtClean="0">
                <a:solidFill>
                  <a:srgbClr val="171514"/>
                </a:solidFill>
                <a:latin typeface="Microsoft Sans Serif"/>
                <a:cs typeface="Microsoft Sans Serif"/>
              </a:rPr>
              <a:t>método</a:t>
            </a:r>
            <a:r>
              <a:rPr sz="650" spc="-5"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alternativo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poner</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conductores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descarga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rayos</a:t>
            </a:r>
            <a:r>
              <a:rPr sz="650" spc="10" dirty="0">
                <a:solidFill>
                  <a:srgbClr val="171514"/>
                </a:solidFill>
                <a:latin typeface="Microsoft Sans Serif"/>
                <a:cs typeface="Microsoft Sans Serif"/>
              </a:rPr>
              <a:t>.</a:t>
            </a:r>
            <a:endParaRPr sz="650" dirty="0">
              <a:latin typeface="Microsoft Sans Serif"/>
              <a:cs typeface="Microsoft Sans Serif"/>
            </a:endParaRPr>
          </a:p>
        </p:txBody>
      </p:sp>
      <p:sp>
        <p:nvSpPr>
          <p:cNvPr id="14" name="object 14"/>
          <p:cNvSpPr txBox="1"/>
          <p:nvPr/>
        </p:nvSpPr>
        <p:spPr>
          <a:xfrm>
            <a:off x="7066550" y="6423323"/>
            <a:ext cx="182245" cy="166712"/>
          </a:xfrm>
          <a:prstGeom prst="rect">
            <a:avLst/>
          </a:prstGeom>
        </p:spPr>
        <p:txBody>
          <a:bodyPr vert="horz" wrap="square" lIns="0" tIns="12700" rIns="0" bIns="0" rtlCol="0">
            <a:spAutoFit/>
          </a:bodyPr>
          <a:lstStyle/>
          <a:p>
            <a:pPr marL="12700">
              <a:spcBef>
                <a:spcPts val="100"/>
              </a:spcBef>
            </a:pPr>
            <a:r>
              <a:rPr sz="1000" spc="55" dirty="0">
                <a:latin typeface="Microsoft Sans Serif"/>
                <a:cs typeface="Microsoft Sans Serif"/>
              </a:rPr>
              <a:t>8π</a:t>
            </a:r>
            <a:endParaRPr sz="1000">
              <a:latin typeface="Microsoft Sans Serif"/>
              <a:cs typeface="Microsoft Sans Serif"/>
            </a:endParaRPr>
          </a:p>
        </p:txBody>
      </p:sp>
      <p:sp>
        <p:nvSpPr>
          <p:cNvPr id="15" name="object 15"/>
          <p:cNvSpPr txBox="1"/>
          <p:nvPr/>
        </p:nvSpPr>
        <p:spPr>
          <a:xfrm>
            <a:off x="5324475" y="4859192"/>
            <a:ext cx="4312920" cy="1567815"/>
          </a:xfrm>
          <a:prstGeom prst="rect">
            <a:avLst/>
          </a:prstGeom>
        </p:spPr>
        <p:txBody>
          <a:bodyPr vert="horz" wrap="square" lIns="0" tIns="12700" rIns="0" bIns="0" rtlCol="0">
            <a:spAutoFit/>
          </a:bodyPr>
          <a:lstStyle/>
          <a:p>
            <a:pPr marL="25400">
              <a:spcBef>
                <a:spcPts val="100"/>
              </a:spcBef>
            </a:pPr>
            <a:r>
              <a:rPr sz="750" b="1" spc="5" dirty="0">
                <a:solidFill>
                  <a:srgbClr val="171514"/>
                </a:solidFill>
                <a:latin typeface="Arial"/>
                <a:cs typeface="Arial"/>
              </a:rPr>
              <a:t>3.4</a:t>
            </a:r>
            <a:r>
              <a:rPr sz="750" b="1" spc="-15" dirty="0">
                <a:solidFill>
                  <a:srgbClr val="171514"/>
                </a:solidFill>
                <a:latin typeface="Arial"/>
                <a:cs typeface="Arial"/>
              </a:rPr>
              <a:t> </a:t>
            </a:r>
            <a:r>
              <a:rPr sz="750" b="1" spc="-40" dirty="0">
                <a:solidFill>
                  <a:srgbClr val="171514"/>
                </a:solidFill>
                <a:latin typeface="Arial"/>
                <a:cs typeface="Arial"/>
              </a:rPr>
              <a:t>PUESTA</a:t>
            </a:r>
            <a:r>
              <a:rPr sz="750" b="1" spc="-15" dirty="0">
                <a:solidFill>
                  <a:srgbClr val="171514"/>
                </a:solidFill>
                <a:latin typeface="Arial"/>
                <a:cs typeface="Arial"/>
              </a:rPr>
              <a:t> </a:t>
            </a:r>
            <a:r>
              <a:rPr sz="750" b="1" spc="-25" dirty="0">
                <a:solidFill>
                  <a:srgbClr val="171514"/>
                </a:solidFill>
                <a:latin typeface="Arial"/>
                <a:cs typeface="Arial"/>
              </a:rPr>
              <a:t>A</a:t>
            </a:r>
            <a:r>
              <a:rPr sz="750" b="1" spc="-10" dirty="0">
                <a:solidFill>
                  <a:srgbClr val="171514"/>
                </a:solidFill>
                <a:latin typeface="Arial"/>
                <a:cs typeface="Arial"/>
              </a:rPr>
              <a:t> </a:t>
            </a:r>
            <a:r>
              <a:rPr sz="750" b="1" spc="-25" dirty="0">
                <a:solidFill>
                  <a:srgbClr val="171514"/>
                </a:solidFill>
                <a:latin typeface="Arial"/>
                <a:cs typeface="Arial"/>
              </a:rPr>
              <a:t>TIERRA</a:t>
            </a:r>
            <a:r>
              <a:rPr sz="750" b="1" spc="-15" dirty="0">
                <a:solidFill>
                  <a:srgbClr val="171514"/>
                </a:solidFill>
                <a:latin typeface="Arial"/>
                <a:cs typeface="Arial"/>
              </a:rPr>
              <a:t> </a:t>
            </a:r>
            <a:r>
              <a:rPr sz="750" b="1" dirty="0">
                <a:solidFill>
                  <a:srgbClr val="171514"/>
                </a:solidFill>
                <a:latin typeface="Arial"/>
                <a:cs typeface="Arial"/>
              </a:rPr>
              <a:t>MEDIANTE</a:t>
            </a:r>
            <a:r>
              <a:rPr sz="750" b="1" spc="-15" dirty="0">
                <a:solidFill>
                  <a:srgbClr val="171514"/>
                </a:solidFill>
                <a:latin typeface="Arial"/>
                <a:cs typeface="Arial"/>
              </a:rPr>
              <a:t> </a:t>
            </a:r>
            <a:r>
              <a:rPr sz="750" b="1" spc="-45" dirty="0">
                <a:solidFill>
                  <a:srgbClr val="171514"/>
                </a:solidFill>
                <a:latin typeface="Arial"/>
                <a:cs typeface="Arial"/>
              </a:rPr>
              <a:t>PLACAS</a:t>
            </a:r>
            <a:r>
              <a:rPr sz="750" b="1" spc="-10" dirty="0">
                <a:solidFill>
                  <a:srgbClr val="171514"/>
                </a:solidFill>
                <a:latin typeface="Arial"/>
                <a:cs typeface="Arial"/>
              </a:rPr>
              <a:t> </a:t>
            </a:r>
            <a:r>
              <a:rPr sz="750" b="1" spc="-35" dirty="0">
                <a:solidFill>
                  <a:srgbClr val="171514"/>
                </a:solidFill>
                <a:latin typeface="Arial"/>
                <a:cs typeface="Arial"/>
              </a:rPr>
              <a:t>ENTERRADAS</a:t>
            </a:r>
            <a:endParaRPr sz="750" dirty="0">
              <a:latin typeface="Arial"/>
              <a:cs typeface="Arial"/>
            </a:endParaRPr>
          </a:p>
          <a:p>
            <a:pPr marL="25400" marR="26670">
              <a:lnSpc>
                <a:spcPct val="142900"/>
              </a:lnSpc>
              <a:spcBef>
                <a:spcPts val="590"/>
              </a:spcBef>
            </a:pPr>
            <a:r>
              <a:rPr sz="700" spc="-15"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placas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enterradas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usaban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mucho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pasado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dirty="0">
                <a:solidFill>
                  <a:srgbClr val="171514"/>
                </a:solidFill>
                <a:latin typeface="Microsoft Sans Serif"/>
                <a:cs typeface="Microsoft Sans Serif"/>
              </a:rPr>
              <a:t> a </a:t>
            </a:r>
            <a:r>
              <a:rPr sz="700" spc="25"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pero</a:t>
            </a:r>
            <a:r>
              <a:rPr sz="70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debido</a:t>
            </a:r>
            <a:r>
              <a:rPr lang="es-ES" sz="700" spc="30"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a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poca </a:t>
            </a:r>
            <a:r>
              <a:rPr sz="700" spc="10" dirty="0">
                <a:solidFill>
                  <a:srgbClr val="171514"/>
                </a:solidFill>
                <a:latin typeface="Microsoft Sans Serif"/>
                <a:cs typeface="Microsoft Sans Serif"/>
              </a:rPr>
              <a:t>eficiencia </a:t>
            </a:r>
            <a:r>
              <a:rPr sz="700" spc="20" dirty="0">
                <a:solidFill>
                  <a:srgbClr val="171514"/>
                </a:solidFill>
                <a:latin typeface="Microsoft Sans Serif"/>
                <a:cs typeface="Microsoft Sans Serif"/>
              </a:rPr>
              <a:t>del uso del </a:t>
            </a:r>
            <a:r>
              <a:rPr sz="700" spc="30" dirty="0">
                <a:solidFill>
                  <a:srgbClr val="171514"/>
                </a:solidFill>
                <a:latin typeface="Microsoft Sans Serif"/>
                <a:cs typeface="Microsoft Sans Serif"/>
              </a:rPr>
              <a:t>metal </a:t>
            </a:r>
            <a:r>
              <a:rPr sz="700" spc="-15" dirty="0">
                <a:solidFill>
                  <a:srgbClr val="171514"/>
                </a:solidFill>
                <a:latin typeface="Microsoft Sans Serif"/>
                <a:cs typeface="Microsoft Sans Serif"/>
              </a:rPr>
              <a:t>(es </a:t>
            </a:r>
            <a:r>
              <a:rPr sz="700" spc="15" dirty="0">
                <a:solidFill>
                  <a:srgbClr val="171514"/>
                </a:solidFill>
                <a:latin typeface="Microsoft Sans Serif"/>
                <a:cs typeface="Microsoft Sans Serif"/>
              </a:rPr>
              <a:t>decir,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cantidad de </a:t>
            </a:r>
            <a:r>
              <a:rPr sz="700" spc="30" dirty="0">
                <a:solidFill>
                  <a:srgbClr val="171514"/>
                </a:solidFill>
                <a:latin typeface="Microsoft Sans Serif"/>
                <a:cs typeface="Microsoft Sans Serif"/>
              </a:rPr>
              <a:t>metal requerida </a:t>
            </a:r>
            <a:r>
              <a:rPr sz="700" spc="25" dirty="0">
                <a:solidFill>
                  <a:srgbClr val="171514"/>
                </a:solidFill>
                <a:latin typeface="Microsoft Sans Serif"/>
                <a:cs typeface="Microsoft Sans Serif"/>
              </a:rPr>
              <a:t>para </a:t>
            </a:r>
            <a:r>
              <a:rPr sz="700" spc="35" dirty="0" err="1">
                <a:solidFill>
                  <a:srgbClr val="171514"/>
                </a:solidFill>
                <a:latin typeface="Microsoft Sans Serif"/>
                <a:cs typeface="Microsoft Sans Serif"/>
              </a:rPr>
              <a:t>lograr</a:t>
            </a:r>
            <a:r>
              <a:rPr sz="700" spc="35"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una</a:t>
            </a:r>
            <a:r>
              <a:rPr lang="es-ES" sz="700" spc="3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resistencia</a:t>
            </a:r>
            <a:r>
              <a:rPr sz="700" spc="1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determinada) </a:t>
            </a: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comparación</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 </a:t>
            </a:r>
            <a:r>
              <a:rPr sz="700" dirty="0">
                <a:solidFill>
                  <a:srgbClr val="171514"/>
                </a:solidFill>
                <a:latin typeface="Microsoft Sans Serif"/>
                <a:cs typeface="Microsoft Sans Serif"/>
              </a:rPr>
              <a:t>las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 </a:t>
            </a:r>
            <a:r>
              <a:rPr sz="700" spc="15" dirty="0">
                <a:solidFill>
                  <a:srgbClr val="171514"/>
                </a:solidFill>
                <a:latin typeface="Microsoft Sans Serif"/>
                <a:cs typeface="Microsoft Sans Serif"/>
              </a:rPr>
              <a:t>hincadas </a:t>
            </a:r>
            <a:r>
              <a:rPr sz="700" spc="30" dirty="0">
                <a:solidFill>
                  <a:srgbClr val="171514"/>
                </a:solidFill>
                <a:latin typeface="Microsoft Sans Serif"/>
                <a:cs typeface="Microsoft Sans Serif"/>
              </a:rPr>
              <a:t>o </a:t>
            </a:r>
            <a:r>
              <a:rPr sz="700" spc="10" dirty="0">
                <a:solidFill>
                  <a:srgbClr val="171514"/>
                </a:solidFill>
                <a:latin typeface="Microsoft Sans Serif"/>
                <a:cs typeface="Microsoft Sans Serif"/>
              </a:rPr>
              <a:t>los </a:t>
            </a:r>
            <a:r>
              <a:rPr sz="700" spc="5" dirty="0">
                <a:solidFill>
                  <a:srgbClr val="171514"/>
                </a:solidFill>
                <a:latin typeface="Microsoft Sans Serif"/>
                <a:cs typeface="Microsoft Sans Serif"/>
              </a:rPr>
              <a:t>cables </a:t>
            </a:r>
            <a:r>
              <a:rPr sz="700" spc="25" dirty="0">
                <a:solidFill>
                  <a:srgbClr val="171514"/>
                </a:solidFill>
                <a:latin typeface="Microsoft Sans Serif"/>
                <a:cs typeface="Microsoft Sans Serif"/>
              </a:rPr>
              <a:t>enterrados, </a:t>
            </a:r>
            <a:r>
              <a:rPr sz="700" spc="10" dirty="0">
                <a:solidFill>
                  <a:srgbClr val="171514"/>
                </a:solidFill>
                <a:latin typeface="Microsoft Sans Serif"/>
                <a:cs typeface="Microsoft Sans Serif"/>
              </a:rPr>
              <a:t>su </a:t>
            </a:r>
            <a:r>
              <a:rPr sz="700" spc="20" dirty="0" err="1">
                <a:solidFill>
                  <a:srgbClr val="171514"/>
                </a:solidFill>
                <a:latin typeface="Microsoft Sans Serif"/>
                <a:cs typeface="Microsoft Sans Serif"/>
              </a:rPr>
              <a:t>uso</a:t>
            </a:r>
            <a:r>
              <a:rPr sz="700" spc="20" dirty="0">
                <a:solidFill>
                  <a:srgbClr val="171514"/>
                </a:solidFill>
                <a:latin typeface="Microsoft Sans Serif"/>
                <a:cs typeface="Microsoft Sans Serif"/>
              </a:rPr>
              <a:t> </a:t>
            </a:r>
            <a:r>
              <a:rPr sz="700" spc="35" dirty="0" smtClean="0">
                <a:solidFill>
                  <a:srgbClr val="171514"/>
                </a:solidFill>
                <a:latin typeface="Microsoft Sans Serif"/>
                <a:cs typeface="Microsoft Sans Serif"/>
              </a:rPr>
              <a:t>no</a:t>
            </a:r>
            <a:r>
              <a:rPr lang="es-ES" sz="700" spc="35" dirty="0" smtClean="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es</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económico</a:t>
            </a:r>
            <a:r>
              <a:rPr sz="700" spc="20" dirty="0">
                <a:solidFill>
                  <a:srgbClr val="171514"/>
                </a:solidFill>
                <a:latin typeface="Microsoft Sans Serif"/>
                <a:cs typeface="Microsoft Sans Serif"/>
              </a:rPr>
              <a:t>.</a:t>
            </a:r>
            <a:endParaRPr sz="700" dirty="0">
              <a:latin typeface="Microsoft Sans Serif"/>
              <a:cs typeface="Microsoft Sans Serif"/>
            </a:endParaRPr>
          </a:p>
          <a:p>
            <a:pPr marL="25400" marR="17780" indent="152400">
              <a:lnSpc>
                <a:spcPct val="125000"/>
              </a:lnSpc>
              <a:spcBef>
                <a:spcPts val="20"/>
              </a:spcBef>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placa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circular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radio</a:t>
            </a:r>
            <a:r>
              <a:rPr sz="800" i="1" spc="25" dirty="0">
                <a:solidFill>
                  <a:srgbClr val="171514"/>
                </a:solidFill>
                <a:latin typeface="Arial"/>
                <a:cs typeface="Arial"/>
              </a:rPr>
              <a:t>a</a:t>
            </a:r>
            <a:r>
              <a:rPr sz="800" spc="25" dirty="0">
                <a:solidFill>
                  <a:srgbClr val="171514"/>
                </a:solidFill>
                <a:latin typeface="Microsoft Sans Serif"/>
                <a:cs typeface="Microsoft Sans Serif"/>
              </a:rPr>
              <a:t>con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centro</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20" dirty="0" err="1">
                <a:solidFill>
                  <a:srgbClr val="171514"/>
                </a:solidFill>
                <a:latin typeface="Microsoft Sans Serif"/>
                <a:cs typeface="Microsoft Sans Serif"/>
              </a:rPr>
              <a:t>distancia</a:t>
            </a:r>
            <a:r>
              <a:rPr sz="800" spc="5" dirty="0">
                <a:solidFill>
                  <a:srgbClr val="171514"/>
                </a:solidFill>
                <a:latin typeface="Microsoft Sans Serif"/>
                <a:cs typeface="Microsoft Sans Serif"/>
              </a:rPr>
              <a:t> </a:t>
            </a:r>
            <a:r>
              <a:rPr sz="800" i="1" spc="30" dirty="0" err="1" smtClean="0">
                <a:solidFill>
                  <a:srgbClr val="171514"/>
                </a:solidFill>
                <a:latin typeface="Arial"/>
                <a:cs typeface="Arial"/>
              </a:rPr>
              <a:t>h</a:t>
            </a:r>
            <a:r>
              <a:rPr sz="800" spc="30" dirty="0" err="1" smtClean="0">
                <a:solidFill>
                  <a:srgbClr val="171514"/>
                </a:solidFill>
                <a:latin typeface="Microsoft Sans Serif"/>
                <a:cs typeface="Microsoft Sans Serif"/>
              </a:rPr>
              <a:t>debajo</a:t>
            </a:r>
            <a:r>
              <a:rPr lang="es-ES" sz="800" spc="30"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del </a:t>
            </a:r>
            <a:r>
              <a:rPr sz="800" spc="20" dirty="0">
                <a:solidFill>
                  <a:srgbClr val="171514"/>
                </a:solidFill>
                <a:latin typeface="Microsoft Sans Serif"/>
                <a:cs typeface="Microsoft Sans Serif"/>
              </a:rPr>
              <a:t>suelo </a:t>
            </a:r>
            <a:r>
              <a:rPr sz="800" spc="5" dirty="0">
                <a:solidFill>
                  <a:srgbClr val="171514"/>
                </a:solidFill>
                <a:latin typeface="Microsoft Sans Serif"/>
                <a:cs typeface="Microsoft Sans Serif"/>
              </a:rPr>
              <a:t>y </a:t>
            </a:r>
            <a:r>
              <a:rPr sz="800" spc="35" dirty="0">
                <a:solidFill>
                  <a:srgbClr val="171514"/>
                </a:solidFill>
                <a:latin typeface="Microsoft Sans Serif"/>
                <a:cs typeface="Microsoft Sans Serif"/>
              </a:rPr>
              <a:t>enterrado </a:t>
            </a:r>
            <a:r>
              <a:rPr sz="800" spc="5" dirty="0">
                <a:solidFill>
                  <a:srgbClr val="171514"/>
                </a:solidFill>
                <a:latin typeface="Microsoft Sans Serif"/>
                <a:cs typeface="Microsoft Sans Serif"/>
              </a:rPr>
              <a:t>ya </a:t>
            </a:r>
            <a:r>
              <a:rPr sz="800" spc="-5" dirty="0">
                <a:solidFill>
                  <a:srgbClr val="171514"/>
                </a:solidFill>
                <a:latin typeface="Microsoft Sans Serif"/>
                <a:cs typeface="Microsoft Sans Serif"/>
              </a:rPr>
              <a:t>sea </a:t>
            </a:r>
            <a:r>
              <a:rPr sz="800" spc="30" dirty="0">
                <a:solidFill>
                  <a:srgbClr val="171514"/>
                </a:solidFill>
                <a:latin typeface="Microsoft Sans Serif"/>
                <a:cs typeface="Microsoft Sans Serif"/>
              </a:rPr>
              <a:t>horizontal </a:t>
            </a:r>
            <a:r>
              <a:rPr sz="800" spc="35" dirty="0">
                <a:solidFill>
                  <a:srgbClr val="171514"/>
                </a:solidFill>
                <a:latin typeface="Microsoft Sans Serif"/>
                <a:cs typeface="Microsoft Sans Serif"/>
              </a:rPr>
              <a:t>o </a:t>
            </a:r>
            <a:r>
              <a:rPr sz="800" spc="25" dirty="0">
                <a:solidFill>
                  <a:srgbClr val="171514"/>
                </a:solidFill>
                <a:latin typeface="Microsoft Sans Serif"/>
                <a:cs typeface="Microsoft Sans Serif"/>
              </a:rPr>
              <a:t>verticalmente </a:t>
            </a:r>
            <a:r>
              <a:rPr sz="800" spc="10" dirty="0">
                <a:solidFill>
                  <a:srgbClr val="171514"/>
                </a:solidFill>
                <a:latin typeface="Microsoft Sans Serif"/>
                <a:cs typeface="Microsoft Sans Serif"/>
              </a:rPr>
              <a:t>(Figura </a:t>
            </a:r>
            <a:r>
              <a:rPr sz="800" dirty="0">
                <a:solidFill>
                  <a:srgbClr val="171514"/>
                </a:solidFill>
                <a:latin typeface="Microsoft Sans Serif"/>
                <a:cs typeface="Microsoft Sans Serif"/>
              </a:rPr>
              <a:t>3.11)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puede </a:t>
            </a:r>
            <a:r>
              <a:rPr sz="800" spc="35" dirty="0" err="1">
                <a:solidFill>
                  <a:srgbClr val="171514"/>
                </a:solidFill>
                <a:latin typeface="Microsoft Sans Serif"/>
                <a:cs typeface="Microsoft Sans Serif"/>
              </a:rPr>
              <a:t>obtener</a:t>
            </a:r>
            <a:r>
              <a:rPr sz="800" spc="35"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a</a:t>
            </a:r>
            <a:r>
              <a:rPr lang="es-ES" sz="800"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partir</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siguiente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ecuación</a:t>
            </a:r>
            <a:r>
              <a:rPr sz="800" spc="10" dirty="0">
                <a:solidFill>
                  <a:srgbClr val="171514"/>
                </a:solidFill>
                <a:latin typeface="Microsoft Sans Serif"/>
                <a:cs typeface="Microsoft Sans Serif"/>
              </a:rPr>
              <a:t>:</a:t>
            </a:r>
            <a:endParaRPr sz="800" dirty="0">
              <a:latin typeface="Microsoft Sans Serif"/>
              <a:cs typeface="Microsoft Sans Serif"/>
            </a:endParaRPr>
          </a:p>
          <a:p>
            <a:pPr marR="76200" algn="ctr">
              <a:spcBef>
                <a:spcPts val="730"/>
              </a:spcBef>
            </a:pPr>
            <a:r>
              <a:rPr sz="1575" i="1" spc="-112" baseline="-34391" dirty="0">
                <a:latin typeface="Arial"/>
                <a:cs typeface="Arial"/>
              </a:rPr>
              <a:t>R</a:t>
            </a:r>
            <a:r>
              <a:rPr sz="1500" spc="-112" baseline="-36111" dirty="0">
                <a:latin typeface="Microsoft Sans Serif"/>
                <a:cs typeface="Microsoft Sans Serif"/>
              </a:rPr>
              <a:t>=</a:t>
            </a:r>
            <a:r>
              <a:rPr sz="1000" u="sng" spc="365" dirty="0">
                <a:uFill>
                  <a:solidFill>
                    <a:srgbClr val="000000"/>
                  </a:solidFill>
                </a:uFill>
                <a:latin typeface="Microsoft Sans Serif"/>
                <a:cs typeface="Microsoft Sans Serif"/>
              </a:rPr>
              <a:t> </a:t>
            </a:r>
            <a:r>
              <a:rPr sz="1000" i="1" u="sng" spc="25" dirty="0">
                <a:uFill>
                  <a:solidFill>
                    <a:srgbClr val="000000"/>
                  </a:solidFill>
                </a:uFill>
                <a:latin typeface="Arial"/>
                <a:cs typeface="Arial"/>
              </a:rPr>
              <a:t>ρ</a:t>
            </a:r>
            <a:r>
              <a:rPr sz="1250" u="sng" spc="25" dirty="0">
                <a:uFill>
                  <a:solidFill>
                    <a:srgbClr val="000000"/>
                  </a:solidFill>
                </a:uFill>
                <a:latin typeface="Microsoft Sans Serif"/>
                <a:cs typeface="Microsoft Sans Serif"/>
              </a:rPr>
              <a:t>[</a:t>
            </a:r>
            <a:r>
              <a:rPr sz="950" spc="25" dirty="0">
                <a:latin typeface="Microsoft Sans Serif"/>
                <a:cs typeface="Microsoft Sans Serif"/>
              </a:rPr>
              <a:t>1</a:t>
            </a:r>
            <a:r>
              <a:rPr sz="950" spc="-25" dirty="0">
                <a:latin typeface="Microsoft Sans Serif"/>
                <a:cs typeface="Microsoft Sans Serif"/>
              </a:rPr>
              <a:t> </a:t>
            </a:r>
            <a:r>
              <a:rPr sz="950" spc="5" dirty="0">
                <a:latin typeface="Microsoft Sans Serif"/>
                <a:cs typeface="Microsoft Sans Serif"/>
              </a:rPr>
              <a:t>+</a:t>
            </a:r>
            <a:r>
              <a:rPr sz="1000" i="1" spc="5" dirty="0">
                <a:latin typeface="Arial"/>
                <a:cs typeface="Arial"/>
              </a:rPr>
              <a:t>a</a:t>
            </a:r>
            <a:r>
              <a:rPr sz="950" spc="5" dirty="0">
                <a:latin typeface="Microsoft Sans Serif"/>
                <a:cs typeface="Microsoft Sans Serif"/>
              </a:rPr>
              <a:t>/(2.5</a:t>
            </a:r>
            <a:r>
              <a:rPr sz="1000" i="1" spc="5" dirty="0">
                <a:latin typeface="Arial"/>
                <a:cs typeface="Arial"/>
              </a:rPr>
              <a:t>h</a:t>
            </a:r>
            <a:r>
              <a:rPr sz="950" spc="5" dirty="0">
                <a:latin typeface="Microsoft Sans Serif"/>
                <a:cs typeface="Microsoft Sans Serif"/>
              </a:rPr>
              <a:t>+</a:t>
            </a:r>
            <a:r>
              <a:rPr sz="1000" i="1" spc="5" dirty="0">
                <a:latin typeface="Arial"/>
                <a:cs typeface="Arial"/>
              </a:rPr>
              <a:t>a</a:t>
            </a:r>
            <a:r>
              <a:rPr sz="950" spc="5" dirty="0">
                <a:latin typeface="Microsoft Sans Serif"/>
                <a:cs typeface="Microsoft Sans Serif"/>
              </a:rPr>
              <a:t>)</a:t>
            </a:r>
            <a:r>
              <a:rPr sz="1250" spc="5" dirty="0">
                <a:latin typeface="Microsoft Sans Serif"/>
                <a:cs typeface="Microsoft Sans Serif"/>
              </a:rPr>
              <a:t>]</a:t>
            </a:r>
            <a:endParaRPr sz="1250" dirty="0">
              <a:latin typeface="Microsoft Sans Serif"/>
              <a:cs typeface="Microsoft Sans Serif"/>
            </a:endParaRPr>
          </a:p>
        </p:txBody>
      </p:sp>
      <p:sp>
        <p:nvSpPr>
          <p:cNvPr id="16" name="object 16"/>
          <p:cNvSpPr txBox="1"/>
          <p:nvPr/>
        </p:nvSpPr>
        <p:spPr>
          <a:xfrm>
            <a:off x="9377923" y="634509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(3.9)</a:t>
            </a:r>
            <a:endParaRPr sz="850">
              <a:latin typeface="Microsoft Sans Serif"/>
              <a:cs typeface="Microsoft Sans Serif"/>
            </a:endParaRPr>
          </a:p>
        </p:txBody>
      </p:sp>
      <p:sp>
        <p:nvSpPr>
          <p:cNvPr id="17" name="object 17"/>
          <p:cNvSpPr txBox="1"/>
          <p:nvPr/>
        </p:nvSpPr>
        <p:spPr>
          <a:xfrm>
            <a:off x="5337165" y="6776892"/>
            <a:ext cx="1038225" cy="97463"/>
          </a:xfrm>
          <a:prstGeom prst="rect">
            <a:avLst/>
          </a:prstGeom>
        </p:spPr>
        <p:txBody>
          <a:bodyPr vert="horz" wrap="square" lIns="0" tIns="12700" rIns="0" bIns="0" rtlCol="0">
            <a:spAutoFit/>
          </a:bodyPr>
          <a:lstStyle/>
          <a:p>
            <a:pPr marL="12700">
              <a:spcBef>
                <a:spcPts val="100"/>
              </a:spcBef>
            </a:pPr>
            <a:r>
              <a:rPr sz="550" spc="5" dirty="0">
                <a:solidFill>
                  <a:srgbClr val="171514"/>
                </a:solidFill>
                <a:latin typeface="Microsoft Sans Serif"/>
                <a:cs typeface="Microsoft Sans Serif"/>
              </a:rPr>
              <a:t>y</a:t>
            </a:r>
            <a:r>
              <a:rPr sz="550" spc="-15" dirty="0">
                <a:solidFill>
                  <a:srgbClr val="171514"/>
                </a:solidFill>
                <a:latin typeface="Microsoft Sans Serif"/>
                <a:cs typeface="Microsoft Sans Serif"/>
              </a:rPr>
              <a:t> </a:t>
            </a:r>
            <a:r>
              <a:rPr sz="550" spc="20" dirty="0">
                <a:solidFill>
                  <a:srgbClr val="171514"/>
                </a:solidFill>
                <a:latin typeface="Microsoft Sans Serif"/>
                <a:cs typeface="Microsoft Sans Serif"/>
              </a:rPr>
              <a:t>para</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grandes</a:t>
            </a:r>
            <a:r>
              <a:rPr sz="550" spc="-15" dirty="0">
                <a:solidFill>
                  <a:srgbClr val="171514"/>
                </a:solidFill>
                <a:latin typeface="Microsoft Sans Serif"/>
                <a:cs typeface="Microsoft Sans Serif"/>
              </a:rPr>
              <a:t> </a:t>
            </a:r>
            <a:r>
              <a:rPr sz="550" spc="20" dirty="0">
                <a:solidFill>
                  <a:srgbClr val="171514"/>
                </a:solidFill>
                <a:latin typeface="Microsoft Sans Serif"/>
                <a:cs typeface="Microsoft Sans Serif"/>
              </a:rPr>
              <a:t>profundidades,</a:t>
            </a:r>
            <a:endParaRPr sz="550">
              <a:latin typeface="Microsoft Sans Serif"/>
              <a:cs typeface="Microsoft Sans Serif"/>
            </a:endParaRPr>
          </a:p>
        </p:txBody>
      </p:sp>
      <p:sp>
        <p:nvSpPr>
          <p:cNvPr id="18" name="object 18"/>
          <p:cNvSpPr txBox="1"/>
          <p:nvPr/>
        </p:nvSpPr>
        <p:spPr>
          <a:xfrm>
            <a:off x="7257256" y="6986009"/>
            <a:ext cx="415290" cy="173766"/>
          </a:xfrm>
          <a:prstGeom prst="rect">
            <a:avLst/>
          </a:prstGeom>
        </p:spPr>
        <p:txBody>
          <a:bodyPr vert="horz" wrap="square" lIns="0" tIns="12065" rIns="0" bIns="0" rtlCol="0">
            <a:spAutoFit/>
          </a:bodyPr>
          <a:lstStyle/>
          <a:p>
            <a:pPr marL="38100">
              <a:spcBef>
                <a:spcPts val="95"/>
              </a:spcBef>
            </a:pPr>
            <a:r>
              <a:rPr sz="1575" i="1" spc="-112" baseline="-34391" dirty="0">
                <a:latin typeface="Arial"/>
                <a:cs typeface="Arial"/>
              </a:rPr>
              <a:t>R</a:t>
            </a:r>
            <a:r>
              <a:rPr sz="1500" spc="-112" baseline="-36111" dirty="0">
                <a:latin typeface="Microsoft Sans Serif"/>
                <a:cs typeface="Microsoft Sans Serif"/>
              </a:rPr>
              <a:t>=</a:t>
            </a:r>
            <a:r>
              <a:rPr sz="1000" u="sng" spc="340" dirty="0">
                <a:uFill>
                  <a:solidFill>
                    <a:srgbClr val="000000"/>
                  </a:solidFill>
                </a:uFill>
                <a:latin typeface="Microsoft Sans Serif"/>
                <a:cs typeface="Microsoft Sans Serif"/>
              </a:rPr>
              <a:t> </a:t>
            </a:r>
            <a:r>
              <a:rPr sz="1050" i="1" u="sng" dirty="0">
                <a:uFill>
                  <a:solidFill>
                    <a:srgbClr val="000000"/>
                  </a:solidFill>
                </a:uFill>
                <a:latin typeface="Arial"/>
                <a:cs typeface="Arial"/>
              </a:rPr>
              <a:t>ρ</a:t>
            </a:r>
            <a:endParaRPr sz="1050">
              <a:latin typeface="Arial"/>
              <a:cs typeface="Arial"/>
            </a:endParaRPr>
          </a:p>
        </p:txBody>
      </p:sp>
      <p:sp>
        <p:nvSpPr>
          <p:cNvPr id="19" name="object 19"/>
          <p:cNvSpPr txBox="1"/>
          <p:nvPr/>
        </p:nvSpPr>
        <p:spPr>
          <a:xfrm>
            <a:off x="7510876" y="7172623"/>
            <a:ext cx="182245" cy="166712"/>
          </a:xfrm>
          <a:prstGeom prst="rect">
            <a:avLst/>
          </a:prstGeom>
        </p:spPr>
        <p:txBody>
          <a:bodyPr vert="horz" wrap="square" lIns="0" tIns="12700" rIns="0" bIns="0" rtlCol="0">
            <a:spAutoFit/>
          </a:bodyPr>
          <a:lstStyle/>
          <a:p>
            <a:pPr marL="12700">
              <a:spcBef>
                <a:spcPts val="100"/>
              </a:spcBef>
            </a:pPr>
            <a:r>
              <a:rPr sz="1000" spc="55" dirty="0">
                <a:latin typeface="Microsoft Sans Serif"/>
                <a:cs typeface="Microsoft Sans Serif"/>
              </a:rPr>
              <a:t>8π</a:t>
            </a:r>
            <a:endParaRPr sz="1000">
              <a:latin typeface="Microsoft Sans Serif"/>
              <a:cs typeface="Microsoft Sans Serif"/>
            </a:endParaRPr>
          </a:p>
        </p:txBody>
      </p:sp>
      <p:sp>
        <p:nvSpPr>
          <p:cNvPr id="20" name="object 20"/>
          <p:cNvSpPr txBox="1"/>
          <p:nvPr/>
        </p:nvSpPr>
        <p:spPr>
          <a:xfrm>
            <a:off x="9322055" y="7100742"/>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(3.10)</a:t>
            </a:r>
            <a:endParaRPr sz="800">
              <a:latin typeface="Microsoft Sans Serif"/>
              <a:cs typeface="Microsoft Sans Serif"/>
            </a:endParaRPr>
          </a:p>
        </p:txBody>
      </p:sp>
      <p:sp>
        <p:nvSpPr>
          <p:cNvPr id="21" name="object 21"/>
          <p:cNvSpPr txBox="1"/>
          <p:nvPr/>
        </p:nvSpPr>
        <p:spPr>
          <a:xfrm>
            <a:off x="5337177" y="7439831"/>
            <a:ext cx="4073525" cy="330200"/>
          </a:xfrm>
          <a:prstGeom prst="rect">
            <a:avLst/>
          </a:prstGeom>
        </p:spPr>
        <p:txBody>
          <a:bodyPr vert="horz" wrap="square" lIns="0" tIns="12700" rIns="0" bIns="0" rtlCol="0">
            <a:spAutoFit/>
          </a:bodyPr>
          <a:lstStyle/>
          <a:p>
            <a:pPr marL="12700" marR="5080">
              <a:lnSpc>
                <a:spcPct val="117600"/>
              </a:lnSpc>
              <a:spcBef>
                <a:spcPts val="100"/>
              </a:spcBef>
            </a:pPr>
            <a:r>
              <a:rPr sz="850" spc="-5" dirty="0">
                <a:solidFill>
                  <a:srgbClr val="171514"/>
                </a:solidFill>
                <a:latin typeface="Microsoft Sans Serif"/>
                <a:cs typeface="Microsoft Sans Serif"/>
              </a:rPr>
              <a:t>Cabe </a:t>
            </a:r>
            <a:r>
              <a:rPr sz="850" spc="35" dirty="0">
                <a:solidFill>
                  <a:srgbClr val="171514"/>
                </a:solidFill>
                <a:latin typeface="Microsoft Sans Serif"/>
                <a:cs typeface="Microsoft Sans Serif"/>
              </a:rPr>
              <a:t>mencionar</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espesor</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placa</a:t>
            </a:r>
            <a:r>
              <a:rPr sz="850" dirty="0">
                <a:solidFill>
                  <a:srgbClr val="171514"/>
                </a:solidFill>
                <a:latin typeface="Microsoft Sans Serif"/>
                <a:cs typeface="Microsoft Sans Serif"/>
              </a:rPr>
              <a:t> </a:t>
            </a:r>
            <a:r>
              <a:rPr sz="850" spc="45" dirty="0">
                <a:solidFill>
                  <a:srgbClr val="171514"/>
                </a:solidFill>
                <a:latin typeface="Microsoft Sans Serif"/>
                <a:cs typeface="Microsoft Sans Serif"/>
              </a:rPr>
              <a:t>no</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tiene</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un</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efecto</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significativo</a:t>
            </a:r>
            <a:r>
              <a:rPr sz="850" dirty="0">
                <a:solidFill>
                  <a:srgbClr val="171514"/>
                </a:solidFill>
                <a:latin typeface="Microsoft Sans Serif"/>
                <a:cs typeface="Microsoft Sans Serif"/>
              </a:rPr>
              <a:t> </a:t>
            </a:r>
            <a:r>
              <a:rPr sz="850" spc="25" dirty="0" err="1">
                <a:solidFill>
                  <a:srgbClr val="171514"/>
                </a:solidFill>
                <a:latin typeface="Microsoft Sans Serif"/>
                <a:cs typeface="Microsoft Sans Serif"/>
              </a:rPr>
              <a:t>en</a:t>
            </a:r>
            <a:r>
              <a:rPr sz="850" dirty="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su</a:t>
            </a:r>
            <a:r>
              <a:rPr lang="es-ES" sz="850" spc="15"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resistencia</a:t>
            </a:r>
            <a:r>
              <a:rPr sz="850" spc="-10" dirty="0" smtClean="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tierra</a:t>
            </a:r>
            <a:r>
              <a:rPr sz="850" spc="30" dirty="0">
                <a:solidFill>
                  <a:srgbClr val="171514"/>
                </a:solidFill>
                <a:latin typeface="Microsoft Sans Serif"/>
                <a:cs typeface="Microsoft Sans Serif"/>
              </a:rPr>
              <a:t>.</a:t>
            </a:r>
            <a:endParaRPr sz="850" dirty="0">
              <a:latin typeface="Microsoft Sans Serif"/>
              <a:cs typeface="Microsoft Sans Serif"/>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38631" y="7140792"/>
            <a:ext cx="83820" cy="3175"/>
          </a:xfrm>
          <a:custGeom>
            <a:avLst/>
            <a:gdLst/>
            <a:ahLst/>
            <a:cxnLst/>
            <a:rect l="l" t="t" r="r" b="b"/>
            <a:pathLst>
              <a:path w="83819" h="3175">
                <a:moveTo>
                  <a:pt x="83743" y="0"/>
                </a:moveTo>
                <a:lnTo>
                  <a:pt x="0" y="0"/>
                </a:lnTo>
                <a:lnTo>
                  <a:pt x="0" y="3174"/>
                </a:lnTo>
                <a:lnTo>
                  <a:pt x="83743" y="3174"/>
                </a:lnTo>
                <a:lnTo>
                  <a:pt x="83743" y="0"/>
                </a:lnTo>
                <a:close/>
              </a:path>
            </a:pathLst>
          </a:custGeom>
          <a:solidFill>
            <a:srgbClr val="000000"/>
          </a:solidFill>
        </p:spPr>
        <p:txBody>
          <a:bodyPr wrap="square" lIns="0" tIns="0" rIns="0" bIns="0" rtlCol="0"/>
          <a:lstStyle/>
          <a:p>
            <a:endParaRPr/>
          </a:p>
        </p:txBody>
      </p:sp>
      <p:sp>
        <p:nvSpPr>
          <p:cNvPr id="3" name="object 3"/>
          <p:cNvSpPr/>
          <p:nvPr/>
        </p:nvSpPr>
        <p:spPr>
          <a:xfrm>
            <a:off x="6456807" y="803275"/>
            <a:ext cx="2056764" cy="0"/>
          </a:xfrm>
          <a:custGeom>
            <a:avLst/>
            <a:gdLst/>
            <a:ahLst/>
            <a:cxnLst/>
            <a:rect l="l" t="t" r="r" b="b"/>
            <a:pathLst>
              <a:path w="2056764">
                <a:moveTo>
                  <a:pt x="0" y="0"/>
                </a:moveTo>
                <a:lnTo>
                  <a:pt x="2056523" y="0"/>
                </a:lnTo>
              </a:path>
            </a:pathLst>
          </a:custGeom>
          <a:ln w="6350">
            <a:solidFill>
              <a:srgbClr val="231F20"/>
            </a:solidFill>
          </a:ln>
        </p:spPr>
        <p:txBody>
          <a:bodyPr wrap="square" lIns="0" tIns="0" rIns="0" bIns="0" rtlCol="0"/>
          <a:lstStyle/>
          <a:p>
            <a:endParaRPr/>
          </a:p>
        </p:txBody>
      </p:sp>
      <p:grpSp>
        <p:nvGrpSpPr>
          <p:cNvPr id="4" name="object 4"/>
          <p:cNvGrpSpPr/>
          <p:nvPr/>
        </p:nvGrpSpPr>
        <p:grpSpPr>
          <a:xfrm>
            <a:off x="7760497" y="1356970"/>
            <a:ext cx="490220" cy="360680"/>
            <a:chOff x="3077372" y="1356970"/>
            <a:chExt cx="490220" cy="360680"/>
          </a:xfrm>
        </p:grpSpPr>
        <p:sp>
          <p:nvSpPr>
            <p:cNvPr id="5" name="object 5"/>
            <p:cNvSpPr/>
            <p:nvPr/>
          </p:nvSpPr>
          <p:spPr>
            <a:xfrm>
              <a:off x="3082135" y="1401061"/>
              <a:ext cx="480059" cy="311785"/>
            </a:xfrm>
            <a:custGeom>
              <a:avLst/>
              <a:gdLst/>
              <a:ahLst/>
              <a:cxnLst/>
              <a:rect l="l" t="t" r="r" b="b"/>
              <a:pathLst>
                <a:path w="480060" h="311785">
                  <a:moveTo>
                    <a:pt x="0" y="151104"/>
                  </a:moveTo>
                  <a:lnTo>
                    <a:pt x="23005" y="220145"/>
                  </a:lnTo>
                  <a:lnTo>
                    <a:pt x="50739" y="249653"/>
                  </a:lnTo>
                  <a:lnTo>
                    <a:pt x="87400" y="274534"/>
                  </a:lnTo>
                  <a:lnTo>
                    <a:pt x="131566" y="293824"/>
                  </a:lnTo>
                  <a:lnTo>
                    <a:pt x="181816" y="306558"/>
                  </a:lnTo>
                  <a:lnTo>
                    <a:pt x="236728" y="311772"/>
                  </a:lnTo>
                  <a:lnTo>
                    <a:pt x="291807" y="308752"/>
                  </a:lnTo>
                  <a:lnTo>
                    <a:pt x="342524" y="298033"/>
                  </a:lnTo>
                  <a:lnTo>
                    <a:pt x="387422" y="280520"/>
                  </a:lnTo>
                  <a:lnTo>
                    <a:pt x="425043" y="257121"/>
                  </a:lnTo>
                  <a:lnTo>
                    <a:pt x="453931" y="228742"/>
                  </a:lnTo>
                  <a:lnTo>
                    <a:pt x="479679" y="160667"/>
                  </a:lnTo>
                  <a:lnTo>
                    <a:pt x="474056" y="124798"/>
                  </a:lnTo>
                  <a:lnTo>
                    <a:pt x="428932" y="62122"/>
                  </a:lnTo>
                  <a:lnTo>
                    <a:pt x="392271" y="37242"/>
                  </a:lnTo>
                  <a:lnTo>
                    <a:pt x="348105" y="17953"/>
                  </a:lnTo>
                  <a:lnTo>
                    <a:pt x="297854" y="5217"/>
                  </a:lnTo>
                  <a:lnTo>
                    <a:pt x="242938" y="0"/>
                  </a:lnTo>
                  <a:lnTo>
                    <a:pt x="187863" y="3019"/>
                  </a:lnTo>
                  <a:lnTo>
                    <a:pt x="137147" y="13739"/>
                  </a:lnTo>
                  <a:lnTo>
                    <a:pt x="92250" y="31251"/>
                  </a:lnTo>
                  <a:lnTo>
                    <a:pt x="54629" y="54650"/>
                  </a:lnTo>
                  <a:lnTo>
                    <a:pt x="25741" y="83030"/>
                  </a:lnTo>
                  <a:lnTo>
                    <a:pt x="0" y="151104"/>
                  </a:lnTo>
                  <a:close/>
                </a:path>
              </a:pathLst>
            </a:custGeom>
            <a:ln w="9525">
              <a:solidFill>
                <a:srgbClr val="231F20"/>
              </a:solidFill>
            </a:ln>
          </p:spPr>
          <p:txBody>
            <a:bodyPr wrap="square" lIns="0" tIns="0" rIns="0" bIns="0" rtlCol="0"/>
            <a:lstStyle/>
            <a:p>
              <a:endParaRPr/>
            </a:p>
          </p:txBody>
        </p:sp>
        <p:sp>
          <p:nvSpPr>
            <p:cNvPr id="6" name="object 6"/>
            <p:cNvSpPr/>
            <p:nvPr/>
          </p:nvSpPr>
          <p:spPr>
            <a:xfrm>
              <a:off x="3082592" y="1361733"/>
              <a:ext cx="480059" cy="311785"/>
            </a:xfrm>
            <a:custGeom>
              <a:avLst/>
              <a:gdLst/>
              <a:ahLst/>
              <a:cxnLst/>
              <a:rect l="l" t="t" r="r" b="b"/>
              <a:pathLst>
                <a:path w="480060" h="311785">
                  <a:moveTo>
                    <a:pt x="242951" y="0"/>
                  </a:moveTo>
                  <a:lnTo>
                    <a:pt x="187871" y="3023"/>
                  </a:lnTo>
                  <a:lnTo>
                    <a:pt x="137152" y="13744"/>
                  </a:lnTo>
                  <a:lnTo>
                    <a:pt x="92252" y="31256"/>
                  </a:lnTo>
                  <a:lnTo>
                    <a:pt x="54630" y="54654"/>
                  </a:lnTo>
                  <a:lnTo>
                    <a:pt x="25741" y="83032"/>
                  </a:lnTo>
                  <a:lnTo>
                    <a:pt x="0" y="151104"/>
                  </a:lnTo>
                  <a:lnTo>
                    <a:pt x="5618" y="186978"/>
                  </a:lnTo>
                  <a:lnTo>
                    <a:pt x="50739" y="249658"/>
                  </a:lnTo>
                  <a:lnTo>
                    <a:pt x="87400" y="274538"/>
                  </a:lnTo>
                  <a:lnTo>
                    <a:pt x="131566" y="293826"/>
                  </a:lnTo>
                  <a:lnTo>
                    <a:pt x="181816" y="306559"/>
                  </a:lnTo>
                  <a:lnTo>
                    <a:pt x="236728" y="311772"/>
                  </a:lnTo>
                  <a:lnTo>
                    <a:pt x="291807" y="308752"/>
                  </a:lnTo>
                  <a:lnTo>
                    <a:pt x="342524" y="298033"/>
                  </a:lnTo>
                  <a:lnTo>
                    <a:pt x="387422" y="280520"/>
                  </a:lnTo>
                  <a:lnTo>
                    <a:pt x="425043" y="257121"/>
                  </a:lnTo>
                  <a:lnTo>
                    <a:pt x="453931" y="228742"/>
                  </a:lnTo>
                  <a:lnTo>
                    <a:pt x="479679" y="160667"/>
                  </a:lnTo>
                  <a:lnTo>
                    <a:pt x="474056" y="124798"/>
                  </a:lnTo>
                  <a:lnTo>
                    <a:pt x="428933" y="62118"/>
                  </a:lnTo>
                  <a:lnTo>
                    <a:pt x="392274" y="37237"/>
                  </a:lnTo>
                  <a:lnTo>
                    <a:pt x="348109" y="17947"/>
                  </a:lnTo>
                  <a:lnTo>
                    <a:pt x="297862" y="5213"/>
                  </a:lnTo>
                  <a:lnTo>
                    <a:pt x="242951" y="0"/>
                  </a:lnTo>
                  <a:close/>
                </a:path>
              </a:pathLst>
            </a:custGeom>
            <a:solidFill>
              <a:srgbClr val="FFFFFF"/>
            </a:solidFill>
          </p:spPr>
          <p:txBody>
            <a:bodyPr wrap="square" lIns="0" tIns="0" rIns="0" bIns="0" rtlCol="0"/>
            <a:lstStyle/>
            <a:p>
              <a:endParaRPr/>
            </a:p>
          </p:txBody>
        </p:sp>
        <p:sp>
          <p:nvSpPr>
            <p:cNvPr id="7" name="object 7"/>
            <p:cNvSpPr/>
            <p:nvPr/>
          </p:nvSpPr>
          <p:spPr>
            <a:xfrm>
              <a:off x="3082592" y="1361733"/>
              <a:ext cx="480059" cy="311785"/>
            </a:xfrm>
            <a:custGeom>
              <a:avLst/>
              <a:gdLst/>
              <a:ahLst/>
              <a:cxnLst/>
              <a:rect l="l" t="t" r="r" b="b"/>
              <a:pathLst>
                <a:path w="480060" h="311785">
                  <a:moveTo>
                    <a:pt x="0" y="151104"/>
                  </a:moveTo>
                  <a:lnTo>
                    <a:pt x="23005" y="220150"/>
                  </a:lnTo>
                  <a:lnTo>
                    <a:pt x="50739" y="249658"/>
                  </a:lnTo>
                  <a:lnTo>
                    <a:pt x="87400" y="274538"/>
                  </a:lnTo>
                  <a:lnTo>
                    <a:pt x="131566" y="293826"/>
                  </a:lnTo>
                  <a:lnTo>
                    <a:pt x="181816" y="306559"/>
                  </a:lnTo>
                  <a:lnTo>
                    <a:pt x="236728" y="311772"/>
                  </a:lnTo>
                  <a:lnTo>
                    <a:pt x="291807" y="308752"/>
                  </a:lnTo>
                  <a:lnTo>
                    <a:pt x="342524" y="298033"/>
                  </a:lnTo>
                  <a:lnTo>
                    <a:pt x="387422" y="280520"/>
                  </a:lnTo>
                  <a:lnTo>
                    <a:pt x="425043" y="257121"/>
                  </a:lnTo>
                  <a:lnTo>
                    <a:pt x="453931" y="228742"/>
                  </a:lnTo>
                  <a:lnTo>
                    <a:pt x="479679" y="160667"/>
                  </a:lnTo>
                  <a:lnTo>
                    <a:pt x="474056" y="124798"/>
                  </a:lnTo>
                  <a:lnTo>
                    <a:pt x="428933" y="62118"/>
                  </a:lnTo>
                  <a:lnTo>
                    <a:pt x="392274" y="37237"/>
                  </a:lnTo>
                  <a:lnTo>
                    <a:pt x="348109" y="17947"/>
                  </a:lnTo>
                  <a:lnTo>
                    <a:pt x="297862" y="5213"/>
                  </a:lnTo>
                  <a:lnTo>
                    <a:pt x="242951" y="0"/>
                  </a:lnTo>
                  <a:lnTo>
                    <a:pt x="187871" y="3023"/>
                  </a:lnTo>
                  <a:lnTo>
                    <a:pt x="137152" y="13744"/>
                  </a:lnTo>
                  <a:lnTo>
                    <a:pt x="92252" y="31256"/>
                  </a:lnTo>
                  <a:lnTo>
                    <a:pt x="54630" y="54654"/>
                  </a:lnTo>
                  <a:lnTo>
                    <a:pt x="25741" y="83032"/>
                  </a:lnTo>
                  <a:lnTo>
                    <a:pt x="0" y="151104"/>
                  </a:lnTo>
                  <a:close/>
                </a:path>
              </a:pathLst>
            </a:custGeom>
            <a:ln w="9525">
              <a:solidFill>
                <a:srgbClr val="231F20"/>
              </a:solidFill>
            </a:ln>
          </p:spPr>
          <p:txBody>
            <a:bodyPr wrap="square" lIns="0" tIns="0" rIns="0" bIns="0" rtlCol="0"/>
            <a:lstStyle/>
            <a:p>
              <a:endParaRPr/>
            </a:p>
          </p:txBody>
        </p:sp>
        <p:sp>
          <p:nvSpPr>
            <p:cNvPr id="8" name="object 8"/>
            <p:cNvSpPr/>
            <p:nvPr/>
          </p:nvSpPr>
          <p:spPr>
            <a:xfrm>
              <a:off x="3319421" y="1414197"/>
              <a:ext cx="119380" cy="114935"/>
            </a:xfrm>
            <a:custGeom>
              <a:avLst/>
              <a:gdLst/>
              <a:ahLst/>
              <a:cxnLst/>
              <a:rect l="l" t="t" r="r" b="b"/>
              <a:pathLst>
                <a:path w="119379" h="114934">
                  <a:moveTo>
                    <a:pt x="0" y="114528"/>
                  </a:moveTo>
                  <a:lnTo>
                    <a:pt x="119062" y="0"/>
                  </a:lnTo>
                </a:path>
              </a:pathLst>
            </a:custGeom>
            <a:ln w="9525">
              <a:solidFill>
                <a:srgbClr val="231F20"/>
              </a:solidFill>
            </a:ln>
          </p:spPr>
          <p:txBody>
            <a:bodyPr wrap="square" lIns="0" tIns="0" rIns="0" bIns="0" rtlCol="0"/>
            <a:lstStyle/>
            <a:p>
              <a:endParaRPr/>
            </a:p>
          </p:txBody>
        </p:sp>
        <p:sp>
          <p:nvSpPr>
            <p:cNvPr id="9" name="object 9"/>
            <p:cNvSpPr/>
            <p:nvPr/>
          </p:nvSpPr>
          <p:spPr>
            <a:xfrm>
              <a:off x="3412323" y="1388535"/>
              <a:ext cx="53340" cy="52069"/>
            </a:xfrm>
            <a:custGeom>
              <a:avLst/>
              <a:gdLst/>
              <a:ahLst/>
              <a:cxnLst/>
              <a:rect l="l" t="t" r="r" b="b"/>
              <a:pathLst>
                <a:path w="53339" h="52069">
                  <a:moveTo>
                    <a:pt x="52844" y="0"/>
                  </a:moveTo>
                  <a:lnTo>
                    <a:pt x="0" y="25145"/>
                  </a:lnTo>
                  <a:lnTo>
                    <a:pt x="26162" y="25666"/>
                  </a:lnTo>
                  <a:lnTo>
                    <a:pt x="25654" y="51828"/>
                  </a:lnTo>
                  <a:lnTo>
                    <a:pt x="52844" y="0"/>
                  </a:lnTo>
                  <a:close/>
                </a:path>
              </a:pathLst>
            </a:custGeom>
            <a:solidFill>
              <a:srgbClr val="231F20"/>
            </a:solidFill>
          </p:spPr>
          <p:txBody>
            <a:bodyPr wrap="square" lIns="0" tIns="0" rIns="0" bIns="0" rtlCol="0"/>
            <a:lstStyle/>
            <a:p>
              <a:endParaRPr/>
            </a:p>
          </p:txBody>
        </p:sp>
      </p:grpSp>
      <p:grpSp>
        <p:nvGrpSpPr>
          <p:cNvPr id="10" name="object 10"/>
          <p:cNvGrpSpPr/>
          <p:nvPr/>
        </p:nvGrpSpPr>
        <p:grpSpPr>
          <a:xfrm>
            <a:off x="6470422" y="803268"/>
            <a:ext cx="2055495" cy="965200"/>
            <a:chOff x="1787296" y="803268"/>
            <a:chExt cx="2055495" cy="965200"/>
          </a:xfrm>
        </p:grpSpPr>
        <p:sp>
          <p:nvSpPr>
            <p:cNvPr id="11" name="object 11"/>
            <p:cNvSpPr/>
            <p:nvPr/>
          </p:nvSpPr>
          <p:spPr>
            <a:xfrm>
              <a:off x="2209963" y="1283517"/>
              <a:ext cx="312420" cy="480059"/>
            </a:xfrm>
            <a:custGeom>
              <a:avLst/>
              <a:gdLst/>
              <a:ahLst/>
              <a:cxnLst/>
              <a:rect l="l" t="t" r="r" b="b"/>
              <a:pathLst>
                <a:path w="312419" h="480060">
                  <a:moveTo>
                    <a:pt x="155917" y="0"/>
                  </a:moveTo>
                  <a:lnTo>
                    <a:pt x="87345" y="24380"/>
                  </a:lnTo>
                  <a:lnTo>
                    <a:pt x="58396" y="52697"/>
                  </a:lnTo>
                  <a:lnTo>
                    <a:pt x="34251" y="89846"/>
                  </a:lnTo>
                  <a:lnTo>
                    <a:pt x="15846" y="134387"/>
                  </a:lnTo>
                  <a:lnTo>
                    <a:pt x="4117" y="184882"/>
                  </a:lnTo>
                  <a:lnTo>
                    <a:pt x="0" y="239890"/>
                  </a:lnTo>
                  <a:lnTo>
                    <a:pt x="4117" y="294898"/>
                  </a:lnTo>
                  <a:lnTo>
                    <a:pt x="15846" y="345392"/>
                  </a:lnTo>
                  <a:lnTo>
                    <a:pt x="34251" y="389934"/>
                  </a:lnTo>
                  <a:lnTo>
                    <a:pt x="58396" y="427082"/>
                  </a:lnTo>
                  <a:lnTo>
                    <a:pt x="87345" y="455399"/>
                  </a:lnTo>
                  <a:lnTo>
                    <a:pt x="155917" y="479780"/>
                  </a:lnTo>
                  <a:lnTo>
                    <a:pt x="191670" y="473445"/>
                  </a:lnTo>
                  <a:lnTo>
                    <a:pt x="253439" y="427082"/>
                  </a:lnTo>
                  <a:lnTo>
                    <a:pt x="277584" y="389934"/>
                  </a:lnTo>
                  <a:lnTo>
                    <a:pt x="295989" y="345392"/>
                  </a:lnTo>
                  <a:lnTo>
                    <a:pt x="307718" y="294898"/>
                  </a:lnTo>
                  <a:lnTo>
                    <a:pt x="311835" y="239890"/>
                  </a:lnTo>
                  <a:lnTo>
                    <a:pt x="307718" y="184882"/>
                  </a:lnTo>
                  <a:lnTo>
                    <a:pt x="295989" y="134387"/>
                  </a:lnTo>
                  <a:lnTo>
                    <a:pt x="277584" y="89846"/>
                  </a:lnTo>
                  <a:lnTo>
                    <a:pt x="253439" y="52697"/>
                  </a:lnTo>
                  <a:lnTo>
                    <a:pt x="224489" y="24380"/>
                  </a:lnTo>
                  <a:lnTo>
                    <a:pt x="155917" y="0"/>
                  </a:lnTo>
                  <a:close/>
                </a:path>
              </a:pathLst>
            </a:custGeom>
            <a:ln w="9525">
              <a:solidFill>
                <a:srgbClr val="231F20"/>
              </a:solidFill>
            </a:ln>
          </p:spPr>
          <p:txBody>
            <a:bodyPr wrap="square" lIns="0" tIns="0" rIns="0" bIns="0" rtlCol="0"/>
            <a:lstStyle/>
            <a:p>
              <a:endParaRPr/>
            </a:p>
          </p:txBody>
        </p:sp>
        <p:sp>
          <p:nvSpPr>
            <p:cNvPr id="12" name="object 12"/>
            <p:cNvSpPr/>
            <p:nvPr/>
          </p:nvSpPr>
          <p:spPr>
            <a:xfrm>
              <a:off x="2249756" y="1283517"/>
              <a:ext cx="312420" cy="480059"/>
            </a:xfrm>
            <a:custGeom>
              <a:avLst/>
              <a:gdLst/>
              <a:ahLst/>
              <a:cxnLst/>
              <a:rect l="l" t="t" r="r" b="b"/>
              <a:pathLst>
                <a:path w="312419" h="480060">
                  <a:moveTo>
                    <a:pt x="155917" y="0"/>
                  </a:moveTo>
                  <a:lnTo>
                    <a:pt x="87345" y="24380"/>
                  </a:lnTo>
                  <a:lnTo>
                    <a:pt x="58396" y="52697"/>
                  </a:lnTo>
                  <a:lnTo>
                    <a:pt x="34251" y="89846"/>
                  </a:lnTo>
                  <a:lnTo>
                    <a:pt x="15846" y="134387"/>
                  </a:lnTo>
                  <a:lnTo>
                    <a:pt x="4117" y="184882"/>
                  </a:lnTo>
                  <a:lnTo>
                    <a:pt x="0" y="239890"/>
                  </a:lnTo>
                  <a:lnTo>
                    <a:pt x="4117" y="294898"/>
                  </a:lnTo>
                  <a:lnTo>
                    <a:pt x="15846" y="345392"/>
                  </a:lnTo>
                  <a:lnTo>
                    <a:pt x="34251" y="389934"/>
                  </a:lnTo>
                  <a:lnTo>
                    <a:pt x="58396" y="427082"/>
                  </a:lnTo>
                  <a:lnTo>
                    <a:pt x="87345" y="455399"/>
                  </a:lnTo>
                  <a:lnTo>
                    <a:pt x="155917" y="479780"/>
                  </a:lnTo>
                  <a:lnTo>
                    <a:pt x="191666" y="473445"/>
                  </a:lnTo>
                  <a:lnTo>
                    <a:pt x="253434" y="427082"/>
                  </a:lnTo>
                  <a:lnTo>
                    <a:pt x="277580" y="389934"/>
                  </a:lnTo>
                  <a:lnTo>
                    <a:pt x="295987" y="345392"/>
                  </a:lnTo>
                  <a:lnTo>
                    <a:pt x="307717" y="294898"/>
                  </a:lnTo>
                  <a:lnTo>
                    <a:pt x="311835" y="239890"/>
                  </a:lnTo>
                  <a:lnTo>
                    <a:pt x="307717" y="184882"/>
                  </a:lnTo>
                  <a:lnTo>
                    <a:pt x="295987" y="134387"/>
                  </a:lnTo>
                  <a:lnTo>
                    <a:pt x="277580" y="89846"/>
                  </a:lnTo>
                  <a:lnTo>
                    <a:pt x="253434" y="52697"/>
                  </a:lnTo>
                  <a:lnTo>
                    <a:pt x="224484" y="24380"/>
                  </a:lnTo>
                  <a:lnTo>
                    <a:pt x="155917" y="0"/>
                  </a:lnTo>
                  <a:close/>
                </a:path>
              </a:pathLst>
            </a:custGeom>
            <a:solidFill>
              <a:srgbClr val="FFFFFF"/>
            </a:solidFill>
          </p:spPr>
          <p:txBody>
            <a:bodyPr wrap="square" lIns="0" tIns="0" rIns="0" bIns="0" rtlCol="0"/>
            <a:lstStyle/>
            <a:p>
              <a:endParaRPr/>
            </a:p>
          </p:txBody>
        </p:sp>
        <p:sp>
          <p:nvSpPr>
            <p:cNvPr id="13" name="object 13"/>
            <p:cNvSpPr/>
            <p:nvPr/>
          </p:nvSpPr>
          <p:spPr>
            <a:xfrm>
              <a:off x="2249756" y="1283517"/>
              <a:ext cx="312420" cy="480059"/>
            </a:xfrm>
            <a:custGeom>
              <a:avLst/>
              <a:gdLst/>
              <a:ahLst/>
              <a:cxnLst/>
              <a:rect l="l" t="t" r="r" b="b"/>
              <a:pathLst>
                <a:path w="312419" h="480060">
                  <a:moveTo>
                    <a:pt x="155917" y="0"/>
                  </a:moveTo>
                  <a:lnTo>
                    <a:pt x="87345" y="24380"/>
                  </a:lnTo>
                  <a:lnTo>
                    <a:pt x="58396" y="52697"/>
                  </a:lnTo>
                  <a:lnTo>
                    <a:pt x="34251" y="89846"/>
                  </a:lnTo>
                  <a:lnTo>
                    <a:pt x="15846" y="134387"/>
                  </a:lnTo>
                  <a:lnTo>
                    <a:pt x="4117" y="184882"/>
                  </a:lnTo>
                  <a:lnTo>
                    <a:pt x="0" y="239890"/>
                  </a:lnTo>
                  <a:lnTo>
                    <a:pt x="4117" y="294898"/>
                  </a:lnTo>
                  <a:lnTo>
                    <a:pt x="15846" y="345392"/>
                  </a:lnTo>
                  <a:lnTo>
                    <a:pt x="34251" y="389934"/>
                  </a:lnTo>
                  <a:lnTo>
                    <a:pt x="58396" y="427082"/>
                  </a:lnTo>
                  <a:lnTo>
                    <a:pt x="87345" y="455399"/>
                  </a:lnTo>
                  <a:lnTo>
                    <a:pt x="155917" y="479780"/>
                  </a:lnTo>
                  <a:lnTo>
                    <a:pt x="191666" y="473445"/>
                  </a:lnTo>
                  <a:lnTo>
                    <a:pt x="253434" y="427082"/>
                  </a:lnTo>
                  <a:lnTo>
                    <a:pt x="277580" y="389934"/>
                  </a:lnTo>
                  <a:lnTo>
                    <a:pt x="295987" y="345392"/>
                  </a:lnTo>
                  <a:lnTo>
                    <a:pt x="307717" y="294898"/>
                  </a:lnTo>
                  <a:lnTo>
                    <a:pt x="311835" y="239890"/>
                  </a:lnTo>
                  <a:lnTo>
                    <a:pt x="307717" y="184882"/>
                  </a:lnTo>
                  <a:lnTo>
                    <a:pt x="295987" y="134387"/>
                  </a:lnTo>
                  <a:lnTo>
                    <a:pt x="277580" y="89846"/>
                  </a:lnTo>
                  <a:lnTo>
                    <a:pt x="253434" y="52697"/>
                  </a:lnTo>
                  <a:lnTo>
                    <a:pt x="224484" y="24380"/>
                  </a:lnTo>
                  <a:lnTo>
                    <a:pt x="155917" y="0"/>
                  </a:lnTo>
                  <a:close/>
                </a:path>
              </a:pathLst>
            </a:custGeom>
            <a:ln w="9525">
              <a:solidFill>
                <a:srgbClr val="231F20"/>
              </a:solidFill>
            </a:ln>
          </p:spPr>
          <p:txBody>
            <a:bodyPr wrap="square" lIns="0" tIns="0" rIns="0" bIns="0" rtlCol="0"/>
            <a:lstStyle/>
            <a:p>
              <a:endParaRPr/>
            </a:p>
          </p:txBody>
        </p:sp>
        <p:sp>
          <p:nvSpPr>
            <p:cNvPr id="14" name="object 14"/>
            <p:cNvSpPr/>
            <p:nvPr/>
          </p:nvSpPr>
          <p:spPr>
            <a:xfrm>
              <a:off x="2299040" y="1429070"/>
              <a:ext cx="98425" cy="94615"/>
            </a:xfrm>
            <a:custGeom>
              <a:avLst/>
              <a:gdLst/>
              <a:ahLst/>
              <a:cxnLst/>
              <a:rect l="l" t="t" r="r" b="b"/>
              <a:pathLst>
                <a:path w="98425" h="94615">
                  <a:moveTo>
                    <a:pt x="97840" y="94564"/>
                  </a:moveTo>
                  <a:lnTo>
                    <a:pt x="0" y="0"/>
                  </a:lnTo>
                </a:path>
              </a:pathLst>
            </a:custGeom>
            <a:ln w="9525">
              <a:solidFill>
                <a:srgbClr val="231F20"/>
              </a:solidFill>
            </a:ln>
          </p:spPr>
          <p:txBody>
            <a:bodyPr wrap="square" lIns="0" tIns="0" rIns="0" bIns="0" rtlCol="0"/>
            <a:lstStyle/>
            <a:p>
              <a:endParaRPr/>
            </a:p>
          </p:txBody>
        </p:sp>
        <p:sp>
          <p:nvSpPr>
            <p:cNvPr id="15" name="object 15"/>
            <p:cNvSpPr/>
            <p:nvPr/>
          </p:nvSpPr>
          <p:spPr>
            <a:xfrm>
              <a:off x="2272432" y="1403348"/>
              <a:ext cx="53340" cy="52069"/>
            </a:xfrm>
            <a:custGeom>
              <a:avLst/>
              <a:gdLst/>
              <a:ahLst/>
              <a:cxnLst/>
              <a:rect l="l" t="t" r="r" b="b"/>
              <a:pathLst>
                <a:path w="53339" h="52069">
                  <a:moveTo>
                    <a:pt x="0" y="0"/>
                  </a:moveTo>
                  <a:lnTo>
                    <a:pt x="27050" y="51892"/>
                  </a:lnTo>
                  <a:lnTo>
                    <a:pt x="26606" y="25717"/>
                  </a:lnTo>
                  <a:lnTo>
                    <a:pt x="52781" y="25272"/>
                  </a:lnTo>
                  <a:lnTo>
                    <a:pt x="0" y="0"/>
                  </a:lnTo>
                  <a:close/>
                </a:path>
              </a:pathLst>
            </a:custGeom>
            <a:solidFill>
              <a:srgbClr val="231F20"/>
            </a:solidFill>
          </p:spPr>
          <p:txBody>
            <a:bodyPr wrap="square" lIns="0" tIns="0" rIns="0" bIns="0" rtlCol="0"/>
            <a:lstStyle/>
            <a:p>
              <a:endParaRPr/>
            </a:p>
          </p:txBody>
        </p:sp>
        <p:sp>
          <p:nvSpPr>
            <p:cNvPr id="16" name="object 16"/>
            <p:cNvSpPr/>
            <p:nvPr/>
          </p:nvSpPr>
          <p:spPr>
            <a:xfrm>
              <a:off x="2366811" y="1523175"/>
              <a:ext cx="997585" cy="0"/>
            </a:xfrm>
            <a:custGeom>
              <a:avLst/>
              <a:gdLst/>
              <a:ahLst/>
              <a:cxnLst/>
              <a:rect l="l" t="t" r="r" b="b"/>
              <a:pathLst>
                <a:path w="997585">
                  <a:moveTo>
                    <a:pt x="0" y="0"/>
                  </a:moveTo>
                  <a:lnTo>
                    <a:pt x="997026" y="0"/>
                  </a:lnTo>
                </a:path>
              </a:pathLst>
            </a:custGeom>
            <a:ln w="6350">
              <a:solidFill>
                <a:srgbClr val="231F20"/>
              </a:solidFill>
              <a:prstDash val="sysDashDot"/>
            </a:ln>
          </p:spPr>
          <p:txBody>
            <a:bodyPr wrap="square" lIns="0" tIns="0" rIns="0" bIns="0" rtlCol="0"/>
            <a:lstStyle/>
            <a:p>
              <a:endParaRPr/>
            </a:p>
          </p:txBody>
        </p:sp>
        <p:sp>
          <p:nvSpPr>
            <p:cNvPr id="17" name="object 17"/>
            <p:cNvSpPr/>
            <p:nvPr/>
          </p:nvSpPr>
          <p:spPr>
            <a:xfrm>
              <a:off x="2833170" y="840289"/>
              <a:ext cx="0" cy="646430"/>
            </a:xfrm>
            <a:custGeom>
              <a:avLst/>
              <a:gdLst/>
              <a:ahLst/>
              <a:cxnLst/>
              <a:rect l="l" t="t" r="r" b="b"/>
              <a:pathLst>
                <a:path h="646430">
                  <a:moveTo>
                    <a:pt x="0" y="0"/>
                  </a:moveTo>
                  <a:lnTo>
                    <a:pt x="0" y="645871"/>
                  </a:lnTo>
                </a:path>
              </a:pathLst>
            </a:custGeom>
            <a:ln w="6350">
              <a:solidFill>
                <a:srgbClr val="231F20"/>
              </a:solidFill>
            </a:ln>
          </p:spPr>
          <p:txBody>
            <a:bodyPr wrap="square" lIns="0" tIns="0" rIns="0" bIns="0" rtlCol="0"/>
            <a:lstStyle/>
            <a:p>
              <a:endParaRPr/>
            </a:p>
          </p:txBody>
        </p:sp>
        <p:sp>
          <p:nvSpPr>
            <p:cNvPr id="18" name="object 18"/>
            <p:cNvSpPr/>
            <p:nvPr/>
          </p:nvSpPr>
          <p:spPr>
            <a:xfrm>
              <a:off x="2814650" y="803274"/>
              <a:ext cx="37465" cy="720090"/>
            </a:xfrm>
            <a:custGeom>
              <a:avLst/>
              <a:gdLst/>
              <a:ahLst/>
              <a:cxnLst/>
              <a:rect l="l" t="t" r="r" b="b"/>
              <a:pathLst>
                <a:path w="37464" h="720090">
                  <a:moveTo>
                    <a:pt x="37007" y="55524"/>
                  </a:moveTo>
                  <a:lnTo>
                    <a:pt x="18503" y="0"/>
                  </a:lnTo>
                  <a:lnTo>
                    <a:pt x="0" y="55524"/>
                  </a:lnTo>
                  <a:lnTo>
                    <a:pt x="18503" y="37020"/>
                  </a:lnTo>
                  <a:lnTo>
                    <a:pt x="37007" y="55524"/>
                  </a:lnTo>
                  <a:close/>
                </a:path>
                <a:path w="37464" h="720090">
                  <a:moveTo>
                    <a:pt x="37020" y="664387"/>
                  </a:moveTo>
                  <a:lnTo>
                    <a:pt x="18516" y="682891"/>
                  </a:lnTo>
                  <a:lnTo>
                    <a:pt x="12" y="664387"/>
                  </a:lnTo>
                  <a:lnTo>
                    <a:pt x="18516" y="719912"/>
                  </a:lnTo>
                  <a:lnTo>
                    <a:pt x="37020" y="664387"/>
                  </a:lnTo>
                  <a:close/>
                </a:path>
              </a:pathLst>
            </a:custGeom>
            <a:solidFill>
              <a:srgbClr val="231F20"/>
            </a:solidFill>
          </p:spPr>
          <p:txBody>
            <a:bodyPr wrap="square" lIns="0" tIns="0" rIns="0" bIns="0" rtlCol="0"/>
            <a:lstStyle/>
            <a:p>
              <a:endParaRPr/>
            </a:p>
          </p:txBody>
        </p:sp>
        <p:pic>
          <p:nvPicPr>
            <p:cNvPr id="19" name="object 19"/>
            <p:cNvPicPr/>
            <p:nvPr/>
          </p:nvPicPr>
          <p:blipFill>
            <a:blip r:embed="rId2" cstate="print"/>
            <a:stretch>
              <a:fillRect/>
            </a:stretch>
          </p:blipFill>
          <p:spPr>
            <a:xfrm>
              <a:off x="1787296" y="809574"/>
              <a:ext cx="586587" cy="63500"/>
            </a:xfrm>
            <a:prstGeom prst="rect">
              <a:avLst/>
            </a:prstGeom>
          </p:spPr>
        </p:pic>
        <p:pic>
          <p:nvPicPr>
            <p:cNvPr id="20" name="object 20"/>
            <p:cNvPicPr/>
            <p:nvPr/>
          </p:nvPicPr>
          <p:blipFill>
            <a:blip r:embed="rId3" cstate="print"/>
            <a:stretch>
              <a:fillRect/>
            </a:stretch>
          </p:blipFill>
          <p:spPr>
            <a:xfrm>
              <a:off x="3255733" y="809574"/>
              <a:ext cx="586587" cy="63500"/>
            </a:xfrm>
            <a:prstGeom prst="rect">
              <a:avLst/>
            </a:prstGeom>
          </p:spPr>
        </p:pic>
      </p:grpSp>
      <p:sp>
        <p:nvSpPr>
          <p:cNvPr id="21" name="object 21"/>
          <p:cNvSpPr txBox="1"/>
          <p:nvPr/>
        </p:nvSpPr>
        <p:spPr>
          <a:xfrm>
            <a:off x="5337144" y="441331"/>
            <a:ext cx="967740" cy="97463"/>
          </a:xfrm>
          <a:prstGeom prst="rect">
            <a:avLst/>
          </a:prstGeom>
        </p:spPr>
        <p:txBody>
          <a:bodyPr vert="horz" wrap="square" lIns="0" tIns="12700" rIns="0" bIns="0" rtlCol="0">
            <a:spAutoFit/>
          </a:bodyPr>
          <a:lstStyle/>
          <a:p>
            <a:pPr marL="12700">
              <a:spcBef>
                <a:spcPts val="100"/>
              </a:spcBef>
            </a:pPr>
            <a:r>
              <a:rPr sz="550" spc="10" dirty="0">
                <a:solidFill>
                  <a:srgbClr val="171514"/>
                </a:solidFill>
                <a:latin typeface="Microsoft Sans Serif"/>
                <a:cs typeface="Microsoft Sans Serif"/>
              </a:rPr>
              <a:t>Electrodos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1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22" name="object 22"/>
          <p:cNvSpPr txBox="1"/>
          <p:nvPr/>
        </p:nvSpPr>
        <p:spPr>
          <a:xfrm>
            <a:off x="9479948"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33</a:t>
            </a:r>
            <a:endParaRPr sz="900">
              <a:latin typeface="Arial"/>
              <a:cs typeface="Arial"/>
            </a:endParaRPr>
          </a:p>
        </p:txBody>
      </p:sp>
      <p:sp>
        <p:nvSpPr>
          <p:cNvPr id="23" name="object 23"/>
          <p:cNvSpPr txBox="1"/>
          <p:nvPr/>
        </p:nvSpPr>
        <p:spPr>
          <a:xfrm>
            <a:off x="5337174" y="1924267"/>
            <a:ext cx="1685925"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25" dirty="0">
                <a:solidFill>
                  <a:srgbClr val="171514"/>
                </a:solidFill>
                <a:latin typeface="Arial"/>
                <a:cs typeface="Arial"/>
              </a:rPr>
              <a:t> </a:t>
            </a:r>
            <a:r>
              <a:rPr sz="750" b="1" dirty="0">
                <a:solidFill>
                  <a:srgbClr val="171514"/>
                </a:solidFill>
                <a:latin typeface="Arial"/>
                <a:cs typeface="Arial"/>
              </a:rPr>
              <a:t>3.11</a:t>
            </a:r>
            <a:r>
              <a:rPr sz="750" dirty="0">
                <a:solidFill>
                  <a:srgbClr val="171514"/>
                </a:solidFill>
                <a:latin typeface="Microsoft Sans Serif"/>
                <a:cs typeface="Microsoft Sans Serif"/>
              </a:rPr>
              <a:t>Placa</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circular</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enterrada.</a:t>
            </a:r>
            <a:endParaRPr sz="750">
              <a:latin typeface="Microsoft Sans Serif"/>
              <a:cs typeface="Microsoft Sans Serif"/>
            </a:endParaRPr>
          </a:p>
        </p:txBody>
      </p:sp>
      <p:sp>
        <p:nvSpPr>
          <p:cNvPr id="24" name="object 24"/>
          <p:cNvSpPr txBox="1"/>
          <p:nvPr/>
        </p:nvSpPr>
        <p:spPr>
          <a:xfrm>
            <a:off x="5273675" y="2397469"/>
            <a:ext cx="4453890" cy="5446171"/>
          </a:xfrm>
          <a:prstGeom prst="rect">
            <a:avLst/>
          </a:prstGeom>
        </p:spPr>
        <p:txBody>
          <a:bodyPr vert="horz" wrap="square" lIns="0" tIns="12700" rIns="0" bIns="0" rtlCol="0">
            <a:spAutoFit/>
          </a:bodyPr>
          <a:lstStyle/>
          <a:p>
            <a:pPr marL="259079" marR="1535430" lvl="1" indent="-259079">
              <a:lnSpc>
                <a:spcPct val="137300"/>
              </a:lnSpc>
              <a:spcBef>
                <a:spcPts val="100"/>
              </a:spcBef>
              <a:buAutoNum type="arabicPeriod" startAt="5"/>
              <a:tabLst>
                <a:tab pos="259079" algn="l"/>
              </a:tabLst>
            </a:pPr>
            <a:r>
              <a:rPr sz="850" b="1" spc="-30" dirty="0">
                <a:solidFill>
                  <a:srgbClr val="171514"/>
                </a:solidFill>
                <a:latin typeface="Arial"/>
                <a:cs typeface="Arial"/>
              </a:rPr>
              <a:t>TUBERÍAS</a:t>
            </a:r>
            <a:r>
              <a:rPr sz="850" b="1" spc="-20" dirty="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AGUA</a:t>
            </a:r>
            <a:r>
              <a:rPr sz="850" b="1" spc="-15" dirty="0">
                <a:solidFill>
                  <a:srgbClr val="171514"/>
                </a:solidFill>
                <a:latin typeface="Arial"/>
                <a:cs typeface="Arial"/>
              </a:rPr>
              <a:t> </a:t>
            </a:r>
            <a:r>
              <a:rPr sz="850" b="1" spc="15" dirty="0">
                <a:solidFill>
                  <a:srgbClr val="171514"/>
                </a:solidFill>
                <a:latin typeface="Arial"/>
                <a:cs typeface="Arial"/>
              </a:rPr>
              <a:t>O</a:t>
            </a:r>
            <a:r>
              <a:rPr sz="850" b="1" spc="-20" dirty="0">
                <a:solidFill>
                  <a:srgbClr val="171514"/>
                </a:solidFill>
                <a:latin typeface="Arial"/>
                <a:cs typeface="Arial"/>
              </a:rPr>
              <a:t> </a:t>
            </a:r>
            <a:r>
              <a:rPr sz="850" b="1" spc="-50" dirty="0">
                <a:solidFill>
                  <a:srgbClr val="171514"/>
                </a:solidFill>
                <a:latin typeface="Arial"/>
                <a:cs typeface="Arial"/>
              </a:rPr>
              <a:t>ACERO</a:t>
            </a:r>
            <a:r>
              <a:rPr sz="850" b="1" spc="-20" dirty="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45" dirty="0">
                <a:solidFill>
                  <a:srgbClr val="171514"/>
                </a:solidFill>
                <a:latin typeface="Arial"/>
                <a:cs typeface="Arial"/>
              </a:rPr>
              <a:t>REFUERZO</a:t>
            </a:r>
            <a:r>
              <a:rPr sz="850" b="1" spc="-15" dirty="0">
                <a:solidFill>
                  <a:srgbClr val="171514"/>
                </a:solidFill>
                <a:latin typeface="Arial"/>
                <a:cs typeface="Arial"/>
              </a:rPr>
              <a:t> </a:t>
            </a:r>
            <a:r>
              <a:rPr sz="850" b="1" spc="10" dirty="0" smtClean="0">
                <a:solidFill>
                  <a:srgbClr val="171514"/>
                </a:solidFill>
                <a:latin typeface="Arial"/>
                <a:cs typeface="Arial"/>
              </a:rPr>
              <a:t>COMO</a:t>
            </a:r>
            <a:r>
              <a:rPr lang="es-ES" sz="850" b="1" spc="10" dirty="0" smtClean="0">
                <a:solidFill>
                  <a:srgbClr val="171514"/>
                </a:solidFill>
                <a:latin typeface="Arial"/>
                <a:cs typeface="Arial"/>
              </a:rPr>
              <a:t> </a:t>
            </a:r>
            <a:r>
              <a:rPr sz="850" b="1" spc="-45" dirty="0" smtClean="0">
                <a:solidFill>
                  <a:srgbClr val="171514"/>
                </a:solidFill>
                <a:latin typeface="Arial"/>
                <a:cs typeface="Arial"/>
              </a:rPr>
              <a:t>ELECTRODOS</a:t>
            </a:r>
            <a:r>
              <a:rPr sz="850" b="1" spc="-20" dirty="0" smtClean="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45" dirty="0">
                <a:solidFill>
                  <a:srgbClr val="171514"/>
                </a:solidFill>
                <a:latin typeface="Arial"/>
                <a:cs typeface="Arial"/>
              </a:rPr>
              <a:t>PUESTA</a:t>
            </a:r>
            <a:r>
              <a:rPr sz="850" b="1" spc="-20" dirty="0">
                <a:solidFill>
                  <a:srgbClr val="171514"/>
                </a:solidFill>
                <a:latin typeface="Arial"/>
                <a:cs typeface="Arial"/>
              </a:rPr>
              <a:t> </a:t>
            </a:r>
            <a:r>
              <a:rPr sz="850" b="1" spc="-30" dirty="0">
                <a:solidFill>
                  <a:srgbClr val="171514"/>
                </a:solidFill>
                <a:latin typeface="Arial"/>
                <a:cs typeface="Arial"/>
              </a:rPr>
              <a:t>A</a:t>
            </a:r>
            <a:r>
              <a:rPr sz="850" b="1" spc="-20" dirty="0">
                <a:solidFill>
                  <a:srgbClr val="171514"/>
                </a:solidFill>
                <a:latin typeface="Arial"/>
                <a:cs typeface="Arial"/>
              </a:rPr>
              <a:t> </a:t>
            </a:r>
            <a:r>
              <a:rPr sz="850" b="1" spc="-30" dirty="0">
                <a:solidFill>
                  <a:srgbClr val="171514"/>
                </a:solidFill>
                <a:latin typeface="Arial"/>
                <a:cs typeface="Arial"/>
              </a:rPr>
              <a:t>TIERRA</a:t>
            </a:r>
            <a:endParaRPr sz="850" dirty="0">
              <a:latin typeface="Arial"/>
              <a:cs typeface="Arial"/>
            </a:endParaRPr>
          </a:p>
          <a:p>
            <a:pPr marL="76200" marR="82550">
              <a:lnSpc>
                <a:spcPct val="125000"/>
              </a:lnSpc>
              <a:spcBef>
                <a:spcPts val="590"/>
              </a:spcBef>
            </a:pPr>
            <a:r>
              <a:rPr sz="800" spc="-25" dirty="0">
                <a:solidFill>
                  <a:srgbClr val="171514"/>
                </a:solidFill>
                <a:latin typeface="Microsoft Sans Serif"/>
                <a:cs typeface="Microsoft Sans Serif"/>
              </a:rPr>
              <a:t>A </a:t>
            </a:r>
            <a:r>
              <a:rPr sz="800" spc="-5" dirty="0">
                <a:solidFill>
                  <a:srgbClr val="171514"/>
                </a:solidFill>
                <a:latin typeface="Microsoft Sans Serif"/>
                <a:cs typeface="Microsoft Sans Serif"/>
              </a:rPr>
              <a:t>veces </a:t>
            </a:r>
            <a:r>
              <a:rPr sz="800" spc="-10" dirty="0">
                <a:solidFill>
                  <a:srgbClr val="171514"/>
                </a:solidFill>
                <a:latin typeface="Microsoft Sans Serif"/>
                <a:cs typeface="Microsoft Sans Serif"/>
              </a:rPr>
              <a:t>es </a:t>
            </a:r>
            <a:r>
              <a:rPr sz="800" spc="20" dirty="0">
                <a:solidFill>
                  <a:srgbClr val="171514"/>
                </a:solidFill>
                <a:latin typeface="Microsoft Sans Serif"/>
                <a:cs typeface="Microsoft Sans Serif"/>
              </a:rPr>
              <a:t>posible </a:t>
            </a:r>
            <a:r>
              <a:rPr sz="800" spc="25" dirty="0">
                <a:solidFill>
                  <a:srgbClr val="171514"/>
                </a:solidFill>
                <a:latin typeface="Microsoft Sans Serif"/>
                <a:cs typeface="Microsoft Sans Serif"/>
              </a:rPr>
              <a:t>utilizar </a:t>
            </a:r>
            <a:r>
              <a:rPr sz="800" dirty="0">
                <a:solidFill>
                  <a:srgbClr val="171514"/>
                </a:solidFill>
                <a:latin typeface="Microsoft Sans Serif"/>
                <a:cs typeface="Microsoft Sans Serif"/>
              </a:rPr>
              <a:t>las </a:t>
            </a:r>
            <a:r>
              <a:rPr sz="800" spc="30" dirty="0">
                <a:solidFill>
                  <a:srgbClr val="171514"/>
                </a:solidFill>
                <a:latin typeface="Microsoft Sans Serif"/>
                <a:cs typeface="Microsoft Sans Serif"/>
              </a:rPr>
              <a:t>tuberías </a:t>
            </a:r>
            <a:r>
              <a:rPr sz="800" spc="15" dirty="0">
                <a:solidFill>
                  <a:srgbClr val="171514"/>
                </a:solidFill>
                <a:latin typeface="Microsoft Sans Serif"/>
                <a:cs typeface="Microsoft Sans Serif"/>
              </a:rPr>
              <a:t>metálicas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 </a:t>
            </a:r>
            <a:r>
              <a:rPr sz="800" spc="35" dirty="0">
                <a:solidFill>
                  <a:srgbClr val="171514"/>
                </a:solidFill>
                <a:latin typeface="Microsoft Sans Serif"/>
                <a:cs typeface="Microsoft Sans Serif"/>
              </a:rPr>
              <a:t>red </a:t>
            </a:r>
            <a:r>
              <a:rPr sz="800" spc="25" dirty="0">
                <a:solidFill>
                  <a:srgbClr val="171514"/>
                </a:solidFill>
                <a:latin typeface="Microsoft Sans Serif"/>
                <a:cs typeface="Microsoft Sans Serif"/>
              </a:rPr>
              <a:t>de agua </a:t>
            </a:r>
            <a:r>
              <a:rPr sz="800" spc="35" dirty="0">
                <a:solidFill>
                  <a:srgbClr val="171514"/>
                </a:solidFill>
                <a:latin typeface="Microsoft Sans Serif"/>
                <a:cs typeface="Microsoft Sans Serif"/>
              </a:rPr>
              <a:t>como </a:t>
            </a:r>
            <a:r>
              <a:rPr sz="800" spc="25" dirty="0" err="1">
                <a:solidFill>
                  <a:srgbClr val="171514"/>
                </a:solidFill>
                <a:latin typeface="Microsoft Sans Serif"/>
                <a:cs typeface="Microsoft Sans Serif"/>
              </a:rPr>
              <a:t>electrodos</a:t>
            </a:r>
            <a:r>
              <a:rPr sz="800" spc="2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puesta</a:t>
            </a:r>
            <a:r>
              <a:rPr sz="800" spc="2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tierra. </a:t>
            </a:r>
            <a:r>
              <a:rPr sz="800" spc="-10" dirty="0">
                <a:solidFill>
                  <a:srgbClr val="171514"/>
                </a:solidFill>
                <a:latin typeface="Microsoft Sans Serif"/>
                <a:cs typeface="Microsoft Sans Serif"/>
              </a:rPr>
              <a:t>Sin </a:t>
            </a:r>
            <a:r>
              <a:rPr sz="800" spc="35" dirty="0">
                <a:solidFill>
                  <a:srgbClr val="171514"/>
                </a:solidFill>
                <a:latin typeface="Microsoft Sans Serif"/>
                <a:cs typeface="Microsoft Sans Serif"/>
              </a:rPr>
              <a:t>embargo, </a:t>
            </a:r>
            <a:r>
              <a:rPr sz="800" spc="20" dirty="0">
                <a:solidFill>
                  <a:srgbClr val="171514"/>
                </a:solidFill>
                <a:latin typeface="Microsoft Sans Serif"/>
                <a:cs typeface="Microsoft Sans Serif"/>
              </a:rPr>
              <a:t>antes </a:t>
            </a:r>
            <a:r>
              <a:rPr sz="800" spc="25" dirty="0">
                <a:solidFill>
                  <a:srgbClr val="171514"/>
                </a:solidFill>
                <a:latin typeface="Microsoft Sans Serif"/>
                <a:cs typeface="Microsoft Sans Serif"/>
              </a:rPr>
              <a:t>de </a:t>
            </a:r>
            <a:r>
              <a:rPr sz="800" spc="50" dirty="0">
                <a:solidFill>
                  <a:srgbClr val="171514"/>
                </a:solidFill>
                <a:latin typeface="Microsoft Sans Serif"/>
                <a:cs typeface="Microsoft Sans Serif"/>
              </a:rPr>
              <a:t>tomar </a:t>
            </a:r>
            <a:r>
              <a:rPr sz="800" spc="30" dirty="0">
                <a:solidFill>
                  <a:srgbClr val="171514"/>
                </a:solidFill>
                <a:latin typeface="Microsoft Sans Serif"/>
                <a:cs typeface="Microsoft Sans Serif"/>
              </a:rPr>
              <a:t>tal </a:t>
            </a:r>
            <a:r>
              <a:rPr sz="800" spc="15" dirty="0">
                <a:solidFill>
                  <a:srgbClr val="171514"/>
                </a:solidFill>
                <a:latin typeface="Microsoft Sans Serif"/>
                <a:cs typeface="Microsoft Sans Serif"/>
              </a:rPr>
              <a:t>decisión, </a:t>
            </a:r>
            <a:r>
              <a:rPr sz="800" spc="-10" dirty="0">
                <a:solidFill>
                  <a:srgbClr val="171514"/>
                </a:solidFill>
                <a:latin typeface="Microsoft Sans Serif"/>
                <a:cs typeface="Microsoft Sans Serif"/>
              </a:rPr>
              <a:t>se </a:t>
            </a:r>
            <a:r>
              <a:rPr sz="800" spc="25" dirty="0">
                <a:solidFill>
                  <a:srgbClr val="171514"/>
                </a:solidFill>
                <a:latin typeface="Microsoft Sans Serif"/>
                <a:cs typeface="Microsoft Sans Serif"/>
              </a:rPr>
              <a:t>debe </a:t>
            </a:r>
            <a:r>
              <a:rPr sz="800" spc="40" dirty="0">
                <a:solidFill>
                  <a:srgbClr val="171514"/>
                </a:solidFill>
                <a:latin typeface="Microsoft Sans Serif"/>
                <a:cs typeface="Microsoft Sans Serif"/>
              </a:rPr>
              <a:t>medir </a:t>
            </a:r>
            <a:r>
              <a:rPr sz="800" spc="10" dirty="0">
                <a:solidFill>
                  <a:srgbClr val="171514"/>
                </a:solidFill>
                <a:latin typeface="Microsoft Sans Serif"/>
                <a:cs typeface="Microsoft Sans Serif"/>
              </a:rPr>
              <a:t>la </a:t>
            </a:r>
            <a:r>
              <a:rPr sz="800" spc="15" dirty="0" err="1">
                <a:solidFill>
                  <a:srgbClr val="171514"/>
                </a:solidFill>
                <a:latin typeface="Microsoft Sans Serif"/>
                <a:cs typeface="Microsoft Sans Serif"/>
              </a:rPr>
              <a:t>resistencia</a:t>
            </a:r>
            <a:r>
              <a:rPr sz="800" spc="15"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a</a:t>
            </a:r>
            <a:r>
              <a:rPr lang="es-ES" sz="80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tierra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red</a:t>
            </a:r>
            <a:r>
              <a:rPr sz="800" spc="5" dirty="0">
                <a:solidFill>
                  <a:srgbClr val="171514"/>
                </a:solidFill>
                <a:latin typeface="Microsoft Sans Serif"/>
                <a:cs typeface="Microsoft Sans Serif"/>
              </a:rPr>
              <a:t> y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asegurar</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continuidad</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eléctrica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todas</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las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uniones</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a:t>
            </a:r>
            <a:r>
              <a:rPr sz="800" spc="25" dirty="0" err="1" smtClean="0">
                <a:solidFill>
                  <a:srgbClr val="171514"/>
                </a:solidFill>
                <a:latin typeface="Microsoft Sans Serif"/>
                <a:cs typeface="Microsoft Sans Serif"/>
              </a:rPr>
              <a:t>mediante</a:t>
            </a:r>
            <a:r>
              <a:rPr lang="es-ES" sz="800" spc="2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puentes</a:t>
            </a:r>
            <a:r>
              <a:rPr sz="800" spc="15" dirty="0">
                <a:solidFill>
                  <a:srgbClr val="171514"/>
                </a:solidFill>
                <a:latin typeface="Microsoft Sans Serif"/>
                <a:cs typeface="Microsoft Sans Serif"/>
              </a:rPr>
              <a:t>). </a:t>
            </a:r>
            <a:r>
              <a:rPr sz="800" spc="-15" dirty="0">
                <a:solidFill>
                  <a:srgbClr val="171514"/>
                </a:solidFill>
                <a:latin typeface="Microsoft Sans Serif"/>
                <a:cs typeface="Microsoft Sans Serif"/>
              </a:rPr>
              <a:t>La </a:t>
            </a:r>
            <a:r>
              <a:rPr sz="800" spc="30" dirty="0">
                <a:solidFill>
                  <a:srgbClr val="171514"/>
                </a:solidFill>
                <a:latin typeface="Microsoft Sans Serif"/>
                <a:cs typeface="Microsoft Sans Serif"/>
              </a:rPr>
              <a:t>continuidad </a:t>
            </a:r>
            <a:r>
              <a:rPr sz="800" spc="15" dirty="0">
                <a:solidFill>
                  <a:srgbClr val="171514"/>
                </a:solidFill>
                <a:latin typeface="Microsoft Sans Serif"/>
                <a:cs typeface="Microsoft Sans Serif"/>
              </a:rPr>
              <a:t>eléctrica </a:t>
            </a:r>
            <a:r>
              <a:rPr sz="800" spc="25" dirty="0">
                <a:solidFill>
                  <a:srgbClr val="171514"/>
                </a:solidFill>
                <a:latin typeface="Microsoft Sans Serif"/>
                <a:cs typeface="Microsoft Sans Serif"/>
              </a:rPr>
              <a:t>debe </a:t>
            </a:r>
            <a:r>
              <a:rPr sz="800" spc="30" dirty="0">
                <a:solidFill>
                  <a:srgbClr val="171514"/>
                </a:solidFill>
                <a:latin typeface="Microsoft Sans Serif"/>
                <a:cs typeface="Microsoft Sans Serif"/>
              </a:rPr>
              <a:t>comprobarse </a:t>
            </a:r>
            <a:r>
              <a:rPr sz="800" spc="15" dirty="0">
                <a:solidFill>
                  <a:srgbClr val="171514"/>
                </a:solidFill>
                <a:latin typeface="Microsoft Sans Serif"/>
                <a:cs typeface="Microsoft Sans Serif"/>
              </a:rPr>
              <a:t>después </a:t>
            </a:r>
            <a:r>
              <a:rPr sz="800" spc="25" dirty="0">
                <a:solidFill>
                  <a:srgbClr val="171514"/>
                </a:solidFill>
                <a:latin typeface="Microsoft Sans Serif"/>
                <a:cs typeface="Microsoft Sans Serif"/>
              </a:rPr>
              <a:t>de </a:t>
            </a:r>
            <a:r>
              <a:rPr sz="800" spc="20" dirty="0" err="1">
                <a:solidFill>
                  <a:srgbClr val="171514"/>
                </a:solidFill>
                <a:latin typeface="Microsoft Sans Serif"/>
                <a:cs typeface="Microsoft Sans Serif"/>
              </a:rPr>
              <a:t>realizar</a:t>
            </a:r>
            <a:r>
              <a:rPr sz="800" spc="20"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cualquier</a:t>
            </a:r>
            <a:r>
              <a:rPr lang="es-ES" sz="800" spc="25"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trabajo</a:t>
            </a:r>
            <a:r>
              <a:rPr sz="800" spc="3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25" dirty="0">
                <a:solidFill>
                  <a:srgbClr val="171514"/>
                </a:solidFill>
                <a:latin typeface="Microsoft Sans Serif"/>
                <a:cs typeface="Microsoft Sans Serif"/>
              </a:rPr>
              <a:t>reparación </a:t>
            </a:r>
            <a:r>
              <a:rPr sz="800" spc="35" dirty="0">
                <a:solidFill>
                  <a:srgbClr val="171514"/>
                </a:solidFill>
                <a:latin typeface="Microsoft Sans Serif"/>
                <a:cs typeface="Microsoft Sans Serif"/>
              </a:rPr>
              <a:t>o </a:t>
            </a:r>
            <a:r>
              <a:rPr sz="800" spc="40" dirty="0">
                <a:solidFill>
                  <a:srgbClr val="171514"/>
                </a:solidFill>
                <a:latin typeface="Microsoft Sans Serif"/>
                <a:cs typeface="Microsoft Sans Serif"/>
              </a:rPr>
              <a:t>mantenimiento </a:t>
            </a:r>
            <a:r>
              <a:rPr sz="800" spc="25" dirty="0">
                <a:solidFill>
                  <a:srgbClr val="171514"/>
                </a:solidFill>
                <a:latin typeface="Microsoft Sans Serif"/>
                <a:cs typeface="Microsoft Sans Serif"/>
              </a:rPr>
              <a:t>en </a:t>
            </a:r>
            <a:r>
              <a:rPr sz="800" spc="15" dirty="0">
                <a:solidFill>
                  <a:srgbClr val="171514"/>
                </a:solidFill>
                <a:latin typeface="Microsoft Sans Serif"/>
                <a:cs typeface="Microsoft Sans Serif"/>
              </a:rPr>
              <a:t>el sistema. </a:t>
            </a:r>
            <a:r>
              <a:rPr sz="800" spc="-40" dirty="0">
                <a:solidFill>
                  <a:srgbClr val="171514"/>
                </a:solidFill>
                <a:latin typeface="Microsoft Sans Serif"/>
                <a:cs typeface="Microsoft Sans Serif"/>
              </a:rPr>
              <a:t>Si </a:t>
            </a:r>
            <a:r>
              <a:rPr sz="800" spc="-10" dirty="0">
                <a:solidFill>
                  <a:srgbClr val="171514"/>
                </a:solidFill>
                <a:latin typeface="Microsoft Sans Serif"/>
                <a:cs typeface="Microsoft Sans Serif"/>
              </a:rPr>
              <a:t>se </a:t>
            </a:r>
            <a:r>
              <a:rPr sz="800" spc="25" dirty="0">
                <a:solidFill>
                  <a:srgbClr val="171514"/>
                </a:solidFill>
                <a:latin typeface="Microsoft Sans Serif"/>
                <a:cs typeface="Microsoft Sans Serif"/>
              </a:rPr>
              <a:t>prevé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sustitución</a:t>
            </a:r>
            <a:r>
              <a:rPr sz="800" spc="25" dirty="0">
                <a:solidFill>
                  <a:srgbClr val="171514"/>
                </a:solidFill>
                <a:latin typeface="Microsoft Sans Serif"/>
                <a:cs typeface="Microsoft Sans Serif"/>
              </a:rPr>
              <a:t> de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sección</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tubería </a:t>
            </a:r>
            <a:r>
              <a:rPr sz="800" spc="20" dirty="0">
                <a:solidFill>
                  <a:srgbClr val="171514"/>
                </a:solidFill>
                <a:latin typeface="Microsoft Sans Serif"/>
                <a:cs typeface="Microsoft Sans Serif"/>
              </a:rPr>
              <a:t>metálica </a:t>
            </a:r>
            <a:r>
              <a:rPr sz="800" spc="50" dirty="0">
                <a:solidFill>
                  <a:srgbClr val="171514"/>
                </a:solidFill>
                <a:latin typeface="Microsoft Sans Serif"/>
                <a:cs typeface="Microsoft Sans Serif"/>
              </a:rPr>
              <a:t>por </a:t>
            </a:r>
            <a:r>
              <a:rPr sz="800" spc="30" dirty="0">
                <a:solidFill>
                  <a:srgbClr val="171514"/>
                </a:solidFill>
                <a:latin typeface="Microsoft Sans Serif"/>
                <a:cs typeface="Microsoft Sans Serif"/>
              </a:rPr>
              <a:t>tuberías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plástico </a:t>
            </a:r>
            <a:r>
              <a:rPr sz="800" spc="35" dirty="0">
                <a:solidFill>
                  <a:srgbClr val="171514"/>
                </a:solidFill>
                <a:latin typeface="Microsoft Sans Serif"/>
                <a:cs typeface="Microsoft Sans Serif"/>
              </a:rPr>
              <a:t>o </a:t>
            </a:r>
            <a:r>
              <a:rPr sz="800" dirty="0">
                <a:solidFill>
                  <a:srgbClr val="171514"/>
                </a:solidFill>
                <a:latin typeface="Microsoft Sans Serif"/>
                <a:cs typeface="Microsoft Sans Serif"/>
              </a:rPr>
              <a:t>si </a:t>
            </a:r>
            <a:r>
              <a:rPr sz="800" spc="40" dirty="0">
                <a:solidFill>
                  <a:srgbClr val="171514"/>
                </a:solidFill>
                <a:latin typeface="Microsoft Sans Serif"/>
                <a:cs typeface="Microsoft Sans Serif"/>
              </a:rPr>
              <a:t>no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puede </a:t>
            </a:r>
            <a:r>
              <a:rPr sz="800" spc="30" dirty="0" err="1">
                <a:solidFill>
                  <a:srgbClr val="171514"/>
                </a:solidFill>
                <a:latin typeface="Microsoft Sans Serif"/>
                <a:cs typeface="Microsoft Sans Serif"/>
              </a:rPr>
              <a:t>garantizar</a:t>
            </a:r>
            <a:r>
              <a:rPr sz="800" spc="3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continuidad</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eléctrica,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utilizar</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método</a:t>
            </a:r>
            <a:r>
              <a:rPr sz="800" spc="35" dirty="0">
                <a:solidFill>
                  <a:srgbClr val="171514"/>
                </a:solidFill>
                <a:latin typeface="Microsoft Sans Serif"/>
                <a:cs typeface="Microsoft Sans Serif"/>
              </a:rPr>
              <a:t>.</a:t>
            </a:r>
            <a:endParaRPr sz="800" dirty="0">
              <a:latin typeface="Microsoft Sans Serif"/>
              <a:cs typeface="Microsoft Sans Serif"/>
            </a:endParaRPr>
          </a:p>
          <a:p>
            <a:pPr marL="76200" marR="84455" indent="152400">
              <a:lnSpc>
                <a:spcPts val="1200"/>
              </a:lnSpc>
              <a:spcBef>
                <a:spcPts val="80"/>
              </a:spcBef>
            </a:pPr>
            <a:r>
              <a:rPr sz="750" spc="-20"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edificios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donde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utiliza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refuerzo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acero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cimientos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hormigón,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dirty="0">
                <a:solidFill>
                  <a:srgbClr val="171514"/>
                </a:solidFill>
                <a:latin typeface="Microsoft Sans Serif"/>
                <a:cs typeface="Microsoft Sans Serif"/>
              </a:rPr>
              <a:t> las </a:t>
            </a:r>
            <a:r>
              <a:rPr sz="750" dirty="0" smtClean="0">
                <a:solidFill>
                  <a:srgbClr val="171514"/>
                </a:solidFill>
                <a:latin typeface="Microsoft Sans Serif"/>
                <a:cs typeface="Microsoft Sans Serif"/>
              </a:rPr>
              <a:t>bases</a:t>
            </a:r>
            <a:r>
              <a:rPr lang="es-ES" sz="75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columnas, </a:t>
            </a:r>
            <a:r>
              <a:rPr sz="750" dirty="0">
                <a:solidFill>
                  <a:srgbClr val="171514"/>
                </a:solidFill>
                <a:latin typeface="Microsoft Sans Serif"/>
                <a:cs typeface="Microsoft Sans Serif"/>
              </a:rPr>
              <a:t>las </a:t>
            </a:r>
            <a:r>
              <a:rPr sz="750" spc="25" dirty="0">
                <a:solidFill>
                  <a:srgbClr val="171514"/>
                </a:solidFill>
                <a:latin typeface="Microsoft Sans Serif"/>
                <a:cs typeface="Microsoft Sans Serif"/>
              </a:rPr>
              <a:t>barras de </a:t>
            </a:r>
            <a:r>
              <a:rPr sz="750" spc="30" dirty="0">
                <a:solidFill>
                  <a:srgbClr val="171514"/>
                </a:solidFill>
                <a:latin typeface="Microsoft Sans Serif"/>
                <a:cs typeface="Microsoft Sans Serif"/>
              </a:rPr>
              <a:t>refuerzo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pueden </a:t>
            </a:r>
            <a:r>
              <a:rPr sz="750" spc="25" dirty="0">
                <a:solidFill>
                  <a:srgbClr val="171514"/>
                </a:solidFill>
                <a:latin typeface="Microsoft Sans Serif"/>
                <a:cs typeface="Microsoft Sans Serif"/>
              </a:rPr>
              <a:t>utilizar </a:t>
            </a:r>
            <a:r>
              <a:rPr sz="750" spc="30" dirty="0">
                <a:solidFill>
                  <a:srgbClr val="171514"/>
                </a:solidFill>
                <a:latin typeface="Microsoft Sans Serif"/>
                <a:cs typeface="Microsoft Sans Serif"/>
              </a:rPr>
              <a:t>como </a:t>
            </a:r>
            <a:r>
              <a:rPr sz="750" spc="20" dirty="0">
                <a:solidFill>
                  <a:srgbClr val="171514"/>
                </a:solidFill>
                <a:latin typeface="Microsoft Sans Serif"/>
                <a:cs typeface="Microsoft Sans Serif"/>
              </a:rPr>
              <a:t>electrodos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puesta </a:t>
            </a:r>
            <a:r>
              <a:rPr sz="750" dirty="0">
                <a:solidFill>
                  <a:srgbClr val="171514"/>
                </a:solidFill>
                <a:latin typeface="Microsoft Sans Serif"/>
                <a:cs typeface="Microsoft Sans Serif"/>
              </a:rPr>
              <a:t>a </a:t>
            </a:r>
            <a:r>
              <a:rPr sz="750" spc="25" dirty="0" err="1">
                <a:solidFill>
                  <a:srgbClr val="171514"/>
                </a:solidFill>
                <a:latin typeface="Microsoft Sans Serif"/>
                <a:cs typeface="Microsoft Sans Serif"/>
              </a:rPr>
              <a:t>tierra</a:t>
            </a:r>
            <a:r>
              <a:rPr sz="750" spc="25" dirty="0" smtClean="0">
                <a:solidFill>
                  <a:srgbClr val="171514"/>
                </a:solidFill>
                <a:latin typeface="Microsoft Sans Serif"/>
                <a:cs typeface="Microsoft Sans Serif"/>
              </a:rPr>
              <a:t>.</a:t>
            </a:r>
            <a:r>
              <a:rPr lang="es-ES" sz="750" spc="25"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 del </a:t>
            </a:r>
            <a:r>
              <a:rPr sz="750" spc="45" dirty="0">
                <a:solidFill>
                  <a:srgbClr val="171514"/>
                </a:solidFill>
                <a:latin typeface="Microsoft Sans Serif"/>
                <a:cs typeface="Microsoft Sans Serif"/>
              </a:rPr>
              <a:t>hormigón </a:t>
            </a:r>
            <a:r>
              <a:rPr sz="750" spc="25" dirty="0">
                <a:solidFill>
                  <a:srgbClr val="171514"/>
                </a:solidFill>
                <a:latin typeface="Microsoft Sans Serif"/>
                <a:cs typeface="Microsoft Sans Serif"/>
              </a:rPr>
              <a:t>debajo 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superficie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de unos </a:t>
            </a:r>
            <a:r>
              <a:rPr sz="750" spc="10" dirty="0">
                <a:solidFill>
                  <a:srgbClr val="171514"/>
                </a:solidFill>
                <a:latin typeface="Microsoft Sans Serif"/>
                <a:cs typeface="Microsoft Sans Serif"/>
              </a:rPr>
              <a:t>30 </a:t>
            </a:r>
            <a:r>
              <a:rPr sz="750" spc="15" dirty="0">
                <a:solidFill>
                  <a:srgbClr val="171514"/>
                </a:solidFill>
                <a:latin typeface="Microsoft Sans Serif"/>
                <a:cs typeface="Microsoft Sans Serif"/>
              </a:rPr>
              <a:t>Ω·m</a:t>
            </a:r>
            <a:r>
              <a:rPr sz="750" spc="1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5" dirty="0" err="1" smtClean="0">
                <a:solidFill>
                  <a:srgbClr val="171514"/>
                </a:solidFill>
                <a:latin typeface="Microsoft Sans Serif"/>
                <a:cs typeface="Microsoft Sans Serif"/>
              </a:rPr>
              <a:t>es</a:t>
            </a:r>
            <a:r>
              <a:rPr lang="es-ES" sz="750" spc="-5"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inferior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 </a:t>
            </a:r>
            <a:r>
              <a:rPr sz="750" spc="30" dirty="0">
                <a:solidFill>
                  <a:srgbClr val="171514"/>
                </a:solidFill>
                <a:latin typeface="Microsoft Sans Serif"/>
                <a:cs typeface="Microsoft Sans Serif"/>
              </a:rPr>
              <a:t>media </a:t>
            </a:r>
            <a:r>
              <a:rPr sz="750" spc="20"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suelo </a:t>
            </a:r>
            <a:r>
              <a:rPr sz="750" spc="35" dirty="0">
                <a:solidFill>
                  <a:srgbClr val="171514"/>
                </a:solidFill>
                <a:latin typeface="Microsoft Sans Serif"/>
                <a:cs typeface="Microsoft Sans Serif"/>
              </a:rPr>
              <a:t>mismo </a:t>
            </a:r>
            <a:r>
              <a:rPr sz="750" dirty="0">
                <a:solidFill>
                  <a:srgbClr val="171514"/>
                </a:solidFill>
                <a:latin typeface="Microsoft Sans Serif"/>
                <a:cs typeface="Microsoft Sans Serif"/>
              </a:rPr>
              <a:t>(100 </a:t>
            </a:r>
            <a:r>
              <a:rPr sz="750" spc="5" dirty="0">
                <a:solidFill>
                  <a:srgbClr val="171514"/>
                </a:solidFill>
                <a:latin typeface="Microsoft Sans Serif"/>
                <a:cs typeface="Microsoft Sans Serif"/>
              </a:rPr>
              <a:t>Ω·m). </a:t>
            </a:r>
            <a:r>
              <a:rPr sz="750" spc="-20" dirty="0">
                <a:solidFill>
                  <a:srgbClr val="171514"/>
                </a:solidFill>
                <a:latin typeface="Microsoft Sans Serif"/>
                <a:cs typeface="Microsoft Sans Serif"/>
              </a:rPr>
              <a:t>En </a:t>
            </a:r>
            <a:r>
              <a:rPr sz="750" spc="15" dirty="0">
                <a:solidFill>
                  <a:srgbClr val="171514"/>
                </a:solidFill>
                <a:latin typeface="Microsoft Sans Serif"/>
                <a:cs typeface="Microsoft Sans Serif"/>
              </a:rPr>
              <a:t>tales </a:t>
            </a:r>
            <a:r>
              <a:rPr sz="750" spc="-5" dirty="0">
                <a:solidFill>
                  <a:srgbClr val="171514"/>
                </a:solidFill>
                <a:latin typeface="Microsoft Sans Serif"/>
                <a:cs typeface="Microsoft Sans Serif"/>
              </a:rPr>
              <a:t>casos, es </a:t>
            </a:r>
            <a:r>
              <a:rPr sz="750" spc="20" dirty="0" err="1">
                <a:solidFill>
                  <a:srgbClr val="171514"/>
                </a:solidFill>
                <a:latin typeface="Microsoft Sans Serif"/>
                <a:cs typeface="Microsoft Sans Serif"/>
              </a:rPr>
              <a:t>suficiente</a:t>
            </a:r>
            <a:r>
              <a:rPr sz="750" spc="2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realizar</a:t>
            </a:r>
            <a:r>
              <a:rPr lang="es-ES" sz="750" spc="15"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las </a:t>
            </a:r>
            <a:r>
              <a:rPr sz="750" spc="15" dirty="0">
                <a:solidFill>
                  <a:srgbClr val="171514"/>
                </a:solidFill>
                <a:latin typeface="Microsoft Sans Serif"/>
                <a:cs typeface="Microsoft Sans Serif"/>
              </a:rPr>
              <a:t>conexiones </a:t>
            </a:r>
            <a:r>
              <a:rPr sz="750" spc="35" dirty="0">
                <a:solidFill>
                  <a:srgbClr val="171514"/>
                </a:solidFill>
                <a:latin typeface="Microsoft Sans Serif"/>
                <a:cs typeface="Microsoft Sans Serif"/>
              </a:rPr>
              <a:t>entre </a:t>
            </a:r>
            <a:r>
              <a:rPr sz="750" spc="25" dirty="0" err="1">
                <a:solidFill>
                  <a:srgbClr val="171514"/>
                </a:solidFill>
                <a:latin typeface="Microsoft Sans Serif"/>
                <a:cs typeface="Microsoft Sans Serif"/>
              </a:rPr>
              <a:t>cualquier</a:t>
            </a:r>
            <a:r>
              <a:rPr sz="750" spc="25" dirty="0">
                <a:solidFill>
                  <a:srgbClr val="171514"/>
                </a:solidFill>
                <a:latin typeface="Microsoft Sans Serif"/>
                <a:cs typeface="Microsoft Sans Serif"/>
              </a:rPr>
              <a:t> </a:t>
            </a:r>
            <a:r>
              <a:rPr lang="es-ES" sz="750" spc="20" dirty="0" smtClean="0">
                <a:solidFill>
                  <a:srgbClr val="171514"/>
                </a:solidFill>
                <a:latin typeface="Microsoft Sans Serif"/>
                <a:cs typeface="Microsoft Sans Serif"/>
              </a:rPr>
              <a:t>jabalina</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refuerzo </a:t>
            </a:r>
            <a:r>
              <a:rPr sz="750" spc="25" dirty="0">
                <a:solidFill>
                  <a:srgbClr val="171514"/>
                </a:solidFill>
                <a:latin typeface="Microsoft Sans Serif"/>
                <a:cs typeface="Microsoft Sans Serif"/>
              </a:rPr>
              <a:t>principal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conexión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principal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tablero</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distribución</a:t>
            </a:r>
            <a:r>
              <a:rPr sz="750" spc="25"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00" dirty="0">
              <a:latin typeface="Microsoft Sans Serif"/>
              <a:cs typeface="Microsoft Sans Serif"/>
            </a:endParaRPr>
          </a:p>
          <a:p>
            <a:pPr marL="279400" lvl="1" indent="-203835">
              <a:spcBef>
                <a:spcPts val="675"/>
              </a:spcBef>
              <a:buAutoNum type="arabicPeriod" startAt="6"/>
              <a:tabLst>
                <a:tab pos="280035" algn="l"/>
              </a:tabLst>
            </a:pPr>
            <a:r>
              <a:rPr sz="950" b="1" spc="-75" dirty="0">
                <a:solidFill>
                  <a:srgbClr val="171514"/>
                </a:solidFill>
                <a:latin typeface="Arial"/>
                <a:cs typeface="Arial"/>
              </a:rPr>
              <a:t>EL</a:t>
            </a:r>
            <a:r>
              <a:rPr sz="950" b="1" spc="-20" dirty="0">
                <a:solidFill>
                  <a:srgbClr val="171514"/>
                </a:solidFill>
                <a:latin typeface="Arial"/>
                <a:cs typeface="Arial"/>
              </a:rPr>
              <a:t> </a:t>
            </a:r>
            <a:r>
              <a:rPr sz="950" b="1" spc="-60" dirty="0">
                <a:solidFill>
                  <a:srgbClr val="171514"/>
                </a:solidFill>
                <a:latin typeface="Arial"/>
                <a:cs typeface="Arial"/>
              </a:rPr>
              <a:t>ÁREA</a:t>
            </a:r>
            <a:r>
              <a:rPr sz="950" b="1" spc="-20" dirty="0">
                <a:solidFill>
                  <a:srgbClr val="171514"/>
                </a:solidFill>
                <a:latin typeface="Arial"/>
                <a:cs typeface="Arial"/>
              </a:rPr>
              <a:t> </a:t>
            </a:r>
            <a:r>
              <a:rPr sz="950" b="1" spc="-45" dirty="0">
                <a:solidFill>
                  <a:srgbClr val="171514"/>
                </a:solidFill>
                <a:latin typeface="Arial"/>
                <a:cs typeface="Arial"/>
              </a:rPr>
              <a:t>DE</a:t>
            </a:r>
            <a:r>
              <a:rPr sz="950" b="1" spc="-20" dirty="0">
                <a:solidFill>
                  <a:srgbClr val="171514"/>
                </a:solidFill>
                <a:latin typeface="Arial"/>
                <a:cs typeface="Arial"/>
              </a:rPr>
              <a:t> </a:t>
            </a:r>
            <a:r>
              <a:rPr sz="950" b="1" spc="-30" dirty="0">
                <a:solidFill>
                  <a:srgbClr val="171514"/>
                </a:solidFill>
                <a:latin typeface="Arial"/>
                <a:cs typeface="Arial"/>
              </a:rPr>
              <a:t>RESISTENCIA</a:t>
            </a:r>
            <a:endParaRPr sz="950" dirty="0">
              <a:latin typeface="Arial"/>
              <a:cs typeface="Arial"/>
            </a:endParaRPr>
          </a:p>
          <a:p>
            <a:pPr marL="76200" marR="68580">
              <a:lnSpc>
                <a:spcPct val="125000"/>
              </a:lnSpc>
              <a:spcBef>
                <a:spcPts val="570"/>
              </a:spcBef>
            </a:pPr>
            <a:r>
              <a:rPr sz="800" spc="-15" dirty="0">
                <a:solidFill>
                  <a:srgbClr val="171514"/>
                </a:solidFill>
                <a:latin typeface="Microsoft Sans Serif"/>
                <a:cs typeface="Microsoft Sans Serif"/>
              </a:rPr>
              <a:t>La </a:t>
            </a:r>
            <a:r>
              <a:rPr sz="800" spc="15" dirty="0">
                <a:solidFill>
                  <a:srgbClr val="171514"/>
                </a:solidFill>
                <a:latin typeface="Microsoft Sans Serif"/>
                <a:cs typeface="Microsoft Sans Serif"/>
              </a:rPr>
              <a:t>Figura </a:t>
            </a:r>
            <a:r>
              <a:rPr sz="800" spc="5" dirty="0">
                <a:solidFill>
                  <a:srgbClr val="171514"/>
                </a:solidFill>
                <a:latin typeface="Microsoft Sans Serif"/>
                <a:cs typeface="Microsoft Sans Serif"/>
              </a:rPr>
              <a:t>2.2 </a:t>
            </a:r>
            <a:r>
              <a:rPr sz="800" spc="35" dirty="0">
                <a:solidFill>
                  <a:srgbClr val="171514"/>
                </a:solidFill>
                <a:latin typeface="Microsoft Sans Serif"/>
                <a:cs typeface="Microsoft Sans Serif"/>
              </a:rPr>
              <a:t>muestra </a:t>
            </a:r>
            <a:r>
              <a:rPr sz="800" spc="30" dirty="0">
                <a:solidFill>
                  <a:srgbClr val="171514"/>
                </a:solidFill>
                <a:latin typeface="Microsoft Sans Serif"/>
                <a:cs typeface="Microsoft Sans Serif"/>
              </a:rPr>
              <a:t>que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medida </a:t>
            </a:r>
            <a:r>
              <a:rPr sz="800" spc="30" dirty="0">
                <a:solidFill>
                  <a:srgbClr val="171514"/>
                </a:solidFill>
                <a:latin typeface="Microsoft Sans Serif"/>
                <a:cs typeface="Microsoft Sans Serif"/>
              </a:rPr>
              <a:t>que </a:t>
            </a:r>
            <a:r>
              <a:rPr sz="800" spc="35" dirty="0">
                <a:solidFill>
                  <a:srgbClr val="171514"/>
                </a:solidFill>
                <a:latin typeface="Microsoft Sans Serif"/>
                <a:cs typeface="Microsoft Sans Serif"/>
              </a:rPr>
              <a:t>aumenta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distancia </a:t>
            </a:r>
            <a:r>
              <a:rPr sz="800" spc="15" dirty="0">
                <a:solidFill>
                  <a:srgbClr val="171514"/>
                </a:solidFill>
                <a:latin typeface="Microsoft Sans Serif"/>
                <a:cs typeface="Microsoft Sans Serif"/>
              </a:rPr>
              <a:t>desde el </a:t>
            </a:r>
            <a:r>
              <a:rPr sz="800" spc="30" dirty="0" err="1">
                <a:solidFill>
                  <a:srgbClr val="171514"/>
                </a:solidFill>
                <a:latin typeface="Microsoft Sans Serif"/>
                <a:cs typeface="Microsoft Sans Serif"/>
              </a:rPr>
              <a:t>electrodo</a:t>
            </a:r>
            <a:r>
              <a:rPr sz="800" spc="3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puesta</a:t>
            </a:r>
            <a:r>
              <a:rPr sz="800" spc="-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aumenta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relación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valor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hasta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distancia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spc="15"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total </a:t>
            </a:r>
            <a:r>
              <a:rPr sz="800" spc="15" dirty="0">
                <a:solidFill>
                  <a:srgbClr val="171514"/>
                </a:solidFill>
                <a:latin typeface="Microsoft Sans Serif"/>
                <a:cs typeface="Microsoft Sans Serif"/>
              </a:rPr>
              <a:t>(</a:t>
            </a:r>
            <a:r>
              <a:rPr sz="800" spc="15" dirty="0">
                <a:solidFill>
                  <a:srgbClr val="171514"/>
                </a:solidFill>
                <a:latin typeface="Microsoft Sans Serif"/>
                <a:cs typeface="Microsoft Sans Serif"/>
              </a:rPr>
              <a:t>absoluta) </a:t>
            </a:r>
            <a:r>
              <a:rPr sz="800" spc="25" dirty="0">
                <a:solidFill>
                  <a:srgbClr val="171514"/>
                </a:solidFill>
                <a:latin typeface="Microsoft Sans Serif"/>
                <a:cs typeface="Microsoft Sans Serif"/>
              </a:rPr>
              <a:t>del electrodo. </a:t>
            </a:r>
            <a:r>
              <a:rPr sz="800" spc="-10" dirty="0">
                <a:solidFill>
                  <a:srgbClr val="171514"/>
                </a:solidFill>
                <a:latin typeface="Microsoft Sans Serif"/>
                <a:cs typeface="Microsoft Sans Serif"/>
              </a:rPr>
              <a:t>Está </a:t>
            </a:r>
            <a:r>
              <a:rPr sz="800" spc="20" dirty="0">
                <a:solidFill>
                  <a:srgbClr val="171514"/>
                </a:solidFill>
                <a:latin typeface="Microsoft Sans Serif"/>
                <a:cs typeface="Microsoft Sans Serif"/>
              </a:rPr>
              <a:t>claro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tasa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este </a:t>
            </a:r>
            <a:r>
              <a:rPr sz="800" spc="40" dirty="0">
                <a:solidFill>
                  <a:srgbClr val="171514"/>
                </a:solidFill>
                <a:latin typeface="Microsoft Sans Serif"/>
                <a:cs typeface="Microsoft Sans Serif"/>
              </a:rPr>
              <a:t>aumento </a:t>
            </a:r>
            <a:r>
              <a:rPr sz="800" spc="-10" dirty="0" err="1">
                <a:solidFill>
                  <a:srgbClr val="171514"/>
                </a:solidFill>
                <a:latin typeface="Microsoft Sans Serif"/>
                <a:cs typeface="Microsoft Sans Serif"/>
              </a:rPr>
              <a:t>es</a:t>
            </a:r>
            <a:r>
              <a:rPr sz="800" spc="-1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rápida</a:t>
            </a:r>
            <a:r>
              <a:rPr lang="es-ES" sz="800" spc="3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al </a:t>
            </a:r>
            <a:r>
              <a:rPr sz="800" spc="25" dirty="0">
                <a:solidFill>
                  <a:srgbClr val="171514"/>
                </a:solidFill>
                <a:latin typeface="Microsoft Sans Serif"/>
                <a:cs typeface="Microsoft Sans Serif"/>
              </a:rPr>
              <a:t>principio, </a:t>
            </a:r>
            <a:r>
              <a:rPr sz="800" spc="35" dirty="0">
                <a:solidFill>
                  <a:srgbClr val="171514"/>
                </a:solidFill>
                <a:latin typeface="Microsoft Sans Serif"/>
                <a:cs typeface="Microsoft Sans Serif"/>
              </a:rPr>
              <a:t>pero </a:t>
            </a:r>
            <a:r>
              <a:rPr sz="800" spc="30" dirty="0">
                <a:solidFill>
                  <a:srgbClr val="171514"/>
                </a:solidFill>
                <a:latin typeface="Microsoft Sans Serif"/>
                <a:cs typeface="Microsoft Sans Serif"/>
              </a:rPr>
              <a:t>luego </a:t>
            </a:r>
            <a:r>
              <a:rPr sz="800" spc="-10" dirty="0">
                <a:solidFill>
                  <a:srgbClr val="171514"/>
                </a:solidFill>
                <a:latin typeface="Microsoft Sans Serif"/>
                <a:cs typeface="Microsoft Sans Serif"/>
              </a:rPr>
              <a:t>se </a:t>
            </a:r>
            <a:r>
              <a:rPr sz="800" spc="15" dirty="0">
                <a:solidFill>
                  <a:srgbClr val="171514"/>
                </a:solidFill>
                <a:latin typeface="Microsoft Sans Serif"/>
                <a:cs typeface="Microsoft Sans Serif"/>
              </a:rPr>
              <a:t>vuelve </a:t>
            </a:r>
            <a:r>
              <a:rPr sz="800" spc="20" dirty="0">
                <a:solidFill>
                  <a:srgbClr val="171514"/>
                </a:solidFill>
                <a:latin typeface="Microsoft Sans Serif"/>
                <a:cs typeface="Microsoft Sans Serif"/>
              </a:rPr>
              <a:t>asintótica. </a:t>
            </a:r>
            <a:r>
              <a:rPr sz="800" spc="-20" dirty="0">
                <a:solidFill>
                  <a:srgbClr val="171514"/>
                </a:solidFill>
                <a:latin typeface="Microsoft Sans Serif"/>
                <a:cs typeface="Microsoft Sans Serif"/>
              </a:rPr>
              <a:t>En </a:t>
            </a:r>
            <a:r>
              <a:rPr sz="800" spc="25" dirty="0">
                <a:solidFill>
                  <a:srgbClr val="171514"/>
                </a:solidFill>
                <a:latin typeface="Microsoft Sans Serif"/>
                <a:cs typeface="Microsoft Sans Serif"/>
              </a:rPr>
              <a:t>teoría,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spc="40" dirty="0">
                <a:solidFill>
                  <a:srgbClr val="171514"/>
                </a:solidFill>
                <a:latin typeface="Microsoft Sans Serif"/>
                <a:cs typeface="Microsoft Sans Serif"/>
              </a:rPr>
              <a:t>total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a:t>
            </a:r>
            <a:r>
              <a:rPr sz="800" spc="35" dirty="0">
                <a:solidFill>
                  <a:srgbClr val="171514"/>
                </a:solidFill>
                <a:latin typeface="Microsoft Sans Serif"/>
                <a:cs typeface="Microsoft Sans Serif"/>
              </a:rPr>
              <a:t> </a:t>
            </a:r>
            <a:r>
              <a:rPr sz="800" spc="20" dirty="0">
                <a:solidFill>
                  <a:srgbClr val="171514"/>
                </a:solidFill>
                <a:latin typeface="Microsoft Sans Serif"/>
                <a:cs typeface="Microsoft Sans Serif"/>
              </a:rPr>
              <a:t>solo </a:t>
            </a:r>
            <a:r>
              <a:rPr sz="800" spc="-10" dirty="0" smtClean="0">
                <a:solidFill>
                  <a:srgbClr val="171514"/>
                </a:solidFill>
                <a:latin typeface="Microsoft Sans Serif"/>
                <a:cs typeface="Microsoft Sans Serif"/>
              </a:rPr>
              <a:t>se</a:t>
            </a:r>
            <a:r>
              <a:rPr lang="es-ES" sz="800" spc="-1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puede</a:t>
            </a:r>
            <a:r>
              <a:rPr sz="800" spc="30"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lograr </a:t>
            </a:r>
            <a:r>
              <a:rPr sz="800" dirty="0">
                <a:solidFill>
                  <a:srgbClr val="171514"/>
                </a:solidFill>
                <a:latin typeface="Microsoft Sans Serif"/>
                <a:cs typeface="Microsoft Sans Serif"/>
              </a:rPr>
              <a:t>a </a:t>
            </a:r>
            <a:r>
              <a:rPr sz="800" spc="15" dirty="0">
                <a:solidFill>
                  <a:srgbClr val="171514"/>
                </a:solidFill>
                <a:latin typeface="Microsoft Sans Serif"/>
                <a:cs typeface="Microsoft Sans Serif"/>
              </a:rPr>
              <a:t>distancias </a:t>
            </a:r>
            <a:r>
              <a:rPr sz="800" spc="25" dirty="0">
                <a:solidFill>
                  <a:srgbClr val="171514"/>
                </a:solidFill>
                <a:latin typeface="Microsoft Sans Serif"/>
                <a:cs typeface="Microsoft Sans Serif"/>
              </a:rPr>
              <a:t>infinitas. </a:t>
            </a:r>
            <a:r>
              <a:rPr sz="800" spc="-25" dirty="0">
                <a:solidFill>
                  <a:srgbClr val="171514"/>
                </a:solidFill>
                <a:latin typeface="Microsoft Sans Serif"/>
                <a:cs typeface="Microsoft Sans Serif"/>
              </a:rPr>
              <a:t>A </a:t>
            </a:r>
            <a:r>
              <a:rPr sz="800" spc="15" dirty="0">
                <a:solidFill>
                  <a:srgbClr val="171514"/>
                </a:solidFill>
                <a:latin typeface="Microsoft Sans Serif"/>
                <a:cs typeface="Microsoft Sans Serif"/>
              </a:rPr>
              <a:t>efectos prácticos, </a:t>
            </a:r>
            <a:r>
              <a:rPr sz="800" spc="30" dirty="0">
                <a:solidFill>
                  <a:srgbClr val="171514"/>
                </a:solidFill>
                <a:latin typeface="Microsoft Sans Serif"/>
                <a:cs typeface="Microsoft Sans Serif"/>
              </a:rPr>
              <a:t>podemos </a:t>
            </a:r>
            <a:r>
              <a:rPr sz="800" spc="25" dirty="0">
                <a:solidFill>
                  <a:srgbClr val="171514"/>
                </a:solidFill>
                <a:latin typeface="Microsoft Sans Serif"/>
                <a:cs typeface="Microsoft Sans Serif"/>
              </a:rPr>
              <a:t>decir </a:t>
            </a:r>
            <a:r>
              <a:rPr sz="800" spc="30" dirty="0">
                <a:solidFill>
                  <a:srgbClr val="171514"/>
                </a:solidFill>
                <a:latin typeface="Microsoft Sans Serif"/>
                <a:cs typeface="Microsoft Sans Serif"/>
              </a:rPr>
              <a:t>que </a:t>
            </a:r>
            <a:r>
              <a:rPr sz="800" spc="30" dirty="0" err="1">
                <a:solidFill>
                  <a:srgbClr val="171514"/>
                </a:solidFill>
                <a:latin typeface="Microsoft Sans Serif"/>
                <a:cs typeface="Microsoft Sans Serif"/>
              </a:rPr>
              <a:t>alrededor</a:t>
            </a:r>
            <a:r>
              <a:rPr sz="800" spc="3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cualquier</a:t>
            </a:r>
            <a:r>
              <a:rPr sz="800" spc="2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electrodo </a:t>
            </a:r>
            <a:r>
              <a:rPr sz="800" spc="15" dirty="0">
                <a:solidFill>
                  <a:srgbClr val="171514"/>
                </a:solidFill>
                <a:latin typeface="Microsoft Sans Serif"/>
                <a:cs typeface="Microsoft Sans Serif"/>
              </a:rPr>
              <a:t>existe </a:t>
            </a:r>
            <a:r>
              <a:rPr sz="800" spc="30" dirty="0">
                <a:solidFill>
                  <a:srgbClr val="171514"/>
                </a:solidFill>
                <a:latin typeface="Microsoft Sans Serif"/>
                <a:cs typeface="Microsoft Sans Serif"/>
              </a:rPr>
              <a:t>una </a:t>
            </a:r>
            <a:r>
              <a:rPr sz="800" spc="35" dirty="0">
                <a:solidFill>
                  <a:srgbClr val="171514"/>
                </a:solidFill>
                <a:latin typeface="Microsoft Sans Serif"/>
                <a:cs typeface="Microsoft Sans Serif"/>
              </a:rPr>
              <a:t>región finita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tierra </a:t>
            </a:r>
            <a:r>
              <a:rPr sz="800" spc="30" dirty="0">
                <a:solidFill>
                  <a:srgbClr val="171514"/>
                </a:solidFill>
                <a:latin typeface="Microsoft Sans Serif"/>
                <a:cs typeface="Microsoft Sans Serif"/>
              </a:rPr>
              <a:t>que </a:t>
            </a:r>
            <a:r>
              <a:rPr sz="800" spc="25" dirty="0">
                <a:solidFill>
                  <a:srgbClr val="171514"/>
                </a:solidFill>
                <a:latin typeface="Microsoft Sans Serif"/>
                <a:cs typeface="Microsoft Sans Serif"/>
              </a:rPr>
              <a:t>contiene</a:t>
            </a:r>
            <a:r>
              <a:rPr sz="800" spc="25" dirty="0">
                <a:solidFill>
                  <a:srgbClr val="171514"/>
                </a:solidFill>
                <a:latin typeface="Microsoft Sans Serif"/>
                <a:cs typeface="Microsoft Sans Serif"/>
              </a:rPr>
              <a:t>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“mayor </a:t>
            </a:r>
            <a:r>
              <a:rPr sz="800" spc="30" dirty="0">
                <a:solidFill>
                  <a:srgbClr val="171514"/>
                </a:solidFill>
                <a:latin typeface="Microsoft Sans Serif"/>
                <a:cs typeface="Microsoft Sans Serif"/>
              </a:rPr>
              <a:t>parte” </a:t>
            </a:r>
            <a:r>
              <a:rPr sz="800" spc="25" dirty="0">
                <a:solidFill>
                  <a:srgbClr val="171514"/>
                </a:solidFill>
                <a:latin typeface="Microsoft Sans Serif"/>
                <a:cs typeface="Microsoft Sans Serif"/>
              </a:rPr>
              <a:t>de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spc="15" dirty="0">
                <a:solidFill>
                  <a:srgbClr val="171514"/>
                </a:solidFill>
                <a:latin typeface="Microsoft Sans Serif"/>
                <a:cs typeface="Microsoft Sans Serif"/>
              </a:rPr>
              <a:t>.</a:t>
            </a:r>
            <a:r>
              <a:rPr sz="800" dirty="0">
                <a:solidFill>
                  <a:srgbClr val="171514"/>
                </a:solidFill>
                <a:latin typeface="Microsoft Sans Serif"/>
                <a:cs typeface="Microsoft Sans Serif"/>
              </a:rPr>
              <a:t> Existe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acuerdo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general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parte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mayoritaria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representar</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98</a:t>
            </a:r>
            <a:r>
              <a:rPr sz="800" spc="-10" dirty="0" smtClean="0">
                <a:solidFill>
                  <a:srgbClr val="171514"/>
                </a:solidFill>
                <a:latin typeface="Microsoft Sans Serif"/>
                <a:cs typeface="Microsoft Sans Serif"/>
              </a:rPr>
              <a:t>%</a:t>
            </a:r>
            <a:r>
              <a:rPr lang="es-ES" sz="800" spc="-10"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sz="800" spc="-5"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total</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conoce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como</a:t>
            </a:r>
            <a:r>
              <a:rPr sz="800" i="1" spc="25" dirty="0">
                <a:solidFill>
                  <a:srgbClr val="171514"/>
                </a:solidFill>
                <a:latin typeface="Arial"/>
                <a:cs typeface="Arial"/>
              </a:rPr>
              <a:t>área</a:t>
            </a:r>
            <a:r>
              <a:rPr sz="800" i="1" spc="-15" dirty="0">
                <a:solidFill>
                  <a:srgbClr val="171514"/>
                </a:solidFill>
                <a:latin typeface="Arial"/>
                <a:cs typeface="Arial"/>
              </a:rPr>
              <a:t> </a:t>
            </a:r>
            <a:r>
              <a:rPr sz="800" i="1" spc="25" dirty="0">
                <a:solidFill>
                  <a:srgbClr val="171514"/>
                </a:solidFill>
                <a:latin typeface="Arial"/>
                <a:cs typeface="Arial"/>
              </a:rPr>
              <a:t>de</a:t>
            </a:r>
            <a:r>
              <a:rPr sz="800" i="1" spc="-15" dirty="0">
                <a:solidFill>
                  <a:srgbClr val="171514"/>
                </a:solidFill>
                <a:latin typeface="Arial"/>
                <a:cs typeface="Arial"/>
              </a:rPr>
              <a:t> </a:t>
            </a:r>
            <a:r>
              <a:rPr sz="800" i="1" spc="15" dirty="0">
                <a:solidFill>
                  <a:srgbClr val="171514"/>
                </a:solidFill>
                <a:latin typeface="Arial"/>
                <a:cs typeface="Arial"/>
              </a:rPr>
              <a:t>resistencia</a:t>
            </a:r>
            <a:r>
              <a:rPr sz="800" spc="15" dirty="0">
                <a:solidFill>
                  <a:srgbClr val="171514"/>
                </a:solidFill>
                <a:latin typeface="Microsoft Sans Serif"/>
                <a:cs typeface="Microsoft Sans Serif"/>
              </a:rPr>
              <a:t>.</a:t>
            </a:r>
            <a:endParaRPr sz="800" dirty="0">
              <a:latin typeface="Microsoft Sans Serif"/>
              <a:cs typeface="Microsoft Sans Serif"/>
            </a:endParaRPr>
          </a:p>
          <a:p>
            <a:pPr marL="76200" marR="289560" indent="152400">
              <a:lnSpc>
                <a:spcPct val="125000"/>
              </a:lnSpc>
            </a:pPr>
            <a:r>
              <a:rPr sz="800" spc="20" dirty="0">
                <a:solidFill>
                  <a:srgbClr val="171514"/>
                </a:solidFill>
                <a:latin typeface="Microsoft Sans Serif"/>
                <a:cs typeface="Microsoft Sans Serif"/>
              </a:rPr>
              <a:t>Como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muestra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Capítulo</a:t>
            </a:r>
            <a:r>
              <a:rPr sz="800" dirty="0">
                <a:solidFill>
                  <a:srgbClr val="171514"/>
                </a:solidFill>
                <a:latin typeface="Microsoft Sans Serif"/>
                <a:cs typeface="Microsoft Sans Serif"/>
              </a:rPr>
              <a:t> 2,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electrodo</a:t>
            </a:r>
            <a:r>
              <a:rPr sz="800"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hemisférico</a:t>
            </a:r>
            <a:r>
              <a:rPr sz="80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5" dirty="0" smtClean="0">
                <a:solidFill>
                  <a:srgbClr val="171514"/>
                </a:solidFill>
                <a:latin typeface="Microsoft Sans Serif"/>
                <a:cs typeface="Microsoft Sans Serif"/>
              </a:rPr>
              <a:t>radio</a:t>
            </a:r>
            <a:r>
              <a:rPr sz="800" spc="-10" dirty="0" smtClean="0">
                <a:solidFill>
                  <a:srgbClr val="171514"/>
                </a:solidFill>
                <a:latin typeface="Microsoft Sans Serif"/>
                <a:cs typeface="Microsoft Sans Serif"/>
              </a:rPr>
              <a:t> </a:t>
            </a:r>
            <a:r>
              <a:rPr sz="800" i="1" spc="5" dirty="0">
                <a:solidFill>
                  <a:srgbClr val="171514"/>
                </a:solidFill>
                <a:latin typeface="Arial"/>
                <a:cs typeface="Arial"/>
              </a:rPr>
              <a:t>a</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punto</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distancia</a:t>
            </a:r>
            <a:r>
              <a:rPr sz="800" i="1" spc="25" dirty="0">
                <a:solidFill>
                  <a:srgbClr val="171514"/>
                </a:solidFill>
                <a:latin typeface="Arial"/>
                <a:cs typeface="Arial"/>
              </a:rPr>
              <a:t>r</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centro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dirty="0">
              <a:latin typeface="Microsoft Sans Serif"/>
              <a:cs typeface="Microsoft Sans Serif"/>
            </a:endParaRPr>
          </a:p>
          <a:p>
            <a:pPr>
              <a:spcBef>
                <a:spcPts val="10"/>
              </a:spcBef>
            </a:pPr>
            <a:endParaRPr sz="1150" dirty="0">
              <a:latin typeface="Microsoft Sans Serif"/>
              <a:cs typeface="Microsoft Sans Serif"/>
            </a:endParaRPr>
          </a:p>
          <a:p>
            <a:pPr marR="1845310" algn="r"/>
            <a:r>
              <a:rPr sz="1575" i="1" spc="-112" baseline="-31746" dirty="0">
                <a:latin typeface="Arial"/>
                <a:cs typeface="Arial"/>
              </a:rPr>
              <a:t>R</a:t>
            </a:r>
            <a:r>
              <a:rPr sz="1500" spc="-112" baseline="-33333" dirty="0" smtClean="0">
                <a:latin typeface="Microsoft Sans Serif"/>
                <a:cs typeface="Microsoft Sans Serif"/>
              </a:rPr>
              <a:t>=</a:t>
            </a:r>
            <a:r>
              <a:rPr lang="es-ES" sz="1500" spc="240" baseline="-33333" dirty="0" smtClean="0">
                <a:latin typeface="Microsoft Sans Serif"/>
                <a:cs typeface="Microsoft Sans Serif"/>
              </a:rPr>
              <a:t> </a:t>
            </a:r>
            <a:r>
              <a:rPr sz="1575" i="1" u="sng" baseline="5291" dirty="0" smtClean="0">
                <a:uFill>
                  <a:solidFill>
                    <a:srgbClr val="000000"/>
                  </a:solidFill>
                </a:uFill>
                <a:latin typeface="Arial"/>
                <a:cs typeface="Arial"/>
              </a:rPr>
              <a:t>ρ</a:t>
            </a:r>
            <a:r>
              <a:rPr sz="1500" u="sng" baseline="5555" dirty="0" smtClean="0">
                <a:uFill>
                  <a:solidFill>
                    <a:srgbClr val="000000"/>
                  </a:solidFill>
                </a:uFill>
                <a:latin typeface="Microsoft Sans Serif"/>
                <a:cs typeface="Microsoft Sans Serif"/>
              </a:rPr>
              <a:t>-</a:t>
            </a:r>
            <a:r>
              <a:rPr sz="1500" baseline="5555" dirty="0" smtClean="0">
                <a:latin typeface="Microsoft Sans Serif"/>
                <a:cs typeface="Microsoft Sans Serif"/>
              </a:rPr>
              <a:t>1</a:t>
            </a:r>
            <a:r>
              <a:rPr lang="es-ES" sz="1500" baseline="5555" dirty="0" smtClean="0">
                <a:latin typeface="Microsoft Sans Serif"/>
                <a:cs typeface="Microsoft Sans Serif"/>
              </a:rPr>
              <a:t> </a:t>
            </a:r>
            <a:r>
              <a:rPr sz="1500" spc="165" baseline="-33333" dirty="0" smtClean="0">
                <a:latin typeface="Lucida Sans Unicode"/>
                <a:cs typeface="Lucida Sans Unicode"/>
              </a:rPr>
              <a:t>−</a:t>
            </a:r>
            <a:r>
              <a:rPr sz="1500" spc="-89" baseline="-33333" dirty="0" smtClean="0">
                <a:latin typeface="Lucida Sans Unicode"/>
                <a:cs typeface="Lucida Sans Unicode"/>
              </a:rPr>
              <a:t> </a:t>
            </a:r>
            <a:r>
              <a:rPr sz="1000" u="sng" dirty="0">
                <a:uFill>
                  <a:solidFill>
                    <a:srgbClr val="000000"/>
                  </a:solidFill>
                </a:uFill>
                <a:latin typeface="Microsoft Sans Serif"/>
                <a:cs typeface="Microsoft Sans Serif"/>
              </a:rPr>
              <a:t>1</a:t>
            </a:r>
            <a:r>
              <a:rPr sz="1000" dirty="0">
                <a:latin typeface="Microsoft Sans Serif"/>
                <a:cs typeface="Microsoft Sans Serif"/>
              </a:rPr>
              <a:t>-</a:t>
            </a:r>
          </a:p>
          <a:p>
            <a:pPr marR="1842770" algn="r">
              <a:spcBef>
                <a:spcPts val="85"/>
              </a:spcBef>
              <a:tabLst>
                <a:tab pos="455295" algn="l"/>
              </a:tabLst>
            </a:pPr>
            <a:r>
              <a:rPr sz="950" spc="55" dirty="0">
                <a:latin typeface="Microsoft Sans Serif"/>
                <a:cs typeface="Microsoft Sans Serif"/>
              </a:rPr>
              <a:t>2π</a:t>
            </a:r>
            <a:r>
              <a:rPr sz="950" spc="-155" dirty="0">
                <a:latin typeface="Microsoft Sans Serif"/>
                <a:cs typeface="Microsoft Sans Serif"/>
              </a:rPr>
              <a:t> </a:t>
            </a:r>
            <a:r>
              <a:rPr sz="1500" spc="-112" baseline="33333" dirty="0">
                <a:latin typeface="Microsoft Sans Serif"/>
                <a:cs typeface="Microsoft Sans Serif"/>
              </a:rPr>
              <a:t>-</a:t>
            </a:r>
            <a:r>
              <a:rPr sz="950" spc="-75" dirty="0">
                <a:latin typeface="Microsoft Sans Serif"/>
                <a:cs typeface="Microsoft Sans Serif"/>
              </a:rPr>
              <a:t>-</a:t>
            </a:r>
            <a:r>
              <a:rPr sz="1000" i="1" spc="-75" dirty="0">
                <a:latin typeface="Arial"/>
                <a:cs typeface="Arial"/>
              </a:rPr>
              <a:t>a	</a:t>
            </a:r>
            <a:r>
              <a:rPr sz="1050" i="1" spc="-40" dirty="0">
                <a:latin typeface="Arial"/>
                <a:cs typeface="Arial"/>
              </a:rPr>
              <a:t>r</a:t>
            </a:r>
            <a:r>
              <a:rPr sz="1000" spc="-40" dirty="0">
                <a:latin typeface="Microsoft Sans Serif"/>
                <a:cs typeface="Microsoft Sans Serif"/>
              </a:rPr>
              <a:t>-</a:t>
            </a:r>
            <a:r>
              <a:rPr sz="1500" spc="-60" baseline="33333" dirty="0">
                <a:latin typeface="Microsoft Sans Serif"/>
                <a:cs typeface="Microsoft Sans Serif"/>
              </a:rPr>
              <a:t>-</a:t>
            </a:r>
            <a:endParaRPr sz="1500" baseline="33333" dirty="0">
              <a:latin typeface="Microsoft Sans Serif"/>
              <a:cs typeface="Microsoft Sans Serif"/>
            </a:endParaRPr>
          </a:p>
          <a:p>
            <a:pPr marL="76200" marR="497205" indent="-635">
              <a:lnSpc>
                <a:spcPct val="104200"/>
              </a:lnSpc>
              <a:spcBef>
                <a:spcPts val="1175"/>
              </a:spcBef>
            </a:pPr>
            <a:r>
              <a:rPr sz="950" spc="-40" dirty="0">
                <a:solidFill>
                  <a:srgbClr val="171514"/>
                </a:solidFill>
                <a:latin typeface="Microsoft Sans Serif"/>
                <a:cs typeface="Microsoft Sans Serif"/>
              </a:rPr>
              <a:t>El</a:t>
            </a:r>
            <a:r>
              <a:rPr sz="950" spc="-10" dirty="0">
                <a:solidFill>
                  <a:srgbClr val="171514"/>
                </a:solidFill>
                <a:latin typeface="Microsoft Sans Serif"/>
                <a:cs typeface="Microsoft Sans Serif"/>
              </a:rPr>
              <a:t> </a:t>
            </a:r>
            <a:r>
              <a:rPr sz="950" spc="20" dirty="0">
                <a:solidFill>
                  <a:srgbClr val="171514"/>
                </a:solidFill>
                <a:latin typeface="Microsoft Sans Serif"/>
                <a:cs typeface="Microsoft Sans Serif"/>
              </a:rPr>
              <a:t>radio</a:t>
            </a:r>
            <a:r>
              <a:rPr sz="1000" i="1" spc="20" dirty="0">
                <a:solidFill>
                  <a:srgbClr val="171514"/>
                </a:solidFill>
                <a:latin typeface="Arial"/>
                <a:cs typeface="Arial"/>
              </a:rPr>
              <a:t>X</a:t>
            </a:r>
            <a:r>
              <a:rPr sz="950" spc="20" dirty="0">
                <a:solidFill>
                  <a:srgbClr val="171514"/>
                </a:solidFill>
                <a:latin typeface="Microsoft Sans Serif"/>
                <a:cs typeface="Microsoft Sans Serif"/>
              </a:rPr>
              <a:t>de</a:t>
            </a:r>
            <a:r>
              <a:rPr sz="950" spc="-10" dirty="0">
                <a:solidFill>
                  <a:srgbClr val="171514"/>
                </a:solidFill>
                <a:latin typeface="Microsoft Sans Serif"/>
                <a:cs typeface="Microsoft Sans Serif"/>
              </a:rPr>
              <a:t> </a:t>
            </a:r>
            <a:r>
              <a:rPr sz="950" spc="15" dirty="0">
                <a:solidFill>
                  <a:srgbClr val="171514"/>
                </a:solidFill>
                <a:latin typeface="Microsoft Sans Serif"/>
                <a:cs typeface="Microsoft Sans Serif"/>
              </a:rPr>
              <a:t>esta</a:t>
            </a:r>
            <a:r>
              <a:rPr sz="950" spc="-5" dirty="0">
                <a:solidFill>
                  <a:srgbClr val="171514"/>
                </a:solidFill>
                <a:latin typeface="Microsoft Sans Serif"/>
                <a:cs typeface="Microsoft Sans Serif"/>
              </a:rPr>
              <a:t> </a:t>
            </a:r>
            <a:r>
              <a:rPr sz="950" spc="20" dirty="0">
                <a:solidFill>
                  <a:srgbClr val="171514"/>
                </a:solidFill>
                <a:latin typeface="Microsoft Sans Serif"/>
                <a:cs typeface="Microsoft Sans Serif"/>
              </a:rPr>
              <a:t>resistencia</a:t>
            </a:r>
            <a:r>
              <a:rPr sz="950" spc="-10" dirty="0">
                <a:solidFill>
                  <a:srgbClr val="171514"/>
                </a:solidFill>
                <a:latin typeface="Microsoft Sans Serif"/>
                <a:cs typeface="Microsoft Sans Serif"/>
              </a:rPr>
              <a:t> </a:t>
            </a:r>
            <a:r>
              <a:rPr sz="950" dirty="0">
                <a:solidFill>
                  <a:srgbClr val="171514"/>
                </a:solidFill>
                <a:latin typeface="Microsoft Sans Serif"/>
                <a:cs typeface="Microsoft Sans Serif"/>
              </a:rPr>
              <a:t>a</a:t>
            </a:r>
            <a:r>
              <a:rPr sz="950" spc="-10" dirty="0">
                <a:solidFill>
                  <a:srgbClr val="171514"/>
                </a:solidFill>
                <a:latin typeface="Microsoft Sans Serif"/>
                <a:cs typeface="Microsoft Sans Serif"/>
              </a:rPr>
              <a:t> </a:t>
            </a:r>
            <a:r>
              <a:rPr sz="950" spc="15" dirty="0">
                <a:solidFill>
                  <a:srgbClr val="171514"/>
                </a:solidFill>
                <a:latin typeface="Microsoft Sans Serif"/>
                <a:cs typeface="Microsoft Sans Serif"/>
              </a:rPr>
              <a:t>la</a:t>
            </a:r>
            <a:r>
              <a:rPr sz="950" spc="-5" dirty="0">
                <a:solidFill>
                  <a:srgbClr val="171514"/>
                </a:solidFill>
                <a:latin typeface="Microsoft Sans Serif"/>
                <a:cs typeface="Microsoft Sans Serif"/>
              </a:rPr>
              <a:t> </a:t>
            </a:r>
            <a:r>
              <a:rPr sz="950" spc="20" dirty="0">
                <a:solidFill>
                  <a:srgbClr val="171514"/>
                </a:solidFill>
                <a:latin typeface="Microsoft Sans Serif"/>
                <a:cs typeface="Microsoft Sans Serif"/>
              </a:rPr>
              <a:t>resistencia</a:t>
            </a:r>
            <a:r>
              <a:rPr sz="950" spc="-10" dirty="0">
                <a:solidFill>
                  <a:srgbClr val="171514"/>
                </a:solidFill>
                <a:latin typeface="Microsoft Sans Serif"/>
                <a:cs typeface="Microsoft Sans Serif"/>
              </a:rPr>
              <a:t> </a:t>
            </a:r>
            <a:r>
              <a:rPr sz="950" spc="35" dirty="0">
                <a:solidFill>
                  <a:srgbClr val="171514"/>
                </a:solidFill>
                <a:latin typeface="Microsoft Sans Serif"/>
                <a:cs typeface="Microsoft Sans Serif"/>
              </a:rPr>
              <a:t>total</a:t>
            </a:r>
            <a:r>
              <a:rPr sz="1000" i="1" spc="35" dirty="0">
                <a:solidFill>
                  <a:srgbClr val="171514"/>
                </a:solidFill>
                <a:latin typeface="Arial"/>
                <a:cs typeface="Arial"/>
              </a:rPr>
              <a:t>ρ</a:t>
            </a:r>
            <a:r>
              <a:rPr sz="950" spc="35" dirty="0">
                <a:solidFill>
                  <a:srgbClr val="171514"/>
                </a:solidFill>
                <a:latin typeface="Microsoft Sans Serif"/>
                <a:cs typeface="Microsoft Sans Serif"/>
              </a:rPr>
              <a:t>/2π</a:t>
            </a:r>
            <a:r>
              <a:rPr sz="1000" i="1" spc="35" dirty="0">
                <a:solidFill>
                  <a:srgbClr val="171514"/>
                </a:solidFill>
                <a:latin typeface="Arial"/>
                <a:cs typeface="Arial"/>
              </a:rPr>
              <a:t>a</a:t>
            </a:r>
            <a:r>
              <a:rPr sz="950" spc="35" dirty="0">
                <a:solidFill>
                  <a:srgbClr val="171514"/>
                </a:solidFill>
                <a:latin typeface="Microsoft Sans Serif"/>
                <a:cs typeface="Microsoft Sans Serif"/>
              </a:rPr>
              <a:t>,</a:t>
            </a:r>
            <a:r>
              <a:rPr sz="950" spc="-10" dirty="0">
                <a:solidFill>
                  <a:srgbClr val="171514"/>
                </a:solidFill>
                <a:latin typeface="Microsoft Sans Serif"/>
                <a:cs typeface="Microsoft Sans Serif"/>
              </a:rPr>
              <a:t> </a:t>
            </a:r>
            <a:r>
              <a:rPr sz="950" spc="25" dirty="0" err="1">
                <a:solidFill>
                  <a:srgbClr val="171514"/>
                </a:solidFill>
                <a:latin typeface="Microsoft Sans Serif"/>
                <a:cs typeface="Microsoft Sans Serif"/>
              </a:rPr>
              <a:t>expresado</a:t>
            </a:r>
            <a:r>
              <a:rPr sz="950" spc="-5" dirty="0">
                <a:solidFill>
                  <a:srgbClr val="171514"/>
                </a:solidFill>
                <a:latin typeface="Microsoft Sans Serif"/>
                <a:cs typeface="Microsoft Sans Serif"/>
              </a:rPr>
              <a:t> </a:t>
            </a:r>
            <a:r>
              <a:rPr sz="950" spc="30" dirty="0" err="1" smtClean="0">
                <a:solidFill>
                  <a:srgbClr val="171514"/>
                </a:solidFill>
                <a:latin typeface="Microsoft Sans Serif"/>
                <a:cs typeface="Microsoft Sans Serif"/>
              </a:rPr>
              <a:t>en</a:t>
            </a:r>
            <a:r>
              <a:rPr lang="es-ES" sz="950" spc="30" dirty="0" smtClean="0">
                <a:solidFill>
                  <a:srgbClr val="171514"/>
                </a:solidFill>
                <a:latin typeface="Microsoft Sans Serif"/>
                <a:cs typeface="Microsoft Sans Serif"/>
              </a:rPr>
              <a:t> </a:t>
            </a:r>
            <a:r>
              <a:rPr sz="950" spc="30" dirty="0" err="1" smtClean="0">
                <a:solidFill>
                  <a:srgbClr val="171514"/>
                </a:solidFill>
                <a:latin typeface="Microsoft Sans Serif"/>
                <a:cs typeface="Microsoft Sans Serif"/>
              </a:rPr>
              <a:t>porcentaje</a:t>
            </a:r>
            <a:r>
              <a:rPr sz="950" spc="30" dirty="0">
                <a:solidFill>
                  <a:srgbClr val="171514"/>
                </a:solidFill>
                <a:latin typeface="Microsoft Sans Serif"/>
                <a:cs typeface="Microsoft Sans Serif"/>
              </a:rPr>
              <a:t>,</a:t>
            </a:r>
            <a:r>
              <a:rPr sz="950" spc="-15" dirty="0">
                <a:solidFill>
                  <a:srgbClr val="171514"/>
                </a:solidFill>
                <a:latin typeface="Microsoft Sans Serif"/>
                <a:cs typeface="Microsoft Sans Serif"/>
              </a:rPr>
              <a:t> </a:t>
            </a:r>
            <a:r>
              <a:rPr sz="950" spc="-10" dirty="0">
                <a:solidFill>
                  <a:srgbClr val="171514"/>
                </a:solidFill>
                <a:latin typeface="Microsoft Sans Serif"/>
                <a:cs typeface="Microsoft Sans Serif"/>
              </a:rPr>
              <a:t>es</a:t>
            </a:r>
            <a:endParaRPr sz="950" dirty="0">
              <a:latin typeface="Microsoft Sans Serif"/>
              <a:cs typeface="Microsoft Sans Serif"/>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5922862" y="5585917"/>
            <a:ext cx="3121330" cy="104444"/>
          </a:xfrm>
          <a:prstGeom prst="rect">
            <a:avLst/>
          </a:prstGeom>
        </p:spPr>
      </p:pic>
      <p:pic>
        <p:nvPicPr>
          <p:cNvPr id="3" name="object 3"/>
          <p:cNvPicPr/>
          <p:nvPr/>
        </p:nvPicPr>
        <p:blipFill>
          <a:blip r:embed="rId3" cstate="print"/>
          <a:stretch>
            <a:fillRect/>
          </a:stretch>
        </p:blipFill>
        <p:spPr>
          <a:xfrm>
            <a:off x="6715854" y="6777368"/>
            <a:ext cx="1473232" cy="108991"/>
          </a:xfrm>
          <a:prstGeom prst="rect">
            <a:avLst/>
          </a:prstGeom>
        </p:spPr>
      </p:pic>
      <p:grpSp>
        <p:nvGrpSpPr>
          <p:cNvPr id="4" name="object 4"/>
          <p:cNvGrpSpPr/>
          <p:nvPr/>
        </p:nvGrpSpPr>
        <p:grpSpPr>
          <a:xfrm>
            <a:off x="6448603" y="5065916"/>
            <a:ext cx="683895" cy="471805"/>
            <a:chOff x="1765477" y="5065915"/>
            <a:chExt cx="683895" cy="471805"/>
          </a:xfrm>
        </p:grpSpPr>
        <p:sp>
          <p:nvSpPr>
            <p:cNvPr id="5" name="object 5"/>
            <p:cNvSpPr/>
            <p:nvPr/>
          </p:nvSpPr>
          <p:spPr>
            <a:xfrm>
              <a:off x="1768652" y="5069090"/>
              <a:ext cx="677545" cy="465455"/>
            </a:xfrm>
            <a:custGeom>
              <a:avLst/>
              <a:gdLst/>
              <a:ahLst/>
              <a:cxnLst/>
              <a:rect l="l" t="t" r="r" b="b"/>
              <a:pathLst>
                <a:path w="677544" h="465454">
                  <a:moveTo>
                    <a:pt x="0" y="464908"/>
                  </a:moveTo>
                  <a:lnTo>
                    <a:pt x="677329" y="464908"/>
                  </a:lnTo>
                  <a:lnTo>
                    <a:pt x="677329" y="0"/>
                  </a:lnTo>
                  <a:lnTo>
                    <a:pt x="0" y="0"/>
                  </a:lnTo>
                  <a:lnTo>
                    <a:pt x="0" y="464908"/>
                  </a:lnTo>
                  <a:close/>
                </a:path>
              </a:pathLst>
            </a:custGeom>
            <a:ln w="6350">
              <a:solidFill>
                <a:srgbClr val="231F20"/>
              </a:solidFill>
            </a:ln>
          </p:spPr>
          <p:txBody>
            <a:bodyPr wrap="square" lIns="0" tIns="0" rIns="0" bIns="0" rtlCol="0"/>
            <a:lstStyle/>
            <a:p>
              <a:endParaRPr/>
            </a:p>
          </p:txBody>
        </p:sp>
        <p:sp>
          <p:nvSpPr>
            <p:cNvPr id="6" name="object 6"/>
            <p:cNvSpPr/>
            <p:nvPr/>
          </p:nvSpPr>
          <p:spPr>
            <a:xfrm>
              <a:off x="2023672" y="5206993"/>
              <a:ext cx="226060" cy="235585"/>
            </a:xfrm>
            <a:custGeom>
              <a:avLst/>
              <a:gdLst/>
              <a:ahLst/>
              <a:cxnLst/>
              <a:rect l="l" t="t" r="r" b="b"/>
              <a:pathLst>
                <a:path w="226060" h="235585">
                  <a:moveTo>
                    <a:pt x="0" y="0"/>
                  </a:moveTo>
                  <a:lnTo>
                    <a:pt x="0" y="222059"/>
                  </a:lnTo>
                </a:path>
                <a:path w="226060" h="235585">
                  <a:moveTo>
                    <a:pt x="109512" y="0"/>
                  </a:moveTo>
                  <a:lnTo>
                    <a:pt x="109512" y="222059"/>
                  </a:lnTo>
                </a:path>
                <a:path w="226060" h="235585">
                  <a:moveTo>
                    <a:pt x="225602" y="13182"/>
                  </a:moveTo>
                  <a:lnTo>
                    <a:pt x="225602" y="235229"/>
                  </a:lnTo>
                </a:path>
              </a:pathLst>
            </a:custGeom>
            <a:ln w="6350">
              <a:solidFill>
                <a:srgbClr val="231F20"/>
              </a:solidFill>
            </a:ln>
          </p:spPr>
          <p:txBody>
            <a:bodyPr wrap="square" lIns="0" tIns="0" rIns="0" bIns="0" rtlCol="0"/>
            <a:lstStyle/>
            <a:p>
              <a:endParaRPr/>
            </a:p>
          </p:txBody>
        </p:sp>
      </p:grpSp>
      <p:sp>
        <p:nvSpPr>
          <p:cNvPr id="7" name="object 7"/>
          <p:cNvSpPr/>
          <p:nvPr/>
        </p:nvSpPr>
        <p:spPr>
          <a:xfrm>
            <a:off x="7275131" y="4602396"/>
            <a:ext cx="968375" cy="513715"/>
          </a:xfrm>
          <a:custGeom>
            <a:avLst/>
            <a:gdLst/>
            <a:ahLst/>
            <a:cxnLst/>
            <a:rect l="l" t="t" r="r" b="b"/>
            <a:pathLst>
              <a:path w="968375" h="513714">
                <a:moveTo>
                  <a:pt x="0" y="2806"/>
                </a:moveTo>
                <a:lnTo>
                  <a:pt x="697611" y="3314"/>
                </a:lnTo>
              </a:path>
              <a:path w="968375" h="513714">
                <a:moveTo>
                  <a:pt x="693597" y="0"/>
                </a:moveTo>
                <a:lnTo>
                  <a:pt x="968311" y="513105"/>
                </a:lnTo>
              </a:path>
            </a:pathLst>
          </a:custGeom>
          <a:ln w="15875">
            <a:solidFill>
              <a:srgbClr val="231F20"/>
            </a:solidFill>
          </a:ln>
        </p:spPr>
        <p:txBody>
          <a:bodyPr wrap="square" lIns="0" tIns="0" rIns="0" bIns="0" rtlCol="0"/>
          <a:lstStyle/>
          <a:p>
            <a:endParaRPr/>
          </a:p>
        </p:txBody>
      </p:sp>
      <p:grpSp>
        <p:nvGrpSpPr>
          <p:cNvPr id="8" name="object 8"/>
          <p:cNvGrpSpPr/>
          <p:nvPr/>
        </p:nvGrpSpPr>
        <p:grpSpPr>
          <a:xfrm>
            <a:off x="5925401" y="4592044"/>
            <a:ext cx="3118485" cy="1665605"/>
            <a:chOff x="1242275" y="4592043"/>
            <a:chExt cx="3118485" cy="1665605"/>
          </a:xfrm>
        </p:grpSpPr>
        <p:sp>
          <p:nvSpPr>
            <p:cNvPr id="9" name="object 9"/>
            <p:cNvSpPr/>
            <p:nvPr/>
          </p:nvSpPr>
          <p:spPr>
            <a:xfrm>
              <a:off x="3363633" y="5171503"/>
              <a:ext cx="309880" cy="405130"/>
            </a:xfrm>
            <a:custGeom>
              <a:avLst/>
              <a:gdLst/>
              <a:ahLst/>
              <a:cxnLst/>
              <a:rect l="l" t="t" r="r" b="b"/>
              <a:pathLst>
                <a:path w="309879" h="405129">
                  <a:moveTo>
                    <a:pt x="0" y="404571"/>
                  </a:moveTo>
                  <a:lnTo>
                    <a:pt x="309778" y="404571"/>
                  </a:lnTo>
                  <a:lnTo>
                    <a:pt x="309778" y="0"/>
                  </a:lnTo>
                  <a:lnTo>
                    <a:pt x="0" y="0"/>
                  </a:lnTo>
                  <a:lnTo>
                    <a:pt x="0" y="404571"/>
                  </a:lnTo>
                  <a:close/>
                </a:path>
              </a:pathLst>
            </a:custGeom>
            <a:ln w="6350">
              <a:solidFill>
                <a:srgbClr val="231F20"/>
              </a:solidFill>
            </a:ln>
          </p:spPr>
          <p:txBody>
            <a:bodyPr wrap="square" lIns="0" tIns="0" rIns="0" bIns="0" rtlCol="0"/>
            <a:lstStyle/>
            <a:p>
              <a:endParaRPr/>
            </a:p>
          </p:txBody>
        </p:sp>
        <p:sp>
          <p:nvSpPr>
            <p:cNvPr id="10" name="object 10"/>
            <p:cNvSpPr/>
            <p:nvPr/>
          </p:nvSpPr>
          <p:spPr>
            <a:xfrm>
              <a:off x="3376306" y="5031060"/>
              <a:ext cx="287655" cy="139065"/>
            </a:xfrm>
            <a:custGeom>
              <a:avLst/>
              <a:gdLst/>
              <a:ahLst/>
              <a:cxnLst/>
              <a:rect l="l" t="t" r="r" b="b"/>
              <a:pathLst>
                <a:path w="287654" h="139064">
                  <a:moveTo>
                    <a:pt x="215607" y="0"/>
                  </a:moveTo>
                  <a:lnTo>
                    <a:pt x="71856" y="0"/>
                  </a:lnTo>
                  <a:lnTo>
                    <a:pt x="0" y="138925"/>
                  </a:lnTo>
                  <a:lnTo>
                    <a:pt x="287464" y="138925"/>
                  </a:lnTo>
                  <a:lnTo>
                    <a:pt x="215607" y="0"/>
                  </a:lnTo>
                  <a:close/>
                </a:path>
              </a:pathLst>
            </a:custGeom>
            <a:solidFill>
              <a:srgbClr val="FFFFFF"/>
            </a:solidFill>
          </p:spPr>
          <p:txBody>
            <a:bodyPr wrap="square" lIns="0" tIns="0" rIns="0" bIns="0" rtlCol="0"/>
            <a:lstStyle/>
            <a:p>
              <a:endParaRPr/>
            </a:p>
          </p:txBody>
        </p:sp>
        <p:sp>
          <p:nvSpPr>
            <p:cNvPr id="11" name="object 11"/>
            <p:cNvSpPr/>
            <p:nvPr/>
          </p:nvSpPr>
          <p:spPr>
            <a:xfrm>
              <a:off x="3376306" y="5031060"/>
              <a:ext cx="287655" cy="139065"/>
            </a:xfrm>
            <a:custGeom>
              <a:avLst/>
              <a:gdLst/>
              <a:ahLst/>
              <a:cxnLst/>
              <a:rect l="l" t="t" r="r" b="b"/>
              <a:pathLst>
                <a:path w="287654" h="139064">
                  <a:moveTo>
                    <a:pt x="287464" y="138925"/>
                  </a:moveTo>
                  <a:lnTo>
                    <a:pt x="215607" y="0"/>
                  </a:lnTo>
                  <a:lnTo>
                    <a:pt x="71856" y="0"/>
                  </a:lnTo>
                  <a:lnTo>
                    <a:pt x="0" y="138925"/>
                  </a:lnTo>
                  <a:lnTo>
                    <a:pt x="287464" y="138925"/>
                  </a:lnTo>
                  <a:close/>
                </a:path>
              </a:pathLst>
            </a:custGeom>
            <a:ln w="6350">
              <a:solidFill>
                <a:srgbClr val="231F20"/>
              </a:solidFill>
            </a:ln>
          </p:spPr>
          <p:txBody>
            <a:bodyPr wrap="square" lIns="0" tIns="0" rIns="0" bIns="0" rtlCol="0"/>
            <a:lstStyle/>
            <a:p>
              <a:endParaRPr/>
            </a:p>
          </p:txBody>
        </p:sp>
        <p:sp>
          <p:nvSpPr>
            <p:cNvPr id="12" name="object 12"/>
            <p:cNvSpPr/>
            <p:nvPr/>
          </p:nvSpPr>
          <p:spPr>
            <a:xfrm>
              <a:off x="1259136" y="5583678"/>
              <a:ext cx="3101340" cy="0"/>
            </a:xfrm>
            <a:custGeom>
              <a:avLst/>
              <a:gdLst/>
              <a:ahLst/>
              <a:cxnLst/>
              <a:rect l="l" t="t" r="r" b="b"/>
              <a:pathLst>
                <a:path w="3101340">
                  <a:moveTo>
                    <a:pt x="0" y="0"/>
                  </a:moveTo>
                  <a:lnTo>
                    <a:pt x="3101238" y="0"/>
                  </a:lnTo>
                </a:path>
              </a:pathLst>
            </a:custGeom>
            <a:ln w="9525">
              <a:solidFill>
                <a:srgbClr val="231F20"/>
              </a:solidFill>
            </a:ln>
          </p:spPr>
          <p:txBody>
            <a:bodyPr wrap="square" lIns="0" tIns="0" rIns="0" bIns="0" rtlCol="0"/>
            <a:lstStyle/>
            <a:p>
              <a:endParaRPr/>
            </a:p>
          </p:txBody>
        </p:sp>
        <p:sp>
          <p:nvSpPr>
            <p:cNvPr id="13" name="object 13"/>
            <p:cNvSpPr/>
            <p:nvPr/>
          </p:nvSpPr>
          <p:spPr>
            <a:xfrm>
              <a:off x="3392537" y="5455408"/>
              <a:ext cx="219075" cy="525145"/>
            </a:xfrm>
            <a:custGeom>
              <a:avLst/>
              <a:gdLst/>
              <a:ahLst/>
              <a:cxnLst/>
              <a:rect l="l" t="t" r="r" b="b"/>
              <a:pathLst>
                <a:path w="219075" h="525145">
                  <a:moveTo>
                    <a:pt x="114757" y="88049"/>
                  </a:moveTo>
                  <a:lnTo>
                    <a:pt x="78892" y="123888"/>
                  </a:lnTo>
                </a:path>
                <a:path w="219075" h="525145">
                  <a:moveTo>
                    <a:pt x="114579" y="159461"/>
                  </a:moveTo>
                  <a:lnTo>
                    <a:pt x="79082" y="123964"/>
                  </a:lnTo>
                </a:path>
                <a:path w="219075" h="525145">
                  <a:moveTo>
                    <a:pt x="115773" y="161048"/>
                  </a:moveTo>
                  <a:lnTo>
                    <a:pt x="79921" y="196900"/>
                  </a:lnTo>
                </a:path>
                <a:path w="219075" h="525145">
                  <a:moveTo>
                    <a:pt x="115582" y="232460"/>
                  </a:moveTo>
                  <a:lnTo>
                    <a:pt x="80098" y="196976"/>
                  </a:lnTo>
                </a:path>
                <a:path w="219075" h="525145">
                  <a:moveTo>
                    <a:pt x="114757" y="224929"/>
                  </a:moveTo>
                  <a:lnTo>
                    <a:pt x="78892" y="260794"/>
                  </a:lnTo>
                </a:path>
                <a:path w="219075" h="525145">
                  <a:moveTo>
                    <a:pt x="114579" y="296341"/>
                  </a:moveTo>
                  <a:lnTo>
                    <a:pt x="79082" y="260845"/>
                  </a:lnTo>
                </a:path>
                <a:path w="219075" h="525145">
                  <a:moveTo>
                    <a:pt x="115773" y="297929"/>
                  </a:moveTo>
                  <a:lnTo>
                    <a:pt x="79921" y="333794"/>
                  </a:lnTo>
                </a:path>
                <a:path w="219075" h="525145">
                  <a:moveTo>
                    <a:pt x="115582" y="369341"/>
                  </a:moveTo>
                  <a:lnTo>
                    <a:pt x="80098" y="333857"/>
                  </a:lnTo>
                </a:path>
                <a:path w="219075" h="525145">
                  <a:moveTo>
                    <a:pt x="109512" y="88734"/>
                  </a:moveTo>
                  <a:lnTo>
                    <a:pt x="109512" y="0"/>
                  </a:lnTo>
                </a:path>
                <a:path w="219075" h="525145">
                  <a:moveTo>
                    <a:pt x="116090" y="458317"/>
                  </a:moveTo>
                  <a:lnTo>
                    <a:pt x="116090" y="369608"/>
                  </a:lnTo>
                </a:path>
                <a:path w="219075" h="525145">
                  <a:moveTo>
                    <a:pt x="0" y="463384"/>
                  </a:moveTo>
                  <a:lnTo>
                    <a:pt x="219011" y="456298"/>
                  </a:lnTo>
                </a:path>
                <a:path w="219075" h="525145">
                  <a:moveTo>
                    <a:pt x="46126" y="490766"/>
                  </a:moveTo>
                  <a:lnTo>
                    <a:pt x="175412" y="490766"/>
                  </a:lnTo>
                </a:path>
                <a:path w="219075" h="525145">
                  <a:moveTo>
                    <a:pt x="80098" y="524725"/>
                  </a:moveTo>
                  <a:lnTo>
                    <a:pt x="131800" y="524725"/>
                  </a:lnTo>
                </a:path>
              </a:pathLst>
            </a:custGeom>
            <a:ln w="15875">
              <a:solidFill>
                <a:srgbClr val="231F20"/>
              </a:solidFill>
            </a:ln>
          </p:spPr>
          <p:txBody>
            <a:bodyPr wrap="square" lIns="0" tIns="0" rIns="0" bIns="0" rtlCol="0"/>
            <a:lstStyle/>
            <a:p>
              <a:endParaRPr/>
            </a:p>
          </p:txBody>
        </p:sp>
        <p:sp>
          <p:nvSpPr>
            <p:cNvPr id="14" name="object 14"/>
            <p:cNvSpPr/>
            <p:nvPr/>
          </p:nvSpPr>
          <p:spPr>
            <a:xfrm>
              <a:off x="3474655" y="5455921"/>
              <a:ext cx="46990" cy="46990"/>
            </a:xfrm>
            <a:custGeom>
              <a:avLst/>
              <a:gdLst/>
              <a:ahLst/>
              <a:cxnLst/>
              <a:rect l="l" t="t" r="r" b="b"/>
              <a:pathLst>
                <a:path w="46989" h="46989">
                  <a:moveTo>
                    <a:pt x="23329" y="0"/>
                  </a:moveTo>
                  <a:lnTo>
                    <a:pt x="14251" y="1832"/>
                  </a:lnTo>
                  <a:lnTo>
                    <a:pt x="6835" y="6831"/>
                  </a:lnTo>
                  <a:lnTo>
                    <a:pt x="1834" y="14246"/>
                  </a:lnTo>
                  <a:lnTo>
                    <a:pt x="0" y="23329"/>
                  </a:lnTo>
                  <a:lnTo>
                    <a:pt x="1834" y="32406"/>
                  </a:lnTo>
                  <a:lnTo>
                    <a:pt x="6835" y="39817"/>
                  </a:lnTo>
                  <a:lnTo>
                    <a:pt x="14251" y="44814"/>
                  </a:lnTo>
                  <a:lnTo>
                    <a:pt x="23329" y="46647"/>
                  </a:lnTo>
                  <a:lnTo>
                    <a:pt x="32406" y="44814"/>
                  </a:lnTo>
                  <a:lnTo>
                    <a:pt x="39817" y="39817"/>
                  </a:lnTo>
                  <a:lnTo>
                    <a:pt x="44814" y="32406"/>
                  </a:lnTo>
                  <a:lnTo>
                    <a:pt x="46647" y="23329"/>
                  </a:lnTo>
                  <a:lnTo>
                    <a:pt x="44814" y="14246"/>
                  </a:lnTo>
                  <a:lnTo>
                    <a:pt x="39817" y="6831"/>
                  </a:lnTo>
                  <a:lnTo>
                    <a:pt x="32406" y="1832"/>
                  </a:lnTo>
                  <a:lnTo>
                    <a:pt x="23329" y="0"/>
                  </a:lnTo>
                  <a:close/>
                </a:path>
              </a:pathLst>
            </a:custGeom>
            <a:solidFill>
              <a:srgbClr val="231F20"/>
            </a:solidFill>
          </p:spPr>
          <p:txBody>
            <a:bodyPr wrap="square" lIns="0" tIns="0" rIns="0" bIns="0" rtlCol="0"/>
            <a:lstStyle/>
            <a:p>
              <a:endParaRPr/>
            </a:p>
          </p:txBody>
        </p:sp>
        <p:sp>
          <p:nvSpPr>
            <p:cNvPr id="15" name="object 15"/>
            <p:cNvSpPr/>
            <p:nvPr/>
          </p:nvSpPr>
          <p:spPr>
            <a:xfrm>
              <a:off x="3474655" y="5455921"/>
              <a:ext cx="46990" cy="46990"/>
            </a:xfrm>
            <a:custGeom>
              <a:avLst/>
              <a:gdLst/>
              <a:ahLst/>
              <a:cxnLst/>
              <a:rect l="l" t="t" r="r" b="b"/>
              <a:pathLst>
                <a:path w="46989" h="46989">
                  <a:moveTo>
                    <a:pt x="23329" y="0"/>
                  </a:moveTo>
                  <a:lnTo>
                    <a:pt x="14251" y="1832"/>
                  </a:lnTo>
                  <a:lnTo>
                    <a:pt x="6835" y="6831"/>
                  </a:lnTo>
                  <a:lnTo>
                    <a:pt x="1834" y="14246"/>
                  </a:lnTo>
                  <a:lnTo>
                    <a:pt x="0" y="23329"/>
                  </a:lnTo>
                  <a:lnTo>
                    <a:pt x="1834" y="32406"/>
                  </a:lnTo>
                  <a:lnTo>
                    <a:pt x="6835" y="39817"/>
                  </a:lnTo>
                  <a:lnTo>
                    <a:pt x="14251" y="44814"/>
                  </a:lnTo>
                  <a:lnTo>
                    <a:pt x="23329" y="46647"/>
                  </a:lnTo>
                  <a:lnTo>
                    <a:pt x="32406" y="44814"/>
                  </a:lnTo>
                  <a:lnTo>
                    <a:pt x="39817" y="39817"/>
                  </a:lnTo>
                  <a:lnTo>
                    <a:pt x="44814" y="32406"/>
                  </a:lnTo>
                  <a:lnTo>
                    <a:pt x="46647" y="23329"/>
                  </a:lnTo>
                  <a:lnTo>
                    <a:pt x="44814" y="14246"/>
                  </a:lnTo>
                  <a:lnTo>
                    <a:pt x="39817" y="6831"/>
                  </a:lnTo>
                  <a:lnTo>
                    <a:pt x="32406" y="1832"/>
                  </a:lnTo>
                  <a:lnTo>
                    <a:pt x="23329" y="0"/>
                  </a:lnTo>
                  <a:close/>
                </a:path>
              </a:pathLst>
            </a:custGeom>
            <a:ln w="6350">
              <a:solidFill>
                <a:srgbClr val="231F20"/>
              </a:solidFill>
            </a:ln>
          </p:spPr>
          <p:txBody>
            <a:bodyPr wrap="square" lIns="0" tIns="0" rIns="0" bIns="0" rtlCol="0"/>
            <a:lstStyle/>
            <a:p>
              <a:endParaRPr/>
            </a:p>
          </p:txBody>
        </p:sp>
        <p:sp>
          <p:nvSpPr>
            <p:cNvPr id="16" name="object 16"/>
            <p:cNvSpPr/>
            <p:nvPr/>
          </p:nvSpPr>
          <p:spPr>
            <a:xfrm>
              <a:off x="1245450" y="5585922"/>
              <a:ext cx="3108960" cy="668655"/>
            </a:xfrm>
            <a:custGeom>
              <a:avLst/>
              <a:gdLst/>
              <a:ahLst/>
              <a:cxnLst/>
              <a:rect l="l" t="t" r="r" b="b"/>
              <a:pathLst>
                <a:path w="3108960" h="668654">
                  <a:moveTo>
                    <a:pt x="1734439" y="6934"/>
                  </a:moveTo>
                  <a:lnTo>
                    <a:pt x="1718441" y="53712"/>
                  </a:lnTo>
                  <a:lnTo>
                    <a:pt x="1700347" y="99204"/>
                  </a:lnTo>
                  <a:lnTo>
                    <a:pt x="1680226" y="143356"/>
                  </a:lnTo>
                  <a:lnTo>
                    <a:pt x="1658149" y="186116"/>
                  </a:lnTo>
                  <a:lnTo>
                    <a:pt x="1634183" y="227430"/>
                  </a:lnTo>
                  <a:lnTo>
                    <a:pt x="1608400" y="267245"/>
                  </a:lnTo>
                  <a:lnTo>
                    <a:pt x="1580868" y="305509"/>
                  </a:lnTo>
                  <a:lnTo>
                    <a:pt x="1551658" y="342168"/>
                  </a:lnTo>
                  <a:lnTo>
                    <a:pt x="1520838" y="377169"/>
                  </a:lnTo>
                  <a:lnTo>
                    <a:pt x="1488479" y="410460"/>
                  </a:lnTo>
                  <a:lnTo>
                    <a:pt x="1454650" y="441987"/>
                  </a:lnTo>
                  <a:lnTo>
                    <a:pt x="1419421" y="471698"/>
                  </a:lnTo>
                  <a:lnTo>
                    <a:pt x="1382861" y="499539"/>
                  </a:lnTo>
                  <a:lnTo>
                    <a:pt x="1345041" y="525457"/>
                  </a:lnTo>
                  <a:lnTo>
                    <a:pt x="1306028" y="549400"/>
                  </a:lnTo>
                  <a:lnTo>
                    <a:pt x="1265894" y="571314"/>
                  </a:lnTo>
                  <a:lnTo>
                    <a:pt x="1224708" y="591146"/>
                  </a:lnTo>
                  <a:lnTo>
                    <a:pt x="1182540" y="608843"/>
                  </a:lnTo>
                  <a:lnTo>
                    <a:pt x="1139458" y="624353"/>
                  </a:lnTo>
                  <a:lnTo>
                    <a:pt x="1095533" y="637622"/>
                  </a:lnTo>
                  <a:lnTo>
                    <a:pt x="1050834" y="648598"/>
                  </a:lnTo>
                  <a:lnTo>
                    <a:pt x="1005432" y="657226"/>
                  </a:lnTo>
                  <a:lnTo>
                    <a:pt x="959394" y="663455"/>
                  </a:lnTo>
                  <a:lnTo>
                    <a:pt x="912792" y="667232"/>
                  </a:lnTo>
                  <a:lnTo>
                    <a:pt x="865695" y="668502"/>
                  </a:lnTo>
                  <a:lnTo>
                    <a:pt x="817074" y="667147"/>
                  </a:lnTo>
                  <a:lnTo>
                    <a:pt x="768979" y="663122"/>
                  </a:lnTo>
                  <a:lnTo>
                    <a:pt x="721486" y="656483"/>
                  </a:lnTo>
                  <a:lnTo>
                    <a:pt x="674674" y="647290"/>
                  </a:lnTo>
                  <a:lnTo>
                    <a:pt x="628620" y="635600"/>
                  </a:lnTo>
                  <a:lnTo>
                    <a:pt x="583399" y="621472"/>
                  </a:lnTo>
                  <a:lnTo>
                    <a:pt x="539090" y="604962"/>
                  </a:lnTo>
                  <a:lnTo>
                    <a:pt x="495770" y="586131"/>
                  </a:lnTo>
                  <a:lnTo>
                    <a:pt x="453515" y="565035"/>
                  </a:lnTo>
                  <a:lnTo>
                    <a:pt x="412403" y="541732"/>
                  </a:lnTo>
                  <a:lnTo>
                    <a:pt x="372511" y="516281"/>
                  </a:lnTo>
                  <a:lnTo>
                    <a:pt x="333916" y="488740"/>
                  </a:lnTo>
                  <a:lnTo>
                    <a:pt x="296695" y="459166"/>
                  </a:lnTo>
                  <a:lnTo>
                    <a:pt x="260925" y="427619"/>
                  </a:lnTo>
                  <a:lnTo>
                    <a:pt x="226683" y="394155"/>
                  </a:lnTo>
                  <a:lnTo>
                    <a:pt x="194047" y="358833"/>
                  </a:lnTo>
                  <a:lnTo>
                    <a:pt x="163093" y="321711"/>
                  </a:lnTo>
                  <a:lnTo>
                    <a:pt x="133898" y="282847"/>
                  </a:lnTo>
                  <a:lnTo>
                    <a:pt x="106540" y="242299"/>
                  </a:lnTo>
                  <a:lnTo>
                    <a:pt x="81096" y="200125"/>
                  </a:lnTo>
                  <a:lnTo>
                    <a:pt x="57643" y="156383"/>
                  </a:lnTo>
                  <a:lnTo>
                    <a:pt x="36258" y="111132"/>
                  </a:lnTo>
                  <a:lnTo>
                    <a:pt x="17018" y="64429"/>
                  </a:lnTo>
                  <a:lnTo>
                    <a:pt x="0" y="16332"/>
                  </a:lnTo>
                </a:path>
                <a:path w="3108960" h="668654">
                  <a:moveTo>
                    <a:pt x="3108375" y="0"/>
                  </a:moveTo>
                  <a:lnTo>
                    <a:pt x="3092378" y="46803"/>
                  </a:lnTo>
                  <a:lnTo>
                    <a:pt x="3074284" y="92320"/>
                  </a:lnTo>
                  <a:lnTo>
                    <a:pt x="3054163" y="136496"/>
                  </a:lnTo>
                  <a:lnTo>
                    <a:pt x="3032085" y="179279"/>
                  </a:lnTo>
                  <a:lnTo>
                    <a:pt x="3008119" y="220615"/>
                  </a:lnTo>
                  <a:lnTo>
                    <a:pt x="2982335" y="260452"/>
                  </a:lnTo>
                  <a:lnTo>
                    <a:pt x="2954802" y="298737"/>
                  </a:lnTo>
                  <a:lnTo>
                    <a:pt x="2925591" y="335415"/>
                  </a:lnTo>
                  <a:lnTo>
                    <a:pt x="2894771" y="370436"/>
                  </a:lnTo>
                  <a:lnTo>
                    <a:pt x="2862411" y="403744"/>
                  </a:lnTo>
                  <a:lnTo>
                    <a:pt x="2828582" y="435289"/>
                  </a:lnTo>
                  <a:lnTo>
                    <a:pt x="2793352" y="465015"/>
                  </a:lnTo>
                  <a:lnTo>
                    <a:pt x="2756791" y="492871"/>
                  </a:lnTo>
                  <a:lnTo>
                    <a:pt x="2718970" y="518803"/>
                  </a:lnTo>
                  <a:lnTo>
                    <a:pt x="2679957" y="542758"/>
                  </a:lnTo>
                  <a:lnTo>
                    <a:pt x="2639822" y="564684"/>
                  </a:lnTo>
                  <a:lnTo>
                    <a:pt x="2598635" y="584526"/>
                  </a:lnTo>
                  <a:lnTo>
                    <a:pt x="2556466" y="602233"/>
                  </a:lnTo>
                  <a:lnTo>
                    <a:pt x="2513384" y="617751"/>
                  </a:lnTo>
                  <a:lnTo>
                    <a:pt x="2469458" y="631027"/>
                  </a:lnTo>
                  <a:lnTo>
                    <a:pt x="2424759" y="642009"/>
                  </a:lnTo>
                  <a:lnTo>
                    <a:pt x="2379356" y="650642"/>
                  </a:lnTo>
                  <a:lnTo>
                    <a:pt x="2333319" y="656874"/>
                  </a:lnTo>
                  <a:lnTo>
                    <a:pt x="2286716" y="660652"/>
                  </a:lnTo>
                  <a:lnTo>
                    <a:pt x="2239619" y="661923"/>
                  </a:lnTo>
                  <a:lnTo>
                    <a:pt x="2190998" y="660568"/>
                  </a:lnTo>
                  <a:lnTo>
                    <a:pt x="2142903" y="656540"/>
                  </a:lnTo>
                  <a:lnTo>
                    <a:pt x="2095411" y="649898"/>
                  </a:lnTo>
                  <a:lnTo>
                    <a:pt x="2048599" y="640700"/>
                  </a:lnTo>
                  <a:lnTo>
                    <a:pt x="2002545" y="629004"/>
                  </a:lnTo>
                  <a:lnTo>
                    <a:pt x="1957325" y="614868"/>
                  </a:lnTo>
                  <a:lnTo>
                    <a:pt x="1913017" y="598350"/>
                  </a:lnTo>
                  <a:lnTo>
                    <a:pt x="1869697" y="579508"/>
                  </a:lnTo>
                  <a:lnTo>
                    <a:pt x="1827443" y="558401"/>
                  </a:lnTo>
                  <a:lnTo>
                    <a:pt x="1786332" y="535085"/>
                  </a:lnTo>
                  <a:lnTo>
                    <a:pt x="1746441" y="509621"/>
                  </a:lnTo>
                  <a:lnTo>
                    <a:pt x="1707846" y="482065"/>
                  </a:lnTo>
                  <a:lnTo>
                    <a:pt x="1670626" y="452475"/>
                  </a:lnTo>
                  <a:lnTo>
                    <a:pt x="1634857" y="420910"/>
                  </a:lnTo>
                  <a:lnTo>
                    <a:pt x="1600616" y="387428"/>
                  </a:lnTo>
                  <a:lnTo>
                    <a:pt x="1567980" y="352087"/>
                  </a:lnTo>
                  <a:lnTo>
                    <a:pt x="1537027" y="314944"/>
                  </a:lnTo>
                  <a:lnTo>
                    <a:pt x="1507833" y="276059"/>
                  </a:lnTo>
                  <a:lnTo>
                    <a:pt x="1480476" y="235489"/>
                  </a:lnTo>
                  <a:lnTo>
                    <a:pt x="1455032" y="193292"/>
                  </a:lnTo>
                  <a:lnTo>
                    <a:pt x="1431579" y="149526"/>
                  </a:lnTo>
                  <a:lnTo>
                    <a:pt x="1410194" y="104250"/>
                  </a:lnTo>
                  <a:lnTo>
                    <a:pt x="1390954" y="57521"/>
                  </a:lnTo>
                  <a:lnTo>
                    <a:pt x="1373936" y="9397"/>
                  </a:lnTo>
                </a:path>
              </a:pathLst>
            </a:custGeom>
            <a:ln w="6350">
              <a:solidFill>
                <a:srgbClr val="231F20"/>
              </a:solidFill>
              <a:prstDash val="sysDash"/>
            </a:ln>
          </p:spPr>
          <p:txBody>
            <a:bodyPr wrap="square" lIns="0" tIns="0" rIns="0" bIns="0" rtlCol="0"/>
            <a:lstStyle/>
            <a:p>
              <a:endParaRPr/>
            </a:p>
          </p:txBody>
        </p:sp>
        <p:sp>
          <p:nvSpPr>
            <p:cNvPr id="17" name="object 17"/>
            <p:cNvSpPr/>
            <p:nvPr/>
          </p:nvSpPr>
          <p:spPr>
            <a:xfrm>
              <a:off x="2243836" y="4912854"/>
              <a:ext cx="144780" cy="92710"/>
            </a:xfrm>
            <a:custGeom>
              <a:avLst/>
              <a:gdLst/>
              <a:ahLst/>
              <a:cxnLst/>
              <a:rect l="l" t="t" r="r" b="b"/>
              <a:pathLst>
                <a:path w="144780" h="92710">
                  <a:moveTo>
                    <a:pt x="144602" y="0"/>
                  </a:moveTo>
                  <a:lnTo>
                    <a:pt x="0" y="92608"/>
                  </a:lnTo>
                </a:path>
              </a:pathLst>
            </a:custGeom>
            <a:ln w="22225">
              <a:solidFill>
                <a:srgbClr val="231F20"/>
              </a:solidFill>
            </a:ln>
          </p:spPr>
          <p:txBody>
            <a:bodyPr wrap="square" lIns="0" tIns="0" rIns="0" bIns="0" rtlCol="0"/>
            <a:lstStyle/>
            <a:p>
              <a:endParaRPr/>
            </a:p>
          </p:txBody>
        </p:sp>
        <p:sp>
          <p:nvSpPr>
            <p:cNvPr id="18" name="object 18"/>
            <p:cNvSpPr/>
            <p:nvPr/>
          </p:nvSpPr>
          <p:spPr>
            <a:xfrm>
              <a:off x="2195808" y="4970495"/>
              <a:ext cx="76200" cy="66040"/>
            </a:xfrm>
            <a:custGeom>
              <a:avLst/>
              <a:gdLst/>
              <a:ahLst/>
              <a:cxnLst/>
              <a:rect l="l" t="t" r="r" b="b"/>
              <a:pathLst>
                <a:path w="76200" h="66039">
                  <a:moveTo>
                    <a:pt x="39166" y="0"/>
                  </a:moveTo>
                  <a:lnTo>
                    <a:pt x="0" y="65735"/>
                  </a:lnTo>
                  <a:lnTo>
                    <a:pt x="76085" y="57632"/>
                  </a:lnTo>
                  <a:lnTo>
                    <a:pt x="39166" y="0"/>
                  </a:lnTo>
                  <a:close/>
                </a:path>
              </a:pathLst>
            </a:custGeom>
            <a:solidFill>
              <a:srgbClr val="231F20"/>
            </a:solidFill>
          </p:spPr>
          <p:txBody>
            <a:bodyPr wrap="square" lIns="0" tIns="0" rIns="0" bIns="0" rtlCol="0"/>
            <a:lstStyle/>
            <a:p>
              <a:endParaRPr/>
            </a:p>
          </p:txBody>
        </p:sp>
        <p:sp>
          <p:nvSpPr>
            <p:cNvPr id="19" name="object 19"/>
            <p:cNvSpPr/>
            <p:nvPr/>
          </p:nvSpPr>
          <p:spPr>
            <a:xfrm>
              <a:off x="2299746" y="4750740"/>
              <a:ext cx="218440" cy="164465"/>
            </a:xfrm>
            <a:custGeom>
              <a:avLst/>
              <a:gdLst/>
              <a:ahLst/>
              <a:cxnLst/>
              <a:rect l="l" t="t" r="r" b="b"/>
              <a:pathLst>
                <a:path w="218439" h="164464">
                  <a:moveTo>
                    <a:pt x="86652" y="164426"/>
                  </a:moveTo>
                  <a:lnTo>
                    <a:pt x="0" y="99136"/>
                  </a:lnTo>
                </a:path>
                <a:path w="218439" h="164464">
                  <a:moveTo>
                    <a:pt x="12382" y="101333"/>
                  </a:moveTo>
                  <a:lnTo>
                    <a:pt x="218262" y="0"/>
                  </a:lnTo>
                </a:path>
              </a:pathLst>
            </a:custGeom>
            <a:ln w="22225">
              <a:solidFill>
                <a:srgbClr val="231F20"/>
              </a:solidFill>
            </a:ln>
          </p:spPr>
          <p:txBody>
            <a:bodyPr wrap="square" lIns="0" tIns="0" rIns="0" bIns="0" rtlCol="0"/>
            <a:lstStyle/>
            <a:p>
              <a:endParaRPr/>
            </a:p>
          </p:txBody>
        </p:sp>
        <p:sp>
          <p:nvSpPr>
            <p:cNvPr id="20" name="object 20"/>
            <p:cNvSpPr/>
            <p:nvPr/>
          </p:nvSpPr>
          <p:spPr>
            <a:xfrm>
              <a:off x="2093640" y="5434118"/>
              <a:ext cx="46355" cy="46990"/>
            </a:xfrm>
            <a:custGeom>
              <a:avLst/>
              <a:gdLst/>
              <a:ahLst/>
              <a:cxnLst/>
              <a:rect l="l" t="t" r="r" b="b"/>
              <a:pathLst>
                <a:path w="46355" h="46989">
                  <a:moveTo>
                    <a:pt x="23063" y="0"/>
                  </a:moveTo>
                  <a:lnTo>
                    <a:pt x="14085" y="1834"/>
                  </a:lnTo>
                  <a:lnTo>
                    <a:pt x="6754" y="6835"/>
                  </a:lnTo>
                  <a:lnTo>
                    <a:pt x="1812" y="14251"/>
                  </a:lnTo>
                  <a:lnTo>
                    <a:pt x="0" y="23329"/>
                  </a:lnTo>
                  <a:lnTo>
                    <a:pt x="1812" y="32406"/>
                  </a:lnTo>
                  <a:lnTo>
                    <a:pt x="6754" y="39817"/>
                  </a:lnTo>
                  <a:lnTo>
                    <a:pt x="14085" y="44814"/>
                  </a:lnTo>
                  <a:lnTo>
                    <a:pt x="23063" y="46647"/>
                  </a:lnTo>
                  <a:lnTo>
                    <a:pt x="32040" y="44814"/>
                  </a:lnTo>
                  <a:lnTo>
                    <a:pt x="39371" y="39817"/>
                  </a:lnTo>
                  <a:lnTo>
                    <a:pt x="44314" y="32406"/>
                  </a:lnTo>
                  <a:lnTo>
                    <a:pt x="46126" y="23329"/>
                  </a:lnTo>
                  <a:lnTo>
                    <a:pt x="44314" y="14251"/>
                  </a:lnTo>
                  <a:lnTo>
                    <a:pt x="39371" y="6835"/>
                  </a:lnTo>
                  <a:lnTo>
                    <a:pt x="32040" y="1834"/>
                  </a:lnTo>
                  <a:lnTo>
                    <a:pt x="23063" y="0"/>
                  </a:lnTo>
                  <a:close/>
                </a:path>
              </a:pathLst>
            </a:custGeom>
            <a:solidFill>
              <a:srgbClr val="231F20"/>
            </a:solidFill>
          </p:spPr>
          <p:txBody>
            <a:bodyPr wrap="square" lIns="0" tIns="0" rIns="0" bIns="0" rtlCol="0"/>
            <a:lstStyle/>
            <a:p>
              <a:endParaRPr/>
            </a:p>
          </p:txBody>
        </p:sp>
        <p:sp>
          <p:nvSpPr>
            <p:cNvPr id="21" name="object 21"/>
            <p:cNvSpPr/>
            <p:nvPr/>
          </p:nvSpPr>
          <p:spPr>
            <a:xfrm>
              <a:off x="2093640" y="5434118"/>
              <a:ext cx="46355" cy="46990"/>
            </a:xfrm>
            <a:custGeom>
              <a:avLst/>
              <a:gdLst/>
              <a:ahLst/>
              <a:cxnLst/>
              <a:rect l="l" t="t" r="r" b="b"/>
              <a:pathLst>
                <a:path w="46355" h="46989">
                  <a:moveTo>
                    <a:pt x="23063" y="0"/>
                  </a:moveTo>
                  <a:lnTo>
                    <a:pt x="14085" y="1834"/>
                  </a:lnTo>
                  <a:lnTo>
                    <a:pt x="6754" y="6835"/>
                  </a:lnTo>
                  <a:lnTo>
                    <a:pt x="1812" y="14251"/>
                  </a:lnTo>
                  <a:lnTo>
                    <a:pt x="0" y="23329"/>
                  </a:lnTo>
                  <a:lnTo>
                    <a:pt x="1812" y="32406"/>
                  </a:lnTo>
                  <a:lnTo>
                    <a:pt x="6754" y="39817"/>
                  </a:lnTo>
                  <a:lnTo>
                    <a:pt x="14085" y="44814"/>
                  </a:lnTo>
                  <a:lnTo>
                    <a:pt x="23063" y="46647"/>
                  </a:lnTo>
                  <a:lnTo>
                    <a:pt x="32040" y="44814"/>
                  </a:lnTo>
                  <a:lnTo>
                    <a:pt x="39371" y="39817"/>
                  </a:lnTo>
                  <a:lnTo>
                    <a:pt x="44314" y="32406"/>
                  </a:lnTo>
                  <a:lnTo>
                    <a:pt x="46126" y="23329"/>
                  </a:lnTo>
                  <a:lnTo>
                    <a:pt x="44314" y="14251"/>
                  </a:lnTo>
                  <a:lnTo>
                    <a:pt x="39371" y="6835"/>
                  </a:lnTo>
                  <a:lnTo>
                    <a:pt x="32040" y="1834"/>
                  </a:lnTo>
                  <a:lnTo>
                    <a:pt x="23063" y="0"/>
                  </a:lnTo>
                  <a:close/>
                </a:path>
              </a:pathLst>
            </a:custGeom>
            <a:ln w="6350">
              <a:solidFill>
                <a:srgbClr val="231F20"/>
              </a:solidFill>
            </a:ln>
          </p:spPr>
          <p:txBody>
            <a:bodyPr wrap="square" lIns="0" tIns="0" rIns="0" bIns="0" rtlCol="0"/>
            <a:lstStyle/>
            <a:p>
              <a:endParaRPr/>
            </a:p>
          </p:txBody>
        </p:sp>
        <p:sp>
          <p:nvSpPr>
            <p:cNvPr id="22" name="object 22"/>
            <p:cNvSpPr/>
            <p:nvPr/>
          </p:nvSpPr>
          <p:spPr>
            <a:xfrm>
              <a:off x="2004406" y="5454403"/>
              <a:ext cx="219075" cy="525145"/>
            </a:xfrm>
            <a:custGeom>
              <a:avLst/>
              <a:gdLst/>
              <a:ahLst/>
              <a:cxnLst/>
              <a:rect l="l" t="t" r="r" b="b"/>
              <a:pathLst>
                <a:path w="219075" h="525145">
                  <a:moveTo>
                    <a:pt x="114757" y="88036"/>
                  </a:moveTo>
                  <a:lnTo>
                    <a:pt x="78905" y="123888"/>
                  </a:lnTo>
                </a:path>
                <a:path w="219075" h="525145">
                  <a:moveTo>
                    <a:pt x="114579" y="159448"/>
                  </a:moveTo>
                  <a:lnTo>
                    <a:pt x="79082" y="123951"/>
                  </a:lnTo>
                </a:path>
                <a:path w="219075" h="525145">
                  <a:moveTo>
                    <a:pt x="115773" y="161035"/>
                  </a:moveTo>
                  <a:lnTo>
                    <a:pt x="79921" y="196888"/>
                  </a:lnTo>
                </a:path>
                <a:path w="219075" h="525145">
                  <a:moveTo>
                    <a:pt x="115595" y="232448"/>
                  </a:moveTo>
                  <a:lnTo>
                    <a:pt x="80098" y="196964"/>
                  </a:lnTo>
                </a:path>
                <a:path w="219075" h="525145">
                  <a:moveTo>
                    <a:pt x="114757" y="224916"/>
                  </a:moveTo>
                  <a:lnTo>
                    <a:pt x="78905" y="260781"/>
                  </a:lnTo>
                </a:path>
                <a:path w="219075" h="525145">
                  <a:moveTo>
                    <a:pt x="114579" y="296329"/>
                  </a:moveTo>
                  <a:lnTo>
                    <a:pt x="79082" y="260845"/>
                  </a:lnTo>
                </a:path>
                <a:path w="219075" h="525145">
                  <a:moveTo>
                    <a:pt x="115773" y="297916"/>
                  </a:moveTo>
                  <a:lnTo>
                    <a:pt x="79921" y="333781"/>
                  </a:lnTo>
                </a:path>
                <a:path w="219075" h="525145">
                  <a:moveTo>
                    <a:pt x="115595" y="369328"/>
                  </a:moveTo>
                  <a:lnTo>
                    <a:pt x="80098" y="333844"/>
                  </a:lnTo>
                </a:path>
                <a:path w="219075" h="525145">
                  <a:moveTo>
                    <a:pt x="109512" y="88722"/>
                  </a:moveTo>
                  <a:lnTo>
                    <a:pt x="109512" y="0"/>
                  </a:lnTo>
                </a:path>
                <a:path w="219075" h="525145">
                  <a:moveTo>
                    <a:pt x="116090" y="458304"/>
                  </a:moveTo>
                  <a:lnTo>
                    <a:pt x="116090" y="369595"/>
                  </a:lnTo>
                </a:path>
                <a:path w="219075" h="525145">
                  <a:moveTo>
                    <a:pt x="0" y="463372"/>
                  </a:moveTo>
                  <a:lnTo>
                    <a:pt x="219024" y="456285"/>
                  </a:lnTo>
                </a:path>
                <a:path w="219075" h="525145">
                  <a:moveTo>
                    <a:pt x="46139" y="490766"/>
                  </a:moveTo>
                  <a:lnTo>
                    <a:pt x="175412" y="490766"/>
                  </a:lnTo>
                </a:path>
                <a:path w="219075" h="525145">
                  <a:moveTo>
                    <a:pt x="80098" y="524725"/>
                  </a:moveTo>
                  <a:lnTo>
                    <a:pt x="131813" y="524725"/>
                  </a:lnTo>
                </a:path>
              </a:pathLst>
            </a:custGeom>
            <a:ln w="15875">
              <a:solidFill>
                <a:srgbClr val="231F20"/>
              </a:solidFill>
            </a:ln>
          </p:spPr>
          <p:txBody>
            <a:bodyPr wrap="square" lIns="0" tIns="0" rIns="0" bIns="0" rtlCol="0"/>
            <a:lstStyle/>
            <a:p>
              <a:endParaRPr/>
            </a:p>
          </p:txBody>
        </p:sp>
        <p:sp>
          <p:nvSpPr>
            <p:cNvPr id="23" name="object 23"/>
            <p:cNvSpPr/>
            <p:nvPr/>
          </p:nvSpPr>
          <p:spPr>
            <a:xfrm>
              <a:off x="1940782" y="5524233"/>
              <a:ext cx="336550" cy="58419"/>
            </a:xfrm>
            <a:custGeom>
              <a:avLst/>
              <a:gdLst/>
              <a:ahLst/>
              <a:cxnLst/>
              <a:rect l="l" t="t" r="r" b="b"/>
              <a:pathLst>
                <a:path w="336550" h="58420">
                  <a:moveTo>
                    <a:pt x="0" y="0"/>
                  </a:moveTo>
                  <a:lnTo>
                    <a:pt x="0" y="58064"/>
                  </a:lnTo>
                </a:path>
                <a:path w="336550" h="58420">
                  <a:moveTo>
                    <a:pt x="336130" y="0"/>
                  </a:moveTo>
                  <a:lnTo>
                    <a:pt x="336130" y="58064"/>
                  </a:lnTo>
                </a:path>
              </a:pathLst>
            </a:custGeom>
            <a:ln w="6857">
              <a:solidFill>
                <a:srgbClr val="231F20"/>
              </a:solidFill>
            </a:ln>
          </p:spPr>
          <p:txBody>
            <a:bodyPr wrap="square" lIns="0" tIns="0" rIns="0" bIns="0" rtlCol="0"/>
            <a:lstStyle/>
            <a:p>
              <a:endParaRPr/>
            </a:p>
          </p:txBody>
        </p:sp>
        <p:sp>
          <p:nvSpPr>
            <p:cNvPr id="24" name="object 24"/>
            <p:cNvSpPr/>
            <p:nvPr/>
          </p:nvSpPr>
          <p:spPr>
            <a:xfrm>
              <a:off x="2467217" y="4599980"/>
              <a:ext cx="127000" cy="238125"/>
            </a:xfrm>
            <a:custGeom>
              <a:avLst/>
              <a:gdLst/>
              <a:ahLst/>
              <a:cxnLst/>
              <a:rect l="l" t="t" r="r" b="b"/>
              <a:pathLst>
                <a:path w="127000" h="238125">
                  <a:moveTo>
                    <a:pt x="0" y="238074"/>
                  </a:moveTo>
                  <a:lnTo>
                    <a:pt x="126873" y="0"/>
                  </a:lnTo>
                </a:path>
              </a:pathLst>
            </a:custGeom>
            <a:ln w="15875">
              <a:solidFill>
                <a:srgbClr val="231F20"/>
              </a:solidFill>
            </a:ln>
          </p:spPr>
          <p:txBody>
            <a:bodyPr wrap="square" lIns="0" tIns="0" rIns="0" bIns="0" rtlCol="0"/>
            <a:lstStyle/>
            <a:p>
              <a:endParaRPr/>
            </a:p>
          </p:txBody>
        </p:sp>
        <p:pic>
          <p:nvPicPr>
            <p:cNvPr id="25" name="object 25"/>
            <p:cNvPicPr/>
            <p:nvPr/>
          </p:nvPicPr>
          <p:blipFill>
            <a:blip r:embed="rId4" cstate="print"/>
            <a:stretch>
              <a:fillRect/>
            </a:stretch>
          </p:blipFill>
          <p:spPr>
            <a:xfrm>
              <a:off x="1661834" y="4621786"/>
              <a:ext cx="244294" cy="446925"/>
            </a:xfrm>
            <a:prstGeom prst="rect">
              <a:avLst/>
            </a:prstGeom>
          </p:spPr>
        </p:pic>
        <p:sp>
          <p:nvSpPr>
            <p:cNvPr id="26" name="object 26"/>
            <p:cNvSpPr/>
            <p:nvPr/>
          </p:nvSpPr>
          <p:spPr>
            <a:xfrm>
              <a:off x="2364196" y="4834562"/>
              <a:ext cx="109220" cy="232410"/>
            </a:xfrm>
            <a:custGeom>
              <a:avLst/>
              <a:gdLst/>
              <a:ahLst/>
              <a:cxnLst/>
              <a:rect l="l" t="t" r="r" b="b"/>
              <a:pathLst>
                <a:path w="109219" h="232410">
                  <a:moveTo>
                    <a:pt x="90081" y="0"/>
                  </a:moveTo>
                  <a:lnTo>
                    <a:pt x="0" y="218617"/>
                  </a:lnTo>
                  <a:lnTo>
                    <a:pt x="37160" y="232143"/>
                  </a:lnTo>
                  <a:lnTo>
                    <a:pt x="108673" y="6756"/>
                  </a:lnTo>
                  <a:lnTo>
                    <a:pt x="90081" y="0"/>
                  </a:lnTo>
                  <a:close/>
                </a:path>
              </a:pathLst>
            </a:custGeom>
            <a:solidFill>
              <a:srgbClr val="FFFFFF"/>
            </a:solidFill>
          </p:spPr>
          <p:txBody>
            <a:bodyPr wrap="square" lIns="0" tIns="0" rIns="0" bIns="0" rtlCol="0"/>
            <a:lstStyle/>
            <a:p>
              <a:endParaRPr/>
            </a:p>
          </p:txBody>
        </p:sp>
        <p:sp>
          <p:nvSpPr>
            <p:cNvPr id="27" name="object 27"/>
            <p:cNvSpPr/>
            <p:nvPr/>
          </p:nvSpPr>
          <p:spPr>
            <a:xfrm>
              <a:off x="2364196" y="4834562"/>
              <a:ext cx="109220" cy="232410"/>
            </a:xfrm>
            <a:custGeom>
              <a:avLst/>
              <a:gdLst/>
              <a:ahLst/>
              <a:cxnLst/>
              <a:rect l="l" t="t" r="r" b="b"/>
              <a:pathLst>
                <a:path w="109219" h="232410">
                  <a:moveTo>
                    <a:pt x="37160" y="232143"/>
                  </a:moveTo>
                  <a:lnTo>
                    <a:pt x="108673" y="6756"/>
                  </a:lnTo>
                  <a:lnTo>
                    <a:pt x="90081" y="0"/>
                  </a:lnTo>
                  <a:lnTo>
                    <a:pt x="0" y="218617"/>
                  </a:lnTo>
                  <a:lnTo>
                    <a:pt x="37160" y="232143"/>
                  </a:lnTo>
                  <a:close/>
                </a:path>
              </a:pathLst>
            </a:custGeom>
            <a:ln w="6350">
              <a:solidFill>
                <a:srgbClr val="231F20"/>
              </a:solidFill>
            </a:ln>
          </p:spPr>
          <p:txBody>
            <a:bodyPr wrap="square" lIns="0" tIns="0" rIns="0" bIns="0" rtlCol="0"/>
            <a:lstStyle/>
            <a:p>
              <a:endParaRPr/>
            </a:p>
          </p:txBody>
        </p:sp>
        <p:sp>
          <p:nvSpPr>
            <p:cNvPr id="28" name="object 28"/>
            <p:cNvSpPr/>
            <p:nvPr/>
          </p:nvSpPr>
          <p:spPr>
            <a:xfrm>
              <a:off x="2367906" y="4888773"/>
              <a:ext cx="107314" cy="131445"/>
            </a:xfrm>
            <a:custGeom>
              <a:avLst/>
              <a:gdLst/>
              <a:ahLst/>
              <a:cxnLst/>
              <a:rect l="l" t="t" r="r" b="b"/>
              <a:pathLst>
                <a:path w="107314" h="131445">
                  <a:moveTo>
                    <a:pt x="0" y="108546"/>
                  </a:moveTo>
                  <a:lnTo>
                    <a:pt x="62890" y="131432"/>
                  </a:lnTo>
                </a:path>
                <a:path w="107314" h="131445">
                  <a:moveTo>
                    <a:pt x="16078" y="48666"/>
                  </a:moveTo>
                  <a:lnTo>
                    <a:pt x="90411" y="75717"/>
                  </a:lnTo>
                </a:path>
                <a:path w="107314" h="131445">
                  <a:moveTo>
                    <a:pt x="32804" y="0"/>
                  </a:moveTo>
                  <a:lnTo>
                    <a:pt x="107137" y="27051"/>
                  </a:lnTo>
                </a:path>
              </a:pathLst>
            </a:custGeom>
            <a:ln w="6350">
              <a:solidFill>
                <a:srgbClr val="231F20"/>
              </a:solidFill>
            </a:ln>
          </p:spPr>
          <p:txBody>
            <a:bodyPr wrap="square" lIns="0" tIns="0" rIns="0" bIns="0" rtlCol="0"/>
            <a:lstStyle/>
            <a:p>
              <a:endParaRPr/>
            </a:p>
          </p:txBody>
        </p:sp>
        <p:sp>
          <p:nvSpPr>
            <p:cNvPr id="29" name="object 29"/>
            <p:cNvSpPr/>
            <p:nvPr/>
          </p:nvSpPr>
          <p:spPr>
            <a:xfrm>
              <a:off x="2818624" y="5419421"/>
              <a:ext cx="10160" cy="306705"/>
            </a:xfrm>
            <a:custGeom>
              <a:avLst/>
              <a:gdLst/>
              <a:ahLst/>
              <a:cxnLst/>
              <a:rect l="l" t="t" r="r" b="b"/>
              <a:pathLst>
                <a:path w="10160" h="306704">
                  <a:moveTo>
                    <a:pt x="9626" y="0"/>
                  </a:moveTo>
                  <a:lnTo>
                    <a:pt x="0" y="306209"/>
                  </a:lnTo>
                </a:path>
              </a:pathLst>
            </a:custGeom>
            <a:ln w="6350">
              <a:solidFill>
                <a:srgbClr val="231F20"/>
              </a:solidFill>
            </a:ln>
          </p:spPr>
          <p:txBody>
            <a:bodyPr wrap="square" lIns="0" tIns="0" rIns="0" bIns="0" rtlCol="0"/>
            <a:lstStyle/>
            <a:p>
              <a:endParaRPr/>
            </a:p>
          </p:txBody>
        </p:sp>
      </p:grpSp>
      <p:sp>
        <p:nvSpPr>
          <p:cNvPr id="30" name="object 30"/>
          <p:cNvSpPr/>
          <p:nvPr/>
        </p:nvSpPr>
        <p:spPr>
          <a:xfrm>
            <a:off x="6711362" y="6748743"/>
            <a:ext cx="1480820" cy="12065"/>
          </a:xfrm>
          <a:custGeom>
            <a:avLst/>
            <a:gdLst/>
            <a:ahLst/>
            <a:cxnLst/>
            <a:rect l="l" t="t" r="r" b="b"/>
            <a:pathLst>
              <a:path w="1480820" h="12065">
                <a:moveTo>
                  <a:pt x="0" y="0"/>
                </a:moveTo>
                <a:lnTo>
                  <a:pt x="1480388" y="11658"/>
                </a:lnTo>
              </a:path>
            </a:pathLst>
          </a:custGeom>
          <a:ln w="6350">
            <a:solidFill>
              <a:srgbClr val="231F20"/>
            </a:solidFill>
          </a:ln>
        </p:spPr>
        <p:txBody>
          <a:bodyPr wrap="square" lIns="0" tIns="0" rIns="0" bIns="0" rtlCol="0"/>
          <a:lstStyle/>
          <a:p>
            <a:endParaRPr/>
          </a:p>
        </p:txBody>
      </p:sp>
      <p:sp>
        <p:nvSpPr>
          <p:cNvPr id="31" name="object 31"/>
          <p:cNvSpPr/>
          <p:nvPr/>
        </p:nvSpPr>
        <p:spPr>
          <a:xfrm>
            <a:off x="7404416" y="7410360"/>
            <a:ext cx="219710" cy="68580"/>
          </a:xfrm>
          <a:custGeom>
            <a:avLst/>
            <a:gdLst/>
            <a:ahLst/>
            <a:cxnLst/>
            <a:rect l="l" t="t" r="r" b="b"/>
            <a:pathLst>
              <a:path w="219710" h="68579">
                <a:moveTo>
                  <a:pt x="0" y="7086"/>
                </a:moveTo>
                <a:lnTo>
                  <a:pt x="219519" y="0"/>
                </a:lnTo>
              </a:path>
              <a:path w="219710" h="68579">
                <a:moveTo>
                  <a:pt x="46126" y="34480"/>
                </a:moveTo>
                <a:lnTo>
                  <a:pt x="175412" y="34480"/>
                </a:lnTo>
              </a:path>
              <a:path w="219710" h="68579">
                <a:moveTo>
                  <a:pt x="80606" y="68427"/>
                </a:moveTo>
                <a:lnTo>
                  <a:pt x="132321" y="68427"/>
                </a:lnTo>
              </a:path>
            </a:pathLst>
          </a:custGeom>
          <a:ln w="15875">
            <a:solidFill>
              <a:srgbClr val="231F20"/>
            </a:solidFill>
          </a:ln>
        </p:spPr>
        <p:txBody>
          <a:bodyPr wrap="square" lIns="0" tIns="0" rIns="0" bIns="0" rtlCol="0"/>
          <a:lstStyle/>
          <a:p>
            <a:endParaRPr/>
          </a:p>
        </p:txBody>
      </p:sp>
      <p:sp>
        <p:nvSpPr>
          <p:cNvPr id="32" name="object 32"/>
          <p:cNvSpPr/>
          <p:nvPr/>
        </p:nvSpPr>
        <p:spPr>
          <a:xfrm>
            <a:off x="7196429" y="6767385"/>
            <a:ext cx="329565" cy="640080"/>
          </a:xfrm>
          <a:custGeom>
            <a:avLst/>
            <a:gdLst/>
            <a:ahLst/>
            <a:cxnLst/>
            <a:rect l="l" t="t" r="r" b="b"/>
            <a:pathLst>
              <a:path w="329564" h="640079">
                <a:moveTo>
                  <a:pt x="322821" y="363118"/>
                </a:moveTo>
                <a:lnTo>
                  <a:pt x="287324" y="398602"/>
                </a:lnTo>
              </a:path>
              <a:path w="329564" h="640079">
                <a:moveTo>
                  <a:pt x="318401" y="420560"/>
                </a:moveTo>
                <a:lnTo>
                  <a:pt x="292239" y="394385"/>
                </a:lnTo>
              </a:path>
              <a:path w="329564" h="640079">
                <a:moveTo>
                  <a:pt x="323824" y="416852"/>
                </a:moveTo>
                <a:lnTo>
                  <a:pt x="288340" y="452335"/>
                </a:lnTo>
              </a:path>
              <a:path w="329564" h="640079">
                <a:moveTo>
                  <a:pt x="319417" y="474294"/>
                </a:moveTo>
                <a:lnTo>
                  <a:pt x="293243" y="448132"/>
                </a:lnTo>
              </a:path>
              <a:path w="329564" h="640079">
                <a:moveTo>
                  <a:pt x="322821" y="463499"/>
                </a:moveTo>
                <a:lnTo>
                  <a:pt x="287324" y="498983"/>
                </a:lnTo>
              </a:path>
              <a:path w="329564" h="640079">
                <a:moveTo>
                  <a:pt x="318401" y="520941"/>
                </a:moveTo>
                <a:lnTo>
                  <a:pt x="292239" y="494779"/>
                </a:lnTo>
              </a:path>
              <a:path w="329564" h="640079">
                <a:moveTo>
                  <a:pt x="323824" y="517232"/>
                </a:moveTo>
                <a:lnTo>
                  <a:pt x="288340" y="552716"/>
                </a:lnTo>
              </a:path>
              <a:path w="329564" h="640079">
                <a:moveTo>
                  <a:pt x="319417" y="574687"/>
                </a:moveTo>
                <a:lnTo>
                  <a:pt x="293243" y="548513"/>
                </a:lnTo>
              </a:path>
              <a:path w="329564" h="640079">
                <a:moveTo>
                  <a:pt x="317487" y="368693"/>
                </a:moveTo>
                <a:lnTo>
                  <a:pt x="317487" y="303288"/>
                </a:lnTo>
              </a:path>
              <a:path w="329564" h="640079">
                <a:moveTo>
                  <a:pt x="324586" y="639927"/>
                </a:moveTo>
                <a:lnTo>
                  <a:pt x="324586" y="574522"/>
                </a:lnTo>
              </a:path>
              <a:path w="329564" h="640079">
                <a:moveTo>
                  <a:pt x="262737" y="261200"/>
                </a:moveTo>
                <a:lnTo>
                  <a:pt x="262737" y="210515"/>
                </a:lnTo>
              </a:path>
              <a:path w="329564" h="640079">
                <a:moveTo>
                  <a:pt x="211531" y="210007"/>
                </a:moveTo>
                <a:lnTo>
                  <a:pt x="262229" y="210007"/>
                </a:lnTo>
              </a:path>
              <a:path w="329564" h="640079">
                <a:moveTo>
                  <a:pt x="210515" y="210007"/>
                </a:moveTo>
                <a:lnTo>
                  <a:pt x="210515" y="159308"/>
                </a:lnTo>
              </a:path>
              <a:path w="329564" h="640079">
                <a:moveTo>
                  <a:pt x="159308" y="158800"/>
                </a:moveTo>
                <a:lnTo>
                  <a:pt x="210007" y="158800"/>
                </a:lnTo>
              </a:path>
              <a:path w="329564" h="640079">
                <a:moveTo>
                  <a:pt x="165900" y="164376"/>
                </a:moveTo>
                <a:lnTo>
                  <a:pt x="165900" y="113677"/>
                </a:lnTo>
              </a:path>
              <a:path w="329564" h="640079">
                <a:moveTo>
                  <a:pt x="114693" y="113169"/>
                </a:moveTo>
                <a:lnTo>
                  <a:pt x="165392" y="113169"/>
                </a:lnTo>
              </a:path>
              <a:path w="329564" h="640079">
                <a:moveTo>
                  <a:pt x="113677" y="113169"/>
                </a:moveTo>
                <a:lnTo>
                  <a:pt x="113677" y="62471"/>
                </a:lnTo>
              </a:path>
              <a:path w="329564" h="640079">
                <a:moveTo>
                  <a:pt x="62484" y="61963"/>
                </a:moveTo>
                <a:lnTo>
                  <a:pt x="113169" y="61963"/>
                </a:lnTo>
              </a:path>
              <a:path w="329564" h="640079">
                <a:moveTo>
                  <a:pt x="266166" y="257035"/>
                </a:moveTo>
                <a:lnTo>
                  <a:pt x="329272" y="320141"/>
                </a:lnTo>
              </a:path>
              <a:path w="329564" h="640079">
                <a:moveTo>
                  <a:pt x="0" y="0"/>
                </a:moveTo>
                <a:lnTo>
                  <a:pt x="63093" y="63106"/>
                </a:lnTo>
              </a:path>
            </a:pathLst>
          </a:custGeom>
          <a:ln w="15875">
            <a:solidFill>
              <a:srgbClr val="231F20"/>
            </a:solidFill>
          </a:ln>
        </p:spPr>
        <p:txBody>
          <a:bodyPr wrap="square" lIns="0" tIns="0" rIns="0" bIns="0" rtlCol="0"/>
          <a:lstStyle/>
          <a:p>
            <a:endParaRPr/>
          </a:p>
        </p:txBody>
      </p:sp>
      <p:sp>
        <p:nvSpPr>
          <p:cNvPr id="33" name="object 33"/>
          <p:cNvSpPr/>
          <p:nvPr/>
        </p:nvSpPr>
        <p:spPr>
          <a:xfrm>
            <a:off x="7510765" y="6557099"/>
            <a:ext cx="325120" cy="527685"/>
          </a:xfrm>
          <a:custGeom>
            <a:avLst/>
            <a:gdLst/>
            <a:ahLst/>
            <a:cxnLst/>
            <a:rect l="l" t="t" r="r" b="b"/>
            <a:pathLst>
              <a:path w="325119" h="527684">
                <a:moveTo>
                  <a:pt x="261200" y="263131"/>
                </a:moveTo>
                <a:lnTo>
                  <a:pt x="210502" y="263131"/>
                </a:lnTo>
              </a:path>
              <a:path w="325119" h="527684">
                <a:moveTo>
                  <a:pt x="209994" y="314325"/>
                </a:moveTo>
                <a:lnTo>
                  <a:pt x="209994" y="263626"/>
                </a:lnTo>
              </a:path>
              <a:path w="325119" h="527684">
                <a:moveTo>
                  <a:pt x="209994" y="315341"/>
                </a:moveTo>
                <a:lnTo>
                  <a:pt x="159308" y="315341"/>
                </a:lnTo>
              </a:path>
              <a:path w="325119" h="527684">
                <a:moveTo>
                  <a:pt x="158800" y="366547"/>
                </a:moveTo>
                <a:lnTo>
                  <a:pt x="158800" y="315848"/>
                </a:lnTo>
              </a:path>
              <a:path w="325119" h="527684">
                <a:moveTo>
                  <a:pt x="164363" y="359956"/>
                </a:moveTo>
                <a:lnTo>
                  <a:pt x="113677" y="359956"/>
                </a:lnTo>
              </a:path>
              <a:path w="325119" h="527684">
                <a:moveTo>
                  <a:pt x="113169" y="411162"/>
                </a:moveTo>
                <a:lnTo>
                  <a:pt x="113169" y="360464"/>
                </a:lnTo>
              </a:path>
              <a:path w="325119" h="527684">
                <a:moveTo>
                  <a:pt x="113169" y="412178"/>
                </a:moveTo>
                <a:lnTo>
                  <a:pt x="62471" y="412178"/>
                </a:lnTo>
              </a:path>
              <a:path w="325119" h="527684">
                <a:moveTo>
                  <a:pt x="61963" y="463372"/>
                </a:moveTo>
                <a:lnTo>
                  <a:pt x="61963" y="412686"/>
                </a:lnTo>
              </a:path>
              <a:path w="325119" h="527684">
                <a:moveTo>
                  <a:pt x="257035" y="261213"/>
                </a:moveTo>
                <a:lnTo>
                  <a:pt x="320128" y="198107"/>
                </a:lnTo>
              </a:path>
              <a:path w="325119" h="527684">
                <a:moveTo>
                  <a:pt x="0" y="527380"/>
                </a:moveTo>
                <a:lnTo>
                  <a:pt x="63093" y="464286"/>
                </a:lnTo>
              </a:path>
              <a:path w="325119" h="527684">
                <a:moveTo>
                  <a:pt x="325094" y="199250"/>
                </a:moveTo>
                <a:lnTo>
                  <a:pt x="325094" y="0"/>
                </a:lnTo>
              </a:path>
            </a:pathLst>
          </a:custGeom>
          <a:ln w="15875">
            <a:solidFill>
              <a:srgbClr val="231F20"/>
            </a:solidFill>
          </a:ln>
        </p:spPr>
        <p:txBody>
          <a:bodyPr wrap="square" lIns="0" tIns="0" rIns="0" bIns="0" rtlCol="0"/>
          <a:lstStyle/>
          <a:p>
            <a:endParaRPr/>
          </a:p>
        </p:txBody>
      </p:sp>
      <p:grpSp>
        <p:nvGrpSpPr>
          <p:cNvPr id="34" name="object 34"/>
          <p:cNvGrpSpPr/>
          <p:nvPr/>
        </p:nvGrpSpPr>
        <p:grpSpPr>
          <a:xfrm>
            <a:off x="7163586" y="6536309"/>
            <a:ext cx="60960" cy="229235"/>
            <a:chOff x="2480461" y="6536308"/>
            <a:chExt cx="60960" cy="229235"/>
          </a:xfrm>
        </p:grpSpPr>
        <p:sp>
          <p:nvSpPr>
            <p:cNvPr id="35" name="object 35"/>
            <p:cNvSpPr/>
            <p:nvPr/>
          </p:nvSpPr>
          <p:spPr>
            <a:xfrm>
              <a:off x="2509366" y="6536308"/>
              <a:ext cx="1905" cy="229235"/>
            </a:xfrm>
            <a:custGeom>
              <a:avLst/>
              <a:gdLst/>
              <a:ahLst/>
              <a:cxnLst/>
              <a:rect l="l" t="t" r="r" b="b"/>
              <a:pathLst>
                <a:path w="1905" h="229234">
                  <a:moveTo>
                    <a:pt x="0" y="0"/>
                  </a:moveTo>
                  <a:lnTo>
                    <a:pt x="0" y="229158"/>
                  </a:lnTo>
                </a:path>
                <a:path w="1905" h="229234">
                  <a:moveTo>
                    <a:pt x="1524" y="32448"/>
                  </a:moveTo>
                  <a:lnTo>
                    <a:pt x="1524" y="111036"/>
                  </a:lnTo>
                </a:path>
              </a:pathLst>
            </a:custGeom>
            <a:ln w="15875">
              <a:solidFill>
                <a:srgbClr val="231F20"/>
              </a:solidFill>
            </a:ln>
          </p:spPr>
          <p:txBody>
            <a:bodyPr wrap="square" lIns="0" tIns="0" rIns="0" bIns="0" rtlCol="0"/>
            <a:lstStyle/>
            <a:p>
              <a:endParaRPr/>
            </a:p>
          </p:txBody>
        </p:sp>
        <p:sp>
          <p:nvSpPr>
            <p:cNvPr id="36" name="object 36"/>
            <p:cNvSpPr/>
            <p:nvPr/>
          </p:nvSpPr>
          <p:spPr>
            <a:xfrm>
              <a:off x="2480461" y="6637197"/>
              <a:ext cx="60960" cy="60960"/>
            </a:xfrm>
            <a:custGeom>
              <a:avLst/>
              <a:gdLst/>
              <a:ahLst/>
              <a:cxnLst/>
              <a:rect l="l" t="t" r="r" b="b"/>
              <a:pathLst>
                <a:path w="60960" h="60959">
                  <a:moveTo>
                    <a:pt x="60845" y="0"/>
                  </a:moveTo>
                  <a:lnTo>
                    <a:pt x="0" y="0"/>
                  </a:lnTo>
                  <a:lnTo>
                    <a:pt x="30429" y="60845"/>
                  </a:lnTo>
                  <a:lnTo>
                    <a:pt x="60845" y="0"/>
                  </a:lnTo>
                  <a:close/>
                </a:path>
              </a:pathLst>
            </a:custGeom>
            <a:solidFill>
              <a:srgbClr val="231F20"/>
            </a:solidFill>
          </p:spPr>
          <p:txBody>
            <a:bodyPr wrap="square" lIns="0" tIns="0" rIns="0" bIns="0" rtlCol="0"/>
            <a:lstStyle/>
            <a:p>
              <a:endParaRPr/>
            </a:p>
          </p:txBody>
        </p:sp>
      </p:grpSp>
      <p:grpSp>
        <p:nvGrpSpPr>
          <p:cNvPr id="37" name="object 37"/>
          <p:cNvGrpSpPr/>
          <p:nvPr/>
        </p:nvGrpSpPr>
        <p:grpSpPr>
          <a:xfrm>
            <a:off x="7270367" y="6909257"/>
            <a:ext cx="142240" cy="134620"/>
            <a:chOff x="2587242" y="6909257"/>
            <a:chExt cx="142240" cy="134620"/>
          </a:xfrm>
        </p:grpSpPr>
        <p:sp>
          <p:nvSpPr>
            <p:cNvPr id="38" name="object 38"/>
            <p:cNvSpPr/>
            <p:nvPr/>
          </p:nvSpPr>
          <p:spPr>
            <a:xfrm>
              <a:off x="2592005" y="6914019"/>
              <a:ext cx="100330" cy="94615"/>
            </a:xfrm>
            <a:custGeom>
              <a:avLst/>
              <a:gdLst/>
              <a:ahLst/>
              <a:cxnLst/>
              <a:rect l="l" t="t" r="r" b="b"/>
              <a:pathLst>
                <a:path w="100330" h="94615">
                  <a:moveTo>
                    <a:pt x="0" y="0"/>
                  </a:moveTo>
                  <a:lnTo>
                    <a:pt x="100025" y="94462"/>
                  </a:lnTo>
                </a:path>
              </a:pathLst>
            </a:custGeom>
            <a:ln w="9525">
              <a:solidFill>
                <a:srgbClr val="231F20"/>
              </a:solidFill>
            </a:ln>
          </p:spPr>
          <p:txBody>
            <a:bodyPr wrap="square" lIns="0" tIns="0" rIns="0" bIns="0" rtlCol="0"/>
            <a:lstStyle/>
            <a:p>
              <a:endParaRPr/>
            </a:p>
          </p:txBody>
        </p:sp>
        <p:sp>
          <p:nvSpPr>
            <p:cNvPr id="39" name="object 39"/>
            <p:cNvSpPr/>
            <p:nvPr/>
          </p:nvSpPr>
          <p:spPr>
            <a:xfrm>
              <a:off x="2663772" y="6979412"/>
              <a:ext cx="65405" cy="64135"/>
            </a:xfrm>
            <a:custGeom>
              <a:avLst/>
              <a:gdLst/>
              <a:ahLst/>
              <a:cxnLst/>
              <a:rect l="l" t="t" r="r" b="b"/>
              <a:pathLst>
                <a:path w="65405" h="64134">
                  <a:moveTo>
                    <a:pt x="41770" y="0"/>
                  </a:moveTo>
                  <a:lnTo>
                    <a:pt x="0" y="44221"/>
                  </a:lnTo>
                  <a:lnTo>
                    <a:pt x="65112" y="63880"/>
                  </a:lnTo>
                  <a:lnTo>
                    <a:pt x="41770" y="0"/>
                  </a:lnTo>
                  <a:close/>
                </a:path>
              </a:pathLst>
            </a:custGeom>
            <a:solidFill>
              <a:srgbClr val="231F20"/>
            </a:solidFill>
          </p:spPr>
          <p:txBody>
            <a:bodyPr wrap="square" lIns="0" tIns="0" rIns="0" bIns="0" rtlCol="0"/>
            <a:lstStyle/>
            <a:p>
              <a:endParaRPr/>
            </a:p>
          </p:txBody>
        </p:sp>
      </p:grpSp>
      <p:grpSp>
        <p:nvGrpSpPr>
          <p:cNvPr id="40" name="object 40"/>
          <p:cNvGrpSpPr/>
          <p:nvPr/>
        </p:nvGrpSpPr>
        <p:grpSpPr>
          <a:xfrm>
            <a:off x="7406943" y="7115798"/>
            <a:ext cx="60960" cy="226695"/>
            <a:chOff x="2723818" y="7115797"/>
            <a:chExt cx="60960" cy="226695"/>
          </a:xfrm>
        </p:grpSpPr>
        <p:sp>
          <p:nvSpPr>
            <p:cNvPr id="41" name="object 41"/>
            <p:cNvSpPr/>
            <p:nvPr/>
          </p:nvSpPr>
          <p:spPr>
            <a:xfrm>
              <a:off x="2754236" y="7115797"/>
              <a:ext cx="0" cy="175895"/>
            </a:xfrm>
            <a:custGeom>
              <a:avLst/>
              <a:gdLst/>
              <a:ahLst/>
              <a:cxnLst/>
              <a:rect l="l" t="t" r="r" b="b"/>
              <a:pathLst>
                <a:path h="175895">
                  <a:moveTo>
                    <a:pt x="0" y="0"/>
                  </a:moveTo>
                  <a:lnTo>
                    <a:pt x="0" y="175412"/>
                  </a:lnTo>
                </a:path>
              </a:pathLst>
            </a:custGeom>
            <a:ln w="9525">
              <a:solidFill>
                <a:srgbClr val="231F20"/>
              </a:solidFill>
            </a:ln>
          </p:spPr>
          <p:txBody>
            <a:bodyPr wrap="square" lIns="0" tIns="0" rIns="0" bIns="0" rtlCol="0"/>
            <a:lstStyle/>
            <a:p>
              <a:endParaRPr/>
            </a:p>
          </p:txBody>
        </p:sp>
        <p:sp>
          <p:nvSpPr>
            <p:cNvPr id="42" name="object 42"/>
            <p:cNvSpPr/>
            <p:nvPr/>
          </p:nvSpPr>
          <p:spPr>
            <a:xfrm>
              <a:off x="2723818" y="7281075"/>
              <a:ext cx="60960" cy="60960"/>
            </a:xfrm>
            <a:custGeom>
              <a:avLst/>
              <a:gdLst/>
              <a:ahLst/>
              <a:cxnLst/>
              <a:rect l="l" t="t" r="r" b="b"/>
              <a:pathLst>
                <a:path w="60960" h="60959">
                  <a:moveTo>
                    <a:pt x="60832" y="0"/>
                  </a:moveTo>
                  <a:lnTo>
                    <a:pt x="0" y="0"/>
                  </a:lnTo>
                  <a:lnTo>
                    <a:pt x="30416" y="60833"/>
                  </a:lnTo>
                  <a:lnTo>
                    <a:pt x="60832" y="0"/>
                  </a:lnTo>
                  <a:close/>
                </a:path>
              </a:pathLst>
            </a:custGeom>
            <a:solidFill>
              <a:srgbClr val="231F20"/>
            </a:solidFill>
          </p:spPr>
          <p:txBody>
            <a:bodyPr wrap="square" lIns="0" tIns="0" rIns="0" bIns="0" rtlCol="0"/>
            <a:lstStyle/>
            <a:p>
              <a:endParaRPr/>
            </a:p>
          </p:txBody>
        </p:sp>
      </p:grpSp>
      <p:sp>
        <p:nvSpPr>
          <p:cNvPr id="43" name="object 43"/>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34</a:t>
            </a:r>
            <a:endParaRPr sz="900">
              <a:latin typeface="Arial"/>
              <a:cs typeface="Arial"/>
            </a:endParaRPr>
          </a:p>
        </p:txBody>
      </p:sp>
      <p:sp>
        <p:nvSpPr>
          <p:cNvPr id="44" name="object 4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5" name="object 45"/>
          <p:cNvSpPr txBox="1"/>
          <p:nvPr/>
        </p:nvSpPr>
        <p:spPr>
          <a:xfrm>
            <a:off x="7060406" y="742948"/>
            <a:ext cx="762000" cy="189796"/>
          </a:xfrm>
          <a:prstGeom prst="rect">
            <a:avLst/>
          </a:prstGeom>
        </p:spPr>
        <p:txBody>
          <a:bodyPr vert="horz" wrap="square" lIns="0" tIns="12700" rIns="0" bIns="0" rtlCol="0">
            <a:spAutoFit/>
          </a:bodyPr>
          <a:lstStyle/>
          <a:p>
            <a:pPr marL="12700">
              <a:spcBef>
                <a:spcPts val="100"/>
              </a:spcBef>
            </a:pPr>
            <a:r>
              <a:rPr sz="1000" i="1" spc="-114" dirty="0">
                <a:latin typeface="Arial"/>
                <a:cs typeface="Arial"/>
              </a:rPr>
              <a:t>X</a:t>
            </a:r>
            <a:r>
              <a:rPr sz="950" spc="-15" dirty="0">
                <a:latin typeface="Microsoft Sans Serif"/>
                <a:cs typeface="Microsoft Sans Serif"/>
              </a:rPr>
              <a:t>=</a:t>
            </a:r>
            <a:r>
              <a:rPr sz="950" spc="15" dirty="0">
                <a:latin typeface="Microsoft Sans Serif"/>
                <a:cs typeface="Microsoft Sans Serif"/>
              </a:rPr>
              <a:t>100</a:t>
            </a:r>
            <a:r>
              <a:rPr sz="1150" spc="-40" dirty="0">
                <a:latin typeface="Microsoft Sans Serif"/>
                <a:cs typeface="Microsoft Sans Serif"/>
              </a:rPr>
              <a:t>(</a:t>
            </a:r>
            <a:r>
              <a:rPr sz="950" spc="15" dirty="0">
                <a:latin typeface="Microsoft Sans Serif"/>
                <a:cs typeface="Microsoft Sans Serif"/>
              </a:rPr>
              <a:t>1</a:t>
            </a:r>
            <a:r>
              <a:rPr sz="950" spc="-10" dirty="0">
                <a:latin typeface="Microsoft Sans Serif"/>
                <a:cs typeface="Microsoft Sans Serif"/>
              </a:rPr>
              <a:t> </a:t>
            </a:r>
            <a:r>
              <a:rPr sz="950" spc="-15" dirty="0">
                <a:latin typeface="Microsoft Sans Serif"/>
                <a:cs typeface="Microsoft Sans Serif"/>
              </a:rPr>
              <a:t>-</a:t>
            </a:r>
            <a:r>
              <a:rPr sz="1000" i="1" spc="-25" dirty="0">
                <a:latin typeface="Arial"/>
                <a:cs typeface="Arial"/>
              </a:rPr>
              <a:t>a</a:t>
            </a:r>
            <a:r>
              <a:rPr sz="950" spc="85" dirty="0">
                <a:latin typeface="Microsoft Sans Serif"/>
                <a:cs typeface="Microsoft Sans Serif"/>
              </a:rPr>
              <a:t>/</a:t>
            </a:r>
            <a:r>
              <a:rPr sz="1000" i="1" spc="55" dirty="0">
                <a:latin typeface="Arial"/>
                <a:cs typeface="Arial"/>
              </a:rPr>
              <a:t>r</a:t>
            </a:r>
            <a:r>
              <a:rPr sz="1150" spc="-40" dirty="0">
                <a:latin typeface="Microsoft Sans Serif"/>
                <a:cs typeface="Microsoft Sans Serif"/>
              </a:rPr>
              <a:t>)</a:t>
            </a:r>
            <a:endParaRPr sz="1150">
              <a:latin typeface="Microsoft Sans Serif"/>
              <a:cs typeface="Microsoft Sans Serif"/>
            </a:endParaRPr>
          </a:p>
        </p:txBody>
      </p:sp>
      <p:sp>
        <p:nvSpPr>
          <p:cNvPr id="46" name="object 46"/>
          <p:cNvSpPr txBox="1"/>
          <p:nvPr/>
        </p:nvSpPr>
        <p:spPr>
          <a:xfrm>
            <a:off x="5337222" y="1168399"/>
            <a:ext cx="343535"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25" dirty="0">
                <a:solidFill>
                  <a:srgbClr val="171514"/>
                </a:solidFill>
                <a:latin typeface="Microsoft Sans Serif"/>
                <a:cs typeface="Microsoft Sans Serif"/>
              </a:rPr>
              <a:t>modo</a:t>
            </a:r>
            <a:r>
              <a:rPr sz="400" spc="-5" dirty="0">
                <a:solidFill>
                  <a:srgbClr val="171514"/>
                </a:solidFill>
                <a:latin typeface="Microsoft Sans Serif"/>
                <a:cs typeface="Microsoft Sans Serif"/>
              </a:rPr>
              <a:t> </a:t>
            </a:r>
            <a:r>
              <a:rPr sz="400" spc="15" dirty="0">
                <a:solidFill>
                  <a:srgbClr val="171514"/>
                </a:solidFill>
                <a:latin typeface="Microsoft Sans Serif"/>
                <a:cs typeface="Microsoft Sans Serif"/>
              </a:rPr>
              <a:t>que</a:t>
            </a:r>
            <a:endParaRPr sz="400">
              <a:latin typeface="Microsoft Sans Serif"/>
              <a:cs typeface="Microsoft Sans Serif"/>
            </a:endParaRPr>
          </a:p>
        </p:txBody>
      </p:sp>
      <p:sp>
        <p:nvSpPr>
          <p:cNvPr id="47" name="object 47"/>
          <p:cNvSpPr txBox="1"/>
          <p:nvPr/>
        </p:nvSpPr>
        <p:spPr>
          <a:xfrm>
            <a:off x="7141702" y="1360497"/>
            <a:ext cx="630555" cy="173766"/>
          </a:xfrm>
          <a:prstGeom prst="rect">
            <a:avLst/>
          </a:prstGeom>
        </p:spPr>
        <p:txBody>
          <a:bodyPr vert="horz" wrap="square" lIns="0" tIns="12065" rIns="0" bIns="0" rtlCol="0">
            <a:spAutoFit/>
          </a:bodyPr>
          <a:lstStyle/>
          <a:p>
            <a:pPr marL="38100">
              <a:spcBef>
                <a:spcPts val="95"/>
              </a:spcBef>
            </a:pPr>
            <a:r>
              <a:rPr sz="1575" i="1" spc="37" baseline="-34391" dirty="0">
                <a:latin typeface="Arial"/>
                <a:cs typeface="Arial"/>
              </a:rPr>
              <a:t>r</a:t>
            </a:r>
            <a:r>
              <a:rPr sz="1500" spc="37" baseline="-36111" dirty="0" smtClean="0">
                <a:latin typeface="Microsoft Sans Serif"/>
                <a:cs typeface="Microsoft Sans Serif"/>
              </a:rPr>
              <a:t>=</a:t>
            </a:r>
            <a:r>
              <a:rPr lang="es-ES" sz="1500" spc="37" baseline="-36111" dirty="0" smtClean="0">
                <a:latin typeface="Microsoft Sans Serif"/>
                <a:cs typeface="Microsoft Sans Serif"/>
              </a:rPr>
              <a:t> </a:t>
            </a:r>
            <a:r>
              <a:rPr sz="1000" u="sng" spc="5" dirty="0" smtClean="0">
                <a:uFill>
                  <a:solidFill>
                    <a:srgbClr val="000000"/>
                  </a:solidFill>
                </a:uFill>
                <a:latin typeface="Microsoft Sans Serif"/>
                <a:cs typeface="Microsoft Sans Serif"/>
              </a:rPr>
              <a:t>100</a:t>
            </a:r>
            <a:r>
              <a:rPr sz="1050" i="1" u="sng" spc="5" dirty="0" smtClean="0">
                <a:uFill>
                  <a:solidFill>
                    <a:srgbClr val="000000"/>
                  </a:solidFill>
                </a:uFill>
                <a:latin typeface="Arial"/>
                <a:cs typeface="Arial"/>
              </a:rPr>
              <a:t>a</a:t>
            </a:r>
            <a:endParaRPr sz="1050" dirty="0">
              <a:latin typeface="Arial"/>
              <a:cs typeface="Arial"/>
            </a:endParaRPr>
          </a:p>
        </p:txBody>
      </p:sp>
      <p:sp>
        <p:nvSpPr>
          <p:cNvPr id="48" name="object 48"/>
          <p:cNvSpPr txBox="1"/>
          <p:nvPr/>
        </p:nvSpPr>
        <p:spPr>
          <a:xfrm>
            <a:off x="7369158" y="1546069"/>
            <a:ext cx="373380" cy="165430"/>
          </a:xfrm>
          <a:prstGeom prst="rect">
            <a:avLst/>
          </a:prstGeom>
        </p:spPr>
        <p:txBody>
          <a:bodyPr vert="horz" wrap="square" lIns="0" tIns="11430" rIns="0" bIns="0" rtlCol="0">
            <a:spAutoFit/>
          </a:bodyPr>
          <a:lstStyle/>
          <a:p>
            <a:pPr marL="12700">
              <a:spcBef>
                <a:spcPts val="90"/>
              </a:spcBef>
            </a:pPr>
            <a:r>
              <a:rPr sz="950" spc="15" dirty="0">
                <a:latin typeface="Microsoft Sans Serif"/>
                <a:cs typeface="Microsoft Sans Serif"/>
              </a:rPr>
              <a:t>100</a:t>
            </a:r>
            <a:r>
              <a:rPr sz="950" spc="-10" dirty="0">
                <a:latin typeface="Microsoft Sans Serif"/>
                <a:cs typeface="Microsoft Sans Serif"/>
              </a:rPr>
              <a:t> </a:t>
            </a:r>
            <a:r>
              <a:rPr sz="950" spc="-15" dirty="0">
                <a:latin typeface="Microsoft Sans Serif"/>
                <a:cs typeface="Microsoft Sans Serif"/>
              </a:rPr>
              <a:t>-</a:t>
            </a:r>
            <a:r>
              <a:rPr sz="1000" i="1" spc="-114" dirty="0">
                <a:latin typeface="Arial"/>
                <a:cs typeface="Arial"/>
              </a:rPr>
              <a:t>X</a:t>
            </a:r>
            <a:endParaRPr sz="1000">
              <a:latin typeface="Arial"/>
              <a:cs typeface="Arial"/>
            </a:endParaRPr>
          </a:p>
        </p:txBody>
      </p:sp>
      <p:sp>
        <p:nvSpPr>
          <p:cNvPr id="49" name="object 49"/>
          <p:cNvSpPr txBox="1"/>
          <p:nvPr/>
        </p:nvSpPr>
        <p:spPr>
          <a:xfrm>
            <a:off x="9329854" y="1473199"/>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(3.11)</a:t>
            </a:r>
            <a:endParaRPr sz="800">
              <a:latin typeface="Microsoft Sans Serif"/>
              <a:cs typeface="Microsoft Sans Serif"/>
            </a:endParaRPr>
          </a:p>
        </p:txBody>
      </p:sp>
      <p:sp>
        <p:nvSpPr>
          <p:cNvPr id="50" name="object 50"/>
          <p:cNvSpPr txBox="1"/>
          <p:nvPr/>
        </p:nvSpPr>
        <p:spPr>
          <a:xfrm>
            <a:off x="5337221" y="1784348"/>
            <a:ext cx="4324350" cy="2490554"/>
          </a:xfrm>
          <a:prstGeom prst="rect">
            <a:avLst/>
          </a:prstGeom>
        </p:spPr>
        <p:txBody>
          <a:bodyPr vert="horz" wrap="square" lIns="0" tIns="12700" rIns="0" bIns="0" rtlCol="0">
            <a:spAutoFit/>
          </a:bodyPr>
          <a:lstStyle/>
          <a:p>
            <a:pPr marL="12700" marR="60960">
              <a:lnSpc>
                <a:spcPct val="133300"/>
              </a:lnSpc>
              <a:spcBef>
                <a:spcPts val="100"/>
              </a:spcBef>
            </a:pPr>
            <a:r>
              <a:rPr sz="750" spc="-35" dirty="0">
                <a:solidFill>
                  <a:srgbClr val="171514"/>
                </a:solidFill>
                <a:latin typeface="Microsoft Sans Serif"/>
                <a:cs typeface="Microsoft Sans Serif"/>
              </a:rPr>
              <a:t>Si</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suponemos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puesta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es</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lang="es-ES" sz="750" spc="20" dirty="0" smtClean="0">
                <a:solidFill>
                  <a:srgbClr val="171514"/>
                </a:solidFill>
                <a:latin typeface="Microsoft Sans Serif"/>
                <a:cs typeface="Microsoft Sans Serif"/>
              </a:rPr>
              <a:t>jabalina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2,5</a:t>
            </a:r>
            <a:r>
              <a:rPr sz="750" spc="-5" dirty="0">
                <a:solidFill>
                  <a:srgbClr val="171514"/>
                </a:solidFill>
                <a:latin typeface="Microsoft Sans Serif"/>
                <a:cs typeface="Microsoft Sans Serif"/>
              </a:rPr>
              <a:t> </a:t>
            </a:r>
            <a:r>
              <a:rPr sz="750" spc="75" dirty="0">
                <a:solidFill>
                  <a:srgbClr val="171514"/>
                </a:solidFill>
                <a:latin typeface="Microsoft Sans Serif"/>
                <a:cs typeface="Microsoft Sans Serif"/>
              </a:rPr>
              <a:t>m</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5" dirty="0" err="1">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longitud</a:t>
            </a:r>
            <a:r>
              <a:rPr sz="75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mínima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permitida</a:t>
            </a:r>
            <a:r>
              <a:rPr sz="750" spc="3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2,5</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cm</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diá</a:t>
            </a:r>
            <a:r>
              <a:rPr lang="es-ES" sz="750" spc="30" dirty="0" smtClean="0">
                <a:solidFill>
                  <a:srgbClr val="171514"/>
                </a:solidFill>
                <a:latin typeface="Microsoft Sans Serif"/>
                <a:cs typeface="Microsoft Sans Serif"/>
              </a:rPr>
              <a:t>m</a:t>
            </a:r>
            <a:r>
              <a:rPr sz="750" spc="30" dirty="0" smtClean="0">
                <a:solidFill>
                  <a:srgbClr val="171514"/>
                </a:solidFill>
                <a:latin typeface="Microsoft Sans Serif"/>
                <a:cs typeface="Microsoft Sans Serif"/>
              </a:rPr>
              <a:t>,</a:t>
            </a:r>
            <a:r>
              <a:rPr sz="75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entonces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radio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esfera</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equivalente</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ecuación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(3.4)</a:t>
            </a:r>
            <a:r>
              <a:rPr sz="750" spc="-5" dirty="0">
                <a:solidFill>
                  <a:srgbClr val="171514"/>
                </a:solidFill>
                <a:latin typeface="Microsoft Sans Serif"/>
                <a:cs typeface="Microsoft Sans Serif"/>
              </a:rPr>
              <a:t> es </a:t>
            </a:r>
            <a:r>
              <a:rPr sz="750" spc="5" dirty="0">
                <a:solidFill>
                  <a:srgbClr val="171514"/>
                </a:solidFill>
                <a:latin typeface="Microsoft Sans Serif"/>
                <a:cs typeface="Microsoft Sans Serif"/>
              </a:rPr>
              <a:t>43,2</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cm</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radio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área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es</a:t>
            </a:r>
            <a:endParaRPr sz="750" dirty="0">
              <a:latin typeface="Microsoft Sans Serif"/>
              <a:cs typeface="Microsoft Sans Serif"/>
            </a:endParaRPr>
          </a:p>
          <a:p>
            <a:pPr>
              <a:spcBef>
                <a:spcPts val="55"/>
              </a:spcBef>
            </a:pPr>
            <a:endParaRPr sz="1100" dirty="0">
              <a:latin typeface="Microsoft Sans Serif"/>
              <a:cs typeface="Microsoft Sans Serif"/>
            </a:endParaRPr>
          </a:p>
          <a:p>
            <a:pPr marR="85725" algn="ctr"/>
            <a:r>
              <a:rPr sz="800" i="1" spc="10" dirty="0">
                <a:latin typeface="Arial"/>
                <a:cs typeface="Arial"/>
              </a:rPr>
              <a:t>r</a:t>
            </a:r>
            <a:r>
              <a:rPr sz="800" spc="10" dirty="0">
                <a:latin typeface="Microsoft Sans Serif"/>
                <a:cs typeface="Microsoft Sans Serif"/>
              </a:rPr>
              <a:t>=43.2</a:t>
            </a:r>
            <a:r>
              <a:rPr sz="800" spc="-15" dirty="0">
                <a:latin typeface="Microsoft Sans Serif"/>
                <a:cs typeface="Microsoft Sans Serif"/>
              </a:rPr>
              <a:t> </a:t>
            </a:r>
            <a:r>
              <a:rPr sz="800" spc="15" dirty="0">
                <a:latin typeface="Microsoft Sans Serif"/>
                <a:cs typeface="Microsoft Sans Serif"/>
              </a:rPr>
              <a:t>/</a:t>
            </a:r>
            <a:r>
              <a:rPr sz="950" spc="15" dirty="0">
                <a:latin typeface="Microsoft Sans Serif"/>
                <a:cs typeface="Microsoft Sans Serif"/>
              </a:rPr>
              <a:t>(</a:t>
            </a:r>
            <a:r>
              <a:rPr sz="800" spc="15" dirty="0">
                <a:latin typeface="Microsoft Sans Serif"/>
                <a:cs typeface="Microsoft Sans Serif"/>
              </a:rPr>
              <a:t>100</a:t>
            </a:r>
            <a:r>
              <a:rPr sz="800" spc="-15" dirty="0">
                <a:latin typeface="Microsoft Sans Serif"/>
                <a:cs typeface="Microsoft Sans Serif"/>
              </a:rPr>
              <a:t> </a:t>
            </a:r>
            <a:r>
              <a:rPr sz="800" spc="165" dirty="0">
                <a:latin typeface="Microsoft Sans Serif"/>
                <a:cs typeface="Microsoft Sans Serif"/>
              </a:rPr>
              <a:t>–</a:t>
            </a:r>
            <a:r>
              <a:rPr sz="800" spc="-15" dirty="0">
                <a:latin typeface="Microsoft Sans Serif"/>
                <a:cs typeface="Microsoft Sans Serif"/>
              </a:rPr>
              <a:t> </a:t>
            </a:r>
            <a:r>
              <a:rPr sz="800" dirty="0">
                <a:latin typeface="Microsoft Sans Serif"/>
                <a:cs typeface="Microsoft Sans Serif"/>
              </a:rPr>
              <a:t>98</a:t>
            </a:r>
            <a:r>
              <a:rPr sz="950" dirty="0">
                <a:latin typeface="Microsoft Sans Serif"/>
                <a:cs typeface="Microsoft Sans Serif"/>
              </a:rPr>
              <a:t>)</a:t>
            </a:r>
            <a:r>
              <a:rPr sz="800" dirty="0">
                <a:latin typeface="Microsoft Sans Serif"/>
                <a:cs typeface="Microsoft Sans Serif"/>
              </a:rPr>
              <a:t>=21,6</a:t>
            </a:r>
            <a:r>
              <a:rPr sz="800" spc="-15" dirty="0">
                <a:latin typeface="Microsoft Sans Serif"/>
                <a:cs typeface="Microsoft Sans Serif"/>
              </a:rPr>
              <a:t> </a:t>
            </a:r>
            <a:r>
              <a:rPr lang="es-ES" sz="800" spc="40" dirty="0" smtClean="0">
                <a:latin typeface="Microsoft Sans Serif"/>
                <a:cs typeface="Microsoft Sans Serif"/>
              </a:rPr>
              <a:t>m</a:t>
            </a:r>
            <a:r>
              <a:rPr sz="800" spc="40" dirty="0" smtClean="0">
                <a:latin typeface="Microsoft Sans Serif"/>
                <a:cs typeface="Microsoft Sans Serif"/>
              </a:rPr>
              <a:t>s</a:t>
            </a:r>
            <a:endParaRPr sz="800" dirty="0">
              <a:latin typeface="Microsoft Sans Serif"/>
              <a:cs typeface="Microsoft Sans Serif"/>
            </a:endParaRPr>
          </a:p>
          <a:p>
            <a:pPr marL="12700" marR="5080">
              <a:lnSpc>
                <a:spcPct val="133300"/>
              </a:lnSpc>
              <a:spcBef>
                <a:spcPts val="1160"/>
              </a:spcBef>
            </a:pPr>
            <a:r>
              <a:rPr sz="750" spc="-35" dirty="0">
                <a:solidFill>
                  <a:srgbClr val="171514"/>
                </a:solidFill>
                <a:latin typeface="Microsoft Sans Serif"/>
                <a:cs typeface="Microsoft Sans Serif"/>
              </a:rPr>
              <a:t>Si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requiere </a:t>
            </a:r>
            <a:r>
              <a:rPr sz="750" spc="35" dirty="0">
                <a:solidFill>
                  <a:srgbClr val="171514"/>
                </a:solidFill>
                <a:latin typeface="Microsoft Sans Serif"/>
                <a:cs typeface="Microsoft Sans Serif"/>
              </a:rPr>
              <a:t>obtener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separación eléctrica efectiva </a:t>
            </a:r>
            <a:r>
              <a:rPr sz="750" spc="35" dirty="0">
                <a:solidFill>
                  <a:srgbClr val="171514"/>
                </a:solidFill>
                <a:latin typeface="Microsoft Sans Serif"/>
                <a:cs typeface="Microsoft Sans Serif"/>
              </a:rPr>
              <a:t>entre </a:t>
            </a:r>
            <a:r>
              <a:rPr sz="750" spc="20" dirty="0">
                <a:solidFill>
                  <a:srgbClr val="171514"/>
                </a:solidFill>
                <a:latin typeface="Microsoft Sans Serif"/>
                <a:cs typeface="Microsoft Sans Serif"/>
              </a:rPr>
              <a:t>dos electrodos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puesta</a:t>
            </a:r>
            <a:r>
              <a:rPr sz="750" spc="20"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err="1" smtClean="0">
                <a:solidFill>
                  <a:srgbClr val="171514"/>
                </a:solidFill>
                <a:latin typeface="Microsoft Sans Serif"/>
                <a:cs typeface="Microsoft Sans Serif"/>
              </a:rPr>
              <a:t>tierra</a:t>
            </a:r>
            <a:r>
              <a:rPr lang="es-ES" sz="750" spc="3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diferentes</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ellos</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ser</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inferior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20</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menor</a:t>
            </a:r>
            <a:r>
              <a:rPr sz="750" spc="3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entonces</a:t>
            </a:r>
            <a:r>
              <a:rPr lang="es-ES" sz="750" spc="20"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hay</a:t>
            </a:r>
            <a:r>
              <a:rPr sz="750" spc="2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superposición</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30" dirty="0">
                <a:solidFill>
                  <a:srgbClr val="171514"/>
                </a:solidFill>
                <a:latin typeface="Microsoft Sans Serif"/>
                <a:cs typeface="Microsoft Sans Serif"/>
              </a:rPr>
              <a:t> </a:t>
            </a:r>
            <a:r>
              <a:rPr sz="750" spc="5" dirty="0">
                <a:solidFill>
                  <a:srgbClr val="171514"/>
                </a:solidFill>
                <a:latin typeface="Microsoft Sans Serif"/>
                <a:cs typeface="Microsoft Sans Serif"/>
              </a:rPr>
              <a:t>sus</a:t>
            </a:r>
            <a:r>
              <a:rPr sz="750" spc="30" dirty="0">
                <a:solidFill>
                  <a:srgbClr val="171514"/>
                </a:solidFill>
                <a:latin typeface="Microsoft Sans Serif"/>
                <a:cs typeface="Microsoft Sans Serif"/>
              </a:rPr>
              <a:t> </a:t>
            </a:r>
            <a:r>
              <a:rPr sz="750" spc="10" dirty="0">
                <a:solidFill>
                  <a:srgbClr val="171514"/>
                </a:solidFill>
                <a:latin typeface="Microsoft Sans Serif"/>
                <a:cs typeface="Microsoft Sans Serif"/>
              </a:rPr>
              <a:t>respectivas</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áreas</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30" dirty="0">
                <a:solidFill>
                  <a:srgbClr val="171514"/>
                </a:solidFill>
                <a:latin typeface="Microsoft Sans Serif"/>
                <a:cs typeface="Microsoft Sans Serif"/>
              </a:rPr>
              <a:t> </a:t>
            </a:r>
            <a:r>
              <a:rPr sz="750" spc="10" dirty="0">
                <a:solidFill>
                  <a:srgbClr val="171514"/>
                </a:solidFill>
                <a:latin typeface="Microsoft Sans Serif"/>
                <a:cs typeface="Microsoft Sans Serif"/>
              </a:rPr>
              <a:t>resistencia.</a:t>
            </a:r>
            <a:r>
              <a:rPr sz="750" spc="30" dirty="0">
                <a:solidFill>
                  <a:srgbClr val="171514"/>
                </a:solidFill>
                <a:latin typeface="Microsoft Sans Serif"/>
                <a:cs typeface="Microsoft Sans Serif"/>
              </a:rPr>
              <a:t> </a:t>
            </a:r>
            <a:r>
              <a:rPr sz="750" spc="15" dirty="0">
                <a:solidFill>
                  <a:srgbClr val="171514"/>
                </a:solidFill>
                <a:latin typeface="Microsoft Sans Serif"/>
                <a:cs typeface="Microsoft Sans Serif"/>
              </a:rPr>
              <a:t>Eléctricamente,</a:t>
            </a:r>
            <a:r>
              <a:rPr sz="750" spc="3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esto</a:t>
            </a:r>
            <a:r>
              <a:rPr sz="750" spc="2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significa</a:t>
            </a:r>
            <a:r>
              <a:rPr lang="es-ES" sz="750" spc="2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existe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mutua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puntos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puesta</a:t>
            </a:r>
            <a:r>
              <a:rPr sz="750" dirty="0">
                <a:solidFill>
                  <a:srgbClr val="171514"/>
                </a:solidFill>
                <a:latin typeface="Microsoft Sans Serif"/>
                <a:cs typeface="Microsoft Sans Serif"/>
              </a:rPr>
              <a:t> 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dirty="0">
                <a:solidFill>
                  <a:srgbClr val="171514"/>
                </a:solidFill>
                <a:latin typeface="Microsoft Sans Serif"/>
                <a:cs typeface="Microsoft Sans Serif"/>
              </a:rPr>
              <a:t> 3.12a).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efecto</a:t>
            </a:r>
            <a:r>
              <a:rPr lang="es-ES" sz="750" spc="2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10" dirty="0">
                <a:solidFill>
                  <a:srgbClr val="171514"/>
                </a:solidFill>
                <a:latin typeface="Microsoft Sans Serif"/>
                <a:cs typeface="Microsoft Sans Serif"/>
              </a:rPr>
              <a:t>esta </a:t>
            </a:r>
            <a:r>
              <a:rPr sz="750" spc="15" dirty="0">
                <a:solidFill>
                  <a:srgbClr val="171514"/>
                </a:solidFill>
                <a:latin typeface="Microsoft Sans Serif"/>
                <a:cs typeface="Microsoft Sans Serif"/>
              </a:rPr>
              <a:t>resistencia </a:t>
            </a:r>
            <a:r>
              <a:rPr sz="750" spc="25" dirty="0">
                <a:solidFill>
                  <a:srgbClr val="171514"/>
                </a:solidFill>
                <a:latin typeface="Microsoft Sans Serif"/>
                <a:cs typeface="Microsoft Sans Serif"/>
              </a:rPr>
              <a:t>puede </a:t>
            </a:r>
            <a:r>
              <a:rPr sz="750" spc="10" dirty="0">
                <a:solidFill>
                  <a:srgbClr val="171514"/>
                </a:solidFill>
                <a:latin typeface="Microsoft Sans Serif"/>
                <a:cs typeface="Microsoft Sans Serif"/>
              </a:rPr>
              <a:t>aclararse </a:t>
            </a:r>
            <a:r>
              <a:rPr sz="750" dirty="0">
                <a:solidFill>
                  <a:srgbClr val="171514"/>
                </a:solidFill>
                <a:latin typeface="Microsoft Sans Serif"/>
                <a:cs typeface="Microsoft Sans Serif"/>
              </a:rPr>
              <a:t>a </a:t>
            </a:r>
            <a:r>
              <a:rPr sz="750" spc="40" dirty="0">
                <a:solidFill>
                  <a:srgbClr val="171514"/>
                </a:solidFill>
                <a:latin typeface="Microsoft Sans Serif"/>
                <a:cs typeface="Microsoft Sans Serif"/>
              </a:rPr>
              <a:t>partir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figura </a:t>
            </a:r>
            <a:r>
              <a:rPr sz="750" spc="10" dirty="0">
                <a:solidFill>
                  <a:srgbClr val="171514"/>
                </a:solidFill>
                <a:latin typeface="Microsoft Sans Serif"/>
                <a:cs typeface="Microsoft Sans Serif"/>
              </a:rPr>
              <a:t>3.12b; </a:t>
            </a:r>
            <a:r>
              <a:rPr sz="750" spc="25" dirty="0">
                <a:solidFill>
                  <a:srgbClr val="171514"/>
                </a:solidFill>
                <a:latin typeface="Microsoft Sans Serif"/>
                <a:cs typeface="Microsoft Sans Serif"/>
              </a:rPr>
              <a:t>cuando </a:t>
            </a:r>
            <a:r>
              <a:rPr sz="750" spc="30" dirty="0">
                <a:solidFill>
                  <a:srgbClr val="171514"/>
                </a:solidFill>
                <a:latin typeface="Microsoft Sans Serif"/>
                <a:cs typeface="Microsoft Sans Serif"/>
              </a:rPr>
              <a:t>ocurre</a:t>
            </a:r>
            <a:r>
              <a:rPr sz="750" spc="30" dirty="0">
                <a:solidFill>
                  <a:srgbClr val="171514"/>
                </a:solidFill>
                <a:latin typeface="Microsoft Sans Serif"/>
                <a:cs typeface="Microsoft Sans Serif"/>
              </a:rPr>
              <a:t> </a:t>
            </a:r>
            <a:r>
              <a:rPr sz="750" spc="45" dirty="0">
                <a:solidFill>
                  <a:srgbClr val="171514"/>
                </a:solidFill>
                <a:latin typeface="Microsoft Sans Serif"/>
                <a:cs typeface="Microsoft Sans Serif"/>
              </a:rPr>
              <a:t>un </a:t>
            </a:r>
            <a:r>
              <a:rPr sz="750" spc="30" dirty="0" err="1" smtClean="0">
                <a:solidFill>
                  <a:srgbClr val="171514"/>
                </a:solidFill>
                <a:latin typeface="Microsoft Sans Serif"/>
                <a:cs typeface="Microsoft Sans Serif"/>
              </a:rPr>
              <a:t>cortocircuito</a:t>
            </a:r>
            <a:r>
              <a:rPr lang="es-ES" sz="750" spc="30"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entre </a:t>
            </a:r>
            <a:r>
              <a:rPr sz="750" spc="30" dirty="0">
                <a:solidFill>
                  <a:srgbClr val="171514"/>
                </a:solidFill>
                <a:latin typeface="Microsoft Sans Serif"/>
                <a:cs typeface="Microsoft Sans Serif"/>
              </a:rPr>
              <a:t>una </a:t>
            </a:r>
            <a:r>
              <a:rPr sz="750" spc="10" dirty="0">
                <a:solidFill>
                  <a:srgbClr val="171514"/>
                </a:solidFill>
                <a:latin typeface="Microsoft Sans Serif"/>
                <a:cs typeface="Microsoft Sans Serif"/>
              </a:rPr>
              <a:t>fase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cuerpo </a:t>
            </a:r>
            <a:r>
              <a:rPr sz="750" spc="20" dirty="0">
                <a:solidFill>
                  <a:srgbClr val="171514"/>
                </a:solidFill>
                <a:latin typeface="Microsoft Sans Serif"/>
                <a:cs typeface="Microsoft Sans Serif"/>
              </a:rPr>
              <a:t>del </a:t>
            </a:r>
            <a:r>
              <a:rPr sz="750" spc="35" dirty="0">
                <a:solidFill>
                  <a:srgbClr val="171514"/>
                </a:solidFill>
                <a:latin typeface="Microsoft Sans Serif"/>
                <a:cs typeface="Microsoft Sans Serif"/>
              </a:rPr>
              <a:t>transformador,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potencial </a:t>
            </a:r>
            <a:r>
              <a:rPr sz="750" spc="20" dirty="0">
                <a:solidFill>
                  <a:srgbClr val="171514"/>
                </a:solidFill>
                <a:latin typeface="Microsoft Sans Serif"/>
                <a:cs typeface="Microsoft Sans Serif"/>
              </a:rPr>
              <a:t>del </a:t>
            </a:r>
            <a:r>
              <a:rPr sz="750" spc="45" dirty="0">
                <a:solidFill>
                  <a:srgbClr val="171514"/>
                </a:solidFill>
                <a:latin typeface="Microsoft Sans Serif"/>
                <a:cs typeface="Microsoft Sans Serif"/>
              </a:rPr>
              <a:t>punto </a:t>
            </a:r>
            <a:r>
              <a:rPr sz="750" spc="-85" dirty="0">
                <a:solidFill>
                  <a:srgbClr val="171514"/>
                </a:solidFill>
                <a:latin typeface="Microsoft Sans Serif"/>
                <a:cs typeface="Microsoft Sans Serif"/>
              </a:rPr>
              <a:t>E </a:t>
            </a:r>
            <a:r>
              <a:rPr sz="750" spc="35" dirty="0">
                <a:solidFill>
                  <a:srgbClr val="171514"/>
                </a:solidFill>
                <a:latin typeface="Microsoft Sans Serif"/>
                <a:cs typeface="Microsoft Sans Serif"/>
              </a:rPr>
              <a:t>aumenta</a:t>
            </a:r>
            <a:r>
              <a:rPr sz="750" spc="3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valor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depende</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magnitud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en </a:t>
            </a:r>
            <a:r>
              <a:rPr sz="750" spc="-85" dirty="0">
                <a:solidFill>
                  <a:srgbClr val="171514"/>
                </a:solidFill>
                <a:latin typeface="Microsoft Sans Serif"/>
                <a:cs typeface="Microsoft Sans Serif"/>
              </a:rPr>
              <a:t>E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corriente </a:t>
            </a:r>
            <a:r>
              <a:rPr sz="750" spc="25" dirty="0">
                <a:solidFill>
                  <a:srgbClr val="171514"/>
                </a:solidFill>
                <a:latin typeface="Microsoft Sans Serif"/>
                <a:cs typeface="Microsoft Sans Serif"/>
              </a:rPr>
              <a:t>de cortocircuito</a:t>
            </a:r>
            <a:r>
              <a:rPr sz="750" spc="25" dirty="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El</a:t>
            </a:r>
            <a:r>
              <a:rPr lang="es-ES" sz="750" spc="-3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potencial</a:t>
            </a:r>
            <a:r>
              <a:rPr sz="750" spc="2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45" dirty="0">
                <a:solidFill>
                  <a:srgbClr val="171514"/>
                </a:solidFill>
                <a:latin typeface="Microsoft Sans Serif"/>
                <a:cs typeface="Microsoft Sans Serif"/>
              </a:rPr>
              <a:t>punto </a:t>
            </a:r>
            <a:r>
              <a:rPr sz="750" spc="-50" dirty="0">
                <a:solidFill>
                  <a:srgbClr val="171514"/>
                </a:solidFill>
                <a:latin typeface="Microsoft Sans Serif"/>
                <a:cs typeface="Microsoft Sans Serif"/>
              </a:rPr>
              <a:t>S, </a:t>
            </a:r>
            <a:r>
              <a:rPr sz="750" spc="5" dirty="0">
                <a:solidFill>
                  <a:srgbClr val="171514"/>
                </a:solidFill>
                <a:latin typeface="Microsoft Sans Serif"/>
                <a:cs typeface="Microsoft Sans Serif"/>
              </a:rPr>
              <a:t>y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lo </a:t>
            </a:r>
            <a:r>
              <a:rPr sz="750" spc="40" dirty="0">
                <a:solidFill>
                  <a:srgbClr val="171514"/>
                </a:solidFill>
                <a:latin typeface="Microsoft Sans Serif"/>
                <a:cs typeface="Microsoft Sans Serif"/>
              </a:rPr>
              <a:t>tanto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cuerpo </a:t>
            </a:r>
            <a:r>
              <a:rPr sz="750" spc="20" dirty="0">
                <a:solidFill>
                  <a:srgbClr val="171514"/>
                </a:solidFill>
                <a:latin typeface="Microsoft Sans Serif"/>
                <a:cs typeface="Microsoft Sans Serif"/>
              </a:rPr>
              <a:t>conectado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dirty="0">
                <a:solidFill>
                  <a:srgbClr val="171514"/>
                </a:solidFill>
                <a:latin typeface="Microsoft Sans Serif"/>
                <a:cs typeface="Microsoft Sans Serif"/>
              </a:rPr>
              <a:t>a </a:t>
            </a:r>
            <a:r>
              <a:rPr sz="750" spc="20" dirty="0">
                <a:solidFill>
                  <a:srgbClr val="171514"/>
                </a:solidFill>
                <a:latin typeface="Microsoft Sans Serif"/>
                <a:cs typeface="Microsoft Sans Serif"/>
              </a:rPr>
              <a:t>través </a:t>
            </a:r>
            <a:r>
              <a:rPr sz="750" spc="25" dirty="0">
                <a:solidFill>
                  <a:srgbClr val="171514"/>
                </a:solidFill>
                <a:latin typeface="Microsoft Sans Serif"/>
                <a:cs typeface="Microsoft Sans Serif"/>
              </a:rPr>
              <a:t>de </a:t>
            </a:r>
            <a:r>
              <a:rPr sz="750" spc="-50" dirty="0">
                <a:solidFill>
                  <a:srgbClr val="171514"/>
                </a:solidFill>
                <a:latin typeface="Microsoft Sans Serif"/>
                <a:cs typeface="Microsoft Sans Serif"/>
              </a:rPr>
              <a:t>S, </a:t>
            </a:r>
            <a:r>
              <a:rPr sz="750" spc="35" dirty="0">
                <a:solidFill>
                  <a:srgbClr val="171514"/>
                </a:solidFill>
                <a:latin typeface="Microsoft Sans Serif"/>
                <a:cs typeface="Microsoft Sans Serif"/>
              </a:rPr>
              <a:t>aumenta</a:t>
            </a:r>
            <a:r>
              <a:rPr sz="750" spc="3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45" dirty="0" smtClean="0">
                <a:solidFill>
                  <a:srgbClr val="171514"/>
                </a:solidFill>
                <a:latin typeface="Microsoft Sans Serif"/>
                <a:cs typeface="Microsoft Sans Serif"/>
              </a:rPr>
              <a:t>un</a:t>
            </a:r>
            <a:r>
              <a:rPr lang="es-ES" sz="750" spc="4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valor </a:t>
            </a:r>
            <a:r>
              <a:rPr sz="750" spc="35" dirty="0">
                <a:solidFill>
                  <a:srgbClr val="171514"/>
                </a:solidFill>
                <a:latin typeface="Microsoft Sans Serif"/>
                <a:cs typeface="Microsoft Sans Serif"/>
              </a:rPr>
              <a:t>determinado </a:t>
            </a:r>
            <a:r>
              <a:rPr sz="750" spc="45" dirty="0">
                <a:solidFill>
                  <a:srgbClr val="171514"/>
                </a:solidFill>
                <a:latin typeface="Microsoft Sans Serif"/>
                <a:cs typeface="Microsoft Sans Serif"/>
              </a:rPr>
              <a:t>por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valor de </a:t>
            </a:r>
            <a:r>
              <a:rPr sz="750" spc="10" dirty="0">
                <a:solidFill>
                  <a:srgbClr val="171514"/>
                </a:solidFill>
                <a:latin typeface="Microsoft Sans Serif"/>
                <a:cs typeface="Microsoft Sans Serif"/>
              </a:rPr>
              <a:t>la </a:t>
            </a:r>
            <a:r>
              <a:rPr sz="750" spc="15" dirty="0" err="1">
                <a:solidFill>
                  <a:srgbClr val="171514"/>
                </a:solidFill>
                <a:latin typeface="Microsoft Sans Serif"/>
                <a:cs typeface="Microsoft Sans Serif"/>
              </a:rPr>
              <a:t>resistencia</a:t>
            </a:r>
            <a:r>
              <a:rPr sz="750" spc="1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mutua</a:t>
            </a:r>
            <a:r>
              <a:rPr sz="750" i="1" spc="30" dirty="0" err="1" smtClean="0">
                <a:solidFill>
                  <a:srgbClr val="171514"/>
                </a:solidFill>
                <a:latin typeface="Arial"/>
                <a:cs typeface="Arial"/>
              </a:rPr>
              <a:t>R</a:t>
            </a:r>
            <a:r>
              <a:rPr lang="es-ES" sz="450" i="1" spc="30" dirty="0" smtClean="0">
                <a:solidFill>
                  <a:srgbClr val="171514"/>
                </a:solidFill>
                <a:latin typeface="Arial"/>
                <a:cs typeface="Arial"/>
              </a:rPr>
              <a:t>m</a:t>
            </a:r>
            <a:r>
              <a:rPr sz="750" spc="30" dirty="0" smtClean="0">
                <a:solidFill>
                  <a:srgbClr val="171514"/>
                </a:solidFill>
                <a:latin typeface="Microsoft Sans Serif"/>
                <a:cs typeface="Microsoft Sans Serif"/>
              </a:rPr>
              <a:t>entre </a:t>
            </a:r>
            <a:r>
              <a:rPr sz="750" spc="10" dirty="0">
                <a:solidFill>
                  <a:srgbClr val="171514"/>
                </a:solidFill>
                <a:latin typeface="Microsoft Sans Serif"/>
                <a:cs typeface="Microsoft Sans Serif"/>
              </a:rPr>
              <a:t>los </a:t>
            </a:r>
            <a:r>
              <a:rPr sz="750" spc="35" dirty="0">
                <a:solidFill>
                  <a:srgbClr val="171514"/>
                </a:solidFill>
                <a:latin typeface="Microsoft Sans Serif"/>
                <a:cs typeface="Microsoft Sans Serif"/>
              </a:rPr>
              <a:t>puntos </a:t>
            </a:r>
            <a:r>
              <a:rPr sz="750" spc="-90" dirty="0">
                <a:solidFill>
                  <a:srgbClr val="171514"/>
                </a:solidFill>
                <a:latin typeface="Microsoft Sans Serif"/>
                <a:cs typeface="Microsoft Sans Serif"/>
              </a:rPr>
              <a:t>S </a:t>
            </a:r>
            <a:r>
              <a:rPr sz="750" spc="5" dirty="0">
                <a:solidFill>
                  <a:srgbClr val="171514"/>
                </a:solidFill>
                <a:latin typeface="Microsoft Sans Serif"/>
                <a:cs typeface="Microsoft Sans Serif"/>
              </a:rPr>
              <a:t>y </a:t>
            </a:r>
            <a:r>
              <a:rPr sz="750" spc="-50" dirty="0">
                <a:solidFill>
                  <a:srgbClr val="171514"/>
                </a:solidFill>
                <a:latin typeface="Microsoft Sans Serif"/>
                <a:cs typeface="Microsoft Sans Serif"/>
              </a:rPr>
              <a:t>E. </a:t>
            </a:r>
            <a:r>
              <a:rPr sz="750" spc="20" dirty="0" err="1">
                <a:solidFill>
                  <a:srgbClr val="171514"/>
                </a:solidFill>
                <a:latin typeface="Microsoft Sans Serif"/>
                <a:cs typeface="Microsoft Sans Serif"/>
              </a:rPr>
              <a:t>Cuanto</a:t>
            </a:r>
            <a:r>
              <a:rPr sz="750" spc="2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más</a:t>
            </a:r>
            <a:r>
              <a:rPr lang="es-ES" sz="750" spc="2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cerca</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estén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puntos,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mayor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será</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mutua</a:t>
            </a:r>
            <a:r>
              <a:rPr sz="750" spc="35" dirty="0">
                <a:solidFill>
                  <a:srgbClr val="171514"/>
                </a:solidFill>
                <a:latin typeface="Microsoft Sans Serif"/>
                <a:cs typeface="Microsoft Sans Serif"/>
              </a:rPr>
              <a:t>.</a:t>
            </a:r>
            <a:endParaRPr sz="750" dirty="0">
              <a:latin typeface="Microsoft Sans Serif"/>
              <a:cs typeface="Microsoft Sans Serif"/>
            </a:endParaRPr>
          </a:p>
        </p:txBody>
      </p:sp>
      <p:sp>
        <p:nvSpPr>
          <p:cNvPr id="51" name="object 51"/>
          <p:cNvSpPr txBox="1"/>
          <p:nvPr/>
        </p:nvSpPr>
        <p:spPr>
          <a:xfrm>
            <a:off x="7252005" y="5115674"/>
            <a:ext cx="617220" cy="242570"/>
          </a:xfrm>
          <a:prstGeom prst="rect">
            <a:avLst/>
          </a:prstGeom>
        </p:spPr>
        <p:txBody>
          <a:bodyPr vert="horz" wrap="square" lIns="0" tIns="48260" rIns="0" bIns="0" rtlCol="0">
            <a:spAutoFit/>
          </a:bodyPr>
          <a:lstStyle/>
          <a:p>
            <a:pPr marL="12065" algn="ctr">
              <a:spcBef>
                <a:spcPts val="380"/>
              </a:spcBef>
            </a:pPr>
            <a:r>
              <a:rPr sz="400" spc="10" dirty="0">
                <a:solidFill>
                  <a:srgbClr val="171514"/>
                </a:solidFill>
                <a:latin typeface="Microsoft Sans Serif"/>
                <a:cs typeface="Microsoft Sans Serif"/>
              </a:rPr>
              <a:t>superposición</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endParaRPr sz="400">
              <a:latin typeface="Microsoft Sans Serif"/>
              <a:cs typeface="Microsoft Sans Serif"/>
            </a:endParaRPr>
          </a:p>
          <a:p>
            <a:pPr algn="ctr">
              <a:spcBef>
                <a:spcPts val="350"/>
              </a:spcBef>
            </a:pPr>
            <a:r>
              <a:rPr sz="500" spc="5" dirty="0">
                <a:solidFill>
                  <a:srgbClr val="171514"/>
                </a:solidFill>
                <a:latin typeface="Microsoft Sans Serif"/>
                <a:cs typeface="Microsoft Sans Serif"/>
              </a:rPr>
              <a:t>áreas</a:t>
            </a:r>
            <a:r>
              <a:rPr sz="500" spc="-3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5" dirty="0">
                <a:solidFill>
                  <a:srgbClr val="171514"/>
                </a:solidFill>
                <a:latin typeface="Microsoft Sans Serif"/>
                <a:cs typeface="Microsoft Sans Serif"/>
              </a:rPr>
              <a:t> </a:t>
            </a:r>
            <a:r>
              <a:rPr sz="500" spc="10" dirty="0">
                <a:solidFill>
                  <a:srgbClr val="171514"/>
                </a:solidFill>
                <a:latin typeface="Microsoft Sans Serif"/>
                <a:cs typeface="Microsoft Sans Serif"/>
              </a:rPr>
              <a:t>resistencia</a:t>
            </a:r>
            <a:endParaRPr sz="500">
              <a:latin typeface="Microsoft Sans Serif"/>
              <a:cs typeface="Microsoft Sans Serif"/>
            </a:endParaRPr>
          </a:p>
        </p:txBody>
      </p:sp>
      <p:sp>
        <p:nvSpPr>
          <p:cNvPr id="52" name="object 52"/>
          <p:cNvSpPr txBox="1"/>
          <p:nvPr/>
        </p:nvSpPr>
        <p:spPr>
          <a:xfrm>
            <a:off x="6579726" y="5677152"/>
            <a:ext cx="146685" cy="135935"/>
          </a:xfrm>
          <a:prstGeom prst="rect">
            <a:avLst/>
          </a:prstGeom>
        </p:spPr>
        <p:txBody>
          <a:bodyPr vert="horz" wrap="square" lIns="0" tIns="12700" rIns="0" bIns="0" rtlCol="0">
            <a:spAutoFit/>
          </a:bodyPr>
          <a:lstStyle/>
          <a:p>
            <a:pPr marL="12700">
              <a:spcBef>
                <a:spcPts val="100"/>
              </a:spcBef>
            </a:pPr>
            <a:r>
              <a:rPr sz="800" spc="50" dirty="0">
                <a:solidFill>
                  <a:srgbClr val="171514"/>
                </a:solidFill>
                <a:latin typeface="Microsoft Sans Serif"/>
                <a:cs typeface="Microsoft Sans Serif"/>
              </a:rPr>
              <a:t>mi</a:t>
            </a:r>
            <a:endParaRPr sz="800">
              <a:latin typeface="Microsoft Sans Serif"/>
              <a:cs typeface="Microsoft Sans Serif"/>
            </a:endParaRPr>
          </a:p>
        </p:txBody>
      </p:sp>
      <p:sp>
        <p:nvSpPr>
          <p:cNvPr id="53" name="object 53"/>
          <p:cNvSpPr txBox="1"/>
          <p:nvPr/>
        </p:nvSpPr>
        <p:spPr>
          <a:xfrm>
            <a:off x="7959555" y="5669227"/>
            <a:ext cx="81280" cy="135935"/>
          </a:xfrm>
          <a:prstGeom prst="rect">
            <a:avLst/>
          </a:prstGeom>
        </p:spPr>
        <p:txBody>
          <a:bodyPr vert="horz" wrap="square" lIns="0" tIns="12700" rIns="0" bIns="0" rtlCol="0">
            <a:spAutoFit/>
          </a:bodyPr>
          <a:lstStyle/>
          <a:p>
            <a:pPr marL="12700">
              <a:spcBef>
                <a:spcPts val="100"/>
              </a:spcBef>
            </a:pPr>
            <a:r>
              <a:rPr sz="800" spc="-95" dirty="0">
                <a:solidFill>
                  <a:srgbClr val="171514"/>
                </a:solidFill>
                <a:latin typeface="Microsoft Sans Serif"/>
                <a:cs typeface="Microsoft Sans Serif"/>
              </a:rPr>
              <a:t>S</a:t>
            </a:r>
            <a:endParaRPr sz="800">
              <a:latin typeface="Microsoft Sans Serif"/>
              <a:cs typeface="Microsoft Sans Serif"/>
            </a:endParaRPr>
          </a:p>
        </p:txBody>
      </p:sp>
      <p:sp>
        <p:nvSpPr>
          <p:cNvPr id="54" name="object 54"/>
          <p:cNvSpPr txBox="1"/>
          <p:nvPr/>
        </p:nvSpPr>
        <p:spPr>
          <a:xfrm>
            <a:off x="7413815" y="6235636"/>
            <a:ext cx="143510" cy="135935"/>
          </a:xfrm>
          <a:prstGeom prst="rect">
            <a:avLst/>
          </a:prstGeom>
        </p:spPr>
        <p:txBody>
          <a:bodyPr vert="horz" wrap="square" lIns="0" tIns="12700" rIns="0" bIns="0" rtlCol="0">
            <a:spAutoFit/>
          </a:bodyPr>
          <a:lstStyle/>
          <a:p>
            <a:pPr marL="12700">
              <a:spcBef>
                <a:spcPts val="100"/>
              </a:spcBef>
            </a:pPr>
            <a:r>
              <a:rPr sz="800" spc="-20" dirty="0">
                <a:solidFill>
                  <a:srgbClr val="171514"/>
                </a:solidFill>
                <a:latin typeface="Microsoft Sans Serif"/>
                <a:cs typeface="Microsoft Sans Serif"/>
              </a:rPr>
              <a:t>(a)</a:t>
            </a:r>
            <a:endParaRPr sz="800">
              <a:latin typeface="Microsoft Sans Serif"/>
              <a:cs typeface="Microsoft Sans Serif"/>
            </a:endParaRPr>
          </a:p>
        </p:txBody>
      </p:sp>
      <p:sp>
        <p:nvSpPr>
          <p:cNvPr id="55" name="object 55"/>
          <p:cNvSpPr txBox="1"/>
          <p:nvPr/>
        </p:nvSpPr>
        <p:spPr>
          <a:xfrm>
            <a:off x="7150996" y="6935073"/>
            <a:ext cx="132715"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spc="5" dirty="0">
                <a:solidFill>
                  <a:srgbClr val="171514"/>
                </a:solidFill>
                <a:latin typeface="Microsoft Sans Serif"/>
                <a:cs typeface="Microsoft Sans Serif"/>
              </a:rPr>
              <a:t>1</a:t>
            </a:r>
            <a:endParaRPr sz="600">
              <a:latin typeface="Microsoft Sans Serif"/>
              <a:cs typeface="Microsoft Sans Serif"/>
            </a:endParaRPr>
          </a:p>
        </p:txBody>
      </p:sp>
      <p:sp>
        <p:nvSpPr>
          <p:cNvPr id="56" name="object 56"/>
          <p:cNvSpPr txBox="1"/>
          <p:nvPr/>
        </p:nvSpPr>
        <p:spPr>
          <a:xfrm>
            <a:off x="7696098" y="6918640"/>
            <a:ext cx="132715"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spc="5" dirty="0">
                <a:solidFill>
                  <a:srgbClr val="171514"/>
                </a:solidFill>
                <a:latin typeface="Microsoft Sans Serif"/>
                <a:cs typeface="Microsoft Sans Serif"/>
              </a:rPr>
              <a:t>2</a:t>
            </a:r>
            <a:endParaRPr sz="600">
              <a:latin typeface="Microsoft Sans Serif"/>
              <a:cs typeface="Microsoft Sans Serif"/>
            </a:endParaRPr>
          </a:p>
        </p:txBody>
      </p:sp>
      <p:sp>
        <p:nvSpPr>
          <p:cNvPr id="57" name="object 57"/>
          <p:cNvSpPr txBox="1"/>
          <p:nvPr/>
        </p:nvSpPr>
        <p:spPr>
          <a:xfrm>
            <a:off x="7590853" y="7214907"/>
            <a:ext cx="140970" cy="60273"/>
          </a:xfrm>
          <a:prstGeom prst="rect">
            <a:avLst/>
          </a:prstGeom>
        </p:spPr>
        <p:txBody>
          <a:bodyPr vert="horz" wrap="square" lIns="0" tIns="13970" rIns="0" bIns="0" rtlCol="0">
            <a:spAutoFit/>
          </a:bodyPr>
          <a:lstStyle/>
          <a:p>
            <a:pPr marL="12700">
              <a:spcBef>
                <a:spcPts val="110"/>
              </a:spcBef>
            </a:pPr>
            <a:r>
              <a:rPr sz="300" i="1" spc="-30" dirty="0" smtClean="0">
                <a:solidFill>
                  <a:srgbClr val="171514"/>
                </a:solidFill>
                <a:latin typeface="Arial"/>
                <a:cs typeface="Arial"/>
              </a:rPr>
              <a:t>R</a:t>
            </a:r>
            <a:r>
              <a:rPr lang="es-ES" sz="250" i="1" spc="15" dirty="0" smtClean="0">
                <a:solidFill>
                  <a:srgbClr val="171514"/>
                </a:solidFill>
                <a:latin typeface="Arial"/>
                <a:cs typeface="Arial"/>
              </a:rPr>
              <a:t>m</a:t>
            </a:r>
            <a:endParaRPr sz="250" dirty="0">
              <a:latin typeface="Arial"/>
              <a:cs typeface="Arial"/>
            </a:endParaRPr>
          </a:p>
        </p:txBody>
      </p:sp>
      <p:sp>
        <p:nvSpPr>
          <p:cNvPr id="58" name="object 58"/>
          <p:cNvSpPr txBox="1"/>
          <p:nvPr/>
        </p:nvSpPr>
        <p:spPr>
          <a:xfrm>
            <a:off x="6870529" y="7206019"/>
            <a:ext cx="149225"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(b)</a:t>
            </a:r>
            <a:endParaRPr sz="800">
              <a:latin typeface="Microsoft Sans Serif"/>
              <a:cs typeface="Microsoft Sans Serif"/>
            </a:endParaRPr>
          </a:p>
        </p:txBody>
      </p:sp>
      <p:sp>
        <p:nvSpPr>
          <p:cNvPr id="59" name="object 59"/>
          <p:cNvSpPr txBox="1"/>
          <p:nvPr/>
        </p:nvSpPr>
        <p:spPr>
          <a:xfrm>
            <a:off x="5337172" y="7655649"/>
            <a:ext cx="2005964" cy="112851"/>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 </a:t>
            </a:r>
            <a:r>
              <a:rPr sz="650" b="1" spc="10" dirty="0">
                <a:solidFill>
                  <a:srgbClr val="171514"/>
                </a:solidFill>
                <a:latin typeface="Arial"/>
                <a:cs typeface="Arial"/>
              </a:rPr>
              <a:t>3.12</a:t>
            </a:r>
            <a:r>
              <a:rPr sz="650" spc="10" dirty="0">
                <a:solidFill>
                  <a:srgbClr val="171514"/>
                </a:solidFill>
                <a:latin typeface="Microsoft Sans Serif"/>
                <a:cs typeface="Microsoft Sans Serif"/>
              </a:rPr>
              <a:t>Superposición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áreas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resistencia.</a:t>
            </a:r>
            <a:endParaRPr sz="650">
              <a:latin typeface="Microsoft Sans Serif"/>
              <a:cs typeface="Microsoft Sans Serif"/>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069138" y="4216197"/>
            <a:ext cx="85725" cy="3175"/>
          </a:xfrm>
          <a:custGeom>
            <a:avLst/>
            <a:gdLst/>
            <a:ahLst/>
            <a:cxnLst/>
            <a:rect l="l" t="t" r="r" b="b"/>
            <a:pathLst>
              <a:path w="85725" h="3175">
                <a:moveTo>
                  <a:pt x="85725" y="0"/>
                </a:moveTo>
                <a:lnTo>
                  <a:pt x="0" y="0"/>
                </a:lnTo>
                <a:lnTo>
                  <a:pt x="0" y="3175"/>
                </a:lnTo>
                <a:lnTo>
                  <a:pt x="85725" y="3175"/>
                </a:lnTo>
                <a:lnTo>
                  <a:pt x="85725" y="0"/>
                </a:lnTo>
                <a:close/>
              </a:path>
            </a:pathLst>
          </a:custGeom>
          <a:solidFill>
            <a:srgbClr val="000000"/>
          </a:solidFill>
        </p:spPr>
        <p:txBody>
          <a:bodyPr wrap="square" lIns="0" tIns="0" rIns="0" bIns="0" rtlCol="0"/>
          <a:lstStyle/>
          <a:p>
            <a:endParaRPr/>
          </a:p>
        </p:txBody>
      </p:sp>
      <p:pic>
        <p:nvPicPr>
          <p:cNvPr id="3" name="object 3"/>
          <p:cNvPicPr/>
          <p:nvPr/>
        </p:nvPicPr>
        <p:blipFill>
          <a:blip r:embed="rId2" cstate="print"/>
          <a:stretch>
            <a:fillRect/>
          </a:stretch>
        </p:blipFill>
        <p:spPr>
          <a:xfrm>
            <a:off x="8510587" y="7045787"/>
            <a:ext cx="130568" cy="127393"/>
          </a:xfrm>
          <a:prstGeom prst="rect">
            <a:avLst/>
          </a:prstGeom>
        </p:spPr>
      </p:pic>
      <p:sp>
        <p:nvSpPr>
          <p:cNvPr id="4" name="object 4"/>
          <p:cNvSpPr txBox="1">
            <a:spLocks noGrp="1"/>
          </p:cNvSpPr>
          <p:nvPr>
            <p:ph type="title"/>
          </p:nvPr>
        </p:nvSpPr>
        <p:spPr>
          <a:xfrm>
            <a:off x="5654422" y="287812"/>
            <a:ext cx="2684145" cy="1250950"/>
          </a:xfrm>
          <a:prstGeom prst="rect">
            <a:avLst/>
          </a:prstGeom>
        </p:spPr>
        <p:txBody>
          <a:bodyPr vert="horz" wrap="square" lIns="0" tIns="265430" rIns="0" bIns="0" rtlCol="0">
            <a:spAutoFit/>
          </a:bodyPr>
          <a:lstStyle/>
          <a:p>
            <a:pPr marL="12700">
              <a:spcBef>
                <a:spcPts val="2090"/>
              </a:spcBef>
            </a:pPr>
            <a:r>
              <a:rPr sz="4300" spc="-5" dirty="0"/>
              <a:t>4</a:t>
            </a:r>
            <a:r>
              <a:rPr sz="2300" spc="-5" dirty="0"/>
              <a:t>Paso,</a:t>
            </a:r>
            <a:r>
              <a:rPr sz="2300" spc="-30" dirty="0"/>
              <a:t> </a:t>
            </a:r>
            <a:r>
              <a:rPr sz="2300" spc="114" dirty="0"/>
              <a:t>toque</a:t>
            </a:r>
            <a:r>
              <a:rPr sz="2300" spc="-30" dirty="0"/>
              <a:t> </a:t>
            </a:r>
            <a:r>
              <a:rPr sz="2300" spc="20" dirty="0"/>
              <a:t>y</a:t>
            </a:r>
            <a:endParaRPr sz="2300"/>
          </a:p>
          <a:p>
            <a:pPr marL="457200">
              <a:spcBef>
                <a:spcPts val="695"/>
              </a:spcBef>
            </a:pPr>
            <a:r>
              <a:rPr sz="1500" spc="20" dirty="0"/>
              <a:t>Voltajes</a:t>
            </a:r>
            <a:r>
              <a:rPr sz="1500" spc="-40" dirty="0"/>
              <a:t> </a:t>
            </a:r>
            <a:r>
              <a:rPr sz="1500" spc="50" dirty="0"/>
              <a:t>de</a:t>
            </a:r>
            <a:r>
              <a:rPr sz="1500" spc="-40" dirty="0"/>
              <a:t> </a:t>
            </a:r>
            <a:r>
              <a:rPr sz="1500" spc="50" dirty="0"/>
              <a:t>transferencia</a:t>
            </a:r>
            <a:endParaRPr sz="1500"/>
          </a:p>
        </p:txBody>
      </p:sp>
      <p:sp>
        <p:nvSpPr>
          <p:cNvPr id="5" name="object 5"/>
          <p:cNvSpPr txBox="1"/>
          <p:nvPr/>
        </p:nvSpPr>
        <p:spPr>
          <a:xfrm>
            <a:off x="5273675" y="1995627"/>
            <a:ext cx="4456430" cy="2815590"/>
          </a:xfrm>
          <a:prstGeom prst="rect">
            <a:avLst/>
          </a:prstGeom>
        </p:spPr>
        <p:txBody>
          <a:bodyPr vert="horz" wrap="square" lIns="0" tIns="12700" rIns="0" bIns="0" rtlCol="0">
            <a:spAutoFit/>
          </a:bodyPr>
          <a:lstStyle/>
          <a:p>
            <a:pPr marL="76200">
              <a:spcBef>
                <a:spcPts val="100"/>
              </a:spcBef>
            </a:pPr>
            <a:r>
              <a:rPr sz="900" b="1" spc="10" dirty="0">
                <a:solidFill>
                  <a:srgbClr val="171514"/>
                </a:solidFill>
                <a:latin typeface="Arial"/>
                <a:cs typeface="Arial"/>
              </a:rPr>
              <a:t>4.1</a:t>
            </a:r>
            <a:r>
              <a:rPr sz="900" b="1" spc="-20" dirty="0">
                <a:solidFill>
                  <a:srgbClr val="171514"/>
                </a:solidFill>
                <a:latin typeface="Arial"/>
                <a:cs typeface="Arial"/>
              </a:rPr>
              <a:t> </a:t>
            </a:r>
            <a:r>
              <a:rPr sz="900" b="1" spc="5" dirty="0">
                <a:solidFill>
                  <a:srgbClr val="171514"/>
                </a:solidFill>
                <a:latin typeface="Arial"/>
                <a:cs typeface="Arial"/>
              </a:rPr>
              <a:t>TENSIÓN</a:t>
            </a:r>
            <a:r>
              <a:rPr sz="900" b="1" spc="-20" dirty="0">
                <a:solidFill>
                  <a:srgbClr val="171514"/>
                </a:solidFill>
                <a:latin typeface="Arial"/>
                <a:cs typeface="Arial"/>
              </a:rPr>
              <a:t> </a:t>
            </a:r>
            <a:r>
              <a:rPr sz="900" b="1" spc="-45" dirty="0">
                <a:solidFill>
                  <a:srgbClr val="171514"/>
                </a:solidFill>
                <a:latin typeface="Arial"/>
                <a:cs typeface="Arial"/>
              </a:rPr>
              <a:t>DE</a:t>
            </a:r>
            <a:r>
              <a:rPr sz="900" b="1" spc="-20" dirty="0">
                <a:solidFill>
                  <a:srgbClr val="171514"/>
                </a:solidFill>
                <a:latin typeface="Arial"/>
                <a:cs typeface="Arial"/>
              </a:rPr>
              <a:t> </a:t>
            </a:r>
            <a:r>
              <a:rPr sz="900" b="1" spc="-40" dirty="0">
                <a:solidFill>
                  <a:srgbClr val="171514"/>
                </a:solidFill>
                <a:latin typeface="Arial"/>
                <a:cs typeface="Arial"/>
              </a:rPr>
              <a:t>PASO</a:t>
            </a:r>
            <a:endParaRPr sz="900" dirty="0">
              <a:latin typeface="Arial"/>
              <a:cs typeface="Arial"/>
            </a:endParaRPr>
          </a:p>
          <a:p>
            <a:pPr marL="76200" marR="68580">
              <a:lnSpc>
                <a:spcPct val="133300"/>
              </a:lnSpc>
              <a:spcBef>
                <a:spcPts val="570"/>
              </a:spcBef>
            </a:pPr>
            <a:r>
              <a:rPr sz="750" spc="-35"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hombre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pie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pies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separados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camina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área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cercana</a:t>
            </a:r>
            <a:r>
              <a:rPr sz="750" dirty="0">
                <a:solidFill>
                  <a:srgbClr val="171514"/>
                </a:solidFill>
                <a:latin typeface="Microsoft Sans Serif"/>
                <a:cs typeface="Microsoft Sans Serif"/>
              </a:rPr>
              <a:t> a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electrodo</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tierra</a:t>
            </a:r>
            <a:r>
              <a:rPr sz="750" spc="3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a:t>
            </a:r>
            <a:r>
              <a:rPr sz="750" spc="5" dirty="0">
                <a:solidFill>
                  <a:srgbClr val="171514"/>
                </a:solidFill>
                <a:latin typeface="Microsoft Sans Serif"/>
                <a:cs typeface="Microsoft Sans Serif"/>
              </a:rPr>
              <a:t>en </a:t>
            </a:r>
            <a:r>
              <a:rPr sz="750" spc="25" dirty="0">
                <a:solidFill>
                  <a:srgbClr val="171514"/>
                </a:solidFill>
                <a:latin typeface="Microsoft Sans Serif"/>
                <a:cs typeface="Microsoft Sans Serif"/>
              </a:rPr>
              <a:t>particular,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subestación </a:t>
            </a:r>
            <a:r>
              <a:rPr sz="750" spc="35" dirty="0">
                <a:solidFill>
                  <a:srgbClr val="171514"/>
                </a:solidFill>
                <a:latin typeface="Microsoft Sans Serif"/>
                <a:cs typeface="Microsoft Sans Serif"/>
              </a:rPr>
              <a:t>o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instalación </a:t>
            </a:r>
            <a:r>
              <a:rPr sz="750" spc="25" dirty="0">
                <a:solidFill>
                  <a:srgbClr val="171514"/>
                </a:solidFill>
                <a:latin typeface="Microsoft Sans Serif"/>
                <a:cs typeface="Microsoft Sans Serif"/>
              </a:rPr>
              <a:t>de </a:t>
            </a:r>
            <a:r>
              <a:rPr sz="750" spc="30" dirty="0" err="1">
                <a:solidFill>
                  <a:srgbClr val="171514"/>
                </a:solidFill>
                <a:latin typeface="Microsoft Sans Serif"/>
                <a:cs typeface="Microsoft Sans Serif"/>
              </a:rPr>
              <a:t>prueba</a:t>
            </a:r>
            <a:r>
              <a:rPr sz="750" spc="3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cortocircuito</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cortocircuito</a:t>
            </a:r>
            <a:r>
              <a:rPr sz="750" i="1" spc="30" dirty="0" err="1" smtClean="0">
                <a:solidFill>
                  <a:srgbClr val="171514"/>
                </a:solidFill>
                <a:latin typeface="Arial"/>
                <a:cs typeface="Arial"/>
              </a:rPr>
              <a:t>I</a:t>
            </a:r>
            <a:r>
              <a:rPr lang="es-ES" sz="750" spc="30" dirty="0" smtClean="0">
                <a:solidFill>
                  <a:srgbClr val="171514"/>
                </a:solidFill>
                <a:latin typeface="Microsoft Sans Serif"/>
                <a:cs typeface="Microsoft Sans Serif"/>
              </a:rPr>
              <a:t>circula</a:t>
            </a:r>
            <a:r>
              <a:rPr sz="750" spc="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entonces</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voltaje,</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conocido</a:t>
            </a:r>
            <a:r>
              <a:rPr sz="750" spc="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como</a:t>
            </a:r>
            <a:r>
              <a:rPr lang="es-ES" sz="750" spc="3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voltaje</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paso,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aparecerá</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través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sus pies. </a:t>
            </a:r>
            <a:r>
              <a:rPr sz="750" spc="20" dirty="0">
                <a:solidFill>
                  <a:srgbClr val="171514"/>
                </a:solidFill>
                <a:latin typeface="Microsoft Sans Serif"/>
                <a:cs typeface="Microsoft Sans Serif"/>
              </a:rPr>
              <a:t>Supongamos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hombre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distancia</a:t>
            </a:r>
            <a:r>
              <a:rPr lang="es-ES" sz="750" spc="15" dirty="0" smtClean="0">
                <a:solidFill>
                  <a:srgbClr val="171514"/>
                </a:solidFill>
                <a:latin typeface="Microsoft Sans Serif"/>
                <a:cs typeface="Microsoft Sans Serif"/>
              </a:rPr>
              <a:t> </a:t>
            </a:r>
            <a:r>
              <a:rPr sz="750" i="1" dirty="0" err="1" smtClean="0">
                <a:solidFill>
                  <a:srgbClr val="171514"/>
                </a:solidFill>
                <a:latin typeface="Arial"/>
                <a:cs typeface="Arial"/>
              </a:rPr>
              <a:t>X</a:t>
            </a:r>
            <a:r>
              <a:rPr sz="750" dirty="0" err="1" smtClean="0">
                <a:solidFill>
                  <a:srgbClr val="171514"/>
                </a:solidFill>
                <a:latin typeface="Microsoft Sans Serif"/>
                <a:cs typeface="Microsoft Sans Serif"/>
              </a:rPr>
              <a:t>del</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electrodo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distancia </a:t>
            </a:r>
            <a:r>
              <a:rPr sz="750" spc="35" dirty="0">
                <a:solidFill>
                  <a:srgbClr val="171514"/>
                </a:solidFill>
                <a:latin typeface="Microsoft Sans Serif"/>
                <a:cs typeface="Microsoft Sans Serif"/>
              </a:rPr>
              <a:t>entre </a:t>
            </a:r>
            <a:r>
              <a:rPr sz="750" spc="5" dirty="0">
                <a:solidFill>
                  <a:srgbClr val="171514"/>
                </a:solidFill>
                <a:latin typeface="Microsoft Sans Serif"/>
                <a:cs typeface="Microsoft Sans Serif"/>
              </a:rPr>
              <a:t>sus </a:t>
            </a:r>
            <a:r>
              <a:rPr sz="750" spc="20" dirty="0">
                <a:solidFill>
                  <a:srgbClr val="171514"/>
                </a:solidFill>
                <a:latin typeface="Microsoft Sans Serif"/>
                <a:cs typeface="Microsoft Sans Serif"/>
              </a:rPr>
              <a:t>dos </a:t>
            </a:r>
            <a:r>
              <a:rPr sz="750" spc="10" dirty="0">
                <a:solidFill>
                  <a:srgbClr val="171514"/>
                </a:solidFill>
                <a:latin typeface="Microsoft Sans Serif"/>
                <a:cs typeface="Microsoft Sans Serif"/>
              </a:rPr>
              <a:t>pies </a:t>
            </a:r>
            <a:r>
              <a:rPr sz="750" spc="-10" dirty="0">
                <a:solidFill>
                  <a:srgbClr val="171514"/>
                </a:solidFill>
                <a:latin typeface="Microsoft Sans Serif"/>
                <a:cs typeface="Microsoft Sans Serif"/>
              </a:rPr>
              <a:t>es</a:t>
            </a:r>
            <a:r>
              <a:rPr sz="750" i="1" spc="-10" dirty="0">
                <a:solidFill>
                  <a:srgbClr val="171514"/>
                </a:solidFill>
                <a:latin typeface="Arial"/>
                <a:cs typeface="Arial"/>
              </a:rPr>
              <a:t>s</a:t>
            </a:r>
            <a:r>
              <a:rPr sz="750" spc="-10" dirty="0">
                <a:solidFill>
                  <a:srgbClr val="171514"/>
                </a:solidFill>
                <a:latin typeface="Microsoft Sans Serif"/>
                <a:cs typeface="Microsoft Sans Serif"/>
              </a:rPr>
              <a:t>. </a:t>
            </a:r>
            <a:r>
              <a:rPr sz="750" spc="-35" dirty="0">
                <a:solidFill>
                  <a:srgbClr val="171514"/>
                </a:solidFill>
                <a:latin typeface="Microsoft Sans Serif"/>
                <a:cs typeface="Microsoft Sans Serif"/>
              </a:rPr>
              <a:t>Si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electrodo de </a:t>
            </a:r>
            <a:r>
              <a:rPr sz="750" spc="35" dirty="0" err="1">
                <a:solidFill>
                  <a:srgbClr val="171514"/>
                </a:solidFill>
                <a:latin typeface="Microsoft Sans Serif"/>
                <a:cs typeface="Microsoft Sans Serif"/>
              </a:rPr>
              <a:t>tierra</a:t>
            </a:r>
            <a:r>
              <a:rPr sz="750" spc="3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está</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representado</a:t>
            </a:r>
            <a:r>
              <a:rPr sz="750" spc="2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por un </a:t>
            </a:r>
            <a:r>
              <a:rPr sz="750" spc="30" dirty="0">
                <a:solidFill>
                  <a:srgbClr val="171514"/>
                </a:solidFill>
                <a:latin typeface="Microsoft Sans Serif"/>
                <a:cs typeface="Microsoft Sans Serif"/>
              </a:rPr>
              <a:t>hemisferio </a:t>
            </a:r>
            <a:r>
              <a:rPr sz="750" spc="20" dirty="0">
                <a:solidFill>
                  <a:srgbClr val="171514"/>
                </a:solidFill>
                <a:latin typeface="Microsoft Sans Serif"/>
                <a:cs typeface="Microsoft Sans Serif"/>
              </a:rPr>
              <a:t>equivalente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radio</a:t>
            </a:r>
            <a:r>
              <a:rPr sz="750" i="1" spc="20" dirty="0">
                <a:solidFill>
                  <a:srgbClr val="171514"/>
                </a:solidFill>
                <a:latin typeface="Arial"/>
                <a:cs typeface="Arial"/>
              </a:rPr>
              <a:t>a</a:t>
            </a:r>
            <a:r>
              <a:rPr sz="750" spc="20" dirty="0">
                <a:solidFill>
                  <a:srgbClr val="171514"/>
                </a:solidFill>
                <a:latin typeface="Microsoft Sans Serif"/>
                <a:cs typeface="Microsoft Sans Serif"/>
              </a:rPr>
              <a:t>, entonces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potencial </a:t>
            </a:r>
            <a:r>
              <a:rPr sz="750" spc="25" dirty="0" err="1">
                <a:solidFill>
                  <a:srgbClr val="171514"/>
                </a:solidFill>
                <a:latin typeface="Microsoft Sans Serif"/>
                <a:cs typeface="Microsoft Sans Serif"/>
              </a:rPr>
              <a:t>absoluto</a:t>
            </a:r>
            <a:r>
              <a:rPr sz="750" spc="25"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distancia</a:t>
            </a:r>
            <a:r>
              <a:rPr sz="750" i="1" spc="10" dirty="0" err="1" smtClean="0">
                <a:solidFill>
                  <a:srgbClr val="171514"/>
                </a:solidFill>
                <a:latin typeface="Arial"/>
                <a:cs typeface="Arial"/>
              </a:rPr>
              <a:t>X</a:t>
            </a:r>
            <a:r>
              <a:rPr sz="750" spc="10" dirty="0" err="1" smtClean="0">
                <a:solidFill>
                  <a:srgbClr val="171514"/>
                </a:solidFill>
                <a:latin typeface="Microsoft Sans Serif"/>
                <a:cs typeface="Microsoft Sans Serif"/>
              </a:rPr>
              <a:t>desde</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centro</a:t>
            </a:r>
            <a:r>
              <a:rPr sz="750" spc="-5" dirty="0">
                <a:solidFill>
                  <a:srgbClr val="171514"/>
                </a:solidFill>
                <a:latin typeface="Microsoft Sans Serif"/>
                <a:cs typeface="Microsoft Sans Serif"/>
              </a:rPr>
              <a:t> es </a:t>
            </a:r>
            <a:r>
              <a:rPr sz="750" spc="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ecuación</a:t>
            </a:r>
            <a:r>
              <a:rPr sz="750" spc="-5" dirty="0">
                <a:solidFill>
                  <a:srgbClr val="171514"/>
                </a:solidFill>
                <a:latin typeface="Microsoft Sans Serif"/>
                <a:cs typeface="Microsoft Sans Serif"/>
              </a:rPr>
              <a:t> 2.4)</a:t>
            </a:r>
            <a:endParaRPr sz="750" dirty="0">
              <a:latin typeface="Microsoft Sans Serif"/>
              <a:cs typeface="Microsoft Sans Serif"/>
            </a:endParaRPr>
          </a:p>
          <a:p>
            <a:pPr marR="57785" algn="ctr">
              <a:spcBef>
                <a:spcPts val="640"/>
              </a:spcBef>
            </a:pPr>
            <a:r>
              <a:rPr sz="1575" i="1" spc="-82" baseline="-34391" dirty="0">
                <a:latin typeface="Arial"/>
                <a:cs typeface="Arial"/>
              </a:rPr>
              <a:t>V</a:t>
            </a:r>
            <a:r>
              <a:rPr sz="900" i="1" spc="-82" baseline="-60185" dirty="0">
                <a:latin typeface="Arial"/>
                <a:cs typeface="Arial"/>
              </a:rPr>
              <a:t>X</a:t>
            </a:r>
            <a:r>
              <a:rPr sz="1500" spc="-82" baseline="-36111" dirty="0">
                <a:latin typeface="Microsoft Sans Serif"/>
                <a:cs typeface="Microsoft Sans Serif"/>
              </a:rPr>
              <a:t>=</a:t>
            </a:r>
            <a:r>
              <a:rPr sz="1000" u="sng" spc="490" dirty="0">
                <a:uFill>
                  <a:solidFill>
                    <a:srgbClr val="000000"/>
                  </a:solidFill>
                </a:uFill>
                <a:latin typeface="Microsoft Sans Serif"/>
                <a:cs typeface="Microsoft Sans Serif"/>
              </a:rPr>
              <a:t> </a:t>
            </a:r>
            <a:r>
              <a:rPr sz="1050" i="1" u="sng" spc="-60" dirty="0">
                <a:uFill>
                  <a:solidFill>
                    <a:srgbClr val="000000"/>
                  </a:solidFill>
                </a:uFill>
                <a:latin typeface="Arial"/>
                <a:cs typeface="Arial"/>
              </a:rPr>
              <a:t>Yo</a:t>
            </a:r>
            <a:endParaRPr sz="1050" dirty="0">
              <a:latin typeface="Arial"/>
              <a:cs typeface="Arial"/>
            </a:endParaRPr>
          </a:p>
          <a:p>
            <a:pPr marL="262890" algn="ctr">
              <a:spcBef>
                <a:spcPts val="165"/>
              </a:spcBef>
            </a:pPr>
            <a:r>
              <a:rPr sz="1000" dirty="0">
                <a:latin typeface="Microsoft Sans Serif"/>
                <a:cs typeface="Microsoft Sans Serif"/>
              </a:rPr>
              <a:t>2π</a:t>
            </a:r>
            <a:r>
              <a:rPr sz="1050" i="1" dirty="0">
                <a:latin typeface="Arial"/>
                <a:cs typeface="Arial"/>
              </a:rPr>
              <a:t>X</a:t>
            </a:r>
            <a:endParaRPr sz="1050" dirty="0">
              <a:latin typeface="Arial"/>
              <a:cs typeface="Arial"/>
            </a:endParaRPr>
          </a:p>
          <a:p>
            <a:pPr marL="75565">
              <a:spcBef>
                <a:spcPts val="840"/>
              </a:spcBef>
            </a:pP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diferencia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aparece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pies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hombre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tanto</a:t>
            </a:r>
            <a:endParaRPr sz="750" dirty="0">
              <a:latin typeface="Microsoft Sans Serif"/>
              <a:cs typeface="Microsoft Sans Serif"/>
            </a:endParaRPr>
          </a:p>
          <a:p>
            <a:pPr marL="1550670" marR="1248410" indent="-367665">
              <a:lnSpc>
                <a:spcPct val="106700"/>
              </a:lnSpc>
              <a:spcBef>
                <a:spcPts val="835"/>
              </a:spcBef>
              <a:tabLst>
                <a:tab pos="2028825" algn="l"/>
                <a:tab pos="2503170" algn="l"/>
                <a:tab pos="2917825" algn="l"/>
                <a:tab pos="3151505" algn="l"/>
              </a:tabLst>
            </a:pPr>
            <a:r>
              <a:rPr sz="1500" i="1" spc="-150" baseline="-41666" dirty="0" err="1">
                <a:latin typeface="Arial"/>
                <a:cs typeface="Arial"/>
              </a:rPr>
              <a:t>V</a:t>
            </a:r>
            <a:r>
              <a:rPr sz="825" i="1" spc="15" baseline="-75757" dirty="0" err="1">
                <a:latin typeface="Arial"/>
                <a:cs typeface="Arial"/>
              </a:rPr>
              <a:t>paso</a:t>
            </a:r>
            <a:r>
              <a:rPr sz="1425" spc="-22" baseline="-43859" dirty="0" smtClean="0">
                <a:latin typeface="Microsoft Sans Serif"/>
                <a:cs typeface="Microsoft Sans Serif"/>
              </a:rPr>
              <a:t>=</a:t>
            </a:r>
            <a:r>
              <a:rPr lang="es-ES" sz="1425" spc="-22" baseline="-43859" dirty="0" smtClean="0">
                <a:latin typeface="Microsoft Sans Serif"/>
                <a:cs typeface="Microsoft Sans Serif"/>
              </a:rPr>
              <a:t> </a:t>
            </a:r>
            <a:r>
              <a:rPr sz="1575" i="1" u="sng" spc="-89" baseline="5291" dirty="0" smtClean="0">
                <a:uFill>
                  <a:solidFill>
                    <a:srgbClr val="000000"/>
                  </a:solidFill>
                </a:uFill>
                <a:latin typeface="Arial"/>
                <a:cs typeface="Arial"/>
              </a:rPr>
              <a:t>Yo</a:t>
            </a:r>
            <a:r>
              <a:rPr sz="1500" spc="-22" baseline="5555" dirty="0" smtClean="0">
                <a:latin typeface="Microsoft Sans Serif"/>
                <a:cs typeface="Microsoft Sans Serif"/>
              </a:rPr>
              <a:t>-</a:t>
            </a:r>
            <a:r>
              <a:rPr sz="1500" spc="22" baseline="5555" dirty="0" smtClean="0">
                <a:latin typeface="Microsoft Sans Serif"/>
                <a:cs typeface="Microsoft Sans Serif"/>
              </a:rPr>
              <a:t>1</a:t>
            </a:r>
            <a:r>
              <a:rPr lang="es-ES" sz="1500" baseline="5555" dirty="0" smtClean="0">
                <a:latin typeface="Microsoft Sans Serif"/>
                <a:cs typeface="Microsoft Sans Serif"/>
              </a:rPr>
              <a:t> </a:t>
            </a:r>
            <a:r>
              <a:rPr sz="1500" spc="165" baseline="-33333" dirty="0" smtClean="0">
                <a:latin typeface="Lucida Sans Unicode"/>
                <a:cs typeface="Lucida Sans Unicode"/>
              </a:rPr>
              <a:t>−</a:t>
            </a:r>
            <a:r>
              <a:rPr lang="es-ES" sz="1500" spc="-135" baseline="-33333" dirty="0" smtClean="0">
                <a:latin typeface="Lucida Sans Unicode"/>
                <a:cs typeface="Lucida Sans Unicode"/>
              </a:rPr>
              <a:t> </a:t>
            </a:r>
            <a:r>
              <a:rPr sz="1000" u="sng" spc="15" dirty="0" smtClean="0">
                <a:uFill>
                  <a:solidFill>
                    <a:srgbClr val="000000"/>
                  </a:solidFill>
                </a:uFill>
                <a:latin typeface="Microsoft Sans Serif"/>
                <a:cs typeface="Microsoft Sans Serif"/>
              </a:rPr>
              <a:t>1</a:t>
            </a:r>
            <a:r>
              <a:rPr sz="1000" u="sng" spc="-10" dirty="0" smtClean="0">
                <a:uFill>
                  <a:solidFill>
                    <a:srgbClr val="000000"/>
                  </a:solidFill>
                </a:uFill>
                <a:latin typeface="Microsoft Sans Serif"/>
                <a:cs typeface="Microsoft Sans Serif"/>
              </a:rPr>
              <a:t> </a:t>
            </a:r>
            <a:r>
              <a:rPr sz="1000" u="sng" spc="-15" dirty="0">
                <a:uFill>
                  <a:solidFill>
                    <a:srgbClr val="000000"/>
                  </a:solidFill>
                </a:uFill>
                <a:latin typeface="Microsoft Sans Serif"/>
                <a:cs typeface="Microsoft Sans Serif"/>
              </a:rPr>
              <a:t>-</a:t>
            </a:r>
            <a:r>
              <a:rPr sz="1000" spc="-75" dirty="0">
                <a:latin typeface="Microsoft Sans Serif"/>
                <a:cs typeface="Microsoft Sans Serif"/>
              </a:rPr>
              <a:t> </a:t>
            </a:r>
            <a:r>
              <a:rPr sz="1500" spc="-22" baseline="-36111" dirty="0">
                <a:latin typeface="Microsoft Sans Serif"/>
                <a:cs typeface="Microsoft Sans Serif"/>
              </a:rPr>
              <a:t>-</a:t>
            </a:r>
            <a:r>
              <a:rPr sz="1500" spc="-15" baseline="-36111" dirty="0">
                <a:latin typeface="Microsoft Sans Serif"/>
                <a:cs typeface="Microsoft Sans Serif"/>
              </a:rPr>
              <a:t> </a:t>
            </a:r>
            <a:r>
              <a:rPr sz="1500" spc="-22" baseline="-36111" dirty="0" smtClean="0">
                <a:latin typeface="Microsoft Sans Serif"/>
                <a:cs typeface="Microsoft Sans Serif"/>
              </a:rPr>
              <a:t>=</a:t>
            </a:r>
            <a:r>
              <a:rPr lang="es-ES" sz="1500" baseline="-36111" dirty="0" smtClean="0">
                <a:latin typeface="Microsoft Sans Serif"/>
                <a:cs typeface="Microsoft Sans Serif"/>
              </a:rPr>
              <a:t> </a:t>
            </a:r>
            <a:r>
              <a:rPr sz="1575" i="1" u="sng" spc="-89" baseline="5291" dirty="0" err="1" smtClean="0">
                <a:uFill>
                  <a:solidFill>
                    <a:srgbClr val="000000"/>
                  </a:solidFill>
                </a:uFill>
                <a:latin typeface="Arial"/>
                <a:cs typeface="Arial"/>
              </a:rPr>
              <a:t>Yo</a:t>
            </a:r>
            <a:r>
              <a:rPr sz="1500" spc="-22" baseline="5555" dirty="0" smtClean="0">
                <a:latin typeface="Microsoft Sans Serif"/>
                <a:cs typeface="Microsoft Sans Serif"/>
              </a:rPr>
              <a:t>-</a:t>
            </a:r>
            <a:r>
              <a:rPr lang="es-ES" sz="1500" spc="-22" baseline="5555" dirty="0" smtClean="0">
                <a:latin typeface="Microsoft Sans Serif"/>
                <a:cs typeface="Microsoft Sans Serif"/>
              </a:rPr>
              <a:t> </a:t>
            </a:r>
            <a:r>
              <a:rPr sz="1575" i="1" u="sng" baseline="2645" dirty="0">
                <a:uFill>
                  <a:solidFill>
                    <a:srgbClr val="000000"/>
                  </a:solidFill>
                </a:uFill>
                <a:latin typeface="Times New Roman"/>
                <a:cs typeface="Times New Roman"/>
              </a:rPr>
              <a:t>	</a:t>
            </a:r>
            <a:r>
              <a:rPr sz="1575" i="1" u="sng" spc="-75" baseline="2645" dirty="0">
                <a:uFill>
                  <a:solidFill>
                    <a:srgbClr val="000000"/>
                  </a:solidFill>
                </a:uFill>
                <a:latin typeface="Arial"/>
                <a:cs typeface="Arial"/>
              </a:rPr>
              <a:t>s</a:t>
            </a:r>
            <a:r>
              <a:rPr sz="1575" i="1" u="sng" baseline="2645" dirty="0">
                <a:uFill>
                  <a:solidFill>
                    <a:srgbClr val="000000"/>
                  </a:solidFill>
                </a:uFill>
                <a:latin typeface="Arial"/>
                <a:cs typeface="Arial"/>
              </a:rPr>
              <a:t>	</a:t>
            </a:r>
            <a:r>
              <a:rPr sz="1500" spc="-15" baseline="2777" dirty="0" smtClean="0">
                <a:latin typeface="Microsoft Sans Serif"/>
                <a:cs typeface="Microsoft Sans Serif"/>
              </a:rPr>
              <a:t>-</a:t>
            </a:r>
            <a:r>
              <a:rPr lang="es-ES" sz="1500" spc="-15" baseline="2777" dirty="0" smtClean="0">
                <a:latin typeface="Microsoft Sans Serif"/>
                <a:cs typeface="Microsoft Sans Serif"/>
              </a:rPr>
              <a:t> </a:t>
            </a:r>
            <a:r>
              <a:rPr sz="1000" spc="15" dirty="0" smtClean="0">
                <a:latin typeface="Microsoft Sans Serif"/>
                <a:cs typeface="Microsoft Sans Serif"/>
              </a:rPr>
              <a:t>2</a:t>
            </a:r>
            <a:r>
              <a:rPr sz="1050" i="1" spc="-45" dirty="0" smtClean="0">
                <a:latin typeface="Arial"/>
                <a:cs typeface="Arial"/>
              </a:rPr>
              <a:t>π</a:t>
            </a:r>
            <a:r>
              <a:rPr sz="1000" spc="-200" dirty="0" smtClean="0">
                <a:latin typeface="Microsoft Sans Serif"/>
                <a:cs typeface="Microsoft Sans Serif"/>
              </a:rPr>
              <a:t>-</a:t>
            </a:r>
            <a:r>
              <a:rPr sz="1500" spc="-232" baseline="33333" dirty="0">
                <a:latin typeface="Microsoft Sans Serif"/>
                <a:cs typeface="Microsoft Sans Serif"/>
              </a:rPr>
              <a:t>-</a:t>
            </a:r>
            <a:r>
              <a:rPr sz="1050" i="1" spc="-114" dirty="0">
                <a:latin typeface="Arial"/>
                <a:cs typeface="Arial"/>
              </a:rPr>
              <a:t>X</a:t>
            </a:r>
            <a:r>
              <a:rPr sz="1050" i="1" dirty="0">
                <a:latin typeface="Arial"/>
                <a:cs typeface="Arial"/>
              </a:rPr>
              <a:t>	</a:t>
            </a:r>
            <a:r>
              <a:rPr sz="1050" i="1" spc="-114" dirty="0">
                <a:latin typeface="Arial"/>
                <a:cs typeface="Arial"/>
              </a:rPr>
              <a:t>X</a:t>
            </a:r>
            <a:r>
              <a:rPr sz="1000" spc="-15" dirty="0">
                <a:latin typeface="Microsoft Sans Serif"/>
                <a:cs typeface="Microsoft Sans Serif"/>
              </a:rPr>
              <a:t>+</a:t>
            </a:r>
            <a:r>
              <a:rPr sz="1050" i="1" spc="-50" dirty="0">
                <a:latin typeface="Arial"/>
                <a:cs typeface="Arial"/>
              </a:rPr>
              <a:t>s</a:t>
            </a:r>
            <a:r>
              <a:rPr sz="1000" spc="-15" dirty="0">
                <a:latin typeface="Microsoft Sans Serif"/>
                <a:cs typeface="Microsoft Sans Serif"/>
              </a:rPr>
              <a:t>-</a:t>
            </a:r>
            <a:r>
              <a:rPr sz="1000" dirty="0">
                <a:latin typeface="Microsoft Sans Serif"/>
                <a:cs typeface="Microsoft Sans Serif"/>
              </a:rPr>
              <a:t>	</a:t>
            </a:r>
            <a:r>
              <a:rPr sz="900" spc="50" dirty="0">
                <a:latin typeface="Microsoft Sans Serif"/>
                <a:cs typeface="Microsoft Sans Serif"/>
              </a:rPr>
              <a:t>2π</a:t>
            </a:r>
            <a:r>
              <a:rPr sz="900" spc="-10" dirty="0">
                <a:latin typeface="Microsoft Sans Serif"/>
                <a:cs typeface="Microsoft Sans Serif"/>
              </a:rPr>
              <a:t> --</a:t>
            </a:r>
            <a:r>
              <a:rPr sz="900" i="1" spc="-75" dirty="0">
                <a:latin typeface="Arial"/>
                <a:cs typeface="Arial"/>
              </a:rPr>
              <a:t>X</a:t>
            </a:r>
            <a:r>
              <a:rPr sz="900" spc="-30" dirty="0">
                <a:latin typeface="Microsoft Sans Serif"/>
                <a:cs typeface="Microsoft Sans Serif"/>
              </a:rPr>
              <a:t>(</a:t>
            </a:r>
            <a:r>
              <a:rPr sz="900" i="1" spc="-75" dirty="0">
                <a:latin typeface="Arial"/>
                <a:cs typeface="Arial"/>
              </a:rPr>
              <a:t>X</a:t>
            </a:r>
            <a:r>
              <a:rPr sz="900" spc="-15" dirty="0">
                <a:latin typeface="Microsoft Sans Serif"/>
                <a:cs typeface="Microsoft Sans Serif"/>
              </a:rPr>
              <a:t>+</a:t>
            </a:r>
            <a:r>
              <a:rPr sz="900" i="1" spc="-20" dirty="0">
                <a:latin typeface="Arial"/>
                <a:cs typeface="Arial"/>
              </a:rPr>
              <a:t>s</a:t>
            </a:r>
            <a:r>
              <a:rPr sz="900" spc="-30" dirty="0">
                <a:latin typeface="Microsoft Sans Serif"/>
                <a:cs typeface="Microsoft Sans Serif"/>
              </a:rPr>
              <a:t>)</a:t>
            </a:r>
            <a:r>
              <a:rPr sz="900" spc="-10" dirty="0">
                <a:latin typeface="Microsoft Sans Serif"/>
                <a:cs typeface="Microsoft Sans Serif"/>
              </a:rPr>
              <a:t> --</a:t>
            </a:r>
            <a:endParaRPr sz="900" dirty="0">
              <a:latin typeface="Microsoft Sans Serif"/>
              <a:cs typeface="Microsoft Sans Serif"/>
            </a:endParaRPr>
          </a:p>
          <a:p>
            <a:pPr marL="75565" marR="156845">
              <a:lnSpc>
                <a:spcPct val="125000"/>
              </a:lnSpc>
              <a:spcBef>
                <a:spcPts val="920"/>
              </a:spcBef>
            </a:pPr>
            <a:r>
              <a:rPr sz="800" spc="-55"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evidente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valor</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máximo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potencial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presenta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en</a:t>
            </a:r>
            <a:r>
              <a:rPr sz="800" i="1" spc="-5" dirty="0">
                <a:solidFill>
                  <a:srgbClr val="171514"/>
                </a:solidFill>
                <a:latin typeface="Arial"/>
                <a:cs typeface="Arial"/>
              </a:rPr>
              <a:t>X</a:t>
            </a:r>
            <a:r>
              <a:rPr sz="800" spc="-5" dirty="0">
                <a:solidFill>
                  <a:srgbClr val="171514"/>
                </a:solidFill>
                <a:latin typeface="Microsoft Sans Serif"/>
                <a:cs typeface="Microsoft Sans Serif"/>
              </a:rPr>
              <a:t>=</a:t>
            </a:r>
            <a:r>
              <a:rPr sz="800" i="1" spc="-5" dirty="0">
                <a:solidFill>
                  <a:srgbClr val="171514"/>
                </a:solidFill>
                <a:latin typeface="Arial"/>
                <a:cs typeface="Arial"/>
              </a:rPr>
              <a:t>a</a:t>
            </a:r>
            <a:r>
              <a:rPr sz="800" spc="-5"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Si</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suponemos</a:t>
            </a:r>
            <a:r>
              <a:rPr sz="800" spc="-5"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sz="800" spc="-5"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longitud</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paso</a:t>
            </a:r>
            <a:r>
              <a:rPr sz="800" i="1" spc="5" dirty="0">
                <a:solidFill>
                  <a:srgbClr val="171514"/>
                </a:solidFill>
                <a:latin typeface="Arial"/>
                <a:cs typeface="Arial"/>
              </a:rPr>
              <a:t>s</a:t>
            </a:r>
            <a:r>
              <a:rPr sz="800" spc="5"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lang="es-ES" sz="800" spc="40" dirty="0" smtClean="0">
                <a:solidFill>
                  <a:srgbClr val="171514"/>
                </a:solidFill>
                <a:latin typeface="Microsoft Sans Serif"/>
                <a:cs typeface="Microsoft Sans Serif"/>
              </a:rPr>
              <a:t>m</a:t>
            </a:r>
            <a:r>
              <a:rPr sz="800" spc="40" dirty="0" smtClean="0">
                <a:solidFill>
                  <a:srgbClr val="171514"/>
                </a:solidFill>
                <a:latin typeface="Microsoft Sans Serif"/>
                <a:cs typeface="Microsoft Sans Serif"/>
              </a:rPr>
              <a:t>,</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voltaje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paso</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máximo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dirty="0">
              <a:latin typeface="Microsoft Sans Serif"/>
              <a:cs typeface="Microsoft Sans Serif"/>
            </a:endParaRPr>
          </a:p>
        </p:txBody>
      </p:sp>
      <p:sp>
        <p:nvSpPr>
          <p:cNvPr id="6" name="object 6"/>
          <p:cNvSpPr txBox="1"/>
          <p:nvPr/>
        </p:nvSpPr>
        <p:spPr>
          <a:xfrm>
            <a:off x="7611427" y="4884014"/>
            <a:ext cx="709930" cy="406400"/>
          </a:xfrm>
          <a:prstGeom prst="rect">
            <a:avLst/>
          </a:prstGeom>
        </p:spPr>
        <p:txBody>
          <a:bodyPr vert="horz" wrap="square" lIns="0" tIns="58419" rIns="0" bIns="0" rtlCol="0">
            <a:spAutoFit/>
          </a:bodyPr>
          <a:lstStyle/>
          <a:p>
            <a:pPr marL="22225">
              <a:spcBef>
                <a:spcPts val="459"/>
              </a:spcBef>
              <a:tabLst>
                <a:tab pos="414655" algn="l"/>
                <a:tab pos="647700" algn="l"/>
              </a:tabLst>
            </a:pPr>
            <a:r>
              <a:rPr sz="1050" i="1" u="sng" spc="-45" dirty="0">
                <a:uFill>
                  <a:solidFill>
                    <a:srgbClr val="000000"/>
                  </a:solidFill>
                </a:uFill>
                <a:latin typeface="Arial"/>
                <a:cs typeface="Arial"/>
              </a:rPr>
              <a:t>Yo</a:t>
            </a:r>
            <a:r>
              <a:rPr sz="1000" spc="-45" dirty="0">
                <a:latin typeface="Microsoft Sans Serif"/>
                <a:cs typeface="Microsoft Sans Serif"/>
              </a:rPr>
              <a:t>-</a:t>
            </a:r>
            <a:r>
              <a:rPr sz="1000" u="sng" spc="-45" dirty="0">
                <a:uFill>
                  <a:solidFill>
                    <a:srgbClr val="000000"/>
                  </a:solidFill>
                </a:uFill>
                <a:latin typeface="Times New Roman"/>
                <a:cs typeface="Times New Roman"/>
              </a:rPr>
              <a:t>	</a:t>
            </a:r>
            <a:r>
              <a:rPr sz="1000" u="sng" spc="15" dirty="0">
                <a:uFill>
                  <a:solidFill>
                    <a:srgbClr val="000000"/>
                  </a:solidFill>
                </a:uFill>
                <a:latin typeface="Microsoft Sans Serif"/>
                <a:cs typeface="Microsoft Sans Serif"/>
              </a:rPr>
              <a:t>1	</a:t>
            </a:r>
            <a:r>
              <a:rPr sz="1000" spc="-15" dirty="0">
                <a:latin typeface="Microsoft Sans Serif"/>
                <a:cs typeface="Microsoft Sans Serif"/>
              </a:rPr>
              <a:t>-</a:t>
            </a:r>
            <a:endParaRPr sz="1000">
              <a:latin typeface="Microsoft Sans Serif"/>
              <a:cs typeface="Microsoft Sans Serif"/>
            </a:endParaRPr>
          </a:p>
          <a:p>
            <a:pPr marL="12700">
              <a:spcBef>
                <a:spcPts val="350"/>
              </a:spcBef>
            </a:pPr>
            <a:r>
              <a:rPr sz="850" spc="50" dirty="0">
                <a:latin typeface="Microsoft Sans Serif"/>
                <a:cs typeface="Microsoft Sans Serif"/>
              </a:rPr>
              <a:t>2π</a:t>
            </a:r>
            <a:r>
              <a:rPr sz="850" spc="-30" dirty="0">
                <a:latin typeface="Microsoft Sans Serif"/>
                <a:cs typeface="Microsoft Sans Serif"/>
              </a:rPr>
              <a:t> </a:t>
            </a:r>
            <a:r>
              <a:rPr sz="850" spc="-10" dirty="0">
                <a:latin typeface="Microsoft Sans Serif"/>
                <a:cs typeface="Microsoft Sans Serif"/>
              </a:rPr>
              <a:t>--</a:t>
            </a:r>
            <a:r>
              <a:rPr sz="850" i="1" spc="-10" dirty="0">
                <a:latin typeface="Arial"/>
                <a:cs typeface="Arial"/>
              </a:rPr>
              <a:t>a</a:t>
            </a:r>
            <a:r>
              <a:rPr sz="850" spc="-10" dirty="0">
                <a:latin typeface="Microsoft Sans Serif"/>
                <a:cs typeface="Microsoft Sans Serif"/>
              </a:rPr>
              <a:t>(</a:t>
            </a:r>
            <a:r>
              <a:rPr sz="850" i="1" spc="-10" dirty="0">
                <a:latin typeface="Arial"/>
                <a:cs typeface="Arial"/>
              </a:rPr>
              <a:t>a</a:t>
            </a:r>
            <a:r>
              <a:rPr sz="850" spc="-10" dirty="0">
                <a:latin typeface="Microsoft Sans Serif"/>
                <a:cs typeface="Microsoft Sans Serif"/>
              </a:rPr>
              <a:t>+1)</a:t>
            </a:r>
            <a:r>
              <a:rPr sz="850" spc="-30" dirty="0">
                <a:latin typeface="Microsoft Sans Serif"/>
                <a:cs typeface="Microsoft Sans Serif"/>
              </a:rPr>
              <a:t> </a:t>
            </a:r>
            <a:r>
              <a:rPr sz="850" spc="-10" dirty="0">
                <a:latin typeface="Microsoft Sans Serif"/>
                <a:cs typeface="Microsoft Sans Serif"/>
              </a:rPr>
              <a:t>--</a:t>
            </a:r>
            <a:endParaRPr sz="850">
              <a:latin typeface="Microsoft Sans Serif"/>
              <a:cs typeface="Microsoft Sans Serif"/>
            </a:endParaRPr>
          </a:p>
        </p:txBody>
      </p:sp>
      <p:sp>
        <p:nvSpPr>
          <p:cNvPr id="7" name="object 7"/>
          <p:cNvSpPr txBox="1"/>
          <p:nvPr/>
        </p:nvSpPr>
        <p:spPr>
          <a:xfrm>
            <a:off x="6615907" y="5019141"/>
            <a:ext cx="922019" cy="165430"/>
          </a:xfrm>
          <a:prstGeom prst="rect">
            <a:avLst/>
          </a:prstGeom>
        </p:spPr>
        <p:txBody>
          <a:bodyPr vert="horz" wrap="square" lIns="0" tIns="11430" rIns="0" bIns="0" rtlCol="0">
            <a:spAutoFit/>
          </a:bodyPr>
          <a:lstStyle/>
          <a:p>
            <a:pPr marL="12700">
              <a:spcBef>
                <a:spcPts val="90"/>
              </a:spcBef>
            </a:pPr>
            <a:r>
              <a:rPr sz="1000" i="1" spc="5" dirty="0">
                <a:latin typeface="Arial"/>
                <a:cs typeface="Arial"/>
              </a:rPr>
              <a:t>V</a:t>
            </a:r>
            <a:r>
              <a:rPr sz="550" i="1" spc="5" dirty="0">
                <a:latin typeface="Arial"/>
                <a:cs typeface="Arial"/>
              </a:rPr>
              <a:t>paso</a:t>
            </a:r>
            <a:r>
              <a:rPr sz="950" spc="5" dirty="0">
                <a:latin typeface="Microsoft Sans Serif"/>
                <a:cs typeface="Microsoft Sans Serif"/>
              </a:rPr>
              <a:t>(máx.real)</a:t>
            </a:r>
            <a:r>
              <a:rPr sz="950" spc="-45" dirty="0">
                <a:latin typeface="Microsoft Sans Serif"/>
                <a:cs typeface="Microsoft Sans Serif"/>
              </a:rPr>
              <a:t> </a:t>
            </a:r>
            <a:r>
              <a:rPr sz="950" spc="-15" dirty="0">
                <a:latin typeface="Microsoft Sans Serif"/>
                <a:cs typeface="Microsoft Sans Serif"/>
              </a:rPr>
              <a:t>=</a:t>
            </a:r>
            <a:endParaRPr sz="950">
              <a:latin typeface="Microsoft Sans Serif"/>
              <a:cs typeface="Microsoft Sans Serif"/>
            </a:endParaRPr>
          </a:p>
        </p:txBody>
      </p:sp>
      <p:sp>
        <p:nvSpPr>
          <p:cNvPr id="8" name="object 8"/>
          <p:cNvSpPr txBox="1"/>
          <p:nvPr/>
        </p:nvSpPr>
        <p:spPr>
          <a:xfrm>
            <a:off x="5337139" y="5379225"/>
            <a:ext cx="4330065" cy="2640330"/>
          </a:xfrm>
          <a:prstGeom prst="rect">
            <a:avLst/>
          </a:prstGeom>
        </p:spPr>
        <p:txBody>
          <a:bodyPr vert="horz" wrap="square" lIns="0" tIns="11430" rIns="0" bIns="0" rtlCol="0">
            <a:spAutoFit/>
          </a:bodyPr>
          <a:lstStyle/>
          <a:p>
            <a:pPr marL="12700" marR="180340">
              <a:lnSpc>
                <a:spcPct val="117600"/>
              </a:lnSpc>
              <a:spcBef>
                <a:spcPts val="90"/>
              </a:spcBef>
            </a:pPr>
            <a:r>
              <a:rPr sz="850" spc="-40" dirty="0">
                <a:solidFill>
                  <a:srgbClr val="171514"/>
                </a:solidFill>
                <a:latin typeface="Microsoft Sans Serif"/>
                <a:cs typeface="Microsoft Sans Serif"/>
              </a:rPr>
              <a:t>Si</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suponemos</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cuerpo</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es</a:t>
            </a:r>
            <a:r>
              <a:rPr sz="850" i="1" spc="-15" dirty="0">
                <a:solidFill>
                  <a:srgbClr val="171514"/>
                </a:solidFill>
                <a:latin typeface="Arial"/>
                <a:cs typeface="Arial"/>
              </a:rPr>
              <a:t>R</a:t>
            </a:r>
            <a:r>
              <a:rPr sz="500" i="1" spc="-15" dirty="0">
                <a:solidFill>
                  <a:srgbClr val="171514"/>
                </a:solidFill>
                <a:latin typeface="Arial"/>
                <a:cs typeface="Arial"/>
              </a:rPr>
              <a:t>b</a:t>
            </a:r>
            <a:r>
              <a:rPr sz="850" spc="-1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resistencia</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cada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pie</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 </a:t>
            </a:r>
            <a:r>
              <a:rPr sz="850" spc="15" dirty="0" smtClean="0">
                <a:solidFill>
                  <a:srgbClr val="171514"/>
                </a:solidFill>
                <a:latin typeface="Microsoft Sans Serif"/>
                <a:cs typeface="Microsoft Sans Serif"/>
              </a:rPr>
              <a:t>el</a:t>
            </a:r>
            <a:r>
              <a:rPr lang="es-ES" sz="850" spc="15" dirty="0" smtClean="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suelo</a:t>
            </a:r>
            <a:r>
              <a:rPr sz="850" spc="-5" dirty="0" smtClean="0">
                <a:solidFill>
                  <a:srgbClr val="171514"/>
                </a:solidFill>
                <a:latin typeface="Microsoft Sans Serif"/>
                <a:cs typeface="Microsoft Sans Serif"/>
              </a:rPr>
              <a:t> </a:t>
            </a:r>
            <a:r>
              <a:rPr sz="850" spc="-5" dirty="0">
                <a:solidFill>
                  <a:srgbClr val="171514"/>
                </a:solidFill>
                <a:latin typeface="Microsoft Sans Serif"/>
                <a:cs typeface="Microsoft Sans Serif"/>
              </a:rPr>
              <a:t>es</a:t>
            </a:r>
            <a:r>
              <a:rPr sz="850" i="1" spc="-5" dirty="0">
                <a:solidFill>
                  <a:srgbClr val="171514"/>
                </a:solidFill>
                <a:latin typeface="Arial"/>
                <a:cs typeface="Arial"/>
              </a:rPr>
              <a:t>R</a:t>
            </a:r>
            <a:r>
              <a:rPr sz="500" i="1" spc="-5" dirty="0">
                <a:solidFill>
                  <a:srgbClr val="171514"/>
                </a:solidFill>
                <a:latin typeface="Arial"/>
                <a:cs typeface="Arial"/>
              </a:rPr>
              <a:t>F</a:t>
            </a:r>
            <a:r>
              <a:rPr sz="850" spc="-5" dirty="0">
                <a:solidFill>
                  <a:srgbClr val="171514"/>
                </a:solidFill>
                <a:latin typeface="Microsoft Sans Serif"/>
                <a:cs typeface="Microsoft Sans Serif"/>
              </a:rPr>
              <a:t>(Figura 4.1), </a:t>
            </a:r>
            <a:r>
              <a:rPr sz="850" spc="20" dirty="0">
                <a:solidFill>
                  <a:srgbClr val="171514"/>
                </a:solidFill>
                <a:latin typeface="Microsoft Sans Serif"/>
                <a:cs typeface="Microsoft Sans Serif"/>
              </a:rPr>
              <a:t>entonces</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corriente</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pasa</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por</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cuerpo</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dirty="0">
              <a:latin typeface="Microsoft Sans Serif"/>
              <a:cs typeface="Microsoft Sans Serif"/>
            </a:endParaRPr>
          </a:p>
          <a:p>
            <a:pPr marR="204470" algn="ctr">
              <a:spcBef>
                <a:spcPts val="830"/>
              </a:spcBef>
            </a:pPr>
            <a:r>
              <a:rPr sz="1000" i="1" spc="40" dirty="0">
                <a:latin typeface="Arial"/>
                <a:cs typeface="Arial"/>
              </a:rPr>
              <a:t>I</a:t>
            </a:r>
            <a:r>
              <a:rPr sz="550" i="1" spc="30" dirty="0">
                <a:latin typeface="Arial"/>
                <a:cs typeface="Arial"/>
              </a:rPr>
              <a:t>b</a:t>
            </a:r>
            <a:r>
              <a:rPr sz="950" spc="-15" dirty="0">
                <a:latin typeface="Microsoft Sans Serif"/>
                <a:cs typeface="Microsoft Sans Serif"/>
              </a:rPr>
              <a:t>=</a:t>
            </a:r>
            <a:r>
              <a:rPr sz="1000" i="1" spc="-100" dirty="0">
                <a:latin typeface="Arial"/>
                <a:cs typeface="Arial"/>
              </a:rPr>
              <a:t>V</a:t>
            </a:r>
            <a:r>
              <a:rPr sz="550" i="1" spc="-15" dirty="0">
                <a:latin typeface="Arial"/>
                <a:cs typeface="Arial"/>
              </a:rPr>
              <a:t>s</a:t>
            </a:r>
            <a:r>
              <a:rPr sz="950" spc="85" dirty="0">
                <a:latin typeface="Microsoft Sans Serif"/>
                <a:cs typeface="Microsoft Sans Serif"/>
              </a:rPr>
              <a:t>/</a:t>
            </a:r>
            <a:r>
              <a:rPr sz="1400" spc="-50" dirty="0">
                <a:latin typeface="Microsoft Sans Serif"/>
                <a:cs typeface="Microsoft Sans Serif"/>
              </a:rPr>
              <a:t>(</a:t>
            </a:r>
            <a:r>
              <a:rPr sz="1000" i="1" spc="-135" dirty="0">
                <a:latin typeface="Arial"/>
                <a:cs typeface="Arial"/>
              </a:rPr>
              <a:t>R</a:t>
            </a:r>
            <a:r>
              <a:rPr sz="550" i="1" spc="30" dirty="0">
                <a:latin typeface="Arial"/>
                <a:cs typeface="Arial"/>
              </a:rPr>
              <a:t>b</a:t>
            </a:r>
            <a:r>
              <a:rPr sz="950" spc="-15" dirty="0">
                <a:latin typeface="Microsoft Sans Serif"/>
                <a:cs typeface="Microsoft Sans Serif"/>
              </a:rPr>
              <a:t>+</a:t>
            </a:r>
            <a:r>
              <a:rPr sz="950" spc="15" dirty="0">
                <a:latin typeface="Microsoft Sans Serif"/>
                <a:cs typeface="Microsoft Sans Serif"/>
              </a:rPr>
              <a:t>2</a:t>
            </a:r>
            <a:r>
              <a:rPr sz="1000" i="1" spc="-135" dirty="0">
                <a:latin typeface="Arial"/>
                <a:cs typeface="Arial"/>
              </a:rPr>
              <a:t>R</a:t>
            </a:r>
            <a:r>
              <a:rPr sz="550" i="1" spc="-55" dirty="0">
                <a:latin typeface="Arial"/>
                <a:cs typeface="Arial"/>
              </a:rPr>
              <a:t>F</a:t>
            </a:r>
            <a:r>
              <a:rPr sz="1400" spc="-50" dirty="0">
                <a:latin typeface="Microsoft Sans Serif"/>
                <a:cs typeface="Microsoft Sans Serif"/>
              </a:rPr>
              <a:t>)</a:t>
            </a:r>
            <a:endParaRPr sz="1400" dirty="0">
              <a:latin typeface="Microsoft Sans Serif"/>
              <a:cs typeface="Microsoft Sans Serif"/>
            </a:endParaRPr>
          </a:p>
          <a:p>
            <a:pPr marL="12700" marR="5080" algn="just">
              <a:lnSpc>
                <a:spcPct val="133300"/>
              </a:lnSpc>
              <a:spcBef>
                <a:spcPts val="1070"/>
              </a:spcBef>
            </a:pPr>
            <a:r>
              <a:rPr sz="750" spc="20" dirty="0">
                <a:solidFill>
                  <a:srgbClr val="171514"/>
                </a:solidFill>
                <a:latin typeface="Microsoft Sans Serif"/>
                <a:cs typeface="Microsoft Sans Serif"/>
              </a:rPr>
              <a:t>Dado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atraviesa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cuerpo</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humano</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exceder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0,116/</a:t>
            </a:r>
            <a:r>
              <a:rPr sz="750" spc="5" dirty="0">
                <a:solidFill>
                  <a:srgbClr val="171514"/>
                </a:solidFill>
                <a:latin typeface="Lucida Sans Unicode"/>
                <a:cs typeface="Lucida Sans Unicode"/>
              </a:rPr>
              <a:t>√</a:t>
            </a:r>
            <a:r>
              <a:rPr sz="750" i="1" spc="5" dirty="0">
                <a:solidFill>
                  <a:srgbClr val="171514"/>
                </a:solidFill>
                <a:latin typeface="Arial"/>
                <a:cs typeface="Arial"/>
              </a:rPr>
              <a:t>t</a:t>
            </a:r>
            <a:r>
              <a:rPr sz="750" spc="5" dirty="0">
                <a:solidFill>
                  <a:srgbClr val="171514"/>
                </a:solidFill>
                <a:latin typeface="Microsoft Sans Serif"/>
                <a:cs typeface="Microsoft Sans Serif"/>
              </a:rPr>
              <a:t>(</a:t>
            </a:r>
            <a:r>
              <a:rPr sz="750" spc="5" dirty="0" err="1">
                <a:solidFill>
                  <a:srgbClr val="171514"/>
                </a:solidFill>
                <a:latin typeface="Microsoft Sans Serif"/>
                <a:cs typeface="Microsoft Sans Serif"/>
              </a:rPr>
              <a:t>ver</a:t>
            </a:r>
            <a:r>
              <a:rPr sz="75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Sección</a:t>
            </a:r>
            <a:r>
              <a:rPr lang="es-ES" sz="750" spc="-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1.3</a:t>
            </a:r>
            <a:r>
              <a:rPr sz="750" spc="-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entonces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paso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seguro,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decir,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paso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máximo</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permitido</a:t>
            </a:r>
            <a:r>
              <a:rPr sz="750"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está</a:t>
            </a:r>
            <a:r>
              <a:rPr sz="750" spc="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dado</a:t>
            </a:r>
            <a:r>
              <a:rPr lang="es-ES" sz="750" spc="30" dirty="0" smtClean="0">
                <a:solidFill>
                  <a:srgbClr val="171514"/>
                </a:solidFill>
                <a:latin typeface="Microsoft Sans Serif"/>
                <a:cs typeface="Microsoft Sans Serif"/>
              </a:rPr>
              <a:t> </a:t>
            </a:r>
            <a:r>
              <a:rPr sz="750" spc="45" dirty="0" err="1" smtClean="0">
                <a:solidFill>
                  <a:srgbClr val="171514"/>
                </a:solidFill>
                <a:latin typeface="Microsoft Sans Serif"/>
                <a:cs typeface="Microsoft Sans Serif"/>
              </a:rPr>
              <a:t>por</a:t>
            </a:r>
            <a:endParaRPr sz="750" dirty="0">
              <a:latin typeface="Microsoft Sans Serif"/>
              <a:cs typeface="Microsoft Sans Serif"/>
            </a:endParaRPr>
          </a:p>
          <a:p>
            <a:pPr marL="973455">
              <a:spcBef>
                <a:spcPts val="695"/>
              </a:spcBef>
            </a:pPr>
            <a:r>
              <a:rPr sz="900" i="1" spc="-65" dirty="0">
                <a:latin typeface="Arial"/>
                <a:cs typeface="Arial"/>
              </a:rPr>
              <a:t>V</a:t>
            </a:r>
            <a:r>
              <a:rPr sz="550" i="1" spc="10" dirty="0">
                <a:latin typeface="Arial"/>
                <a:cs typeface="Arial"/>
              </a:rPr>
              <a:t>paso</a:t>
            </a:r>
            <a:r>
              <a:rPr sz="1200" spc="-40" dirty="0">
                <a:latin typeface="Microsoft Sans Serif"/>
                <a:cs typeface="Microsoft Sans Serif"/>
              </a:rPr>
              <a:t>(</a:t>
            </a:r>
            <a:r>
              <a:rPr sz="900" spc="40" dirty="0">
                <a:latin typeface="Microsoft Sans Serif"/>
                <a:cs typeface="Microsoft Sans Serif"/>
              </a:rPr>
              <a:t>máx.permitido</a:t>
            </a:r>
            <a:r>
              <a:rPr sz="1200" spc="-40" dirty="0">
                <a:latin typeface="Microsoft Sans Serif"/>
                <a:cs typeface="Microsoft Sans Serif"/>
              </a:rPr>
              <a:t>)</a:t>
            </a:r>
            <a:r>
              <a:rPr sz="900" spc="-15" dirty="0">
                <a:latin typeface="Microsoft Sans Serif"/>
                <a:cs typeface="Microsoft Sans Serif"/>
              </a:rPr>
              <a:t>=</a:t>
            </a:r>
            <a:r>
              <a:rPr sz="900" i="1" spc="55" dirty="0">
                <a:latin typeface="Arial"/>
                <a:cs typeface="Arial"/>
              </a:rPr>
              <a:t>I</a:t>
            </a:r>
            <a:r>
              <a:rPr sz="550" i="1" spc="30" dirty="0">
                <a:latin typeface="Arial"/>
                <a:cs typeface="Arial"/>
              </a:rPr>
              <a:t>b</a:t>
            </a:r>
            <a:r>
              <a:rPr sz="1350" spc="-45" dirty="0">
                <a:latin typeface="Microsoft Sans Serif"/>
                <a:cs typeface="Microsoft Sans Serif"/>
              </a:rPr>
              <a:t>(</a:t>
            </a:r>
            <a:r>
              <a:rPr sz="900" i="1" spc="-95" dirty="0">
                <a:latin typeface="Arial"/>
                <a:cs typeface="Arial"/>
              </a:rPr>
              <a:t>R</a:t>
            </a:r>
            <a:r>
              <a:rPr sz="550" i="1" spc="30" dirty="0">
                <a:latin typeface="Arial"/>
                <a:cs typeface="Arial"/>
              </a:rPr>
              <a:t>b</a:t>
            </a:r>
            <a:r>
              <a:rPr sz="900" spc="-15" dirty="0">
                <a:latin typeface="Microsoft Sans Serif"/>
                <a:cs typeface="Microsoft Sans Serif"/>
              </a:rPr>
              <a:t>+</a:t>
            </a:r>
            <a:r>
              <a:rPr sz="900" spc="10" dirty="0">
                <a:latin typeface="Microsoft Sans Serif"/>
                <a:cs typeface="Microsoft Sans Serif"/>
              </a:rPr>
              <a:t>2</a:t>
            </a:r>
            <a:r>
              <a:rPr sz="900" i="1" spc="-95" dirty="0">
                <a:latin typeface="Arial"/>
                <a:cs typeface="Arial"/>
              </a:rPr>
              <a:t>R</a:t>
            </a:r>
            <a:r>
              <a:rPr sz="550" i="1" spc="-55" dirty="0">
                <a:latin typeface="Arial"/>
                <a:cs typeface="Arial"/>
              </a:rPr>
              <a:t>F</a:t>
            </a:r>
            <a:r>
              <a:rPr sz="1350" spc="-45" dirty="0">
                <a:latin typeface="Microsoft Sans Serif"/>
                <a:cs typeface="Microsoft Sans Serif"/>
              </a:rPr>
              <a:t>)</a:t>
            </a:r>
            <a:endParaRPr sz="1350" dirty="0">
              <a:latin typeface="Microsoft Sans Serif"/>
              <a:cs typeface="Microsoft Sans Serif"/>
            </a:endParaRPr>
          </a:p>
          <a:p>
            <a:pPr marR="55244" algn="r">
              <a:spcBef>
                <a:spcPts val="35"/>
              </a:spcBef>
            </a:pPr>
            <a:r>
              <a:rPr sz="800" spc="-10" dirty="0">
                <a:solidFill>
                  <a:srgbClr val="171514"/>
                </a:solidFill>
                <a:latin typeface="Microsoft Sans Serif"/>
                <a:cs typeface="Microsoft Sans Serif"/>
              </a:rPr>
              <a:t>(4.1)</a:t>
            </a:r>
            <a:endParaRPr sz="800" dirty="0">
              <a:latin typeface="Microsoft Sans Serif"/>
              <a:cs typeface="Microsoft Sans Serif"/>
            </a:endParaRPr>
          </a:p>
          <a:p>
            <a:pPr marL="2044700">
              <a:spcBef>
                <a:spcPts val="25"/>
              </a:spcBef>
            </a:pPr>
            <a:r>
              <a:rPr sz="950" spc="-15" dirty="0">
                <a:latin typeface="Microsoft Sans Serif"/>
                <a:cs typeface="Microsoft Sans Serif"/>
              </a:rPr>
              <a:t>=</a:t>
            </a:r>
            <a:r>
              <a:rPr sz="950" spc="-30" dirty="0">
                <a:latin typeface="Microsoft Sans Serif"/>
                <a:cs typeface="Microsoft Sans Serif"/>
              </a:rPr>
              <a:t> </a:t>
            </a:r>
            <a:r>
              <a:rPr sz="950" dirty="0">
                <a:latin typeface="Microsoft Sans Serif"/>
                <a:cs typeface="Microsoft Sans Serif"/>
              </a:rPr>
              <a:t>(1,000</a:t>
            </a:r>
            <a:r>
              <a:rPr sz="950" spc="-25" dirty="0">
                <a:latin typeface="Microsoft Sans Serif"/>
                <a:cs typeface="Microsoft Sans Serif"/>
              </a:rPr>
              <a:t> </a:t>
            </a:r>
            <a:r>
              <a:rPr sz="950" spc="-15" dirty="0">
                <a:latin typeface="Microsoft Sans Serif"/>
                <a:cs typeface="Microsoft Sans Serif"/>
              </a:rPr>
              <a:t>+</a:t>
            </a:r>
            <a:r>
              <a:rPr sz="950" spc="-25" dirty="0">
                <a:latin typeface="Microsoft Sans Serif"/>
                <a:cs typeface="Microsoft Sans Serif"/>
              </a:rPr>
              <a:t> </a:t>
            </a:r>
            <a:r>
              <a:rPr sz="950" dirty="0">
                <a:latin typeface="Microsoft Sans Serif"/>
                <a:cs typeface="Microsoft Sans Serif"/>
              </a:rPr>
              <a:t>2</a:t>
            </a:r>
            <a:r>
              <a:rPr sz="1000" i="1" dirty="0">
                <a:latin typeface="Arial"/>
                <a:cs typeface="Arial"/>
              </a:rPr>
              <a:t>R</a:t>
            </a:r>
            <a:r>
              <a:rPr sz="550" i="1" dirty="0">
                <a:latin typeface="Arial"/>
                <a:cs typeface="Arial"/>
              </a:rPr>
              <a:t>F</a:t>
            </a:r>
            <a:r>
              <a:rPr sz="950" dirty="0">
                <a:latin typeface="Microsoft Sans Serif"/>
                <a:cs typeface="Microsoft Sans Serif"/>
              </a:rPr>
              <a:t>)0.116/</a:t>
            </a:r>
            <a:r>
              <a:rPr sz="1000" i="1" dirty="0">
                <a:latin typeface="Arial"/>
                <a:cs typeface="Arial"/>
              </a:rPr>
              <a:t>t</a:t>
            </a:r>
            <a:endParaRPr sz="1000" dirty="0">
              <a:latin typeface="Arial"/>
              <a:cs typeface="Arial"/>
            </a:endParaRPr>
          </a:p>
          <a:p>
            <a:pPr marL="12700" algn="just">
              <a:spcBef>
                <a:spcPts val="1085"/>
              </a:spcBef>
            </a:pPr>
            <a:r>
              <a:rPr sz="800" dirty="0">
                <a:solidFill>
                  <a:srgbClr val="171514"/>
                </a:solidFill>
                <a:latin typeface="Microsoft Sans Serif"/>
                <a:cs typeface="Microsoft Sans Serif"/>
              </a:rPr>
              <a:t>y,</a:t>
            </a:r>
            <a:r>
              <a:rPr sz="800" spc="-10"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spc="-10" dirty="0">
                <a:solidFill>
                  <a:srgbClr val="171514"/>
                </a:solidFill>
                <a:latin typeface="Microsoft Sans Serif"/>
                <a:cs typeface="Microsoft Sans Serif"/>
              </a:rPr>
              <a:t> </a:t>
            </a:r>
            <a:r>
              <a:rPr sz="800" spc="30" dirty="0">
                <a:solidFill>
                  <a:srgbClr val="171514"/>
                </a:solidFill>
                <a:latin typeface="Microsoft Sans Serif"/>
                <a:cs typeface="Microsoft Sans Serif"/>
              </a:rPr>
              <a:t>lo</a:t>
            </a:r>
            <a:r>
              <a:rPr sz="800" spc="-10" dirty="0">
                <a:solidFill>
                  <a:srgbClr val="171514"/>
                </a:solidFill>
                <a:latin typeface="Microsoft Sans Serif"/>
                <a:cs typeface="Microsoft Sans Serif"/>
              </a:rPr>
              <a:t> </a:t>
            </a:r>
            <a:r>
              <a:rPr sz="800" spc="35" dirty="0">
                <a:solidFill>
                  <a:srgbClr val="171514"/>
                </a:solidFill>
                <a:latin typeface="Microsoft Sans Serif"/>
                <a:cs typeface="Microsoft Sans Serif"/>
              </a:rPr>
              <a:t>tanto,</a:t>
            </a:r>
            <a:r>
              <a:rPr sz="800" spc="-10" dirty="0">
                <a:solidFill>
                  <a:srgbClr val="171514"/>
                </a:solidFill>
                <a:latin typeface="Microsoft Sans Serif"/>
                <a:cs typeface="Microsoft Sans Serif"/>
              </a:rPr>
              <a:t> </a:t>
            </a:r>
            <a:r>
              <a:rPr sz="800" spc="30" dirty="0">
                <a:solidFill>
                  <a:srgbClr val="171514"/>
                </a:solidFill>
                <a:latin typeface="Microsoft Sans Serif"/>
                <a:cs typeface="Microsoft Sans Serif"/>
              </a:rPr>
              <a:t>siempre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 </a:t>
            </a:r>
            <a:r>
              <a:rPr sz="800" spc="25" dirty="0">
                <a:solidFill>
                  <a:srgbClr val="171514"/>
                </a:solidFill>
                <a:latin typeface="Microsoft Sans Serif"/>
                <a:cs typeface="Microsoft Sans Serif"/>
              </a:rPr>
              <a:t>debe</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asegurar</a:t>
            </a:r>
            <a:r>
              <a:rPr sz="800" spc="-1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endParaRPr sz="800" dirty="0">
              <a:latin typeface="Microsoft Sans Serif"/>
              <a:cs typeface="Microsoft Sans Serif"/>
            </a:endParaRPr>
          </a:p>
          <a:p>
            <a:pPr>
              <a:spcBef>
                <a:spcPts val="20"/>
              </a:spcBef>
            </a:pPr>
            <a:endParaRPr sz="900" dirty="0">
              <a:latin typeface="Microsoft Sans Serif"/>
              <a:cs typeface="Microsoft Sans Serif"/>
            </a:endParaRPr>
          </a:p>
          <a:p>
            <a:pPr marR="147320" algn="ctr"/>
            <a:r>
              <a:rPr sz="900" i="1" spc="-65" dirty="0">
                <a:latin typeface="Arial"/>
                <a:cs typeface="Arial"/>
              </a:rPr>
              <a:t>V</a:t>
            </a:r>
            <a:r>
              <a:rPr sz="550" i="1" spc="10" dirty="0">
                <a:latin typeface="Arial"/>
                <a:cs typeface="Arial"/>
              </a:rPr>
              <a:t>paso</a:t>
            </a:r>
            <a:r>
              <a:rPr sz="1200" spc="-40" dirty="0">
                <a:latin typeface="Microsoft Sans Serif"/>
                <a:cs typeface="Microsoft Sans Serif"/>
              </a:rPr>
              <a:t>(</a:t>
            </a:r>
            <a:r>
              <a:rPr sz="900" spc="40" dirty="0">
                <a:latin typeface="Microsoft Sans Serif"/>
                <a:cs typeface="Microsoft Sans Serif"/>
              </a:rPr>
              <a:t>máx.permitido</a:t>
            </a:r>
            <a:r>
              <a:rPr sz="1200" spc="-40" dirty="0">
                <a:latin typeface="Microsoft Sans Serif"/>
                <a:cs typeface="Microsoft Sans Serif"/>
              </a:rPr>
              <a:t>)</a:t>
            </a:r>
            <a:r>
              <a:rPr sz="900" spc="-204" dirty="0">
                <a:latin typeface="Lucida Sans Unicode"/>
                <a:cs typeface="Lucida Sans Unicode"/>
              </a:rPr>
              <a:t>≤</a:t>
            </a:r>
            <a:r>
              <a:rPr sz="900" i="1" spc="-65" dirty="0">
                <a:latin typeface="Arial"/>
                <a:cs typeface="Arial"/>
              </a:rPr>
              <a:t>V</a:t>
            </a:r>
            <a:r>
              <a:rPr sz="550" i="1" spc="10" dirty="0">
                <a:latin typeface="Arial"/>
                <a:cs typeface="Arial"/>
              </a:rPr>
              <a:t>paso</a:t>
            </a:r>
            <a:r>
              <a:rPr sz="1050" spc="-35" dirty="0">
                <a:latin typeface="Microsoft Sans Serif"/>
                <a:cs typeface="Microsoft Sans Serif"/>
              </a:rPr>
              <a:t>(</a:t>
            </a:r>
            <a:r>
              <a:rPr sz="900" spc="25" dirty="0">
                <a:latin typeface="Microsoft Sans Serif"/>
                <a:cs typeface="Microsoft Sans Serif"/>
              </a:rPr>
              <a:t>máx.real</a:t>
            </a:r>
            <a:r>
              <a:rPr sz="1050" spc="-35" dirty="0">
                <a:latin typeface="Microsoft Sans Serif"/>
                <a:cs typeface="Microsoft Sans Serif"/>
              </a:rPr>
              <a:t>)</a:t>
            </a:r>
            <a:endParaRPr sz="1050" dirty="0">
              <a:latin typeface="Microsoft Sans Serif"/>
              <a:cs typeface="Microsoft Sans Serif"/>
            </a:endParaRPr>
          </a:p>
          <a:p>
            <a:pPr marR="21590" algn="r">
              <a:spcBef>
                <a:spcPts val="880"/>
              </a:spcBef>
            </a:pPr>
            <a:r>
              <a:rPr sz="900" b="1" spc="10" dirty="0">
                <a:solidFill>
                  <a:srgbClr val="171514"/>
                </a:solidFill>
                <a:latin typeface="Arial"/>
                <a:cs typeface="Arial"/>
              </a:rPr>
              <a:t>35</a:t>
            </a:r>
            <a:endParaRPr sz="900" dirty="0">
              <a:latin typeface="Arial"/>
              <a:cs typeface="Aria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900584" y="4865691"/>
            <a:ext cx="80645" cy="107950"/>
          </a:xfrm>
          <a:custGeom>
            <a:avLst/>
            <a:gdLst/>
            <a:ahLst/>
            <a:cxnLst/>
            <a:rect l="l" t="t" r="r" b="b"/>
            <a:pathLst>
              <a:path w="80645" h="107950">
                <a:moveTo>
                  <a:pt x="80175" y="0"/>
                </a:moveTo>
                <a:lnTo>
                  <a:pt x="77000" y="0"/>
                </a:lnTo>
                <a:lnTo>
                  <a:pt x="0" y="107950"/>
                </a:lnTo>
                <a:lnTo>
                  <a:pt x="3187" y="107950"/>
                </a:lnTo>
                <a:lnTo>
                  <a:pt x="80175" y="0"/>
                </a:lnTo>
                <a:close/>
              </a:path>
            </a:pathLst>
          </a:custGeom>
          <a:solidFill>
            <a:srgbClr val="000000"/>
          </a:solidFill>
        </p:spPr>
        <p:txBody>
          <a:bodyPr wrap="square" lIns="0" tIns="0" rIns="0" bIns="0" rtlCol="0"/>
          <a:lstStyle/>
          <a:p>
            <a:endParaRPr/>
          </a:p>
        </p:txBody>
      </p:sp>
      <p:pic>
        <p:nvPicPr>
          <p:cNvPr id="3" name="object 3"/>
          <p:cNvPicPr/>
          <p:nvPr/>
        </p:nvPicPr>
        <p:blipFill>
          <a:blip r:embed="rId2" cstate="print"/>
          <a:stretch>
            <a:fillRect/>
          </a:stretch>
        </p:blipFill>
        <p:spPr>
          <a:xfrm>
            <a:off x="6942010" y="2672765"/>
            <a:ext cx="1622818" cy="118986"/>
          </a:xfrm>
          <a:prstGeom prst="rect">
            <a:avLst/>
          </a:prstGeom>
        </p:spPr>
      </p:pic>
      <p:sp>
        <p:nvSpPr>
          <p:cNvPr id="4" name="object 4"/>
          <p:cNvSpPr/>
          <p:nvPr/>
        </p:nvSpPr>
        <p:spPr>
          <a:xfrm>
            <a:off x="6558687" y="2800729"/>
            <a:ext cx="66675" cy="110489"/>
          </a:xfrm>
          <a:custGeom>
            <a:avLst/>
            <a:gdLst/>
            <a:ahLst/>
            <a:cxnLst/>
            <a:rect l="l" t="t" r="r" b="b"/>
            <a:pathLst>
              <a:path w="66675" h="110489">
                <a:moveTo>
                  <a:pt x="66332" y="0"/>
                </a:moveTo>
                <a:lnTo>
                  <a:pt x="0" y="110426"/>
                </a:lnTo>
              </a:path>
            </a:pathLst>
          </a:custGeom>
          <a:ln w="6350">
            <a:solidFill>
              <a:srgbClr val="231F20"/>
            </a:solidFill>
          </a:ln>
        </p:spPr>
        <p:txBody>
          <a:bodyPr wrap="square" lIns="0" tIns="0" rIns="0" bIns="0" rtlCol="0"/>
          <a:lstStyle/>
          <a:p>
            <a:endParaRPr/>
          </a:p>
        </p:txBody>
      </p:sp>
      <p:sp>
        <p:nvSpPr>
          <p:cNvPr id="5" name="object 5"/>
          <p:cNvSpPr/>
          <p:nvPr/>
        </p:nvSpPr>
        <p:spPr>
          <a:xfrm>
            <a:off x="7660534" y="1194022"/>
            <a:ext cx="314325" cy="26034"/>
          </a:xfrm>
          <a:custGeom>
            <a:avLst/>
            <a:gdLst/>
            <a:ahLst/>
            <a:cxnLst/>
            <a:rect l="l" t="t" r="r" b="b"/>
            <a:pathLst>
              <a:path w="314325" h="26034">
                <a:moveTo>
                  <a:pt x="253009" y="24561"/>
                </a:moveTo>
                <a:lnTo>
                  <a:pt x="228447" y="0"/>
                </a:lnTo>
              </a:path>
              <a:path w="314325" h="26034">
                <a:moveTo>
                  <a:pt x="204000" y="24612"/>
                </a:moveTo>
                <a:lnTo>
                  <a:pt x="228295" y="342"/>
                </a:lnTo>
              </a:path>
              <a:path w="314325" h="26034">
                <a:moveTo>
                  <a:pt x="202666" y="25349"/>
                </a:moveTo>
                <a:lnTo>
                  <a:pt x="178104" y="787"/>
                </a:lnTo>
              </a:path>
              <a:path w="314325" h="26034">
                <a:moveTo>
                  <a:pt x="153682" y="25399"/>
                </a:moveTo>
                <a:lnTo>
                  <a:pt x="177952" y="1117"/>
                </a:lnTo>
              </a:path>
              <a:path w="314325" h="26034">
                <a:moveTo>
                  <a:pt x="159372" y="24561"/>
                </a:moveTo>
                <a:lnTo>
                  <a:pt x="134797" y="0"/>
                </a:lnTo>
              </a:path>
              <a:path w="314325" h="26034">
                <a:moveTo>
                  <a:pt x="110362" y="24612"/>
                </a:moveTo>
                <a:lnTo>
                  <a:pt x="134645" y="342"/>
                </a:lnTo>
              </a:path>
              <a:path w="314325" h="26034">
                <a:moveTo>
                  <a:pt x="109029" y="25349"/>
                </a:moveTo>
                <a:lnTo>
                  <a:pt x="84467" y="787"/>
                </a:lnTo>
              </a:path>
              <a:path w="314325" h="26034">
                <a:moveTo>
                  <a:pt x="60045" y="25399"/>
                </a:moveTo>
                <a:lnTo>
                  <a:pt x="84315" y="1117"/>
                </a:lnTo>
              </a:path>
              <a:path w="314325" h="26034">
                <a:moveTo>
                  <a:pt x="253212" y="21069"/>
                </a:moveTo>
                <a:lnTo>
                  <a:pt x="314070" y="21069"/>
                </a:lnTo>
              </a:path>
              <a:path w="314325" h="26034">
                <a:moveTo>
                  <a:pt x="0" y="25742"/>
                </a:moveTo>
                <a:lnTo>
                  <a:pt x="60858" y="25742"/>
                </a:lnTo>
              </a:path>
            </a:pathLst>
          </a:custGeom>
          <a:ln w="9525">
            <a:solidFill>
              <a:srgbClr val="231F20"/>
            </a:solidFill>
          </a:ln>
        </p:spPr>
        <p:txBody>
          <a:bodyPr wrap="square" lIns="0" tIns="0" rIns="0" bIns="0" rtlCol="0"/>
          <a:lstStyle/>
          <a:p>
            <a:endParaRPr/>
          </a:p>
        </p:txBody>
      </p:sp>
      <p:sp>
        <p:nvSpPr>
          <p:cNvPr id="6" name="object 6"/>
          <p:cNvSpPr/>
          <p:nvPr/>
        </p:nvSpPr>
        <p:spPr>
          <a:xfrm>
            <a:off x="7947300" y="1188167"/>
            <a:ext cx="314325" cy="26034"/>
          </a:xfrm>
          <a:custGeom>
            <a:avLst/>
            <a:gdLst/>
            <a:ahLst/>
            <a:cxnLst/>
            <a:rect l="l" t="t" r="r" b="b"/>
            <a:pathLst>
              <a:path w="314325" h="26034">
                <a:moveTo>
                  <a:pt x="253784" y="24561"/>
                </a:moveTo>
                <a:lnTo>
                  <a:pt x="229235" y="0"/>
                </a:lnTo>
              </a:path>
              <a:path w="314325" h="26034">
                <a:moveTo>
                  <a:pt x="204800" y="24612"/>
                </a:moveTo>
                <a:lnTo>
                  <a:pt x="229069" y="342"/>
                </a:lnTo>
              </a:path>
              <a:path w="314325" h="26034">
                <a:moveTo>
                  <a:pt x="203466" y="25336"/>
                </a:moveTo>
                <a:lnTo>
                  <a:pt x="178904" y="787"/>
                </a:lnTo>
              </a:path>
              <a:path w="314325" h="26034">
                <a:moveTo>
                  <a:pt x="154457" y="25399"/>
                </a:moveTo>
                <a:lnTo>
                  <a:pt x="178739" y="1117"/>
                </a:lnTo>
              </a:path>
              <a:path w="314325" h="26034">
                <a:moveTo>
                  <a:pt x="160147" y="24561"/>
                </a:moveTo>
                <a:lnTo>
                  <a:pt x="135597" y="0"/>
                </a:lnTo>
              </a:path>
              <a:path w="314325" h="26034">
                <a:moveTo>
                  <a:pt x="111150" y="24612"/>
                </a:moveTo>
                <a:lnTo>
                  <a:pt x="135432" y="342"/>
                </a:lnTo>
              </a:path>
              <a:path w="314325" h="26034">
                <a:moveTo>
                  <a:pt x="109829" y="25336"/>
                </a:moveTo>
                <a:lnTo>
                  <a:pt x="85267" y="787"/>
                </a:lnTo>
              </a:path>
              <a:path w="314325" h="26034">
                <a:moveTo>
                  <a:pt x="60820" y="25399"/>
                </a:moveTo>
                <a:lnTo>
                  <a:pt x="85102" y="1117"/>
                </a:lnTo>
              </a:path>
              <a:path w="314325" h="26034">
                <a:moveTo>
                  <a:pt x="253225" y="21069"/>
                </a:moveTo>
                <a:lnTo>
                  <a:pt x="314096" y="21069"/>
                </a:lnTo>
              </a:path>
              <a:path w="314325" h="26034">
                <a:moveTo>
                  <a:pt x="0" y="25742"/>
                </a:moveTo>
                <a:lnTo>
                  <a:pt x="60871" y="25742"/>
                </a:lnTo>
              </a:path>
            </a:pathLst>
          </a:custGeom>
          <a:ln w="9525">
            <a:solidFill>
              <a:srgbClr val="231F20"/>
            </a:solidFill>
          </a:ln>
        </p:spPr>
        <p:txBody>
          <a:bodyPr wrap="square" lIns="0" tIns="0" rIns="0" bIns="0" rtlCol="0"/>
          <a:lstStyle/>
          <a:p>
            <a:endParaRPr/>
          </a:p>
        </p:txBody>
      </p:sp>
      <p:sp>
        <p:nvSpPr>
          <p:cNvPr id="7" name="object 7"/>
          <p:cNvSpPr/>
          <p:nvPr/>
        </p:nvSpPr>
        <p:spPr>
          <a:xfrm>
            <a:off x="8257484" y="1182312"/>
            <a:ext cx="314325" cy="26034"/>
          </a:xfrm>
          <a:custGeom>
            <a:avLst/>
            <a:gdLst/>
            <a:ahLst/>
            <a:cxnLst/>
            <a:rect l="l" t="t" r="r" b="b"/>
            <a:pathLst>
              <a:path w="314325" h="26034">
                <a:moveTo>
                  <a:pt x="253784" y="24561"/>
                </a:moveTo>
                <a:lnTo>
                  <a:pt x="229234" y="0"/>
                </a:lnTo>
              </a:path>
              <a:path w="314325" h="26034">
                <a:moveTo>
                  <a:pt x="204800" y="24625"/>
                </a:moveTo>
                <a:lnTo>
                  <a:pt x="229069" y="342"/>
                </a:lnTo>
              </a:path>
              <a:path w="314325" h="26034">
                <a:moveTo>
                  <a:pt x="203453" y="25349"/>
                </a:moveTo>
                <a:lnTo>
                  <a:pt x="178904" y="787"/>
                </a:lnTo>
              </a:path>
              <a:path w="314325" h="26034">
                <a:moveTo>
                  <a:pt x="154470" y="25399"/>
                </a:moveTo>
                <a:lnTo>
                  <a:pt x="178739" y="1130"/>
                </a:lnTo>
              </a:path>
              <a:path w="314325" h="26034">
                <a:moveTo>
                  <a:pt x="160146" y="24561"/>
                </a:moveTo>
                <a:lnTo>
                  <a:pt x="135597" y="0"/>
                </a:lnTo>
              </a:path>
              <a:path w="314325" h="26034">
                <a:moveTo>
                  <a:pt x="111150" y="24625"/>
                </a:moveTo>
                <a:lnTo>
                  <a:pt x="135432" y="342"/>
                </a:lnTo>
              </a:path>
              <a:path w="314325" h="26034">
                <a:moveTo>
                  <a:pt x="109816" y="25349"/>
                </a:moveTo>
                <a:lnTo>
                  <a:pt x="85267" y="787"/>
                </a:lnTo>
              </a:path>
              <a:path w="314325" h="26034">
                <a:moveTo>
                  <a:pt x="60820" y="25399"/>
                </a:moveTo>
                <a:lnTo>
                  <a:pt x="85102" y="1130"/>
                </a:lnTo>
              </a:path>
              <a:path w="314325" h="26034">
                <a:moveTo>
                  <a:pt x="253212" y="21069"/>
                </a:moveTo>
                <a:lnTo>
                  <a:pt x="314083" y="21069"/>
                </a:lnTo>
              </a:path>
              <a:path w="314325" h="26034">
                <a:moveTo>
                  <a:pt x="0" y="25742"/>
                </a:moveTo>
                <a:lnTo>
                  <a:pt x="60871" y="25742"/>
                </a:lnTo>
              </a:path>
            </a:pathLst>
          </a:custGeom>
          <a:ln w="9525">
            <a:solidFill>
              <a:srgbClr val="231F20"/>
            </a:solidFill>
          </a:ln>
        </p:spPr>
        <p:txBody>
          <a:bodyPr wrap="square" lIns="0" tIns="0" rIns="0" bIns="0" rtlCol="0"/>
          <a:lstStyle/>
          <a:p>
            <a:endParaRPr/>
          </a:p>
        </p:txBody>
      </p:sp>
      <p:sp>
        <p:nvSpPr>
          <p:cNvPr id="8" name="object 8"/>
          <p:cNvSpPr/>
          <p:nvPr/>
        </p:nvSpPr>
        <p:spPr>
          <a:xfrm>
            <a:off x="7961740" y="901007"/>
            <a:ext cx="287655" cy="24130"/>
          </a:xfrm>
          <a:custGeom>
            <a:avLst/>
            <a:gdLst/>
            <a:ahLst/>
            <a:cxnLst/>
            <a:rect l="l" t="t" r="r" b="b"/>
            <a:pathLst>
              <a:path w="287654" h="24130">
                <a:moveTo>
                  <a:pt x="232930" y="22618"/>
                </a:moveTo>
                <a:lnTo>
                  <a:pt x="210299" y="0"/>
                </a:lnTo>
              </a:path>
              <a:path w="287654" h="24130">
                <a:moveTo>
                  <a:pt x="187617" y="22478"/>
                </a:moveTo>
                <a:lnTo>
                  <a:pt x="209969" y="126"/>
                </a:lnTo>
              </a:path>
              <a:path w="287654" h="24130">
                <a:moveTo>
                  <a:pt x="186893" y="23393"/>
                </a:moveTo>
                <a:lnTo>
                  <a:pt x="164261" y="774"/>
                </a:lnTo>
              </a:path>
              <a:path w="287654" h="24130">
                <a:moveTo>
                  <a:pt x="141566" y="23266"/>
                </a:moveTo>
                <a:lnTo>
                  <a:pt x="163918" y="914"/>
                </a:lnTo>
              </a:path>
              <a:path w="287654" h="24130">
                <a:moveTo>
                  <a:pt x="147091" y="22618"/>
                </a:moveTo>
                <a:lnTo>
                  <a:pt x="124472" y="0"/>
                </a:lnTo>
              </a:path>
              <a:path w="287654" h="24130">
                <a:moveTo>
                  <a:pt x="101777" y="22478"/>
                </a:moveTo>
                <a:lnTo>
                  <a:pt x="124129" y="126"/>
                </a:lnTo>
              </a:path>
              <a:path w="287654" h="24130">
                <a:moveTo>
                  <a:pt x="101053" y="23393"/>
                </a:moveTo>
                <a:lnTo>
                  <a:pt x="78435" y="774"/>
                </a:lnTo>
              </a:path>
              <a:path w="287654" h="24130">
                <a:moveTo>
                  <a:pt x="55727" y="23266"/>
                </a:moveTo>
                <a:lnTo>
                  <a:pt x="78079" y="914"/>
                </a:lnTo>
              </a:path>
              <a:path w="287654" h="24130">
                <a:moveTo>
                  <a:pt x="231762" y="19494"/>
                </a:moveTo>
                <a:lnTo>
                  <a:pt x="287553" y="19494"/>
                </a:lnTo>
              </a:path>
              <a:path w="287654" h="24130">
                <a:moveTo>
                  <a:pt x="0" y="23787"/>
                </a:moveTo>
                <a:lnTo>
                  <a:pt x="55791" y="23787"/>
                </a:lnTo>
              </a:path>
            </a:pathLst>
          </a:custGeom>
          <a:ln w="9525">
            <a:solidFill>
              <a:srgbClr val="231F20"/>
            </a:solidFill>
          </a:ln>
        </p:spPr>
        <p:txBody>
          <a:bodyPr wrap="square" lIns="0" tIns="0" rIns="0" bIns="0" rtlCol="0"/>
          <a:lstStyle/>
          <a:p>
            <a:endParaRPr/>
          </a:p>
        </p:txBody>
      </p:sp>
      <p:sp>
        <p:nvSpPr>
          <p:cNvPr id="9" name="object 9"/>
          <p:cNvSpPr/>
          <p:nvPr/>
        </p:nvSpPr>
        <p:spPr>
          <a:xfrm>
            <a:off x="7964075" y="924021"/>
            <a:ext cx="24130" cy="287655"/>
          </a:xfrm>
          <a:custGeom>
            <a:avLst/>
            <a:gdLst/>
            <a:ahLst/>
            <a:cxnLst/>
            <a:rect l="l" t="t" r="r" b="b"/>
            <a:pathLst>
              <a:path w="24129" h="287655">
                <a:moveTo>
                  <a:pt x="1168" y="232143"/>
                </a:moveTo>
                <a:lnTo>
                  <a:pt x="23787" y="209524"/>
                </a:lnTo>
              </a:path>
              <a:path w="24129" h="287655">
                <a:moveTo>
                  <a:pt x="1320" y="186842"/>
                </a:moveTo>
                <a:lnTo>
                  <a:pt x="23672" y="209181"/>
                </a:lnTo>
              </a:path>
              <a:path w="24129" h="287655">
                <a:moveTo>
                  <a:pt x="406" y="186105"/>
                </a:moveTo>
                <a:lnTo>
                  <a:pt x="23025" y="163487"/>
                </a:lnTo>
              </a:path>
              <a:path w="24129" h="287655">
                <a:moveTo>
                  <a:pt x="533" y="140792"/>
                </a:moveTo>
                <a:lnTo>
                  <a:pt x="22885" y="163144"/>
                </a:lnTo>
              </a:path>
              <a:path w="24129" h="287655">
                <a:moveTo>
                  <a:pt x="1168" y="146303"/>
                </a:moveTo>
                <a:lnTo>
                  <a:pt x="23787" y="123685"/>
                </a:lnTo>
              </a:path>
              <a:path w="24129" h="287655">
                <a:moveTo>
                  <a:pt x="1320" y="101003"/>
                </a:moveTo>
                <a:lnTo>
                  <a:pt x="23672" y="123342"/>
                </a:lnTo>
              </a:path>
              <a:path w="24129" h="287655">
                <a:moveTo>
                  <a:pt x="406" y="100266"/>
                </a:moveTo>
                <a:lnTo>
                  <a:pt x="23025" y="77647"/>
                </a:lnTo>
              </a:path>
              <a:path w="24129" h="287655">
                <a:moveTo>
                  <a:pt x="533" y="54952"/>
                </a:moveTo>
                <a:lnTo>
                  <a:pt x="22885" y="77304"/>
                </a:lnTo>
              </a:path>
              <a:path w="24129" h="287655">
                <a:moveTo>
                  <a:pt x="4292" y="231762"/>
                </a:moveTo>
                <a:lnTo>
                  <a:pt x="4292" y="287553"/>
                </a:lnTo>
              </a:path>
              <a:path w="24129" h="287655">
                <a:moveTo>
                  <a:pt x="0" y="0"/>
                </a:moveTo>
                <a:lnTo>
                  <a:pt x="0" y="55791"/>
                </a:lnTo>
              </a:path>
            </a:pathLst>
          </a:custGeom>
          <a:ln w="9525">
            <a:solidFill>
              <a:srgbClr val="231F20"/>
            </a:solidFill>
          </a:ln>
        </p:spPr>
        <p:txBody>
          <a:bodyPr wrap="square" lIns="0" tIns="0" rIns="0" bIns="0" rtlCol="0"/>
          <a:lstStyle/>
          <a:p>
            <a:endParaRPr/>
          </a:p>
        </p:txBody>
      </p:sp>
      <p:sp>
        <p:nvSpPr>
          <p:cNvPr id="10" name="object 10"/>
          <p:cNvSpPr/>
          <p:nvPr/>
        </p:nvSpPr>
        <p:spPr>
          <a:xfrm>
            <a:off x="8251629" y="918166"/>
            <a:ext cx="24130" cy="287655"/>
          </a:xfrm>
          <a:custGeom>
            <a:avLst/>
            <a:gdLst/>
            <a:ahLst/>
            <a:cxnLst/>
            <a:rect l="l" t="t" r="r" b="b"/>
            <a:pathLst>
              <a:path w="24129" h="287655">
                <a:moveTo>
                  <a:pt x="1181" y="232155"/>
                </a:moveTo>
                <a:lnTo>
                  <a:pt x="23799" y="209524"/>
                </a:lnTo>
              </a:path>
              <a:path w="24129" h="287655">
                <a:moveTo>
                  <a:pt x="1308" y="186842"/>
                </a:moveTo>
                <a:lnTo>
                  <a:pt x="23660" y="209181"/>
                </a:lnTo>
              </a:path>
              <a:path w="24129" h="287655">
                <a:moveTo>
                  <a:pt x="393" y="186105"/>
                </a:moveTo>
                <a:lnTo>
                  <a:pt x="23012" y="163487"/>
                </a:lnTo>
              </a:path>
              <a:path w="24129" h="287655">
                <a:moveTo>
                  <a:pt x="533" y="140804"/>
                </a:moveTo>
                <a:lnTo>
                  <a:pt x="22885" y="163144"/>
                </a:lnTo>
              </a:path>
              <a:path w="24129" h="287655">
                <a:moveTo>
                  <a:pt x="1181" y="146303"/>
                </a:moveTo>
                <a:lnTo>
                  <a:pt x="23799" y="123685"/>
                </a:lnTo>
              </a:path>
              <a:path w="24129" h="287655">
                <a:moveTo>
                  <a:pt x="1308" y="101003"/>
                </a:moveTo>
                <a:lnTo>
                  <a:pt x="23660" y="123355"/>
                </a:lnTo>
              </a:path>
              <a:path w="24129" h="287655">
                <a:moveTo>
                  <a:pt x="393" y="100266"/>
                </a:moveTo>
                <a:lnTo>
                  <a:pt x="23012" y="77647"/>
                </a:lnTo>
              </a:path>
              <a:path w="24129" h="287655">
                <a:moveTo>
                  <a:pt x="533" y="54952"/>
                </a:moveTo>
                <a:lnTo>
                  <a:pt x="22885" y="77304"/>
                </a:lnTo>
              </a:path>
              <a:path w="24129" h="287655">
                <a:moveTo>
                  <a:pt x="4292" y="231762"/>
                </a:moveTo>
                <a:lnTo>
                  <a:pt x="4292" y="287553"/>
                </a:lnTo>
              </a:path>
              <a:path w="24129" h="287655">
                <a:moveTo>
                  <a:pt x="0" y="0"/>
                </a:moveTo>
                <a:lnTo>
                  <a:pt x="0" y="55791"/>
                </a:lnTo>
              </a:path>
            </a:pathLst>
          </a:custGeom>
          <a:ln w="9525">
            <a:solidFill>
              <a:srgbClr val="231F20"/>
            </a:solidFill>
          </a:ln>
        </p:spPr>
        <p:txBody>
          <a:bodyPr wrap="square" lIns="0" tIns="0" rIns="0" bIns="0" rtlCol="0"/>
          <a:lstStyle/>
          <a:p>
            <a:endParaRPr/>
          </a:p>
        </p:txBody>
      </p:sp>
      <p:grpSp>
        <p:nvGrpSpPr>
          <p:cNvPr id="11" name="object 11"/>
          <p:cNvGrpSpPr/>
          <p:nvPr/>
        </p:nvGrpSpPr>
        <p:grpSpPr>
          <a:xfrm>
            <a:off x="8033644" y="959906"/>
            <a:ext cx="107314" cy="158115"/>
            <a:chOff x="3350519" y="959905"/>
            <a:chExt cx="107314" cy="158115"/>
          </a:xfrm>
        </p:grpSpPr>
        <p:sp>
          <p:nvSpPr>
            <p:cNvPr id="12" name="object 12"/>
            <p:cNvSpPr/>
            <p:nvPr/>
          </p:nvSpPr>
          <p:spPr>
            <a:xfrm>
              <a:off x="3355282" y="972524"/>
              <a:ext cx="72390" cy="140970"/>
            </a:xfrm>
            <a:custGeom>
              <a:avLst/>
              <a:gdLst/>
              <a:ahLst/>
              <a:cxnLst/>
              <a:rect l="l" t="t" r="r" b="b"/>
              <a:pathLst>
                <a:path w="72389" h="140969">
                  <a:moveTo>
                    <a:pt x="1284" y="140725"/>
                  </a:moveTo>
                  <a:lnTo>
                    <a:pt x="0" y="99485"/>
                  </a:lnTo>
                  <a:lnTo>
                    <a:pt x="494" y="61382"/>
                  </a:lnTo>
                  <a:lnTo>
                    <a:pt x="4545" y="29765"/>
                  </a:lnTo>
                  <a:lnTo>
                    <a:pt x="13933" y="7985"/>
                  </a:lnTo>
                  <a:lnTo>
                    <a:pt x="24388" y="1376"/>
                  </a:lnTo>
                  <a:lnTo>
                    <a:pt x="38798" y="0"/>
                  </a:lnTo>
                  <a:lnTo>
                    <a:pt x="55312" y="2180"/>
                  </a:lnTo>
                  <a:lnTo>
                    <a:pt x="72074" y="6245"/>
                  </a:lnTo>
                </a:path>
              </a:pathLst>
            </a:custGeom>
            <a:ln w="9525">
              <a:solidFill>
                <a:srgbClr val="231F20"/>
              </a:solidFill>
            </a:ln>
          </p:spPr>
          <p:txBody>
            <a:bodyPr wrap="square" lIns="0" tIns="0" rIns="0" bIns="0" rtlCol="0"/>
            <a:lstStyle/>
            <a:p>
              <a:endParaRPr/>
            </a:p>
          </p:txBody>
        </p:sp>
        <p:sp>
          <p:nvSpPr>
            <p:cNvPr id="13" name="object 13"/>
            <p:cNvSpPr/>
            <p:nvPr/>
          </p:nvSpPr>
          <p:spPr>
            <a:xfrm>
              <a:off x="3408509" y="959905"/>
              <a:ext cx="49530" cy="30480"/>
            </a:xfrm>
            <a:custGeom>
              <a:avLst/>
              <a:gdLst/>
              <a:ahLst/>
              <a:cxnLst/>
              <a:rect l="l" t="t" r="r" b="b"/>
              <a:pathLst>
                <a:path w="49529" h="30480">
                  <a:moveTo>
                    <a:pt x="7404" y="0"/>
                  </a:moveTo>
                  <a:lnTo>
                    <a:pt x="18872" y="18872"/>
                  </a:lnTo>
                  <a:lnTo>
                    <a:pt x="0" y="30327"/>
                  </a:lnTo>
                  <a:lnTo>
                    <a:pt x="49187" y="26288"/>
                  </a:lnTo>
                  <a:lnTo>
                    <a:pt x="7404" y="0"/>
                  </a:lnTo>
                  <a:close/>
                </a:path>
              </a:pathLst>
            </a:custGeom>
            <a:solidFill>
              <a:srgbClr val="231F20"/>
            </a:solidFill>
          </p:spPr>
          <p:txBody>
            <a:bodyPr wrap="square" lIns="0" tIns="0" rIns="0" bIns="0" rtlCol="0"/>
            <a:lstStyle/>
            <a:p>
              <a:endParaRPr/>
            </a:p>
          </p:txBody>
        </p:sp>
      </p:grpSp>
      <p:grpSp>
        <p:nvGrpSpPr>
          <p:cNvPr id="14" name="object 14"/>
          <p:cNvGrpSpPr/>
          <p:nvPr/>
        </p:nvGrpSpPr>
        <p:grpSpPr>
          <a:xfrm>
            <a:off x="7976561" y="1350469"/>
            <a:ext cx="287655" cy="31750"/>
            <a:chOff x="3293435" y="1350469"/>
            <a:chExt cx="287655" cy="31750"/>
          </a:xfrm>
        </p:grpSpPr>
        <p:sp>
          <p:nvSpPr>
            <p:cNvPr id="15" name="object 15"/>
            <p:cNvSpPr/>
            <p:nvPr/>
          </p:nvSpPr>
          <p:spPr>
            <a:xfrm>
              <a:off x="3324651" y="1366078"/>
              <a:ext cx="225425" cy="0"/>
            </a:xfrm>
            <a:custGeom>
              <a:avLst/>
              <a:gdLst/>
              <a:ahLst/>
              <a:cxnLst/>
              <a:rect l="l" t="t" r="r" b="b"/>
              <a:pathLst>
                <a:path w="225425">
                  <a:moveTo>
                    <a:pt x="0" y="0"/>
                  </a:moveTo>
                  <a:lnTo>
                    <a:pt x="225120" y="0"/>
                  </a:lnTo>
                </a:path>
              </a:pathLst>
            </a:custGeom>
            <a:ln w="9525">
              <a:solidFill>
                <a:srgbClr val="231F20"/>
              </a:solidFill>
            </a:ln>
          </p:spPr>
          <p:txBody>
            <a:bodyPr wrap="square" lIns="0" tIns="0" rIns="0" bIns="0" rtlCol="0"/>
            <a:lstStyle/>
            <a:p>
              <a:endParaRPr/>
            </a:p>
          </p:txBody>
        </p:sp>
        <p:sp>
          <p:nvSpPr>
            <p:cNvPr id="16" name="object 16"/>
            <p:cNvSpPr/>
            <p:nvPr/>
          </p:nvSpPr>
          <p:spPr>
            <a:xfrm>
              <a:off x="3293427" y="1350479"/>
              <a:ext cx="287655" cy="31750"/>
            </a:xfrm>
            <a:custGeom>
              <a:avLst/>
              <a:gdLst/>
              <a:ahLst/>
              <a:cxnLst/>
              <a:rect l="l" t="t" r="r" b="b"/>
              <a:pathLst>
                <a:path w="287654" h="31750">
                  <a:moveTo>
                    <a:pt x="46824" y="0"/>
                  </a:moveTo>
                  <a:lnTo>
                    <a:pt x="0" y="15608"/>
                  </a:lnTo>
                  <a:lnTo>
                    <a:pt x="46824" y="31216"/>
                  </a:lnTo>
                  <a:lnTo>
                    <a:pt x="31216" y="15608"/>
                  </a:lnTo>
                  <a:lnTo>
                    <a:pt x="46824" y="0"/>
                  </a:lnTo>
                  <a:close/>
                </a:path>
                <a:path w="287654" h="31750">
                  <a:moveTo>
                    <a:pt x="287553" y="15608"/>
                  </a:moveTo>
                  <a:lnTo>
                    <a:pt x="240741" y="0"/>
                  </a:lnTo>
                  <a:lnTo>
                    <a:pt x="256336" y="15608"/>
                  </a:lnTo>
                  <a:lnTo>
                    <a:pt x="240741" y="31216"/>
                  </a:lnTo>
                  <a:lnTo>
                    <a:pt x="287553" y="15608"/>
                  </a:lnTo>
                  <a:close/>
                </a:path>
              </a:pathLst>
            </a:custGeom>
            <a:solidFill>
              <a:srgbClr val="231F20"/>
            </a:solidFill>
          </p:spPr>
          <p:txBody>
            <a:bodyPr wrap="square" lIns="0" tIns="0" rIns="0" bIns="0" rtlCol="0"/>
            <a:lstStyle/>
            <a:p>
              <a:endParaRPr/>
            </a:p>
          </p:txBody>
        </p:sp>
      </p:grpSp>
      <p:grpSp>
        <p:nvGrpSpPr>
          <p:cNvPr id="17" name="object 17"/>
          <p:cNvGrpSpPr/>
          <p:nvPr/>
        </p:nvGrpSpPr>
        <p:grpSpPr>
          <a:xfrm>
            <a:off x="7383119" y="2885005"/>
            <a:ext cx="277495" cy="31750"/>
            <a:chOff x="2699993" y="2885005"/>
            <a:chExt cx="277495" cy="31750"/>
          </a:xfrm>
        </p:grpSpPr>
        <p:sp>
          <p:nvSpPr>
            <p:cNvPr id="18" name="object 18"/>
            <p:cNvSpPr/>
            <p:nvPr/>
          </p:nvSpPr>
          <p:spPr>
            <a:xfrm>
              <a:off x="2715601" y="2900626"/>
              <a:ext cx="246379" cy="0"/>
            </a:xfrm>
            <a:custGeom>
              <a:avLst/>
              <a:gdLst/>
              <a:ahLst/>
              <a:cxnLst/>
              <a:rect l="l" t="t" r="r" b="b"/>
              <a:pathLst>
                <a:path w="246380">
                  <a:moveTo>
                    <a:pt x="0" y="0"/>
                  </a:moveTo>
                  <a:lnTo>
                    <a:pt x="245808" y="0"/>
                  </a:lnTo>
                </a:path>
              </a:pathLst>
            </a:custGeom>
            <a:ln w="9525">
              <a:solidFill>
                <a:srgbClr val="231F20"/>
              </a:solidFill>
            </a:ln>
          </p:spPr>
          <p:txBody>
            <a:bodyPr wrap="square" lIns="0" tIns="0" rIns="0" bIns="0" rtlCol="0"/>
            <a:lstStyle/>
            <a:p>
              <a:endParaRPr/>
            </a:p>
          </p:txBody>
        </p:sp>
        <p:sp>
          <p:nvSpPr>
            <p:cNvPr id="19" name="object 19"/>
            <p:cNvSpPr/>
            <p:nvPr/>
          </p:nvSpPr>
          <p:spPr>
            <a:xfrm>
              <a:off x="2699981" y="2885007"/>
              <a:ext cx="277495" cy="31750"/>
            </a:xfrm>
            <a:custGeom>
              <a:avLst/>
              <a:gdLst/>
              <a:ahLst/>
              <a:cxnLst/>
              <a:rect l="l" t="t" r="r" b="b"/>
              <a:pathLst>
                <a:path w="277494" h="31750">
                  <a:moveTo>
                    <a:pt x="31216" y="0"/>
                  </a:moveTo>
                  <a:lnTo>
                    <a:pt x="0" y="15608"/>
                  </a:lnTo>
                  <a:lnTo>
                    <a:pt x="31216" y="31216"/>
                  </a:lnTo>
                  <a:lnTo>
                    <a:pt x="15608" y="15608"/>
                  </a:lnTo>
                  <a:lnTo>
                    <a:pt x="31216" y="0"/>
                  </a:lnTo>
                  <a:close/>
                </a:path>
                <a:path w="277494" h="31750">
                  <a:moveTo>
                    <a:pt x="277025" y="15608"/>
                  </a:moveTo>
                  <a:lnTo>
                    <a:pt x="245808" y="0"/>
                  </a:lnTo>
                  <a:lnTo>
                    <a:pt x="261416" y="15608"/>
                  </a:lnTo>
                  <a:lnTo>
                    <a:pt x="245808" y="31216"/>
                  </a:lnTo>
                  <a:lnTo>
                    <a:pt x="277025" y="15608"/>
                  </a:lnTo>
                  <a:close/>
                </a:path>
              </a:pathLst>
            </a:custGeom>
            <a:solidFill>
              <a:srgbClr val="231F20"/>
            </a:solidFill>
          </p:spPr>
          <p:txBody>
            <a:bodyPr wrap="square" lIns="0" tIns="0" rIns="0" bIns="0" rtlCol="0"/>
            <a:lstStyle/>
            <a:p>
              <a:endParaRPr/>
            </a:p>
          </p:txBody>
        </p:sp>
      </p:grpSp>
      <p:grpSp>
        <p:nvGrpSpPr>
          <p:cNvPr id="20" name="object 20"/>
          <p:cNvGrpSpPr/>
          <p:nvPr/>
        </p:nvGrpSpPr>
        <p:grpSpPr>
          <a:xfrm>
            <a:off x="7406520" y="3264303"/>
            <a:ext cx="309880" cy="31750"/>
            <a:chOff x="2723395" y="3264303"/>
            <a:chExt cx="309880" cy="31750"/>
          </a:xfrm>
        </p:grpSpPr>
        <p:sp>
          <p:nvSpPr>
            <p:cNvPr id="21" name="object 21"/>
            <p:cNvSpPr/>
            <p:nvPr/>
          </p:nvSpPr>
          <p:spPr>
            <a:xfrm>
              <a:off x="2754612" y="3279899"/>
              <a:ext cx="247650" cy="635"/>
            </a:xfrm>
            <a:custGeom>
              <a:avLst/>
              <a:gdLst/>
              <a:ahLst/>
              <a:cxnLst/>
              <a:rect l="l" t="t" r="r" b="b"/>
              <a:pathLst>
                <a:path w="247650" h="635">
                  <a:moveTo>
                    <a:pt x="0" y="0"/>
                  </a:moveTo>
                  <a:lnTo>
                    <a:pt x="247370" y="304"/>
                  </a:lnTo>
                </a:path>
              </a:pathLst>
            </a:custGeom>
            <a:ln w="9524">
              <a:solidFill>
                <a:srgbClr val="231F20"/>
              </a:solidFill>
            </a:ln>
          </p:spPr>
          <p:txBody>
            <a:bodyPr wrap="square" lIns="0" tIns="0" rIns="0" bIns="0" rtlCol="0"/>
            <a:lstStyle/>
            <a:p>
              <a:endParaRPr/>
            </a:p>
          </p:txBody>
        </p:sp>
        <p:sp>
          <p:nvSpPr>
            <p:cNvPr id="22" name="object 22"/>
            <p:cNvSpPr/>
            <p:nvPr/>
          </p:nvSpPr>
          <p:spPr>
            <a:xfrm>
              <a:off x="2723388" y="3264306"/>
              <a:ext cx="309880" cy="31750"/>
            </a:xfrm>
            <a:custGeom>
              <a:avLst/>
              <a:gdLst/>
              <a:ahLst/>
              <a:cxnLst/>
              <a:rect l="l" t="t" r="r" b="b"/>
              <a:pathLst>
                <a:path w="309880" h="31750">
                  <a:moveTo>
                    <a:pt x="46837" y="0"/>
                  </a:moveTo>
                  <a:lnTo>
                    <a:pt x="0" y="15557"/>
                  </a:lnTo>
                  <a:lnTo>
                    <a:pt x="46812" y="31216"/>
                  </a:lnTo>
                  <a:lnTo>
                    <a:pt x="31216" y="15595"/>
                  </a:lnTo>
                  <a:lnTo>
                    <a:pt x="46837" y="0"/>
                  </a:lnTo>
                  <a:close/>
                </a:path>
                <a:path w="309880" h="31750">
                  <a:moveTo>
                    <a:pt x="309803" y="15938"/>
                  </a:moveTo>
                  <a:lnTo>
                    <a:pt x="263004" y="279"/>
                  </a:lnTo>
                  <a:lnTo>
                    <a:pt x="278587" y="15900"/>
                  </a:lnTo>
                  <a:lnTo>
                    <a:pt x="262953" y="31496"/>
                  </a:lnTo>
                  <a:lnTo>
                    <a:pt x="309803" y="15938"/>
                  </a:lnTo>
                  <a:close/>
                </a:path>
              </a:pathLst>
            </a:custGeom>
            <a:solidFill>
              <a:srgbClr val="231F20"/>
            </a:solidFill>
          </p:spPr>
          <p:txBody>
            <a:bodyPr wrap="square" lIns="0" tIns="0" rIns="0" bIns="0" rtlCol="0"/>
            <a:lstStyle/>
            <a:p>
              <a:endParaRPr/>
            </a:p>
          </p:txBody>
        </p:sp>
      </p:grpSp>
      <p:sp>
        <p:nvSpPr>
          <p:cNvPr id="23" name="object 23"/>
          <p:cNvSpPr/>
          <p:nvPr/>
        </p:nvSpPr>
        <p:spPr>
          <a:xfrm>
            <a:off x="7201640" y="864875"/>
            <a:ext cx="1421130" cy="1737360"/>
          </a:xfrm>
          <a:custGeom>
            <a:avLst/>
            <a:gdLst/>
            <a:ahLst/>
            <a:cxnLst/>
            <a:rect l="l" t="t" r="r" b="b"/>
            <a:pathLst>
              <a:path w="1421129" h="1737360">
                <a:moveTo>
                  <a:pt x="0" y="0"/>
                </a:moveTo>
                <a:lnTo>
                  <a:pt x="15078" y="57938"/>
                </a:lnTo>
                <a:lnTo>
                  <a:pt x="30872" y="115106"/>
                </a:lnTo>
                <a:lnTo>
                  <a:pt x="47372" y="171491"/>
                </a:lnTo>
                <a:lnTo>
                  <a:pt x="64569" y="227083"/>
                </a:lnTo>
                <a:lnTo>
                  <a:pt x="82456" y="281873"/>
                </a:lnTo>
                <a:lnTo>
                  <a:pt x="101024" y="335848"/>
                </a:lnTo>
                <a:lnTo>
                  <a:pt x="120263" y="389000"/>
                </a:lnTo>
                <a:lnTo>
                  <a:pt x="140165" y="441316"/>
                </a:lnTo>
                <a:lnTo>
                  <a:pt x="160722" y="492787"/>
                </a:lnTo>
                <a:lnTo>
                  <a:pt x="181924" y="543402"/>
                </a:lnTo>
                <a:lnTo>
                  <a:pt x="203764" y="593151"/>
                </a:lnTo>
                <a:lnTo>
                  <a:pt x="226233" y="642022"/>
                </a:lnTo>
                <a:lnTo>
                  <a:pt x="249322" y="690006"/>
                </a:lnTo>
                <a:lnTo>
                  <a:pt x="273022" y="737091"/>
                </a:lnTo>
                <a:lnTo>
                  <a:pt x="297324" y="783268"/>
                </a:lnTo>
                <a:lnTo>
                  <a:pt x="322221" y="828525"/>
                </a:lnTo>
                <a:lnTo>
                  <a:pt x="347703" y="872853"/>
                </a:lnTo>
                <a:lnTo>
                  <a:pt x="373762" y="916240"/>
                </a:lnTo>
                <a:lnTo>
                  <a:pt x="400390" y="958676"/>
                </a:lnTo>
                <a:lnTo>
                  <a:pt x="427577" y="1000151"/>
                </a:lnTo>
                <a:lnTo>
                  <a:pt x="455314" y="1040653"/>
                </a:lnTo>
                <a:lnTo>
                  <a:pt x="483594" y="1080173"/>
                </a:lnTo>
                <a:lnTo>
                  <a:pt x="512408" y="1118699"/>
                </a:lnTo>
                <a:lnTo>
                  <a:pt x="541747" y="1156222"/>
                </a:lnTo>
                <a:lnTo>
                  <a:pt x="571602" y="1192730"/>
                </a:lnTo>
                <a:lnTo>
                  <a:pt x="601965" y="1228214"/>
                </a:lnTo>
                <a:lnTo>
                  <a:pt x="632827" y="1262661"/>
                </a:lnTo>
                <a:lnTo>
                  <a:pt x="664179" y="1296063"/>
                </a:lnTo>
                <a:lnTo>
                  <a:pt x="696013" y="1328409"/>
                </a:lnTo>
                <a:lnTo>
                  <a:pt x="728321" y="1359687"/>
                </a:lnTo>
                <a:lnTo>
                  <a:pt x="761093" y="1389887"/>
                </a:lnTo>
                <a:lnTo>
                  <a:pt x="794320" y="1418999"/>
                </a:lnTo>
                <a:lnTo>
                  <a:pt x="827996" y="1447013"/>
                </a:lnTo>
                <a:lnTo>
                  <a:pt x="862110" y="1473916"/>
                </a:lnTo>
                <a:lnTo>
                  <a:pt x="896653" y="1499700"/>
                </a:lnTo>
                <a:lnTo>
                  <a:pt x="931619" y="1524354"/>
                </a:lnTo>
                <a:lnTo>
                  <a:pt x="966997" y="1547866"/>
                </a:lnTo>
                <a:lnTo>
                  <a:pt x="1002779" y="1570227"/>
                </a:lnTo>
                <a:lnTo>
                  <a:pt x="1038956" y="1591426"/>
                </a:lnTo>
                <a:lnTo>
                  <a:pt x="1075521" y="1611452"/>
                </a:lnTo>
                <a:lnTo>
                  <a:pt x="1112463" y="1630294"/>
                </a:lnTo>
                <a:lnTo>
                  <a:pt x="1149776" y="1647943"/>
                </a:lnTo>
                <a:lnTo>
                  <a:pt x="1187449" y="1664387"/>
                </a:lnTo>
                <a:lnTo>
                  <a:pt x="1225474" y="1679617"/>
                </a:lnTo>
                <a:lnTo>
                  <a:pt x="1263843" y="1693620"/>
                </a:lnTo>
                <a:lnTo>
                  <a:pt x="1302547" y="1706388"/>
                </a:lnTo>
                <a:lnTo>
                  <a:pt x="1341578" y="1717909"/>
                </a:lnTo>
                <a:lnTo>
                  <a:pt x="1380926" y="1728173"/>
                </a:lnTo>
                <a:lnTo>
                  <a:pt x="1420583" y="1737169"/>
                </a:lnTo>
              </a:path>
            </a:pathLst>
          </a:custGeom>
          <a:ln w="9525">
            <a:solidFill>
              <a:srgbClr val="231F20"/>
            </a:solidFill>
          </a:ln>
        </p:spPr>
        <p:txBody>
          <a:bodyPr wrap="square" lIns="0" tIns="0" rIns="0" bIns="0" rtlCol="0"/>
          <a:lstStyle/>
          <a:p>
            <a:endParaRPr/>
          </a:p>
        </p:txBody>
      </p:sp>
      <p:sp>
        <p:nvSpPr>
          <p:cNvPr id="24" name="object 24"/>
          <p:cNvSpPr/>
          <p:nvPr/>
        </p:nvSpPr>
        <p:spPr>
          <a:xfrm>
            <a:off x="7650767" y="2684853"/>
            <a:ext cx="55880" cy="0"/>
          </a:xfrm>
          <a:custGeom>
            <a:avLst/>
            <a:gdLst/>
            <a:ahLst/>
            <a:cxnLst/>
            <a:rect l="l" t="t" r="r" b="b"/>
            <a:pathLst>
              <a:path w="55880">
                <a:moveTo>
                  <a:pt x="0" y="0"/>
                </a:moveTo>
                <a:lnTo>
                  <a:pt x="55803" y="0"/>
                </a:lnTo>
              </a:path>
            </a:pathLst>
          </a:custGeom>
          <a:ln w="12700">
            <a:solidFill>
              <a:srgbClr val="231F20"/>
            </a:solidFill>
          </a:ln>
        </p:spPr>
        <p:txBody>
          <a:bodyPr wrap="square" lIns="0" tIns="0" rIns="0" bIns="0" rtlCol="0"/>
          <a:lstStyle/>
          <a:p>
            <a:endParaRPr/>
          </a:p>
        </p:txBody>
      </p:sp>
      <p:grpSp>
        <p:nvGrpSpPr>
          <p:cNvPr id="25" name="object 25"/>
          <p:cNvGrpSpPr/>
          <p:nvPr/>
        </p:nvGrpSpPr>
        <p:grpSpPr>
          <a:xfrm>
            <a:off x="6534444" y="2431251"/>
            <a:ext cx="2041525" cy="435609"/>
            <a:chOff x="1851318" y="2431250"/>
            <a:chExt cx="2041525" cy="435609"/>
          </a:xfrm>
        </p:grpSpPr>
        <p:sp>
          <p:nvSpPr>
            <p:cNvPr id="26" name="object 26"/>
            <p:cNvSpPr/>
            <p:nvPr/>
          </p:nvSpPr>
          <p:spPr>
            <a:xfrm>
              <a:off x="1941887" y="2552189"/>
              <a:ext cx="307975" cy="311150"/>
            </a:xfrm>
            <a:custGeom>
              <a:avLst/>
              <a:gdLst/>
              <a:ahLst/>
              <a:cxnLst/>
              <a:rect l="l" t="t" r="r" b="b"/>
              <a:pathLst>
                <a:path w="307975" h="311150">
                  <a:moveTo>
                    <a:pt x="153733" y="0"/>
                  </a:moveTo>
                  <a:lnTo>
                    <a:pt x="105138" y="7926"/>
                  </a:lnTo>
                  <a:lnTo>
                    <a:pt x="62937" y="29998"/>
                  </a:lnTo>
                  <a:lnTo>
                    <a:pt x="29659" y="63655"/>
                  </a:lnTo>
                  <a:lnTo>
                    <a:pt x="7836" y="106338"/>
                  </a:lnTo>
                  <a:lnTo>
                    <a:pt x="0" y="155486"/>
                  </a:lnTo>
                  <a:lnTo>
                    <a:pt x="7836" y="204632"/>
                  </a:lnTo>
                  <a:lnTo>
                    <a:pt x="29659" y="247311"/>
                  </a:lnTo>
                  <a:lnTo>
                    <a:pt x="62937" y="280965"/>
                  </a:lnTo>
                  <a:lnTo>
                    <a:pt x="105138" y="303034"/>
                  </a:lnTo>
                  <a:lnTo>
                    <a:pt x="153733" y="310959"/>
                  </a:lnTo>
                  <a:lnTo>
                    <a:pt x="202321" y="303034"/>
                  </a:lnTo>
                  <a:lnTo>
                    <a:pt x="244519" y="280965"/>
                  </a:lnTo>
                  <a:lnTo>
                    <a:pt x="277795" y="247311"/>
                  </a:lnTo>
                  <a:lnTo>
                    <a:pt x="299617" y="204632"/>
                  </a:lnTo>
                  <a:lnTo>
                    <a:pt x="307454" y="155486"/>
                  </a:lnTo>
                  <a:lnTo>
                    <a:pt x="299617" y="106338"/>
                  </a:lnTo>
                  <a:lnTo>
                    <a:pt x="277795" y="63655"/>
                  </a:lnTo>
                  <a:lnTo>
                    <a:pt x="244519" y="29998"/>
                  </a:lnTo>
                  <a:lnTo>
                    <a:pt x="202321" y="7926"/>
                  </a:lnTo>
                  <a:lnTo>
                    <a:pt x="153733" y="0"/>
                  </a:lnTo>
                  <a:close/>
                </a:path>
              </a:pathLst>
            </a:custGeom>
            <a:ln w="6350">
              <a:solidFill>
                <a:srgbClr val="231F20"/>
              </a:solidFill>
              <a:prstDash val="sysDot"/>
            </a:ln>
          </p:spPr>
          <p:txBody>
            <a:bodyPr wrap="square" lIns="0" tIns="0" rIns="0" bIns="0" rtlCol="0"/>
            <a:lstStyle/>
            <a:p>
              <a:endParaRPr/>
            </a:p>
          </p:txBody>
        </p:sp>
        <p:sp>
          <p:nvSpPr>
            <p:cNvPr id="27" name="object 27"/>
            <p:cNvSpPr/>
            <p:nvPr/>
          </p:nvSpPr>
          <p:spPr>
            <a:xfrm>
              <a:off x="1898980" y="2431250"/>
              <a:ext cx="391795" cy="264160"/>
            </a:xfrm>
            <a:custGeom>
              <a:avLst/>
              <a:gdLst/>
              <a:ahLst/>
              <a:cxnLst/>
              <a:rect l="l" t="t" r="r" b="b"/>
              <a:pathLst>
                <a:path w="391794" h="264160">
                  <a:moveTo>
                    <a:pt x="391337" y="0"/>
                  </a:moveTo>
                  <a:lnTo>
                    <a:pt x="0" y="0"/>
                  </a:lnTo>
                  <a:lnTo>
                    <a:pt x="0" y="264134"/>
                  </a:lnTo>
                  <a:lnTo>
                    <a:pt x="391337" y="264134"/>
                  </a:lnTo>
                  <a:lnTo>
                    <a:pt x="391337" y="0"/>
                  </a:lnTo>
                  <a:close/>
                </a:path>
              </a:pathLst>
            </a:custGeom>
            <a:solidFill>
              <a:srgbClr val="FFFFFF"/>
            </a:solidFill>
          </p:spPr>
          <p:txBody>
            <a:bodyPr wrap="square" lIns="0" tIns="0" rIns="0" bIns="0" rtlCol="0"/>
            <a:lstStyle/>
            <a:p>
              <a:endParaRPr/>
            </a:p>
          </p:txBody>
        </p:sp>
        <p:sp>
          <p:nvSpPr>
            <p:cNvPr id="28" name="object 28"/>
            <p:cNvSpPr/>
            <p:nvPr/>
          </p:nvSpPr>
          <p:spPr>
            <a:xfrm>
              <a:off x="1854493" y="2696169"/>
              <a:ext cx="2035175" cy="635"/>
            </a:xfrm>
            <a:custGeom>
              <a:avLst/>
              <a:gdLst/>
              <a:ahLst/>
              <a:cxnLst/>
              <a:rect l="l" t="t" r="r" b="b"/>
              <a:pathLst>
                <a:path w="2035175" h="635">
                  <a:moveTo>
                    <a:pt x="0" y="0"/>
                  </a:moveTo>
                  <a:lnTo>
                    <a:pt x="2035124" y="381"/>
                  </a:lnTo>
                </a:path>
              </a:pathLst>
            </a:custGeom>
            <a:ln w="6350">
              <a:solidFill>
                <a:srgbClr val="231F20"/>
              </a:solidFill>
            </a:ln>
          </p:spPr>
          <p:txBody>
            <a:bodyPr wrap="square" lIns="0" tIns="0" rIns="0" bIns="0" rtlCol="0"/>
            <a:lstStyle/>
            <a:p>
              <a:endParaRPr/>
            </a:p>
          </p:txBody>
        </p:sp>
      </p:grpSp>
      <p:sp>
        <p:nvSpPr>
          <p:cNvPr id="29" name="object 29"/>
          <p:cNvSpPr/>
          <p:nvPr/>
        </p:nvSpPr>
        <p:spPr>
          <a:xfrm>
            <a:off x="6722950" y="1296630"/>
            <a:ext cx="123189" cy="187325"/>
          </a:xfrm>
          <a:custGeom>
            <a:avLst/>
            <a:gdLst/>
            <a:ahLst/>
            <a:cxnLst/>
            <a:rect l="l" t="t" r="r" b="b"/>
            <a:pathLst>
              <a:path w="123189" h="187325">
                <a:moveTo>
                  <a:pt x="0" y="187286"/>
                </a:moveTo>
                <a:lnTo>
                  <a:pt x="122910" y="0"/>
                </a:lnTo>
              </a:path>
            </a:pathLst>
          </a:custGeom>
          <a:ln w="6350">
            <a:solidFill>
              <a:srgbClr val="231F20"/>
            </a:solidFill>
          </a:ln>
        </p:spPr>
        <p:txBody>
          <a:bodyPr wrap="square" lIns="0" tIns="0" rIns="0" bIns="0" rtlCol="0"/>
          <a:lstStyle/>
          <a:p>
            <a:endParaRPr/>
          </a:p>
        </p:txBody>
      </p:sp>
      <p:sp>
        <p:nvSpPr>
          <p:cNvPr id="30" name="object 30"/>
          <p:cNvSpPr/>
          <p:nvPr/>
        </p:nvSpPr>
        <p:spPr>
          <a:xfrm>
            <a:off x="6686271" y="2538143"/>
            <a:ext cx="199390" cy="0"/>
          </a:xfrm>
          <a:custGeom>
            <a:avLst/>
            <a:gdLst/>
            <a:ahLst/>
            <a:cxnLst/>
            <a:rect l="l" t="t" r="r" b="b"/>
            <a:pathLst>
              <a:path w="199389">
                <a:moveTo>
                  <a:pt x="0" y="0"/>
                </a:moveTo>
                <a:lnTo>
                  <a:pt x="198996" y="0"/>
                </a:lnTo>
              </a:path>
            </a:pathLst>
          </a:custGeom>
          <a:ln w="6350">
            <a:solidFill>
              <a:srgbClr val="231F20"/>
            </a:solidFill>
          </a:ln>
        </p:spPr>
        <p:txBody>
          <a:bodyPr wrap="square" lIns="0" tIns="0" rIns="0" bIns="0" rtlCol="0"/>
          <a:lstStyle/>
          <a:p>
            <a:endParaRPr/>
          </a:p>
        </p:txBody>
      </p:sp>
      <p:sp>
        <p:nvSpPr>
          <p:cNvPr id="31" name="object 31"/>
          <p:cNvSpPr/>
          <p:nvPr/>
        </p:nvSpPr>
        <p:spPr>
          <a:xfrm>
            <a:off x="6686271" y="2329012"/>
            <a:ext cx="199390" cy="0"/>
          </a:xfrm>
          <a:custGeom>
            <a:avLst/>
            <a:gdLst/>
            <a:ahLst/>
            <a:cxnLst/>
            <a:rect l="l" t="t" r="r" b="b"/>
            <a:pathLst>
              <a:path w="199389">
                <a:moveTo>
                  <a:pt x="0" y="0"/>
                </a:moveTo>
                <a:lnTo>
                  <a:pt x="198996" y="0"/>
                </a:lnTo>
              </a:path>
            </a:pathLst>
          </a:custGeom>
          <a:ln w="6350">
            <a:solidFill>
              <a:srgbClr val="231F20"/>
            </a:solidFill>
          </a:ln>
        </p:spPr>
        <p:txBody>
          <a:bodyPr wrap="square" lIns="0" tIns="0" rIns="0" bIns="0" rtlCol="0"/>
          <a:lstStyle/>
          <a:p>
            <a:endParaRPr/>
          </a:p>
        </p:txBody>
      </p:sp>
      <p:sp>
        <p:nvSpPr>
          <p:cNvPr id="32" name="object 32"/>
          <p:cNvSpPr/>
          <p:nvPr/>
        </p:nvSpPr>
        <p:spPr>
          <a:xfrm>
            <a:off x="6697982" y="2092576"/>
            <a:ext cx="177165" cy="0"/>
          </a:xfrm>
          <a:custGeom>
            <a:avLst/>
            <a:gdLst/>
            <a:ahLst/>
            <a:cxnLst/>
            <a:rect l="l" t="t" r="r" b="b"/>
            <a:pathLst>
              <a:path w="177164">
                <a:moveTo>
                  <a:pt x="0" y="0"/>
                </a:moveTo>
                <a:lnTo>
                  <a:pt x="177139" y="0"/>
                </a:lnTo>
              </a:path>
            </a:pathLst>
          </a:custGeom>
          <a:ln w="6350">
            <a:solidFill>
              <a:srgbClr val="231F20"/>
            </a:solidFill>
          </a:ln>
        </p:spPr>
        <p:txBody>
          <a:bodyPr wrap="square" lIns="0" tIns="0" rIns="0" bIns="0" rtlCol="0"/>
          <a:lstStyle/>
          <a:p>
            <a:endParaRPr/>
          </a:p>
        </p:txBody>
      </p:sp>
      <p:sp>
        <p:nvSpPr>
          <p:cNvPr id="33" name="object 33"/>
          <p:cNvSpPr/>
          <p:nvPr/>
        </p:nvSpPr>
        <p:spPr>
          <a:xfrm>
            <a:off x="6708128" y="1893592"/>
            <a:ext cx="154940" cy="0"/>
          </a:xfrm>
          <a:custGeom>
            <a:avLst/>
            <a:gdLst/>
            <a:ahLst/>
            <a:cxnLst/>
            <a:rect l="l" t="t" r="r" b="b"/>
            <a:pathLst>
              <a:path w="154939">
                <a:moveTo>
                  <a:pt x="0" y="0"/>
                </a:moveTo>
                <a:lnTo>
                  <a:pt x="154889" y="0"/>
                </a:lnTo>
              </a:path>
            </a:pathLst>
          </a:custGeom>
          <a:ln w="6350">
            <a:solidFill>
              <a:srgbClr val="231F20"/>
            </a:solidFill>
          </a:ln>
        </p:spPr>
        <p:txBody>
          <a:bodyPr wrap="square" lIns="0" tIns="0" rIns="0" bIns="0" rtlCol="0"/>
          <a:lstStyle/>
          <a:p>
            <a:endParaRPr/>
          </a:p>
        </p:txBody>
      </p:sp>
      <p:sp>
        <p:nvSpPr>
          <p:cNvPr id="34" name="object 34"/>
          <p:cNvSpPr/>
          <p:nvPr/>
        </p:nvSpPr>
        <p:spPr>
          <a:xfrm>
            <a:off x="6708128" y="1694609"/>
            <a:ext cx="154940" cy="0"/>
          </a:xfrm>
          <a:custGeom>
            <a:avLst/>
            <a:gdLst/>
            <a:ahLst/>
            <a:cxnLst/>
            <a:rect l="l" t="t" r="r" b="b"/>
            <a:pathLst>
              <a:path w="154939">
                <a:moveTo>
                  <a:pt x="0" y="0"/>
                </a:moveTo>
                <a:lnTo>
                  <a:pt x="154889" y="0"/>
                </a:lnTo>
              </a:path>
            </a:pathLst>
          </a:custGeom>
          <a:ln w="6350">
            <a:solidFill>
              <a:srgbClr val="231F20"/>
            </a:solidFill>
          </a:ln>
        </p:spPr>
        <p:txBody>
          <a:bodyPr wrap="square" lIns="0" tIns="0" rIns="0" bIns="0" rtlCol="0"/>
          <a:lstStyle/>
          <a:p>
            <a:endParaRPr/>
          </a:p>
        </p:txBody>
      </p:sp>
      <p:sp>
        <p:nvSpPr>
          <p:cNvPr id="35" name="object 35"/>
          <p:cNvSpPr/>
          <p:nvPr/>
        </p:nvSpPr>
        <p:spPr>
          <a:xfrm>
            <a:off x="6713970" y="1489758"/>
            <a:ext cx="140970" cy="0"/>
          </a:xfrm>
          <a:custGeom>
            <a:avLst/>
            <a:gdLst/>
            <a:ahLst/>
            <a:cxnLst/>
            <a:rect l="l" t="t" r="r" b="b"/>
            <a:pathLst>
              <a:path w="140969">
                <a:moveTo>
                  <a:pt x="0" y="0"/>
                </a:moveTo>
                <a:lnTo>
                  <a:pt x="140462" y="0"/>
                </a:lnTo>
              </a:path>
            </a:pathLst>
          </a:custGeom>
          <a:ln w="6350">
            <a:solidFill>
              <a:srgbClr val="231F20"/>
            </a:solidFill>
          </a:ln>
        </p:spPr>
        <p:txBody>
          <a:bodyPr wrap="square" lIns="0" tIns="0" rIns="0" bIns="0" rtlCol="0"/>
          <a:lstStyle/>
          <a:p>
            <a:endParaRPr/>
          </a:p>
        </p:txBody>
      </p:sp>
      <p:sp>
        <p:nvSpPr>
          <p:cNvPr id="36" name="object 36"/>
          <p:cNvSpPr/>
          <p:nvPr/>
        </p:nvSpPr>
        <p:spPr>
          <a:xfrm>
            <a:off x="6720613" y="1290774"/>
            <a:ext cx="132715" cy="0"/>
          </a:xfrm>
          <a:custGeom>
            <a:avLst/>
            <a:gdLst/>
            <a:ahLst/>
            <a:cxnLst/>
            <a:rect l="l" t="t" r="r" b="b"/>
            <a:pathLst>
              <a:path w="132714">
                <a:moveTo>
                  <a:pt x="0" y="0"/>
                </a:moveTo>
                <a:lnTo>
                  <a:pt x="132651" y="0"/>
                </a:lnTo>
              </a:path>
            </a:pathLst>
          </a:custGeom>
          <a:ln w="6350">
            <a:solidFill>
              <a:srgbClr val="231F20"/>
            </a:solidFill>
          </a:ln>
        </p:spPr>
        <p:txBody>
          <a:bodyPr wrap="square" lIns="0" tIns="0" rIns="0" bIns="0" rtlCol="0"/>
          <a:lstStyle/>
          <a:p>
            <a:endParaRPr/>
          </a:p>
        </p:txBody>
      </p:sp>
      <p:sp>
        <p:nvSpPr>
          <p:cNvPr id="37" name="object 37"/>
          <p:cNvSpPr/>
          <p:nvPr/>
        </p:nvSpPr>
        <p:spPr>
          <a:xfrm>
            <a:off x="6716320" y="1103500"/>
            <a:ext cx="124460" cy="196850"/>
          </a:xfrm>
          <a:custGeom>
            <a:avLst/>
            <a:gdLst/>
            <a:ahLst/>
            <a:cxnLst/>
            <a:rect l="l" t="t" r="r" b="b"/>
            <a:pathLst>
              <a:path w="124460" h="196850">
                <a:moveTo>
                  <a:pt x="9359" y="0"/>
                </a:moveTo>
                <a:lnTo>
                  <a:pt x="124460" y="0"/>
                </a:lnTo>
              </a:path>
              <a:path w="124460" h="196850">
                <a:moveTo>
                  <a:pt x="0" y="196634"/>
                </a:moveTo>
                <a:lnTo>
                  <a:pt x="122897" y="9359"/>
                </a:lnTo>
              </a:path>
            </a:pathLst>
          </a:custGeom>
          <a:ln w="6350">
            <a:solidFill>
              <a:srgbClr val="231F20"/>
            </a:solidFill>
          </a:ln>
        </p:spPr>
        <p:txBody>
          <a:bodyPr wrap="square" lIns="0" tIns="0" rIns="0" bIns="0" rtlCol="0"/>
          <a:lstStyle/>
          <a:p>
            <a:endParaRPr/>
          </a:p>
        </p:txBody>
      </p:sp>
      <p:sp>
        <p:nvSpPr>
          <p:cNvPr id="38" name="object 38"/>
          <p:cNvSpPr/>
          <p:nvPr/>
        </p:nvSpPr>
        <p:spPr>
          <a:xfrm>
            <a:off x="6702375" y="1497011"/>
            <a:ext cx="148590" cy="201295"/>
          </a:xfrm>
          <a:custGeom>
            <a:avLst/>
            <a:gdLst/>
            <a:ahLst/>
            <a:cxnLst/>
            <a:rect l="l" t="t" r="r" b="b"/>
            <a:pathLst>
              <a:path w="148589" h="201294">
                <a:moveTo>
                  <a:pt x="0" y="200863"/>
                </a:moveTo>
                <a:lnTo>
                  <a:pt x="148450" y="0"/>
                </a:lnTo>
              </a:path>
            </a:pathLst>
          </a:custGeom>
          <a:ln w="6350">
            <a:solidFill>
              <a:srgbClr val="231F20"/>
            </a:solidFill>
          </a:ln>
        </p:spPr>
        <p:txBody>
          <a:bodyPr wrap="square" lIns="0" tIns="0" rIns="0" bIns="0" rtlCol="0"/>
          <a:lstStyle/>
          <a:p>
            <a:endParaRPr/>
          </a:p>
        </p:txBody>
      </p:sp>
      <p:grpSp>
        <p:nvGrpSpPr>
          <p:cNvPr id="39" name="object 39"/>
          <p:cNvGrpSpPr/>
          <p:nvPr/>
        </p:nvGrpSpPr>
        <p:grpSpPr>
          <a:xfrm>
            <a:off x="6669450" y="827986"/>
            <a:ext cx="227965" cy="1974214"/>
            <a:chOff x="1986324" y="827986"/>
            <a:chExt cx="227965" cy="1974214"/>
          </a:xfrm>
        </p:grpSpPr>
        <p:sp>
          <p:nvSpPr>
            <p:cNvPr id="40" name="object 40"/>
            <p:cNvSpPr/>
            <p:nvPr/>
          </p:nvSpPr>
          <p:spPr>
            <a:xfrm>
              <a:off x="2003934" y="1715666"/>
              <a:ext cx="185420" cy="825500"/>
            </a:xfrm>
            <a:custGeom>
              <a:avLst/>
              <a:gdLst/>
              <a:ahLst/>
              <a:cxnLst/>
              <a:rect l="l" t="t" r="r" b="b"/>
              <a:pathLst>
                <a:path w="185419" h="825500">
                  <a:moveTo>
                    <a:pt x="0" y="620369"/>
                  </a:moveTo>
                  <a:lnTo>
                    <a:pt x="184937" y="386270"/>
                  </a:lnTo>
                </a:path>
                <a:path w="185419" h="825500">
                  <a:moveTo>
                    <a:pt x="5854" y="374561"/>
                  </a:moveTo>
                  <a:lnTo>
                    <a:pt x="178689" y="187286"/>
                  </a:lnTo>
                </a:path>
                <a:path w="185419" h="825500">
                  <a:moveTo>
                    <a:pt x="11696" y="187286"/>
                  </a:moveTo>
                  <a:lnTo>
                    <a:pt x="166598" y="0"/>
                  </a:lnTo>
                </a:path>
                <a:path w="185419" h="825500">
                  <a:moveTo>
                    <a:pt x="5854" y="825207"/>
                  </a:moveTo>
                  <a:lnTo>
                    <a:pt x="184937" y="622719"/>
                  </a:lnTo>
                </a:path>
              </a:pathLst>
            </a:custGeom>
            <a:ln w="6350">
              <a:solidFill>
                <a:srgbClr val="231F20"/>
              </a:solidFill>
            </a:ln>
          </p:spPr>
          <p:txBody>
            <a:bodyPr wrap="square" lIns="0" tIns="0" rIns="0" bIns="0" rtlCol="0"/>
            <a:lstStyle/>
            <a:p>
              <a:endParaRPr/>
            </a:p>
          </p:txBody>
        </p:sp>
        <p:sp>
          <p:nvSpPr>
            <p:cNvPr id="41" name="object 41"/>
            <p:cNvSpPr/>
            <p:nvPr/>
          </p:nvSpPr>
          <p:spPr>
            <a:xfrm>
              <a:off x="1989499" y="831161"/>
              <a:ext cx="221615" cy="1967864"/>
            </a:xfrm>
            <a:custGeom>
              <a:avLst/>
              <a:gdLst/>
              <a:ahLst/>
              <a:cxnLst/>
              <a:rect l="l" t="t" r="r" b="b"/>
              <a:pathLst>
                <a:path w="221614" h="1967864">
                  <a:moveTo>
                    <a:pt x="221221" y="1967623"/>
                  </a:moveTo>
                  <a:lnTo>
                    <a:pt x="165912" y="0"/>
                  </a:lnTo>
                  <a:lnTo>
                    <a:pt x="55295" y="0"/>
                  </a:lnTo>
                  <a:lnTo>
                    <a:pt x="0" y="1967623"/>
                  </a:lnTo>
                  <a:lnTo>
                    <a:pt x="221221" y="1967623"/>
                  </a:lnTo>
                  <a:close/>
                </a:path>
              </a:pathLst>
            </a:custGeom>
            <a:ln w="6350">
              <a:solidFill>
                <a:srgbClr val="231F20"/>
              </a:solidFill>
            </a:ln>
          </p:spPr>
          <p:txBody>
            <a:bodyPr wrap="square" lIns="0" tIns="0" rIns="0" bIns="0" rtlCol="0"/>
            <a:lstStyle/>
            <a:p>
              <a:endParaRPr/>
            </a:p>
          </p:txBody>
        </p:sp>
        <p:sp>
          <p:nvSpPr>
            <p:cNvPr id="42" name="object 42"/>
            <p:cNvSpPr/>
            <p:nvPr/>
          </p:nvSpPr>
          <p:spPr>
            <a:xfrm>
              <a:off x="2007496" y="1112860"/>
              <a:ext cx="193040" cy="1430655"/>
            </a:xfrm>
            <a:custGeom>
              <a:avLst/>
              <a:gdLst/>
              <a:ahLst/>
              <a:cxnLst/>
              <a:rect l="l" t="t" r="r" b="b"/>
              <a:pathLst>
                <a:path w="193039" h="1430655">
                  <a:moveTo>
                    <a:pt x="31940" y="0"/>
                  </a:moveTo>
                  <a:lnTo>
                    <a:pt x="157962" y="183375"/>
                  </a:lnTo>
                </a:path>
                <a:path w="193039" h="1430655">
                  <a:moveTo>
                    <a:pt x="31165" y="193916"/>
                  </a:moveTo>
                  <a:lnTo>
                    <a:pt x="157175" y="377291"/>
                  </a:lnTo>
                </a:path>
                <a:path w="193039" h="1430655">
                  <a:moveTo>
                    <a:pt x="14757" y="592175"/>
                  </a:moveTo>
                  <a:lnTo>
                    <a:pt x="179844" y="785495"/>
                  </a:lnTo>
                </a:path>
                <a:path w="193039" h="1430655">
                  <a:moveTo>
                    <a:pt x="28028" y="390563"/>
                  </a:moveTo>
                  <a:lnTo>
                    <a:pt x="160693" y="583692"/>
                  </a:lnTo>
                </a:path>
                <a:path w="193039" h="1430655">
                  <a:moveTo>
                    <a:pt x="11595" y="794397"/>
                  </a:moveTo>
                  <a:lnTo>
                    <a:pt x="170891" y="981265"/>
                  </a:lnTo>
                </a:path>
                <a:path w="193039" h="1430655">
                  <a:moveTo>
                    <a:pt x="5054" y="996734"/>
                  </a:moveTo>
                  <a:lnTo>
                    <a:pt x="193039" y="1217472"/>
                  </a:lnTo>
                </a:path>
                <a:path w="193039" h="1430655">
                  <a:moveTo>
                    <a:pt x="0" y="1231607"/>
                  </a:moveTo>
                  <a:lnTo>
                    <a:pt x="188328" y="1430502"/>
                  </a:lnTo>
                </a:path>
              </a:pathLst>
            </a:custGeom>
            <a:ln w="6350">
              <a:solidFill>
                <a:srgbClr val="231F20"/>
              </a:solidFill>
            </a:ln>
          </p:spPr>
          <p:txBody>
            <a:bodyPr wrap="square" lIns="0" tIns="0" rIns="0" bIns="0" rtlCol="0"/>
            <a:lstStyle/>
            <a:p>
              <a:endParaRPr/>
            </a:p>
          </p:txBody>
        </p:sp>
      </p:grpSp>
      <p:grpSp>
        <p:nvGrpSpPr>
          <p:cNvPr id="43" name="object 43"/>
          <p:cNvGrpSpPr/>
          <p:nvPr/>
        </p:nvGrpSpPr>
        <p:grpSpPr>
          <a:xfrm>
            <a:off x="8392104" y="3027424"/>
            <a:ext cx="147320" cy="146685"/>
            <a:chOff x="3708979" y="3027423"/>
            <a:chExt cx="147320" cy="146685"/>
          </a:xfrm>
        </p:grpSpPr>
        <p:sp>
          <p:nvSpPr>
            <p:cNvPr id="44" name="object 44"/>
            <p:cNvSpPr/>
            <p:nvPr/>
          </p:nvSpPr>
          <p:spPr>
            <a:xfrm>
              <a:off x="3708979" y="3108970"/>
              <a:ext cx="101600" cy="0"/>
            </a:xfrm>
            <a:custGeom>
              <a:avLst/>
              <a:gdLst/>
              <a:ahLst/>
              <a:cxnLst/>
              <a:rect l="l" t="t" r="r" b="b"/>
              <a:pathLst>
                <a:path w="101600">
                  <a:moveTo>
                    <a:pt x="0" y="0"/>
                  </a:moveTo>
                  <a:lnTo>
                    <a:pt x="101434" y="0"/>
                  </a:lnTo>
                </a:path>
              </a:pathLst>
            </a:custGeom>
            <a:ln w="12700">
              <a:solidFill>
                <a:srgbClr val="231F20"/>
              </a:solidFill>
            </a:ln>
          </p:spPr>
          <p:txBody>
            <a:bodyPr wrap="square" lIns="0" tIns="0" rIns="0" bIns="0" rtlCol="0"/>
            <a:lstStyle/>
            <a:p>
              <a:endParaRPr/>
            </a:p>
          </p:txBody>
        </p:sp>
        <p:sp>
          <p:nvSpPr>
            <p:cNvPr id="45" name="object 45"/>
            <p:cNvSpPr/>
            <p:nvPr/>
          </p:nvSpPr>
          <p:spPr>
            <a:xfrm>
              <a:off x="3810413" y="3027423"/>
              <a:ext cx="42545" cy="146685"/>
            </a:xfrm>
            <a:custGeom>
              <a:avLst/>
              <a:gdLst/>
              <a:ahLst/>
              <a:cxnLst/>
              <a:rect l="l" t="t" r="r" b="b"/>
              <a:pathLst>
                <a:path w="42545" h="146685">
                  <a:moveTo>
                    <a:pt x="0" y="0"/>
                  </a:moveTo>
                  <a:lnTo>
                    <a:pt x="0" y="146304"/>
                  </a:lnTo>
                </a:path>
                <a:path w="42545" h="146685">
                  <a:moveTo>
                    <a:pt x="17945" y="20294"/>
                  </a:moveTo>
                  <a:lnTo>
                    <a:pt x="17945" y="117817"/>
                  </a:lnTo>
                </a:path>
                <a:path w="42545" h="146685">
                  <a:moveTo>
                    <a:pt x="42519" y="48768"/>
                  </a:moveTo>
                  <a:lnTo>
                    <a:pt x="42519" y="97548"/>
                  </a:lnTo>
                </a:path>
              </a:pathLst>
            </a:custGeom>
            <a:ln w="6350">
              <a:solidFill>
                <a:srgbClr val="231F20"/>
              </a:solidFill>
            </a:ln>
          </p:spPr>
          <p:txBody>
            <a:bodyPr wrap="square" lIns="0" tIns="0" rIns="0" bIns="0" rtlCol="0"/>
            <a:lstStyle/>
            <a:p>
              <a:endParaRPr/>
            </a:p>
          </p:txBody>
        </p:sp>
      </p:grpSp>
      <p:sp>
        <p:nvSpPr>
          <p:cNvPr id="46" name="object 46"/>
          <p:cNvSpPr/>
          <p:nvPr/>
        </p:nvSpPr>
        <p:spPr>
          <a:xfrm>
            <a:off x="8013848" y="3042650"/>
            <a:ext cx="156845" cy="86360"/>
          </a:xfrm>
          <a:custGeom>
            <a:avLst/>
            <a:gdLst/>
            <a:ahLst/>
            <a:cxnLst/>
            <a:rect l="l" t="t" r="r" b="b"/>
            <a:pathLst>
              <a:path w="156845" h="86360">
                <a:moveTo>
                  <a:pt x="0" y="13588"/>
                </a:moveTo>
                <a:lnTo>
                  <a:pt x="71742" y="85877"/>
                </a:lnTo>
              </a:path>
              <a:path w="156845" h="86360">
                <a:moveTo>
                  <a:pt x="156425" y="0"/>
                </a:moveTo>
                <a:lnTo>
                  <a:pt x="70624" y="85801"/>
                </a:lnTo>
              </a:path>
            </a:pathLst>
          </a:custGeom>
          <a:ln w="12700">
            <a:solidFill>
              <a:srgbClr val="231F20"/>
            </a:solidFill>
          </a:ln>
        </p:spPr>
        <p:txBody>
          <a:bodyPr wrap="square" lIns="0" tIns="0" rIns="0" bIns="0" rtlCol="0"/>
          <a:lstStyle/>
          <a:p>
            <a:endParaRPr/>
          </a:p>
        </p:txBody>
      </p:sp>
      <p:sp>
        <p:nvSpPr>
          <p:cNvPr id="47" name="object 47"/>
          <p:cNvSpPr/>
          <p:nvPr/>
        </p:nvSpPr>
        <p:spPr>
          <a:xfrm>
            <a:off x="8238967" y="3034065"/>
            <a:ext cx="86360" cy="86360"/>
          </a:xfrm>
          <a:custGeom>
            <a:avLst/>
            <a:gdLst/>
            <a:ahLst/>
            <a:cxnLst/>
            <a:rect l="l" t="t" r="r" b="b"/>
            <a:pathLst>
              <a:path w="86360" h="86360">
                <a:moveTo>
                  <a:pt x="85813" y="0"/>
                </a:moveTo>
                <a:lnTo>
                  <a:pt x="0" y="85801"/>
                </a:lnTo>
              </a:path>
            </a:pathLst>
          </a:custGeom>
          <a:ln w="12700">
            <a:solidFill>
              <a:srgbClr val="231F20"/>
            </a:solidFill>
          </a:ln>
        </p:spPr>
        <p:txBody>
          <a:bodyPr wrap="square" lIns="0" tIns="0" rIns="0" bIns="0" rtlCol="0"/>
          <a:lstStyle/>
          <a:p>
            <a:endParaRPr/>
          </a:p>
        </p:txBody>
      </p:sp>
      <p:sp>
        <p:nvSpPr>
          <p:cNvPr id="48" name="object 48"/>
          <p:cNvSpPr/>
          <p:nvPr/>
        </p:nvSpPr>
        <p:spPr>
          <a:xfrm>
            <a:off x="7927665" y="3050321"/>
            <a:ext cx="86360" cy="86360"/>
          </a:xfrm>
          <a:custGeom>
            <a:avLst/>
            <a:gdLst/>
            <a:ahLst/>
            <a:cxnLst/>
            <a:rect l="l" t="t" r="r" b="b"/>
            <a:pathLst>
              <a:path w="86360" h="86360">
                <a:moveTo>
                  <a:pt x="86093" y="0"/>
                </a:moveTo>
                <a:lnTo>
                  <a:pt x="0" y="86080"/>
                </a:lnTo>
              </a:path>
            </a:pathLst>
          </a:custGeom>
          <a:ln w="12699">
            <a:solidFill>
              <a:srgbClr val="231F20"/>
            </a:solidFill>
          </a:ln>
        </p:spPr>
        <p:txBody>
          <a:bodyPr wrap="square" lIns="0" tIns="0" rIns="0" bIns="0" rtlCol="0"/>
          <a:lstStyle/>
          <a:p>
            <a:endParaRPr/>
          </a:p>
        </p:txBody>
      </p:sp>
      <p:sp>
        <p:nvSpPr>
          <p:cNvPr id="49" name="object 49"/>
          <p:cNvSpPr/>
          <p:nvPr/>
        </p:nvSpPr>
        <p:spPr>
          <a:xfrm>
            <a:off x="8170706" y="3046879"/>
            <a:ext cx="71755" cy="72390"/>
          </a:xfrm>
          <a:custGeom>
            <a:avLst/>
            <a:gdLst/>
            <a:ahLst/>
            <a:cxnLst/>
            <a:rect l="l" t="t" r="r" b="b"/>
            <a:pathLst>
              <a:path w="71754" h="72389">
                <a:moveTo>
                  <a:pt x="0" y="0"/>
                </a:moveTo>
                <a:lnTo>
                  <a:pt x="71716" y="72288"/>
                </a:lnTo>
              </a:path>
            </a:pathLst>
          </a:custGeom>
          <a:ln w="12700">
            <a:solidFill>
              <a:srgbClr val="231F20"/>
            </a:solidFill>
          </a:ln>
        </p:spPr>
        <p:txBody>
          <a:bodyPr wrap="square" lIns="0" tIns="0" rIns="0" bIns="0" rtlCol="0"/>
          <a:lstStyle/>
          <a:p>
            <a:endParaRPr/>
          </a:p>
        </p:txBody>
      </p:sp>
      <p:sp>
        <p:nvSpPr>
          <p:cNvPr id="50" name="object 50"/>
          <p:cNvSpPr/>
          <p:nvPr/>
        </p:nvSpPr>
        <p:spPr>
          <a:xfrm>
            <a:off x="8321708" y="3038294"/>
            <a:ext cx="71755" cy="72390"/>
          </a:xfrm>
          <a:custGeom>
            <a:avLst/>
            <a:gdLst/>
            <a:ahLst/>
            <a:cxnLst/>
            <a:rect l="l" t="t" r="r" b="b"/>
            <a:pathLst>
              <a:path w="71754" h="72389">
                <a:moveTo>
                  <a:pt x="0" y="0"/>
                </a:moveTo>
                <a:lnTo>
                  <a:pt x="71716" y="72288"/>
                </a:lnTo>
              </a:path>
            </a:pathLst>
          </a:custGeom>
          <a:ln w="12700">
            <a:solidFill>
              <a:srgbClr val="231F20"/>
            </a:solidFill>
          </a:ln>
        </p:spPr>
        <p:txBody>
          <a:bodyPr wrap="square" lIns="0" tIns="0" rIns="0" bIns="0" rtlCol="0"/>
          <a:lstStyle/>
          <a:p>
            <a:endParaRPr/>
          </a:p>
        </p:txBody>
      </p:sp>
      <p:sp>
        <p:nvSpPr>
          <p:cNvPr id="51" name="object 51"/>
          <p:cNvSpPr/>
          <p:nvPr/>
        </p:nvSpPr>
        <p:spPr>
          <a:xfrm>
            <a:off x="7485997" y="3059542"/>
            <a:ext cx="377190" cy="64769"/>
          </a:xfrm>
          <a:custGeom>
            <a:avLst/>
            <a:gdLst/>
            <a:ahLst/>
            <a:cxnLst/>
            <a:rect l="l" t="t" r="r" b="b"/>
            <a:pathLst>
              <a:path w="377189" h="64769">
                <a:moveTo>
                  <a:pt x="0" y="139"/>
                </a:moveTo>
                <a:lnTo>
                  <a:pt x="63449" y="63588"/>
                </a:lnTo>
              </a:path>
              <a:path w="377189" h="64769">
                <a:moveTo>
                  <a:pt x="127774" y="0"/>
                </a:moveTo>
                <a:lnTo>
                  <a:pt x="64046" y="63728"/>
                </a:lnTo>
              </a:path>
              <a:path w="377189" h="64769">
                <a:moveTo>
                  <a:pt x="123291" y="520"/>
                </a:moveTo>
                <a:lnTo>
                  <a:pt x="186753" y="63982"/>
                </a:lnTo>
              </a:path>
              <a:path w="377189" h="64769">
                <a:moveTo>
                  <a:pt x="251409" y="254"/>
                </a:moveTo>
                <a:lnTo>
                  <a:pt x="187401" y="64262"/>
                </a:lnTo>
              </a:path>
              <a:path w="377189" h="64769">
                <a:moveTo>
                  <a:pt x="249326" y="1308"/>
                </a:moveTo>
                <a:lnTo>
                  <a:pt x="312775" y="64770"/>
                </a:lnTo>
              </a:path>
              <a:path w="377189" h="64769">
                <a:moveTo>
                  <a:pt x="376758" y="1308"/>
                </a:moveTo>
                <a:lnTo>
                  <a:pt x="313308" y="64770"/>
                </a:lnTo>
              </a:path>
            </a:pathLst>
          </a:custGeom>
          <a:ln w="12700">
            <a:solidFill>
              <a:srgbClr val="231F20"/>
            </a:solidFill>
          </a:ln>
        </p:spPr>
        <p:txBody>
          <a:bodyPr wrap="square" lIns="0" tIns="0" rIns="0" bIns="0" rtlCol="0"/>
          <a:lstStyle/>
          <a:p>
            <a:endParaRPr/>
          </a:p>
        </p:txBody>
      </p:sp>
      <p:sp>
        <p:nvSpPr>
          <p:cNvPr id="52" name="object 52"/>
          <p:cNvSpPr/>
          <p:nvPr/>
        </p:nvSpPr>
        <p:spPr>
          <a:xfrm>
            <a:off x="7363481" y="3058513"/>
            <a:ext cx="127635" cy="63500"/>
          </a:xfrm>
          <a:custGeom>
            <a:avLst/>
            <a:gdLst/>
            <a:ahLst/>
            <a:cxnLst/>
            <a:rect l="l" t="t" r="r" b="b"/>
            <a:pathLst>
              <a:path w="127635" h="63500">
                <a:moveTo>
                  <a:pt x="0" y="0"/>
                </a:moveTo>
                <a:lnTo>
                  <a:pt x="63461" y="63449"/>
                </a:lnTo>
              </a:path>
              <a:path w="127635" h="63500">
                <a:moveTo>
                  <a:pt x="127444" y="0"/>
                </a:moveTo>
                <a:lnTo>
                  <a:pt x="63982" y="63449"/>
                </a:lnTo>
              </a:path>
            </a:pathLst>
          </a:custGeom>
          <a:ln w="12700">
            <a:solidFill>
              <a:srgbClr val="231F20"/>
            </a:solidFill>
          </a:ln>
        </p:spPr>
        <p:txBody>
          <a:bodyPr wrap="square" lIns="0" tIns="0" rIns="0" bIns="0" rtlCol="0"/>
          <a:lstStyle/>
          <a:p>
            <a:endParaRPr/>
          </a:p>
        </p:txBody>
      </p:sp>
      <p:sp>
        <p:nvSpPr>
          <p:cNvPr id="53" name="object 53"/>
          <p:cNvSpPr/>
          <p:nvPr/>
        </p:nvSpPr>
        <p:spPr>
          <a:xfrm>
            <a:off x="7860431" y="3069817"/>
            <a:ext cx="66040" cy="66675"/>
          </a:xfrm>
          <a:custGeom>
            <a:avLst/>
            <a:gdLst/>
            <a:ahLst/>
            <a:cxnLst/>
            <a:rect l="l" t="t" r="r" b="b"/>
            <a:pathLst>
              <a:path w="66039" h="66675">
                <a:moveTo>
                  <a:pt x="0" y="0"/>
                </a:moveTo>
                <a:lnTo>
                  <a:pt x="65659" y="66205"/>
                </a:lnTo>
              </a:path>
            </a:pathLst>
          </a:custGeom>
          <a:ln w="12700">
            <a:solidFill>
              <a:srgbClr val="231F20"/>
            </a:solidFill>
          </a:ln>
        </p:spPr>
        <p:txBody>
          <a:bodyPr wrap="square" lIns="0" tIns="0" rIns="0" bIns="0" rtlCol="0"/>
          <a:lstStyle/>
          <a:p>
            <a:endParaRPr/>
          </a:p>
        </p:txBody>
      </p:sp>
      <p:sp>
        <p:nvSpPr>
          <p:cNvPr id="54" name="object 54"/>
          <p:cNvSpPr/>
          <p:nvPr/>
        </p:nvSpPr>
        <p:spPr>
          <a:xfrm>
            <a:off x="7101415" y="3043133"/>
            <a:ext cx="261620" cy="101600"/>
          </a:xfrm>
          <a:custGeom>
            <a:avLst/>
            <a:gdLst/>
            <a:ahLst/>
            <a:cxnLst/>
            <a:rect l="l" t="t" r="r" b="b"/>
            <a:pathLst>
              <a:path w="261619" h="101600">
                <a:moveTo>
                  <a:pt x="0" y="0"/>
                </a:moveTo>
                <a:lnTo>
                  <a:pt x="26924" y="85610"/>
                </a:lnTo>
              </a:path>
              <a:path w="261619" h="101600">
                <a:moveTo>
                  <a:pt x="27114" y="89458"/>
                </a:moveTo>
                <a:lnTo>
                  <a:pt x="66141" y="8648"/>
                </a:lnTo>
              </a:path>
              <a:path w="261619" h="101600">
                <a:moveTo>
                  <a:pt x="66687" y="3708"/>
                </a:moveTo>
                <a:lnTo>
                  <a:pt x="99136" y="87375"/>
                </a:lnTo>
              </a:path>
              <a:path w="261619" h="101600">
                <a:moveTo>
                  <a:pt x="100025" y="91033"/>
                </a:moveTo>
                <a:lnTo>
                  <a:pt x="133680" y="7835"/>
                </a:lnTo>
              </a:path>
              <a:path w="261619" h="101600">
                <a:moveTo>
                  <a:pt x="130708" y="7035"/>
                </a:moveTo>
                <a:lnTo>
                  <a:pt x="157632" y="92633"/>
                </a:lnTo>
              </a:path>
              <a:path w="261619" h="101600">
                <a:moveTo>
                  <a:pt x="157822" y="96481"/>
                </a:moveTo>
                <a:lnTo>
                  <a:pt x="196837" y="15671"/>
                </a:lnTo>
              </a:path>
              <a:path w="261619" h="101600">
                <a:moveTo>
                  <a:pt x="194271" y="13855"/>
                </a:moveTo>
                <a:lnTo>
                  <a:pt x="226720" y="97523"/>
                </a:lnTo>
              </a:path>
              <a:path w="261619" h="101600">
                <a:moveTo>
                  <a:pt x="227609" y="101180"/>
                </a:moveTo>
                <a:lnTo>
                  <a:pt x="261264" y="17983"/>
                </a:lnTo>
              </a:path>
            </a:pathLst>
          </a:custGeom>
          <a:ln w="12700">
            <a:solidFill>
              <a:srgbClr val="231F20"/>
            </a:solidFill>
          </a:ln>
        </p:spPr>
        <p:txBody>
          <a:bodyPr wrap="square" lIns="0" tIns="0" rIns="0" bIns="0" rtlCol="0"/>
          <a:lstStyle/>
          <a:p>
            <a:endParaRPr/>
          </a:p>
        </p:txBody>
      </p:sp>
      <p:sp>
        <p:nvSpPr>
          <p:cNvPr id="55" name="object 55"/>
          <p:cNvSpPr/>
          <p:nvPr/>
        </p:nvSpPr>
        <p:spPr>
          <a:xfrm>
            <a:off x="6777185" y="2789425"/>
            <a:ext cx="328295" cy="321310"/>
          </a:xfrm>
          <a:custGeom>
            <a:avLst/>
            <a:gdLst/>
            <a:ahLst/>
            <a:cxnLst/>
            <a:rect l="l" t="t" r="r" b="b"/>
            <a:pathLst>
              <a:path w="328294" h="321310">
                <a:moveTo>
                  <a:pt x="0" y="0"/>
                </a:moveTo>
                <a:lnTo>
                  <a:pt x="0" y="320713"/>
                </a:lnTo>
              </a:path>
              <a:path w="328294" h="321310">
                <a:moveTo>
                  <a:pt x="0" y="315252"/>
                </a:moveTo>
                <a:lnTo>
                  <a:pt x="283654" y="315252"/>
                </a:lnTo>
              </a:path>
              <a:path w="328294" h="321310">
                <a:moveTo>
                  <a:pt x="283654" y="318363"/>
                </a:moveTo>
                <a:lnTo>
                  <a:pt x="327748" y="260616"/>
                </a:lnTo>
              </a:path>
            </a:pathLst>
          </a:custGeom>
          <a:ln w="12700">
            <a:solidFill>
              <a:srgbClr val="231F20"/>
            </a:solidFill>
          </a:ln>
        </p:spPr>
        <p:txBody>
          <a:bodyPr wrap="square" lIns="0" tIns="0" rIns="0" bIns="0" rtlCol="0"/>
          <a:lstStyle/>
          <a:p>
            <a:endParaRPr/>
          </a:p>
        </p:txBody>
      </p:sp>
      <p:grpSp>
        <p:nvGrpSpPr>
          <p:cNvPr id="56" name="object 56"/>
          <p:cNvGrpSpPr/>
          <p:nvPr/>
        </p:nvGrpSpPr>
        <p:grpSpPr>
          <a:xfrm>
            <a:off x="7262947" y="2068777"/>
            <a:ext cx="381000" cy="332105"/>
            <a:chOff x="2579822" y="2068776"/>
            <a:chExt cx="381000" cy="332105"/>
          </a:xfrm>
        </p:grpSpPr>
        <p:pic>
          <p:nvPicPr>
            <p:cNvPr id="57" name="object 57"/>
            <p:cNvPicPr/>
            <p:nvPr/>
          </p:nvPicPr>
          <p:blipFill>
            <a:blip r:embed="rId3" cstate="print"/>
            <a:stretch>
              <a:fillRect/>
            </a:stretch>
          </p:blipFill>
          <p:spPr>
            <a:xfrm>
              <a:off x="2579822" y="2140100"/>
              <a:ext cx="380733" cy="231533"/>
            </a:xfrm>
            <a:prstGeom prst="rect">
              <a:avLst/>
            </a:prstGeom>
          </p:spPr>
        </p:pic>
        <p:sp>
          <p:nvSpPr>
            <p:cNvPr id="58" name="object 58"/>
            <p:cNvSpPr/>
            <p:nvPr/>
          </p:nvSpPr>
          <p:spPr>
            <a:xfrm>
              <a:off x="2839283" y="2068776"/>
              <a:ext cx="0" cy="332105"/>
            </a:xfrm>
            <a:custGeom>
              <a:avLst/>
              <a:gdLst/>
              <a:ahLst/>
              <a:cxnLst/>
              <a:rect l="l" t="t" r="r" b="b"/>
              <a:pathLst>
                <a:path h="332105">
                  <a:moveTo>
                    <a:pt x="0" y="0"/>
                  </a:moveTo>
                  <a:lnTo>
                    <a:pt x="0" y="331635"/>
                  </a:lnTo>
                </a:path>
              </a:pathLst>
            </a:custGeom>
            <a:ln w="9525">
              <a:solidFill>
                <a:srgbClr val="231F20"/>
              </a:solidFill>
            </a:ln>
          </p:spPr>
          <p:txBody>
            <a:bodyPr wrap="square" lIns="0" tIns="0" rIns="0" bIns="0" rtlCol="0"/>
            <a:lstStyle/>
            <a:p>
              <a:endParaRPr/>
            </a:p>
          </p:txBody>
        </p:sp>
      </p:grpSp>
      <p:sp>
        <p:nvSpPr>
          <p:cNvPr id="59" name="object 59"/>
          <p:cNvSpPr/>
          <p:nvPr/>
        </p:nvSpPr>
        <p:spPr>
          <a:xfrm>
            <a:off x="7347193" y="2387763"/>
            <a:ext cx="367665" cy="309245"/>
          </a:xfrm>
          <a:custGeom>
            <a:avLst/>
            <a:gdLst/>
            <a:ahLst/>
            <a:cxnLst/>
            <a:rect l="l" t="t" r="r" b="b"/>
            <a:pathLst>
              <a:path w="367664" h="309244">
                <a:moveTo>
                  <a:pt x="106959" y="137604"/>
                </a:moveTo>
                <a:lnTo>
                  <a:pt x="63995" y="149110"/>
                </a:lnTo>
              </a:path>
              <a:path w="367664" h="309244">
                <a:moveTo>
                  <a:pt x="75577" y="191769"/>
                </a:moveTo>
                <a:lnTo>
                  <a:pt x="64160" y="149186"/>
                </a:lnTo>
              </a:path>
              <a:path w="367664" h="309244">
                <a:moveTo>
                  <a:pt x="74955" y="192620"/>
                </a:moveTo>
                <a:lnTo>
                  <a:pt x="32003" y="204127"/>
                </a:lnTo>
              </a:path>
              <a:path w="367664" h="309244">
                <a:moveTo>
                  <a:pt x="43573" y="246786"/>
                </a:moveTo>
                <a:lnTo>
                  <a:pt x="32169" y="204203"/>
                </a:lnTo>
              </a:path>
              <a:path w="367664" h="309244">
                <a:moveTo>
                  <a:pt x="42964" y="246849"/>
                </a:moveTo>
                <a:lnTo>
                  <a:pt x="0" y="258356"/>
                </a:lnTo>
              </a:path>
              <a:path w="367664" h="309244">
                <a:moveTo>
                  <a:pt x="11582" y="301015"/>
                </a:moveTo>
                <a:lnTo>
                  <a:pt x="177" y="258432"/>
                </a:lnTo>
              </a:path>
              <a:path w="367664" h="309244">
                <a:moveTo>
                  <a:pt x="138950" y="82588"/>
                </a:moveTo>
                <a:lnTo>
                  <a:pt x="95986" y="94106"/>
                </a:lnTo>
              </a:path>
              <a:path w="367664" h="309244">
                <a:moveTo>
                  <a:pt x="107568" y="136753"/>
                </a:moveTo>
                <a:lnTo>
                  <a:pt x="96151" y="94170"/>
                </a:lnTo>
              </a:path>
              <a:path w="367664" h="309244">
                <a:moveTo>
                  <a:pt x="134962" y="79933"/>
                </a:moveTo>
                <a:lnTo>
                  <a:pt x="183857" y="0"/>
                </a:lnTo>
              </a:path>
              <a:path w="367664" h="309244">
                <a:moveTo>
                  <a:pt x="241477" y="88125"/>
                </a:moveTo>
                <a:lnTo>
                  <a:pt x="183083" y="14833"/>
                </a:lnTo>
              </a:path>
              <a:path w="367664" h="309244">
                <a:moveTo>
                  <a:pt x="273443" y="138264"/>
                </a:moveTo>
                <a:lnTo>
                  <a:pt x="261924" y="181228"/>
                </a:lnTo>
              </a:path>
              <a:path w="367664" h="309244">
                <a:moveTo>
                  <a:pt x="304787" y="192760"/>
                </a:moveTo>
                <a:lnTo>
                  <a:pt x="262191" y="181355"/>
                </a:lnTo>
              </a:path>
              <a:path w="367664" h="309244">
                <a:moveTo>
                  <a:pt x="305053" y="193674"/>
                </a:moveTo>
                <a:lnTo>
                  <a:pt x="293535" y="236639"/>
                </a:lnTo>
              </a:path>
              <a:path w="367664" h="309244">
                <a:moveTo>
                  <a:pt x="336372" y="248170"/>
                </a:moveTo>
                <a:lnTo>
                  <a:pt x="293801" y="236753"/>
                </a:lnTo>
              </a:path>
              <a:path w="367664" h="309244">
                <a:moveTo>
                  <a:pt x="336257" y="254139"/>
                </a:moveTo>
                <a:lnTo>
                  <a:pt x="324738" y="297103"/>
                </a:lnTo>
              </a:path>
              <a:path w="367664" h="309244">
                <a:moveTo>
                  <a:pt x="367588" y="308635"/>
                </a:moveTo>
                <a:lnTo>
                  <a:pt x="325005" y="297243"/>
                </a:lnTo>
              </a:path>
              <a:path w="367664" h="309244">
                <a:moveTo>
                  <a:pt x="241833" y="82867"/>
                </a:moveTo>
                <a:lnTo>
                  <a:pt x="230327" y="125831"/>
                </a:lnTo>
              </a:path>
              <a:path w="367664" h="309244">
                <a:moveTo>
                  <a:pt x="273177" y="137363"/>
                </a:moveTo>
                <a:lnTo>
                  <a:pt x="230593" y="125958"/>
                </a:lnTo>
              </a:path>
            </a:pathLst>
          </a:custGeom>
          <a:ln w="12700">
            <a:solidFill>
              <a:srgbClr val="231F20"/>
            </a:solidFill>
          </a:ln>
        </p:spPr>
        <p:txBody>
          <a:bodyPr wrap="square" lIns="0" tIns="0" rIns="0" bIns="0" rtlCol="0"/>
          <a:lstStyle/>
          <a:p>
            <a:endParaRPr/>
          </a:p>
        </p:txBody>
      </p:sp>
      <p:pic>
        <p:nvPicPr>
          <p:cNvPr id="60" name="object 60"/>
          <p:cNvPicPr/>
          <p:nvPr/>
        </p:nvPicPr>
        <p:blipFill>
          <a:blip r:embed="rId4" cstate="print"/>
          <a:stretch>
            <a:fillRect/>
          </a:stretch>
        </p:blipFill>
        <p:spPr>
          <a:xfrm>
            <a:off x="7477455" y="1959834"/>
            <a:ext cx="100050" cy="119938"/>
          </a:xfrm>
          <a:prstGeom prst="rect">
            <a:avLst/>
          </a:prstGeom>
        </p:spPr>
      </p:pic>
      <p:sp>
        <p:nvSpPr>
          <p:cNvPr id="61" name="object 61"/>
          <p:cNvSpPr/>
          <p:nvPr/>
        </p:nvSpPr>
        <p:spPr>
          <a:xfrm>
            <a:off x="7698760" y="2701236"/>
            <a:ext cx="0" cy="76200"/>
          </a:xfrm>
          <a:custGeom>
            <a:avLst/>
            <a:gdLst/>
            <a:ahLst/>
            <a:cxnLst/>
            <a:rect l="l" t="t" r="r" b="b"/>
            <a:pathLst>
              <a:path h="76200">
                <a:moveTo>
                  <a:pt x="0" y="76085"/>
                </a:moveTo>
                <a:lnTo>
                  <a:pt x="0" y="0"/>
                </a:lnTo>
              </a:path>
            </a:pathLst>
          </a:custGeom>
          <a:ln w="12700">
            <a:solidFill>
              <a:srgbClr val="231F20"/>
            </a:solidFill>
          </a:ln>
        </p:spPr>
        <p:txBody>
          <a:bodyPr wrap="square" lIns="0" tIns="0" rIns="0" bIns="0" rtlCol="0"/>
          <a:lstStyle/>
          <a:p>
            <a:endParaRPr/>
          </a:p>
        </p:txBody>
      </p:sp>
      <p:sp>
        <p:nvSpPr>
          <p:cNvPr id="62" name="object 62"/>
          <p:cNvSpPr/>
          <p:nvPr/>
        </p:nvSpPr>
        <p:spPr>
          <a:xfrm>
            <a:off x="7704614" y="3017276"/>
            <a:ext cx="0" cy="76200"/>
          </a:xfrm>
          <a:custGeom>
            <a:avLst/>
            <a:gdLst/>
            <a:ahLst/>
            <a:cxnLst/>
            <a:rect l="l" t="t" r="r" b="b"/>
            <a:pathLst>
              <a:path h="76200">
                <a:moveTo>
                  <a:pt x="0" y="76072"/>
                </a:moveTo>
                <a:lnTo>
                  <a:pt x="0" y="0"/>
                </a:lnTo>
              </a:path>
            </a:pathLst>
          </a:custGeom>
          <a:ln w="12700">
            <a:solidFill>
              <a:srgbClr val="231F20"/>
            </a:solidFill>
          </a:ln>
        </p:spPr>
        <p:txBody>
          <a:bodyPr wrap="square" lIns="0" tIns="0" rIns="0" bIns="0" rtlCol="0"/>
          <a:lstStyle/>
          <a:p>
            <a:endParaRPr/>
          </a:p>
        </p:txBody>
      </p:sp>
      <p:sp>
        <p:nvSpPr>
          <p:cNvPr id="63" name="object 63"/>
          <p:cNvSpPr/>
          <p:nvPr/>
        </p:nvSpPr>
        <p:spPr>
          <a:xfrm>
            <a:off x="7672725" y="2776446"/>
            <a:ext cx="31750" cy="241300"/>
          </a:xfrm>
          <a:custGeom>
            <a:avLst/>
            <a:gdLst/>
            <a:ahLst/>
            <a:cxnLst/>
            <a:rect l="l" t="t" r="r" b="b"/>
            <a:pathLst>
              <a:path w="31750" h="241300">
                <a:moveTo>
                  <a:pt x="30619" y="0"/>
                </a:moveTo>
                <a:lnTo>
                  <a:pt x="0" y="30619"/>
                </a:lnTo>
              </a:path>
              <a:path w="31750" h="241300">
                <a:moveTo>
                  <a:pt x="30822" y="61252"/>
                </a:moveTo>
                <a:lnTo>
                  <a:pt x="190" y="30632"/>
                </a:lnTo>
              </a:path>
              <a:path w="31750" h="241300">
                <a:moveTo>
                  <a:pt x="31407" y="62420"/>
                </a:moveTo>
                <a:lnTo>
                  <a:pt x="774" y="93040"/>
                </a:lnTo>
              </a:path>
              <a:path w="31750" h="241300">
                <a:moveTo>
                  <a:pt x="31597" y="123672"/>
                </a:moveTo>
                <a:lnTo>
                  <a:pt x="977" y="93052"/>
                </a:lnTo>
              </a:path>
              <a:path w="31750" h="241300">
                <a:moveTo>
                  <a:pt x="30619" y="117055"/>
                </a:moveTo>
                <a:lnTo>
                  <a:pt x="0" y="147662"/>
                </a:lnTo>
              </a:path>
              <a:path w="31750" h="241300">
                <a:moveTo>
                  <a:pt x="30822" y="178295"/>
                </a:moveTo>
                <a:lnTo>
                  <a:pt x="190" y="147675"/>
                </a:lnTo>
              </a:path>
              <a:path w="31750" h="241300">
                <a:moveTo>
                  <a:pt x="31407" y="179476"/>
                </a:moveTo>
                <a:lnTo>
                  <a:pt x="774" y="210096"/>
                </a:lnTo>
              </a:path>
              <a:path w="31750" h="241300">
                <a:moveTo>
                  <a:pt x="31597" y="240728"/>
                </a:moveTo>
                <a:lnTo>
                  <a:pt x="977" y="210108"/>
                </a:lnTo>
              </a:path>
            </a:pathLst>
          </a:custGeom>
          <a:ln w="12700">
            <a:solidFill>
              <a:srgbClr val="231F20"/>
            </a:solidFill>
          </a:ln>
        </p:spPr>
        <p:txBody>
          <a:bodyPr wrap="square" lIns="0" tIns="0" rIns="0" bIns="0" rtlCol="0"/>
          <a:lstStyle/>
          <a:p>
            <a:endParaRPr/>
          </a:p>
        </p:txBody>
      </p:sp>
      <p:sp>
        <p:nvSpPr>
          <p:cNvPr id="64" name="object 64"/>
          <p:cNvSpPr/>
          <p:nvPr/>
        </p:nvSpPr>
        <p:spPr>
          <a:xfrm>
            <a:off x="7327323" y="2685628"/>
            <a:ext cx="55880" cy="396240"/>
          </a:xfrm>
          <a:custGeom>
            <a:avLst/>
            <a:gdLst/>
            <a:ahLst/>
            <a:cxnLst/>
            <a:rect l="l" t="t" r="r" b="b"/>
            <a:pathLst>
              <a:path w="55880" h="396239">
                <a:moveTo>
                  <a:pt x="42430" y="84963"/>
                </a:moveTo>
                <a:lnTo>
                  <a:pt x="11811" y="115582"/>
                </a:lnTo>
              </a:path>
              <a:path w="55880" h="396239">
                <a:moveTo>
                  <a:pt x="42621" y="146215"/>
                </a:moveTo>
                <a:lnTo>
                  <a:pt x="12001" y="115595"/>
                </a:lnTo>
              </a:path>
              <a:path w="55880" h="396239">
                <a:moveTo>
                  <a:pt x="43205" y="147383"/>
                </a:moveTo>
                <a:lnTo>
                  <a:pt x="12585" y="178003"/>
                </a:lnTo>
              </a:path>
              <a:path w="55880" h="396239">
                <a:moveTo>
                  <a:pt x="43408" y="208648"/>
                </a:moveTo>
                <a:lnTo>
                  <a:pt x="12788" y="178015"/>
                </a:lnTo>
              </a:path>
              <a:path w="55880" h="396239">
                <a:moveTo>
                  <a:pt x="42430" y="202018"/>
                </a:moveTo>
                <a:lnTo>
                  <a:pt x="11811" y="232638"/>
                </a:lnTo>
              </a:path>
              <a:path w="55880" h="396239">
                <a:moveTo>
                  <a:pt x="42621" y="263258"/>
                </a:moveTo>
                <a:lnTo>
                  <a:pt x="12001" y="232651"/>
                </a:lnTo>
              </a:path>
              <a:path w="55880" h="396239">
                <a:moveTo>
                  <a:pt x="43205" y="264439"/>
                </a:moveTo>
                <a:lnTo>
                  <a:pt x="12585" y="295059"/>
                </a:lnTo>
              </a:path>
              <a:path w="55880" h="396239">
                <a:moveTo>
                  <a:pt x="43408" y="325691"/>
                </a:moveTo>
                <a:lnTo>
                  <a:pt x="12788" y="295071"/>
                </a:lnTo>
              </a:path>
              <a:path w="55880" h="396239">
                <a:moveTo>
                  <a:pt x="37846" y="79590"/>
                </a:moveTo>
                <a:lnTo>
                  <a:pt x="37846" y="3517"/>
                </a:lnTo>
              </a:path>
              <a:path w="55880" h="396239">
                <a:moveTo>
                  <a:pt x="43700" y="395630"/>
                </a:moveTo>
                <a:lnTo>
                  <a:pt x="43700" y="319557"/>
                </a:lnTo>
              </a:path>
              <a:path w="55880" h="396239">
                <a:moveTo>
                  <a:pt x="0" y="0"/>
                </a:moveTo>
                <a:lnTo>
                  <a:pt x="55791" y="0"/>
                </a:lnTo>
              </a:path>
            </a:pathLst>
          </a:custGeom>
          <a:ln w="12700">
            <a:solidFill>
              <a:srgbClr val="231F20"/>
            </a:solidFill>
          </a:ln>
        </p:spPr>
        <p:txBody>
          <a:bodyPr wrap="square" lIns="0" tIns="0" rIns="0" bIns="0" rtlCol="0"/>
          <a:lstStyle/>
          <a:p>
            <a:endParaRPr/>
          </a:p>
        </p:txBody>
      </p:sp>
      <p:grpSp>
        <p:nvGrpSpPr>
          <p:cNvPr id="65" name="object 65"/>
          <p:cNvGrpSpPr/>
          <p:nvPr/>
        </p:nvGrpSpPr>
        <p:grpSpPr>
          <a:xfrm>
            <a:off x="6604309" y="1375332"/>
            <a:ext cx="46990" cy="537845"/>
            <a:chOff x="1921184" y="1375331"/>
            <a:chExt cx="46990" cy="537845"/>
          </a:xfrm>
        </p:grpSpPr>
        <p:sp>
          <p:nvSpPr>
            <p:cNvPr id="66" name="object 66"/>
            <p:cNvSpPr/>
            <p:nvPr/>
          </p:nvSpPr>
          <p:spPr>
            <a:xfrm>
              <a:off x="1944237" y="1381681"/>
              <a:ext cx="635" cy="500380"/>
            </a:xfrm>
            <a:custGeom>
              <a:avLst/>
              <a:gdLst/>
              <a:ahLst/>
              <a:cxnLst/>
              <a:rect l="l" t="t" r="r" b="b"/>
              <a:pathLst>
                <a:path w="635" h="500380">
                  <a:moveTo>
                    <a:pt x="0" y="0"/>
                  </a:moveTo>
                  <a:lnTo>
                    <a:pt x="368" y="499808"/>
                  </a:lnTo>
                </a:path>
              </a:pathLst>
            </a:custGeom>
            <a:ln w="12700">
              <a:solidFill>
                <a:srgbClr val="231F20"/>
              </a:solidFill>
            </a:ln>
          </p:spPr>
          <p:txBody>
            <a:bodyPr wrap="square" lIns="0" tIns="0" rIns="0" bIns="0" rtlCol="0"/>
            <a:lstStyle/>
            <a:p>
              <a:endParaRPr/>
            </a:p>
          </p:txBody>
        </p:sp>
        <p:sp>
          <p:nvSpPr>
            <p:cNvPr id="67" name="object 67"/>
            <p:cNvSpPr/>
            <p:nvPr/>
          </p:nvSpPr>
          <p:spPr>
            <a:xfrm>
              <a:off x="1921184" y="1865861"/>
              <a:ext cx="46990" cy="46990"/>
            </a:xfrm>
            <a:custGeom>
              <a:avLst/>
              <a:gdLst/>
              <a:ahLst/>
              <a:cxnLst/>
              <a:rect l="l" t="t" r="r" b="b"/>
              <a:pathLst>
                <a:path w="46989" h="46989">
                  <a:moveTo>
                    <a:pt x="46824" y="0"/>
                  </a:moveTo>
                  <a:lnTo>
                    <a:pt x="23418" y="15633"/>
                  </a:lnTo>
                  <a:lnTo>
                    <a:pt x="0" y="38"/>
                  </a:lnTo>
                  <a:lnTo>
                    <a:pt x="23444" y="46837"/>
                  </a:lnTo>
                  <a:lnTo>
                    <a:pt x="46824" y="0"/>
                  </a:lnTo>
                  <a:close/>
                </a:path>
              </a:pathLst>
            </a:custGeom>
            <a:solidFill>
              <a:srgbClr val="231F20"/>
            </a:solidFill>
          </p:spPr>
          <p:txBody>
            <a:bodyPr wrap="square" lIns="0" tIns="0" rIns="0" bIns="0" rtlCol="0"/>
            <a:lstStyle/>
            <a:p>
              <a:endParaRPr/>
            </a:p>
          </p:txBody>
        </p:sp>
      </p:grpSp>
      <p:sp>
        <p:nvSpPr>
          <p:cNvPr id="68" name="object 68"/>
          <p:cNvSpPr/>
          <p:nvPr/>
        </p:nvSpPr>
        <p:spPr>
          <a:xfrm>
            <a:off x="7397163" y="1355152"/>
            <a:ext cx="382270" cy="0"/>
          </a:xfrm>
          <a:custGeom>
            <a:avLst/>
            <a:gdLst/>
            <a:ahLst/>
            <a:cxnLst/>
            <a:rect l="l" t="t" r="r" b="b"/>
            <a:pathLst>
              <a:path w="382269">
                <a:moveTo>
                  <a:pt x="0" y="0"/>
                </a:moveTo>
                <a:lnTo>
                  <a:pt x="381977" y="0"/>
                </a:lnTo>
              </a:path>
            </a:pathLst>
          </a:custGeom>
          <a:ln w="6350">
            <a:solidFill>
              <a:srgbClr val="231F20"/>
            </a:solidFill>
            <a:prstDash val="sysDot"/>
          </a:ln>
        </p:spPr>
        <p:txBody>
          <a:bodyPr wrap="square" lIns="0" tIns="0" rIns="0" bIns="0" rtlCol="0"/>
          <a:lstStyle/>
          <a:p>
            <a:endParaRPr/>
          </a:p>
        </p:txBody>
      </p:sp>
      <p:grpSp>
        <p:nvGrpSpPr>
          <p:cNvPr id="69" name="object 69"/>
          <p:cNvGrpSpPr/>
          <p:nvPr/>
        </p:nvGrpSpPr>
        <p:grpSpPr>
          <a:xfrm>
            <a:off x="7692473" y="1980149"/>
            <a:ext cx="86360" cy="670560"/>
            <a:chOff x="3009348" y="1980149"/>
            <a:chExt cx="86360" cy="670560"/>
          </a:xfrm>
        </p:grpSpPr>
        <p:sp>
          <p:nvSpPr>
            <p:cNvPr id="70" name="object 70"/>
            <p:cNvSpPr/>
            <p:nvPr/>
          </p:nvSpPr>
          <p:spPr>
            <a:xfrm>
              <a:off x="3050357" y="1983324"/>
              <a:ext cx="45720" cy="0"/>
            </a:xfrm>
            <a:custGeom>
              <a:avLst/>
              <a:gdLst/>
              <a:ahLst/>
              <a:cxnLst/>
              <a:rect l="l" t="t" r="r" b="b"/>
              <a:pathLst>
                <a:path w="45719">
                  <a:moveTo>
                    <a:pt x="0" y="0"/>
                  </a:moveTo>
                  <a:lnTo>
                    <a:pt x="45275" y="0"/>
                  </a:lnTo>
                </a:path>
              </a:pathLst>
            </a:custGeom>
            <a:ln w="6350">
              <a:solidFill>
                <a:srgbClr val="231F20"/>
              </a:solidFill>
            </a:ln>
          </p:spPr>
          <p:txBody>
            <a:bodyPr wrap="square" lIns="0" tIns="0" rIns="0" bIns="0" rtlCol="0"/>
            <a:lstStyle/>
            <a:p>
              <a:endParaRPr/>
            </a:p>
          </p:txBody>
        </p:sp>
        <p:sp>
          <p:nvSpPr>
            <p:cNvPr id="71" name="object 71"/>
            <p:cNvSpPr/>
            <p:nvPr/>
          </p:nvSpPr>
          <p:spPr>
            <a:xfrm>
              <a:off x="3012523" y="1986455"/>
              <a:ext cx="0" cy="664210"/>
            </a:xfrm>
            <a:custGeom>
              <a:avLst/>
              <a:gdLst/>
              <a:ahLst/>
              <a:cxnLst/>
              <a:rect l="l" t="t" r="r" b="b"/>
              <a:pathLst>
                <a:path h="664210">
                  <a:moveTo>
                    <a:pt x="0" y="663676"/>
                  </a:moveTo>
                  <a:lnTo>
                    <a:pt x="0" y="0"/>
                  </a:lnTo>
                </a:path>
              </a:pathLst>
            </a:custGeom>
            <a:ln w="6350">
              <a:solidFill>
                <a:srgbClr val="231F20"/>
              </a:solidFill>
              <a:prstDash val="sysDot"/>
            </a:ln>
          </p:spPr>
          <p:txBody>
            <a:bodyPr wrap="square" lIns="0" tIns="0" rIns="0" bIns="0" rtlCol="0"/>
            <a:lstStyle/>
            <a:p>
              <a:endParaRPr/>
            </a:p>
          </p:txBody>
        </p:sp>
      </p:grpSp>
      <p:sp>
        <p:nvSpPr>
          <p:cNvPr id="72" name="object 72"/>
          <p:cNvSpPr/>
          <p:nvPr/>
        </p:nvSpPr>
        <p:spPr>
          <a:xfrm>
            <a:off x="7350348" y="1342668"/>
            <a:ext cx="0" cy="1327785"/>
          </a:xfrm>
          <a:custGeom>
            <a:avLst/>
            <a:gdLst/>
            <a:ahLst/>
            <a:cxnLst/>
            <a:rect l="l" t="t" r="r" b="b"/>
            <a:pathLst>
              <a:path h="1327785">
                <a:moveTo>
                  <a:pt x="0" y="1327353"/>
                </a:moveTo>
                <a:lnTo>
                  <a:pt x="0" y="0"/>
                </a:lnTo>
              </a:path>
            </a:pathLst>
          </a:custGeom>
          <a:ln w="6350">
            <a:solidFill>
              <a:srgbClr val="231F20"/>
            </a:solidFill>
            <a:prstDash val="sysDot"/>
          </a:ln>
        </p:spPr>
        <p:txBody>
          <a:bodyPr wrap="square" lIns="0" tIns="0" rIns="0" bIns="0" rtlCol="0"/>
          <a:lstStyle/>
          <a:p>
            <a:endParaRPr/>
          </a:p>
        </p:txBody>
      </p:sp>
      <p:grpSp>
        <p:nvGrpSpPr>
          <p:cNvPr id="73" name="object 73"/>
          <p:cNvGrpSpPr/>
          <p:nvPr/>
        </p:nvGrpSpPr>
        <p:grpSpPr>
          <a:xfrm>
            <a:off x="7736212" y="1361005"/>
            <a:ext cx="31750" cy="619760"/>
            <a:chOff x="3053087" y="1361005"/>
            <a:chExt cx="31750" cy="619760"/>
          </a:xfrm>
        </p:grpSpPr>
        <p:sp>
          <p:nvSpPr>
            <p:cNvPr id="74" name="object 74"/>
            <p:cNvSpPr/>
            <p:nvPr/>
          </p:nvSpPr>
          <p:spPr>
            <a:xfrm>
              <a:off x="3068695" y="1392222"/>
              <a:ext cx="0" cy="556895"/>
            </a:xfrm>
            <a:custGeom>
              <a:avLst/>
              <a:gdLst/>
              <a:ahLst/>
              <a:cxnLst/>
              <a:rect l="l" t="t" r="r" b="b"/>
              <a:pathLst>
                <a:path h="556894">
                  <a:moveTo>
                    <a:pt x="0" y="0"/>
                  </a:moveTo>
                  <a:lnTo>
                    <a:pt x="0" y="556768"/>
                  </a:lnTo>
                </a:path>
              </a:pathLst>
            </a:custGeom>
            <a:ln w="9525">
              <a:solidFill>
                <a:srgbClr val="231F20"/>
              </a:solidFill>
            </a:ln>
          </p:spPr>
          <p:txBody>
            <a:bodyPr wrap="square" lIns="0" tIns="0" rIns="0" bIns="0" rtlCol="0"/>
            <a:lstStyle/>
            <a:p>
              <a:endParaRPr/>
            </a:p>
          </p:txBody>
        </p:sp>
        <p:sp>
          <p:nvSpPr>
            <p:cNvPr id="75" name="object 75"/>
            <p:cNvSpPr/>
            <p:nvPr/>
          </p:nvSpPr>
          <p:spPr>
            <a:xfrm>
              <a:off x="3053080" y="1361007"/>
              <a:ext cx="31750" cy="619760"/>
            </a:xfrm>
            <a:custGeom>
              <a:avLst/>
              <a:gdLst/>
              <a:ahLst/>
              <a:cxnLst/>
              <a:rect l="l" t="t" r="r" b="b"/>
              <a:pathLst>
                <a:path w="31750" h="619760">
                  <a:moveTo>
                    <a:pt x="31216" y="572389"/>
                  </a:moveTo>
                  <a:lnTo>
                    <a:pt x="15608" y="587997"/>
                  </a:lnTo>
                  <a:lnTo>
                    <a:pt x="12" y="572389"/>
                  </a:lnTo>
                  <a:lnTo>
                    <a:pt x="15608" y="619213"/>
                  </a:lnTo>
                  <a:lnTo>
                    <a:pt x="31216" y="572389"/>
                  </a:lnTo>
                  <a:close/>
                </a:path>
                <a:path w="31750" h="619760">
                  <a:moveTo>
                    <a:pt x="31216" y="46824"/>
                  </a:moveTo>
                  <a:lnTo>
                    <a:pt x="15608" y="0"/>
                  </a:lnTo>
                  <a:lnTo>
                    <a:pt x="0" y="46824"/>
                  </a:lnTo>
                  <a:lnTo>
                    <a:pt x="15608" y="31216"/>
                  </a:lnTo>
                  <a:lnTo>
                    <a:pt x="31216" y="46824"/>
                  </a:lnTo>
                  <a:close/>
                </a:path>
              </a:pathLst>
            </a:custGeom>
            <a:solidFill>
              <a:srgbClr val="231F20"/>
            </a:solidFill>
          </p:spPr>
          <p:txBody>
            <a:bodyPr wrap="square" lIns="0" tIns="0" rIns="0" bIns="0" rtlCol="0"/>
            <a:lstStyle/>
            <a:p>
              <a:endParaRPr/>
            </a:p>
          </p:txBody>
        </p:sp>
      </p:grpSp>
      <p:grpSp>
        <p:nvGrpSpPr>
          <p:cNvPr id="76" name="object 76"/>
          <p:cNvGrpSpPr/>
          <p:nvPr/>
        </p:nvGrpSpPr>
        <p:grpSpPr>
          <a:xfrm>
            <a:off x="6787718" y="3232642"/>
            <a:ext cx="619760" cy="97790"/>
            <a:chOff x="2104593" y="3232642"/>
            <a:chExt cx="619760" cy="97790"/>
          </a:xfrm>
        </p:grpSpPr>
        <p:sp>
          <p:nvSpPr>
            <p:cNvPr id="77" name="object 77"/>
            <p:cNvSpPr/>
            <p:nvPr/>
          </p:nvSpPr>
          <p:spPr>
            <a:xfrm>
              <a:off x="2719501" y="3232642"/>
              <a:ext cx="0" cy="97790"/>
            </a:xfrm>
            <a:custGeom>
              <a:avLst/>
              <a:gdLst/>
              <a:ahLst/>
              <a:cxnLst/>
              <a:rect l="l" t="t" r="r" b="b"/>
              <a:pathLst>
                <a:path h="97789">
                  <a:moveTo>
                    <a:pt x="0" y="0"/>
                  </a:moveTo>
                  <a:lnTo>
                    <a:pt x="0" y="97548"/>
                  </a:lnTo>
                </a:path>
              </a:pathLst>
            </a:custGeom>
            <a:ln w="6350">
              <a:solidFill>
                <a:srgbClr val="231F20"/>
              </a:solidFill>
            </a:ln>
          </p:spPr>
          <p:txBody>
            <a:bodyPr wrap="square" lIns="0" tIns="0" rIns="0" bIns="0" rtlCol="0"/>
            <a:lstStyle/>
            <a:p>
              <a:endParaRPr/>
            </a:p>
          </p:txBody>
        </p:sp>
        <p:sp>
          <p:nvSpPr>
            <p:cNvPr id="78" name="object 78"/>
            <p:cNvSpPr/>
            <p:nvPr/>
          </p:nvSpPr>
          <p:spPr>
            <a:xfrm>
              <a:off x="2135810" y="3279887"/>
              <a:ext cx="556895" cy="635"/>
            </a:xfrm>
            <a:custGeom>
              <a:avLst/>
              <a:gdLst/>
              <a:ahLst/>
              <a:cxnLst/>
              <a:rect l="l" t="t" r="r" b="b"/>
              <a:pathLst>
                <a:path w="556894" h="635">
                  <a:moveTo>
                    <a:pt x="0" y="0"/>
                  </a:moveTo>
                  <a:lnTo>
                    <a:pt x="556768" y="342"/>
                  </a:lnTo>
                </a:path>
              </a:pathLst>
            </a:custGeom>
            <a:ln w="9524">
              <a:solidFill>
                <a:srgbClr val="231F20"/>
              </a:solidFill>
            </a:ln>
          </p:spPr>
          <p:txBody>
            <a:bodyPr wrap="square" lIns="0" tIns="0" rIns="0" bIns="0" rtlCol="0"/>
            <a:lstStyle/>
            <a:p>
              <a:endParaRPr/>
            </a:p>
          </p:txBody>
        </p:sp>
        <p:sp>
          <p:nvSpPr>
            <p:cNvPr id="79" name="object 79"/>
            <p:cNvSpPr/>
            <p:nvPr/>
          </p:nvSpPr>
          <p:spPr>
            <a:xfrm>
              <a:off x="2104580" y="3264280"/>
              <a:ext cx="619760" cy="31750"/>
            </a:xfrm>
            <a:custGeom>
              <a:avLst/>
              <a:gdLst/>
              <a:ahLst/>
              <a:cxnLst/>
              <a:rect l="l" t="t" r="r" b="b"/>
              <a:pathLst>
                <a:path w="619760" h="31750">
                  <a:moveTo>
                    <a:pt x="46824" y="0"/>
                  </a:moveTo>
                  <a:lnTo>
                    <a:pt x="0" y="15582"/>
                  </a:lnTo>
                  <a:lnTo>
                    <a:pt x="46812" y="31203"/>
                  </a:lnTo>
                  <a:lnTo>
                    <a:pt x="31216" y="15595"/>
                  </a:lnTo>
                  <a:lnTo>
                    <a:pt x="46824" y="0"/>
                  </a:lnTo>
                  <a:close/>
                </a:path>
                <a:path w="619760" h="31750">
                  <a:moveTo>
                    <a:pt x="619201" y="15976"/>
                  </a:moveTo>
                  <a:lnTo>
                    <a:pt x="572389" y="342"/>
                  </a:lnTo>
                  <a:lnTo>
                    <a:pt x="587984" y="15951"/>
                  </a:lnTo>
                  <a:lnTo>
                    <a:pt x="572376" y="31546"/>
                  </a:lnTo>
                  <a:lnTo>
                    <a:pt x="619201" y="15976"/>
                  </a:lnTo>
                  <a:close/>
                </a:path>
              </a:pathLst>
            </a:custGeom>
            <a:solidFill>
              <a:srgbClr val="231F20"/>
            </a:solidFill>
          </p:spPr>
          <p:txBody>
            <a:bodyPr wrap="square" lIns="0" tIns="0" rIns="0" bIns="0" rtlCol="0"/>
            <a:lstStyle/>
            <a:p>
              <a:endParaRPr/>
            </a:p>
          </p:txBody>
        </p:sp>
      </p:grpSp>
      <p:sp>
        <p:nvSpPr>
          <p:cNvPr id="80" name="object 80"/>
          <p:cNvSpPr/>
          <p:nvPr/>
        </p:nvSpPr>
        <p:spPr>
          <a:xfrm>
            <a:off x="7706951" y="3232642"/>
            <a:ext cx="0" cy="97790"/>
          </a:xfrm>
          <a:custGeom>
            <a:avLst/>
            <a:gdLst/>
            <a:ahLst/>
            <a:cxnLst/>
            <a:rect l="l" t="t" r="r" b="b"/>
            <a:pathLst>
              <a:path h="97789">
                <a:moveTo>
                  <a:pt x="0" y="0"/>
                </a:moveTo>
                <a:lnTo>
                  <a:pt x="0" y="97548"/>
                </a:lnTo>
              </a:path>
            </a:pathLst>
          </a:custGeom>
          <a:ln w="6350">
            <a:solidFill>
              <a:srgbClr val="231F20"/>
            </a:solidFill>
          </a:ln>
        </p:spPr>
        <p:txBody>
          <a:bodyPr wrap="square" lIns="0" tIns="0" rIns="0" bIns="0" rtlCol="0"/>
          <a:lstStyle/>
          <a:p>
            <a:endParaRPr/>
          </a:p>
        </p:txBody>
      </p:sp>
      <p:sp>
        <p:nvSpPr>
          <p:cNvPr id="81" name="object 81"/>
          <p:cNvSpPr/>
          <p:nvPr/>
        </p:nvSpPr>
        <p:spPr>
          <a:xfrm>
            <a:off x="6793961" y="3232261"/>
            <a:ext cx="0" cy="97790"/>
          </a:xfrm>
          <a:custGeom>
            <a:avLst/>
            <a:gdLst/>
            <a:ahLst/>
            <a:cxnLst/>
            <a:rect l="l" t="t" r="r" b="b"/>
            <a:pathLst>
              <a:path h="97789">
                <a:moveTo>
                  <a:pt x="0" y="0"/>
                </a:moveTo>
                <a:lnTo>
                  <a:pt x="0" y="97535"/>
                </a:lnTo>
              </a:path>
            </a:pathLst>
          </a:custGeom>
          <a:ln w="6350">
            <a:solidFill>
              <a:srgbClr val="231F20"/>
            </a:solidFill>
          </a:ln>
        </p:spPr>
        <p:txBody>
          <a:bodyPr wrap="square" lIns="0" tIns="0" rIns="0" bIns="0" rtlCol="0"/>
          <a:lstStyle/>
          <a:p>
            <a:endParaRPr/>
          </a:p>
        </p:txBody>
      </p:sp>
      <p:grpSp>
        <p:nvGrpSpPr>
          <p:cNvPr id="82" name="object 82"/>
          <p:cNvGrpSpPr/>
          <p:nvPr/>
        </p:nvGrpSpPr>
        <p:grpSpPr>
          <a:xfrm>
            <a:off x="6899693" y="2445280"/>
            <a:ext cx="440055" cy="31750"/>
            <a:chOff x="2216567" y="2445280"/>
            <a:chExt cx="440055" cy="31750"/>
          </a:xfrm>
        </p:grpSpPr>
        <p:sp>
          <p:nvSpPr>
            <p:cNvPr id="83" name="object 83"/>
            <p:cNvSpPr/>
            <p:nvPr/>
          </p:nvSpPr>
          <p:spPr>
            <a:xfrm>
              <a:off x="2232176" y="2460889"/>
              <a:ext cx="408940" cy="0"/>
            </a:xfrm>
            <a:custGeom>
              <a:avLst/>
              <a:gdLst/>
              <a:ahLst/>
              <a:cxnLst/>
              <a:rect l="l" t="t" r="r" b="b"/>
              <a:pathLst>
                <a:path w="408939">
                  <a:moveTo>
                    <a:pt x="0" y="0"/>
                  </a:moveTo>
                  <a:lnTo>
                    <a:pt x="408508" y="0"/>
                  </a:lnTo>
                </a:path>
              </a:pathLst>
            </a:custGeom>
            <a:ln w="9525">
              <a:solidFill>
                <a:srgbClr val="231F20"/>
              </a:solidFill>
            </a:ln>
          </p:spPr>
          <p:txBody>
            <a:bodyPr wrap="square" lIns="0" tIns="0" rIns="0" bIns="0" rtlCol="0"/>
            <a:lstStyle/>
            <a:p>
              <a:endParaRPr/>
            </a:p>
          </p:txBody>
        </p:sp>
        <p:sp>
          <p:nvSpPr>
            <p:cNvPr id="84" name="object 84"/>
            <p:cNvSpPr/>
            <p:nvPr/>
          </p:nvSpPr>
          <p:spPr>
            <a:xfrm>
              <a:off x="2216556" y="2445283"/>
              <a:ext cx="440055" cy="31750"/>
            </a:xfrm>
            <a:custGeom>
              <a:avLst/>
              <a:gdLst/>
              <a:ahLst/>
              <a:cxnLst/>
              <a:rect l="l" t="t" r="r" b="b"/>
              <a:pathLst>
                <a:path w="440055" h="31750">
                  <a:moveTo>
                    <a:pt x="31216" y="0"/>
                  </a:moveTo>
                  <a:lnTo>
                    <a:pt x="0" y="15608"/>
                  </a:lnTo>
                  <a:lnTo>
                    <a:pt x="31216" y="31216"/>
                  </a:lnTo>
                  <a:lnTo>
                    <a:pt x="15608" y="15608"/>
                  </a:lnTo>
                  <a:lnTo>
                    <a:pt x="31216" y="0"/>
                  </a:lnTo>
                  <a:close/>
                </a:path>
                <a:path w="440055" h="31750">
                  <a:moveTo>
                    <a:pt x="439724" y="15608"/>
                  </a:moveTo>
                  <a:lnTo>
                    <a:pt x="408508" y="0"/>
                  </a:lnTo>
                  <a:lnTo>
                    <a:pt x="424116" y="15608"/>
                  </a:lnTo>
                  <a:lnTo>
                    <a:pt x="408508" y="31216"/>
                  </a:lnTo>
                  <a:lnTo>
                    <a:pt x="439724" y="15608"/>
                  </a:lnTo>
                  <a:close/>
                </a:path>
              </a:pathLst>
            </a:custGeom>
            <a:solidFill>
              <a:srgbClr val="231F20"/>
            </a:solidFill>
          </p:spPr>
          <p:txBody>
            <a:bodyPr wrap="square" lIns="0" tIns="0" rIns="0" bIns="0" rtlCol="0"/>
            <a:lstStyle/>
            <a:p>
              <a:endParaRPr/>
            </a:p>
          </p:txBody>
        </p:sp>
      </p:grpSp>
      <p:pic>
        <p:nvPicPr>
          <p:cNvPr id="85" name="object 85"/>
          <p:cNvPicPr/>
          <p:nvPr/>
        </p:nvPicPr>
        <p:blipFill>
          <a:blip r:embed="rId5" cstate="print"/>
          <a:stretch>
            <a:fillRect/>
          </a:stretch>
        </p:blipFill>
        <p:spPr>
          <a:xfrm>
            <a:off x="6956375" y="7102145"/>
            <a:ext cx="1606067" cy="112585"/>
          </a:xfrm>
          <a:prstGeom prst="rect">
            <a:avLst/>
          </a:prstGeom>
        </p:spPr>
      </p:pic>
      <p:pic>
        <p:nvPicPr>
          <p:cNvPr id="86" name="object 86"/>
          <p:cNvPicPr/>
          <p:nvPr/>
        </p:nvPicPr>
        <p:blipFill>
          <a:blip r:embed="rId6" cstate="print"/>
          <a:stretch>
            <a:fillRect/>
          </a:stretch>
        </p:blipFill>
        <p:spPr>
          <a:xfrm>
            <a:off x="8184618" y="5815991"/>
            <a:ext cx="252463" cy="452755"/>
          </a:xfrm>
          <a:prstGeom prst="rect">
            <a:avLst/>
          </a:prstGeom>
        </p:spPr>
      </p:pic>
      <p:grpSp>
        <p:nvGrpSpPr>
          <p:cNvPr id="87" name="object 87"/>
          <p:cNvGrpSpPr/>
          <p:nvPr/>
        </p:nvGrpSpPr>
        <p:grpSpPr>
          <a:xfrm>
            <a:off x="8111351" y="5824650"/>
            <a:ext cx="31750" cy="442595"/>
            <a:chOff x="3428226" y="5824649"/>
            <a:chExt cx="31750" cy="442595"/>
          </a:xfrm>
        </p:grpSpPr>
        <p:sp>
          <p:nvSpPr>
            <p:cNvPr id="88" name="object 88"/>
            <p:cNvSpPr/>
            <p:nvPr/>
          </p:nvSpPr>
          <p:spPr>
            <a:xfrm>
              <a:off x="3443834" y="5855868"/>
              <a:ext cx="0" cy="380365"/>
            </a:xfrm>
            <a:custGeom>
              <a:avLst/>
              <a:gdLst/>
              <a:ahLst/>
              <a:cxnLst/>
              <a:rect l="l" t="t" r="r" b="b"/>
              <a:pathLst>
                <a:path h="380364">
                  <a:moveTo>
                    <a:pt x="0" y="380022"/>
                  </a:moveTo>
                  <a:lnTo>
                    <a:pt x="0" y="0"/>
                  </a:lnTo>
                </a:path>
              </a:pathLst>
            </a:custGeom>
            <a:ln w="9525">
              <a:solidFill>
                <a:srgbClr val="231F20"/>
              </a:solidFill>
            </a:ln>
          </p:spPr>
          <p:txBody>
            <a:bodyPr wrap="square" lIns="0" tIns="0" rIns="0" bIns="0" rtlCol="0"/>
            <a:lstStyle/>
            <a:p>
              <a:endParaRPr/>
            </a:p>
          </p:txBody>
        </p:sp>
        <p:sp>
          <p:nvSpPr>
            <p:cNvPr id="89" name="object 89"/>
            <p:cNvSpPr/>
            <p:nvPr/>
          </p:nvSpPr>
          <p:spPr>
            <a:xfrm>
              <a:off x="3428225" y="5824651"/>
              <a:ext cx="31750" cy="442595"/>
            </a:xfrm>
            <a:custGeom>
              <a:avLst/>
              <a:gdLst/>
              <a:ahLst/>
              <a:cxnLst/>
              <a:rect l="l" t="t" r="r" b="b"/>
              <a:pathLst>
                <a:path w="31750" h="442595">
                  <a:moveTo>
                    <a:pt x="31216" y="395643"/>
                  </a:moveTo>
                  <a:lnTo>
                    <a:pt x="15608" y="411251"/>
                  </a:lnTo>
                  <a:lnTo>
                    <a:pt x="0" y="395643"/>
                  </a:lnTo>
                  <a:lnTo>
                    <a:pt x="15608" y="442455"/>
                  </a:lnTo>
                  <a:lnTo>
                    <a:pt x="31216" y="395643"/>
                  </a:lnTo>
                  <a:close/>
                </a:path>
                <a:path w="31750" h="442595">
                  <a:moveTo>
                    <a:pt x="31216" y="46824"/>
                  </a:moveTo>
                  <a:lnTo>
                    <a:pt x="15608" y="0"/>
                  </a:lnTo>
                  <a:lnTo>
                    <a:pt x="12" y="46824"/>
                  </a:lnTo>
                  <a:lnTo>
                    <a:pt x="15608" y="31216"/>
                  </a:lnTo>
                  <a:lnTo>
                    <a:pt x="31216" y="46824"/>
                  </a:lnTo>
                  <a:close/>
                </a:path>
              </a:pathLst>
            </a:custGeom>
            <a:solidFill>
              <a:srgbClr val="231F20"/>
            </a:solidFill>
          </p:spPr>
          <p:txBody>
            <a:bodyPr wrap="square" lIns="0" tIns="0" rIns="0" bIns="0" rtlCol="0"/>
            <a:lstStyle/>
            <a:p>
              <a:endParaRPr/>
            </a:p>
          </p:txBody>
        </p:sp>
      </p:grpSp>
      <p:grpSp>
        <p:nvGrpSpPr>
          <p:cNvPr id="90" name="object 90"/>
          <p:cNvGrpSpPr/>
          <p:nvPr/>
        </p:nvGrpSpPr>
        <p:grpSpPr>
          <a:xfrm>
            <a:off x="8277962" y="5585092"/>
            <a:ext cx="31750" cy="233679"/>
            <a:chOff x="3594837" y="5585091"/>
            <a:chExt cx="31750" cy="233679"/>
          </a:xfrm>
        </p:grpSpPr>
        <p:sp>
          <p:nvSpPr>
            <p:cNvPr id="91" name="object 91"/>
            <p:cNvSpPr/>
            <p:nvPr/>
          </p:nvSpPr>
          <p:spPr>
            <a:xfrm>
              <a:off x="3610433" y="5585091"/>
              <a:ext cx="0" cy="202565"/>
            </a:xfrm>
            <a:custGeom>
              <a:avLst/>
              <a:gdLst/>
              <a:ahLst/>
              <a:cxnLst/>
              <a:rect l="l" t="t" r="r" b="b"/>
              <a:pathLst>
                <a:path h="202564">
                  <a:moveTo>
                    <a:pt x="0" y="0"/>
                  </a:moveTo>
                  <a:lnTo>
                    <a:pt x="0" y="202107"/>
                  </a:lnTo>
                </a:path>
              </a:pathLst>
            </a:custGeom>
            <a:ln w="9525">
              <a:solidFill>
                <a:srgbClr val="231F20"/>
              </a:solidFill>
            </a:ln>
          </p:spPr>
          <p:txBody>
            <a:bodyPr wrap="square" lIns="0" tIns="0" rIns="0" bIns="0" rtlCol="0"/>
            <a:lstStyle/>
            <a:p>
              <a:endParaRPr/>
            </a:p>
          </p:txBody>
        </p:sp>
        <p:sp>
          <p:nvSpPr>
            <p:cNvPr id="92" name="object 92"/>
            <p:cNvSpPr/>
            <p:nvPr/>
          </p:nvSpPr>
          <p:spPr>
            <a:xfrm>
              <a:off x="3594837" y="5771591"/>
              <a:ext cx="31750" cy="46990"/>
            </a:xfrm>
            <a:custGeom>
              <a:avLst/>
              <a:gdLst/>
              <a:ahLst/>
              <a:cxnLst/>
              <a:rect l="l" t="t" r="r" b="b"/>
              <a:pathLst>
                <a:path w="31750" h="46989">
                  <a:moveTo>
                    <a:pt x="31203" y="0"/>
                  </a:moveTo>
                  <a:lnTo>
                    <a:pt x="15595" y="15608"/>
                  </a:lnTo>
                  <a:lnTo>
                    <a:pt x="0" y="0"/>
                  </a:lnTo>
                  <a:lnTo>
                    <a:pt x="15595" y="46824"/>
                  </a:lnTo>
                  <a:lnTo>
                    <a:pt x="31203" y="0"/>
                  </a:lnTo>
                  <a:close/>
                </a:path>
              </a:pathLst>
            </a:custGeom>
            <a:solidFill>
              <a:srgbClr val="231F20"/>
            </a:solidFill>
          </p:spPr>
          <p:txBody>
            <a:bodyPr wrap="square" lIns="0" tIns="0" rIns="0" bIns="0" rtlCol="0"/>
            <a:lstStyle/>
            <a:p>
              <a:endParaRPr/>
            </a:p>
          </p:txBody>
        </p:sp>
      </p:grpSp>
      <p:grpSp>
        <p:nvGrpSpPr>
          <p:cNvPr id="93" name="object 93"/>
          <p:cNvGrpSpPr/>
          <p:nvPr/>
        </p:nvGrpSpPr>
        <p:grpSpPr>
          <a:xfrm>
            <a:off x="8370316" y="5920555"/>
            <a:ext cx="31750" cy="196850"/>
            <a:chOff x="3687191" y="5920555"/>
            <a:chExt cx="31750" cy="196850"/>
          </a:xfrm>
        </p:grpSpPr>
        <p:sp>
          <p:nvSpPr>
            <p:cNvPr id="94" name="object 94"/>
            <p:cNvSpPr/>
            <p:nvPr/>
          </p:nvSpPr>
          <p:spPr>
            <a:xfrm>
              <a:off x="3698215" y="5925318"/>
              <a:ext cx="5080" cy="176530"/>
            </a:xfrm>
            <a:custGeom>
              <a:avLst/>
              <a:gdLst/>
              <a:ahLst/>
              <a:cxnLst/>
              <a:rect l="l" t="t" r="r" b="b"/>
              <a:pathLst>
                <a:path w="5079" h="176529">
                  <a:moveTo>
                    <a:pt x="0" y="0"/>
                  </a:moveTo>
                  <a:lnTo>
                    <a:pt x="5029" y="176364"/>
                  </a:lnTo>
                </a:path>
              </a:pathLst>
            </a:custGeom>
            <a:ln w="9525">
              <a:solidFill>
                <a:srgbClr val="231F20"/>
              </a:solidFill>
            </a:ln>
          </p:spPr>
          <p:txBody>
            <a:bodyPr wrap="square" lIns="0" tIns="0" rIns="0" bIns="0" rtlCol="0"/>
            <a:lstStyle/>
            <a:p>
              <a:endParaRPr/>
            </a:p>
          </p:txBody>
        </p:sp>
        <p:sp>
          <p:nvSpPr>
            <p:cNvPr id="95" name="object 95"/>
            <p:cNvSpPr/>
            <p:nvPr/>
          </p:nvSpPr>
          <p:spPr>
            <a:xfrm>
              <a:off x="3687191" y="6085640"/>
              <a:ext cx="31750" cy="31750"/>
            </a:xfrm>
            <a:custGeom>
              <a:avLst/>
              <a:gdLst/>
              <a:ahLst/>
              <a:cxnLst/>
              <a:rect l="l" t="t" r="r" b="b"/>
              <a:pathLst>
                <a:path w="31750" h="31750">
                  <a:moveTo>
                    <a:pt x="31203" y="0"/>
                  </a:moveTo>
                  <a:lnTo>
                    <a:pt x="16052" y="16040"/>
                  </a:lnTo>
                  <a:lnTo>
                    <a:pt x="0" y="889"/>
                  </a:lnTo>
                  <a:lnTo>
                    <a:pt x="16497" y="31635"/>
                  </a:lnTo>
                  <a:lnTo>
                    <a:pt x="31203" y="0"/>
                  </a:lnTo>
                  <a:close/>
                </a:path>
              </a:pathLst>
            </a:custGeom>
            <a:solidFill>
              <a:srgbClr val="231F20"/>
            </a:solidFill>
          </p:spPr>
          <p:txBody>
            <a:bodyPr wrap="square" lIns="0" tIns="0" rIns="0" bIns="0" rtlCol="0"/>
            <a:lstStyle/>
            <a:p>
              <a:endParaRPr/>
            </a:p>
          </p:txBody>
        </p:sp>
      </p:grpSp>
      <p:sp>
        <p:nvSpPr>
          <p:cNvPr id="96" name="object 96"/>
          <p:cNvSpPr/>
          <p:nvPr/>
        </p:nvSpPr>
        <p:spPr>
          <a:xfrm>
            <a:off x="8308480" y="6265544"/>
            <a:ext cx="31750" cy="376555"/>
          </a:xfrm>
          <a:custGeom>
            <a:avLst/>
            <a:gdLst/>
            <a:ahLst/>
            <a:cxnLst/>
            <a:rect l="l" t="t" r="r" b="b"/>
            <a:pathLst>
              <a:path w="31750" h="376554">
                <a:moveTo>
                  <a:pt x="787" y="304038"/>
                </a:moveTo>
                <a:lnTo>
                  <a:pt x="31407" y="273418"/>
                </a:lnTo>
              </a:path>
              <a:path w="31750" h="376554">
                <a:moveTo>
                  <a:pt x="1676" y="244843"/>
                </a:moveTo>
                <a:lnTo>
                  <a:pt x="30924" y="274091"/>
                </a:lnTo>
              </a:path>
              <a:path w="31750" h="376554">
                <a:moveTo>
                  <a:pt x="0" y="243954"/>
                </a:moveTo>
                <a:lnTo>
                  <a:pt x="30619" y="213334"/>
                </a:lnTo>
              </a:path>
              <a:path w="31750" h="376554">
                <a:moveTo>
                  <a:pt x="889" y="184759"/>
                </a:moveTo>
                <a:lnTo>
                  <a:pt x="30137" y="214007"/>
                </a:lnTo>
              </a:path>
              <a:path w="31750" h="376554">
                <a:moveTo>
                  <a:pt x="787" y="192062"/>
                </a:moveTo>
                <a:lnTo>
                  <a:pt x="31407" y="161442"/>
                </a:lnTo>
              </a:path>
              <a:path w="31750" h="376554">
                <a:moveTo>
                  <a:pt x="1676" y="132867"/>
                </a:moveTo>
                <a:lnTo>
                  <a:pt x="30924" y="162102"/>
                </a:lnTo>
              </a:path>
              <a:path w="31750" h="376554">
                <a:moveTo>
                  <a:pt x="0" y="131978"/>
                </a:moveTo>
                <a:lnTo>
                  <a:pt x="30619" y="101358"/>
                </a:lnTo>
              </a:path>
              <a:path w="31750" h="376554">
                <a:moveTo>
                  <a:pt x="889" y="72783"/>
                </a:moveTo>
                <a:lnTo>
                  <a:pt x="30137" y="102019"/>
                </a:lnTo>
              </a:path>
              <a:path w="31750" h="376554">
                <a:moveTo>
                  <a:pt x="6146" y="303161"/>
                </a:moveTo>
                <a:lnTo>
                  <a:pt x="6146" y="376123"/>
                </a:lnTo>
              </a:path>
              <a:path w="31750" h="376554">
                <a:moveTo>
                  <a:pt x="304" y="0"/>
                </a:moveTo>
                <a:lnTo>
                  <a:pt x="304" y="72961"/>
                </a:lnTo>
              </a:path>
            </a:pathLst>
          </a:custGeom>
          <a:ln w="9525">
            <a:solidFill>
              <a:srgbClr val="231F20"/>
            </a:solidFill>
          </a:ln>
        </p:spPr>
        <p:txBody>
          <a:bodyPr wrap="square" lIns="0" tIns="0" rIns="0" bIns="0" rtlCol="0"/>
          <a:lstStyle/>
          <a:p>
            <a:endParaRPr/>
          </a:p>
        </p:txBody>
      </p:sp>
      <p:sp>
        <p:nvSpPr>
          <p:cNvPr id="97" name="object 97"/>
          <p:cNvSpPr/>
          <p:nvPr/>
        </p:nvSpPr>
        <p:spPr>
          <a:xfrm>
            <a:off x="8409052" y="5821527"/>
            <a:ext cx="24130" cy="287655"/>
          </a:xfrm>
          <a:custGeom>
            <a:avLst/>
            <a:gdLst/>
            <a:ahLst/>
            <a:cxnLst/>
            <a:rect l="l" t="t" r="r" b="b"/>
            <a:pathLst>
              <a:path w="24129" h="287654">
                <a:moveTo>
                  <a:pt x="1168" y="232930"/>
                </a:moveTo>
                <a:lnTo>
                  <a:pt x="23787" y="210311"/>
                </a:lnTo>
              </a:path>
              <a:path w="24129" h="287654">
                <a:moveTo>
                  <a:pt x="1320" y="187629"/>
                </a:moveTo>
                <a:lnTo>
                  <a:pt x="23660" y="209981"/>
                </a:lnTo>
              </a:path>
              <a:path w="24129" h="287654">
                <a:moveTo>
                  <a:pt x="393" y="186893"/>
                </a:moveTo>
                <a:lnTo>
                  <a:pt x="23025" y="164274"/>
                </a:lnTo>
              </a:path>
              <a:path w="24129" h="287654">
                <a:moveTo>
                  <a:pt x="533" y="141579"/>
                </a:moveTo>
                <a:lnTo>
                  <a:pt x="22885" y="163931"/>
                </a:lnTo>
              </a:path>
              <a:path w="24129" h="287654">
                <a:moveTo>
                  <a:pt x="1168" y="147091"/>
                </a:moveTo>
                <a:lnTo>
                  <a:pt x="23787" y="124472"/>
                </a:lnTo>
              </a:path>
              <a:path w="24129" h="287654">
                <a:moveTo>
                  <a:pt x="1320" y="101777"/>
                </a:moveTo>
                <a:lnTo>
                  <a:pt x="23660" y="124129"/>
                </a:lnTo>
              </a:path>
              <a:path w="24129" h="287654">
                <a:moveTo>
                  <a:pt x="393" y="101053"/>
                </a:moveTo>
                <a:lnTo>
                  <a:pt x="23025" y="78435"/>
                </a:lnTo>
              </a:path>
              <a:path w="24129" h="287654">
                <a:moveTo>
                  <a:pt x="533" y="55740"/>
                </a:moveTo>
                <a:lnTo>
                  <a:pt x="22885" y="78092"/>
                </a:lnTo>
              </a:path>
              <a:path w="24129" h="287654">
                <a:moveTo>
                  <a:pt x="4292" y="231762"/>
                </a:moveTo>
                <a:lnTo>
                  <a:pt x="4292" y="287553"/>
                </a:lnTo>
              </a:path>
              <a:path w="24129" h="287654">
                <a:moveTo>
                  <a:pt x="0" y="0"/>
                </a:moveTo>
                <a:lnTo>
                  <a:pt x="0" y="55803"/>
                </a:lnTo>
              </a:path>
            </a:pathLst>
          </a:custGeom>
          <a:ln w="9525">
            <a:solidFill>
              <a:srgbClr val="231F20"/>
            </a:solidFill>
          </a:ln>
        </p:spPr>
        <p:txBody>
          <a:bodyPr wrap="square" lIns="0" tIns="0" rIns="0" bIns="0" rtlCol="0"/>
          <a:lstStyle/>
          <a:p>
            <a:endParaRPr/>
          </a:p>
        </p:txBody>
      </p:sp>
      <p:sp>
        <p:nvSpPr>
          <p:cNvPr id="98" name="object 98"/>
          <p:cNvSpPr/>
          <p:nvPr/>
        </p:nvSpPr>
        <p:spPr>
          <a:xfrm>
            <a:off x="8236979" y="6639724"/>
            <a:ext cx="157480" cy="35560"/>
          </a:xfrm>
          <a:custGeom>
            <a:avLst/>
            <a:gdLst/>
            <a:ahLst/>
            <a:cxnLst/>
            <a:rect l="l" t="t" r="r" b="b"/>
            <a:pathLst>
              <a:path w="157479" h="35559">
                <a:moveTo>
                  <a:pt x="0" y="0"/>
                </a:moveTo>
                <a:lnTo>
                  <a:pt x="157238" y="0"/>
                </a:lnTo>
              </a:path>
              <a:path w="157479" h="35559">
                <a:moveTo>
                  <a:pt x="35509" y="18326"/>
                </a:moveTo>
                <a:lnTo>
                  <a:pt x="125247" y="18326"/>
                </a:lnTo>
              </a:path>
              <a:path w="157479" h="35559">
                <a:moveTo>
                  <a:pt x="61252" y="35496"/>
                </a:moveTo>
                <a:lnTo>
                  <a:pt x="105346" y="35496"/>
                </a:lnTo>
              </a:path>
            </a:pathLst>
          </a:custGeom>
          <a:ln w="9525">
            <a:solidFill>
              <a:srgbClr val="231F20"/>
            </a:solidFill>
          </a:ln>
        </p:spPr>
        <p:txBody>
          <a:bodyPr wrap="square" lIns="0" tIns="0" rIns="0" bIns="0" rtlCol="0"/>
          <a:lstStyle/>
          <a:p>
            <a:endParaRPr/>
          </a:p>
        </p:txBody>
      </p:sp>
      <p:sp>
        <p:nvSpPr>
          <p:cNvPr id="99" name="object 99"/>
          <p:cNvSpPr/>
          <p:nvPr/>
        </p:nvSpPr>
        <p:spPr>
          <a:xfrm>
            <a:off x="6572130" y="7226920"/>
            <a:ext cx="72390" cy="135890"/>
          </a:xfrm>
          <a:custGeom>
            <a:avLst/>
            <a:gdLst/>
            <a:ahLst/>
            <a:cxnLst/>
            <a:rect l="l" t="t" r="r" b="b"/>
            <a:pathLst>
              <a:path w="72389" h="135890">
                <a:moveTo>
                  <a:pt x="72186" y="0"/>
                </a:moveTo>
                <a:lnTo>
                  <a:pt x="0" y="135775"/>
                </a:lnTo>
              </a:path>
            </a:pathLst>
          </a:custGeom>
          <a:ln w="6350">
            <a:solidFill>
              <a:srgbClr val="231F20"/>
            </a:solidFill>
          </a:ln>
        </p:spPr>
        <p:txBody>
          <a:bodyPr wrap="square" lIns="0" tIns="0" rIns="0" bIns="0" rtlCol="0"/>
          <a:lstStyle/>
          <a:p>
            <a:endParaRPr/>
          </a:p>
        </p:txBody>
      </p:sp>
      <p:sp>
        <p:nvSpPr>
          <p:cNvPr id="100" name="object 100"/>
          <p:cNvSpPr/>
          <p:nvPr/>
        </p:nvSpPr>
        <p:spPr>
          <a:xfrm>
            <a:off x="7366517" y="6241356"/>
            <a:ext cx="0" cy="332105"/>
          </a:xfrm>
          <a:custGeom>
            <a:avLst/>
            <a:gdLst/>
            <a:ahLst/>
            <a:cxnLst/>
            <a:rect l="l" t="t" r="r" b="b"/>
            <a:pathLst>
              <a:path h="332104">
                <a:moveTo>
                  <a:pt x="0" y="0"/>
                </a:moveTo>
                <a:lnTo>
                  <a:pt x="0" y="331647"/>
                </a:lnTo>
              </a:path>
            </a:pathLst>
          </a:custGeom>
          <a:ln w="9525">
            <a:solidFill>
              <a:srgbClr val="231F20"/>
            </a:solidFill>
          </a:ln>
        </p:spPr>
        <p:txBody>
          <a:bodyPr wrap="square" lIns="0" tIns="0" rIns="0" bIns="0" rtlCol="0"/>
          <a:lstStyle/>
          <a:p>
            <a:endParaRPr/>
          </a:p>
        </p:txBody>
      </p:sp>
      <p:sp>
        <p:nvSpPr>
          <p:cNvPr id="101" name="object 101"/>
          <p:cNvSpPr/>
          <p:nvPr/>
        </p:nvSpPr>
        <p:spPr>
          <a:xfrm>
            <a:off x="7409826" y="7109090"/>
            <a:ext cx="55880" cy="0"/>
          </a:xfrm>
          <a:custGeom>
            <a:avLst/>
            <a:gdLst/>
            <a:ahLst/>
            <a:cxnLst/>
            <a:rect l="l" t="t" r="r" b="b"/>
            <a:pathLst>
              <a:path w="55880">
                <a:moveTo>
                  <a:pt x="0" y="0"/>
                </a:moveTo>
                <a:lnTo>
                  <a:pt x="55803" y="0"/>
                </a:lnTo>
              </a:path>
            </a:pathLst>
          </a:custGeom>
          <a:ln w="12700">
            <a:solidFill>
              <a:srgbClr val="231F20"/>
            </a:solidFill>
          </a:ln>
        </p:spPr>
        <p:txBody>
          <a:bodyPr wrap="square" lIns="0" tIns="0" rIns="0" bIns="0" rtlCol="0"/>
          <a:lstStyle/>
          <a:p>
            <a:endParaRPr/>
          </a:p>
        </p:txBody>
      </p:sp>
      <p:sp>
        <p:nvSpPr>
          <p:cNvPr id="102" name="object 102"/>
          <p:cNvSpPr/>
          <p:nvPr/>
        </p:nvSpPr>
        <p:spPr>
          <a:xfrm>
            <a:off x="7367293" y="6493407"/>
            <a:ext cx="0" cy="76200"/>
          </a:xfrm>
          <a:custGeom>
            <a:avLst/>
            <a:gdLst/>
            <a:ahLst/>
            <a:cxnLst/>
            <a:rect l="l" t="t" r="r" b="b"/>
            <a:pathLst>
              <a:path h="76200">
                <a:moveTo>
                  <a:pt x="0" y="76073"/>
                </a:moveTo>
                <a:lnTo>
                  <a:pt x="0" y="0"/>
                </a:lnTo>
              </a:path>
            </a:pathLst>
          </a:custGeom>
          <a:ln w="12700">
            <a:solidFill>
              <a:srgbClr val="231F20"/>
            </a:solidFill>
          </a:ln>
        </p:spPr>
        <p:txBody>
          <a:bodyPr wrap="square" lIns="0" tIns="0" rIns="0" bIns="0" rtlCol="0"/>
          <a:lstStyle/>
          <a:p>
            <a:endParaRPr/>
          </a:p>
        </p:txBody>
      </p:sp>
      <p:sp>
        <p:nvSpPr>
          <p:cNvPr id="103" name="object 103"/>
          <p:cNvSpPr/>
          <p:nvPr/>
        </p:nvSpPr>
        <p:spPr>
          <a:xfrm>
            <a:off x="7373148" y="6809433"/>
            <a:ext cx="0" cy="76200"/>
          </a:xfrm>
          <a:custGeom>
            <a:avLst/>
            <a:gdLst/>
            <a:ahLst/>
            <a:cxnLst/>
            <a:rect l="l" t="t" r="r" b="b"/>
            <a:pathLst>
              <a:path h="76200">
                <a:moveTo>
                  <a:pt x="0" y="76085"/>
                </a:moveTo>
                <a:lnTo>
                  <a:pt x="0" y="0"/>
                </a:lnTo>
              </a:path>
            </a:pathLst>
          </a:custGeom>
          <a:ln w="12700">
            <a:solidFill>
              <a:srgbClr val="231F20"/>
            </a:solidFill>
          </a:ln>
        </p:spPr>
        <p:txBody>
          <a:bodyPr wrap="square" lIns="0" tIns="0" rIns="0" bIns="0" rtlCol="0"/>
          <a:lstStyle/>
          <a:p>
            <a:endParaRPr/>
          </a:p>
        </p:txBody>
      </p:sp>
      <p:sp>
        <p:nvSpPr>
          <p:cNvPr id="104" name="object 104"/>
          <p:cNvSpPr/>
          <p:nvPr/>
        </p:nvSpPr>
        <p:spPr>
          <a:xfrm>
            <a:off x="7341258" y="6568603"/>
            <a:ext cx="31750" cy="241300"/>
          </a:xfrm>
          <a:custGeom>
            <a:avLst/>
            <a:gdLst/>
            <a:ahLst/>
            <a:cxnLst/>
            <a:rect l="l" t="t" r="r" b="b"/>
            <a:pathLst>
              <a:path w="31750" h="241300">
                <a:moveTo>
                  <a:pt x="30619" y="0"/>
                </a:moveTo>
                <a:lnTo>
                  <a:pt x="0" y="30632"/>
                </a:lnTo>
              </a:path>
              <a:path w="31750" h="241300">
                <a:moveTo>
                  <a:pt x="30810" y="61264"/>
                </a:moveTo>
                <a:lnTo>
                  <a:pt x="203" y="30645"/>
                </a:lnTo>
              </a:path>
              <a:path w="31750" h="241300">
                <a:moveTo>
                  <a:pt x="31407" y="62433"/>
                </a:moveTo>
                <a:lnTo>
                  <a:pt x="787" y="93052"/>
                </a:lnTo>
              </a:path>
              <a:path w="31750" h="241300">
                <a:moveTo>
                  <a:pt x="31597" y="123685"/>
                </a:moveTo>
                <a:lnTo>
                  <a:pt x="977" y="93065"/>
                </a:lnTo>
              </a:path>
              <a:path w="31750" h="241300">
                <a:moveTo>
                  <a:pt x="30619" y="117055"/>
                </a:moveTo>
                <a:lnTo>
                  <a:pt x="0" y="147675"/>
                </a:lnTo>
              </a:path>
              <a:path w="31750" h="241300">
                <a:moveTo>
                  <a:pt x="30810" y="178308"/>
                </a:moveTo>
                <a:lnTo>
                  <a:pt x="203" y="147688"/>
                </a:lnTo>
              </a:path>
              <a:path w="31750" h="241300">
                <a:moveTo>
                  <a:pt x="31407" y="179489"/>
                </a:moveTo>
                <a:lnTo>
                  <a:pt x="787" y="210108"/>
                </a:lnTo>
              </a:path>
              <a:path w="31750" h="241300">
                <a:moveTo>
                  <a:pt x="31597" y="240741"/>
                </a:moveTo>
                <a:lnTo>
                  <a:pt x="977" y="210108"/>
                </a:lnTo>
              </a:path>
            </a:pathLst>
          </a:custGeom>
          <a:ln w="12700">
            <a:solidFill>
              <a:srgbClr val="231F20"/>
            </a:solidFill>
          </a:ln>
        </p:spPr>
        <p:txBody>
          <a:bodyPr wrap="square" lIns="0" tIns="0" rIns="0" bIns="0" rtlCol="0"/>
          <a:lstStyle/>
          <a:p>
            <a:endParaRPr/>
          </a:p>
        </p:txBody>
      </p:sp>
      <p:grpSp>
        <p:nvGrpSpPr>
          <p:cNvPr id="105" name="object 105"/>
          <p:cNvGrpSpPr/>
          <p:nvPr/>
        </p:nvGrpSpPr>
        <p:grpSpPr>
          <a:xfrm>
            <a:off x="7281071" y="6876503"/>
            <a:ext cx="170180" cy="247015"/>
            <a:chOff x="2597946" y="6876502"/>
            <a:chExt cx="170180" cy="247015"/>
          </a:xfrm>
        </p:grpSpPr>
        <p:sp>
          <p:nvSpPr>
            <p:cNvPr id="106" name="object 106"/>
            <p:cNvSpPr/>
            <p:nvPr/>
          </p:nvSpPr>
          <p:spPr>
            <a:xfrm>
              <a:off x="2634229" y="6879677"/>
              <a:ext cx="130810" cy="240665"/>
            </a:xfrm>
            <a:custGeom>
              <a:avLst/>
              <a:gdLst/>
              <a:ahLst/>
              <a:cxnLst/>
              <a:rect l="l" t="t" r="r" b="b"/>
              <a:pathLst>
                <a:path w="130810" h="240665">
                  <a:moveTo>
                    <a:pt x="53454" y="5841"/>
                  </a:moveTo>
                  <a:lnTo>
                    <a:pt x="0" y="240334"/>
                  </a:lnTo>
                </a:path>
                <a:path w="130810" h="240665">
                  <a:moveTo>
                    <a:pt x="60477" y="0"/>
                  </a:moveTo>
                  <a:lnTo>
                    <a:pt x="130708" y="222783"/>
                  </a:lnTo>
                </a:path>
              </a:pathLst>
            </a:custGeom>
            <a:ln w="6350">
              <a:solidFill>
                <a:srgbClr val="231F20"/>
              </a:solidFill>
            </a:ln>
          </p:spPr>
          <p:txBody>
            <a:bodyPr wrap="square" lIns="0" tIns="0" rIns="0" bIns="0" rtlCol="0"/>
            <a:lstStyle/>
            <a:p>
              <a:endParaRPr/>
            </a:p>
          </p:txBody>
        </p:sp>
        <p:sp>
          <p:nvSpPr>
            <p:cNvPr id="107" name="object 107"/>
            <p:cNvSpPr/>
            <p:nvPr/>
          </p:nvSpPr>
          <p:spPr>
            <a:xfrm>
              <a:off x="2597946" y="7109090"/>
              <a:ext cx="55880" cy="0"/>
            </a:xfrm>
            <a:custGeom>
              <a:avLst/>
              <a:gdLst/>
              <a:ahLst/>
              <a:cxnLst/>
              <a:rect l="l" t="t" r="r" b="b"/>
              <a:pathLst>
                <a:path w="55880">
                  <a:moveTo>
                    <a:pt x="0" y="0"/>
                  </a:moveTo>
                  <a:lnTo>
                    <a:pt x="55791" y="0"/>
                  </a:lnTo>
                </a:path>
              </a:pathLst>
            </a:custGeom>
            <a:ln w="12700">
              <a:solidFill>
                <a:srgbClr val="231F20"/>
              </a:solidFill>
            </a:ln>
          </p:spPr>
          <p:txBody>
            <a:bodyPr wrap="square" lIns="0" tIns="0" rIns="0" bIns="0" rtlCol="0"/>
            <a:lstStyle/>
            <a:p>
              <a:endParaRPr/>
            </a:p>
          </p:txBody>
        </p:sp>
      </p:grpSp>
      <p:pic>
        <p:nvPicPr>
          <p:cNvPr id="108" name="object 108"/>
          <p:cNvPicPr/>
          <p:nvPr/>
        </p:nvPicPr>
        <p:blipFill>
          <a:blip r:embed="rId7" cstate="print"/>
          <a:stretch>
            <a:fillRect/>
          </a:stretch>
        </p:blipFill>
        <p:spPr>
          <a:xfrm>
            <a:off x="7315334" y="6179237"/>
            <a:ext cx="100037" cy="119938"/>
          </a:xfrm>
          <a:prstGeom prst="rect">
            <a:avLst/>
          </a:prstGeom>
        </p:spPr>
      </p:pic>
      <p:grpSp>
        <p:nvGrpSpPr>
          <p:cNvPr id="109" name="object 109"/>
          <p:cNvGrpSpPr/>
          <p:nvPr/>
        </p:nvGrpSpPr>
        <p:grpSpPr>
          <a:xfrm>
            <a:off x="7039442" y="6279261"/>
            <a:ext cx="403860" cy="107950"/>
            <a:chOff x="2356317" y="6279261"/>
            <a:chExt cx="403860" cy="107950"/>
          </a:xfrm>
        </p:grpSpPr>
        <p:sp>
          <p:nvSpPr>
            <p:cNvPr id="110" name="object 110"/>
            <p:cNvSpPr/>
            <p:nvPr/>
          </p:nvSpPr>
          <p:spPr>
            <a:xfrm>
              <a:off x="2513873" y="6376936"/>
              <a:ext cx="97155" cy="5080"/>
            </a:xfrm>
            <a:custGeom>
              <a:avLst/>
              <a:gdLst/>
              <a:ahLst/>
              <a:cxnLst/>
              <a:rect l="l" t="t" r="r" b="b"/>
              <a:pathLst>
                <a:path w="97155" h="5079">
                  <a:moveTo>
                    <a:pt x="-4762" y="2533"/>
                  </a:moveTo>
                  <a:lnTo>
                    <a:pt x="101511" y="2533"/>
                  </a:lnTo>
                </a:path>
              </a:pathLst>
            </a:custGeom>
            <a:ln w="14592">
              <a:solidFill>
                <a:srgbClr val="231F20"/>
              </a:solidFill>
            </a:ln>
          </p:spPr>
          <p:txBody>
            <a:bodyPr wrap="square" lIns="0" tIns="0" rIns="0" bIns="0" rtlCol="0"/>
            <a:lstStyle/>
            <a:p>
              <a:endParaRPr/>
            </a:p>
          </p:txBody>
        </p:sp>
        <p:sp>
          <p:nvSpPr>
            <p:cNvPr id="111" name="object 111"/>
            <p:cNvSpPr/>
            <p:nvPr/>
          </p:nvSpPr>
          <p:spPr>
            <a:xfrm>
              <a:off x="2361079" y="6284023"/>
              <a:ext cx="398780" cy="97790"/>
            </a:xfrm>
            <a:custGeom>
              <a:avLst/>
              <a:gdLst/>
              <a:ahLst/>
              <a:cxnLst/>
              <a:rect l="l" t="t" r="r" b="b"/>
              <a:pathLst>
                <a:path w="398780" h="97789">
                  <a:moveTo>
                    <a:pt x="153047" y="97383"/>
                  </a:moveTo>
                  <a:lnTo>
                    <a:pt x="33134" y="58013"/>
                  </a:lnTo>
                </a:path>
                <a:path w="398780" h="97789">
                  <a:moveTo>
                    <a:pt x="39077" y="62534"/>
                  </a:moveTo>
                  <a:lnTo>
                    <a:pt x="0" y="0"/>
                  </a:lnTo>
                </a:path>
                <a:path w="398780" h="97789">
                  <a:moveTo>
                    <a:pt x="249745" y="92722"/>
                  </a:moveTo>
                  <a:lnTo>
                    <a:pt x="398780" y="92722"/>
                  </a:lnTo>
                </a:path>
              </a:pathLst>
            </a:custGeom>
            <a:ln w="9525">
              <a:solidFill>
                <a:srgbClr val="231F20"/>
              </a:solidFill>
            </a:ln>
          </p:spPr>
          <p:txBody>
            <a:bodyPr wrap="square" lIns="0" tIns="0" rIns="0" bIns="0" rtlCol="0"/>
            <a:lstStyle/>
            <a:p>
              <a:endParaRPr/>
            </a:p>
          </p:txBody>
        </p:sp>
      </p:grpSp>
      <p:grpSp>
        <p:nvGrpSpPr>
          <p:cNvPr id="112" name="object 112"/>
          <p:cNvGrpSpPr/>
          <p:nvPr/>
        </p:nvGrpSpPr>
        <p:grpSpPr>
          <a:xfrm>
            <a:off x="7010043" y="5274957"/>
            <a:ext cx="1570355" cy="1752600"/>
            <a:chOff x="2326917" y="5274957"/>
            <a:chExt cx="1570355" cy="1752600"/>
          </a:xfrm>
        </p:grpSpPr>
        <p:sp>
          <p:nvSpPr>
            <p:cNvPr id="113" name="object 113"/>
            <p:cNvSpPr/>
            <p:nvPr/>
          </p:nvSpPr>
          <p:spPr>
            <a:xfrm>
              <a:off x="2760405" y="6376479"/>
              <a:ext cx="80645" cy="221615"/>
            </a:xfrm>
            <a:custGeom>
              <a:avLst/>
              <a:gdLst/>
              <a:ahLst/>
              <a:cxnLst/>
              <a:rect l="l" t="t" r="r" b="b"/>
              <a:pathLst>
                <a:path w="80644" h="221615">
                  <a:moveTo>
                    <a:pt x="78993" y="174434"/>
                  </a:moveTo>
                  <a:lnTo>
                    <a:pt x="39700" y="64490"/>
                  </a:lnTo>
                </a:path>
                <a:path w="80644" h="221615">
                  <a:moveTo>
                    <a:pt x="0" y="0"/>
                  </a:moveTo>
                  <a:lnTo>
                    <a:pt x="42621" y="69583"/>
                  </a:lnTo>
                </a:path>
                <a:path w="80644" h="221615">
                  <a:moveTo>
                    <a:pt x="80225" y="176225"/>
                  </a:moveTo>
                  <a:lnTo>
                    <a:pt x="34582" y="221107"/>
                  </a:lnTo>
                </a:path>
              </a:pathLst>
            </a:custGeom>
            <a:ln w="9525">
              <a:solidFill>
                <a:srgbClr val="231F20"/>
              </a:solidFill>
            </a:ln>
          </p:spPr>
          <p:txBody>
            <a:bodyPr wrap="square" lIns="0" tIns="0" rIns="0" bIns="0" rtlCol="0"/>
            <a:lstStyle/>
            <a:p>
              <a:endParaRPr/>
            </a:p>
          </p:txBody>
        </p:sp>
        <p:sp>
          <p:nvSpPr>
            <p:cNvPr id="114" name="object 114"/>
            <p:cNvSpPr/>
            <p:nvPr/>
          </p:nvSpPr>
          <p:spPr>
            <a:xfrm>
              <a:off x="2331680" y="5279720"/>
              <a:ext cx="1560830" cy="1743075"/>
            </a:xfrm>
            <a:custGeom>
              <a:avLst/>
              <a:gdLst/>
              <a:ahLst/>
              <a:cxnLst/>
              <a:rect l="l" t="t" r="r" b="b"/>
              <a:pathLst>
                <a:path w="1560829" h="1743075">
                  <a:moveTo>
                    <a:pt x="0" y="0"/>
                  </a:moveTo>
                  <a:lnTo>
                    <a:pt x="19130" y="55313"/>
                  </a:lnTo>
                  <a:lnTo>
                    <a:pt x="38881" y="109935"/>
                  </a:lnTo>
                  <a:lnTo>
                    <a:pt x="59246" y="163856"/>
                  </a:lnTo>
                  <a:lnTo>
                    <a:pt x="80217" y="217068"/>
                  </a:lnTo>
                  <a:lnTo>
                    <a:pt x="101784" y="269561"/>
                  </a:lnTo>
                  <a:lnTo>
                    <a:pt x="123941" y="321326"/>
                  </a:lnTo>
                  <a:lnTo>
                    <a:pt x="146679" y="372355"/>
                  </a:lnTo>
                  <a:lnTo>
                    <a:pt x="169990" y="422638"/>
                  </a:lnTo>
                  <a:lnTo>
                    <a:pt x="193867" y="472167"/>
                  </a:lnTo>
                  <a:lnTo>
                    <a:pt x="218300" y="520932"/>
                  </a:lnTo>
                  <a:lnTo>
                    <a:pt x="243283" y="568925"/>
                  </a:lnTo>
                  <a:lnTo>
                    <a:pt x="268807" y="616137"/>
                  </a:lnTo>
                  <a:lnTo>
                    <a:pt x="294863" y="662558"/>
                  </a:lnTo>
                  <a:lnTo>
                    <a:pt x="321445" y="708180"/>
                  </a:lnTo>
                  <a:lnTo>
                    <a:pt x="348543" y="752993"/>
                  </a:lnTo>
                  <a:lnTo>
                    <a:pt x="376151" y="796990"/>
                  </a:lnTo>
                  <a:lnTo>
                    <a:pt x="404259" y="840160"/>
                  </a:lnTo>
                  <a:lnTo>
                    <a:pt x="432860" y="882495"/>
                  </a:lnTo>
                  <a:lnTo>
                    <a:pt x="461946" y="923986"/>
                  </a:lnTo>
                  <a:lnTo>
                    <a:pt x="491509" y="964623"/>
                  </a:lnTo>
                  <a:lnTo>
                    <a:pt x="521540" y="1004399"/>
                  </a:lnTo>
                  <a:lnTo>
                    <a:pt x="552032" y="1043303"/>
                  </a:lnTo>
                  <a:lnTo>
                    <a:pt x="582976" y="1081328"/>
                  </a:lnTo>
                  <a:lnTo>
                    <a:pt x="614366" y="1118463"/>
                  </a:lnTo>
                  <a:lnTo>
                    <a:pt x="646191" y="1154701"/>
                  </a:lnTo>
                  <a:lnTo>
                    <a:pt x="678446" y="1190032"/>
                  </a:lnTo>
                  <a:lnTo>
                    <a:pt x="711120" y="1224446"/>
                  </a:lnTo>
                  <a:lnTo>
                    <a:pt x="744208" y="1257936"/>
                  </a:lnTo>
                  <a:lnTo>
                    <a:pt x="777699" y="1290492"/>
                  </a:lnTo>
                  <a:lnTo>
                    <a:pt x="811587" y="1322106"/>
                  </a:lnTo>
                  <a:lnTo>
                    <a:pt x="845863" y="1352767"/>
                  </a:lnTo>
                  <a:lnTo>
                    <a:pt x="880520" y="1382468"/>
                  </a:lnTo>
                  <a:lnTo>
                    <a:pt x="915549" y="1411199"/>
                  </a:lnTo>
                  <a:lnTo>
                    <a:pt x="950942" y="1438952"/>
                  </a:lnTo>
                  <a:lnTo>
                    <a:pt x="986691" y="1465717"/>
                  </a:lnTo>
                  <a:lnTo>
                    <a:pt x="1022789" y="1491485"/>
                  </a:lnTo>
                  <a:lnTo>
                    <a:pt x="1059226" y="1516248"/>
                  </a:lnTo>
                  <a:lnTo>
                    <a:pt x="1095996" y="1539996"/>
                  </a:lnTo>
                  <a:lnTo>
                    <a:pt x="1133089" y="1562721"/>
                  </a:lnTo>
                  <a:lnTo>
                    <a:pt x="1170499" y="1584413"/>
                  </a:lnTo>
                  <a:lnTo>
                    <a:pt x="1208217" y="1605064"/>
                  </a:lnTo>
                  <a:lnTo>
                    <a:pt x="1246234" y="1624665"/>
                  </a:lnTo>
                  <a:lnTo>
                    <a:pt x="1284543" y="1643206"/>
                  </a:lnTo>
                  <a:lnTo>
                    <a:pt x="1323137" y="1660679"/>
                  </a:lnTo>
                  <a:lnTo>
                    <a:pt x="1362006" y="1677074"/>
                  </a:lnTo>
                  <a:lnTo>
                    <a:pt x="1401143" y="1692384"/>
                  </a:lnTo>
                  <a:lnTo>
                    <a:pt x="1440539" y="1706598"/>
                  </a:lnTo>
                  <a:lnTo>
                    <a:pt x="1480188" y="1719708"/>
                  </a:lnTo>
                  <a:lnTo>
                    <a:pt x="1520080" y="1731705"/>
                  </a:lnTo>
                  <a:lnTo>
                    <a:pt x="1560207" y="1742579"/>
                  </a:lnTo>
                </a:path>
              </a:pathLst>
            </a:custGeom>
            <a:ln w="9525">
              <a:solidFill>
                <a:srgbClr val="231F20"/>
              </a:solidFill>
            </a:ln>
          </p:spPr>
          <p:txBody>
            <a:bodyPr wrap="square" lIns="0" tIns="0" rIns="0" bIns="0" rtlCol="0"/>
            <a:lstStyle/>
            <a:p>
              <a:endParaRPr/>
            </a:p>
          </p:txBody>
        </p:sp>
        <p:sp>
          <p:nvSpPr>
            <p:cNvPr id="115" name="object 115"/>
            <p:cNvSpPr/>
            <p:nvPr/>
          </p:nvSpPr>
          <p:spPr>
            <a:xfrm>
              <a:off x="2386474" y="5372055"/>
              <a:ext cx="382270" cy="0"/>
            </a:xfrm>
            <a:custGeom>
              <a:avLst/>
              <a:gdLst/>
              <a:ahLst/>
              <a:cxnLst/>
              <a:rect l="l" t="t" r="r" b="b"/>
              <a:pathLst>
                <a:path w="382269">
                  <a:moveTo>
                    <a:pt x="0" y="0"/>
                  </a:moveTo>
                  <a:lnTo>
                    <a:pt x="381977" y="0"/>
                  </a:lnTo>
                </a:path>
              </a:pathLst>
            </a:custGeom>
            <a:ln w="6350">
              <a:solidFill>
                <a:srgbClr val="231F20"/>
              </a:solidFill>
              <a:prstDash val="sysDot"/>
            </a:ln>
          </p:spPr>
          <p:txBody>
            <a:bodyPr wrap="square" lIns="0" tIns="0" rIns="0" bIns="0" rtlCol="0"/>
            <a:lstStyle/>
            <a:p>
              <a:endParaRPr/>
            </a:p>
          </p:txBody>
        </p:sp>
        <p:sp>
          <p:nvSpPr>
            <p:cNvPr id="116" name="object 116"/>
            <p:cNvSpPr/>
            <p:nvPr/>
          </p:nvSpPr>
          <p:spPr>
            <a:xfrm>
              <a:off x="2691199" y="5412244"/>
              <a:ext cx="0" cy="556895"/>
            </a:xfrm>
            <a:custGeom>
              <a:avLst/>
              <a:gdLst/>
              <a:ahLst/>
              <a:cxnLst/>
              <a:rect l="l" t="t" r="r" b="b"/>
              <a:pathLst>
                <a:path h="556895">
                  <a:moveTo>
                    <a:pt x="0" y="0"/>
                  </a:moveTo>
                  <a:lnTo>
                    <a:pt x="0" y="556767"/>
                  </a:lnTo>
                </a:path>
              </a:pathLst>
            </a:custGeom>
            <a:ln w="9525">
              <a:solidFill>
                <a:srgbClr val="231F20"/>
              </a:solidFill>
            </a:ln>
          </p:spPr>
          <p:txBody>
            <a:bodyPr wrap="square" lIns="0" tIns="0" rIns="0" bIns="0" rtlCol="0"/>
            <a:lstStyle/>
            <a:p>
              <a:endParaRPr/>
            </a:p>
          </p:txBody>
        </p:sp>
        <p:sp>
          <p:nvSpPr>
            <p:cNvPr id="117" name="object 117"/>
            <p:cNvSpPr/>
            <p:nvPr/>
          </p:nvSpPr>
          <p:spPr>
            <a:xfrm>
              <a:off x="2675572" y="5381028"/>
              <a:ext cx="31750" cy="619760"/>
            </a:xfrm>
            <a:custGeom>
              <a:avLst/>
              <a:gdLst/>
              <a:ahLst/>
              <a:cxnLst/>
              <a:rect l="l" t="t" r="r" b="b"/>
              <a:pathLst>
                <a:path w="31750" h="619760">
                  <a:moveTo>
                    <a:pt x="31216" y="46824"/>
                  </a:moveTo>
                  <a:lnTo>
                    <a:pt x="15608" y="0"/>
                  </a:lnTo>
                  <a:lnTo>
                    <a:pt x="0" y="46824"/>
                  </a:lnTo>
                  <a:lnTo>
                    <a:pt x="15608" y="31216"/>
                  </a:lnTo>
                  <a:lnTo>
                    <a:pt x="31216" y="46824"/>
                  </a:lnTo>
                  <a:close/>
                </a:path>
                <a:path w="31750" h="619760">
                  <a:moveTo>
                    <a:pt x="31229" y="572389"/>
                  </a:moveTo>
                  <a:lnTo>
                    <a:pt x="15621" y="587997"/>
                  </a:lnTo>
                  <a:lnTo>
                    <a:pt x="12" y="572389"/>
                  </a:lnTo>
                  <a:lnTo>
                    <a:pt x="15621" y="619213"/>
                  </a:lnTo>
                  <a:lnTo>
                    <a:pt x="31229" y="572389"/>
                  </a:lnTo>
                  <a:close/>
                </a:path>
              </a:pathLst>
            </a:custGeom>
            <a:solidFill>
              <a:srgbClr val="231F20"/>
            </a:solidFill>
          </p:spPr>
          <p:txBody>
            <a:bodyPr wrap="square" lIns="0" tIns="0" rIns="0" bIns="0" rtlCol="0"/>
            <a:lstStyle/>
            <a:p>
              <a:endParaRPr/>
            </a:p>
          </p:txBody>
        </p:sp>
        <p:sp>
          <p:nvSpPr>
            <p:cNvPr id="118" name="object 118"/>
            <p:cNvSpPr/>
            <p:nvPr/>
          </p:nvSpPr>
          <p:spPr>
            <a:xfrm>
              <a:off x="2356045" y="5376741"/>
              <a:ext cx="0" cy="600710"/>
            </a:xfrm>
            <a:custGeom>
              <a:avLst/>
              <a:gdLst/>
              <a:ahLst/>
              <a:cxnLst/>
              <a:rect l="l" t="t" r="r" b="b"/>
              <a:pathLst>
                <a:path h="600710">
                  <a:moveTo>
                    <a:pt x="0" y="600468"/>
                  </a:moveTo>
                  <a:lnTo>
                    <a:pt x="0" y="0"/>
                  </a:lnTo>
                </a:path>
              </a:pathLst>
            </a:custGeom>
            <a:ln w="6350">
              <a:solidFill>
                <a:srgbClr val="231F20"/>
              </a:solidFill>
              <a:prstDash val="dot"/>
            </a:ln>
          </p:spPr>
          <p:txBody>
            <a:bodyPr wrap="square" lIns="0" tIns="0" rIns="0" bIns="0" rtlCol="0"/>
            <a:lstStyle/>
            <a:p>
              <a:endParaRPr/>
            </a:p>
          </p:txBody>
        </p:sp>
      </p:grpSp>
      <p:grpSp>
        <p:nvGrpSpPr>
          <p:cNvPr id="119" name="object 119"/>
          <p:cNvGrpSpPr/>
          <p:nvPr/>
        </p:nvGrpSpPr>
        <p:grpSpPr>
          <a:xfrm>
            <a:off x="6540869" y="6971701"/>
            <a:ext cx="2041525" cy="317500"/>
            <a:chOff x="1857743" y="6971701"/>
            <a:chExt cx="2041525" cy="317500"/>
          </a:xfrm>
        </p:grpSpPr>
        <p:sp>
          <p:nvSpPr>
            <p:cNvPr id="120" name="object 120"/>
            <p:cNvSpPr/>
            <p:nvPr/>
          </p:nvSpPr>
          <p:spPr>
            <a:xfrm>
              <a:off x="1948311" y="6974876"/>
              <a:ext cx="307975" cy="311150"/>
            </a:xfrm>
            <a:custGeom>
              <a:avLst/>
              <a:gdLst/>
              <a:ahLst/>
              <a:cxnLst/>
              <a:rect l="l" t="t" r="r" b="b"/>
              <a:pathLst>
                <a:path w="307975" h="311150">
                  <a:moveTo>
                    <a:pt x="153733" y="0"/>
                  </a:moveTo>
                  <a:lnTo>
                    <a:pt x="105138" y="7925"/>
                  </a:lnTo>
                  <a:lnTo>
                    <a:pt x="62937" y="29993"/>
                  </a:lnTo>
                  <a:lnTo>
                    <a:pt x="29659" y="63647"/>
                  </a:lnTo>
                  <a:lnTo>
                    <a:pt x="7836" y="106327"/>
                  </a:lnTo>
                  <a:lnTo>
                    <a:pt x="0" y="155473"/>
                  </a:lnTo>
                  <a:lnTo>
                    <a:pt x="7836" y="204620"/>
                  </a:lnTo>
                  <a:lnTo>
                    <a:pt x="29659" y="247303"/>
                  </a:lnTo>
                  <a:lnTo>
                    <a:pt x="62937" y="280961"/>
                  </a:lnTo>
                  <a:lnTo>
                    <a:pt x="105138" y="303033"/>
                  </a:lnTo>
                  <a:lnTo>
                    <a:pt x="153733" y="310959"/>
                  </a:lnTo>
                  <a:lnTo>
                    <a:pt x="202321" y="303033"/>
                  </a:lnTo>
                  <a:lnTo>
                    <a:pt x="244519" y="280961"/>
                  </a:lnTo>
                  <a:lnTo>
                    <a:pt x="277795" y="247303"/>
                  </a:lnTo>
                  <a:lnTo>
                    <a:pt x="299617" y="204620"/>
                  </a:lnTo>
                  <a:lnTo>
                    <a:pt x="307454" y="155473"/>
                  </a:lnTo>
                  <a:lnTo>
                    <a:pt x="299617" y="106327"/>
                  </a:lnTo>
                  <a:lnTo>
                    <a:pt x="277795" y="63647"/>
                  </a:lnTo>
                  <a:lnTo>
                    <a:pt x="244519" y="29993"/>
                  </a:lnTo>
                  <a:lnTo>
                    <a:pt x="202321" y="7925"/>
                  </a:lnTo>
                  <a:lnTo>
                    <a:pt x="153733" y="0"/>
                  </a:lnTo>
                  <a:close/>
                </a:path>
              </a:pathLst>
            </a:custGeom>
            <a:solidFill>
              <a:srgbClr val="FFFFFF"/>
            </a:solidFill>
          </p:spPr>
          <p:txBody>
            <a:bodyPr wrap="square" lIns="0" tIns="0" rIns="0" bIns="0" rtlCol="0"/>
            <a:lstStyle/>
            <a:p>
              <a:endParaRPr/>
            </a:p>
          </p:txBody>
        </p:sp>
        <p:sp>
          <p:nvSpPr>
            <p:cNvPr id="121" name="object 121"/>
            <p:cNvSpPr/>
            <p:nvPr/>
          </p:nvSpPr>
          <p:spPr>
            <a:xfrm>
              <a:off x="1948311" y="6974876"/>
              <a:ext cx="307975" cy="311150"/>
            </a:xfrm>
            <a:custGeom>
              <a:avLst/>
              <a:gdLst/>
              <a:ahLst/>
              <a:cxnLst/>
              <a:rect l="l" t="t" r="r" b="b"/>
              <a:pathLst>
                <a:path w="307975" h="311150">
                  <a:moveTo>
                    <a:pt x="153733" y="0"/>
                  </a:moveTo>
                  <a:lnTo>
                    <a:pt x="105138" y="7925"/>
                  </a:lnTo>
                  <a:lnTo>
                    <a:pt x="62937" y="29993"/>
                  </a:lnTo>
                  <a:lnTo>
                    <a:pt x="29659" y="63647"/>
                  </a:lnTo>
                  <a:lnTo>
                    <a:pt x="7836" y="106327"/>
                  </a:lnTo>
                  <a:lnTo>
                    <a:pt x="0" y="155473"/>
                  </a:lnTo>
                  <a:lnTo>
                    <a:pt x="7836" y="204620"/>
                  </a:lnTo>
                  <a:lnTo>
                    <a:pt x="29659" y="247303"/>
                  </a:lnTo>
                  <a:lnTo>
                    <a:pt x="62937" y="280961"/>
                  </a:lnTo>
                  <a:lnTo>
                    <a:pt x="105138" y="303033"/>
                  </a:lnTo>
                  <a:lnTo>
                    <a:pt x="153733" y="310959"/>
                  </a:lnTo>
                  <a:lnTo>
                    <a:pt x="202321" y="303033"/>
                  </a:lnTo>
                  <a:lnTo>
                    <a:pt x="244519" y="280961"/>
                  </a:lnTo>
                  <a:lnTo>
                    <a:pt x="277795" y="247303"/>
                  </a:lnTo>
                  <a:lnTo>
                    <a:pt x="299617" y="204620"/>
                  </a:lnTo>
                  <a:lnTo>
                    <a:pt x="307454" y="155473"/>
                  </a:lnTo>
                  <a:lnTo>
                    <a:pt x="299617" y="106327"/>
                  </a:lnTo>
                  <a:lnTo>
                    <a:pt x="277795" y="63647"/>
                  </a:lnTo>
                  <a:lnTo>
                    <a:pt x="244519" y="29993"/>
                  </a:lnTo>
                  <a:lnTo>
                    <a:pt x="202321" y="7925"/>
                  </a:lnTo>
                  <a:lnTo>
                    <a:pt x="153733" y="0"/>
                  </a:lnTo>
                  <a:close/>
                </a:path>
              </a:pathLst>
            </a:custGeom>
            <a:ln w="6350">
              <a:solidFill>
                <a:srgbClr val="231F20"/>
              </a:solidFill>
              <a:prstDash val="sysDot"/>
            </a:ln>
          </p:spPr>
          <p:txBody>
            <a:bodyPr wrap="square" lIns="0" tIns="0" rIns="0" bIns="0" rtlCol="0"/>
            <a:lstStyle/>
            <a:p>
              <a:endParaRPr/>
            </a:p>
          </p:txBody>
        </p:sp>
        <p:sp>
          <p:nvSpPr>
            <p:cNvPr id="122" name="object 122"/>
            <p:cNvSpPr/>
            <p:nvPr/>
          </p:nvSpPr>
          <p:spPr>
            <a:xfrm>
              <a:off x="1860918" y="7118842"/>
              <a:ext cx="2035175" cy="635"/>
            </a:xfrm>
            <a:custGeom>
              <a:avLst/>
              <a:gdLst/>
              <a:ahLst/>
              <a:cxnLst/>
              <a:rect l="l" t="t" r="r" b="b"/>
              <a:pathLst>
                <a:path w="2035175" h="634">
                  <a:moveTo>
                    <a:pt x="0" y="0"/>
                  </a:moveTo>
                  <a:lnTo>
                    <a:pt x="2035124" y="393"/>
                  </a:lnTo>
                </a:path>
              </a:pathLst>
            </a:custGeom>
            <a:ln w="6350">
              <a:solidFill>
                <a:srgbClr val="231F20"/>
              </a:solidFill>
            </a:ln>
          </p:spPr>
          <p:txBody>
            <a:bodyPr wrap="square" lIns="0" tIns="0" rIns="0" bIns="0" rtlCol="0"/>
            <a:lstStyle/>
            <a:p>
              <a:endParaRPr/>
            </a:p>
          </p:txBody>
        </p:sp>
      </p:grpSp>
      <p:grpSp>
        <p:nvGrpSpPr>
          <p:cNvPr id="123" name="object 123"/>
          <p:cNvGrpSpPr/>
          <p:nvPr/>
        </p:nvGrpSpPr>
        <p:grpSpPr>
          <a:xfrm>
            <a:off x="8469529" y="7354900"/>
            <a:ext cx="153670" cy="146685"/>
            <a:chOff x="3786404" y="7354899"/>
            <a:chExt cx="153670" cy="146685"/>
          </a:xfrm>
        </p:grpSpPr>
        <p:sp>
          <p:nvSpPr>
            <p:cNvPr id="124" name="object 124"/>
            <p:cNvSpPr/>
            <p:nvPr/>
          </p:nvSpPr>
          <p:spPr>
            <a:xfrm>
              <a:off x="3786404" y="7436433"/>
              <a:ext cx="106045" cy="0"/>
            </a:xfrm>
            <a:custGeom>
              <a:avLst/>
              <a:gdLst/>
              <a:ahLst/>
              <a:cxnLst/>
              <a:rect l="l" t="t" r="r" b="b"/>
              <a:pathLst>
                <a:path w="106045">
                  <a:moveTo>
                    <a:pt x="0" y="0"/>
                  </a:moveTo>
                  <a:lnTo>
                    <a:pt x="105727" y="0"/>
                  </a:lnTo>
                </a:path>
              </a:pathLst>
            </a:custGeom>
            <a:ln w="12700">
              <a:solidFill>
                <a:srgbClr val="231F20"/>
              </a:solidFill>
            </a:ln>
          </p:spPr>
          <p:txBody>
            <a:bodyPr wrap="square" lIns="0" tIns="0" rIns="0" bIns="0" rtlCol="0"/>
            <a:lstStyle/>
            <a:p>
              <a:endParaRPr/>
            </a:p>
          </p:txBody>
        </p:sp>
        <p:sp>
          <p:nvSpPr>
            <p:cNvPr id="125" name="object 125"/>
            <p:cNvSpPr/>
            <p:nvPr/>
          </p:nvSpPr>
          <p:spPr>
            <a:xfrm>
              <a:off x="3892132" y="7354899"/>
              <a:ext cx="45085" cy="146685"/>
            </a:xfrm>
            <a:custGeom>
              <a:avLst/>
              <a:gdLst/>
              <a:ahLst/>
              <a:cxnLst/>
              <a:rect l="l" t="t" r="r" b="b"/>
              <a:pathLst>
                <a:path w="45085" h="146684">
                  <a:moveTo>
                    <a:pt x="0" y="0"/>
                  </a:moveTo>
                  <a:lnTo>
                    <a:pt x="0" y="146316"/>
                  </a:lnTo>
                </a:path>
                <a:path w="45085" h="146684">
                  <a:moveTo>
                    <a:pt x="18745" y="20281"/>
                  </a:moveTo>
                  <a:lnTo>
                    <a:pt x="18745" y="117830"/>
                  </a:lnTo>
                </a:path>
                <a:path w="45085" h="146684">
                  <a:moveTo>
                    <a:pt x="44488" y="48768"/>
                  </a:moveTo>
                  <a:lnTo>
                    <a:pt x="44488" y="97536"/>
                  </a:lnTo>
                </a:path>
              </a:pathLst>
            </a:custGeom>
            <a:ln w="6350">
              <a:solidFill>
                <a:srgbClr val="231F20"/>
              </a:solidFill>
            </a:ln>
          </p:spPr>
          <p:txBody>
            <a:bodyPr wrap="square" lIns="0" tIns="0" rIns="0" bIns="0" rtlCol="0"/>
            <a:lstStyle/>
            <a:p>
              <a:endParaRPr/>
            </a:p>
          </p:txBody>
        </p:sp>
      </p:grpSp>
      <p:sp>
        <p:nvSpPr>
          <p:cNvPr id="126" name="object 126"/>
          <p:cNvSpPr/>
          <p:nvPr/>
        </p:nvSpPr>
        <p:spPr>
          <a:xfrm>
            <a:off x="8076465" y="7368336"/>
            <a:ext cx="161925" cy="89535"/>
          </a:xfrm>
          <a:custGeom>
            <a:avLst/>
            <a:gdLst/>
            <a:ahLst/>
            <a:cxnLst/>
            <a:rect l="l" t="t" r="r" b="b"/>
            <a:pathLst>
              <a:path w="161925" h="89534">
                <a:moveTo>
                  <a:pt x="0" y="15379"/>
                </a:moveTo>
                <a:lnTo>
                  <a:pt x="71729" y="87668"/>
                </a:lnTo>
              </a:path>
              <a:path w="161925" h="89534">
                <a:moveTo>
                  <a:pt x="161518" y="0"/>
                </a:moveTo>
                <a:lnTo>
                  <a:pt x="72123" y="89395"/>
                </a:lnTo>
              </a:path>
            </a:pathLst>
          </a:custGeom>
          <a:ln w="12700">
            <a:solidFill>
              <a:srgbClr val="231F20"/>
            </a:solidFill>
          </a:ln>
        </p:spPr>
        <p:txBody>
          <a:bodyPr wrap="square" lIns="0" tIns="0" rIns="0" bIns="0" rtlCol="0"/>
          <a:lstStyle/>
          <a:p>
            <a:endParaRPr/>
          </a:p>
        </p:txBody>
      </p:sp>
      <p:sp>
        <p:nvSpPr>
          <p:cNvPr id="127" name="object 127"/>
          <p:cNvSpPr/>
          <p:nvPr/>
        </p:nvSpPr>
        <p:spPr>
          <a:xfrm>
            <a:off x="8309739" y="7359751"/>
            <a:ext cx="89535" cy="89535"/>
          </a:xfrm>
          <a:custGeom>
            <a:avLst/>
            <a:gdLst/>
            <a:ahLst/>
            <a:cxnLst/>
            <a:rect l="l" t="t" r="r" b="b"/>
            <a:pathLst>
              <a:path w="89535" h="89534">
                <a:moveTo>
                  <a:pt x="89382" y="0"/>
                </a:moveTo>
                <a:lnTo>
                  <a:pt x="0" y="89382"/>
                </a:lnTo>
              </a:path>
            </a:pathLst>
          </a:custGeom>
          <a:ln w="12700">
            <a:solidFill>
              <a:srgbClr val="231F20"/>
            </a:solidFill>
          </a:ln>
        </p:spPr>
        <p:txBody>
          <a:bodyPr wrap="square" lIns="0" tIns="0" rIns="0" bIns="0" rtlCol="0"/>
          <a:lstStyle/>
          <a:p>
            <a:endParaRPr/>
          </a:p>
        </p:txBody>
      </p:sp>
      <p:sp>
        <p:nvSpPr>
          <p:cNvPr id="128" name="object 128"/>
          <p:cNvSpPr/>
          <p:nvPr/>
        </p:nvSpPr>
        <p:spPr>
          <a:xfrm>
            <a:off x="7984833" y="7375866"/>
            <a:ext cx="90170" cy="90170"/>
          </a:xfrm>
          <a:custGeom>
            <a:avLst/>
            <a:gdLst/>
            <a:ahLst/>
            <a:cxnLst/>
            <a:rect l="l" t="t" r="r" b="b"/>
            <a:pathLst>
              <a:path w="90170" h="90170">
                <a:moveTo>
                  <a:pt x="89941" y="0"/>
                </a:moveTo>
                <a:lnTo>
                  <a:pt x="0" y="89941"/>
                </a:lnTo>
              </a:path>
            </a:pathLst>
          </a:custGeom>
          <a:ln w="12700">
            <a:solidFill>
              <a:srgbClr val="231F20"/>
            </a:solidFill>
          </a:ln>
        </p:spPr>
        <p:txBody>
          <a:bodyPr wrap="square" lIns="0" tIns="0" rIns="0" bIns="0" rtlCol="0"/>
          <a:lstStyle/>
          <a:p>
            <a:endParaRPr/>
          </a:p>
        </p:txBody>
      </p:sp>
      <p:sp>
        <p:nvSpPr>
          <p:cNvPr id="129" name="object 129"/>
          <p:cNvSpPr/>
          <p:nvPr/>
        </p:nvSpPr>
        <p:spPr>
          <a:xfrm>
            <a:off x="8239952" y="7374355"/>
            <a:ext cx="71755" cy="72390"/>
          </a:xfrm>
          <a:custGeom>
            <a:avLst/>
            <a:gdLst/>
            <a:ahLst/>
            <a:cxnLst/>
            <a:rect l="l" t="t" r="r" b="b"/>
            <a:pathLst>
              <a:path w="71754" h="72390">
                <a:moveTo>
                  <a:pt x="0" y="0"/>
                </a:moveTo>
                <a:lnTo>
                  <a:pt x="71716" y="72275"/>
                </a:lnTo>
              </a:path>
            </a:pathLst>
          </a:custGeom>
          <a:ln w="12699">
            <a:solidFill>
              <a:srgbClr val="231F20"/>
            </a:solidFill>
          </a:ln>
        </p:spPr>
        <p:txBody>
          <a:bodyPr wrap="square" lIns="0" tIns="0" rIns="0" bIns="0" rtlCol="0"/>
          <a:lstStyle/>
          <a:p>
            <a:endParaRPr/>
          </a:p>
        </p:txBody>
      </p:sp>
      <p:sp>
        <p:nvSpPr>
          <p:cNvPr id="130" name="object 130"/>
          <p:cNvSpPr/>
          <p:nvPr/>
        </p:nvSpPr>
        <p:spPr>
          <a:xfrm>
            <a:off x="8397572" y="7365770"/>
            <a:ext cx="71755" cy="72390"/>
          </a:xfrm>
          <a:custGeom>
            <a:avLst/>
            <a:gdLst/>
            <a:ahLst/>
            <a:cxnLst/>
            <a:rect l="l" t="t" r="r" b="b"/>
            <a:pathLst>
              <a:path w="71754" h="72390">
                <a:moveTo>
                  <a:pt x="0" y="0"/>
                </a:moveTo>
                <a:lnTo>
                  <a:pt x="71729" y="72275"/>
                </a:lnTo>
              </a:path>
            </a:pathLst>
          </a:custGeom>
          <a:ln w="12700">
            <a:solidFill>
              <a:srgbClr val="231F20"/>
            </a:solidFill>
          </a:ln>
        </p:spPr>
        <p:txBody>
          <a:bodyPr wrap="square" lIns="0" tIns="0" rIns="0" bIns="0" rtlCol="0"/>
          <a:lstStyle/>
          <a:p>
            <a:endParaRPr/>
          </a:p>
        </p:txBody>
      </p:sp>
      <p:sp>
        <p:nvSpPr>
          <p:cNvPr id="131" name="object 131"/>
          <p:cNvSpPr/>
          <p:nvPr/>
        </p:nvSpPr>
        <p:spPr>
          <a:xfrm>
            <a:off x="7525196" y="7385633"/>
            <a:ext cx="391795" cy="67945"/>
          </a:xfrm>
          <a:custGeom>
            <a:avLst/>
            <a:gdLst/>
            <a:ahLst/>
            <a:cxnLst/>
            <a:rect l="l" t="t" r="r" b="b"/>
            <a:pathLst>
              <a:path w="391794" h="67945">
                <a:moveTo>
                  <a:pt x="0" y="1523"/>
                </a:moveTo>
                <a:lnTo>
                  <a:pt x="63449" y="64985"/>
                </a:lnTo>
              </a:path>
              <a:path w="391794" h="67945">
                <a:moveTo>
                  <a:pt x="131889" y="0"/>
                </a:moveTo>
                <a:lnTo>
                  <a:pt x="65392" y="66497"/>
                </a:lnTo>
              </a:path>
              <a:path w="391794" h="67945">
                <a:moveTo>
                  <a:pt x="128752" y="1917"/>
                </a:moveTo>
                <a:lnTo>
                  <a:pt x="192214" y="65366"/>
                </a:lnTo>
              </a:path>
              <a:path w="391794" h="67945">
                <a:moveTo>
                  <a:pt x="260972" y="253"/>
                </a:moveTo>
                <a:lnTo>
                  <a:pt x="194208" y="67017"/>
                </a:lnTo>
              </a:path>
              <a:path w="391794" h="67945">
                <a:moveTo>
                  <a:pt x="260248" y="2692"/>
                </a:moveTo>
                <a:lnTo>
                  <a:pt x="323697" y="66154"/>
                </a:lnTo>
              </a:path>
              <a:path w="391794" h="67945">
                <a:moveTo>
                  <a:pt x="391794" y="1320"/>
                </a:moveTo>
                <a:lnTo>
                  <a:pt x="325577" y="67525"/>
                </a:lnTo>
              </a:path>
            </a:pathLst>
          </a:custGeom>
          <a:ln w="12700">
            <a:solidFill>
              <a:srgbClr val="231F20"/>
            </a:solidFill>
          </a:ln>
        </p:spPr>
        <p:txBody>
          <a:bodyPr wrap="square" lIns="0" tIns="0" rIns="0" bIns="0" rtlCol="0"/>
          <a:lstStyle/>
          <a:p>
            <a:endParaRPr/>
          </a:p>
        </p:txBody>
      </p:sp>
      <p:sp>
        <p:nvSpPr>
          <p:cNvPr id="132" name="object 132"/>
          <p:cNvSpPr/>
          <p:nvPr/>
        </p:nvSpPr>
        <p:spPr>
          <a:xfrm>
            <a:off x="7397217" y="7384605"/>
            <a:ext cx="132080" cy="66675"/>
          </a:xfrm>
          <a:custGeom>
            <a:avLst/>
            <a:gdLst/>
            <a:ahLst/>
            <a:cxnLst/>
            <a:rect l="l" t="t" r="r" b="b"/>
            <a:pathLst>
              <a:path w="132080" h="66675">
                <a:moveTo>
                  <a:pt x="0" y="1384"/>
                </a:moveTo>
                <a:lnTo>
                  <a:pt x="63461" y="64833"/>
                </a:lnTo>
              </a:path>
              <a:path w="132080" h="66675">
                <a:moveTo>
                  <a:pt x="131559" y="0"/>
                </a:moveTo>
                <a:lnTo>
                  <a:pt x="65341" y="66217"/>
                </a:lnTo>
              </a:path>
            </a:pathLst>
          </a:custGeom>
          <a:ln w="12700">
            <a:solidFill>
              <a:srgbClr val="231F20"/>
            </a:solidFill>
          </a:ln>
        </p:spPr>
        <p:txBody>
          <a:bodyPr wrap="square" lIns="0" tIns="0" rIns="0" bIns="0" rtlCol="0"/>
          <a:lstStyle/>
          <a:p>
            <a:endParaRPr/>
          </a:p>
        </p:txBody>
      </p:sp>
      <p:sp>
        <p:nvSpPr>
          <p:cNvPr id="133" name="object 133"/>
          <p:cNvSpPr/>
          <p:nvPr/>
        </p:nvSpPr>
        <p:spPr>
          <a:xfrm>
            <a:off x="7916012" y="7397279"/>
            <a:ext cx="66040" cy="66675"/>
          </a:xfrm>
          <a:custGeom>
            <a:avLst/>
            <a:gdLst/>
            <a:ahLst/>
            <a:cxnLst/>
            <a:rect l="l" t="t" r="r" b="b"/>
            <a:pathLst>
              <a:path w="66039" h="66675">
                <a:moveTo>
                  <a:pt x="0" y="0"/>
                </a:moveTo>
                <a:lnTo>
                  <a:pt x="65671" y="66217"/>
                </a:lnTo>
              </a:path>
            </a:pathLst>
          </a:custGeom>
          <a:ln w="12700">
            <a:solidFill>
              <a:srgbClr val="231F20"/>
            </a:solidFill>
          </a:ln>
        </p:spPr>
        <p:txBody>
          <a:bodyPr wrap="square" lIns="0" tIns="0" rIns="0" bIns="0" rtlCol="0"/>
          <a:lstStyle/>
          <a:p>
            <a:endParaRPr/>
          </a:p>
        </p:txBody>
      </p:sp>
      <p:sp>
        <p:nvSpPr>
          <p:cNvPr id="134" name="object 134"/>
          <p:cNvSpPr/>
          <p:nvPr/>
        </p:nvSpPr>
        <p:spPr>
          <a:xfrm>
            <a:off x="7122668" y="7370621"/>
            <a:ext cx="271780" cy="101600"/>
          </a:xfrm>
          <a:custGeom>
            <a:avLst/>
            <a:gdLst/>
            <a:ahLst/>
            <a:cxnLst/>
            <a:rect l="l" t="t" r="r" b="b"/>
            <a:pathLst>
              <a:path w="271780" h="101600">
                <a:moveTo>
                  <a:pt x="0" y="0"/>
                </a:moveTo>
                <a:lnTo>
                  <a:pt x="26924" y="85597"/>
                </a:lnTo>
              </a:path>
              <a:path w="271780" h="101600">
                <a:moveTo>
                  <a:pt x="28663" y="89446"/>
                </a:moveTo>
                <a:lnTo>
                  <a:pt x="67690" y="8635"/>
                </a:lnTo>
              </a:path>
              <a:path w="271780" h="101600">
                <a:moveTo>
                  <a:pt x="69799" y="3695"/>
                </a:moveTo>
                <a:lnTo>
                  <a:pt x="102247" y="87363"/>
                </a:lnTo>
              </a:path>
              <a:path w="271780" h="101600">
                <a:moveTo>
                  <a:pt x="104698" y="91020"/>
                </a:moveTo>
                <a:lnTo>
                  <a:pt x="138366" y="7835"/>
                </a:lnTo>
              </a:path>
              <a:path w="271780" h="101600">
                <a:moveTo>
                  <a:pt x="136550" y="7023"/>
                </a:moveTo>
                <a:lnTo>
                  <a:pt x="163474" y="92621"/>
                </a:lnTo>
              </a:path>
              <a:path w="271780" h="101600">
                <a:moveTo>
                  <a:pt x="165227" y="96469"/>
                </a:moveTo>
                <a:lnTo>
                  <a:pt x="204254" y="15659"/>
                </a:lnTo>
              </a:path>
              <a:path w="271780" h="101600">
                <a:moveTo>
                  <a:pt x="202844" y="13842"/>
                </a:moveTo>
                <a:lnTo>
                  <a:pt x="235305" y="97510"/>
                </a:lnTo>
              </a:path>
              <a:path w="271780" h="101600">
                <a:moveTo>
                  <a:pt x="237756" y="101168"/>
                </a:moveTo>
                <a:lnTo>
                  <a:pt x="271411" y="17983"/>
                </a:lnTo>
              </a:path>
            </a:pathLst>
          </a:custGeom>
          <a:ln w="12700">
            <a:solidFill>
              <a:srgbClr val="231F20"/>
            </a:solidFill>
          </a:ln>
        </p:spPr>
        <p:txBody>
          <a:bodyPr wrap="square" lIns="0" tIns="0" rIns="0" bIns="0" rtlCol="0"/>
          <a:lstStyle/>
          <a:p>
            <a:endParaRPr/>
          </a:p>
        </p:txBody>
      </p:sp>
      <p:sp>
        <p:nvSpPr>
          <p:cNvPr id="135" name="object 135"/>
          <p:cNvSpPr/>
          <p:nvPr/>
        </p:nvSpPr>
        <p:spPr>
          <a:xfrm>
            <a:off x="6783604" y="7116888"/>
            <a:ext cx="0" cy="321310"/>
          </a:xfrm>
          <a:custGeom>
            <a:avLst/>
            <a:gdLst/>
            <a:ahLst/>
            <a:cxnLst/>
            <a:rect l="l" t="t" r="r" b="b"/>
            <a:pathLst>
              <a:path h="321309">
                <a:moveTo>
                  <a:pt x="0" y="0"/>
                </a:moveTo>
                <a:lnTo>
                  <a:pt x="0" y="320725"/>
                </a:lnTo>
              </a:path>
            </a:pathLst>
          </a:custGeom>
          <a:ln w="12700">
            <a:solidFill>
              <a:srgbClr val="231F20"/>
            </a:solidFill>
          </a:ln>
        </p:spPr>
        <p:txBody>
          <a:bodyPr wrap="square" lIns="0" tIns="0" rIns="0" bIns="0" rtlCol="0"/>
          <a:lstStyle/>
          <a:p>
            <a:endParaRPr/>
          </a:p>
        </p:txBody>
      </p:sp>
      <p:sp>
        <p:nvSpPr>
          <p:cNvPr id="136" name="object 136"/>
          <p:cNvSpPr/>
          <p:nvPr/>
        </p:nvSpPr>
        <p:spPr>
          <a:xfrm>
            <a:off x="7079744" y="7377531"/>
            <a:ext cx="46355" cy="57785"/>
          </a:xfrm>
          <a:custGeom>
            <a:avLst/>
            <a:gdLst/>
            <a:ahLst/>
            <a:cxnLst/>
            <a:rect l="l" t="t" r="r" b="b"/>
            <a:pathLst>
              <a:path w="46355" h="57784">
                <a:moveTo>
                  <a:pt x="0" y="57746"/>
                </a:moveTo>
                <a:lnTo>
                  <a:pt x="46037" y="0"/>
                </a:lnTo>
              </a:path>
            </a:pathLst>
          </a:custGeom>
          <a:ln w="12700">
            <a:solidFill>
              <a:srgbClr val="231F20"/>
            </a:solidFill>
          </a:ln>
        </p:spPr>
        <p:txBody>
          <a:bodyPr wrap="square" lIns="0" tIns="0" rIns="0" bIns="0" rtlCol="0"/>
          <a:lstStyle/>
          <a:p>
            <a:endParaRPr/>
          </a:p>
        </p:txBody>
      </p:sp>
      <p:sp>
        <p:nvSpPr>
          <p:cNvPr id="137" name="object 137"/>
          <p:cNvSpPr/>
          <p:nvPr/>
        </p:nvSpPr>
        <p:spPr>
          <a:xfrm>
            <a:off x="7342433" y="7114550"/>
            <a:ext cx="32384" cy="309880"/>
          </a:xfrm>
          <a:custGeom>
            <a:avLst/>
            <a:gdLst/>
            <a:ahLst/>
            <a:cxnLst/>
            <a:rect l="l" t="t" r="r" b="b"/>
            <a:pathLst>
              <a:path w="32385" h="309879">
                <a:moveTo>
                  <a:pt x="30619" y="56095"/>
                </a:moveTo>
                <a:lnTo>
                  <a:pt x="0" y="86702"/>
                </a:lnTo>
              </a:path>
              <a:path w="32385" h="309879">
                <a:moveTo>
                  <a:pt x="27495" y="107784"/>
                </a:moveTo>
                <a:lnTo>
                  <a:pt x="3492" y="83781"/>
                </a:lnTo>
              </a:path>
              <a:path w="32385" h="309879">
                <a:moveTo>
                  <a:pt x="31394" y="105638"/>
                </a:moveTo>
                <a:lnTo>
                  <a:pt x="774" y="136258"/>
                </a:lnTo>
              </a:path>
              <a:path w="32385" h="309879">
                <a:moveTo>
                  <a:pt x="28282" y="157340"/>
                </a:moveTo>
                <a:lnTo>
                  <a:pt x="4279" y="133337"/>
                </a:lnTo>
              </a:path>
              <a:path w="32385" h="309879">
                <a:moveTo>
                  <a:pt x="30619" y="148564"/>
                </a:moveTo>
                <a:lnTo>
                  <a:pt x="0" y="179184"/>
                </a:lnTo>
              </a:path>
              <a:path w="32385" h="309879">
                <a:moveTo>
                  <a:pt x="27495" y="200253"/>
                </a:moveTo>
                <a:lnTo>
                  <a:pt x="3492" y="176250"/>
                </a:lnTo>
              </a:path>
              <a:path w="32385" h="309879">
                <a:moveTo>
                  <a:pt x="31394" y="198107"/>
                </a:moveTo>
                <a:lnTo>
                  <a:pt x="774" y="228739"/>
                </a:lnTo>
              </a:path>
              <a:path w="32385" h="309879">
                <a:moveTo>
                  <a:pt x="28282" y="249808"/>
                </a:moveTo>
                <a:lnTo>
                  <a:pt x="4279" y="225805"/>
                </a:lnTo>
              </a:path>
              <a:path w="32385" h="309879">
                <a:moveTo>
                  <a:pt x="26035" y="60083"/>
                </a:moveTo>
                <a:lnTo>
                  <a:pt x="26035" y="0"/>
                </a:lnTo>
              </a:path>
              <a:path w="32385" h="309879">
                <a:moveTo>
                  <a:pt x="31889" y="309791"/>
                </a:moveTo>
                <a:lnTo>
                  <a:pt x="31889" y="249707"/>
                </a:lnTo>
              </a:path>
            </a:pathLst>
          </a:custGeom>
          <a:ln w="12700">
            <a:solidFill>
              <a:srgbClr val="231F20"/>
            </a:solidFill>
          </a:ln>
        </p:spPr>
        <p:txBody>
          <a:bodyPr wrap="square" lIns="0" tIns="0" rIns="0" bIns="0" rtlCol="0"/>
          <a:lstStyle/>
          <a:p>
            <a:endParaRPr/>
          </a:p>
        </p:txBody>
      </p:sp>
      <p:sp>
        <p:nvSpPr>
          <p:cNvPr id="138" name="object 138"/>
          <p:cNvSpPr/>
          <p:nvPr/>
        </p:nvSpPr>
        <p:spPr>
          <a:xfrm>
            <a:off x="6729372" y="5719305"/>
            <a:ext cx="123189" cy="187325"/>
          </a:xfrm>
          <a:custGeom>
            <a:avLst/>
            <a:gdLst/>
            <a:ahLst/>
            <a:cxnLst/>
            <a:rect l="l" t="t" r="r" b="b"/>
            <a:pathLst>
              <a:path w="123189" h="187325">
                <a:moveTo>
                  <a:pt x="0" y="187286"/>
                </a:moveTo>
                <a:lnTo>
                  <a:pt x="122910" y="0"/>
                </a:lnTo>
              </a:path>
            </a:pathLst>
          </a:custGeom>
          <a:ln w="6350">
            <a:solidFill>
              <a:srgbClr val="231F20"/>
            </a:solidFill>
          </a:ln>
        </p:spPr>
        <p:txBody>
          <a:bodyPr wrap="square" lIns="0" tIns="0" rIns="0" bIns="0" rtlCol="0"/>
          <a:lstStyle/>
          <a:p>
            <a:endParaRPr/>
          </a:p>
        </p:txBody>
      </p:sp>
      <p:sp>
        <p:nvSpPr>
          <p:cNvPr id="139" name="object 139"/>
          <p:cNvSpPr/>
          <p:nvPr/>
        </p:nvSpPr>
        <p:spPr>
          <a:xfrm>
            <a:off x="6692694" y="6960830"/>
            <a:ext cx="199390" cy="0"/>
          </a:xfrm>
          <a:custGeom>
            <a:avLst/>
            <a:gdLst/>
            <a:ahLst/>
            <a:cxnLst/>
            <a:rect l="l" t="t" r="r" b="b"/>
            <a:pathLst>
              <a:path w="199389">
                <a:moveTo>
                  <a:pt x="0" y="0"/>
                </a:moveTo>
                <a:lnTo>
                  <a:pt x="198983" y="0"/>
                </a:lnTo>
              </a:path>
            </a:pathLst>
          </a:custGeom>
          <a:ln w="6350">
            <a:solidFill>
              <a:srgbClr val="231F20"/>
            </a:solidFill>
          </a:ln>
        </p:spPr>
        <p:txBody>
          <a:bodyPr wrap="square" lIns="0" tIns="0" rIns="0" bIns="0" rtlCol="0"/>
          <a:lstStyle/>
          <a:p>
            <a:endParaRPr/>
          </a:p>
        </p:txBody>
      </p:sp>
      <p:sp>
        <p:nvSpPr>
          <p:cNvPr id="140" name="object 140"/>
          <p:cNvSpPr/>
          <p:nvPr/>
        </p:nvSpPr>
        <p:spPr>
          <a:xfrm>
            <a:off x="6692694" y="6751687"/>
            <a:ext cx="199390" cy="0"/>
          </a:xfrm>
          <a:custGeom>
            <a:avLst/>
            <a:gdLst/>
            <a:ahLst/>
            <a:cxnLst/>
            <a:rect l="l" t="t" r="r" b="b"/>
            <a:pathLst>
              <a:path w="199389">
                <a:moveTo>
                  <a:pt x="0" y="0"/>
                </a:moveTo>
                <a:lnTo>
                  <a:pt x="198983" y="0"/>
                </a:lnTo>
              </a:path>
            </a:pathLst>
          </a:custGeom>
          <a:ln w="6350">
            <a:solidFill>
              <a:srgbClr val="231F20"/>
            </a:solidFill>
          </a:ln>
        </p:spPr>
        <p:txBody>
          <a:bodyPr wrap="square" lIns="0" tIns="0" rIns="0" bIns="0" rtlCol="0"/>
          <a:lstStyle/>
          <a:p>
            <a:endParaRPr/>
          </a:p>
        </p:txBody>
      </p:sp>
      <p:sp>
        <p:nvSpPr>
          <p:cNvPr id="141" name="object 141"/>
          <p:cNvSpPr/>
          <p:nvPr/>
        </p:nvSpPr>
        <p:spPr>
          <a:xfrm>
            <a:off x="6704404" y="6515251"/>
            <a:ext cx="177165" cy="0"/>
          </a:xfrm>
          <a:custGeom>
            <a:avLst/>
            <a:gdLst/>
            <a:ahLst/>
            <a:cxnLst/>
            <a:rect l="l" t="t" r="r" b="b"/>
            <a:pathLst>
              <a:path w="177164">
                <a:moveTo>
                  <a:pt x="0" y="0"/>
                </a:moveTo>
                <a:lnTo>
                  <a:pt x="177139" y="0"/>
                </a:lnTo>
              </a:path>
            </a:pathLst>
          </a:custGeom>
          <a:ln w="6350">
            <a:solidFill>
              <a:srgbClr val="231F20"/>
            </a:solidFill>
          </a:ln>
        </p:spPr>
        <p:txBody>
          <a:bodyPr wrap="square" lIns="0" tIns="0" rIns="0" bIns="0" rtlCol="0"/>
          <a:lstStyle/>
          <a:p>
            <a:endParaRPr/>
          </a:p>
        </p:txBody>
      </p:sp>
      <p:sp>
        <p:nvSpPr>
          <p:cNvPr id="142" name="object 142"/>
          <p:cNvSpPr/>
          <p:nvPr/>
        </p:nvSpPr>
        <p:spPr>
          <a:xfrm>
            <a:off x="6714538" y="6316267"/>
            <a:ext cx="154940" cy="0"/>
          </a:xfrm>
          <a:custGeom>
            <a:avLst/>
            <a:gdLst/>
            <a:ahLst/>
            <a:cxnLst/>
            <a:rect l="l" t="t" r="r" b="b"/>
            <a:pathLst>
              <a:path w="154939">
                <a:moveTo>
                  <a:pt x="0" y="0"/>
                </a:moveTo>
                <a:lnTo>
                  <a:pt x="154901" y="0"/>
                </a:lnTo>
              </a:path>
            </a:pathLst>
          </a:custGeom>
          <a:ln w="6350">
            <a:solidFill>
              <a:srgbClr val="231F20"/>
            </a:solidFill>
          </a:ln>
        </p:spPr>
        <p:txBody>
          <a:bodyPr wrap="square" lIns="0" tIns="0" rIns="0" bIns="0" rtlCol="0"/>
          <a:lstStyle/>
          <a:p>
            <a:endParaRPr/>
          </a:p>
        </p:txBody>
      </p:sp>
      <p:sp>
        <p:nvSpPr>
          <p:cNvPr id="143" name="object 143"/>
          <p:cNvSpPr/>
          <p:nvPr/>
        </p:nvSpPr>
        <p:spPr>
          <a:xfrm>
            <a:off x="6714538" y="6117283"/>
            <a:ext cx="154940" cy="0"/>
          </a:xfrm>
          <a:custGeom>
            <a:avLst/>
            <a:gdLst/>
            <a:ahLst/>
            <a:cxnLst/>
            <a:rect l="l" t="t" r="r" b="b"/>
            <a:pathLst>
              <a:path w="154939">
                <a:moveTo>
                  <a:pt x="0" y="0"/>
                </a:moveTo>
                <a:lnTo>
                  <a:pt x="154901" y="0"/>
                </a:lnTo>
              </a:path>
            </a:pathLst>
          </a:custGeom>
          <a:ln w="6350">
            <a:solidFill>
              <a:srgbClr val="231F20"/>
            </a:solidFill>
          </a:ln>
        </p:spPr>
        <p:txBody>
          <a:bodyPr wrap="square" lIns="0" tIns="0" rIns="0" bIns="0" rtlCol="0"/>
          <a:lstStyle/>
          <a:p>
            <a:endParaRPr/>
          </a:p>
        </p:txBody>
      </p:sp>
      <p:sp>
        <p:nvSpPr>
          <p:cNvPr id="144" name="object 144"/>
          <p:cNvSpPr/>
          <p:nvPr/>
        </p:nvSpPr>
        <p:spPr>
          <a:xfrm>
            <a:off x="6720405" y="5912445"/>
            <a:ext cx="140970" cy="0"/>
          </a:xfrm>
          <a:custGeom>
            <a:avLst/>
            <a:gdLst/>
            <a:ahLst/>
            <a:cxnLst/>
            <a:rect l="l" t="t" r="r" b="b"/>
            <a:pathLst>
              <a:path w="140969">
                <a:moveTo>
                  <a:pt x="0" y="0"/>
                </a:moveTo>
                <a:lnTo>
                  <a:pt x="140449" y="0"/>
                </a:lnTo>
              </a:path>
            </a:pathLst>
          </a:custGeom>
          <a:ln w="6350">
            <a:solidFill>
              <a:srgbClr val="231F20"/>
            </a:solidFill>
          </a:ln>
        </p:spPr>
        <p:txBody>
          <a:bodyPr wrap="square" lIns="0" tIns="0" rIns="0" bIns="0" rtlCol="0"/>
          <a:lstStyle/>
          <a:p>
            <a:endParaRPr/>
          </a:p>
        </p:txBody>
      </p:sp>
      <p:sp>
        <p:nvSpPr>
          <p:cNvPr id="145" name="object 145"/>
          <p:cNvSpPr/>
          <p:nvPr/>
        </p:nvSpPr>
        <p:spPr>
          <a:xfrm>
            <a:off x="6727035" y="5713449"/>
            <a:ext cx="132715" cy="0"/>
          </a:xfrm>
          <a:custGeom>
            <a:avLst/>
            <a:gdLst/>
            <a:ahLst/>
            <a:cxnLst/>
            <a:rect l="l" t="t" r="r" b="b"/>
            <a:pathLst>
              <a:path w="132714">
                <a:moveTo>
                  <a:pt x="0" y="0"/>
                </a:moveTo>
                <a:lnTo>
                  <a:pt x="132651" y="0"/>
                </a:lnTo>
              </a:path>
            </a:pathLst>
          </a:custGeom>
          <a:ln w="6350">
            <a:solidFill>
              <a:srgbClr val="231F20"/>
            </a:solidFill>
          </a:ln>
        </p:spPr>
        <p:txBody>
          <a:bodyPr wrap="square" lIns="0" tIns="0" rIns="0" bIns="0" rtlCol="0"/>
          <a:lstStyle/>
          <a:p>
            <a:endParaRPr/>
          </a:p>
        </p:txBody>
      </p:sp>
      <p:sp>
        <p:nvSpPr>
          <p:cNvPr id="146" name="object 146"/>
          <p:cNvSpPr/>
          <p:nvPr/>
        </p:nvSpPr>
        <p:spPr>
          <a:xfrm>
            <a:off x="6722742" y="5526175"/>
            <a:ext cx="124460" cy="196850"/>
          </a:xfrm>
          <a:custGeom>
            <a:avLst/>
            <a:gdLst/>
            <a:ahLst/>
            <a:cxnLst/>
            <a:rect l="l" t="t" r="r" b="b"/>
            <a:pathLst>
              <a:path w="124460" h="196850">
                <a:moveTo>
                  <a:pt x="9359" y="0"/>
                </a:moveTo>
                <a:lnTo>
                  <a:pt x="124459" y="0"/>
                </a:lnTo>
              </a:path>
              <a:path w="124460" h="196850">
                <a:moveTo>
                  <a:pt x="0" y="196646"/>
                </a:moveTo>
                <a:lnTo>
                  <a:pt x="122897" y="9359"/>
                </a:lnTo>
              </a:path>
            </a:pathLst>
          </a:custGeom>
          <a:ln w="6350">
            <a:solidFill>
              <a:srgbClr val="231F20"/>
            </a:solidFill>
          </a:ln>
        </p:spPr>
        <p:txBody>
          <a:bodyPr wrap="square" lIns="0" tIns="0" rIns="0" bIns="0" rtlCol="0"/>
          <a:lstStyle/>
          <a:p>
            <a:endParaRPr/>
          </a:p>
        </p:txBody>
      </p:sp>
      <p:sp>
        <p:nvSpPr>
          <p:cNvPr id="147" name="object 147"/>
          <p:cNvSpPr/>
          <p:nvPr/>
        </p:nvSpPr>
        <p:spPr>
          <a:xfrm>
            <a:off x="6708797" y="5919698"/>
            <a:ext cx="148590" cy="201295"/>
          </a:xfrm>
          <a:custGeom>
            <a:avLst/>
            <a:gdLst/>
            <a:ahLst/>
            <a:cxnLst/>
            <a:rect l="l" t="t" r="r" b="b"/>
            <a:pathLst>
              <a:path w="148589" h="201295">
                <a:moveTo>
                  <a:pt x="0" y="200863"/>
                </a:moveTo>
                <a:lnTo>
                  <a:pt x="148437" y="0"/>
                </a:lnTo>
              </a:path>
            </a:pathLst>
          </a:custGeom>
          <a:ln w="6350">
            <a:solidFill>
              <a:srgbClr val="231F20"/>
            </a:solidFill>
          </a:ln>
        </p:spPr>
        <p:txBody>
          <a:bodyPr wrap="square" lIns="0" tIns="0" rIns="0" bIns="0" rtlCol="0"/>
          <a:lstStyle/>
          <a:p>
            <a:endParaRPr/>
          </a:p>
        </p:txBody>
      </p:sp>
      <p:grpSp>
        <p:nvGrpSpPr>
          <p:cNvPr id="148" name="object 148"/>
          <p:cNvGrpSpPr/>
          <p:nvPr/>
        </p:nvGrpSpPr>
        <p:grpSpPr>
          <a:xfrm>
            <a:off x="6675867" y="5250661"/>
            <a:ext cx="367030" cy="1974214"/>
            <a:chOff x="1992742" y="5250661"/>
            <a:chExt cx="367030" cy="1974214"/>
          </a:xfrm>
        </p:grpSpPr>
        <p:sp>
          <p:nvSpPr>
            <p:cNvPr id="149" name="object 149"/>
            <p:cNvSpPr/>
            <p:nvPr/>
          </p:nvSpPr>
          <p:spPr>
            <a:xfrm>
              <a:off x="2010356" y="6138353"/>
              <a:ext cx="185420" cy="825500"/>
            </a:xfrm>
            <a:custGeom>
              <a:avLst/>
              <a:gdLst/>
              <a:ahLst/>
              <a:cxnLst/>
              <a:rect l="l" t="t" r="r" b="b"/>
              <a:pathLst>
                <a:path w="185419" h="825500">
                  <a:moveTo>
                    <a:pt x="0" y="620369"/>
                  </a:moveTo>
                  <a:lnTo>
                    <a:pt x="184937" y="386270"/>
                  </a:lnTo>
                </a:path>
                <a:path w="185419" h="825500">
                  <a:moveTo>
                    <a:pt x="5841" y="374561"/>
                  </a:moveTo>
                  <a:lnTo>
                    <a:pt x="178688" y="187274"/>
                  </a:lnTo>
                </a:path>
                <a:path w="185419" h="825500">
                  <a:moveTo>
                    <a:pt x="11696" y="187274"/>
                  </a:moveTo>
                  <a:lnTo>
                    <a:pt x="166598" y="0"/>
                  </a:lnTo>
                </a:path>
                <a:path w="185419" h="825500">
                  <a:moveTo>
                    <a:pt x="5841" y="825207"/>
                  </a:moveTo>
                  <a:lnTo>
                    <a:pt x="184937" y="622706"/>
                  </a:lnTo>
                </a:path>
              </a:pathLst>
            </a:custGeom>
            <a:ln w="6350">
              <a:solidFill>
                <a:srgbClr val="231F20"/>
              </a:solidFill>
            </a:ln>
          </p:spPr>
          <p:txBody>
            <a:bodyPr wrap="square" lIns="0" tIns="0" rIns="0" bIns="0" rtlCol="0"/>
            <a:lstStyle/>
            <a:p>
              <a:endParaRPr/>
            </a:p>
          </p:txBody>
        </p:sp>
        <p:sp>
          <p:nvSpPr>
            <p:cNvPr id="150" name="object 150"/>
            <p:cNvSpPr/>
            <p:nvPr/>
          </p:nvSpPr>
          <p:spPr>
            <a:xfrm>
              <a:off x="1995917" y="5253836"/>
              <a:ext cx="221615" cy="1967864"/>
            </a:xfrm>
            <a:custGeom>
              <a:avLst/>
              <a:gdLst/>
              <a:ahLst/>
              <a:cxnLst/>
              <a:rect l="l" t="t" r="r" b="b"/>
              <a:pathLst>
                <a:path w="221614" h="1967865">
                  <a:moveTo>
                    <a:pt x="221221" y="1967623"/>
                  </a:moveTo>
                  <a:lnTo>
                    <a:pt x="165912" y="0"/>
                  </a:lnTo>
                  <a:lnTo>
                    <a:pt x="55308" y="0"/>
                  </a:lnTo>
                  <a:lnTo>
                    <a:pt x="0" y="1967623"/>
                  </a:lnTo>
                  <a:lnTo>
                    <a:pt x="221221" y="1967623"/>
                  </a:lnTo>
                  <a:close/>
                </a:path>
              </a:pathLst>
            </a:custGeom>
            <a:ln w="6350">
              <a:solidFill>
                <a:srgbClr val="231F20"/>
              </a:solidFill>
            </a:ln>
          </p:spPr>
          <p:txBody>
            <a:bodyPr wrap="square" lIns="0" tIns="0" rIns="0" bIns="0" rtlCol="0"/>
            <a:lstStyle/>
            <a:p>
              <a:endParaRPr/>
            </a:p>
          </p:txBody>
        </p:sp>
        <p:sp>
          <p:nvSpPr>
            <p:cNvPr id="151" name="object 151"/>
            <p:cNvSpPr/>
            <p:nvPr/>
          </p:nvSpPr>
          <p:spPr>
            <a:xfrm>
              <a:off x="2013929" y="5535537"/>
              <a:ext cx="342265" cy="1430655"/>
            </a:xfrm>
            <a:custGeom>
              <a:avLst/>
              <a:gdLst/>
              <a:ahLst/>
              <a:cxnLst/>
              <a:rect l="l" t="t" r="r" b="b"/>
              <a:pathLst>
                <a:path w="342264" h="1430654">
                  <a:moveTo>
                    <a:pt x="31927" y="0"/>
                  </a:moveTo>
                  <a:lnTo>
                    <a:pt x="157949" y="183388"/>
                  </a:lnTo>
                </a:path>
                <a:path w="342264" h="1430654">
                  <a:moveTo>
                    <a:pt x="31140" y="193916"/>
                  </a:moveTo>
                  <a:lnTo>
                    <a:pt x="157175" y="377291"/>
                  </a:lnTo>
                </a:path>
                <a:path w="342264" h="1430654">
                  <a:moveTo>
                    <a:pt x="14732" y="592175"/>
                  </a:moveTo>
                  <a:lnTo>
                    <a:pt x="179819" y="785507"/>
                  </a:lnTo>
                </a:path>
                <a:path w="342264" h="1430654">
                  <a:moveTo>
                    <a:pt x="28028" y="390563"/>
                  </a:moveTo>
                  <a:lnTo>
                    <a:pt x="160680" y="583692"/>
                  </a:lnTo>
                </a:path>
                <a:path w="342264" h="1430654">
                  <a:moveTo>
                    <a:pt x="11582" y="794397"/>
                  </a:moveTo>
                  <a:lnTo>
                    <a:pt x="170891" y="981265"/>
                  </a:lnTo>
                </a:path>
                <a:path w="342264" h="1430654">
                  <a:moveTo>
                    <a:pt x="5054" y="996746"/>
                  </a:moveTo>
                  <a:lnTo>
                    <a:pt x="193027" y="1217472"/>
                  </a:lnTo>
                </a:path>
                <a:path w="342264" h="1430654">
                  <a:moveTo>
                    <a:pt x="0" y="1231620"/>
                  </a:moveTo>
                  <a:lnTo>
                    <a:pt x="188315" y="1430502"/>
                  </a:lnTo>
                </a:path>
                <a:path w="342264" h="1430654">
                  <a:moveTo>
                    <a:pt x="172389" y="581748"/>
                  </a:moveTo>
                  <a:lnTo>
                    <a:pt x="342112" y="581748"/>
                  </a:lnTo>
                </a:path>
                <a:path w="342264" h="1430654">
                  <a:moveTo>
                    <a:pt x="342112" y="581748"/>
                  </a:moveTo>
                  <a:lnTo>
                    <a:pt x="342112" y="780732"/>
                  </a:lnTo>
                </a:path>
                <a:path w="342264" h="1430654">
                  <a:moveTo>
                    <a:pt x="342112" y="780732"/>
                  </a:moveTo>
                  <a:lnTo>
                    <a:pt x="175120" y="780732"/>
                  </a:lnTo>
                </a:path>
                <a:path w="342264" h="1430654">
                  <a:moveTo>
                    <a:pt x="184480" y="588759"/>
                  </a:moveTo>
                  <a:lnTo>
                    <a:pt x="342112" y="780732"/>
                  </a:lnTo>
                </a:path>
                <a:path w="342264" h="1430654">
                  <a:moveTo>
                    <a:pt x="181368" y="790092"/>
                  </a:moveTo>
                  <a:lnTo>
                    <a:pt x="342112" y="588759"/>
                  </a:lnTo>
                </a:path>
              </a:pathLst>
            </a:custGeom>
            <a:ln w="6350">
              <a:solidFill>
                <a:srgbClr val="231F20"/>
              </a:solidFill>
            </a:ln>
          </p:spPr>
          <p:txBody>
            <a:bodyPr wrap="square" lIns="0" tIns="0" rIns="0" bIns="0" rtlCol="0"/>
            <a:lstStyle/>
            <a:p>
              <a:endParaRPr/>
            </a:p>
          </p:txBody>
        </p:sp>
      </p:grpSp>
      <p:grpSp>
        <p:nvGrpSpPr>
          <p:cNvPr id="152" name="object 152"/>
          <p:cNvGrpSpPr/>
          <p:nvPr/>
        </p:nvGrpSpPr>
        <p:grpSpPr>
          <a:xfrm>
            <a:off x="6794137" y="7545690"/>
            <a:ext cx="1799589" cy="98425"/>
            <a:chOff x="2111011" y="7545689"/>
            <a:chExt cx="1799589" cy="98425"/>
          </a:xfrm>
        </p:grpSpPr>
        <p:sp>
          <p:nvSpPr>
            <p:cNvPr id="153" name="object 153"/>
            <p:cNvSpPr/>
            <p:nvPr/>
          </p:nvSpPr>
          <p:spPr>
            <a:xfrm>
              <a:off x="2732945" y="7593303"/>
              <a:ext cx="1132205" cy="635"/>
            </a:xfrm>
            <a:custGeom>
              <a:avLst/>
              <a:gdLst/>
              <a:ahLst/>
              <a:cxnLst/>
              <a:rect l="l" t="t" r="r" b="b"/>
              <a:pathLst>
                <a:path w="1132204" h="634">
                  <a:moveTo>
                    <a:pt x="0" y="0"/>
                  </a:moveTo>
                  <a:lnTo>
                    <a:pt x="1131874" y="368"/>
                  </a:lnTo>
                </a:path>
              </a:pathLst>
            </a:custGeom>
            <a:ln w="9525">
              <a:solidFill>
                <a:srgbClr val="231F20"/>
              </a:solidFill>
            </a:ln>
          </p:spPr>
          <p:txBody>
            <a:bodyPr wrap="square" lIns="0" tIns="0" rIns="0" bIns="0" rtlCol="0"/>
            <a:lstStyle/>
            <a:p>
              <a:endParaRPr/>
            </a:p>
          </p:txBody>
        </p:sp>
        <p:sp>
          <p:nvSpPr>
            <p:cNvPr id="154" name="object 154"/>
            <p:cNvSpPr/>
            <p:nvPr/>
          </p:nvSpPr>
          <p:spPr>
            <a:xfrm>
              <a:off x="2701722" y="7577708"/>
              <a:ext cx="1194435" cy="31750"/>
            </a:xfrm>
            <a:custGeom>
              <a:avLst/>
              <a:gdLst/>
              <a:ahLst/>
              <a:cxnLst/>
              <a:rect l="l" t="t" r="r" b="b"/>
              <a:pathLst>
                <a:path w="1194435" h="31750">
                  <a:moveTo>
                    <a:pt x="46837" y="0"/>
                  </a:moveTo>
                  <a:lnTo>
                    <a:pt x="0" y="15582"/>
                  </a:lnTo>
                  <a:lnTo>
                    <a:pt x="46812" y="31203"/>
                  </a:lnTo>
                  <a:lnTo>
                    <a:pt x="31216" y="15595"/>
                  </a:lnTo>
                  <a:lnTo>
                    <a:pt x="46837" y="0"/>
                  </a:lnTo>
                  <a:close/>
                </a:path>
                <a:path w="1194435" h="31750">
                  <a:moveTo>
                    <a:pt x="1194320" y="15963"/>
                  </a:moveTo>
                  <a:lnTo>
                    <a:pt x="1147508" y="342"/>
                  </a:lnTo>
                  <a:lnTo>
                    <a:pt x="1163104" y="15963"/>
                  </a:lnTo>
                  <a:lnTo>
                    <a:pt x="1147483" y="31559"/>
                  </a:lnTo>
                  <a:lnTo>
                    <a:pt x="1194320" y="15963"/>
                  </a:lnTo>
                  <a:close/>
                </a:path>
              </a:pathLst>
            </a:custGeom>
            <a:solidFill>
              <a:srgbClr val="231F20"/>
            </a:solidFill>
          </p:spPr>
          <p:txBody>
            <a:bodyPr wrap="square" lIns="0" tIns="0" rIns="0" bIns="0" rtlCol="0"/>
            <a:lstStyle/>
            <a:p>
              <a:endParaRPr/>
            </a:p>
          </p:txBody>
        </p:sp>
        <p:sp>
          <p:nvSpPr>
            <p:cNvPr id="155" name="object 155"/>
            <p:cNvSpPr/>
            <p:nvPr/>
          </p:nvSpPr>
          <p:spPr>
            <a:xfrm>
              <a:off x="2694710" y="7546083"/>
              <a:ext cx="0" cy="97790"/>
            </a:xfrm>
            <a:custGeom>
              <a:avLst/>
              <a:gdLst/>
              <a:ahLst/>
              <a:cxnLst/>
              <a:rect l="l" t="t" r="r" b="b"/>
              <a:pathLst>
                <a:path h="97790">
                  <a:moveTo>
                    <a:pt x="0" y="0"/>
                  </a:moveTo>
                  <a:lnTo>
                    <a:pt x="0" y="97536"/>
                  </a:lnTo>
                </a:path>
              </a:pathLst>
            </a:custGeom>
            <a:ln w="6350">
              <a:solidFill>
                <a:srgbClr val="231F20"/>
              </a:solidFill>
            </a:ln>
          </p:spPr>
          <p:txBody>
            <a:bodyPr wrap="square" lIns="0" tIns="0" rIns="0" bIns="0" rtlCol="0"/>
            <a:lstStyle/>
            <a:p>
              <a:endParaRPr/>
            </a:p>
          </p:txBody>
        </p:sp>
        <p:sp>
          <p:nvSpPr>
            <p:cNvPr id="156" name="object 156"/>
            <p:cNvSpPr/>
            <p:nvPr/>
          </p:nvSpPr>
          <p:spPr>
            <a:xfrm>
              <a:off x="2142228" y="7593316"/>
              <a:ext cx="513080" cy="635"/>
            </a:xfrm>
            <a:custGeom>
              <a:avLst/>
              <a:gdLst/>
              <a:ahLst/>
              <a:cxnLst/>
              <a:rect l="l" t="t" r="r" b="b"/>
              <a:pathLst>
                <a:path w="513080" h="634">
                  <a:moveTo>
                    <a:pt x="0" y="0"/>
                  </a:moveTo>
                  <a:lnTo>
                    <a:pt x="512686" y="342"/>
                  </a:lnTo>
                </a:path>
              </a:pathLst>
            </a:custGeom>
            <a:ln w="9524">
              <a:solidFill>
                <a:srgbClr val="231F20"/>
              </a:solidFill>
            </a:ln>
          </p:spPr>
          <p:txBody>
            <a:bodyPr wrap="square" lIns="0" tIns="0" rIns="0" bIns="0" rtlCol="0"/>
            <a:lstStyle/>
            <a:p>
              <a:endParaRPr/>
            </a:p>
          </p:txBody>
        </p:sp>
        <p:sp>
          <p:nvSpPr>
            <p:cNvPr id="157" name="object 157"/>
            <p:cNvSpPr/>
            <p:nvPr/>
          </p:nvSpPr>
          <p:spPr>
            <a:xfrm>
              <a:off x="2111006" y="7577708"/>
              <a:ext cx="575310" cy="31750"/>
            </a:xfrm>
            <a:custGeom>
              <a:avLst/>
              <a:gdLst/>
              <a:ahLst/>
              <a:cxnLst/>
              <a:rect l="l" t="t" r="r" b="b"/>
              <a:pathLst>
                <a:path w="575310" h="31750">
                  <a:moveTo>
                    <a:pt x="46824" y="0"/>
                  </a:moveTo>
                  <a:lnTo>
                    <a:pt x="0" y="15582"/>
                  </a:lnTo>
                  <a:lnTo>
                    <a:pt x="46824" y="31216"/>
                  </a:lnTo>
                  <a:lnTo>
                    <a:pt x="31216" y="15608"/>
                  </a:lnTo>
                  <a:lnTo>
                    <a:pt x="46824" y="0"/>
                  </a:lnTo>
                  <a:close/>
                </a:path>
                <a:path w="575310" h="31750">
                  <a:moveTo>
                    <a:pt x="575119" y="15976"/>
                  </a:moveTo>
                  <a:lnTo>
                    <a:pt x="528307" y="330"/>
                  </a:lnTo>
                  <a:lnTo>
                    <a:pt x="543902" y="15951"/>
                  </a:lnTo>
                  <a:lnTo>
                    <a:pt x="528281" y="31546"/>
                  </a:lnTo>
                  <a:lnTo>
                    <a:pt x="575119" y="15976"/>
                  </a:lnTo>
                  <a:close/>
                </a:path>
              </a:pathLst>
            </a:custGeom>
            <a:solidFill>
              <a:srgbClr val="231F20"/>
            </a:solidFill>
          </p:spPr>
          <p:txBody>
            <a:bodyPr wrap="square" lIns="0" tIns="0" rIns="0" bIns="0" rtlCol="0"/>
            <a:lstStyle/>
            <a:p>
              <a:endParaRPr/>
            </a:p>
          </p:txBody>
        </p:sp>
        <p:sp>
          <p:nvSpPr>
            <p:cNvPr id="158" name="object 158"/>
            <p:cNvSpPr/>
            <p:nvPr/>
          </p:nvSpPr>
          <p:spPr>
            <a:xfrm>
              <a:off x="2117256" y="7545689"/>
              <a:ext cx="1790700" cy="98425"/>
            </a:xfrm>
            <a:custGeom>
              <a:avLst/>
              <a:gdLst/>
              <a:ahLst/>
              <a:cxnLst/>
              <a:rect l="l" t="t" r="r" b="b"/>
              <a:pathLst>
                <a:path w="1790700" h="98425">
                  <a:moveTo>
                    <a:pt x="1790090" y="393"/>
                  </a:moveTo>
                  <a:lnTo>
                    <a:pt x="1790090" y="97929"/>
                  </a:lnTo>
                </a:path>
                <a:path w="1790700" h="98425">
                  <a:moveTo>
                    <a:pt x="0" y="0"/>
                  </a:moveTo>
                  <a:lnTo>
                    <a:pt x="0" y="97535"/>
                  </a:lnTo>
                </a:path>
              </a:pathLst>
            </a:custGeom>
            <a:ln w="6350">
              <a:solidFill>
                <a:srgbClr val="231F20"/>
              </a:solidFill>
            </a:ln>
          </p:spPr>
          <p:txBody>
            <a:bodyPr wrap="square" lIns="0" tIns="0" rIns="0" bIns="0" rtlCol="0"/>
            <a:lstStyle/>
            <a:p>
              <a:endParaRPr/>
            </a:p>
          </p:txBody>
        </p:sp>
      </p:grpSp>
      <p:grpSp>
        <p:nvGrpSpPr>
          <p:cNvPr id="159" name="object 159"/>
          <p:cNvGrpSpPr/>
          <p:nvPr/>
        </p:nvGrpSpPr>
        <p:grpSpPr>
          <a:xfrm>
            <a:off x="6581842" y="5798016"/>
            <a:ext cx="46990" cy="448945"/>
            <a:chOff x="1898717" y="5798015"/>
            <a:chExt cx="46990" cy="448945"/>
          </a:xfrm>
        </p:grpSpPr>
        <p:sp>
          <p:nvSpPr>
            <p:cNvPr id="160" name="object 160"/>
            <p:cNvSpPr/>
            <p:nvPr/>
          </p:nvSpPr>
          <p:spPr>
            <a:xfrm>
              <a:off x="1921782" y="5804365"/>
              <a:ext cx="635" cy="411480"/>
            </a:xfrm>
            <a:custGeom>
              <a:avLst/>
              <a:gdLst/>
              <a:ahLst/>
              <a:cxnLst/>
              <a:rect l="l" t="t" r="r" b="b"/>
              <a:pathLst>
                <a:path w="635" h="411479">
                  <a:moveTo>
                    <a:pt x="0" y="0"/>
                  </a:moveTo>
                  <a:lnTo>
                    <a:pt x="355" y="411238"/>
                  </a:lnTo>
                </a:path>
              </a:pathLst>
            </a:custGeom>
            <a:ln w="12700">
              <a:solidFill>
                <a:srgbClr val="231F20"/>
              </a:solidFill>
            </a:ln>
          </p:spPr>
          <p:txBody>
            <a:bodyPr wrap="square" lIns="0" tIns="0" rIns="0" bIns="0" rtlCol="0"/>
            <a:lstStyle/>
            <a:p>
              <a:endParaRPr/>
            </a:p>
          </p:txBody>
        </p:sp>
        <p:sp>
          <p:nvSpPr>
            <p:cNvPr id="161" name="object 161"/>
            <p:cNvSpPr/>
            <p:nvPr/>
          </p:nvSpPr>
          <p:spPr>
            <a:xfrm>
              <a:off x="1898717" y="6199981"/>
              <a:ext cx="46990" cy="46990"/>
            </a:xfrm>
            <a:custGeom>
              <a:avLst/>
              <a:gdLst/>
              <a:ahLst/>
              <a:cxnLst/>
              <a:rect l="l" t="t" r="r" b="b"/>
              <a:pathLst>
                <a:path w="46989" h="46989">
                  <a:moveTo>
                    <a:pt x="46824" y="0"/>
                  </a:moveTo>
                  <a:lnTo>
                    <a:pt x="23431" y="15620"/>
                  </a:lnTo>
                  <a:lnTo>
                    <a:pt x="0" y="38"/>
                  </a:lnTo>
                  <a:lnTo>
                    <a:pt x="23456" y="46837"/>
                  </a:lnTo>
                  <a:lnTo>
                    <a:pt x="46824" y="0"/>
                  </a:lnTo>
                  <a:close/>
                </a:path>
              </a:pathLst>
            </a:custGeom>
            <a:solidFill>
              <a:srgbClr val="231F20"/>
            </a:solidFill>
          </p:spPr>
          <p:txBody>
            <a:bodyPr wrap="square" lIns="0" tIns="0" rIns="0" bIns="0" rtlCol="0"/>
            <a:lstStyle/>
            <a:p>
              <a:endParaRPr/>
            </a:p>
          </p:txBody>
        </p:sp>
      </p:grpSp>
      <p:sp>
        <p:nvSpPr>
          <p:cNvPr id="162" name="object 162"/>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36</a:t>
            </a:r>
            <a:endParaRPr sz="900">
              <a:latin typeface="Arial"/>
              <a:cs typeface="Arial"/>
            </a:endParaRPr>
          </a:p>
        </p:txBody>
      </p:sp>
      <p:sp>
        <p:nvSpPr>
          <p:cNvPr id="163" name="object 163"/>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64" name="object 164"/>
          <p:cNvSpPr txBox="1"/>
          <p:nvPr/>
        </p:nvSpPr>
        <p:spPr>
          <a:xfrm>
            <a:off x="7826979" y="974578"/>
            <a:ext cx="12827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i="1" spc="-60" dirty="0">
                <a:solidFill>
                  <a:srgbClr val="171514"/>
                </a:solidFill>
                <a:latin typeface="Arial"/>
                <a:cs typeface="Arial"/>
              </a:rPr>
              <a:t>F</a:t>
            </a:r>
            <a:endParaRPr sz="600">
              <a:latin typeface="Arial"/>
              <a:cs typeface="Arial"/>
            </a:endParaRPr>
          </a:p>
        </p:txBody>
      </p:sp>
      <p:sp>
        <p:nvSpPr>
          <p:cNvPr id="165" name="object 165"/>
          <p:cNvSpPr txBox="1"/>
          <p:nvPr/>
        </p:nvSpPr>
        <p:spPr>
          <a:xfrm>
            <a:off x="8044239" y="765758"/>
            <a:ext cx="375285" cy="727710"/>
          </a:xfrm>
          <a:prstGeom prst="rect">
            <a:avLst/>
          </a:prstGeom>
        </p:spPr>
        <p:txBody>
          <a:bodyPr vert="horz" wrap="square" lIns="0" tIns="17145" rIns="0" bIns="0" rtlCol="0">
            <a:spAutoFit/>
          </a:bodyPr>
          <a:lstStyle/>
          <a:p>
            <a:pPr marL="12700">
              <a:spcBef>
                <a:spcPts val="135"/>
              </a:spcBef>
            </a:pPr>
            <a:r>
              <a:rPr sz="800" i="1" spc="-25" dirty="0">
                <a:solidFill>
                  <a:srgbClr val="171514"/>
                </a:solidFill>
                <a:latin typeface="Arial"/>
                <a:cs typeface="Arial"/>
              </a:rPr>
              <a:t>R</a:t>
            </a:r>
            <a:r>
              <a:rPr sz="600" i="1" spc="-25" dirty="0">
                <a:solidFill>
                  <a:srgbClr val="171514"/>
                </a:solidFill>
                <a:latin typeface="Arial"/>
                <a:cs typeface="Arial"/>
              </a:rPr>
              <a:t>b</a:t>
            </a:r>
            <a:endParaRPr sz="600" dirty="0">
              <a:latin typeface="Arial"/>
              <a:cs typeface="Arial"/>
            </a:endParaRPr>
          </a:p>
          <a:p>
            <a:pPr marL="33020" marR="5080" indent="-1905">
              <a:lnSpc>
                <a:spcPct val="169000"/>
              </a:lnSpc>
              <a:spcBef>
                <a:spcPts val="115"/>
              </a:spcBef>
              <a:tabLst>
                <a:tab pos="259079" algn="l"/>
              </a:tabLst>
            </a:pPr>
            <a:r>
              <a:rPr sz="1200" i="1" spc="67" baseline="3472" dirty="0">
                <a:solidFill>
                  <a:srgbClr val="171514"/>
                </a:solidFill>
                <a:latin typeface="Arial"/>
                <a:cs typeface="Arial"/>
              </a:rPr>
              <a:t>I</a:t>
            </a:r>
            <a:r>
              <a:rPr sz="900" i="1" spc="52" baseline="4629" dirty="0">
                <a:solidFill>
                  <a:srgbClr val="171514"/>
                </a:solidFill>
                <a:latin typeface="Arial"/>
                <a:cs typeface="Arial"/>
              </a:rPr>
              <a:t>b</a:t>
            </a:r>
            <a:r>
              <a:rPr sz="900" i="1" spc="52" baseline="4629" dirty="0">
                <a:solidFill>
                  <a:srgbClr val="171514"/>
                </a:solidFill>
                <a:latin typeface="Arial"/>
                <a:cs typeface="Arial"/>
              </a:rPr>
              <a:t>	</a:t>
            </a:r>
            <a:r>
              <a:rPr sz="800" i="1" spc="-85" dirty="0" smtClean="0">
                <a:solidFill>
                  <a:srgbClr val="171514"/>
                </a:solidFill>
                <a:latin typeface="Arial"/>
                <a:cs typeface="Arial"/>
              </a:rPr>
              <a:t>R</a:t>
            </a:r>
            <a:r>
              <a:rPr sz="600" i="1" spc="-40" dirty="0" smtClean="0">
                <a:solidFill>
                  <a:srgbClr val="171514"/>
                </a:solidFill>
                <a:latin typeface="Arial"/>
                <a:cs typeface="Arial"/>
              </a:rPr>
              <a:t>F</a:t>
            </a:r>
            <a:r>
              <a:rPr lang="es-ES" sz="600" i="1" spc="-40" dirty="0" smtClean="0">
                <a:solidFill>
                  <a:srgbClr val="171514"/>
                </a:solidFill>
                <a:latin typeface="Arial"/>
                <a:cs typeface="Arial"/>
              </a:rPr>
              <a:t> </a:t>
            </a:r>
            <a:r>
              <a:rPr sz="800" i="1" spc="-40" dirty="0" smtClean="0">
                <a:solidFill>
                  <a:srgbClr val="171514"/>
                </a:solidFill>
                <a:latin typeface="Arial"/>
                <a:cs typeface="Arial"/>
              </a:rPr>
              <a:t>R</a:t>
            </a:r>
            <a:r>
              <a:rPr sz="600" spc="-40" dirty="0" smtClean="0">
                <a:solidFill>
                  <a:srgbClr val="171514"/>
                </a:solidFill>
                <a:latin typeface="Microsoft Sans Serif"/>
                <a:cs typeface="Microsoft Sans Serif"/>
              </a:rPr>
              <a:t>2</a:t>
            </a:r>
            <a:endParaRPr sz="600" dirty="0">
              <a:latin typeface="Microsoft Sans Serif"/>
              <a:cs typeface="Microsoft Sans Serif"/>
            </a:endParaRPr>
          </a:p>
          <a:p>
            <a:pPr marL="57150">
              <a:spcBef>
                <a:spcPts val="204"/>
              </a:spcBef>
            </a:pPr>
            <a:r>
              <a:rPr sz="800" i="1" spc="-35" dirty="0">
                <a:solidFill>
                  <a:srgbClr val="171514"/>
                </a:solidFill>
                <a:latin typeface="Arial"/>
                <a:cs typeface="Arial"/>
              </a:rPr>
              <a:t>V</a:t>
            </a:r>
            <a:r>
              <a:rPr sz="600" i="1" spc="-35" dirty="0">
                <a:solidFill>
                  <a:srgbClr val="171514"/>
                </a:solidFill>
                <a:latin typeface="Arial"/>
                <a:cs typeface="Arial"/>
              </a:rPr>
              <a:t>s</a:t>
            </a:r>
            <a:endParaRPr sz="600" dirty="0">
              <a:latin typeface="Arial"/>
              <a:cs typeface="Arial"/>
            </a:endParaRPr>
          </a:p>
        </p:txBody>
      </p:sp>
      <p:sp>
        <p:nvSpPr>
          <p:cNvPr id="166" name="object 166"/>
          <p:cNvSpPr txBox="1"/>
          <p:nvPr/>
        </p:nvSpPr>
        <p:spPr>
          <a:xfrm>
            <a:off x="6494018" y="1504585"/>
            <a:ext cx="6032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I</a:t>
            </a:r>
            <a:endParaRPr sz="800">
              <a:latin typeface="Arial"/>
              <a:cs typeface="Arial"/>
            </a:endParaRPr>
          </a:p>
        </p:txBody>
      </p:sp>
      <p:sp>
        <p:nvSpPr>
          <p:cNvPr id="167" name="object 167"/>
          <p:cNvSpPr txBox="1"/>
          <p:nvPr/>
        </p:nvSpPr>
        <p:spPr>
          <a:xfrm>
            <a:off x="7774585" y="1574384"/>
            <a:ext cx="123189" cy="140423"/>
          </a:xfrm>
          <a:prstGeom prst="rect">
            <a:avLst/>
          </a:prstGeom>
        </p:spPr>
        <p:txBody>
          <a:bodyPr vert="horz" wrap="square" lIns="0" tIns="17145" rIns="0" bIns="0" rtlCol="0">
            <a:spAutoFit/>
          </a:bodyPr>
          <a:lstStyle/>
          <a:p>
            <a:pPr marL="12700">
              <a:spcBef>
                <a:spcPts val="135"/>
              </a:spcBef>
            </a:pPr>
            <a:r>
              <a:rPr sz="800" i="1" spc="-55" dirty="0">
                <a:solidFill>
                  <a:srgbClr val="171514"/>
                </a:solidFill>
                <a:latin typeface="Arial"/>
                <a:cs typeface="Arial"/>
              </a:rPr>
              <a:t>V</a:t>
            </a:r>
            <a:r>
              <a:rPr sz="600" i="1" spc="-15" dirty="0">
                <a:solidFill>
                  <a:srgbClr val="171514"/>
                </a:solidFill>
                <a:latin typeface="Arial"/>
                <a:cs typeface="Arial"/>
              </a:rPr>
              <a:t>s</a:t>
            </a:r>
            <a:endParaRPr sz="600">
              <a:latin typeface="Arial"/>
              <a:cs typeface="Arial"/>
            </a:endParaRPr>
          </a:p>
        </p:txBody>
      </p:sp>
      <p:sp>
        <p:nvSpPr>
          <p:cNvPr id="168" name="object 168"/>
          <p:cNvSpPr txBox="1"/>
          <p:nvPr/>
        </p:nvSpPr>
        <p:spPr>
          <a:xfrm>
            <a:off x="7098001" y="2293500"/>
            <a:ext cx="505459" cy="360680"/>
          </a:xfrm>
          <a:prstGeom prst="rect">
            <a:avLst/>
          </a:prstGeom>
        </p:spPr>
        <p:txBody>
          <a:bodyPr vert="horz" wrap="square" lIns="0" tIns="17145" rIns="0" bIns="0" rtlCol="0">
            <a:spAutoFit/>
          </a:bodyPr>
          <a:lstStyle/>
          <a:p>
            <a:pPr marL="12700">
              <a:spcBef>
                <a:spcPts val="135"/>
              </a:spcBef>
            </a:pPr>
            <a:r>
              <a:rPr sz="800" i="1" spc="-65" dirty="0">
                <a:solidFill>
                  <a:srgbClr val="171514"/>
                </a:solidFill>
                <a:latin typeface="Arial"/>
                <a:cs typeface="Arial"/>
              </a:rPr>
              <a:t>X</a:t>
            </a:r>
            <a:endParaRPr sz="800">
              <a:latin typeface="Arial"/>
              <a:cs typeface="Arial"/>
            </a:endParaRPr>
          </a:p>
          <a:p>
            <a:pPr marR="5080" algn="r">
              <a:spcBef>
                <a:spcPts val="670"/>
              </a:spcBef>
            </a:pPr>
            <a:r>
              <a:rPr sz="800" i="1" spc="-25" dirty="0">
                <a:solidFill>
                  <a:srgbClr val="171514"/>
                </a:solidFill>
                <a:latin typeface="Arial"/>
                <a:cs typeface="Arial"/>
              </a:rPr>
              <a:t>R</a:t>
            </a:r>
            <a:r>
              <a:rPr sz="600" i="1" spc="-25" dirty="0">
                <a:solidFill>
                  <a:srgbClr val="171514"/>
                </a:solidFill>
                <a:latin typeface="Arial"/>
                <a:cs typeface="Arial"/>
              </a:rPr>
              <a:t>b</a:t>
            </a:r>
            <a:endParaRPr sz="600">
              <a:latin typeface="Arial"/>
              <a:cs typeface="Arial"/>
            </a:endParaRPr>
          </a:p>
        </p:txBody>
      </p:sp>
      <p:sp>
        <p:nvSpPr>
          <p:cNvPr id="169" name="object 169"/>
          <p:cNvSpPr txBox="1"/>
          <p:nvPr/>
        </p:nvSpPr>
        <p:spPr>
          <a:xfrm>
            <a:off x="7509076" y="2769674"/>
            <a:ext cx="74295" cy="140423"/>
          </a:xfrm>
          <a:prstGeom prst="rect">
            <a:avLst/>
          </a:prstGeom>
        </p:spPr>
        <p:txBody>
          <a:bodyPr vert="horz" wrap="square" lIns="0" tIns="17145" rIns="0" bIns="0" rtlCol="0">
            <a:spAutoFit/>
          </a:bodyPr>
          <a:lstStyle/>
          <a:p>
            <a:pPr marL="12700">
              <a:spcBef>
                <a:spcPts val="135"/>
              </a:spcBef>
            </a:pPr>
            <a:r>
              <a:rPr sz="800" i="1" spc="-20" dirty="0">
                <a:solidFill>
                  <a:srgbClr val="171514"/>
                </a:solidFill>
                <a:latin typeface="Arial"/>
                <a:cs typeface="Arial"/>
              </a:rPr>
              <a:t>s</a:t>
            </a:r>
            <a:endParaRPr sz="800">
              <a:latin typeface="Arial"/>
              <a:cs typeface="Arial"/>
            </a:endParaRPr>
          </a:p>
        </p:txBody>
      </p:sp>
      <p:sp>
        <p:nvSpPr>
          <p:cNvPr id="170" name="object 170"/>
          <p:cNvSpPr txBox="1"/>
          <p:nvPr/>
        </p:nvSpPr>
        <p:spPr>
          <a:xfrm>
            <a:off x="7198658" y="2812740"/>
            <a:ext cx="127635" cy="140423"/>
          </a:xfrm>
          <a:prstGeom prst="rect">
            <a:avLst/>
          </a:prstGeom>
        </p:spPr>
        <p:txBody>
          <a:bodyPr vert="horz" wrap="square" lIns="0" tIns="17145" rIns="0" bIns="0" rtlCol="0">
            <a:spAutoFit/>
          </a:bodyPr>
          <a:lstStyle/>
          <a:p>
            <a:pPr marL="12700">
              <a:spcBef>
                <a:spcPts val="135"/>
              </a:spcBef>
            </a:pPr>
            <a:r>
              <a:rPr sz="1200" i="1" spc="-142" baseline="3472" dirty="0">
                <a:solidFill>
                  <a:srgbClr val="171514"/>
                </a:solidFill>
                <a:latin typeface="Arial"/>
                <a:cs typeface="Arial"/>
              </a:rPr>
              <a:t>R</a:t>
            </a:r>
            <a:r>
              <a:rPr sz="600" i="1" spc="-60" dirty="0">
                <a:solidFill>
                  <a:srgbClr val="171514"/>
                </a:solidFill>
                <a:latin typeface="Arial"/>
                <a:cs typeface="Arial"/>
              </a:rPr>
              <a:t>F</a:t>
            </a:r>
            <a:endParaRPr sz="600">
              <a:latin typeface="Arial"/>
              <a:cs typeface="Arial"/>
            </a:endParaRPr>
          </a:p>
        </p:txBody>
      </p:sp>
      <p:sp>
        <p:nvSpPr>
          <p:cNvPr id="171" name="object 171"/>
          <p:cNvSpPr txBox="1"/>
          <p:nvPr/>
        </p:nvSpPr>
        <p:spPr>
          <a:xfrm>
            <a:off x="7733825" y="2801501"/>
            <a:ext cx="12827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i="1" spc="-60" dirty="0">
                <a:solidFill>
                  <a:srgbClr val="171514"/>
                </a:solidFill>
                <a:latin typeface="Arial"/>
                <a:cs typeface="Arial"/>
              </a:rPr>
              <a:t>F</a:t>
            </a:r>
            <a:endParaRPr sz="600">
              <a:latin typeface="Arial"/>
              <a:cs typeface="Arial"/>
            </a:endParaRPr>
          </a:p>
        </p:txBody>
      </p:sp>
      <p:sp>
        <p:nvSpPr>
          <p:cNvPr id="172" name="object 172"/>
          <p:cNvSpPr txBox="1"/>
          <p:nvPr/>
        </p:nvSpPr>
        <p:spPr>
          <a:xfrm>
            <a:off x="6346350" y="2897934"/>
            <a:ext cx="345440"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hemisferio</a:t>
            </a:r>
            <a:endParaRPr sz="500">
              <a:latin typeface="Microsoft Sans Serif"/>
              <a:cs typeface="Microsoft Sans Serif"/>
            </a:endParaRPr>
          </a:p>
        </p:txBody>
      </p:sp>
      <p:sp>
        <p:nvSpPr>
          <p:cNvPr id="173" name="object 173"/>
          <p:cNvSpPr txBox="1"/>
          <p:nvPr/>
        </p:nvSpPr>
        <p:spPr>
          <a:xfrm>
            <a:off x="6346351" y="2953431"/>
            <a:ext cx="351155" cy="132087"/>
          </a:xfrm>
          <a:prstGeom prst="rect">
            <a:avLst/>
          </a:prstGeom>
        </p:spPr>
        <p:txBody>
          <a:bodyPr vert="horz" wrap="square" lIns="0" tIns="16510" rIns="0" bIns="0" rtlCol="0">
            <a:spAutoFit/>
          </a:bodyPr>
          <a:lstStyle/>
          <a:p>
            <a:pPr marL="12700">
              <a:spcBef>
                <a:spcPts val="130"/>
              </a:spcBef>
            </a:pP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radio</a:t>
            </a:r>
            <a:r>
              <a:rPr sz="750" i="1" dirty="0">
                <a:solidFill>
                  <a:srgbClr val="171514"/>
                </a:solidFill>
                <a:latin typeface="Arial"/>
                <a:cs typeface="Arial"/>
              </a:rPr>
              <a:t>a</a:t>
            </a:r>
            <a:endParaRPr sz="750">
              <a:latin typeface="Arial"/>
              <a:cs typeface="Arial"/>
            </a:endParaRPr>
          </a:p>
        </p:txBody>
      </p:sp>
      <p:sp>
        <p:nvSpPr>
          <p:cNvPr id="174" name="object 174"/>
          <p:cNvSpPr txBox="1"/>
          <p:nvPr/>
        </p:nvSpPr>
        <p:spPr>
          <a:xfrm>
            <a:off x="7066635" y="3139041"/>
            <a:ext cx="132715"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i="1" spc="5" dirty="0">
                <a:solidFill>
                  <a:srgbClr val="171514"/>
                </a:solidFill>
                <a:latin typeface="Arial"/>
                <a:cs typeface="Arial"/>
              </a:rPr>
              <a:t>1</a:t>
            </a:r>
            <a:endParaRPr sz="600">
              <a:latin typeface="Arial"/>
              <a:cs typeface="Arial"/>
            </a:endParaRPr>
          </a:p>
        </p:txBody>
      </p:sp>
      <p:sp>
        <p:nvSpPr>
          <p:cNvPr id="175" name="object 175"/>
          <p:cNvSpPr txBox="1"/>
          <p:nvPr/>
        </p:nvSpPr>
        <p:spPr>
          <a:xfrm>
            <a:off x="7500184" y="3139041"/>
            <a:ext cx="132715"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i="1" spc="5" dirty="0">
                <a:solidFill>
                  <a:srgbClr val="171514"/>
                </a:solidFill>
                <a:latin typeface="Arial"/>
                <a:cs typeface="Arial"/>
              </a:rPr>
              <a:t>2</a:t>
            </a:r>
            <a:endParaRPr sz="600">
              <a:latin typeface="Arial"/>
              <a:cs typeface="Arial"/>
            </a:endParaRPr>
          </a:p>
        </p:txBody>
      </p:sp>
      <p:sp>
        <p:nvSpPr>
          <p:cNvPr id="176" name="object 176"/>
          <p:cNvSpPr txBox="1"/>
          <p:nvPr/>
        </p:nvSpPr>
        <p:spPr>
          <a:xfrm>
            <a:off x="5299075" y="3486402"/>
            <a:ext cx="4399280" cy="1686103"/>
          </a:xfrm>
          <a:prstGeom prst="rect">
            <a:avLst/>
          </a:prstGeom>
        </p:spPr>
        <p:txBody>
          <a:bodyPr vert="horz" wrap="square" lIns="0" tIns="12700" rIns="0" bIns="0" rtlCol="0">
            <a:spAutoFit/>
          </a:bodyPr>
          <a:lstStyle/>
          <a:p>
            <a:pPr marL="50800">
              <a:spcBef>
                <a:spcPts val="100"/>
              </a:spcBef>
            </a:pPr>
            <a:r>
              <a:rPr sz="750" b="1" spc="-10" dirty="0">
                <a:solidFill>
                  <a:srgbClr val="171514"/>
                </a:solidFill>
                <a:latin typeface="Arial"/>
                <a:cs typeface="Arial"/>
              </a:rPr>
              <a:t>FIGURA</a:t>
            </a:r>
            <a:r>
              <a:rPr sz="750" b="1" spc="-25" dirty="0">
                <a:solidFill>
                  <a:srgbClr val="171514"/>
                </a:solidFill>
                <a:latin typeface="Arial"/>
                <a:cs typeface="Arial"/>
              </a:rPr>
              <a:t> </a:t>
            </a:r>
            <a:r>
              <a:rPr sz="750" b="1" spc="10" dirty="0">
                <a:solidFill>
                  <a:srgbClr val="171514"/>
                </a:solidFill>
                <a:latin typeface="Arial"/>
                <a:cs typeface="Arial"/>
              </a:rPr>
              <a:t>4.1</a:t>
            </a:r>
            <a:r>
              <a:rPr sz="750" spc="10" dirty="0">
                <a:solidFill>
                  <a:srgbClr val="171514"/>
                </a:solidFill>
                <a:latin typeface="Microsoft Sans Serif"/>
                <a:cs typeface="Microsoft Sans Serif"/>
              </a:rPr>
              <a:t>Voltaje</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paso</a:t>
            </a:r>
            <a:r>
              <a:rPr sz="750" b="1" spc="10" dirty="0">
                <a:solidFill>
                  <a:srgbClr val="171514"/>
                </a:solidFill>
                <a:latin typeface="Arial"/>
                <a:cs typeface="Arial"/>
              </a:rPr>
              <a:t>.</a:t>
            </a:r>
            <a:endParaRPr sz="750" dirty="0">
              <a:latin typeface="Arial"/>
              <a:cs typeface="Arial"/>
            </a:endParaRPr>
          </a:p>
          <a:p>
            <a:pPr>
              <a:lnSpc>
                <a:spcPct val="100000"/>
              </a:lnSpc>
            </a:pPr>
            <a:endParaRPr sz="1000" dirty="0">
              <a:latin typeface="Arial"/>
              <a:cs typeface="Arial"/>
            </a:endParaRPr>
          </a:p>
          <a:p>
            <a:pPr marL="50800">
              <a:spcBef>
                <a:spcPts val="805"/>
              </a:spcBef>
            </a:pPr>
            <a:r>
              <a:rPr sz="800" b="1" spc="10" dirty="0">
                <a:solidFill>
                  <a:srgbClr val="171514"/>
                </a:solidFill>
                <a:latin typeface="Arial"/>
                <a:cs typeface="Arial"/>
              </a:rPr>
              <a:t>4.2</a:t>
            </a:r>
            <a:r>
              <a:rPr sz="800" b="1" spc="-15" dirty="0">
                <a:solidFill>
                  <a:srgbClr val="171514"/>
                </a:solidFill>
                <a:latin typeface="Arial"/>
                <a:cs typeface="Arial"/>
              </a:rPr>
              <a:t> </a:t>
            </a:r>
            <a:r>
              <a:rPr sz="800" b="1" spc="5" dirty="0">
                <a:solidFill>
                  <a:srgbClr val="171514"/>
                </a:solidFill>
                <a:latin typeface="Arial"/>
                <a:cs typeface="Arial"/>
              </a:rPr>
              <a:t>TENSIÓN</a:t>
            </a:r>
            <a:r>
              <a:rPr sz="800" b="1" spc="-15" dirty="0">
                <a:solidFill>
                  <a:srgbClr val="171514"/>
                </a:solidFill>
                <a:latin typeface="Arial"/>
                <a:cs typeface="Arial"/>
              </a:rPr>
              <a:t> </a:t>
            </a:r>
            <a:r>
              <a:rPr sz="800" b="1" spc="-40" dirty="0">
                <a:solidFill>
                  <a:srgbClr val="171514"/>
                </a:solidFill>
                <a:latin typeface="Arial"/>
                <a:cs typeface="Arial"/>
              </a:rPr>
              <a:t>DE</a:t>
            </a:r>
            <a:r>
              <a:rPr sz="800" b="1" spc="-15" dirty="0">
                <a:solidFill>
                  <a:srgbClr val="171514"/>
                </a:solidFill>
                <a:latin typeface="Arial"/>
                <a:cs typeface="Arial"/>
              </a:rPr>
              <a:t> CONTACTO</a:t>
            </a:r>
            <a:endParaRPr sz="800" dirty="0">
              <a:latin typeface="Arial"/>
              <a:cs typeface="Arial"/>
            </a:endParaRPr>
          </a:p>
          <a:p>
            <a:pPr marL="50800" marR="43180">
              <a:lnSpc>
                <a:spcPct val="133300"/>
              </a:lnSpc>
              <a:spcBef>
                <a:spcPts val="590"/>
              </a:spcBef>
            </a:pPr>
            <a:r>
              <a:rPr sz="750" spc="-35" dirty="0">
                <a:solidFill>
                  <a:srgbClr val="171514"/>
                </a:solidFill>
                <a:latin typeface="Microsoft Sans Serif"/>
                <a:cs typeface="Microsoft Sans Serif"/>
              </a:rPr>
              <a:t>Si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persona </a:t>
            </a:r>
            <a:r>
              <a:rPr sz="750" spc="20" dirty="0">
                <a:solidFill>
                  <a:srgbClr val="171514"/>
                </a:solidFill>
                <a:latin typeface="Microsoft Sans Serif"/>
                <a:cs typeface="Microsoft Sans Serif"/>
              </a:rPr>
              <a:t>toca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objeto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metal directamente </a:t>
            </a:r>
            <a:r>
              <a:rPr sz="750" spc="20" dirty="0">
                <a:solidFill>
                  <a:srgbClr val="171514"/>
                </a:solidFill>
                <a:latin typeface="Microsoft Sans Serif"/>
                <a:cs typeface="Microsoft Sans Serif"/>
              </a:rPr>
              <a:t>conectado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35" dirty="0" err="1">
                <a:solidFill>
                  <a:srgbClr val="171514"/>
                </a:solidFill>
                <a:latin typeface="Microsoft Sans Serif"/>
                <a:cs typeface="Microsoft Sans Serif"/>
              </a:rPr>
              <a:t>mismo</a:t>
            </a:r>
            <a:r>
              <a:rPr sz="750" spc="3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instante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spc="2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30" dirty="0">
                <a:solidFill>
                  <a:srgbClr val="171514"/>
                </a:solidFill>
                <a:latin typeface="Microsoft Sans Serif"/>
                <a:cs typeface="Microsoft Sans Serif"/>
              </a:rPr>
              <a:t>una corriente </a:t>
            </a:r>
            <a:r>
              <a:rPr sz="750" spc="25" dirty="0">
                <a:solidFill>
                  <a:srgbClr val="171514"/>
                </a:solidFill>
                <a:latin typeface="Microsoft Sans Serif"/>
                <a:cs typeface="Microsoft Sans Serif"/>
              </a:rPr>
              <a:t>de </a:t>
            </a:r>
            <a:r>
              <a:rPr sz="750" spc="30" dirty="0" err="1">
                <a:solidFill>
                  <a:srgbClr val="171514"/>
                </a:solidFill>
                <a:latin typeface="Microsoft Sans Serif"/>
                <a:cs typeface="Microsoft Sans Serif"/>
              </a:rPr>
              <a:t>cortocircuito</a:t>
            </a:r>
            <a:r>
              <a:rPr sz="750" spc="30" dirty="0">
                <a:solidFill>
                  <a:srgbClr val="171514"/>
                </a:solidFill>
                <a:latin typeface="Microsoft Sans Serif"/>
                <a:cs typeface="Microsoft Sans Serif"/>
              </a:rPr>
              <a:t> </a:t>
            </a:r>
            <a:r>
              <a:rPr lang="es-ES" sz="750" spc="25" dirty="0" smtClean="0">
                <a:solidFill>
                  <a:srgbClr val="171514"/>
                </a:solidFill>
                <a:latin typeface="Microsoft Sans Serif"/>
                <a:cs typeface="Microsoft Sans Serif"/>
              </a:rPr>
              <a:t>circula</a:t>
            </a:r>
            <a:r>
              <a:rPr sz="750" spc="2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10"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4.2),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magnitud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err="1">
                <a:solidFill>
                  <a:srgbClr val="171514"/>
                </a:solidFill>
                <a:latin typeface="Microsoft Sans Serif"/>
                <a:cs typeface="Microsoft Sans Serif"/>
              </a:rPr>
              <a:t>corriente</a:t>
            </a:r>
            <a:r>
              <a:rPr sz="750" spc="30"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lang="es-ES" sz="750" spc="25" dirty="0" smtClean="0">
                <a:solidFill>
                  <a:srgbClr val="171514"/>
                </a:solidFill>
                <a:latin typeface="Microsoft Sans Serif"/>
                <a:cs typeface="Microsoft Sans Serif"/>
              </a:rPr>
              <a:t>circula</a:t>
            </a:r>
            <a:r>
              <a:rPr sz="75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mano</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sus </a:t>
            </a:r>
            <a:r>
              <a:rPr sz="750" spc="10" dirty="0">
                <a:solidFill>
                  <a:srgbClr val="171514"/>
                </a:solidFill>
                <a:latin typeface="Microsoft Sans Serif"/>
                <a:cs typeface="Microsoft Sans Serif"/>
              </a:rPr>
              <a:t>pies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determinada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llamado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contacto.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Desde</a:t>
            </a:r>
            <a:r>
              <a:rPr sz="750" i="1" spc="10" dirty="0">
                <a:solidFill>
                  <a:srgbClr val="171514"/>
                </a:solidFill>
                <a:latin typeface="Arial"/>
                <a:cs typeface="Arial"/>
              </a:rPr>
              <a:t>I</a:t>
            </a:r>
            <a:r>
              <a:rPr sz="750" spc="10" dirty="0">
                <a:solidFill>
                  <a:srgbClr val="171514"/>
                </a:solidFill>
                <a:latin typeface="Microsoft Sans Serif"/>
                <a:cs typeface="Microsoft Sans Serif"/>
              </a:rPr>
              <a:t>&gt;&gt;</a:t>
            </a:r>
            <a:r>
              <a:rPr sz="750" i="1" spc="10" dirty="0">
                <a:solidFill>
                  <a:srgbClr val="171514"/>
                </a:solidFill>
                <a:latin typeface="Arial"/>
                <a:cs typeface="Arial"/>
              </a:rPr>
              <a:t>I</a:t>
            </a:r>
            <a:r>
              <a:rPr sz="450" i="1" spc="10" dirty="0">
                <a:solidFill>
                  <a:srgbClr val="171514"/>
                </a:solidFill>
                <a:latin typeface="Arial"/>
                <a:cs typeface="Arial"/>
              </a:rPr>
              <a:t>b</a:t>
            </a:r>
            <a:endParaRPr sz="450" dirty="0">
              <a:latin typeface="Arial"/>
              <a:cs typeface="Arial"/>
            </a:endParaRPr>
          </a:p>
          <a:p>
            <a:pPr marL="50800">
              <a:spcBef>
                <a:spcPts val="300"/>
              </a:spcBef>
            </a:pPr>
            <a:r>
              <a:rPr sz="750" spc="-1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puede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escribir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endParaRPr sz="750" dirty="0">
              <a:latin typeface="Microsoft Sans Serif"/>
              <a:cs typeface="Microsoft Sans Serif"/>
            </a:endParaRPr>
          </a:p>
          <a:p>
            <a:pPr marR="67310" algn="ctr">
              <a:spcBef>
                <a:spcPts val="750"/>
              </a:spcBef>
            </a:pPr>
            <a:r>
              <a:rPr sz="1350" i="1" spc="-97" baseline="-9259" dirty="0" err="1" smtClean="0">
                <a:latin typeface="Arial"/>
                <a:cs typeface="Arial"/>
              </a:rPr>
              <a:t>V</a:t>
            </a:r>
            <a:r>
              <a:rPr sz="825" i="1" spc="30" baseline="-15151" dirty="0" err="1" smtClean="0">
                <a:latin typeface="Arial"/>
                <a:cs typeface="Arial"/>
              </a:rPr>
              <a:t>tocar</a:t>
            </a:r>
            <a:r>
              <a:rPr lang="es-ES" sz="825" i="1" spc="30" baseline="-15151" dirty="0" smtClean="0">
                <a:latin typeface="Arial"/>
                <a:cs typeface="Arial"/>
              </a:rPr>
              <a:t> </a:t>
            </a:r>
            <a:r>
              <a:rPr sz="750" spc="-10" dirty="0" smtClean="0">
                <a:latin typeface="Microsoft Sans Serif"/>
                <a:cs typeface="Microsoft Sans Serif"/>
              </a:rPr>
              <a:t>=</a:t>
            </a:r>
            <a:r>
              <a:rPr sz="750" i="1" spc="40" dirty="0" smtClean="0">
                <a:latin typeface="Arial"/>
                <a:cs typeface="Arial"/>
              </a:rPr>
              <a:t>infrarroj</a:t>
            </a:r>
            <a:r>
              <a:rPr sz="750" i="1" spc="-114" dirty="0" smtClean="0">
                <a:latin typeface="Arial"/>
                <a:cs typeface="Arial"/>
              </a:rPr>
              <a:t>o</a:t>
            </a:r>
            <a:r>
              <a:rPr sz="900" i="1" spc="-284" baseline="-13888" dirty="0" smtClean="0">
                <a:latin typeface="Arial"/>
                <a:cs typeface="Arial"/>
              </a:rPr>
              <a:t>b</a:t>
            </a:r>
            <a:r>
              <a:rPr sz="750" i="1" spc="-20" dirty="0" smtClean="0">
                <a:latin typeface="Arial"/>
                <a:cs typeface="Arial"/>
              </a:rPr>
              <a:t>s</a:t>
            </a:r>
            <a:r>
              <a:rPr sz="450" spc="5" dirty="0" smtClean="0">
                <a:latin typeface="Microsoft Sans Serif"/>
                <a:cs typeface="Microsoft Sans Serif"/>
              </a:rPr>
              <a:t>1</a:t>
            </a:r>
            <a:r>
              <a:rPr sz="750" spc="-10" dirty="0" smtClean="0">
                <a:latin typeface="Microsoft Sans Serif"/>
                <a:cs typeface="Microsoft Sans Serif"/>
              </a:rPr>
              <a:t>=</a:t>
            </a:r>
            <a:r>
              <a:rPr sz="750" i="1" spc="45" dirty="0" smtClean="0">
                <a:latin typeface="Arial"/>
                <a:cs typeface="Arial"/>
              </a:rPr>
              <a:t>I</a:t>
            </a:r>
            <a:r>
              <a:rPr sz="1100" spc="-40" dirty="0" smtClean="0">
                <a:latin typeface="Microsoft Sans Serif"/>
                <a:cs typeface="Microsoft Sans Serif"/>
              </a:rPr>
              <a:t>(</a:t>
            </a:r>
            <a:r>
              <a:rPr sz="750" i="1" spc="-80" dirty="0" smtClean="0">
                <a:latin typeface="Arial"/>
                <a:cs typeface="Arial"/>
              </a:rPr>
              <a:t>R</a:t>
            </a:r>
            <a:r>
              <a:rPr sz="450" i="1" spc="25" dirty="0" smtClean="0">
                <a:latin typeface="Arial"/>
                <a:cs typeface="Arial"/>
              </a:rPr>
              <a:t>b</a:t>
            </a:r>
            <a:r>
              <a:rPr sz="750" spc="-10" dirty="0" smtClean="0">
                <a:latin typeface="Microsoft Sans Serif"/>
                <a:cs typeface="Microsoft Sans Serif"/>
              </a:rPr>
              <a:t>+</a:t>
            </a:r>
            <a:r>
              <a:rPr sz="450" spc="5" dirty="0" smtClean="0">
                <a:latin typeface="Microsoft Sans Serif"/>
                <a:cs typeface="Microsoft Sans Serif"/>
              </a:rPr>
              <a:t>1</a:t>
            </a:r>
            <a:r>
              <a:rPr lang="es-ES" sz="450" dirty="0" smtClean="0">
                <a:latin typeface="Microsoft Sans Serif"/>
                <a:cs typeface="Microsoft Sans Serif"/>
              </a:rPr>
              <a:t> </a:t>
            </a:r>
            <a:r>
              <a:rPr sz="600" spc="5" dirty="0" smtClean="0">
                <a:latin typeface="Microsoft Sans Serif"/>
                <a:cs typeface="Microsoft Sans Serif"/>
              </a:rPr>
              <a:t>2</a:t>
            </a:r>
            <a:r>
              <a:rPr sz="1050" i="1" spc="-140" dirty="0" smtClean="0">
                <a:latin typeface="Arial"/>
                <a:cs typeface="Arial"/>
              </a:rPr>
              <a:t>R</a:t>
            </a:r>
            <a:r>
              <a:rPr sz="600" i="1" spc="-60" dirty="0" smtClean="0">
                <a:latin typeface="Arial"/>
                <a:cs typeface="Arial"/>
              </a:rPr>
              <a:t>F</a:t>
            </a:r>
            <a:r>
              <a:rPr sz="1500" spc="-50" dirty="0">
                <a:latin typeface="Microsoft Sans Serif"/>
                <a:cs typeface="Microsoft Sans Serif"/>
              </a:rPr>
              <a:t>)</a:t>
            </a:r>
            <a:endParaRPr sz="1500" dirty="0">
              <a:latin typeface="Microsoft Sans Serif"/>
              <a:cs typeface="Microsoft Sans Serif"/>
            </a:endParaRPr>
          </a:p>
        </p:txBody>
      </p:sp>
      <p:sp>
        <p:nvSpPr>
          <p:cNvPr id="177" name="object 177"/>
          <p:cNvSpPr txBox="1"/>
          <p:nvPr/>
        </p:nvSpPr>
        <p:spPr>
          <a:xfrm>
            <a:off x="7408990" y="5633104"/>
            <a:ext cx="248285" cy="124393"/>
          </a:xfrm>
          <a:prstGeom prst="rect">
            <a:avLst/>
          </a:prstGeom>
        </p:spPr>
        <p:txBody>
          <a:bodyPr vert="horz" wrap="square" lIns="0" tIns="16510" rIns="0" bIns="0" rtlCol="0">
            <a:spAutoFit/>
          </a:bodyPr>
          <a:lstStyle/>
          <a:p>
            <a:pPr marL="12700">
              <a:spcBef>
                <a:spcPts val="130"/>
              </a:spcBef>
            </a:pPr>
            <a:r>
              <a:rPr sz="700" i="1" spc="-50" dirty="0">
                <a:solidFill>
                  <a:srgbClr val="171514"/>
                </a:solidFill>
                <a:latin typeface="Arial"/>
                <a:cs typeface="Arial"/>
              </a:rPr>
              <a:t>V</a:t>
            </a:r>
            <a:r>
              <a:rPr sz="550" i="1" spc="20" dirty="0">
                <a:solidFill>
                  <a:srgbClr val="171514"/>
                </a:solidFill>
                <a:latin typeface="Arial"/>
                <a:cs typeface="Arial"/>
              </a:rPr>
              <a:t>tocar</a:t>
            </a:r>
            <a:endParaRPr sz="550">
              <a:latin typeface="Arial"/>
              <a:cs typeface="Arial"/>
            </a:endParaRPr>
          </a:p>
        </p:txBody>
      </p:sp>
      <p:sp>
        <p:nvSpPr>
          <p:cNvPr id="178" name="object 178"/>
          <p:cNvSpPr txBox="1"/>
          <p:nvPr/>
        </p:nvSpPr>
        <p:spPr>
          <a:xfrm>
            <a:off x="8316838" y="5682301"/>
            <a:ext cx="51435" cy="108363"/>
          </a:xfrm>
          <a:prstGeom prst="rect">
            <a:avLst/>
          </a:prstGeom>
        </p:spPr>
        <p:txBody>
          <a:bodyPr vert="horz" wrap="square" lIns="0" tIns="15875" rIns="0" bIns="0" rtlCol="0">
            <a:spAutoFit/>
          </a:bodyPr>
          <a:lstStyle/>
          <a:p>
            <a:pPr marL="12700">
              <a:spcBef>
                <a:spcPts val="125"/>
              </a:spcBef>
            </a:pPr>
            <a:r>
              <a:rPr sz="600" i="1" spc="35" dirty="0">
                <a:solidFill>
                  <a:srgbClr val="171514"/>
                </a:solidFill>
                <a:latin typeface="Arial"/>
                <a:cs typeface="Arial"/>
              </a:rPr>
              <a:t>I</a:t>
            </a:r>
            <a:endParaRPr sz="600">
              <a:latin typeface="Arial"/>
              <a:cs typeface="Arial"/>
            </a:endParaRPr>
          </a:p>
        </p:txBody>
      </p:sp>
      <p:sp>
        <p:nvSpPr>
          <p:cNvPr id="179" name="object 179"/>
          <p:cNvSpPr txBox="1"/>
          <p:nvPr/>
        </p:nvSpPr>
        <p:spPr>
          <a:xfrm>
            <a:off x="6504890" y="5907202"/>
            <a:ext cx="6032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I</a:t>
            </a:r>
            <a:endParaRPr sz="800">
              <a:latin typeface="Arial"/>
              <a:cs typeface="Arial"/>
            </a:endParaRPr>
          </a:p>
        </p:txBody>
      </p:sp>
      <p:sp>
        <p:nvSpPr>
          <p:cNvPr id="180" name="object 180"/>
          <p:cNvSpPr txBox="1"/>
          <p:nvPr/>
        </p:nvSpPr>
        <p:spPr>
          <a:xfrm>
            <a:off x="8312151" y="5916165"/>
            <a:ext cx="283210" cy="295275"/>
          </a:xfrm>
          <a:prstGeom prst="rect">
            <a:avLst/>
          </a:prstGeom>
        </p:spPr>
        <p:txBody>
          <a:bodyPr vert="horz" wrap="square" lIns="0" tIns="15875" rIns="0" bIns="0" rtlCol="0">
            <a:spAutoFit/>
          </a:bodyPr>
          <a:lstStyle/>
          <a:p>
            <a:pPr marR="36195" algn="r">
              <a:spcBef>
                <a:spcPts val="125"/>
              </a:spcBef>
            </a:pPr>
            <a:r>
              <a:rPr sz="600" i="1" spc="35" dirty="0" err="1" smtClean="0">
                <a:solidFill>
                  <a:srgbClr val="171514"/>
                </a:solidFill>
                <a:latin typeface="Arial"/>
                <a:cs typeface="Arial"/>
              </a:rPr>
              <a:t>I</a:t>
            </a:r>
            <a:r>
              <a:rPr sz="400" i="1" spc="20" dirty="0" err="1" smtClean="0">
                <a:solidFill>
                  <a:srgbClr val="171514"/>
                </a:solidFill>
                <a:latin typeface="Arial"/>
                <a:cs typeface="Arial"/>
              </a:rPr>
              <a:t>b</a:t>
            </a:r>
            <a:r>
              <a:rPr lang="es-ES" sz="400" i="1" spc="20" dirty="0" smtClean="0">
                <a:solidFill>
                  <a:srgbClr val="171514"/>
                </a:solidFill>
                <a:latin typeface="Arial"/>
                <a:cs typeface="Arial"/>
              </a:rPr>
              <a:t> </a:t>
            </a:r>
            <a:r>
              <a:rPr sz="600" i="1" spc="-65" dirty="0" err="1" smtClean="0">
                <a:solidFill>
                  <a:srgbClr val="171514"/>
                </a:solidFill>
                <a:latin typeface="Arial"/>
                <a:cs typeface="Arial"/>
              </a:rPr>
              <a:t>R</a:t>
            </a:r>
            <a:r>
              <a:rPr sz="400" i="1" spc="20" dirty="0" err="1" smtClean="0">
                <a:solidFill>
                  <a:srgbClr val="171514"/>
                </a:solidFill>
                <a:latin typeface="Arial"/>
                <a:cs typeface="Arial"/>
              </a:rPr>
              <a:t>b</a:t>
            </a:r>
            <a:endParaRPr sz="400" dirty="0">
              <a:latin typeface="Arial"/>
              <a:cs typeface="Arial"/>
            </a:endParaRPr>
          </a:p>
          <a:p>
            <a:pPr marR="5080" algn="r">
              <a:spcBef>
                <a:spcPts val="655"/>
              </a:spcBef>
            </a:pPr>
            <a:r>
              <a:rPr sz="600" i="1" spc="-45" dirty="0">
                <a:solidFill>
                  <a:srgbClr val="171514"/>
                </a:solidFill>
                <a:latin typeface="Arial"/>
                <a:cs typeface="Arial"/>
              </a:rPr>
              <a:t>½R</a:t>
            </a:r>
            <a:r>
              <a:rPr sz="400" i="1" spc="-45" dirty="0">
                <a:solidFill>
                  <a:srgbClr val="171514"/>
                </a:solidFill>
                <a:latin typeface="Arial"/>
                <a:cs typeface="Arial"/>
              </a:rPr>
              <a:t>F</a:t>
            </a:r>
            <a:endParaRPr sz="400" dirty="0">
              <a:latin typeface="Arial"/>
              <a:cs typeface="Arial"/>
            </a:endParaRPr>
          </a:p>
        </p:txBody>
      </p:sp>
      <p:sp>
        <p:nvSpPr>
          <p:cNvPr id="181" name="object 181"/>
          <p:cNvSpPr txBox="1"/>
          <p:nvPr/>
        </p:nvSpPr>
        <p:spPr>
          <a:xfrm>
            <a:off x="7816951" y="5951436"/>
            <a:ext cx="292100" cy="140423"/>
          </a:xfrm>
          <a:prstGeom prst="rect">
            <a:avLst/>
          </a:prstGeom>
        </p:spPr>
        <p:txBody>
          <a:bodyPr vert="horz" wrap="square" lIns="0" tIns="17145" rIns="0" bIns="0" rtlCol="0">
            <a:spAutoFit/>
          </a:bodyPr>
          <a:lstStyle/>
          <a:p>
            <a:pPr marL="38100">
              <a:spcBef>
                <a:spcPts val="135"/>
              </a:spcBef>
            </a:pPr>
            <a:r>
              <a:rPr sz="1200" i="1" spc="7" baseline="13888" dirty="0">
                <a:solidFill>
                  <a:srgbClr val="171514"/>
                </a:solidFill>
                <a:latin typeface="Arial"/>
                <a:cs typeface="Arial"/>
              </a:rPr>
              <a:t>V</a:t>
            </a:r>
            <a:r>
              <a:rPr sz="500" i="1" spc="5" dirty="0">
                <a:solidFill>
                  <a:srgbClr val="171514"/>
                </a:solidFill>
                <a:latin typeface="Arial"/>
                <a:cs typeface="Arial"/>
              </a:rPr>
              <a:t>tocar</a:t>
            </a:r>
            <a:endParaRPr sz="500">
              <a:latin typeface="Arial"/>
              <a:cs typeface="Arial"/>
            </a:endParaRPr>
          </a:p>
        </p:txBody>
      </p:sp>
      <p:sp>
        <p:nvSpPr>
          <p:cNvPr id="182" name="object 182"/>
          <p:cNvSpPr txBox="1"/>
          <p:nvPr/>
        </p:nvSpPr>
        <p:spPr>
          <a:xfrm>
            <a:off x="8218515" y="6004891"/>
            <a:ext cx="102235" cy="108363"/>
          </a:xfrm>
          <a:prstGeom prst="rect">
            <a:avLst/>
          </a:prstGeom>
        </p:spPr>
        <p:txBody>
          <a:bodyPr vert="horz" wrap="square" lIns="0" tIns="15875" rIns="0" bIns="0" rtlCol="0">
            <a:spAutoFit/>
          </a:bodyPr>
          <a:lstStyle/>
          <a:p>
            <a:pPr marL="12700">
              <a:spcBef>
                <a:spcPts val="125"/>
              </a:spcBef>
            </a:pPr>
            <a:r>
              <a:rPr sz="600" i="1" spc="-65" dirty="0">
                <a:solidFill>
                  <a:srgbClr val="171514"/>
                </a:solidFill>
                <a:latin typeface="Arial"/>
                <a:cs typeface="Arial"/>
              </a:rPr>
              <a:t>R</a:t>
            </a:r>
            <a:r>
              <a:rPr sz="400" spc="5" dirty="0">
                <a:solidFill>
                  <a:srgbClr val="171514"/>
                </a:solidFill>
                <a:latin typeface="Microsoft Sans Serif"/>
                <a:cs typeface="Microsoft Sans Serif"/>
              </a:rPr>
              <a:t>1</a:t>
            </a:r>
            <a:endParaRPr sz="400">
              <a:latin typeface="Microsoft Sans Serif"/>
              <a:cs typeface="Microsoft Sans Serif"/>
            </a:endParaRPr>
          </a:p>
        </p:txBody>
      </p:sp>
      <p:sp>
        <p:nvSpPr>
          <p:cNvPr id="183" name="object 183"/>
          <p:cNvSpPr txBox="1"/>
          <p:nvPr/>
        </p:nvSpPr>
        <p:spPr>
          <a:xfrm>
            <a:off x="8163154" y="6367745"/>
            <a:ext cx="152400" cy="108363"/>
          </a:xfrm>
          <a:prstGeom prst="rect">
            <a:avLst/>
          </a:prstGeom>
        </p:spPr>
        <p:txBody>
          <a:bodyPr vert="horz" wrap="square" lIns="0" tIns="15875" rIns="0" bIns="0" rtlCol="0">
            <a:spAutoFit/>
          </a:bodyPr>
          <a:lstStyle/>
          <a:p>
            <a:pPr marL="38100">
              <a:spcBef>
                <a:spcPts val="125"/>
              </a:spcBef>
            </a:pPr>
            <a:r>
              <a:rPr sz="600" i="1" spc="-35" dirty="0">
                <a:solidFill>
                  <a:srgbClr val="171514"/>
                </a:solidFill>
                <a:latin typeface="Arial"/>
                <a:cs typeface="Arial"/>
              </a:rPr>
              <a:t>R</a:t>
            </a:r>
            <a:r>
              <a:rPr sz="600" spc="-52" baseline="-27777" dirty="0">
                <a:solidFill>
                  <a:srgbClr val="171514"/>
                </a:solidFill>
                <a:latin typeface="Microsoft Sans Serif"/>
                <a:cs typeface="Microsoft Sans Serif"/>
              </a:rPr>
              <a:t>2</a:t>
            </a:r>
            <a:endParaRPr sz="600" baseline="-27777">
              <a:latin typeface="Microsoft Sans Serif"/>
              <a:cs typeface="Microsoft Sans Serif"/>
            </a:endParaRPr>
          </a:p>
        </p:txBody>
      </p:sp>
      <p:sp>
        <p:nvSpPr>
          <p:cNvPr id="184" name="object 184"/>
          <p:cNvSpPr txBox="1"/>
          <p:nvPr/>
        </p:nvSpPr>
        <p:spPr>
          <a:xfrm>
            <a:off x="7401498" y="6636190"/>
            <a:ext cx="13589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i="1" spc="35" dirty="0">
                <a:solidFill>
                  <a:srgbClr val="171514"/>
                </a:solidFill>
                <a:latin typeface="Arial"/>
                <a:cs typeface="Arial"/>
              </a:rPr>
              <a:t>b</a:t>
            </a:r>
            <a:endParaRPr sz="600">
              <a:latin typeface="Arial"/>
              <a:cs typeface="Arial"/>
            </a:endParaRPr>
          </a:p>
        </p:txBody>
      </p:sp>
      <p:sp>
        <p:nvSpPr>
          <p:cNvPr id="185" name="object 185"/>
          <p:cNvSpPr txBox="1"/>
          <p:nvPr/>
        </p:nvSpPr>
        <p:spPr>
          <a:xfrm>
            <a:off x="7139772" y="7207398"/>
            <a:ext cx="207010" cy="140423"/>
          </a:xfrm>
          <a:prstGeom prst="rect">
            <a:avLst/>
          </a:prstGeom>
        </p:spPr>
        <p:txBody>
          <a:bodyPr vert="horz" wrap="square" lIns="0" tIns="17145" rIns="0" bIns="0" rtlCol="0">
            <a:spAutoFit/>
          </a:bodyPr>
          <a:lstStyle/>
          <a:p>
            <a:pPr marL="12700">
              <a:spcBef>
                <a:spcPts val="135"/>
              </a:spcBef>
            </a:pPr>
            <a:r>
              <a:rPr sz="800" spc="-55" dirty="0">
                <a:solidFill>
                  <a:srgbClr val="171514"/>
                </a:solidFill>
                <a:latin typeface="Microsoft Sans Serif"/>
                <a:cs typeface="Microsoft Sans Serif"/>
              </a:rPr>
              <a:t>½</a:t>
            </a:r>
            <a:r>
              <a:rPr sz="800" i="1" spc="-85" dirty="0">
                <a:solidFill>
                  <a:srgbClr val="171514"/>
                </a:solidFill>
                <a:latin typeface="Arial"/>
                <a:cs typeface="Arial"/>
              </a:rPr>
              <a:t>R</a:t>
            </a:r>
            <a:r>
              <a:rPr sz="600" i="1" spc="-60" dirty="0">
                <a:solidFill>
                  <a:srgbClr val="171514"/>
                </a:solidFill>
                <a:latin typeface="Arial"/>
                <a:cs typeface="Arial"/>
              </a:rPr>
              <a:t>F</a:t>
            </a:r>
            <a:endParaRPr sz="600">
              <a:latin typeface="Arial"/>
              <a:cs typeface="Arial"/>
            </a:endParaRPr>
          </a:p>
        </p:txBody>
      </p:sp>
      <p:sp>
        <p:nvSpPr>
          <p:cNvPr id="186" name="object 186"/>
          <p:cNvSpPr txBox="1"/>
          <p:nvPr/>
        </p:nvSpPr>
        <p:spPr>
          <a:xfrm>
            <a:off x="6346636" y="7340800"/>
            <a:ext cx="758825" cy="205184"/>
          </a:xfrm>
          <a:prstGeom prst="rect">
            <a:avLst/>
          </a:prstGeom>
        </p:spPr>
        <p:txBody>
          <a:bodyPr vert="horz" wrap="square" lIns="0" tIns="12700" rIns="0" bIns="0" rtlCol="0">
            <a:spAutoFit/>
          </a:bodyPr>
          <a:lstStyle/>
          <a:p>
            <a:pPr marL="12700">
              <a:spcBef>
                <a:spcPts val="100"/>
              </a:spcBef>
              <a:tabLst>
                <a:tab pos="745490" algn="l"/>
              </a:tabLst>
            </a:pPr>
            <a:r>
              <a:rPr sz="500" spc="20" dirty="0" err="1" smtClean="0">
                <a:solidFill>
                  <a:srgbClr val="171514"/>
                </a:solidFill>
                <a:latin typeface="Microsoft Sans Serif"/>
                <a:cs typeface="Microsoft Sans Serif"/>
              </a:rPr>
              <a:t>hemisferio</a:t>
            </a:r>
            <a:r>
              <a:rPr lang="es-ES" sz="500" spc="20" dirty="0" smtClean="0">
                <a:solidFill>
                  <a:srgbClr val="171514"/>
                </a:solidFill>
                <a:latin typeface="Microsoft Sans Serif"/>
                <a:cs typeface="Microsoft Sans Serif"/>
              </a:rPr>
              <a:t> </a:t>
            </a:r>
            <a:r>
              <a:rPr sz="500" u="sng" dirty="0">
                <a:solidFill>
                  <a:srgbClr val="171514"/>
                </a:solidFill>
                <a:uFill>
                  <a:solidFill>
                    <a:srgbClr val="231F20"/>
                  </a:solidFill>
                </a:uFill>
                <a:latin typeface="Times New Roman"/>
                <a:cs typeface="Times New Roman"/>
              </a:rPr>
              <a:t>	</a:t>
            </a:r>
            <a:endParaRPr sz="500" dirty="0">
              <a:latin typeface="Times New Roman"/>
              <a:cs typeface="Times New Roman"/>
            </a:endParaRPr>
          </a:p>
          <a:p>
            <a:pPr marL="16510">
              <a:spcBef>
                <a:spcPts val="40"/>
              </a:spcBef>
            </a:pP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radio</a:t>
            </a:r>
            <a:r>
              <a:rPr sz="750" i="1" dirty="0">
                <a:solidFill>
                  <a:srgbClr val="171514"/>
                </a:solidFill>
                <a:latin typeface="Arial"/>
                <a:cs typeface="Arial"/>
              </a:rPr>
              <a:t>a</a:t>
            </a:r>
            <a:endParaRPr sz="750" dirty="0">
              <a:latin typeface="Arial"/>
              <a:cs typeface="Arial"/>
            </a:endParaRPr>
          </a:p>
        </p:txBody>
      </p:sp>
      <p:sp>
        <p:nvSpPr>
          <p:cNvPr id="187" name="object 187"/>
          <p:cNvSpPr txBox="1"/>
          <p:nvPr/>
        </p:nvSpPr>
        <p:spPr>
          <a:xfrm>
            <a:off x="7057371" y="7453512"/>
            <a:ext cx="132715"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i="1" spc="5" dirty="0">
                <a:solidFill>
                  <a:srgbClr val="171514"/>
                </a:solidFill>
                <a:latin typeface="Arial"/>
                <a:cs typeface="Arial"/>
              </a:rPr>
              <a:t>1</a:t>
            </a:r>
            <a:endParaRPr sz="600">
              <a:latin typeface="Arial"/>
              <a:cs typeface="Arial"/>
            </a:endParaRPr>
          </a:p>
        </p:txBody>
      </p:sp>
      <p:sp>
        <p:nvSpPr>
          <p:cNvPr id="188" name="object 188"/>
          <p:cNvSpPr txBox="1"/>
          <p:nvPr/>
        </p:nvSpPr>
        <p:spPr>
          <a:xfrm>
            <a:off x="7950113" y="7454400"/>
            <a:ext cx="132715"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r>
              <a:rPr sz="600" i="1" spc="5" dirty="0">
                <a:solidFill>
                  <a:srgbClr val="171514"/>
                </a:solidFill>
                <a:latin typeface="Arial"/>
                <a:cs typeface="Arial"/>
              </a:rPr>
              <a:t>2</a:t>
            </a:r>
            <a:endParaRPr sz="600">
              <a:latin typeface="Arial"/>
              <a:cs typeface="Arial"/>
            </a:endParaRPr>
          </a:p>
        </p:txBody>
      </p:sp>
      <p:sp>
        <p:nvSpPr>
          <p:cNvPr id="189" name="object 189"/>
          <p:cNvSpPr txBox="1"/>
          <p:nvPr/>
        </p:nvSpPr>
        <p:spPr>
          <a:xfrm>
            <a:off x="5337176" y="7806180"/>
            <a:ext cx="1332865"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30" dirty="0">
                <a:solidFill>
                  <a:srgbClr val="171514"/>
                </a:solidFill>
                <a:latin typeface="Arial"/>
                <a:cs typeface="Arial"/>
              </a:rPr>
              <a:t> </a:t>
            </a:r>
            <a:r>
              <a:rPr sz="700" b="1" spc="10" dirty="0">
                <a:solidFill>
                  <a:srgbClr val="171514"/>
                </a:solidFill>
                <a:latin typeface="Arial"/>
                <a:cs typeface="Arial"/>
              </a:rPr>
              <a:t>4.2</a:t>
            </a:r>
            <a:r>
              <a:rPr sz="700" spc="10" dirty="0">
                <a:solidFill>
                  <a:srgbClr val="171514"/>
                </a:solidFill>
                <a:latin typeface="Microsoft Sans Serif"/>
                <a:cs typeface="Microsoft Sans Serif"/>
              </a:rPr>
              <a:t>Voltaje</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contacto.</a:t>
            </a:r>
            <a:endParaRPr sz="700">
              <a:latin typeface="Microsoft Sans Serif"/>
              <a:cs typeface="Microsoft Sans Serif"/>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72768" y="1371829"/>
            <a:ext cx="83820" cy="3175"/>
          </a:xfrm>
          <a:custGeom>
            <a:avLst/>
            <a:gdLst/>
            <a:ahLst/>
            <a:cxnLst/>
            <a:rect l="l" t="t" r="r" b="b"/>
            <a:pathLst>
              <a:path w="83819" h="3175">
                <a:moveTo>
                  <a:pt x="83743" y="0"/>
                </a:moveTo>
                <a:lnTo>
                  <a:pt x="0" y="0"/>
                </a:lnTo>
                <a:lnTo>
                  <a:pt x="0" y="3162"/>
                </a:lnTo>
                <a:lnTo>
                  <a:pt x="83743" y="3162"/>
                </a:lnTo>
                <a:lnTo>
                  <a:pt x="83743" y="0"/>
                </a:lnTo>
                <a:close/>
              </a:path>
            </a:pathLst>
          </a:custGeom>
          <a:solidFill>
            <a:srgbClr val="000000"/>
          </a:solidFill>
        </p:spPr>
        <p:txBody>
          <a:bodyPr wrap="square" lIns="0" tIns="0" rIns="0" bIns="0" rtlCol="0"/>
          <a:lstStyle/>
          <a:p>
            <a:endParaRPr/>
          </a:p>
        </p:txBody>
      </p:sp>
      <p:pic>
        <p:nvPicPr>
          <p:cNvPr id="3" name="object 3"/>
          <p:cNvPicPr/>
          <p:nvPr/>
        </p:nvPicPr>
        <p:blipFill>
          <a:blip r:embed="rId2" cstate="print"/>
          <a:stretch>
            <a:fillRect/>
          </a:stretch>
        </p:blipFill>
        <p:spPr>
          <a:xfrm>
            <a:off x="6138865" y="1940766"/>
            <a:ext cx="130568" cy="127393"/>
          </a:xfrm>
          <a:prstGeom prst="rect">
            <a:avLst/>
          </a:prstGeom>
        </p:spPr>
      </p:pic>
      <p:sp>
        <p:nvSpPr>
          <p:cNvPr id="4" name="object 4"/>
          <p:cNvSpPr/>
          <p:nvPr/>
        </p:nvSpPr>
        <p:spPr>
          <a:xfrm>
            <a:off x="7934728" y="2726974"/>
            <a:ext cx="80645" cy="107950"/>
          </a:xfrm>
          <a:custGeom>
            <a:avLst/>
            <a:gdLst/>
            <a:ahLst/>
            <a:cxnLst/>
            <a:rect l="l" t="t" r="r" b="b"/>
            <a:pathLst>
              <a:path w="80645" h="107950">
                <a:moveTo>
                  <a:pt x="80162" y="0"/>
                </a:moveTo>
                <a:lnTo>
                  <a:pt x="76987" y="0"/>
                </a:lnTo>
                <a:lnTo>
                  <a:pt x="0" y="107950"/>
                </a:lnTo>
                <a:lnTo>
                  <a:pt x="3175" y="107950"/>
                </a:lnTo>
                <a:lnTo>
                  <a:pt x="80162" y="0"/>
                </a:lnTo>
                <a:close/>
              </a:path>
            </a:pathLst>
          </a:custGeom>
          <a:solidFill>
            <a:srgbClr val="000000"/>
          </a:solidFill>
        </p:spPr>
        <p:txBody>
          <a:bodyPr wrap="square" lIns="0" tIns="0" rIns="0" bIns="0" rtlCol="0"/>
          <a:lstStyle/>
          <a:p>
            <a:endParaRPr/>
          </a:p>
        </p:txBody>
      </p:sp>
      <p:pic>
        <p:nvPicPr>
          <p:cNvPr id="5" name="object 5"/>
          <p:cNvPicPr/>
          <p:nvPr/>
        </p:nvPicPr>
        <p:blipFill>
          <a:blip r:embed="rId3" cstate="print"/>
          <a:stretch>
            <a:fillRect/>
          </a:stretch>
        </p:blipFill>
        <p:spPr>
          <a:xfrm>
            <a:off x="8584405" y="2702770"/>
            <a:ext cx="130568" cy="127393"/>
          </a:xfrm>
          <a:prstGeom prst="rect">
            <a:avLst/>
          </a:prstGeom>
        </p:spPr>
      </p:pic>
      <p:pic>
        <p:nvPicPr>
          <p:cNvPr id="6" name="object 6"/>
          <p:cNvPicPr/>
          <p:nvPr/>
        </p:nvPicPr>
        <p:blipFill>
          <a:blip r:embed="rId4" cstate="print"/>
          <a:stretch>
            <a:fillRect/>
          </a:stretch>
        </p:blipFill>
        <p:spPr>
          <a:xfrm>
            <a:off x="7994251" y="4960984"/>
            <a:ext cx="130568" cy="127393"/>
          </a:xfrm>
          <a:prstGeom prst="rect">
            <a:avLst/>
          </a:prstGeom>
        </p:spPr>
      </p:pic>
      <p:pic>
        <p:nvPicPr>
          <p:cNvPr id="7" name="object 7"/>
          <p:cNvPicPr/>
          <p:nvPr/>
        </p:nvPicPr>
        <p:blipFill>
          <a:blip r:embed="rId5" cstate="print"/>
          <a:stretch>
            <a:fillRect/>
          </a:stretch>
        </p:blipFill>
        <p:spPr>
          <a:xfrm>
            <a:off x="8018072" y="5634085"/>
            <a:ext cx="130556" cy="127393"/>
          </a:xfrm>
          <a:prstGeom prst="rect">
            <a:avLst/>
          </a:prstGeom>
        </p:spPr>
      </p:pic>
      <p:pic>
        <p:nvPicPr>
          <p:cNvPr id="8" name="object 8"/>
          <p:cNvPicPr/>
          <p:nvPr/>
        </p:nvPicPr>
        <p:blipFill>
          <a:blip r:embed="rId6" cstate="print"/>
          <a:stretch>
            <a:fillRect/>
          </a:stretch>
        </p:blipFill>
        <p:spPr>
          <a:xfrm>
            <a:off x="7734698" y="6789784"/>
            <a:ext cx="130568" cy="127393"/>
          </a:xfrm>
          <a:prstGeom prst="rect">
            <a:avLst/>
          </a:prstGeom>
        </p:spPr>
      </p:pic>
      <p:pic>
        <p:nvPicPr>
          <p:cNvPr id="9" name="object 9"/>
          <p:cNvPicPr/>
          <p:nvPr/>
        </p:nvPicPr>
        <p:blipFill>
          <a:blip r:embed="rId7" cstate="print"/>
          <a:stretch>
            <a:fillRect/>
          </a:stretch>
        </p:blipFill>
        <p:spPr>
          <a:xfrm>
            <a:off x="7764862" y="7246984"/>
            <a:ext cx="130568" cy="127393"/>
          </a:xfrm>
          <a:prstGeom prst="rect">
            <a:avLst/>
          </a:prstGeom>
        </p:spPr>
      </p:pic>
      <p:sp>
        <p:nvSpPr>
          <p:cNvPr id="10" name="object 10"/>
          <p:cNvSpPr txBox="1"/>
          <p:nvPr/>
        </p:nvSpPr>
        <p:spPr>
          <a:xfrm>
            <a:off x="5337201" y="422280"/>
            <a:ext cx="1760220"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Voltajes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paso,</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transferencia</a:t>
            </a:r>
            <a:endParaRPr sz="700">
              <a:latin typeface="Microsoft Sans Serif"/>
              <a:cs typeface="Microsoft Sans Serif"/>
            </a:endParaRPr>
          </a:p>
        </p:txBody>
      </p:sp>
      <p:sp>
        <p:nvSpPr>
          <p:cNvPr id="11" name="object 11"/>
          <p:cNvSpPr txBox="1"/>
          <p:nvPr/>
        </p:nvSpPr>
        <p:spPr>
          <a:xfrm>
            <a:off x="9480119"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37</a:t>
            </a:r>
            <a:endParaRPr sz="900">
              <a:latin typeface="Arial"/>
              <a:cs typeface="Arial"/>
            </a:endParaRPr>
          </a:p>
        </p:txBody>
      </p:sp>
      <p:sp>
        <p:nvSpPr>
          <p:cNvPr id="12" name="object 12"/>
          <p:cNvSpPr txBox="1"/>
          <p:nvPr/>
        </p:nvSpPr>
        <p:spPr>
          <a:xfrm>
            <a:off x="5337176" y="743329"/>
            <a:ext cx="4075429" cy="330200"/>
          </a:xfrm>
          <a:prstGeom prst="rect">
            <a:avLst/>
          </a:prstGeom>
        </p:spPr>
        <p:txBody>
          <a:bodyPr vert="horz" wrap="square" lIns="0" tIns="12700" rIns="0" bIns="0" rtlCol="0">
            <a:spAutoFit/>
          </a:bodyPr>
          <a:lstStyle/>
          <a:p>
            <a:pPr marL="12700" marR="5080">
              <a:lnSpc>
                <a:spcPct val="117600"/>
              </a:lnSpc>
              <a:spcBef>
                <a:spcPts val="100"/>
              </a:spcBef>
            </a:pPr>
            <a:r>
              <a:rPr sz="850" spc="-40" dirty="0">
                <a:solidFill>
                  <a:srgbClr val="171514"/>
                </a:solidFill>
                <a:latin typeface="Microsoft Sans Serif"/>
                <a:cs typeface="Microsoft Sans Serif"/>
              </a:rPr>
              <a:t>Si</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asumimos</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persona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está</a:t>
            </a:r>
            <a:r>
              <a:rPr sz="850" dirty="0">
                <a:solidFill>
                  <a:srgbClr val="171514"/>
                </a:solidFill>
                <a:latin typeface="Microsoft Sans Serif"/>
                <a:cs typeface="Microsoft Sans Serif"/>
              </a:rPr>
              <a:t> 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distancia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1</a:t>
            </a:r>
            <a:r>
              <a:rPr sz="850" spc="-5" dirty="0">
                <a:solidFill>
                  <a:srgbClr val="171514"/>
                </a:solidFill>
                <a:latin typeface="Microsoft Sans Serif"/>
                <a:cs typeface="Microsoft Sans Serif"/>
              </a:rPr>
              <a:t> </a:t>
            </a:r>
            <a:r>
              <a:rPr sz="850" spc="85" dirty="0">
                <a:solidFill>
                  <a:srgbClr val="171514"/>
                </a:solidFill>
                <a:latin typeface="Microsoft Sans Serif"/>
                <a:cs typeface="Microsoft Sans Serif"/>
              </a:rPr>
              <a:t>m</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objeto</a:t>
            </a:r>
            <a:r>
              <a:rPr sz="850" spc="-5" dirty="0">
                <a:solidFill>
                  <a:srgbClr val="171514"/>
                </a:solidFill>
                <a:latin typeface="Microsoft Sans Serif"/>
                <a:cs typeface="Microsoft Sans Serif"/>
              </a:rPr>
              <a:t> </a:t>
            </a:r>
            <a:r>
              <a:rPr sz="850" spc="30" dirty="0" err="1">
                <a:solidFill>
                  <a:srgbClr val="171514"/>
                </a:solidFill>
                <a:latin typeface="Microsoft Sans Serif"/>
                <a:cs typeface="Microsoft Sans Serif"/>
              </a:rPr>
              <a:t>metálico</a:t>
            </a:r>
            <a:r>
              <a:rPr sz="850" dirty="0">
                <a:solidFill>
                  <a:srgbClr val="171514"/>
                </a:solidFill>
                <a:latin typeface="Microsoft Sans Serif"/>
                <a:cs typeface="Microsoft Sans Serif"/>
              </a:rPr>
              <a:t> </a:t>
            </a:r>
            <a:r>
              <a:rPr sz="850" spc="35" dirty="0" smtClean="0">
                <a:solidFill>
                  <a:srgbClr val="171514"/>
                </a:solidFill>
                <a:latin typeface="Microsoft Sans Serif"/>
                <a:cs typeface="Microsoft Sans Serif"/>
              </a:rPr>
              <a:t>que</a:t>
            </a:r>
            <a:r>
              <a:rPr lang="es-ES" sz="850" spc="35"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toca</a:t>
            </a:r>
            <a:r>
              <a:rPr sz="850" spc="15" dirty="0">
                <a:solidFill>
                  <a:srgbClr val="171514"/>
                </a:solidFill>
                <a:latin typeface="Microsoft Sans Serif"/>
                <a:cs typeface="Microsoft Sans Serif"/>
              </a:rPr>
              <a:t>,</a:t>
            </a:r>
            <a:r>
              <a:rPr sz="850" spc="-10" dirty="0">
                <a:solidFill>
                  <a:srgbClr val="171514"/>
                </a:solidFill>
                <a:latin typeface="Microsoft Sans Serif"/>
                <a:cs typeface="Microsoft Sans Serif"/>
              </a:rPr>
              <a:t> </a:t>
            </a:r>
            <a:r>
              <a:rPr sz="850" spc="20" dirty="0">
                <a:solidFill>
                  <a:srgbClr val="171514"/>
                </a:solidFill>
                <a:latin typeface="Microsoft Sans Serif"/>
                <a:cs typeface="Microsoft Sans Serif"/>
              </a:rPr>
              <a:t>entonces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Ec.</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(2.1),</a:t>
            </a:r>
            <a:endParaRPr sz="850" dirty="0">
              <a:latin typeface="Microsoft Sans Serif"/>
              <a:cs typeface="Microsoft Sans Serif"/>
            </a:endParaRPr>
          </a:p>
        </p:txBody>
      </p:sp>
      <p:sp>
        <p:nvSpPr>
          <p:cNvPr id="13" name="object 13"/>
          <p:cNvSpPr txBox="1"/>
          <p:nvPr/>
        </p:nvSpPr>
        <p:spPr>
          <a:xfrm>
            <a:off x="7302896" y="1327993"/>
            <a:ext cx="389890" cy="173766"/>
          </a:xfrm>
          <a:prstGeom prst="rect">
            <a:avLst/>
          </a:prstGeom>
        </p:spPr>
        <p:txBody>
          <a:bodyPr vert="horz" wrap="square" lIns="0" tIns="12065" rIns="0" bIns="0" rtlCol="0">
            <a:spAutoFit/>
          </a:bodyPr>
          <a:lstStyle/>
          <a:p>
            <a:pPr marL="38100">
              <a:spcBef>
                <a:spcPts val="95"/>
              </a:spcBef>
            </a:pPr>
            <a:r>
              <a:rPr sz="1500" spc="37" baseline="-13888" dirty="0">
                <a:latin typeface="Microsoft Sans Serif"/>
                <a:cs typeface="Microsoft Sans Serif"/>
              </a:rPr>
              <a:t>2</a:t>
            </a:r>
            <a:r>
              <a:rPr sz="1000" spc="25" dirty="0">
                <a:latin typeface="Microsoft Sans Serif"/>
                <a:cs typeface="Microsoft Sans Serif"/>
              </a:rPr>
              <a:t>π</a:t>
            </a:r>
            <a:r>
              <a:rPr sz="1000" spc="-50" dirty="0">
                <a:latin typeface="Microsoft Sans Serif"/>
                <a:cs typeface="Microsoft Sans Serif"/>
              </a:rPr>
              <a:t> </a:t>
            </a:r>
            <a:r>
              <a:rPr sz="1000" spc="-75" dirty="0">
                <a:latin typeface="Microsoft Sans Serif"/>
                <a:cs typeface="Microsoft Sans Serif"/>
              </a:rPr>
              <a:t>--</a:t>
            </a:r>
            <a:r>
              <a:rPr sz="1575" i="1" spc="-112" baseline="-13227" dirty="0">
                <a:latin typeface="Arial"/>
                <a:cs typeface="Arial"/>
              </a:rPr>
              <a:t>a</a:t>
            </a:r>
            <a:endParaRPr sz="1575" baseline="-13227">
              <a:latin typeface="Arial"/>
              <a:cs typeface="Arial"/>
            </a:endParaRPr>
          </a:p>
        </p:txBody>
      </p:sp>
      <p:sp>
        <p:nvSpPr>
          <p:cNvPr id="14" name="object 14"/>
          <p:cNvSpPr txBox="1"/>
          <p:nvPr/>
        </p:nvSpPr>
        <p:spPr>
          <a:xfrm>
            <a:off x="7649352" y="1202308"/>
            <a:ext cx="264160" cy="166712"/>
          </a:xfrm>
          <a:prstGeom prst="rect">
            <a:avLst/>
          </a:prstGeom>
        </p:spPr>
        <p:txBody>
          <a:bodyPr vert="horz" wrap="square" lIns="0" tIns="12700" rIns="0" bIns="0" rtlCol="0">
            <a:spAutoFit/>
          </a:bodyPr>
          <a:lstStyle/>
          <a:p>
            <a:pPr marL="38100">
              <a:spcBef>
                <a:spcPts val="100"/>
              </a:spcBef>
            </a:pPr>
            <a:r>
              <a:rPr sz="1500" spc="104" baseline="-27777" dirty="0">
                <a:latin typeface="Lucida Sans Unicode"/>
                <a:cs typeface="Lucida Sans Unicode"/>
              </a:rPr>
              <a:t>–</a:t>
            </a:r>
            <a:r>
              <a:rPr sz="1500" spc="300" baseline="-27777" dirty="0">
                <a:latin typeface="Lucida Sans Unicode"/>
                <a:cs typeface="Lucida Sans Unicode"/>
              </a:rPr>
              <a:t> </a:t>
            </a:r>
            <a:r>
              <a:rPr sz="1000" spc="-15" dirty="0">
                <a:latin typeface="Microsoft Sans Serif"/>
                <a:cs typeface="Microsoft Sans Serif"/>
              </a:rPr>
              <a:t>-</a:t>
            </a:r>
            <a:endParaRPr sz="1000">
              <a:latin typeface="Microsoft Sans Serif"/>
              <a:cs typeface="Microsoft Sans Serif"/>
            </a:endParaRPr>
          </a:p>
        </p:txBody>
      </p:sp>
      <p:sp>
        <p:nvSpPr>
          <p:cNvPr id="15" name="object 15"/>
          <p:cNvSpPr txBox="1"/>
          <p:nvPr/>
        </p:nvSpPr>
        <p:spPr>
          <a:xfrm>
            <a:off x="7763652" y="1301157"/>
            <a:ext cx="180340" cy="166712"/>
          </a:xfrm>
          <a:prstGeom prst="rect">
            <a:avLst/>
          </a:prstGeom>
        </p:spPr>
        <p:txBody>
          <a:bodyPr vert="horz" wrap="square" lIns="0" tIns="12700" rIns="0" bIns="0" rtlCol="0">
            <a:spAutoFit/>
          </a:bodyPr>
          <a:lstStyle/>
          <a:p>
            <a:pPr marL="12700">
              <a:spcBef>
                <a:spcPts val="100"/>
              </a:spcBef>
            </a:pPr>
            <a:r>
              <a:rPr sz="1000" spc="-5" dirty="0">
                <a:latin typeface="Microsoft Sans Serif"/>
                <a:cs typeface="Microsoft Sans Serif"/>
              </a:rPr>
              <a:t>1--</a:t>
            </a:r>
            <a:endParaRPr sz="1000">
              <a:latin typeface="Microsoft Sans Serif"/>
              <a:cs typeface="Microsoft Sans Serif"/>
            </a:endParaRPr>
          </a:p>
        </p:txBody>
      </p:sp>
      <p:sp>
        <p:nvSpPr>
          <p:cNvPr id="16" name="object 16"/>
          <p:cNvSpPr txBox="1"/>
          <p:nvPr/>
        </p:nvSpPr>
        <p:spPr>
          <a:xfrm>
            <a:off x="7028704" y="1178509"/>
            <a:ext cx="572135" cy="173766"/>
          </a:xfrm>
          <a:prstGeom prst="rect">
            <a:avLst/>
          </a:prstGeom>
        </p:spPr>
        <p:txBody>
          <a:bodyPr vert="horz" wrap="square" lIns="0" tIns="12065" rIns="0" bIns="0" rtlCol="0">
            <a:spAutoFit/>
          </a:bodyPr>
          <a:lstStyle/>
          <a:p>
            <a:pPr marL="38100">
              <a:spcBef>
                <a:spcPts val="95"/>
              </a:spcBef>
            </a:pPr>
            <a:r>
              <a:rPr sz="1575" i="1" spc="-75" baseline="-42328" dirty="0">
                <a:latin typeface="Arial"/>
                <a:cs typeface="Arial"/>
              </a:rPr>
              <a:t>R</a:t>
            </a:r>
            <a:r>
              <a:rPr sz="900" spc="-75" baseline="-74074" dirty="0">
                <a:latin typeface="Microsoft Sans Serif"/>
                <a:cs typeface="Microsoft Sans Serif"/>
              </a:rPr>
              <a:t>1</a:t>
            </a:r>
            <a:r>
              <a:rPr sz="1500" spc="-75" baseline="-44444" dirty="0">
                <a:latin typeface="Microsoft Sans Serif"/>
                <a:cs typeface="Microsoft Sans Serif"/>
              </a:rPr>
              <a:t>=</a:t>
            </a:r>
            <a:r>
              <a:rPr sz="1000" u="sng" spc="325" dirty="0">
                <a:uFill>
                  <a:solidFill>
                    <a:srgbClr val="000000"/>
                  </a:solidFill>
                </a:uFill>
                <a:latin typeface="Microsoft Sans Serif"/>
                <a:cs typeface="Microsoft Sans Serif"/>
              </a:rPr>
              <a:t> </a:t>
            </a:r>
            <a:r>
              <a:rPr sz="1050" i="1" u="sng" dirty="0">
                <a:uFill>
                  <a:solidFill>
                    <a:srgbClr val="000000"/>
                  </a:solidFill>
                </a:uFill>
                <a:latin typeface="Arial"/>
                <a:cs typeface="Arial"/>
              </a:rPr>
              <a:t>ρ</a:t>
            </a:r>
            <a:r>
              <a:rPr sz="1000" u="sng" dirty="0">
                <a:uFill>
                  <a:solidFill>
                    <a:srgbClr val="000000"/>
                  </a:solidFill>
                </a:uFill>
                <a:latin typeface="Microsoft Sans Serif"/>
                <a:cs typeface="Microsoft Sans Serif"/>
              </a:rPr>
              <a:t>-</a:t>
            </a:r>
            <a:r>
              <a:rPr sz="1000" dirty="0">
                <a:latin typeface="Microsoft Sans Serif"/>
                <a:cs typeface="Microsoft Sans Serif"/>
              </a:rPr>
              <a:t>1</a:t>
            </a:r>
            <a:endParaRPr sz="1000">
              <a:latin typeface="Microsoft Sans Serif"/>
              <a:cs typeface="Microsoft Sans Serif"/>
            </a:endParaRPr>
          </a:p>
        </p:txBody>
      </p:sp>
      <p:sp>
        <p:nvSpPr>
          <p:cNvPr id="17" name="object 17"/>
          <p:cNvSpPr txBox="1"/>
          <p:nvPr/>
        </p:nvSpPr>
        <p:spPr>
          <a:xfrm>
            <a:off x="5337190" y="1682623"/>
            <a:ext cx="368300"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configuración,</a:t>
            </a:r>
            <a:endParaRPr sz="400">
              <a:latin typeface="Microsoft Sans Serif"/>
              <a:cs typeface="Microsoft Sans Serif"/>
            </a:endParaRPr>
          </a:p>
        </p:txBody>
      </p:sp>
      <p:sp>
        <p:nvSpPr>
          <p:cNvPr id="18" name="object 18"/>
          <p:cNvSpPr txBox="1"/>
          <p:nvPr/>
        </p:nvSpPr>
        <p:spPr>
          <a:xfrm>
            <a:off x="5489559" y="1914419"/>
            <a:ext cx="563245" cy="165430"/>
          </a:xfrm>
          <a:prstGeom prst="rect">
            <a:avLst/>
          </a:prstGeom>
        </p:spPr>
        <p:txBody>
          <a:bodyPr vert="horz" wrap="square" lIns="0" tIns="11430" rIns="0" bIns="0" rtlCol="0">
            <a:spAutoFit/>
          </a:bodyPr>
          <a:lstStyle/>
          <a:p>
            <a:pPr marL="12700">
              <a:spcBef>
                <a:spcPts val="90"/>
              </a:spcBef>
            </a:pPr>
            <a:r>
              <a:rPr sz="1000" i="1" spc="10" dirty="0">
                <a:latin typeface="Arial"/>
                <a:cs typeface="Arial"/>
              </a:rPr>
              <a:t>I</a:t>
            </a:r>
            <a:r>
              <a:rPr sz="550" i="1" spc="10" dirty="0">
                <a:latin typeface="Arial"/>
                <a:cs typeface="Arial"/>
              </a:rPr>
              <a:t>b</a:t>
            </a:r>
            <a:r>
              <a:rPr sz="950" spc="10" dirty="0">
                <a:latin typeface="Microsoft Sans Serif"/>
                <a:cs typeface="Microsoft Sans Serif"/>
              </a:rPr>
              <a:t>=0.116</a:t>
            </a:r>
            <a:r>
              <a:rPr sz="950" spc="-55" dirty="0">
                <a:latin typeface="Microsoft Sans Serif"/>
                <a:cs typeface="Microsoft Sans Serif"/>
              </a:rPr>
              <a:t> </a:t>
            </a:r>
            <a:r>
              <a:rPr sz="950" spc="85" dirty="0">
                <a:latin typeface="Microsoft Sans Serif"/>
                <a:cs typeface="Microsoft Sans Serif"/>
              </a:rPr>
              <a:t>/</a:t>
            </a:r>
            <a:endParaRPr sz="950">
              <a:latin typeface="Microsoft Sans Serif"/>
              <a:cs typeface="Microsoft Sans Serif"/>
            </a:endParaRPr>
          </a:p>
        </p:txBody>
      </p:sp>
      <p:sp>
        <p:nvSpPr>
          <p:cNvPr id="19" name="object 19"/>
          <p:cNvSpPr txBox="1"/>
          <p:nvPr/>
        </p:nvSpPr>
        <p:spPr>
          <a:xfrm>
            <a:off x="6207108" y="1934309"/>
            <a:ext cx="867410" cy="140423"/>
          </a:xfrm>
          <a:prstGeom prst="rect">
            <a:avLst/>
          </a:prstGeom>
        </p:spPr>
        <p:txBody>
          <a:bodyPr vert="horz" wrap="square" lIns="0" tIns="17145" rIns="0" bIns="0" rtlCol="0">
            <a:spAutoFit/>
          </a:bodyPr>
          <a:lstStyle/>
          <a:p>
            <a:pPr marL="12700">
              <a:spcBef>
                <a:spcPts val="135"/>
              </a:spcBef>
            </a:pPr>
            <a:r>
              <a:rPr sz="800" i="1" spc="5" dirty="0">
                <a:latin typeface="Arial"/>
                <a:cs typeface="Arial"/>
              </a:rPr>
              <a:t>t</a:t>
            </a:r>
            <a:r>
              <a:rPr sz="800" spc="5" dirty="0">
                <a:solidFill>
                  <a:srgbClr val="171514"/>
                </a:solidFill>
                <a:latin typeface="Microsoft Sans Serif"/>
                <a:cs typeface="Microsoft Sans Serif"/>
              </a:rPr>
              <a:t>y</a:t>
            </a:r>
            <a:r>
              <a:rPr sz="800" i="1" spc="5" dirty="0">
                <a:solidFill>
                  <a:srgbClr val="171514"/>
                </a:solidFill>
                <a:latin typeface="Arial"/>
                <a:cs typeface="Arial"/>
              </a:rPr>
              <a:t>R</a:t>
            </a:r>
            <a:r>
              <a:rPr sz="500" i="1" spc="5" dirty="0">
                <a:solidFill>
                  <a:srgbClr val="171514"/>
                </a:solidFill>
                <a:latin typeface="Arial"/>
                <a:cs typeface="Arial"/>
              </a:rPr>
              <a:t>b=</a:t>
            </a:r>
            <a:r>
              <a:rPr sz="800" spc="5" dirty="0">
                <a:solidFill>
                  <a:srgbClr val="171514"/>
                </a:solidFill>
                <a:latin typeface="Microsoft Sans Serif"/>
                <a:cs typeface="Microsoft Sans Serif"/>
              </a:rPr>
              <a:t>1000</a:t>
            </a:r>
            <a:r>
              <a:rPr sz="800" spc="-55" dirty="0">
                <a:solidFill>
                  <a:srgbClr val="171514"/>
                </a:solidFill>
                <a:latin typeface="Microsoft Sans Serif"/>
                <a:cs typeface="Microsoft Sans Serif"/>
              </a:rPr>
              <a:t> </a:t>
            </a:r>
            <a:r>
              <a:rPr sz="800" spc="35" dirty="0">
                <a:solidFill>
                  <a:srgbClr val="171514"/>
                </a:solidFill>
                <a:latin typeface="Microsoft Sans Serif"/>
                <a:cs typeface="Microsoft Sans Serif"/>
              </a:rPr>
              <a:t>ohmios</a:t>
            </a:r>
            <a:endParaRPr sz="800">
              <a:latin typeface="Microsoft Sans Serif"/>
              <a:cs typeface="Microsoft Sans Serif"/>
            </a:endParaRPr>
          </a:p>
        </p:txBody>
      </p:sp>
      <p:sp>
        <p:nvSpPr>
          <p:cNvPr id="20" name="object 20"/>
          <p:cNvSpPr txBox="1"/>
          <p:nvPr/>
        </p:nvSpPr>
        <p:spPr>
          <a:xfrm>
            <a:off x="5337184" y="2210561"/>
            <a:ext cx="3954145" cy="330200"/>
          </a:xfrm>
          <a:prstGeom prst="rect">
            <a:avLst/>
          </a:prstGeom>
        </p:spPr>
        <p:txBody>
          <a:bodyPr vert="horz" wrap="square" lIns="0" tIns="12700" rIns="0" bIns="0" rtlCol="0">
            <a:spAutoFit/>
          </a:bodyPr>
          <a:lstStyle/>
          <a:p>
            <a:pPr marL="12700" marR="5080">
              <a:lnSpc>
                <a:spcPct val="142900"/>
              </a:lnSpc>
              <a:spcBef>
                <a:spcPts val="100"/>
              </a:spcBef>
            </a:pPr>
            <a:r>
              <a:rPr sz="700" spc="25" dirty="0">
                <a:solidFill>
                  <a:srgbClr val="171514"/>
                </a:solidFill>
                <a:latin typeface="Microsoft Sans Serif"/>
                <a:cs typeface="Microsoft Sans Serif"/>
              </a:rPr>
              <a:t>encontramos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voltaje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seguro,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también</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voltaje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contacto</a:t>
            </a:r>
            <a:r>
              <a:rPr sz="700"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máximo</a:t>
            </a:r>
            <a:r>
              <a:rPr lang="es-ES" sz="700" spc="3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permitido</a:t>
            </a:r>
            <a:r>
              <a:rPr sz="700" spc="30" dirty="0">
                <a:solidFill>
                  <a:srgbClr val="171514"/>
                </a:solidFill>
                <a:latin typeface="Microsoft Sans Serif"/>
                <a:cs typeface="Microsoft Sans Serif"/>
              </a:rPr>
              <a:t>,</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endParaRPr sz="700" dirty="0">
              <a:latin typeface="Microsoft Sans Serif"/>
              <a:cs typeface="Microsoft Sans Serif"/>
            </a:endParaRPr>
          </a:p>
        </p:txBody>
      </p:sp>
      <p:sp>
        <p:nvSpPr>
          <p:cNvPr id="21" name="object 21"/>
          <p:cNvSpPr txBox="1"/>
          <p:nvPr/>
        </p:nvSpPr>
        <p:spPr>
          <a:xfrm>
            <a:off x="6222206" y="2624580"/>
            <a:ext cx="2372995" cy="228268"/>
          </a:xfrm>
          <a:prstGeom prst="rect">
            <a:avLst/>
          </a:prstGeom>
        </p:spPr>
        <p:txBody>
          <a:bodyPr vert="horz" wrap="square" lIns="0" tIns="12700" rIns="0" bIns="0" rtlCol="0">
            <a:spAutoFit/>
          </a:bodyPr>
          <a:lstStyle/>
          <a:p>
            <a:pPr marL="12700">
              <a:spcBef>
                <a:spcPts val="100"/>
              </a:spcBef>
            </a:pPr>
            <a:r>
              <a:rPr sz="900" i="1" spc="-65" dirty="0">
                <a:latin typeface="Arial"/>
                <a:cs typeface="Arial"/>
              </a:rPr>
              <a:t>V</a:t>
            </a:r>
            <a:r>
              <a:rPr sz="550" i="1" spc="20" dirty="0">
                <a:latin typeface="Arial"/>
                <a:cs typeface="Arial"/>
              </a:rPr>
              <a:t>tocar</a:t>
            </a:r>
            <a:r>
              <a:rPr sz="1200" spc="-40" dirty="0">
                <a:latin typeface="Microsoft Sans Serif"/>
                <a:cs typeface="Microsoft Sans Serif"/>
              </a:rPr>
              <a:t>(</a:t>
            </a:r>
            <a:r>
              <a:rPr sz="900" spc="40" dirty="0">
                <a:latin typeface="Microsoft Sans Serif"/>
                <a:cs typeface="Microsoft Sans Serif"/>
              </a:rPr>
              <a:t>máx.permitido</a:t>
            </a:r>
            <a:r>
              <a:rPr sz="1200" spc="-40" dirty="0">
                <a:latin typeface="Microsoft Sans Serif"/>
                <a:cs typeface="Microsoft Sans Serif"/>
              </a:rPr>
              <a:t>)</a:t>
            </a:r>
            <a:r>
              <a:rPr sz="900" spc="-15" dirty="0">
                <a:latin typeface="Microsoft Sans Serif"/>
                <a:cs typeface="Microsoft Sans Serif"/>
              </a:rPr>
              <a:t>=</a:t>
            </a:r>
            <a:r>
              <a:rPr sz="1300" spc="-45" dirty="0">
                <a:latin typeface="Microsoft Sans Serif"/>
                <a:cs typeface="Microsoft Sans Serif"/>
              </a:rPr>
              <a:t>(</a:t>
            </a:r>
            <a:r>
              <a:rPr sz="900" dirty="0">
                <a:latin typeface="Microsoft Sans Serif"/>
                <a:cs typeface="Microsoft Sans Serif"/>
              </a:rPr>
              <a:t>1,</a:t>
            </a:r>
            <a:r>
              <a:rPr sz="900" spc="-10" dirty="0">
                <a:latin typeface="Microsoft Sans Serif"/>
                <a:cs typeface="Microsoft Sans Serif"/>
              </a:rPr>
              <a:t> </a:t>
            </a:r>
            <a:r>
              <a:rPr sz="900" spc="10" dirty="0">
                <a:latin typeface="Microsoft Sans Serif"/>
                <a:cs typeface="Microsoft Sans Serif"/>
              </a:rPr>
              <a:t>000</a:t>
            </a:r>
            <a:r>
              <a:rPr sz="900" spc="-10" dirty="0">
                <a:latin typeface="Microsoft Sans Serif"/>
                <a:cs typeface="Microsoft Sans Serif"/>
              </a:rPr>
              <a:t> </a:t>
            </a:r>
            <a:r>
              <a:rPr sz="900" spc="-15" dirty="0">
                <a:latin typeface="Microsoft Sans Serif"/>
                <a:cs typeface="Microsoft Sans Serif"/>
              </a:rPr>
              <a:t>+</a:t>
            </a:r>
            <a:r>
              <a:rPr sz="550" spc="5" dirty="0" smtClean="0">
                <a:latin typeface="Microsoft Sans Serif"/>
                <a:cs typeface="Microsoft Sans Serif"/>
              </a:rPr>
              <a:t>1</a:t>
            </a:r>
            <a:r>
              <a:rPr lang="es-ES" sz="550" dirty="0" smtClean="0">
                <a:latin typeface="Microsoft Sans Serif"/>
                <a:cs typeface="Microsoft Sans Serif"/>
              </a:rPr>
              <a:t> </a:t>
            </a:r>
            <a:r>
              <a:rPr sz="550" spc="5" dirty="0" smtClean="0">
                <a:latin typeface="Microsoft Sans Serif"/>
                <a:cs typeface="Microsoft Sans Serif"/>
              </a:rPr>
              <a:t>2</a:t>
            </a:r>
            <a:r>
              <a:rPr sz="1000" i="1" spc="-135" dirty="0" smtClean="0">
                <a:latin typeface="Arial"/>
                <a:cs typeface="Arial"/>
              </a:rPr>
              <a:t>R</a:t>
            </a:r>
            <a:r>
              <a:rPr sz="550" i="1" spc="-55" dirty="0" smtClean="0">
                <a:latin typeface="Arial"/>
                <a:cs typeface="Arial"/>
              </a:rPr>
              <a:t>F</a:t>
            </a:r>
            <a:r>
              <a:rPr sz="1400" spc="-50" dirty="0" smtClean="0">
                <a:latin typeface="Microsoft Sans Serif"/>
                <a:cs typeface="Microsoft Sans Serif"/>
              </a:rPr>
              <a:t>)</a:t>
            </a:r>
            <a:r>
              <a:rPr sz="950" spc="20" dirty="0" smtClean="0">
                <a:latin typeface="Microsoft Sans Serif"/>
                <a:cs typeface="Microsoft Sans Serif"/>
              </a:rPr>
              <a:t>0.116/</a:t>
            </a:r>
            <a:r>
              <a:rPr sz="1000" i="1" spc="65" dirty="0" smtClean="0">
                <a:latin typeface="Arial"/>
                <a:cs typeface="Arial"/>
              </a:rPr>
              <a:t>t</a:t>
            </a:r>
            <a:endParaRPr sz="1000" dirty="0">
              <a:latin typeface="Arial"/>
              <a:cs typeface="Arial"/>
            </a:endParaRPr>
          </a:p>
        </p:txBody>
      </p:sp>
      <p:sp>
        <p:nvSpPr>
          <p:cNvPr id="22" name="object 22"/>
          <p:cNvSpPr txBox="1"/>
          <p:nvPr/>
        </p:nvSpPr>
        <p:spPr>
          <a:xfrm>
            <a:off x="9376885" y="2694431"/>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(4.2)</a:t>
            </a:r>
            <a:endParaRPr sz="850">
              <a:latin typeface="Microsoft Sans Serif"/>
              <a:cs typeface="Microsoft Sans Serif"/>
            </a:endParaRPr>
          </a:p>
        </p:txBody>
      </p:sp>
      <p:sp>
        <p:nvSpPr>
          <p:cNvPr id="23" name="object 23"/>
          <p:cNvSpPr txBox="1"/>
          <p:nvPr/>
        </p:nvSpPr>
        <p:spPr>
          <a:xfrm>
            <a:off x="5337143" y="2971603"/>
            <a:ext cx="4313555" cy="793115"/>
          </a:xfrm>
          <a:prstGeom prst="rect">
            <a:avLst/>
          </a:prstGeom>
        </p:spPr>
        <p:txBody>
          <a:bodyPr vert="horz" wrap="square" lIns="0" tIns="17145" rIns="0" bIns="0" rtlCol="0">
            <a:spAutoFit/>
          </a:bodyPr>
          <a:lstStyle/>
          <a:p>
            <a:pPr marL="12700" marR="5080">
              <a:lnSpc>
                <a:spcPct val="117600"/>
              </a:lnSpc>
              <a:spcBef>
                <a:spcPts val="135"/>
              </a:spcBef>
            </a:pPr>
            <a:r>
              <a:rPr sz="850" spc="-6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evidente</a:t>
            </a:r>
            <a:r>
              <a:rPr sz="850" dirty="0">
                <a:solidFill>
                  <a:srgbClr val="171514"/>
                </a:solidFill>
                <a:latin typeface="Microsoft Sans Serif"/>
                <a:cs typeface="Microsoft Sans Serif"/>
              </a:rPr>
              <a:t> a </a:t>
            </a:r>
            <a:r>
              <a:rPr sz="850" spc="45" dirty="0">
                <a:solidFill>
                  <a:srgbClr val="171514"/>
                </a:solidFill>
                <a:latin typeface="Microsoft Sans Serif"/>
                <a:cs typeface="Microsoft Sans Serif"/>
              </a:rPr>
              <a:t>partir</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las </a:t>
            </a:r>
            <a:r>
              <a:rPr sz="850" spc="-35" dirty="0">
                <a:solidFill>
                  <a:srgbClr val="171514"/>
                </a:solidFill>
                <a:latin typeface="Microsoft Sans Serif"/>
                <a:cs typeface="Microsoft Sans Serif"/>
              </a:rPr>
              <a:t>Ecs.</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(4.1)</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(4.2)</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45" dirty="0">
                <a:solidFill>
                  <a:srgbClr val="171514"/>
                </a:solidFill>
                <a:latin typeface="Microsoft Sans Serif"/>
                <a:cs typeface="Microsoft Sans Serif"/>
              </a:rPr>
              <a:t>magnitud</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15" dirty="0" err="1">
                <a:solidFill>
                  <a:srgbClr val="171514"/>
                </a:solidFill>
                <a:latin typeface="Microsoft Sans Serif"/>
                <a:cs typeface="Microsoft Sans Serif"/>
              </a:rPr>
              <a:t>resistencia</a:t>
            </a:r>
            <a:r>
              <a:rPr sz="850" i="1" spc="15" dirty="0" err="1">
                <a:solidFill>
                  <a:srgbClr val="171514"/>
                </a:solidFill>
                <a:latin typeface="Arial"/>
                <a:cs typeface="Arial"/>
              </a:rPr>
              <a:t>R</a:t>
            </a:r>
            <a:r>
              <a:rPr sz="500" i="1" spc="15" dirty="0" err="1">
                <a:solidFill>
                  <a:srgbClr val="171514"/>
                </a:solidFill>
                <a:latin typeface="Arial"/>
                <a:cs typeface="Arial"/>
              </a:rPr>
              <a:t>F</a:t>
            </a:r>
            <a:r>
              <a:rPr sz="850" spc="15" dirty="0" err="1">
                <a:solidFill>
                  <a:srgbClr val="171514"/>
                </a:solidFill>
                <a:latin typeface="Microsoft Sans Serif"/>
                <a:cs typeface="Microsoft Sans Serif"/>
              </a:rPr>
              <a:t>entre</a:t>
            </a:r>
            <a:r>
              <a:rPr sz="850" dirty="0">
                <a:solidFill>
                  <a:srgbClr val="171514"/>
                </a:solidFill>
                <a:latin typeface="Microsoft Sans Serif"/>
                <a:cs typeface="Microsoft Sans Serif"/>
              </a:rPr>
              <a:t> </a:t>
            </a:r>
            <a:r>
              <a:rPr sz="850" spc="15" dirty="0" smtClean="0">
                <a:solidFill>
                  <a:srgbClr val="171514"/>
                </a:solidFill>
                <a:latin typeface="Microsoft Sans Serif"/>
                <a:cs typeface="Microsoft Sans Serif"/>
              </a:rPr>
              <a:t>el</a:t>
            </a:r>
            <a:r>
              <a:rPr lang="es-ES" sz="850" spc="15" dirty="0" smtClean="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pie </a:t>
            </a:r>
            <a:r>
              <a:rPr sz="850" spc="5" dirty="0">
                <a:solidFill>
                  <a:srgbClr val="171514"/>
                </a:solidFill>
                <a:latin typeface="Microsoft Sans Serif"/>
                <a:cs typeface="Microsoft Sans Serif"/>
              </a:rPr>
              <a:t>y </a:t>
            </a:r>
            <a:r>
              <a:rPr sz="850" spc="15" dirty="0">
                <a:solidFill>
                  <a:srgbClr val="171514"/>
                </a:solidFill>
                <a:latin typeface="Microsoft Sans Serif"/>
                <a:cs typeface="Microsoft Sans Serif"/>
              </a:rPr>
              <a:t>el </a:t>
            </a:r>
            <a:r>
              <a:rPr sz="850" spc="20" dirty="0">
                <a:solidFill>
                  <a:srgbClr val="171514"/>
                </a:solidFill>
                <a:latin typeface="Microsoft Sans Serif"/>
                <a:cs typeface="Microsoft Sans Serif"/>
              </a:rPr>
              <a:t>suelo </a:t>
            </a:r>
            <a:r>
              <a:rPr sz="850" spc="30" dirty="0">
                <a:solidFill>
                  <a:srgbClr val="171514"/>
                </a:solidFill>
                <a:latin typeface="Microsoft Sans Serif"/>
                <a:cs typeface="Microsoft Sans Serif"/>
              </a:rPr>
              <a:t>tiene </a:t>
            </a:r>
            <a:r>
              <a:rPr sz="850" spc="35" dirty="0">
                <a:solidFill>
                  <a:srgbClr val="171514"/>
                </a:solidFill>
                <a:latin typeface="Microsoft Sans Serif"/>
                <a:cs typeface="Microsoft Sans Serif"/>
              </a:rPr>
              <a:t>una </a:t>
            </a:r>
            <a:r>
              <a:rPr sz="850" spc="25" dirty="0">
                <a:solidFill>
                  <a:srgbClr val="171514"/>
                </a:solidFill>
                <a:latin typeface="Microsoft Sans Serif"/>
                <a:cs typeface="Microsoft Sans Serif"/>
              </a:rPr>
              <a:t>influencia </a:t>
            </a:r>
            <a:r>
              <a:rPr sz="850" spc="45" dirty="0">
                <a:solidFill>
                  <a:srgbClr val="171514"/>
                </a:solidFill>
                <a:latin typeface="Microsoft Sans Serif"/>
                <a:cs typeface="Microsoft Sans Serif"/>
              </a:rPr>
              <a:t>muy </a:t>
            </a:r>
            <a:r>
              <a:rPr sz="850" spc="35" dirty="0">
                <a:solidFill>
                  <a:srgbClr val="171514"/>
                </a:solidFill>
                <a:latin typeface="Microsoft Sans Serif"/>
                <a:cs typeface="Microsoft Sans Serif"/>
              </a:rPr>
              <a:t>grande </a:t>
            </a:r>
            <a:r>
              <a:rPr sz="850" spc="25" dirty="0">
                <a:solidFill>
                  <a:srgbClr val="171514"/>
                </a:solidFill>
                <a:latin typeface="Microsoft Sans Serif"/>
                <a:cs typeface="Microsoft Sans Serif"/>
              </a:rPr>
              <a:t>en </a:t>
            </a:r>
            <a:r>
              <a:rPr sz="850" spc="15" dirty="0">
                <a:solidFill>
                  <a:srgbClr val="171514"/>
                </a:solidFill>
                <a:latin typeface="Microsoft Sans Serif"/>
                <a:cs typeface="Microsoft Sans Serif"/>
              </a:rPr>
              <a:t>el </a:t>
            </a:r>
            <a:r>
              <a:rPr sz="850" spc="25" dirty="0">
                <a:solidFill>
                  <a:srgbClr val="171514"/>
                </a:solidFill>
                <a:latin typeface="Microsoft Sans Serif"/>
                <a:cs typeface="Microsoft Sans Serif"/>
              </a:rPr>
              <a:t>valor </a:t>
            </a:r>
            <a:r>
              <a:rPr sz="850" spc="40" dirty="0">
                <a:solidFill>
                  <a:srgbClr val="171514"/>
                </a:solidFill>
                <a:latin typeface="Microsoft Sans Serif"/>
                <a:cs typeface="Microsoft Sans Serif"/>
              </a:rPr>
              <a:t>máximo </a:t>
            </a:r>
            <a:r>
              <a:rPr sz="850" spc="30" dirty="0">
                <a:solidFill>
                  <a:srgbClr val="171514"/>
                </a:solidFill>
                <a:latin typeface="Microsoft Sans Serif"/>
                <a:cs typeface="Microsoft Sans Serif"/>
              </a:rPr>
              <a:t>permisible</a:t>
            </a:r>
            <a:r>
              <a:rPr sz="850" spc="30" dirty="0">
                <a:solidFill>
                  <a:srgbClr val="171514"/>
                </a:solidFill>
                <a:latin typeface="Microsoft Sans Serif"/>
                <a:cs typeface="Microsoft Sans Serif"/>
              </a:rPr>
              <a:t> </a:t>
            </a:r>
            <a:r>
              <a:rPr sz="850" spc="25" dirty="0">
                <a:solidFill>
                  <a:srgbClr val="171514"/>
                </a:solidFill>
                <a:latin typeface="Microsoft Sans Serif"/>
                <a:cs typeface="Microsoft Sans Serif"/>
              </a:rPr>
              <a:t>de </a:t>
            </a:r>
            <a:r>
              <a:rPr sz="850" spc="15" dirty="0" err="1" smtClean="0">
                <a:solidFill>
                  <a:srgbClr val="171514"/>
                </a:solidFill>
                <a:latin typeface="Microsoft Sans Serif"/>
                <a:cs typeface="Microsoft Sans Serif"/>
              </a:rPr>
              <a:t>los</a:t>
            </a:r>
            <a:r>
              <a:rPr lang="es-ES" sz="850" spc="15" dirty="0" smtClean="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voltajes</a:t>
            </a:r>
            <a:r>
              <a:rPr sz="850" spc="-5"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paso</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contacto.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A</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efectos</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prácticos,</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posible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considerar</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pie</a:t>
            </a:r>
            <a:r>
              <a:rPr sz="850" spc="-5" dirty="0">
                <a:solidFill>
                  <a:srgbClr val="171514"/>
                </a:solidFill>
                <a:latin typeface="Microsoft Sans Serif"/>
                <a:cs typeface="Microsoft Sans Serif"/>
              </a:rPr>
              <a:t> </a:t>
            </a:r>
            <a:r>
              <a:rPr sz="850" spc="35" dirty="0" err="1">
                <a:solidFill>
                  <a:srgbClr val="171514"/>
                </a:solidFill>
                <a:latin typeface="Microsoft Sans Serif"/>
                <a:cs typeface="Microsoft Sans Serif"/>
              </a:rPr>
              <a:t>como</a:t>
            </a:r>
            <a:r>
              <a:rPr sz="850" dirty="0">
                <a:solidFill>
                  <a:srgbClr val="171514"/>
                </a:solidFill>
                <a:latin typeface="Microsoft Sans Serif"/>
                <a:cs typeface="Microsoft Sans Serif"/>
              </a:rPr>
              <a:t> </a:t>
            </a:r>
            <a:r>
              <a:rPr sz="850" spc="50" dirty="0" smtClean="0">
                <a:solidFill>
                  <a:srgbClr val="171514"/>
                </a:solidFill>
                <a:latin typeface="Microsoft Sans Serif"/>
                <a:cs typeface="Microsoft Sans Serif"/>
              </a:rPr>
              <a:t>un</a:t>
            </a:r>
            <a:r>
              <a:rPr lang="es-ES" sz="850" spc="5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electrodo</a:t>
            </a:r>
            <a:r>
              <a:rPr sz="850" spc="3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circular </a:t>
            </a:r>
            <a:r>
              <a:rPr sz="850" spc="20" dirty="0">
                <a:solidFill>
                  <a:srgbClr val="171514"/>
                </a:solidFill>
                <a:latin typeface="Microsoft Sans Serif"/>
                <a:cs typeface="Microsoft Sans Serif"/>
              </a:rPr>
              <a:t>cuyo </a:t>
            </a:r>
            <a:r>
              <a:rPr sz="850" spc="35" dirty="0">
                <a:solidFill>
                  <a:srgbClr val="171514"/>
                </a:solidFill>
                <a:latin typeface="Microsoft Sans Serif"/>
                <a:cs typeface="Microsoft Sans Serif"/>
              </a:rPr>
              <a:t>radio </a:t>
            </a:r>
            <a:r>
              <a:rPr sz="850" spc="-10" dirty="0">
                <a:solidFill>
                  <a:srgbClr val="171514"/>
                </a:solidFill>
                <a:latin typeface="Microsoft Sans Serif"/>
                <a:cs typeface="Microsoft Sans Serif"/>
              </a:rPr>
              <a:t>es </a:t>
            </a:r>
            <a:r>
              <a:rPr sz="850" spc="25" dirty="0">
                <a:solidFill>
                  <a:srgbClr val="171514"/>
                </a:solidFill>
                <a:latin typeface="Microsoft Sans Serif"/>
                <a:cs typeface="Microsoft Sans Serif"/>
              </a:rPr>
              <a:t>de </a:t>
            </a:r>
            <a:r>
              <a:rPr sz="850" spc="30" dirty="0">
                <a:solidFill>
                  <a:srgbClr val="171514"/>
                </a:solidFill>
                <a:latin typeface="Microsoft Sans Serif"/>
                <a:cs typeface="Microsoft Sans Serif"/>
              </a:rPr>
              <a:t>unos </a:t>
            </a:r>
            <a:r>
              <a:rPr sz="850" spc="10" dirty="0">
                <a:solidFill>
                  <a:srgbClr val="171514"/>
                </a:solidFill>
                <a:latin typeface="Microsoft Sans Serif"/>
                <a:cs typeface="Microsoft Sans Serif"/>
              </a:rPr>
              <a:t>8 </a:t>
            </a:r>
            <a:r>
              <a:rPr sz="850" spc="20" dirty="0">
                <a:solidFill>
                  <a:srgbClr val="171514"/>
                </a:solidFill>
                <a:latin typeface="Microsoft Sans Serif"/>
                <a:cs typeface="Microsoft Sans Serif"/>
              </a:rPr>
              <a:t>cm; </a:t>
            </a:r>
            <a:r>
              <a:rPr sz="850" spc="10" dirty="0">
                <a:solidFill>
                  <a:srgbClr val="171514"/>
                </a:solidFill>
                <a:latin typeface="Microsoft Sans Serif"/>
                <a:cs typeface="Microsoft Sans Serif"/>
              </a:rPr>
              <a:t>la </a:t>
            </a:r>
            <a:r>
              <a:rPr sz="850" spc="15" dirty="0">
                <a:solidFill>
                  <a:srgbClr val="171514"/>
                </a:solidFill>
                <a:latin typeface="Microsoft Sans Serif"/>
                <a:cs typeface="Microsoft Sans Serif"/>
              </a:rPr>
              <a:t>resistencia </a:t>
            </a:r>
            <a:r>
              <a:rPr sz="850" dirty="0">
                <a:solidFill>
                  <a:srgbClr val="171514"/>
                </a:solidFill>
                <a:latin typeface="Microsoft Sans Serif"/>
                <a:cs typeface="Microsoft Sans Serif"/>
              </a:rPr>
              <a:t>a </a:t>
            </a:r>
            <a:r>
              <a:rPr sz="850" spc="40" dirty="0">
                <a:solidFill>
                  <a:srgbClr val="171514"/>
                </a:solidFill>
                <a:latin typeface="Microsoft Sans Serif"/>
                <a:cs typeface="Microsoft Sans Serif"/>
              </a:rPr>
              <a:t>tierra</a:t>
            </a:r>
            <a:r>
              <a:rPr sz="850" spc="40" dirty="0">
                <a:solidFill>
                  <a:srgbClr val="171514"/>
                </a:solidFill>
                <a:latin typeface="Microsoft Sans Serif"/>
                <a:cs typeface="Microsoft Sans Serif"/>
              </a:rPr>
              <a:t> </a:t>
            </a:r>
            <a:r>
              <a:rPr sz="850" spc="25" dirty="0">
                <a:solidFill>
                  <a:srgbClr val="171514"/>
                </a:solidFill>
                <a:latin typeface="Microsoft Sans Serif"/>
                <a:cs typeface="Microsoft Sans Serif"/>
              </a:rPr>
              <a:t>de </a:t>
            </a:r>
            <a:r>
              <a:rPr sz="850" spc="30" dirty="0" err="1" smtClean="0">
                <a:solidFill>
                  <a:srgbClr val="171514"/>
                </a:solidFill>
                <a:latin typeface="Microsoft Sans Serif"/>
                <a:cs typeface="Microsoft Sans Serif"/>
              </a:rPr>
              <a:t>dicho</a:t>
            </a:r>
            <a:r>
              <a:rPr lang="es-ES" sz="850" spc="3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electrodo</a:t>
            </a:r>
            <a:r>
              <a:rPr sz="850" spc="-5" dirty="0" smtClean="0">
                <a:solidFill>
                  <a:srgbClr val="171514"/>
                </a:solidFill>
                <a:latin typeface="Microsoft Sans Serif"/>
                <a:cs typeface="Microsoft Sans Serif"/>
              </a:rPr>
              <a:t> </a:t>
            </a:r>
            <a:r>
              <a:rPr sz="850" spc="-10" dirty="0">
                <a:solidFill>
                  <a:srgbClr val="171514"/>
                </a:solidFill>
                <a:latin typeface="Microsoft Sans Serif"/>
                <a:cs typeface="Microsoft Sans Serif"/>
              </a:rPr>
              <a:t>se</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obtiene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ecuación</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(3.9)</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para</a:t>
            </a:r>
            <a:r>
              <a:rPr sz="850" i="1" spc="10" dirty="0">
                <a:solidFill>
                  <a:srgbClr val="171514"/>
                </a:solidFill>
                <a:latin typeface="Arial"/>
                <a:cs typeface="Arial"/>
              </a:rPr>
              <a:t>h</a:t>
            </a:r>
            <a:r>
              <a:rPr sz="850" spc="10" dirty="0">
                <a:solidFill>
                  <a:srgbClr val="171514"/>
                </a:solidFill>
                <a:latin typeface="Microsoft Sans Serif"/>
                <a:cs typeface="Microsoft Sans Serif"/>
              </a:rPr>
              <a:t>=0,</a:t>
            </a:r>
            <a:r>
              <a:rPr sz="850" i="1" spc="10" dirty="0">
                <a:solidFill>
                  <a:srgbClr val="171514"/>
                </a:solidFill>
                <a:latin typeface="Arial"/>
                <a:cs typeface="Arial"/>
              </a:rPr>
              <a:t>a</a:t>
            </a:r>
            <a:r>
              <a:rPr sz="850" spc="10" dirty="0">
                <a:solidFill>
                  <a:srgbClr val="171514"/>
                </a:solidFill>
                <a:latin typeface="Microsoft Sans Serif"/>
                <a:cs typeface="Microsoft Sans Serif"/>
              </a:rPr>
              <a:t>=0.08,</a:t>
            </a:r>
            <a:endParaRPr sz="850" dirty="0">
              <a:latin typeface="Microsoft Sans Serif"/>
              <a:cs typeface="Microsoft Sans Serif"/>
            </a:endParaRPr>
          </a:p>
        </p:txBody>
      </p:sp>
      <p:sp>
        <p:nvSpPr>
          <p:cNvPr id="24" name="object 24"/>
          <p:cNvSpPr txBox="1"/>
          <p:nvPr/>
        </p:nvSpPr>
        <p:spPr>
          <a:xfrm>
            <a:off x="6793706" y="3965189"/>
            <a:ext cx="1354455" cy="173766"/>
          </a:xfrm>
          <a:prstGeom prst="rect">
            <a:avLst/>
          </a:prstGeom>
        </p:spPr>
        <p:txBody>
          <a:bodyPr vert="horz" wrap="square" lIns="0" tIns="12065" rIns="0" bIns="0" rtlCol="0">
            <a:spAutoFit/>
          </a:bodyPr>
          <a:lstStyle/>
          <a:p>
            <a:pPr marL="38100">
              <a:spcBef>
                <a:spcPts val="95"/>
              </a:spcBef>
              <a:tabLst>
                <a:tab pos="804545" algn="l"/>
                <a:tab pos="1054735" algn="l"/>
              </a:tabLst>
            </a:pPr>
            <a:r>
              <a:rPr sz="1050" i="1" spc="-100" dirty="0">
                <a:latin typeface="Arial"/>
                <a:cs typeface="Arial"/>
              </a:rPr>
              <a:t>R</a:t>
            </a:r>
            <a:r>
              <a:rPr sz="600" i="1" spc="-100" dirty="0">
                <a:latin typeface="Arial"/>
                <a:cs typeface="Arial"/>
              </a:rPr>
              <a:t>F</a:t>
            </a:r>
            <a:r>
              <a:rPr sz="600" i="1" spc="270" dirty="0">
                <a:latin typeface="Arial"/>
                <a:cs typeface="Arial"/>
              </a:rPr>
              <a:t> </a:t>
            </a:r>
            <a:r>
              <a:rPr sz="1000" spc="-15" dirty="0">
                <a:latin typeface="Microsoft Sans Serif"/>
                <a:cs typeface="Microsoft Sans Serif"/>
              </a:rPr>
              <a:t>=</a:t>
            </a:r>
            <a:r>
              <a:rPr sz="1500" u="sng" spc="540" baseline="36111" dirty="0">
                <a:uFill>
                  <a:solidFill>
                    <a:srgbClr val="000000"/>
                  </a:solidFill>
                </a:uFill>
                <a:latin typeface="Microsoft Sans Serif"/>
                <a:cs typeface="Microsoft Sans Serif"/>
              </a:rPr>
              <a:t> </a:t>
            </a:r>
            <a:r>
              <a:rPr sz="1575" i="1" u="sng" baseline="34391" dirty="0">
                <a:uFill>
                  <a:solidFill>
                    <a:srgbClr val="000000"/>
                  </a:solidFill>
                </a:uFill>
                <a:latin typeface="Arial"/>
                <a:cs typeface="Arial"/>
              </a:rPr>
              <a:t>ρ</a:t>
            </a:r>
            <a:r>
              <a:rPr sz="1575" i="1" spc="419" baseline="34391" dirty="0">
                <a:latin typeface="Arial"/>
                <a:cs typeface="Arial"/>
              </a:rPr>
              <a:t> </a:t>
            </a:r>
            <a:r>
              <a:rPr sz="1000" spc="-15" dirty="0">
                <a:latin typeface="Microsoft Sans Serif"/>
                <a:cs typeface="Microsoft Sans Serif"/>
              </a:rPr>
              <a:t>=</a:t>
            </a:r>
            <a:r>
              <a:rPr sz="1500" u="sng" spc="-22" baseline="36111" dirty="0">
                <a:uFill>
                  <a:solidFill>
                    <a:srgbClr val="000000"/>
                  </a:solidFill>
                </a:uFill>
                <a:latin typeface="Times New Roman"/>
                <a:cs typeface="Times New Roman"/>
              </a:rPr>
              <a:t>	</a:t>
            </a:r>
            <a:r>
              <a:rPr sz="1575" i="1" u="sng" baseline="34391" dirty="0">
                <a:uFill>
                  <a:solidFill>
                    <a:srgbClr val="000000"/>
                  </a:solidFill>
                </a:uFill>
                <a:latin typeface="Arial"/>
                <a:cs typeface="Arial"/>
              </a:rPr>
              <a:t>ρ	</a:t>
            </a:r>
            <a:r>
              <a:rPr sz="1000" spc="-70" dirty="0">
                <a:latin typeface="Lucida Sans Unicode"/>
                <a:cs typeface="Lucida Sans Unicode"/>
              </a:rPr>
              <a:t>≅</a:t>
            </a:r>
            <a:r>
              <a:rPr sz="1000" spc="-70" dirty="0">
                <a:latin typeface="Microsoft Sans Serif"/>
                <a:cs typeface="Microsoft Sans Serif"/>
              </a:rPr>
              <a:t>3</a:t>
            </a:r>
            <a:r>
              <a:rPr sz="1050" i="1" spc="-70" dirty="0">
                <a:latin typeface="Arial"/>
                <a:cs typeface="Arial"/>
              </a:rPr>
              <a:t>ρ</a:t>
            </a:r>
            <a:endParaRPr sz="1050">
              <a:latin typeface="Arial"/>
              <a:cs typeface="Arial"/>
            </a:endParaRPr>
          </a:p>
        </p:txBody>
      </p:sp>
      <p:sp>
        <p:nvSpPr>
          <p:cNvPr id="25" name="object 25"/>
          <p:cNvSpPr txBox="1"/>
          <p:nvPr/>
        </p:nvSpPr>
        <p:spPr>
          <a:xfrm>
            <a:off x="5337188" y="4062423"/>
            <a:ext cx="4000500" cy="613410"/>
          </a:xfrm>
          <a:prstGeom prst="rect">
            <a:avLst/>
          </a:prstGeom>
        </p:spPr>
        <p:txBody>
          <a:bodyPr vert="horz" wrap="square" lIns="0" tIns="12065" rIns="0" bIns="0" rtlCol="0">
            <a:spAutoFit/>
          </a:bodyPr>
          <a:lstStyle/>
          <a:p>
            <a:pPr marL="257175" algn="ctr">
              <a:spcBef>
                <a:spcPts val="95"/>
              </a:spcBef>
              <a:tabLst>
                <a:tab pos="558800" algn="l"/>
              </a:tabLst>
            </a:pPr>
            <a:r>
              <a:rPr sz="1000" spc="-5" dirty="0">
                <a:latin typeface="Microsoft Sans Serif"/>
                <a:cs typeface="Microsoft Sans Serif"/>
              </a:rPr>
              <a:t>4</a:t>
            </a:r>
            <a:r>
              <a:rPr sz="1050" i="1" spc="-5" dirty="0">
                <a:latin typeface="Arial"/>
                <a:cs typeface="Arial"/>
              </a:rPr>
              <a:t>a	</a:t>
            </a:r>
            <a:r>
              <a:rPr sz="950" spc="5" dirty="0">
                <a:latin typeface="Microsoft Sans Serif"/>
                <a:cs typeface="Microsoft Sans Serif"/>
              </a:rPr>
              <a:t>4×0.08</a:t>
            </a:r>
            <a:endParaRPr sz="950" dirty="0">
              <a:latin typeface="Microsoft Sans Serif"/>
              <a:cs typeface="Microsoft Sans Serif"/>
            </a:endParaRPr>
          </a:p>
          <a:p>
            <a:pPr marL="12700" marR="5080">
              <a:lnSpc>
                <a:spcPct val="133400"/>
              </a:lnSpc>
              <a:spcBef>
                <a:spcPts val="969"/>
              </a:spcBef>
            </a:pPr>
            <a:r>
              <a:rPr sz="750" spc="20" dirty="0">
                <a:solidFill>
                  <a:srgbClr val="171514"/>
                </a:solidFill>
                <a:latin typeface="Microsoft Sans Serif"/>
                <a:cs typeface="Microsoft Sans Serif"/>
              </a:rPr>
              <a:t>dónde</a:t>
            </a:r>
            <a:r>
              <a:rPr sz="750" i="1" spc="20" dirty="0">
                <a:solidFill>
                  <a:srgbClr val="171514"/>
                </a:solidFill>
                <a:latin typeface="Arial"/>
                <a:cs typeface="Arial"/>
              </a:rPr>
              <a:t>ρ</a:t>
            </a:r>
            <a:r>
              <a:rPr sz="750" spc="20"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suelo.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Sustituyendo</a:t>
            </a:r>
            <a:r>
              <a:rPr sz="750" spc="10" dirty="0">
                <a:solidFill>
                  <a:srgbClr val="171514"/>
                </a:solidFill>
                <a:latin typeface="Microsoft Sans Serif"/>
                <a:cs typeface="Microsoft Sans Serif"/>
              </a:rPr>
              <a:t> este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valor</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de</a:t>
            </a:r>
            <a:r>
              <a:rPr sz="750" i="1" spc="-5" dirty="0">
                <a:solidFill>
                  <a:srgbClr val="171514"/>
                </a:solidFill>
                <a:latin typeface="Arial"/>
                <a:cs typeface="Arial"/>
              </a:rPr>
              <a:t>R</a:t>
            </a:r>
            <a:r>
              <a:rPr sz="450" i="1" spc="-5" dirty="0">
                <a:solidFill>
                  <a:srgbClr val="171514"/>
                </a:solidFill>
                <a:latin typeface="Arial"/>
                <a:cs typeface="Arial"/>
              </a:rPr>
              <a:t>F</a:t>
            </a:r>
            <a:r>
              <a:rPr sz="750" spc="-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ecuaciones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(4.1)</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(4.2</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encontramos</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paso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máximo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permisible</a:t>
            </a:r>
            <a:r>
              <a:rPr sz="750" spc="-5" dirty="0">
                <a:solidFill>
                  <a:srgbClr val="171514"/>
                </a:solidFill>
                <a:latin typeface="Microsoft Sans Serif"/>
                <a:cs typeface="Microsoft Sans Serif"/>
              </a:rPr>
              <a:t> es</a:t>
            </a:r>
            <a:endParaRPr sz="750" dirty="0">
              <a:latin typeface="Microsoft Sans Serif"/>
              <a:cs typeface="Microsoft Sans Serif"/>
            </a:endParaRPr>
          </a:p>
        </p:txBody>
      </p:sp>
      <p:sp>
        <p:nvSpPr>
          <p:cNvPr id="26" name="object 26"/>
          <p:cNvSpPr txBox="1"/>
          <p:nvPr/>
        </p:nvSpPr>
        <p:spPr>
          <a:xfrm>
            <a:off x="7730728" y="4741311"/>
            <a:ext cx="611505" cy="371475"/>
          </a:xfrm>
          <a:prstGeom prst="rect">
            <a:avLst/>
          </a:prstGeom>
        </p:spPr>
        <p:txBody>
          <a:bodyPr vert="horz" wrap="square" lIns="0" tIns="40640" rIns="0" bIns="0" rtlCol="0">
            <a:spAutoFit/>
          </a:bodyPr>
          <a:lstStyle/>
          <a:p>
            <a:pPr marL="12700">
              <a:spcBef>
                <a:spcPts val="320"/>
              </a:spcBef>
            </a:pPr>
            <a:r>
              <a:rPr sz="850" u="sng" dirty="0">
                <a:uFill>
                  <a:solidFill>
                    <a:srgbClr val="000000"/>
                  </a:solidFill>
                </a:uFill>
                <a:latin typeface="Microsoft Sans Serif"/>
                <a:cs typeface="Microsoft Sans Serif"/>
              </a:rPr>
              <a:t>(116</a:t>
            </a:r>
            <a:r>
              <a:rPr sz="850" u="sng" spc="-35" dirty="0">
                <a:uFill>
                  <a:solidFill>
                    <a:srgbClr val="000000"/>
                  </a:solidFill>
                </a:uFill>
                <a:latin typeface="Microsoft Sans Serif"/>
                <a:cs typeface="Microsoft Sans Serif"/>
              </a:rPr>
              <a:t> </a:t>
            </a:r>
            <a:r>
              <a:rPr sz="850" u="sng" spc="-15" dirty="0">
                <a:uFill>
                  <a:solidFill>
                    <a:srgbClr val="000000"/>
                  </a:solidFill>
                </a:uFill>
                <a:latin typeface="Microsoft Sans Serif"/>
                <a:cs typeface="Microsoft Sans Serif"/>
              </a:rPr>
              <a:t>+</a:t>
            </a:r>
            <a:r>
              <a:rPr sz="850" u="sng" spc="-30" dirty="0">
                <a:uFill>
                  <a:solidFill>
                    <a:srgbClr val="000000"/>
                  </a:solidFill>
                </a:uFill>
                <a:latin typeface="Microsoft Sans Serif"/>
                <a:cs typeface="Microsoft Sans Serif"/>
              </a:rPr>
              <a:t> </a:t>
            </a:r>
            <a:r>
              <a:rPr sz="850" u="sng" dirty="0">
                <a:uFill>
                  <a:solidFill>
                    <a:srgbClr val="000000"/>
                  </a:solidFill>
                </a:uFill>
                <a:latin typeface="Microsoft Sans Serif"/>
                <a:cs typeface="Microsoft Sans Serif"/>
              </a:rPr>
              <a:t>0,7</a:t>
            </a:r>
            <a:r>
              <a:rPr sz="850" i="1" u="sng" dirty="0">
                <a:uFill>
                  <a:solidFill>
                    <a:srgbClr val="000000"/>
                  </a:solidFill>
                </a:uFill>
                <a:latin typeface="Arial"/>
                <a:cs typeface="Arial"/>
              </a:rPr>
              <a:t>ρ</a:t>
            </a:r>
            <a:r>
              <a:rPr sz="850" u="sng" dirty="0">
                <a:uFill>
                  <a:solidFill>
                    <a:srgbClr val="000000"/>
                  </a:solidFill>
                </a:uFill>
                <a:latin typeface="Microsoft Sans Serif"/>
                <a:cs typeface="Microsoft Sans Serif"/>
              </a:rPr>
              <a:t>)</a:t>
            </a:r>
            <a:endParaRPr sz="850">
              <a:latin typeface="Microsoft Sans Serif"/>
              <a:cs typeface="Microsoft Sans Serif"/>
            </a:endParaRPr>
          </a:p>
          <a:p>
            <a:pPr marL="123189" algn="ctr">
              <a:spcBef>
                <a:spcPts val="220"/>
              </a:spcBef>
            </a:pPr>
            <a:r>
              <a:rPr sz="1050" i="1" spc="65" dirty="0">
                <a:latin typeface="Arial"/>
                <a:cs typeface="Arial"/>
              </a:rPr>
              <a:t>t</a:t>
            </a:r>
            <a:endParaRPr sz="1050">
              <a:latin typeface="Arial"/>
              <a:cs typeface="Arial"/>
            </a:endParaRPr>
          </a:p>
        </p:txBody>
      </p:sp>
      <p:sp>
        <p:nvSpPr>
          <p:cNvPr id="27" name="object 27"/>
          <p:cNvSpPr txBox="1"/>
          <p:nvPr/>
        </p:nvSpPr>
        <p:spPr>
          <a:xfrm>
            <a:off x="6558771" y="4855309"/>
            <a:ext cx="1078230" cy="140423"/>
          </a:xfrm>
          <a:prstGeom prst="rect">
            <a:avLst/>
          </a:prstGeom>
        </p:spPr>
        <p:txBody>
          <a:bodyPr vert="horz" wrap="square" lIns="0" tIns="17145" rIns="0" bIns="0" rtlCol="0">
            <a:spAutoFit/>
          </a:bodyPr>
          <a:lstStyle/>
          <a:p>
            <a:pPr marL="12700">
              <a:spcBef>
                <a:spcPts val="135"/>
              </a:spcBef>
            </a:pPr>
            <a:r>
              <a:rPr sz="800" i="1" spc="20" dirty="0">
                <a:latin typeface="Arial"/>
                <a:cs typeface="Arial"/>
              </a:rPr>
              <a:t>V</a:t>
            </a:r>
            <a:r>
              <a:rPr sz="500" i="1" spc="20" dirty="0">
                <a:latin typeface="Arial"/>
                <a:cs typeface="Arial"/>
              </a:rPr>
              <a:t>paso</a:t>
            </a:r>
            <a:r>
              <a:rPr sz="800" spc="20" dirty="0">
                <a:latin typeface="Microsoft Sans Serif"/>
                <a:cs typeface="Microsoft Sans Serif"/>
              </a:rPr>
              <a:t>(máx.permitido)</a:t>
            </a:r>
            <a:r>
              <a:rPr sz="800" spc="-50" dirty="0">
                <a:latin typeface="Microsoft Sans Serif"/>
                <a:cs typeface="Microsoft Sans Serif"/>
              </a:rPr>
              <a:t> </a:t>
            </a:r>
            <a:r>
              <a:rPr sz="800" spc="-10" dirty="0">
                <a:latin typeface="Microsoft Sans Serif"/>
                <a:cs typeface="Microsoft Sans Serif"/>
              </a:rPr>
              <a:t>=</a:t>
            </a:r>
            <a:endParaRPr sz="800">
              <a:latin typeface="Microsoft Sans Serif"/>
              <a:cs typeface="Microsoft Sans Serif"/>
            </a:endParaRPr>
          </a:p>
        </p:txBody>
      </p:sp>
      <p:sp>
        <p:nvSpPr>
          <p:cNvPr id="28" name="object 28"/>
          <p:cNvSpPr txBox="1"/>
          <p:nvPr/>
        </p:nvSpPr>
        <p:spPr>
          <a:xfrm>
            <a:off x="9377108" y="485343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(4.3)</a:t>
            </a:r>
            <a:endParaRPr sz="850">
              <a:latin typeface="Microsoft Sans Serif"/>
              <a:cs typeface="Microsoft Sans Serif"/>
            </a:endParaRPr>
          </a:p>
        </p:txBody>
      </p:sp>
      <p:sp>
        <p:nvSpPr>
          <p:cNvPr id="29" name="object 29"/>
          <p:cNvSpPr txBox="1"/>
          <p:nvPr/>
        </p:nvSpPr>
        <p:spPr>
          <a:xfrm>
            <a:off x="5337112" y="5209031"/>
            <a:ext cx="2251075" cy="128240"/>
          </a:xfrm>
          <a:prstGeom prst="rect">
            <a:avLst/>
          </a:prstGeom>
        </p:spPr>
        <p:txBody>
          <a:bodyPr vert="horz" wrap="square" lIns="0" tIns="12700" rIns="0" bIns="0" rtlCol="0">
            <a:spAutoFit/>
          </a:bodyPr>
          <a:lstStyle/>
          <a:p>
            <a:pPr marL="12700">
              <a:spcBef>
                <a:spcPts val="100"/>
              </a:spcBef>
            </a:pP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tensión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máxima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permitida</a:t>
            </a:r>
            <a:r>
              <a:rPr sz="750" spc="-5" dirty="0">
                <a:solidFill>
                  <a:srgbClr val="171514"/>
                </a:solidFill>
                <a:latin typeface="Microsoft Sans Serif"/>
                <a:cs typeface="Microsoft Sans Serif"/>
              </a:rPr>
              <a:t> es</a:t>
            </a:r>
            <a:endParaRPr sz="750">
              <a:latin typeface="Microsoft Sans Serif"/>
              <a:cs typeface="Microsoft Sans Serif"/>
            </a:endParaRPr>
          </a:p>
        </p:txBody>
      </p:sp>
      <p:sp>
        <p:nvSpPr>
          <p:cNvPr id="30" name="object 30"/>
          <p:cNvSpPr txBox="1"/>
          <p:nvPr/>
        </p:nvSpPr>
        <p:spPr>
          <a:xfrm>
            <a:off x="7722789" y="5414411"/>
            <a:ext cx="673100" cy="371475"/>
          </a:xfrm>
          <a:prstGeom prst="rect">
            <a:avLst/>
          </a:prstGeom>
        </p:spPr>
        <p:txBody>
          <a:bodyPr vert="horz" wrap="square" lIns="0" tIns="40640" rIns="0" bIns="0" rtlCol="0">
            <a:spAutoFit/>
          </a:bodyPr>
          <a:lstStyle/>
          <a:p>
            <a:pPr marL="12700">
              <a:spcBef>
                <a:spcPts val="320"/>
              </a:spcBef>
            </a:pPr>
            <a:r>
              <a:rPr sz="850" u="sng" dirty="0">
                <a:uFill>
                  <a:solidFill>
                    <a:srgbClr val="000000"/>
                  </a:solidFill>
                </a:uFill>
                <a:latin typeface="Microsoft Sans Serif"/>
                <a:cs typeface="Microsoft Sans Serif"/>
              </a:rPr>
              <a:t>(116</a:t>
            </a:r>
            <a:r>
              <a:rPr sz="850" u="sng" spc="-40" dirty="0">
                <a:uFill>
                  <a:solidFill>
                    <a:srgbClr val="000000"/>
                  </a:solidFill>
                </a:uFill>
                <a:latin typeface="Microsoft Sans Serif"/>
                <a:cs typeface="Microsoft Sans Serif"/>
              </a:rPr>
              <a:t> </a:t>
            </a:r>
            <a:r>
              <a:rPr sz="850" u="sng" spc="-15" dirty="0">
                <a:uFill>
                  <a:solidFill>
                    <a:srgbClr val="000000"/>
                  </a:solidFill>
                </a:uFill>
                <a:latin typeface="Microsoft Sans Serif"/>
                <a:cs typeface="Microsoft Sans Serif"/>
              </a:rPr>
              <a:t>+</a:t>
            </a:r>
            <a:r>
              <a:rPr sz="850" u="sng" spc="-40" dirty="0">
                <a:uFill>
                  <a:solidFill>
                    <a:srgbClr val="000000"/>
                  </a:solidFill>
                </a:uFill>
                <a:latin typeface="Microsoft Sans Serif"/>
                <a:cs typeface="Microsoft Sans Serif"/>
              </a:rPr>
              <a:t> </a:t>
            </a:r>
            <a:r>
              <a:rPr sz="850" u="sng" spc="5" dirty="0">
                <a:uFill>
                  <a:solidFill>
                    <a:srgbClr val="000000"/>
                  </a:solidFill>
                </a:uFill>
                <a:latin typeface="Microsoft Sans Serif"/>
                <a:cs typeface="Microsoft Sans Serif"/>
              </a:rPr>
              <a:t>0,17</a:t>
            </a:r>
            <a:r>
              <a:rPr sz="850" i="1" u="sng" spc="5" dirty="0">
                <a:uFill>
                  <a:solidFill>
                    <a:srgbClr val="000000"/>
                  </a:solidFill>
                </a:uFill>
                <a:latin typeface="Arial"/>
                <a:cs typeface="Arial"/>
              </a:rPr>
              <a:t>ρ</a:t>
            </a:r>
            <a:r>
              <a:rPr sz="850" u="sng" spc="5" dirty="0">
                <a:uFill>
                  <a:solidFill>
                    <a:srgbClr val="000000"/>
                  </a:solidFill>
                </a:uFill>
                <a:latin typeface="Microsoft Sans Serif"/>
                <a:cs typeface="Microsoft Sans Serif"/>
              </a:rPr>
              <a:t>)</a:t>
            </a:r>
            <a:endParaRPr sz="850">
              <a:latin typeface="Microsoft Sans Serif"/>
              <a:cs typeface="Microsoft Sans Serif"/>
            </a:endParaRPr>
          </a:p>
          <a:p>
            <a:pPr marL="125095" algn="ctr">
              <a:spcBef>
                <a:spcPts val="220"/>
              </a:spcBef>
            </a:pPr>
            <a:r>
              <a:rPr sz="1050" i="1" spc="65" dirty="0">
                <a:latin typeface="Arial"/>
                <a:cs typeface="Arial"/>
              </a:rPr>
              <a:t>t</a:t>
            </a:r>
            <a:endParaRPr sz="1050">
              <a:latin typeface="Arial"/>
              <a:cs typeface="Arial"/>
            </a:endParaRPr>
          </a:p>
        </p:txBody>
      </p:sp>
      <p:sp>
        <p:nvSpPr>
          <p:cNvPr id="31" name="object 31"/>
          <p:cNvSpPr txBox="1"/>
          <p:nvPr/>
        </p:nvSpPr>
        <p:spPr>
          <a:xfrm>
            <a:off x="6501557" y="5521779"/>
            <a:ext cx="1145540" cy="148117"/>
          </a:xfrm>
          <a:prstGeom prst="rect">
            <a:avLst/>
          </a:prstGeom>
        </p:spPr>
        <p:txBody>
          <a:bodyPr vert="horz" wrap="square" lIns="0" tIns="17145" rIns="0" bIns="0" rtlCol="0">
            <a:spAutoFit/>
          </a:bodyPr>
          <a:lstStyle/>
          <a:p>
            <a:pPr marL="12700">
              <a:spcBef>
                <a:spcPts val="135"/>
              </a:spcBef>
            </a:pPr>
            <a:r>
              <a:rPr sz="850" i="1" spc="20" dirty="0">
                <a:latin typeface="Arial"/>
                <a:cs typeface="Arial"/>
              </a:rPr>
              <a:t>V</a:t>
            </a:r>
            <a:r>
              <a:rPr sz="500" i="1" spc="20" dirty="0">
                <a:latin typeface="Arial"/>
                <a:cs typeface="Arial"/>
              </a:rPr>
              <a:t>tocar</a:t>
            </a:r>
            <a:r>
              <a:rPr sz="850" spc="20" dirty="0">
                <a:latin typeface="Microsoft Sans Serif"/>
                <a:cs typeface="Microsoft Sans Serif"/>
              </a:rPr>
              <a:t>(máx.permitido)</a:t>
            </a:r>
            <a:r>
              <a:rPr sz="850" spc="-5" dirty="0">
                <a:latin typeface="Microsoft Sans Serif"/>
                <a:cs typeface="Microsoft Sans Serif"/>
              </a:rPr>
              <a:t> </a:t>
            </a:r>
            <a:r>
              <a:rPr sz="850" spc="-15" dirty="0">
                <a:latin typeface="Microsoft Sans Serif"/>
                <a:cs typeface="Microsoft Sans Serif"/>
              </a:rPr>
              <a:t>=</a:t>
            </a:r>
            <a:endParaRPr sz="850">
              <a:latin typeface="Microsoft Sans Serif"/>
              <a:cs typeface="Microsoft Sans Serif"/>
            </a:endParaRPr>
          </a:p>
        </p:txBody>
      </p:sp>
      <p:sp>
        <p:nvSpPr>
          <p:cNvPr id="32" name="object 32"/>
          <p:cNvSpPr txBox="1"/>
          <p:nvPr/>
        </p:nvSpPr>
        <p:spPr>
          <a:xfrm>
            <a:off x="9377297" y="552653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(4.4)</a:t>
            </a:r>
            <a:endParaRPr sz="850">
              <a:latin typeface="Microsoft Sans Serif"/>
              <a:cs typeface="Microsoft Sans Serif"/>
            </a:endParaRPr>
          </a:p>
        </p:txBody>
      </p:sp>
      <p:sp>
        <p:nvSpPr>
          <p:cNvPr id="33" name="object 33"/>
          <p:cNvSpPr txBox="1"/>
          <p:nvPr/>
        </p:nvSpPr>
        <p:spPr>
          <a:xfrm>
            <a:off x="5337174" y="5844031"/>
            <a:ext cx="4299585" cy="635000"/>
          </a:xfrm>
          <a:prstGeom prst="rect">
            <a:avLst/>
          </a:prstGeom>
        </p:spPr>
        <p:txBody>
          <a:bodyPr vert="horz" wrap="square" lIns="0" tIns="12700" rIns="0" bIns="0" rtlCol="0">
            <a:spAutoFit/>
          </a:bodyPr>
          <a:lstStyle/>
          <a:p>
            <a:pPr marL="12700" marR="5080">
              <a:lnSpc>
                <a:spcPct val="133300"/>
              </a:lnSpc>
              <a:spcBef>
                <a:spcPts val="100"/>
              </a:spcBef>
            </a:pPr>
            <a:r>
              <a:rPr sz="750" spc="-15" dirty="0">
                <a:solidFill>
                  <a:srgbClr val="171514"/>
                </a:solidFill>
                <a:latin typeface="Microsoft Sans Serif"/>
                <a:cs typeface="Microsoft Sans Serif"/>
              </a:rPr>
              <a:t>Las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ecuaciones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(4.3)</a:t>
            </a:r>
            <a:r>
              <a:rPr sz="750" spc="5" dirty="0">
                <a:solidFill>
                  <a:srgbClr val="171514"/>
                </a:solidFill>
                <a:latin typeface="Microsoft Sans Serif"/>
                <a:cs typeface="Microsoft Sans Serif"/>
              </a:rPr>
              <a:t> y </a:t>
            </a:r>
            <a:r>
              <a:rPr sz="750" spc="-10" dirty="0">
                <a:solidFill>
                  <a:srgbClr val="171514"/>
                </a:solidFill>
                <a:latin typeface="Microsoft Sans Serif"/>
                <a:cs typeface="Microsoft Sans Serif"/>
              </a:rPr>
              <a:t>(4.4)</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válidas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uniforme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muchos</a:t>
            </a:r>
            <a:r>
              <a:rPr sz="750" spc="5" dirty="0">
                <a:solidFill>
                  <a:srgbClr val="171514"/>
                </a:solidFill>
                <a:latin typeface="Microsoft Sans Serif"/>
                <a:cs typeface="Microsoft Sans Serif"/>
              </a:rPr>
              <a:t> </a:t>
            </a:r>
            <a:r>
              <a:rPr sz="750" spc="-5" dirty="0" err="1">
                <a:solidFill>
                  <a:srgbClr val="171514"/>
                </a:solidFill>
                <a:latin typeface="Microsoft Sans Serif"/>
                <a:cs typeface="Microsoft Sans Serif"/>
              </a:rPr>
              <a:t>casos</a:t>
            </a:r>
            <a:r>
              <a:rPr sz="750" spc="-5" dirty="0" smtClean="0">
                <a:solidFill>
                  <a:srgbClr val="171514"/>
                </a:solidFill>
                <a:latin typeface="Microsoft Sans Serif"/>
                <a:cs typeface="Microsoft Sans Serif"/>
              </a:rPr>
              <a:t>,</a:t>
            </a:r>
            <a:r>
              <a:rPr lang="es-ES" sz="750" spc="-5"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 </a:t>
            </a:r>
            <a:r>
              <a:rPr sz="750" spc="40" dirty="0">
                <a:solidFill>
                  <a:srgbClr val="171514"/>
                </a:solidFill>
                <a:latin typeface="Microsoft Sans Serif"/>
                <a:cs typeface="Microsoft Sans Serif"/>
              </a:rPr>
              <a:t>no </a:t>
            </a:r>
            <a:r>
              <a:rPr sz="750" spc="-5" dirty="0">
                <a:solidFill>
                  <a:srgbClr val="171514"/>
                </a:solidFill>
                <a:latin typeface="Microsoft Sans Serif"/>
                <a:cs typeface="Microsoft Sans Serif"/>
              </a:rPr>
              <a:t>es </a:t>
            </a:r>
            <a:r>
              <a:rPr sz="750" spc="40" dirty="0">
                <a:solidFill>
                  <a:srgbClr val="171514"/>
                </a:solidFill>
                <a:latin typeface="Microsoft Sans Serif"/>
                <a:cs typeface="Microsoft Sans Serif"/>
              </a:rPr>
              <a:t>uniforme </a:t>
            </a:r>
            <a:r>
              <a:rPr sz="750" spc="30" dirty="0">
                <a:solidFill>
                  <a:srgbClr val="171514"/>
                </a:solidFill>
                <a:latin typeface="Microsoft Sans Serif"/>
                <a:cs typeface="Microsoft Sans Serif"/>
              </a:rPr>
              <a:t>debido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naturaleza del </a:t>
            </a:r>
            <a:r>
              <a:rPr sz="750" spc="15" dirty="0">
                <a:solidFill>
                  <a:srgbClr val="171514"/>
                </a:solidFill>
                <a:latin typeface="Microsoft Sans Serif"/>
                <a:cs typeface="Microsoft Sans Serif"/>
              </a:rPr>
              <a:t>suelo </a:t>
            </a:r>
            <a:r>
              <a:rPr sz="750" spc="35" dirty="0">
                <a:solidFill>
                  <a:srgbClr val="171514"/>
                </a:solidFill>
                <a:latin typeface="Microsoft Sans Serif"/>
                <a:cs typeface="Microsoft Sans Serif"/>
              </a:rPr>
              <a:t>o </a:t>
            </a:r>
            <a:r>
              <a:rPr sz="750" spc="35" dirty="0" err="1">
                <a:solidFill>
                  <a:srgbClr val="171514"/>
                </a:solidFill>
                <a:latin typeface="Microsoft Sans Serif"/>
                <a:cs typeface="Microsoft Sans Serif"/>
              </a:rPr>
              <a:t>porque</a:t>
            </a:r>
            <a:r>
              <a:rPr sz="750" spc="3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superficie</a:t>
            </a:r>
            <a:r>
              <a:rPr sz="750" spc="2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suelo </a:t>
            </a:r>
            <a:r>
              <a:rPr sz="750" spc="25" dirty="0">
                <a:solidFill>
                  <a:srgbClr val="171514"/>
                </a:solidFill>
                <a:latin typeface="Microsoft Sans Serif"/>
                <a:cs typeface="Microsoft Sans Serif"/>
              </a:rPr>
              <a:t>ha </a:t>
            </a:r>
            <a:r>
              <a:rPr sz="750" spc="20" dirty="0">
                <a:solidFill>
                  <a:srgbClr val="171514"/>
                </a:solidFill>
                <a:latin typeface="Microsoft Sans Serif"/>
                <a:cs typeface="Microsoft Sans Serif"/>
              </a:rPr>
              <a:t>sido </a:t>
            </a:r>
            <a:r>
              <a:rPr sz="750" spc="25" dirty="0">
                <a:solidFill>
                  <a:srgbClr val="171514"/>
                </a:solidFill>
                <a:latin typeface="Microsoft Sans Serif"/>
                <a:cs typeface="Microsoft Sans Serif"/>
              </a:rPr>
              <a:t>cubierta </a:t>
            </a:r>
            <a:r>
              <a:rPr sz="750" spc="20" dirty="0">
                <a:solidFill>
                  <a:srgbClr val="171514"/>
                </a:solidFill>
                <a:latin typeface="Microsoft Sans Serif"/>
                <a:cs typeface="Microsoft Sans Serif"/>
              </a:rPr>
              <a:t>con </a:t>
            </a:r>
            <a:r>
              <a:rPr sz="750" spc="30" dirty="0">
                <a:solidFill>
                  <a:srgbClr val="171514"/>
                </a:solidFill>
                <a:latin typeface="Microsoft Sans Serif"/>
                <a:cs typeface="Microsoft Sans Serif"/>
              </a:rPr>
              <a:t>una </a:t>
            </a:r>
            <a:r>
              <a:rPr sz="750" spc="5" dirty="0">
                <a:solidFill>
                  <a:srgbClr val="171514"/>
                </a:solidFill>
                <a:latin typeface="Microsoft Sans Serif"/>
                <a:cs typeface="Microsoft Sans Serif"/>
              </a:rPr>
              <a:t>capa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alta resistividad </a:t>
            </a:r>
            <a:r>
              <a:rPr sz="750" spc="-10" dirty="0">
                <a:solidFill>
                  <a:srgbClr val="171514"/>
                </a:solidFill>
                <a:latin typeface="Microsoft Sans Serif"/>
                <a:cs typeface="Microsoft Sans Serif"/>
              </a:rPr>
              <a:t>(</a:t>
            </a:r>
            <a:r>
              <a:rPr sz="750" i="1" spc="-10" dirty="0">
                <a:solidFill>
                  <a:srgbClr val="171514"/>
                </a:solidFill>
                <a:latin typeface="Arial"/>
                <a:cs typeface="Arial"/>
              </a:rPr>
              <a:t>ρ</a:t>
            </a:r>
            <a:r>
              <a:rPr sz="450" i="1" spc="-10" dirty="0">
                <a:solidFill>
                  <a:srgbClr val="171514"/>
                </a:solidFill>
                <a:latin typeface="Arial"/>
                <a:cs typeface="Arial"/>
              </a:rPr>
              <a:t>s</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 </a:t>
            </a:r>
            <a:r>
              <a:rPr sz="750" spc="20" dirty="0">
                <a:solidFill>
                  <a:srgbClr val="171514"/>
                </a:solidFill>
                <a:latin typeface="Microsoft Sans Serif"/>
                <a:cs typeface="Microsoft Sans Serif"/>
              </a:rPr>
              <a:t>roca </a:t>
            </a:r>
            <a:r>
              <a:rPr sz="750" spc="35" dirty="0" err="1">
                <a:solidFill>
                  <a:srgbClr val="171514"/>
                </a:solidFill>
                <a:latin typeface="Microsoft Sans Serif"/>
                <a:cs typeface="Microsoft Sans Serif"/>
              </a:rPr>
              <a:t>triturada</a:t>
            </a:r>
            <a:r>
              <a:rPr sz="750" spc="35" dirty="0" smtClean="0">
                <a:solidFill>
                  <a:srgbClr val="171514"/>
                </a:solidFill>
                <a:latin typeface="Microsoft Sans Serif"/>
                <a:cs typeface="Microsoft Sans Serif"/>
              </a:rPr>
              <a:t>.</a:t>
            </a:r>
            <a:r>
              <a:rPr lang="es-ES" sz="750" spc="3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En</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este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caso</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estas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ecuaciones</a:t>
            </a:r>
            <a:r>
              <a:rPr sz="750" spc="-5" dirty="0">
                <a:solidFill>
                  <a:srgbClr val="171514"/>
                </a:solidFill>
                <a:latin typeface="Microsoft Sans Serif"/>
                <a:cs typeface="Microsoft Sans Serif"/>
              </a:rPr>
              <a:t> se </a:t>
            </a:r>
            <a:r>
              <a:rPr sz="750" spc="30" dirty="0">
                <a:solidFill>
                  <a:srgbClr val="171514"/>
                </a:solidFill>
                <a:latin typeface="Microsoft Sans Serif"/>
                <a:cs typeface="Microsoft Sans Serif"/>
              </a:rPr>
              <a:t>modifican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siguiente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manera</a:t>
            </a:r>
            <a:r>
              <a:rPr sz="750" spc="25" dirty="0">
                <a:solidFill>
                  <a:srgbClr val="171514"/>
                </a:solidFill>
                <a:latin typeface="Microsoft Sans Serif"/>
                <a:cs typeface="Microsoft Sans Serif"/>
              </a:rPr>
              <a:t>:</a:t>
            </a:r>
            <a:endParaRPr sz="750" dirty="0">
              <a:latin typeface="Microsoft Sans Serif"/>
              <a:cs typeface="Microsoft Sans Serif"/>
            </a:endParaRPr>
          </a:p>
        </p:txBody>
      </p:sp>
      <p:sp>
        <p:nvSpPr>
          <p:cNvPr id="34" name="object 34"/>
          <p:cNvSpPr txBox="1"/>
          <p:nvPr/>
        </p:nvSpPr>
        <p:spPr>
          <a:xfrm>
            <a:off x="7802927" y="6756855"/>
            <a:ext cx="71755" cy="173766"/>
          </a:xfrm>
          <a:prstGeom prst="rect">
            <a:avLst/>
          </a:prstGeom>
        </p:spPr>
        <p:txBody>
          <a:bodyPr vert="horz" wrap="square" lIns="0" tIns="12065" rIns="0" bIns="0" rtlCol="0">
            <a:spAutoFit/>
          </a:bodyPr>
          <a:lstStyle/>
          <a:p>
            <a:pPr marL="12700">
              <a:spcBef>
                <a:spcPts val="95"/>
              </a:spcBef>
            </a:pPr>
            <a:r>
              <a:rPr sz="1050" i="1" spc="65" dirty="0">
                <a:latin typeface="Arial"/>
                <a:cs typeface="Arial"/>
              </a:rPr>
              <a:t>t</a:t>
            </a:r>
            <a:endParaRPr sz="1050">
              <a:latin typeface="Arial"/>
              <a:cs typeface="Arial"/>
            </a:endParaRPr>
          </a:p>
        </p:txBody>
      </p:sp>
      <p:sp>
        <p:nvSpPr>
          <p:cNvPr id="35" name="object 35"/>
          <p:cNvSpPr txBox="1"/>
          <p:nvPr/>
        </p:nvSpPr>
        <p:spPr>
          <a:xfrm>
            <a:off x="6692121" y="6663181"/>
            <a:ext cx="1560830" cy="166712"/>
          </a:xfrm>
          <a:prstGeom prst="rect">
            <a:avLst/>
          </a:prstGeom>
        </p:spPr>
        <p:txBody>
          <a:bodyPr vert="horz" wrap="square" lIns="0" tIns="12700" rIns="0" bIns="0" rtlCol="0">
            <a:spAutoFit/>
          </a:bodyPr>
          <a:lstStyle/>
          <a:p>
            <a:pPr marL="38100">
              <a:spcBef>
                <a:spcPts val="100"/>
              </a:spcBef>
            </a:pPr>
            <a:r>
              <a:rPr sz="850" i="1" spc="-60" dirty="0">
                <a:latin typeface="Arial"/>
                <a:cs typeface="Arial"/>
              </a:rPr>
              <a:t>V</a:t>
            </a:r>
            <a:r>
              <a:rPr sz="500" i="1" spc="10" dirty="0">
                <a:latin typeface="Arial"/>
                <a:cs typeface="Arial"/>
              </a:rPr>
              <a:t>paso</a:t>
            </a:r>
            <a:r>
              <a:rPr sz="850" spc="-30" dirty="0">
                <a:latin typeface="Microsoft Sans Serif"/>
                <a:cs typeface="Microsoft Sans Serif"/>
              </a:rPr>
              <a:t>(</a:t>
            </a:r>
            <a:r>
              <a:rPr sz="850" spc="20" dirty="0">
                <a:latin typeface="Microsoft Sans Serif"/>
                <a:cs typeface="Microsoft Sans Serif"/>
              </a:rPr>
              <a:t>máx</a:t>
            </a:r>
            <a:r>
              <a:rPr sz="850" spc="20" dirty="0">
                <a:latin typeface="Microsoft Sans Serif"/>
                <a:cs typeface="Microsoft Sans Serif"/>
              </a:rPr>
              <a:t>)</a:t>
            </a:r>
            <a:r>
              <a:rPr sz="850" spc="-5" dirty="0">
                <a:latin typeface="Microsoft Sans Serif"/>
                <a:cs typeface="Microsoft Sans Serif"/>
              </a:rPr>
              <a:t> </a:t>
            </a:r>
            <a:r>
              <a:rPr sz="850" spc="-15" dirty="0" smtClean="0">
                <a:latin typeface="Microsoft Sans Serif"/>
                <a:cs typeface="Microsoft Sans Serif"/>
              </a:rPr>
              <a:t>=</a:t>
            </a:r>
            <a:r>
              <a:rPr lang="es-ES" sz="850" dirty="0" smtClean="0">
                <a:latin typeface="Microsoft Sans Serif"/>
                <a:cs typeface="Microsoft Sans Serif"/>
              </a:rPr>
              <a:t> </a:t>
            </a:r>
            <a:r>
              <a:rPr sz="1350" u="sng" spc="-7" baseline="40123" dirty="0" smtClean="0">
                <a:uFill>
                  <a:solidFill>
                    <a:srgbClr val="000000"/>
                  </a:solidFill>
                </a:uFill>
                <a:latin typeface="Microsoft Sans Serif"/>
                <a:cs typeface="Microsoft Sans Serif"/>
              </a:rPr>
              <a:t>(</a:t>
            </a:r>
            <a:r>
              <a:rPr sz="1350" u="sng" spc="-7" baseline="40123" dirty="0">
                <a:uFill>
                  <a:solidFill>
                    <a:srgbClr val="000000"/>
                  </a:solidFill>
                </a:uFill>
                <a:latin typeface="Microsoft Sans Serif"/>
                <a:cs typeface="Microsoft Sans Serif"/>
              </a:rPr>
              <a:t>11</a:t>
            </a:r>
            <a:r>
              <a:rPr sz="1350" u="sng" spc="15" baseline="40123" dirty="0">
                <a:uFill>
                  <a:solidFill>
                    <a:srgbClr val="000000"/>
                  </a:solidFill>
                </a:uFill>
                <a:latin typeface="Microsoft Sans Serif"/>
                <a:cs typeface="Microsoft Sans Serif"/>
              </a:rPr>
              <a:t>6</a:t>
            </a:r>
            <a:r>
              <a:rPr sz="1350" u="sng" spc="-15" baseline="40123" dirty="0">
                <a:uFill>
                  <a:solidFill>
                    <a:srgbClr val="000000"/>
                  </a:solidFill>
                </a:uFill>
                <a:latin typeface="Microsoft Sans Serif"/>
                <a:cs typeface="Microsoft Sans Serif"/>
              </a:rPr>
              <a:t> </a:t>
            </a:r>
            <a:r>
              <a:rPr sz="1350" u="sng" spc="-22" baseline="40123" dirty="0">
                <a:uFill>
                  <a:solidFill>
                    <a:srgbClr val="000000"/>
                  </a:solidFill>
                </a:uFill>
                <a:latin typeface="Microsoft Sans Serif"/>
                <a:cs typeface="Microsoft Sans Serif"/>
              </a:rPr>
              <a:t>+</a:t>
            </a:r>
            <a:r>
              <a:rPr sz="1350" u="sng" spc="-15" baseline="40123" dirty="0">
                <a:uFill>
                  <a:solidFill>
                    <a:srgbClr val="000000"/>
                  </a:solidFill>
                </a:uFill>
                <a:latin typeface="Microsoft Sans Serif"/>
                <a:cs typeface="Microsoft Sans Serif"/>
              </a:rPr>
              <a:t> </a:t>
            </a:r>
            <a:r>
              <a:rPr sz="1350" u="sng" spc="7" baseline="40123" dirty="0">
                <a:uFill>
                  <a:solidFill>
                    <a:srgbClr val="000000"/>
                  </a:solidFill>
                </a:uFill>
                <a:latin typeface="Microsoft Sans Serif"/>
                <a:cs typeface="Microsoft Sans Serif"/>
              </a:rPr>
              <a:t>0,7</a:t>
            </a:r>
            <a:r>
              <a:rPr sz="1350" i="1" u="sng" spc="-127" baseline="40123" dirty="0">
                <a:uFill>
                  <a:solidFill>
                    <a:srgbClr val="000000"/>
                  </a:solidFill>
                </a:uFill>
                <a:latin typeface="Arial"/>
                <a:cs typeface="Arial"/>
              </a:rPr>
              <a:t>C</a:t>
            </a:r>
            <a:r>
              <a:rPr sz="1350" i="1" spc="-240" baseline="40123" dirty="0">
                <a:latin typeface="Arial"/>
                <a:cs typeface="Arial"/>
              </a:rPr>
              <a:t> </a:t>
            </a:r>
            <a:r>
              <a:rPr sz="900" i="1" u="sng" spc="-240" baseline="46296" dirty="0">
                <a:uFill>
                  <a:solidFill>
                    <a:srgbClr val="000000"/>
                  </a:solidFill>
                </a:uFill>
                <a:latin typeface="Arial"/>
                <a:cs typeface="Arial"/>
              </a:rPr>
              <a:t>s</a:t>
            </a:r>
            <a:r>
              <a:rPr sz="1350" i="1" u="sng" spc="-562" baseline="40123" dirty="0">
                <a:uFill>
                  <a:solidFill>
                    <a:srgbClr val="000000"/>
                  </a:solidFill>
                </a:uFill>
                <a:latin typeface="Arial"/>
                <a:cs typeface="Arial"/>
              </a:rPr>
              <a:t>ρ</a:t>
            </a:r>
            <a:r>
              <a:rPr sz="900" i="1" u="sng" spc="-22" baseline="46296" dirty="0">
                <a:uFill>
                  <a:solidFill>
                    <a:srgbClr val="000000"/>
                  </a:solidFill>
                </a:uFill>
                <a:latin typeface="Arial"/>
                <a:cs typeface="Arial"/>
              </a:rPr>
              <a:t>s</a:t>
            </a:r>
            <a:r>
              <a:rPr sz="1500" u="sng" spc="-52" baseline="27777" dirty="0">
                <a:uFill>
                  <a:solidFill>
                    <a:srgbClr val="000000"/>
                  </a:solidFill>
                </a:uFill>
                <a:latin typeface="Microsoft Sans Serif"/>
                <a:cs typeface="Microsoft Sans Serif"/>
              </a:rPr>
              <a:t>)</a:t>
            </a:r>
            <a:r>
              <a:rPr sz="1500" u="sng" spc="104" baseline="27777" dirty="0">
                <a:uFill>
                  <a:solidFill>
                    <a:srgbClr val="000000"/>
                  </a:solidFill>
                </a:uFill>
                <a:latin typeface="Microsoft Sans Serif"/>
                <a:cs typeface="Microsoft Sans Serif"/>
              </a:rPr>
              <a:t> </a:t>
            </a:r>
            <a:endParaRPr sz="1500" baseline="27777" dirty="0">
              <a:latin typeface="Microsoft Sans Serif"/>
              <a:cs typeface="Microsoft Sans Serif"/>
            </a:endParaRPr>
          </a:p>
        </p:txBody>
      </p:sp>
      <p:sp>
        <p:nvSpPr>
          <p:cNvPr id="36" name="object 36"/>
          <p:cNvSpPr txBox="1"/>
          <p:nvPr/>
        </p:nvSpPr>
        <p:spPr>
          <a:xfrm>
            <a:off x="9370487" y="6682184"/>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(4.5)</a:t>
            </a:r>
            <a:endParaRPr sz="850">
              <a:latin typeface="Microsoft Sans Serif"/>
              <a:cs typeface="Microsoft Sans Serif"/>
            </a:endParaRPr>
          </a:p>
        </p:txBody>
      </p:sp>
      <p:sp>
        <p:nvSpPr>
          <p:cNvPr id="37" name="object 37"/>
          <p:cNvSpPr txBox="1"/>
          <p:nvPr/>
        </p:nvSpPr>
        <p:spPr>
          <a:xfrm>
            <a:off x="6641257" y="7120381"/>
            <a:ext cx="1673860" cy="166712"/>
          </a:xfrm>
          <a:prstGeom prst="rect">
            <a:avLst/>
          </a:prstGeom>
        </p:spPr>
        <p:txBody>
          <a:bodyPr vert="horz" wrap="square" lIns="0" tIns="12700" rIns="0" bIns="0" rtlCol="0">
            <a:spAutoFit/>
          </a:bodyPr>
          <a:lstStyle/>
          <a:p>
            <a:pPr marL="38100">
              <a:spcBef>
                <a:spcPts val="100"/>
              </a:spcBef>
            </a:pPr>
            <a:r>
              <a:rPr sz="900" i="1" spc="-65" dirty="0">
                <a:latin typeface="Arial"/>
                <a:cs typeface="Arial"/>
              </a:rPr>
              <a:t>V</a:t>
            </a:r>
            <a:r>
              <a:rPr sz="550" i="1" spc="20" dirty="0">
                <a:latin typeface="Arial"/>
                <a:cs typeface="Arial"/>
              </a:rPr>
              <a:t>tocar</a:t>
            </a:r>
            <a:r>
              <a:rPr sz="900" spc="-30" dirty="0">
                <a:latin typeface="Microsoft Sans Serif"/>
                <a:cs typeface="Microsoft Sans Serif"/>
              </a:rPr>
              <a:t>(</a:t>
            </a:r>
            <a:r>
              <a:rPr sz="900" spc="20" dirty="0">
                <a:latin typeface="Microsoft Sans Serif"/>
                <a:cs typeface="Microsoft Sans Serif"/>
              </a:rPr>
              <a:t>máx</a:t>
            </a:r>
            <a:r>
              <a:rPr sz="900" spc="20" dirty="0">
                <a:latin typeface="Microsoft Sans Serif"/>
                <a:cs typeface="Microsoft Sans Serif"/>
              </a:rPr>
              <a:t>)</a:t>
            </a:r>
            <a:r>
              <a:rPr sz="900" spc="-10" dirty="0">
                <a:latin typeface="Microsoft Sans Serif"/>
                <a:cs typeface="Microsoft Sans Serif"/>
              </a:rPr>
              <a:t> </a:t>
            </a:r>
            <a:r>
              <a:rPr sz="900" spc="-15" dirty="0" smtClean="0">
                <a:latin typeface="Microsoft Sans Serif"/>
                <a:cs typeface="Microsoft Sans Serif"/>
              </a:rPr>
              <a:t>=</a:t>
            </a:r>
            <a:r>
              <a:rPr lang="es-ES" sz="900" dirty="0" smtClean="0">
                <a:latin typeface="Microsoft Sans Serif"/>
                <a:cs typeface="Microsoft Sans Serif"/>
              </a:rPr>
              <a:t> </a:t>
            </a:r>
            <a:r>
              <a:rPr sz="1350" u="sng" spc="-7" baseline="40123" dirty="0" smtClean="0">
                <a:uFill>
                  <a:solidFill>
                    <a:srgbClr val="000000"/>
                  </a:solidFill>
                </a:uFill>
                <a:latin typeface="Microsoft Sans Serif"/>
                <a:cs typeface="Microsoft Sans Serif"/>
              </a:rPr>
              <a:t>(</a:t>
            </a:r>
            <a:r>
              <a:rPr sz="1350" u="sng" spc="-7" baseline="40123" dirty="0">
                <a:uFill>
                  <a:solidFill>
                    <a:srgbClr val="000000"/>
                  </a:solidFill>
                </a:uFill>
                <a:latin typeface="Microsoft Sans Serif"/>
                <a:cs typeface="Microsoft Sans Serif"/>
              </a:rPr>
              <a:t>11</a:t>
            </a:r>
            <a:r>
              <a:rPr sz="1350" u="sng" spc="15" baseline="40123" dirty="0">
                <a:uFill>
                  <a:solidFill>
                    <a:srgbClr val="000000"/>
                  </a:solidFill>
                </a:uFill>
                <a:latin typeface="Microsoft Sans Serif"/>
                <a:cs typeface="Microsoft Sans Serif"/>
              </a:rPr>
              <a:t>6</a:t>
            </a:r>
            <a:r>
              <a:rPr sz="1350" u="sng" spc="-15" baseline="40123" dirty="0">
                <a:uFill>
                  <a:solidFill>
                    <a:srgbClr val="000000"/>
                  </a:solidFill>
                </a:uFill>
                <a:latin typeface="Microsoft Sans Serif"/>
                <a:cs typeface="Microsoft Sans Serif"/>
              </a:rPr>
              <a:t> </a:t>
            </a:r>
            <a:r>
              <a:rPr sz="1350" u="sng" spc="-22" baseline="40123" dirty="0">
                <a:uFill>
                  <a:solidFill>
                    <a:srgbClr val="000000"/>
                  </a:solidFill>
                </a:uFill>
                <a:latin typeface="Microsoft Sans Serif"/>
                <a:cs typeface="Microsoft Sans Serif"/>
              </a:rPr>
              <a:t>+</a:t>
            </a:r>
            <a:r>
              <a:rPr sz="1350" u="sng" spc="-15" baseline="40123" dirty="0">
                <a:uFill>
                  <a:solidFill>
                    <a:srgbClr val="000000"/>
                  </a:solidFill>
                </a:uFill>
                <a:latin typeface="Microsoft Sans Serif"/>
                <a:cs typeface="Microsoft Sans Serif"/>
              </a:rPr>
              <a:t> </a:t>
            </a:r>
            <a:r>
              <a:rPr sz="1350" u="sng" spc="7" baseline="40123" dirty="0">
                <a:uFill>
                  <a:solidFill>
                    <a:srgbClr val="000000"/>
                  </a:solidFill>
                </a:uFill>
                <a:latin typeface="Microsoft Sans Serif"/>
                <a:cs typeface="Microsoft Sans Serif"/>
              </a:rPr>
              <a:t>0,17</a:t>
            </a:r>
            <a:r>
              <a:rPr sz="1350" i="1" u="sng" spc="-127" baseline="40123" dirty="0">
                <a:uFill>
                  <a:solidFill>
                    <a:srgbClr val="000000"/>
                  </a:solidFill>
                </a:uFill>
                <a:latin typeface="Arial"/>
                <a:cs typeface="Arial"/>
              </a:rPr>
              <a:t>C</a:t>
            </a:r>
            <a:r>
              <a:rPr sz="1350" i="1" spc="-262" baseline="40123" dirty="0">
                <a:latin typeface="Arial"/>
                <a:cs typeface="Arial"/>
              </a:rPr>
              <a:t> </a:t>
            </a:r>
            <a:r>
              <a:rPr sz="900" i="1" u="sng" spc="-217" baseline="46296" dirty="0">
                <a:uFill>
                  <a:solidFill>
                    <a:srgbClr val="000000"/>
                  </a:solidFill>
                </a:uFill>
                <a:latin typeface="Arial"/>
                <a:cs typeface="Arial"/>
              </a:rPr>
              <a:t>s</a:t>
            </a:r>
            <a:r>
              <a:rPr sz="1350" i="1" u="sng" spc="-585" baseline="40123" dirty="0">
                <a:uFill>
                  <a:solidFill>
                    <a:srgbClr val="000000"/>
                  </a:solidFill>
                </a:uFill>
                <a:latin typeface="Arial"/>
                <a:cs typeface="Arial"/>
              </a:rPr>
              <a:t>ρ</a:t>
            </a:r>
            <a:r>
              <a:rPr sz="900" i="1" u="sng" spc="-22" baseline="46296" dirty="0">
                <a:uFill>
                  <a:solidFill>
                    <a:srgbClr val="000000"/>
                  </a:solidFill>
                </a:uFill>
                <a:latin typeface="Arial"/>
                <a:cs typeface="Arial"/>
              </a:rPr>
              <a:t>s</a:t>
            </a:r>
            <a:r>
              <a:rPr sz="1500" u="sng" spc="-52" baseline="27777" dirty="0">
                <a:uFill>
                  <a:solidFill>
                    <a:srgbClr val="000000"/>
                  </a:solidFill>
                </a:uFill>
                <a:latin typeface="Microsoft Sans Serif"/>
                <a:cs typeface="Microsoft Sans Serif"/>
              </a:rPr>
              <a:t>)</a:t>
            </a:r>
            <a:r>
              <a:rPr sz="1500" u="sng" spc="104" baseline="27777" dirty="0">
                <a:uFill>
                  <a:solidFill>
                    <a:srgbClr val="000000"/>
                  </a:solidFill>
                </a:uFill>
                <a:latin typeface="Microsoft Sans Serif"/>
                <a:cs typeface="Microsoft Sans Serif"/>
              </a:rPr>
              <a:t> </a:t>
            </a:r>
            <a:endParaRPr sz="1500" baseline="27777" dirty="0">
              <a:latin typeface="Microsoft Sans Serif"/>
              <a:cs typeface="Microsoft Sans Serif"/>
            </a:endParaRPr>
          </a:p>
        </p:txBody>
      </p:sp>
      <p:sp>
        <p:nvSpPr>
          <p:cNvPr id="38" name="object 38"/>
          <p:cNvSpPr txBox="1"/>
          <p:nvPr/>
        </p:nvSpPr>
        <p:spPr>
          <a:xfrm>
            <a:off x="5337159" y="7214055"/>
            <a:ext cx="3159125" cy="421640"/>
          </a:xfrm>
          <a:prstGeom prst="rect">
            <a:avLst/>
          </a:prstGeom>
        </p:spPr>
        <p:txBody>
          <a:bodyPr vert="horz" wrap="square" lIns="0" tIns="12065" rIns="0" bIns="0" rtlCol="0">
            <a:spAutoFit/>
          </a:bodyPr>
          <a:lstStyle/>
          <a:p>
            <a:pPr marR="596265" algn="r">
              <a:spcBef>
                <a:spcPts val="95"/>
              </a:spcBef>
            </a:pPr>
            <a:r>
              <a:rPr sz="1050" i="1" spc="65" dirty="0">
                <a:latin typeface="Arial"/>
                <a:cs typeface="Arial"/>
              </a:rPr>
              <a:t>t</a:t>
            </a:r>
            <a:endParaRPr sz="1050">
              <a:latin typeface="Arial"/>
              <a:cs typeface="Arial"/>
            </a:endParaRPr>
          </a:p>
          <a:p>
            <a:pPr marL="12700">
              <a:spcBef>
                <a:spcPts val="955"/>
              </a:spcBef>
            </a:pPr>
            <a:r>
              <a:rPr sz="750" spc="20" dirty="0">
                <a:solidFill>
                  <a:srgbClr val="171514"/>
                </a:solidFill>
                <a:latin typeface="Microsoft Sans Serif"/>
                <a:cs typeface="Microsoft Sans Serif"/>
              </a:rPr>
              <a:t>dónde</a:t>
            </a:r>
            <a:r>
              <a:rPr sz="750" i="1" spc="20" dirty="0">
                <a:solidFill>
                  <a:srgbClr val="171514"/>
                </a:solidFill>
                <a:latin typeface="Arial"/>
                <a:cs typeface="Arial"/>
              </a:rPr>
              <a:t>C</a:t>
            </a:r>
            <a:r>
              <a:rPr sz="450" i="1" spc="20" dirty="0">
                <a:solidFill>
                  <a:srgbClr val="171514"/>
                </a:solidFill>
                <a:latin typeface="Arial"/>
                <a:cs typeface="Arial"/>
              </a:rPr>
              <a:t>s</a:t>
            </a:r>
            <a:r>
              <a:rPr sz="750" spc="20" dirty="0">
                <a:solidFill>
                  <a:srgbClr val="171514"/>
                </a:solidFill>
                <a:latin typeface="Microsoft Sans Serif"/>
                <a:cs typeface="Microsoft Sans Serif"/>
              </a:rPr>
              <a:t>=factor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corrección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reducir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resistividad</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superficial</a:t>
            </a:r>
            <a:r>
              <a:rPr sz="750" i="1" spc="15" dirty="0">
                <a:solidFill>
                  <a:srgbClr val="171514"/>
                </a:solidFill>
                <a:latin typeface="Arial"/>
                <a:cs typeface="Arial"/>
              </a:rPr>
              <a:t>ρ</a:t>
            </a:r>
            <a:r>
              <a:rPr sz="450" i="1" spc="15" dirty="0">
                <a:solidFill>
                  <a:srgbClr val="171514"/>
                </a:solidFill>
                <a:latin typeface="Arial"/>
                <a:cs typeface="Arial"/>
              </a:rPr>
              <a:t>s</a:t>
            </a:r>
            <a:r>
              <a:rPr sz="750" spc="15" dirty="0">
                <a:solidFill>
                  <a:srgbClr val="171514"/>
                </a:solidFill>
                <a:latin typeface="Microsoft Sans Serif"/>
                <a:cs typeface="Microsoft Sans Serif"/>
              </a:rPr>
              <a:t>.</a:t>
            </a:r>
            <a:endParaRPr sz="750">
              <a:latin typeface="Microsoft Sans Serif"/>
              <a:cs typeface="Microsoft Sans Serif"/>
            </a:endParaRPr>
          </a:p>
        </p:txBody>
      </p:sp>
      <p:sp>
        <p:nvSpPr>
          <p:cNvPr id="39" name="object 39"/>
          <p:cNvSpPr txBox="1"/>
          <p:nvPr/>
        </p:nvSpPr>
        <p:spPr>
          <a:xfrm>
            <a:off x="9372329" y="7139384"/>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(4.6)</a:t>
            </a:r>
            <a:endParaRPr sz="850">
              <a:latin typeface="Microsoft Sans Serif"/>
              <a:cs typeface="Microsoft Sans Serif"/>
            </a:endParaRPr>
          </a:p>
        </p:txBody>
      </p:sp>
      <p:sp>
        <p:nvSpPr>
          <p:cNvPr id="40" name="object 40"/>
          <p:cNvSpPr txBox="1"/>
          <p:nvPr/>
        </p:nvSpPr>
        <p:spPr>
          <a:xfrm>
            <a:off x="5337112" y="7606791"/>
            <a:ext cx="4271645" cy="330200"/>
          </a:xfrm>
          <a:prstGeom prst="rect">
            <a:avLst/>
          </a:prstGeom>
        </p:spPr>
        <p:txBody>
          <a:bodyPr vert="horz" wrap="square" lIns="0" tIns="12700" rIns="0" bIns="0" rtlCol="0">
            <a:spAutoFit/>
          </a:bodyPr>
          <a:lstStyle/>
          <a:p>
            <a:pPr marL="12700" marR="5080" indent="152400">
              <a:lnSpc>
                <a:spcPct val="153800"/>
              </a:lnSpc>
              <a:spcBef>
                <a:spcPts val="100"/>
              </a:spcBef>
            </a:pPr>
            <a:r>
              <a:rPr sz="650" spc="-3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riesgo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electrocución</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mayor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las </a:t>
            </a:r>
            <a:r>
              <a:rPr sz="650" spc="15" dirty="0">
                <a:solidFill>
                  <a:srgbClr val="171514"/>
                </a:solidFill>
                <a:latin typeface="Microsoft Sans Serif"/>
                <a:cs typeface="Microsoft Sans Serif"/>
              </a:rPr>
              <a:t>tensiones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contacto</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dirty="0">
                <a:solidFill>
                  <a:srgbClr val="171514"/>
                </a:solidFill>
                <a:latin typeface="Microsoft Sans Serif"/>
                <a:cs typeface="Microsoft Sans Serif"/>
              </a:rPr>
              <a:t> las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tensiones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paso,</a:t>
            </a:r>
            <a:r>
              <a:rPr sz="650" spc="5" dirty="0">
                <a:solidFill>
                  <a:srgbClr val="171514"/>
                </a:solidFill>
                <a:latin typeface="Microsoft Sans Serif"/>
                <a:cs typeface="Microsoft Sans Serif"/>
              </a:rPr>
              <a:t> </a:t>
            </a:r>
            <a:r>
              <a:rPr sz="650" dirty="0" err="1">
                <a:solidFill>
                  <a:srgbClr val="171514"/>
                </a:solidFill>
                <a:latin typeface="Microsoft Sans Serif"/>
                <a:cs typeface="Microsoft Sans Serif"/>
              </a:rPr>
              <a:t>ya</a:t>
            </a:r>
            <a:r>
              <a:rPr sz="650" dirty="0">
                <a:solidFill>
                  <a:srgbClr val="171514"/>
                </a:solidFill>
                <a:latin typeface="Microsoft Sans Serif"/>
                <a:cs typeface="Microsoft Sans Serif"/>
              </a:rPr>
              <a:t> </a:t>
            </a:r>
            <a:r>
              <a:rPr sz="650" spc="25" dirty="0" smtClean="0">
                <a:solidFill>
                  <a:srgbClr val="171514"/>
                </a:solidFill>
                <a:latin typeface="Microsoft Sans Serif"/>
                <a:cs typeface="Microsoft Sans Serif"/>
              </a:rPr>
              <a:t>que</a:t>
            </a:r>
            <a:r>
              <a:rPr lang="es-ES" sz="650" spc="25"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en</a:t>
            </a:r>
            <a:r>
              <a:rPr sz="650" spc="-5"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las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primeras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corriente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atraviesa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región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pecho</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camino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está</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cerca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corazón</a:t>
            </a:r>
            <a:r>
              <a:rPr sz="650" spc="15" dirty="0">
                <a:solidFill>
                  <a:srgbClr val="171514"/>
                </a:solidFill>
                <a:latin typeface="Microsoft Sans Serif"/>
                <a:cs typeface="Microsoft Sans Serif"/>
              </a:rPr>
              <a:t>.</a:t>
            </a:r>
            <a:endParaRPr sz="650" dirty="0">
              <a:latin typeface="Microsoft Sans Serif"/>
              <a:cs typeface="Microsoft Sans Serif"/>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081775" y="4667834"/>
            <a:ext cx="3246120" cy="2339340"/>
            <a:chOff x="1398650" y="4667834"/>
            <a:chExt cx="3246120" cy="2339340"/>
          </a:xfrm>
        </p:grpSpPr>
        <p:pic>
          <p:nvPicPr>
            <p:cNvPr id="3" name="object 3"/>
            <p:cNvPicPr/>
            <p:nvPr/>
          </p:nvPicPr>
          <p:blipFill>
            <a:blip r:embed="rId2" cstate="print"/>
            <a:stretch>
              <a:fillRect/>
            </a:stretch>
          </p:blipFill>
          <p:spPr>
            <a:xfrm>
              <a:off x="1422910" y="4692070"/>
              <a:ext cx="2007498" cy="1538206"/>
            </a:xfrm>
            <a:prstGeom prst="rect">
              <a:avLst/>
            </a:prstGeom>
          </p:spPr>
        </p:pic>
        <p:pic>
          <p:nvPicPr>
            <p:cNvPr id="4" name="object 4"/>
            <p:cNvPicPr/>
            <p:nvPr/>
          </p:nvPicPr>
          <p:blipFill>
            <a:blip r:embed="rId3" cstate="print"/>
            <a:stretch>
              <a:fillRect/>
            </a:stretch>
          </p:blipFill>
          <p:spPr>
            <a:xfrm>
              <a:off x="3426459" y="4667834"/>
              <a:ext cx="1217879" cy="2338717"/>
            </a:xfrm>
            <a:prstGeom prst="rect">
              <a:avLst/>
            </a:prstGeom>
          </p:spPr>
        </p:pic>
        <p:pic>
          <p:nvPicPr>
            <p:cNvPr id="5" name="object 5"/>
            <p:cNvPicPr/>
            <p:nvPr/>
          </p:nvPicPr>
          <p:blipFill>
            <a:blip r:embed="rId4" cstate="print"/>
            <a:stretch>
              <a:fillRect/>
            </a:stretch>
          </p:blipFill>
          <p:spPr>
            <a:xfrm>
              <a:off x="1398650" y="6226314"/>
              <a:ext cx="2031758" cy="780237"/>
            </a:xfrm>
            <a:prstGeom prst="rect">
              <a:avLst/>
            </a:prstGeom>
          </p:spPr>
        </p:pic>
      </p:grpSp>
      <p:sp>
        <p:nvSpPr>
          <p:cNvPr id="6" name="object 6"/>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38</a:t>
            </a:r>
            <a:endParaRPr sz="900">
              <a:latin typeface="Arial"/>
              <a:cs typeface="Arial"/>
            </a:endParaRPr>
          </a:p>
        </p:txBody>
      </p:sp>
      <p:sp>
        <p:nvSpPr>
          <p:cNvPr id="7" name="object 7"/>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8" name="object 8"/>
          <p:cNvSpPr txBox="1"/>
          <p:nvPr/>
        </p:nvSpPr>
        <p:spPr>
          <a:xfrm>
            <a:off x="5337130" y="739519"/>
            <a:ext cx="4324350" cy="1553210"/>
          </a:xfrm>
          <a:prstGeom prst="rect">
            <a:avLst/>
          </a:prstGeom>
        </p:spPr>
        <p:txBody>
          <a:bodyPr vert="horz" wrap="square" lIns="0" tIns="12700" rIns="0" bIns="0" rtlCol="0">
            <a:spAutoFit/>
          </a:bodyPr>
          <a:lstStyle/>
          <a:p>
            <a:pPr marL="12700" marR="5080" indent="152400">
              <a:lnSpc>
                <a:spcPct val="142900"/>
              </a:lnSpc>
              <a:spcBef>
                <a:spcPts val="100"/>
              </a:spcBef>
            </a:pPr>
            <a:r>
              <a:rPr sz="700" spc="-50" dirty="0">
                <a:solidFill>
                  <a:srgbClr val="171514"/>
                </a:solidFill>
                <a:latin typeface="Microsoft Sans Serif"/>
                <a:cs typeface="Microsoft Sans Serif"/>
              </a:rPr>
              <a:t>Es </a:t>
            </a:r>
            <a:r>
              <a:rPr sz="700" spc="20" dirty="0">
                <a:solidFill>
                  <a:srgbClr val="171514"/>
                </a:solidFill>
                <a:latin typeface="Microsoft Sans Serif"/>
                <a:cs typeface="Microsoft Sans Serif"/>
              </a:rPr>
              <a:t>evidente </a:t>
            </a:r>
            <a:r>
              <a:rPr sz="700" dirty="0">
                <a:solidFill>
                  <a:srgbClr val="171514"/>
                </a:solidFill>
                <a:latin typeface="Microsoft Sans Serif"/>
                <a:cs typeface="Microsoft Sans Serif"/>
              </a:rPr>
              <a:t>a </a:t>
            </a:r>
            <a:r>
              <a:rPr sz="700" spc="35" dirty="0">
                <a:solidFill>
                  <a:srgbClr val="171514"/>
                </a:solidFill>
                <a:latin typeface="Microsoft Sans Serif"/>
                <a:cs typeface="Microsoft Sans Serif"/>
              </a:rPr>
              <a:t>partir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25" dirty="0">
                <a:solidFill>
                  <a:srgbClr val="171514"/>
                </a:solidFill>
                <a:latin typeface="Microsoft Sans Serif"/>
                <a:cs typeface="Microsoft Sans Serif"/>
              </a:rPr>
              <a:t>últimas </a:t>
            </a:r>
            <a:r>
              <a:rPr sz="700" spc="10" dirty="0">
                <a:solidFill>
                  <a:srgbClr val="171514"/>
                </a:solidFill>
                <a:latin typeface="Microsoft Sans Serif"/>
                <a:cs typeface="Microsoft Sans Serif"/>
              </a:rPr>
              <a:t>ecuaciones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cuanto </a:t>
            </a:r>
            <a:r>
              <a:rPr sz="700" spc="30" dirty="0">
                <a:solidFill>
                  <a:srgbClr val="171514"/>
                </a:solidFill>
                <a:latin typeface="Microsoft Sans Serif"/>
                <a:cs typeface="Microsoft Sans Serif"/>
              </a:rPr>
              <a:t>mayor </a:t>
            </a:r>
            <a:r>
              <a:rPr sz="700" spc="-5" dirty="0">
                <a:solidFill>
                  <a:srgbClr val="171514"/>
                </a:solidFill>
                <a:latin typeface="Microsoft Sans Serif"/>
                <a:cs typeface="Microsoft Sans Serif"/>
              </a:rPr>
              <a:t>sea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a:t>
            </a:r>
            <a:r>
              <a:rPr sz="700" spc="20"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superficial</a:t>
            </a:r>
            <a:r>
              <a:rPr sz="700" spc="15" dirty="0" smtClean="0">
                <a:solidFill>
                  <a:srgbClr val="171514"/>
                </a:solidFill>
                <a:latin typeface="Microsoft Sans Serif"/>
                <a:cs typeface="Microsoft Sans Serif"/>
              </a:rPr>
              <a:t>,</a:t>
            </a:r>
            <a:r>
              <a:rPr lang="es-ES" sz="700" spc="1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mayores</a:t>
            </a:r>
            <a:r>
              <a:rPr sz="700" spc="2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serán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tensiones de </a:t>
            </a:r>
            <a:r>
              <a:rPr sz="700" spc="15" dirty="0">
                <a:solidFill>
                  <a:srgbClr val="171514"/>
                </a:solidFill>
                <a:latin typeface="Microsoft Sans Serif"/>
                <a:cs typeface="Microsoft Sans Serif"/>
              </a:rPr>
              <a:t>paso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contacto </a:t>
            </a:r>
            <a:r>
              <a:rPr sz="700" spc="15" dirty="0">
                <a:solidFill>
                  <a:srgbClr val="171514"/>
                </a:solidFill>
                <a:latin typeface="Microsoft Sans Serif"/>
                <a:cs typeface="Microsoft Sans Serif"/>
              </a:rPr>
              <a:t>admisibles. </a:t>
            </a:r>
            <a:r>
              <a:rPr sz="700" dirty="0">
                <a:solidFill>
                  <a:srgbClr val="171514"/>
                </a:solidFill>
                <a:latin typeface="Microsoft Sans Serif"/>
                <a:cs typeface="Microsoft Sans Serif"/>
              </a:rPr>
              <a:t>Esto </a:t>
            </a:r>
            <a:r>
              <a:rPr sz="700" spc="-5" dirty="0">
                <a:solidFill>
                  <a:srgbClr val="171514"/>
                </a:solidFill>
                <a:latin typeface="Microsoft Sans Serif"/>
                <a:cs typeface="Microsoft Sans Serif"/>
              </a:rPr>
              <a:t>es </a:t>
            </a:r>
            <a:r>
              <a:rPr sz="700" spc="40" dirty="0">
                <a:solidFill>
                  <a:srgbClr val="171514"/>
                </a:solidFill>
                <a:latin typeface="Microsoft Sans Serif"/>
                <a:cs typeface="Microsoft Sans Serif"/>
              </a:rPr>
              <a:t>muy </a:t>
            </a:r>
            <a:r>
              <a:rPr sz="700" spc="10" dirty="0">
                <a:solidFill>
                  <a:srgbClr val="171514"/>
                </a:solidFill>
                <a:latin typeface="Microsoft Sans Serif"/>
                <a:cs typeface="Microsoft Sans Serif"/>
              </a:rPr>
              <a:t>deseable </a:t>
            </a:r>
            <a:r>
              <a:rPr sz="700" spc="20" dirty="0" err="1">
                <a:solidFill>
                  <a:srgbClr val="171514"/>
                </a:solidFill>
                <a:latin typeface="Microsoft Sans Serif"/>
                <a:cs typeface="Microsoft Sans Serif"/>
              </a:rPr>
              <a:t>en</a:t>
            </a:r>
            <a:r>
              <a:rPr sz="700" spc="2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subestaciones</a:t>
            </a:r>
            <a:r>
              <a:rPr lang="es-ES" sz="700" spc="1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grandes</a:t>
            </a:r>
            <a:r>
              <a:rPr sz="700" spc="2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donde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corriente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falla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5" dirty="0">
                <a:solidFill>
                  <a:srgbClr val="171514"/>
                </a:solidFill>
                <a:latin typeface="Microsoft Sans Serif"/>
                <a:cs typeface="Microsoft Sans Serif"/>
              </a:rPr>
              <a:t>es </a:t>
            </a:r>
            <a:r>
              <a:rPr sz="700" spc="30" dirty="0">
                <a:solidFill>
                  <a:srgbClr val="171514"/>
                </a:solidFill>
                <a:latin typeface="Microsoft Sans Serif"/>
                <a:cs typeface="Microsoft Sans Serif"/>
              </a:rPr>
              <a:t>generalmente </a:t>
            </a:r>
            <a:r>
              <a:rPr sz="700" spc="15" dirty="0">
                <a:solidFill>
                  <a:srgbClr val="171514"/>
                </a:solidFill>
                <a:latin typeface="Microsoft Sans Serif"/>
                <a:cs typeface="Microsoft Sans Serif"/>
              </a:rPr>
              <a:t>alta, </a:t>
            </a:r>
            <a:r>
              <a:rPr sz="700" dirty="0">
                <a:solidFill>
                  <a:srgbClr val="171514"/>
                </a:solidFill>
                <a:latin typeface="Microsoft Sans Serif"/>
                <a:cs typeface="Microsoft Sans Serif"/>
              </a:rPr>
              <a:t>así </a:t>
            </a:r>
            <a:r>
              <a:rPr sz="700" spc="30" dirty="0">
                <a:solidFill>
                  <a:srgbClr val="171514"/>
                </a:solidFill>
                <a:latin typeface="Microsoft Sans Serif"/>
                <a:cs typeface="Microsoft Sans Serif"/>
              </a:rPr>
              <a:t>como </a:t>
            </a:r>
            <a:r>
              <a:rPr sz="700" spc="25" dirty="0">
                <a:solidFill>
                  <a:srgbClr val="171514"/>
                </a:solidFill>
                <a:latin typeface="Microsoft Sans Serif"/>
                <a:cs typeface="Microsoft Sans Serif"/>
              </a:rPr>
              <a:t>alrededor </a:t>
            </a:r>
            <a:r>
              <a:rPr sz="700" spc="20" dirty="0">
                <a:solidFill>
                  <a:srgbClr val="171514"/>
                </a:solidFill>
                <a:latin typeface="Microsoft Sans Serif"/>
                <a:cs typeface="Microsoft Sans Serif"/>
              </a:rPr>
              <a:t>de </a:t>
            </a:r>
            <a:r>
              <a:rPr sz="700" spc="20" dirty="0" err="1">
                <a:solidFill>
                  <a:srgbClr val="171514"/>
                </a:solidFill>
                <a:latin typeface="Microsoft Sans Serif"/>
                <a:cs typeface="Microsoft Sans Serif"/>
              </a:rPr>
              <a:t>electrodos</a:t>
            </a:r>
            <a:r>
              <a:rPr sz="700" spc="2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tierra</a:t>
            </a:r>
            <a:r>
              <a:rPr sz="700" spc="3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 </a:t>
            </a:r>
            <a:r>
              <a:rPr sz="700" spc="10" dirty="0">
                <a:solidFill>
                  <a:srgbClr val="171514"/>
                </a:solidFill>
                <a:latin typeface="Microsoft Sans Serif"/>
                <a:cs typeface="Microsoft Sans Serif"/>
              </a:rPr>
              <a:t>rayos.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práctica,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superficie </a:t>
            </a:r>
            <a:r>
              <a:rPr sz="700" spc="30" dirty="0">
                <a:solidFill>
                  <a:srgbClr val="171514"/>
                </a:solidFill>
                <a:latin typeface="Microsoft Sans Serif"/>
                <a:cs typeface="Microsoft Sans Serif"/>
              </a:rPr>
              <a:t>aumenta </a:t>
            </a:r>
            <a:r>
              <a:rPr sz="700" spc="25" dirty="0">
                <a:solidFill>
                  <a:srgbClr val="171514"/>
                </a:solidFill>
                <a:latin typeface="Microsoft Sans Serif"/>
                <a:cs typeface="Microsoft Sans Serif"/>
              </a:rPr>
              <a:t>cubriéndola </a:t>
            </a:r>
            <a:r>
              <a:rPr sz="700" spc="20" dirty="0">
                <a:solidFill>
                  <a:srgbClr val="171514"/>
                </a:solidFill>
                <a:latin typeface="Microsoft Sans Serif"/>
                <a:cs typeface="Microsoft Sans Serif"/>
              </a:rPr>
              <a:t>con </a:t>
            </a:r>
            <a:r>
              <a:rPr sz="700" spc="30" dirty="0">
                <a:solidFill>
                  <a:srgbClr val="171514"/>
                </a:solidFill>
                <a:latin typeface="Microsoft Sans Serif"/>
                <a:cs typeface="Microsoft Sans Serif"/>
              </a:rPr>
              <a:t>una </a:t>
            </a:r>
            <a:r>
              <a:rPr sz="700" spc="5" dirty="0" err="1">
                <a:solidFill>
                  <a:srgbClr val="171514"/>
                </a:solidFill>
                <a:latin typeface="Microsoft Sans Serif"/>
                <a:cs typeface="Microsoft Sans Serif"/>
              </a:rPr>
              <a:t>capa</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roca</a:t>
            </a:r>
            <a:r>
              <a:rPr sz="700" spc="1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triturada, como granito,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10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12 </a:t>
            </a:r>
            <a:r>
              <a:rPr sz="700" spc="25" dirty="0">
                <a:solidFill>
                  <a:srgbClr val="171514"/>
                </a:solidFill>
                <a:latin typeface="Microsoft Sans Serif"/>
                <a:cs typeface="Microsoft Sans Serif"/>
              </a:rPr>
              <a:t>cm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espesor. </a:t>
            </a:r>
            <a:r>
              <a:rPr sz="700" spc="-30" dirty="0">
                <a:solidFill>
                  <a:srgbClr val="171514"/>
                </a:solidFill>
                <a:latin typeface="Microsoft Sans Serif"/>
                <a:cs typeface="Microsoft Sans Serif"/>
              </a:rPr>
              <a:t>El </a:t>
            </a:r>
            <a:r>
              <a:rPr sz="700" spc="35" dirty="0">
                <a:solidFill>
                  <a:srgbClr val="171514"/>
                </a:solidFill>
                <a:latin typeface="Microsoft Sans Serif"/>
                <a:cs typeface="Microsoft Sans Serif"/>
              </a:rPr>
              <a:t>granito </a:t>
            </a:r>
            <a:r>
              <a:rPr sz="700" spc="25" dirty="0">
                <a:solidFill>
                  <a:srgbClr val="171514"/>
                </a:solidFill>
                <a:latin typeface="Microsoft Sans Serif"/>
                <a:cs typeface="Microsoft Sans Serif"/>
              </a:rPr>
              <a:t>tiene </a:t>
            </a:r>
            <a:r>
              <a:rPr sz="700" spc="30" dirty="0">
                <a:solidFill>
                  <a:srgbClr val="171514"/>
                </a:solidFill>
                <a:latin typeface="Microsoft Sans Serif"/>
                <a:cs typeface="Microsoft Sans Serif"/>
              </a:rPr>
              <a:t>una </a:t>
            </a:r>
            <a:r>
              <a:rPr sz="700" spc="20" dirty="0">
                <a:solidFill>
                  <a:srgbClr val="171514"/>
                </a:solidFill>
                <a:latin typeface="Microsoft Sans Serif"/>
                <a:cs typeface="Microsoft Sans Serif"/>
              </a:rPr>
              <a:t>resistividad </a:t>
            </a:r>
            <a:r>
              <a:rPr sz="700" spc="40" dirty="0" err="1">
                <a:solidFill>
                  <a:srgbClr val="171514"/>
                </a:solidFill>
                <a:latin typeface="Microsoft Sans Serif"/>
                <a:cs typeface="Microsoft Sans Serif"/>
              </a:rPr>
              <a:t>muy</a:t>
            </a:r>
            <a:r>
              <a:rPr sz="700" spc="4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alta</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cuando</a:t>
            </a:r>
            <a:r>
              <a:rPr sz="700" spc="2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está </a:t>
            </a:r>
            <a:r>
              <a:rPr sz="700" dirty="0">
                <a:solidFill>
                  <a:srgbClr val="171514"/>
                </a:solidFill>
                <a:latin typeface="Microsoft Sans Serif"/>
                <a:cs typeface="Microsoft Sans Serif"/>
              </a:rPr>
              <a:t>seco </a:t>
            </a:r>
            <a:r>
              <a:rPr sz="700" spc="5" dirty="0">
                <a:solidFill>
                  <a:srgbClr val="171514"/>
                </a:solidFill>
                <a:latin typeface="Microsoft Sans Serif"/>
                <a:cs typeface="Microsoft Sans Serif"/>
              </a:rPr>
              <a:t>y </a:t>
            </a:r>
            <a:r>
              <a:rPr sz="700" spc="30" dirty="0">
                <a:solidFill>
                  <a:srgbClr val="171514"/>
                </a:solidFill>
                <a:latin typeface="Microsoft Sans Serif"/>
                <a:cs typeface="Microsoft Sans Serif"/>
              </a:rPr>
              <a:t>también </a:t>
            </a:r>
            <a:r>
              <a:rPr sz="700" spc="25" dirty="0">
                <a:solidFill>
                  <a:srgbClr val="171514"/>
                </a:solidFill>
                <a:latin typeface="Microsoft Sans Serif"/>
                <a:cs typeface="Microsoft Sans Serif"/>
              </a:rPr>
              <a:t>cuando </a:t>
            </a:r>
            <a:r>
              <a:rPr sz="700" spc="10" dirty="0">
                <a:solidFill>
                  <a:srgbClr val="171514"/>
                </a:solidFill>
                <a:latin typeface="Microsoft Sans Serif"/>
                <a:cs typeface="Microsoft Sans Serif"/>
              </a:rPr>
              <a:t>está </a:t>
            </a:r>
            <a:r>
              <a:rPr sz="700" spc="30" dirty="0">
                <a:solidFill>
                  <a:srgbClr val="171514"/>
                </a:solidFill>
                <a:latin typeface="Microsoft Sans Serif"/>
                <a:cs typeface="Microsoft Sans Serif"/>
              </a:rPr>
              <a:t>húmedo: </a:t>
            </a:r>
            <a:r>
              <a:rPr sz="700" dirty="0">
                <a:solidFill>
                  <a:srgbClr val="171514"/>
                </a:solidFill>
                <a:latin typeface="Microsoft Sans Serif"/>
                <a:cs typeface="Microsoft Sans Serif"/>
              </a:rPr>
              <a:t>seco </a:t>
            </a:r>
            <a:r>
              <a:rPr sz="700" spc="5" dirty="0">
                <a:solidFill>
                  <a:srgbClr val="171514"/>
                </a:solidFill>
                <a:latin typeface="Microsoft Sans Serif"/>
                <a:cs typeface="Microsoft Sans Serif"/>
              </a:rPr>
              <a:t>1,3×10</a:t>
            </a:r>
            <a:r>
              <a:rPr sz="400" spc="5" dirty="0">
                <a:solidFill>
                  <a:srgbClr val="171514"/>
                </a:solidFill>
                <a:latin typeface="Microsoft Sans Serif"/>
                <a:cs typeface="Microsoft Sans Serif"/>
              </a:rPr>
              <a:t>6</a:t>
            </a:r>
            <a:r>
              <a:rPr sz="700" spc="5" dirty="0">
                <a:solidFill>
                  <a:srgbClr val="171514"/>
                </a:solidFill>
                <a:latin typeface="Microsoft Sans Serif"/>
                <a:cs typeface="Microsoft Sans Serif"/>
              </a:rPr>
              <a:t>Ω·m, </a:t>
            </a:r>
            <a:r>
              <a:rPr sz="700" spc="35" dirty="0">
                <a:solidFill>
                  <a:srgbClr val="171514"/>
                </a:solidFill>
                <a:latin typeface="Microsoft Sans Serif"/>
                <a:cs typeface="Microsoft Sans Serif"/>
              </a:rPr>
              <a:t>húmedo </a:t>
            </a:r>
            <a:r>
              <a:rPr sz="700" dirty="0">
                <a:solidFill>
                  <a:srgbClr val="171514"/>
                </a:solidFill>
                <a:latin typeface="Microsoft Sans Serif"/>
                <a:cs typeface="Microsoft Sans Serif"/>
              </a:rPr>
              <a:t>4,5× </a:t>
            </a:r>
            <a:r>
              <a:rPr sz="700" spc="10" dirty="0">
                <a:solidFill>
                  <a:srgbClr val="171514"/>
                </a:solidFill>
                <a:latin typeface="Microsoft Sans Serif"/>
                <a:cs typeface="Microsoft Sans Serif"/>
              </a:rPr>
              <a:t>10</a:t>
            </a:r>
            <a:r>
              <a:rPr sz="400" spc="10" dirty="0">
                <a:solidFill>
                  <a:srgbClr val="171514"/>
                </a:solidFill>
                <a:latin typeface="Microsoft Sans Serif"/>
                <a:cs typeface="Microsoft Sans Serif"/>
              </a:rPr>
              <a:t>3</a:t>
            </a:r>
            <a:r>
              <a:rPr sz="700" spc="10" dirty="0">
                <a:solidFill>
                  <a:srgbClr val="171514"/>
                </a:solidFill>
                <a:latin typeface="Microsoft Sans Serif"/>
                <a:cs typeface="Microsoft Sans Serif"/>
              </a:rPr>
              <a:t>Ω·m. </a:t>
            </a:r>
            <a:r>
              <a:rPr sz="700" spc="-35" dirty="0">
                <a:solidFill>
                  <a:srgbClr val="171514"/>
                </a:solidFill>
                <a:latin typeface="Microsoft Sans Serif"/>
                <a:cs typeface="Microsoft Sans Serif"/>
              </a:rPr>
              <a:t>Si </a:t>
            </a:r>
            <a:r>
              <a:rPr sz="700" spc="35" dirty="0">
                <a:solidFill>
                  <a:srgbClr val="171514"/>
                </a:solidFill>
                <a:latin typeface="Microsoft Sans Serif"/>
                <a:cs typeface="Microsoft Sans Serif"/>
              </a:rPr>
              <a:t>no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dispone</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granito,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utilizar</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asfalto,</a:t>
            </a:r>
            <a:r>
              <a:rPr sz="700" spc="5" dirty="0">
                <a:solidFill>
                  <a:srgbClr val="171514"/>
                </a:solidFill>
                <a:latin typeface="Microsoft Sans Serif"/>
                <a:cs typeface="Microsoft Sans Serif"/>
              </a:rPr>
              <a:t> ya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también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tiene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alta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húmedo</a:t>
            </a:r>
            <a:r>
              <a:rPr sz="700" dirty="0">
                <a:solidFill>
                  <a:srgbClr val="171514"/>
                </a:solidFill>
                <a:latin typeface="Microsoft Sans Serif"/>
                <a:cs typeface="Microsoft Sans Serif"/>
              </a:rPr>
              <a:t> &gt;</a:t>
            </a:r>
            <a:r>
              <a:rPr sz="700" dirty="0" smtClean="0">
                <a:solidFill>
                  <a:srgbClr val="171514"/>
                </a:solidFill>
                <a:latin typeface="Microsoft Sans Serif"/>
                <a:cs typeface="Microsoft Sans Serif"/>
              </a:rPr>
              <a:t>10</a:t>
            </a:r>
            <a:r>
              <a:rPr lang="es-ES" sz="700" dirty="0" smtClean="0">
                <a:solidFill>
                  <a:srgbClr val="171514"/>
                </a:solidFill>
                <a:latin typeface="Microsoft Sans Serif"/>
                <a:cs typeface="Microsoft Sans Serif"/>
              </a:rPr>
              <a:t> </a:t>
            </a:r>
            <a:r>
              <a:rPr sz="400" spc="15" dirty="0" smtClean="0">
                <a:solidFill>
                  <a:srgbClr val="171514"/>
                </a:solidFill>
                <a:latin typeface="Microsoft Sans Serif"/>
                <a:cs typeface="Microsoft Sans Serif"/>
              </a:rPr>
              <a:t>4</a:t>
            </a:r>
            <a:r>
              <a:rPr sz="700" spc="15" dirty="0" smtClean="0">
                <a:solidFill>
                  <a:srgbClr val="171514"/>
                </a:solidFill>
                <a:latin typeface="Microsoft Sans Serif"/>
                <a:cs typeface="Microsoft Sans Serif"/>
              </a:rPr>
              <a:t>Ω·m</a:t>
            </a:r>
            <a:r>
              <a:rPr sz="700" spc="-1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[4].</a:t>
            </a:r>
            <a:endParaRPr sz="700" dirty="0">
              <a:latin typeface="Microsoft Sans Serif"/>
              <a:cs typeface="Microsoft Sans Serif"/>
            </a:endParaRPr>
          </a:p>
          <a:p>
            <a:pPr marL="12700" marR="312420" indent="152400">
              <a:lnSpc>
                <a:spcPct val="125000"/>
              </a:lnSpc>
              <a:spcBef>
                <a:spcPts val="20"/>
              </a:spcBef>
            </a:pP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cambio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repentino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resistividad</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límite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las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dos</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capas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describe</a:t>
            </a:r>
            <a:r>
              <a:rPr lang="es-ES" sz="800" spc="2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mediante</a:t>
            </a:r>
            <a:r>
              <a:rPr sz="800" spc="-1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factor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reflexión</a:t>
            </a:r>
            <a:r>
              <a:rPr sz="800" i="1" spc="30" dirty="0">
                <a:solidFill>
                  <a:srgbClr val="171514"/>
                </a:solidFill>
                <a:latin typeface="Arial"/>
                <a:cs typeface="Arial"/>
              </a:rPr>
              <a:t>k</a:t>
            </a:r>
            <a:r>
              <a:rPr sz="800" spc="30" dirty="0">
                <a:solidFill>
                  <a:srgbClr val="171514"/>
                </a:solidFill>
                <a:latin typeface="Microsoft Sans Serif"/>
                <a:cs typeface="Microsoft Sans Serif"/>
              </a:rPr>
              <a:t>definido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como</a:t>
            </a:r>
            <a:endParaRPr sz="800" dirty="0">
              <a:latin typeface="Microsoft Sans Serif"/>
              <a:cs typeface="Microsoft Sans Serif"/>
            </a:endParaRPr>
          </a:p>
        </p:txBody>
      </p:sp>
      <p:sp>
        <p:nvSpPr>
          <p:cNvPr id="9" name="object 9"/>
          <p:cNvSpPr txBox="1"/>
          <p:nvPr/>
        </p:nvSpPr>
        <p:spPr>
          <a:xfrm>
            <a:off x="7429500" y="2363143"/>
            <a:ext cx="364490" cy="387350"/>
          </a:xfrm>
          <a:prstGeom prst="rect">
            <a:avLst/>
          </a:prstGeom>
        </p:spPr>
        <p:txBody>
          <a:bodyPr vert="horz" wrap="square" lIns="0" tIns="33655" rIns="0" bIns="0" rtlCol="0">
            <a:spAutoFit/>
          </a:bodyPr>
          <a:lstStyle/>
          <a:p>
            <a:pPr marL="12700">
              <a:spcBef>
                <a:spcPts val="265"/>
              </a:spcBef>
            </a:pPr>
            <a:r>
              <a:rPr sz="1050" i="1" u="sng" spc="25" dirty="0">
                <a:uFill>
                  <a:solidFill>
                    <a:srgbClr val="000000"/>
                  </a:solidFill>
                </a:uFill>
                <a:latin typeface="Arial"/>
                <a:cs typeface="Arial"/>
              </a:rPr>
              <a:t>ρ</a:t>
            </a:r>
            <a:r>
              <a:rPr sz="1000" u="sng" spc="25" dirty="0">
                <a:uFill>
                  <a:solidFill>
                    <a:srgbClr val="000000"/>
                  </a:solidFill>
                </a:uFill>
                <a:latin typeface="Lucida Sans Unicode"/>
                <a:cs typeface="Lucida Sans Unicode"/>
              </a:rPr>
              <a:t>−</a:t>
            </a:r>
            <a:r>
              <a:rPr sz="1050" i="1" u="sng" spc="25" dirty="0">
                <a:uFill>
                  <a:solidFill>
                    <a:srgbClr val="000000"/>
                  </a:solidFill>
                </a:uFill>
                <a:latin typeface="Arial"/>
                <a:cs typeface="Arial"/>
              </a:rPr>
              <a:t>ρ</a:t>
            </a:r>
            <a:r>
              <a:rPr sz="600" i="1" u="sng" spc="25" dirty="0">
                <a:uFill>
                  <a:solidFill>
                    <a:srgbClr val="000000"/>
                  </a:solidFill>
                </a:uFill>
                <a:latin typeface="Arial"/>
                <a:cs typeface="Arial"/>
              </a:rPr>
              <a:t>s</a:t>
            </a:r>
            <a:r>
              <a:rPr sz="600" i="1" u="sng" spc="-75" dirty="0">
                <a:uFill>
                  <a:solidFill>
                    <a:srgbClr val="000000"/>
                  </a:solidFill>
                </a:uFill>
                <a:latin typeface="Arial"/>
                <a:cs typeface="Arial"/>
              </a:rPr>
              <a:t> </a:t>
            </a:r>
            <a:endParaRPr sz="600">
              <a:latin typeface="Arial"/>
              <a:cs typeface="Arial"/>
            </a:endParaRPr>
          </a:p>
          <a:p>
            <a:pPr marL="12700">
              <a:spcBef>
                <a:spcPts val="165"/>
              </a:spcBef>
            </a:pPr>
            <a:r>
              <a:rPr sz="1050" i="1" spc="-5" dirty="0">
                <a:latin typeface="Arial"/>
                <a:cs typeface="Arial"/>
              </a:rPr>
              <a:t>ρ</a:t>
            </a:r>
            <a:r>
              <a:rPr sz="1000" spc="-5" dirty="0">
                <a:latin typeface="Microsoft Sans Serif"/>
                <a:cs typeface="Microsoft Sans Serif"/>
              </a:rPr>
              <a:t>+</a:t>
            </a:r>
            <a:r>
              <a:rPr sz="1050" i="1" spc="-5" dirty="0">
                <a:latin typeface="Arial"/>
                <a:cs typeface="Arial"/>
              </a:rPr>
              <a:t>ρ</a:t>
            </a:r>
            <a:r>
              <a:rPr sz="600" i="1" spc="-5" dirty="0">
                <a:latin typeface="Arial"/>
                <a:cs typeface="Arial"/>
              </a:rPr>
              <a:t>s</a:t>
            </a:r>
            <a:endParaRPr sz="600">
              <a:latin typeface="Arial"/>
              <a:cs typeface="Arial"/>
            </a:endParaRPr>
          </a:p>
        </p:txBody>
      </p:sp>
      <p:sp>
        <p:nvSpPr>
          <p:cNvPr id="10" name="object 10"/>
          <p:cNvSpPr txBox="1"/>
          <p:nvPr/>
        </p:nvSpPr>
        <p:spPr>
          <a:xfrm>
            <a:off x="7172356" y="2468700"/>
            <a:ext cx="166370" cy="173766"/>
          </a:xfrm>
          <a:prstGeom prst="rect">
            <a:avLst/>
          </a:prstGeom>
        </p:spPr>
        <p:txBody>
          <a:bodyPr vert="horz" wrap="square" lIns="0" tIns="12065" rIns="0" bIns="0" rtlCol="0">
            <a:spAutoFit/>
          </a:bodyPr>
          <a:lstStyle/>
          <a:p>
            <a:pPr marL="12700">
              <a:spcBef>
                <a:spcPts val="95"/>
              </a:spcBef>
            </a:pPr>
            <a:r>
              <a:rPr sz="1050" i="1" spc="5" dirty="0">
                <a:latin typeface="Arial"/>
                <a:cs typeface="Arial"/>
              </a:rPr>
              <a:t>k</a:t>
            </a:r>
            <a:r>
              <a:rPr sz="1000" spc="-15" dirty="0">
                <a:latin typeface="Microsoft Sans Serif"/>
                <a:cs typeface="Microsoft Sans Serif"/>
              </a:rPr>
              <a:t>=</a:t>
            </a:r>
            <a:endParaRPr sz="1000">
              <a:latin typeface="Microsoft Sans Serif"/>
              <a:cs typeface="Microsoft Sans Serif"/>
            </a:endParaRPr>
          </a:p>
        </p:txBody>
      </p:sp>
      <p:sp>
        <p:nvSpPr>
          <p:cNvPr id="11" name="object 11"/>
          <p:cNvSpPr txBox="1"/>
          <p:nvPr/>
        </p:nvSpPr>
        <p:spPr>
          <a:xfrm>
            <a:off x="9378569" y="249339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(4.7)</a:t>
            </a:r>
            <a:endParaRPr sz="850">
              <a:latin typeface="Microsoft Sans Serif"/>
              <a:cs typeface="Microsoft Sans Serif"/>
            </a:endParaRPr>
          </a:p>
        </p:txBody>
      </p:sp>
      <p:sp>
        <p:nvSpPr>
          <p:cNvPr id="12" name="object 12"/>
          <p:cNvSpPr txBox="1"/>
          <p:nvPr/>
        </p:nvSpPr>
        <p:spPr>
          <a:xfrm>
            <a:off x="5337139" y="2821437"/>
            <a:ext cx="4303395" cy="947695"/>
          </a:xfrm>
          <a:prstGeom prst="rect">
            <a:avLst/>
          </a:prstGeom>
        </p:spPr>
        <p:txBody>
          <a:bodyPr vert="horz" wrap="square" lIns="0" tIns="11430" rIns="0" bIns="0" rtlCol="0">
            <a:spAutoFit/>
          </a:bodyPr>
          <a:lstStyle/>
          <a:p>
            <a:pPr marL="12700" marR="189865">
              <a:lnSpc>
                <a:spcPct val="125000"/>
              </a:lnSpc>
              <a:spcBef>
                <a:spcPts val="90"/>
              </a:spcBef>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Figura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4.3</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muestra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relación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factor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corrección</a:t>
            </a:r>
            <a:r>
              <a:rPr sz="800" i="1" spc="10" dirty="0">
                <a:solidFill>
                  <a:srgbClr val="171514"/>
                </a:solidFill>
                <a:latin typeface="Arial"/>
                <a:cs typeface="Arial"/>
              </a:rPr>
              <a:t>C</a:t>
            </a:r>
            <a:r>
              <a:rPr sz="500" i="1" spc="10" dirty="0">
                <a:solidFill>
                  <a:srgbClr val="171514"/>
                </a:solidFill>
                <a:latin typeface="Arial"/>
                <a:cs typeface="Arial"/>
              </a:rPr>
              <a:t>s</a:t>
            </a:r>
            <a:r>
              <a:rPr sz="800" spc="10"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espesor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5" dirty="0" err="1" smtClean="0">
                <a:solidFill>
                  <a:srgbClr val="171514"/>
                </a:solidFill>
                <a:latin typeface="Microsoft Sans Serif"/>
                <a:cs typeface="Microsoft Sans Serif"/>
              </a:rPr>
              <a:t>capa</a:t>
            </a:r>
            <a:r>
              <a:rPr lang="es-ES" sz="800" spc="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superficial</a:t>
            </a:r>
            <a:r>
              <a:rPr sz="800" i="1" spc="20" dirty="0" err="1" smtClean="0">
                <a:solidFill>
                  <a:srgbClr val="171514"/>
                </a:solidFill>
                <a:latin typeface="Arial"/>
                <a:cs typeface="Arial"/>
              </a:rPr>
              <a:t>h</a:t>
            </a:r>
            <a:r>
              <a:rPr sz="500" i="1" spc="20" dirty="0" err="1" smtClean="0">
                <a:solidFill>
                  <a:srgbClr val="171514"/>
                </a:solidFill>
                <a:latin typeface="Arial"/>
                <a:cs typeface="Arial"/>
              </a:rPr>
              <a:t>s</a:t>
            </a:r>
            <a:r>
              <a:rPr sz="800" spc="20" dirty="0" err="1" smtClean="0">
                <a:solidFill>
                  <a:srgbClr val="171514"/>
                </a:solidFill>
                <a:latin typeface="Microsoft Sans Serif"/>
                <a:cs typeface="Microsoft Sans Serif"/>
              </a:rPr>
              <a:t>para</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diferentes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valores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de</a:t>
            </a:r>
            <a:r>
              <a:rPr sz="800" i="1" spc="15" dirty="0">
                <a:solidFill>
                  <a:srgbClr val="171514"/>
                </a:solidFill>
                <a:latin typeface="Arial"/>
                <a:cs typeface="Arial"/>
              </a:rPr>
              <a:t>k</a:t>
            </a:r>
            <a:r>
              <a:rPr sz="800" spc="15" dirty="0">
                <a:solidFill>
                  <a:srgbClr val="171514"/>
                </a:solidFill>
                <a:latin typeface="Microsoft Sans Serif"/>
                <a:cs typeface="Microsoft Sans Serif"/>
              </a:rPr>
              <a:t>(Estándar</a:t>
            </a:r>
            <a:r>
              <a:rPr sz="800" spc="-5" dirty="0">
                <a:solidFill>
                  <a:srgbClr val="171514"/>
                </a:solidFill>
                <a:latin typeface="Microsoft Sans Serif"/>
                <a:cs typeface="Microsoft Sans Serif"/>
              </a:rPr>
              <a:t> </a:t>
            </a:r>
            <a:r>
              <a:rPr sz="800" spc="-55" dirty="0">
                <a:solidFill>
                  <a:srgbClr val="171514"/>
                </a:solidFill>
                <a:latin typeface="Microsoft Sans Serif"/>
                <a:cs typeface="Microsoft Sans Serif"/>
              </a:rPr>
              <a:t>IEEE</a:t>
            </a:r>
            <a:r>
              <a:rPr sz="800" dirty="0">
                <a:solidFill>
                  <a:srgbClr val="171514"/>
                </a:solidFill>
                <a:latin typeface="Microsoft Sans Serif"/>
                <a:cs typeface="Microsoft Sans Serif"/>
              </a:rPr>
              <a:t> 80-2000).</a:t>
            </a:r>
            <a:endParaRPr sz="800" dirty="0">
              <a:latin typeface="Microsoft Sans Serif"/>
              <a:cs typeface="Microsoft Sans Serif"/>
            </a:endParaRPr>
          </a:p>
          <a:p>
            <a:pPr marL="12700" marR="5080" indent="152400">
              <a:lnSpc>
                <a:spcPts val="1200"/>
              </a:lnSpc>
              <a:spcBef>
                <a:spcPts val="80"/>
              </a:spcBef>
            </a:pPr>
            <a:r>
              <a:rPr sz="700" spc="-15" dirty="0">
                <a:solidFill>
                  <a:srgbClr val="171514"/>
                </a:solidFill>
                <a:latin typeface="Microsoft Sans Serif"/>
                <a:cs typeface="Microsoft Sans Serif"/>
              </a:rPr>
              <a:t>Las </a:t>
            </a:r>
            <a:r>
              <a:rPr sz="700" spc="10" dirty="0">
                <a:solidFill>
                  <a:srgbClr val="171514"/>
                </a:solidFill>
                <a:latin typeface="Microsoft Sans Serif"/>
                <a:cs typeface="Microsoft Sans Serif"/>
              </a:rPr>
              <a:t>ecuaciones </a:t>
            </a:r>
            <a:r>
              <a:rPr sz="700" spc="-10" dirty="0">
                <a:solidFill>
                  <a:srgbClr val="171514"/>
                </a:solidFill>
                <a:latin typeface="Microsoft Sans Serif"/>
                <a:cs typeface="Microsoft Sans Serif"/>
              </a:rPr>
              <a:t>(4.5)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(4.6) </a:t>
            </a:r>
            <a:r>
              <a:rPr sz="700" spc="25" dirty="0">
                <a:solidFill>
                  <a:srgbClr val="171514"/>
                </a:solidFill>
                <a:latin typeface="Microsoft Sans Serif"/>
                <a:cs typeface="Microsoft Sans Serif"/>
              </a:rPr>
              <a:t>deben </a:t>
            </a:r>
            <a:r>
              <a:rPr sz="700" spc="15" dirty="0">
                <a:solidFill>
                  <a:srgbClr val="171514"/>
                </a:solidFill>
                <a:latin typeface="Microsoft Sans Serif"/>
                <a:cs typeface="Microsoft Sans Serif"/>
              </a:rPr>
              <a:t>utilizarse </a:t>
            </a:r>
            <a:r>
              <a:rPr sz="700" spc="25" dirty="0">
                <a:solidFill>
                  <a:srgbClr val="171514"/>
                </a:solidFill>
                <a:latin typeface="Microsoft Sans Serif"/>
                <a:cs typeface="Microsoft Sans Serif"/>
              </a:rPr>
              <a:t>siempre </a:t>
            </a:r>
            <a:r>
              <a:rPr sz="700" spc="30" dirty="0">
                <a:solidFill>
                  <a:srgbClr val="171514"/>
                </a:solidFill>
                <a:latin typeface="Microsoft Sans Serif"/>
                <a:cs typeface="Microsoft Sans Serif"/>
              </a:rPr>
              <a:t>que </a:t>
            </a:r>
            <a:r>
              <a:rPr sz="700" spc="-5" dirty="0">
                <a:solidFill>
                  <a:srgbClr val="171514"/>
                </a:solidFill>
                <a:latin typeface="Microsoft Sans Serif"/>
                <a:cs typeface="Microsoft Sans Serif"/>
              </a:rPr>
              <a:t>se </a:t>
            </a:r>
            <a:r>
              <a:rPr sz="700" spc="10" dirty="0">
                <a:solidFill>
                  <a:srgbClr val="171514"/>
                </a:solidFill>
                <a:latin typeface="Microsoft Sans Serif"/>
                <a:cs typeface="Microsoft Sans Serif"/>
              </a:rPr>
              <a:t>haya </a:t>
            </a:r>
            <a:r>
              <a:rPr sz="700" spc="25" dirty="0">
                <a:solidFill>
                  <a:srgbClr val="171514"/>
                </a:solidFill>
                <a:latin typeface="Microsoft Sans Serif"/>
                <a:cs typeface="Microsoft Sans Serif"/>
              </a:rPr>
              <a:t>agregado </a:t>
            </a:r>
            <a:r>
              <a:rPr sz="700" spc="30" dirty="0">
                <a:solidFill>
                  <a:srgbClr val="171514"/>
                </a:solidFill>
                <a:latin typeface="Microsoft Sans Serif"/>
                <a:cs typeface="Microsoft Sans Serif"/>
              </a:rPr>
              <a:t>una </a:t>
            </a:r>
            <a:r>
              <a:rPr sz="700" spc="5" dirty="0" err="1">
                <a:solidFill>
                  <a:srgbClr val="171514"/>
                </a:solidFill>
                <a:latin typeface="Microsoft Sans Serif"/>
                <a:cs typeface="Microsoft Sans Serif"/>
              </a:rPr>
              <a:t>capa</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superficial</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a:t>
            </a:r>
            <a:r>
              <a:rPr sz="700" spc="10" dirty="0">
                <a:solidFill>
                  <a:srgbClr val="171514"/>
                </a:solidFill>
                <a:latin typeface="Microsoft Sans Serif"/>
                <a:cs typeface="Microsoft Sans Serif"/>
              </a:rPr>
              <a:t>roca </a:t>
            </a:r>
            <a:r>
              <a:rPr sz="700" spc="35" dirty="0">
                <a:solidFill>
                  <a:srgbClr val="171514"/>
                </a:solidFill>
                <a:latin typeface="Microsoft Sans Serif"/>
                <a:cs typeface="Microsoft Sans Serif"/>
              </a:rPr>
              <a:t>triturada </a:t>
            </a:r>
            <a:r>
              <a:rPr sz="700" spc="30" dirty="0">
                <a:solidFill>
                  <a:srgbClr val="171514"/>
                </a:solidFill>
                <a:latin typeface="Microsoft Sans Serif"/>
                <a:cs typeface="Microsoft Sans Serif"/>
              </a:rPr>
              <a:t>o </a:t>
            </a:r>
            <a:r>
              <a:rPr sz="700" spc="20" dirty="0">
                <a:solidFill>
                  <a:srgbClr val="171514"/>
                </a:solidFill>
                <a:latin typeface="Microsoft Sans Serif"/>
                <a:cs typeface="Microsoft Sans Serif"/>
              </a:rPr>
              <a:t>cualquier </a:t>
            </a:r>
            <a:r>
              <a:rPr sz="700" spc="45" dirty="0">
                <a:solidFill>
                  <a:srgbClr val="171514"/>
                </a:solidFill>
                <a:latin typeface="Microsoft Sans Serif"/>
                <a:cs typeface="Microsoft Sans Serif"/>
              </a:rPr>
              <a:t>otro </a:t>
            </a:r>
            <a:r>
              <a:rPr sz="700" spc="20" dirty="0">
                <a:solidFill>
                  <a:srgbClr val="171514"/>
                </a:solidFill>
                <a:latin typeface="Microsoft Sans Serif"/>
                <a:cs typeface="Microsoft Sans Serif"/>
              </a:rPr>
              <a:t>material) </a:t>
            </a:r>
            <a:r>
              <a:rPr sz="700" spc="30" dirty="0">
                <a:solidFill>
                  <a:srgbClr val="171514"/>
                </a:solidFill>
                <a:latin typeface="Microsoft Sans Serif"/>
                <a:cs typeface="Microsoft Sans Serif"/>
              </a:rPr>
              <a:t>o </a:t>
            </a:r>
            <a:r>
              <a:rPr sz="700" spc="25" dirty="0">
                <a:solidFill>
                  <a:srgbClr val="171514"/>
                </a:solidFill>
                <a:latin typeface="Microsoft Sans Serif"/>
                <a:cs typeface="Microsoft Sans Serif"/>
              </a:rPr>
              <a:t>cuando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suelo </a:t>
            </a:r>
            <a:r>
              <a:rPr sz="700" spc="25" dirty="0">
                <a:solidFill>
                  <a:srgbClr val="171514"/>
                </a:solidFill>
                <a:latin typeface="Microsoft Sans Serif"/>
                <a:cs typeface="Microsoft Sans Serif"/>
              </a:rPr>
              <a:t>pueda </a:t>
            </a:r>
            <a:r>
              <a:rPr sz="700" spc="20" dirty="0">
                <a:solidFill>
                  <a:srgbClr val="171514"/>
                </a:solidFill>
                <a:latin typeface="Microsoft Sans Serif"/>
                <a:cs typeface="Microsoft Sans Serif"/>
              </a:rPr>
              <a:t>representarse </a:t>
            </a:r>
            <a:r>
              <a:rPr sz="700" spc="30" dirty="0">
                <a:solidFill>
                  <a:srgbClr val="171514"/>
                </a:solidFill>
                <a:latin typeface="Microsoft Sans Serif"/>
                <a:cs typeface="Microsoft Sans Serif"/>
              </a:rPr>
              <a:t>mediante</a:t>
            </a:r>
            <a:r>
              <a:rPr sz="700" spc="30" dirty="0">
                <a:solidFill>
                  <a:srgbClr val="171514"/>
                </a:solidFill>
                <a:latin typeface="Microsoft Sans Serif"/>
                <a:cs typeface="Microsoft Sans Serif"/>
              </a:rPr>
              <a:t> </a:t>
            </a:r>
            <a:r>
              <a:rPr sz="700" spc="20" dirty="0">
                <a:solidFill>
                  <a:srgbClr val="171514"/>
                </a:solidFill>
                <a:latin typeface="Microsoft Sans Serif"/>
                <a:cs typeface="Microsoft Sans Serif"/>
              </a:rPr>
              <a:t>dos </a:t>
            </a:r>
            <a:r>
              <a:rPr sz="700" dirty="0" err="1" smtClean="0">
                <a:solidFill>
                  <a:srgbClr val="171514"/>
                </a:solidFill>
                <a:latin typeface="Microsoft Sans Serif"/>
                <a:cs typeface="Microsoft Sans Serif"/>
              </a:rPr>
              <a:t>capas</a:t>
            </a:r>
            <a:r>
              <a:rPr lang="es-ES" sz="70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a:t>
            </a:r>
            <a:r>
              <a:rPr sz="700" spc="25"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ejemplo,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superior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subsuelo).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También</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posible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obtener</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valor</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aproximado</a:t>
            </a:r>
            <a:r>
              <a:rPr sz="700" spc="5" dirty="0">
                <a:solidFill>
                  <a:srgbClr val="171514"/>
                </a:solidFill>
                <a:latin typeface="Microsoft Sans Serif"/>
                <a:cs typeface="Microsoft Sans Serif"/>
              </a:rPr>
              <a:t> </a:t>
            </a:r>
            <a:r>
              <a:rPr sz="700" spc="5" dirty="0" err="1">
                <a:solidFill>
                  <a:srgbClr val="171514"/>
                </a:solidFill>
                <a:latin typeface="Microsoft Sans Serif"/>
                <a:cs typeface="Microsoft Sans Serif"/>
              </a:rPr>
              <a:t>para</a:t>
            </a:r>
            <a:r>
              <a:rPr sz="700" i="1" spc="5" dirty="0" err="1">
                <a:solidFill>
                  <a:srgbClr val="171514"/>
                </a:solidFill>
                <a:latin typeface="Arial"/>
                <a:cs typeface="Arial"/>
              </a:rPr>
              <a:t>C</a:t>
            </a:r>
            <a:r>
              <a:rPr sz="400" i="1" spc="5" dirty="0" err="1">
                <a:solidFill>
                  <a:srgbClr val="171514"/>
                </a:solidFill>
                <a:latin typeface="Arial"/>
                <a:cs typeface="Arial"/>
              </a:rPr>
              <a:t>s</a:t>
            </a:r>
            <a:r>
              <a:rPr sz="700" spc="5" dirty="0" err="1">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siguiente</a:t>
            </a:r>
            <a:r>
              <a:rPr sz="700" spc="-1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fórmula</a:t>
            </a:r>
            <a:r>
              <a:rPr sz="700" spc="30" dirty="0">
                <a:solidFill>
                  <a:srgbClr val="171514"/>
                </a:solidFill>
                <a:latin typeface="Microsoft Sans Serif"/>
                <a:cs typeface="Microsoft Sans Serif"/>
              </a:rPr>
              <a:t>:</a:t>
            </a:r>
            <a:endParaRPr sz="700" dirty="0">
              <a:latin typeface="Microsoft Sans Serif"/>
              <a:cs typeface="Microsoft Sans Serif"/>
            </a:endParaRPr>
          </a:p>
        </p:txBody>
      </p:sp>
      <p:sp>
        <p:nvSpPr>
          <p:cNvPr id="13" name="object 13"/>
          <p:cNvSpPr txBox="1"/>
          <p:nvPr/>
        </p:nvSpPr>
        <p:spPr>
          <a:xfrm>
            <a:off x="7577534" y="3888816"/>
            <a:ext cx="422909" cy="173766"/>
          </a:xfrm>
          <a:prstGeom prst="rect">
            <a:avLst/>
          </a:prstGeom>
        </p:spPr>
        <p:txBody>
          <a:bodyPr vert="horz" wrap="square" lIns="0" tIns="12065" rIns="0" bIns="0" rtlCol="0">
            <a:spAutoFit/>
          </a:bodyPr>
          <a:lstStyle/>
          <a:p>
            <a:pPr marL="12700">
              <a:spcBef>
                <a:spcPts val="95"/>
              </a:spcBef>
              <a:tabLst>
                <a:tab pos="252729" algn="l"/>
              </a:tabLst>
            </a:pPr>
            <a:r>
              <a:rPr sz="1500" spc="-22" baseline="2777" dirty="0">
                <a:latin typeface="Microsoft Sans Serif"/>
                <a:cs typeface="Microsoft Sans Serif"/>
              </a:rPr>
              <a:t>-	</a:t>
            </a:r>
            <a:r>
              <a:rPr sz="1050" i="1" u="sng" spc="40" dirty="0">
                <a:uFill>
                  <a:solidFill>
                    <a:srgbClr val="000000"/>
                  </a:solidFill>
                </a:uFill>
                <a:latin typeface="Times New Roman"/>
                <a:cs typeface="Times New Roman"/>
              </a:rPr>
              <a:t> </a:t>
            </a:r>
            <a:r>
              <a:rPr sz="1050" i="1" u="sng" dirty="0">
                <a:uFill>
                  <a:solidFill>
                    <a:srgbClr val="000000"/>
                  </a:solidFill>
                </a:uFill>
                <a:latin typeface="Arial"/>
                <a:cs typeface="Arial"/>
              </a:rPr>
              <a:t>ρ</a:t>
            </a:r>
            <a:r>
              <a:rPr sz="1000" spc="-15" dirty="0">
                <a:latin typeface="Microsoft Sans Serif"/>
                <a:cs typeface="Microsoft Sans Serif"/>
              </a:rPr>
              <a:t>-</a:t>
            </a:r>
            <a:endParaRPr sz="1000">
              <a:latin typeface="Microsoft Sans Serif"/>
              <a:cs typeface="Microsoft Sans Serif"/>
            </a:endParaRPr>
          </a:p>
        </p:txBody>
      </p:sp>
      <p:sp>
        <p:nvSpPr>
          <p:cNvPr id="14" name="object 14"/>
          <p:cNvSpPr txBox="1"/>
          <p:nvPr/>
        </p:nvSpPr>
        <p:spPr>
          <a:xfrm>
            <a:off x="7315580" y="3972604"/>
            <a:ext cx="727075" cy="173766"/>
          </a:xfrm>
          <a:prstGeom prst="rect">
            <a:avLst/>
          </a:prstGeom>
        </p:spPr>
        <p:txBody>
          <a:bodyPr vert="horz" wrap="square" lIns="0" tIns="12065" rIns="0" bIns="0" rtlCol="0">
            <a:spAutoFit/>
          </a:bodyPr>
          <a:lstStyle/>
          <a:p>
            <a:pPr marL="38100">
              <a:spcBef>
                <a:spcPts val="95"/>
              </a:spcBef>
            </a:pPr>
            <a:r>
              <a:rPr sz="850" spc="5" dirty="0">
                <a:latin typeface="Microsoft Sans Serif"/>
                <a:cs typeface="Microsoft Sans Serif"/>
              </a:rPr>
              <a:t>0,09</a:t>
            </a:r>
            <a:r>
              <a:rPr sz="850" spc="-20" dirty="0">
                <a:latin typeface="Microsoft Sans Serif"/>
                <a:cs typeface="Microsoft Sans Serif"/>
              </a:rPr>
              <a:t> </a:t>
            </a:r>
            <a:r>
              <a:rPr sz="850" dirty="0">
                <a:latin typeface="Microsoft Sans Serif"/>
                <a:cs typeface="Microsoft Sans Serif"/>
              </a:rPr>
              <a:t>-1</a:t>
            </a:r>
            <a:r>
              <a:rPr sz="850" spc="-15" dirty="0">
                <a:latin typeface="Microsoft Sans Serif"/>
                <a:cs typeface="Microsoft Sans Serif"/>
              </a:rPr>
              <a:t> </a:t>
            </a:r>
            <a:r>
              <a:rPr sz="850" spc="95" dirty="0">
                <a:latin typeface="Lucida Sans Unicode"/>
                <a:cs typeface="Lucida Sans Unicode"/>
              </a:rPr>
              <a:t>−</a:t>
            </a:r>
            <a:r>
              <a:rPr sz="850" spc="200" dirty="0">
                <a:latin typeface="Lucida Sans Unicode"/>
                <a:cs typeface="Lucida Sans Unicode"/>
              </a:rPr>
              <a:t> </a:t>
            </a:r>
            <a:r>
              <a:rPr sz="1575" i="1" spc="-15" baseline="-39682" dirty="0">
                <a:latin typeface="Arial"/>
                <a:cs typeface="Arial"/>
              </a:rPr>
              <a:t>ρ</a:t>
            </a:r>
            <a:r>
              <a:rPr sz="1500" spc="-15" baseline="-41666" dirty="0">
                <a:latin typeface="Microsoft Sans Serif"/>
                <a:cs typeface="Microsoft Sans Serif"/>
              </a:rPr>
              <a:t>--</a:t>
            </a:r>
            <a:endParaRPr sz="1500" baseline="-41666">
              <a:latin typeface="Microsoft Sans Serif"/>
              <a:cs typeface="Microsoft Sans Serif"/>
            </a:endParaRPr>
          </a:p>
        </p:txBody>
      </p:sp>
      <p:sp>
        <p:nvSpPr>
          <p:cNvPr id="15" name="object 15"/>
          <p:cNvSpPr txBox="1"/>
          <p:nvPr/>
        </p:nvSpPr>
        <p:spPr>
          <a:xfrm>
            <a:off x="7305281" y="4042349"/>
            <a:ext cx="788670" cy="404495"/>
          </a:xfrm>
          <a:prstGeom prst="rect">
            <a:avLst/>
          </a:prstGeom>
        </p:spPr>
        <p:txBody>
          <a:bodyPr vert="horz" wrap="square" lIns="0" tIns="50165" rIns="0" bIns="0" rtlCol="0">
            <a:spAutoFit/>
          </a:bodyPr>
          <a:lstStyle/>
          <a:p>
            <a:pPr algn="ctr">
              <a:spcBef>
                <a:spcPts val="395"/>
              </a:spcBef>
              <a:tabLst>
                <a:tab pos="246379" algn="l"/>
                <a:tab pos="575310" algn="l"/>
              </a:tabLst>
            </a:pPr>
            <a:r>
              <a:rPr sz="1000" u="sng" dirty="0">
                <a:uFill>
                  <a:solidFill>
                    <a:srgbClr val="000000"/>
                  </a:solidFill>
                </a:uFill>
                <a:latin typeface="Times New Roman"/>
                <a:cs typeface="Times New Roman"/>
              </a:rPr>
              <a:t> 	</a:t>
            </a:r>
            <a:r>
              <a:rPr sz="1000" u="sng" spc="-15" dirty="0">
                <a:uFill>
                  <a:solidFill>
                    <a:srgbClr val="000000"/>
                  </a:solidFill>
                </a:uFill>
                <a:latin typeface="Microsoft Sans Serif"/>
                <a:cs typeface="Microsoft Sans Serif"/>
              </a:rPr>
              <a:t>-	</a:t>
            </a:r>
            <a:r>
              <a:rPr sz="900" i="1" u="sng" spc="-22" baseline="-9259" dirty="0">
                <a:uFill>
                  <a:solidFill>
                    <a:srgbClr val="000000"/>
                  </a:solidFill>
                </a:uFill>
                <a:latin typeface="Arial"/>
                <a:cs typeface="Arial"/>
              </a:rPr>
              <a:t>s</a:t>
            </a:r>
            <a:r>
              <a:rPr sz="900" i="1" u="sng" spc="-67" baseline="-9259" dirty="0">
                <a:uFill>
                  <a:solidFill>
                    <a:srgbClr val="000000"/>
                  </a:solidFill>
                </a:uFill>
                <a:latin typeface="Arial"/>
                <a:cs typeface="Arial"/>
              </a:rPr>
              <a:t> </a:t>
            </a:r>
            <a:endParaRPr sz="900" baseline="-9259">
              <a:latin typeface="Arial"/>
              <a:cs typeface="Arial"/>
            </a:endParaRPr>
          </a:p>
          <a:p>
            <a:pPr marR="27940" algn="ctr">
              <a:spcBef>
                <a:spcPts val="290"/>
              </a:spcBef>
            </a:pPr>
            <a:r>
              <a:rPr sz="950" spc="5" dirty="0">
                <a:latin typeface="Microsoft Sans Serif"/>
                <a:cs typeface="Microsoft Sans Serif"/>
              </a:rPr>
              <a:t>2</a:t>
            </a:r>
            <a:r>
              <a:rPr sz="1000" i="1" spc="5" dirty="0">
                <a:latin typeface="Arial"/>
                <a:cs typeface="Arial"/>
              </a:rPr>
              <a:t>h</a:t>
            </a:r>
            <a:r>
              <a:rPr sz="550" i="1" spc="5" dirty="0">
                <a:latin typeface="Arial"/>
                <a:cs typeface="Arial"/>
              </a:rPr>
              <a:t>s</a:t>
            </a:r>
            <a:r>
              <a:rPr sz="950" spc="5" dirty="0">
                <a:latin typeface="Microsoft Sans Serif"/>
                <a:cs typeface="Microsoft Sans Serif"/>
              </a:rPr>
              <a:t>+0.09</a:t>
            </a:r>
            <a:endParaRPr sz="950">
              <a:latin typeface="Microsoft Sans Serif"/>
              <a:cs typeface="Microsoft Sans Serif"/>
            </a:endParaRPr>
          </a:p>
        </p:txBody>
      </p:sp>
      <p:sp>
        <p:nvSpPr>
          <p:cNvPr id="16" name="object 16"/>
          <p:cNvSpPr txBox="1"/>
          <p:nvPr/>
        </p:nvSpPr>
        <p:spPr>
          <a:xfrm>
            <a:off x="6878700" y="4172861"/>
            <a:ext cx="343535" cy="165430"/>
          </a:xfrm>
          <a:prstGeom prst="rect">
            <a:avLst/>
          </a:prstGeom>
        </p:spPr>
        <p:txBody>
          <a:bodyPr vert="horz" wrap="square" lIns="0" tIns="11430" rIns="0" bIns="0" rtlCol="0">
            <a:spAutoFit/>
          </a:bodyPr>
          <a:lstStyle/>
          <a:p>
            <a:pPr marL="12700">
              <a:spcBef>
                <a:spcPts val="90"/>
              </a:spcBef>
            </a:pPr>
            <a:r>
              <a:rPr sz="1000" i="1" spc="-125" dirty="0">
                <a:latin typeface="Arial"/>
                <a:cs typeface="Arial"/>
              </a:rPr>
              <a:t>C</a:t>
            </a:r>
            <a:r>
              <a:rPr sz="550" i="1" spc="-15" dirty="0">
                <a:latin typeface="Arial"/>
                <a:cs typeface="Arial"/>
              </a:rPr>
              <a:t>s</a:t>
            </a:r>
            <a:r>
              <a:rPr sz="950" spc="-15" dirty="0">
                <a:latin typeface="Microsoft Sans Serif"/>
                <a:cs typeface="Microsoft Sans Serif"/>
              </a:rPr>
              <a:t>=</a:t>
            </a:r>
            <a:r>
              <a:rPr sz="950" spc="15" dirty="0">
                <a:latin typeface="Microsoft Sans Serif"/>
                <a:cs typeface="Microsoft Sans Serif"/>
              </a:rPr>
              <a:t>1</a:t>
            </a:r>
            <a:r>
              <a:rPr sz="950" spc="-10" dirty="0">
                <a:latin typeface="Microsoft Sans Serif"/>
                <a:cs typeface="Microsoft Sans Serif"/>
              </a:rPr>
              <a:t> </a:t>
            </a:r>
            <a:r>
              <a:rPr sz="950" spc="-15" dirty="0">
                <a:latin typeface="Microsoft Sans Serif"/>
                <a:cs typeface="Microsoft Sans Serif"/>
              </a:rPr>
              <a:t>-</a:t>
            </a:r>
            <a:endParaRPr sz="950">
              <a:latin typeface="Microsoft Sans Serif"/>
              <a:cs typeface="Microsoft Sans Serif"/>
            </a:endParaRPr>
          </a:p>
        </p:txBody>
      </p:sp>
      <p:sp>
        <p:nvSpPr>
          <p:cNvPr id="17" name="object 17"/>
          <p:cNvSpPr txBox="1"/>
          <p:nvPr/>
        </p:nvSpPr>
        <p:spPr>
          <a:xfrm>
            <a:off x="9376411" y="4190875"/>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(4.8)</a:t>
            </a:r>
            <a:endParaRPr sz="850">
              <a:latin typeface="Microsoft Sans Serif"/>
              <a:cs typeface="Microsoft Sans Serif"/>
            </a:endParaRPr>
          </a:p>
        </p:txBody>
      </p:sp>
      <p:sp>
        <p:nvSpPr>
          <p:cNvPr id="18" name="object 18"/>
          <p:cNvSpPr txBox="1"/>
          <p:nvPr/>
        </p:nvSpPr>
        <p:spPr>
          <a:xfrm>
            <a:off x="5879338" y="4657436"/>
            <a:ext cx="168910" cy="596317"/>
          </a:xfrm>
          <a:prstGeom prst="rect">
            <a:avLst/>
          </a:prstGeom>
        </p:spPr>
        <p:txBody>
          <a:bodyPr vert="horz" wrap="square" lIns="0" tIns="44450" rIns="0" bIns="0" rtlCol="0">
            <a:spAutoFit/>
          </a:bodyPr>
          <a:lstStyle/>
          <a:p>
            <a:pPr marR="13970" algn="r">
              <a:spcBef>
                <a:spcPts val="350"/>
              </a:spcBef>
            </a:pPr>
            <a:r>
              <a:rPr sz="800" spc="10" dirty="0">
                <a:solidFill>
                  <a:srgbClr val="171514"/>
                </a:solidFill>
                <a:latin typeface="Microsoft Sans Serif"/>
                <a:cs typeface="Microsoft Sans Serif"/>
              </a:rPr>
              <a:t>1</a:t>
            </a:r>
            <a:endParaRPr sz="800">
              <a:latin typeface="Microsoft Sans Serif"/>
              <a:cs typeface="Microsoft Sans Serif"/>
            </a:endParaRPr>
          </a:p>
          <a:p>
            <a:pPr marR="5080" algn="r">
              <a:spcBef>
                <a:spcPts val="250"/>
              </a:spcBef>
            </a:pPr>
            <a:r>
              <a:rPr sz="800" spc="5" dirty="0">
                <a:solidFill>
                  <a:srgbClr val="171514"/>
                </a:solidFill>
                <a:latin typeface="Microsoft Sans Serif"/>
                <a:cs typeface="Microsoft Sans Serif"/>
              </a:rPr>
              <a:t>0.9</a:t>
            </a:r>
            <a:endParaRPr sz="800">
              <a:latin typeface="Microsoft Sans Serif"/>
              <a:cs typeface="Microsoft Sans Serif"/>
            </a:endParaRPr>
          </a:p>
          <a:p>
            <a:pPr>
              <a:spcBef>
                <a:spcPts val="50"/>
              </a:spcBef>
            </a:pPr>
            <a:endParaRPr sz="850">
              <a:latin typeface="Microsoft Sans Serif"/>
              <a:cs typeface="Microsoft Sans Serif"/>
            </a:endParaRPr>
          </a:p>
          <a:p>
            <a:pPr marR="5080" algn="r"/>
            <a:r>
              <a:rPr sz="800" spc="5" dirty="0">
                <a:solidFill>
                  <a:srgbClr val="171514"/>
                </a:solidFill>
                <a:latin typeface="Microsoft Sans Serif"/>
                <a:cs typeface="Microsoft Sans Serif"/>
              </a:rPr>
              <a:t>0.8</a:t>
            </a:r>
            <a:endParaRPr sz="800">
              <a:latin typeface="Microsoft Sans Serif"/>
              <a:cs typeface="Microsoft Sans Serif"/>
            </a:endParaRPr>
          </a:p>
        </p:txBody>
      </p:sp>
      <p:sp>
        <p:nvSpPr>
          <p:cNvPr id="19" name="object 19"/>
          <p:cNvSpPr txBox="1"/>
          <p:nvPr/>
        </p:nvSpPr>
        <p:spPr>
          <a:xfrm>
            <a:off x="5634710" y="5362962"/>
            <a:ext cx="158115" cy="173766"/>
          </a:xfrm>
          <a:prstGeom prst="rect">
            <a:avLst/>
          </a:prstGeom>
        </p:spPr>
        <p:txBody>
          <a:bodyPr vert="horz" wrap="square" lIns="0" tIns="12065" rIns="0" bIns="0" rtlCol="0">
            <a:spAutoFit/>
          </a:bodyPr>
          <a:lstStyle/>
          <a:p>
            <a:pPr marL="12700">
              <a:spcBef>
                <a:spcPts val="95"/>
              </a:spcBef>
            </a:pPr>
            <a:r>
              <a:rPr sz="1050" i="1" spc="-55" dirty="0">
                <a:solidFill>
                  <a:srgbClr val="171514"/>
                </a:solidFill>
                <a:latin typeface="Arial"/>
                <a:cs typeface="Arial"/>
              </a:rPr>
              <a:t>C</a:t>
            </a:r>
            <a:r>
              <a:rPr sz="700" i="1" spc="-15" dirty="0">
                <a:solidFill>
                  <a:srgbClr val="171514"/>
                </a:solidFill>
                <a:latin typeface="Arial"/>
                <a:cs typeface="Arial"/>
              </a:rPr>
              <a:t>s</a:t>
            </a:r>
            <a:endParaRPr sz="700">
              <a:latin typeface="Arial"/>
              <a:cs typeface="Arial"/>
            </a:endParaRPr>
          </a:p>
        </p:txBody>
      </p:sp>
      <p:sp>
        <p:nvSpPr>
          <p:cNvPr id="20" name="object 20"/>
          <p:cNvSpPr txBox="1"/>
          <p:nvPr/>
        </p:nvSpPr>
        <p:spPr>
          <a:xfrm>
            <a:off x="5879339" y="5255657"/>
            <a:ext cx="169545" cy="1599797"/>
          </a:xfrm>
          <a:prstGeom prst="rect">
            <a:avLst/>
          </a:prstGeom>
        </p:spPr>
        <p:txBody>
          <a:bodyPr vert="horz" wrap="square" lIns="0" tIns="83185" rIns="0" bIns="0" rtlCol="0">
            <a:spAutoFit/>
          </a:bodyPr>
          <a:lstStyle/>
          <a:p>
            <a:pPr marL="12700">
              <a:spcBef>
                <a:spcPts val="655"/>
              </a:spcBef>
            </a:pPr>
            <a:r>
              <a:rPr sz="800" spc="5" dirty="0">
                <a:solidFill>
                  <a:srgbClr val="171514"/>
                </a:solidFill>
                <a:latin typeface="Microsoft Sans Serif"/>
                <a:cs typeface="Microsoft Sans Serif"/>
              </a:rPr>
              <a:t>0.7</a:t>
            </a:r>
            <a:endParaRPr sz="800">
              <a:latin typeface="Microsoft Sans Serif"/>
              <a:cs typeface="Microsoft Sans Serif"/>
            </a:endParaRPr>
          </a:p>
          <a:p>
            <a:pPr marL="12700">
              <a:spcBef>
                <a:spcPts val="560"/>
              </a:spcBef>
            </a:pPr>
            <a:r>
              <a:rPr sz="800" spc="5" dirty="0">
                <a:solidFill>
                  <a:srgbClr val="171514"/>
                </a:solidFill>
                <a:latin typeface="Microsoft Sans Serif"/>
                <a:cs typeface="Microsoft Sans Serif"/>
              </a:rPr>
              <a:t>0.6</a:t>
            </a:r>
            <a:endParaRPr sz="800">
              <a:latin typeface="Microsoft Sans Serif"/>
              <a:cs typeface="Microsoft Sans Serif"/>
            </a:endParaRPr>
          </a:p>
          <a:p>
            <a:pPr marL="12700">
              <a:spcBef>
                <a:spcPts val="875"/>
              </a:spcBef>
            </a:pPr>
            <a:r>
              <a:rPr sz="800" spc="5" dirty="0">
                <a:solidFill>
                  <a:srgbClr val="171514"/>
                </a:solidFill>
                <a:latin typeface="Microsoft Sans Serif"/>
                <a:cs typeface="Microsoft Sans Serif"/>
              </a:rPr>
              <a:t>0.5</a:t>
            </a:r>
            <a:endParaRPr sz="800">
              <a:latin typeface="Microsoft Sans Serif"/>
              <a:cs typeface="Microsoft Sans Serif"/>
            </a:endParaRPr>
          </a:p>
          <a:p>
            <a:pPr marL="12700">
              <a:spcBef>
                <a:spcPts val="875"/>
              </a:spcBef>
            </a:pPr>
            <a:r>
              <a:rPr sz="800" spc="5" dirty="0">
                <a:solidFill>
                  <a:srgbClr val="171514"/>
                </a:solidFill>
                <a:latin typeface="Microsoft Sans Serif"/>
                <a:cs typeface="Microsoft Sans Serif"/>
              </a:rPr>
              <a:t>0.4</a:t>
            </a:r>
            <a:endParaRPr sz="800">
              <a:latin typeface="Microsoft Sans Serif"/>
              <a:cs typeface="Microsoft Sans Serif"/>
            </a:endParaRPr>
          </a:p>
          <a:p>
            <a:pPr marL="12700">
              <a:spcBef>
                <a:spcPts val="880"/>
              </a:spcBef>
            </a:pPr>
            <a:r>
              <a:rPr sz="800" spc="5" dirty="0">
                <a:solidFill>
                  <a:srgbClr val="171514"/>
                </a:solidFill>
                <a:latin typeface="Microsoft Sans Serif"/>
                <a:cs typeface="Microsoft Sans Serif"/>
              </a:rPr>
              <a:t>0.3</a:t>
            </a:r>
            <a:endParaRPr sz="800">
              <a:latin typeface="Microsoft Sans Serif"/>
              <a:cs typeface="Microsoft Sans Serif"/>
            </a:endParaRPr>
          </a:p>
          <a:p>
            <a:pPr marL="12700">
              <a:spcBef>
                <a:spcPts val="875"/>
              </a:spcBef>
            </a:pPr>
            <a:r>
              <a:rPr sz="800" spc="5" dirty="0">
                <a:solidFill>
                  <a:srgbClr val="171514"/>
                </a:solidFill>
                <a:latin typeface="Microsoft Sans Serif"/>
                <a:cs typeface="Microsoft Sans Serif"/>
              </a:rPr>
              <a:t>0.2</a:t>
            </a:r>
            <a:endParaRPr sz="800">
              <a:latin typeface="Microsoft Sans Serif"/>
              <a:cs typeface="Microsoft Sans Serif"/>
            </a:endParaRPr>
          </a:p>
          <a:p>
            <a:pPr marL="12700">
              <a:spcBef>
                <a:spcPts val="875"/>
              </a:spcBef>
            </a:pPr>
            <a:r>
              <a:rPr sz="800" spc="5" dirty="0">
                <a:solidFill>
                  <a:srgbClr val="171514"/>
                </a:solidFill>
                <a:latin typeface="Microsoft Sans Serif"/>
                <a:cs typeface="Microsoft Sans Serif"/>
              </a:rPr>
              <a:t>0.1</a:t>
            </a:r>
            <a:endParaRPr sz="800">
              <a:latin typeface="Microsoft Sans Serif"/>
              <a:cs typeface="Microsoft Sans Serif"/>
            </a:endParaRPr>
          </a:p>
        </p:txBody>
      </p:sp>
      <p:sp>
        <p:nvSpPr>
          <p:cNvPr id="21" name="object 21"/>
          <p:cNvSpPr txBox="1"/>
          <p:nvPr/>
        </p:nvSpPr>
        <p:spPr>
          <a:xfrm>
            <a:off x="5955538" y="6919051"/>
            <a:ext cx="204470" cy="241300"/>
          </a:xfrm>
          <a:prstGeom prst="rect">
            <a:avLst/>
          </a:prstGeom>
        </p:spPr>
        <p:txBody>
          <a:bodyPr vert="horz" wrap="square" lIns="0" tIns="12700" rIns="0" bIns="0" rtlCol="0">
            <a:spAutoFit/>
          </a:bodyPr>
          <a:lstStyle/>
          <a:p>
            <a:pPr marL="12700">
              <a:lnSpc>
                <a:spcPts val="850"/>
              </a:lnSpc>
              <a:spcBef>
                <a:spcPts val="100"/>
              </a:spcBef>
            </a:pPr>
            <a:r>
              <a:rPr sz="800" spc="10" dirty="0">
                <a:solidFill>
                  <a:srgbClr val="171514"/>
                </a:solidFill>
                <a:latin typeface="Microsoft Sans Serif"/>
                <a:cs typeface="Microsoft Sans Serif"/>
              </a:rPr>
              <a:t>0</a:t>
            </a:r>
            <a:endParaRPr sz="800">
              <a:latin typeface="Microsoft Sans Serif"/>
              <a:cs typeface="Microsoft Sans Serif"/>
            </a:endParaRPr>
          </a:p>
          <a:p>
            <a:pPr marL="133350">
              <a:lnSpc>
                <a:spcPts val="850"/>
              </a:lnSpc>
            </a:pPr>
            <a:r>
              <a:rPr sz="800" spc="10" dirty="0">
                <a:solidFill>
                  <a:srgbClr val="171514"/>
                </a:solidFill>
                <a:latin typeface="Microsoft Sans Serif"/>
                <a:cs typeface="Microsoft Sans Serif"/>
              </a:rPr>
              <a:t>0</a:t>
            </a:r>
            <a:endParaRPr sz="800">
              <a:latin typeface="Microsoft Sans Serif"/>
              <a:cs typeface="Microsoft Sans Serif"/>
            </a:endParaRPr>
          </a:p>
        </p:txBody>
      </p:sp>
      <p:sp>
        <p:nvSpPr>
          <p:cNvPr id="22" name="object 22"/>
          <p:cNvSpPr txBox="1"/>
          <p:nvPr/>
        </p:nvSpPr>
        <p:spPr>
          <a:xfrm>
            <a:off x="6406033" y="7012829"/>
            <a:ext cx="227329"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0.04</a:t>
            </a:r>
            <a:endParaRPr sz="800">
              <a:latin typeface="Microsoft Sans Serif"/>
              <a:cs typeface="Microsoft Sans Serif"/>
            </a:endParaRPr>
          </a:p>
        </p:txBody>
      </p:sp>
      <p:sp>
        <p:nvSpPr>
          <p:cNvPr id="23" name="object 23"/>
          <p:cNvSpPr txBox="1"/>
          <p:nvPr/>
        </p:nvSpPr>
        <p:spPr>
          <a:xfrm>
            <a:off x="6862115" y="7012829"/>
            <a:ext cx="1875155" cy="332105"/>
          </a:xfrm>
          <a:prstGeom prst="rect">
            <a:avLst/>
          </a:prstGeom>
        </p:spPr>
        <p:txBody>
          <a:bodyPr vert="horz" wrap="square" lIns="0" tIns="12700" rIns="0" bIns="0" rtlCol="0">
            <a:spAutoFit/>
          </a:bodyPr>
          <a:lstStyle/>
          <a:p>
            <a:pPr marL="12700">
              <a:spcBef>
                <a:spcPts val="100"/>
              </a:spcBef>
              <a:tabLst>
                <a:tab pos="443230" algn="l"/>
                <a:tab pos="848994" algn="l"/>
                <a:tab pos="1280160" algn="l"/>
                <a:tab pos="1659889" algn="l"/>
              </a:tabLst>
            </a:pPr>
            <a:r>
              <a:rPr sz="800" spc="5" dirty="0">
                <a:solidFill>
                  <a:srgbClr val="171514"/>
                </a:solidFill>
                <a:latin typeface="Microsoft Sans Serif"/>
                <a:cs typeface="Microsoft Sans Serif"/>
              </a:rPr>
              <a:t>0.08	0.12	0.16	0.2	0.24</a:t>
            </a:r>
            <a:endParaRPr sz="800" dirty="0">
              <a:latin typeface="Microsoft Sans Serif"/>
              <a:cs typeface="Microsoft Sans Serif"/>
            </a:endParaRPr>
          </a:p>
          <a:p>
            <a:pPr marL="28575">
              <a:spcBef>
                <a:spcPts val="665"/>
              </a:spcBef>
            </a:pPr>
            <a:r>
              <a:rPr sz="650" dirty="0">
                <a:solidFill>
                  <a:srgbClr val="171514"/>
                </a:solidFill>
                <a:latin typeface="Microsoft Sans Serif"/>
                <a:cs typeface="Microsoft Sans Serif"/>
              </a:rPr>
              <a:t>Espesor</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material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superficie,</a:t>
            </a:r>
            <a:r>
              <a:rPr sz="650" i="1" spc="20" dirty="0" err="1" smtClean="0">
                <a:solidFill>
                  <a:srgbClr val="171514"/>
                </a:solidFill>
                <a:latin typeface="Arial"/>
                <a:cs typeface="Arial"/>
              </a:rPr>
              <a:t>h</a:t>
            </a:r>
            <a:r>
              <a:rPr sz="400" i="1" spc="20" dirty="0" err="1" smtClean="0">
                <a:solidFill>
                  <a:srgbClr val="171514"/>
                </a:solidFill>
                <a:latin typeface="Arial"/>
                <a:cs typeface="Arial"/>
              </a:rPr>
              <a:t>s</a:t>
            </a:r>
            <a:r>
              <a:rPr lang="es-ES" sz="650" spc="20" dirty="0" smtClean="0">
                <a:solidFill>
                  <a:srgbClr val="171514"/>
                </a:solidFill>
                <a:latin typeface="Microsoft Sans Serif"/>
                <a:cs typeface="Microsoft Sans Serif"/>
              </a:rPr>
              <a:t>m</a:t>
            </a:r>
            <a:r>
              <a:rPr sz="650" spc="20" dirty="0" smtClean="0">
                <a:solidFill>
                  <a:srgbClr val="171514"/>
                </a:solidFill>
                <a:latin typeface="Microsoft Sans Serif"/>
                <a:cs typeface="Microsoft Sans Serif"/>
              </a:rPr>
              <a:t>s</a:t>
            </a:r>
            <a:endParaRPr sz="650" dirty="0">
              <a:latin typeface="Microsoft Sans Serif"/>
              <a:cs typeface="Microsoft Sans Serif"/>
            </a:endParaRPr>
          </a:p>
        </p:txBody>
      </p:sp>
      <p:sp>
        <p:nvSpPr>
          <p:cNvPr id="24" name="object 24"/>
          <p:cNvSpPr txBox="1"/>
          <p:nvPr/>
        </p:nvSpPr>
        <p:spPr>
          <a:xfrm>
            <a:off x="8941561" y="7012829"/>
            <a:ext cx="422909"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0.28</a:t>
            </a:r>
            <a:r>
              <a:rPr sz="800" spc="125" dirty="0">
                <a:solidFill>
                  <a:srgbClr val="171514"/>
                </a:solidFill>
                <a:latin typeface="Microsoft Sans Serif"/>
                <a:cs typeface="Microsoft Sans Serif"/>
              </a:rPr>
              <a:t> </a:t>
            </a:r>
            <a:r>
              <a:rPr sz="800" spc="5" dirty="0">
                <a:solidFill>
                  <a:srgbClr val="171514"/>
                </a:solidFill>
                <a:latin typeface="Microsoft Sans Serif"/>
                <a:cs typeface="Microsoft Sans Serif"/>
              </a:rPr>
              <a:t>0.3</a:t>
            </a:r>
            <a:endParaRPr sz="800">
              <a:latin typeface="Microsoft Sans Serif"/>
              <a:cs typeface="Microsoft Sans Serif"/>
            </a:endParaRPr>
          </a:p>
        </p:txBody>
      </p:sp>
      <p:sp>
        <p:nvSpPr>
          <p:cNvPr id="25" name="object 25"/>
          <p:cNvSpPr txBox="1"/>
          <p:nvPr/>
        </p:nvSpPr>
        <p:spPr>
          <a:xfrm>
            <a:off x="5337172" y="7484198"/>
            <a:ext cx="4277995" cy="299720"/>
          </a:xfrm>
          <a:prstGeom prst="rect">
            <a:avLst/>
          </a:prstGeom>
        </p:spPr>
        <p:txBody>
          <a:bodyPr vert="horz" wrap="square" lIns="0" tIns="12700" rIns="0" bIns="0" rtlCol="0">
            <a:spAutoFit/>
          </a:bodyPr>
          <a:lstStyle/>
          <a:p>
            <a:pPr marL="12700" marR="5080" indent="-635">
              <a:lnSpc>
                <a:spcPct val="112500"/>
              </a:lnSpc>
              <a:spcBef>
                <a:spcPts val="100"/>
              </a:spcBef>
            </a:pPr>
            <a:r>
              <a:rPr sz="800" b="1" spc="-10" dirty="0">
                <a:solidFill>
                  <a:srgbClr val="171514"/>
                </a:solidFill>
                <a:latin typeface="Arial"/>
                <a:cs typeface="Arial"/>
              </a:rPr>
              <a:t>FIGURA </a:t>
            </a:r>
            <a:r>
              <a:rPr sz="800" b="1" spc="5" dirty="0">
                <a:solidFill>
                  <a:srgbClr val="171514"/>
                </a:solidFill>
                <a:latin typeface="Arial"/>
                <a:cs typeface="Arial"/>
              </a:rPr>
              <a:t>4.3</a:t>
            </a:r>
            <a:r>
              <a:rPr sz="800" spc="5" dirty="0">
                <a:solidFill>
                  <a:srgbClr val="171514"/>
                </a:solidFill>
                <a:latin typeface="Microsoft Sans Serif"/>
                <a:cs typeface="Microsoft Sans Serif"/>
              </a:rPr>
              <a:t>Relación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factor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corrección</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Cs</a:t>
            </a:r>
            <a:r>
              <a:rPr sz="800" spc="5" dirty="0">
                <a:solidFill>
                  <a:srgbClr val="171514"/>
                </a:solidFill>
                <a:latin typeface="Microsoft Sans Serif"/>
                <a:cs typeface="Microsoft Sans Serif"/>
              </a:rPr>
              <a:t> y</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espesor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capa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superficial</a:t>
            </a:r>
            <a:r>
              <a:rPr sz="800" dirty="0">
                <a:solidFill>
                  <a:srgbClr val="171514"/>
                </a:solidFill>
                <a:latin typeface="Microsoft Sans Serif"/>
                <a:cs typeface="Microsoft Sans Serif"/>
              </a:rPr>
              <a:t> </a:t>
            </a:r>
            <a:r>
              <a:rPr sz="800" spc="5" dirty="0" err="1">
                <a:solidFill>
                  <a:srgbClr val="171514"/>
                </a:solidFill>
                <a:latin typeface="Microsoft Sans Serif"/>
                <a:cs typeface="Microsoft Sans Serif"/>
              </a:rPr>
              <a:t>hs</a:t>
            </a:r>
            <a:r>
              <a:rPr sz="800" spc="5" dirty="0" smtClean="0">
                <a:solidFill>
                  <a:srgbClr val="171514"/>
                </a:solidFill>
                <a:latin typeface="Microsoft Sans Serif"/>
                <a:cs typeface="Microsoft Sans Serif"/>
              </a:rPr>
              <a:t>.</a:t>
            </a:r>
            <a:r>
              <a:rPr lang="es-ES" sz="800" spc="5"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a:t>
            </a:r>
            <a:r>
              <a:rPr sz="800" spc="20" dirty="0">
                <a:solidFill>
                  <a:srgbClr val="171514"/>
                </a:solidFill>
                <a:latin typeface="Microsoft Sans Serif"/>
                <a:cs typeface="Microsoft Sans Serif"/>
              </a:rPr>
              <a:t>Reproducido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con</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permiso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55" dirty="0">
                <a:solidFill>
                  <a:srgbClr val="171514"/>
                </a:solidFill>
                <a:latin typeface="Microsoft Sans Serif"/>
                <a:cs typeface="Microsoft Sans Serif"/>
              </a:rPr>
              <a:t>IEEE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Std.</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80-2000.)</a:t>
            </a:r>
            <a:endParaRPr sz="800" dirty="0">
              <a:latin typeface="Microsoft Sans Serif"/>
              <a:cs typeface="Microsoft Sans Serif"/>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263217"/>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pic>
        <p:nvPicPr>
          <p:cNvPr id="3" name="object 3"/>
          <p:cNvPicPr/>
          <p:nvPr/>
        </p:nvPicPr>
        <p:blipFill>
          <a:blip r:embed="rId2" cstate="print"/>
          <a:stretch>
            <a:fillRect/>
          </a:stretch>
        </p:blipFill>
        <p:spPr>
          <a:xfrm>
            <a:off x="7874585" y="6138723"/>
            <a:ext cx="896583" cy="94293"/>
          </a:xfrm>
          <a:prstGeom prst="rect">
            <a:avLst/>
          </a:prstGeom>
        </p:spPr>
      </p:pic>
      <p:pic>
        <p:nvPicPr>
          <p:cNvPr id="4" name="object 4"/>
          <p:cNvPicPr/>
          <p:nvPr/>
        </p:nvPicPr>
        <p:blipFill>
          <a:blip r:embed="rId3" cstate="print"/>
          <a:stretch>
            <a:fillRect/>
          </a:stretch>
        </p:blipFill>
        <p:spPr>
          <a:xfrm>
            <a:off x="6541293" y="4054679"/>
            <a:ext cx="1529546" cy="138925"/>
          </a:xfrm>
          <a:prstGeom prst="rect">
            <a:avLst/>
          </a:prstGeom>
        </p:spPr>
      </p:pic>
      <p:pic>
        <p:nvPicPr>
          <p:cNvPr id="5" name="object 5"/>
          <p:cNvPicPr/>
          <p:nvPr/>
        </p:nvPicPr>
        <p:blipFill>
          <a:blip r:embed="rId4" cstate="print"/>
          <a:stretch>
            <a:fillRect/>
          </a:stretch>
        </p:blipFill>
        <p:spPr>
          <a:xfrm>
            <a:off x="8313512" y="3806282"/>
            <a:ext cx="195183" cy="195164"/>
          </a:xfrm>
          <a:prstGeom prst="rect">
            <a:avLst/>
          </a:prstGeom>
        </p:spPr>
      </p:pic>
      <p:pic>
        <p:nvPicPr>
          <p:cNvPr id="6" name="object 6"/>
          <p:cNvPicPr/>
          <p:nvPr/>
        </p:nvPicPr>
        <p:blipFill>
          <a:blip r:embed="rId5" cstate="print"/>
          <a:stretch>
            <a:fillRect/>
          </a:stretch>
        </p:blipFill>
        <p:spPr>
          <a:xfrm>
            <a:off x="6904076" y="5442403"/>
            <a:ext cx="170703" cy="100163"/>
          </a:xfrm>
          <a:prstGeom prst="rect">
            <a:avLst/>
          </a:prstGeom>
        </p:spPr>
      </p:pic>
      <p:sp>
        <p:nvSpPr>
          <p:cNvPr id="7" name="object 7"/>
          <p:cNvSpPr/>
          <p:nvPr/>
        </p:nvSpPr>
        <p:spPr>
          <a:xfrm>
            <a:off x="6711574" y="6153555"/>
            <a:ext cx="55244" cy="55244"/>
          </a:xfrm>
          <a:custGeom>
            <a:avLst/>
            <a:gdLst/>
            <a:ahLst/>
            <a:cxnLst/>
            <a:rect l="l" t="t" r="r" b="b"/>
            <a:pathLst>
              <a:path w="55244" h="55245">
                <a:moveTo>
                  <a:pt x="27558" y="0"/>
                </a:moveTo>
                <a:lnTo>
                  <a:pt x="16828" y="2164"/>
                </a:lnTo>
                <a:lnTo>
                  <a:pt x="8069" y="8067"/>
                </a:lnTo>
                <a:lnTo>
                  <a:pt x="2164" y="16823"/>
                </a:lnTo>
                <a:lnTo>
                  <a:pt x="0" y="27546"/>
                </a:lnTo>
                <a:lnTo>
                  <a:pt x="2164" y="38269"/>
                </a:lnTo>
                <a:lnTo>
                  <a:pt x="8069" y="47026"/>
                </a:lnTo>
                <a:lnTo>
                  <a:pt x="16828" y="52933"/>
                </a:lnTo>
                <a:lnTo>
                  <a:pt x="27558" y="55105"/>
                </a:lnTo>
                <a:lnTo>
                  <a:pt x="38289" y="52933"/>
                </a:lnTo>
                <a:lnTo>
                  <a:pt x="44955" y="48437"/>
                </a:lnTo>
                <a:lnTo>
                  <a:pt x="27558" y="48437"/>
                </a:lnTo>
                <a:lnTo>
                  <a:pt x="19428" y="46784"/>
                </a:lnTo>
                <a:lnTo>
                  <a:pt x="12793" y="42306"/>
                </a:lnTo>
                <a:lnTo>
                  <a:pt x="8319" y="35671"/>
                </a:lnTo>
                <a:lnTo>
                  <a:pt x="6667" y="27546"/>
                </a:lnTo>
                <a:lnTo>
                  <a:pt x="8319" y="19420"/>
                </a:lnTo>
                <a:lnTo>
                  <a:pt x="12793" y="12785"/>
                </a:lnTo>
                <a:lnTo>
                  <a:pt x="19428" y="8308"/>
                </a:lnTo>
                <a:lnTo>
                  <a:pt x="27558" y="6654"/>
                </a:lnTo>
                <a:lnTo>
                  <a:pt x="27558" y="0"/>
                </a:lnTo>
                <a:close/>
              </a:path>
              <a:path w="55244" h="55245">
                <a:moveTo>
                  <a:pt x="27558" y="0"/>
                </a:moveTo>
                <a:lnTo>
                  <a:pt x="27558" y="6654"/>
                </a:lnTo>
                <a:lnTo>
                  <a:pt x="35684" y="8308"/>
                </a:lnTo>
                <a:lnTo>
                  <a:pt x="42319" y="12785"/>
                </a:lnTo>
                <a:lnTo>
                  <a:pt x="46797" y="19420"/>
                </a:lnTo>
                <a:lnTo>
                  <a:pt x="48450" y="27546"/>
                </a:lnTo>
                <a:lnTo>
                  <a:pt x="46797" y="35671"/>
                </a:lnTo>
                <a:lnTo>
                  <a:pt x="42319" y="42306"/>
                </a:lnTo>
                <a:lnTo>
                  <a:pt x="35684" y="46784"/>
                </a:lnTo>
                <a:lnTo>
                  <a:pt x="27558" y="48437"/>
                </a:lnTo>
                <a:lnTo>
                  <a:pt x="44955" y="48437"/>
                </a:lnTo>
                <a:lnTo>
                  <a:pt x="47048" y="47026"/>
                </a:lnTo>
                <a:lnTo>
                  <a:pt x="52953" y="38269"/>
                </a:lnTo>
                <a:lnTo>
                  <a:pt x="55117" y="27546"/>
                </a:lnTo>
                <a:lnTo>
                  <a:pt x="52953" y="16823"/>
                </a:lnTo>
                <a:lnTo>
                  <a:pt x="47048" y="8067"/>
                </a:lnTo>
                <a:lnTo>
                  <a:pt x="38289" y="2164"/>
                </a:lnTo>
                <a:lnTo>
                  <a:pt x="27558" y="0"/>
                </a:lnTo>
                <a:close/>
              </a:path>
            </a:pathLst>
          </a:custGeom>
          <a:solidFill>
            <a:srgbClr val="231F20"/>
          </a:solidFill>
        </p:spPr>
        <p:txBody>
          <a:bodyPr wrap="square" lIns="0" tIns="0" rIns="0" bIns="0" rtlCol="0"/>
          <a:lstStyle/>
          <a:p>
            <a:endParaRPr/>
          </a:p>
        </p:txBody>
      </p:sp>
      <p:sp>
        <p:nvSpPr>
          <p:cNvPr id="8" name="object 8"/>
          <p:cNvSpPr/>
          <p:nvPr/>
        </p:nvSpPr>
        <p:spPr>
          <a:xfrm>
            <a:off x="6959112" y="6154075"/>
            <a:ext cx="55244" cy="55244"/>
          </a:xfrm>
          <a:custGeom>
            <a:avLst/>
            <a:gdLst/>
            <a:ahLst/>
            <a:cxnLst/>
            <a:rect l="l" t="t" r="r" b="b"/>
            <a:pathLst>
              <a:path w="55244" h="55245">
                <a:moveTo>
                  <a:pt x="27558" y="0"/>
                </a:moveTo>
                <a:lnTo>
                  <a:pt x="16828" y="2166"/>
                </a:lnTo>
                <a:lnTo>
                  <a:pt x="8069" y="8074"/>
                </a:lnTo>
                <a:lnTo>
                  <a:pt x="2164" y="16834"/>
                </a:lnTo>
                <a:lnTo>
                  <a:pt x="0" y="27559"/>
                </a:lnTo>
                <a:lnTo>
                  <a:pt x="2164" y="38283"/>
                </a:lnTo>
                <a:lnTo>
                  <a:pt x="8069" y="47043"/>
                </a:lnTo>
                <a:lnTo>
                  <a:pt x="16828" y="52951"/>
                </a:lnTo>
                <a:lnTo>
                  <a:pt x="27558" y="55118"/>
                </a:lnTo>
                <a:lnTo>
                  <a:pt x="38289" y="52946"/>
                </a:lnTo>
                <a:lnTo>
                  <a:pt x="44955" y="48450"/>
                </a:lnTo>
                <a:lnTo>
                  <a:pt x="27558" y="48450"/>
                </a:lnTo>
                <a:lnTo>
                  <a:pt x="19428" y="46797"/>
                </a:lnTo>
                <a:lnTo>
                  <a:pt x="12793" y="42319"/>
                </a:lnTo>
                <a:lnTo>
                  <a:pt x="8319" y="35684"/>
                </a:lnTo>
                <a:lnTo>
                  <a:pt x="6667" y="27559"/>
                </a:lnTo>
                <a:lnTo>
                  <a:pt x="8319" y="19433"/>
                </a:lnTo>
                <a:lnTo>
                  <a:pt x="12793" y="12800"/>
                </a:lnTo>
                <a:lnTo>
                  <a:pt x="19428" y="8326"/>
                </a:lnTo>
                <a:lnTo>
                  <a:pt x="27558" y="6680"/>
                </a:lnTo>
                <a:lnTo>
                  <a:pt x="27558" y="0"/>
                </a:lnTo>
                <a:close/>
              </a:path>
              <a:path w="55244" h="55245">
                <a:moveTo>
                  <a:pt x="27558" y="0"/>
                </a:moveTo>
                <a:lnTo>
                  <a:pt x="27558" y="6680"/>
                </a:lnTo>
                <a:lnTo>
                  <a:pt x="35684" y="8326"/>
                </a:lnTo>
                <a:lnTo>
                  <a:pt x="42319" y="12800"/>
                </a:lnTo>
                <a:lnTo>
                  <a:pt x="46797" y="19433"/>
                </a:lnTo>
                <a:lnTo>
                  <a:pt x="48450" y="27559"/>
                </a:lnTo>
                <a:lnTo>
                  <a:pt x="46797" y="35684"/>
                </a:lnTo>
                <a:lnTo>
                  <a:pt x="42319" y="42319"/>
                </a:lnTo>
                <a:lnTo>
                  <a:pt x="35684" y="46797"/>
                </a:lnTo>
                <a:lnTo>
                  <a:pt x="27558" y="48450"/>
                </a:lnTo>
                <a:lnTo>
                  <a:pt x="44955" y="48450"/>
                </a:lnTo>
                <a:lnTo>
                  <a:pt x="47048" y="47039"/>
                </a:lnTo>
                <a:lnTo>
                  <a:pt x="52953" y="38281"/>
                </a:lnTo>
                <a:lnTo>
                  <a:pt x="55117" y="27559"/>
                </a:lnTo>
                <a:lnTo>
                  <a:pt x="52953" y="16834"/>
                </a:lnTo>
                <a:lnTo>
                  <a:pt x="47048" y="8074"/>
                </a:lnTo>
                <a:lnTo>
                  <a:pt x="38289" y="2166"/>
                </a:lnTo>
                <a:lnTo>
                  <a:pt x="27558" y="0"/>
                </a:lnTo>
                <a:close/>
              </a:path>
            </a:pathLst>
          </a:custGeom>
          <a:solidFill>
            <a:srgbClr val="231F20"/>
          </a:solidFill>
        </p:spPr>
        <p:txBody>
          <a:bodyPr wrap="square" lIns="0" tIns="0" rIns="0" bIns="0" rtlCol="0"/>
          <a:lstStyle/>
          <a:p>
            <a:endParaRPr/>
          </a:p>
        </p:txBody>
      </p:sp>
      <p:sp>
        <p:nvSpPr>
          <p:cNvPr id="9" name="object 9"/>
          <p:cNvSpPr/>
          <p:nvPr/>
        </p:nvSpPr>
        <p:spPr>
          <a:xfrm>
            <a:off x="7206117" y="6146088"/>
            <a:ext cx="55244" cy="55244"/>
          </a:xfrm>
          <a:custGeom>
            <a:avLst/>
            <a:gdLst/>
            <a:ahLst/>
            <a:cxnLst/>
            <a:rect l="l" t="t" r="r" b="b"/>
            <a:pathLst>
              <a:path w="55244" h="55245">
                <a:moveTo>
                  <a:pt x="27558" y="0"/>
                </a:moveTo>
                <a:lnTo>
                  <a:pt x="16828" y="2166"/>
                </a:lnTo>
                <a:lnTo>
                  <a:pt x="8069" y="8075"/>
                </a:lnTo>
                <a:lnTo>
                  <a:pt x="2164" y="16839"/>
                </a:lnTo>
                <a:lnTo>
                  <a:pt x="0" y="27571"/>
                </a:lnTo>
                <a:lnTo>
                  <a:pt x="2170" y="38294"/>
                </a:lnTo>
                <a:lnTo>
                  <a:pt x="8074" y="47050"/>
                </a:lnTo>
                <a:lnTo>
                  <a:pt x="16830" y="52953"/>
                </a:lnTo>
                <a:lnTo>
                  <a:pt x="27558" y="55117"/>
                </a:lnTo>
                <a:lnTo>
                  <a:pt x="38281" y="52953"/>
                </a:lnTo>
                <a:lnTo>
                  <a:pt x="44960" y="48450"/>
                </a:lnTo>
                <a:lnTo>
                  <a:pt x="27558" y="48450"/>
                </a:lnTo>
                <a:lnTo>
                  <a:pt x="19425" y="46797"/>
                </a:lnTo>
                <a:lnTo>
                  <a:pt x="12790" y="42321"/>
                </a:lnTo>
                <a:lnTo>
                  <a:pt x="8318" y="35689"/>
                </a:lnTo>
                <a:lnTo>
                  <a:pt x="6667" y="27571"/>
                </a:lnTo>
                <a:lnTo>
                  <a:pt x="8319" y="19440"/>
                </a:lnTo>
                <a:lnTo>
                  <a:pt x="12793" y="12804"/>
                </a:lnTo>
                <a:lnTo>
                  <a:pt x="19428" y="8326"/>
                </a:lnTo>
                <a:lnTo>
                  <a:pt x="27558" y="6667"/>
                </a:lnTo>
                <a:lnTo>
                  <a:pt x="27558" y="0"/>
                </a:lnTo>
                <a:close/>
              </a:path>
              <a:path w="55244" h="55245">
                <a:moveTo>
                  <a:pt x="27558" y="0"/>
                </a:moveTo>
                <a:lnTo>
                  <a:pt x="27558" y="6667"/>
                </a:lnTo>
                <a:lnTo>
                  <a:pt x="35684" y="8326"/>
                </a:lnTo>
                <a:lnTo>
                  <a:pt x="42317" y="12804"/>
                </a:lnTo>
                <a:lnTo>
                  <a:pt x="46791" y="19440"/>
                </a:lnTo>
                <a:lnTo>
                  <a:pt x="48437" y="27571"/>
                </a:lnTo>
                <a:lnTo>
                  <a:pt x="46788" y="35695"/>
                </a:lnTo>
                <a:lnTo>
                  <a:pt x="42310" y="42325"/>
                </a:lnTo>
                <a:lnTo>
                  <a:pt x="35675" y="46799"/>
                </a:lnTo>
                <a:lnTo>
                  <a:pt x="27558" y="48450"/>
                </a:lnTo>
                <a:lnTo>
                  <a:pt x="44960" y="48450"/>
                </a:lnTo>
                <a:lnTo>
                  <a:pt x="47037" y="47050"/>
                </a:lnTo>
                <a:lnTo>
                  <a:pt x="52940" y="38294"/>
                </a:lnTo>
                <a:lnTo>
                  <a:pt x="55105" y="27571"/>
                </a:lnTo>
                <a:lnTo>
                  <a:pt x="52940" y="16839"/>
                </a:lnTo>
                <a:lnTo>
                  <a:pt x="47037" y="8075"/>
                </a:lnTo>
                <a:lnTo>
                  <a:pt x="38281" y="2166"/>
                </a:lnTo>
                <a:lnTo>
                  <a:pt x="27558" y="0"/>
                </a:lnTo>
                <a:close/>
              </a:path>
            </a:pathLst>
          </a:custGeom>
          <a:solidFill>
            <a:srgbClr val="231F20"/>
          </a:solidFill>
        </p:spPr>
        <p:txBody>
          <a:bodyPr wrap="square" lIns="0" tIns="0" rIns="0" bIns="0" rtlCol="0"/>
          <a:lstStyle/>
          <a:p>
            <a:endParaRPr/>
          </a:p>
        </p:txBody>
      </p:sp>
      <p:sp>
        <p:nvSpPr>
          <p:cNvPr id="10" name="object 10"/>
          <p:cNvSpPr/>
          <p:nvPr/>
        </p:nvSpPr>
        <p:spPr>
          <a:xfrm>
            <a:off x="6461374" y="6154075"/>
            <a:ext cx="55244" cy="55244"/>
          </a:xfrm>
          <a:custGeom>
            <a:avLst/>
            <a:gdLst/>
            <a:ahLst/>
            <a:cxnLst/>
            <a:rect l="l" t="t" r="r" b="b"/>
            <a:pathLst>
              <a:path w="55244" h="55245">
                <a:moveTo>
                  <a:pt x="27558" y="0"/>
                </a:moveTo>
                <a:lnTo>
                  <a:pt x="16828" y="2166"/>
                </a:lnTo>
                <a:lnTo>
                  <a:pt x="8069" y="8074"/>
                </a:lnTo>
                <a:lnTo>
                  <a:pt x="2164" y="16834"/>
                </a:lnTo>
                <a:lnTo>
                  <a:pt x="0" y="27559"/>
                </a:lnTo>
                <a:lnTo>
                  <a:pt x="2165" y="38283"/>
                </a:lnTo>
                <a:lnTo>
                  <a:pt x="8076" y="47043"/>
                </a:lnTo>
                <a:lnTo>
                  <a:pt x="16855" y="52951"/>
                </a:lnTo>
                <a:lnTo>
                  <a:pt x="27558" y="55118"/>
                </a:lnTo>
                <a:lnTo>
                  <a:pt x="38297" y="52946"/>
                </a:lnTo>
                <a:lnTo>
                  <a:pt x="44963" y="48450"/>
                </a:lnTo>
                <a:lnTo>
                  <a:pt x="27558" y="48450"/>
                </a:lnTo>
                <a:lnTo>
                  <a:pt x="19433" y="46797"/>
                </a:lnTo>
                <a:lnTo>
                  <a:pt x="12798" y="42319"/>
                </a:lnTo>
                <a:lnTo>
                  <a:pt x="8320" y="35684"/>
                </a:lnTo>
                <a:lnTo>
                  <a:pt x="6667" y="27559"/>
                </a:lnTo>
                <a:lnTo>
                  <a:pt x="8320" y="19433"/>
                </a:lnTo>
                <a:lnTo>
                  <a:pt x="12798" y="12800"/>
                </a:lnTo>
                <a:lnTo>
                  <a:pt x="19433" y="8326"/>
                </a:lnTo>
                <a:lnTo>
                  <a:pt x="27558" y="6680"/>
                </a:lnTo>
                <a:lnTo>
                  <a:pt x="27558" y="0"/>
                </a:lnTo>
                <a:close/>
              </a:path>
              <a:path w="55244" h="55245">
                <a:moveTo>
                  <a:pt x="27558" y="0"/>
                </a:moveTo>
                <a:lnTo>
                  <a:pt x="27558" y="6680"/>
                </a:lnTo>
                <a:lnTo>
                  <a:pt x="35689" y="8326"/>
                </a:lnTo>
                <a:lnTo>
                  <a:pt x="42324" y="12800"/>
                </a:lnTo>
                <a:lnTo>
                  <a:pt x="46798" y="19433"/>
                </a:lnTo>
                <a:lnTo>
                  <a:pt x="48450" y="27559"/>
                </a:lnTo>
                <a:lnTo>
                  <a:pt x="46798" y="35684"/>
                </a:lnTo>
                <a:lnTo>
                  <a:pt x="42324" y="42319"/>
                </a:lnTo>
                <a:lnTo>
                  <a:pt x="35689" y="46797"/>
                </a:lnTo>
                <a:lnTo>
                  <a:pt x="27558" y="48450"/>
                </a:lnTo>
                <a:lnTo>
                  <a:pt x="44963" y="48450"/>
                </a:lnTo>
                <a:lnTo>
                  <a:pt x="47051" y="47039"/>
                </a:lnTo>
                <a:lnTo>
                  <a:pt x="52953" y="38281"/>
                </a:lnTo>
                <a:lnTo>
                  <a:pt x="55117" y="27559"/>
                </a:lnTo>
                <a:lnTo>
                  <a:pt x="52953" y="16834"/>
                </a:lnTo>
                <a:lnTo>
                  <a:pt x="47048" y="8074"/>
                </a:lnTo>
                <a:lnTo>
                  <a:pt x="38289" y="2166"/>
                </a:lnTo>
                <a:lnTo>
                  <a:pt x="27558" y="0"/>
                </a:lnTo>
                <a:close/>
              </a:path>
            </a:pathLst>
          </a:custGeom>
          <a:solidFill>
            <a:srgbClr val="231F20"/>
          </a:solidFill>
        </p:spPr>
        <p:txBody>
          <a:bodyPr wrap="square" lIns="0" tIns="0" rIns="0" bIns="0" rtlCol="0"/>
          <a:lstStyle/>
          <a:p>
            <a:endParaRPr/>
          </a:p>
        </p:txBody>
      </p:sp>
      <p:sp>
        <p:nvSpPr>
          <p:cNvPr id="11" name="object 11"/>
          <p:cNvSpPr/>
          <p:nvPr/>
        </p:nvSpPr>
        <p:spPr>
          <a:xfrm>
            <a:off x="7480804" y="6145568"/>
            <a:ext cx="55244" cy="55244"/>
          </a:xfrm>
          <a:custGeom>
            <a:avLst/>
            <a:gdLst/>
            <a:ahLst/>
            <a:cxnLst/>
            <a:rect l="l" t="t" r="r" b="b"/>
            <a:pathLst>
              <a:path w="55244" h="55245">
                <a:moveTo>
                  <a:pt x="27546" y="0"/>
                </a:moveTo>
                <a:lnTo>
                  <a:pt x="16823" y="2164"/>
                </a:lnTo>
                <a:lnTo>
                  <a:pt x="8067" y="8069"/>
                </a:lnTo>
                <a:lnTo>
                  <a:pt x="2164" y="16828"/>
                </a:lnTo>
                <a:lnTo>
                  <a:pt x="0" y="27559"/>
                </a:lnTo>
                <a:lnTo>
                  <a:pt x="2162" y="38281"/>
                </a:lnTo>
                <a:lnTo>
                  <a:pt x="8062" y="47037"/>
                </a:lnTo>
                <a:lnTo>
                  <a:pt x="16818" y="52940"/>
                </a:lnTo>
                <a:lnTo>
                  <a:pt x="27546" y="55105"/>
                </a:lnTo>
                <a:lnTo>
                  <a:pt x="38281" y="52940"/>
                </a:lnTo>
                <a:lnTo>
                  <a:pt x="44963" y="48437"/>
                </a:lnTo>
                <a:lnTo>
                  <a:pt x="27546" y="48437"/>
                </a:lnTo>
                <a:lnTo>
                  <a:pt x="19422" y="46784"/>
                </a:lnTo>
                <a:lnTo>
                  <a:pt x="12792" y="42308"/>
                </a:lnTo>
                <a:lnTo>
                  <a:pt x="8318" y="35677"/>
                </a:lnTo>
                <a:lnTo>
                  <a:pt x="6667" y="27559"/>
                </a:lnTo>
                <a:lnTo>
                  <a:pt x="8318" y="19428"/>
                </a:lnTo>
                <a:lnTo>
                  <a:pt x="12792" y="12793"/>
                </a:lnTo>
                <a:lnTo>
                  <a:pt x="19422" y="8319"/>
                </a:lnTo>
                <a:lnTo>
                  <a:pt x="27546" y="6667"/>
                </a:lnTo>
                <a:lnTo>
                  <a:pt x="27546" y="0"/>
                </a:lnTo>
                <a:close/>
              </a:path>
              <a:path w="55244" h="55245">
                <a:moveTo>
                  <a:pt x="27546" y="0"/>
                </a:moveTo>
                <a:lnTo>
                  <a:pt x="27546" y="6667"/>
                </a:lnTo>
                <a:lnTo>
                  <a:pt x="35677" y="8319"/>
                </a:lnTo>
                <a:lnTo>
                  <a:pt x="42311" y="12793"/>
                </a:lnTo>
                <a:lnTo>
                  <a:pt x="46786" y="19428"/>
                </a:lnTo>
                <a:lnTo>
                  <a:pt x="48437" y="27559"/>
                </a:lnTo>
                <a:lnTo>
                  <a:pt x="46786" y="35677"/>
                </a:lnTo>
                <a:lnTo>
                  <a:pt x="42311" y="42308"/>
                </a:lnTo>
                <a:lnTo>
                  <a:pt x="35677" y="46784"/>
                </a:lnTo>
                <a:lnTo>
                  <a:pt x="27546" y="48437"/>
                </a:lnTo>
                <a:lnTo>
                  <a:pt x="44963" y="48437"/>
                </a:lnTo>
                <a:lnTo>
                  <a:pt x="47040" y="47037"/>
                </a:lnTo>
                <a:lnTo>
                  <a:pt x="52942" y="38281"/>
                </a:lnTo>
                <a:lnTo>
                  <a:pt x="55105" y="27559"/>
                </a:lnTo>
                <a:lnTo>
                  <a:pt x="52940" y="16828"/>
                </a:lnTo>
                <a:lnTo>
                  <a:pt x="47036" y="8069"/>
                </a:lnTo>
                <a:lnTo>
                  <a:pt x="38276" y="2164"/>
                </a:lnTo>
                <a:lnTo>
                  <a:pt x="27546" y="0"/>
                </a:lnTo>
                <a:close/>
              </a:path>
            </a:pathLst>
          </a:custGeom>
          <a:solidFill>
            <a:srgbClr val="231F20"/>
          </a:solidFill>
        </p:spPr>
        <p:txBody>
          <a:bodyPr wrap="square" lIns="0" tIns="0" rIns="0" bIns="0" rtlCol="0"/>
          <a:lstStyle/>
          <a:p>
            <a:endParaRPr/>
          </a:p>
        </p:txBody>
      </p:sp>
      <p:sp>
        <p:nvSpPr>
          <p:cNvPr id="12" name="object 12"/>
          <p:cNvSpPr/>
          <p:nvPr/>
        </p:nvSpPr>
        <p:spPr>
          <a:xfrm>
            <a:off x="7755492" y="6146088"/>
            <a:ext cx="55244" cy="55244"/>
          </a:xfrm>
          <a:custGeom>
            <a:avLst/>
            <a:gdLst/>
            <a:ahLst/>
            <a:cxnLst/>
            <a:rect l="l" t="t" r="r" b="b"/>
            <a:pathLst>
              <a:path w="55244" h="55245">
                <a:moveTo>
                  <a:pt x="27546" y="0"/>
                </a:moveTo>
                <a:lnTo>
                  <a:pt x="16818" y="2166"/>
                </a:lnTo>
                <a:lnTo>
                  <a:pt x="8062" y="8075"/>
                </a:lnTo>
                <a:lnTo>
                  <a:pt x="2162" y="16839"/>
                </a:lnTo>
                <a:lnTo>
                  <a:pt x="0" y="27571"/>
                </a:lnTo>
                <a:lnTo>
                  <a:pt x="2162" y="38294"/>
                </a:lnTo>
                <a:lnTo>
                  <a:pt x="8062" y="47050"/>
                </a:lnTo>
                <a:lnTo>
                  <a:pt x="16818" y="52953"/>
                </a:lnTo>
                <a:lnTo>
                  <a:pt x="27546" y="55117"/>
                </a:lnTo>
                <a:lnTo>
                  <a:pt x="38274" y="52953"/>
                </a:lnTo>
                <a:lnTo>
                  <a:pt x="44953" y="48450"/>
                </a:lnTo>
                <a:lnTo>
                  <a:pt x="27546" y="48450"/>
                </a:lnTo>
                <a:lnTo>
                  <a:pt x="19415" y="46799"/>
                </a:lnTo>
                <a:lnTo>
                  <a:pt x="12782" y="42325"/>
                </a:lnTo>
                <a:lnTo>
                  <a:pt x="8311" y="35695"/>
                </a:lnTo>
                <a:lnTo>
                  <a:pt x="6667" y="27571"/>
                </a:lnTo>
                <a:lnTo>
                  <a:pt x="8311" y="19440"/>
                </a:lnTo>
                <a:lnTo>
                  <a:pt x="12782" y="12804"/>
                </a:lnTo>
                <a:lnTo>
                  <a:pt x="19415" y="8326"/>
                </a:lnTo>
                <a:lnTo>
                  <a:pt x="27546" y="6667"/>
                </a:lnTo>
                <a:lnTo>
                  <a:pt x="27546" y="0"/>
                </a:lnTo>
                <a:close/>
              </a:path>
              <a:path w="55244" h="55245">
                <a:moveTo>
                  <a:pt x="27546" y="0"/>
                </a:moveTo>
                <a:lnTo>
                  <a:pt x="27546" y="6667"/>
                </a:lnTo>
                <a:lnTo>
                  <a:pt x="35677" y="8326"/>
                </a:lnTo>
                <a:lnTo>
                  <a:pt x="42311" y="12804"/>
                </a:lnTo>
                <a:lnTo>
                  <a:pt x="46786" y="19440"/>
                </a:lnTo>
                <a:lnTo>
                  <a:pt x="48437" y="27571"/>
                </a:lnTo>
                <a:lnTo>
                  <a:pt x="46786" y="35695"/>
                </a:lnTo>
                <a:lnTo>
                  <a:pt x="42311" y="42325"/>
                </a:lnTo>
                <a:lnTo>
                  <a:pt x="35677" y="46799"/>
                </a:lnTo>
                <a:lnTo>
                  <a:pt x="27546" y="48450"/>
                </a:lnTo>
                <a:lnTo>
                  <a:pt x="44953" y="48450"/>
                </a:lnTo>
                <a:lnTo>
                  <a:pt x="47029" y="47050"/>
                </a:lnTo>
                <a:lnTo>
                  <a:pt x="52929" y="38294"/>
                </a:lnTo>
                <a:lnTo>
                  <a:pt x="55092" y="27571"/>
                </a:lnTo>
                <a:lnTo>
                  <a:pt x="52929" y="16839"/>
                </a:lnTo>
                <a:lnTo>
                  <a:pt x="47029" y="8075"/>
                </a:lnTo>
                <a:lnTo>
                  <a:pt x="38274" y="2166"/>
                </a:lnTo>
                <a:lnTo>
                  <a:pt x="27546" y="0"/>
                </a:lnTo>
                <a:close/>
              </a:path>
            </a:pathLst>
          </a:custGeom>
          <a:solidFill>
            <a:srgbClr val="231F20"/>
          </a:solidFill>
        </p:spPr>
        <p:txBody>
          <a:bodyPr wrap="square" lIns="0" tIns="0" rIns="0" bIns="0" rtlCol="0"/>
          <a:lstStyle/>
          <a:p>
            <a:endParaRPr/>
          </a:p>
        </p:txBody>
      </p:sp>
      <p:sp>
        <p:nvSpPr>
          <p:cNvPr id="13" name="object 13"/>
          <p:cNvSpPr/>
          <p:nvPr/>
        </p:nvSpPr>
        <p:spPr>
          <a:xfrm>
            <a:off x="7403967" y="5004236"/>
            <a:ext cx="927735" cy="702945"/>
          </a:xfrm>
          <a:custGeom>
            <a:avLst/>
            <a:gdLst/>
            <a:ahLst/>
            <a:cxnLst/>
            <a:rect l="l" t="t" r="r" b="b"/>
            <a:pathLst>
              <a:path w="927735" h="702945">
                <a:moveTo>
                  <a:pt x="215567" y="397490"/>
                </a:moveTo>
                <a:lnTo>
                  <a:pt x="0" y="702729"/>
                </a:lnTo>
                <a:lnTo>
                  <a:pt x="39754" y="674192"/>
                </a:lnTo>
                <a:lnTo>
                  <a:pt x="28295" y="674192"/>
                </a:lnTo>
                <a:lnTo>
                  <a:pt x="222499" y="399211"/>
                </a:lnTo>
                <a:lnTo>
                  <a:pt x="219354" y="399211"/>
                </a:lnTo>
                <a:lnTo>
                  <a:pt x="215567" y="397490"/>
                </a:lnTo>
                <a:close/>
              </a:path>
              <a:path w="927735" h="702945">
                <a:moveTo>
                  <a:pt x="366420" y="431495"/>
                </a:moveTo>
                <a:lnTo>
                  <a:pt x="28295" y="674192"/>
                </a:lnTo>
                <a:lnTo>
                  <a:pt x="39754" y="674192"/>
                </a:lnTo>
                <a:lnTo>
                  <a:pt x="368136" y="438469"/>
                </a:lnTo>
                <a:lnTo>
                  <a:pt x="366763" y="438289"/>
                </a:lnTo>
                <a:lnTo>
                  <a:pt x="367258" y="434987"/>
                </a:lnTo>
                <a:lnTo>
                  <a:pt x="392911" y="434987"/>
                </a:lnTo>
                <a:lnTo>
                  <a:pt x="367766" y="431685"/>
                </a:lnTo>
                <a:lnTo>
                  <a:pt x="366420" y="431495"/>
                </a:lnTo>
                <a:close/>
              </a:path>
              <a:path w="927735" h="702945">
                <a:moveTo>
                  <a:pt x="392911" y="434987"/>
                </a:moveTo>
                <a:lnTo>
                  <a:pt x="367258" y="434987"/>
                </a:lnTo>
                <a:lnTo>
                  <a:pt x="369201" y="437705"/>
                </a:lnTo>
                <a:lnTo>
                  <a:pt x="368136" y="438469"/>
                </a:lnTo>
                <a:lnTo>
                  <a:pt x="397167" y="442279"/>
                </a:lnTo>
                <a:lnTo>
                  <a:pt x="428023" y="445138"/>
                </a:lnTo>
                <a:lnTo>
                  <a:pt x="459205" y="446858"/>
                </a:lnTo>
                <a:lnTo>
                  <a:pt x="490588" y="447433"/>
                </a:lnTo>
                <a:lnTo>
                  <a:pt x="549615" y="445411"/>
                </a:lnTo>
                <a:lnTo>
                  <a:pt x="594331" y="440766"/>
                </a:lnTo>
                <a:lnTo>
                  <a:pt x="490588" y="440766"/>
                </a:lnTo>
                <a:lnTo>
                  <a:pt x="459451" y="440193"/>
                </a:lnTo>
                <a:lnTo>
                  <a:pt x="428515" y="438483"/>
                </a:lnTo>
                <a:lnTo>
                  <a:pt x="397910" y="435644"/>
                </a:lnTo>
                <a:lnTo>
                  <a:pt x="392911" y="434987"/>
                </a:lnTo>
                <a:close/>
              </a:path>
              <a:path w="927735" h="702945">
                <a:moveTo>
                  <a:pt x="594198" y="6667"/>
                </a:moveTo>
                <a:lnTo>
                  <a:pt x="490588" y="6667"/>
                </a:lnTo>
                <a:lnTo>
                  <a:pt x="549155" y="8672"/>
                </a:lnTo>
                <a:lnTo>
                  <a:pt x="605318" y="14511"/>
                </a:lnTo>
                <a:lnTo>
                  <a:pt x="658555" y="23915"/>
                </a:lnTo>
                <a:lnTo>
                  <a:pt x="708365" y="36626"/>
                </a:lnTo>
                <a:lnTo>
                  <a:pt x="754192" y="52366"/>
                </a:lnTo>
                <a:lnTo>
                  <a:pt x="795496" y="70857"/>
                </a:lnTo>
                <a:lnTo>
                  <a:pt x="847899" y="103165"/>
                </a:lnTo>
                <a:lnTo>
                  <a:pt x="887298" y="140068"/>
                </a:lnTo>
                <a:lnTo>
                  <a:pt x="912023" y="180554"/>
                </a:lnTo>
                <a:lnTo>
                  <a:pt x="920584" y="223735"/>
                </a:lnTo>
                <a:lnTo>
                  <a:pt x="918414" y="245604"/>
                </a:lnTo>
                <a:lnTo>
                  <a:pt x="901591" y="287511"/>
                </a:lnTo>
                <a:lnTo>
                  <a:pt x="862571" y="332447"/>
                </a:lnTo>
                <a:lnTo>
                  <a:pt x="831790" y="355607"/>
                </a:lnTo>
                <a:lnTo>
                  <a:pt x="795476" y="376570"/>
                </a:lnTo>
                <a:lnTo>
                  <a:pt x="754151" y="395061"/>
                </a:lnTo>
                <a:lnTo>
                  <a:pt x="708335" y="410803"/>
                </a:lnTo>
                <a:lnTo>
                  <a:pt x="658550" y="423520"/>
                </a:lnTo>
                <a:lnTo>
                  <a:pt x="605316" y="432937"/>
                </a:lnTo>
                <a:lnTo>
                  <a:pt x="549155" y="438777"/>
                </a:lnTo>
                <a:lnTo>
                  <a:pt x="490588" y="440766"/>
                </a:lnTo>
                <a:lnTo>
                  <a:pt x="594331" y="440766"/>
                </a:lnTo>
                <a:lnTo>
                  <a:pt x="659950" y="430042"/>
                </a:lnTo>
                <a:lnTo>
                  <a:pt x="710238" y="417208"/>
                </a:lnTo>
                <a:lnTo>
                  <a:pt x="756591" y="401283"/>
                </a:lnTo>
                <a:lnTo>
                  <a:pt x="798499" y="382524"/>
                </a:lnTo>
                <a:lnTo>
                  <a:pt x="851908" y="349602"/>
                </a:lnTo>
                <a:lnTo>
                  <a:pt x="892429" y="311632"/>
                </a:lnTo>
                <a:lnTo>
                  <a:pt x="918213" y="269379"/>
                </a:lnTo>
                <a:lnTo>
                  <a:pt x="927252" y="223735"/>
                </a:lnTo>
                <a:lnTo>
                  <a:pt x="924954" y="200545"/>
                </a:lnTo>
                <a:lnTo>
                  <a:pt x="907285" y="156454"/>
                </a:lnTo>
                <a:lnTo>
                  <a:pt x="866935" y="109999"/>
                </a:lnTo>
                <a:lnTo>
                  <a:pt x="835458" y="86283"/>
                </a:lnTo>
                <a:lnTo>
                  <a:pt x="798496" y="64909"/>
                </a:lnTo>
                <a:lnTo>
                  <a:pt x="756601" y="46145"/>
                </a:lnTo>
                <a:lnTo>
                  <a:pt x="710245" y="30222"/>
                </a:lnTo>
                <a:lnTo>
                  <a:pt x="659919" y="17391"/>
                </a:lnTo>
                <a:lnTo>
                  <a:pt x="606239" y="7918"/>
                </a:lnTo>
                <a:lnTo>
                  <a:pt x="594198" y="6667"/>
                </a:lnTo>
                <a:close/>
              </a:path>
              <a:path w="927735" h="702945">
                <a:moveTo>
                  <a:pt x="367258" y="434987"/>
                </a:moveTo>
                <a:lnTo>
                  <a:pt x="366763" y="438289"/>
                </a:lnTo>
                <a:lnTo>
                  <a:pt x="368136" y="438469"/>
                </a:lnTo>
                <a:lnTo>
                  <a:pt x="369201" y="437705"/>
                </a:lnTo>
                <a:lnTo>
                  <a:pt x="367258" y="434987"/>
                </a:lnTo>
                <a:close/>
              </a:path>
              <a:path w="927735" h="702945">
                <a:moveTo>
                  <a:pt x="217893" y="394195"/>
                </a:moveTo>
                <a:lnTo>
                  <a:pt x="215567" y="397490"/>
                </a:lnTo>
                <a:lnTo>
                  <a:pt x="219354" y="399211"/>
                </a:lnTo>
                <a:lnTo>
                  <a:pt x="220611" y="396113"/>
                </a:lnTo>
                <a:lnTo>
                  <a:pt x="217893" y="394195"/>
                </a:lnTo>
                <a:close/>
              </a:path>
              <a:path w="927735" h="702945">
                <a:moveTo>
                  <a:pt x="221869" y="393026"/>
                </a:moveTo>
                <a:lnTo>
                  <a:pt x="219354" y="399211"/>
                </a:lnTo>
                <a:lnTo>
                  <a:pt x="222499" y="399211"/>
                </a:lnTo>
                <a:lnTo>
                  <a:pt x="225755" y="394601"/>
                </a:lnTo>
                <a:lnTo>
                  <a:pt x="221869" y="393026"/>
                </a:lnTo>
                <a:close/>
              </a:path>
              <a:path w="927735" h="702945">
                <a:moveTo>
                  <a:pt x="490588" y="0"/>
                </a:moveTo>
                <a:lnTo>
                  <a:pt x="431560" y="2022"/>
                </a:lnTo>
                <a:lnTo>
                  <a:pt x="374856" y="7918"/>
                </a:lnTo>
                <a:lnTo>
                  <a:pt x="321197" y="17397"/>
                </a:lnTo>
                <a:lnTo>
                  <a:pt x="270932" y="30225"/>
                </a:lnTo>
                <a:lnTo>
                  <a:pt x="224580" y="46150"/>
                </a:lnTo>
                <a:lnTo>
                  <a:pt x="182665" y="64915"/>
                </a:lnTo>
                <a:lnTo>
                  <a:pt x="129271" y="97832"/>
                </a:lnTo>
                <a:lnTo>
                  <a:pt x="88773" y="135813"/>
                </a:lnTo>
                <a:lnTo>
                  <a:pt x="62987" y="178074"/>
                </a:lnTo>
                <a:lnTo>
                  <a:pt x="53936" y="223735"/>
                </a:lnTo>
                <a:lnTo>
                  <a:pt x="56804" y="249421"/>
                </a:lnTo>
                <a:lnTo>
                  <a:pt x="78995" y="298639"/>
                </a:lnTo>
                <a:lnTo>
                  <a:pt x="121472" y="343483"/>
                </a:lnTo>
                <a:lnTo>
                  <a:pt x="182445" y="382432"/>
                </a:lnTo>
                <a:lnTo>
                  <a:pt x="215567" y="397490"/>
                </a:lnTo>
                <a:lnTo>
                  <a:pt x="217893" y="394195"/>
                </a:lnTo>
                <a:lnTo>
                  <a:pt x="221392" y="394195"/>
                </a:lnTo>
                <a:lnTo>
                  <a:pt x="221869" y="393026"/>
                </a:lnTo>
                <a:lnTo>
                  <a:pt x="185468" y="376488"/>
                </a:lnTo>
                <a:lnTo>
                  <a:pt x="153336" y="358173"/>
                </a:lnTo>
                <a:lnTo>
                  <a:pt x="102654" y="317119"/>
                </a:lnTo>
                <a:lnTo>
                  <a:pt x="71323" y="271732"/>
                </a:lnTo>
                <a:lnTo>
                  <a:pt x="60604" y="223735"/>
                </a:lnTo>
                <a:lnTo>
                  <a:pt x="62780" y="201852"/>
                </a:lnTo>
                <a:lnTo>
                  <a:pt x="79599" y="159929"/>
                </a:lnTo>
                <a:lnTo>
                  <a:pt x="118613" y="114983"/>
                </a:lnTo>
                <a:lnTo>
                  <a:pt x="149390" y="91821"/>
                </a:lnTo>
                <a:lnTo>
                  <a:pt x="185709" y="70853"/>
                </a:lnTo>
                <a:lnTo>
                  <a:pt x="227061" y="52353"/>
                </a:lnTo>
                <a:lnTo>
                  <a:pt x="272865" y="36618"/>
                </a:lnTo>
                <a:lnTo>
                  <a:pt x="322620" y="23910"/>
                </a:lnTo>
                <a:lnTo>
                  <a:pt x="375854" y="14494"/>
                </a:lnTo>
                <a:lnTo>
                  <a:pt x="432017" y="8655"/>
                </a:lnTo>
                <a:lnTo>
                  <a:pt x="490588" y="6667"/>
                </a:lnTo>
                <a:lnTo>
                  <a:pt x="594198" y="6667"/>
                </a:lnTo>
                <a:lnTo>
                  <a:pt x="549613" y="2036"/>
                </a:lnTo>
                <a:lnTo>
                  <a:pt x="490588" y="0"/>
                </a:lnTo>
                <a:close/>
              </a:path>
              <a:path w="927735" h="702945">
                <a:moveTo>
                  <a:pt x="221392" y="394195"/>
                </a:moveTo>
                <a:lnTo>
                  <a:pt x="217893" y="394195"/>
                </a:lnTo>
                <a:lnTo>
                  <a:pt x="220611" y="396113"/>
                </a:lnTo>
                <a:lnTo>
                  <a:pt x="221392" y="394195"/>
                </a:lnTo>
                <a:close/>
              </a:path>
            </a:pathLst>
          </a:custGeom>
          <a:solidFill>
            <a:srgbClr val="231F20"/>
          </a:solidFill>
        </p:spPr>
        <p:txBody>
          <a:bodyPr wrap="square" lIns="0" tIns="0" rIns="0" bIns="0" rtlCol="0"/>
          <a:lstStyle/>
          <a:p>
            <a:endParaRPr/>
          </a:p>
        </p:txBody>
      </p:sp>
      <p:grpSp>
        <p:nvGrpSpPr>
          <p:cNvPr id="14" name="object 14"/>
          <p:cNvGrpSpPr/>
          <p:nvPr/>
        </p:nvGrpSpPr>
        <p:grpSpPr>
          <a:xfrm>
            <a:off x="6186830" y="5052143"/>
            <a:ext cx="3102610" cy="1149350"/>
            <a:chOff x="1503705" y="5052143"/>
            <a:chExt cx="3102610" cy="1149350"/>
          </a:xfrm>
        </p:grpSpPr>
        <p:sp>
          <p:nvSpPr>
            <p:cNvPr id="15" name="object 15"/>
            <p:cNvSpPr/>
            <p:nvPr/>
          </p:nvSpPr>
          <p:spPr>
            <a:xfrm>
              <a:off x="1503705" y="6146095"/>
              <a:ext cx="2588260" cy="6985"/>
            </a:xfrm>
            <a:custGeom>
              <a:avLst/>
              <a:gdLst/>
              <a:ahLst/>
              <a:cxnLst/>
              <a:rect l="l" t="t" r="r" b="b"/>
              <a:pathLst>
                <a:path w="2588260" h="6985">
                  <a:moveTo>
                    <a:pt x="2588221" y="0"/>
                  </a:moveTo>
                  <a:lnTo>
                    <a:pt x="0" y="0"/>
                  </a:lnTo>
                  <a:lnTo>
                    <a:pt x="0" y="6667"/>
                  </a:lnTo>
                  <a:lnTo>
                    <a:pt x="2588221" y="6667"/>
                  </a:lnTo>
                  <a:lnTo>
                    <a:pt x="2588221" y="0"/>
                  </a:lnTo>
                  <a:close/>
                </a:path>
              </a:pathLst>
            </a:custGeom>
            <a:solidFill>
              <a:srgbClr val="231F20"/>
            </a:solidFill>
          </p:spPr>
          <p:txBody>
            <a:bodyPr wrap="square" lIns="0" tIns="0" rIns="0" bIns="0" rtlCol="0"/>
            <a:lstStyle/>
            <a:p>
              <a:endParaRPr/>
            </a:p>
          </p:txBody>
        </p:sp>
        <p:pic>
          <p:nvPicPr>
            <p:cNvPr id="16" name="object 16"/>
            <p:cNvPicPr/>
            <p:nvPr/>
          </p:nvPicPr>
          <p:blipFill>
            <a:blip r:embed="rId6" cstate="print"/>
            <a:stretch>
              <a:fillRect/>
            </a:stretch>
          </p:blipFill>
          <p:spPr>
            <a:xfrm>
              <a:off x="3475829" y="5694151"/>
              <a:ext cx="411958" cy="462010"/>
            </a:xfrm>
            <a:prstGeom prst="rect">
              <a:avLst/>
            </a:prstGeom>
          </p:spPr>
        </p:pic>
        <p:sp>
          <p:nvSpPr>
            <p:cNvPr id="17" name="object 17"/>
            <p:cNvSpPr/>
            <p:nvPr/>
          </p:nvSpPr>
          <p:spPr>
            <a:xfrm>
              <a:off x="1686826" y="5052148"/>
              <a:ext cx="2919730" cy="1149350"/>
            </a:xfrm>
            <a:custGeom>
              <a:avLst/>
              <a:gdLst/>
              <a:ahLst/>
              <a:cxnLst/>
              <a:rect l="l" t="t" r="r" b="b"/>
              <a:pathLst>
                <a:path w="2919729" h="1149350">
                  <a:moveTo>
                    <a:pt x="226237" y="841768"/>
                  </a:moveTo>
                  <a:lnTo>
                    <a:pt x="199301" y="859739"/>
                  </a:lnTo>
                  <a:lnTo>
                    <a:pt x="199301" y="714006"/>
                  </a:lnTo>
                  <a:lnTo>
                    <a:pt x="199301" y="546328"/>
                  </a:lnTo>
                  <a:lnTo>
                    <a:pt x="189306" y="546328"/>
                  </a:lnTo>
                  <a:lnTo>
                    <a:pt x="189306" y="714006"/>
                  </a:lnTo>
                  <a:lnTo>
                    <a:pt x="189306" y="859739"/>
                  </a:lnTo>
                  <a:lnTo>
                    <a:pt x="162356" y="841768"/>
                  </a:lnTo>
                  <a:lnTo>
                    <a:pt x="189306" y="895667"/>
                  </a:lnTo>
                  <a:lnTo>
                    <a:pt x="189306" y="1121257"/>
                  </a:lnTo>
                  <a:lnTo>
                    <a:pt x="199301" y="1121257"/>
                  </a:lnTo>
                  <a:lnTo>
                    <a:pt x="199301" y="895642"/>
                  </a:lnTo>
                  <a:lnTo>
                    <a:pt x="226237" y="841768"/>
                  </a:lnTo>
                  <a:close/>
                </a:path>
                <a:path w="2919729" h="1149350">
                  <a:moveTo>
                    <a:pt x="1493189" y="1122565"/>
                  </a:moveTo>
                  <a:lnTo>
                    <a:pt x="751573" y="1122565"/>
                  </a:lnTo>
                  <a:lnTo>
                    <a:pt x="751789" y="1121511"/>
                  </a:lnTo>
                  <a:lnTo>
                    <a:pt x="749630" y="1110780"/>
                  </a:lnTo>
                  <a:lnTo>
                    <a:pt x="743724" y="1102017"/>
                  </a:lnTo>
                  <a:lnTo>
                    <a:pt x="734961" y="1096111"/>
                  </a:lnTo>
                  <a:lnTo>
                    <a:pt x="727316" y="1094574"/>
                  </a:lnTo>
                  <a:lnTo>
                    <a:pt x="727316" y="538327"/>
                  </a:lnTo>
                  <a:lnTo>
                    <a:pt x="720648" y="538327"/>
                  </a:lnTo>
                  <a:lnTo>
                    <a:pt x="720648" y="1094676"/>
                  </a:lnTo>
                  <a:lnTo>
                    <a:pt x="713511" y="1096111"/>
                  </a:lnTo>
                  <a:lnTo>
                    <a:pt x="704761" y="1102017"/>
                  </a:lnTo>
                  <a:lnTo>
                    <a:pt x="698855" y="1110780"/>
                  </a:lnTo>
                  <a:lnTo>
                    <a:pt x="696683" y="1121511"/>
                  </a:lnTo>
                  <a:lnTo>
                    <a:pt x="696887" y="1122565"/>
                  </a:lnTo>
                  <a:lnTo>
                    <a:pt x="0" y="1122565"/>
                  </a:lnTo>
                  <a:lnTo>
                    <a:pt x="0" y="1135900"/>
                  </a:lnTo>
                  <a:lnTo>
                    <a:pt x="701319" y="1135900"/>
                  </a:lnTo>
                  <a:lnTo>
                    <a:pt x="704761" y="1140993"/>
                  </a:lnTo>
                  <a:lnTo>
                    <a:pt x="713511" y="1146898"/>
                  </a:lnTo>
                  <a:lnTo>
                    <a:pt x="724230" y="1149057"/>
                  </a:lnTo>
                  <a:lnTo>
                    <a:pt x="734961" y="1146898"/>
                  </a:lnTo>
                  <a:lnTo>
                    <a:pt x="741641" y="1142390"/>
                  </a:lnTo>
                  <a:lnTo>
                    <a:pt x="743724" y="1140993"/>
                  </a:lnTo>
                  <a:lnTo>
                    <a:pt x="747153" y="1135900"/>
                  </a:lnTo>
                  <a:lnTo>
                    <a:pt x="1493189" y="1135900"/>
                  </a:lnTo>
                  <a:lnTo>
                    <a:pt x="1493189" y="1122565"/>
                  </a:lnTo>
                  <a:close/>
                </a:path>
                <a:path w="2919729" h="1149350">
                  <a:moveTo>
                    <a:pt x="1790382" y="530364"/>
                  </a:moveTo>
                  <a:lnTo>
                    <a:pt x="1787042" y="530364"/>
                  </a:lnTo>
                  <a:lnTo>
                    <a:pt x="1787042" y="528612"/>
                  </a:lnTo>
                  <a:lnTo>
                    <a:pt x="723976" y="528612"/>
                  </a:lnTo>
                  <a:lnTo>
                    <a:pt x="723976" y="535279"/>
                  </a:lnTo>
                  <a:lnTo>
                    <a:pt x="1783715" y="535279"/>
                  </a:lnTo>
                  <a:lnTo>
                    <a:pt x="1783715" y="817816"/>
                  </a:lnTo>
                  <a:lnTo>
                    <a:pt x="1790382" y="817816"/>
                  </a:lnTo>
                  <a:lnTo>
                    <a:pt x="1790382" y="530364"/>
                  </a:lnTo>
                  <a:close/>
                </a:path>
                <a:path w="2919729" h="1149350">
                  <a:moveTo>
                    <a:pt x="2919463" y="247675"/>
                  </a:moveTo>
                  <a:lnTo>
                    <a:pt x="2913367" y="207060"/>
                  </a:lnTo>
                  <a:lnTo>
                    <a:pt x="2912795" y="205816"/>
                  </a:lnTo>
                  <a:lnTo>
                    <a:pt x="2912795" y="247675"/>
                  </a:lnTo>
                  <a:lnTo>
                    <a:pt x="2907004" y="286334"/>
                  </a:lnTo>
                  <a:lnTo>
                    <a:pt x="2890113" y="323164"/>
                  </a:lnTo>
                  <a:lnTo>
                    <a:pt x="2862973" y="357657"/>
                  </a:lnTo>
                  <a:lnTo>
                    <a:pt x="2826448" y="389280"/>
                  </a:lnTo>
                  <a:lnTo>
                    <a:pt x="2781376" y="417512"/>
                  </a:lnTo>
                  <a:lnTo>
                    <a:pt x="2744520" y="435279"/>
                  </a:lnTo>
                  <a:lnTo>
                    <a:pt x="2704134" y="450811"/>
                  </a:lnTo>
                  <a:lnTo>
                    <a:pt x="2660586" y="463956"/>
                  </a:lnTo>
                  <a:lnTo>
                    <a:pt x="2614206" y="474497"/>
                  </a:lnTo>
                  <a:lnTo>
                    <a:pt x="2565336" y="482257"/>
                  </a:lnTo>
                  <a:lnTo>
                    <a:pt x="2514320" y="487045"/>
                  </a:lnTo>
                  <a:lnTo>
                    <a:pt x="2461514" y="488683"/>
                  </a:lnTo>
                  <a:lnTo>
                    <a:pt x="2420074" y="487667"/>
                  </a:lnTo>
                  <a:lnTo>
                    <a:pt x="2379091" y="484619"/>
                  </a:lnTo>
                  <a:lnTo>
                    <a:pt x="2338794" y="479577"/>
                  </a:lnTo>
                  <a:lnTo>
                    <a:pt x="2317762" y="475830"/>
                  </a:lnTo>
                  <a:lnTo>
                    <a:pt x="2299436" y="472567"/>
                  </a:lnTo>
                  <a:lnTo>
                    <a:pt x="2298268" y="472325"/>
                  </a:lnTo>
                  <a:lnTo>
                    <a:pt x="2042363" y="607860"/>
                  </a:lnTo>
                  <a:lnTo>
                    <a:pt x="2153691" y="429412"/>
                  </a:lnTo>
                  <a:lnTo>
                    <a:pt x="2156383" y="425094"/>
                  </a:lnTo>
                  <a:lnTo>
                    <a:pt x="2153120" y="423456"/>
                  </a:lnTo>
                  <a:lnTo>
                    <a:pt x="2103031" y="393877"/>
                  </a:lnTo>
                  <a:lnTo>
                    <a:pt x="2063178" y="360730"/>
                  </a:lnTo>
                  <a:lnTo>
                    <a:pt x="2034082" y="324815"/>
                  </a:lnTo>
                  <a:lnTo>
                    <a:pt x="2016264" y="286867"/>
                  </a:lnTo>
                  <a:lnTo>
                    <a:pt x="2010232" y="247675"/>
                  </a:lnTo>
                  <a:lnTo>
                    <a:pt x="2016036" y="209029"/>
                  </a:lnTo>
                  <a:lnTo>
                    <a:pt x="2032927" y="172186"/>
                  </a:lnTo>
                  <a:lnTo>
                    <a:pt x="2060054" y="137693"/>
                  </a:lnTo>
                  <a:lnTo>
                    <a:pt x="2096566" y="106070"/>
                  </a:lnTo>
                  <a:lnTo>
                    <a:pt x="2141613" y="77838"/>
                  </a:lnTo>
                  <a:lnTo>
                    <a:pt x="2178494" y="60071"/>
                  </a:lnTo>
                  <a:lnTo>
                    <a:pt x="2218880" y="44526"/>
                  </a:lnTo>
                  <a:lnTo>
                    <a:pt x="2262428" y="31394"/>
                  </a:lnTo>
                  <a:lnTo>
                    <a:pt x="2308822" y="20853"/>
                  </a:lnTo>
                  <a:lnTo>
                    <a:pt x="2357691" y="13093"/>
                  </a:lnTo>
                  <a:lnTo>
                    <a:pt x="2408707" y="8305"/>
                  </a:lnTo>
                  <a:lnTo>
                    <a:pt x="2461514" y="6667"/>
                  </a:lnTo>
                  <a:lnTo>
                    <a:pt x="2514320" y="8305"/>
                  </a:lnTo>
                  <a:lnTo>
                    <a:pt x="2565336" y="13093"/>
                  </a:lnTo>
                  <a:lnTo>
                    <a:pt x="2614206" y="20853"/>
                  </a:lnTo>
                  <a:lnTo>
                    <a:pt x="2660586" y="31394"/>
                  </a:lnTo>
                  <a:lnTo>
                    <a:pt x="2704134" y="44526"/>
                  </a:lnTo>
                  <a:lnTo>
                    <a:pt x="2744520" y="60071"/>
                  </a:lnTo>
                  <a:lnTo>
                    <a:pt x="2781376" y="77838"/>
                  </a:lnTo>
                  <a:lnTo>
                    <a:pt x="2826448" y="106070"/>
                  </a:lnTo>
                  <a:lnTo>
                    <a:pt x="2862973" y="137693"/>
                  </a:lnTo>
                  <a:lnTo>
                    <a:pt x="2890113" y="172186"/>
                  </a:lnTo>
                  <a:lnTo>
                    <a:pt x="2907004" y="209029"/>
                  </a:lnTo>
                  <a:lnTo>
                    <a:pt x="2912795" y="247675"/>
                  </a:lnTo>
                  <a:lnTo>
                    <a:pt x="2912795" y="205816"/>
                  </a:lnTo>
                  <a:lnTo>
                    <a:pt x="2895803" y="168706"/>
                  </a:lnTo>
                  <a:lnTo>
                    <a:pt x="2867799" y="133070"/>
                  </a:lnTo>
                  <a:lnTo>
                    <a:pt x="2830372" y="100672"/>
                  </a:lnTo>
                  <a:lnTo>
                    <a:pt x="2784538" y="71958"/>
                  </a:lnTo>
                  <a:lnTo>
                    <a:pt x="2747162" y="53949"/>
                  </a:lnTo>
                  <a:lnTo>
                    <a:pt x="2706293" y="38227"/>
                  </a:lnTo>
                  <a:lnTo>
                    <a:pt x="2662275" y="24942"/>
                  </a:lnTo>
                  <a:lnTo>
                    <a:pt x="2615463" y="14312"/>
                  </a:lnTo>
                  <a:lnTo>
                    <a:pt x="2567330" y="6667"/>
                  </a:lnTo>
                  <a:lnTo>
                    <a:pt x="2514739" y="1651"/>
                  </a:lnTo>
                  <a:lnTo>
                    <a:pt x="2461514" y="0"/>
                  </a:lnTo>
                  <a:lnTo>
                    <a:pt x="2408288" y="1651"/>
                  </a:lnTo>
                  <a:lnTo>
                    <a:pt x="2356853" y="6489"/>
                  </a:lnTo>
                  <a:lnTo>
                    <a:pt x="2307552" y="14312"/>
                  </a:lnTo>
                  <a:lnTo>
                    <a:pt x="2260727" y="24942"/>
                  </a:lnTo>
                  <a:lnTo>
                    <a:pt x="2216721" y="38227"/>
                  </a:lnTo>
                  <a:lnTo>
                    <a:pt x="2175853" y="53949"/>
                  </a:lnTo>
                  <a:lnTo>
                    <a:pt x="2138476" y="71958"/>
                  </a:lnTo>
                  <a:lnTo>
                    <a:pt x="2092655" y="100672"/>
                  </a:lnTo>
                  <a:lnTo>
                    <a:pt x="2055228" y="133070"/>
                  </a:lnTo>
                  <a:lnTo>
                    <a:pt x="2027237" y="168706"/>
                  </a:lnTo>
                  <a:lnTo>
                    <a:pt x="2009673" y="207060"/>
                  </a:lnTo>
                  <a:lnTo>
                    <a:pt x="2003564" y="247675"/>
                  </a:lnTo>
                  <a:lnTo>
                    <a:pt x="2009914" y="288861"/>
                  </a:lnTo>
                  <a:lnTo>
                    <a:pt x="2028431" y="328358"/>
                  </a:lnTo>
                  <a:lnTo>
                    <a:pt x="2058441" y="365429"/>
                  </a:lnTo>
                  <a:lnTo>
                    <a:pt x="2099233" y="399351"/>
                  </a:lnTo>
                  <a:lnTo>
                    <a:pt x="2146985" y="427558"/>
                  </a:lnTo>
                  <a:lnTo>
                    <a:pt x="2023605" y="625348"/>
                  </a:lnTo>
                  <a:lnTo>
                    <a:pt x="2056625" y="607860"/>
                  </a:lnTo>
                  <a:lnTo>
                    <a:pt x="2299335" y="479310"/>
                  </a:lnTo>
                  <a:lnTo>
                    <a:pt x="2337803" y="486168"/>
                  </a:lnTo>
                  <a:lnTo>
                    <a:pt x="2378430" y="491248"/>
                  </a:lnTo>
                  <a:lnTo>
                    <a:pt x="2419756" y="494322"/>
                  </a:lnTo>
                  <a:lnTo>
                    <a:pt x="2461514" y="495350"/>
                  </a:lnTo>
                  <a:lnTo>
                    <a:pt x="2514739" y="493699"/>
                  </a:lnTo>
                  <a:lnTo>
                    <a:pt x="2566162" y="488873"/>
                  </a:lnTo>
                  <a:lnTo>
                    <a:pt x="2567343" y="488683"/>
                  </a:lnTo>
                  <a:lnTo>
                    <a:pt x="2615463" y="481050"/>
                  </a:lnTo>
                  <a:lnTo>
                    <a:pt x="2662275" y="470408"/>
                  </a:lnTo>
                  <a:lnTo>
                    <a:pt x="2706293" y="457136"/>
                  </a:lnTo>
                  <a:lnTo>
                    <a:pt x="2747162" y="441401"/>
                  </a:lnTo>
                  <a:lnTo>
                    <a:pt x="2784538" y="423392"/>
                  </a:lnTo>
                  <a:lnTo>
                    <a:pt x="2830372" y="394677"/>
                  </a:lnTo>
                  <a:lnTo>
                    <a:pt x="2867799" y="362280"/>
                  </a:lnTo>
                  <a:lnTo>
                    <a:pt x="2895803" y="326656"/>
                  </a:lnTo>
                  <a:lnTo>
                    <a:pt x="2913367" y="288290"/>
                  </a:lnTo>
                  <a:lnTo>
                    <a:pt x="2919463" y="247675"/>
                  </a:lnTo>
                  <a:close/>
                </a:path>
              </a:pathLst>
            </a:custGeom>
            <a:solidFill>
              <a:srgbClr val="231F20"/>
            </a:solidFill>
          </p:spPr>
          <p:txBody>
            <a:bodyPr wrap="square" lIns="0" tIns="0" rIns="0" bIns="0" rtlCol="0"/>
            <a:lstStyle/>
            <a:p>
              <a:endParaRPr/>
            </a:p>
          </p:txBody>
        </p:sp>
        <p:pic>
          <p:nvPicPr>
            <p:cNvPr id="18" name="object 18"/>
            <p:cNvPicPr/>
            <p:nvPr/>
          </p:nvPicPr>
          <p:blipFill>
            <a:blip r:embed="rId7" cstate="print"/>
            <a:stretch>
              <a:fillRect/>
            </a:stretch>
          </p:blipFill>
          <p:spPr>
            <a:xfrm>
              <a:off x="2421271" y="5681376"/>
              <a:ext cx="411960" cy="470011"/>
            </a:xfrm>
            <a:prstGeom prst="rect">
              <a:avLst/>
            </a:prstGeom>
          </p:spPr>
        </p:pic>
      </p:grpSp>
      <p:grpSp>
        <p:nvGrpSpPr>
          <p:cNvPr id="19" name="object 19"/>
          <p:cNvGrpSpPr/>
          <p:nvPr/>
        </p:nvGrpSpPr>
        <p:grpSpPr>
          <a:xfrm>
            <a:off x="6080367" y="3422799"/>
            <a:ext cx="394335" cy="1049655"/>
            <a:chOff x="1397241" y="3422798"/>
            <a:chExt cx="394335" cy="1049655"/>
          </a:xfrm>
        </p:grpSpPr>
        <p:sp>
          <p:nvSpPr>
            <p:cNvPr id="20" name="object 20"/>
            <p:cNvSpPr/>
            <p:nvPr/>
          </p:nvSpPr>
          <p:spPr>
            <a:xfrm>
              <a:off x="1449283" y="3866630"/>
              <a:ext cx="287655" cy="291465"/>
            </a:xfrm>
            <a:custGeom>
              <a:avLst/>
              <a:gdLst/>
              <a:ahLst/>
              <a:cxnLst/>
              <a:rect l="l" t="t" r="r" b="b"/>
              <a:pathLst>
                <a:path w="287655" h="291464">
                  <a:moveTo>
                    <a:pt x="87896" y="11353"/>
                  </a:moveTo>
                  <a:lnTo>
                    <a:pt x="80438" y="14794"/>
                  </a:lnTo>
                  <a:lnTo>
                    <a:pt x="73218" y="18646"/>
                  </a:lnTo>
                  <a:lnTo>
                    <a:pt x="66251" y="22894"/>
                  </a:lnTo>
                  <a:lnTo>
                    <a:pt x="59550" y="27520"/>
                  </a:lnTo>
                  <a:lnTo>
                    <a:pt x="63487" y="32893"/>
                  </a:lnTo>
                  <a:lnTo>
                    <a:pt x="69883" y="28480"/>
                  </a:lnTo>
                  <a:lnTo>
                    <a:pt x="76528" y="24433"/>
                  </a:lnTo>
                  <a:lnTo>
                    <a:pt x="83409" y="20764"/>
                  </a:lnTo>
                  <a:lnTo>
                    <a:pt x="90512" y="17487"/>
                  </a:lnTo>
                  <a:lnTo>
                    <a:pt x="87896" y="11353"/>
                  </a:lnTo>
                  <a:close/>
                </a:path>
                <a:path w="287655" h="291464">
                  <a:moveTo>
                    <a:pt x="41084" y="43599"/>
                  </a:moveTo>
                  <a:lnTo>
                    <a:pt x="35588" y="49606"/>
                  </a:lnTo>
                  <a:lnTo>
                    <a:pt x="30427" y="55921"/>
                  </a:lnTo>
                  <a:lnTo>
                    <a:pt x="25616" y="62526"/>
                  </a:lnTo>
                  <a:lnTo>
                    <a:pt x="21170" y="69405"/>
                  </a:lnTo>
                  <a:lnTo>
                    <a:pt x="26860" y="72872"/>
                  </a:lnTo>
                  <a:lnTo>
                    <a:pt x="31106" y="66297"/>
                  </a:lnTo>
                  <a:lnTo>
                    <a:pt x="35699" y="59991"/>
                  </a:lnTo>
                  <a:lnTo>
                    <a:pt x="40626" y="53966"/>
                  </a:lnTo>
                  <a:lnTo>
                    <a:pt x="45872" y="48234"/>
                  </a:lnTo>
                  <a:lnTo>
                    <a:pt x="41084" y="43599"/>
                  </a:lnTo>
                  <a:close/>
                </a:path>
                <a:path w="287655" h="291464">
                  <a:moveTo>
                    <a:pt x="10274" y="91313"/>
                  </a:moveTo>
                  <a:lnTo>
                    <a:pt x="7504" y="98909"/>
                  </a:lnTo>
                  <a:lnTo>
                    <a:pt x="5148" y="106695"/>
                  </a:lnTo>
                  <a:lnTo>
                    <a:pt x="3218" y="114658"/>
                  </a:lnTo>
                  <a:lnTo>
                    <a:pt x="1727" y="122783"/>
                  </a:lnTo>
                  <a:lnTo>
                    <a:pt x="8318" y="123812"/>
                  </a:lnTo>
                  <a:lnTo>
                    <a:pt x="9742" y="116049"/>
                  </a:lnTo>
                  <a:lnTo>
                    <a:pt x="11585" y="108446"/>
                  </a:lnTo>
                  <a:lnTo>
                    <a:pt x="13833" y="101018"/>
                  </a:lnTo>
                  <a:lnTo>
                    <a:pt x="16471" y="93776"/>
                  </a:lnTo>
                  <a:lnTo>
                    <a:pt x="10274" y="91313"/>
                  </a:lnTo>
                  <a:close/>
                </a:path>
                <a:path w="287655" h="291464">
                  <a:moveTo>
                    <a:pt x="6667" y="147116"/>
                  </a:moveTo>
                  <a:lnTo>
                    <a:pt x="0" y="147193"/>
                  </a:lnTo>
                  <a:lnTo>
                    <a:pt x="324" y="155481"/>
                  </a:lnTo>
                  <a:lnTo>
                    <a:pt x="1098" y="163649"/>
                  </a:lnTo>
                  <a:lnTo>
                    <a:pt x="2311" y="171678"/>
                  </a:lnTo>
                  <a:lnTo>
                    <a:pt x="3949" y="179552"/>
                  </a:lnTo>
                  <a:lnTo>
                    <a:pt x="10439" y="178015"/>
                  </a:lnTo>
                  <a:lnTo>
                    <a:pt x="8876" y="170500"/>
                  </a:lnTo>
                  <a:lnTo>
                    <a:pt x="7720" y="162837"/>
                  </a:lnTo>
                  <a:lnTo>
                    <a:pt x="6980" y="155039"/>
                  </a:lnTo>
                  <a:lnTo>
                    <a:pt x="6667" y="147116"/>
                  </a:lnTo>
                  <a:close/>
                </a:path>
                <a:path w="287655" h="291464">
                  <a:moveTo>
                    <a:pt x="17716" y="200228"/>
                  </a:moveTo>
                  <a:lnTo>
                    <a:pt x="11582" y="202831"/>
                  </a:lnTo>
                  <a:lnTo>
                    <a:pt x="15004" y="210308"/>
                  </a:lnTo>
                  <a:lnTo>
                    <a:pt x="18822" y="217547"/>
                  </a:lnTo>
                  <a:lnTo>
                    <a:pt x="23024" y="224534"/>
                  </a:lnTo>
                  <a:lnTo>
                    <a:pt x="27597" y="231254"/>
                  </a:lnTo>
                  <a:lnTo>
                    <a:pt x="32994" y="227342"/>
                  </a:lnTo>
                  <a:lnTo>
                    <a:pt x="28633" y="220927"/>
                  </a:lnTo>
                  <a:lnTo>
                    <a:pt x="24626" y="214261"/>
                  </a:lnTo>
                  <a:lnTo>
                    <a:pt x="20984" y="207358"/>
                  </a:lnTo>
                  <a:lnTo>
                    <a:pt x="17716" y="200228"/>
                  </a:lnTo>
                  <a:close/>
                </a:path>
                <a:path w="287655" h="291464">
                  <a:moveTo>
                    <a:pt x="48221" y="245071"/>
                  </a:moveTo>
                  <a:lnTo>
                    <a:pt x="69215" y="269938"/>
                  </a:lnTo>
                  <a:lnTo>
                    <a:pt x="72707" y="264248"/>
                  </a:lnTo>
                  <a:lnTo>
                    <a:pt x="66183" y="259984"/>
                  </a:lnTo>
                  <a:lnTo>
                    <a:pt x="59917" y="255355"/>
                  </a:lnTo>
                  <a:lnTo>
                    <a:pt x="53924" y="250379"/>
                  </a:lnTo>
                  <a:lnTo>
                    <a:pt x="48221" y="245071"/>
                  </a:lnTo>
                  <a:close/>
                </a:path>
                <a:path w="287655" h="291464">
                  <a:moveTo>
                    <a:pt x="93560" y="274713"/>
                  </a:moveTo>
                  <a:lnTo>
                    <a:pt x="122605" y="289407"/>
                  </a:lnTo>
                  <a:lnTo>
                    <a:pt x="123583" y="282803"/>
                  </a:lnTo>
                  <a:lnTo>
                    <a:pt x="115829" y="281421"/>
                  </a:lnTo>
                  <a:lnTo>
                    <a:pt x="108234" y="279606"/>
                  </a:lnTo>
                  <a:lnTo>
                    <a:pt x="100807" y="277367"/>
                  </a:lnTo>
                  <a:lnTo>
                    <a:pt x="93560" y="274713"/>
                  </a:lnTo>
                  <a:close/>
                </a:path>
                <a:path w="287655" h="291464">
                  <a:moveTo>
                    <a:pt x="177685" y="279946"/>
                  </a:moveTo>
                  <a:lnTo>
                    <a:pt x="170198" y="281663"/>
                  </a:lnTo>
                  <a:lnTo>
                    <a:pt x="162563" y="282959"/>
                  </a:lnTo>
                  <a:lnTo>
                    <a:pt x="154789" y="283821"/>
                  </a:lnTo>
                  <a:lnTo>
                    <a:pt x="146888" y="284238"/>
                  </a:lnTo>
                  <a:lnTo>
                    <a:pt x="147053" y="290906"/>
                  </a:lnTo>
                  <a:lnTo>
                    <a:pt x="155337" y="290466"/>
                  </a:lnTo>
                  <a:lnTo>
                    <a:pt x="163493" y="289556"/>
                  </a:lnTo>
                  <a:lnTo>
                    <a:pt x="171506" y="288195"/>
                  </a:lnTo>
                  <a:lnTo>
                    <a:pt x="179362" y="286397"/>
                  </a:lnTo>
                  <a:lnTo>
                    <a:pt x="177685" y="279946"/>
                  </a:lnTo>
                  <a:close/>
                </a:path>
                <a:path w="287655" h="291464">
                  <a:moveTo>
                    <a:pt x="226339" y="256095"/>
                  </a:moveTo>
                  <a:lnTo>
                    <a:pt x="220050" y="260650"/>
                  </a:lnTo>
                  <a:lnTo>
                    <a:pt x="213502" y="264853"/>
                  </a:lnTo>
                  <a:lnTo>
                    <a:pt x="206711" y="268688"/>
                  </a:lnTo>
                  <a:lnTo>
                    <a:pt x="199694" y="272135"/>
                  </a:lnTo>
                  <a:lnTo>
                    <a:pt x="202450" y="278206"/>
                  </a:lnTo>
                  <a:lnTo>
                    <a:pt x="209818" y="274583"/>
                  </a:lnTo>
                  <a:lnTo>
                    <a:pt x="216941" y="270562"/>
                  </a:lnTo>
                  <a:lnTo>
                    <a:pt x="223806" y="266152"/>
                  </a:lnTo>
                  <a:lnTo>
                    <a:pt x="230403" y="261366"/>
                  </a:lnTo>
                  <a:lnTo>
                    <a:pt x="226339" y="256095"/>
                  </a:lnTo>
                  <a:close/>
                </a:path>
                <a:path w="287655" h="291464">
                  <a:moveTo>
                    <a:pt x="262001" y="215252"/>
                  </a:moveTo>
                  <a:lnTo>
                    <a:pt x="257912" y="221919"/>
                  </a:lnTo>
                  <a:lnTo>
                    <a:pt x="253468" y="228331"/>
                  </a:lnTo>
                  <a:lnTo>
                    <a:pt x="248683" y="234474"/>
                  </a:lnTo>
                  <a:lnTo>
                    <a:pt x="243573" y="240334"/>
                  </a:lnTo>
                  <a:lnTo>
                    <a:pt x="248475" y="244843"/>
                  </a:lnTo>
                  <a:lnTo>
                    <a:pt x="253831" y="238716"/>
                  </a:lnTo>
                  <a:lnTo>
                    <a:pt x="258841" y="232287"/>
                  </a:lnTo>
                  <a:lnTo>
                    <a:pt x="263495" y="225571"/>
                  </a:lnTo>
                  <a:lnTo>
                    <a:pt x="267779" y="218579"/>
                  </a:lnTo>
                  <a:lnTo>
                    <a:pt x="262001" y="215252"/>
                  </a:lnTo>
                  <a:close/>
                </a:path>
                <a:path w="287655" h="291464">
                  <a:moveTo>
                    <a:pt x="279336" y="163893"/>
                  </a:moveTo>
                  <a:lnTo>
                    <a:pt x="278093" y="171682"/>
                  </a:lnTo>
                  <a:lnTo>
                    <a:pt x="276429" y="179324"/>
                  </a:lnTo>
                  <a:lnTo>
                    <a:pt x="274359" y="186803"/>
                  </a:lnTo>
                  <a:lnTo>
                    <a:pt x="271894" y="194106"/>
                  </a:lnTo>
                  <a:lnTo>
                    <a:pt x="278155" y="196418"/>
                  </a:lnTo>
                  <a:lnTo>
                    <a:pt x="280736" y="188759"/>
                  </a:lnTo>
                  <a:lnTo>
                    <a:pt x="282906" y="180919"/>
                  </a:lnTo>
                  <a:lnTo>
                    <a:pt x="284650" y="172909"/>
                  </a:lnTo>
                  <a:lnTo>
                    <a:pt x="285953" y="164744"/>
                  </a:lnTo>
                  <a:lnTo>
                    <a:pt x="279336" y="163893"/>
                  </a:lnTo>
                  <a:close/>
                </a:path>
                <a:path w="287655" h="291464">
                  <a:moveTo>
                    <a:pt x="282397" y="108051"/>
                  </a:moveTo>
                  <a:lnTo>
                    <a:pt x="275958" y="109740"/>
                  </a:lnTo>
                  <a:lnTo>
                    <a:pt x="277696" y="117229"/>
                  </a:lnTo>
                  <a:lnTo>
                    <a:pt x="279033" y="124867"/>
                  </a:lnTo>
                  <a:lnTo>
                    <a:pt x="279953" y="132641"/>
                  </a:lnTo>
                  <a:lnTo>
                    <a:pt x="280441" y="140538"/>
                  </a:lnTo>
                  <a:lnTo>
                    <a:pt x="287108" y="140322"/>
                  </a:lnTo>
                  <a:lnTo>
                    <a:pt x="286594" y="132040"/>
                  </a:lnTo>
                  <a:lnTo>
                    <a:pt x="285629" y="123891"/>
                  </a:lnTo>
                  <a:lnTo>
                    <a:pt x="284226" y="115890"/>
                  </a:lnTo>
                  <a:lnTo>
                    <a:pt x="282397" y="108051"/>
                  </a:lnTo>
                  <a:close/>
                </a:path>
                <a:path w="287655" h="291464">
                  <a:moveTo>
                    <a:pt x="257543" y="56934"/>
                  </a:moveTo>
                  <a:lnTo>
                    <a:pt x="252234" y="60960"/>
                  </a:lnTo>
                  <a:lnTo>
                    <a:pt x="256749" y="67273"/>
                  </a:lnTo>
                  <a:lnTo>
                    <a:pt x="260915" y="73842"/>
                  </a:lnTo>
                  <a:lnTo>
                    <a:pt x="264718" y="80657"/>
                  </a:lnTo>
                  <a:lnTo>
                    <a:pt x="268147" y="87706"/>
                  </a:lnTo>
                  <a:lnTo>
                    <a:pt x="274218" y="84963"/>
                  </a:lnTo>
                  <a:lnTo>
                    <a:pt x="270625" y="77574"/>
                  </a:lnTo>
                  <a:lnTo>
                    <a:pt x="266638" y="70429"/>
                  </a:lnTo>
                  <a:lnTo>
                    <a:pt x="262272" y="63544"/>
                  </a:lnTo>
                  <a:lnTo>
                    <a:pt x="257543" y="56934"/>
                  </a:lnTo>
                  <a:close/>
                </a:path>
                <a:path w="287655" h="291464">
                  <a:moveTo>
                    <a:pt x="215011" y="19253"/>
                  </a:moveTo>
                  <a:lnTo>
                    <a:pt x="211658" y="25006"/>
                  </a:lnTo>
                  <a:lnTo>
                    <a:pt x="218289" y="29124"/>
                  </a:lnTo>
                  <a:lnTo>
                    <a:pt x="224667" y="33602"/>
                  </a:lnTo>
                  <a:lnTo>
                    <a:pt x="230776" y="38431"/>
                  </a:lnTo>
                  <a:lnTo>
                    <a:pt x="236601" y="43599"/>
                  </a:lnTo>
                  <a:lnTo>
                    <a:pt x="241160" y="38735"/>
                  </a:lnTo>
                  <a:lnTo>
                    <a:pt x="235054" y="33322"/>
                  </a:lnTo>
                  <a:lnTo>
                    <a:pt x="228652" y="28260"/>
                  </a:lnTo>
                  <a:lnTo>
                    <a:pt x="221966" y="23565"/>
                  </a:lnTo>
                  <a:lnTo>
                    <a:pt x="215011" y="19253"/>
                  </a:lnTo>
                  <a:close/>
                </a:path>
                <a:path w="287655" h="291464">
                  <a:moveTo>
                    <a:pt x="161163" y="1079"/>
                  </a:moveTo>
                  <a:lnTo>
                    <a:pt x="160350" y="7696"/>
                  </a:lnTo>
                  <a:lnTo>
                    <a:pt x="168137" y="8893"/>
                  </a:lnTo>
                  <a:lnTo>
                    <a:pt x="175774" y="10529"/>
                  </a:lnTo>
                  <a:lnTo>
                    <a:pt x="183249" y="12587"/>
                  </a:lnTo>
                  <a:lnTo>
                    <a:pt x="190550" y="15049"/>
                  </a:lnTo>
                  <a:lnTo>
                    <a:pt x="192874" y="8788"/>
                  </a:lnTo>
                  <a:lnTo>
                    <a:pt x="185207" y="6201"/>
                  </a:lnTo>
                  <a:lnTo>
                    <a:pt x="177357" y="4048"/>
                  </a:lnTo>
                  <a:lnTo>
                    <a:pt x="169338" y="2337"/>
                  </a:lnTo>
                  <a:lnTo>
                    <a:pt x="161163" y="1079"/>
                  </a:lnTo>
                  <a:close/>
                </a:path>
                <a:path w="287655" h="291464">
                  <a:moveTo>
                    <a:pt x="143598" y="0"/>
                  </a:moveTo>
                  <a:lnTo>
                    <a:pt x="135295" y="240"/>
                  </a:lnTo>
                  <a:lnTo>
                    <a:pt x="127117" y="950"/>
                  </a:lnTo>
                  <a:lnTo>
                    <a:pt x="119077" y="2116"/>
                  </a:lnTo>
                  <a:lnTo>
                    <a:pt x="111188" y="3721"/>
                  </a:lnTo>
                  <a:lnTo>
                    <a:pt x="112699" y="10223"/>
                  </a:lnTo>
                  <a:lnTo>
                    <a:pt x="120222" y="8687"/>
                  </a:lnTo>
                  <a:lnTo>
                    <a:pt x="127887" y="7573"/>
                  </a:lnTo>
                  <a:lnTo>
                    <a:pt x="135683" y="6896"/>
                  </a:lnTo>
                  <a:lnTo>
                    <a:pt x="143598" y="6667"/>
                  </a:lnTo>
                  <a:lnTo>
                    <a:pt x="143598" y="0"/>
                  </a:lnTo>
                  <a:close/>
                </a:path>
              </a:pathLst>
            </a:custGeom>
            <a:solidFill>
              <a:srgbClr val="231F20"/>
            </a:solidFill>
          </p:spPr>
          <p:txBody>
            <a:bodyPr wrap="square" lIns="0" tIns="0" rIns="0" bIns="0" rtlCol="0"/>
            <a:lstStyle/>
            <a:p>
              <a:endParaRPr/>
            </a:p>
          </p:txBody>
        </p:sp>
        <p:sp>
          <p:nvSpPr>
            <p:cNvPr id="21" name="object 21"/>
            <p:cNvSpPr/>
            <p:nvPr/>
          </p:nvSpPr>
          <p:spPr>
            <a:xfrm>
              <a:off x="1397241" y="3772027"/>
              <a:ext cx="394335" cy="266700"/>
            </a:xfrm>
            <a:custGeom>
              <a:avLst/>
              <a:gdLst/>
              <a:ahLst/>
              <a:cxnLst/>
              <a:rect l="l" t="t" r="r" b="b"/>
              <a:pathLst>
                <a:path w="394335" h="266700">
                  <a:moveTo>
                    <a:pt x="393928" y="0"/>
                  </a:moveTo>
                  <a:lnTo>
                    <a:pt x="0" y="0"/>
                  </a:lnTo>
                  <a:lnTo>
                    <a:pt x="0" y="266166"/>
                  </a:lnTo>
                  <a:lnTo>
                    <a:pt x="393928" y="266166"/>
                  </a:lnTo>
                  <a:lnTo>
                    <a:pt x="393928" y="0"/>
                  </a:lnTo>
                  <a:close/>
                </a:path>
              </a:pathLst>
            </a:custGeom>
            <a:solidFill>
              <a:srgbClr val="FFFFFF"/>
            </a:solidFill>
          </p:spPr>
          <p:txBody>
            <a:bodyPr wrap="square" lIns="0" tIns="0" rIns="0" bIns="0" rtlCol="0"/>
            <a:lstStyle/>
            <a:p>
              <a:endParaRPr/>
            </a:p>
          </p:txBody>
        </p:sp>
        <p:sp>
          <p:nvSpPr>
            <p:cNvPr id="22" name="object 22"/>
            <p:cNvSpPr/>
            <p:nvPr/>
          </p:nvSpPr>
          <p:spPr>
            <a:xfrm>
              <a:off x="1594994" y="3422798"/>
              <a:ext cx="13970" cy="1049655"/>
            </a:xfrm>
            <a:custGeom>
              <a:avLst/>
              <a:gdLst/>
              <a:ahLst/>
              <a:cxnLst/>
              <a:rect l="l" t="t" r="r" b="b"/>
              <a:pathLst>
                <a:path w="13969" h="1049654">
                  <a:moveTo>
                    <a:pt x="13335" y="0"/>
                  </a:moveTo>
                  <a:lnTo>
                    <a:pt x="0" y="12"/>
                  </a:lnTo>
                  <a:lnTo>
                    <a:pt x="533" y="1049248"/>
                  </a:lnTo>
                  <a:lnTo>
                    <a:pt x="13868" y="1049235"/>
                  </a:lnTo>
                  <a:lnTo>
                    <a:pt x="13335" y="0"/>
                  </a:lnTo>
                  <a:close/>
                </a:path>
              </a:pathLst>
            </a:custGeom>
            <a:solidFill>
              <a:srgbClr val="231F20"/>
            </a:solidFill>
          </p:spPr>
          <p:txBody>
            <a:bodyPr wrap="square" lIns="0" tIns="0" rIns="0" bIns="0" rtlCol="0"/>
            <a:lstStyle/>
            <a:p>
              <a:endParaRPr/>
            </a:p>
          </p:txBody>
        </p:sp>
      </p:grpSp>
      <p:sp>
        <p:nvSpPr>
          <p:cNvPr id="23" name="object 23"/>
          <p:cNvSpPr/>
          <p:nvPr/>
        </p:nvSpPr>
        <p:spPr>
          <a:xfrm>
            <a:off x="7356895" y="4366640"/>
            <a:ext cx="898525" cy="43180"/>
          </a:xfrm>
          <a:custGeom>
            <a:avLst/>
            <a:gdLst/>
            <a:ahLst/>
            <a:cxnLst/>
            <a:rect l="l" t="t" r="r" b="b"/>
            <a:pathLst>
              <a:path w="898525" h="43179">
                <a:moveTo>
                  <a:pt x="898067" y="21310"/>
                </a:moveTo>
                <a:lnTo>
                  <a:pt x="834174" y="0"/>
                </a:lnTo>
                <a:lnTo>
                  <a:pt x="850442" y="16294"/>
                </a:lnTo>
                <a:lnTo>
                  <a:pt x="47599" y="16294"/>
                </a:lnTo>
                <a:lnTo>
                  <a:pt x="63893" y="0"/>
                </a:lnTo>
                <a:lnTo>
                  <a:pt x="0" y="21310"/>
                </a:lnTo>
                <a:lnTo>
                  <a:pt x="63893" y="42595"/>
                </a:lnTo>
                <a:lnTo>
                  <a:pt x="47586" y="26301"/>
                </a:lnTo>
                <a:lnTo>
                  <a:pt x="850468" y="26301"/>
                </a:lnTo>
                <a:lnTo>
                  <a:pt x="834174" y="42595"/>
                </a:lnTo>
                <a:lnTo>
                  <a:pt x="898067" y="21310"/>
                </a:lnTo>
                <a:close/>
              </a:path>
            </a:pathLst>
          </a:custGeom>
          <a:solidFill>
            <a:srgbClr val="231F20"/>
          </a:solidFill>
        </p:spPr>
        <p:txBody>
          <a:bodyPr wrap="square" lIns="0" tIns="0" rIns="0" bIns="0" rtlCol="0"/>
          <a:lstStyle/>
          <a:p>
            <a:endParaRPr/>
          </a:p>
        </p:txBody>
      </p:sp>
      <p:pic>
        <p:nvPicPr>
          <p:cNvPr id="24" name="object 24"/>
          <p:cNvPicPr/>
          <p:nvPr/>
        </p:nvPicPr>
        <p:blipFill>
          <a:blip r:embed="rId8" cstate="print"/>
          <a:stretch>
            <a:fillRect/>
          </a:stretch>
        </p:blipFill>
        <p:spPr>
          <a:xfrm>
            <a:off x="7132082" y="3602597"/>
            <a:ext cx="391751" cy="437474"/>
          </a:xfrm>
          <a:prstGeom prst="rect">
            <a:avLst/>
          </a:prstGeom>
        </p:spPr>
      </p:pic>
      <p:sp>
        <p:nvSpPr>
          <p:cNvPr id="25" name="object 25"/>
          <p:cNvSpPr/>
          <p:nvPr/>
        </p:nvSpPr>
        <p:spPr>
          <a:xfrm>
            <a:off x="7341679" y="4208233"/>
            <a:ext cx="39370" cy="279400"/>
          </a:xfrm>
          <a:custGeom>
            <a:avLst/>
            <a:gdLst/>
            <a:ahLst/>
            <a:cxnLst/>
            <a:rect l="l" t="t" r="r" b="b"/>
            <a:pathLst>
              <a:path w="39369" h="279400">
                <a:moveTo>
                  <a:pt x="39217" y="28994"/>
                </a:moveTo>
                <a:lnTo>
                  <a:pt x="10236" y="0"/>
                </a:lnTo>
                <a:lnTo>
                  <a:pt x="800" y="9448"/>
                </a:lnTo>
                <a:lnTo>
                  <a:pt x="25488" y="34124"/>
                </a:lnTo>
                <a:lnTo>
                  <a:pt x="533" y="59067"/>
                </a:lnTo>
                <a:lnTo>
                  <a:pt x="5397" y="63931"/>
                </a:lnTo>
                <a:lnTo>
                  <a:pt x="800" y="68529"/>
                </a:lnTo>
                <a:lnTo>
                  <a:pt x="24955" y="92671"/>
                </a:lnTo>
                <a:lnTo>
                  <a:pt x="0" y="117614"/>
                </a:lnTo>
                <a:lnTo>
                  <a:pt x="4864" y="122478"/>
                </a:lnTo>
                <a:lnTo>
                  <a:pt x="266" y="127088"/>
                </a:lnTo>
                <a:lnTo>
                  <a:pt x="22529" y="149339"/>
                </a:lnTo>
                <a:lnTo>
                  <a:pt x="22529" y="279247"/>
                </a:lnTo>
                <a:lnTo>
                  <a:pt x="29197" y="279247"/>
                </a:lnTo>
                <a:lnTo>
                  <a:pt x="29197" y="156006"/>
                </a:lnTo>
                <a:lnTo>
                  <a:pt x="38684" y="146634"/>
                </a:lnTo>
                <a:lnTo>
                  <a:pt x="14249" y="122224"/>
                </a:lnTo>
                <a:lnTo>
                  <a:pt x="38417" y="98056"/>
                </a:lnTo>
                <a:lnTo>
                  <a:pt x="33820" y="93472"/>
                </a:lnTo>
                <a:lnTo>
                  <a:pt x="39217" y="88074"/>
                </a:lnTo>
                <a:lnTo>
                  <a:pt x="14795" y="63665"/>
                </a:lnTo>
                <a:lnTo>
                  <a:pt x="38950" y="39509"/>
                </a:lnTo>
                <a:lnTo>
                  <a:pt x="33820" y="34391"/>
                </a:lnTo>
                <a:lnTo>
                  <a:pt x="39217" y="28994"/>
                </a:lnTo>
                <a:close/>
              </a:path>
            </a:pathLst>
          </a:custGeom>
          <a:solidFill>
            <a:srgbClr val="231F20"/>
          </a:solidFill>
        </p:spPr>
        <p:txBody>
          <a:bodyPr wrap="square" lIns="0" tIns="0" rIns="0" bIns="0" rtlCol="0"/>
          <a:lstStyle/>
          <a:p>
            <a:endParaRPr/>
          </a:p>
        </p:txBody>
      </p:sp>
      <p:sp>
        <p:nvSpPr>
          <p:cNvPr id="26" name="object 26"/>
          <p:cNvSpPr/>
          <p:nvPr/>
        </p:nvSpPr>
        <p:spPr>
          <a:xfrm>
            <a:off x="6953389" y="3331122"/>
            <a:ext cx="1353820" cy="788035"/>
          </a:xfrm>
          <a:custGeom>
            <a:avLst/>
            <a:gdLst/>
            <a:ahLst/>
            <a:cxnLst/>
            <a:rect l="l" t="t" r="r" b="b"/>
            <a:pathLst>
              <a:path w="1353820" h="788035">
                <a:moveTo>
                  <a:pt x="1291056" y="8648"/>
                </a:moveTo>
                <a:lnTo>
                  <a:pt x="1284389" y="8648"/>
                </a:lnTo>
                <a:lnTo>
                  <a:pt x="1284389" y="703872"/>
                </a:lnTo>
                <a:lnTo>
                  <a:pt x="1291056" y="703872"/>
                </a:lnTo>
                <a:lnTo>
                  <a:pt x="1291056" y="8648"/>
                </a:lnTo>
                <a:close/>
              </a:path>
              <a:path w="1353820" h="788035">
                <a:moveTo>
                  <a:pt x="1293050" y="0"/>
                </a:moveTo>
                <a:lnTo>
                  <a:pt x="0" y="533"/>
                </a:lnTo>
                <a:lnTo>
                  <a:pt x="12" y="7200"/>
                </a:lnTo>
                <a:lnTo>
                  <a:pt x="1293050" y="6667"/>
                </a:lnTo>
                <a:lnTo>
                  <a:pt x="1293050" y="0"/>
                </a:lnTo>
                <a:close/>
              </a:path>
              <a:path w="1353820" h="788035">
                <a:moveTo>
                  <a:pt x="1311148" y="780935"/>
                </a:moveTo>
                <a:lnTo>
                  <a:pt x="1273352" y="780935"/>
                </a:lnTo>
                <a:lnTo>
                  <a:pt x="1273352" y="787603"/>
                </a:lnTo>
                <a:lnTo>
                  <a:pt x="1311148" y="787603"/>
                </a:lnTo>
                <a:lnTo>
                  <a:pt x="1311148" y="780935"/>
                </a:lnTo>
                <a:close/>
              </a:path>
              <a:path w="1353820" h="788035">
                <a:moveTo>
                  <a:pt x="1326057" y="753237"/>
                </a:moveTo>
                <a:lnTo>
                  <a:pt x="1257376" y="753237"/>
                </a:lnTo>
                <a:lnTo>
                  <a:pt x="1257376" y="759904"/>
                </a:lnTo>
                <a:lnTo>
                  <a:pt x="1326057" y="759904"/>
                </a:lnTo>
                <a:lnTo>
                  <a:pt x="1326057" y="753237"/>
                </a:lnTo>
                <a:close/>
              </a:path>
              <a:path w="1353820" h="788035">
                <a:moveTo>
                  <a:pt x="1353731" y="725576"/>
                </a:moveTo>
                <a:lnTo>
                  <a:pt x="1215847" y="725576"/>
                </a:lnTo>
                <a:lnTo>
                  <a:pt x="1215847" y="732243"/>
                </a:lnTo>
                <a:lnTo>
                  <a:pt x="1353731" y="732243"/>
                </a:lnTo>
                <a:lnTo>
                  <a:pt x="1353731" y="725576"/>
                </a:lnTo>
                <a:close/>
              </a:path>
            </a:pathLst>
          </a:custGeom>
          <a:solidFill>
            <a:srgbClr val="231F20"/>
          </a:solidFill>
        </p:spPr>
        <p:txBody>
          <a:bodyPr wrap="square" lIns="0" tIns="0" rIns="0" bIns="0" rtlCol="0"/>
          <a:lstStyle/>
          <a:p>
            <a:endParaRPr/>
          </a:p>
        </p:txBody>
      </p:sp>
      <p:sp>
        <p:nvSpPr>
          <p:cNvPr id="27" name="object 27"/>
          <p:cNvSpPr/>
          <p:nvPr/>
        </p:nvSpPr>
        <p:spPr>
          <a:xfrm>
            <a:off x="6773330" y="3524884"/>
            <a:ext cx="352425" cy="139700"/>
          </a:xfrm>
          <a:custGeom>
            <a:avLst/>
            <a:gdLst/>
            <a:ahLst/>
            <a:cxnLst/>
            <a:rect l="l" t="t" r="r" b="b"/>
            <a:pathLst>
              <a:path w="352425" h="139700">
                <a:moveTo>
                  <a:pt x="352158" y="0"/>
                </a:moveTo>
                <a:lnTo>
                  <a:pt x="345490" y="0"/>
                </a:lnTo>
                <a:lnTo>
                  <a:pt x="345490" y="6350"/>
                </a:lnTo>
                <a:lnTo>
                  <a:pt x="345490" y="132080"/>
                </a:lnTo>
                <a:lnTo>
                  <a:pt x="6654" y="132080"/>
                </a:lnTo>
                <a:lnTo>
                  <a:pt x="6654" y="6350"/>
                </a:lnTo>
                <a:lnTo>
                  <a:pt x="345490" y="6350"/>
                </a:lnTo>
                <a:lnTo>
                  <a:pt x="345490" y="0"/>
                </a:lnTo>
                <a:lnTo>
                  <a:pt x="0" y="0"/>
                </a:lnTo>
                <a:lnTo>
                  <a:pt x="0" y="6350"/>
                </a:lnTo>
                <a:lnTo>
                  <a:pt x="0" y="132080"/>
                </a:lnTo>
                <a:lnTo>
                  <a:pt x="0" y="139700"/>
                </a:lnTo>
                <a:lnTo>
                  <a:pt x="3327" y="139700"/>
                </a:lnTo>
                <a:lnTo>
                  <a:pt x="352158" y="139700"/>
                </a:lnTo>
                <a:lnTo>
                  <a:pt x="352158" y="135890"/>
                </a:lnTo>
                <a:lnTo>
                  <a:pt x="352158" y="132080"/>
                </a:lnTo>
                <a:lnTo>
                  <a:pt x="352158" y="6350"/>
                </a:lnTo>
                <a:lnTo>
                  <a:pt x="352158" y="0"/>
                </a:lnTo>
                <a:close/>
              </a:path>
            </a:pathLst>
          </a:custGeom>
          <a:solidFill>
            <a:srgbClr val="231F20"/>
          </a:solidFill>
        </p:spPr>
        <p:txBody>
          <a:bodyPr wrap="square" lIns="0" tIns="0" rIns="0" bIns="0" rtlCol="0"/>
          <a:lstStyle/>
          <a:p>
            <a:endParaRPr/>
          </a:p>
        </p:txBody>
      </p:sp>
      <p:sp>
        <p:nvSpPr>
          <p:cNvPr id="28" name="object 28"/>
          <p:cNvSpPr/>
          <p:nvPr/>
        </p:nvSpPr>
        <p:spPr>
          <a:xfrm>
            <a:off x="6831393" y="4488269"/>
            <a:ext cx="544830" cy="98425"/>
          </a:xfrm>
          <a:custGeom>
            <a:avLst/>
            <a:gdLst/>
            <a:ahLst/>
            <a:cxnLst/>
            <a:rect l="l" t="t" r="r" b="b"/>
            <a:pathLst>
              <a:path w="544830" h="98425">
                <a:moveTo>
                  <a:pt x="183756" y="9436"/>
                </a:moveTo>
                <a:lnTo>
                  <a:pt x="174332" y="0"/>
                </a:lnTo>
                <a:lnTo>
                  <a:pt x="91782" y="82562"/>
                </a:lnTo>
                <a:lnTo>
                  <a:pt x="9423" y="203"/>
                </a:lnTo>
                <a:lnTo>
                  <a:pt x="0" y="9626"/>
                </a:lnTo>
                <a:lnTo>
                  <a:pt x="86575" y="96202"/>
                </a:lnTo>
                <a:lnTo>
                  <a:pt x="91592" y="91173"/>
                </a:lnTo>
                <a:lnTo>
                  <a:pt x="96812" y="96380"/>
                </a:lnTo>
                <a:lnTo>
                  <a:pt x="183756" y="9436"/>
                </a:lnTo>
                <a:close/>
              </a:path>
              <a:path w="544830" h="98425">
                <a:moveTo>
                  <a:pt x="544753" y="11214"/>
                </a:moveTo>
                <a:lnTo>
                  <a:pt x="535330" y="1790"/>
                </a:lnTo>
                <a:lnTo>
                  <a:pt x="453110" y="84023"/>
                </a:lnTo>
                <a:lnTo>
                  <a:pt x="370878" y="1790"/>
                </a:lnTo>
                <a:lnTo>
                  <a:pt x="366179" y="6489"/>
                </a:lnTo>
                <a:lnTo>
                  <a:pt x="360045" y="342"/>
                </a:lnTo>
                <a:lnTo>
                  <a:pt x="277164" y="83223"/>
                </a:lnTo>
                <a:lnTo>
                  <a:pt x="194678" y="723"/>
                </a:lnTo>
                <a:lnTo>
                  <a:pt x="185254" y="10147"/>
                </a:lnTo>
                <a:lnTo>
                  <a:pt x="271830" y="96735"/>
                </a:lnTo>
                <a:lnTo>
                  <a:pt x="276796" y="91770"/>
                </a:lnTo>
                <a:lnTo>
                  <a:pt x="282143" y="97104"/>
                </a:lnTo>
                <a:lnTo>
                  <a:pt x="364731" y="14503"/>
                </a:lnTo>
                <a:lnTo>
                  <a:pt x="448030" y="97802"/>
                </a:lnTo>
                <a:lnTo>
                  <a:pt x="453097" y="92735"/>
                </a:lnTo>
                <a:lnTo>
                  <a:pt x="458190" y="97802"/>
                </a:lnTo>
                <a:lnTo>
                  <a:pt x="544753" y="11214"/>
                </a:lnTo>
                <a:close/>
              </a:path>
            </a:pathLst>
          </a:custGeom>
          <a:solidFill>
            <a:srgbClr val="231F20"/>
          </a:solidFill>
        </p:spPr>
        <p:txBody>
          <a:bodyPr wrap="square" lIns="0" tIns="0" rIns="0" bIns="0" rtlCol="0"/>
          <a:lstStyle/>
          <a:p>
            <a:endParaRPr/>
          </a:p>
        </p:txBody>
      </p:sp>
      <p:sp>
        <p:nvSpPr>
          <p:cNvPr id="29" name="object 29"/>
          <p:cNvSpPr/>
          <p:nvPr/>
        </p:nvSpPr>
        <p:spPr>
          <a:xfrm>
            <a:off x="6664237" y="4486859"/>
            <a:ext cx="183515" cy="96520"/>
          </a:xfrm>
          <a:custGeom>
            <a:avLst/>
            <a:gdLst/>
            <a:ahLst/>
            <a:cxnLst/>
            <a:rect l="l" t="t" r="r" b="b"/>
            <a:pathLst>
              <a:path w="183514" h="96520">
                <a:moveTo>
                  <a:pt x="183299" y="9436"/>
                </a:moveTo>
                <a:lnTo>
                  <a:pt x="173875" y="0"/>
                </a:lnTo>
                <a:lnTo>
                  <a:pt x="91655" y="82232"/>
                </a:lnTo>
                <a:lnTo>
                  <a:pt x="9423" y="0"/>
                </a:lnTo>
                <a:lnTo>
                  <a:pt x="0" y="9436"/>
                </a:lnTo>
                <a:lnTo>
                  <a:pt x="86575" y="96012"/>
                </a:lnTo>
                <a:lnTo>
                  <a:pt x="91643" y="90944"/>
                </a:lnTo>
                <a:lnTo>
                  <a:pt x="96735" y="96012"/>
                </a:lnTo>
                <a:lnTo>
                  <a:pt x="183299" y="9436"/>
                </a:lnTo>
                <a:close/>
              </a:path>
            </a:pathLst>
          </a:custGeom>
          <a:solidFill>
            <a:srgbClr val="231F20"/>
          </a:solidFill>
        </p:spPr>
        <p:txBody>
          <a:bodyPr wrap="square" lIns="0" tIns="0" rIns="0" bIns="0" rtlCol="0"/>
          <a:lstStyle/>
          <a:p>
            <a:endParaRPr/>
          </a:p>
        </p:txBody>
      </p:sp>
      <p:sp>
        <p:nvSpPr>
          <p:cNvPr id="30" name="object 30"/>
          <p:cNvSpPr/>
          <p:nvPr/>
        </p:nvSpPr>
        <p:spPr>
          <a:xfrm>
            <a:off x="7363546" y="4502305"/>
            <a:ext cx="99060" cy="100330"/>
          </a:xfrm>
          <a:custGeom>
            <a:avLst/>
            <a:gdLst/>
            <a:ahLst/>
            <a:cxnLst/>
            <a:rect l="l" t="t" r="r" b="b"/>
            <a:pathLst>
              <a:path w="99060" h="100329">
                <a:moveTo>
                  <a:pt x="9461" y="0"/>
                </a:moveTo>
                <a:lnTo>
                  <a:pt x="0" y="9385"/>
                </a:lnTo>
                <a:lnTo>
                  <a:pt x="89585" y="99720"/>
                </a:lnTo>
                <a:lnTo>
                  <a:pt x="99047" y="90335"/>
                </a:lnTo>
                <a:lnTo>
                  <a:pt x="9461" y="0"/>
                </a:lnTo>
                <a:close/>
              </a:path>
            </a:pathLst>
          </a:custGeom>
          <a:solidFill>
            <a:srgbClr val="231F20"/>
          </a:solidFill>
        </p:spPr>
        <p:txBody>
          <a:bodyPr wrap="square" lIns="0" tIns="0" rIns="0" bIns="0" rtlCol="0"/>
          <a:lstStyle/>
          <a:p>
            <a:endParaRPr/>
          </a:p>
        </p:txBody>
      </p:sp>
      <p:sp>
        <p:nvSpPr>
          <p:cNvPr id="31" name="object 31"/>
          <p:cNvSpPr/>
          <p:nvPr/>
        </p:nvSpPr>
        <p:spPr>
          <a:xfrm>
            <a:off x="6283744" y="4468609"/>
            <a:ext cx="394970" cy="134620"/>
          </a:xfrm>
          <a:custGeom>
            <a:avLst/>
            <a:gdLst/>
            <a:ahLst/>
            <a:cxnLst/>
            <a:rect l="l" t="t" r="r" b="b"/>
            <a:pathLst>
              <a:path w="394969" h="134620">
                <a:moveTo>
                  <a:pt x="394563" y="20523"/>
                </a:moveTo>
                <a:lnTo>
                  <a:pt x="382193" y="15532"/>
                </a:lnTo>
                <a:lnTo>
                  <a:pt x="342950" y="112522"/>
                </a:lnTo>
                <a:lnTo>
                  <a:pt x="303187" y="9969"/>
                </a:lnTo>
                <a:lnTo>
                  <a:pt x="290753" y="14795"/>
                </a:lnTo>
                <a:lnTo>
                  <a:pt x="293509" y="21932"/>
                </a:lnTo>
                <a:lnTo>
                  <a:pt x="281698" y="16217"/>
                </a:lnTo>
                <a:lnTo>
                  <a:pt x="236613" y="109575"/>
                </a:lnTo>
                <a:lnTo>
                  <a:pt x="203835" y="5321"/>
                </a:lnTo>
                <a:lnTo>
                  <a:pt x="191109" y="9321"/>
                </a:lnTo>
                <a:lnTo>
                  <a:pt x="191427" y="10337"/>
                </a:lnTo>
                <a:lnTo>
                  <a:pt x="191084" y="10198"/>
                </a:lnTo>
                <a:lnTo>
                  <a:pt x="151853" y="107188"/>
                </a:lnTo>
                <a:lnTo>
                  <a:pt x="112077" y="4648"/>
                </a:lnTo>
                <a:lnTo>
                  <a:pt x="99644" y="9461"/>
                </a:lnTo>
                <a:lnTo>
                  <a:pt x="102412" y="16611"/>
                </a:lnTo>
                <a:lnTo>
                  <a:pt x="90576" y="10896"/>
                </a:lnTo>
                <a:lnTo>
                  <a:pt x="45491" y="104241"/>
                </a:lnTo>
                <a:lnTo>
                  <a:pt x="12725" y="0"/>
                </a:lnTo>
                <a:lnTo>
                  <a:pt x="0" y="4000"/>
                </a:lnTo>
                <a:lnTo>
                  <a:pt x="36741" y="120802"/>
                </a:lnTo>
                <a:lnTo>
                  <a:pt x="37630" y="120523"/>
                </a:lnTo>
                <a:lnTo>
                  <a:pt x="37338" y="121145"/>
                </a:lnTo>
                <a:lnTo>
                  <a:pt x="49352" y="126936"/>
                </a:lnTo>
                <a:lnTo>
                  <a:pt x="102501" y="16840"/>
                </a:lnTo>
                <a:lnTo>
                  <a:pt x="143929" y="123621"/>
                </a:lnTo>
                <a:lnTo>
                  <a:pt x="145440" y="123037"/>
                </a:lnTo>
                <a:lnTo>
                  <a:pt x="145173" y="123698"/>
                </a:lnTo>
                <a:lnTo>
                  <a:pt x="157530" y="128701"/>
                </a:lnTo>
                <a:lnTo>
                  <a:pt x="197548" y="29806"/>
                </a:lnTo>
                <a:lnTo>
                  <a:pt x="227838" y="126111"/>
                </a:lnTo>
                <a:lnTo>
                  <a:pt x="228765" y="125818"/>
                </a:lnTo>
                <a:lnTo>
                  <a:pt x="228460" y="126466"/>
                </a:lnTo>
                <a:lnTo>
                  <a:pt x="240474" y="132270"/>
                </a:lnTo>
                <a:lnTo>
                  <a:pt x="293611" y="22186"/>
                </a:lnTo>
                <a:lnTo>
                  <a:pt x="335026" y="128943"/>
                </a:lnTo>
                <a:lnTo>
                  <a:pt x="336550" y="128358"/>
                </a:lnTo>
                <a:lnTo>
                  <a:pt x="336283" y="129032"/>
                </a:lnTo>
                <a:lnTo>
                  <a:pt x="348640" y="134035"/>
                </a:lnTo>
                <a:lnTo>
                  <a:pt x="394563" y="20523"/>
                </a:lnTo>
                <a:close/>
              </a:path>
            </a:pathLst>
          </a:custGeom>
          <a:solidFill>
            <a:srgbClr val="231F20"/>
          </a:solidFill>
        </p:spPr>
        <p:txBody>
          <a:bodyPr wrap="square" lIns="0" tIns="0" rIns="0" bIns="0" rtlCol="0"/>
          <a:lstStyle/>
          <a:p>
            <a:endParaRPr/>
          </a:p>
        </p:txBody>
      </p:sp>
      <p:sp>
        <p:nvSpPr>
          <p:cNvPr id="32" name="object 32"/>
          <p:cNvSpPr/>
          <p:nvPr/>
        </p:nvSpPr>
        <p:spPr>
          <a:xfrm>
            <a:off x="7572858" y="4465218"/>
            <a:ext cx="227329" cy="127000"/>
          </a:xfrm>
          <a:custGeom>
            <a:avLst/>
            <a:gdLst/>
            <a:ahLst/>
            <a:cxnLst/>
            <a:rect l="l" t="t" r="r" b="b"/>
            <a:pathLst>
              <a:path w="227330" h="127000">
                <a:moveTo>
                  <a:pt x="227101" y="9423"/>
                </a:moveTo>
                <a:lnTo>
                  <a:pt x="217678" y="0"/>
                </a:lnTo>
                <a:lnTo>
                  <a:pt x="106032" y="111645"/>
                </a:lnTo>
                <a:lnTo>
                  <a:pt x="9461" y="14312"/>
                </a:lnTo>
                <a:lnTo>
                  <a:pt x="0" y="23698"/>
                </a:lnTo>
                <a:lnTo>
                  <a:pt x="97866" y="122313"/>
                </a:lnTo>
                <a:lnTo>
                  <a:pt x="101866" y="118338"/>
                </a:lnTo>
                <a:lnTo>
                  <a:pt x="110032" y="126492"/>
                </a:lnTo>
                <a:lnTo>
                  <a:pt x="227101" y="9423"/>
                </a:lnTo>
                <a:close/>
              </a:path>
            </a:pathLst>
          </a:custGeom>
          <a:solidFill>
            <a:srgbClr val="231F20"/>
          </a:solidFill>
        </p:spPr>
        <p:txBody>
          <a:bodyPr wrap="square" lIns="0" tIns="0" rIns="0" bIns="0" rtlCol="0"/>
          <a:lstStyle/>
          <a:p>
            <a:endParaRPr/>
          </a:p>
        </p:txBody>
      </p:sp>
      <p:sp>
        <p:nvSpPr>
          <p:cNvPr id="33" name="object 33"/>
          <p:cNvSpPr/>
          <p:nvPr/>
        </p:nvSpPr>
        <p:spPr>
          <a:xfrm>
            <a:off x="7897064" y="4457763"/>
            <a:ext cx="127000" cy="127000"/>
          </a:xfrm>
          <a:custGeom>
            <a:avLst/>
            <a:gdLst/>
            <a:ahLst/>
            <a:cxnLst/>
            <a:rect l="l" t="t" r="r" b="b"/>
            <a:pathLst>
              <a:path w="127000" h="127000">
                <a:moveTo>
                  <a:pt x="117055" y="0"/>
                </a:moveTo>
                <a:lnTo>
                  <a:pt x="0" y="117081"/>
                </a:lnTo>
                <a:lnTo>
                  <a:pt x="9423" y="126504"/>
                </a:lnTo>
                <a:lnTo>
                  <a:pt x="126479" y="9423"/>
                </a:lnTo>
                <a:lnTo>
                  <a:pt x="117055" y="0"/>
                </a:lnTo>
                <a:close/>
              </a:path>
            </a:pathLst>
          </a:custGeom>
          <a:solidFill>
            <a:srgbClr val="231F20"/>
          </a:solidFill>
        </p:spPr>
        <p:txBody>
          <a:bodyPr wrap="square" lIns="0" tIns="0" rIns="0" bIns="0" rtlCol="0"/>
          <a:lstStyle/>
          <a:p>
            <a:endParaRPr/>
          </a:p>
        </p:txBody>
      </p:sp>
      <p:sp>
        <p:nvSpPr>
          <p:cNvPr id="34" name="object 34"/>
          <p:cNvSpPr/>
          <p:nvPr/>
        </p:nvSpPr>
        <p:spPr>
          <a:xfrm>
            <a:off x="7451054" y="4471418"/>
            <a:ext cx="127000" cy="127000"/>
          </a:xfrm>
          <a:custGeom>
            <a:avLst/>
            <a:gdLst/>
            <a:ahLst/>
            <a:cxnLst/>
            <a:rect l="l" t="t" r="r" b="b"/>
            <a:pathLst>
              <a:path w="127000" h="127000">
                <a:moveTo>
                  <a:pt x="117424" y="0"/>
                </a:moveTo>
                <a:lnTo>
                  <a:pt x="0" y="117449"/>
                </a:lnTo>
                <a:lnTo>
                  <a:pt x="9423" y="126885"/>
                </a:lnTo>
                <a:lnTo>
                  <a:pt x="126847" y="9423"/>
                </a:lnTo>
                <a:lnTo>
                  <a:pt x="117424" y="0"/>
                </a:lnTo>
                <a:close/>
              </a:path>
            </a:pathLst>
          </a:custGeom>
          <a:solidFill>
            <a:srgbClr val="231F20"/>
          </a:solidFill>
        </p:spPr>
        <p:txBody>
          <a:bodyPr wrap="square" lIns="0" tIns="0" rIns="0" bIns="0" rtlCol="0"/>
          <a:lstStyle/>
          <a:p>
            <a:endParaRPr/>
          </a:p>
        </p:txBody>
      </p:sp>
      <p:sp>
        <p:nvSpPr>
          <p:cNvPr id="35" name="object 35"/>
          <p:cNvSpPr/>
          <p:nvPr/>
        </p:nvSpPr>
        <p:spPr>
          <a:xfrm>
            <a:off x="7786865" y="4475263"/>
            <a:ext cx="107314" cy="108585"/>
          </a:xfrm>
          <a:custGeom>
            <a:avLst/>
            <a:gdLst/>
            <a:ahLst/>
            <a:cxnLst/>
            <a:rect l="l" t="t" r="r" b="b"/>
            <a:pathLst>
              <a:path w="107314" h="108585">
                <a:moveTo>
                  <a:pt x="9461" y="0"/>
                </a:moveTo>
                <a:lnTo>
                  <a:pt x="0" y="9398"/>
                </a:lnTo>
                <a:lnTo>
                  <a:pt x="97866" y="108013"/>
                </a:lnTo>
                <a:lnTo>
                  <a:pt x="107314" y="98628"/>
                </a:lnTo>
                <a:lnTo>
                  <a:pt x="9461" y="0"/>
                </a:lnTo>
                <a:close/>
              </a:path>
            </a:pathLst>
          </a:custGeom>
          <a:solidFill>
            <a:srgbClr val="231F20"/>
          </a:solidFill>
        </p:spPr>
        <p:txBody>
          <a:bodyPr wrap="square" lIns="0" tIns="0" rIns="0" bIns="0" rtlCol="0"/>
          <a:lstStyle/>
          <a:p>
            <a:endParaRPr/>
          </a:p>
        </p:txBody>
      </p:sp>
      <p:sp>
        <p:nvSpPr>
          <p:cNvPr id="36" name="object 36"/>
          <p:cNvSpPr/>
          <p:nvPr/>
        </p:nvSpPr>
        <p:spPr>
          <a:xfrm>
            <a:off x="8009902" y="4453421"/>
            <a:ext cx="300990" cy="200025"/>
          </a:xfrm>
          <a:custGeom>
            <a:avLst/>
            <a:gdLst/>
            <a:ahLst/>
            <a:cxnLst/>
            <a:rect l="l" t="t" r="r" b="b"/>
            <a:pathLst>
              <a:path w="300989" h="200025">
                <a:moveTo>
                  <a:pt x="242519" y="0"/>
                </a:moveTo>
                <a:lnTo>
                  <a:pt x="235851" y="0"/>
                </a:lnTo>
                <a:lnTo>
                  <a:pt x="235851" y="104584"/>
                </a:lnTo>
                <a:lnTo>
                  <a:pt x="103174" y="104584"/>
                </a:lnTo>
                <a:lnTo>
                  <a:pt x="9461" y="10134"/>
                </a:lnTo>
                <a:lnTo>
                  <a:pt x="0" y="19519"/>
                </a:lnTo>
                <a:lnTo>
                  <a:pt x="97866" y="118148"/>
                </a:lnTo>
                <a:lnTo>
                  <a:pt x="100787" y="115252"/>
                </a:lnTo>
                <a:lnTo>
                  <a:pt x="100787" y="117919"/>
                </a:lnTo>
                <a:lnTo>
                  <a:pt x="235851" y="117919"/>
                </a:lnTo>
                <a:lnTo>
                  <a:pt x="235851" y="199618"/>
                </a:lnTo>
                <a:lnTo>
                  <a:pt x="242519" y="199618"/>
                </a:lnTo>
                <a:lnTo>
                  <a:pt x="242519" y="0"/>
                </a:lnTo>
                <a:close/>
              </a:path>
              <a:path w="300989" h="200025">
                <a:moveTo>
                  <a:pt x="267004" y="27673"/>
                </a:moveTo>
                <a:lnTo>
                  <a:pt x="260337" y="27673"/>
                </a:lnTo>
                <a:lnTo>
                  <a:pt x="260337" y="160756"/>
                </a:lnTo>
                <a:lnTo>
                  <a:pt x="267004" y="160756"/>
                </a:lnTo>
                <a:lnTo>
                  <a:pt x="267004" y="27673"/>
                </a:lnTo>
                <a:close/>
              </a:path>
              <a:path w="300989" h="200025">
                <a:moveTo>
                  <a:pt x="300558" y="66548"/>
                </a:moveTo>
                <a:lnTo>
                  <a:pt x="293890" y="66548"/>
                </a:lnTo>
                <a:lnTo>
                  <a:pt x="293890" y="133096"/>
                </a:lnTo>
                <a:lnTo>
                  <a:pt x="300558" y="133096"/>
                </a:lnTo>
                <a:lnTo>
                  <a:pt x="300558" y="66548"/>
                </a:lnTo>
                <a:close/>
              </a:path>
            </a:pathLst>
          </a:custGeom>
          <a:solidFill>
            <a:srgbClr val="231F20"/>
          </a:solidFill>
        </p:spPr>
        <p:txBody>
          <a:bodyPr wrap="square" lIns="0" tIns="0" rIns="0" bIns="0" rtlCol="0"/>
          <a:lstStyle/>
          <a:p>
            <a:endParaRPr/>
          </a:p>
        </p:txBody>
      </p:sp>
      <p:grpSp>
        <p:nvGrpSpPr>
          <p:cNvPr id="37" name="object 37"/>
          <p:cNvGrpSpPr/>
          <p:nvPr/>
        </p:nvGrpSpPr>
        <p:grpSpPr>
          <a:xfrm>
            <a:off x="6916991" y="2515680"/>
            <a:ext cx="1203960" cy="611505"/>
            <a:chOff x="2233866" y="2515679"/>
            <a:chExt cx="1203960" cy="611505"/>
          </a:xfrm>
        </p:grpSpPr>
        <p:pic>
          <p:nvPicPr>
            <p:cNvPr id="38" name="object 38"/>
            <p:cNvPicPr/>
            <p:nvPr/>
          </p:nvPicPr>
          <p:blipFill>
            <a:blip r:embed="rId9" cstate="print"/>
            <a:stretch>
              <a:fillRect/>
            </a:stretch>
          </p:blipFill>
          <p:spPr>
            <a:xfrm>
              <a:off x="2233866" y="2515679"/>
              <a:ext cx="1203337" cy="587501"/>
            </a:xfrm>
            <a:prstGeom prst="rect">
              <a:avLst/>
            </a:prstGeom>
          </p:spPr>
        </p:pic>
        <p:sp>
          <p:nvSpPr>
            <p:cNvPr id="39" name="object 39"/>
            <p:cNvSpPr/>
            <p:nvPr/>
          </p:nvSpPr>
          <p:spPr>
            <a:xfrm>
              <a:off x="2621610" y="3084245"/>
              <a:ext cx="567690" cy="43180"/>
            </a:xfrm>
            <a:custGeom>
              <a:avLst/>
              <a:gdLst/>
              <a:ahLst/>
              <a:cxnLst/>
              <a:rect l="l" t="t" r="r" b="b"/>
              <a:pathLst>
                <a:path w="567689" h="43180">
                  <a:moveTo>
                    <a:pt x="567474" y="21297"/>
                  </a:moveTo>
                  <a:lnTo>
                    <a:pt x="503593" y="0"/>
                  </a:lnTo>
                  <a:lnTo>
                    <a:pt x="519874" y="16294"/>
                  </a:lnTo>
                  <a:lnTo>
                    <a:pt x="47586" y="16294"/>
                  </a:lnTo>
                  <a:lnTo>
                    <a:pt x="63881" y="0"/>
                  </a:lnTo>
                  <a:lnTo>
                    <a:pt x="0" y="21297"/>
                  </a:lnTo>
                  <a:lnTo>
                    <a:pt x="63881" y="42595"/>
                  </a:lnTo>
                  <a:lnTo>
                    <a:pt x="47586" y="26301"/>
                  </a:lnTo>
                  <a:lnTo>
                    <a:pt x="519874" y="26301"/>
                  </a:lnTo>
                  <a:lnTo>
                    <a:pt x="503593" y="42595"/>
                  </a:lnTo>
                  <a:lnTo>
                    <a:pt x="567474" y="21297"/>
                  </a:lnTo>
                  <a:close/>
                </a:path>
              </a:pathLst>
            </a:custGeom>
            <a:solidFill>
              <a:srgbClr val="231F20"/>
            </a:solidFill>
          </p:spPr>
          <p:txBody>
            <a:bodyPr wrap="square" lIns="0" tIns="0" rIns="0" bIns="0" rtlCol="0"/>
            <a:lstStyle/>
            <a:p>
              <a:endParaRPr/>
            </a:p>
          </p:txBody>
        </p:sp>
      </p:grpSp>
      <p:sp>
        <p:nvSpPr>
          <p:cNvPr id="40" name="object 40"/>
          <p:cNvSpPr/>
          <p:nvPr/>
        </p:nvSpPr>
        <p:spPr>
          <a:xfrm>
            <a:off x="6289041" y="4365612"/>
            <a:ext cx="1082675" cy="43180"/>
          </a:xfrm>
          <a:custGeom>
            <a:avLst/>
            <a:gdLst/>
            <a:ahLst/>
            <a:cxnLst/>
            <a:rect l="l" t="t" r="r" b="b"/>
            <a:pathLst>
              <a:path w="1082675" h="43179">
                <a:moveTo>
                  <a:pt x="1082243" y="21805"/>
                </a:moveTo>
                <a:lnTo>
                  <a:pt x="1018362" y="469"/>
                </a:lnTo>
                <a:lnTo>
                  <a:pt x="1034643" y="16776"/>
                </a:lnTo>
                <a:lnTo>
                  <a:pt x="47586" y="16294"/>
                </a:lnTo>
                <a:lnTo>
                  <a:pt x="63893" y="0"/>
                </a:lnTo>
                <a:lnTo>
                  <a:pt x="0" y="21259"/>
                </a:lnTo>
                <a:lnTo>
                  <a:pt x="63868" y="42595"/>
                </a:lnTo>
                <a:lnTo>
                  <a:pt x="47574" y="26301"/>
                </a:lnTo>
                <a:lnTo>
                  <a:pt x="1034630" y="26784"/>
                </a:lnTo>
                <a:lnTo>
                  <a:pt x="1018349" y="43065"/>
                </a:lnTo>
                <a:lnTo>
                  <a:pt x="1082243" y="21805"/>
                </a:lnTo>
                <a:close/>
              </a:path>
            </a:pathLst>
          </a:custGeom>
          <a:solidFill>
            <a:srgbClr val="231F20"/>
          </a:solidFill>
        </p:spPr>
        <p:txBody>
          <a:bodyPr wrap="square" lIns="0" tIns="0" rIns="0" bIns="0" rtlCol="0"/>
          <a:lstStyle/>
          <a:p>
            <a:endParaRPr/>
          </a:p>
        </p:txBody>
      </p:sp>
      <p:sp>
        <p:nvSpPr>
          <p:cNvPr id="41" name="object 41"/>
          <p:cNvSpPr/>
          <p:nvPr/>
        </p:nvSpPr>
        <p:spPr>
          <a:xfrm>
            <a:off x="6252846" y="3758184"/>
            <a:ext cx="64135" cy="182245"/>
          </a:xfrm>
          <a:custGeom>
            <a:avLst/>
            <a:gdLst/>
            <a:ahLst/>
            <a:cxnLst/>
            <a:rect l="l" t="t" r="r" b="b"/>
            <a:pathLst>
              <a:path w="64135" h="182245">
                <a:moveTo>
                  <a:pt x="63881" y="118173"/>
                </a:moveTo>
                <a:lnTo>
                  <a:pt x="36931" y="136144"/>
                </a:lnTo>
                <a:lnTo>
                  <a:pt x="36931" y="0"/>
                </a:lnTo>
                <a:lnTo>
                  <a:pt x="26936" y="0"/>
                </a:lnTo>
                <a:lnTo>
                  <a:pt x="26936" y="136144"/>
                </a:lnTo>
                <a:lnTo>
                  <a:pt x="0" y="118173"/>
                </a:lnTo>
                <a:lnTo>
                  <a:pt x="31940" y="182067"/>
                </a:lnTo>
                <a:lnTo>
                  <a:pt x="63881" y="118173"/>
                </a:lnTo>
                <a:close/>
              </a:path>
            </a:pathLst>
          </a:custGeom>
          <a:solidFill>
            <a:srgbClr val="231F20"/>
          </a:solidFill>
        </p:spPr>
        <p:txBody>
          <a:bodyPr wrap="square" lIns="0" tIns="0" rIns="0" bIns="0" rtlCol="0"/>
          <a:lstStyle/>
          <a:p>
            <a:endParaRPr/>
          </a:p>
        </p:txBody>
      </p:sp>
      <p:sp>
        <p:nvSpPr>
          <p:cNvPr id="42" name="object 42"/>
          <p:cNvSpPr/>
          <p:nvPr/>
        </p:nvSpPr>
        <p:spPr>
          <a:xfrm>
            <a:off x="6011698" y="4034323"/>
            <a:ext cx="2402840" cy="7620"/>
          </a:xfrm>
          <a:custGeom>
            <a:avLst/>
            <a:gdLst/>
            <a:ahLst/>
            <a:cxnLst/>
            <a:rect l="l" t="t" r="r" b="b"/>
            <a:pathLst>
              <a:path w="2402840" h="7620">
                <a:moveTo>
                  <a:pt x="0" y="0"/>
                </a:moveTo>
                <a:lnTo>
                  <a:pt x="0" y="6667"/>
                </a:lnTo>
                <a:lnTo>
                  <a:pt x="2402420" y="7200"/>
                </a:lnTo>
                <a:lnTo>
                  <a:pt x="2402420" y="533"/>
                </a:lnTo>
                <a:lnTo>
                  <a:pt x="0" y="0"/>
                </a:lnTo>
                <a:close/>
              </a:path>
            </a:pathLst>
          </a:custGeom>
          <a:solidFill>
            <a:srgbClr val="231F20"/>
          </a:solidFill>
        </p:spPr>
        <p:txBody>
          <a:bodyPr wrap="square" lIns="0" tIns="0" rIns="0" bIns="0" rtlCol="0"/>
          <a:lstStyle/>
          <a:p>
            <a:endParaRPr/>
          </a:p>
        </p:txBody>
      </p:sp>
      <p:sp>
        <p:nvSpPr>
          <p:cNvPr id="43" name="object 43"/>
          <p:cNvSpPr/>
          <p:nvPr/>
        </p:nvSpPr>
        <p:spPr>
          <a:xfrm>
            <a:off x="6934092" y="3336557"/>
            <a:ext cx="7620" cy="181610"/>
          </a:xfrm>
          <a:custGeom>
            <a:avLst/>
            <a:gdLst/>
            <a:ahLst/>
            <a:cxnLst/>
            <a:rect l="l" t="t" r="r" b="b"/>
            <a:pathLst>
              <a:path w="7619" h="181610">
                <a:moveTo>
                  <a:pt x="6667" y="0"/>
                </a:moveTo>
                <a:lnTo>
                  <a:pt x="0" y="25"/>
                </a:lnTo>
                <a:lnTo>
                  <a:pt x="533" y="181013"/>
                </a:lnTo>
                <a:lnTo>
                  <a:pt x="7200" y="181000"/>
                </a:lnTo>
                <a:lnTo>
                  <a:pt x="6667" y="0"/>
                </a:lnTo>
                <a:close/>
              </a:path>
            </a:pathLst>
          </a:custGeom>
          <a:solidFill>
            <a:srgbClr val="231F20"/>
          </a:solidFill>
        </p:spPr>
        <p:txBody>
          <a:bodyPr wrap="square" lIns="0" tIns="0" rIns="0" bIns="0" rtlCol="0"/>
          <a:lstStyle/>
          <a:p>
            <a:endParaRPr/>
          </a:p>
        </p:txBody>
      </p:sp>
      <p:sp>
        <p:nvSpPr>
          <p:cNvPr id="44" name="object 44"/>
          <p:cNvSpPr/>
          <p:nvPr/>
        </p:nvSpPr>
        <p:spPr>
          <a:xfrm>
            <a:off x="7342213" y="4037634"/>
            <a:ext cx="39370" cy="180340"/>
          </a:xfrm>
          <a:custGeom>
            <a:avLst/>
            <a:gdLst/>
            <a:ahLst/>
            <a:cxnLst/>
            <a:rect l="l" t="t" r="r" b="b"/>
            <a:pathLst>
              <a:path w="39369" h="180339">
                <a:moveTo>
                  <a:pt x="39217" y="141033"/>
                </a:moveTo>
                <a:lnTo>
                  <a:pt x="14808" y="116624"/>
                </a:lnTo>
                <a:lnTo>
                  <a:pt x="38950" y="92468"/>
                </a:lnTo>
                <a:lnTo>
                  <a:pt x="29527" y="83045"/>
                </a:lnTo>
                <a:lnTo>
                  <a:pt x="29171" y="83400"/>
                </a:lnTo>
                <a:lnTo>
                  <a:pt x="28663" y="0"/>
                </a:lnTo>
                <a:lnTo>
                  <a:pt x="21996" y="50"/>
                </a:lnTo>
                <a:lnTo>
                  <a:pt x="22529" y="85750"/>
                </a:lnTo>
                <a:lnTo>
                  <a:pt x="26835" y="85737"/>
                </a:lnTo>
                <a:lnTo>
                  <a:pt x="533" y="112026"/>
                </a:lnTo>
                <a:lnTo>
                  <a:pt x="5397" y="116878"/>
                </a:lnTo>
                <a:lnTo>
                  <a:pt x="800" y="121475"/>
                </a:lnTo>
                <a:lnTo>
                  <a:pt x="24955" y="145630"/>
                </a:lnTo>
                <a:lnTo>
                  <a:pt x="0" y="170573"/>
                </a:lnTo>
                <a:lnTo>
                  <a:pt x="9448" y="179997"/>
                </a:lnTo>
                <a:lnTo>
                  <a:pt x="38417" y="151015"/>
                </a:lnTo>
                <a:lnTo>
                  <a:pt x="33820" y="146431"/>
                </a:lnTo>
                <a:lnTo>
                  <a:pt x="39217" y="141033"/>
                </a:lnTo>
                <a:close/>
              </a:path>
            </a:pathLst>
          </a:custGeom>
          <a:solidFill>
            <a:srgbClr val="231F20"/>
          </a:solidFill>
        </p:spPr>
        <p:txBody>
          <a:bodyPr wrap="square" lIns="0" tIns="0" rIns="0" bIns="0" rtlCol="0"/>
          <a:lstStyle/>
          <a:p>
            <a:endParaRPr/>
          </a:p>
        </p:txBody>
      </p:sp>
      <p:sp>
        <p:nvSpPr>
          <p:cNvPr id="45" name="object 45"/>
          <p:cNvSpPr txBox="1"/>
          <p:nvPr/>
        </p:nvSpPr>
        <p:spPr>
          <a:xfrm>
            <a:off x="5337155" y="422280"/>
            <a:ext cx="1760220"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Voltajes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paso,</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transferencia</a:t>
            </a:r>
            <a:endParaRPr sz="700">
              <a:latin typeface="Microsoft Sans Serif"/>
              <a:cs typeface="Microsoft Sans Serif"/>
            </a:endParaRPr>
          </a:p>
        </p:txBody>
      </p:sp>
      <p:sp>
        <p:nvSpPr>
          <p:cNvPr id="46" name="object 46"/>
          <p:cNvSpPr txBox="1"/>
          <p:nvPr/>
        </p:nvSpPr>
        <p:spPr>
          <a:xfrm>
            <a:off x="9478816"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39</a:t>
            </a:r>
            <a:endParaRPr sz="900">
              <a:latin typeface="Arial"/>
              <a:cs typeface="Arial"/>
            </a:endParaRPr>
          </a:p>
        </p:txBody>
      </p:sp>
      <p:sp>
        <p:nvSpPr>
          <p:cNvPr id="47" name="object 47"/>
          <p:cNvSpPr txBox="1"/>
          <p:nvPr/>
        </p:nvSpPr>
        <p:spPr>
          <a:xfrm>
            <a:off x="5337175" y="800897"/>
            <a:ext cx="4292600" cy="1275080"/>
          </a:xfrm>
          <a:prstGeom prst="rect">
            <a:avLst/>
          </a:prstGeom>
        </p:spPr>
        <p:txBody>
          <a:bodyPr vert="horz" wrap="square" lIns="0" tIns="12700" rIns="0" bIns="0" rtlCol="0">
            <a:spAutoFit/>
          </a:bodyPr>
          <a:lstStyle/>
          <a:p>
            <a:pPr marL="12700">
              <a:spcBef>
                <a:spcPts val="100"/>
              </a:spcBef>
            </a:pPr>
            <a:r>
              <a:rPr sz="700" b="1" spc="5" dirty="0">
                <a:solidFill>
                  <a:srgbClr val="171514"/>
                </a:solidFill>
                <a:latin typeface="Arial"/>
                <a:cs typeface="Arial"/>
              </a:rPr>
              <a:t>4.3</a:t>
            </a:r>
            <a:r>
              <a:rPr sz="700" b="1" spc="-15" dirty="0">
                <a:solidFill>
                  <a:srgbClr val="171514"/>
                </a:solidFill>
                <a:latin typeface="Arial"/>
                <a:cs typeface="Arial"/>
              </a:rPr>
              <a:t> </a:t>
            </a:r>
            <a:r>
              <a:rPr sz="700" b="1" spc="5" dirty="0">
                <a:solidFill>
                  <a:srgbClr val="171514"/>
                </a:solidFill>
                <a:latin typeface="Arial"/>
                <a:cs typeface="Arial"/>
              </a:rPr>
              <a:t>TENSIÓN</a:t>
            </a:r>
            <a:r>
              <a:rPr sz="700" b="1" spc="-15" dirty="0">
                <a:solidFill>
                  <a:srgbClr val="171514"/>
                </a:solidFill>
                <a:latin typeface="Arial"/>
                <a:cs typeface="Arial"/>
              </a:rPr>
              <a:t> </a:t>
            </a:r>
            <a:r>
              <a:rPr sz="700" b="1" spc="-35" dirty="0">
                <a:solidFill>
                  <a:srgbClr val="171514"/>
                </a:solidFill>
                <a:latin typeface="Arial"/>
                <a:cs typeface="Arial"/>
              </a:rPr>
              <a:t>DE</a:t>
            </a:r>
            <a:r>
              <a:rPr sz="700" b="1" spc="-15" dirty="0">
                <a:solidFill>
                  <a:srgbClr val="171514"/>
                </a:solidFill>
                <a:latin typeface="Arial"/>
                <a:cs typeface="Arial"/>
              </a:rPr>
              <a:t> CONTACTO </a:t>
            </a:r>
            <a:r>
              <a:rPr sz="700" b="1" spc="-35" dirty="0">
                <a:solidFill>
                  <a:srgbClr val="171514"/>
                </a:solidFill>
                <a:latin typeface="Arial"/>
                <a:cs typeface="Arial"/>
              </a:rPr>
              <a:t>DE</a:t>
            </a:r>
            <a:r>
              <a:rPr sz="700" b="1" spc="-15" dirty="0">
                <a:solidFill>
                  <a:srgbClr val="171514"/>
                </a:solidFill>
                <a:latin typeface="Arial"/>
                <a:cs typeface="Arial"/>
              </a:rPr>
              <a:t> </a:t>
            </a:r>
            <a:r>
              <a:rPr sz="700" b="1" spc="-25" dirty="0">
                <a:solidFill>
                  <a:srgbClr val="171514"/>
                </a:solidFill>
                <a:latin typeface="Arial"/>
                <a:cs typeface="Arial"/>
              </a:rPr>
              <a:t>TRANSFERENCIA</a:t>
            </a:r>
            <a:endParaRPr sz="700" dirty="0">
              <a:latin typeface="Arial"/>
              <a:cs typeface="Arial"/>
            </a:endParaRPr>
          </a:p>
          <a:p>
            <a:pPr marL="12700" marR="5080">
              <a:lnSpc>
                <a:spcPct val="142900"/>
              </a:lnSpc>
              <a:spcBef>
                <a:spcPts val="600"/>
              </a:spcBef>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mutua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dos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sistemas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conectados</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separado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mencionó</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Sección</a:t>
            </a:r>
            <a:r>
              <a:rPr sz="700"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3.6,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fuente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voltaje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transferencia.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general,</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tensión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transferencia</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puede</a:t>
            </a:r>
            <a:r>
              <a:rPr sz="700" spc="2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definirse </a:t>
            </a:r>
            <a:r>
              <a:rPr sz="700" spc="30" dirty="0">
                <a:solidFill>
                  <a:srgbClr val="171514"/>
                </a:solidFill>
                <a:latin typeface="Microsoft Sans Serif"/>
                <a:cs typeface="Microsoft Sans Serif"/>
              </a:rPr>
              <a:t>como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potencial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aparece </a:t>
            </a:r>
            <a:r>
              <a:rPr sz="700" spc="30" dirty="0">
                <a:solidFill>
                  <a:srgbClr val="171514"/>
                </a:solidFill>
                <a:latin typeface="Microsoft Sans Serif"/>
                <a:cs typeface="Microsoft Sans Serif"/>
              </a:rPr>
              <a:t>entre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partes </a:t>
            </a:r>
            <a:r>
              <a:rPr sz="700" spc="15" dirty="0">
                <a:solidFill>
                  <a:srgbClr val="171514"/>
                </a:solidFill>
                <a:latin typeface="Microsoft Sans Serif"/>
                <a:cs typeface="Microsoft Sans Serif"/>
              </a:rPr>
              <a:t>metálicas puestas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a:t>
            </a:r>
            <a:r>
              <a:rPr sz="700" spc="30"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20" dirty="0" smtClean="0">
                <a:solidFill>
                  <a:srgbClr val="171514"/>
                </a:solidFill>
                <a:latin typeface="Microsoft Sans Serif"/>
                <a:cs typeface="Microsoft Sans Serif"/>
              </a:rPr>
              <a:t>dos</a:t>
            </a:r>
            <a:r>
              <a:rPr lang="es-ES" sz="700" spc="2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sistemas</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están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puestos</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separado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cuando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produce</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fallo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estos</a:t>
            </a:r>
            <a:r>
              <a:rPr lang="es-ES" sz="700" spc="1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sistemas.</a:t>
            </a:r>
            <a:r>
              <a:rPr sz="400" spc="5" dirty="0" smtClean="0">
                <a:solidFill>
                  <a:srgbClr val="171514"/>
                </a:solidFill>
                <a:latin typeface="Microsoft Sans Serif"/>
                <a:cs typeface="Microsoft Sans Serif"/>
              </a:rPr>
              <a:t>1</a:t>
            </a:r>
            <a:r>
              <a:rPr sz="700" spc="5" dirty="0" smtClean="0">
                <a:solidFill>
                  <a:srgbClr val="171514"/>
                </a:solidFill>
                <a:latin typeface="Microsoft Sans Serif"/>
                <a:cs typeface="Microsoft Sans Serif"/>
              </a:rPr>
              <a:t>Este </a:t>
            </a:r>
            <a:r>
              <a:rPr sz="700" spc="20" dirty="0">
                <a:solidFill>
                  <a:srgbClr val="171514"/>
                </a:solidFill>
                <a:latin typeface="Microsoft Sans Serif"/>
                <a:cs typeface="Microsoft Sans Serif"/>
              </a:rPr>
              <a:t>potencial </a:t>
            </a:r>
            <a:r>
              <a:rPr sz="700" spc="25" dirty="0">
                <a:solidFill>
                  <a:srgbClr val="171514"/>
                </a:solidFill>
                <a:latin typeface="Microsoft Sans Serif"/>
                <a:cs typeface="Microsoft Sans Serif"/>
              </a:rPr>
              <a:t>puede </a:t>
            </a:r>
            <a:r>
              <a:rPr sz="700" spc="15" dirty="0">
                <a:solidFill>
                  <a:srgbClr val="171514"/>
                </a:solidFill>
                <a:latin typeface="Microsoft Sans Serif"/>
                <a:cs typeface="Microsoft Sans Serif"/>
              </a:rPr>
              <a:t>ser especialmente </a:t>
            </a:r>
            <a:r>
              <a:rPr sz="700" spc="25" dirty="0">
                <a:solidFill>
                  <a:srgbClr val="171514"/>
                </a:solidFill>
                <a:latin typeface="Microsoft Sans Serif"/>
                <a:cs typeface="Microsoft Sans Serif"/>
              </a:rPr>
              <a:t>peligroso cuando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ubicación </a:t>
            </a:r>
            <a:r>
              <a:rPr sz="700" spc="-5" dirty="0">
                <a:solidFill>
                  <a:srgbClr val="171514"/>
                </a:solidFill>
                <a:latin typeface="Microsoft Sans Serif"/>
                <a:cs typeface="Microsoft Sans Serif"/>
              </a:rPr>
              <a:t>es </a:t>
            </a:r>
            <a:r>
              <a:rPr sz="700" spc="30" dirty="0" err="1">
                <a:solidFill>
                  <a:srgbClr val="171514"/>
                </a:solidFill>
                <a:latin typeface="Microsoft Sans Serif"/>
                <a:cs typeface="Microsoft Sans Serif"/>
              </a:rPr>
              <a:t>una</a:t>
            </a:r>
            <a:r>
              <a:rPr sz="700" spc="3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subestación</a:t>
            </a:r>
            <a:r>
              <a:rPr lang="es-ES" sz="700" spc="1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eléctrica</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ya </a:t>
            </a:r>
            <a:r>
              <a:rPr sz="700" spc="30" dirty="0">
                <a:solidFill>
                  <a:srgbClr val="171514"/>
                </a:solidFill>
                <a:latin typeface="Microsoft Sans Serif"/>
                <a:cs typeface="Microsoft Sans Serif"/>
              </a:rPr>
              <a:t>que </a:t>
            </a:r>
            <a:r>
              <a:rPr sz="700" spc="20" dirty="0">
                <a:solidFill>
                  <a:srgbClr val="171514"/>
                </a:solidFill>
                <a:latin typeface="Microsoft Sans Serif"/>
                <a:cs typeface="Microsoft Sans Serif"/>
              </a:rPr>
              <a:t>en </a:t>
            </a:r>
            <a:r>
              <a:rPr sz="700" spc="15" dirty="0">
                <a:solidFill>
                  <a:srgbClr val="171514"/>
                </a:solidFill>
                <a:latin typeface="Microsoft Sans Serif"/>
                <a:cs typeface="Microsoft Sans Serif"/>
              </a:rPr>
              <a:t>condiciones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falla, el </a:t>
            </a:r>
            <a:r>
              <a:rPr sz="700" spc="35" dirty="0">
                <a:solidFill>
                  <a:srgbClr val="171514"/>
                </a:solidFill>
                <a:latin typeface="Microsoft Sans Serif"/>
                <a:cs typeface="Microsoft Sans Serif"/>
              </a:rPr>
              <a:t>aumento </a:t>
            </a:r>
            <a:r>
              <a:rPr sz="700" spc="20" dirty="0">
                <a:solidFill>
                  <a:srgbClr val="171514"/>
                </a:solidFill>
                <a:latin typeface="Microsoft Sans Serif"/>
                <a:cs typeface="Microsoft Sans Serif"/>
              </a:rPr>
              <a:t>del potencial de </a:t>
            </a:r>
            <a:r>
              <a:rPr sz="700" spc="30" dirty="0">
                <a:solidFill>
                  <a:srgbClr val="171514"/>
                </a:solidFill>
                <a:latin typeface="Microsoft Sans Serif"/>
                <a:cs typeface="Microsoft Sans Serif"/>
              </a:rPr>
              <a:t>tierra </a:t>
            </a:r>
            <a:r>
              <a:rPr sz="700" spc="25" dirty="0">
                <a:solidFill>
                  <a:srgbClr val="171514"/>
                </a:solidFill>
                <a:latin typeface="Microsoft Sans Serif"/>
                <a:cs typeface="Microsoft Sans Serif"/>
              </a:rPr>
              <a:t>puede </a:t>
            </a:r>
            <a:r>
              <a:rPr sz="700" spc="15" dirty="0">
                <a:solidFill>
                  <a:srgbClr val="171514"/>
                </a:solidFill>
                <a:latin typeface="Microsoft Sans Serif"/>
                <a:cs typeface="Microsoft Sans Serif"/>
              </a:rPr>
              <a:t>ser </a:t>
            </a:r>
            <a:r>
              <a:rPr sz="700" spc="20" dirty="0">
                <a:solidFill>
                  <a:srgbClr val="171514"/>
                </a:solidFill>
                <a:latin typeface="Microsoft Sans Serif"/>
                <a:cs typeface="Microsoft Sans Serif"/>
              </a:rPr>
              <a:t>del </a:t>
            </a:r>
            <a:r>
              <a:rPr sz="700" spc="35" dirty="0" err="1">
                <a:solidFill>
                  <a:srgbClr val="171514"/>
                </a:solidFill>
                <a:latin typeface="Microsoft Sans Serif"/>
                <a:cs typeface="Microsoft Sans Serif"/>
              </a:rPr>
              <a:t>orden</a:t>
            </a:r>
            <a:r>
              <a:rPr sz="700" spc="3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varios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miles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voltios.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Dos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estos</a:t>
            </a:r>
            <a:r>
              <a:rPr sz="700" spc="-5" dirty="0">
                <a:solidFill>
                  <a:srgbClr val="171514"/>
                </a:solidFill>
                <a:latin typeface="Microsoft Sans Serif"/>
                <a:cs typeface="Microsoft Sans Serif"/>
              </a:rPr>
              <a:t> casos se </a:t>
            </a:r>
            <a:r>
              <a:rPr sz="700" spc="30" dirty="0">
                <a:solidFill>
                  <a:srgbClr val="171514"/>
                </a:solidFill>
                <a:latin typeface="Microsoft Sans Serif"/>
                <a:cs typeface="Microsoft Sans Serif"/>
              </a:rPr>
              <a:t>muestran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Figura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4.4.</a:t>
            </a:r>
            <a:endParaRPr sz="700" dirty="0">
              <a:latin typeface="Microsoft Sans Serif"/>
              <a:cs typeface="Microsoft Sans Serif"/>
            </a:endParaRPr>
          </a:p>
        </p:txBody>
      </p:sp>
      <p:sp>
        <p:nvSpPr>
          <p:cNvPr id="48" name="object 48"/>
          <p:cNvSpPr txBox="1"/>
          <p:nvPr/>
        </p:nvSpPr>
        <p:spPr>
          <a:xfrm>
            <a:off x="7422789" y="3123906"/>
            <a:ext cx="324485" cy="108363"/>
          </a:xfrm>
          <a:prstGeom prst="rect">
            <a:avLst/>
          </a:prstGeom>
        </p:spPr>
        <p:txBody>
          <a:bodyPr vert="horz" wrap="square" lIns="0" tIns="15875" rIns="0" bIns="0" rtlCol="0">
            <a:spAutoFit/>
          </a:bodyPr>
          <a:lstStyle/>
          <a:p>
            <a:pPr marL="12700">
              <a:spcBef>
                <a:spcPts val="125"/>
              </a:spcBef>
            </a:pPr>
            <a:r>
              <a:rPr sz="600" i="1" spc="-45" dirty="0">
                <a:solidFill>
                  <a:srgbClr val="171514"/>
                </a:solidFill>
                <a:latin typeface="Arial"/>
                <a:cs typeface="Arial"/>
              </a:rPr>
              <a:t>V</a:t>
            </a:r>
            <a:r>
              <a:rPr sz="450" i="1" spc="20" dirty="0">
                <a:solidFill>
                  <a:srgbClr val="171514"/>
                </a:solidFill>
                <a:latin typeface="Arial"/>
                <a:cs typeface="Arial"/>
              </a:rPr>
              <a:t>transferir</a:t>
            </a:r>
            <a:endParaRPr sz="450">
              <a:latin typeface="Arial"/>
              <a:cs typeface="Arial"/>
            </a:endParaRPr>
          </a:p>
        </p:txBody>
      </p:sp>
      <p:sp>
        <p:nvSpPr>
          <p:cNvPr id="49" name="object 49"/>
          <p:cNvSpPr txBox="1"/>
          <p:nvPr/>
        </p:nvSpPr>
        <p:spPr>
          <a:xfrm>
            <a:off x="8319661" y="3616018"/>
            <a:ext cx="665480"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tierra</a:t>
            </a:r>
            <a:r>
              <a:rPr sz="700" spc="-45" dirty="0">
                <a:solidFill>
                  <a:srgbClr val="171514"/>
                </a:solidFill>
                <a:latin typeface="Microsoft Sans Serif"/>
                <a:cs typeface="Microsoft Sans Serif"/>
              </a:rPr>
              <a:t> </a:t>
            </a:r>
            <a:r>
              <a:rPr sz="700" spc="15" dirty="0">
                <a:solidFill>
                  <a:srgbClr val="171514"/>
                </a:solidFill>
                <a:latin typeface="Microsoft Sans Serif"/>
                <a:cs typeface="Microsoft Sans Serif"/>
              </a:rPr>
              <a:t>separada</a:t>
            </a:r>
            <a:endParaRPr sz="700">
              <a:latin typeface="Microsoft Sans Serif"/>
              <a:cs typeface="Microsoft Sans Serif"/>
            </a:endParaRPr>
          </a:p>
        </p:txBody>
      </p:sp>
      <p:sp>
        <p:nvSpPr>
          <p:cNvPr id="50" name="object 50"/>
          <p:cNvSpPr txBox="1"/>
          <p:nvPr/>
        </p:nvSpPr>
        <p:spPr>
          <a:xfrm>
            <a:off x="5680078" y="3706645"/>
            <a:ext cx="524510" cy="300082"/>
          </a:xfrm>
          <a:prstGeom prst="rect">
            <a:avLst/>
          </a:prstGeom>
        </p:spPr>
        <p:txBody>
          <a:bodyPr vert="horz" wrap="square" lIns="0" tIns="12700" rIns="0" bIns="0" rtlCol="0">
            <a:spAutoFit/>
          </a:bodyPr>
          <a:lstStyle/>
          <a:p>
            <a:pPr marL="12700">
              <a:spcBef>
                <a:spcPts val="100"/>
              </a:spcBef>
            </a:pPr>
            <a:r>
              <a:rPr sz="650" spc="25" dirty="0">
                <a:solidFill>
                  <a:srgbClr val="171514"/>
                </a:solidFill>
                <a:latin typeface="Microsoft Sans Serif"/>
                <a:cs typeface="Microsoft Sans Serif"/>
              </a:rPr>
              <a:t>cortocircuito</a:t>
            </a:r>
            <a:endParaRPr sz="650" dirty="0">
              <a:latin typeface="Microsoft Sans Serif"/>
              <a:cs typeface="Microsoft Sans Serif"/>
            </a:endParaRPr>
          </a:p>
          <a:p>
            <a:pPr marL="22860">
              <a:spcBef>
                <a:spcPts val="455"/>
              </a:spcBef>
            </a:pPr>
            <a:r>
              <a:rPr lang="es-ES" sz="400" spc="10" dirty="0" smtClean="0">
                <a:solidFill>
                  <a:srgbClr val="171514"/>
                </a:solidFill>
                <a:latin typeface="Microsoft Sans Serif"/>
                <a:cs typeface="Microsoft Sans Serif"/>
              </a:rPr>
              <a:t>de la corriente</a:t>
            </a:r>
            <a:r>
              <a:rPr sz="400" spc="-5" dirty="0" smtClean="0">
                <a:solidFill>
                  <a:srgbClr val="171514"/>
                </a:solidFill>
                <a:latin typeface="Microsoft Sans Serif"/>
                <a:cs typeface="Microsoft Sans Serif"/>
              </a:rPr>
              <a:t> </a:t>
            </a:r>
            <a:r>
              <a:rPr sz="400" spc="-15" dirty="0">
                <a:solidFill>
                  <a:srgbClr val="171514"/>
                </a:solidFill>
                <a:latin typeface="Microsoft Sans Serif"/>
                <a:cs typeface="Microsoft Sans Serif"/>
              </a:rPr>
              <a:t>(</a:t>
            </a:r>
            <a:r>
              <a:rPr sz="400" i="1" spc="20" dirty="0">
                <a:solidFill>
                  <a:srgbClr val="171514"/>
                </a:solidFill>
                <a:latin typeface="Arial"/>
                <a:cs typeface="Arial"/>
              </a:rPr>
              <a:t>I</a:t>
            </a:r>
            <a:r>
              <a:rPr sz="300" i="1" spc="5" dirty="0">
                <a:solidFill>
                  <a:srgbClr val="171514"/>
                </a:solidFill>
                <a:latin typeface="Arial"/>
                <a:cs typeface="Arial"/>
              </a:rPr>
              <a:t>Carolina</a:t>
            </a:r>
            <a:r>
              <a:rPr sz="300" i="1" spc="-10" dirty="0">
                <a:solidFill>
                  <a:srgbClr val="171514"/>
                </a:solidFill>
                <a:latin typeface="Arial"/>
                <a:cs typeface="Arial"/>
              </a:rPr>
              <a:t> </a:t>
            </a:r>
            <a:r>
              <a:rPr sz="300" i="1" spc="10" dirty="0">
                <a:solidFill>
                  <a:srgbClr val="171514"/>
                </a:solidFill>
                <a:latin typeface="Arial"/>
                <a:cs typeface="Arial"/>
              </a:rPr>
              <a:t>del</a:t>
            </a:r>
            <a:r>
              <a:rPr sz="300" i="1" spc="-10" dirty="0">
                <a:solidFill>
                  <a:srgbClr val="171514"/>
                </a:solidFill>
                <a:latin typeface="Arial"/>
                <a:cs typeface="Arial"/>
              </a:rPr>
              <a:t> </a:t>
            </a:r>
            <a:r>
              <a:rPr sz="300" i="1" dirty="0">
                <a:solidFill>
                  <a:srgbClr val="171514"/>
                </a:solidFill>
                <a:latin typeface="Arial"/>
                <a:cs typeface="Arial"/>
              </a:rPr>
              <a:t>Sur</a:t>
            </a:r>
            <a:r>
              <a:rPr sz="400" spc="-15" dirty="0">
                <a:solidFill>
                  <a:srgbClr val="171514"/>
                </a:solidFill>
                <a:latin typeface="Microsoft Sans Serif"/>
                <a:cs typeface="Microsoft Sans Serif"/>
              </a:rPr>
              <a:t>)</a:t>
            </a:r>
            <a:endParaRPr sz="400" dirty="0">
              <a:latin typeface="Microsoft Sans Serif"/>
              <a:cs typeface="Microsoft Sans Serif"/>
            </a:endParaRPr>
          </a:p>
        </p:txBody>
      </p:sp>
      <p:sp>
        <p:nvSpPr>
          <p:cNvPr id="51" name="object 51"/>
          <p:cNvSpPr txBox="1"/>
          <p:nvPr/>
        </p:nvSpPr>
        <p:spPr>
          <a:xfrm>
            <a:off x="7175572" y="3761901"/>
            <a:ext cx="144145" cy="156453"/>
          </a:xfrm>
          <a:prstGeom prst="rect">
            <a:avLst/>
          </a:prstGeom>
        </p:spPr>
        <p:txBody>
          <a:bodyPr vert="horz" wrap="square" lIns="0" tIns="17780" rIns="0" bIns="0" rtlCol="0">
            <a:spAutoFit/>
          </a:bodyPr>
          <a:lstStyle/>
          <a:p>
            <a:pPr marL="12700">
              <a:spcBef>
                <a:spcPts val="140"/>
              </a:spcBef>
            </a:pPr>
            <a:r>
              <a:rPr sz="1350" i="1" spc="-142" baseline="6172" dirty="0">
                <a:solidFill>
                  <a:srgbClr val="171514"/>
                </a:solidFill>
                <a:latin typeface="Arial"/>
                <a:cs typeface="Arial"/>
              </a:rPr>
              <a:t>R</a:t>
            </a:r>
            <a:r>
              <a:rPr sz="600" i="1" spc="35" dirty="0">
                <a:solidFill>
                  <a:srgbClr val="171514"/>
                </a:solidFill>
                <a:latin typeface="Arial"/>
                <a:cs typeface="Arial"/>
              </a:rPr>
              <a:t>b</a:t>
            </a:r>
            <a:endParaRPr sz="600">
              <a:latin typeface="Arial"/>
              <a:cs typeface="Arial"/>
            </a:endParaRPr>
          </a:p>
        </p:txBody>
      </p:sp>
      <p:sp>
        <p:nvSpPr>
          <p:cNvPr id="52" name="object 52"/>
          <p:cNvSpPr txBox="1"/>
          <p:nvPr/>
        </p:nvSpPr>
        <p:spPr>
          <a:xfrm>
            <a:off x="7381250" y="4153713"/>
            <a:ext cx="237490" cy="148117"/>
          </a:xfrm>
          <a:prstGeom prst="rect">
            <a:avLst/>
          </a:prstGeom>
        </p:spPr>
        <p:txBody>
          <a:bodyPr vert="horz" wrap="square" lIns="0" tIns="17145" rIns="0" bIns="0" rtlCol="0">
            <a:spAutoFit/>
          </a:bodyPr>
          <a:lstStyle/>
          <a:p>
            <a:pPr marL="12700">
              <a:spcBef>
                <a:spcPts val="135"/>
              </a:spcBef>
            </a:pPr>
            <a:r>
              <a:rPr sz="850" i="1" spc="-90" dirty="0">
                <a:solidFill>
                  <a:srgbClr val="171514"/>
                </a:solidFill>
                <a:latin typeface="Arial"/>
                <a:cs typeface="Arial"/>
              </a:rPr>
              <a:t>R</a:t>
            </a:r>
            <a:r>
              <a:rPr sz="650" i="1" spc="-60" dirty="0">
                <a:solidFill>
                  <a:srgbClr val="171514"/>
                </a:solidFill>
                <a:latin typeface="Arial"/>
                <a:cs typeface="Arial"/>
              </a:rPr>
              <a:t>F</a:t>
            </a:r>
            <a:r>
              <a:rPr sz="850" spc="80" dirty="0">
                <a:solidFill>
                  <a:srgbClr val="171514"/>
                </a:solidFill>
                <a:latin typeface="Microsoft Sans Serif"/>
                <a:cs typeface="Microsoft Sans Serif"/>
              </a:rPr>
              <a:t>/</a:t>
            </a:r>
            <a:r>
              <a:rPr sz="850" spc="10" dirty="0">
                <a:solidFill>
                  <a:srgbClr val="171514"/>
                </a:solidFill>
                <a:latin typeface="Microsoft Sans Serif"/>
                <a:cs typeface="Microsoft Sans Serif"/>
              </a:rPr>
              <a:t>2</a:t>
            </a:r>
            <a:endParaRPr sz="850">
              <a:latin typeface="Microsoft Sans Serif"/>
              <a:cs typeface="Microsoft Sans Serif"/>
            </a:endParaRPr>
          </a:p>
        </p:txBody>
      </p:sp>
      <p:sp>
        <p:nvSpPr>
          <p:cNvPr id="53" name="object 53"/>
          <p:cNvSpPr txBox="1"/>
          <p:nvPr/>
        </p:nvSpPr>
        <p:spPr>
          <a:xfrm>
            <a:off x="6787808" y="4230134"/>
            <a:ext cx="144145" cy="156453"/>
          </a:xfrm>
          <a:prstGeom prst="rect">
            <a:avLst/>
          </a:prstGeom>
        </p:spPr>
        <p:txBody>
          <a:bodyPr vert="horz" wrap="square" lIns="0" tIns="17780" rIns="0" bIns="0" rtlCol="0">
            <a:spAutoFit/>
          </a:bodyPr>
          <a:lstStyle/>
          <a:p>
            <a:pPr marL="12700">
              <a:spcBef>
                <a:spcPts val="140"/>
              </a:spcBef>
            </a:pPr>
            <a:r>
              <a:rPr sz="900" i="1" spc="-95" dirty="0">
                <a:solidFill>
                  <a:srgbClr val="171514"/>
                </a:solidFill>
                <a:latin typeface="Arial"/>
                <a:cs typeface="Arial"/>
              </a:rPr>
              <a:t>R</a:t>
            </a:r>
            <a:r>
              <a:rPr sz="650" spc="10" dirty="0">
                <a:solidFill>
                  <a:srgbClr val="171514"/>
                </a:solidFill>
                <a:latin typeface="Microsoft Sans Serif"/>
                <a:cs typeface="Microsoft Sans Serif"/>
              </a:rPr>
              <a:t>1</a:t>
            </a:r>
            <a:endParaRPr sz="650">
              <a:latin typeface="Microsoft Sans Serif"/>
              <a:cs typeface="Microsoft Sans Serif"/>
            </a:endParaRPr>
          </a:p>
        </p:txBody>
      </p:sp>
      <p:sp>
        <p:nvSpPr>
          <p:cNvPr id="54" name="object 54"/>
          <p:cNvSpPr txBox="1"/>
          <p:nvPr/>
        </p:nvSpPr>
        <p:spPr>
          <a:xfrm>
            <a:off x="7764552" y="4220801"/>
            <a:ext cx="136525" cy="148117"/>
          </a:xfrm>
          <a:prstGeom prst="rect">
            <a:avLst/>
          </a:prstGeom>
        </p:spPr>
        <p:txBody>
          <a:bodyPr vert="horz" wrap="square" lIns="0" tIns="17145" rIns="0" bIns="0" rtlCol="0">
            <a:spAutoFit/>
          </a:bodyPr>
          <a:lstStyle/>
          <a:p>
            <a:pPr marL="12700">
              <a:spcBef>
                <a:spcPts val="135"/>
              </a:spcBef>
            </a:pPr>
            <a:r>
              <a:rPr sz="850" i="1" spc="-90" dirty="0">
                <a:solidFill>
                  <a:srgbClr val="171514"/>
                </a:solidFill>
                <a:latin typeface="Arial"/>
                <a:cs typeface="Arial"/>
              </a:rPr>
              <a:t>R</a:t>
            </a:r>
            <a:r>
              <a:rPr sz="600" spc="5" dirty="0">
                <a:solidFill>
                  <a:srgbClr val="171514"/>
                </a:solidFill>
                <a:latin typeface="Microsoft Sans Serif"/>
                <a:cs typeface="Microsoft Sans Serif"/>
              </a:rPr>
              <a:t>2</a:t>
            </a:r>
            <a:endParaRPr sz="600">
              <a:latin typeface="Microsoft Sans Serif"/>
              <a:cs typeface="Microsoft Sans Serif"/>
            </a:endParaRPr>
          </a:p>
        </p:txBody>
      </p:sp>
      <p:sp>
        <p:nvSpPr>
          <p:cNvPr id="55" name="object 55"/>
          <p:cNvSpPr txBox="1"/>
          <p:nvPr/>
        </p:nvSpPr>
        <p:spPr>
          <a:xfrm>
            <a:off x="7272022" y="4733592"/>
            <a:ext cx="187960" cy="182101"/>
          </a:xfrm>
          <a:prstGeom prst="rect">
            <a:avLst/>
          </a:prstGeom>
        </p:spPr>
        <p:txBody>
          <a:bodyPr vert="horz" wrap="square" lIns="0" tIns="12700" rIns="0" bIns="0" rtlCol="0">
            <a:spAutoFit/>
          </a:bodyPr>
          <a:lstStyle/>
          <a:p>
            <a:pPr marL="12700">
              <a:spcBef>
                <a:spcPts val="100"/>
              </a:spcBef>
            </a:pPr>
            <a:r>
              <a:rPr sz="1100" spc="-25" dirty="0">
                <a:solidFill>
                  <a:srgbClr val="171514"/>
                </a:solidFill>
                <a:latin typeface="Microsoft Sans Serif"/>
                <a:cs typeface="Microsoft Sans Serif"/>
              </a:rPr>
              <a:t>(a)</a:t>
            </a:r>
            <a:endParaRPr sz="1100">
              <a:latin typeface="Microsoft Sans Serif"/>
              <a:cs typeface="Microsoft Sans Serif"/>
            </a:endParaRPr>
          </a:p>
        </p:txBody>
      </p:sp>
      <p:sp>
        <p:nvSpPr>
          <p:cNvPr id="56" name="object 56"/>
          <p:cNvSpPr txBox="1"/>
          <p:nvPr/>
        </p:nvSpPr>
        <p:spPr>
          <a:xfrm>
            <a:off x="6259418" y="5106937"/>
            <a:ext cx="840740" cy="410845"/>
          </a:xfrm>
          <a:prstGeom prst="rect">
            <a:avLst/>
          </a:prstGeom>
        </p:spPr>
        <p:txBody>
          <a:bodyPr vert="horz" wrap="square" lIns="0" tIns="12700" rIns="0" bIns="0" rtlCol="0">
            <a:spAutoFit/>
          </a:bodyPr>
          <a:lstStyle/>
          <a:p>
            <a:pPr marL="12700" marR="5080">
              <a:lnSpc>
                <a:spcPct val="142300"/>
              </a:lnSpc>
              <a:spcBef>
                <a:spcPts val="100"/>
              </a:spcBef>
            </a:pPr>
            <a:r>
              <a:rPr sz="650" spc="25" dirty="0">
                <a:solidFill>
                  <a:srgbClr val="171514"/>
                </a:solidFill>
                <a:latin typeface="Microsoft Sans Serif"/>
                <a:cs typeface="Microsoft Sans Serif"/>
              </a:rPr>
              <a:t>conductor </a:t>
            </a:r>
            <a:r>
              <a:rPr sz="650" spc="20" dirty="0">
                <a:solidFill>
                  <a:srgbClr val="171514"/>
                </a:solidFill>
                <a:latin typeface="Microsoft Sans Serif"/>
                <a:cs typeface="Microsoft Sans Serif"/>
              </a:rPr>
              <a:t>de </a:t>
            </a:r>
            <a:r>
              <a:rPr sz="650" spc="25" dirty="0" err="1">
                <a:solidFill>
                  <a:srgbClr val="171514"/>
                </a:solidFill>
                <a:latin typeface="Microsoft Sans Serif"/>
                <a:cs typeface="Microsoft Sans Serif"/>
              </a:rPr>
              <a:t>tierra</a:t>
            </a:r>
            <a:r>
              <a:rPr sz="650" spc="25" dirty="0" smtClean="0">
                <a:solidFill>
                  <a:srgbClr val="171514"/>
                </a:solidFill>
                <a:latin typeface="Microsoft Sans Serif"/>
                <a:cs typeface="Microsoft Sans Serif"/>
              </a:rPr>
              <a:t>,</a:t>
            </a:r>
            <a:r>
              <a:rPr lang="es-ES" sz="650" spc="25" dirty="0" smtClean="0">
                <a:solidFill>
                  <a:srgbClr val="171514"/>
                </a:solidFill>
                <a:latin typeface="Microsoft Sans Serif"/>
                <a:cs typeface="Microsoft Sans Serif"/>
              </a:rPr>
              <a:t> </a:t>
            </a:r>
            <a:r>
              <a:rPr sz="550" spc="25" dirty="0" err="1" smtClean="0">
                <a:solidFill>
                  <a:srgbClr val="171514"/>
                </a:solidFill>
                <a:latin typeface="Microsoft Sans Serif"/>
                <a:cs typeface="Microsoft Sans Serif"/>
              </a:rPr>
              <a:t>tubería</a:t>
            </a:r>
            <a:r>
              <a:rPr sz="550" spc="-30" dirty="0" smtClean="0">
                <a:solidFill>
                  <a:srgbClr val="171514"/>
                </a:solidFill>
                <a:latin typeface="Microsoft Sans Serif"/>
                <a:cs typeface="Microsoft Sans Serif"/>
              </a:rPr>
              <a:t> </a:t>
            </a:r>
            <a:r>
              <a:rPr sz="550" spc="25" dirty="0">
                <a:solidFill>
                  <a:srgbClr val="171514"/>
                </a:solidFill>
                <a:latin typeface="Microsoft Sans Serif"/>
                <a:cs typeface="Microsoft Sans Serif"/>
              </a:rPr>
              <a:t>o</a:t>
            </a:r>
            <a:r>
              <a:rPr sz="550" spc="-25" dirty="0">
                <a:solidFill>
                  <a:srgbClr val="171514"/>
                </a:solidFill>
                <a:latin typeface="Microsoft Sans Serif"/>
                <a:cs typeface="Microsoft Sans Serif"/>
              </a:rPr>
              <a:t> </a:t>
            </a:r>
            <a:r>
              <a:rPr sz="550" spc="20" dirty="0">
                <a:solidFill>
                  <a:srgbClr val="171514"/>
                </a:solidFill>
                <a:latin typeface="Microsoft Sans Serif"/>
                <a:cs typeface="Microsoft Sans Serif"/>
              </a:rPr>
              <a:t>riel</a:t>
            </a:r>
            <a:r>
              <a:rPr sz="550" spc="-25" dirty="0">
                <a:solidFill>
                  <a:srgbClr val="171514"/>
                </a:solidFill>
                <a:latin typeface="Microsoft Sans Serif"/>
                <a:cs typeface="Microsoft Sans Serif"/>
              </a:rPr>
              <a:t> </a:t>
            </a:r>
            <a:r>
              <a:rPr sz="550" spc="15" dirty="0" err="1">
                <a:solidFill>
                  <a:srgbClr val="171514"/>
                </a:solidFill>
                <a:latin typeface="Microsoft Sans Serif"/>
                <a:cs typeface="Microsoft Sans Serif"/>
              </a:rPr>
              <a:t>saliendo</a:t>
            </a:r>
            <a:r>
              <a:rPr sz="550" spc="-25" dirty="0">
                <a:solidFill>
                  <a:srgbClr val="171514"/>
                </a:solidFill>
                <a:latin typeface="Microsoft Sans Serif"/>
                <a:cs typeface="Microsoft Sans Serif"/>
              </a:rPr>
              <a:t> </a:t>
            </a:r>
            <a:r>
              <a:rPr sz="550" spc="15" dirty="0" smtClean="0">
                <a:solidFill>
                  <a:srgbClr val="171514"/>
                </a:solidFill>
                <a:latin typeface="Microsoft Sans Serif"/>
                <a:cs typeface="Microsoft Sans Serif"/>
              </a:rPr>
              <a:t>de</a:t>
            </a:r>
            <a:r>
              <a:rPr lang="es-ES" sz="550" spc="15" dirty="0" smtClean="0">
                <a:solidFill>
                  <a:srgbClr val="171514"/>
                </a:solidFill>
                <a:latin typeface="Microsoft Sans Serif"/>
                <a:cs typeface="Microsoft Sans Serif"/>
              </a:rPr>
              <a:t> </a:t>
            </a:r>
            <a:r>
              <a:rPr sz="550" spc="5" dirty="0" smtClean="0">
                <a:solidFill>
                  <a:srgbClr val="171514"/>
                </a:solidFill>
                <a:latin typeface="Microsoft Sans Serif"/>
                <a:cs typeface="Microsoft Sans Serif"/>
              </a:rPr>
              <a:t>la</a:t>
            </a:r>
            <a:r>
              <a:rPr sz="550" spc="-10" dirty="0" smtClean="0">
                <a:solidFill>
                  <a:srgbClr val="171514"/>
                </a:solidFill>
                <a:latin typeface="Microsoft Sans Serif"/>
                <a:cs typeface="Microsoft Sans Serif"/>
              </a:rPr>
              <a:t> </a:t>
            </a:r>
            <a:r>
              <a:rPr sz="550" spc="10" dirty="0">
                <a:solidFill>
                  <a:srgbClr val="171514"/>
                </a:solidFill>
                <a:latin typeface="Microsoft Sans Serif"/>
                <a:cs typeface="Microsoft Sans Serif"/>
              </a:rPr>
              <a:t>estación</a:t>
            </a:r>
            <a:endParaRPr sz="550" dirty="0">
              <a:latin typeface="Microsoft Sans Serif"/>
              <a:cs typeface="Microsoft Sans Serif"/>
            </a:endParaRPr>
          </a:p>
        </p:txBody>
      </p:sp>
      <p:sp>
        <p:nvSpPr>
          <p:cNvPr id="57" name="object 57"/>
          <p:cNvSpPr txBox="1"/>
          <p:nvPr/>
        </p:nvSpPr>
        <p:spPr>
          <a:xfrm>
            <a:off x="7658124" y="5054073"/>
            <a:ext cx="438784" cy="254557"/>
          </a:xfrm>
          <a:prstGeom prst="rect">
            <a:avLst/>
          </a:prstGeom>
        </p:spPr>
        <p:txBody>
          <a:bodyPr vert="horz" wrap="square" lIns="0" tIns="51435" rIns="0" bIns="0" rtlCol="0">
            <a:spAutoFit/>
          </a:bodyPr>
          <a:lstStyle/>
          <a:p>
            <a:pPr marL="33020" algn="ctr">
              <a:spcBef>
                <a:spcPts val="405"/>
              </a:spcBef>
            </a:pPr>
            <a:r>
              <a:rPr sz="650" spc="25" dirty="0">
                <a:solidFill>
                  <a:srgbClr val="171514"/>
                </a:solidFill>
                <a:latin typeface="Microsoft Sans Serif"/>
                <a:cs typeface="Microsoft Sans Serif"/>
              </a:rPr>
              <a:t>tocar</a:t>
            </a:r>
            <a:endParaRPr sz="650">
              <a:latin typeface="Microsoft Sans Serif"/>
              <a:cs typeface="Microsoft Sans Serif"/>
            </a:endParaRPr>
          </a:p>
          <a:p>
            <a:pPr algn="ctr">
              <a:spcBef>
                <a:spcPts val="235"/>
              </a:spcBef>
            </a:pPr>
            <a:r>
              <a:rPr sz="500" spc="10" dirty="0">
                <a:solidFill>
                  <a:srgbClr val="171514"/>
                </a:solidFill>
                <a:latin typeface="Microsoft Sans Serif"/>
                <a:cs typeface="Microsoft Sans Serif"/>
              </a:rPr>
              <a:t>Voltaje</a:t>
            </a:r>
            <a:r>
              <a:rPr sz="500" u="sng" spc="10" dirty="0">
                <a:solidFill>
                  <a:srgbClr val="171514"/>
                </a:solidFill>
                <a:uFill>
                  <a:solidFill>
                    <a:srgbClr val="171514"/>
                  </a:solidFill>
                </a:uFill>
                <a:latin typeface="Microsoft Sans Serif"/>
                <a:cs typeface="Microsoft Sans Serif"/>
              </a:rPr>
              <a:t>seguro</a:t>
            </a:r>
            <a:endParaRPr sz="500">
              <a:latin typeface="Microsoft Sans Serif"/>
              <a:cs typeface="Microsoft Sans Serif"/>
            </a:endParaRPr>
          </a:p>
        </p:txBody>
      </p:sp>
      <p:sp>
        <p:nvSpPr>
          <p:cNvPr id="58" name="object 58"/>
          <p:cNvSpPr txBox="1"/>
          <p:nvPr/>
        </p:nvSpPr>
        <p:spPr>
          <a:xfrm>
            <a:off x="8569212" y="5167800"/>
            <a:ext cx="476884" cy="216535"/>
          </a:xfrm>
          <a:prstGeom prst="rect">
            <a:avLst/>
          </a:prstGeom>
        </p:spPr>
        <p:txBody>
          <a:bodyPr vert="horz" wrap="square" lIns="0" tIns="24130" rIns="0" bIns="0" rtlCol="0">
            <a:spAutoFit/>
          </a:bodyPr>
          <a:lstStyle/>
          <a:p>
            <a:pPr marL="12700">
              <a:spcBef>
                <a:spcPts val="190"/>
              </a:spcBef>
            </a:pPr>
            <a:r>
              <a:rPr sz="400" spc="10" dirty="0">
                <a:solidFill>
                  <a:srgbClr val="171514"/>
                </a:solidFill>
                <a:latin typeface="Microsoft Sans Serif"/>
                <a:cs typeface="Microsoft Sans Serif"/>
              </a:rPr>
              <a:t>voltaje</a:t>
            </a:r>
            <a:r>
              <a:rPr sz="400" spc="-3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25" dirty="0">
                <a:solidFill>
                  <a:srgbClr val="171514"/>
                </a:solidFill>
                <a:latin typeface="Microsoft Sans Serif"/>
                <a:cs typeface="Microsoft Sans Serif"/>
              </a:rPr>
              <a:t> </a:t>
            </a:r>
            <a:r>
              <a:rPr sz="400" spc="10" dirty="0">
                <a:solidFill>
                  <a:srgbClr val="171514"/>
                </a:solidFill>
                <a:latin typeface="Microsoft Sans Serif"/>
                <a:cs typeface="Microsoft Sans Serif"/>
              </a:rPr>
              <a:t>contacto</a:t>
            </a:r>
            <a:endParaRPr sz="400">
              <a:latin typeface="Microsoft Sans Serif"/>
              <a:cs typeface="Microsoft Sans Serif"/>
            </a:endParaRPr>
          </a:p>
          <a:p>
            <a:pPr marL="74930">
              <a:spcBef>
                <a:spcPts val="150"/>
              </a:spcBef>
            </a:pPr>
            <a:r>
              <a:rPr sz="650" u="sng" spc="20" dirty="0">
                <a:solidFill>
                  <a:srgbClr val="171514"/>
                </a:solidFill>
                <a:uFill>
                  <a:solidFill>
                    <a:srgbClr val="171514"/>
                  </a:solidFill>
                </a:uFill>
                <a:latin typeface="Microsoft Sans Serif"/>
                <a:cs typeface="Microsoft Sans Serif"/>
              </a:rPr>
              <a:t>peligroso</a:t>
            </a:r>
            <a:endParaRPr sz="650">
              <a:latin typeface="Microsoft Sans Serif"/>
              <a:cs typeface="Microsoft Sans Serif"/>
            </a:endParaRPr>
          </a:p>
        </p:txBody>
      </p:sp>
      <p:sp>
        <p:nvSpPr>
          <p:cNvPr id="59" name="object 59"/>
          <p:cNvSpPr txBox="1"/>
          <p:nvPr/>
        </p:nvSpPr>
        <p:spPr>
          <a:xfrm>
            <a:off x="5927987" y="5766822"/>
            <a:ext cx="523875" cy="300082"/>
          </a:xfrm>
          <a:prstGeom prst="rect">
            <a:avLst/>
          </a:prstGeom>
        </p:spPr>
        <p:txBody>
          <a:bodyPr vert="horz" wrap="square" lIns="0" tIns="12700" rIns="0" bIns="0" rtlCol="0">
            <a:spAutoFit/>
          </a:bodyPr>
          <a:lstStyle/>
          <a:p>
            <a:pPr marL="12700">
              <a:spcBef>
                <a:spcPts val="100"/>
              </a:spcBef>
            </a:pPr>
            <a:r>
              <a:rPr sz="650" spc="25" dirty="0">
                <a:solidFill>
                  <a:srgbClr val="171514"/>
                </a:solidFill>
                <a:latin typeface="Microsoft Sans Serif"/>
                <a:cs typeface="Microsoft Sans Serif"/>
              </a:rPr>
              <a:t>cortocircuito</a:t>
            </a:r>
            <a:endParaRPr sz="650" dirty="0">
              <a:latin typeface="Microsoft Sans Serif"/>
              <a:cs typeface="Microsoft Sans Serif"/>
            </a:endParaRPr>
          </a:p>
          <a:p>
            <a:pPr marL="22225">
              <a:spcBef>
                <a:spcPts val="450"/>
              </a:spcBef>
            </a:pPr>
            <a:r>
              <a:rPr lang="es-ES" sz="400" spc="10" dirty="0" smtClean="0">
                <a:solidFill>
                  <a:srgbClr val="171514"/>
                </a:solidFill>
                <a:latin typeface="Microsoft Sans Serif"/>
                <a:cs typeface="Microsoft Sans Serif"/>
              </a:rPr>
              <a:t>de la corriente</a:t>
            </a:r>
            <a:r>
              <a:rPr sz="400" spc="-5" dirty="0" smtClean="0">
                <a:solidFill>
                  <a:srgbClr val="171514"/>
                </a:solidFill>
                <a:latin typeface="Microsoft Sans Serif"/>
                <a:cs typeface="Microsoft Sans Serif"/>
              </a:rPr>
              <a:t> </a:t>
            </a:r>
            <a:r>
              <a:rPr sz="400" spc="-15" dirty="0">
                <a:solidFill>
                  <a:srgbClr val="171514"/>
                </a:solidFill>
                <a:latin typeface="Microsoft Sans Serif"/>
                <a:cs typeface="Microsoft Sans Serif"/>
              </a:rPr>
              <a:t>(</a:t>
            </a:r>
            <a:r>
              <a:rPr sz="400" i="1" spc="20" dirty="0">
                <a:solidFill>
                  <a:srgbClr val="171514"/>
                </a:solidFill>
                <a:latin typeface="Arial"/>
                <a:cs typeface="Arial"/>
              </a:rPr>
              <a:t>I</a:t>
            </a:r>
            <a:r>
              <a:rPr sz="300" i="1" spc="-30" dirty="0">
                <a:solidFill>
                  <a:srgbClr val="171514"/>
                </a:solidFill>
                <a:latin typeface="Arial"/>
                <a:cs typeface="Arial"/>
              </a:rPr>
              <a:t>C</a:t>
            </a:r>
            <a:r>
              <a:rPr sz="300" i="1" spc="10" dirty="0">
                <a:solidFill>
                  <a:srgbClr val="171514"/>
                </a:solidFill>
                <a:latin typeface="Arial"/>
                <a:cs typeface="Arial"/>
              </a:rPr>
              <a:t>arolina</a:t>
            </a:r>
            <a:r>
              <a:rPr sz="300" i="1" spc="-10" dirty="0">
                <a:solidFill>
                  <a:srgbClr val="171514"/>
                </a:solidFill>
                <a:latin typeface="Arial"/>
                <a:cs typeface="Arial"/>
              </a:rPr>
              <a:t> </a:t>
            </a:r>
            <a:r>
              <a:rPr sz="300" i="1" spc="10" dirty="0">
                <a:solidFill>
                  <a:srgbClr val="171514"/>
                </a:solidFill>
                <a:latin typeface="Arial"/>
                <a:cs typeface="Arial"/>
              </a:rPr>
              <a:t>del</a:t>
            </a:r>
            <a:r>
              <a:rPr sz="300" i="1" spc="-10" dirty="0">
                <a:solidFill>
                  <a:srgbClr val="171514"/>
                </a:solidFill>
                <a:latin typeface="Arial"/>
                <a:cs typeface="Arial"/>
              </a:rPr>
              <a:t> </a:t>
            </a:r>
            <a:r>
              <a:rPr sz="300" i="1" dirty="0">
                <a:solidFill>
                  <a:srgbClr val="171514"/>
                </a:solidFill>
                <a:latin typeface="Arial"/>
                <a:cs typeface="Arial"/>
              </a:rPr>
              <a:t>Sur</a:t>
            </a:r>
            <a:r>
              <a:rPr sz="400" spc="-15" dirty="0">
                <a:solidFill>
                  <a:srgbClr val="171514"/>
                </a:solidFill>
                <a:latin typeface="Microsoft Sans Serif"/>
                <a:cs typeface="Microsoft Sans Serif"/>
              </a:rPr>
              <a:t>)</a:t>
            </a:r>
            <a:endParaRPr sz="400" dirty="0">
              <a:latin typeface="Microsoft Sans Serif"/>
              <a:cs typeface="Microsoft Sans Serif"/>
            </a:endParaRPr>
          </a:p>
        </p:txBody>
      </p:sp>
      <p:sp>
        <p:nvSpPr>
          <p:cNvPr id="60" name="object 60"/>
          <p:cNvSpPr txBox="1"/>
          <p:nvPr/>
        </p:nvSpPr>
        <p:spPr>
          <a:xfrm>
            <a:off x="6703489" y="6241306"/>
            <a:ext cx="898525" cy="82074"/>
          </a:xfrm>
          <a:prstGeom prst="rect">
            <a:avLst/>
          </a:prstGeom>
        </p:spPr>
        <p:txBody>
          <a:bodyPr vert="horz" wrap="square" lIns="0" tIns="12700" rIns="0" bIns="0" rtlCol="0">
            <a:spAutoFit/>
          </a:bodyPr>
          <a:lstStyle/>
          <a:p>
            <a:pPr marL="12700">
              <a:spcBef>
                <a:spcPts val="100"/>
              </a:spcBef>
            </a:pPr>
            <a:r>
              <a:rPr sz="450" spc="20" dirty="0">
                <a:solidFill>
                  <a:srgbClr val="171514"/>
                </a:solidFill>
                <a:latin typeface="Microsoft Sans Serif"/>
                <a:cs typeface="Microsoft Sans Serif"/>
              </a:rPr>
              <a:t>alfombra</a:t>
            </a:r>
            <a:r>
              <a:rPr sz="450" spc="-1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5" dirty="0">
                <a:solidFill>
                  <a:srgbClr val="171514"/>
                </a:solidFill>
                <a:latin typeface="Microsoft Sans Serif"/>
                <a:cs typeface="Microsoft Sans Serif"/>
              </a:rPr>
              <a:t> </a:t>
            </a:r>
            <a:r>
              <a:rPr sz="450" spc="20" dirty="0">
                <a:solidFill>
                  <a:srgbClr val="171514"/>
                </a:solidFill>
                <a:latin typeface="Microsoft Sans Serif"/>
                <a:cs typeface="Microsoft Sans Serif"/>
              </a:rPr>
              <a:t>tierra</a:t>
            </a:r>
            <a:r>
              <a:rPr sz="450" spc="-15" dirty="0">
                <a:solidFill>
                  <a:srgbClr val="171514"/>
                </a:solidFill>
                <a:latin typeface="Microsoft Sans Serif"/>
                <a:cs typeface="Microsoft Sans Serif"/>
              </a:rPr>
              <a:t> </a:t>
            </a:r>
            <a:r>
              <a:rPr sz="450" spc="15" dirty="0">
                <a:solidFill>
                  <a:srgbClr val="171514"/>
                </a:solidFill>
                <a:latin typeface="Microsoft Sans Serif"/>
                <a:cs typeface="Microsoft Sans Serif"/>
              </a:rPr>
              <a:t>en</a:t>
            </a:r>
            <a:r>
              <a:rPr sz="450" spc="-15" dirty="0">
                <a:solidFill>
                  <a:srgbClr val="171514"/>
                </a:solidFill>
                <a:latin typeface="Microsoft Sans Serif"/>
                <a:cs typeface="Microsoft Sans Serif"/>
              </a:rPr>
              <a:t> </a:t>
            </a:r>
            <a:r>
              <a:rPr sz="450" spc="5" dirty="0">
                <a:solidFill>
                  <a:srgbClr val="171514"/>
                </a:solidFill>
                <a:latin typeface="Microsoft Sans Serif"/>
                <a:cs typeface="Microsoft Sans Serif"/>
              </a:rPr>
              <a:t>la</a:t>
            </a:r>
            <a:r>
              <a:rPr sz="450" spc="-15" dirty="0">
                <a:solidFill>
                  <a:srgbClr val="171514"/>
                </a:solidFill>
                <a:latin typeface="Microsoft Sans Serif"/>
                <a:cs typeface="Microsoft Sans Serif"/>
              </a:rPr>
              <a:t> </a:t>
            </a:r>
            <a:r>
              <a:rPr sz="450" spc="10" dirty="0">
                <a:solidFill>
                  <a:srgbClr val="171514"/>
                </a:solidFill>
                <a:latin typeface="Microsoft Sans Serif"/>
                <a:cs typeface="Microsoft Sans Serif"/>
              </a:rPr>
              <a:t>estación</a:t>
            </a:r>
            <a:endParaRPr sz="450">
              <a:latin typeface="Microsoft Sans Serif"/>
              <a:cs typeface="Microsoft Sans Serif"/>
            </a:endParaRPr>
          </a:p>
        </p:txBody>
      </p:sp>
      <p:sp>
        <p:nvSpPr>
          <p:cNvPr id="61" name="object 61"/>
          <p:cNvSpPr txBox="1"/>
          <p:nvPr/>
        </p:nvSpPr>
        <p:spPr>
          <a:xfrm>
            <a:off x="7347392" y="6441752"/>
            <a:ext cx="195580" cy="182101"/>
          </a:xfrm>
          <a:prstGeom prst="rect">
            <a:avLst/>
          </a:prstGeom>
        </p:spPr>
        <p:txBody>
          <a:bodyPr vert="horz" wrap="square" lIns="0" tIns="12700" rIns="0" bIns="0" rtlCol="0">
            <a:spAutoFit/>
          </a:bodyPr>
          <a:lstStyle/>
          <a:p>
            <a:pPr marL="12700">
              <a:spcBef>
                <a:spcPts val="100"/>
              </a:spcBef>
            </a:pPr>
            <a:r>
              <a:rPr sz="1100" spc="-5" dirty="0">
                <a:solidFill>
                  <a:srgbClr val="171514"/>
                </a:solidFill>
                <a:latin typeface="Microsoft Sans Serif"/>
                <a:cs typeface="Microsoft Sans Serif"/>
              </a:rPr>
              <a:t>(b)</a:t>
            </a:r>
            <a:endParaRPr sz="1100">
              <a:latin typeface="Microsoft Sans Serif"/>
              <a:cs typeface="Microsoft Sans Serif"/>
            </a:endParaRPr>
          </a:p>
        </p:txBody>
      </p:sp>
      <p:sp>
        <p:nvSpPr>
          <p:cNvPr id="62" name="object 62"/>
          <p:cNvSpPr txBox="1"/>
          <p:nvPr/>
        </p:nvSpPr>
        <p:spPr>
          <a:xfrm>
            <a:off x="5337176" y="6786512"/>
            <a:ext cx="1452245" cy="135935"/>
          </a:xfrm>
          <a:prstGeom prst="rect">
            <a:avLst/>
          </a:prstGeom>
        </p:spPr>
        <p:txBody>
          <a:bodyPr vert="horz" wrap="square" lIns="0" tIns="12700" rIns="0" bIns="0" rtlCol="0">
            <a:spAutoFit/>
          </a:bodyPr>
          <a:lstStyle/>
          <a:p>
            <a:pPr marL="12700">
              <a:spcBef>
                <a:spcPts val="100"/>
              </a:spcBef>
              <a:tabLst>
                <a:tab pos="714375" algn="l"/>
              </a:tabLst>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4.4	</a:t>
            </a:r>
            <a:r>
              <a:rPr sz="500" spc="5" dirty="0">
                <a:solidFill>
                  <a:srgbClr val="171514"/>
                </a:solidFill>
                <a:latin typeface="Microsoft Sans Serif"/>
                <a:cs typeface="Microsoft Sans Serif"/>
              </a:rPr>
              <a:t>Voltaje</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transferencia.</a:t>
            </a:r>
            <a:endParaRPr sz="500">
              <a:latin typeface="Microsoft Sans Serif"/>
              <a:cs typeface="Microsoft Sans Serif"/>
            </a:endParaRPr>
          </a:p>
        </p:txBody>
      </p:sp>
      <p:sp>
        <p:nvSpPr>
          <p:cNvPr id="63" name="object 63"/>
          <p:cNvSpPr txBox="1"/>
          <p:nvPr/>
        </p:nvSpPr>
        <p:spPr>
          <a:xfrm>
            <a:off x="5337176" y="7273484"/>
            <a:ext cx="4308475" cy="506095"/>
          </a:xfrm>
          <a:prstGeom prst="rect">
            <a:avLst/>
          </a:prstGeom>
        </p:spPr>
        <p:txBody>
          <a:bodyPr vert="horz" wrap="square" lIns="0" tIns="12700" rIns="0" bIns="0" rtlCol="0">
            <a:spAutoFit/>
          </a:bodyPr>
          <a:lstStyle/>
          <a:p>
            <a:pPr marL="88900" marR="5080" indent="-76200">
              <a:lnSpc>
                <a:spcPct val="134800"/>
              </a:lnSpc>
              <a:spcBef>
                <a:spcPts val="100"/>
              </a:spcBef>
            </a:pPr>
            <a:r>
              <a:rPr sz="350" spc="-5" dirty="0">
                <a:solidFill>
                  <a:srgbClr val="171514"/>
                </a:solidFill>
                <a:latin typeface="Microsoft Sans Serif"/>
                <a:cs typeface="Microsoft Sans Serif"/>
              </a:rPr>
              <a:t>1</a:t>
            </a:r>
            <a:r>
              <a:rPr sz="550" spc="-5" dirty="0">
                <a:solidFill>
                  <a:srgbClr val="171514"/>
                </a:solidFill>
                <a:latin typeface="Microsoft Sans Serif"/>
                <a:cs typeface="Microsoft Sans Serif"/>
              </a:rPr>
              <a:t>La </a:t>
            </a:r>
            <a:r>
              <a:rPr sz="550" spc="15" dirty="0">
                <a:solidFill>
                  <a:srgbClr val="171514"/>
                </a:solidFill>
                <a:latin typeface="Microsoft Sans Serif"/>
                <a:cs typeface="Microsoft Sans Serif"/>
              </a:rPr>
              <a:t>conexión </a:t>
            </a:r>
            <a:r>
              <a:rPr sz="550" dirty="0">
                <a:solidFill>
                  <a:srgbClr val="171514"/>
                </a:solidFill>
                <a:latin typeface="Microsoft Sans Serif"/>
                <a:cs typeface="Microsoft Sans Serif"/>
              </a:rPr>
              <a:t>a </a:t>
            </a:r>
            <a:r>
              <a:rPr sz="550" spc="25" dirty="0">
                <a:solidFill>
                  <a:srgbClr val="171514"/>
                </a:solidFill>
                <a:latin typeface="Microsoft Sans Serif"/>
                <a:cs typeface="Microsoft Sans Serif"/>
              </a:rPr>
              <a:t>tierra </a:t>
            </a:r>
            <a:r>
              <a:rPr sz="550" spc="10" dirty="0">
                <a:solidFill>
                  <a:srgbClr val="171514"/>
                </a:solidFill>
                <a:latin typeface="Microsoft Sans Serif"/>
                <a:cs typeface="Microsoft Sans Serif"/>
              </a:rPr>
              <a:t>separada </a:t>
            </a:r>
            <a:r>
              <a:rPr sz="550" spc="15" dirty="0">
                <a:solidFill>
                  <a:srgbClr val="171514"/>
                </a:solidFill>
                <a:latin typeface="Microsoft Sans Serif"/>
                <a:cs typeface="Microsoft Sans Serif"/>
              </a:rPr>
              <a:t>en </a:t>
            </a:r>
            <a:r>
              <a:rPr sz="550" spc="5" dirty="0">
                <a:solidFill>
                  <a:srgbClr val="171514"/>
                </a:solidFill>
                <a:latin typeface="Microsoft Sans Serif"/>
                <a:cs typeface="Microsoft Sans Serif"/>
              </a:rPr>
              <a:t>la </a:t>
            </a:r>
            <a:r>
              <a:rPr sz="550" spc="25" dirty="0">
                <a:solidFill>
                  <a:srgbClr val="171514"/>
                </a:solidFill>
                <a:latin typeface="Microsoft Sans Serif"/>
                <a:cs typeface="Microsoft Sans Serif"/>
              </a:rPr>
              <a:t>fuente </a:t>
            </a:r>
            <a:r>
              <a:rPr sz="550" spc="15" dirty="0">
                <a:solidFill>
                  <a:srgbClr val="171514"/>
                </a:solidFill>
                <a:latin typeface="Microsoft Sans Serif"/>
                <a:cs typeface="Microsoft Sans Serif"/>
              </a:rPr>
              <a:t>de </a:t>
            </a:r>
            <a:r>
              <a:rPr sz="550" spc="20" dirty="0">
                <a:solidFill>
                  <a:srgbClr val="171514"/>
                </a:solidFill>
                <a:latin typeface="Microsoft Sans Serif"/>
                <a:cs typeface="Microsoft Sans Serif"/>
              </a:rPr>
              <a:t>alimentación </a:t>
            </a:r>
            <a:r>
              <a:rPr sz="550" spc="5" dirty="0">
                <a:solidFill>
                  <a:srgbClr val="171514"/>
                </a:solidFill>
                <a:latin typeface="Microsoft Sans Serif"/>
                <a:cs typeface="Microsoft Sans Serif"/>
              </a:rPr>
              <a:t>y </a:t>
            </a:r>
            <a:r>
              <a:rPr sz="550" spc="15" dirty="0">
                <a:solidFill>
                  <a:srgbClr val="171514"/>
                </a:solidFill>
                <a:latin typeface="Microsoft Sans Serif"/>
                <a:cs typeface="Microsoft Sans Serif"/>
              </a:rPr>
              <a:t>en </a:t>
            </a:r>
            <a:r>
              <a:rPr sz="550" spc="10" dirty="0">
                <a:solidFill>
                  <a:srgbClr val="171514"/>
                </a:solidFill>
                <a:latin typeface="Microsoft Sans Serif"/>
                <a:cs typeface="Microsoft Sans Serif"/>
              </a:rPr>
              <a:t>el </a:t>
            </a:r>
            <a:r>
              <a:rPr sz="550" spc="25" dirty="0">
                <a:solidFill>
                  <a:srgbClr val="171514"/>
                </a:solidFill>
                <a:latin typeface="Microsoft Sans Serif"/>
                <a:cs typeface="Microsoft Sans Serif"/>
              </a:rPr>
              <a:t>extremo </a:t>
            </a:r>
            <a:r>
              <a:rPr sz="550" spc="15" dirty="0">
                <a:solidFill>
                  <a:srgbClr val="171514"/>
                </a:solidFill>
                <a:latin typeface="Microsoft Sans Serif"/>
                <a:cs typeface="Microsoft Sans Serif"/>
              </a:rPr>
              <a:t>de utilización (consumidor) </a:t>
            </a:r>
            <a:r>
              <a:rPr sz="550" spc="25" dirty="0">
                <a:solidFill>
                  <a:srgbClr val="171514"/>
                </a:solidFill>
                <a:latin typeface="Microsoft Sans Serif"/>
                <a:cs typeface="Microsoft Sans Serif"/>
              </a:rPr>
              <a:t>también </a:t>
            </a:r>
            <a:r>
              <a:rPr sz="550" spc="-5" dirty="0">
                <a:solidFill>
                  <a:srgbClr val="171514"/>
                </a:solidFill>
                <a:latin typeface="Microsoft Sans Serif"/>
                <a:cs typeface="Microsoft Sans Serif"/>
              </a:rPr>
              <a:t>es </a:t>
            </a:r>
            <a:r>
              <a:rPr sz="550" spc="5" dirty="0">
                <a:solidFill>
                  <a:srgbClr val="171514"/>
                </a:solidFill>
                <a:latin typeface="Microsoft Sans Serif"/>
                <a:cs typeface="Microsoft Sans Serif"/>
              </a:rPr>
              <a:t>la </a:t>
            </a:r>
            <a:r>
              <a:rPr sz="550" spc="25" dirty="0" err="1">
                <a:solidFill>
                  <a:srgbClr val="171514"/>
                </a:solidFill>
                <a:latin typeface="Microsoft Sans Serif"/>
                <a:cs typeface="Microsoft Sans Serif"/>
              </a:rPr>
              <a:t>fuente</a:t>
            </a:r>
            <a:r>
              <a:rPr sz="550" spc="25" dirty="0">
                <a:solidFill>
                  <a:srgbClr val="171514"/>
                </a:solidFill>
                <a:latin typeface="Microsoft Sans Serif"/>
                <a:cs typeface="Microsoft Sans Serif"/>
              </a:rPr>
              <a:t> </a:t>
            </a:r>
            <a:r>
              <a:rPr sz="550" spc="15" dirty="0" smtClean="0">
                <a:solidFill>
                  <a:srgbClr val="171514"/>
                </a:solidFill>
                <a:latin typeface="Microsoft Sans Serif"/>
                <a:cs typeface="Microsoft Sans Serif"/>
              </a:rPr>
              <a:t>de</a:t>
            </a:r>
            <a:r>
              <a:rPr lang="es-ES" sz="550" spc="15" dirty="0" smtClean="0">
                <a:solidFill>
                  <a:srgbClr val="171514"/>
                </a:solidFill>
                <a:latin typeface="Microsoft Sans Serif"/>
                <a:cs typeface="Microsoft Sans Serif"/>
              </a:rPr>
              <a:t> </a:t>
            </a:r>
            <a:r>
              <a:rPr sz="600" spc="30" dirty="0" err="1" smtClean="0">
                <a:solidFill>
                  <a:srgbClr val="171514"/>
                </a:solidFill>
                <a:latin typeface="Microsoft Sans Serif"/>
                <a:cs typeface="Microsoft Sans Serif"/>
              </a:rPr>
              <a:t>ruido</a:t>
            </a:r>
            <a:r>
              <a:rPr sz="600" spc="3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 </a:t>
            </a:r>
            <a:r>
              <a:rPr sz="600" spc="35" dirty="0">
                <a:solidFill>
                  <a:srgbClr val="171514"/>
                </a:solidFill>
                <a:latin typeface="Microsoft Sans Serif"/>
                <a:cs typeface="Microsoft Sans Serif"/>
              </a:rPr>
              <a:t>modo </a:t>
            </a:r>
            <a:r>
              <a:rPr sz="600" spc="30" dirty="0">
                <a:solidFill>
                  <a:srgbClr val="171514"/>
                </a:solidFill>
                <a:latin typeface="Microsoft Sans Serif"/>
                <a:cs typeface="Microsoft Sans Serif"/>
              </a:rPr>
              <a:t>común </a:t>
            </a:r>
            <a:r>
              <a:rPr sz="600" spc="10" dirty="0">
                <a:solidFill>
                  <a:srgbClr val="171514"/>
                </a:solidFill>
                <a:latin typeface="Microsoft Sans Serif"/>
                <a:cs typeface="Microsoft Sans Serif"/>
              </a:rPr>
              <a:t>(voltaje </a:t>
            </a:r>
            <a:r>
              <a:rPr sz="600" spc="5" dirty="0">
                <a:solidFill>
                  <a:srgbClr val="171514"/>
                </a:solidFill>
                <a:latin typeface="Microsoft Sans Serif"/>
                <a:cs typeface="Microsoft Sans Serif"/>
              </a:rPr>
              <a:t>y </a:t>
            </a:r>
            <a:r>
              <a:rPr sz="600" spc="15" dirty="0">
                <a:solidFill>
                  <a:srgbClr val="171514"/>
                </a:solidFill>
                <a:latin typeface="Microsoft Sans Serif"/>
                <a:cs typeface="Microsoft Sans Serif"/>
              </a:rPr>
              <a:t>corriente). </a:t>
            </a:r>
            <a:r>
              <a:rPr sz="600" spc="-25" dirty="0">
                <a:solidFill>
                  <a:srgbClr val="171514"/>
                </a:solidFill>
                <a:latin typeface="Microsoft Sans Serif"/>
                <a:cs typeface="Microsoft Sans Serif"/>
              </a:rPr>
              <a:t>El </a:t>
            </a:r>
            <a:r>
              <a:rPr sz="600" spc="30" dirty="0">
                <a:solidFill>
                  <a:srgbClr val="171514"/>
                </a:solidFill>
                <a:latin typeface="Microsoft Sans Serif"/>
                <a:cs typeface="Microsoft Sans Serif"/>
              </a:rPr>
              <a:t>tratamiento </a:t>
            </a:r>
            <a:r>
              <a:rPr sz="600" spc="20" dirty="0">
                <a:solidFill>
                  <a:srgbClr val="171514"/>
                </a:solidFill>
                <a:latin typeface="Microsoft Sans Serif"/>
                <a:cs typeface="Microsoft Sans Serif"/>
              </a:rPr>
              <a:t>de </a:t>
            </a:r>
            <a:r>
              <a:rPr sz="600" spc="10" dirty="0">
                <a:solidFill>
                  <a:srgbClr val="171514"/>
                </a:solidFill>
                <a:latin typeface="Microsoft Sans Serif"/>
                <a:cs typeface="Microsoft Sans Serif"/>
              </a:rPr>
              <a:t>este </a:t>
            </a:r>
            <a:r>
              <a:rPr sz="600" spc="25" dirty="0">
                <a:solidFill>
                  <a:srgbClr val="171514"/>
                </a:solidFill>
                <a:latin typeface="Microsoft Sans Serif"/>
                <a:cs typeface="Microsoft Sans Serif"/>
              </a:rPr>
              <a:t>tema </a:t>
            </a:r>
            <a:r>
              <a:rPr sz="600" spc="10" dirty="0">
                <a:solidFill>
                  <a:srgbClr val="171514"/>
                </a:solidFill>
                <a:latin typeface="Microsoft Sans Serif"/>
                <a:cs typeface="Microsoft Sans Serif"/>
              </a:rPr>
              <a:t>está </a:t>
            </a:r>
            <a:r>
              <a:rPr sz="600" spc="15" dirty="0">
                <a:solidFill>
                  <a:srgbClr val="171514"/>
                </a:solidFill>
                <a:latin typeface="Microsoft Sans Serif"/>
                <a:cs typeface="Microsoft Sans Serif"/>
              </a:rPr>
              <a:t>más </a:t>
            </a:r>
            <a:r>
              <a:rPr sz="600" spc="10" dirty="0">
                <a:solidFill>
                  <a:srgbClr val="171514"/>
                </a:solidFill>
                <a:latin typeface="Microsoft Sans Serif"/>
                <a:cs typeface="Microsoft Sans Serif"/>
              </a:rPr>
              <a:t>allá </a:t>
            </a:r>
            <a:r>
              <a:rPr sz="600" spc="15" dirty="0">
                <a:solidFill>
                  <a:srgbClr val="171514"/>
                </a:solidFill>
                <a:latin typeface="Microsoft Sans Serif"/>
                <a:cs typeface="Microsoft Sans Serif"/>
              </a:rPr>
              <a:t>del </a:t>
            </a:r>
            <a:r>
              <a:rPr sz="600" spc="5" dirty="0">
                <a:solidFill>
                  <a:srgbClr val="171514"/>
                </a:solidFill>
                <a:latin typeface="Microsoft Sans Serif"/>
                <a:cs typeface="Microsoft Sans Serif"/>
              </a:rPr>
              <a:t>alcance </a:t>
            </a:r>
            <a:r>
              <a:rPr sz="600" spc="20" dirty="0">
                <a:solidFill>
                  <a:srgbClr val="171514"/>
                </a:solidFill>
                <a:latin typeface="Microsoft Sans Serif"/>
                <a:cs typeface="Microsoft Sans Serif"/>
              </a:rPr>
              <a:t>de </a:t>
            </a:r>
            <a:r>
              <a:rPr sz="600" spc="10" dirty="0">
                <a:solidFill>
                  <a:srgbClr val="171514"/>
                </a:solidFill>
                <a:latin typeface="Microsoft Sans Serif"/>
                <a:cs typeface="Microsoft Sans Serif"/>
              </a:rPr>
              <a:t>este </a:t>
            </a:r>
            <a:r>
              <a:rPr sz="600" spc="25" dirty="0">
                <a:solidFill>
                  <a:srgbClr val="171514"/>
                </a:solidFill>
                <a:latin typeface="Microsoft Sans Serif"/>
                <a:cs typeface="Microsoft Sans Serif"/>
              </a:rPr>
              <a:t>libro</a:t>
            </a:r>
            <a:r>
              <a:rPr sz="600" spc="25" dirty="0">
                <a:solidFill>
                  <a:srgbClr val="171514"/>
                </a:solidFill>
                <a:latin typeface="Microsoft Sans Serif"/>
                <a:cs typeface="Microsoft Sans Serif"/>
              </a:rPr>
              <a:t> </a:t>
            </a:r>
            <a:r>
              <a:rPr sz="600" spc="5" dirty="0">
                <a:solidFill>
                  <a:srgbClr val="171514"/>
                </a:solidFill>
                <a:latin typeface="Microsoft Sans Serif"/>
                <a:cs typeface="Microsoft Sans Serif"/>
              </a:rPr>
              <a:t>y </a:t>
            </a:r>
            <a:r>
              <a:rPr sz="600" spc="10" dirty="0" smtClean="0">
                <a:solidFill>
                  <a:srgbClr val="171514"/>
                </a:solidFill>
                <a:latin typeface="Microsoft Sans Serif"/>
                <a:cs typeface="Microsoft Sans Serif"/>
              </a:rPr>
              <a:t>el</a:t>
            </a:r>
            <a:r>
              <a:rPr lang="es-ES" sz="600" spc="10" dirty="0" smtClean="0">
                <a:solidFill>
                  <a:srgbClr val="171514"/>
                </a:solidFill>
                <a:latin typeface="Microsoft Sans Serif"/>
                <a:cs typeface="Microsoft Sans Serif"/>
              </a:rPr>
              <a:t> </a:t>
            </a:r>
            <a:r>
              <a:rPr sz="600" spc="20" dirty="0" smtClean="0">
                <a:solidFill>
                  <a:srgbClr val="171514"/>
                </a:solidFill>
                <a:latin typeface="Microsoft Sans Serif"/>
                <a:cs typeface="Microsoft Sans Serif"/>
              </a:rPr>
              <a:t>lector</a:t>
            </a:r>
            <a:r>
              <a:rPr sz="600" spc="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interesado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puede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consultar</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cualquier</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texto</a:t>
            </a:r>
            <a:r>
              <a:rPr sz="600" spc="5" dirty="0">
                <a:solidFill>
                  <a:srgbClr val="171514"/>
                </a:solidFill>
                <a:latin typeface="Microsoft Sans Serif"/>
                <a:cs typeface="Microsoft Sans Serif"/>
              </a:rPr>
              <a:t> especializado </a:t>
            </a:r>
            <a:r>
              <a:rPr sz="600" spc="20" dirty="0">
                <a:solidFill>
                  <a:srgbClr val="171514"/>
                </a:solidFill>
                <a:latin typeface="Microsoft Sans Serif"/>
                <a:cs typeface="Microsoft Sans Serif"/>
              </a:rPr>
              <a:t>sobre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el</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tema,</a:t>
            </a:r>
            <a:r>
              <a:rPr sz="600" spc="5" dirty="0">
                <a:solidFill>
                  <a:srgbClr val="171514"/>
                </a:solidFill>
                <a:latin typeface="Microsoft Sans Serif"/>
                <a:cs typeface="Microsoft Sans Serif"/>
              </a:rPr>
              <a:t> </a:t>
            </a:r>
            <a:r>
              <a:rPr sz="600" spc="35" dirty="0">
                <a:solidFill>
                  <a:srgbClr val="171514"/>
                </a:solidFill>
                <a:latin typeface="Microsoft Sans Serif"/>
                <a:cs typeface="Microsoft Sans Serif"/>
              </a:rPr>
              <a:t>por</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ejemplo,</a:t>
            </a:r>
            <a:r>
              <a:rPr sz="600" spc="5" dirty="0">
                <a:solidFill>
                  <a:srgbClr val="171514"/>
                </a:solidFill>
                <a:latin typeface="Microsoft Sans Serif"/>
                <a:cs typeface="Microsoft Sans Serif"/>
              </a:rPr>
              <a:t> HWDenny,</a:t>
            </a:r>
            <a:r>
              <a:rPr sz="600" i="1" spc="5" dirty="0">
                <a:solidFill>
                  <a:srgbClr val="171514"/>
                </a:solidFill>
                <a:latin typeface="Arial"/>
                <a:cs typeface="Arial"/>
              </a:rPr>
              <a:t>Puesta</a:t>
            </a:r>
            <a:r>
              <a:rPr sz="600" i="1" spc="-5" dirty="0">
                <a:solidFill>
                  <a:srgbClr val="171514"/>
                </a:solidFill>
                <a:latin typeface="Arial"/>
                <a:cs typeface="Arial"/>
              </a:rPr>
              <a:t> </a:t>
            </a:r>
            <a:r>
              <a:rPr sz="600" i="1" dirty="0">
                <a:solidFill>
                  <a:srgbClr val="171514"/>
                </a:solidFill>
                <a:latin typeface="Arial"/>
                <a:cs typeface="Arial"/>
              </a:rPr>
              <a:t>a</a:t>
            </a:r>
            <a:r>
              <a:rPr sz="600" i="1" spc="-5" dirty="0">
                <a:solidFill>
                  <a:srgbClr val="171514"/>
                </a:solidFill>
                <a:latin typeface="Arial"/>
                <a:cs typeface="Arial"/>
              </a:rPr>
              <a:t> </a:t>
            </a:r>
            <a:r>
              <a:rPr sz="600" i="1" spc="15" dirty="0" smtClean="0">
                <a:solidFill>
                  <a:srgbClr val="171514"/>
                </a:solidFill>
                <a:latin typeface="Arial"/>
                <a:cs typeface="Arial"/>
              </a:rPr>
              <a:t>Tierra</a:t>
            </a:r>
            <a:r>
              <a:rPr lang="es-ES" sz="600" i="1" spc="15" dirty="0" smtClean="0">
                <a:solidFill>
                  <a:srgbClr val="171514"/>
                </a:solidFill>
                <a:latin typeface="Arial"/>
                <a:cs typeface="Arial"/>
              </a:rPr>
              <a:t> </a:t>
            </a:r>
            <a:r>
              <a:rPr sz="600" i="1" spc="20" dirty="0" smtClean="0">
                <a:solidFill>
                  <a:srgbClr val="171514"/>
                </a:solidFill>
                <a:latin typeface="Arial"/>
                <a:cs typeface="Arial"/>
              </a:rPr>
              <a:t>para</a:t>
            </a:r>
            <a:r>
              <a:rPr sz="600" i="1" spc="-15" dirty="0" smtClean="0">
                <a:solidFill>
                  <a:srgbClr val="171514"/>
                </a:solidFill>
                <a:latin typeface="Arial"/>
                <a:cs typeface="Arial"/>
              </a:rPr>
              <a:t> </a:t>
            </a:r>
            <a:r>
              <a:rPr sz="600" i="1" spc="10" dirty="0">
                <a:solidFill>
                  <a:srgbClr val="171514"/>
                </a:solidFill>
                <a:latin typeface="Arial"/>
                <a:cs typeface="Arial"/>
              </a:rPr>
              <a:t>el</a:t>
            </a:r>
            <a:r>
              <a:rPr sz="600" i="1" spc="-15" dirty="0">
                <a:solidFill>
                  <a:srgbClr val="171514"/>
                </a:solidFill>
                <a:latin typeface="Arial"/>
                <a:cs typeface="Arial"/>
              </a:rPr>
              <a:t> </a:t>
            </a:r>
            <a:r>
              <a:rPr sz="600" i="1" spc="20" dirty="0">
                <a:solidFill>
                  <a:srgbClr val="171514"/>
                </a:solidFill>
                <a:latin typeface="Arial"/>
                <a:cs typeface="Arial"/>
              </a:rPr>
              <a:t>Control</a:t>
            </a:r>
            <a:r>
              <a:rPr sz="600" i="1" spc="-15" dirty="0">
                <a:solidFill>
                  <a:srgbClr val="171514"/>
                </a:solidFill>
                <a:latin typeface="Arial"/>
                <a:cs typeface="Arial"/>
              </a:rPr>
              <a:t> </a:t>
            </a:r>
            <a:r>
              <a:rPr sz="600" i="1" spc="20" dirty="0">
                <a:solidFill>
                  <a:srgbClr val="171514"/>
                </a:solidFill>
                <a:latin typeface="Arial"/>
                <a:cs typeface="Arial"/>
              </a:rPr>
              <a:t>de</a:t>
            </a:r>
            <a:r>
              <a:rPr sz="600" i="1" spc="-15" dirty="0">
                <a:solidFill>
                  <a:srgbClr val="171514"/>
                </a:solidFill>
                <a:latin typeface="Arial"/>
                <a:cs typeface="Arial"/>
              </a:rPr>
              <a:t> </a:t>
            </a:r>
            <a:r>
              <a:rPr sz="600" i="1" dirty="0">
                <a:solidFill>
                  <a:srgbClr val="171514"/>
                </a:solidFill>
                <a:latin typeface="Arial"/>
                <a:cs typeface="Arial"/>
              </a:rPr>
              <a:t>EMI</a:t>
            </a:r>
            <a:r>
              <a:rPr sz="600"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Don</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White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Consultants,</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Inc.</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1983,</a:t>
            </a:r>
            <a:r>
              <a:rPr sz="600" spc="-5" dirty="0">
                <a:solidFill>
                  <a:srgbClr val="171514"/>
                </a:solidFill>
                <a:latin typeface="Microsoft Sans Serif"/>
                <a:cs typeface="Microsoft Sans Serif"/>
              </a:rPr>
              <a:t> </a:t>
            </a:r>
            <a:r>
              <a:rPr sz="600" spc="-50" dirty="0">
                <a:solidFill>
                  <a:srgbClr val="171514"/>
                </a:solidFill>
                <a:latin typeface="Microsoft Sans Serif"/>
                <a:cs typeface="Microsoft Sans Serif"/>
              </a:rPr>
              <a:t>EE.</a:t>
            </a:r>
            <a:r>
              <a:rPr sz="600" dirty="0">
                <a:solidFill>
                  <a:srgbClr val="171514"/>
                </a:solidFill>
                <a:latin typeface="Microsoft Sans Serif"/>
                <a:cs typeface="Microsoft Sans Serif"/>
              </a:rPr>
              <a:t> </a:t>
            </a:r>
            <a:r>
              <a:rPr sz="600" dirty="0">
                <a:solidFill>
                  <a:srgbClr val="171514"/>
                </a:solidFill>
                <a:latin typeface="Microsoft Sans Serif"/>
                <a:cs typeface="Microsoft Sans Serif"/>
              </a:rPr>
              <a:t>UU.</a:t>
            </a:r>
            <a:endParaRPr sz="600" dirty="0">
              <a:latin typeface="Microsoft Sans Serif"/>
              <a:cs typeface="Microsoft Sans Serif"/>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878368" y="6712573"/>
            <a:ext cx="200660" cy="304165"/>
          </a:xfrm>
          <a:custGeom>
            <a:avLst/>
            <a:gdLst/>
            <a:ahLst/>
            <a:cxnLst/>
            <a:rect l="l" t="t" r="r" b="b"/>
            <a:pathLst>
              <a:path w="200660" h="304165">
                <a:moveTo>
                  <a:pt x="187718" y="158343"/>
                </a:moveTo>
                <a:lnTo>
                  <a:pt x="86118" y="158343"/>
                </a:lnTo>
                <a:lnTo>
                  <a:pt x="86118" y="161518"/>
                </a:lnTo>
                <a:lnTo>
                  <a:pt x="187718" y="161518"/>
                </a:lnTo>
                <a:lnTo>
                  <a:pt x="187718" y="158343"/>
                </a:lnTo>
                <a:close/>
              </a:path>
              <a:path w="200660" h="304165">
                <a:moveTo>
                  <a:pt x="200406" y="0"/>
                </a:moveTo>
                <a:lnTo>
                  <a:pt x="76187" y="0"/>
                </a:lnTo>
                <a:lnTo>
                  <a:pt x="45135" y="275386"/>
                </a:lnTo>
                <a:lnTo>
                  <a:pt x="17767" y="182397"/>
                </a:lnTo>
                <a:lnTo>
                  <a:pt x="0" y="203682"/>
                </a:lnTo>
                <a:lnTo>
                  <a:pt x="3403" y="206527"/>
                </a:lnTo>
                <a:lnTo>
                  <a:pt x="10655" y="197840"/>
                </a:lnTo>
                <a:lnTo>
                  <a:pt x="41897" y="303999"/>
                </a:lnTo>
                <a:lnTo>
                  <a:pt x="48285" y="303999"/>
                </a:lnTo>
                <a:lnTo>
                  <a:pt x="81864" y="6337"/>
                </a:lnTo>
                <a:lnTo>
                  <a:pt x="200406" y="6337"/>
                </a:lnTo>
                <a:lnTo>
                  <a:pt x="200406" y="0"/>
                </a:lnTo>
                <a:close/>
              </a:path>
            </a:pathLst>
          </a:custGeom>
          <a:solidFill>
            <a:srgbClr val="000000"/>
          </a:solidFill>
        </p:spPr>
        <p:txBody>
          <a:bodyPr wrap="square" lIns="0" tIns="0" rIns="0" bIns="0" rtlCol="0"/>
          <a:lstStyle/>
          <a:p>
            <a:endParaRPr/>
          </a:p>
        </p:txBody>
      </p:sp>
      <p:sp>
        <p:nvSpPr>
          <p:cNvPr id="3" name="object 3"/>
          <p:cNvSpPr/>
          <p:nvPr/>
        </p:nvSpPr>
        <p:spPr>
          <a:xfrm>
            <a:off x="5349876" y="7507060"/>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4" name="object 4"/>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40</a:t>
            </a:r>
            <a:endParaRPr sz="900">
              <a:latin typeface="Arial"/>
              <a:cs typeface="Arial"/>
            </a:endParaRPr>
          </a:p>
        </p:txBody>
      </p:sp>
      <p:sp>
        <p:nvSpPr>
          <p:cNvPr id="5" name="object 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6" name="object 6"/>
          <p:cNvSpPr txBox="1"/>
          <p:nvPr/>
        </p:nvSpPr>
        <p:spPr>
          <a:xfrm>
            <a:off x="5337176" y="745197"/>
            <a:ext cx="4331335" cy="6023316"/>
          </a:xfrm>
          <a:prstGeom prst="rect">
            <a:avLst/>
          </a:prstGeom>
        </p:spPr>
        <p:txBody>
          <a:bodyPr vert="horz" wrap="square" lIns="0" tIns="6985" rIns="0" bIns="0" rtlCol="0">
            <a:spAutoFit/>
          </a:bodyPr>
          <a:lstStyle/>
          <a:p>
            <a:pPr marL="12700" marR="5080" indent="152400">
              <a:lnSpc>
                <a:spcPct val="142900"/>
              </a:lnSpc>
              <a:spcBef>
                <a:spcPts val="55"/>
              </a:spcBef>
            </a:pP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Figura</a:t>
            </a:r>
            <a:r>
              <a:rPr sz="700" dirty="0">
                <a:solidFill>
                  <a:srgbClr val="171514"/>
                </a:solidFill>
                <a:latin typeface="Microsoft Sans Serif"/>
                <a:cs typeface="Microsoft Sans Serif"/>
              </a:rPr>
              <a:t> 4.4a,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absoluto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donde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hombre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está</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parado</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durante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flujo</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una</a:t>
            </a:r>
            <a:r>
              <a:rPr sz="700" spc="3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i="1" spc="25" dirty="0">
                <a:solidFill>
                  <a:srgbClr val="171514"/>
                </a:solidFill>
                <a:latin typeface="Arial"/>
                <a:cs typeface="Arial"/>
              </a:rPr>
              <a:t>I</a:t>
            </a:r>
            <a:r>
              <a:rPr sz="700" spc="25" dirty="0">
                <a:solidFill>
                  <a:srgbClr val="171514"/>
                </a:solidFill>
                <a:latin typeface="Microsoft Sans Serif"/>
                <a:cs typeface="Microsoft Sans Serif"/>
              </a:rPr>
              <a:t>a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de </a:t>
            </a:r>
            <a:r>
              <a:rPr sz="700" spc="40" dirty="0">
                <a:solidFill>
                  <a:srgbClr val="171514"/>
                </a:solidFill>
                <a:latin typeface="Microsoft Sans Serif"/>
                <a:cs typeface="Microsoft Sans Serif"/>
              </a:rPr>
              <a:t>un </a:t>
            </a:r>
            <a:r>
              <a:rPr sz="700" spc="15" dirty="0">
                <a:solidFill>
                  <a:srgbClr val="171514"/>
                </a:solidFill>
                <a:latin typeface="Microsoft Sans Serif"/>
                <a:cs typeface="Microsoft Sans Serif"/>
              </a:rPr>
              <a:t>sistema </a:t>
            </a:r>
            <a:r>
              <a:rPr sz="700" spc="25" dirty="0">
                <a:solidFill>
                  <a:srgbClr val="171514"/>
                </a:solidFill>
                <a:latin typeface="Microsoft Sans Serif"/>
                <a:cs typeface="Microsoft Sans Serif"/>
              </a:rPr>
              <a:t>puesto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10" dirty="0">
                <a:solidFill>
                  <a:srgbClr val="171514"/>
                </a:solidFill>
                <a:latin typeface="Microsoft Sans Serif"/>
                <a:cs typeface="Microsoft Sans Serif"/>
              </a:rPr>
              <a:t>es</a:t>
            </a:r>
            <a:r>
              <a:rPr sz="700" i="1" spc="-10" dirty="0">
                <a:solidFill>
                  <a:srgbClr val="171514"/>
                </a:solidFill>
                <a:latin typeface="Arial"/>
                <a:cs typeface="Arial"/>
              </a:rPr>
              <a:t>V</a:t>
            </a:r>
            <a:r>
              <a:rPr sz="450" i="1" spc="-10" dirty="0">
                <a:solidFill>
                  <a:srgbClr val="171514"/>
                </a:solidFill>
                <a:latin typeface="Arial"/>
                <a:cs typeface="Arial"/>
              </a:rPr>
              <a:t>X</a:t>
            </a:r>
            <a:r>
              <a:rPr sz="700" spc="-10" dirty="0">
                <a:solidFill>
                  <a:srgbClr val="171514"/>
                </a:solidFill>
                <a:latin typeface="Microsoft Sans Serif"/>
                <a:cs typeface="Microsoft Sans Serif"/>
              </a:rPr>
              <a:t>=</a:t>
            </a:r>
            <a:r>
              <a:rPr sz="700" i="1" spc="-10" dirty="0">
                <a:solidFill>
                  <a:srgbClr val="171514"/>
                </a:solidFill>
                <a:latin typeface="Arial"/>
                <a:cs typeface="Arial"/>
              </a:rPr>
              <a:t>yo </a:t>
            </a:r>
            <a:r>
              <a:rPr sz="700" i="1" spc="30" dirty="0">
                <a:solidFill>
                  <a:srgbClr val="171514"/>
                </a:solidFill>
                <a:latin typeface="Arial"/>
                <a:cs typeface="Arial"/>
              </a:rPr>
              <a:t>ρ</a:t>
            </a:r>
            <a:r>
              <a:rPr sz="700" spc="30" dirty="0">
                <a:solidFill>
                  <a:srgbClr val="171514"/>
                </a:solidFill>
                <a:latin typeface="Microsoft Sans Serif"/>
                <a:cs typeface="Microsoft Sans Serif"/>
              </a:rPr>
              <a:t>/2 </a:t>
            </a:r>
            <a:r>
              <a:rPr sz="700" spc="20" dirty="0">
                <a:solidFill>
                  <a:srgbClr val="171514"/>
                </a:solidFill>
                <a:latin typeface="Microsoft Sans Serif"/>
                <a:cs typeface="Microsoft Sans Serif"/>
              </a:rPr>
              <a:t>π</a:t>
            </a:r>
            <a:r>
              <a:rPr sz="700" i="1" spc="20" dirty="0">
                <a:solidFill>
                  <a:srgbClr val="171514"/>
                </a:solidFill>
                <a:latin typeface="Arial"/>
                <a:cs typeface="Arial"/>
              </a:rPr>
              <a:t>X</a:t>
            </a:r>
            <a:r>
              <a:rPr sz="700" spc="20" dirty="0">
                <a:solidFill>
                  <a:srgbClr val="171514"/>
                </a:solidFill>
                <a:latin typeface="Microsoft Sans Serif"/>
                <a:cs typeface="Microsoft Sans Serif"/>
              </a:rPr>
              <a:t>=</a:t>
            </a:r>
            <a:r>
              <a:rPr sz="700" i="1" spc="20" dirty="0">
                <a:solidFill>
                  <a:srgbClr val="171514"/>
                </a:solidFill>
                <a:latin typeface="Arial"/>
                <a:cs typeface="Arial"/>
              </a:rPr>
              <a:t>infrarrojos</a:t>
            </a:r>
            <a:r>
              <a:rPr sz="450" spc="20" dirty="0">
                <a:solidFill>
                  <a:srgbClr val="171514"/>
                </a:solidFill>
                <a:latin typeface="Microsoft Sans Serif"/>
                <a:cs typeface="Microsoft Sans Serif"/>
              </a:rPr>
              <a:t>2</a:t>
            </a:r>
            <a:r>
              <a:rPr sz="700" spc="20" dirty="0">
                <a:solidFill>
                  <a:srgbClr val="171514"/>
                </a:solidFill>
                <a:latin typeface="Microsoft Sans Serif"/>
                <a:cs typeface="Microsoft Sans Serif"/>
              </a:rPr>
              <a:t>. </a:t>
            </a:r>
            <a:r>
              <a:rPr sz="700" spc="-35" dirty="0">
                <a:solidFill>
                  <a:srgbClr val="171514"/>
                </a:solidFill>
                <a:latin typeface="Microsoft Sans Serif"/>
                <a:cs typeface="Microsoft Sans Serif"/>
              </a:rPr>
              <a:t>Si </a:t>
            </a:r>
            <a:r>
              <a:rPr sz="700" spc="10" dirty="0">
                <a:solidFill>
                  <a:srgbClr val="171514"/>
                </a:solidFill>
                <a:latin typeface="Microsoft Sans Serif"/>
                <a:cs typeface="Microsoft Sans Serif"/>
              </a:rPr>
              <a:t>el </a:t>
            </a:r>
            <a:r>
              <a:rPr sz="700" spc="40" dirty="0">
                <a:solidFill>
                  <a:srgbClr val="171514"/>
                </a:solidFill>
                <a:latin typeface="Microsoft Sans Serif"/>
                <a:cs typeface="Microsoft Sans Serif"/>
              </a:rPr>
              <a:t>hombre </a:t>
            </a:r>
            <a:r>
              <a:rPr sz="700" spc="30" dirty="0" err="1" smtClean="0">
                <a:solidFill>
                  <a:srgbClr val="171514"/>
                </a:solidFill>
                <a:latin typeface="Microsoft Sans Serif"/>
                <a:cs typeface="Microsoft Sans Serif"/>
              </a:rPr>
              <a:t>entra</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sz="700" spc="2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contacto </a:t>
            </a:r>
            <a:r>
              <a:rPr sz="700" spc="20" dirty="0">
                <a:solidFill>
                  <a:srgbClr val="171514"/>
                </a:solidFill>
                <a:latin typeface="Microsoft Sans Serif"/>
                <a:cs typeface="Microsoft Sans Serif"/>
              </a:rPr>
              <a:t>con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cuerpo metálico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está </a:t>
            </a:r>
            <a:r>
              <a:rPr sz="700" spc="20" dirty="0">
                <a:solidFill>
                  <a:srgbClr val="171514"/>
                </a:solidFill>
                <a:latin typeface="Microsoft Sans Serif"/>
                <a:cs typeface="Microsoft Sans Serif"/>
              </a:rPr>
              <a:t>conectado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dirty="0">
                <a:solidFill>
                  <a:srgbClr val="171514"/>
                </a:solidFill>
                <a:latin typeface="Microsoft Sans Serif"/>
                <a:cs typeface="Microsoft Sans Serif"/>
              </a:rPr>
              <a:t>a </a:t>
            </a:r>
            <a:r>
              <a:rPr sz="700" spc="15" dirty="0">
                <a:solidFill>
                  <a:srgbClr val="171514"/>
                </a:solidFill>
                <a:latin typeface="Microsoft Sans Serif"/>
                <a:cs typeface="Microsoft Sans Serif"/>
              </a:rPr>
              <a:t>través </a:t>
            </a:r>
            <a:r>
              <a:rPr sz="700" spc="20" dirty="0">
                <a:solidFill>
                  <a:srgbClr val="171514"/>
                </a:solidFill>
                <a:latin typeface="Microsoft Sans Serif"/>
                <a:cs typeface="Microsoft Sans Serif"/>
              </a:rPr>
              <a:t>de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segundo </a:t>
            </a:r>
            <a:r>
              <a:rPr sz="700" spc="15" dirty="0" err="1">
                <a:solidFill>
                  <a:srgbClr val="171514"/>
                </a:solidFill>
                <a:latin typeface="Microsoft Sans Serif"/>
                <a:cs typeface="Microsoft Sans Serif"/>
              </a:rPr>
              <a:t>sistema</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tierra</a:t>
            </a:r>
            <a:r>
              <a:rPr sz="700" spc="3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físicamente separado del </a:t>
            </a:r>
            <a:r>
              <a:rPr sz="700" spc="30" dirty="0">
                <a:solidFill>
                  <a:srgbClr val="171514"/>
                </a:solidFill>
                <a:latin typeface="Microsoft Sans Serif"/>
                <a:cs typeface="Microsoft Sans Serif"/>
              </a:rPr>
              <a:t>primero, </a:t>
            </a:r>
            <a:r>
              <a:rPr sz="700" spc="20" dirty="0">
                <a:solidFill>
                  <a:srgbClr val="171514"/>
                </a:solidFill>
                <a:latin typeface="Microsoft Sans Serif"/>
                <a:cs typeface="Microsoft Sans Serif"/>
              </a:rPr>
              <a:t>entonces </a:t>
            </a:r>
            <a:r>
              <a:rPr sz="700" spc="10" dirty="0">
                <a:solidFill>
                  <a:srgbClr val="171514"/>
                </a:solidFill>
                <a:latin typeface="Microsoft Sans Serif"/>
                <a:cs typeface="Microsoft Sans Serif"/>
              </a:rPr>
              <a:t>este </a:t>
            </a:r>
            <a:r>
              <a:rPr sz="700" spc="-5" dirty="0">
                <a:solidFill>
                  <a:srgbClr val="171514"/>
                </a:solidFill>
                <a:latin typeface="Microsoft Sans Serif"/>
                <a:cs typeface="Microsoft Sans Serif"/>
              </a:rPr>
              <a:t>es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valor del voltaje de </a:t>
            </a:r>
            <a:r>
              <a:rPr sz="700" spc="25" dirty="0" err="1">
                <a:solidFill>
                  <a:srgbClr val="171514"/>
                </a:solidFill>
                <a:latin typeface="Microsoft Sans Serif"/>
                <a:cs typeface="Microsoft Sans Serif"/>
              </a:rPr>
              <a:t>contacto</a:t>
            </a:r>
            <a:r>
              <a:rPr sz="700" spc="25"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que</a:t>
            </a:r>
            <a:r>
              <a:rPr lang="es-ES" sz="700" spc="3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experimentará</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22225" indent="152400">
              <a:lnSpc>
                <a:spcPts val="1200"/>
              </a:lnSpc>
              <a:spcBef>
                <a:spcPts val="100"/>
              </a:spcBef>
            </a:pPr>
            <a:r>
              <a:rPr sz="650" spc="-20" dirty="0">
                <a:solidFill>
                  <a:srgbClr val="171514"/>
                </a:solidFill>
                <a:latin typeface="Microsoft Sans Serif"/>
                <a:cs typeface="Microsoft Sans Serif"/>
              </a:rPr>
              <a:t>En </a:t>
            </a:r>
            <a:r>
              <a:rPr sz="650" spc="10" dirty="0">
                <a:solidFill>
                  <a:srgbClr val="171514"/>
                </a:solidFill>
                <a:latin typeface="Microsoft Sans Serif"/>
                <a:cs typeface="Microsoft Sans Serif"/>
              </a:rPr>
              <a:t>la </a:t>
            </a:r>
            <a:r>
              <a:rPr sz="650" spc="15" dirty="0">
                <a:solidFill>
                  <a:srgbClr val="171514"/>
                </a:solidFill>
                <a:latin typeface="Microsoft Sans Serif"/>
                <a:cs typeface="Microsoft Sans Serif"/>
              </a:rPr>
              <a:t>Figura </a:t>
            </a:r>
            <a:r>
              <a:rPr sz="650" spc="5" dirty="0">
                <a:solidFill>
                  <a:srgbClr val="171514"/>
                </a:solidFill>
                <a:latin typeface="Microsoft Sans Serif"/>
                <a:cs typeface="Microsoft Sans Serif"/>
              </a:rPr>
              <a:t>4.4b, </a:t>
            </a:r>
            <a:r>
              <a:rPr sz="650" spc="10" dirty="0">
                <a:solidFill>
                  <a:srgbClr val="171514"/>
                </a:solidFill>
                <a:latin typeface="Microsoft Sans Serif"/>
                <a:cs typeface="Microsoft Sans Serif"/>
              </a:rPr>
              <a:t>el </a:t>
            </a:r>
            <a:r>
              <a:rPr sz="650" spc="35" dirty="0">
                <a:solidFill>
                  <a:srgbClr val="171514"/>
                </a:solidFill>
                <a:latin typeface="Microsoft Sans Serif"/>
                <a:cs typeface="Microsoft Sans Serif"/>
              </a:rPr>
              <a:t>hombre </a:t>
            </a:r>
            <a:r>
              <a:rPr sz="650" spc="25" dirty="0">
                <a:solidFill>
                  <a:srgbClr val="171514"/>
                </a:solidFill>
                <a:latin typeface="Microsoft Sans Serif"/>
                <a:cs typeface="Microsoft Sans Serif"/>
              </a:rPr>
              <a:t>que </a:t>
            </a:r>
            <a:r>
              <a:rPr sz="650" spc="10" dirty="0">
                <a:solidFill>
                  <a:srgbClr val="171514"/>
                </a:solidFill>
                <a:latin typeface="Microsoft Sans Serif"/>
                <a:cs typeface="Microsoft Sans Serif"/>
              </a:rPr>
              <a:t>está </a:t>
            </a:r>
            <a:r>
              <a:rPr sz="650" spc="25" dirty="0">
                <a:solidFill>
                  <a:srgbClr val="171514"/>
                </a:solidFill>
                <a:latin typeface="Microsoft Sans Serif"/>
                <a:cs typeface="Microsoft Sans Serif"/>
              </a:rPr>
              <a:t>parado </a:t>
            </a:r>
            <a:r>
              <a:rPr sz="650" spc="20" dirty="0">
                <a:solidFill>
                  <a:srgbClr val="171514"/>
                </a:solidFill>
                <a:latin typeface="Microsoft Sans Serif"/>
                <a:cs typeface="Microsoft Sans Serif"/>
              </a:rPr>
              <a:t>en </a:t>
            </a:r>
            <a:r>
              <a:rPr sz="650" spc="10" dirty="0">
                <a:solidFill>
                  <a:srgbClr val="171514"/>
                </a:solidFill>
                <a:latin typeface="Microsoft Sans Serif"/>
                <a:cs typeface="Microsoft Sans Serif"/>
              </a:rPr>
              <a:t>la </a:t>
            </a:r>
            <a:r>
              <a:rPr sz="650" spc="30" dirty="0">
                <a:solidFill>
                  <a:srgbClr val="171514"/>
                </a:solidFill>
                <a:latin typeface="Microsoft Sans Serif"/>
                <a:cs typeface="Microsoft Sans Serif"/>
              </a:rPr>
              <a:t>alfombra </a:t>
            </a:r>
            <a:r>
              <a:rPr sz="650" spc="20" dirty="0">
                <a:solidFill>
                  <a:srgbClr val="171514"/>
                </a:solidFill>
                <a:latin typeface="Microsoft Sans Serif"/>
                <a:cs typeface="Microsoft Sans Serif"/>
              </a:rPr>
              <a:t>de </a:t>
            </a:r>
            <a:r>
              <a:rPr sz="650" spc="30" dirty="0">
                <a:solidFill>
                  <a:srgbClr val="171514"/>
                </a:solidFill>
                <a:latin typeface="Microsoft Sans Serif"/>
                <a:cs typeface="Microsoft Sans Serif"/>
              </a:rPr>
              <a:t>tierra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la </a:t>
            </a:r>
            <a:r>
              <a:rPr sz="650" spc="15" dirty="0" err="1">
                <a:solidFill>
                  <a:srgbClr val="171514"/>
                </a:solidFill>
                <a:latin typeface="Microsoft Sans Serif"/>
                <a:cs typeface="Microsoft Sans Serif"/>
              </a:rPr>
              <a:t>subestación</a:t>
            </a:r>
            <a:r>
              <a:rPr sz="650" spc="15"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correctamente</a:t>
            </a:r>
            <a:r>
              <a:rPr lang="es-ES" sz="650" spc="25"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diseñada</a:t>
            </a:r>
            <a:r>
              <a:rPr sz="650"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a:t>
            </a:r>
            <a:r>
              <a:rPr sz="650" spc="15" dirty="0">
                <a:solidFill>
                  <a:srgbClr val="171514"/>
                </a:solidFill>
                <a:latin typeface="Microsoft Sans Serif"/>
                <a:cs typeface="Microsoft Sans Serif"/>
              </a:rPr>
              <a:t>consulte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Capítulo</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6)</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no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está</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peligro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condiciones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falla</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 </a:t>
            </a:r>
            <a:r>
              <a:rPr sz="650" spc="25" dirty="0">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Sin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embargo,</a:t>
            </a:r>
            <a:r>
              <a:rPr sz="650" dirty="0">
                <a:solidFill>
                  <a:srgbClr val="171514"/>
                </a:solidFill>
                <a:latin typeface="Microsoft Sans Serif"/>
                <a:cs typeface="Microsoft Sans Serif"/>
              </a:rPr>
              <a:t> si</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35" dirty="0" smtClean="0">
                <a:solidFill>
                  <a:srgbClr val="171514"/>
                </a:solidFill>
                <a:latin typeface="Microsoft Sans Serif"/>
                <a:cs typeface="Microsoft Sans Serif"/>
              </a:rPr>
              <a:t>hombre</a:t>
            </a:r>
            <a:r>
              <a:rPr lang="es-ES" sz="650" spc="35" dirty="0" smtClean="0">
                <a:solidFill>
                  <a:srgbClr val="171514"/>
                </a:solidFill>
                <a:latin typeface="Microsoft Sans Serif"/>
                <a:cs typeface="Microsoft Sans Serif"/>
              </a:rPr>
              <a:t> </a:t>
            </a:r>
            <a:r>
              <a:rPr sz="650" spc="25" dirty="0" smtClean="0">
                <a:solidFill>
                  <a:srgbClr val="171514"/>
                </a:solidFill>
                <a:latin typeface="Microsoft Sans Serif"/>
                <a:cs typeface="Microsoft Sans Serif"/>
              </a:rPr>
              <a:t>que</a:t>
            </a:r>
            <a:r>
              <a:rPr sz="650" spc="-5"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encuentra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fuera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estación</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toca</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tubería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o</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riel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sale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0" dirty="0" err="1">
                <a:solidFill>
                  <a:srgbClr val="171514"/>
                </a:solidFill>
                <a:latin typeface="Microsoft Sans Serif"/>
                <a:cs typeface="Microsoft Sans Serif"/>
              </a:rPr>
              <a:t>estación</a:t>
            </a:r>
            <a:r>
              <a:rPr sz="650" spc="10" dirty="0" smtClean="0">
                <a:solidFill>
                  <a:srgbClr val="171514"/>
                </a:solidFill>
                <a:latin typeface="Microsoft Sans Serif"/>
                <a:cs typeface="Microsoft Sans Serif"/>
              </a:rPr>
              <a:t>,</a:t>
            </a:r>
            <a:r>
              <a:rPr lang="es-ES" sz="650" spc="10"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puede</a:t>
            </a:r>
            <a:r>
              <a:rPr sz="650" spc="-10" dirty="0" smtClean="0">
                <a:solidFill>
                  <a:srgbClr val="171514"/>
                </a:solidFill>
                <a:latin typeface="Microsoft Sans Serif"/>
                <a:cs typeface="Microsoft Sans Serif"/>
              </a:rPr>
              <a:t> </a:t>
            </a:r>
            <a:r>
              <a:rPr sz="650" spc="30" dirty="0">
                <a:solidFill>
                  <a:srgbClr val="171514"/>
                </a:solidFill>
                <a:latin typeface="Microsoft Sans Serif"/>
                <a:cs typeface="Microsoft Sans Serif"/>
              </a:rPr>
              <a:t>correr</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peligro</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considerable.</a:t>
            </a:r>
            <a:endParaRPr sz="650" dirty="0">
              <a:latin typeface="Microsoft Sans Serif"/>
              <a:cs typeface="Microsoft Sans Serif"/>
            </a:endParaRPr>
          </a:p>
          <a:p>
            <a:pPr>
              <a:lnSpc>
                <a:spcPct val="100000"/>
              </a:lnSpc>
            </a:pPr>
            <a:endParaRPr sz="900" dirty="0">
              <a:latin typeface="Microsoft Sans Serif"/>
              <a:cs typeface="Microsoft Sans Serif"/>
            </a:endParaRPr>
          </a:p>
          <a:p>
            <a:pPr>
              <a:spcBef>
                <a:spcPts val="40"/>
              </a:spcBef>
            </a:pPr>
            <a:endParaRPr sz="750" dirty="0">
              <a:latin typeface="Microsoft Sans Serif"/>
              <a:cs typeface="Microsoft Sans Serif"/>
            </a:endParaRPr>
          </a:p>
          <a:p>
            <a:pPr marL="194945" lvl="1" indent="-182880">
              <a:buAutoNum type="arabicPeriod" startAt="4"/>
              <a:tabLst>
                <a:tab pos="195580" algn="l"/>
              </a:tabLst>
            </a:pPr>
            <a:r>
              <a:rPr sz="850" b="1" spc="-45" dirty="0">
                <a:solidFill>
                  <a:srgbClr val="171514"/>
                </a:solidFill>
                <a:latin typeface="Arial"/>
                <a:cs typeface="Arial"/>
              </a:rPr>
              <a:t>PUESTA</a:t>
            </a:r>
            <a:r>
              <a:rPr sz="850" b="1" spc="-20" dirty="0">
                <a:solidFill>
                  <a:srgbClr val="171514"/>
                </a:solidFill>
                <a:latin typeface="Arial"/>
                <a:cs typeface="Arial"/>
              </a:rPr>
              <a:t> </a:t>
            </a:r>
            <a:r>
              <a:rPr sz="850" b="1" spc="-30" dirty="0">
                <a:solidFill>
                  <a:srgbClr val="171514"/>
                </a:solidFill>
                <a:latin typeface="Arial"/>
                <a:cs typeface="Arial"/>
              </a:rPr>
              <a:t>A</a:t>
            </a:r>
            <a:r>
              <a:rPr sz="850" b="1" spc="-20" dirty="0">
                <a:solidFill>
                  <a:srgbClr val="171514"/>
                </a:solidFill>
                <a:latin typeface="Arial"/>
                <a:cs typeface="Arial"/>
              </a:rPr>
              <a:t> </a:t>
            </a:r>
            <a:r>
              <a:rPr sz="850" b="1" spc="-30" dirty="0">
                <a:solidFill>
                  <a:srgbClr val="171514"/>
                </a:solidFill>
                <a:latin typeface="Arial"/>
                <a:cs typeface="Arial"/>
              </a:rPr>
              <a:t>TIERRA</a:t>
            </a:r>
            <a:r>
              <a:rPr sz="850" b="1" spc="-20" dirty="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55" dirty="0">
                <a:solidFill>
                  <a:srgbClr val="171514"/>
                </a:solidFill>
                <a:latin typeface="Arial"/>
                <a:cs typeface="Arial"/>
              </a:rPr>
              <a:t>TORRES</a:t>
            </a:r>
            <a:r>
              <a:rPr sz="850" b="1" spc="-20" dirty="0">
                <a:solidFill>
                  <a:srgbClr val="171514"/>
                </a:solidFill>
                <a:latin typeface="Arial"/>
                <a:cs typeface="Arial"/>
              </a:rPr>
              <a:t> </a:t>
            </a:r>
            <a:r>
              <a:rPr sz="850" b="1" spc="-50" dirty="0">
                <a:solidFill>
                  <a:srgbClr val="171514"/>
                </a:solidFill>
                <a:latin typeface="Arial"/>
                <a:cs typeface="Arial"/>
              </a:rPr>
              <a:t>ELÉCTRICAS</a:t>
            </a:r>
            <a:endParaRPr sz="850" dirty="0">
              <a:latin typeface="Arial"/>
              <a:cs typeface="Arial"/>
            </a:endParaRPr>
          </a:p>
          <a:p>
            <a:pPr marL="12700" marR="47625">
              <a:lnSpc>
                <a:spcPct val="142900"/>
              </a:lnSpc>
              <a:spcBef>
                <a:spcPts val="570"/>
              </a:spcBef>
            </a:pPr>
            <a:r>
              <a:rPr sz="700" spc="5" dirty="0">
                <a:solidFill>
                  <a:srgbClr val="171514"/>
                </a:solidFill>
                <a:latin typeface="Microsoft Sans Serif"/>
                <a:cs typeface="Microsoft Sans Serif"/>
              </a:rPr>
              <a:t>Todas </a:t>
            </a:r>
            <a:r>
              <a:rPr sz="700" dirty="0">
                <a:solidFill>
                  <a:srgbClr val="171514"/>
                </a:solidFill>
                <a:latin typeface="Microsoft Sans Serif"/>
                <a:cs typeface="Microsoft Sans Serif"/>
              </a:rPr>
              <a:t>las </a:t>
            </a:r>
            <a:r>
              <a:rPr sz="700" spc="30" dirty="0">
                <a:solidFill>
                  <a:srgbClr val="171514"/>
                </a:solidFill>
                <a:latin typeface="Microsoft Sans Serif"/>
                <a:cs typeface="Microsoft Sans Serif"/>
              </a:rPr>
              <a:t>torres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energía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líneas </a:t>
            </a:r>
            <a:r>
              <a:rPr sz="700" spc="5" dirty="0">
                <a:solidFill>
                  <a:srgbClr val="171514"/>
                </a:solidFill>
                <a:latin typeface="Microsoft Sans Serif"/>
                <a:cs typeface="Microsoft Sans Serif"/>
              </a:rPr>
              <a:t>aéreas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transmisión deben </a:t>
            </a:r>
            <a:r>
              <a:rPr sz="700" spc="20" dirty="0">
                <a:solidFill>
                  <a:srgbClr val="171514"/>
                </a:solidFill>
                <a:latin typeface="Microsoft Sans Serif"/>
                <a:cs typeface="Microsoft Sans Serif"/>
              </a:rPr>
              <a:t>estar </a:t>
            </a:r>
            <a:r>
              <a:rPr sz="700" spc="10" dirty="0">
                <a:solidFill>
                  <a:srgbClr val="171514"/>
                </a:solidFill>
                <a:latin typeface="Microsoft Sans Serif"/>
                <a:cs typeface="Microsoft Sans Serif"/>
              </a:rPr>
              <a:t>conectadas</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err="1" smtClean="0">
                <a:solidFill>
                  <a:srgbClr val="171514"/>
                </a:solidFill>
                <a:latin typeface="Microsoft Sans Serif"/>
                <a:cs typeface="Microsoft Sans Serif"/>
              </a:rPr>
              <a:t>tierra</a:t>
            </a:r>
            <a:r>
              <a:rPr lang="es-ES" sz="700" spc="3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individualmente</a:t>
            </a:r>
            <a:r>
              <a:rPr sz="700" spc="25" dirty="0">
                <a:solidFill>
                  <a:srgbClr val="171514"/>
                </a:solidFill>
                <a:latin typeface="Microsoft Sans Serif"/>
                <a:cs typeface="Microsoft Sans Serif"/>
              </a:rPr>
              <a:t>.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resistencia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tierra, </a:t>
            </a:r>
            <a:r>
              <a:rPr sz="700" spc="30" dirty="0">
                <a:solidFill>
                  <a:srgbClr val="171514"/>
                </a:solidFill>
                <a:latin typeface="Microsoft Sans Serif"/>
                <a:cs typeface="Microsoft Sans Serif"/>
              </a:rPr>
              <a:t>también </a:t>
            </a:r>
            <a:r>
              <a:rPr sz="700" spc="15" dirty="0">
                <a:solidFill>
                  <a:srgbClr val="171514"/>
                </a:solidFill>
                <a:latin typeface="Microsoft Sans Serif"/>
                <a:cs typeface="Microsoft Sans Serif"/>
              </a:rPr>
              <a:t>conocida </a:t>
            </a:r>
            <a:r>
              <a:rPr sz="700" spc="30" dirty="0">
                <a:solidFill>
                  <a:srgbClr val="171514"/>
                </a:solidFill>
                <a:latin typeface="Microsoft Sans Serif"/>
                <a:cs typeface="Microsoft Sans Serif"/>
              </a:rPr>
              <a:t>como </a:t>
            </a:r>
            <a:r>
              <a:rPr sz="700" spc="15" dirty="0">
                <a:solidFill>
                  <a:srgbClr val="171514"/>
                </a:solidFill>
                <a:latin typeface="Microsoft Sans Serif"/>
                <a:cs typeface="Microsoft Sans Serif"/>
              </a:rPr>
              <a:t>resistencia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5" dirty="0">
                <a:solidFill>
                  <a:srgbClr val="171514"/>
                </a:solidFill>
                <a:latin typeface="Microsoft Sans Serif"/>
                <a:cs typeface="Microsoft Sans Serif"/>
              </a:rPr>
              <a:t>base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torre</a:t>
            </a:r>
            <a:r>
              <a:rPr sz="700" spc="30" dirty="0">
                <a:solidFill>
                  <a:srgbClr val="171514"/>
                </a:solidFill>
                <a:latin typeface="Microsoft Sans Serif"/>
                <a:cs typeface="Microsoft Sans Serif"/>
              </a:rPr>
              <a:t>, </a:t>
            </a:r>
            <a:r>
              <a:rPr sz="700" spc="35" dirty="0" smtClean="0">
                <a:solidFill>
                  <a:srgbClr val="171514"/>
                </a:solidFill>
                <a:latin typeface="Microsoft Sans Serif"/>
                <a:cs typeface="Microsoft Sans Serif"/>
              </a:rPr>
              <a:t>no</a:t>
            </a:r>
            <a:r>
              <a:rPr lang="es-ES" sz="700" spc="3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debe</a:t>
            </a:r>
            <a:r>
              <a:rPr sz="700" spc="-5"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exceder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10</a:t>
            </a:r>
            <a:r>
              <a:rPr sz="700" dirty="0">
                <a:solidFill>
                  <a:srgbClr val="171514"/>
                </a:solidFill>
                <a:latin typeface="Microsoft Sans Serif"/>
                <a:cs typeface="Microsoft Sans Serif"/>
              </a:rPr>
              <a:t> Ω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torres</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distancia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inferior</a:t>
            </a:r>
            <a:r>
              <a:rPr sz="700" dirty="0">
                <a:solidFill>
                  <a:srgbClr val="171514"/>
                </a:solidFill>
                <a:latin typeface="Microsoft Sans Serif"/>
                <a:cs typeface="Microsoft Sans Serif"/>
              </a:rPr>
              <a:t> a </a:t>
            </a:r>
            <a:r>
              <a:rPr sz="700" spc="10" dirty="0">
                <a:solidFill>
                  <a:srgbClr val="171514"/>
                </a:solidFill>
                <a:latin typeface="Microsoft Sans Serif"/>
                <a:cs typeface="Microsoft Sans Serif"/>
              </a:rPr>
              <a:t>2</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km</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extremos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línea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20</a:t>
            </a:r>
            <a:r>
              <a:rPr sz="700"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Ω</a:t>
            </a:r>
            <a:r>
              <a:rPr lang="es-ES" sz="70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 </a:t>
            </a:r>
            <a:r>
              <a:rPr sz="700" spc="20" dirty="0">
                <a:solidFill>
                  <a:srgbClr val="171514"/>
                </a:solidFill>
                <a:latin typeface="Microsoft Sans Serif"/>
                <a:cs typeface="Microsoft Sans Serif"/>
              </a:rPr>
              <a:t>todas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demás </a:t>
            </a:r>
            <a:r>
              <a:rPr sz="700" spc="25" dirty="0">
                <a:solidFill>
                  <a:srgbClr val="171514"/>
                </a:solidFill>
                <a:latin typeface="Microsoft Sans Serif"/>
                <a:cs typeface="Microsoft Sans Serif"/>
              </a:rPr>
              <a:t>torres. </a:t>
            </a:r>
            <a:r>
              <a:rPr sz="700" spc="-5" dirty="0">
                <a:solidFill>
                  <a:srgbClr val="171514"/>
                </a:solidFill>
                <a:latin typeface="Microsoft Sans Serif"/>
                <a:cs typeface="Microsoft Sans Serif"/>
              </a:rPr>
              <a:t>Los </a:t>
            </a:r>
            <a:r>
              <a:rPr sz="700" spc="25" dirty="0">
                <a:solidFill>
                  <a:srgbClr val="171514"/>
                </a:solidFill>
                <a:latin typeface="Microsoft Sans Serif"/>
                <a:cs typeface="Microsoft Sans Serif"/>
              </a:rPr>
              <a:t>cimientos </a:t>
            </a:r>
            <a:r>
              <a:rPr sz="700" spc="20" dirty="0">
                <a:solidFill>
                  <a:srgbClr val="171514"/>
                </a:solidFill>
                <a:latin typeface="Microsoft Sans Serif"/>
                <a:cs typeface="Microsoft Sans Serif"/>
              </a:rPr>
              <a:t>de </a:t>
            </a:r>
            <a:r>
              <a:rPr sz="700" spc="40" dirty="0">
                <a:solidFill>
                  <a:srgbClr val="171514"/>
                </a:solidFill>
                <a:latin typeface="Microsoft Sans Serif"/>
                <a:cs typeface="Microsoft Sans Serif"/>
              </a:rPr>
              <a:t>hormigón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los </a:t>
            </a:r>
            <a:r>
              <a:rPr sz="700" spc="30" dirty="0">
                <a:solidFill>
                  <a:srgbClr val="171514"/>
                </a:solidFill>
                <a:latin typeface="Microsoft Sans Serif"/>
                <a:cs typeface="Microsoft Sans Serif"/>
              </a:rPr>
              <a:t>que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fijan </a:t>
            </a:r>
            <a:r>
              <a:rPr sz="700" spc="10" dirty="0">
                <a:solidFill>
                  <a:srgbClr val="171514"/>
                </a:solidFill>
                <a:latin typeface="Microsoft Sans Serif"/>
                <a:cs typeface="Microsoft Sans Serif"/>
              </a:rPr>
              <a:t>los pies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40" dirty="0" err="1">
                <a:solidFill>
                  <a:srgbClr val="171514"/>
                </a:solidFill>
                <a:latin typeface="Microsoft Sans Serif"/>
                <a:cs typeface="Microsoft Sans Serif"/>
              </a:rPr>
              <a:t>torre</a:t>
            </a:r>
            <a:r>
              <a:rPr sz="700" spc="4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pueden</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servir</a:t>
            </a:r>
            <a:r>
              <a:rPr sz="700" spc="2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como </a:t>
            </a:r>
            <a:r>
              <a:rPr sz="700" spc="20" dirty="0">
                <a:solidFill>
                  <a:srgbClr val="171514"/>
                </a:solidFill>
                <a:latin typeface="Microsoft Sans Serif"/>
                <a:cs typeface="Microsoft Sans Serif"/>
              </a:rPr>
              <a:t>electrodos de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aunque, en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mayoría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5" dirty="0">
                <a:solidFill>
                  <a:srgbClr val="171514"/>
                </a:solidFill>
                <a:latin typeface="Microsoft Sans Serif"/>
                <a:cs typeface="Microsoft Sans Serif"/>
              </a:rPr>
              <a:t>casos, es </a:t>
            </a:r>
            <a:r>
              <a:rPr sz="700" spc="25" dirty="0">
                <a:solidFill>
                  <a:srgbClr val="171514"/>
                </a:solidFill>
                <a:latin typeface="Microsoft Sans Serif"/>
                <a:cs typeface="Microsoft Sans Serif"/>
              </a:rPr>
              <a:t>preferible utilizar </a:t>
            </a:r>
            <a:r>
              <a:rPr sz="700" spc="40" dirty="0">
                <a:solidFill>
                  <a:srgbClr val="171514"/>
                </a:solidFill>
                <a:latin typeface="Microsoft Sans Serif"/>
                <a:cs typeface="Microsoft Sans Serif"/>
              </a:rPr>
              <a:t>uno</a:t>
            </a:r>
            <a:r>
              <a:rPr sz="700" spc="40"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arreglos</a:t>
            </a:r>
            <a:r>
              <a:rPr sz="700" spc="2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20" dirty="0">
                <a:solidFill>
                  <a:srgbClr val="171514"/>
                </a:solidFill>
                <a:latin typeface="Microsoft Sans Serif"/>
                <a:cs typeface="Microsoft Sans Serif"/>
              </a:rPr>
              <a:t>puesta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que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muestran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Figura </a:t>
            </a:r>
            <a:r>
              <a:rPr sz="700" dirty="0">
                <a:solidFill>
                  <a:srgbClr val="171514"/>
                </a:solidFill>
                <a:latin typeface="Microsoft Sans Serif"/>
                <a:cs typeface="Microsoft Sans Serif"/>
              </a:rPr>
              <a:t>4.5. </a:t>
            </a:r>
            <a:r>
              <a:rPr sz="700" spc="-20" dirty="0">
                <a:solidFill>
                  <a:srgbClr val="171514"/>
                </a:solidFill>
                <a:latin typeface="Microsoft Sans Serif"/>
                <a:cs typeface="Microsoft Sans Serif"/>
              </a:rPr>
              <a:t>En </a:t>
            </a:r>
            <a:r>
              <a:rPr sz="700" spc="20" dirty="0">
                <a:solidFill>
                  <a:srgbClr val="171514"/>
                </a:solidFill>
                <a:latin typeface="Microsoft Sans Serif"/>
                <a:cs typeface="Microsoft Sans Serif"/>
              </a:rPr>
              <a:t>algunos </a:t>
            </a:r>
            <a:r>
              <a:rPr sz="700" spc="-5" dirty="0">
                <a:solidFill>
                  <a:srgbClr val="171514"/>
                </a:solidFill>
                <a:latin typeface="Microsoft Sans Serif"/>
                <a:cs typeface="Microsoft Sans Serif"/>
              </a:rPr>
              <a:t>casos, </a:t>
            </a:r>
            <a:r>
              <a:rPr sz="700" spc="25" dirty="0">
                <a:solidFill>
                  <a:srgbClr val="171514"/>
                </a:solidFill>
                <a:latin typeface="Microsoft Sans Serif"/>
                <a:cs typeface="Microsoft Sans Serif"/>
              </a:rPr>
              <a:t>puede </a:t>
            </a:r>
            <a:r>
              <a:rPr sz="700" spc="15" dirty="0" err="1">
                <a:solidFill>
                  <a:srgbClr val="171514"/>
                </a:solidFill>
                <a:latin typeface="Microsoft Sans Serif"/>
                <a:cs typeface="Microsoft Sans Serif"/>
              </a:rPr>
              <a:t>ser</a:t>
            </a:r>
            <a:r>
              <a:rPr sz="700" spc="1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necesario</a:t>
            </a:r>
            <a:r>
              <a:rPr lang="es-ES" sz="700" spc="1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usar</a:t>
            </a:r>
            <a:r>
              <a:rPr sz="700" spc="2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una </a:t>
            </a:r>
            <a:r>
              <a:rPr sz="700" spc="35" dirty="0">
                <a:solidFill>
                  <a:srgbClr val="171514"/>
                </a:solidFill>
                <a:latin typeface="Microsoft Sans Serif"/>
                <a:cs typeface="Microsoft Sans Serif"/>
              </a:rPr>
              <a:t>gran </a:t>
            </a:r>
            <a:r>
              <a:rPr sz="700" spc="20" dirty="0">
                <a:solidFill>
                  <a:srgbClr val="171514"/>
                </a:solidFill>
                <a:latin typeface="Microsoft Sans Serif"/>
                <a:cs typeface="Microsoft Sans Serif"/>
              </a:rPr>
              <a:t>cantidad de </a:t>
            </a:r>
            <a:r>
              <a:rPr sz="700" spc="5" dirty="0">
                <a:solidFill>
                  <a:srgbClr val="171514"/>
                </a:solidFill>
                <a:latin typeface="Microsoft Sans Serif"/>
                <a:cs typeface="Microsoft Sans Serif"/>
              </a:rPr>
              <a:t>cables </a:t>
            </a:r>
            <a:r>
              <a:rPr sz="700" spc="25" dirty="0">
                <a:solidFill>
                  <a:srgbClr val="171514"/>
                </a:solidFill>
                <a:latin typeface="Microsoft Sans Serif"/>
                <a:cs typeface="Microsoft Sans Serif"/>
              </a:rPr>
              <a:t>enterrados, </a:t>
            </a:r>
            <a:r>
              <a:rPr sz="700" spc="15" dirty="0">
                <a:solidFill>
                  <a:srgbClr val="171514"/>
                </a:solidFill>
                <a:latin typeface="Microsoft Sans Serif"/>
                <a:cs typeface="Microsoft Sans Serif"/>
              </a:rPr>
              <a:t>especialmente </a:t>
            </a:r>
            <a:r>
              <a:rPr sz="700" dirty="0">
                <a:solidFill>
                  <a:srgbClr val="171514"/>
                </a:solidFill>
                <a:latin typeface="Microsoft Sans Serif"/>
                <a:cs typeface="Microsoft Sans Serif"/>
              </a:rPr>
              <a:t>si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suelo </a:t>
            </a:r>
            <a:r>
              <a:rPr sz="700" spc="-5" dirty="0">
                <a:solidFill>
                  <a:srgbClr val="171514"/>
                </a:solidFill>
                <a:latin typeface="Microsoft Sans Serif"/>
                <a:cs typeface="Microsoft Sans Serif"/>
              </a:rPr>
              <a:t>es </a:t>
            </a:r>
            <a:r>
              <a:rPr sz="700" spc="20" dirty="0">
                <a:solidFill>
                  <a:srgbClr val="171514"/>
                </a:solidFill>
                <a:latin typeface="Microsoft Sans Serif"/>
                <a:cs typeface="Microsoft Sans Serif"/>
              </a:rPr>
              <a:t>rocoso </a:t>
            </a:r>
            <a:r>
              <a:rPr sz="700" spc="30" dirty="0">
                <a:solidFill>
                  <a:srgbClr val="171514"/>
                </a:solidFill>
                <a:latin typeface="Microsoft Sans Serif"/>
                <a:cs typeface="Microsoft Sans Serif"/>
              </a:rPr>
              <a:t>o </a:t>
            </a:r>
            <a:r>
              <a:rPr sz="700" spc="10" dirty="0">
                <a:solidFill>
                  <a:srgbClr val="171514"/>
                </a:solidFill>
                <a:latin typeface="Microsoft Sans Serif"/>
                <a:cs typeface="Microsoft Sans Serif"/>
              </a:rPr>
              <a:t>la </a:t>
            </a:r>
            <a:r>
              <a:rPr sz="700" spc="20" dirty="0" err="1">
                <a:solidFill>
                  <a:srgbClr val="171514"/>
                </a:solidFill>
                <a:latin typeface="Microsoft Sans Serif"/>
                <a:cs typeface="Microsoft Sans Serif"/>
              </a:rPr>
              <a:t>resistividad</a:t>
            </a:r>
            <a:r>
              <a:rPr sz="700" spc="2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suelo</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es </a:t>
            </a:r>
            <a:r>
              <a:rPr sz="700" spc="40" dirty="0">
                <a:solidFill>
                  <a:srgbClr val="171514"/>
                </a:solidFill>
                <a:latin typeface="Microsoft Sans Serif"/>
                <a:cs typeface="Microsoft Sans Serif"/>
              </a:rPr>
              <a:t>muy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alta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debido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condiciones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extremadamente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secas</a:t>
            </a:r>
            <a:r>
              <a:rPr sz="700" spc="-1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351790" lvl="2" indent="-339725">
              <a:spcBef>
                <a:spcPts val="790"/>
              </a:spcBef>
              <a:buAutoNum type="arabicPeriod"/>
              <a:tabLst>
                <a:tab pos="352425" algn="l"/>
              </a:tabLst>
            </a:pPr>
            <a:r>
              <a:rPr sz="1050" b="1" spc="20" dirty="0">
                <a:solidFill>
                  <a:srgbClr val="171514"/>
                </a:solidFill>
                <a:latin typeface="Arial"/>
                <a:cs typeface="Arial"/>
              </a:rPr>
              <a:t>y</a:t>
            </a:r>
            <a:r>
              <a:rPr sz="700" b="1" spc="20" dirty="0">
                <a:solidFill>
                  <a:srgbClr val="171514"/>
                </a:solidFill>
                <a:latin typeface="Arial"/>
                <a:cs typeface="Arial"/>
              </a:rPr>
              <a:t>efecto</a:t>
            </a:r>
            <a:r>
              <a:rPr sz="700" b="1" spc="-30" dirty="0">
                <a:solidFill>
                  <a:srgbClr val="171514"/>
                </a:solidFill>
                <a:latin typeface="Arial"/>
                <a:cs typeface="Arial"/>
              </a:rPr>
              <a:t> </a:t>
            </a:r>
            <a:r>
              <a:rPr sz="700" b="1" spc="10" dirty="0" err="1">
                <a:solidFill>
                  <a:srgbClr val="171514"/>
                </a:solidFill>
                <a:latin typeface="Arial"/>
                <a:cs typeface="Arial"/>
              </a:rPr>
              <a:t>de</a:t>
            </a:r>
            <a:r>
              <a:rPr sz="1050" b="1" spc="10" dirty="0" err="1">
                <a:solidFill>
                  <a:srgbClr val="171514"/>
                </a:solidFill>
                <a:latin typeface="Arial"/>
                <a:cs typeface="Arial"/>
              </a:rPr>
              <a:t>o</a:t>
            </a:r>
            <a:r>
              <a:rPr sz="700" b="1" spc="10" dirty="0" err="1">
                <a:solidFill>
                  <a:srgbClr val="171514"/>
                </a:solidFill>
                <a:latin typeface="Arial"/>
                <a:cs typeface="Arial"/>
              </a:rPr>
              <a:t>cabeza</a:t>
            </a:r>
            <a:r>
              <a:rPr sz="700" b="1" spc="-25" dirty="0">
                <a:solidFill>
                  <a:srgbClr val="171514"/>
                </a:solidFill>
                <a:latin typeface="Arial"/>
                <a:cs typeface="Arial"/>
              </a:rPr>
              <a:t> </a:t>
            </a:r>
            <a:r>
              <a:rPr sz="700" b="1" spc="30" dirty="0" err="1" smtClean="0">
                <a:solidFill>
                  <a:srgbClr val="171514"/>
                </a:solidFill>
                <a:latin typeface="Arial"/>
                <a:cs typeface="Arial"/>
              </a:rPr>
              <a:t>verde</a:t>
            </a:r>
            <a:r>
              <a:rPr lang="es-ES" sz="1050" b="1" spc="30" dirty="0" smtClean="0">
                <a:solidFill>
                  <a:srgbClr val="171514"/>
                </a:solidFill>
                <a:latin typeface="Arial"/>
                <a:cs typeface="Arial"/>
              </a:rPr>
              <a:t>g</a:t>
            </a:r>
            <a:r>
              <a:rPr sz="700" b="1" spc="30" dirty="0" err="1" smtClean="0">
                <a:solidFill>
                  <a:srgbClr val="171514"/>
                </a:solidFill>
                <a:latin typeface="Arial"/>
                <a:cs typeface="Arial"/>
              </a:rPr>
              <a:t>redondo</a:t>
            </a:r>
            <a:r>
              <a:rPr sz="1050" b="1" spc="30" dirty="0" err="1" smtClean="0">
                <a:solidFill>
                  <a:srgbClr val="171514"/>
                </a:solidFill>
                <a:latin typeface="Arial"/>
                <a:cs typeface="Arial"/>
              </a:rPr>
              <a:t>W</a:t>
            </a:r>
            <a:r>
              <a:rPr sz="700" b="1" spc="30" dirty="0" err="1" smtClean="0">
                <a:solidFill>
                  <a:srgbClr val="171514"/>
                </a:solidFill>
                <a:latin typeface="Arial"/>
                <a:cs typeface="Arial"/>
              </a:rPr>
              <a:t>ira</a:t>
            </a:r>
            <a:r>
              <a:rPr sz="700" b="1" spc="-30" dirty="0" smtClean="0">
                <a:solidFill>
                  <a:srgbClr val="171514"/>
                </a:solidFill>
                <a:latin typeface="Arial"/>
                <a:cs typeface="Arial"/>
              </a:rPr>
              <a:t> </a:t>
            </a:r>
            <a:r>
              <a:rPr sz="700" b="1" spc="15" dirty="0">
                <a:solidFill>
                  <a:srgbClr val="171514"/>
                </a:solidFill>
                <a:latin typeface="Arial"/>
                <a:cs typeface="Arial"/>
              </a:rPr>
              <a:t>en</a:t>
            </a:r>
            <a:r>
              <a:rPr sz="1050" b="1" spc="15" dirty="0">
                <a:solidFill>
                  <a:srgbClr val="171514"/>
                </a:solidFill>
                <a:latin typeface="Arial"/>
                <a:cs typeface="Arial"/>
              </a:rPr>
              <a:t>t</a:t>
            </a:r>
            <a:r>
              <a:rPr sz="700" b="1" spc="15" dirty="0">
                <a:solidFill>
                  <a:srgbClr val="171514"/>
                </a:solidFill>
                <a:latin typeface="Arial"/>
                <a:cs typeface="Arial"/>
              </a:rPr>
              <a:t>oWer</a:t>
            </a:r>
            <a:r>
              <a:rPr sz="1050" b="1" spc="15" dirty="0">
                <a:solidFill>
                  <a:srgbClr val="171514"/>
                </a:solidFill>
                <a:latin typeface="Arial"/>
                <a:cs typeface="Arial"/>
              </a:rPr>
              <a:t>F</a:t>
            </a:r>
            <a:r>
              <a:rPr sz="700" b="1" spc="15" dirty="0">
                <a:solidFill>
                  <a:srgbClr val="171514"/>
                </a:solidFill>
                <a:latin typeface="Arial"/>
                <a:cs typeface="Arial"/>
              </a:rPr>
              <a:t>oyendo</a:t>
            </a:r>
            <a:r>
              <a:rPr sz="1050" b="1" spc="15" dirty="0">
                <a:solidFill>
                  <a:srgbClr val="171514"/>
                </a:solidFill>
                <a:latin typeface="Arial"/>
                <a:cs typeface="Arial"/>
              </a:rPr>
              <a:t>r</a:t>
            </a:r>
            <a:r>
              <a:rPr sz="700" b="1" spc="15" dirty="0">
                <a:solidFill>
                  <a:srgbClr val="171514"/>
                </a:solidFill>
                <a:latin typeface="Arial"/>
                <a:cs typeface="Arial"/>
              </a:rPr>
              <a:t>eSiStance</a:t>
            </a:r>
            <a:endParaRPr sz="700" dirty="0">
              <a:latin typeface="Arial"/>
              <a:cs typeface="Arial"/>
            </a:endParaRPr>
          </a:p>
          <a:p>
            <a:pPr marL="12700" marR="6350">
              <a:lnSpc>
                <a:spcPct val="133300"/>
              </a:lnSpc>
              <a:spcBef>
                <a:spcPts val="540"/>
              </a:spcBef>
            </a:pPr>
            <a:r>
              <a:rPr sz="750" spc="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proteger</a:t>
            </a:r>
            <a:r>
              <a:rPr sz="750" dirty="0">
                <a:solidFill>
                  <a:srgbClr val="171514"/>
                </a:solidFill>
                <a:latin typeface="Microsoft Sans Serif"/>
                <a:cs typeface="Microsoft Sans Serif"/>
              </a:rPr>
              <a:t> las </a:t>
            </a:r>
            <a:r>
              <a:rPr sz="750" spc="10" dirty="0">
                <a:solidFill>
                  <a:srgbClr val="171514"/>
                </a:solidFill>
                <a:latin typeface="Microsoft Sans Serif"/>
                <a:cs typeface="Microsoft Sans Serif"/>
              </a:rPr>
              <a:t>líneas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aéreas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transmisión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contra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rayos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directos,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mayoría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las </a:t>
            </a:r>
            <a:r>
              <a:rPr sz="750" spc="10" dirty="0" err="1" smtClean="0">
                <a:solidFill>
                  <a:srgbClr val="171514"/>
                </a:solidFill>
                <a:latin typeface="Microsoft Sans Serif"/>
                <a:cs typeface="Microsoft Sans Serif"/>
              </a:rPr>
              <a:t>líneas</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tienen</a:t>
            </a:r>
            <a:r>
              <a:rPr sz="750" spc="3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uno </a:t>
            </a:r>
            <a:r>
              <a:rPr sz="750" spc="35" dirty="0">
                <a:solidFill>
                  <a:srgbClr val="171514"/>
                </a:solidFill>
                <a:latin typeface="Microsoft Sans Serif"/>
                <a:cs typeface="Microsoft Sans Serif"/>
              </a:rPr>
              <a:t>o </a:t>
            </a:r>
            <a:r>
              <a:rPr sz="750" spc="20" dirty="0">
                <a:solidFill>
                  <a:srgbClr val="171514"/>
                </a:solidFill>
                <a:latin typeface="Microsoft Sans Serif"/>
                <a:cs typeface="Microsoft Sans Serif"/>
              </a:rPr>
              <a:t>más </a:t>
            </a:r>
            <a:r>
              <a:rPr sz="750" spc="5" dirty="0">
                <a:solidFill>
                  <a:srgbClr val="171514"/>
                </a:solidFill>
                <a:latin typeface="Microsoft Sans Serif"/>
                <a:cs typeface="Microsoft Sans Serif"/>
              </a:rPr>
              <a:t>cables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tierra montados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parte </a:t>
            </a:r>
            <a:r>
              <a:rPr sz="750" spc="30" dirty="0">
                <a:solidFill>
                  <a:srgbClr val="171514"/>
                </a:solidFill>
                <a:latin typeface="Microsoft Sans Serif"/>
                <a:cs typeface="Microsoft Sans Serif"/>
              </a:rPr>
              <a:t>superior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30" dirty="0">
                <a:solidFill>
                  <a:srgbClr val="171514"/>
                </a:solidFill>
                <a:latin typeface="Microsoft Sans Serif"/>
                <a:cs typeface="Microsoft Sans Serif"/>
              </a:rPr>
              <a:t>torres</a:t>
            </a:r>
            <a:r>
              <a:rPr sz="750" spc="3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extienden</a:t>
            </a:r>
            <a:r>
              <a:rPr sz="750" spc="-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lo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largo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toda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línea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4.6a).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Cualquier</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debido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rayo</a:t>
            </a:r>
            <a:r>
              <a:rPr sz="750" dirty="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o</a:t>
            </a:r>
            <a:r>
              <a:rPr lang="es-ES" sz="750" spc="3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descarga</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disruptiva en </a:t>
            </a:r>
            <a:r>
              <a:rPr sz="750" spc="45" dirty="0">
                <a:solidFill>
                  <a:srgbClr val="171514"/>
                </a:solidFill>
                <a:latin typeface="Microsoft Sans Serif"/>
                <a:cs typeface="Microsoft Sans Serif"/>
              </a:rPr>
              <a:t>un </a:t>
            </a:r>
            <a:r>
              <a:rPr sz="750" spc="20" dirty="0">
                <a:solidFill>
                  <a:srgbClr val="171514"/>
                </a:solidFill>
                <a:latin typeface="Microsoft Sans Serif"/>
                <a:cs typeface="Microsoft Sans Serif"/>
              </a:rPr>
              <a:t>aislador </a:t>
            </a:r>
            <a:r>
              <a:rPr sz="750" spc="25" dirty="0">
                <a:solidFill>
                  <a:srgbClr val="171514"/>
                </a:solidFill>
                <a:latin typeface="Microsoft Sans Serif"/>
                <a:cs typeface="Microsoft Sans Serif"/>
              </a:rPr>
              <a:t>provocará </a:t>
            </a:r>
            <a:r>
              <a:rPr sz="750" spc="10" dirty="0">
                <a:solidFill>
                  <a:srgbClr val="171514"/>
                </a:solidFill>
                <a:latin typeface="Microsoft Sans Serif"/>
                <a:cs typeface="Microsoft Sans Serif"/>
              </a:rPr>
              <a:t>el </a:t>
            </a:r>
            <a:r>
              <a:rPr sz="750" spc="35" dirty="0">
                <a:solidFill>
                  <a:srgbClr val="171514"/>
                </a:solidFill>
                <a:latin typeface="Microsoft Sans Serif"/>
                <a:cs typeface="Microsoft Sans Serif"/>
              </a:rPr>
              <a:t>flujo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corriente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tierra. </a:t>
            </a:r>
            <a:r>
              <a:rPr sz="750" spc="-10" dirty="0">
                <a:solidFill>
                  <a:srgbClr val="171514"/>
                </a:solidFill>
                <a:latin typeface="Microsoft Sans Serif"/>
                <a:cs typeface="Microsoft Sans Serif"/>
              </a:rPr>
              <a:t>Esta </a:t>
            </a:r>
            <a:r>
              <a:rPr sz="750" spc="30" dirty="0" err="1">
                <a:solidFill>
                  <a:srgbClr val="171514"/>
                </a:solidFill>
                <a:latin typeface="Microsoft Sans Serif"/>
                <a:cs typeface="Microsoft Sans Serif"/>
              </a:rPr>
              <a:t>corriente</a:t>
            </a:r>
            <a:r>
              <a:rPr sz="750" spc="3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distribuirá</a:t>
            </a:r>
            <a:r>
              <a:rPr sz="75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cable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todas</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25" dirty="0">
                <a:solidFill>
                  <a:srgbClr val="171514"/>
                </a:solidFill>
                <a:latin typeface="Microsoft Sans Serif"/>
                <a:cs typeface="Microsoft Sans Serif"/>
              </a:rPr>
              <a:t>torres.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Dependiendo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base</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 </a:t>
            </a:r>
            <a:r>
              <a:rPr sz="750" spc="35" dirty="0">
                <a:solidFill>
                  <a:srgbClr val="171514"/>
                </a:solidFill>
                <a:latin typeface="Microsoft Sans Serif"/>
                <a:cs typeface="Microsoft Sans Serif"/>
              </a:rPr>
              <a:t>torre, </a:t>
            </a:r>
            <a:r>
              <a:rPr sz="750" spc="10" dirty="0">
                <a:solidFill>
                  <a:srgbClr val="171514"/>
                </a:solidFill>
                <a:latin typeface="Microsoft Sans Serif"/>
                <a:cs typeface="Microsoft Sans Serif"/>
              </a:rPr>
              <a:t>los </a:t>
            </a:r>
            <a:r>
              <a:rPr sz="750" spc="5" dirty="0">
                <a:solidFill>
                  <a:srgbClr val="171514"/>
                </a:solidFill>
                <a:latin typeface="Microsoft Sans Serif"/>
                <a:cs typeface="Microsoft Sans Serif"/>
              </a:rPr>
              <a:t>cables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y </a:t>
            </a:r>
            <a:r>
              <a:rPr sz="750" dirty="0">
                <a:solidFill>
                  <a:srgbClr val="171514"/>
                </a:solidFill>
                <a:latin typeface="Microsoft Sans Serif"/>
                <a:cs typeface="Microsoft Sans Serif"/>
              </a:rPr>
              <a:t>las </a:t>
            </a:r>
            <a:r>
              <a:rPr sz="750" spc="30" dirty="0">
                <a:solidFill>
                  <a:srgbClr val="171514"/>
                </a:solidFill>
                <a:latin typeface="Microsoft Sans Serif"/>
                <a:cs typeface="Microsoft Sans Serif"/>
              </a:rPr>
              <a:t>torres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elevarán </a:t>
            </a:r>
            <a:r>
              <a:rPr sz="750" dirty="0">
                <a:solidFill>
                  <a:srgbClr val="171514"/>
                </a:solidFill>
                <a:latin typeface="Microsoft Sans Serif"/>
                <a:cs typeface="Microsoft Sans Serif"/>
              </a:rPr>
              <a:t>a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alto </a:t>
            </a:r>
            <a:r>
              <a:rPr sz="750" spc="25" dirty="0">
                <a:solidFill>
                  <a:srgbClr val="171514"/>
                </a:solidFill>
                <a:latin typeface="Microsoft Sans Serif"/>
                <a:cs typeface="Microsoft Sans Serif"/>
              </a:rPr>
              <a:t>potencial sobre </a:t>
            </a:r>
            <a:r>
              <a:rPr sz="750" spc="10" dirty="0">
                <a:solidFill>
                  <a:srgbClr val="171514"/>
                </a:solidFill>
                <a:latin typeface="Microsoft Sans Serif"/>
                <a:cs typeface="Microsoft Sans Serif"/>
              </a:rPr>
              <a:t>el suelo; </a:t>
            </a:r>
            <a:r>
              <a:rPr sz="750" spc="45" dirty="0" err="1">
                <a:solidFill>
                  <a:srgbClr val="171514"/>
                </a:solidFill>
                <a:latin typeface="Microsoft Sans Serif"/>
                <a:cs typeface="Microsoft Sans Serif"/>
              </a:rPr>
              <a:t>por</a:t>
            </a:r>
            <a:r>
              <a:rPr sz="750" spc="4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lo</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tanto</a:t>
            </a:r>
            <a:r>
              <a:rPr sz="750" spc="3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rayo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10</a:t>
            </a:r>
            <a:r>
              <a:rPr sz="750" dirty="0">
                <a:solidFill>
                  <a:srgbClr val="171514"/>
                </a:solidFill>
                <a:latin typeface="Microsoft Sans Serif"/>
                <a:cs typeface="Microsoft Sans Serif"/>
              </a:rPr>
              <a:t> kA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base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torre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10</a:t>
            </a:r>
            <a:r>
              <a:rPr sz="750" dirty="0">
                <a:solidFill>
                  <a:srgbClr val="171514"/>
                </a:solidFill>
                <a:latin typeface="Microsoft Sans Serif"/>
                <a:cs typeface="Microsoft Sans Serif"/>
              </a:rPr>
              <a:t> Ω </a:t>
            </a:r>
            <a:r>
              <a:rPr sz="750" spc="15" dirty="0" err="1">
                <a:solidFill>
                  <a:srgbClr val="171514"/>
                </a:solidFill>
                <a:latin typeface="Microsoft Sans Serif"/>
                <a:cs typeface="Microsoft Sans Serif"/>
              </a:rPr>
              <a:t>elevarán</a:t>
            </a:r>
            <a:r>
              <a:rPr sz="750" spc="-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voltaje</a:t>
            </a:r>
            <a:r>
              <a:rPr sz="750" spc="2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100 </a:t>
            </a:r>
            <a:r>
              <a:rPr sz="750" spc="-15" dirty="0">
                <a:solidFill>
                  <a:srgbClr val="171514"/>
                </a:solidFill>
                <a:latin typeface="Microsoft Sans Serif"/>
                <a:cs typeface="Microsoft Sans Serif"/>
              </a:rPr>
              <a:t>kV. </a:t>
            </a:r>
            <a:r>
              <a:rPr sz="750" spc="-10" dirty="0">
                <a:solidFill>
                  <a:srgbClr val="171514"/>
                </a:solidFill>
                <a:latin typeface="Microsoft Sans Serif"/>
                <a:cs typeface="Microsoft Sans Serif"/>
              </a:rPr>
              <a:t>Este </a:t>
            </a:r>
            <a:r>
              <a:rPr sz="750" spc="15" dirty="0">
                <a:solidFill>
                  <a:srgbClr val="171514"/>
                </a:solidFill>
                <a:latin typeface="Microsoft Sans Serif"/>
                <a:cs typeface="Microsoft Sans Serif"/>
              </a:rPr>
              <a:t>voltaje, además </a:t>
            </a:r>
            <a:r>
              <a:rPr sz="750" spc="20" dirty="0">
                <a:solidFill>
                  <a:srgbClr val="171514"/>
                </a:solidFill>
                <a:latin typeface="Microsoft Sans Serif"/>
                <a:cs typeface="Microsoft Sans Serif"/>
              </a:rPr>
              <a:t>del voltaje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servicio, </a:t>
            </a:r>
            <a:r>
              <a:rPr sz="750" spc="25" dirty="0">
                <a:solidFill>
                  <a:srgbClr val="171514"/>
                </a:solidFill>
                <a:latin typeface="Microsoft Sans Serif"/>
                <a:cs typeface="Microsoft Sans Serif"/>
              </a:rPr>
              <a:t>puede </a:t>
            </a:r>
            <a:r>
              <a:rPr sz="750" spc="10" dirty="0">
                <a:solidFill>
                  <a:srgbClr val="171514"/>
                </a:solidFill>
                <a:latin typeface="Microsoft Sans Serif"/>
                <a:cs typeface="Microsoft Sans Serif"/>
              </a:rPr>
              <a:t>causar </a:t>
            </a:r>
            <a:r>
              <a:rPr sz="750" spc="30" dirty="0" err="1">
                <a:solidFill>
                  <a:srgbClr val="171514"/>
                </a:solidFill>
                <a:latin typeface="Microsoft Sans Serif"/>
                <a:cs typeface="Microsoft Sans Serif"/>
              </a:rPr>
              <a:t>una</a:t>
            </a:r>
            <a:r>
              <a:rPr sz="750" spc="3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descarga</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disruptiva</a:t>
            </a:r>
            <a:r>
              <a:rPr sz="750" spc="25"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entre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conductor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45" dirty="0">
                <a:solidFill>
                  <a:srgbClr val="171514"/>
                </a:solidFill>
                <a:latin typeface="Microsoft Sans Serif"/>
                <a:cs typeface="Microsoft Sans Serif"/>
              </a:rPr>
              <a:t>torre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provocar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falla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línea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tierra. </a:t>
            </a:r>
            <a:r>
              <a:rPr sz="750" spc="-15" dirty="0">
                <a:solidFill>
                  <a:srgbClr val="171514"/>
                </a:solidFill>
                <a:latin typeface="Microsoft Sans Serif"/>
                <a:cs typeface="Microsoft Sans Serif"/>
              </a:rPr>
              <a:t>La </a:t>
            </a:r>
            <a:r>
              <a:rPr sz="750" spc="35" dirty="0" err="1">
                <a:solidFill>
                  <a:srgbClr val="171514"/>
                </a:solidFill>
                <a:latin typeface="Microsoft Sans Serif"/>
                <a:cs typeface="Microsoft Sans Serif"/>
              </a:rPr>
              <a:t>figura</a:t>
            </a:r>
            <a:r>
              <a:rPr sz="750" spc="35"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4.6b</a:t>
            </a:r>
            <a:r>
              <a:rPr lang="es-ES" sz="750" spc="1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muestra</a:t>
            </a:r>
            <a:r>
              <a:rPr sz="75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red</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equivalente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que</a:t>
            </a:r>
            <a:r>
              <a:rPr sz="750" i="1" spc="20" dirty="0">
                <a:solidFill>
                  <a:srgbClr val="171514"/>
                </a:solidFill>
                <a:latin typeface="Arial"/>
                <a:cs typeface="Arial"/>
              </a:rPr>
              <a:t>R</a:t>
            </a:r>
            <a:r>
              <a:rPr sz="750" spc="20" dirty="0">
                <a:solidFill>
                  <a:srgbClr val="171514"/>
                </a:solidFill>
                <a:latin typeface="Microsoft Sans Serif"/>
                <a:cs typeface="Microsoft Sans Serif"/>
              </a:rPr>
              <a:t>representa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independiente</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35" dirty="0" err="1">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cada</a:t>
            </a:r>
            <a:r>
              <a:rPr sz="750" spc="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torre </a:t>
            </a:r>
            <a:r>
              <a:rPr sz="750" spc="5" dirty="0">
                <a:solidFill>
                  <a:srgbClr val="171514"/>
                </a:solidFill>
                <a:latin typeface="Microsoft Sans Serif"/>
                <a:cs typeface="Microsoft Sans Serif"/>
              </a:rPr>
              <a:t>(esta </a:t>
            </a:r>
            <a:r>
              <a:rPr sz="750" spc="15" dirty="0">
                <a:solidFill>
                  <a:srgbClr val="171514"/>
                </a:solidFill>
                <a:latin typeface="Microsoft Sans Serif"/>
                <a:cs typeface="Microsoft Sans Serif"/>
              </a:rPr>
              <a:t>resistencia </a:t>
            </a:r>
            <a:r>
              <a:rPr sz="750" spc="25" dirty="0">
                <a:solidFill>
                  <a:srgbClr val="171514"/>
                </a:solidFill>
                <a:latin typeface="Microsoft Sans Serif"/>
                <a:cs typeface="Microsoft Sans Serif"/>
              </a:rPr>
              <a:t>puede variar </a:t>
            </a:r>
            <a:r>
              <a:rPr sz="750" spc="30" dirty="0">
                <a:solidFill>
                  <a:srgbClr val="171514"/>
                </a:solidFill>
                <a:latin typeface="Microsoft Sans Serif"/>
                <a:cs typeface="Microsoft Sans Serif"/>
              </a:rPr>
              <a:t>ligeramente </a:t>
            </a:r>
            <a:r>
              <a:rPr sz="750" spc="35" dirty="0">
                <a:solidFill>
                  <a:srgbClr val="171514"/>
                </a:solidFill>
                <a:latin typeface="Microsoft Sans Serif"/>
                <a:cs typeface="Microsoft Sans Serif"/>
              </a:rPr>
              <a:t>entre </a:t>
            </a:r>
            <a:r>
              <a:rPr sz="750" spc="25" dirty="0">
                <a:solidFill>
                  <a:srgbClr val="171514"/>
                </a:solidFill>
                <a:latin typeface="Microsoft Sans Serif"/>
                <a:cs typeface="Microsoft Sans Serif"/>
              </a:rPr>
              <a:t>torres, </a:t>
            </a:r>
            <a:r>
              <a:rPr sz="750" spc="35" dirty="0">
                <a:solidFill>
                  <a:srgbClr val="171514"/>
                </a:solidFill>
                <a:latin typeface="Microsoft Sans Serif"/>
                <a:cs typeface="Microsoft Sans Serif"/>
              </a:rPr>
              <a:t>pero </a:t>
            </a:r>
            <a:r>
              <a:rPr sz="750" spc="15" dirty="0">
                <a:solidFill>
                  <a:srgbClr val="171514"/>
                </a:solidFill>
                <a:latin typeface="Microsoft Sans Serif"/>
                <a:cs typeface="Microsoft Sans Serif"/>
              </a:rPr>
              <a:t>tales </a:t>
            </a:r>
            <a:r>
              <a:rPr sz="750" spc="15" dirty="0" err="1">
                <a:solidFill>
                  <a:srgbClr val="171514"/>
                </a:solidFill>
                <a:latin typeface="Microsoft Sans Serif"/>
                <a:cs typeface="Microsoft Sans Serif"/>
              </a:rPr>
              <a:t>variaciones</a:t>
            </a:r>
            <a:r>
              <a:rPr sz="750" spc="1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son</a:t>
            </a:r>
            <a:r>
              <a:rPr lang="es-ES" sz="750" spc="2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pequeñas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pueden </a:t>
            </a:r>
            <a:r>
              <a:rPr sz="750" spc="10" dirty="0">
                <a:solidFill>
                  <a:srgbClr val="171514"/>
                </a:solidFill>
                <a:latin typeface="Microsoft Sans Serif"/>
                <a:cs typeface="Microsoft Sans Serif"/>
              </a:rPr>
              <a:t>despreciarse) y</a:t>
            </a:r>
            <a:r>
              <a:rPr sz="750" i="1" spc="10" dirty="0">
                <a:solidFill>
                  <a:srgbClr val="171514"/>
                </a:solidFill>
                <a:latin typeface="Arial"/>
                <a:cs typeface="Arial"/>
              </a:rPr>
              <a:t>r</a:t>
            </a:r>
            <a:r>
              <a:rPr sz="750" spc="10" dirty="0">
                <a:solidFill>
                  <a:srgbClr val="171514"/>
                </a:solidFill>
                <a:latin typeface="Microsoft Sans Serif"/>
                <a:cs typeface="Microsoft Sans Serif"/>
              </a:rPr>
              <a:t>es la </a:t>
            </a:r>
            <a:r>
              <a:rPr sz="750" spc="15" dirty="0">
                <a:solidFill>
                  <a:srgbClr val="171514"/>
                </a:solidFill>
                <a:latin typeface="Microsoft Sans Serif"/>
                <a:cs typeface="Microsoft Sans Serif"/>
              </a:rPr>
              <a:t>resistencia </a:t>
            </a:r>
            <a:r>
              <a:rPr sz="750" spc="35" dirty="0">
                <a:solidFill>
                  <a:srgbClr val="171514"/>
                </a:solidFill>
                <a:latin typeface="Microsoft Sans Serif"/>
                <a:cs typeface="Microsoft Sans Serif"/>
              </a:rPr>
              <a:t>entre </a:t>
            </a:r>
            <a:r>
              <a:rPr sz="750" spc="20" dirty="0">
                <a:solidFill>
                  <a:srgbClr val="171514"/>
                </a:solidFill>
                <a:latin typeface="Microsoft Sans Serif"/>
                <a:cs typeface="Microsoft Sans Serif"/>
              </a:rPr>
              <a:t>dos </a:t>
            </a:r>
            <a:r>
              <a:rPr sz="750" spc="30" dirty="0">
                <a:solidFill>
                  <a:srgbClr val="171514"/>
                </a:solidFill>
                <a:latin typeface="Microsoft Sans Serif"/>
                <a:cs typeface="Microsoft Sans Serif"/>
              </a:rPr>
              <a:t>torres </a:t>
            </a:r>
            <a:r>
              <a:rPr sz="750" dirty="0">
                <a:solidFill>
                  <a:srgbClr val="171514"/>
                </a:solidFill>
                <a:latin typeface="Microsoft Sans Serif"/>
                <a:cs typeface="Microsoft Sans Serif"/>
              </a:rPr>
              <a:t>sucesivas</a:t>
            </a:r>
            <a:r>
              <a:rPr sz="75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Estas</a:t>
            </a:r>
            <a:r>
              <a:rPr lang="es-ES" sz="750" spc="-1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resistencias</a:t>
            </a:r>
            <a:r>
              <a:rPr sz="750" spc="-1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forman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red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escalera.</a:t>
            </a:r>
            <a:r>
              <a:rPr sz="450" spc="5" dirty="0">
                <a:solidFill>
                  <a:srgbClr val="171514"/>
                </a:solidFill>
                <a:latin typeface="Microsoft Sans Serif"/>
                <a:cs typeface="Microsoft Sans Serif"/>
              </a:rPr>
              <a:t>2</a:t>
            </a:r>
            <a:endParaRPr sz="450" dirty="0">
              <a:latin typeface="Microsoft Sans Serif"/>
              <a:cs typeface="Microsoft Sans Serif"/>
            </a:endParaRPr>
          </a:p>
          <a:p>
            <a:pPr marL="12700" marR="160655" indent="152400">
              <a:lnSpc>
                <a:spcPct val="125000"/>
              </a:lnSpc>
              <a:spcBef>
                <a:spcPts val="10"/>
              </a:spcBef>
            </a:pPr>
            <a:r>
              <a:rPr sz="800" spc="-40" dirty="0">
                <a:solidFill>
                  <a:srgbClr val="171514"/>
                </a:solidFill>
                <a:latin typeface="Microsoft Sans Serif"/>
                <a:cs typeface="Microsoft Sans Serif"/>
              </a:rPr>
              <a:t>Si </a:t>
            </a:r>
            <a:r>
              <a:rPr sz="800" spc="30" dirty="0">
                <a:solidFill>
                  <a:srgbClr val="171514"/>
                </a:solidFill>
                <a:latin typeface="Microsoft Sans Serif"/>
                <a:cs typeface="Microsoft Sans Serif"/>
              </a:rPr>
              <a:t>asumimos que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línea </a:t>
            </a:r>
            <a:r>
              <a:rPr sz="800" spc="-10" dirty="0">
                <a:solidFill>
                  <a:srgbClr val="171514"/>
                </a:solidFill>
                <a:latin typeface="Microsoft Sans Serif"/>
                <a:cs typeface="Microsoft Sans Serif"/>
              </a:rPr>
              <a:t>es </a:t>
            </a:r>
            <a:r>
              <a:rPr sz="800" spc="35" dirty="0">
                <a:solidFill>
                  <a:srgbClr val="171514"/>
                </a:solidFill>
                <a:latin typeface="Microsoft Sans Serif"/>
                <a:cs typeface="Microsoft Sans Serif"/>
              </a:rPr>
              <a:t>infinitamente </a:t>
            </a:r>
            <a:r>
              <a:rPr sz="800" spc="25" dirty="0">
                <a:solidFill>
                  <a:srgbClr val="171514"/>
                </a:solidFill>
                <a:latin typeface="Microsoft Sans Serif"/>
                <a:cs typeface="Microsoft Sans Serif"/>
              </a:rPr>
              <a:t>larga en </a:t>
            </a:r>
            <a:r>
              <a:rPr sz="800" spc="20" dirty="0">
                <a:solidFill>
                  <a:srgbClr val="171514"/>
                </a:solidFill>
                <a:latin typeface="Microsoft Sans Serif"/>
                <a:cs typeface="Microsoft Sans Serif"/>
              </a:rPr>
              <a:t>ambas </a:t>
            </a:r>
            <a:r>
              <a:rPr sz="800" spc="15" dirty="0">
                <a:solidFill>
                  <a:srgbClr val="171514"/>
                </a:solidFill>
                <a:latin typeface="Microsoft Sans Serif"/>
                <a:cs typeface="Microsoft Sans Serif"/>
              </a:rPr>
              <a:t>direcciones, </a:t>
            </a:r>
            <a:r>
              <a:rPr sz="800" spc="20" dirty="0" err="1">
                <a:solidFill>
                  <a:srgbClr val="171514"/>
                </a:solidFill>
                <a:latin typeface="Microsoft Sans Serif"/>
                <a:cs typeface="Microsoft Sans Serif"/>
              </a:rPr>
              <a:t>entonces</a:t>
            </a:r>
            <a:r>
              <a:rPr sz="800" spc="2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entrada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tal</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red</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puntos</a:t>
            </a:r>
            <a:r>
              <a:rPr sz="800" i="1" spc="15" dirty="0">
                <a:solidFill>
                  <a:srgbClr val="171514"/>
                </a:solidFill>
                <a:latin typeface="Arial"/>
                <a:cs typeface="Arial"/>
              </a:rPr>
              <a:t>a</a:t>
            </a:r>
            <a:r>
              <a:rPr sz="800" spc="15" dirty="0">
                <a:solidFill>
                  <a:srgbClr val="171514"/>
                </a:solidFill>
                <a:latin typeface="Microsoft Sans Serif"/>
                <a:cs typeface="Microsoft Sans Serif"/>
              </a:rPr>
              <a:t>y</a:t>
            </a:r>
            <a:r>
              <a:rPr sz="800" i="1" spc="15" dirty="0">
                <a:solidFill>
                  <a:srgbClr val="171514"/>
                </a:solidFill>
                <a:latin typeface="Arial"/>
                <a:cs typeface="Arial"/>
              </a:rPr>
              <a:t>b</a:t>
            </a:r>
            <a:r>
              <a:rPr sz="800" spc="15" dirty="0">
                <a:solidFill>
                  <a:srgbClr val="171514"/>
                </a:solidFill>
                <a:latin typeface="Microsoft Sans Serif"/>
                <a:cs typeface="Microsoft Sans Serif"/>
              </a:rPr>
              <a:t>(o</a:t>
            </a:r>
            <a:r>
              <a:rPr sz="800" i="1" spc="15" dirty="0">
                <a:solidFill>
                  <a:srgbClr val="171514"/>
                </a:solidFill>
                <a:latin typeface="Arial"/>
                <a:cs typeface="Arial"/>
              </a:rPr>
              <a:t>C</a:t>
            </a:r>
            <a:r>
              <a:rPr sz="800" spc="15" dirty="0">
                <a:solidFill>
                  <a:srgbClr val="171514"/>
                </a:solidFill>
                <a:latin typeface="Microsoft Sans Serif"/>
                <a:cs typeface="Microsoft Sans Serif"/>
              </a:rPr>
              <a:t>y</a:t>
            </a:r>
            <a:r>
              <a:rPr sz="800" i="1" spc="15" dirty="0">
                <a:solidFill>
                  <a:srgbClr val="171514"/>
                </a:solidFill>
                <a:latin typeface="Arial"/>
                <a:cs typeface="Arial"/>
              </a:rPr>
              <a:t>d</a:t>
            </a:r>
            <a:r>
              <a:rPr sz="800" spc="15"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demostrar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dirty="0">
              <a:latin typeface="Microsoft Sans Serif"/>
              <a:cs typeface="Microsoft Sans Serif"/>
            </a:endParaRPr>
          </a:p>
        </p:txBody>
      </p:sp>
      <p:sp>
        <p:nvSpPr>
          <p:cNvPr id="7" name="object 7"/>
          <p:cNvSpPr txBox="1"/>
          <p:nvPr/>
        </p:nvSpPr>
        <p:spPr>
          <a:xfrm>
            <a:off x="7966901" y="6659594"/>
            <a:ext cx="104775" cy="383540"/>
          </a:xfrm>
          <a:prstGeom prst="rect">
            <a:avLst/>
          </a:prstGeom>
        </p:spPr>
        <p:txBody>
          <a:bodyPr vert="horz" wrap="square" lIns="0" tIns="12700" rIns="0" bIns="0" rtlCol="0">
            <a:spAutoFit/>
          </a:bodyPr>
          <a:lstStyle/>
          <a:p>
            <a:pPr marL="12700" marR="5080" indent="6350">
              <a:lnSpc>
                <a:spcPct val="111900"/>
              </a:lnSpc>
              <a:spcBef>
                <a:spcPts val="100"/>
              </a:spcBef>
            </a:pPr>
            <a:r>
              <a:rPr sz="1050" i="1" spc="60" dirty="0" smtClean="0">
                <a:latin typeface="Arial"/>
                <a:cs typeface="Arial"/>
              </a:rPr>
              <a:t>r</a:t>
            </a:r>
            <a:r>
              <a:rPr lang="es-ES" sz="1050" i="1" spc="60" dirty="0" smtClean="0">
                <a:latin typeface="Arial"/>
                <a:cs typeface="Arial"/>
              </a:rPr>
              <a:t> </a:t>
            </a:r>
            <a:r>
              <a:rPr sz="1050" i="1" spc="-140" dirty="0" smtClean="0">
                <a:latin typeface="Arial"/>
                <a:cs typeface="Arial"/>
              </a:rPr>
              <a:t>R</a:t>
            </a:r>
            <a:endParaRPr sz="1050" dirty="0">
              <a:latin typeface="Arial"/>
              <a:cs typeface="Arial"/>
            </a:endParaRPr>
          </a:p>
        </p:txBody>
      </p:sp>
      <p:sp>
        <p:nvSpPr>
          <p:cNvPr id="8" name="object 8"/>
          <p:cNvSpPr txBox="1"/>
          <p:nvPr/>
        </p:nvSpPr>
        <p:spPr>
          <a:xfrm>
            <a:off x="6869874" y="6814379"/>
            <a:ext cx="970280" cy="108363"/>
          </a:xfrm>
          <a:prstGeom prst="rect">
            <a:avLst/>
          </a:prstGeom>
        </p:spPr>
        <p:txBody>
          <a:bodyPr vert="horz" wrap="square" lIns="0" tIns="15875" rIns="0" bIns="0" rtlCol="0">
            <a:spAutoFit/>
          </a:bodyPr>
          <a:lstStyle/>
          <a:p>
            <a:pPr marL="12700">
              <a:spcBef>
                <a:spcPts val="125"/>
              </a:spcBef>
            </a:pPr>
            <a:r>
              <a:rPr sz="600" i="1" spc="5" dirty="0">
                <a:latin typeface="Arial"/>
                <a:cs typeface="Arial"/>
              </a:rPr>
              <a:t>R</a:t>
            </a:r>
            <a:r>
              <a:rPr sz="350" i="1" spc="5" dirty="0">
                <a:latin typeface="Arial"/>
                <a:cs typeface="Arial"/>
              </a:rPr>
              <a:t>abdominales</a:t>
            </a:r>
            <a:r>
              <a:rPr sz="600" spc="5" dirty="0">
                <a:latin typeface="Microsoft Sans Serif"/>
                <a:cs typeface="Microsoft Sans Serif"/>
              </a:rPr>
              <a:t>=</a:t>
            </a:r>
            <a:r>
              <a:rPr sz="600" i="1" spc="5" dirty="0">
                <a:latin typeface="Arial"/>
                <a:cs typeface="Arial"/>
              </a:rPr>
              <a:t>R</a:t>
            </a:r>
            <a:r>
              <a:rPr sz="350" i="1" spc="5" dirty="0">
                <a:latin typeface="Arial"/>
                <a:cs typeface="Arial"/>
              </a:rPr>
              <a:t>cd</a:t>
            </a:r>
            <a:r>
              <a:rPr sz="350" spc="5" dirty="0">
                <a:latin typeface="Microsoft Sans Serif"/>
                <a:cs typeface="Microsoft Sans Serif"/>
              </a:rPr>
              <a:t>'</a:t>
            </a:r>
            <a:r>
              <a:rPr sz="600" spc="5" dirty="0">
                <a:latin typeface="Microsoft Sans Serif"/>
                <a:cs typeface="Microsoft Sans Serif"/>
              </a:rPr>
              <a:t>=</a:t>
            </a:r>
            <a:r>
              <a:rPr sz="600" i="1" spc="5" dirty="0">
                <a:latin typeface="Arial"/>
                <a:cs typeface="Arial"/>
              </a:rPr>
              <a:t>R</a:t>
            </a:r>
            <a:r>
              <a:rPr sz="600" spc="5" dirty="0">
                <a:latin typeface="Microsoft Sans Serif"/>
                <a:cs typeface="Microsoft Sans Serif"/>
              </a:rPr>
              <a:t>bronceado</a:t>
            </a:r>
            <a:endParaRPr sz="600">
              <a:latin typeface="Microsoft Sans Serif"/>
              <a:cs typeface="Microsoft Sans Serif"/>
            </a:endParaRPr>
          </a:p>
        </p:txBody>
      </p:sp>
      <p:sp>
        <p:nvSpPr>
          <p:cNvPr id="9" name="object 9"/>
          <p:cNvSpPr txBox="1"/>
          <p:nvPr/>
        </p:nvSpPr>
        <p:spPr>
          <a:xfrm>
            <a:off x="9379902" y="6785984"/>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(4.9)</a:t>
            </a:r>
            <a:endParaRPr sz="850">
              <a:latin typeface="Microsoft Sans Serif"/>
              <a:cs typeface="Microsoft Sans Serif"/>
            </a:endParaRPr>
          </a:p>
        </p:txBody>
      </p:sp>
      <p:sp>
        <p:nvSpPr>
          <p:cNvPr id="10" name="object 10"/>
          <p:cNvSpPr txBox="1"/>
          <p:nvPr/>
        </p:nvSpPr>
        <p:spPr>
          <a:xfrm>
            <a:off x="5337176" y="7121691"/>
            <a:ext cx="4133215" cy="657860"/>
          </a:xfrm>
          <a:prstGeom prst="rect">
            <a:avLst/>
          </a:prstGeom>
        </p:spPr>
        <p:txBody>
          <a:bodyPr vert="horz" wrap="square" lIns="0" tIns="17780" rIns="0" bIns="0" rtlCol="0">
            <a:spAutoFit/>
          </a:bodyPr>
          <a:lstStyle/>
          <a:p>
            <a:pPr marL="12700">
              <a:spcBef>
                <a:spcPts val="140"/>
              </a:spcBef>
            </a:pPr>
            <a:r>
              <a:rPr sz="900" spc="5" dirty="0">
                <a:solidFill>
                  <a:srgbClr val="171514"/>
                </a:solidFill>
                <a:latin typeface="Microsoft Sans Serif"/>
                <a:cs typeface="Microsoft Sans Serif"/>
              </a:rPr>
              <a:t>y</a:t>
            </a:r>
            <a:r>
              <a:rPr sz="900" spc="-30" dirty="0">
                <a:solidFill>
                  <a:srgbClr val="171514"/>
                </a:solidFill>
                <a:latin typeface="Microsoft Sans Serif"/>
                <a:cs typeface="Microsoft Sans Serif"/>
              </a:rPr>
              <a:t> </a:t>
            </a:r>
            <a:r>
              <a:rPr sz="900" spc="20" dirty="0">
                <a:solidFill>
                  <a:srgbClr val="171514"/>
                </a:solidFill>
                <a:latin typeface="Microsoft Sans Serif"/>
                <a:cs typeface="Microsoft Sans Serif"/>
              </a:rPr>
              <a:t>desde</a:t>
            </a:r>
            <a:r>
              <a:rPr sz="900" spc="-30" dirty="0">
                <a:solidFill>
                  <a:srgbClr val="171514"/>
                </a:solidFill>
                <a:latin typeface="Microsoft Sans Serif"/>
                <a:cs typeface="Microsoft Sans Serif"/>
              </a:rPr>
              <a:t> </a:t>
            </a:r>
            <a:r>
              <a:rPr sz="900" spc="25" dirty="0">
                <a:solidFill>
                  <a:srgbClr val="171514"/>
                </a:solidFill>
                <a:latin typeface="Microsoft Sans Serif"/>
                <a:cs typeface="Microsoft Sans Serif"/>
              </a:rPr>
              <a:t>siempre</a:t>
            </a:r>
            <a:r>
              <a:rPr sz="900" i="1" spc="25" dirty="0">
                <a:solidFill>
                  <a:srgbClr val="171514"/>
                </a:solidFill>
                <a:latin typeface="Arial"/>
                <a:cs typeface="Arial"/>
              </a:rPr>
              <a:t>R</a:t>
            </a:r>
            <a:r>
              <a:rPr sz="900" spc="25" dirty="0">
                <a:solidFill>
                  <a:srgbClr val="171514"/>
                </a:solidFill>
                <a:latin typeface="Microsoft Sans Serif"/>
                <a:cs typeface="Microsoft Sans Serif"/>
              </a:rPr>
              <a:t>&gt;&gt;</a:t>
            </a:r>
            <a:r>
              <a:rPr sz="900" i="1" spc="25" dirty="0">
                <a:solidFill>
                  <a:srgbClr val="171514"/>
                </a:solidFill>
                <a:latin typeface="Arial"/>
                <a:cs typeface="Arial"/>
              </a:rPr>
              <a:t>r</a:t>
            </a:r>
            <a:r>
              <a:rPr sz="900" spc="25" dirty="0">
                <a:solidFill>
                  <a:srgbClr val="171514"/>
                </a:solidFill>
                <a:latin typeface="Microsoft Sans Serif"/>
                <a:cs typeface="Microsoft Sans Serif"/>
              </a:rPr>
              <a:t>tenemos</a:t>
            </a:r>
            <a:r>
              <a:rPr sz="900" spc="-30" dirty="0">
                <a:solidFill>
                  <a:srgbClr val="171514"/>
                </a:solidFill>
                <a:latin typeface="Microsoft Sans Serif"/>
                <a:cs typeface="Microsoft Sans Serif"/>
              </a:rPr>
              <a:t> </a:t>
            </a:r>
            <a:r>
              <a:rPr sz="900" spc="10" dirty="0">
                <a:solidFill>
                  <a:srgbClr val="171514"/>
                </a:solidFill>
                <a:latin typeface="Microsoft Sans Serif"/>
                <a:cs typeface="Microsoft Sans Serif"/>
              </a:rPr>
              <a:t>eso</a:t>
            </a:r>
            <a:endParaRPr sz="900">
              <a:latin typeface="Microsoft Sans Serif"/>
              <a:cs typeface="Microsoft Sans Serif"/>
            </a:endParaRPr>
          </a:p>
          <a:p>
            <a:pPr>
              <a:spcBef>
                <a:spcPts val="40"/>
              </a:spcBef>
            </a:pPr>
            <a:endParaRPr sz="1750">
              <a:latin typeface="Microsoft Sans Serif"/>
              <a:cs typeface="Microsoft Sans Serif"/>
            </a:endParaRPr>
          </a:p>
          <a:p>
            <a:pPr marL="12700"/>
            <a:r>
              <a:rPr sz="450" spc="-15" dirty="0">
                <a:solidFill>
                  <a:srgbClr val="171514"/>
                </a:solidFill>
                <a:latin typeface="Microsoft Sans Serif"/>
                <a:cs typeface="Microsoft Sans Serif"/>
              </a:rPr>
              <a:t>2</a:t>
            </a:r>
            <a:r>
              <a:rPr sz="750" spc="-15" dirty="0">
                <a:solidFill>
                  <a:srgbClr val="171514"/>
                </a:solidFill>
                <a:latin typeface="Microsoft Sans Serif"/>
                <a:cs typeface="Microsoft Sans Serif"/>
              </a:rPr>
              <a:t>AA</a:t>
            </a:r>
            <a:r>
              <a:rPr sz="750" dirty="0">
                <a:solidFill>
                  <a:srgbClr val="171514"/>
                </a:solidFill>
                <a:latin typeface="Microsoft Sans Serif"/>
                <a:cs typeface="Microsoft Sans Serif"/>
              </a:rPr>
              <a:t> Zaky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TT</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El-Sonni,</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Método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simplificado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determinar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poder</a:t>
            </a:r>
            <a:endParaRPr sz="750">
              <a:latin typeface="Microsoft Sans Serif"/>
              <a:cs typeface="Microsoft Sans Serif"/>
            </a:endParaRPr>
          </a:p>
          <a:p>
            <a:pPr marL="88900">
              <a:spcBef>
                <a:spcPts val="210"/>
              </a:spcBef>
            </a:pPr>
            <a:r>
              <a:rPr sz="600" spc="15" dirty="0">
                <a:solidFill>
                  <a:srgbClr val="171514"/>
                </a:solidFill>
                <a:latin typeface="Microsoft Sans Serif"/>
                <a:cs typeface="Microsoft Sans Serif"/>
              </a:rPr>
              <a:t>Torre</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transmisión</a:t>
            </a:r>
            <a:r>
              <a:rPr sz="600" i="1" spc="-5" dirty="0">
                <a:solidFill>
                  <a:srgbClr val="171514"/>
                </a:solidFill>
                <a:latin typeface="Arial"/>
                <a:cs typeface="Arial"/>
              </a:rPr>
              <a:t>s</a:t>
            </a:r>
            <a:r>
              <a:rPr sz="600" spc="-5" dirty="0">
                <a:solidFill>
                  <a:srgbClr val="171514"/>
                </a:solidFill>
                <a:latin typeface="Microsoft Sans Serif"/>
                <a:cs typeface="Microsoft Sans Serif"/>
              </a:rPr>
              <a:t>,</a:t>
            </a:r>
            <a:r>
              <a:rPr sz="600" i="1" spc="-5" dirty="0">
                <a:solidFill>
                  <a:srgbClr val="171514"/>
                </a:solidFill>
                <a:latin typeface="Arial"/>
                <a:cs typeface="Arial"/>
              </a:rPr>
              <a:t>YJES</a:t>
            </a:r>
            <a:r>
              <a:rPr sz="600" spc="-5" dirty="0">
                <a:solidFill>
                  <a:srgbClr val="171514"/>
                </a:solidFill>
                <a:latin typeface="Microsoft Sans Serif"/>
                <a:cs typeface="Microsoft Sans Serif"/>
              </a:rPr>
              <a:t>,</a:t>
            </a:r>
            <a:r>
              <a:rPr sz="600" spc="-10" dirty="0">
                <a:solidFill>
                  <a:srgbClr val="171514"/>
                </a:solidFill>
                <a:latin typeface="Microsoft Sans Serif"/>
                <a:cs typeface="Microsoft Sans Serif"/>
              </a:rPr>
              <a:t> </a:t>
            </a:r>
            <a:r>
              <a:rPr sz="600" dirty="0">
                <a:solidFill>
                  <a:srgbClr val="171514"/>
                </a:solidFill>
                <a:latin typeface="Microsoft Sans Serif"/>
                <a:cs typeface="Microsoft Sans Serif"/>
              </a:rPr>
              <a:t>Vol.6,</a:t>
            </a:r>
            <a:r>
              <a:rPr sz="600" spc="-15" dirty="0">
                <a:solidFill>
                  <a:srgbClr val="171514"/>
                </a:solidFill>
                <a:latin typeface="Microsoft Sans Serif"/>
                <a:cs typeface="Microsoft Sans Serif"/>
              </a:rPr>
              <a:t> </a:t>
            </a:r>
            <a:r>
              <a:rPr sz="600" spc="10" dirty="0">
                <a:solidFill>
                  <a:srgbClr val="171514"/>
                </a:solidFill>
                <a:latin typeface="Microsoft Sans Serif"/>
                <a:cs typeface="Microsoft Sans Serif"/>
              </a:rPr>
              <a:t>págs.</a:t>
            </a:r>
            <a:r>
              <a:rPr sz="600" spc="-10" dirty="0">
                <a:solidFill>
                  <a:srgbClr val="171514"/>
                </a:solidFill>
                <a:latin typeface="Microsoft Sans Serif"/>
                <a:cs typeface="Microsoft Sans Serif"/>
              </a:rPr>
              <a:t> </a:t>
            </a:r>
            <a:r>
              <a:rPr sz="600" dirty="0">
                <a:solidFill>
                  <a:srgbClr val="171514"/>
                </a:solidFill>
                <a:latin typeface="Microsoft Sans Serif"/>
                <a:cs typeface="Microsoft Sans Serif"/>
              </a:rPr>
              <a:t>1-5,</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2013.</a:t>
            </a:r>
            <a:endParaRPr sz="600">
              <a:latin typeface="Microsoft Sans Serif"/>
              <a:cs typeface="Microsoft Sans Serif"/>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22350" y="7175996"/>
            <a:ext cx="200660" cy="304165"/>
          </a:xfrm>
          <a:custGeom>
            <a:avLst/>
            <a:gdLst/>
            <a:ahLst/>
            <a:cxnLst/>
            <a:rect l="l" t="t" r="r" b="b"/>
            <a:pathLst>
              <a:path w="200660" h="304165">
                <a:moveTo>
                  <a:pt x="187706" y="158356"/>
                </a:moveTo>
                <a:lnTo>
                  <a:pt x="86106" y="158356"/>
                </a:lnTo>
                <a:lnTo>
                  <a:pt x="86106" y="161531"/>
                </a:lnTo>
                <a:lnTo>
                  <a:pt x="187706" y="161531"/>
                </a:lnTo>
                <a:lnTo>
                  <a:pt x="187706" y="158356"/>
                </a:lnTo>
                <a:close/>
              </a:path>
              <a:path w="200660" h="304165">
                <a:moveTo>
                  <a:pt x="200406" y="0"/>
                </a:moveTo>
                <a:lnTo>
                  <a:pt x="76187" y="0"/>
                </a:lnTo>
                <a:lnTo>
                  <a:pt x="45135" y="275374"/>
                </a:lnTo>
                <a:lnTo>
                  <a:pt x="17767" y="182397"/>
                </a:lnTo>
                <a:lnTo>
                  <a:pt x="0" y="203682"/>
                </a:lnTo>
                <a:lnTo>
                  <a:pt x="3403" y="206527"/>
                </a:lnTo>
                <a:lnTo>
                  <a:pt x="10655" y="197840"/>
                </a:lnTo>
                <a:lnTo>
                  <a:pt x="41897" y="303999"/>
                </a:lnTo>
                <a:lnTo>
                  <a:pt x="48298" y="303999"/>
                </a:lnTo>
                <a:lnTo>
                  <a:pt x="81864" y="6337"/>
                </a:lnTo>
                <a:lnTo>
                  <a:pt x="200406" y="6337"/>
                </a:lnTo>
                <a:lnTo>
                  <a:pt x="200406" y="0"/>
                </a:lnTo>
                <a:close/>
              </a:path>
            </a:pathLst>
          </a:custGeom>
          <a:solidFill>
            <a:srgbClr val="000000"/>
          </a:solidFill>
        </p:spPr>
        <p:txBody>
          <a:bodyPr wrap="square" lIns="0" tIns="0" rIns="0" bIns="0" rtlCol="0"/>
          <a:lstStyle/>
          <a:p>
            <a:endParaRPr/>
          </a:p>
        </p:txBody>
      </p:sp>
      <p:sp>
        <p:nvSpPr>
          <p:cNvPr id="3" name="object 3"/>
          <p:cNvSpPr/>
          <p:nvPr/>
        </p:nvSpPr>
        <p:spPr>
          <a:xfrm>
            <a:off x="7672387" y="7175996"/>
            <a:ext cx="200660" cy="304165"/>
          </a:xfrm>
          <a:custGeom>
            <a:avLst/>
            <a:gdLst/>
            <a:ahLst/>
            <a:cxnLst/>
            <a:rect l="l" t="t" r="r" b="b"/>
            <a:pathLst>
              <a:path w="200660" h="304165">
                <a:moveTo>
                  <a:pt x="187718" y="158356"/>
                </a:moveTo>
                <a:lnTo>
                  <a:pt x="86118" y="158356"/>
                </a:lnTo>
                <a:lnTo>
                  <a:pt x="86118" y="161531"/>
                </a:lnTo>
                <a:lnTo>
                  <a:pt x="187718" y="161531"/>
                </a:lnTo>
                <a:lnTo>
                  <a:pt x="187718" y="158356"/>
                </a:lnTo>
                <a:close/>
              </a:path>
              <a:path w="200660" h="304165">
                <a:moveTo>
                  <a:pt x="200406" y="0"/>
                </a:moveTo>
                <a:lnTo>
                  <a:pt x="76187" y="0"/>
                </a:lnTo>
                <a:lnTo>
                  <a:pt x="45135" y="275374"/>
                </a:lnTo>
                <a:lnTo>
                  <a:pt x="17767" y="182397"/>
                </a:lnTo>
                <a:lnTo>
                  <a:pt x="0" y="203682"/>
                </a:lnTo>
                <a:lnTo>
                  <a:pt x="3403" y="206527"/>
                </a:lnTo>
                <a:lnTo>
                  <a:pt x="10655" y="197840"/>
                </a:lnTo>
                <a:lnTo>
                  <a:pt x="41897" y="303999"/>
                </a:lnTo>
                <a:lnTo>
                  <a:pt x="48285" y="303999"/>
                </a:lnTo>
                <a:lnTo>
                  <a:pt x="81864" y="6337"/>
                </a:lnTo>
                <a:lnTo>
                  <a:pt x="200406" y="6337"/>
                </a:lnTo>
                <a:lnTo>
                  <a:pt x="200406" y="0"/>
                </a:lnTo>
                <a:close/>
              </a:path>
            </a:pathLst>
          </a:custGeom>
          <a:solidFill>
            <a:srgbClr val="000000"/>
          </a:solidFill>
        </p:spPr>
        <p:txBody>
          <a:bodyPr wrap="square" lIns="0" tIns="0" rIns="0" bIns="0" rtlCol="0"/>
          <a:lstStyle/>
          <a:p>
            <a:endParaRPr/>
          </a:p>
        </p:txBody>
      </p:sp>
      <p:pic>
        <p:nvPicPr>
          <p:cNvPr id="4" name="object 4"/>
          <p:cNvPicPr/>
          <p:nvPr/>
        </p:nvPicPr>
        <p:blipFill>
          <a:blip r:embed="rId2" cstate="print"/>
          <a:stretch>
            <a:fillRect/>
          </a:stretch>
        </p:blipFill>
        <p:spPr>
          <a:xfrm>
            <a:off x="7401719" y="7609775"/>
            <a:ext cx="230581" cy="125006"/>
          </a:xfrm>
          <a:prstGeom prst="rect">
            <a:avLst/>
          </a:prstGeom>
        </p:spPr>
      </p:pic>
      <p:grpSp>
        <p:nvGrpSpPr>
          <p:cNvPr id="5" name="object 5"/>
          <p:cNvGrpSpPr/>
          <p:nvPr/>
        </p:nvGrpSpPr>
        <p:grpSpPr>
          <a:xfrm>
            <a:off x="5490514" y="4013340"/>
            <a:ext cx="4001770" cy="2150745"/>
            <a:chOff x="807389" y="4013339"/>
            <a:chExt cx="4001770" cy="2150745"/>
          </a:xfrm>
        </p:grpSpPr>
        <p:pic>
          <p:nvPicPr>
            <p:cNvPr id="6" name="object 6"/>
            <p:cNvPicPr/>
            <p:nvPr/>
          </p:nvPicPr>
          <p:blipFill>
            <a:blip r:embed="rId3" cstate="print"/>
            <a:stretch>
              <a:fillRect/>
            </a:stretch>
          </p:blipFill>
          <p:spPr>
            <a:xfrm>
              <a:off x="807389" y="4013339"/>
              <a:ext cx="3558844" cy="861987"/>
            </a:xfrm>
            <a:prstGeom prst="rect">
              <a:avLst/>
            </a:prstGeom>
          </p:spPr>
        </p:pic>
        <p:pic>
          <p:nvPicPr>
            <p:cNvPr id="7" name="object 7"/>
            <p:cNvPicPr/>
            <p:nvPr/>
          </p:nvPicPr>
          <p:blipFill>
            <a:blip r:embed="rId4" cstate="print"/>
            <a:stretch>
              <a:fillRect/>
            </a:stretch>
          </p:blipFill>
          <p:spPr>
            <a:xfrm>
              <a:off x="4363402" y="4013339"/>
              <a:ext cx="445198" cy="2150668"/>
            </a:xfrm>
            <a:prstGeom prst="rect">
              <a:avLst/>
            </a:prstGeom>
          </p:spPr>
        </p:pic>
        <p:pic>
          <p:nvPicPr>
            <p:cNvPr id="8" name="object 8"/>
            <p:cNvPicPr/>
            <p:nvPr/>
          </p:nvPicPr>
          <p:blipFill>
            <a:blip r:embed="rId5" cstate="print"/>
            <a:stretch>
              <a:fillRect/>
            </a:stretch>
          </p:blipFill>
          <p:spPr>
            <a:xfrm>
              <a:off x="807389" y="4872482"/>
              <a:ext cx="3558844" cy="1291526"/>
            </a:xfrm>
            <a:prstGeom prst="rect">
              <a:avLst/>
            </a:prstGeom>
          </p:spPr>
        </p:pic>
      </p:grpSp>
      <p:grpSp>
        <p:nvGrpSpPr>
          <p:cNvPr id="9" name="object 9"/>
          <p:cNvGrpSpPr/>
          <p:nvPr/>
        </p:nvGrpSpPr>
        <p:grpSpPr>
          <a:xfrm>
            <a:off x="6399428" y="800139"/>
            <a:ext cx="1893570" cy="3193415"/>
            <a:chOff x="1716303" y="800138"/>
            <a:chExt cx="1893570" cy="3193415"/>
          </a:xfrm>
        </p:grpSpPr>
        <p:pic>
          <p:nvPicPr>
            <p:cNvPr id="10" name="object 10"/>
            <p:cNvPicPr/>
            <p:nvPr/>
          </p:nvPicPr>
          <p:blipFill>
            <a:blip r:embed="rId6" cstate="print"/>
            <a:stretch>
              <a:fillRect/>
            </a:stretch>
          </p:blipFill>
          <p:spPr>
            <a:xfrm>
              <a:off x="1716303" y="800138"/>
              <a:ext cx="1422412" cy="913193"/>
            </a:xfrm>
            <a:prstGeom prst="rect">
              <a:avLst/>
            </a:prstGeom>
          </p:spPr>
        </p:pic>
        <p:pic>
          <p:nvPicPr>
            <p:cNvPr id="11" name="object 11"/>
            <p:cNvPicPr/>
            <p:nvPr/>
          </p:nvPicPr>
          <p:blipFill>
            <a:blip r:embed="rId7" cstate="print"/>
            <a:stretch>
              <a:fillRect/>
            </a:stretch>
          </p:blipFill>
          <p:spPr>
            <a:xfrm>
              <a:off x="3135858" y="800150"/>
              <a:ext cx="473659" cy="3193300"/>
            </a:xfrm>
            <a:prstGeom prst="rect">
              <a:avLst/>
            </a:prstGeom>
          </p:spPr>
        </p:pic>
        <p:pic>
          <p:nvPicPr>
            <p:cNvPr id="12" name="object 12"/>
            <p:cNvPicPr/>
            <p:nvPr/>
          </p:nvPicPr>
          <p:blipFill>
            <a:blip r:embed="rId8" cstate="print"/>
            <a:stretch>
              <a:fillRect/>
            </a:stretch>
          </p:blipFill>
          <p:spPr>
            <a:xfrm>
              <a:off x="1716303" y="1710486"/>
              <a:ext cx="1422412" cy="2282964"/>
            </a:xfrm>
            <a:prstGeom prst="rect">
              <a:avLst/>
            </a:prstGeom>
          </p:spPr>
        </p:pic>
      </p:grpSp>
      <p:pic>
        <p:nvPicPr>
          <p:cNvPr id="13" name="object 13"/>
          <p:cNvPicPr/>
          <p:nvPr/>
        </p:nvPicPr>
        <p:blipFill>
          <a:blip r:embed="rId9" cstate="print"/>
          <a:stretch>
            <a:fillRect/>
          </a:stretch>
        </p:blipFill>
        <p:spPr>
          <a:xfrm>
            <a:off x="8392220" y="5678379"/>
            <a:ext cx="75859" cy="214952"/>
          </a:xfrm>
          <a:prstGeom prst="rect">
            <a:avLst/>
          </a:prstGeom>
        </p:spPr>
      </p:pic>
      <p:sp>
        <p:nvSpPr>
          <p:cNvPr id="14" name="object 14"/>
          <p:cNvSpPr/>
          <p:nvPr/>
        </p:nvSpPr>
        <p:spPr>
          <a:xfrm>
            <a:off x="8958179" y="5062747"/>
            <a:ext cx="148590" cy="114935"/>
          </a:xfrm>
          <a:custGeom>
            <a:avLst/>
            <a:gdLst/>
            <a:ahLst/>
            <a:cxnLst/>
            <a:rect l="l" t="t" r="r" b="b"/>
            <a:pathLst>
              <a:path w="148589" h="114935">
                <a:moveTo>
                  <a:pt x="6007" y="0"/>
                </a:moveTo>
                <a:lnTo>
                  <a:pt x="0" y="8000"/>
                </a:lnTo>
                <a:lnTo>
                  <a:pt x="142227" y="114680"/>
                </a:lnTo>
                <a:lnTo>
                  <a:pt x="148234" y="106679"/>
                </a:lnTo>
                <a:lnTo>
                  <a:pt x="6007" y="0"/>
                </a:lnTo>
                <a:close/>
              </a:path>
            </a:pathLst>
          </a:custGeom>
          <a:solidFill>
            <a:srgbClr val="231F20"/>
          </a:solidFill>
        </p:spPr>
        <p:txBody>
          <a:bodyPr wrap="square" lIns="0" tIns="0" rIns="0" bIns="0" rtlCol="0"/>
          <a:lstStyle/>
          <a:p>
            <a:endParaRPr/>
          </a:p>
        </p:txBody>
      </p:sp>
      <p:sp>
        <p:nvSpPr>
          <p:cNvPr id="15" name="object 15"/>
          <p:cNvSpPr txBox="1"/>
          <p:nvPr/>
        </p:nvSpPr>
        <p:spPr>
          <a:xfrm>
            <a:off x="5337144" y="422280"/>
            <a:ext cx="1760220"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Voltajes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paso,</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transferencia</a:t>
            </a:r>
            <a:endParaRPr sz="700">
              <a:latin typeface="Microsoft Sans Serif"/>
              <a:cs typeface="Microsoft Sans Serif"/>
            </a:endParaRPr>
          </a:p>
        </p:txBody>
      </p:sp>
      <p:sp>
        <p:nvSpPr>
          <p:cNvPr id="16" name="object 16"/>
          <p:cNvSpPr txBox="1"/>
          <p:nvPr/>
        </p:nvSpPr>
        <p:spPr>
          <a:xfrm>
            <a:off x="9482348"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41</a:t>
            </a:r>
            <a:endParaRPr sz="900">
              <a:latin typeface="Arial"/>
              <a:cs typeface="Arial"/>
            </a:endParaRPr>
          </a:p>
        </p:txBody>
      </p:sp>
      <p:sp>
        <p:nvSpPr>
          <p:cNvPr id="17" name="object 17"/>
          <p:cNvSpPr txBox="1"/>
          <p:nvPr/>
        </p:nvSpPr>
        <p:spPr>
          <a:xfrm>
            <a:off x="7665120" y="919722"/>
            <a:ext cx="763270" cy="385445"/>
          </a:xfrm>
          <a:prstGeom prst="rect">
            <a:avLst/>
          </a:prstGeom>
        </p:spPr>
        <p:txBody>
          <a:bodyPr vert="horz" wrap="square" lIns="0" tIns="32384" rIns="0" bIns="0" rtlCol="0">
            <a:spAutoFit/>
          </a:bodyPr>
          <a:lstStyle/>
          <a:p>
            <a:pPr algn="ctr">
              <a:spcBef>
                <a:spcPts val="254"/>
              </a:spcBef>
            </a:pPr>
            <a:r>
              <a:rPr sz="550" spc="5" dirty="0">
                <a:solidFill>
                  <a:srgbClr val="171514"/>
                </a:solidFill>
                <a:latin typeface="Microsoft Sans Serif"/>
                <a:cs typeface="Microsoft Sans Serif"/>
              </a:rPr>
              <a:t>cable</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spc="-20" dirty="0">
                <a:solidFill>
                  <a:srgbClr val="171514"/>
                </a:solidFill>
                <a:latin typeface="Microsoft Sans Serif"/>
                <a:cs typeface="Microsoft Sans Serif"/>
              </a:rPr>
              <a:t> </a:t>
            </a:r>
            <a:r>
              <a:rPr sz="550" spc="20" dirty="0">
                <a:solidFill>
                  <a:srgbClr val="171514"/>
                </a:solidFill>
                <a:latin typeface="Microsoft Sans Serif"/>
                <a:cs typeface="Microsoft Sans Serif"/>
              </a:rPr>
              <a:t>para</a:t>
            </a:r>
            <a:endParaRPr sz="550">
              <a:latin typeface="Microsoft Sans Serif"/>
              <a:cs typeface="Microsoft Sans Serif"/>
            </a:endParaRPr>
          </a:p>
          <a:p>
            <a:pPr algn="ctr">
              <a:spcBef>
                <a:spcPts val="195"/>
              </a:spcBef>
            </a:pPr>
            <a:r>
              <a:rPr sz="700" spc="25" dirty="0">
                <a:solidFill>
                  <a:srgbClr val="171514"/>
                </a:solidFill>
                <a:latin typeface="Microsoft Sans Serif"/>
                <a:cs typeface="Microsoft Sans Serif"/>
              </a:rPr>
              <a:t>protección</a:t>
            </a:r>
            <a:r>
              <a:rPr sz="700" spc="-4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a:t>
            </a:r>
            <a:endParaRPr sz="700">
              <a:latin typeface="Microsoft Sans Serif"/>
              <a:cs typeface="Microsoft Sans Serif"/>
            </a:endParaRPr>
          </a:p>
          <a:p>
            <a:pPr marL="19685" algn="ctr">
              <a:spcBef>
                <a:spcPts val="320"/>
              </a:spcBef>
            </a:pPr>
            <a:r>
              <a:rPr sz="550" spc="20" dirty="0">
                <a:solidFill>
                  <a:srgbClr val="171514"/>
                </a:solidFill>
                <a:latin typeface="Microsoft Sans Serif"/>
                <a:cs typeface="Microsoft Sans Serif"/>
              </a:rPr>
              <a:t>iluminación</a:t>
            </a:r>
            <a:endParaRPr sz="550">
              <a:latin typeface="Microsoft Sans Serif"/>
              <a:cs typeface="Microsoft Sans Serif"/>
            </a:endParaRPr>
          </a:p>
        </p:txBody>
      </p:sp>
      <p:sp>
        <p:nvSpPr>
          <p:cNvPr id="18" name="object 18"/>
          <p:cNvSpPr txBox="1"/>
          <p:nvPr/>
        </p:nvSpPr>
        <p:spPr>
          <a:xfrm>
            <a:off x="5952266" y="4002104"/>
            <a:ext cx="1212850" cy="418465"/>
          </a:xfrm>
          <a:prstGeom prst="rect">
            <a:avLst/>
          </a:prstGeom>
        </p:spPr>
        <p:txBody>
          <a:bodyPr vert="horz" wrap="square" lIns="0" tIns="59055" rIns="0" bIns="0" rtlCol="0">
            <a:spAutoFit/>
          </a:bodyPr>
          <a:lstStyle/>
          <a:p>
            <a:pPr marL="139700">
              <a:spcBef>
                <a:spcPts val="465"/>
              </a:spcBef>
            </a:pPr>
            <a:r>
              <a:rPr sz="600" spc="5" dirty="0">
                <a:solidFill>
                  <a:srgbClr val="171514"/>
                </a:solidFill>
                <a:latin typeface="Microsoft Sans Serif"/>
                <a:cs typeface="Microsoft Sans Serif"/>
              </a:rPr>
              <a:t>cable</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enterrado</a:t>
            </a:r>
            <a:r>
              <a:rPr sz="600" spc="-15" dirty="0">
                <a:solidFill>
                  <a:srgbClr val="171514"/>
                </a:solidFill>
                <a:latin typeface="Microsoft Sans Serif"/>
                <a:cs typeface="Microsoft Sans Serif"/>
              </a:rPr>
              <a:t> </a:t>
            </a:r>
            <a:r>
              <a:rPr sz="600" spc="15" dirty="0">
                <a:solidFill>
                  <a:srgbClr val="171514"/>
                </a:solidFill>
                <a:latin typeface="Microsoft Sans Serif"/>
                <a:cs typeface="Microsoft Sans Serif"/>
              </a:rPr>
              <a:t>adicional</a:t>
            </a:r>
            <a:endParaRPr sz="600" dirty="0">
              <a:latin typeface="Microsoft Sans Serif"/>
              <a:cs typeface="Microsoft Sans Serif"/>
            </a:endParaRPr>
          </a:p>
          <a:p>
            <a:pPr marL="12700" marR="5080" indent="7620">
              <a:lnSpc>
                <a:spcPts val="1010"/>
              </a:lnSpc>
              <a:spcBef>
                <a:spcPts val="80"/>
              </a:spcBef>
            </a:pPr>
            <a:r>
              <a:rPr sz="550" spc="20" dirty="0">
                <a:solidFill>
                  <a:srgbClr val="171514"/>
                </a:solidFill>
                <a:latin typeface="Microsoft Sans Serif"/>
                <a:cs typeface="Microsoft Sans Serif"/>
              </a:rPr>
              <a:t>que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tiene</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longitud</a:t>
            </a:r>
            <a:r>
              <a:rPr sz="550" spc="-5" dirty="0">
                <a:solidFill>
                  <a:srgbClr val="171514"/>
                </a:solidFill>
                <a:latin typeface="Microsoft Sans Serif"/>
                <a:cs typeface="Microsoft Sans Serif"/>
              </a:rPr>
              <a:t> </a:t>
            </a:r>
            <a:r>
              <a:rPr sz="550" spc="5" dirty="0" err="1">
                <a:solidFill>
                  <a:srgbClr val="171514"/>
                </a:solidFill>
                <a:latin typeface="Microsoft Sans Serif"/>
                <a:cs typeface="Microsoft Sans Serif"/>
              </a:rPr>
              <a:t>necesaria</a:t>
            </a:r>
            <a:r>
              <a:rPr sz="550" dirty="0">
                <a:solidFill>
                  <a:srgbClr val="171514"/>
                </a:solidFill>
                <a:latin typeface="Microsoft Sans Serif"/>
                <a:cs typeface="Microsoft Sans Serif"/>
              </a:rPr>
              <a:t> </a:t>
            </a:r>
            <a:r>
              <a:rPr sz="550" spc="20" dirty="0" smtClean="0">
                <a:solidFill>
                  <a:srgbClr val="171514"/>
                </a:solidFill>
                <a:latin typeface="Microsoft Sans Serif"/>
                <a:cs typeface="Microsoft Sans Serif"/>
              </a:rPr>
              <a:t>para</a:t>
            </a:r>
            <a:r>
              <a:rPr lang="es-ES" sz="550" spc="20" dirty="0" smtClean="0">
                <a:solidFill>
                  <a:srgbClr val="171514"/>
                </a:solidFill>
                <a:latin typeface="Microsoft Sans Serif"/>
                <a:cs typeface="Microsoft Sans Serif"/>
              </a:rPr>
              <a:t> </a:t>
            </a:r>
            <a:r>
              <a:rPr sz="550" spc="25" dirty="0" err="1" smtClean="0">
                <a:solidFill>
                  <a:srgbClr val="171514"/>
                </a:solidFill>
                <a:latin typeface="Microsoft Sans Serif"/>
                <a:cs typeface="Microsoft Sans Serif"/>
              </a:rPr>
              <a:t>obtener</a:t>
            </a:r>
            <a:r>
              <a:rPr sz="550" spc="-10" dirty="0" smtClean="0">
                <a:solidFill>
                  <a:srgbClr val="171514"/>
                </a:solidFill>
                <a:latin typeface="Microsoft Sans Serif"/>
                <a:cs typeface="Microsoft Sans Serif"/>
              </a:rPr>
              <a:t> </a:t>
            </a:r>
            <a:r>
              <a:rPr sz="550" spc="20" dirty="0">
                <a:solidFill>
                  <a:srgbClr val="171514"/>
                </a:solidFill>
                <a:latin typeface="Microsoft Sans Serif"/>
                <a:cs typeface="Microsoft Sans Serif"/>
              </a:rPr>
              <a:t>una</a:t>
            </a:r>
            <a:r>
              <a:rPr sz="550" spc="-10" dirty="0">
                <a:solidFill>
                  <a:srgbClr val="171514"/>
                </a:solidFill>
                <a:latin typeface="Microsoft Sans Serif"/>
                <a:cs typeface="Microsoft Sans Serif"/>
              </a:rPr>
              <a:t> </a:t>
            </a:r>
            <a:r>
              <a:rPr sz="550" dirty="0">
                <a:solidFill>
                  <a:srgbClr val="171514"/>
                </a:solidFill>
                <a:latin typeface="Microsoft Sans Serif"/>
                <a:cs typeface="Microsoft Sans Serif"/>
              </a:rPr>
              <a:t>resistencia</a:t>
            </a:r>
            <a:r>
              <a:rPr sz="550" dirty="0">
                <a:solidFill>
                  <a:srgbClr val="171514"/>
                </a:solidFill>
                <a:latin typeface="Lucida Sans Unicode"/>
                <a:cs typeface="Lucida Sans Unicode"/>
              </a:rPr>
              <a:t>≤</a:t>
            </a:r>
            <a:r>
              <a:rPr sz="550" dirty="0">
                <a:solidFill>
                  <a:srgbClr val="171514"/>
                </a:solidFill>
                <a:latin typeface="Microsoft Sans Serif"/>
                <a:cs typeface="Microsoft Sans Serif"/>
              </a:rPr>
              <a:t>10Ω</a:t>
            </a:r>
            <a:endParaRPr sz="550" dirty="0">
              <a:latin typeface="Microsoft Sans Serif"/>
              <a:cs typeface="Microsoft Sans Serif"/>
            </a:endParaRPr>
          </a:p>
        </p:txBody>
      </p:sp>
      <p:sp>
        <p:nvSpPr>
          <p:cNvPr id="19" name="object 19"/>
          <p:cNvSpPr txBox="1"/>
          <p:nvPr/>
        </p:nvSpPr>
        <p:spPr>
          <a:xfrm>
            <a:off x="8491890" y="4257125"/>
            <a:ext cx="270510" cy="82074"/>
          </a:xfrm>
          <a:prstGeom prst="rect">
            <a:avLst/>
          </a:prstGeom>
        </p:spPr>
        <p:txBody>
          <a:bodyPr vert="horz" wrap="square" lIns="0" tIns="12700" rIns="0" bIns="0" rtlCol="0">
            <a:spAutoFit/>
          </a:bodyPr>
          <a:lstStyle/>
          <a:p>
            <a:pPr marL="12700">
              <a:spcBef>
                <a:spcPts val="100"/>
              </a:spcBef>
            </a:pPr>
            <a:r>
              <a:rPr sz="450" spc="-105" dirty="0">
                <a:solidFill>
                  <a:srgbClr val="171514"/>
                </a:solidFill>
                <a:latin typeface="Lucida Sans Unicode"/>
                <a:cs typeface="Lucida Sans Unicode"/>
              </a:rPr>
              <a:t>≥</a:t>
            </a:r>
            <a:r>
              <a:rPr sz="450" spc="5" dirty="0">
                <a:solidFill>
                  <a:srgbClr val="171514"/>
                </a:solidFill>
                <a:latin typeface="Microsoft Sans Serif"/>
                <a:cs typeface="Microsoft Sans Serif"/>
              </a:rPr>
              <a:t>1</a:t>
            </a:r>
            <a:r>
              <a:rPr sz="450" spc="-5" dirty="0">
                <a:solidFill>
                  <a:srgbClr val="171514"/>
                </a:solidFill>
                <a:latin typeface="Microsoft Sans Serif"/>
                <a:cs typeface="Microsoft Sans Serif"/>
              </a:rPr>
              <a:t> </a:t>
            </a:r>
            <a:r>
              <a:rPr lang="es-ES" sz="450" spc="25" dirty="0" smtClean="0">
                <a:solidFill>
                  <a:srgbClr val="171514"/>
                </a:solidFill>
                <a:latin typeface="Microsoft Sans Serif"/>
                <a:cs typeface="Microsoft Sans Serif"/>
              </a:rPr>
              <a:t>m</a:t>
            </a:r>
            <a:endParaRPr sz="450" dirty="0">
              <a:latin typeface="Microsoft Sans Serif"/>
              <a:cs typeface="Microsoft Sans Serif"/>
            </a:endParaRPr>
          </a:p>
        </p:txBody>
      </p:sp>
      <p:sp>
        <p:nvSpPr>
          <p:cNvPr id="20" name="object 20"/>
          <p:cNvSpPr txBox="1"/>
          <p:nvPr/>
        </p:nvSpPr>
        <p:spPr>
          <a:xfrm>
            <a:off x="7119911" y="4671916"/>
            <a:ext cx="691515" cy="105157"/>
          </a:xfrm>
          <a:prstGeom prst="rect">
            <a:avLst/>
          </a:prstGeom>
        </p:spPr>
        <p:txBody>
          <a:bodyPr vert="horz" wrap="square" lIns="0" tIns="12700" rIns="0" bIns="0" rtlCol="0">
            <a:spAutoFit/>
          </a:bodyPr>
          <a:lstStyle/>
          <a:p>
            <a:pPr marL="12700">
              <a:spcBef>
                <a:spcPts val="100"/>
              </a:spcBef>
            </a:pPr>
            <a:r>
              <a:rPr sz="600" spc="20" dirty="0">
                <a:solidFill>
                  <a:srgbClr val="171514"/>
                </a:solidFill>
                <a:latin typeface="Microsoft Sans Serif"/>
                <a:cs typeface="Microsoft Sans Serif"/>
              </a:rPr>
              <a:t>electrodo</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2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endParaRPr sz="600">
              <a:latin typeface="Microsoft Sans Serif"/>
              <a:cs typeface="Microsoft Sans Serif"/>
            </a:endParaRPr>
          </a:p>
        </p:txBody>
      </p:sp>
      <p:sp>
        <p:nvSpPr>
          <p:cNvPr id="21" name="object 21"/>
          <p:cNvSpPr txBox="1"/>
          <p:nvPr/>
        </p:nvSpPr>
        <p:spPr>
          <a:xfrm>
            <a:off x="5521204" y="4785707"/>
            <a:ext cx="457200" cy="258404"/>
          </a:xfrm>
          <a:prstGeom prst="rect">
            <a:avLst/>
          </a:prstGeom>
        </p:spPr>
        <p:txBody>
          <a:bodyPr vert="horz" wrap="square" lIns="0" tIns="22225" rIns="0" bIns="0" rtlCol="0">
            <a:spAutoFit/>
          </a:bodyPr>
          <a:lstStyle/>
          <a:p>
            <a:pPr marL="25400">
              <a:spcBef>
                <a:spcPts val="175"/>
              </a:spcBef>
            </a:pPr>
            <a:r>
              <a:rPr sz="600" spc="15" dirty="0">
                <a:solidFill>
                  <a:srgbClr val="171514"/>
                </a:solidFill>
                <a:latin typeface="Microsoft Sans Serif"/>
                <a:cs typeface="Microsoft Sans Serif"/>
              </a:rPr>
              <a:t>pie</a:t>
            </a:r>
            <a:r>
              <a:rPr sz="600" spc="-4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35" dirty="0">
                <a:solidFill>
                  <a:srgbClr val="171514"/>
                </a:solidFill>
                <a:latin typeface="Microsoft Sans Serif"/>
                <a:cs typeface="Microsoft Sans Serif"/>
              </a:rPr>
              <a:t> </a:t>
            </a:r>
            <a:r>
              <a:rPr sz="600" spc="35" dirty="0">
                <a:solidFill>
                  <a:srgbClr val="171514"/>
                </a:solidFill>
                <a:latin typeface="Microsoft Sans Serif"/>
                <a:cs typeface="Microsoft Sans Serif"/>
              </a:rPr>
              <a:t>torre</a:t>
            </a:r>
            <a:endParaRPr sz="600">
              <a:latin typeface="Microsoft Sans Serif"/>
              <a:cs typeface="Microsoft Sans Serif"/>
            </a:endParaRPr>
          </a:p>
          <a:p>
            <a:pPr marL="12700">
              <a:spcBef>
                <a:spcPts val="115"/>
              </a:spcBef>
            </a:pPr>
            <a:r>
              <a:rPr sz="850" spc="10" dirty="0">
                <a:solidFill>
                  <a:srgbClr val="171514"/>
                </a:solidFill>
                <a:latin typeface="Microsoft Sans Serif"/>
                <a:cs typeface="Microsoft Sans Serif"/>
              </a:rPr>
              <a:t>base</a:t>
            </a:r>
            <a:endParaRPr sz="850">
              <a:latin typeface="Microsoft Sans Serif"/>
              <a:cs typeface="Microsoft Sans Serif"/>
            </a:endParaRPr>
          </a:p>
        </p:txBody>
      </p:sp>
      <p:sp>
        <p:nvSpPr>
          <p:cNvPr id="22" name="object 22"/>
          <p:cNvSpPr txBox="1"/>
          <p:nvPr/>
        </p:nvSpPr>
        <p:spPr>
          <a:xfrm>
            <a:off x="7271716" y="5109175"/>
            <a:ext cx="421640" cy="302895"/>
          </a:xfrm>
          <a:prstGeom prst="rect">
            <a:avLst/>
          </a:prstGeom>
        </p:spPr>
        <p:txBody>
          <a:bodyPr vert="horz" wrap="square" lIns="0" tIns="43180" rIns="0" bIns="0" rtlCol="0">
            <a:spAutoFit/>
          </a:bodyPr>
          <a:lstStyle/>
          <a:p>
            <a:pPr marL="11430" algn="ctr">
              <a:spcBef>
                <a:spcPts val="340"/>
              </a:spcBef>
            </a:pPr>
            <a:r>
              <a:rPr sz="800" spc="20" dirty="0">
                <a:solidFill>
                  <a:srgbClr val="171514"/>
                </a:solidFill>
                <a:latin typeface="Microsoft Sans Serif"/>
                <a:cs typeface="Microsoft Sans Serif"/>
              </a:rPr>
              <a:t>suelo</a:t>
            </a:r>
            <a:endParaRPr sz="800">
              <a:latin typeface="Microsoft Sans Serif"/>
              <a:cs typeface="Microsoft Sans Serif"/>
            </a:endParaRPr>
          </a:p>
          <a:p>
            <a:pPr algn="ctr">
              <a:spcBef>
                <a:spcPts val="200"/>
              </a:spcBef>
            </a:pPr>
            <a:r>
              <a:rPr sz="650" spc="25" dirty="0">
                <a:solidFill>
                  <a:srgbClr val="171514"/>
                </a:solidFill>
                <a:latin typeface="Microsoft Sans Serif"/>
                <a:cs typeface="Microsoft Sans Serif"/>
              </a:rPr>
              <a:t>conductor</a:t>
            </a:r>
            <a:endParaRPr sz="650">
              <a:latin typeface="Microsoft Sans Serif"/>
              <a:cs typeface="Microsoft Sans Serif"/>
            </a:endParaRPr>
          </a:p>
        </p:txBody>
      </p:sp>
      <p:sp>
        <p:nvSpPr>
          <p:cNvPr id="23" name="object 23"/>
          <p:cNvSpPr txBox="1"/>
          <p:nvPr/>
        </p:nvSpPr>
        <p:spPr>
          <a:xfrm>
            <a:off x="9128410" y="5180243"/>
            <a:ext cx="267335" cy="74379"/>
          </a:xfrm>
          <a:prstGeom prst="rect">
            <a:avLst/>
          </a:prstGeom>
        </p:spPr>
        <p:txBody>
          <a:bodyPr vert="horz" wrap="square" lIns="0" tIns="12700" rIns="0" bIns="0" rtlCol="0">
            <a:spAutoFit/>
          </a:bodyPr>
          <a:lstStyle/>
          <a:p>
            <a:pPr marL="12700">
              <a:spcBef>
                <a:spcPts val="100"/>
              </a:spcBef>
            </a:pPr>
            <a:r>
              <a:rPr sz="400" spc="-90" dirty="0">
                <a:solidFill>
                  <a:srgbClr val="171514"/>
                </a:solidFill>
                <a:latin typeface="Lucida Sans Unicode"/>
                <a:cs typeface="Lucida Sans Unicode"/>
              </a:rPr>
              <a:t>≥</a:t>
            </a:r>
            <a:r>
              <a:rPr sz="400" spc="5" dirty="0">
                <a:solidFill>
                  <a:srgbClr val="171514"/>
                </a:solidFill>
                <a:latin typeface="Microsoft Sans Serif"/>
                <a:cs typeface="Microsoft Sans Serif"/>
              </a:rPr>
              <a:t>4</a:t>
            </a:r>
            <a:r>
              <a:rPr sz="400" spc="-5" dirty="0">
                <a:solidFill>
                  <a:srgbClr val="171514"/>
                </a:solidFill>
                <a:latin typeface="Microsoft Sans Serif"/>
                <a:cs typeface="Microsoft Sans Serif"/>
              </a:rPr>
              <a:t> </a:t>
            </a:r>
            <a:r>
              <a:rPr lang="es-ES" sz="400" spc="20" dirty="0" smtClean="0">
                <a:solidFill>
                  <a:srgbClr val="171514"/>
                </a:solidFill>
                <a:latin typeface="Microsoft Sans Serif"/>
                <a:cs typeface="Microsoft Sans Serif"/>
              </a:rPr>
              <a:t>m</a:t>
            </a:r>
            <a:r>
              <a:rPr sz="400" spc="20" dirty="0" smtClean="0">
                <a:solidFill>
                  <a:srgbClr val="171514"/>
                </a:solidFill>
                <a:latin typeface="Microsoft Sans Serif"/>
                <a:cs typeface="Microsoft Sans Serif"/>
              </a:rPr>
              <a:t>s</a:t>
            </a:r>
            <a:endParaRPr sz="400" dirty="0">
              <a:latin typeface="Microsoft Sans Serif"/>
              <a:cs typeface="Microsoft Sans Serif"/>
            </a:endParaRPr>
          </a:p>
        </p:txBody>
      </p:sp>
      <p:sp>
        <p:nvSpPr>
          <p:cNvPr id="24" name="object 24"/>
          <p:cNvSpPr txBox="1"/>
          <p:nvPr/>
        </p:nvSpPr>
        <p:spPr>
          <a:xfrm>
            <a:off x="8141265" y="5892714"/>
            <a:ext cx="727710" cy="725805"/>
          </a:xfrm>
          <a:prstGeom prst="rect">
            <a:avLst/>
          </a:prstGeom>
        </p:spPr>
        <p:txBody>
          <a:bodyPr vert="horz" wrap="square" lIns="0" tIns="33655" rIns="0" bIns="0" rtlCol="0">
            <a:spAutoFit/>
          </a:bodyPr>
          <a:lstStyle/>
          <a:p>
            <a:pPr marL="147955">
              <a:spcBef>
                <a:spcPts val="265"/>
              </a:spcBef>
            </a:pPr>
            <a:r>
              <a:rPr sz="500" spc="10" dirty="0">
                <a:solidFill>
                  <a:srgbClr val="171514"/>
                </a:solidFill>
                <a:latin typeface="Microsoft Sans Serif"/>
                <a:cs typeface="Microsoft Sans Serif"/>
              </a:rPr>
              <a:t>bucle</a:t>
            </a:r>
            <a:r>
              <a:rPr sz="500" spc="-25" dirty="0">
                <a:solidFill>
                  <a:srgbClr val="171514"/>
                </a:solidFill>
                <a:latin typeface="Microsoft Sans Serif"/>
                <a:cs typeface="Microsoft Sans Serif"/>
              </a:rPr>
              <a:t> </a:t>
            </a:r>
            <a:r>
              <a:rPr sz="500" spc="20" dirty="0">
                <a:solidFill>
                  <a:srgbClr val="171514"/>
                </a:solidFill>
                <a:latin typeface="Microsoft Sans Serif"/>
                <a:cs typeface="Microsoft Sans Serif"/>
              </a:rPr>
              <a:t>enterrado</a:t>
            </a:r>
            <a:endParaRPr sz="500" dirty="0">
              <a:latin typeface="Microsoft Sans Serif"/>
              <a:cs typeface="Microsoft Sans Serif"/>
            </a:endParaRPr>
          </a:p>
          <a:p>
            <a:pPr marL="12700" marR="5080" indent="48260" algn="just">
              <a:lnSpc>
                <a:spcPct val="121800"/>
              </a:lnSpc>
              <a:spcBef>
                <a:spcPts val="40"/>
              </a:spcBef>
            </a:pPr>
            <a:r>
              <a:rPr sz="650" spc="25" dirty="0" err="1" smtClean="0">
                <a:solidFill>
                  <a:srgbClr val="171514"/>
                </a:solidFill>
                <a:latin typeface="Microsoft Sans Serif"/>
                <a:cs typeface="Microsoft Sans Serif"/>
              </a:rPr>
              <a:t>interconectando</a:t>
            </a:r>
            <a:r>
              <a:rPr lang="es-ES" sz="650" spc="25" dirty="0" smtClean="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electrodos</a:t>
            </a:r>
            <a:r>
              <a:rPr sz="600" spc="-2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20" dirty="0">
                <a:solidFill>
                  <a:srgbClr val="171514"/>
                </a:solidFill>
                <a:latin typeface="Microsoft Sans Serif"/>
                <a:cs typeface="Microsoft Sans Serif"/>
              </a:rPr>
              <a:t> </a:t>
            </a:r>
            <a:r>
              <a:rPr sz="600" spc="25" dirty="0" err="1" smtClean="0">
                <a:solidFill>
                  <a:srgbClr val="171514"/>
                </a:solidFill>
                <a:latin typeface="Microsoft Sans Serif"/>
                <a:cs typeface="Microsoft Sans Serif"/>
              </a:rPr>
              <a:t>tierra</a:t>
            </a:r>
            <a:r>
              <a:rPr lang="es-ES" sz="600" spc="2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a:t>
            </a:r>
            <a:r>
              <a:rPr sz="750" spc="-5" dirty="0">
                <a:solidFill>
                  <a:srgbClr val="171514"/>
                </a:solidFill>
                <a:latin typeface="Microsoft Sans Serif"/>
                <a:cs typeface="Microsoft Sans Serif"/>
              </a:rPr>
              <a:t>50</a:t>
            </a:r>
            <a:r>
              <a:rPr sz="750" spc="-25" dirty="0">
                <a:solidFill>
                  <a:srgbClr val="171514"/>
                </a:solidFill>
                <a:latin typeface="Microsoft Sans Serif"/>
                <a:cs typeface="Microsoft Sans Serif"/>
              </a:rPr>
              <a:t> </a:t>
            </a:r>
            <a:r>
              <a:rPr sz="750" spc="25" dirty="0">
                <a:solidFill>
                  <a:srgbClr val="171514"/>
                </a:solidFill>
                <a:latin typeface="Microsoft Sans Serif"/>
                <a:cs typeface="Microsoft Sans Serif"/>
              </a:rPr>
              <a:t>mm</a:t>
            </a:r>
            <a:r>
              <a:rPr sz="550" spc="25" dirty="0">
                <a:solidFill>
                  <a:srgbClr val="171514"/>
                </a:solidFill>
                <a:latin typeface="Microsoft Sans Serif"/>
                <a:cs typeface="Microsoft Sans Serif"/>
              </a:rPr>
              <a:t>2</a:t>
            </a:r>
            <a:r>
              <a:rPr sz="750" spc="25" dirty="0">
                <a:solidFill>
                  <a:srgbClr val="171514"/>
                </a:solidFill>
                <a:latin typeface="Microsoft Sans Serif"/>
                <a:cs typeface="Microsoft Sans Serif"/>
              </a:rPr>
              <a:t>cobre)</a:t>
            </a:r>
            <a:endParaRPr sz="750" dirty="0">
              <a:latin typeface="Microsoft Sans Serif"/>
              <a:cs typeface="Microsoft Sans Serif"/>
            </a:endParaRPr>
          </a:p>
          <a:p>
            <a:pPr marR="59690" algn="ctr">
              <a:spcBef>
                <a:spcPts val="545"/>
              </a:spcBef>
            </a:pPr>
            <a:r>
              <a:rPr sz="1050" spc="-5" dirty="0">
                <a:solidFill>
                  <a:srgbClr val="171514"/>
                </a:solidFill>
                <a:latin typeface="Microsoft Sans Serif"/>
                <a:cs typeface="Microsoft Sans Serif"/>
              </a:rPr>
              <a:t>(b)</a:t>
            </a:r>
            <a:endParaRPr sz="1050" dirty="0">
              <a:latin typeface="Microsoft Sans Serif"/>
              <a:cs typeface="Microsoft Sans Serif"/>
            </a:endParaRPr>
          </a:p>
        </p:txBody>
      </p:sp>
      <p:sp>
        <p:nvSpPr>
          <p:cNvPr id="25" name="object 25"/>
          <p:cNvSpPr txBox="1"/>
          <p:nvPr/>
        </p:nvSpPr>
        <p:spPr>
          <a:xfrm>
            <a:off x="6427984" y="6432781"/>
            <a:ext cx="180340" cy="174407"/>
          </a:xfrm>
          <a:prstGeom prst="rect">
            <a:avLst/>
          </a:prstGeom>
        </p:spPr>
        <p:txBody>
          <a:bodyPr vert="horz" wrap="square" lIns="0" tIns="12700" rIns="0" bIns="0" rtlCol="0">
            <a:spAutoFit/>
          </a:bodyPr>
          <a:lstStyle/>
          <a:p>
            <a:pPr marL="12700">
              <a:spcBef>
                <a:spcPts val="100"/>
              </a:spcBef>
            </a:pPr>
            <a:r>
              <a:rPr sz="1050" spc="-25" dirty="0">
                <a:solidFill>
                  <a:srgbClr val="171514"/>
                </a:solidFill>
                <a:latin typeface="Microsoft Sans Serif"/>
                <a:cs typeface="Microsoft Sans Serif"/>
              </a:rPr>
              <a:t>(a)</a:t>
            </a:r>
            <a:endParaRPr sz="1050">
              <a:latin typeface="Microsoft Sans Serif"/>
              <a:cs typeface="Microsoft Sans Serif"/>
            </a:endParaRPr>
          </a:p>
        </p:txBody>
      </p:sp>
      <p:sp>
        <p:nvSpPr>
          <p:cNvPr id="26" name="object 26"/>
          <p:cNvSpPr txBox="1"/>
          <p:nvPr/>
        </p:nvSpPr>
        <p:spPr>
          <a:xfrm>
            <a:off x="5337175" y="6769589"/>
            <a:ext cx="580390"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4.5</a:t>
            </a:r>
            <a:endParaRPr sz="800">
              <a:latin typeface="Arial"/>
              <a:cs typeface="Arial"/>
            </a:endParaRPr>
          </a:p>
        </p:txBody>
      </p:sp>
      <p:sp>
        <p:nvSpPr>
          <p:cNvPr id="27" name="object 27"/>
          <p:cNvSpPr txBox="1"/>
          <p:nvPr/>
        </p:nvSpPr>
        <p:spPr>
          <a:xfrm>
            <a:off x="6041949" y="6801339"/>
            <a:ext cx="2103755" cy="97463"/>
          </a:xfrm>
          <a:prstGeom prst="rect">
            <a:avLst/>
          </a:prstGeom>
        </p:spPr>
        <p:txBody>
          <a:bodyPr vert="horz" wrap="square" lIns="0" tIns="12700" rIns="0" bIns="0" rtlCol="0">
            <a:spAutoFit/>
          </a:bodyPr>
          <a:lstStyle/>
          <a:p>
            <a:pPr marL="12700">
              <a:spcBef>
                <a:spcPts val="100"/>
              </a:spcBef>
            </a:pPr>
            <a:r>
              <a:rPr sz="550" spc="5" dirty="0">
                <a:solidFill>
                  <a:srgbClr val="171514"/>
                </a:solidFill>
                <a:latin typeface="Microsoft Sans Serif"/>
                <a:cs typeface="Microsoft Sans Serif"/>
              </a:rPr>
              <a:t>Puesta</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a </a:t>
            </a:r>
            <a:r>
              <a:rPr sz="550" spc="25" dirty="0">
                <a:solidFill>
                  <a:srgbClr val="171514"/>
                </a:solidFill>
                <a:latin typeface="Microsoft Sans Serif"/>
                <a:cs typeface="Microsoft Sans Serif"/>
              </a:rPr>
              <a:t>tierra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una</a:t>
            </a:r>
            <a:r>
              <a:rPr sz="550" dirty="0">
                <a:solidFill>
                  <a:srgbClr val="171514"/>
                </a:solidFill>
                <a:latin typeface="Microsoft Sans Serif"/>
                <a:cs typeface="Microsoft Sans Serif"/>
              </a:rPr>
              <a:t> </a:t>
            </a:r>
            <a:r>
              <a:rPr sz="550" spc="30" dirty="0">
                <a:solidFill>
                  <a:srgbClr val="171514"/>
                </a:solidFill>
                <a:latin typeface="Microsoft Sans Serif"/>
                <a:cs typeface="Microsoft Sans Serif"/>
              </a:rPr>
              <a:t>torre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línea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transmisión</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energía.</a:t>
            </a:r>
            <a:endParaRPr sz="550">
              <a:latin typeface="Microsoft Sans Serif"/>
              <a:cs typeface="Microsoft Sans Serif"/>
            </a:endParaRPr>
          </a:p>
        </p:txBody>
      </p:sp>
      <p:sp>
        <p:nvSpPr>
          <p:cNvPr id="28" name="object 28"/>
          <p:cNvSpPr txBox="1"/>
          <p:nvPr/>
        </p:nvSpPr>
        <p:spPr>
          <a:xfrm>
            <a:off x="7417625" y="7142964"/>
            <a:ext cx="427990" cy="173766"/>
          </a:xfrm>
          <a:prstGeom prst="rect">
            <a:avLst/>
          </a:prstGeom>
        </p:spPr>
        <p:txBody>
          <a:bodyPr vert="horz" wrap="square" lIns="0" tIns="12065" rIns="0" bIns="0" rtlCol="0">
            <a:spAutoFit/>
          </a:bodyPr>
          <a:lstStyle/>
          <a:p>
            <a:pPr marL="12700">
              <a:spcBef>
                <a:spcPts val="95"/>
              </a:spcBef>
              <a:tabLst>
                <a:tab pos="362585" algn="l"/>
              </a:tabLst>
            </a:pPr>
            <a:r>
              <a:rPr sz="1050" i="1" spc="60" dirty="0">
                <a:latin typeface="Arial"/>
                <a:cs typeface="Arial"/>
              </a:rPr>
              <a:t>r	r</a:t>
            </a:r>
            <a:endParaRPr sz="1050">
              <a:latin typeface="Arial"/>
              <a:cs typeface="Arial"/>
            </a:endParaRPr>
          </a:p>
        </p:txBody>
      </p:sp>
      <p:sp>
        <p:nvSpPr>
          <p:cNvPr id="29" name="object 29"/>
          <p:cNvSpPr txBox="1"/>
          <p:nvPr/>
        </p:nvSpPr>
        <p:spPr>
          <a:xfrm>
            <a:off x="7070788" y="7230344"/>
            <a:ext cx="795020" cy="531495"/>
          </a:xfrm>
          <a:prstGeom prst="rect">
            <a:avLst/>
          </a:prstGeom>
        </p:spPr>
        <p:txBody>
          <a:bodyPr vert="horz" wrap="square" lIns="0" tIns="12700" rIns="0" bIns="0" rtlCol="0">
            <a:spAutoFit/>
          </a:bodyPr>
          <a:lstStyle/>
          <a:p>
            <a:pPr marL="12700">
              <a:lnSpc>
                <a:spcPts val="960"/>
              </a:lnSpc>
              <a:spcBef>
                <a:spcPts val="100"/>
              </a:spcBef>
              <a:tabLst>
                <a:tab pos="490855" algn="l"/>
              </a:tabLst>
            </a:pPr>
            <a:r>
              <a:rPr sz="400" spc="15" dirty="0">
                <a:latin typeface="Microsoft Sans Serif"/>
                <a:cs typeface="Microsoft Sans Serif"/>
              </a:rPr>
              <a:t>bronceado	</a:t>
            </a:r>
            <a:r>
              <a:rPr sz="1000" spc="-15" dirty="0">
                <a:latin typeface="Microsoft Sans Serif"/>
                <a:cs typeface="Microsoft Sans Serif"/>
              </a:rPr>
              <a:t>=</a:t>
            </a:r>
            <a:endParaRPr sz="1000">
              <a:latin typeface="Microsoft Sans Serif"/>
              <a:cs typeface="Microsoft Sans Serif"/>
            </a:endParaRPr>
          </a:p>
          <a:p>
            <a:pPr marL="352425">
              <a:lnSpc>
                <a:spcPts val="1019"/>
              </a:lnSpc>
              <a:tabLst>
                <a:tab pos="702310" algn="l"/>
              </a:tabLst>
            </a:pPr>
            <a:r>
              <a:rPr sz="1050" i="1" spc="-140" dirty="0">
                <a:latin typeface="Arial"/>
                <a:cs typeface="Arial"/>
              </a:rPr>
              <a:t>R	R</a:t>
            </a:r>
            <a:endParaRPr sz="1050">
              <a:latin typeface="Arial"/>
              <a:cs typeface="Arial"/>
            </a:endParaRPr>
          </a:p>
          <a:p>
            <a:pPr marL="14604">
              <a:spcBef>
                <a:spcPts val="745"/>
              </a:spcBef>
              <a:tabLst>
                <a:tab pos="419100" algn="l"/>
              </a:tabLst>
            </a:pPr>
            <a:r>
              <a:rPr sz="450" i="1" dirty="0">
                <a:latin typeface="Arial"/>
                <a:cs typeface="Arial"/>
              </a:rPr>
              <a:t>R</a:t>
            </a:r>
            <a:r>
              <a:rPr sz="250" i="1" dirty="0">
                <a:latin typeface="Arial"/>
                <a:cs typeface="Arial"/>
              </a:rPr>
              <a:t>abdominales</a:t>
            </a:r>
            <a:r>
              <a:rPr sz="450" dirty="0">
                <a:latin typeface="Microsoft Sans Serif"/>
                <a:cs typeface="Microsoft Sans Serif"/>
              </a:rPr>
              <a:t>=	</a:t>
            </a:r>
            <a:r>
              <a:rPr sz="1050" i="1" spc="-40" dirty="0">
                <a:latin typeface="Arial"/>
                <a:cs typeface="Arial"/>
              </a:rPr>
              <a:t>Rr</a:t>
            </a:r>
            <a:endParaRPr sz="1050">
              <a:latin typeface="Arial"/>
              <a:cs typeface="Aria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7284238" y="5077387"/>
            <a:ext cx="315595" cy="125095"/>
            <a:chOff x="2601112" y="5077386"/>
            <a:chExt cx="315595" cy="125095"/>
          </a:xfrm>
        </p:grpSpPr>
        <p:sp>
          <p:nvSpPr>
            <p:cNvPr id="3" name="object 3"/>
            <p:cNvSpPr/>
            <p:nvPr/>
          </p:nvSpPr>
          <p:spPr>
            <a:xfrm>
              <a:off x="2601112" y="5153990"/>
              <a:ext cx="59690" cy="3175"/>
            </a:xfrm>
            <a:custGeom>
              <a:avLst/>
              <a:gdLst/>
              <a:ahLst/>
              <a:cxnLst/>
              <a:rect l="l" t="t" r="r" b="b"/>
              <a:pathLst>
                <a:path w="59689" h="3175">
                  <a:moveTo>
                    <a:pt x="59537" y="0"/>
                  </a:moveTo>
                  <a:lnTo>
                    <a:pt x="0" y="0"/>
                  </a:lnTo>
                  <a:lnTo>
                    <a:pt x="0" y="3175"/>
                  </a:lnTo>
                  <a:lnTo>
                    <a:pt x="59537" y="3175"/>
                  </a:lnTo>
                  <a:lnTo>
                    <a:pt x="59537" y="0"/>
                  </a:lnTo>
                  <a:close/>
                </a:path>
              </a:pathLst>
            </a:custGeom>
            <a:solidFill>
              <a:srgbClr val="000000"/>
            </a:solidFill>
          </p:spPr>
          <p:txBody>
            <a:bodyPr wrap="square" lIns="0" tIns="0" rIns="0" bIns="0" rtlCol="0"/>
            <a:lstStyle/>
            <a:p>
              <a:endParaRPr/>
            </a:p>
          </p:txBody>
        </p:sp>
        <p:pic>
          <p:nvPicPr>
            <p:cNvPr id="4" name="object 4"/>
            <p:cNvPicPr/>
            <p:nvPr/>
          </p:nvPicPr>
          <p:blipFill>
            <a:blip r:embed="rId2" cstate="print"/>
            <a:stretch>
              <a:fillRect/>
            </a:stretch>
          </p:blipFill>
          <p:spPr>
            <a:xfrm>
              <a:off x="2685653" y="5077386"/>
              <a:ext cx="230581" cy="125018"/>
            </a:xfrm>
            <a:prstGeom prst="rect">
              <a:avLst/>
            </a:prstGeom>
          </p:spPr>
        </p:pic>
      </p:grpSp>
      <p:grpSp>
        <p:nvGrpSpPr>
          <p:cNvPr id="5" name="object 5"/>
          <p:cNvGrpSpPr/>
          <p:nvPr/>
        </p:nvGrpSpPr>
        <p:grpSpPr>
          <a:xfrm>
            <a:off x="7116368" y="5241303"/>
            <a:ext cx="549910" cy="147955"/>
            <a:chOff x="2433243" y="5241302"/>
            <a:chExt cx="549910" cy="147955"/>
          </a:xfrm>
        </p:grpSpPr>
        <p:sp>
          <p:nvSpPr>
            <p:cNvPr id="6" name="object 6"/>
            <p:cNvSpPr/>
            <p:nvPr/>
          </p:nvSpPr>
          <p:spPr>
            <a:xfrm>
              <a:off x="2655100" y="5340515"/>
              <a:ext cx="59690" cy="3175"/>
            </a:xfrm>
            <a:custGeom>
              <a:avLst/>
              <a:gdLst/>
              <a:ahLst/>
              <a:cxnLst/>
              <a:rect l="l" t="t" r="r" b="b"/>
              <a:pathLst>
                <a:path w="59689" h="3175">
                  <a:moveTo>
                    <a:pt x="59524" y="0"/>
                  </a:moveTo>
                  <a:lnTo>
                    <a:pt x="0" y="0"/>
                  </a:lnTo>
                  <a:lnTo>
                    <a:pt x="0" y="3174"/>
                  </a:lnTo>
                  <a:lnTo>
                    <a:pt x="59524" y="3174"/>
                  </a:lnTo>
                  <a:lnTo>
                    <a:pt x="59524" y="0"/>
                  </a:lnTo>
                  <a:close/>
                </a:path>
              </a:pathLst>
            </a:custGeom>
            <a:solidFill>
              <a:srgbClr val="000000"/>
            </a:solidFill>
          </p:spPr>
          <p:txBody>
            <a:bodyPr wrap="square" lIns="0" tIns="0" rIns="0" bIns="0" rtlCol="0"/>
            <a:lstStyle/>
            <a:p>
              <a:endParaRPr/>
            </a:p>
          </p:txBody>
        </p:sp>
        <p:pic>
          <p:nvPicPr>
            <p:cNvPr id="7" name="object 7"/>
            <p:cNvPicPr/>
            <p:nvPr/>
          </p:nvPicPr>
          <p:blipFill>
            <a:blip r:embed="rId3" cstate="print"/>
            <a:stretch>
              <a:fillRect/>
            </a:stretch>
          </p:blipFill>
          <p:spPr>
            <a:xfrm>
              <a:off x="2739627" y="5263926"/>
              <a:ext cx="230581" cy="125006"/>
            </a:xfrm>
            <a:prstGeom prst="rect">
              <a:avLst/>
            </a:prstGeom>
          </p:spPr>
        </p:pic>
        <p:sp>
          <p:nvSpPr>
            <p:cNvPr id="8" name="object 8"/>
            <p:cNvSpPr/>
            <p:nvPr/>
          </p:nvSpPr>
          <p:spPr>
            <a:xfrm>
              <a:off x="2433243" y="5241302"/>
              <a:ext cx="549910" cy="3175"/>
            </a:xfrm>
            <a:custGeom>
              <a:avLst/>
              <a:gdLst/>
              <a:ahLst/>
              <a:cxnLst/>
              <a:rect l="l" t="t" r="r" b="b"/>
              <a:pathLst>
                <a:path w="549910" h="3175">
                  <a:moveTo>
                    <a:pt x="549668" y="0"/>
                  </a:moveTo>
                  <a:lnTo>
                    <a:pt x="0" y="0"/>
                  </a:lnTo>
                  <a:lnTo>
                    <a:pt x="0" y="3175"/>
                  </a:lnTo>
                  <a:lnTo>
                    <a:pt x="549668" y="3175"/>
                  </a:lnTo>
                  <a:lnTo>
                    <a:pt x="549668" y="0"/>
                  </a:lnTo>
                  <a:close/>
                </a:path>
              </a:pathLst>
            </a:custGeom>
            <a:solidFill>
              <a:srgbClr val="000000"/>
            </a:solidFill>
          </p:spPr>
          <p:txBody>
            <a:bodyPr wrap="square" lIns="0" tIns="0" rIns="0" bIns="0" rtlCol="0"/>
            <a:lstStyle/>
            <a:p>
              <a:endParaRPr/>
            </a:p>
          </p:txBody>
        </p:sp>
      </p:grpSp>
      <p:grpSp>
        <p:nvGrpSpPr>
          <p:cNvPr id="9" name="object 9"/>
          <p:cNvGrpSpPr/>
          <p:nvPr/>
        </p:nvGrpSpPr>
        <p:grpSpPr>
          <a:xfrm>
            <a:off x="7815657" y="5164701"/>
            <a:ext cx="315595" cy="125095"/>
            <a:chOff x="3132531" y="5164700"/>
            <a:chExt cx="315595" cy="125095"/>
          </a:xfrm>
        </p:grpSpPr>
        <p:sp>
          <p:nvSpPr>
            <p:cNvPr id="10" name="object 10"/>
            <p:cNvSpPr/>
            <p:nvPr/>
          </p:nvSpPr>
          <p:spPr>
            <a:xfrm>
              <a:off x="3132531" y="5241302"/>
              <a:ext cx="59690" cy="3175"/>
            </a:xfrm>
            <a:custGeom>
              <a:avLst/>
              <a:gdLst/>
              <a:ahLst/>
              <a:cxnLst/>
              <a:rect l="l" t="t" r="r" b="b"/>
              <a:pathLst>
                <a:path w="59689" h="3175">
                  <a:moveTo>
                    <a:pt x="59537" y="0"/>
                  </a:moveTo>
                  <a:lnTo>
                    <a:pt x="0" y="0"/>
                  </a:lnTo>
                  <a:lnTo>
                    <a:pt x="0" y="3175"/>
                  </a:lnTo>
                  <a:lnTo>
                    <a:pt x="59537" y="3175"/>
                  </a:lnTo>
                  <a:lnTo>
                    <a:pt x="59537" y="0"/>
                  </a:lnTo>
                  <a:close/>
                </a:path>
              </a:pathLst>
            </a:custGeom>
            <a:solidFill>
              <a:srgbClr val="000000"/>
            </a:solidFill>
          </p:spPr>
          <p:txBody>
            <a:bodyPr wrap="square" lIns="0" tIns="0" rIns="0" bIns="0" rtlCol="0"/>
            <a:lstStyle/>
            <a:p>
              <a:endParaRPr/>
            </a:p>
          </p:txBody>
        </p:sp>
        <p:pic>
          <p:nvPicPr>
            <p:cNvPr id="11" name="object 11"/>
            <p:cNvPicPr/>
            <p:nvPr/>
          </p:nvPicPr>
          <p:blipFill>
            <a:blip r:embed="rId4" cstate="print"/>
            <a:stretch>
              <a:fillRect/>
            </a:stretch>
          </p:blipFill>
          <p:spPr>
            <a:xfrm>
              <a:off x="3217068" y="5164700"/>
              <a:ext cx="230581" cy="125018"/>
            </a:xfrm>
            <a:prstGeom prst="rect">
              <a:avLst/>
            </a:prstGeom>
          </p:spPr>
        </p:pic>
      </p:grpSp>
      <p:pic>
        <p:nvPicPr>
          <p:cNvPr id="12" name="object 12"/>
          <p:cNvPicPr/>
          <p:nvPr/>
        </p:nvPicPr>
        <p:blipFill>
          <a:blip r:embed="rId5" cstate="print"/>
          <a:stretch>
            <a:fillRect/>
          </a:stretch>
        </p:blipFill>
        <p:spPr>
          <a:xfrm>
            <a:off x="7302897" y="5819593"/>
            <a:ext cx="230581" cy="125018"/>
          </a:xfrm>
          <a:prstGeom prst="rect">
            <a:avLst/>
          </a:prstGeom>
        </p:spPr>
      </p:pic>
      <p:grpSp>
        <p:nvGrpSpPr>
          <p:cNvPr id="13" name="object 13"/>
          <p:cNvGrpSpPr/>
          <p:nvPr/>
        </p:nvGrpSpPr>
        <p:grpSpPr>
          <a:xfrm>
            <a:off x="7033018" y="5986298"/>
            <a:ext cx="549910" cy="147955"/>
            <a:chOff x="2349893" y="5986297"/>
            <a:chExt cx="549910" cy="147955"/>
          </a:xfrm>
        </p:grpSpPr>
        <p:sp>
          <p:nvSpPr>
            <p:cNvPr id="14" name="object 14"/>
            <p:cNvSpPr/>
            <p:nvPr/>
          </p:nvSpPr>
          <p:spPr>
            <a:xfrm>
              <a:off x="2571750" y="6085509"/>
              <a:ext cx="59690" cy="3175"/>
            </a:xfrm>
            <a:custGeom>
              <a:avLst/>
              <a:gdLst/>
              <a:ahLst/>
              <a:cxnLst/>
              <a:rect l="l" t="t" r="r" b="b"/>
              <a:pathLst>
                <a:path w="59689" h="3175">
                  <a:moveTo>
                    <a:pt x="59524" y="0"/>
                  </a:moveTo>
                  <a:lnTo>
                    <a:pt x="0" y="0"/>
                  </a:lnTo>
                  <a:lnTo>
                    <a:pt x="0" y="3175"/>
                  </a:lnTo>
                  <a:lnTo>
                    <a:pt x="59524" y="3175"/>
                  </a:lnTo>
                  <a:lnTo>
                    <a:pt x="59524" y="0"/>
                  </a:lnTo>
                  <a:close/>
                </a:path>
              </a:pathLst>
            </a:custGeom>
            <a:solidFill>
              <a:srgbClr val="000000"/>
            </a:solidFill>
          </p:spPr>
          <p:txBody>
            <a:bodyPr wrap="square" lIns="0" tIns="0" rIns="0" bIns="0" rtlCol="0"/>
            <a:lstStyle/>
            <a:p>
              <a:endParaRPr/>
            </a:p>
          </p:txBody>
        </p:sp>
        <p:pic>
          <p:nvPicPr>
            <p:cNvPr id="15" name="object 15"/>
            <p:cNvPicPr/>
            <p:nvPr/>
          </p:nvPicPr>
          <p:blipFill>
            <a:blip r:embed="rId6" cstate="print"/>
            <a:stretch>
              <a:fillRect/>
            </a:stretch>
          </p:blipFill>
          <p:spPr>
            <a:xfrm>
              <a:off x="2656283" y="6008911"/>
              <a:ext cx="230581" cy="125006"/>
            </a:xfrm>
            <a:prstGeom prst="rect">
              <a:avLst/>
            </a:prstGeom>
          </p:spPr>
        </p:pic>
        <p:sp>
          <p:nvSpPr>
            <p:cNvPr id="16" name="object 16"/>
            <p:cNvSpPr/>
            <p:nvPr/>
          </p:nvSpPr>
          <p:spPr>
            <a:xfrm>
              <a:off x="2349893" y="5986297"/>
              <a:ext cx="549910" cy="3175"/>
            </a:xfrm>
            <a:custGeom>
              <a:avLst/>
              <a:gdLst/>
              <a:ahLst/>
              <a:cxnLst/>
              <a:rect l="l" t="t" r="r" b="b"/>
              <a:pathLst>
                <a:path w="549910" h="3175">
                  <a:moveTo>
                    <a:pt x="549681" y="0"/>
                  </a:moveTo>
                  <a:lnTo>
                    <a:pt x="0" y="0"/>
                  </a:lnTo>
                  <a:lnTo>
                    <a:pt x="0" y="3162"/>
                  </a:lnTo>
                  <a:lnTo>
                    <a:pt x="549681" y="3162"/>
                  </a:lnTo>
                  <a:lnTo>
                    <a:pt x="549681" y="0"/>
                  </a:lnTo>
                  <a:close/>
                </a:path>
              </a:pathLst>
            </a:custGeom>
            <a:solidFill>
              <a:srgbClr val="000000"/>
            </a:solidFill>
          </p:spPr>
          <p:txBody>
            <a:bodyPr wrap="square" lIns="0" tIns="0" rIns="0" bIns="0" rtlCol="0"/>
            <a:lstStyle/>
            <a:p>
              <a:endParaRPr/>
            </a:p>
          </p:txBody>
        </p:sp>
      </p:grpSp>
      <p:pic>
        <p:nvPicPr>
          <p:cNvPr id="17" name="object 17"/>
          <p:cNvPicPr/>
          <p:nvPr/>
        </p:nvPicPr>
        <p:blipFill>
          <a:blip r:embed="rId6" cstate="print"/>
          <a:stretch>
            <a:fillRect/>
          </a:stretch>
        </p:blipFill>
        <p:spPr>
          <a:xfrm>
            <a:off x="7952978" y="5909692"/>
            <a:ext cx="230581" cy="125006"/>
          </a:xfrm>
          <a:prstGeom prst="rect">
            <a:avLst/>
          </a:prstGeom>
        </p:spPr>
      </p:pic>
      <p:sp>
        <p:nvSpPr>
          <p:cNvPr id="18" name="object 18"/>
          <p:cNvSpPr/>
          <p:nvPr/>
        </p:nvSpPr>
        <p:spPr>
          <a:xfrm>
            <a:off x="7631112" y="6731280"/>
            <a:ext cx="59690" cy="3175"/>
          </a:xfrm>
          <a:custGeom>
            <a:avLst/>
            <a:gdLst/>
            <a:ahLst/>
            <a:cxnLst/>
            <a:rect l="l" t="t" r="r" b="b"/>
            <a:pathLst>
              <a:path w="59689" h="3175">
                <a:moveTo>
                  <a:pt x="59524" y="0"/>
                </a:moveTo>
                <a:lnTo>
                  <a:pt x="0" y="0"/>
                </a:lnTo>
                <a:lnTo>
                  <a:pt x="0" y="3162"/>
                </a:lnTo>
                <a:lnTo>
                  <a:pt x="59524" y="3162"/>
                </a:lnTo>
                <a:lnTo>
                  <a:pt x="59524" y="0"/>
                </a:lnTo>
                <a:close/>
              </a:path>
            </a:pathLst>
          </a:custGeom>
          <a:solidFill>
            <a:srgbClr val="000000"/>
          </a:solidFill>
        </p:spPr>
        <p:txBody>
          <a:bodyPr wrap="square" lIns="0" tIns="0" rIns="0" bIns="0" rtlCol="0"/>
          <a:lstStyle/>
          <a:p>
            <a:endParaRPr/>
          </a:p>
        </p:txBody>
      </p:sp>
      <p:sp>
        <p:nvSpPr>
          <p:cNvPr id="19" name="object 19"/>
          <p:cNvSpPr/>
          <p:nvPr/>
        </p:nvSpPr>
        <p:spPr>
          <a:xfrm>
            <a:off x="7715643" y="6572923"/>
            <a:ext cx="200660" cy="304165"/>
          </a:xfrm>
          <a:custGeom>
            <a:avLst/>
            <a:gdLst/>
            <a:ahLst/>
            <a:cxnLst/>
            <a:rect l="l" t="t" r="r" b="b"/>
            <a:pathLst>
              <a:path w="200660" h="304165">
                <a:moveTo>
                  <a:pt x="187718" y="158356"/>
                </a:moveTo>
                <a:lnTo>
                  <a:pt x="86118" y="158356"/>
                </a:lnTo>
                <a:lnTo>
                  <a:pt x="86118" y="161518"/>
                </a:lnTo>
                <a:lnTo>
                  <a:pt x="187718" y="161518"/>
                </a:lnTo>
                <a:lnTo>
                  <a:pt x="187718" y="158356"/>
                </a:lnTo>
                <a:close/>
              </a:path>
              <a:path w="200660" h="304165">
                <a:moveTo>
                  <a:pt x="200418" y="0"/>
                </a:moveTo>
                <a:lnTo>
                  <a:pt x="76200" y="0"/>
                </a:lnTo>
                <a:lnTo>
                  <a:pt x="45135" y="275374"/>
                </a:lnTo>
                <a:lnTo>
                  <a:pt x="17780" y="182397"/>
                </a:lnTo>
                <a:lnTo>
                  <a:pt x="0" y="203682"/>
                </a:lnTo>
                <a:lnTo>
                  <a:pt x="3416" y="206527"/>
                </a:lnTo>
                <a:lnTo>
                  <a:pt x="10668" y="197840"/>
                </a:lnTo>
                <a:lnTo>
                  <a:pt x="41910" y="303999"/>
                </a:lnTo>
                <a:lnTo>
                  <a:pt x="48298" y="303999"/>
                </a:lnTo>
                <a:lnTo>
                  <a:pt x="81876" y="6350"/>
                </a:lnTo>
                <a:lnTo>
                  <a:pt x="200418" y="6350"/>
                </a:lnTo>
                <a:lnTo>
                  <a:pt x="200418" y="0"/>
                </a:lnTo>
                <a:close/>
              </a:path>
            </a:pathLst>
          </a:custGeom>
          <a:solidFill>
            <a:srgbClr val="000000"/>
          </a:solidFill>
        </p:spPr>
        <p:txBody>
          <a:bodyPr wrap="square" lIns="0" tIns="0" rIns="0" bIns="0" rtlCol="0"/>
          <a:lstStyle/>
          <a:p>
            <a:endParaRPr/>
          </a:p>
        </p:txBody>
      </p:sp>
      <p:pic>
        <p:nvPicPr>
          <p:cNvPr id="20" name="object 20"/>
          <p:cNvPicPr/>
          <p:nvPr/>
        </p:nvPicPr>
        <p:blipFill>
          <a:blip r:embed="rId7" cstate="print"/>
          <a:stretch>
            <a:fillRect/>
          </a:stretch>
        </p:blipFill>
        <p:spPr>
          <a:xfrm>
            <a:off x="6234676" y="2615704"/>
            <a:ext cx="2517201" cy="211110"/>
          </a:xfrm>
          <a:prstGeom prst="rect">
            <a:avLst/>
          </a:prstGeom>
        </p:spPr>
      </p:pic>
      <p:grpSp>
        <p:nvGrpSpPr>
          <p:cNvPr id="21" name="object 21"/>
          <p:cNvGrpSpPr/>
          <p:nvPr/>
        </p:nvGrpSpPr>
        <p:grpSpPr>
          <a:xfrm>
            <a:off x="6250939" y="809990"/>
            <a:ext cx="2421890" cy="588645"/>
            <a:chOff x="1567814" y="809989"/>
            <a:chExt cx="2421890" cy="588645"/>
          </a:xfrm>
        </p:grpSpPr>
        <p:pic>
          <p:nvPicPr>
            <p:cNvPr id="22" name="object 22"/>
            <p:cNvPicPr/>
            <p:nvPr/>
          </p:nvPicPr>
          <p:blipFill>
            <a:blip r:embed="rId8" cstate="print"/>
            <a:stretch>
              <a:fillRect/>
            </a:stretch>
          </p:blipFill>
          <p:spPr>
            <a:xfrm>
              <a:off x="1567814" y="1178013"/>
              <a:ext cx="2421331" cy="220345"/>
            </a:xfrm>
            <a:prstGeom prst="rect">
              <a:avLst/>
            </a:prstGeom>
          </p:spPr>
        </p:pic>
        <p:sp>
          <p:nvSpPr>
            <p:cNvPr id="23" name="object 23"/>
            <p:cNvSpPr/>
            <p:nvPr/>
          </p:nvSpPr>
          <p:spPr>
            <a:xfrm>
              <a:off x="1763123" y="813164"/>
              <a:ext cx="180340" cy="359410"/>
            </a:xfrm>
            <a:custGeom>
              <a:avLst/>
              <a:gdLst/>
              <a:ahLst/>
              <a:cxnLst/>
              <a:rect l="l" t="t" r="r" b="b"/>
              <a:pathLst>
                <a:path w="180339" h="359409">
                  <a:moveTo>
                    <a:pt x="89992" y="0"/>
                  </a:moveTo>
                  <a:lnTo>
                    <a:pt x="0" y="359029"/>
                  </a:lnTo>
                  <a:lnTo>
                    <a:pt x="179971" y="359029"/>
                  </a:lnTo>
                  <a:lnTo>
                    <a:pt x="89992" y="0"/>
                  </a:lnTo>
                  <a:close/>
                </a:path>
              </a:pathLst>
            </a:custGeom>
            <a:ln w="6350">
              <a:solidFill>
                <a:srgbClr val="231F20"/>
              </a:solidFill>
            </a:ln>
          </p:spPr>
          <p:txBody>
            <a:bodyPr wrap="square" lIns="0" tIns="0" rIns="0" bIns="0" rtlCol="0"/>
            <a:lstStyle/>
            <a:p>
              <a:endParaRPr/>
            </a:p>
          </p:txBody>
        </p:sp>
        <p:pic>
          <p:nvPicPr>
            <p:cNvPr id="24" name="object 24"/>
            <p:cNvPicPr/>
            <p:nvPr/>
          </p:nvPicPr>
          <p:blipFill>
            <a:blip r:embed="rId9" cstate="print"/>
            <a:stretch>
              <a:fillRect/>
            </a:stretch>
          </p:blipFill>
          <p:spPr>
            <a:xfrm>
              <a:off x="1768742" y="932591"/>
              <a:ext cx="172440" cy="242773"/>
            </a:xfrm>
            <a:prstGeom prst="rect">
              <a:avLst/>
            </a:prstGeom>
          </p:spPr>
        </p:pic>
        <p:sp>
          <p:nvSpPr>
            <p:cNvPr id="25" name="object 25"/>
            <p:cNvSpPr/>
            <p:nvPr/>
          </p:nvSpPr>
          <p:spPr>
            <a:xfrm>
              <a:off x="2240589" y="818255"/>
              <a:ext cx="180975" cy="359410"/>
            </a:xfrm>
            <a:custGeom>
              <a:avLst/>
              <a:gdLst/>
              <a:ahLst/>
              <a:cxnLst/>
              <a:rect l="l" t="t" r="r" b="b"/>
              <a:pathLst>
                <a:path w="180975" h="359409">
                  <a:moveTo>
                    <a:pt x="90220" y="0"/>
                  </a:moveTo>
                  <a:lnTo>
                    <a:pt x="0" y="359029"/>
                  </a:lnTo>
                  <a:lnTo>
                    <a:pt x="180441" y="359029"/>
                  </a:lnTo>
                  <a:lnTo>
                    <a:pt x="90220" y="0"/>
                  </a:lnTo>
                  <a:close/>
                </a:path>
              </a:pathLst>
            </a:custGeom>
            <a:ln w="6350">
              <a:solidFill>
                <a:srgbClr val="231F20"/>
              </a:solidFill>
            </a:ln>
          </p:spPr>
          <p:txBody>
            <a:bodyPr wrap="square" lIns="0" tIns="0" rIns="0" bIns="0" rtlCol="0"/>
            <a:lstStyle/>
            <a:p>
              <a:endParaRPr/>
            </a:p>
          </p:txBody>
        </p:sp>
        <p:pic>
          <p:nvPicPr>
            <p:cNvPr id="26" name="object 26"/>
            <p:cNvPicPr/>
            <p:nvPr/>
          </p:nvPicPr>
          <p:blipFill>
            <a:blip r:embed="rId10" cstate="print"/>
            <a:stretch>
              <a:fillRect/>
            </a:stretch>
          </p:blipFill>
          <p:spPr>
            <a:xfrm>
              <a:off x="2246209" y="937682"/>
              <a:ext cx="172910" cy="242773"/>
            </a:xfrm>
            <a:prstGeom prst="rect">
              <a:avLst/>
            </a:prstGeom>
          </p:spPr>
        </p:pic>
        <p:sp>
          <p:nvSpPr>
            <p:cNvPr id="27" name="object 27"/>
            <p:cNvSpPr/>
            <p:nvPr/>
          </p:nvSpPr>
          <p:spPr>
            <a:xfrm>
              <a:off x="2728226" y="818255"/>
              <a:ext cx="180975" cy="359410"/>
            </a:xfrm>
            <a:custGeom>
              <a:avLst/>
              <a:gdLst/>
              <a:ahLst/>
              <a:cxnLst/>
              <a:rect l="l" t="t" r="r" b="b"/>
              <a:pathLst>
                <a:path w="180975" h="359409">
                  <a:moveTo>
                    <a:pt x="90233" y="0"/>
                  </a:moveTo>
                  <a:lnTo>
                    <a:pt x="0" y="359029"/>
                  </a:lnTo>
                  <a:lnTo>
                    <a:pt x="180441" y="359029"/>
                  </a:lnTo>
                  <a:lnTo>
                    <a:pt x="90233" y="0"/>
                  </a:lnTo>
                  <a:close/>
                </a:path>
              </a:pathLst>
            </a:custGeom>
            <a:ln w="6350">
              <a:solidFill>
                <a:srgbClr val="231F20"/>
              </a:solidFill>
            </a:ln>
          </p:spPr>
          <p:txBody>
            <a:bodyPr wrap="square" lIns="0" tIns="0" rIns="0" bIns="0" rtlCol="0"/>
            <a:lstStyle/>
            <a:p>
              <a:endParaRPr/>
            </a:p>
          </p:txBody>
        </p:sp>
        <p:pic>
          <p:nvPicPr>
            <p:cNvPr id="28" name="object 28"/>
            <p:cNvPicPr/>
            <p:nvPr/>
          </p:nvPicPr>
          <p:blipFill>
            <a:blip r:embed="rId11" cstate="print"/>
            <a:stretch>
              <a:fillRect/>
            </a:stretch>
          </p:blipFill>
          <p:spPr>
            <a:xfrm>
              <a:off x="2733851" y="937682"/>
              <a:ext cx="172910" cy="242773"/>
            </a:xfrm>
            <a:prstGeom prst="rect">
              <a:avLst/>
            </a:prstGeom>
          </p:spPr>
        </p:pic>
        <p:sp>
          <p:nvSpPr>
            <p:cNvPr id="29" name="object 29"/>
            <p:cNvSpPr/>
            <p:nvPr/>
          </p:nvSpPr>
          <p:spPr>
            <a:xfrm>
              <a:off x="3206153" y="818255"/>
              <a:ext cx="180975" cy="359410"/>
            </a:xfrm>
            <a:custGeom>
              <a:avLst/>
              <a:gdLst/>
              <a:ahLst/>
              <a:cxnLst/>
              <a:rect l="l" t="t" r="r" b="b"/>
              <a:pathLst>
                <a:path w="180975" h="359409">
                  <a:moveTo>
                    <a:pt x="90233" y="0"/>
                  </a:moveTo>
                  <a:lnTo>
                    <a:pt x="0" y="359029"/>
                  </a:lnTo>
                  <a:lnTo>
                    <a:pt x="180441" y="359029"/>
                  </a:lnTo>
                  <a:lnTo>
                    <a:pt x="90233" y="0"/>
                  </a:lnTo>
                  <a:close/>
                </a:path>
              </a:pathLst>
            </a:custGeom>
            <a:ln w="6350">
              <a:solidFill>
                <a:srgbClr val="231F20"/>
              </a:solidFill>
            </a:ln>
          </p:spPr>
          <p:txBody>
            <a:bodyPr wrap="square" lIns="0" tIns="0" rIns="0" bIns="0" rtlCol="0"/>
            <a:lstStyle/>
            <a:p>
              <a:endParaRPr/>
            </a:p>
          </p:txBody>
        </p:sp>
        <p:pic>
          <p:nvPicPr>
            <p:cNvPr id="30" name="object 30"/>
            <p:cNvPicPr/>
            <p:nvPr/>
          </p:nvPicPr>
          <p:blipFill>
            <a:blip r:embed="rId12" cstate="print"/>
            <a:stretch>
              <a:fillRect/>
            </a:stretch>
          </p:blipFill>
          <p:spPr>
            <a:xfrm>
              <a:off x="3211779" y="937682"/>
              <a:ext cx="172910" cy="242773"/>
            </a:xfrm>
            <a:prstGeom prst="rect">
              <a:avLst/>
            </a:prstGeom>
          </p:spPr>
        </p:pic>
        <p:sp>
          <p:nvSpPr>
            <p:cNvPr id="31" name="object 31"/>
            <p:cNvSpPr/>
            <p:nvPr/>
          </p:nvSpPr>
          <p:spPr>
            <a:xfrm>
              <a:off x="3667429" y="818255"/>
              <a:ext cx="180975" cy="359410"/>
            </a:xfrm>
            <a:custGeom>
              <a:avLst/>
              <a:gdLst/>
              <a:ahLst/>
              <a:cxnLst/>
              <a:rect l="l" t="t" r="r" b="b"/>
              <a:pathLst>
                <a:path w="180975" h="359409">
                  <a:moveTo>
                    <a:pt x="90220" y="0"/>
                  </a:moveTo>
                  <a:lnTo>
                    <a:pt x="0" y="359029"/>
                  </a:lnTo>
                  <a:lnTo>
                    <a:pt x="180428" y="359029"/>
                  </a:lnTo>
                  <a:lnTo>
                    <a:pt x="90220" y="0"/>
                  </a:lnTo>
                  <a:close/>
                </a:path>
              </a:pathLst>
            </a:custGeom>
            <a:ln w="6350">
              <a:solidFill>
                <a:srgbClr val="231F20"/>
              </a:solidFill>
            </a:ln>
          </p:spPr>
          <p:txBody>
            <a:bodyPr wrap="square" lIns="0" tIns="0" rIns="0" bIns="0" rtlCol="0"/>
            <a:lstStyle/>
            <a:p>
              <a:endParaRPr/>
            </a:p>
          </p:txBody>
        </p:sp>
        <p:pic>
          <p:nvPicPr>
            <p:cNvPr id="32" name="object 32"/>
            <p:cNvPicPr/>
            <p:nvPr/>
          </p:nvPicPr>
          <p:blipFill>
            <a:blip r:embed="rId13" cstate="print"/>
            <a:stretch>
              <a:fillRect/>
            </a:stretch>
          </p:blipFill>
          <p:spPr>
            <a:xfrm>
              <a:off x="3673055" y="937682"/>
              <a:ext cx="172897" cy="242773"/>
            </a:xfrm>
            <a:prstGeom prst="rect">
              <a:avLst/>
            </a:prstGeom>
          </p:spPr>
        </p:pic>
        <p:sp>
          <p:nvSpPr>
            <p:cNvPr id="33" name="object 33"/>
            <p:cNvSpPr/>
            <p:nvPr/>
          </p:nvSpPr>
          <p:spPr>
            <a:xfrm>
              <a:off x="1584998" y="1182831"/>
              <a:ext cx="2366645" cy="0"/>
            </a:xfrm>
            <a:custGeom>
              <a:avLst/>
              <a:gdLst/>
              <a:ahLst/>
              <a:cxnLst/>
              <a:rect l="l" t="t" r="r" b="b"/>
              <a:pathLst>
                <a:path w="2366645">
                  <a:moveTo>
                    <a:pt x="0" y="0"/>
                  </a:moveTo>
                  <a:lnTo>
                    <a:pt x="2366048" y="0"/>
                  </a:lnTo>
                </a:path>
              </a:pathLst>
            </a:custGeom>
            <a:ln w="6350">
              <a:solidFill>
                <a:srgbClr val="231F20"/>
              </a:solidFill>
            </a:ln>
          </p:spPr>
          <p:txBody>
            <a:bodyPr wrap="square" lIns="0" tIns="0" rIns="0" bIns="0" rtlCol="0"/>
            <a:lstStyle/>
            <a:p>
              <a:endParaRPr/>
            </a:p>
          </p:txBody>
        </p:sp>
        <p:sp>
          <p:nvSpPr>
            <p:cNvPr id="34" name="object 34"/>
            <p:cNvSpPr/>
            <p:nvPr/>
          </p:nvSpPr>
          <p:spPr>
            <a:xfrm>
              <a:off x="1633907" y="816146"/>
              <a:ext cx="2348230" cy="568325"/>
            </a:xfrm>
            <a:custGeom>
              <a:avLst/>
              <a:gdLst/>
              <a:ahLst/>
              <a:cxnLst/>
              <a:rect l="l" t="t" r="r" b="b"/>
              <a:pathLst>
                <a:path w="2348229" h="568325">
                  <a:moveTo>
                    <a:pt x="693089" y="0"/>
                  </a:moveTo>
                  <a:lnTo>
                    <a:pt x="666835" y="27707"/>
                  </a:lnTo>
                  <a:lnTo>
                    <a:pt x="635847" y="50109"/>
                  </a:lnTo>
                  <a:lnTo>
                    <a:pt x="600642" y="67194"/>
                  </a:lnTo>
                  <a:lnTo>
                    <a:pt x="561737" y="78950"/>
                  </a:lnTo>
                  <a:lnTo>
                    <a:pt x="519648" y="85364"/>
                  </a:lnTo>
                  <a:lnTo>
                    <a:pt x="474892" y="86424"/>
                  </a:lnTo>
                  <a:lnTo>
                    <a:pt x="427987" y="82118"/>
                  </a:lnTo>
                  <a:lnTo>
                    <a:pt x="379448" y="72434"/>
                  </a:lnTo>
                  <a:lnTo>
                    <a:pt x="329792" y="57358"/>
                  </a:lnTo>
                  <a:lnTo>
                    <a:pt x="279536" y="36879"/>
                  </a:lnTo>
                  <a:lnTo>
                    <a:pt x="229196" y="10985"/>
                  </a:lnTo>
                </a:path>
                <a:path w="2348229" h="568325">
                  <a:moveTo>
                    <a:pt x="2130526" y="10782"/>
                  </a:moveTo>
                  <a:lnTo>
                    <a:pt x="2104269" y="38486"/>
                  </a:lnTo>
                  <a:lnTo>
                    <a:pt x="2073272" y="60882"/>
                  </a:lnTo>
                  <a:lnTo>
                    <a:pt x="2038054" y="77956"/>
                  </a:lnTo>
                  <a:lnTo>
                    <a:pt x="1999130" y="89696"/>
                  </a:lnTo>
                  <a:lnTo>
                    <a:pt x="1957017" y="96092"/>
                  </a:lnTo>
                  <a:lnTo>
                    <a:pt x="1912233" y="97130"/>
                  </a:lnTo>
                  <a:lnTo>
                    <a:pt x="1865295" y="92800"/>
                  </a:lnTo>
                  <a:lnTo>
                    <a:pt x="1816718" y="83089"/>
                  </a:lnTo>
                  <a:lnTo>
                    <a:pt x="1767020" y="67985"/>
                  </a:lnTo>
                  <a:lnTo>
                    <a:pt x="1716718" y="47476"/>
                  </a:lnTo>
                  <a:lnTo>
                    <a:pt x="1666328" y="21551"/>
                  </a:lnTo>
                </a:path>
                <a:path w="2348229" h="568325">
                  <a:moveTo>
                    <a:pt x="1653666" y="5283"/>
                  </a:moveTo>
                  <a:lnTo>
                    <a:pt x="1627372" y="33032"/>
                  </a:lnTo>
                  <a:lnTo>
                    <a:pt x="1596339" y="55472"/>
                  </a:lnTo>
                  <a:lnTo>
                    <a:pt x="1561087" y="72589"/>
                  </a:lnTo>
                  <a:lnTo>
                    <a:pt x="1522131" y="84371"/>
                  </a:lnTo>
                  <a:lnTo>
                    <a:pt x="1479989" y="90805"/>
                  </a:lnTo>
                  <a:lnTo>
                    <a:pt x="1435178" y="91879"/>
                  </a:lnTo>
                  <a:lnTo>
                    <a:pt x="1388215" y="87580"/>
                  </a:lnTo>
                  <a:lnTo>
                    <a:pt x="1339618" y="77896"/>
                  </a:lnTo>
                  <a:lnTo>
                    <a:pt x="1289903" y="62815"/>
                  </a:lnTo>
                  <a:lnTo>
                    <a:pt x="1239588" y="42323"/>
                  </a:lnTo>
                  <a:lnTo>
                    <a:pt x="1189189" y="16408"/>
                  </a:lnTo>
                </a:path>
                <a:path w="2348229" h="568325">
                  <a:moveTo>
                    <a:pt x="1175651" y="0"/>
                  </a:moveTo>
                  <a:lnTo>
                    <a:pt x="1149394" y="27707"/>
                  </a:lnTo>
                  <a:lnTo>
                    <a:pt x="1118404" y="50109"/>
                  </a:lnTo>
                  <a:lnTo>
                    <a:pt x="1083198" y="67194"/>
                  </a:lnTo>
                  <a:lnTo>
                    <a:pt x="1044292" y="78950"/>
                  </a:lnTo>
                  <a:lnTo>
                    <a:pt x="1002203" y="85364"/>
                  </a:lnTo>
                  <a:lnTo>
                    <a:pt x="957448" y="86424"/>
                  </a:lnTo>
                  <a:lnTo>
                    <a:pt x="910542" y="82118"/>
                  </a:lnTo>
                  <a:lnTo>
                    <a:pt x="862003" y="72434"/>
                  </a:lnTo>
                  <a:lnTo>
                    <a:pt x="812346" y="57358"/>
                  </a:lnTo>
                  <a:lnTo>
                    <a:pt x="762088" y="36879"/>
                  </a:lnTo>
                  <a:lnTo>
                    <a:pt x="711746" y="10985"/>
                  </a:lnTo>
                </a:path>
                <a:path w="2348229" h="568325">
                  <a:moveTo>
                    <a:pt x="2347836" y="91173"/>
                  </a:moveTo>
                  <a:lnTo>
                    <a:pt x="2303617" y="85002"/>
                  </a:lnTo>
                  <a:lnTo>
                    <a:pt x="2258631" y="74342"/>
                  </a:lnTo>
                  <a:lnTo>
                    <a:pt x="2213306" y="59336"/>
                  </a:lnTo>
                  <a:lnTo>
                    <a:pt x="2168070" y="40129"/>
                  </a:lnTo>
                  <a:lnTo>
                    <a:pt x="2123351" y="16865"/>
                  </a:lnTo>
                </a:path>
                <a:path w="2348229" h="568325">
                  <a:moveTo>
                    <a:pt x="211543" y="11277"/>
                  </a:moveTo>
                  <a:lnTo>
                    <a:pt x="181057" y="42538"/>
                  </a:lnTo>
                  <a:lnTo>
                    <a:pt x="143993" y="67101"/>
                  </a:lnTo>
                  <a:lnTo>
                    <a:pt x="101017" y="84696"/>
                  </a:lnTo>
                  <a:lnTo>
                    <a:pt x="52797" y="95050"/>
                  </a:lnTo>
                  <a:lnTo>
                    <a:pt x="0" y="97891"/>
                  </a:lnTo>
                </a:path>
                <a:path w="2348229" h="568325">
                  <a:moveTo>
                    <a:pt x="221284" y="416648"/>
                  </a:moveTo>
                  <a:lnTo>
                    <a:pt x="221284" y="356044"/>
                  </a:lnTo>
                </a:path>
                <a:path w="2348229" h="568325">
                  <a:moveTo>
                    <a:pt x="218516" y="561924"/>
                  </a:moveTo>
                  <a:lnTo>
                    <a:pt x="218516" y="501319"/>
                  </a:lnTo>
                </a:path>
                <a:path w="2348229" h="568325">
                  <a:moveTo>
                    <a:pt x="225564" y="412381"/>
                  </a:moveTo>
                  <a:lnTo>
                    <a:pt x="194817" y="443128"/>
                  </a:lnTo>
                </a:path>
                <a:path w="2348229" h="568325">
                  <a:moveTo>
                    <a:pt x="222122" y="463524"/>
                  </a:moveTo>
                  <a:lnTo>
                    <a:pt x="198246" y="439635"/>
                  </a:lnTo>
                </a:path>
                <a:path w="2348229" h="568325">
                  <a:moveTo>
                    <a:pt x="226491" y="460959"/>
                  </a:moveTo>
                  <a:lnTo>
                    <a:pt x="195732" y="491705"/>
                  </a:lnTo>
                </a:path>
                <a:path w="2348229" h="568325">
                  <a:moveTo>
                    <a:pt x="223050" y="512102"/>
                  </a:moveTo>
                  <a:lnTo>
                    <a:pt x="199161" y="488213"/>
                  </a:lnTo>
                </a:path>
                <a:path w="2348229" h="568325">
                  <a:moveTo>
                    <a:pt x="710780" y="416648"/>
                  </a:moveTo>
                  <a:lnTo>
                    <a:pt x="710780" y="356044"/>
                  </a:lnTo>
                </a:path>
                <a:path w="2348229" h="568325">
                  <a:moveTo>
                    <a:pt x="707999" y="561924"/>
                  </a:moveTo>
                  <a:lnTo>
                    <a:pt x="707999" y="501319"/>
                  </a:lnTo>
                </a:path>
                <a:path w="2348229" h="568325">
                  <a:moveTo>
                    <a:pt x="715060" y="412381"/>
                  </a:moveTo>
                  <a:lnTo>
                    <a:pt x="684314" y="443128"/>
                  </a:lnTo>
                </a:path>
                <a:path w="2348229" h="568325">
                  <a:moveTo>
                    <a:pt x="711619" y="463524"/>
                  </a:moveTo>
                  <a:lnTo>
                    <a:pt x="687743" y="439635"/>
                  </a:lnTo>
                </a:path>
                <a:path w="2348229" h="568325">
                  <a:moveTo>
                    <a:pt x="715975" y="460959"/>
                  </a:moveTo>
                  <a:lnTo>
                    <a:pt x="685228" y="491705"/>
                  </a:lnTo>
                </a:path>
                <a:path w="2348229" h="568325">
                  <a:moveTo>
                    <a:pt x="712546" y="512102"/>
                  </a:moveTo>
                  <a:lnTo>
                    <a:pt x="688657" y="488213"/>
                  </a:lnTo>
                </a:path>
                <a:path w="2348229" h="568325">
                  <a:moveTo>
                    <a:pt x="2143632" y="422668"/>
                  </a:moveTo>
                  <a:lnTo>
                    <a:pt x="2143632" y="362051"/>
                  </a:lnTo>
                </a:path>
                <a:path w="2348229" h="568325">
                  <a:moveTo>
                    <a:pt x="2140864" y="567944"/>
                  </a:moveTo>
                  <a:lnTo>
                    <a:pt x="2140864" y="507326"/>
                  </a:lnTo>
                </a:path>
                <a:path w="2348229" h="568325">
                  <a:moveTo>
                    <a:pt x="2147912" y="418388"/>
                  </a:moveTo>
                  <a:lnTo>
                    <a:pt x="2117153" y="449135"/>
                  </a:lnTo>
                </a:path>
                <a:path w="2348229" h="568325">
                  <a:moveTo>
                    <a:pt x="2144483" y="469531"/>
                  </a:moveTo>
                  <a:lnTo>
                    <a:pt x="2120595" y="445655"/>
                  </a:lnTo>
                </a:path>
                <a:path w="2348229" h="568325">
                  <a:moveTo>
                    <a:pt x="2148840" y="466979"/>
                  </a:moveTo>
                  <a:lnTo>
                    <a:pt x="2118093" y="497713"/>
                  </a:lnTo>
                </a:path>
                <a:path w="2348229" h="568325">
                  <a:moveTo>
                    <a:pt x="2145398" y="518109"/>
                  </a:moveTo>
                  <a:lnTo>
                    <a:pt x="2121522" y="494233"/>
                  </a:lnTo>
                </a:path>
                <a:path w="2348229" h="568325">
                  <a:moveTo>
                    <a:pt x="1188250" y="422668"/>
                  </a:moveTo>
                  <a:lnTo>
                    <a:pt x="1188250" y="362051"/>
                  </a:lnTo>
                </a:path>
                <a:path w="2348229" h="568325">
                  <a:moveTo>
                    <a:pt x="1185468" y="567944"/>
                  </a:moveTo>
                  <a:lnTo>
                    <a:pt x="1185468" y="507326"/>
                  </a:lnTo>
                </a:path>
                <a:path w="2348229" h="568325">
                  <a:moveTo>
                    <a:pt x="1192517" y="418388"/>
                  </a:moveTo>
                  <a:lnTo>
                    <a:pt x="1161770" y="449135"/>
                  </a:lnTo>
                </a:path>
                <a:path w="2348229" h="568325">
                  <a:moveTo>
                    <a:pt x="1189088" y="469531"/>
                  </a:moveTo>
                  <a:lnTo>
                    <a:pt x="1165199" y="445655"/>
                  </a:lnTo>
                </a:path>
                <a:path w="2348229" h="568325">
                  <a:moveTo>
                    <a:pt x="1193444" y="466979"/>
                  </a:moveTo>
                  <a:lnTo>
                    <a:pt x="1162697" y="497713"/>
                  </a:lnTo>
                </a:path>
                <a:path w="2348229" h="568325">
                  <a:moveTo>
                    <a:pt x="1190015" y="518109"/>
                  </a:moveTo>
                  <a:lnTo>
                    <a:pt x="1166126" y="494233"/>
                  </a:lnTo>
                </a:path>
                <a:path w="2348229" h="568325">
                  <a:moveTo>
                    <a:pt x="1660156" y="422668"/>
                  </a:moveTo>
                  <a:lnTo>
                    <a:pt x="1660156" y="362051"/>
                  </a:lnTo>
                </a:path>
                <a:path w="2348229" h="568325">
                  <a:moveTo>
                    <a:pt x="1657375" y="567944"/>
                  </a:moveTo>
                  <a:lnTo>
                    <a:pt x="1657375" y="507326"/>
                  </a:lnTo>
                </a:path>
                <a:path w="2348229" h="568325">
                  <a:moveTo>
                    <a:pt x="1664436" y="418388"/>
                  </a:moveTo>
                  <a:lnTo>
                    <a:pt x="1633677" y="449135"/>
                  </a:lnTo>
                </a:path>
                <a:path w="2348229" h="568325">
                  <a:moveTo>
                    <a:pt x="1660994" y="469531"/>
                  </a:moveTo>
                  <a:lnTo>
                    <a:pt x="1637118" y="445655"/>
                  </a:lnTo>
                </a:path>
                <a:path w="2348229" h="568325">
                  <a:moveTo>
                    <a:pt x="1665351" y="466979"/>
                  </a:moveTo>
                  <a:lnTo>
                    <a:pt x="1634604" y="497713"/>
                  </a:lnTo>
                </a:path>
                <a:path w="2348229" h="568325">
                  <a:moveTo>
                    <a:pt x="1661921" y="518109"/>
                  </a:moveTo>
                  <a:lnTo>
                    <a:pt x="1638045" y="494233"/>
                  </a:lnTo>
                </a:path>
              </a:pathLst>
            </a:custGeom>
            <a:ln w="9525">
              <a:solidFill>
                <a:srgbClr val="231F20"/>
              </a:solidFill>
            </a:ln>
          </p:spPr>
          <p:txBody>
            <a:bodyPr wrap="square" lIns="0" tIns="0" rIns="0" bIns="0" rtlCol="0"/>
            <a:lstStyle/>
            <a:p>
              <a:endParaRPr/>
            </a:p>
          </p:txBody>
        </p:sp>
      </p:grpSp>
      <p:sp>
        <p:nvSpPr>
          <p:cNvPr id="35" name="object 35"/>
          <p:cNvSpPr/>
          <p:nvPr/>
        </p:nvSpPr>
        <p:spPr>
          <a:xfrm>
            <a:off x="6228339" y="2615685"/>
            <a:ext cx="2518410" cy="635"/>
          </a:xfrm>
          <a:custGeom>
            <a:avLst/>
            <a:gdLst/>
            <a:ahLst/>
            <a:cxnLst/>
            <a:rect l="l" t="t" r="r" b="b"/>
            <a:pathLst>
              <a:path w="2518410" h="635">
                <a:moveTo>
                  <a:pt x="0" y="0"/>
                </a:moveTo>
                <a:lnTo>
                  <a:pt x="2518257" y="469"/>
                </a:lnTo>
              </a:path>
            </a:pathLst>
          </a:custGeom>
          <a:ln w="9525">
            <a:solidFill>
              <a:srgbClr val="231F20"/>
            </a:solidFill>
          </a:ln>
        </p:spPr>
        <p:txBody>
          <a:bodyPr wrap="square" lIns="0" tIns="0" rIns="0" bIns="0" rtlCol="0"/>
          <a:lstStyle/>
          <a:p>
            <a:endParaRPr/>
          </a:p>
        </p:txBody>
      </p:sp>
      <p:grpSp>
        <p:nvGrpSpPr>
          <p:cNvPr id="36" name="object 36"/>
          <p:cNvGrpSpPr/>
          <p:nvPr/>
        </p:nvGrpSpPr>
        <p:grpSpPr>
          <a:xfrm>
            <a:off x="6350622" y="2099289"/>
            <a:ext cx="619125" cy="67310"/>
            <a:chOff x="1667496" y="2099289"/>
            <a:chExt cx="619125" cy="67310"/>
          </a:xfrm>
        </p:grpSpPr>
        <p:sp>
          <p:nvSpPr>
            <p:cNvPr id="37" name="object 37"/>
            <p:cNvSpPr/>
            <p:nvPr/>
          </p:nvSpPr>
          <p:spPr>
            <a:xfrm>
              <a:off x="1785260" y="2105639"/>
              <a:ext cx="397510" cy="54610"/>
            </a:xfrm>
            <a:custGeom>
              <a:avLst/>
              <a:gdLst/>
              <a:ahLst/>
              <a:cxnLst/>
              <a:rect l="l" t="t" r="r" b="b"/>
              <a:pathLst>
                <a:path w="397510" h="54610">
                  <a:moveTo>
                    <a:pt x="0" y="13284"/>
                  </a:moveTo>
                  <a:lnTo>
                    <a:pt x="36652" y="53987"/>
                  </a:lnTo>
                  <a:lnTo>
                    <a:pt x="87884" y="7861"/>
                  </a:lnTo>
                  <a:lnTo>
                    <a:pt x="124599" y="48640"/>
                  </a:lnTo>
                </a:path>
                <a:path w="397510" h="54610">
                  <a:moveTo>
                    <a:pt x="90220" y="10972"/>
                  </a:moveTo>
                  <a:lnTo>
                    <a:pt x="126873" y="51676"/>
                  </a:lnTo>
                  <a:lnTo>
                    <a:pt x="178104" y="5549"/>
                  </a:lnTo>
                  <a:lnTo>
                    <a:pt x="214820" y="46329"/>
                  </a:lnTo>
                </a:path>
                <a:path w="397510" h="54610">
                  <a:moveTo>
                    <a:pt x="182295" y="7734"/>
                  </a:moveTo>
                  <a:lnTo>
                    <a:pt x="218935" y="48437"/>
                  </a:lnTo>
                  <a:lnTo>
                    <a:pt x="270167" y="2311"/>
                  </a:lnTo>
                  <a:lnTo>
                    <a:pt x="306895" y="43091"/>
                  </a:lnTo>
                </a:path>
                <a:path w="397510" h="54610">
                  <a:moveTo>
                    <a:pt x="272503" y="5422"/>
                  </a:moveTo>
                  <a:lnTo>
                    <a:pt x="309156" y="46126"/>
                  </a:lnTo>
                  <a:lnTo>
                    <a:pt x="360387" y="0"/>
                  </a:lnTo>
                  <a:lnTo>
                    <a:pt x="397116" y="40779"/>
                  </a:lnTo>
                </a:path>
              </a:pathLst>
            </a:custGeom>
            <a:ln w="12700">
              <a:solidFill>
                <a:srgbClr val="231F20"/>
              </a:solidFill>
            </a:ln>
          </p:spPr>
          <p:txBody>
            <a:bodyPr wrap="square" lIns="0" tIns="0" rIns="0" bIns="0" rtlCol="0"/>
            <a:lstStyle/>
            <a:p>
              <a:endParaRPr/>
            </a:p>
          </p:txBody>
        </p:sp>
        <p:sp>
          <p:nvSpPr>
            <p:cNvPr id="38" name="object 38"/>
            <p:cNvSpPr/>
            <p:nvPr/>
          </p:nvSpPr>
          <p:spPr>
            <a:xfrm>
              <a:off x="2185541" y="2148502"/>
              <a:ext cx="94615" cy="1905"/>
            </a:xfrm>
            <a:custGeom>
              <a:avLst/>
              <a:gdLst/>
              <a:ahLst/>
              <a:cxnLst/>
              <a:rect l="l" t="t" r="r" b="b"/>
              <a:pathLst>
                <a:path w="94614" h="1905">
                  <a:moveTo>
                    <a:pt x="-6350" y="825"/>
                  </a:moveTo>
                  <a:lnTo>
                    <a:pt x="100711" y="825"/>
                  </a:lnTo>
                </a:path>
              </a:pathLst>
            </a:custGeom>
            <a:ln w="14350">
              <a:solidFill>
                <a:srgbClr val="231F20"/>
              </a:solidFill>
            </a:ln>
          </p:spPr>
          <p:txBody>
            <a:bodyPr wrap="square" lIns="0" tIns="0" rIns="0" bIns="0" rtlCol="0"/>
            <a:lstStyle/>
            <a:p>
              <a:endParaRPr/>
            </a:p>
          </p:txBody>
        </p:sp>
        <p:sp>
          <p:nvSpPr>
            <p:cNvPr id="39" name="object 39"/>
            <p:cNvSpPr/>
            <p:nvPr/>
          </p:nvSpPr>
          <p:spPr>
            <a:xfrm>
              <a:off x="1766111" y="2117564"/>
              <a:ext cx="19685" cy="29845"/>
            </a:xfrm>
            <a:custGeom>
              <a:avLst/>
              <a:gdLst/>
              <a:ahLst/>
              <a:cxnLst/>
              <a:rect l="l" t="t" r="r" b="b"/>
              <a:pathLst>
                <a:path w="19685" h="29844">
                  <a:moveTo>
                    <a:pt x="19481" y="0"/>
                  </a:moveTo>
                  <a:lnTo>
                    <a:pt x="0" y="29273"/>
                  </a:lnTo>
                </a:path>
              </a:pathLst>
            </a:custGeom>
            <a:ln w="12700">
              <a:solidFill>
                <a:srgbClr val="231F20"/>
              </a:solidFill>
            </a:ln>
          </p:spPr>
          <p:txBody>
            <a:bodyPr wrap="square" lIns="0" tIns="0" rIns="0" bIns="0" rtlCol="0"/>
            <a:lstStyle/>
            <a:p>
              <a:endParaRPr/>
            </a:p>
          </p:txBody>
        </p:sp>
        <p:sp>
          <p:nvSpPr>
            <p:cNvPr id="40" name="object 40"/>
            <p:cNvSpPr/>
            <p:nvPr/>
          </p:nvSpPr>
          <p:spPr>
            <a:xfrm>
              <a:off x="1673846" y="2148057"/>
              <a:ext cx="92710" cy="1905"/>
            </a:xfrm>
            <a:custGeom>
              <a:avLst/>
              <a:gdLst/>
              <a:ahLst/>
              <a:cxnLst/>
              <a:rect l="l" t="t" r="r" b="b"/>
              <a:pathLst>
                <a:path w="92710" h="1905">
                  <a:moveTo>
                    <a:pt x="-6350" y="806"/>
                  </a:moveTo>
                  <a:lnTo>
                    <a:pt x="98856" y="806"/>
                  </a:lnTo>
                </a:path>
              </a:pathLst>
            </a:custGeom>
            <a:ln w="14312">
              <a:solidFill>
                <a:srgbClr val="231F20"/>
              </a:solidFill>
            </a:ln>
          </p:spPr>
          <p:txBody>
            <a:bodyPr wrap="square" lIns="0" tIns="0" rIns="0" bIns="0" rtlCol="0"/>
            <a:lstStyle/>
            <a:p>
              <a:endParaRPr/>
            </a:p>
          </p:txBody>
        </p:sp>
      </p:grpSp>
      <p:grpSp>
        <p:nvGrpSpPr>
          <p:cNvPr id="41" name="object 41"/>
          <p:cNvGrpSpPr/>
          <p:nvPr/>
        </p:nvGrpSpPr>
        <p:grpSpPr>
          <a:xfrm>
            <a:off x="6915937" y="2101132"/>
            <a:ext cx="628650" cy="527685"/>
            <a:chOff x="2232812" y="2101131"/>
            <a:chExt cx="628650" cy="527685"/>
          </a:xfrm>
        </p:grpSpPr>
        <p:sp>
          <p:nvSpPr>
            <p:cNvPr id="42" name="object 42"/>
            <p:cNvSpPr/>
            <p:nvPr/>
          </p:nvSpPr>
          <p:spPr>
            <a:xfrm>
              <a:off x="2359887" y="2107481"/>
              <a:ext cx="397510" cy="54610"/>
            </a:xfrm>
            <a:custGeom>
              <a:avLst/>
              <a:gdLst/>
              <a:ahLst/>
              <a:cxnLst/>
              <a:rect l="l" t="t" r="r" b="b"/>
              <a:pathLst>
                <a:path w="397510" h="54610">
                  <a:moveTo>
                    <a:pt x="0" y="13296"/>
                  </a:moveTo>
                  <a:lnTo>
                    <a:pt x="36652" y="54000"/>
                  </a:lnTo>
                  <a:lnTo>
                    <a:pt x="87871" y="7861"/>
                  </a:lnTo>
                  <a:lnTo>
                    <a:pt x="124599" y="48653"/>
                  </a:lnTo>
                </a:path>
                <a:path w="397510" h="54610">
                  <a:moveTo>
                    <a:pt x="90208" y="10985"/>
                  </a:moveTo>
                  <a:lnTo>
                    <a:pt x="126873" y="51689"/>
                  </a:lnTo>
                  <a:lnTo>
                    <a:pt x="178092" y="5549"/>
                  </a:lnTo>
                  <a:lnTo>
                    <a:pt x="214820" y="46329"/>
                  </a:lnTo>
                </a:path>
                <a:path w="397510" h="54610">
                  <a:moveTo>
                    <a:pt x="182283" y="7747"/>
                  </a:moveTo>
                  <a:lnTo>
                    <a:pt x="218935" y="48450"/>
                  </a:lnTo>
                  <a:lnTo>
                    <a:pt x="270154" y="2311"/>
                  </a:lnTo>
                  <a:lnTo>
                    <a:pt x="306895" y="43091"/>
                  </a:lnTo>
                </a:path>
                <a:path w="397510" h="54610">
                  <a:moveTo>
                    <a:pt x="272503" y="5422"/>
                  </a:moveTo>
                  <a:lnTo>
                    <a:pt x="309156" y="46139"/>
                  </a:lnTo>
                  <a:lnTo>
                    <a:pt x="360375" y="0"/>
                  </a:lnTo>
                  <a:lnTo>
                    <a:pt x="397103" y="40779"/>
                  </a:lnTo>
                </a:path>
              </a:pathLst>
            </a:custGeom>
            <a:ln w="12700">
              <a:solidFill>
                <a:srgbClr val="231F20"/>
              </a:solidFill>
            </a:ln>
          </p:spPr>
          <p:txBody>
            <a:bodyPr wrap="square" lIns="0" tIns="0" rIns="0" bIns="0" rtlCol="0"/>
            <a:lstStyle/>
            <a:p>
              <a:endParaRPr/>
            </a:p>
          </p:txBody>
        </p:sp>
        <p:sp>
          <p:nvSpPr>
            <p:cNvPr id="43" name="object 43"/>
            <p:cNvSpPr/>
            <p:nvPr/>
          </p:nvSpPr>
          <p:spPr>
            <a:xfrm>
              <a:off x="2760167" y="2150356"/>
              <a:ext cx="94615" cy="1905"/>
            </a:xfrm>
            <a:custGeom>
              <a:avLst/>
              <a:gdLst/>
              <a:ahLst/>
              <a:cxnLst/>
              <a:rect l="l" t="t" r="r" b="b"/>
              <a:pathLst>
                <a:path w="94614" h="1905">
                  <a:moveTo>
                    <a:pt x="-6350" y="819"/>
                  </a:moveTo>
                  <a:lnTo>
                    <a:pt x="100711" y="819"/>
                  </a:lnTo>
                </a:path>
              </a:pathLst>
            </a:custGeom>
            <a:ln w="14338">
              <a:solidFill>
                <a:srgbClr val="231F20"/>
              </a:solidFill>
            </a:ln>
          </p:spPr>
          <p:txBody>
            <a:bodyPr wrap="square" lIns="0" tIns="0" rIns="0" bIns="0" rtlCol="0"/>
            <a:lstStyle/>
            <a:p>
              <a:endParaRPr/>
            </a:p>
          </p:txBody>
        </p:sp>
        <p:sp>
          <p:nvSpPr>
            <p:cNvPr id="44" name="object 44"/>
            <p:cNvSpPr/>
            <p:nvPr/>
          </p:nvSpPr>
          <p:spPr>
            <a:xfrm>
              <a:off x="2340724" y="2119419"/>
              <a:ext cx="19685" cy="29845"/>
            </a:xfrm>
            <a:custGeom>
              <a:avLst/>
              <a:gdLst/>
              <a:ahLst/>
              <a:cxnLst/>
              <a:rect l="l" t="t" r="r" b="b"/>
              <a:pathLst>
                <a:path w="19685" h="29844">
                  <a:moveTo>
                    <a:pt x="19494" y="0"/>
                  </a:moveTo>
                  <a:lnTo>
                    <a:pt x="0" y="29273"/>
                  </a:lnTo>
                </a:path>
              </a:pathLst>
            </a:custGeom>
            <a:ln w="12700">
              <a:solidFill>
                <a:srgbClr val="231F20"/>
              </a:solidFill>
            </a:ln>
          </p:spPr>
          <p:txBody>
            <a:bodyPr wrap="square" lIns="0" tIns="0" rIns="0" bIns="0" rtlCol="0"/>
            <a:lstStyle/>
            <a:p>
              <a:endParaRPr/>
            </a:p>
          </p:txBody>
        </p:sp>
        <p:sp>
          <p:nvSpPr>
            <p:cNvPr id="45" name="object 45"/>
            <p:cNvSpPr/>
            <p:nvPr/>
          </p:nvSpPr>
          <p:spPr>
            <a:xfrm>
              <a:off x="2248458" y="2149911"/>
              <a:ext cx="92710" cy="1905"/>
            </a:xfrm>
            <a:custGeom>
              <a:avLst/>
              <a:gdLst/>
              <a:ahLst/>
              <a:cxnLst/>
              <a:rect l="l" t="t" r="r" b="b"/>
              <a:pathLst>
                <a:path w="92710" h="1905">
                  <a:moveTo>
                    <a:pt x="-6350" y="806"/>
                  </a:moveTo>
                  <a:lnTo>
                    <a:pt x="98869" y="806"/>
                  </a:lnTo>
                </a:path>
              </a:pathLst>
            </a:custGeom>
            <a:ln w="14312">
              <a:solidFill>
                <a:srgbClr val="231F20"/>
              </a:solidFill>
            </a:ln>
          </p:spPr>
          <p:txBody>
            <a:bodyPr wrap="square" lIns="0" tIns="0" rIns="0" bIns="0" rtlCol="0"/>
            <a:lstStyle/>
            <a:p>
              <a:endParaRPr/>
            </a:p>
          </p:txBody>
        </p:sp>
        <p:sp>
          <p:nvSpPr>
            <p:cNvPr id="46" name="object 46"/>
            <p:cNvSpPr/>
            <p:nvPr/>
          </p:nvSpPr>
          <p:spPr>
            <a:xfrm>
              <a:off x="2239162" y="2182779"/>
              <a:ext cx="54610" cy="397510"/>
            </a:xfrm>
            <a:custGeom>
              <a:avLst/>
              <a:gdLst/>
              <a:ahLst/>
              <a:cxnLst/>
              <a:rect l="l" t="t" r="r" b="b"/>
              <a:pathLst>
                <a:path w="54610" h="397510">
                  <a:moveTo>
                    <a:pt x="40525" y="0"/>
                  </a:moveTo>
                  <a:lnTo>
                    <a:pt x="0" y="36499"/>
                  </a:lnTo>
                  <a:lnTo>
                    <a:pt x="46431" y="88074"/>
                  </a:lnTo>
                  <a:lnTo>
                    <a:pt x="5816" y="124625"/>
                  </a:lnTo>
                </a:path>
                <a:path w="54610" h="397510">
                  <a:moveTo>
                    <a:pt x="42837" y="90220"/>
                  </a:moveTo>
                  <a:lnTo>
                    <a:pt x="2298" y="126720"/>
                  </a:lnTo>
                  <a:lnTo>
                    <a:pt x="48742" y="178295"/>
                  </a:lnTo>
                  <a:lnTo>
                    <a:pt x="8128" y="214845"/>
                  </a:lnTo>
                </a:path>
                <a:path w="54610" h="397510">
                  <a:moveTo>
                    <a:pt x="46075" y="182283"/>
                  </a:moveTo>
                  <a:lnTo>
                    <a:pt x="5537" y="218782"/>
                  </a:lnTo>
                  <a:lnTo>
                    <a:pt x="51981" y="270357"/>
                  </a:lnTo>
                  <a:lnTo>
                    <a:pt x="11366" y="306920"/>
                  </a:lnTo>
                </a:path>
                <a:path w="54610" h="397510">
                  <a:moveTo>
                    <a:pt x="48387" y="272503"/>
                  </a:moveTo>
                  <a:lnTo>
                    <a:pt x="7861" y="309003"/>
                  </a:lnTo>
                  <a:lnTo>
                    <a:pt x="54292" y="360578"/>
                  </a:lnTo>
                  <a:lnTo>
                    <a:pt x="13677" y="397141"/>
                  </a:lnTo>
                </a:path>
              </a:pathLst>
            </a:custGeom>
            <a:ln w="12700">
              <a:solidFill>
                <a:srgbClr val="231F20"/>
              </a:solidFill>
            </a:ln>
          </p:spPr>
          <p:txBody>
            <a:bodyPr wrap="square" lIns="0" tIns="0" rIns="0" bIns="0" rtlCol="0"/>
            <a:lstStyle/>
            <a:p>
              <a:endParaRPr/>
            </a:p>
          </p:txBody>
        </p:sp>
        <p:sp>
          <p:nvSpPr>
            <p:cNvPr id="47" name="object 47"/>
            <p:cNvSpPr/>
            <p:nvPr/>
          </p:nvSpPr>
          <p:spPr>
            <a:xfrm>
              <a:off x="2274938" y="2150254"/>
              <a:ext cx="1270" cy="41275"/>
            </a:xfrm>
            <a:custGeom>
              <a:avLst/>
              <a:gdLst/>
              <a:ahLst/>
              <a:cxnLst/>
              <a:rect l="l" t="t" r="r" b="b"/>
              <a:pathLst>
                <a:path w="1269" h="41275">
                  <a:moveTo>
                    <a:pt x="355" y="-6350"/>
                  </a:moveTo>
                  <a:lnTo>
                    <a:pt x="355" y="47053"/>
                  </a:lnTo>
                </a:path>
              </a:pathLst>
            </a:custGeom>
            <a:ln w="13411">
              <a:solidFill>
                <a:srgbClr val="231F20"/>
              </a:solidFill>
            </a:ln>
          </p:spPr>
          <p:txBody>
            <a:bodyPr wrap="square" lIns="0" tIns="0" rIns="0" bIns="0" rtlCol="0"/>
            <a:lstStyle/>
            <a:p>
              <a:endParaRPr/>
            </a:p>
          </p:txBody>
        </p:sp>
        <p:sp>
          <p:nvSpPr>
            <p:cNvPr id="48" name="object 48"/>
            <p:cNvSpPr/>
            <p:nvPr/>
          </p:nvSpPr>
          <p:spPr>
            <a:xfrm>
              <a:off x="2256815" y="2573583"/>
              <a:ext cx="1270" cy="48895"/>
            </a:xfrm>
            <a:custGeom>
              <a:avLst/>
              <a:gdLst/>
              <a:ahLst/>
              <a:cxnLst/>
              <a:rect l="l" t="t" r="r" b="b"/>
              <a:pathLst>
                <a:path w="1269" h="48894">
                  <a:moveTo>
                    <a:pt x="425" y="-6350"/>
                  </a:moveTo>
                  <a:lnTo>
                    <a:pt x="425" y="54927"/>
                  </a:lnTo>
                </a:path>
              </a:pathLst>
            </a:custGeom>
            <a:ln w="13550">
              <a:solidFill>
                <a:srgbClr val="231F20"/>
              </a:solidFill>
            </a:ln>
          </p:spPr>
          <p:txBody>
            <a:bodyPr wrap="square" lIns="0" tIns="0" rIns="0" bIns="0" rtlCol="0"/>
            <a:lstStyle/>
            <a:p>
              <a:endParaRPr/>
            </a:p>
          </p:txBody>
        </p:sp>
      </p:grpSp>
      <p:grpSp>
        <p:nvGrpSpPr>
          <p:cNvPr id="49" name="object 49"/>
          <p:cNvGrpSpPr/>
          <p:nvPr/>
        </p:nvGrpSpPr>
        <p:grpSpPr>
          <a:xfrm>
            <a:off x="7482701" y="2102986"/>
            <a:ext cx="631825" cy="527685"/>
            <a:chOff x="2799575" y="2102985"/>
            <a:chExt cx="631825" cy="527685"/>
          </a:xfrm>
        </p:grpSpPr>
        <p:sp>
          <p:nvSpPr>
            <p:cNvPr id="50" name="object 50"/>
            <p:cNvSpPr/>
            <p:nvPr/>
          </p:nvSpPr>
          <p:spPr>
            <a:xfrm>
              <a:off x="2923870" y="2109335"/>
              <a:ext cx="397510" cy="54610"/>
            </a:xfrm>
            <a:custGeom>
              <a:avLst/>
              <a:gdLst/>
              <a:ahLst/>
              <a:cxnLst/>
              <a:rect l="l" t="t" r="r" b="b"/>
              <a:pathLst>
                <a:path w="397510" h="54610">
                  <a:moveTo>
                    <a:pt x="0" y="13284"/>
                  </a:moveTo>
                  <a:lnTo>
                    <a:pt x="36639" y="53987"/>
                  </a:lnTo>
                  <a:lnTo>
                    <a:pt x="87884" y="7861"/>
                  </a:lnTo>
                  <a:lnTo>
                    <a:pt x="124599" y="48640"/>
                  </a:lnTo>
                </a:path>
                <a:path w="397510" h="54610">
                  <a:moveTo>
                    <a:pt x="90208" y="10972"/>
                  </a:moveTo>
                  <a:lnTo>
                    <a:pt x="126873" y="51676"/>
                  </a:lnTo>
                  <a:lnTo>
                    <a:pt x="178092" y="5549"/>
                  </a:lnTo>
                  <a:lnTo>
                    <a:pt x="214820" y="46329"/>
                  </a:lnTo>
                </a:path>
                <a:path w="397510" h="54610">
                  <a:moveTo>
                    <a:pt x="182283" y="7734"/>
                  </a:moveTo>
                  <a:lnTo>
                    <a:pt x="218935" y="48437"/>
                  </a:lnTo>
                  <a:lnTo>
                    <a:pt x="270154" y="2311"/>
                  </a:lnTo>
                  <a:lnTo>
                    <a:pt x="306895" y="43091"/>
                  </a:lnTo>
                </a:path>
                <a:path w="397510" h="54610">
                  <a:moveTo>
                    <a:pt x="272503" y="5422"/>
                  </a:moveTo>
                  <a:lnTo>
                    <a:pt x="309143" y="46126"/>
                  </a:lnTo>
                  <a:lnTo>
                    <a:pt x="360387" y="0"/>
                  </a:lnTo>
                  <a:lnTo>
                    <a:pt x="397103" y="40779"/>
                  </a:lnTo>
                </a:path>
              </a:pathLst>
            </a:custGeom>
            <a:ln w="12700">
              <a:solidFill>
                <a:srgbClr val="231F20"/>
              </a:solidFill>
            </a:ln>
          </p:spPr>
          <p:txBody>
            <a:bodyPr wrap="square" lIns="0" tIns="0" rIns="0" bIns="0" rtlCol="0"/>
            <a:lstStyle/>
            <a:p>
              <a:endParaRPr/>
            </a:p>
          </p:txBody>
        </p:sp>
        <p:sp>
          <p:nvSpPr>
            <p:cNvPr id="51" name="object 51"/>
            <p:cNvSpPr/>
            <p:nvPr/>
          </p:nvSpPr>
          <p:spPr>
            <a:xfrm>
              <a:off x="3324148" y="2152197"/>
              <a:ext cx="94615" cy="1905"/>
            </a:xfrm>
            <a:custGeom>
              <a:avLst/>
              <a:gdLst/>
              <a:ahLst/>
              <a:cxnLst/>
              <a:rect l="l" t="t" r="r" b="b"/>
              <a:pathLst>
                <a:path w="94614" h="1905">
                  <a:moveTo>
                    <a:pt x="-6350" y="825"/>
                  </a:moveTo>
                  <a:lnTo>
                    <a:pt x="100711" y="825"/>
                  </a:lnTo>
                </a:path>
              </a:pathLst>
            </a:custGeom>
            <a:ln w="14350">
              <a:solidFill>
                <a:srgbClr val="231F20"/>
              </a:solidFill>
            </a:ln>
          </p:spPr>
          <p:txBody>
            <a:bodyPr wrap="square" lIns="0" tIns="0" rIns="0" bIns="0" rtlCol="0"/>
            <a:lstStyle/>
            <a:p>
              <a:endParaRPr/>
            </a:p>
          </p:txBody>
        </p:sp>
        <p:sp>
          <p:nvSpPr>
            <p:cNvPr id="52" name="object 52"/>
            <p:cNvSpPr/>
            <p:nvPr/>
          </p:nvSpPr>
          <p:spPr>
            <a:xfrm>
              <a:off x="2904705" y="2121273"/>
              <a:ext cx="19685" cy="29845"/>
            </a:xfrm>
            <a:custGeom>
              <a:avLst/>
              <a:gdLst/>
              <a:ahLst/>
              <a:cxnLst/>
              <a:rect l="l" t="t" r="r" b="b"/>
              <a:pathLst>
                <a:path w="19685" h="29844">
                  <a:moveTo>
                    <a:pt x="19494" y="0"/>
                  </a:moveTo>
                  <a:lnTo>
                    <a:pt x="0" y="29273"/>
                  </a:lnTo>
                </a:path>
              </a:pathLst>
            </a:custGeom>
            <a:ln w="12700">
              <a:solidFill>
                <a:srgbClr val="231F20"/>
              </a:solidFill>
            </a:ln>
          </p:spPr>
          <p:txBody>
            <a:bodyPr wrap="square" lIns="0" tIns="0" rIns="0" bIns="0" rtlCol="0"/>
            <a:lstStyle/>
            <a:p>
              <a:endParaRPr/>
            </a:p>
          </p:txBody>
        </p:sp>
        <p:sp>
          <p:nvSpPr>
            <p:cNvPr id="53" name="object 53"/>
            <p:cNvSpPr/>
            <p:nvPr/>
          </p:nvSpPr>
          <p:spPr>
            <a:xfrm>
              <a:off x="2812440" y="2151766"/>
              <a:ext cx="92710" cy="1905"/>
            </a:xfrm>
            <a:custGeom>
              <a:avLst/>
              <a:gdLst/>
              <a:ahLst/>
              <a:cxnLst/>
              <a:rect l="l" t="t" r="r" b="b"/>
              <a:pathLst>
                <a:path w="92710" h="1905">
                  <a:moveTo>
                    <a:pt x="-6349" y="806"/>
                  </a:moveTo>
                  <a:lnTo>
                    <a:pt x="98869" y="806"/>
                  </a:lnTo>
                </a:path>
              </a:pathLst>
            </a:custGeom>
            <a:ln w="14312">
              <a:solidFill>
                <a:srgbClr val="231F20"/>
              </a:solidFill>
            </a:ln>
          </p:spPr>
          <p:txBody>
            <a:bodyPr wrap="square" lIns="0" tIns="0" rIns="0" bIns="0" rtlCol="0"/>
            <a:lstStyle/>
            <a:p>
              <a:endParaRPr/>
            </a:p>
          </p:txBody>
        </p:sp>
        <p:sp>
          <p:nvSpPr>
            <p:cNvPr id="54" name="object 54"/>
            <p:cNvSpPr/>
            <p:nvPr/>
          </p:nvSpPr>
          <p:spPr>
            <a:xfrm>
              <a:off x="2805925" y="2184633"/>
              <a:ext cx="54610" cy="397510"/>
            </a:xfrm>
            <a:custGeom>
              <a:avLst/>
              <a:gdLst/>
              <a:ahLst/>
              <a:cxnLst/>
              <a:rect l="l" t="t" r="r" b="b"/>
              <a:pathLst>
                <a:path w="54610" h="397510">
                  <a:moveTo>
                    <a:pt x="40525" y="0"/>
                  </a:moveTo>
                  <a:lnTo>
                    <a:pt x="0" y="36487"/>
                  </a:lnTo>
                  <a:lnTo>
                    <a:pt x="46431" y="88074"/>
                  </a:lnTo>
                  <a:lnTo>
                    <a:pt x="5816" y="124625"/>
                  </a:lnTo>
                </a:path>
                <a:path w="54610" h="397510">
                  <a:moveTo>
                    <a:pt x="42837" y="90220"/>
                  </a:moveTo>
                  <a:lnTo>
                    <a:pt x="2298" y="126707"/>
                  </a:lnTo>
                  <a:lnTo>
                    <a:pt x="48729" y="178282"/>
                  </a:lnTo>
                  <a:lnTo>
                    <a:pt x="8128" y="214845"/>
                  </a:lnTo>
                </a:path>
                <a:path w="54610" h="397510">
                  <a:moveTo>
                    <a:pt x="46062" y="182283"/>
                  </a:moveTo>
                  <a:lnTo>
                    <a:pt x="5537" y="218782"/>
                  </a:lnTo>
                  <a:lnTo>
                    <a:pt x="51968" y="270357"/>
                  </a:lnTo>
                  <a:lnTo>
                    <a:pt x="11366" y="306920"/>
                  </a:lnTo>
                </a:path>
                <a:path w="54610" h="397510">
                  <a:moveTo>
                    <a:pt x="48387" y="272503"/>
                  </a:moveTo>
                  <a:lnTo>
                    <a:pt x="7861" y="309003"/>
                  </a:lnTo>
                  <a:lnTo>
                    <a:pt x="54292" y="360578"/>
                  </a:lnTo>
                  <a:lnTo>
                    <a:pt x="13677" y="397141"/>
                  </a:lnTo>
                </a:path>
              </a:pathLst>
            </a:custGeom>
            <a:ln w="12700">
              <a:solidFill>
                <a:srgbClr val="231F20"/>
              </a:solidFill>
            </a:ln>
          </p:spPr>
          <p:txBody>
            <a:bodyPr wrap="square" lIns="0" tIns="0" rIns="0" bIns="0" rtlCol="0"/>
            <a:lstStyle/>
            <a:p>
              <a:endParaRPr/>
            </a:p>
          </p:txBody>
        </p:sp>
        <p:sp>
          <p:nvSpPr>
            <p:cNvPr id="55" name="object 55"/>
            <p:cNvSpPr/>
            <p:nvPr/>
          </p:nvSpPr>
          <p:spPr>
            <a:xfrm>
              <a:off x="2841688" y="2152108"/>
              <a:ext cx="1270" cy="41275"/>
            </a:xfrm>
            <a:custGeom>
              <a:avLst/>
              <a:gdLst/>
              <a:ahLst/>
              <a:cxnLst/>
              <a:rect l="l" t="t" r="r" b="b"/>
              <a:pathLst>
                <a:path w="1269" h="41275">
                  <a:moveTo>
                    <a:pt x="361" y="-6350"/>
                  </a:moveTo>
                  <a:lnTo>
                    <a:pt x="361" y="47053"/>
                  </a:lnTo>
                </a:path>
              </a:pathLst>
            </a:custGeom>
            <a:ln w="13423">
              <a:solidFill>
                <a:srgbClr val="231F20"/>
              </a:solidFill>
            </a:ln>
          </p:spPr>
          <p:txBody>
            <a:bodyPr wrap="square" lIns="0" tIns="0" rIns="0" bIns="0" rtlCol="0"/>
            <a:lstStyle/>
            <a:p>
              <a:endParaRPr/>
            </a:p>
          </p:txBody>
        </p:sp>
        <p:sp>
          <p:nvSpPr>
            <p:cNvPr id="56" name="object 56"/>
            <p:cNvSpPr/>
            <p:nvPr/>
          </p:nvSpPr>
          <p:spPr>
            <a:xfrm>
              <a:off x="2823578" y="2575438"/>
              <a:ext cx="1270" cy="48895"/>
            </a:xfrm>
            <a:custGeom>
              <a:avLst/>
              <a:gdLst/>
              <a:ahLst/>
              <a:cxnLst/>
              <a:rect l="l" t="t" r="r" b="b"/>
              <a:pathLst>
                <a:path w="1269" h="48894">
                  <a:moveTo>
                    <a:pt x="425" y="-6350"/>
                  </a:moveTo>
                  <a:lnTo>
                    <a:pt x="425" y="54914"/>
                  </a:lnTo>
                </a:path>
              </a:pathLst>
            </a:custGeom>
            <a:ln w="13550">
              <a:solidFill>
                <a:srgbClr val="231F20"/>
              </a:solidFill>
            </a:ln>
          </p:spPr>
          <p:txBody>
            <a:bodyPr wrap="square" lIns="0" tIns="0" rIns="0" bIns="0" rtlCol="0"/>
            <a:lstStyle/>
            <a:p>
              <a:endParaRPr/>
            </a:p>
          </p:txBody>
        </p:sp>
        <p:sp>
          <p:nvSpPr>
            <p:cNvPr id="57" name="object 57"/>
            <p:cNvSpPr/>
            <p:nvPr/>
          </p:nvSpPr>
          <p:spPr>
            <a:xfrm>
              <a:off x="3370364" y="2183706"/>
              <a:ext cx="54610" cy="397510"/>
            </a:xfrm>
            <a:custGeom>
              <a:avLst/>
              <a:gdLst/>
              <a:ahLst/>
              <a:cxnLst/>
              <a:rect l="l" t="t" r="r" b="b"/>
              <a:pathLst>
                <a:path w="54610" h="397510">
                  <a:moveTo>
                    <a:pt x="40525" y="0"/>
                  </a:moveTo>
                  <a:lnTo>
                    <a:pt x="0" y="36487"/>
                  </a:lnTo>
                  <a:lnTo>
                    <a:pt x="46431" y="88061"/>
                  </a:lnTo>
                  <a:lnTo>
                    <a:pt x="5816" y="124625"/>
                  </a:lnTo>
                </a:path>
                <a:path w="54610" h="397510">
                  <a:moveTo>
                    <a:pt x="42837" y="90220"/>
                  </a:moveTo>
                  <a:lnTo>
                    <a:pt x="2311" y="126707"/>
                  </a:lnTo>
                  <a:lnTo>
                    <a:pt x="48742" y="178282"/>
                  </a:lnTo>
                  <a:lnTo>
                    <a:pt x="8127" y="214845"/>
                  </a:lnTo>
                </a:path>
                <a:path w="54610" h="397510">
                  <a:moveTo>
                    <a:pt x="46075" y="182283"/>
                  </a:moveTo>
                  <a:lnTo>
                    <a:pt x="5549" y="218782"/>
                  </a:lnTo>
                  <a:lnTo>
                    <a:pt x="51981" y="270357"/>
                  </a:lnTo>
                  <a:lnTo>
                    <a:pt x="11366" y="306920"/>
                  </a:lnTo>
                </a:path>
                <a:path w="54610" h="397510">
                  <a:moveTo>
                    <a:pt x="48386" y="272503"/>
                  </a:moveTo>
                  <a:lnTo>
                    <a:pt x="7861" y="308991"/>
                  </a:lnTo>
                  <a:lnTo>
                    <a:pt x="54292" y="360578"/>
                  </a:lnTo>
                  <a:lnTo>
                    <a:pt x="13677" y="397129"/>
                  </a:lnTo>
                </a:path>
              </a:pathLst>
            </a:custGeom>
            <a:ln w="12700">
              <a:solidFill>
                <a:srgbClr val="231F20"/>
              </a:solidFill>
            </a:ln>
          </p:spPr>
          <p:txBody>
            <a:bodyPr wrap="square" lIns="0" tIns="0" rIns="0" bIns="0" rtlCol="0"/>
            <a:lstStyle/>
            <a:p>
              <a:endParaRPr/>
            </a:p>
          </p:txBody>
        </p:sp>
        <p:sp>
          <p:nvSpPr>
            <p:cNvPr id="58" name="object 58"/>
            <p:cNvSpPr/>
            <p:nvPr/>
          </p:nvSpPr>
          <p:spPr>
            <a:xfrm>
              <a:off x="3406139" y="2151181"/>
              <a:ext cx="1270" cy="41275"/>
            </a:xfrm>
            <a:custGeom>
              <a:avLst/>
              <a:gdLst/>
              <a:ahLst/>
              <a:cxnLst/>
              <a:rect l="l" t="t" r="r" b="b"/>
              <a:pathLst>
                <a:path w="1270" h="41275">
                  <a:moveTo>
                    <a:pt x="355" y="-6350"/>
                  </a:moveTo>
                  <a:lnTo>
                    <a:pt x="355" y="47053"/>
                  </a:lnTo>
                </a:path>
              </a:pathLst>
            </a:custGeom>
            <a:ln w="13411">
              <a:solidFill>
                <a:srgbClr val="231F20"/>
              </a:solidFill>
            </a:ln>
          </p:spPr>
          <p:txBody>
            <a:bodyPr wrap="square" lIns="0" tIns="0" rIns="0" bIns="0" rtlCol="0"/>
            <a:lstStyle/>
            <a:p>
              <a:endParaRPr/>
            </a:p>
          </p:txBody>
        </p:sp>
        <p:sp>
          <p:nvSpPr>
            <p:cNvPr id="59" name="object 59"/>
            <p:cNvSpPr/>
            <p:nvPr/>
          </p:nvSpPr>
          <p:spPr>
            <a:xfrm>
              <a:off x="3388017" y="2574510"/>
              <a:ext cx="1270" cy="48895"/>
            </a:xfrm>
            <a:custGeom>
              <a:avLst/>
              <a:gdLst/>
              <a:ahLst/>
              <a:cxnLst/>
              <a:rect l="l" t="t" r="r" b="b"/>
              <a:pathLst>
                <a:path w="1270" h="48894">
                  <a:moveTo>
                    <a:pt x="425" y="-6350"/>
                  </a:moveTo>
                  <a:lnTo>
                    <a:pt x="425" y="54914"/>
                  </a:lnTo>
                </a:path>
              </a:pathLst>
            </a:custGeom>
            <a:ln w="13550">
              <a:solidFill>
                <a:srgbClr val="231F20"/>
              </a:solidFill>
            </a:ln>
          </p:spPr>
          <p:txBody>
            <a:bodyPr wrap="square" lIns="0" tIns="0" rIns="0" bIns="0" rtlCol="0"/>
            <a:lstStyle/>
            <a:p>
              <a:endParaRPr/>
            </a:p>
          </p:txBody>
        </p:sp>
      </p:grpSp>
      <p:grpSp>
        <p:nvGrpSpPr>
          <p:cNvPr id="60" name="object 60"/>
          <p:cNvGrpSpPr/>
          <p:nvPr/>
        </p:nvGrpSpPr>
        <p:grpSpPr>
          <a:xfrm>
            <a:off x="8562695" y="2148527"/>
            <a:ext cx="67310" cy="485140"/>
            <a:chOff x="3879570" y="2148527"/>
            <a:chExt cx="67310" cy="485140"/>
          </a:xfrm>
        </p:grpSpPr>
        <p:sp>
          <p:nvSpPr>
            <p:cNvPr id="61" name="object 61"/>
            <p:cNvSpPr/>
            <p:nvPr/>
          </p:nvSpPr>
          <p:spPr>
            <a:xfrm>
              <a:off x="3885920" y="2187338"/>
              <a:ext cx="54610" cy="396875"/>
            </a:xfrm>
            <a:custGeom>
              <a:avLst/>
              <a:gdLst/>
              <a:ahLst/>
              <a:cxnLst/>
              <a:rect l="l" t="t" r="r" b="b"/>
              <a:pathLst>
                <a:path w="54610" h="396875">
                  <a:moveTo>
                    <a:pt x="40525" y="0"/>
                  </a:moveTo>
                  <a:lnTo>
                    <a:pt x="0" y="36499"/>
                  </a:lnTo>
                  <a:lnTo>
                    <a:pt x="46113" y="87731"/>
                  </a:lnTo>
                  <a:lnTo>
                    <a:pt x="5511" y="124294"/>
                  </a:lnTo>
                </a:path>
                <a:path w="54610" h="396875">
                  <a:moveTo>
                    <a:pt x="42849" y="90220"/>
                  </a:moveTo>
                  <a:lnTo>
                    <a:pt x="2311" y="126720"/>
                  </a:lnTo>
                  <a:lnTo>
                    <a:pt x="48437" y="177952"/>
                  </a:lnTo>
                  <a:lnTo>
                    <a:pt x="7823" y="214515"/>
                  </a:lnTo>
                </a:path>
                <a:path w="54610" h="396875">
                  <a:moveTo>
                    <a:pt x="46075" y="182295"/>
                  </a:moveTo>
                  <a:lnTo>
                    <a:pt x="5549" y="218782"/>
                  </a:lnTo>
                  <a:lnTo>
                    <a:pt x="51676" y="270027"/>
                  </a:lnTo>
                  <a:lnTo>
                    <a:pt x="11074" y="306590"/>
                  </a:lnTo>
                </a:path>
                <a:path w="54610" h="396875">
                  <a:moveTo>
                    <a:pt x="48386" y="272516"/>
                  </a:moveTo>
                  <a:lnTo>
                    <a:pt x="7861" y="309003"/>
                  </a:lnTo>
                  <a:lnTo>
                    <a:pt x="54000" y="360248"/>
                  </a:lnTo>
                  <a:lnTo>
                    <a:pt x="13373" y="396798"/>
                  </a:lnTo>
                </a:path>
              </a:pathLst>
            </a:custGeom>
            <a:ln w="12700">
              <a:solidFill>
                <a:srgbClr val="231F20"/>
              </a:solidFill>
            </a:ln>
          </p:spPr>
          <p:txBody>
            <a:bodyPr wrap="square" lIns="0" tIns="0" rIns="0" bIns="0" rtlCol="0"/>
            <a:lstStyle/>
            <a:p>
              <a:endParaRPr/>
            </a:p>
          </p:txBody>
        </p:sp>
        <p:sp>
          <p:nvSpPr>
            <p:cNvPr id="62" name="object 62"/>
            <p:cNvSpPr/>
            <p:nvPr/>
          </p:nvSpPr>
          <p:spPr>
            <a:xfrm>
              <a:off x="3922471" y="2154877"/>
              <a:ext cx="1270" cy="41275"/>
            </a:xfrm>
            <a:custGeom>
              <a:avLst/>
              <a:gdLst/>
              <a:ahLst/>
              <a:cxnLst/>
              <a:rect l="l" t="t" r="r" b="b"/>
              <a:pathLst>
                <a:path w="1270" h="41275">
                  <a:moveTo>
                    <a:pt x="349" y="-6349"/>
                  </a:moveTo>
                  <a:lnTo>
                    <a:pt x="349" y="47053"/>
                  </a:lnTo>
                </a:path>
              </a:pathLst>
            </a:custGeom>
            <a:ln w="13398">
              <a:solidFill>
                <a:srgbClr val="231F20"/>
              </a:solidFill>
            </a:ln>
          </p:spPr>
          <p:txBody>
            <a:bodyPr wrap="square" lIns="0" tIns="0" rIns="0" bIns="0" rtlCol="0"/>
            <a:lstStyle/>
            <a:p>
              <a:endParaRPr/>
            </a:p>
          </p:txBody>
        </p:sp>
        <p:sp>
          <p:nvSpPr>
            <p:cNvPr id="63" name="object 63"/>
            <p:cNvSpPr/>
            <p:nvPr/>
          </p:nvSpPr>
          <p:spPr>
            <a:xfrm>
              <a:off x="3904348" y="2578219"/>
              <a:ext cx="1270" cy="48895"/>
            </a:xfrm>
            <a:custGeom>
              <a:avLst/>
              <a:gdLst/>
              <a:ahLst/>
              <a:cxnLst/>
              <a:rect l="l" t="t" r="r" b="b"/>
              <a:pathLst>
                <a:path w="1270" h="48894">
                  <a:moveTo>
                    <a:pt x="425" y="-6350"/>
                  </a:moveTo>
                  <a:lnTo>
                    <a:pt x="425" y="54914"/>
                  </a:lnTo>
                </a:path>
              </a:pathLst>
            </a:custGeom>
            <a:ln w="13550">
              <a:solidFill>
                <a:srgbClr val="231F20"/>
              </a:solidFill>
            </a:ln>
          </p:spPr>
          <p:txBody>
            <a:bodyPr wrap="square" lIns="0" tIns="0" rIns="0" bIns="0" rtlCol="0"/>
            <a:lstStyle/>
            <a:p>
              <a:endParaRPr/>
            </a:p>
          </p:txBody>
        </p:sp>
      </p:grpSp>
      <p:grpSp>
        <p:nvGrpSpPr>
          <p:cNvPr id="64" name="object 64"/>
          <p:cNvGrpSpPr/>
          <p:nvPr/>
        </p:nvGrpSpPr>
        <p:grpSpPr>
          <a:xfrm>
            <a:off x="8039786" y="2104369"/>
            <a:ext cx="619125" cy="67310"/>
            <a:chOff x="3356660" y="2104369"/>
            <a:chExt cx="619125" cy="67310"/>
          </a:xfrm>
        </p:grpSpPr>
        <p:sp>
          <p:nvSpPr>
            <p:cNvPr id="65" name="object 65"/>
            <p:cNvSpPr/>
            <p:nvPr/>
          </p:nvSpPr>
          <p:spPr>
            <a:xfrm>
              <a:off x="3474427" y="2110719"/>
              <a:ext cx="397510" cy="54610"/>
            </a:xfrm>
            <a:custGeom>
              <a:avLst/>
              <a:gdLst/>
              <a:ahLst/>
              <a:cxnLst/>
              <a:rect l="l" t="t" r="r" b="b"/>
              <a:pathLst>
                <a:path w="397510" h="54610">
                  <a:moveTo>
                    <a:pt x="0" y="13296"/>
                  </a:moveTo>
                  <a:lnTo>
                    <a:pt x="36652" y="54000"/>
                  </a:lnTo>
                  <a:lnTo>
                    <a:pt x="87884" y="7874"/>
                  </a:lnTo>
                  <a:lnTo>
                    <a:pt x="124612" y="48653"/>
                  </a:lnTo>
                </a:path>
                <a:path w="397510" h="54610">
                  <a:moveTo>
                    <a:pt x="90220" y="10972"/>
                  </a:moveTo>
                  <a:lnTo>
                    <a:pt x="126873" y="51689"/>
                  </a:lnTo>
                  <a:lnTo>
                    <a:pt x="178104" y="5562"/>
                  </a:lnTo>
                  <a:lnTo>
                    <a:pt x="214820" y="46342"/>
                  </a:lnTo>
                </a:path>
                <a:path w="397510" h="54610">
                  <a:moveTo>
                    <a:pt x="182295" y="7747"/>
                  </a:moveTo>
                  <a:lnTo>
                    <a:pt x="218935" y="48450"/>
                  </a:lnTo>
                  <a:lnTo>
                    <a:pt x="270167" y="2311"/>
                  </a:lnTo>
                  <a:lnTo>
                    <a:pt x="306895" y="43091"/>
                  </a:lnTo>
                </a:path>
                <a:path w="397510" h="54610">
                  <a:moveTo>
                    <a:pt x="272503" y="5422"/>
                  </a:moveTo>
                  <a:lnTo>
                    <a:pt x="309156" y="46139"/>
                  </a:lnTo>
                  <a:lnTo>
                    <a:pt x="360387" y="0"/>
                  </a:lnTo>
                  <a:lnTo>
                    <a:pt x="397116" y="40779"/>
                  </a:lnTo>
                </a:path>
              </a:pathLst>
            </a:custGeom>
            <a:ln w="12700">
              <a:solidFill>
                <a:srgbClr val="231F20"/>
              </a:solidFill>
            </a:ln>
          </p:spPr>
          <p:txBody>
            <a:bodyPr wrap="square" lIns="0" tIns="0" rIns="0" bIns="0" rtlCol="0"/>
            <a:lstStyle/>
            <a:p>
              <a:endParaRPr/>
            </a:p>
          </p:txBody>
        </p:sp>
        <p:sp>
          <p:nvSpPr>
            <p:cNvPr id="66" name="object 66"/>
            <p:cNvSpPr/>
            <p:nvPr/>
          </p:nvSpPr>
          <p:spPr>
            <a:xfrm>
              <a:off x="3874719" y="2153595"/>
              <a:ext cx="94615" cy="1905"/>
            </a:xfrm>
            <a:custGeom>
              <a:avLst/>
              <a:gdLst/>
              <a:ahLst/>
              <a:cxnLst/>
              <a:rect l="l" t="t" r="r" b="b"/>
              <a:pathLst>
                <a:path w="94614" h="1905">
                  <a:moveTo>
                    <a:pt x="-6350" y="825"/>
                  </a:moveTo>
                  <a:lnTo>
                    <a:pt x="100698" y="825"/>
                  </a:lnTo>
                </a:path>
              </a:pathLst>
            </a:custGeom>
            <a:ln w="14350">
              <a:solidFill>
                <a:srgbClr val="231F20"/>
              </a:solidFill>
            </a:ln>
          </p:spPr>
          <p:txBody>
            <a:bodyPr wrap="square" lIns="0" tIns="0" rIns="0" bIns="0" rtlCol="0"/>
            <a:lstStyle/>
            <a:p>
              <a:endParaRPr/>
            </a:p>
          </p:txBody>
        </p:sp>
        <p:sp>
          <p:nvSpPr>
            <p:cNvPr id="67" name="object 67"/>
            <p:cNvSpPr/>
            <p:nvPr/>
          </p:nvSpPr>
          <p:spPr>
            <a:xfrm>
              <a:off x="3455263" y="2122657"/>
              <a:ext cx="19685" cy="29845"/>
            </a:xfrm>
            <a:custGeom>
              <a:avLst/>
              <a:gdLst/>
              <a:ahLst/>
              <a:cxnLst/>
              <a:rect l="l" t="t" r="r" b="b"/>
              <a:pathLst>
                <a:path w="19685" h="29844">
                  <a:moveTo>
                    <a:pt x="19507" y="0"/>
                  </a:moveTo>
                  <a:lnTo>
                    <a:pt x="0" y="29273"/>
                  </a:lnTo>
                </a:path>
              </a:pathLst>
            </a:custGeom>
            <a:ln w="12700">
              <a:solidFill>
                <a:srgbClr val="231F20"/>
              </a:solidFill>
            </a:ln>
          </p:spPr>
          <p:txBody>
            <a:bodyPr wrap="square" lIns="0" tIns="0" rIns="0" bIns="0" rtlCol="0"/>
            <a:lstStyle/>
            <a:p>
              <a:endParaRPr/>
            </a:p>
          </p:txBody>
        </p:sp>
        <p:sp>
          <p:nvSpPr>
            <p:cNvPr id="68" name="object 68"/>
            <p:cNvSpPr/>
            <p:nvPr/>
          </p:nvSpPr>
          <p:spPr>
            <a:xfrm>
              <a:off x="3363010" y="2153137"/>
              <a:ext cx="92710" cy="1905"/>
            </a:xfrm>
            <a:custGeom>
              <a:avLst/>
              <a:gdLst/>
              <a:ahLst/>
              <a:cxnLst/>
              <a:rect l="l" t="t" r="r" b="b"/>
              <a:pathLst>
                <a:path w="92710" h="1905">
                  <a:moveTo>
                    <a:pt x="-6350" y="806"/>
                  </a:moveTo>
                  <a:lnTo>
                    <a:pt x="98869" y="806"/>
                  </a:lnTo>
                </a:path>
              </a:pathLst>
            </a:custGeom>
            <a:ln w="14312">
              <a:solidFill>
                <a:srgbClr val="231F20"/>
              </a:solidFill>
            </a:ln>
          </p:spPr>
          <p:txBody>
            <a:bodyPr wrap="square" lIns="0" tIns="0" rIns="0" bIns="0" rtlCol="0"/>
            <a:lstStyle/>
            <a:p>
              <a:endParaRPr/>
            </a:p>
          </p:txBody>
        </p:sp>
      </p:grpSp>
      <p:grpSp>
        <p:nvGrpSpPr>
          <p:cNvPr id="69" name="object 69"/>
          <p:cNvGrpSpPr/>
          <p:nvPr/>
        </p:nvGrpSpPr>
        <p:grpSpPr>
          <a:xfrm>
            <a:off x="6376000" y="2126582"/>
            <a:ext cx="67310" cy="497840"/>
            <a:chOff x="1692875" y="2126582"/>
            <a:chExt cx="67310" cy="497840"/>
          </a:xfrm>
        </p:grpSpPr>
        <p:sp>
          <p:nvSpPr>
            <p:cNvPr id="70" name="object 70"/>
            <p:cNvSpPr/>
            <p:nvPr/>
          </p:nvSpPr>
          <p:spPr>
            <a:xfrm>
              <a:off x="1699225" y="2178613"/>
              <a:ext cx="54610" cy="397510"/>
            </a:xfrm>
            <a:custGeom>
              <a:avLst/>
              <a:gdLst/>
              <a:ahLst/>
              <a:cxnLst/>
              <a:rect l="l" t="t" r="r" b="b"/>
              <a:pathLst>
                <a:path w="54610" h="397510">
                  <a:moveTo>
                    <a:pt x="40538" y="0"/>
                  </a:moveTo>
                  <a:lnTo>
                    <a:pt x="0" y="36487"/>
                  </a:lnTo>
                  <a:lnTo>
                    <a:pt x="46443" y="88074"/>
                  </a:lnTo>
                  <a:lnTo>
                    <a:pt x="5829" y="124625"/>
                  </a:lnTo>
                </a:path>
                <a:path w="54610" h="397510">
                  <a:moveTo>
                    <a:pt x="42849" y="90220"/>
                  </a:moveTo>
                  <a:lnTo>
                    <a:pt x="2324" y="126707"/>
                  </a:lnTo>
                  <a:lnTo>
                    <a:pt x="48755" y="178282"/>
                  </a:lnTo>
                  <a:lnTo>
                    <a:pt x="8140" y="214845"/>
                  </a:lnTo>
                </a:path>
                <a:path w="54610" h="397510">
                  <a:moveTo>
                    <a:pt x="46088" y="182283"/>
                  </a:moveTo>
                  <a:lnTo>
                    <a:pt x="5562" y="218782"/>
                  </a:lnTo>
                  <a:lnTo>
                    <a:pt x="51993" y="270357"/>
                  </a:lnTo>
                  <a:lnTo>
                    <a:pt x="11379" y="306920"/>
                  </a:lnTo>
                </a:path>
                <a:path w="54610" h="397510">
                  <a:moveTo>
                    <a:pt x="48399" y="272503"/>
                  </a:moveTo>
                  <a:lnTo>
                    <a:pt x="7861" y="309003"/>
                  </a:lnTo>
                  <a:lnTo>
                    <a:pt x="54305" y="360578"/>
                  </a:lnTo>
                  <a:lnTo>
                    <a:pt x="13690" y="397141"/>
                  </a:lnTo>
                </a:path>
              </a:pathLst>
            </a:custGeom>
            <a:ln w="12700">
              <a:solidFill>
                <a:srgbClr val="231F20"/>
              </a:solidFill>
            </a:ln>
          </p:spPr>
          <p:txBody>
            <a:bodyPr wrap="square" lIns="0" tIns="0" rIns="0" bIns="0" rtlCol="0"/>
            <a:lstStyle/>
            <a:p>
              <a:endParaRPr/>
            </a:p>
          </p:txBody>
        </p:sp>
        <p:sp>
          <p:nvSpPr>
            <p:cNvPr id="71" name="object 71"/>
            <p:cNvSpPr/>
            <p:nvPr/>
          </p:nvSpPr>
          <p:spPr>
            <a:xfrm>
              <a:off x="1735014" y="2146089"/>
              <a:ext cx="1270" cy="41275"/>
            </a:xfrm>
            <a:custGeom>
              <a:avLst/>
              <a:gdLst/>
              <a:ahLst/>
              <a:cxnLst/>
              <a:rect l="l" t="t" r="r" b="b"/>
              <a:pathLst>
                <a:path w="1269" h="41275">
                  <a:moveTo>
                    <a:pt x="355" y="-6350"/>
                  </a:moveTo>
                  <a:lnTo>
                    <a:pt x="355" y="47053"/>
                  </a:lnTo>
                </a:path>
              </a:pathLst>
            </a:custGeom>
            <a:ln w="13411">
              <a:solidFill>
                <a:srgbClr val="231F20"/>
              </a:solidFill>
            </a:ln>
          </p:spPr>
          <p:txBody>
            <a:bodyPr wrap="square" lIns="0" tIns="0" rIns="0" bIns="0" rtlCol="0"/>
            <a:lstStyle/>
            <a:p>
              <a:endParaRPr/>
            </a:p>
          </p:txBody>
        </p:sp>
        <p:sp>
          <p:nvSpPr>
            <p:cNvPr id="72" name="object 72"/>
            <p:cNvSpPr/>
            <p:nvPr/>
          </p:nvSpPr>
          <p:spPr>
            <a:xfrm>
              <a:off x="1716891" y="2569418"/>
              <a:ext cx="1270" cy="48895"/>
            </a:xfrm>
            <a:custGeom>
              <a:avLst/>
              <a:gdLst/>
              <a:ahLst/>
              <a:cxnLst/>
              <a:rect l="l" t="t" r="r" b="b"/>
              <a:pathLst>
                <a:path w="1269" h="48894">
                  <a:moveTo>
                    <a:pt x="431" y="-6350"/>
                  </a:moveTo>
                  <a:lnTo>
                    <a:pt x="431" y="54927"/>
                  </a:lnTo>
                </a:path>
              </a:pathLst>
            </a:custGeom>
            <a:ln w="13563">
              <a:solidFill>
                <a:srgbClr val="231F20"/>
              </a:solidFill>
            </a:ln>
          </p:spPr>
          <p:txBody>
            <a:bodyPr wrap="square" lIns="0" tIns="0" rIns="0" bIns="0" rtlCol="0"/>
            <a:lstStyle/>
            <a:p>
              <a:endParaRPr/>
            </a:p>
          </p:txBody>
        </p:sp>
        <p:sp>
          <p:nvSpPr>
            <p:cNvPr id="73" name="object 73"/>
            <p:cNvSpPr/>
            <p:nvPr/>
          </p:nvSpPr>
          <p:spPr>
            <a:xfrm>
              <a:off x="1725056" y="2129757"/>
              <a:ext cx="28575" cy="28575"/>
            </a:xfrm>
            <a:custGeom>
              <a:avLst/>
              <a:gdLst/>
              <a:ahLst/>
              <a:cxnLst/>
              <a:rect l="l" t="t" r="r" b="b"/>
              <a:pathLst>
                <a:path w="28575" h="28575">
                  <a:moveTo>
                    <a:pt x="6692" y="0"/>
                  </a:moveTo>
                  <a:lnTo>
                    <a:pt x="266" y="6210"/>
                  </a:lnTo>
                  <a:lnTo>
                    <a:pt x="0" y="21793"/>
                  </a:lnTo>
                  <a:lnTo>
                    <a:pt x="6210" y="28219"/>
                  </a:lnTo>
                  <a:lnTo>
                    <a:pt x="21793" y="28486"/>
                  </a:lnTo>
                  <a:lnTo>
                    <a:pt x="28219" y="22288"/>
                  </a:lnTo>
                  <a:lnTo>
                    <a:pt x="28486" y="6705"/>
                  </a:lnTo>
                  <a:lnTo>
                    <a:pt x="22275" y="279"/>
                  </a:lnTo>
                  <a:lnTo>
                    <a:pt x="14490" y="139"/>
                  </a:lnTo>
                  <a:lnTo>
                    <a:pt x="6692" y="0"/>
                  </a:lnTo>
                  <a:close/>
                </a:path>
              </a:pathLst>
            </a:custGeom>
            <a:solidFill>
              <a:srgbClr val="231F20"/>
            </a:solidFill>
          </p:spPr>
          <p:txBody>
            <a:bodyPr wrap="square" lIns="0" tIns="0" rIns="0" bIns="0" rtlCol="0"/>
            <a:lstStyle/>
            <a:p>
              <a:endParaRPr/>
            </a:p>
          </p:txBody>
        </p:sp>
        <p:sp>
          <p:nvSpPr>
            <p:cNvPr id="74" name="object 74"/>
            <p:cNvSpPr/>
            <p:nvPr/>
          </p:nvSpPr>
          <p:spPr>
            <a:xfrm>
              <a:off x="1725056" y="2129757"/>
              <a:ext cx="28575" cy="28575"/>
            </a:xfrm>
            <a:custGeom>
              <a:avLst/>
              <a:gdLst/>
              <a:ahLst/>
              <a:cxnLst/>
              <a:rect l="l" t="t" r="r" b="b"/>
              <a:pathLst>
                <a:path w="28575" h="28575">
                  <a:moveTo>
                    <a:pt x="14490" y="139"/>
                  </a:moveTo>
                  <a:lnTo>
                    <a:pt x="6692" y="0"/>
                  </a:lnTo>
                  <a:lnTo>
                    <a:pt x="266" y="6210"/>
                  </a:lnTo>
                  <a:lnTo>
                    <a:pt x="139" y="13995"/>
                  </a:lnTo>
                  <a:lnTo>
                    <a:pt x="0" y="21793"/>
                  </a:lnTo>
                  <a:lnTo>
                    <a:pt x="6210" y="28219"/>
                  </a:lnTo>
                  <a:lnTo>
                    <a:pt x="13995" y="28359"/>
                  </a:lnTo>
                  <a:lnTo>
                    <a:pt x="21793" y="28486"/>
                  </a:lnTo>
                  <a:lnTo>
                    <a:pt x="28219" y="22288"/>
                  </a:lnTo>
                  <a:lnTo>
                    <a:pt x="28346" y="14490"/>
                  </a:lnTo>
                  <a:lnTo>
                    <a:pt x="28486" y="6705"/>
                  </a:lnTo>
                  <a:lnTo>
                    <a:pt x="22275" y="279"/>
                  </a:lnTo>
                  <a:lnTo>
                    <a:pt x="14490" y="139"/>
                  </a:lnTo>
                  <a:close/>
                </a:path>
              </a:pathLst>
            </a:custGeom>
            <a:ln w="6350">
              <a:solidFill>
                <a:srgbClr val="231F20"/>
              </a:solidFill>
            </a:ln>
          </p:spPr>
          <p:txBody>
            <a:bodyPr wrap="square" lIns="0" tIns="0" rIns="0" bIns="0" rtlCol="0"/>
            <a:lstStyle/>
            <a:p>
              <a:endParaRPr/>
            </a:p>
          </p:txBody>
        </p:sp>
      </p:grpSp>
      <p:grpSp>
        <p:nvGrpSpPr>
          <p:cNvPr id="75" name="object 75"/>
          <p:cNvGrpSpPr/>
          <p:nvPr/>
        </p:nvGrpSpPr>
        <p:grpSpPr>
          <a:xfrm>
            <a:off x="6939368" y="2130277"/>
            <a:ext cx="34925" cy="35560"/>
            <a:chOff x="2256242" y="2130277"/>
            <a:chExt cx="34925" cy="35560"/>
          </a:xfrm>
        </p:grpSpPr>
        <p:sp>
          <p:nvSpPr>
            <p:cNvPr id="76" name="object 76"/>
            <p:cNvSpPr/>
            <p:nvPr/>
          </p:nvSpPr>
          <p:spPr>
            <a:xfrm>
              <a:off x="2259417" y="2133452"/>
              <a:ext cx="28575" cy="29209"/>
            </a:xfrm>
            <a:custGeom>
              <a:avLst/>
              <a:gdLst/>
              <a:ahLst/>
              <a:cxnLst/>
              <a:rect l="l" t="t" r="r" b="b"/>
              <a:pathLst>
                <a:path w="28575" h="29210">
                  <a:moveTo>
                    <a:pt x="6718" y="0"/>
                  </a:moveTo>
                  <a:lnTo>
                    <a:pt x="279" y="6311"/>
                  </a:lnTo>
                  <a:lnTo>
                    <a:pt x="0" y="22161"/>
                  </a:lnTo>
                  <a:lnTo>
                    <a:pt x="6210" y="28689"/>
                  </a:lnTo>
                  <a:lnTo>
                    <a:pt x="21793" y="28956"/>
                  </a:lnTo>
                  <a:lnTo>
                    <a:pt x="28219" y="22644"/>
                  </a:lnTo>
                  <a:lnTo>
                    <a:pt x="28498" y="6807"/>
                  </a:lnTo>
                  <a:lnTo>
                    <a:pt x="22288" y="279"/>
                  </a:lnTo>
                  <a:lnTo>
                    <a:pt x="14503" y="139"/>
                  </a:lnTo>
                  <a:lnTo>
                    <a:pt x="6718" y="0"/>
                  </a:lnTo>
                  <a:close/>
                </a:path>
              </a:pathLst>
            </a:custGeom>
            <a:solidFill>
              <a:srgbClr val="231F20"/>
            </a:solidFill>
          </p:spPr>
          <p:txBody>
            <a:bodyPr wrap="square" lIns="0" tIns="0" rIns="0" bIns="0" rtlCol="0"/>
            <a:lstStyle/>
            <a:p>
              <a:endParaRPr/>
            </a:p>
          </p:txBody>
        </p:sp>
        <p:sp>
          <p:nvSpPr>
            <p:cNvPr id="77" name="object 77"/>
            <p:cNvSpPr/>
            <p:nvPr/>
          </p:nvSpPr>
          <p:spPr>
            <a:xfrm>
              <a:off x="2259417" y="2133452"/>
              <a:ext cx="28575" cy="29209"/>
            </a:xfrm>
            <a:custGeom>
              <a:avLst/>
              <a:gdLst/>
              <a:ahLst/>
              <a:cxnLst/>
              <a:rect l="l" t="t" r="r" b="b"/>
              <a:pathLst>
                <a:path w="28575" h="29210">
                  <a:moveTo>
                    <a:pt x="14503" y="139"/>
                  </a:moveTo>
                  <a:lnTo>
                    <a:pt x="6718" y="0"/>
                  </a:lnTo>
                  <a:lnTo>
                    <a:pt x="279" y="6311"/>
                  </a:lnTo>
                  <a:lnTo>
                    <a:pt x="139" y="14236"/>
                  </a:lnTo>
                  <a:lnTo>
                    <a:pt x="0" y="22161"/>
                  </a:lnTo>
                  <a:lnTo>
                    <a:pt x="6210" y="28689"/>
                  </a:lnTo>
                  <a:lnTo>
                    <a:pt x="13995" y="28829"/>
                  </a:lnTo>
                  <a:lnTo>
                    <a:pt x="21793" y="28956"/>
                  </a:lnTo>
                  <a:lnTo>
                    <a:pt x="28219" y="22644"/>
                  </a:lnTo>
                  <a:lnTo>
                    <a:pt x="28359" y="14719"/>
                  </a:lnTo>
                  <a:lnTo>
                    <a:pt x="28498" y="6807"/>
                  </a:lnTo>
                  <a:lnTo>
                    <a:pt x="22288" y="279"/>
                  </a:lnTo>
                  <a:lnTo>
                    <a:pt x="14503" y="139"/>
                  </a:lnTo>
                  <a:close/>
                </a:path>
              </a:pathLst>
            </a:custGeom>
            <a:ln w="6349">
              <a:solidFill>
                <a:srgbClr val="231F20"/>
              </a:solidFill>
            </a:ln>
          </p:spPr>
          <p:txBody>
            <a:bodyPr wrap="square" lIns="0" tIns="0" rIns="0" bIns="0" rtlCol="0"/>
            <a:lstStyle/>
            <a:p>
              <a:endParaRPr/>
            </a:p>
          </p:txBody>
        </p:sp>
      </p:grpSp>
      <p:grpSp>
        <p:nvGrpSpPr>
          <p:cNvPr id="78" name="object 78"/>
          <p:cNvGrpSpPr/>
          <p:nvPr/>
        </p:nvGrpSpPr>
        <p:grpSpPr>
          <a:xfrm>
            <a:off x="7509828" y="2132132"/>
            <a:ext cx="34925" cy="34925"/>
            <a:chOff x="2826702" y="2132131"/>
            <a:chExt cx="34925" cy="34925"/>
          </a:xfrm>
        </p:grpSpPr>
        <p:sp>
          <p:nvSpPr>
            <p:cNvPr id="79" name="object 79"/>
            <p:cNvSpPr/>
            <p:nvPr/>
          </p:nvSpPr>
          <p:spPr>
            <a:xfrm>
              <a:off x="2829877" y="2135306"/>
              <a:ext cx="28575" cy="28575"/>
            </a:xfrm>
            <a:custGeom>
              <a:avLst/>
              <a:gdLst/>
              <a:ahLst/>
              <a:cxnLst/>
              <a:rect l="l" t="t" r="r" b="b"/>
              <a:pathLst>
                <a:path w="28575" h="28575">
                  <a:moveTo>
                    <a:pt x="6718" y="0"/>
                  </a:moveTo>
                  <a:lnTo>
                    <a:pt x="279" y="6210"/>
                  </a:lnTo>
                  <a:lnTo>
                    <a:pt x="0" y="21793"/>
                  </a:lnTo>
                  <a:lnTo>
                    <a:pt x="6222" y="28219"/>
                  </a:lnTo>
                  <a:lnTo>
                    <a:pt x="21793" y="28486"/>
                  </a:lnTo>
                  <a:lnTo>
                    <a:pt x="28219" y="22288"/>
                  </a:lnTo>
                  <a:lnTo>
                    <a:pt x="28498" y="6705"/>
                  </a:lnTo>
                  <a:lnTo>
                    <a:pt x="22288" y="279"/>
                  </a:lnTo>
                  <a:lnTo>
                    <a:pt x="14503" y="139"/>
                  </a:lnTo>
                  <a:lnTo>
                    <a:pt x="6718" y="0"/>
                  </a:lnTo>
                  <a:close/>
                </a:path>
              </a:pathLst>
            </a:custGeom>
            <a:solidFill>
              <a:srgbClr val="231F20"/>
            </a:solidFill>
          </p:spPr>
          <p:txBody>
            <a:bodyPr wrap="square" lIns="0" tIns="0" rIns="0" bIns="0" rtlCol="0"/>
            <a:lstStyle/>
            <a:p>
              <a:endParaRPr/>
            </a:p>
          </p:txBody>
        </p:sp>
        <p:sp>
          <p:nvSpPr>
            <p:cNvPr id="80" name="object 80"/>
            <p:cNvSpPr/>
            <p:nvPr/>
          </p:nvSpPr>
          <p:spPr>
            <a:xfrm>
              <a:off x="2829877" y="2135306"/>
              <a:ext cx="28575" cy="28575"/>
            </a:xfrm>
            <a:custGeom>
              <a:avLst/>
              <a:gdLst/>
              <a:ahLst/>
              <a:cxnLst/>
              <a:rect l="l" t="t" r="r" b="b"/>
              <a:pathLst>
                <a:path w="28575" h="28575">
                  <a:moveTo>
                    <a:pt x="14503" y="139"/>
                  </a:moveTo>
                  <a:lnTo>
                    <a:pt x="6718" y="0"/>
                  </a:lnTo>
                  <a:lnTo>
                    <a:pt x="279" y="6210"/>
                  </a:lnTo>
                  <a:lnTo>
                    <a:pt x="152" y="13995"/>
                  </a:lnTo>
                  <a:lnTo>
                    <a:pt x="0" y="21793"/>
                  </a:lnTo>
                  <a:lnTo>
                    <a:pt x="6222" y="28219"/>
                  </a:lnTo>
                  <a:lnTo>
                    <a:pt x="14008" y="28359"/>
                  </a:lnTo>
                  <a:lnTo>
                    <a:pt x="21793" y="28486"/>
                  </a:lnTo>
                  <a:lnTo>
                    <a:pt x="28219" y="22288"/>
                  </a:lnTo>
                  <a:lnTo>
                    <a:pt x="28359" y="14490"/>
                  </a:lnTo>
                  <a:lnTo>
                    <a:pt x="28498" y="6705"/>
                  </a:lnTo>
                  <a:lnTo>
                    <a:pt x="22288" y="279"/>
                  </a:lnTo>
                  <a:lnTo>
                    <a:pt x="14503" y="139"/>
                  </a:lnTo>
                  <a:close/>
                </a:path>
              </a:pathLst>
            </a:custGeom>
            <a:ln w="6350">
              <a:solidFill>
                <a:srgbClr val="231F20"/>
              </a:solidFill>
            </a:ln>
          </p:spPr>
          <p:txBody>
            <a:bodyPr wrap="square" lIns="0" tIns="0" rIns="0" bIns="0" rtlCol="0"/>
            <a:lstStyle/>
            <a:p>
              <a:endParaRPr/>
            </a:p>
          </p:txBody>
        </p:sp>
      </p:grpSp>
      <p:grpSp>
        <p:nvGrpSpPr>
          <p:cNvPr id="81" name="object 81"/>
          <p:cNvGrpSpPr/>
          <p:nvPr/>
        </p:nvGrpSpPr>
        <p:grpSpPr>
          <a:xfrm>
            <a:off x="8073809" y="2132590"/>
            <a:ext cx="35560" cy="34925"/>
            <a:chOff x="3390684" y="2132589"/>
            <a:chExt cx="35560" cy="34925"/>
          </a:xfrm>
        </p:grpSpPr>
        <p:sp>
          <p:nvSpPr>
            <p:cNvPr id="82" name="object 82"/>
            <p:cNvSpPr/>
            <p:nvPr/>
          </p:nvSpPr>
          <p:spPr>
            <a:xfrm>
              <a:off x="3393859" y="2135764"/>
              <a:ext cx="29209" cy="28575"/>
            </a:xfrm>
            <a:custGeom>
              <a:avLst/>
              <a:gdLst/>
              <a:ahLst/>
              <a:cxnLst/>
              <a:rect l="l" t="t" r="r" b="b"/>
              <a:pathLst>
                <a:path w="29210" h="28575">
                  <a:moveTo>
                    <a:pt x="6819" y="0"/>
                  </a:moveTo>
                  <a:lnTo>
                    <a:pt x="279" y="6223"/>
                  </a:lnTo>
                  <a:lnTo>
                    <a:pt x="0" y="21793"/>
                  </a:lnTo>
                  <a:lnTo>
                    <a:pt x="6324" y="28232"/>
                  </a:lnTo>
                  <a:lnTo>
                    <a:pt x="22161" y="28498"/>
                  </a:lnTo>
                  <a:lnTo>
                    <a:pt x="28676" y="22301"/>
                  </a:lnTo>
                  <a:lnTo>
                    <a:pt x="28968" y="6718"/>
                  </a:lnTo>
                  <a:lnTo>
                    <a:pt x="22656" y="279"/>
                  </a:lnTo>
                  <a:lnTo>
                    <a:pt x="14732" y="152"/>
                  </a:lnTo>
                  <a:lnTo>
                    <a:pt x="6819" y="0"/>
                  </a:lnTo>
                  <a:close/>
                </a:path>
              </a:pathLst>
            </a:custGeom>
            <a:solidFill>
              <a:srgbClr val="231F20"/>
            </a:solidFill>
          </p:spPr>
          <p:txBody>
            <a:bodyPr wrap="square" lIns="0" tIns="0" rIns="0" bIns="0" rtlCol="0"/>
            <a:lstStyle/>
            <a:p>
              <a:endParaRPr/>
            </a:p>
          </p:txBody>
        </p:sp>
        <p:sp>
          <p:nvSpPr>
            <p:cNvPr id="83" name="object 83"/>
            <p:cNvSpPr/>
            <p:nvPr/>
          </p:nvSpPr>
          <p:spPr>
            <a:xfrm>
              <a:off x="3393859" y="2135764"/>
              <a:ext cx="29209" cy="28575"/>
            </a:xfrm>
            <a:custGeom>
              <a:avLst/>
              <a:gdLst/>
              <a:ahLst/>
              <a:cxnLst/>
              <a:rect l="l" t="t" r="r" b="b"/>
              <a:pathLst>
                <a:path w="29210" h="28575">
                  <a:moveTo>
                    <a:pt x="14732" y="152"/>
                  </a:moveTo>
                  <a:lnTo>
                    <a:pt x="6819" y="0"/>
                  </a:lnTo>
                  <a:lnTo>
                    <a:pt x="279" y="6223"/>
                  </a:lnTo>
                  <a:lnTo>
                    <a:pt x="139" y="14008"/>
                  </a:lnTo>
                  <a:lnTo>
                    <a:pt x="0" y="21793"/>
                  </a:lnTo>
                  <a:lnTo>
                    <a:pt x="6324" y="28232"/>
                  </a:lnTo>
                  <a:lnTo>
                    <a:pt x="14249" y="28359"/>
                  </a:lnTo>
                  <a:lnTo>
                    <a:pt x="22161" y="28498"/>
                  </a:lnTo>
                  <a:lnTo>
                    <a:pt x="28676" y="22301"/>
                  </a:lnTo>
                  <a:lnTo>
                    <a:pt x="28829" y="14503"/>
                  </a:lnTo>
                  <a:lnTo>
                    <a:pt x="28968" y="6718"/>
                  </a:lnTo>
                  <a:lnTo>
                    <a:pt x="22656" y="279"/>
                  </a:lnTo>
                  <a:lnTo>
                    <a:pt x="14732" y="152"/>
                  </a:lnTo>
                  <a:close/>
                </a:path>
              </a:pathLst>
            </a:custGeom>
            <a:ln w="6350">
              <a:solidFill>
                <a:srgbClr val="231F20"/>
              </a:solidFill>
            </a:ln>
          </p:spPr>
          <p:txBody>
            <a:bodyPr wrap="square" lIns="0" tIns="0" rIns="0" bIns="0" rtlCol="0"/>
            <a:lstStyle/>
            <a:p>
              <a:endParaRPr/>
            </a:p>
          </p:txBody>
        </p:sp>
      </p:grpSp>
      <p:grpSp>
        <p:nvGrpSpPr>
          <p:cNvPr id="84" name="object 84"/>
          <p:cNvGrpSpPr/>
          <p:nvPr/>
        </p:nvGrpSpPr>
        <p:grpSpPr>
          <a:xfrm>
            <a:off x="8587371" y="2137682"/>
            <a:ext cx="35560" cy="34925"/>
            <a:chOff x="3904246" y="2137681"/>
            <a:chExt cx="35560" cy="34925"/>
          </a:xfrm>
        </p:grpSpPr>
        <p:sp>
          <p:nvSpPr>
            <p:cNvPr id="85" name="object 85"/>
            <p:cNvSpPr/>
            <p:nvPr/>
          </p:nvSpPr>
          <p:spPr>
            <a:xfrm>
              <a:off x="3907421" y="2140856"/>
              <a:ext cx="29209" cy="28575"/>
            </a:xfrm>
            <a:custGeom>
              <a:avLst/>
              <a:gdLst/>
              <a:ahLst/>
              <a:cxnLst/>
              <a:rect l="l" t="t" r="r" b="b"/>
              <a:pathLst>
                <a:path w="29210" h="28575">
                  <a:moveTo>
                    <a:pt x="6794" y="0"/>
                  </a:moveTo>
                  <a:lnTo>
                    <a:pt x="266" y="6210"/>
                  </a:lnTo>
                  <a:lnTo>
                    <a:pt x="0" y="21793"/>
                  </a:lnTo>
                  <a:lnTo>
                    <a:pt x="6311" y="28219"/>
                  </a:lnTo>
                  <a:lnTo>
                    <a:pt x="22148" y="28486"/>
                  </a:lnTo>
                  <a:lnTo>
                    <a:pt x="28676" y="22301"/>
                  </a:lnTo>
                  <a:lnTo>
                    <a:pt x="28943" y="6718"/>
                  </a:lnTo>
                  <a:lnTo>
                    <a:pt x="22644" y="279"/>
                  </a:lnTo>
                  <a:lnTo>
                    <a:pt x="14719" y="139"/>
                  </a:lnTo>
                  <a:lnTo>
                    <a:pt x="6794" y="0"/>
                  </a:lnTo>
                  <a:close/>
                </a:path>
              </a:pathLst>
            </a:custGeom>
            <a:solidFill>
              <a:srgbClr val="231F20"/>
            </a:solidFill>
          </p:spPr>
          <p:txBody>
            <a:bodyPr wrap="square" lIns="0" tIns="0" rIns="0" bIns="0" rtlCol="0"/>
            <a:lstStyle/>
            <a:p>
              <a:endParaRPr/>
            </a:p>
          </p:txBody>
        </p:sp>
        <p:sp>
          <p:nvSpPr>
            <p:cNvPr id="86" name="object 86"/>
            <p:cNvSpPr/>
            <p:nvPr/>
          </p:nvSpPr>
          <p:spPr>
            <a:xfrm>
              <a:off x="3907421" y="2140856"/>
              <a:ext cx="29209" cy="28575"/>
            </a:xfrm>
            <a:custGeom>
              <a:avLst/>
              <a:gdLst/>
              <a:ahLst/>
              <a:cxnLst/>
              <a:rect l="l" t="t" r="r" b="b"/>
              <a:pathLst>
                <a:path w="29210" h="28575">
                  <a:moveTo>
                    <a:pt x="14719" y="139"/>
                  </a:moveTo>
                  <a:lnTo>
                    <a:pt x="6794" y="0"/>
                  </a:lnTo>
                  <a:lnTo>
                    <a:pt x="266" y="6210"/>
                  </a:lnTo>
                  <a:lnTo>
                    <a:pt x="139" y="14008"/>
                  </a:lnTo>
                  <a:lnTo>
                    <a:pt x="0" y="21793"/>
                  </a:lnTo>
                  <a:lnTo>
                    <a:pt x="6311" y="28219"/>
                  </a:lnTo>
                  <a:lnTo>
                    <a:pt x="14223" y="28371"/>
                  </a:lnTo>
                  <a:lnTo>
                    <a:pt x="22148" y="28486"/>
                  </a:lnTo>
                  <a:lnTo>
                    <a:pt x="28676" y="22301"/>
                  </a:lnTo>
                  <a:lnTo>
                    <a:pt x="28816" y="14503"/>
                  </a:lnTo>
                  <a:lnTo>
                    <a:pt x="28943" y="6718"/>
                  </a:lnTo>
                  <a:lnTo>
                    <a:pt x="22644" y="279"/>
                  </a:lnTo>
                  <a:lnTo>
                    <a:pt x="14719" y="139"/>
                  </a:lnTo>
                  <a:close/>
                </a:path>
              </a:pathLst>
            </a:custGeom>
            <a:ln w="6349">
              <a:solidFill>
                <a:srgbClr val="231F20"/>
              </a:solidFill>
            </a:ln>
          </p:spPr>
          <p:txBody>
            <a:bodyPr wrap="square" lIns="0" tIns="0" rIns="0" bIns="0" rtlCol="0"/>
            <a:lstStyle/>
            <a:p>
              <a:endParaRPr/>
            </a:p>
          </p:txBody>
        </p:sp>
      </p:grpSp>
      <p:grpSp>
        <p:nvGrpSpPr>
          <p:cNvPr id="87" name="object 87"/>
          <p:cNvGrpSpPr/>
          <p:nvPr/>
        </p:nvGrpSpPr>
        <p:grpSpPr>
          <a:xfrm>
            <a:off x="6898265" y="1777348"/>
            <a:ext cx="1186180" cy="991235"/>
            <a:chOff x="2215140" y="1777347"/>
            <a:chExt cx="1186180" cy="991235"/>
          </a:xfrm>
        </p:grpSpPr>
        <p:sp>
          <p:nvSpPr>
            <p:cNvPr id="88" name="object 88"/>
            <p:cNvSpPr/>
            <p:nvPr/>
          </p:nvSpPr>
          <p:spPr>
            <a:xfrm>
              <a:off x="2842501" y="1777347"/>
              <a:ext cx="0" cy="323215"/>
            </a:xfrm>
            <a:custGeom>
              <a:avLst/>
              <a:gdLst/>
              <a:ahLst/>
              <a:cxnLst/>
              <a:rect l="l" t="t" r="r" b="b"/>
              <a:pathLst>
                <a:path h="323214">
                  <a:moveTo>
                    <a:pt x="0" y="0"/>
                  </a:moveTo>
                  <a:lnTo>
                    <a:pt x="0" y="322707"/>
                  </a:lnTo>
                </a:path>
              </a:pathLst>
            </a:custGeom>
            <a:ln w="19050">
              <a:solidFill>
                <a:srgbClr val="231F20"/>
              </a:solidFill>
            </a:ln>
          </p:spPr>
          <p:txBody>
            <a:bodyPr wrap="square" lIns="0" tIns="0" rIns="0" bIns="0" rtlCol="0"/>
            <a:lstStyle/>
            <a:p>
              <a:endParaRPr/>
            </a:p>
          </p:txBody>
        </p:sp>
        <p:sp>
          <p:nvSpPr>
            <p:cNvPr id="89" name="object 89"/>
            <p:cNvSpPr/>
            <p:nvPr/>
          </p:nvSpPr>
          <p:spPr>
            <a:xfrm>
              <a:off x="2811272" y="2089650"/>
              <a:ext cx="62865" cy="62865"/>
            </a:xfrm>
            <a:custGeom>
              <a:avLst/>
              <a:gdLst/>
              <a:ahLst/>
              <a:cxnLst/>
              <a:rect l="l" t="t" r="r" b="b"/>
              <a:pathLst>
                <a:path w="62864" h="62864">
                  <a:moveTo>
                    <a:pt x="62458" y="0"/>
                  </a:moveTo>
                  <a:lnTo>
                    <a:pt x="0" y="0"/>
                  </a:lnTo>
                  <a:lnTo>
                    <a:pt x="31229" y="62445"/>
                  </a:lnTo>
                  <a:lnTo>
                    <a:pt x="62458" y="0"/>
                  </a:lnTo>
                  <a:close/>
                </a:path>
              </a:pathLst>
            </a:custGeom>
            <a:solidFill>
              <a:srgbClr val="231F20"/>
            </a:solidFill>
          </p:spPr>
          <p:txBody>
            <a:bodyPr wrap="square" lIns="0" tIns="0" rIns="0" bIns="0" rtlCol="0"/>
            <a:lstStyle/>
            <a:p>
              <a:endParaRPr/>
            </a:p>
          </p:txBody>
        </p:sp>
        <p:sp>
          <p:nvSpPr>
            <p:cNvPr id="90" name="object 90"/>
            <p:cNvSpPr/>
            <p:nvPr/>
          </p:nvSpPr>
          <p:spPr>
            <a:xfrm>
              <a:off x="2493822" y="1791695"/>
              <a:ext cx="657860" cy="973455"/>
            </a:xfrm>
            <a:custGeom>
              <a:avLst/>
              <a:gdLst/>
              <a:ahLst/>
              <a:cxnLst/>
              <a:rect l="l" t="t" r="r" b="b"/>
              <a:pathLst>
                <a:path w="657860" h="973455">
                  <a:moveTo>
                    <a:pt x="657542" y="969263"/>
                  </a:moveTo>
                  <a:lnTo>
                    <a:pt x="622260" y="946850"/>
                  </a:lnTo>
                  <a:lnTo>
                    <a:pt x="589013" y="920094"/>
                  </a:lnTo>
                  <a:lnTo>
                    <a:pt x="557938" y="889283"/>
                  </a:lnTo>
                  <a:lnTo>
                    <a:pt x="529172" y="854704"/>
                  </a:lnTo>
                  <a:lnTo>
                    <a:pt x="502852" y="816647"/>
                  </a:lnTo>
                  <a:lnTo>
                    <a:pt x="479115" y="775398"/>
                  </a:lnTo>
                  <a:lnTo>
                    <a:pt x="458098" y="731246"/>
                  </a:lnTo>
                  <a:lnTo>
                    <a:pt x="439939" y="684477"/>
                  </a:lnTo>
                  <a:lnTo>
                    <a:pt x="424774" y="635381"/>
                  </a:lnTo>
                  <a:lnTo>
                    <a:pt x="412740" y="584245"/>
                  </a:lnTo>
                  <a:lnTo>
                    <a:pt x="403975" y="531357"/>
                  </a:lnTo>
                  <a:lnTo>
                    <a:pt x="398615" y="477004"/>
                  </a:lnTo>
                  <a:lnTo>
                    <a:pt x="396798" y="421474"/>
                  </a:lnTo>
                  <a:lnTo>
                    <a:pt x="398438" y="368824"/>
                  </a:lnTo>
                  <a:lnTo>
                    <a:pt x="403301" y="316964"/>
                  </a:lnTo>
                  <a:lnTo>
                    <a:pt x="411304" y="266178"/>
                  </a:lnTo>
                  <a:lnTo>
                    <a:pt x="422362" y="216753"/>
                  </a:lnTo>
                  <a:lnTo>
                    <a:pt x="436391" y="168973"/>
                  </a:lnTo>
                  <a:lnTo>
                    <a:pt x="453307" y="123122"/>
                  </a:lnTo>
                  <a:lnTo>
                    <a:pt x="473025" y="79487"/>
                  </a:lnTo>
                  <a:lnTo>
                    <a:pt x="495463" y="38351"/>
                  </a:lnTo>
                  <a:lnTo>
                    <a:pt x="520534" y="0"/>
                  </a:lnTo>
                </a:path>
                <a:path w="657860" h="973455">
                  <a:moveTo>
                    <a:pt x="0" y="973429"/>
                  </a:moveTo>
                  <a:lnTo>
                    <a:pt x="38998" y="948863"/>
                  </a:lnTo>
                  <a:lnTo>
                    <a:pt x="75612" y="920751"/>
                  </a:lnTo>
                  <a:lnTo>
                    <a:pt x="109713" y="889330"/>
                  </a:lnTo>
                  <a:lnTo>
                    <a:pt x="141173" y="854837"/>
                  </a:lnTo>
                  <a:lnTo>
                    <a:pt x="169864" y="817510"/>
                  </a:lnTo>
                  <a:lnTo>
                    <a:pt x="195659" y="777586"/>
                  </a:lnTo>
                  <a:lnTo>
                    <a:pt x="218429" y="735302"/>
                  </a:lnTo>
                  <a:lnTo>
                    <a:pt x="238047" y="690897"/>
                  </a:lnTo>
                  <a:lnTo>
                    <a:pt x="254385" y="644607"/>
                  </a:lnTo>
                  <a:lnTo>
                    <a:pt x="267315" y="596670"/>
                  </a:lnTo>
                  <a:lnTo>
                    <a:pt x="276709" y="547324"/>
                  </a:lnTo>
                  <a:lnTo>
                    <a:pt x="282439" y="496804"/>
                  </a:lnTo>
                  <a:lnTo>
                    <a:pt x="284378" y="445350"/>
                  </a:lnTo>
                  <a:lnTo>
                    <a:pt x="282339" y="392669"/>
                  </a:lnTo>
                  <a:lnTo>
                    <a:pt x="276294" y="340776"/>
                  </a:lnTo>
                  <a:lnTo>
                    <a:pt x="266345" y="289956"/>
                  </a:lnTo>
                  <a:lnTo>
                    <a:pt x="252599" y="240497"/>
                  </a:lnTo>
                  <a:lnTo>
                    <a:pt x="235160" y="192683"/>
                  </a:lnTo>
                  <a:lnTo>
                    <a:pt x="214133" y="146800"/>
                  </a:lnTo>
                  <a:lnTo>
                    <a:pt x="189622" y="103134"/>
                  </a:lnTo>
                  <a:lnTo>
                    <a:pt x="161732" y="61971"/>
                  </a:lnTo>
                  <a:lnTo>
                    <a:pt x="130568" y="23596"/>
                  </a:lnTo>
                </a:path>
              </a:pathLst>
            </a:custGeom>
            <a:ln w="6350">
              <a:solidFill>
                <a:srgbClr val="231F20"/>
              </a:solidFill>
              <a:prstDash val="sysDashDot"/>
            </a:ln>
          </p:spPr>
          <p:txBody>
            <a:bodyPr wrap="square" lIns="0" tIns="0" rIns="0" bIns="0" rtlCol="0"/>
            <a:lstStyle/>
            <a:p>
              <a:endParaRPr/>
            </a:p>
          </p:txBody>
        </p:sp>
        <p:sp>
          <p:nvSpPr>
            <p:cNvPr id="91" name="object 91"/>
            <p:cNvSpPr/>
            <p:nvPr/>
          </p:nvSpPr>
          <p:spPr>
            <a:xfrm>
              <a:off x="2261412" y="1908279"/>
              <a:ext cx="377190" cy="0"/>
            </a:xfrm>
            <a:custGeom>
              <a:avLst/>
              <a:gdLst/>
              <a:ahLst/>
              <a:cxnLst/>
              <a:rect l="l" t="t" r="r" b="b"/>
              <a:pathLst>
                <a:path w="377189">
                  <a:moveTo>
                    <a:pt x="377063" y="0"/>
                  </a:moveTo>
                  <a:lnTo>
                    <a:pt x="0" y="0"/>
                  </a:lnTo>
                </a:path>
              </a:pathLst>
            </a:custGeom>
            <a:ln w="9525">
              <a:solidFill>
                <a:srgbClr val="231F20"/>
              </a:solidFill>
            </a:ln>
          </p:spPr>
          <p:txBody>
            <a:bodyPr wrap="square" lIns="0" tIns="0" rIns="0" bIns="0" rtlCol="0"/>
            <a:lstStyle/>
            <a:p>
              <a:endParaRPr/>
            </a:p>
          </p:txBody>
        </p:sp>
        <p:sp>
          <p:nvSpPr>
            <p:cNvPr id="92" name="object 92"/>
            <p:cNvSpPr/>
            <p:nvPr/>
          </p:nvSpPr>
          <p:spPr>
            <a:xfrm>
              <a:off x="2215140" y="1880510"/>
              <a:ext cx="55880" cy="55880"/>
            </a:xfrm>
            <a:custGeom>
              <a:avLst/>
              <a:gdLst/>
              <a:ahLst/>
              <a:cxnLst/>
              <a:rect l="l" t="t" r="r" b="b"/>
              <a:pathLst>
                <a:path w="55880" h="55880">
                  <a:moveTo>
                    <a:pt x="55524" y="0"/>
                  </a:moveTo>
                  <a:lnTo>
                    <a:pt x="0" y="27762"/>
                  </a:lnTo>
                  <a:lnTo>
                    <a:pt x="55524" y="55524"/>
                  </a:lnTo>
                  <a:lnTo>
                    <a:pt x="55524" y="0"/>
                  </a:lnTo>
                  <a:close/>
                </a:path>
              </a:pathLst>
            </a:custGeom>
            <a:solidFill>
              <a:srgbClr val="231F20"/>
            </a:solidFill>
          </p:spPr>
          <p:txBody>
            <a:bodyPr wrap="square" lIns="0" tIns="0" rIns="0" bIns="0" rtlCol="0"/>
            <a:lstStyle/>
            <a:p>
              <a:endParaRPr/>
            </a:p>
          </p:txBody>
        </p:sp>
        <p:sp>
          <p:nvSpPr>
            <p:cNvPr id="93" name="object 93"/>
            <p:cNvSpPr/>
            <p:nvPr/>
          </p:nvSpPr>
          <p:spPr>
            <a:xfrm>
              <a:off x="2977603" y="1908279"/>
              <a:ext cx="377190" cy="0"/>
            </a:xfrm>
            <a:custGeom>
              <a:avLst/>
              <a:gdLst/>
              <a:ahLst/>
              <a:cxnLst/>
              <a:rect l="l" t="t" r="r" b="b"/>
              <a:pathLst>
                <a:path w="377189">
                  <a:moveTo>
                    <a:pt x="0" y="0"/>
                  </a:moveTo>
                  <a:lnTo>
                    <a:pt x="377075" y="0"/>
                  </a:lnTo>
                </a:path>
              </a:pathLst>
            </a:custGeom>
            <a:ln w="9525">
              <a:solidFill>
                <a:srgbClr val="231F20"/>
              </a:solidFill>
            </a:ln>
          </p:spPr>
          <p:txBody>
            <a:bodyPr wrap="square" lIns="0" tIns="0" rIns="0" bIns="0" rtlCol="0"/>
            <a:lstStyle/>
            <a:p>
              <a:endParaRPr/>
            </a:p>
          </p:txBody>
        </p:sp>
        <p:sp>
          <p:nvSpPr>
            <p:cNvPr id="94" name="object 94"/>
            <p:cNvSpPr/>
            <p:nvPr/>
          </p:nvSpPr>
          <p:spPr>
            <a:xfrm>
              <a:off x="3345421" y="1880515"/>
              <a:ext cx="55880" cy="55880"/>
            </a:xfrm>
            <a:custGeom>
              <a:avLst/>
              <a:gdLst/>
              <a:ahLst/>
              <a:cxnLst/>
              <a:rect l="l" t="t" r="r" b="b"/>
              <a:pathLst>
                <a:path w="55879" h="55880">
                  <a:moveTo>
                    <a:pt x="0" y="0"/>
                  </a:moveTo>
                  <a:lnTo>
                    <a:pt x="0" y="55524"/>
                  </a:lnTo>
                  <a:lnTo>
                    <a:pt x="55524" y="27762"/>
                  </a:lnTo>
                  <a:lnTo>
                    <a:pt x="0" y="0"/>
                  </a:lnTo>
                  <a:close/>
                </a:path>
              </a:pathLst>
            </a:custGeom>
            <a:solidFill>
              <a:srgbClr val="231F20"/>
            </a:solidFill>
          </p:spPr>
          <p:txBody>
            <a:bodyPr wrap="square" lIns="0" tIns="0" rIns="0" bIns="0" rtlCol="0"/>
            <a:lstStyle/>
            <a:p>
              <a:endParaRPr/>
            </a:p>
          </p:txBody>
        </p:sp>
      </p:grpSp>
      <p:grpSp>
        <p:nvGrpSpPr>
          <p:cNvPr id="95" name="object 95"/>
          <p:cNvGrpSpPr/>
          <p:nvPr/>
        </p:nvGrpSpPr>
        <p:grpSpPr>
          <a:xfrm>
            <a:off x="7537094" y="3165454"/>
            <a:ext cx="55880" cy="245110"/>
            <a:chOff x="2853969" y="3165454"/>
            <a:chExt cx="55880" cy="245110"/>
          </a:xfrm>
        </p:grpSpPr>
        <p:sp>
          <p:nvSpPr>
            <p:cNvPr id="96" name="object 96"/>
            <p:cNvSpPr/>
            <p:nvPr/>
          </p:nvSpPr>
          <p:spPr>
            <a:xfrm>
              <a:off x="2876753" y="3171804"/>
              <a:ext cx="5715" cy="192405"/>
            </a:xfrm>
            <a:custGeom>
              <a:avLst/>
              <a:gdLst/>
              <a:ahLst/>
              <a:cxnLst/>
              <a:rect l="l" t="t" r="r" b="b"/>
              <a:pathLst>
                <a:path w="5714" h="192404">
                  <a:moveTo>
                    <a:pt x="0" y="0"/>
                  </a:moveTo>
                  <a:lnTo>
                    <a:pt x="5219" y="192024"/>
                  </a:lnTo>
                </a:path>
              </a:pathLst>
            </a:custGeom>
            <a:ln w="12700">
              <a:solidFill>
                <a:srgbClr val="231F20"/>
              </a:solidFill>
            </a:ln>
          </p:spPr>
          <p:txBody>
            <a:bodyPr wrap="square" lIns="0" tIns="0" rIns="0" bIns="0" rtlCol="0"/>
            <a:lstStyle/>
            <a:p>
              <a:endParaRPr/>
            </a:p>
          </p:txBody>
        </p:sp>
        <p:sp>
          <p:nvSpPr>
            <p:cNvPr id="97" name="object 97"/>
            <p:cNvSpPr/>
            <p:nvPr/>
          </p:nvSpPr>
          <p:spPr>
            <a:xfrm>
              <a:off x="2853969" y="3353821"/>
              <a:ext cx="55880" cy="56515"/>
            </a:xfrm>
            <a:custGeom>
              <a:avLst/>
              <a:gdLst/>
              <a:ahLst/>
              <a:cxnLst/>
              <a:rect l="l" t="t" r="r" b="b"/>
              <a:pathLst>
                <a:path w="55880" h="56514">
                  <a:moveTo>
                    <a:pt x="55499" y="0"/>
                  </a:moveTo>
                  <a:lnTo>
                    <a:pt x="0" y="1511"/>
                  </a:lnTo>
                  <a:lnTo>
                    <a:pt x="29248" y="56248"/>
                  </a:lnTo>
                  <a:lnTo>
                    <a:pt x="55499" y="0"/>
                  </a:lnTo>
                  <a:close/>
                </a:path>
              </a:pathLst>
            </a:custGeom>
            <a:solidFill>
              <a:srgbClr val="231F20"/>
            </a:solidFill>
          </p:spPr>
          <p:txBody>
            <a:bodyPr wrap="square" lIns="0" tIns="0" rIns="0" bIns="0" rtlCol="0"/>
            <a:lstStyle/>
            <a:p>
              <a:endParaRPr/>
            </a:p>
          </p:txBody>
        </p:sp>
      </p:grpSp>
      <p:grpSp>
        <p:nvGrpSpPr>
          <p:cNvPr id="98" name="object 98"/>
          <p:cNvGrpSpPr/>
          <p:nvPr/>
        </p:nvGrpSpPr>
        <p:grpSpPr>
          <a:xfrm>
            <a:off x="7288084" y="3410070"/>
            <a:ext cx="63500" cy="394335"/>
            <a:chOff x="2604959" y="3410069"/>
            <a:chExt cx="63500" cy="394335"/>
          </a:xfrm>
        </p:grpSpPr>
        <p:sp>
          <p:nvSpPr>
            <p:cNvPr id="99" name="object 99"/>
            <p:cNvSpPr/>
            <p:nvPr/>
          </p:nvSpPr>
          <p:spPr>
            <a:xfrm>
              <a:off x="2611309" y="3438047"/>
              <a:ext cx="50800" cy="330835"/>
            </a:xfrm>
            <a:custGeom>
              <a:avLst/>
              <a:gdLst/>
              <a:ahLst/>
              <a:cxnLst/>
              <a:rect l="l" t="t" r="r" b="b"/>
              <a:pathLst>
                <a:path w="50800" h="330835">
                  <a:moveTo>
                    <a:pt x="33299" y="0"/>
                  </a:moveTo>
                  <a:lnTo>
                    <a:pt x="0" y="31064"/>
                  </a:lnTo>
                  <a:lnTo>
                    <a:pt x="39128" y="73012"/>
                  </a:lnTo>
                  <a:lnTo>
                    <a:pt x="5778" y="104127"/>
                  </a:lnTo>
                </a:path>
                <a:path w="50800" h="330835">
                  <a:moveTo>
                    <a:pt x="37465" y="75412"/>
                  </a:moveTo>
                  <a:lnTo>
                    <a:pt x="4165" y="106476"/>
                  </a:lnTo>
                  <a:lnTo>
                    <a:pt x="43294" y="148424"/>
                  </a:lnTo>
                  <a:lnTo>
                    <a:pt x="9944" y="179539"/>
                  </a:lnTo>
                </a:path>
                <a:path w="50800" h="330835">
                  <a:moveTo>
                    <a:pt x="40703" y="151295"/>
                  </a:moveTo>
                  <a:lnTo>
                    <a:pt x="7404" y="182346"/>
                  </a:lnTo>
                  <a:lnTo>
                    <a:pt x="46532" y="224294"/>
                  </a:lnTo>
                  <a:lnTo>
                    <a:pt x="13169" y="255409"/>
                  </a:lnTo>
                </a:path>
                <a:path w="50800" h="330835">
                  <a:moveTo>
                    <a:pt x="44869" y="226707"/>
                  </a:moveTo>
                  <a:lnTo>
                    <a:pt x="11557" y="257759"/>
                  </a:lnTo>
                  <a:lnTo>
                    <a:pt x="50698" y="299720"/>
                  </a:lnTo>
                  <a:lnTo>
                    <a:pt x="17335" y="330822"/>
                  </a:lnTo>
                </a:path>
              </a:pathLst>
            </a:custGeom>
            <a:ln w="12700">
              <a:solidFill>
                <a:srgbClr val="231F20"/>
              </a:solidFill>
            </a:ln>
          </p:spPr>
          <p:txBody>
            <a:bodyPr wrap="square" lIns="0" tIns="0" rIns="0" bIns="0" rtlCol="0"/>
            <a:lstStyle/>
            <a:p>
              <a:endParaRPr/>
            </a:p>
          </p:txBody>
        </p:sp>
        <p:sp>
          <p:nvSpPr>
            <p:cNvPr id="100" name="object 100"/>
            <p:cNvSpPr/>
            <p:nvPr/>
          </p:nvSpPr>
          <p:spPr>
            <a:xfrm>
              <a:off x="2632929" y="3410069"/>
              <a:ext cx="8890" cy="394335"/>
            </a:xfrm>
            <a:custGeom>
              <a:avLst/>
              <a:gdLst/>
              <a:ahLst/>
              <a:cxnLst/>
              <a:rect l="l" t="t" r="r" b="b"/>
              <a:pathLst>
                <a:path w="8889" h="394335">
                  <a:moveTo>
                    <a:pt x="8788" y="33769"/>
                  </a:moveTo>
                  <a:lnTo>
                    <a:pt x="8788" y="0"/>
                  </a:lnTo>
                </a:path>
                <a:path w="8889" h="394335">
                  <a:moveTo>
                    <a:pt x="0" y="353936"/>
                  </a:moveTo>
                  <a:lnTo>
                    <a:pt x="0" y="394182"/>
                  </a:lnTo>
                </a:path>
              </a:pathLst>
            </a:custGeom>
            <a:ln w="12700">
              <a:solidFill>
                <a:srgbClr val="231F20"/>
              </a:solidFill>
            </a:ln>
          </p:spPr>
          <p:txBody>
            <a:bodyPr wrap="square" lIns="0" tIns="0" rIns="0" bIns="0" rtlCol="0"/>
            <a:lstStyle/>
            <a:p>
              <a:endParaRPr/>
            </a:p>
          </p:txBody>
        </p:sp>
      </p:grpSp>
      <p:grpSp>
        <p:nvGrpSpPr>
          <p:cNvPr id="101" name="object 101"/>
          <p:cNvGrpSpPr/>
          <p:nvPr/>
        </p:nvGrpSpPr>
        <p:grpSpPr>
          <a:xfrm>
            <a:off x="7534681" y="3410527"/>
            <a:ext cx="63500" cy="394335"/>
            <a:chOff x="2851556" y="3410526"/>
            <a:chExt cx="63500" cy="394335"/>
          </a:xfrm>
        </p:grpSpPr>
        <p:sp>
          <p:nvSpPr>
            <p:cNvPr id="102" name="object 102"/>
            <p:cNvSpPr/>
            <p:nvPr/>
          </p:nvSpPr>
          <p:spPr>
            <a:xfrm>
              <a:off x="2857906" y="3438517"/>
              <a:ext cx="50800" cy="330835"/>
            </a:xfrm>
            <a:custGeom>
              <a:avLst/>
              <a:gdLst/>
              <a:ahLst/>
              <a:cxnLst/>
              <a:rect l="l" t="t" r="r" b="b"/>
              <a:pathLst>
                <a:path w="50800" h="330835">
                  <a:moveTo>
                    <a:pt x="33299" y="0"/>
                  </a:moveTo>
                  <a:lnTo>
                    <a:pt x="0" y="31051"/>
                  </a:lnTo>
                  <a:lnTo>
                    <a:pt x="39128" y="72999"/>
                  </a:lnTo>
                  <a:lnTo>
                    <a:pt x="5765" y="104114"/>
                  </a:lnTo>
                </a:path>
                <a:path w="50800" h="330835">
                  <a:moveTo>
                    <a:pt x="37465" y="75412"/>
                  </a:moveTo>
                  <a:lnTo>
                    <a:pt x="4152" y="106464"/>
                  </a:lnTo>
                  <a:lnTo>
                    <a:pt x="43294" y="148412"/>
                  </a:lnTo>
                  <a:lnTo>
                    <a:pt x="9944" y="179527"/>
                  </a:lnTo>
                </a:path>
                <a:path w="50800" h="330835">
                  <a:moveTo>
                    <a:pt x="40703" y="151295"/>
                  </a:moveTo>
                  <a:lnTo>
                    <a:pt x="7391" y="182346"/>
                  </a:lnTo>
                  <a:lnTo>
                    <a:pt x="46532" y="224294"/>
                  </a:lnTo>
                  <a:lnTo>
                    <a:pt x="13169" y="255409"/>
                  </a:lnTo>
                </a:path>
                <a:path w="50800" h="330835">
                  <a:moveTo>
                    <a:pt x="44869" y="226707"/>
                  </a:moveTo>
                  <a:lnTo>
                    <a:pt x="11557" y="257759"/>
                  </a:lnTo>
                  <a:lnTo>
                    <a:pt x="50685" y="299707"/>
                  </a:lnTo>
                  <a:lnTo>
                    <a:pt x="17348" y="330822"/>
                  </a:lnTo>
                </a:path>
              </a:pathLst>
            </a:custGeom>
            <a:ln w="12700">
              <a:solidFill>
                <a:srgbClr val="231F20"/>
              </a:solidFill>
            </a:ln>
          </p:spPr>
          <p:txBody>
            <a:bodyPr wrap="square" lIns="0" tIns="0" rIns="0" bIns="0" rtlCol="0"/>
            <a:lstStyle/>
            <a:p>
              <a:endParaRPr/>
            </a:p>
          </p:txBody>
        </p:sp>
        <p:sp>
          <p:nvSpPr>
            <p:cNvPr id="103" name="object 103"/>
            <p:cNvSpPr/>
            <p:nvPr/>
          </p:nvSpPr>
          <p:spPr>
            <a:xfrm>
              <a:off x="2879521" y="3410526"/>
              <a:ext cx="8890" cy="394335"/>
            </a:xfrm>
            <a:custGeom>
              <a:avLst/>
              <a:gdLst/>
              <a:ahLst/>
              <a:cxnLst/>
              <a:rect l="l" t="t" r="r" b="b"/>
              <a:pathLst>
                <a:path w="8889" h="394335">
                  <a:moveTo>
                    <a:pt x="8788" y="33782"/>
                  </a:moveTo>
                  <a:lnTo>
                    <a:pt x="8788" y="0"/>
                  </a:lnTo>
                </a:path>
                <a:path w="8889" h="394335">
                  <a:moveTo>
                    <a:pt x="0" y="353936"/>
                  </a:moveTo>
                  <a:lnTo>
                    <a:pt x="0" y="394195"/>
                  </a:lnTo>
                </a:path>
              </a:pathLst>
            </a:custGeom>
            <a:ln w="12700">
              <a:solidFill>
                <a:srgbClr val="231F20"/>
              </a:solidFill>
            </a:ln>
          </p:spPr>
          <p:txBody>
            <a:bodyPr wrap="square" lIns="0" tIns="0" rIns="0" bIns="0" rtlCol="0"/>
            <a:lstStyle/>
            <a:p>
              <a:endParaRPr/>
            </a:p>
          </p:txBody>
        </p:sp>
      </p:grpSp>
      <p:sp>
        <p:nvSpPr>
          <p:cNvPr id="104" name="object 104"/>
          <p:cNvSpPr/>
          <p:nvPr/>
        </p:nvSpPr>
        <p:spPr>
          <a:xfrm>
            <a:off x="7779296" y="3442214"/>
            <a:ext cx="50800" cy="330835"/>
          </a:xfrm>
          <a:custGeom>
            <a:avLst/>
            <a:gdLst/>
            <a:ahLst/>
            <a:cxnLst/>
            <a:rect l="l" t="t" r="r" b="b"/>
            <a:pathLst>
              <a:path w="50800" h="330835">
                <a:moveTo>
                  <a:pt x="33299" y="0"/>
                </a:moveTo>
                <a:lnTo>
                  <a:pt x="0" y="31051"/>
                </a:lnTo>
                <a:lnTo>
                  <a:pt x="39128" y="73012"/>
                </a:lnTo>
                <a:lnTo>
                  <a:pt x="5778" y="104127"/>
                </a:lnTo>
              </a:path>
              <a:path w="50800" h="330835">
                <a:moveTo>
                  <a:pt x="37464" y="75412"/>
                </a:moveTo>
                <a:lnTo>
                  <a:pt x="4165" y="106476"/>
                </a:lnTo>
                <a:lnTo>
                  <a:pt x="43294" y="148424"/>
                </a:lnTo>
                <a:lnTo>
                  <a:pt x="9944" y="179539"/>
                </a:lnTo>
              </a:path>
              <a:path w="50800" h="330835">
                <a:moveTo>
                  <a:pt x="40703" y="151295"/>
                </a:moveTo>
                <a:lnTo>
                  <a:pt x="7404" y="182346"/>
                </a:lnTo>
                <a:lnTo>
                  <a:pt x="46532" y="224307"/>
                </a:lnTo>
                <a:lnTo>
                  <a:pt x="13182" y="255409"/>
                </a:lnTo>
              </a:path>
              <a:path w="50800" h="330835">
                <a:moveTo>
                  <a:pt x="44869" y="226707"/>
                </a:moveTo>
                <a:lnTo>
                  <a:pt x="11569" y="257759"/>
                </a:lnTo>
                <a:lnTo>
                  <a:pt x="50698" y="299720"/>
                </a:lnTo>
                <a:lnTo>
                  <a:pt x="17335" y="330822"/>
                </a:lnTo>
              </a:path>
            </a:pathLst>
          </a:custGeom>
          <a:ln w="12700">
            <a:solidFill>
              <a:srgbClr val="231F20"/>
            </a:solidFill>
          </a:ln>
        </p:spPr>
        <p:txBody>
          <a:bodyPr wrap="square" lIns="0" tIns="0" rIns="0" bIns="0" rtlCol="0"/>
          <a:lstStyle/>
          <a:p>
            <a:endParaRPr/>
          </a:p>
        </p:txBody>
      </p:sp>
      <p:grpSp>
        <p:nvGrpSpPr>
          <p:cNvPr id="105" name="object 105"/>
          <p:cNvGrpSpPr/>
          <p:nvPr/>
        </p:nvGrpSpPr>
        <p:grpSpPr>
          <a:xfrm>
            <a:off x="7483284" y="3484428"/>
            <a:ext cx="55880" cy="260350"/>
            <a:chOff x="2800159" y="3484428"/>
            <a:chExt cx="55880" cy="260350"/>
          </a:xfrm>
        </p:grpSpPr>
        <p:sp>
          <p:nvSpPr>
            <p:cNvPr id="106" name="object 106"/>
            <p:cNvSpPr/>
            <p:nvPr/>
          </p:nvSpPr>
          <p:spPr>
            <a:xfrm>
              <a:off x="2825394" y="3489190"/>
              <a:ext cx="3175" cy="209550"/>
            </a:xfrm>
            <a:custGeom>
              <a:avLst/>
              <a:gdLst/>
              <a:ahLst/>
              <a:cxnLst/>
              <a:rect l="l" t="t" r="r" b="b"/>
              <a:pathLst>
                <a:path w="3175" h="209550">
                  <a:moveTo>
                    <a:pt x="0" y="0"/>
                  </a:moveTo>
                  <a:lnTo>
                    <a:pt x="2654" y="209118"/>
                  </a:lnTo>
                </a:path>
              </a:pathLst>
            </a:custGeom>
            <a:ln w="9525">
              <a:solidFill>
                <a:srgbClr val="231F20"/>
              </a:solidFill>
            </a:ln>
          </p:spPr>
          <p:txBody>
            <a:bodyPr wrap="square" lIns="0" tIns="0" rIns="0" bIns="0" rtlCol="0"/>
            <a:lstStyle/>
            <a:p>
              <a:endParaRPr/>
            </a:p>
          </p:txBody>
        </p:sp>
        <p:sp>
          <p:nvSpPr>
            <p:cNvPr id="107" name="object 107"/>
            <p:cNvSpPr/>
            <p:nvPr/>
          </p:nvSpPr>
          <p:spPr>
            <a:xfrm>
              <a:off x="2800159" y="3688707"/>
              <a:ext cx="55880" cy="55880"/>
            </a:xfrm>
            <a:custGeom>
              <a:avLst/>
              <a:gdLst/>
              <a:ahLst/>
              <a:cxnLst/>
              <a:rect l="l" t="t" r="r" b="b"/>
              <a:pathLst>
                <a:path w="55880" h="55879">
                  <a:moveTo>
                    <a:pt x="55524" y="0"/>
                  </a:moveTo>
                  <a:lnTo>
                    <a:pt x="0" y="698"/>
                  </a:lnTo>
                  <a:lnTo>
                    <a:pt x="28473" y="55867"/>
                  </a:lnTo>
                  <a:lnTo>
                    <a:pt x="55524" y="0"/>
                  </a:lnTo>
                  <a:close/>
                </a:path>
              </a:pathLst>
            </a:custGeom>
            <a:solidFill>
              <a:srgbClr val="231F20"/>
            </a:solidFill>
          </p:spPr>
          <p:txBody>
            <a:bodyPr wrap="square" lIns="0" tIns="0" rIns="0" bIns="0" rtlCol="0"/>
            <a:lstStyle/>
            <a:p>
              <a:endParaRPr/>
            </a:p>
          </p:txBody>
        </p:sp>
      </p:grpSp>
      <p:sp>
        <p:nvSpPr>
          <p:cNvPr id="108" name="object 108"/>
          <p:cNvSpPr/>
          <p:nvPr/>
        </p:nvSpPr>
        <p:spPr>
          <a:xfrm>
            <a:off x="7809712" y="3414235"/>
            <a:ext cx="0" cy="34290"/>
          </a:xfrm>
          <a:custGeom>
            <a:avLst/>
            <a:gdLst/>
            <a:ahLst/>
            <a:cxnLst/>
            <a:rect l="l" t="t" r="r" b="b"/>
            <a:pathLst>
              <a:path h="34289">
                <a:moveTo>
                  <a:pt x="0" y="33782"/>
                </a:moveTo>
                <a:lnTo>
                  <a:pt x="0" y="0"/>
                </a:lnTo>
              </a:path>
            </a:pathLst>
          </a:custGeom>
          <a:ln w="12700">
            <a:solidFill>
              <a:srgbClr val="231F20"/>
            </a:solidFill>
          </a:ln>
        </p:spPr>
        <p:txBody>
          <a:bodyPr wrap="square" lIns="0" tIns="0" rIns="0" bIns="0" rtlCol="0"/>
          <a:lstStyle/>
          <a:p>
            <a:endParaRPr/>
          </a:p>
        </p:txBody>
      </p:sp>
      <p:sp>
        <p:nvSpPr>
          <p:cNvPr id="109" name="object 109"/>
          <p:cNvSpPr/>
          <p:nvPr/>
        </p:nvSpPr>
        <p:spPr>
          <a:xfrm>
            <a:off x="7800911" y="3768171"/>
            <a:ext cx="0" cy="40640"/>
          </a:xfrm>
          <a:custGeom>
            <a:avLst/>
            <a:gdLst/>
            <a:ahLst/>
            <a:cxnLst/>
            <a:rect l="l" t="t" r="r" b="b"/>
            <a:pathLst>
              <a:path h="40639">
                <a:moveTo>
                  <a:pt x="0" y="0"/>
                </a:moveTo>
                <a:lnTo>
                  <a:pt x="0" y="40246"/>
                </a:lnTo>
              </a:path>
            </a:pathLst>
          </a:custGeom>
          <a:ln w="12700">
            <a:solidFill>
              <a:srgbClr val="231F20"/>
            </a:solidFill>
          </a:ln>
        </p:spPr>
        <p:txBody>
          <a:bodyPr wrap="square" lIns="0" tIns="0" rIns="0" bIns="0" rtlCol="0"/>
          <a:lstStyle/>
          <a:p>
            <a:endParaRPr/>
          </a:p>
        </p:txBody>
      </p:sp>
      <p:sp>
        <p:nvSpPr>
          <p:cNvPr id="110" name="object 110"/>
          <p:cNvSpPr/>
          <p:nvPr/>
        </p:nvSpPr>
        <p:spPr>
          <a:xfrm>
            <a:off x="7324839" y="3414235"/>
            <a:ext cx="485140" cy="0"/>
          </a:xfrm>
          <a:custGeom>
            <a:avLst/>
            <a:gdLst/>
            <a:ahLst/>
            <a:cxnLst/>
            <a:rect l="l" t="t" r="r" b="b"/>
            <a:pathLst>
              <a:path w="485139">
                <a:moveTo>
                  <a:pt x="0" y="0"/>
                </a:moveTo>
                <a:lnTo>
                  <a:pt x="484873" y="0"/>
                </a:lnTo>
              </a:path>
            </a:pathLst>
          </a:custGeom>
          <a:ln w="12700">
            <a:solidFill>
              <a:srgbClr val="231F20"/>
            </a:solidFill>
          </a:ln>
        </p:spPr>
        <p:txBody>
          <a:bodyPr wrap="square" lIns="0" tIns="0" rIns="0" bIns="0" rtlCol="0"/>
          <a:lstStyle/>
          <a:p>
            <a:endParaRPr/>
          </a:p>
        </p:txBody>
      </p:sp>
      <p:sp>
        <p:nvSpPr>
          <p:cNvPr id="111" name="object 111"/>
          <p:cNvSpPr/>
          <p:nvPr/>
        </p:nvSpPr>
        <p:spPr>
          <a:xfrm>
            <a:off x="7306793" y="3809344"/>
            <a:ext cx="485775" cy="0"/>
          </a:xfrm>
          <a:custGeom>
            <a:avLst/>
            <a:gdLst/>
            <a:ahLst/>
            <a:cxnLst/>
            <a:rect l="l" t="t" r="r" b="b"/>
            <a:pathLst>
              <a:path w="485775">
                <a:moveTo>
                  <a:pt x="0" y="0"/>
                </a:moveTo>
                <a:lnTo>
                  <a:pt x="485343" y="0"/>
                </a:lnTo>
              </a:path>
            </a:pathLst>
          </a:custGeom>
          <a:ln w="12700">
            <a:solidFill>
              <a:srgbClr val="231F20"/>
            </a:solidFill>
          </a:ln>
        </p:spPr>
        <p:txBody>
          <a:bodyPr wrap="square" lIns="0" tIns="0" rIns="0" bIns="0" rtlCol="0"/>
          <a:lstStyle/>
          <a:p>
            <a:endParaRPr/>
          </a:p>
        </p:txBody>
      </p:sp>
      <p:sp>
        <p:nvSpPr>
          <p:cNvPr id="112" name="object 112"/>
          <p:cNvSpPr/>
          <p:nvPr/>
        </p:nvSpPr>
        <p:spPr>
          <a:xfrm>
            <a:off x="7476135" y="3808418"/>
            <a:ext cx="175895" cy="121285"/>
          </a:xfrm>
          <a:custGeom>
            <a:avLst/>
            <a:gdLst/>
            <a:ahLst/>
            <a:cxnLst/>
            <a:rect l="l" t="t" r="r" b="b"/>
            <a:pathLst>
              <a:path w="175894" h="121285">
                <a:moveTo>
                  <a:pt x="0" y="80048"/>
                </a:moveTo>
                <a:lnTo>
                  <a:pt x="175348" y="80048"/>
                </a:lnTo>
              </a:path>
              <a:path w="175894" h="121285">
                <a:moveTo>
                  <a:pt x="37934" y="99009"/>
                </a:moveTo>
                <a:lnTo>
                  <a:pt x="126758" y="99009"/>
                </a:lnTo>
              </a:path>
              <a:path w="175894" h="121285">
                <a:moveTo>
                  <a:pt x="59677" y="120764"/>
                </a:moveTo>
                <a:lnTo>
                  <a:pt x="104089" y="120764"/>
                </a:lnTo>
              </a:path>
              <a:path w="175894" h="121285">
                <a:moveTo>
                  <a:pt x="86512" y="0"/>
                </a:moveTo>
                <a:lnTo>
                  <a:pt x="86512" y="75882"/>
                </a:lnTo>
              </a:path>
            </a:pathLst>
          </a:custGeom>
          <a:ln w="12700">
            <a:solidFill>
              <a:srgbClr val="231F20"/>
            </a:solidFill>
          </a:ln>
        </p:spPr>
        <p:txBody>
          <a:bodyPr wrap="square" lIns="0" tIns="0" rIns="0" bIns="0" rtlCol="0"/>
          <a:lstStyle/>
          <a:p>
            <a:endParaRPr/>
          </a:p>
        </p:txBody>
      </p:sp>
      <p:sp>
        <p:nvSpPr>
          <p:cNvPr id="113" name="object 113"/>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42</a:t>
            </a:r>
            <a:endParaRPr sz="900">
              <a:latin typeface="Arial"/>
              <a:cs typeface="Arial"/>
            </a:endParaRPr>
          </a:p>
        </p:txBody>
      </p:sp>
      <p:sp>
        <p:nvSpPr>
          <p:cNvPr id="114" name="object 11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15" name="object 115"/>
          <p:cNvSpPr txBox="1"/>
          <p:nvPr/>
        </p:nvSpPr>
        <p:spPr>
          <a:xfrm>
            <a:off x="7396352" y="1440845"/>
            <a:ext cx="174625" cy="436880"/>
          </a:xfrm>
          <a:prstGeom prst="rect">
            <a:avLst/>
          </a:prstGeom>
        </p:spPr>
        <p:txBody>
          <a:bodyPr vert="horz" wrap="square" lIns="0" tIns="17145" rIns="0" bIns="0" rtlCol="0">
            <a:spAutoFit/>
          </a:bodyPr>
          <a:lstStyle/>
          <a:p>
            <a:pPr marL="43180">
              <a:spcBef>
                <a:spcPts val="135"/>
              </a:spcBef>
            </a:pPr>
            <a:r>
              <a:rPr sz="800" spc="-30" dirty="0">
                <a:solidFill>
                  <a:srgbClr val="171514"/>
                </a:solidFill>
                <a:latin typeface="Microsoft Sans Serif"/>
                <a:cs typeface="Microsoft Sans Serif"/>
              </a:rPr>
              <a:t>(</a:t>
            </a:r>
            <a:r>
              <a:rPr sz="800" i="1" dirty="0">
                <a:solidFill>
                  <a:srgbClr val="171514"/>
                </a:solidFill>
                <a:latin typeface="Arial"/>
                <a:cs typeface="Arial"/>
              </a:rPr>
              <a:t>a</a:t>
            </a:r>
            <a:r>
              <a:rPr sz="800" spc="-30" dirty="0">
                <a:solidFill>
                  <a:srgbClr val="171514"/>
                </a:solidFill>
                <a:latin typeface="Microsoft Sans Serif"/>
                <a:cs typeface="Microsoft Sans Serif"/>
              </a:rPr>
              <a:t>)</a:t>
            </a:r>
            <a:endParaRPr sz="800" dirty="0">
              <a:latin typeface="Microsoft Sans Serif"/>
              <a:cs typeface="Microsoft Sans Serif"/>
            </a:endParaRPr>
          </a:p>
          <a:p>
            <a:pPr>
              <a:spcBef>
                <a:spcPts val="30"/>
              </a:spcBef>
            </a:pPr>
            <a:endParaRPr sz="1100" dirty="0">
              <a:latin typeface="Microsoft Sans Serif"/>
              <a:cs typeface="Microsoft Sans Serif"/>
            </a:endParaRPr>
          </a:p>
          <a:p>
            <a:pPr marL="12700"/>
            <a:r>
              <a:rPr lang="es-ES" sz="800" i="1" dirty="0" err="1" smtClean="0">
                <a:solidFill>
                  <a:srgbClr val="171514"/>
                </a:solidFill>
                <a:latin typeface="Arial"/>
                <a:cs typeface="Arial"/>
              </a:rPr>
              <a:t>If</a:t>
            </a:r>
            <a:endParaRPr sz="500" dirty="0">
              <a:latin typeface="Arial"/>
              <a:cs typeface="Arial"/>
            </a:endParaRPr>
          </a:p>
        </p:txBody>
      </p:sp>
      <p:sp>
        <p:nvSpPr>
          <p:cNvPr id="116" name="object 116"/>
          <p:cNvSpPr txBox="1"/>
          <p:nvPr/>
        </p:nvSpPr>
        <p:spPr>
          <a:xfrm>
            <a:off x="6620128" y="1946001"/>
            <a:ext cx="67945" cy="140423"/>
          </a:xfrm>
          <a:prstGeom prst="rect">
            <a:avLst/>
          </a:prstGeom>
        </p:spPr>
        <p:txBody>
          <a:bodyPr vert="horz" wrap="square" lIns="0" tIns="17145" rIns="0" bIns="0" rtlCol="0">
            <a:spAutoFit/>
          </a:bodyPr>
          <a:lstStyle/>
          <a:p>
            <a:pPr marL="12700">
              <a:spcBef>
                <a:spcPts val="135"/>
              </a:spcBef>
            </a:pPr>
            <a:r>
              <a:rPr sz="800" i="1" spc="60" dirty="0">
                <a:solidFill>
                  <a:srgbClr val="171514"/>
                </a:solidFill>
                <a:latin typeface="Arial"/>
                <a:cs typeface="Arial"/>
              </a:rPr>
              <a:t>r</a:t>
            </a:r>
            <a:endParaRPr sz="800">
              <a:latin typeface="Arial"/>
              <a:cs typeface="Arial"/>
            </a:endParaRPr>
          </a:p>
        </p:txBody>
      </p:sp>
      <p:sp>
        <p:nvSpPr>
          <p:cNvPr id="117" name="object 117"/>
          <p:cNvSpPr txBox="1"/>
          <p:nvPr/>
        </p:nvSpPr>
        <p:spPr>
          <a:xfrm>
            <a:off x="7147534" y="1931044"/>
            <a:ext cx="116205" cy="140423"/>
          </a:xfrm>
          <a:prstGeom prst="rect">
            <a:avLst/>
          </a:prstGeom>
        </p:spPr>
        <p:txBody>
          <a:bodyPr vert="horz" wrap="square" lIns="0" tIns="17145" rIns="0" bIns="0" rtlCol="0">
            <a:spAutoFit/>
          </a:bodyPr>
          <a:lstStyle/>
          <a:p>
            <a:pPr marL="12700">
              <a:spcBef>
                <a:spcPts val="135"/>
              </a:spcBef>
            </a:pPr>
            <a:r>
              <a:rPr sz="800" i="1" spc="20" dirty="0">
                <a:solidFill>
                  <a:srgbClr val="171514"/>
                </a:solidFill>
                <a:latin typeface="Arial"/>
                <a:cs typeface="Arial"/>
              </a:rPr>
              <a:t>rc</a:t>
            </a:r>
            <a:endParaRPr sz="800">
              <a:latin typeface="Arial"/>
              <a:cs typeface="Arial"/>
            </a:endParaRPr>
          </a:p>
        </p:txBody>
      </p:sp>
      <p:sp>
        <p:nvSpPr>
          <p:cNvPr id="118" name="object 118"/>
          <p:cNvSpPr txBox="1"/>
          <p:nvPr/>
        </p:nvSpPr>
        <p:spPr>
          <a:xfrm>
            <a:off x="7670050" y="1993733"/>
            <a:ext cx="189230" cy="60273"/>
          </a:xfrm>
          <a:prstGeom prst="rect">
            <a:avLst/>
          </a:prstGeom>
        </p:spPr>
        <p:txBody>
          <a:bodyPr vert="horz" wrap="square" lIns="0" tIns="13970" rIns="0" bIns="0" rtlCol="0">
            <a:spAutoFit/>
          </a:bodyPr>
          <a:lstStyle/>
          <a:p>
            <a:pPr marL="12700">
              <a:spcBef>
                <a:spcPts val="110"/>
              </a:spcBef>
            </a:pPr>
            <a:r>
              <a:rPr sz="300" i="1" dirty="0">
                <a:solidFill>
                  <a:srgbClr val="171514"/>
                </a:solidFill>
                <a:latin typeface="Arial"/>
                <a:cs typeface="Arial"/>
              </a:rPr>
              <a:t>Arkansas</a:t>
            </a:r>
            <a:endParaRPr sz="300">
              <a:latin typeface="Arial"/>
              <a:cs typeface="Arial"/>
            </a:endParaRPr>
          </a:p>
        </p:txBody>
      </p:sp>
      <p:sp>
        <p:nvSpPr>
          <p:cNvPr id="119" name="object 119"/>
          <p:cNvSpPr txBox="1"/>
          <p:nvPr/>
        </p:nvSpPr>
        <p:spPr>
          <a:xfrm>
            <a:off x="8313495" y="1953215"/>
            <a:ext cx="67945" cy="140423"/>
          </a:xfrm>
          <a:prstGeom prst="rect">
            <a:avLst/>
          </a:prstGeom>
        </p:spPr>
        <p:txBody>
          <a:bodyPr vert="horz" wrap="square" lIns="0" tIns="17145" rIns="0" bIns="0" rtlCol="0">
            <a:spAutoFit/>
          </a:bodyPr>
          <a:lstStyle/>
          <a:p>
            <a:pPr marL="12700">
              <a:spcBef>
                <a:spcPts val="135"/>
              </a:spcBef>
            </a:pPr>
            <a:r>
              <a:rPr sz="800" i="1" spc="60" dirty="0">
                <a:solidFill>
                  <a:srgbClr val="171514"/>
                </a:solidFill>
                <a:latin typeface="Arial"/>
                <a:cs typeface="Arial"/>
              </a:rPr>
              <a:t>r</a:t>
            </a:r>
            <a:endParaRPr sz="800">
              <a:latin typeface="Arial"/>
              <a:cs typeface="Arial"/>
            </a:endParaRPr>
          </a:p>
        </p:txBody>
      </p:sp>
      <p:sp>
        <p:nvSpPr>
          <p:cNvPr id="120" name="object 120"/>
          <p:cNvSpPr txBox="1"/>
          <p:nvPr/>
        </p:nvSpPr>
        <p:spPr>
          <a:xfrm>
            <a:off x="6462444" y="2286361"/>
            <a:ext cx="8890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endParaRPr sz="800">
              <a:latin typeface="Arial"/>
              <a:cs typeface="Arial"/>
            </a:endParaRPr>
          </a:p>
        </p:txBody>
      </p:sp>
      <p:sp>
        <p:nvSpPr>
          <p:cNvPr id="121" name="object 121"/>
          <p:cNvSpPr txBox="1"/>
          <p:nvPr/>
        </p:nvSpPr>
        <p:spPr>
          <a:xfrm>
            <a:off x="7024800" y="2293067"/>
            <a:ext cx="8890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endParaRPr sz="800">
              <a:latin typeface="Arial"/>
              <a:cs typeface="Arial"/>
            </a:endParaRPr>
          </a:p>
        </p:txBody>
      </p:sp>
      <p:sp>
        <p:nvSpPr>
          <p:cNvPr id="122" name="object 122"/>
          <p:cNvSpPr txBox="1"/>
          <p:nvPr/>
        </p:nvSpPr>
        <p:spPr>
          <a:xfrm>
            <a:off x="7628304" y="2300280"/>
            <a:ext cx="8890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endParaRPr sz="800">
              <a:latin typeface="Arial"/>
              <a:cs typeface="Arial"/>
            </a:endParaRPr>
          </a:p>
        </p:txBody>
      </p:sp>
      <p:sp>
        <p:nvSpPr>
          <p:cNvPr id="123" name="object 123"/>
          <p:cNvSpPr txBox="1"/>
          <p:nvPr/>
        </p:nvSpPr>
        <p:spPr>
          <a:xfrm>
            <a:off x="8149106" y="2314199"/>
            <a:ext cx="8890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endParaRPr sz="800">
              <a:latin typeface="Arial"/>
              <a:cs typeface="Arial"/>
            </a:endParaRPr>
          </a:p>
        </p:txBody>
      </p:sp>
      <p:sp>
        <p:nvSpPr>
          <p:cNvPr id="124" name="object 124"/>
          <p:cNvSpPr txBox="1"/>
          <p:nvPr/>
        </p:nvSpPr>
        <p:spPr>
          <a:xfrm>
            <a:off x="8641561" y="2306986"/>
            <a:ext cx="8890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endParaRPr sz="800">
              <a:latin typeface="Arial"/>
              <a:cs typeface="Arial"/>
            </a:endParaRPr>
          </a:p>
        </p:txBody>
      </p:sp>
      <p:sp>
        <p:nvSpPr>
          <p:cNvPr id="125" name="object 125"/>
          <p:cNvSpPr txBox="1"/>
          <p:nvPr/>
        </p:nvSpPr>
        <p:spPr>
          <a:xfrm>
            <a:off x="7278078" y="2453550"/>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d</a:t>
            </a:r>
            <a:endParaRPr sz="800">
              <a:latin typeface="Arial"/>
              <a:cs typeface="Arial"/>
            </a:endParaRPr>
          </a:p>
        </p:txBody>
      </p:sp>
      <p:sp>
        <p:nvSpPr>
          <p:cNvPr id="126" name="object 126"/>
          <p:cNvSpPr txBox="1"/>
          <p:nvPr/>
        </p:nvSpPr>
        <p:spPr>
          <a:xfrm>
            <a:off x="7721156" y="2464117"/>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b</a:t>
            </a:r>
            <a:endParaRPr sz="800">
              <a:latin typeface="Arial"/>
              <a:cs typeface="Arial"/>
            </a:endParaRPr>
          </a:p>
        </p:txBody>
      </p:sp>
      <p:sp>
        <p:nvSpPr>
          <p:cNvPr id="127" name="object 127"/>
          <p:cNvSpPr txBox="1"/>
          <p:nvPr/>
        </p:nvSpPr>
        <p:spPr>
          <a:xfrm>
            <a:off x="7436779" y="2878283"/>
            <a:ext cx="195580" cy="442595"/>
          </a:xfrm>
          <a:prstGeom prst="rect">
            <a:avLst/>
          </a:prstGeom>
        </p:spPr>
        <p:txBody>
          <a:bodyPr vert="horz" wrap="square" lIns="0" tIns="17145" rIns="0" bIns="0" rtlCol="0">
            <a:spAutoFit/>
          </a:bodyPr>
          <a:lstStyle/>
          <a:p>
            <a:pPr marL="58419">
              <a:spcBef>
                <a:spcPts val="135"/>
              </a:spcBef>
            </a:pPr>
            <a:r>
              <a:rPr sz="800" spc="-30" dirty="0">
                <a:solidFill>
                  <a:srgbClr val="171514"/>
                </a:solidFill>
                <a:latin typeface="Microsoft Sans Serif"/>
                <a:cs typeface="Microsoft Sans Serif"/>
              </a:rPr>
              <a:t>(</a:t>
            </a:r>
            <a:r>
              <a:rPr sz="800" i="1" spc="45" dirty="0">
                <a:solidFill>
                  <a:srgbClr val="171514"/>
                </a:solidFill>
                <a:latin typeface="Arial"/>
                <a:cs typeface="Arial"/>
              </a:rPr>
              <a:t>b</a:t>
            </a:r>
            <a:r>
              <a:rPr sz="800" spc="-30" dirty="0">
                <a:solidFill>
                  <a:srgbClr val="171514"/>
                </a:solidFill>
                <a:latin typeface="Microsoft Sans Serif"/>
                <a:cs typeface="Microsoft Sans Serif"/>
              </a:rPr>
              <a:t>)</a:t>
            </a:r>
            <a:endParaRPr sz="800" dirty="0">
              <a:latin typeface="Microsoft Sans Serif"/>
              <a:cs typeface="Microsoft Sans Serif"/>
            </a:endParaRPr>
          </a:p>
          <a:p>
            <a:pPr>
              <a:spcBef>
                <a:spcPts val="20"/>
              </a:spcBef>
            </a:pPr>
            <a:endParaRPr sz="1150" dirty="0">
              <a:latin typeface="Microsoft Sans Serif"/>
              <a:cs typeface="Microsoft Sans Serif"/>
            </a:endParaRPr>
          </a:p>
          <a:p>
            <a:pPr marL="12700"/>
            <a:r>
              <a:rPr lang="es-ES" sz="800" i="1" dirty="0" err="1" smtClean="0">
                <a:solidFill>
                  <a:srgbClr val="171514"/>
                </a:solidFill>
                <a:latin typeface="Arial"/>
                <a:cs typeface="Arial"/>
              </a:rPr>
              <a:t>If</a:t>
            </a:r>
            <a:endParaRPr sz="500" dirty="0">
              <a:latin typeface="Arial"/>
              <a:cs typeface="Arial"/>
            </a:endParaRPr>
          </a:p>
        </p:txBody>
      </p:sp>
      <p:sp>
        <p:nvSpPr>
          <p:cNvPr id="128" name="object 128"/>
          <p:cNvSpPr txBox="1"/>
          <p:nvPr/>
        </p:nvSpPr>
        <p:spPr>
          <a:xfrm>
            <a:off x="7391351" y="3453426"/>
            <a:ext cx="110489" cy="140423"/>
          </a:xfrm>
          <a:prstGeom prst="rect">
            <a:avLst/>
          </a:prstGeom>
        </p:spPr>
        <p:txBody>
          <a:bodyPr vert="horz" wrap="square" lIns="0" tIns="17145" rIns="0" bIns="0" rtlCol="0">
            <a:spAutoFit/>
          </a:bodyPr>
          <a:lstStyle/>
          <a:p>
            <a:pPr marL="12700">
              <a:spcBef>
                <a:spcPts val="135"/>
              </a:spcBef>
            </a:pPr>
            <a:r>
              <a:rPr lang="es-ES" sz="800" i="1" spc="40" dirty="0" err="1" smtClean="0">
                <a:solidFill>
                  <a:srgbClr val="171514"/>
                </a:solidFill>
                <a:latin typeface="Arial"/>
                <a:cs typeface="Arial"/>
              </a:rPr>
              <a:t>If</a:t>
            </a:r>
            <a:r>
              <a:rPr sz="800" spc="-130" dirty="0" smtClean="0">
                <a:solidFill>
                  <a:srgbClr val="171514"/>
                </a:solidFill>
                <a:latin typeface="Microsoft Sans Serif"/>
                <a:cs typeface="Microsoft Sans Serif"/>
              </a:rPr>
              <a:t>ʹ</a:t>
            </a:r>
            <a:endParaRPr sz="800" dirty="0">
              <a:latin typeface="Microsoft Sans Serif"/>
              <a:cs typeface="Microsoft Sans Serif"/>
            </a:endParaRPr>
          </a:p>
        </p:txBody>
      </p:sp>
      <p:sp>
        <p:nvSpPr>
          <p:cNvPr id="129" name="object 129"/>
          <p:cNvSpPr txBox="1"/>
          <p:nvPr/>
        </p:nvSpPr>
        <p:spPr>
          <a:xfrm>
            <a:off x="6645722" y="3527810"/>
            <a:ext cx="582930" cy="140423"/>
          </a:xfrm>
          <a:prstGeom prst="rect">
            <a:avLst/>
          </a:prstGeom>
        </p:spPr>
        <p:txBody>
          <a:bodyPr vert="horz" wrap="square" lIns="0" tIns="17145" rIns="0" bIns="0" rtlCol="0">
            <a:spAutoFit/>
          </a:bodyPr>
          <a:lstStyle/>
          <a:p>
            <a:pPr marL="12700">
              <a:spcBef>
                <a:spcPts val="135"/>
              </a:spcBef>
              <a:tabLst>
                <a:tab pos="356235" algn="l"/>
              </a:tabLst>
            </a:pPr>
            <a:r>
              <a:rPr sz="800" spc="-30" dirty="0">
                <a:solidFill>
                  <a:srgbClr val="171514"/>
                </a:solidFill>
                <a:latin typeface="Microsoft Sans Serif"/>
                <a:cs typeface="Microsoft Sans Serif"/>
              </a:rPr>
              <a:t>(</a:t>
            </a:r>
            <a:r>
              <a:rPr sz="800" i="1" spc="-75" dirty="0">
                <a:solidFill>
                  <a:srgbClr val="171514"/>
                </a:solidFill>
                <a:latin typeface="Arial"/>
                <a:cs typeface="Arial"/>
              </a:rPr>
              <a:t>C</a:t>
            </a:r>
            <a:r>
              <a:rPr sz="800" spc="-30" dirty="0">
                <a:solidFill>
                  <a:srgbClr val="171514"/>
                </a:solidFill>
                <a:latin typeface="Microsoft Sans Serif"/>
                <a:cs typeface="Microsoft Sans Serif"/>
              </a:rPr>
              <a:t>)	</a:t>
            </a:r>
            <a:r>
              <a:rPr sz="750" spc="-90" dirty="0">
                <a:solidFill>
                  <a:srgbClr val="171514"/>
                </a:solidFill>
                <a:latin typeface="Lucida Sans Unicode"/>
                <a:cs typeface="Lucida Sans Unicode"/>
              </a:rPr>
              <a:t>√(</a:t>
            </a:r>
            <a:r>
              <a:rPr sz="750" i="1" spc="-10" dirty="0">
                <a:solidFill>
                  <a:srgbClr val="171514"/>
                </a:solidFill>
                <a:latin typeface="Arial"/>
                <a:cs typeface="Arial"/>
              </a:rPr>
              <a:t>Rr</a:t>
            </a:r>
            <a:r>
              <a:rPr sz="750" spc="-25" dirty="0">
                <a:solidFill>
                  <a:srgbClr val="171514"/>
                </a:solidFill>
                <a:latin typeface="Microsoft Sans Serif"/>
                <a:cs typeface="Microsoft Sans Serif"/>
              </a:rPr>
              <a:t>)</a:t>
            </a:r>
            <a:endParaRPr sz="750">
              <a:latin typeface="Microsoft Sans Serif"/>
              <a:cs typeface="Microsoft Sans Serif"/>
            </a:endParaRPr>
          </a:p>
        </p:txBody>
      </p:sp>
      <p:sp>
        <p:nvSpPr>
          <p:cNvPr id="130" name="object 130"/>
          <p:cNvSpPr txBox="1"/>
          <p:nvPr/>
        </p:nvSpPr>
        <p:spPr>
          <a:xfrm>
            <a:off x="7655016" y="3548942"/>
            <a:ext cx="88900" cy="140423"/>
          </a:xfrm>
          <a:prstGeom prst="rect">
            <a:avLst/>
          </a:prstGeom>
        </p:spPr>
        <p:txBody>
          <a:bodyPr vert="horz" wrap="square" lIns="0" tIns="17145" rIns="0" bIns="0" rtlCol="0">
            <a:spAutoFit/>
          </a:bodyPr>
          <a:lstStyle/>
          <a:p>
            <a:pPr marL="12700">
              <a:spcBef>
                <a:spcPts val="135"/>
              </a:spcBef>
            </a:pPr>
            <a:r>
              <a:rPr sz="800" i="1" spc="-85" dirty="0">
                <a:solidFill>
                  <a:srgbClr val="171514"/>
                </a:solidFill>
                <a:latin typeface="Arial"/>
                <a:cs typeface="Arial"/>
              </a:rPr>
              <a:t>R</a:t>
            </a:r>
            <a:endParaRPr sz="800">
              <a:latin typeface="Arial"/>
              <a:cs typeface="Arial"/>
            </a:endParaRPr>
          </a:p>
        </p:txBody>
      </p:sp>
      <p:sp>
        <p:nvSpPr>
          <p:cNvPr id="131" name="object 131"/>
          <p:cNvSpPr txBox="1"/>
          <p:nvPr/>
        </p:nvSpPr>
        <p:spPr>
          <a:xfrm>
            <a:off x="7833832" y="3532305"/>
            <a:ext cx="238760" cy="132087"/>
          </a:xfrm>
          <a:prstGeom prst="rect">
            <a:avLst/>
          </a:prstGeom>
        </p:spPr>
        <p:txBody>
          <a:bodyPr vert="horz" wrap="square" lIns="0" tIns="16510" rIns="0" bIns="0" rtlCol="0">
            <a:spAutoFit/>
          </a:bodyPr>
          <a:lstStyle/>
          <a:p>
            <a:pPr marL="12700">
              <a:spcBef>
                <a:spcPts val="130"/>
              </a:spcBef>
            </a:pPr>
            <a:r>
              <a:rPr sz="750" spc="-90" dirty="0">
                <a:solidFill>
                  <a:srgbClr val="171514"/>
                </a:solidFill>
                <a:latin typeface="Lucida Sans Unicode"/>
                <a:cs typeface="Lucida Sans Unicode"/>
              </a:rPr>
              <a:t>√(</a:t>
            </a:r>
            <a:r>
              <a:rPr sz="750" i="1" spc="-10" dirty="0">
                <a:solidFill>
                  <a:srgbClr val="171514"/>
                </a:solidFill>
                <a:latin typeface="Arial"/>
                <a:cs typeface="Arial"/>
              </a:rPr>
              <a:t>Rr</a:t>
            </a:r>
            <a:r>
              <a:rPr sz="750" spc="-25" dirty="0">
                <a:solidFill>
                  <a:srgbClr val="171514"/>
                </a:solidFill>
                <a:latin typeface="Microsoft Sans Serif"/>
                <a:cs typeface="Microsoft Sans Serif"/>
              </a:rPr>
              <a:t>)</a:t>
            </a:r>
            <a:endParaRPr sz="750">
              <a:latin typeface="Microsoft Sans Serif"/>
              <a:cs typeface="Microsoft Sans Serif"/>
            </a:endParaRPr>
          </a:p>
        </p:txBody>
      </p:sp>
      <p:sp>
        <p:nvSpPr>
          <p:cNvPr id="132" name="object 132"/>
          <p:cNvSpPr txBox="1"/>
          <p:nvPr/>
        </p:nvSpPr>
        <p:spPr>
          <a:xfrm>
            <a:off x="5337171" y="4091731"/>
            <a:ext cx="4297680" cy="845231"/>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 </a:t>
            </a:r>
            <a:r>
              <a:rPr sz="750" b="1" dirty="0">
                <a:solidFill>
                  <a:srgbClr val="171514"/>
                </a:solidFill>
                <a:latin typeface="Arial"/>
                <a:cs typeface="Arial"/>
              </a:rPr>
              <a:t>4.6</a:t>
            </a:r>
            <a:r>
              <a:rPr sz="750" dirty="0">
                <a:solidFill>
                  <a:srgbClr val="171514"/>
                </a:solidFill>
                <a:latin typeface="Microsoft Sans Serif"/>
                <a:cs typeface="Microsoft Sans Serif"/>
              </a:rPr>
              <a:t>Red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escalera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formada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torres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cables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tierra</a:t>
            </a:r>
            <a:r>
              <a:rPr sz="750" spc="25"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00" dirty="0">
              <a:latin typeface="Microsoft Sans Serif"/>
              <a:cs typeface="Microsoft Sans Serif"/>
            </a:endParaRPr>
          </a:p>
          <a:p>
            <a:pPr marL="12700" marR="5080">
              <a:lnSpc>
                <a:spcPct val="133300"/>
              </a:lnSpc>
              <a:spcBef>
                <a:spcPts val="750"/>
              </a:spcBef>
            </a:pPr>
            <a:r>
              <a:rPr sz="750" spc="1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circuito </a:t>
            </a:r>
            <a:r>
              <a:rPr sz="750" spc="20" dirty="0">
                <a:solidFill>
                  <a:srgbClr val="171514"/>
                </a:solidFill>
                <a:latin typeface="Microsoft Sans Serif"/>
                <a:cs typeface="Microsoft Sans Serif"/>
              </a:rPr>
              <a:t>equivalente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muestra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figura </a:t>
            </a:r>
            <a:r>
              <a:rPr sz="750" dirty="0">
                <a:solidFill>
                  <a:srgbClr val="171514"/>
                </a:solidFill>
                <a:latin typeface="Microsoft Sans Serif"/>
                <a:cs typeface="Microsoft Sans Serif"/>
              </a:rPr>
              <a:t>4.6c </a:t>
            </a:r>
            <a:r>
              <a:rPr sz="750" spc="20" dirty="0">
                <a:solidFill>
                  <a:srgbClr val="171514"/>
                </a:solidFill>
                <a:latin typeface="Microsoft Sans Serif"/>
                <a:cs typeface="Microsoft Sans Serif"/>
              </a:rPr>
              <a:t>vemos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a:t>
            </a:r>
            <a:r>
              <a:rPr sz="750" spc="15" dirty="0">
                <a:solidFill>
                  <a:srgbClr val="171514"/>
                </a:solidFill>
                <a:latin typeface="Microsoft Sans Serif"/>
                <a:cs typeface="Microsoft Sans Serif"/>
              </a:rPr>
              <a:t> </a:t>
            </a:r>
            <a:r>
              <a:rPr sz="750" spc="35" dirty="0">
                <a:solidFill>
                  <a:srgbClr val="171514"/>
                </a:solidFill>
                <a:latin typeface="Microsoft Sans Serif"/>
                <a:cs typeface="Microsoft Sans Serif"/>
              </a:rPr>
              <a:t>total </a:t>
            </a:r>
            <a:r>
              <a:rPr sz="750" dirty="0">
                <a:solidFill>
                  <a:srgbClr val="171514"/>
                </a:solidFill>
                <a:latin typeface="Microsoft Sans Serif"/>
                <a:cs typeface="Microsoft Sans Serif"/>
              </a:rPr>
              <a:t>a </a:t>
            </a:r>
            <a:r>
              <a:rPr sz="750" spc="35" dirty="0" err="1" smtClean="0">
                <a:solidFill>
                  <a:srgbClr val="171514"/>
                </a:solidFill>
                <a:latin typeface="Microsoft Sans Serif"/>
                <a:cs typeface="Microsoft Sans Serif"/>
              </a:rPr>
              <a:t>tierra</a:t>
            </a:r>
            <a:r>
              <a:rPr lang="es-ES" sz="750" spc="3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consiste</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resistencia</a:t>
            </a:r>
            <a:r>
              <a:rPr sz="750" i="1" spc="10" dirty="0">
                <a:solidFill>
                  <a:srgbClr val="171514"/>
                </a:solidFill>
                <a:latin typeface="Arial"/>
                <a:cs typeface="Arial"/>
              </a:rPr>
              <a:t>R</a:t>
            </a:r>
            <a:r>
              <a:rPr sz="750" spc="10"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sola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torre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paralelo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dos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resistencias</a:t>
            </a:r>
            <a:r>
              <a:rPr sz="750" i="1" spc="5" dirty="0">
                <a:solidFill>
                  <a:srgbClr val="171514"/>
                </a:solidFill>
                <a:latin typeface="Arial"/>
                <a:cs typeface="Arial"/>
              </a:rPr>
              <a:t>R</a:t>
            </a:r>
            <a:r>
              <a:rPr sz="450" i="1" spc="5" dirty="0">
                <a:solidFill>
                  <a:srgbClr val="171514"/>
                </a:solidFill>
                <a:latin typeface="Arial"/>
                <a:cs typeface="Arial"/>
              </a:rPr>
              <a:t>abdominales</a:t>
            </a:r>
            <a:r>
              <a:rPr sz="750" spc="5" dirty="0">
                <a:solidFill>
                  <a:srgbClr val="171514"/>
                </a:solidFill>
                <a:latin typeface="Microsoft Sans Serif"/>
                <a:cs typeface="Microsoft Sans Serif"/>
              </a:rPr>
              <a:t>y</a:t>
            </a:r>
            <a:r>
              <a:rPr sz="750" i="1" spc="5" dirty="0">
                <a:solidFill>
                  <a:srgbClr val="171514"/>
                </a:solidFill>
                <a:latin typeface="Arial"/>
                <a:cs typeface="Arial"/>
              </a:rPr>
              <a:t>R</a:t>
            </a:r>
            <a:r>
              <a:rPr sz="450" i="1" spc="5" dirty="0">
                <a:solidFill>
                  <a:srgbClr val="171514"/>
                </a:solidFill>
                <a:latin typeface="Arial"/>
                <a:cs typeface="Arial"/>
              </a:rPr>
              <a:t>cd</a:t>
            </a:r>
            <a:r>
              <a:rPr sz="750" spc="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este</a:t>
            </a:r>
            <a:r>
              <a:rPr sz="750" spc="-1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modo</a:t>
            </a:r>
            <a:endParaRPr sz="750" dirty="0">
              <a:latin typeface="Microsoft Sans Serif"/>
              <a:cs typeface="Microsoft Sans Serif"/>
            </a:endParaRPr>
          </a:p>
        </p:txBody>
      </p:sp>
      <p:sp>
        <p:nvSpPr>
          <p:cNvPr id="133" name="object 133"/>
          <p:cNvSpPr txBox="1"/>
          <p:nvPr/>
        </p:nvSpPr>
        <p:spPr>
          <a:xfrm>
            <a:off x="7147275" y="5044479"/>
            <a:ext cx="480059" cy="173766"/>
          </a:xfrm>
          <a:prstGeom prst="rect">
            <a:avLst/>
          </a:prstGeom>
        </p:spPr>
        <p:txBody>
          <a:bodyPr vert="horz" wrap="square" lIns="0" tIns="12065" rIns="0" bIns="0" rtlCol="0">
            <a:spAutoFit/>
          </a:bodyPr>
          <a:lstStyle/>
          <a:p>
            <a:pPr marL="38100">
              <a:spcBef>
                <a:spcPts val="95"/>
              </a:spcBef>
            </a:pPr>
            <a:r>
              <a:rPr sz="1050" i="1" spc="-75" dirty="0" smtClean="0">
                <a:latin typeface="Arial"/>
                <a:cs typeface="Arial"/>
              </a:rPr>
              <a:t>R</a:t>
            </a:r>
            <a:r>
              <a:rPr sz="600" spc="-75" dirty="0" smtClean="0">
                <a:latin typeface="Microsoft Sans Serif"/>
                <a:cs typeface="Microsoft Sans Serif"/>
              </a:rPr>
              <a:t>1</a:t>
            </a:r>
            <a:r>
              <a:rPr sz="900" spc="-112" baseline="-23148" dirty="0" smtClean="0">
                <a:latin typeface="Microsoft Sans Serif"/>
                <a:cs typeface="Microsoft Sans Serif"/>
              </a:rPr>
              <a:t>2</a:t>
            </a:r>
            <a:r>
              <a:rPr lang="es-ES" sz="900" spc="37" baseline="-23148" dirty="0" smtClean="0">
                <a:latin typeface="Microsoft Sans Serif"/>
                <a:cs typeface="Microsoft Sans Serif"/>
              </a:rPr>
              <a:t> </a:t>
            </a:r>
            <a:r>
              <a:rPr sz="1050" i="1" spc="-40" dirty="0" smtClean="0">
                <a:latin typeface="Arial"/>
                <a:cs typeface="Arial"/>
              </a:rPr>
              <a:t>Rr</a:t>
            </a:r>
            <a:endParaRPr sz="1050" dirty="0">
              <a:latin typeface="Arial"/>
              <a:cs typeface="Arial"/>
            </a:endParaRPr>
          </a:p>
        </p:txBody>
      </p:sp>
      <p:sp>
        <p:nvSpPr>
          <p:cNvPr id="134" name="object 134"/>
          <p:cNvSpPr txBox="1"/>
          <p:nvPr/>
        </p:nvSpPr>
        <p:spPr>
          <a:xfrm>
            <a:off x="6800056" y="5131728"/>
            <a:ext cx="1209040" cy="173766"/>
          </a:xfrm>
          <a:prstGeom prst="rect">
            <a:avLst/>
          </a:prstGeom>
        </p:spPr>
        <p:txBody>
          <a:bodyPr vert="horz" wrap="square" lIns="0" tIns="12065" rIns="0" bIns="0" rtlCol="0">
            <a:spAutoFit/>
          </a:bodyPr>
          <a:lstStyle/>
          <a:p>
            <a:pPr marL="38100">
              <a:spcBef>
                <a:spcPts val="95"/>
              </a:spcBef>
              <a:tabLst>
                <a:tab pos="710565" algn="l"/>
              </a:tabLst>
            </a:pPr>
            <a:r>
              <a:rPr sz="600" i="1" spc="-65" dirty="0" smtClean="0">
                <a:latin typeface="Arial"/>
                <a:cs typeface="Arial"/>
              </a:rPr>
              <a:t>R</a:t>
            </a:r>
            <a:r>
              <a:rPr lang="es-ES" sz="350" i="1" spc="20" dirty="0" smtClean="0">
                <a:latin typeface="Arial"/>
                <a:cs typeface="Arial"/>
              </a:rPr>
              <a:t>g</a:t>
            </a:r>
            <a:r>
              <a:rPr sz="600" spc="-10" dirty="0" smtClean="0">
                <a:latin typeface="Microsoft Sans Serif"/>
                <a:cs typeface="Microsoft Sans Serif"/>
              </a:rPr>
              <a:t>=</a:t>
            </a:r>
            <a:r>
              <a:rPr lang="es-ES" sz="600" spc="-10" dirty="0" smtClean="0">
                <a:latin typeface="Microsoft Sans Serif"/>
                <a:cs typeface="Microsoft Sans Serif"/>
              </a:rPr>
              <a:t> </a:t>
            </a:r>
            <a:r>
              <a:rPr sz="1575" i="1" spc="-209" baseline="-42328" dirty="0" smtClean="0">
                <a:latin typeface="Arial"/>
                <a:cs typeface="Arial"/>
              </a:rPr>
              <a:t>R</a:t>
            </a:r>
            <a:r>
              <a:rPr sz="1500" spc="-22" baseline="-44444" dirty="0">
                <a:latin typeface="Microsoft Sans Serif"/>
                <a:cs typeface="Microsoft Sans Serif"/>
              </a:rPr>
              <a:t>+</a:t>
            </a:r>
            <a:r>
              <a:rPr sz="1500" baseline="-44444" dirty="0">
                <a:latin typeface="Microsoft Sans Serif"/>
                <a:cs typeface="Microsoft Sans Serif"/>
              </a:rPr>
              <a:t>	</a:t>
            </a:r>
            <a:r>
              <a:rPr sz="1575" i="1" spc="-60" baseline="-42328" dirty="0" smtClean="0">
                <a:latin typeface="Arial"/>
                <a:cs typeface="Arial"/>
              </a:rPr>
              <a:t>Rr</a:t>
            </a:r>
            <a:r>
              <a:rPr lang="es-ES" sz="1575" i="1" baseline="-42328" dirty="0" smtClean="0">
                <a:latin typeface="Arial"/>
                <a:cs typeface="Arial"/>
              </a:rPr>
              <a:t> </a:t>
            </a:r>
            <a:r>
              <a:rPr sz="950" spc="-215" dirty="0" smtClean="0">
                <a:latin typeface="Lucida Sans Unicode"/>
                <a:cs typeface="Lucida Sans Unicode"/>
              </a:rPr>
              <a:t>≅</a:t>
            </a:r>
            <a:r>
              <a:rPr sz="550" spc="5" dirty="0">
                <a:latin typeface="Microsoft Sans Serif"/>
                <a:cs typeface="Microsoft Sans Serif"/>
              </a:rPr>
              <a:t>1</a:t>
            </a:r>
            <a:r>
              <a:rPr sz="550" spc="-50" dirty="0">
                <a:latin typeface="Microsoft Sans Serif"/>
                <a:cs typeface="Microsoft Sans Serif"/>
              </a:rPr>
              <a:t> </a:t>
            </a:r>
            <a:r>
              <a:rPr sz="900" spc="-284" baseline="-23148" dirty="0">
                <a:latin typeface="Microsoft Sans Serif"/>
                <a:cs typeface="Microsoft Sans Serif"/>
              </a:rPr>
              <a:t>2</a:t>
            </a:r>
            <a:r>
              <a:rPr sz="1000" i="1" spc="-40" dirty="0">
                <a:latin typeface="Arial"/>
                <a:cs typeface="Arial"/>
              </a:rPr>
              <a:t>Rr</a:t>
            </a:r>
            <a:endParaRPr sz="1000" dirty="0">
              <a:latin typeface="Arial"/>
              <a:cs typeface="Arial"/>
            </a:endParaRPr>
          </a:p>
        </p:txBody>
      </p:sp>
      <p:sp>
        <p:nvSpPr>
          <p:cNvPr id="135" name="object 135"/>
          <p:cNvSpPr txBox="1"/>
          <p:nvPr/>
        </p:nvSpPr>
        <p:spPr>
          <a:xfrm>
            <a:off x="5311776" y="5287340"/>
            <a:ext cx="2847975" cy="386715"/>
          </a:xfrm>
          <a:prstGeom prst="rect">
            <a:avLst/>
          </a:prstGeom>
        </p:spPr>
        <p:txBody>
          <a:bodyPr vert="horz" wrap="square" lIns="0" tIns="12700" rIns="0" bIns="0" rtlCol="0">
            <a:spAutoFit/>
          </a:bodyPr>
          <a:lstStyle/>
          <a:p>
            <a:pPr marR="758190" algn="r">
              <a:spcBef>
                <a:spcPts val="100"/>
              </a:spcBef>
            </a:pPr>
            <a:r>
              <a:rPr sz="600" spc="5" dirty="0">
                <a:latin typeface="Microsoft Sans Serif"/>
                <a:cs typeface="Microsoft Sans Serif"/>
              </a:rPr>
              <a:t>1</a:t>
            </a:r>
            <a:r>
              <a:rPr sz="600" spc="-30" dirty="0">
                <a:latin typeface="Microsoft Sans Serif"/>
                <a:cs typeface="Microsoft Sans Serif"/>
              </a:rPr>
              <a:t> </a:t>
            </a:r>
            <a:r>
              <a:rPr sz="900" spc="7" baseline="-23148" dirty="0">
                <a:latin typeface="Microsoft Sans Serif"/>
                <a:cs typeface="Microsoft Sans Serif"/>
              </a:rPr>
              <a:t>2</a:t>
            </a:r>
            <a:endParaRPr sz="900" baseline="-23148">
              <a:latin typeface="Microsoft Sans Serif"/>
              <a:cs typeface="Microsoft Sans Serif"/>
            </a:endParaRPr>
          </a:p>
          <a:p>
            <a:pPr>
              <a:spcBef>
                <a:spcPts val="30"/>
              </a:spcBef>
            </a:pPr>
            <a:endParaRPr sz="1000">
              <a:latin typeface="Microsoft Sans Serif"/>
              <a:cs typeface="Microsoft Sans Serif"/>
            </a:endParaRPr>
          </a:p>
          <a:p>
            <a:pPr marL="38100"/>
            <a:r>
              <a:rPr sz="800" spc="-15"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 </a:t>
            </a:r>
            <a:r>
              <a:rPr sz="800" spc="20" dirty="0">
                <a:solidFill>
                  <a:srgbClr val="171514"/>
                </a:solidFill>
                <a:latin typeface="Microsoft Sans Serif"/>
                <a:cs typeface="Microsoft Sans Serif"/>
              </a:rPr>
              <a:t>través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torre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ocurre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falla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a:latin typeface="Microsoft Sans Serif"/>
              <a:cs typeface="Microsoft Sans Serif"/>
            </a:endParaRPr>
          </a:p>
        </p:txBody>
      </p:sp>
      <p:sp>
        <p:nvSpPr>
          <p:cNvPr id="136" name="object 136"/>
          <p:cNvSpPr txBox="1"/>
          <p:nvPr/>
        </p:nvSpPr>
        <p:spPr>
          <a:xfrm>
            <a:off x="9323959" y="5162721"/>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(4.10)</a:t>
            </a:r>
            <a:endParaRPr sz="800">
              <a:latin typeface="Microsoft Sans Serif"/>
              <a:cs typeface="Microsoft Sans Serif"/>
            </a:endParaRPr>
          </a:p>
        </p:txBody>
      </p:sp>
      <p:sp>
        <p:nvSpPr>
          <p:cNvPr id="137" name="object 137"/>
          <p:cNvSpPr txBox="1"/>
          <p:nvPr/>
        </p:nvSpPr>
        <p:spPr>
          <a:xfrm>
            <a:off x="7216751" y="5875537"/>
            <a:ext cx="69215" cy="105157"/>
          </a:xfrm>
          <a:prstGeom prst="rect">
            <a:avLst/>
          </a:prstGeom>
        </p:spPr>
        <p:txBody>
          <a:bodyPr vert="horz" wrap="square" lIns="0" tIns="12700" rIns="0" bIns="0" rtlCol="0">
            <a:spAutoFit/>
          </a:bodyPr>
          <a:lstStyle/>
          <a:p>
            <a:pPr marL="12700">
              <a:spcBef>
                <a:spcPts val="100"/>
              </a:spcBef>
            </a:pPr>
            <a:r>
              <a:rPr sz="600" spc="5" dirty="0">
                <a:latin typeface="Microsoft Sans Serif"/>
                <a:cs typeface="Microsoft Sans Serif"/>
              </a:rPr>
              <a:t>2</a:t>
            </a:r>
            <a:endParaRPr sz="600">
              <a:latin typeface="Microsoft Sans Serif"/>
              <a:cs typeface="Microsoft Sans Serif"/>
            </a:endParaRPr>
          </a:p>
        </p:txBody>
      </p:sp>
      <p:sp>
        <p:nvSpPr>
          <p:cNvPr id="138" name="object 138"/>
          <p:cNvSpPr txBox="1"/>
          <p:nvPr/>
        </p:nvSpPr>
        <p:spPr>
          <a:xfrm>
            <a:off x="7044181" y="5786668"/>
            <a:ext cx="516890" cy="173766"/>
          </a:xfrm>
          <a:prstGeom prst="rect">
            <a:avLst/>
          </a:prstGeom>
        </p:spPr>
        <p:txBody>
          <a:bodyPr vert="horz" wrap="square" lIns="0" tIns="12065" rIns="0" bIns="0" rtlCol="0">
            <a:spAutoFit/>
          </a:bodyPr>
          <a:lstStyle/>
          <a:p>
            <a:pPr marL="38100">
              <a:spcBef>
                <a:spcPts val="95"/>
              </a:spcBef>
            </a:pPr>
            <a:r>
              <a:rPr lang="es-ES" sz="1050" i="1" spc="-5" dirty="0" err="1" smtClean="0">
                <a:latin typeface="Arial"/>
                <a:cs typeface="Arial"/>
              </a:rPr>
              <a:t>If</a:t>
            </a:r>
            <a:r>
              <a:rPr sz="600" i="1" spc="340" dirty="0" smtClean="0">
                <a:latin typeface="Arial"/>
                <a:cs typeface="Arial"/>
              </a:rPr>
              <a:t> </a:t>
            </a:r>
            <a:r>
              <a:rPr sz="900" u="sng" spc="7" baseline="32407" dirty="0" smtClean="0">
                <a:uFill>
                  <a:solidFill>
                    <a:srgbClr val="000000"/>
                  </a:solidFill>
                </a:uFill>
                <a:latin typeface="Microsoft Sans Serif"/>
                <a:cs typeface="Microsoft Sans Serif"/>
              </a:rPr>
              <a:t>1</a:t>
            </a:r>
            <a:r>
              <a:rPr lang="es-ES" sz="900" spc="7" baseline="32407" dirty="0" smtClean="0">
                <a:latin typeface="Microsoft Sans Serif"/>
                <a:cs typeface="Microsoft Sans Serif"/>
              </a:rPr>
              <a:t> </a:t>
            </a:r>
            <a:r>
              <a:rPr sz="1050" i="1" spc="-40" dirty="0" smtClean="0">
                <a:latin typeface="Arial"/>
                <a:cs typeface="Arial"/>
              </a:rPr>
              <a:t>Rr</a:t>
            </a:r>
            <a:endParaRPr sz="1050" dirty="0">
              <a:latin typeface="Arial"/>
              <a:cs typeface="Arial"/>
            </a:endParaRPr>
          </a:p>
        </p:txBody>
      </p:sp>
      <p:sp>
        <p:nvSpPr>
          <p:cNvPr id="139" name="object 139"/>
          <p:cNvSpPr txBox="1"/>
          <p:nvPr/>
        </p:nvSpPr>
        <p:spPr>
          <a:xfrm>
            <a:off x="7389859" y="5876711"/>
            <a:ext cx="576580" cy="173766"/>
          </a:xfrm>
          <a:prstGeom prst="rect">
            <a:avLst/>
          </a:prstGeom>
        </p:spPr>
        <p:txBody>
          <a:bodyPr vert="horz" wrap="square" lIns="0" tIns="12065" rIns="0" bIns="0" rtlCol="0">
            <a:spAutoFit/>
          </a:bodyPr>
          <a:lstStyle/>
          <a:p>
            <a:pPr marL="38100">
              <a:spcBef>
                <a:spcPts val="95"/>
              </a:spcBef>
            </a:pPr>
            <a:r>
              <a:rPr sz="1575" i="1" spc="-60" baseline="-42328" dirty="0" smtClean="0">
                <a:latin typeface="Arial"/>
                <a:cs typeface="Arial"/>
              </a:rPr>
              <a:t>Rr</a:t>
            </a:r>
            <a:r>
              <a:rPr lang="es-ES" sz="1575" i="1" spc="-60" baseline="-42328" dirty="0" smtClean="0">
                <a:latin typeface="Arial"/>
                <a:cs typeface="Arial"/>
              </a:rPr>
              <a:t> </a:t>
            </a:r>
            <a:r>
              <a:rPr sz="950" spc="-215" dirty="0" smtClean="0">
                <a:latin typeface="Lucida Sans Unicode"/>
                <a:cs typeface="Lucida Sans Unicode"/>
              </a:rPr>
              <a:t>≅</a:t>
            </a:r>
            <a:r>
              <a:rPr sz="1000" i="1" spc="40" dirty="0">
                <a:latin typeface="Arial"/>
                <a:cs typeface="Arial"/>
              </a:rPr>
              <a:t>I</a:t>
            </a:r>
            <a:r>
              <a:rPr sz="550" spc="5" dirty="0">
                <a:latin typeface="Microsoft Sans Serif"/>
                <a:cs typeface="Microsoft Sans Serif"/>
              </a:rPr>
              <a:t>1</a:t>
            </a:r>
            <a:r>
              <a:rPr sz="550" spc="30" dirty="0">
                <a:latin typeface="Microsoft Sans Serif"/>
                <a:cs typeface="Microsoft Sans Serif"/>
              </a:rPr>
              <a:t> </a:t>
            </a:r>
            <a:r>
              <a:rPr sz="900" i="1" spc="-457" baseline="-13888" dirty="0">
                <a:latin typeface="Arial"/>
                <a:cs typeface="Arial"/>
              </a:rPr>
              <a:t>F</a:t>
            </a:r>
            <a:r>
              <a:rPr sz="1000" i="1" spc="-490" dirty="0">
                <a:latin typeface="Arial"/>
                <a:cs typeface="Arial"/>
              </a:rPr>
              <a:t>R</a:t>
            </a:r>
            <a:r>
              <a:rPr sz="900" spc="15" baseline="-13888" dirty="0">
                <a:latin typeface="Microsoft Sans Serif"/>
                <a:cs typeface="Microsoft Sans Serif"/>
              </a:rPr>
              <a:t>2</a:t>
            </a:r>
            <a:r>
              <a:rPr sz="1000" i="1" strike="sngStrike" spc="55" dirty="0">
                <a:latin typeface="Arial"/>
                <a:cs typeface="Arial"/>
              </a:rPr>
              <a:t>r</a:t>
            </a:r>
            <a:endParaRPr sz="1000" dirty="0">
              <a:latin typeface="Arial"/>
              <a:cs typeface="Arial"/>
            </a:endParaRPr>
          </a:p>
        </p:txBody>
      </p:sp>
      <p:sp>
        <p:nvSpPr>
          <p:cNvPr id="140" name="object 140"/>
          <p:cNvSpPr txBox="1"/>
          <p:nvPr/>
        </p:nvSpPr>
        <p:spPr>
          <a:xfrm>
            <a:off x="7010002" y="5975898"/>
            <a:ext cx="350520" cy="173766"/>
          </a:xfrm>
          <a:prstGeom prst="rect">
            <a:avLst/>
          </a:prstGeom>
        </p:spPr>
        <p:txBody>
          <a:bodyPr vert="horz" wrap="square" lIns="0" tIns="12065" rIns="0" bIns="0" rtlCol="0">
            <a:spAutoFit/>
          </a:bodyPr>
          <a:lstStyle/>
          <a:p>
            <a:pPr marL="38100">
              <a:spcBef>
                <a:spcPts val="95"/>
              </a:spcBef>
            </a:pPr>
            <a:r>
              <a:rPr sz="1050" i="1" spc="-140" dirty="0">
                <a:latin typeface="Arial"/>
                <a:cs typeface="Arial"/>
              </a:rPr>
              <a:t>R</a:t>
            </a:r>
            <a:r>
              <a:rPr sz="1000" spc="-15" dirty="0">
                <a:latin typeface="Microsoft Sans Serif"/>
                <a:cs typeface="Microsoft Sans Serif"/>
              </a:rPr>
              <a:t>+</a:t>
            </a:r>
            <a:r>
              <a:rPr sz="600" spc="5" dirty="0">
                <a:latin typeface="Microsoft Sans Serif"/>
                <a:cs typeface="Microsoft Sans Serif"/>
              </a:rPr>
              <a:t>1</a:t>
            </a:r>
            <a:r>
              <a:rPr sz="600" spc="15" dirty="0">
                <a:latin typeface="Microsoft Sans Serif"/>
                <a:cs typeface="Microsoft Sans Serif"/>
              </a:rPr>
              <a:t> </a:t>
            </a:r>
            <a:r>
              <a:rPr sz="900" spc="7" baseline="-23148" dirty="0">
                <a:latin typeface="Microsoft Sans Serif"/>
                <a:cs typeface="Microsoft Sans Serif"/>
              </a:rPr>
              <a:t>2</a:t>
            </a:r>
            <a:endParaRPr sz="900" baseline="-23148">
              <a:latin typeface="Microsoft Sans Serif"/>
              <a:cs typeface="Microsoft Sans Serif"/>
            </a:endParaRPr>
          </a:p>
        </p:txBody>
      </p:sp>
      <p:sp>
        <p:nvSpPr>
          <p:cNvPr id="141" name="object 141"/>
          <p:cNvSpPr txBox="1"/>
          <p:nvPr/>
        </p:nvSpPr>
        <p:spPr>
          <a:xfrm>
            <a:off x="6759575" y="5895761"/>
            <a:ext cx="210185" cy="173766"/>
          </a:xfrm>
          <a:prstGeom prst="rect">
            <a:avLst/>
          </a:prstGeom>
        </p:spPr>
        <p:txBody>
          <a:bodyPr vert="horz" wrap="square" lIns="0" tIns="12065" rIns="0" bIns="0" rtlCol="0">
            <a:spAutoFit/>
          </a:bodyPr>
          <a:lstStyle/>
          <a:p>
            <a:pPr marL="12700">
              <a:spcBef>
                <a:spcPts val="95"/>
              </a:spcBef>
            </a:pPr>
            <a:r>
              <a:rPr sz="1050" i="1" spc="45" dirty="0">
                <a:latin typeface="Arial"/>
                <a:cs typeface="Arial"/>
              </a:rPr>
              <a:t>I</a:t>
            </a:r>
            <a:r>
              <a:rPr sz="1000" spc="-105" dirty="0">
                <a:latin typeface="Microsoft Sans Serif"/>
                <a:cs typeface="Microsoft Sans Serif"/>
              </a:rPr>
              <a:t>′</a:t>
            </a:r>
            <a:r>
              <a:rPr sz="600" i="1" spc="-60" dirty="0">
                <a:latin typeface="Arial"/>
                <a:cs typeface="Arial"/>
              </a:rPr>
              <a:t>F</a:t>
            </a:r>
            <a:r>
              <a:rPr sz="1000" spc="-15" dirty="0">
                <a:latin typeface="Microsoft Sans Serif"/>
                <a:cs typeface="Microsoft Sans Serif"/>
              </a:rPr>
              <a:t>=</a:t>
            </a:r>
            <a:endParaRPr sz="1000">
              <a:latin typeface="Microsoft Sans Serif"/>
              <a:cs typeface="Microsoft Sans Serif"/>
            </a:endParaRPr>
          </a:p>
        </p:txBody>
      </p:sp>
      <p:sp>
        <p:nvSpPr>
          <p:cNvPr id="142" name="object 142"/>
          <p:cNvSpPr txBox="1"/>
          <p:nvPr/>
        </p:nvSpPr>
        <p:spPr>
          <a:xfrm>
            <a:off x="9331705" y="5907704"/>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(4.11)</a:t>
            </a:r>
            <a:endParaRPr sz="800">
              <a:latin typeface="Microsoft Sans Serif"/>
              <a:cs typeface="Microsoft Sans Serif"/>
            </a:endParaRPr>
          </a:p>
        </p:txBody>
      </p:sp>
      <p:sp>
        <p:nvSpPr>
          <p:cNvPr id="143" name="object 143"/>
          <p:cNvSpPr txBox="1"/>
          <p:nvPr/>
        </p:nvSpPr>
        <p:spPr>
          <a:xfrm>
            <a:off x="5337175" y="6297086"/>
            <a:ext cx="50545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y</a:t>
            </a:r>
            <a:r>
              <a:rPr sz="600" spc="-25" dirty="0">
                <a:solidFill>
                  <a:srgbClr val="171514"/>
                </a:solidFill>
                <a:latin typeface="Microsoft Sans Serif"/>
                <a:cs typeface="Microsoft Sans Serif"/>
              </a:rPr>
              <a:t> </a:t>
            </a:r>
            <a:r>
              <a:rPr sz="600" spc="35" dirty="0">
                <a:solidFill>
                  <a:srgbClr val="171514"/>
                </a:solidFill>
                <a:latin typeface="Microsoft Sans Serif"/>
                <a:cs typeface="Microsoft Sans Serif"/>
              </a:rPr>
              <a:t>por</a:t>
            </a:r>
            <a:r>
              <a:rPr sz="600" spc="-20" dirty="0">
                <a:solidFill>
                  <a:srgbClr val="171514"/>
                </a:solidFill>
                <a:latin typeface="Microsoft Sans Serif"/>
                <a:cs typeface="Microsoft Sans Serif"/>
              </a:rPr>
              <a:t> </a:t>
            </a:r>
            <a:r>
              <a:rPr sz="600" spc="20" dirty="0">
                <a:solidFill>
                  <a:srgbClr val="171514"/>
                </a:solidFill>
                <a:latin typeface="Microsoft Sans Serif"/>
                <a:cs typeface="Microsoft Sans Serif"/>
              </a:rPr>
              <a:t>lo</a:t>
            </a:r>
            <a:r>
              <a:rPr sz="600" spc="-25" dirty="0">
                <a:solidFill>
                  <a:srgbClr val="171514"/>
                </a:solidFill>
                <a:latin typeface="Microsoft Sans Serif"/>
                <a:cs typeface="Microsoft Sans Serif"/>
              </a:rPr>
              <a:t> </a:t>
            </a:r>
            <a:r>
              <a:rPr sz="600" spc="30" dirty="0">
                <a:solidFill>
                  <a:srgbClr val="171514"/>
                </a:solidFill>
                <a:latin typeface="Microsoft Sans Serif"/>
                <a:cs typeface="Microsoft Sans Serif"/>
              </a:rPr>
              <a:t>tanto</a:t>
            </a:r>
            <a:endParaRPr sz="600">
              <a:latin typeface="Microsoft Sans Serif"/>
              <a:cs typeface="Microsoft Sans Serif"/>
            </a:endParaRPr>
          </a:p>
        </p:txBody>
      </p:sp>
      <p:sp>
        <p:nvSpPr>
          <p:cNvPr id="144" name="object 144"/>
          <p:cNvSpPr txBox="1"/>
          <p:nvPr/>
        </p:nvSpPr>
        <p:spPr>
          <a:xfrm>
            <a:off x="7041356" y="6541489"/>
            <a:ext cx="867410" cy="361950"/>
          </a:xfrm>
          <a:prstGeom prst="rect">
            <a:avLst/>
          </a:prstGeom>
        </p:spPr>
        <p:txBody>
          <a:bodyPr vert="horz" wrap="square" lIns="0" tIns="20955" rIns="0" bIns="0" rtlCol="0">
            <a:spAutoFit/>
          </a:bodyPr>
          <a:lstStyle/>
          <a:p>
            <a:pPr marL="12700">
              <a:spcBef>
                <a:spcPts val="165"/>
              </a:spcBef>
              <a:tabLst>
                <a:tab pos="781685" algn="l"/>
              </a:tabLst>
            </a:pPr>
            <a:r>
              <a:rPr sz="600" i="1" u="sng" spc="5" dirty="0" smtClean="0">
                <a:uFill>
                  <a:solidFill>
                    <a:srgbClr val="000000"/>
                  </a:solidFill>
                </a:uFill>
                <a:latin typeface="Arial"/>
                <a:cs typeface="Arial"/>
              </a:rPr>
              <a:t>R</a:t>
            </a:r>
            <a:r>
              <a:rPr lang="es-ES" sz="350" i="1" u="sng" spc="5" dirty="0" smtClean="0">
                <a:uFill>
                  <a:solidFill>
                    <a:srgbClr val="000000"/>
                  </a:solidFill>
                </a:uFill>
                <a:latin typeface="Arial"/>
                <a:cs typeface="Arial"/>
              </a:rPr>
              <a:t>g</a:t>
            </a:r>
            <a:r>
              <a:rPr sz="600" spc="5" dirty="0" smtClean="0">
                <a:latin typeface="Microsoft Sans Serif"/>
                <a:cs typeface="Microsoft Sans Serif"/>
              </a:rPr>
              <a:t>=</a:t>
            </a:r>
            <a:r>
              <a:rPr lang="es-ES" sz="600" spc="5" dirty="0" smtClean="0">
                <a:latin typeface="Microsoft Sans Serif"/>
                <a:cs typeface="Microsoft Sans Serif"/>
              </a:rPr>
              <a:t> </a:t>
            </a:r>
            <a:r>
              <a:rPr sz="1000" i="1" u="sng" spc="-25" dirty="0" smtClean="0">
                <a:uFill>
                  <a:solidFill>
                    <a:srgbClr val="000000"/>
                  </a:solidFill>
                </a:uFill>
                <a:latin typeface="Arial"/>
                <a:cs typeface="Arial"/>
              </a:rPr>
              <a:t>I</a:t>
            </a:r>
            <a:r>
              <a:rPr sz="950" u="sng" spc="-25" dirty="0" smtClean="0">
                <a:uFill>
                  <a:solidFill>
                    <a:srgbClr val="000000"/>
                  </a:solidFill>
                </a:uFill>
                <a:latin typeface="Microsoft Sans Serif"/>
                <a:cs typeface="Microsoft Sans Serif"/>
              </a:rPr>
              <a:t>′</a:t>
            </a:r>
            <a:r>
              <a:rPr sz="550" i="1" u="sng" spc="-25" dirty="0" smtClean="0">
                <a:uFill>
                  <a:solidFill>
                    <a:srgbClr val="000000"/>
                  </a:solidFill>
                </a:uFill>
                <a:latin typeface="Arial"/>
                <a:cs typeface="Arial"/>
              </a:rPr>
              <a:t>F</a:t>
            </a:r>
            <a:r>
              <a:rPr sz="950" spc="-25" dirty="0" smtClean="0">
                <a:latin typeface="Microsoft Sans Serif"/>
                <a:cs typeface="Microsoft Sans Serif"/>
              </a:rPr>
              <a:t>=</a:t>
            </a:r>
            <a:r>
              <a:rPr sz="550" spc="-25" dirty="0" smtClean="0">
                <a:latin typeface="Microsoft Sans Serif"/>
                <a:cs typeface="Microsoft Sans Serif"/>
              </a:rPr>
              <a:t>1</a:t>
            </a:r>
            <a:r>
              <a:rPr sz="550" spc="-25" dirty="0">
                <a:latin typeface="Microsoft Sans Serif"/>
                <a:cs typeface="Microsoft Sans Serif"/>
              </a:rPr>
              <a:t>	</a:t>
            </a:r>
            <a:r>
              <a:rPr sz="1575" i="1" spc="89" baseline="5291" dirty="0">
                <a:latin typeface="Arial"/>
                <a:cs typeface="Arial"/>
              </a:rPr>
              <a:t>r</a:t>
            </a:r>
            <a:endParaRPr sz="1575" baseline="5291" dirty="0">
              <a:latin typeface="Arial"/>
              <a:cs typeface="Arial"/>
            </a:endParaRPr>
          </a:p>
          <a:p>
            <a:pPr marL="40005">
              <a:spcBef>
                <a:spcPts val="65"/>
              </a:spcBef>
              <a:tabLst>
                <a:tab pos="316230" algn="l"/>
                <a:tab pos="775335" algn="l"/>
              </a:tabLst>
            </a:pPr>
            <a:r>
              <a:rPr sz="1050" i="1" spc="-140" dirty="0">
                <a:latin typeface="Arial"/>
                <a:cs typeface="Arial"/>
              </a:rPr>
              <a:t>R	</a:t>
            </a:r>
            <a:r>
              <a:rPr lang="es-ES" sz="1050" i="1" spc="45" dirty="0" err="1" smtClean="0">
                <a:latin typeface="Arial"/>
                <a:cs typeface="Arial"/>
              </a:rPr>
              <a:t>If</a:t>
            </a:r>
            <a:r>
              <a:rPr sz="600" i="1" spc="-60" dirty="0">
                <a:latin typeface="Arial"/>
                <a:cs typeface="Arial"/>
              </a:rPr>
              <a:t>	</a:t>
            </a:r>
            <a:r>
              <a:rPr sz="1050" i="1" spc="-140" dirty="0">
                <a:latin typeface="Arial"/>
                <a:cs typeface="Arial"/>
              </a:rPr>
              <a:t>R</a:t>
            </a:r>
            <a:endParaRPr sz="1050" dirty="0">
              <a:latin typeface="Arial"/>
              <a:cs typeface="Arial"/>
            </a:endParaRPr>
          </a:p>
        </p:txBody>
      </p:sp>
      <p:sp>
        <p:nvSpPr>
          <p:cNvPr id="145" name="object 145"/>
          <p:cNvSpPr txBox="1"/>
          <p:nvPr/>
        </p:nvSpPr>
        <p:spPr>
          <a:xfrm>
            <a:off x="7629518" y="6710627"/>
            <a:ext cx="69215" cy="105157"/>
          </a:xfrm>
          <a:prstGeom prst="rect">
            <a:avLst/>
          </a:prstGeom>
        </p:spPr>
        <p:txBody>
          <a:bodyPr vert="horz" wrap="square" lIns="0" tIns="12700" rIns="0" bIns="0" rtlCol="0">
            <a:spAutoFit/>
          </a:bodyPr>
          <a:lstStyle/>
          <a:p>
            <a:pPr marL="12700">
              <a:spcBef>
                <a:spcPts val="100"/>
              </a:spcBef>
            </a:pPr>
            <a:r>
              <a:rPr sz="600" spc="5" dirty="0">
                <a:latin typeface="Microsoft Sans Serif"/>
                <a:cs typeface="Microsoft Sans Serif"/>
              </a:rPr>
              <a:t>2</a:t>
            </a:r>
            <a:endParaRPr sz="600">
              <a:latin typeface="Microsoft Sans Serif"/>
              <a:cs typeface="Microsoft Sans Serif"/>
            </a:endParaRPr>
          </a:p>
        </p:txBody>
      </p:sp>
      <p:sp>
        <p:nvSpPr>
          <p:cNvPr id="146" name="object 146"/>
          <p:cNvSpPr txBox="1"/>
          <p:nvPr/>
        </p:nvSpPr>
        <p:spPr>
          <a:xfrm>
            <a:off x="9322943" y="6652688"/>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(4.12)</a:t>
            </a:r>
            <a:endParaRPr sz="800">
              <a:latin typeface="Microsoft Sans Serif"/>
              <a:cs typeface="Microsoft Sans Serif"/>
            </a:endParaRPr>
          </a:p>
        </p:txBody>
      </p:sp>
      <p:sp>
        <p:nvSpPr>
          <p:cNvPr id="147" name="object 147"/>
          <p:cNvSpPr txBox="1"/>
          <p:nvPr/>
        </p:nvSpPr>
        <p:spPr>
          <a:xfrm>
            <a:off x="5337222" y="6984871"/>
            <a:ext cx="4276090" cy="787400"/>
          </a:xfrm>
          <a:prstGeom prst="rect">
            <a:avLst/>
          </a:prstGeom>
        </p:spPr>
        <p:txBody>
          <a:bodyPr vert="horz" wrap="square" lIns="0" tIns="12700" rIns="0" bIns="0" rtlCol="0">
            <a:spAutoFit/>
          </a:bodyPr>
          <a:lstStyle/>
          <a:p>
            <a:pPr marL="12700" marR="5080">
              <a:lnSpc>
                <a:spcPct val="133300"/>
              </a:lnSpc>
              <a:spcBef>
                <a:spcPts val="100"/>
              </a:spcBef>
            </a:pPr>
            <a:r>
              <a:rPr sz="750" spc="-10" dirty="0">
                <a:solidFill>
                  <a:srgbClr val="171514"/>
                </a:solidFill>
                <a:latin typeface="Microsoft Sans Serif"/>
                <a:cs typeface="Microsoft Sans Serif"/>
              </a:rPr>
              <a:t>Este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resultado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indica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presencia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cable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reduce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 </a:t>
            </a:r>
            <a:r>
              <a:rPr sz="750" spc="20" dirty="0">
                <a:solidFill>
                  <a:srgbClr val="171514"/>
                </a:solidFill>
                <a:latin typeface="Microsoft Sans Serif"/>
                <a:cs typeface="Microsoft Sans Serif"/>
              </a:rPr>
              <a:t>través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5" dirty="0" err="1" smtClean="0">
                <a:solidFill>
                  <a:srgbClr val="171514"/>
                </a:solidFill>
                <a:latin typeface="Microsoft Sans Serif"/>
                <a:cs typeface="Microsoft Sans Serif"/>
              </a:rPr>
              <a:t>torre</a:t>
            </a:r>
            <a:r>
              <a:rPr lang="es-ES" sz="750" spc="4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 </a:t>
            </a:r>
            <a:r>
              <a:rPr sz="750" spc="15" dirty="0">
                <a:solidFill>
                  <a:srgbClr val="171514"/>
                </a:solidFill>
                <a:latin typeface="Microsoft Sans Serif"/>
                <a:cs typeface="Microsoft Sans Serif"/>
              </a:rPr>
              <a:t>su 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misma proporción. </a:t>
            </a:r>
            <a:r>
              <a:rPr sz="750" spc="20" dirty="0">
                <a:solidFill>
                  <a:srgbClr val="171514"/>
                </a:solidFill>
                <a:latin typeface="Microsoft Sans Serif"/>
                <a:cs typeface="Microsoft Sans Serif"/>
              </a:rPr>
              <a:t>Como </a:t>
            </a:r>
            <a:r>
              <a:rPr sz="750" spc="30" dirty="0">
                <a:solidFill>
                  <a:srgbClr val="171514"/>
                </a:solidFill>
                <a:latin typeface="Microsoft Sans Serif"/>
                <a:cs typeface="Microsoft Sans Serif"/>
              </a:rPr>
              <a:t>ejemplo numérico, </a:t>
            </a:r>
            <a:r>
              <a:rPr sz="750" spc="25" dirty="0">
                <a:solidFill>
                  <a:srgbClr val="171514"/>
                </a:solidFill>
                <a:latin typeface="Microsoft Sans Serif"/>
                <a:cs typeface="Microsoft Sans Serif"/>
              </a:rPr>
              <a:t>suponga</a:t>
            </a:r>
            <a:r>
              <a:rPr sz="750" spc="2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línea</a:t>
            </a:r>
            <a:r>
              <a:rPr sz="750" spc="2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eléctrica </a:t>
            </a:r>
            <a:r>
              <a:rPr sz="750" spc="25" dirty="0">
                <a:solidFill>
                  <a:srgbClr val="171514"/>
                </a:solidFill>
                <a:latin typeface="Microsoft Sans Serif"/>
                <a:cs typeface="Microsoft Sans Serif"/>
              </a:rPr>
              <a:t>larga tiene </a:t>
            </a:r>
            <a:r>
              <a:rPr sz="750" spc="45" dirty="0">
                <a:solidFill>
                  <a:srgbClr val="171514"/>
                </a:solidFill>
                <a:latin typeface="Microsoft Sans Serif"/>
                <a:cs typeface="Microsoft Sans Serif"/>
              </a:rPr>
              <a:t>un </a:t>
            </a:r>
            <a:r>
              <a:rPr sz="750" spc="10" dirty="0">
                <a:solidFill>
                  <a:srgbClr val="171514"/>
                </a:solidFill>
                <a:latin typeface="Microsoft Sans Serif"/>
                <a:cs typeface="Microsoft Sans Serif"/>
              </a:rPr>
              <a:t>cable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acero </a:t>
            </a:r>
            <a:r>
              <a:rPr sz="750" spc="25" dirty="0">
                <a:solidFill>
                  <a:srgbClr val="171514"/>
                </a:solidFill>
                <a:latin typeface="Microsoft Sans Serif"/>
                <a:cs typeface="Microsoft Sans Serif"/>
              </a:rPr>
              <a:t>trenzado</a:t>
            </a:r>
            <a:r>
              <a:rPr sz="750" spc="25" dirty="0">
                <a:solidFill>
                  <a:srgbClr val="171514"/>
                </a:solidFill>
                <a:latin typeface="Microsoft Sans Serif"/>
                <a:cs typeface="Microsoft Sans Serif"/>
              </a:rPr>
              <a:t> de </a:t>
            </a:r>
            <a:r>
              <a:rPr sz="750" spc="10" dirty="0">
                <a:solidFill>
                  <a:srgbClr val="171514"/>
                </a:solidFill>
                <a:latin typeface="Microsoft Sans Serif"/>
                <a:cs typeface="Microsoft Sans Serif"/>
              </a:rPr>
              <a:t>10 </a:t>
            </a:r>
            <a:r>
              <a:rPr sz="750" spc="75" dirty="0">
                <a:solidFill>
                  <a:srgbClr val="171514"/>
                </a:solidFill>
                <a:latin typeface="Microsoft Sans Serif"/>
                <a:cs typeface="Microsoft Sans Serif"/>
              </a:rPr>
              <a:t>mm </a:t>
            </a:r>
            <a:r>
              <a:rPr sz="750" spc="25" dirty="0">
                <a:solidFill>
                  <a:srgbClr val="171514"/>
                </a:solidFill>
                <a:latin typeface="Microsoft Sans Serif"/>
                <a:cs typeface="Microsoft Sans Serif"/>
              </a:rPr>
              <a:t>de </a:t>
            </a:r>
            <a:r>
              <a:rPr sz="750" spc="35" dirty="0" err="1" smtClean="0">
                <a:solidFill>
                  <a:srgbClr val="171514"/>
                </a:solidFill>
                <a:latin typeface="Microsoft Sans Serif"/>
                <a:cs typeface="Microsoft Sans Serif"/>
              </a:rPr>
              <a:t>diá</a:t>
            </a:r>
            <a:r>
              <a:rPr lang="es-ES" sz="750" spc="35" dirty="0" smtClean="0">
                <a:solidFill>
                  <a:srgbClr val="171514"/>
                </a:solidFill>
                <a:latin typeface="Microsoft Sans Serif"/>
                <a:cs typeface="Microsoft Sans Serif"/>
              </a:rPr>
              <a:t>m</a:t>
            </a:r>
            <a:r>
              <a:rPr sz="750" spc="3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cuya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1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de </a:t>
            </a:r>
            <a:r>
              <a:rPr sz="750" spc="5" dirty="0">
                <a:solidFill>
                  <a:srgbClr val="171514"/>
                </a:solidFill>
                <a:latin typeface="Microsoft Sans Serif"/>
                <a:cs typeface="Microsoft Sans Serif"/>
              </a:rPr>
              <a:t>6,7 </a:t>
            </a:r>
            <a:r>
              <a:rPr sz="750" spc="30" dirty="0">
                <a:solidFill>
                  <a:srgbClr val="171514"/>
                </a:solidFill>
                <a:latin typeface="Microsoft Sans Serif"/>
                <a:cs typeface="Microsoft Sans Serif"/>
              </a:rPr>
              <a:t>Ω/km, que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distancia </a:t>
            </a:r>
            <a:r>
              <a:rPr sz="750" spc="35" dirty="0">
                <a:solidFill>
                  <a:srgbClr val="171514"/>
                </a:solidFill>
                <a:latin typeface="Microsoft Sans Serif"/>
                <a:cs typeface="Microsoft Sans Serif"/>
              </a:rPr>
              <a:t>entre </a:t>
            </a:r>
            <a:r>
              <a:rPr sz="750" spc="30" dirty="0">
                <a:solidFill>
                  <a:srgbClr val="171514"/>
                </a:solidFill>
                <a:latin typeface="Microsoft Sans Serif"/>
                <a:cs typeface="Microsoft Sans Serif"/>
              </a:rPr>
              <a:t>torres </a:t>
            </a:r>
            <a:r>
              <a:rPr sz="750" dirty="0">
                <a:solidFill>
                  <a:srgbClr val="171514"/>
                </a:solidFill>
                <a:latin typeface="Microsoft Sans Serif"/>
                <a:cs typeface="Microsoft Sans Serif"/>
              </a:rPr>
              <a:t>sucesivas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180 </a:t>
            </a:r>
            <a:r>
              <a:rPr sz="750" spc="75" dirty="0">
                <a:solidFill>
                  <a:srgbClr val="171514"/>
                </a:solidFill>
                <a:latin typeface="Microsoft Sans Serif"/>
                <a:cs typeface="Microsoft Sans Serif"/>
              </a:rPr>
              <a:t>m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base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cada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torre</a:t>
            </a:r>
            <a:r>
              <a:rPr sz="750" spc="-5" dirty="0">
                <a:solidFill>
                  <a:srgbClr val="171514"/>
                </a:solidFill>
                <a:latin typeface="Microsoft Sans Serif"/>
                <a:cs typeface="Microsoft Sans Serif"/>
              </a:rPr>
              <a:t> es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10</a:t>
            </a:r>
            <a:r>
              <a:rPr sz="750" spc="-5" dirty="0">
                <a:solidFill>
                  <a:srgbClr val="171514"/>
                </a:solidFill>
                <a:latin typeface="Microsoft Sans Serif"/>
                <a:cs typeface="Microsoft Sans Serif"/>
              </a:rPr>
              <a:t> Ω.</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ecuación</a:t>
            </a:r>
            <a:r>
              <a:rPr sz="750" spc="-5" dirty="0">
                <a:solidFill>
                  <a:srgbClr val="171514"/>
                </a:solidFill>
                <a:latin typeface="Microsoft Sans Serif"/>
                <a:cs typeface="Microsoft Sans Serif"/>
              </a:rPr>
              <a:t> (4.10) </a:t>
            </a:r>
            <a:r>
              <a:rPr sz="750" spc="30" dirty="0">
                <a:solidFill>
                  <a:srgbClr val="171514"/>
                </a:solidFill>
                <a:latin typeface="Microsoft Sans Serif"/>
                <a:cs typeface="Microsoft Sans Serif"/>
              </a:rPr>
              <a:t>encontramos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endParaRPr sz="750" dirty="0">
              <a:latin typeface="Microsoft Sans Serif"/>
              <a:cs typeface="Microsoft Sans Serif"/>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188200" y="811998"/>
            <a:ext cx="483234" cy="130810"/>
          </a:xfrm>
          <a:custGeom>
            <a:avLst/>
            <a:gdLst/>
            <a:ahLst/>
            <a:cxnLst/>
            <a:rect l="l" t="t" r="r" b="b"/>
            <a:pathLst>
              <a:path w="483235" h="130809">
                <a:moveTo>
                  <a:pt x="482993" y="0"/>
                </a:moveTo>
                <a:lnTo>
                  <a:pt x="76200" y="0"/>
                </a:lnTo>
                <a:lnTo>
                  <a:pt x="45339" y="117182"/>
                </a:lnTo>
                <a:lnTo>
                  <a:pt x="17780" y="78105"/>
                </a:lnTo>
                <a:lnTo>
                  <a:pt x="0" y="87223"/>
                </a:lnTo>
                <a:lnTo>
                  <a:pt x="2032" y="91173"/>
                </a:lnTo>
                <a:lnTo>
                  <a:pt x="11112" y="86525"/>
                </a:lnTo>
                <a:lnTo>
                  <a:pt x="41910" y="130187"/>
                </a:lnTo>
                <a:lnTo>
                  <a:pt x="48475" y="130187"/>
                </a:lnTo>
                <a:lnTo>
                  <a:pt x="81089" y="6350"/>
                </a:lnTo>
                <a:lnTo>
                  <a:pt x="482993" y="6350"/>
                </a:lnTo>
                <a:lnTo>
                  <a:pt x="482993" y="0"/>
                </a:lnTo>
                <a:close/>
              </a:path>
            </a:pathLst>
          </a:custGeom>
          <a:solidFill>
            <a:srgbClr val="000000"/>
          </a:solidFill>
        </p:spPr>
        <p:txBody>
          <a:bodyPr wrap="square" lIns="0" tIns="0" rIns="0" bIns="0" rtlCol="0"/>
          <a:lstStyle/>
          <a:p>
            <a:endParaRPr/>
          </a:p>
        </p:txBody>
      </p:sp>
      <p:pic>
        <p:nvPicPr>
          <p:cNvPr id="3" name="object 3"/>
          <p:cNvPicPr/>
          <p:nvPr/>
        </p:nvPicPr>
        <p:blipFill>
          <a:blip r:embed="rId2" cstate="print"/>
          <a:stretch>
            <a:fillRect/>
          </a:stretch>
        </p:blipFill>
        <p:spPr>
          <a:xfrm>
            <a:off x="7503722" y="1881581"/>
            <a:ext cx="230568" cy="125018"/>
          </a:xfrm>
          <a:prstGeom prst="rect">
            <a:avLst/>
          </a:prstGeom>
        </p:spPr>
      </p:pic>
      <p:sp>
        <p:nvSpPr>
          <p:cNvPr id="4" name="object 4"/>
          <p:cNvSpPr txBox="1"/>
          <p:nvPr/>
        </p:nvSpPr>
        <p:spPr>
          <a:xfrm>
            <a:off x="5337201" y="422280"/>
            <a:ext cx="1760220" cy="120546"/>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Voltajes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paso,</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transferencia</a:t>
            </a:r>
            <a:endParaRPr sz="700">
              <a:latin typeface="Microsoft Sans Serif"/>
              <a:cs typeface="Microsoft Sans Serif"/>
            </a:endParaRPr>
          </a:p>
        </p:txBody>
      </p:sp>
      <p:sp>
        <p:nvSpPr>
          <p:cNvPr id="5" name="object 5"/>
          <p:cNvSpPr txBox="1"/>
          <p:nvPr/>
        </p:nvSpPr>
        <p:spPr>
          <a:xfrm>
            <a:off x="9480005"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43</a:t>
            </a:r>
            <a:endParaRPr sz="900">
              <a:latin typeface="Arial"/>
              <a:cs typeface="Arial"/>
            </a:endParaRPr>
          </a:p>
        </p:txBody>
      </p:sp>
      <p:sp>
        <p:nvSpPr>
          <p:cNvPr id="6" name="object 6"/>
          <p:cNvSpPr txBox="1"/>
          <p:nvPr/>
        </p:nvSpPr>
        <p:spPr>
          <a:xfrm>
            <a:off x="6787339" y="814956"/>
            <a:ext cx="408940" cy="132087"/>
          </a:xfrm>
          <a:prstGeom prst="rect">
            <a:avLst/>
          </a:prstGeom>
        </p:spPr>
        <p:txBody>
          <a:bodyPr vert="horz" wrap="square" lIns="0" tIns="16510" rIns="0" bIns="0" rtlCol="0">
            <a:spAutoFit/>
          </a:bodyPr>
          <a:lstStyle/>
          <a:p>
            <a:pPr marL="38100">
              <a:spcBef>
                <a:spcPts val="130"/>
              </a:spcBef>
            </a:pPr>
            <a:r>
              <a:rPr sz="750" i="1" dirty="0" smtClean="0">
                <a:latin typeface="Arial"/>
                <a:cs typeface="Arial"/>
              </a:rPr>
              <a:t>R</a:t>
            </a:r>
            <a:r>
              <a:rPr lang="es-ES" sz="450" i="1" dirty="0" smtClean="0">
                <a:latin typeface="Arial"/>
                <a:cs typeface="Arial"/>
              </a:rPr>
              <a:t>g</a:t>
            </a:r>
            <a:r>
              <a:rPr sz="750" dirty="0" smtClean="0">
                <a:latin typeface="Microsoft Sans Serif"/>
                <a:cs typeface="Microsoft Sans Serif"/>
              </a:rPr>
              <a:t>=</a:t>
            </a:r>
            <a:r>
              <a:rPr sz="900" baseline="32407" dirty="0" smtClean="0">
                <a:latin typeface="Microsoft Sans Serif"/>
                <a:cs typeface="Microsoft Sans Serif"/>
              </a:rPr>
              <a:t>1</a:t>
            </a:r>
            <a:endParaRPr sz="900" baseline="32407" dirty="0">
              <a:latin typeface="Microsoft Sans Serif"/>
              <a:cs typeface="Microsoft Sans Serif"/>
            </a:endParaRPr>
          </a:p>
        </p:txBody>
      </p:sp>
      <p:sp>
        <p:nvSpPr>
          <p:cNvPr id="7" name="object 7"/>
          <p:cNvSpPr txBox="1"/>
          <p:nvPr/>
        </p:nvSpPr>
        <p:spPr>
          <a:xfrm>
            <a:off x="7105291" y="793749"/>
            <a:ext cx="1011555" cy="159018"/>
          </a:xfrm>
          <a:prstGeom prst="rect">
            <a:avLst/>
          </a:prstGeom>
        </p:spPr>
        <p:txBody>
          <a:bodyPr vert="horz" wrap="square" lIns="0" tIns="12700" rIns="0" bIns="0" rtlCol="0">
            <a:spAutoFit/>
          </a:bodyPr>
          <a:lstStyle/>
          <a:p>
            <a:pPr marL="12700">
              <a:spcBef>
                <a:spcPts val="100"/>
              </a:spcBef>
            </a:pPr>
            <a:r>
              <a:rPr sz="450" strike="sngStrike" spc="5" dirty="0" smtClean="0">
                <a:latin typeface="Microsoft Sans Serif"/>
                <a:cs typeface="Microsoft Sans Serif"/>
              </a:rPr>
              <a:t>2</a:t>
            </a:r>
            <a:r>
              <a:rPr lang="es-ES" sz="450" spc="5" dirty="0" smtClean="0">
                <a:latin typeface="Microsoft Sans Serif"/>
                <a:cs typeface="Microsoft Sans Serif"/>
              </a:rPr>
              <a:t> </a:t>
            </a:r>
            <a:r>
              <a:rPr sz="950" spc="5" dirty="0" smtClean="0">
                <a:latin typeface="Microsoft Sans Serif"/>
                <a:cs typeface="Microsoft Sans Serif"/>
              </a:rPr>
              <a:t>10×1,2</a:t>
            </a:r>
            <a:r>
              <a:rPr sz="950" spc="-40" dirty="0" smtClean="0">
                <a:latin typeface="Microsoft Sans Serif"/>
                <a:cs typeface="Microsoft Sans Serif"/>
              </a:rPr>
              <a:t> </a:t>
            </a:r>
            <a:r>
              <a:rPr sz="950" spc="-15" dirty="0">
                <a:latin typeface="Microsoft Sans Serif"/>
                <a:cs typeface="Microsoft Sans Serif"/>
              </a:rPr>
              <a:t>=</a:t>
            </a:r>
            <a:r>
              <a:rPr sz="950" spc="-40" dirty="0">
                <a:latin typeface="Microsoft Sans Serif"/>
                <a:cs typeface="Microsoft Sans Serif"/>
              </a:rPr>
              <a:t> </a:t>
            </a:r>
            <a:r>
              <a:rPr sz="950" spc="5" dirty="0">
                <a:latin typeface="Microsoft Sans Serif"/>
                <a:cs typeface="Microsoft Sans Serif"/>
              </a:rPr>
              <a:t>1,73Ω</a:t>
            </a:r>
            <a:endParaRPr sz="950" dirty="0">
              <a:latin typeface="Microsoft Sans Serif"/>
              <a:cs typeface="Microsoft Sans Serif"/>
            </a:endParaRPr>
          </a:p>
        </p:txBody>
      </p:sp>
      <p:sp>
        <p:nvSpPr>
          <p:cNvPr id="8" name="object 8"/>
          <p:cNvSpPr txBox="1"/>
          <p:nvPr/>
        </p:nvSpPr>
        <p:spPr>
          <a:xfrm>
            <a:off x="5337126" y="1084579"/>
            <a:ext cx="4210050" cy="1259832"/>
          </a:xfrm>
          <a:prstGeom prst="rect">
            <a:avLst/>
          </a:prstGeom>
        </p:spPr>
        <p:txBody>
          <a:bodyPr vert="horz" wrap="square" lIns="0" tIns="12700" rIns="0" bIns="0" rtlCol="0">
            <a:spAutoFit/>
          </a:bodyPr>
          <a:lstStyle/>
          <a:p>
            <a:pPr marL="12700" marR="5080">
              <a:lnSpc>
                <a:spcPct val="142900"/>
              </a:lnSpc>
              <a:spcBef>
                <a:spcPts val="100"/>
              </a:spcBef>
            </a:pPr>
            <a:r>
              <a:rPr sz="700" dirty="0">
                <a:solidFill>
                  <a:srgbClr val="171514"/>
                </a:solidFill>
                <a:latin typeface="Microsoft Sans Serif"/>
                <a:cs typeface="Microsoft Sans Serif"/>
              </a:rPr>
              <a:t>Esto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muestra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presencia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cable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conduce</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gran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disminución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resistencia</a:t>
            </a:r>
            <a:r>
              <a:rPr sz="700"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a</a:t>
            </a:r>
            <a:r>
              <a:rPr lang="es-ES" sz="70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tierra</a:t>
            </a:r>
            <a:r>
              <a:rPr sz="700" spc="3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 </a:t>
            </a:r>
            <a:r>
              <a:rPr sz="700" spc="5" dirty="0">
                <a:solidFill>
                  <a:srgbClr val="171514"/>
                </a:solidFill>
                <a:latin typeface="Microsoft Sans Serif"/>
                <a:cs typeface="Microsoft Sans Serif"/>
              </a:rPr>
              <a:t>cada </a:t>
            </a:r>
            <a:r>
              <a:rPr sz="700" spc="30" dirty="0">
                <a:solidFill>
                  <a:srgbClr val="171514"/>
                </a:solidFill>
                <a:latin typeface="Microsoft Sans Serif"/>
                <a:cs typeface="Microsoft Sans Serif"/>
              </a:rPr>
              <a:t>torre; </a:t>
            </a:r>
            <a:r>
              <a:rPr sz="700" spc="20" dirty="0">
                <a:solidFill>
                  <a:srgbClr val="171514"/>
                </a:solidFill>
                <a:latin typeface="Microsoft Sans Serif"/>
                <a:cs typeface="Microsoft Sans Serif"/>
              </a:rPr>
              <a:t>esto </a:t>
            </a:r>
            <a:r>
              <a:rPr sz="700" spc="15" dirty="0">
                <a:solidFill>
                  <a:srgbClr val="171514"/>
                </a:solidFill>
                <a:latin typeface="Microsoft Sans Serif"/>
                <a:cs typeface="Microsoft Sans Serif"/>
              </a:rPr>
              <a:t>significa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potenciales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paso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contacto</a:t>
            </a:r>
            <a:r>
              <a:rPr sz="700" spc="25"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25" dirty="0" err="1" smtClean="0">
                <a:solidFill>
                  <a:srgbClr val="171514"/>
                </a:solidFill>
                <a:latin typeface="Microsoft Sans Serif"/>
                <a:cs typeface="Microsoft Sans Serif"/>
              </a:rPr>
              <a:t>reducen</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considerablemente</a:t>
            </a:r>
            <a:r>
              <a:rPr sz="700" spc="20" dirty="0">
                <a:solidFill>
                  <a:srgbClr val="171514"/>
                </a:solidFill>
                <a:latin typeface="Microsoft Sans Serif"/>
                <a:cs typeface="Microsoft Sans Serif"/>
              </a:rPr>
              <a:t>, </a:t>
            </a:r>
            <a:r>
              <a:rPr sz="700" spc="10" dirty="0">
                <a:solidFill>
                  <a:srgbClr val="171514"/>
                </a:solidFill>
                <a:latin typeface="Microsoft Sans Serif"/>
                <a:cs typeface="Microsoft Sans Serif"/>
              </a:rPr>
              <a:t>al </a:t>
            </a:r>
            <a:r>
              <a:rPr sz="700" spc="25" dirty="0">
                <a:solidFill>
                  <a:srgbClr val="171514"/>
                </a:solidFill>
                <a:latin typeface="Microsoft Sans Serif"/>
                <a:cs typeface="Microsoft Sans Serif"/>
              </a:rPr>
              <a:t>igual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peligro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descarga </a:t>
            </a:r>
            <a:r>
              <a:rPr sz="700" spc="20" dirty="0">
                <a:solidFill>
                  <a:srgbClr val="171514"/>
                </a:solidFill>
                <a:latin typeface="Microsoft Sans Serif"/>
                <a:cs typeface="Microsoft Sans Serif"/>
              </a:rPr>
              <a:t>disruptiva. </a:t>
            </a:r>
            <a:r>
              <a:rPr sz="700" spc="-35" dirty="0">
                <a:solidFill>
                  <a:srgbClr val="171514"/>
                </a:solidFill>
                <a:latin typeface="Microsoft Sans Serif"/>
                <a:cs typeface="Microsoft Sans Serif"/>
              </a:rPr>
              <a:t>Si </a:t>
            </a:r>
            <a:r>
              <a:rPr sz="700" dirty="0">
                <a:solidFill>
                  <a:srgbClr val="171514"/>
                </a:solidFill>
                <a:latin typeface="Microsoft Sans Serif"/>
                <a:cs typeface="Microsoft Sans Serif"/>
              </a:rPr>
              <a:t>las </a:t>
            </a:r>
            <a:r>
              <a:rPr sz="700" spc="30" dirty="0">
                <a:solidFill>
                  <a:srgbClr val="171514"/>
                </a:solidFill>
                <a:latin typeface="Microsoft Sans Serif"/>
                <a:cs typeface="Microsoft Sans Serif"/>
              </a:rPr>
              <a:t>torres </a:t>
            </a:r>
            <a:r>
              <a:rPr sz="700" spc="15" dirty="0">
                <a:solidFill>
                  <a:srgbClr val="171514"/>
                </a:solidFill>
                <a:latin typeface="Microsoft Sans Serif"/>
                <a:cs typeface="Microsoft Sans Serif"/>
              </a:rPr>
              <a:t>están </a:t>
            </a:r>
            <a:r>
              <a:rPr sz="700" spc="5" dirty="0">
                <a:solidFill>
                  <a:srgbClr val="171514"/>
                </a:solidFill>
                <a:latin typeface="Microsoft Sans Serif"/>
                <a:cs typeface="Microsoft Sans Serif"/>
              </a:rPr>
              <a:t>cerca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extremos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línea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(menos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2</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km)</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es</a:t>
            </a:r>
            <a:endParaRPr sz="700" dirty="0">
              <a:latin typeface="Microsoft Sans Serif"/>
              <a:cs typeface="Microsoft Sans Serif"/>
            </a:endParaRPr>
          </a:p>
          <a:p>
            <a:pPr>
              <a:lnSpc>
                <a:spcPct val="100000"/>
              </a:lnSpc>
            </a:pPr>
            <a:endParaRPr sz="1200" dirty="0">
              <a:latin typeface="Microsoft Sans Serif"/>
              <a:cs typeface="Microsoft Sans Serif"/>
            </a:endParaRPr>
          </a:p>
          <a:p>
            <a:pPr marL="40005" algn="ctr"/>
            <a:r>
              <a:rPr sz="900" i="1" dirty="0" smtClean="0">
                <a:latin typeface="Arial"/>
                <a:cs typeface="Arial"/>
              </a:rPr>
              <a:t>R</a:t>
            </a:r>
            <a:r>
              <a:rPr lang="es-ES" sz="550" i="1" dirty="0" smtClean="0">
                <a:latin typeface="Arial"/>
                <a:cs typeface="Arial"/>
              </a:rPr>
              <a:t>g</a:t>
            </a:r>
            <a:r>
              <a:rPr sz="900" dirty="0" smtClean="0">
                <a:latin typeface="Microsoft Sans Serif"/>
                <a:cs typeface="Microsoft Sans Serif"/>
              </a:rPr>
              <a:t>=</a:t>
            </a:r>
            <a:r>
              <a:rPr sz="900" i="1" dirty="0" smtClean="0">
                <a:latin typeface="Arial"/>
                <a:cs typeface="Arial"/>
              </a:rPr>
              <a:t>Rr</a:t>
            </a:r>
            <a:endParaRPr sz="900" dirty="0">
              <a:latin typeface="Arial"/>
              <a:cs typeface="Arial"/>
            </a:endParaRPr>
          </a:p>
          <a:p>
            <a:pPr>
              <a:spcBef>
                <a:spcPts val="40"/>
              </a:spcBef>
            </a:pPr>
            <a:endParaRPr sz="1200" dirty="0">
              <a:latin typeface="Arial"/>
              <a:cs typeface="Arial"/>
            </a:endParaRPr>
          </a:p>
          <a:p>
            <a:pPr marL="12700"/>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doble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las </a:t>
            </a:r>
            <a:r>
              <a:rPr sz="800" spc="35" dirty="0">
                <a:solidFill>
                  <a:srgbClr val="171514"/>
                </a:solidFill>
                <a:latin typeface="Microsoft Sans Serif"/>
                <a:cs typeface="Microsoft Sans Serif"/>
              </a:rPr>
              <a:t>torres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más</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distantes</a:t>
            </a:r>
            <a:r>
              <a:rPr sz="800" spc="20" dirty="0">
                <a:solidFill>
                  <a:srgbClr val="171514"/>
                </a:solidFill>
                <a:latin typeface="Microsoft Sans Serif"/>
                <a:cs typeface="Microsoft Sans Serif"/>
              </a:rPr>
              <a:t>.</a:t>
            </a:r>
            <a:endParaRPr sz="800" dirty="0">
              <a:latin typeface="Microsoft Sans Serif"/>
              <a:cs typeface="Microsoft Sans Serif"/>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4707651" y="3477670"/>
            <a:ext cx="5571056" cy="1478899"/>
          </a:xfrm>
          <a:prstGeom prst="rect">
            <a:avLst/>
          </a:prstGeom>
        </p:spPr>
      </p:pic>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403225" y="327025"/>
            <a:ext cx="10134600" cy="689932"/>
          </a:xfrm>
          <a:prstGeom prst="rect">
            <a:avLst/>
          </a:prstGeom>
        </p:spPr>
        <p:txBody>
          <a:bodyPr vert="horz" wrap="square" lIns="0" tIns="12700" rIns="0" bIns="0" rtlCol="0">
            <a:spAutoFit/>
          </a:bodyPr>
          <a:lstStyle/>
          <a:p>
            <a:pPr marL="12700">
              <a:spcBef>
                <a:spcPts val="100"/>
              </a:spcBef>
            </a:pPr>
            <a:r>
              <a:rPr sz="4400" b="1" spc="15" dirty="0" smtClean="0">
                <a:solidFill>
                  <a:srgbClr val="FF0000"/>
                </a:solidFill>
              </a:rPr>
              <a:t>5</a:t>
            </a:r>
            <a:r>
              <a:rPr lang="es-ES" sz="4400" b="1" spc="15" dirty="0" smtClean="0">
                <a:solidFill>
                  <a:srgbClr val="FF0000"/>
                </a:solidFill>
              </a:rPr>
              <a:t> </a:t>
            </a:r>
            <a:r>
              <a:rPr sz="4400" b="1" spc="15" dirty="0" err="1" smtClean="0">
                <a:solidFill>
                  <a:srgbClr val="FF0000"/>
                </a:solidFill>
              </a:rPr>
              <a:t>Sistemas</a:t>
            </a:r>
            <a:r>
              <a:rPr sz="4400" b="1" spc="-25" dirty="0" smtClean="0">
                <a:solidFill>
                  <a:srgbClr val="FF0000"/>
                </a:solidFill>
              </a:rPr>
              <a:t> </a:t>
            </a:r>
            <a:r>
              <a:rPr sz="4400" b="1" spc="55" dirty="0">
                <a:solidFill>
                  <a:srgbClr val="FF0000"/>
                </a:solidFill>
              </a:rPr>
              <a:t>de</a:t>
            </a:r>
            <a:r>
              <a:rPr sz="4400" b="1" spc="-25" dirty="0">
                <a:solidFill>
                  <a:srgbClr val="FF0000"/>
                </a:solidFill>
              </a:rPr>
              <a:t> </a:t>
            </a:r>
            <a:r>
              <a:rPr sz="4400" b="1" spc="55" dirty="0">
                <a:solidFill>
                  <a:srgbClr val="FF0000"/>
                </a:solidFill>
              </a:rPr>
              <a:t>puesta</a:t>
            </a:r>
            <a:r>
              <a:rPr sz="4400" b="1" spc="-20" dirty="0">
                <a:solidFill>
                  <a:srgbClr val="FF0000"/>
                </a:solidFill>
              </a:rPr>
              <a:t> </a:t>
            </a:r>
            <a:r>
              <a:rPr sz="4400" b="1" spc="5" dirty="0">
                <a:solidFill>
                  <a:srgbClr val="FF0000"/>
                </a:solidFill>
              </a:rPr>
              <a:t>a</a:t>
            </a:r>
            <a:r>
              <a:rPr sz="4400" b="1" spc="-25" dirty="0">
                <a:solidFill>
                  <a:srgbClr val="FF0000"/>
                </a:solidFill>
              </a:rPr>
              <a:t> </a:t>
            </a:r>
            <a:r>
              <a:rPr sz="4400" b="1" spc="80" dirty="0">
                <a:solidFill>
                  <a:srgbClr val="FF0000"/>
                </a:solidFill>
              </a:rPr>
              <a:t>tierra</a:t>
            </a:r>
            <a:endParaRPr sz="4400" b="1" dirty="0">
              <a:solidFill>
                <a:srgbClr val="FF0000"/>
              </a:solidFill>
            </a:endParaRPr>
          </a:p>
        </p:txBody>
      </p:sp>
      <p:sp>
        <p:nvSpPr>
          <p:cNvPr id="3" name="object 3"/>
          <p:cNvSpPr txBox="1"/>
          <p:nvPr/>
        </p:nvSpPr>
        <p:spPr>
          <a:xfrm>
            <a:off x="394970" y="1393825"/>
            <a:ext cx="14257655" cy="6368410"/>
          </a:xfrm>
          <a:prstGeom prst="rect">
            <a:avLst/>
          </a:prstGeom>
        </p:spPr>
        <p:txBody>
          <a:bodyPr vert="horz" wrap="square" lIns="0" tIns="12700" rIns="0" bIns="0" rtlCol="0">
            <a:spAutoFit/>
          </a:bodyPr>
          <a:lstStyle/>
          <a:p>
            <a:pPr marL="365125" lvl="1" indent="-365125" algn="just">
              <a:spcBef>
                <a:spcPts val="100"/>
              </a:spcBef>
              <a:buAutoNum type="arabicPeriod"/>
            </a:pPr>
            <a:r>
              <a:rPr sz="2400" b="1" spc="30" dirty="0">
                <a:solidFill>
                  <a:srgbClr val="171514"/>
                </a:solidFill>
                <a:latin typeface="Arial"/>
                <a:cs typeface="Arial"/>
              </a:rPr>
              <a:t>MAGNITUD</a:t>
            </a:r>
            <a:r>
              <a:rPr sz="2400" b="1" spc="-20" dirty="0">
                <a:solidFill>
                  <a:srgbClr val="171514"/>
                </a:solidFill>
                <a:latin typeface="Arial"/>
                <a:cs typeface="Arial"/>
              </a:rPr>
              <a:t> </a:t>
            </a:r>
            <a:r>
              <a:rPr sz="2400" b="1" spc="-50" dirty="0">
                <a:solidFill>
                  <a:srgbClr val="171514"/>
                </a:solidFill>
                <a:latin typeface="Arial"/>
                <a:cs typeface="Arial"/>
              </a:rPr>
              <a:t>DE</a:t>
            </a:r>
            <a:r>
              <a:rPr sz="2400" b="1" spc="-20" dirty="0">
                <a:solidFill>
                  <a:srgbClr val="171514"/>
                </a:solidFill>
                <a:latin typeface="Arial"/>
                <a:cs typeface="Arial"/>
              </a:rPr>
              <a:t> </a:t>
            </a:r>
            <a:r>
              <a:rPr sz="2400" b="1" spc="-45" dirty="0">
                <a:solidFill>
                  <a:srgbClr val="171514"/>
                </a:solidFill>
                <a:latin typeface="Arial"/>
                <a:cs typeface="Arial"/>
              </a:rPr>
              <a:t>LA</a:t>
            </a:r>
            <a:r>
              <a:rPr sz="2400" b="1" spc="-20" dirty="0">
                <a:solidFill>
                  <a:srgbClr val="171514"/>
                </a:solidFill>
                <a:latin typeface="Arial"/>
                <a:cs typeface="Arial"/>
              </a:rPr>
              <a:t> </a:t>
            </a:r>
            <a:r>
              <a:rPr sz="2400" b="1" spc="-35" dirty="0">
                <a:solidFill>
                  <a:srgbClr val="171514"/>
                </a:solidFill>
                <a:latin typeface="Arial"/>
                <a:cs typeface="Arial"/>
              </a:rPr>
              <a:t>RESISTENCIA</a:t>
            </a:r>
            <a:r>
              <a:rPr sz="2400" b="1" spc="-20" dirty="0">
                <a:solidFill>
                  <a:srgbClr val="171514"/>
                </a:solidFill>
                <a:latin typeface="Arial"/>
                <a:cs typeface="Arial"/>
              </a:rPr>
              <a:t> </a:t>
            </a:r>
            <a:r>
              <a:rPr sz="2400" b="1" spc="-35" dirty="0">
                <a:solidFill>
                  <a:srgbClr val="171514"/>
                </a:solidFill>
                <a:latin typeface="Arial"/>
                <a:cs typeface="Arial"/>
              </a:rPr>
              <a:t>A</a:t>
            </a:r>
            <a:r>
              <a:rPr sz="2400" b="1" spc="-20" dirty="0">
                <a:solidFill>
                  <a:srgbClr val="171514"/>
                </a:solidFill>
                <a:latin typeface="Arial"/>
                <a:cs typeface="Arial"/>
              </a:rPr>
              <a:t> </a:t>
            </a:r>
            <a:r>
              <a:rPr sz="2400" b="1" spc="-35" dirty="0" smtClean="0">
                <a:solidFill>
                  <a:srgbClr val="171514"/>
                </a:solidFill>
                <a:latin typeface="Arial"/>
                <a:cs typeface="Arial"/>
              </a:rPr>
              <a:t>TIERRA</a:t>
            </a:r>
            <a:endParaRPr lang="es-ES" sz="2400" b="1" spc="-35" dirty="0" smtClean="0">
              <a:solidFill>
                <a:srgbClr val="171514"/>
              </a:solidFill>
              <a:latin typeface="Arial"/>
              <a:cs typeface="Arial"/>
            </a:endParaRPr>
          </a:p>
          <a:p>
            <a:pPr marL="0" lvl="1" algn="just">
              <a:spcBef>
                <a:spcPts val="100"/>
              </a:spcBef>
              <a:buAutoNum type="arabicPeriod"/>
            </a:pPr>
            <a:endParaRPr sz="2400" dirty="0">
              <a:latin typeface="Arial"/>
              <a:cs typeface="Arial"/>
            </a:endParaRPr>
          </a:p>
          <a:p>
            <a:pPr marR="5080" algn="just">
              <a:spcBef>
                <a:spcPts val="540"/>
              </a:spcBef>
            </a:pPr>
            <a:r>
              <a:rPr sz="2400" spc="-3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valor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ideal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15" dirty="0">
                <a:solidFill>
                  <a:srgbClr val="171514"/>
                </a:solidFill>
                <a:latin typeface="Microsoft Sans Serif"/>
                <a:cs typeface="Microsoft Sans Serif"/>
              </a:rPr>
              <a:t>cero.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Aunque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práctica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esto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nunca</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puede</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lograr</a:t>
            </a:r>
            <a:r>
              <a:rPr sz="2400" spc="30" dirty="0" smtClean="0">
                <a:solidFill>
                  <a:srgbClr val="171514"/>
                </a:solidFill>
                <a:latin typeface="Microsoft Sans Serif"/>
                <a:cs typeface="Microsoft Sans Serif"/>
              </a:rPr>
              <a:t>,</a:t>
            </a:r>
            <a:r>
              <a:rPr lang="es-ES" sz="2400" spc="3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posible </a:t>
            </a:r>
            <a:r>
              <a:rPr sz="2400" spc="35" dirty="0">
                <a:solidFill>
                  <a:srgbClr val="171514"/>
                </a:solidFill>
                <a:latin typeface="Microsoft Sans Serif"/>
                <a:cs typeface="Microsoft Sans Serif"/>
              </a:rPr>
              <a:t>obtener </a:t>
            </a:r>
            <a:r>
              <a:rPr sz="2400" spc="15" dirty="0">
                <a:solidFill>
                  <a:srgbClr val="171514"/>
                </a:solidFill>
                <a:latin typeface="Microsoft Sans Serif"/>
                <a:cs typeface="Microsoft Sans Serif"/>
              </a:rPr>
              <a:t>valores </a:t>
            </a:r>
            <a:r>
              <a:rPr sz="2400" spc="25" dirty="0">
                <a:solidFill>
                  <a:srgbClr val="171514"/>
                </a:solidFill>
                <a:latin typeface="Microsoft Sans Serif"/>
                <a:cs typeface="Microsoft Sans Serif"/>
              </a:rPr>
              <a:t>inferiores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1 </a:t>
            </a:r>
            <a:r>
              <a:rPr sz="2400" spc="-5" dirty="0">
                <a:solidFill>
                  <a:srgbClr val="171514"/>
                </a:solidFill>
                <a:latin typeface="Microsoft Sans Serif"/>
                <a:cs typeface="Microsoft Sans Serif"/>
              </a:rPr>
              <a:t>Ω. </a:t>
            </a:r>
            <a:r>
              <a:rPr sz="2400" spc="-10" dirty="0">
                <a:solidFill>
                  <a:srgbClr val="171514"/>
                </a:solidFill>
                <a:latin typeface="Microsoft Sans Serif"/>
                <a:cs typeface="Microsoft Sans Serif"/>
              </a:rPr>
              <a:t>Sin </a:t>
            </a:r>
            <a:r>
              <a:rPr sz="2400" spc="30" dirty="0">
                <a:solidFill>
                  <a:srgbClr val="171514"/>
                </a:solidFill>
                <a:latin typeface="Microsoft Sans Serif"/>
                <a:cs typeface="Microsoft Sans Serif"/>
              </a:rPr>
              <a:t>embargo, </a:t>
            </a:r>
            <a:r>
              <a:rPr sz="2400" spc="25" dirty="0">
                <a:solidFill>
                  <a:srgbClr val="171514"/>
                </a:solidFill>
                <a:latin typeface="Microsoft Sans Serif"/>
                <a:cs typeface="Microsoft Sans Serif"/>
              </a:rPr>
              <a:t>en muchos </a:t>
            </a:r>
            <a:r>
              <a:rPr sz="2400" spc="-5" dirty="0">
                <a:solidFill>
                  <a:srgbClr val="171514"/>
                </a:solidFill>
                <a:latin typeface="Microsoft Sans Serif"/>
                <a:cs typeface="Microsoft Sans Serif"/>
              </a:rPr>
              <a:t>casos</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no </a:t>
            </a:r>
            <a:r>
              <a:rPr sz="2400" spc="20" dirty="0">
                <a:solidFill>
                  <a:srgbClr val="171514"/>
                </a:solidFill>
                <a:latin typeface="Microsoft Sans Serif"/>
                <a:cs typeface="Microsoft Sans Serif"/>
              </a:rPr>
              <a:t>son </a:t>
            </a:r>
            <a:r>
              <a:rPr sz="2400" spc="10" dirty="0" err="1" smtClean="0">
                <a:solidFill>
                  <a:srgbClr val="171514"/>
                </a:solidFill>
                <a:latin typeface="Microsoft Sans Serif"/>
                <a:cs typeface="Microsoft Sans Serif"/>
              </a:rPr>
              <a:t>necesarios</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valores</a:t>
            </a:r>
            <a:r>
              <a:rPr sz="2400" spc="1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tan </a:t>
            </a:r>
            <a:r>
              <a:rPr sz="2400" spc="10" dirty="0">
                <a:solidFill>
                  <a:srgbClr val="171514"/>
                </a:solidFill>
                <a:latin typeface="Microsoft Sans Serif"/>
                <a:cs typeface="Microsoft Sans Serif"/>
              </a:rPr>
              <a:t>bajos. </a:t>
            </a:r>
            <a:r>
              <a:rPr sz="2400" spc="-20" dirty="0">
                <a:solidFill>
                  <a:srgbClr val="171514"/>
                </a:solidFill>
                <a:latin typeface="Microsoft Sans Serif"/>
                <a:cs typeface="Microsoft Sans Serif"/>
              </a:rPr>
              <a:t>En </a:t>
            </a:r>
            <a:r>
              <a:rPr sz="2400" spc="20" dirty="0">
                <a:solidFill>
                  <a:srgbClr val="171514"/>
                </a:solidFill>
                <a:latin typeface="Microsoft Sans Serif"/>
                <a:cs typeface="Microsoft Sans Serif"/>
              </a:rPr>
              <a:t>general,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valor 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spc="10" dirty="0">
                <a:solidFill>
                  <a:srgbClr val="171514"/>
                </a:solidFill>
                <a:latin typeface="Microsoft Sans Serif"/>
                <a:cs typeface="Microsoft Sans Serif"/>
              </a:rPr>
              <a:t>deseable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inversamente </a:t>
            </a:r>
            <a:r>
              <a:rPr sz="2400" spc="30" dirty="0" err="1">
                <a:solidFill>
                  <a:srgbClr val="171514"/>
                </a:solidFill>
                <a:latin typeface="Microsoft Sans Serif"/>
                <a:cs typeface="Microsoft Sans Serif"/>
              </a:rPr>
              <a:t>proporcional</a:t>
            </a:r>
            <a:r>
              <a:rPr sz="2400" spc="30"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 </a:t>
            </a:r>
            <a:r>
              <a:rPr sz="2400" spc="40" dirty="0">
                <a:solidFill>
                  <a:srgbClr val="171514"/>
                </a:solidFill>
                <a:latin typeface="Microsoft Sans Serif"/>
                <a:cs typeface="Microsoft Sans Serif"/>
              </a:rPr>
              <a:t>magnitud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cortocircuito</a:t>
            </a:r>
            <a:r>
              <a:rPr sz="2400" spc="30" dirty="0">
                <a:solidFill>
                  <a:srgbClr val="171514"/>
                </a:solidFill>
                <a:latin typeface="Microsoft Sans Serif"/>
                <a:cs typeface="Microsoft Sans Serif"/>
              </a:rPr>
              <a:t> que </a:t>
            </a:r>
            <a:r>
              <a:rPr lang="es-ES" sz="2400" spc="25" dirty="0" smtClean="0">
                <a:solidFill>
                  <a:srgbClr val="171514"/>
                </a:solidFill>
                <a:latin typeface="Microsoft Sans Serif"/>
                <a:cs typeface="Microsoft Sans Serif"/>
              </a:rPr>
              <a:t>circula</a:t>
            </a:r>
            <a:r>
              <a:rPr sz="2400" spc="2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es </a:t>
            </a:r>
            <a:r>
              <a:rPr sz="2400" spc="15" dirty="0">
                <a:solidFill>
                  <a:srgbClr val="171514"/>
                </a:solidFill>
                <a:latin typeface="Microsoft Sans Serif"/>
                <a:cs typeface="Microsoft Sans Serif"/>
              </a:rPr>
              <a:t>decir, </a:t>
            </a:r>
            <a:r>
              <a:rPr sz="2400" spc="30" dirty="0">
                <a:solidFill>
                  <a:srgbClr val="171514"/>
                </a:solidFill>
                <a:latin typeface="Microsoft Sans Serif"/>
                <a:cs typeface="Microsoft Sans Serif"/>
              </a:rPr>
              <a:t>cuanto </a:t>
            </a:r>
            <a:r>
              <a:rPr sz="2400" spc="35" dirty="0">
                <a:solidFill>
                  <a:srgbClr val="171514"/>
                </a:solidFill>
                <a:latin typeface="Microsoft Sans Serif"/>
                <a:cs typeface="Microsoft Sans Serif"/>
              </a:rPr>
              <a:t>mayor </a:t>
            </a:r>
            <a:r>
              <a:rPr sz="2400" spc="-5" dirty="0" err="1">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corriente</a:t>
            </a:r>
            <a:r>
              <a:rPr sz="2400" spc="25" dirty="0">
                <a:solidFill>
                  <a:srgbClr val="171514"/>
                </a:solidFill>
                <a:latin typeface="Microsoft Sans Serif"/>
                <a:cs typeface="Microsoft Sans Serif"/>
              </a:rPr>
              <a:t>, </a:t>
            </a:r>
            <a:r>
              <a:rPr sz="2400" spc="45" dirty="0">
                <a:solidFill>
                  <a:srgbClr val="171514"/>
                </a:solidFill>
                <a:latin typeface="Microsoft Sans Serif"/>
                <a:cs typeface="Microsoft Sans Serif"/>
              </a:rPr>
              <a:t>menor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la resistencia. </a:t>
            </a:r>
            <a:r>
              <a:rPr sz="2400" spc="20" dirty="0">
                <a:solidFill>
                  <a:srgbClr val="171514"/>
                </a:solidFill>
                <a:latin typeface="Microsoft Sans Serif"/>
                <a:cs typeface="Microsoft Sans Serif"/>
              </a:rPr>
              <a:t>Dado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reactancia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los </a:t>
            </a:r>
            <a:r>
              <a:rPr sz="2400" spc="5" dirty="0">
                <a:solidFill>
                  <a:srgbClr val="171514"/>
                </a:solidFill>
                <a:latin typeface="Microsoft Sans Serif"/>
                <a:cs typeface="Microsoft Sans Serif"/>
              </a:rPr>
              <a:t>cables </a:t>
            </a:r>
            <a:r>
              <a:rPr sz="2400" spc="-5" dirty="0">
                <a:solidFill>
                  <a:srgbClr val="171514"/>
                </a:solidFill>
                <a:latin typeface="Microsoft Sans Serif"/>
                <a:cs typeface="Microsoft Sans Serif"/>
              </a:rPr>
              <a:t>es </a:t>
            </a:r>
            <a:r>
              <a:rPr sz="2400" spc="45" dirty="0">
                <a:solidFill>
                  <a:srgbClr val="171514"/>
                </a:solidFill>
                <a:latin typeface="Microsoft Sans Serif"/>
                <a:cs typeface="Microsoft Sans Serif"/>
              </a:rPr>
              <a:t>menor</a:t>
            </a:r>
            <a:r>
              <a:rPr sz="2400" spc="4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de </a:t>
            </a:r>
            <a:r>
              <a:rPr sz="240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líneas</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aéreas, </a:t>
            </a:r>
            <a:r>
              <a:rPr sz="2400" dirty="0">
                <a:solidFill>
                  <a:srgbClr val="171514"/>
                </a:solidFill>
                <a:latin typeface="Microsoft Sans Serif"/>
                <a:cs typeface="Microsoft Sans Serif"/>
              </a:rPr>
              <a:t>las </a:t>
            </a:r>
            <a:r>
              <a:rPr sz="2400" spc="25" dirty="0">
                <a:solidFill>
                  <a:srgbClr val="171514"/>
                </a:solidFill>
                <a:latin typeface="Microsoft Sans Serif"/>
                <a:cs typeface="Microsoft Sans Serif"/>
              </a:rPr>
              <a:t>corrientes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cortocircuito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son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mayores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cables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10" dirty="0">
                <a:solidFill>
                  <a:srgbClr val="171514"/>
                </a:solidFill>
                <a:latin typeface="Microsoft Sans Serif"/>
                <a:cs typeface="Microsoft Sans Serif"/>
              </a:rPr>
              <a:t>líneas</a:t>
            </a:r>
            <a:r>
              <a:rPr sz="2400" spc="5" dirty="0">
                <a:solidFill>
                  <a:srgbClr val="171514"/>
                </a:solidFill>
                <a:latin typeface="Microsoft Sans Serif"/>
                <a:cs typeface="Microsoft Sans Serif"/>
              </a:rPr>
              <a:t> </a:t>
            </a:r>
            <a:r>
              <a:rPr sz="2400" spc="5" dirty="0" err="1">
                <a:solidFill>
                  <a:srgbClr val="171514"/>
                </a:solidFill>
                <a:latin typeface="Microsoft Sans Serif"/>
                <a:cs typeface="Microsoft Sans Serif"/>
              </a:rPr>
              <a:t>aéreas</a:t>
            </a:r>
            <a:r>
              <a:rPr sz="2400" spc="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por</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instalaciones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alimentadas</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cables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dirty="0">
                <a:solidFill>
                  <a:srgbClr val="171514"/>
                </a:solidFill>
                <a:latin typeface="Microsoft Sans Serif"/>
                <a:cs typeface="Microsoft Sans Serif"/>
              </a:rPr>
              <a:t> </a:t>
            </a:r>
            <a:r>
              <a:rPr sz="2400" spc="45" dirty="0" err="1">
                <a:solidFill>
                  <a:srgbClr val="171514"/>
                </a:solidFill>
                <a:latin typeface="Microsoft Sans Serif"/>
                <a:cs typeface="Microsoft Sans Serif"/>
              </a:rPr>
              <a:t>menor</a:t>
            </a:r>
            <a:r>
              <a:rPr sz="2400" spc="-5"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lang="es-ES" sz="2400" spc="3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instalaciones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alimentadas</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líneas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aéreas</a:t>
            </a:r>
            <a:r>
              <a:rPr sz="2400" spc="5" dirty="0">
                <a:solidFill>
                  <a:srgbClr val="171514"/>
                </a:solidFill>
                <a:latin typeface="Microsoft Sans Serif"/>
                <a:cs typeface="Microsoft Sans Serif"/>
              </a:rPr>
              <a:t>.</a:t>
            </a:r>
            <a:endParaRPr sz="2400" dirty="0">
              <a:latin typeface="Microsoft Sans Serif"/>
              <a:cs typeface="Microsoft Sans Serif"/>
            </a:endParaRPr>
          </a:p>
          <a:p>
            <a:pPr marR="156845" algn="just"/>
            <a:r>
              <a:rPr sz="2400" spc="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estaciones </a:t>
            </a:r>
            <a:r>
              <a:rPr sz="2400" spc="25" dirty="0">
                <a:solidFill>
                  <a:srgbClr val="171514"/>
                </a:solidFill>
                <a:latin typeface="Microsoft Sans Serif"/>
                <a:cs typeface="Microsoft Sans Serif"/>
              </a:rPr>
              <a:t>generadoras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grandes </a:t>
            </a:r>
            <a:r>
              <a:rPr sz="2400" spc="10" dirty="0">
                <a:solidFill>
                  <a:srgbClr val="171514"/>
                </a:solidFill>
                <a:latin typeface="Microsoft Sans Serif"/>
                <a:cs typeface="Microsoft Sans Serif"/>
              </a:rPr>
              <a:t>subestaciones, la </a:t>
            </a:r>
            <a:r>
              <a:rPr sz="2400" spc="15" dirty="0">
                <a:solidFill>
                  <a:srgbClr val="171514"/>
                </a:solidFill>
                <a:latin typeface="Microsoft Sans Serif"/>
                <a:cs typeface="Microsoft Sans Serif"/>
              </a:rPr>
              <a:t>resistencia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spc="35" dirty="0">
                <a:solidFill>
                  <a:srgbClr val="171514"/>
                </a:solidFill>
                <a:latin typeface="Microsoft Sans Serif"/>
                <a:cs typeface="Microsoft Sans Serif"/>
              </a:rPr>
              <a:t> </a:t>
            </a:r>
            <a:r>
              <a:rPr sz="2400" spc="40" dirty="0">
                <a:solidFill>
                  <a:srgbClr val="171514"/>
                </a:solidFill>
                <a:latin typeface="Microsoft Sans Serif"/>
                <a:cs typeface="Microsoft Sans Serif"/>
              </a:rPr>
              <a:t>no </a:t>
            </a:r>
            <a:r>
              <a:rPr sz="2400" spc="25" dirty="0" err="1" smtClean="0">
                <a:solidFill>
                  <a:srgbClr val="171514"/>
                </a:solidFill>
                <a:latin typeface="Microsoft Sans Serif"/>
                <a:cs typeface="Microsoft Sans Serif"/>
              </a:rPr>
              <a:t>debe</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exceder</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1</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Ω.</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Para </a:t>
            </a:r>
            <a:r>
              <a:rPr sz="2400" spc="20" dirty="0">
                <a:solidFill>
                  <a:srgbClr val="171514"/>
                </a:solidFill>
                <a:latin typeface="Microsoft Sans Serif"/>
                <a:cs typeface="Microsoft Sans Serif"/>
              </a:rPr>
              <a:t>pequeñas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subestaciones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 </a:t>
            </a:r>
            <a:r>
              <a:rPr sz="2400" spc="15" dirty="0">
                <a:solidFill>
                  <a:srgbClr val="171514"/>
                </a:solidFill>
                <a:latin typeface="Microsoft Sans Serif"/>
                <a:cs typeface="Microsoft Sans Serif"/>
              </a:rPr>
              <a:t>instalaciones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industriales,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debería</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ser</a:t>
            </a:r>
            <a:r>
              <a:rPr sz="2400" spc="-10"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normalmente</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inferior</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5</a:t>
            </a:r>
            <a:r>
              <a:rPr sz="2400" spc="-5" dirty="0">
                <a:solidFill>
                  <a:srgbClr val="171514"/>
                </a:solidFill>
                <a:latin typeface="Microsoft Sans Serif"/>
                <a:cs typeface="Microsoft Sans Serif"/>
              </a:rPr>
              <a:t> Ω.</a:t>
            </a:r>
            <a:endParaRPr sz="2400" dirty="0">
              <a:latin typeface="Microsoft Sans Serif"/>
              <a:cs typeface="Microsoft Sans Serif"/>
            </a:endParaRPr>
          </a:p>
          <a:p>
            <a:pPr marR="6350" algn="just">
              <a:spcBef>
                <a:spcPts val="20"/>
              </a:spcBef>
            </a:pPr>
            <a:r>
              <a:rPr sz="2400" spc="-5" dirty="0">
                <a:solidFill>
                  <a:srgbClr val="171514"/>
                </a:solidFill>
                <a:latin typeface="Microsoft Sans Serif"/>
                <a:cs typeface="Microsoft Sans Serif"/>
              </a:rPr>
              <a:t>Cabe </a:t>
            </a:r>
            <a:r>
              <a:rPr sz="2400" spc="35" dirty="0">
                <a:solidFill>
                  <a:srgbClr val="171514"/>
                </a:solidFill>
                <a:latin typeface="Microsoft Sans Serif"/>
                <a:cs typeface="Microsoft Sans Serif"/>
              </a:rPr>
              <a:t>mencionar que </a:t>
            </a:r>
            <a:r>
              <a:rPr sz="2400" dirty="0">
                <a:solidFill>
                  <a:srgbClr val="171514"/>
                </a:solidFill>
                <a:latin typeface="Microsoft Sans Serif"/>
                <a:cs typeface="Microsoft Sans Serif"/>
              </a:rPr>
              <a:t>las </a:t>
            </a:r>
            <a:r>
              <a:rPr sz="2400" spc="10" dirty="0">
                <a:solidFill>
                  <a:srgbClr val="171514"/>
                </a:solidFill>
                <a:latin typeface="Microsoft Sans Serif"/>
                <a:cs typeface="Microsoft Sans Serif"/>
              </a:rPr>
              <a:t>especificaciones </a:t>
            </a:r>
            <a:r>
              <a:rPr sz="2400" spc="25" dirty="0">
                <a:solidFill>
                  <a:srgbClr val="171514"/>
                </a:solidFill>
                <a:latin typeface="Microsoft Sans Serif"/>
                <a:cs typeface="Microsoft Sans Serif"/>
              </a:rPr>
              <a:t>estándar de </a:t>
            </a:r>
            <a:r>
              <a:rPr sz="2400" spc="30" dirty="0">
                <a:solidFill>
                  <a:srgbClr val="171514"/>
                </a:solidFill>
                <a:latin typeface="Microsoft Sans Serif"/>
                <a:cs typeface="Microsoft Sans Serif"/>
              </a:rPr>
              <a:t>muchos </a:t>
            </a:r>
            <a:r>
              <a:rPr sz="2400" spc="5" dirty="0" err="1">
                <a:solidFill>
                  <a:srgbClr val="171514"/>
                </a:solidFill>
                <a:latin typeface="Microsoft Sans Serif"/>
                <a:cs typeface="Microsoft Sans Serif"/>
              </a:rPr>
              <a:t>países</a:t>
            </a:r>
            <a:r>
              <a:rPr sz="2400" spc="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especifican</a:t>
            </a:r>
            <a:r>
              <a:rPr lang="es-ES" sz="2400" spc="15"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el </a:t>
            </a:r>
            <a:r>
              <a:rPr sz="2400" spc="25" dirty="0">
                <a:solidFill>
                  <a:srgbClr val="171514"/>
                </a:solidFill>
                <a:latin typeface="Microsoft Sans Serif"/>
                <a:cs typeface="Microsoft Sans Serif"/>
              </a:rPr>
              <a:t>valor 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spc="35" dirty="0">
                <a:solidFill>
                  <a:srgbClr val="171514"/>
                </a:solidFill>
                <a:latin typeface="Microsoft Sans Serif"/>
                <a:cs typeface="Microsoft Sans Serif"/>
              </a:rPr>
              <a:t>máxima </a:t>
            </a:r>
            <a:r>
              <a:rPr sz="2400" spc="30" dirty="0">
                <a:solidFill>
                  <a:srgbClr val="171514"/>
                </a:solidFill>
                <a:latin typeface="Microsoft Sans Serif"/>
                <a:cs typeface="Microsoft Sans Serif"/>
              </a:rPr>
              <a:t>permisible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ejemplo, en </a:t>
            </a:r>
            <a:r>
              <a:rPr sz="2400" spc="-70" dirty="0">
                <a:solidFill>
                  <a:srgbClr val="171514"/>
                </a:solidFill>
                <a:latin typeface="Microsoft Sans Serif"/>
                <a:cs typeface="Microsoft Sans Serif"/>
              </a:rPr>
              <a:t>EE. </a:t>
            </a:r>
            <a:r>
              <a:rPr sz="2400" spc="-5" dirty="0">
                <a:solidFill>
                  <a:srgbClr val="171514"/>
                </a:solidFill>
                <a:latin typeface="Microsoft Sans Serif"/>
                <a:cs typeface="Microsoft Sans Serif"/>
              </a:rPr>
              <a:t>UU., </a:t>
            </a:r>
            <a:r>
              <a:rPr sz="2400" spc="15" dirty="0" smtClean="0">
                <a:solidFill>
                  <a:srgbClr val="171514"/>
                </a:solidFill>
                <a:latin typeface="Microsoft Sans Serif"/>
                <a:cs typeface="Microsoft Sans Serif"/>
              </a:rPr>
              <a:t>el</a:t>
            </a:r>
            <a:r>
              <a:rPr lang="es-ES" sz="2400" spc="1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Código</a:t>
            </a:r>
            <a:r>
              <a:rPr sz="2400" spc="2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Eléctrico </a:t>
            </a:r>
            <a:r>
              <a:rPr sz="2400" spc="20" dirty="0">
                <a:solidFill>
                  <a:srgbClr val="171514"/>
                </a:solidFill>
                <a:latin typeface="Microsoft Sans Serif"/>
                <a:cs typeface="Microsoft Sans Serif"/>
              </a:rPr>
              <a:t>Nacional </a:t>
            </a:r>
            <a:r>
              <a:rPr sz="2400" spc="-35" dirty="0">
                <a:solidFill>
                  <a:srgbClr val="171514"/>
                </a:solidFill>
                <a:latin typeface="Microsoft Sans Serif"/>
                <a:cs typeface="Microsoft Sans Serif"/>
              </a:rPr>
              <a:t>(NFPA </a:t>
            </a:r>
            <a:r>
              <a:rPr sz="2400" spc="5" dirty="0">
                <a:solidFill>
                  <a:srgbClr val="171514"/>
                </a:solidFill>
                <a:latin typeface="Microsoft Sans Serif"/>
                <a:cs typeface="Microsoft Sans Serif"/>
              </a:rPr>
              <a:t>70: </a:t>
            </a:r>
            <a:r>
              <a:rPr sz="2400" spc="20" dirty="0">
                <a:solidFill>
                  <a:srgbClr val="171514"/>
                </a:solidFill>
                <a:latin typeface="Microsoft Sans Serif"/>
                <a:cs typeface="Microsoft Sans Serif"/>
              </a:rPr>
              <a:t>Código </a:t>
            </a:r>
            <a:r>
              <a:rPr sz="2400" spc="10" dirty="0">
                <a:solidFill>
                  <a:srgbClr val="171514"/>
                </a:solidFill>
                <a:latin typeface="Microsoft Sans Serif"/>
                <a:cs typeface="Microsoft Sans Serif"/>
              </a:rPr>
              <a:t>Eléctrico </a:t>
            </a:r>
            <a:r>
              <a:rPr sz="2400" spc="15" dirty="0">
                <a:solidFill>
                  <a:srgbClr val="171514"/>
                </a:solidFill>
                <a:latin typeface="Microsoft Sans Serif"/>
                <a:cs typeface="Microsoft Sans Serif"/>
              </a:rPr>
              <a:t>Nacional) </a:t>
            </a:r>
            <a:r>
              <a:rPr sz="2400" spc="30" dirty="0">
                <a:solidFill>
                  <a:srgbClr val="171514"/>
                </a:solidFill>
                <a:latin typeface="Microsoft Sans Serif"/>
                <a:cs typeface="Microsoft Sans Serif"/>
              </a:rPr>
              <a:t>recomienda</a:t>
            </a:r>
            <a:r>
              <a:rPr sz="2400" spc="30" dirty="0">
                <a:solidFill>
                  <a:srgbClr val="171514"/>
                </a:solidFill>
                <a:latin typeface="Microsoft Sans Serif"/>
                <a:cs typeface="Microsoft Sans Serif"/>
              </a:rPr>
              <a:t> </a:t>
            </a:r>
            <a:r>
              <a:rPr sz="2400" spc="35" dirty="0">
                <a:solidFill>
                  <a:srgbClr val="171514"/>
                </a:solidFill>
                <a:latin typeface="Microsoft Sans Serif"/>
                <a:cs typeface="Microsoft Sans Serif"/>
              </a:rPr>
              <a:t>que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resistencia</a:t>
            </a:r>
            <a:r>
              <a:rPr sz="2400" spc="-5" dirty="0" smtClean="0">
                <a:solidFill>
                  <a:srgbClr val="171514"/>
                </a:solidFill>
                <a:latin typeface="Microsoft Sans Serif"/>
                <a:cs typeface="Microsoft Sans Serif"/>
              </a:rPr>
              <a:t> </a:t>
            </a:r>
            <a:r>
              <a:rPr sz="2400" spc="45"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supere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25</a:t>
            </a:r>
            <a:r>
              <a:rPr sz="2400" spc="-5" dirty="0">
                <a:solidFill>
                  <a:srgbClr val="171514"/>
                </a:solidFill>
                <a:latin typeface="Microsoft Sans Serif"/>
                <a:cs typeface="Microsoft Sans Serif"/>
              </a:rPr>
              <a:t> Ω,</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mientras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50" dirty="0">
                <a:solidFill>
                  <a:srgbClr val="171514"/>
                </a:solidFill>
                <a:latin typeface="Microsoft Sans Serif"/>
                <a:cs typeface="Microsoft Sans Serif"/>
              </a:rPr>
              <a:t>norma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alemana</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(VDE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0100)</a:t>
            </a:r>
            <a:r>
              <a:rPr sz="2400"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especifica</a:t>
            </a:r>
            <a:r>
              <a:rPr lang="es-ES" sz="2400" spc="1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5</a:t>
            </a:r>
            <a:r>
              <a:rPr sz="2400" spc="-1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Ω</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valor</a:t>
            </a:r>
            <a:r>
              <a:rPr sz="2400" spc="-5" dirty="0">
                <a:solidFill>
                  <a:srgbClr val="171514"/>
                </a:solidFill>
                <a:latin typeface="Microsoft Sans Serif"/>
                <a:cs typeface="Microsoft Sans Serif"/>
              </a:rPr>
              <a:t> </a:t>
            </a:r>
            <a:r>
              <a:rPr sz="2400" spc="35" dirty="0" err="1">
                <a:solidFill>
                  <a:srgbClr val="171514"/>
                </a:solidFill>
                <a:latin typeface="Microsoft Sans Serif"/>
                <a:cs typeface="Microsoft Sans Serif"/>
              </a:rPr>
              <a:t>máximo</a:t>
            </a:r>
            <a:r>
              <a:rPr sz="2400" spc="35" dirty="0" smtClean="0">
                <a:solidFill>
                  <a:srgbClr val="171514"/>
                </a:solidFill>
                <a:latin typeface="Microsoft Sans Serif"/>
                <a:cs typeface="Microsoft Sans Serif"/>
              </a:rPr>
              <a:t>.</a:t>
            </a:r>
            <a:endParaRPr lang="es-ES" sz="2400" spc="35" dirty="0" smtClean="0">
              <a:solidFill>
                <a:srgbClr val="171514"/>
              </a:solidFill>
              <a:latin typeface="Microsoft Sans Serif"/>
              <a:cs typeface="Microsoft Sans Serif"/>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txBox="1"/>
          <p:nvPr/>
        </p:nvSpPr>
        <p:spPr>
          <a:xfrm>
            <a:off x="327025" y="479425"/>
            <a:ext cx="14257655" cy="8115042"/>
          </a:xfrm>
          <a:prstGeom prst="rect">
            <a:avLst/>
          </a:prstGeom>
        </p:spPr>
        <p:txBody>
          <a:bodyPr vert="horz" wrap="square" lIns="0" tIns="12700" rIns="0" bIns="0" rtlCol="0">
            <a:spAutoFit/>
          </a:bodyPr>
          <a:lstStyle/>
          <a:p>
            <a:pPr marL="0" lvl="1" algn="just">
              <a:spcBef>
                <a:spcPts val="685"/>
              </a:spcBef>
              <a:buAutoNum type="arabicPeriod" startAt="2"/>
            </a:pPr>
            <a:r>
              <a:rPr lang="es-ES" sz="2400" b="1" spc="-30" dirty="0" smtClean="0">
                <a:solidFill>
                  <a:srgbClr val="171514"/>
                </a:solidFill>
                <a:latin typeface="Arial"/>
                <a:cs typeface="Arial"/>
              </a:rPr>
              <a:t> </a:t>
            </a:r>
            <a:r>
              <a:rPr sz="2400" b="1" spc="-30" dirty="0" smtClean="0">
                <a:solidFill>
                  <a:srgbClr val="171514"/>
                </a:solidFill>
                <a:latin typeface="Arial"/>
                <a:cs typeface="Arial"/>
              </a:rPr>
              <a:t>ELEMENTOS</a:t>
            </a:r>
            <a:r>
              <a:rPr sz="2400" b="1" spc="-20" dirty="0" smtClean="0">
                <a:solidFill>
                  <a:srgbClr val="171514"/>
                </a:solidFill>
                <a:latin typeface="Arial"/>
                <a:cs typeface="Arial"/>
              </a:rPr>
              <a:t> </a:t>
            </a:r>
            <a:r>
              <a:rPr sz="2400" b="1" spc="-45" dirty="0">
                <a:solidFill>
                  <a:srgbClr val="171514"/>
                </a:solidFill>
                <a:latin typeface="Arial"/>
                <a:cs typeface="Arial"/>
              </a:rPr>
              <a:t>DEL</a:t>
            </a:r>
            <a:r>
              <a:rPr sz="2400" b="1" spc="-20" dirty="0">
                <a:solidFill>
                  <a:srgbClr val="171514"/>
                </a:solidFill>
                <a:latin typeface="Arial"/>
                <a:cs typeface="Arial"/>
              </a:rPr>
              <a:t> </a:t>
            </a:r>
            <a:r>
              <a:rPr sz="2400" b="1" spc="-25" dirty="0">
                <a:solidFill>
                  <a:srgbClr val="171514"/>
                </a:solidFill>
                <a:latin typeface="Arial"/>
                <a:cs typeface="Arial"/>
              </a:rPr>
              <a:t>SISTEMA</a:t>
            </a:r>
            <a:r>
              <a:rPr sz="2400" b="1" spc="-20" dirty="0">
                <a:solidFill>
                  <a:srgbClr val="171514"/>
                </a:solidFill>
                <a:latin typeface="Arial"/>
                <a:cs typeface="Arial"/>
              </a:rPr>
              <a:t> </a:t>
            </a:r>
            <a:r>
              <a:rPr sz="2400" b="1" spc="-45" dirty="0">
                <a:solidFill>
                  <a:srgbClr val="171514"/>
                </a:solidFill>
                <a:latin typeface="Arial"/>
                <a:cs typeface="Arial"/>
              </a:rPr>
              <a:t>DE</a:t>
            </a:r>
            <a:r>
              <a:rPr sz="2400" b="1" spc="-20" dirty="0">
                <a:solidFill>
                  <a:srgbClr val="171514"/>
                </a:solidFill>
                <a:latin typeface="Arial"/>
                <a:cs typeface="Arial"/>
              </a:rPr>
              <a:t> </a:t>
            </a:r>
            <a:r>
              <a:rPr sz="2400" b="1" spc="-45" dirty="0">
                <a:solidFill>
                  <a:srgbClr val="171514"/>
                </a:solidFill>
                <a:latin typeface="Arial"/>
                <a:cs typeface="Arial"/>
              </a:rPr>
              <a:t>PUESTA</a:t>
            </a:r>
            <a:r>
              <a:rPr sz="2400" b="1" spc="-20" dirty="0">
                <a:solidFill>
                  <a:srgbClr val="171514"/>
                </a:solidFill>
                <a:latin typeface="Arial"/>
                <a:cs typeface="Arial"/>
              </a:rPr>
              <a:t> </a:t>
            </a:r>
            <a:r>
              <a:rPr sz="2400" b="1" spc="-30" dirty="0">
                <a:solidFill>
                  <a:srgbClr val="171514"/>
                </a:solidFill>
                <a:latin typeface="Arial"/>
                <a:cs typeface="Arial"/>
              </a:rPr>
              <a:t>A</a:t>
            </a:r>
            <a:r>
              <a:rPr sz="2400" b="1" spc="-20" dirty="0">
                <a:solidFill>
                  <a:srgbClr val="171514"/>
                </a:solidFill>
                <a:latin typeface="Arial"/>
                <a:cs typeface="Arial"/>
              </a:rPr>
              <a:t> </a:t>
            </a:r>
            <a:r>
              <a:rPr sz="2400" b="1" spc="-30" dirty="0" smtClean="0">
                <a:solidFill>
                  <a:srgbClr val="171514"/>
                </a:solidFill>
                <a:latin typeface="Arial"/>
                <a:cs typeface="Arial"/>
              </a:rPr>
              <a:t>TIERRA</a:t>
            </a:r>
            <a:endParaRPr lang="es-ES" sz="2400" b="1" spc="-30" dirty="0" smtClean="0">
              <a:solidFill>
                <a:srgbClr val="171514"/>
              </a:solidFill>
              <a:latin typeface="Arial"/>
              <a:cs typeface="Arial"/>
            </a:endParaRPr>
          </a:p>
          <a:p>
            <a:pPr marL="0" lvl="1" algn="just">
              <a:spcBef>
                <a:spcPts val="685"/>
              </a:spcBef>
              <a:buAutoNum type="arabicPeriod" startAt="2"/>
            </a:pPr>
            <a:endParaRPr sz="2400" dirty="0">
              <a:latin typeface="Arial"/>
              <a:cs typeface="Arial"/>
            </a:endParaRPr>
          </a:p>
          <a:p>
            <a:pPr marR="64135" algn="just">
              <a:spcBef>
                <a:spcPts val="570"/>
              </a:spcBef>
            </a:pP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general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cualquier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consta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siguientes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elementos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a:t>
            </a:r>
            <a:r>
              <a:rPr sz="2400" spc="5" dirty="0" err="1">
                <a:solidFill>
                  <a:srgbClr val="171514"/>
                </a:solidFill>
                <a:latin typeface="Microsoft Sans Serif"/>
                <a:cs typeface="Microsoft Sans Serif"/>
              </a:rPr>
              <a:t>Figuras</a:t>
            </a:r>
            <a:r>
              <a:rPr sz="2400" spc="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5.1</a:t>
            </a:r>
            <a:r>
              <a:rPr lang="es-ES" sz="2400" spc="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5.2):</a:t>
            </a:r>
            <a:endParaRPr sz="2400" dirty="0">
              <a:latin typeface="Microsoft Sans Serif"/>
              <a:cs typeface="Microsoft Sans Serif"/>
            </a:endParaRPr>
          </a:p>
          <a:p>
            <a:pPr marL="457200" marR="290830" lvl="2" indent="-457200" algn="just">
              <a:spcBef>
                <a:spcPts val="5"/>
              </a:spcBef>
              <a:buFont typeface="+mj-lt"/>
              <a:buAutoNum type="arabicPeriod"/>
            </a:pPr>
            <a:r>
              <a:rPr sz="2400" b="1" spc="20" dirty="0" smtClean="0">
                <a:solidFill>
                  <a:srgbClr val="171514"/>
                </a:solidFill>
                <a:latin typeface="Microsoft Sans Serif"/>
                <a:cs typeface="Microsoft Sans Serif"/>
              </a:rPr>
              <a:t>Un</a:t>
            </a:r>
            <a:r>
              <a:rPr sz="2400" b="1" dirty="0" smtClean="0">
                <a:solidFill>
                  <a:srgbClr val="171514"/>
                </a:solidFill>
                <a:latin typeface="Microsoft Sans Serif"/>
                <a:cs typeface="Microsoft Sans Serif"/>
              </a:rPr>
              <a:t> </a:t>
            </a:r>
            <a:r>
              <a:rPr sz="2400" b="1" spc="15" dirty="0">
                <a:solidFill>
                  <a:srgbClr val="171514"/>
                </a:solidFill>
                <a:latin typeface="Microsoft Sans Serif"/>
                <a:cs typeface="Microsoft Sans Serif"/>
              </a:rPr>
              <a:t>área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terreno</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con</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una</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resistividad</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adecuada</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en</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los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electrodos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err="1">
                <a:solidFill>
                  <a:srgbClr val="171514"/>
                </a:solidFill>
                <a:latin typeface="Microsoft Sans Serif"/>
                <a:cs typeface="Microsoft Sans Serif"/>
              </a:rPr>
              <a:t>tierra</a:t>
            </a:r>
            <a:r>
              <a:rPr sz="2400" b="1" spc="5" dirty="0">
                <a:solidFill>
                  <a:srgbClr val="171514"/>
                </a:solidFill>
                <a:latin typeface="Microsoft Sans Serif"/>
                <a:cs typeface="Microsoft Sans Serif"/>
              </a:rPr>
              <a:t> </a:t>
            </a:r>
            <a:r>
              <a:rPr sz="2400" b="1" spc="-5" dirty="0" smtClean="0">
                <a:solidFill>
                  <a:srgbClr val="171514"/>
                </a:solidFill>
                <a:latin typeface="Microsoft Sans Serif"/>
                <a:cs typeface="Microsoft Sans Serif"/>
              </a:rPr>
              <a:t>se</a:t>
            </a:r>
            <a:r>
              <a:rPr lang="es-ES" sz="2400" b="1" spc="-5"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puedan</a:t>
            </a:r>
            <a:r>
              <a:rPr sz="2400" b="1" spc="-10" dirty="0" smtClean="0">
                <a:solidFill>
                  <a:srgbClr val="171514"/>
                </a:solidFill>
                <a:latin typeface="Microsoft Sans Serif"/>
                <a:cs typeface="Microsoft Sans Serif"/>
              </a:rPr>
              <a:t> </a:t>
            </a:r>
            <a:r>
              <a:rPr sz="2400" b="1" spc="15" dirty="0">
                <a:solidFill>
                  <a:srgbClr val="171514"/>
                </a:solidFill>
                <a:latin typeface="Microsoft Sans Serif"/>
                <a:cs typeface="Microsoft Sans Serif"/>
              </a:rPr>
              <a:t>colocar</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o</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enterrar</a:t>
            </a:r>
            <a:r>
              <a:rPr sz="2400" b="1" spc="-5"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fácilmente</a:t>
            </a:r>
            <a:r>
              <a:rPr sz="2400" b="1" spc="20" dirty="0" smtClean="0">
                <a:solidFill>
                  <a:srgbClr val="171514"/>
                </a:solidFill>
                <a:latin typeface="Microsoft Sans Serif"/>
                <a:cs typeface="Microsoft Sans Serif"/>
              </a:rPr>
              <a:t>.</a:t>
            </a:r>
            <a:endParaRPr sz="2400" b="1" dirty="0">
              <a:latin typeface="Microsoft Sans Serif"/>
              <a:cs typeface="Microsoft Sans Serif"/>
            </a:endParaRPr>
          </a:p>
          <a:p>
            <a:pPr marL="457200" lvl="2" indent="-457200" algn="just">
              <a:spcBef>
                <a:spcPts val="470"/>
              </a:spcBef>
              <a:buFont typeface="+mj-lt"/>
              <a:buAutoNum type="arabicPeriod"/>
            </a:pPr>
            <a:r>
              <a:rPr sz="2400" b="1" spc="-5" dirty="0">
                <a:solidFill>
                  <a:srgbClr val="171514"/>
                </a:solidFill>
                <a:latin typeface="Microsoft Sans Serif"/>
                <a:cs typeface="Microsoft Sans Serif"/>
              </a:rPr>
              <a:t>Los </a:t>
            </a:r>
            <a:r>
              <a:rPr sz="2400" b="1" spc="15" dirty="0">
                <a:solidFill>
                  <a:srgbClr val="171514"/>
                </a:solidFill>
                <a:latin typeface="Microsoft Sans Serif"/>
                <a:cs typeface="Microsoft Sans Serif"/>
              </a:rPr>
              <a:t>electrodos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puesta</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 </a:t>
            </a:r>
            <a:r>
              <a:rPr sz="2400" b="1" spc="20" dirty="0" err="1">
                <a:solidFill>
                  <a:srgbClr val="171514"/>
                </a:solidFill>
                <a:latin typeface="Microsoft Sans Serif"/>
                <a:cs typeface="Microsoft Sans Serif"/>
              </a:rPr>
              <a:t>tierra</a:t>
            </a:r>
            <a:r>
              <a:rPr sz="2400" b="1" spc="20" dirty="0" smtClean="0">
                <a:solidFill>
                  <a:srgbClr val="171514"/>
                </a:solidFill>
                <a:latin typeface="Microsoft Sans Serif"/>
                <a:cs typeface="Microsoft Sans Serif"/>
              </a:rPr>
              <a:t>.</a:t>
            </a:r>
            <a:endParaRPr sz="2400" b="1" dirty="0">
              <a:latin typeface="Microsoft Sans Serif"/>
              <a:cs typeface="Microsoft Sans Serif"/>
            </a:endParaRPr>
          </a:p>
          <a:p>
            <a:pPr marL="457200" lvl="2" indent="-457200" algn="just">
              <a:spcBef>
                <a:spcPts val="630"/>
              </a:spcBef>
              <a:buFont typeface="+mj-lt"/>
              <a:buAutoNum type="arabicPeriod"/>
            </a:pPr>
            <a:r>
              <a:rPr sz="2400" b="1" spc="10" dirty="0">
                <a:solidFill>
                  <a:srgbClr val="171514"/>
                </a:solidFill>
                <a:latin typeface="Microsoft Sans Serif"/>
                <a:cs typeface="Microsoft Sans Serif"/>
              </a:rPr>
              <a:t>Articulaciones</a:t>
            </a:r>
            <a:r>
              <a:rPr sz="2400" b="1" spc="10" dirty="0">
                <a:solidFill>
                  <a:srgbClr val="171514"/>
                </a:solidFill>
                <a:latin typeface="Microsoft Sans Serif"/>
                <a:cs typeface="Microsoft Sans Serif"/>
              </a:rPr>
              <a:t>.</a:t>
            </a:r>
            <a:endParaRPr sz="2400" b="1" dirty="0">
              <a:latin typeface="Microsoft Sans Serif"/>
              <a:cs typeface="Microsoft Sans Serif"/>
            </a:endParaRPr>
          </a:p>
          <a:p>
            <a:pPr marL="457200" marR="201930" lvl="2" indent="-457200" algn="just">
              <a:spcBef>
                <a:spcPts val="70"/>
              </a:spcBef>
              <a:buFont typeface="+mj-lt"/>
              <a:buAutoNum type="arabicPeriod"/>
            </a:pPr>
            <a:r>
              <a:rPr sz="2400" b="1" spc="-5" dirty="0">
                <a:solidFill>
                  <a:srgbClr val="171514"/>
                </a:solidFill>
                <a:latin typeface="Microsoft Sans Serif"/>
                <a:cs typeface="Microsoft Sans Serif"/>
              </a:rPr>
              <a:t>Los </a:t>
            </a:r>
            <a:r>
              <a:rPr sz="2400" b="1" spc="25" dirty="0">
                <a:solidFill>
                  <a:srgbClr val="171514"/>
                </a:solidFill>
                <a:latin typeface="Microsoft Sans Serif"/>
                <a:cs typeface="Microsoft Sans Serif"/>
              </a:rPr>
              <a:t>conductores de puesta </a:t>
            </a:r>
            <a:r>
              <a:rPr sz="2400" b="1" dirty="0">
                <a:solidFill>
                  <a:srgbClr val="171514"/>
                </a:solidFill>
                <a:latin typeface="Microsoft Sans Serif"/>
                <a:cs typeface="Microsoft Sans Serif"/>
              </a:rPr>
              <a:t>a </a:t>
            </a:r>
            <a:r>
              <a:rPr sz="2400" b="1" spc="35" dirty="0">
                <a:solidFill>
                  <a:srgbClr val="171514"/>
                </a:solidFill>
                <a:latin typeface="Microsoft Sans Serif"/>
                <a:cs typeface="Microsoft Sans Serif"/>
              </a:rPr>
              <a:t>tierra </a:t>
            </a:r>
            <a:r>
              <a:rPr sz="2400" b="1" spc="30" dirty="0">
                <a:solidFill>
                  <a:srgbClr val="171514"/>
                </a:solidFill>
                <a:latin typeface="Microsoft Sans Serif"/>
                <a:cs typeface="Microsoft Sans Serif"/>
              </a:rPr>
              <a:t>que </a:t>
            </a:r>
            <a:r>
              <a:rPr sz="2400" b="1" spc="20" dirty="0">
                <a:solidFill>
                  <a:srgbClr val="171514"/>
                </a:solidFill>
                <a:latin typeface="Microsoft Sans Serif"/>
                <a:cs typeface="Microsoft Sans Serif"/>
              </a:rPr>
              <a:t>son </a:t>
            </a:r>
            <a:r>
              <a:rPr sz="2400" b="1" spc="15" dirty="0">
                <a:solidFill>
                  <a:srgbClr val="171514"/>
                </a:solidFill>
                <a:latin typeface="Microsoft Sans Serif"/>
                <a:cs typeface="Microsoft Sans Serif"/>
              </a:rPr>
              <a:t>los </a:t>
            </a:r>
            <a:r>
              <a:rPr sz="2400" b="1" spc="25" dirty="0">
                <a:solidFill>
                  <a:srgbClr val="171514"/>
                </a:solidFill>
                <a:latin typeface="Microsoft Sans Serif"/>
                <a:cs typeface="Microsoft Sans Serif"/>
              </a:rPr>
              <a:t>conductores </a:t>
            </a:r>
            <a:r>
              <a:rPr sz="2400" b="1" spc="20" dirty="0" err="1">
                <a:solidFill>
                  <a:srgbClr val="171514"/>
                </a:solidFill>
                <a:latin typeface="Microsoft Sans Serif"/>
                <a:cs typeface="Microsoft Sans Serif"/>
              </a:rPr>
              <a:t>utilizados</a:t>
            </a:r>
            <a:r>
              <a:rPr sz="2400" b="1" spc="20" dirty="0">
                <a:solidFill>
                  <a:srgbClr val="171514"/>
                </a:solidFill>
                <a:latin typeface="Microsoft Sans Serif"/>
                <a:cs typeface="Microsoft Sans Serif"/>
              </a:rPr>
              <a:t> </a:t>
            </a:r>
            <a:r>
              <a:rPr sz="2400" b="1" spc="25" dirty="0" smtClean="0">
                <a:solidFill>
                  <a:srgbClr val="171514"/>
                </a:solidFill>
                <a:latin typeface="Microsoft Sans Serif"/>
                <a:cs typeface="Microsoft Sans Serif"/>
              </a:rPr>
              <a:t>para</a:t>
            </a:r>
            <a:r>
              <a:rPr lang="es-ES" sz="2400" b="1" spc="25"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conectar</a:t>
            </a:r>
            <a:r>
              <a:rPr sz="2400" b="1" spc="20" dirty="0" smtClean="0">
                <a:solidFill>
                  <a:srgbClr val="171514"/>
                </a:solidFill>
                <a:latin typeface="Microsoft Sans Serif"/>
                <a:cs typeface="Microsoft Sans Serif"/>
              </a:rPr>
              <a:t> </a:t>
            </a:r>
            <a:r>
              <a:rPr sz="2400" b="1" spc="15" dirty="0">
                <a:solidFill>
                  <a:srgbClr val="171514"/>
                </a:solidFill>
                <a:latin typeface="Microsoft Sans Serif"/>
                <a:cs typeface="Microsoft Sans Serif"/>
              </a:rPr>
              <a:t>los </a:t>
            </a:r>
            <a:r>
              <a:rPr sz="2400" b="1" spc="25" dirty="0">
                <a:solidFill>
                  <a:srgbClr val="171514"/>
                </a:solidFill>
                <a:latin typeface="Microsoft Sans Serif"/>
                <a:cs typeface="Microsoft Sans Serif"/>
              </a:rPr>
              <a:t>electrodos </a:t>
            </a:r>
            <a:r>
              <a:rPr sz="2400" b="1" spc="35" dirty="0">
                <a:solidFill>
                  <a:srgbClr val="171514"/>
                </a:solidFill>
                <a:latin typeface="Microsoft Sans Serif"/>
                <a:cs typeface="Microsoft Sans Serif"/>
              </a:rPr>
              <a:t>entre </a:t>
            </a:r>
            <a:r>
              <a:rPr sz="2400" b="1" dirty="0">
                <a:solidFill>
                  <a:srgbClr val="171514"/>
                </a:solidFill>
                <a:latin typeface="Microsoft Sans Serif"/>
                <a:cs typeface="Microsoft Sans Serif"/>
              </a:rPr>
              <a:t>sí </a:t>
            </a:r>
            <a:r>
              <a:rPr sz="2400" b="1" spc="5" dirty="0">
                <a:solidFill>
                  <a:srgbClr val="171514"/>
                </a:solidFill>
                <a:latin typeface="Microsoft Sans Serif"/>
                <a:cs typeface="Microsoft Sans Serif"/>
              </a:rPr>
              <a:t>y </a:t>
            </a:r>
            <a:r>
              <a:rPr sz="2400" b="1" spc="20" dirty="0">
                <a:solidFill>
                  <a:srgbClr val="171514"/>
                </a:solidFill>
                <a:latin typeface="Microsoft Sans Serif"/>
                <a:cs typeface="Microsoft Sans Serif"/>
              </a:rPr>
              <a:t>conectar </a:t>
            </a:r>
            <a:r>
              <a:rPr sz="2400" b="1" spc="15" dirty="0">
                <a:solidFill>
                  <a:srgbClr val="171514"/>
                </a:solidFill>
                <a:latin typeface="Microsoft Sans Serif"/>
                <a:cs typeface="Microsoft Sans Serif"/>
              </a:rPr>
              <a:t>los </a:t>
            </a:r>
            <a:r>
              <a:rPr sz="2400" b="1" spc="25" dirty="0">
                <a:solidFill>
                  <a:srgbClr val="171514"/>
                </a:solidFill>
                <a:latin typeface="Microsoft Sans Serif"/>
                <a:cs typeface="Microsoft Sans Serif"/>
              </a:rPr>
              <a:t>electrodos </a:t>
            </a:r>
            <a:r>
              <a:rPr sz="2400" b="1" dirty="0">
                <a:solidFill>
                  <a:srgbClr val="171514"/>
                </a:solidFill>
                <a:latin typeface="Microsoft Sans Serif"/>
                <a:cs typeface="Microsoft Sans Serif"/>
              </a:rPr>
              <a:t>a las </a:t>
            </a:r>
            <a:r>
              <a:rPr sz="2400" b="1" spc="15" dirty="0" err="1">
                <a:solidFill>
                  <a:srgbClr val="171514"/>
                </a:solidFill>
                <a:latin typeface="Microsoft Sans Serif"/>
                <a:cs typeface="Microsoft Sans Serif"/>
              </a:rPr>
              <a:t>disposiciones</a:t>
            </a:r>
            <a:r>
              <a:rPr sz="2400" b="1" spc="15" dirty="0">
                <a:solidFill>
                  <a:srgbClr val="171514"/>
                </a:solidFill>
                <a:latin typeface="Microsoft Sans Serif"/>
                <a:cs typeface="Microsoft Sans Serif"/>
              </a:rPr>
              <a:t> </a:t>
            </a:r>
            <a:r>
              <a:rPr sz="2400" b="1" spc="25" dirty="0" smtClean="0">
                <a:solidFill>
                  <a:srgbClr val="171514"/>
                </a:solidFill>
                <a:latin typeface="Microsoft Sans Serif"/>
                <a:cs typeface="Microsoft Sans Serif"/>
              </a:rPr>
              <a:t>de</a:t>
            </a:r>
            <a:r>
              <a:rPr lang="es-ES" sz="2400" b="1" spc="25"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conexión</a:t>
            </a:r>
            <a:r>
              <a:rPr sz="2400" b="1" dirty="0" smtClean="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o</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directamente</a:t>
            </a:r>
            <a:r>
              <a:rPr sz="2400" b="1" dirty="0">
                <a:solidFill>
                  <a:srgbClr val="171514"/>
                </a:solidFill>
                <a:latin typeface="Microsoft Sans Serif"/>
                <a:cs typeface="Microsoft Sans Serif"/>
              </a:rPr>
              <a:t> a</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los</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equipos</a:t>
            </a:r>
            <a:r>
              <a:rPr sz="2400" b="1" spc="5" dirty="0">
                <a:solidFill>
                  <a:srgbClr val="171514"/>
                </a:solidFill>
                <a:latin typeface="Microsoft Sans Serif"/>
                <a:cs typeface="Microsoft Sans Serif"/>
              </a:rPr>
              <a:t> y</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estructuras</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se</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van</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 </a:t>
            </a:r>
            <a:r>
              <a:rPr sz="2400" b="1" spc="40" dirty="0" err="1" smtClean="0">
                <a:solidFill>
                  <a:srgbClr val="171514"/>
                </a:solidFill>
                <a:latin typeface="Microsoft Sans Serif"/>
                <a:cs typeface="Microsoft Sans Serif"/>
              </a:rPr>
              <a:t>poner</a:t>
            </a:r>
            <a:r>
              <a:rPr lang="es-ES" sz="2400" b="1" spc="40" dirty="0" smtClean="0">
                <a:solidFill>
                  <a:srgbClr val="171514"/>
                </a:solidFill>
                <a:latin typeface="Microsoft Sans Serif"/>
                <a:cs typeface="Microsoft Sans Serif"/>
              </a:rPr>
              <a:t> </a:t>
            </a:r>
            <a:r>
              <a:rPr sz="2400" b="1" dirty="0" smtClean="0">
                <a:solidFill>
                  <a:srgbClr val="171514"/>
                </a:solidFill>
                <a:latin typeface="Microsoft Sans Serif"/>
                <a:cs typeface="Microsoft Sans Serif"/>
              </a:rPr>
              <a:t>a</a:t>
            </a:r>
            <a:r>
              <a:rPr sz="2400" b="1" spc="-10" dirty="0" smtClean="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spc="30" dirty="0">
                <a:solidFill>
                  <a:srgbClr val="171514"/>
                </a:solidFill>
                <a:latin typeface="Microsoft Sans Serif"/>
                <a:cs typeface="Microsoft Sans Serif"/>
              </a:rPr>
              <a:t>.</a:t>
            </a:r>
            <a:endParaRPr sz="2400" b="1" dirty="0">
              <a:latin typeface="Microsoft Sans Serif"/>
              <a:cs typeface="Microsoft Sans Serif"/>
            </a:endParaRPr>
          </a:p>
          <a:p>
            <a:pPr marL="457200" marR="152400" lvl="2" indent="-457200" algn="just">
              <a:spcBef>
                <a:spcPts val="80"/>
              </a:spcBef>
              <a:buFont typeface="+mj-lt"/>
              <a:buAutoNum type="arabicPeriod"/>
            </a:pPr>
            <a:r>
              <a:rPr sz="2400" b="1" spc="10" dirty="0">
                <a:solidFill>
                  <a:srgbClr val="171514"/>
                </a:solidFill>
                <a:latin typeface="Microsoft Sans Serif"/>
                <a:cs typeface="Microsoft Sans Serif"/>
              </a:rPr>
              <a:t>Disposiciones </a:t>
            </a:r>
            <a:r>
              <a:rPr sz="2400" b="1" spc="20" dirty="0">
                <a:solidFill>
                  <a:srgbClr val="171514"/>
                </a:solidFill>
                <a:latin typeface="Microsoft Sans Serif"/>
                <a:cs typeface="Microsoft Sans Serif"/>
              </a:rPr>
              <a:t>de conexión </a:t>
            </a:r>
            <a:r>
              <a:rPr sz="2400" b="1" dirty="0">
                <a:solidFill>
                  <a:srgbClr val="171514"/>
                </a:solidFill>
                <a:latin typeface="Microsoft Sans Serif"/>
                <a:cs typeface="Microsoft Sans Serif"/>
              </a:rPr>
              <a:t>a </a:t>
            </a:r>
            <a:r>
              <a:rPr sz="2400" b="1" spc="25" dirty="0">
                <a:solidFill>
                  <a:srgbClr val="171514"/>
                </a:solidFill>
                <a:latin typeface="Microsoft Sans Serif"/>
                <a:cs typeface="Microsoft Sans Serif"/>
              </a:rPr>
              <a:t>tierra. </a:t>
            </a:r>
            <a:r>
              <a:rPr sz="2400" b="1" spc="-20" dirty="0">
                <a:solidFill>
                  <a:srgbClr val="171514"/>
                </a:solidFill>
                <a:latin typeface="Microsoft Sans Serif"/>
                <a:cs typeface="Microsoft Sans Serif"/>
              </a:rPr>
              <a:t>En </a:t>
            </a:r>
            <a:r>
              <a:rPr sz="2400" b="1" spc="10" dirty="0">
                <a:solidFill>
                  <a:srgbClr val="171514"/>
                </a:solidFill>
                <a:latin typeface="Microsoft Sans Serif"/>
                <a:cs typeface="Microsoft Sans Serif"/>
              </a:rPr>
              <a:t>el </a:t>
            </a:r>
            <a:r>
              <a:rPr sz="2400" b="1" dirty="0">
                <a:solidFill>
                  <a:srgbClr val="171514"/>
                </a:solidFill>
                <a:latin typeface="Microsoft Sans Serif"/>
                <a:cs typeface="Microsoft Sans Serif"/>
              </a:rPr>
              <a:t>caso </a:t>
            </a:r>
            <a:r>
              <a:rPr sz="2400" b="1" spc="20" dirty="0">
                <a:solidFill>
                  <a:srgbClr val="171514"/>
                </a:solidFill>
                <a:latin typeface="Microsoft Sans Serif"/>
                <a:cs typeface="Microsoft Sans Serif"/>
              </a:rPr>
              <a:t>de </a:t>
            </a:r>
            <a:r>
              <a:rPr sz="2400" b="1" spc="15" dirty="0">
                <a:solidFill>
                  <a:srgbClr val="171514"/>
                </a:solidFill>
                <a:latin typeface="Microsoft Sans Serif"/>
                <a:cs typeface="Microsoft Sans Serif"/>
              </a:rPr>
              <a:t>instalaciones </a:t>
            </a:r>
            <a:r>
              <a:rPr sz="2400" b="1" spc="20" dirty="0">
                <a:solidFill>
                  <a:srgbClr val="171514"/>
                </a:solidFill>
                <a:latin typeface="Microsoft Sans Serif"/>
                <a:cs typeface="Microsoft Sans Serif"/>
              </a:rPr>
              <a:t>pequeñas </a:t>
            </a:r>
            <a:r>
              <a:rPr sz="2400" b="1" spc="-5" dirty="0">
                <a:solidFill>
                  <a:srgbClr val="171514"/>
                </a:solidFill>
                <a:latin typeface="Microsoft Sans Serif"/>
                <a:cs typeface="Microsoft Sans Serif"/>
              </a:rPr>
              <a:t>es </a:t>
            </a:r>
            <a:r>
              <a:rPr sz="2400" b="1" spc="20" dirty="0" err="1">
                <a:solidFill>
                  <a:srgbClr val="171514"/>
                </a:solidFill>
                <a:latin typeface="Microsoft Sans Serif"/>
                <a:cs typeface="Microsoft Sans Serif"/>
              </a:rPr>
              <a:t>posible</a:t>
            </a:r>
            <a:r>
              <a:rPr sz="2400" b="1" spc="20" dirty="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utilizar</a:t>
            </a:r>
            <a:r>
              <a:rPr lang="es-ES" sz="2400" b="1" spc="25"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conductores</a:t>
            </a:r>
            <a:r>
              <a:rPr sz="2400" b="1"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puesta</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para</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conectar</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el</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electrodo</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directamente</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al</a:t>
            </a:r>
            <a:r>
              <a:rPr sz="2400" b="1" spc="5" dirty="0">
                <a:solidFill>
                  <a:srgbClr val="171514"/>
                </a:solidFill>
                <a:latin typeface="Microsoft Sans Serif"/>
                <a:cs typeface="Microsoft Sans Serif"/>
              </a:rPr>
              <a:t> </a:t>
            </a:r>
            <a:r>
              <a:rPr sz="2400" b="1" spc="30" dirty="0" err="1">
                <a:solidFill>
                  <a:srgbClr val="171514"/>
                </a:solidFill>
                <a:latin typeface="Microsoft Sans Serif"/>
                <a:cs typeface="Microsoft Sans Serif"/>
              </a:rPr>
              <a:t>equipo</a:t>
            </a:r>
            <a:r>
              <a:rPr sz="2400" b="1" spc="5" dirty="0">
                <a:solidFill>
                  <a:srgbClr val="171514"/>
                </a:solidFill>
                <a:latin typeface="Microsoft Sans Serif"/>
                <a:cs typeface="Microsoft Sans Serif"/>
              </a:rPr>
              <a:t> </a:t>
            </a:r>
            <a:r>
              <a:rPr sz="2400" b="1" dirty="0" smtClean="0">
                <a:solidFill>
                  <a:srgbClr val="171514"/>
                </a:solidFill>
                <a:latin typeface="Microsoft Sans Serif"/>
                <a:cs typeface="Microsoft Sans Serif"/>
              </a:rPr>
              <a:t>a</a:t>
            </a:r>
            <a:r>
              <a:rPr lang="es-ES" sz="2400" b="1" dirty="0" smtClean="0">
                <a:solidFill>
                  <a:srgbClr val="171514"/>
                </a:solidFill>
                <a:latin typeface="Microsoft Sans Serif"/>
                <a:cs typeface="Microsoft Sans Serif"/>
              </a:rPr>
              <a:t> </a:t>
            </a:r>
            <a:r>
              <a:rPr sz="2400" b="1" spc="35" dirty="0" err="1" smtClean="0">
                <a:solidFill>
                  <a:srgbClr val="171514"/>
                </a:solidFill>
                <a:latin typeface="Microsoft Sans Serif"/>
                <a:cs typeface="Microsoft Sans Serif"/>
              </a:rPr>
              <a:t>poner</a:t>
            </a:r>
            <a:r>
              <a:rPr sz="2400" b="1" spc="35" dirty="0" smtClean="0">
                <a:solidFill>
                  <a:srgbClr val="171514"/>
                </a:solidFill>
                <a:latin typeface="Microsoft Sans Serif"/>
                <a:cs typeface="Microsoft Sans Serif"/>
              </a:rPr>
              <a:t> </a:t>
            </a:r>
            <a:r>
              <a:rPr sz="2400" b="1" dirty="0">
                <a:solidFill>
                  <a:srgbClr val="171514"/>
                </a:solidFill>
                <a:latin typeface="Microsoft Sans Serif"/>
                <a:cs typeface="Microsoft Sans Serif"/>
              </a:rPr>
              <a:t>a </a:t>
            </a:r>
            <a:r>
              <a:rPr sz="2400" b="1" spc="25" dirty="0">
                <a:solidFill>
                  <a:srgbClr val="171514"/>
                </a:solidFill>
                <a:latin typeface="Microsoft Sans Serif"/>
                <a:cs typeface="Microsoft Sans Serif"/>
              </a:rPr>
              <a:t>tierra. </a:t>
            </a:r>
            <a:r>
              <a:rPr sz="2400" b="1" spc="-10" dirty="0">
                <a:solidFill>
                  <a:srgbClr val="171514"/>
                </a:solidFill>
                <a:latin typeface="Microsoft Sans Serif"/>
                <a:cs typeface="Microsoft Sans Serif"/>
              </a:rPr>
              <a:t>Sin </a:t>
            </a:r>
            <a:r>
              <a:rPr sz="2400" b="1" spc="30" dirty="0">
                <a:solidFill>
                  <a:srgbClr val="171514"/>
                </a:solidFill>
                <a:latin typeface="Microsoft Sans Serif"/>
                <a:cs typeface="Microsoft Sans Serif"/>
              </a:rPr>
              <a:t>embargo, </a:t>
            </a:r>
            <a:r>
              <a:rPr sz="2400" b="1" spc="20" dirty="0">
                <a:solidFill>
                  <a:srgbClr val="171514"/>
                </a:solidFill>
                <a:latin typeface="Microsoft Sans Serif"/>
                <a:cs typeface="Microsoft Sans Serif"/>
              </a:rPr>
              <a:t>en </a:t>
            </a:r>
            <a:r>
              <a:rPr sz="2400" b="1" spc="10" dirty="0">
                <a:solidFill>
                  <a:srgbClr val="171514"/>
                </a:solidFill>
                <a:latin typeface="Microsoft Sans Serif"/>
                <a:cs typeface="Microsoft Sans Serif"/>
              </a:rPr>
              <a:t>el </a:t>
            </a:r>
            <a:r>
              <a:rPr sz="2400" b="1" dirty="0">
                <a:solidFill>
                  <a:srgbClr val="171514"/>
                </a:solidFill>
                <a:latin typeface="Microsoft Sans Serif"/>
                <a:cs typeface="Microsoft Sans Serif"/>
              </a:rPr>
              <a:t>caso </a:t>
            </a:r>
            <a:r>
              <a:rPr sz="2400" b="1" spc="20" dirty="0">
                <a:solidFill>
                  <a:srgbClr val="171514"/>
                </a:solidFill>
                <a:latin typeface="Microsoft Sans Serif"/>
                <a:cs typeface="Microsoft Sans Serif"/>
              </a:rPr>
              <a:t>de </a:t>
            </a:r>
            <a:r>
              <a:rPr sz="2400" b="1" spc="25" dirty="0">
                <a:solidFill>
                  <a:srgbClr val="171514"/>
                </a:solidFill>
                <a:latin typeface="Microsoft Sans Serif"/>
                <a:cs typeface="Microsoft Sans Serif"/>
              </a:rPr>
              <a:t>grandes </a:t>
            </a:r>
            <a:r>
              <a:rPr sz="2400" b="1" spc="10" dirty="0">
                <a:solidFill>
                  <a:srgbClr val="171514"/>
                </a:solidFill>
                <a:latin typeface="Microsoft Sans Serif"/>
                <a:cs typeface="Microsoft Sans Serif"/>
              </a:rPr>
              <a:t>instalaciones, </a:t>
            </a:r>
            <a:r>
              <a:rPr sz="2400" b="1" spc="-5" dirty="0">
                <a:solidFill>
                  <a:srgbClr val="171514"/>
                </a:solidFill>
                <a:latin typeface="Microsoft Sans Serif"/>
                <a:cs typeface="Microsoft Sans Serif"/>
              </a:rPr>
              <a:t>es </a:t>
            </a:r>
            <a:r>
              <a:rPr sz="2400" b="1" spc="25" dirty="0">
                <a:solidFill>
                  <a:srgbClr val="171514"/>
                </a:solidFill>
                <a:latin typeface="Microsoft Sans Serif"/>
                <a:cs typeface="Microsoft Sans Serif"/>
              </a:rPr>
              <a:t>preferible </a:t>
            </a:r>
            <a:r>
              <a:rPr sz="2400" b="1" spc="30" dirty="0" err="1">
                <a:solidFill>
                  <a:srgbClr val="171514"/>
                </a:solidFill>
                <a:latin typeface="Microsoft Sans Serif"/>
                <a:cs typeface="Microsoft Sans Serif"/>
              </a:rPr>
              <a:t>contar</a:t>
            </a:r>
            <a:r>
              <a:rPr sz="2400" b="1" spc="30" dirty="0">
                <a:solidFill>
                  <a:srgbClr val="171514"/>
                </a:solidFill>
                <a:latin typeface="Microsoft Sans Serif"/>
                <a:cs typeface="Microsoft Sans Serif"/>
              </a:rPr>
              <a:t> </a:t>
            </a:r>
            <a:r>
              <a:rPr sz="2400" b="1" spc="20" dirty="0" smtClean="0">
                <a:solidFill>
                  <a:srgbClr val="171514"/>
                </a:solidFill>
                <a:latin typeface="Microsoft Sans Serif"/>
                <a:cs typeface="Microsoft Sans Serif"/>
              </a:rPr>
              <a:t>con</a:t>
            </a:r>
            <a:r>
              <a:rPr lang="es-ES" sz="2400" b="1" spc="20"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disposiciones</a:t>
            </a:r>
            <a:r>
              <a:rPr sz="2400" b="1" spc="15" dirty="0" smtClean="0">
                <a:solidFill>
                  <a:srgbClr val="171514"/>
                </a:solidFill>
                <a:latin typeface="Microsoft Sans Serif"/>
                <a:cs typeface="Microsoft Sans Serif"/>
              </a:rPr>
              <a:t> </a:t>
            </a:r>
            <a:r>
              <a:rPr sz="2400" b="1" spc="5" dirty="0">
                <a:solidFill>
                  <a:srgbClr val="171514"/>
                </a:solidFill>
                <a:latin typeface="Microsoft Sans Serif"/>
                <a:cs typeface="Microsoft Sans Serif"/>
              </a:rPr>
              <a:t>especiales </a:t>
            </a:r>
            <a:r>
              <a:rPr sz="2400" b="1" spc="30" dirty="0">
                <a:solidFill>
                  <a:srgbClr val="171514"/>
                </a:solidFill>
                <a:latin typeface="Microsoft Sans Serif"/>
                <a:cs typeface="Microsoft Sans Serif"/>
              </a:rPr>
              <a:t>que </a:t>
            </a:r>
            <a:r>
              <a:rPr sz="2400" b="1" spc="15" dirty="0">
                <a:solidFill>
                  <a:srgbClr val="171514"/>
                </a:solidFill>
                <a:latin typeface="Microsoft Sans Serif"/>
                <a:cs typeface="Microsoft Sans Serif"/>
              </a:rPr>
              <a:t>consistan </a:t>
            </a:r>
            <a:r>
              <a:rPr sz="2400" b="1" spc="20" dirty="0">
                <a:solidFill>
                  <a:srgbClr val="171514"/>
                </a:solidFill>
                <a:latin typeface="Microsoft Sans Serif"/>
                <a:cs typeface="Microsoft Sans Serif"/>
              </a:rPr>
              <a:t>en barras </a:t>
            </a:r>
            <a:r>
              <a:rPr sz="2400" b="1" spc="15" dirty="0">
                <a:solidFill>
                  <a:srgbClr val="171514"/>
                </a:solidFill>
                <a:latin typeface="Microsoft Sans Serif"/>
                <a:cs typeface="Microsoft Sans Serif"/>
              </a:rPr>
              <a:t>colectoras </a:t>
            </a:r>
            <a:r>
              <a:rPr sz="2400" b="1" spc="20" dirty="0">
                <a:solidFill>
                  <a:srgbClr val="171514"/>
                </a:solidFill>
                <a:latin typeface="Microsoft Sans Serif"/>
                <a:cs typeface="Microsoft Sans Serif"/>
              </a:rPr>
              <a:t>de </a:t>
            </a:r>
            <a:r>
              <a:rPr sz="2400" b="1" spc="30" dirty="0">
                <a:solidFill>
                  <a:srgbClr val="171514"/>
                </a:solidFill>
                <a:latin typeface="Microsoft Sans Serif"/>
                <a:cs typeface="Microsoft Sans Serif"/>
              </a:rPr>
              <a:t>tierra</a:t>
            </a:r>
            <a:r>
              <a:rPr sz="2400" b="1" spc="30"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 </a:t>
            </a:r>
            <a:r>
              <a:rPr sz="2400" b="1" spc="25" dirty="0" err="1" smtClean="0">
                <a:solidFill>
                  <a:srgbClr val="171514"/>
                </a:solidFill>
                <a:latin typeface="Microsoft Sans Serif"/>
                <a:cs typeface="Microsoft Sans Serif"/>
              </a:rPr>
              <a:t>terminales</a:t>
            </a:r>
            <a:r>
              <a:rPr lang="es-ES" sz="2400" b="1" spc="25"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adecuados</a:t>
            </a:r>
            <a:r>
              <a:rPr sz="2400" b="1"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para</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los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conductores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puesta</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 </a:t>
            </a:r>
            <a:r>
              <a:rPr sz="2400" b="1" dirty="0">
                <a:solidFill>
                  <a:srgbClr val="171514"/>
                </a:solidFill>
                <a:latin typeface="Microsoft Sans Serif"/>
                <a:cs typeface="Microsoft Sans Serif"/>
              </a:rPr>
              <a:t>las </a:t>
            </a:r>
            <a:r>
              <a:rPr sz="2400" b="1" spc="15" dirty="0">
                <a:solidFill>
                  <a:srgbClr val="171514"/>
                </a:solidFill>
                <a:latin typeface="Microsoft Sans Serif"/>
                <a:cs typeface="Microsoft Sans Serif"/>
              </a:rPr>
              <a:t>conexiones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puesta</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0" dirty="0" err="1" smtClean="0">
                <a:solidFill>
                  <a:srgbClr val="171514"/>
                </a:solidFill>
                <a:latin typeface="Microsoft Sans Serif"/>
                <a:cs typeface="Microsoft Sans Serif"/>
              </a:rPr>
              <a:t>los</a:t>
            </a:r>
            <a:r>
              <a:rPr lang="es-ES" sz="2400" b="1" spc="10"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equipos</a:t>
            </a:r>
            <a:r>
              <a:rPr sz="2400" b="1" spc="20"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Estas </a:t>
            </a:r>
            <a:r>
              <a:rPr sz="2400" b="1" spc="20" dirty="0">
                <a:solidFill>
                  <a:srgbClr val="171514"/>
                </a:solidFill>
                <a:latin typeface="Microsoft Sans Serif"/>
                <a:cs typeface="Microsoft Sans Serif"/>
              </a:rPr>
              <a:t>provisiones </a:t>
            </a:r>
            <a:r>
              <a:rPr sz="2400" b="1" spc="25" dirty="0">
                <a:solidFill>
                  <a:srgbClr val="171514"/>
                </a:solidFill>
                <a:latin typeface="Microsoft Sans Serif"/>
                <a:cs typeface="Microsoft Sans Serif"/>
              </a:rPr>
              <a:t>deberían </a:t>
            </a:r>
            <a:r>
              <a:rPr sz="2400" b="1" spc="30" dirty="0">
                <a:solidFill>
                  <a:srgbClr val="171514"/>
                </a:solidFill>
                <a:latin typeface="Microsoft Sans Serif"/>
                <a:cs typeface="Microsoft Sans Serif"/>
              </a:rPr>
              <a:t>montarse </a:t>
            </a:r>
            <a:r>
              <a:rPr sz="2400" b="1" spc="20" dirty="0">
                <a:solidFill>
                  <a:srgbClr val="171514"/>
                </a:solidFill>
                <a:latin typeface="Microsoft Sans Serif"/>
                <a:cs typeface="Microsoft Sans Serif"/>
              </a:rPr>
              <a:t>en </a:t>
            </a:r>
            <a:r>
              <a:rPr sz="2400" b="1" spc="15" dirty="0">
                <a:solidFill>
                  <a:srgbClr val="171514"/>
                </a:solidFill>
                <a:latin typeface="Microsoft Sans Serif"/>
                <a:cs typeface="Microsoft Sans Serif"/>
              </a:rPr>
              <a:t>paredes </a:t>
            </a:r>
            <a:r>
              <a:rPr sz="2400" b="1" spc="30" dirty="0">
                <a:solidFill>
                  <a:srgbClr val="171514"/>
                </a:solidFill>
                <a:latin typeface="Microsoft Sans Serif"/>
                <a:cs typeface="Microsoft Sans Serif"/>
              </a:rPr>
              <a:t>o </a:t>
            </a:r>
            <a:r>
              <a:rPr sz="2400" b="1" spc="25" dirty="0">
                <a:solidFill>
                  <a:srgbClr val="171514"/>
                </a:solidFill>
                <a:latin typeface="Microsoft Sans Serif"/>
                <a:cs typeface="Microsoft Sans Serif"/>
              </a:rPr>
              <a:t>cimientos </a:t>
            </a:r>
            <a:r>
              <a:rPr sz="2400" b="1" spc="20" dirty="0">
                <a:solidFill>
                  <a:srgbClr val="171514"/>
                </a:solidFill>
                <a:latin typeface="Microsoft Sans Serif"/>
                <a:cs typeface="Microsoft Sans Serif"/>
              </a:rPr>
              <a:t>en lugares</a:t>
            </a:r>
            <a:r>
              <a:rPr sz="2400" b="1" spc="2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 </a:t>
            </a:r>
            <a:r>
              <a:rPr sz="2400" b="1" spc="5" dirty="0" err="1" smtClean="0">
                <a:solidFill>
                  <a:srgbClr val="171514"/>
                </a:solidFill>
                <a:latin typeface="Microsoft Sans Serif"/>
                <a:cs typeface="Microsoft Sans Serif"/>
              </a:rPr>
              <a:t>sean</a:t>
            </a:r>
            <a:r>
              <a:rPr lang="es-ES" sz="2400" b="1" spc="5"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fácilmente</a:t>
            </a:r>
            <a:r>
              <a:rPr sz="2400" b="1" spc="-5" dirty="0" smtClean="0">
                <a:solidFill>
                  <a:srgbClr val="171514"/>
                </a:solidFill>
                <a:latin typeface="Microsoft Sans Serif"/>
                <a:cs typeface="Microsoft Sans Serif"/>
              </a:rPr>
              <a:t> </a:t>
            </a:r>
            <a:r>
              <a:rPr sz="2400" b="1" dirty="0">
                <a:solidFill>
                  <a:srgbClr val="171514"/>
                </a:solidFill>
                <a:latin typeface="Microsoft Sans Serif"/>
                <a:cs typeface="Microsoft Sans Serif"/>
              </a:rPr>
              <a:t>accesibles;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esto</a:t>
            </a:r>
            <a:r>
              <a:rPr sz="2400" b="1" spc="-5" dirty="0">
                <a:solidFill>
                  <a:srgbClr val="171514"/>
                </a:solidFill>
                <a:latin typeface="Microsoft Sans Serif"/>
                <a:cs typeface="Microsoft Sans Serif"/>
              </a:rPr>
              <a:t> es </a:t>
            </a:r>
            <a:r>
              <a:rPr sz="2400" b="1" spc="15" dirty="0">
                <a:solidFill>
                  <a:srgbClr val="171514"/>
                </a:solidFill>
                <a:latin typeface="Microsoft Sans Serif"/>
                <a:cs typeface="Microsoft Sans Serif"/>
              </a:rPr>
              <a:t>necesario</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para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propósitos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0" dirty="0" err="1" smtClean="0">
                <a:solidFill>
                  <a:srgbClr val="171514"/>
                </a:solidFill>
                <a:latin typeface="Microsoft Sans Serif"/>
                <a:cs typeface="Microsoft Sans Serif"/>
              </a:rPr>
              <a:t>inspección</a:t>
            </a:r>
            <a:r>
              <a:rPr sz="2400" b="1" spc="10" dirty="0" smtClean="0">
                <a:solidFill>
                  <a:srgbClr val="171514"/>
                </a:solidFill>
                <a:latin typeface="Microsoft Sans Serif"/>
                <a:cs typeface="Microsoft Sans Serif"/>
              </a:rPr>
              <a:t>.</a:t>
            </a:r>
            <a:endParaRPr lang="es-ES" sz="2400" b="1" spc="10" dirty="0" smtClean="0">
              <a:solidFill>
                <a:srgbClr val="171514"/>
              </a:solidFill>
              <a:latin typeface="Microsoft Sans Serif"/>
              <a:cs typeface="Microsoft Sans Serif"/>
            </a:endParaRPr>
          </a:p>
          <a:p>
            <a:pPr marL="457200" marR="152400" lvl="2" indent="-457200" algn="just">
              <a:spcBef>
                <a:spcPts val="80"/>
              </a:spcBef>
              <a:buFont typeface="+mj-lt"/>
              <a:buAutoNum type="arabicPeriod"/>
            </a:pPr>
            <a:r>
              <a:rPr lang="es-ES" sz="2400" b="1" spc="20" dirty="0" smtClean="0">
                <a:solidFill>
                  <a:srgbClr val="171514"/>
                </a:solidFill>
                <a:latin typeface="Microsoft Sans Serif"/>
                <a:cs typeface="Microsoft Sans Serif"/>
              </a:rPr>
              <a:t>Conductores</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puesta</a:t>
            </a:r>
            <a:r>
              <a:rPr lang="es-ES" sz="2400" b="1" dirty="0" smtClean="0">
                <a:solidFill>
                  <a:srgbClr val="171514"/>
                </a:solidFill>
                <a:latin typeface="Microsoft Sans Serif"/>
                <a:cs typeface="Microsoft Sans Serif"/>
              </a:rPr>
              <a:t> a </a:t>
            </a:r>
            <a:r>
              <a:rPr lang="es-ES" sz="2400" b="1" spc="35" dirty="0" smtClean="0">
                <a:solidFill>
                  <a:srgbClr val="171514"/>
                </a:solidFill>
                <a:latin typeface="Microsoft Sans Serif"/>
                <a:cs typeface="Microsoft Sans Serif"/>
              </a:rPr>
              <a:t>tierra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equipos</a:t>
            </a:r>
            <a:r>
              <a:rPr lang="es-ES" sz="2400" b="1" dirty="0" smtClean="0">
                <a:solidFill>
                  <a:srgbClr val="171514"/>
                </a:solidFill>
                <a:latin typeface="Microsoft Sans Serif"/>
                <a:cs typeface="Microsoft Sans Serif"/>
              </a:rPr>
              <a:t> </a:t>
            </a:r>
            <a:r>
              <a:rPr lang="es-ES" sz="2400" b="1" spc="-45" dirty="0" smtClean="0">
                <a:solidFill>
                  <a:srgbClr val="171514"/>
                </a:solidFill>
                <a:latin typeface="Microsoft Sans Serif"/>
                <a:cs typeface="Microsoft Sans Serif"/>
              </a:rPr>
              <a:t>(EGC).</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Estas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son</a:t>
            </a:r>
            <a:r>
              <a:rPr lang="es-ES" sz="2400" b="1" dirty="0" smtClean="0">
                <a:solidFill>
                  <a:srgbClr val="171514"/>
                </a:solidFill>
                <a:latin typeface="Microsoft Sans Serif"/>
                <a:cs typeface="Microsoft Sans Serif"/>
              </a:rPr>
              <a:t> las </a:t>
            </a:r>
            <a:r>
              <a:rPr lang="es-ES" sz="2400" b="1" spc="15" dirty="0" smtClean="0">
                <a:solidFill>
                  <a:srgbClr val="171514"/>
                </a:solidFill>
                <a:latin typeface="Microsoft Sans Serif"/>
                <a:cs typeface="Microsoft Sans Serif"/>
              </a:rPr>
              <a:t>conexiones</a:t>
            </a:r>
            <a:r>
              <a:rPr lang="es-ES" sz="2400" b="1"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entre</a:t>
            </a:r>
            <a:r>
              <a:rPr lang="es-ES" sz="2400" b="1" dirty="0" smtClean="0">
                <a:solidFill>
                  <a:srgbClr val="171514"/>
                </a:solidFill>
                <a:latin typeface="Microsoft Sans Serif"/>
                <a:cs typeface="Microsoft Sans Serif"/>
              </a:rPr>
              <a:t> las </a:t>
            </a:r>
            <a:r>
              <a:rPr lang="es-ES" sz="2400" b="1" spc="25" dirty="0" smtClean="0">
                <a:solidFill>
                  <a:srgbClr val="171514"/>
                </a:solidFill>
                <a:latin typeface="Microsoft Sans Serif"/>
                <a:cs typeface="Microsoft Sans Serif"/>
              </a:rPr>
              <a:t>partes </a:t>
            </a:r>
            <a:r>
              <a:rPr lang="es-ES" sz="2400" b="1" spc="40" dirty="0" smtClean="0">
                <a:solidFill>
                  <a:srgbClr val="171514"/>
                </a:solidFill>
                <a:latin typeface="Microsoft Sans Serif"/>
                <a:cs typeface="Microsoft Sans Serif"/>
              </a:rPr>
              <a:t>no </a:t>
            </a:r>
            <a:r>
              <a:rPr lang="es-ES" sz="2400" b="1" spc="30" dirty="0" smtClean="0">
                <a:solidFill>
                  <a:srgbClr val="171514"/>
                </a:solidFill>
                <a:latin typeface="Microsoft Sans Serif"/>
                <a:cs typeface="Microsoft Sans Serif"/>
              </a:rPr>
              <a:t>portadoras </a:t>
            </a:r>
            <a:r>
              <a:rPr lang="es-ES" sz="2400" b="1" spc="25" dirty="0" smtClean="0">
                <a:solidFill>
                  <a:srgbClr val="171514"/>
                </a:solidFill>
                <a:latin typeface="Microsoft Sans Serif"/>
                <a:cs typeface="Microsoft Sans Serif"/>
              </a:rPr>
              <a:t>de </a:t>
            </a:r>
            <a:r>
              <a:rPr lang="es-ES" sz="2400" b="1" spc="30" dirty="0" smtClean="0">
                <a:solidFill>
                  <a:srgbClr val="171514"/>
                </a:solidFill>
                <a:latin typeface="Microsoft Sans Serif"/>
                <a:cs typeface="Microsoft Sans Serif"/>
              </a:rPr>
              <a:t>corriente </a:t>
            </a:r>
            <a:r>
              <a:rPr lang="es-ES" sz="2400" b="1" spc="20" dirty="0" smtClean="0">
                <a:solidFill>
                  <a:srgbClr val="171514"/>
                </a:solidFill>
                <a:latin typeface="Microsoft Sans Serif"/>
                <a:cs typeface="Microsoft Sans Serif"/>
              </a:rPr>
              <a:t>del </a:t>
            </a:r>
            <a:r>
              <a:rPr lang="es-ES" sz="2400" b="1" spc="30" dirty="0" smtClean="0">
                <a:solidFill>
                  <a:srgbClr val="171514"/>
                </a:solidFill>
                <a:latin typeface="Microsoft Sans Serif"/>
                <a:cs typeface="Microsoft Sans Serif"/>
              </a:rPr>
              <a:t>equipo que </a:t>
            </a:r>
            <a:r>
              <a:rPr lang="es-ES" sz="2400" b="1" spc="-5" dirty="0" smtClean="0">
                <a:solidFill>
                  <a:srgbClr val="171514"/>
                </a:solidFill>
                <a:latin typeface="Microsoft Sans Serif"/>
                <a:cs typeface="Microsoft Sans Serif"/>
              </a:rPr>
              <a:t>se </a:t>
            </a:r>
            <a:r>
              <a:rPr lang="es-ES" sz="2400" b="1" dirty="0" smtClean="0">
                <a:solidFill>
                  <a:srgbClr val="171514"/>
                </a:solidFill>
                <a:latin typeface="Microsoft Sans Serif"/>
                <a:cs typeface="Microsoft Sans Serif"/>
              </a:rPr>
              <a:t>va a </a:t>
            </a:r>
            <a:r>
              <a:rPr lang="es-ES" sz="2400" b="1" spc="35" dirty="0" smtClean="0">
                <a:solidFill>
                  <a:srgbClr val="171514"/>
                </a:solidFill>
                <a:latin typeface="Microsoft Sans Serif"/>
                <a:cs typeface="Microsoft Sans Serif"/>
              </a:rPr>
              <a:t>poner </a:t>
            </a:r>
            <a:r>
              <a:rPr lang="es-ES" sz="2400" b="1" dirty="0" smtClean="0">
                <a:solidFill>
                  <a:srgbClr val="171514"/>
                </a:solidFill>
                <a:latin typeface="Microsoft Sans Serif"/>
                <a:cs typeface="Microsoft Sans Serif"/>
              </a:rPr>
              <a:t>a </a:t>
            </a:r>
            <a:r>
              <a:rPr lang="es-ES" sz="2400" b="1" spc="35" dirty="0" smtClean="0">
                <a:solidFill>
                  <a:srgbClr val="171514"/>
                </a:solidFill>
                <a:latin typeface="Microsoft Sans Serif"/>
                <a:cs typeface="Microsoft Sans Serif"/>
              </a:rPr>
              <a:t>tierra </a:t>
            </a:r>
            <a:r>
              <a:rPr lang="es-ES" sz="2400" b="1" spc="5" dirty="0" smtClean="0">
                <a:solidFill>
                  <a:srgbClr val="171514"/>
                </a:solidFill>
                <a:latin typeface="Microsoft Sans Serif"/>
                <a:cs typeface="Microsoft Sans Serif"/>
              </a:rPr>
              <a:t>y </a:t>
            </a:r>
            <a:r>
              <a:rPr lang="es-ES" sz="2400" b="1" dirty="0" smtClean="0">
                <a:solidFill>
                  <a:srgbClr val="171514"/>
                </a:solidFill>
                <a:latin typeface="Microsoft Sans Serif"/>
                <a:cs typeface="Microsoft Sans Serif"/>
              </a:rPr>
              <a:t>las </a:t>
            </a:r>
            <a:r>
              <a:rPr lang="es-ES" sz="2400" b="1" spc="15" dirty="0" smtClean="0">
                <a:solidFill>
                  <a:srgbClr val="171514"/>
                </a:solidFill>
                <a:latin typeface="Microsoft Sans Serif"/>
                <a:cs typeface="Microsoft Sans Serif"/>
              </a:rPr>
              <a:t>disposiciones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conexión</a:t>
            </a:r>
            <a:r>
              <a:rPr lang="es-ES" sz="2400" b="1" spc="-5"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a</a:t>
            </a:r>
            <a:r>
              <a:rPr lang="es-ES" sz="2400" b="1" spc="-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tierra</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mencionadas</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anteriormente.</a:t>
            </a:r>
            <a:endParaRPr lang="es-ES" sz="2400" b="1" dirty="0" smtClean="0">
              <a:latin typeface="Microsoft Sans Serif"/>
              <a:cs typeface="Microsoft Sans Serif"/>
            </a:endParaRPr>
          </a:p>
          <a:p>
            <a:pPr algn="just">
              <a:spcBef>
                <a:spcPts val="45"/>
              </a:spcBef>
            </a:pPr>
            <a:endParaRPr lang="es-ES" sz="2400" dirty="0" smtClean="0">
              <a:latin typeface="Microsoft Sans Serif"/>
              <a:cs typeface="Microsoft Sans Serif"/>
            </a:endParaRPr>
          </a:p>
        </p:txBody>
      </p:sp>
    </p:spTree>
    <p:extLst>
      <p:ext uri="{BB962C8B-B14F-4D97-AF65-F5344CB8AC3E}">
        <p14:creationId xmlns:p14="http://schemas.microsoft.com/office/powerpoint/2010/main" val="96575002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8" name="object 218"/>
          <p:cNvSpPr txBox="1"/>
          <p:nvPr/>
        </p:nvSpPr>
        <p:spPr>
          <a:xfrm>
            <a:off x="5337175" y="3051335"/>
            <a:ext cx="580390"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5.1</a:t>
            </a:r>
            <a:endParaRPr sz="800">
              <a:latin typeface="Arial"/>
              <a:cs typeface="Arial"/>
            </a:endParaRPr>
          </a:p>
        </p:txBody>
      </p:sp>
      <p:pic>
        <p:nvPicPr>
          <p:cNvPr id="235" name="Imagen 234"/>
          <p:cNvPicPr>
            <a:picLocks noChangeAspect="1"/>
          </p:cNvPicPr>
          <p:nvPr/>
        </p:nvPicPr>
        <p:blipFill>
          <a:blip r:embed="rId2"/>
          <a:stretch>
            <a:fillRect/>
          </a:stretch>
        </p:blipFill>
        <p:spPr>
          <a:xfrm>
            <a:off x="572477" y="708024"/>
            <a:ext cx="6993547" cy="4755303"/>
          </a:xfrm>
          <a:prstGeom prst="rect">
            <a:avLst/>
          </a:prstGeom>
        </p:spPr>
      </p:pic>
      <p:pic>
        <p:nvPicPr>
          <p:cNvPr id="236" name="Imagen 235"/>
          <p:cNvPicPr>
            <a:picLocks noChangeAspect="1"/>
          </p:cNvPicPr>
          <p:nvPr/>
        </p:nvPicPr>
        <p:blipFill>
          <a:blip r:embed="rId3"/>
          <a:stretch>
            <a:fillRect/>
          </a:stretch>
        </p:blipFill>
        <p:spPr>
          <a:xfrm>
            <a:off x="7745901" y="708025"/>
            <a:ext cx="6906724" cy="7391400"/>
          </a:xfrm>
          <a:prstGeom prst="rect">
            <a:avLst/>
          </a:prstGeom>
        </p:spPr>
      </p:pic>
      <p:sp>
        <p:nvSpPr>
          <p:cNvPr id="237" name="Rectángulo 236"/>
          <p:cNvSpPr/>
          <p:nvPr/>
        </p:nvSpPr>
        <p:spPr>
          <a:xfrm>
            <a:off x="256077" y="5323912"/>
            <a:ext cx="7309948" cy="3059812"/>
          </a:xfrm>
          <a:prstGeom prst="rect">
            <a:avLst/>
          </a:prstGeom>
        </p:spPr>
        <p:txBody>
          <a:bodyPr wrap="square">
            <a:spAutoFit/>
          </a:bodyPr>
          <a:lstStyle/>
          <a:p>
            <a:pPr marL="12700" marR="5080" algn="just"/>
            <a:r>
              <a:rPr lang="es-ES" sz="2400" spc="-5" dirty="0" smtClean="0">
                <a:solidFill>
                  <a:srgbClr val="171514"/>
                </a:solidFill>
                <a:latin typeface="Microsoft Sans Serif"/>
                <a:cs typeface="Microsoft Sans Serif"/>
              </a:rPr>
              <a:t>Cabe </a:t>
            </a:r>
            <a:r>
              <a:rPr lang="es-ES" sz="2400" spc="25" dirty="0" smtClean="0">
                <a:solidFill>
                  <a:srgbClr val="171514"/>
                </a:solidFill>
                <a:latin typeface="Microsoft Sans Serif"/>
                <a:cs typeface="Microsoft Sans Serif"/>
              </a:rPr>
              <a:t>mencionar </a:t>
            </a:r>
            <a:r>
              <a:rPr lang="es-ES" sz="2400" spc="15" dirty="0" smtClean="0">
                <a:solidFill>
                  <a:srgbClr val="171514"/>
                </a:solidFill>
                <a:latin typeface="Microsoft Sans Serif"/>
                <a:cs typeface="Microsoft Sans Serif"/>
              </a:rPr>
              <a:t>que, </a:t>
            </a:r>
            <a:r>
              <a:rPr lang="es-ES" sz="2400" dirty="0" smtClean="0">
                <a:solidFill>
                  <a:srgbClr val="171514"/>
                </a:solidFill>
                <a:latin typeface="Microsoft Sans Serif"/>
                <a:cs typeface="Microsoft Sans Serif"/>
              </a:rPr>
              <a:t>a </a:t>
            </a:r>
            <a:r>
              <a:rPr lang="es-ES" sz="2400" spc="20" dirty="0" smtClean="0">
                <a:solidFill>
                  <a:srgbClr val="171514"/>
                </a:solidFill>
                <a:latin typeface="Microsoft Sans Serif"/>
                <a:cs typeface="Microsoft Sans Serif"/>
              </a:rPr>
              <a:t>diferencia de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conductores de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fuente </a:t>
            </a:r>
            <a:r>
              <a:rPr lang="es-ES" sz="2400" spc="20" dirty="0" smtClean="0">
                <a:solidFill>
                  <a:srgbClr val="171514"/>
                </a:solidFill>
                <a:latin typeface="Microsoft Sans Serif"/>
                <a:cs typeface="Microsoft Sans Serif"/>
              </a:rPr>
              <a:t>de alimentación,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puesta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el </a:t>
            </a:r>
            <a:r>
              <a:rPr lang="es-ES" sz="2400" spc="-55" dirty="0" smtClean="0">
                <a:solidFill>
                  <a:srgbClr val="171514"/>
                </a:solidFill>
                <a:latin typeface="Microsoft Sans Serif"/>
                <a:cs typeface="Microsoft Sans Serif"/>
              </a:rPr>
              <a:t>EGC </a:t>
            </a:r>
            <a:r>
              <a:rPr lang="es-ES" sz="2400" spc="35" dirty="0" smtClean="0">
                <a:solidFill>
                  <a:srgbClr val="171514"/>
                </a:solidFill>
                <a:latin typeface="Microsoft Sans Serif"/>
                <a:cs typeface="Microsoft Sans Serif"/>
              </a:rPr>
              <a:t>no</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están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protegidos</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por</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interruptores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o</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fusibles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línea.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Por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lo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tanto,</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necesario</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asegurarse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sus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áreas </a:t>
            </a:r>
            <a:r>
              <a:rPr lang="es-ES" sz="2400" spc="15" dirty="0" smtClean="0">
                <a:solidFill>
                  <a:srgbClr val="171514"/>
                </a:solidFill>
                <a:latin typeface="Microsoft Sans Serif"/>
                <a:cs typeface="Microsoft Sans Serif"/>
              </a:rPr>
              <a:t>transversales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transportarán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seguridad</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corrientes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falla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durante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su</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duración.</a:t>
            </a:r>
            <a:endParaRPr lang="es-ES" sz="2400" dirty="0" smtClean="0">
              <a:latin typeface="Microsoft Sans Serif"/>
              <a:cs typeface="Microsoft Sans Serif"/>
            </a:endParaRPr>
          </a:p>
          <a:p>
            <a:pPr marL="457200" marR="152400" lvl="2" indent="-457200" algn="just">
              <a:spcBef>
                <a:spcPts val="80"/>
              </a:spcBef>
              <a:buFont typeface="+mj-lt"/>
              <a:buAutoNum type="arabicPeriod"/>
            </a:pPr>
            <a:endParaRPr lang="es-ES" sz="2400" b="1" dirty="0">
              <a:latin typeface="Microsoft Sans Serif"/>
              <a:cs typeface="Microsoft Sans Serif"/>
            </a:endParaRPr>
          </a:p>
        </p:txBody>
      </p:sp>
      <p:sp>
        <p:nvSpPr>
          <p:cNvPr id="238" name="object 219"/>
          <p:cNvSpPr txBox="1"/>
          <p:nvPr/>
        </p:nvSpPr>
        <p:spPr>
          <a:xfrm>
            <a:off x="232582" y="4089536"/>
            <a:ext cx="4226903" cy="628377"/>
          </a:xfrm>
          <a:prstGeom prst="rect">
            <a:avLst/>
          </a:prstGeom>
        </p:spPr>
        <p:txBody>
          <a:bodyPr vert="horz" wrap="square" lIns="0" tIns="12700" rIns="0" bIns="0" rtlCol="0">
            <a:spAutoFit/>
          </a:bodyPr>
          <a:lstStyle/>
          <a:p>
            <a:pPr marL="12700" algn="ctr">
              <a:spcBef>
                <a:spcPts val="100"/>
              </a:spcBef>
            </a:pPr>
            <a:r>
              <a:rPr lang="es-ES" sz="2000" b="1" spc="10" dirty="0" smtClean="0">
                <a:solidFill>
                  <a:srgbClr val="171514"/>
                </a:solidFill>
                <a:latin typeface="Microsoft Sans Serif"/>
                <a:cs typeface="Microsoft Sans Serif"/>
              </a:rPr>
              <a:t>FIGURA 5.1 </a:t>
            </a:r>
            <a:r>
              <a:rPr lang="es-ES" sz="2000" spc="10" dirty="0" smtClean="0">
                <a:solidFill>
                  <a:srgbClr val="171514"/>
                </a:solidFill>
                <a:latin typeface="Microsoft Sans Serif"/>
                <a:cs typeface="Microsoft Sans Serif"/>
              </a:rPr>
              <a:t>Elementos de un sistema de puesta a tierra.</a:t>
            </a:r>
            <a:endParaRPr sz="2000" dirty="0">
              <a:latin typeface="Microsoft Sans Serif"/>
              <a:cs typeface="Microsoft Sans Serif"/>
            </a:endParaRPr>
          </a:p>
        </p:txBody>
      </p:sp>
      <p:sp>
        <p:nvSpPr>
          <p:cNvPr id="239" name="object 234"/>
          <p:cNvSpPr txBox="1"/>
          <p:nvPr/>
        </p:nvSpPr>
        <p:spPr>
          <a:xfrm>
            <a:off x="8937625" y="307509"/>
            <a:ext cx="497459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 </a:t>
            </a:r>
            <a:r>
              <a:rPr sz="2000" b="1" spc="10" dirty="0" smtClean="0">
                <a:solidFill>
                  <a:srgbClr val="171514"/>
                </a:solidFill>
                <a:latin typeface="Arial"/>
                <a:cs typeface="Arial"/>
              </a:rPr>
              <a:t>5.2</a:t>
            </a:r>
            <a:r>
              <a:rPr lang="es-ES" sz="2000" b="1" spc="10" dirty="0" smtClean="0">
                <a:solidFill>
                  <a:srgbClr val="171514"/>
                </a:solidFill>
                <a:latin typeface="Arial"/>
                <a:cs typeface="Arial"/>
              </a:rPr>
              <a:t> </a:t>
            </a:r>
            <a:r>
              <a:rPr sz="2000" spc="10" dirty="0" err="1" smtClean="0">
                <a:solidFill>
                  <a:srgbClr val="171514"/>
                </a:solidFill>
                <a:latin typeface="Microsoft Sans Serif"/>
                <a:cs typeface="Microsoft Sans Serif"/>
              </a:rPr>
              <a:t>Elementos</a:t>
            </a:r>
            <a:r>
              <a:rPr sz="2000" spc="5"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40" dirty="0">
                <a:solidFill>
                  <a:srgbClr val="171514"/>
                </a:solidFill>
                <a:latin typeface="Microsoft Sans Serif"/>
                <a:cs typeface="Microsoft Sans Serif"/>
              </a:rPr>
              <a:t>un</a:t>
            </a:r>
            <a:r>
              <a:rPr sz="2000" spc="5" dirty="0">
                <a:solidFill>
                  <a:srgbClr val="171514"/>
                </a:solidFill>
                <a:latin typeface="Microsoft Sans Serif"/>
                <a:cs typeface="Microsoft Sans Serif"/>
              </a:rPr>
              <a:t> </a:t>
            </a:r>
            <a:r>
              <a:rPr sz="2000" spc="15" dirty="0">
                <a:solidFill>
                  <a:srgbClr val="171514"/>
                </a:solidFill>
                <a:latin typeface="Microsoft Sans Serif"/>
                <a:cs typeface="Microsoft Sans Serif"/>
              </a:rPr>
              <a:t>sistema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abastecimiento</a:t>
            </a:r>
            <a:r>
              <a:rPr sz="2000" spc="5" dirty="0">
                <a:solidFill>
                  <a:srgbClr val="171514"/>
                </a:solidFill>
                <a:latin typeface="Microsoft Sans Serif"/>
                <a:cs typeface="Microsoft Sans Serif"/>
              </a:rPr>
              <a:t> </a:t>
            </a:r>
            <a:r>
              <a:rPr sz="2000" spc="10" dirty="0">
                <a:solidFill>
                  <a:srgbClr val="171514"/>
                </a:solidFill>
                <a:latin typeface="Microsoft Sans Serif"/>
                <a:cs typeface="Microsoft Sans Serif"/>
              </a:rPr>
              <a:t>(residencial</a:t>
            </a:r>
            <a:r>
              <a:rPr sz="2000" spc="5" dirty="0">
                <a:solidFill>
                  <a:srgbClr val="171514"/>
                </a:solidFill>
                <a:latin typeface="Microsoft Sans Serif"/>
                <a:cs typeface="Microsoft Sans Serif"/>
              </a:rPr>
              <a:t> </a:t>
            </a:r>
            <a:r>
              <a:rPr sz="2000" spc="30" dirty="0">
                <a:solidFill>
                  <a:srgbClr val="171514"/>
                </a:solidFill>
                <a:latin typeface="Microsoft Sans Serif"/>
                <a:cs typeface="Microsoft Sans Serif"/>
              </a:rPr>
              <a:t>o</a:t>
            </a:r>
            <a:r>
              <a:rPr sz="2000" dirty="0">
                <a:solidFill>
                  <a:srgbClr val="171514"/>
                </a:solidFill>
                <a:latin typeface="Microsoft Sans Serif"/>
                <a:cs typeface="Microsoft Sans Serif"/>
              </a:rPr>
              <a:t> </a:t>
            </a:r>
            <a:r>
              <a:rPr sz="2000" spc="10" dirty="0">
                <a:solidFill>
                  <a:srgbClr val="171514"/>
                </a:solidFill>
                <a:latin typeface="Microsoft Sans Serif"/>
                <a:cs typeface="Microsoft Sans Serif"/>
              </a:rPr>
              <a:t>comercial</a:t>
            </a:r>
            <a:r>
              <a:rPr sz="2000" spc="10" dirty="0">
                <a:solidFill>
                  <a:srgbClr val="171514"/>
                </a:solidFill>
                <a:latin typeface="Microsoft Sans Serif"/>
                <a:cs typeface="Microsoft Sans Serif"/>
              </a:rPr>
              <a:t>).</a:t>
            </a:r>
            <a:endParaRPr sz="2000" dirty="0">
              <a:latin typeface="Microsoft Sans Serif"/>
              <a:cs typeface="Microsoft Sans Serif"/>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327025"/>
            <a:ext cx="14478000" cy="8050922"/>
          </a:xfrm>
          <a:prstGeom prst="rect">
            <a:avLst/>
          </a:prstGeom>
        </p:spPr>
        <p:txBody>
          <a:bodyPr vert="horz" wrap="square" lIns="0" tIns="12700" rIns="0" bIns="0" rtlCol="0">
            <a:spAutoFit/>
          </a:bodyPr>
          <a:lstStyle/>
          <a:p>
            <a:pPr marL="0" lvl="2" algn="just">
              <a:spcBef>
                <a:spcPts val="100"/>
              </a:spcBef>
            </a:pPr>
            <a:r>
              <a:rPr lang="es-ES" sz="2400" b="1" spc="25" dirty="0" smtClean="0">
                <a:solidFill>
                  <a:srgbClr val="171514"/>
                </a:solidFill>
                <a:latin typeface="Arial"/>
                <a:cs typeface="Arial"/>
              </a:rPr>
              <a:t>2.1 El Área del Terreno</a:t>
            </a:r>
            <a:endParaRPr lang="es-ES" sz="2400" b="1" spc="10" dirty="0" smtClean="0">
              <a:solidFill>
                <a:srgbClr val="171514"/>
              </a:solidFill>
              <a:latin typeface="Arial"/>
              <a:cs typeface="Arial"/>
            </a:endParaRPr>
          </a:p>
          <a:p>
            <a:pPr marL="0" lvl="2" indent="11113" algn="just">
              <a:spcBef>
                <a:spcPts val="100"/>
              </a:spcBef>
              <a:buAutoNum type="arabicPeriod"/>
            </a:pPr>
            <a:endParaRPr sz="2400" dirty="0">
              <a:latin typeface="Arial"/>
              <a:cs typeface="Arial"/>
            </a:endParaRPr>
          </a:p>
          <a:p>
            <a:pPr marR="41275" indent="11113" algn="just">
              <a:spcBef>
                <a:spcPts val="580"/>
              </a:spcBef>
            </a:pPr>
            <a:r>
              <a:rPr sz="2400" spc="-35" dirty="0">
                <a:solidFill>
                  <a:srgbClr val="171514"/>
                </a:solidFill>
                <a:latin typeface="Microsoft Sans Serif"/>
                <a:cs typeface="Microsoft Sans Serif"/>
              </a:rPr>
              <a:t>El </a:t>
            </a:r>
            <a:r>
              <a:rPr sz="2400" spc="35" dirty="0">
                <a:solidFill>
                  <a:srgbClr val="171514"/>
                </a:solidFill>
                <a:latin typeface="Microsoft Sans Serif"/>
                <a:cs typeface="Microsoft Sans Serif"/>
              </a:rPr>
              <a:t>terreno </a:t>
            </a:r>
            <a:r>
              <a:rPr sz="2400" spc="25" dirty="0">
                <a:solidFill>
                  <a:srgbClr val="171514"/>
                </a:solidFill>
                <a:latin typeface="Microsoft Sans Serif"/>
                <a:cs typeface="Microsoft Sans Serif"/>
              </a:rPr>
              <a:t>debe </a:t>
            </a:r>
            <a:r>
              <a:rPr sz="2400" spc="15" dirty="0">
                <a:solidFill>
                  <a:srgbClr val="171514"/>
                </a:solidFill>
                <a:latin typeface="Microsoft Sans Serif"/>
                <a:cs typeface="Microsoft Sans Serif"/>
              </a:rPr>
              <a:t>ser </a:t>
            </a:r>
            <a:r>
              <a:rPr sz="2400" spc="35" dirty="0">
                <a:solidFill>
                  <a:srgbClr val="171514"/>
                </a:solidFill>
                <a:latin typeface="Microsoft Sans Serif"/>
                <a:cs typeface="Microsoft Sans Serif"/>
              </a:rPr>
              <a:t>apto </a:t>
            </a:r>
            <a:r>
              <a:rPr sz="2400" spc="25" dirty="0">
                <a:solidFill>
                  <a:srgbClr val="171514"/>
                </a:solidFill>
                <a:latin typeface="Microsoft Sans Serif"/>
                <a:cs typeface="Microsoft Sans Serif"/>
              </a:rPr>
              <a:t>para </a:t>
            </a:r>
            <a:r>
              <a:rPr sz="2400" spc="15" dirty="0">
                <a:solidFill>
                  <a:srgbClr val="171514"/>
                </a:solidFill>
                <a:latin typeface="Microsoft Sans Serif"/>
                <a:cs typeface="Microsoft Sans Serif"/>
              </a:rPr>
              <a:t>colocar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electrodos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resistividad</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5" dirty="0" err="1" smtClean="0">
                <a:solidFill>
                  <a:srgbClr val="171514"/>
                </a:solidFill>
                <a:latin typeface="Microsoft Sans Serif"/>
                <a:cs typeface="Microsoft Sans Serif"/>
              </a:rPr>
              <a:t>su</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suelo</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razonable.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Si</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resistividad</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alta,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área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disponible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limitada</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conducción</a:t>
            </a:r>
            <a:r>
              <a:rPr lang="es-ES" sz="2400" spc="2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20" dirty="0">
                <a:solidFill>
                  <a:srgbClr val="171514"/>
                </a:solidFill>
                <a:latin typeface="Microsoft Sans Serif"/>
                <a:cs typeface="Microsoft Sans Serif"/>
              </a:rPr>
              <a:t>electrodos</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jabalina</a:t>
            </a:r>
            <a:r>
              <a:rPr sz="2400" spc="2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grandes </a:t>
            </a:r>
            <a:r>
              <a:rPr sz="2400" spc="30" dirty="0">
                <a:solidFill>
                  <a:srgbClr val="171514"/>
                </a:solidFill>
                <a:latin typeface="Microsoft Sans Serif"/>
                <a:cs typeface="Microsoft Sans Serif"/>
              </a:rPr>
              <a:t>profundidades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imposible </a:t>
            </a:r>
            <a:r>
              <a:rPr sz="2400" spc="30" dirty="0">
                <a:solidFill>
                  <a:srgbClr val="171514"/>
                </a:solidFill>
                <a:latin typeface="Microsoft Sans Serif"/>
                <a:cs typeface="Microsoft Sans Serif"/>
              </a:rPr>
              <a:t>debido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existencia</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dirty="0" err="1" smtClean="0">
                <a:solidFill>
                  <a:srgbClr val="171514"/>
                </a:solidFill>
                <a:latin typeface="Microsoft Sans Serif"/>
                <a:cs typeface="Microsoft Sans Serif"/>
              </a:rPr>
              <a:t>capas</a:t>
            </a:r>
            <a:r>
              <a:rPr lang="es-ES" sz="240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rocosas</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entonces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hace </a:t>
            </a:r>
            <a:r>
              <a:rPr sz="2400" spc="15" dirty="0">
                <a:solidFill>
                  <a:srgbClr val="171514"/>
                </a:solidFill>
                <a:latin typeface="Microsoft Sans Serif"/>
                <a:cs typeface="Microsoft Sans Serif"/>
              </a:rPr>
              <a:t>necesario </a:t>
            </a:r>
            <a:r>
              <a:rPr sz="2400" spc="40" dirty="0">
                <a:solidFill>
                  <a:srgbClr val="171514"/>
                </a:solidFill>
                <a:latin typeface="Microsoft Sans Serif"/>
                <a:cs typeface="Microsoft Sans Serif"/>
              </a:rPr>
              <a:t>tratar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tierra </a:t>
            </a:r>
            <a:r>
              <a:rPr sz="2400" spc="30" dirty="0">
                <a:solidFill>
                  <a:srgbClr val="171514"/>
                </a:solidFill>
                <a:latin typeface="Microsoft Sans Serif"/>
                <a:cs typeface="Microsoft Sans Serif"/>
              </a:rPr>
              <a:t>que rodea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electrodos </a:t>
            </a:r>
            <a:r>
              <a:rPr sz="2400" spc="25" dirty="0">
                <a:solidFill>
                  <a:srgbClr val="171514"/>
                </a:solidFill>
                <a:latin typeface="Microsoft Sans Serif"/>
                <a:cs typeface="Microsoft Sans Serif"/>
              </a:rPr>
              <a:t>para </a:t>
            </a:r>
            <a:r>
              <a:rPr sz="2400" spc="30" dirty="0" err="1">
                <a:solidFill>
                  <a:srgbClr val="171514"/>
                </a:solidFill>
                <a:latin typeface="Microsoft Sans Serif"/>
                <a:cs typeface="Microsoft Sans Serif"/>
              </a:rPr>
              <a:t>reducir</a:t>
            </a:r>
            <a:r>
              <a:rPr sz="2400" spc="3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resistividad</a:t>
            </a:r>
            <a:r>
              <a:rPr sz="2400" spc="-1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suelo</a:t>
            </a:r>
            <a:r>
              <a:rPr sz="2400" spc="10" dirty="0">
                <a:solidFill>
                  <a:srgbClr val="171514"/>
                </a:solidFill>
                <a:latin typeface="Microsoft Sans Serif"/>
                <a:cs typeface="Microsoft Sans Serif"/>
              </a:rPr>
              <a:t>.</a:t>
            </a:r>
            <a:endParaRPr sz="2400" dirty="0">
              <a:latin typeface="Microsoft Sans Serif"/>
              <a:cs typeface="Microsoft Sans Serif"/>
            </a:endParaRPr>
          </a:p>
          <a:p>
            <a:pPr marR="73025" indent="11113" algn="just"/>
            <a:r>
              <a:rPr sz="2400" spc="-15" dirty="0">
                <a:solidFill>
                  <a:srgbClr val="171514"/>
                </a:solidFill>
                <a:latin typeface="Microsoft Sans Serif"/>
                <a:cs typeface="Microsoft Sans Serif"/>
              </a:rPr>
              <a:t>La </a:t>
            </a:r>
            <a:r>
              <a:rPr sz="2400" spc="20" dirty="0">
                <a:solidFill>
                  <a:srgbClr val="171514"/>
                </a:solidFill>
                <a:latin typeface="Microsoft Sans Serif"/>
                <a:cs typeface="Microsoft Sans Serif"/>
              </a:rPr>
              <a:t>resistividad del </a:t>
            </a:r>
            <a:r>
              <a:rPr sz="2400" spc="15" dirty="0">
                <a:solidFill>
                  <a:srgbClr val="171514"/>
                </a:solidFill>
                <a:latin typeface="Microsoft Sans Serif"/>
                <a:cs typeface="Microsoft Sans Serif"/>
              </a:rPr>
              <a:t>suelo </a:t>
            </a:r>
            <a:r>
              <a:rPr sz="2400" spc="25" dirty="0">
                <a:solidFill>
                  <a:srgbClr val="171514"/>
                </a:solidFill>
                <a:latin typeface="Microsoft Sans Serif"/>
                <a:cs typeface="Microsoft Sans Serif"/>
              </a:rPr>
              <a:t>depende en </a:t>
            </a:r>
            <a:r>
              <a:rPr sz="2400" spc="35" dirty="0">
                <a:solidFill>
                  <a:srgbClr val="171514"/>
                </a:solidFill>
                <a:latin typeface="Microsoft Sans Serif"/>
                <a:cs typeface="Microsoft Sans Serif"/>
              </a:rPr>
              <a:t>gran </a:t>
            </a:r>
            <a:r>
              <a:rPr sz="2400" spc="30" dirty="0">
                <a:solidFill>
                  <a:srgbClr val="171514"/>
                </a:solidFill>
                <a:latin typeface="Microsoft Sans Serif"/>
                <a:cs typeface="Microsoft Sans Serif"/>
              </a:rPr>
              <a:t>medida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su </a:t>
            </a:r>
            <a:r>
              <a:rPr sz="2400" spc="30" dirty="0">
                <a:solidFill>
                  <a:srgbClr val="171514"/>
                </a:solidFill>
                <a:latin typeface="Microsoft Sans Serif"/>
                <a:cs typeface="Microsoft Sans Serif"/>
              </a:rPr>
              <a:t>contenido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humedad</a:t>
            </a:r>
            <a:r>
              <a:rPr sz="2400" spc="3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cantidad</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sales </a:t>
            </a:r>
            <a:r>
              <a:rPr sz="2400" spc="20" dirty="0">
                <a:solidFill>
                  <a:srgbClr val="171514"/>
                </a:solidFill>
                <a:latin typeface="Microsoft Sans Serif"/>
                <a:cs typeface="Microsoft Sans Serif"/>
              </a:rPr>
              <a:t>presentes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capaces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formar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iones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porosidad.</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Hay</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spc="-5" dirty="0">
                <a:solidFill>
                  <a:srgbClr val="171514"/>
                </a:solidFill>
                <a:latin typeface="Microsoft Sans Serif"/>
                <a:cs typeface="Microsoft Sans Serif"/>
              </a:rPr>
              <a:t> </a:t>
            </a:r>
            <a:r>
              <a:rPr sz="2400" spc="35" dirty="0" err="1">
                <a:solidFill>
                  <a:srgbClr val="171514"/>
                </a:solidFill>
                <a:latin typeface="Microsoft Sans Serif"/>
                <a:cs typeface="Microsoft Sans Serif"/>
              </a:rPr>
              <a:t>métodos</a:t>
            </a:r>
            <a:r>
              <a:rPr sz="2400" spc="-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para</a:t>
            </a:r>
            <a:r>
              <a:rPr lang="es-ES" sz="2400" spc="2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reducir</a:t>
            </a:r>
            <a:r>
              <a:rPr sz="2400" spc="-1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resistividad</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suelos</a:t>
            </a:r>
            <a:r>
              <a:rPr sz="2400" spc="10" dirty="0">
                <a:solidFill>
                  <a:srgbClr val="171514"/>
                </a:solidFill>
                <a:latin typeface="Microsoft Sans Serif"/>
                <a:cs typeface="Microsoft Sans Serif"/>
              </a:rPr>
              <a:t>:</a:t>
            </a:r>
            <a:endParaRPr sz="2400" dirty="0">
              <a:latin typeface="Microsoft Sans Serif"/>
              <a:cs typeface="Microsoft Sans Serif"/>
            </a:endParaRPr>
          </a:p>
          <a:p>
            <a:pPr indent="11113" algn="just">
              <a:spcBef>
                <a:spcPts val="40"/>
              </a:spcBef>
            </a:pPr>
            <a:endParaRPr sz="2400" dirty="0">
              <a:latin typeface="Microsoft Sans Serif"/>
              <a:cs typeface="Microsoft Sans Serif"/>
            </a:endParaRPr>
          </a:p>
          <a:p>
            <a:pPr marL="0" lvl="3" indent="11113" algn="just">
              <a:buChar char="•"/>
            </a:pPr>
            <a:r>
              <a:rPr sz="2400" b="1" spc="10" dirty="0">
                <a:solidFill>
                  <a:srgbClr val="171514"/>
                </a:solidFill>
                <a:latin typeface="Microsoft Sans Serif"/>
                <a:cs typeface="Microsoft Sans Serif"/>
              </a:rPr>
              <a:t>Uso</a:t>
            </a:r>
            <a:r>
              <a:rPr sz="2400" b="1" spc="-3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30" dirty="0">
                <a:solidFill>
                  <a:srgbClr val="171514"/>
                </a:solidFill>
                <a:latin typeface="Microsoft Sans Serif"/>
                <a:cs typeface="Microsoft Sans Serif"/>
              </a:rPr>
              <a:t> </a:t>
            </a:r>
            <a:r>
              <a:rPr sz="2400" b="1" dirty="0">
                <a:solidFill>
                  <a:srgbClr val="171514"/>
                </a:solidFill>
                <a:latin typeface="Microsoft Sans Serif"/>
                <a:cs typeface="Microsoft Sans Serif"/>
              </a:rPr>
              <a:t>sales</a:t>
            </a:r>
            <a:r>
              <a:rPr sz="2400" b="1" spc="-30"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químicas</a:t>
            </a:r>
            <a:r>
              <a:rPr sz="2400" b="1" spc="20" dirty="0">
                <a:solidFill>
                  <a:srgbClr val="171514"/>
                </a:solidFill>
                <a:latin typeface="Microsoft Sans Serif"/>
                <a:cs typeface="Microsoft Sans Serif"/>
              </a:rPr>
              <a:t>.</a:t>
            </a:r>
            <a:endParaRPr sz="2400" b="1" dirty="0">
              <a:latin typeface="Microsoft Sans Serif"/>
              <a:cs typeface="Microsoft Sans Serif"/>
            </a:endParaRPr>
          </a:p>
          <a:p>
            <a:pPr marL="0" lvl="3" indent="11113" algn="just">
              <a:spcBef>
                <a:spcPts val="380"/>
              </a:spcBef>
              <a:buChar char="•"/>
            </a:pPr>
            <a:r>
              <a:rPr sz="2400" b="1" spc="30" dirty="0">
                <a:solidFill>
                  <a:srgbClr val="171514"/>
                </a:solidFill>
                <a:latin typeface="Microsoft Sans Serif"/>
                <a:cs typeface="Microsoft Sans Serif"/>
              </a:rPr>
              <a:t>Aumentar</a:t>
            </a:r>
            <a:r>
              <a:rPr sz="2400" b="1" spc="-10"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spc="-10"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capacidad</a:t>
            </a:r>
            <a:r>
              <a:rPr sz="2400" b="1" spc="-10"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del</a:t>
            </a:r>
            <a:r>
              <a:rPr sz="2400" b="1" spc="-10"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suelo</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para</a:t>
            </a:r>
            <a:r>
              <a:rPr sz="2400" b="1" spc="-1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retener</a:t>
            </a:r>
            <a:r>
              <a:rPr sz="2400" b="1" spc="-10"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agua</a:t>
            </a:r>
            <a:r>
              <a:rPr sz="2400" b="1" spc="15" dirty="0">
                <a:solidFill>
                  <a:srgbClr val="171514"/>
                </a:solidFill>
                <a:latin typeface="Microsoft Sans Serif"/>
                <a:cs typeface="Microsoft Sans Serif"/>
              </a:rPr>
              <a:t>.</a:t>
            </a:r>
            <a:endParaRPr sz="2400" b="1" dirty="0">
              <a:latin typeface="Microsoft Sans Serif"/>
              <a:cs typeface="Microsoft Sans Serif"/>
            </a:endParaRPr>
          </a:p>
          <a:p>
            <a:pPr indent="11113" algn="just">
              <a:spcBef>
                <a:spcPts val="30"/>
              </a:spcBef>
            </a:pPr>
            <a:endParaRPr sz="2400" dirty="0">
              <a:latin typeface="Microsoft Sans Serif"/>
              <a:cs typeface="Microsoft Sans Serif"/>
            </a:endParaRPr>
          </a:p>
          <a:p>
            <a:pPr marL="0" lvl="3" algn="just"/>
            <a:r>
              <a:rPr lang="es-ES" sz="2400" b="1" spc="-10" dirty="0" smtClean="0">
                <a:solidFill>
                  <a:srgbClr val="171514"/>
                </a:solidFill>
                <a:latin typeface="Arial"/>
                <a:cs typeface="Arial"/>
              </a:rPr>
              <a:t>2.1.1 </a:t>
            </a:r>
            <a:r>
              <a:rPr sz="2400" b="1" spc="-10" dirty="0" err="1" smtClean="0">
                <a:solidFill>
                  <a:srgbClr val="171514"/>
                </a:solidFill>
                <a:latin typeface="Arial"/>
                <a:cs typeface="Arial"/>
              </a:rPr>
              <a:t>Uso</a:t>
            </a:r>
            <a:r>
              <a:rPr sz="2400" b="1" spc="-30" dirty="0" smtClean="0">
                <a:solidFill>
                  <a:srgbClr val="171514"/>
                </a:solidFill>
                <a:latin typeface="Arial"/>
                <a:cs typeface="Arial"/>
              </a:rPr>
              <a:t> </a:t>
            </a:r>
            <a:r>
              <a:rPr sz="2400" b="1" spc="25" dirty="0">
                <a:solidFill>
                  <a:srgbClr val="171514"/>
                </a:solidFill>
                <a:latin typeface="Arial"/>
                <a:cs typeface="Arial"/>
              </a:rPr>
              <a:t>de</a:t>
            </a:r>
            <a:r>
              <a:rPr sz="2400" b="1" spc="-30" dirty="0">
                <a:solidFill>
                  <a:srgbClr val="171514"/>
                </a:solidFill>
                <a:latin typeface="Arial"/>
                <a:cs typeface="Arial"/>
              </a:rPr>
              <a:t> </a:t>
            </a:r>
            <a:r>
              <a:rPr sz="2400" b="1" spc="-5" dirty="0">
                <a:solidFill>
                  <a:srgbClr val="171514"/>
                </a:solidFill>
                <a:latin typeface="Arial"/>
                <a:cs typeface="Arial"/>
              </a:rPr>
              <a:t>sales</a:t>
            </a:r>
            <a:r>
              <a:rPr sz="2400" b="1" spc="-30" dirty="0">
                <a:solidFill>
                  <a:srgbClr val="171514"/>
                </a:solidFill>
                <a:latin typeface="Arial"/>
                <a:cs typeface="Arial"/>
              </a:rPr>
              <a:t> </a:t>
            </a:r>
            <a:r>
              <a:rPr sz="2400" b="1" spc="15" dirty="0">
                <a:solidFill>
                  <a:srgbClr val="171514"/>
                </a:solidFill>
                <a:latin typeface="Arial"/>
                <a:cs typeface="Arial"/>
              </a:rPr>
              <a:t>químicas</a:t>
            </a:r>
            <a:endParaRPr sz="2400" dirty="0">
              <a:latin typeface="Arial"/>
              <a:cs typeface="Arial"/>
            </a:endParaRPr>
          </a:p>
          <a:p>
            <a:pPr indent="11113" algn="just">
              <a:spcBef>
                <a:spcPts val="570"/>
              </a:spcBef>
            </a:pPr>
            <a:r>
              <a:rPr sz="2400" spc="-15" dirty="0">
                <a:solidFill>
                  <a:srgbClr val="171514"/>
                </a:solidFill>
                <a:latin typeface="Microsoft Sans Serif"/>
                <a:cs typeface="Microsoft Sans Serif"/>
              </a:rPr>
              <a:t>Las</a:t>
            </a:r>
            <a:r>
              <a:rPr sz="2400" dirty="0">
                <a:solidFill>
                  <a:srgbClr val="171514"/>
                </a:solidFill>
                <a:latin typeface="Microsoft Sans Serif"/>
                <a:cs typeface="Microsoft Sans Serif"/>
              </a:rPr>
              <a:t> sales </a:t>
            </a:r>
            <a:r>
              <a:rPr sz="2400" spc="30" dirty="0">
                <a:solidFill>
                  <a:srgbClr val="171514"/>
                </a:solidFill>
                <a:latin typeface="Microsoft Sans Serif"/>
                <a:cs typeface="Microsoft Sans Serif"/>
              </a:rPr>
              <a:t>comúnmente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utilizadas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mejorar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resistividad</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suelo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son,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orden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preferencia</a:t>
            </a:r>
            <a:r>
              <a:rPr sz="2400" spc="20" dirty="0">
                <a:solidFill>
                  <a:srgbClr val="171514"/>
                </a:solidFill>
                <a:latin typeface="Microsoft Sans Serif"/>
                <a:cs typeface="Microsoft Sans Serif"/>
              </a:rPr>
              <a:t>,</a:t>
            </a:r>
            <a:endParaRPr sz="2400" dirty="0">
              <a:latin typeface="Microsoft Sans Serif"/>
              <a:cs typeface="Microsoft Sans Serif"/>
            </a:endParaRPr>
          </a:p>
          <a:p>
            <a:pPr marL="457200" lvl="5" indent="11113" algn="just">
              <a:buChar char="•"/>
            </a:pPr>
            <a:r>
              <a:rPr sz="2400" b="1" spc="20" dirty="0" err="1" smtClean="0">
                <a:solidFill>
                  <a:srgbClr val="171514"/>
                </a:solidFill>
                <a:latin typeface="Microsoft Sans Serif"/>
                <a:cs typeface="Microsoft Sans Serif"/>
              </a:rPr>
              <a:t>Sulfato</a:t>
            </a:r>
            <a:r>
              <a:rPr sz="2400" b="1" spc="-25"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2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magnesio</a:t>
            </a:r>
            <a:r>
              <a:rPr sz="2400" b="1" spc="-25" dirty="0">
                <a:solidFill>
                  <a:srgbClr val="171514"/>
                </a:solidFill>
                <a:latin typeface="Microsoft Sans Serif"/>
                <a:cs typeface="Microsoft Sans Serif"/>
              </a:rPr>
              <a:t> </a:t>
            </a:r>
            <a:r>
              <a:rPr sz="2400" b="1" spc="-5" dirty="0">
                <a:solidFill>
                  <a:srgbClr val="171514"/>
                </a:solidFill>
                <a:latin typeface="Microsoft Sans Serif"/>
                <a:cs typeface="Microsoft Sans Serif"/>
              </a:rPr>
              <a:t>(MgSO4)</a:t>
            </a:r>
            <a:endParaRPr sz="2400" b="1" dirty="0">
              <a:latin typeface="Microsoft Sans Serif"/>
              <a:cs typeface="Microsoft Sans Serif"/>
            </a:endParaRPr>
          </a:p>
          <a:p>
            <a:pPr marL="457200" lvl="5" indent="11113" algn="just">
              <a:spcBef>
                <a:spcPts val="180"/>
              </a:spcBef>
              <a:buChar char="•"/>
            </a:pPr>
            <a:r>
              <a:rPr sz="2400" b="1" spc="20" dirty="0">
                <a:solidFill>
                  <a:srgbClr val="171514"/>
                </a:solidFill>
                <a:latin typeface="Microsoft Sans Serif"/>
                <a:cs typeface="Microsoft Sans Serif"/>
              </a:rPr>
              <a:t>Sulfato</a:t>
            </a:r>
            <a:r>
              <a:rPr sz="2400" b="1" spc="-2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2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cobre</a:t>
            </a:r>
            <a:r>
              <a:rPr sz="2400" b="1" spc="-1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(CuSO4)</a:t>
            </a:r>
            <a:endParaRPr sz="2400" b="1" dirty="0">
              <a:latin typeface="Microsoft Sans Serif"/>
              <a:cs typeface="Microsoft Sans Serif"/>
            </a:endParaRPr>
          </a:p>
          <a:p>
            <a:pPr marL="457200" lvl="5" indent="11113" algn="just">
              <a:spcBef>
                <a:spcPts val="130"/>
              </a:spcBef>
              <a:buChar char="•"/>
            </a:pPr>
            <a:r>
              <a:rPr sz="2400" b="1" spc="30" dirty="0">
                <a:solidFill>
                  <a:srgbClr val="171514"/>
                </a:solidFill>
                <a:latin typeface="Microsoft Sans Serif"/>
                <a:cs typeface="Microsoft Sans Serif"/>
              </a:rPr>
              <a:t>Cloruro</a:t>
            </a:r>
            <a:r>
              <a:rPr sz="2400" b="1" spc="-2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de</a:t>
            </a:r>
            <a:r>
              <a:rPr sz="2400" b="1" spc="-20"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calcio</a:t>
            </a:r>
            <a:r>
              <a:rPr sz="2400" b="1" spc="-2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(CaCl2)</a:t>
            </a:r>
            <a:endParaRPr sz="2400" b="1" dirty="0">
              <a:latin typeface="Microsoft Sans Serif"/>
              <a:cs typeface="Microsoft Sans Serif"/>
            </a:endParaRPr>
          </a:p>
          <a:p>
            <a:pPr marL="457200" lvl="5" indent="11113" algn="just">
              <a:spcBef>
                <a:spcPts val="70"/>
              </a:spcBef>
              <a:buChar char="•"/>
            </a:pPr>
            <a:r>
              <a:rPr sz="2400" b="1" spc="35" dirty="0">
                <a:solidFill>
                  <a:srgbClr val="171514"/>
                </a:solidFill>
                <a:latin typeface="Microsoft Sans Serif"/>
                <a:cs typeface="Microsoft Sans Serif"/>
              </a:rPr>
              <a:t>Cloruro</a:t>
            </a:r>
            <a:r>
              <a:rPr sz="2400" b="1" spc="-1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de</a:t>
            </a:r>
            <a:r>
              <a:rPr sz="2400" b="1" spc="-1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sodio:</a:t>
            </a:r>
            <a:r>
              <a:rPr sz="2400" b="1" spc="-15" dirty="0">
                <a:solidFill>
                  <a:srgbClr val="171514"/>
                </a:solidFill>
                <a:latin typeface="Microsoft Sans Serif"/>
                <a:cs typeface="Microsoft Sans Serif"/>
              </a:rPr>
              <a:t> </a:t>
            </a:r>
            <a:r>
              <a:rPr sz="2400" b="1" dirty="0">
                <a:solidFill>
                  <a:srgbClr val="171514"/>
                </a:solidFill>
                <a:latin typeface="Microsoft Sans Serif"/>
                <a:cs typeface="Microsoft Sans Serif"/>
              </a:rPr>
              <a:t>sal</a:t>
            </a:r>
            <a:r>
              <a:rPr sz="2400" b="1" spc="-15" dirty="0">
                <a:solidFill>
                  <a:srgbClr val="171514"/>
                </a:solidFill>
                <a:latin typeface="Microsoft Sans Serif"/>
                <a:cs typeface="Microsoft Sans Serif"/>
              </a:rPr>
              <a:t> </a:t>
            </a:r>
            <a:r>
              <a:rPr sz="2400" b="1" spc="45" dirty="0">
                <a:solidFill>
                  <a:srgbClr val="171514"/>
                </a:solidFill>
                <a:latin typeface="Microsoft Sans Serif"/>
                <a:cs typeface="Microsoft Sans Serif"/>
              </a:rPr>
              <a:t>común</a:t>
            </a:r>
            <a:r>
              <a:rPr sz="2400" b="1" spc="-15" dirty="0">
                <a:solidFill>
                  <a:srgbClr val="171514"/>
                </a:solidFill>
                <a:latin typeface="Microsoft Sans Serif"/>
                <a:cs typeface="Microsoft Sans Serif"/>
              </a:rPr>
              <a:t> (NaCl</a:t>
            </a:r>
            <a:r>
              <a:rPr sz="2400" b="1" spc="-15" dirty="0">
                <a:solidFill>
                  <a:srgbClr val="171514"/>
                </a:solidFill>
                <a:latin typeface="Microsoft Sans Serif"/>
                <a:cs typeface="Microsoft Sans Serif"/>
              </a:rPr>
              <a:t>)</a:t>
            </a:r>
            <a:endParaRPr sz="2400" b="1" dirty="0">
              <a:latin typeface="Microsoft Sans Serif"/>
              <a:cs typeface="Microsoft Sans Serif"/>
            </a:endParaRPr>
          </a:p>
          <a:p>
            <a:pPr marL="457200" lvl="5" indent="11113" algn="just">
              <a:spcBef>
                <a:spcPts val="110"/>
              </a:spcBef>
              <a:buChar char="•"/>
            </a:pPr>
            <a:r>
              <a:rPr sz="2400" b="1" spc="45" dirty="0">
                <a:solidFill>
                  <a:srgbClr val="171514"/>
                </a:solidFill>
                <a:latin typeface="Microsoft Sans Serif"/>
                <a:cs typeface="Microsoft Sans Serif"/>
              </a:rPr>
              <a:t>Nitrato</a:t>
            </a:r>
            <a:r>
              <a:rPr sz="2400" b="1" spc="-2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de</a:t>
            </a:r>
            <a:r>
              <a:rPr sz="2400" b="1" spc="-2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potasio</a:t>
            </a:r>
            <a:r>
              <a:rPr sz="2400" b="1" spc="-2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(KNO3)</a:t>
            </a:r>
            <a:endParaRPr sz="2400" b="1" dirty="0">
              <a:latin typeface="Microsoft Sans Serif"/>
              <a:cs typeface="Microsoft Sans Serif"/>
            </a:endParaRPr>
          </a:p>
          <a:p>
            <a:pPr indent="11113" algn="just">
              <a:spcBef>
                <a:spcPts val="40"/>
              </a:spcBef>
            </a:pPr>
            <a:r>
              <a:rPr sz="2400" spc="10" dirty="0" smtClean="0">
                <a:solidFill>
                  <a:srgbClr val="171514"/>
                </a:solidFill>
                <a:latin typeface="Microsoft Sans Serif"/>
                <a:cs typeface="Microsoft Sans Serif"/>
              </a:rPr>
              <a:t>.</a:t>
            </a:r>
            <a:endParaRPr sz="2400" dirty="0">
              <a:latin typeface="Microsoft Sans Serif"/>
              <a:cs typeface="Microsoft Sans Serif"/>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327025"/>
            <a:ext cx="14478000" cy="7399462"/>
          </a:xfrm>
          <a:prstGeom prst="rect">
            <a:avLst/>
          </a:prstGeom>
        </p:spPr>
        <p:txBody>
          <a:bodyPr vert="horz" wrap="square" lIns="0" tIns="12700" rIns="0" bIns="0" rtlCol="0">
            <a:spAutoFit/>
          </a:bodyPr>
          <a:lstStyle/>
          <a:p>
            <a:pPr marR="128270" indent="11113" algn="just"/>
            <a:r>
              <a:rPr sz="2400" spc="-35" dirty="0" smtClean="0">
                <a:solidFill>
                  <a:srgbClr val="171514"/>
                </a:solidFill>
                <a:latin typeface="Microsoft Sans Serif"/>
                <a:cs typeface="Microsoft Sans Serif"/>
              </a:rPr>
              <a:t>El</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sulfato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magnesio</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sal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utilizada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porque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barata,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tiene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alta</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conductividad</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baja</a:t>
            </a:r>
            <a:r>
              <a:rPr sz="2400" spc="1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corrosividad. </a:t>
            </a:r>
            <a:r>
              <a:rPr sz="2400" spc="-15" dirty="0">
                <a:solidFill>
                  <a:srgbClr val="171514"/>
                </a:solidFill>
                <a:latin typeface="Microsoft Sans Serif"/>
                <a:cs typeface="Microsoft Sans Serif"/>
              </a:rPr>
              <a:t>La </a:t>
            </a:r>
            <a:r>
              <a:rPr sz="2400" dirty="0">
                <a:solidFill>
                  <a:srgbClr val="171514"/>
                </a:solidFill>
                <a:latin typeface="Microsoft Sans Serif"/>
                <a:cs typeface="Microsoft Sans Serif"/>
              </a:rPr>
              <a:t>sal </a:t>
            </a:r>
            <a:r>
              <a:rPr sz="2400" spc="35" dirty="0">
                <a:solidFill>
                  <a:srgbClr val="171514"/>
                </a:solidFill>
                <a:latin typeface="Microsoft Sans Serif"/>
                <a:cs typeface="Microsoft Sans Serif"/>
              </a:rPr>
              <a:t>común también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barata </a:t>
            </a:r>
            <a:r>
              <a:rPr sz="2400" spc="5" dirty="0">
                <a:solidFill>
                  <a:srgbClr val="171514"/>
                </a:solidFill>
                <a:latin typeface="Microsoft Sans Serif"/>
                <a:cs typeface="Microsoft Sans Serif"/>
              </a:rPr>
              <a:t>y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puede utilizar </a:t>
            </a:r>
            <a:r>
              <a:rPr sz="2400" dirty="0">
                <a:solidFill>
                  <a:srgbClr val="171514"/>
                </a:solidFill>
                <a:latin typeface="Microsoft Sans Serif"/>
                <a:cs typeface="Microsoft Sans Serif"/>
              </a:rPr>
              <a:t>si </a:t>
            </a:r>
            <a:r>
              <a:rPr sz="2400" spc="40" dirty="0">
                <a:solidFill>
                  <a:srgbClr val="171514"/>
                </a:solidFill>
                <a:latin typeface="Microsoft Sans Serif"/>
                <a:cs typeface="Microsoft Sans Serif"/>
              </a:rPr>
              <a:t>no </a:t>
            </a:r>
            <a:r>
              <a:rPr sz="2400" spc="15" dirty="0">
                <a:solidFill>
                  <a:srgbClr val="171514"/>
                </a:solidFill>
                <a:latin typeface="Microsoft Sans Serif"/>
                <a:cs typeface="Microsoft Sans Serif"/>
              </a:rPr>
              <a:t>hay </a:t>
            </a:r>
            <a:r>
              <a:rPr sz="2400" spc="30" dirty="0" err="1">
                <a:solidFill>
                  <a:srgbClr val="171514"/>
                </a:solidFill>
                <a:latin typeface="Microsoft Sans Serif"/>
                <a:cs typeface="Microsoft Sans Serif"/>
              </a:rPr>
              <a:t>peligro</a:t>
            </a:r>
            <a:r>
              <a:rPr sz="2400" spc="3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corrosión</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nitrato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potasio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cloruro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calcio </a:t>
            </a:r>
            <a:r>
              <a:rPr sz="2400" spc="25" dirty="0">
                <a:solidFill>
                  <a:srgbClr val="171514"/>
                </a:solidFill>
                <a:latin typeface="Microsoft Sans Serif"/>
                <a:cs typeface="Microsoft Sans Serif"/>
              </a:rPr>
              <a:t>plantean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riesgos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graves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salud</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seguridad</a:t>
            </a:r>
            <a:r>
              <a:rPr sz="2400" spc="2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están condenados </a:t>
            </a:r>
            <a:r>
              <a:rPr sz="2400" spc="30" dirty="0">
                <a:solidFill>
                  <a:srgbClr val="171514"/>
                </a:solidFill>
                <a:latin typeface="Microsoft Sans Serif"/>
                <a:cs typeface="Microsoft Sans Serif"/>
              </a:rPr>
              <a:t>como </a:t>
            </a:r>
            <a:r>
              <a:rPr sz="2400" spc="10" dirty="0">
                <a:solidFill>
                  <a:srgbClr val="171514"/>
                </a:solidFill>
                <a:latin typeface="Microsoft Sans Serif"/>
                <a:cs typeface="Microsoft Sans Serif"/>
              </a:rPr>
              <a:t>sustancias </a:t>
            </a:r>
            <a:r>
              <a:rPr sz="2400" spc="20" dirty="0">
                <a:solidFill>
                  <a:srgbClr val="171514"/>
                </a:solidFill>
                <a:latin typeface="Microsoft Sans Serif"/>
                <a:cs typeface="Microsoft Sans Serif"/>
              </a:rPr>
              <a:t>peligrosas </a:t>
            </a:r>
            <a:r>
              <a:rPr sz="2400" spc="45"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OSHA. </a:t>
            </a:r>
            <a:r>
              <a:rPr sz="2400" spc="-35" dirty="0">
                <a:solidFill>
                  <a:srgbClr val="171514"/>
                </a:solidFill>
                <a:latin typeface="Microsoft Sans Serif"/>
                <a:cs typeface="Microsoft Sans Serif"/>
              </a:rPr>
              <a:t>El </a:t>
            </a:r>
            <a:r>
              <a:rPr sz="2400" spc="25" dirty="0">
                <a:solidFill>
                  <a:srgbClr val="171514"/>
                </a:solidFill>
                <a:latin typeface="Microsoft Sans Serif"/>
                <a:cs typeface="Microsoft Sans Serif"/>
              </a:rPr>
              <a:t>sulfato de </a:t>
            </a:r>
            <a:r>
              <a:rPr sz="2400" spc="25" dirty="0" err="1">
                <a:solidFill>
                  <a:srgbClr val="171514"/>
                </a:solidFill>
                <a:latin typeface="Microsoft Sans Serif"/>
                <a:cs typeface="Microsoft Sans Serif"/>
              </a:rPr>
              <a:t>cobre</a:t>
            </a:r>
            <a:r>
              <a:rPr sz="2400" spc="25" dirty="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extremadamente</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corrosivo para </a:t>
            </a:r>
            <a:r>
              <a:rPr sz="2400" dirty="0">
                <a:solidFill>
                  <a:srgbClr val="171514"/>
                </a:solidFill>
                <a:latin typeface="Microsoft Sans Serif"/>
                <a:cs typeface="Microsoft Sans Serif"/>
              </a:rPr>
              <a:t>las </a:t>
            </a:r>
            <a:r>
              <a:rPr sz="2400" spc="25" dirty="0">
                <a:solidFill>
                  <a:srgbClr val="171514"/>
                </a:solidFill>
                <a:latin typeface="Microsoft Sans Serif"/>
                <a:cs typeface="Microsoft Sans Serif"/>
              </a:rPr>
              <a:t>tuberías de </a:t>
            </a:r>
            <a:r>
              <a:rPr sz="2400" spc="10" dirty="0">
                <a:solidFill>
                  <a:srgbClr val="171514"/>
                </a:solidFill>
                <a:latin typeface="Microsoft Sans Serif"/>
                <a:cs typeface="Microsoft Sans Serif"/>
              </a:rPr>
              <a:t>acero, </a:t>
            </a:r>
            <a:r>
              <a:rPr sz="2400" spc="35" dirty="0">
                <a:solidFill>
                  <a:srgbClr val="171514"/>
                </a:solidFill>
                <a:latin typeface="Microsoft Sans Serif"/>
                <a:cs typeface="Microsoft Sans Serif"/>
              </a:rPr>
              <a:t>hierro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galvanizadas</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5" dirty="0">
                <a:solidFill>
                  <a:srgbClr val="171514"/>
                </a:solidFill>
                <a:latin typeface="Microsoft Sans Serif"/>
                <a:cs typeface="Microsoft Sans Serif"/>
              </a:rPr>
              <a:t>se </a:t>
            </a:r>
            <a:r>
              <a:rPr sz="2400" spc="20" dirty="0" err="1" smtClean="0">
                <a:solidFill>
                  <a:srgbClr val="171514"/>
                </a:solidFill>
                <a:latin typeface="Microsoft Sans Serif"/>
                <a:cs typeface="Microsoft Sans Serif"/>
              </a:rPr>
              <a:t>considera</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perjudicial</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medio</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ambiente</a:t>
            </a:r>
            <a:r>
              <a:rPr sz="2400" spc="25" dirty="0" smtClean="0">
                <a:solidFill>
                  <a:srgbClr val="171514"/>
                </a:solidFill>
                <a:latin typeface="Microsoft Sans Serif"/>
                <a:cs typeface="Microsoft Sans Serif"/>
              </a:rPr>
              <a:t>.</a:t>
            </a:r>
            <a:endParaRPr lang="es-ES" sz="2400" spc="25" dirty="0" smtClean="0">
              <a:solidFill>
                <a:srgbClr val="171514"/>
              </a:solidFill>
              <a:latin typeface="Microsoft Sans Serif"/>
              <a:cs typeface="Microsoft Sans Serif"/>
            </a:endParaRPr>
          </a:p>
          <a:p>
            <a:pPr marR="5080" indent="11113" algn="just"/>
            <a:r>
              <a:rPr sz="2400" spc="-20" dirty="0" err="1" smtClean="0">
                <a:solidFill>
                  <a:srgbClr val="171514"/>
                </a:solidFill>
                <a:latin typeface="Microsoft Sans Serif"/>
                <a:cs typeface="Microsoft Sans Serif"/>
              </a:rPr>
              <a:t>En</a:t>
            </a:r>
            <a:r>
              <a:rPr sz="2400" spc="-2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10" dirty="0">
                <a:solidFill>
                  <a:srgbClr val="171514"/>
                </a:solidFill>
                <a:latin typeface="Microsoft Sans Serif"/>
                <a:cs typeface="Microsoft Sans Serif"/>
              </a:rPr>
              <a:t>Figuras </a:t>
            </a:r>
            <a:r>
              <a:rPr sz="2400" spc="5" dirty="0">
                <a:solidFill>
                  <a:srgbClr val="171514"/>
                </a:solidFill>
                <a:latin typeface="Microsoft Sans Serif"/>
                <a:cs typeface="Microsoft Sans Serif"/>
              </a:rPr>
              <a:t>5.3 y 5.4 </a:t>
            </a:r>
            <a:r>
              <a:rPr sz="2400" spc="-5" dirty="0">
                <a:solidFill>
                  <a:srgbClr val="171514"/>
                </a:solidFill>
                <a:latin typeface="Microsoft Sans Serif"/>
                <a:cs typeface="Microsoft Sans Serif"/>
              </a:rPr>
              <a:t>se </a:t>
            </a:r>
            <a:r>
              <a:rPr sz="2400" spc="35" dirty="0">
                <a:solidFill>
                  <a:srgbClr val="171514"/>
                </a:solidFill>
                <a:latin typeface="Microsoft Sans Serif"/>
                <a:cs typeface="Microsoft Sans Serif"/>
              </a:rPr>
              <a:t>muestran </a:t>
            </a:r>
            <a:r>
              <a:rPr sz="2400" spc="25" dirty="0">
                <a:solidFill>
                  <a:srgbClr val="171514"/>
                </a:solidFill>
                <a:latin typeface="Microsoft Sans Serif"/>
                <a:cs typeface="Microsoft Sans Serif"/>
              </a:rPr>
              <a:t>esquemáticamente </a:t>
            </a:r>
            <a:r>
              <a:rPr sz="2400" spc="20" dirty="0">
                <a:solidFill>
                  <a:srgbClr val="171514"/>
                </a:solidFill>
                <a:latin typeface="Microsoft Sans Serif"/>
                <a:cs typeface="Microsoft Sans Serif"/>
              </a:rPr>
              <a:t>dos </a:t>
            </a:r>
            <a:r>
              <a:rPr sz="2400" spc="35" dirty="0">
                <a:solidFill>
                  <a:srgbClr val="171514"/>
                </a:solidFill>
                <a:latin typeface="Microsoft Sans Serif"/>
                <a:cs typeface="Microsoft Sans Serif"/>
              </a:rPr>
              <a:t>métodos </a:t>
            </a:r>
            <a:r>
              <a:rPr sz="2400" spc="25" dirty="0" err="1">
                <a:solidFill>
                  <a:srgbClr val="171514"/>
                </a:solidFill>
                <a:latin typeface="Microsoft Sans Serif"/>
                <a:cs typeface="Microsoft Sans Serif"/>
              </a:rPr>
              <a:t>comunes</a:t>
            </a:r>
            <a:r>
              <a:rPr sz="2400" spc="2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utilizados</a:t>
            </a:r>
            <a:r>
              <a:rPr lang="es-ES" sz="2400" spc="2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para</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agregar</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productos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químicos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mejorar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resistividad</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suelo.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Figura</a:t>
            </a:r>
            <a:r>
              <a:rPr sz="2400" dirty="0">
                <a:solidFill>
                  <a:srgbClr val="171514"/>
                </a:solidFill>
                <a:latin typeface="Microsoft Sans Serif"/>
                <a:cs typeface="Microsoft Sans Serif"/>
              </a:rPr>
              <a:t> 5.3,</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dirty="0" err="1">
                <a:solidFill>
                  <a:srgbClr val="171514"/>
                </a:solidFill>
                <a:latin typeface="Microsoft Sans Serif"/>
                <a:cs typeface="Microsoft Sans Serif"/>
              </a:rPr>
              <a:t>sal</a:t>
            </a:r>
            <a:r>
              <a:rPr sz="2400" spc="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coloca</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en </a:t>
            </a:r>
            <a:r>
              <a:rPr sz="2400" spc="30" dirty="0">
                <a:solidFill>
                  <a:srgbClr val="171514"/>
                </a:solidFill>
                <a:latin typeface="Microsoft Sans Serif"/>
                <a:cs typeface="Microsoft Sans Serif"/>
              </a:rPr>
              <a:t>una </a:t>
            </a:r>
            <a:r>
              <a:rPr sz="2400" spc="10" dirty="0">
                <a:solidFill>
                  <a:srgbClr val="171514"/>
                </a:solidFill>
                <a:latin typeface="Microsoft Sans Serif"/>
                <a:cs typeface="Microsoft Sans Serif"/>
              </a:rPr>
              <a:t>zanja </a:t>
            </a:r>
            <a:r>
              <a:rPr sz="2400" spc="30" dirty="0">
                <a:solidFill>
                  <a:srgbClr val="171514"/>
                </a:solidFill>
                <a:latin typeface="Microsoft Sans Serif"/>
                <a:cs typeface="Microsoft Sans Serif"/>
              </a:rPr>
              <a:t>que rodea </a:t>
            </a:r>
            <a:r>
              <a:rPr sz="2400" spc="10" dirty="0">
                <a:solidFill>
                  <a:srgbClr val="171514"/>
                </a:solidFill>
                <a:latin typeface="Microsoft Sans Serif"/>
                <a:cs typeface="Microsoft Sans Serif"/>
              </a:rPr>
              <a:t>al </a:t>
            </a:r>
            <a:r>
              <a:rPr sz="2400" spc="25" dirty="0">
                <a:solidFill>
                  <a:srgbClr val="171514"/>
                </a:solidFill>
                <a:latin typeface="Microsoft Sans Serif"/>
                <a:cs typeface="Microsoft Sans Serif"/>
              </a:rPr>
              <a:t>electrodo, </a:t>
            </a:r>
            <a:r>
              <a:rPr sz="2400" spc="15" dirty="0">
                <a:solidFill>
                  <a:srgbClr val="171514"/>
                </a:solidFill>
                <a:latin typeface="Microsoft Sans Serif"/>
                <a:cs typeface="Microsoft Sans Serif"/>
              </a:rPr>
              <a:t>después </a:t>
            </a:r>
            <a:r>
              <a:rPr sz="2400" spc="25" dirty="0">
                <a:solidFill>
                  <a:srgbClr val="171514"/>
                </a:solidFill>
                <a:latin typeface="Microsoft Sans Serif"/>
                <a:cs typeface="Microsoft Sans Serif"/>
              </a:rPr>
              <a:t>de lo </a:t>
            </a:r>
            <a:r>
              <a:rPr sz="2400" spc="10" dirty="0">
                <a:solidFill>
                  <a:srgbClr val="171514"/>
                </a:solidFill>
                <a:latin typeface="Microsoft Sans Serif"/>
                <a:cs typeface="Microsoft Sans Serif"/>
              </a:rPr>
              <a:t>cual la zanja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cubre </a:t>
            </a:r>
            <a:r>
              <a:rPr sz="2400" spc="20" dirty="0">
                <a:solidFill>
                  <a:srgbClr val="171514"/>
                </a:solidFill>
                <a:latin typeface="Microsoft Sans Serif"/>
                <a:cs typeface="Microsoft Sans Serif"/>
              </a:rPr>
              <a:t>con </a:t>
            </a:r>
            <a:r>
              <a:rPr sz="2400" spc="30" dirty="0" err="1">
                <a:solidFill>
                  <a:srgbClr val="171514"/>
                </a:solidFill>
                <a:latin typeface="Microsoft Sans Serif"/>
                <a:cs typeface="Microsoft Sans Serif"/>
              </a:rPr>
              <a:t>una</a:t>
            </a:r>
            <a:r>
              <a:rPr sz="2400" spc="30" dirty="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capa</a:t>
            </a:r>
            <a:r>
              <a:rPr lang="es-ES" sz="2400" spc="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25" dirty="0">
                <a:solidFill>
                  <a:srgbClr val="171514"/>
                </a:solidFill>
                <a:latin typeface="Microsoft Sans Serif"/>
                <a:cs typeface="Microsoft Sans Serif"/>
              </a:rPr>
              <a:t>tierra. </a:t>
            </a:r>
            <a:r>
              <a:rPr sz="2400" spc="2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alternativa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5" dirty="0">
                <a:solidFill>
                  <a:srgbClr val="171514"/>
                </a:solidFill>
                <a:latin typeface="Microsoft Sans Serif"/>
                <a:cs typeface="Microsoft Sans Serif"/>
              </a:rPr>
              <a:t>zanja,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entierra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a:t>
            </a:r>
            <a:r>
              <a:rPr sz="2400" spc="15" dirty="0">
                <a:solidFill>
                  <a:srgbClr val="171514"/>
                </a:solidFill>
                <a:latin typeface="Microsoft Sans Serif"/>
                <a:cs typeface="Microsoft Sans Serif"/>
              </a:rPr>
              <a:t>suelo </a:t>
            </a:r>
            <a:r>
              <a:rPr sz="2400" spc="30" dirty="0">
                <a:solidFill>
                  <a:srgbClr val="171514"/>
                </a:solidFill>
                <a:latin typeface="Microsoft Sans Serif"/>
                <a:cs typeface="Microsoft Sans Serif"/>
              </a:rPr>
              <a:t>alrededor </a:t>
            </a:r>
            <a:r>
              <a:rPr sz="2400" spc="20" dirty="0">
                <a:solidFill>
                  <a:srgbClr val="171514"/>
                </a:solidFill>
                <a:latin typeface="Microsoft Sans Serif"/>
                <a:cs typeface="Microsoft Sans Serif"/>
              </a:rPr>
              <a:t>del </a:t>
            </a:r>
            <a:r>
              <a:rPr sz="2400" spc="25" dirty="0">
                <a:solidFill>
                  <a:srgbClr val="171514"/>
                </a:solidFill>
                <a:latin typeface="Microsoft Sans Serif"/>
                <a:cs typeface="Microsoft Sans Serif"/>
              </a:rPr>
              <a:t>electrodo </a:t>
            </a:r>
            <a:r>
              <a:rPr sz="2400" spc="45" dirty="0">
                <a:solidFill>
                  <a:srgbClr val="171514"/>
                </a:solidFill>
                <a:latin typeface="Microsoft Sans Serif"/>
                <a:cs typeface="Microsoft Sans Serif"/>
              </a:rPr>
              <a:t>un </a:t>
            </a:r>
            <a:r>
              <a:rPr sz="2400" spc="45" dirty="0" err="1">
                <a:solidFill>
                  <a:srgbClr val="171514"/>
                </a:solidFill>
                <a:latin typeface="Microsoft Sans Serif"/>
                <a:cs typeface="Microsoft Sans Serif"/>
              </a:rPr>
              <a:t>tubo</a:t>
            </a:r>
            <a:r>
              <a:rPr sz="2400" spc="4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teja</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unos</a:t>
            </a:r>
            <a:r>
              <a:rPr sz="2400" spc="25" dirty="0">
                <a:solidFill>
                  <a:srgbClr val="171514"/>
                </a:solidFill>
                <a:latin typeface="Microsoft Sans Serif"/>
                <a:cs typeface="Microsoft Sans Serif"/>
              </a:rPr>
              <a:t> </a:t>
            </a:r>
            <a:r>
              <a:rPr sz="2400" spc="10" dirty="0">
                <a:solidFill>
                  <a:srgbClr val="171514"/>
                </a:solidFill>
                <a:latin typeface="Microsoft Sans Serif"/>
                <a:cs typeface="Microsoft Sans Serif"/>
              </a:rPr>
              <a:t>20 </a:t>
            </a:r>
            <a:r>
              <a:rPr sz="2400" spc="30" dirty="0">
                <a:solidFill>
                  <a:srgbClr val="171514"/>
                </a:solidFill>
                <a:latin typeface="Microsoft Sans Serif"/>
                <a:cs typeface="Microsoft Sans Serif"/>
              </a:rPr>
              <a:t>cm </a:t>
            </a:r>
            <a:r>
              <a:rPr sz="2400" spc="25" dirty="0">
                <a:solidFill>
                  <a:srgbClr val="171514"/>
                </a:solidFill>
                <a:latin typeface="Microsoft Sans Serif"/>
                <a:cs typeface="Microsoft Sans Serif"/>
              </a:rPr>
              <a:t>de </a:t>
            </a:r>
            <a:r>
              <a:rPr sz="2400" spc="35" dirty="0" err="1" smtClean="0">
                <a:solidFill>
                  <a:srgbClr val="171514"/>
                </a:solidFill>
                <a:latin typeface="Microsoft Sans Serif"/>
                <a:cs typeface="Microsoft Sans Serif"/>
              </a:rPr>
              <a:t>diá</a:t>
            </a:r>
            <a:r>
              <a:rPr lang="es-ES" sz="2400" spc="35" dirty="0" smtClean="0">
                <a:solidFill>
                  <a:srgbClr val="171514"/>
                </a:solidFill>
                <a:latin typeface="Microsoft Sans Serif"/>
                <a:cs typeface="Microsoft Sans Serif"/>
              </a:rPr>
              <a:t>m</a:t>
            </a:r>
            <a:r>
              <a:rPr sz="2400" spc="3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60 </a:t>
            </a:r>
            <a:r>
              <a:rPr sz="2400" spc="30" dirty="0">
                <a:solidFill>
                  <a:srgbClr val="171514"/>
                </a:solidFill>
                <a:latin typeface="Microsoft Sans Serif"/>
                <a:cs typeface="Microsoft Sans Serif"/>
              </a:rPr>
              <a:t>cm </a:t>
            </a:r>
            <a:r>
              <a:rPr sz="2400" spc="25" dirty="0">
                <a:solidFill>
                  <a:srgbClr val="171514"/>
                </a:solidFill>
                <a:latin typeface="Microsoft Sans Serif"/>
                <a:cs typeface="Microsoft Sans Serif"/>
              </a:rPr>
              <a:t>de </a:t>
            </a:r>
            <a:r>
              <a:rPr sz="2400" spc="35" dirty="0">
                <a:solidFill>
                  <a:srgbClr val="171514"/>
                </a:solidFill>
                <a:latin typeface="Microsoft Sans Serif"/>
                <a:cs typeface="Microsoft Sans Serif"/>
              </a:rPr>
              <a:t>longitud, </a:t>
            </a:r>
            <a:r>
              <a:rPr sz="2400" spc="30" dirty="0">
                <a:solidFill>
                  <a:srgbClr val="171514"/>
                </a:solidFill>
                <a:latin typeface="Microsoft Sans Serif"/>
                <a:cs typeface="Microsoft Sans Serif"/>
              </a:rPr>
              <a:t>como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muestra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Figura</a:t>
            </a:r>
            <a:r>
              <a:rPr sz="2400" spc="15" dirty="0">
                <a:solidFill>
                  <a:srgbClr val="171514"/>
                </a:solidFill>
                <a:latin typeface="Microsoft Sans Serif"/>
                <a:cs typeface="Microsoft Sans Serif"/>
              </a:rPr>
              <a:t> </a:t>
            </a:r>
            <a:r>
              <a:rPr sz="2400" dirty="0">
                <a:solidFill>
                  <a:srgbClr val="171514"/>
                </a:solidFill>
                <a:latin typeface="Microsoft Sans Serif"/>
                <a:cs typeface="Microsoft Sans Serif"/>
              </a:rPr>
              <a:t>5.4. </a:t>
            </a:r>
            <a:endParaRPr lang="es-ES" sz="2400" dirty="0" smtClean="0">
              <a:solidFill>
                <a:srgbClr val="171514"/>
              </a:solidFill>
              <a:latin typeface="Microsoft Sans Serif"/>
              <a:cs typeface="Microsoft Sans Serif"/>
            </a:endParaRPr>
          </a:p>
          <a:p>
            <a:pPr marR="5080" indent="11113" algn="just"/>
            <a:r>
              <a:rPr sz="2400" spc="15" dirty="0" err="1" smtClean="0">
                <a:solidFill>
                  <a:srgbClr val="171514"/>
                </a:solidFill>
                <a:latin typeface="Microsoft Sans Serif"/>
                <a:cs typeface="Microsoft Sans Serif"/>
              </a:rPr>
              <a:t>Luego</a:t>
            </a:r>
            <a:r>
              <a:rPr sz="2400" spc="15" dirty="0" smtClean="0">
                <a:solidFill>
                  <a:srgbClr val="171514"/>
                </a:solidFill>
                <a:latin typeface="Microsoft Sans Serif"/>
                <a:cs typeface="Microsoft Sans Serif"/>
              </a:rPr>
              <a:t>,</a:t>
            </a:r>
            <a:r>
              <a:rPr lang="es-ES" sz="2400" spc="1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 </a:t>
            </a:r>
            <a:r>
              <a:rPr sz="2400" spc="40" dirty="0">
                <a:solidFill>
                  <a:srgbClr val="171514"/>
                </a:solidFill>
                <a:latin typeface="Microsoft Sans Serif"/>
                <a:cs typeface="Microsoft Sans Serif"/>
              </a:rPr>
              <a:t>mitad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tubería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llena con </a:t>
            </a:r>
            <a:r>
              <a:rPr sz="2400" spc="25" dirty="0">
                <a:solidFill>
                  <a:srgbClr val="171514"/>
                </a:solidFill>
                <a:latin typeface="Microsoft Sans Serif"/>
                <a:cs typeface="Microsoft Sans Serif"/>
              </a:rPr>
              <a:t>sulfato de magnesio </a:t>
            </a:r>
            <a:r>
              <a:rPr sz="2400" spc="5" dirty="0">
                <a:solidFill>
                  <a:srgbClr val="171514"/>
                </a:solidFill>
                <a:latin typeface="Microsoft Sans Serif"/>
                <a:cs typeface="Microsoft Sans Serif"/>
              </a:rPr>
              <a:t>y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agrega </a:t>
            </a:r>
            <a:r>
              <a:rPr sz="2400" spc="20" dirty="0">
                <a:solidFill>
                  <a:srgbClr val="171514"/>
                </a:solidFill>
                <a:latin typeface="Microsoft Sans Serif"/>
                <a:cs typeface="Microsoft Sans Serif"/>
              </a:rPr>
              <a:t>agua </a:t>
            </a:r>
            <a:r>
              <a:rPr sz="2400" spc="25" dirty="0">
                <a:solidFill>
                  <a:srgbClr val="171514"/>
                </a:solidFill>
                <a:latin typeface="Microsoft Sans Serif"/>
                <a:cs typeface="Microsoft Sans Serif"/>
              </a:rPr>
              <a:t>para llenar </a:t>
            </a:r>
            <a:r>
              <a:rPr sz="2400" spc="10" dirty="0">
                <a:solidFill>
                  <a:srgbClr val="171514"/>
                </a:solidFill>
                <a:latin typeface="Microsoft Sans Serif"/>
                <a:cs typeface="Microsoft Sans Serif"/>
              </a:rPr>
              <a:t>la </a:t>
            </a:r>
            <a:r>
              <a:rPr sz="2400" spc="25" dirty="0" err="1">
                <a:solidFill>
                  <a:srgbClr val="171514"/>
                </a:solidFill>
                <a:latin typeface="Microsoft Sans Serif"/>
                <a:cs typeface="Microsoft Sans Serif"/>
              </a:rPr>
              <a:t>tubería</a:t>
            </a:r>
            <a:r>
              <a:rPr sz="2400" spc="25" dirty="0" smtClean="0">
                <a:solidFill>
                  <a:srgbClr val="171514"/>
                </a:solidFill>
                <a:latin typeface="Microsoft Sans Serif"/>
                <a:cs typeface="Microsoft Sans Serif"/>
              </a:rPr>
              <a:t>.</a:t>
            </a:r>
            <a:r>
              <a:rPr lang="es-ES" sz="2400" spc="25"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La </a:t>
            </a:r>
            <a:r>
              <a:rPr sz="2400" spc="35" dirty="0">
                <a:solidFill>
                  <a:srgbClr val="171514"/>
                </a:solidFill>
                <a:latin typeface="Microsoft Sans Serif"/>
                <a:cs typeface="Microsoft Sans Serif"/>
              </a:rPr>
              <a:t>tubería </a:t>
            </a:r>
            <a:r>
              <a:rPr sz="2400" spc="10" dirty="0">
                <a:solidFill>
                  <a:srgbClr val="171514"/>
                </a:solidFill>
                <a:latin typeface="Microsoft Sans Serif"/>
                <a:cs typeface="Microsoft Sans Serif"/>
              </a:rPr>
              <a:t>está </a:t>
            </a:r>
            <a:r>
              <a:rPr sz="2400" spc="25" dirty="0">
                <a:solidFill>
                  <a:srgbClr val="171514"/>
                </a:solidFill>
                <a:latin typeface="Microsoft Sans Serif"/>
                <a:cs typeface="Microsoft Sans Serif"/>
              </a:rPr>
              <a:t>provista de </a:t>
            </a:r>
            <a:r>
              <a:rPr sz="2400" spc="30" dirty="0">
                <a:solidFill>
                  <a:srgbClr val="171514"/>
                </a:solidFill>
                <a:latin typeface="Microsoft Sans Serif"/>
                <a:cs typeface="Microsoft Sans Serif"/>
              </a:rPr>
              <a:t>una </a:t>
            </a:r>
            <a:r>
              <a:rPr sz="2400" spc="25" dirty="0">
                <a:solidFill>
                  <a:srgbClr val="171514"/>
                </a:solidFill>
                <a:latin typeface="Microsoft Sans Serif"/>
                <a:cs typeface="Microsoft Sans Serif"/>
              </a:rPr>
              <a:t>cubierta </a:t>
            </a:r>
            <a:r>
              <a:rPr sz="2400" spc="30" dirty="0">
                <a:solidFill>
                  <a:srgbClr val="171514"/>
                </a:solidFill>
                <a:latin typeface="Microsoft Sans Serif"/>
                <a:cs typeface="Microsoft Sans Serif"/>
              </a:rPr>
              <a:t>removible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debe </a:t>
            </a:r>
            <a:r>
              <a:rPr sz="2400" spc="10" dirty="0">
                <a:solidFill>
                  <a:srgbClr val="171514"/>
                </a:solidFill>
                <a:latin typeface="Microsoft Sans Serif"/>
                <a:cs typeface="Microsoft Sans Serif"/>
              </a:rPr>
              <a:t>revisarse </a:t>
            </a:r>
            <a:r>
              <a:rPr sz="2400" spc="30" dirty="0">
                <a:solidFill>
                  <a:srgbClr val="171514"/>
                </a:solidFill>
                <a:latin typeface="Microsoft Sans Serif"/>
                <a:cs typeface="Microsoft Sans Serif"/>
              </a:rPr>
              <a:t>periódicamente</a:t>
            </a:r>
            <a:r>
              <a:rPr sz="2400" spc="3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0" dirty="0" err="1" smtClean="0">
                <a:solidFill>
                  <a:srgbClr val="171514"/>
                </a:solidFill>
                <a:latin typeface="Microsoft Sans Serif"/>
                <a:cs typeface="Microsoft Sans Serif"/>
              </a:rPr>
              <a:t>rellenarse</a:t>
            </a:r>
            <a:r>
              <a:rPr lang="es-ES" sz="2400" spc="20" dirty="0" smtClean="0">
                <a:solidFill>
                  <a:srgbClr val="171514"/>
                </a:solidFill>
                <a:latin typeface="Microsoft Sans Serif"/>
                <a:cs typeface="Microsoft Sans Serif"/>
              </a:rPr>
              <a:t> </a:t>
            </a:r>
            <a:r>
              <a:rPr sz="2400" dirty="0" err="1" smtClean="0">
                <a:solidFill>
                  <a:srgbClr val="171514"/>
                </a:solidFill>
                <a:latin typeface="Microsoft Sans Serif"/>
                <a:cs typeface="Microsoft Sans Serif"/>
              </a:rPr>
              <a:t>si</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10" dirty="0" err="1">
                <a:solidFill>
                  <a:srgbClr val="171514"/>
                </a:solidFill>
                <a:latin typeface="Microsoft Sans Serif"/>
                <a:cs typeface="Microsoft Sans Serif"/>
              </a:rPr>
              <a:t>necesario</a:t>
            </a:r>
            <a:r>
              <a:rPr sz="2400" spc="10" dirty="0" smtClean="0">
                <a:solidFill>
                  <a:srgbClr val="171514"/>
                </a:solidFill>
                <a:latin typeface="Microsoft Sans Serif"/>
                <a:cs typeface="Microsoft Sans Serif"/>
              </a:rPr>
              <a:t>.</a:t>
            </a:r>
            <a:endParaRPr lang="es-ES" sz="2400" spc="10" dirty="0" smtClean="0">
              <a:solidFill>
                <a:srgbClr val="171514"/>
              </a:solidFill>
              <a:latin typeface="Microsoft Sans Serif"/>
              <a:cs typeface="Microsoft Sans Serif"/>
            </a:endParaRPr>
          </a:p>
          <a:p>
            <a:pPr marR="5080" indent="11113" algn="just"/>
            <a:r>
              <a:rPr lang="es-ES" sz="2400" dirty="0" smtClean="0">
                <a:latin typeface="Microsoft Sans Serif"/>
                <a:cs typeface="Microsoft Sans Serif"/>
              </a:rPr>
              <a:t>Un método más reciente de uso de productos químicos para mejorar la resistividad del suelo es el llamado electrodo de jabalina de tierra química (Figura 5.5). Consiste en un tubo de cobre hueco de unos 6 cm (2,5″) de </a:t>
            </a:r>
            <a:r>
              <a:rPr lang="es-ES" sz="2400" dirty="0" err="1" smtClean="0">
                <a:latin typeface="Microsoft Sans Serif"/>
                <a:cs typeface="Microsoft Sans Serif"/>
              </a:rPr>
              <a:t>diám</a:t>
            </a:r>
            <a:r>
              <a:rPr lang="es-ES" sz="2400" dirty="0" smtClean="0">
                <a:latin typeface="Microsoft Sans Serif"/>
                <a:cs typeface="Microsoft Sans Serif"/>
              </a:rPr>
              <a:t> con un cable flexible soldado exotérmicamente para la conexión al conductor de puesta a tierra.</a:t>
            </a:r>
          </a:p>
          <a:p>
            <a:pPr marR="5080" indent="11113" algn="just"/>
            <a:r>
              <a:rPr lang="es-ES" sz="2400" dirty="0" smtClean="0">
                <a:latin typeface="Microsoft Sans Serif"/>
                <a:cs typeface="Microsoft Sans Serif"/>
              </a:rPr>
              <a:t>El tubo se llena con una mezcla de sales electrolíticas (suministrada por el fabricante); pequeños orificios distribuidos a lo largo de la longitud del tubo permiten que las sales higroscópicas absorban agua del suelo circundante y</a:t>
            </a:r>
            <a:endParaRPr sz="2400" dirty="0">
              <a:latin typeface="Microsoft Sans Serif"/>
              <a:cs typeface="Microsoft Sans Serif"/>
            </a:endParaRPr>
          </a:p>
        </p:txBody>
      </p:sp>
    </p:spTree>
    <p:extLst>
      <p:ext uri="{BB962C8B-B14F-4D97-AF65-F5344CB8AC3E}">
        <p14:creationId xmlns:p14="http://schemas.microsoft.com/office/powerpoint/2010/main" val="289074055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n 2"/>
          <p:cNvPicPr>
            <a:picLocks noChangeAspect="1"/>
          </p:cNvPicPr>
          <p:nvPr/>
        </p:nvPicPr>
        <p:blipFill>
          <a:blip r:embed="rId2"/>
          <a:stretch>
            <a:fillRect/>
          </a:stretch>
        </p:blipFill>
        <p:spPr>
          <a:xfrm>
            <a:off x="8604877" y="2460625"/>
            <a:ext cx="5838825" cy="4819650"/>
          </a:xfrm>
          <a:prstGeom prst="rect">
            <a:avLst/>
          </a:prstGeom>
        </p:spPr>
      </p:pic>
      <p:sp>
        <p:nvSpPr>
          <p:cNvPr id="4" name="Rectángulo 3"/>
          <p:cNvSpPr/>
          <p:nvPr/>
        </p:nvSpPr>
        <p:spPr>
          <a:xfrm>
            <a:off x="8604877" y="2460625"/>
            <a:ext cx="7489825" cy="369332"/>
          </a:xfrm>
          <a:prstGeom prst="rect">
            <a:avLst/>
          </a:prstGeom>
        </p:spPr>
        <p:txBody>
          <a:bodyPr>
            <a:spAutoFit/>
          </a:bodyPr>
          <a:lstStyle/>
          <a:p>
            <a:r>
              <a:rPr lang="es-ES" b="1" dirty="0" smtClean="0"/>
              <a:t>Tapa Removible</a:t>
            </a:r>
          </a:p>
        </p:txBody>
      </p:sp>
      <p:sp>
        <p:nvSpPr>
          <p:cNvPr id="5" name="Rectángulo 4"/>
          <p:cNvSpPr/>
          <p:nvPr/>
        </p:nvSpPr>
        <p:spPr>
          <a:xfrm>
            <a:off x="11295372" y="2264212"/>
            <a:ext cx="753732" cy="369332"/>
          </a:xfrm>
          <a:prstGeom prst="rect">
            <a:avLst/>
          </a:prstGeom>
        </p:spPr>
        <p:txBody>
          <a:bodyPr wrap="none">
            <a:spAutoFit/>
          </a:bodyPr>
          <a:lstStyle/>
          <a:p>
            <a:r>
              <a:rPr lang="es-ES" b="1" dirty="0" smtClean="0"/>
              <a:t>20 cm</a:t>
            </a:r>
            <a:endParaRPr lang="es-ES" b="1" dirty="0"/>
          </a:p>
        </p:txBody>
      </p:sp>
      <p:sp>
        <p:nvSpPr>
          <p:cNvPr id="6" name="Rectángulo 5"/>
          <p:cNvSpPr/>
          <p:nvPr/>
        </p:nvSpPr>
        <p:spPr>
          <a:xfrm>
            <a:off x="6575425" y="369570"/>
            <a:ext cx="4419600" cy="707886"/>
          </a:xfrm>
          <a:prstGeom prst="rect">
            <a:avLst/>
          </a:prstGeom>
        </p:spPr>
        <p:txBody>
          <a:bodyPr wrap="square">
            <a:spAutoFit/>
          </a:bodyPr>
          <a:lstStyle/>
          <a:p>
            <a:pPr algn="ctr"/>
            <a:r>
              <a:rPr lang="es-ES" sz="2000" b="1" dirty="0" smtClean="0"/>
              <a:t>FIGURA 5.3 Zanja de sal que rodea una jabalina de tierra.</a:t>
            </a:r>
            <a:endParaRPr lang="es-ES" sz="2000" b="1" dirty="0"/>
          </a:p>
        </p:txBody>
      </p:sp>
      <p:sp>
        <p:nvSpPr>
          <p:cNvPr id="7" name="Rectángulo 6"/>
          <p:cNvSpPr/>
          <p:nvPr/>
        </p:nvSpPr>
        <p:spPr>
          <a:xfrm>
            <a:off x="8997943" y="1326574"/>
            <a:ext cx="5052695" cy="707886"/>
          </a:xfrm>
          <a:prstGeom prst="rect">
            <a:avLst/>
          </a:prstGeom>
        </p:spPr>
        <p:txBody>
          <a:bodyPr wrap="square">
            <a:spAutoFit/>
          </a:bodyPr>
          <a:lstStyle/>
          <a:p>
            <a:pPr algn="ctr"/>
            <a:r>
              <a:rPr lang="es-ES" sz="2000" b="1" dirty="0" smtClean="0"/>
              <a:t>FIGURA 5.4 Tratamiento con solución salina mediante tubo de azulejo.</a:t>
            </a:r>
            <a:endParaRPr lang="es-ES" sz="2000" b="1" dirty="0"/>
          </a:p>
        </p:txBody>
      </p:sp>
      <p:pic>
        <p:nvPicPr>
          <p:cNvPr id="9" name="Imagen 8"/>
          <p:cNvPicPr>
            <a:picLocks noChangeAspect="1"/>
          </p:cNvPicPr>
          <p:nvPr/>
        </p:nvPicPr>
        <p:blipFill>
          <a:blip r:embed="rId3"/>
          <a:stretch>
            <a:fillRect/>
          </a:stretch>
        </p:blipFill>
        <p:spPr>
          <a:xfrm>
            <a:off x="242570" y="4975225"/>
            <a:ext cx="5000625" cy="3152775"/>
          </a:xfrm>
          <a:prstGeom prst="rect">
            <a:avLst/>
          </a:prstGeom>
        </p:spPr>
      </p:pic>
      <p:pic>
        <p:nvPicPr>
          <p:cNvPr id="10" name="Imagen 9"/>
          <p:cNvPicPr>
            <a:picLocks noChangeAspect="1"/>
          </p:cNvPicPr>
          <p:nvPr/>
        </p:nvPicPr>
        <p:blipFill>
          <a:blip r:embed="rId4"/>
          <a:stretch>
            <a:fillRect/>
          </a:stretch>
        </p:blipFill>
        <p:spPr>
          <a:xfrm>
            <a:off x="250825" y="327026"/>
            <a:ext cx="6467475" cy="4648199"/>
          </a:xfrm>
          <a:prstGeom prst="rect">
            <a:avLst/>
          </a:prstGeom>
        </p:spPr>
      </p:pic>
      <p:sp>
        <p:nvSpPr>
          <p:cNvPr id="11" name="Rectángulo 10"/>
          <p:cNvSpPr/>
          <p:nvPr/>
        </p:nvSpPr>
        <p:spPr>
          <a:xfrm>
            <a:off x="5243195" y="6416278"/>
            <a:ext cx="2232019" cy="1015663"/>
          </a:xfrm>
          <a:prstGeom prst="rect">
            <a:avLst/>
          </a:prstGeom>
        </p:spPr>
        <p:txBody>
          <a:bodyPr wrap="square">
            <a:spAutoFit/>
          </a:bodyPr>
          <a:lstStyle/>
          <a:p>
            <a:pPr algn="ctr"/>
            <a:r>
              <a:rPr lang="es-ES" sz="2000" b="1" dirty="0" smtClean="0"/>
              <a:t>FIGURA 5.5 Jabalina de puesta a tierra química</a:t>
            </a:r>
            <a:endParaRPr lang="es-ES" sz="2000" b="1" dirty="0"/>
          </a:p>
        </p:txBody>
      </p:sp>
    </p:spTree>
    <p:extLst>
      <p:ext uri="{BB962C8B-B14F-4D97-AF65-F5344CB8AC3E}">
        <p14:creationId xmlns:p14="http://schemas.microsoft.com/office/powerpoint/2010/main" val="153515332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object 16"/>
          <p:cNvSpPr txBox="1"/>
          <p:nvPr/>
        </p:nvSpPr>
        <p:spPr>
          <a:xfrm>
            <a:off x="327025" y="327025"/>
            <a:ext cx="14401800" cy="5183470"/>
          </a:xfrm>
          <a:prstGeom prst="rect">
            <a:avLst/>
          </a:prstGeom>
        </p:spPr>
        <p:txBody>
          <a:bodyPr vert="horz" wrap="square" lIns="0" tIns="12700" rIns="0" bIns="0" rtlCol="0">
            <a:spAutoFit/>
          </a:bodyPr>
          <a:lstStyle/>
          <a:p>
            <a:pPr marL="12700" marR="69215" algn="just">
              <a:spcBef>
                <a:spcPts val="785"/>
              </a:spcBef>
            </a:pPr>
            <a:r>
              <a:rPr sz="2400" spc="25" dirty="0" err="1" smtClean="0">
                <a:solidFill>
                  <a:srgbClr val="171514"/>
                </a:solidFill>
                <a:latin typeface="Microsoft Sans Serif"/>
                <a:cs typeface="Microsoft Sans Serif"/>
              </a:rPr>
              <a:t>atmósfera</a:t>
            </a:r>
            <a:r>
              <a:rPr sz="2400" spc="2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Esto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hace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sales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disuelvan</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solución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electrolítica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resultante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35" dirty="0" err="1">
                <a:solidFill>
                  <a:srgbClr val="171514"/>
                </a:solidFill>
                <a:latin typeface="Microsoft Sans Serif"/>
                <a:cs typeface="Microsoft Sans Serif"/>
              </a:rPr>
              <a:t>filtre</a:t>
            </a:r>
            <a:r>
              <a:rPr sz="2400" spc="-5" dirty="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por</a:t>
            </a:r>
            <a:r>
              <a:rPr lang="es-ES" sz="2400" spc="4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 </a:t>
            </a:r>
            <a:r>
              <a:rPr sz="2400" spc="25" dirty="0">
                <a:solidFill>
                  <a:srgbClr val="171514"/>
                </a:solidFill>
                <a:latin typeface="Microsoft Sans Serif"/>
                <a:cs typeface="Microsoft Sans Serif"/>
              </a:rPr>
              <a:t>orificio en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parte inferior </a:t>
            </a:r>
            <a:r>
              <a:rPr sz="2400" spc="20" dirty="0">
                <a:solidFill>
                  <a:srgbClr val="171514"/>
                </a:solidFill>
                <a:latin typeface="Microsoft Sans Serif"/>
                <a:cs typeface="Microsoft Sans Serif"/>
              </a:rPr>
              <a:t>del </a:t>
            </a:r>
            <a:r>
              <a:rPr sz="2400" spc="45" dirty="0">
                <a:solidFill>
                  <a:srgbClr val="171514"/>
                </a:solidFill>
                <a:latin typeface="Microsoft Sans Serif"/>
                <a:cs typeface="Microsoft Sans Serif"/>
              </a:rPr>
              <a:t>tubo </a:t>
            </a:r>
            <a:r>
              <a:rPr sz="2400" spc="10" dirty="0">
                <a:solidFill>
                  <a:srgbClr val="171514"/>
                </a:solidFill>
                <a:latin typeface="Microsoft Sans Serif"/>
                <a:cs typeface="Microsoft Sans Serif"/>
              </a:rPr>
              <a:t>hacia el </a:t>
            </a:r>
            <a:r>
              <a:rPr sz="2400" spc="15" dirty="0">
                <a:solidFill>
                  <a:srgbClr val="171514"/>
                </a:solidFill>
                <a:latin typeface="Microsoft Sans Serif"/>
                <a:cs typeface="Microsoft Sans Serif"/>
              </a:rPr>
              <a:t>suelo </a:t>
            </a:r>
            <a:r>
              <a:rPr sz="2400" spc="25" dirty="0">
                <a:solidFill>
                  <a:srgbClr val="171514"/>
                </a:solidFill>
                <a:latin typeface="Microsoft Sans Serif"/>
                <a:cs typeface="Microsoft Sans Serif"/>
              </a:rPr>
              <a:t>circundante. </a:t>
            </a:r>
            <a:r>
              <a:rPr sz="2400" spc="5" dirty="0">
                <a:solidFill>
                  <a:srgbClr val="171514"/>
                </a:solidFill>
                <a:latin typeface="Microsoft Sans Serif"/>
                <a:cs typeface="Microsoft Sans Serif"/>
              </a:rPr>
              <a:t>Para </a:t>
            </a:r>
            <a:r>
              <a:rPr sz="2400" spc="30" dirty="0">
                <a:solidFill>
                  <a:srgbClr val="171514"/>
                </a:solidFill>
                <a:latin typeface="Microsoft Sans Serif"/>
                <a:cs typeface="Microsoft Sans Serif"/>
              </a:rPr>
              <a:t>reducir aún </a:t>
            </a:r>
            <a:r>
              <a:rPr sz="2400" spc="20" dirty="0" err="1">
                <a:solidFill>
                  <a:srgbClr val="171514"/>
                </a:solidFill>
                <a:latin typeface="Microsoft Sans Serif"/>
                <a:cs typeface="Microsoft Sans Serif"/>
              </a:rPr>
              <a:t>más</a:t>
            </a:r>
            <a:r>
              <a:rPr sz="2400" spc="2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resistividad</a:t>
            </a:r>
            <a:r>
              <a:rPr sz="2400" spc="1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está</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rodeado</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relleno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comercializado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material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mejora</a:t>
            </a:r>
            <a:r>
              <a:rPr lang="es-ES" sz="2400" spc="3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 </a:t>
            </a:r>
            <a:r>
              <a:rPr sz="2400" spc="15" dirty="0">
                <a:solidFill>
                  <a:srgbClr val="171514"/>
                </a:solidFill>
                <a:latin typeface="Microsoft Sans Serif"/>
                <a:cs typeface="Microsoft Sans Serif"/>
              </a:rPr>
              <a:t>suelo </a:t>
            </a:r>
            <a:r>
              <a:rPr sz="2400" spc="-25" dirty="0">
                <a:solidFill>
                  <a:srgbClr val="171514"/>
                </a:solidFill>
                <a:latin typeface="Microsoft Sans Serif"/>
                <a:cs typeface="Microsoft Sans Serif"/>
              </a:rPr>
              <a:t>(GEM) </a:t>
            </a:r>
            <a:r>
              <a:rPr sz="2400" spc="35" dirty="0">
                <a:solidFill>
                  <a:srgbClr val="171514"/>
                </a:solidFill>
                <a:latin typeface="Microsoft Sans Serif"/>
                <a:cs typeface="Microsoft Sans Serif"/>
              </a:rPr>
              <a:t>o </a:t>
            </a:r>
            <a:r>
              <a:rPr sz="2400" spc="25" dirty="0">
                <a:solidFill>
                  <a:srgbClr val="171514"/>
                </a:solidFill>
                <a:latin typeface="Microsoft Sans Serif"/>
                <a:cs typeface="Microsoft Sans Serif"/>
              </a:rPr>
              <a:t>relleno de </a:t>
            </a:r>
            <a:r>
              <a:rPr sz="2400" spc="35" dirty="0">
                <a:solidFill>
                  <a:srgbClr val="171514"/>
                </a:solidFill>
                <a:latin typeface="Microsoft Sans Serif"/>
                <a:cs typeface="Microsoft Sans Serif"/>
              </a:rPr>
              <a:t>aumento </a:t>
            </a:r>
            <a:r>
              <a:rPr sz="2400" spc="20"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suelo </a:t>
            </a:r>
            <a:r>
              <a:rPr sz="2400" spc="-35" dirty="0">
                <a:solidFill>
                  <a:srgbClr val="171514"/>
                </a:solidFill>
                <a:latin typeface="Microsoft Sans Serif"/>
                <a:cs typeface="Microsoft Sans Serif"/>
              </a:rPr>
              <a:t>(GAF); </a:t>
            </a:r>
            <a:r>
              <a:rPr sz="2400" spc="10" dirty="0">
                <a:solidFill>
                  <a:srgbClr val="171514"/>
                </a:solidFill>
                <a:latin typeface="Microsoft Sans Serif"/>
                <a:cs typeface="Microsoft Sans Serif"/>
              </a:rPr>
              <a:t>estos </a:t>
            </a:r>
            <a:r>
              <a:rPr sz="2400" spc="20" dirty="0">
                <a:solidFill>
                  <a:srgbClr val="171514"/>
                </a:solidFill>
                <a:latin typeface="Microsoft Sans Serif"/>
                <a:cs typeface="Microsoft Sans Serif"/>
              </a:rPr>
              <a:t>son materiales</a:t>
            </a:r>
            <a:r>
              <a:rPr sz="2400" spc="20"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5" dirty="0">
                <a:solidFill>
                  <a:srgbClr val="171514"/>
                </a:solidFill>
                <a:latin typeface="Microsoft Sans Serif"/>
                <a:cs typeface="Microsoft Sans Serif"/>
              </a:rPr>
              <a:t>base </a:t>
            </a:r>
            <a:r>
              <a:rPr sz="2400" spc="25" dirty="0">
                <a:solidFill>
                  <a:srgbClr val="171514"/>
                </a:solidFill>
                <a:latin typeface="Microsoft Sans Serif"/>
                <a:cs typeface="Microsoft Sans Serif"/>
              </a:rPr>
              <a:t>de </a:t>
            </a:r>
            <a:r>
              <a:rPr sz="2400" spc="30" dirty="0" err="1" smtClean="0">
                <a:solidFill>
                  <a:srgbClr val="171514"/>
                </a:solidFill>
                <a:latin typeface="Microsoft Sans Serif"/>
                <a:cs typeface="Microsoft Sans Serif"/>
              </a:rPr>
              <a:t>carbono</a:t>
            </a:r>
            <a:r>
              <a:rPr lang="es-ES" sz="2400" spc="30" dirty="0" smtClean="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no </a:t>
            </a:r>
            <a:r>
              <a:rPr sz="2400" spc="20" dirty="0">
                <a:solidFill>
                  <a:srgbClr val="171514"/>
                </a:solidFill>
                <a:latin typeface="Microsoft Sans Serif"/>
                <a:cs typeface="Microsoft Sans Serif"/>
              </a:rPr>
              <a:t>corrosivos </a:t>
            </a:r>
            <a:r>
              <a:rPr sz="2400" spc="30" dirty="0">
                <a:solidFill>
                  <a:srgbClr val="171514"/>
                </a:solidFill>
                <a:latin typeface="Microsoft Sans Serif"/>
                <a:cs typeface="Microsoft Sans Serif"/>
              </a:rPr>
              <a:t>que </a:t>
            </a:r>
            <a:r>
              <a:rPr sz="2400" spc="35" dirty="0">
                <a:solidFill>
                  <a:srgbClr val="171514"/>
                </a:solidFill>
                <a:latin typeface="Microsoft Sans Serif"/>
                <a:cs typeface="Microsoft Sans Serif"/>
              </a:rPr>
              <a:t>mejoran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efectividad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45" dirty="0">
                <a:solidFill>
                  <a:srgbClr val="171514"/>
                </a:solidFill>
                <a:latin typeface="Microsoft Sans Serif"/>
                <a:cs typeface="Microsoft Sans Serif"/>
              </a:rPr>
              <a:t>Se </a:t>
            </a:r>
            <a:r>
              <a:rPr sz="2400" spc="35" dirty="0">
                <a:solidFill>
                  <a:srgbClr val="171514"/>
                </a:solidFill>
                <a:latin typeface="Microsoft Sans Serif"/>
                <a:cs typeface="Microsoft Sans Serif"/>
              </a:rPr>
              <a:t>afirma</a:t>
            </a:r>
            <a:r>
              <a:rPr sz="2400" spc="3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 </a:t>
            </a:r>
            <a:r>
              <a:rPr sz="2400" spc="20" dirty="0">
                <a:solidFill>
                  <a:srgbClr val="171514"/>
                </a:solidFill>
                <a:latin typeface="Microsoft Sans Serif"/>
                <a:cs typeface="Microsoft Sans Serif"/>
              </a:rPr>
              <a:t>con </a:t>
            </a:r>
            <a:r>
              <a:rPr sz="2400" spc="15" dirty="0" smtClean="0">
                <a:solidFill>
                  <a:srgbClr val="171514"/>
                </a:solidFill>
                <a:latin typeface="Microsoft Sans Serif"/>
                <a:cs typeface="Microsoft Sans Serif"/>
              </a:rPr>
              <a:t>tales</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instalaciones</a:t>
            </a:r>
            <a:r>
              <a:rPr sz="2400" spc="1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puede </a:t>
            </a:r>
            <a:r>
              <a:rPr sz="2400" spc="35" dirty="0">
                <a:solidFill>
                  <a:srgbClr val="171514"/>
                </a:solidFill>
                <a:latin typeface="Microsoft Sans Serif"/>
                <a:cs typeface="Microsoft Sans Serif"/>
              </a:rPr>
              <a:t>lograr </a:t>
            </a:r>
            <a:r>
              <a:rPr sz="2400" spc="30" dirty="0">
                <a:solidFill>
                  <a:srgbClr val="171514"/>
                </a:solidFill>
                <a:latin typeface="Microsoft Sans Serif"/>
                <a:cs typeface="Microsoft Sans Serif"/>
              </a:rPr>
              <a:t>una </a:t>
            </a:r>
            <a:r>
              <a:rPr sz="2400" spc="20" dirty="0">
                <a:solidFill>
                  <a:srgbClr val="171514"/>
                </a:solidFill>
                <a:latin typeface="Microsoft Sans Serif"/>
                <a:cs typeface="Microsoft Sans Serif"/>
              </a:rPr>
              <a:t>resistividad </a:t>
            </a:r>
            <a:r>
              <a:rPr sz="2400" spc="35" dirty="0">
                <a:solidFill>
                  <a:srgbClr val="171514"/>
                </a:solidFill>
                <a:latin typeface="Microsoft Sans Serif"/>
                <a:cs typeface="Microsoft Sans Serif"/>
              </a:rPr>
              <a:t>tan </a:t>
            </a:r>
            <a:r>
              <a:rPr sz="2400" spc="15" dirty="0">
                <a:solidFill>
                  <a:srgbClr val="171514"/>
                </a:solidFill>
                <a:latin typeface="Microsoft Sans Serif"/>
                <a:cs typeface="Microsoft Sans Serif"/>
              </a:rPr>
              <a:t>baja </a:t>
            </a:r>
            <a:r>
              <a:rPr sz="2400" spc="30" dirty="0">
                <a:solidFill>
                  <a:srgbClr val="171514"/>
                </a:solidFill>
                <a:latin typeface="Microsoft Sans Serif"/>
                <a:cs typeface="Microsoft Sans Serif"/>
              </a:rPr>
              <a:t>como </a:t>
            </a:r>
            <a:r>
              <a:rPr sz="2400" spc="5" dirty="0">
                <a:solidFill>
                  <a:srgbClr val="171514"/>
                </a:solidFill>
                <a:latin typeface="Microsoft Sans Serif"/>
                <a:cs typeface="Microsoft Sans Serif"/>
              </a:rPr>
              <a:t>0,12 </a:t>
            </a:r>
            <a:r>
              <a:rPr sz="2400" spc="15" dirty="0">
                <a:solidFill>
                  <a:srgbClr val="171514"/>
                </a:solidFill>
                <a:latin typeface="Microsoft Sans Serif"/>
                <a:cs typeface="Microsoft Sans Serif"/>
              </a:rPr>
              <a:t>Ω·m. </a:t>
            </a:r>
            <a:r>
              <a:rPr sz="2400" spc="20" dirty="0">
                <a:solidFill>
                  <a:srgbClr val="171514"/>
                </a:solidFill>
                <a:latin typeface="Microsoft Sans Serif"/>
                <a:cs typeface="Microsoft Sans Serif"/>
              </a:rPr>
              <a:t>Tanto</a:t>
            </a:r>
            <a:r>
              <a:rPr sz="2400" spc="20"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s</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verticales</a:t>
            </a:r>
            <a:r>
              <a:rPr sz="2400" spc="1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como </a:t>
            </a:r>
            <a:r>
              <a:rPr sz="2400" dirty="0">
                <a:solidFill>
                  <a:srgbClr val="171514"/>
                </a:solidFill>
                <a:latin typeface="Microsoft Sans Serif"/>
                <a:cs typeface="Microsoft Sans Serif"/>
              </a:rPr>
              <a:t>las </a:t>
            </a:r>
            <a:r>
              <a:rPr sz="2400" spc="25" dirty="0">
                <a:solidFill>
                  <a:srgbClr val="171514"/>
                </a:solidFill>
                <a:latin typeface="Microsoft Sans Serif"/>
                <a:cs typeface="Microsoft Sans Serif"/>
              </a:rPr>
              <a:t>horizontales </a:t>
            </a:r>
            <a:r>
              <a:rPr sz="2400" spc="5" dirty="0">
                <a:solidFill>
                  <a:srgbClr val="171514"/>
                </a:solidFill>
                <a:latin typeface="Microsoft Sans Serif"/>
                <a:cs typeface="Microsoft Sans Serif"/>
              </a:rPr>
              <a:t>(en </a:t>
            </a:r>
            <a:r>
              <a:rPr sz="2400" spc="45" dirty="0">
                <a:solidFill>
                  <a:srgbClr val="171514"/>
                </a:solidFill>
                <a:latin typeface="Microsoft Sans Serif"/>
                <a:cs typeface="Microsoft Sans Serif"/>
              </a:rPr>
              <a:t>forma </a:t>
            </a:r>
            <a:r>
              <a:rPr sz="2400" spc="2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L) </a:t>
            </a:r>
            <a:r>
              <a:rPr sz="2400" spc="20" dirty="0">
                <a:solidFill>
                  <a:srgbClr val="171514"/>
                </a:solidFill>
                <a:latin typeface="Microsoft Sans Serif"/>
                <a:cs typeface="Microsoft Sans Serif"/>
              </a:rPr>
              <a:t>están disponibles </a:t>
            </a:r>
            <a:r>
              <a:rPr sz="2400" spc="25" dirty="0">
                <a:solidFill>
                  <a:srgbClr val="171514"/>
                </a:solidFill>
                <a:latin typeface="Microsoft Sans Serif"/>
                <a:cs typeface="Microsoft Sans Serif"/>
              </a:rPr>
              <a:t>comercialmente</a:t>
            </a:r>
            <a:r>
              <a:rPr sz="2400" spc="25"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estos</a:t>
            </a:r>
            <a:r>
              <a:rPr lang="es-ES" sz="2400" spc="1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últimos</a:t>
            </a:r>
            <a:r>
              <a:rPr sz="2400" spc="-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utilizan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sitios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donde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suelo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20" dirty="0">
                <a:solidFill>
                  <a:srgbClr val="171514"/>
                </a:solidFill>
                <a:latin typeface="Microsoft Sans Serif"/>
                <a:cs typeface="Microsoft Sans Serif"/>
              </a:rPr>
              <a:t>rocoso</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instalaciones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internas</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5080" algn="just">
              <a:spcBef>
                <a:spcPts val="10"/>
              </a:spcBef>
            </a:pPr>
            <a:r>
              <a:rPr sz="2400" spc="-5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evidente </a:t>
            </a:r>
            <a:r>
              <a:rPr sz="2400" spc="30" dirty="0">
                <a:solidFill>
                  <a:srgbClr val="171514"/>
                </a:solidFill>
                <a:latin typeface="Microsoft Sans Serif"/>
                <a:cs typeface="Microsoft Sans Serif"/>
              </a:rPr>
              <a:t>que </a:t>
            </a:r>
            <a:r>
              <a:rPr sz="2400" spc="1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uso </a:t>
            </a:r>
            <a:r>
              <a:rPr sz="2400" spc="25" dirty="0">
                <a:solidFill>
                  <a:srgbClr val="171514"/>
                </a:solidFill>
                <a:latin typeface="Microsoft Sans Serif"/>
                <a:cs typeface="Microsoft Sans Serif"/>
              </a:rPr>
              <a:t>de </a:t>
            </a:r>
            <a:r>
              <a:rPr sz="2400" dirty="0">
                <a:solidFill>
                  <a:srgbClr val="171514"/>
                </a:solidFill>
                <a:latin typeface="Microsoft Sans Serif"/>
                <a:cs typeface="Microsoft Sans Serif"/>
              </a:rPr>
              <a:t>sales </a:t>
            </a:r>
            <a:r>
              <a:rPr sz="2400" spc="20" dirty="0">
                <a:solidFill>
                  <a:srgbClr val="171514"/>
                </a:solidFill>
                <a:latin typeface="Microsoft Sans Serif"/>
                <a:cs typeface="Microsoft Sans Serif"/>
              </a:rPr>
              <a:t>químicas </a:t>
            </a:r>
            <a:r>
              <a:rPr sz="2400" spc="25" dirty="0">
                <a:solidFill>
                  <a:srgbClr val="171514"/>
                </a:solidFill>
                <a:latin typeface="Microsoft Sans Serif"/>
                <a:cs typeface="Microsoft Sans Serif"/>
              </a:rPr>
              <a:t>para </a:t>
            </a:r>
            <a:r>
              <a:rPr sz="2400" spc="40" dirty="0">
                <a:solidFill>
                  <a:srgbClr val="171514"/>
                </a:solidFill>
                <a:latin typeface="Microsoft Sans Serif"/>
                <a:cs typeface="Microsoft Sans Serif"/>
              </a:rPr>
              <a:t>mejorar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resistividad </a:t>
            </a:r>
            <a:r>
              <a:rPr sz="2400" spc="25" dirty="0">
                <a:solidFill>
                  <a:srgbClr val="171514"/>
                </a:solidFill>
                <a:latin typeface="Microsoft Sans Serif"/>
                <a:cs typeface="Microsoft Sans Serif"/>
              </a:rPr>
              <a:t>del </a:t>
            </a:r>
            <a:r>
              <a:rPr sz="2400" spc="20" dirty="0">
                <a:solidFill>
                  <a:srgbClr val="171514"/>
                </a:solidFill>
                <a:latin typeface="Microsoft Sans Serif"/>
                <a:cs typeface="Microsoft Sans Serif"/>
              </a:rPr>
              <a:t>suelo </a:t>
            </a:r>
            <a:r>
              <a:rPr sz="2400" spc="-10" dirty="0" err="1">
                <a:solidFill>
                  <a:srgbClr val="171514"/>
                </a:solidFill>
                <a:latin typeface="Microsoft Sans Serif"/>
                <a:cs typeface="Microsoft Sans Serif"/>
              </a:rPr>
              <a:t>es</a:t>
            </a:r>
            <a:r>
              <a:rPr sz="2400" spc="-10"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una</a:t>
            </a:r>
            <a:r>
              <a:rPr lang="es-ES" sz="2400" spc="3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medida</a:t>
            </a:r>
            <a:r>
              <a:rPr sz="2400" spc="3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temporal, </a:t>
            </a:r>
            <a:r>
              <a:rPr sz="2400" spc="5" dirty="0">
                <a:solidFill>
                  <a:srgbClr val="171514"/>
                </a:solidFill>
                <a:latin typeface="Microsoft Sans Serif"/>
                <a:cs typeface="Microsoft Sans Serif"/>
              </a:rPr>
              <a:t>ya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lluvia </a:t>
            </a:r>
            <a:r>
              <a:rPr sz="2400" spc="5" dirty="0">
                <a:solidFill>
                  <a:srgbClr val="171514"/>
                </a:solidFill>
                <a:latin typeface="Microsoft Sans Serif"/>
                <a:cs typeface="Microsoft Sans Serif"/>
              </a:rPr>
              <a:t>y </a:t>
            </a:r>
            <a:r>
              <a:rPr sz="2400" spc="15" dirty="0">
                <a:solidFill>
                  <a:srgbClr val="171514"/>
                </a:solidFill>
                <a:latin typeface="Microsoft Sans Serif"/>
                <a:cs typeface="Microsoft Sans Serif"/>
              </a:rPr>
              <a:t>el </a:t>
            </a:r>
            <a:r>
              <a:rPr sz="2400" spc="25" dirty="0">
                <a:solidFill>
                  <a:srgbClr val="171514"/>
                </a:solidFill>
                <a:latin typeface="Microsoft Sans Serif"/>
                <a:cs typeface="Microsoft Sans Serif"/>
              </a:rPr>
              <a:t>drenaje </a:t>
            </a:r>
            <a:r>
              <a:rPr sz="2400" spc="35" dirty="0">
                <a:solidFill>
                  <a:srgbClr val="171514"/>
                </a:solidFill>
                <a:latin typeface="Microsoft Sans Serif"/>
                <a:cs typeface="Microsoft Sans Serif"/>
              </a:rPr>
              <a:t>natural </a:t>
            </a:r>
            <a:r>
              <a:rPr sz="2400" spc="20" dirty="0">
                <a:solidFill>
                  <a:srgbClr val="171514"/>
                </a:solidFill>
                <a:latin typeface="Microsoft Sans Serif"/>
                <a:cs typeface="Microsoft Sans Serif"/>
              </a:rPr>
              <a:t>lixiviarán </a:t>
            </a:r>
            <a:r>
              <a:rPr sz="2400" spc="35" dirty="0">
                <a:solidFill>
                  <a:srgbClr val="171514"/>
                </a:solidFill>
                <a:latin typeface="Microsoft Sans Serif"/>
                <a:cs typeface="Microsoft Sans Serif"/>
              </a:rPr>
              <a:t>gradualmente </a:t>
            </a:r>
            <a:r>
              <a:rPr sz="2400" spc="10" dirty="0">
                <a:solidFill>
                  <a:srgbClr val="171514"/>
                </a:solidFill>
                <a:latin typeface="Microsoft Sans Serif"/>
                <a:cs typeface="Microsoft Sans Serif"/>
              </a:rPr>
              <a:t>la </a:t>
            </a:r>
            <a:r>
              <a:rPr sz="2400" dirty="0" err="1">
                <a:solidFill>
                  <a:srgbClr val="171514"/>
                </a:solidFill>
                <a:latin typeface="Microsoft Sans Serif"/>
                <a:cs typeface="Microsoft Sans Serif"/>
              </a:rPr>
              <a:t>sal</a:t>
            </a:r>
            <a:r>
              <a:rPr sz="2400"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lang="es-ES" sz="2400" spc="3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debe</a:t>
            </a:r>
            <a:r>
              <a:rPr sz="2400" spc="2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ser </a:t>
            </a:r>
            <a:r>
              <a:rPr sz="2400" spc="20" dirty="0">
                <a:solidFill>
                  <a:srgbClr val="171514"/>
                </a:solidFill>
                <a:latin typeface="Microsoft Sans Serif"/>
                <a:cs typeface="Microsoft Sans Serif"/>
              </a:rPr>
              <a:t>reemplazada </a:t>
            </a:r>
            <a:r>
              <a:rPr sz="2400" spc="25" dirty="0">
                <a:solidFill>
                  <a:srgbClr val="171514"/>
                </a:solidFill>
                <a:latin typeface="Microsoft Sans Serif"/>
                <a:cs typeface="Microsoft Sans Serif"/>
              </a:rPr>
              <a:t>periódicamente. </a:t>
            </a:r>
            <a:r>
              <a:rPr sz="2400" spc="-15" dirty="0">
                <a:solidFill>
                  <a:srgbClr val="171514"/>
                </a:solidFill>
                <a:latin typeface="Microsoft Sans Serif"/>
                <a:cs typeface="Microsoft Sans Serif"/>
              </a:rPr>
              <a:t>La </a:t>
            </a:r>
            <a:r>
              <a:rPr sz="2400" spc="20" dirty="0">
                <a:solidFill>
                  <a:srgbClr val="171514"/>
                </a:solidFill>
                <a:latin typeface="Microsoft Sans Serif"/>
                <a:cs typeface="Microsoft Sans Serif"/>
              </a:rPr>
              <a:t>frecuencia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recarga </a:t>
            </a:r>
            <a:r>
              <a:rPr sz="2400" spc="25" dirty="0">
                <a:solidFill>
                  <a:srgbClr val="171514"/>
                </a:solidFill>
                <a:latin typeface="Microsoft Sans Serif"/>
                <a:cs typeface="Microsoft Sans Serif"/>
              </a:rPr>
              <a:t>depende </a:t>
            </a:r>
            <a:r>
              <a:rPr sz="2400" spc="30" dirty="0" err="1">
                <a:solidFill>
                  <a:srgbClr val="171514"/>
                </a:solidFill>
                <a:latin typeface="Microsoft Sans Serif"/>
                <a:cs typeface="Microsoft Sans Serif"/>
              </a:rPr>
              <a:t>obviamente</a:t>
            </a:r>
            <a:r>
              <a:rPr sz="2400" spc="3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 </a:t>
            </a:r>
            <a:r>
              <a:rPr sz="2400" spc="25" dirty="0">
                <a:solidFill>
                  <a:srgbClr val="171514"/>
                </a:solidFill>
                <a:latin typeface="Microsoft Sans Serif"/>
                <a:cs typeface="Microsoft Sans Serif"/>
              </a:rPr>
              <a:t>cantidad de </a:t>
            </a:r>
            <a:r>
              <a:rPr sz="2400" spc="20" dirty="0">
                <a:solidFill>
                  <a:srgbClr val="171514"/>
                </a:solidFill>
                <a:latin typeface="Microsoft Sans Serif"/>
                <a:cs typeface="Microsoft Sans Serif"/>
              </a:rPr>
              <a:t>lluvia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porosidad </a:t>
            </a:r>
            <a:r>
              <a:rPr sz="2400" spc="25"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suelo; </a:t>
            </a:r>
            <a:r>
              <a:rPr sz="2400" spc="25" dirty="0">
                <a:solidFill>
                  <a:srgbClr val="171514"/>
                </a:solidFill>
                <a:latin typeface="Microsoft Sans Serif"/>
                <a:cs typeface="Microsoft Sans Serif"/>
              </a:rPr>
              <a:t>en </a:t>
            </a:r>
            <a:r>
              <a:rPr sz="2400" spc="35" dirty="0">
                <a:solidFill>
                  <a:srgbClr val="171514"/>
                </a:solidFill>
                <a:latin typeface="Microsoft Sans Serif"/>
                <a:cs typeface="Microsoft Sans Serif"/>
              </a:rPr>
              <a:t>promedio, </a:t>
            </a:r>
            <a:r>
              <a:rPr sz="2400" spc="-10" dirty="0">
                <a:solidFill>
                  <a:srgbClr val="171514"/>
                </a:solidFill>
                <a:latin typeface="Microsoft Sans Serif"/>
                <a:cs typeface="Microsoft Sans Serif"/>
              </a:rPr>
              <a:t>es </a:t>
            </a:r>
            <a:r>
              <a:rPr sz="2400" spc="5" dirty="0">
                <a:solidFill>
                  <a:srgbClr val="171514"/>
                </a:solidFill>
                <a:latin typeface="Microsoft Sans Serif"/>
                <a:cs typeface="Microsoft Sans Serif"/>
              </a:rPr>
              <a:t>cada </a:t>
            </a:r>
            <a:r>
              <a:rPr sz="2400" spc="10" dirty="0">
                <a:solidFill>
                  <a:srgbClr val="171514"/>
                </a:solidFill>
                <a:latin typeface="Microsoft Sans Serif"/>
                <a:cs typeface="Microsoft Sans Serif"/>
              </a:rPr>
              <a:t>2 </a:t>
            </a:r>
            <a:r>
              <a:rPr sz="2400" spc="15" dirty="0">
                <a:solidFill>
                  <a:srgbClr val="171514"/>
                </a:solidFill>
                <a:latin typeface="Microsoft Sans Serif"/>
                <a:cs typeface="Microsoft Sans Serif"/>
              </a:rPr>
              <a:t>años</a:t>
            </a:r>
            <a:r>
              <a:rPr sz="2400" spc="15"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5" dirty="0" err="1" smtClean="0">
                <a:solidFill>
                  <a:srgbClr val="171514"/>
                </a:solidFill>
                <a:latin typeface="Microsoft Sans Serif"/>
                <a:cs typeface="Microsoft Sans Serif"/>
              </a:rPr>
              <a:t>los</a:t>
            </a:r>
            <a:r>
              <a:rPr lang="es-ES" sz="2400" spc="1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intervalos</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vuelven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largos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medida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suelo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vuelve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conductivo</a:t>
            </a:r>
            <a:r>
              <a:rPr sz="2400" spc="2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Si</a:t>
            </a:r>
            <a:r>
              <a:rPr lang="es-ES" sz="2400" spc="-40"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el </a:t>
            </a:r>
            <a:r>
              <a:rPr sz="2400" spc="30" dirty="0">
                <a:solidFill>
                  <a:srgbClr val="171514"/>
                </a:solidFill>
                <a:latin typeface="Microsoft Sans Serif"/>
                <a:cs typeface="Microsoft Sans Serif"/>
              </a:rPr>
              <a:t>seguimiento </a:t>
            </a:r>
            <a:r>
              <a:rPr sz="2400" spc="5" dirty="0">
                <a:solidFill>
                  <a:srgbClr val="171514"/>
                </a:solidFill>
                <a:latin typeface="Microsoft Sans Serif"/>
                <a:cs typeface="Microsoft Sans Serif"/>
              </a:rPr>
              <a:t>y </a:t>
            </a:r>
            <a:r>
              <a:rPr sz="2400" spc="40" dirty="0">
                <a:solidFill>
                  <a:srgbClr val="171514"/>
                </a:solidFill>
                <a:latin typeface="Microsoft Sans Serif"/>
                <a:cs typeface="Microsoft Sans Serif"/>
              </a:rPr>
              <a:t>mantenimiento </a:t>
            </a:r>
            <a:r>
              <a:rPr sz="2400" spc="-10" dirty="0">
                <a:solidFill>
                  <a:srgbClr val="171514"/>
                </a:solidFill>
                <a:latin typeface="Microsoft Sans Serif"/>
                <a:cs typeface="Microsoft Sans Serif"/>
              </a:rPr>
              <a:t>es </a:t>
            </a:r>
            <a:r>
              <a:rPr sz="2400" spc="25" dirty="0">
                <a:solidFill>
                  <a:srgbClr val="171514"/>
                </a:solidFill>
                <a:latin typeface="Microsoft Sans Serif"/>
                <a:cs typeface="Microsoft Sans Serif"/>
              </a:rPr>
              <a:t>lento, </a:t>
            </a:r>
            <a:r>
              <a:rPr sz="2400" spc="35" dirty="0">
                <a:solidFill>
                  <a:srgbClr val="171514"/>
                </a:solidFill>
                <a:latin typeface="Microsoft Sans Serif"/>
                <a:cs typeface="Microsoft Sans Serif"/>
              </a:rPr>
              <a:t>como </a:t>
            </a:r>
            <a:r>
              <a:rPr sz="2400" spc="30" dirty="0">
                <a:solidFill>
                  <a:srgbClr val="171514"/>
                </a:solidFill>
                <a:latin typeface="Microsoft Sans Serif"/>
                <a:cs typeface="Microsoft Sans Serif"/>
              </a:rPr>
              <a:t>ocurre </a:t>
            </a:r>
            <a:r>
              <a:rPr sz="2400" spc="25" dirty="0">
                <a:solidFill>
                  <a:srgbClr val="171514"/>
                </a:solidFill>
                <a:latin typeface="Microsoft Sans Serif"/>
                <a:cs typeface="Microsoft Sans Serif"/>
              </a:rPr>
              <a:t>en </a:t>
            </a:r>
            <a:r>
              <a:rPr sz="2400" spc="30" dirty="0">
                <a:solidFill>
                  <a:srgbClr val="171514"/>
                </a:solidFill>
                <a:latin typeface="Microsoft Sans Serif"/>
                <a:cs typeface="Microsoft Sans Serif"/>
              </a:rPr>
              <a:t>determinados </a:t>
            </a:r>
            <a:r>
              <a:rPr sz="2400" spc="5" dirty="0">
                <a:solidFill>
                  <a:srgbClr val="171514"/>
                </a:solidFill>
                <a:latin typeface="Microsoft Sans Serif"/>
                <a:cs typeface="Microsoft Sans Serif"/>
              </a:rPr>
              <a:t>países</a:t>
            </a:r>
            <a:r>
              <a:rPr sz="2400" spc="5"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recomendable</a:t>
            </a:r>
            <a:r>
              <a:rPr sz="2400" spc="-5"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método</a:t>
            </a:r>
            <a:r>
              <a:rPr sz="2400" spc="-5" dirty="0">
                <a:solidFill>
                  <a:srgbClr val="171514"/>
                </a:solidFill>
                <a:latin typeface="Microsoft Sans Serif"/>
                <a:cs typeface="Microsoft Sans Serif"/>
              </a:rPr>
              <a:t> </a:t>
            </a:r>
            <a:r>
              <a:rPr sz="2400" spc="50"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económico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resulte</a:t>
            </a:r>
            <a:r>
              <a:rPr sz="2400" spc="20" dirty="0" smtClean="0">
                <a:solidFill>
                  <a:srgbClr val="171514"/>
                </a:solidFill>
                <a:latin typeface="Microsoft Sans Serif"/>
                <a:cs typeface="Microsoft Sans Serif"/>
              </a:rPr>
              <a:t>.</a:t>
            </a:r>
            <a:endParaRPr sz="2400" dirty="0">
              <a:latin typeface="Microsoft Sans Serif"/>
              <a:cs typeface="Microsoft Sans Serif"/>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object 16"/>
          <p:cNvSpPr txBox="1"/>
          <p:nvPr/>
        </p:nvSpPr>
        <p:spPr>
          <a:xfrm>
            <a:off x="327025" y="327025"/>
            <a:ext cx="14401800" cy="8553624"/>
          </a:xfrm>
          <a:prstGeom prst="rect">
            <a:avLst/>
          </a:prstGeom>
        </p:spPr>
        <p:txBody>
          <a:bodyPr vert="horz" wrap="square" lIns="0" tIns="12700" rIns="0" bIns="0" rtlCol="0">
            <a:spAutoFit/>
          </a:bodyPr>
          <a:lstStyle/>
          <a:p>
            <a:pPr marL="12700" algn="just"/>
            <a:r>
              <a:rPr sz="2400" b="1" spc="5" dirty="0" smtClean="0">
                <a:solidFill>
                  <a:srgbClr val="171514"/>
                </a:solidFill>
                <a:latin typeface="Arial"/>
                <a:cs typeface="Arial"/>
              </a:rPr>
              <a:t>5.2.1.2</a:t>
            </a:r>
            <a:r>
              <a:rPr sz="2400" b="1" spc="-15" dirty="0" smtClean="0">
                <a:solidFill>
                  <a:srgbClr val="171514"/>
                </a:solidFill>
                <a:latin typeface="Arial"/>
                <a:cs typeface="Arial"/>
              </a:rPr>
              <a:t> </a:t>
            </a:r>
            <a:r>
              <a:rPr sz="2400" b="1" spc="30" dirty="0">
                <a:solidFill>
                  <a:srgbClr val="171514"/>
                </a:solidFill>
                <a:latin typeface="Arial"/>
                <a:cs typeface="Arial"/>
              </a:rPr>
              <a:t>Aumento</a:t>
            </a:r>
            <a:r>
              <a:rPr sz="2400" b="1" spc="-15" dirty="0">
                <a:solidFill>
                  <a:srgbClr val="171514"/>
                </a:solidFill>
                <a:latin typeface="Arial"/>
                <a:cs typeface="Arial"/>
              </a:rPr>
              <a:t> </a:t>
            </a:r>
            <a:r>
              <a:rPr sz="2400" b="1" spc="20" dirty="0">
                <a:solidFill>
                  <a:srgbClr val="171514"/>
                </a:solidFill>
                <a:latin typeface="Arial"/>
                <a:cs typeface="Arial"/>
              </a:rPr>
              <a:t>de</a:t>
            </a:r>
            <a:r>
              <a:rPr sz="2400" b="1" spc="-10" dirty="0">
                <a:solidFill>
                  <a:srgbClr val="171514"/>
                </a:solidFill>
                <a:latin typeface="Arial"/>
                <a:cs typeface="Arial"/>
              </a:rPr>
              <a:t> </a:t>
            </a:r>
            <a:r>
              <a:rPr sz="2400" b="1" spc="25" dirty="0">
                <a:solidFill>
                  <a:srgbClr val="171514"/>
                </a:solidFill>
                <a:latin typeface="Arial"/>
                <a:cs typeface="Arial"/>
              </a:rPr>
              <a:t>la</a:t>
            </a:r>
            <a:r>
              <a:rPr sz="2400" b="1" spc="-15" dirty="0">
                <a:solidFill>
                  <a:srgbClr val="171514"/>
                </a:solidFill>
                <a:latin typeface="Arial"/>
                <a:cs typeface="Arial"/>
              </a:rPr>
              <a:t> </a:t>
            </a:r>
            <a:r>
              <a:rPr sz="2400" b="1" spc="10" dirty="0">
                <a:solidFill>
                  <a:srgbClr val="171514"/>
                </a:solidFill>
                <a:latin typeface="Arial"/>
                <a:cs typeface="Arial"/>
              </a:rPr>
              <a:t>capacidad</a:t>
            </a:r>
            <a:r>
              <a:rPr sz="2400" b="1" spc="-10" dirty="0">
                <a:solidFill>
                  <a:srgbClr val="171514"/>
                </a:solidFill>
                <a:latin typeface="Arial"/>
                <a:cs typeface="Arial"/>
              </a:rPr>
              <a:t> </a:t>
            </a:r>
            <a:r>
              <a:rPr sz="2400" b="1" spc="20" dirty="0">
                <a:solidFill>
                  <a:srgbClr val="171514"/>
                </a:solidFill>
                <a:latin typeface="Arial"/>
                <a:cs typeface="Arial"/>
              </a:rPr>
              <a:t>del</a:t>
            </a:r>
            <a:r>
              <a:rPr sz="2400" b="1" spc="-15" dirty="0">
                <a:solidFill>
                  <a:srgbClr val="171514"/>
                </a:solidFill>
                <a:latin typeface="Arial"/>
                <a:cs typeface="Arial"/>
              </a:rPr>
              <a:t> </a:t>
            </a:r>
            <a:r>
              <a:rPr sz="2400" b="1" spc="5" dirty="0">
                <a:solidFill>
                  <a:srgbClr val="171514"/>
                </a:solidFill>
                <a:latin typeface="Arial"/>
                <a:cs typeface="Arial"/>
              </a:rPr>
              <a:t>suelo</a:t>
            </a:r>
            <a:r>
              <a:rPr sz="2400" b="1" spc="-10" dirty="0">
                <a:solidFill>
                  <a:srgbClr val="171514"/>
                </a:solidFill>
                <a:latin typeface="Arial"/>
                <a:cs typeface="Arial"/>
              </a:rPr>
              <a:t> </a:t>
            </a:r>
            <a:r>
              <a:rPr sz="2400" b="1" spc="30" dirty="0">
                <a:solidFill>
                  <a:srgbClr val="171514"/>
                </a:solidFill>
                <a:latin typeface="Arial"/>
                <a:cs typeface="Arial"/>
              </a:rPr>
              <a:t>para</a:t>
            </a:r>
            <a:r>
              <a:rPr sz="2400" b="1" spc="-15" dirty="0">
                <a:solidFill>
                  <a:srgbClr val="171514"/>
                </a:solidFill>
                <a:latin typeface="Arial"/>
                <a:cs typeface="Arial"/>
              </a:rPr>
              <a:t> </a:t>
            </a:r>
            <a:r>
              <a:rPr sz="2400" b="1" spc="40" dirty="0" err="1">
                <a:solidFill>
                  <a:srgbClr val="171514"/>
                </a:solidFill>
                <a:latin typeface="Arial"/>
                <a:cs typeface="Arial"/>
              </a:rPr>
              <a:t>retener</a:t>
            </a:r>
            <a:r>
              <a:rPr sz="2400" b="1" spc="-15" dirty="0">
                <a:solidFill>
                  <a:srgbClr val="171514"/>
                </a:solidFill>
                <a:latin typeface="Arial"/>
                <a:cs typeface="Arial"/>
              </a:rPr>
              <a:t> </a:t>
            </a:r>
            <a:r>
              <a:rPr sz="2400" b="1" spc="30" dirty="0" err="1" smtClean="0">
                <a:solidFill>
                  <a:srgbClr val="171514"/>
                </a:solidFill>
                <a:latin typeface="Arial"/>
                <a:cs typeface="Arial"/>
              </a:rPr>
              <a:t>agua</a:t>
            </a:r>
            <a:endParaRPr lang="es-ES" sz="2400" b="1" spc="30" dirty="0" smtClean="0">
              <a:solidFill>
                <a:srgbClr val="171514"/>
              </a:solidFill>
              <a:latin typeface="Arial"/>
              <a:cs typeface="Arial"/>
            </a:endParaRPr>
          </a:p>
          <a:p>
            <a:pPr marL="12700" algn="just"/>
            <a:endParaRPr sz="2400" dirty="0">
              <a:latin typeface="Arial"/>
              <a:cs typeface="Arial"/>
            </a:endParaRPr>
          </a:p>
          <a:p>
            <a:pPr marL="12700" marR="24130" algn="just">
              <a:spcBef>
                <a:spcPts val="200"/>
              </a:spcBef>
            </a:pPr>
            <a:r>
              <a:rPr sz="2400" spc="-15" dirty="0">
                <a:solidFill>
                  <a:srgbClr val="171514"/>
                </a:solidFill>
                <a:latin typeface="Microsoft Sans Serif"/>
                <a:cs typeface="Microsoft Sans Serif"/>
              </a:rPr>
              <a:t>Las </a:t>
            </a:r>
            <a:r>
              <a:rPr sz="2400" spc="30" dirty="0">
                <a:solidFill>
                  <a:srgbClr val="171514"/>
                </a:solidFill>
                <a:latin typeface="Microsoft Sans Serif"/>
                <a:cs typeface="Microsoft Sans Serif"/>
              </a:rPr>
              <a:t>fuertes </a:t>
            </a:r>
            <a:r>
              <a:rPr sz="2400" spc="15" dirty="0">
                <a:solidFill>
                  <a:srgbClr val="171514"/>
                </a:solidFill>
                <a:latin typeface="Microsoft Sans Serif"/>
                <a:cs typeface="Microsoft Sans Serif"/>
              </a:rPr>
              <a:t>lluvias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el </a:t>
            </a:r>
            <a:r>
              <a:rPr sz="2400" spc="30" dirty="0">
                <a:solidFill>
                  <a:srgbClr val="171514"/>
                </a:solidFill>
                <a:latin typeface="Microsoft Sans Serif"/>
                <a:cs typeface="Microsoft Sans Serif"/>
              </a:rPr>
              <a:t>riego </a:t>
            </a:r>
            <a:r>
              <a:rPr sz="2400" spc="25" dirty="0">
                <a:solidFill>
                  <a:srgbClr val="171514"/>
                </a:solidFill>
                <a:latin typeface="Microsoft Sans Serif"/>
                <a:cs typeface="Microsoft Sans Serif"/>
              </a:rPr>
              <a:t>frecuente </a:t>
            </a:r>
            <a:r>
              <a:rPr sz="2400" spc="20" dirty="0">
                <a:solidFill>
                  <a:srgbClr val="171514"/>
                </a:solidFill>
                <a:latin typeface="Microsoft Sans Serif"/>
                <a:cs typeface="Microsoft Sans Serif"/>
              </a:rPr>
              <a:t>conducen </a:t>
            </a:r>
            <a:r>
              <a:rPr sz="2400" spc="30" dirty="0">
                <a:solidFill>
                  <a:srgbClr val="171514"/>
                </a:solidFill>
                <a:latin typeface="Microsoft Sans Serif"/>
                <a:cs typeface="Microsoft Sans Serif"/>
              </a:rPr>
              <a:t>finalmente </a:t>
            </a:r>
            <a:r>
              <a:rPr sz="2400" spc="10" dirty="0">
                <a:solidFill>
                  <a:srgbClr val="171514"/>
                </a:solidFill>
                <a:latin typeface="Microsoft Sans Serif"/>
                <a:cs typeface="Microsoft Sans Serif"/>
              </a:rPr>
              <a:t>al </a:t>
            </a:r>
            <a:r>
              <a:rPr sz="2400" spc="35" dirty="0">
                <a:solidFill>
                  <a:srgbClr val="171514"/>
                </a:solidFill>
                <a:latin typeface="Microsoft Sans Serif"/>
                <a:cs typeface="Microsoft Sans Serif"/>
              </a:rPr>
              <a:t>agotamiento</a:t>
            </a:r>
            <a:r>
              <a:rPr sz="2400" spc="3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dirty="0">
                <a:solidFill>
                  <a:srgbClr val="171514"/>
                </a:solidFill>
                <a:latin typeface="Microsoft Sans Serif"/>
                <a:cs typeface="Microsoft Sans Serif"/>
              </a:rPr>
              <a:t>las sales </a:t>
            </a:r>
            <a:r>
              <a:rPr sz="2400" spc="20" dirty="0" smtClean="0">
                <a:solidFill>
                  <a:srgbClr val="171514"/>
                </a:solidFill>
                <a:latin typeface="Microsoft Sans Serif"/>
                <a:cs typeface="Microsoft Sans Serif"/>
              </a:rPr>
              <a:t>del</a:t>
            </a:r>
            <a:r>
              <a:rPr lang="es-ES" sz="2400" spc="2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suelo</a:t>
            </a:r>
            <a:r>
              <a:rPr sz="2400" spc="1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dirty="0">
                <a:solidFill>
                  <a:srgbClr val="171514"/>
                </a:solidFill>
                <a:latin typeface="Microsoft Sans Serif"/>
                <a:cs typeface="Microsoft Sans Serif"/>
              </a:rPr>
              <a:t>a </a:t>
            </a:r>
            <a:r>
              <a:rPr sz="2400" spc="45" dirty="0">
                <a:solidFill>
                  <a:srgbClr val="171514"/>
                </a:solidFill>
                <a:latin typeface="Microsoft Sans Serif"/>
                <a:cs typeface="Microsoft Sans Serif"/>
              </a:rPr>
              <a:t>un </a:t>
            </a:r>
            <a:r>
              <a:rPr sz="2400" spc="35" dirty="0">
                <a:solidFill>
                  <a:srgbClr val="171514"/>
                </a:solidFill>
                <a:latin typeface="Microsoft Sans Serif"/>
                <a:cs typeface="Microsoft Sans Serif"/>
              </a:rPr>
              <a:t>fuerte aumento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su resistividad. </a:t>
            </a:r>
            <a:r>
              <a:rPr sz="2400" spc="5" dirty="0">
                <a:solidFill>
                  <a:srgbClr val="171514"/>
                </a:solidFill>
                <a:latin typeface="Microsoft Sans Serif"/>
                <a:cs typeface="Microsoft Sans Serif"/>
              </a:rPr>
              <a:t>Para </a:t>
            </a:r>
            <a:r>
              <a:rPr sz="2400" spc="35" dirty="0">
                <a:solidFill>
                  <a:srgbClr val="171514"/>
                </a:solidFill>
                <a:latin typeface="Microsoft Sans Serif"/>
                <a:cs typeface="Microsoft Sans Serif"/>
              </a:rPr>
              <a:t>mejorar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capacidad </a:t>
            </a:r>
            <a:r>
              <a:rPr sz="2400" spc="20"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suelo</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35" dirty="0" err="1" smtClean="0">
                <a:solidFill>
                  <a:srgbClr val="171514"/>
                </a:solidFill>
                <a:latin typeface="Microsoft Sans Serif"/>
                <a:cs typeface="Microsoft Sans Serif"/>
              </a:rPr>
              <a:t>retener</a:t>
            </a:r>
            <a:r>
              <a:rPr lang="es-ES" sz="2400" spc="3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agua</a:t>
            </a:r>
            <a:r>
              <a:rPr sz="2400" spc="15" dirty="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agrega </a:t>
            </a:r>
            <a:r>
              <a:rPr sz="2400" spc="30" dirty="0">
                <a:solidFill>
                  <a:srgbClr val="171514"/>
                </a:solidFill>
                <a:latin typeface="Microsoft Sans Serif"/>
                <a:cs typeface="Microsoft Sans Serif"/>
              </a:rPr>
              <a:t>bentonita. </a:t>
            </a:r>
            <a:r>
              <a:rPr sz="2400" spc="-15" dirty="0">
                <a:solidFill>
                  <a:srgbClr val="171514"/>
                </a:solidFill>
                <a:latin typeface="Microsoft Sans Serif"/>
                <a:cs typeface="Microsoft Sans Serif"/>
              </a:rPr>
              <a:t>La </a:t>
            </a:r>
            <a:r>
              <a:rPr sz="2400" spc="35" dirty="0">
                <a:solidFill>
                  <a:srgbClr val="171514"/>
                </a:solidFill>
                <a:latin typeface="Microsoft Sans Serif"/>
                <a:cs typeface="Microsoft Sans Serif"/>
              </a:rPr>
              <a:t>bentonita </a:t>
            </a:r>
            <a:r>
              <a:rPr sz="2400" spc="-5" dirty="0">
                <a:solidFill>
                  <a:srgbClr val="171514"/>
                </a:solidFill>
                <a:latin typeface="Microsoft Sans Serif"/>
                <a:cs typeface="Microsoft Sans Serif"/>
              </a:rPr>
              <a:t>es </a:t>
            </a:r>
            <a:r>
              <a:rPr sz="2400" spc="30" dirty="0">
                <a:solidFill>
                  <a:srgbClr val="171514"/>
                </a:solidFill>
                <a:latin typeface="Microsoft Sans Serif"/>
                <a:cs typeface="Microsoft Sans Serif"/>
              </a:rPr>
              <a:t>una </a:t>
            </a:r>
            <a:r>
              <a:rPr sz="2400" spc="5" dirty="0">
                <a:solidFill>
                  <a:srgbClr val="171514"/>
                </a:solidFill>
                <a:latin typeface="Microsoft Sans Serif"/>
                <a:cs typeface="Microsoft Sans Serif"/>
              </a:rPr>
              <a:t>especie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arcilla </a:t>
            </a:r>
            <a:r>
              <a:rPr sz="2400" spc="10" dirty="0">
                <a:solidFill>
                  <a:srgbClr val="171514"/>
                </a:solidFill>
                <a:latin typeface="Microsoft Sans Serif"/>
                <a:cs typeface="Microsoft Sans Serif"/>
              </a:rPr>
              <a:t>volcánica </a:t>
            </a:r>
            <a:r>
              <a:rPr sz="2400" spc="25" dirty="0">
                <a:solidFill>
                  <a:srgbClr val="171514"/>
                </a:solidFill>
                <a:latin typeface="Microsoft Sans Serif"/>
                <a:cs typeface="Microsoft Sans Serif"/>
              </a:rPr>
              <a:t>porosa </a:t>
            </a:r>
            <a:r>
              <a:rPr sz="2400" spc="25" dirty="0" err="1">
                <a:solidFill>
                  <a:srgbClr val="171514"/>
                </a:solidFill>
                <a:latin typeface="Microsoft Sans Serif"/>
                <a:cs typeface="Microsoft Sans Serif"/>
              </a:rPr>
              <a:t>blanda</a:t>
            </a:r>
            <a:r>
              <a:rPr sz="2400" spc="25"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lang="es-ES" sz="2400" spc="3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tiene</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propiedad</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absorber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agua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entorno</a:t>
            </a:r>
            <a:r>
              <a:rPr sz="2400" spc="5" dirty="0">
                <a:solidFill>
                  <a:srgbClr val="171514"/>
                </a:solidFill>
                <a:latin typeface="Microsoft Sans Serif"/>
                <a:cs typeface="Microsoft Sans Serif"/>
              </a:rPr>
              <a:t> y </a:t>
            </a:r>
            <a:r>
              <a:rPr sz="2400" spc="30" dirty="0">
                <a:solidFill>
                  <a:srgbClr val="171514"/>
                </a:solidFill>
                <a:latin typeface="Microsoft Sans Serif"/>
                <a:cs typeface="Microsoft Sans Serif"/>
              </a:rPr>
              <a:t>retenerla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durante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tiempo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considerable</a:t>
            </a:r>
            <a:r>
              <a:rPr sz="2400" spc="15" dirty="0" smtClean="0">
                <a:solidFill>
                  <a:srgbClr val="171514"/>
                </a:solidFill>
                <a:latin typeface="Microsoft Sans Serif"/>
                <a:cs typeface="Microsoft Sans Serif"/>
              </a:rPr>
              <a:t>.</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Cuando</a:t>
            </a:r>
            <a:r>
              <a:rPr sz="2400" spc="1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coloca </a:t>
            </a:r>
            <a:r>
              <a:rPr sz="2400" spc="30" dirty="0">
                <a:solidFill>
                  <a:srgbClr val="171514"/>
                </a:solidFill>
                <a:latin typeface="Microsoft Sans Serif"/>
                <a:cs typeface="Microsoft Sans Serif"/>
              </a:rPr>
              <a:t>alrededor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electrodos </a:t>
            </a:r>
            <a:r>
              <a:rPr sz="2400" spc="25" dirty="0">
                <a:solidFill>
                  <a:srgbClr val="171514"/>
                </a:solidFill>
                <a:latin typeface="Microsoft Sans Serif"/>
                <a:cs typeface="Microsoft Sans Serif"/>
              </a:rPr>
              <a:t>de tierra, </a:t>
            </a:r>
            <a:r>
              <a:rPr sz="2400" dirty="0">
                <a:solidFill>
                  <a:srgbClr val="171514"/>
                </a:solidFill>
                <a:latin typeface="Microsoft Sans Serif"/>
                <a:cs typeface="Microsoft Sans Serif"/>
              </a:rPr>
              <a:t>así </a:t>
            </a:r>
            <a:r>
              <a:rPr sz="2400" spc="30" dirty="0">
                <a:solidFill>
                  <a:srgbClr val="171514"/>
                </a:solidFill>
                <a:latin typeface="Microsoft Sans Serif"/>
                <a:cs typeface="Microsoft Sans Serif"/>
              </a:rPr>
              <a:t>como alrededor </a:t>
            </a:r>
            <a:r>
              <a:rPr sz="2400" spc="25" dirty="0">
                <a:solidFill>
                  <a:srgbClr val="171514"/>
                </a:solidFill>
                <a:latin typeface="Microsoft Sans Serif"/>
                <a:cs typeface="Microsoft Sans Serif"/>
              </a:rPr>
              <a:t>de </a:t>
            </a:r>
            <a:r>
              <a:rPr sz="2400" spc="10" dirty="0" err="1">
                <a:solidFill>
                  <a:srgbClr val="171514"/>
                </a:solidFill>
                <a:latin typeface="Microsoft Sans Serif"/>
                <a:cs typeface="Microsoft Sans Serif"/>
              </a:rPr>
              <a:t>los</a:t>
            </a:r>
            <a:r>
              <a:rPr sz="2400" spc="1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conductores</a:t>
            </a:r>
            <a:r>
              <a:rPr lang="es-ES" sz="2400" spc="2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unen,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reduce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resistividad</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suelo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y,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tanto,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endParaRPr sz="2400" dirty="0">
              <a:latin typeface="Microsoft Sans Serif"/>
              <a:cs typeface="Microsoft Sans Serif"/>
            </a:endParaRPr>
          </a:p>
          <a:p>
            <a:pPr marL="12700" marR="5080" algn="just">
              <a:spcBef>
                <a:spcPts val="100"/>
              </a:spcBef>
            </a:pPr>
            <a:r>
              <a:rPr sz="2400" spc="-15" dirty="0" smtClean="0">
                <a:solidFill>
                  <a:srgbClr val="171514"/>
                </a:solidFill>
                <a:latin typeface="Microsoft Sans Serif"/>
                <a:cs typeface="Microsoft Sans Serif"/>
              </a:rPr>
              <a:t>La </a:t>
            </a:r>
            <a:r>
              <a:rPr sz="2400" spc="35" dirty="0">
                <a:solidFill>
                  <a:srgbClr val="171514"/>
                </a:solidFill>
                <a:latin typeface="Microsoft Sans Serif"/>
                <a:cs typeface="Microsoft Sans Serif"/>
              </a:rPr>
              <a:t>bentonita </a:t>
            </a:r>
            <a:r>
              <a:rPr sz="2400" spc="10" dirty="0">
                <a:solidFill>
                  <a:srgbClr val="171514"/>
                </a:solidFill>
                <a:latin typeface="Microsoft Sans Serif"/>
                <a:cs typeface="Microsoft Sans Serif"/>
              </a:rPr>
              <a:t>está </a:t>
            </a:r>
            <a:r>
              <a:rPr sz="2400" spc="25" dirty="0">
                <a:solidFill>
                  <a:srgbClr val="171514"/>
                </a:solidFill>
                <a:latin typeface="Microsoft Sans Serif"/>
                <a:cs typeface="Microsoft Sans Serif"/>
              </a:rPr>
              <a:t>disponible </a:t>
            </a:r>
            <a:r>
              <a:rPr sz="2400" spc="3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polvo </a:t>
            </a:r>
            <a:r>
              <a:rPr sz="2400" dirty="0">
                <a:solidFill>
                  <a:srgbClr val="171514"/>
                </a:solidFill>
                <a:latin typeface="Microsoft Sans Serif"/>
                <a:cs typeface="Microsoft Sans Serif"/>
              </a:rPr>
              <a:t>seco </a:t>
            </a:r>
            <a:r>
              <a:rPr sz="2400" spc="30" dirty="0">
                <a:solidFill>
                  <a:srgbClr val="171514"/>
                </a:solidFill>
                <a:latin typeface="Microsoft Sans Serif"/>
                <a:cs typeface="Microsoft Sans Serif"/>
              </a:rPr>
              <a:t>que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coloca </a:t>
            </a:r>
            <a:r>
              <a:rPr sz="2400" spc="30" dirty="0">
                <a:solidFill>
                  <a:srgbClr val="171514"/>
                </a:solidFill>
                <a:latin typeface="Microsoft Sans Serif"/>
                <a:cs typeface="Microsoft Sans Serif"/>
              </a:rPr>
              <a:t>directamente alrededor</a:t>
            </a:r>
            <a:r>
              <a:rPr sz="2400" spc="3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err="1"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electrodos</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asociados.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Luego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satura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agua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cubre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unos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30</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cm</a:t>
            </a:r>
            <a:r>
              <a:rPr sz="2400" spc="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tierra</a:t>
            </a:r>
            <a:r>
              <a:rPr sz="2400" spc="3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ordinaria. </a:t>
            </a:r>
            <a:r>
              <a:rPr sz="2400" spc="15" dirty="0">
                <a:solidFill>
                  <a:srgbClr val="171514"/>
                </a:solidFill>
                <a:latin typeface="Microsoft Sans Serif"/>
                <a:cs typeface="Microsoft Sans Serif"/>
              </a:rPr>
              <a:t>Una </a:t>
            </a:r>
            <a:r>
              <a:rPr sz="2400" spc="25" dirty="0">
                <a:solidFill>
                  <a:srgbClr val="171514"/>
                </a:solidFill>
                <a:latin typeface="Microsoft Sans Serif"/>
                <a:cs typeface="Microsoft Sans Serif"/>
              </a:rPr>
              <a:t>de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desventajas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bentonita </a:t>
            </a:r>
            <a:r>
              <a:rPr sz="2400" spc="-5" dirty="0">
                <a:solidFill>
                  <a:srgbClr val="171514"/>
                </a:solidFill>
                <a:latin typeface="Microsoft Sans Serif"/>
                <a:cs typeface="Microsoft Sans Serif"/>
              </a:rPr>
              <a:t>es </a:t>
            </a:r>
            <a:r>
              <a:rPr sz="2400" spc="30" dirty="0">
                <a:solidFill>
                  <a:srgbClr val="171514"/>
                </a:solidFill>
                <a:latin typeface="Microsoft Sans Serif"/>
                <a:cs typeface="Microsoft Sans Serif"/>
              </a:rPr>
              <a:t>que </a:t>
            </a:r>
            <a:r>
              <a:rPr sz="2400" spc="25" dirty="0">
                <a:solidFill>
                  <a:srgbClr val="171514"/>
                </a:solidFill>
                <a:latin typeface="Microsoft Sans Serif"/>
                <a:cs typeface="Microsoft Sans Serif"/>
              </a:rPr>
              <a:t>cuando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satura de </a:t>
            </a:r>
            <a:r>
              <a:rPr sz="2400" spc="20" dirty="0" err="1">
                <a:solidFill>
                  <a:srgbClr val="171514"/>
                </a:solidFill>
                <a:latin typeface="Microsoft Sans Serif"/>
                <a:cs typeface="Microsoft Sans Serif"/>
              </a:rPr>
              <a:t>agua</a:t>
            </a:r>
            <a:r>
              <a:rPr sz="2400" spc="2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a:t>
            </a:r>
            <a:r>
              <a:rPr lang="es-ES" sz="2400" spc="1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volumen</a:t>
            </a:r>
            <a:r>
              <a:rPr sz="2400" spc="3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aumenta </a:t>
            </a:r>
            <a:r>
              <a:rPr sz="2400" spc="10" dirty="0">
                <a:solidFill>
                  <a:srgbClr val="171514"/>
                </a:solidFill>
                <a:latin typeface="Microsoft Sans Serif"/>
                <a:cs typeface="Microsoft Sans Serif"/>
              </a:rPr>
              <a:t>varias </a:t>
            </a:r>
            <a:r>
              <a:rPr sz="2400" spc="-5" dirty="0">
                <a:solidFill>
                  <a:srgbClr val="171514"/>
                </a:solidFill>
                <a:latin typeface="Microsoft Sans Serif"/>
                <a:cs typeface="Microsoft Sans Serif"/>
              </a:rPr>
              <a:t>veces, </a:t>
            </a:r>
            <a:r>
              <a:rPr sz="2400" spc="45"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lo </a:t>
            </a:r>
            <a:r>
              <a:rPr sz="2400" spc="30" dirty="0">
                <a:solidFill>
                  <a:srgbClr val="171514"/>
                </a:solidFill>
                <a:latin typeface="Microsoft Sans Serif"/>
                <a:cs typeface="Microsoft Sans Serif"/>
              </a:rPr>
              <a:t>que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debe </a:t>
            </a:r>
            <a:r>
              <a:rPr sz="2400" spc="35" dirty="0">
                <a:solidFill>
                  <a:srgbClr val="171514"/>
                </a:solidFill>
                <a:latin typeface="Microsoft Sans Serif"/>
                <a:cs typeface="Microsoft Sans Serif"/>
              </a:rPr>
              <a:t>tener </a:t>
            </a:r>
            <a:r>
              <a:rPr sz="2400" spc="25" dirty="0">
                <a:solidFill>
                  <a:srgbClr val="171514"/>
                </a:solidFill>
                <a:latin typeface="Microsoft Sans Serif"/>
                <a:cs typeface="Microsoft Sans Serif"/>
              </a:rPr>
              <a:t>cuidado </a:t>
            </a:r>
            <a:r>
              <a:rPr sz="2400" spc="10" dirty="0">
                <a:solidFill>
                  <a:srgbClr val="171514"/>
                </a:solidFill>
                <a:latin typeface="Microsoft Sans Serif"/>
                <a:cs typeface="Microsoft Sans Serif"/>
              </a:rPr>
              <a:t>al </a:t>
            </a:r>
            <a:r>
              <a:rPr sz="2400" spc="20" dirty="0">
                <a:solidFill>
                  <a:srgbClr val="171514"/>
                </a:solidFill>
                <a:latin typeface="Microsoft Sans Serif"/>
                <a:cs typeface="Microsoft Sans Serif"/>
              </a:rPr>
              <a:t>usarla </a:t>
            </a:r>
            <a:r>
              <a:rPr sz="2400" spc="25" dirty="0" err="1">
                <a:solidFill>
                  <a:srgbClr val="171514"/>
                </a:solidFill>
                <a:latin typeface="Microsoft Sans Serif"/>
                <a:cs typeface="Microsoft Sans Serif"/>
              </a:rPr>
              <a:t>en</a:t>
            </a:r>
            <a:r>
              <a:rPr sz="2400" spc="25"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áreas</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pavimentadas</a:t>
            </a:r>
            <a:r>
              <a:rPr sz="2400" spc="2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o </a:t>
            </a:r>
            <a:r>
              <a:rPr sz="2400" spc="5" dirty="0">
                <a:solidFill>
                  <a:srgbClr val="171514"/>
                </a:solidFill>
                <a:latin typeface="Microsoft Sans Serif"/>
                <a:cs typeface="Microsoft Sans Serif"/>
              </a:rPr>
              <a:t>cerca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edificios </a:t>
            </a:r>
            <a:r>
              <a:rPr sz="2400" spc="35" dirty="0">
                <a:solidFill>
                  <a:srgbClr val="171514"/>
                </a:solidFill>
                <a:latin typeface="Microsoft Sans Serif"/>
                <a:cs typeface="Microsoft Sans Serif"/>
              </a:rPr>
              <a:t>donde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libertad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expansión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limitada</a:t>
            </a:r>
            <a:r>
              <a:rPr sz="2400" spc="2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20" dirty="0" err="1" smtClean="0">
                <a:solidFill>
                  <a:srgbClr val="171514"/>
                </a:solidFill>
                <a:latin typeface="Microsoft Sans Serif"/>
                <a:cs typeface="Microsoft Sans Serif"/>
              </a:rPr>
              <a:t>tensiones</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resultantes</a:t>
            </a:r>
            <a:r>
              <a:rPr sz="2400" spc="2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pueden </a:t>
            </a:r>
            <a:r>
              <a:rPr sz="2400" spc="25" dirty="0">
                <a:solidFill>
                  <a:srgbClr val="171514"/>
                </a:solidFill>
                <a:latin typeface="Microsoft Sans Serif"/>
                <a:cs typeface="Microsoft Sans Serif"/>
              </a:rPr>
              <a:t>provocar grietas </a:t>
            </a:r>
            <a:r>
              <a:rPr sz="2400" spc="15" dirty="0">
                <a:solidFill>
                  <a:srgbClr val="171514"/>
                </a:solidFill>
                <a:latin typeface="Microsoft Sans Serif"/>
                <a:cs typeface="Microsoft Sans Serif"/>
              </a:rPr>
              <a:t>peligrosas. </a:t>
            </a:r>
            <a:r>
              <a:rPr sz="2400" spc="-15" dirty="0">
                <a:solidFill>
                  <a:srgbClr val="171514"/>
                </a:solidFill>
                <a:latin typeface="Microsoft Sans Serif"/>
                <a:cs typeface="Microsoft Sans Serif"/>
              </a:rPr>
              <a:t>La </a:t>
            </a:r>
            <a:r>
              <a:rPr sz="2400" spc="40" dirty="0">
                <a:solidFill>
                  <a:srgbClr val="171514"/>
                </a:solidFill>
                <a:latin typeface="Microsoft Sans Serif"/>
                <a:cs typeface="Microsoft Sans Serif"/>
              </a:rPr>
              <a:t>otra </a:t>
            </a:r>
            <a:r>
              <a:rPr sz="2400" spc="15" dirty="0">
                <a:solidFill>
                  <a:srgbClr val="171514"/>
                </a:solidFill>
                <a:latin typeface="Microsoft Sans Serif"/>
                <a:cs typeface="Microsoft Sans Serif"/>
              </a:rPr>
              <a:t>desventaja </a:t>
            </a:r>
            <a:r>
              <a:rPr sz="2400" spc="-5" dirty="0">
                <a:solidFill>
                  <a:srgbClr val="171514"/>
                </a:solidFill>
                <a:latin typeface="Microsoft Sans Serif"/>
                <a:cs typeface="Microsoft Sans Serif"/>
              </a:rPr>
              <a:t>es </a:t>
            </a:r>
            <a:r>
              <a:rPr sz="2400" spc="30" dirty="0">
                <a:solidFill>
                  <a:srgbClr val="171514"/>
                </a:solidFill>
                <a:latin typeface="Microsoft Sans Serif"/>
                <a:cs typeface="Microsoft Sans Serif"/>
              </a:rPr>
              <a:t>que </a:t>
            </a:r>
            <a:r>
              <a:rPr sz="2400" spc="25" dirty="0">
                <a:solidFill>
                  <a:srgbClr val="171514"/>
                </a:solidFill>
                <a:latin typeface="Microsoft Sans Serif"/>
                <a:cs typeface="Microsoft Sans Serif"/>
              </a:rPr>
              <a:t>cuando</a:t>
            </a:r>
            <a:r>
              <a:rPr sz="2400" spc="2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35" dirty="0" err="1" smtClean="0">
                <a:solidFill>
                  <a:srgbClr val="171514"/>
                </a:solidFill>
                <a:latin typeface="Microsoft Sans Serif"/>
                <a:cs typeface="Microsoft Sans Serif"/>
              </a:rPr>
              <a:t>bentonita</a:t>
            </a:r>
            <a:r>
              <a:rPr lang="es-ES" sz="2400" spc="3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se </a:t>
            </a:r>
            <a:r>
              <a:rPr sz="2400" spc="-10" dirty="0">
                <a:solidFill>
                  <a:srgbClr val="171514"/>
                </a:solidFill>
                <a:latin typeface="Microsoft Sans Serif"/>
                <a:cs typeface="Microsoft Sans Serif"/>
              </a:rPr>
              <a:t>seca,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volumen</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reduce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considerablemente,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lleva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completa</a:t>
            </a:r>
            <a:r>
              <a:rPr lang="es-ES" sz="2400" spc="2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pérdida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contacto</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íntimo</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entre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éste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electrodos,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perjudicando</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todo</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sistema </a:t>
            </a:r>
            <a:r>
              <a:rPr lang="es-ES" sz="2400" spc="25" dirty="0" smtClean="0">
                <a:solidFill>
                  <a:srgbClr val="171514"/>
                </a:solidFill>
                <a:latin typeface="Microsoft Sans Serif"/>
                <a:cs typeface="Microsoft Sans Serif"/>
              </a:rPr>
              <a:t>de puesta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a:t>
            </a:r>
            <a:r>
              <a:rPr lang="es-ES" sz="2400" spc="5" dirty="0" smtClean="0">
                <a:solidFill>
                  <a:srgbClr val="171514"/>
                </a:solidFill>
                <a:latin typeface="Microsoft Sans Serif"/>
                <a:cs typeface="Microsoft Sans Serif"/>
              </a:rPr>
              <a:t>Para </a:t>
            </a:r>
            <a:r>
              <a:rPr lang="es-ES" sz="2400" spc="30" dirty="0" smtClean="0">
                <a:solidFill>
                  <a:srgbClr val="171514"/>
                </a:solidFill>
                <a:latin typeface="Microsoft Sans Serif"/>
                <a:cs typeface="Microsoft Sans Serif"/>
              </a:rPr>
              <a:t>superar </a:t>
            </a:r>
            <a:r>
              <a:rPr lang="es-ES" sz="2400" spc="5" dirty="0" smtClean="0">
                <a:solidFill>
                  <a:srgbClr val="171514"/>
                </a:solidFill>
                <a:latin typeface="Microsoft Sans Serif"/>
                <a:cs typeface="Microsoft Sans Serif"/>
              </a:rPr>
              <a:t>estas </a:t>
            </a:r>
            <a:r>
              <a:rPr lang="es-ES" sz="2400" spc="15" dirty="0" smtClean="0">
                <a:solidFill>
                  <a:srgbClr val="171514"/>
                </a:solidFill>
                <a:latin typeface="Microsoft Sans Serif"/>
                <a:cs typeface="Microsoft Sans Serif"/>
              </a:rPr>
              <a:t>desventajas, </a:t>
            </a:r>
            <a:r>
              <a:rPr lang="es-ES" sz="2400" spc="-10" dirty="0" smtClean="0">
                <a:solidFill>
                  <a:srgbClr val="171514"/>
                </a:solidFill>
                <a:latin typeface="Microsoft Sans Serif"/>
                <a:cs typeface="Microsoft Sans Serif"/>
              </a:rPr>
              <a:t>es </a:t>
            </a:r>
            <a:r>
              <a:rPr lang="es-ES" sz="2400" spc="45" dirty="0" smtClean="0">
                <a:solidFill>
                  <a:srgbClr val="171514"/>
                </a:solidFill>
                <a:latin typeface="Microsoft Sans Serif"/>
                <a:cs typeface="Microsoft Sans Serif"/>
              </a:rPr>
              <a:t>mejor </a:t>
            </a:r>
            <a:r>
              <a:rPr lang="es-ES" sz="2400" spc="30" dirty="0" smtClean="0">
                <a:solidFill>
                  <a:srgbClr val="171514"/>
                </a:solidFill>
                <a:latin typeface="Microsoft Sans Serif"/>
                <a:cs typeface="Microsoft Sans Serif"/>
              </a:rPr>
              <a:t>utilizar </a:t>
            </a:r>
            <a:r>
              <a:rPr lang="es-ES" sz="2400" spc="35" dirty="0" smtClean="0">
                <a:solidFill>
                  <a:srgbClr val="171514"/>
                </a:solidFill>
                <a:latin typeface="Microsoft Sans Serif"/>
                <a:cs typeface="Microsoft Sans Serif"/>
              </a:rPr>
              <a:t>una </a:t>
            </a:r>
            <a:r>
              <a:rPr lang="es-ES" sz="2400" spc="10" dirty="0" smtClean="0">
                <a:solidFill>
                  <a:srgbClr val="171514"/>
                </a:solidFill>
                <a:latin typeface="Microsoft Sans Serif"/>
                <a:cs typeface="Microsoft Sans Serif"/>
              </a:rPr>
              <a:t>mezcla </a:t>
            </a:r>
            <a:r>
              <a:rPr lang="es-ES" sz="2400" spc="35" dirty="0" smtClean="0">
                <a:solidFill>
                  <a:srgbClr val="171514"/>
                </a:solidFill>
                <a:latin typeface="Microsoft Sans Serif"/>
                <a:cs typeface="Microsoft Sans Serif"/>
              </a:rPr>
              <a:t>que tenga</a:t>
            </a:r>
            <a:r>
              <a:rPr lang="es-ES" sz="2400" spc="-1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siguiente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composición:</a:t>
            </a:r>
            <a:endParaRPr lang="es-ES" sz="2400" dirty="0" smtClean="0">
              <a:latin typeface="Microsoft Sans Serif"/>
              <a:cs typeface="Microsoft Sans Serif"/>
            </a:endParaRPr>
          </a:p>
          <a:p>
            <a:pPr marL="469900" marR="2343150" lvl="1" algn="just"/>
            <a:r>
              <a:rPr lang="es-ES" sz="2400" b="1" spc="-10" dirty="0" smtClean="0">
                <a:solidFill>
                  <a:srgbClr val="171514"/>
                </a:solidFill>
                <a:latin typeface="Microsoft Sans Serif"/>
                <a:cs typeface="Microsoft Sans Serif"/>
              </a:rPr>
              <a:t>75%</a:t>
            </a:r>
            <a:r>
              <a:rPr lang="es-ES" sz="2400" b="1" spc="-5"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yeso</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(sulfato</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calcio</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hidratado) </a:t>
            </a:r>
          </a:p>
          <a:p>
            <a:pPr marL="469900" marR="2343150" lvl="1" algn="just"/>
            <a:r>
              <a:rPr lang="es-ES" sz="2400" b="1" spc="-10" dirty="0" smtClean="0">
                <a:solidFill>
                  <a:srgbClr val="171514"/>
                </a:solidFill>
                <a:latin typeface="Microsoft Sans Serif"/>
                <a:cs typeface="Microsoft Sans Serif"/>
              </a:rPr>
              <a:t>20% </a:t>
            </a:r>
            <a:r>
              <a:rPr lang="es-ES" sz="2400" b="1" spc="35" dirty="0" smtClean="0">
                <a:solidFill>
                  <a:srgbClr val="171514"/>
                </a:solidFill>
                <a:latin typeface="Microsoft Sans Serif"/>
                <a:cs typeface="Microsoft Sans Serif"/>
              </a:rPr>
              <a:t>bentonita</a:t>
            </a:r>
            <a:endParaRPr lang="es-ES" sz="2400" b="1" dirty="0" smtClean="0">
              <a:latin typeface="Microsoft Sans Serif"/>
              <a:cs typeface="Microsoft Sans Serif"/>
            </a:endParaRPr>
          </a:p>
          <a:p>
            <a:pPr marL="469900" lvl="1" algn="just">
              <a:spcBef>
                <a:spcPts val="340"/>
              </a:spcBef>
            </a:pPr>
            <a:r>
              <a:rPr lang="es-ES" sz="2400" b="1" spc="-15" dirty="0" smtClean="0">
                <a:solidFill>
                  <a:srgbClr val="171514"/>
                </a:solidFill>
                <a:latin typeface="Microsoft Sans Serif"/>
                <a:cs typeface="Microsoft Sans Serif"/>
              </a:rPr>
              <a:t>5%  </a:t>
            </a:r>
            <a:r>
              <a:rPr lang="es-ES" sz="2400" b="1" spc="25" dirty="0" smtClean="0">
                <a:solidFill>
                  <a:srgbClr val="171514"/>
                </a:solidFill>
                <a:latin typeface="Microsoft Sans Serif"/>
                <a:cs typeface="Microsoft Sans Serif"/>
              </a:rPr>
              <a:t>sulfato</a:t>
            </a:r>
            <a:r>
              <a:rPr lang="es-ES" sz="2400" b="1" spc="-20"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1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sodio</a:t>
            </a:r>
            <a:endParaRPr lang="es-ES" sz="2400" b="1" dirty="0" smtClean="0">
              <a:latin typeface="Microsoft Sans Serif"/>
              <a:cs typeface="Microsoft Sans Serif"/>
            </a:endParaRPr>
          </a:p>
          <a:p>
            <a:pPr marL="12700" marR="360680" algn="just"/>
            <a:r>
              <a:rPr lang="es-ES" sz="2400" spc="-10" dirty="0" smtClean="0">
                <a:solidFill>
                  <a:srgbClr val="171514"/>
                </a:solidFill>
                <a:latin typeface="Microsoft Sans Serif"/>
                <a:cs typeface="Microsoft Sans Serif"/>
              </a:rPr>
              <a:t>Esta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mezcla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está</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disponible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comercialmente,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precio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razonable</a:t>
            </a:r>
            <a:r>
              <a:rPr lang="es-ES" sz="2400" spc="5" dirty="0" smtClean="0">
                <a:solidFill>
                  <a:srgbClr val="171514"/>
                </a:solidFill>
                <a:latin typeface="Microsoft Sans Serif"/>
                <a:cs typeface="Microsoft Sans Serif"/>
              </a:rPr>
              <a:t> y </a:t>
            </a:r>
            <a:r>
              <a:rPr lang="es-ES" sz="2400" spc="-10"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preferible </a:t>
            </a:r>
            <a:r>
              <a:rPr lang="es-ES" sz="2400" spc="25" dirty="0" smtClean="0">
                <a:solidFill>
                  <a:srgbClr val="171514"/>
                </a:solidFill>
                <a:latin typeface="Microsoft Sans Serif"/>
                <a:cs typeface="Microsoft Sans Serif"/>
              </a:rPr>
              <a:t>utilizarla</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lugar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usar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salazón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química.</a:t>
            </a:r>
            <a:endParaRPr lang="es-ES" sz="2400" dirty="0" smtClean="0">
              <a:latin typeface="Microsoft Sans Serif"/>
              <a:cs typeface="Microsoft Sans Serif"/>
            </a:endParaRPr>
          </a:p>
          <a:p>
            <a:pPr marL="12700" marR="24130" algn="just">
              <a:spcBef>
                <a:spcPts val="5"/>
              </a:spcBef>
            </a:pPr>
            <a:endParaRPr sz="2200" dirty="0">
              <a:latin typeface="Microsoft Sans Serif"/>
              <a:cs typeface="Microsoft Sans Serif"/>
            </a:endParaRPr>
          </a:p>
        </p:txBody>
      </p:sp>
    </p:spTree>
    <p:extLst>
      <p:ext uri="{BB962C8B-B14F-4D97-AF65-F5344CB8AC3E}">
        <p14:creationId xmlns:p14="http://schemas.microsoft.com/office/powerpoint/2010/main" val="22603638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327025" y="250825"/>
            <a:ext cx="14325600" cy="8304838"/>
          </a:xfrm>
          <a:prstGeom prst="rect">
            <a:avLst/>
          </a:prstGeom>
        </p:spPr>
        <p:txBody>
          <a:bodyPr vert="horz" wrap="square" lIns="0" tIns="12700" rIns="0" bIns="0" rtlCol="0">
            <a:spAutoFit/>
          </a:bodyPr>
          <a:lstStyle/>
          <a:p>
            <a:pPr marL="0" lvl="2" algn="just">
              <a:spcBef>
                <a:spcPts val="100"/>
              </a:spcBef>
              <a:buSzPct val="90476"/>
              <a:tabLst>
                <a:tab pos="318770" algn="l"/>
              </a:tabLst>
            </a:pPr>
            <a:r>
              <a:rPr lang="es-ES" sz="2400" b="1" spc="20" dirty="0" smtClean="0">
                <a:solidFill>
                  <a:srgbClr val="171514"/>
                </a:solidFill>
                <a:latin typeface="Arial"/>
                <a:cs typeface="Arial"/>
              </a:rPr>
              <a:t>2..2	Electrodos de Tierra</a:t>
            </a:r>
            <a:endParaRPr sz="2400" dirty="0">
              <a:latin typeface="Arial"/>
              <a:cs typeface="Arial"/>
            </a:endParaRPr>
          </a:p>
          <a:p>
            <a:pPr marL="0" lvl="3" algn="just">
              <a:spcBef>
                <a:spcPts val="960"/>
              </a:spcBef>
              <a:tabLst>
                <a:tab pos="315595" algn="l"/>
              </a:tabLst>
            </a:pPr>
            <a:r>
              <a:rPr lang="es-ES" sz="2400" b="1" spc="10" dirty="0" smtClean="0">
                <a:solidFill>
                  <a:srgbClr val="171514"/>
                </a:solidFill>
                <a:latin typeface="Arial"/>
                <a:cs typeface="Arial"/>
              </a:rPr>
              <a:t>2.2.1	Jabalinas</a:t>
            </a:r>
            <a:r>
              <a:rPr sz="2400" b="1" spc="-45" dirty="0" smtClean="0">
                <a:solidFill>
                  <a:srgbClr val="171514"/>
                </a:solidFill>
                <a:latin typeface="Arial"/>
                <a:cs typeface="Arial"/>
              </a:rPr>
              <a:t> </a:t>
            </a:r>
            <a:r>
              <a:rPr sz="2400" b="1" spc="5" dirty="0">
                <a:solidFill>
                  <a:srgbClr val="171514"/>
                </a:solidFill>
                <a:latin typeface="Arial"/>
                <a:cs typeface="Arial"/>
              </a:rPr>
              <a:t>conducidas</a:t>
            </a:r>
            <a:endParaRPr sz="2400" dirty="0">
              <a:latin typeface="Arial"/>
              <a:cs typeface="Arial"/>
            </a:endParaRPr>
          </a:p>
          <a:p>
            <a:pPr marR="5080" algn="just">
              <a:spcBef>
                <a:spcPts val="200"/>
              </a:spcBef>
            </a:pPr>
            <a:r>
              <a:rPr sz="2400" spc="20" dirty="0">
                <a:solidFill>
                  <a:srgbClr val="171514"/>
                </a:solidFill>
                <a:latin typeface="Microsoft Sans Serif"/>
                <a:cs typeface="Microsoft Sans Serif"/>
              </a:rPr>
              <a:t>Dado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el </a:t>
            </a:r>
            <a:r>
              <a:rPr sz="2400" spc="30" dirty="0">
                <a:solidFill>
                  <a:srgbClr val="171514"/>
                </a:solidFill>
                <a:latin typeface="Microsoft Sans Serif"/>
                <a:cs typeface="Microsoft Sans Serif"/>
              </a:rPr>
              <a:t>metal </a:t>
            </a:r>
            <a:r>
              <a:rPr sz="2400" spc="20" dirty="0">
                <a:solidFill>
                  <a:srgbClr val="171514"/>
                </a:solidFill>
                <a:latin typeface="Microsoft Sans Serif"/>
                <a:cs typeface="Microsoft Sans Serif"/>
              </a:rPr>
              <a:t>utilizado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electrodo </a:t>
            </a:r>
            <a:r>
              <a:rPr sz="2400" spc="20" dirty="0">
                <a:solidFill>
                  <a:srgbClr val="171514"/>
                </a:solidFill>
                <a:latin typeface="Microsoft Sans Serif"/>
                <a:cs typeface="Microsoft Sans Serif"/>
              </a:rPr>
              <a:t>de </a:t>
            </a:r>
            <a:r>
              <a:rPr sz="2400" spc="30" dirty="0">
                <a:solidFill>
                  <a:srgbClr val="171514"/>
                </a:solidFill>
                <a:latin typeface="Microsoft Sans Serif"/>
                <a:cs typeface="Microsoft Sans Serif"/>
              </a:rPr>
              <a:t>tierra </a:t>
            </a:r>
            <a:r>
              <a:rPr sz="2400" spc="35" dirty="0">
                <a:solidFill>
                  <a:srgbClr val="171514"/>
                </a:solidFill>
                <a:latin typeface="Microsoft Sans Serif"/>
                <a:cs typeface="Microsoft Sans Serif"/>
              </a:rPr>
              <a:t>no </a:t>
            </a:r>
            <a:r>
              <a:rPr sz="2400" spc="15" dirty="0">
                <a:solidFill>
                  <a:srgbClr val="171514"/>
                </a:solidFill>
                <a:latin typeface="Microsoft Sans Serif"/>
                <a:cs typeface="Microsoft Sans Serif"/>
              </a:rPr>
              <a:t>afecta </a:t>
            </a:r>
            <a:r>
              <a:rPr sz="2400" spc="10" dirty="0">
                <a:solidFill>
                  <a:srgbClr val="171514"/>
                </a:solidFill>
                <a:latin typeface="Microsoft Sans Serif"/>
                <a:cs typeface="Microsoft Sans Serif"/>
              </a:rPr>
              <a:t>su </a:t>
            </a:r>
            <a:r>
              <a:rPr sz="2400" spc="15" dirty="0">
                <a:solidFill>
                  <a:srgbClr val="171514"/>
                </a:solidFill>
                <a:latin typeface="Microsoft Sans Serif"/>
                <a:cs typeface="Microsoft Sans Serif"/>
              </a:rPr>
              <a:t>resistencia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10" dirty="0">
                <a:solidFill>
                  <a:srgbClr val="171514"/>
                </a:solidFill>
                <a:latin typeface="Microsoft Sans Serif"/>
                <a:cs typeface="Microsoft Sans Serif"/>
              </a:rPr>
              <a:t>la </a:t>
            </a:r>
            <a:r>
              <a:rPr sz="2400" spc="10" dirty="0" err="1">
                <a:solidFill>
                  <a:srgbClr val="171514"/>
                </a:solidFill>
                <a:latin typeface="Microsoft Sans Serif"/>
                <a:cs typeface="Microsoft Sans Serif"/>
              </a:rPr>
              <a:t>elección</a:t>
            </a:r>
            <a:r>
              <a:rPr sz="2400" spc="1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a:t>
            </a:r>
            <a:r>
              <a:rPr lang="es-ES" sz="2400" spc="20"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metal </a:t>
            </a:r>
            <a:r>
              <a:rPr sz="2400" spc="25" dirty="0">
                <a:solidFill>
                  <a:srgbClr val="171514"/>
                </a:solidFill>
                <a:latin typeface="Microsoft Sans Serif"/>
                <a:cs typeface="Microsoft Sans Serif"/>
              </a:rPr>
              <a:t>dependerá </a:t>
            </a:r>
            <a:r>
              <a:rPr sz="2400" spc="30" dirty="0">
                <a:solidFill>
                  <a:srgbClr val="171514"/>
                </a:solidFill>
                <a:latin typeface="Microsoft Sans Serif"/>
                <a:cs typeface="Microsoft Sans Serif"/>
              </a:rPr>
              <a:t>completamente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su </a:t>
            </a:r>
            <a:r>
              <a:rPr sz="2400" spc="15" dirty="0">
                <a:solidFill>
                  <a:srgbClr val="171514"/>
                </a:solidFill>
                <a:latin typeface="Microsoft Sans Serif"/>
                <a:cs typeface="Microsoft Sans Serif"/>
              </a:rPr>
              <a:t>resistencia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corrosión </a:t>
            </a: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a:t>
            </a:r>
            <a:r>
              <a:rPr sz="2400" spc="35" dirty="0">
                <a:solidFill>
                  <a:srgbClr val="171514"/>
                </a:solidFill>
                <a:latin typeface="Microsoft Sans Serif"/>
                <a:cs typeface="Microsoft Sans Serif"/>
              </a:rPr>
              <a:t>tipo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suelo </a:t>
            </a:r>
            <a:r>
              <a:rPr sz="2400" spc="20" dirty="0">
                <a:solidFill>
                  <a:srgbClr val="171514"/>
                </a:solidFill>
                <a:latin typeface="Microsoft Sans Serif"/>
                <a:cs typeface="Microsoft Sans Serif"/>
              </a:rPr>
              <a:t>en</a:t>
            </a:r>
            <a:r>
              <a:rPr sz="2400" spc="2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 </a:t>
            </a:r>
            <a:r>
              <a:rPr sz="2400" spc="30" dirty="0">
                <a:solidFill>
                  <a:srgbClr val="171514"/>
                </a:solidFill>
                <a:latin typeface="Microsoft Sans Serif"/>
                <a:cs typeface="Microsoft Sans Serif"/>
              </a:rPr>
              <a:t>que </a:t>
            </a:r>
            <a:r>
              <a:rPr sz="2400" spc="-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enterrará</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larga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experiencia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práctica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pruebas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laboratorio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han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demostrado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cobre</a:t>
            </a:r>
            <a:r>
              <a:rPr sz="2400" dirty="0">
                <a:solidFill>
                  <a:srgbClr val="171514"/>
                </a:solidFill>
                <a:latin typeface="Microsoft Sans Serif"/>
                <a:cs typeface="Microsoft Sans Serif"/>
              </a:rPr>
              <a:t> </a:t>
            </a:r>
            <a:r>
              <a:rPr sz="2400" spc="-5" dirty="0" err="1">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mejor</a:t>
            </a:r>
            <a:r>
              <a:rPr sz="2400" spc="3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metal </a:t>
            </a:r>
            <a:r>
              <a:rPr sz="2400" spc="20" dirty="0">
                <a:solidFill>
                  <a:srgbClr val="171514"/>
                </a:solidFill>
                <a:latin typeface="Microsoft Sans Serif"/>
                <a:cs typeface="Microsoft Sans Serif"/>
              </a:rPr>
              <a:t>en </a:t>
            </a:r>
            <a:r>
              <a:rPr sz="2400" spc="25" dirty="0">
                <a:solidFill>
                  <a:srgbClr val="171514"/>
                </a:solidFill>
                <a:latin typeface="Microsoft Sans Serif"/>
                <a:cs typeface="Microsoft Sans Serif"/>
              </a:rPr>
              <a:t>lo </a:t>
            </a:r>
            <a:r>
              <a:rPr sz="2400" spc="30" dirty="0">
                <a:solidFill>
                  <a:srgbClr val="171514"/>
                </a:solidFill>
                <a:latin typeface="Microsoft Sans Serif"/>
                <a:cs typeface="Microsoft Sans Serif"/>
              </a:rPr>
              <a:t>que </a:t>
            </a:r>
            <a:r>
              <a:rPr sz="2400" spc="15" dirty="0">
                <a:solidFill>
                  <a:srgbClr val="171514"/>
                </a:solidFill>
                <a:latin typeface="Microsoft Sans Serif"/>
                <a:cs typeface="Microsoft Sans Serif"/>
              </a:rPr>
              <a:t>respecta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corrosión. </a:t>
            </a:r>
            <a:r>
              <a:rPr sz="2400" spc="-10" dirty="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conducida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el </a:t>
            </a:r>
            <a:r>
              <a:rPr sz="2400" spc="35" dirty="0" err="1">
                <a:solidFill>
                  <a:srgbClr val="171514"/>
                </a:solidFill>
                <a:latin typeface="Microsoft Sans Serif"/>
                <a:cs typeface="Microsoft Sans Serif"/>
              </a:rPr>
              <a:t>tipo</a:t>
            </a:r>
            <a:r>
              <a:rPr sz="2400" spc="3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electrodo</a:t>
            </a:r>
            <a:r>
              <a:rPr sz="2400" spc="2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más </a:t>
            </a:r>
            <a:r>
              <a:rPr sz="2400" spc="35" dirty="0">
                <a:solidFill>
                  <a:srgbClr val="171514"/>
                </a:solidFill>
                <a:latin typeface="Microsoft Sans Serif"/>
                <a:cs typeface="Microsoft Sans Serif"/>
              </a:rPr>
              <a:t>común </a:t>
            </a:r>
            <a:r>
              <a:rPr sz="2400" spc="30" dirty="0">
                <a:solidFill>
                  <a:srgbClr val="171514"/>
                </a:solidFill>
                <a:latin typeface="Microsoft Sans Serif"/>
                <a:cs typeface="Microsoft Sans Serif"/>
              </a:rPr>
              <a:t>que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utiliza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está </a:t>
            </a:r>
            <a:r>
              <a:rPr sz="2400" spc="15" dirty="0">
                <a:solidFill>
                  <a:srgbClr val="171514"/>
                </a:solidFill>
                <a:latin typeface="Microsoft Sans Serif"/>
                <a:cs typeface="Microsoft Sans Serif"/>
              </a:rPr>
              <a:t>hecha </a:t>
            </a:r>
            <a:r>
              <a:rPr sz="2400" spc="20" dirty="0">
                <a:solidFill>
                  <a:srgbClr val="171514"/>
                </a:solidFill>
                <a:latin typeface="Microsoft Sans Serif"/>
                <a:cs typeface="Microsoft Sans Serif"/>
              </a:rPr>
              <a:t>de cobre sólido</a:t>
            </a:r>
            <a:r>
              <a:rPr sz="2400" spc="20" dirty="0">
                <a:solidFill>
                  <a:srgbClr val="171514"/>
                </a:solidFill>
                <a:latin typeface="Microsoft Sans Serif"/>
                <a:cs typeface="Microsoft Sans Serif"/>
              </a:rPr>
              <a:t> </a:t>
            </a:r>
            <a:r>
              <a:rPr sz="2400" spc="30" dirty="0">
                <a:solidFill>
                  <a:srgbClr val="171514"/>
                </a:solidFill>
                <a:latin typeface="Microsoft Sans Serif"/>
                <a:cs typeface="Microsoft Sans Serif"/>
              </a:rPr>
              <a:t>o </a:t>
            </a:r>
            <a:r>
              <a:rPr sz="2400" spc="20" dirty="0">
                <a:solidFill>
                  <a:srgbClr val="171514"/>
                </a:solidFill>
                <a:latin typeface="Microsoft Sans Serif"/>
                <a:cs typeface="Microsoft Sans Serif"/>
              </a:rPr>
              <a:t>de </a:t>
            </a:r>
            <a:r>
              <a:rPr sz="2400" spc="15" dirty="0" err="1" smtClean="0">
                <a:solidFill>
                  <a:srgbClr val="171514"/>
                </a:solidFill>
                <a:latin typeface="Microsoft Sans Serif"/>
                <a:cs typeface="Microsoft Sans Serif"/>
              </a:rPr>
              <a:t>acero</a:t>
            </a:r>
            <a:r>
              <a:rPr lang="es-ES" sz="2400" spc="1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revestido</a:t>
            </a:r>
            <a:r>
              <a:rPr sz="2400" spc="2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cobre. </a:t>
            </a:r>
            <a:r>
              <a:rPr sz="2400" spc="-10" dirty="0">
                <a:solidFill>
                  <a:srgbClr val="171514"/>
                </a:solidFill>
                <a:latin typeface="Microsoft Sans Serif"/>
                <a:cs typeface="Microsoft Sans Serif"/>
              </a:rPr>
              <a:t>Este </a:t>
            </a:r>
            <a:r>
              <a:rPr sz="2400" spc="40" dirty="0">
                <a:solidFill>
                  <a:srgbClr val="171514"/>
                </a:solidFill>
                <a:latin typeface="Microsoft Sans Serif"/>
                <a:cs typeface="Microsoft Sans Serif"/>
              </a:rPr>
              <a:t>último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fabrica </a:t>
            </a:r>
            <a:r>
              <a:rPr sz="2400" spc="30" dirty="0">
                <a:solidFill>
                  <a:srgbClr val="171514"/>
                </a:solidFill>
                <a:latin typeface="Microsoft Sans Serif"/>
                <a:cs typeface="Microsoft Sans Serif"/>
              </a:rPr>
              <a:t>uniendo molecularmente </a:t>
            </a:r>
            <a:r>
              <a:rPr sz="2400" spc="20" dirty="0">
                <a:solidFill>
                  <a:srgbClr val="171514"/>
                </a:solidFill>
                <a:latin typeface="Microsoft Sans Serif"/>
                <a:cs typeface="Microsoft Sans Serif"/>
              </a:rPr>
              <a:t>cobre con </a:t>
            </a:r>
            <a:r>
              <a:rPr sz="2400" spc="30" dirty="0">
                <a:solidFill>
                  <a:srgbClr val="171514"/>
                </a:solidFill>
                <a:latin typeface="Microsoft Sans Serif"/>
                <a:cs typeface="Microsoft Sans Serif"/>
              </a:rPr>
              <a:t>una </a:t>
            </a:r>
            <a:r>
              <a:rPr sz="2400" spc="20" dirty="0">
                <a:solidFill>
                  <a:srgbClr val="171514"/>
                </a:solidFill>
                <a:latin typeface="Microsoft Sans Serif"/>
                <a:cs typeface="Microsoft Sans Serif"/>
              </a:rPr>
              <a:t>pureza</a:t>
            </a:r>
            <a:r>
              <a:rPr sz="2400" spc="20" dirty="0">
                <a:solidFill>
                  <a:srgbClr val="171514"/>
                </a:solidFill>
                <a:latin typeface="Microsoft Sans Serif"/>
                <a:cs typeface="Microsoft Sans Serif"/>
              </a:rPr>
              <a:t> del </a:t>
            </a:r>
            <a:r>
              <a:rPr sz="2400" spc="5" dirty="0">
                <a:solidFill>
                  <a:srgbClr val="171514"/>
                </a:solidFill>
                <a:latin typeface="Microsoft Sans Serif"/>
                <a:cs typeface="Microsoft Sans Serif"/>
              </a:rPr>
              <a:t>99,9 </a:t>
            </a:r>
            <a:r>
              <a:rPr sz="2400" spc="-45"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un </a:t>
            </a:r>
            <a:r>
              <a:rPr sz="2400" spc="20" dirty="0">
                <a:solidFill>
                  <a:srgbClr val="171514"/>
                </a:solidFill>
                <a:latin typeface="Microsoft Sans Serif"/>
                <a:cs typeface="Microsoft Sans Serif"/>
              </a:rPr>
              <a:t>núcleo de </a:t>
            </a:r>
            <a:r>
              <a:rPr sz="2400" spc="15" dirty="0">
                <a:solidFill>
                  <a:srgbClr val="171514"/>
                </a:solidFill>
                <a:latin typeface="Microsoft Sans Serif"/>
                <a:cs typeface="Microsoft Sans Serif"/>
              </a:rPr>
              <a:t>acero </a:t>
            </a:r>
            <a:r>
              <a:rPr sz="2400" spc="20" dirty="0">
                <a:solidFill>
                  <a:srgbClr val="171514"/>
                </a:solidFill>
                <a:latin typeface="Microsoft Sans Serif"/>
                <a:cs typeface="Microsoft Sans Serif"/>
              </a:rPr>
              <a:t>con bajo </a:t>
            </a:r>
            <a:r>
              <a:rPr sz="2400" spc="25" dirty="0">
                <a:solidFill>
                  <a:srgbClr val="171514"/>
                </a:solidFill>
                <a:latin typeface="Microsoft Sans Serif"/>
                <a:cs typeface="Microsoft Sans Serif"/>
              </a:rPr>
              <a:t>contenido </a:t>
            </a:r>
            <a:r>
              <a:rPr sz="2400" spc="20" dirty="0">
                <a:solidFill>
                  <a:srgbClr val="171514"/>
                </a:solidFill>
                <a:latin typeface="Microsoft Sans Serif"/>
                <a:cs typeface="Microsoft Sans Serif"/>
              </a:rPr>
              <a:t>de </a:t>
            </a:r>
            <a:r>
              <a:rPr sz="2400" spc="25" dirty="0">
                <a:solidFill>
                  <a:srgbClr val="171514"/>
                </a:solidFill>
                <a:latin typeface="Microsoft Sans Serif"/>
                <a:cs typeface="Microsoft Sans Serif"/>
              </a:rPr>
              <a:t>carbono </a:t>
            </a:r>
            <a:r>
              <a:rPr sz="2400" spc="5" dirty="0">
                <a:solidFill>
                  <a:srgbClr val="171514"/>
                </a:solidFill>
                <a:latin typeface="Microsoft Sans Serif"/>
                <a:cs typeface="Microsoft Sans Serif"/>
              </a:rPr>
              <a:t>y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conoce </a:t>
            </a:r>
            <a:r>
              <a:rPr sz="2400" spc="25" dirty="0">
                <a:solidFill>
                  <a:srgbClr val="171514"/>
                </a:solidFill>
                <a:latin typeface="Microsoft Sans Serif"/>
                <a:cs typeface="Microsoft Sans Serif"/>
              </a:rPr>
              <a:t>comercialmente </a:t>
            </a:r>
            <a:r>
              <a:rPr sz="2400" spc="30" dirty="0">
                <a:solidFill>
                  <a:srgbClr val="171514"/>
                </a:solidFill>
                <a:latin typeface="Microsoft Sans Serif"/>
                <a:cs typeface="Microsoft Sans Serif"/>
              </a:rPr>
              <a:t>como </a:t>
            </a:r>
            <a:r>
              <a:rPr sz="2400" i="1" spc="25" dirty="0" err="1">
                <a:solidFill>
                  <a:srgbClr val="171514"/>
                </a:solidFill>
                <a:latin typeface="Arial"/>
                <a:cs typeface="Arial"/>
              </a:rPr>
              <a:t>soldadura</a:t>
            </a:r>
            <a:r>
              <a:rPr sz="2400" i="1" spc="25" dirty="0">
                <a:solidFill>
                  <a:srgbClr val="171514"/>
                </a:solidFill>
                <a:latin typeface="Arial"/>
                <a:cs typeface="Arial"/>
              </a:rPr>
              <a:t> </a:t>
            </a:r>
            <a:r>
              <a:rPr sz="2400" i="1" spc="20" dirty="0" smtClean="0">
                <a:solidFill>
                  <a:srgbClr val="171514"/>
                </a:solidFill>
                <a:latin typeface="Arial"/>
                <a:cs typeface="Arial"/>
              </a:rPr>
              <a:t>de</a:t>
            </a:r>
            <a:r>
              <a:rPr lang="es-ES" sz="2400" i="1" spc="20" dirty="0" smtClean="0">
                <a:solidFill>
                  <a:srgbClr val="171514"/>
                </a:solidFill>
                <a:latin typeface="Arial"/>
                <a:cs typeface="Arial"/>
              </a:rPr>
              <a:t> </a:t>
            </a:r>
            <a:r>
              <a:rPr sz="2400" i="1" spc="15" dirty="0" err="1" smtClean="0">
                <a:solidFill>
                  <a:srgbClr val="171514"/>
                </a:solidFill>
                <a:latin typeface="Arial"/>
                <a:cs typeface="Arial"/>
              </a:rPr>
              <a:t>cobre</a:t>
            </a:r>
            <a:r>
              <a:rPr lang="es-ES" sz="2400" i="1" spc="15" dirty="0" smtClean="0">
                <a:solidFill>
                  <a:srgbClr val="171514"/>
                </a:solidFill>
                <a:latin typeface="Arial"/>
                <a:cs typeface="Arial"/>
              </a:rPr>
              <a:t> </a:t>
            </a:r>
            <a:r>
              <a:rPr sz="2400" spc="15" dirty="0" smtClean="0">
                <a:solidFill>
                  <a:srgbClr val="171514"/>
                </a:solidFill>
                <a:latin typeface="Microsoft Sans Serif"/>
                <a:cs typeface="Microsoft Sans Serif"/>
              </a:rPr>
              <a:t>o</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enlace</a:t>
            </a:r>
            <a:r>
              <a:rPr sz="2400" i="1" spc="-15" dirty="0" smtClean="0">
                <a:solidFill>
                  <a:srgbClr val="171514"/>
                </a:solidFill>
                <a:latin typeface="Arial"/>
                <a:cs typeface="Arial"/>
              </a:rPr>
              <a:t> </a:t>
            </a:r>
            <a:r>
              <a:rPr sz="2400" i="1" spc="20" dirty="0">
                <a:solidFill>
                  <a:srgbClr val="171514"/>
                </a:solidFill>
                <a:latin typeface="Arial"/>
                <a:cs typeface="Arial"/>
              </a:rPr>
              <a:t>de</a:t>
            </a:r>
            <a:r>
              <a:rPr sz="2400" i="1" spc="-10" dirty="0">
                <a:solidFill>
                  <a:srgbClr val="171514"/>
                </a:solidFill>
                <a:latin typeface="Arial"/>
                <a:cs typeface="Arial"/>
              </a:rPr>
              <a:t> </a:t>
            </a:r>
            <a:r>
              <a:rPr lang="es-ES" sz="2400" i="1" spc="15" dirty="0" smtClean="0">
                <a:solidFill>
                  <a:srgbClr val="171514"/>
                </a:solidFill>
                <a:latin typeface="Microsoft Sans Serif"/>
                <a:cs typeface="Microsoft Sans Serif"/>
              </a:rPr>
              <a:t>vara de </a:t>
            </a:r>
            <a:r>
              <a:rPr sz="2400" i="1" spc="15" dirty="0" err="1" smtClean="0">
                <a:solidFill>
                  <a:srgbClr val="171514"/>
                </a:solidFill>
                <a:latin typeface="Arial"/>
                <a:cs typeface="Arial"/>
              </a:rPr>
              <a:t>cobre</a:t>
            </a:r>
            <a:r>
              <a:rPr sz="2400" spc="15" dirty="0" smtClean="0">
                <a:solidFill>
                  <a:srgbClr val="171514"/>
                </a:solidFill>
                <a:latin typeface="Microsoft Sans Serif"/>
                <a:cs typeface="Microsoft Sans Serif"/>
              </a:rPr>
              <a:t>.</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acero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proporciona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mecánica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requerida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permite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jabalina</a:t>
            </a:r>
            <a:r>
              <a:rPr sz="2400" spc="-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impulsada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martillos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potencia</a:t>
            </a:r>
            <a:r>
              <a:rPr sz="2400" dirty="0">
                <a:solidFill>
                  <a:srgbClr val="171514"/>
                </a:solidFill>
                <a:latin typeface="Microsoft Sans Serif"/>
                <a:cs typeface="Microsoft Sans Serif"/>
              </a:rPr>
              <a:t> a </a:t>
            </a:r>
            <a:r>
              <a:rPr sz="2400" spc="25" dirty="0">
                <a:solidFill>
                  <a:srgbClr val="171514"/>
                </a:solidFill>
                <a:latin typeface="Microsoft Sans Serif"/>
                <a:cs typeface="Microsoft Sans Serif"/>
              </a:rPr>
              <a:t>grandes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profundidades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sufrir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daños,</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mientras</a:t>
            </a:r>
            <a:r>
              <a:rPr sz="2400"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lang="es-ES" sz="2400" spc="3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 </a:t>
            </a:r>
            <a:r>
              <a:rPr sz="2400" spc="25" dirty="0">
                <a:solidFill>
                  <a:srgbClr val="171514"/>
                </a:solidFill>
                <a:latin typeface="Microsoft Sans Serif"/>
                <a:cs typeface="Microsoft Sans Serif"/>
              </a:rPr>
              <a:t>revestimiento </a:t>
            </a:r>
            <a:r>
              <a:rPr sz="2400" spc="20" dirty="0">
                <a:solidFill>
                  <a:srgbClr val="171514"/>
                </a:solidFill>
                <a:latin typeface="Microsoft Sans Serif"/>
                <a:cs typeface="Microsoft Sans Serif"/>
              </a:rPr>
              <a:t>de cobre </a:t>
            </a:r>
            <a:r>
              <a:rPr sz="2400" spc="30" dirty="0">
                <a:solidFill>
                  <a:srgbClr val="171514"/>
                </a:solidFill>
                <a:latin typeface="Microsoft Sans Serif"/>
                <a:cs typeface="Microsoft Sans Serif"/>
              </a:rPr>
              <a:t>protege</a:t>
            </a:r>
            <a:r>
              <a:rPr sz="2400" spc="3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corrosión </a:t>
            </a:r>
            <a:r>
              <a:rPr sz="2400" spc="20" dirty="0">
                <a:solidFill>
                  <a:srgbClr val="171514"/>
                </a:solidFill>
                <a:latin typeface="Microsoft Sans Serif"/>
                <a:cs typeface="Microsoft Sans Serif"/>
              </a:rPr>
              <a:t>electrolítica </a:t>
            </a:r>
            <a:r>
              <a:rPr sz="2400" spc="5" dirty="0">
                <a:solidFill>
                  <a:srgbClr val="171514"/>
                </a:solidFill>
                <a:latin typeface="Microsoft Sans Serif"/>
                <a:cs typeface="Microsoft Sans Serif"/>
              </a:rPr>
              <a:t>y </a:t>
            </a:r>
            <a:r>
              <a:rPr sz="2400" spc="35" dirty="0">
                <a:solidFill>
                  <a:srgbClr val="171514"/>
                </a:solidFill>
                <a:latin typeface="Microsoft Sans Serif"/>
                <a:cs typeface="Microsoft Sans Serif"/>
              </a:rPr>
              <a:t>permite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uso de </a:t>
            </a:r>
            <a:r>
              <a:rPr sz="2400" spc="30" dirty="0" err="1">
                <a:solidFill>
                  <a:srgbClr val="171514"/>
                </a:solidFill>
                <a:latin typeface="Microsoft Sans Serif"/>
                <a:cs typeface="Microsoft Sans Serif"/>
              </a:rPr>
              <a:t>una</a:t>
            </a:r>
            <a:r>
              <a:rPr sz="2400" spc="30" dirty="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unión</a:t>
            </a:r>
            <a:r>
              <a:rPr lang="es-ES" sz="2400" spc="3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 </a:t>
            </a:r>
            <a:r>
              <a:rPr sz="2400" spc="25" dirty="0">
                <a:solidFill>
                  <a:srgbClr val="171514"/>
                </a:solidFill>
                <a:latin typeface="Microsoft Sans Serif"/>
                <a:cs typeface="Microsoft Sans Serif"/>
              </a:rPr>
              <a:t>cobre/cobre </a:t>
            </a:r>
            <a:r>
              <a:rPr sz="2400" spc="30" dirty="0">
                <a:solidFill>
                  <a:srgbClr val="171514"/>
                </a:solidFill>
                <a:latin typeface="Microsoft Sans Serif"/>
                <a:cs typeface="Microsoft Sans Serif"/>
              </a:rPr>
              <a:t>entre </a:t>
            </a:r>
            <a:r>
              <a:rPr sz="2400" spc="10" dirty="0">
                <a:solidFill>
                  <a:srgbClr val="171514"/>
                </a:solidFill>
                <a:latin typeface="Microsoft Sans Serif"/>
                <a:cs typeface="Microsoft Sans Serif"/>
              </a:rPr>
              <a:t>esta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el </a:t>
            </a:r>
            <a:r>
              <a:rPr sz="2400" spc="30" dirty="0">
                <a:solidFill>
                  <a:srgbClr val="171514"/>
                </a:solidFill>
                <a:latin typeface="Microsoft Sans Serif"/>
                <a:cs typeface="Microsoft Sans Serif"/>
              </a:rPr>
              <a:t>conductor </a:t>
            </a:r>
            <a:r>
              <a:rPr sz="2400" spc="20" dirty="0">
                <a:solidFill>
                  <a:srgbClr val="171514"/>
                </a:solidFill>
                <a:latin typeface="Microsoft Sans Serif"/>
                <a:cs typeface="Microsoft Sans Serif"/>
              </a:rPr>
              <a:t>de puesta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Las </a:t>
            </a:r>
            <a:r>
              <a:rPr lang="es-ES" sz="2400" spc="10" dirty="0" smtClean="0">
                <a:solidFill>
                  <a:srgbClr val="171514"/>
                </a:solidFill>
                <a:latin typeface="Microsoft Sans Serif"/>
                <a:cs typeface="Microsoft Sans Serif"/>
              </a:rPr>
              <a:t>jabalina</a:t>
            </a:r>
            <a:r>
              <a:rPr sz="2400" spc="10" dirty="0" smtClean="0">
                <a:solidFill>
                  <a:srgbClr val="171514"/>
                </a:solidFill>
                <a:latin typeface="Microsoft Sans Serif"/>
                <a:cs typeface="Microsoft Sans Serif"/>
              </a:rPr>
              <a:t>s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acero </a:t>
            </a:r>
            <a:r>
              <a:rPr sz="2400" spc="25" dirty="0">
                <a:solidFill>
                  <a:srgbClr val="171514"/>
                </a:solidFill>
                <a:latin typeface="Microsoft Sans Serif"/>
                <a:cs typeface="Microsoft Sans Serif"/>
              </a:rPr>
              <a:t>inoxidable </a:t>
            </a:r>
            <a:r>
              <a:rPr sz="2400" spc="-5" dirty="0">
                <a:solidFill>
                  <a:srgbClr val="171514"/>
                </a:solidFill>
                <a:latin typeface="Microsoft Sans Serif"/>
                <a:cs typeface="Microsoft Sans Serif"/>
              </a:rPr>
              <a:t>se </a:t>
            </a:r>
            <a:r>
              <a:rPr sz="2400" spc="15" dirty="0" err="1">
                <a:solidFill>
                  <a:srgbClr val="171514"/>
                </a:solidFill>
                <a:latin typeface="Microsoft Sans Serif"/>
                <a:cs typeface="Microsoft Sans Serif"/>
              </a:rPr>
              <a:t>usan</a:t>
            </a:r>
            <a:r>
              <a:rPr sz="2400" spc="1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en</a:t>
            </a:r>
            <a:r>
              <a:rPr lang="es-ES" sz="2400" spc="2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aplicaciones</a:t>
            </a:r>
            <a:r>
              <a:rPr sz="2400" spc="1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donde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condiciones </a:t>
            </a:r>
            <a:r>
              <a:rPr sz="2400" spc="20"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suelo </a:t>
            </a:r>
            <a:r>
              <a:rPr sz="2400" spc="20" dirty="0">
                <a:solidFill>
                  <a:srgbClr val="171514"/>
                </a:solidFill>
                <a:latin typeface="Microsoft Sans Serif"/>
                <a:cs typeface="Microsoft Sans Serif"/>
              </a:rPr>
              <a:t>son </a:t>
            </a:r>
            <a:r>
              <a:rPr sz="2400" spc="40" dirty="0">
                <a:solidFill>
                  <a:srgbClr val="171514"/>
                </a:solidFill>
                <a:latin typeface="Microsoft Sans Serif"/>
                <a:cs typeface="Microsoft Sans Serif"/>
              </a:rPr>
              <a:t>muy </a:t>
            </a:r>
            <a:r>
              <a:rPr sz="2400" spc="10" dirty="0">
                <a:solidFill>
                  <a:srgbClr val="171514"/>
                </a:solidFill>
                <a:latin typeface="Microsoft Sans Serif"/>
                <a:cs typeface="Microsoft Sans Serif"/>
              </a:rPr>
              <a:t>agresivas, </a:t>
            </a:r>
            <a:r>
              <a:rPr sz="2400" spc="30" dirty="0">
                <a:solidFill>
                  <a:srgbClr val="171514"/>
                </a:solidFill>
                <a:latin typeface="Microsoft Sans Serif"/>
                <a:cs typeface="Microsoft Sans Serif"/>
              </a:rPr>
              <a:t>como </a:t>
            </a:r>
            <a:r>
              <a:rPr sz="2400" spc="10" dirty="0">
                <a:solidFill>
                  <a:srgbClr val="171514"/>
                </a:solidFill>
                <a:latin typeface="Microsoft Sans Serif"/>
                <a:cs typeface="Microsoft Sans Serif"/>
              </a:rPr>
              <a:t>suelos </a:t>
            </a:r>
            <a:r>
              <a:rPr sz="2400" spc="20" dirty="0">
                <a:solidFill>
                  <a:srgbClr val="171514"/>
                </a:solidFill>
                <a:latin typeface="Microsoft Sans Serif"/>
                <a:cs typeface="Microsoft Sans Serif"/>
              </a:rPr>
              <a:t>con </a:t>
            </a:r>
            <a:r>
              <a:rPr sz="2400" spc="25" dirty="0">
                <a:solidFill>
                  <a:srgbClr val="171514"/>
                </a:solidFill>
                <a:latin typeface="Microsoft Sans Serif"/>
                <a:cs typeface="Microsoft Sans Serif"/>
              </a:rPr>
              <a:t>alto </a:t>
            </a:r>
            <a:r>
              <a:rPr sz="2400" spc="25" dirty="0" err="1">
                <a:solidFill>
                  <a:srgbClr val="171514"/>
                </a:solidFill>
                <a:latin typeface="Microsoft Sans Serif"/>
                <a:cs typeface="Microsoft Sans Serif"/>
              </a:rPr>
              <a:t>contenido</a:t>
            </a:r>
            <a:r>
              <a:rPr sz="2400" spc="2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dirty="0" err="1" smtClean="0">
                <a:solidFill>
                  <a:srgbClr val="171514"/>
                </a:solidFill>
                <a:latin typeface="Microsoft Sans Serif"/>
                <a:cs typeface="Microsoft Sans Serif"/>
              </a:rPr>
              <a:t>sal</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donde </a:t>
            </a:r>
            <a:r>
              <a:rPr sz="2400" spc="25" dirty="0">
                <a:solidFill>
                  <a:srgbClr val="171514"/>
                </a:solidFill>
                <a:latin typeface="Microsoft Sans Serif"/>
                <a:cs typeface="Microsoft Sans Serif"/>
              </a:rPr>
              <a:t>puede </a:t>
            </a:r>
            <a:r>
              <a:rPr sz="2400" spc="35" dirty="0">
                <a:solidFill>
                  <a:srgbClr val="171514"/>
                </a:solidFill>
                <a:latin typeface="Microsoft Sans Serif"/>
                <a:cs typeface="Microsoft Sans Serif"/>
              </a:rPr>
              <a:t>ocurrir </a:t>
            </a:r>
            <a:r>
              <a:rPr sz="2400" spc="25" dirty="0">
                <a:solidFill>
                  <a:srgbClr val="171514"/>
                </a:solidFill>
                <a:latin typeface="Microsoft Sans Serif"/>
                <a:cs typeface="Microsoft Sans Serif"/>
              </a:rPr>
              <a:t>corrosión </a:t>
            </a:r>
            <a:r>
              <a:rPr sz="2400" spc="10" dirty="0">
                <a:solidFill>
                  <a:srgbClr val="171514"/>
                </a:solidFill>
                <a:latin typeface="Microsoft Sans Serif"/>
                <a:cs typeface="Microsoft Sans Serif"/>
              </a:rPr>
              <a:t>galvánica </a:t>
            </a:r>
            <a:r>
              <a:rPr sz="2400" spc="15" dirty="0">
                <a:solidFill>
                  <a:srgbClr val="171514"/>
                </a:solidFill>
                <a:latin typeface="Microsoft Sans Serif"/>
                <a:cs typeface="Microsoft Sans Serif"/>
              </a:rPr>
              <a:t>(consulte </a:t>
            </a:r>
            <a:r>
              <a:rPr sz="2400" spc="10" dirty="0">
                <a:solidFill>
                  <a:srgbClr val="171514"/>
                </a:solidFill>
                <a:latin typeface="Microsoft Sans Serif"/>
                <a:cs typeface="Microsoft Sans Serif"/>
              </a:rPr>
              <a:t>la </a:t>
            </a:r>
            <a:r>
              <a:rPr sz="2400" spc="-5" dirty="0">
                <a:solidFill>
                  <a:srgbClr val="171514"/>
                </a:solidFill>
                <a:latin typeface="Microsoft Sans Serif"/>
                <a:cs typeface="Microsoft Sans Serif"/>
              </a:rPr>
              <a:t>Sección 5.3) </a:t>
            </a:r>
            <a:r>
              <a:rPr sz="2400" spc="30" dirty="0">
                <a:solidFill>
                  <a:srgbClr val="171514"/>
                </a:solidFill>
                <a:latin typeface="Microsoft Sans Serif"/>
                <a:cs typeface="Microsoft Sans Serif"/>
              </a:rPr>
              <a:t>entre </a:t>
            </a:r>
            <a:r>
              <a:rPr sz="2400" spc="20" dirty="0" err="1">
                <a:solidFill>
                  <a:srgbClr val="171514"/>
                </a:solidFill>
                <a:latin typeface="Microsoft Sans Serif"/>
                <a:cs typeface="Microsoft Sans Serif"/>
              </a:rPr>
              <a:t>metales</a:t>
            </a:r>
            <a:r>
              <a:rPr sz="2400" spc="2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diferentes</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enterrados</a:t>
            </a:r>
            <a:r>
              <a:rPr sz="2400" spc="25"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muy </a:t>
            </a:r>
            <a:r>
              <a:rPr sz="2400" spc="5" dirty="0">
                <a:solidFill>
                  <a:srgbClr val="171514"/>
                </a:solidFill>
                <a:latin typeface="Microsoft Sans Serif"/>
                <a:cs typeface="Microsoft Sans Serif"/>
              </a:rPr>
              <a:t>cerca. </a:t>
            </a:r>
            <a:r>
              <a:rPr sz="2400" spc="-20" dirty="0">
                <a:solidFill>
                  <a:srgbClr val="171514"/>
                </a:solidFill>
                <a:latin typeface="Microsoft Sans Serif"/>
                <a:cs typeface="Microsoft Sans Serif"/>
              </a:rPr>
              <a:t>A </a:t>
            </a:r>
            <a:r>
              <a:rPr sz="2400" spc="-5" dirty="0">
                <a:solidFill>
                  <a:srgbClr val="171514"/>
                </a:solidFill>
                <a:latin typeface="Microsoft Sans Serif"/>
                <a:cs typeface="Microsoft Sans Serif"/>
              </a:rPr>
              <a:t>veces </a:t>
            </a:r>
            <a:r>
              <a:rPr sz="2400" spc="30" dirty="0">
                <a:solidFill>
                  <a:srgbClr val="171514"/>
                </a:solidFill>
                <a:latin typeface="Microsoft Sans Serif"/>
                <a:cs typeface="Microsoft Sans Serif"/>
              </a:rPr>
              <a:t>también </a:t>
            </a:r>
            <a:r>
              <a:rPr sz="2400" spc="-5" dirty="0">
                <a:solidFill>
                  <a:srgbClr val="171514"/>
                </a:solidFill>
                <a:latin typeface="Microsoft Sans Serif"/>
                <a:cs typeface="Microsoft Sans Serif"/>
              </a:rPr>
              <a:t>se </a:t>
            </a:r>
            <a:r>
              <a:rPr sz="2400" spc="20" dirty="0" err="1">
                <a:solidFill>
                  <a:srgbClr val="171514"/>
                </a:solidFill>
                <a:latin typeface="Microsoft Sans Serif"/>
                <a:cs typeface="Microsoft Sans Serif"/>
              </a:rPr>
              <a:t>utilizan</a:t>
            </a:r>
            <a:r>
              <a:rPr sz="2400" spc="20" dirty="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jabalina</a:t>
            </a:r>
            <a:r>
              <a:rPr sz="2400" spc="10" dirty="0" smtClean="0">
                <a:solidFill>
                  <a:srgbClr val="171514"/>
                </a:solidFill>
                <a:latin typeface="Microsoft Sans Serif"/>
                <a:cs typeface="Microsoft Sans Serif"/>
              </a:rPr>
              <a:t>s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acero galvanizado </a:t>
            </a:r>
            <a:r>
              <a:rPr sz="2400" dirty="0">
                <a:solidFill>
                  <a:srgbClr val="171514"/>
                </a:solidFill>
                <a:latin typeface="Microsoft Sans Serif"/>
                <a:cs typeface="Microsoft Sans Serif"/>
              </a:rPr>
              <a:t>si</a:t>
            </a:r>
            <a:r>
              <a:rPr sz="2400" dirty="0">
                <a:solidFill>
                  <a:srgbClr val="171514"/>
                </a:solidFill>
                <a:latin typeface="Microsoft Sans Serif"/>
                <a:cs typeface="Microsoft Sans Serif"/>
              </a:rPr>
              <a:t> las </a:t>
            </a:r>
            <a:r>
              <a:rPr sz="2400" spc="15" dirty="0" err="1" smtClean="0">
                <a:solidFill>
                  <a:srgbClr val="171514"/>
                </a:solidFill>
                <a:latin typeface="Microsoft Sans Serif"/>
                <a:cs typeface="Microsoft Sans Serif"/>
              </a:rPr>
              <a:t>consideraciones</a:t>
            </a:r>
            <a:r>
              <a:rPr lang="es-ES" sz="2400" spc="1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corrosión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permiten</a:t>
            </a:r>
            <a:r>
              <a:rPr sz="2400" spc="30" dirty="0">
                <a:solidFill>
                  <a:srgbClr val="171514"/>
                </a:solidFill>
                <a:latin typeface="Microsoft Sans Serif"/>
                <a:cs typeface="Microsoft Sans Serif"/>
              </a:rPr>
              <a:t>.</a:t>
            </a:r>
            <a:endParaRPr sz="2400" dirty="0">
              <a:latin typeface="Microsoft Sans Serif"/>
              <a:cs typeface="Microsoft Sans Serif"/>
            </a:endParaRPr>
          </a:p>
          <a:p>
            <a:pPr marR="92710" algn="just">
              <a:spcBef>
                <a:spcPts val="100"/>
              </a:spcBef>
            </a:pPr>
            <a:r>
              <a:rPr sz="2400" spc="15" dirty="0">
                <a:solidFill>
                  <a:srgbClr val="171514"/>
                </a:solidFill>
                <a:latin typeface="Microsoft Sans Serif"/>
                <a:cs typeface="Microsoft Sans Serif"/>
              </a:rPr>
              <a:t>Dado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cierto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ninguna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parte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instalación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eléctrica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está</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descuidada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u</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olvidada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sistema</a:t>
            </a:r>
            <a:r>
              <a:rPr sz="2400" spc="1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10" dirty="0">
                <a:solidFill>
                  <a:srgbClr val="171514"/>
                </a:solidFill>
                <a:latin typeface="Microsoft Sans Serif"/>
                <a:cs typeface="Microsoft Sans Serif"/>
              </a:rPr>
              <a:t>esta </a:t>
            </a:r>
            <a:r>
              <a:rPr sz="2400" spc="30" dirty="0">
                <a:solidFill>
                  <a:srgbClr val="171514"/>
                </a:solidFill>
                <a:latin typeface="Microsoft Sans Serif"/>
                <a:cs typeface="Microsoft Sans Serif"/>
              </a:rPr>
              <a:t>parte </a:t>
            </a:r>
            <a:r>
              <a:rPr sz="2400" spc="20" dirty="0">
                <a:solidFill>
                  <a:srgbClr val="171514"/>
                </a:solidFill>
                <a:latin typeface="Microsoft Sans Serif"/>
                <a:cs typeface="Microsoft Sans Serif"/>
              </a:rPr>
              <a:t>debe </a:t>
            </a:r>
            <a:r>
              <a:rPr sz="2400" spc="15" dirty="0">
                <a:solidFill>
                  <a:srgbClr val="171514"/>
                </a:solidFill>
                <a:latin typeface="Microsoft Sans Serif"/>
                <a:cs typeface="Microsoft Sans Serif"/>
              </a:rPr>
              <a:t>diseñarse con </a:t>
            </a:r>
            <a:r>
              <a:rPr sz="2400" spc="30" dirty="0">
                <a:solidFill>
                  <a:srgbClr val="171514"/>
                </a:solidFill>
                <a:latin typeface="Microsoft Sans Serif"/>
                <a:cs typeface="Microsoft Sans Serif"/>
              </a:rPr>
              <a:t>mucho </a:t>
            </a:r>
            <a:r>
              <a:rPr sz="2400" spc="20" dirty="0">
                <a:solidFill>
                  <a:srgbClr val="171514"/>
                </a:solidFill>
                <a:latin typeface="Microsoft Sans Serif"/>
                <a:cs typeface="Microsoft Sans Serif"/>
              </a:rPr>
              <a:t>cuidado utilizando </a:t>
            </a:r>
            <a:r>
              <a:rPr sz="2400" spc="15" dirty="0">
                <a:solidFill>
                  <a:srgbClr val="171514"/>
                </a:solidFill>
                <a:latin typeface="Microsoft Sans Serif"/>
                <a:cs typeface="Microsoft Sans Serif"/>
              </a:rPr>
              <a:t>solo </a:t>
            </a:r>
            <a:r>
              <a:rPr sz="2400" spc="10" dirty="0" err="1">
                <a:solidFill>
                  <a:srgbClr val="171514"/>
                </a:solidFill>
                <a:latin typeface="Microsoft Sans Serif"/>
                <a:cs typeface="Microsoft Sans Serif"/>
              </a:rPr>
              <a:t>los</a:t>
            </a:r>
            <a:r>
              <a:rPr sz="2400" spc="1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mejores</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materiales</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que </a:t>
            </a:r>
            <a:r>
              <a:rPr sz="2400" spc="15" dirty="0">
                <a:solidFill>
                  <a:srgbClr val="171514"/>
                </a:solidFill>
                <a:latin typeface="Microsoft Sans Serif"/>
                <a:cs typeface="Microsoft Sans Serif"/>
              </a:rPr>
              <a:t>hayan </a:t>
            </a:r>
            <a:r>
              <a:rPr sz="2400" spc="30" dirty="0">
                <a:solidFill>
                  <a:srgbClr val="171514"/>
                </a:solidFill>
                <a:latin typeface="Microsoft Sans Serif"/>
                <a:cs typeface="Microsoft Sans Serif"/>
              </a:rPr>
              <a:t>demostrado brindar </a:t>
            </a:r>
            <a:r>
              <a:rPr sz="2400" spc="10" dirty="0">
                <a:solidFill>
                  <a:srgbClr val="171514"/>
                </a:solidFill>
                <a:latin typeface="Microsoft Sans Serif"/>
                <a:cs typeface="Microsoft Sans Serif"/>
              </a:rPr>
              <a:t>el servicio </a:t>
            </a:r>
            <a:r>
              <a:rPr sz="2400" spc="15" dirty="0">
                <a:solidFill>
                  <a:srgbClr val="171514"/>
                </a:solidFill>
                <a:latin typeface="Microsoft Sans Serif"/>
                <a:cs typeface="Microsoft Sans Serif"/>
              </a:rPr>
              <a:t>más </a:t>
            </a:r>
            <a:r>
              <a:rPr sz="2400" spc="20" dirty="0">
                <a:solidFill>
                  <a:srgbClr val="171514"/>
                </a:solidFill>
                <a:latin typeface="Microsoft Sans Serif"/>
                <a:cs typeface="Microsoft Sans Serif"/>
              </a:rPr>
              <a:t>confiable </a:t>
            </a:r>
            <a:r>
              <a:rPr sz="2400" spc="30" dirty="0">
                <a:solidFill>
                  <a:srgbClr val="171514"/>
                </a:solidFill>
                <a:latin typeface="Microsoft Sans Serif"/>
                <a:cs typeface="Microsoft Sans Serif"/>
              </a:rPr>
              <a:t>durante </a:t>
            </a:r>
            <a:r>
              <a:rPr sz="2400" spc="10" dirty="0">
                <a:solidFill>
                  <a:srgbClr val="171514"/>
                </a:solidFill>
                <a:latin typeface="Microsoft Sans Serif"/>
                <a:cs typeface="Microsoft Sans Serif"/>
              </a:rPr>
              <a:t>el </a:t>
            </a:r>
            <a:r>
              <a:rPr sz="2400" spc="30" dirty="0">
                <a:solidFill>
                  <a:srgbClr val="171514"/>
                </a:solidFill>
                <a:latin typeface="Microsoft Sans Serif"/>
                <a:cs typeface="Microsoft Sans Serif"/>
              </a:rPr>
              <a:t>mayor período </a:t>
            </a:r>
            <a:r>
              <a:rPr sz="2400" spc="20" dirty="0">
                <a:solidFill>
                  <a:srgbClr val="171514"/>
                </a:solidFill>
                <a:latin typeface="Microsoft Sans Serif"/>
                <a:cs typeface="Microsoft Sans Serif"/>
              </a:rPr>
              <a:t>de </a:t>
            </a:r>
            <a:r>
              <a:rPr sz="2400" spc="25" dirty="0">
                <a:solidFill>
                  <a:srgbClr val="171514"/>
                </a:solidFill>
                <a:latin typeface="Microsoft Sans Serif"/>
                <a:cs typeface="Microsoft Sans Serif"/>
              </a:rPr>
              <a:t>tiempo</a:t>
            </a:r>
            <a:r>
              <a:rPr sz="2400" spc="25"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El</a:t>
            </a:r>
            <a:r>
              <a:rPr lang="es-ES" sz="2400" spc="-3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cobre</a:t>
            </a:r>
            <a:r>
              <a:rPr sz="2400" spc="2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40" dirty="0">
                <a:solidFill>
                  <a:srgbClr val="171514"/>
                </a:solidFill>
                <a:latin typeface="Microsoft Sans Serif"/>
                <a:cs typeface="Microsoft Sans Serif"/>
              </a:rPr>
              <a:t>un </a:t>
            </a:r>
            <a:r>
              <a:rPr sz="2400" spc="25" dirty="0">
                <a:solidFill>
                  <a:srgbClr val="171514"/>
                </a:solidFill>
                <a:latin typeface="Microsoft Sans Serif"/>
                <a:cs typeface="Microsoft Sans Serif"/>
              </a:rPr>
              <a:t>material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este </a:t>
            </a:r>
            <a:r>
              <a:rPr sz="2400" spc="35" dirty="0">
                <a:solidFill>
                  <a:srgbClr val="171514"/>
                </a:solidFill>
                <a:latin typeface="Microsoft Sans Serif"/>
                <a:cs typeface="Microsoft Sans Serif"/>
              </a:rPr>
              <a:t>tipo </a:t>
            </a:r>
            <a:r>
              <a:rPr sz="2400" dirty="0">
                <a:solidFill>
                  <a:srgbClr val="171514"/>
                </a:solidFill>
                <a:latin typeface="Microsoft Sans Serif"/>
                <a:cs typeface="Microsoft Sans Serif"/>
              </a:rPr>
              <a:t>y, </a:t>
            </a:r>
            <a:r>
              <a:rPr sz="2400" spc="40"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lo tanto, </a:t>
            </a:r>
            <a:r>
              <a:rPr sz="2400" spc="20" dirty="0">
                <a:solidFill>
                  <a:srgbClr val="171514"/>
                </a:solidFill>
                <a:latin typeface="Microsoft Sans Serif"/>
                <a:cs typeface="Microsoft Sans Serif"/>
              </a:rPr>
              <a:t>siempre debe </a:t>
            </a:r>
            <a:r>
              <a:rPr sz="2400" spc="10" dirty="0">
                <a:solidFill>
                  <a:srgbClr val="171514"/>
                </a:solidFill>
                <a:latin typeface="Microsoft Sans Serif"/>
                <a:cs typeface="Microsoft Sans Serif"/>
              </a:rPr>
              <a:t>ser la </a:t>
            </a:r>
            <a:r>
              <a:rPr sz="2400" spc="30" dirty="0">
                <a:solidFill>
                  <a:srgbClr val="171514"/>
                </a:solidFill>
                <a:latin typeface="Microsoft Sans Serif"/>
                <a:cs typeface="Microsoft Sans Serif"/>
              </a:rPr>
              <a:t>primera </a:t>
            </a:r>
            <a:r>
              <a:rPr sz="2400" spc="20" dirty="0">
                <a:solidFill>
                  <a:srgbClr val="171514"/>
                </a:solidFill>
                <a:latin typeface="Microsoft Sans Serif"/>
                <a:cs typeface="Microsoft Sans Serif"/>
              </a:rPr>
              <a:t>opción para </a:t>
            </a:r>
            <a:r>
              <a:rPr sz="2400" dirty="0">
                <a:solidFill>
                  <a:srgbClr val="171514"/>
                </a:solidFill>
                <a:latin typeface="Microsoft Sans Serif"/>
                <a:cs typeface="Microsoft Sans Serif"/>
              </a:rPr>
              <a:t>las </a:t>
            </a:r>
            <a:r>
              <a:rPr sz="2400" spc="15" dirty="0" err="1">
                <a:solidFill>
                  <a:srgbClr val="171514"/>
                </a:solidFill>
                <a:latin typeface="Microsoft Sans Serif"/>
                <a:cs typeface="Microsoft Sans Serif"/>
              </a:rPr>
              <a:t>conexiones</a:t>
            </a:r>
            <a:r>
              <a:rPr sz="2400" spc="15"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tierra</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electrodos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(cobre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sólido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revestido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cobre</a:t>
            </a:r>
            <a:r>
              <a:rPr sz="2400" spc="10" dirty="0" smtClean="0">
                <a:solidFill>
                  <a:srgbClr val="171514"/>
                </a:solidFill>
                <a:latin typeface="Microsoft Sans Serif"/>
                <a:cs typeface="Microsoft Sans Serif"/>
              </a:rPr>
              <a:t>).</a:t>
            </a:r>
            <a:endParaRPr lang="es-ES" sz="2400" spc="10" dirty="0" smtClean="0">
              <a:solidFill>
                <a:srgbClr val="171514"/>
              </a:solidFill>
              <a:latin typeface="Microsoft Sans Serif"/>
              <a:cs typeface="Microsoft Sans Serif"/>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327025" y="250825"/>
            <a:ext cx="14325600" cy="3706143"/>
          </a:xfrm>
          <a:prstGeom prst="rect">
            <a:avLst/>
          </a:prstGeom>
        </p:spPr>
        <p:txBody>
          <a:bodyPr vert="horz" wrap="square" lIns="0" tIns="12700" rIns="0" bIns="0" rtlCol="0">
            <a:spAutoFit/>
          </a:bodyPr>
          <a:lstStyle/>
          <a:p>
            <a:pPr marR="60325" algn="just"/>
            <a:r>
              <a:rPr sz="2400" spc="20" dirty="0" smtClean="0">
                <a:solidFill>
                  <a:srgbClr val="171514"/>
                </a:solidFill>
                <a:latin typeface="Microsoft Sans Serif"/>
                <a:cs typeface="Microsoft Sans Serif"/>
              </a:rPr>
              <a:t>Como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de </a:t>
            </a:r>
            <a:r>
              <a:rPr sz="2400" spc="45" dirty="0">
                <a:solidFill>
                  <a:srgbClr val="171514"/>
                </a:solidFill>
                <a:latin typeface="Microsoft Sans Serif"/>
                <a:cs typeface="Microsoft Sans Serif"/>
              </a:rPr>
              <a:t>un </a:t>
            </a:r>
            <a:r>
              <a:rPr sz="2400" spc="25" dirty="0">
                <a:solidFill>
                  <a:srgbClr val="171514"/>
                </a:solidFill>
                <a:latin typeface="Microsoft Sans Serif"/>
                <a:cs typeface="Microsoft Sans Serif"/>
              </a:rPr>
              <a:t>electrodo</a:t>
            </a:r>
            <a:r>
              <a:rPr sz="2400" spc="25" dirty="0">
                <a:solidFill>
                  <a:srgbClr val="171514"/>
                </a:solidFill>
                <a:latin typeface="Microsoft Sans Serif"/>
                <a:cs typeface="Microsoft Sans Serif"/>
              </a:rPr>
              <a:t> de </a:t>
            </a:r>
            <a:r>
              <a:rPr lang="es-ES" sz="2400" spc="20" dirty="0" smtClean="0">
                <a:solidFill>
                  <a:srgbClr val="171514"/>
                </a:solidFill>
                <a:latin typeface="Microsoft Sans Serif"/>
                <a:cs typeface="Microsoft Sans Serif"/>
              </a:rPr>
              <a:t>jabalina</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depende </a:t>
            </a:r>
            <a:r>
              <a:rPr sz="2400" spc="20" dirty="0">
                <a:solidFill>
                  <a:srgbClr val="171514"/>
                </a:solidFill>
                <a:latin typeface="Microsoft Sans Serif"/>
                <a:cs typeface="Microsoft Sans Serif"/>
              </a:rPr>
              <a:t>esencialmente</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5" dirty="0" err="1" smtClean="0">
                <a:solidFill>
                  <a:srgbClr val="171514"/>
                </a:solidFill>
                <a:latin typeface="Microsoft Sans Serif"/>
                <a:cs typeface="Microsoft Sans Serif"/>
              </a:rPr>
              <a:t>su</a:t>
            </a:r>
            <a:r>
              <a:rPr lang="es-ES" sz="2400" spc="1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longitud</a:t>
            </a:r>
            <a:r>
              <a:rPr sz="2400" spc="35" dirty="0">
                <a:solidFill>
                  <a:srgbClr val="171514"/>
                </a:solidFill>
                <a:latin typeface="Microsoft Sans Serif"/>
                <a:cs typeface="Microsoft Sans Serif"/>
              </a:rPr>
              <a:t>,</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ha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acordado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longitud</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jabalina</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igual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spc="-10" dirty="0">
                <a:solidFill>
                  <a:srgbClr val="171514"/>
                </a:solidFill>
                <a:latin typeface="Microsoft Sans Serif"/>
                <a:cs typeface="Microsoft Sans Serif"/>
              </a:rPr>
              <a:t> </a:t>
            </a:r>
            <a:r>
              <a:rPr sz="2400" spc="40" dirty="0">
                <a:solidFill>
                  <a:srgbClr val="171514"/>
                </a:solidFill>
                <a:latin typeface="Microsoft Sans Serif"/>
                <a:cs typeface="Microsoft Sans Serif"/>
              </a:rPr>
              <a:t>múltiplo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longitud</a:t>
            </a:r>
            <a:r>
              <a:rPr lang="es-ES" sz="2400" spc="4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estándar</a:t>
            </a:r>
            <a:r>
              <a:rPr sz="2400" spc="2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Esta </a:t>
            </a:r>
            <a:r>
              <a:rPr sz="2400" spc="40" dirty="0">
                <a:solidFill>
                  <a:srgbClr val="171514"/>
                </a:solidFill>
                <a:latin typeface="Microsoft Sans Serif"/>
                <a:cs typeface="Microsoft Sans Serif"/>
              </a:rPr>
              <a:t>longitud </a:t>
            </a:r>
            <a:r>
              <a:rPr sz="2400" spc="25" dirty="0">
                <a:solidFill>
                  <a:srgbClr val="171514"/>
                </a:solidFill>
                <a:latin typeface="Microsoft Sans Serif"/>
                <a:cs typeface="Microsoft Sans Serif"/>
              </a:rPr>
              <a:t>estándar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8 pies </a:t>
            </a:r>
            <a:r>
              <a:rPr sz="2400" spc="-5" dirty="0">
                <a:solidFill>
                  <a:srgbClr val="171514"/>
                </a:solidFill>
                <a:latin typeface="Microsoft Sans Serif"/>
                <a:cs typeface="Microsoft Sans Serif"/>
              </a:rPr>
              <a:t>(2,4 </a:t>
            </a:r>
            <a:r>
              <a:rPr sz="2400" spc="25" dirty="0">
                <a:solidFill>
                  <a:srgbClr val="171514"/>
                </a:solidFill>
                <a:latin typeface="Microsoft Sans Serif"/>
                <a:cs typeface="Microsoft Sans Serif"/>
              </a:rPr>
              <a:t>m) en </a:t>
            </a:r>
            <a:r>
              <a:rPr sz="2400" spc="10" dirty="0">
                <a:solidFill>
                  <a:srgbClr val="171514"/>
                </a:solidFill>
                <a:latin typeface="Microsoft Sans Serif"/>
                <a:cs typeface="Microsoft Sans Serif"/>
              </a:rPr>
              <a:t>el </a:t>
            </a:r>
            <a:r>
              <a:rPr sz="2400" spc="15" dirty="0">
                <a:solidFill>
                  <a:srgbClr val="171514"/>
                </a:solidFill>
                <a:latin typeface="Microsoft Sans Serif"/>
                <a:cs typeface="Microsoft Sans Serif"/>
              </a:rPr>
              <a:t>sistema </a:t>
            </a:r>
            <a:r>
              <a:rPr sz="2400" spc="30" dirty="0">
                <a:solidFill>
                  <a:srgbClr val="171514"/>
                </a:solidFill>
                <a:latin typeface="Microsoft Sans Serif"/>
                <a:cs typeface="Microsoft Sans Serif"/>
              </a:rPr>
              <a:t>británico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3 </a:t>
            </a:r>
            <a:r>
              <a:rPr sz="2400" spc="75" dirty="0">
                <a:solidFill>
                  <a:srgbClr val="171514"/>
                </a:solidFill>
                <a:latin typeface="Microsoft Sans Serif"/>
                <a:cs typeface="Microsoft Sans Serif"/>
              </a:rPr>
              <a:t>m </a:t>
            </a:r>
            <a:r>
              <a:rPr sz="2400" spc="25" dirty="0" err="1">
                <a:solidFill>
                  <a:srgbClr val="171514"/>
                </a:solidFill>
                <a:latin typeface="Microsoft Sans Serif"/>
                <a:cs typeface="Microsoft Sans Serif"/>
              </a:rPr>
              <a:t>en</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sistema</a:t>
            </a:r>
            <a:r>
              <a:rPr sz="2400" spc="1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métrico. </a:t>
            </a:r>
            <a:r>
              <a:rPr sz="2400" spc="5" dirty="0">
                <a:solidFill>
                  <a:srgbClr val="171514"/>
                </a:solidFill>
                <a:latin typeface="Microsoft Sans Serif"/>
                <a:cs typeface="Microsoft Sans Serif"/>
              </a:rPr>
              <a:t>Para </a:t>
            </a:r>
            <a:r>
              <a:rPr sz="2400" spc="25" dirty="0">
                <a:solidFill>
                  <a:srgbClr val="171514"/>
                </a:solidFill>
                <a:latin typeface="Microsoft Sans Serif"/>
                <a:cs typeface="Microsoft Sans Serif"/>
              </a:rPr>
              <a:t>conducir </a:t>
            </a:r>
            <a:r>
              <a:rPr sz="2400" spc="45" dirty="0">
                <a:solidFill>
                  <a:srgbClr val="171514"/>
                </a:solidFill>
                <a:latin typeface="Microsoft Sans Serif"/>
                <a:cs typeface="Microsoft Sans Serif"/>
              </a:rPr>
              <a:t>un </a:t>
            </a:r>
            <a:r>
              <a:rPr sz="2400" spc="25" dirty="0">
                <a:solidFill>
                  <a:srgbClr val="171514"/>
                </a:solidFill>
                <a:latin typeface="Microsoft Sans Serif"/>
                <a:cs typeface="Microsoft Sans Serif"/>
              </a:rPr>
              <a:t>electrodo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grandes </a:t>
            </a:r>
            <a:r>
              <a:rPr sz="2400" spc="30" dirty="0">
                <a:solidFill>
                  <a:srgbClr val="171514"/>
                </a:solidFill>
                <a:latin typeface="Microsoft Sans Serif"/>
                <a:cs typeface="Microsoft Sans Serif"/>
              </a:rPr>
              <a:t>profundidades,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conectan</a:t>
            </a:r>
            <a:r>
              <a:rPr sz="2400" spc="20" dirty="0">
                <a:solidFill>
                  <a:srgbClr val="171514"/>
                </a:solidFill>
                <a:latin typeface="Microsoft Sans Serif"/>
                <a:cs typeface="Microsoft Sans Serif"/>
              </a:rPr>
              <a:t> dos </a:t>
            </a:r>
            <a:r>
              <a:rPr sz="2400" spc="35" dirty="0">
                <a:solidFill>
                  <a:srgbClr val="171514"/>
                </a:solidFill>
                <a:latin typeface="Microsoft Sans Serif"/>
                <a:cs typeface="Microsoft Sans Serif"/>
              </a:rPr>
              <a:t>o </a:t>
            </a:r>
            <a:r>
              <a:rPr sz="2400" spc="20" dirty="0" err="1" smtClean="0">
                <a:solidFill>
                  <a:srgbClr val="171514"/>
                </a:solidFill>
                <a:latin typeface="Microsoft Sans Serif"/>
                <a:cs typeface="Microsoft Sans Serif"/>
              </a:rPr>
              <a:t>más</a:t>
            </a:r>
            <a:r>
              <a:rPr lang="es-ES" sz="2400" spc="20"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longitudes</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estándar</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medio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acoplamiento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especial.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Dado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diá</a:t>
            </a:r>
            <a:r>
              <a:rPr lang="es-ES" sz="2400" spc="35" dirty="0" smtClean="0">
                <a:solidFill>
                  <a:srgbClr val="171514"/>
                </a:solidFill>
                <a:latin typeface="Microsoft Sans Serif"/>
                <a:cs typeface="Microsoft Sans Serif"/>
              </a:rPr>
              <a:t>m</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jabalina </a:t>
            </a:r>
            <a:r>
              <a:rPr sz="2400" spc="40" dirty="0" smtClean="0">
                <a:solidFill>
                  <a:srgbClr val="171514"/>
                </a:solidFill>
                <a:latin typeface="Microsoft Sans Serif"/>
                <a:cs typeface="Microsoft Sans Serif"/>
              </a:rPr>
              <a:t>no </a:t>
            </a:r>
            <a:r>
              <a:rPr sz="2400" spc="25" dirty="0">
                <a:solidFill>
                  <a:srgbClr val="171514"/>
                </a:solidFill>
                <a:latin typeface="Microsoft Sans Serif"/>
                <a:cs typeface="Microsoft Sans Serif"/>
              </a:rPr>
              <a:t>tiene </a:t>
            </a:r>
            <a:r>
              <a:rPr sz="2400" spc="30" dirty="0">
                <a:solidFill>
                  <a:srgbClr val="171514"/>
                </a:solidFill>
                <a:latin typeface="Microsoft Sans Serif"/>
                <a:cs typeface="Microsoft Sans Serif"/>
              </a:rPr>
              <a:t>una </a:t>
            </a:r>
            <a:r>
              <a:rPr sz="2400" spc="25" dirty="0">
                <a:solidFill>
                  <a:srgbClr val="171514"/>
                </a:solidFill>
                <a:latin typeface="Microsoft Sans Serif"/>
                <a:cs typeface="Microsoft Sans Serif"/>
              </a:rPr>
              <a:t>influencia </a:t>
            </a:r>
            <a:r>
              <a:rPr sz="2400" spc="20" dirty="0">
                <a:solidFill>
                  <a:srgbClr val="171514"/>
                </a:solidFill>
                <a:latin typeface="Microsoft Sans Serif"/>
                <a:cs typeface="Microsoft Sans Serif"/>
              </a:rPr>
              <a:t>significativa </a:t>
            </a:r>
            <a:r>
              <a:rPr sz="2400" spc="25" dirty="0">
                <a:solidFill>
                  <a:srgbClr val="171514"/>
                </a:solidFill>
                <a:latin typeface="Microsoft Sans Serif"/>
                <a:cs typeface="Microsoft Sans Serif"/>
              </a:rPr>
              <a:t>en </a:t>
            </a:r>
            <a:r>
              <a:rPr sz="2400" spc="15" dirty="0">
                <a:solidFill>
                  <a:srgbClr val="171514"/>
                </a:solidFill>
                <a:latin typeface="Microsoft Sans Serif"/>
                <a:cs typeface="Microsoft Sans Serif"/>
              </a:rPr>
              <a:t>su resistencia </a:t>
            </a:r>
            <a:r>
              <a:rPr sz="2400" spc="10" dirty="0">
                <a:solidFill>
                  <a:srgbClr val="171514"/>
                </a:solidFill>
                <a:latin typeface="Microsoft Sans Serif"/>
                <a:cs typeface="Microsoft Sans Serif"/>
              </a:rPr>
              <a:t>al </a:t>
            </a:r>
            <a:r>
              <a:rPr sz="2400" spc="15" dirty="0">
                <a:solidFill>
                  <a:srgbClr val="171514"/>
                </a:solidFill>
                <a:latin typeface="Microsoft Sans Serif"/>
                <a:cs typeface="Microsoft Sans Serif"/>
              </a:rPr>
              <a:t>suelo </a:t>
            </a:r>
            <a:r>
              <a:rPr sz="2400" spc="20" dirty="0">
                <a:solidFill>
                  <a:srgbClr val="171514"/>
                </a:solidFill>
                <a:latin typeface="Microsoft Sans Serif"/>
                <a:cs typeface="Microsoft Sans Serif"/>
              </a:rPr>
              <a:t>(duplicar</a:t>
            </a:r>
            <a:r>
              <a:rPr sz="2400" spc="2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 </a:t>
            </a:r>
            <a:r>
              <a:rPr sz="2400" spc="35" dirty="0" err="1" smtClean="0">
                <a:solidFill>
                  <a:srgbClr val="171514"/>
                </a:solidFill>
                <a:latin typeface="Microsoft Sans Serif"/>
                <a:cs typeface="Microsoft Sans Serif"/>
              </a:rPr>
              <a:t>diá</a:t>
            </a:r>
            <a:r>
              <a:rPr lang="es-ES" sz="2400" spc="35" dirty="0" smtClean="0">
                <a:solidFill>
                  <a:srgbClr val="171514"/>
                </a:solidFill>
                <a:latin typeface="Microsoft Sans Serif"/>
                <a:cs typeface="Microsoft Sans Serif"/>
              </a:rPr>
              <a:t>m</a:t>
            </a:r>
            <a:r>
              <a:rPr sz="2400" spc="35" dirty="0" smtClean="0">
                <a:solidFill>
                  <a:srgbClr val="171514"/>
                </a:solidFill>
                <a:latin typeface="Microsoft Sans Serif"/>
                <a:cs typeface="Microsoft Sans Serif"/>
              </a:rPr>
              <a:t> </a:t>
            </a:r>
            <a:r>
              <a:rPr sz="2400" spc="25" dirty="0" err="1">
                <a:solidFill>
                  <a:srgbClr val="171514"/>
                </a:solidFill>
                <a:latin typeface="Microsoft Sans Serif"/>
                <a:cs typeface="Microsoft Sans Serif"/>
              </a:rPr>
              <a:t>reducirá</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valor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spc="25" dirty="0">
                <a:solidFill>
                  <a:srgbClr val="171514"/>
                </a:solidFill>
                <a:latin typeface="Microsoft Sans Serif"/>
                <a:cs typeface="Microsoft Sans Serif"/>
              </a:rPr>
              <a:t>en </a:t>
            </a:r>
            <a:r>
              <a:rPr sz="2400" spc="20" dirty="0">
                <a:solidFill>
                  <a:srgbClr val="171514"/>
                </a:solidFill>
                <a:latin typeface="Microsoft Sans Serif"/>
                <a:cs typeface="Microsoft Sans Serif"/>
              </a:rPr>
              <a:t>solo </a:t>
            </a:r>
            <a:r>
              <a:rPr sz="2400" spc="45" dirty="0">
                <a:solidFill>
                  <a:srgbClr val="171514"/>
                </a:solidFill>
                <a:latin typeface="Microsoft Sans Serif"/>
                <a:cs typeface="Microsoft Sans Serif"/>
              </a:rPr>
              <a:t>un </a:t>
            </a:r>
            <a:r>
              <a:rPr sz="2400" spc="5" dirty="0">
                <a:solidFill>
                  <a:srgbClr val="171514"/>
                </a:solidFill>
                <a:latin typeface="Microsoft Sans Serif"/>
                <a:cs typeface="Microsoft Sans Serif"/>
              </a:rPr>
              <a:t>9,5 </a:t>
            </a:r>
            <a:r>
              <a:rPr sz="2400" spc="-3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 </a:t>
            </a:r>
            <a:r>
              <a:rPr sz="2400" spc="25" dirty="0">
                <a:solidFill>
                  <a:srgbClr val="171514"/>
                </a:solidFill>
                <a:latin typeface="Microsoft Sans Serif"/>
                <a:cs typeface="Microsoft Sans Serif"/>
              </a:rPr>
              <a:t>valor </a:t>
            </a:r>
            <a:r>
              <a:rPr sz="2400" spc="10" dirty="0">
                <a:solidFill>
                  <a:srgbClr val="171514"/>
                </a:solidFill>
                <a:latin typeface="Microsoft Sans Serif"/>
                <a:cs typeface="Microsoft Sans Serif"/>
              </a:rPr>
              <a:t>está </a:t>
            </a:r>
            <a:r>
              <a:rPr sz="2400" spc="35" dirty="0">
                <a:solidFill>
                  <a:srgbClr val="171514"/>
                </a:solidFill>
                <a:latin typeface="Microsoft Sans Serif"/>
                <a:cs typeface="Microsoft Sans Serif"/>
              </a:rPr>
              <a:t>determinado </a:t>
            </a:r>
            <a:r>
              <a:rPr sz="2400" spc="45" dirty="0">
                <a:solidFill>
                  <a:srgbClr val="171514"/>
                </a:solidFill>
                <a:latin typeface="Microsoft Sans Serif"/>
                <a:cs typeface="Microsoft Sans Serif"/>
              </a:rPr>
              <a:t>por </a:t>
            </a:r>
            <a:r>
              <a:rPr sz="2400" spc="10" dirty="0">
                <a:solidFill>
                  <a:srgbClr val="171514"/>
                </a:solidFill>
                <a:latin typeface="Microsoft Sans Serif"/>
                <a:cs typeface="Microsoft Sans Serif"/>
              </a:rPr>
              <a:t>la </a:t>
            </a:r>
            <a:r>
              <a:rPr sz="2400" spc="25" dirty="0" err="1">
                <a:solidFill>
                  <a:srgbClr val="171514"/>
                </a:solidFill>
                <a:latin typeface="Microsoft Sans Serif"/>
                <a:cs typeface="Microsoft Sans Serif"/>
              </a:rPr>
              <a:t>rigidez</a:t>
            </a:r>
            <a:r>
              <a:rPr sz="2400" spc="2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mecánica</a:t>
            </a:r>
            <a:r>
              <a:rPr lang="es-ES" sz="2400" spc="1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necesaria</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clavarla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suelo. </a:t>
            </a:r>
            <a:r>
              <a:rPr sz="2400" spc="-20" dirty="0">
                <a:solidFill>
                  <a:srgbClr val="171514"/>
                </a:solidFill>
                <a:latin typeface="Microsoft Sans Serif"/>
                <a:cs typeface="Microsoft Sans Serif"/>
              </a:rPr>
              <a:t>En</a:t>
            </a:r>
            <a:r>
              <a:rPr sz="2400" spc="-20" dirty="0">
                <a:solidFill>
                  <a:srgbClr val="171514"/>
                </a:solidFill>
                <a:latin typeface="Microsoft Sans Serif"/>
                <a:cs typeface="Microsoft Sans Serif"/>
              </a:rPr>
              <a:t> </a:t>
            </a:r>
            <a:r>
              <a:rPr sz="2400" spc="20" dirty="0">
                <a:solidFill>
                  <a:srgbClr val="171514"/>
                </a:solidFill>
                <a:latin typeface="Microsoft Sans Serif"/>
                <a:cs typeface="Microsoft Sans Serif"/>
              </a:rPr>
              <a:t>general, </a:t>
            </a:r>
            <a:r>
              <a:rPr sz="2400" spc="10" dirty="0">
                <a:solidFill>
                  <a:srgbClr val="171514"/>
                </a:solidFill>
                <a:latin typeface="Microsoft Sans Serif"/>
                <a:cs typeface="Microsoft Sans Serif"/>
              </a:rPr>
              <a:t>el </a:t>
            </a:r>
            <a:r>
              <a:rPr sz="2400" spc="35" dirty="0" err="1" smtClean="0">
                <a:solidFill>
                  <a:srgbClr val="171514"/>
                </a:solidFill>
                <a:latin typeface="Microsoft Sans Serif"/>
                <a:cs typeface="Microsoft Sans Serif"/>
              </a:rPr>
              <a:t>diá</a:t>
            </a:r>
            <a:r>
              <a:rPr lang="es-ES" sz="2400" spc="35" dirty="0" smtClean="0">
                <a:solidFill>
                  <a:srgbClr val="171514"/>
                </a:solidFill>
                <a:latin typeface="Microsoft Sans Serif"/>
                <a:cs typeface="Microsoft Sans Serif"/>
              </a:rPr>
              <a:t>m</a:t>
            </a:r>
            <a:r>
              <a:rPr sz="2400" spc="3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jabalina</a:t>
            </a:r>
            <a:r>
              <a:rPr sz="2400" spc="20"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no </a:t>
            </a:r>
            <a:r>
              <a:rPr sz="2400" spc="25" dirty="0">
                <a:solidFill>
                  <a:srgbClr val="171514"/>
                </a:solidFill>
                <a:latin typeface="Microsoft Sans Serif"/>
                <a:cs typeface="Microsoft Sans Serif"/>
              </a:rPr>
              <a:t>debe </a:t>
            </a:r>
            <a:r>
              <a:rPr sz="2400" spc="15" dirty="0">
                <a:solidFill>
                  <a:srgbClr val="171514"/>
                </a:solidFill>
                <a:latin typeface="Microsoft Sans Serif"/>
                <a:cs typeface="Microsoft Sans Serif"/>
              </a:rPr>
              <a:t>ser</a:t>
            </a:r>
            <a:r>
              <a:rPr sz="2400" spc="15" dirty="0">
                <a:solidFill>
                  <a:srgbClr val="171514"/>
                </a:solidFill>
                <a:latin typeface="Microsoft Sans Serif"/>
                <a:cs typeface="Microsoft Sans Serif"/>
              </a:rPr>
              <a:t> </a:t>
            </a:r>
            <a:r>
              <a:rPr sz="2400" spc="35" dirty="0">
                <a:solidFill>
                  <a:srgbClr val="171514"/>
                </a:solidFill>
                <a:latin typeface="Microsoft Sans Serif"/>
                <a:cs typeface="Microsoft Sans Serif"/>
              </a:rPr>
              <a:t>inferior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12,5</a:t>
            </a:r>
            <a:r>
              <a:rPr sz="2400" spc="-5" dirty="0" smtClean="0">
                <a:solidFill>
                  <a:srgbClr val="171514"/>
                </a:solidFill>
                <a:latin typeface="Microsoft Sans Serif"/>
                <a:cs typeface="Microsoft Sans Serif"/>
              </a:rPr>
              <a:t> </a:t>
            </a:r>
            <a:r>
              <a:rPr sz="2400" spc="75" dirty="0">
                <a:solidFill>
                  <a:srgbClr val="171514"/>
                </a:solidFill>
                <a:latin typeface="Microsoft Sans Serif"/>
                <a:cs typeface="Microsoft Sans Serif"/>
              </a:rPr>
              <a:t>mm</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(½̋);</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tamaño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utilizado</a:t>
            </a:r>
            <a:r>
              <a:rPr sz="2400" spc="-5" dirty="0">
                <a:solidFill>
                  <a:srgbClr val="171514"/>
                </a:solidFill>
                <a:latin typeface="Microsoft Sans Serif"/>
                <a:cs typeface="Microsoft Sans Serif"/>
              </a:rPr>
              <a:t> 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16</a:t>
            </a:r>
            <a:r>
              <a:rPr sz="2400" spc="-5" dirty="0">
                <a:solidFill>
                  <a:srgbClr val="171514"/>
                </a:solidFill>
                <a:latin typeface="Microsoft Sans Serif"/>
                <a:cs typeface="Microsoft Sans Serif"/>
              </a:rPr>
              <a:t> </a:t>
            </a:r>
            <a:r>
              <a:rPr sz="2400" spc="75" dirty="0">
                <a:solidFill>
                  <a:srgbClr val="171514"/>
                </a:solidFill>
                <a:latin typeface="Microsoft Sans Serif"/>
                <a:cs typeface="Microsoft Sans Serif"/>
              </a:rPr>
              <a:t>mm</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(5/8˝).</a:t>
            </a:r>
            <a:endParaRPr sz="2400" dirty="0">
              <a:latin typeface="Microsoft Sans Serif"/>
              <a:cs typeface="Microsoft Sans Serif"/>
            </a:endParaRPr>
          </a:p>
          <a:p>
            <a:pPr marR="231140" algn="just"/>
            <a:r>
              <a:rPr sz="2400" spc="-35" dirty="0">
                <a:solidFill>
                  <a:srgbClr val="171514"/>
                </a:solidFill>
                <a:latin typeface="Microsoft Sans Serif"/>
                <a:cs typeface="Microsoft Sans Serif"/>
              </a:rPr>
              <a:t>El </a:t>
            </a:r>
            <a:r>
              <a:rPr sz="2400" spc="45" dirty="0">
                <a:solidFill>
                  <a:srgbClr val="171514"/>
                </a:solidFill>
                <a:latin typeface="Microsoft Sans Serif"/>
                <a:cs typeface="Microsoft Sans Serif"/>
              </a:rPr>
              <a:t>método </a:t>
            </a:r>
            <a:r>
              <a:rPr sz="2400" spc="20" dirty="0">
                <a:solidFill>
                  <a:srgbClr val="171514"/>
                </a:solidFill>
                <a:latin typeface="Microsoft Sans Serif"/>
                <a:cs typeface="Microsoft Sans Serif"/>
              </a:rPr>
              <a:t>más </a:t>
            </a:r>
            <a:r>
              <a:rPr sz="2400" spc="40" dirty="0">
                <a:solidFill>
                  <a:srgbClr val="171514"/>
                </a:solidFill>
                <a:latin typeface="Microsoft Sans Serif"/>
                <a:cs typeface="Microsoft Sans Serif"/>
              </a:rPr>
              <a:t>común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clavar</a:t>
            </a:r>
            <a:r>
              <a:rPr sz="2400" spc="10"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s </a:t>
            </a:r>
            <a:r>
              <a:rPr sz="2400" spc="25" dirty="0">
                <a:solidFill>
                  <a:srgbClr val="171514"/>
                </a:solidFill>
                <a:latin typeface="Microsoft Sans Serif"/>
                <a:cs typeface="Microsoft Sans Serif"/>
              </a:rPr>
              <a:t>en </a:t>
            </a:r>
            <a:r>
              <a:rPr sz="2400" spc="1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suelo </a:t>
            </a:r>
            <a:r>
              <a:rPr sz="2400" spc="-10" dirty="0">
                <a:solidFill>
                  <a:srgbClr val="171514"/>
                </a:solidFill>
                <a:latin typeface="Microsoft Sans Serif"/>
                <a:cs typeface="Microsoft Sans Serif"/>
              </a:rPr>
              <a:t>es </a:t>
            </a:r>
            <a:r>
              <a:rPr sz="2400" spc="25" dirty="0">
                <a:solidFill>
                  <a:srgbClr val="171514"/>
                </a:solidFill>
                <a:latin typeface="Microsoft Sans Serif"/>
                <a:cs typeface="Microsoft Sans Serif"/>
              </a:rPr>
              <a:t>usando</a:t>
            </a:r>
            <a:r>
              <a:rPr sz="2400" spc="2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 </a:t>
            </a:r>
            <a:r>
              <a:rPr sz="2400" spc="40" dirty="0" err="1" smtClean="0">
                <a:solidFill>
                  <a:srgbClr val="171514"/>
                </a:solidFill>
                <a:latin typeface="Microsoft Sans Serif"/>
                <a:cs typeface="Microsoft Sans Serif"/>
              </a:rPr>
              <a:t>martillo</a:t>
            </a:r>
            <a:r>
              <a:rPr lang="es-ES" sz="2400" spc="4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mecánico</a:t>
            </a:r>
            <a:r>
              <a:rPr sz="2400" spc="1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especialmente</a:t>
            </a:r>
            <a:r>
              <a:rPr sz="2400" dirty="0">
                <a:solidFill>
                  <a:srgbClr val="171514"/>
                </a:solidFill>
                <a:latin typeface="Microsoft Sans Serif"/>
                <a:cs typeface="Microsoft Sans Serif"/>
              </a:rPr>
              <a:t> si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cantidad</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s</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grande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suelo</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arenoso</a:t>
            </a:r>
            <a:r>
              <a:rPr sz="2400" spc="20" dirty="0">
                <a:solidFill>
                  <a:srgbClr val="171514"/>
                </a:solidFill>
                <a:latin typeface="Microsoft Sans Serif"/>
                <a:cs typeface="Microsoft Sans Serif"/>
              </a:rPr>
              <a:t>.</a:t>
            </a:r>
            <a:endParaRPr sz="2400" dirty="0">
              <a:latin typeface="Microsoft Sans Serif"/>
              <a:cs typeface="Microsoft Sans Serif"/>
            </a:endParaRPr>
          </a:p>
        </p:txBody>
      </p:sp>
    </p:spTree>
    <p:extLst>
      <p:ext uri="{BB962C8B-B14F-4D97-AF65-F5344CB8AC3E}">
        <p14:creationId xmlns:p14="http://schemas.microsoft.com/office/powerpoint/2010/main" val="88711557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230066" y="250825"/>
            <a:ext cx="7763510" cy="7807265"/>
          </a:xfrm>
          <a:prstGeom prst="rect">
            <a:avLst/>
          </a:prstGeom>
        </p:spPr>
        <p:txBody>
          <a:bodyPr vert="horz" wrap="square" lIns="0" tIns="12700" rIns="0" bIns="0" rtlCol="0">
            <a:spAutoFit/>
          </a:bodyPr>
          <a:lstStyle/>
          <a:p>
            <a:pPr marR="253365" algn="just">
              <a:spcBef>
                <a:spcPts val="100"/>
              </a:spcBef>
            </a:pPr>
            <a:r>
              <a:rPr sz="2400" spc="30"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longitud</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jabalina</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3</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contrario,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puede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utilizar</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mazo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err="1">
                <a:solidFill>
                  <a:srgbClr val="171514"/>
                </a:solidFill>
                <a:latin typeface="Microsoft Sans Serif"/>
                <a:cs typeface="Microsoft Sans Serif"/>
              </a:rPr>
              <a:t>mano</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para</a:t>
            </a:r>
            <a:r>
              <a:rPr lang="es-ES" sz="2400" spc="2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impulsar</a:t>
            </a:r>
            <a:r>
              <a:rPr sz="2400" spc="-1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jabalina</a:t>
            </a:r>
            <a:r>
              <a:rPr sz="2400" spc="10" dirty="0" smtClean="0">
                <a:solidFill>
                  <a:srgbClr val="171514"/>
                </a:solidFill>
                <a:latin typeface="Microsoft Sans Serif"/>
                <a:cs typeface="Microsoft Sans Serif"/>
              </a:rPr>
              <a:t>s</a:t>
            </a:r>
            <a:r>
              <a:rPr sz="2400" spc="10" dirty="0">
                <a:solidFill>
                  <a:srgbClr val="171514"/>
                </a:solidFill>
                <a:latin typeface="Microsoft Sans Serif"/>
                <a:cs typeface="Microsoft Sans Serif"/>
              </a:rPr>
              <a:t>.</a:t>
            </a:r>
            <a:endParaRPr sz="2400" dirty="0">
              <a:latin typeface="Microsoft Sans Serif"/>
              <a:cs typeface="Microsoft Sans Serif"/>
            </a:endParaRPr>
          </a:p>
          <a:p>
            <a:pPr marR="7620" algn="just">
              <a:spcBef>
                <a:spcPts val="10"/>
              </a:spcBef>
            </a:pP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mayoría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los </a:t>
            </a:r>
            <a:r>
              <a:rPr sz="2400" spc="-5" dirty="0">
                <a:solidFill>
                  <a:srgbClr val="171514"/>
                </a:solidFill>
                <a:latin typeface="Microsoft Sans Serif"/>
                <a:cs typeface="Microsoft Sans Serif"/>
              </a:rPr>
              <a:t>casos se </a:t>
            </a:r>
            <a:r>
              <a:rPr sz="2400" spc="30" dirty="0">
                <a:solidFill>
                  <a:srgbClr val="171514"/>
                </a:solidFill>
                <a:latin typeface="Microsoft Sans Serif"/>
                <a:cs typeface="Microsoft Sans Serif"/>
              </a:rPr>
              <a:t>encontrará que </a:t>
            </a:r>
            <a:r>
              <a:rPr sz="2400" spc="-5" dirty="0">
                <a:solidFill>
                  <a:srgbClr val="171514"/>
                </a:solidFill>
                <a:latin typeface="Microsoft Sans Serif"/>
                <a:cs typeface="Microsoft Sans Serif"/>
              </a:rPr>
              <a:t>se </a:t>
            </a:r>
            <a:r>
              <a:rPr sz="2400" spc="15" dirty="0">
                <a:solidFill>
                  <a:srgbClr val="171514"/>
                </a:solidFill>
                <a:latin typeface="Microsoft Sans Serif"/>
                <a:cs typeface="Microsoft Sans Serif"/>
              </a:rPr>
              <a:t>necesitará </a:t>
            </a:r>
            <a:r>
              <a:rPr sz="2400" spc="20" dirty="0">
                <a:solidFill>
                  <a:srgbClr val="171514"/>
                </a:solidFill>
                <a:latin typeface="Microsoft Sans Serif"/>
                <a:cs typeface="Microsoft Sans Serif"/>
              </a:rPr>
              <a:t>más </a:t>
            </a:r>
            <a:r>
              <a:rPr sz="2400" spc="25" dirty="0">
                <a:solidFill>
                  <a:srgbClr val="171514"/>
                </a:solidFill>
                <a:latin typeface="Microsoft Sans Serif"/>
                <a:cs typeface="Microsoft Sans Serif"/>
              </a:rPr>
              <a:t>de </a:t>
            </a:r>
            <a:r>
              <a:rPr sz="2400" spc="30" dirty="0" err="1">
                <a:solidFill>
                  <a:srgbClr val="171514"/>
                </a:solidFill>
                <a:latin typeface="Microsoft Sans Serif"/>
                <a:cs typeface="Microsoft Sans Serif"/>
              </a:rPr>
              <a:t>una</a:t>
            </a:r>
            <a:r>
              <a:rPr sz="2400" spc="30" dirty="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jabalina</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 </a:t>
            </a:r>
            <a:r>
              <a:rPr sz="2400" spc="35" dirty="0" err="1" smtClean="0">
                <a:solidFill>
                  <a:srgbClr val="171514"/>
                </a:solidFill>
                <a:latin typeface="Microsoft Sans Serif"/>
                <a:cs typeface="Microsoft Sans Serif"/>
              </a:rPr>
              <a:t>obtener</a:t>
            </a:r>
            <a:r>
              <a:rPr lang="es-ES" sz="2400" spc="3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10" dirty="0">
                <a:solidFill>
                  <a:srgbClr val="171514"/>
                </a:solidFill>
                <a:latin typeface="Microsoft Sans Serif"/>
                <a:cs typeface="Microsoft Sans Serif"/>
              </a:rPr>
              <a:t>deseada. </a:t>
            </a:r>
            <a:r>
              <a:rPr sz="2400" spc="-20" dirty="0">
                <a:solidFill>
                  <a:srgbClr val="171514"/>
                </a:solidFill>
                <a:latin typeface="Microsoft Sans Serif"/>
                <a:cs typeface="Microsoft Sans Serif"/>
              </a:rPr>
              <a:t>En </a:t>
            </a:r>
            <a:r>
              <a:rPr sz="2400" spc="15" dirty="0">
                <a:solidFill>
                  <a:srgbClr val="171514"/>
                </a:solidFill>
                <a:latin typeface="Microsoft Sans Serif"/>
                <a:cs typeface="Microsoft Sans Serif"/>
              </a:rPr>
              <a:t>tales </a:t>
            </a:r>
            <a:r>
              <a:rPr sz="2400" spc="-5" dirty="0">
                <a:solidFill>
                  <a:srgbClr val="171514"/>
                </a:solidFill>
                <a:latin typeface="Microsoft Sans Serif"/>
                <a:cs typeface="Microsoft Sans Serif"/>
              </a:rPr>
              <a:t>casos,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distancia </a:t>
            </a:r>
            <a:r>
              <a:rPr sz="2400" spc="35" dirty="0">
                <a:solidFill>
                  <a:srgbClr val="171514"/>
                </a:solidFill>
                <a:latin typeface="Microsoft Sans Serif"/>
                <a:cs typeface="Microsoft Sans Serif"/>
              </a:rPr>
              <a:t>entre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electrodos </a:t>
            </a:r>
            <a:r>
              <a:rPr sz="2400" spc="40" dirty="0">
                <a:solidFill>
                  <a:srgbClr val="171514"/>
                </a:solidFill>
                <a:latin typeface="Microsoft Sans Serif"/>
                <a:cs typeface="Microsoft Sans Serif"/>
              </a:rPr>
              <a:t>no </a:t>
            </a:r>
            <a:r>
              <a:rPr sz="2400" spc="25" dirty="0" err="1">
                <a:solidFill>
                  <a:srgbClr val="171514"/>
                </a:solidFill>
                <a:latin typeface="Microsoft Sans Serif"/>
                <a:cs typeface="Microsoft Sans Serif"/>
              </a:rPr>
              <a:t>debe</a:t>
            </a:r>
            <a:r>
              <a:rPr sz="2400" spc="2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ser</a:t>
            </a:r>
            <a:r>
              <a:rPr lang="es-ES" sz="2400" spc="15" dirty="0" smtClean="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menor</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profundidad</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impulsada.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pequeños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centros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transformación</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conducen</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cuatro</a:t>
            </a:r>
            <a:r>
              <a:rPr sz="2400" spc="3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o </a:t>
            </a:r>
            <a:r>
              <a:rPr sz="2400" spc="20" dirty="0">
                <a:solidFill>
                  <a:srgbClr val="171514"/>
                </a:solidFill>
                <a:latin typeface="Microsoft Sans Serif"/>
                <a:cs typeface="Microsoft Sans Serif"/>
              </a:rPr>
              <a:t>más </a:t>
            </a:r>
            <a:r>
              <a:rPr sz="2400" spc="5" dirty="0">
                <a:solidFill>
                  <a:srgbClr val="171514"/>
                </a:solidFill>
                <a:latin typeface="Microsoft Sans Serif"/>
                <a:cs typeface="Microsoft Sans Serif"/>
              </a:rPr>
              <a:t>picas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en</a:t>
            </a:r>
            <a:r>
              <a:rPr sz="2400" spc="2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 </a:t>
            </a:r>
            <a:r>
              <a:rPr sz="2400" spc="40" dirty="0" err="1" smtClean="0">
                <a:solidFill>
                  <a:srgbClr val="171514"/>
                </a:solidFill>
                <a:latin typeface="Microsoft Sans Serif"/>
                <a:cs typeface="Microsoft Sans Serif"/>
              </a:rPr>
              <a:t>perí</a:t>
            </a:r>
            <a:r>
              <a:rPr lang="es-ES" sz="2400" spc="40" dirty="0" smtClean="0">
                <a:solidFill>
                  <a:srgbClr val="171514"/>
                </a:solidFill>
                <a:latin typeface="Microsoft Sans Serif"/>
                <a:cs typeface="Microsoft Sans Serif"/>
              </a:rPr>
              <a:t>m</a:t>
            </a:r>
            <a:r>
              <a:rPr sz="2400" spc="4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instalación </a:t>
            </a:r>
            <a:r>
              <a:rPr sz="2400" spc="25" dirty="0">
                <a:solidFill>
                  <a:srgbClr val="171514"/>
                </a:solidFill>
                <a:latin typeface="Microsoft Sans Serif"/>
                <a:cs typeface="Microsoft Sans Serif"/>
              </a:rPr>
              <a:t>en </a:t>
            </a:r>
            <a:r>
              <a:rPr sz="2400" spc="45" dirty="0">
                <a:solidFill>
                  <a:srgbClr val="171514"/>
                </a:solidFill>
                <a:latin typeface="Microsoft Sans Serif"/>
                <a:cs typeface="Microsoft Sans Serif"/>
              </a:rPr>
              <a:t>forma </a:t>
            </a:r>
            <a:r>
              <a:rPr sz="2400" spc="25" dirty="0">
                <a:solidFill>
                  <a:srgbClr val="171514"/>
                </a:solidFill>
                <a:latin typeface="Microsoft Sans Serif"/>
                <a:cs typeface="Microsoft Sans Serif"/>
              </a:rPr>
              <a:t>de </a:t>
            </a:r>
            <a:r>
              <a:rPr sz="2400" spc="25" dirty="0" err="1">
                <a:solidFill>
                  <a:srgbClr val="171514"/>
                </a:solidFill>
                <a:latin typeface="Microsoft Sans Serif"/>
                <a:cs typeface="Microsoft Sans Serif"/>
              </a:rPr>
              <a:t>cuadrado</a:t>
            </a:r>
            <a:r>
              <a:rPr sz="2400" spc="25" dirty="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o</a:t>
            </a:r>
            <a:r>
              <a:rPr lang="es-ES" sz="2400" spc="3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rectángulo</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siempre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posible,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preferible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realizarlo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fondo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5" dirty="0" err="1">
                <a:solidFill>
                  <a:srgbClr val="171514"/>
                </a:solidFill>
                <a:latin typeface="Microsoft Sans Serif"/>
                <a:cs typeface="Microsoft Sans Serif"/>
              </a:rPr>
              <a:t>excavaciones</a:t>
            </a:r>
            <a:r>
              <a:rPr sz="240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sitio</a:t>
            </a:r>
            <a:r>
              <a:rPr sz="2400" spc="20" dirty="0">
                <a:solidFill>
                  <a:srgbClr val="171514"/>
                </a:solidFill>
                <a:latin typeface="Microsoft Sans Serif"/>
                <a:cs typeface="Microsoft Sans Serif"/>
              </a:rPr>
              <a:t>.</a:t>
            </a:r>
            <a:endParaRPr sz="2400" dirty="0">
              <a:latin typeface="Microsoft Sans Serif"/>
              <a:cs typeface="Microsoft Sans Serif"/>
            </a:endParaRPr>
          </a:p>
          <a:p>
            <a:pPr marR="5080" algn="just"/>
            <a:r>
              <a:rPr sz="2400" spc="-20" dirty="0">
                <a:solidFill>
                  <a:srgbClr val="171514"/>
                </a:solidFill>
                <a:latin typeface="Microsoft Sans Serif"/>
                <a:cs typeface="Microsoft Sans Serif"/>
              </a:rPr>
              <a:t>En </a:t>
            </a:r>
            <a:r>
              <a:rPr sz="2400" spc="15" dirty="0">
                <a:solidFill>
                  <a:srgbClr val="171514"/>
                </a:solidFill>
                <a:latin typeface="Microsoft Sans Serif"/>
                <a:cs typeface="Microsoft Sans Serif"/>
              </a:rPr>
              <a:t>instalaciones </a:t>
            </a:r>
            <a:r>
              <a:rPr sz="2400" spc="20" dirty="0">
                <a:solidFill>
                  <a:srgbClr val="171514"/>
                </a:solidFill>
                <a:latin typeface="Microsoft Sans Serif"/>
                <a:cs typeface="Microsoft Sans Serif"/>
              </a:rPr>
              <a:t>con </a:t>
            </a:r>
            <a:r>
              <a:rPr sz="2400" spc="30" dirty="0">
                <a:solidFill>
                  <a:srgbClr val="171514"/>
                </a:solidFill>
                <a:latin typeface="Microsoft Sans Serif"/>
                <a:cs typeface="Microsoft Sans Serif"/>
              </a:rPr>
              <a:t>cuatro </a:t>
            </a:r>
            <a:r>
              <a:rPr sz="2400" spc="35" dirty="0">
                <a:solidFill>
                  <a:srgbClr val="171514"/>
                </a:solidFill>
                <a:latin typeface="Microsoft Sans Serif"/>
                <a:cs typeface="Microsoft Sans Serif"/>
              </a:rPr>
              <a:t>o </a:t>
            </a:r>
            <a:r>
              <a:rPr sz="2400" spc="20" dirty="0">
                <a:solidFill>
                  <a:srgbClr val="171514"/>
                </a:solidFill>
                <a:latin typeface="Microsoft Sans Serif"/>
                <a:cs typeface="Microsoft Sans Serif"/>
              </a:rPr>
              <a:t>más electrodos</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todas</a:t>
            </a:r>
            <a:r>
              <a:rPr sz="2400" spc="2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s </a:t>
            </a:r>
            <a:r>
              <a:rPr sz="2400" spc="25" dirty="0" err="1">
                <a:solidFill>
                  <a:srgbClr val="171514"/>
                </a:solidFill>
                <a:latin typeface="Microsoft Sans Serif"/>
                <a:cs typeface="Microsoft Sans Serif"/>
              </a:rPr>
              <a:t>deben</a:t>
            </a:r>
            <a:r>
              <a:rPr sz="2400" spc="2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estar</a:t>
            </a:r>
            <a:r>
              <a:rPr lang="es-ES" sz="2400" spc="2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conectadas</a:t>
            </a:r>
            <a:r>
              <a:rPr sz="2400" spc="1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entre </a:t>
            </a:r>
            <a:r>
              <a:rPr sz="2400" dirty="0">
                <a:solidFill>
                  <a:srgbClr val="171514"/>
                </a:solidFill>
                <a:latin typeface="Microsoft Sans Serif"/>
                <a:cs typeface="Microsoft Sans Serif"/>
              </a:rPr>
              <a:t>sí </a:t>
            </a:r>
            <a:r>
              <a:rPr sz="2400" spc="25" dirty="0">
                <a:solidFill>
                  <a:srgbClr val="171514"/>
                </a:solidFill>
                <a:latin typeface="Microsoft Sans Serif"/>
                <a:cs typeface="Microsoft Sans Serif"/>
              </a:rPr>
              <a:t>en </a:t>
            </a:r>
            <a:r>
              <a:rPr sz="2400" spc="45" dirty="0">
                <a:solidFill>
                  <a:srgbClr val="171514"/>
                </a:solidFill>
                <a:latin typeface="Microsoft Sans Serif"/>
                <a:cs typeface="Microsoft Sans Serif"/>
              </a:rPr>
              <a:t>un </a:t>
            </a:r>
            <a:r>
              <a:rPr sz="2400" spc="25" dirty="0">
                <a:solidFill>
                  <a:srgbClr val="171514"/>
                </a:solidFill>
                <a:latin typeface="Microsoft Sans Serif"/>
                <a:cs typeface="Microsoft Sans Serif"/>
              </a:rPr>
              <a:t>circuito cerrado </a:t>
            </a:r>
            <a:r>
              <a:rPr sz="2400" spc="30" dirty="0">
                <a:solidFill>
                  <a:srgbClr val="171514"/>
                </a:solidFill>
                <a:latin typeface="Microsoft Sans Serif"/>
                <a:cs typeface="Microsoft Sans Serif"/>
              </a:rPr>
              <a:t>mediante </a:t>
            </a:r>
            <a:r>
              <a:rPr sz="2400" spc="25" dirty="0">
                <a:solidFill>
                  <a:srgbClr val="171514"/>
                </a:solidFill>
                <a:latin typeface="Microsoft Sans Serif"/>
                <a:cs typeface="Microsoft Sans Serif"/>
              </a:rPr>
              <a:t>conductores 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Luego</a:t>
            </a:r>
            <a:r>
              <a:rPr sz="2400" spc="1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circuito</a:t>
            </a:r>
            <a:r>
              <a:rPr sz="2400" spc="-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15" dirty="0">
                <a:solidFill>
                  <a:srgbClr val="171514"/>
                </a:solidFill>
                <a:latin typeface="Microsoft Sans Serif"/>
                <a:cs typeface="Microsoft Sans Serif"/>
              </a:rPr>
              <a:t>conecta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disposiciones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conexión</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medio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conductores</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sz="2400" spc="-1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paralelo</a:t>
            </a:r>
            <a:r>
              <a:rPr sz="2400" spc="20" dirty="0">
                <a:solidFill>
                  <a:srgbClr val="171514"/>
                </a:solidFill>
                <a:latin typeface="Microsoft Sans Serif"/>
                <a:cs typeface="Microsoft Sans Serif"/>
              </a:rPr>
              <a:t>.</a:t>
            </a:r>
            <a:endParaRPr sz="2400" dirty="0">
              <a:latin typeface="Microsoft Sans Serif"/>
              <a:cs typeface="Microsoft Sans Serif"/>
            </a:endParaRPr>
          </a:p>
          <a:p>
            <a:pPr algn="just">
              <a:spcBef>
                <a:spcPts val="300"/>
              </a:spcBef>
            </a:pPr>
            <a:r>
              <a:rPr sz="2400" spc="-1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Figura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5.6</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ejemplos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típicos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conexiones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s</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endParaRPr sz="2400" dirty="0">
              <a:latin typeface="Microsoft Sans Serif"/>
              <a:cs typeface="Microsoft Sans Serif"/>
            </a:endParaRPr>
          </a:p>
        </p:txBody>
      </p:sp>
      <p:sp>
        <p:nvSpPr>
          <p:cNvPr id="20" name="object 20"/>
          <p:cNvSpPr txBox="1"/>
          <p:nvPr/>
        </p:nvSpPr>
        <p:spPr>
          <a:xfrm>
            <a:off x="8937625" y="7451938"/>
            <a:ext cx="5293239"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20" dirty="0">
                <a:solidFill>
                  <a:srgbClr val="171514"/>
                </a:solidFill>
                <a:latin typeface="Arial"/>
                <a:cs typeface="Arial"/>
              </a:rPr>
              <a:t>5.6</a:t>
            </a:r>
            <a:r>
              <a:rPr sz="2000" spc="20" dirty="0">
                <a:solidFill>
                  <a:srgbClr val="171514"/>
                </a:solidFill>
                <a:latin typeface="Microsoft Sans Serif"/>
                <a:cs typeface="Microsoft Sans Serif"/>
              </a:rPr>
              <a:t>Componentes</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30" dirty="0" err="1">
                <a:solidFill>
                  <a:srgbClr val="171514"/>
                </a:solidFill>
                <a:latin typeface="Microsoft Sans Serif"/>
                <a:cs typeface="Microsoft Sans Serif"/>
              </a:rPr>
              <a:t>una</a:t>
            </a:r>
            <a:r>
              <a:rPr sz="2000" spc="-5" dirty="0">
                <a:solidFill>
                  <a:srgbClr val="171514"/>
                </a:solidFill>
                <a:latin typeface="Microsoft Sans Serif"/>
                <a:cs typeface="Microsoft Sans Serif"/>
              </a:rPr>
              <a:t> </a:t>
            </a:r>
            <a:r>
              <a:rPr lang="es-ES" sz="2000" spc="15" dirty="0" smtClean="0">
                <a:solidFill>
                  <a:srgbClr val="171514"/>
                </a:solidFill>
                <a:latin typeface="Microsoft Sans Serif"/>
                <a:cs typeface="Microsoft Sans Serif"/>
              </a:rPr>
              <a:t>jabalina</a:t>
            </a:r>
            <a:r>
              <a:rPr sz="200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conducida</a:t>
            </a:r>
            <a:r>
              <a:rPr sz="2000" spc="-5" dirty="0">
                <a:solidFill>
                  <a:srgbClr val="171514"/>
                </a:solidFill>
                <a:latin typeface="Microsoft Sans Serif"/>
                <a:cs typeface="Microsoft Sans Serif"/>
              </a:rPr>
              <a:t> </a:t>
            </a:r>
            <a:r>
              <a:rPr sz="2000" spc="5" dirty="0">
                <a:solidFill>
                  <a:srgbClr val="171514"/>
                </a:solidFill>
                <a:latin typeface="Microsoft Sans Serif"/>
                <a:cs typeface="Microsoft Sans Serif"/>
              </a:rPr>
              <a:t>e</a:t>
            </a:r>
            <a:r>
              <a:rPr sz="2000" spc="-5" dirty="0">
                <a:solidFill>
                  <a:srgbClr val="171514"/>
                </a:solidFill>
                <a:latin typeface="Microsoft Sans Serif"/>
                <a:cs typeface="Microsoft Sans Serif"/>
              </a:rPr>
              <a:t> </a:t>
            </a:r>
            <a:r>
              <a:rPr sz="2000" spc="15" dirty="0">
                <a:solidFill>
                  <a:srgbClr val="171514"/>
                </a:solidFill>
                <a:latin typeface="Microsoft Sans Serif"/>
                <a:cs typeface="Microsoft Sans Serif"/>
              </a:rPr>
              <a:t>instalaciones</a:t>
            </a:r>
            <a:r>
              <a:rPr sz="2000" spc="-5" dirty="0">
                <a:solidFill>
                  <a:srgbClr val="171514"/>
                </a:solidFill>
                <a:latin typeface="Microsoft Sans Serif"/>
                <a:cs typeface="Microsoft Sans Serif"/>
              </a:rPr>
              <a:t> </a:t>
            </a:r>
            <a:r>
              <a:rPr sz="2000" spc="15" dirty="0">
                <a:solidFill>
                  <a:srgbClr val="171514"/>
                </a:solidFill>
                <a:latin typeface="Microsoft Sans Serif"/>
                <a:cs typeface="Microsoft Sans Serif"/>
              </a:rPr>
              <a:t>típicas</a:t>
            </a:r>
            <a:r>
              <a:rPr sz="2000" dirty="0">
                <a:solidFill>
                  <a:srgbClr val="171514"/>
                </a:solidFill>
                <a:latin typeface="Microsoft Sans Serif"/>
                <a:cs typeface="Microsoft Sans Serif"/>
              </a:rPr>
              <a:t> </a:t>
            </a:r>
            <a:r>
              <a:rPr sz="2000" spc="10" dirty="0">
                <a:solidFill>
                  <a:srgbClr val="171514"/>
                </a:solidFill>
                <a:latin typeface="Microsoft Sans Serif"/>
                <a:cs typeface="Microsoft Sans Serif"/>
              </a:rPr>
              <a:t>[Furse</a:t>
            </a:r>
            <a:r>
              <a:rPr sz="2000" spc="10" dirty="0">
                <a:solidFill>
                  <a:srgbClr val="171514"/>
                </a:solidFill>
                <a:latin typeface="Microsoft Sans Serif"/>
                <a:cs typeface="Microsoft Sans Serif"/>
              </a:rPr>
              <a:t>].</a:t>
            </a:r>
            <a:endParaRPr sz="2000" dirty="0">
              <a:latin typeface="Microsoft Sans Serif"/>
              <a:cs typeface="Microsoft Sans Serif"/>
            </a:endParaRPr>
          </a:p>
        </p:txBody>
      </p:sp>
      <p:pic>
        <p:nvPicPr>
          <p:cNvPr id="21" name="Imagen 20"/>
          <p:cNvPicPr>
            <a:picLocks noChangeAspect="1"/>
          </p:cNvPicPr>
          <p:nvPr/>
        </p:nvPicPr>
        <p:blipFill>
          <a:blip r:embed="rId2"/>
          <a:stretch>
            <a:fillRect/>
          </a:stretch>
        </p:blipFill>
        <p:spPr>
          <a:xfrm>
            <a:off x="8251825" y="250825"/>
            <a:ext cx="6400800" cy="7201113"/>
          </a:xfrm>
          <a:prstGeom prst="rect">
            <a:avLst/>
          </a:prstGeom>
        </p:spPr>
      </p:pic>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250825" y="250825"/>
            <a:ext cx="14554200" cy="3005951"/>
          </a:xfrm>
          <a:prstGeom prst="rect">
            <a:avLst/>
          </a:prstGeom>
        </p:spPr>
        <p:txBody>
          <a:bodyPr vert="horz" wrap="square" lIns="0" tIns="12700" rIns="0" bIns="0" rtlCol="0">
            <a:spAutoFit/>
          </a:bodyPr>
          <a:lstStyle/>
          <a:p>
            <a:pPr marL="12700" indent="-12700" algn="just">
              <a:spcBef>
                <a:spcPts val="100"/>
              </a:spcBef>
            </a:pPr>
            <a:r>
              <a:rPr sz="2400" b="1" spc="5" dirty="0" smtClean="0">
                <a:solidFill>
                  <a:srgbClr val="171514"/>
                </a:solidFill>
                <a:latin typeface="Arial"/>
                <a:cs typeface="Arial"/>
              </a:rPr>
              <a:t>2.2.2</a:t>
            </a:r>
            <a:r>
              <a:rPr sz="2400" b="1" spc="-10" dirty="0" smtClean="0">
                <a:solidFill>
                  <a:srgbClr val="171514"/>
                </a:solidFill>
                <a:latin typeface="Arial"/>
                <a:cs typeface="Arial"/>
              </a:rPr>
              <a:t> </a:t>
            </a:r>
            <a:r>
              <a:rPr sz="2400" b="1" dirty="0">
                <a:solidFill>
                  <a:srgbClr val="171514"/>
                </a:solidFill>
                <a:latin typeface="Arial"/>
                <a:cs typeface="Arial"/>
              </a:rPr>
              <a:t>Electrodos</a:t>
            </a:r>
            <a:r>
              <a:rPr sz="2400" b="1" spc="-5" dirty="0">
                <a:solidFill>
                  <a:srgbClr val="171514"/>
                </a:solidFill>
                <a:latin typeface="Arial"/>
                <a:cs typeface="Arial"/>
              </a:rPr>
              <a:t> </a:t>
            </a:r>
            <a:r>
              <a:rPr sz="2400" b="1" spc="10" dirty="0">
                <a:solidFill>
                  <a:srgbClr val="171514"/>
                </a:solidFill>
                <a:latin typeface="Arial"/>
                <a:cs typeface="Arial"/>
              </a:rPr>
              <a:t>revestidos</a:t>
            </a:r>
            <a:r>
              <a:rPr sz="2400" b="1" spc="-5" dirty="0">
                <a:solidFill>
                  <a:srgbClr val="171514"/>
                </a:solidFill>
                <a:latin typeface="Arial"/>
                <a:cs typeface="Arial"/>
              </a:rPr>
              <a:t> </a:t>
            </a:r>
            <a:r>
              <a:rPr sz="2400" b="1" spc="20" dirty="0">
                <a:solidFill>
                  <a:srgbClr val="171514"/>
                </a:solidFill>
                <a:latin typeface="Arial"/>
                <a:cs typeface="Arial"/>
              </a:rPr>
              <a:t>de</a:t>
            </a:r>
            <a:r>
              <a:rPr sz="2400" b="1" spc="-5" dirty="0">
                <a:solidFill>
                  <a:srgbClr val="171514"/>
                </a:solidFill>
                <a:latin typeface="Arial"/>
                <a:cs typeface="Arial"/>
              </a:rPr>
              <a:t> </a:t>
            </a:r>
            <a:r>
              <a:rPr sz="2400" b="1" spc="25" dirty="0" err="1" smtClean="0">
                <a:solidFill>
                  <a:srgbClr val="171514"/>
                </a:solidFill>
                <a:latin typeface="Arial"/>
                <a:cs typeface="Arial"/>
              </a:rPr>
              <a:t>hormigón</a:t>
            </a:r>
            <a:endParaRPr lang="es-ES" sz="2400" b="1" spc="25" dirty="0" smtClean="0">
              <a:solidFill>
                <a:srgbClr val="171514"/>
              </a:solidFill>
              <a:latin typeface="Arial"/>
              <a:cs typeface="Arial"/>
            </a:endParaRPr>
          </a:p>
          <a:p>
            <a:pPr marL="12700" indent="-12700" algn="just">
              <a:spcBef>
                <a:spcPts val="100"/>
              </a:spcBef>
            </a:pPr>
            <a:endParaRPr sz="2400" dirty="0">
              <a:latin typeface="Arial"/>
              <a:cs typeface="Arial"/>
            </a:endParaRPr>
          </a:p>
          <a:p>
            <a:pPr marL="12700" marR="34925" indent="-12700" algn="just">
              <a:spcBef>
                <a:spcPts val="190"/>
              </a:spcBef>
            </a:pP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resistividad</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hormigón</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debajo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nivel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suelo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unos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30</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Ω·m</a:t>
            </a:r>
            <a:r>
              <a:rPr sz="2400" dirty="0">
                <a:solidFill>
                  <a:srgbClr val="171514"/>
                </a:solidFill>
                <a:latin typeface="Microsoft Sans Serif"/>
                <a:cs typeface="Microsoft Sans Serif"/>
              </a:rPr>
              <a:t> a </a:t>
            </a:r>
            <a:r>
              <a:rPr sz="2400" spc="-10" dirty="0">
                <a:solidFill>
                  <a:srgbClr val="171514"/>
                </a:solidFill>
                <a:latin typeface="Microsoft Sans Serif"/>
                <a:cs typeface="Microsoft Sans Serif"/>
              </a:rPr>
              <a:t>20°C.</a:t>
            </a:r>
            <a:r>
              <a:rPr sz="2400" dirty="0">
                <a:solidFill>
                  <a:srgbClr val="171514"/>
                </a:solidFill>
                <a:latin typeface="Microsoft Sans Serif"/>
                <a:cs typeface="Microsoft Sans Serif"/>
              </a:rPr>
              <a:t> Esto </a:t>
            </a:r>
            <a:r>
              <a:rPr sz="2400" spc="-5" dirty="0">
                <a:solidFill>
                  <a:srgbClr val="171514"/>
                </a:solidFill>
                <a:latin typeface="Microsoft Sans Serif"/>
                <a:cs typeface="Microsoft Sans Serif"/>
              </a:rPr>
              <a:t>es </a:t>
            </a:r>
            <a:r>
              <a:rPr sz="2400" spc="20" dirty="0" err="1">
                <a:solidFill>
                  <a:srgbClr val="171514"/>
                </a:solidFill>
                <a:latin typeface="Microsoft Sans Serif"/>
                <a:cs typeface="Microsoft Sans Serif"/>
              </a:rPr>
              <a:t>más</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bajo</a:t>
            </a:r>
            <a:r>
              <a:rPr lang="es-ES" sz="2400" spc="20"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valor </a:t>
            </a:r>
            <a:r>
              <a:rPr sz="2400" spc="35" dirty="0">
                <a:solidFill>
                  <a:srgbClr val="171514"/>
                </a:solidFill>
                <a:latin typeface="Microsoft Sans Serif"/>
                <a:cs typeface="Microsoft Sans Serif"/>
              </a:rPr>
              <a:t>promedio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resistividad del </a:t>
            </a:r>
            <a:r>
              <a:rPr sz="2400" spc="15" dirty="0">
                <a:solidFill>
                  <a:srgbClr val="171514"/>
                </a:solidFill>
                <a:latin typeface="Microsoft Sans Serif"/>
                <a:cs typeface="Microsoft Sans Serif"/>
              </a:rPr>
              <a:t>suelo </a:t>
            </a:r>
            <a:r>
              <a:rPr sz="2400" spc="30" dirty="0">
                <a:solidFill>
                  <a:srgbClr val="171514"/>
                </a:solidFill>
                <a:latin typeface="Microsoft Sans Serif"/>
                <a:cs typeface="Microsoft Sans Serif"/>
              </a:rPr>
              <a:t>que </a:t>
            </a:r>
            <a:r>
              <a:rPr sz="2400" spc="-5" dirty="0">
                <a:solidFill>
                  <a:srgbClr val="171514"/>
                </a:solidFill>
                <a:latin typeface="Microsoft Sans Serif"/>
                <a:cs typeface="Microsoft Sans Serif"/>
              </a:rPr>
              <a:t>es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100 </a:t>
            </a:r>
            <a:r>
              <a:rPr sz="2400" spc="15" dirty="0">
                <a:solidFill>
                  <a:srgbClr val="171514"/>
                </a:solidFill>
                <a:latin typeface="Microsoft Sans Serif"/>
                <a:cs typeface="Microsoft Sans Serif"/>
              </a:rPr>
              <a:t>Ω·m. </a:t>
            </a: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consecuencia, </a:t>
            </a:r>
            <a:r>
              <a:rPr sz="2400" spc="20" dirty="0">
                <a:solidFill>
                  <a:srgbClr val="171514"/>
                </a:solidFill>
                <a:latin typeface="Microsoft Sans Serif"/>
                <a:cs typeface="Microsoft Sans Serif"/>
              </a:rPr>
              <a:t>en </a:t>
            </a:r>
            <a:r>
              <a:rPr sz="2400" spc="30" dirty="0" err="1">
                <a:solidFill>
                  <a:srgbClr val="171514"/>
                </a:solidFill>
                <a:latin typeface="Microsoft Sans Serif"/>
                <a:cs typeface="Microsoft Sans Serif"/>
              </a:rPr>
              <a:t>tierra</a:t>
            </a:r>
            <a:r>
              <a:rPr sz="2400" spc="3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resistividad</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media </a:t>
            </a:r>
            <a:r>
              <a:rPr sz="2400" spc="30" dirty="0">
                <a:solidFill>
                  <a:srgbClr val="171514"/>
                </a:solidFill>
                <a:latin typeface="Microsoft Sans Serif"/>
                <a:cs typeface="Microsoft Sans Serif"/>
              </a:rPr>
              <a:t>o </a:t>
            </a:r>
            <a:r>
              <a:rPr sz="2400" spc="25" dirty="0">
                <a:solidFill>
                  <a:srgbClr val="171514"/>
                </a:solidFill>
                <a:latin typeface="Microsoft Sans Serif"/>
                <a:cs typeface="Microsoft Sans Serif"/>
              </a:rPr>
              <a:t>superior,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revestimiento </a:t>
            </a:r>
            <a:r>
              <a:rPr sz="2400" spc="20" dirty="0">
                <a:solidFill>
                  <a:srgbClr val="171514"/>
                </a:solidFill>
                <a:latin typeface="Microsoft Sans Serif"/>
                <a:cs typeface="Microsoft Sans Serif"/>
              </a:rPr>
              <a:t>de </a:t>
            </a:r>
            <a:r>
              <a:rPr sz="2400" spc="40" dirty="0">
                <a:solidFill>
                  <a:srgbClr val="171514"/>
                </a:solidFill>
                <a:latin typeface="Microsoft Sans Serif"/>
                <a:cs typeface="Microsoft Sans Serif"/>
              </a:rPr>
              <a:t>un </a:t>
            </a:r>
            <a:r>
              <a:rPr sz="2400" spc="25" dirty="0">
                <a:solidFill>
                  <a:srgbClr val="171514"/>
                </a:solidFill>
                <a:latin typeface="Microsoft Sans Serif"/>
                <a:cs typeface="Microsoft Sans Serif"/>
              </a:rPr>
              <a:t>electrodo</a:t>
            </a:r>
            <a:r>
              <a:rPr sz="2400" spc="2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jabalina</a:t>
            </a:r>
            <a:r>
              <a:rPr sz="2400" spc="1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en </a:t>
            </a:r>
            <a:r>
              <a:rPr sz="2400" spc="40" dirty="0">
                <a:solidFill>
                  <a:srgbClr val="171514"/>
                </a:solidFill>
                <a:latin typeface="Microsoft Sans Serif"/>
                <a:cs typeface="Microsoft Sans Serif"/>
              </a:rPr>
              <a:t>hormigón </a:t>
            </a:r>
            <a:r>
              <a:rPr sz="2400" spc="10" dirty="0">
                <a:solidFill>
                  <a:srgbClr val="171514"/>
                </a:solidFill>
                <a:latin typeface="Microsoft Sans Serif"/>
                <a:cs typeface="Microsoft Sans Serif"/>
              </a:rPr>
              <a:t>(Figura</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5.7</a:t>
            </a:r>
            <a:r>
              <a:rPr sz="2400" spc="-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proporciona</a:t>
            </a:r>
            <a:r>
              <a:rPr sz="2400" spc="3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una </a:t>
            </a:r>
            <a:r>
              <a:rPr sz="2400" spc="40" dirty="0">
                <a:solidFill>
                  <a:srgbClr val="171514"/>
                </a:solidFill>
                <a:latin typeface="Microsoft Sans Serif"/>
                <a:cs typeface="Microsoft Sans Serif"/>
              </a:rPr>
              <a:t>menor </a:t>
            </a:r>
            <a:r>
              <a:rPr sz="2400" spc="15" dirty="0">
                <a:solidFill>
                  <a:srgbClr val="171514"/>
                </a:solidFill>
                <a:latin typeface="Microsoft Sans Serif"/>
                <a:cs typeface="Microsoft Sans Serif"/>
              </a:rPr>
              <a:t>resistencia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 que </a:t>
            </a:r>
            <a:r>
              <a:rPr sz="2400" spc="40" dirty="0">
                <a:solidFill>
                  <a:srgbClr val="171514"/>
                </a:solidFill>
                <a:latin typeface="Microsoft Sans Serif"/>
                <a:cs typeface="Microsoft Sans Serif"/>
              </a:rPr>
              <a:t>un </a:t>
            </a:r>
            <a:r>
              <a:rPr sz="2400" spc="25" dirty="0">
                <a:solidFill>
                  <a:srgbClr val="171514"/>
                </a:solidFill>
                <a:latin typeface="Microsoft Sans Serif"/>
                <a:cs typeface="Microsoft Sans Serif"/>
              </a:rPr>
              <a:t>electrodo similar </a:t>
            </a:r>
            <a:r>
              <a:rPr sz="2400" spc="30" dirty="0">
                <a:solidFill>
                  <a:srgbClr val="171514"/>
                </a:solidFill>
                <a:latin typeface="Microsoft Sans Serif"/>
                <a:cs typeface="Microsoft Sans Serif"/>
              </a:rPr>
              <a:t>enterrado </a:t>
            </a:r>
            <a:r>
              <a:rPr sz="2400" spc="25" dirty="0">
                <a:solidFill>
                  <a:srgbClr val="171514"/>
                </a:solidFill>
                <a:latin typeface="Microsoft Sans Serif"/>
                <a:cs typeface="Microsoft Sans Serif"/>
              </a:rPr>
              <a:t>directamente </a:t>
            </a:r>
            <a:r>
              <a:rPr sz="2400" spc="20" dirty="0" err="1">
                <a:solidFill>
                  <a:srgbClr val="171514"/>
                </a:solidFill>
                <a:latin typeface="Microsoft Sans Serif"/>
                <a:cs typeface="Microsoft Sans Serif"/>
              </a:rPr>
              <a:t>en</a:t>
            </a:r>
            <a:r>
              <a:rPr sz="2400" spc="2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suelo</a:t>
            </a:r>
            <a:r>
              <a:rPr sz="2400" spc="1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Esto</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debe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disminución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resistividad</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material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cercano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tiene</a:t>
            </a:r>
            <a:r>
              <a:rPr lang="es-ES" sz="2400" spc="2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sz="2400" spc="-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mismo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efecto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tratamiento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químico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suelo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alrededor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a:t>
            </a:r>
            <a:r>
              <a:rPr sz="2400" spc="-5" dirty="0">
                <a:solidFill>
                  <a:srgbClr val="171514"/>
                </a:solidFill>
                <a:latin typeface="Microsoft Sans Serif"/>
                <a:cs typeface="Microsoft Sans Serif"/>
              </a:rPr>
              <a:t> 5.2.1</a:t>
            </a:r>
            <a:r>
              <a:rPr sz="2400" spc="-5" dirty="0" smtClean="0">
                <a:solidFill>
                  <a:srgbClr val="171514"/>
                </a:solidFill>
                <a:latin typeface="Microsoft Sans Serif"/>
                <a:cs typeface="Microsoft Sans Serif"/>
              </a:rPr>
              <a:t>).</a:t>
            </a:r>
            <a:endParaRPr lang="es-ES" sz="2400" spc="-5" dirty="0" smtClean="0">
              <a:solidFill>
                <a:srgbClr val="171514"/>
              </a:solidFill>
              <a:latin typeface="Microsoft Sans Serif"/>
              <a:cs typeface="Microsoft Sans Serif"/>
            </a:endParaRPr>
          </a:p>
        </p:txBody>
      </p:sp>
      <p:sp>
        <p:nvSpPr>
          <p:cNvPr id="16" name="object 14"/>
          <p:cNvSpPr txBox="1"/>
          <p:nvPr/>
        </p:nvSpPr>
        <p:spPr>
          <a:xfrm>
            <a:off x="5978140" y="7642225"/>
            <a:ext cx="2999798" cy="936154"/>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20" dirty="0">
                <a:solidFill>
                  <a:srgbClr val="171514"/>
                </a:solidFill>
                <a:latin typeface="Arial"/>
                <a:cs typeface="Arial"/>
              </a:rPr>
              <a:t> </a:t>
            </a:r>
            <a:r>
              <a:rPr sz="2000" b="1" spc="10" dirty="0" smtClean="0">
                <a:solidFill>
                  <a:srgbClr val="171514"/>
                </a:solidFill>
                <a:latin typeface="Arial"/>
                <a:cs typeface="Arial"/>
              </a:rPr>
              <a:t>5.7</a:t>
            </a:r>
            <a:r>
              <a:rPr lang="es-ES" sz="2000" b="1" spc="10" dirty="0" smtClean="0">
                <a:solidFill>
                  <a:srgbClr val="171514"/>
                </a:solidFill>
                <a:latin typeface="Arial"/>
                <a:cs typeface="Arial"/>
              </a:rPr>
              <a:t> Electrodo</a:t>
            </a:r>
            <a:r>
              <a:rPr sz="2000" spc="-1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30" dirty="0">
                <a:solidFill>
                  <a:srgbClr val="171514"/>
                </a:solidFill>
                <a:latin typeface="Microsoft Sans Serif"/>
                <a:cs typeface="Microsoft Sans Serif"/>
              </a:rPr>
              <a:t>tierra</a:t>
            </a:r>
            <a:r>
              <a:rPr sz="2000" spc="-10" dirty="0">
                <a:solidFill>
                  <a:srgbClr val="171514"/>
                </a:solidFill>
                <a:latin typeface="Microsoft Sans Serif"/>
                <a:cs typeface="Microsoft Sans Serif"/>
              </a:rPr>
              <a:t> </a:t>
            </a:r>
            <a:r>
              <a:rPr sz="2000" spc="20" dirty="0">
                <a:solidFill>
                  <a:srgbClr val="171514"/>
                </a:solidFill>
                <a:latin typeface="Microsoft Sans Serif"/>
                <a:cs typeface="Microsoft Sans Serif"/>
              </a:rPr>
              <a:t>revestida</a:t>
            </a:r>
            <a:r>
              <a:rPr sz="2000" spc="-1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35" dirty="0">
                <a:solidFill>
                  <a:srgbClr val="171514"/>
                </a:solidFill>
                <a:latin typeface="Microsoft Sans Serif"/>
                <a:cs typeface="Microsoft Sans Serif"/>
              </a:rPr>
              <a:t>hormigón</a:t>
            </a:r>
            <a:r>
              <a:rPr sz="700" spc="35" dirty="0">
                <a:solidFill>
                  <a:srgbClr val="171514"/>
                </a:solidFill>
                <a:latin typeface="Microsoft Sans Serif"/>
                <a:cs typeface="Microsoft Sans Serif"/>
              </a:rPr>
              <a:t>.</a:t>
            </a:r>
            <a:endParaRPr sz="700" dirty="0">
              <a:latin typeface="Microsoft Sans Serif"/>
              <a:cs typeface="Microsoft Sans Serif"/>
            </a:endParaRPr>
          </a:p>
        </p:txBody>
      </p:sp>
      <p:pic>
        <p:nvPicPr>
          <p:cNvPr id="17" name="Imagen 16"/>
          <p:cNvPicPr>
            <a:picLocks noChangeAspect="1"/>
          </p:cNvPicPr>
          <p:nvPr/>
        </p:nvPicPr>
        <p:blipFill>
          <a:blip r:embed="rId2"/>
          <a:stretch>
            <a:fillRect/>
          </a:stretch>
        </p:blipFill>
        <p:spPr>
          <a:xfrm>
            <a:off x="5280025" y="3256775"/>
            <a:ext cx="4343400" cy="4385449"/>
          </a:xfrm>
          <a:prstGeom prst="rect">
            <a:avLst/>
          </a:prstGeom>
        </p:spPr>
      </p:pic>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object 9"/>
          <p:cNvSpPr txBox="1"/>
          <p:nvPr/>
        </p:nvSpPr>
        <p:spPr>
          <a:xfrm>
            <a:off x="327025" y="3242980"/>
            <a:ext cx="7924800" cy="5552802"/>
          </a:xfrm>
          <a:prstGeom prst="rect">
            <a:avLst/>
          </a:prstGeom>
        </p:spPr>
        <p:txBody>
          <a:bodyPr vert="horz" wrap="square" lIns="0" tIns="12700" rIns="0" bIns="0" rtlCol="0">
            <a:spAutoFit/>
          </a:bodyPr>
          <a:lstStyle/>
          <a:p>
            <a:pPr marL="12700" marR="5080" indent="-12700" algn="just"/>
            <a:r>
              <a:rPr lang="es-ES" sz="2400" dirty="0" smtClean="0">
                <a:solidFill>
                  <a:srgbClr val="171514"/>
                </a:solidFill>
                <a:latin typeface="Microsoft Sans Serif"/>
                <a:cs typeface="Microsoft Sans Serif"/>
              </a:rPr>
              <a:t>Solo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necesario realizar </a:t>
            </a:r>
            <a:r>
              <a:rPr lang="es-ES" sz="2400" spc="30" dirty="0" smtClean="0">
                <a:solidFill>
                  <a:srgbClr val="171514"/>
                </a:solidFill>
                <a:latin typeface="Microsoft Sans Serif"/>
                <a:cs typeface="Microsoft Sans Serif"/>
              </a:rPr>
              <a:t>una </a:t>
            </a:r>
            <a:r>
              <a:rPr lang="es-ES" sz="2400" spc="20" dirty="0" smtClean="0">
                <a:solidFill>
                  <a:srgbClr val="171514"/>
                </a:solidFill>
                <a:latin typeface="Microsoft Sans Serif"/>
                <a:cs typeface="Microsoft Sans Serif"/>
              </a:rPr>
              <a:t>conexión </a:t>
            </a:r>
            <a:r>
              <a:rPr lang="es-ES" sz="2400" spc="15" dirty="0" smtClean="0">
                <a:solidFill>
                  <a:srgbClr val="171514"/>
                </a:solidFill>
                <a:latin typeface="Microsoft Sans Serif"/>
                <a:cs typeface="Microsoft Sans Serif"/>
              </a:rPr>
              <a:t>eléctrica adecuada desde </a:t>
            </a:r>
            <a:r>
              <a:rPr lang="es-ES" sz="2400" spc="30" dirty="0" smtClean="0">
                <a:solidFill>
                  <a:srgbClr val="171514"/>
                </a:solidFill>
                <a:latin typeface="Microsoft Sans Serif"/>
                <a:cs typeface="Microsoft Sans Serif"/>
              </a:rPr>
              <a:t>una barra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refuerzo principal </a:t>
            </a:r>
            <a:r>
              <a:rPr lang="es-ES" sz="2400" spc="20" dirty="0" smtClean="0">
                <a:solidFill>
                  <a:srgbClr val="171514"/>
                </a:solidFill>
                <a:latin typeface="Microsoft Sans Serif"/>
                <a:cs typeface="Microsoft Sans Serif"/>
              </a:rPr>
              <a:t>de </a:t>
            </a:r>
            <a:r>
              <a:rPr lang="es-ES" sz="2400" spc="5" dirty="0" smtClean="0">
                <a:solidFill>
                  <a:srgbClr val="171514"/>
                </a:solidFill>
                <a:latin typeface="Microsoft Sans Serif"/>
                <a:cs typeface="Microsoft Sans Serif"/>
              </a:rPr>
              <a:t>cada </a:t>
            </a:r>
            <a:r>
              <a:rPr lang="es-ES" sz="2400" spc="30" dirty="0" smtClean="0">
                <a:solidFill>
                  <a:srgbClr val="171514"/>
                </a:solidFill>
                <a:latin typeface="Microsoft Sans Serif"/>
                <a:cs typeface="Microsoft Sans Serif"/>
              </a:rPr>
              <a:t>una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esas </a:t>
            </a:r>
            <a:r>
              <a:rPr lang="es-ES" sz="2400" spc="10" dirty="0" smtClean="0">
                <a:solidFill>
                  <a:srgbClr val="171514"/>
                </a:solidFill>
                <a:latin typeface="Microsoft Sans Serif"/>
                <a:cs typeface="Microsoft Sans Serif"/>
              </a:rPr>
              <a:t>zapatas </a:t>
            </a:r>
            <a:r>
              <a:rPr lang="es-ES" sz="2400" spc="15" dirty="0" smtClean="0">
                <a:solidFill>
                  <a:srgbClr val="171514"/>
                </a:solidFill>
                <a:latin typeface="Microsoft Sans Serif"/>
                <a:cs typeface="Microsoft Sans Serif"/>
              </a:rPr>
              <a:t>hasta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barra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tierra </a:t>
            </a:r>
            <a:r>
              <a:rPr lang="es-ES" sz="2400" spc="20" dirty="0" smtClean="0">
                <a:solidFill>
                  <a:srgbClr val="171514"/>
                </a:solidFill>
                <a:latin typeface="Microsoft Sans Serif"/>
                <a:cs typeface="Microsoft Sans Serif"/>
              </a:rPr>
              <a:t>del edificio </a:t>
            </a:r>
            <a:r>
              <a:rPr lang="es-ES" sz="2400" spc="30" dirty="0" smtClean="0">
                <a:solidFill>
                  <a:srgbClr val="171514"/>
                </a:solidFill>
                <a:latin typeface="Microsoft Sans Serif"/>
                <a:cs typeface="Microsoft Sans Serif"/>
              </a:rPr>
              <a:t>o </a:t>
            </a:r>
            <a:r>
              <a:rPr lang="es-ES" sz="2400" spc="10"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acero </a:t>
            </a:r>
            <a:r>
              <a:rPr lang="es-ES" sz="2400" spc="25" dirty="0" smtClean="0">
                <a:solidFill>
                  <a:srgbClr val="171514"/>
                </a:solidFill>
                <a:latin typeface="Microsoft Sans Serif"/>
                <a:cs typeface="Microsoft Sans Serif"/>
              </a:rPr>
              <a:t>estructural</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(Figura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5.8).</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gran</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número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tales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cimientos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inherentes</a:t>
            </a:r>
            <a:r>
              <a:rPr lang="es-ES" sz="2400" dirty="0" smtClean="0">
                <a:solidFill>
                  <a:srgbClr val="171514"/>
                </a:solidFill>
                <a:latin typeface="Microsoft Sans Serif"/>
                <a:cs typeface="Microsoft Sans Serif"/>
              </a:rPr>
              <a:t> 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edificios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proporcionará</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 </a:t>
            </a:r>
            <a:r>
              <a:rPr lang="es-ES" sz="2400" spc="15" dirty="0" smtClean="0">
                <a:solidFill>
                  <a:srgbClr val="171514"/>
                </a:solidFill>
                <a:latin typeface="Microsoft Sans Serif"/>
                <a:cs typeface="Microsoft Sans Serif"/>
              </a:rPr>
              <a:t>resistencia </a:t>
            </a:r>
            <a:r>
              <a:rPr lang="es-ES" sz="2400" spc="25" dirty="0" smtClean="0">
                <a:solidFill>
                  <a:srgbClr val="171514"/>
                </a:solidFill>
                <a:latin typeface="Microsoft Sans Serif"/>
                <a:cs typeface="Microsoft Sans Serif"/>
              </a:rPr>
              <a:t>neta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a:t>
            </a:r>
            <a:r>
              <a:rPr lang="es-ES" sz="2400" spc="25" dirty="0" smtClean="0">
                <a:solidFill>
                  <a:srgbClr val="171514"/>
                </a:solidFill>
                <a:latin typeface="Microsoft Sans Serif"/>
                <a:cs typeface="Microsoft Sans Serif"/>
              </a:rPr>
              <a:t>considerablemente </a:t>
            </a:r>
            <a:r>
              <a:rPr lang="es-ES" sz="2400" spc="20" dirty="0" smtClean="0">
                <a:solidFill>
                  <a:srgbClr val="171514"/>
                </a:solidFill>
                <a:latin typeface="Microsoft Sans Serif"/>
                <a:cs typeface="Microsoft Sans Serif"/>
              </a:rPr>
              <a:t>más </a:t>
            </a:r>
            <a:r>
              <a:rPr lang="es-ES" sz="2400" spc="15" dirty="0" smtClean="0">
                <a:solidFill>
                  <a:srgbClr val="171514"/>
                </a:solidFill>
                <a:latin typeface="Microsoft Sans Serif"/>
                <a:cs typeface="Microsoft Sans Serif"/>
              </a:rPr>
              <a:t>baja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proporcionada </a:t>
            </a:r>
            <a:r>
              <a:rPr lang="es-ES" sz="2400" spc="40" dirty="0" smtClean="0">
                <a:solidFill>
                  <a:srgbClr val="171514"/>
                </a:solidFill>
                <a:latin typeface="Microsoft Sans Serif"/>
                <a:cs typeface="Microsoft Sans Serif"/>
              </a:rPr>
              <a:t>por </a:t>
            </a:r>
            <a:r>
              <a:rPr lang="es-ES" sz="2400" spc="10" dirty="0" smtClean="0">
                <a:solidFill>
                  <a:srgbClr val="171514"/>
                </a:solidFill>
                <a:latin typeface="Microsoft Sans Serif"/>
                <a:cs typeface="Microsoft Sans Serif"/>
              </a:rPr>
              <a:t>los </a:t>
            </a:r>
            <a:r>
              <a:rPr lang="es-ES" sz="2400" spc="30" dirty="0" smtClean="0">
                <a:solidFill>
                  <a:srgbClr val="171514"/>
                </a:solidFill>
                <a:latin typeface="Microsoft Sans Serif"/>
                <a:cs typeface="Microsoft Sans Serif"/>
              </a:rPr>
              <a:t>métodos </a:t>
            </a:r>
            <a:r>
              <a:rPr lang="es-ES" sz="2400" spc="20" dirty="0" smtClean="0">
                <a:solidFill>
                  <a:srgbClr val="171514"/>
                </a:solidFill>
                <a:latin typeface="Microsoft Sans Serif"/>
                <a:cs typeface="Microsoft Sans Serif"/>
              </a:rPr>
              <a:t>de electrodos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fabricados.</a:t>
            </a:r>
            <a:r>
              <a:rPr lang="es-ES" sz="2400" spc="5" dirty="0" smtClean="0">
                <a:solidFill>
                  <a:srgbClr val="171514"/>
                </a:solidFill>
                <a:latin typeface="Microsoft Sans Serif"/>
                <a:cs typeface="Microsoft Sans Serif"/>
              </a:rPr>
              <a:t> </a:t>
            </a:r>
          </a:p>
          <a:p>
            <a:pPr marL="12700" marR="5080" indent="-12700" algn="just"/>
            <a:r>
              <a:rPr lang="es-ES" sz="2400" spc="-40"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ha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descubierto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 </a:t>
            </a:r>
            <a:r>
              <a:rPr lang="es-ES" sz="2400" spc="10" dirty="0" smtClean="0">
                <a:solidFill>
                  <a:srgbClr val="171514"/>
                </a:solidFill>
                <a:latin typeface="Microsoft Sans Serif"/>
                <a:cs typeface="Microsoft Sans Serif"/>
              </a:rPr>
              <a:t>jabalinas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acero</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revestidas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hormigón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colocadas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 </a:t>
            </a:r>
            <a:r>
              <a:rPr lang="es-ES" sz="2400" spc="5" dirty="0" smtClean="0">
                <a:solidFill>
                  <a:srgbClr val="171514"/>
                </a:solidFill>
                <a:latin typeface="Microsoft Sans Serif"/>
                <a:cs typeface="Microsoft Sans Serif"/>
              </a:rPr>
              <a:t>excavaciones </a:t>
            </a:r>
            <a:r>
              <a:rPr lang="es-ES" sz="2400" spc="20" dirty="0" smtClean="0">
                <a:solidFill>
                  <a:srgbClr val="171514"/>
                </a:solidFill>
                <a:latin typeface="Microsoft Sans Serif"/>
                <a:cs typeface="Microsoft Sans Serif"/>
              </a:rPr>
              <a:t>en </a:t>
            </a:r>
            <a:r>
              <a:rPr lang="es-ES" sz="2400" spc="15" dirty="0" smtClean="0">
                <a:solidFill>
                  <a:srgbClr val="171514"/>
                </a:solidFill>
                <a:latin typeface="Microsoft Sans Serif"/>
                <a:cs typeface="Microsoft Sans Serif"/>
              </a:rPr>
              <a:t>roca </a:t>
            </a:r>
            <a:r>
              <a:rPr lang="es-ES" sz="2400" spc="30" dirty="0" smtClean="0">
                <a:solidFill>
                  <a:srgbClr val="171514"/>
                </a:solidFill>
                <a:latin typeface="Microsoft Sans Serif"/>
                <a:cs typeface="Microsoft Sans Serif"/>
              </a:rPr>
              <a:t>o </a:t>
            </a:r>
            <a:r>
              <a:rPr lang="es-ES" sz="2400" spc="15" dirty="0" smtClean="0">
                <a:solidFill>
                  <a:srgbClr val="171514"/>
                </a:solidFill>
                <a:latin typeface="Microsoft Sans Serif"/>
                <a:cs typeface="Microsoft Sans Serif"/>
              </a:rPr>
              <a:t>suelo </a:t>
            </a:r>
            <a:r>
              <a:rPr lang="es-ES" sz="2400" spc="40" dirty="0" smtClean="0">
                <a:solidFill>
                  <a:srgbClr val="171514"/>
                </a:solidFill>
                <a:latin typeface="Microsoft Sans Serif"/>
                <a:cs typeface="Microsoft Sans Serif"/>
              </a:rPr>
              <a:t>muy </a:t>
            </a:r>
            <a:r>
              <a:rPr lang="es-ES" sz="2400" spc="20" dirty="0" smtClean="0">
                <a:solidFill>
                  <a:srgbClr val="171514"/>
                </a:solidFill>
                <a:latin typeface="Microsoft Sans Serif"/>
                <a:cs typeface="Microsoft Sans Serif"/>
              </a:rPr>
              <a:t>rocoso son superiores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otros </a:t>
            </a:r>
            <a:r>
              <a:rPr lang="es-ES" sz="2400" spc="25" dirty="0" smtClean="0">
                <a:solidFill>
                  <a:srgbClr val="171514"/>
                </a:solidFill>
                <a:latin typeface="Microsoft Sans Serif"/>
                <a:cs typeface="Microsoft Sans Serif"/>
              </a:rPr>
              <a:t>tipos </a:t>
            </a:r>
            <a:r>
              <a:rPr lang="es-ES" sz="2400" spc="20" dirty="0" smtClean="0">
                <a:solidFill>
                  <a:srgbClr val="171514"/>
                </a:solidFill>
                <a:latin typeface="Microsoft Sans Serif"/>
                <a:cs typeface="Microsoft Sans Serif"/>
              </a:rPr>
              <a:t>de electrodos </a:t>
            </a:r>
            <a:r>
              <a:rPr lang="es-ES" sz="2400" spc="15" dirty="0" smtClean="0">
                <a:solidFill>
                  <a:srgbClr val="171514"/>
                </a:solidFill>
                <a:latin typeface="Microsoft Sans Serif"/>
                <a:cs typeface="Microsoft Sans Serif"/>
              </a:rPr>
              <a:t>fabricados. </a:t>
            </a:r>
            <a:r>
              <a:rPr lang="es-ES" sz="2400" spc="-5" dirty="0" smtClean="0">
                <a:solidFill>
                  <a:srgbClr val="171514"/>
                </a:solidFill>
                <a:latin typeface="Microsoft Sans Serif"/>
                <a:cs typeface="Microsoft Sans Serif"/>
              </a:rPr>
              <a:t>Tales </a:t>
            </a:r>
            <a:r>
              <a:rPr lang="es-ES" sz="2400" spc="25" dirty="0" smtClean="0">
                <a:solidFill>
                  <a:srgbClr val="171514"/>
                </a:solidFill>
                <a:latin typeface="Microsoft Sans Serif"/>
                <a:cs typeface="Microsoft Sans Serif"/>
              </a:rPr>
              <a:t>tipos </a:t>
            </a:r>
            <a:r>
              <a:rPr lang="es-ES" sz="2400" spc="20" dirty="0" smtClean="0">
                <a:solidFill>
                  <a:srgbClr val="171514"/>
                </a:solidFill>
                <a:latin typeface="Microsoft Sans Serif"/>
                <a:cs typeface="Microsoft Sans Serif"/>
              </a:rPr>
              <a:t>de electrodos </a:t>
            </a:r>
            <a:r>
              <a:rPr lang="es-ES" sz="2400" spc="25" dirty="0" smtClean="0">
                <a:solidFill>
                  <a:srgbClr val="171514"/>
                </a:solidFill>
                <a:latin typeface="Microsoft Sans Serif"/>
                <a:cs typeface="Microsoft Sans Serif"/>
              </a:rPr>
              <a:t>constituyen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electrodos de </a:t>
            </a:r>
            <a:r>
              <a:rPr lang="es-ES" sz="2400" spc="30" dirty="0" smtClean="0">
                <a:solidFill>
                  <a:srgbClr val="171514"/>
                </a:solidFill>
                <a:latin typeface="Microsoft Sans Serif"/>
                <a:cs typeface="Microsoft Sans Serif"/>
              </a:rPr>
              <a:t>tierra </a:t>
            </a:r>
            <a:r>
              <a:rPr lang="es-ES" sz="2400" spc="25" dirty="0" smtClean="0">
                <a:solidFill>
                  <a:srgbClr val="171514"/>
                </a:solidFill>
                <a:latin typeface="Microsoft Sans Serif"/>
                <a:cs typeface="Microsoft Sans Serif"/>
              </a:rPr>
              <a:t>para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mayoría </a:t>
            </a:r>
            <a:r>
              <a:rPr lang="es-ES" sz="2400" spc="20" dirty="0" smtClean="0">
                <a:solidFill>
                  <a:srgbClr val="171514"/>
                </a:solidFill>
                <a:latin typeface="Microsoft Sans Serif"/>
                <a:cs typeface="Microsoft Sans Serif"/>
              </a:rPr>
              <a:t>de </a:t>
            </a:r>
            <a:r>
              <a:rPr lang="es-ES" sz="2400" dirty="0" smtClean="0">
                <a:solidFill>
                  <a:srgbClr val="171514"/>
                </a:solidFill>
                <a:latin typeface="Microsoft Sans Serif"/>
                <a:cs typeface="Microsoft Sans Serif"/>
              </a:rPr>
              <a:t>las </a:t>
            </a:r>
            <a:r>
              <a:rPr lang="es-ES" sz="2400" spc="30" dirty="0" smtClean="0">
                <a:solidFill>
                  <a:srgbClr val="171514"/>
                </a:solidFill>
                <a:latin typeface="Microsoft Sans Serif"/>
                <a:cs typeface="Microsoft Sans Serif"/>
              </a:rPr>
              <a:t>torres </a:t>
            </a:r>
            <a:r>
              <a:rPr lang="es-ES" sz="2400" spc="20"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acero </a:t>
            </a:r>
            <a:r>
              <a:rPr lang="es-ES" sz="2400" spc="20" dirty="0" smtClean="0">
                <a:solidFill>
                  <a:srgbClr val="171514"/>
                </a:solidFill>
                <a:latin typeface="Microsoft Sans Serif"/>
                <a:cs typeface="Microsoft Sans Serif"/>
              </a:rPr>
              <a:t>de </a:t>
            </a:r>
            <a:r>
              <a:rPr lang="es-ES" sz="2400" dirty="0" smtClean="0">
                <a:solidFill>
                  <a:srgbClr val="171514"/>
                </a:solidFill>
                <a:latin typeface="Microsoft Sans Serif"/>
                <a:cs typeface="Microsoft Sans Serif"/>
              </a:rPr>
              <a:t>las </a:t>
            </a:r>
            <a:r>
              <a:rPr lang="es-ES" sz="2400" spc="10" dirty="0" smtClean="0">
                <a:solidFill>
                  <a:srgbClr val="171514"/>
                </a:solidFill>
                <a:latin typeface="Microsoft Sans Serif"/>
                <a:cs typeface="Microsoft Sans Serif"/>
              </a:rPr>
              <a:t>líneas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transmisión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alta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tensión.</a:t>
            </a:r>
            <a:endParaRPr lang="es-ES" sz="2400" dirty="0" smtClean="0">
              <a:latin typeface="Microsoft Sans Serif"/>
              <a:cs typeface="Microsoft Sans Serif"/>
            </a:endParaRPr>
          </a:p>
          <a:p>
            <a:pPr marL="12700" marR="5080" indent="-12700" algn="just"/>
            <a:endParaRPr sz="2400" dirty="0">
              <a:latin typeface="Microsoft Sans Serif"/>
              <a:cs typeface="Microsoft Sans Serif"/>
            </a:endParaRPr>
          </a:p>
        </p:txBody>
      </p:sp>
      <p:sp>
        <p:nvSpPr>
          <p:cNvPr id="2" name="Rectángulo 1"/>
          <p:cNvSpPr/>
          <p:nvPr/>
        </p:nvSpPr>
        <p:spPr>
          <a:xfrm>
            <a:off x="174625" y="174625"/>
            <a:ext cx="14554200" cy="3046988"/>
          </a:xfrm>
          <a:prstGeom prst="rect">
            <a:avLst/>
          </a:prstGeom>
        </p:spPr>
        <p:txBody>
          <a:bodyPr wrap="square">
            <a:spAutoFit/>
          </a:bodyPr>
          <a:lstStyle/>
          <a:p>
            <a:pPr marL="12700" marR="48895" indent="-12700" algn="just"/>
            <a:r>
              <a:rPr lang="es-ES" sz="2400" spc="-5" dirty="0">
                <a:solidFill>
                  <a:srgbClr val="171514"/>
                </a:solidFill>
                <a:latin typeface="Microsoft Sans Serif"/>
                <a:cs typeface="Microsoft Sans Serif"/>
              </a:rPr>
              <a:t>Cabe </a:t>
            </a:r>
            <a:r>
              <a:rPr lang="es-ES" sz="2400" spc="25" dirty="0">
                <a:solidFill>
                  <a:srgbClr val="171514"/>
                </a:solidFill>
                <a:latin typeface="Microsoft Sans Serif"/>
                <a:cs typeface="Microsoft Sans Serif"/>
              </a:rPr>
              <a:t>mencionar aquí </a:t>
            </a:r>
            <a:r>
              <a:rPr lang="es-ES" sz="2400" spc="30" dirty="0">
                <a:solidFill>
                  <a:srgbClr val="171514"/>
                </a:solidFill>
                <a:latin typeface="Microsoft Sans Serif"/>
                <a:cs typeface="Microsoft Sans Serif"/>
              </a:rPr>
              <a:t>que </a:t>
            </a:r>
            <a:r>
              <a:rPr lang="es-ES" sz="2400" spc="15" dirty="0">
                <a:solidFill>
                  <a:srgbClr val="171514"/>
                </a:solidFill>
                <a:latin typeface="Microsoft Sans Serif"/>
                <a:cs typeface="Microsoft Sans Serif"/>
              </a:rPr>
              <a:t>existen </a:t>
            </a:r>
            <a:r>
              <a:rPr lang="es-ES" sz="2400" spc="30" dirty="0">
                <a:solidFill>
                  <a:srgbClr val="171514"/>
                </a:solidFill>
                <a:latin typeface="Microsoft Sans Serif"/>
                <a:cs typeface="Microsoft Sans Serif"/>
              </a:rPr>
              <a:t>productos </a:t>
            </a:r>
            <a:r>
              <a:rPr lang="es-ES" sz="2400" spc="15" dirty="0">
                <a:solidFill>
                  <a:srgbClr val="171514"/>
                </a:solidFill>
                <a:latin typeface="Microsoft Sans Serif"/>
                <a:cs typeface="Microsoft Sans Serif"/>
              </a:rPr>
              <a:t>comerciales </a:t>
            </a:r>
            <a:r>
              <a:rPr lang="es-ES" sz="2400" spc="30" dirty="0">
                <a:solidFill>
                  <a:srgbClr val="171514"/>
                </a:solidFill>
                <a:latin typeface="Microsoft Sans Serif"/>
                <a:cs typeface="Microsoft Sans Serif"/>
              </a:rPr>
              <a:t>que </a:t>
            </a:r>
            <a:r>
              <a:rPr lang="es-ES" sz="2400" spc="25" dirty="0">
                <a:solidFill>
                  <a:srgbClr val="171514"/>
                </a:solidFill>
                <a:latin typeface="Microsoft Sans Serif"/>
                <a:cs typeface="Microsoft Sans Serif"/>
              </a:rPr>
              <a:t>cuando </a:t>
            </a:r>
            <a:r>
              <a:rPr lang="es-ES" sz="2400" spc="-5" dirty="0">
                <a:solidFill>
                  <a:srgbClr val="171514"/>
                </a:solidFill>
                <a:latin typeface="Microsoft Sans Serif"/>
                <a:cs typeface="Microsoft Sans Serif"/>
              </a:rPr>
              <a:t>se </a:t>
            </a:r>
            <a:r>
              <a:rPr lang="es-ES" sz="2400" spc="25" dirty="0">
                <a:solidFill>
                  <a:srgbClr val="171514"/>
                </a:solidFill>
                <a:latin typeface="Microsoft Sans Serif"/>
                <a:cs typeface="Microsoft Sans Serif"/>
              </a:rPr>
              <a:t>agregan </a:t>
            </a:r>
            <a:r>
              <a:rPr lang="es-ES" sz="2400" spc="10" dirty="0">
                <a:solidFill>
                  <a:srgbClr val="171514"/>
                </a:solidFill>
                <a:latin typeface="Microsoft Sans Serif"/>
                <a:cs typeface="Microsoft Sans Serif"/>
              </a:rPr>
              <a:t>al </a:t>
            </a:r>
            <a:r>
              <a:rPr lang="es-ES" sz="2400" spc="25" dirty="0">
                <a:solidFill>
                  <a:srgbClr val="171514"/>
                </a:solidFill>
                <a:latin typeface="Microsoft Sans Serif"/>
                <a:cs typeface="Microsoft Sans Serif"/>
              </a:rPr>
              <a:t>cemento </a:t>
            </a:r>
            <a:r>
              <a:rPr lang="es-ES" sz="2400" spc="20" dirty="0">
                <a:solidFill>
                  <a:srgbClr val="171514"/>
                </a:solidFill>
                <a:latin typeface="Microsoft Sans Serif"/>
                <a:cs typeface="Microsoft Sans Serif"/>
              </a:rPr>
              <a:t>en </a:t>
            </a:r>
            <a:r>
              <a:rPr lang="es-ES" sz="2400" spc="30" dirty="0">
                <a:solidFill>
                  <a:srgbClr val="171514"/>
                </a:solidFill>
                <a:latin typeface="Microsoft Sans Serif"/>
                <a:cs typeface="Microsoft Sans Serif"/>
              </a:rPr>
              <a:t>lugar </a:t>
            </a:r>
            <a:r>
              <a:rPr lang="es-ES" sz="2400" spc="20" dirty="0">
                <a:solidFill>
                  <a:srgbClr val="171514"/>
                </a:solidFill>
                <a:latin typeface="Microsoft Sans Serif"/>
                <a:cs typeface="Microsoft Sans Serif"/>
              </a:rPr>
              <a:t>de arena </a:t>
            </a:r>
            <a:r>
              <a:rPr lang="es-ES" sz="2400" spc="5" dirty="0">
                <a:solidFill>
                  <a:srgbClr val="171514"/>
                </a:solidFill>
                <a:latin typeface="Microsoft Sans Serif"/>
                <a:cs typeface="Microsoft Sans Serif"/>
              </a:rPr>
              <a:t>y </a:t>
            </a:r>
            <a:r>
              <a:rPr lang="es-ES" sz="2400" spc="20" dirty="0">
                <a:solidFill>
                  <a:srgbClr val="171514"/>
                </a:solidFill>
                <a:latin typeface="Microsoft Sans Serif"/>
                <a:cs typeface="Microsoft Sans Serif"/>
              </a:rPr>
              <a:t>agregados </a:t>
            </a:r>
            <a:r>
              <a:rPr lang="es-ES" sz="2400" spc="30" dirty="0">
                <a:solidFill>
                  <a:srgbClr val="171514"/>
                </a:solidFill>
                <a:latin typeface="Microsoft Sans Serif"/>
                <a:cs typeface="Microsoft Sans Serif"/>
              </a:rPr>
              <a:t>producen </a:t>
            </a:r>
            <a:r>
              <a:rPr lang="es-ES" sz="2400" spc="40" dirty="0">
                <a:solidFill>
                  <a:srgbClr val="171514"/>
                </a:solidFill>
                <a:latin typeface="Microsoft Sans Serif"/>
                <a:cs typeface="Microsoft Sans Serif"/>
              </a:rPr>
              <a:t>un </a:t>
            </a:r>
            <a:r>
              <a:rPr lang="es-ES" sz="2400" spc="25" dirty="0">
                <a:solidFill>
                  <a:srgbClr val="171514"/>
                </a:solidFill>
                <a:latin typeface="Microsoft Sans Serif"/>
                <a:cs typeface="Microsoft Sans Serif"/>
              </a:rPr>
              <a:t>concreto </a:t>
            </a:r>
            <a:r>
              <a:rPr lang="es-ES" sz="2400" spc="30" dirty="0">
                <a:solidFill>
                  <a:srgbClr val="171514"/>
                </a:solidFill>
                <a:latin typeface="Microsoft Sans Serif"/>
                <a:cs typeface="Microsoft Sans Serif"/>
              </a:rPr>
              <a:t>conductor </a:t>
            </a:r>
            <a:r>
              <a:rPr lang="es-ES" sz="2400" spc="5" dirty="0">
                <a:solidFill>
                  <a:srgbClr val="171514"/>
                </a:solidFill>
                <a:latin typeface="Microsoft Sans Serif"/>
                <a:cs typeface="Microsoft Sans Serif"/>
              </a:rPr>
              <a:t>cuya </a:t>
            </a:r>
            <a:r>
              <a:rPr lang="es-ES" sz="2400" spc="20" dirty="0">
                <a:solidFill>
                  <a:srgbClr val="171514"/>
                </a:solidFill>
                <a:latin typeface="Microsoft Sans Serif"/>
                <a:cs typeface="Microsoft Sans Serif"/>
              </a:rPr>
              <a:t>resistividad </a:t>
            </a:r>
            <a:r>
              <a:rPr lang="es-ES" sz="2400" spc="-5" dirty="0">
                <a:solidFill>
                  <a:srgbClr val="171514"/>
                </a:solidFill>
                <a:latin typeface="Microsoft Sans Serif"/>
                <a:cs typeface="Microsoft Sans Serif"/>
              </a:rPr>
              <a:t>es </a:t>
            </a:r>
            <a:r>
              <a:rPr lang="es-ES" sz="2400" spc="30" dirty="0">
                <a:solidFill>
                  <a:srgbClr val="171514"/>
                </a:solidFill>
                <a:latin typeface="Microsoft Sans Serif"/>
                <a:cs typeface="Microsoft Sans Serif"/>
              </a:rPr>
              <a:t>extremadamente </a:t>
            </a:r>
            <a:r>
              <a:rPr lang="es-ES" sz="2400" spc="10" dirty="0">
                <a:solidFill>
                  <a:srgbClr val="171514"/>
                </a:solidFill>
                <a:latin typeface="Microsoft Sans Serif"/>
                <a:cs typeface="Microsoft Sans Serif"/>
              </a:rPr>
              <a:t>baja.</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Uno</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esos </a:t>
            </a:r>
            <a:r>
              <a:rPr lang="es-ES" sz="2400" spc="30" dirty="0">
                <a:solidFill>
                  <a:srgbClr val="171514"/>
                </a:solidFill>
                <a:latin typeface="Microsoft Sans Serif"/>
                <a:cs typeface="Microsoft Sans Serif"/>
              </a:rPr>
              <a:t>productos</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es</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marconita.1que</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se</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mezcla,</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lugar</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arena,</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con</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cemento</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Portland </a:t>
            </a:r>
            <a:r>
              <a:rPr lang="es-ES" sz="2400" spc="35" dirty="0">
                <a:solidFill>
                  <a:srgbClr val="171514"/>
                </a:solidFill>
                <a:latin typeface="Microsoft Sans Serif"/>
                <a:cs typeface="Microsoft Sans Serif"/>
              </a:rPr>
              <a:t>común </a:t>
            </a:r>
            <a:r>
              <a:rPr lang="es-ES" sz="2400" spc="20" dirty="0">
                <a:solidFill>
                  <a:srgbClr val="171514"/>
                </a:solidFill>
                <a:latin typeface="Microsoft Sans Serif"/>
                <a:cs typeface="Microsoft Sans Serif"/>
              </a:rPr>
              <a:t>en </a:t>
            </a:r>
            <a:r>
              <a:rPr lang="es-ES" sz="2400" spc="30" dirty="0">
                <a:solidFill>
                  <a:srgbClr val="171514"/>
                </a:solidFill>
                <a:latin typeface="Microsoft Sans Serif"/>
                <a:cs typeface="Microsoft Sans Serif"/>
              </a:rPr>
              <a:t>una proporción </a:t>
            </a:r>
            <a:r>
              <a:rPr lang="es-ES" sz="2400" spc="20" dirty="0">
                <a:solidFill>
                  <a:srgbClr val="171514"/>
                </a:solidFill>
                <a:latin typeface="Microsoft Sans Serif"/>
                <a:cs typeface="Microsoft Sans Serif"/>
              </a:rPr>
              <a:t>de </a:t>
            </a:r>
            <a:r>
              <a:rPr lang="es-ES" sz="2400" spc="5" dirty="0">
                <a:solidFill>
                  <a:srgbClr val="171514"/>
                </a:solidFill>
                <a:latin typeface="Microsoft Sans Serif"/>
                <a:cs typeface="Microsoft Sans Serif"/>
              </a:rPr>
              <a:t>2:1 y </a:t>
            </a:r>
            <a:r>
              <a:rPr lang="es-ES" sz="2400" spc="25" dirty="0">
                <a:solidFill>
                  <a:srgbClr val="171514"/>
                </a:solidFill>
                <a:latin typeface="Microsoft Sans Serif"/>
                <a:cs typeface="Microsoft Sans Serif"/>
              </a:rPr>
              <a:t>luego </a:t>
            </a:r>
            <a:r>
              <a:rPr lang="es-ES" sz="2400" spc="20" dirty="0">
                <a:solidFill>
                  <a:srgbClr val="171514"/>
                </a:solidFill>
                <a:latin typeface="Microsoft Sans Serif"/>
                <a:cs typeface="Microsoft Sans Serif"/>
              </a:rPr>
              <a:t>con agua </a:t>
            </a:r>
            <a:r>
              <a:rPr lang="es-ES" sz="2400" spc="25" dirty="0">
                <a:solidFill>
                  <a:srgbClr val="171514"/>
                </a:solidFill>
                <a:latin typeface="Microsoft Sans Serif"/>
                <a:cs typeface="Microsoft Sans Serif"/>
              </a:rPr>
              <a:t>para </a:t>
            </a:r>
            <a:r>
              <a:rPr lang="es-ES" sz="2400" spc="40" dirty="0">
                <a:solidFill>
                  <a:srgbClr val="171514"/>
                </a:solidFill>
                <a:latin typeface="Microsoft Sans Serif"/>
                <a:cs typeface="Microsoft Sans Serif"/>
              </a:rPr>
              <a:t>formar </a:t>
            </a:r>
            <a:r>
              <a:rPr lang="es-ES" sz="2400" spc="30" dirty="0">
                <a:solidFill>
                  <a:srgbClr val="171514"/>
                </a:solidFill>
                <a:latin typeface="Microsoft Sans Serif"/>
                <a:cs typeface="Microsoft Sans Serif"/>
              </a:rPr>
              <a:t>una </a:t>
            </a:r>
            <a:r>
              <a:rPr lang="es-ES" sz="2400" spc="10" dirty="0">
                <a:solidFill>
                  <a:srgbClr val="171514"/>
                </a:solidFill>
                <a:latin typeface="Microsoft Sans Serif"/>
                <a:cs typeface="Microsoft Sans Serif"/>
              </a:rPr>
              <a:t>mezcla </a:t>
            </a:r>
            <a:r>
              <a:rPr lang="es-ES" sz="2400" spc="20" dirty="0">
                <a:solidFill>
                  <a:srgbClr val="171514"/>
                </a:solidFill>
                <a:latin typeface="Microsoft Sans Serif"/>
                <a:cs typeface="Microsoft Sans Serif"/>
              </a:rPr>
              <a:t>bastante </a:t>
            </a:r>
            <a:r>
              <a:rPr lang="es-ES" sz="2400" spc="-10" dirty="0">
                <a:solidFill>
                  <a:srgbClr val="171514"/>
                </a:solidFill>
                <a:latin typeface="Microsoft Sans Serif"/>
                <a:cs typeface="Microsoft Sans Serif"/>
              </a:rPr>
              <a:t>seca. </a:t>
            </a:r>
            <a:r>
              <a:rPr lang="es-ES" sz="2400" spc="15" dirty="0">
                <a:solidFill>
                  <a:srgbClr val="171514"/>
                </a:solidFill>
                <a:latin typeface="Microsoft Sans Serif"/>
                <a:cs typeface="Microsoft Sans Serif"/>
              </a:rPr>
              <a:t>Cuando </a:t>
            </a:r>
            <a:r>
              <a:rPr lang="es-ES" sz="2400" spc="-5" dirty="0">
                <a:solidFill>
                  <a:srgbClr val="171514"/>
                </a:solidFill>
                <a:latin typeface="Microsoft Sans Serif"/>
                <a:cs typeface="Microsoft Sans Serif"/>
              </a:rPr>
              <a:t>se </a:t>
            </a:r>
            <a:r>
              <a:rPr lang="es-ES" sz="2400" spc="10" dirty="0">
                <a:solidFill>
                  <a:srgbClr val="171514"/>
                </a:solidFill>
                <a:latin typeface="Microsoft Sans Serif"/>
                <a:cs typeface="Microsoft Sans Serif"/>
              </a:rPr>
              <a:t>usa </a:t>
            </a:r>
            <a:r>
              <a:rPr lang="es-ES" sz="2400" spc="20" dirty="0">
                <a:solidFill>
                  <a:srgbClr val="171514"/>
                </a:solidFill>
                <a:latin typeface="Microsoft Sans Serif"/>
                <a:cs typeface="Microsoft Sans Serif"/>
              </a:rPr>
              <a:t>con </a:t>
            </a:r>
            <a:r>
              <a:rPr lang="es-ES" sz="2400" spc="30" dirty="0">
                <a:solidFill>
                  <a:srgbClr val="171514"/>
                </a:solidFill>
                <a:latin typeface="Microsoft Sans Serif"/>
                <a:cs typeface="Microsoft Sans Serif"/>
              </a:rPr>
              <a:t>una </a:t>
            </a:r>
            <a:r>
              <a:rPr lang="es-ES" sz="2400" spc="15" dirty="0">
                <a:solidFill>
                  <a:srgbClr val="171514"/>
                </a:solidFill>
                <a:latin typeface="Microsoft Sans Serif"/>
                <a:cs typeface="Microsoft Sans Serif"/>
              </a:rPr>
              <a:t>jabalina </a:t>
            </a:r>
            <a:r>
              <a:rPr lang="es-ES" sz="2400" spc="20" dirty="0">
                <a:solidFill>
                  <a:srgbClr val="171514"/>
                </a:solidFill>
                <a:latin typeface="Microsoft Sans Serif"/>
                <a:cs typeface="Microsoft Sans Serif"/>
              </a:rPr>
              <a:t>de </a:t>
            </a:r>
            <a:r>
              <a:rPr lang="es-ES" sz="2400" spc="15" dirty="0">
                <a:solidFill>
                  <a:srgbClr val="171514"/>
                </a:solidFill>
                <a:latin typeface="Microsoft Sans Serif"/>
                <a:cs typeface="Microsoft Sans Serif"/>
              </a:rPr>
              <a:t>cobre, </a:t>
            </a:r>
            <a:r>
              <a:rPr lang="es-ES" sz="2400" spc="10" dirty="0">
                <a:solidFill>
                  <a:srgbClr val="171514"/>
                </a:solidFill>
                <a:latin typeface="Microsoft Sans Serif"/>
                <a:cs typeface="Microsoft Sans Serif"/>
              </a:rPr>
              <a:t>la mezcla </a:t>
            </a:r>
            <a:r>
              <a:rPr lang="es-ES" sz="2400" spc="-5" dirty="0">
                <a:solidFill>
                  <a:srgbClr val="171514"/>
                </a:solidFill>
                <a:latin typeface="Microsoft Sans Serif"/>
                <a:cs typeface="Microsoft Sans Serif"/>
              </a:rPr>
              <a:t>se </a:t>
            </a:r>
            <a:r>
              <a:rPr lang="es-ES" sz="2400" spc="25" dirty="0">
                <a:solidFill>
                  <a:srgbClr val="171514"/>
                </a:solidFill>
                <a:latin typeface="Microsoft Sans Serif"/>
                <a:cs typeface="Microsoft Sans Serif"/>
              </a:rPr>
              <a:t>adherirá </a:t>
            </a:r>
            <a:r>
              <a:rPr lang="es-ES" sz="2400" dirty="0">
                <a:solidFill>
                  <a:srgbClr val="171514"/>
                </a:solidFill>
                <a:latin typeface="Microsoft Sans Serif"/>
                <a:cs typeface="Microsoft Sans Serif"/>
              </a:rPr>
              <a:t>a </a:t>
            </a:r>
            <a:r>
              <a:rPr lang="es-ES" sz="2400" spc="10" dirty="0">
                <a:solidFill>
                  <a:srgbClr val="171514"/>
                </a:solidFill>
                <a:latin typeface="Microsoft Sans Serif"/>
                <a:cs typeface="Microsoft Sans Serif"/>
              </a:rPr>
              <a:t>la </a:t>
            </a:r>
            <a:r>
              <a:rPr lang="es-ES" sz="2400" spc="15" dirty="0">
                <a:solidFill>
                  <a:srgbClr val="171514"/>
                </a:solidFill>
                <a:latin typeface="Microsoft Sans Serif"/>
                <a:cs typeface="Microsoft Sans Serif"/>
              </a:rPr>
              <a:t>jabalina </a:t>
            </a:r>
            <a:r>
              <a:rPr lang="es-ES" sz="2400" spc="5" dirty="0">
                <a:solidFill>
                  <a:srgbClr val="171514"/>
                </a:solidFill>
                <a:latin typeface="Microsoft Sans Serif"/>
                <a:cs typeface="Microsoft Sans Serif"/>
              </a:rPr>
              <a:t>y </a:t>
            </a:r>
            <a:r>
              <a:rPr lang="es-ES" sz="2400" spc="30" dirty="0">
                <a:solidFill>
                  <a:srgbClr val="171514"/>
                </a:solidFill>
                <a:latin typeface="Microsoft Sans Serif"/>
                <a:cs typeface="Microsoft Sans Serif"/>
              </a:rPr>
              <a:t>adoptará una </a:t>
            </a:r>
            <a:r>
              <a:rPr lang="es-ES" sz="2400" spc="40" dirty="0">
                <a:solidFill>
                  <a:srgbClr val="171514"/>
                </a:solidFill>
                <a:latin typeface="Microsoft Sans Serif"/>
                <a:cs typeface="Microsoft Sans Serif"/>
              </a:rPr>
              <a:t>forma </a:t>
            </a:r>
            <a:r>
              <a:rPr lang="es-ES" sz="2400" spc="20" dirty="0">
                <a:solidFill>
                  <a:srgbClr val="171514"/>
                </a:solidFill>
                <a:latin typeface="Microsoft Sans Serif"/>
                <a:cs typeface="Microsoft Sans Serif"/>
              </a:rPr>
              <a:t>endurecida </a:t>
            </a:r>
            <a:r>
              <a:rPr lang="es-ES" sz="2400" spc="30" dirty="0">
                <a:solidFill>
                  <a:srgbClr val="171514"/>
                </a:solidFill>
                <a:latin typeface="Microsoft Sans Serif"/>
                <a:cs typeface="Microsoft Sans Serif"/>
              </a:rPr>
              <a:t>permanente</a:t>
            </a:r>
            <a:r>
              <a:rPr lang="es-ES" sz="2400" spc="-1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cuya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resistividad</a:t>
            </a:r>
            <a:r>
              <a:rPr lang="es-ES" sz="2400" spc="-5" dirty="0">
                <a:solidFill>
                  <a:srgbClr val="171514"/>
                </a:solidFill>
                <a:latin typeface="Microsoft Sans Serif"/>
                <a:cs typeface="Microsoft Sans Serif"/>
              </a:rPr>
              <a:t> es </a:t>
            </a:r>
            <a:r>
              <a:rPr lang="es-ES" sz="2400" spc="35" dirty="0">
                <a:solidFill>
                  <a:srgbClr val="171514"/>
                </a:solidFill>
                <a:latin typeface="Microsoft Sans Serif"/>
                <a:cs typeface="Microsoft Sans Serif"/>
              </a:rPr>
              <a:t>tan</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baja</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como</a:t>
            </a:r>
            <a:r>
              <a:rPr lang="es-ES" sz="2400" spc="-5"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0,1</a:t>
            </a:r>
            <a:r>
              <a:rPr lang="es-ES" sz="2400" spc="-5" dirty="0">
                <a:solidFill>
                  <a:srgbClr val="171514"/>
                </a:solidFill>
                <a:latin typeface="Microsoft Sans Serif"/>
                <a:cs typeface="Microsoft Sans Serif"/>
              </a:rPr>
              <a:t> </a:t>
            </a:r>
            <a:r>
              <a:rPr lang="es-ES" sz="2400" spc="15" dirty="0" err="1">
                <a:solidFill>
                  <a:srgbClr val="171514"/>
                </a:solidFill>
                <a:latin typeface="Microsoft Sans Serif"/>
                <a:cs typeface="Microsoft Sans Serif"/>
              </a:rPr>
              <a:t>Ω·m</a:t>
            </a:r>
            <a:r>
              <a:rPr lang="es-ES" sz="2400" spc="15" dirty="0">
                <a:solidFill>
                  <a:srgbClr val="171514"/>
                </a:solidFill>
                <a:latin typeface="Microsoft Sans Serif"/>
                <a:cs typeface="Microsoft Sans Serif"/>
              </a:rPr>
              <a:t>.</a:t>
            </a:r>
            <a:endParaRPr lang="es-ES" sz="2400" dirty="0">
              <a:latin typeface="Microsoft Sans Serif"/>
              <a:cs typeface="Microsoft Sans Serif"/>
            </a:endParaRPr>
          </a:p>
          <a:p>
            <a:pPr marL="12700" marR="5080" indent="-12700" algn="just"/>
            <a:r>
              <a:rPr lang="es-ES" sz="2400" spc="-30" dirty="0">
                <a:solidFill>
                  <a:srgbClr val="171514"/>
                </a:solidFill>
                <a:latin typeface="Microsoft Sans Serif"/>
                <a:cs typeface="Microsoft Sans Serif"/>
              </a:rPr>
              <a:t>El </a:t>
            </a:r>
            <a:r>
              <a:rPr lang="es-ES" sz="2400" spc="20" dirty="0">
                <a:solidFill>
                  <a:srgbClr val="171514"/>
                </a:solidFill>
                <a:latin typeface="Microsoft Sans Serif"/>
                <a:cs typeface="Microsoft Sans Serif"/>
              </a:rPr>
              <a:t>uso generalizado de barras de </a:t>
            </a:r>
            <a:r>
              <a:rPr lang="es-ES" sz="2400" spc="25" dirty="0">
                <a:solidFill>
                  <a:srgbClr val="171514"/>
                </a:solidFill>
                <a:latin typeface="Microsoft Sans Serif"/>
                <a:cs typeface="Microsoft Sans Serif"/>
              </a:rPr>
              <a:t>refuerzo </a:t>
            </a:r>
            <a:r>
              <a:rPr lang="es-ES" sz="2400" spc="20" dirty="0">
                <a:solidFill>
                  <a:srgbClr val="171514"/>
                </a:solidFill>
                <a:latin typeface="Microsoft Sans Serif"/>
                <a:cs typeface="Microsoft Sans Serif"/>
              </a:rPr>
              <a:t>de </a:t>
            </a:r>
            <a:r>
              <a:rPr lang="es-ES" sz="2400" spc="15" dirty="0">
                <a:solidFill>
                  <a:srgbClr val="171514"/>
                </a:solidFill>
                <a:latin typeface="Microsoft Sans Serif"/>
                <a:cs typeface="Microsoft Sans Serif"/>
              </a:rPr>
              <a:t>acero </a:t>
            </a:r>
            <a:r>
              <a:rPr lang="es-ES" sz="2400" spc="20" dirty="0">
                <a:solidFill>
                  <a:srgbClr val="171514"/>
                </a:solidFill>
                <a:latin typeface="Microsoft Sans Serif"/>
                <a:cs typeface="Microsoft Sans Serif"/>
              </a:rPr>
              <a:t>en </a:t>
            </a:r>
            <a:r>
              <a:rPr lang="es-ES" sz="2400" spc="25" dirty="0">
                <a:solidFill>
                  <a:srgbClr val="171514"/>
                </a:solidFill>
                <a:latin typeface="Microsoft Sans Serif"/>
                <a:cs typeface="Microsoft Sans Serif"/>
              </a:rPr>
              <a:t>cimientos </a:t>
            </a:r>
            <a:r>
              <a:rPr lang="es-ES" sz="2400" spc="5" dirty="0">
                <a:solidFill>
                  <a:srgbClr val="171514"/>
                </a:solidFill>
                <a:latin typeface="Microsoft Sans Serif"/>
                <a:cs typeface="Microsoft Sans Serif"/>
              </a:rPr>
              <a:t>y </a:t>
            </a:r>
            <a:r>
              <a:rPr lang="es-ES" sz="2400" spc="10" dirty="0">
                <a:solidFill>
                  <a:srgbClr val="171514"/>
                </a:solidFill>
                <a:latin typeface="Microsoft Sans Serif"/>
                <a:cs typeface="Microsoft Sans Serif"/>
              </a:rPr>
              <a:t>zapatas </a:t>
            </a:r>
            <a:r>
              <a:rPr lang="es-ES" sz="2400" spc="20" dirty="0">
                <a:solidFill>
                  <a:srgbClr val="171514"/>
                </a:solidFill>
                <a:latin typeface="Microsoft Sans Serif"/>
                <a:cs typeface="Microsoft Sans Serif"/>
              </a:rPr>
              <a:t>de </a:t>
            </a:r>
            <a:r>
              <a:rPr lang="es-ES" sz="2400" spc="40" dirty="0">
                <a:solidFill>
                  <a:srgbClr val="171514"/>
                </a:solidFill>
                <a:latin typeface="Microsoft Sans Serif"/>
                <a:cs typeface="Microsoft Sans Serif"/>
              </a:rPr>
              <a:t>hormigón </a:t>
            </a:r>
            <a:r>
              <a:rPr lang="es-ES" sz="2400" spc="30" dirty="0">
                <a:solidFill>
                  <a:srgbClr val="171514"/>
                </a:solidFill>
                <a:latin typeface="Microsoft Sans Serif"/>
                <a:cs typeface="Microsoft Sans Serif"/>
              </a:rPr>
              <a:t>proporciona </a:t>
            </a:r>
            <a:r>
              <a:rPr lang="es-ES" sz="2400" spc="40" dirty="0">
                <a:solidFill>
                  <a:srgbClr val="171514"/>
                </a:solidFill>
                <a:latin typeface="Microsoft Sans Serif"/>
                <a:cs typeface="Microsoft Sans Serif"/>
              </a:rPr>
              <a:t>un </a:t>
            </a:r>
            <a:r>
              <a:rPr lang="es-ES" sz="2400" spc="30" dirty="0">
                <a:solidFill>
                  <a:srgbClr val="171514"/>
                </a:solidFill>
                <a:latin typeface="Microsoft Sans Serif"/>
                <a:cs typeface="Microsoft Sans Serif"/>
              </a:rPr>
              <a:t>suministro </a:t>
            </a:r>
            <a:r>
              <a:rPr lang="es-ES" sz="2400" spc="20" dirty="0">
                <a:solidFill>
                  <a:srgbClr val="171514"/>
                </a:solidFill>
                <a:latin typeface="Microsoft Sans Serif"/>
                <a:cs typeface="Microsoft Sans Serif"/>
              </a:rPr>
              <a:t>listo </a:t>
            </a:r>
            <a:r>
              <a:rPr lang="es-ES" sz="2400" spc="25" dirty="0">
                <a:solidFill>
                  <a:srgbClr val="171514"/>
                </a:solidFill>
                <a:latin typeface="Microsoft Sans Serif"/>
                <a:cs typeface="Microsoft Sans Serif"/>
              </a:rPr>
              <a:t>para </a:t>
            </a:r>
            <a:r>
              <a:rPr lang="es-ES" sz="2400" spc="20" dirty="0">
                <a:solidFill>
                  <a:srgbClr val="171514"/>
                </a:solidFill>
                <a:latin typeface="Microsoft Sans Serif"/>
                <a:cs typeface="Microsoft Sans Serif"/>
              </a:rPr>
              <a:t>usar de electrodos de puesta </a:t>
            </a:r>
            <a:r>
              <a:rPr lang="es-ES" sz="2400" dirty="0">
                <a:solidFill>
                  <a:srgbClr val="171514"/>
                </a:solidFill>
                <a:latin typeface="Microsoft Sans Serif"/>
                <a:cs typeface="Microsoft Sans Serif"/>
              </a:rPr>
              <a:t>a </a:t>
            </a:r>
            <a:r>
              <a:rPr lang="es-ES" sz="2400" spc="30" dirty="0">
                <a:solidFill>
                  <a:srgbClr val="171514"/>
                </a:solidFill>
                <a:latin typeface="Microsoft Sans Serif"/>
                <a:cs typeface="Microsoft Sans Serif"/>
              </a:rPr>
              <a:t>tierra </a:t>
            </a:r>
            <a:r>
              <a:rPr lang="es-ES" sz="2400" spc="20" dirty="0">
                <a:solidFill>
                  <a:srgbClr val="171514"/>
                </a:solidFill>
                <a:latin typeface="Microsoft Sans Serif"/>
                <a:cs typeface="Microsoft Sans Serif"/>
              </a:rPr>
              <a:t>en </a:t>
            </a:r>
            <a:r>
              <a:rPr lang="es-ES" sz="2400" spc="25" dirty="0">
                <a:solidFill>
                  <a:srgbClr val="171514"/>
                </a:solidFill>
                <a:latin typeface="Microsoft Sans Serif"/>
                <a:cs typeface="Microsoft Sans Serif"/>
              </a:rPr>
              <a:t>estructuras </a:t>
            </a:r>
            <a:r>
              <a:rPr lang="es-ES" sz="2400" spc="30" dirty="0">
                <a:solidFill>
                  <a:srgbClr val="171514"/>
                </a:solidFill>
                <a:latin typeface="Microsoft Sans Serif"/>
                <a:cs typeface="Microsoft Sans Serif"/>
              </a:rPr>
              <a:t>que </a:t>
            </a:r>
            <a:r>
              <a:rPr lang="es-ES" sz="2400" spc="20" dirty="0">
                <a:solidFill>
                  <a:srgbClr val="171514"/>
                </a:solidFill>
                <a:latin typeface="Microsoft Sans Serif"/>
                <a:cs typeface="Microsoft Sans Serif"/>
              </a:rPr>
              <a:t>utilizan </a:t>
            </a:r>
            <a:r>
              <a:rPr lang="es-ES" sz="2400" spc="10" dirty="0">
                <a:solidFill>
                  <a:srgbClr val="171514"/>
                </a:solidFill>
                <a:latin typeface="Microsoft Sans Serif"/>
                <a:cs typeface="Microsoft Sans Serif"/>
              </a:rPr>
              <a:t>esta </a:t>
            </a:r>
            <a:r>
              <a:rPr lang="es-ES" sz="2400" spc="20" dirty="0">
                <a:solidFill>
                  <a:srgbClr val="171514"/>
                </a:solidFill>
                <a:latin typeface="Microsoft Sans Serif"/>
                <a:cs typeface="Microsoft Sans Serif"/>
              </a:rPr>
              <a:t>construcción. </a:t>
            </a:r>
          </a:p>
        </p:txBody>
      </p:sp>
      <p:pic>
        <p:nvPicPr>
          <p:cNvPr id="3" name="Imagen 2"/>
          <p:cNvPicPr>
            <a:picLocks noChangeAspect="1"/>
          </p:cNvPicPr>
          <p:nvPr/>
        </p:nvPicPr>
        <p:blipFill>
          <a:blip r:embed="rId2"/>
          <a:stretch>
            <a:fillRect/>
          </a:stretch>
        </p:blipFill>
        <p:spPr>
          <a:xfrm>
            <a:off x="8251825" y="3451225"/>
            <a:ext cx="6477000" cy="4191000"/>
          </a:xfrm>
          <a:prstGeom prst="rect">
            <a:avLst/>
          </a:prstGeom>
        </p:spPr>
      </p:pic>
      <p:sp>
        <p:nvSpPr>
          <p:cNvPr id="4" name="Rectángulo 3"/>
          <p:cNvSpPr/>
          <p:nvPr/>
        </p:nvSpPr>
        <p:spPr>
          <a:xfrm>
            <a:off x="8496383" y="7642225"/>
            <a:ext cx="5911683" cy="400110"/>
          </a:xfrm>
          <a:prstGeom prst="rect">
            <a:avLst/>
          </a:prstGeom>
        </p:spPr>
        <p:txBody>
          <a:bodyPr wrap="none">
            <a:spAutoFit/>
          </a:bodyPr>
          <a:lstStyle/>
          <a:p>
            <a:pPr algn="ctr"/>
            <a:r>
              <a:rPr lang="es-ES" sz="2000" b="1" dirty="0" smtClean="0"/>
              <a:t>FIGURA 5.8 Barra revestida de hormigón [NEC 250.52].</a:t>
            </a:r>
            <a:endParaRPr lang="es-ES" sz="2000" b="1" dirty="0"/>
          </a:p>
        </p:txBody>
      </p:sp>
    </p:spTree>
    <p:extLst>
      <p:ext uri="{BB962C8B-B14F-4D97-AF65-F5344CB8AC3E}">
        <p14:creationId xmlns:p14="http://schemas.microsoft.com/office/powerpoint/2010/main" val="151656200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0" name="object 90"/>
          <p:cNvSpPr txBox="1"/>
          <p:nvPr/>
        </p:nvSpPr>
        <p:spPr>
          <a:xfrm>
            <a:off x="327025" y="250825"/>
            <a:ext cx="7086600" cy="8661345"/>
          </a:xfrm>
          <a:prstGeom prst="rect">
            <a:avLst/>
          </a:prstGeom>
        </p:spPr>
        <p:txBody>
          <a:bodyPr vert="horz" wrap="square" lIns="0" tIns="12700" rIns="0" bIns="0" rtlCol="0">
            <a:spAutoFit/>
          </a:bodyPr>
          <a:lstStyle/>
          <a:p>
            <a:pPr marL="0" lvl="3" algn="just">
              <a:spcBef>
                <a:spcPts val="525"/>
              </a:spcBef>
            </a:pPr>
            <a:r>
              <a:rPr lang="es-ES" sz="2300" b="1" spc="15" dirty="0" smtClean="0">
                <a:solidFill>
                  <a:srgbClr val="171514"/>
                </a:solidFill>
                <a:latin typeface="Arial"/>
                <a:cs typeface="Arial"/>
              </a:rPr>
              <a:t>2.3	</a:t>
            </a:r>
            <a:r>
              <a:rPr sz="2300" b="1" spc="15" dirty="0" err="1" smtClean="0">
                <a:solidFill>
                  <a:srgbClr val="171514"/>
                </a:solidFill>
                <a:latin typeface="Arial"/>
                <a:cs typeface="Arial"/>
              </a:rPr>
              <a:t>Tuberías</a:t>
            </a:r>
            <a:r>
              <a:rPr sz="2300" b="1" spc="-30" dirty="0" smtClean="0">
                <a:solidFill>
                  <a:srgbClr val="171514"/>
                </a:solidFill>
                <a:latin typeface="Arial"/>
                <a:cs typeface="Arial"/>
              </a:rPr>
              <a:t> </a:t>
            </a:r>
            <a:r>
              <a:rPr sz="2300" b="1" spc="20" dirty="0">
                <a:solidFill>
                  <a:srgbClr val="171514"/>
                </a:solidFill>
                <a:latin typeface="Arial"/>
                <a:cs typeface="Arial"/>
              </a:rPr>
              <a:t>de</a:t>
            </a:r>
            <a:r>
              <a:rPr sz="2300" b="1" spc="-30" dirty="0">
                <a:solidFill>
                  <a:srgbClr val="171514"/>
                </a:solidFill>
                <a:latin typeface="Arial"/>
                <a:cs typeface="Arial"/>
              </a:rPr>
              <a:t> </a:t>
            </a:r>
            <a:r>
              <a:rPr sz="2300" b="1" spc="30" dirty="0">
                <a:solidFill>
                  <a:srgbClr val="171514"/>
                </a:solidFill>
                <a:latin typeface="Arial"/>
                <a:cs typeface="Arial"/>
              </a:rPr>
              <a:t>agua</a:t>
            </a:r>
            <a:r>
              <a:rPr sz="2300" b="1" spc="-30" dirty="0">
                <a:solidFill>
                  <a:srgbClr val="171514"/>
                </a:solidFill>
                <a:latin typeface="Arial"/>
                <a:cs typeface="Arial"/>
              </a:rPr>
              <a:t> </a:t>
            </a:r>
            <a:r>
              <a:rPr sz="2300" b="1" spc="10" dirty="0">
                <a:solidFill>
                  <a:srgbClr val="171514"/>
                </a:solidFill>
                <a:latin typeface="Arial"/>
                <a:cs typeface="Arial"/>
              </a:rPr>
              <a:t>y</a:t>
            </a:r>
            <a:r>
              <a:rPr sz="2300" b="1" spc="-30" dirty="0">
                <a:solidFill>
                  <a:srgbClr val="171514"/>
                </a:solidFill>
                <a:latin typeface="Arial"/>
                <a:cs typeface="Arial"/>
              </a:rPr>
              <a:t> </a:t>
            </a:r>
            <a:r>
              <a:rPr sz="2300" b="1" dirty="0">
                <a:solidFill>
                  <a:srgbClr val="171514"/>
                </a:solidFill>
                <a:latin typeface="Arial"/>
                <a:cs typeface="Arial"/>
              </a:rPr>
              <a:t>gas</a:t>
            </a:r>
            <a:endParaRPr sz="2300" dirty="0">
              <a:latin typeface="Arial"/>
              <a:cs typeface="Arial"/>
            </a:endParaRPr>
          </a:p>
          <a:p>
            <a:pPr marR="5080" algn="just">
              <a:spcBef>
                <a:spcPts val="165"/>
              </a:spcBef>
            </a:pPr>
            <a:r>
              <a:rPr sz="2300" spc="-50" dirty="0">
                <a:solidFill>
                  <a:srgbClr val="171514"/>
                </a:solidFill>
                <a:latin typeface="Microsoft Sans Serif"/>
                <a:cs typeface="Microsoft Sans Serif"/>
              </a:rPr>
              <a:t>Es</a:t>
            </a:r>
            <a:r>
              <a:rPr sz="2300" spc="-5" dirty="0">
                <a:solidFill>
                  <a:srgbClr val="171514"/>
                </a:solidFill>
                <a:latin typeface="Microsoft Sans Serif"/>
                <a:cs typeface="Microsoft Sans Serif"/>
              </a:rPr>
              <a:t> </a:t>
            </a:r>
            <a:r>
              <a:rPr sz="2300" spc="20" dirty="0">
                <a:solidFill>
                  <a:srgbClr val="171514"/>
                </a:solidFill>
                <a:latin typeface="Microsoft Sans Serif"/>
                <a:cs typeface="Microsoft Sans Serif"/>
              </a:rPr>
              <a:t>posible</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utilizar</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tuberías</a:t>
            </a:r>
            <a:r>
              <a:rPr sz="2300" spc="-5" dirty="0">
                <a:solidFill>
                  <a:srgbClr val="171514"/>
                </a:solidFill>
                <a:latin typeface="Microsoft Sans Serif"/>
                <a:cs typeface="Microsoft Sans Serif"/>
              </a:rPr>
              <a:t> </a:t>
            </a:r>
            <a:r>
              <a:rPr sz="2300" spc="20" dirty="0">
                <a:solidFill>
                  <a:srgbClr val="171514"/>
                </a:solidFill>
                <a:latin typeface="Microsoft Sans Serif"/>
                <a:cs typeface="Microsoft Sans Serif"/>
              </a:rPr>
              <a:t>de</a:t>
            </a:r>
            <a:r>
              <a:rPr sz="2300" dirty="0">
                <a:solidFill>
                  <a:srgbClr val="171514"/>
                </a:solidFill>
                <a:latin typeface="Microsoft Sans Serif"/>
                <a:cs typeface="Microsoft Sans Serif"/>
              </a:rPr>
              <a:t> </a:t>
            </a:r>
            <a:r>
              <a:rPr sz="2300" spc="20" dirty="0" err="1">
                <a:solidFill>
                  <a:srgbClr val="171514"/>
                </a:solidFill>
                <a:latin typeface="Microsoft Sans Serif"/>
                <a:cs typeface="Microsoft Sans Serif"/>
              </a:rPr>
              <a:t>agua</a:t>
            </a:r>
            <a:r>
              <a:rPr sz="2300" dirty="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como</a:t>
            </a:r>
            <a:r>
              <a:rPr lang="es-ES" sz="2300" spc="25" dirty="0" smtClean="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electrodos</a:t>
            </a:r>
            <a:r>
              <a:rPr sz="2300" spc="-5" dirty="0" smtClean="0">
                <a:solidFill>
                  <a:srgbClr val="171514"/>
                </a:solidFill>
                <a:latin typeface="Microsoft Sans Serif"/>
                <a:cs typeface="Microsoft Sans Serif"/>
              </a:rPr>
              <a:t> </a:t>
            </a:r>
            <a:r>
              <a:rPr lang="es-ES" sz="2300" i="1" spc="25" dirty="0" smtClean="0">
                <a:solidFill>
                  <a:srgbClr val="171514"/>
                </a:solidFill>
                <a:latin typeface="Arial"/>
                <a:cs typeface="Arial"/>
              </a:rPr>
              <a:t>auxiliares </a:t>
            </a:r>
            <a:r>
              <a:rPr sz="2300" spc="20" dirty="0" smtClean="0">
                <a:solidFill>
                  <a:srgbClr val="171514"/>
                </a:solidFill>
                <a:latin typeface="Microsoft Sans Serif"/>
                <a:cs typeface="Microsoft Sans Serif"/>
              </a:rPr>
              <a:t>de</a:t>
            </a:r>
            <a:r>
              <a:rPr sz="2300" dirty="0" smtClean="0">
                <a:solidFill>
                  <a:srgbClr val="171514"/>
                </a:solidFill>
                <a:latin typeface="Microsoft Sans Serif"/>
                <a:cs typeface="Microsoft Sans Serif"/>
              </a:rPr>
              <a:t> </a:t>
            </a:r>
            <a:r>
              <a:rPr sz="2300" spc="20" dirty="0">
                <a:solidFill>
                  <a:srgbClr val="171514"/>
                </a:solidFill>
                <a:latin typeface="Microsoft Sans Serif"/>
                <a:cs typeface="Microsoft Sans Serif"/>
              </a:rPr>
              <a:t>puesta</a:t>
            </a:r>
            <a:r>
              <a:rPr sz="2300" dirty="0">
                <a:solidFill>
                  <a:srgbClr val="171514"/>
                </a:solidFill>
                <a:latin typeface="Microsoft Sans Serif"/>
                <a:cs typeface="Microsoft Sans Serif"/>
              </a:rPr>
              <a:t> a</a:t>
            </a:r>
            <a:r>
              <a:rPr sz="2300" spc="-5" dirty="0">
                <a:solidFill>
                  <a:srgbClr val="171514"/>
                </a:solidFill>
                <a:latin typeface="Microsoft Sans Serif"/>
                <a:cs typeface="Microsoft Sans Serif"/>
              </a:rPr>
              <a:t> </a:t>
            </a:r>
            <a:r>
              <a:rPr sz="2300" spc="30" dirty="0">
                <a:solidFill>
                  <a:srgbClr val="171514"/>
                </a:solidFill>
                <a:latin typeface="Microsoft Sans Serif"/>
                <a:cs typeface="Microsoft Sans Serif"/>
              </a:rPr>
              <a:t>tierra</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siempre</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que</a:t>
            </a:r>
            <a:r>
              <a:rPr sz="2300" dirty="0">
                <a:solidFill>
                  <a:srgbClr val="171514"/>
                </a:solidFill>
                <a:latin typeface="Microsoft Sans Serif"/>
                <a:cs typeface="Microsoft Sans Serif"/>
              </a:rPr>
              <a:t> </a:t>
            </a:r>
            <a:r>
              <a:rPr sz="2300" spc="-5" dirty="0">
                <a:solidFill>
                  <a:srgbClr val="171514"/>
                </a:solidFill>
                <a:latin typeface="Microsoft Sans Serif"/>
                <a:cs typeface="Microsoft Sans Serif"/>
              </a:rPr>
              <a:t>se </a:t>
            </a:r>
            <a:r>
              <a:rPr sz="2300" spc="25" dirty="0" err="1" smtClean="0">
                <a:solidFill>
                  <a:srgbClr val="171514"/>
                </a:solidFill>
                <a:latin typeface="Microsoft Sans Serif"/>
                <a:cs typeface="Microsoft Sans Serif"/>
              </a:rPr>
              <a:t>cumplan</a:t>
            </a:r>
            <a:r>
              <a:rPr lang="es-ES" sz="2300" spc="25" dirty="0" smtClean="0">
                <a:solidFill>
                  <a:srgbClr val="171514"/>
                </a:solidFill>
                <a:latin typeface="Microsoft Sans Serif"/>
                <a:cs typeface="Microsoft Sans Serif"/>
              </a:rPr>
              <a:t> </a:t>
            </a:r>
            <a:r>
              <a:rPr sz="2300" dirty="0" smtClean="0">
                <a:solidFill>
                  <a:srgbClr val="171514"/>
                </a:solidFill>
                <a:latin typeface="Microsoft Sans Serif"/>
                <a:cs typeface="Microsoft Sans Serif"/>
              </a:rPr>
              <a:t>las</a:t>
            </a:r>
            <a:r>
              <a:rPr sz="2300" spc="-10" dirty="0" smtClean="0">
                <a:solidFill>
                  <a:srgbClr val="171514"/>
                </a:solidFill>
                <a:latin typeface="Microsoft Sans Serif"/>
                <a:cs typeface="Microsoft Sans Serif"/>
              </a:rPr>
              <a:t> </a:t>
            </a:r>
            <a:r>
              <a:rPr sz="2300" spc="20" dirty="0">
                <a:solidFill>
                  <a:srgbClr val="171514"/>
                </a:solidFill>
                <a:latin typeface="Microsoft Sans Serif"/>
                <a:cs typeface="Microsoft Sans Serif"/>
              </a:rPr>
              <a:t>siguientes</a:t>
            </a:r>
            <a:r>
              <a:rPr sz="2300" spc="-5" dirty="0">
                <a:solidFill>
                  <a:srgbClr val="171514"/>
                </a:solidFill>
                <a:latin typeface="Microsoft Sans Serif"/>
                <a:cs typeface="Microsoft Sans Serif"/>
              </a:rPr>
              <a:t> </a:t>
            </a:r>
            <a:r>
              <a:rPr sz="2300" spc="15" dirty="0">
                <a:solidFill>
                  <a:srgbClr val="171514"/>
                </a:solidFill>
                <a:latin typeface="Microsoft Sans Serif"/>
                <a:cs typeface="Microsoft Sans Serif"/>
              </a:rPr>
              <a:t>condiciones</a:t>
            </a:r>
            <a:r>
              <a:rPr sz="2300" spc="15" dirty="0">
                <a:solidFill>
                  <a:srgbClr val="171514"/>
                </a:solidFill>
                <a:latin typeface="Microsoft Sans Serif"/>
                <a:cs typeface="Microsoft Sans Serif"/>
              </a:rPr>
              <a:t>:</a:t>
            </a:r>
            <a:endParaRPr sz="2300" dirty="0">
              <a:latin typeface="Microsoft Sans Serif"/>
              <a:cs typeface="Microsoft Sans Serif"/>
            </a:endParaRPr>
          </a:p>
          <a:p>
            <a:pPr marL="914400" lvl="5" indent="-457200" algn="just">
              <a:spcBef>
                <a:spcPts val="545"/>
              </a:spcBef>
              <a:buFont typeface="+mj-lt"/>
              <a:buAutoNum type="arabicPeriod"/>
            </a:pPr>
            <a:r>
              <a:rPr sz="2300" b="1" spc="-15" dirty="0" smtClean="0">
                <a:solidFill>
                  <a:srgbClr val="171514"/>
                </a:solidFill>
                <a:latin typeface="Microsoft Sans Serif"/>
                <a:cs typeface="Microsoft Sans Serif"/>
              </a:rPr>
              <a:t>Las</a:t>
            </a:r>
            <a:r>
              <a:rPr sz="2300" b="1" spc="-20" dirty="0" smtClean="0">
                <a:solidFill>
                  <a:srgbClr val="171514"/>
                </a:solidFill>
                <a:latin typeface="Microsoft Sans Serif"/>
                <a:cs typeface="Microsoft Sans Serif"/>
              </a:rPr>
              <a:t> </a:t>
            </a:r>
            <a:r>
              <a:rPr sz="2300" b="1" spc="25" dirty="0">
                <a:solidFill>
                  <a:srgbClr val="171514"/>
                </a:solidFill>
                <a:latin typeface="Microsoft Sans Serif"/>
                <a:cs typeface="Microsoft Sans Serif"/>
              </a:rPr>
              <a:t>tuberías</a:t>
            </a:r>
            <a:r>
              <a:rPr sz="2300" b="1" spc="-15"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son</a:t>
            </a:r>
            <a:r>
              <a:rPr sz="2300" b="1" spc="-20"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metálicas</a:t>
            </a:r>
            <a:endParaRPr sz="2300" b="1" dirty="0">
              <a:latin typeface="Microsoft Sans Serif"/>
              <a:cs typeface="Microsoft Sans Serif"/>
            </a:endParaRPr>
          </a:p>
          <a:p>
            <a:pPr marL="914400" lvl="5" indent="-457200" algn="just">
              <a:spcBef>
                <a:spcPts val="360"/>
              </a:spcBef>
              <a:buFont typeface="+mj-lt"/>
              <a:buAutoNum type="arabicPeriod"/>
            </a:pPr>
            <a:r>
              <a:rPr sz="2300" b="1" spc="-15" dirty="0">
                <a:solidFill>
                  <a:srgbClr val="171514"/>
                </a:solidFill>
                <a:latin typeface="Microsoft Sans Serif"/>
                <a:cs typeface="Microsoft Sans Serif"/>
              </a:rPr>
              <a:t>Las</a:t>
            </a:r>
            <a:r>
              <a:rPr sz="2300" b="1" spc="-5"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tuberías</a:t>
            </a:r>
            <a:r>
              <a:rPr sz="2300" b="1"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están</a:t>
            </a:r>
            <a:r>
              <a:rPr sz="2300" b="1" spc="-5"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enterradas</a:t>
            </a:r>
            <a:r>
              <a:rPr sz="2300" b="1"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en</a:t>
            </a:r>
            <a:r>
              <a:rPr sz="2300" b="1"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el</a:t>
            </a:r>
            <a:r>
              <a:rPr sz="2300" b="1" spc="-5"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suelo</a:t>
            </a:r>
            <a:r>
              <a:rPr sz="2300" b="1" dirty="0">
                <a:solidFill>
                  <a:srgbClr val="171514"/>
                </a:solidFill>
                <a:latin typeface="Microsoft Sans Serif"/>
                <a:cs typeface="Microsoft Sans Serif"/>
              </a:rPr>
              <a:t> </a:t>
            </a:r>
            <a:r>
              <a:rPr sz="2300" b="1" spc="5" dirty="0">
                <a:solidFill>
                  <a:srgbClr val="171514"/>
                </a:solidFill>
                <a:latin typeface="Microsoft Sans Serif"/>
                <a:cs typeface="Microsoft Sans Serif"/>
              </a:rPr>
              <a:t>y</a:t>
            </a:r>
            <a:r>
              <a:rPr sz="2300" b="1" spc="-5"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la</a:t>
            </a:r>
            <a:r>
              <a:rPr sz="2300" b="1" dirty="0">
                <a:solidFill>
                  <a:srgbClr val="171514"/>
                </a:solidFill>
                <a:latin typeface="Microsoft Sans Serif"/>
                <a:cs typeface="Microsoft Sans Serif"/>
              </a:rPr>
              <a:t> </a:t>
            </a:r>
            <a:r>
              <a:rPr sz="2300" b="1" spc="35" dirty="0">
                <a:solidFill>
                  <a:srgbClr val="171514"/>
                </a:solidFill>
                <a:latin typeface="Microsoft Sans Serif"/>
                <a:cs typeface="Microsoft Sans Serif"/>
              </a:rPr>
              <a:t>longitud</a:t>
            </a:r>
            <a:r>
              <a:rPr sz="2300" b="1" dirty="0">
                <a:solidFill>
                  <a:srgbClr val="171514"/>
                </a:solidFill>
                <a:latin typeface="Microsoft Sans Serif"/>
                <a:cs typeface="Microsoft Sans Serif"/>
              </a:rPr>
              <a:t> </a:t>
            </a:r>
            <a:r>
              <a:rPr sz="2300" b="1" spc="30" dirty="0">
                <a:solidFill>
                  <a:srgbClr val="171514"/>
                </a:solidFill>
                <a:latin typeface="Microsoft Sans Serif"/>
                <a:cs typeface="Microsoft Sans Serif"/>
              </a:rPr>
              <a:t>enterrada</a:t>
            </a:r>
            <a:r>
              <a:rPr sz="2300" b="1" spc="-5"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supera</a:t>
            </a:r>
            <a:r>
              <a:rPr sz="2300" b="1"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los</a:t>
            </a:r>
            <a:r>
              <a:rPr sz="2300" b="1" spc="-5"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3</a:t>
            </a:r>
            <a:r>
              <a:rPr sz="2300" b="1" dirty="0">
                <a:solidFill>
                  <a:srgbClr val="171514"/>
                </a:solidFill>
                <a:latin typeface="Microsoft Sans Serif"/>
                <a:cs typeface="Microsoft Sans Serif"/>
              </a:rPr>
              <a:t> </a:t>
            </a:r>
            <a:r>
              <a:rPr sz="2300" b="1" spc="30" dirty="0">
                <a:solidFill>
                  <a:srgbClr val="171514"/>
                </a:solidFill>
                <a:latin typeface="Microsoft Sans Serif"/>
                <a:cs typeface="Microsoft Sans Serif"/>
              </a:rPr>
              <a:t>m.</a:t>
            </a:r>
            <a:endParaRPr sz="2300" b="1" dirty="0">
              <a:latin typeface="Microsoft Sans Serif"/>
              <a:cs typeface="Microsoft Sans Serif"/>
            </a:endParaRPr>
          </a:p>
          <a:p>
            <a:pPr marL="914400" marR="125730" lvl="5" indent="-457200" algn="just">
              <a:spcBef>
                <a:spcPts val="100"/>
              </a:spcBef>
              <a:buFont typeface="+mj-lt"/>
              <a:buAutoNum type="arabicPeriod"/>
            </a:pPr>
            <a:r>
              <a:rPr sz="2300" b="1" spc="5" dirty="0">
                <a:solidFill>
                  <a:srgbClr val="171514"/>
                </a:solidFill>
                <a:latin typeface="Microsoft Sans Serif"/>
                <a:cs typeface="Microsoft Sans Serif"/>
              </a:rPr>
              <a:t>Hay</a:t>
            </a:r>
            <a:r>
              <a:rPr sz="2300" b="1"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continuidad</a:t>
            </a:r>
            <a:r>
              <a:rPr sz="2300" b="1"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eléctrica.</a:t>
            </a:r>
            <a:r>
              <a:rPr sz="2300" b="1"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En</a:t>
            </a:r>
            <a:r>
              <a:rPr sz="2300" b="1" dirty="0">
                <a:solidFill>
                  <a:srgbClr val="171514"/>
                </a:solidFill>
                <a:latin typeface="Microsoft Sans Serif"/>
                <a:cs typeface="Microsoft Sans Serif"/>
              </a:rPr>
              <a:t> caso </a:t>
            </a:r>
            <a:r>
              <a:rPr sz="2300" b="1" spc="20" dirty="0">
                <a:solidFill>
                  <a:srgbClr val="171514"/>
                </a:solidFill>
                <a:latin typeface="Microsoft Sans Serif"/>
                <a:cs typeface="Microsoft Sans Serif"/>
              </a:rPr>
              <a:t>de</a:t>
            </a:r>
            <a:r>
              <a:rPr sz="2300" b="1" spc="5"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existir</a:t>
            </a:r>
            <a:r>
              <a:rPr sz="2300" b="1"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empalmes</a:t>
            </a:r>
            <a:r>
              <a:rPr sz="2300" b="1" dirty="0">
                <a:solidFill>
                  <a:srgbClr val="171514"/>
                </a:solidFill>
                <a:latin typeface="Microsoft Sans Serif"/>
                <a:cs typeface="Microsoft Sans Serif"/>
              </a:rPr>
              <a:t> </a:t>
            </a:r>
            <a:r>
              <a:rPr sz="2300" b="1" spc="30" dirty="0">
                <a:solidFill>
                  <a:srgbClr val="171514"/>
                </a:solidFill>
                <a:latin typeface="Microsoft Sans Serif"/>
                <a:cs typeface="Microsoft Sans Serif"/>
              </a:rPr>
              <a:t>o</a:t>
            </a:r>
            <a:r>
              <a:rPr sz="2300" b="1"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contadores,</a:t>
            </a:r>
            <a:r>
              <a:rPr sz="2300" b="1"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estos</a:t>
            </a:r>
            <a:r>
              <a:rPr sz="2300" b="1" spc="5"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deben</a:t>
            </a:r>
            <a:r>
              <a:rPr sz="2300" b="1"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estar</a:t>
            </a:r>
            <a:r>
              <a:rPr sz="2300" b="1" dirty="0">
                <a:solidFill>
                  <a:srgbClr val="171514"/>
                </a:solidFill>
                <a:latin typeface="Microsoft Sans Serif"/>
                <a:cs typeface="Microsoft Sans Serif"/>
              </a:rPr>
              <a:t> </a:t>
            </a:r>
            <a:r>
              <a:rPr sz="2300" b="1" spc="20" dirty="0" err="1">
                <a:solidFill>
                  <a:srgbClr val="171514"/>
                </a:solidFill>
                <a:latin typeface="Microsoft Sans Serif"/>
                <a:cs typeface="Microsoft Sans Serif"/>
              </a:rPr>
              <a:t>provistos</a:t>
            </a:r>
            <a:r>
              <a:rPr sz="2300" b="1" dirty="0">
                <a:solidFill>
                  <a:srgbClr val="171514"/>
                </a:solidFill>
                <a:latin typeface="Microsoft Sans Serif"/>
                <a:cs typeface="Microsoft Sans Serif"/>
              </a:rPr>
              <a:t> </a:t>
            </a:r>
            <a:r>
              <a:rPr sz="2300" b="1" spc="20" dirty="0" smtClean="0">
                <a:solidFill>
                  <a:srgbClr val="171514"/>
                </a:solidFill>
                <a:latin typeface="Microsoft Sans Serif"/>
                <a:cs typeface="Microsoft Sans Serif"/>
              </a:rPr>
              <a:t>de</a:t>
            </a:r>
            <a:r>
              <a:rPr lang="es-ES" sz="2300" b="1" spc="20" dirty="0" smtClean="0">
                <a:solidFill>
                  <a:srgbClr val="171514"/>
                </a:solidFill>
                <a:latin typeface="Microsoft Sans Serif"/>
                <a:cs typeface="Microsoft Sans Serif"/>
              </a:rPr>
              <a:t> </a:t>
            </a:r>
            <a:r>
              <a:rPr sz="2300" b="1" spc="20" dirty="0" err="1" smtClean="0">
                <a:solidFill>
                  <a:srgbClr val="171514"/>
                </a:solidFill>
                <a:latin typeface="Microsoft Sans Serif"/>
                <a:cs typeface="Microsoft Sans Serif"/>
              </a:rPr>
              <a:t>puentes</a:t>
            </a:r>
            <a:r>
              <a:rPr sz="2300" b="1" spc="-5" dirty="0" smtClean="0">
                <a:solidFill>
                  <a:srgbClr val="171514"/>
                </a:solidFill>
                <a:latin typeface="Microsoft Sans Serif"/>
                <a:cs typeface="Microsoft Sans Serif"/>
              </a:rPr>
              <a:t> </a:t>
            </a:r>
            <a:r>
              <a:rPr sz="2300" b="1" spc="20" dirty="0">
                <a:solidFill>
                  <a:srgbClr val="171514"/>
                </a:solidFill>
                <a:latin typeface="Microsoft Sans Serif"/>
                <a:cs typeface="Microsoft Sans Serif"/>
              </a:rPr>
              <a:t>de</a:t>
            </a:r>
            <a:r>
              <a:rPr sz="2300" b="1" spc="-5" dirty="0">
                <a:solidFill>
                  <a:srgbClr val="171514"/>
                </a:solidFill>
                <a:latin typeface="Microsoft Sans Serif"/>
                <a:cs typeface="Microsoft Sans Serif"/>
              </a:rPr>
              <a:t> </a:t>
            </a:r>
            <a:r>
              <a:rPr sz="2300" b="1" spc="30" dirty="0">
                <a:solidFill>
                  <a:srgbClr val="171514"/>
                </a:solidFill>
                <a:latin typeface="Microsoft Sans Serif"/>
                <a:cs typeface="Microsoft Sans Serif"/>
              </a:rPr>
              <a:t>tamaño</a:t>
            </a:r>
            <a:r>
              <a:rPr sz="2300" b="1" spc="-5"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adecuado</a:t>
            </a:r>
            <a:r>
              <a:rPr sz="2300" b="1" spc="-5"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como</a:t>
            </a:r>
            <a:r>
              <a:rPr sz="2300" b="1" spc="-5" dirty="0">
                <a:solidFill>
                  <a:srgbClr val="171514"/>
                </a:solidFill>
                <a:latin typeface="Microsoft Sans Serif"/>
                <a:cs typeface="Microsoft Sans Serif"/>
              </a:rPr>
              <a:t> se </a:t>
            </a:r>
            <a:r>
              <a:rPr sz="2300" b="1" spc="25" dirty="0">
                <a:solidFill>
                  <a:srgbClr val="171514"/>
                </a:solidFill>
                <a:latin typeface="Microsoft Sans Serif"/>
                <a:cs typeface="Microsoft Sans Serif"/>
              </a:rPr>
              <a:t>muestra</a:t>
            </a:r>
            <a:r>
              <a:rPr sz="2300" b="1" spc="-5"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en</a:t>
            </a:r>
            <a:r>
              <a:rPr sz="2300" b="1"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la</a:t>
            </a:r>
            <a:r>
              <a:rPr sz="2300" b="1" spc="-5"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Figura</a:t>
            </a:r>
            <a:r>
              <a:rPr sz="2300" b="1" spc="-5" dirty="0">
                <a:solidFill>
                  <a:srgbClr val="171514"/>
                </a:solidFill>
                <a:latin typeface="Microsoft Sans Serif"/>
                <a:cs typeface="Microsoft Sans Serif"/>
              </a:rPr>
              <a:t> </a:t>
            </a:r>
            <a:r>
              <a:rPr sz="2300" b="1" dirty="0">
                <a:solidFill>
                  <a:srgbClr val="171514"/>
                </a:solidFill>
                <a:latin typeface="Microsoft Sans Serif"/>
                <a:cs typeface="Microsoft Sans Serif"/>
              </a:rPr>
              <a:t>5.9.</a:t>
            </a:r>
            <a:endParaRPr sz="2300" b="1" dirty="0">
              <a:latin typeface="Microsoft Sans Serif"/>
              <a:cs typeface="Microsoft Sans Serif"/>
            </a:endParaRPr>
          </a:p>
          <a:p>
            <a:pPr marL="914400" marR="175895" lvl="5" indent="-457200" algn="just">
              <a:buFont typeface="+mj-lt"/>
              <a:buAutoNum type="arabicPeriod"/>
            </a:pPr>
            <a:r>
              <a:rPr sz="2300" b="1" spc="-15" dirty="0">
                <a:solidFill>
                  <a:srgbClr val="171514"/>
                </a:solidFill>
                <a:latin typeface="Microsoft Sans Serif"/>
                <a:cs typeface="Microsoft Sans Serif"/>
              </a:rPr>
              <a:t>Las</a:t>
            </a:r>
            <a:r>
              <a:rPr sz="2300" b="1"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tuberías</a:t>
            </a:r>
            <a:r>
              <a:rPr sz="2300" b="1" spc="5"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deben</a:t>
            </a:r>
            <a:r>
              <a:rPr sz="2300" b="1"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conectarse</a:t>
            </a:r>
            <a:r>
              <a:rPr sz="2300" b="1" spc="5" dirty="0">
                <a:solidFill>
                  <a:srgbClr val="171514"/>
                </a:solidFill>
                <a:latin typeface="Microsoft Sans Serif"/>
                <a:cs typeface="Microsoft Sans Serif"/>
              </a:rPr>
              <a:t> </a:t>
            </a:r>
            <a:r>
              <a:rPr sz="2300" b="1" dirty="0">
                <a:solidFill>
                  <a:srgbClr val="171514"/>
                </a:solidFill>
                <a:latin typeface="Microsoft Sans Serif"/>
                <a:cs typeface="Microsoft Sans Serif"/>
              </a:rPr>
              <a:t>a</a:t>
            </a:r>
            <a:r>
              <a:rPr sz="2300" b="1" spc="5" dirty="0">
                <a:solidFill>
                  <a:srgbClr val="171514"/>
                </a:solidFill>
                <a:latin typeface="Microsoft Sans Serif"/>
                <a:cs typeface="Microsoft Sans Serif"/>
              </a:rPr>
              <a:t> </a:t>
            </a:r>
            <a:r>
              <a:rPr sz="2300" b="1" spc="10" dirty="0">
                <a:solidFill>
                  <a:srgbClr val="171514"/>
                </a:solidFill>
                <a:latin typeface="Microsoft Sans Serif"/>
                <a:cs typeface="Microsoft Sans Serif"/>
              </a:rPr>
              <a:t>los</a:t>
            </a:r>
            <a:r>
              <a:rPr sz="2300" b="1"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electrodos</a:t>
            </a:r>
            <a:r>
              <a:rPr sz="2300" b="1" spc="5"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de</a:t>
            </a:r>
            <a:r>
              <a:rPr sz="2300" b="1" spc="5" dirty="0">
                <a:solidFill>
                  <a:srgbClr val="171514"/>
                </a:solidFill>
                <a:latin typeface="Microsoft Sans Serif"/>
                <a:cs typeface="Microsoft Sans Serif"/>
              </a:rPr>
              <a:t> </a:t>
            </a:r>
            <a:r>
              <a:rPr sz="2300" b="1" spc="30" dirty="0">
                <a:solidFill>
                  <a:srgbClr val="171514"/>
                </a:solidFill>
                <a:latin typeface="Microsoft Sans Serif"/>
                <a:cs typeface="Microsoft Sans Serif"/>
              </a:rPr>
              <a:t>tierra</a:t>
            </a:r>
            <a:r>
              <a:rPr sz="2300" b="1" dirty="0">
                <a:solidFill>
                  <a:srgbClr val="171514"/>
                </a:solidFill>
                <a:latin typeface="Microsoft Sans Serif"/>
                <a:cs typeface="Microsoft Sans Serif"/>
              </a:rPr>
              <a:t> </a:t>
            </a:r>
            <a:r>
              <a:rPr sz="2300" b="1" spc="5" dirty="0">
                <a:solidFill>
                  <a:srgbClr val="171514"/>
                </a:solidFill>
                <a:latin typeface="Microsoft Sans Serif"/>
                <a:cs typeface="Microsoft Sans Serif"/>
              </a:rPr>
              <a:t>ya </a:t>
            </a:r>
            <a:r>
              <a:rPr sz="2300" b="1" spc="-5" dirty="0">
                <a:solidFill>
                  <a:srgbClr val="171514"/>
                </a:solidFill>
                <a:latin typeface="Microsoft Sans Serif"/>
                <a:cs typeface="Microsoft Sans Serif"/>
              </a:rPr>
              <a:t>sea</a:t>
            </a:r>
            <a:r>
              <a:rPr sz="2300" b="1" spc="5" dirty="0">
                <a:solidFill>
                  <a:srgbClr val="171514"/>
                </a:solidFill>
                <a:latin typeface="Microsoft Sans Serif"/>
                <a:cs typeface="Microsoft Sans Serif"/>
              </a:rPr>
              <a:t> </a:t>
            </a:r>
            <a:r>
              <a:rPr sz="2300" b="1" spc="25" dirty="0">
                <a:solidFill>
                  <a:srgbClr val="171514"/>
                </a:solidFill>
                <a:latin typeface="Microsoft Sans Serif"/>
                <a:cs typeface="Microsoft Sans Serif"/>
              </a:rPr>
              <a:t>directamente</a:t>
            </a:r>
            <a:r>
              <a:rPr sz="2300" b="1"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oa</a:t>
            </a:r>
            <a:r>
              <a:rPr sz="2300" b="1" spc="5" dirty="0">
                <a:solidFill>
                  <a:srgbClr val="171514"/>
                </a:solidFill>
                <a:latin typeface="Microsoft Sans Serif"/>
                <a:cs typeface="Microsoft Sans Serif"/>
              </a:rPr>
              <a:t> </a:t>
            </a:r>
            <a:r>
              <a:rPr sz="2300" b="1" spc="15" dirty="0">
                <a:solidFill>
                  <a:srgbClr val="171514"/>
                </a:solidFill>
                <a:latin typeface="Microsoft Sans Serif"/>
                <a:cs typeface="Microsoft Sans Serif"/>
              </a:rPr>
              <a:t>través</a:t>
            </a:r>
            <a:r>
              <a:rPr sz="2300" b="1" spc="5"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de</a:t>
            </a:r>
            <a:r>
              <a:rPr sz="2300" b="1" dirty="0">
                <a:solidFill>
                  <a:srgbClr val="171514"/>
                </a:solidFill>
                <a:latin typeface="Microsoft Sans Serif"/>
                <a:cs typeface="Microsoft Sans Serif"/>
              </a:rPr>
              <a:t> </a:t>
            </a:r>
            <a:r>
              <a:rPr sz="2300" b="1" spc="10" dirty="0" smtClean="0">
                <a:solidFill>
                  <a:srgbClr val="171514"/>
                </a:solidFill>
                <a:latin typeface="Microsoft Sans Serif"/>
                <a:cs typeface="Microsoft Sans Serif"/>
              </a:rPr>
              <a:t>la</a:t>
            </a:r>
            <a:r>
              <a:rPr lang="es-ES" sz="2300" b="1" spc="10" dirty="0" smtClean="0">
                <a:solidFill>
                  <a:srgbClr val="171514"/>
                </a:solidFill>
                <a:latin typeface="Microsoft Sans Serif"/>
                <a:cs typeface="Microsoft Sans Serif"/>
              </a:rPr>
              <a:t> </a:t>
            </a:r>
            <a:r>
              <a:rPr sz="2300" b="1" spc="30" dirty="0" err="1" smtClean="0">
                <a:solidFill>
                  <a:srgbClr val="171514"/>
                </a:solidFill>
                <a:latin typeface="Microsoft Sans Serif"/>
                <a:cs typeface="Microsoft Sans Serif"/>
              </a:rPr>
              <a:t>barra</a:t>
            </a:r>
            <a:r>
              <a:rPr sz="2300" b="1" spc="-10" dirty="0" smtClean="0">
                <a:solidFill>
                  <a:srgbClr val="171514"/>
                </a:solidFill>
                <a:latin typeface="Microsoft Sans Serif"/>
                <a:cs typeface="Microsoft Sans Serif"/>
              </a:rPr>
              <a:t> </a:t>
            </a:r>
            <a:r>
              <a:rPr sz="2300" b="1" spc="20" dirty="0">
                <a:solidFill>
                  <a:srgbClr val="171514"/>
                </a:solidFill>
                <a:latin typeface="Microsoft Sans Serif"/>
                <a:cs typeface="Microsoft Sans Serif"/>
              </a:rPr>
              <a:t>colectora</a:t>
            </a:r>
            <a:r>
              <a:rPr sz="2300" b="1" spc="-5" dirty="0">
                <a:solidFill>
                  <a:srgbClr val="171514"/>
                </a:solidFill>
                <a:latin typeface="Microsoft Sans Serif"/>
                <a:cs typeface="Microsoft Sans Serif"/>
              </a:rPr>
              <a:t> </a:t>
            </a:r>
            <a:r>
              <a:rPr sz="2300" b="1" spc="20" dirty="0">
                <a:solidFill>
                  <a:srgbClr val="171514"/>
                </a:solidFill>
                <a:latin typeface="Microsoft Sans Serif"/>
                <a:cs typeface="Microsoft Sans Serif"/>
              </a:rPr>
              <a:t>de</a:t>
            </a:r>
            <a:r>
              <a:rPr sz="2300" b="1" spc="-5" dirty="0">
                <a:solidFill>
                  <a:srgbClr val="171514"/>
                </a:solidFill>
                <a:latin typeface="Microsoft Sans Serif"/>
                <a:cs typeface="Microsoft Sans Serif"/>
              </a:rPr>
              <a:t> </a:t>
            </a:r>
            <a:r>
              <a:rPr sz="2300" b="1" spc="25" dirty="0" err="1">
                <a:solidFill>
                  <a:srgbClr val="171514"/>
                </a:solidFill>
                <a:latin typeface="Microsoft Sans Serif"/>
                <a:cs typeface="Microsoft Sans Serif"/>
              </a:rPr>
              <a:t>tierra</a:t>
            </a:r>
            <a:r>
              <a:rPr sz="2300" b="1" spc="25" dirty="0" smtClean="0">
                <a:solidFill>
                  <a:srgbClr val="171514"/>
                </a:solidFill>
                <a:latin typeface="Microsoft Sans Serif"/>
                <a:cs typeface="Microsoft Sans Serif"/>
              </a:rPr>
              <a:t>.</a:t>
            </a:r>
            <a:endParaRPr lang="es-ES" sz="2300" b="1" spc="25" dirty="0" smtClean="0">
              <a:solidFill>
                <a:srgbClr val="171514"/>
              </a:solidFill>
              <a:latin typeface="Microsoft Sans Serif"/>
              <a:cs typeface="Microsoft Sans Serif"/>
            </a:endParaRPr>
          </a:p>
          <a:p>
            <a:pPr marR="27940" algn="just">
              <a:spcBef>
                <a:spcPts val="5"/>
              </a:spcBef>
            </a:pPr>
            <a:r>
              <a:rPr sz="2300" spc="-15" dirty="0" smtClean="0">
                <a:solidFill>
                  <a:srgbClr val="171514"/>
                </a:solidFill>
                <a:latin typeface="Microsoft Sans Serif"/>
                <a:cs typeface="Microsoft Sans Serif"/>
              </a:rPr>
              <a:t>Las </a:t>
            </a:r>
            <a:r>
              <a:rPr sz="2300" spc="25" dirty="0">
                <a:solidFill>
                  <a:srgbClr val="171514"/>
                </a:solidFill>
                <a:latin typeface="Microsoft Sans Serif"/>
                <a:cs typeface="Microsoft Sans Serif"/>
              </a:rPr>
              <a:t>tuberías </a:t>
            </a:r>
            <a:r>
              <a:rPr sz="2300" spc="20" dirty="0">
                <a:solidFill>
                  <a:srgbClr val="171514"/>
                </a:solidFill>
                <a:latin typeface="Microsoft Sans Serif"/>
                <a:cs typeface="Microsoft Sans Serif"/>
              </a:rPr>
              <a:t>de agua nunca </a:t>
            </a:r>
            <a:r>
              <a:rPr sz="2300" spc="25" dirty="0">
                <a:solidFill>
                  <a:srgbClr val="171514"/>
                </a:solidFill>
                <a:latin typeface="Microsoft Sans Serif"/>
                <a:cs typeface="Microsoft Sans Serif"/>
              </a:rPr>
              <a:t>deben </a:t>
            </a:r>
            <a:r>
              <a:rPr sz="2300" spc="15" dirty="0">
                <a:solidFill>
                  <a:srgbClr val="171514"/>
                </a:solidFill>
                <a:latin typeface="Microsoft Sans Serif"/>
                <a:cs typeface="Microsoft Sans Serif"/>
              </a:rPr>
              <a:t>utilizarse </a:t>
            </a:r>
            <a:r>
              <a:rPr sz="2300" spc="30" dirty="0">
                <a:solidFill>
                  <a:srgbClr val="171514"/>
                </a:solidFill>
                <a:latin typeface="Microsoft Sans Serif"/>
                <a:cs typeface="Microsoft Sans Serif"/>
              </a:rPr>
              <a:t>como </a:t>
            </a:r>
            <a:r>
              <a:rPr sz="2300" spc="25" dirty="0">
                <a:solidFill>
                  <a:srgbClr val="171514"/>
                </a:solidFill>
                <a:latin typeface="Microsoft Sans Serif"/>
                <a:cs typeface="Microsoft Sans Serif"/>
              </a:rPr>
              <a:t>único </a:t>
            </a:r>
            <a:r>
              <a:rPr sz="2300" spc="30" dirty="0">
                <a:solidFill>
                  <a:srgbClr val="171514"/>
                </a:solidFill>
                <a:latin typeface="Microsoft Sans Serif"/>
                <a:cs typeface="Microsoft Sans Serif"/>
              </a:rPr>
              <a:t>medio </a:t>
            </a:r>
            <a:r>
              <a:rPr sz="2300" spc="20" dirty="0">
                <a:solidFill>
                  <a:srgbClr val="171514"/>
                </a:solidFill>
                <a:latin typeface="Microsoft Sans Serif"/>
                <a:cs typeface="Microsoft Sans Serif"/>
              </a:rPr>
              <a:t>de puesta </a:t>
            </a:r>
            <a:r>
              <a:rPr sz="2300" dirty="0">
                <a:solidFill>
                  <a:srgbClr val="171514"/>
                </a:solidFill>
                <a:latin typeface="Microsoft Sans Serif"/>
                <a:cs typeface="Microsoft Sans Serif"/>
              </a:rPr>
              <a:t>a </a:t>
            </a:r>
            <a:r>
              <a:rPr sz="2300" spc="30" dirty="0">
                <a:solidFill>
                  <a:srgbClr val="171514"/>
                </a:solidFill>
                <a:latin typeface="Microsoft Sans Serif"/>
                <a:cs typeface="Microsoft Sans Serif"/>
              </a:rPr>
              <a:t>tierra debido</a:t>
            </a:r>
            <a:r>
              <a:rPr sz="2300" spc="30" dirty="0">
                <a:solidFill>
                  <a:srgbClr val="171514"/>
                </a:solidFill>
                <a:latin typeface="Microsoft Sans Serif"/>
                <a:cs typeface="Microsoft Sans Serif"/>
              </a:rPr>
              <a:t> </a:t>
            </a:r>
            <a:r>
              <a:rPr sz="2300" dirty="0">
                <a:solidFill>
                  <a:srgbClr val="171514"/>
                </a:solidFill>
                <a:latin typeface="Microsoft Sans Serif"/>
                <a:cs typeface="Microsoft Sans Serif"/>
              </a:rPr>
              <a:t>a </a:t>
            </a:r>
            <a:r>
              <a:rPr sz="2300" spc="10" dirty="0" smtClean="0">
                <a:solidFill>
                  <a:srgbClr val="171514"/>
                </a:solidFill>
                <a:latin typeface="Microsoft Sans Serif"/>
                <a:cs typeface="Microsoft Sans Serif"/>
              </a:rPr>
              <a:t>la</a:t>
            </a:r>
            <a:r>
              <a:rPr lang="es-ES" sz="2300" spc="10" dirty="0" smtClean="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posibilidad</a:t>
            </a:r>
            <a:r>
              <a:rPr sz="2300" spc="5" dirty="0" smtClean="0">
                <a:solidFill>
                  <a:srgbClr val="171514"/>
                </a:solidFill>
                <a:latin typeface="Microsoft Sans Serif"/>
                <a:cs typeface="Microsoft Sans Serif"/>
              </a:rPr>
              <a:t> </a:t>
            </a:r>
            <a:r>
              <a:rPr sz="2300" spc="20" dirty="0">
                <a:solidFill>
                  <a:srgbClr val="171514"/>
                </a:solidFill>
                <a:latin typeface="Microsoft Sans Serif"/>
                <a:cs typeface="Microsoft Sans Serif"/>
              </a:rPr>
              <a:t>de</a:t>
            </a:r>
            <a:r>
              <a:rPr sz="2300" spc="5" dirty="0">
                <a:solidFill>
                  <a:srgbClr val="171514"/>
                </a:solidFill>
                <a:latin typeface="Microsoft Sans Serif"/>
                <a:cs typeface="Microsoft Sans Serif"/>
              </a:rPr>
              <a:t> </a:t>
            </a:r>
            <a:r>
              <a:rPr sz="2300" spc="25" dirty="0">
                <a:solidFill>
                  <a:srgbClr val="171514"/>
                </a:solidFill>
                <a:latin typeface="Microsoft Sans Serif"/>
                <a:cs typeface="Microsoft Sans Serif"/>
              </a:rPr>
              <a:t>sustitución</a:t>
            </a:r>
            <a:r>
              <a:rPr sz="2300" spc="5" dirty="0">
                <a:solidFill>
                  <a:srgbClr val="171514"/>
                </a:solidFill>
                <a:latin typeface="Microsoft Sans Serif"/>
                <a:cs typeface="Microsoft Sans Serif"/>
              </a:rPr>
              <a:t> </a:t>
            </a:r>
            <a:r>
              <a:rPr sz="2300" spc="20" dirty="0">
                <a:solidFill>
                  <a:srgbClr val="171514"/>
                </a:solidFill>
                <a:latin typeface="Microsoft Sans Serif"/>
                <a:cs typeface="Microsoft Sans Serif"/>
              </a:rPr>
              <a:t>de</a:t>
            </a:r>
            <a:r>
              <a:rPr sz="2300" spc="10" dirty="0">
                <a:solidFill>
                  <a:srgbClr val="171514"/>
                </a:solidFill>
                <a:latin typeface="Microsoft Sans Serif"/>
                <a:cs typeface="Microsoft Sans Serif"/>
              </a:rPr>
              <a:t> </a:t>
            </a:r>
            <a:r>
              <a:rPr sz="2300" spc="20" dirty="0">
                <a:solidFill>
                  <a:srgbClr val="171514"/>
                </a:solidFill>
                <a:latin typeface="Microsoft Sans Serif"/>
                <a:cs typeface="Microsoft Sans Serif"/>
              </a:rPr>
              <a:t>algunos</a:t>
            </a:r>
            <a:r>
              <a:rPr sz="2300" spc="5" dirty="0">
                <a:solidFill>
                  <a:srgbClr val="171514"/>
                </a:solidFill>
                <a:latin typeface="Microsoft Sans Serif"/>
                <a:cs typeface="Microsoft Sans Serif"/>
              </a:rPr>
              <a:t> </a:t>
            </a:r>
            <a:r>
              <a:rPr sz="2300" spc="30" dirty="0">
                <a:solidFill>
                  <a:srgbClr val="171514"/>
                </a:solidFill>
                <a:latin typeface="Microsoft Sans Serif"/>
                <a:cs typeface="Microsoft Sans Serif"/>
              </a:rPr>
              <a:t>tramos</a:t>
            </a:r>
            <a:r>
              <a:rPr sz="2300" spc="5" dirty="0">
                <a:solidFill>
                  <a:srgbClr val="171514"/>
                </a:solidFill>
                <a:latin typeface="Microsoft Sans Serif"/>
                <a:cs typeface="Microsoft Sans Serif"/>
              </a:rPr>
              <a:t> </a:t>
            </a:r>
            <a:r>
              <a:rPr sz="2300" spc="40" dirty="0">
                <a:solidFill>
                  <a:srgbClr val="171514"/>
                </a:solidFill>
                <a:latin typeface="Microsoft Sans Serif"/>
                <a:cs typeface="Microsoft Sans Serif"/>
              </a:rPr>
              <a:t>por</a:t>
            </a:r>
            <a:r>
              <a:rPr sz="2300" spc="10" dirty="0">
                <a:solidFill>
                  <a:srgbClr val="171514"/>
                </a:solidFill>
                <a:latin typeface="Microsoft Sans Serif"/>
                <a:cs typeface="Microsoft Sans Serif"/>
              </a:rPr>
              <a:t> </a:t>
            </a:r>
            <a:r>
              <a:rPr sz="2300" spc="25" dirty="0">
                <a:solidFill>
                  <a:srgbClr val="171514"/>
                </a:solidFill>
                <a:latin typeface="Microsoft Sans Serif"/>
                <a:cs typeface="Microsoft Sans Serif"/>
              </a:rPr>
              <a:t>tuberías</a:t>
            </a:r>
            <a:r>
              <a:rPr sz="2300" spc="5" dirty="0">
                <a:solidFill>
                  <a:srgbClr val="171514"/>
                </a:solidFill>
                <a:latin typeface="Microsoft Sans Serif"/>
                <a:cs typeface="Microsoft Sans Serif"/>
              </a:rPr>
              <a:t> </a:t>
            </a:r>
            <a:r>
              <a:rPr sz="2300" spc="20" dirty="0">
                <a:solidFill>
                  <a:srgbClr val="171514"/>
                </a:solidFill>
                <a:latin typeface="Microsoft Sans Serif"/>
                <a:cs typeface="Microsoft Sans Serif"/>
              </a:rPr>
              <a:t>de</a:t>
            </a:r>
            <a:r>
              <a:rPr sz="2300" spc="5" dirty="0">
                <a:solidFill>
                  <a:srgbClr val="171514"/>
                </a:solidFill>
                <a:latin typeface="Microsoft Sans Serif"/>
                <a:cs typeface="Microsoft Sans Serif"/>
              </a:rPr>
              <a:t> </a:t>
            </a:r>
            <a:r>
              <a:rPr sz="2300" spc="15" dirty="0">
                <a:solidFill>
                  <a:srgbClr val="171514"/>
                </a:solidFill>
                <a:latin typeface="Microsoft Sans Serif"/>
                <a:cs typeface="Microsoft Sans Serif"/>
              </a:rPr>
              <a:t>plástico</a:t>
            </a:r>
            <a:r>
              <a:rPr sz="2300" spc="5" dirty="0">
                <a:solidFill>
                  <a:srgbClr val="171514"/>
                </a:solidFill>
                <a:latin typeface="Microsoft Sans Serif"/>
                <a:cs typeface="Microsoft Sans Serif"/>
              </a:rPr>
              <a:t> y</a:t>
            </a:r>
            <a:r>
              <a:rPr sz="2300" spc="10" dirty="0">
                <a:solidFill>
                  <a:srgbClr val="171514"/>
                </a:solidFill>
                <a:latin typeface="Microsoft Sans Serif"/>
                <a:cs typeface="Microsoft Sans Serif"/>
              </a:rPr>
              <a:t> al</a:t>
            </a:r>
            <a:r>
              <a:rPr sz="2300" spc="5" dirty="0">
                <a:solidFill>
                  <a:srgbClr val="171514"/>
                </a:solidFill>
                <a:latin typeface="Microsoft Sans Serif"/>
                <a:cs typeface="Microsoft Sans Serif"/>
              </a:rPr>
              <a:t> </a:t>
            </a:r>
            <a:r>
              <a:rPr sz="2300" spc="35" dirty="0">
                <a:solidFill>
                  <a:srgbClr val="171514"/>
                </a:solidFill>
                <a:latin typeface="Microsoft Sans Serif"/>
                <a:cs typeface="Microsoft Sans Serif"/>
              </a:rPr>
              <a:t>no</a:t>
            </a:r>
            <a:r>
              <a:rPr sz="2300" spc="5" dirty="0">
                <a:solidFill>
                  <a:srgbClr val="171514"/>
                </a:solidFill>
                <a:latin typeface="Microsoft Sans Serif"/>
                <a:cs typeface="Microsoft Sans Serif"/>
              </a:rPr>
              <a:t> </a:t>
            </a:r>
            <a:r>
              <a:rPr sz="2300" spc="30" dirty="0">
                <a:solidFill>
                  <a:srgbClr val="171514"/>
                </a:solidFill>
                <a:latin typeface="Microsoft Sans Serif"/>
                <a:cs typeface="Microsoft Sans Serif"/>
              </a:rPr>
              <a:t>cumplimiento</a:t>
            </a:r>
            <a:r>
              <a:rPr sz="2300" spc="10" dirty="0">
                <a:solidFill>
                  <a:srgbClr val="171514"/>
                </a:solidFill>
                <a:latin typeface="Microsoft Sans Serif"/>
                <a:cs typeface="Microsoft Sans Serif"/>
              </a:rPr>
              <a:t> </a:t>
            </a:r>
            <a:r>
              <a:rPr sz="2300" spc="25" dirty="0" err="1">
                <a:solidFill>
                  <a:srgbClr val="171514"/>
                </a:solidFill>
                <a:latin typeface="Microsoft Sans Serif"/>
                <a:cs typeface="Microsoft Sans Serif"/>
              </a:rPr>
              <a:t>estricto</a:t>
            </a:r>
            <a:r>
              <a:rPr sz="2300" spc="5" dirty="0">
                <a:solidFill>
                  <a:srgbClr val="171514"/>
                </a:solidFill>
                <a:latin typeface="Microsoft Sans Serif"/>
                <a:cs typeface="Microsoft Sans Serif"/>
              </a:rPr>
              <a:t> </a:t>
            </a:r>
            <a:r>
              <a:rPr sz="2300" spc="20" dirty="0" smtClean="0">
                <a:solidFill>
                  <a:srgbClr val="171514"/>
                </a:solidFill>
                <a:latin typeface="Microsoft Sans Serif"/>
                <a:cs typeface="Microsoft Sans Serif"/>
              </a:rPr>
              <a:t>de</a:t>
            </a:r>
            <a:r>
              <a:rPr lang="es-ES" sz="2300" spc="20" dirty="0" smtClean="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la</a:t>
            </a:r>
            <a:r>
              <a:rPr sz="2300" spc="-10" dirty="0" smtClean="0">
                <a:solidFill>
                  <a:srgbClr val="171514"/>
                </a:solidFill>
                <a:latin typeface="Microsoft Sans Serif"/>
                <a:cs typeface="Microsoft Sans Serif"/>
              </a:rPr>
              <a:t> </a:t>
            </a:r>
            <a:r>
              <a:rPr sz="2300" spc="30" dirty="0">
                <a:solidFill>
                  <a:srgbClr val="171514"/>
                </a:solidFill>
                <a:latin typeface="Microsoft Sans Serif"/>
                <a:cs typeface="Microsoft Sans Serif"/>
              </a:rPr>
              <a:t>continuidad</a:t>
            </a:r>
            <a:r>
              <a:rPr sz="2300" spc="-5" dirty="0">
                <a:solidFill>
                  <a:srgbClr val="171514"/>
                </a:solidFill>
                <a:latin typeface="Microsoft Sans Serif"/>
                <a:cs typeface="Microsoft Sans Serif"/>
              </a:rPr>
              <a:t> </a:t>
            </a:r>
            <a:r>
              <a:rPr sz="2300" spc="10" dirty="0" err="1">
                <a:solidFill>
                  <a:srgbClr val="171514"/>
                </a:solidFill>
                <a:latin typeface="Microsoft Sans Serif"/>
                <a:cs typeface="Microsoft Sans Serif"/>
              </a:rPr>
              <a:t>eléctrica</a:t>
            </a:r>
            <a:r>
              <a:rPr sz="2300" spc="10" dirty="0" smtClean="0">
                <a:solidFill>
                  <a:srgbClr val="171514"/>
                </a:solidFill>
                <a:latin typeface="Microsoft Sans Serif"/>
                <a:cs typeface="Microsoft Sans Serif"/>
              </a:rPr>
              <a:t>.</a:t>
            </a:r>
            <a:r>
              <a:rPr lang="es-ES" sz="2300" spc="1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Las</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tuberías</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que</a:t>
            </a:r>
            <a:r>
              <a:rPr lang="es-ES" sz="230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transportan</a:t>
            </a:r>
            <a:r>
              <a:rPr lang="es-ES" sz="2300" dirty="0" smtClean="0">
                <a:solidFill>
                  <a:srgbClr val="171514"/>
                </a:solidFill>
                <a:latin typeface="Microsoft Sans Serif"/>
                <a:cs typeface="Microsoft Sans Serif"/>
              </a:rPr>
              <a:t> </a:t>
            </a:r>
            <a:r>
              <a:rPr lang="es-ES" sz="2300" spc="5" dirty="0" smtClean="0">
                <a:solidFill>
                  <a:srgbClr val="171514"/>
                </a:solidFill>
                <a:latin typeface="Microsoft Sans Serif"/>
                <a:cs typeface="Microsoft Sans Serif"/>
              </a:rPr>
              <a:t>gas </a:t>
            </a:r>
            <a:r>
              <a:rPr lang="es-ES" sz="2300" spc="30" dirty="0" smtClean="0">
                <a:solidFill>
                  <a:srgbClr val="171514"/>
                </a:solidFill>
                <a:latin typeface="Microsoft Sans Serif"/>
                <a:cs typeface="Microsoft Sans Serif"/>
              </a:rPr>
              <a:t>o</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cualquier</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líquido</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inflamable</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nunca</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deben</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usarse</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como</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parte</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a:t>
            </a:r>
            <a:r>
              <a:rPr lang="es-ES" sz="2300" spc="5" dirty="0" smtClean="0">
                <a:solidFill>
                  <a:srgbClr val="171514"/>
                </a:solidFill>
                <a:latin typeface="Microsoft Sans Serif"/>
                <a:cs typeface="Microsoft Sans Serif"/>
              </a:rPr>
              <a:t> </a:t>
            </a:r>
            <a:r>
              <a:rPr lang="es-ES" sz="2300" spc="40" dirty="0" smtClean="0">
                <a:solidFill>
                  <a:srgbClr val="171514"/>
                </a:solidFill>
                <a:latin typeface="Microsoft Sans Serif"/>
                <a:cs typeface="Microsoft Sans Serif"/>
              </a:rPr>
              <a:t>un </a:t>
            </a:r>
            <a:r>
              <a:rPr lang="es-ES" sz="2300" spc="15" dirty="0" smtClean="0">
                <a:solidFill>
                  <a:srgbClr val="171514"/>
                </a:solidFill>
                <a:latin typeface="Microsoft Sans Serif"/>
                <a:cs typeface="Microsoft Sans Serif"/>
              </a:rPr>
              <a:t>sistema</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puesta</a:t>
            </a:r>
            <a:r>
              <a:rPr lang="es-ES" sz="2300" spc="-5" dirty="0" smtClean="0">
                <a:solidFill>
                  <a:srgbClr val="171514"/>
                </a:solidFill>
                <a:latin typeface="Microsoft Sans Serif"/>
                <a:cs typeface="Microsoft Sans Serif"/>
              </a:rPr>
              <a:t> </a:t>
            </a:r>
            <a:r>
              <a:rPr lang="es-ES" sz="2300" dirty="0" smtClean="0">
                <a:solidFill>
                  <a:srgbClr val="171514"/>
                </a:solidFill>
                <a:latin typeface="Microsoft Sans Serif"/>
                <a:cs typeface="Microsoft Sans Serif"/>
              </a:rPr>
              <a:t>a</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tierra</a:t>
            </a:r>
            <a:r>
              <a:rPr lang="es-ES" sz="2300" spc="-5" dirty="0" smtClean="0">
                <a:solidFill>
                  <a:srgbClr val="171514"/>
                </a:solidFill>
                <a:latin typeface="Microsoft Sans Serif"/>
                <a:cs typeface="Microsoft Sans Serif"/>
              </a:rPr>
              <a:t> </a:t>
            </a:r>
            <a:r>
              <a:rPr lang="es-ES" sz="2300" dirty="0" smtClean="0">
                <a:solidFill>
                  <a:srgbClr val="171514"/>
                </a:solidFill>
                <a:latin typeface="Microsoft Sans Serif"/>
                <a:cs typeface="Microsoft Sans Serif"/>
              </a:rPr>
              <a:t>a</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través</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del</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cual</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circula</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la</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corriente</a:t>
            </a:r>
            <a:r>
              <a:rPr lang="es-ES" sz="2400" spc="20" dirty="0" smtClean="0">
                <a:solidFill>
                  <a:srgbClr val="171514"/>
                </a:solidFill>
                <a:latin typeface="Microsoft Sans Serif"/>
                <a:cs typeface="Microsoft Sans Serif"/>
              </a:rPr>
              <a:t>.</a:t>
            </a:r>
            <a:endParaRPr lang="es-ES" sz="2400" dirty="0" smtClean="0">
              <a:latin typeface="Microsoft Sans Serif"/>
              <a:cs typeface="Microsoft Sans Serif"/>
            </a:endParaRPr>
          </a:p>
          <a:p>
            <a:pPr marR="27940" algn="just">
              <a:spcBef>
                <a:spcPts val="5"/>
              </a:spcBef>
            </a:pPr>
            <a:endParaRPr sz="2400" dirty="0">
              <a:latin typeface="Microsoft Sans Serif"/>
              <a:cs typeface="Microsoft Sans Serif"/>
            </a:endParaRPr>
          </a:p>
        </p:txBody>
      </p:sp>
      <p:sp>
        <p:nvSpPr>
          <p:cNvPr id="101" name="object 101"/>
          <p:cNvSpPr txBox="1"/>
          <p:nvPr/>
        </p:nvSpPr>
        <p:spPr>
          <a:xfrm>
            <a:off x="8459470" y="7185025"/>
            <a:ext cx="505206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10" dirty="0" smtClean="0">
                <a:solidFill>
                  <a:srgbClr val="171514"/>
                </a:solidFill>
                <a:latin typeface="Arial"/>
                <a:cs typeface="Arial"/>
              </a:rPr>
              <a:t>5.9</a:t>
            </a:r>
            <a:r>
              <a:rPr lang="es-ES" sz="2000" b="1" spc="10" dirty="0" smtClean="0">
                <a:solidFill>
                  <a:srgbClr val="171514"/>
                </a:solidFill>
                <a:latin typeface="Arial"/>
                <a:cs typeface="Arial"/>
              </a:rPr>
              <a:t> </a:t>
            </a:r>
            <a:r>
              <a:rPr sz="2000" spc="10" dirty="0" err="1" smtClean="0">
                <a:solidFill>
                  <a:srgbClr val="171514"/>
                </a:solidFill>
                <a:latin typeface="Microsoft Sans Serif"/>
                <a:cs typeface="Microsoft Sans Serif"/>
              </a:rPr>
              <a:t>Puentes</a:t>
            </a:r>
            <a:r>
              <a:rPr sz="200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sobre</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tubos</a:t>
            </a:r>
            <a:r>
              <a:rPr sz="2000" spc="-5" dirty="0">
                <a:solidFill>
                  <a:srgbClr val="171514"/>
                </a:solidFill>
                <a:latin typeface="Microsoft Sans Serif"/>
                <a:cs typeface="Microsoft Sans Serif"/>
              </a:rPr>
              <a:t> </a:t>
            </a:r>
            <a:r>
              <a:rPr sz="2000" spc="15" dirty="0">
                <a:solidFill>
                  <a:srgbClr val="171514"/>
                </a:solidFill>
                <a:latin typeface="Microsoft Sans Serif"/>
                <a:cs typeface="Microsoft Sans Serif"/>
              </a:rPr>
              <a:t>metálicos</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para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asegurar</a:t>
            </a:r>
            <a:r>
              <a:rPr sz="2000" spc="-5" dirty="0">
                <a:solidFill>
                  <a:srgbClr val="171514"/>
                </a:solidFill>
                <a:latin typeface="Microsoft Sans Serif"/>
                <a:cs typeface="Microsoft Sans Serif"/>
              </a:rPr>
              <a:t> </a:t>
            </a:r>
            <a:r>
              <a:rPr sz="2000" spc="10" dirty="0">
                <a:solidFill>
                  <a:srgbClr val="171514"/>
                </a:solidFill>
                <a:latin typeface="Microsoft Sans Serif"/>
                <a:cs typeface="Microsoft Sans Serif"/>
              </a:rPr>
              <a:t>la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continuidad</a:t>
            </a:r>
            <a:r>
              <a:rPr sz="600" spc="20" dirty="0">
                <a:solidFill>
                  <a:srgbClr val="171514"/>
                </a:solidFill>
                <a:latin typeface="Microsoft Sans Serif"/>
                <a:cs typeface="Microsoft Sans Serif"/>
              </a:rPr>
              <a:t>.</a:t>
            </a:r>
            <a:endParaRPr sz="600" dirty="0">
              <a:latin typeface="Microsoft Sans Serif"/>
              <a:cs typeface="Microsoft Sans Serif"/>
            </a:endParaRPr>
          </a:p>
        </p:txBody>
      </p:sp>
      <p:pic>
        <p:nvPicPr>
          <p:cNvPr id="102" name="Imagen 101"/>
          <p:cNvPicPr>
            <a:picLocks noChangeAspect="1"/>
          </p:cNvPicPr>
          <p:nvPr/>
        </p:nvPicPr>
        <p:blipFill>
          <a:blip r:embed="rId2"/>
          <a:stretch>
            <a:fillRect/>
          </a:stretch>
        </p:blipFill>
        <p:spPr>
          <a:xfrm>
            <a:off x="7413625" y="1470026"/>
            <a:ext cx="7239000" cy="5334000"/>
          </a:xfrm>
          <a:prstGeom prst="rect">
            <a:avLst/>
          </a:prstGeom>
        </p:spPr>
      </p:pic>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 name="object 50"/>
          <p:cNvSpPr txBox="1"/>
          <p:nvPr/>
        </p:nvSpPr>
        <p:spPr>
          <a:xfrm>
            <a:off x="345515" y="98425"/>
            <a:ext cx="5925110" cy="7450758"/>
          </a:xfrm>
          <a:prstGeom prst="rect">
            <a:avLst/>
          </a:prstGeom>
        </p:spPr>
        <p:txBody>
          <a:bodyPr vert="horz" wrap="square" lIns="0" tIns="12700" rIns="0" bIns="0" rtlCol="0">
            <a:spAutoFit/>
          </a:bodyPr>
          <a:lstStyle/>
          <a:p>
            <a:pPr algn="just">
              <a:spcBef>
                <a:spcPts val="10"/>
              </a:spcBef>
            </a:pPr>
            <a:endParaRPr sz="2400" dirty="0">
              <a:latin typeface="Microsoft Sans Serif"/>
              <a:cs typeface="Microsoft Sans Serif"/>
            </a:endParaRPr>
          </a:p>
          <a:p>
            <a:pPr marL="12065" lvl="3" algn="just">
              <a:tabLst>
                <a:tab pos="401955" algn="l"/>
              </a:tabLst>
            </a:pPr>
            <a:r>
              <a:rPr lang="es-ES" sz="2400" b="1" spc="5" dirty="0" smtClean="0">
                <a:solidFill>
                  <a:srgbClr val="171514"/>
                </a:solidFill>
                <a:latin typeface="Arial"/>
                <a:cs typeface="Arial"/>
              </a:rPr>
              <a:t>2.2.4 	</a:t>
            </a:r>
            <a:r>
              <a:rPr sz="2400" b="1" spc="5" dirty="0" err="1" smtClean="0">
                <a:solidFill>
                  <a:srgbClr val="171514"/>
                </a:solidFill>
                <a:latin typeface="Arial"/>
                <a:cs typeface="Arial"/>
              </a:rPr>
              <a:t>Acero</a:t>
            </a:r>
            <a:r>
              <a:rPr sz="2400" b="1" spc="-35" dirty="0" smtClean="0">
                <a:solidFill>
                  <a:srgbClr val="171514"/>
                </a:solidFill>
                <a:latin typeface="Arial"/>
                <a:cs typeface="Arial"/>
              </a:rPr>
              <a:t> </a:t>
            </a:r>
            <a:r>
              <a:rPr sz="2400" b="1" spc="35" dirty="0">
                <a:solidFill>
                  <a:srgbClr val="171514"/>
                </a:solidFill>
                <a:latin typeface="Arial"/>
                <a:cs typeface="Arial"/>
              </a:rPr>
              <a:t>estructural</a:t>
            </a:r>
            <a:r>
              <a:rPr sz="2400" b="1" spc="-30" dirty="0">
                <a:solidFill>
                  <a:srgbClr val="171514"/>
                </a:solidFill>
                <a:latin typeface="Arial"/>
                <a:cs typeface="Arial"/>
              </a:rPr>
              <a:t> </a:t>
            </a:r>
            <a:r>
              <a:rPr sz="2400" b="1" spc="10" dirty="0">
                <a:solidFill>
                  <a:srgbClr val="171514"/>
                </a:solidFill>
                <a:latin typeface="Arial"/>
                <a:cs typeface="Arial"/>
              </a:rPr>
              <a:t>y</a:t>
            </a:r>
            <a:r>
              <a:rPr sz="2400" b="1" spc="-30" dirty="0">
                <a:solidFill>
                  <a:srgbClr val="171514"/>
                </a:solidFill>
                <a:latin typeface="Arial"/>
                <a:cs typeface="Arial"/>
              </a:rPr>
              <a:t> </a:t>
            </a:r>
            <a:r>
              <a:rPr sz="2400" b="1" spc="25" dirty="0">
                <a:solidFill>
                  <a:srgbClr val="171514"/>
                </a:solidFill>
                <a:latin typeface="Arial"/>
                <a:cs typeface="Arial"/>
              </a:rPr>
              <a:t>de</a:t>
            </a:r>
            <a:r>
              <a:rPr sz="2400" b="1" spc="-35" dirty="0">
                <a:solidFill>
                  <a:srgbClr val="171514"/>
                </a:solidFill>
                <a:latin typeface="Arial"/>
                <a:cs typeface="Arial"/>
              </a:rPr>
              <a:t> </a:t>
            </a:r>
            <a:r>
              <a:rPr sz="2400" b="1" spc="30" dirty="0" err="1" smtClean="0">
                <a:solidFill>
                  <a:srgbClr val="171514"/>
                </a:solidFill>
                <a:latin typeface="Arial"/>
                <a:cs typeface="Arial"/>
              </a:rPr>
              <a:t>refuerzo</a:t>
            </a:r>
            <a:endParaRPr lang="es-ES" sz="2400" b="1" spc="30" dirty="0" smtClean="0">
              <a:solidFill>
                <a:srgbClr val="171514"/>
              </a:solidFill>
              <a:latin typeface="Arial"/>
              <a:cs typeface="Arial"/>
            </a:endParaRPr>
          </a:p>
          <a:p>
            <a:pPr marL="12065" lvl="3" algn="just">
              <a:tabLst>
                <a:tab pos="401955" algn="l"/>
              </a:tabLst>
            </a:pPr>
            <a:endParaRPr sz="2400" dirty="0">
              <a:latin typeface="Arial"/>
              <a:cs typeface="Arial"/>
            </a:endParaRPr>
          </a:p>
          <a:p>
            <a:pPr marL="12700" marR="81915" algn="just">
              <a:spcBef>
                <a:spcPts val="170"/>
              </a:spcBef>
            </a:pPr>
            <a:r>
              <a:rPr sz="2400" spc="-3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marco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metal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edificio</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estructura,</a:t>
            </a:r>
            <a:r>
              <a:rPr sz="2400" dirty="0">
                <a:solidFill>
                  <a:srgbClr val="171514"/>
                </a:solidFill>
                <a:latin typeface="Microsoft Sans Serif"/>
                <a:cs typeface="Microsoft Sans Serif"/>
              </a:rPr>
              <a:t> así </a:t>
            </a:r>
            <a:r>
              <a:rPr sz="2400" spc="30"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25" dirty="0">
                <a:solidFill>
                  <a:srgbClr val="171514"/>
                </a:solidFill>
                <a:latin typeface="Microsoft Sans Serif"/>
                <a:cs typeface="Microsoft Sans Serif"/>
              </a:rPr>
              <a:t>barras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refuerzo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acero</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unidas</a:t>
            </a:r>
            <a:r>
              <a:rPr lang="es-ES" sz="2400" spc="20" dirty="0" smtClean="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entre</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sí,</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pueden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usar</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Sin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embargo,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medir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tierra</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asegurarse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requieran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electrodos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adicionales</a:t>
            </a:r>
            <a:r>
              <a:rPr sz="2400" spc="10" dirty="0">
                <a:solidFill>
                  <a:srgbClr val="171514"/>
                </a:solidFill>
                <a:latin typeface="Microsoft Sans Serif"/>
                <a:cs typeface="Microsoft Sans Serif"/>
              </a:rPr>
              <a:t>.</a:t>
            </a:r>
            <a:endParaRPr sz="2400" dirty="0">
              <a:latin typeface="Microsoft Sans Serif"/>
              <a:cs typeface="Microsoft Sans Serif"/>
            </a:endParaRPr>
          </a:p>
          <a:p>
            <a:pPr algn="just">
              <a:spcBef>
                <a:spcPts val="40"/>
              </a:spcBef>
            </a:pPr>
            <a:endParaRPr sz="2400" dirty="0">
              <a:latin typeface="Microsoft Sans Serif"/>
              <a:cs typeface="Microsoft Sans Serif"/>
            </a:endParaRPr>
          </a:p>
          <a:p>
            <a:pPr marL="12065" lvl="3" algn="just">
              <a:tabLst>
                <a:tab pos="380365" algn="l"/>
              </a:tabLst>
            </a:pPr>
            <a:r>
              <a:rPr lang="es-ES" sz="2400" b="1" spc="10" dirty="0" smtClean="0">
                <a:solidFill>
                  <a:srgbClr val="171514"/>
                </a:solidFill>
                <a:latin typeface="Arial"/>
                <a:cs typeface="Arial"/>
              </a:rPr>
              <a:t>2.2.5	</a:t>
            </a:r>
            <a:r>
              <a:rPr sz="2400" b="1" spc="10" dirty="0" err="1" smtClean="0">
                <a:solidFill>
                  <a:srgbClr val="171514"/>
                </a:solidFill>
                <a:latin typeface="Arial"/>
                <a:cs typeface="Arial"/>
              </a:rPr>
              <a:t>Conexión</a:t>
            </a:r>
            <a:r>
              <a:rPr sz="2400" b="1" spc="-55" dirty="0" smtClean="0">
                <a:solidFill>
                  <a:srgbClr val="171514"/>
                </a:solidFill>
                <a:latin typeface="Arial"/>
                <a:cs typeface="Arial"/>
              </a:rPr>
              <a:t> </a:t>
            </a:r>
            <a:r>
              <a:rPr sz="2400" b="1" spc="25" dirty="0" err="1" smtClean="0">
                <a:solidFill>
                  <a:srgbClr val="171514"/>
                </a:solidFill>
                <a:latin typeface="Arial"/>
                <a:cs typeface="Arial"/>
              </a:rPr>
              <a:t>equipotencial</a:t>
            </a:r>
            <a:endParaRPr lang="es-ES" sz="2400" b="1" spc="25" dirty="0" smtClean="0">
              <a:solidFill>
                <a:srgbClr val="171514"/>
              </a:solidFill>
              <a:latin typeface="Arial"/>
              <a:cs typeface="Arial"/>
            </a:endParaRPr>
          </a:p>
          <a:p>
            <a:pPr marL="12065" lvl="3" algn="just">
              <a:tabLst>
                <a:tab pos="380365" algn="l"/>
              </a:tabLst>
            </a:pPr>
            <a:endParaRPr sz="2400" dirty="0">
              <a:latin typeface="Arial"/>
              <a:cs typeface="Arial"/>
            </a:endParaRPr>
          </a:p>
          <a:p>
            <a:pPr marL="12700" marR="5080" algn="just">
              <a:spcBef>
                <a:spcPts val="150"/>
              </a:spcBef>
            </a:pPr>
            <a:r>
              <a:rPr sz="2400" dirty="0">
                <a:solidFill>
                  <a:srgbClr val="171514"/>
                </a:solidFill>
                <a:latin typeface="Microsoft Sans Serif"/>
                <a:cs typeface="Microsoft Sans Serif"/>
              </a:rPr>
              <a:t>Para </a:t>
            </a:r>
            <a:r>
              <a:rPr sz="2400" spc="20" dirty="0">
                <a:solidFill>
                  <a:srgbClr val="171514"/>
                </a:solidFill>
                <a:latin typeface="Microsoft Sans Serif"/>
                <a:cs typeface="Microsoft Sans Serif"/>
              </a:rPr>
              <a:t>igualar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potencial </a:t>
            </a:r>
            <a:r>
              <a:rPr sz="2400" spc="10" dirty="0">
                <a:solidFill>
                  <a:srgbClr val="171514"/>
                </a:solidFill>
                <a:latin typeface="Microsoft Sans Serif"/>
                <a:cs typeface="Microsoft Sans Serif"/>
              </a:rPr>
              <a:t>al </a:t>
            </a:r>
            <a:r>
              <a:rPr sz="2400" spc="25" dirty="0">
                <a:solidFill>
                  <a:srgbClr val="171514"/>
                </a:solidFill>
                <a:latin typeface="Microsoft Sans Serif"/>
                <a:cs typeface="Microsoft Sans Serif"/>
              </a:rPr>
              <a:t>que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elevan </a:t>
            </a:r>
            <a:r>
              <a:rPr sz="2400" spc="25" dirty="0">
                <a:solidFill>
                  <a:srgbClr val="171514"/>
                </a:solidFill>
                <a:latin typeface="Microsoft Sans Serif"/>
                <a:cs typeface="Microsoft Sans Serif"/>
              </a:rPr>
              <a:t>todos </a:t>
            </a:r>
            <a:r>
              <a:rPr sz="2400" spc="10" dirty="0">
                <a:solidFill>
                  <a:srgbClr val="171514"/>
                </a:solidFill>
                <a:latin typeface="Microsoft Sans Serif"/>
                <a:cs typeface="Microsoft Sans Serif"/>
              </a:rPr>
              <a:t>los </a:t>
            </a:r>
            <a:r>
              <a:rPr sz="2400" spc="15" dirty="0">
                <a:solidFill>
                  <a:srgbClr val="171514"/>
                </a:solidFill>
                <a:latin typeface="Microsoft Sans Serif"/>
                <a:cs typeface="Microsoft Sans Serif"/>
              </a:rPr>
              <a:t>cuerpos conectados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todos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medios de conexión</a:t>
            </a:r>
            <a:r>
              <a:rPr sz="2400" spc="20"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5" dirty="0" err="1" smtClean="0">
                <a:solidFill>
                  <a:srgbClr val="171514"/>
                </a:solidFill>
                <a:latin typeface="Microsoft Sans Serif"/>
                <a:cs typeface="Microsoft Sans Serif"/>
              </a:rPr>
              <a:t>tierra</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en</a:t>
            </a:r>
            <a:r>
              <a:rPr sz="240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sitio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determinado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deben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unirse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formar</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electrodos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conexión</a:t>
            </a:r>
            <a:r>
              <a:rPr sz="2400" dirty="0">
                <a:solidFill>
                  <a:srgbClr val="171514"/>
                </a:solidFill>
                <a:latin typeface="Microsoft Sans Serif"/>
                <a:cs typeface="Microsoft Sans Serif"/>
              </a:rPr>
              <a:t> a </a:t>
            </a:r>
            <a:r>
              <a:rPr sz="2400" spc="2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equipotencial</a:t>
            </a:r>
            <a:r>
              <a:rPr sz="2400"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muestra</a:t>
            </a:r>
            <a:r>
              <a:rPr sz="2400" spc="-1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Figura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5.10</a:t>
            </a:r>
            <a:r>
              <a:rPr sz="2400" dirty="0" smtClean="0">
                <a:solidFill>
                  <a:srgbClr val="171514"/>
                </a:solidFill>
                <a:latin typeface="Microsoft Sans Serif"/>
                <a:cs typeface="Microsoft Sans Serif"/>
              </a:rPr>
              <a:t>.</a:t>
            </a:r>
            <a:endParaRPr sz="2400" dirty="0">
              <a:latin typeface="Microsoft Sans Serif"/>
              <a:cs typeface="Microsoft Sans Serif"/>
            </a:endParaRPr>
          </a:p>
        </p:txBody>
      </p:sp>
      <p:pic>
        <p:nvPicPr>
          <p:cNvPr id="58" name="Imagen 57"/>
          <p:cNvPicPr>
            <a:picLocks noChangeAspect="1"/>
          </p:cNvPicPr>
          <p:nvPr/>
        </p:nvPicPr>
        <p:blipFill>
          <a:blip r:embed="rId2"/>
          <a:stretch>
            <a:fillRect/>
          </a:stretch>
        </p:blipFill>
        <p:spPr>
          <a:xfrm>
            <a:off x="6270625" y="327024"/>
            <a:ext cx="8458200" cy="7591489"/>
          </a:xfrm>
          <a:prstGeom prst="rect">
            <a:avLst/>
          </a:prstGeom>
        </p:spPr>
      </p:pic>
      <p:sp>
        <p:nvSpPr>
          <p:cNvPr id="59" name="Rectángulo 58"/>
          <p:cNvSpPr/>
          <p:nvPr/>
        </p:nvSpPr>
        <p:spPr>
          <a:xfrm>
            <a:off x="8861425" y="7718425"/>
            <a:ext cx="5015732" cy="400110"/>
          </a:xfrm>
          <a:prstGeom prst="rect">
            <a:avLst/>
          </a:prstGeom>
        </p:spPr>
        <p:txBody>
          <a:bodyPr wrap="none">
            <a:spAutoFit/>
          </a:bodyPr>
          <a:lstStyle/>
          <a:p>
            <a:pPr algn="ctr"/>
            <a:r>
              <a:rPr lang="es-ES" sz="2000" b="1" dirty="0" smtClean="0"/>
              <a:t>FIGURA 5.10 Sistema de tierra equipotencial.</a:t>
            </a:r>
            <a:endParaRPr lang="es-ES" sz="2000" b="1" dirty="0"/>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 name="object 50"/>
          <p:cNvSpPr txBox="1"/>
          <p:nvPr/>
        </p:nvSpPr>
        <p:spPr>
          <a:xfrm>
            <a:off x="327025" y="403225"/>
            <a:ext cx="14325600" cy="7094250"/>
          </a:xfrm>
          <a:prstGeom prst="rect">
            <a:avLst/>
          </a:prstGeom>
        </p:spPr>
        <p:txBody>
          <a:bodyPr vert="horz" wrap="square" lIns="0" tIns="12700" rIns="0" bIns="0" rtlCol="0">
            <a:spAutoFit/>
          </a:bodyPr>
          <a:lstStyle/>
          <a:p>
            <a:pPr marL="12065" lvl="2" algn="just">
              <a:buSzPct val="90476"/>
              <a:tabLst>
                <a:tab pos="318770" algn="l"/>
              </a:tabLst>
            </a:pPr>
            <a:r>
              <a:rPr lang="es-ES" sz="2400" b="1" dirty="0" smtClean="0">
                <a:solidFill>
                  <a:srgbClr val="171514"/>
                </a:solidFill>
                <a:latin typeface="Arial"/>
                <a:cs typeface="Arial"/>
              </a:rPr>
              <a:t>2.3 	C</a:t>
            </a:r>
            <a:r>
              <a:rPr sz="2400" b="1" dirty="0" err="1" smtClean="0">
                <a:solidFill>
                  <a:srgbClr val="171514"/>
                </a:solidFill>
                <a:latin typeface="Arial"/>
                <a:cs typeface="Arial"/>
              </a:rPr>
              <a:t>onexiones</a:t>
            </a:r>
            <a:r>
              <a:rPr sz="2400" b="1" spc="-25" dirty="0" smtClean="0">
                <a:solidFill>
                  <a:srgbClr val="171514"/>
                </a:solidFill>
                <a:latin typeface="Arial"/>
                <a:cs typeface="Arial"/>
              </a:rPr>
              <a:t> </a:t>
            </a:r>
            <a:r>
              <a:rPr sz="2400" b="1" spc="5" dirty="0" err="1" smtClean="0">
                <a:solidFill>
                  <a:srgbClr val="171514"/>
                </a:solidFill>
                <a:latin typeface="Arial"/>
                <a:cs typeface="Arial"/>
              </a:rPr>
              <a:t>en</a:t>
            </a:r>
            <a:r>
              <a:rPr lang="es-ES" sz="2400" b="1" spc="5" dirty="0" smtClean="0">
                <a:solidFill>
                  <a:srgbClr val="171514"/>
                </a:solidFill>
                <a:latin typeface="Arial"/>
                <a:cs typeface="Arial"/>
              </a:rPr>
              <a:t> Sistemas de Puesta a Tierra</a:t>
            </a:r>
            <a:endParaRPr sz="2400" dirty="0">
              <a:latin typeface="Arial"/>
              <a:cs typeface="Arial"/>
            </a:endParaRPr>
          </a:p>
          <a:p>
            <a:pPr marL="12700" marR="46355" algn="just">
              <a:spcBef>
                <a:spcPts val="540"/>
              </a:spcBef>
            </a:pPr>
            <a:r>
              <a:rPr sz="2400" spc="-15" dirty="0">
                <a:solidFill>
                  <a:srgbClr val="171514"/>
                </a:solidFill>
                <a:latin typeface="Microsoft Sans Serif"/>
                <a:cs typeface="Microsoft Sans Serif"/>
              </a:rPr>
              <a:t>Las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juntas</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conexiones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son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elementos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críticos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circuito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través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cual</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circula</a:t>
            </a:r>
            <a:r>
              <a:rPr sz="2400" spc="2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25" dirty="0">
                <a:solidFill>
                  <a:srgbClr val="171514"/>
                </a:solidFill>
                <a:latin typeface="Microsoft Sans Serif"/>
                <a:cs typeface="Microsoft Sans Serif"/>
              </a:rPr>
              <a:t>de cortocircuito. </a:t>
            </a:r>
            <a:r>
              <a:rPr sz="2400" spc="15"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lo </a:t>
            </a:r>
            <a:r>
              <a:rPr sz="2400" spc="30" dirty="0">
                <a:solidFill>
                  <a:srgbClr val="171514"/>
                </a:solidFill>
                <a:latin typeface="Microsoft Sans Serif"/>
                <a:cs typeface="Microsoft Sans Serif"/>
              </a:rPr>
              <a:t>tanto,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de suma </a:t>
            </a:r>
            <a:r>
              <a:rPr sz="2400" spc="30" dirty="0">
                <a:solidFill>
                  <a:srgbClr val="171514"/>
                </a:solidFill>
                <a:latin typeface="Microsoft Sans Serif"/>
                <a:cs typeface="Microsoft Sans Serif"/>
              </a:rPr>
              <a:t>importancia que </a:t>
            </a:r>
            <a:r>
              <a:rPr sz="2400" spc="-5" dirty="0">
                <a:solidFill>
                  <a:srgbClr val="171514"/>
                </a:solidFill>
                <a:latin typeface="Microsoft Sans Serif"/>
                <a:cs typeface="Microsoft Sans Serif"/>
              </a:rPr>
              <a:t>se </a:t>
            </a:r>
            <a:r>
              <a:rPr sz="2400" spc="15" dirty="0">
                <a:solidFill>
                  <a:srgbClr val="171514"/>
                </a:solidFill>
                <a:latin typeface="Microsoft Sans Serif"/>
                <a:cs typeface="Microsoft Sans Serif"/>
              </a:rPr>
              <a:t>realicen</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máxima</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habilidad</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garantizar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seguridad</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integral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endParaRPr sz="2400" dirty="0">
              <a:latin typeface="Microsoft Sans Serif"/>
              <a:cs typeface="Microsoft Sans Serif"/>
            </a:endParaRPr>
          </a:p>
          <a:p>
            <a:pPr marL="12700" marR="16510" indent="-12700" algn="just">
              <a:spcBef>
                <a:spcPts val="10"/>
              </a:spcBef>
            </a:pPr>
            <a:r>
              <a:rPr sz="2400" spc="5" dirty="0">
                <a:solidFill>
                  <a:srgbClr val="171514"/>
                </a:solidFill>
                <a:latin typeface="Microsoft Sans Serif"/>
                <a:cs typeface="Microsoft Sans Serif"/>
              </a:rPr>
              <a:t>Existen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tres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métodos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conectar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electrodos</a:t>
            </a:r>
            <a:r>
              <a:rPr lang="es-ES" sz="2400" spc="2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35"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conectar </a:t>
            </a:r>
            <a:r>
              <a:rPr sz="2400" spc="15" dirty="0">
                <a:solidFill>
                  <a:srgbClr val="171514"/>
                </a:solidFill>
                <a:latin typeface="Microsoft Sans Serif"/>
                <a:cs typeface="Microsoft Sans Serif"/>
              </a:rPr>
              <a:t>el </a:t>
            </a:r>
            <a:r>
              <a:rPr sz="2400" spc="-70" dirty="0">
                <a:solidFill>
                  <a:srgbClr val="171514"/>
                </a:solidFill>
                <a:latin typeface="Microsoft Sans Serif"/>
                <a:cs typeface="Microsoft Sans Serif"/>
              </a:rPr>
              <a:t>EGC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estructura </a:t>
            </a:r>
            <a:r>
              <a:rPr sz="2400" spc="20" dirty="0">
                <a:solidFill>
                  <a:srgbClr val="171514"/>
                </a:solidFill>
                <a:latin typeface="Microsoft Sans Serif"/>
                <a:cs typeface="Microsoft Sans Serif"/>
              </a:rPr>
              <a:t>metálica </a:t>
            </a:r>
            <a:r>
              <a:rPr sz="2400" spc="25" dirty="0">
                <a:solidFill>
                  <a:srgbClr val="171514"/>
                </a:solidFill>
                <a:latin typeface="Microsoft Sans Serif"/>
                <a:cs typeface="Microsoft Sans Serif"/>
              </a:rPr>
              <a:t>del </a:t>
            </a:r>
            <a:r>
              <a:rPr sz="2400" spc="35" dirty="0">
                <a:solidFill>
                  <a:srgbClr val="171514"/>
                </a:solidFill>
                <a:latin typeface="Microsoft Sans Serif"/>
                <a:cs typeface="Microsoft Sans Serif"/>
              </a:rPr>
              <a:t>equipo </a:t>
            </a:r>
            <a:r>
              <a:rPr sz="2400" spc="20" dirty="0">
                <a:solidFill>
                  <a:srgbClr val="171514"/>
                </a:solidFill>
                <a:latin typeface="Microsoft Sans Serif"/>
                <a:cs typeface="Microsoft Sans Serif"/>
              </a:rPr>
              <a:t>oa </a:t>
            </a:r>
            <a:r>
              <a:rPr sz="2400" dirty="0">
                <a:solidFill>
                  <a:srgbClr val="171514"/>
                </a:solidFill>
                <a:latin typeface="Microsoft Sans Serif"/>
                <a:cs typeface="Microsoft Sans Serif"/>
              </a:rPr>
              <a:t>las </a:t>
            </a:r>
            <a:r>
              <a:rPr sz="2400" spc="15" dirty="0" err="1">
                <a:solidFill>
                  <a:srgbClr val="171514"/>
                </a:solidFill>
                <a:latin typeface="Microsoft Sans Serif"/>
                <a:cs typeface="Microsoft Sans Serif"/>
              </a:rPr>
              <a:t>disposiciones</a:t>
            </a:r>
            <a:r>
              <a:rPr sz="2400" spc="1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conexión</a:t>
            </a:r>
            <a:r>
              <a:rPr sz="2400" spc="-1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Estos </a:t>
            </a:r>
            <a:r>
              <a:rPr sz="2400" spc="35" dirty="0">
                <a:solidFill>
                  <a:srgbClr val="171514"/>
                </a:solidFill>
                <a:latin typeface="Microsoft Sans Serif"/>
                <a:cs typeface="Microsoft Sans Serif"/>
              </a:rPr>
              <a:t>métodos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son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siguientes</a:t>
            </a:r>
            <a:r>
              <a:rPr sz="2400" spc="20" dirty="0">
                <a:solidFill>
                  <a:srgbClr val="171514"/>
                </a:solidFill>
                <a:latin typeface="Microsoft Sans Serif"/>
                <a:cs typeface="Microsoft Sans Serif"/>
              </a:rPr>
              <a:t>:</a:t>
            </a:r>
            <a:endParaRPr sz="2400" dirty="0">
              <a:latin typeface="Microsoft Sans Serif"/>
              <a:cs typeface="Microsoft Sans Serif"/>
            </a:endParaRPr>
          </a:p>
          <a:p>
            <a:pPr algn="just">
              <a:spcBef>
                <a:spcPts val="20"/>
              </a:spcBef>
            </a:pPr>
            <a:endParaRPr sz="2400" dirty="0">
              <a:latin typeface="Microsoft Sans Serif"/>
              <a:cs typeface="Microsoft Sans Serif"/>
            </a:endParaRPr>
          </a:p>
          <a:p>
            <a:pPr marL="288290" lvl="3" indent="-105410" algn="just">
              <a:buAutoNum type="arabicPeriod"/>
              <a:tabLst>
                <a:tab pos="288925" algn="l"/>
              </a:tabLst>
            </a:pPr>
            <a:r>
              <a:rPr sz="2400" b="1" spc="15" dirty="0">
                <a:solidFill>
                  <a:srgbClr val="171514"/>
                </a:solidFill>
                <a:latin typeface="Microsoft Sans Serif"/>
                <a:cs typeface="Microsoft Sans Serif"/>
              </a:rPr>
              <a:t>Conexión</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mecánica</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mediante</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abrazaderas</a:t>
            </a:r>
            <a:r>
              <a:rPr sz="2400" b="1" spc="-5"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pernos</a:t>
            </a:r>
            <a:r>
              <a:rPr sz="2400" b="1" spc="20" dirty="0" smtClean="0">
                <a:solidFill>
                  <a:srgbClr val="171514"/>
                </a:solidFill>
                <a:latin typeface="Microsoft Sans Serif"/>
                <a:cs typeface="Microsoft Sans Serif"/>
              </a:rPr>
              <a:t>.</a:t>
            </a:r>
            <a:endParaRPr lang="es-ES" sz="2400" b="1" spc="20" dirty="0" smtClean="0">
              <a:solidFill>
                <a:srgbClr val="171514"/>
              </a:solidFill>
              <a:latin typeface="Microsoft Sans Serif"/>
              <a:cs typeface="Microsoft Sans Serif"/>
            </a:endParaRPr>
          </a:p>
          <a:p>
            <a:pPr marL="0" lvl="3" algn="just">
              <a:tabLst>
                <a:tab pos="288925" algn="l"/>
              </a:tabLst>
            </a:pPr>
            <a:endParaRPr lang="es-ES" sz="2400" spc="20" dirty="0">
              <a:solidFill>
                <a:srgbClr val="171514"/>
              </a:solidFill>
              <a:latin typeface="Microsoft Sans Serif"/>
              <a:cs typeface="Microsoft Sans Serif"/>
            </a:endParaRPr>
          </a:p>
          <a:p>
            <a:pPr marL="0" lvl="3" algn="just">
              <a:tabLst>
                <a:tab pos="288925" algn="l"/>
              </a:tabLst>
            </a:pPr>
            <a:r>
              <a:rPr lang="es-ES" sz="2400" spc="20" dirty="0" smtClean="0">
                <a:solidFill>
                  <a:srgbClr val="171514"/>
                </a:solidFill>
                <a:latin typeface="Microsoft Sans Serif"/>
                <a:cs typeface="Microsoft Sans Serif"/>
              </a:rPr>
              <a:t>Tanto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abrazadera </a:t>
            </a:r>
            <a:r>
              <a:rPr lang="es-ES" sz="2400" spc="30" dirty="0" smtClean="0">
                <a:solidFill>
                  <a:srgbClr val="171514"/>
                </a:solidFill>
                <a:latin typeface="Microsoft Sans Serif"/>
                <a:cs typeface="Microsoft Sans Serif"/>
              </a:rPr>
              <a:t>como </a:t>
            </a:r>
            <a:r>
              <a:rPr lang="es-ES" sz="2400" spc="10" dirty="0" smtClean="0">
                <a:solidFill>
                  <a:srgbClr val="171514"/>
                </a:solidFill>
                <a:latin typeface="Microsoft Sans Serif"/>
                <a:cs typeface="Microsoft Sans Serif"/>
              </a:rPr>
              <a:t>el </a:t>
            </a:r>
            <a:r>
              <a:rPr lang="es-ES" sz="2400" spc="35" dirty="0" smtClean="0">
                <a:solidFill>
                  <a:srgbClr val="171514"/>
                </a:solidFill>
                <a:latin typeface="Microsoft Sans Serif"/>
                <a:cs typeface="Microsoft Sans Serif"/>
              </a:rPr>
              <a:t>perno </a:t>
            </a:r>
            <a:r>
              <a:rPr lang="es-ES" sz="2400" spc="25" dirty="0" smtClean="0">
                <a:solidFill>
                  <a:srgbClr val="171514"/>
                </a:solidFill>
                <a:latin typeface="Microsoft Sans Serif"/>
                <a:cs typeface="Microsoft Sans Serif"/>
              </a:rPr>
              <a:t>deben </a:t>
            </a:r>
            <a:r>
              <a:rPr lang="es-ES" sz="2400" spc="20" dirty="0" smtClean="0">
                <a:solidFill>
                  <a:srgbClr val="171514"/>
                </a:solidFill>
                <a:latin typeface="Microsoft Sans Serif"/>
                <a:cs typeface="Microsoft Sans Serif"/>
              </a:rPr>
              <a:t>estar </a:t>
            </a:r>
            <a:r>
              <a:rPr lang="es-ES" sz="2400" spc="15" dirty="0" smtClean="0">
                <a:solidFill>
                  <a:srgbClr val="171514"/>
                </a:solidFill>
                <a:latin typeface="Microsoft Sans Serif"/>
                <a:cs typeface="Microsoft Sans Serif"/>
              </a:rPr>
              <a:t>hechos </a:t>
            </a:r>
            <a:r>
              <a:rPr lang="es-ES" sz="2400" spc="20" dirty="0" smtClean="0">
                <a:solidFill>
                  <a:srgbClr val="171514"/>
                </a:solidFill>
                <a:latin typeface="Microsoft Sans Serif"/>
                <a:cs typeface="Microsoft Sans Serif"/>
              </a:rPr>
              <a:t>del </a:t>
            </a:r>
            <a:r>
              <a:rPr lang="es-ES" sz="2400" spc="35" dirty="0" smtClean="0">
                <a:solidFill>
                  <a:srgbClr val="171514"/>
                </a:solidFill>
                <a:latin typeface="Microsoft Sans Serif"/>
                <a:cs typeface="Microsoft Sans Serif"/>
              </a:rPr>
              <a:t>mismo </a:t>
            </a:r>
            <a:r>
              <a:rPr lang="es-ES" sz="2400" spc="30" dirty="0" smtClean="0">
                <a:solidFill>
                  <a:srgbClr val="171514"/>
                </a:solidFill>
                <a:latin typeface="Microsoft Sans Serif"/>
                <a:cs typeface="Microsoft Sans Serif"/>
              </a:rPr>
              <a:t>metal que </a:t>
            </a:r>
            <a:r>
              <a:rPr lang="es-ES" sz="2400" spc="10"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electrodo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conductor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evitar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corrosión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galvánica</a:t>
            </a:r>
            <a:r>
              <a:rPr lang="es-ES" sz="2400" spc="5" dirty="0" smtClean="0">
                <a:solidFill>
                  <a:srgbClr val="171514"/>
                </a:solidFill>
                <a:latin typeface="Microsoft Sans Serif"/>
                <a:cs typeface="Microsoft Sans Serif"/>
              </a:rPr>
              <a:t> y</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conexiones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deben</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estar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protegidas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contra</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cualquier </a:t>
            </a:r>
            <a:r>
              <a:rPr lang="es-ES" sz="2400" spc="30" dirty="0" smtClean="0">
                <a:solidFill>
                  <a:srgbClr val="171514"/>
                </a:solidFill>
                <a:latin typeface="Microsoft Sans Serif"/>
                <a:cs typeface="Microsoft Sans Serif"/>
              </a:rPr>
              <a:t>daño</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accidental</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diseñadas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fácil</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inspección.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requisito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más</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importante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 </a:t>
            </a:r>
            <a:r>
              <a:rPr lang="es-ES" sz="2400" spc="20" dirty="0" smtClean="0">
                <a:solidFill>
                  <a:srgbClr val="171514"/>
                </a:solidFill>
                <a:latin typeface="Microsoft Sans Serif"/>
                <a:cs typeface="Microsoft Sans Serif"/>
              </a:rPr>
              <a:t>conexiones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abrazadera </a:t>
            </a:r>
            <a:r>
              <a:rPr lang="es-ES" sz="2400" spc="-10"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establecimiento de </a:t>
            </a:r>
            <a:r>
              <a:rPr lang="es-ES" sz="2400" spc="45" dirty="0" smtClean="0">
                <a:solidFill>
                  <a:srgbClr val="171514"/>
                </a:solidFill>
                <a:latin typeface="Microsoft Sans Serif"/>
                <a:cs typeface="Microsoft Sans Serif"/>
              </a:rPr>
              <a:t>un </a:t>
            </a:r>
            <a:r>
              <a:rPr lang="es-ES" sz="2400" spc="25" dirty="0" smtClean="0">
                <a:solidFill>
                  <a:srgbClr val="171514"/>
                </a:solidFill>
                <a:latin typeface="Microsoft Sans Serif"/>
                <a:cs typeface="Microsoft Sans Serif"/>
              </a:rPr>
              <a:t>contacto </a:t>
            </a:r>
            <a:r>
              <a:rPr lang="es-ES" sz="2400" spc="45" dirty="0" smtClean="0">
                <a:solidFill>
                  <a:srgbClr val="171514"/>
                </a:solidFill>
                <a:latin typeface="Microsoft Sans Serif"/>
                <a:cs typeface="Microsoft Sans Serif"/>
              </a:rPr>
              <a:t>íntimo </a:t>
            </a:r>
            <a:r>
              <a:rPr lang="es-ES" sz="2400" spc="5" dirty="0" smtClean="0">
                <a:solidFill>
                  <a:srgbClr val="171514"/>
                </a:solidFill>
                <a:latin typeface="Microsoft Sans Serif"/>
                <a:cs typeface="Microsoft Sans Serif"/>
              </a:rPr>
              <a:t>y </a:t>
            </a:r>
            <a:r>
              <a:rPr lang="es-ES" sz="2400" spc="35" dirty="0" smtClean="0">
                <a:solidFill>
                  <a:srgbClr val="171514"/>
                </a:solidFill>
                <a:latin typeface="Microsoft Sans Serif"/>
                <a:cs typeface="Microsoft Sans Serif"/>
              </a:rPr>
              <a:t>permanente entre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 </a:t>
            </a:r>
            <a:r>
              <a:rPr lang="es-ES" sz="2400" spc="20" dirty="0" smtClean="0">
                <a:solidFill>
                  <a:srgbClr val="171514"/>
                </a:solidFill>
                <a:latin typeface="Microsoft Sans Serif"/>
                <a:cs typeface="Microsoft Sans Serif"/>
              </a:rPr>
              <a:t>superficies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metálicas.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lo</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tanto,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realizar</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conexión,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 </a:t>
            </a:r>
            <a:r>
              <a:rPr lang="es-ES" sz="2400" spc="20" dirty="0" smtClean="0">
                <a:solidFill>
                  <a:srgbClr val="171514"/>
                </a:solidFill>
                <a:latin typeface="Microsoft Sans Serif"/>
                <a:cs typeface="Microsoft Sans Serif"/>
              </a:rPr>
              <a:t>superficies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deben </a:t>
            </a:r>
            <a:r>
              <a:rPr lang="es-ES" sz="2400" spc="20" dirty="0" smtClean="0">
                <a:solidFill>
                  <a:srgbClr val="171514"/>
                </a:solidFill>
                <a:latin typeface="Microsoft Sans Serif"/>
                <a:cs typeface="Microsoft Sans Serif"/>
              </a:rPr>
              <a:t>estar </a:t>
            </a:r>
            <a:r>
              <a:rPr lang="es-ES" sz="2400" dirty="0" smtClean="0">
                <a:solidFill>
                  <a:srgbClr val="171514"/>
                </a:solidFill>
                <a:latin typeface="Microsoft Sans Serif"/>
                <a:cs typeface="Microsoft Sans Serif"/>
              </a:rPr>
              <a:t>lisas, </a:t>
            </a:r>
            <a:r>
              <a:rPr lang="es-ES" sz="2400" spc="25" dirty="0" smtClean="0">
                <a:solidFill>
                  <a:srgbClr val="171514"/>
                </a:solidFill>
                <a:latin typeface="Microsoft Sans Serif"/>
                <a:cs typeface="Microsoft Sans Serif"/>
              </a:rPr>
              <a:t>limpias </a:t>
            </a:r>
            <a:r>
              <a:rPr lang="es-ES" sz="2400" spc="5" dirty="0" smtClean="0">
                <a:solidFill>
                  <a:srgbClr val="171514"/>
                </a:solidFill>
                <a:latin typeface="Microsoft Sans Serif"/>
                <a:cs typeface="Microsoft Sans Serif"/>
              </a:rPr>
              <a:t>y </a:t>
            </a:r>
            <a:r>
              <a:rPr lang="es-ES" sz="2400" spc="20" dirty="0" smtClean="0">
                <a:solidFill>
                  <a:srgbClr val="171514"/>
                </a:solidFill>
                <a:latin typeface="Microsoft Sans Serif"/>
                <a:cs typeface="Microsoft Sans Serif"/>
              </a:rPr>
              <a:t>libres </a:t>
            </a:r>
            <a:r>
              <a:rPr lang="es-ES" sz="2400" spc="25" dirty="0" smtClean="0">
                <a:solidFill>
                  <a:srgbClr val="171514"/>
                </a:solidFill>
                <a:latin typeface="Microsoft Sans Serif"/>
                <a:cs typeface="Microsoft Sans Serif"/>
              </a:rPr>
              <a:t>de cualquier </a:t>
            </a:r>
            <a:r>
              <a:rPr lang="es-ES" sz="2400" spc="5" dirty="0" smtClean="0">
                <a:solidFill>
                  <a:srgbClr val="171514"/>
                </a:solidFill>
                <a:latin typeface="Microsoft Sans Serif"/>
                <a:cs typeface="Microsoft Sans Serif"/>
              </a:rPr>
              <a:t>capa </a:t>
            </a:r>
            <a:r>
              <a:rPr lang="es-ES" sz="2400" spc="15" dirty="0" smtClean="0">
                <a:solidFill>
                  <a:srgbClr val="171514"/>
                </a:solidFill>
                <a:latin typeface="Microsoft Sans Serif"/>
                <a:cs typeface="Microsoft Sans Serif"/>
              </a:rPr>
              <a:t>aislante, </a:t>
            </a:r>
            <a:r>
              <a:rPr lang="es-ES" sz="2400" spc="5" dirty="0" smtClean="0">
                <a:solidFill>
                  <a:srgbClr val="171514"/>
                </a:solidFill>
                <a:latin typeface="Microsoft Sans Serif"/>
                <a:cs typeface="Microsoft Sans Serif"/>
              </a:rPr>
              <a:t>y </a:t>
            </a:r>
            <a:r>
              <a:rPr lang="es-ES" sz="2400" spc="15" dirty="0" smtClean="0">
                <a:solidFill>
                  <a:srgbClr val="171514"/>
                </a:solidFill>
                <a:latin typeface="Microsoft Sans Serif"/>
                <a:cs typeface="Microsoft Sans Serif"/>
              </a:rPr>
              <a:t>los </a:t>
            </a:r>
            <a:r>
              <a:rPr lang="es-ES" sz="2400" spc="30" dirty="0" smtClean="0">
                <a:solidFill>
                  <a:srgbClr val="171514"/>
                </a:solidFill>
                <a:latin typeface="Microsoft Sans Serif"/>
                <a:cs typeface="Microsoft Sans Serif"/>
              </a:rPr>
              <a:t>pernos </a:t>
            </a:r>
            <a:r>
              <a:rPr lang="es-ES" sz="2400" spc="25"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apriete deben </a:t>
            </a:r>
            <a:r>
              <a:rPr lang="es-ES" sz="2400" spc="20" dirty="0" smtClean="0">
                <a:solidFill>
                  <a:srgbClr val="171514"/>
                </a:solidFill>
                <a:latin typeface="Microsoft Sans Serif"/>
                <a:cs typeface="Microsoft Sans Serif"/>
              </a:rPr>
              <a:t>ejercer suficiente </a:t>
            </a:r>
            <a:r>
              <a:rPr lang="es-ES" sz="2400" spc="30" dirty="0" smtClean="0">
                <a:solidFill>
                  <a:srgbClr val="171514"/>
                </a:solidFill>
                <a:latin typeface="Microsoft Sans Serif"/>
                <a:cs typeface="Microsoft Sans Serif"/>
              </a:rPr>
              <a:t>presión </a:t>
            </a:r>
            <a:r>
              <a:rPr lang="es-ES" sz="2400" spc="25" dirty="0" smtClean="0">
                <a:solidFill>
                  <a:srgbClr val="171514"/>
                </a:solidFill>
                <a:latin typeface="Microsoft Sans Serif"/>
                <a:cs typeface="Microsoft Sans Serif"/>
              </a:rPr>
              <a:t>para </a:t>
            </a:r>
            <a:r>
              <a:rPr lang="es-ES" sz="2400" spc="40" dirty="0" smtClean="0">
                <a:solidFill>
                  <a:srgbClr val="171514"/>
                </a:solidFill>
                <a:latin typeface="Microsoft Sans Serif"/>
                <a:cs typeface="Microsoft Sans Serif"/>
              </a:rPr>
              <a:t>mantener </a:t>
            </a:r>
            <a:r>
              <a:rPr lang="es-ES" sz="2400" spc="45" dirty="0" smtClean="0">
                <a:solidFill>
                  <a:srgbClr val="171514"/>
                </a:solidFill>
                <a:latin typeface="Microsoft Sans Serif"/>
                <a:cs typeface="Microsoft Sans Serif"/>
              </a:rPr>
              <a:t>un </a:t>
            </a:r>
            <a:r>
              <a:rPr lang="es-ES" sz="2400" spc="35" dirty="0" smtClean="0">
                <a:solidFill>
                  <a:srgbClr val="171514"/>
                </a:solidFill>
                <a:latin typeface="Microsoft Sans Serif"/>
                <a:cs typeface="Microsoft Sans Serif"/>
              </a:rPr>
              <a:t>buen </a:t>
            </a:r>
            <a:r>
              <a:rPr lang="es-ES" sz="2400" spc="25" dirty="0" smtClean="0">
                <a:solidFill>
                  <a:srgbClr val="171514"/>
                </a:solidFill>
                <a:latin typeface="Microsoft Sans Serif"/>
                <a:cs typeface="Microsoft Sans Serif"/>
              </a:rPr>
              <a:t>contacto en </a:t>
            </a:r>
            <a:r>
              <a:rPr lang="es-ES" sz="2400" spc="15" dirty="0" smtClean="0">
                <a:solidFill>
                  <a:srgbClr val="171514"/>
                </a:solidFill>
                <a:latin typeface="Microsoft Sans Serif"/>
                <a:cs typeface="Microsoft Sans Serif"/>
              </a:rPr>
              <a:t>presencia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tensiones, golpes </a:t>
            </a:r>
            <a:r>
              <a:rPr lang="es-ES" sz="2400" spc="35" dirty="0" smtClean="0">
                <a:solidFill>
                  <a:srgbClr val="171514"/>
                </a:solidFill>
                <a:latin typeface="Microsoft Sans Serif"/>
                <a:cs typeface="Microsoft Sans Serif"/>
              </a:rPr>
              <a:t>o </a:t>
            </a:r>
            <a:r>
              <a:rPr lang="es-ES" sz="2400" spc="20" dirty="0" smtClean="0">
                <a:solidFill>
                  <a:srgbClr val="171514"/>
                </a:solidFill>
                <a:latin typeface="Microsoft Sans Serif"/>
                <a:cs typeface="Microsoft Sans Serif"/>
              </a:rPr>
              <a:t>vibraciones </a:t>
            </a:r>
            <a:r>
              <a:rPr lang="es-ES" sz="2400" spc="5" dirty="0" smtClean="0">
                <a:solidFill>
                  <a:srgbClr val="171514"/>
                </a:solidFill>
                <a:latin typeface="Microsoft Sans Serif"/>
                <a:cs typeface="Microsoft Sans Serif"/>
              </a:rPr>
              <a:t>asociadas </a:t>
            </a:r>
            <a:r>
              <a:rPr lang="es-ES" sz="2400" spc="20" dirty="0" smtClean="0">
                <a:solidFill>
                  <a:srgbClr val="171514"/>
                </a:solidFill>
                <a:latin typeface="Microsoft Sans Serif"/>
                <a:cs typeface="Microsoft Sans Serif"/>
              </a:rPr>
              <a:t>con </a:t>
            </a:r>
            <a:r>
              <a:rPr lang="es-ES" sz="2400" spc="15" dirty="0" smtClean="0">
                <a:solidFill>
                  <a:srgbClr val="171514"/>
                </a:solidFill>
                <a:latin typeface="Microsoft Sans Serif"/>
                <a:cs typeface="Microsoft Sans Serif"/>
              </a:rPr>
              <a:t>el </a:t>
            </a:r>
            <a:r>
              <a:rPr lang="es-ES" sz="2400" spc="35" dirty="0" smtClean="0">
                <a:solidFill>
                  <a:srgbClr val="171514"/>
                </a:solidFill>
                <a:latin typeface="Microsoft Sans Serif"/>
                <a:cs typeface="Microsoft Sans Serif"/>
              </a:rPr>
              <a:t>equipo o </a:t>
            </a:r>
            <a:r>
              <a:rPr lang="es-ES" sz="2400" spc="15" dirty="0" smtClean="0">
                <a:solidFill>
                  <a:srgbClr val="171514"/>
                </a:solidFill>
                <a:latin typeface="Microsoft Sans Serif"/>
                <a:cs typeface="Microsoft Sans Serif"/>
              </a:rPr>
              <a:t>el </a:t>
            </a:r>
            <a:r>
              <a:rPr lang="es-ES" sz="2400" spc="40" dirty="0" smtClean="0">
                <a:solidFill>
                  <a:srgbClr val="171514"/>
                </a:solidFill>
                <a:latin typeface="Microsoft Sans Serif"/>
                <a:cs typeface="Microsoft Sans Serif"/>
              </a:rPr>
              <a:t>entorno </a:t>
            </a:r>
            <a:r>
              <a:rPr lang="es-ES" sz="2400" spc="25" dirty="0" smtClean="0">
                <a:solidFill>
                  <a:srgbClr val="171514"/>
                </a:solidFill>
                <a:latin typeface="Microsoft Sans Serif"/>
                <a:cs typeface="Microsoft Sans Serif"/>
              </a:rPr>
              <a:t>circundante. </a:t>
            </a:r>
            <a:r>
              <a:rPr lang="es-ES" sz="2400" spc="-1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Si </a:t>
            </a:r>
            <a:r>
              <a:rPr lang="es-ES" sz="2400" spc="-10"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necesario </a:t>
            </a:r>
            <a:r>
              <a:rPr lang="es-ES" sz="2400" spc="45" dirty="0" smtClean="0">
                <a:solidFill>
                  <a:srgbClr val="171514"/>
                </a:solidFill>
                <a:latin typeface="Microsoft Sans Serif"/>
                <a:cs typeface="Microsoft Sans Serif"/>
              </a:rPr>
              <a:t>unir </a:t>
            </a:r>
            <a:r>
              <a:rPr lang="es-ES" sz="2400" spc="20" dirty="0" smtClean="0">
                <a:solidFill>
                  <a:srgbClr val="171514"/>
                </a:solidFill>
                <a:latin typeface="Microsoft Sans Serif"/>
                <a:cs typeface="Microsoft Sans Serif"/>
              </a:rPr>
              <a:t>dos metales </a:t>
            </a:r>
            <a:r>
              <a:rPr lang="es-ES" sz="2400" spc="25" dirty="0" smtClean="0">
                <a:solidFill>
                  <a:srgbClr val="171514"/>
                </a:solidFill>
                <a:latin typeface="Microsoft Sans Serif"/>
                <a:cs typeface="Microsoft Sans Serif"/>
              </a:rPr>
              <a:t>diferentes, </a:t>
            </a:r>
            <a:r>
              <a:rPr lang="es-ES" sz="2400" spc="-10" dirty="0" smtClean="0">
                <a:solidFill>
                  <a:srgbClr val="171514"/>
                </a:solidFill>
                <a:latin typeface="Microsoft Sans Serif"/>
                <a:cs typeface="Microsoft Sans Serif"/>
              </a:rPr>
              <a:t>se </a:t>
            </a:r>
            <a:r>
              <a:rPr lang="es-ES" sz="2400" spc="30" dirty="0" smtClean="0">
                <a:solidFill>
                  <a:srgbClr val="171514"/>
                </a:solidFill>
                <a:latin typeface="Microsoft Sans Serif"/>
                <a:cs typeface="Microsoft Sans Serif"/>
              </a:rPr>
              <a:t>deben </a:t>
            </a:r>
            <a:r>
              <a:rPr lang="es-ES" sz="2400" spc="50" dirty="0" smtClean="0">
                <a:solidFill>
                  <a:srgbClr val="171514"/>
                </a:solidFill>
                <a:latin typeface="Microsoft Sans Serif"/>
                <a:cs typeface="Microsoft Sans Serif"/>
              </a:rPr>
              <a:t>tomar </a:t>
            </a:r>
            <a:r>
              <a:rPr lang="es-ES" sz="2400" spc="25" dirty="0" smtClean="0">
                <a:solidFill>
                  <a:srgbClr val="171514"/>
                </a:solidFill>
                <a:latin typeface="Microsoft Sans Serif"/>
                <a:cs typeface="Microsoft Sans Serif"/>
              </a:rPr>
              <a:t>todas </a:t>
            </a:r>
            <a:r>
              <a:rPr lang="es-ES" sz="2400" dirty="0" smtClean="0">
                <a:solidFill>
                  <a:srgbClr val="171514"/>
                </a:solidFill>
                <a:latin typeface="Microsoft Sans Serif"/>
                <a:cs typeface="Microsoft Sans Serif"/>
              </a:rPr>
              <a:t>las </a:t>
            </a:r>
            <a:r>
              <a:rPr lang="es-ES" sz="2400" spc="20" dirty="0" smtClean="0">
                <a:solidFill>
                  <a:srgbClr val="171514"/>
                </a:solidFill>
                <a:latin typeface="Microsoft Sans Serif"/>
                <a:cs typeface="Microsoft Sans Serif"/>
              </a:rPr>
              <a:t>precauciones </a:t>
            </a:r>
            <a:r>
              <a:rPr lang="es-ES" sz="2400" spc="10" dirty="0" smtClean="0">
                <a:solidFill>
                  <a:srgbClr val="171514"/>
                </a:solidFill>
                <a:latin typeface="Microsoft Sans Serif"/>
                <a:cs typeface="Microsoft Sans Serif"/>
              </a:rPr>
              <a:t>necesarias </a:t>
            </a:r>
            <a:r>
              <a:rPr lang="es-ES" sz="2400" spc="20" dirty="0" smtClean="0">
                <a:solidFill>
                  <a:srgbClr val="171514"/>
                </a:solidFill>
                <a:latin typeface="Microsoft Sans Serif"/>
                <a:cs typeface="Microsoft Sans Serif"/>
              </a:rPr>
              <a:t>(recomendadas</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fabricante)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proteger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conexión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contra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corrosión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galvánica.</a:t>
            </a:r>
          </a:p>
        </p:txBody>
      </p:sp>
    </p:spTree>
    <p:extLst>
      <p:ext uri="{BB962C8B-B14F-4D97-AF65-F5344CB8AC3E}">
        <p14:creationId xmlns:p14="http://schemas.microsoft.com/office/powerpoint/2010/main" val="428471251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 name="object 50"/>
          <p:cNvSpPr txBox="1"/>
          <p:nvPr/>
        </p:nvSpPr>
        <p:spPr>
          <a:xfrm>
            <a:off x="327025" y="479425"/>
            <a:ext cx="14325600" cy="751488"/>
          </a:xfrm>
          <a:prstGeom prst="rect">
            <a:avLst/>
          </a:prstGeom>
        </p:spPr>
        <p:txBody>
          <a:bodyPr vert="horz" wrap="square" lIns="0" tIns="12700" rIns="0" bIns="0" rtlCol="0">
            <a:spAutoFit/>
          </a:bodyPr>
          <a:lstStyle/>
          <a:p>
            <a:pPr marL="0" lvl="3" algn="just">
              <a:tabLst>
                <a:tab pos="288925" algn="l"/>
              </a:tabLst>
            </a:pP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figura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5.11</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muestra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algunos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tipos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abrazaderas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uso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común.</a:t>
            </a:r>
            <a:endParaRPr lang="es-ES" sz="2400" dirty="0" smtClean="0">
              <a:latin typeface="Microsoft Sans Serif"/>
              <a:cs typeface="Microsoft Sans Serif"/>
            </a:endParaRPr>
          </a:p>
          <a:p>
            <a:pPr marL="0" lvl="3" algn="just">
              <a:tabLst>
                <a:tab pos="288925" algn="l"/>
              </a:tabLst>
            </a:pPr>
            <a:endParaRPr sz="2400" dirty="0">
              <a:latin typeface="Microsoft Sans Serif"/>
              <a:cs typeface="Microsoft Sans Serif"/>
            </a:endParaRPr>
          </a:p>
        </p:txBody>
      </p:sp>
      <p:pic>
        <p:nvPicPr>
          <p:cNvPr id="2" name="Imagen 1"/>
          <p:cNvPicPr>
            <a:picLocks noChangeAspect="1"/>
          </p:cNvPicPr>
          <p:nvPr/>
        </p:nvPicPr>
        <p:blipFill rotWithShape="1">
          <a:blip r:embed="rId2"/>
          <a:srcRect t="1248"/>
          <a:stretch/>
        </p:blipFill>
        <p:spPr>
          <a:xfrm>
            <a:off x="6118225" y="1012825"/>
            <a:ext cx="8001000" cy="7162800"/>
          </a:xfrm>
          <a:prstGeom prst="rect">
            <a:avLst/>
          </a:prstGeom>
        </p:spPr>
      </p:pic>
      <p:sp>
        <p:nvSpPr>
          <p:cNvPr id="3" name="Rectángulo 2"/>
          <p:cNvSpPr/>
          <p:nvPr/>
        </p:nvSpPr>
        <p:spPr>
          <a:xfrm>
            <a:off x="327025" y="3843892"/>
            <a:ext cx="5646289" cy="400110"/>
          </a:xfrm>
          <a:prstGeom prst="rect">
            <a:avLst/>
          </a:prstGeom>
        </p:spPr>
        <p:txBody>
          <a:bodyPr wrap="none">
            <a:spAutoFit/>
          </a:bodyPr>
          <a:lstStyle/>
          <a:p>
            <a:pPr algn="ctr"/>
            <a:r>
              <a:rPr lang="es-ES" sz="2000" b="1" dirty="0" smtClean="0"/>
              <a:t>FIGURA 5.11Algunos tipos comunes de abrazaderas</a:t>
            </a:r>
            <a:endParaRPr lang="es-ES" sz="2000" b="1" dirty="0"/>
          </a:p>
        </p:txBody>
      </p:sp>
    </p:spTree>
    <p:extLst>
      <p:ext uri="{BB962C8B-B14F-4D97-AF65-F5344CB8AC3E}">
        <p14:creationId xmlns:p14="http://schemas.microsoft.com/office/powerpoint/2010/main" val="427709162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object 8"/>
          <p:cNvSpPr txBox="1"/>
          <p:nvPr/>
        </p:nvSpPr>
        <p:spPr>
          <a:xfrm>
            <a:off x="250825" y="174625"/>
            <a:ext cx="9067800" cy="6399188"/>
          </a:xfrm>
          <a:prstGeom prst="rect">
            <a:avLst/>
          </a:prstGeom>
        </p:spPr>
        <p:txBody>
          <a:bodyPr vert="horz" wrap="square" lIns="0" tIns="12700" rIns="0" bIns="0" rtlCol="0">
            <a:spAutoFit/>
          </a:bodyPr>
          <a:lstStyle/>
          <a:p>
            <a:pPr lvl="1" algn="just"/>
            <a:r>
              <a:rPr sz="2400" b="1" dirty="0" smtClean="0">
                <a:solidFill>
                  <a:srgbClr val="171514"/>
                </a:solidFill>
                <a:latin typeface="Microsoft Sans Serif"/>
                <a:cs typeface="Microsoft Sans Serif"/>
              </a:rPr>
              <a:t>2</a:t>
            </a:r>
            <a:r>
              <a:rPr sz="2400" b="1" dirty="0">
                <a:solidFill>
                  <a:srgbClr val="171514"/>
                </a:solidFill>
                <a:latin typeface="Microsoft Sans Serif"/>
                <a:cs typeface="Microsoft Sans Serif"/>
              </a:rPr>
              <a:t>.</a:t>
            </a:r>
            <a:r>
              <a:rPr sz="2400" b="1" spc="-2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Conexión</a:t>
            </a:r>
            <a:r>
              <a:rPr sz="2400" b="1" spc="-20"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soldada</a:t>
            </a:r>
            <a:r>
              <a:rPr sz="2400" b="1" spc="15" dirty="0">
                <a:solidFill>
                  <a:srgbClr val="171514"/>
                </a:solidFill>
                <a:latin typeface="Microsoft Sans Serif"/>
                <a:cs typeface="Microsoft Sans Serif"/>
              </a:rPr>
              <a:t>.</a:t>
            </a:r>
            <a:endParaRPr sz="2400" b="1" dirty="0">
              <a:latin typeface="Microsoft Sans Serif"/>
              <a:cs typeface="Microsoft Sans Serif"/>
            </a:endParaRPr>
          </a:p>
          <a:p>
            <a:pPr algn="just">
              <a:spcBef>
                <a:spcPts val="20"/>
              </a:spcBef>
            </a:pPr>
            <a:endParaRPr sz="2300" dirty="0">
              <a:latin typeface="Microsoft Sans Serif"/>
              <a:cs typeface="Microsoft Sans Serif"/>
            </a:endParaRPr>
          </a:p>
          <a:p>
            <a:pPr marR="5080" algn="just"/>
            <a:r>
              <a:rPr sz="2300" spc="-10" dirty="0">
                <a:solidFill>
                  <a:srgbClr val="171514"/>
                </a:solidFill>
                <a:latin typeface="Microsoft Sans Serif"/>
                <a:cs typeface="Microsoft Sans Serif"/>
              </a:rPr>
              <a:t>Este</a:t>
            </a:r>
            <a:r>
              <a:rPr sz="2300" dirty="0">
                <a:solidFill>
                  <a:srgbClr val="171514"/>
                </a:solidFill>
                <a:latin typeface="Microsoft Sans Serif"/>
                <a:cs typeface="Microsoft Sans Serif"/>
              </a:rPr>
              <a:t> </a:t>
            </a:r>
            <a:r>
              <a:rPr sz="2300" spc="-5" dirty="0">
                <a:solidFill>
                  <a:srgbClr val="171514"/>
                </a:solidFill>
                <a:latin typeface="Microsoft Sans Serif"/>
                <a:cs typeface="Microsoft Sans Serif"/>
              </a:rPr>
              <a:t>es</a:t>
            </a:r>
            <a:r>
              <a:rPr sz="2300" dirty="0">
                <a:solidFill>
                  <a:srgbClr val="171514"/>
                </a:solidFill>
                <a:latin typeface="Microsoft Sans Serif"/>
                <a:cs typeface="Microsoft Sans Serif"/>
              </a:rPr>
              <a:t> </a:t>
            </a:r>
            <a:r>
              <a:rPr sz="2300" spc="35" dirty="0">
                <a:solidFill>
                  <a:srgbClr val="171514"/>
                </a:solidFill>
                <a:latin typeface="Microsoft Sans Serif"/>
                <a:cs typeface="Microsoft Sans Serif"/>
              </a:rPr>
              <a:t>uno</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de</a:t>
            </a:r>
            <a:r>
              <a:rPr sz="2300" spc="5" dirty="0">
                <a:solidFill>
                  <a:srgbClr val="171514"/>
                </a:solidFill>
                <a:latin typeface="Microsoft Sans Serif"/>
                <a:cs typeface="Microsoft Sans Serif"/>
              </a:rPr>
              <a:t> </a:t>
            </a:r>
            <a:r>
              <a:rPr sz="2300" spc="10" dirty="0">
                <a:solidFill>
                  <a:srgbClr val="171514"/>
                </a:solidFill>
                <a:latin typeface="Microsoft Sans Serif"/>
                <a:cs typeface="Microsoft Sans Serif"/>
              </a:rPr>
              <a:t>los</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mejores</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métodos</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para</a:t>
            </a:r>
            <a:r>
              <a:rPr sz="2300" spc="5" dirty="0">
                <a:solidFill>
                  <a:srgbClr val="171514"/>
                </a:solidFill>
                <a:latin typeface="Microsoft Sans Serif"/>
                <a:cs typeface="Microsoft Sans Serif"/>
              </a:rPr>
              <a:t> </a:t>
            </a:r>
            <a:r>
              <a:rPr sz="2300" spc="15" dirty="0">
                <a:solidFill>
                  <a:srgbClr val="171514"/>
                </a:solidFill>
                <a:latin typeface="Microsoft Sans Serif"/>
                <a:cs typeface="Microsoft Sans Serif"/>
              </a:rPr>
              <a:t>realizar</a:t>
            </a:r>
            <a:r>
              <a:rPr sz="2300" dirty="0">
                <a:solidFill>
                  <a:srgbClr val="171514"/>
                </a:solidFill>
                <a:latin typeface="Microsoft Sans Serif"/>
                <a:cs typeface="Microsoft Sans Serif"/>
              </a:rPr>
              <a:t> </a:t>
            </a:r>
            <a:r>
              <a:rPr sz="2300" spc="15" dirty="0">
                <a:solidFill>
                  <a:srgbClr val="171514"/>
                </a:solidFill>
                <a:latin typeface="Microsoft Sans Serif"/>
                <a:cs typeface="Microsoft Sans Serif"/>
              </a:rPr>
              <a:t>conexiones</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permanentes</a:t>
            </a:r>
            <a:r>
              <a:rPr sz="2300" dirty="0">
                <a:solidFill>
                  <a:srgbClr val="171514"/>
                </a:solidFill>
                <a:latin typeface="Microsoft Sans Serif"/>
                <a:cs typeface="Microsoft Sans Serif"/>
              </a:rPr>
              <a:t> </a:t>
            </a:r>
            <a:r>
              <a:rPr sz="2300" spc="5" dirty="0">
                <a:solidFill>
                  <a:srgbClr val="171514"/>
                </a:solidFill>
                <a:latin typeface="Microsoft Sans Serif"/>
                <a:cs typeface="Microsoft Sans Serif"/>
              </a:rPr>
              <a:t>y </a:t>
            </a:r>
            <a:r>
              <a:rPr sz="2300" spc="20" dirty="0">
                <a:solidFill>
                  <a:srgbClr val="171514"/>
                </a:solidFill>
                <a:latin typeface="Microsoft Sans Serif"/>
                <a:cs typeface="Microsoft Sans Serif"/>
              </a:rPr>
              <a:t>tiene</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la</a:t>
            </a:r>
            <a:r>
              <a:rPr sz="2300" dirty="0">
                <a:solidFill>
                  <a:srgbClr val="171514"/>
                </a:solidFill>
                <a:latin typeface="Microsoft Sans Serif"/>
                <a:cs typeface="Microsoft Sans Serif"/>
              </a:rPr>
              <a:t> </a:t>
            </a:r>
            <a:r>
              <a:rPr sz="2300" spc="15" dirty="0">
                <a:solidFill>
                  <a:srgbClr val="171514"/>
                </a:solidFill>
                <a:latin typeface="Microsoft Sans Serif"/>
                <a:cs typeface="Microsoft Sans Serif"/>
              </a:rPr>
              <a:t>ventaja</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de</a:t>
            </a:r>
            <a:r>
              <a:rPr sz="2300" spc="5" dirty="0">
                <a:solidFill>
                  <a:srgbClr val="171514"/>
                </a:solidFill>
                <a:latin typeface="Microsoft Sans Serif"/>
                <a:cs typeface="Microsoft Sans Serif"/>
              </a:rPr>
              <a:t> </a:t>
            </a:r>
            <a:r>
              <a:rPr sz="2300" spc="25" dirty="0">
                <a:solidFill>
                  <a:srgbClr val="171514"/>
                </a:solidFill>
                <a:latin typeface="Microsoft Sans Serif"/>
                <a:cs typeface="Microsoft Sans Serif"/>
              </a:rPr>
              <a:t>que</a:t>
            </a:r>
            <a:r>
              <a:rPr sz="2300" dirty="0">
                <a:solidFill>
                  <a:srgbClr val="171514"/>
                </a:solidFill>
                <a:latin typeface="Microsoft Sans Serif"/>
                <a:cs typeface="Microsoft Sans Serif"/>
              </a:rPr>
              <a:t> </a:t>
            </a:r>
            <a:r>
              <a:rPr sz="2300" spc="-5" dirty="0">
                <a:solidFill>
                  <a:srgbClr val="171514"/>
                </a:solidFill>
                <a:latin typeface="Microsoft Sans Serif"/>
                <a:cs typeface="Microsoft Sans Serif"/>
              </a:rPr>
              <a:t>se</a:t>
            </a:r>
            <a:r>
              <a:rPr sz="2300" dirty="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pueden</a:t>
            </a:r>
            <a:r>
              <a:rPr lang="es-ES" sz="2300" spc="25" dirty="0" smtClean="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utilizar</a:t>
            </a:r>
            <a:r>
              <a:rPr sz="2300" spc="20" dirty="0" smtClean="0">
                <a:solidFill>
                  <a:srgbClr val="171514"/>
                </a:solidFill>
                <a:latin typeface="Microsoft Sans Serif"/>
                <a:cs typeface="Microsoft Sans Serif"/>
              </a:rPr>
              <a:t> </a:t>
            </a:r>
            <a:r>
              <a:rPr sz="2300" spc="20" dirty="0">
                <a:solidFill>
                  <a:srgbClr val="171514"/>
                </a:solidFill>
                <a:latin typeface="Microsoft Sans Serif"/>
                <a:cs typeface="Microsoft Sans Serif"/>
              </a:rPr>
              <a:t>conductores </a:t>
            </a:r>
            <a:r>
              <a:rPr sz="2300" spc="15" dirty="0">
                <a:solidFill>
                  <a:srgbClr val="171514"/>
                </a:solidFill>
                <a:latin typeface="Microsoft Sans Serif"/>
                <a:cs typeface="Microsoft Sans Serif"/>
              </a:rPr>
              <a:t>con </a:t>
            </a:r>
            <a:r>
              <a:rPr sz="2300" spc="40" dirty="0">
                <a:solidFill>
                  <a:srgbClr val="171514"/>
                </a:solidFill>
                <a:latin typeface="Microsoft Sans Serif"/>
                <a:cs typeface="Microsoft Sans Serif"/>
              </a:rPr>
              <a:t>un </a:t>
            </a:r>
            <a:r>
              <a:rPr sz="2300" spc="15" dirty="0">
                <a:solidFill>
                  <a:srgbClr val="171514"/>
                </a:solidFill>
                <a:latin typeface="Microsoft Sans Serif"/>
                <a:cs typeface="Microsoft Sans Serif"/>
              </a:rPr>
              <a:t>área </a:t>
            </a:r>
            <a:r>
              <a:rPr sz="2300" spc="20" dirty="0">
                <a:solidFill>
                  <a:srgbClr val="171514"/>
                </a:solidFill>
                <a:latin typeface="Microsoft Sans Serif"/>
                <a:cs typeface="Microsoft Sans Serif"/>
              </a:rPr>
              <a:t>de </a:t>
            </a:r>
            <a:r>
              <a:rPr sz="2300" spc="5" dirty="0">
                <a:solidFill>
                  <a:srgbClr val="171514"/>
                </a:solidFill>
                <a:latin typeface="Microsoft Sans Serif"/>
                <a:cs typeface="Microsoft Sans Serif"/>
              </a:rPr>
              <a:t>sección </a:t>
            </a:r>
            <a:r>
              <a:rPr sz="2300" spc="15" dirty="0">
                <a:solidFill>
                  <a:srgbClr val="171514"/>
                </a:solidFill>
                <a:latin typeface="Microsoft Sans Serif"/>
                <a:cs typeface="Microsoft Sans Serif"/>
              </a:rPr>
              <a:t>transversal más </a:t>
            </a:r>
            <a:r>
              <a:rPr sz="2300" spc="20" dirty="0">
                <a:solidFill>
                  <a:srgbClr val="171514"/>
                </a:solidFill>
                <a:latin typeface="Microsoft Sans Serif"/>
                <a:cs typeface="Microsoft Sans Serif"/>
              </a:rPr>
              <a:t>pequeña </a:t>
            </a:r>
            <a:r>
              <a:rPr sz="2300" spc="15" dirty="0">
                <a:solidFill>
                  <a:srgbClr val="171514"/>
                </a:solidFill>
                <a:latin typeface="Microsoft Sans Serif"/>
                <a:cs typeface="Microsoft Sans Serif"/>
              </a:rPr>
              <a:t>(consulte </a:t>
            </a:r>
            <a:r>
              <a:rPr sz="2300" spc="10" dirty="0">
                <a:solidFill>
                  <a:srgbClr val="171514"/>
                </a:solidFill>
                <a:latin typeface="Microsoft Sans Serif"/>
                <a:cs typeface="Microsoft Sans Serif"/>
              </a:rPr>
              <a:t>la </a:t>
            </a:r>
            <a:r>
              <a:rPr sz="2300" spc="-5" dirty="0">
                <a:solidFill>
                  <a:srgbClr val="171514"/>
                </a:solidFill>
                <a:latin typeface="Microsoft Sans Serif"/>
                <a:cs typeface="Microsoft Sans Serif"/>
              </a:rPr>
              <a:t>Sección 5.4.2.1). </a:t>
            </a:r>
            <a:r>
              <a:rPr sz="2300" spc="5" dirty="0">
                <a:solidFill>
                  <a:srgbClr val="171514"/>
                </a:solidFill>
                <a:latin typeface="Microsoft Sans Serif"/>
                <a:cs typeface="Microsoft Sans Serif"/>
              </a:rPr>
              <a:t>Hay </a:t>
            </a:r>
            <a:r>
              <a:rPr sz="2300" spc="15" dirty="0" err="1" smtClean="0">
                <a:solidFill>
                  <a:srgbClr val="171514"/>
                </a:solidFill>
                <a:latin typeface="Microsoft Sans Serif"/>
                <a:cs typeface="Microsoft Sans Serif"/>
              </a:rPr>
              <a:t>varios</a:t>
            </a:r>
            <a:r>
              <a:rPr lang="es-ES" sz="2300" spc="15" dirty="0" smtClean="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métodos</a:t>
            </a:r>
            <a:r>
              <a:rPr sz="2300" spc="30" dirty="0" smtClean="0">
                <a:solidFill>
                  <a:srgbClr val="171514"/>
                </a:solidFill>
                <a:latin typeface="Microsoft Sans Serif"/>
                <a:cs typeface="Microsoft Sans Serif"/>
              </a:rPr>
              <a:t> </a:t>
            </a:r>
            <a:r>
              <a:rPr sz="2300" spc="15" dirty="0">
                <a:solidFill>
                  <a:srgbClr val="171514"/>
                </a:solidFill>
                <a:latin typeface="Microsoft Sans Serif"/>
                <a:cs typeface="Microsoft Sans Serif"/>
              </a:rPr>
              <a:t>utilizados </a:t>
            </a:r>
            <a:r>
              <a:rPr sz="2300" spc="20" dirty="0">
                <a:solidFill>
                  <a:srgbClr val="171514"/>
                </a:solidFill>
                <a:latin typeface="Microsoft Sans Serif"/>
                <a:cs typeface="Microsoft Sans Serif"/>
              </a:rPr>
              <a:t>para </a:t>
            </a:r>
            <a:r>
              <a:rPr sz="2300" spc="10" dirty="0">
                <a:solidFill>
                  <a:srgbClr val="171514"/>
                </a:solidFill>
                <a:latin typeface="Microsoft Sans Serif"/>
                <a:cs typeface="Microsoft Sans Serif"/>
              </a:rPr>
              <a:t>la </a:t>
            </a:r>
            <a:r>
              <a:rPr sz="2300" spc="20" dirty="0">
                <a:solidFill>
                  <a:srgbClr val="171514"/>
                </a:solidFill>
                <a:latin typeface="Microsoft Sans Serif"/>
                <a:cs typeface="Microsoft Sans Serif"/>
              </a:rPr>
              <a:t>soldadura: soldadura </a:t>
            </a:r>
            <a:r>
              <a:rPr sz="2300" spc="25" dirty="0">
                <a:solidFill>
                  <a:srgbClr val="171514"/>
                </a:solidFill>
                <a:latin typeface="Microsoft Sans Serif"/>
                <a:cs typeface="Microsoft Sans Serif"/>
              </a:rPr>
              <a:t>fuerte, </a:t>
            </a:r>
            <a:r>
              <a:rPr sz="2300" spc="20" dirty="0">
                <a:solidFill>
                  <a:srgbClr val="171514"/>
                </a:solidFill>
                <a:latin typeface="Microsoft Sans Serif"/>
                <a:cs typeface="Microsoft Sans Serif"/>
              </a:rPr>
              <a:t>soldadura de plata </a:t>
            </a:r>
            <a:r>
              <a:rPr sz="2300" spc="5" dirty="0">
                <a:solidFill>
                  <a:srgbClr val="171514"/>
                </a:solidFill>
                <a:latin typeface="Microsoft Sans Serif"/>
                <a:cs typeface="Microsoft Sans Serif"/>
              </a:rPr>
              <a:t>y </a:t>
            </a:r>
            <a:r>
              <a:rPr sz="2300" spc="20" dirty="0">
                <a:solidFill>
                  <a:srgbClr val="171514"/>
                </a:solidFill>
                <a:latin typeface="Microsoft Sans Serif"/>
                <a:cs typeface="Microsoft Sans Serif"/>
              </a:rPr>
              <a:t>soldadura </a:t>
            </a:r>
            <a:r>
              <a:rPr sz="2300" spc="20" dirty="0" err="1">
                <a:solidFill>
                  <a:srgbClr val="171514"/>
                </a:solidFill>
                <a:latin typeface="Microsoft Sans Serif"/>
                <a:cs typeface="Microsoft Sans Serif"/>
              </a:rPr>
              <a:t>exotérmica</a:t>
            </a:r>
            <a:r>
              <a:rPr sz="2300" spc="20" dirty="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también</a:t>
            </a:r>
            <a:r>
              <a:rPr lang="es-ES" sz="2300" spc="30" dirty="0" smtClean="0">
                <a:solidFill>
                  <a:srgbClr val="171514"/>
                </a:solidFill>
                <a:latin typeface="Microsoft Sans Serif"/>
                <a:cs typeface="Microsoft Sans Serif"/>
              </a:rPr>
              <a:t> </a:t>
            </a:r>
            <a:r>
              <a:rPr sz="2300" spc="15" dirty="0" err="1" smtClean="0">
                <a:solidFill>
                  <a:srgbClr val="171514"/>
                </a:solidFill>
                <a:latin typeface="Microsoft Sans Serif"/>
                <a:cs typeface="Microsoft Sans Serif"/>
              </a:rPr>
              <a:t>conocida</a:t>
            </a:r>
            <a:r>
              <a:rPr sz="2300" spc="15" dirty="0" smtClean="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como</a:t>
            </a:r>
            <a:r>
              <a:rPr lang="es-ES" sz="2300" spc="25" dirty="0" smtClean="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soldadura</a:t>
            </a:r>
            <a:r>
              <a:rPr lang="es-ES" sz="2300" spc="25" dirty="0" smtClean="0">
                <a:solidFill>
                  <a:srgbClr val="171514"/>
                </a:solidFill>
                <a:latin typeface="Microsoft Sans Serif"/>
                <a:cs typeface="Microsoft Sans Serif"/>
              </a:rPr>
              <a:t> </a:t>
            </a:r>
            <a:r>
              <a:rPr lang="es-ES" sz="2300" i="1" spc="25" dirty="0" smtClean="0">
                <a:solidFill>
                  <a:srgbClr val="171514"/>
                </a:solidFill>
                <a:latin typeface="Arial"/>
                <a:cs typeface="Arial"/>
              </a:rPr>
              <a:t>termita</a:t>
            </a:r>
            <a:r>
              <a:rPr sz="2300" spc="25" dirty="0" smtClean="0">
                <a:solidFill>
                  <a:srgbClr val="171514"/>
                </a:solidFill>
                <a:latin typeface="Microsoft Sans Serif"/>
                <a:cs typeface="Microsoft Sans Serif"/>
              </a:rPr>
              <a:t>. </a:t>
            </a:r>
            <a:r>
              <a:rPr sz="2300" spc="15" dirty="0">
                <a:solidFill>
                  <a:srgbClr val="171514"/>
                </a:solidFill>
                <a:latin typeface="Microsoft Sans Serif"/>
                <a:cs typeface="Microsoft Sans Serif"/>
              </a:rPr>
              <a:t>Nunca </a:t>
            </a:r>
            <a:r>
              <a:rPr sz="2300" spc="-5" dirty="0">
                <a:solidFill>
                  <a:srgbClr val="171514"/>
                </a:solidFill>
                <a:latin typeface="Microsoft Sans Serif"/>
                <a:cs typeface="Microsoft Sans Serif"/>
              </a:rPr>
              <a:t>se </a:t>
            </a:r>
            <a:r>
              <a:rPr sz="2300" spc="20" dirty="0">
                <a:solidFill>
                  <a:srgbClr val="171514"/>
                </a:solidFill>
                <a:latin typeface="Microsoft Sans Serif"/>
                <a:cs typeface="Microsoft Sans Serif"/>
              </a:rPr>
              <a:t>debe usar soldadura. </a:t>
            </a:r>
            <a:r>
              <a:rPr sz="2300" spc="10" dirty="0">
                <a:solidFill>
                  <a:srgbClr val="171514"/>
                </a:solidFill>
                <a:latin typeface="Microsoft Sans Serif"/>
                <a:cs typeface="Microsoft Sans Serif"/>
              </a:rPr>
              <a:t>Todos los </a:t>
            </a:r>
            <a:r>
              <a:rPr sz="2300" spc="25" dirty="0">
                <a:solidFill>
                  <a:srgbClr val="171514"/>
                </a:solidFill>
                <a:latin typeface="Microsoft Sans Serif"/>
                <a:cs typeface="Microsoft Sans Serif"/>
              </a:rPr>
              <a:t>tipos </a:t>
            </a:r>
            <a:r>
              <a:rPr sz="2300" spc="20" dirty="0">
                <a:solidFill>
                  <a:srgbClr val="171514"/>
                </a:solidFill>
                <a:latin typeface="Microsoft Sans Serif"/>
                <a:cs typeface="Microsoft Sans Serif"/>
              </a:rPr>
              <a:t>de soldadura, </a:t>
            </a:r>
            <a:r>
              <a:rPr sz="2300" spc="20" dirty="0" err="1">
                <a:solidFill>
                  <a:srgbClr val="171514"/>
                </a:solidFill>
                <a:latin typeface="Microsoft Sans Serif"/>
                <a:cs typeface="Microsoft Sans Serif"/>
              </a:rPr>
              <a:t>excepto</a:t>
            </a:r>
            <a:r>
              <a:rPr sz="2300" spc="20" dirty="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la</a:t>
            </a:r>
            <a:r>
              <a:rPr lang="es-ES" sz="2300" spc="10" dirty="0" smtClean="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soldadura</a:t>
            </a:r>
            <a:r>
              <a:rPr sz="2300" spc="-5" dirty="0" smtClean="0">
                <a:solidFill>
                  <a:srgbClr val="171514"/>
                </a:solidFill>
                <a:latin typeface="Microsoft Sans Serif"/>
                <a:cs typeface="Microsoft Sans Serif"/>
              </a:rPr>
              <a:t> </a:t>
            </a:r>
            <a:r>
              <a:rPr sz="2300" spc="20" dirty="0">
                <a:solidFill>
                  <a:srgbClr val="171514"/>
                </a:solidFill>
                <a:latin typeface="Microsoft Sans Serif"/>
                <a:cs typeface="Microsoft Sans Serif"/>
              </a:rPr>
              <a:t>exotérmica,</a:t>
            </a:r>
            <a:r>
              <a:rPr sz="2300" spc="-5" dirty="0">
                <a:solidFill>
                  <a:srgbClr val="171514"/>
                </a:solidFill>
                <a:latin typeface="Microsoft Sans Serif"/>
                <a:cs typeface="Microsoft Sans Serif"/>
              </a:rPr>
              <a:t> </a:t>
            </a:r>
            <a:r>
              <a:rPr sz="2300" spc="25" dirty="0">
                <a:solidFill>
                  <a:srgbClr val="171514"/>
                </a:solidFill>
                <a:latin typeface="Microsoft Sans Serif"/>
                <a:cs typeface="Microsoft Sans Serif"/>
              </a:rPr>
              <a:t>requieren</a:t>
            </a:r>
            <a:r>
              <a:rPr sz="2300" spc="-5" dirty="0">
                <a:solidFill>
                  <a:srgbClr val="171514"/>
                </a:solidFill>
                <a:latin typeface="Microsoft Sans Serif"/>
                <a:cs typeface="Microsoft Sans Serif"/>
              </a:rPr>
              <a:t> </a:t>
            </a:r>
            <a:r>
              <a:rPr sz="2300" spc="15" dirty="0">
                <a:solidFill>
                  <a:srgbClr val="171514"/>
                </a:solidFill>
                <a:latin typeface="Microsoft Sans Serif"/>
                <a:cs typeface="Microsoft Sans Serif"/>
              </a:rPr>
              <a:t>experiencia</a:t>
            </a:r>
            <a:r>
              <a:rPr sz="2300" spc="-5" dirty="0">
                <a:solidFill>
                  <a:srgbClr val="171514"/>
                </a:solidFill>
                <a:latin typeface="Microsoft Sans Serif"/>
                <a:cs typeface="Microsoft Sans Serif"/>
              </a:rPr>
              <a:t> </a:t>
            </a:r>
            <a:r>
              <a:rPr sz="2300" spc="5" dirty="0">
                <a:solidFill>
                  <a:srgbClr val="171514"/>
                </a:solidFill>
                <a:latin typeface="Microsoft Sans Serif"/>
                <a:cs typeface="Microsoft Sans Serif"/>
              </a:rPr>
              <a:t>y</a:t>
            </a:r>
            <a:r>
              <a:rPr sz="2300" spc="-5" dirty="0">
                <a:solidFill>
                  <a:srgbClr val="171514"/>
                </a:solidFill>
                <a:latin typeface="Microsoft Sans Serif"/>
                <a:cs typeface="Microsoft Sans Serif"/>
              </a:rPr>
              <a:t> </a:t>
            </a:r>
            <a:r>
              <a:rPr sz="2300" spc="20" dirty="0">
                <a:solidFill>
                  <a:srgbClr val="171514"/>
                </a:solidFill>
                <a:latin typeface="Microsoft Sans Serif"/>
                <a:cs typeface="Microsoft Sans Serif"/>
              </a:rPr>
              <a:t>alta</a:t>
            </a:r>
            <a:r>
              <a:rPr sz="2300" spc="-5" dirty="0">
                <a:solidFill>
                  <a:srgbClr val="171514"/>
                </a:solidFill>
                <a:latin typeface="Microsoft Sans Serif"/>
                <a:cs typeface="Microsoft Sans Serif"/>
              </a:rPr>
              <a:t> </a:t>
            </a:r>
            <a:r>
              <a:rPr sz="2300" spc="20" dirty="0" err="1">
                <a:solidFill>
                  <a:srgbClr val="171514"/>
                </a:solidFill>
                <a:latin typeface="Microsoft Sans Serif"/>
                <a:cs typeface="Microsoft Sans Serif"/>
              </a:rPr>
              <a:t>habilidad</a:t>
            </a:r>
            <a:r>
              <a:rPr sz="2300" spc="20" dirty="0" smtClean="0">
                <a:solidFill>
                  <a:srgbClr val="171514"/>
                </a:solidFill>
                <a:latin typeface="Microsoft Sans Serif"/>
                <a:cs typeface="Microsoft Sans Serif"/>
              </a:rPr>
              <a:t>.</a:t>
            </a:r>
            <a:endParaRPr lang="es-ES" sz="2300" spc="20" dirty="0" smtClean="0">
              <a:solidFill>
                <a:srgbClr val="171514"/>
              </a:solidFill>
              <a:latin typeface="Microsoft Sans Serif"/>
              <a:cs typeface="Microsoft Sans Serif"/>
            </a:endParaRPr>
          </a:p>
          <a:p>
            <a:pPr marR="54610" algn="just">
              <a:spcBef>
                <a:spcPts val="40"/>
              </a:spcBef>
            </a:pPr>
            <a:r>
              <a:rPr sz="2300" spc="-35" dirty="0" smtClean="0">
                <a:solidFill>
                  <a:srgbClr val="171514"/>
                </a:solidFill>
                <a:latin typeface="Microsoft Sans Serif"/>
                <a:cs typeface="Microsoft Sans Serif"/>
              </a:rPr>
              <a:t>El</a:t>
            </a:r>
            <a:r>
              <a:rPr sz="2300" dirty="0" smtClean="0">
                <a:solidFill>
                  <a:srgbClr val="171514"/>
                </a:solidFill>
                <a:latin typeface="Microsoft Sans Serif"/>
                <a:cs typeface="Microsoft Sans Serif"/>
              </a:rPr>
              <a:t> </a:t>
            </a:r>
            <a:r>
              <a:rPr sz="2300" spc="45" dirty="0">
                <a:solidFill>
                  <a:srgbClr val="171514"/>
                </a:solidFill>
                <a:latin typeface="Microsoft Sans Serif"/>
                <a:cs typeface="Microsoft Sans Serif"/>
              </a:rPr>
              <a:t>mejor</a:t>
            </a:r>
            <a:r>
              <a:rPr sz="2300" spc="-5" dirty="0">
                <a:solidFill>
                  <a:srgbClr val="171514"/>
                </a:solidFill>
                <a:latin typeface="Microsoft Sans Serif"/>
                <a:cs typeface="Microsoft Sans Serif"/>
              </a:rPr>
              <a:t> </a:t>
            </a:r>
            <a:r>
              <a:rPr sz="2300" spc="45" dirty="0">
                <a:solidFill>
                  <a:srgbClr val="171514"/>
                </a:solidFill>
                <a:latin typeface="Microsoft Sans Serif"/>
                <a:cs typeface="Microsoft Sans Serif"/>
              </a:rPr>
              <a:t>método</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de</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soldadura</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es</a:t>
            </a:r>
            <a:r>
              <a:rPr sz="2300" dirty="0">
                <a:solidFill>
                  <a:srgbClr val="171514"/>
                </a:solidFill>
                <a:latin typeface="Microsoft Sans Serif"/>
                <a:cs typeface="Microsoft Sans Serif"/>
              </a:rPr>
              <a:t> </a:t>
            </a:r>
            <a:r>
              <a:rPr sz="2300" spc="15" dirty="0">
                <a:solidFill>
                  <a:srgbClr val="171514"/>
                </a:solidFill>
                <a:latin typeface="Microsoft Sans Serif"/>
                <a:cs typeface="Microsoft Sans Serif"/>
              </a:rPr>
              <a:t>el</a:t>
            </a:r>
            <a:r>
              <a:rPr sz="2300" dirty="0">
                <a:solidFill>
                  <a:srgbClr val="171514"/>
                </a:solidFill>
                <a:latin typeface="Microsoft Sans Serif"/>
                <a:cs typeface="Microsoft Sans Serif"/>
              </a:rPr>
              <a:t> </a:t>
            </a:r>
            <a:r>
              <a:rPr sz="2300" spc="35" dirty="0">
                <a:solidFill>
                  <a:srgbClr val="171514"/>
                </a:solidFill>
                <a:latin typeface="Microsoft Sans Serif"/>
                <a:cs typeface="Microsoft Sans Serif"/>
              </a:rPr>
              <a:t>exotérmico</a:t>
            </a:r>
            <a:r>
              <a:rPr sz="2300" dirty="0">
                <a:solidFill>
                  <a:srgbClr val="171514"/>
                </a:solidFill>
                <a:latin typeface="Microsoft Sans Serif"/>
                <a:cs typeface="Microsoft Sans Serif"/>
              </a:rPr>
              <a:t> </a:t>
            </a:r>
            <a:r>
              <a:rPr sz="2300" spc="5" dirty="0">
                <a:solidFill>
                  <a:srgbClr val="171514"/>
                </a:solidFill>
                <a:latin typeface="Microsoft Sans Serif"/>
                <a:cs typeface="Microsoft Sans Serif"/>
              </a:rPr>
              <a:t>y</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tiene</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la</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ventaja</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de</a:t>
            </a:r>
            <a:r>
              <a:rPr sz="2300" dirty="0">
                <a:solidFill>
                  <a:srgbClr val="171514"/>
                </a:solidFill>
                <a:latin typeface="Microsoft Sans Serif"/>
                <a:cs typeface="Microsoft Sans Serif"/>
              </a:rPr>
              <a:t> </a:t>
            </a:r>
            <a:r>
              <a:rPr sz="2300" spc="25" dirty="0" err="1">
                <a:solidFill>
                  <a:srgbClr val="171514"/>
                </a:solidFill>
                <a:latin typeface="Microsoft Sans Serif"/>
                <a:cs typeface="Microsoft Sans Serif"/>
              </a:rPr>
              <a:t>soldar</a:t>
            </a:r>
            <a:r>
              <a:rPr sz="2300" dirty="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cobre</a:t>
            </a:r>
            <a:r>
              <a:rPr lang="es-ES" sz="2300" spc="25" dirty="0" smtClean="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con </a:t>
            </a:r>
            <a:r>
              <a:rPr sz="2300" spc="20" dirty="0">
                <a:solidFill>
                  <a:srgbClr val="171514"/>
                </a:solidFill>
                <a:latin typeface="Microsoft Sans Serif"/>
                <a:cs typeface="Microsoft Sans Serif"/>
              </a:rPr>
              <a:t>acero </a:t>
            </a:r>
            <a:r>
              <a:rPr sz="2300" spc="40" dirty="0">
                <a:solidFill>
                  <a:srgbClr val="171514"/>
                </a:solidFill>
                <a:latin typeface="Microsoft Sans Serif"/>
                <a:cs typeface="Microsoft Sans Serif"/>
              </a:rPr>
              <a:t>o </a:t>
            </a:r>
            <a:r>
              <a:rPr sz="2300" spc="35" dirty="0">
                <a:solidFill>
                  <a:srgbClr val="171514"/>
                </a:solidFill>
                <a:latin typeface="Microsoft Sans Serif"/>
                <a:cs typeface="Microsoft Sans Serif"/>
              </a:rPr>
              <a:t>hierro. </a:t>
            </a:r>
            <a:r>
              <a:rPr sz="2300" spc="-25" dirty="0">
                <a:solidFill>
                  <a:srgbClr val="171514"/>
                </a:solidFill>
                <a:latin typeface="Microsoft Sans Serif"/>
                <a:cs typeface="Microsoft Sans Serif"/>
              </a:rPr>
              <a:t>En </a:t>
            </a:r>
            <a:r>
              <a:rPr sz="2300" spc="15" dirty="0">
                <a:solidFill>
                  <a:srgbClr val="171514"/>
                </a:solidFill>
                <a:latin typeface="Microsoft Sans Serif"/>
                <a:cs typeface="Microsoft Sans Serif"/>
              </a:rPr>
              <a:t>este </a:t>
            </a:r>
            <a:r>
              <a:rPr sz="2300" spc="40" dirty="0">
                <a:solidFill>
                  <a:srgbClr val="171514"/>
                </a:solidFill>
                <a:latin typeface="Microsoft Sans Serif"/>
                <a:cs typeface="Microsoft Sans Serif"/>
              </a:rPr>
              <a:t>método, </a:t>
            </a:r>
            <a:r>
              <a:rPr sz="2300" spc="-10" dirty="0">
                <a:solidFill>
                  <a:srgbClr val="171514"/>
                </a:solidFill>
                <a:latin typeface="Microsoft Sans Serif"/>
                <a:cs typeface="Microsoft Sans Serif"/>
              </a:rPr>
              <a:t>se </a:t>
            </a:r>
            <a:r>
              <a:rPr sz="2300" spc="10" dirty="0">
                <a:solidFill>
                  <a:srgbClr val="171514"/>
                </a:solidFill>
                <a:latin typeface="Microsoft Sans Serif"/>
                <a:cs typeface="Microsoft Sans Serif"/>
              </a:rPr>
              <a:t>coloca </a:t>
            </a:r>
            <a:r>
              <a:rPr sz="2300" spc="50" dirty="0">
                <a:solidFill>
                  <a:srgbClr val="171514"/>
                </a:solidFill>
                <a:latin typeface="Microsoft Sans Serif"/>
                <a:cs typeface="Microsoft Sans Serif"/>
              </a:rPr>
              <a:t>un </a:t>
            </a:r>
            <a:r>
              <a:rPr sz="2300" spc="30" dirty="0">
                <a:solidFill>
                  <a:srgbClr val="171514"/>
                </a:solidFill>
                <a:latin typeface="Microsoft Sans Serif"/>
                <a:cs typeface="Microsoft Sans Serif"/>
              </a:rPr>
              <a:t>polvo </a:t>
            </a:r>
            <a:r>
              <a:rPr sz="2300" spc="35" dirty="0">
                <a:solidFill>
                  <a:srgbClr val="171514"/>
                </a:solidFill>
                <a:latin typeface="Microsoft Sans Serif"/>
                <a:cs typeface="Microsoft Sans Serif"/>
              </a:rPr>
              <a:t>que </a:t>
            </a:r>
            <a:r>
              <a:rPr sz="2300" spc="15" dirty="0">
                <a:solidFill>
                  <a:srgbClr val="171514"/>
                </a:solidFill>
                <a:latin typeface="Microsoft Sans Serif"/>
                <a:cs typeface="Microsoft Sans Serif"/>
              </a:rPr>
              <a:t>consiste </a:t>
            </a:r>
            <a:r>
              <a:rPr sz="2300" spc="25" dirty="0">
                <a:solidFill>
                  <a:srgbClr val="171514"/>
                </a:solidFill>
                <a:latin typeface="Microsoft Sans Serif"/>
                <a:cs typeface="Microsoft Sans Serif"/>
              </a:rPr>
              <a:t>en </a:t>
            </a:r>
            <a:r>
              <a:rPr sz="2300" spc="35" dirty="0" err="1">
                <a:solidFill>
                  <a:srgbClr val="171514"/>
                </a:solidFill>
                <a:latin typeface="Microsoft Sans Serif"/>
                <a:cs typeface="Microsoft Sans Serif"/>
              </a:rPr>
              <a:t>una</a:t>
            </a:r>
            <a:r>
              <a:rPr sz="2300" spc="35" dirty="0">
                <a:solidFill>
                  <a:srgbClr val="171514"/>
                </a:solidFill>
                <a:latin typeface="Microsoft Sans Serif"/>
                <a:cs typeface="Microsoft Sans Serif"/>
              </a:rPr>
              <a:t> </a:t>
            </a:r>
            <a:r>
              <a:rPr sz="2300" spc="10" dirty="0" err="1" smtClean="0">
                <a:solidFill>
                  <a:srgbClr val="171514"/>
                </a:solidFill>
                <a:latin typeface="Microsoft Sans Serif"/>
                <a:cs typeface="Microsoft Sans Serif"/>
              </a:rPr>
              <a:t>mezcla</a:t>
            </a:r>
            <a:r>
              <a:rPr lang="es-ES" sz="2300" spc="10" dirty="0" smtClean="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de </a:t>
            </a:r>
            <a:r>
              <a:rPr sz="2300" spc="35" dirty="0">
                <a:solidFill>
                  <a:srgbClr val="171514"/>
                </a:solidFill>
                <a:latin typeface="Microsoft Sans Serif"/>
                <a:cs typeface="Microsoft Sans Serif"/>
              </a:rPr>
              <a:t>óxido </a:t>
            </a:r>
            <a:r>
              <a:rPr sz="2300" spc="25" dirty="0">
                <a:solidFill>
                  <a:srgbClr val="171514"/>
                </a:solidFill>
                <a:latin typeface="Microsoft Sans Serif"/>
                <a:cs typeface="Microsoft Sans Serif"/>
              </a:rPr>
              <a:t>de </a:t>
            </a:r>
            <a:r>
              <a:rPr sz="2300" spc="35" dirty="0">
                <a:solidFill>
                  <a:srgbClr val="171514"/>
                </a:solidFill>
                <a:latin typeface="Microsoft Sans Serif"/>
                <a:cs typeface="Microsoft Sans Serif"/>
              </a:rPr>
              <a:t>aluminio </a:t>
            </a:r>
            <a:r>
              <a:rPr sz="2300" spc="5" dirty="0">
                <a:solidFill>
                  <a:srgbClr val="171514"/>
                </a:solidFill>
                <a:latin typeface="Microsoft Sans Serif"/>
                <a:cs typeface="Microsoft Sans Serif"/>
              </a:rPr>
              <a:t>y </a:t>
            </a:r>
            <a:r>
              <a:rPr sz="2300" spc="25" dirty="0">
                <a:solidFill>
                  <a:srgbClr val="171514"/>
                </a:solidFill>
                <a:latin typeface="Microsoft Sans Serif"/>
                <a:cs typeface="Microsoft Sans Serif"/>
              </a:rPr>
              <a:t>cobre </a:t>
            </a:r>
            <a:r>
              <a:rPr sz="2300" spc="35" dirty="0">
                <a:solidFill>
                  <a:srgbClr val="171514"/>
                </a:solidFill>
                <a:latin typeface="Microsoft Sans Serif"/>
                <a:cs typeface="Microsoft Sans Serif"/>
              </a:rPr>
              <a:t>alrededor </a:t>
            </a:r>
            <a:r>
              <a:rPr sz="2300" spc="25" dirty="0">
                <a:solidFill>
                  <a:srgbClr val="171514"/>
                </a:solidFill>
                <a:latin typeface="Microsoft Sans Serif"/>
                <a:cs typeface="Microsoft Sans Serif"/>
              </a:rPr>
              <a:t>de </a:t>
            </a:r>
            <a:r>
              <a:rPr sz="2300" spc="10" dirty="0">
                <a:solidFill>
                  <a:srgbClr val="171514"/>
                </a:solidFill>
                <a:latin typeface="Microsoft Sans Serif"/>
                <a:cs typeface="Microsoft Sans Serif"/>
              </a:rPr>
              <a:t>la </a:t>
            </a:r>
            <a:r>
              <a:rPr sz="2300" spc="40" dirty="0">
                <a:solidFill>
                  <a:srgbClr val="171514"/>
                </a:solidFill>
                <a:latin typeface="Microsoft Sans Serif"/>
                <a:cs typeface="Microsoft Sans Serif"/>
              </a:rPr>
              <a:t>junta </a:t>
            </a:r>
            <a:r>
              <a:rPr sz="2300" spc="45" dirty="0">
                <a:solidFill>
                  <a:srgbClr val="171514"/>
                </a:solidFill>
                <a:latin typeface="Microsoft Sans Serif"/>
                <a:cs typeface="Microsoft Sans Serif"/>
              </a:rPr>
              <a:t>dentro </a:t>
            </a:r>
            <a:r>
              <a:rPr sz="2300" spc="25" dirty="0">
                <a:solidFill>
                  <a:srgbClr val="171514"/>
                </a:solidFill>
                <a:latin typeface="Microsoft Sans Serif"/>
                <a:cs typeface="Microsoft Sans Serif"/>
              </a:rPr>
              <a:t>de </a:t>
            </a:r>
            <a:r>
              <a:rPr sz="2300" spc="50" dirty="0">
                <a:solidFill>
                  <a:srgbClr val="171514"/>
                </a:solidFill>
                <a:latin typeface="Microsoft Sans Serif"/>
                <a:cs typeface="Microsoft Sans Serif"/>
              </a:rPr>
              <a:t>un </a:t>
            </a:r>
            <a:r>
              <a:rPr sz="2300" spc="40" dirty="0">
                <a:solidFill>
                  <a:srgbClr val="171514"/>
                </a:solidFill>
                <a:latin typeface="Microsoft Sans Serif"/>
                <a:cs typeface="Microsoft Sans Serif"/>
              </a:rPr>
              <a:t>molde </a:t>
            </a:r>
            <a:r>
              <a:rPr sz="2300" spc="25" dirty="0">
                <a:solidFill>
                  <a:srgbClr val="171514"/>
                </a:solidFill>
                <a:latin typeface="Microsoft Sans Serif"/>
                <a:cs typeface="Microsoft Sans Serif"/>
              </a:rPr>
              <a:t>de </a:t>
            </a:r>
            <a:r>
              <a:rPr sz="2300" spc="35" dirty="0" err="1">
                <a:solidFill>
                  <a:srgbClr val="171514"/>
                </a:solidFill>
                <a:latin typeface="Microsoft Sans Serif"/>
                <a:cs typeface="Microsoft Sans Serif"/>
              </a:rPr>
              <a:t>grafito</a:t>
            </a:r>
            <a:r>
              <a:rPr sz="2300" spc="35" dirty="0" smtClean="0">
                <a:solidFill>
                  <a:srgbClr val="171514"/>
                </a:solidFill>
                <a:latin typeface="Microsoft Sans Serif"/>
                <a:cs typeface="Microsoft Sans Serif"/>
              </a:rPr>
              <a:t>.</a:t>
            </a:r>
            <a:r>
              <a:rPr lang="es-ES" sz="2300" spc="35" dirty="0" smtClean="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Cuando</a:t>
            </a:r>
            <a:r>
              <a:rPr sz="2300" spc="20" dirty="0" smtClean="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la </a:t>
            </a:r>
            <a:r>
              <a:rPr sz="2300" spc="10" dirty="0" err="1" smtClean="0">
                <a:solidFill>
                  <a:srgbClr val="171514"/>
                </a:solidFill>
                <a:latin typeface="Microsoft Sans Serif"/>
                <a:cs typeface="Microsoft Sans Serif"/>
              </a:rPr>
              <a:t>mezcla</a:t>
            </a:r>
            <a:r>
              <a:rPr sz="2300" spc="10" dirty="0" smtClean="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se </a:t>
            </a:r>
            <a:r>
              <a:rPr sz="2300" spc="20" dirty="0" err="1" smtClean="0">
                <a:solidFill>
                  <a:srgbClr val="171514"/>
                </a:solidFill>
                <a:latin typeface="Microsoft Sans Serif"/>
                <a:cs typeface="Microsoft Sans Serif"/>
              </a:rPr>
              <a:t>enciende</a:t>
            </a:r>
            <a:r>
              <a:rPr sz="2300" spc="20" dirty="0" smtClean="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con </a:t>
            </a:r>
            <a:r>
              <a:rPr sz="2300" spc="50" dirty="0" smtClean="0">
                <a:solidFill>
                  <a:srgbClr val="171514"/>
                </a:solidFill>
                <a:latin typeface="Microsoft Sans Serif"/>
                <a:cs typeface="Microsoft Sans Serif"/>
              </a:rPr>
              <a:t>un </a:t>
            </a:r>
            <a:r>
              <a:rPr sz="2300" spc="30" dirty="0" err="1" smtClean="0">
                <a:solidFill>
                  <a:srgbClr val="171514"/>
                </a:solidFill>
                <a:latin typeface="Microsoft Sans Serif"/>
                <a:cs typeface="Microsoft Sans Serif"/>
              </a:rPr>
              <a:t>polvo</a:t>
            </a:r>
            <a:r>
              <a:rPr sz="2300" spc="30" dirty="0" smtClean="0">
                <a:solidFill>
                  <a:srgbClr val="171514"/>
                </a:solidFill>
                <a:latin typeface="Microsoft Sans Serif"/>
                <a:cs typeface="Microsoft Sans Serif"/>
              </a:rPr>
              <a:t> </a:t>
            </a:r>
            <a:r>
              <a:rPr sz="2300" spc="15" dirty="0" err="1" smtClean="0">
                <a:solidFill>
                  <a:srgbClr val="171514"/>
                </a:solidFill>
                <a:latin typeface="Microsoft Sans Serif"/>
                <a:cs typeface="Microsoft Sans Serif"/>
              </a:rPr>
              <a:t>inicial</a:t>
            </a:r>
            <a:r>
              <a:rPr sz="2300" spc="15" dirty="0" smtClean="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la </a:t>
            </a:r>
            <a:r>
              <a:rPr sz="2300" spc="40" dirty="0" err="1" smtClean="0">
                <a:solidFill>
                  <a:srgbClr val="171514"/>
                </a:solidFill>
                <a:latin typeface="Microsoft Sans Serif"/>
                <a:cs typeface="Microsoft Sans Serif"/>
              </a:rPr>
              <a:t>temperatura</a:t>
            </a:r>
            <a:r>
              <a:rPr sz="2300" spc="40" dirty="0" smtClean="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generada</a:t>
            </a:r>
            <a:r>
              <a:rPr sz="2300" spc="30" dirty="0" smtClean="0">
                <a:solidFill>
                  <a:srgbClr val="171514"/>
                </a:solidFill>
                <a:latin typeface="Microsoft Sans Serif"/>
                <a:cs typeface="Microsoft Sans Serif"/>
              </a:rPr>
              <a:t> </a:t>
            </a:r>
            <a:r>
              <a:rPr sz="2300" spc="50" dirty="0" err="1" smtClean="0">
                <a:solidFill>
                  <a:srgbClr val="171514"/>
                </a:solidFill>
                <a:latin typeface="Microsoft Sans Serif"/>
                <a:cs typeface="Microsoft Sans Serif"/>
              </a:rPr>
              <a:t>por</a:t>
            </a:r>
            <a:r>
              <a:rPr sz="2300" spc="50" dirty="0" smtClean="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la</a:t>
            </a:r>
            <a:r>
              <a:rPr lang="es-ES" sz="2300" spc="10" dirty="0" smtClean="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reacción</a:t>
            </a:r>
            <a:r>
              <a:rPr sz="2300" spc="20" dirty="0" smtClean="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exotérmica</a:t>
            </a:r>
            <a:r>
              <a:rPr sz="2300" spc="30" dirty="0" smtClean="0">
                <a:solidFill>
                  <a:srgbClr val="171514"/>
                </a:solidFill>
                <a:latin typeface="Microsoft Sans Serif"/>
                <a:cs typeface="Microsoft Sans Serif"/>
              </a:rPr>
              <a:t> </a:t>
            </a:r>
            <a:r>
              <a:rPr sz="2300" spc="5" dirty="0" err="1" smtClean="0">
                <a:solidFill>
                  <a:srgbClr val="171514"/>
                </a:solidFill>
                <a:latin typeface="Microsoft Sans Serif"/>
                <a:cs typeface="Microsoft Sans Serif"/>
              </a:rPr>
              <a:t>alcanza</a:t>
            </a:r>
            <a:r>
              <a:rPr sz="2300" spc="5" dirty="0" smtClean="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más</a:t>
            </a:r>
            <a:r>
              <a:rPr sz="2300" spc="20" dirty="0" smtClean="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de </a:t>
            </a:r>
            <a:r>
              <a:rPr sz="2300" spc="-5" dirty="0" smtClean="0">
                <a:solidFill>
                  <a:srgbClr val="171514"/>
                </a:solidFill>
                <a:latin typeface="Microsoft Sans Serif"/>
                <a:cs typeface="Microsoft Sans Serif"/>
              </a:rPr>
              <a:t>2.000°C </a:t>
            </a:r>
            <a:r>
              <a:rPr sz="2300" spc="5" dirty="0" smtClean="0">
                <a:solidFill>
                  <a:srgbClr val="171514"/>
                </a:solidFill>
                <a:latin typeface="Microsoft Sans Serif"/>
                <a:cs typeface="Microsoft Sans Serif"/>
              </a:rPr>
              <a:t>y </a:t>
            </a:r>
            <a:r>
              <a:rPr sz="2300" spc="15" dirty="0" smtClean="0">
                <a:solidFill>
                  <a:srgbClr val="171514"/>
                </a:solidFill>
                <a:latin typeface="Microsoft Sans Serif"/>
                <a:cs typeface="Microsoft Sans Serif"/>
              </a:rPr>
              <a:t>el </a:t>
            </a:r>
            <a:r>
              <a:rPr sz="2300" spc="35" dirty="0" err="1" smtClean="0">
                <a:solidFill>
                  <a:srgbClr val="171514"/>
                </a:solidFill>
                <a:latin typeface="Microsoft Sans Serif"/>
                <a:cs typeface="Microsoft Sans Serif"/>
              </a:rPr>
              <a:t>óxido</a:t>
            </a:r>
            <a:r>
              <a:rPr sz="2300" spc="35" dirty="0" smtClean="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de </a:t>
            </a:r>
            <a:r>
              <a:rPr sz="2300" spc="25" dirty="0" err="1" smtClean="0">
                <a:solidFill>
                  <a:srgbClr val="171514"/>
                </a:solidFill>
                <a:latin typeface="Microsoft Sans Serif"/>
                <a:cs typeface="Microsoft Sans Serif"/>
              </a:rPr>
              <a:t>cobre</a:t>
            </a:r>
            <a:r>
              <a:rPr sz="2300" spc="25" dirty="0" smtClean="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se </a:t>
            </a:r>
            <a:r>
              <a:rPr sz="2300" spc="25" dirty="0" smtClean="0">
                <a:solidFill>
                  <a:srgbClr val="171514"/>
                </a:solidFill>
                <a:latin typeface="Microsoft Sans Serif"/>
                <a:cs typeface="Microsoft Sans Serif"/>
              </a:rPr>
              <a:t>reduce </a:t>
            </a:r>
            <a:r>
              <a:rPr sz="2300" dirty="0" smtClean="0">
                <a:solidFill>
                  <a:srgbClr val="171514"/>
                </a:solidFill>
                <a:latin typeface="Microsoft Sans Serif"/>
                <a:cs typeface="Microsoft Sans Serif"/>
              </a:rPr>
              <a:t>a </a:t>
            </a:r>
            <a:r>
              <a:rPr sz="2300" spc="25" dirty="0" err="1" smtClean="0">
                <a:solidFill>
                  <a:srgbClr val="171514"/>
                </a:solidFill>
                <a:latin typeface="Microsoft Sans Serif"/>
                <a:cs typeface="Microsoft Sans Serif"/>
              </a:rPr>
              <a:t>cobre</a:t>
            </a:r>
            <a:r>
              <a:rPr lang="es-ES" sz="2300" spc="25" dirty="0" smtClean="0">
                <a:solidFill>
                  <a:srgbClr val="171514"/>
                </a:solidFill>
                <a:latin typeface="Microsoft Sans Serif"/>
                <a:cs typeface="Microsoft Sans Serif"/>
              </a:rPr>
              <a:t> </a:t>
            </a:r>
            <a:r>
              <a:rPr sz="2300" spc="45" dirty="0" err="1" smtClean="0">
                <a:solidFill>
                  <a:srgbClr val="171514"/>
                </a:solidFill>
                <a:latin typeface="Microsoft Sans Serif"/>
                <a:cs typeface="Microsoft Sans Serif"/>
              </a:rPr>
              <a:t>fundido</a:t>
            </a:r>
            <a:r>
              <a:rPr sz="2300" spc="45" dirty="0" smtClean="0">
                <a:solidFill>
                  <a:srgbClr val="171514"/>
                </a:solidFill>
                <a:latin typeface="Microsoft Sans Serif"/>
                <a:cs typeface="Microsoft Sans Serif"/>
              </a:rPr>
              <a:t> </a:t>
            </a:r>
            <a:r>
              <a:rPr sz="2300" spc="35" dirty="0" smtClean="0">
                <a:solidFill>
                  <a:srgbClr val="171514"/>
                </a:solidFill>
                <a:latin typeface="Microsoft Sans Serif"/>
                <a:cs typeface="Microsoft Sans Serif"/>
              </a:rPr>
              <a:t>que </a:t>
            </a:r>
            <a:r>
              <a:rPr lang="es-ES" sz="2300" spc="25" dirty="0" smtClean="0">
                <a:solidFill>
                  <a:srgbClr val="171514"/>
                </a:solidFill>
                <a:latin typeface="Microsoft Sans Serif"/>
                <a:cs typeface="Microsoft Sans Serif"/>
              </a:rPr>
              <a:t>circula</a:t>
            </a:r>
            <a:r>
              <a:rPr sz="2300" spc="25" dirty="0" smtClean="0">
                <a:solidFill>
                  <a:srgbClr val="171514"/>
                </a:solidFill>
                <a:latin typeface="Microsoft Sans Serif"/>
                <a:cs typeface="Microsoft Sans Serif"/>
              </a:rPr>
              <a:t> </a:t>
            </a:r>
            <a:r>
              <a:rPr sz="2300" dirty="0" smtClean="0">
                <a:solidFill>
                  <a:srgbClr val="171514"/>
                </a:solidFill>
                <a:latin typeface="Microsoft Sans Serif"/>
                <a:cs typeface="Microsoft Sans Serif"/>
              </a:rPr>
              <a:t>a </a:t>
            </a:r>
            <a:r>
              <a:rPr sz="2300" spc="20" dirty="0" err="1" smtClean="0">
                <a:solidFill>
                  <a:srgbClr val="171514"/>
                </a:solidFill>
                <a:latin typeface="Microsoft Sans Serif"/>
                <a:cs typeface="Microsoft Sans Serif"/>
              </a:rPr>
              <a:t>través</a:t>
            </a:r>
            <a:r>
              <a:rPr sz="2300" spc="20" dirty="0" smtClean="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del </a:t>
            </a:r>
            <a:r>
              <a:rPr sz="2300" spc="40" dirty="0" err="1" smtClean="0">
                <a:solidFill>
                  <a:srgbClr val="171514"/>
                </a:solidFill>
                <a:latin typeface="Microsoft Sans Serif"/>
                <a:cs typeface="Microsoft Sans Serif"/>
              </a:rPr>
              <a:t>molde</a:t>
            </a:r>
            <a:r>
              <a:rPr sz="2300" spc="40" dirty="0" smtClean="0">
                <a:solidFill>
                  <a:srgbClr val="171514"/>
                </a:solidFill>
                <a:latin typeface="Microsoft Sans Serif"/>
                <a:cs typeface="Microsoft Sans Serif"/>
              </a:rPr>
              <a:t> </a:t>
            </a:r>
            <a:r>
              <a:rPr sz="2300" spc="10" dirty="0" err="1" smtClean="0">
                <a:solidFill>
                  <a:srgbClr val="171514"/>
                </a:solidFill>
                <a:latin typeface="Microsoft Sans Serif"/>
                <a:cs typeface="Microsoft Sans Serif"/>
              </a:rPr>
              <a:t>hacia</a:t>
            </a:r>
            <a:r>
              <a:rPr sz="2300" spc="10" dirty="0" smtClean="0">
                <a:solidFill>
                  <a:srgbClr val="171514"/>
                </a:solidFill>
                <a:latin typeface="Microsoft Sans Serif"/>
                <a:cs typeface="Microsoft Sans Serif"/>
              </a:rPr>
              <a:t> </a:t>
            </a:r>
            <a:r>
              <a:rPr sz="2300" spc="15" dirty="0" err="1" smtClean="0">
                <a:solidFill>
                  <a:srgbClr val="171514"/>
                </a:solidFill>
                <a:latin typeface="Microsoft Sans Serif"/>
                <a:cs typeface="Microsoft Sans Serif"/>
              </a:rPr>
              <a:t>los</a:t>
            </a:r>
            <a:r>
              <a:rPr sz="2300" spc="15" dirty="0" smtClean="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conductores</a:t>
            </a:r>
            <a:r>
              <a:rPr sz="2300" spc="30" dirty="0" smtClean="0">
                <a:solidFill>
                  <a:srgbClr val="171514"/>
                </a:solidFill>
                <a:latin typeface="Microsoft Sans Serif"/>
                <a:cs typeface="Microsoft Sans Serif"/>
              </a:rPr>
              <a:t> </a:t>
            </a:r>
            <a:r>
              <a:rPr sz="2300" dirty="0" smtClean="0">
                <a:solidFill>
                  <a:srgbClr val="171514"/>
                </a:solidFill>
                <a:latin typeface="Microsoft Sans Serif"/>
                <a:cs typeface="Microsoft Sans Serif"/>
              </a:rPr>
              <a:t>a </a:t>
            </a:r>
            <a:r>
              <a:rPr sz="2300" spc="35" dirty="0" err="1" smtClean="0">
                <a:solidFill>
                  <a:srgbClr val="171514"/>
                </a:solidFill>
                <a:latin typeface="Microsoft Sans Serif"/>
                <a:cs typeface="Microsoft Sans Serif"/>
              </a:rPr>
              <a:t>unir</a:t>
            </a:r>
            <a:r>
              <a:rPr sz="2300" spc="35" dirty="0" smtClean="0">
                <a:solidFill>
                  <a:srgbClr val="171514"/>
                </a:solidFill>
                <a:latin typeface="Microsoft Sans Serif"/>
                <a:cs typeface="Microsoft Sans Serif"/>
              </a:rPr>
              <a:t>. </a:t>
            </a:r>
            <a:endParaRPr sz="2300" dirty="0">
              <a:latin typeface="Microsoft Sans Serif"/>
              <a:cs typeface="Microsoft Sans Serif"/>
            </a:endParaRPr>
          </a:p>
        </p:txBody>
      </p:sp>
      <p:pic>
        <p:nvPicPr>
          <p:cNvPr id="16" name="Imagen 15"/>
          <p:cNvPicPr>
            <a:picLocks noChangeAspect="1"/>
          </p:cNvPicPr>
          <p:nvPr/>
        </p:nvPicPr>
        <p:blipFill>
          <a:blip r:embed="rId2"/>
          <a:stretch>
            <a:fillRect/>
          </a:stretch>
        </p:blipFill>
        <p:spPr>
          <a:xfrm>
            <a:off x="9538970" y="517525"/>
            <a:ext cx="5029200" cy="5562600"/>
          </a:xfrm>
          <a:prstGeom prst="rect">
            <a:avLst/>
          </a:prstGeom>
        </p:spPr>
      </p:pic>
      <p:sp>
        <p:nvSpPr>
          <p:cNvPr id="18" name="Rectángulo 17"/>
          <p:cNvSpPr/>
          <p:nvPr/>
        </p:nvSpPr>
        <p:spPr>
          <a:xfrm>
            <a:off x="98425" y="6423025"/>
            <a:ext cx="14478000" cy="1862048"/>
          </a:xfrm>
          <a:prstGeom prst="rect">
            <a:avLst/>
          </a:prstGeom>
        </p:spPr>
        <p:txBody>
          <a:bodyPr wrap="square">
            <a:spAutoFit/>
          </a:bodyPr>
          <a:lstStyle/>
          <a:p>
            <a:pPr marR="54610" algn="just">
              <a:spcBef>
                <a:spcPts val="40"/>
              </a:spcBef>
            </a:pPr>
            <a:r>
              <a:rPr lang="es-ES" sz="2300" spc="20" dirty="0">
                <a:solidFill>
                  <a:srgbClr val="171514"/>
                </a:solidFill>
                <a:latin typeface="Microsoft Sans Serif"/>
                <a:cs typeface="Microsoft Sans Serif"/>
              </a:rPr>
              <a:t>Una </a:t>
            </a:r>
            <a:r>
              <a:rPr lang="es-ES" sz="2300" spc="25" dirty="0">
                <a:solidFill>
                  <a:srgbClr val="171514"/>
                </a:solidFill>
                <a:latin typeface="Microsoft Sans Serif"/>
                <a:cs typeface="Microsoft Sans Serif"/>
              </a:rPr>
              <a:t>de </a:t>
            </a:r>
            <a:r>
              <a:rPr lang="es-ES" sz="2300" dirty="0">
                <a:solidFill>
                  <a:srgbClr val="171514"/>
                </a:solidFill>
                <a:latin typeface="Microsoft Sans Serif"/>
                <a:cs typeface="Microsoft Sans Serif"/>
              </a:rPr>
              <a:t>las </a:t>
            </a:r>
            <a:r>
              <a:rPr lang="es-ES" sz="2300" spc="15" dirty="0">
                <a:solidFill>
                  <a:srgbClr val="171514"/>
                </a:solidFill>
                <a:latin typeface="Microsoft Sans Serif"/>
                <a:cs typeface="Microsoft Sans Serif"/>
              </a:rPr>
              <a:t>ventajas</a:t>
            </a:r>
            <a:r>
              <a:rPr lang="es-ES" sz="2300" spc="-5" dirty="0">
                <a:solidFill>
                  <a:srgbClr val="171514"/>
                </a:solidFill>
                <a:latin typeface="Microsoft Sans Serif"/>
                <a:cs typeface="Microsoft Sans Serif"/>
              </a:rPr>
              <a:t> </a:t>
            </a:r>
            <a:r>
              <a:rPr lang="es-ES" sz="2300" spc="25" dirty="0">
                <a:solidFill>
                  <a:srgbClr val="171514"/>
                </a:solidFill>
                <a:latin typeface="Microsoft Sans Serif"/>
                <a:cs typeface="Microsoft Sans Serif"/>
              </a:rPr>
              <a:t>de</a:t>
            </a:r>
            <a:r>
              <a:rPr lang="es-ES" sz="2300" dirty="0">
                <a:solidFill>
                  <a:srgbClr val="171514"/>
                </a:solidFill>
                <a:latin typeface="Microsoft Sans Serif"/>
                <a:cs typeface="Microsoft Sans Serif"/>
              </a:rPr>
              <a:t> </a:t>
            </a:r>
            <a:r>
              <a:rPr lang="es-ES" sz="2300" spc="15" dirty="0">
                <a:solidFill>
                  <a:srgbClr val="171514"/>
                </a:solidFill>
                <a:latin typeface="Microsoft Sans Serif"/>
                <a:cs typeface="Microsoft Sans Serif"/>
              </a:rPr>
              <a:t>este</a:t>
            </a:r>
            <a:r>
              <a:rPr lang="es-ES" sz="2300" dirty="0">
                <a:solidFill>
                  <a:srgbClr val="171514"/>
                </a:solidFill>
                <a:latin typeface="Microsoft Sans Serif"/>
                <a:cs typeface="Microsoft Sans Serif"/>
              </a:rPr>
              <a:t> </a:t>
            </a:r>
            <a:r>
              <a:rPr lang="es-ES" sz="2300" spc="45" dirty="0">
                <a:solidFill>
                  <a:srgbClr val="171514"/>
                </a:solidFill>
                <a:latin typeface="Microsoft Sans Serif"/>
                <a:cs typeface="Microsoft Sans Serif"/>
              </a:rPr>
              <a:t>método</a:t>
            </a:r>
            <a:r>
              <a:rPr lang="es-ES" sz="2300" dirty="0">
                <a:solidFill>
                  <a:srgbClr val="171514"/>
                </a:solidFill>
                <a:latin typeface="Microsoft Sans Serif"/>
                <a:cs typeface="Microsoft Sans Serif"/>
              </a:rPr>
              <a:t> </a:t>
            </a:r>
            <a:r>
              <a:rPr lang="es-ES" sz="2300" spc="-10" dirty="0">
                <a:solidFill>
                  <a:srgbClr val="171514"/>
                </a:solidFill>
                <a:latin typeface="Microsoft Sans Serif"/>
                <a:cs typeface="Microsoft Sans Serif"/>
              </a:rPr>
              <a:t>es</a:t>
            </a:r>
            <a:r>
              <a:rPr lang="es-ES" sz="2300" dirty="0">
                <a:solidFill>
                  <a:srgbClr val="171514"/>
                </a:solidFill>
                <a:latin typeface="Microsoft Sans Serif"/>
                <a:cs typeface="Microsoft Sans Serif"/>
              </a:rPr>
              <a:t> </a:t>
            </a:r>
            <a:r>
              <a:rPr lang="es-ES" sz="2300" spc="35" dirty="0">
                <a:solidFill>
                  <a:srgbClr val="171514"/>
                </a:solidFill>
                <a:latin typeface="Microsoft Sans Serif"/>
                <a:cs typeface="Microsoft Sans Serif"/>
              </a:rPr>
              <a:t>que</a:t>
            </a:r>
            <a:r>
              <a:rPr lang="es-ES" sz="2300" dirty="0">
                <a:solidFill>
                  <a:srgbClr val="171514"/>
                </a:solidFill>
                <a:latin typeface="Microsoft Sans Serif"/>
                <a:cs typeface="Microsoft Sans Serif"/>
              </a:rPr>
              <a:t> </a:t>
            </a:r>
            <a:r>
              <a:rPr lang="es-ES" sz="2300" spc="-10" dirty="0">
                <a:solidFill>
                  <a:srgbClr val="171514"/>
                </a:solidFill>
                <a:latin typeface="Microsoft Sans Serif"/>
                <a:cs typeface="Microsoft Sans Serif"/>
              </a:rPr>
              <a:t>se</a:t>
            </a:r>
            <a:r>
              <a:rPr lang="es-ES" sz="2300"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puede</a:t>
            </a:r>
            <a:r>
              <a:rPr lang="es-ES" sz="2300"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utilizar</a:t>
            </a:r>
            <a:r>
              <a:rPr lang="es-ES" sz="2300"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para</a:t>
            </a:r>
            <a:r>
              <a:rPr lang="es-ES" sz="2300" dirty="0">
                <a:solidFill>
                  <a:srgbClr val="171514"/>
                </a:solidFill>
                <a:latin typeface="Microsoft Sans Serif"/>
                <a:cs typeface="Microsoft Sans Serif"/>
              </a:rPr>
              <a:t> </a:t>
            </a:r>
            <a:r>
              <a:rPr lang="es-ES" sz="2300" spc="25" dirty="0">
                <a:solidFill>
                  <a:srgbClr val="171514"/>
                </a:solidFill>
                <a:latin typeface="Microsoft Sans Serif"/>
                <a:cs typeface="Microsoft Sans Serif"/>
              </a:rPr>
              <a:t>soldar</a:t>
            </a:r>
            <a:r>
              <a:rPr lang="es-ES" sz="2300"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conductores</a:t>
            </a:r>
            <a:r>
              <a:rPr lang="es-ES" sz="2300" dirty="0">
                <a:solidFill>
                  <a:srgbClr val="171514"/>
                </a:solidFill>
                <a:latin typeface="Microsoft Sans Serif"/>
                <a:cs typeface="Microsoft Sans Serif"/>
              </a:rPr>
              <a:t> a</a:t>
            </a:r>
            <a:r>
              <a:rPr lang="es-ES" sz="2300" spc="-5"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tierra.</a:t>
            </a:r>
          </a:p>
          <a:p>
            <a:pPr marR="54610" algn="just">
              <a:spcBef>
                <a:spcPts val="40"/>
              </a:spcBef>
            </a:pPr>
            <a:r>
              <a:rPr lang="es-ES" sz="2300" spc="25" dirty="0">
                <a:solidFill>
                  <a:srgbClr val="171514"/>
                </a:solidFill>
                <a:latin typeface="Microsoft Sans Serif"/>
                <a:cs typeface="Microsoft Sans Serif"/>
              </a:rPr>
              <a:t>electrodos en lugares </a:t>
            </a:r>
            <a:r>
              <a:rPr lang="es-ES" sz="2300" spc="35" dirty="0">
                <a:solidFill>
                  <a:srgbClr val="171514"/>
                </a:solidFill>
                <a:latin typeface="Microsoft Sans Serif"/>
                <a:cs typeface="Microsoft Sans Serif"/>
              </a:rPr>
              <a:t>donde </a:t>
            </a:r>
            <a:r>
              <a:rPr lang="es-ES" sz="2300" spc="15" dirty="0">
                <a:solidFill>
                  <a:srgbClr val="171514"/>
                </a:solidFill>
                <a:latin typeface="Microsoft Sans Serif"/>
                <a:cs typeface="Microsoft Sans Serif"/>
              </a:rPr>
              <a:t>sería </a:t>
            </a:r>
            <a:r>
              <a:rPr lang="es-ES" sz="2300" spc="25" dirty="0">
                <a:solidFill>
                  <a:srgbClr val="171514"/>
                </a:solidFill>
                <a:latin typeface="Microsoft Sans Serif"/>
                <a:cs typeface="Microsoft Sans Serif"/>
              </a:rPr>
              <a:t>difícil utilizar </a:t>
            </a:r>
            <a:r>
              <a:rPr lang="es-ES" sz="2300" spc="15" dirty="0">
                <a:solidFill>
                  <a:srgbClr val="171514"/>
                </a:solidFill>
                <a:latin typeface="Microsoft Sans Serif"/>
                <a:cs typeface="Microsoft Sans Serif"/>
              </a:rPr>
              <a:t>los </a:t>
            </a:r>
            <a:r>
              <a:rPr lang="es-ES" sz="2300" spc="35" dirty="0">
                <a:solidFill>
                  <a:srgbClr val="171514"/>
                </a:solidFill>
                <a:latin typeface="Microsoft Sans Serif"/>
                <a:cs typeface="Microsoft Sans Serif"/>
              </a:rPr>
              <a:t>otros métodos </a:t>
            </a:r>
            <a:r>
              <a:rPr lang="es-ES" sz="2300" spc="25" dirty="0">
                <a:solidFill>
                  <a:srgbClr val="171514"/>
                </a:solidFill>
                <a:latin typeface="Microsoft Sans Serif"/>
                <a:cs typeface="Microsoft Sans Serif"/>
              </a:rPr>
              <a:t>de soldadura; </a:t>
            </a:r>
            <a:r>
              <a:rPr lang="es-ES" sz="2300" spc="40" dirty="0">
                <a:solidFill>
                  <a:srgbClr val="171514"/>
                </a:solidFill>
                <a:latin typeface="Microsoft Sans Serif"/>
                <a:cs typeface="Microsoft Sans Serif"/>
              </a:rPr>
              <a:t>otra </a:t>
            </a:r>
            <a:r>
              <a:rPr lang="es-ES" sz="2300" spc="20" dirty="0">
                <a:solidFill>
                  <a:srgbClr val="171514"/>
                </a:solidFill>
                <a:latin typeface="Microsoft Sans Serif"/>
                <a:cs typeface="Microsoft Sans Serif"/>
              </a:rPr>
              <a:t>ventaja</a:t>
            </a:r>
            <a:r>
              <a:rPr lang="es-ES" sz="2300" spc="-5" dirty="0">
                <a:solidFill>
                  <a:srgbClr val="171514"/>
                </a:solidFill>
                <a:latin typeface="Microsoft Sans Serif"/>
                <a:cs typeface="Microsoft Sans Serif"/>
              </a:rPr>
              <a:t> </a:t>
            </a:r>
            <a:r>
              <a:rPr lang="es-ES" sz="2300" spc="-10" dirty="0">
                <a:solidFill>
                  <a:srgbClr val="171514"/>
                </a:solidFill>
                <a:latin typeface="Microsoft Sans Serif"/>
                <a:cs typeface="Microsoft Sans Serif"/>
              </a:rPr>
              <a:t>es</a:t>
            </a:r>
            <a:r>
              <a:rPr lang="es-ES" sz="2300"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que</a:t>
            </a:r>
            <a:r>
              <a:rPr lang="es-ES" sz="2300" spc="-5" dirty="0">
                <a:solidFill>
                  <a:srgbClr val="171514"/>
                </a:solidFill>
                <a:latin typeface="Microsoft Sans Serif"/>
                <a:cs typeface="Microsoft Sans Serif"/>
              </a:rPr>
              <a:t> </a:t>
            </a:r>
            <a:r>
              <a:rPr lang="es-ES" sz="2300" spc="40" dirty="0">
                <a:solidFill>
                  <a:srgbClr val="171514"/>
                </a:solidFill>
                <a:latin typeface="Microsoft Sans Serif"/>
                <a:cs typeface="Microsoft Sans Serif"/>
              </a:rPr>
              <a:t>no</a:t>
            </a:r>
            <a:r>
              <a:rPr lang="es-ES" sz="2300"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requiere</a:t>
            </a:r>
            <a:r>
              <a:rPr lang="es-ES" sz="2300" spc="-5" dirty="0">
                <a:solidFill>
                  <a:srgbClr val="171514"/>
                </a:solidFill>
                <a:latin typeface="Microsoft Sans Serif"/>
                <a:cs typeface="Microsoft Sans Serif"/>
              </a:rPr>
              <a:t> </a:t>
            </a:r>
            <a:r>
              <a:rPr lang="es-ES" sz="2300" spc="45" dirty="0">
                <a:solidFill>
                  <a:srgbClr val="171514"/>
                </a:solidFill>
                <a:latin typeface="Microsoft Sans Serif"/>
                <a:cs typeface="Microsoft Sans Serif"/>
              </a:rPr>
              <a:t>un</a:t>
            </a:r>
            <a:r>
              <a:rPr lang="es-ES" sz="2300"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soldador</a:t>
            </a:r>
            <a:r>
              <a:rPr lang="es-ES" sz="2300" spc="-5"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experto.</a:t>
            </a:r>
            <a:r>
              <a:rPr lang="es-ES" sz="2300" dirty="0">
                <a:solidFill>
                  <a:srgbClr val="171514"/>
                </a:solidFill>
                <a:latin typeface="Microsoft Sans Serif"/>
                <a:cs typeface="Microsoft Sans Serif"/>
              </a:rPr>
              <a:t> </a:t>
            </a:r>
            <a:r>
              <a:rPr lang="es-ES" sz="2300" spc="-10" dirty="0">
                <a:solidFill>
                  <a:srgbClr val="171514"/>
                </a:solidFill>
                <a:latin typeface="Microsoft Sans Serif"/>
                <a:cs typeface="Microsoft Sans Serif"/>
              </a:rPr>
              <a:t>Sin</a:t>
            </a:r>
            <a:r>
              <a:rPr lang="es-ES" sz="2300" dirty="0">
                <a:solidFill>
                  <a:srgbClr val="171514"/>
                </a:solidFill>
                <a:latin typeface="Microsoft Sans Serif"/>
                <a:cs typeface="Microsoft Sans Serif"/>
              </a:rPr>
              <a:t> </a:t>
            </a:r>
            <a:r>
              <a:rPr lang="es-ES" sz="2300" spc="35" dirty="0">
                <a:solidFill>
                  <a:srgbClr val="171514"/>
                </a:solidFill>
                <a:latin typeface="Microsoft Sans Serif"/>
                <a:cs typeface="Microsoft Sans Serif"/>
              </a:rPr>
              <a:t>embargo,</a:t>
            </a:r>
            <a:r>
              <a:rPr lang="es-ES" sz="2300" spc="-5" dirty="0">
                <a:solidFill>
                  <a:srgbClr val="171514"/>
                </a:solidFill>
                <a:latin typeface="Microsoft Sans Serif"/>
                <a:cs typeface="Microsoft Sans Serif"/>
              </a:rPr>
              <a:t> </a:t>
            </a:r>
            <a:r>
              <a:rPr lang="es-ES" sz="2300" spc="35" dirty="0">
                <a:solidFill>
                  <a:srgbClr val="171514"/>
                </a:solidFill>
                <a:latin typeface="Microsoft Sans Serif"/>
                <a:cs typeface="Microsoft Sans Serif"/>
              </a:rPr>
              <a:t>debido</a:t>
            </a:r>
            <a:r>
              <a:rPr lang="es-ES" sz="2300" dirty="0">
                <a:solidFill>
                  <a:srgbClr val="171514"/>
                </a:solidFill>
                <a:latin typeface="Microsoft Sans Serif"/>
                <a:cs typeface="Microsoft Sans Serif"/>
              </a:rPr>
              <a:t> a</a:t>
            </a:r>
            <a:r>
              <a:rPr lang="es-ES" sz="2300" spc="-5" dirty="0">
                <a:solidFill>
                  <a:srgbClr val="171514"/>
                </a:solidFill>
                <a:latin typeface="Microsoft Sans Serif"/>
                <a:cs typeface="Microsoft Sans Serif"/>
              </a:rPr>
              <a:t> </a:t>
            </a:r>
            <a:r>
              <a:rPr lang="es-ES" sz="2300" spc="30" dirty="0">
                <a:solidFill>
                  <a:srgbClr val="171514"/>
                </a:solidFill>
                <a:latin typeface="Microsoft Sans Serif"/>
                <a:cs typeface="Microsoft Sans Serif"/>
              </a:rPr>
              <a:t>que</a:t>
            </a:r>
            <a:r>
              <a:rPr lang="es-ES" sz="2300" dirty="0">
                <a:solidFill>
                  <a:srgbClr val="171514"/>
                </a:solidFill>
                <a:latin typeface="Microsoft Sans Serif"/>
                <a:cs typeface="Microsoft Sans Serif"/>
              </a:rPr>
              <a:t> </a:t>
            </a:r>
            <a:r>
              <a:rPr lang="es-ES" sz="2300" spc="-10" dirty="0">
                <a:solidFill>
                  <a:srgbClr val="171514"/>
                </a:solidFill>
                <a:latin typeface="Microsoft Sans Serif"/>
                <a:cs typeface="Microsoft Sans Serif"/>
              </a:rPr>
              <a:t>se</a:t>
            </a:r>
            <a:r>
              <a:rPr lang="es-ES" sz="2300" spc="-5" dirty="0">
                <a:solidFill>
                  <a:srgbClr val="171514"/>
                </a:solidFill>
                <a:latin typeface="Microsoft Sans Serif"/>
                <a:cs typeface="Microsoft Sans Serif"/>
              </a:rPr>
              <a:t> </a:t>
            </a:r>
            <a:r>
              <a:rPr lang="es-ES" sz="2300" spc="15" dirty="0">
                <a:solidFill>
                  <a:srgbClr val="171514"/>
                </a:solidFill>
                <a:latin typeface="Microsoft Sans Serif"/>
                <a:cs typeface="Microsoft Sans Serif"/>
              </a:rPr>
              <a:t>necesita </a:t>
            </a:r>
            <a:r>
              <a:rPr lang="es-ES" sz="2300" spc="45" dirty="0">
                <a:solidFill>
                  <a:srgbClr val="171514"/>
                </a:solidFill>
                <a:latin typeface="Microsoft Sans Serif"/>
                <a:cs typeface="Microsoft Sans Serif"/>
              </a:rPr>
              <a:t>un </a:t>
            </a:r>
            <a:r>
              <a:rPr lang="es-ES" sz="2300" spc="35" dirty="0">
                <a:solidFill>
                  <a:srgbClr val="171514"/>
                </a:solidFill>
                <a:latin typeface="Microsoft Sans Serif"/>
                <a:cs typeface="Microsoft Sans Serif"/>
              </a:rPr>
              <a:t>molde diferente </a:t>
            </a:r>
            <a:r>
              <a:rPr lang="es-ES" sz="2300" spc="25" dirty="0">
                <a:solidFill>
                  <a:srgbClr val="171514"/>
                </a:solidFill>
                <a:latin typeface="Microsoft Sans Serif"/>
                <a:cs typeface="Microsoft Sans Serif"/>
              </a:rPr>
              <a:t>para </a:t>
            </a:r>
            <a:r>
              <a:rPr lang="es-ES" sz="2300" spc="5" dirty="0">
                <a:solidFill>
                  <a:srgbClr val="171514"/>
                </a:solidFill>
                <a:latin typeface="Microsoft Sans Serif"/>
                <a:cs typeface="Microsoft Sans Serif"/>
              </a:rPr>
              <a:t>cada </a:t>
            </a:r>
            <a:r>
              <a:rPr lang="es-ES" sz="2300" spc="30" dirty="0">
                <a:solidFill>
                  <a:srgbClr val="171514"/>
                </a:solidFill>
                <a:latin typeface="Microsoft Sans Serif"/>
                <a:cs typeface="Microsoft Sans Serif"/>
              </a:rPr>
              <a:t>configuración </a:t>
            </a:r>
            <a:r>
              <a:rPr lang="es-ES" sz="2300" spc="25" dirty="0">
                <a:solidFill>
                  <a:srgbClr val="171514"/>
                </a:solidFill>
                <a:latin typeface="Microsoft Sans Serif"/>
                <a:cs typeface="Microsoft Sans Serif"/>
              </a:rPr>
              <a:t>de </a:t>
            </a:r>
            <a:r>
              <a:rPr lang="es-ES" sz="2300" spc="35" dirty="0">
                <a:solidFill>
                  <a:srgbClr val="171514"/>
                </a:solidFill>
                <a:latin typeface="Microsoft Sans Serif"/>
                <a:cs typeface="Microsoft Sans Serif"/>
              </a:rPr>
              <a:t>junta </a:t>
            </a:r>
            <a:r>
              <a:rPr lang="es-ES" sz="2300" spc="30" dirty="0">
                <a:solidFill>
                  <a:srgbClr val="171514"/>
                </a:solidFill>
                <a:latin typeface="Microsoft Sans Serif"/>
                <a:cs typeface="Microsoft Sans Serif"/>
              </a:rPr>
              <a:t>diferente, </a:t>
            </a:r>
            <a:r>
              <a:rPr lang="es-ES" sz="2300" spc="15" dirty="0">
                <a:solidFill>
                  <a:srgbClr val="171514"/>
                </a:solidFill>
                <a:latin typeface="Microsoft Sans Serif"/>
                <a:cs typeface="Microsoft Sans Serif"/>
              </a:rPr>
              <a:t>este </a:t>
            </a:r>
            <a:r>
              <a:rPr lang="es-ES" sz="2300" spc="45" dirty="0">
                <a:solidFill>
                  <a:srgbClr val="171514"/>
                </a:solidFill>
                <a:latin typeface="Microsoft Sans Serif"/>
                <a:cs typeface="Microsoft Sans Serif"/>
              </a:rPr>
              <a:t>método </a:t>
            </a:r>
            <a:r>
              <a:rPr lang="es-ES" sz="2300" spc="-10" dirty="0">
                <a:solidFill>
                  <a:srgbClr val="171514"/>
                </a:solidFill>
                <a:latin typeface="Microsoft Sans Serif"/>
                <a:cs typeface="Microsoft Sans Serif"/>
              </a:rPr>
              <a:t>es </a:t>
            </a:r>
            <a:r>
              <a:rPr lang="es-ES" sz="2300" spc="25" dirty="0">
                <a:solidFill>
                  <a:srgbClr val="171514"/>
                </a:solidFill>
                <a:latin typeface="Microsoft Sans Serif"/>
                <a:cs typeface="Microsoft Sans Serif"/>
              </a:rPr>
              <a:t>económico </a:t>
            </a:r>
            <a:r>
              <a:rPr lang="es-ES" sz="2300" spc="20" dirty="0">
                <a:solidFill>
                  <a:srgbClr val="171514"/>
                </a:solidFill>
                <a:latin typeface="Microsoft Sans Serif"/>
                <a:cs typeface="Microsoft Sans Serif"/>
              </a:rPr>
              <a:t>sólo </a:t>
            </a:r>
            <a:r>
              <a:rPr lang="es-ES" sz="2300" dirty="0">
                <a:solidFill>
                  <a:srgbClr val="171514"/>
                </a:solidFill>
                <a:latin typeface="Microsoft Sans Serif"/>
                <a:cs typeface="Microsoft Sans Serif"/>
              </a:rPr>
              <a:t>si </a:t>
            </a:r>
            <a:r>
              <a:rPr lang="es-ES" sz="2300" spc="20" dirty="0">
                <a:solidFill>
                  <a:srgbClr val="171514"/>
                </a:solidFill>
                <a:latin typeface="Microsoft Sans Serif"/>
                <a:cs typeface="Microsoft Sans Serif"/>
              </a:rPr>
              <a:t>hay </a:t>
            </a:r>
            <a:r>
              <a:rPr lang="es-ES" sz="2300" spc="45" dirty="0">
                <a:solidFill>
                  <a:srgbClr val="171514"/>
                </a:solidFill>
                <a:latin typeface="Microsoft Sans Serif"/>
                <a:cs typeface="Microsoft Sans Serif"/>
              </a:rPr>
              <a:t>un </a:t>
            </a:r>
            <a:r>
              <a:rPr lang="es-ES" sz="2300" spc="40" dirty="0">
                <a:solidFill>
                  <a:srgbClr val="171514"/>
                </a:solidFill>
                <a:latin typeface="Microsoft Sans Serif"/>
                <a:cs typeface="Microsoft Sans Serif"/>
              </a:rPr>
              <a:t>gran </a:t>
            </a:r>
            <a:r>
              <a:rPr lang="es-ES" sz="2300" spc="45" dirty="0">
                <a:solidFill>
                  <a:srgbClr val="171514"/>
                </a:solidFill>
                <a:latin typeface="Microsoft Sans Serif"/>
                <a:cs typeface="Microsoft Sans Serif"/>
              </a:rPr>
              <a:t>número </a:t>
            </a:r>
            <a:r>
              <a:rPr lang="es-ES" sz="2300" spc="25" dirty="0">
                <a:solidFill>
                  <a:srgbClr val="171514"/>
                </a:solidFill>
                <a:latin typeface="Microsoft Sans Serif"/>
                <a:cs typeface="Microsoft Sans Serif"/>
              </a:rPr>
              <a:t>de juntas </a:t>
            </a:r>
            <a:r>
              <a:rPr lang="es-ES" sz="2300" spc="30" dirty="0">
                <a:solidFill>
                  <a:srgbClr val="171514"/>
                </a:solidFill>
                <a:latin typeface="Microsoft Sans Serif"/>
                <a:cs typeface="Microsoft Sans Serif"/>
              </a:rPr>
              <a:t>que </a:t>
            </a:r>
            <a:r>
              <a:rPr lang="es-ES" sz="2300" spc="20" dirty="0">
                <a:solidFill>
                  <a:srgbClr val="171514"/>
                </a:solidFill>
                <a:latin typeface="Microsoft Sans Serif"/>
                <a:cs typeface="Microsoft Sans Serif"/>
              </a:rPr>
              <a:t>son </a:t>
            </a:r>
            <a:r>
              <a:rPr lang="es-ES" sz="2300" spc="15" dirty="0">
                <a:solidFill>
                  <a:srgbClr val="171514"/>
                </a:solidFill>
                <a:latin typeface="Microsoft Sans Serif"/>
                <a:cs typeface="Microsoft Sans Serif"/>
              </a:rPr>
              <a:t>similares. </a:t>
            </a:r>
            <a:r>
              <a:rPr lang="es-ES" sz="2300" spc="-15" dirty="0">
                <a:solidFill>
                  <a:srgbClr val="171514"/>
                </a:solidFill>
                <a:latin typeface="Microsoft Sans Serif"/>
                <a:cs typeface="Microsoft Sans Serif"/>
              </a:rPr>
              <a:t>La </a:t>
            </a:r>
            <a:r>
              <a:rPr lang="es-ES" sz="2300" spc="40" dirty="0">
                <a:solidFill>
                  <a:srgbClr val="171514"/>
                </a:solidFill>
                <a:latin typeface="Microsoft Sans Serif"/>
                <a:cs typeface="Microsoft Sans Serif"/>
              </a:rPr>
              <a:t>figura </a:t>
            </a:r>
            <a:r>
              <a:rPr lang="es-ES" sz="2300" spc="5" dirty="0">
                <a:solidFill>
                  <a:srgbClr val="171514"/>
                </a:solidFill>
                <a:latin typeface="Microsoft Sans Serif"/>
                <a:cs typeface="Microsoft Sans Serif"/>
              </a:rPr>
              <a:t>5.12 </a:t>
            </a:r>
            <a:r>
              <a:rPr lang="es-ES" sz="2300" spc="35" dirty="0">
                <a:solidFill>
                  <a:srgbClr val="171514"/>
                </a:solidFill>
                <a:latin typeface="Microsoft Sans Serif"/>
                <a:cs typeface="Microsoft Sans Serif"/>
              </a:rPr>
              <a:t>muestra</a:t>
            </a:r>
            <a:r>
              <a:rPr lang="es-ES" sz="2300" spc="-5" dirty="0">
                <a:solidFill>
                  <a:srgbClr val="171514"/>
                </a:solidFill>
                <a:latin typeface="Microsoft Sans Serif"/>
                <a:cs typeface="Microsoft Sans Serif"/>
              </a:rPr>
              <a:t> </a:t>
            </a:r>
            <a:r>
              <a:rPr lang="es-ES" sz="2300" spc="10" dirty="0">
                <a:solidFill>
                  <a:srgbClr val="171514"/>
                </a:solidFill>
                <a:latin typeface="Microsoft Sans Serif"/>
                <a:cs typeface="Microsoft Sans Serif"/>
              </a:rPr>
              <a:t>varias</a:t>
            </a:r>
            <a:r>
              <a:rPr lang="es-ES" sz="2300" spc="-5" dirty="0">
                <a:solidFill>
                  <a:srgbClr val="171514"/>
                </a:solidFill>
                <a:latin typeface="Microsoft Sans Serif"/>
                <a:cs typeface="Microsoft Sans Serif"/>
              </a:rPr>
              <a:t> </a:t>
            </a:r>
            <a:r>
              <a:rPr lang="es-ES" sz="2300" spc="25" dirty="0">
                <a:solidFill>
                  <a:srgbClr val="171514"/>
                </a:solidFill>
                <a:latin typeface="Microsoft Sans Serif"/>
                <a:cs typeface="Microsoft Sans Serif"/>
              </a:rPr>
              <a:t>configuraciones</a:t>
            </a:r>
            <a:r>
              <a:rPr lang="es-ES" sz="2300" spc="-5" dirty="0">
                <a:solidFill>
                  <a:srgbClr val="171514"/>
                </a:solidFill>
                <a:latin typeface="Microsoft Sans Serif"/>
                <a:cs typeface="Microsoft Sans Serif"/>
              </a:rPr>
              <a:t> </a:t>
            </a:r>
            <a:r>
              <a:rPr lang="es-ES" sz="2300" spc="25" dirty="0">
                <a:solidFill>
                  <a:srgbClr val="171514"/>
                </a:solidFill>
                <a:latin typeface="Microsoft Sans Serif"/>
                <a:cs typeface="Microsoft Sans Serif"/>
              </a:rPr>
              <a:t>de</a:t>
            </a:r>
            <a:r>
              <a:rPr lang="es-ES" sz="2300" spc="-5" dirty="0">
                <a:solidFill>
                  <a:srgbClr val="171514"/>
                </a:solidFill>
                <a:latin typeface="Microsoft Sans Serif"/>
                <a:cs typeface="Microsoft Sans Serif"/>
              </a:rPr>
              <a:t> </a:t>
            </a:r>
            <a:r>
              <a:rPr lang="es-ES" sz="2300" spc="25" dirty="0">
                <a:solidFill>
                  <a:srgbClr val="171514"/>
                </a:solidFill>
                <a:latin typeface="Microsoft Sans Serif"/>
                <a:cs typeface="Microsoft Sans Serif"/>
              </a:rPr>
              <a:t>juntas</a:t>
            </a:r>
            <a:r>
              <a:rPr lang="es-ES" sz="2300" spc="-5" dirty="0">
                <a:solidFill>
                  <a:srgbClr val="171514"/>
                </a:solidFill>
                <a:latin typeface="Microsoft Sans Serif"/>
                <a:cs typeface="Microsoft Sans Serif"/>
              </a:rPr>
              <a:t> </a:t>
            </a:r>
            <a:r>
              <a:rPr lang="es-ES" sz="2300" spc="10" dirty="0">
                <a:solidFill>
                  <a:srgbClr val="171514"/>
                </a:solidFill>
                <a:latin typeface="Microsoft Sans Serif"/>
                <a:cs typeface="Microsoft Sans Serif"/>
              </a:rPr>
              <a:t>soldadas.</a:t>
            </a:r>
            <a:endParaRPr lang="es-ES" sz="2300" dirty="0">
              <a:latin typeface="Microsoft Sans Serif"/>
              <a:cs typeface="Microsoft Sans Serif"/>
            </a:endParaRPr>
          </a:p>
        </p:txBody>
      </p:sp>
      <p:sp>
        <p:nvSpPr>
          <p:cNvPr id="19" name="Rectángulo 18"/>
          <p:cNvSpPr/>
          <p:nvPr/>
        </p:nvSpPr>
        <p:spPr>
          <a:xfrm>
            <a:off x="9939696" y="6051520"/>
            <a:ext cx="4604979" cy="400110"/>
          </a:xfrm>
          <a:prstGeom prst="rect">
            <a:avLst/>
          </a:prstGeom>
        </p:spPr>
        <p:txBody>
          <a:bodyPr wrap="none">
            <a:spAutoFit/>
          </a:bodyPr>
          <a:lstStyle/>
          <a:p>
            <a:r>
              <a:rPr lang="es-ES" sz="2000" b="1" dirty="0" smtClean="0"/>
              <a:t>FIGURA 5.12Conexiones soldadas [</a:t>
            </a:r>
            <a:r>
              <a:rPr lang="es-ES" sz="2000" b="1" dirty="0" err="1" smtClean="0"/>
              <a:t>Furse</a:t>
            </a:r>
            <a:r>
              <a:rPr lang="es-ES" sz="2000" b="1" dirty="0" smtClean="0"/>
              <a:t>].</a:t>
            </a:r>
            <a:endParaRPr lang="es-ES" sz="2000" b="1" dirty="0"/>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object 16"/>
          <p:cNvSpPr txBox="1"/>
          <p:nvPr/>
        </p:nvSpPr>
        <p:spPr>
          <a:xfrm>
            <a:off x="327025" y="327025"/>
            <a:ext cx="14401800" cy="7681590"/>
          </a:xfrm>
          <a:prstGeom prst="rect">
            <a:avLst/>
          </a:prstGeom>
        </p:spPr>
        <p:txBody>
          <a:bodyPr vert="horz" wrap="square" lIns="0" tIns="12700" rIns="0" bIns="0" rtlCol="0">
            <a:spAutoFit/>
          </a:bodyPr>
          <a:lstStyle/>
          <a:p>
            <a:pPr lvl="2" algn="just"/>
            <a:r>
              <a:rPr sz="2400" b="1" dirty="0" smtClean="0">
                <a:solidFill>
                  <a:srgbClr val="171514"/>
                </a:solidFill>
                <a:latin typeface="Microsoft Sans Serif"/>
                <a:cs typeface="Microsoft Sans Serif"/>
              </a:rPr>
              <a:t>3</a:t>
            </a:r>
            <a:r>
              <a:rPr sz="2400" b="1" dirty="0">
                <a:solidFill>
                  <a:srgbClr val="171514"/>
                </a:solidFill>
                <a:latin typeface="Microsoft Sans Serif"/>
                <a:cs typeface="Microsoft Sans Serif"/>
              </a:rPr>
              <a:t>.</a:t>
            </a:r>
            <a:r>
              <a:rPr sz="2400" b="1" spc="-25" dirty="0">
                <a:solidFill>
                  <a:srgbClr val="171514"/>
                </a:solidFill>
                <a:latin typeface="Microsoft Sans Serif"/>
                <a:cs typeface="Microsoft Sans Serif"/>
              </a:rPr>
              <a:t> </a:t>
            </a:r>
            <a:r>
              <a:rPr sz="2400" b="1" spc="-5" dirty="0">
                <a:solidFill>
                  <a:srgbClr val="171514"/>
                </a:solidFill>
                <a:latin typeface="Microsoft Sans Serif"/>
                <a:cs typeface="Microsoft Sans Serif"/>
              </a:rPr>
              <a:t>Junta</a:t>
            </a:r>
            <a:r>
              <a:rPr sz="2400" b="1" spc="-2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2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compresión</a:t>
            </a:r>
            <a:r>
              <a:rPr sz="2400" b="1" spc="25" dirty="0">
                <a:solidFill>
                  <a:srgbClr val="171514"/>
                </a:solidFill>
                <a:latin typeface="Microsoft Sans Serif"/>
                <a:cs typeface="Microsoft Sans Serif"/>
              </a:rPr>
              <a:t>.</a:t>
            </a:r>
            <a:endParaRPr sz="2400" b="1" dirty="0">
              <a:latin typeface="Microsoft Sans Serif"/>
              <a:cs typeface="Microsoft Sans Serif"/>
            </a:endParaRPr>
          </a:p>
          <a:p>
            <a:pPr algn="just">
              <a:spcBef>
                <a:spcPts val="15"/>
              </a:spcBef>
            </a:pPr>
            <a:endParaRPr sz="2400" dirty="0">
              <a:latin typeface="Microsoft Sans Serif"/>
              <a:cs typeface="Microsoft Sans Serif"/>
            </a:endParaRPr>
          </a:p>
          <a:p>
            <a:pPr marR="116205" algn="just"/>
            <a:r>
              <a:rPr sz="2400" spc="25" dirty="0">
                <a:solidFill>
                  <a:srgbClr val="171514"/>
                </a:solidFill>
                <a:latin typeface="Microsoft Sans Serif"/>
                <a:cs typeface="Microsoft Sans Serif"/>
              </a:rPr>
              <a:t>Un </a:t>
            </a:r>
            <a:r>
              <a:rPr sz="2400" spc="40" dirty="0">
                <a:solidFill>
                  <a:srgbClr val="171514"/>
                </a:solidFill>
                <a:latin typeface="Microsoft Sans Serif"/>
                <a:cs typeface="Microsoft Sans Serif"/>
              </a:rPr>
              <a:t>manguito </a:t>
            </a:r>
            <a:r>
              <a:rPr sz="2400" spc="5" dirty="0">
                <a:solidFill>
                  <a:srgbClr val="171514"/>
                </a:solidFill>
                <a:latin typeface="Microsoft Sans Serif"/>
                <a:cs typeface="Microsoft Sans Serif"/>
              </a:rPr>
              <a:t>especial </a:t>
            </a:r>
            <a:r>
              <a:rPr sz="2400" spc="25" dirty="0">
                <a:solidFill>
                  <a:srgbClr val="171514"/>
                </a:solidFill>
                <a:latin typeface="Microsoft Sans Serif"/>
                <a:cs typeface="Microsoft Sans Serif"/>
              </a:rPr>
              <a:t>de cobre </a:t>
            </a:r>
            <a:r>
              <a:rPr sz="2400" spc="35" dirty="0">
                <a:solidFill>
                  <a:srgbClr val="171514"/>
                </a:solidFill>
                <a:latin typeface="Microsoft Sans Serif"/>
                <a:cs typeface="Microsoft Sans Serif"/>
              </a:rPr>
              <a:t>o </a:t>
            </a:r>
            <a:r>
              <a:rPr sz="2400" spc="15" dirty="0">
                <a:solidFill>
                  <a:srgbClr val="171514"/>
                </a:solidFill>
                <a:latin typeface="Microsoft Sans Serif"/>
                <a:cs typeface="Microsoft Sans Serif"/>
              </a:rPr>
              <a:t>aleación </a:t>
            </a:r>
            <a:r>
              <a:rPr sz="2400" spc="25" dirty="0">
                <a:solidFill>
                  <a:srgbClr val="171514"/>
                </a:solidFill>
                <a:latin typeface="Microsoft Sans Serif"/>
                <a:cs typeface="Microsoft Sans Serif"/>
              </a:rPr>
              <a:t>de cobre </a:t>
            </a:r>
            <a:r>
              <a:rPr sz="2400" spc="-5" dirty="0">
                <a:solidFill>
                  <a:srgbClr val="171514"/>
                </a:solidFill>
                <a:latin typeface="Microsoft Sans Serif"/>
                <a:cs typeface="Microsoft Sans Serif"/>
              </a:rPr>
              <a:t>se </a:t>
            </a:r>
            <a:r>
              <a:rPr sz="2400" spc="35" dirty="0">
                <a:solidFill>
                  <a:srgbClr val="171514"/>
                </a:solidFill>
                <a:latin typeface="Microsoft Sans Serif"/>
                <a:cs typeface="Microsoft Sans Serif"/>
              </a:rPr>
              <a:t>comprime </a:t>
            </a:r>
            <a:r>
              <a:rPr sz="2400" spc="30" dirty="0">
                <a:solidFill>
                  <a:srgbClr val="171514"/>
                </a:solidFill>
                <a:latin typeface="Microsoft Sans Serif"/>
                <a:cs typeface="Microsoft Sans Serif"/>
              </a:rPr>
              <a:t>simultáneamente </a:t>
            </a:r>
            <a:r>
              <a:rPr sz="2400" spc="25" dirty="0" err="1">
                <a:solidFill>
                  <a:srgbClr val="171514"/>
                </a:solidFill>
                <a:latin typeface="Microsoft Sans Serif"/>
                <a:cs typeface="Microsoft Sans Serif"/>
              </a:rPr>
              <a:t>sobre</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jabalina</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medio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prensa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hidráulica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especial</a:t>
            </a:r>
            <a:r>
              <a:rPr sz="2400" spc="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Este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el </a:t>
            </a:r>
            <a:r>
              <a:rPr sz="2400" spc="40" dirty="0">
                <a:solidFill>
                  <a:srgbClr val="171514"/>
                </a:solidFill>
                <a:latin typeface="Microsoft Sans Serif"/>
                <a:cs typeface="Microsoft Sans Serif"/>
              </a:rPr>
              <a:t>método </a:t>
            </a:r>
            <a:r>
              <a:rPr sz="2400" spc="25" dirty="0">
                <a:solidFill>
                  <a:srgbClr val="171514"/>
                </a:solidFill>
                <a:latin typeface="Microsoft Sans Serif"/>
                <a:cs typeface="Microsoft Sans Serif"/>
              </a:rPr>
              <a:t>de conexión </a:t>
            </a:r>
            <a:r>
              <a:rPr sz="2400" spc="20" dirty="0">
                <a:solidFill>
                  <a:srgbClr val="171514"/>
                </a:solidFill>
                <a:latin typeface="Microsoft Sans Serif"/>
                <a:cs typeface="Microsoft Sans Serif"/>
              </a:rPr>
              <a:t>más </a:t>
            </a:r>
            <a:r>
              <a:rPr sz="2400" spc="25" dirty="0">
                <a:solidFill>
                  <a:srgbClr val="171514"/>
                </a:solidFill>
                <a:latin typeface="Microsoft Sans Serif"/>
                <a:cs typeface="Microsoft Sans Serif"/>
              </a:rPr>
              <a:t>económico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tiene todas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ventajas</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5" dirty="0" err="1" smtClean="0">
                <a:solidFill>
                  <a:srgbClr val="171514"/>
                </a:solidFill>
                <a:latin typeface="Microsoft Sans Serif"/>
                <a:cs typeface="Microsoft Sans Serif"/>
              </a:rPr>
              <a:t>soldadura</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térmica</a:t>
            </a:r>
            <a:r>
              <a:rPr sz="2400" spc="25" dirty="0">
                <a:solidFill>
                  <a:srgbClr val="171514"/>
                </a:solidFill>
                <a:latin typeface="Microsoft Sans Serif"/>
                <a:cs typeface="Microsoft Sans Serif"/>
              </a:rPr>
              <a:t>.</a:t>
            </a:r>
            <a:endParaRPr sz="2400" dirty="0">
              <a:latin typeface="Microsoft Sans Serif"/>
              <a:cs typeface="Microsoft Sans Serif"/>
            </a:endParaRPr>
          </a:p>
          <a:p>
            <a:pPr marR="5080" algn="just">
              <a:spcBef>
                <a:spcPts val="90"/>
              </a:spcBef>
            </a:pPr>
            <a:r>
              <a:rPr sz="2400" spc="15" dirty="0">
                <a:solidFill>
                  <a:srgbClr val="171514"/>
                </a:solidFill>
                <a:latin typeface="Microsoft Sans Serif"/>
                <a:cs typeface="Microsoft Sans Serif"/>
              </a:rPr>
              <a:t>Cualquiera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método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utilizado,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siempre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asegurar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todas</a:t>
            </a:r>
            <a:r>
              <a:rPr sz="2400" dirty="0">
                <a:solidFill>
                  <a:srgbClr val="171514"/>
                </a:solidFill>
                <a:latin typeface="Microsoft Sans Serif"/>
                <a:cs typeface="Microsoft Sans Serif"/>
              </a:rPr>
              <a:t> las </a:t>
            </a:r>
            <a:r>
              <a:rPr sz="2400" spc="15" dirty="0">
                <a:solidFill>
                  <a:srgbClr val="171514"/>
                </a:solidFill>
                <a:latin typeface="Microsoft Sans Serif"/>
                <a:cs typeface="Microsoft Sans Serif"/>
              </a:rPr>
              <a:t>superficies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estén</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limpias</a:t>
            </a:r>
            <a:r>
              <a:rPr sz="2400" spc="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libres</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10" dirty="0">
                <a:solidFill>
                  <a:srgbClr val="171514"/>
                </a:solidFill>
                <a:latin typeface="Microsoft Sans Serif"/>
                <a:cs typeface="Microsoft Sans Serif"/>
              </a:rPr>
              <a:t>grasa,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pintura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cualquier</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otra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película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aislante</a:t>
            </a:r>
            <a:r>
              <a:rPr sz="2400" spc="10" dirty="0">
                <a:solidFill>
                  <a:srgbClr val="171514"/>
                </a:solidFill>
                <a:latin typeface="Microsoft Sans Serif"/>
                <a:cs typeface="Microsoft Sans Serif"/>
              </a:rPr>
              <a:t>.</a:t>
            </a:r>
            <a:endParaRPr sz="2400" dirty="0">
              <a:latin typeface="Microsoft Sans Serif"/>
              <a:cs typeface="Microsoft Sans Serif"/>
            </a:endParaRPr>
          </a:p>
          <a:p>
            <a:pPr algn="just"/>
            <a:endParaRPr sz="2400" dirty="0">
              <a:latin typeface="Microsoft Sans Serif"/>
              <a:cs typeface="Microsoft Sans Serif"/>
            </a:endParaRPr>
          </a:p>
          <a:p>
            <a:pPr algn="just">
              <a:spcBef>
                <a:spcPts val="690"/>
              </a:spcBef>
            </a:pPr>
            <a:r>
              <a:rPr sz="2400" b="1" spc="10" dirty="0" smtClean="0">
                <a:solidFill>
                  <a:srgbClr val="171514"/>
                </a:solidFill>
                <a:latin typeface="Arial"/>
                <a:cs typeface="Arial"/>
              </a:rPr>
              <a:t>2.4</a:t>
            </a:r>
            <a:r>
              <a:rPr lang="es-ES" sz="2400" b="1" spc="10" dirty="0" smtClean="0">
                <a:solidFill>
                  <a:srgbClr val="171514"/>
                </a:solidFill>
                <a:latin typeface="Arial"/>
                <a:cs typeface="Arial"/>
              </a:rPr>
              <a:t> </a:t>
            </a:r>
            <a:r>
              <a:rPr sz="2400" b="1" spc="10" dirty="0" err="1" smtClean="0">
                <a:solidFill>
                  <a:srgbClr val="171514"/>
                </a:solidFill>
                <a:latin typeface="Arial"/>
                <a:cs typeface="Arial"/>
              </a:rPr>
              <a:t>Conductores</a:t>
            </a:r>
            <a:r>
              <a:rPr lang="es-ES" sz="2400" b="1" spc="10" dirty="0" smtClean="0">
                <a:solidFill>
                  <a:srgbClr val="171514"/>
                </a:solidFill>
                <a:latin typeface="Arial"/>
                <a:cs typeface="Arial"/>
              </a:rPr>
              <a:t> de Puesta a Tierra</a:t>
            </a:r>
          </a:p>
          <a:p>
            <a:pPr algn="just">
              <a:spcBef>
                <a:spcPts val="690"/>
              </a:spcBef>
            </a:pPr>
            <a:endParaRPr sz="2400" dirty="0">
              <a:latin typeface="Arial"/>
              <a:cs typeface="Arial"/>
            </a:endParaRPr>
          </a:p>
          <a:p>
            <a:pPr marR="290195" algn="just">
              <a:spcBef>
                <a:spcPts val="100"/>
              </a:spcBef>
            </a:pPr>
            <a:r>
              <a:rPr sz="2400" spc="-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generalmente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consisten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cables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cobre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enterrados.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utilizan</a:t>
            </a:r>
            <a:r>
              <a:rPr sz="2400" spc="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cables</a:t>
            </a:r>
            <a:r>
              <a:rPr lang="es-ES" sz="2400" spc="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desnudos</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pueden </a:t>
            </a:r>
            <a:r>
              <a:rPr sz="2400" spc="10" dirty="0">
                <a:solidFill>
                  <a:srgbClr val="171514"/>
                </a:solidFill>
                <a:latin typeface="Microsoft Sans Serif"/>
                <a:cs typeface="Microsoft Sans Serif"/>
              </a:rPr>
              <a:t>causar </a:t>
            </a:r>
            <a:r>
              <a:rPr sz="2400" spc="25" dirty="0">
                <a:solidFill>
                  <a:srgbClr val="171514"/>
                </a:solidFill>
                <a:latin typeface="Microsoft Sans Serif"/>
                <a:cs typeface="Microsoft Sans Serif"/>
              </a:rPr>
              <a:t>corrosión </a:t>
            </a:r>
            <a:r>
              <a:rPr sz="2400" spc="10" dirty="0">
                <a:solidFill>
                  <a:srgbClr val="171514"/>
                </a:solidFill>
                <a:latin typeface="Microsoft Sans Serif"/>
                <a:cs typeface="Microsoft Sans Serif"/>
              </a:rPr>
              <a:t>galvánica </a:t>
            </a:r>
            <a:r>
              <a:rPr sz="2400" spc="20" dirty="0">
                <a:solidFill>
                  <a:srgbClr val="171514"/>
                </a:solidFill>
                <a:latin typeface="Microsoft Sans Serif"/>
                <a:cs typeface="Microsoft Sans Serif"/>
              </a:rPr>
              <a:t>de </a:t>
            </a:r>
            <a:r>
              <a:rPr sz="2400" spc="30" dirty="0">
                <a:solidFill>
                  <a:srgbClr val="171514"/>
                </a:solidFill>
                <a:latin typeface="Microsoft Sans Serif"/>
                <a:cs typeface="Microsoft Sans Serif"/>
              </a:rPr>
              <a:t>otros </a:t>
            </a:r>
            <a:r>
              <a:rPr sz="2400" spc="15" dirty="0">
                <a:solidFill>
                  <a:srgbClr val="171514"/>
                </a:solidFill>
                <a:latin typeface="Microsoft Sans Serif"/>
                <a:cs typeface="Microsoft Sans Serif"/>
              </a:rPr>
              <a:t>metales </a:t>
            </a:r>
            <a:r>
              <a:rPr sz="2400" spc="25" dirty="0">
                <a:solidFill>
                  <a:srgbClr val="171514"/>
                </a:solidFill>
                <a:latin typeface="Microsoft Sans Serif"/>
                <a:cs typeface="Microsoft Sans Serif"/>
              </a:rPr>
              <a:t>enterrados </a:t>
            </a: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suelo. </a:t>
            </a:r>
            <a:r>
              <a:rPr sz="2400" spc="-10" dirty="0">
                <a:solidFill>
                  <a:srgbClr val="171514"/>
                </a:solidFill>
                <a:latin typeface="Microsoft Sans Serif"/>
                <a:cs typeface="Microsoft Sans Serif"/>
              </a:rPr>
              <a:t>Sin </a:t>
            </a:r>
            <a:r>
              <a:rPr sz="2400" spc="25" dirty="0">
                <a:solidFill>
                  <a:srgbClr val="171514"/>
                </a:solidFill>
                <a:latin typeface="Microsoft Sans Serif"/>
                <a:cs typeface="Microsoft Sans Serif"/>
              </a:rPr>
              <a:t>embargo, </a:t>
            </a:r>
            <a:r>
              <a:rPr sz="2400" spc="20" dirty="0" smtClean="0">
                <a:solidFill>
                  <a:srgbClr val="171514"/>
                </a:solidFill>
                <a:latin typeface="Microsoft Sans Serif"/>
                <a:cs typeface="Microsoft Sans Serif"/>
              </a:rPr>
              <a:t>para</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tramos</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cable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cortos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enterrados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cerca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superficie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suelo</a:t>
            </a:r>
            <a:r>
              <a:rPr sz="2400" dirty="0">
                <a:solidFill>
                  <a:srgbClr val="171514"/>
                </a:solidFill>
                <a:latin typeface="Microsoft Sans Serif"/>
                <a:cs typeface="Microsoft Sans Serif"/>
              </a:rPr>
              <a:t> seco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alta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resistividad</a:t>
            </a:r>
            <a:r>
              <a:rPr sz="2400" spc="1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corrosión</a:t>
            </a:r>
            <a:r>
              <a:rPr lang="es-ES" sz="2400" spc="2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aspecto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puede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ser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descuidado.</a:t>
            </a:r>
            <a:r>
              <a:rPr lang="es-ES" sz="2400" spc="-5" dirty="0" smtClean="0">
                <a:solidFill>
                  <a:srgbClr val="171514"/>
                </a:solidFill>
                <a:latin typeface="Microsoft Sans Serif"/>
                <a:cs typeface="Microsoft Sans Serif"/>
              </a:rPr>
              <a:t> Los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tramos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largos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cable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cobre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enterrados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suelo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relativamente </a:t>
            </a:r>
            <a:r>
              <a:rPr lang="es-ES" sz="2400" spc="35" dirty="0" smtClean="0">
                <a:solidFill>
                  <a:srgbClr val="171514"/>
                </a:solidFill>
                <a:latin typeface="Microsoft Sans Serif"/>
                <a:cs typeface="Microsoft Sans Serif"/>
              </a:rPr>
              <a:t>húmedo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baja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resistividad</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deben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tener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una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cubierta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impermeable.</a:t>
            </a:r>
          </a:p>
          <a:p>
            <a:pPr marR="290195" algn="just">
              <a:spcBef>
                <a:spcPts val="100"/>
              </a:spcBef>
            </a:pPr>
            <a:endParaRPr lang="es-ES" sz="2400" dirty="0" smtClean="0">
              <a:latin typeface="Microsoft Sans Serif"/>
              <a:cs typeface="Microsoft Sans Serif"/>
            </a:endParaRPr>
          </a:p>
          <a:p>
            <a:pPr marR="5080" algn="just"/>
            <a:r>
              <a:rPr lang="es-ES" sz="2400" spc="-30"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aluminio,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cualquier</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otro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metal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altamente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anódico,</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no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debe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usarse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bajo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ninguna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circunstancia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conductores</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puesta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tierra.</a:t>
            </a:r>
            <a:endParaRPr lang="es-ES" sz="2400" dirty="0" smtClean="0">
              <a:latin typeface="Microsoft Sans Serif"/>
              <a:cs typeface="Microsoft Sans Serif"/>
            </a:endParaRPr>
          </a:p>
          <a:p>
            <a:pPr marR="13970" algn="just">
              <a:spcBef>
                <a:spcPts val="520"/>
              </a:spcBef>
            </a:pPr>
            <a:endParaRPr sz="2400" dirty="0">
              <a:latin typeface="Microsoft Sans Serif"/>
              <a:cs typeface="Microsoft Sans Serif"/>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object 8"/>
          <p:cNvSpPr txBox="1"/>
          <p:nvPr/>
        </p:nvSpPr>
        <p:spPr>
          <a:xfrm>
            <a:off x="327025" y="-187022"/>
            <a:ext cx="14478000" cy="8635697"/>
          </a:xfrm>
          <a:prstGeom prst="rect">
            <a:avLst/>
          </a:prstGeom>
        </p:spPr>
        <p:txBody>
          <a:bodyPr vert="horz" wrap="square" lIns="0" tIns="12700" rIns="0" bIns="0" rtlCol="0">
            <a:spAutoFit/>
          </a:bodyPr>
          <a:lstStyle/>
          <a:p>
            <a:pPr algn="just">
              <a:spcBef>
                <a:spcPts val="35"/>
              </a:spcBef>
            </a:pPr>
            <a:endParaRPr sz="2400" dirty="0">
              <a:latin typeface="Microsoft Sans Serif"/>
              <a:cs typeface="Microsoft Sans Serif"/>
            </a:endParaRPr>
          </a:p>
          <a:p>
            <a:pPr marL="12700" algn="just"/>
            <a:r>
              <a:rPr sz="2400" b="1" spc="5" dirty="0">
                <a:solidFill>
                  <a:srgbClr val="171514"/>
                </a:solidFill>
                <a:latin typeface="Arial"/>
                <a:cs typeface="Arial"/>
              </a:rPr>
              <a:t>5.2.4.1</a:t>
            </a:r>
            <a:r>
              <a:rPr sz="2400" b="1" spc="-20" dirty="0">
                <a:solidFill>
                  <a:srgbClr val="171514"/>
                </a:solidFill>
                <a:latin typeface="Arial"/>
                <a:cs typeface="Arial"/>
              </a:rPr>
              <a:t> </a:t>
            </a:r>
            <a:r>
              <a:rPr sz="2400" b="1" spc="20" dirty="0">
                <a:solidFill>
                  <a:srgbClr val="171514"/>
                </a:solidFill>
                <a:latin typeface="Arial"/>
                <a:cs typeface="Arial"/>
              </a:rPr>
              <a:t>Tamaño</a:t>
            </a:r>
            <a:r>
              <a:rPr sz="2400" b="1" spc="-15" dirty="0">
                <a:solidFill>
                  <a:srgbClr val="171514"/>
                </a:solidFill>
                <a:latin typeface="Arial"/>
                <a:cs typeface="Arial"/>
              </a:rPr>
              <a:t> </a:t>
            </a:r>
            <a:r>
              <a:rPr sz="2400" b="1" spc="15" dirty="0">
                <a:solidFill>
                  <a:srgbClr val="171514"/>
                </a:solidFill>
                <a:latin typeface="Arial"/>
                <a:cs typeface="Arial"/>
              </a:rPr>
              <a:t>de</a:t>
            </a:r>
            <a:r>
              <a:rPr sz="2400" b="1" spc="-15" dirty="0">
                <a:solidFill>
                  <a:srgbClr val="171514"/>
                </a:solidFill>
                <a:latin typeface="Arial"/>
                <a:cs typeface="Arial"/>
              </a:rPr>
              <a:t> </a:t>
            </a:r>
            <a:r>
              <a:rPr sz="2400" b="1" spc="-10" dirty="0">
                <a:solidFill>
                  <a:srgbClr val="171514"/>
                </a:solidFill>
                <a:latin typeface="Arial"/>
                <a:cs typeface="Arial"/>
              </a:rPr>
              <a:t>los</a:t>
            </a:r>
            <a:r>
              <a:rPr sz="2400" b="1" spc="-15" dirty="0">
                <a:solidFill>
                  <a:srgbClr val="171514"/>
                </a:solidFill>
                <a:latin typeface="Arial"/>
                <a:cs typeface="Arial"/>
              </a:rPr>
              <a:t> </a:t>
            </a:r>
            <a:r>
              <a:rPr sz="2400" b="1" spc="10" dirty="0">
                <a:solidFill>
                  <a:srgbClr val="171514"/>
                </a:solidFill>
                <a:latin typeface="Arial"/>
                <a:cs typeface="Arial"/>
              </a:rPr>
              <a:t>conductores</a:t>
            </a:r>
            <a:r>
              <a:rPr sz="2400" b="1" spc="-15" dirty="0">
                <a:solidFill>
                  <a:srgbClr val="171514"/>
                </a:solidFill>
                <a:latin typeface="Arial"/>
                <a:cs typeface="Arial"/>
              </a:rPr>
              <a:t> </a:t>
            </a:r>
            <a:r>
              <a:rPr sz="2400" b="1" spc="15" dirty="0">
                <a:solidFill>
                  <a:srgbClr val="171514"/>
                </a:solidFill>
                <a:latin typeface="Arial"/>
                <a:cs typeface="Arial"/>
              </a:rPr>
              <a:t>de</a:t>
            </a:r>
            <a:r>
              <a:rPr sz="2400" b="1" spc="-15" dirty="0">
                <a:solidFill>
                  <a:srgbClr val="171514"/>
                </a:solidFill>
                <a:latin typeface="Arial"/>
                <a:cs typeface="Arial"/>
              </a:rPr>
              <a:t> </a:t>
            </a:r>
            <a:r>
              <a:rPr sz="2400" b="1" spc="20" dirty="0">
                <a:solidFill>
                  <a:srgbClr val="171514"/>
                </a:solidFill>
                <a:latin typeface="Arial"/>
                <a:cs typeface="Arial"/>
              </a:rPr>
              <a:t>puesta</a:t>
            </a:r>
            <a:r>
              <a:rPr sz="2400" b="1" spc="-15" dirty="0">
                <a:solidFill>
                  <a:srgbClr val="171514"/>
                </a:solidFill>
                <a:latin typeface="Arial"/>
                <a:cs typeface="Arial"/>
              </a:rPr>
              <a:t> </a:t>
            </a:r>
            <a:r>
              <a:rPr sz="2400" b="1" spc="30" dirty="0">
                <a:solidFill>
                  <a:srgbClr val="171514"/>
                </a:solidFill>
                <a:latin typeface="Arial"/>
                <a:cs typeface="Arial"/>
              </a:rPr>
              <a:t>a</a:t>
            </a:r>
            <a:r>
              <a:rPr sz="2400" b="1" spc="-15" dirty="0">
                <a:solidFill>
                  <a:srgbClr val="171514"/>
                </a:solidFill>
                <a:latin typeface="Arial"/>
                <a:cs typeface="Arial"/>
              </a:rPr>
              <a:t> </a:t>
            </a:r>
            <a:r>
              <a:rPr sz="2400" b="1" spc="35" dirty="0">
                <a:solidFill>
                  <a:srgbClr val="171514"/>
                </a:solidFill>
                <a:latin typeface="Arial"/>
                <a:cs typeface="Arial"/>
              </a:rPr>
              <a:t>tierra</a:t>
            </a:r>
            <a:endParaRPr sz="2400" dirty="0">
              <a:latin typeface="Arial"/>
              <a:cs typeface="Arial"/>
            </a:endParaRPr>
          </a:p>
          <a:p>
            <a:pPr marL="12700" marR="85725" algn="just">
              <a:spcBef>
                <a:spcPts val="220"/>
              </a:spcBef>
            </a:pPr>
            <a:r>
              <a:rPr sz="2400" spc="20" dirty="0">
                <a:solidFill>
                  <a:srgbClr val="171514"/>
                </a:solidFill>
                <a:latin typeface="Microsoft Sans Serif"/>
                <a:cs typeface="Microsoft Sans Serif"/>
              </a:rPr>
              <a:t>Dado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transportan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excepto</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condiciones</a:t>
            </a:r>
            <a:r>
              <a:rPr lang="es-ES" sz="2400" spc="1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cortocircuito,</a:t>
            </a:r>
            <a:r>
              <a:rPr sz="2400" spc="10" dirty="0">
                <a:solidFill>
                  <a:srgbClr val="171514"/>
                </a:solidFill>
                <a:latin typeface="Microsoft Sans Serif"/>
                <a:cs typeface="Microsoft Sans Serif"/>
              </a:rPr>
              <a:t> la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elección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área</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5" dirty="0">
                <a:solidFill>
                  <a:srgbClr val="171514"/>
                </a:solidFill>
                <a:latin typeface="Microsoft Sans Serif"/>
                <a:cs typeface="Microsoft Sans Serif"/>
              </a:rPr>
              <a:t>sección </a:t>
            </a:r>
            <a:r>
              <a:rPr sz="2400" spc="20" dirty="0">
                <a:solidFill>
                  <a:srgbClr val="171514"/>
                </a:solidFill>
                <a:latin typeface="Microsoft Sans Serif"/>
                <a:cs typeface="Microsoft Sans Serif"/>
              </a:rPr>
              <a:t>transversal</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spc="10"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está</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determinada</a:t>
            </a:r>
            <a:r>
              <a:rPr lang="es-ES" sz="2400" spc="30" dirty="0" smtClean="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por</a:t>
            </a:r>
            <a:r>
              <a:rPr sz="2400" spc="4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40" dirty="0">
                <a:solidFill>
                  <a:srgbClr val="171514"/>
                </a:solidFill>
                <a:latin typeface="Microsoft Sans Serif"/>
                <a:cs typeface="Microsoft Sans Serif"/>
              </a:rPr>
              <a:t>magnitud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falla </a:t>
            </a:r>
            <a:r>
              <a:rPr sz="2400" spc="5" dirty="0">
                <a:solidFill>
                  <a:srgbClr val="171514"/>
                </a:solidFill>
                <a:latin typeface="Microsoft Sans Serif"/>
                <a:cs typeface="Microsoft Sans Serif"/>
              </a:rPr>
              <a:t>y </a:t>
            </a:r>
            <a:r>
              <a:rPr sz="2400" spc="15" dirty="0">
                <a:solidFill>
                  <a:srgbClr val="171514"/>
                </a:solidFill>
                <a:latin typeface="Microsoft Sans Serif"/>
                <a:cs typeface="Microsoft Sans Serif"/>
              </a:rPr>
              <a:t>su </a:t>
            </a:r>
            <a:r>
              <a:rPr sz="2400" spc="30" dirty="0">
                <a:solidFill>
                  <a:srgbClr val="171514"/>
                </a:solidFill>
                <a:latin typeface="Microsoft Sans Serif"/>
                <a:cs typeface="Microsoft Sans Serif"/>
              </a:rPr>
              <a:t>duración </a:t>
            </a:r>
            <a:r>
              <a:rPr sz="2400" spc="-15" dirty="0">
                <a:solidFill>
                  <a:srgbClr val="171514"/>
                </a:solidFill>
                <a:latin typeface="Microsoft Sans Serif"/>
                <a:cs typeface="Microsoft Sans Serif"/>
              </a:rPr>
              <a:t>(es </a:t>
            </a:r>
            <a:r>
              <a:rPr sz="2400" spc="15" dirty="0">
                <a:solidFill>
                  <a:srgbClr val="171514"/>
                </a:solidFill>
                <a:latin typeface="Microsoft Sans Serif"/>
                <a:cs typeface="Microsoft Sans Serif"/>
              </a:rPr>
              <a:t>decir,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velocidad</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que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dispositivo</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protección </a:t>
            </a:r>
            <a:r>
              <a:rPr sz="2400" spc="15" dirty="0">
                <a:solidFill>
                  <a:srgbClr val="171514"/>
                </a:solidFill>
                <a:latin typeface="Microsoft Sans Serif"/>
                <a:cs typeface="Microsoft Sans Serif"/>
              </a:rPr>
              <a:t>desconecta </a:t>
            </a:r>
            <a:r>
              <a:rPr sz="2400" spc="10" dirty="0">
                <a:solidFill>
                  <a:srgbClr val="171514"/>
                </a:solidFill>
                <a:latin typeface="Microsoft Sans Serif"/>
                <a:cs typeface="Microsoft Sans Serif"/>
              </a:rPr>
              <a:t>la falla). </a:t>
            </a:r>
            <a:r>
              <a:rPr sz="2400" dirty="0">
                <a:solidFill>
                  <a:srgbClr val="171514"/>
                </a:solidFill>
                <a:latin typeface="Microsoft Sans Serif"/>
                <a:cs typeface="Microsoft Sans Serif"/>
              </a:rPr>
              <a:t>así </a:t>
            </a:r>
            <a:r>
              <a:rPr sz="2400" spc="30" dirty="0">
                <a:solidFill>
                  <a:srgbClr val="171514"/>
                </a:solidFill>
                <a:latin typeface="Microsoft Sans Serif"/>
                <a:cs typeface="Microsoft Sans Serif"/>
              </a:rPr>
              <a:t>como </a:t>
            </a:r>
            <a:r>
              <a:rPr sz="2400" spc="45" dirty="0">
                <a:solidFill>
                  <a:srgbClr val="171514"/>
                </a:solidFill>
                <a:latin typeface="Microsoft Sans Serif"/>
                <a:cs typeface="Microsoft Sans Serif"/>
              </a:rPr>
              <a:t>por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resistencia mecánica </a:t>
            </a:r>
            <a:r>
              <a:rPr sz="2400" dirty="0" err="1">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exponen</a:t>
            </a:r>
            <a:r>
              <a:rPr sz="2400" spc="2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15" dirty="0">
                <a:solidFill>
                  <a:srgbClr val="171514"/>
                </a:solidFill>
                <a:latin typeface="Microsoft Sans Serif"/>
                <a:cs typeface="Microsoft Sans Serif"/>
              </a:rPr>
              <a:t>posibles daños. </a:t>
            </a:r>
            <a:r>
              <a:rPr sz="2400" spc="-35" dirty="0">
                <a:solidFill>
                  <a:srgbClr val="171514"/>
                </a:solidFill>
                <a:latin typeface="Microsoft Sans Serif"/>
                <a:cs typeface="Microsoft Sans Serif"/>
              </a:rPr>
              <a:t>Si </a:t>
            </a:r>
            <a:r>
              <a:rPr sz="2400" spc="40" dirty="0">
                <a:solidFill>
                  <a:srgbClr val="171514"/>
                </a:solidFill>
                <a:latin typeface="Microsoft Sans Serif"/>
                <a:cs typeface="Microsoft Sans Serif"/>
              </a:rPr>
              <a:t>no </a:t>
            </a:r>
            <a:r>
              <a:rPr sz="2400" spc="10" dirty="0">
                <a:solidFill>
                  <a:srgbClr val="171514"/>
                </a:solidFill>
                <a:latin typeface="Microsoft Sans Serif"/>
                <a:cs typeface="Microsoft Sans Serif"/>
              </a:rPr>
              <a:t>está </a:t>
            </a:r>
            <a:r>
              <a:rPr sz="2400" spc="30" dirty="0">
                <a:solidFill>
                  <a:srgbClr val="171514"/>
                </a:solidFill>
                <a:latin typeface="Microsoft Sans Serif"/>
                <a:cs typeface="Microsoft Sans Serif"/>
              </a:rPr>
              <a:t>protegido, </a:t>
            </a:r>
            <a:r>
              <a:rPr sz="2400" spc="10" dirty="0">
                <a:solidFill>
                  <a:srgbClr val="171514"/>
                </a:solidFill>
                <a:latin typeface="Microsoft Sans Serif"/>
                <a:cs typeface="Microsoft Sans Serif"/>
              </a:rPr>
              <a:t>el </a:t>
            </a:r>
            <a:r>
              <a:rPr sz="2400" spc="35" dirty="0">
                <a:solidFill>
                  <a:srgbClr val="171514"/>
                </a:solidFill>
                <a:latin typeface="Microsoft Sans Serif"/>
                <a:cs typeface="Microsoft Sans Serif"/>
              </a:rPr>
              <a:t>tamaño </a:t>
            </a:r>
            <a:r>
              <a:rPr sz="2400" spc="45" dirty="0">
                <a:solidFill>
                  <a:srgbClr val="171514"/>
                </a:solidFill>
                <a:latin typeface="Microsoft Sans Serif"/>
                <a:cs typeface="Microsoft Sans Serif"/>
              </a:rPr>
              <a:t>mínimo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utilizar </a:t>
            </a:r>
            <a:r>
              <a:rPr sz="2400" spc="-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16 </a:t>
            </a:r>
            <a:r>
              <a:rPr sz="2400" spc="30" dirty="0" smtClean="0">
                <a:solidFill>
                  <a:srgbClr val="171514"/>
                </a:solidFill>
                <a:latin typeface="Microsoft Sans Serif"/>
                <a:cs typeface="Microsoft Sans Serif"/>
              </a:rPr>
              <a:t>mm.2en</a:t>
            </a:r>
            <a:r>
              <a:rPr lang="es-ES" sz="2400" spc="3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ambientes</a:t>
            </a:r>
            <a:r>
              <a:rPr sz="2400" spc="-5"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corrosivos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25</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mm2en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ambientes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corrosivos</a:t>
            </a:r>
            <a:r>
              <a:rPr sz="2400" spc="15" dirty="0">
                <a:solidFill>
                  <a:srgbClr val="171514"/>
                </a:solidFill>
                <a:latin typeface="Microsoft Sans Serif"/>
                <a:cs typeface="Microsoft Sans Serif"/>
              </a:rPr>
              <a:t>.</a:t>
            </a:r>
            <a:endParaRPr sz="2400" dirty="0">
              <a:latin typeface="Microsoft Sans Serif"/>
              <a:cs typeface="Microsoft Sans Serif"/>
            </a:endParaRPr>
          </a:p>
          <a:p>
            <a:pPr marL="25400" marR="47625" algn="just">
              <a:spcBef>
                <a:spcPts val="100"/>
              </a:spcBef>
            </a:pPr>
            <a:r>
              <a:rPr sz="2400" spc="-4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posible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especificar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área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transversal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2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según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tamaños</a:t>
            </a:r>
            <a:r>
              <a:rPr sz="240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cable </a:t>
            </a:r>
            <a:r>
              <a:rPr sz="2400" spc="20" dirty="0">
                <a:solidFill>
                  <a:srgbClr val="171514"/>
                </a:solidFill>
                <a:latin typeface="Microsoft Sans Serif"/>
                <a:cs typeface="Microsoft Sans Serif"/>
              </a:rPr>
              <a:t>europeos </a:t>
            </a:r>
            <a:r>
              <a:rPr sz="2400" spc="25" dirty="0">
                <a:solidFill>
                  <a:srgbClr val="171514"/>
                </a:solidFill>
                <a:latin typeface="Microsoft Sans Serif"/>
                <a:cs typeface="Microsoft Sans Serif"/>
              </a:rPr>
              <a:t>o </a:t>
            </a:r>
            <a:r>
              <a:rPr sz="2400" spc="15" dirty="0">
                <a:solidFill>
                  <a:srgbClr val="171514"/>
                </a:solidFill>
                <a:latin typeface="Microsoft Sans Serif"/>
                <a:cs typeface="Microsoft Sans Serif"/>
              </a:rPr>
              <a:t>estadounidenses. </a:t>
            </a:r>
            <a:r>
              <a:rPr sz="2400" spc="-15" dirty="0">
                <a:solidFill>
                  <a:srgbClr val="171514"/>
                </a:solidFill>
                <a:latin typeface="Microsoft Sans Serif"/>
                <a:cs typeface="Microsoft Sans Serif"/>
              </a:rPr>
              <a:t>En </a:t>
            </a:r>
            <a:r>
              <a:rPr sz="2400" dirty="0">
                <a:solidFill>
                  <a:srgbClr val="171514"/>
                </a:solidFill>
                <a:latin typeface="Microsoft Sans Serif"/>
                <a:cs typeface="Microsoft Sans Serif"/>
              </a:rPr>
              <a:t>las </a:t>
            </a:r>
            <a:r>
              <a:rPr sz="2400" spc="5" dirty="0">
                <a:solidFill>
                  <a:srgbClr val="171514"/>
                </a:solidFill>
                <a:latin typeface="Microsoft Sans Serif"/>
                <a:cs typeface="Microsoft Sans Serif"/>
              </a:rPr>
              <a:t>especificaciones </a:t>
            </a:r>
            <a:r>
              <a:rPr sz="2400" spc="15" dirty="0">
                <a:solidFill>
                  <a:srgbClr val="171514"/>
                </a:solidFill>
                <a:latin typeface="Microsoft Sans Serif"/>
                <a:cs typeface="Microsoft Sans Serif"/>
              </a:rPr>
              <a:t>europeas, </a:t>
            </a:r>
            <a:r>
              <a:rPr sz="2400" dirty="0">
                <a:solidFill>
                  <a:srgbClr val="171514"/>
                </a:solidFill>
                <a:latin typeface="Microsoft Sans Serif"/>
                <a:cs typeface="Microsoft Sans Serif"/>
              </a:rPr>
              <a:t>las </a:t>
            </a:r>
            <a:r>
              <a:rPr sz="2400" spc="5" dirty="0">
                <a:solidFill>
                  <a:srgbClr val="171514"/>
                </a:solidFill>
                <a:latin typeface="Microsoft Sans Serif"/>
                <a:cs typeface="Microsoft Sans Serif"/>
              </a:rPr>
              <a:t>áreas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dan </a:t>
            </a:r>
            <a:r>
              <a:rPr sz="2400" spc="20" dirty="0">
                <a:solidFill>
                  <a:srgbClr val="171514"/>
                </a:solidFill>
                <a:latin typeface="Microsoft Sans Serif"/>
                <a:cs typeface="Microsoft Sans Serif"/>
              </a:rPr>
              <a:t>en</a:t>
            </a:r>
            <a:r>
              <a:rPr sz="2400" spc="20" dirty="0">
                <a:solidFill>
                  <a:srgbClr val="171514"/>
                </a:solidFill>
                <a:latin typeface="Microsoft Sans Serif"/>
                <a:cs typeface="Microsoft Sans Serif"/>
              </a:rPr>
              <a:t> </a:t>
            </a:r>
            <a:r>
              <a:rPr sz="2400" spc="35" dirty="0">
                <a:solidFill>
                  <a:srgbClr val="171514"/>
                </a:solidFill>
                <a:latin typeface="Microsoft Sans Serif"/>
                <a:cs typeface="Microsoft Sans Serif"/>
              </a:rPr>
              <a:t>mm2o </a:t>
            </a:r>
            <a:r>
              <a:rPr sz="2400" spc="10" dirty="0" smtClean="0">
                <a:solidFill>
                  <a:srgbClr val="171514"/>
                </a:solidFill>
                <a:latin typeface="Microsoft Sans Serif"/>
                <a:cs typeface="Microsoft Sans Serif"/>
              </a:rPr>
              <a:t>en.2(para</a:t>
            </a:r>
            <a:r>
              <a:rPr lang="es-ES" sz="2400" spc="1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especificaciones</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británicas), </a:t>
            </a:r>
            <a:r>
              <a:rPr sz="2400" spc="25" dirty="0">
                <a:solidFill>
                  <a:srgbClr val="171514"/>
                </a:solidFill>
                <a:latin typeface="Microsoft Sans Serif"/>
                <a:cs typeface="Microsoft Sans Serif"/>
              </a:rPr>
              <a:t>mientras que </a:t>
            </a:r>
            <a:r>
              <a:rPr sz="2400" spc="20" dirty="0">
                <a:solidFill>
                  <a:srgbClr val="171514"/>
                </a:solidFill>
                <a:latin typeface="Microsoft Sans Serif"/>
                <a:cs typeface="Microsoft Sans Serif"/>
              </a:rPr>
              <a:t>en </a:t>
            </a:r>
            <a:r>
              <a:rPr sz="2400" dirty="0">
                <a:solidFill>
                  <a:srgbClr val="171514"/>
                </a:solidFill>
                <a:latin typeface="Microsoft Sans Serif"/>
                <a:cs typeface="Microsoft Sans Serif"/>
              </a:rPr>
              <a:t>las </a:t>
            </a:r>
            <a:r>
              <a:rPr sz="2400" spc="5" dirty="0">
                <a:solidFill>
                  <a:srgbClr val="171514"/>
                </a:solidFill>
                <a:latin typeface="Microsoft Sans Serif"/>
                <a:cs typeface="Microsoft Sans Serif"/>
              </a:rPr>
              <a:t>especificaciones </a:t>
            </a:r>
            <a:r>
              <a:rPr sz="2400" spc="20" dirty="0">
                <a:solidFill>
                  <a:srgbClr val="171514"/>
                </a:solidFill>
                <a:latin typeface="Microsoft Sans Serif"/>
                <a:cs typeface="Microsoft Sans Serif"/>
              </a:rPr>
              <a:t>de </a:t>
            </a:r>
            <a:r>
              <a:rPr sz="2400" spc="-50" dirty="0">
                <a:solidFill>
                  <a:srgbClr val="171514"/>
                </a:solidFill>
                <a:latin typeface="Microsoft Sans Serif"/>
                <a:cs typeface="Microsoft Sans Serif"/>
              </a:rPr>
              <a:t>EE. </a:t>
            </a:r>
            <a:r>
              <a:rPr sz="2400" spc="-5" dirty="0">
                <a:solidFill>
                  <a:srgbClr val="171514"/>
                </a:solidFill>
                <a:latin typeface="Microsoft Sans Serif"/>
                <a:cs typeface="Microsoft Sans Serif"/>
              </a:rPr>
              <a:t>UU., </a:t>
            </a:r>
            <a:r>
              <a:rPr sz="2400" dirty="0">
                <a:solidFill>
                  <a:srgbClr val="171514"/>
                </a:solidFill>
                <a:latin typeface="Microsoft Sans Serif"/>
                <a:cs typeface="Microsoft Sans Serif"/>
              </a:rPr>
              <a:t>las </a:t>
            </a:r>
            <a:r>
              <a:rPr sz="2400" spc="5" dirty="0">
                <a:solidFill>
                  <a:srgbClr val="171514"/>
                </a:solidFill>
                <a:latin typeface="Microsoft Sans Serif"/>
                <a:cs typeface="Microsoft Sans Serif"/>
              </a:rPr>
              <a:t>áreas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dan </a:t>
            </a:r>
            <a:r>
              <a:rPr sz="2400" spc="20" dirty="0">
                <a:solidFill>
                  <a:srgbClr val="171514"/>
                </a:solidFill>
                <a:latin typeface="Microsoft Sans Serif"/>
                <a:cs typeface="Microsoft Sans Serif"/>
              </a:rPr>
              <a:t>en </a:t>
            </a:r>
            <a:r>
              <a:rPr sz="2400" spc="15" dirty="0">
                <a:solidFill>
                  <a:srgbClr val="171514"/>
                </a:solidFill>
                <a:latin typeface="Microsoft Sans Serif"/>
                <a:cs typeface="Microsoft Sans Serif"/>
              </a:rPr>
              <a:t>milésimas</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sz="2400" spc="20" dirty="0" err="1" smtClean="0">
                <a:solidFill>
                  <a:srgbClr val="171514"/>
                </a:solidFill>
                <a:latin typeface="Microsoft Sans Serif"/>
                <a:cs typeface="Microsoft Sans Serif"/>
              </a:rPr>
              <a:t>pulgada</a:t>
            </a:r>
            <a:r>
              <a:rPr lang="es-ES" sz="2400" spc="2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circulares</a:t>
            </a:r>
            <a:r>
              <a:rPr sz="2400" spc="1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mil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circular</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área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círculo</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cuyo</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diá</a:t>
            </a:r>
            <a:r>
              <a:rPr lang="es-ES" sz="2400" spc="30" dirty="0" smtClean="0">
                <a:solidFill>
                  <a:srgbClr val="171514"/>
                </a:solidFill>
                <a:latin typeface="Microsoft Sans Serif"/>
                <a:cs typeface="Microsoft Sans Serif"/>
              </a:rPr>
              <a:t>m</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0,001</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pulg.,</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10" dirty="0" err="1">
                <a:solidFill>
                  <a:srgbClr val="171514"/>
                </a:solidFill>
                <a:latin typeface="Microsoft Sans Serif"/>
                <a:cs typeface="Microsoft Sans Serif"/>
              </a:rPr>
              <a:t>decir</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p>
          <a:p>
            <a:pPr marL="25400" marR="47625" algn="just">
              <a:spcBef>
                <a:spcPts val="100"/>
              </a:spcBef>
            </a:pPr>
            <a:endParaRPr lang="es-ES" sz="2400" spc="10" dirty="0">
              <a:solidFill>
                <a:srgbClr val="171514"/>
              </a:solidFill>
              <a:latin typeface="Microsoft Sans Serif"/>
              <a:cs typeface="Microsoft Sans Serif"/>
            </a:endParaRPr>
          </a:p>
          <a:p>
            <a:pPr marL="25400" marR="47625" algn="just">
              <a:spcBef>
                <a:spcPts val="100"/>
              </a:spcBef>
            </a:pPr>
            <a:endParaRPr lang="es-ES" sz="2400" spc="10" dirty="0" smtClean="0">
              <a:solidFill>
                <a:srgbClr val="171514"/>
              </a:solidFill>
              <a:latin typeface="Microsoft Sans Serif"/>
              <a:cs typeface="Microsoft Sans Serif"/>
            </a:endParaRPr>
          </a:p>
          <a:p>
            <a:pPr marL="25400" marR="47625" algn="just">
              <a:spcBef>
                <a:spcPts val="100"/>
              </a:spcBef>
            </a:pPr>
            <a:endParaRPr lang="es-ES" sz="2400" spc="10" dirty="0">
              <a:solidFill>
                <a:srgbClr val="171514"/>
              </a:solidFill>
              <a:latin typeface="Microsoft Sans Serif"/>
              <a:cs typeface="Microsoft Sans Serif"/>
            </a:endParaRPr>
          </a:p>
          <a:p>
            <a:pPr marL="25400" marR="47625" algn="just">
              <a:spcBef>
                <a:spcPts val="100"/>
              </a:spcBef>
            </a:pPr>
            <a:endParaRPr lang="es-ES" sz="2400" spc="10" dirty="0" smtClean="0">
              <a:solidFill>
                <a:srgbClr val="171514"/>
              </a:solidFill>
              <a:latin typeface="Microsoft Sans Serif"/>
              <a:cs typeface="Microsoft Sans Serif"/>
            </a:endParaRPr>
          </a:p>
          <a:p>
            <a:pPr marL="25400" marR="47625" algn="just">
              <a:spcBef>
                <a:spcPts val="100"/>
              </a:spcBef>
            </a:pPr>
            <a:endParaRPr lang="es-ES" sz="2400" spc="10" dirty="0" smtClean="0">
              <a:solidFill>
                <a:srgbClr val="171514"/>
              </a:solidFill>
              <a:latin typeface="Microsoft Sans Serif"/>
              <a:cs typeface="Microsoft Sans Serif"/>
            </a:endParaRPr>
          </a:p>
          <a:p>
            <a:pPr marR="47625" algn="just">
              <a:spcBef>
                <a:spcPts val="100"/>
              </a:spcBef>
            </a:pPr>
            <a:r>
              <a:rPr lang="es-ES" sz="2400" spc="25" dirty="0" smtClean="0">
                <a:solidFill>
                  <a:srgbClr val="171514"/>
                </a:solidFill>
                <a:latin typeface="Microsoft Sans Serif"/>
                <a:cs typeface="Microsoft Sans Serif"/>
              </a:rPr>
              <a:t>Debido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que </a:t>
            </a:r>
            <a:r>
              <a:rPr lang="es-ES" sz="2400" spc="45" dirty="0" smtClean="0">
                <a:solidFill>
                  <a:srgbClr val="171514"/>
                </a:solidFill>
                <a:latin typeface="Microsoft Sans Serif"/>
                <a:cs typeface="Microsoft Sans Serif"/>
              </a:rPr>
              <a:t>un </a:t>
            </a:r>
            <a:r>
              <a:rPr lang="es-ES" sz="2400" spc="40" dirty="0" smtClean="0">
                <a:solidFill>
                  <a:srgbClr val="171514"/>
                </a:solidFill>
                <a:latin typeface="Microsoft Sans Serif"/>
                <a:cs typeface="Microsoft Sans Serif"/>
              </a:rPr>
              <a:t>mil </a:t>
            </a:r>
            <a:r>
              <a:rPr lang="es-ES" sz="2400" spc="20" dirty="0" smtClean="0">
                <a:solidFill>
                  <a:srgbClr val="171514"/>
                </a:solidFill>
                <a:latin typeface="Microsoft Sans Serif"/>
                <a:cs typeface="Microsoft Sans Serif"/>
              </a:rPr>
              <a:t>circular </a:t>
            </a:r>
            <a:r>
              <a:rPr lang="es-ES" sz="2400" spc="-5" dirty="0" smtClean="0">
                <a:solidFill>
                  <a:srgbClr val="171514"/>
                </a:solidFill>
                <a:latin typeface="Microsoft Sans Serif"/>
                <a:cs typeface="Microsoft Sans Serif"/>
              </a:rPr>
              <a:t>es </a:t>
            </a:r>
            <a:r>
              <a:rPr lang="es-ES" sz="2400" spc="30" dirty="0" smtClean="0">
                <a:solidFill>
                  <a:srgbClr val="171514"/>
                </a:solidFill>
                <a:latin typeface="Microsoft Sans Serif"/>
                <a:cs typeface="Microsoft Sans Serif"/>
              </a:rPr>
              <a:t>una unidad </a:t>
            </a:r>
            <a:r>
              <a:rPr lang="es-ES" sz="2400" spc="35" dirty="0" smtClean="0">
                <a:solidFill>
                  <a:srgbClr val="171514"/>
                </a:solidFill>
                <a:latin typeface="Microsoft Sans Serif"/>
                <a:cs typeface="Microsoft Sans Serif"/>
              </a:rPr>
              <a:t>tan </a:t>
            </a:r>
            <a:r>
              <a:rPr lang="es-ES" sz="2400" spc="20" dirty="0" smtClean="0">
                <a:solidFill>
                  <a:srgbClr val="171514"/>
                </a:solidFill>
                <a:latin typeface="Microsoft Sans Serif"/>
                <a:cs typeface="Microsoft Sans Serif"/>
              </a:rPr>
              <a:t>pequeña, </a:t>
            </a:r>
            <a:r>
              <a:rPr lang="es-ES" sz="2400" dirty="0" smtClean="0">
                <a:solidFill>
                  <a:srgbClr val="171514"/>
                </a:solidFill>
                <a:latin typeface="Microsoft Sans Serif"/>
                <a:cs typeface="Microsoft Sans Serif"/>
              </a:rPr>
              <a:t>las </a:t>
            </a:r>
            <a:r>
              <a:rPr lang="es-ES" sz="2400" spc="10" dirty="0" smtClean="0">
                <a:solidFill>
                  <a:srgbClr val="171514"/>
                </a:solidFill>
                <a:latin typeface="Microsoft Sans Serif"/>
                <a:cs typeface="Microsoft Sans Serif"/>
              </a:rPr>
              <a:t>áreas </a:t>
            </a:r>
            <a:r>
              <a:rPr lang="es-ES" sz="2400" spc="15" dirty="0" smtClean="0">
                <a:solidFill>
                  <a:srgbClr val="171514"/>
                </a:solidFill>
                <a:latin typeface="Microsoft Sans Serif"/>
                <a:cs typeface="Microsoft Sans Serif"/>
              </a:rPr>
              <a:t>transversales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conductores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generalmente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dan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unidades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MCM</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(1</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MCM</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1</a:t>
            </a:r>
            <a:r>
              <a:rPr lang="es-ES" sz="2400" spc="-5" dirty="0" smtClean="0">
                <a:solidFill>
                  <a:srgbClr val="171514"/>
                </a:solidFill>
                <a:latin typeface="Microsoft Sans Serif"/>
                <a:cs typeface="Microsoft Sans Serif"/>
              </a:rPr>
              <a:t> </a:t>
            </a:r>
            <a:r>
              <a:rPr lang="es-ES" sz="2400" spc="25" dirty="0" err="1" smtClean="0">
                <a:solidFill>
                  <a:srgbClr val="171514"/>
                </a:solidFill>
                <a:latin typeface="Microsoft Sans Serif"/>
                <a:cs typeface="Microsoft Sans Serif"/>
              </a:rPr>
              <a:t>kcmil</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10³cmil).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efectos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comparación,</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Tablas </a:t>
            </a:r>
            <a:r>
              <a:rPr lang="es-ES" sz="2400" spc="-10" dirty="0" smtClean="0">
                <a:solidFill>
                  <a:srgbClr val="171514"/>
                </a:solidFill>
                <a:latin typeface="Microsoft Sans Serif"/>
                <a:cs typeface="Microsoft Sans Serif"/>
              </a:rPr>
              <a:t>A.1</a:t>
            </a:r>
            <a:r>
              <a:rPr lang="es-ES" sz="2400" spc="5" dirty="0" smtClean="0">
                <a:solidFill>
                  <a:srgbClr val="171514"/>
                </a:solidFill>
                <a:latin typeface="Microsoft Sans Serif"/>
                <a:cs typeface="Microsoft Sans Serif"/>
              </a:rPr>
              <a:t> y</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A.2</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Apéndice</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proporcionan</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áreas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sección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transversal</a:t>
            </a:r>
            <a:r>
              <a:rPr lang="es-ES" sz="2400" spc="5" dirty="0" smtClean="0">
                <a:solidFill>
                  <a:srgbClr val="171514"/>
                </a:solidFill>
                <a:latin typeface="Microsoft Sans Serif"/>
                <a:cs typeface="Microsoft Sans Serif"/>
              </a:rPr>
              <a:t> y </a:t>
            </a:r>
            <a:r>
              <a:rPr lang="es-ES" sz="2400" spc="10"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30" dirty="0" err="1" smtClean="0">
                <a:solidFill>
                  <a:srgbClr val="171514"/>
                </a:solidFill>
                <a:latin typeface="Microsoft Sans Serif"/>
                <a:cs typeface="Microsoft Sans Serif"/>
              </a:rPr>
              <a:t>diáms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según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diferentes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especificaciones.</a:t>
            </a:r>
          </a:p>
          <a:p>
            <a:pPr marL="12700" marR="45720" indent="152400" algn="just">
              <a:spcBef>
                <a:spcPts val="90"/>
              </a:spcBef>
            </a:pPr>
            <a:endParaRPr sz="2400" dirty="0">
              <a:latin typeface="Microsoft Sans Serif"/>
              <a:cs typeface="Microsoft Sans Serif"/>
            </a:endParaRPr>
          </a:p>
        </p:txBody>
      </p:sp>
      <p:pic>
        <p:nvPicPr>
          <p:cNvPr id="20" name="Imagen 19"/>
          <p:cNvPicPr>
            <a:picLocks noChangeAspect="1"/>
          </p:cNvPicPr>
          <p:nvPr/>
        </p:nvPicPr>
        <p:blipFill>
          <a:blip r:embed="rId2"/>
          <a:stretch>
            <a:fillRect/>
          </a:stretch>
        </p:blipFill>
        <p:spPr>
          <a:xfrm>
            <a:off x="3295689" y="4899025"/>
            <a:ext cx="4270336" cy="1079467"/>
          </a:xfrm>
          <a:prstGeom prst="rect">
            <a:avLst/>
          </a:prstGeom>
        </p:spPr>
      </p:pic>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object 8"/>
          <p:cNvSpPr txBox="1"/>
          <p:nvPr/>
        </p:nvSpPr>
        <p:spPr>
          <a:xfrm>
            <a:off x="250825" y="0"/>
            <a:ext cx="14478000" cy="9605194"/>
          </a:xfrm>
          <a:prstGeom prst="rect">
            <a:avLst/>
          </a:prstGeom>
        </p:spPr>
        <p:txBody>
          <a:bodyPr vert="horz" wrap="square" lIns="0" tIns="12700" rIns="0" bIns="0" rtlCol="0">
            <a:spAutoFit/>
          </a:bodyPr>
          <a:lstStyle/>
          <a:p>
            <a:pPr marR="47625" algn="just">
              <a:spcBef>
                <a:spcPts val="100"/>
              </a:spcBef>
            </a:pPr>
            <a:endParaRPr lang="es-ES" sz="2400" dirty="0" smtClean="0">
              <a:latin typeface="Microsoft Sans Serif"/>
              <a:cs typeface="Microsoft Sans Serif"/>
            </a:endParaRPr>
          </a:p>
          <a:p>
            <a:pPr marR="17780" algn="just"/>
            <a:r>
              <a:rPr lang="es-ES" sz="2400" spc="-35"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área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5" dirty="0" smtClean="0">
                <a:solidFill>
                  <a:srgbClr val="171514"/>
                </a:solidFill>
                <a:latin typeface="Microsoft Sans Serif"/>
                <a:cs typeface="Microsoft Sans Serif"/>
              </a:rPr>
              <a:t>sección </a:t>
            </a:r>
            <a:r>
              <a:rPr lang="es-ES" sz="2400" spc="20" dirty="0" smtClean="0">
                <a:solidFill>
                  <a:srgbClr val="171514"/>
                </a:solidFill>
                <a:latin typeface="Microsoft Sans Serif"/>
                <a:cs typeface="Microsoft Sans Serif"/>
              </a:rPr>
              <a:t>transversal </a:t>
            </a:r>
            <a:r>
              <a:rPr lang="es-ES" sz="2400" spc="25" dirty="0" smtClean="0">
                <a:solidFill>
                  <a:srgbClr val="171514"/>
                </a:solidFill>
                <a:latin typeface="Microsoft Sans Serif"/>
                <a:cs typeface="Microsoft Sans Serif"/>
              </a:rPr>
              <a:t>de </a:t>
            </a:r>
            <a:r>
              <a:rPr lang="es-ES" sz="2400" spc="45" dirty="0" smtClean="0">
                <a:solidFill>
                  <a:srgbClr val="171514"/>
                </a:solidFill>
                <a:latin typeface="Microsoft Sans Serif"/>
                <a:cs typeface="Microsoft Sans Serif"/>
              </a:rPr>
              <a:t>un </a:t>
            </a:r>
            <a:r>
              <a:rPr lang="es-ES" sz="2400" spc="30" dirty="0" smtClean="0">
                <a:solidFill>
                  <a:srgbClr val="171514"/>
                </a:solidFill>
                <a:latin typeface="Microsoft Sans Serif"/>
                <a:cs typeface="Microsoft Sans Serif"/>
              </a:rPr>
              <a:t>conductor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puesta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tierra </a:t>
            </a:r>
            <a:r>
              <a:rPr lang="es-ES" sz="2400" spc="25" dirty="0" smtClean="0">
                <a:solidFill>
                  <a:srgbClr val="171514"/>
                </a:solidFill>
                <a:latin typeface="Microsoft Sans Serif"/>
                <a:cs typeface="Microsoft Sans Serif"/>
              </a:rPr>
              <a:t>de cobre </a:t>
            </a:r>
            <a:r>
              <a:rPr lang="es-ES" sz="2400" spc="40" dirty="0" smtClean="0">
                <a:solidFill>
                  <a:srgbClr val="171514"/>
                </a:solidFill>
                <a:latin typeface="Microsoft Sans Serif"/>
                <a:cs typeface="Microsoft Sans Serif"/>
              </a:rPr>
              <a:t>no </a:t>
            </a:r>
            <a:r>
              <a:rPr lang="es-ES" sz="2400" spc="25" dirty="0" smtClean="0">
                <a:solidFill>
                  <a:srgbClr val="171514"/>
                </a:solidFill>
                <a:latin typeface="Microsoft Sans Serif"/>
                <a:cs typeface="Microsoft Sans Serif"/>
              </a:rPr>
              <a:t>debe </a:t>
            </a:r>
            <a:r>
              <a:rPr lang="es-ES" sz="2400" spc="15" dirty="0" smtClean="0">
                <a:solidFill>
                  <a:srgbClr val="171514"/>
                </a:solidFill>
                <a:latin typeface="Microsoft Sans Serif"/>
                <a:cs typeface="Microsoft Sans Serif"/>
              </a:rPr>
              <a:t>ser </a:t>
            </a:r>
            <a:r>
              <a:rPr lang="es-ES" sz="2400" spc="35" dirty="0" smtClean="0">
                <a:solidFill>
                  <a:srgbClr val="171514"/>
                </a:solidFill>
                <a:latin typeface="Microsoft Sans Serif"/>
                <a:cs typeface="Microsoft Sans Serif"/>
              </a:rPr>
              <a:t>inferior </a:t>
            </a:r>
            <a:r>
              <a:rPr lang="es-ES" sz="2400" spc="10" dirty="0" smtClean="0">
                <a:solidFill>
                  <a:srgbClr val="171514"/>
                </a:solidFill>
                <a:latin typeface="Microsoft Sans Serif"/>
                <a:cs typeface="Microsoft Sans Serif"/>
              </a:rPr>
              <a:t>al </a:t>
            </a:r>
            <a:r>
              <a:rPr lang="es-ES" sz="2400" spc="25" dirty="0" smtClean="0">
                <a:solidFill>
                  <a:srgbClr val="171514"/>
                </a:solidFill>
                <a:latin typeface="Microsoft Sans Serif"/>
                <a:cs typeface="Microsoft Sans Serif"/>
              </a:rPr>
              <a:t>valor </a:t>
            </a:r>
            <a:r>
              <a:rPr lang="es-ES" sz="2400" spc="35" dirty="0" smtClean="0">
                <a:solidFill>
                  <a:srgbClr val="171514"/>
                </a:solidFill>
                <a:latin typeface="Microsoft Sans Serif"/>
                <a:cs typeface="Microsoft Sans Serif"/>
              </a:rPr>
              <a:t>determinado </a:t>
            </a:r>
            <a:r>
              <a:rPr lang="es-ES" sz="2400" dirty="0" smtClean="0">
                <a:solidFill>
                  <a:srgbClr val="171514"/>
                </a:solidFill>
                <a:latin typeface="Microsoft Sans Serif"/>
                <a:cs typeface="Microsoft Sans Serif"/>
              </a:rPr>
              <a:t>a </a:t>
            </a:r>
            <a:r>
              <a:rPr lang="es-ES" sz="2400" spc="40" dirty="0" smtClean="0">
                <a:solidFill>
                  <a:srgbClr val="171514"/>
                </a:solidFill>
                <a:latin typeface="Microsoft Sans Serif"/>
                <a:cs typeface="Microsoft Sans Serif"/>
              </a:rPr>
              <a:t>partir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siguiente </a:t>
            </a:r>
            <a:r>
              <a:rPr lang="es-ES" sz="2400" spc="15" dirty="0" smtClean="0">
                <a:solidFill>
                  <a:srgbClr val="171514"/>
                </a:solidFill>
                <a:latin typeface="Microsoft Sans Serif"/>
                <a:cs typeface="Microsoft Sans Serif"/>
              </a:rPr>
              <a:t>ecuación (conocida </a:t>
            </a:r>
            <a:r>
              <a:rPr lang="es-ES" sz="2400" spc="30" dirty="0" smtClean="0">
                <a:solidFill>
                  <a:srgbClr val="171514"/>
                </a:solidFill>
                <a:latin typeface="Microsoft Sans Serif"/>
                <a:cs typeface="Microsoft Sans Serif"/>
              </a:rPr>
              <a:t>como </a:t>
            </a:r>
            <a:r>
              <a:rPr lang="es-ES" sz="2400" spc="15" dirty="0" smtClean="0">
                <a:solidFill>
                  <a:srgbClr val="171514"/>
                </a:solidFill>
                <a:latin typeface="Microsoft Sans Serif"/>
                <a:cs typeface="Microsoft Sans Serif"/>
              </a:rPr>
              <a:t>ecuación </a:t>
            </a:r>
            <a:r>
              <a:rPr lang="es-ES" sz="2400" spc="25" dirty="0" smtClean="0">
                <a:solidFill>
                  <a:srgbClr val="171514"/>
                </a:solidFill>
                <a:latin typeface="Microsoft Sans Serif"/>
                <a:cs typeface="Microsoft Sans Serif"/>
              </a:rPr>
              <a:t>de </a:t>
            </a:r>
            <a:r>
              <a:rPr lang="es-ES" sz="2400" spc="25" dirty="0" err="1" smtClean="0">
                <a:solidFill>
                  <a:srgbClr val="171514"/>
                </a:solidFill>
                <a:latin typeface="Microsoft Sans Serif"/>
                <a:cs typeface="Microsoft Sans Serif"/>
              </a:rPr>
              <a:t>Onderdonk</a:t>
            </a:r>
            <a:r>
              <a:rPr lang="es-ES" sz="2400" spc="2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se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basa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suposición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proceso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calentamiento</a:t>
            </a:r>
            <a:r>
              <a:rPr lang="es-ES" sz="2400" spc="-5" dirty="0" smtClean="0">
                <a:solidFill>
                  <a:srgbClr val="171514"/>
                </a:solidFill>
                <a:latin typeface="Microsoft Sans Serif"/>
                <a:cs typeface="Microsoft Sans Serif"/>
              </a:rPr>
              <a:t> es </a:t>
            </a:r>
            <a:r>
              <a:rPr lang="es-ES" sz="2400" spc="20" dirty="0" smtClean="0">
                <a:solidFill>
                  <a:srgbClr val="171514"/>
                </a:solidFill>
                <a:latin typeface="Microsoft Sans Serif"/>
                <a:cs typeface="Microsoft Sans Serif"/>
              </a:rPr>
              <a:t>adiabático,</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decir,</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hay</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pérdida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calor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medio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circundante,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suposición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válida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siempre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duración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cortocircuito</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supere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a:t>
            </a:r>
          </a:p>
          <a:p>
            <a:pPr marL="25400" marR="17780" indent="152400" algn="just"/>
            <a:endParaRPr lang="es-ES" sz="2400" spc="-15" dirty="0">
              <a:solidFill>
                <a:srgbClr val="171514"/>
              </a:solidFill>
              <a:latin typeface="Microsoft Sans Serif"/>
              <a:cs typeface="Microsoft Sans Serif"/>
            </a:endParaRPr>
          </a:p>
          <a:p>
            <a:pPr marL="25400" marR="17780" indent="152400" algn="just"/>
            <a:endParaRPr lang="es-ES" sz="2400" spc="-15" dirty="0" smtClean="0">
              <a:solidFill>
                <a:srgbClr val="171514"/>
              </a:solidFill>
              <a:latin typeface="Microsoft Sans Serif"/>
              <a:cs typeface="Microsoft Sans Serif"/>
            </a:endParaRPr>
          </a:p>
          <a:p>
            <a:pPr marL="25400" marR="17780" indent="152400" algn="just"/>
            <a:endParaRPr lang="es-ES" sz="2400" spc="-15" dirty="0">
              <a:solidFill>
                <a:srgbClr val="171514"/>
              </a:solidFill>
              <a:latin typeface="Microsoft Sans Serif"/>
              <a:cs typeface="Microsoft Sans Serif"/>
            </a:endParaRPr>
          </a:p>
          <a:p>
            <a:pPr marL="25400" marR="17780" indent="152400" algn="just"/>
            <a:endParaRPr lang="es-ES" sz="2400" spc="-15" dirty="0" smtClean="0">
              <a:solidFill>
                <a:srgbClr val="171514"/>
              </a:solidFill>
              <a:latin typeface="Microsoft Sans Serif"/>
              <a:cs typeface="Microsoft Sans Serif"/>
            </a:endParaRPr>
          </a:p>
          <a:p>
            <a:pPr marL="25400" marR="17780" indent="152400" algn="just"/>
            <a:endParaRPr lang="es-ES" sz="2400" spc="-15" dirty="0">
              <a:solidFill>
                <a:srgbClr val="171514"/>
              </a:solidFill>
              <a:latin typeface="Microsoft Sans Serif"/>
              <a:cs typeface="Microsoft Sans Serif"/>
            </a:endParaRPr>
          </a:p>
          <a:p>
            <a:pPr marL="25400" marR="17780" indent="152400" algn="just"/>
            <a:endParaRPr lang="es-ES" sz="2400" spc="-15" dirty="0" smtClean="0">
              <a:solidFill>
                <a:srgbClr val="171514"/>
              </a:solidFill>
              <a:latin typeface="Microsoft Sans Serif"/>
              <a:cs typeface="Microsoft Sans Serif"/>
            </a:endParaRPr>
          </a:p>
          <a:p>
            <a:pPr marL="25400" marR="17780" indent="152400" algn="just"/>
            <a:endParaRPr lang="es-ES" sz="2400" spc="-15" dirty="0" smtClean="0">
              <a:solidFill>
                <a:srgbClr val="171514"/>
              </a:solidFill>
              <a:latin typeface="Microsoft Sans Serif"/>
              <a:cs typeface="Microsoft Sans Serif"/>
            </a:endParaRPr>
          </a:p>
          <a:p>
            <a:pPr marL="12700" algn="just">
              <a:spcBef>
                <a:spcPts val="355"/>
              </a:spcBef>
            </a:pPr>
            <a:r>
              <a:rPr lang="es-ES" sz="2400" spc="35" dirty="0" smtClean="0">
                <a:solidFill>
                  <a:srgbClr val="171514"/>
                </a:solidFill>
                <a:latin typeface="Microsoft Sans Serif"/>
                <a:cs typeface="Microsoft Sans Serif"/>
              </a:rPr>
              <a:t>dónde</a:t>
            </a:r>
            <a:endParaRPr lang="es-ES" sz="2400" dirty="0" smtClean="0">
              <a:latin typeface="Microsoft Sans Serif"/>
              <a:cs typeface="Microsoft Sans Serif"/>
            </a:endParaRPr>
          </a:p>
          <a:p>
            <a:pPr marL="164465" algn="just">
              <a:spcBef>
                <a:spcPts val="300"/>
              </a:spcBef>
            </a:pPr>
            <a:r>
              <a:rPr lang="es-ES" sz="2400" i="1" spc="5" dirty="0" smtClean="0">
                <a:solidFill>
                  <a:srgbClr val="171514"/>
                </a:solidFill>
                <a:latin typeface="Arial"/>
                <a:cs typeface="Arial"/>
              </a:rPr>
              <a:t>A</a:t>
            </a:r>
            <a:r>
              <a:rPr lang="es-ES" sz="2400" spc="5" dirty="0" smtClean="0">
                <a:solidFill>
                  <a:srgbClr val="171514"/>
                </a:solidFill>
                <a:latin typeface="Microsoft Sans Serif"/>
                <a:cs typeface="Microsoft Sans Serif"/>
              </a:rPr>
              <a:t>=área</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5" dirty="0" err="1" smtClean="0">
                <a:solidFill>
                  <a:srgbClr val="171514"/>
                </a:solidFill>
                <a:latin typeface="Microsoft Sans Serif"/>
                <a:cs typeface="Microsoft Sans Serif"/>
              </a:rPr>
              <a:t>cmil</a:t>
            </a:r>
            <a:r>
              <a:rPr lang="es-ES" sz="2400" spc="15"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p>
          <a:p>
            <a:pPr marL="164465" algn="just">
              <a:spcBef>
                <a:spcPts val="300"/>
              </a:spcBef>
            </a:pPr>
            <a:r>
              <a:rPr lang="es-ES" sz="2400" i="1" spc="-25" dirty="0" smtClean="0">
                <a:solidFill>
                  <a:srgbClr val="171514"/>
                </a:solidFill>
                <a:latin typeface="Arial"/>
                <a:cs typeface="Arial"/>
              </a:rPr>
              <a:t>A</a:t>
            </a:r>
            <a:r>
              <a:rPr lang="es-ES" sz="2400" spc="10" dirty="0" smtClean="0">
                <a:solidFill>
                  <a:srgbClr val="171514"/>
                </a:solidFill>
                <a:latin typeface="Microsoft Sans Serif"/>
                <a:cs typeface="Microsoft Sans Serif"/>
              </a:rPr>
              <a:t>=área</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1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mm²,</a:t>
            </a:r>
            <a:r>
              <a:rPr lang="es-ES" sz="2400" spc="-10" dirty="0" smtClean="0">
                <a:solidFill>
                  <a:srgbClr val="171514"/>
                </a:solidFill>
                <a:latin typeface="Microsoft Sans Serif"/>
                <a:cs typeface="Microsoft Sans Serif"/>
              </a:rPr>
              <a:t> </a:t>
            </a:r>
          </a:p>
          <a:p>
            <a:pPr marL="164465" algn="just">
              <a:spcBef>
                <a:spcPts val="300"/>
              </a:spcBef>
            </a:pPr>
            <a:r>
              <a:rPr lang="es-ES" sz="2400" i="1" spc="15" dirty="0" smtClean="0">
                <a:solidFill>
                  <a:srgbClr val="171514"/>
                </a:solidFill>
                <a:latin typeface="Arial"/>
                <a:cs typeface="Arial"/>
              </a:rPr>
              <a:t>I </a:t>
            </a:r>
            <a:r>
              <a:rPr lang="es-ES" sz="2400" spc="1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corriente</a:t>
            </a:r>
            <a:r>
              <a:rPr lang="es-ES" sz="2400" spc="-1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1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cortocircuito</a:t>
            </a:r>
            <a:r>
              <a:rPr lang="es-ES" sz="2400" spc="-1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a:t>
            </a:r>
          </a:p>
          <a:p>
            <a:pPr marL="165100">
              <a:spcBef>
                <a:spcPts val="335"/>
              </a:spcBef>
            </a:pPr>
            <a:r>
              <a:rPr lang="es-ES" sz="2400" i="1" spc="35" dirty="0" smtClean="0">
                <a:solidFill>
                  <a:srgbClr val="171514"/>
                </a:solidFill>
                <a:latin typeface="Arial"/>
                <a:cs typeface="Arial"/>
              </a:rPr>
              <a:t>T </a:t>
            </a:r>
            <a:r>
              <a:rPr lang="es-ES" sz="2400" spc="35" dirty="0" smtClean="0">
                <a:solidFill>
                  <a:srgbClr val="171514"/>
                </a:solidFill>
                <a:latin typeface="Microsoft Sans Serif"/>
                <a:cs typeface="Microsoft Sans Serif"/>
              </a:rPr>
              <a:t>=duración</a:t>
            </a:r>
            <a:r>
              <a:rPr lang="es-ES" sz="2400" spc="-3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 la corriente</a:t>
            </a:r>
            <a:r>
              <a:rPr lang="es-ES" sz="2400" spc="-25" dirty="0" smtClean="0">
                <a:solidFill>
                  <a:srgbClr val="171514"/>
                </a:solidFill>
                <a:latin typeface="Microsoft Sans Serif"/>
                <a:cs typeface="Microsoft Sans Serif"/>
              </a:rPr>
              <a:t> (s),</a:t>
            </a:r>
            <a:endParaRPr lang="es-ES" sz="2400" dirty="0" smtClean="0">
              <a:latin typeface="Microsoft Sans Serif"/>
              <a:cs typeface="Microsoft Sans Serif"/>
            </a:endParaRPr>
          </a:p>
          <a:p>
            <a:pPr algn="just">
              <a:spcBef>
                <a:spcPts val="220"/>
              </a:spcBef>
            </a:pPr>
            <a:r>
              <a:rPr lang="es-ES" sz="2400" i="1" spc="25" dirty="0" smtClean="0">
                <a:solidFill>
                  <a:srgbClr val="171514"/>
                </a:solidFill>
                <a:latin typeface="Arial"/>
                <a:cs typeface="Arial"/>
              </a:rPr>
              <a:t>Ta </a:t>
            </a:r>
            <a:r>
              <a:rPr lang="es-ES" sz="2400" spc="25" dirty="0" smtClean="0">
                <a:solidFill>
                  <a:srgbClr val="171514"/>
                </a:solidFill>
                <a:latin typeface="Microsoft Sans Serif"/>
                <a:cs typeface="Microsoft Sans Serif"/>
              </a:rPr>
              <a:t>=temperatura</a:t>
            </a:r>
            <a:r>
              <a:rPr lang="es-ES" sz="2400" spc="-1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ambiente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supone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40°C),</a:t>
            </a:r>
            <a:endParaRPr lang="es-ES" sz="2400" dirty="0" smtClean="0">
              <a:latin typeface="Microsoft Sans Serif"/>
              <a:cs typeface="Microsoft Sans Serif"/>
            </a:endParaRPr>
          </a:p>
          <a:p>
            <a:pPr algn="just">
              <a:spcBef>
                <a:spcPts val="240"/>
              </a:spcBef>
            </a:pPr>
            <a:r>
              <a:rPr lang="es-ES" sz="2400" i="1" spc="30" dirty="0" smtClean="0">
                <a:solidFill>
                  <a:srgbClr val="171514"/>
                </a:solidFill>
                <a:latin typeface="Arial"/>
                <a:cs typeface="Arial"/>
              </a:rPr>
              <a:t>Tm </a:t>
            </a:r>
            <a:r>
              <a:rPr lang="es-ES" sz="2400" spc="30" dirty="0" smtClean="0">
                <a:solidFill>
                  <a:srgbClr val="171514"/>
                </a:solidFill>
                <a:latin typeface="Microsoft Sans Serif"/>
                <a:cs typeface="Microsoft Sans Serif"/>
              </a:rPr>
              <a:t>=temperatura</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máxima</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permitida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viene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determinada</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tipo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juntas,</a:t>
            </a:r>
            <a:endParaRPr lang="es-ES" sz="2400" dirty="0" smtClean="0">
              <a:latin typeface="Microsoft Sans Serif"/>
              <a:cs typeface="Microsoft Sans Serif"/>
            </a:endParaRPr>
          </a:p>
          <a:p>
            <a:pPr algn="just"/>
            <a:r>
              <a:rPr lang="es-ES" sz="2400" spc="5" dirty="0" smtClean="0">
                <a:solidFill>
                  <a:srgbClr val="171514"/>
                </a:solidFill>
                <a:latin typeface="Microsoft Sans Serif"/>
                <a:cs typeface="Microsoft Sans Serif"/>
              </a:rPr>
              <a:t>k,</a:t>
            </a:r>
            <a:r>
              <a:rPr lang="es-ES" sz="2400" spc="-5" dirty="0" smtClean="0">
                <a:solidFill>
                  <a:srgbClr val="171514"/>
                </a:solidFill>
                <a:latin typeface="Microsoft Sans Serif"/>
                <a:cs typeface="Microsoft Sans Serif"/>
              </a:rPr>
              <a:t> </a:t>
            </a:r>
            <a:r>
              <a:rPr lang="es-ES" sz="2400" spc="-70" dirty="0" smtClean="0">
                <a:solidFill>
                  <a:srgbClr val="171514"/>
                </a:solidFill>
                <a:latin typeface="Microsoft Sans Serif"/>
                <a:cs typeface="Microsoft Sans Serif"/>
              </a:rPr>
              <a:t>C</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constantes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cuyos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valores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dependen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tipo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unión.</a:t>
            </a:r>
            <a:r>
              <a:rPr lang="es-ES" sz="2400" spc="-5" dirty="0" smtClean="0">
                <a:solidFill>
                  <a:srgbClr val="171514"/>
                </a:solidFill>
                <a:latin typeface="Microsoft Sans Serif"/>
                <a:cs typeface="Microsoft Sans Serif"/>
              </a:rPr>
              <a:t> </a:t>
            </a:r>
          </a:p>
          <a:p>
            <a:pPr algn="just"/>
            <a:r>
              <a:rPr lang="es-ES" sz="2400" spc="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cobre </a:t>
            </a:r>
            <a:r>
              <a:rPr lang="es-ES" sz="2400" dirty="0" smtClean="0">
                <a:solidFill>
                  <a:srgbClr val="171514"/>
                </a:solidFill>
                <a:latin typeface="Microsoft Sans Serif"/>
                <a:cs typeface="Microsoft Sans Serif"/>
              </a:rPr>
              <a:t>sus</a:t>
            </a:r>
            <a:r>
              <a:rPr lang="es-ES" sz="2400" spc="-1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valores</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son</a:t>
            </a:r>
            <a:r>
              <a:rPr lang="es-ES" sz="2400" spc="-1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siguientes:</a:t>
            </a:r>
            <a:endParaRPr lang="es-ES" sz="2400" dirty="0" smtClean="0">
              <a:latin typeface="Microsoft Sans Serif"/>
              <a:cs typeface="Microsoft Sans Serif"/>
            </a:endParaRPr>
          </a:p>
          <a:p>
            <a:pPr algn="just">
              <a:spcBef>
                <a:spcPts val="300"/>
              </a:spcBef>
            </a:pPr>
            <a:endParaRPr lang="es-ES" sz="2400" dirty="0" smtClean="0">
              <a:latin typeface="Microsoft Sans Serif"/>
              <a:cs typeface="Microsoft Sans Serif"/>
            </a:endParaRPr>
          </a:p>
          <a:p>
            <a:pPr marL="25400" marR="17780" indent="152400" algn="just"/>
            <a:endParaRPr lang="es-ES" sz="2400" dirty="0" smtClean="0">
              <a:latin typeface="Microsoft Sans Serif"/>
              <a:cs typeface="Microsoft Sans Serif"/>
            </a:endParaRPr>
          </a:p>
          <a:p>
            <a:pPr marL="12700" marR="45720" indent="152400" algn="just">
              <a:spcBef>
                <a:spcPts val="90"/>
              </a:spcBef>
            </a:pPr>
            <a:endParaRPr sz="240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2460625" y="2155825"/>
            <a:ext cx="5029200" cy="2590800"/>
          </a:xfrm>
          <a:prstGeom prst="rect">
            <a:avLst/>
          </a:prstGeom>
        </p:spPr>
      </p:pic>
      <p:pic>
        <p:nvPicPr>
          <p:cNvPr id="3" name="Imagen 2"/>
          <p:cNvPicPr>
            <a:picLocks noChangeAspect="1"/>
          </p:cNvPicPr>
          <p:nvPr/>
        </p:nvPicPr>
        <p:blipFill>
          <a:blip r:embed="rId3"/>
          <a:stretch>
            <a:fillRect/>
          </a:stretch>
        </p:blipFill>
        <p:spPr>
          <a:xfrm>
            <a:off x="8480425" y="5127625"/>
            <a:ext cx="6134100" cy="2133600"/>
          </a:xfrm>
          <a:prstGeom prst="rect">
            <a:avLst/>
          </a:prstGeom>
        </p:spPr>
      </p:pic>
    </p:spTree>
    <p:extLst>
      <p:ext uri="{BB962C8B-B14F-4D97-AF65-F5344CB8AC3E}">
        <p14:creationId xmlns:p14="http://schemas.microsoft.com/office/powerpoint/2010/main" val="60220397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object 8"/>
          <p:cNvSpPr txBox="1"/>
          <p:nvPr/>
        </p:nvSpPr>
        <p:spPr>
          <a:xfrm>
            <a:off x="425450" y="327025"/>
            <a:ext cx="14554200" cy="7605927"/>
          </a:xfrm>
          <a:prstGeom prst="rect">
            <a:avLst/>
          </a:prstGeom>
        </p:spPr>
        <p:txBody>
          <a:bodyPr vert="horz" wrap="square" lIns="0" tIns="52069" rIns="0" bIns="0" rtlCol="0">
            <a:spAutoFit/>
          </a:bodyPr>
          <a:lstStyle/>
          <a:p>
            <a:pPr algn="just">
              <a:spcBef>
                <a:spcPts val="409"/>
              </a:spcBef>
            </a:pPr>
            <a:r>
              <a:rPr sz="2400" spc="-35" dirty="0">
                <a:solidFill>
                  <a:srgbClr val="171514"/>
                </a:solidFill>
                <a:latin typeface="Microsoft Sans Serif"/>
                <a:cs typeface="Microsoft Sans Serif"/>
              </a:rPr>
              <a:t>El</a:t>
            </a:r>
            <a:r>
              <a:rPr sz="2400" spc="-10" dirty="0">
                <a:solidFill>
                  <a:srgbClr val="171514"/>
                </a:solidFill>
                <a:latin typeface="Microsoft Sans Serif"/>
                <a:cs typeface="Microsoft Sans Serif"/>
              </a:rPr>
              <a:t> </a:t>
            </a:r>
            <a:r>
              <a:rPr sz="2400" spc="50" dirty="0">
                <a:solidFill>
                  <a:srgbClr val="171514"/>
                </a:solidFill>
                <a:latin typeface="Microsoft Sans Serif"/>
                <a:cs typeface="Microsoft Sans Serif"/>
              </a:rPr>
              <a:t>punto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fusión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cobre</a:t>
            </a:r>
            <a:r>
              <a:rPr sz="2400" spc="-10"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1083</a:t>
            </a:r>
            <a:r>
              <a:rPr lang="es-ES" sz="2400" spc="-5"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oC</a:t>
            </a:r>
            <a:r>
              <a:rPr sz="2400" spc="-5" dirty="0" err="1">
                <a:solidFill>
                  <a:srgbClr val="171514"/>
                </a:solidFill>
                <a:latin typeface="Microsoft Sans Serif"/>
                <a:cs typeface="Microsoft Sans Serif"/>
              </a:rPr>
              <a:t>.</a:t>
            </a:r>
            <a:endParaRPr sz="2400" dirty="0">
              <a:latin typeface="Microsoft Sans Serif"/>
              <a:cs typeface="Microsoft Sans Serif"/>
            </a:endParaRPr>
          </a:p>
          <a:p>
            <a:pPr marR="81280" algn="just">
              <a:spcBef>
                <a:spcPts val="80"/>
              </a:spcBef>
            </a:pPr>
            <a:r>
              <a:rPr sz="2400" spc="-1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dependencia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transversal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duración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indica</a:t>
            </a:r>
            <a:r>
              <a:rPr lang="es-ES" sz="2400" spc="20"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 </a:t>
            </a:r>
            <a:r>
              <a:rPr sz="2400" spc="10" dirty="0">
                <a:solidFill>
                  <a:srgbClr val="171514"/>
                </a:solidFill>
                <a:latin typeface="Microsoft Sans Serif"/>
                <a:cs typeface="Microsoft Sans Serif"/>
              </a:rPr>
              <a:t>el </a:t>
            </a:r>
            <a:r>
              <a:rPr sz="2400" spc="40" dirty="0">
                <a:solidFill>
                  <a:srgbClr val="171514"/>
                </a:solidFill>
                <a:latin typeface="Microsoft Sans Serif"/>
                <a:cs typeface="Microsoft Sans Serif"/>
              </a:rPr>
              <a:t>tipo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dispositivos </a:t>
            </a:r>
            <a:r>
              <a:rPr sz="2400" spc="25" dirty="0">
                <a:solidFill>
                  <a:srgbClr val="171514"/>
                </a:solidFill>
                <a:latin typeface="Microsoft Sans Serif"/>
                <a:cs typeface="Microsoft Sans Serif"/>
              </a:rPr>
              <a:t>de protección </a:t>
            </a:r>
            <a:r>
              <a:rPr sz="2400" spc="20" dirty="0">
                <a:solidFill>
                  <a:srgbClr val="171514"/>
                </a:solidFill>
                <a:latin typeface="Microsoft Sans Serif"/>
                <a:cs typeface="Microsoft Sans Serif"/>
              </a:rPr>
              <a:t>utilizados </a:t>
            </a:r>
            <a:r>
              <a:rPr sz="2400" spc="5" dirty="0">
                <a:solidFill>
                  <a:srgbClr val="171514"/>
                </a:solidFill>
                <a:latin typeface="Microsoft Sans Serif"/>
                <a:cs typeface="Microsoft Sans Serif"/>
              </a:rPr>
              <a:t>y sus </a:t>
            </a:r>
            <a:r>
              <a:rPr sz="2400" spc="15" dirty="0">
                <a:solidFill>
                  <a:srgbClr val="171514"/>
                </a:solidFill>
                <a:latin typeface="Microsoft Sans Serif"/>
                <a:cs typeface="Microsoft Sans Serif"/>
              </a:rPr>
              <a:t>características </a:t>
            </a:r>
            <a:r>
              <a:rPr sz="2400" spc="25" dirty="0">
                <a:solidFill>
                  <a:srgbClr val="171514"/>
                </a:solidFill>
                <a:latin typeface="Microsoft Sans Serif"/>
                <a:cs typeface="Microsoft Sans Serif"/>
              </a:rPr>
              <a:t>de </a:t>
            </a:r>
            <a:r>
              <a:rPr sz="2400" spc="35" dirty="0" err="1">
                <a:solidFill>
                  <a:srgbClr val="171514"/>
                </a:solidFill>
                <a:latin typeface="Microsoft Sans Serif"/>
                <a:cs typeface="Microsoft Sans Serif"/>
              </a:rPr>
              <a:t>interrupción</a:t>
            </a:r>
            <a:r>
              <a:rPr sz="2400" spc="3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corriente</a:t>
            </a:r>
            <a:r>
              <a:rPr sz="2400" spc="35" dirty="0" smtClean="0">
                <a:solidFill>
                  <a:srgbClr val="171514"/>
                </a:solidFill>
                <a:latin typeface="Microsoft Sans Serif"/>
                <a:cs typeface="Microsoft Sans Serif"/>
              </a:rPr>
              <a:t>/</a:t>
            </a:r>
            <a:r>
              <a:rPr sz="2400" spc="35" dirty="0" err="1" smtClean="0">
                <a:solidFill>
                  <a:srgbClr val="171514"/>
                </a:solidFill>
                <a:latin typeface="Microsoft Sans Serif"/>
                <a:cs typeface="Microsoft Sans Serif"/>
              </a:rPr>
              <a:t>tiempo</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deben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tenerse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cuenta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diseñar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protección</a:t>
            </a:r>
            <a:r>
              <a:rPr lang="es-ES" sz="2400" spc="25" dirty="0" smtClean="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a:t>
            </a:r>
            <a:r>
              <a:rPr sz="2400" spc="-40" dirty="0">
                <a:solidFill>
                  <a:srgbClr val="171514"/>
                </a:solidFill>
                <a:latin typeface="Microsoft Sans Serif"/>
                <a:cs typeface="Microsoft Sans Serif"/>
              </a:rPr>
              <a:t>PE).</a:t>
            </a:r>
            <a:endParaRPr sz="2400" dirty="0">
              <a:latin typeface="Microsoft Sans Serif"/>
              <a:cs typeface="Microsoft Sans Serif"/>
            </a:endParaRPr>
          </a:p>
          <a:p>
            <a:pPr algn="just"/>
            <a:endParaRPr sz="2400" dirty="0">
              <a:latin typeface="Microsoft Sans Serif"/>
              <a:cs typeface="Microsoft Sans Serif"/>
            </a:endParaRPr>
          </a:p>
          <a:p>
            <a:pPr algn="just">
              <a:spcBef>
                <a:spcPts val="725"/>
              </a:spcBef>
            </a:pPr>
            <a:r>
              <a:rPr sz="2400" b="1" spc="5" dirty="0">
                <a:solidFill>
                  <a:srgbClr val="171514"/>
                </a:solidFill>
                <a:latin typeface="Arial"/>
                <a:cs typeface="Arial"/>
              </a:rPr>
              <a:t>Ejemplo</a:t>
            </a:r>
            <a:r>
              <a:rPr sz="2400" b="1" spc="5" dirty="0">
                <a:solidFill>
                  <a:srgbClr val="171514"/>
                </a:solidFill>
                <a:latin typeface="Arial"/>
                <a:cs typeface="Arial"/>
              </a:rPr>
              <a:t>:</a:t>
            </a:r>
            <a:endParaRPr sz="2400" dirty="0">
              <a:latin typeface="Arial"/>
              <a:cs typeface="Arial"/>
            </a:endParaRPr>
          </a:p>
          <a:p>
            <a:pPr algn="just">
              <a:spcBef>
                <a:spcPts val="10"/>
              </a:spcBef>
            </a:pPr>
            <a:endParaRPr sz="2400" dirty="0">
              <a:latin typeface="Arial"/>
              <a:cs typeface="Arial"/>
            </a:endParaRPr>
          </a:p>
          <a:p>
            <a:pPr marR="214629" algn="just"/>
            <a:r>
              <a:rPr sz="2400" spc="15" dirty="0">
                <a:solidFill>
                  <a:srgbClr val="171514"/>
                </a:solidFill>
                <a:latin typeface="Microsoft Sans Serif"/>
                <a:cs typeface="Microsoft Sans Serif"/>
              </a:rPr>
              <a:t>Suponga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magnitud</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cortocircuito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20</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000</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dispositivo</a:t>
            </a:r>
            <a:r>
              <a:rPr sz="240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protección</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elimina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falla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después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cinco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ciclos,</a:t>
            </a:r>
            <a:r>
              <a:rPr sz="2400" spc="-5" dirty="0">
                <a:solidFill>
                  <a:srgbClr val="171514"/>
                </a:solidFill>
                <a:latin typeface="Microsoft Sans Serif"/>
                <a:cs typeface="Microsoft Sans Serif"/>
              </a:rPr>
              <a:t> es </a:t>
            </a:r>
            <a:r>
              <a:rPr sz="2400" spc="15" dirty="0">
                <a:solidFill>
                  <a:srgbClr val="171514"/>
                </a:solidFill>
                <a:latin typeface="Microsoft Sans Serif"/>
                <a:cs typeface="Microsoft Sans Serif"/>
              </a:rPr>
              <a:t>decir</a:t>
            </a:r>
            <a:r>
              <a:rPr sz="2400" spc="1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0,1</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a:t>
            </a:r>
            <a:endParaRPr sz="2400" dirty="0">
              <a:latin typeface="Microsoft Sans Serif"/>
              <a:cs typeface="Microsoft Sans Serif"/>
            </a:endParaRPr>
          </a:p>
          <a:p>
            <a:pPr algn="just">
              <a:spcBef>
                <a:spcPts val="40"/>
              </a:spcBef>
            </a:pPr>
            <a:endParaRPr sz="2400" dirty="0">
              <a:latin typeface="Microsoft Sans Serif"/>
              <a:cs typeface="Microsoft Sans Serif"/>
            </a:endParaRPr>
          </a:p>
          <a:p>
            <a:pPr algn="just">
              <a:buAutoNum type="alphaLcParenBoth"/>
              <a:tabLst>
                <a:tab pos="499745" algn="l"/>
              </a:tabLst>
            </a:pPr>
            <a:r>
              <a:rPr lang="es-ES" sz="2400" b="1" spc="5" dirty="0" smtClean="0">
                <a:solidFill>
                  <a:srgbClr val="171514"/>
                </a:solidFill>
                <a:latin typeface="Microsoft Sans Serif"/>
                <a:cs typeface="Microsoft Sans Serif"/>
              </a:rPr>
              <a:t> </a:t>
            </a:r>
            <a:r>
              <a:rPr sz="2400" b="1" spc="5" dirty="0" smtClean="0">
                <a:solidFill>
                  <a:srgbClr val="171514"/>
                </a:solidFill>
                <a:latin typeface="Microsoft Sans Serif"/>
                <a:cs typeface="Microsoft Sans Serif"/>
              </a:rPr>
              <a:t>Para</a:t>
            </a:r>
            <a:r>
              <a:rPr sz="2400" b="1" spc="-5"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uniones</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fijadas</a:t>
            </a:r>
            <a:r>
              <a:rPr sz="2400" b="1" dirty="0">
                <a:solidFill>
                  <a:srgbClr val="171514"/>
                </a:solidFill>
                <a:latin typeface="Microsoft Sans Serif"/>
                <a:cs typeface="Microsoft Sans Serif"/>
              </a:rPr>
              <a:t> </a:t>
            </a:r>
            <a:r>
              <a:rPr sz="2400" b="1" spc="10" dirty="0" err="1">
                <a:solidFill>
                  <a:srgbClr val="171514"/>
                </a:solidFill>
                <a:latin typeface="Microsoft Sans Serif"/>
                <a:cs typeface="Microsoft Sans Serif"/>
              </a:rPr>
              <a:t>mecánicamente</a:t>
            </a:r>
            <a:r>
              <a:rPr sz="2400" b="1" spc="10" dirty="0" smtClean="0">
                <a:solidFill>
                  <a:srgbClr val="171514"/>
                </a:solidFill>
                <a:latin typeface="Microsoft Sans Serif"/>
                <a:cs typeface="Microsoft Sans Serif"/>
              </a:rPr>
              <a:t>,</a:t>
            </a:r>
            <a:r>
              <a:rPr lang="es-ES" sz="2400" b="1" spc="10" dirty="0" smtClean="0">
                <a:solidFill>
                  <a:srgbClr val="171514"/>
                </a:solidFill>
                <a:latin typeface="Microsoft Sans Serif"/>
                <a:cs typeface="Microsoft Sans Serif"/>
              </a:rPr>
              <a:t> </a:t>
            </a:r>
            <a:r>
              <a:rPr sz="2400" b="1" i="1" spc="10" dirty="0" smtClean="0">
                <a:solidFill>
                  <a:srgbClr val="171514"/>
                </a:solidFill>
                <a:latin typeface="Arial"/>
                <a:cs typeface="Arial"/>
              </a:rPr>
              <a:t>C</a:t>
            </a:r>
            <a:r>
              <a:rPr sz="2400" b="1" spc="10" dirty="0" smtClean="0">
                <a:solidFill>
                  <a:srgbClr val="171514"/>
                </a:solidFill>
                <a:latin typeface="Microsoft Sans Serif"/>
                <a:cs typeface="Microsoft Sans Serif"/>
              </a:rPr>
              <a:t>=11.6,</a:t>
            </a:r>
            <a:r>
              <a:rPr lang="es-ES" sz="2400" b="1" spc="10" dirty="0" smtClean="0">
                <a:solidFill>
                  <a:srgbClr val="171514"/>
                </a:solidFill>
                <a:latin typeface="Microsoft Sans Serif"/>
                <a:cs typeface="Microsoft Sans Serif"/>
              </a:rPr>
              <a:t> </a:t>
            </a:r>
            <a:r>
              <a:rPr sz="2400" b="1" i="1" spc="10" dirty="0" smtClean="0">
                <a:solidFill>
                  <a:srgbClr val="171514"/>
                </a:solidFill>
                <a:latin typeface="Arial"/>
                <a:cs typeface="Arial"/>
              </a:rPr>
              <a:t>k</a:t>
            </a:r>
            <a:r>
              <a:rPr sz="2400" b="1" spc="10" dirty="0" smtClean="0">
                <a:solidFill>
                  <a:srgbClr val="171514"/>
                </a:solidFill>
                <a:latin typeface="Microsoft Sans Serif"/>
                <a:cs typeface="Microsoft Sans Serif"/>
              </a:rPr>
              <a:t>=170</a:t>
            </a:r>
            <a:r>
              <a:rPr sz="2400" b="1" spc="10" dirty="0">
                <a:solidFill>
                  <a:srgbClr val="171514"/>
                </a:solidFill>
                <a:latin typeface="Microsoft Sans Serif"/>
                <a:cs typeface="Microsoft Sans Serif"/>
              </a:rPr>
              <a:t>,</a:t>
            </a:r>
            <a:endParaRPr sz="2400" b="1" dirty="0">
              <a:latin typeface="Microsoft Sans Serif"/>
              <a:cs typeface="Microsoft Sans Serif"/>
            </a:endParaRPr>
          </a:p>
          <a:p>
            <a:pPr algn="just">
              <a:spcBef>
                <a:spcPts val="5"/>
              </a:spcBef>
              <a:buAutoNum type="alphaLcParenBoth"/>
            </a:pPr>
            <a:endParaRPr sz="2400" dirty="0">
              <a:latin typeface="Microsoft Sans Serif"/>
              <a:cs typeface="Microsoft Sans Serif"/>
            </a:endParaRPr>
          </a:p>
          <a:p>
            <a:pPr algn="just">
              <a:spcBef>
                <a:spcPts val="5"/>
              </a:spcBef>
            </a:pPr>
            <a:endParaRPr lang="es-ES" sz="2400" dirty="0" smtClean="0">
              <a:latin typeface="Microsoft Sans Serif"/>
              <a:cs typeface="Microsoft Sans Serif"/>
            </a:endParaRPr>
          </a:p>
          <a:p>
            <a:pPr algn="just">
              <a:spcBef>
                <a:spcPts val="5"/>
              </a:spcBef>
            </a:pPr>
            <a:endParaRPr sz="2400" dirty="0">
              <a:latin typeface="Microsoft Sans Serif"/>
              <a:cs typeface="Microsoft Sans Serif"/>
            </a:endParaRPr>
          </a:p>
          <a:p>
            <a:pPr algn="just"/>
            <a:endParaRPr lang="es-ES" sz="2400" spc="5" dirty="0" smtClean="0">
              <a:solidFill>
                <a:srgbClr val="171514"/>
              </a:solidFill>
              <a:latin typeface="Microsoft Sans Serif"/>
              <a:cs typeface="Microsoft Sans Serif"/>
            </a:endParaRPr>
          </a:p>
          <a:p>
            <a:pPr algn="just"/>
            <a:endParaRPr lang="es-ES" sz="2400" spc="5" dirty="0" smtClean="0">
              <a:solidFill>
                <a:srgbClr val="171514"/>
              </a:solidFill>
              <a:latin typeface="Microsoft Sans Serif"/>
              <a:cs typeface="Microsoft Sans Serif"/>
            </a:endParaRPr>
          </a:p>
          <a:p>
            <a:pPr algn="just"/>
            <a:r>
              <a:rPr sz="2400" spc="5" dirty="0" smtClean="0">
                <a:solidFill>
                  <a:srgbClr val="171514"/>
                </a:solidFill>
                <a:latin typeface="Microsoft Sans Serif"/>
                <a:cs typeface="Microsoft Sans Serif"/>
              </a:rPr>
              <a:t>De</a:t>
            </a:r>
            <a:r>
              <a:rPr sz="2400" spc="-1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tablas</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A1</a:t>
            </a:r>
            <a:r>
              <a:rPr sz="2400" spc="-1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A2</a:t>
            </a:r>
            <a:r>
              <a:rPr sz="2400" spc="-1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encontramos</a:t>
            </a:r>
            <a:r>
              <a:rPr sz="2400" spc="-10"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endParaRPr lang="es-ES" sz="2400" spc="30" dirty="0" smtClean="0">
              <a:solidFill>
                <a:srgbClr val="171514"/>
              </a:solidFill>
              <a:latin typeface="Microsoft Sans Serif"/>
              <a:cs typeface="Microsoft Sans Serif"/>
            </a:endParaRPr>
          </a:p>
          <a:p>
            <a:pPr algn="just"/>
            <a:endParaRPr sz="2400" dirty="0">
              <a:latin typeface="Microsoft Sans Serif"/>
              <a:cs typeface="Microsoft Sans Serif"/>
            </a:endParaRPr>
          </a:p>
          <a:p>
            <a:pPr algn="just">
              <a:spcBef>
                <a:spcPts val="180"/>
              </a:spcBef>
            </a:pPr>
            <a:r>
              <a:rPr sz="2400" i="1" spc="10" dirty="0" smtClean="0">
                <a:solidFill>
                  <a:srgbClr val="171514"/>
                </a:solidFill>
                <a:latin typeface="Arial"/>
                <a:cs typeface="Arial"/>
              </a:rPr>
              <a:t>Amin</a:t>
            </a:r>
            <a:r>
              <a:rPr lang="es-ES" sz="2400" i="1" spc="10" dirty="0" smtClean="0">
                <a:solidFill>
                  <a:srgbClr val="171514"/>
                </a:solidFill>
                <a:latin typeface="Arial"/>
                <a:cs typeface="Arial"/>
              </a:rPr>
              <a:t> </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50</a:t>
            </a:r>
            <a:r>
              <a:rPr sz="2400" spc="-40" dirty="0" smtClean="0">
                <a:solidFill>
                  <a:srgbClr val="171514"/>
                </a:solidFill>
                <a:latin typeface="Microsoft Sans Serif"/>
                <a:cs typeface="Microsoft Sans Serif"/>
              </a:rPr>
              <a:t> </a:t>
            </a:r>
            <a:r>
              <a:rPr sz="2400" spc="50" dirty="0">
                <a:solidFill>
                  <a:srgbClr val="171514"/>
                </a:solidFill>
                <a:latin typeface="Microsoft Sans Serif"/>
                <a:cs typeface="Microsoft Sans Serif"/>
              </a:rPr>
              <a:t>mm2</a:t>
            </a:r>
            <a:endParaRPr sz="2400" dirty="0">
              <a:latin typeface="Microsoft Sans Serif"/>
              <a:cs typeface="Microsoft Sans Serif"/>
            </a:endParaRPr>
          </a:p>
          <a:p>
            <a:pPr algn="just">
              <a:spcBef>
                <a:spcPts val="280"/>
              </a:spcBef>
            </a:pPr>
            <a:r>
              <a:rPr sz="2400" i="1" spc="-10" dirty="0" smtClean="0">
                <a:latin typeface="Arial"/>
                <a:cs typeface="Arial"/>
              </a:rPr>
              <a:t>A</a:t>
            </a:r>
            <a:r>
              <a:rPr lang="es-ES" sz="2400" i="1" spc="-10" dirty="0" smtClean="0">
                <a:latin typeface="Arial"/>
                <a:cs typeface="Arial"/>
              </a:rPr>
              <a:t>‘min </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No</a:t>
            </a:r>
            <a:r>
              <a:rPr sz="2400" spc="1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1</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AWG</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(calibre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alambre</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estadounidense</a:t>
            </a:r>
            <a:r>
              <a:rPr sz="2400" spc="15" dirty="0" smtClean="0">
                <a:solidFill>
                  <a:srgbClr val="171514"/>
                </a:solidFill>
                <a:latin typeface="Microsoft Sans Serif"/>
                <a:cs typeface="Microsoft Sans Serif"/>
              </a:rPr>
              <a:t>)</a:t>
            </a:r>
            <a:endParaRPr lang="es-ES" sz="2400" spc="15" dirty="0" smtClean="0">
              <a:solidFill>
                <a:srgbClr val="171514"/>
              </a:solidFill>
              <a:latin typeface="Microsoft Sans Serif"/>
              <a:cs typeface="Microsoft Sans Serif"/>
            </a:endParaRPr>
          </a:p>
        </p:txBody>
      </p:sp>
      <p:pic>
        <p:nvPicPr>
          <p:cNvPr id="9" name="Imagen 8"/>
          <p:cNvPicPr>
            <a:picLocks noChangeAspect="1"/>
          </p:cNvPicPr>
          <p:nvPr/>
        </p:nvPicPr>
        <p:blipFill>
          <a:blip r:embed="rId2"/>
          <a:stretch>
            <a:fillRect/>
          </a:stretch>
        </p:blipFill>
        <p:spPr>
          <a:xfrm>
            <a:off x="2994025" y="4670425"/>
            <a:ext cx="4953000" cy="1371600"/>
          </a:xfrm>
          <a:prstGeom prst="rect">
            <a:avLst/>
          </a:prstGeom>
        </p:spPr>
      </p:pic>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object 8"/>
          <p:cNvSpPr txBox="1"/>
          <p:nvPr/>
        </p:nvSpPr>
        <p:spPr>
          <a:xfrm>
            <a:off x="425450" y="327025"/>
            <a:ext cx="14554200" cy="8318943"/>
          </a:xfrm>
          <a:prstGeom prst="rect">
            <a:avLst/>
          </a:prstGeom>
        </p:spPr>
        <p:txBody>
          <a:bodyPr vert="horz" wrap="square" lIns="0" tIns="52069" rIns="0" bIns="0" rtlCol="0">
            <a:spAutoFit/>
          </a:bodyPr>
          <a:lstStyle/>
          <a:p>
            <a:pPr algn="just">
              <a:buAutoNum type="alphaLcParenBoth" startAt="2"/>
              <a:tabLst>
                <a:tab pos="487045" algn="l"/>
              </a:tabLst>
            </a:pPr>
            <a:r>
              <a:rPr lang="es-ES" sz="2400" b="1" spc="5" dirty="0" smtClean="0">
                <a:solidFill>
                  <a:srgbClr val="171514"/>
                </a:solidFill>
                <a:latin typeface="Microsoft Sans Serif"/>
                <a:cs typeface="Microsoft Sans Serif"/>
              </a:rPr>
              <a:t> </a:t>
            </a:r>
            <a:r>
              <a:rPr sz="2400" b="1" spc="5" dirty="0" smtClean="0">
                <a:solidFill>
                  <a:srgbClr val="171514"/>
                </a:solidFill>
                <a:latin typeface="Microsoft Sans Serif"/>
                <a:cs typeface="Microsoft Sans Serif"/>
              </a:rPr>
              <a:t>Para</a:t>
            </a:r>
            <a:r>
              <a:rPr sz="2400" b="1"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uniones</a:t>
            </a:r>
            <a:r>
              <a:rPr sz="2400" b="1" dirty="0">
                <a:solidFill>
                  <a:srgbClr val="171514"/>
                </a:solidFill>
                <a:latin typeface="Microsoft Sans Serif"/>
                <a:cs typeface="Microsoft Sans Serif"/>
              </a:rPr>
              <a:t> </a:t>
            </a:r>
            <a:r>
              <a:rPr sz="2400" b="1" dirty="0" err="1">
                <a:solidFill>
                  <a:srgbClr val="171514"/>
                </a:solidFill>
                <a:latin typeface="Microsoft Sans Serif"/>
                <a:cs typeface="Microsoft Sans Serif"/>
              </a:rPr>
              <a:t>soldadas</a:t>
            </a:r>
            <a:r>
              <a:rPr sz="2400" b="1" dirty="0" smtClean="0">
                <a:solidFill>
                  <a:srgbClr val="171514"/>
                </a:solidFill>
                <a:latin typeface="Microsoft Sans Serif"/>
                <a:cs typeface="Microsoft Sans Serif"/>
              </a:rPr>
              <a:t>,</a:t>
            </a:r>
            <a:r>
              <a:rPr lang="es-ES" sz="2400" b="1" dirty="0" smtClean="0">
                <a:solidFill>
                  <a:srgbClr val="171514"/>
                </a:solidFill>
                <a:latin typeface="Microsoft Sans Serif"/>
                <a:cs typeface="Microsoft Sans Serif"/>
              </a:rPr>
              <a:t> </a:t>
            </a:r>
            <a:r>
              <a:rPr sz="2400" b="1" i="1" dirty="0" smtClean="0">
                <a:solidFill>
                  <a:srgbClr val="171514"/>
                </a:solidFill>
                <a:latin typeface="Arial"/>
                <a:cs typeface="Arial"/>
              </a:rPr>
              <a:t>C</a:t>
            </a:r>
            <a:r>
              <a:rPr sz="2400" b="1" dirty="0" smtClean="0">
                <a:solidFill>
                  <a:srgbClr val="171514"/>
                </a:solidFill>
                <a:latin typeface="Microsoft Sans Serif"/>
                <a:cs typeface="Microsoft Sans Serif"/>
              </a:rPr>
              <a:t>=9.11,</a:t>
            </a:r>
            <a:r>
              <a:rPr lang="es-ES" sz="2400" b="1" dirty="0" smtClean="0">
                <a:solidFill>
                  <a:srgbClr val="171514"/>
                </a:solidFill>
                <a:latin typeface="Microsoft Sans Serif"/>
                <a:cs typeface="Microsoft Sans Serif"/>
              </a:rPr>
              <a:t> </a:t>
            </a:r>
            <a:r>
              <a:rPr sz="2400" b="1" i="1" dirty="0" smtClean="0">
                <a:solidFill>
                  <a:srgbClr val="171514"/>
                </a:solidFill>
                <a:latin typeface="Arial"/>
                <a:cs typeface="Arial"/>
              </a:rPr>
              <a:t>k</a:t>
            </a:r>
            <a:r>
              <a:rPr sz="2400" b="1" dirty="0" smtClean="0">
                <a:solidFill>
                  <a:srgbClr val="171514"/>
                </a:solidFill>
                <a:latin typeface="Microsoft Sans Serif"/>
                <a:cs typeface="Microsoft Sans Serif"/>
              </a:rPr>
              <a:t>=217</a:t>
            </a:r>
            <a:r>
              <a:rPr sz="2400" b="1" dirty="0">
                <a:solidFill>
                  <a:srgbClr val="171514"/>
                </a:solidFill>
                <a:latin typeface="Microsoft Sans Serif"/>
                <a:cs typeface="Microsoft Sans Serif"/>
              </a:rPr>
              <a:t>,</a:t>
            </a:r>
            <a:endParaRPr sz="2400" b="1" dirty="0">
              <a:latin typeface="Microsoft Sans Serif"/>
              <a:cs typeface="Microsoft Sans Serif"/>
            </a:endParaRPr>
          </a:p>
          <a:p>
            <a:pPr algn="just">
              <a:spcBef>
                <a:spcPts val="30"/>
              </a:spcBef>
              <a:buAutoNum type="alphaLcParenBoth" startAt="2"/>
            </a:pPr>
            <a:endParaRPr sz="2400" dirty="0">
              <a:latin typeface="Microsoft Sans Serif"/>
              <a:cs typeface="Microsoft Sans Serif"/>
            </a:endParaRPr>
          </a:p>
          <a:p>
            <a:pPr algn="just">
              <a:spcBef>
                <a:spcPts val="5"/>
              </a:spcBef>
            </a:pPr>
            <a:r>
              <a:rPr sz="2400" i="1" spc="-25" dirty="0">
                <a:solidFill>
                  <a:srgbClr val="171514"/>
                </a:solidFill>
                <a:latin typeface="Arial"/>
                <a:cs typeface="Arial"/>
              </a:rPr>
              <a:t>A</a:t>
            </a:r>
            <a:r>
              <a:rPr sz="2400" spc="-15" dirty="0">
                <a:solidFill>
                  <a:srgbClr val="171514"/>
                </a:solidFill>
                <a:latin typeface="Microsoft Sans Serif"/>
                <a:cs typeface="Microsoft Sans Serif"/>
              </a:rPr>
              <a:t>=</a:t>
            </a:r>
            <a:r>
              <a:rPr sz="2400" spc="5" dirty="0">
                <a:solidFill>
                  <a:srgbClr val="171514"/>
                </a:solidFill>
                <a:latin typeface="Microsoft Sans Serif"/>
                <a:cs typeface="Microsoft Sans Serif"/>
              </a:rPr>
              <a:t>29,14</a:t>
            </a:r>
            <a:r>
              <a:rPr sz="2400" spc="-5" dirty="0">
                <a:solidFill>
                  <a:srgbClr val="171514"/>
                </a:solidFill>
                <a:latin typeface="Microsoft Sans Serif"/>
                <a:cs typeface="Microsoft Sans Serif"/>
              </a:rPr>
              <a:t> </a:t>
            </a:r>
            <a:r>
              <a:rPr sz="2400" spc="85" dirty="0" smtClean="0">
                <a:solidFill>
                  <a:srgbClr val="171514"/>
                </a:solidFill>
                <a:latin typeface="Microsoft Sans Serif"/>
                <a:cs typeface="Microsoft Sans Serif"/>
              </a:rPr>
              <a:t>mm</a:t>
            </a:r>
            <a:r>
              <a:rPr lang="es-ES" sz="2400" spc="85" dirty="0" smtClean="0">
                <a:solidFill>
                  <a:srgbClr val="171514"/>
                </a:solidFill>
                <a:latin typeface="Microsoft Sans Serif"/>
                <a:cs typeface="Microsoft Sans Serif"/>
              </a:rPr>
              <a:t>²</a:t>
            </a:r>
            <a:endParaRPr sz="2400" dirty="0">
              <a:latin typeface="Microsoft Sans Serif"/>
              <a:cs typeface="Microsoft Sans Serif"/>
            </a:endParaRPr>
          </a:p>
          <a:p>
            <a:pPr algn="just">
              <a:spcBef>
                <a:spcPts val="60"/>
              </a:spcBef>
            </a:pPr>
            <a:r>
              <a:rPr sz="2400" i="1" spc="10" dirty="0">
                <a:solidFill>
                  <a:srgbClr val="171514"/>
                </a:solidFill>
                <a:latin typeface="Arial"/>
                <a:cs typeface="Arial"/>
              </a:rPr>
              <a:t>A'</a:t>
            </a:r>
            <a:r>
              <a:rPr sz="2400" spc="10" dirty="0">
                <a:solidFill>
                  <a:srgbClr val="171514"/>
                </a:solidFill>
                <a:latin typeface="Microsoft Sans Serif"/>
                <a:cs typeface="Microsoft Sans Serif"/>
              </a:rPr>
              <a:t>=57,617cmil</a:t>
            </a:r>
            <a:endParaRPr sz="2400" dirty="0">
              <a:latin typeface="Microsoft Sans Serif"/>
              <a:cs typeface="Microsoft Sans Serif"/>
            </a:endParaRPr>
          </a:p>
          <a:p>
            <a:pPr algn="just">
              <a:spcBef>
                <a:spcPts val="160"/>
              </a:spcBef>
            </a:pPr>
            <a:r>
              <a:rPr sz="2400" spc="5" dirty="0">
                <a:solidFill>
                  <a:srgbClr val="171514"/>
                </a:solidFill>
                <a:latin typeface="Microsoft Sans Serif"/>
                <a:cs typeface="Microsoft Sans Serif"/>
              </a:rPr>
              <a:t>De</a:t>
            </a:r>
            <a:r>
              <a:rPr sz="2400" spc="-15" dirty="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tablas</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A1</a:t>
            </a:r>
            <a:r>
              <a:rPr sz="2400" spc="-1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A2</a:t>
            </a:r>
            <a:r>
              <a:rPr sz="2400" spc="-15" dirty="0">
                <a:solidFill>
                  <a:srgbClr val="171514"/>
                </a:solidFill>
                <a:latin typeface="Microsoft Sans Serif"/>
                <a:cs typeface="Microsoft Sans Serif"/>
              </a:rPr>
              <a:t> </a:t>
            </a:r>
            <a:r>
              <a:rPr sz="2400" spc="30" dirty="0">
                <a:solidFill>
                  <a:srgbClr val="171514"/>
                </a:solidFill>
                <a:latin typeface="Microsoft Sans Serif"/>
                <a:cs typeface="Microsoft Sans Serif"/>
              </a:rPr>
              <a:t>encontramos</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endParaRPr sz="2400" dirty="0">
              <a:latin typeface="Microsoft Sans Serif"/>
              <a:cs typeface="Microsoft Sans Serif"/>
            </a:endParaRPr>
          </a:p>
          <a:p>
            <a:pPr algn="just">
              <a:spcBef>
                <a:spcPts val="180"/>
              </a:spcBef>
            </a:pPr>
            <a:r>
              <a:rPr sz="2400" i="1" spc="10" dirty="0" smtClean="0">
                <a:solidFill>
                  <a:srgbClr val="171514"/>
                </a:solidFill>
                <a:latin typeface="Arial"/>
                <a:cs typeface="Arial"/>
              </a:rPr>
              <a:t>Amin</a:t>
            </a:r>
            <a:r>
              <a:rPr lang="es-ES" sz="2400" i="1" spc="10" dirty="0" smtClean="0">
                <a:solidFill>
                  <a:srgbClr val="171514"/>
                </a:solidFill>
                <a:latin typeface="Arial"/>
                <a:cs typeface="Arial"/>
              </a:rPr>
              <a:t> </a:t>
            </a:r>
            <a:r>
              <a:rPr sz="2400" spc="10" dirty="0" smtClean="0">
                <a:solidFill>
                  <a:srgbClr val="171514"/>
                </a:solidFill>
                <a:latin typeface="Microsoft Sans Serif"/>
                <a:cs typeface="Microsoft Sans Serif"/>
              </a:rPr>
              <a:t>=</a:t>
            </a:r>
            <a:r>
              <a:rPr sz="2400" spc="10" dirty="0">
                <a:solidFill>
                  <a:srgbClr val="171514"/>
                </a:solidFill>
                <a:latin typeface="Microsoft Sans Serif"/>
                <a:cs typeface="Microsoft Sans Serif"/>
              </a:rPr>
              <a:t>35</a:t>
            </a:r>
            <a:r>
              <a:rPr sz="2400" spc="-40" dirty="0">
                <a:solidFill>
                  <a:srgbClr val="171514"/>
                </a:solidFill>
                <a:latin typeface="Microsoft Sans Serif"/>
                <a:cs typeface="Microsoft Sans Serif"/>
              </a:rPr>
              <a:t> </a:t>
            </a:r>
            <a:r>
              <a:rPr sz="2400" spc="50" dirty="0" smtClean="0">
                <a:solidFill>
                  <a:srgbClr val="171514"/>
                </a:solidFill>
                <a:latin typeface="Microsoft Sans Serif"/>
                <a:cs typeface="Microsoft Sans Serif"/>
              </a:rPr>
              <a:t>mm</a:t>
            </a:r>
            <a:r>
              <a:rPr lang="es-ES" sz="2400" spc="50" dirty="0" smtClean="0">
                <a:solidFill>
                  <a:srgbClr val="171514"/>
                </a:solidFill>
                <a:latin typeface="Microsoft Sans Serif"/>
                <a:cs typeface="Microsoft Sans Serif"/>
              </a:rPr>
              <a:t>²</a:t>
            </a:r>
            <a:endParaRPr sz="2400" dirty="0">
              <a:latin typeface="Microsoft Sans Serif"/>
              <a:cs typeface="Microsoft Sans Serif"/>
            </a:endParaRPr>
          </a:p>
          <a:p>
            <a:pPr algn="just"/>
            <a:r>
              <a:rPr sz="2400" i="1" spc="-15" dirty="0" smtClean="0">
                <a:latin typeface="Arial"/>
                <a:cs typeface="Arial"/>
              </a:rPr>
              <a:t>A</a:t>
            </a:r>
            <a:r>
              <a:rPr lang="es-ES" sz="2400" i="1" spc="-15" dirty="0" smtClean="0">
                <a:latin typeface="Arial"/>
                <a:cs typeface="Arial"/>
              </a:rPr>
              <a:t>‘min </a:t>
            </a:r>
            <a:r>
              <a:rPr sz="2400" spc="-15" dirty="0" smtClean="0">
                <a:solidFill>
                  <a:srgbClr val="171514"/>
                </a:solidFill>
                <a:latin typeface="Microsoft Sans Serif"/>
                <a:cs typeface="Microsoft Sans Serif"/>
              </a:rPr>
              <a:t>=</a:t>
            </a:r>
            <a:r>
              <a:rPr sz="2400" spc="10" dirty="0" smtClean="0">
                <a:solidFill>
                  <a:srgbClr val="171514"/>
                </a:solidFill>
                <a:latin typeface="Microsoft Sans Serif"/>
                <a:cs typeface="Microsoft Sans Serif"/>
              </a:rPr>
              <a:t>N</a:t>
            </a:r>
            <a:r>
              <a:rPr sz="2400" spc="10" dirty="0">
                <a:solidFill>
                  <a:srgbClr val="171514"/>
                </a:solidFill>
                <a:latin typeface="Microsoft Sans Serif"/>
                <a:cs typeface="Microsoft Sans Serif"/>
              </a:rPr>
              <a:t>.</a:t>
            </a:r>
            <a:r>
              <a:rPr sz="2400" spc="2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2</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AWG</a:t>
            </a:r>
            <a:endParaRPr sz="2400" dirty="0">
              <a:latin typeface="Microsoft Sans Serif"/>
              <a:cs typeface="Microsoft Sans Serif"/>
            </a:endParaRPr>
          </a:p>
          <a:p>
            <a:pPr algn="just">
              <a:spcBef>
                <a:spcPts val="50"/>
              </a:spcBef>
            </a:pPr>
            <a:endParaRPr sz="2400" dirty="0">
              <a:latin typeface="Microsoft Sans Serif"/>
              <a:cs typeface="Microsoft Sans Serif"/>
            </a:endParaRPr>
          </a:p>
          <a:p>
            <a:pPr algn="just">
              <a:buAutoNum type="alphaLcParenBoth" startAt="3"/>
              <a:tabLst>
                <a:tab pos="501650" algn="l"/>
              </a:tabLst>
            </a:pPr>
            <a:r>
              <a:rPr lang="es-ES" sz="2400" b="1" spc="5" dirty="0" smtClean="0">
                <a:solidFill>
                  <a:srgbClr val="171514"/>
                </a:solidFill>
                <a:latin typeface="Microsoft Sans Serif"/>
                <a:cs typeface="Microsoft Sans Serif"/>
              </a:rPr>
              <a:t> </a:t>
            </a:r>
            <a:r>
              <a:rPr sz="2400" b="1" spc="5" dirty="0" smtClean="0">
                <a:solidFill>
                  <a:srgbClr val="171514"/>
                </a:solidFill>
                <a:latin typeface="Microsoft Sans Serif"/>
                <a:cs typeface="Microsoft Sans Serif"/>
              </a:rPr>
              <a:t>Para</a:t>
            </a:r>
            <a:r>
              <a:rPr sz="2400" b="1" spc="-15" dirty="0" smtClean="0">
                <a:solidFill>
                  <a:srgbClr val="171514"/>
                </a:solidFill>
                <a:latin typeface="Microsoft Sans Serif"/>
                <a:cs typeface="Microsoft Sans Serif"/>
              </a:rPr>
              <a:t> </a:t>
            </a:r>
            <a:r>
              <a:rPr sz="2400" b="1" spc="30" dirty="0">
                <a:solidFill>
                  <a:srgbClr val="171514"/>
                </a:solidFill>
                <a:latin typeface="Microsoft Sans Serif"/>
                <a:cs typeface="Microsoft Sans Serif"/>
              </a:rPr>
              <a:t>juntas</a:t>
            </a:r>
            <a:r>
              <a:rPr sz="2400" b="1" spc="-10"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comprimidas</a:t>
            </a:r>
            <a:r>
              <a:rPr sz="2400" b="1" spc="-15"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spc="-10" dirty="0">
                <a:solidFill>
                  <a:srgbClr val="171514"/>
                </a:solidFill>
                <a:latin typeface="Microsoft Sans Serif"/>
                <a:cs typeface="Microsoft Sans Serif"/>
              </a:rPr>
              <a:t> </a:t>
            </a:r>
            <a:r>
              <a:rPr sz="2400" b="1" spc="10" dirty="0" err="1">
                <a:solidFill>
                  <a:srgbClr val="171514"/>
                </a:solidFill>
                <a:latin typeface="Microsoft Sans Serif"/>
                <a:cs typeface="Microsoft Sans Serif"/>
              </a:rPr>
              <a:t>exotérmicas</a:t>
            </a:r>
            <a:r>
              <a:rPr sz="2400" b="1" spc="10" dirty="0" smtClean="0">
                <a:solidFill>
                  <a:srgbClr val="171514"/>
                </a:solidFill>
                <a:latin typeface="Microsoft Sans Serif"/>
                <a:cs typeface="Microsoft Sans Serif"/>
              </a:rPr>
              <a:t>,</a:t>
            </a:r>
            <a:r>
              <a:rPr lang="es-ES" sz="2400" b="1" spc="10" dirty="0" smtClean="0">
                <a:solidFill>
                  <a:srgbClr val="171514"/>
                </a:solidFill>
                <a:latin typeface="Microsoft Sans Serif"/>
                <a:cs typeface="Microsoft Sans Serif"/>
              </a:rPr>
              <a:t> </a:t>
            </a:r>
            <a:r>
              <a:rPr sz="2400" b="1" i="1" spc="10" dirty="0" smtClean="0">
                <a:solidFill>
                  <a:srgbClr val="171514"/>
                </a:solidFill>
                <a:latin typeface="Arial"/>
                <a:cs typeface="Arial"/>
              </a:rPr>
              <a:t>C</a:t>
            </a:r>
            <a:r>
              <a:rPr sz="2400" b="1" spc="10" dirty="0" smtClean="0">
                <a:solidFill>
                  <a:srgbClr val="171514"/>
                </a:solidFill>
                <a:latin typeface="Microsoft Sans Serif"/>
                <a:cs typeface="Microsoft Sans Serif"/>
              </a:rPr>
              <a:t>=6.96,</a:t>
            </a:r>
            <a:r>
              <a:rPr lang="es-ES" sz="2400" b="1" spc="10" dirty="0" smtClean="0">
                <a:solidFill>
                  <a:srgbClr val="171514"/>
                </a:solidFill>
                <a:latin typeface="Microsoft Sans Serif"/>
                <a:cs typeface="Microsoft Sans Serif"/>
              </a:rPr>
              <a:t> </a:t>
            </a:r>
            <a:r>
              <a:rPr sz="2400" b="1" i="1" spc="10" dirty="0" smtClean="0">
                <a:solidFill>
                  <a:srgbClr val="171514"/>
                </a:solidFill>
                <a:latin typeface="Arial"/>
                <a:cs typeface="Arial"/>
              </a:rPr>
              <a:t>k</a:t>
            </a:r>
            <a:r>
              <a:rPr sz="2400" b="1" spc="10" dirty="0" smtClean="0">
                <a:solidFill>
                  <a:srgbClr val="171514"/>
                </a:solidFill>
                <a:latin typeface="Microsoft Sans Serif"/>
                <a:cs typeface="Microsoft Sans Serif"/>
              </a:rPr>
              <a:t>=284</a:t>
            </a:r>
            <a:r>
              <a:rPr sz="2400" b="1" spc="10" dirty="0">
                <a:solidFill>
                  <a:srgbClr val="171514"/>
                </a:solidFill>
                <a:latin typeface="Microsoft Sans Serif"/>
                <a:cs typeface="Microsoft Sans Serif"/>
              </a:rPr>
              <a:t>,</a:t>
            </a:r>
            <a:endParaRPr sz="2400" b="1" dirty="0">
              <a:latin typeface="Microsoft Sans Serif"/>
              <a:cs typeface="Microsoft Sans Serif"/>
            </a:endParaRPr>
          </a:p>
          <a:p>
            <a:pPr algn="just">
              <a:spcBef>
                <a:spcPts val="15"/>
              </a:spcBef>
            </a:pPr>
            <a:endParaRPr sz="2400" dirty="0">
              <a:latin typeface="Microsoft Sans Serif"/>
              <a:cs typeface="Microsoft Sans Serif"/>
            </a:endParaRPr>
          </a:p>
          <a:p>
            <a:pPr algn="just"/>
            <a:r>
              <a:rPr sz="2400" i="1" spc="-5" dirty="0" smtClean="0">
                <a:solidFill>
                  <a:srgbClr val="171514"/>
                </a:solidFill>
                <a:latin typeface="Arial"/>
                <a:cs typeface="Arial"/>
              </a:rPr>
              <a:t>A</a:t>
            </a:r>
            <a:r>
              <a:rPr lang="es-ES" sz="2400" i="1" spc="-5" dirty="0" smtClean="0">
                <a:solidFill>
                  <a:srgbClr val="171514"/>
                </a:solidFill>
                <a:latin typeface="Arial"/>
                <a:cs typeface="Arial"/>
              </a:rPr>
              <a:t> </a:t>
            </a:r>
            <a:r>
              <a:rPr sz="2400" spc="-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22,7</a:t>
            </a:r>
            <a:r>
              <a:rPr sz="2400" spc="-40" dirty="0" smtClean="0">
                <a:solidFill>
                  <a:srgbClr val="171514"/>
                </a:solidFill>
                <a:latin typeface="Microsoft Sans Serif"/>
                <a:cs typeface="Microsoft Sans Serif"/>
              </a:rPr>
              <a:t> </a:t>
            </a:r>
            <a:r>
              <a:rPr sz="2400" spc="60" dirty="0" smtClean="0">
                <a:solidFill>
                  <a:srgbClr val="171514"/>
                </a:solidFill>
                <a:latin typeface="Microsoft Sans Serif"/>
                <a:cs typeface="Microsoft Sans Serif"/>
              </a:rPr>
              <a:t>mm</a:t>
            </a:r>
            <a:r>
              <a:rPr lang="es-ES" sz="2400" spc="60" dirty="0" smtClean="0">
                <a:solidFill>
                  <a:srgbClr val="171514"/>
                </a:solidFill>
                <a:latin typeface="Microsoft Sans Serif"/>
                <a:cs typeface="Microsoft Sans Serif"/>
              </a:rPr>
              <a:t>²</a:t>
            </a:r>
            <a:endParaRPr sz="2400" dirty="0">
              <a:latin typeface="Microsoft Sans Serif"/>
              <a:cs typeface="Microsoft Sans Serif"/>
            </a:endParaRPr>
          </a:p>
          <a:p>
            <a:pPr algn="just">
              <a:spcBef>
                <a:spcPts val="60"/>
              </a:spcBef>
            </a:pPr>
            <a:r>
              <a:rPr sz="2400" i="1" spc="5" dirty="0">
                <a:solidFill>
                  <a:srgbClr val="171514"/>
                </a:solidFill>
                <a:latin typeface="Arial"/>
                <a:cs typeface="Arial"/>
              </a:rPr>
              <a:t>A</a:t>
            </a:r>
            <a:r>
              <a:rPr sz="2400" i="1" spc="5" dirty="0" smtClean="0">
                <a:solidFill>
                  <a:srgbClr val="171514"/>
                </a:solidFill>
                <a:latin typeface="Arial"/>
                <a:cs typeface="Arial"/>
              </a:rPr>
              <a:t>'</a:t>
            </a:r>
            <a:r>
              <a:rPr lang="es-ES" sz="2400" i="1" spc="5" dirty="0" smtClean="0">
                <a:solidFill>
                  <a:srgbClr val="171514"/>
                </a:solidFill>
                <a:latin typeface="Arial"/>
                <a:cs typeface="Arial"/>
              </a:rPr>
              <a:t> </a:t>
            </a:r>
            <a:r>
              <a:rPr sz="2400" spc="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44,019</a:t>
            </a:r>
            <a:r>
              <a:rPr sz="2400" spc="-4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cmil</a:t>
            </a:r>
            <a:endParaRPr lang="es-ES" sz="2400" spc="30" dirty="0" smtClean="0">
              <a:solidFill>
                <a:srgbClr val="171514"/>
              </a:solidFill>
              <a:latin typeface="Microsoft Sans Serif"/>
              <a:cs typeface="Microsoft Sans Serif"/>
            </a:endParaRPr>
          </a:p>
          <a:p>
            <a:pPr algn="just">
              <a:spcBef>
                <a:spcPts val="60"/>
              </a:spcBef>
            </a:pPr>
            <a:endParaRPr lang="es-ES" sz="2400" spc="30" dirty="0">
              <a:solidFill>
                <a:srgbClr val="171514"/>
              </a:solidFill>
              <a:latin typeface="Microsoft Sans Serif"/>
              <a:cs typeface="Microsoft Sans Serif"/>
            </a:endParaRPr>
          </a:p>
          <a:p>
            <a:pPr algn="just">
              <a:spcBef>
                <a:spcPts val="100"/>
              </a:spcBef>
            </a:pPr>
            <a:r>
              <a:rPr lang="es-ES" sz="2400" spc="5" dirty="0" smtClean="0">
                <a:solidFill>
                  <a:srgbClr val="171514"/>
                </a:solidFill>
                <a:latin typeface="Microsoft Sans Serif"/>
                <a:cs typeface="Microsoft Sans Serif"/>
              </a:rPr>
              <a:t>De</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tablas</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A1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A2</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encontramos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endParaRPr lang="es-ES" sz="2400" dirty="0" smtClean="0">
              <a:latin typeface="Microsoft Sans Serif"/>
              <a:cs typeface="Microsoft Sans Serif"/>
            </a:endParaRPr>
          </a:p>
          <a:p>
            <a:pPr algn="just">
              <a:spcBef>
                <a:spcPts val="20"/>
              </a:spcBef>
            </a:pPr>
            <a:endParaRPr lang="es-ES" sz="2400" dirty="0" smtClean="0">
              <a:latin typeface="Microsoft Sans Serif"/>
              <a:cs typeface="Microsoft Sans Serif"/>
            </a:endParaRPr>
          </a:p>
          <a:p>
            <a:pPr algn="just">
              <a:spcBef>
                <a:spcPts val="5"/>
              </a:spcBef>
            </a:pPr>
            <a:r>
              <a:rPr lang="es-ES" sz="2400" b="1" i="1" spc="15" dirty="0" err="1" smtClean="0">
                <a:solidFill>
                  <a:srgbClr val="171514"/>
                </a:solidFill>
                <a:latin typeface="Arial"/>
                <a:cs typeface="Arial"/>
              </a:rPr>
              <a:t>Ami</a:t>
            </a:r>
            <a:r>
              <a:rPr lang="es-ES" sz="2400" b="1" spc="15" dirty="0" smtClean="0">
                <a:solidFill>
                  <a:srgbClr val="171514"/>
                </a:solidFill>
                <a:latin typeface="Microsoft Sans Serif"/>
                <a:cs typeface="Microsoft Sans Serif"/>
              </a:rPr>
              <a:t>=</a:t>
            </a:r>
            <a:r>
              <a:rPr lang="es-ES" sz="2400" b="1" spc="-30"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25</a:t>
            </a:r>
            <a:r>
              <a:rPr lang="es-ES" sz="2400" b="1" spc="-25" dirty="0" smtClean="0">
                <a:solidFill>
                  <a:srgbClr val="171514"/>
                </a:solidFill>
                <a:latin typeface="Microsoft Sans Serif"/>
                <a:cs typeface="Microsoft Sans Serif"/>
              </a:rPr>
              <a:t> </a:t>
            </a:r>
            <a:r>
              <a:rPr lang="es-ES" sz="2400" b="1" spc="50" dirty="0" smtClean="0">
                <a:solidFill>
                  <a:srgbClr val="171514"/>
                </a:solidFill>
                <a:latin typeface="Microsoft Sans Serif"/>
                <a:cs typeface="Microsoft Sans Serif"/>
              </a:rPr>
              <a:t>mm2</a:t>
            </a:r>
            <a:endParaRPr lang="es-ES" sz="2400" b="1" dirty="0" smtClean="0">
              <a:latin typeface="Microsoft Sans Serif"/>
              <a:cs typeface="Microsoft Sans Serif"/>
            </a:endParaRPr>
          </a:p>
          <a:p>
            <a:pPr algn="just">
              <a:spcBef>
                <a:spcPts val="90"/>
              </a:spcBef>
            </a:pPr>
            <a:r>
              <a:rPr lang="es-ES" sz="2400" b="1" i="1" spc="-10" dirty="0" err="1" smtClean="0">
                <a:latin typeface="Arial"/>
                <a:cs typeface="Arial"/>
              </a:rPr>
              <a:t>A’</a:t>
            </a:r>
            <a:r>
              <a:rPr lang="es-ES" sz="2400" b="1" i="1" spc="20" dirty="0" err="1" smtClean="0">
                <a:latin typeface="Arial"/>
                <a:cs typeface="Arial"/>
              </a:rPr>
              <a:t>mi</a:t>
            </a:r>
            <a:r>
              <a:rPr lang="es-ES" sz="2400" b="1" spc="-15" dirty="0" smtClean="0">
                <a:solidFill>
                  <a:srgbClr val="171514"/>
                </a:solidFill>
                <a:latin typeface="Microsoft Sans Serif"/>
                <a:cs typeface="Microsoft Sans Serif"/>
              </a:rPr>
              <a:t>=</a:t>
            </a:r>
            <a:r>
              <a:rPr lang="es-ES" sz="2400" b="1" spc="20" dirty="0" smtClean="0">
                <a:solidFill>
                  <a:srgbClr val="171514"/>
                </a:solidFill>
                <a:latin typeface="Microsoft Sans Serif"/>
                <a:cs typeface="Microsoft Sans Serif"/>
              </a:rPr>
              <a:t>Nº</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3</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AWG</a:t>
            </a:r>
            <a:endParaRPr lang="es-ES" sz="2400" b="1" dirty="0" smtClean="0">
              <a:latin typeface="Microsoft Sans Serif"/>
              <a:cs typeface="Microsoft Sans Serif"/>
            </a:endParaRPr>
          </a:p>
          <a:p>
            <a:pPr algn="just">
              <a:spcBef>
                <a:spcPts val="25"/>
              </a:spcBef>
            </a:pPr>
            <a:endParaRPr lang="es-ES" sz="2400" dirty="0" smtClean="0">
              <a:latin typeface="Microsoft Sans Serif"/>
              <a:cs typeface="Microsoft Sans Serif"/>
            </a:endParaRPr>
          </a:p>
          <a:p>
            <a:pPr marR="186690" algn="just"/>
            <a:r>
              <a:rPr lang="es-ES" sz="2400" spc="-45" dirty="0" smtClean="0">
                <a:solidFill>
                  <a:srgbClr val="171514"/>
                </a:solidFill>
                <a:latin typeface="Microsoft Sans Serif"/>
                <a:cs typeface="Microsoft Sans Serif"/>
              </a:rPr>
              <a:t>Es </a:t>
            </a:r>
            <a:r>
              <a:rPr lang="es-ES" sz="2400" spc="20" dirty="0" smtClean="0">
                <a:solidFill>
                  <a:srgbClr val="171514"/>
                </a:solidFill>
                <a:latin typeface="Microsoft Sans Serif"/>
                <a:cs typeface="Microsoft Sans Serif"/>
              </a:rPr>
              <a:t>evidente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partir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este </a:t>
            </a:r>
            <a:r>
              <a:rPr lang="es-ES" sz="2400" spc="25" dirty="0" smtClean="0">
                <a:solidFill>
                  <a:srgbClr val="171514"/>
                </a:solidFill>
                <a:latin typeface="Microsoft Sans Serif"/>
                <a:cs typeface="Microsoft Sans Serif"/>
              </a:rPr>
              <a:t>ejemplo que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soldadura </a:t>
            </a:r>
            <a:r>
              <a:rPr lang="es-ES" sz="2400" spc="40" dirty="0" smtClean="0">
                <a:solidFill>
                  <a:srgbClr val="171514"/>
                </a:solidFill>
                <a:latin typeface="Microsoft Sans Serif"/>
                <a:cs typeface="Microsoft Sans Serif"/>
              </a:rPr>
              <a:t>por </a:t>
            </a:r>
            <a:r>
              <a:rPr lang="es-ES" sz="2400" spc="25" dirty="0" smtClean="0">
                <a:solidFill>
                  <a:srgbClr val="171514"/>
                </a:solidFill>
                <a:latin typeface="Microsoft Sans Serif"/>
                <a:cs typeface="Microsoft Sans Serif"/>
              </a:rPr>
              <a:t>compresión </a:t>
            </a:r>
            <a:r>
              <a:rPr lang="es-ES" sz="2400" spc="5" dirty="0" smtClean="0">
                <a:solidFill>
                  <a:srgbClr val="171514"/>
                </a:solidFill>
                <a:latin typeface="Microsoft Sans Serif"/>
                <a:cs typeface="Microsoft Sans Serif"/>
              </a:rPr>
              <a:t>y </a:t>
            </a:r>
            <a:r>
              <a:rPr lang="es-ES" sz="2400" spc="20" dirty="0" smtClean="0">
                <a:solidFill>
                  <a:srgbClr val="171514"/>
                </a:solidFill>
                <a:latin typeface="Microsoft Sans Serif"/>
                <a:cs typeface="Microsoft Sans Serif"/>
              </a:rPr>
              <a:t>exotérmica </a:t>
            </a:r>
            <a:r>
              <a:rPr lang="es-ES" sz="2400" spc="25" dirty="0" smtClean="0">
                <a:solidFill>
                  <a:srgbClr val="171514"/>
                </a:solidFill>
                <a:latin typeface="Microsoft Sans Serif"/>
                <a:cs typeface="Microsoft Sans Serif"/>
              </a:rPr>
              <a:t>dan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mejor </a:t>
            </a:r>
            <a:r>
              <a:rPr lang="es-ES" sz="2400" spc="35" dirty="0" smtClean="0">
                <a:solidFill>
                  <a:srgbClr val="171514"/>
                </a:solidFill>
                <a:latin typeface="Microsoft Sans Serif"/>
                <a:cs typeface="Microsoft Sans Serif"/>
              </a:rPr>
              <a:t>tipo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unión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ya </a:t>
            </a:r>
            <a:r>
              <a:rPr lang="es-ES" sz="2400" spc="2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sección</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transversal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dichas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uniones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50%</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menor</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uniones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mecánicas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30%</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menor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uniones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soldadas.</a:t>
            </a:r>
            <a:endParaRPr lang="es-ES" sz="2400" dirty="0" smtClean="0">
              <a:latin typeface="Microsoft Sans Serif"/>
              <a:cs typeface="Microsoft Sans Serif"/>
            </a:endParaRPr>
          </a:p>
          <a:p>
            <a:pPr algn="just">
              <a:spcBef>
                <a:spcPts val="60"/>
              </a:spcBef>
            </a:pPr>
            <a:endParaRPr sz="2400" dirty="0">
              <a:latin typeface="Microsoft Sans Serif"/>
              <a:cs typeface="Microsoft Sans Serif"/>
            </a:endParaRPr>
          </a:p>
        </p:txBody>
      </p:sp>
    </p:spTree>
    <p:extLst>
      <p:ext uri="{BB962C8B-B14F-4D97-AF65-F5344CB8AC3E}">
        <p14:creationId xmlns:p14="http://schemas.microsoft.com/office/powerpoint/2010/main" val="155927611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0" name="object 40"/>
          <p:cNvSpPr txBox="1"/>
          <p:nvPr/>
        </p:nvSpPr>
        <p:spPr>
          <a:xfrm>
            <a:off x="327025" y="174625"/>
            <a:ext cx="14401800" cy="8889613"/>
          </a:xfrm>
          <a:prstGeom prst="rect">
            <a:avLst/>
          </a:prstGeom>
        </p:spPr>
        <p:txBody>
          <a:bodyPr vert="horz" wrap="square" lIns="0" tIns="12700" rIns="0" bIns="0" rtlCol="0">
            <a:spAutoFit/>
          </a:bodyPr>
          <a:lstStyle/>
          <a:p>
            <a:pPr marL="12700" algn="just"/>
            <a:r>
              <a:rPr sz="2400" b="1" spc="10" dirty="0" smtClean="0">
                <a:solidFill>
                  <a:srgbClr val="171514"/>
                </a:solidFill>
                <a:latin typeface="Arial"/>
                <a:cs typeface="Arial"/>
              </a:rPr>
              <a:t>5.2.4.2</a:t>
            </a:r>
            <a:r>
              <a:rPr sz="2400" b="1" spc="-40" dirty="0" smtClean="0">
                <a:solidFill>
                  <a:srgbClr val="171514"/>
                </a:solidFill>
                <a:latin typeface="Arial"/>
                <a:cs typeface="Arial"/>
              </a:rPr>
              <a:t> </a:t>
            </a:r>
            <a:r>
              <a:rPr sz="2400" b="1" spc="15" dirty="0" err="1">
                <a:solidFill>
                  <a:srgbClr val="171514"/>
                </a:solidFill>
                <a:latin typeface="Arial"/>
                <a:cs typeface="Arial"/>
              </a:rPr>
              <a:t>Funda</a:t>
            </a:r>
            <a:r>
              <a:rPr sz="2400" b="1" spc="-40" dirty="0">
                <a:solidFill>
                  <a:srgbClr val="171514"/>
                </a:solidFill>
                <a:latin typeface="Arial"/>
                <a:cs typeface="Arial"/>
              </a:rPr>
              <a:t> </a:t>
            </a:r>
            <a:r>
              <a:rPr sz="2400" b="1" spc="35" dirty="0" err="1" smtClean="0">
                <a:solidFill>
                  <a:srgbClr val="171514"/>
                </a:solidFill>
                <a:latin typeface="Arial"/>
                <a:cs typeface="Arial"/>
              </a:rPr>
              <a:t>protectora</a:t>
            </a:r>
            <a:endParaRPr lang="es-ES" sz="2400" b="1" spc="35" dirty="0" smtClean="0">
              <a:solidFill>
                <a:srgbClr val="171514"/>
              </a:solidFill>
              <a:latin typeface="Arial"/>
              <a:cs typeface="Arial"/>
            </a:endParaRPr>
          </a:p>
          <a:p>
            <a:pPr marL="12700" algn="just"/>
            <a:endParaRPr sz="2400" dirty="0">
              <a:latin typeface="Arial"/>
              <a:cs typeface="Arial"/>
            </a:endParaRPr>
          </a:p>
          <a:p>
            <a:pPr marL="12700" marR="5080" algn="just">
              <a:spcBef>
                <a:spcPts val="120"/>
              </a:spcBef>
            </a:pPr>
            <a:r>
              <a:rPr sz="2400" spc="-1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algunas instalaciones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necesario </a:t>
            </a:r>
            <a:r>
              <a:rPr sz="2400" spc="25" dirty="0">
                <a:solidFill>
                  <a:srgbClr val="171514"/>
                </a:solidFill>
                <a:latin typeface="Microsoft Sans Serif"/>
                <a:cs typeface="Microsoft Sans Serif"/>
              </a:rPr>
              <a:t>proteger </a:t>
            </a:r>
            <a:r>
              <a:rPr sz="2400" spc="15" dirty="0">
                <a:solidFill>
                  <a:srgbClr val="171514"/>
                </a:solidFill>
                <a:latin typeface="Microsoft Sans Serif"/>
                <a:cs typeface="Microsoft Sans Serif"/>
              </a:rPr>
              <a:t>partes de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trayectoria del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de puesta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de daños </a:t>
            </a:r>
            <a:r>
              <a:rPr sz="2400" spc="10" dirty="0">
                <a:solidFill>
                  <a:srgbClr val="171514"/>
                </a:solidFill>
                <a:latin typeface="Microsoft Sans Serif"/>
                <a:cs typeface="Microsoft Sans Serif"/>
              </a:rPr>
              <a:t>mecánicos </a:t>
            </a:r>
            <a:r>
              <a:rPr sz="2400" dirty="0">
                <a:solidFill>
                  <a:srgbClr val="171514"/>
                </a:solidFill>
                <a:latin typeface="Microsoft Sans Serif"/>
                <a:cs typeface="Microsoft Sans Serif"/>
              </a:rPr>
              <a:t>a </a:t>
            </a:r>
            <a:r>
              <a:rPr sz="2400" spc="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que </a:t>
            </a:r>
            <a:r>
              <a:rPr sz="2400" spc="20" dirty="0" err="1" smtClean="0">
                <a:solidFill>
                  <a:srgbClr val="171514"/>
                </a:solidFill>
                <a:latin typeface="Microsoft Sans Serif"/>
                <a:cs typeface="Microsoft Sans Serif"/>
              </a:rPr>
              <a:t>podría</a:t>
            </a:r>
            <a:r>
              <a:rPr lang="es-ES" sz="2400" spc="2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estar</a:t>
            </a:r>
            <a:r>
              <a:rPr sz="2400" spc="1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expuesto </a:t>
            </a:r>
            <a:r>
              <a:rPr sz="2400" spc="5" dirty="0">
                <a:solidFill>
                  <a:srgbClr val="171514"/>
                </a:solidFill>
                <a:latin typeface="Microsoft Sans Serif"/>
                <a:cs typeface="Microsoft Sans Serif"/>
              </a:rPr>
              <a:t>el </a:t>
            </a:r>
            <a:r>
              <a:rPr sz="2400" spc="15"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En </a:t>
            </a:r>
            <a:r>
              <a:rPr sz="2400" spc="5" dirty="0">
                <a:solidFill>
                  <a:srgbClr val="171514"/>
                </a:solidFill>
                <a:latin typeface="Microsoft Sans Serif"/>
                <a:cs typeface="Microsoft Sans Serif"/>
              </a:rPr>
              <a:t>estos </a:t>
            </a:r>
            <a:r>
              <a:rPr sz="2400" spc="-5" dirty="0">
                <a:solidFill>
                  <a:srgbClr val="171514"/>
                </a:solidFill>
                <a:latin typeface="Microsoft Sans Serif"/>
                <a:cs typeface="Microsoft Sans Serif"/>
              </a:rPr>
              <a:t>casos </a:t>
            </a:r>
            <a:r>
              <a:rPr sz="2400" spc="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conductor </a:t>
            </a:r>
            <a:r>
              <a:rPr sz="2400" spc="-5" dirty="0">
                <a:solidFill>
                  <a:srgbClr val="171514"/>
                </a:solidFill>
                <a:latin typeface="Microsoft Sans Serif"/>
                <a:cs typeface="Microsoft Sans Serif"/>
              </a:rPr>
              <a:t>se </a:t>
            </a:r>
            <a:r>
              <a:rPr sz="2400" spc="5" dirty="0">
                <a:solidFill>
                  <a:srgbClr val="171514"/>
                </a:solidFill>
                <a:latin typeface="Microsoft Sans Serif"/>
                <a:cs typeface="Microsoft Sans Serif"/>
              </a:rPr>
              <a:t>coloca </a:t>
            </a:r>
            <a:r>
              <a:rPr sz="2400" spc="25" dirty="0">
                <a:solidFill>
                  <a:srgbClr val="171514"/>
                </a:solidFill>
                <a:latin typeface="Microsoft Sans Serif"/>
                <a:cs typeface="Microsoft Sans Serif"/>
              </a:rPr>
              <a:t>dentro </a:t>
            </a:r>
            <a:r>
              <a:rPr sz="2400" spc="1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una </a:t>
            </a:r>
            <a:r>
              <a:rPr sz="2400" spc="25" dirty="0">
                <a:solidFill>
                  <a:srgbClr val="171514"/>
                </a:solidFill>
                <a:latin typeface="Microsoft Sans Serif"/>
                <a:cs typeface="Microsoft Sans Serif"/>
              </a:rPr>
              <a:t>funda </a:t>
            </a:r>
            <a:r>
              <a:rPr sz="2400" spc="20" dirty="0">
                <a:solidFill>
                  <a:srgbClr val="171514"/>
                </a:solidFill>
                <a:latin typeface="Microsoft Sans Serif"/>
                <a:cs typeface="Microsoft Sans Serif"/>
              </a:rPr>
              <a:t>protectora que </a:t>
            </a:r>
            <a:r>
              <a:rPr sz="2400" spc="15" dirty="0">
                <a:solidFill>
                  <a:srgbClr val="171514"/>
                </a:solidFill>
                <a:latin typeface="Microsoft Sans Serif"/>
                <a:cs typeface="Microsoft Sans Serif"/>
              </a:rPr>
              <a:t>en </a:t>
            </a:r>
            <a:r>
              <a:rPr sz="2400" spc="5" dirty="0">
                <a:solidFill>
                  <a:srgbClr val="171514"/>
                </a:solidFill>
                <a:latin typeface="Microsoft Sans Serif"/>
                <a:cs typeface="Microsoft Sans Serif"/>
              </a:rPr>
              <a:t>ocasiones </a:t>
            </a:r>
            <a:r>
              <a:rPr sz="2400" spc="15" dirty="0">
                <a:solidFill>
                  <a:srgbClr val="171514"/>
                </a:solidFill>
                <a:latin typeface="Microsoft Sans Serif"/>
                <a:cs typeface="Microsoft Sans Serif"/>
              </a:rPr>
              <a:t>tiene </a:t>
            </a:r>
            <a:r>
              <a:rPr sz="2400" spc="2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ser </a:t>
            </a:r>
            <a:r>
              <a:rPr sz="2400" spc="10" dirty="0" err="1">
                <a:solidFill>
                  <a:srgbClr val="171514"/>
                </a:solidFill>
                <a:latin typeface="Microsoft Sans Serif"/>
                <a:cs typeface="Microsoft Sans Serif"/>
              </a:rPr>
              <a:t>metálica</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Para </a:t>
            </a:r>
            <a:r>
              <a:rPr sz="2400" spc="5" dirty="0">
                <a:solidFill>
                  <a:srgbClr val="171514"/>
                </a:solidFill>
                <a:latin typeface="Microsoft Sans Serif"/>
                <a:cs typeface="Microsoft Sans Serif"/>
              </a:rPr>
              <a:t>estos </a:t>
            </a:r>
            <a:r>
              <a:rPr sz="2400" spc="15" dirty="0">
                <a:solidFill>
                  <a:srgbClr val="171514"/>
                </a:solidFill>
                <a:latin typeface="Microsoft Sans Serif"/>
                <a:cs typeface="Microsoft Sans Serif"/>
              </a:rPr>
              <a:t>tipos, </a:t>
            </a:r>
            <a:r>
              <a:rPr sz="2400" spc="5" dirty="0">
                <a:solidFill>
                  <a:srgbClr val="171514"/>
                </a:solidFill>
                <a:latin typeface="Microsoft Sans Serif"/>
                <a:cs typeface="Microsoft Sans Serif"/>
              </a:rPr>
              <a:t>el </a:t>
            </a:r>
            <a:r>
              <a:rPr sz="2400" spc="25" dirty="0">
                <a:solidFill>
                  <a:srgbClr val="171514"/>
                </a:solidFill>
                <a:latin typeface="Microsoft Sans Serif"/>
                <a:cs typeface="Microsoft Sans Serif"/>
              </a:rPr>
              <a:t>manguito </a:t>
            </a:r>
            <a:r>
              <a:rPr sz="2400" spc="15" dirty="0">
                <a:solidFill>
                  <a:srgbClr val="171514"/>
                </a:solidFill>
                <a:latin typeface="Microsoft Sans Serif"/>
                <a:cs typeface="Microsoft Sans Serif"/>
              </a:rPr>
              <a:t>debe estar conectado </a:t>
            </a:r>
            <a:r>
              <a:rPr sz="2400" spc="5" dirty="0">
                <a:solidFill>
                  <a:srgbClr val="171514"/>
                </a:solidFill>
                <a:latin typeface="Microsoft Sans Serif"/>
                <a:cs typeface="Microsoft Sans Serif"/>
              </a:rPr>
              <a:t>al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en ambos extremos, </a:t>
            </a:r>
            <a:r>
              <a:rPr sz="2400" spc="20" dirty="0">
                <a:solidFill>
                  <a:srgbClr val="171514"/>
                </a:solidFill>
                <a:latin typeface="Microsoft Sans Serif"/>
                <a:cs typeface="Microsoft Sans Serif"/>
              </a:rPr>
              <a:t>como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muestra </a:t>
            </a:r>
            <a:r>
              <a:rPr sz="2400" spc="15" dirty="0">
                <a:solidFill>
                  <a:srgbClr val="171514"/>
                </a:solidFill>
                <a:latin typeface="Microsoft Sans Serif"/>
                <a:cs typeface="Microsoft Sans Serif"/>
              </a:rPr>
              <a:t>en </a:t>
            </a:r>
            <a:r>
              <a:rPr sz="2400" spc="5" dirty="0">
                <a:solidFill>
                  <a:srgbClr val="171514"/>
                </a:solidFill>
                <a:latin typeface="Microsoft Sans Serif"/>
                <a:cs typeface="Microsoft Sans Serif"/>
              </a:rPr>
              <a:t>la </a:t>
            </a:r>
            <a:r>
              <a:rPr sz="2400" spc="10" dirty="0">
                <a:solidFill>
                  <a:srgbClr val="171514"/>
                </a:solidFill>
                <a:latin typeface="Microsoft Sans Serif"/>
                <a:cs typeface="Microsoft Sans Serif"/>
              </a:rPr>
              <a:t>Figura </a:t>
            </a:r>
            <a:r>
              <a:rPr sz="2400" dirty="0">
                <a:solidFill>
                  <a:srgbClr val="171514"/>
                </a:solidFill>
                <a:latin typeface="Microsoft Sans Serif"/>
                <a:cs typeface="Microsoft Sans Serif"/>
              </a:rPr>
              <a:t>5.13.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razón de </a:t>
            </a:r>
            <a:r>
              <a:rPr sz="2400" spc="10" dirty="0" err="1">
                <a:solidFill>
                  <a:srgbClr val="171514"/>
                </a:solidFill>
                <a:latin typeface="Microsoft Sans Serif"/>
                <a:cs typeface="Microsoft Sans Serif"/>
              </a:rPr>
              <a:t>esto</a:t>
            </a:r>
            <a:r>
              <a:rPr sz="2400" spc="10" dirty="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que</a:t>
            </a:r>
            <a:r>
              <a:rPr sz="2400" spc="10" dirty="0">
                <a:solidFill>
                  <a:srgbClr val="171514"/>
                </a:solidFill>
                <a:latin typeface="Microsoft Sans Serif"/>
                <a:cs typeface="Microsoft Sans Serif"/>
              </a:rPr>
              <a:t>, </a:t>
            </a:r>
            <a:r>
              <a:rPr sz="2400" spc="1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condiciones </a:t>
            </a:r>
            <a:r>
              <a:rPr sz="2400" spc="15" dirty="0">
                <a:solidFill>
                  <a:srgbClr val="171514"/>
                </a:solidFill>
                <a:latin typeface="Microsoft Sans Serif"/>
                <a:cs typeface="Microsoft Sans Serif"/>
              </a:rPr>
              <a:t>de cortocircuito, </a:t>
            </a:r>
            <a:r>
              <a:rPr sz="2400" spc="5" dirty="0">
                <a:solidFill>
                  <a:srgbClr val="171514"/>
                </a:solidFill>
                <a:latin typeface="Microsoft Sans Serif"/>
                <a:cs typeface="Microsoft Sans Serif"/>
              </a:rPr>
              <a:t>la </a:t>
            </a:r>
            <a:r>
              <a:rPr sz="2400" spc="25" dirty="0">
                <a:solidFill>
                  <a:srgbClr val="171514"/>
                </a:solidFill>
                <a:latin typeface="Microsoft Sans Serif"/>
                <a:cs typeface="Microsoft Sans Serif"/>
              </a:rPr>
              <a:t>gran </a:t>
            </a:r>
            <a:r>
              <a:rPr sz="2400" spc="20" dirty="0">
                <a:solidFill>
                  <a:srgbClr val="171514"/>
                </a:solidFill>
                <a:latin typeface="Microsoft Sans Serif"/>
                <a:cs typeface="Microsoft Sans Serif"/>
              </a:rPr>
              <a:t>corriente</a:t>
            </a:r>
            <a:r>
              <a:rPr sz="2400" spc="20" dirty="0">
                <a:solidFill>
                  <a:srgbClr val="171514"/>
                </a:solidFill>
                <a:latin typeface="Microsoft Sans Serif"/>
                <a:cs typeface="Microsoft Sans Serif"/>
              </a:rPr>
              <a:t> que </a:t>
            </a:r>
            <a:r>
              <a:rPr lang="es-ES" sz="2400" spc="15" dirty="0" smtClean="0">
                <a:solidFill>
                  <a:srgbClr val="171514"/>
                </a:solidFill>
                <a:latin typeface="Microsoft Sans Serif"/>
                <a:cs typeface="Microsoft Sans Serif"/>
              </a:rPr>
              <a:t>circula</a:t>
            </a:r>
            <a:r>
              <a:rPr sz="2400" spc="1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en </a:t>
            </a:r>
            <a:r>
              <a:rPr sz="2400" spc="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conductor produce </a:t>
            </a:r>
            <a:r>
              <a:rPr sz="2400" spc="30" dirty="0">
                <a:solidFill>
                  <a:srgbClr val="171514"/>
                </a:solidFill>
                <a:latin typeface="Microsoft Sans Serif"/>
                <a:cs typeface="Microsoft Sans Serif"/>
              </a:rPr>
              <a:t>un </a:t>
            </a:r>
            <a:r>
              <a:rPr sz="2400" spc="25" dirty="0">
                <a:solidFill>
                  <a:srgbClr val="171514"/>
                </a:solidFill>
                <a:latin typeface="Microsoft Sans Serif"/>
                <a:cs typeface="Microsoft Sans Serif"/>
              </a:rPr>
              <a:t>fuerte </a:t>
            </a:r>
            <a:r>
              <a:rPr sz="2400" spc="15" dirty="0">
                <a:solidFill>
                  <a:srgbClr val="171514"/>
                </a:solidFill>
                <a:latin typeface="Microsoft Sans Serif"/>
                <a:cs typeface="Microsoft Sans Serif"/>
              </a:rPr>
              <a:t>campo </a:t>
            </a:r>
            <a:r>
              <a:rPr sz="2400" spc="20" dirty="0">
                <a:solidFill>
                  <a:srgbClr val="171514"/>
                </a:solidFill>
                <a:latin typeface="Microsoft Sans Serif"/>
                <a:cs typeface="Microsoft Sans Serif"/>
              </a:rPr>
              <a:t>magnético </a:t>
            </a:r>
            <a:r>
              <a:rPr sz="2400" spc="15" dirty="0">
                <a:solidFill>
                  <a:srgbClr val="171514"/>
                </a:solidFill>
                <a:latin typeface="Microsoft Sans Serif"/>
                <a:cs typeface="Microsoft Sans Serif"/>
              </a:rPr>
              <a:t>en </a:t>
            </a:r>
            <a:r>
              <a:rPr sz="2400" spc="5" dirty="0">
                <a:solidFill>
                  <a:srgbClr val="171514"/>
                </a:solidFill>
                <a:latin typeface="Microsoft Sans Serif"/>
                <a:cs typeface="Microsoft Sans Serif"/>
              </a:rPr>
              <a:t>el </a:t>
            </a:r>
            <a:r>
              <a:rPr sz="2400" spc="20" dirty="0" err="1">
                <a:solidFill>
                  <a:srgbClr val="171514"/>
                </a:solidFill>
                <a:latin typeface="Microsoft Sans Serif"/>
                <a:cs typeface="Microsoft Sans Serif"/>
              </a:rPr>
              <a:t>manguito</a:t>
            </a:r>
            <a:r>
              <a:rPr sz="2400" spc="20" dirty="0" smtClean="0">
                <a:solidFill>
                  <a:srgbClr val="171514"/>
                </a:solidFill>
                <a:latin typeface="Microsoft Sans Serif"/>
                <a:cs typeface="Microsoft Sans Serif"/>
              </a:rPr>
              <a:t>,</a:t>
            </a:r>
            <a:r>
              <a:rPr lang="es-ES" sz="2400" spc="2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especialmente</a:t>
            </a:r>
            <a:r>
              <a:rPr sz="2400" spc="1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si </a:t>
            </a:r>
            <a:r>
              <a:rPr sz="2400" spc="5" dirty="0">
                <a:solidFill>
                  <a:srgbClr val="171514"/>
                </a:solidFill>
                <a:latin typeface="Microsoft Sans Serif"/>
                <a:cs typeface="Microsoft Sans Serif"/>
              </a:rPr>
              <a:t>está </a:t>
            </a:r>
            <a:r>
              <a:rPr sz="2400" spc="15" dirty="0">
                <a:solidFill>
                  <a:srgbClr val="171514"/>
                </a:solidFill>
                <a:latin typeface="Microsoft Sans Serif"/>
                <a:cs typeface="Microsoft Sans Serif"/>
              </a:rPr>
              <a:t>hecho de </a:t>
            </a:r>
            <a:r>
              <a:rPr sz="2400" spc="30" dirty="0">
                <a:solidFill>
                  <a:srgbClr val="171514"/>
                </a:solidFill>
                <a:latin typeface="Microsoft Sans Serif"/>
                <a:cs typeface="Microsoft Sans Serif"/>
              </a:rPr>
              <a:t>un </a:t>
            </a:r>
            <a:r>
              <a:rPr sz="2400" spc="20" dirty="0">
                <a:solidFill>
                  <a:srgbClr val="171514"/>
                </a:solidFill>
                <a:latin typeface="Microsoft Sans Serif"/>
                <a:cs typeface="Microsoft Sans Serif"/>
              </a:rPr>
              <a:t>material magnético como </a:t>
            </a:r>
            <a:r>
              <a:rPr sz="2400" spc="5" dirty="0">
                <a:solidFill>
                  <a:srgbClr val="171514"/>
                </a:solidFill>
                <a:latin typeface="Microsoft Sans Serif"/>
                <a:cs typeface="Microsoft Sans Serif"/>
              </a:rPr>
              <a:t>el acero. </a:t>
            </a:r>
            <a:r>
              <a:rPr sz="2400" spc="-10" dirty="0">
                <a:solidFill>
                  <a:srgbClr val="171514"/>
                </a:solidFill>
                <a:latin typeface="Microsoft Sans Serif"/>
                <a:cs typeface="Microsoft Sans Serif"/>
              </a:rPr>
              <a:t>Este </a:t>
            </a:r>
            <a:r>
              <a:rPr sz="2400" spc="15" dirty="0">
                <a:solidFill>
                  <a:srgbClr val="171514"/>
                </a:solidFill>
                <a:latin typeface="Microsoft Sans Serif"/>
                <a:cs typeface="Microsoft Sans Serif"/>
              </a:rPr>
              <a:t>campo generará en </a:t>
            </a:r>
            <a:r>
              <a:rPr sz="2400" spc="5" dirty="0">
                <a:solidFill>
                  <a:srgbClr val="171514"/>
                </a:solidFill>
                <a:latin typeface="Microsoft Sans Serif"/>
                <a:cs typeface="Microsoft Sans Serif"/>
              </a:rPr>
              <a:t>el </a:t>
            </a:r>
            <a:r>
              <a:rPr sz="2400" spc="25" dirty="0">
                <a:solidFill>
                  <a:srgbClr val="171514"/>
                </a:solidFill>
                <a:latin typeface="Microsoft Sans Serif"/>
                <a:cs typeface="Microsoft Sans Serif"/>
              </a:rPr>
              <a:t>manguito </a:t>
            </a:r>
            <a:r>
              <a:rPr sz="2400" spc="15" dirty="0">
                <a:solidFill>
                  <a:srgbClr val="171514"/>
                </a:solidFill>
                <a:latin typeface="Microsoft Sans Serif"/>
                <a:cs typeface="Microsoft Sans Serif"/>
              </a:rPr>
              <a:t>corrientes</a:t>
            </a:r>
            <a:r>
              <a:rPr sz="2400" spc="15" dirty="0">
                <a:solidFill>
                  <a:srgbClr val="171514"/>
                </a:solidFill>
                <a:latin typeface="Microsoft Sans Serif"/>
                <a:cs typeface="Microsoft Sans Serif"/>
              </a:rPr>
              <a:t> de </a:t>
            </a:r>
            <a:r>
              <a:rPr sz="2400" spc="10" dirty="0">
                <a:solidFill>
                  <a:srgbClr val="171514"/>
                </a:solidFill>
                <a:latin typeface="Microsoft Sans Serif"/>
                <a:cs typeface="Microsoft Sans Serif"/>
              </a:rPr>
              <a:t>Foucault </a:t>
            </a:r>
            <a:r>
              <a:rPr sz="2400" spc="20" dirty="0">
                <a:solidFill>
                  <a:srgbClr val="171514"/>
                </a:solidFill>
                <a:latin typeface="Microsoft Sans Serif"/>
                <a:cs typeface="Microsoft Sans Serif"/>
              </a:rPr>
              <a:t>que </a:t>
            </a:r>
            <a:r>
              <a:rPr sz="2400" spc="15" dirty="0" smtClean="0">
                <a:solidFill>
                  <a:srgbClr val="171514"/>
                </a:solidFill>
                <a:latin typeface="Microsoft Sans Serif"/>
                <a:cs typeface="Microsoft Sans Serif"/>
              </a:rPr>
              <a:t>lo</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calentarán</a:t>
            </a:r>
            <a:r>
              <a:rPr sz="2400" spc="1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temperaturas que pueden </a:t>
            </a:r>
            <a:r>
              <a:rPr sz="2400" spc="5" dirty="0">
                <a:solidFill>
                  <a:srgbClr val="171514"/>
                </a:solidFill>
                <a:latin typeface="Microsoft Sans Serif"/>
                <a:cs typeface="Microsoft Sans Serif"/>
              </a:rPr>
              <a:t>alcanzar </a:t>
            </a:r>
            <a:r>
              <a:rPr sz="2400" spc="10" dirty="0">
                <a:solidFill>
                  <a:srgbClr val="171514"/>
                </a:solidFill>
                <a:latin typeface="Microsoft Sans Serif"/>
                <a:cs typeface="Microsoft Sans Serif"/>
              </a:rPr>
              <a:t>su </a:t>
            </a:r>
            <a:r>
              <a:rPr sz="2400" spc="30" dirty="0">
                <a:solidFill>
                  <a:srgbClr val="171514"/>
                </a:solidFill>
                <a:latin typeface="Microsoft Sans Serif"/>
                <a:cs typeface="Microsoft Sans Serif"/>
              </a:rPr>
              <a:t>punto </a:t>
            </a:r>
            <a:r>
              <a:rPr sz="2400" spc="15" dirty="0">
                <a:solidFill>
                  <a:srgbClr val="171514"/>
                </a:solidFill>
                <a:latin typeface="Microsoft Sans Serif"/>
                <a:cs typeface="Microsoft Sans Serif"/>
              </a:rPr>
              <a:t>de fusión, </a:t>
            </a:r>
            <a:r>
              <a:rPr sz="2400" spc="10" dirty="0">
                <a:solidFill>
                  <a:srgbClr val="171514"/>
                </a:solidFill>
                <a:latin typeface="Microsoft Sans Serif"/>
                <a:cs typeface="Microsoft Sans Serif"/>
              </a:rPr>
              <a:t>causando </a:t>
            </a:r>
            <a:r>
              <a:rPr sz="2400" spc="15" dirty="0">
                <a:solidFill>
                  <a:srgbClr val="171514"/>
                </a:solidFill>
                <a:latin typeface="Microsoft Sans Serif"/>
                <a:cs typeface="Microsoft Sans Serif"/>
              </a:rPr>
              <a:t>daños </a:t>
            </a:r>
            <a:r>
              <a:rPr sz="2400" spc="5" dirty="0">
                <a:solidFill>
                  <a:srgbClr val="171514"/>
                </a:solidFill>
                <a:latin typeface="Microsoft Sans Serif"/>
                <a:cs typeface="Microsoft Sans Serif"/>
              </a:rPr>
              <a:t>al </a:t>
            </a:r>
            <a:r>
              <a:rPr sz="2400" spc="15" dirty="0">
                <a:solidFill>
                  <a:srgbClr val="171514"/>
                </a:solidFill>
                <a:latin typeface="Microsoft Sans Serif"/>
                <a:cs typeface="Microsoft Sans Serif"/>
              </a:rPr>
              <a:t>conductor. </a:t>
            </a:r>
            <a:r>
              <a:rPr sz="2400" spc="5" dirty="0">
                <a:solidFill>
                  <a:srgbClr val="171514"/>
                </a:solidFill>
                <a:latin typeface="Microsoft Sans Serif"/>
                <a:cs typeface="Microsoft Sans Serif"/>
              </a:rPr>
              <a:t>Además, la </a:t>
            </a:r>
            <a:r>
              <a:rPr sz="2400" spc="10" dirty="0">
                <a:solidFill>
                  <a:srgbClr val="171514"/>
                </a:solidFill>
                <a:latin typeface="Microsoft Sans Serif"/>
                <a:cs typeface="Microsoft Sans Serif"/>
              </a:rPr>
              <a:t>presencia</a:t>
            </a:r>
            <a:r>
              <a:rPr sz="2400" spc="1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un </a:t>
            </a:r>
            <a:r>
              <a:rPr sz="2400" spc="25" dirty="0" err="1" smtClean="0">
                <a:solidFill>
                  <a:srgbClr val="171514"/>
                </a:solidFill>
                <a:latin typeface="Microsoft Sans Serif"/>
                <a:cs typeface="Microsoft Sans Serif"/>
              </a:rPr>
              <a:t>manguito</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magnético</a:t>
            </a:r>
            <a:r>
              <a:rPr sz="2400" spc="2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alrededor </a:t>
            </a:r>
            <a:r>
              <a:rPr sz="2400" spc="15" dirty="0">
                <a:solidFill>
                  <a:srgbClr val="171514"/>
                </a:solidFill>
                <a:latin typeface="Microsoft Sans Serif"/>
                <a:cs typeface="Microsoft Sans Serif"/>
              </a:rPr>
              <a:t>del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provoca </a:t>
            </a:r>
            <a:r>
              <a:rPr sz="2400" spc="30" dirty="0">
                <a:solidFill>
                  <a:srgbClr val="171514"/>
                </a:solidFill>
                <a:latin typeface="Microsoft Sans Serif"/>
                <a:cs typeface="Microsoft Sans Serif"/>
              </a:rPr>
              <a:t>un </a:t>
            </a:r>
            <a:r>
              <a:rPr sz="2400" spc="25" dirty="0">
                <a:solidFill>
                  <a:srgbClr val="171514"/>
                </a:solidFill>
                <a:latin typeface="Microsoft Sans Serif"/>
                <a:cs typeface="Microsoft Sans Serif"/>
              </a:rPr>
              <a:t>gran aumento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su </a:t>
            </a:r>
            <a:r>
              <a:rPr sz="2400" spc="15" dirty="0">
                <a:solidFill>
                  <a:srgbClr val="171514"/>
                </a:solidFill>
                <a:latin typeface="Microsoft Sans Serif"/>
                <a:cs typeface="Microsoft Sans Serif"/>
              </a:rPr>
              <a:t>autoinducción </a:t>
            </a:r>
            <a:r>
              <a:rPr sz="2400" dirty="0">
                <a:solidFill>
                  <a:srgbClr val="171514"/>
                </a:solidFill>
                <a:latin typeface="Microsoft Sans Serif"/>
                <a:cs typeface="Microsoft Sans Serif"/>
              </a:rPr>
              <a:t>y, </a:t>
            </a:r>
            <a:r>
              <a:rPr sz="2400" spc="30" dirty="0">
                <a:solidFill>
                  <a:srgbClr val="171514"/>
                </a:solidFill>
                <a:latin typeface="Microsoft Sans Serif"/>
                <a:cs typeface="Microsoft Sans Serif"/>
              </a:rPr>
              <a:t>por </a:t>
            </a:r>
            <a:r>
              <a:rPr sz="2400" spc="20" dirty="0">
                <a:solidFill>
                  <a:srgbClr val="171514"/>
                </a:solidFill>
                <a:latin typeface="Microsoft Sans Serif"/>
                <a:cs typeface="Microsoft Sans Serif"/>
              </a:rPr>
              <a:t>tanto, </a:t>
            </a:r>
            <a:r>
              <a:rPr sz="2400" spc="15" dirty="0">
                <a:solidFill>
                  <a:srgbClr val="171514"/>
                </a:solidFill>
                <a:latin typeface="Microsoft Sans Serif"/>
                <a:cs typeface="Microsoft Sans Serif"/>
              </a:rPr>
              <a:t>de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impedancia del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de </a:t>
            </a:r>
            <a:r>
              <a:rPr sz="2400" spc="15" dirty="0" err="1">
                <a:solidFill>
                  <a:srgbClr val="171514"/>
                </a:solidFill>
                <a:latin typeface="Microsoft Sans Serif"/>
                <a:cs typeface="Microsoft Sans Serif"/>
              </a:rPr>
              <a:t>puesta</a:t>
            </a:r>
            <a:r>
              <a:rPr sz="2400" spc="15"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tierra</a:t>
            </a:r>
            <a:r>
              <a:rPr sz="2400" spc="15" dirty="0">
                <a:solidFill>
                  <a:srgbClr val="171514"/>
                </a:solidFill>
                <a:latin typeface="Microsoft Sans Serif"/>
                <a:cs typeface="Microsoft Sans Serif"/>
              </a:rPr>
              <a:t>.</a:t>
            </a:r>
            <a:r>
              <a:rPr sz="2400" dirty="0">
                <a:solidFill>
                  <a:srgbClr val="171514"/>
                </a:solidFill>
                <a:latin typeface="Microsoft Sans Serif"/>
                <a:cs typeface="Microsoft Sans Serif"/>
              </a:rPr>
              <a:t> Para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evitar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todos</a:t>
            </a:r>
            <a:r>
              <a:rPr sz="2400" spc="5" dirty="0">
                <a:solidFill>
                  <a:srgbClr val="171514"/>
                </a:solidFill>
                <a:latin typeface="Microsoft Sans Serif"/>
                <a:cs typeface="Microsoft Sans Serif"/>
              </a:rPr>
              <a:t> estos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efectos,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ambos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extremos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manguito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deben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conectados</a:t>
            </a:r>
            <a:r>
              <a:rPr sz="2400" spc="5" dirty="0">
                <a:solidFill>
                  <a:srgbClr val="171514"/>
                </a:solidFill>
                <a:latin typeface="Microsoft Sans Serif"/>
                <a:cs typeface="Microsoft Sans Serif"/>
              </a:rPr>
              <a:t> al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t>
            </a:r>
            <a:r>
              <a:rPr sz="2400" spc="5" dirty="0">
                <a:solidFill>
                  <a:srgbClr val="171514"/>
                </a:solidFill>
                <a:latin typeface="Microsoft Sans Serif"/>
                <a:cs typeface="Microsoft Sans Serif"/>
              </a:rPr>
              <a:t> cable </a:t>
            </a:r>
            <a:r>
              <a:rPr sz="2400" spc="1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mismo</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tamaño</a:t>
            </a:r>
            <a:r>
              <a:rPr sz="2400"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que</a:t>
            </a:r>
            <a:r>
              <a:rPr lang="es-ES" sz="2400" spc="20"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el</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propio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mayoría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manguitos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metálicos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consisten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tubos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acero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dado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la </a:t>
            </a:r>
            <a:r>
              <a:rPr sz="2400" spc="20" dirty="0">
                <a:solidFill>
                  <a:srgbClr val="171514"/>
                </a:solidFill>
                <a:latin typeface="Microsoft Sans Serif"/>
                <a:cs typeface="Microsoft Sans Serif"/>
              </a:rPr>
              <a:t>mayor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parte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la </a:t>
            </a:r>
            <a:r>
              <a:rPr sz="2400" spc="20" dirty="0">
                <a:solidFill>
                  <a:srgbClr val="171514"/>
                </a:solidFill>
                <a:latin typeface="Microsoft Sans Serif"/>
                <a:cs typeface="Microsoft Sans Serif"/>
              </a:rPr>
              <a:t>corriente</a:t>
            </a:r>
            <a:r>
              <a:rPr sz="2400" spc="5" dirty="0">
                <a:solidFill>
                  <a:srgbClr val="171514"/>
                </a:solidFill>
                <a:latin typeface="Microsoft Sans Serif"/>
                <a:cs typeface="Microsoft Sans Serif"/>
              </a:rPr>
              <a:t> pasa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través</a:t>
            </a:r>
            <a:r>
              <a:rPr lang="es-ES" sz="2400" spc="10"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del </a:t>
            </a:r>
            <a:r>
              <a:rPr sz="2400" spc="30" dirty="0">
                <a:solidFill>
                  <a:srgbClr val="171514"/>
                </a:solidFill>
                <a:latin typeface="Microsoft Sans Serif"/>
                <a:cs typeface="Microsoft Sans Serif"/>
              </a:rPr>
              <a:t>tubo </a:t>
            </a:r>
            <a:r>
              <a:rPr sz="2400" spc="15" dirty="0">
                <a:solidFill>
                  <a:srgbClr val="171514"/>
                </a:solidFill>
                <a:latin typeface="Microsoft Sans Serif"/>
                <a:cs typeface="Microsoft Sans Serif"/>
              </a:rPr>
              <a:t>(debido </a:t>
            </a:r>
            <a:r>
              <a:rPr sz="2400" spc="5" dirty="0">
                <a:solidFill>
                  <a:srgbClr val="171514"/>
                </a:solidFill>
                <a:latin typeface="Microsoft Sans Serif"/>
                <a:cs typeface="Microsoft Sans Serif"/>
              </a:rPr>
              <a:t>al </a:t>
            </a:r>
            <a:r>
              <a:rPr sz="2400" spc="15" dirty="0">
                <a:solidFill>
                  <a:srgbClr val="171514"/>
                </a:solidFill>
                <a:latin typeface="Microsoft Sans Serif"/>
                <a:cs typeface="Microsoft Sans Serif"/>
              </a:rPr>
              <a:t>efecto </a:t>
            </a:r>
            <a:r>
              <a:rPr sz="2400" spc="10" dirty="0">
                <a:solidFill>
                  <a:srgbClr val="171514"/>
                </a:solidFill>
                <a:latin typeface="Microsoft Sans Serif"/>
                <a:cs typeface="Microsoft Sans Serif"/>
              </a:rPr>
              <a:t>pelicular), su resistencia eléctrica </a:t>
            </a:r>
            <a:r>
              <a:rPr sz="2400" spc="25" dirty="0">
                <a:solidFill>
                  <a:srgbClr val="171514"/>
                </a:solidFill>
                <a:latin typeface="Microsoft Sans Serif"/>
                <a:cs typeface="Microsoft Sans Serif"/>
              </a:rPr>
              <a:t>no </a:t>
            </a:r>
            <a:r>
              <a:rPr sz="2400" spc="15" dirty="0">
                <a:solidFill>
                  <a:srgbClr val="171514"/>
                </a:solidFill>
                <a:latin typeface="Microsoft Sans Serif"/>
                <a:cs typeface="Microsoft Sans Serif"/>
              </a:rPr>
              <a:t>debe </a:t>
            </a:r>
            <a:r>
              <a:rPr sz="2400" spc="10" dirty="0">
                <a:solidFill>
                  <a:srgbClr val="171514"/>
                </a:solidFill>
                <a:latin typeface="Microsoft Sans Serif"/>
                <a:cs typeface="Microsoft Sans Serif"/>
              </a:rPr>
              <a:t>ser </a:t>
            </a:r>
            <a:r>
              <a:rPr sz="2400" spc="25" dirty="0">
                <a:solidFill>
                  <a:srgbClr val="171514"/>
                </a:solidFill>
                <a:latin typeface="Microsoft Sans Serif"/>
                <a:cs typeface="Microsoft Sans Serif"/>
              </a:rPr>
              <a:t>inferior </a:t>
            </a:r>
            <a:r>
              <a:rPr sz="2400" dirty="0">
                <a:solidFill>
                  <a:srgbClr val="171514"/>
                </a:solidFill>
                <a:latin typeface="Microsoft Sans Serif"/>
                <a:cs typeface="Microsoft Sans Serif"/>
              </a:rPr>
              <a:t>a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un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de puesta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longitud</a:t>
            </a:r>
            <a:r>
              <a:rPr sz="2400" spc="2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similar.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dirty="0" err="1" smtClean="0">
                <a:solidFill>
                  <a:srgbClr val="171514"/>
                </a:solidFill>
                <a:latin typeface="Microsoft Sans Serif"/>
                <a:cs typeface="Microsoft Sans Serif"/>
              </a:rPr>
              <a:t>Tabla</a:t>
            </a:r>
            <a:r>
              <a:rPr sz="240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5.1 </a:t>
            </a:r>
            <a:r>
              <a:rPr sz="2400" spc="20" dirty="0">
                <a:solidFill>
                  <a:srgbClr val="171514"/>
                </a:solidFill>
                <a:latin typeface="Microsoft Sans Serif"/>
                <a:cs typeface="Microsoft Sans Serif"/>
              </a:rPr>
              <a:t>muestra </a:t>
            </a:r>
            <a:r>
              <a:rPr sz="2400" spc="5"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tamaños </a:t>
            </a:r>
            <a:r>
              <a:rPr sz="2400" spc="10" dirty="0">
                <a:solidFill>
                  <a:srgbClr val="171514"/>
                </a:solidFill>
                <a:latin typeface="Microsoft Sans Serif"/>
                <a:cs typeface="Microsoft Sans Serif"/>
              </a:rPr>
              <a:t>equivalentes </a:t>
            </a:r>
            <a:r>
              <a:rPr sz="2400" spc="20" dirty="0">
                <a:solidFill>
                  <a:srgbClr val="171514"/>
                </a:solidFill>
                <a:latin typeface="Microsoft Sans Serif"/>
                <a:cs typeface="Microsoft Sans Serif"/>
              </a:rPr>
              <a:t>aproximados </a:t>
            </a:r>
            <a:r>
              <a:rPr sz="2400" spc="1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tubería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acero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cobre.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mayoría </a:t>
            </a:r>
            <a:r>
              <a:rPr sz="2400" spc="15" dirty="0">
                <a:solidFill>
                  <a:srgbClr val="171514"/>
                </a:solidFill>
                <a:latin typeface="Microsoft Sans Serif"/>
                <a:cs typeface="Microsoft Sans Serif"/>
              </a:rPr>
              <a:t>de </a:t>
            </a:r>
            <a:r>
              <a:rPr sz="2400" spc="5" dirty="0">
                <a:solidFill>
                  <a:srgbClr val="171514"/>
                </a:solidFill>
                <a:latin typeface="Microsoft Sans Serif"/>
                <a:cs typeface="Microsoft Sans Serif"/>
              </a:rPr>
              <a:t>los </a:t>
            </a:r>
            <a:r>
              <a:rPr sz="2400" spc="20" dirty="0" err="1">
                <a:solidFill>
                  <a:srgbClr val="171514"/>
                </a:solidFill>
                <a:latin typeface="Microsoft Sans Serif"/>
                <a:cs typeface="Microsoft Sans Serif"/>
              </a:rPr>
              <a:t>manguitos</a:t>
            </a:r>
            <a:r>
              <a:rPr sz="2400" spc="20"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metálicos</a:t>
            </a:r>
            <a:r>
              <a:rPr lang="es-ES" sz="2400" spc="1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consisten</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tubos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acero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dado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mayor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parte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pasa</a:t>
            </a:r>
            <a:r>
              <a:rPr sz="2400" dirty="0">
                <a:solidFill>
                  <a:srgbClr val="171514"/>
                </a:solidFill>
                <a:latin typeface="Microsoft Sans Serif"/>
                <a:cs typeface="Microsoft Sans Serif"/>
              </a:rPr>
              <a:t> a </a:t>
            </a:r>
            <a:r>
              <a:rPr sz="2400" spc="10" dirty="0">
                <a:solidFill>
                  <a:srgbClr val="171514"/>
                </a:solidFill>
                <a:latin typeface="Microsoft Sans Serif"/>
                <a:cs typeface="Microsoft Sans Serif"/>
              </a:rPr>
              <a:t>través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tubo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(debido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al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efecto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pelicular),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eléctrica</a:t>
            </a:r>
            <a:r>
              <a:rPr lang="es-ES" sz="2400" spc="1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no</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inferior</a:t>
            </a:r>
            <a:r>
              <a:rPr sz="2400" dirty="0">
                <a:solidFill>
                  <a:srgbClr val="171514"/>
                </a:solidFill>
                <a:latin typeface="Microsoft Sans Serif"/>
                <a:cs typeface="Microsoft Sans Serif"/>
              </a:rPr>
              <a:t> a </a:t>
            </a:r>
            <a:r>
              <a:rPr sz="2400" spc="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2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longitud</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similar.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Tabla 5.1</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muestra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tamaños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equivalentes</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aproximados</a:t>
            </a:r>
            <a:r>
              <a:rPr sz="2400"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de</a:t>
            </a:r>
            <a:r>
              <a:rPr lang="es-ES" sz="2400" spc="1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tubería</a:t>
            </a:r>
            <a:r>
              <a:rPr sz="2400" spc="2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acero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cobre.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mayoría </a:t>
            </a:r>
            <a:r>
              <a:rPr sz="2400" spc="15" dirty="0">
                <a:solidFill>
                  <a:srgbClr val="171514"/>
                </a:solidFill>
                <a:latin typeface="Microsoft Sans Serif"/>
                <a:cs typeface="Microsoft Sans Serif"/>
              </a:rPr>
              <a:t>de </a:t>
            </a:r>
            <a:r>
              <a:rPr sz="2400" spc="5"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manguitos </a:t>
            </a:r>
            <a:r>
              <a:rPr sz="2400" spc="10" dirty="0">
                <a:solidFill>
                  <a:srgbClr val="171514"/>
                </a:solidFill>
                <a:latin typeface="Microsoft Sans Serif"/>
                <a:cs typeface="Microsoft Sans Serif"/>
              </a:rPr>
              <a:t>metálicos consisten </a:t>
            </a:r>
            <a:r>
              <a:rPr sz="2400" spc="15" dirty="0">
                <a:solidFill>
                  <a:srgbClr val="171514"/>
                </a:solidFill>
                <a:latin typeface="Microsoft Sans Serif"/>
                <a:cs typeface="Microsoft Sans Serif"/>
              </a:rPr>
              <a:t>en </a:t>
            </a:r>
            <a:r>
              <a:rPr sz="2400" spc="20" dirty="0">
                <a:solidFill>
                  <a:srgbClr val="171514"/>
                </a:solidFill>
                <a:latin typeface="Microsoft Sans Serif"/>
                <a:cs typeface="Microsoft Sans Serif"/>
              </a:rPr>
              <a:t>tubos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acero</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0" dirty="0">
                <a:solidFill>
                  <a:srgbClr val="171514"/>
                </a:solidFill>
                <a:latin typeface="Microsoft Sans Serif"/>
                <a:cs typeface="Microsoft Sans Serif"/>
              </a:rPr>
              <a:t>dado que </a:t>
            </a:r>
            <a:r>
              <a:rPr sz="2400" spc="5" dirty="0">
                <a:solidFill>
                  <a:srgbClr val="171514"/>
                </a:solidFill>
                <a:latin typeface="Microsoft Sans Serif"/>
                <a:cs typeface="Microsoft Sans Serif"/>
              </a:rPr>
              <a:t>la </a:t>
            </a:r>
            <a:r>
              <a:rPr sz="2400" spc="20" dirty="0">
                <a:solidFill>
                  <a:srgbClr val="171514"/>
                </a:solidFill>
                <a:latin typeface="Microsoft Sans Serif"/>
                <a:cs typeface="Microsoft Sans Serif"/>
              </a:rPr>
              <a:t>mayor parte </a:t>
            </a:r>
            <a:r>
              <a:rPr sz="2400" spc="15" dirty="0">
                <a:solidFill>
                  <a:srgbClr val="171514"/>
                </a:solidFill>
                <a:latin typeface="Microsoft Sans Serif"/>
                <a:cs typeface="Microsoft Sans Serif"/>
              </a:rPr>
              <a:t>de </a:t>
            </a:r>
            <a:r>
              <a:rPr sz="2400" spc="5"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corriente</a:t>
            </a:r>
            <a:r>
              <a:rPr sz="2400" spc="2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pasa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través </a:t>
            </a:r>
            <a:r>
              <a:rPr sz="2400" spc="15" dirty="0">
                <a:solidFill>
                  <a:srgbClr val="171514"/>
                </a:solidFill>
                <a:latin typeface="Microsoft Sans Serif"/>
                <a:cs typeface="Microsoft Sans Serif"/>
              </a:rPr>
              <a:t>del </a:t>
            </a:r>
            <a:r>
              <a:rPr sz="2400" spc="30" dirty="0">
                <a:solidFill>
                  <a:srgbClr val="171514"/>
                </a:solidFill>
                <a:latin typeface="Microsoft Sans Serif"/>
                <a:cs typeface="Microsoft Sans Serif"/>
              </a:rPr>
              <a:t>tubo </a:t>
            </a:r>
            <a:r>
              <a:rPr sz="2400" spc="15" dirty="0">
                <a:solidFill>
                  <a:srgbClr val="171514"/>
                </a:solidFill>
                <a:latin typeface="Microsoft Sans Serif"/>
                <a:cs typeface="Microsoft Sans Serif"/>
              </a:rPr>
              <a:t>(debido </a:t>
            </a:r>
            <a:r>
              <a:rPr sz="2400" spc="5" dirty="0">
                <a:solidFill>
                  <a:srgbClr val="171514"/>
                </a:solidFill>
                <a:latin typeface="Microsoft Sans Serif"/>
                <a:cs typeface="Microsoft Sans Serif"/>
              </a:rPr>
              <a:t>al </a:t>
            </a:r>
            <a:r>
              <a:rPr sz="2400" spc="15" dirty="0">
                <a:solidFill>
                  <a:srgbClr val="171514"/>
                </a:solidFill>
                <a:latin typeface="Microsoft Sans Serif"/>
                <a:cs typeface="Microsoft Sans Serif"/>
              </a:rPr>
              <a:t>efecto </a:t>
            </a:r>
            <a:r>
              <a:rPr sz="2400" spc="10" dirty="0">
                <a:solidFill>
                  <a:srgbClr val="171514"/>
                </a:solidFill>
                <a:latin typeface="Microsoft Sans Serif"/>
                <a:cs typeface="Microsoft Sans Serif"/>
              </a:rPr>
              <a:t>pelicular), su resistencia eléctrica </a:t>
            </a:r>
            <a:r>
              <a:rPr sz="2400" spc="25" dirty="0">
                <a:solidFill>
                  <a:srgbClr val="171514"/>
                </a:solidFill>
                <a:latin typeface="Microsoft Sans Serif"/>
                <a:cs typeface="Microsoft Sans Serif"/>
              </a:rPr>
              <a:t>no </a:t>
            </a:r>
            <a:r>
              <a:rPr sz="2400" spc="15" dirty="0">
                <a:solidFill>
                  <a:srgbClr val="171514"/>
                </a:solidFill>
                <a:latin typeface="Microsoft Sans Serif"/>
                <a:cs typeface="Microsoft Sans Serif"/>
              </a:rPr>
              <a:t>debe </a:t>
            </a:r>
            <a:r>
              <a:rPr sz="2400" spc="10" dirty="0">
                <a:solidFill>
                  <a:srgbClr val="171514"/>
                </a:solidFill>
                <a:latin typeface="Microsoft Sans Serif"/>
                <a:cs typeface="Microsoft Sans Serif"/>
              </a:rPr>
              <a:t>ser </a:t>
            </a:r>
            <a:r>
              <a:rPr sz="2400" spc="25" dirty="0">
                <a:solidFill>
                  <a:srgbClr val="171514"/>
                </a:solidFill>
                <a:latin typeface="Microsoft Sans Serif"/>
                <a:cs typeface="Microsoft Sans Serif"/>
              </a:rPr>
              <a:t>inferior </a:t>
            </a:r>
            <a:r>
              <a:rPr sz="2400" dirty="0">
                <a:solidFill>
                  <a:srgbClr val="171514"/>
                </a:solidFill>
                <a:latin typeface="Microsoft Sans Serif"/>
                <a:cs typeface="Microsoft Sans Serif"/>
              </a:rPr>
              <a:t>a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un </a:t>
            </a:r>
            <a:r>
              <a:rPr sz="2400" spc="2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de puesta</a:t>
            </a:r>
            <a:r>
              <a:rPr sz="2400" spc="1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0" dirty="0" err="1" smtClean="0">
                <a:solidFill>
                  <a:srgbClr val="171514"/>
                </a:solidFill>
                <a:latin typeface="Microsoft Sans Serif"/>
                <a:cs typeface="Microsoft Sans Serif"/>
              </a:rPr>
              <a:t>tierra</a:t>
            </a:r>
            <a:r>
              <a:rPr lang="es-ES" sz="2400" spc="20"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de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longitud</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similar.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Tabla 5.1</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muestra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tamaños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equivalentes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aproximados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tubería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acero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cobre</a:t>
            </a:r>
            <a:r>
              <a:rPr sz="2400" spc="10" dirty="0">
                <a:solidFill>
                  <a:srgbClr val="171514"/>
                </a:solidFill>
                <a:latin typeface="Microsoft Sans Serif"/>
                <a:cs typeface="Microsoft Sans Serif"/>
              </a:rPr>
              <a:t>.</a:t>
            </a:r>
            <a:endParaRPr sz="2400" dirty="0">
              <a:latin typeface="Microsoft Sans Serif"/>
              <a:cs typeface="Microsoft Sans Serif"/>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 name="object 44"/>
          <p:cNvSpPr txBox="1"/>
          <p:nvPr/>
        </p:nvSpPr>
        <p:spPr>
          <a:xfrm>
            <a:off x="4149724" y="3161594"/>
            <a:ext cx="6724652" cy="751488"/>
          </a:xfrm>
          <a:prstGeom prst="rect">
            <a:avLst/>
          </a:prstGeom>
        </p:spPr>
        <p:txBody>
          <a:bodyPr vert="horz" wrap="square" lIns="0" tIns="12700" rIns="0" bIns="0" rtlCol="0">
            <a:spAutoFit/>
          </a:bodyPr>
          <a:lstStyle/>
          <a:p>
            <a:pPr marL="12700" algn="ctr">
              <a:spcBef>
                <a:spcPts val="100"/>
              </a:spcBef>
            </a:pPr>
            <a:r>
              <a:rPr sz="2400" b="1" spc="-10" dirty="0">
                <a:solidFill>
                  <a:srgbClr val="171514"/>
                </a:solidFill>
                <a:latin typeface="Arial"/>
                <a:cs typeface="Arial"/>
              </a:rPr>
              <a:t>FIGURA</a:t>
            </a:r>
            <a:r>
              <a:rPr sz="2400" b="1" spc="-15" dirty="0">
                <a:solidFill>
                  <a:srgbClr val="171514"/>
                </a:solidFill>
                <a:latin typeface="Arial"/>
                <a:cs typeface="Arial"/>
              </a:rPr>
              <a:t> </a:t>
            </a:r>
            <a:r>
              <a:rPr sz="2400" b="1" spc="10" dirty="0" smtClean="0">
                <a:solidFill>
                  <a:srgbClr val="171514"/>
                </a:solidFill>
                <a:latin typeface="Arial"/>
                <a:cs typeface="Arial"/>
              </a:rPr>
              <a:t>5.13</a:t>
            </a:r>
            <a:r>
              <a:rPr lang="es-ES" sz="2400" b="1" spc="10" dirty="0" smtClean="0">
                <a:solidFill>
                  <a:srgbClr val="171514"/>
                </a:solidFill>
                <a:latin typeface="Arial"/>
                <a:cs typeface="Arial"/>
              </a:rPr>
              <a:t> </a:t>
            </a:r>
            <a:r>
              <a:rPr sz="2400" spc="10" dirty="0" err="1" smtClean="0">
                <a:solidFill>
                  <a:srgbClr val="171514"/>
                </a:solidFill>
                <a:latin typeface="Microsoft Sans Serif"/>
                <a:cs typeface="Microsoft Sans Serif"/>
              </a:rPr>
              <a:t>Funda</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protectora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metal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puentes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ambos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extremos</a:t>
            </a:r>
            <a:r>
              <a:rPr sz="650" spc="20" dirty="0">
                <a:solidFill>
                  <a:srgbClr val="171514"/>
                </a:solidFill>
                <a:latin typeface="Microsoft Sans Serif"/>
                <a:cs typeface="Microsoft Sans Serif"/>
              </a:rPr>
              <a:t>.</a:t>
            </a:r>
            <a:endParaRPr sz="650" dirty="0">
              <a:latin typeface="Microsoft Sans Serif"/>
              <a:cs typeface="Microsoft Sans Serif"/>
            </a:endParaRPr>
          </a:p>
        </p:txBody>
      </p:sp>
      <p:pic>
        <p:nvPicPr>
          <p:cNvPr id="38" name="Imagen 37"/>
          <p:cNvPicPr>
            <a:picLocks noChangeAspect="1"/>
          </p:cNvPicPr>
          <p:nvPr/>
        </p:nvPicPr>
        <p:blipFill>
          <a:blip r:embed="rId2"/>
          <a:stretch>
            <a:fillRect/>
          </a:stretch>
        </p:blipFill>
        <p:spPr>
          <a:xfrm>
            <a:off x="4654550" y="570794"/>
            <a:ext cx="5715000" cy="2590800"/>
          </a:xfrm>
          <a:prstGeom prst="rect">
            <a:avLst/>
          </a:prstGeom>
        </p:spPr>
      </p:pic>
      <p:pic>
        <p:nvPicPr>
          <p:cNvPr id="39" name="Imagen 38"/>
          <p:cNvPicPr>
            <a:picLocks noChangeAspect="1"/>
          </p:cNvPicPr>
          <p:nvPr/>
        </p:nvPicPr>
        <p:blipFill>
          <a:blip r:embed="rId3"/>
          <a:stretch>
            <a:fillRect/>
          </a:stretch>
        </p:blipFill>
        <p:spPr>
          <a:xfrm>
            <a:off x="4670425" y="4420305"/>
            <a:ext cx="5715000" cy="3755320"/>
          </a:xfrm>
          <a:prstGeom prst="rect">
            <a:avLst/>
          </a:prstGeom>
        </p:spPr>
      </p:pic>
    </p:spTree>
    <p:extLst>
      <p:ext uri="{BB962C8B-B14F-4D97-AF65-F5344CB8AC3E}">
        <p14:creationId xmlns:p14="http://schemas.microsoft.com/office/powerpoint/2010/main" val="258201155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27025" y="250825"/>
            <a:ext cx="14325600" cy="7235314"/>
          </a:xfrm>
          <a:prstGeom prst="rect">
            <a:avLst/>
          </a:prstGeom>
        </p:spPr>
        <p:txBody>
          <a:bodyPr vert="horz" wrap="square" lIns="0" tIns="12700" rIns="0" bIns="0" rtlCol="0">
            <a:spAutoFit/>
          </a:bodyPr>
          <a:lstStyle/>
          <a:p>
            <a:pPr marL="0" lvl="2" algn="just">
              <a:spcBef>
                <a:spcPts val="100"/>
              </a:spcBef>
              <a:buSzPct val="90476"/>
            </a:pPr>
            <a:r>
              <a:rPr lang="es-ES" sz="2400" b="1" spc="10" dirty="0" smtClean="0">
                <a:solidFill>
                  <a:srgbClr val="171514"/>
                </a:solidFill>
                <a:latin typeface="Arial"/>
                <a:cs typeface="Arial"/>
              </a:rPr>
              <a:t>2.5 	Provi</a:t>
            </a:r>
            <a:r>
              <a:rPr lang="es-ES" sz="2400" b="1" spc="10" dirty="0" smtClean="0">
                <a:solidFill>
                  <a:srgbClr val="171514"/>
                </a:solidFill>
                <a:latin typeface="Arial"/>
                <a:cs typeface="Arial"/>
              </a:rPr>
              <a:t>siones de C</a:t>
            </a:r>
            <a:r>
              <a:rPr sz="2400" b="1" spc="10" dirty="0" err="1" smtClean="0">
                <a:solidFill>
                  <a:srgbClr val="171514"/>
                </a:solidFill>
                <a:latin typeface="Arial"/>
                <a:cs typeface="Arial"/>
              </a:rPr>
              <a:t>onexión</a:t>
            </a:r>
            <a:r>
              <a:rPr lang="es-ES" sz="2400" b="1" spc="10" dirty="0" smtClean="0">
                <a:solidFill>
                  <a:srgbClr val="171514"/>
                </a:solidFill>
                <a:latin typeface="Arial"/>
                <a:cs typeface="Arial"/>
              </a:rPr>
              <a:t> a Tierra</a:t>
            </a:r>
          </a:p>
          <a:p>
            <a:pPr marL="0" lvl="2" algn="just">
              <a:spcBef>
                <a:spcPts val="100"/>
              </a:spcBef>
              <a:buSzPct val="90476"/>
            </a:pPr>
            <a:endParaRPr sz="2400" dirty="0">
              <a:latin typeface="Arial"/>
              <a:cs typeface="Arial"/>
            </a:endParaRPr>
          </a:p>
          <a:p>
            <a:pPr marR="5080" indent="12700" algn="just">
              <a:spcBef>
                <a:spcPts val="540"/>
              </a:spcBef>
            </a:pPr>
            <a:r>
              <a:rPr sz="2400" spc="10" dirty="0">
                <a:solidFill>
                  <a:srgbClr val="171514"/>
                </a:solidFill>
                <a:latin typeface="Microsoft Sans Serif"/>
                <a:cs typeface="Microsoft Sans Serif"/>
              </a:rPr>
              <a:t>Excepto </a:t>
            </a:r>
            <a:r>
              <a:rPr sz="2400" spc="25" dirty="0">
                <a:solidFill>
                  <a:srgbClr val="171514"/>
                </a:solidFill>
                <a:latin typeface="Microsoft Sans Serif"/>
                <a:cs typeface="Microsoft Sans Serif"/>
              </a:rPr>
              <a:t>en </a:t>
            </a:r>
            <a:r>
              <a:rPr sz="2400" spc="15" dirty="0">
                <a:solidFill>
                  <a:srgbClr val="171514"/>
                </a:solidFill>
                <a:latin typeface="Microsoft Sans Serif"/>
                <a:cs typeface="Microsoft Sans Serif"/>
              </a:rPr>
              <a:t>instalaciones </a:t>
            </a:r>
            <a:r>
              <a:rPr sz="2400" spc="40" dirty="0">
                <a:solidFill>
                  <a:srgbClr val="171514"/>
                </a:solidFill>
                <a:latin typeface="Microsoft Sans Serif"/>
                <a:cs typeface="Microsoft Sans Serif"/>
              </a:rPr>
              <a:t>muy </a:t>
            </a:r>
            <a:r>
              <a:rPr sz="2400" spc="15" dirty="0">
                <a:solidFill>
                  <a:srgbClr val="171514"/>
                </a:solidFill>
                <a:latin typeface="Microsoft Sans Serif"/>
                <a:cs typeface="Microsoft Sans Serif"/>
              </a:rPr>
              <a:t>pequeñas, </a:t>
            </a:r>
            <a:r>
              <a:rPr sz="2400" spc="40" dirty="0">
                <a:solidFill>
                  <a:srgbClr val="171514"/>
                </a:solidFill>
                <a:latin typeface="Microsoft Sans Serif"/>
                <a:cs typeface="Microsoft Sans Serif"/>
              </a:rPr>
              <a:t>no </a:t>
            </a:r>
            <a:r>
              <a:rPr sz="2400" spc="-5" dirty="0">
                <a:solidFill>
                  <a:srgbClr val="171514"/>
                </a:solidFill>
                <a:latin typeface="Microsoft Sans Serif"/>
                <a:cs typeface="Microsoft Sans Serif"/>
              </a:rPr>
              <a:t>es </a:t>
            </a:r>
            <a:r>
              <a:rPr sz="2400" spc="20" dirty="0">
                <a:solidFill>
                  <a:srgbClr val="171514"/>
                </a:solidFill>
                <a:latin typeface="Microsoft Sans Serif"/>
                <a:cs typeface="Microsoft Sans Serif"/>
              </a:rPr>
              <a:t>factible conectar </a:t>
            </a:r>
            <a:r>
              <a:rPr sz="2400" spc="10" dirty="0">
                <a:solidFill>
                  <a:srgbClr val="171514"/>
                </a:solidFill>
                <a:latin typeface="Microsoft Sans Serif"/>
                <a:cs typeface="Microsoft Sans Serif"/>
              </a:rPr>
              <a:t>los </a:t>
            </a:r>
            <a:r>
              <a:rPr sz="2400" spc="25" dirty="0">
                <a:solidFill>
                  <a:srgbClr val="171514"/>
                </a:solidFill>
                <a:latin typeface="Microsoft Sans Serif"/>
                <a:cs typeface="Microsoft Sans Serif"/>
              </a:rPr>
              <a:t>conductores de </a:t>
            </a:r>
            <a:r>
              <a:rPr sz="2400" spc="20" dirty="0" err="1">
                <a:solidFill>
                  <a:srgbClr val="171514"/>
                </a:solidFill>
                <a:latin typeface="Microsoft Sans Serif"/>
                <a:cs typeface="Microsoft Sans Serif"/>
              </a:rPr>
              <a:t>puesta</a:t>
            </a:r>
            <a:r>
              <a:rPr sz="2400" spc="20"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tierra</a:t>
            </a:r>
            <a:r>
              <a:rPr sz="2400" spc="3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directamente </a:t>
            </a:r>
            <a:r>
              <a:rPr sz="2400" spc="15" dirty="0">
                <a:solidFill>
                  <a:srgbClr val="171514"/>
                </a:solidFill>
                <a:latin typeface="Microsoft Sans Serif"/>
                <a:cs typeface="Microsoft Sans Serif"/>
              </a:rPr>
              <a:t>desde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electrodos </a:t>
            </a:r>
            <a:r>
              <a:rPr sz="2400" spc="25" dirty="0">
                <a:solidFill>
                  <a:srgbClr val="171514"/>
                </a:solidFill>
                <a:latin typeface="Microsoft Sans Serif"/>
                <a:cs typeface="Microsoft Sans Serif"/>
              </a:rPr>
              <a:t>de </a:t>
            </a:r>
            <a:r>
              <a:rPr sz="2400" spc="35" dirty="0">
                <a:solidFill>
                  <a:srgbClr val="171514"/>
                </a:solidFill>
                <a:latin typeface="Microsoft Sans Serif"/>
                <a:cs typeface="Microsoft Sans Serif"/>
              </a:rPr>
              <a:t>tierra </a:t>
            </a:r>
            <a:r>
              <a:rPr sz="2400" spc="10" dirty="0">
                <a:solidFill>
                  <a:srgbClr val="171514"/>
                </a:solidFill>
                <a:latin typeface="Microsoft Sans Serif"/>
                <a:cs typeface="Microsoft Sans Serif"/>
              </a:rPr>
              <a:t>al </a:t>
            </a:r>
            <a:r>
              <a:rPr sz="2400" spc="25" dirty="0">
                <a:solidFill>
                  <a:srgbClr val="171514"/>
                </a:solidFill>
                <a:latin typeface="Microsoft Sans Serif"/>
                <a:cs typeface="Microsoft Sans Serif"/>
              </a:rPr>
              <a:t>equipo. </a:t>
            </a:r>
            <a:r>
              <a:rPr sz="2400" spc="-35" dirty="0">
                <a:solidFill>
                  <a:srgbClr val="171514"/>
                </a:solidFill>
                <a:latin typeface="Microsoft Sans Serif"/>
                <a:cs typeface="Microsoft Sans Serif"/>
              </a:rPr>
              <a:t>El </a:t>
            </a:r>
            <a:r>
              <a:rPr sz="2400" spc="30" dirty="0">
                <a:solidFill>
                  <a:srgbClr val="171514"/>
                </a:solidFill>
                <a:latin typeface="Microsoft Sans Serif"/>
                <a:cs typeface="Microsoft Sans Serif"/>
              </a:rPr>
              <a:t>procedimiento</a:t>
            </a:r>
            <a:r>
              <a:rPr sz="2400" spc="30" dirty="0">
                <a:solidFill>
                  <a:srgbClr val="171514"/>
                </a:solidFill>
                <a:latin typeface="Microsoft Sans Serif"/>
                <a:cs typeface="Microsoft Sans Serif"/>
              </a:rPr>
              <a:t> </a:t>
            </a:r>
            <a:r>
              <a:rPr sz="2400" spc="40" dirty="0">
                <a:solidFill>
                  <a:srgbClr val="171514"/>
                </a:solidFill>
                <a:latin typeface="Microsoft Sans Serif"/>
                <a:cs typeface="Microsoft Sans Serif"/>
              </a:rPr>
              <a:t>normal </a:t>
            </a:r>
            <a:r>
              <a:rPr sz="2400" spc="-5" dirty="0" err="1"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terminar</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enterrado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las </a:t>
            </a:r>
            <a:r>
              <a:rPr sz="2400" spc="20" dirty="0">
                <a:solidFill>
                  <a:srgbClr val="171514"/>
                </a:solidFill>
                <a:latin typeface="Microsoft Sans Serif"/>
                <a:cs typeface="Microsoft Sans Serif"/>
              </a:rPr>
              <a:t>provisiones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conexión</a:t>
            </a:r>
            <a:r>
              <a:rPr sz="2400" dirty="0">
                <a:solidFill>
                  <a:srgbClr val="171514"/>
                </a:solidFill>
                <a:latin typeface="Microsoft Sans Serif"/>
                <a:cs typeface="Microsoft Sans Serif"/>
              </a:rPr>
              <a:t> a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Estas</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provisiones</a:t>
            </a:r>
            <a:r>
              <a:rPr sz="2400" spc="2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consisten </a:t>
            </a:r>
            <a:r>
              <a:rPr sz="2400" spc="25" dirty="0">
                <a:solidFill>
                  <a:srgbClr val="171514"/>
                </a:solidFill>
                <a:latin typeface="Microsoft Sans Serif"/>
                <a:cs typeface="Microsoft Sans Serif"/>
              </a:rPr>
              <a:t>en </a:t>
            </a:r>
            <a:r>
              <a:rPr sz="2400" spc="5" dirty="0">
                <a:solidFill>
                  <a:srgbClr val="171514"/>
                </a:solidFill>
                <a:latin typeface="Microsoft Sans Serif"/>
                <a:cs typeface="Microsoft Sans Serif"/>
              </a:rPr>
              <a:t>placas </a:t>
            </a:r>
            <a:r>
              <a:rPr sz="2400" spc="35" dirty="0">
                <a:solidFill>
                  <a:srgbClr val="171514"/>
                </a:solidFill>
                <a:latin typeface="Microsoft Sans Serif"/>
                <a:cs typeface="Microsoft Sans Serif"/>
              </a:rPr>
              <a:t>o </a:t>
            </a:r>
            <a:r>
              <a:rPr sz="2400" spc="25" dirty="0">
                <a:solidFill>
                  <a:srgbClr val="171514"/>
                </a:solidFill>
                <a:latin typeface="Microsoft Sans Serif"/>
                <a:cs typeface="Microsoft Sans Serif"/>
              </a:rPr>
              <a:t>barras </a:t>
            </a:r>
            <a:r>
              <a:rPr sz="2400" spc="15" dirty="0">
                <a:solidFill>
                  <a:srgbClr val="171514"/>
                </a:solidFill>
                <a:latin typeface="Microsoft Sans Serif"/>
                <a:cs typeface="Microsoft Sans Serif"/>
              </a:rPr>
              <a:t>colectoras ubicadas </a:t>
            </a:r>
            <a:r>
              <a:rPr sz="2400" spc="25" dirty="0">
                <a:solidFill>
                  <a:srgbClr val="171514"/>
                </a:solidFill>
                <a:latin typeface="Microsoft Sans Serif"/>
                <a:cs typeface="Microsoft Sans Serif"/>
              </a:rPr>
              <a:t>en </a:t>
            </a:r>
            <a:r>
              <a:rPr sz="2400" spc="20" dirty="0">
                <a:solidFill>
                  <a:srgbClr val="171514"/>
                </a:solidFill>
                <a:latin typeface="Microsoft Sans Serif"/>
                <a:cs typeface="Microsoft Sans Serif"/>
              </a:rPr>
              <a:t>lugares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fácil </a:t>
            </a:r>
            <a:r>
              <a:rPr sz="2400" dirty="0">
                <a:solidFill>
                  <a:srgbClr val="171514"/>
                </a:solidFill>
                <a:latin typeface="Microsoft Sans Serif"/>
                <a:cs typeface="Microsoft Sans Serif"/>
              </a:rPr>
              <a:t>acceso </a:t>
            </a:r>
            <a:r>
              <a:rPr sz="2400" spc="25" dirty="0" err="1">
                <a:solidFill>
                  <a:srgbClr val="171514"/>
                </a:solidFill>
                <a:latin typeface="Microsoft Sans Serif"/>
                <a:cs typeface="Microsoft Sans Serif"/>
              </a:rPr>
              <a:t>en</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instalación</a:t>
            </a:r>
            <a:r>
              <a:rPr sz="2400" spc="15" dirty="0">
                <a:solidFill>
                  <a:srgbClr val="171514"/>
                </a:solidFill>
                <a:latin typeface="Microsoft Sans Serif"/>
                <a:cs typeface="Microsoft Sans Serif"/>
              </a:rPr>
              <a:t>. </a:t>
            </a:r>
            <a:r>
              <a:rPr sz="2400" spc="-15" dirty="0">
                <a:solidFill>
                  <a:srgbClr val="171514"/>
                </a:solidFill>
                <a:latin typeface="Microsoft Sans Serif"/>
                <a:cs typeface="Microsoft Sans Serif"/>
              </a:rPr>
              <a:t>Las </a:t>
            </a:r>
            <a:r>
              <a:rPr sz="2400" spc="5" dirty="0">
                <a:solidFill>
                  <a:srgbClr val="171514"/>
                </a:solidFill>
                <a:latin typeface="Microsoft Sans Serif"/>
                <a:cs typeface="Microsoft Sans Serif"/>
              </a:rPr>
              <a:t>placas </a:t>
            </a:r>
            <a:r>
              <a:rPr sz="2400" spc="25" dirty="0">
                <a:solidFill>
                  <a:srgbClr val="171514"/>
                </a:solidFill>
                <a:latin typeface="Microsoft Sans Serif"/>
                <a:cs typeface="Microsoft Sans Serif"/>
              </a:rPr>
              <a:t>de </a:t>
            </a:r>
            <a:r>
              <a:rPr sz="2400" spc="35"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utilizan en estructuras de </a:t>
            </a:r>
            <a:r>
              <a:rPr sz="2400" spc="40" dirty="0">
                <a:solidFill>
                  <a:srgbClr val="171514"/>
                </a:solidFill>
                <a:latin typeface="Microsoft Sans Serif"/>
                <a:cs typeface="Microsoft Sans Serif"/>
              </a:rPr>
              <a:t>hormigón, </a:t>
            </a:r>
            <a:r>
              <a:rPr sz="2400" spc="30" dirty="0">
                <a:solidFill>
                  <a:srgbClr val="171514"/>
                </a:solidFill>
                <a:latin typeface="Microsoft Sans Serif"/>
                <a:cs typeface="Microsoft Sans Serif"/>
              </a:rPr>
              <a:t>como </a:t>
            </a:r>
            <a:r>
              <a:rPr sz="2400" spc="25" dirty="0" err="1">
                <a:solidFill>
                  <a:srgbClr val="171514"/>
                </a:solidFill>
                <a:latin typeface="Microsoft Sans Serif"/>
                <a:cs typeface="Microsoft Sans Serif"/>
              </a:rPr>
              <a:t>cimientos</a:t>
            </a:r>
            <a:r>
              <a:rPr sz="2400" spc="2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equipos</a:t>
            </a:r>
            <a:r>
              <a:rPr sz="2400" spc="2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bóvedas,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pozos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visita,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pilares,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etc.</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Las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placas</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colocan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lugar</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adecuado</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sobre</a:t>
            </a:r>
            <a:r>
              <a:rPr lang="es-ES" sz="2400" spc="2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 </a:t>
            </a:r>
            <a:r>
              <a:rPr sz="2400" spc="30" dirty="0">
                <a:solidFill>
                  <a:srgbClr val="171514"/>
                </a:solidFill>
                <a:latin typeface="Microsoft Sans Serif"/>
                <a:cs typeface="Microsoft Sans Serif"/>
              </a:rPr>
              <a:t>estructura </a:t>
            </a:r>
            <a:r>
              <a:rPr sz="2400" spc="25" dirty="0">
                <a:solidFill>
                  <a:srgbClr val="171514"/>
                </a:solidFill>
                <a:latin typeface="Microsoft Sans Serif"/>
                <a:cs typeface="Microsoft Sans Serif"/>
              </a:rPr>
              <a:t>de </a:t>
            </a:r>
            <a:r>
              <a:rPr sz="2400" spc="45" dirty="0">
                <a:solidFill>
                  <a:srgbClr val="171514"/>
                </a:solidFill>
                <a:latin typeface="Microsoft Sans Serif"/>
                <a:cs typeface="Microsoft Sans Serif"/>
              </a:rPr>
              <a:t>hormigón </a:t>
            </a:r>
            <a:r>
              <a:rPr sz="2400" spc="25" dirty="0">
                <a:solidFill>
                  <a:srgbClr val="171514"/>
                </a:solidFill>
                <a:latin typeface="Microsoft Sans Serif"/>
                <a:cs typeface="Microsoft Sans Serif"/>
              </a:rPr>
              <a:t>de </a:t>
            </a:r>
            <a:r>
              <a:rPr sz="2400" spc="45" dirty="0">
                <a:solidFill>
                  <a:srgbClr val="171514"/>
                </a:solidFill>
                <a:latin typeface="Microsoft Sans Serif"/>
                <a:cs typeface="Microsoft Sans Serif"/>
              </a:rPr>
              <a:t>forma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superficie plana </a:t>
            </a:r>
            <a:r>
              <a:rPr sz="2400" spc="25" dirty="0">
                <a:solidFill>
                  <a:srgbClr val="171514"/>
                </a:solidFill>
                <a:latin typeface="Microsoft Sans Serif"/>
                <a:cs typeface="Microsoft Sans Serif"/>
              </a:rPr>
              <a:t>quede </a:t>
            </a:r>
            <a:r>
              <a:rPr sz="2400" spc="10" dirty="0">
                <a:solidFill>
                  <a:srgbClr val="171514"/>
                </a:solidFill>
                <a:latin typeface="Microsoft Sans Serif"/>
                <a:cs typeface="Microsoft Sans Serif"/>
              </a:rPr>
              <a:t>al </a:t>
            </a:r>
            <a:r>
              <a:rPr sz="2400" spc="15" dirty="0">
                <a:solidFill>
                  <a:srgbClr val="171514"/>
                </a:solidFill>
                <a:latin typeface="Microsoft Sans Serif"/>
                <a:cs typeface="Microsoft Sans Serif"/>
              </a:rPr>
              <a:t>ras </a:t>
            </a:r>
            <a:r>
              <a:rPr sz="2400" spc="20" dirty="0">
                <a:solidFill>
                  <a:srgbClr val="171514"/>
                </a:solidFill>
                <a:latin typeface="Microsoft Sans Serif"/>
                <a:cs typeface="Microsoft Sans Serif"/>
              </a:rPr>
              <a:t>con </a:t>
            </a:r>
            <a:r>
              <a:rPr sz="2400" spc="10" dirty="0">
                <a:solidFill>
                  <a:srgbClr val="171514"/>
                </a:solidFill>
                <a:latin typeface="Microsoft Sans Serif"/>
                <a:cs typeface="Microsoft Sans Serif"/>
              </a:rPr>
              <a:t>la </a:t>
            </a:r>
            <a:r>
              <a:rPr sz="2400" spc="20" dirty="0" err="1">
                <a:solidFill>
                  <a:srgbClr val="171514"/>
                </a:solidFill>
                <a:latin typeface="Microsoft Sans Serif"/>
                <a:cs typeface="Microsoft Sans Serif"/>
              </a:rPr>
              <a:t>superficie</a:t>
            </a:r>
            <a:r>
              <a:rPr sz="2400" spc="2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hormigón</a:t>
            </a:r>
            <a:r>
              <a:rPr sz="2400" spc="40" dirty="0">
                <a:solidFill>
                  <a:srgbClr val="171514"/>
                </a:solidFill>
                <a:latin typeface="Microsoft Sans Serif"/>
                <a:cs typeface="Microsoft Sans Serif"/>
              </a:rPr>
              <a:t>. </a:t>
            </a:r>
            <a:r>
              <a:rPr sz="2400" spc="-5" dirty="0">
                <a:solidFill>
                  <a:srgbClr val="171514"/>
                </a:solidFill>
                <a:latin typeface="Microsoft Sans Serif"/>
                <a:cs typeface="Microsoft Sans Serif"/>
              </a:rPr>
              <a:t>Los </a:t>
            </a:r>
            <a:r>
              <a:rPr sz="2400" spc="25" dirty="0">
                <a:solidFill>
                  <a:srgbClr val="171514"/>
                </a:solidFill>
                <a:latin typeface="Microsoft Sans Serif"/>
                <a:cs typeface="Microsoft Sans Serif"/>
              </a:rPr>
              <a:t>conductores 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0" dirty="0">
                <a:solidFill>
                  <a:srgbClr val="171514"/>
                </a:solidFill>
                <a:latin typeface="Microsoft Sans Serif"/>
                <a:cs typeface="Microsoft Sans Serif"/>
              </a:rPr>
              <a:t>están </a:t>
            </a:r>
            <a:r>
              <a:rPr sz="2400" spc="15" dirty="0">
                <a:solidFill>
                  <a:srgbClr val="171514"/>
                </a:solidFill>
                <a:latin typeface="Microsoft Sans Serif"/>
                <a:cs typeface="Microsoft Sans Serif"/>
              </a:rPr>
              <a:t>conectados </a:t>
            </a:r>
            <a:r>
              <a:rPr sz="2400" dirty="0">
                <a:solidFill>
                  <a:srgbClr val="171514"/>
                </a:solidFill>
                <a:latin typeface="Microsoft Sans Serif"/>
                <a:cs typeface="Microsoft Sans Serif"/>
              </a:rPr>
              <a:t>a las </a:t>
            </a:r>
            <a:r>
              <a:rPr sz="2400" spc="5" dirty="0">
                <a:solidFill>
                  <a:srgbClr val="171514"/>
                </a:solidFill>
                <a:latin typeface="Microsoft Sans Serif"/>
                <a:cs typeface="Microsoft Sans Serif"/>
              </a:rPr>
              <a:t>placas </a:t>
            </a:r>
            <a:r>
              <a:rPr sz="2400" spc="45" dirty="0">
                <a:solidFill>
                  <a:srgbClr val="171514"/>
                </a:solidFill>
                <a:latin typeface="Microsoft Sans Serif"/>
                <a:cs typeface="Microsoft Sans Serif"/>
              </a:rPr>
              <a:t>por </a:t>
            </a:r>
            <a:r>
              <a:rPr sz="2400" spc="35" dirty="0" err="1">
                <a:solidFill>
                  <a:srgbClr val="171514"/>
                </a:solidFill>
                <a:latin typeface="Microsoft Sans Serif"/>
                <a:cs typeface="Microsoft Sans Serif"/>
              </a:rPr>
              <a:t>medio</a:t>
            </a:r>
            <a:r>
              <a:rPr sz="2400" spc="3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abrazaderas</a:t>
            </a:r>
            <a:r>
              <a:rPr sz="2400" spc="1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especiales </a:t>
            </a:r>
            <a:r>
              <a:rPr sz="2400" dirty="0">
                <a:solidFill>
                  <a:srgbClr val="171514"/>
                </a:solidFill>
                <a:latin typeface="Microsoft Sans Serif"/>
                <a:cs typeface="Microsoft Sans Serif"/>
              </a:rPr>
              <a:t>a las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los </a:t>
            </a:r>
            <a:r>
              <a:rPr sz="2400" spc="25" dirty="0">
                <a:solidFill>
                  <a:srgbClr val="171514"/>
                </a:solidFill>
                <a:latin typeface="Microsoft Sans Serif"/>
                <a:cs typeface="Microsoft Sans Serif"/>
              </a:rPr>
              <a:t>conductores </a:t>
            </a:r>
            <a:r>
              <a:rPr sz="2400" spc="20" dirty="0">
                <a:solidFill>
                  <a:srgbClr val="171514"/>
                </a:solidFill>
                <a:latin typeface="Microsoft Sans Serif"/>
                <a:cs typeface="Microsoft Sans Serif"/>
              </a:rPr>
              <a:t>están </a:t>
            </a:r>
            <a:r>
              <a:rPr sz="2400" spc="15" dirty="0">
                <a:solidFill>
                  <a:srgbClr val="171514"/>
                </a:solidFill>
                <a:latin typeface="Microsoft Sans Serif"/>
                <a:cs typeface="Microsoft Sans Serif"/>
              </a:rPr>
              <a:t>soldados </a:t>
            </a:r>
            <a:r>
              <a:rPr sz="2400" spc="35" dirty="0">
                <a:solidFill>
                  <a:srgbClr val="171514"/>
                </a:solidFill>
                <a:latin typeface="Microsoft Sans Serif"/>
                <a:cs typeface="Microsoft Sans Serif"/>
              </a:rPr>
              <a:t>o </a:t>
            </a:r>
            <a:r>
              <a:rPr sz="2400" spc="20" dirty="0">
                <a:solidFill>
                  <a:srgbClr val="171514"/>
                </a:solidFill>
                <a:latin typeface="Microsoft Sans Serif"/>
                <a:cs typeface="Microsoft Sans Serif"/>
              </a:rPr>
              <a:t>fijados con pernos. </a:t>
            </a:r>
            <a:r>
              <a:rPr sz="2400" spc="-35" dirty="0">
                <a:solidFill>
                  <a:srgbClr val="171514"/>
                </a:solidFill>
                <a:latin typeface="Microsoft Sans Serif"/>
                <a:cs typeface="Microsoft Sans Serif"/>
              </a:rPr>
              <a:t>Si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instalación</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placas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spc="-5" dirty="0">
                <a:solidFill>
                  <a:srgbClr val="171514"/>
                </a:solidFill>
                <a:latin typeface="Microsoft Sans Serif"/>
                <a:cs typeface="Microsoft Sans Serif"/>
              </a:rPr>
              <a:t> 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práctica,</a:t>
            </a:r>
            <a:r>
              <a:rPr sz="2400" spc="-5" dirty="0">
                <a:solidFill>
                  <a:srgbClr val="171514"/>
                </a:solidFill>
                <a:latin typeface="Microsoft Sans Serif"/>
                <a:cs typeface="Microsoft Sans Serif"/>
              </a:rPr>
              <a:t> se </a:t>
            </a:r>
            <a:r>
              <a:rPr sz="2400" spc="25" dirty="0">
                <a:solidFill>
                  <a:srgbClr val="171514"/>
                </a:solidFill>
                <a:latin typeface="Microsoft Sans Serif"/>
                <a:cs typeface="Microsoft Sans Serif"/>
              </a:rPr>
              <a:t>utilizan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barras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colectoras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cobre</a:t>
            </a:r>
            <a:r>
              <a:rPr sz="2400" spc="20" dirty="0" smtClean="0">
                <a:solidFill>
                  <a:srgbClr val="171514"/>
                </a:solidFill>
                <a:latin typeface="Microsoft Sans Serif"/>
                <a:cs typeface="Microsoft Sans Serif"/>
              </a:rPr>
              <a:t>.</a:t>
            </a:r>
            <a:endParaRPr lang="es-ES" sz="2400" spc="20" dirty="0" smtClean="0">
              <a:solidFill>
                <a:srgbClr val="171514"/>
              </a:solidFill>
              <a:latin typeface="Microsoft Sans Serif"/>
              <a:cs typeface="Microsoft Sans Serif"/>
            </a:endParaRPr>
          </a:p>
          <a:p>
            <a:pPr marR="5080" indent="12700" algn="just">
              <a:spcBef>
                <a:spcPts val="540"/>
              </a:spcBef>
            </a:pPr>
            <a:endParaRPr lang="es-ES" sz="2400" spc="-10" dirty="0" smtClean="0">
              <a:solidFill>
                <a:srgbClr val="171514"/>
              </a:solidFill>
              <a:latin typeface="Microsoft Sans Serif"/>
              <a:cs typeface="Microsoft Sans Serif"/>
            </a:endParaRPr>
          </a:p>
          <a:p>
            <a:pPr marR="5080" indent="12700" algn="just">
              <a:spcBef>
                <a:spcPts val="540"/>
              </a:spcBef>
            </a:pPr>
            <a:r>
              <a:rPr sz="2400" spc="-10" dirty="0" err="1" smtClean="0">
                <a:solidFill>
                  <a:srgbClr val="171514"/>
                </a:solidFill>
                <a:latin typeface="Microsoft Sans Serif"/>
                <a:cs typeface="Microsoft Sans Serif"/>
              </a:rPr>
              <a:t>Estas</a:t>
            </a:r>
            <a:r>
              <a:rPr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barras</a:t>
            </a:r>
            <a:r>
              <a:rPr lang="es-ES" sz="2400" spc="2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se </a:t>
            </a:r>
            <a:r>
              <a:rPr sz="2400" spc="25" dirty="0">
                <a:solidFill>
                  <a:srgbClr val="171514"/>
                </a:solidFill>
                <a:latin typeface="Microsoft Sans Serif"/>
                <a:cs typeface="Microsoft Sans Serif"/>
              </a:rPr>
              <a:t>fijan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superficie </a:t>
            </a:r>
            <a:r>
              <a:rPr sz="2400" spc="25" dirty="0">
                <a:solidFill>
                  <a:srgbClr val="171514"/>
                </a:solidFill>
                <a:latin typeface="Microsoft Sans Serif"/>
                <a:cs typeface="Microsoft Sans Serif"/>
              </a:rPr>
              <a:t>de </a:t>
            </a:r>
            <a:r>
              <a:rPr sz="2400" dirty="0">
                <a:solidFill>
                  <a:srgbClr val="171514"/>
                </a:solidFill>
                <a:latin typeface="Microsoft Sans Serif"/>
                <a:cs typeface="Microsoft Sans Serif"/>
              </a:rPr>
              <a:t>las </a:t>
            </a:r>
            <a:r>
              <a:rPr sz="2400" spc="20" dirty="0">
                <a:solidFill>
                  <a:srgbClr val="171514"/>
                </a:solidFill>
                <a:latin typeface="Microsoft Sans Serif"/>
                <a:cs typeface="Microsoft Sans Serif"/>
              </a:rPr>
              <a:t>paredes </a:t>
            </a:r>
            <a:r>
              <a:rPr sz="2400" spc="25" dirty="0">
                <a:solidFill>
                  <a:srgbClr val="171514"/>
                </a:solidFill>
                <a:latin typeface="Microsoft Sans Serif"/>
                <a:cs typeface="Microsoft Sans Serif"/>
              </a:rPr>
              <a:t>en </a:t>
            </a:r>
            <a:r>
              <a:rPr sz="2400" spc="20" dirty="0">
                <a:solidFill>
                  <a:srgbClr val="171514"/>
                </a:solidFill>
                <a:latin typeface="Microsoft Sans Serif"/>
                <a:cs typeface="Microsoft Sans Serif"/>
              </a:rPr>
              <a:t>lugares convenientes </a:t>
            </a:r>
            <a:r>
              <a:rPr sz="2400" spc="25" dirty="0">
                <a:solidFill>
                  <a:srgbClr val="171514"/>
                </a:solidFill>
                <a:latin typeface="Microsoft Sans Serif"/>
                <a:cs typeface="Microsoft Sans Serif"/>
              </a:rPr>
              <a:t>para </a:t>
            </a:r>
            <a:r>
              <a:rPr sz="2400" spc="15" dirty="0">
                <a:solidFill>
                  <a:srgbClr val="171514"/>
                </a:solidFill>
                <a:latin typeface="Microsoft Sans Serif"/>
                <a:cs typeface="Microsoft Sans Serif"/>
              </a:rPr>
              <a:t>conexiones</a:t>
            </a:r>
            <a:r>
              <a:rPr sz="2400" spc="1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err="1" smtClean="0">
                <a:solidFill>
                  <a:srgbClr val="171514"/>
                </a:solidFill>
                <a:latin typeface="Microsoft Sans Serif"/>
                <a:cs typeface="Microsoft Sans Serif"/>
              </a:rPr>
              <a:t>tierra</a:t>
            </a:r>
            <a:r>
              <a:rPr lang="es-ES" sz="2400" spc="3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permanentes</a:t>
            </a:r>
            <a:r>
              <a:rPr sz="2400" spc="3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o </a:t>
            </a:r>
            <a:r>
              <a:rPr sz="2400" spc="25" dirty="0">
                <a:solidFill>
                  <a:srgbClr val="171514"/>
                </a:solidFill>
                <a:latin typeface="Microsoft Sans Serif"/>
                <a:cs typeface="Microsoft Sans Serif"/>
              </a:rPr>
              <a:t>temporales. </a:t>
            </a:r>
            <a:r>
              <a:rPr sz="2400" spc="30" dirty="0">
                <a:solidFill>
                  <a:srgbClr val="171514"/>
                </a:solidFill>
                <a:latin typeface="Microsoft Sans Serif"/>
                <a:cs typeface="Microsoft Sans Serif"/>
              </a:rPr>
              <a:t>No </a:t>
            </a:r>
            <a:r>
              <a:rPr sz="2400" spc="25" dirty="0">
                <a:solidFill>
                  <a:srgbClr val="171514"/>
                </a:solidFill>
                <a:latin typeface="Microsoft Sans Serif"/>
                <a:cs typeface="Microsoft Sans Serif"/>
              </a:rPr>
              <a:t>deben </a:t>
            </a:r>
            <a:r>
              <a:rPr sz="2400" spc="20" dirty="0">
                <a:solidFill>
                  <a:srgbClr val="171514"/>
                </a:solidFill>
                <a:latin typeface="Microsoft Sans Serif"/>
                <a:cs typeface="Microsoft Sans Serif"/>
              </a:rPr>
              <a:t>fijarse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ninguna </a:t>
            </a:r>
            <a:r>
              <a:rPr sz="2400" spc="20" dirty="0">
                <a:solidFill>
                  <a:srgbClr val="171514"/>
                </a:solidFill>
                <a:latin typeface="Microsoft Sans Serif"/>
                <a:cs typeface="Microsoft Sans Serif"/>
              </a:rPr>
              <a:t>superficie metálica</a:t>
            </a:r>
            <a:r>
              <a:rPr sz="2400" spc="2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el </a:t>
            </a:r>
            <a:r>
              <a:rPr sz="2400" spc="35" dirty="0" err="1" smtClean="0">
                <a:solidFill>
                  <a:srgbClr val="171514"/>
                </a:solidFill>
                <a:latin typeface="Microsoft Sans Serif"/>
                <a:cs typeface="Microsoft Sans Serif"/>
              </a:rPr>
              <a:t>diá</a:t>
            </a:r>
            <a:r>
              <a:rPr lang="es-ES" sz="2400" spc="35" dirty="0" smtClean="0">
                <a:solidFill>
                  <a:srgbClr val="171514"/>
                </a:solidFill>
                <a:latin typeface="Microsoft Sans Serif"/>
                <a:cs typeface="Microsoft Sans Serif"/>
              </a:rPr>
              <a:t>m</a:t>
            </a:r>
            <a:r>
              <a:rPr sz="2400" spc="3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orificio</a:t>
            </a:r>
            <a:r>
              <a:rPr sz="2400" spc="2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fijación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propia </a:t>
            </a:r>
            <a:r>
              <a:rPr sz="2400" spc="30" dirty="0">
                <a:solidFill>
                  <a:srgbClr val="171514"/>
                </a:solidFill>
                <a:latin typeface="Microsoft Sans Serif"/>
                <a:cs typeface="Microsoft Sans Serif"/>
              </a:rPr>
              <a:t>barra </a:t>
            </a:r>
            <a:r>
              <a:rPr sz="2400" spc="40" dirty="0">
                <a:solidFill>
                  <a:srgbClr val="171514"/>
                </a:solidFill>
                <a:latin typeface="Microsoft Sans Serif"/>
                <a:cs typeface="Microsoft Sans Serif"/>
              </a:rPr>
              <a:t>no </a:t>
            </a:r>
            <a:r>
              <a:rPr sz="2400" spc="25" dirty="0">
                <a:solidFill>
                  <a:srgbClr val="171514"/>
                </a:solidFill>
                <a:latin typeface="Microsoft Sans Serif"/>
                <a:cs typeface="Microsoft Sans Serif"/>
              </a:rPr>
              <a:t>debe </a:t>
            </a:r>
            <a:r>
              <a:rPr sz="2400" spc="15" dirty="0">
                <a:solidFill>
                  <a:srgbClr val="171514"/>
                </a:solidFill>
                <a:latin typeface="Microsoft Sans Serif"/>
                <a:cs typeface="Microsoft Sans Serif"/>
              </a:rPr>
              <a:t>exceder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cuarta </a:t>
            </a:r>
            <a:r>
              <a:rPr sz="2400" spc="35" dirty="0">
                <a:solidFill>
                  <a:srgbClr val="171514"/>
                </a:solidFill>
                <a:latin typeface="Microsoft Sans Serif"/>
                <a:cs typeface="Microsoft Sans Serif"/>
              </a:rPr>
              <a:t>parte </a:t>
            </a:r>
            <a:r>
              <a:rPr sz="2400" spc="20" dirty="0">
                <a:solidFill>
                  <a:srgbClr val="171514"/>
                </a:solidFill>
                <a:latin typeface="Microsoft Sans Serif"/>
                <a:cs typeface="Microsoft Sans Serif"/>
              </a:rPr>
              <a:t>del ancho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barra</a:t>
            </a:r>
            <a:r>
              <a:rPr sz="2400" spc="25" dirty="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El</a:t>
            </a:r>
            <a:r>
              <a:rPr lang="es-ES" sz="2400" spc="-3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tamaño</a:t>
            </a:r>
            <a:r>
              <a:rPr sz="2400" spc="3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dirty="0">
                <a:solidFill>
                  <a:srgbClr val="171514"/>
                </a:solidFill>
                <a:latin typeface="Microsoft Sans Serif"/>
                <a:cs typeface="Microsoft Sans Serif"/>
              </a:rPr>
              <a:t>las </a:t>
            </a:r>
            <a:r>
              <a:rPr sz="2400" spc="25" dirty="0">
                <a:solidFill>
                  <a:srgbClr val="171514"/>
                </a:solidFill>
                <a:latin typeface="Microsoft Sans Serif"/>
                <a:cs typeface="Microsoft Sans Serif"/>
              </a:rPr>
              <a:t>barras </a:t>
            </a:r>
            <a:r>
              <a:rPr sz="2400" spc="15" dirty="0">
                <a:solidFill>
                  <a:srgbClr val="171514"/>
                </a:solidFill>
                <a:latin typeface="Microsoft Sans Serif"/>
                <a:cs typeface="Microsoft Sans Serif"/>
              </a:rPr>
              <a:t>colectoras </a:t>
            </a:r>
            <a:r>
              <a:rPr sz="2400" spc="-5" dirty="0">
                <a:solidFill>
                  <a:srgbClr val="171514"/>
                </a:solidFill>
                <a:latin typeface="Microsoft Sans Serif"/>
                <a:cs typeface="Microsoft Sans Serif"/>
              </a:rPr>
              <a:t>se </a:t>
            </a:r>
            <a:r>
              <a:rPr sz="2400" spc="35" dirty="0">
                <a:solidFill>
                  <a:srgbClr val="171514"/>
                </a:solidFill>
                <a:latin typeface="Microsoft Sans Serif"/>
                <a:cs typeface="Microsoft Sans Serif"/>
              </a:rPr>
              <a:t>determina </a:t>
            </a:r>
            <a:r>
              <a:rPr sz="2400" spc="3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los </a:t>
            </a:r>
            <a:r>
              <a:rPr sz="2400" spc="25" dirty="0">
                <a:solidFill>
                  <a:srgbClr val="171514"/>
                </a:solidFill>
                <a:latin typeface="Microsoft Sans Serif"/>
                <a:cs typeface="Microsoft Sans Serif"/>
              </a:rPr>
              <a:t>conductores 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25" dirty="0" err="1">
                <a:solidFill>
                  <a:srgbClr val="171514"/>
                </a:solidFill>
                <a:latin typeface="Microsoft Sans Serif"/>
                <a:cs typeface="Microsoft Sans Serif"/>
              </a:rPr>
              <a:t>tierra</a:t>
            </a:r>
            <a:r>
              <a:rPr sz="2400" spc="25" dirty="0" smtClean="0">
                <a:solidFill>
                  <a:srgbClr val="171514"/>
                </a:solidFill>
                <a:latin typeface="Microsoft Sans Serif"/>
                <a:cs typeface="Microsoft Sans Serif"/>
              </a:rPr>
              <a:t>;</a:t>
            </a:r>
            <a:r>
              <a:rPr lang="es-ES" sz="2400" spc="2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para </a:t>
            </a:r>
            <a:r>
              <a:rPr sz="2400" spc="10" dirty="0">
                <a:solidFill>
                  <a:srgbClr val="171514"/>
                </a:solidFill>
                <a:latin typeface="Microsoft Sans Serif"/>
                <a:cs typeface="Microsoft Sans Serif"/>
              </a:rPr>
              <a:t>estaciones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distribución </a:t>
            </a:r>
            <a:r>
              <a:rPr sz="2400" spc="25" dirty="0">
                <a:solidFill>
                  <a:srgbClr val="171514"/>
                </a:solidFill>
                <a:latin typeface="Microsoft Sans Serif"/>
                <a:cs typeface="Microsoft Sans Serif"/>
              </a:rPr>
              <a:t>en </a:t>
            </a:r>
            <a:r>
              <a:rPr sz="2400" dirty="0">
                <a:solidFill>
                  <a:srgbClr val="171514"/>
                </a:solidFill>
                <a:latin typeface="Microsoft Sans Serif"/>
                <a:cs typeface="Microsoft Sans Serif"/>
              </a:rPr>
              <a:t>las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cortocircuito </a:t>
            </a:r>
            <a:r>
              <a:rPr sz="2400" spc="40" dirty="0">
                <a:solidFill>
                  <a:srgbClr val="171514"/>
                </a:solidFill>
                <a:latin typeface="Microsoft Sans Serif"/>
                <a:cs typeface="Microsoft Sans Serif"/>
              </a:rPr>
              <a:t>no </a:t>
            </a:r>
            <a:r>
              <a:rPr sz="2400" spc="20" dirty="0">
                <a:solidFill>
                  <a:srgbClr val="171514"/>
                </a:solidFill>
                <a:latin typeface="Microsoft Sans Serif"/>
                <a:cs typeface="Microsoft Sans Serif"/>
              </a:rPr>
              <a:t>supere </a:t>
            </a:r>
            <a:r>
              <a:rPr sz="2400" spc="10" dirty="0">
                <a:solidFill>
                  <a:srgbClr val="171514"/>
                </a:solidFill>
                <a:latin typeface="Microsoft Sans Serif"/>
                <a:cs typeface="Microsoft Sans Serif"/>
              </a:rPr>
              <a:t>los</a:t>
            </a:r>
            <a:r>
              <a:rPr sz="2400" spc="10" dirty="0">
                <a:solidFill>
                  <a:srgbClr val="171514"/>
                </a:solidFill>
                <a:latin typeface="Microsoft Sans Serif"/>
                <a:cs typeface="Microsoft Sans Serif"/>
              </a:rPr>
              <a:t> 22 </a:t>
            </a:r>
            <a:r>
              <a:rPr sz="2400" spc="-5" dirty="0">
                <a:solidFill>
                  <a:srgbClr val="171514"/>
                </a:solidFill>
                <a:latin typeface="Microsoft Sans Serif"/>
                <a:cs typeface="Microsoft Sans Serif"/>
              </a:rPr>
              <a:t>kA,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sección</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transversal </a:t>
            </a:r>
            <a:r>
              <a:rPr sz="2400" spc="40" dirty="0">
                <a:solidFill>
                  <a:srgbClr val="171514"/>
                </a:solidFill>
                <a:latin typeface="Microsoft Sans Serif"/>
                <a:cs typeface="Microsoft Sans Serif"/>
              </a:rPr>
              <a:t>mínima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barra </a:t>
            </a:r>
            <a:r>
              <a:rPr sz="2400" spc="25" dirty="0">
                <a:solidFill>
                  <a:srgbClr val="171514"/>
                </a:solidFill>
                <a:latin typeface="Microsoft Sans Serif"/>
                <a:cs typeface="Microsoft Sans Serif"/>
              </a:rPr>
              <a:t>de </a:t>
            </a:r>
            <a:r>
              <a:rPr sz="2400" spc="35"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125 </a:t>
            </a:r>
            <a:r>
              <a:rPr sz="2400" spc="20" dirty="0">
                <a:solidFill>
                  <a:srgbClr val="171514"/>
                </a:solidFill>
                <a:latin typeface="Microsoft Sans Serif"/>
                <a:cs typeface="Microsoft Sans Serif"/>
              </a:rPr>
              <a:t>mm2(5×25 </a:t>
            </a:r>
            <a:r>
              <a:rPr sz="2400" spc="30" dirty="0">
                <a:solidFill>
                  <a:srgbClr val="171514"/>
                </a:solidFill>
                <a:latin typeface="Microsoft Sans Serif"/>
                <a:cs typeface="Microsoft Sans Serif"/>
              </a:rPr>
              <a:t>mm). </a:t>
            </a:r>
            <a:r>
              <a:rPr sz="2400" spc="-15"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conexiones</a:t>
            </a:r>
            <a:r>
              <a:rPr sz="2400" spc="1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barra</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colectora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pueden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mecánicas</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soldadas</a:t>
            </a:r>
            <a:r>
              <a:rPr sz="2400" spc="10" dirty="0" smtClean="0">
                <a:solidFill>
                  <a:srgbClr val="171514"/>
                </a:solidFill>
                <a:latin typeface="Microsoft Sans Serif"/>
                <a:cs typeface="Microsoft Sans Serif"/>
              </a:rPr>
              <a:t>.</a:t>
            </a:r>
            <a:endParaRPr lang="es-ES" sz="2400" spc="10" dirty="0" smtClean="0">
              <a:solidFill>
                <a:srgbClr val="171514"/>
              </a:solidFill>
              <a:latin typeface="Microsoft Sans Serif"/>
              <a:cs typeface="Microsoft Sans Serif"/>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27025" y="250825"/>
            <a:ext cx="14325600" cy="4113947"/>
          </a:xfrm>
          <a:prstGeom prst="rect">
            <a:avLst/>
          </a:prstGeom>
        </p:spPr>
        <p:txBody>
          <a:bodyPr vert="horz" wrap="square" lIns="0" tIns="12700" rIns="0" bIns="0" rtlCol="0">
            <a:spAutoFit/>
          </a:bodyPr>
          <a:lstStyle/>
          <a:p>
            <a:pPr marR="95250" indent="12700" algn="just">
              <a:spcBef>
                <a:spcPts val="90"/>
              </a:spcBef>
            </a:pPr>
            <a:r>
              <a:rPr sz="2400" spc="-20" dirty="0" err="1" smtClean="0">
                <a:solidFill>
                  <a:srgbClr val="171514"/>
                </a:solidFill>
                <a:latin typeface="Microsoft Sans Serif"/>
                <a:cs typeface="Microsoft Sans Serif"/>
              </a:rPr>
              <a:t>En</a:t>
            </a:r>
            <a:r>
              <a:rPr sz="2400" spc="-2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instalaciones </a:t>
            </a:r>
            <a:r>
              <a:rPr sz="2400" spc="30" dirty="0">
                <a:solidFill>
                  <a:srgbClr val="171514"/>
                </a:solidFill>
                <a:latin typeface="Microsoft Sans Serif"/>
                <a:cs typeface="Microsoft Sans Serif"/>
              </a:rPr>
              <a:t>donde </a:t>
            </a:r>
            <a:r>
              <a:rPr sz="2400" spc="10" dirty="0">
                <a:solidFill>
                  <a:srgbClr val="171514"/>
                </a:solidFill>
                <a:latin typeface="Microsoft Sans Serif"/>
                <a:cs typeface="Microsoft Sans Serif"/>
              </a:rPr>
              <a:t>los fusibles, </a:t>
            </a:r>
            <a:r>
              <a:rPr sz="2400" spc="30" dirty="0">
                <a:solidFill>
                  <a:srgbClr val="171514"/>
                </a:solidFill>
                <a:latin typeface="Microsoft Sans Serif"/>
                <a:cs typeface="Microsoft Sans Serif"/>
              </a:rPr>
              <a:t>interruptores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desconexión, bandejas portacables</a:t>
            </a:r>
            <a:r>
              <a:rPr sz="2400" spc="15" dirty="0">
                <a:solidFill>
                  <a:srgbClr val="171514"/>
                </a:solidFill>
                <a:latin typeface="Microsoft Sans Serif"/>
                <a:cs typeface="Microsoft Sans Serif"/>
              </a:rPr>
              <a:t>, </a:t>
            </a:r>
            <a:r>
              <a:rPr sz="2400" spc="5" dirty="0">
                <a:solidFill>
                  <a:srgbClr val="171514"/>
                </a:solidFill>
                <a:latin typeface="Microsoft Sans Serif"/>
                <a:cs typeface="Microsoft Sans Serif"/>
              </a:rPr>
              <a:t>etc., </a:t>
            </a:r>
            <a:r>
              <a:rPr sz="2400" spc="15" dirty="0" err="1" smtClean="0">
                <a:solidFill>
                  <a:srgbClr val="171514"/>
                </a:solidFill>
                <a:latin typeface="Microsoft Sans Serif"/>
                <a:cs typeface="Microsoft Sans Serif"/>
              </a:rPr>
              <a:t>están</a:t>
            </a:r>
            <a:r>
              <a:rPr lang="es-ES" sz="2400" spc="1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montados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sobre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vigas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metal,</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estas </a:t>
            </a:r>
            <a:r>
              <a:rPr sz="2400" spc="10" dirty="0">
                <a:solidFill>
                  <a:srgbClr val="171514"/>
                </a:solidFill>
                <a:latin typeface="Microsoft Sans Serif"/>
                <a:cs typeface="Microsoft Sans Serif"/>
              </a:rPr>
              <a:t>vigas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pueden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usarse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provisiones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conexión</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dicho</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equipo</a:t>
            </a:r>
            <a:r>
              <a:rPr sz="2400" spc="20" dirty="0">
                <a:solidFill>
                  <a:srgbClr val="171514"/>
                </a:solidFill>
                <a:latin typeface="Microsoft Sans Serif"/>
                <a:cs typeface="Microsoft Sans Serif"/>
              </a:rPr>
              <a:t>, siempre </a:t>
            </a:r>
            <a:r>
              <a:rPr sz="2400" spc="25" dirty="0">
                <a:solidFill>
                  <a:srgbClr val="171514"/>
                </a:solidFill>
                <a:latin typeface="Microsoft Sans Serif"/>
                <a:cs typeface="Microsoft Sans Serif"/>
              </a:rPr>
              <a:t>que </a:t>
            </a:r>
            <a:r>
              <a:rPr sz="2400" dirty="0">
                <a:solidFill>
                  <a:srgbClr val="171514"/>
                </a:solidFill>
                <a:latin typeface="Microsoft Sans Serif"/>
                <a:cs typeface="Microsoft Sans Serif"/>
              </a:rPr>
              <a:t>las </a:t>
            </a:r>
            <a:r>
              <a:rPr sz="2400" spc="10" dirty="0">
                <a:solidFill>
                  <a:srgbClr val="171514"/>
                </a:solidFill>
                <a:latin typeface="Microsoft Sans Serif"/>
                <a:cs typeface="Microsoft Sans Serif"/>
              </a:rPr>
              <a:t>vigas </a:t>
            </a:r>
            <a:r>
              <a:rPr sz="2400" spc="15" dirty="0">
                <a:solidFill>
                  <a:srgbClr val="171514"/>
                </a:solidFill>
                <a:latin typeface="Microsoft Sans Serif"/>
                <a:cs typeface="Microsoft Sans Serif"/>
              </a:rPr>
              <a:t>estén </a:t>
            </a:r>
            <a:r>
              <a:rPr sz="2400" spc="25" dirty="0">
                <a:solidFill>
                  <a:srgbClr val="171514"/>
                </a:solidFill>
                <a:latin typeface="Microsoft Sans Serif"/>
                <a:cs typeface="Microsoft Sans Serif"/>
              </a:rPr>
              <a:t>correctamente </a:t>
            </a:r>
            <a:r>
              <a:rPr sz="2400" spc="10" dirty="0">
                <a:solidFill>
                  <a:srgbClr val="171514"/>
                </a:solidFill>
                <a:latin typeface="Microsoft Sans Serif"/>
                <a:cs typeface="Microsoft Sans Serif"/>
              </a:rPr>
              <a:t>conectadas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 </a:t>
            </a:r>
            <a:endParaRPr lang="es-ES" sz="2400" spc="25" dirty="0" smtClean="0">
              <a:solidFill>
                <a:srgbClr val="171514"/>
              </a:solidFill>
              <a:latin typeface="Microsoft Sans Serif"/>
              <a:cs typeface="Microsoft Sans Serif"/>
            </a:endParaRPr>
          </a:p>
          <a:p>
            <a:pPr marR="95250" indent="12700" algn="just">
              <a:spcBef>
                <a:spcPts val="90"/>
              </a:spcBef>
            </a:pPr>
            <a:r>
              <a:rPr lang="es-ES" sz="2400" spc="15" dirty="0" smtClean="0">
                <a:solidFill>
                  <a:srgbClr val="171514"/>
                </a:solidFill>
                <a:latin typeface="Microsoft Sans Serif"/>
                <a:cs typeface="Microsoft Sans Serif"/>
              </a:rPr>
              <a:t>También </a:t>
            </a:r>
            <a:r>
              <a:rPr lang="es-ES" sz="2400" spc="-5"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pueden </a:t>
            </a:r>
            <a:r>
              <a:rPr lang="es-ES" sz="2400" spc="20" dirty="0" smtClean="0">
                <a:solidFill>
                  <a:srgbClr val="171514"/>
                </a:solidFill>
                <a:latin typeface="Microsoft Sans Serif"/>
                <a:cs typeface="Microsoft Sans Serif"/>
              </a:rPr>
              <a:t>utilizar para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puesta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temporal </a:t>
            </a:r>
            <a:r>
              <a:rPr lang="es-ES" sz="2400" spc="20" dirty="0" smtClean="0">
                <a:solidFill>
                  <a:srgbClr val="171514"/>
                </a:solidFill>
                <a:latin typeface="Microsoft Sans Serif"/>
                <a:cs typeface="Microsoft Sans Serif"/>
              </a:rPr>
              <a:t>de equipos </a:t>
            </a:r>
            <a:r>
              <a:rPr lang="es-ES" sz="2400" spc="25" dirty="0" smtClean="0">
                <a:solidFill>
                  <a:srgbClr val="171514"/>
                </a:solidFill>
                <a:latin typeface="Microsoft Sans Serif"/>
                <a:cs typeface="Microsoft Sans Serif"/>
              </a:rPr>
              <a:t>menores </a:t>
            </a:r>
            <a:r>
              <a:rPr lang="es-ES" sz="2400" spc="35" dirty="0" smtClean="0">
                <a:solidFill>
                  <a:srgbClr val="171514"/>
                </a:solidFill>
                <a:latin typeface="Microsoft Sans Serif"/>
                <a:cs typeface="Microsoft Sans Serif"/>
              </a:rPr>
              <a:t>no </a:t>
            </a:r>
            <a:r>
              <a:rPr lang="es-ES" sz="2400" spc="30" dirty="0" smtClean="0">
                <a:solidFill>
                  <a:srgbClr val="171514"/>
                </a:solidFill>
                <a:latin typeface="Microsoft Sans Serif"/>
                <a:cs typeface="Microsoft Sans Serif"/>
              </a:rPr>
              <a:t>montados </a:t>
            </a:r>
            <a:r>
              <a:rPr lang="es-ES" sz="2400" spc="20" dirty="0" smtClean="0">
                <a:solidFill>
                  <a:srgbClr val="171514"/>
                </a:solidFill>
                <a:latin typeface="Microsoft Sans Serif"/>
                <a:cs typeface="Microsoft Sans Serif"/>
              </a:rPr>
              <a:t>en </a:t>
            </a:r>
            <a:r>
              <a:rPr lang="es-ES" sz="2400" dirty="0" smtClean="0">
                <a:solidFill>
                  <a:srgbClr val="171514"/>
                </a:solidFill>
                <a:latin typeface="Microsoft Sans Serif"/>
                <a:cs typeface="Microsoft Sans Serif"/>
              </a:rPr>
              <a:t>las </a:t>
            </a:r>
            <a:r>
              <a:rPr lang="es-ES" sz="2400" spc="5" dirty="0" smtClean="0">
                <a:solidFill>
                  <a:srgbClr val="171514"/>
                </a:solidFill>
                <a:latin typeface="Microsoft Sans Serif"/>
                <a:cs typeface="Microsoft Sans Serif"/>
              </a:rPr>
              <a:t>vigas. </a:t>
            </a:r>
            <a:r>
              <a:rPr lang="es-ES" sz="2400" spc="-10" dirty="0" smtClean="0">
                <a:solidFill>
                  <a:srgbClr val="171514"/>
                </a:solidFill>
                <a:latin typeface="Microsoft Sans Serif"/>
                <a:cs typeface="Microsoft Sans Serif"/>
              </a:rPr>
              <a:t>Sin </a:t>
            </a:r>
            <a:r>
              <a:rPr lang="es-ES" sz="2400" spc="25" dirty="0" smtClean="0">
                <a:solidFill>
                  <a:srgbClr val="171514"/>
                </a:solidFill>
                <a:latin typeface="Microsoft Sans Serif"/>
                <a:cs typeface="Microsoft Sans Serif"/>
              </a:rPr>
              <a:t>embargo, </a:t>
            </a:r>
            <a:r>
              <a:rPr lang="es-ES" sz="2400" dirty="0" smtClean="0">
                <a:solidFill>
                  <a:srgbClr val="171514"/>
                </a:solidFill>
                <a:latin typeface="Microsoft Sans Serif"/>
                <a:cs typeface="Microsoft Sans Serif"/>
              </a:rPr>
              <a:t>las </a:t>
            </a:r>
            <a:r>
              <a:rPr lang="es-ES" sz="2400" spc="5" dirty="0" smtClean="0">
                <a:solidFill>
                  <a:srgbClr val="171514"/>
                </a:solidFill>
                <a:latin typeface="Microsoft Sans Serif"/>
                <a:cs typeface="Microsoft Sans Serif"/>
              </a:rPr>
              <a:t>piezas </a:t>
            </a:r>
            <a:r>
              <a:rPr lang="es-ES" sz="2400" spc="15" dirty="0" smtClean="0">
                <a:solidFill>
                  <a:srgbClr val="171514"/>
                </a:solidFill>
                <a:latin typeface="Microsoft Sans Serif"/>
                <a:cs typeface="Microsoft Sans Serif"/>
              </a:rPr>
              <a:t>principales </a:t>
            </a:r>
            <a:r>
              <a:rPr lang="es-ES" sz="2400" spc="20" dirty="0" smtClean="0">
                <a:solidFill>
                  <a:srgbClr val="171514"/>
                </a:solidFill>
                <a:latin typeface="Microsoft Sans Serif"/>
                <a:cs typeface="Microsoft Sans Serif"/>
              </a:rPr>
              <a:t>del equipo, </a:t>
            </a:r>
            <a:r>
              <a:rPr lang="es-ES" sz="2400" spc="25" dirty="0" smtClean="0">
                <a:solidFill>
                  <a:srgbClr val="171514"/>
                </a:solidFill>
                <a:latin typeface="Microsoft Sans Serif"/>
                <a:cs typeface="Microsoft Sans Serif"/>
              </a:rPr>
              <a:t>como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transformadores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los </a:t>
            </a:r>
            <a:r>
              <a:rPr lang="es-ES" sz="2400" spc="30" dirty="0" smtClean="0">
                <a:solidFill>
                  <a:srgbClr val="171514"/>
                </a:solidFill>
                <a:latin typeface="Microsoft Sans Serif"/>
                <a:cs typeface="Microsoft Sans Serif"/>
              </a:rPr>
              <a:t>interruptores </a:t>
            </a:r>
            <a:r>
              <a:rPr lang="es-ES" sz="2400" spc="20" dirty="0" smtClean="0">
                <a:solidFill>
                  <a:srgbClr val="171514"/>
                </a:solidFill>
                <a:latin typeface="Microsoft Sans Serif"/>
                <a:cs typeface="Microsoft Sans Serif"/>
              </a:rPr>
              <a:t>automáticos, </a:t>
            </a:r>
            <a:r>
              <a:rPr lang="es-ES" sz="2400" spc="25" dirty="0" smtClean="0">
                <a:solidFill>
                  <a:srgbClr val="171514"/>
                </a:solidFill>
                <a:latin typeface="Microsoft Sans Serif"/>
                <a:cs typeface="Microsoft Sans Serif"/>
              </a:rPr>
              <a:t>deben </a:t>
            </a:r>
            <a:r>
              <a:rPr lang="es-ES" sz="2400" spc="15" dirty="0" smtClean="0">
                <a:solidFill>
                  <a:srgbClr val="171514"/>
                </a:solidFill>
                <a:latin typeface="Microsoft Sans Serif"/>
                <a:cs typeface="Microsoft Sans Serif"/>
              </a:rPr>
              <a:t>conectarse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a:t>
            </a:r>
            <a:r>
              <a:rPr lang="es-ES" sz="2400" spc="25" dirty="0" smtClean="0">
                <a:solidFill>
                  <a:srgbClr val="171514"/>
                </a:solidFill>
                <a:latin typeface="Microsoft Sans Serif"/>
                <a:cs typeface="Microsoft Sans Serif"/>
              </a:rPr>
              <a:t>mediante </a:t>
            </a:r>
            <a:r>
              <a:rPr lang="es-ES" sz="2400" spc="10" dirty="0" smtClean="0">
                <a:solidFill>
                  <a:srgbClr val="171514"/>
                </a:solidFill>
                <a:latin typeface="Microsoft Sans Serif"/>
                <a:cs typeface="Microsoft Sans Serif"/>
              </a:rPr>
              <a:t>disposiciones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conexión</a:t>
            </a:r>
            <a:r>
              <a:rPr lang="es-ES" sz="2400" dirty="0" smtClean="0">
                <a:solidFill>
                  <a:srgbClr val="171514"/>
                </a:solidFill>
                <a:latin typeface="Microsoft Sans Serif"/>
                <a:cs typeface="Microsoft Sans Serif"/>
              </a:rPr>
              <a:t> a </a:t>
            </a:r>
            <a:r>
              <a:rPr lang="es-ES" sz="2400" spc="30"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adecuadas,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incluso</a:t>
            </a:r>
            <a:r>
              <a:rPr lang="es-ES" sz="2400" dirty="0" smtClean="0">
                <a:solidFill>
                  <a:srgbClr val="171514"/>
                </a:solidFill>
                <a:latin typeface="Microsoft Sans Serif"/>
                <a:cs typeface="Microsoft Sans Serif"/>
              </a:rPr>
              <a:t> si </a:t>
            </a:r>
            <a:r>
              <a:rPr lang="es-ES" sz="2400" spc="15" dirty="0" smtClean="0">
                <a:solidFill>
                  <a:srgbClr val="171514"/>
                </a:solidFill>
                <a:latin typeface="Microsoft Sans Serif"/>
                <a:cs typeface="Microsoft Sans Serif"/>
              </a:rPr>
              <a:t>están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montadas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vigas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conectadas</a:t>
            </a:r>
            <a:r>
              <a:rPr lang="es-ES" sz="2400" dirty="0" smtClean="0">
                <a:solidFill>
                  <a:srgbClr val="171514"/>
                </a:solidFill>
                <a:latin typeface="Microsoft Sans Serif"/>
                <a:cs typeface="Microsoft Sans Serif"/>
              </a:rPr>
              <a:t> a </a:t>
            </a:r>
            <a:r>
              <a:rPr lang="es-ES" sz="2400" spc="25" dirty="0" smtClean="0">
                <a:solidFill>
                  <a:srgbClr val="171514"/>
                </a:solidFill>
                <a:latin typeface="Microsoft Sans Serif"/>
                <a:cs typeface="Microsoft Sans Serif"/>
              </a:rPr>
              <a:t>tierra.</a:t>
            </a:r>
          </a:p>
          <a:p>
            <a:pPr marR="95250" indent="12700" algn="just">
              <a:spcBef>
                <a:spcPts val="90"/>
              </a:spcBef>
            </a:pPr>
            <a:endParaRPr lang="es-ES" sz="2400" dirty="0" smtClean="0">
              <a:latin typeface="Microsoft Sans Serif"/>
              <a:cs typeface="Microsoft Sans Serif"/>
            </a:endParaRPr>
          </a:p>
          <a:p>
            <a:pPr marR="323215" indent="12700" algn="just"/>
            <a:r>
              <a:rPr lang="es-ES" sz="2400" spc="15" dirty="0" smtClean="0">
                <a:solidFill>
                  <a:srgbClr val="171514"/>
                </a:solidFill>
                <a:latin typeface="Microsoft Sans Serif"/>
                <a:cs typeface="Microsoft Sans Serif"/>
              </a:rPr>
              <a:t>Debe </a:t>
            </a:r>
            <a:r>
              <a:rPr lang="es-ES" sz="2400" spc="25" dirty="0" smtClean="0">
                <a:solidFill>
                  <a:srgbClr val="171514"/>
                </a:solidFill>
                <a:latin typeface="Microsoft Sans Serif"/>
                <a:cs typeface="Microsoft Sans Serif"/>
              </a:rPr>
              <a:t>mencionarse </a:t>
            </a:r>
            <a:r>
              <a:rPr lang="es-ES" sz="2400" spc="30" dirty="0" smtClean="0">
                <a:solidFill>
                  <a:srgbClr val="171514"/>
                </a:solidFill>
                <a:latin typeface="Microsoft Sans Serif"/>
                <a:cs typeface="Microsoft Sans Serif"/>
              </a:rPr>
              <a:t>aquí que </a:t>
            </a:r>
            <a:r>
              <a:rPr lang="es-ES" sz="2400" dirty="0" smtClean="0">
                <a:solidFill>
                  <a:srgbClr val="171514"/>
                </a:solidFill>
                <a:latin typeface="Microsoft Sans Serif"/>
                <a:cs typeface="Microsoft Sans Serif"/>
              </a:rPr>
              <a:t>las </a:t>
            </a:r>
            <a:r>
              <a:rPr lang="es-ES" sz="2400" spc="10" dirty="0" smtClean="0">
                <a:solidFill>
                  <a:srgbClr val="171514"/>
                </a:solidFill>
                <a:latin typeface="Microsoft Sans Serif"/>
                <a:cs typeface="Microsoft Sans Serif"/>
              </a:rPr>
              <a:t>especificaciones </a:t>
            </a:r>
            <a:r>
              <a:rPr lang="es-ES" sz="2400" spc="25" dirty="0" smtClean="0">
                <a:solidFill>
                  <a:srgbClr val="171514"/>
                </a:solidFill>
                <a:latin typeface="Microsoft Sans Serif"/>
                <a:cs typeface="Microsoft Sans Serif"/>
              </a:rPr>
              <a:t>estándar de </a:t>
            </a:r>
            <a:r>
              <a:rPr lang="es-ES" sz="2400" spc="30" dirty="0" smtClean="0">
                <a:solidFill>
                  <a:srgbClr val="171514"/>
                </a:solidFill>
                <a:latin typeface="Microsoft Sans Serif"/>
                <a:cs typeface="Microsoft Sans Serif"/>
              </a:rPr>
              <a:t>muchos </a:t>
            </a:r>
            <a:r>
              <a:rPr lang="es-ES" sz="2400" spc="5" dirty="0" smtClean="0">
                <a:solidFill>
                  <a:srgbClr val="171514"/>
                </a:solidFill>
                <a:latin typeface="Microsoft Sans Serif"/>
                <a:cs typeface="Microsoft Sans Serif"/>
              </a:rPr>
              <a:t>países </a:t>
            </a:r>
            <a:r>
              <a:rPr lang="es-ES" sz="2400" spc="40" dirty="0" smtClean="0">
                <a:solidFill>
                  <a:srgbClr val="171514"/>
                </a:solidFill>
                <a:latin typeface="Microsoft Sans Serif"/>
                <a:cs typeface="Microsoft Sans Serif"/>
              </a:rPr>
              <a:t>no permiten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paso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excepto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caminos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confinados</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1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circuito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eléctrico </a:t>
            </a:r>
            <a:r>
              <a:rPr lang="es-ES" sz="2400" spc="10" dirty="0" smtClean="0">
                <a:solidFill>
                  <a:srgbClr val="171514"/>
                </a:solidFill>
                <a:latin typeface="Microsoft Sans Serif"/>
                <a:cs typeface="Microsoft Sans Serif"/>
              </a:rPr>
              <a:t>específico.</a:t>
            </a:r>
            <a:endParaRPr lang="es-ES" sz="2400" dirty="0" smtClean="0">
              <a:latin typeface="Microsoft Sans Serif"/>
              <a:cs typeface="Microsoft Sans Serif"/>
            </a:endParaRPr>
          </a:p>
          <a:p>
            <a:pPr marR="95250" indent="12700" algn="just">
              <a:spcBef>
                <a:spcPts val="90"/>
              </a:spcBef>
            </a:pPr>
            <a:endParaRPr lang="es-ES" sz="2400" spc="25" dirty="0" smtClean="0">
              <a:solidFill>
                <a:srgbClr val="171514"/>
              </a:solidFill>
              <a:latin typeface="Microsoft Sans Serif"/>
              <a:cs typeface="Microsoft Sans Serif"/>
            </a:endParaRPr>
          </a:p>
        </p:txBody>
      </p:sp>
    </p:spTree>
    <p:extLst>
      <p:ext uri="{BB962C8B-B14F-4D97-AF65-F5344CB8AC3E}">
        <p14:creationId xmlns:p14="http://schemas.microsoft.com/office/powerpoint/2010/main" val="158967363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object 4"/>
          <p:cNvSpPr txBox="1"/>
          <p:nvPr/>
        </p:nvSpPr>
        <p:spPr>
          <a:xfrm>
            <a:off x="327025" y="250825"/>
            <a:ext cx="14325600" cy="7835478"/>
          </a:xfrm>
          <a:prstGeom prst="rect">
            <a:avLst/>
          </a:prstGeom>
        </p:spPr>
        <p:txBody>
          <a:bodyPr vert="horz" wrap="square" lIns="0" tIns="12700" rIns="0" bIns="0" rtlCol="0">
            <a:spAutoFit/>
          </a:bodyPr>
          <a:lstStyle/>
          <a:p>
            <a:pPr marL="0" lvl="2" algn="just">
              <a:buSzPct val="90476"/>
            </a:pPr>
            <a:r>
              <a:rPr lang="es-ES" sz="2400" b="1" spc="15" dirty="0" smtClean="0">
                <a:solidFill>
                  <a:srgbClr val="171514"/>
                </a:solidFill>
                <a:latin typeface="Arial"/>
                <a:cs typeface="Arial"/>
              </a:rPr>
              <a:t>2.6	</a:t>
            </a:r>
            <a:r>
              <a:rPr sz="2400" b="1" spc="15" dirty="0" err="1" smtClean="0">
                <a:solidFill>
                  <a:srgbClr val="171514"/>
                </a:solidFill>
                <a:latin typeface="Arial"/>
                <a:cs typeface="Arial"/>
              </a:rPr>
              <a:t>Conductores</a:t>
            </a:r>
            <a:r>
              <a:rPr lang="es-ES" sz="2400" b="1" spc="15" dirty="0" smtClean="0">
                <a:solidFill>
                  <a:srgbClr val="171514"/>
                </a:solidFill>
                <a:latin typeface="Arial"/>
                <a:cs typeface="Arial"/>
              </a:rPr>
              <a:t> de Puesta a Tierra de Equipamiento</a:t>
            </a:r>
          </a:p>
          <a:p>
            <a:pPr marL="0" lvl="2" algn="just">
              <a:buSzPct val="90476"/>
            </a:pPr>
            <a:endParaRPr sz="2400" dirty="0">
              <a:latin typeface="Arial"/>
              <a:cs typeface="Arial"/>
            </a:endParaRPr>
          </a:p>
          <a:p>
            <a:pPr marR="24130" indent="12700" algn="just">
              <a:spcBef>
                <a:spcPts val="540"/>
              </a:spcBef>
            </a:pPr>
            <a:r>
              <a:rPr sz="2400" spc="-5" dirty="0">
                <a:solidFill>
                  <a:srgbClr val="171514"/>
                </a:solidFill>
                <a:latin typeface="Microsoft Sans Serif"/>
                <a:cs typeface="Microsoft Sans Serif"/>
              </a:rPr>
              <a:t>Son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extienden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25" dirty="0">
                <a:solidFill>
                  <a:srgbClr val="171514"/>
                </a:solidFill>
                <a:latin typeface="Microsoft Sans Serif"/>
                <a:cs typeface="Microsoft Sans Serif"/>
              </a:rPr>
              <a:t>partes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metálicas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equipo</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err="1" smtClean="0">
                <a:solidFill>
                  <a:srgbClr val="171514"/>
                </a:solidFill>
                <a:latin typeface="Microsoft Sans Serif"/>
                <a:cs typeface="Microsoft Sans Serif"/>
              </a:rPr>
              <a:t>tierra</a:t>
            </a:r>
            <a:r>
              <a:rPr lang="es-ES" sz="2400" spc="3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disposiciones </a:t>
            </a:r>
            <a:r>
              <a:rPr sz="2400" spc="25" dirty="0">
                <a:solidFill>
                  <a:srgbClr val="171514"/>
                </a:solidFill>
                <a:latin typeface="Microsoft Sans Serif"/>
                <a:cs typeface="Microsoft Sans Serif"/>
              </a:rPr>
              <a:t>de conexión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0" dirty="0">
                <a:solidFill>
                  <a:srgbClr val="171514"/>
                </a:solidFill>
                <a:latin typeface="Microsoft Sans Serif"/>
                <a:cs typeface="Microsoft Sans Serif"/>
              </a:rPr>
              <a:t>antes mencionadas. </a:t>
            </a:r>
            <a:r>
              <a:rPr sz="2400" spc="-4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utilizan </a:t>
            </a:r>
            <a:r>
              <a:rPr sz="2400" spc="15" dirty="0">
                <a:solidFill>
                  <a:srgbClr val="171514"/>
                </a:solidFill>
                <a:latin typeface="Microsoft Sans Serif"/>
                <a:cs typeface="Microsoft Sans Serif"/>
              </a:rPr>
              <a:t>varios </a:t>
            </a:r>
            <a:r>
              <a:rPr sz="2400" spc="25" dirty="0" err="1">
                <a:solidFill>
                  <a:srgbClr val="171514"/>
                </a:solidFill>
                <a:latin typeface="Microsoft Sans Serif"/>
                <a:cs typeface="Microsoft Sans Serif"/>
              </a:rPr>
              <a:t>medios</a:t>
            </a:r>
            <a:r>
              <a:rPr sz="2400" spc="2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para</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poner</a:t>
            </a:r>
            <a:r>
              <a:rPr sz="2400" spc="-1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equipo</a:t>
            </a:r>
            <a:r>
              <a:rPr sz="2400" spc="25" dirty="0" smtClean="0">
                <a:solidFill>
                  <a:srgbClr val="171514"/>
                </a:solidFill>
                <a:latin typeface="Microsoft Sans Serif"/>
                <a:cs typeface="Microsoft Sans Serif"/>
              </a:rPr>
              <a:t>:</a:t>
            </a:r>
            <a:endParaRPr lang="es-ES" sz="2400" spc="25" dirty="0" smtClean="0">
              <a:solidFill>
                <a:srgbClr val="171514"/>
              </a:solidFill>
              <a:latin typeface="Microsoft Sans Serif"/>
              <a:cs typeface="Microsoft Sans Serif"/>
            </a:endParaRPr>
          </a:p>
          <a:p>
            <a:pPr marR="24130" indent="12700" algn="just">
              <a:spcBef>
                <a:spcPts val="540"/>
              </a:spcBef>
            </a:pPr>
            <a:endParaRPr sz="2400" dirty="0">
              <a:latin typeface="Microsoft Sans Serif"/>
              <a:cs typeface="Microsoft Sans Serif"/>
            </a:endParaRPr>
          </a:p>
          <a:p>
            <a:pPr marL="457200" lvl="4" indent="12700" algn="just">
              <a:buAutoNum type="arabicPeriod"/>
            </a:pPr>
            <a:r>
              <a:rPr sz="2400" b="1" dirty="0" smtClean="0">
                <a:solidFill>
                  <a:srgbClr val="171514"/>
                </a:solidFill>
                <a:latin typeface="Microsoft Sans Serif"/>
                <a:cs typeface="Microsoft Sans Serif"/>
              </a:rPr>
              <a:t>Cable</a:t>
            </a:r>
            <a:r>
              <a:rPr sz="2400" b="1" spc="-15"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10"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cobre</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desnudo</a:t>
            </a:r>
            <a:r>
              <a:rPr sz="2400" b="1" spc="-1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o</a:t>
            </a:r>
            <a:r>
              <a:rPr sz="2400" b="1" spc="-1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cubierto</a:t>
            </a:r>
            <a:endParaRPr sz="2400" b="1" dirty="0">
              <a:latin typeface="Microsoft Sans Serif"/>
              <a:cs typeface="Microsoft Sans Serif"/>
            </a:endParaRPr>
          </a:p>
          <a:p>
            <a:pPr marL="457200" lvl="4" indent="12700" algn="just">
              <a:spcBef>
                <a:spcPts val="409"/>
              </a:spcBef>
              <a:buAutoNum type="arabicPeriod"/>
            </a:pPr>
            <a:r>
              <a:rPr sz="2400" b="1" spc="20" dirty="0">
                <a:solidFill>
                  <a:srgbClr val="171514"/>
                </a:solidFill>
                <a:latin typeface="Microsoft Sans Serif"/>
                <a:cs typeface="Microsoft Sans Serif"/>
              </a:rPr>
              <a:t>Conducto</a:t>
            </a:r>
            <a:r>
              <a:rPr sz="2400" b="1" spc="-1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o</a:t>
            </a:r>
            <a:r>
              <a:rPr sz="2400" b="1" spc="-10"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canalización</a:t>
            </a:r>
            <a:r>
              <a:rPr sz="2400" b="1" spc="-10"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metal</a:t>
            </a:r>
            <a:r>
              <a:rPr sz="2400" b="1" spc="-1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rígido</a:t>
            </a:r>
            <a:endParaRPr sz="2400" b="1" dirty="0">
              <a:latin typeface="Microsoft Sans Serif"/>
              <a:cs typeface="Microsoft Sans Serif"/>
            </a:endParaRPr>
          </a:p>
          <a:p>
            <a:pPr marL="457200" lvl="4" indent="12700" algn="just">
              <a:spcBef>
                <a:spcPts val="320"/>
              </a:spcBef>
              <a:buAutoNum type="arabicPeriod"/>
            </a:pPr>
            <a:r>
              <a:rPr sz="2400" b="1" spc="20" dirty="0">
                <a:solidFill>
                  <a:srgbClr val="171514"/>
                </a:solidFill>
                <a:latin typeface="Microsoft Sans Serif"/>
                <a:cs typeface="Microsoft Sans Serif"/>
              </a:rPr>
              <a:t>Conducto</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metálico</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flexible</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(FMC)</a:t>
            </a:r>
            <a:endParaRPr sz="2400" b="1" dirty="0">
              <a:latin typeface="Microsoft Sans Serif"/>
              <a:cs typeface="Microsoft Sans Serif"/>
            </a:endParaRPr>
          </a:p>
          <a:p>
            <a:pPr marL="457200" lvl="4" indent="12700" algn="just">
              <a:spcBef>
                <a:spcPts val="550"/>
              </a:spcBef>
              <a:buAutoNum type="arabicPeriod"/>
            </a:pPr>
            <a:r>
              <a:rPr sz="2400" b="1" spc="5" dirty="0">
                <a:solidFill>
                  <a:srgbClr val="171514"/>
                </a:solidFill>
                <a:latin typeface="Microsoft Sans Serif"/>
                <a:cs typeface="Microsoft Sans Serif"/>
              </a:rPr>
              <a:t>Bandejas</a:t>
            </a:r>
            <a:r>
              <a:rPr sz="2400" b="1" spc="-2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portacables</a:t>
            </a:r>
            <a:r>
              <a:rPr sz="2400" b="1" spc="-20"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metálicas</a:t>
            </a:r>
            <a:endParaRPr sz="2400" b="1" dirty="0">
              <a:latin typeface="Microsoft Sans Serif"/>
              <a:cs typeface="Microsoft Sans Serif"/>
            </a:endParaRPr>
          </a:p>
          <a:p>
            <a:pPr marL="457200" lvl="4" indent="12700" algn="just">
              <a:spcBef>
                <a:spcPts val="400"/>
              </a:spcBef>
              <a:buAutoNum type="arabicPeriod"/>
            </a:pPr>
            <a:r>
              <a:rPr sz="2400" b="1" spc="15" dirty="0">
                <a:solidFill>
                  <a:srgbClr val="171514"/>
                </a:solidFill>
                <a:latin typeface="Microsoft Sans Serif"/>
                <a:cs typeface="Microsoft Sans Serif"/>
              </a:rPr>
              <a:t>Blindaje</a:t>
            </a:r>
            <a:r>
              <a:rPr sz="2400" b="1" spc="-5"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armadura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algunos</a:t>
            </a:r>
            <a:r>
              <a:rPr sz="2400" b="1" dirty="0">
                <a:solidFill>
                  <a:srgbClr val="171514"/>
                </a:solidFill>
                <a:latin typeface="Microsoft Sans Serif"/>
                <a:cs typeface="Microsoft Sans Serif"/>
              </a:rPr>
              <a:t> </a:t>
            </a:r>
            <a:r>
              <a:rPr sz="2400" b="1" spc="5" dirty="0" smtClean="0">
                <a:solidFill>
                  <a:srgbClr val="171514"/>
                </a:solidFill>
                <a:latin typeface="Microsoft Sans Serif"/>
                <a:cs typeface="Microsoft Sans Serif"/>
              </a:rPr>
              <a:t>cables</a:t>
            </a:r>
            <a:endParaRPr lang="es-ES" sz="2400" b="1" spc="5" dirty="0" smtClean="0">
              <a:solidFill>
                <a:srgbClr val="171514"/>
              </a:solidFill>
              <a:latin typeface="Microsoft Sans Serif"/>
              <a:cs typeface="Microsoft Sans Serif"/>
            </a:endParaRPr>
          </a:p>
          <a:p>
            <a:pPr marL="457200" lvl="4" indent="12700" algn="just">
              <a:spcBef>
                <a:spcPts val="400"/>
              </a:spcBef>
              <a:buAutoNum type="arabicPeriod"/>
            </a:pPr>
            <a:endParaRPr sz="2400" b="1" dirty="0">
              <a:latin typeface="Microsoft Sans Serif"/>
              <a:cs typeface="Microsoft Sans Serif"/>
            </a:endParaRPr>
          </a:p>
          <a:p>
            <a:pPr indent="12700" algn="just"/>
            <a:r>
              <a:rPr sz="2400" spc="-35" dirty="0" smtClean="0">
                <a:solidFill>
                  <a:srgbClr val="171514"/>
                </a:solidFill>
                <a:latin typeface="Microsoft Sans Serif"/>
                <a:cs typeface="Microsoft Sans Serif"/>
              </a:rPr>
              <a:t>El</a:t>
            </a:r>
            <a:r>
              <a:rPr sz="2400" spc="-1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medio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10" dirty="0">
                <a:solidFill>
                  <a:srgbClr val="171514"/>
                </a:solidFill>
                <a:latin typeface="Microsoft Sans Serif"/>
                <a:cs typeface="Microsoft Sans Serif"/>
              </a:rPr>
              <a:t> </a:t>
            </a:r>
            <a:r>
              <a:rPr sz="2400" spc="40" dirty="0">
                <a:solidFill>
                  <a:srgbClr val="171514"/>
                </a:solidFill>
                <a:latin typeface="Microsoft Sans Serif"/>
                <a:cs typeface="Microsoft Sans Serif"/>
              </a:rPr>
              <a:t>común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10" dirty="0">
                <a:solidFill>
                  <a:srgbClr val="171514"/>
                </a:solidFill>
                <a:latin typeface="Microsoft Sans Serif"/>
                <a:cs typeface="Microsoft Sans Serif"/>
              </a:rPr>
              <a:t> </a:t>
            </a:r>
            <a:r>
              <a:rPr sz="2400" spc="10" dirty="0">
                <a:solidFill>
                  <a:srgbClr val="171514"/>
                </a:solidFill>
                <a:latin typeface="Microsoft Sans Serif"/>
                <a:cs typeface="Microsoft Sans Serif"/>
              </a:rPr>
              <a:t>cable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cobre</a:t>
            </a:r>
            <a:r>
              <a:rPr sz="2400" spc="20" dirty="0" smtClean="0">
                <a:solidFill>
                  <a:srgbClr val="171514"/>
                </a:solidFill>
                <a:latin typeface="Microsoft Sans Serif"/>
                <a:cs typeface="Microsoft Sans Serif"/>
              </a:rPr>
              <a:t>.</a:t>
            </a:r>
            <a:endParaRPr lang="es-ES" sz="2400" spc="20" dirty="0" smtClean="0">
              <a:solidFill>
                <a:srgbClr val="171514"/>
              </a:solidFill>
              <a:latin typeface="Microsoft Sans Serif"/>
              <a:cs typeface="Microsoft Sans Serif"/>
            </a:endParaRPr>
          </a:p>
          <a:p>
            <a:pPr marR="184785" indent="12700" algn="just">
              <a:spcBef>
                <a:spcPts val="60"/>
              </a:spcBef>
            </a:pPr>
            <a:r>
              <a:rPr sz="2400" spc="-25" dirty="0" smtClean="0">
                <a:solidFill>
                  <a:srgbClr val="171514"/>
                </a:solidFill>
                <a:latin typeface="Microsoft Sans Serif"/>
                <a:cs typeface="Microsoft Sans Serif"/>
              </a:rPr>
              <a:t>El</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área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sección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transversal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55" dirty="0">
                <a:solidFill>
                  <a:srgbClr val="171514"/>
                </a:solidFill>
                <a:latin typeface="Microsoft Sans Serif"/>
                <a:cs typeface="Microsoft Sans Serif"/>
              </a:rPr>
              <a:t>EGC</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utilizada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fábricas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estaciones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determina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usando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ecuación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(5.1</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exactamente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como</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tierra</a:t>
            </a:r>
            <a:r>
              <a:rPr sz="2400" spc="20" dirty="0" smtClean="0">
                <a:solidFill>
                  <a:srgbClr val="171514"/>
                </a:solidFill>
                <a:latin typeface="Microsoft Sans Serif"/>
                <a:cs typeface="Microsoft Sans Serif"/>
              </a:rPr>
              <a:t>.</a:t>
            </a:r>
            <a:endParaRPr lang="es-ES" sz="2400" spc="20" dirty="0" smtClean="0">
              <a:solidFill>
                <a:srgbClr val="171514"/>
              </a:solidFill>
              <a:latin typeface="Microsoft Sans Serif"/>
              <a:cs typeface="Microsoft Sans Serif"/>
            </a:endParaRPr>
          </a:p>
          <a:p>
            <a:pPr marR="184785" indent="12700" algn="just">
              <a:spcBef>
                <a:spcPts val="60"/>
              </a:spcBef>
            </a:pPr>
            <a:r>
              <a:rPr lang="es-ES" sz="2400" spc="-20" dirty="0" smtClean="0">
                <a:solidFill>
                  <a:srgbClr val="171514"/>
                </a:solidFill>
                <a:latin typeface="Microsoft Sans Serif"/>
                <a:cs typeface="Microsoft Sans Serif"/>
              </a:rPr>
              <a:t>En </a:t>
            </a:r>
            <a:r>
              <a:rPr lang="es-ES" sz="2400" spc="15" dirty="0" smtClean="0">
                <a:solidFill>
                  <a:srgbClr val="171514"/>
                </a:solidFill>
                <a:latin typeface="Microsoft Sans Serif"/>
                <a:cs typeface="Microsoft Sans Serif"/>
              </a:rPr>
              <a:t>edificios </a:t>
            </a:r>
            <a:r>
              <a:rPr lang="es-ES" sz="2400" spc="10" dirty="0" smtClean="0">
                <a:solidFill>
                  <a:srgbClr val="171514"/>
                </a:solidFill>
                <a:latin typeface="Microsoft Sans Serif"/>
                <a:cs typeface="Microsoft Sans Serif"/>
              </a:rPr>
              <a:t>residenciales </a:t>
            </a:r>
            <a:r>
              <a:rPr lang="es-ES" sz="2400" spc="5" dirty="0" smtClean="0">
                <a:solidFill>
                  <a:srgbClr val="171514"/>
                </a:solidFill>
                <a:latin typeface="Microsoft Sans Serif"/>
                <a:cs typeface="Microsoft Sans Serif"/>
              </a:rPr>
              <a:t>y </a:t>
            </a:r>
            <a:r>
              <a:rPr lang="es-ES" sz="2400" spc="15" dirty="0" smtClean="0">
                <a:solidFill>
                  <a:srgbClr val="171514"/>
                </a:solidFill>
                <a:latin typeface="Microsoft Sans Serif"/>
                <a:cs typeface="Microsoft Sans Serif"/>
              </a:rPr>
              <a:t>comerciales, </a:t>
            </a:r>
            <a:r>
              <a:rPr lang="es-ES" sz="2400" spc="10" dirty="0" smtClean="0">
                <a:solidFill>
                  <a:srgbClr val="171514"/>
                </a:solidFill>
                <a:latin typeface="Microsoft Sans Serif"/>
                <a:cs typeface="Microsoft Sans Serif"/>
              </a:rPr>
              <a:t>los </a:t>
            </a:r>
            <a:r>
              <a:rPr lang="es-ES" sz="2400" spc="-65" dirty="0" smtClean="0">
                <a:solidFill>
                  <a:srgbClr val="171514"/>
                </a:solidFill>
                <a:latin typeface="Microsoft Sans Serif"/>
                <a:cs typeface="Microsoft Sans Serif"/>
              </a:rPr>
              <a:t>EGC </a:t>
            </a:r>
            <a:r>
              <a:rPr lang="es-ES" sz="2400" spc="20" dirty="0" smtClean="0">
                <a:solidFill>
                  <a:srgbClr val="171514"/>
                </a:solidFill>
                <a:latin typeface="Microsoft Sans Serif"/>
                <a:cs typeface="Microsoft Sans Serif"/>
              </a:rPr>
              <a:t>son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conductores de protección, </a:t>
            </a:r>
            <a:r>
              <a:rPr lang="es-ES" sz="2400" spc="30" dirty="0" smtClean="0">
                <a:solidFill>
                  <a:srgbClr val="171514"/>
                </a:solidFill>
                <a:latin typeface="Microsoft Sans Serif"/>
                <a:cs typeface="Microsoft Sans Serif"/>
              </a:rPr>
              <a:t>que generalmente </a:t>
            </a:r>
            <a:r>
              <a:rPr lang="es-ES" sz="2400" spc="-5"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identifican </a:t>
            </a:r>
            <a:r>
              <a:rPr lang="es-ES" sz="2400" spc="45" dirty="0" smtClean="0">
                <a:solidFill>
                  <a:srgbClr val="171514"/>
                </a:solidFill>
                <a:latin typeface="Microsoft Sans Serif"/>
                <a:cs typeface="Microsoft Sans Serif"/>
              </a:rPr>
              <a:t>por </a:t>
            </a:r>
            <a:r>
              <a:rPr lang="es-ES" sz="2400" spc="30" dirty="0" smtClean="0">
                <a:solidFill>
                  <a:srgbClr val="171514"/>
                </a:solidFill>
                <a:latin typeface="Microsoft Sans Serif"/>
                <a:cs typeface="Microsoft Sans Serif"/>
              </a:rPr>
              <a:t>una </a:t>
            </a:r>
            <a:r>
              <a:rPr lang="es-ES" sz="2400" spc="25" dirty="0" smtClean="0">
                <a:solidFill>
                  <a:srgbClr val="171514"/>
                </a:solidFill>
                <a:latin typeface="Microsoft Sans Serif"/>
                <a:cs typeface="Microsoft Sans Serif"/>
              </a:rPr>
              <a:t>cubierta </a:t>
            </a:r>
            <a:r>
              <a:rPr lang="es-ES" sz="2400" spc="15" dirty="0" smtClean="0">
                <a:solidFill>
                  <a:srgbClr val="171514"/>
                </a:solidFill>
                <a:latin typeface="Microsoft Sans Serif"/>
                <a:cs typeface="Microsoft Sans Serif"/>
              </a:rPr>
              <a:t>aislante </a:t>
            </a:r>
            <a:r>
              <a:rPr lang="es-ES" sz="2400" spc="30"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es </a:t>
            </a:r>
            <a:r>
              <a:rPr lang="es-ES" sz="2400" spc="20" dirty="0" smtClean="0">
                <a:solidFill>
                  <a:srgbClr val="171514"/>
                </a:solidFill>
                <a:latin typeface="Microsoft Sans Serif"/>
                <a:cs typeface="Microsoft Sans Serif"/>
              </a:rPr>
              <a:t>verde </a:t>
            </a:r>
            <a:r>
              <a:rPr lang="es-ES" sz="2400" spc="35" dirty="0" smtClean="0">
                <a:solidFill>
                  <a:srgbClr val="171514"/>
                </a:solidFill>
                <a:latin typeface="Microsoft Sans Serif"/>
                <a:cs typeface="Microsoft Sans Serif"/>
              </a:rPr>
              <a:t>o </a:t>
            </a:r>
            <a:r>
              <a:rPr lang="es-ES" sz="2400" spc="20" dirty="0" smtClean="0">
                <a:solidFill>
                  <a:srgbClr val="171514"/>
                </a:solidFill>
                <a:latin typeface="Microsoft Sans Serif"/>
                <a:cs typeface="Microsoft Sans Serif"/>
              </a:rPr>
              <a:t>verde con </a:t>
            </a:r>
            <a:r>
              <a:rPr lang="es-ES" sz="2400" spc="30" dirty="0" smtClean="0">
                <a:solidFill>
                  <a:srgbClr val="171514"/>
                </a:solidFill>
                <a:latin typeface="Microsoft Sans Serif"/>
                <a:cs typeface="Microsoft Sans Serif"/>
              </a:rPr>
              <a:t>una </a:t>
            </a:r>
            <a:r>
              <a:rPr lang="es-ES" sz="2400" spc="35" dirty="0" smtClean="0">
                <a:solidFill>
                  <a:srgbClr val="171514"/>
                </a:solidFill>
                <a:latin typeface="Microsoft Sans Serif"/>
                <a:cs typeface="Microsoft Sans Serif"/>
              </a:rPr>
              <a:t>o </a:t>
            </a:r>
            <a:r>
              <a:rPr lang="es-ES" sz="2400" spc="20" dirty="0" smtClean="0">
                <a:solidFill>
                  <a:srgbClr val="171514"/>
                </a:solidFill>
                <a:latin typeface="Microsoft Sans Serif"/>
                <a:cs typeface="Microsoft Sans Serif"/>
              </a:rPr>
              <a:t>más franjas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amarillas.</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método</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determinar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tamaño</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depende</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 especificación </a:t>
            </a:r>
            <a:r>
              <a:rPr lang="es-ES" sz="2400" spc="20" dirty="0" smtClean="0">
                <a:solidFill>
                  <a:srgbClr val="171514"/>
                </a:solidFill>
                <a:latin typeface="Microsoft Sans Serif"/>
                <a:cs typeface="Microsoft Sans Serif"/>
              </a:rPr>
              <a:t>nacional </a:t>
            </a:r>
            <a:r>
              <a:rPr lang="es-ES" sz="2400" spc="30"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utilice. </a:t>
            </a:r>
            <a:r>
              <a:rPr lang="es-ES" sz="2400" spc="-25" dirty="0" smtClean="0">
                <a:solidFill>
                  <a:srgbClr val="171514"/>
                </a:solidFill>
                <a:latin typeface="Microsoft Sans Serif"/>
                <a:cs typeface="Microsoft Sans Serif"/>
              </a:rPr>
              <a:t>A </a:t>
            </a:r>
            <a:r>
              <a:rPr lang="es-ES" sz="2400" spc="25" dirty="0" smtClean="0">
                <a:solidFill>
                  <a:srgbClr val="171514"/>
                </a:solidFill>
                <a:latin typeface="Microsoft Sans Serif"/>
                <a:cs typeface="Microsoft Sans Serif"/>
              </a:rPr>
              <a:t>continuación </a:t>
            </a:r>
            <a:r>
              <a:rPr lang="es-ES" sz="2400" spc="30" dirty="0" smtClean="0">
                <a:solidFill>
                  <a:srgbClr val="171514"/>
                </a:solidFill>
                <a:latin typeface="Microsoft Sans Serif"/>
                <a:cs typeface="Microsoft Sans Serif"/>
              </a:rPr>
              <a:t>daremos </a:t>
            </a:r>
            <a:r>
              <a:rPr lang="es-ES" sz="2400" spc="25" dirty="0" smtClean="0">
                <a:solidFill>
                  <a:srgbClr val="171514"/>
                </a:solidFill>
                <a:latin typeface="Microsoft Sans Serif"/>
                <a:cs typeface="Microsoft Sans Serif"/>
              </a:rPr>
              <a:t>tres de </a:t>
            </a:r>
            <a:r>
              <a:rPr lang="es-ES" sz="2400" spc="10" dirty="0" smtClean="0">
                <a:solidFill>
                  <a:srgbClr val="171514"/>
                </a:solidFill>
                <a:latin typeface="Microsoft Sans Serif"/>
                <a:cs typeface="Microsoft Sans Serif"/>
              </a:rPr>
              <a:t>los </a:t>
            </a:r>
            <a:r>
              <a:rPr lang="es-ES" sz="2400" spc="35" dirty="0" smtClean="0">
                <a:solidFill>
                  <a:srgbClr val="171514"/>
                </a:solidFill>
                <a:latin typeface="Microsoft Sans Serif"/>
                <a:cs typeface="Microsoft Sans Serif"/>
              </a:rPr>
              <a:t>métodos </a:t>
            </a:r>
            <a:r>
              <a:rPr lang="es-ES" sz="2400" spc="20" dirty="0" smtClean="0">
                <a:solidFill>
                  <a:srgbClr val="171514"/>
                </a:solidFill>
                <a:latin typeface="Microsoft Sans Serif"/>
                <a:cs typeface="Microsoft Sans Serif"/>
              </a:rPr>
              <a:t>más </a:t>
            </a:r>
            <a:r>
              <a:rPr lang="es-ES" sz="2400" spc="35" dirty="0" smtClean="0">
                <a:solidFill>
                  <a:srgbClr val="171514"/>
                </a:solidFill>
                <a:latin typeface="Microsoft Sans Serif"/>
                <a:cs typeface="Microsoft Sans Serif"/>
              </a:rPr>
              <a:t>comúnmente</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utilizados.</a:t>
            </a:r>
            <a:endParaRPr lang="es-ES" sz="2400" dirty="0" smtClean="0">
              <a:latin typeface="Microsoft Sans Serif"/>
              <a:cs typeface="Microsoft Sans Serif"/>
            </a:endParaRPr>
          </a:p>
          <a:p>
            <a:pPr marR="184785" indent="12700" algn="just">
              <a:spcBef>
                <a:spcPts val="60"/>
              </a:spcBef>
            </a:pPr>
            <a:endParaRPr sz="2400" dirty="0">
              <a:latin typeface="Microsoft Sans Serif"/>
              <a:cs typeface="Microsoft Sans Serif"/>
            </a:endParaRPr>
          </a:p>
        </p:txBody>
      </p:sp>
    </p:spTree>
    <p:extLst>
      <p:ext uri="{BB962C8B-B14F-4D97-AF65-F5344CB8AC3E}">
        <p14:creationId xmlns:p14="http://schemas.microsoft.com/office/powerpoint/2010/main" val="313081596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327025" y="174625"/>
            <a:ext cx="14401800" cy="8256106"/>
          </a:xfrm>
          <a:prstGeom prst="rect">
            <a:avLst/>
          </a:prstGeom>
        </p:spPr>
        <p:txBody>
          <a:bodyPr vert="horz" wrap="square" lIns="0" tIns="12700" rIns="0" bIns="0" rtlCol="0">
            <a:spAutoFit/>
          </a:bodyPr>
          <a:lstStyle/>
          <a:p>
            <a:pPr algn="just"/>
            <a:r>
              <a:rPr sz="2400" b="1" spc="10" dirty="0" smtClean="0">
                <a:solidFill>
                  <a:srgbClr val="171514"/>
                </a:solidFill>
                <a:latin typeface="Arial"/>
                <a:cs typeface="Arial"/>
              </a:rPr>
              <a:t>2.6.1</a:t>
            </a:r>
            <a:r>
              <a:rPr sz="2400" b="1" spc="-20" dirty="0" smtClean="0">
                <a:solidFill>
                  <a:srgbClr val="171514"/>
                </a:solidFill>
                <a:latin typeface="Arial"/>
                <a:cs typeface="Arial"/>
              </a:rPr>
              <a:t> </a:t>
            </a:r>
            <a:r>
              <a:rPr sz="2400" b="1" spc="25" dirty="0">
                <a:solidFill>
                  <a:srgbClr val="171514"/>
                </a:solidFill>
                <a:latin typeface="Arial"/>
                <a:cs typeface="Arial"/>
              </a:rPr>
              <a:t>Tamaño</a:t>
            </a:r>
            <a:r>
              <a:rPr sz="2400" b="1" spc="-15" dirty="0">
                <a:solidFill>
                  <a:srgbClr val="171514"/>
                </a:solidFill>
                <a:latin typeface="Arial"/>
                <a:cs typeface="Arial"/>
              </a:rPr>
              <a:t> </a:t>
            </a:r>
            <a:r>
              <a:rPr sz="2400" b="1" spc="20" dirty="0">
                <a:solidFill>
                  <a:srgbClr val="171514"/>
                </a:solidFill>
                <a:latin typeface="Arial"/>
                <a:cs typeface="Arial"/>
              </a:rPr>
              <a:t>del</a:t>
            </a:r>
            <a:r>
              <a:rPr sz="2400" b="1" spc="-20" dirty="0">
                <a:solidFill>
                  <a:srgbClr val="171514"/>
                </a:solidFill>
                <a:latin typeface="Arial"/>
                <a:cs typeface="Arial"/>
              </a:rPr>
              <a:t> </a:t>
            </a:r>
            <a:r>
              <a:rPr sz="2400" b="1" spc="20" dirty="0">
                <a:solidFill>
                  <a:srgbClr val="171514"/>
                </a:solidFill>
                <a:latin typeface="Arial"/>
                <a:cs typeface="Arial"/>
              </a:rPr>
              <a:t>conductor</a:t>
            </a:r>
            <a:r>
              <a:rPr sz="2400" b="1" spc="-15" dirty="0">
                <a:solidFill>
                  <a:srgbClr val="171514"/>
                </a:solidFill>
                <a:latin typeface="Arial"/>
                <a:cs typeface="Arial"/>
              </a:rPr>
              <a:t> </a:t>
            </a:r>
            <a:r>
              <a:rPr sz="2400" b="1" spc="15" dirty="0">
                <a:solidFill>
                  <a:srgbClr val="171514"/>
                </a:solidFill>
                <a:latin typeface="Arial"/>
                <a:cs typeface="Arial"/>
              </a:rPr>
              <a:t>según</a:t>
            </a:r>
            <a:r>
              <a:rPr sz="2400" b="1" spc="-20" dirty="0">
                <a:solidFill>
                  <a:srgbClr val="171514"/>
                </a:solidFill>
                <a:latin typeface="Arial"/>
                <a:cs typeface="Arial"/>
              </a:rPr>
              <a:t> </a:t>
            </a:r>
            <a:r>
              <a:rPr sz="2400" b="1" spc="30" dirty="0">
                <a:solidFill>
                  <a:srgbClr val="171514"/>
                </a:solidFill>
                <a:latin typeface="Arial"/>
                <a:cs typeface="Arial"/>
              </a:rPr>
              <a:t>la</a:t>
            </a:r>
            <a:r>
              <a:rPr sz="2400" b="1" spc="-15" dirty="0">
                <a:solidFill>
                  <a:srgbClr val="171514"/>
                </a:solidFill>
                <a:latin typeface="Arial"/>
                <a:cs typeface="Arial"/>
              </a:rPr>
              <a:t> </a:t>
            </a:r>
            <a:r>
              <a:rPr sz="2400" b="1" spc="10" dirty="0" err="1">
                <a:solidFill>
                  <a:srgbClr val="171514"/>
                </a:solidFill>
                <a:latin typeface="Arial"/>
                <a:cs typeface="Arial"/>
              </a:rPr>
              <a:t>ecuación</a:t>
            </a:r>
            <a:r>
              <a:rPr sz="2400" b="1" spc="-20" dirty="0">
                <a:solidFill>
                  <a:srgbClr val="171514"/>
                </a:solidFill>
                <a:latin typeface="Arial"/>
                <a:cs typeface="Arial"/>
              </a:rPr>
              <a:t> </a:t>
            </a:r>
            <a:r>
              <a:rPr sz="2400" b="1" spc="25" dirty="0" err="1" smtClean="0">
                <a:solidFill>
                  <a:srgbClr val="171514"/>
                </a:solidFill>
                <a:latin typeface="Arial"/>
                <a:cs typeface="Arial"/>
              </a:rPr>
              <a:t>adiabática</a:t>
            </a:r>
            <a:endParaRPr lang="es-ES" sz="2400" b="1" spc="25" dirty="0" smtClean="0">
              <a:solidFill>
                <a:srgbClr val="171514"/>
              </a:solidFill>
              <a:latin typeface="Arial"/>
              <a:cs typeface="Arial"/>
            </a:endParaRPr>
          </a:p>
          <a:p>
            <a:pPr algn="just"/>
            <a:endParaRPr sz="2400" dirty="0">
              <a:latin typeface="Arial"/>
              <a:cs typeface="Arial"/>
            </a:endParaRPr>
          </a:p>
          <a:p>
            <a:pPr algn="just">
              <a:spcBef>
                <a:spcPts val="530"/>
              </a:spcBef>
            </a:pP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 </a:t>
            </a:r>
            <a:r>
              <a:rPr sz="2400" spc="20" dirty="0">
                <a:solidFill>
                  <a:srgbClr val="171514"/>
                </a:solidFill>
                <a:latin typeface="Microsoft Sans Serif"/>
                <a:cs typeface="Microsoft Sans Serif"/>
              </a:rPr>
              <a:t>transversal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determina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partir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siguiente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ecuación</a:t>
            </a:r>
            <a:r>
              <a:rPr sz="2400" spc="5" dirty="0">
                <a:solidFill>
                  <a:srgbClr val="171514"/>
                </a:solidFill>
                <a:latin typeface="Microsoft Sans Serif"/>
                <a:cs typeface="Microsoft Sans Serif"/>
              </a:rPr>
              <a:t> (</a:t>
            </a:r>
            <a:r>
              <a:rPr sz="2400" spc="5" dirty="0" err="1">
                <a:solidFill>
                  <a:srgbClr val="171514"/>
                </a:solidFill>
                <a:latin typeface="Microsoft Sans Serif"/>
                <a:cs typeface="Microsoft Sans Serif"/>
              </a:rPr>
              <a:t>adiabática</a:t>
            </a:r>
            <a:r>
              <a:rPr sz="2400" spc="5" dirty="0" smtClean="0">
                <a:solidFill>
                  <a:srgbClr val="171514"/>
                </a:solidFill>
                <a:latin typeface="Microsoft Sans Serif"/>
                <a:cs typeface="Microsoft Sans Serif"/>
              </a:rPr>
              <a:t>):</a:t>
            </a:r>
            <a:endParaRPr lang="es-ES" sz="2400" spc="5" dirty="0" smtClean="0">
              <a:solidFill>
                <a:srgbClr val="171514"/>
              </a:solidFill>
              <a:latin typeface="Microsoft Sans Serif"/>
              <a:cs typeface="Microsoft Sans Serif"/>
            </a:endParaRPr>
          </a:p>
          <a:p>
            <a:pPr algn="just">
              <a:spcBef>
                <a:spcPts val="530"/>
              </a:spcBef>
            </a:pPr>
            <a:endParaRPr lang="es-ES" sz="2400" spc="5" dirty="0" smtClean="0">
              <a:solidFill>
                <a:srgbClr val="171514"/>
              </a:solidFill>
              <a:latin typeface="Microsoft Sans Serif"/>
              <a:cs typeface="Microsoft Sans Serif"/>
            </a:endParaRPr>
          </a:p>
          <a:p>
            <a:pPr algn="just">
              <a:spcBef>
                <a:spcPts val="530"/>
              </a:spcBef>
            </a:pPr>
            <a:endParaRPr lang="es-ES" sz="2400" spc="5" dirty="0">
              <a:solidFill>
                <a:srgbClr val="171514"/>
              </a:solidFill>
              <a:latin typeface="Microsoft Sans Serif"/>
              <a:cs typeface="Microsoft Sans Serif"/>
            </a:endParaRPr>
          </a:p>
          <a:p>
            <a:pPr algn="just">
              <a:spcBef>
                <a:spcPts val="355"/>
              </a:spcBef>
            </a:pPr>
            <a:r>
              <a:rPr lang="es-ES" sz="2400" spc="35" dirty="0" smtClean="0">
                <a:solidFill>
                  <a:srgbClr val="171514"/>
                </a:solidFill>
                <a:latin typeface="Microsoft Sans Serif"/>
                <a:cs typeface="Microsoft Sans Serif"/>
              </a:rPr>
              <a:t>dónde</a:t>
            </a:r>
            <a:endParaRPr lang="es-ES" sz="2400" dirty="0" smtClean="0">
              <a:latin typeface="Microsoft Sans Serif"/>
              <a:cs typeface="Microsoft Sans Serif"/>
            </a:endParaRPr>
          </a:p>
          <a:p>
            <a:pPr lvl="1" algn="just">
              <a:spcBef>
                <a:spcPts val="300"/>
              </a:spcBef>
            </a:pPr>
            <a:r>
              <a:rPr lang="es-ES" sz="2400" b="1" i="1" spc="5" dirty="0" smtClean="0">
                <a:solidFill>
                  <a:srgbClr val="171514"/>
                </a:solidFill>
                <a:latin typeface="Arial"/>
                <a:cs typeface="Arial"/>
              </a:rPr>
              <a:t>A</a:t>
            </a:r>
            <a:r>
              <a:rPr lang="es-ES" sz="2400" b="1" spc="5" dirty="0" smtClean="0">
                <a:solidFill>
                  <a:srgbClr val="171514"/>
                </a:solidFill>
                <a:latin typeface="Microsoft Sans Serif"/>
                <a:cs typeface="Microsoft Sans Serif"/>
              </a:rPr>
              <a:t>=área</a:t>
            </a:r>
            <a:r>
              <a:rPr lang="es-ES" sz="2400" b="1" spc="-10"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spc="-10"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conductor</a:t>
            </a:r>
            <a:r>
              <a:rPr lang="es-ES" sz="2400" b="1" spc="-10"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en</a:t>
            </a:r>
            <a:r>
              <a:rPr lang="es-ES" sz="2400" b="1" spc="-10"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mm²,</a:t>
            </a:r>
            <a:r>
              <a:rPr lang="es-ES" sz="2400" b="1" spc="-10" dirty="0" smtClean="0">
                <a:solidFill>
                  <a:srgbClr val="171514"/>
                </a:solidFill>
                <a:latin typeface="Microsoft Sans Serif"/>
                <a:cs typeface="Microsoft Sans Serif"/>
              </a:rPr>
              <a:t> </a:t>
            </a:r>
          </a:p>
          <a:p>
            <a:pPr lvl="1" algn="just">
              <a:spcBef>
                <a:spcPts val="300"/>
              </a:spcBef>
            </a:pPr>
            <a:r>
              <a:rPr lang="es-ES" sz="2400" b="1" i="1" spc="45" dirty="0" smtClean="0">
                <a:solidFill>
                  <a:srgbClr val="171514"/>
                </a:solidFill>
                <a:latin typeface="Arial"/>
                <a:cs typeface="Arial"/>
              </a:rPr>
              <a:t>I</a:t>
            </a:r>
            <a:r>
              <a:rPr lang="es-ES" sz="2400" b="1" spc="25" dirty="0" smtClean="0">
                <a:solidFill>
                  <a:srgbClr val="171514"/>
                </a:solidFill>
                <a:latin typeface="Microsoft Sans Serif"/>
                <a:cs typeface="Microsoft Sans Serif"/>
              </a:rPr>
              <a:t>=corriente</a:t>
            </a:r>
            <a:r>
              <a:rPr lang="es-ES" sz="2400" b="1" spc="-20"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20"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cortocircuito</a:t>
            </a:r>
            <a:r>
              <a:rPr lang="es-ES" sz="2400" b="1" spc="-20" dirty="0" smtClean="0">
                <a:solidFill>
                  <a:srgbClr val="171514"/>
                </a:solidFill>
                <a:latin typeface="Microsoft Sans Serif"/>
                <a:cs typeface="Microsoft Sans Serif"/>
              </a:rPr>
              <a:t> (A),</a:t>
            </a:r>
            <a:endParaRPr lang="es-ES" sz="2400" b="1" dirty="0" smtClean="0">
              <a:latin typeface="Microsoft Sans Serif"/>
              <a:cs typeface="Microsoft Sans Serif"/>
            </a:endParaRPr>
          </a:p>
          <a:p>
            <a:pPr marR="5080" lvl="1" algn="just">
              <a:spcBef>
                <a:spcPts val="20"/>
              </a:spcBef>
            </a:pPr>
            <a:r>
              <a:rPr lang="es-ES" sz="2400" b="1" i="1" spc="30" dirty="0" smtClean="0">
                <a:solidFill>
                  <a:srgbClr val="171514"/>
                </a:solidFill>
                <a:latin typeface="Arial"/>
                <a:cs typeface="Arial"/>
              </a:rPr>
              <a:t>t</a:t>
            </a:r>
            <a:r>
              <a:rPr lang="es-ES" sz="2400" b="1" spc="30" dirty="0" smtClean="0">
                <a:solidFill>
                  <a:srgbClr val="171514"/>
                </a:solidFill>
                <a:latin typeface="Microsoft Sans Serif"/>
                <a:cs typeface="Microsoft Sans Serif"/>
              </a:rPr>
              <a:t>=duración </a:t>
            </a:r>
            <a:r>
              <a:rPr lang="es-ES" sz="2400" b="1" spc="20" dirty="0" smtClean="0">
                <a:solidFill>
                  <a:srgbClr val="171514"/>
                </a:solidFill>
                <a:latin typeface="Microsoft Sans Serif"/>
                <a:cs typeface="Microsoft Sans Serif"/>
              </a:rPr>
              <a:t>de la corriente </a:t>
            </a:r>
            <a:r>
              <a:rPr lang="es-ES" sz="2400" b="1" spc="-25" dirty="0" smtClean="0">
                <a:solidFill>
                  <a:srgbClr val="171514"/>
                </a:solidFill>
                <a:latin typeface="Microsoft Sans Serif"/>
                <a:cs typeface="Microsoft Sans Serif"/>
              </a:rPr>
              <a:t>(s), </a:t>
            </a:r>
            <a:r>
              <a:rPr lang="es-ES" sz="2400" b="1" spc="35" dirty="0" smtClean="0">
                <a:solidFill>
                  <a:srgbClr val="171514"/>
                </a:solidFill>
                <a:latin typeface="Microsoft Sans Serif"/>
                <a:cs typeface="Microsoft Sans Serif"/>
              </a:rPr>
              <a:t>que </a:t>
            </a:r>
            <a:r>
              <a:rPr lang="es-ES" sz="2400" b="1" spc="-10" dirty="0" smtClean="0">
                <a:solidFill>
                  <a:srgbClr val="171514"/>
                </a:solidFill>
                <a:latin typeface="Microsoft Sans Serif"/>
                <a:cs typeface="Microsoft Sans Serif"/>
              </a:rPr>
              <a:t>es </a:t>
            </a:r>
            <a:r>
              <a:rPr lang="es-ES" sz="2400" b="1" spc="15" dirty="0" smtClean="0">
                <a:solidFill>
                  <a:srgbClr val="171514"/>
                </a:solidFill>
                <a:latin typeface="Microsoft Sans Serif"/>
                <a:cs typeface="Microsoft Sans Serif"/>
              </a:rPr>
              <a:t>el </a:t>
            </a:r>
            <a:r>
              <a:rPr lang="es-ES" sz="2400" b="1" spc="45" dirty="0" smtClean="0">
                <a:solidFill>
                  <a:srgbClr val="171514"/>
                </a:solidFill>
                <a:latin typeface="Microsoft Sans Serif"/>
                <a:cs typeface="Microsoft Sans Serif"/>
              </a:rPr>
              <a:t>tiempo </a:t>
            </a:r>
            <a:r>
              <a:rPr lang="es-ES" sz="2400" b="1" spc="25" dirty="0" smtClean="0">
                <a:solidFill>
                  <a:srgbClr val="171514"/>
                </a:solidFill>
                <a:latin typeface="Microsoft Sans Serif"/>
                <a:cs typeface="Microsoft Sans Serif"/>
              </a:rPr>
              <a:t>de </a:t>
            </a:r>
            <a:r>
              <a:rPr lang="es-ES" sz="2400" b="1" spc="20" dirty="0" smtClean="0">
                <a:solidFill>
                  <a:srgbClr val="171514"/>
                </a:solidFill>
                <a:latin typeface="Microsoft Sans Serif"/>
                <a:cs typeface="Microsoft Sans Serif"/>
              </a:rPr>
              <a:t>desconexión </a:t>
            </a:r>
            <a:r>
              <a:rPr lang="es-ES" sz="2400" b="1" spc="25" dirty="0" smtClean="0">
                <a:solidFill>
                  <a:srgbClr val="171514"/>
                </a:solidFill>
                <a:latin typeface="Microsoft Sans Serif"/>
                <a:cs typeface="Microsoft Sans Serif"/>
              </a:rPr>
              <a:t>del dispositivo de protección,</a:t>
            </a:r>
            <a:r>
              <a:rPr lang="es-ES" sz="2400" b="1" dirty="0" smtClean="0">
                <a:solidFill>
                  <a:srgbClr val="171514"/>
                </a:solidFill>
                <a:latin typeface="Microsoft Sans Serif"/>
                <a:cs typeface="Microsoft Sans Serif"/>
              </a:rPr>
              <a:t> </a:t>
            </a:r>
          </a:p>
          <a:p>
            <a:pPr marR="5080" lvl="1" algn="just">
              <a:spcBef>
                <a:spcPts val="20"/>
              </a:spcBef>
            </a:pPr>
            <a:r>
              <a:rPr lang="es-ES" sz="2400" b="1" i="1" spc="30" dirty="0" smtClean="0">
                <a:solidFill>
                  <a:srgbClr val="171514"/>
                </a:solidFill>
                <a:latin typeface="Arial"/>
                <a:cs typeface="Arial"/>
              </a:rPr>
              <a:t>k</a:t>
            </a:r>
            <a:r>
              <a:rPr lang="es-ES" sz="2400" b="1" spc="30" dirty="0" smtClean="0">
                <a:solidFill>
                  <a:srgbClr val="171514"/>
                </a:solidFill>
                <a:latin typeface="Microsoft Sans Serif"/>
                <a:cs typeface="Microsoft Sans Serif"/>
              </a:rPr>
              <a:t>=factor</a:t>
            </a:r>
            <a:r>
              <a:rPr lang="es-ES" sz="2400" b="1" spc="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que</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depende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material</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conductor,</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aislamiento</a:t>
            </a:r>
            <a:r>
              <a:rPr lang="es-ES" sz="2400" b="1" spc="5" dirty="0" smtClean="0">
                <a:solidFill>
                  <a:srgbClr val="171514"/>
                </a:solidFill>
                <a:latin typeface="Microsoft Sans Serif"/>
                <a:cs typeface="Microsoft Sans Serif"/>
              </a:rPr>
              <a:t> y </a:t>
            </a:r>
            <a:r>
              <a:rPr lang="es-ES" sz="2400" b="1" spc="25" dirty="0" smtClean="0">
                <a:solidFill>
                  <a:srgbClr val="171514"/>
                </a:solidFill>
                <a:latin typeface="Microsoft Sans Serif"/>
                <a:cs typeface="Microsoft Sans Serif"/>
              </a:rPr>
              <a:t>de </a:t>
            </a:r>
            <a:r>
              <a:rPr lang="es-ES" sz="2400" b="1" dirty="0" smtClean="0">
                <a:solidFill>
                  <a:srgbClr val="171514"/>
                </a:solidFill>
                <a:latin typeface="Microsoft Sans Serif"/>
                <a:cs typeface="Microsoft Sans Serif"/>
              </a:rPr>
              <a:t>las</a:t>
            </a:r>
            <a:r>
              <a:rPr lang="es-ES" sz="2400" b="1" spc="-1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temperaturas</a:t>
            </a:r>
            <a:r>
              <a:rPr lang="es-ES" sz="2400" b="1" spc="-10"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inicial</a:t>
            </a:r>
            <a:r>
              <a:rPr lang="es-ES" sz="2400" b="1" spc="-10"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y</a:t>
            </a:r>
            <a:r>
              <a:rPr lang="es-ES" sz="2400" b="1" spc="-10"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final.</a:t>
            </a:r>
            <a:endParaRPr lang="es-ES" sz="2400" b="1" dirty="0" smtClean="0">
              <a:latin typeface="Microsoft Sans Serif"/>
              <a:cs typeface="Microsoft Sans Serif"/>
            </a:endParaRPr>
          </a:p>
          <a:p>
            <a:pPr algn="just">
              <a:spcBef>
                <a:spcPts val="50"/>
              </a:spcBef>
            </a:pPr>
            <a:endParaRPr lang="es-ES" sz="2400" dirty="0" smtClean="0">
              <a:latin typeface="Microsoft Sans Serif"/>
              <a:cs typeface="Microsoft Sans Serif"/>
            </a:endParaRPr>
          </a:p>
          <a:p>
            <a:pPr algn="just"/>
            <a:r>
              <a:rPr lang="es-ES" sz="2400" spc="-10" dirty="0" smtClean="0">
                <a:solidFill>
                  <a:srgbClr val="171514"/>
                </a:solidFill>
                <a:latin typeface="Microsoft Sans Serif"/>
                <a:cs typeface="Microsoft Sans Serif"/>
              </a:rPr>
              <a:t>La </a:t>
            </a:r>
            <a:r>
              <a:rPr lang="es-ES" sz="2400" spc="10" dirty="0" smtClean="0">
                <a:solidFill>
                  <a:srgbClr val="171514"/>
                </a:solidFill>
                <a:latin typeface="Microsoft Sans Serif"/>
                <a:cs typeface="Microsoft Sans Serif"/>
              </a:rPr>
              <a:t>ecuación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(5.2)</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menudo</a:t>
            </a:r>
            <a:r>
              <a:rPr lang="es-ES" sz="2400" spc="-5" dirty="0" smtClean="0">
                <a:solidFill>
                  <a:srgbClr val="171514"/>
                </a:solidFill>
                <a:latin typeface="Microsoft Sans Serif"/>
                <a:cs typeface="Microsoft Sans Serif"/>
              </a:rPr>
              <a:t> se </a:t>
            </a:r>
            <a:r>
              <a:rPr lang="es-ES" sz="2400" spc="15" dirty="0" smtClean="0">
                <a:solidFill>
                  <a:srgbClr val="171514"/>
                </a:solidFill>
                <a:latin typeface="Microsoft Sans Serif"/>
                <a:cs typeface="Microsoft Sans Serif"/>
              </a:rPr>
              <a:t>expresa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como</a:t>
            </a:r>
          </a:p>
          <a:p>
            <a:pPr algn="just"/>
            <a:endParaRPr lang="es-ES" sz="2400" spc="25" dirty="0" smtClean="0">
              <a:solidFill>
                <a:srgbClr val="171514"/>
              </a:solidFill>
              <a:latin typeface="Microsoft Sans Serif"/>
              <a:cs typeface="Microsoft Sans Serif"/>
            </a:endParaRPr>
          </a:p>
          <a:p>
            <a:pPr algn="just">
              <a:spcBef>
                <a:spcPts val="425"/>
              </a:spcBef>
            </a:pPr>
            <a:r>
              <a:rPr lang="es-ES" sz="2400" spc="35" dirty="0" smtClean="0">
                <a:solidFill>
                  <a:srgbClr val="171514"/>
                </a:solidFill>
                <a:latin typeface="Microsoft Sans Serif"/>
                <a:cs typeface="Microsoft Sans Serif"/>
              </a:rPr>
              <a:t>dónde</a:t>
            </a:r>
            <a:endParaRPr lang="es-ES" sz="2400" dirty="0" smtClean="0">
              <a:latin typeface="Microsoft Sans Serif"/>
              <a:cs typeface="Microsoft Sans Serif"/>
            </a:endParaRPr>
          </a:p>
          <a:p>
            <a:pPr lvl="1" algn="just">
              <a:spcBef>
                <a:spcPts val="350"/>
              </a:spcBef>
            </a:pPr>
            <a:r>
              <a:rPr lang="es-ES" sz="2400" b="1" i="1" spc="20" dirty="0" smtClean="0">
                <a:solidFill>
                  <a:srgbClr val="171514"/>
                </a:solidFill>
                <a:latin typeface="Arial"/>
                <a:cs typeface="Arial"/>
              </a:rPr>
              <a:t>In </a:t>
            </a:r>
            <a:r>
              <a:rPr lang="es-ES" sz="2400" b="1" spc="20" dirty="0" smtClean="0">
                <a:solidFill>
                  <a:srgbClr val="171514"/>
                </a:solidFill>
                <a:latin typeface="Microsoft Sans Serif"/>
                <a:cs typeface="Microsoft Sans Serif"/>
              </a:rPr>
              <a:t>= la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corriente</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nominal</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dispositivo</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protección</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y</a:t>
            </a:r>
            <a:r>
              <a:rPr lang="es-ES" sz="2400" b="1" dirty="0" smtClean="0">
                <a:solidFill>
                  <a:srgbClr val="171514"/>
                </a:solidFill>
                <a:latin typeface="Microsoft Sans Serif"/>
                <a:cs typeface="Microsoft Sans Serif"/>
              </a:rPr>
              <a:t> </a:t>
            </a:r>
          </a:p>
          <a:p>
            <a:pPr lvl="1" algn="just">
              <a:spcBef>
                <a:spcPts val="350"/>
              </a:spcBef>
            </a:pPr>
            <a:r>
              <a:rPr lang="es-ES" sz="2400" b="1" i="1" spc="10" dirty="0" err="1" smtClean="0">
                <a:solidFill>
                  <a:srgbClr val="171514"/>
                </a:solidFill>
                <a:latin typeface="Arial"/>
                <a:cs typeface="Arial"/>
              </a:rPr>
              <a:t>aIn</a:t>
            </a:r>
            <a:r>
              <a:rPr lang="es-ES" sz="2400" b="1" i="1" spc="25" dirty="0" smtClean="0">
                <a:solidFill>
                  <a:srgbClr val="171514"/>
                </a:solidFill>
                <a:latin typeface="Arial"/>
                <a:cs typeface="Arial"/>
              </a:rPr>
              <a:t> </a:t>
            </a:r>
            <a:r>
              <a:rPr lang="es-ES" sz="2400" b="1" spc="25" dirty="0" smtClean="0">
                <a:solidFill>
                  <a:srgbClr val="171514"/>
                </a:solidFill>
                <a:latin typeface="Microsoft Sans Serif"/>
                <a:cs typeface="Microsoft Sans Serif"/>
              </a:rPr>
              <a:t>= múltiplos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corriente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nominal.</a:t>
            </a:r>
            <a:endParaRPr lang="es-ES" sz="2400" b="1" dirty="0" smtClean="0">
              <a:latin typeface="Microsoft Sans Serif"/>
              <a:cs typeface="Microsoft Sans Serif"/>
            </a:endParaRPr>
          </a:p>
          <a:p>
            <a:pPr algn="just">
              <a:spcBef>
                <a:spcPts val="10"/>
              </a:spcBef>
            </a:pPr>
            <a:endParaRPr lang="es-ES" sz="2400" dirty="0" smtClean="0">
              <a:latin typeface="Microsoft Sans Serif"/>
              <a:cs typeface="Microsoft Sans Serif"/>
            </a:endParaRPr>
          </a:p>
          <a:p>
            <a:pPr marR="5080" algn="just"/>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ecuación </a:t>
            </a:r>
            <a:r>
              <a:rPr lang="es-ES" sz="2400" spc="-10" dirty="0" smtClean="0">
                <a:solidFill>
                  <a:srgbClr val="171514"/>
                </a:solidFill>
                <a:latin typeface="Microsoft Sans Serif"/>
                <a:cs typeface="Microsoft Sans Serif"/>
              </a:rPr>
              <a:t>(5.2) </a:t>
            </a:r>
            <a:r>
              <a:rPr lang="es-ES" sz="2400" spc="-5" dirty="0" smtClean="0">
                <a:solidFill>
                  <a:srgbClr val="171514"/>
                </a:solidFill>
                <a:latin typeface="Microsoft Sans Serif"/>
                <a:cs typeface="Microsoft Sans Serif"/>
              </a:rPr>
              <a:t>se </a:t>
            </a:r>
            <a:r>
              <a:rPr lang="es-ES" sz="2400" spc="10" dirty="0" smtClean="0">
                <a:solidFill>
                  <a:srgbClr val="171514"/>
                </a:solidFill>
                <a:latin typeface="Microsoft Sans Serif"/>
                <a:cs typeface="Microsoft Sans Serif"/>
              </a:rPr>
              <a:t>conoce </a:t>
            </a:r>
            <a:r>
              <a:rPr lang="es-ES" sz="2400" spc="30" dirty="0" smtClean="0">
                <a:solidFill>
                  <a:srgbClr val="171514"/>
                </a:solidFill>
                <a:latin typeface="Microsoft Sans Serif"/>
                <a:cs typeface="Microsoft Sans Serif"/>
              </a:rPr>
              <a:t>como </a:t>
            </a:r>
            <a:r>
              <a:rPr lang="es-ES" sz="2400" spc="15" dirty="0" smtClean="0">
                <a:solidFill>
                  <a:srgbClr val="171514"/>
                </a:solidFill>
                <a:latin typeface="Microsoft Sans Serif"/>
                <a:cs typeface="Microsoft Sans Serif"/>
              </a:rPr>
              <a:t>ecuación adiabática </a:t>
            </a:r>
            <a:r>
              <a:rPr lang="es-ES" sz="2400" spc="35" dirty="0" smtClean="0">
                <a:solidFill>
                  <a:srgbClr val="171514"/>
                </a:solidFill>
                <a:latin typeface="Microsoft Sans Serif"/>
                <a:cs typeface="Microsoft Sans Serif"/>
              </a:rPr>
              <a:t>porque </a:t>
            </a:r>
            <a:r>
              <a:rPr lang="es-ES" sz="2400" spc="-5" dirty="0" smtClean="0">
                <a:solidFill>
                  <a:srgbClr val="171514"/>
                </a:solidFill>
                <a:latin typeface="Microsoft Sans Serif"/>
                <a:cs typeface="Microsoft Sans Serif"/>
              </a:rPr>
              <a:t>se </a:t>
            </a:r>
            <a:r>
              <a:rPr lang="es-ES" sz="2400" spc="5" dirty="0" smtClean="0">
                <a:solidFill>
                  <a:srgbClr val="171514"/>
                </a:solidFill>
                <a:latin typeface="Microsoft Sans Serif"/>
                <a:cs typeface="Microsoft Sans Serif"/>
              </a:rPr>
              <a:t>basa </a:t>
            </a:r>
            <a:r>
              <a:rPr lang="es-ES" sz="2400" spc="20"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suposición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que </a:t>
            </a:r>
            <a:r>
              <a:rPr lang="es-ES" sz="2400" spc="35" dirty="0" smtClean="0">
                <a:solidFill>
                  <a:srgbClr val="171514"/>
                </a:solidFill>
                <a:latin typeface="Microsoft Sans Serif"/>
                <a:cs typeface="Microsoft Sans Serif"/>
              </a:rPr>
              <a:t>durante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duración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corriente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cortocircuito </a:t>
            </a:r>
            <a:r>
              <a:rPr lang="es-ES" sz="2400" spc="35" dirty="0" smtClean="0">
                <a:solidFill>
                  <a:srgbClr val="171514"/>
                </a:solidFill>
                <a:latin typeface="Microsoft Sans Serif"/>
                <a:cs typeface="Microsoft Sans Serif"/>
              </a:rPr>
              <a:t>no </a:t>
            </a:r>
            <a:r>
              <a:rPr lang="es-ES" sz="2400" spc="15" dirty="0" smtClean="0">
                <a:solidFill>
                  <a:srgbClr val="171514"/>
                </a:solidFill>
                <a:latin typeface="Microsoft Sans Serif"/>
                <a:cs typeface="Microsoft Sans Serif"/>
              </a:rPr>
              <a:t>hay </a:t>
            </a:r>
            <a:r>
              <a:rPr lang="es-ES" sz="2400" spc="25" dirty="0" smtClean="0">
                <a:solidFill>
                  <a:srgbClr val="171514"/>
                </a:solidFill>
                <a:latin typeface="Microsoft Sans Serif"/>
                <a:cs typeface="Microsoft Sans Serif"/>
              </a:rPr>
              <a:t>pérdida </a:t>
            </a:r>
            <a:r>
              <a:rPr lang="es-ES" sz="2400" spc="5" dirty="0" smtClean="0">
                <a:solidFill>
                  <a:srgbClr val="171514"/>
                </a:solidFill>
                <a:latin typeface="Microsoft Sans Serif"/>
                <a:cs typeface="Microsoft Sans Serif"/>
              </a:rPr>
              <a:t>(o </a:t>
            </a:r>
            <a:r>
              <a:rPr lang="es-ES" sz="2400" spc="10" dirty="0" smtClean="0">
                <a:solidFill>
                  <a:srgbClr val="171514"/>
                </a:solidFill>
                <a:latin typeface="Microsoft Sans Serif"/>
                <a:cs typeface="Microsoft Sans Serif"/>
              </a:rPr>
              <a:t>ganancia) </a:t>
            </a:r>
            <a:r>
              <a:rPr lang="es-ES" sz="2400" spc="20"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calor. </a:t>
            </a:r>
            <a:r>
              <a:rPr lang="es-ES" sz="2400" dirty="0" smtClean="0">
                <a:solidFill>
                  <a:srgbClr val="171514"/>
                </a:solidFill>
                <a:latin typeface="Microsoft Sans Serif"/>
                <a:cs typeface="Microsoft Sans Serif"/>
              </a:rPr>
              <a:t>Esto </a:t>
            </a:r>
            <a:r>
              <a:rPr lang="es-ES" sz="2400" spc="15" dirty="0" smtClean="0">
                <a:solidFill>
                  <a:srgbClr val="171514"/>
                </a:solidFill>
                <a:latin typeface="Microsoft Sans Serif"/>
                <a:cs typeface="Microsoft Sans Serif"/>
              </a:rPr>
              <a:t>significa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todas</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 </a:t>
            </a:r>
            <a:r>
              <a:rPr lang="es-ES" sz="2400" spc="20" dirty="0" smtClean="0">
                <a:solidFill>
                  <a:srgbClr val="171514"/>
                </a:solidFill>
                <a:latin typeface="Microsoft Sans Serif"/>
                <a:cs typeface="Microsoft Sans Serif"/>
              </a:rPr>
              <a:t>pérdidas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óhmicas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generadas</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durante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flujo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utilizan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calentar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conductor </a:t>
            </a:r>
            <a:r>
              <a:rPr lang="es-ES" sz="2400" spc="15" dirty="0" smtClean="0">
                <a:solidFill>
                  <a:srgbClr val="171514"/>
                </a:solidFill>
                <a:latin typeface="Microsoft Sans Serif"/>
                <a:cs typeface="Microsoft Sans Serif"/>
              </a:rPr>
              <a:t>sin </a:t>
            </a:r>
            <a:r>
              <a:rPr lang="es-ES" sz="2400" spc="30" dirty="0" smtClean="0">
                <a:solidFill>
                  <a:srgbClr val="171514"/>
                </a:solidFill>
                <a:latin typeface="Microsoft Sans Serif"/>
                <a:cs typeface="Microsoft Sans Serif"/>
              </a:rPr>
              <a:t>ninguna </a:t>
            </a:r>
            <a:r>
              <a:rPr lang="es-ES" sz="2400" spc="25" dirty="0" smtClean="0">
                <a:solidFill>
                  <a:srgbClr val="171514"/>
                </a:solidFill>
                <a:latin typeface="Microsoft Sans Serif"/>
                <a:cs typeface="Microsoft Sans Serif"/>
              </a:rPr>
              <a:t>pérdida para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medio que </a:t>
            </a:r>
            <a:r>
              <a:rPr lang="es-ES" sz="2400" spc="25" dirty="0" smtClean="0">
                <a:solidFill>
                  <a:srgbClr val="171514"/>
                </a:solidFill>
                <a:latin typeface="Microsoft Sans Serif"/>
                <a:cs typeface="Microsoft Sans Serif"/>
              </a:rPr>
              <a:t>lo </a:t>
            </a:r>
            <a:r>
              <a:rPr lang="es-ES" sz="2400" spc="20" dirty="0" smtClean="0">
                <a:solidFill>
                  <a:srgbClr val="171514"/>
                </a:solidFill>
                <a:latin typeface="Microsoft Sans Serif"/>
                <a:cs typeface="Microsoft Sans Serif"/>
              </a:rPr>
              <a:t>rodea. </a:t>
            </a:r>
          </a:p>
        </p:txBody>
      </p:sp>
      <p:pic>
        <p:nvPicPr>
          <p:cNvPr id="15" name="Imagen 14"/>
          <p:cNvPicPr>
            <a:picLocks noChangeAspect="1"/>
          </p:cNvPicPr>
          <p:nvPr/>
        </p:nvPicPr>
        <p:blipFill>
          <a:blip r:embed="rId2"/>
          <a:stretch>
            <a:fillRect/>
          </a:stretch>
        </p:blipFill>
        <p:spPr>
          <a:xfrm>
            <a:off x="4975225" y="1470025"/>
            <a:ext cx="5029200" cy="838200"/>
          </a:xfrm>
          <a:prstGeom prst="rect">
            <a:avLst/>
          </a:prstGeom>
        </p:spPr>
      </p:pic>
      <p:pic>
        <p:nvPicPr>
          <p:cNvPr id="16" name="Imagen 15"/>
          <p:cNvPicPr>
            <a:picLocks noChangeAspect="1"/>
          </p:cNvPicPr>
          <p:nvPr/>
        </p:nvPicPr>
        <p:blipFill>
          <a:blip r:embed="rId3"/>
          <a:stretch>
            <a:fillRect/>
          </a:stretch>
        </p:blipFill>
        <p:spPr>
          <a:xfrm>
            <a:off x="4975225" y="4975225"/>
            <a:ext cx="5029200" cy="838200"/>
          </a:xfrm>
          <a:prstGeom prst="rect">
            <a:avLst/>
          </a:prstGeom>
        </p:spPr>
      </p:pic>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txBox="1"/>
          <p:nvPr/>
        </p:nvSpPr>
        <p:spPr>
          <a:xfrm>
            <a:off x="403225" y="304701"/>
            <a:ext cx="14401800" cy="7286610"/>
          </a:xfrm>
          <a:prstGeom prst="rect">
            <a:avLst/>
          </a:prstGeom>
        </p:spPr>
        <p:txBody>
          <a:bodyPr vert="horz" wrap="square" lIns="0" tIns="12700" rIns="0" bIns="0" rtlCol="0">
            <a:spAutoFit/>
          </a:bodyPr>
          <a:lstStyle/>
          <a:p>
            <a:pPr marR="5080" algn="just"/>
            <a:r>
              <a:rPr lang="es-ES" sz="2400" spc="-10" dirty="0" smtClean="0">
                <a:solidFill>
                  <a:srgbClr val="171514"/>
                </a:solidFill>
                <a:latin typeface="Microsoft Sans Serif"/>
                <a:cs typeface="Microsoft Sans Serif"/>
              </a:rPr>
              <a:t>Esta </a:t>
            </a:r>
            <a:r>
              <a:rPr lang="es-ES" sz="2400" spc="15" dirty="0" smtClean="0">
                <a:solidFill>
                  <a:srgbClr val="171514"/>
                </a:solidFill>
                <a:latin typeface="Microsoft Sans Serif"/>
                <a:cs typeface="Microsoft Sans Serif"/>
              </a:rPr>
              <a:t>suposición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válida </a:t>
            </a:r>
            <a:r>
              <a:rPr lang="es-ES" sz="2400" spc="25" dirty="0" smtClean="0">
                <a:solidFill>
                  <a:srgbClr val="171514"/>
                </a:solidFill>
                <a:latin typeface="Microsoft Sans Serif"/>
                <a:cs typeface="Microsoft Sans Serif"/>
              </a:rPr>
              <a:t>siempre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duración </a:t>
            </a:r>
            <a:r>
              <a:rPr lang="es-ES" sz="2400" spc="20" dirty="0" smtClean="0">
                <a:solidFill>
                  <a:srgbClr val="171514"/>
                </a:solidFill>
                <a:latin typeface="Microsoft Sans Serif"/>
                <a:cs typeface="Microsoft Sans Serif"/>
              </a:rPr>
              <a:t>del </a:t>
            </a:r>
            <a:r>
              <a:rPr lang="es-ES" sz="2400" spc="25" dirty="0" smtClean="0">
                <a:solidFill>
                  <a:srgbClr val="171514"/>
                </a:solidFill>
                <a:latin typeface="Microsoft Sans Serif"/>
                <a:cs typeface="Microsoft Sans Serif"/>
              </a:rPr>
              <a:t>cortocircuito </a:t>
            </a:r>
            <a:r>
              <a:rPr lang="es-ES" sz="2400" spc="-5" dirty="0" smtClean="0">
                <a:solidFill>
                  <a:srgbClr val="171514"/>
                </a:solidFill>
                <a:latin typeface="Microsoft Sans Serif"/>
                <a:cs typeface="Microsoft Sans Serif"/>
              </a:rPr>
              <a:t>sea </a:t>
            </a:r>
            <a:r>
              <a:rPr lang="es-ES" sz="2400" spc="35" dirty="0" smtClean="0">
                <a:solidFill>
                  <a:srgbClr val="171514"/>
                </a:solidFill>
                <a:latin typeface="Microsoft Sans Serif"/>
                <a:cs typeface="Microsoft Sans Serif"/>
              </a:rPr>
              <a:t>inferior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5 </a:t>
            </a:r>
            <a:r>
              <a:rPr lang="es-ES" sz="2400" spc="-15" dirty="0" smtClean="0">
                <a:solidFill>
                  <a:srgbClr val="171514"/>
                </a:solidFill>
                <a:latin typeface="Microsoft Sans Serif"/>
                <a:cs typeface="Microsoft Sans Serif"/>
              </a:rPr>
              <a:t>s </a:t>
            </a:r>
            <a:r>
              <a:rPr lang="es-ES" sz="2400" spc="5" dirty="0" smtClean="0">
                <a:solidFill>
                  <a:srgbClr val="171514"/>
                </a:solidFill>
                <a:latin typeface="Microsoft Sans Serif"/>
                <a:cs typeface="Microsoft Sans Serif"/>
              </a:rPr>
              <a:t>y </a:t>
            </a:r>
            <a:r>
              <a:rPr lang="es-ES" sz="2400" spc="30" dirty="0" smtClean="0">
                <a:solidFill>
                  <a:srgbClr val="171514"/>
                </a:solidFill>
                <a:latin typeface="Microsoft Sans Serif"/>
                <a:cs typeface="Microsoft Sans Serif"/>
              </a:rPr>
              <a:t>dado que todos </a:t>
            </a:r>
            <a:r>
              <a:rPr lang="es-ES" sz="2400" spc="10" dirty="0" smtClean="0">
                <a:solidFill>
                  <a:srgbClr val="171514"/>
                </a:solidFill>
                <a:latin typeface="Microsoft Sans Serif"/>
                <a:cs typeface="Microsoft Sans Serif"/>
              </a:rPr>
              <a:t>los </a:t>
            </a:r>
            <a:r>
              <a:rPr lang="es-ES" sz="2400" spc="35" dirty="0" smtClean="0">
                <a:solidFill>
                  <a:srgbClr val="171514"/>
                </a:solidFill>
                <a:latin typeface="Microsoft Sans Serif"/>
                <a:cs typeface="Microsoft Sans Serif"/>
              </a:rPr>
              <a:t>interruptores </a:t>
            </a:r>
            <a:r>
              <a:rPr lang="es-ES" sz="2400" spc="25" dirty="0" smtClean="0">
                <a:solidFill>
                  <a:srgbClr val="171514"/>
                </a:solidFill>
                <a:latin typeface="Microsoft Sans Serif"/>
                <a:cs typeface="Microsoft Sans Serif"/>
              </a:rPr>
              <a:t>automáticos </a:t>
            </a:r>
            <a:r>
              <a:rPr lang="es-ES" sz="2400" spc="5" dirty="0" smtClean="0">
                <a:solidFill>
                  <a:srgbClr val="171514"/>
                </a:solidFill>
                <a:latin typeface="Microsoft Sans Serif"/>
                <a:cs typeface="Microsoft Sans Serif"/>
              </a:rPr>
              <a:t>y </a:t>
            </a:r>
            <a:r>
              <a:rPr lang="es-ES" sz="2400" spc="15" dirty="0" smtClean="0">
                <a:solidFill>
                  <a:srgbClr val="171514"/>
                </a:solidFill>
                <a:latin typeface="Microsoft Sans Serif"/>
                <a:cs typeface="Microsoft Sans Serif"/>
              </a:rPr>
              <a:t>fusibles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BT </a:t>
            </a:r>
            <a:r>
              <a:rPr lang="es-ES" sz="2400" spc="30" dirty="0" smtClean="0">
                <a:solidFill>
                  <a:srgbClr val="171514"/>
                </a:solidFill>
                <a:latin typeface="Microsoft Sans Serif"/>
                <a:cs typeface="Microsoft Sans Serif"/>
              </a:rPr>
              <a:t>modernos </a:t>
            </a:r>
            <a:r>
              <a:rPr lang="es-ES" sz="2400" spc="25" dirty="0" smtClean="0">
                <a:solidFill>
                  <a:srgbClr val="171514"/>
                </a:solidFill>
                <a:latin typeface="Microsoft Sans Serif"/>
                <a:cs typeface="Microsoft Sans Serif"/>
              </a:rPr>
              <a:t>tienen </a:t>
            </a:r>
            <a:r>
              <a:rPr lang="es-ES" sz="2400" spc="30" dirty="0" smtClean="0">
                <a:solidFill>
                  <a:srgbClr val="171514"/>
                </a:solidFill>
                <a:latin typeface="Microsoft Sans Serif"/>
                <a:cs typeface="Microsoft Sans Serif"/>
              </a:rPr>
              <a:t>tiempos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disparo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cortocircuito </a:t>
            </a:r>
            <a:r>
              <a:rPr lang="es-ES" sz="2400" spc="35" dirty="0" smtClean="0">
                <a:solidFill>
                  <a:srgbClr val="171514"/>
                </a:solidFill>
                <a:latin typeface="Microsoft Sans Serif"/>
                <a:cs typeface="Microsoft Sans Serif"/>
              </a:rPr>
              <a:t>mucho </a:t>
            </a:r>
            <a:r>
              <a:rPr lang="es-ES" sz="2400" spc="20" dirty="0" smtClean="0">
                <a:solidFill>
                  <a:srgbClr val="171514"/>
                </a:solidFill>
                <a:latin typeface="Microsoft Sans Serif"/>
                <a:cs typeface="Microsoft Sans Serif"/>
              </a:rPr>
              <a:t>más </a:t>
            </a:r>
            <a:r>
              <a:rPr lang="es-ES" sz="2400" spc="25" dirty="0" smtClean="0">
                <a:solidFill>
                  <a:srgbClr val="171514"/>
                </a:solidFill>
                <a:latin typeface="Microsoft Sans Serif"/>
                <a:cs typeface="Microsoft Sans Serif"/>
              </a:rPr>
              <a:t>cortos </a:t>
            </a:r>
            <a:r>
              <a:rPr lang="es-ES" sz="2400" spc="30"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eso </a:t>
            </a:r>
            <a:r>
              <a:rPr lang="es-ES" sz="2400" spc="15" dirty="0" smtClean="0">
                <a:solidFill>
                  <a:srgbClr val="171514"/>
                </a:solidFill>
                <a:latin typeface="Microsoft Sans Serif"/>
                <a:cs typeface="Microsoft Sans Serif"/>
              </a:rPr>
              <a:t>(unos pocos cientos </a:t>
            </a:r>
            <a:r>
              <a:rPr lang="es-ES" sz="2400" spc="20" dirty="0" smtClean="0">
                <a:solidFill>
                  <a:srgbClr val="171514"/>
                </a:solidFill>
                <a:latin typeface="Microsoft Sans Serif"/>
                <a:cs typeface="Microsoft Sans Serif"/>
              </a:rPr>
              <a:t>de milis),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uso de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ecuación adiabática </a:t>
            </a:r>
            <a:r>
              <a:rPr lang="es-ES" sz="2400" spc="20" dirty="0" smtClean="0">
                <a:solidFill>
                  <a:srgbClr val="171514"/>
                </a:solidFill>
                <a:latin typeface="Microsoft Sans Serif"/>
                <a:cs typeface="Microsoft Sans Serif"/>
              </a:rPr>
              <a:t>simplifica </a:t>
            </a:r>
            <a:r>
              <a:rPr lang="es-ES" sz="2400" spc="35" dirty="0" smtClean="0">
                <a:solidFill>
                  <a:srgbClr val="171514"/>
                </a:solidFill>
                <a:latin typeface="Microsoft Sans Serif"/>
                <a:cs typeface="Microsoft Sans Serif"/>
              </a:rPr>
              <a:t>enormemente </a:t>
            </a:r>
            <a:r>
              <a:rPr lang="es-ES" sz="2400" spc="10" dirty="0" smtClean="0">
                <a:solidFill>
                  <a:srgbClr val="171514"/>
                </a:solidFill>
                <a:latin typeface="Microsoft Sans Serif"/>
                <a:cs typeface="Microsoft Sans Serif"/>
              </a:rPr>
              <a:t>los </a:t>
            </a:r>
            <a:r>
              <a:rPr lang="es-ES" sz="2400" spc="5" dirty="0" smtClean="0">
                <a:solidFill>
                  <a:srgbClr val="171514"/>
                </a:solidFill>
                <a:latin typeface="Microsoft Sans Serif"/>
                <a:cs typeface="Microsoft Sans Serif"/>
              </a:rPr>
              <a:t>cálculos.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ecuación</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deriva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siguiente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manera.</a:t>
            </a:r>
            <a:endParaRPr lang="es-ES" sz="2400" dirty="0" smtClean="0">
              <a:latin typeface="Microsoft Sans Serif"/>
              <a:cs typeface="Microsoft Sans Serif"/>
            </a:endParaRPr>
          </a:p>
          <a:p>
            <a:pPr marR="10160" algn="just"/>
            <a:r>
              <a:rPr lang="es-ES" sz="2400"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10" dirty="0" smtClean="0">
                <a:solidFill>
                  <a:srgbClr val="171514"/>
                </a:solidFill>
                <a:latin typeface="Microsoft Sans Serif"/>
                <a:cs typeface="Microsoft Sans Serif"/>
              </a:rPr>
              <a:t> </a:t>
            </a:r>
            <a:r>
              <a:rPr lang="es-ES" sz="2400" spc="25" dirty="0" err="1" smtClean="0">
                <a:solidFill>
                  <a:srgbClr val="171514"/>
                </a:solidFill>
                <a:latin typeface="Microsoft Sans Serif"/>
                <a:cs typeface="Microsoft Sans Serif"/>
              </a:rPr>
              <a:t>cortocircuito</a:t>
            </a:r>
            <a:r>
              <a:rPr lang="es-ES" sz="2400" i="1" spc="25" dirty="0" err="1" smtClean="0">
                <a:solidFill>
                  <a:srgbClr val="171514"/>
                </a:solidFill>
                <a:latin typeface="Arial"/>
                <a:cs typeface="Arial"/>
              </a:rPr>
              <a:t>I</a:t>
            </a:r>
            <a:r>
              <a:rPr lang="es-ES" sz="2400" spc="25" dirty="0" err="1" smtClean="0">
                <a:solidFill>
                  <a:srgbClr val="171514"/>
                </a:solidFill>
                <a:latin typeface="Microsoft Sans Serif"/>
                <a:cs typeface="Microsoft Sans Serif"/>
              </a:rPr>
              <a:t>con</a:t>
            </a:r>
            <a:r>
              <a:rPr lang="es-ES" sz="2400" spc="1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spc="1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tiempo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duración </a:t>
            </a:r>
            <a:r>
              <a:rPr lang="es-ES" sz="2400" i="1" spc="25" dirty="0" smtClean="0">
                <a:solidFill>
                  <a:srgbClr val="171514"/>
                </a:solidFill>
                <a:latin typeface="Arial"/>
                <a:cs typeface="Arial"/>
              </a:rPr>
              <a:t>t </a:t>
            </a:r>
            <a:r>
              <a:rPr lang="es-ES" sz="2400" spc="25"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energía</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disipada</a:t>
            </a:r>
            <a:r>
              <a:rPr lang="es-ES" sz="2400" spc="1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por</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pérdidas óhmicas</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a:t>
            </a:r>
            <a:endParaRPr lang="es-ES" sz="2400" dirty="0" smtClean="0">
              <a:latin typeface="Microsoft Sans Serif"/>
              <a:cs typeface="Microsoft Sans Serif"/>
            </a:endParaRPr>
          </a:p>
          <a:p>
            <a:pPr algn="just">
              <a:spcBef>
                <a:spcPts val="5"/>
              </a:spcBef>
            </a:pPr>
            <a:endParaRPr lang="es-ES" sz="2400" dirty="0" smtClean="0">
              <a:latin typeface="Microsoft Sans Serif"/>
              <a:cs typeface="Microsoft Sans Serif"/>
            </a:endParaRPr>
          </a:p>
          <a:p>
            <a:pPr marR="194310" algn="just"/>
            <a:r>
              <a:rPr lang="es-ES" sz="2400" spc="-10" dirty="0" smtClean="0">
                <a:solidFill>
                  <a:srgbClr val="171514"/>
                </a:solidFill>
                <a:latin typeface="Microsoft Sans Serif"/>
                <a:cs typeface="Microsoft Sans Serif"/>
              </a:rPr>
              <a:t>Esta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energía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convertirá</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calor</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elevando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temperatura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en </a:t>
            </a:r>
            <a:r>
              <a:rPr lang="es-ES" sz="2400" spc="-15" dirty="0" smtClean="0">
                <a:solidFill>
                  <a:srgbClr val="171514"/>
                </a:solidFill>
                <a:latin typeface="Lucida Sans Unicode"/>
                <a:cs typeface="Lucida Sans Unicode"/>
              </a:rPr>
              <a:t>∆</a:t>
            </a:r>
            <a:r>
              <a:rPr lang="es-ES" sz="2400" i="1" spc="-15" dirty="0" smtClean="0">
                <a:solidFill>
                  <a:srgbClr val="171514"/>
                </a:solidFill>
                <a:latin typeface="Arial"/>
                <a:cs typeface="Arial"/>
              </a:rPr>
              <a:t>θ</a:t>
            </a:r>
            <a:r>
              <a:rPr lang="es-ES" sz="2400" spc="-15" dirty="0" smtClean="0">
                <a:solidFill>
                  <a:srgbClr val="171514"/>
                </a:solidFill>
                <a:latin typeface="Microsoft Sans Serif"/>
                <a:cs typeface="Microsoft Sans Serif"/>
              </a:rPr>
              <a:t>.</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Esta </a:t>
            </a:r>
            <a:r>
              <a:rPr lang="es-ES" sz="2400" spc="25" dirty="0" smtClean="0">
                <a:solidFill>
                  <a:srgbClr val="171514"/>
                </a:solidFill>
                <a:latin typeface="Microsoft Sans Serif"/>
                <a:cs typeface="Microsoft Sans Serif"/>
              </a:rPr>
              <a:t>energía</a:t>
            </a:r>
            <a:r>
              <a:rPr lang="es-ES" sz="2400" spc="-1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térmica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está</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dada</a:t>
            </a:r>
            <a:r>
              <a:rPr lang="es-ES" sz="2400" spc="-5"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por</a:t>
            </a:r>
          </a:p>
          <a:p>
            <a:pPr marR="194310" algn="just"/>
            <a:endParaRPr lang="es-ES" sz="2400" spc="50" dirty="0">
              <a:solidFill>
                <a:srgbClr val="171514"/>
              </a:solidFill>
              <a:latin typeface="Microsoft Sans Serif"/>
              <a:cs typeface="Microsoft Sans Serif"/>
            </a:endParaRPr>
          </a:p>
          <a:p>
            <a:pPr marR="194310" algn="just"/>
            <a:endParaRPr lang="es-ES" sz="2400" spc="50" dirty="0" smtClean="0">
              <a:solidFill>
                <a:srgbClr val="171514"/>
              </a:solidFill>
              <a:latin typeface="Microsoft Sans Serif"/>
              <a:cs typeface="Microsoft Sans Serif"/>
            </a:endParaRPr>
          </a:p>
          <a:p>
            <a:pPr algn="just">
              <a:spcBef>
                <a:spcPts val="509"/>
              </a:spcBef>
            </a:pPr>
            <a:r>
              <a:rPr lang="es-ES" sz="2400" spc="35" dirty="0" smtClean="0">
                <a:solidFill>
                  <a:srgbClr val="171514"/>
                </a:solidFill>
                <a:latin typeface="Microsoft Sans Serif"/>
                <a:cs typeface="Microsoft Sans Serif"/>
              </a:rPr>
              <a:t>dónde</a:t>
            </a:r>
            <a:endParaRPr lang="es-ES" sz="2400" dirty="0" smtClean="0">
              <a:latin typeface="Microsoft Sans Serif"/>
              <a:cs typeface="Microsoft Sans Serif"/>
            </a:endParaRPr>
          </a:p>
          <a:p>
            <a:pPr lvl="1" algn="just">
              <a:spcBef>
                <a:spcPts val="400"/>
              </a:spcBef>
            </a:pPr>
            <a:r>
              <a:rPr lang="es-ES" sz="2400" b="1" i="1" spc="25" dirty="0" smtClean="0">
                <a:solidFill>
                  <a:srgbClr val="171514"/>
                </a:solidFill>
                <a:latin typeface="Arial"/>
                <a:cs typeface="Arial"/>
              </a:rPr>
              <a:t>m </a:t>
            </a:r>
            <a:r>
              <a:rPr lang="es-ES" sz="2400" b="1" spc="25" dirty="0" smtClean="0">
                <a:solidFill>
                  <a:srgbClr val="171514"/>
                </a:solidFill>
                <a:latin typeface="Microsoft Sans Serif"/>
                <a:cs typeface="Microsoft Sans Serif"/>
              </a:rPr>
              <a:t>= masa</a:t>
            </a:r>
            <a:r>
              <a:rPr lang="es-ES" sz="2400" b="1" spc="-1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spc="-10"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conductor</a:t>
            </a:r>
            <a:r>
              <a:rPr lang="es-ES" sz="2400" b="1" spc="-1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spc="-10"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cable</a:t>
            </a:r>
            <a:r>
              <a:rPr lang="es-ES" sz="2400" b="1" spc="-10"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a:t>
            </a:r>
            <a:r>
              <a:rPr lang="es-ES" sz="2400" b="1" spc="15" dirty="0" err="1" smtClean="0">
                <a:solidFill>
                  <a:srgbClr val="171514"/>
                </a:solidFill>
                <a:latin typeface="Microsoft Sans Serif"/>
                <a:cs typeface="Microsoft Sans Serif"/>
              </a:rPr>
              <a:t>gm</a:t>
            </a:r>
            <a:r>
              <a:rPr lang="es-ES" sz="2400" b="1" spc="15" dirty="0" smtClean="0">
                <a:solidFill>
                  <a:srgbClr val="171514"/>
                </a:solidFill>
                <a:latin typeface="Microsoft Sans Serif"/>
                <a:cs typeface="Microsoft Sans Serif"/>
              </a:rPr>
              <a:t>)</a:t>
            </a:r>
            <a:endParaRPr lang="es-ES" sz="2400" b="1" dirty="0" smtClean="0">
              <a:latin typeface="Microsoft Sans Serif"/>
              <a:cs typeface="Microsoft Sans Serif"/>
            </a:endParaRPr>
          </a:p>
          <a:p>
            <a:pPr lvl="1" algn="just">
              <a:spcBef>
                <a:spcPts val="270"/>
              </a:spcBef>
            </a:pPr>
            <a:r>
              <a:rPr lang="es-ES" sz="2400" b="1" i="1" dirty="0" smtClean="0">
                <a:solidFill>
                  <a:srgbClr val="171514"/>
                </a:solidFill>
                <a:latin typeface="Arial"/>
                <a:cs typeface="Arial"/>
              </a:rPr>
              <a:t>c </a:t>
            </a:r>
            <a:r>
              <a:rPr lang="es-ES" sz="2400" b="1" dirty="0" smtClean="0">
                <a:solidFill>
                  <a:srgbClr val="171514"/>
                </a:solidFill>
                <a:latin typeface="Microsoft Sans Serif"/>
                <a:cs typeface="Microsoft Sans Serif"/>
              </a:rPr>
              <a:t>= calor</a:t>
            </a:r>
            <a:r>
              <a:rPr lang="es-ES" sz="2400" b="1" spc="-10"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específico</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del</a:t>
            </a:r>
            <a:r>
              <a:rPr lang="es-ES" sz="2400" b="1" spc="-10"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material</a:t>
            </a:r>
            <a:r>
              <a:rPr lang="es-ES" sz="2400" b="1" spc="-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conductor</a:t>
            </a:r>
            <a:r>
              <a:rPr lang="es-ES" sz="2400" b="1" spc="-10" dirty="0" smtClean="0">
                <a:solidFill>
                  <a:srgbClr val="171514"/>
                </a:solidFill>
                <a:latin typeface="Microsoft Sans Serif"/>
                <a:cs typeface="Microsoft Sans Serif"/>
              </a:rPr>
              <a:t> (J/</a:t>
            </a:r>
            <a:r>
              <a:rPr lang="es-ES" sz="2400" b="1" spc="-10" dirty="0" err="1" smtClean="0">
                <a:solidFill>
                  <a:srgbClr val="171514"/>
                </a:solidFill>
                <a:latin typeface="Microsoft Sans Serif"/>
                <a:cs typeface="Microsoft Sans Serif"/>
              </a:rPr>
              <a:t>gm·°C</a:t>
            </a:r>
            <a:r>
              <a:rPr lang="es-ES" sz="2400" b="1" spc="-10" dirty="0" smtClean="0">
                <a:solidFill>
                  <a:srgbClr val="171514"/>
                </a:solidFill>
                <a:latin typeface="Microsoft Sans Serif"/>
                <a:cs typeface="Microsoft Sans Serif"/>
              </a:rPr>
              <a:t>)</a:t>
            </a:r>
            <a:r>
              <a:rPr lang="es-ES" sz="2400" b="1" spc="-5" dirty="0" smtClean="0">
                <a:solidFill>
                  <a:srgbClr val="171514"/>
                </a:solidFill>
                <a:latin typeface="Microsoft Sans Serif"/>
                <a:cs typeface="Microsoft Sans Serif"/>
              </a:rPr>
              <a:t> </a:t>
            </a:r>
          </a:p>
          <a:p>
            <a:pPr lvl="1" algn="just">
              <a:spcBef>
                <a:spcPts val="270"/>
              </a:spcBef>
            </a:pPr>
            <a:r>
              <a:rPr lang="es-ES" sz="2400" b="1" spc="-105" dirty="0" smtClean="0">
                <a:solidFill>
                  <a:srgbClr val="171514"/>
                </a:solidFill>
                <a:latin typeface="Lucida Sans Unicode"/>
                <a:cs typeface="Lucida Sans Unicode"/>
              </a:rPr>
              <a:t>∆</a:t>
            </a:r>
            <a:r>
              <a:rPr lang="es-ES" sz="2400" b="1" i="1" spc="-105" dirty="0" smtClean="0">
                <a:solidFill>
                  <a:srgbClr val="171514"/>
                </a:solidFill>
                <a:latin typeface="Arial"/>
                <a:cs typeface="Arial"/>
              </a:rPr>
              <a:t>θ </a:t>
            </a:r>
            <a:r>
              <a:rPr lang="es-ES" sz="2400" b="1" spc="35" dirty="0" smtClean="0">
                <a:solidFill>
                  <a:srgbClr val="171514"/>
                </a:solidFill>
                <a:latin typeface="Microsoft Sans Serif"/>
                <a:cs typeface="Microsoft Sans Serif"/>
              </a:rPr>
              <a:t>=aumento</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40" dirty="0" smtClean="0">
                <a:solidFill>
                  <a:srgbClr val="171514"/>
                </a:solidFill>
                <a:latin typeface="Microsoft Sans Serif"/>
                <a:cs typeface="Microsoft Sans Serif"/>
              </a:rPr>
              <a:t>temperatura</a:t>
            </a:r>
            <a:r>
              <a:rPr lang="es-ES" sz="2400" b="1" spc="-5" dirty="0" smtClean="0">
                <a:solidFill>
                  <a:srgbClr val="171514"/>
                </a:solidFill>
                <a:latin typeface="Microsoft Sans Serif"/>
                <a:cs typeface="Microsoft Sans Serif"/>
              </a:rPr>
              <a:t> </a:t>
            </a:r>
            <a:r>
              <a:rPr lang="es-ES" sz="2400" b="1" spc="40" dirty="0" smtClean="0">
                <a:solidFill>
                  <a:srgbClr val="171514"/>
                </a:solidFill>
                <a:latin typeface="Microsoft Sans Serif"/>
                <a:cs typeface="Microsoft Sans Serif"/>
              </a:rPr>
              <a:t>máximo</a:t>
            </a:r>
            <a:r>
              <a:rPr lang="es-ES" sz="2400" b="1" spc="-5" dirty="0" smtClean="0">
                <a:solidFill>
                  <a:srgbClr val="171514"/>
                </a:solidFill>
                <a:latin typeface="Microsoft Sans Serif"/>
                <a:cs typeface="Microsoft Sans Serif"/>
              </a:rPr>
              <a:t> </a:t>
            </a:r>
            <a:r>
              <a:rPr lang="es-ES" sz="2400" b="1" spc="40" dirty="0" smtClean="0">
                <a:solidFill>
                  <a:srgbClr val="171514"/>
                </a:solidFill>
                <a:latin typeface="Microsoft Sans Serif"/>
                <a:cs typeface="Microsoft Sans Serif"/>
              </a:rPr>
              <a:t>permitido</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(°C)</a:t>
            </a:r>
            <a:endParaRPr lang="es-ES" sz="2400" b="1" dirty="0" smtClean="0">
              <a:latin typeface="Microsoft Sans Serif"/>
              <a:cs typeface="Microsoft Sans Serif"/>
            </a:endParaRPr>
          </a:p>
          <a:p>
            <a:pPr algn="just">
              <a:spcBef>
                <a:spcPts val="10"/>
              </a:spcBef>
            </a:pPr>
            <a:endParaRPr lang="es-ES" sz="2400" dirty="0" smtClean="0">
              <a:latin typeface="Microsoft Sans Serif"/>
              <a:cs typeface="Microsoft Sans Serif"/>
            </a:endParaRPr>
          </a:p>
          <a:p>
            <a:pPr marR="5080" algn="just"/>
            <a:r>
              <a:rPr lang="es-ES" sz="2400" spc="20" dirty="0" smtClean="0">
                <a:solidFill>
                  <a:srgbClr val="171514"/>
                </a:solidFill>
                <a:latin typeface="Microsoft Sans Serif"/>
                <a:cs typeface="Microsoft Sans Serif"/>
              </a:rPr>
              <a:t>Dado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supone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proceso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adiabático,</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energías </a:t>
            </a:r>
            <a:r>
              <a:rPr lang="es-ES" sz="2400" b="1" i="1" spc="25" dirty="0" smtClean="0">
                <a:solidFill>
                  <a:srgbClr val="171514"/>
                </a:solidFill>
                <a:latin typeface="Microsoft Sans Serif"/>
                <a:cs typeface="Microsoft Sans Serif"/>
              </a:rPr>
              <a:t>E</a:t>
            </a:r>
            <a:r>
              <a:rPr lang="es-ES" sz="2400" b="1" i="1" spc="25" dirty="0" smtClean="0">
                <a:solidFill>
                  <a:srgbClr val="171514"/>
                </a:solidFill>
                <a:latin typeface="Arial"/>
                <a:cs typeface="Arial"/>
              </a:rPr>
              <a:t>r</a:t>
            </a:r>
            <a:r>
              <a:rPr lang="es-ES" sz="2400" i="1" spc="25" dirty="0" smtClean="0">
                <a:solidFill>
                  <a:srgbClr val="171514"/>
                </a:solidFill>
                <a:latin typeface="Arial"/>
                <a:cs typeface="Arial"/>
              </a:rPr>
              <a:t> </a:t>
            </a:r>
            <a:r>
              <a:rPr lang="es-ES" sz="2400" spc="25" dirty="0" smtClean="0">
                <a:solidFill>
                  <a:srgbClr val="171514"/>
                </a:solidFill>
                <a:latin typeface="Microsoft Sans Serif"/>
                <a:cs typeface="Microsoft Sans Serif"/>
              </a:rPr>
              <a:t>y </a:t>
            </a:r>
            <a:r>
              <a:rPr lang="es-ES" sz="2400" b="1" i="1" spc="25" dirty="0" err="1" smtClean="0">
                <a:solidFill>
                  <a:srgbClr val="171514"/>
                </a:solidFill>
                <a:latin typeface="Microsoft Sans Serif"/>
                <a:cs typeface="Microsoft Sans Serif"/>
              </a:rPr>
              <a:t>Eth</a:t>
            </a:r>
            <a:r>
              <a:rPr lang="es-ES" sz="2400" spc="25" dirty="0" smtClean="0">
                <a:solidFill>
                  <a:srgbClr val="171514"/>
                </a:solidFill>
                <a:latin typeface="Microsoft Sans Serif"/>
                <a:cs typeface="Microsoft Sans Serif"/>
              </a:rPr>
              <a:t> deben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ser </a:t>
            </a:r>
            <a:r>
              <a:rPr lang="es-ES" sz="2400" spc="25" dirty="0" smtClean="0">
                <a:solidFill>
                  <a:srgbClr val="171514"/>
                </a:solidFill>
                <a:latin typeface="Microsoft Sans Serif"/>
                <a:cs typeface="Microsoft Sans Serif"/>
              </a:rPr>
              <a:t>iguales</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endParaRPr lang="es-ES" sz="2400" dirty="0" smtClean="0">
              <a:latin typeface="Microsoft Sans Serif"/>
              <a:cs typeface="Microsoft Sans Serif"/>
            </a:endParaRPr>
          </a:p>
          <a:p>
            <a:pPr marR="194310" algn="just"/>
            <a:endParaRPr lang="es-ES" sz="2400" dirty="0" smtClean="0">
              <a:latin typeface="Microsoft Sans Serif"/>
              <a:cs typeface="Microsoft Sans Serif"/>
            </a:endParaRPr>
          </a:p>
          <a:p>
            <a:pPr algn="just">
              <a:spcBef>
                <a:spcPts val="530"/>
              </a:spcBef>
            </a:pPr>
            <a:endParaRPr sz="240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2232025" y="2155825"/>
            <a:ext cx="1524000" cy="457200"/>
          </a:xfrm>
          <a:prstGeom prst="rect">
            <a:avLst/>
          </a:prstGeom>
        </p:spPr>
      </p:pic>
      <p:pic>
        <p:nvPicPr>
          <p:cNvPr id="3" name="Imagen 2"/>
          <p:cNvPicPr>
            <a:picLocks noChangeAspect="1"/>
          </p:cNvPicPr>
          <p:nvPr/>
        </p:nvPicPr>
        <p:blipFill>
          <a:blip r:embed="rId3"/>
          <a:stretch>
            <a:fillRect/>
          </a:stretch>
        </p:blipFill>
        <p:spPr>
          <a:xfrm>
            <a:off x="2232025" y="3472913"/>
            <a:ext cx="4876800" cy="968912"/>
          </a:xfrm>
          <a:prstGeom prst="rect">
            <a:avLst/>
          </a:prstGeom>
        </p:spPr>
      </p:pic>
      <p:pic>
        <p:nvPicPr>
          <p:cNvPr id="4" name="Imagen 3"/>
          <p:cNvPicPr>
            <a:picLocks noChangeAspect="1"/>
          </p:cNvPicPr>
          <p:nvPr/>
        </p:nvPicPr>
        <p:blipFill>
          <a:blip r:embed="rId4"/>
          <a:stretch>
            <a:fillRect/>
          </a:stretch>
        </p:blipFill>
        <p:spPr>
          <a:xfrm>
            <a:off x="2232025" y="6880225"/>
            <a:ext cx="6019800" cy="1066800"/>
          </a:xfrm>
          <a:prstGeom prst="rect">
            <a:avLst/>
          </a:prstGeom>
        </p:spPr>
      </p:pic>
    </p:spTree>
    <p:extLst>
      <p:ext uri="{BB962C8B-B14F-4D97-AF65-F5344CB8AC3E}">
        <p14:creationId xmlns:p14="http://schemas.microsoft.com/office/powerpoint/2010/main" val="147155011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230422" y="248965"/>
            <a:ext cx="14498403" cy="7540526"/>
          </a:xfrm>
          <a:prstGeom prst="rect">
            <a:avLst/>
          </a:prstGeom>
        </p:spPr>
        <p:txBody>
          <a:bodyPr vert="horz" wrap="square" lIns="0" tIns="12700" rIns="0" bIns="0" rtlCol="0">
            <a:spAutoFit/>
          </a:bodyPr>
          <a:lstStyle/>
          <a:p>
            <a:pPr marL="50800" algn="just">
              <a:spcBef>
                <a:spcPts val="100"/>
              </a:spcBef>
            </a:pP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suponiendo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constante</a:t>
            </a:r>
            <a:endParaRPr sz="2400" dirty="0">
              <a:latin typeface="Microsoft Sans Serif"/>
              <a:cs typeface="Microsoft Sans Serif"/>
            </a:endParaRPr>
          </a:p>
          <a:p>
            <a:pPr marL="2721610" lvl="4" algn="just"/>
            <a:r>
              <a:rPr sz="2400" b="1" i="1" dirty="0" smtClean="0">
                <a:latin typeface="Arial"/>
                <a:cs typeface="Arial"/>
              </a:rPr>
              <a:t>I</a:t>
            </a:r>
            <a:r>
              <a:rPr lang="es-ES" sz="2400" b="1" i="1" dirty="0" smtClean="0">
                <a:latin typeface="Arial"/>
                <a:cs typeface="Arial"/>
              </a:rPr>
              <a:t>² </a:t>
            </a:r>
            <a:r>
              <a:rPr lang="es-ES" sz="2400" b="1" i="1" dirty="0" err="1" smtClean="0">
                <a:latin typeface="Arial"/>
                <a:cs typeface="Arial"/>
              </a:rPr>
              <a:t>Rt</a:t>
            </a:r>
            <a:r>
              <a:rPr lang="es-ES" sz="2400" b="1" i="1" dirty="0" smtClean="0">
                <a:latin typeface="Arial"/>
                <a:cs typeface="Arial"/>
              </a:rPr>
              <a:t> </a:t>
            </a:r>
            <a:r>
              <a:rPr sz="2400" b="1" dirty="0" smtClean="0">
                <a:latin typeface="Microsoft Sans Serif"/>
                <a:cs typeface="Microsoft Sans Serif"/>
              </a:rPr>
              <a:t>=</a:t>
            </a:r>
            <a:r>
              <a:rPr lang="es-ES" sz="2400" b="1" dirty="0" smtClean="0">
                <a:latin typeface="Microsoft Sans Serif"/>
                <a:cs typeface="Microsoft Sans Serif"/>
              </a:rPr>
              <a:t> </a:t>
            </a:r>
            <a:r>
              <a:rPr sz="2400" b="1" i="1" dirty="0" err="1" smtClean="0">
                <a:latin typeface="Arial"/>
                <a:cs typeface="Arial"/>
              </a:rPr>
              <a:t>mc</a:t>
            </a:r>
            <a:r>
              <a:rPr sz="2400" b="1" dirty="0" err="1">
                <a:latin typeface="Lucida Sans Unicode"/>
                <a:cs typeface="Lucida Sans Unicode"/>
              </a:rPr>
              <a:t>∆</a:t>
            </a:r>
            <a:r>
              <a:rPr sz="2400" b="1" i="1" dirty="0" err="1">
                <a:latin typeface="Arial"/>
                <a:cs typeface="Arial"/>
              </a:rPr>
              <a:t>θ</a:t>
            </a:r>
            <a:endParaRPr sz="2400" b="1" dirty="0">
              <a:latin typeface="Arial"/>
              <a:cs typeface="Arial"/>
            </a:endParaRPr>
          </a:p>
          <a:p>
            <a:pPr marL="50800" algn="just"/>
            <a:r>
              <a:rPr sz="2400" spc="35" dirty="0" err="1" smtClean="0">
                <a:solidFill>
                  <a:srgbClr val="171514"/>
                </a:solidFill>
                <a:latin typeface="Microsoft Sans Serif"/>
                <a:cs typeface="Microsoft Sans Serif"/>
              </a:rPr>
              <a:t>dónde</a:t>
            </a:r>
            <a:endParaRPr sz="2400" dirty="0">
              <a:latin typeface="Microsoft Sans Serif"/>
              <a:cs typeface="Microsoft Sans Serif"/>
            </a:endParaRPr>
          </a:p>
          <a:p>
            <a:pPr algn="just">
              <a:spcBef>
                <a:spcPts val="25"/>
              </a:spcBef>
            </a:pPr>
            <a:endParaRPr sz="2400" dirty="0">
              <a:latin typeface="Microsoft Sans Serif"/>
              <a:cs typeface="Microsoft Sans Serif"/>
            </a:endParaRPr>
          </a:p>
          <a:p>
            <a:pPr marL="50800" algn="just">
              <a:spcBef>
                <a:spcPts val="930"/>
              </a:spcBef>
            </a:pPr>
            <a:r>
              <a:rPr sz="2400" spc="10" dirty="0" smtClean="0">
                <a:solidFill>
                  <a:srgbClr val="171514"/>
                </a:solidFill>
                <a:latin typeface="Microsoft Sans Serif"/>
                <a:cs typeface="Microsoft Sans Serif"/>
              </a:rPr>
              <a:t>y</a:t>
            </a:r>
            <a:endParaRPr sz="2400" dirty="0">
              <a:latin typeface="Microsoft Sans Serif"/>
              <a:cs typeface="Microsoft Sans Serif"/>
            </a:endParaRPr>
          </a:p>
          <a:p>
            <a:pPr marR="939800" lvl="2" algn="just">
              <a:spcBef>
                <a:spcPts val="40"/>
              </a:spcBef>
            </a:pPr>
            <a:r>
              <a:rPr sz="2400" i="1" spc="20" dirty="0" err="1" smtClean="0">
                <a:solidFill>
                  <a:srgbClr val="171514"/>
                </a:solidFill>
                <a:latin typeface="Arial"/>
                <a:cs typeface="Arial"/>
              </a:rPr>
              <a:t>ρr</a:t>
            </a:r>
            <a:r>
              <a:rPr lang="es-ES" sz="2400" i="1" spc="20" dirty="0" smtClean="0">
                <a:solidFill>
                  <a:srgbClr val="171514"/>
                </a:solidFill>
                <a:latin typeface="Arial"/>
                <a:cs typeface="Arial"/>
              </a:rPr>
              <a:t> </a:t>
            </a:r>
            <a:r>
              <a:rPr sz="2400" spc="20" dirty="0" smtClean="0">
                <a:solidFill>
                  <a:srgbClr val="171514"/>
                </a:solidFill>
                <a:latin typeface="Microsoft Sans Serif"/>
                <a:cs typeface="Microsoft Sans Serif"/>
              </a:rPr>
              <a:t>=</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resistividad</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del </a:t>
            </a:r>
            <a:r>
              <a:rPr sz="2400" spc="35"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a:t>
            </a:r>
            <a:r>
              <a:rPr sz="2400" spc="15" dirty="0" err="1">
                <a:solidFill>
                  <a:srgbClr val="171514"/>
                </a:solidFill>
                <a:latin typeface="Microsoft Sans Serif"/>
                <a:cs typeface="Microsoft Sans Serif"/>
              </a:rPr>
              <a:t>Ω·mm</a:t>
            </a:r>
            <a:r>
              <a:rPr sz="2400" spc="15" dirty="0" smtClean="0">
                <a:solidFill>
                  <a:srgbClr val="171514"/>
                </a:solidFill>
                <a:latin typeface="Microsoft Sans Serif"/>
                <a:cs typeface="Microsoft Sans Serif"/>
              </a:rPr>
              <a:t>)</a:t>
            </a:r>
            <a:r>
              <a:rPr lang="es-ES" sz="2400" spc="15" dirty="0" smtClean="0">
                <a:solidFill>
                  <a:srgbClr val="171514"/>
                </a:solidFill>
                <a:latin typeface="Microsoft Sans Serif"/>
                <a:cs typeface="Microsoft Sans Serif"/>
              </a:rPr>
              <a:t> </a:t>
            </a:r>
          </a:p>
          <a:p>
            <a:pPr marR="939800" lvl="2" algn="just">
              <a:spcBef>
                <a:spcPts val="40"/>
              </a:spcBef>
            </a:pPr>
            <a:r>
              <a:rPr sz="2400" i="1" spc="20" dirty="0" err="1" smtClean="0">
                <a:solidFill>
                  <a:srgbClr val="171514"/>
                </a:solidFill>
                <a:latin typeface="Arial"/>
                <a:cs typeface="Arial"/>
              </a:rPr>
              <a:t>ρd</a:t>
            </a:r>
            <a:r>
              <a:rPr lang="es-ES" sz="2400" i="1" spc="20" dirty="0" smtClean="0">
                <a:solidFill>
                  <a:srgbClr val="171514"/>
                </a:solidFill>
                <a:latin typeface="Arial"/>
                <a:cs typeface="Arial"/>
              </a:rPr>
              <a:t> </a:t>
            </a:r>
            <a:r>
              <a:rPr sz="2400" spc="20" dirty="0" smtClean="0">
                <a:solidFill>
                  <a:srgbClr val="171514"/>
                </a:solidFill>
                <a:latin typeface="Microsoft Sans Serif"/>
                <a:cs typeface="Microsoft Sans Serif"/>
              </a:rPr>
              <a:t>=</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densidad</a:t>
            </a:r>
            <a:r>
              <a:rPr sz="2400" spc="-2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20" dirty="0">
                <a:solidFill>
                  <a:srgbClr val="171514"/>
                </a:solidFill>
                <a:latin typeface="Microsoft Sans Serif"/>
                <a:cs typeface="Microsoft Sans Serif"/>
              </a:rPr>
              <a:t> </a:t>
            </a:r>
            <a:r>
              <a:rPr sz="2400" spc="30" dirty="0">
                <a:solidFill>
                  <a:srgbClr val="171514"/>
                </a:solidFill>
                <a:latin typeface="Microsoft Sans Serif"/>
                <a:cs typeface="Microsoft Sans Serif"/>
              </a:rPr>
              <a:t>material</a:t>
            </a:r>
            <a:r>
              <a:rPr sz="2400" spc="-1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spc="-20" dirty="0">
                <a:solidFill>
                  <a:srgbClr val="171514"/>
                </a:solidFill>
                <a:latin typeface="Microsoft Sans Serif"/>
                <a:cs typeface="Microsoft Sans Serif"/>
              </a:rPr>
              <a:t> </a:t>
            </a:r>
            <a:r>
              <a:rPr sz="2400" spc="35" dirty="0">
                <a:solidFill>
                  <a:srgbClr val="171514"/>
                </a:solidFill>
                <a:latin typeface="Microsoft Sans Serif"/>
                <a:cs typeface="Microsoft Sans Serif"/>
              </a:rPr>
              <a:t>(</a:t>
            </a:r>
            <a:r>
              <a:rPr sz="2400" spc="35" dirty="0" smtClean="0">
                <a:solidFill>
                  <a:srgbClr val="171514"/>
                </a:solidFill>
                <a:latin typeface="Microsoft Sans Serif"/>
                <a:cs typeface="Microsoft Sans Serif"/>
              </a:rPr>
              <a:t>gm/mm</a:t>
            </a:r>
            <a:r>
              <a:rPr lang="es-ES" sz="2400" spc="35" dirty="0" smtClean="0">
                <a:solidFill>
                  <a:srgbClr val="171514"/>
                </a:solidFill>
                <a:latin typeface="Microsoft Sans Serif"/>
                <a:cs typeface="Microsoft Sans Serif"/>
              </a:rPr>
              <a:t>³</a:t>
            </a:r>
            <a:r>
              <a:rPr sz="2400" spc="35" dirty="0" smtClean="0">
                <a:solidFill>
                  <a:srgbClr val="171514"/>
                </a:solidFill>
                <a:latin typeface="Microsoft Sans Serif"/>
                <a:cs typeface="Microsoft Sans Serif"/>
              </a:rPr>
              <a:t>)</a:t>
            </a:r>
            <a:r>
              <a:rPr sz="2400" spc="-15" dirty="0" smtClean="0">
                <a:solidFill>
                  <a:srgbClr val="171514"/>
                </a:solidFill>
                <a:latin typeface="Microsoft Sans Serif"/>
                <a:cs typeface="Microsoft Sans Serif"/>
              </a:rPr>
              <a:t> </a:t>
            </a:r>
            <a:endParaRPr lang="es-ES" sz="2400" spc="-15" dirty="0" smtClean="0">
              <a:solidFill>
                <a:srgbClr val="171514"/>
              </a:solidFill>
              <a:latin typeface="Microsoft Sans Serif"/>
              <a:cs typeface="Microsoft Sans Serif"/>
            </a:endParaRPr>
          </a:p>
          <a:p>
            <a:pPr marR="939800" lvl="2" algn="just">
              <a:spcBef>
                <a:spcPts val="40"/>
              </a:spcBef>
            </a:pPr>
            <a:r>
              <a:rPr sz="2400" i="1" spc="5" dirty="0" smtClean="0">
                <a:solidFill>
                  <a:srgbClr val="171514"/>
                </a:solidFill>
                <a:latin typeface="Arial"/>
                <a:cs typeface="Arial"/>
              </a:rPr>
              <a:t>A</a:t>
            </a:r>
            <a:r>
              <a:rPr lang="es-ES" sz="2400" i="1" spc="5" dirty="0" smtClean="0">
                <a:solidFill>
                  <a:srgbClr val="171514"/>
                </a:solidFill>
                <a:latin typeface="Arial"/>
                <a:cs typeface="Arial"/>
              </a:rPr>
              <a:t> </a:t>
            </a:r>
            <a:r>
              <a:rPr sz="2400" spc="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área</a:t>
            </a:r>
            <a:r>
              <a:rPr lang="es-ES" sz="2400" spc="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sz="2400" spc="-1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transversal</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(mm2</a:t>
            </a:r>
            <a:r>
              <a:rPr sz="2400" spc="20" dirty="0" smtClean="0">
                <a:solidFill>
                  <a:srgbClr val="171514"/>
                </a:solidFill>
                <a:latin typeface="Microsoft Sans Serif"/>
                <a:cs typeface="Microsoft Sans Serif"/>
              </a:rPr>
              <a:t>)</a:t>
            </a:r>
            <a:endParaRPr lang="es-ES" sz="2400" spc="20" dirty="0" smtClean="0">
              <a:solidFill>
                <a:srgbClr val="171514"/>
              </a:solidFill>
              <a:latin typeface="Microsoft Sans Serif"/>
              <a:cs typeface="Microsoft Sans Serif"/>
            </a:endParaRPr>
          </a:p>
          <a:p>
            <a:pPr marL="203200" marR="939800" algn="just">
              <a:spcBef>
                <a:spcPts val="40"/>
              </a:spcBef>
            </a:pPr>
            <a:endParaRPr sz="2400" dirty="0">
              <a:latin typeface="Microsoft Sans Serif"/>
              <a:cs typeface="Microsoft Sans Serif"/>
            </a:endParaRPr>
          </a:p>
          <a:p>
            <a:pPr algn="just">
              <a:spcBef>
                <a:spcPts val="210"/>
              </a:spcBef>
            </a:pPr>
            <a:r>
              <a:rPr sz="2400" spc="20" dirty="0">
                <a:solidFill>
                  <a:srgbClr val="171514"/>
                </a:solidFill>
                <a:latin typeface="Microsoft Sans Serif"/>
                <a:cs typeface="Microsoft Sans Serif"/>
              </a:rPr>
              <a:t>Sustituyendo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valores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ecuación</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anterior</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0" dirty="0" err="1">
                <a:solidFill>
                  <a:srgbClr val="171514"/>
                </a:solidFill>
                <a:latin typeface="Microsoft Sans Serif"/>
                <a:cs typeface="Microsoft Sans Serif"/>
              </a:rPr>
              <a:t>resolviendo</a:t>
            </a:r>
            <a:r>
              <a:rPr sz="2400"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para</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A</a:t>
            </a:r>
            <a:endParaRPr sz="2400" dirty="0">
              <a:latin typeface="Arial"/>
              <a:cs typeface="Arial"/>
            </a:endParaRPr>
          </a:p>
          <a:p>
            <a:pPr algn="just">
              <a:spcBef>
                <a:spcPts val="5"/>
              </a:spcBef>
            </a:pPr>
            <a:endParaRPr sz="2400" dirty="0">
              <a:latin typeface="Arial"/>
              <a:cs typeface="Arial"/>
            </a:endParaRPr>
          </a:p>
          <a:p>
            <a:pPr algn="just">
              <a:spcBef>
                <a:spcPts val="45"/>
              </a:spcBef>
            </a:pPr>
            <a:endParaRPr lang="es-ES" sz="2400" dirty="0" smtClean="0">
              <a:latin typeface="Microsoft Sans Serif"/>
              <a:cs typeface="Microsoft Sans Serif"/>
            </a:endParaRPr>
          </a:p>
          <a:p>
            <a:pPr algn="just">
              <a:spcBef>
                <a:spcPts val="45"/>
              </a:spcBef>
            </a:pPr>
            <a:endParaRPr lang="es-ES" sz="2400" dirty="0">
              <a:latin typeface="Microsoft Sans Serif"/>
              <a:cs typeface="Microsoft Sans Serif"/>
            </a:endParaRPr>
          </a:p>
          <a:p>
            <a:pPr algn="just">
              <a:spcBef>
                <a:spcPts val="45"/>
              </a:spcBef>
            </a:pPr>
            <a:endParaRPr lang="es-ES" sz="2400" dirty="0" smtClean="0">
              <a:latin typeface="Microsoft Sans Serif"/>
              <a:cs typeface="Microsoft Sans Serif"/>
            </a:endParaRPr>
          </a:p>
          <a:p>
            <a:pPr algn="just">
              <a:spcBef>
                <a:spcPts val="45"/>
              </a:spcBef>
            </a:pPr>
            <a:endParaRPr lang="es-ES" sz="2400" dirty="0" smtClean="0">
              <a:latin typeface="Microsoft Sans Serif"/>
              <a:cs typeface="Microsoft Sans Serif"/>
            </a:endParaRPr>
          </a:p>
          <a:p>
            <a:pPr algn="just">
              <a:spcBef>
                <a:spcPts val="45"/>
              </a:spcBef>
            </a:pPr>
            <a:endParaRPr lang="es-ES" sz="2400" dirty="0">
              <a:latin typeface="Microsoft Sans Serif"/>
              <a:cs typeface="Microsoft Sans Serif"/>
            </a:endParaRPr>
          </a:p>
          <a:p>
            <a:pPr algn="just">
              <a:spcBef>
                <a:spcPts val="45"/>
              </a:spcBef>
            </a:pPr>
            <a:endParaRPr lang="es-ES" sz="2400" dirty="0" smtClean="0">
              <a:latin typeface="Microsoft Sans Serif"/>
              <a:cs typeface="Microsoft Sans Serif"/>
            </a:endParaRPr>
          </a:p>
          <a:p>
            <a:pPr algn="just">
              <a:spcBef>
                <a:spcPts val="45"/>
              </a:spcBef>
            </a:pPr>
            <a:endParaRPr lang="es-ES" sz="2400" dirty="0" smtClean="0">
              <a:latin typeface="Microsoft Sans Serif"/>
              <a:cs typeface="Microsoft Sans Serif"/>
            </a:endParaRPr>
          </a:p>
          <a:p>
            <a:pPr algn="just">
              <a:spcBef>
                <a:spcPts val="45"/>
              </a:spcBef>
            </a:pPr>
            <a:endParaRPr lang="es-ES" sz="2400" dirty="0" smtClean="0">
              <a:latin typeface="Microsoft Sans Serif"/>
              <a:cs typeface="Microsoft Sans Serif"/>
            </a:endParaRPr>
          </a:p>
          <a:p>
            <a:pPr marR="5080" algn="just">
              <a:spcBef>
                <a:spcPts val="5"/>
              </a:spcBef>
            </a:pPr>
            <a:r>
              <a:rPr lang="es-ES" sz="2400" spc="15" dirty="0" smtClean="0">
                <a:solidFill>
                  <a:srgbClr val="171514"/>
                </a:solidFill>
                <a:latin typeface="Microsoft Sans Serif"/>
                <a:cs typeface="Microsoft Sans Serif"/>
              </a:rPr>
              <a:t>Por </a:t>
            </a:r>
            <a:r>
              <a:rPr lang="es-ES" sz="2400" spc="10" dirty="0" smtClean="0">
                <a:solidFill>
                  <a:srgbClr val="171514"/>
                </a:solidFill>
                <a:latin typeface="Microsoft Sans Serif"/>
                <a:cs typeface="Microsoft Sans Serif"/>
              </a:rPr>
              <a:t>conveniencia, </a:t>
            </a:r>
            <a:r>
              <a:rPr lang="es-ES" sz="2400" dirty="0" smtClean="0">
                <a:solidFill>
                  <a:srgbClr val="171514"/>
                </a:solidFill>
                <a:latin typeface="Microsoft Sans Serif"/>
                <a:cs typeface="Microsoft Sans Serif"/>
              </a:rPr>
              <a:t>las </a:t>
            </a:r>
            <a:r>
              <a:rPr lang="es-ES" sz="2400" spc="20" dirty="0" smtClean="0">
                <a:solidFill>
                  <a:srgbClr val="171514"/>
                </a:solidFill>
                <a:latin typeface="Microsoft Sans Serif"/>
                <a:cs typeface="Microsoft Sans Serif"/>
              </a:rPr>
              <a:t>unidades </a:t>
            </a:r>
            <a:r>
              <a:rPr lang="es-ES" sz="2400" spc="55" dirty="0" err="1" smtClean="0">
                <a:solidFill>
                  <a:srgbClr val="171514"/>
                </a:solidFill>
                <a:latin typeface="Microsoft Sans Serif"/>
                <a:cs typeface="Microsoft Sans Serif"/>
              </a:rPr>
              <a:t>gm</a:t>
            </a:r>
            <a:r>
              <a:rPr lang="es-ES" sz="2400" spc="5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spc="70" dirty="0" smtClean="0">
                <a:solidFill>
                  <a:srgbClr val="171514"/>
                </a:solidFill>
                <a:latin typeface="Microsoft Sans Serif"/>
                <a:cs typeface="Microsoft Sans Serif"/>
              </a:rPr>
              <a:t>mm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utilizan </a:t>
            </a:r>
            <a:r>
              <a:rPr lang="es-ES" sz="2400" spc="25" dirty="0" smtClean="0">
                <a:solidFill>
                  <a:srgbClr val="171514"/>
                </a:solidFill>
                <a:latin typeface="Microsoft Sans Serif"/>
                <a:cs typeface="Microsoft Sans Serif"/>
              </a:rPr>
              <a:t>para </a:t>
            </a:r>
            <a:r>
              <a:rPr lang="es-ES" sz="2400" spc="30" dirty="0" smtClean="0">
                <a:solidFill>
                  <a:srgbClr val="171514"/>
                </a:solidFill>
                <a:latin typeface="Microsoft Sans Serif"/>
                <a:cs typeface="Microsoft Sans Serif"/>
              </a:rPr>
              <a:t>dar </a:t>
            </a:r>
            <a:r>
              <a:rPr lang="es-ES" sz="2400" spc="10"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área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5" dirty="0" smtClean="0">
                <a:solidFill>
                  <a:srgbClr val="171514"/>
                </a:solidFill>
                <a:latin typeface="Microsoft Sans Serif"/>
                <a:cs typeface="Microsoft Sans Serif"/>
              </a:rPr>
              <a:t>sección </a:t>
            </a:r>
            <a:r>
              <a:rPr lang="es-ES" sz="2400" spc="15" dirty="0" smtClean="0">
                <a:solidFill>
                  <a:srgbClr val="171514"/>
                </a:solidFill>
                <a:latin typeface="Microsoft Sans Serif"/>
                <a:cs typeface="Microsoft Sans Serif"/>
              </a:rPr>
              <a:t>transversal </a:t>
            </a:r>
            <a:r>
              <a:rPr lang="es-ES" sz="2400" i="1" spc="15" dirty="0" smtClean="0">
                <a:solidFill>
                  <a:srgbClr val="171514"/>
                </a:solidFill>
                <a:latin typeface="Arial"/>
                <a:cs typeface="Arial"/>
              </a:rPr>
              <a:t>A </a:t>
            </a:r>
            <a:r>
              <a:rPr lang="es-ES" sz="2400" spc="15" dirty="0" smtClean="0">
                <a:solidFill>
                  <a:srgbClr val="171514"/>
                </a:solidFill>
                <a:latin typeface="Microsoft Sans Serif"/>
                <a:cs typeface="Microsoft Sans Serif"/>
              </a:rPr>
              <a:t>en </a:t>
            </a:r>
            <a:r>
              <a:rPr lang="es-ES" sz="2400" spc="35" dirty="0" smtClean="0">
                <a:solidFill>
                  <a:srgbClr val="171514"/>
                </a:solidFill>
                <a:latin typeface="Microsoft Sans Serif"/>
                <a:cs typeface="Microsoft Sans Serif"/>
              </a:rPr>
              <a:t>mm².</a:t>
            </a:r>
            <a:r>
              <a:rPr lang="es-ES" sz="2400" spc="-5" dirty="0" smtClean="0">
                <a:solidFill>
                  <a:srgbClr val="171514"/>
                </a:solidFill>
                <a:latin typeface="Microsoft Sans Serif"/>
                <a:cs typeface="Microsoft Sans Serif"/>
              </a:rPr>
              <a:t> </a:t>
            </a:r>
          </a:p>
        </p:txBody>
      </p:sp>
      <p:pic>
        <p:nvPicPr>
          <p:cNvPr id="18" name="Imagen 17"/>
          <p:cNvPicPr>
            <a:picLocks noChangeAspect="1"/>
          </p:cNvPicPr>
          <p:nvPr/>
        </p:nvPicPr>
        <p:blipFill>
          <a:blip r:embed="rId2"/>
          <a:stretch>
            <a:fillRect/>
          </a:stretch>
        </p:blipFill>
        <p:spPr>
          <a:xfrm>
            <a:off x="2994025" y="1393825"/>
            <a:ext cx="3429000" cy="457200"/>
          </a:xfrm>
          <a:prstGeom prst="rect">
            <a:avLst/>
          </a:prstGeom>
        </p:spPr>
      </p:pic>
      <p:pic>
        <p:nvPicPr>
          <p:cNvPr id="19" name="Imagen 18"/>
          <p:cNvPicPr>
            <a:picLocks noChangeAspect="1"/>
          </p:cNvPicPr>
          <p:nvPr/>
        </p:nvPicPr>
        <p:blipFill>
          <a:blip r:embed="rId3"/>
          <a:stretch>
            <a:fillRect/>
          </a:stretch>
        </p:blipFill>
        <p:spPr>
          <a:xfrm>
            <a:off x="230421" y="4091436"/>
            <a:ext cx="7030803" cy="3093589"/>
          </a:xfrm>
          <a:prstGeom prst="rect">
            <a:avLst/>
          </a:prstGeom>
        </p:spPr>
      </p:pic>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230422" y="248965"/>
            <a:ext cx="14498403" cy="7030130"/>
          </a:xfrm>
          <a:prstGeom prst="rect">
            <a:avLst/>
          </a:prstGeom>
        </p:spPr>
        <p:txBody>
          <a:bodyPr vert="horz" wrap="square" lIns="0" tIns="12700" rIns="0" bIns="0" rtlCol="0">
            <a:spAutoFit/>
          </a:bodyPr>
          <a:lstStyle/>
          <a:p>
            <a:pPr marR="5080" algn="just">
              <a:spcBef>
                <a:spcPts val="5"/>
              </a:spcBef>
            </a:pP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Tabla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5.2</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valores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las </a:t>
            </a:r>
            <a:r>
              <a:rPr lang="es-ES" sz="2400" spc="25" dirty="0" smtClean="0">
                <a:solidFill>
                  <a:srgbClr val="171514"/>
                </a:solidFill>
                <a:latin typeface="Microsoft Sans Serif"/>
                <a:cs typeface="Microsoft Sans Serif"/>
              </a:rPr>
              <a:t>propiedades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relevantes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materiales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conductores.</a:t>
            </a:r>
          </a:p>
          <a:p>
            <a:pPr marR="5080" algn="just">
              <a:spcBef>
                <a:spcPts val="5"/>
              </a:spcBef>
            </a:pPr>
            <a:endParaRPr lang="es-ES" sz="2400" spc="20" dirty="0" smtClean="0">
              <a:solidFill>
                <a:srgbClr val="171514"/>
              </a:solidFill>
              <a:latin typeface="Microsoft Sans Serif"/>
              <a:cs typeface="Microsoft Sans Serif"/>
            </a:endParaRPr>
          </a:p>
          <a:p>
            <a:pPr marR="5080" algn="just">
              <a:spcBef>
                <a:spcPts val="5"/>
              </a:spcBef>
            </a:pPr>
            <a:endParaRPr lang="es-ES" sz="2400" spc="20" dirty="0">
              <a:solidFill>
                <a:srgbClr val="171514"/>
              </a:solidFill>
              <a:latin typeface="Microsoft Sans Serif"/>
              <a:cs typeface="Microsoft Sans Serif"/>
            </a:endParaRPr>
          </a:p>
          <a:p>
            <a:pPr marR="5080" algn="just">
              <a:spcBef>
                <a:spcPts val="5"/>
              </a:spcBef>
            </a:pPr>
            <a:endParaRPr lang="es-ES" sz="2400" spc="20" dirty="0" smtClean="0">
              <a:solidFill>
                <a:srgbClr val="171514"/>
              </a:solidFill>
              <a:latin typeface="Microsoft Sans Serif"/>
              <a:cs typeface="Microsoft Sans Serif"/>
            </a:endParaRPr>
          </a:p>
          <a:p>
            <a:pPr marR="5080" algn="just">
              <a:spcBef>
                <a:spcPts val="5"/>
              </a:spcBef>
            </a:pPr>
            <a:endParaRPr lang="es-ES" sz="2400" spc="20" dirty="0">
              <a:solidFill>
                <a:srgbClr val="171514"/>
              </a:solidFill>
              <a:latin typeface="Microsoft Sans Serif"/>
              <a:cs typeface="Microsoft Sans Serif"/>
            </a:endParaRPr>
          </a:p>
          <a:p>
            <a:pPr marR="5080" algn="just">
              <a:spcBef>
                <a:spcPts val="5"/>
              </a:spcBef>
            </a:pPr>
            <a:endParaRPr lang="es-ES" sz="2400" spc="20" dirty="0" smtClean="0">
              <a:solidFill>
                <a:srgbClr val="171514"/>
              </a:solidFill>
              <a:latin typeface="Microsoft Sans Serif"/>
              <a:cs typeface="Microsoft Sans Serif"/>
            </a:endParaRPr>
          </a:p>
          <a:p>
            <a:pPr marR="5080" algn="just">
              <a:spcBef>
                <a:spcPts val="5"/>
              </a:spcBef>
            </a:pPr>
            <a:endParaRPr lang="es-ES" sz="2400" spc="20" dirty="0">
              <a:solidFill>
                <a:srgbClr val="171514"/>
              </a:solidFill>
              <a:latin typeface="Microsoft Sans Serif"/>
              <a:cs typeface="Microsoft Sans Serif"/>
            </a:endParaRPr>
          </a:p>
          <a:p>
            <a:pPr marR="5080" algn="just">
              <a:spcBef>
                <a:spcPts val="5"/>
              </a:spcBef>
            </a:pPr>
            <a:endParaRPr lang="es-ES" sz="2400" spc="20" dirty="0" smtClean="0">
              <a:solidFill>
                <a:srgbClr val="171514"/>
              </a:solidFill>
              <a:latin typeface="Microsoft Sans Serif"/>
              <a:cs typeface="Microsoft Sans Serif"/>
            </a:endParaRPr>
          </a:p>
          <a:p>
            <a:pPr marR="5080" algn="just">
              <a:spcBef>
                <a:spcPts val="5"/>
              </a:spcBef>
            </a:pPr>
            <a:endParaRPr lang="es-ES" sz="2400" spc="20" dirty="0">
              <a:solidFill>
                <a:srgbClr val="171514"/>
              </a:solidFill>
              <a:latin typeface="Microsoft Sans Serif"/>
              <a:cs typeface="Microsoft Sans Serif"/>
            </a:endParaRPr>
          </a:p>
          <a:p>
            <a:pPr marR="5080" algn="just">
              <a:spcBef>
                <a:spcPts val="5"/>
              </a:spcBef>
            </a:pPr>
            <a:endParaRPr lang="es-ES" sz="2400" spc="20" dirty="0" smtClean="0">
              <a:solidFill>
                <a:srgbClr val="171514"/>
              </a:solidFill>
              <a:latin typeface="Microsoft Sans Serif"/>
              <a:cs typeface="Microsoft Sans Serif"/>
            </a:endParaRPr>
          </a:p>
          <a:p>
            <a:pPr marR="5080" algn="just">
              <a:spcBef>
                <a:spcPts val="5"/>
              </a:spcBef>
            </a:pPr>
            <a:endParaRPr lang="es-ES" sz="2400" spc="20" dirty="0">
              <a:solidFill>
                <a:srgbClr val="171514"/>
              </a:solidFill>
              <a:latin typeface="Microsoft Sans Serif"/>
              <a:cs typeface="Microsoft Sans Serif"/>
            </a:endParaRPr>
          </a:p>
          <a:p>
            <a:pPr marR="5080" algn="just">
              <a:spcBef>
                <a:spcPts val="5"/>
              </a:spcBef>
            </a:pPr>
            <a:endParaRPr lang="es-ES" sz="2400" spc="20" dirty="0" smtClean="0">
              <a:solidFill>
                <a:srgbClr val="171514"/>
              </a:solidFill>
              <a:latin typeface="Microsoft Sans Serif"/>
              <a:cs typeface="Microsoft Sans Serif"/>
            </a:endParaRPr>
          </a:p>
          <a:p>
            <a:pPr marR="5080" algn="just">
              <a:spcBef>
                <a:spcPts val="5"/>
              </a:spcBef>
            </a:pPr>
            <a:endParaRPr lang="es-ES" sz="2400" spc="20" dirty="0">
              <a:solidFill>
                <a:srgbClr val="171514"/>
              </a:solidFill>
              <a:latin typeface="Microsoft Sans Serif"/>
              <a:cs typeface="Microsoft Sans Serif"/>
            </a:endParaRPr>
          </a:p>
          <a:p>
            <a:pPr marR="5080" algn="just">
              <a:spcBef>
                <a:spcPts val="5"/>
              </a:spcBef>
            </a:pPr>
            <a:r>
              <a:rPr lang="es-ES" sz="2400" spc="-5" dirty="0" smtClean="0">
                <a:solidFill>
                  <a:srgbClr val="171514"/>
                </a:solidFill>
                <a:latin typeface="Microsoft Sans Serif"/>
                <a:cs typeface="Microsoft Sans Serif"/>
              </a:rPr>
              <a:t>Estos </a:t>
            </a:r>
            <a:r>
              <a:rPr lang="es-ES" sz="2400" spc="15" dirty="0" smtClean="0">
                <a:solidFill>
                  <a:srgbClr val="171514"/>
                </a:solidFill>
                <a:latin typeface="Microsoft Sans Serif"/>
                <a:cs typeface="Microsoft Sans Serif"/>
              </a:rPr>
              <a:t>valores </a:t>
            </a:r>
            <a:r>
              <a:rPr lang="es-ES" sz="2400" spc="30" dirty="0" smtClean="0">
                <a:solidFill>
                  <a:srgbClr val="171514"/>
                </a:solidFill>
                <a:latin typeface="Microsoft Sans Serif"/>
                <a:cs typeface="Microsoft Sans Serif"/>
              </a:rPr>
              <a:t>pueden </a:t>
            </a:r>
            <a:r>
              <a:rPr lang="es-ES" sz="2400" spc="20" dirty="0" smtClean="0">
                <a:solidFill>
                  <a:srgbClr val="171514"/>
                </a:solidFill>
                <a:latin typeface="Microsoft Sans Serif"/>
                <a:cs typeface="Microsoft Sans Serif"/>
              </a:rPr>
              <a:t>variar </a:t>
            </a:r>
            <a:r>
              <a:rPr lang="es-ES" sz="2400" spc="40" dirty="0" smtClean="0">
                <a:solidFill>
                  <a:srgbClr val="171514"/>
                </a:solidFill>
                <a:latin typeface="Microsoft Sans Serif"/>
                <a:cs typeface="Microsoft Sans Serif"/>
              </a:rPr>
              <a:t>muy </a:t>
            </a:r>
            <a:r>
              <a:rPr lang="es-ES" sz="2400" spc="30" dirty="0" smtClean="0">
                <a:solidFill>
                  <a:srgbClr val="171514"/>
                </a:solidFill>
                <a:latin typeface="Microsoft Sans Serif"/>
                <a:cs typeface="Microsoft Sans Serif"/>
              </a:rPr>
              <a:t>ligeramente </a:t>
            </a:r>
            <a:r>
              <a:rPr lang="es-ES" sz="2400" spc="25" dirty="0" smtClean="0">
                <a:solidFill>
                  <a:srgbClr val="171514"/>
                </a:solidFill>
                <a:latin typeface="Microsoft Sans Serif"/>
                <a:cs typeface="Microsoft Sans Serif"/>
              </a:rPr>
              <a:t>para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cobre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aluminio </a:t>
            </a:r>
            <a:r>
              <a:rPr lang="es-ES" sz="2400" spc="25" dirty="0" smtClean="0">
                <a:solidFill>
                  <a:srgbClr val="171514"/>
                </a:solidFill>
                <a:latin typeface="Microsoft Sans Serif"/>
                <a:cs typeface="Microsoft Sans Serif"/>
              </a:rPr>
              <a:t>dependiendo </a:t>
            </a:r>
            <a:r>
              <a:rPr lang="es-ES" sz="2400" spc="20" dirty="0" smtClean="0">
                <a:solidFill>
                  <a:srgbClr val="171514"/>
                </a:solidFill>
                <a:latin typeface="Microsoft Sans Serif"/>
                <a:cs typeface="Microsoft Sans Serif"/>
              </a:rPr>
              <a:t>del proceso de </a:t>
            </a:r>
            <a:r>
              <a:rPr lang="es-ES" sz="2400" spc="15" dirty="0" smtClean="0">
                <a:solidFill>
                  <a:srgbClr val="171514"/>
                </a:solidFill>
                <a:latin typeface="Microsoft Sans Serif"/>
                <a:cs typeface="Microsoft Sans Serif"/>
              </a:rPr>
              <a:t>fabricación.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Sin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embargo,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acero,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estos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valores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pueden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variar</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considerablemente,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resistividad </a:t>
            </a:r>
            <a:r>
              <a:rPr lang="es-ES" sz="2400" spc="10" dirty="0" smtClean="0">
                <a:solidFill>
                  <a:srgbClr val="171514"/>
                </a:solidFill>
                <a:latin typeface="Microsoft Sans Serif"/>
                <a:cs typeface="Microsoft Sans Serif"/>
              </a:rPr>
              <a:t>104–186 µ</a:t>
            </a:r>
            <a:r>
              <a:rPr lang="es-ES" sz="2400" spc="10" dirty="0" err="1" smtClean="0">
                <a:solidFill>
                  <a:srgbClr val="171514"/>
                </a:solidFill>
                <a:latin typeface="Microsoft Sans Serif"/>
                <a:cs typeface="Microsoft Sans Serif"/>
              </a:rPr>
              <a:t>Ω</a:t>
            </a:r>
            <a:r>
              <a:rPr lang="es-ES" sz="2400" spc="10" dirty="0" err="1" smtClean="0">
                <a:solidFill>
                  <a:srgbClr val="171514"/>
                </a:solidFill>
                <a:latin typeface="Lucida Sans Unicode"/>
                <a:cs typeface="Lucida Sans Unicode"/>
              </a:rPr>
              <a:t>∙</a:t>
            </a:r>
            <a:r>
              <a:rPr lang="es-ES" sz="2400" spc="10" dirty="0" err="1" smtClean="0">
                <a:solidFill>
                  <a:srgbClr val="171514"/>
                </a:solidFill>
                <a:latin typeface="Microsoft Sans Serif"/>
                <a:cs typeface="Microsoft Sans Serif"/>
              </a:rPr>
              <a:t>mm</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calor </a:t>
            </a:r>
            <a:r>
              <a:rPr lang="es-ES" sz="2400" spc="10" dirty="0" smtClean="0">
                <a:solidFill>
                  <a:srgbClr val="171514"/>
                </a:solidFill>
                <a:latin typeface="Microsoft Sans Serif"/>
                <a:cs typeface="Microsoft Sans Serif"/>
              </a:rPr>
              <a:t>específico </a:t>
            </a:r>
            <a:r>
              <a:rPr lang="es-ES" sz="2400" spc="30" dirty="0" smtClean="0">
                <a:solidFill>
                  <a:srgbClr val="171514"/>
                </a:solidFill>
                <a:latin typeface="Microsoft Sans Serif"/>
                <a:cs typeface="Microsoft Sans Serif"/>
              </a:rPr>
              <a:t>410–500 </a:t>
            </a:r>
            <a:r>
              <a:rPr lang="es-ES" sz="2400" spc="-30" dirty="0" smtClean="0">
                <a:solidFill>
                  <a:srgbClr val="171514"/>
                </a:solidFill>
                <a:latin typeface="Microsoft Sans Serif"/>
                <a:cs typeface="Microsoft Sans Serif"/>
              </a:rPr>
              <a:t>J/°C. </a:t>
            </a:r>
            <a:r>
              <a:rPr lang="es-ES" sz="2400" spc="-5" dirty="0" smtClean="0">
                <a:solidFill>
                  <a:srgbClr val="171514"/>
                </a:solidFill>
                <a:latin typeface="Microsoft Sans Serif"/>
                <a:cs typeface="Microsoft Sans Serif"/>
              </a:rPr>
              <a:t>Los </a:t>
            </a:r>
            <a:r>
              <a:rPr lang="es-ES" sz="2400" spc="15" dirty="0" smtClean="0">
                <a:solidFill>
                  <a:srgbClr val="171514"/>
                </a:solidFill>
                <a:latin typeface="Microsoft Sans Serif"/>
                <a:cs typeface="Microsoft Sans Serif"/>
              </a:rPr>
              <a:t>valores </a:t>
            </a:r>
            <a:r>
              <a:rPr lang="es-ES" sz="2400" spc="20" dirty="0" smtClean="0">
                <a:solidFill>
                  <a:srgbClr val="171514"/>
                </a:solidFill>
                <a:latin typeface="Microsoft Sans Serif"/>
                <a:cs typeface="Microsoft Sans Serif"/>
              </a:rPr>
              <a:t>dados son </a:t>
            </a:r>
            <a:r>
              <a:rPr lang="es-ES" sz="2400" spc="25" dirty="0" smtClean="0">
                <a:solidFill>
                  <a:srgbClr val="171514"/>
                </a:solidFill>
                <a:latin typeface="Microsoft Sans Serif"/>
                <a:cs typeface="Microsoft Sans Serif"/>
              </a:rPr>
              <a:t>para alambre </a:t>
            </a:r>
            <a:r>
              <a:rPr lang="es-ES" sz="2400" spc="20"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acero </a:t>
            </a:r>
            <a:r>
              <a:rPr lang="es-ES" sz="2400" spc="20" dirty="0" smtClean="0">
                <a:solidFill>
                  <a:srgbClr val="171514"/>
                </a:solidFill>
                <a:latin typeface="Microsoft Sans Serif"/>
                <a:cs typeface="Microsoft Sans Serif"/>
              </a:rPr>
              <a:t>de alta </a:t>
            </a:r>
            <a:r>
              <a:rPr lang="es-ES" sz="2400" spc="25" dirty="0" smtClean="0">
                <a:solidFill>
                  <a:srgbClr val="171514"/>
                </a:solidFill>
                <a:latin typeface="Microsoft Sans Serif"/>
                <a:cs typeface="Microsoft Sans Serif"/>
              </a:rPr>
              <a:t>conductividad</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usado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armadura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cables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también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sirve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PE.</a:t>
            </a:r>
            <a:endParaRPr lang="es-ES" sz="2400" dirty="0" smtClean="0">
              <a:latin typeface="Microsoft Sans Serif"/>
              <a:cs typeface="Microsoft Sans Serif"/>
            </a:endParaRPr>
          </a:p>
          <a:p>
            <a:pPr marR="339090" algn="just">
              <a:spcBef>
                <a:spcPts val="10"/>
              </a:spcBef>
            </a:pPr>
            <a:r>
              <a:rPr lang="es-ES" sz="2400" i="1" spc="30" dirty="0" smtClean="0">
                <a:solidFill>
                  <a:srgbClr val="171514"/>
                </a:solidFill>
                <a:latin typeface="Arial"/>
                <a:cs typeface="Arial"/>
              </a:rPr>
              <a:t>q </a:t>
            </a:r>
            <a:r>
              <a:rPr lang="es-ES" sz="2400" spc="30" dirty="0" smtClean="0">
                <a:solidFill>
                  <a:srgbClr val="171514"/>
                </a:solidFill>
                <a:latin typeface="Microsoft Sans Serif"/>
                <a:cs typeface="Microsoft Sans Serif"/>
              </a:rPr>
              <a:t>puede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considerarse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constante</a:t>
            </a:r>
            <a:r>
              <a:rPr lang="es-ES" sz="2400" spc="5" dirty="0" smtClean="0">
                <a:solidFill>
                  <a:srgbClr val="171514"/>
                </a:solidFill>
                <a:latin typeface="Microsoft Sans Serif"/>
                <a:cs typeface="Microsoft Sans Serif"/>
              </a:rPr>
              <a:t> ya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aumento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calor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específico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aumentar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 </a:t>
            </a:r>
            <a:r>
              <a:rPr lang="es-ES" sz="2400" spc="35" dirty="0" smtClean="0">
                <a:solidFill>
                  <a:srgbClr val="171514"/>
                </a:solidFill>
                <a:latin typeface="Microsoft Sans Serif"/>
                <a:cs typeface="Microsoft Sans Serif"/>
              </a:rPr>
              <a:t>temperatura</a:t>
            </a:r>
            <a:r>
              <a:rPr lang="es-ES" sz="2400" spc="-5" dirty="0" smtClean="0">
                <a:solidFill>
                  <a:srgbClr val="171514"/>
                </a:solidFill>
                <a:latin typeface="Microsoft Sans Serif"/>
                <a:cs typeface="Microsoft Sans Serif"/>
              </a:rPr>
              <a:t> se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compensa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disminución</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casi </a:t>
            </a:r>
            <a:r>
              <a:rPr lang="es-ES" sz="2400" spc="20" dirty="0" smtClean="0">
                <a:solidFill>
                  <a:srgbClr val="171514"/>
                </a:solidFill>
                <a:latin typeface="Microsoft Sans Serif"/>
                <a:cs typeface="Microsoft Sans Serif"/>
              </a:rPr>
              <a:t>equivalente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densidad.</a:t>
            </a:r>
          </a:p>
        </p:txBody>
      </p:sp>
      <p:pic>
        <p:nvPicPr>
          <p:cNvPr id="2" name="Imagen 1"/>
          <p:cNvPicPr>
            <a:picLocks noChangeAspect="1"/>
          </p:cNvPicPr>
          <p:nvPr/>
        </p:nvPicPr>
        <p:blipFill>
          <a:blip r:embed="rId2"/>
          <a:stretch>
            <a:fillRect/>
          </a:stretch>
        </p:blipFill>
        <p:spPr>
          <a:xfrm>
            <a:off x="3679825" y="784225"/>
            <a:ext cx="7772399" cy="3810000"/>
          </a:xfrm>
          <a:prstGeom prst="rect">
            <a:avLst/>
          </a:prstGeom>
        </p:spPr>
      </p:pic>
    </p:spTree>
    <p:extLst>
      <p:ext uri="{BB962C8B-B14F-4D97-AF65-F5344CB8AC3E}">
        <p14:creationId xmlns:p14="http://schemas.microsoft.com/office/powerpoint/2010/main" val="208503473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230422" y="248965"/>
            <a:ext cx="14498403" cy="8189421"/>
          </a:xfrm>
          <a:prstGeom prst="rect">
            <a:avLst/>
          </a:prstGeom>
        </p:spPr>
        <p:txBody>
          <a:bodyPr vert="horz" wrap="square" lIns="0" tIns="12700" rIns="0" bIns="0" rtlCol="0">
            <a:spAutoFit/>
          </a:bodyPr>
          <a:lstStyle/>
          <a:p>
            <a:pPr marR="38100" algn="just">
              <a:spcBef>
                <a:spcPts val="20"/>
              </a:spcBef>
            </a:pPr>
            <a:r>
              <a:rPr lang="es-ES" sz="2400" spc="5" dirty="0" smtClean="0">
                <a:solidFill>
                  <a:srgbClr val="171514"/>
                </a:solidFill>
                <a:latin typeface="Microsoft Sans Serif"/>
                <a:cs typeface="Microsoft Sans Serif"/>
              </a:rPr>
              <a:t>Para </a:t>
            </a:r>
            <a:r>
              <a:rPr lang="es-ES" sz="2400" spc="40" dirty="0" smtClean="0">
                <a:solidFill>
                  <a:srgbClr val="171514"/>
                </a:solidFill>
                <a:latin typeface="Microsoft Sans Serif"/>
                <a:cs typeface="Microsoft Sans Serif"/>
              </a:rPr>
              <a:t>determinar</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valor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 </a:t>
            </a:r>
            <a:r>
              <a:rPr lang="es-ES" sz="2400" spc="30" dirty="0" smtClean="0">
                <a:solidFill>
                  <a:srgbClr val="171514"/>
                </a:solidFill>
                <a:latin typeface="Microsoft Sans Serif"/>
                <a:cs typeface="Microsoft Sans Serif"/>
              </a:rPr>
              <a:t>factor</a:t>
            </a:r>
            <a:r>
              <a:rPr lang="es-ES" sz="2400" spc="5" dirty="0" smtClean="0">
                <a:solidFill>
                  <a:srgbClr val="171514"/>
                </a:solidFill>
                <a:latin typeface="Microsoft Sans Serif"/>
                <a:cs typeface="Microsoft Sans Serif"/>
              </a:rPr>
              <a:t> </a:t>
            </a:r>
            <a:r>
              <a:rPr lang="es-ES" sz="2400" i="1" spc="30" dirty="0" smtClean="0">
                <a:solidFill>
                  <a:srgbClr val="171514"/>
                </a:solidFill>
                <a:latin typeface="Arial"/>
                <a:cs typeface="Arial"/>
              </a:rPr>
              <a:t>k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ecuación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(5.4)</a:t>
            </a:r>
            <a:r>
              <a:rPr lang="es-ES" sz="2400" spc="1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necesario</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determinar </a:t>
            </a:r>
            <a:r>
              <a:rPr lang="es-ES" sz="2400" spc="35" dirty="0" smtClean="0">
                <a:solidFill>
                  <a:srgbClr val="171514"/>
                </a:solidFill>
                <a:latin typeface="Microsoft Sans Serif"/>
                <a:cs typeface="Microsoft Sans Serif"/>
              </a:rPr>
              <a:t>qué</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valor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usar</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resistividad </a:t>
            </a:r>
            <a:r>
              <a:rPr lang="es-ES" sz="2400" i="1" spc="25" dirty="0" err="1" smtClean="0">
                <a:solidFill>
                  <a:srgbClr val="171514"/>
                </a:solidFill>
                <a:latin typeface="Arial"/>
                <a:cs typeface="Arial"/>
              </a:rPr>
              <a:t>ρr</a:t>
            </a:r>
            <a:r>
              <a:rPr lang="es-ES" sz="2400" i="1" spc="25" dirty="0" smtClean="0">
                <a:solidFill>
                  <a:srgbClr val="171514"/>
                </a:solidFill>
                <a:latin typeface="Arial"/>
                <a:cs typeface="Arial"/>
              </a:rPr>
              <a:t> </a:t>
            </a:r>
            <a:r>
              <a:rPr lang="es-ES" sz="2400" spc="2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no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constante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sino</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crece </a:t>
            </a:r>
            <a:r>
              <a:rPr lang="es-ES" sz="2400" spc="20" dirty="0" smtClean="0">
                <a:solidFill>
                  <a:srgbClr val="171514"/>
                </a:solidFill>
                <a:latin typeface="Microsoft Sans Serif"/>
                <a:cs typeface="Microsoft Sans Serif"/>
              </a:rPr>
              <a:t>con</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aumento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temperatura.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variación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resistividad</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temperatura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viene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dada </a:t>
            </a:r>
            <a:r>
              <a:rPr lang="es-ES" sz="2400" spc="30" dirty="0" smtClean="0">
                <a:solidFill>
                  <a:srgbClr val="171514"/>
                </a:solidFill>
                <a:latin typeface="Microsoft Sans Serif"/>
                <a:cs typeface="Microsoft Sans Serif"/>
              </a:rPr>
              <a:t>aproximadamente</a:t>
            </a:r>
            <a:r>
              <a:rPr lang="es-ES" sz="2400" spc="-1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p>
          <a:p>
            <a:pPr marR="38100" algn="just">
              <a:spcBef>
                <a:spcPts val="20"/>
              </a:spcBef>
            </a:pPr>
            <a:endParaRPr lang="es-ES" sz="2400" spc="45" dirty="0">
              <a:solidFill>
                <a:srgbClr val="171514"/>
              </a:solidFill>
              <a:latin typeface="Microsoft Sans Serif"/>
              <a:cs typeface="Microsoft Sans Serif"/>
            </a:endParaRPr>
          </a:p>
          <a:p>
            <a:pPr marR="38100" algn="just">
              <a:spcBef>
                <a:spcPts val="20"/>
              </a:spcBef>
            </a:pPr>
            <a:endParaRPr lang="es-ES" sz="2400" spc="45" dirty="0" smtClean="0">
              <a:solidFill>
                <a:srgbClr val="171514"/>
              </a:solidFill>
              <a:latin typeface="Microsoft Sans Serif"/>
              <a:cs typeface="Microsoft Sans Serif"/>
            </a:endParaRPr>
          </a:p>
          <a:p>
            <a:pPr marR="38100" algn="just">
              <a:spcBef>
                <a:spcPts val="20"/>
              </a:spcBef>
            </a:pPr>
            <a:r>
              <a:rPr lang="es-ES" sz="2400" spc="20" dirty="0" smtClean="0">
                <a:solidFill>
                  <a:srgbClr val="171514"/>
                </a:solidFill>
                <a:latin typeface="Microsoft Sans Serif"/>
                <a:cs typeface="Microsoft Sans Serif"/>
              </a:rPr>
              <a:t>Dónde </a:t>
            </a:r>
            <a:r>
              <a:rPr lang="es-ES" sz="2400" i="1" spc="20" dirty="0" smtClean="0">
                <a:solidFill>
                  <a:srgbClr val="171514"/>
                </a:solidFill>
                <a:latin typeface="Arial"/>
                <a:cs typeface="Arial"/>
              </a:rPr>
              <a:t>α</a:t>
            </a:r>
            <a:r>
              <a:rPr lang="es-ES" sz="2400" spc="20" dirty="0" smtClean="0">
                <a:solidFill>
                  <a:srgbClr val="171514"/>
                </a:solidFill>
                <a:latin typeface="Microsoft Sans Serif"/>
                <a:cs typeface="Microsoft Sans Serif"/>
              </a:rPr>
              <a:t>0 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coeficiente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temperatura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resistividad</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0°C</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y </a:t>
            </a:r>
            <a:r>
              <a:rPr lang="es-ES" sz="2400" i="1" spc="10" dirty="0" smtClean="0">
                <a:solidFill>
                  <a:srgbClr val="171514"/>
                </a:solidFill>
                <a:latin typeface="Arial"/>
                <a:cs typeface="Arial"/>
              </a:rPr>
              <a:t>β </a:t>
            </a:r>
            <a:r>
              <a:rPr lang="es-ES" sz="2400" spc="10"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1/</a:t>
            </a:r>
            <a:r>
              <a:rPr lang="es-ES" sz="2400" i="1" spc="20" dirty="0" smtClean="0">
                <a:solidFill>
                  <a:srgbClr val="171514"/>
                </a:solidFill>
                <a:latin typeface="Arial"/>
                <a:cs typeface="Arial"/>
              </a:rPr>
              <a:t>α</a:t>
            </a:r>
            <a:r>
              <a:rPr lang="es-ES" sz="2400" spc="20" dirty="0" smtClean="0">
                <a:solidFill>
                  <a:srgbClr val="171514"/>
                </a:solidFill>
                <a:latin typeface="Microsoft Sans Serif"/>
                <a:cs typeface="Microsoft Sans Serif"/>
              </a:rPr>
              <a:t>0.</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Usando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valor</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 </a:t>
            </a:r>
            <a:r>
              <a:rPr lang="es-ES" sz="2400" i="1" spc="20" dirty="0" err="1" smtClean="0">
                <a:solidFill>
                  <a:srgbClr val="171514"/>
                </a:solidFill>
                <a:latin typeface="Arial"/>
                <a:cs typeface="Arial"/>
              </a:rPr>
              <a:t>ρθ</a:t>
            </a:r>
            <a:r>
              <a:rPr lang="es-ES" sz="2400" i="1" spc="20" dirty="0" smtClean="0">
                <a:solidFill>
                  <a:srgbClr val="171514"/>
                </a:solidFill>
                <a:latin typeface="Arial"/>
                <a:cs typeface="Arial"/>
              </a:rPr>
              <a:t> </a:t>
            </a:r>
            <a:r>
              <a:rPr lang="es-ES" sz="2400" spc="15" dirty="0" smtClean="0">
                <a:solidFill>
                  <a:srgbClr val="171514"/>
                </a:solidFill>
                <a:latin typeface="Microsoft Sans Serif"/>
                <a:cs typeface="Microsoft Sans Serif"/>
              </a:rPr>
              <a:t>ecuación</a:t>
            </a:r>
            <a:r>
              <a:rPr lang="es-ES" sz="2400" spc="-10" dirty="0" smtClean="0">
                <a:solidFill>
                  <a:srgbClr val="171514"/>
                </a:solidFill>
                <a:latin typeface="Microsoft Sans Serif"/>
                <a:cs typeface="Microsoft Sans Serif"/>
              </a:rPr>
              <a:t> (5.3)</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ahora</a:t>
            </a:r>
            <a:r>
              <a:rPr lang="es-ES" sz="2400" spc="-5" dirty="0" smtClean="0">
                <a:solidFill>
                  <a:srgbClr val="171514"/>
                </a:solidFill>
                <a:latin typeface="Microsoft Sans Serif"/>
                <a:cs typeface="Microsoft Sans Serif"/>
              </a:rPr>
              <a:t> se </a:t>
            </a:r>
            <a:r>
              <a:rPr lang="es-ES" sz="2400" spc="20" dirty="0" smtClean="0">
                <a:solidFill>
                  <a:srgbClr val="171514"/>
                </a:solidFill>
                <a:latin typeface="Microsoft Sans Serif"/>
                <a:cs typeface="Microsoft Sans Serif"/>
              </a:rPr>
              <a:t>convierte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endParaRPr lang="es-ES" sz="2400" dirty="0" smtClean="0">
              <a:latin typeface="Microsoft Sans Serif"/>
              <a:cs typeface="Microsoft Sans Serif"/>
            </a:endParaRPr>
          </a:p>
          <a:p>
            <a:pPr marR="38100" algn="just">
              <a:spcBef>
                <a:spcPts val="20"/>
              </a:spcBef>
            </a:pPr>
            <a:endParaRPr lang="es-ES" sz="2400" dirty="0" smtClean="0">
              <a:latin typeface="Microsoft Sans Serif"/>
              <a:cs typeface="Microsoft Sans Serif"/>
            </a:endParaRPr>
          </a:p>
          <a:p>
            <a:pPr marR="38100" algn="just">
              <a:spcBef>
                <a:spcPts val="20"/>
              </a:spcBef>
            </a:pPr>
            <a:endParaRPr lang="es-ES" sz="2400" dirty="0">
              <a:latin typeface="Microsoft Sans Serif"/>
              <a:cs typeface="Microsoft Sans Serif"/>
            </a:endParaRPr>
          </a:p>
          <a:p>
            <a:pPr marR="38100" algn="just">
              <a:spcBef>
                <a:spcPts val="20"/>
              </a:spcBef>
            </a:pPr>
            <a:endParaRPr lang="es-ES" sz="2400" dirty="0" smtClean="0">
              <a:latin typeface="Microsoft Sans Serif"/>
              <a:cs typeface="Microsoft Sans Serif"/>
            </a:endParaRPr>
          </a:p>
          <a:p>
            <a:pPr marR="38100" algn="just">
              <a:spcBef>
                <a:spcPts val="20"/>
              </a:spcBef>
            </a:pPr>
            <a:endParaRPr lang="es-ES" sz="2400" dirty="0">
              <a:latin typeface="Microsoft Sans Serif"/>
              <a:cs typeface="Microsoft Sans Serif"/>
            </a:endParaRPr>
          </a:p>
          <a:p>
            <a:pPr marR="38100" algn="just">
              <a:spcBef>
                <a:spcPts val="20"/>
              </a:spcBef>
            </a:pPr>
            <a:endParaRPr lang="es-ES" sz="2400" dirty="0" smtClean="0">
              <a:latin typeface="Microsoft Sans Serif"/>
              <a:cs typeface="Microsoft Sans Serif"/>
            </a:endParaRPr>
          </a:p>
          <a:p>
            <a:pPr marR="38100" algn="just">
              <a:spcBef>
                <a:spcPts val="20"/>
              </a:spcBef>
            </a:pPr>
            <a:endParaRPr lang="es-ES" sz="2400" dirty="0">
              <a:latin typeface="Microsoft Sans Serif"/>
              <a:cs typeface="Microsoft Sans Serif"/>
            </a:endParaRPr>
          </a:p>
          <a:p>
            <a:pPr marR="38100" algn="just">
              <a:spcBef>
                <a:spcPts val="20"/>
              </a:spcBef>
            </a:pPr>
            <a:endParaRPr lang="es-ES" sz="2400" dirty="0" smtClean="0">
              <a:latin typeface="Microsoft Sans Serif"/>
              <a:cs typeface="Microsoft Sans Serif"/>
            </a:endParaRPr>
          </a:p>
          <a:p>
            <a:pPr marR="38100" algn="just">
              <a:spcBef>
                <a:spcPts val="20"/>
              </a:spcBef>
            </a:pPr>
            <a:r>
              <a:rPr lang="es-ES" sz="2400" spc="25" dirty="0" smtClean="0">
                <a:solidFill>
                  <a:srgbClr val="171514"/>
                </a:solidFill>
                <a:latin typeface="Microsoft Sans Serif"/>
                <a:cs typeface="Microsoft Sans Serif"/>
              </a:rPr>
              <a:t>Dónde </a:t>
            </a:r>
            <a:r>
              <a:rPr lang="es-ES" sz="2400" i="1" spc="25" dirty="0" err="1" smtClean="0">
                <a:solidFill>
                  <a:srgbClr val="171514"/>
                </a:solidFill>
                <a:latin typeface="Arial"/>
                <a:cs typeface="Arial"/>
              </a:rPr>
              <a:t>θi</a:t>
            </a:r>
            <a:r>
              <a:rPr lang="es-ES" sz="2400" i="1" spc="25" dirty="0" smtClean="0">
                <a:solidFill>
                  <a:srgbClr val="171514"/>
                </a:solidFill>
                <a:latin typeface="Arial"/>
                <a:cs typeface="Arial"/>
              </a:rPr>
              <a:t> </a:t>
            </a:r>
            <a:r>
              <a:rPr lang="es-ES" sz="2400" spc="25" dirty="0" smtClean="0">
                <a:solidFill>
                  <a:srgbClr val="171514"/>
                </a:solidFill>
                <a:latin typeface="Microsoft Sans Serif"/>
                <a:cs typeface="Microsoft Sans Serif"/>
              </a:rPr>
              <a:t>es </a:t>
            </a:r>
            <a:r>
              <a:rPr lang="es-ES" sz="2400" spc="10" dirty="0" smtClean="0">
                <a:solidFill>
                  <a:srgbClr val="171514"/>
                </a:solidFill>
                <a:latin typeface="Microsoft Sans Serif"/>
                <a:cs typeface="Microsoft Sans Serif"/>
              </a:rPr>
              <a:t>la </a:t>
            </a:r>
            <a:r>
              <a:rPr lang="es-ES" sz="2400" spc="40" dirty="0" smtClean="0">
                <a:solidFill>
                  <a:srgbClr val="171514"/>
                </a:solidFill>
                <a:latin typeface="Microsoft Sans Serif"/>
                <a:cs typeface="Microsoft Sans Serif"/>
              </a:rPr>
              <a:t>temperatura </a:t>
            </a:r>
            <a:r>
              <a:rPr lang="es-ES" sz="2400" spc="15" dirty="0" smtClean="0">
                <a:solidFill>
                  <a:srgbClr val="171514"/>
                </a:solidFill>
                <a:latin typeface="Microsoft Sans Serif"/>
                <a:cs typeface="Microsoft Sans Serif"/>
              </a:rPr>
              <a:t>inicial </a:t>
            </a:r>
            <a:r>
              <a:rPr lang="es-ES" sz="2400" spc="20" dirty="0" smtClean="0">
                <a:solidFill>
                  <a:srgbClr val="171514"/>
                </a:solidFill>
                <a:latin typeface="Microsoft Sans Serif"/>
                <a:cs typeface="Microsoft Sans Serif"/>
              </a:rPr>
              <a:t>y </a:t>
            </a:r>
            <a:r>
              <a:rPr lang="es-ES" sz="2400" i="1" spc="20" dirty="0" err="1" smtClean="0">
                <a:solidFill>
                  <a:srgbClr val="171514"/>
                </a:solidFill>
                <a:latin typeface="Arial"/>
                <a:cs typeface="Arial"/>
              </a:rPr>
              <a:t>θm</a:t>
            </a:r>
            <a:r>
              <a:rPr lang="es-ES" sz="2400" i="1" spc="20" dirty="0" smtClean="0">
                <a:solidFill>
                  <a:srgbClr val="171514"/>
                </a:solidFill>
                <a:latin typeface="Arial"/>
                <a:cs typeface="Arial"/>
              </a:rPr>
              <a:t> </a:t>
            </a:r>
            <a:r>
              <a:rPr lang="es-ES" sz="800" i="1" spc="20" dirty="0" smtClean="0">
                <a:solidFill>
                  <a:srgbClr val="171514"/>
                </a:solidFill>
                <a:latin typeface="Arial"/>
                <a:cs typeface="Arial"/>
              </a:rPr>
              <a:t> </a:t>
            </a:r>
            <a:r>
              <a:rPr lang="es-ES" sz="2400" spc="20" dirty="0" smtClean="0">
                <a:solidFill>
                  <a:srgbClr val="171514"/>
                </a:solidFill>
                <a:latin typeface="Microsoft Sans Serif"/>
                <a:cs typeface="Microsoft Sans Serif"/>
              </a:rPr>
              <a:t>es </a:t>
            </a:r>
            <a:r>
              <a:rPr lang="es-ES" sz="2400" spc="10" dirty="0" smtClean="0">
                <a:solidFill>
                  <a:srgbClr val="171514"/>
                </a:solidFill>
                <a:latin typeface="Microsoft Sans Serif"/>
                <a:cs typeface="Microsoft Sans Serif"/>
              </a:rPr>
              <a:t>la </a:t>
            </a:r>
            <a:r>
              <a:rPr lang="es-ES" sz="2400" spc="40" dirty="0" smtClean="0">
                <a:solidFill>
                  <a:srgbClr val="171514"/>
                </a:solidFill>
                <a:latin typeface="Microsoft Sans Serif"/>
                <a:cs typeface="Microsoft Sans Serif"/>
              </a:rPr>
              <a:t>temperatura </a:t>
            </a:r>
            <a:r>
              <a:rPr lang="es-ES" sz="2400" spc="35" dirty="0" smtClean="0">
                <a:solidFill>
                  <a:srgbClr val="171514"/>
                </a:solidFill>
                <a:latin typeface="Microsoft Sans Serif"/>
                <a:cs typeface="Microsoft Sans Serif"/>
              </a:rPr>
              <a:t>máxima </a:t>
            </a:r>
            <a:r>
              <a:rPr lang="es-ES" sz="2400" spc="30" dirty="0" smtClean="0">
                <a:solidFill>
                  <a:srgbClr val="171514"/>
                </a:solidFill>
                <a:latin typeface="Microsoft Sans Serif"/>
                <a:cs typeface="Microsoft Sans Serif"/>
              </a:rPr>
              <a:t>que </a:t>
            </a:r>
            <a:r>
              <a:rPr lang="es-ES" sz="2400" spc="15"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aislamiento </a:t>
            </a:r>
            <a:r>
              <a:rPr lang="es-ES" sz="2400" spc="30" dirty="0" smtClean="0">
                <a:solidFill>
                  <a:srgbClr val="171514"/>
                </a:solidFill>
                <a:latin typeface="Microsoft Sans Serif"/>
                <a:cs typeface="Microsoft Sans Serif"/>
              </a:rPr>
              <a:t>puede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soportar</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sin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dañarse.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Reemplazando </a:t>
            </a:r>
            <a:r>
              <a:rPr lang="es-ES" sz="2400" i="1" spc="25" dirty="0" smtClean="0">
                <a:solidFill>
                  <a:srgbClr val="171514"/>
                </a:solidFill>
                <a:latin typeface="Arial"/>
                <a:cs typeface="Arial"/>
              </a:rPr>
              <a:t>α</a:t>
            </a:r>
            <a:r>
              <a:rPr lang="es-ES" sz="800" spc="25" dirty="0" smtClean="0">
                <a:solidFill>
                  <a:srgbClr val="171514"/>
                </a:solidFill>
                <a:latin typeface="Microsoft Sans Serif"/>
                <a:cs typeface="Microsoft Sans Serif"/>
              </a:rPr>
              <a:t>0</a:t>
            </a:r>
            <a:r>
              <a:rPr lang="es-ES" sz="2400" i="1" spc="25" dirty="0" smtClean="0">
                <a:solidFill>
                  <a:srgbClr val="171514"/>
                </a:solidFill>
                <a:latin typeface="Arial"/>
                <a:cs typeface="Arial"/>
              </a:rPr>
              <a:t>ρ</a:t>
            </a:r>
            <a:r>
              <a:rPr lang="es-ES" sz="800" spc="25" dirty="0" smtClean="0">
                <a:solidFill>
                  <a:srgbClr val="171514"/>
                </a:solidFill>
                <a:latin typeface="Microsoft Sans Serif"/>
                <a:cs typeface="Microsoft Sans Serif"/>
              </a:rPr>
              <a:t>0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ecuación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(5.5)</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spc="30" dirty="0" smtClean="0">
                <a:solidFill>
                  <a:srgbClr val="171514"/>
                </a:solidFill>
                <a:latin typeface="Microsoft Sans Serif"/>
                <a:cs typeface="Microsoft Sans Serif"/>
              </a:rPr>
              <a:t>suponiendo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que </a:t>
            </a:r>
            <a:r>
              <a:rPr lang="es-ES" sz="2400" i="1" spc="25" dirty="0" smtClean="0">
                <a:solidFill>
                  <a:srgbClr val="171514"/>
                </a:solidFill>
                <a:latin typeface="Arial"/>
                <a:cs typeface="Arial"/>
              </a:rPr>
              <a:t>θ</a:t>
            </a:r>
            <a:r>
              <a:rPr lang="es-ES" sz="2400" spc="25"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20°C </a:t>
            </a:r>
            <a:r>
              <a:rPr lang="es-ES" sz="2400" spc="35" dirty="0" smtClean="0">
                <a:solidFill>
                  <a:srgbClr val="171514"/>
                </a:solidFill>
                <a:latin typeface="Microsoft Sans Serif"/>
                <a:cs typeface="Microsoft Sans Serif"/>
              </a:rPr>
              <a:t>obtenemos</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finalmente</a:t>
            </a:r>
            <a:endParaRPr lang="es-ES" sz="2400" dirty="0" smtClean="0">
              <a:latin typeface="Microsoft Sans Serif"/>
              <a:cs typeface="Microsoft Sans Serif"/>
            </a:endParaRPr>
          </a:p>
          <a:p>
            <a:pPr marR="38100" algn="just">
              <a:spcBef>
                <a:spcPts val="20"/>
              </a:spcBef>
            </a:pPr>
            <a:endParaRPr lang="es-ES" sz="2400" dirty="0" smtClean="0">
              <a:latin typeface="Microsoft Sans Serif"/>
              <a:cs typeface="Microsoft Sans Serif"/>
            </a:endParaRPr>
          </a:p>
          <a:p>
            <a:pPr marR="38100" algn="just">
              <a:spcBef>
                <a:spcPts val="20"/>
              </a:spcBef>
            </a:pPr>
            <a:endParaRPr lang="es-ES" sz="2400" dirty="0">
              <a:latin typeface="Microsoft Sans Serif"/>
              <a:cs typeface="Microsoft Sans Serif"/>
            </a:endParaRPr>
          </a:p>
          <a:p>
            <a:pPr marR="38100" algn="just">
              <a:spcBef>
                <a:spcPts val="20"/>
              </a:spcBef>
            </a:pPr>
            <a:endParaRPr lang="es-ES" sz="2400" dirty="0" smtClean="0">
              <a:latin typeface="Microsoft Sans Serif"/>
              <a:cs typeface="Microsoft Sans Serif"/>
            </a:endParaRPr>
          </a:p>
          <a:p>
            <a:pPr algn="just">
              <a:spcBef>
                <a:spcPts val="390"/>
              </a:spcBef>
            </a:pPr>
            <a:r>
              <a:rPr lang="es-ES" sz="2400" spc="-10" dirty="0" smtClean="0">
                <a:solidFill>
                  <a:srgbClr val="171514"/>
                </a:solidFill>
                <a:latin typeface="Microsoft Sans Serif"/>
                <a:cs typeface="Microsoft Sans Serif"/>
              </a:rPr>
              <a:t>Esta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ecuación</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 </a:t>
            </a:r>
            <a:r>
              <a:rPr lang="es-ES" sz="2400" spc="20" dirty="0" smtClean="0">
                <a:solidFill>
                  <a:srgbClr val="171514"/>
                </a:solidFill>
                <a:latin typeface="Microsoft Sans Serif"/>
                <a:cs typeface="Microsoft Sans Serif"/>
              </a:rPr>
              <a:t>utilizada</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varios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estándares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valores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i="1" spc="25" dirty="0" smtClean="0">
                <a:solidFill>
                  <a:srgbClr val="171514"/>
                </a:solidFill>
                <a:latin typeface="Arial"/>
                <a:cs typeface="Arial"/>
              </a:rPr>
              <a:t>k </a:t>
            </a:r>
            <a:r>
              <a:rPr lang="es-ES" sz="2400" spc="25"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 </a:t>
            </a:r>
            <a:r>
              <a:rPr lang="es-ES" sz="2400" spc="35" dirty="0" smtClean="0">
                <a:solidFill>
                  <a:srgbClr val="171514"/>
                </a:solidFill>
                <a:latin typeface="Microsoft Sans Serif"/>
                <a:cs typeface="Microsoft Sans Serif"/>
              </a:rPr>
              <a:t>muestran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Tabla 5.3</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derivan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ella.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tabla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5.4</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valores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i="1" spc="25" dirty="0" smtClean="0">
                <a:solidFill>
                  <a:srgbClr val="171514"/>
                </a:solidFill>
                <a:latin typeface="Arial"/>
                <a:cs typeface="Arial"/>
              </a:rPr>
              <a:t>k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desnudos</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también </a:t>
            </a:r>
            <a:r>
              <a:rPr lang="es-ES" sz="2400" spc="20" dirty="0" smtClean="0">
                <a:solidFill>
                  <a:srgbClr val="171514"/>
                </a:solidFill>
                <a:latin typeface="Microsoft Sans Serif"/>
                <a:cs typeface="Microsoft Sans Serif"/>
              </a:rPr>
              <a:t>derivados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él</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se </a:t>
            </a:r>
            <a:r>
              <a:rPr lang="es-ES" sz="2400" spc="20" dirty="0" smtClean="0">
                <a:solidFill>
                  <a:srgbClr val="171514"/>
                </a:solidFill>
                <a:latin typeface="Microsoft Sans Serif"/>
                <a:cs typeface="Microsoft Sans Serif"/>
              </a:rPr>
              <a:t>indica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norma</a:t>
            </a:r>
            <a:r>
              <a:rPr lang="es-ES" sz="2400" spc="-5" dirty="0" smtClean="0">
                <a:solidFill>
                  <a:srgbClr val="171514"/>
                </a:solidFill>
                <a:latin typeface="Microsoft Sans Serif"/>
                <a:cs typeface="Microsoft Sans Serif"/>
              </a:rPr>
              <a:t> IEC60364-5-54.</a:t>
            </a:r>
          </a:p>
        </p:txBody>
      </p:sp>
      <p:pic>
        <p:nvPicPr>
          <p:cNvPr id="3" name="Imagen 2"/>
          <p:cNvPicPr>
            <a:picLocks noChangeAspect="1"/>
          </p:cNvPicPr>
          <p:nvPr/>
        </p:nvPicPr>
        <p:blipFill>
          <a:blip r:embed="rId2"/>
          <a:stretch>
            <a:fillRect/>
          </a:stretch>
        </p:blipFill>
        <p:spPr>
          <a:xfrm>
            <a:off x="4289425" y="1546225"/>
            <a:ext cx="6477000" cy="533400"/>
          </a:xfrm>
          <a:prstGeom prst="rect">
            <a:avLst/>
          </a:prstGeom>
        </p:spPr>
      </p:pic>
      <p:pic>
        <p:nvPicPr>
          <p:cNvPr id="5" name="Imagen 4"/>
          <p:cNvPicPr>
            <a:picLocks noChangeAspect="1"/>
          </p:cNvPicPr>
          <p:nvPr/>
        </p:nvPicPr>
        <p:blipFill>
          <a:blip r:embed="rId3"/>
          <a:stretch>
            <a:fillRect/>
          </a:stretch>
        </p:blipFill>
        <p:spPr>
          <a:xfrm>
            <a:off x="3908425" y="2917825"/>
            <a:ext cx="6857999" cy="2514600"/>
          </a:xfrm>
          <a:prstGeom prst="rect">
            <a:avLst/>
          </a:prstGeom>
        </p:spPr>
      </p:pic>
      <p:pic>
        <p:nvPicPr>
          <p:cNvPr id="6" name="Imagen 5"/>
          <p:cNvPicPr>
            <a:picLocks noChangeAspect="1"/>
          </p:cNvPicPr>
          <p:nvPr/>
        </p:nvPicPr>
        <p:blipFill>
          <a:blip r:embed="rId4"/>
          <a:stretch>
            <a:fillRect/>
          </a:stretch>
        </p:blipFill>
        <p:spPr>
          <a:xfrm>
            <a:off x="4289425" y="6262369"/>
            <a:ext cx="6476999" cy="922656"/>
          </a:xfrm>
          <a:prstGeom prst="rect">
            <a:avLst/>
          </a:prstGeom>
        </p:spPr>
      </p:pic>
    </p:spTree>
    <p:extLst>
      <p:ext uri="{BB962C8B-B14F-4D97-AF65-F5344CB8AC3E}">
        <p14:creationId xmlns:p14="http://schemas.microsoft.com/office/powerpoint/2010/main" val="369688798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230422" y="248965"/>
            <a:ext cx="14498403" cy="7604646"/>
          </a:xfrm>
          <a:prstGeom prst="rect">
            <a:avLst/>
          </a:prstGeom>
        </p:spPr>
        <p:txBody>
          <a:bodyPr vert="horz" wrap="square" lIns="0" tIns="12700" rIns="0" bIns="0" rtlCol="0">
            <a:spAutoFit/>
          </a:bodyPr>
          <a:lstStyle/>
          <a:p>
            <a:pPr marR="5080" algn="just"/>
            <a:endParaRPr lang="es-ES" sz="2400" spc="25" dirty="0" smtClean="0">
              <a:solidFill>
                <a:srgbClr val="171514"/>
              </a:solidFill>
              <a:latin typeface="Microsoft Sans Serif"/>
              <a:cs typeface="Microsoft Sans Serif"/>
            </a:endParaRPr>
          </a:p>
          <a:p>
            <a:pPr marR="5080" algn="just"/>
            <a:endParaRPr lang="es-ES" sz="2400" spc="25" dirty="0">
              <a:solidFill>
                <a:srgbClr val="171514"/>
              </a:solidFill>
              <a:latin typeface="Microsoft Sans Serif"/>
              <a:cs typeface="Microsoft Sans Serif"/>
            </a:endParaRPr>
          </a:p>
          <a:p>
            <a:pPr marR="5080" algn="just"/>
            <a:endParaRPr lang="es-ES" sz="2400" spc="25" dirty="0" smtClean="0">
              <a:solidFill>
                <a:srgbClr val="171514"/>
              </a:solidFill>
              <a:latin typeface="Microsoft Sans Serif"/>
              <a:cs typeface="Microsoft Sans Serif"/>
            </a:endParaRPr>
          </a:p>
          <a:p>
            <a:pPr marR="5080" algn="just"/>
            <a:endParaRPr lang="es-ES" sz="2400" spc="25" dirty="0">
              <a:solidFill>
                <a:srgbClr val="171514"/>
              </a:solidFill>
              <a:latin typeface="Microsoft Sans Serif"/>
              <a:cs typeface="Microsoft Sans Serif"/>
            </a:endParaRPr>
          </a:p>
          <a:p>
            <a:pPr marR="5080" algn="just"/>
            <a:endParaRPr lang="es-ES" sz="2400" spc="25" dirty="0" smtClean="0">
              <a:solidFill>
                <a:srgbClr val="171514"/>
              </a:solidFill>
              <a:latin typeface="Microsoft Sans Serif"/>
              <a:cs typeface="Microsoft Sans Serif"/>
            </a:endParaRPr>
          </a:p>
          <a:p>
            <a:pPr marR="5080" algn="just"/>
            <a:endParaRPr lang="es-ES" sz="2400" spc="25" dirty="0">
              <a:solidFill>
                <a:srgbClr val="171514"/>
              </a:solidFill>
              <a:latin typeface="Microsoft Sans Serif"/>
              <a:cs typeface="Microsoft Sans Serif"/>
            </a:endParaRPr>
          </a:p>
          <a:p>
            <a:pPr marR="5080" algn="just"/>
            <a:endParaRPr lang="es-ES" sz="2400" spc="25" dirty="0" smtClean="0">
              <a:solidFill>
                <a:srgbClr val="171514"/>
              </a:solidFill>
              <a:latin typeface="Microsoft Sans Serif"/>
              <a:cs typeface="Microsoft Sans Serif"/>
            </a:endParaRPr>
          </a:p>
          <a:p>
            <a:pPr marR="5080" algn="just"/>
            <a:endParaRPr lang="es-ES" sz="2400" spc="25" dirty="0">
              <a:solidFill>
                <a:srgbClr val="171514"/>
              </a:solidFill>
              <a:latin typeface="Microsoft Sans Serif"/>
              <a:cs typeface="Microsoft Sans Serif"/>
            </a:endParaRPr>
          </a:p>
          <a:p>
            <a:pPr marR="5080" algn="just"/>
            <a:endParaRPr lang="es-ES" sz="2400" spc="25" dirty="0" smtClean="0">
              <a:solidFill>
                <a:srgbClr val="171514"/>
              </a:solidFill>
              <a:latin typeface="Microsoft Sans Serif"/>
              <a:cs typeface="Microsoft Sans Serif"/>
            </a:endParaRPr>
          </a:p>
          <a:p>
            <a:pPr marR="5080" algn="just"/>
            <a:endParaRPr lang="es-ES" sz="2400" spc="25" dirty="0">
              <a:solidFill>
                <a:srgbClr val="171514"/>
              </a:solidFill>
              <a:latin typeface="Microsoft Sans Serif"/>
              <a:cs typeface="Microsoft Sans Serif"/>
            </a:endParaRPr>
          </a:p>
          <a:p>
            <a:pPr marR="5080" algn="just"/>
            <a:endParaRPr lang="es-ES" sz="2400" spc="25" dirty="0" smtClean="0">
              <a:solidFill>
                <a:srgbClr val="171514"/>
              </a:solidFill>
              <a:latin typeface="Microsoft Sans Serif"/>
              <a:cs typeface="Microsoft Sans Serif"/>
            </a:endParaRPr>
          </a:p>
          <a:p>
            <a:pPr marR="5080" algn="just"/>
            <a:endParaRPr lang="es-ES" sz="2400" spc="25" dirty="0">
              <a:solidFill>
                <a:srgbClr val="171514"/>
              </a:solidFill>
              <a:latin typeface="Microsoft Sans Serif"/>
              <a:cs typeface="Microsoft Sans Serif"/>
            </a:endParaRPr>
          </a:p>
          <a:p>
            <a:pPr marR="5080" algn="just"/>
            <a:endParaRPr lang="es-ES" sz="2400" spc="25" dirty="0" smtClean="0">
              <a:solidFill>
                <a:srgbClr val="171514"/>
              </a:solidFill>
              <a:latin typeface="Microsoft Sans Serif"/>
              <a:cs typeface="Microsoft Sans Serif"/>
            </a:endParaRPr>
          </a:p>
          <a:p>
            <a:pPr marR="5080" algn="just"/>
            <a:endParaRPr lang="es-ES" sz="2400" spc="25" dirty="0">
              <a:solidFill>
                <a:srgbClr val="171514"/>
              </a:solidFill>
              <a:latin typeface="Microsoft Sans Serif"/>
              <a:cs typeface="Microsoft Sans Serif"/>
            </a:endParaRPr>
          </a:p>
          <a:p>
            <a:pPr marR="5080" algn="just"/>
            <a:endParaRPr lang="es-ES" sz="2400" spc="25" dirty="0" smtClean="0">
              <a:solidFill>
                <a:srgbClr val="171514"/>
              </a:solidFill>
              <a:latin typeface="Microsoft Sans Serif"/>
              <a:cs typeface="Microsoft Sans Serif"/>
            </a:endParaRPr>
          </a:p>
          <a:p>
            <a:pPr marR="5080" algn="just"/>
            <a:r>
              <a:rPr lang="es-ES" sz="2400" spc="25" dirty="0" smtClean="0">
                <a:solidFill>
                  <a:srgbClr val="171514"/>
                </a:solidFill>
                <a:latin typeface="Microsoft Sans Serif"/>
                <a:cs typeface="Microsoft Sans Serif"/>
              </a:rPr>
              <a:t>Un </a:t>
            </a:r>
            <a:r>
              <a:rPr lang="es-ES" sz="2400" spc="40" dirty="0" smtClean="0">
                <a:solidFill>
                  <a:srgbClr val="171514"/>
                </a:solidFill>
                <a:latin typeface="Microsoft Sans Serif"/>
                <a:cs typeface="Microsoft Sans Serif"/>
              </a:rPr>
              <a:t>método </a:t>
            </a:r>
            <a:r>
              <a:rPr lang="es-ES" sz="2400" spc="30" dirty="0" smtClean="0">
                <a:solidFill>
                  <a:srgbClr val="171514"/>
                </a:solidFill>
                <a:latin typeface="Microsoft Sans Serif"/>
                <a:cs typeface="Microsoft Sans Serif"/>
              </a:rPr>
              <a:t>alternativo </a:t>
            </a:r>
            <a:r>
              <a:rPr lang="es-ES" sz="2400" spc="25" dirty="0" smtClean="0">
                <a:solidFill>
                  <a:srgbClr val="171514"/>
                </a:solidFill>
                <a:latin typeface="Microsoft Sans Serif"/>
                <a:cs typeface="Microsoft Sans Serif"/>
              </a:rPr>
              <a:t>(propuesto </a:t>
            </a:r>
            <a:r>
              <a:rPr lang="es-ES" sz="2400" spc="45" dirty="0" smtClean="0">
                <a:solidFill>
                  <a:srgbClr val="171514"/>
                </a:solidFill>
                <a:latin typeface="Microsoft Sans Serif"/>
                <a:cs typeface="Microsoft Sans Serif"/>
              </a:rPr>
              <a:t>por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autor) </a:t>
            </a:r>
            <a:r>
              <a:rPr lang="es-ES" sz="2400" spc="25" dirty="0" smtClean="0">
                <a:solidFill>
                  <a:srgbClr val="171514"/>
                </a:solidFill>
                <a:latin typeface="Microsoft Sans Serif"/>
                <a:cs typeface="Microsoft Sans Serif"/>
              </a:rPr>
              <a:t>para </a:t>
            </a:r>
            <a:r>
              <a:rPr lang="es-ES" sz="2400" spc="35" dirty="0" smtClean="0">
                <a:solidFill>
                  <a:srgbClr val="171514"/>
                </a:solidFill>
                <a:latin typeface="Microsoft Sans Serif"/>
                <a:cs typeface="Microsoft Sans Serif"/>
              </a:rPr>
              <a:t>determinar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factor </a:t>
            </a:r>
            <a:r>
              <a:rPr lang="es-ES" sz="2400" i="1" spc="30" dirty="0" smtClean="0">
                <a:solidFill>
                  <a:srgbClr val="171514"/>
                </a:solidFill>
                <a:latin typeface="Arial"/>
                <a:cs typeface="Arial"/>
              </a:rPr>
              <a:t>k </a:t>
            </a:r>
            <a:r>
              <a:rPr lang="es-ES" sz="2400" spc="3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ecuación </a:t>
            </a:r>
            <a:r>
              <a:rPr lang="es-ES" sz="2400" spc="-10" dirty="0" smtClean="0">
                <a:solidFill>
                  <a:srgbClr val="171514"/>
                </a:solidFill>
                <a:latin typeface="Microsoft Sans Serif"/>
                <a:cs typeface="Microsoft Sans Serif"/>
              </a:rPr>
              <a:t>(5.4) </a:t>
            </a:r>
            <a:r>
              <a:rPr lang="es-ES" sz="2400" spc="-5" dirty="0" smtClean="0">
                <a:solidFill>
                  <a:srgbClr val="171514"/>
                </a:solidFill>
                <a:latin typeface="Microsoft Sans Serif"/>
                <a:cs typeface="Microsoft Sans Serif"/>
              </a:rPr>
              <a:t>es </a:t>
            </a:r>
            <a:r>
              <a:rPr lang="es-ES" sz="2400" spc="30" dirty="0" smtClean="0">
                <a:solidFill>
                  <a:srgbClr val="171514"/>
                </a:solidFill>
                <a:latin typeface="Microsoft Sans Serif"/>
                <a:cs typeface="Microsoft Sans Serif"/>
              </a:rPr>
              <a:t>asumir una </a:t>
            </a:r>
            <a:r>
              <a:rPr lang="es-ES" sz="2400" spc="20" dirty="0" smtClean="0">
                <a:solidFill>
                  <a:srgbClr val="171514"/>
                </a:solidFill>
                <a:latin typeface="Microsoft Sans Serif"/>
                <a:cs typeface="Microsoft Sans Serif"/>
              </a:rPr>
              <a:t>resistividad </a:t>
            </a:r>
            <a:r>
              <a:rPr lang="es-ES" sz="2400" spc="15" dirty="0" smtClean="0">
                <a:solidFill>
                  <a:srgbClr val="171514"/>
                </a:solidFill>
                <a:latin typeface="Microsoft Sans Serif"/>
                <a:cs typeface="Microsoft Sans Serif"/>
              </a:rPr>
              <a:t>cuyo </a:t>
            </a:r>
            <a:r>
              <a:rPr lang="es-ES" sz="2400" spc="25" dirty="0" smtClean="0">
                <a:solidFill>
                  <a:srgbClr val="171514"/>
                </a:solidFill>
                <a:latin typeface="Microsoft Sans Serif"/>
                <a:cs typeface="Microsoft Sans Serif"/>
              </a:rPr>
              <a:t>valor </a:t>
            </a:r>
            <a:r>
              <a:rPr lang="es-ES" sz="2400" spc="-5" dirty="0" smtClean="0">
                <a:solidFill>
                  <a:srgbClr val="171514"/>
                </a:solidFill>
                <a:latin typeface="Microsoft Sans Serif"/>
                <a:cs typeface="Microsoft Sans Serif"/>
              </a:rPr>
              <a:t>es </a:t>
            </a:r>
            <a:r>
              <a:rPr lang="es-ES" sz="2400" spc="10" dirty="0" smtClean="0">
                <a:solidFill>
                  <a:srgbClr val="171514"/>
                </a:solidFill>
                <a:latin typeface="Microsoft Sans Serif"/>
                <a:cs typeface="Microsoft Sans Serif"/>
              </a:rPr>
              <a:t>el </a:t>
            </a:r>
            <a:r>
              <a:rPr lang="es-ES" sz="2400" spc="40" dirty="0" smtClean="0">
                <a:solidFill>
                  <a:srgbClr val="171514"/>
                </a:solidFill>
                <a:latin typeface="Microsoft Sans Serif"/>
                <a:cs typeface="Microsoft Sans Serif"/>
              </a:rPr>
              <a:t>promedio </a:t>
            </a:r>
            <a:r>
              <a:rPr lang="es-ES" sz="2400" spc="25" dirty="0" smtClean="0">
                <a:solidFill>
                  <a:srgbClr val="171514"/>
                </a:solidFill>
                <a:latin typeface="Microsoft Sans Serif"/>
                <a:cs typeface="Microsoft Sans Serif"/>
              </a:rPr>
              <a:t>de </a:t>
            </a:r>
            <a:r>
              <a:rPr lang="es-ES" sz="2400" spc="5" dirty="0" smtClean="0">
                <a:solidFill>
                  <a:srgbClr val="171514"/>
                </a:solidFill>
                <a:latin typeface="Microsoft Sans Serif"/>
                <a:cs typeface="Microsoft Sans Serif"/>
              </a:rPr>
              <a:t>sus </a:t>
            </a:r>
            <a:r>
              <a:rPr lang="es-ES" sz="2400" spc="15" dirty="0" smtClean="0">
                <a:solidFill>
                  <a:srgbClr val="171514"/>
                </a:solidFill>
                <a:latin typeface="Microsoft Sans Serif"/>
                <a:cs typeface="Microsoft Sans Serif"/>
              </a:rPr>
              <a:t>valores </a:t>
            </a:r>
            <a:r>
              <a:rPr lang="es-ES" sz="2400" spc="25"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límites de </a:t>
            </a:r>
            <a:r>
              <a:rPr lang="es-ES" sz="2400" spc="35" dirty="0" smtClean="0">
                <a:solidFill>
                  <a:srgbClr val="171514"/>
                </a:solidFill>
                <a:latin typeface="Microsoft Sans Serif"/>
                <a:cs typeface="Microsoft Sans Serif"/>
              </a:rPr>
              <a:t>temperatura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impuestos</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tipo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cable</a:t>
            </a:r>
            <a:r>
              <a:rPr lang="es-ES" sz="2400" spc="5" dirty="0" smtClean="0">
                <a:solidFill>
                  <a:srgbClr val="171514"/>
                </a:solidFill>
                <a:latin typeface="Microsoft Sans Serif"/>
                <a:cs typeface="Microsoft Sans Serif"/>
              </a:rPr>
              <a:t> y</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condiciones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instalación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obtiene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ecuación.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(5.5).</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muestra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fácilmente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este</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promedio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está</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dado</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endParaRPr lang="es-ES" sz="2400" dirty="0" smtClean="0">
              <a:latin typeface="Microsoft Sans Serif"/>
              <a:cs typeface="Microsoft Sans Serif"/>
            </a:endParaRPr>
          </a:p>
          <a:p>
            <a:pPr marR="38100" algn="just">
              <a:spcBef>
                <a:spcPts val="20"/>
              </a:spcBef>
            </a:pPr>
            <a:endParaRPr lang="es-ES" sz="2400" dirty="0" smtClean="0">
              <a:latin typeface="Microsoft Sans Serif"/>
              <a:cs typeface="Microsoft Sans Serif"/>
            </a:endParaRPr>
          </a:p>
          <a:p>
            <a:pPr marL="50800">
              <a:spcBef>
                <a:spcPts val="675"/>
              </a:spcBef>
            </a:pPr>
            <a:endParaRPr sz="75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267887" y="255949"/>
            <a:ext cx="6840938" cy="5405075"/>
          </a:xfrm>
          <a:prstGeom prst="rect">
            <a:avLst/>
          </a:prstGeom>
        </p:spPr>
      </p:pic>
      <p:pic>
        <p:nvPicPr>
          <p:cNvPr id="4" name="Imagen 3"/>
          <p:cNvPicPr>
            <a:picLocks noChangeAspect="1"/>
          </p:cNvPicPr>
          <p:nvPr/>
        </p:nvPicPr>
        <p:blipFill>
          <a:blip r:embed="rId3"/>
          <a:stretch>
            <a:fillRect/>
          </a:stretch>
        </p:blipFill>
        <p:spPr>
          <a:xfrm>
            <a:off x="7642225" y="255949"/>
            <a:ext cx="6858000" cy="4802460"/>
          </a:xfrm>
          <a:prstGeom prst="rect">
            <a:avLst/>
          </a:prstGeom>
        </p:spPr>
      </p:pic>
      <p:pic>
        <p:nvPicPr>
          <p:cNvPr id="7" name="Imagen 6"/>
          <p:cNvPicPr>
            <a:picLocks noChangeAspect="1"/>
          </p:cNvPicPr>
          <p:nvPr/>
        </p:nvPicPr>
        <p:blipFill>
          <a:blip r:embed="rId4"/>
          <a:stretch>
            <a:fillRect/>
          </a:stretch>
        </p:blipFill>
        <p:spPr>
          <a:xfrm>
            <a:off x="4594225" y="7261225"/>
            <a:ext cx="5791200" cy="592386"/>
          </a:xfrm>
          <a:prstGeom prst="rect">
            <a:avLst/>
          </a:prstGeom>
        </p:spPr>
      </p:pic>
    </p:spTree>
    <p:extLst>
      <p:ext uri="{BB962C8B-B14F-4D97-AF65-F5344CB8AC3E}">
        <p14:creationId xmlns:p14="http://schemas.microsoft.com/office/powerpoint/2010/main" val="2416351576"/>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327025"/>
            <a:ext cx="14478000" cy="8227893"/>
          </a:xfrm>
          <a:prstGeom prst="rect">
            <a:avLst/>
          </a:prstGeom>
        </p:spPr>
        <p:txBody>
          <a:bodyPr vert="horz" wrap="square" lIns="0" tIns="12700" rIns="0" bIns="0" rtlCol="0">
            <a:spAutoFit/>
          </a:bodyPr>
          <a:lstStyle/>
          <a:p>
            <a:pPr algn="just">
              <a:spcBef>
                <a:spcPts val="100"/>
              </a:spcBef>
            </a:pPr>
            <a:r>
              <a:rPr sz="240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este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modo</a:t>
            </a:r>
            <a:endParaRPr sz="2400" dirty="0">
              <a:latin typeface="Microsoft Sans Serif"/>
              <a:cs typeface="Microsoft Sans Serif"/>
            </a:endParaRPr>
          </a:p>
          <a:p>
            <a:pPr algn="just"/>
            <a:r>
              <a:rPr sz="2400" dirty="0" smtClean="0">
                <a:solidFill>
                  <a:srgbClr val="171514"/>
                </a:solidFill>
                <a:latin typeface="Microsoft Sans Serif"/>
                <a:cs typeface="Microsoft Sans Serif"/>
              </a:rPr>
              <a:t>Para</a:t>
            </a:r>
            <a:r>
              <a:rPr sz="2400" spc="-1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cobre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para</a:t>
            </a:r>
            <a:r>
              <a:rPr sz="2400" spc="-1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5" dirty="0" err="1">
                <a:solidFill>
                  <a:srgbClr val="171514"/>
                </a:solidFill>
                <a:latin typeface="Microsoft Sans Serif"/>
                <a:cs typeface="Microsoft Sans Serif"/>
              </a:rPr>
              <a:t>cuales</a:t>
            </a:r>
            <a:r>
              <a:rPr sz="2400" spc="5" dirty="0" smtClean="0">
                <a:solidFill>
                  <a:srgbClr val="171514"/>
                </a:solidFill>
                <a:latin typeface="Microsoft Sans Serif"/>
                <a:cs typeface="Microsoft Sans Serif"/>
              </a:rPr>
              <a:t>,</a:t>
            </a:r>
            <a:endParaRPr lang="es-ES" sz="2400" spc="5" dirty="0" smtClean="0">
              <a:solidFill>
                <a:srgbClr val="171514"/>
              </a:solidFill>
              <a:latin typeface="Microsoft Sans Serif"/>
              <a:cs typeface="Microsoft Sans Serif"/>
            </a:endParaRPr>
          </a:p>
          <a:p>
            <a:pPr algn="just"/>
            <a:endParaRPr lang="es-ES" sz="2400" spc="5" dirty="0">
              <a:solidFill>
                <a:srgbClr val="171514"/>
              </a:solidFill>
              <a:latin typeface="Microsoft Sans Serif"/>
              <a:cs typeface="Microsoft Sans Serif"/>
            </a:endParaRPr>
          </a:p>
          <a:p>
            <a:pPr marR="5080" algn="just">
              <a:spcBef>
                <a:spcPts val="100"/>
              </a:spcBef>
            </a:pPr>
            <a:r>
              <a:rPr lang="es-ES" sz="2400" spc="25" dirty="0" smtClean="0">
                <a:solidFill>
                  <a:srgbClr val="171514"/>
                </a:solidFill>
                <a:latin typeface="Microsoft Sans Serif"/>
                <a:cs typeface="Microsoft Sans Serif"/>
              </a:rPr>
              <a:t>con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individuales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aislados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polietileno</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reticulado</a:t>
            </a:r>
            <a:r>
              <a:rPr lang="es-ES" sz="2400" dirty="0" smtClean="0">
                <a:solidFill>
                  <a:srgbClr val="171514"/>
                </a:solidFill>
                <a:latin typeface="Microsoft Sans Serif"/>
                <a:cs typeface="Microsoft Sans Serif"/>
              </a:rPr>
              <a:t> </a:t>
            </a:r>
            <a:r>
              <a:rPr lang="es-ES" sz="2400" spc="-60" dirty="0" smtClean="0">
                <a:solidFill>
                  <a:srgbClr val="171514"/>
                </a:solidFill>
                <a:latin typeface="Microsoft Sans Serif"/>
                <a:cs typeface="Microsoft Sans Serif"/>
              </a:rPr>
              <a:t>(XLPE)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(30° </a:t>
            </a:r>
            <a:r>
              <a:rPr lang="es-ES" sz="2400" spc="-20" dirty="0" smtClean="0">
                <a:solidFill>
                  <a:srgbClr val="171514"/>
                </a:solidFill>
                <a:latin typeface="Microsoft Sans Serif"/>
                <a:cs typeface="Microsoft Sans Serif"/>
              </a:rPr>
              <a:t>C-250°C):</a:t>
            </a:r>
            <a:endParaRPr lang="es-ES" sz="2400" dirty="0" smtClean="0">
              <a:latin typeface="Microsoft Sans Serif"/>
              <a:cs typeface="Microsoft Sans Serif"/>
            </a:endParaRPr>
          </a:p>
          <a:p>
            <a:pPr marR="19685" algn="ctr"/>
            <a:r>
              <a:rPr lang="es-ES" sz="2400" b="1" i="1" spc="20" dirty="0" err="1" smtClean="0">
                <a:latin typeface="Arial"/>
                <a:cs typeface="Arial"/>
              </a:rPr>
              <a:t>ρav</a:t>
            </a:r>
            <a:r>
              <a:rPr lang="es-ES" sz="2400" b="1" i="1" spc="20" dirty="0" smtClean="0">
                <a:latin typeface="Arial"/>
                <a:cs typeface="Arial"/>
              </a:rPr>
              <a:t> </a:t>
            </a:r>
            <a:r>
              <a:rPr lang="es-ES" sz="2400" b="1" spc="20" dirty="0" smtClean="0">
                <a:latin typeface="Microsoft Sans Serif"/>
                <a:cs typeface="Microsoft Sans Serif"/>
              </a:rPr>
              <a:t>=25 µ</a:t>
            </a:r>
            <a:r>
              <a:rPr lang="el-GR" sz="2400" b="1" spc="20" dirty="0" smtClean="0">
                <a:latin typeface="Microsoft Sans Serif"/>
                <a:cs typeface="Microsoft Sans Serif"/>
              </a:rPr>
              <a:t>Ω</a:t>
            </a:r>
            <a:r>
              <a:rPr lang="es-ES" sz="2400" b="1" spc="20" dirty="0" smtClean="0">
                <a:latin typeface="Microsoft Sans Serif"/>
                <a:cs typeface="Microsoft Sans Serif"/>
              </a:rPr>
              <a:t>mm, </a:t>
            </a:r>
            <a:r>
              <a:rPr lang="es-ES" sz="2400" b="1" i="1" spc="20" dirty="0" smtClean="0">
                <a:latin typeface="Arial"/>
                <a:cs typeface="Arial"/>
              </a:rPr>
              <a:t>k</a:t>
            </a:r>
            <a:r>
              <a:rPr lang="es-ES" sz="2400" b="1" spc="20" dirty="0" smtClean="0">
                <a:latin typeface="Microsoft Sans Serif"/>
                <a:cs typeface="Microsoft Sans Serif"/>
              </a:rPr>
              <a:t>=174</a:t>
            </a:r>
            <a:endParaRPr lang="es-ES" sz="2400" b="1" dirty="0" smtClean="0">
              <a:latin typeface="Microsoft Sans Serif"/>
              <a:cs typeface="Microsoft Sans Serif"/>
            </a:endParaRPr>
          </a:p>
          <a:p>
            <a:pPr algn="just"/>
            <a:r>
              <a:rPr lang="es-ES" sz="2400" spc="20" dirty="0" smtClean="0">
                <a:solidFill>
                  <a:srgbClr val="171514"/>
                </a:solidFill>
                <a:latin typeface="Microsoft Sans Serif"/>
                <a:cs typeface="Microsoft Sans Serif"/>
              </a:rPr>
              <a:t>con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aislado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cloruro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polivinilo</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(PVC)</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dentro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cable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(70°C-160°C):</a:t>
            </a:r>
            <a:endParaRPr lang="es-ES" sz="2400" dirty="0" smtClean="0">
              <a:latin typeface="Microsoft Sans Serif"/>
              <a:cs typeface="Microsoft Sans Serif"/>
            </a:endParaRPr>
          </a:p>
          <a:p>
            <a:pPr algn="ctr"/>
            <a:r>
              <a:rPr lang="es-ES" sz="2400" b="1" i="1" spc="20" dirty="0" err="1" smtClean="0">
                <a:latin typeface="Arial"/>
                <a:cs typeface="Arial"/>
              </a:rPr>
              <a:t>ρav</a:t>
            </a:r>
            <a:r>
              <a:rPr lang="es-ES" sz="2400" b="1" i="1" spc="20" dirty="0" smtClean="0">
                <a:latin typeface="Arial"/>
                <a:cs typeface="Arial"/>
              </a:rPr>
              <a:t> </a:t>
            </a:r>
            <a:r>
              <a:rPr lang="es-ES" sz="2400" b="1" spc="20" dirty="0" smtClean="0">
                <a:latin typeface="Microsoft Sans Serif"/>
                <a:cs typeface="Microsoft Sans Serif"/>
              </a:rPr>
              <a:t>= 24.1 µ</a:t>
            </a:r>
            <a:r>
              <a:rPr lang="el-GR" sz="2400" b="1" spc="20" dirty="0" smtClean="0">
                <a:latin typeface="Microsoft Sans Serif"/>
                <a:cs typeface="Microsoft Sans Serif"/>
              </a:rPr>
              <a:t>Ω</a:t>
            </a:r>
            <a:r>
              <a:rPr lang="es-ES" sz="2400" b="1" spc="20" dirty="0" smtClean="0">
                <a:latin typeface="Microsoft Sans Serif"/>
                <a:cs typeface="Microsoft Sans Serif"/>
              </a:rPr>
              <a:t>mm, </a:t>
            </a:r>
            <a:r>
              <a:rPr lang="es-ES" sz="2400" b="1" i="1" spc="20" dirty="0" smtClean="0">
                <a:latin typeface="Arial"/>
                <a:cs typeface="Arial"/>
              </a:rPr>
              <a:t>k</a:t>
            </a:r>
            <a:r>
              <a:rPr lang="es-ES" sz="2400" b="1" spc="20" dirty="0" smtClean="0">
                <a:latin typeface="Microsoft Sans Serif"/>
                <a:cs typeface="Microsoft Sans Serif"/>
              </a:rPr>
              <a:t>=114</a:t>
            </a:r>
            <a:endParaRPr lang="es-ES" sz="2400" b="1" dirty="0" smtClean="0">
              <a:latin typeface="Microsoft Sans Serif"/>
              <a:cs typeface="Microsoft Sans Serif"/>
            </a:endParaRPr>
          </a:p>
          <a:p>
            <a:pPr algn="just">
              <a:spcBef>
                <a:spcPts val="5"/>
              </a:spcBef>
            </a:pPr>
            <a:r>
              <a:rPr lang="es-ES" sz="2400" spc="5" dirty="0" smtClean="0">
                <a:solidFill>
                  <a:srgbClr val="171514"/>
                </a:solidFill>
                <a:latin typeface="Microsoft Sans Serif"/>
                <a:cs typeface="Microsoft Sans Serif"/>
              </a:rPr>
              <a:t>Para</a:t>
            </a:r>
            <a:r>
              <a:rPr lang="es-ES" sz="2400" spc="-1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spc="-1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desnudo</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(30°C–200°C):</a:t>
            </a:r>
            <a:endParaRPr lang="es-ES" sz="2400" dirty="0" smtClean="0">
              <a:latin typeface="Microsoft Sans Serif"/>
              <a:cs typeface="Microsoft Sans Serif"/>
            </a:endParaRPr>
          </a:p>
          <a:p>
            <a:pPr algn="ctr">
              <a:spcBef>
                <a:spcPts val="5"/>
              </a:spcBef>
            </a:pPr>
            <a:r>
              <a:rPr lang="es-ES" sz="2400" b="1" i="1" spc="20" dirty="0" err="1" smtClean="0">
                <a:latin typeface="Arial"/>
                <a:cs typeface="Arial"/>
              </a:rPr>
              <a:t>ρav</a:t>
            </a:r>
            <a:r>
              <a:rPr lang="es-ES" sz="2400" b="1" i="1" spc="20" dirty="0" smtClean="0">
                <a:latin typeface="Arial"/>
                <a:cs typeface="Arial"/>
              </a:rPr>
              <a:t> </a:t>
            </a:r>
            <a:r>
              <a:rPr lang="es-ES" sz="2400" b="1" spc="20" dirty="0" smtClean="0">
                <a:latin typeface="Microsoft Sans Serif"/>
                <a:cs typeface="Microsoft Sans Serif"/>
              </a:rPr>
              <a:t>=23.7 µ</a:t>
            </a:r>
            <a:r>
              <a:rPr lang="el-GR" sz="2400" b="1" spc="20" dirty="0" smtClean="0">
                <a:latin typeface="Microsoft Sans Serif"/>
                <a:cs typeface="Microsoft Sans Serif"/>
              </a:rPr>
              <a:t>Ω</a:t>
            </a:r>
            <a:r>
              <a:rPr lang="es-ES" sz="2400" b="1" spc="20" dirty="0" smtClean="0">
                <a:latin typeface="Microsoft Sans Serif"/>
                <a:cs typeface="Microsoft Sans Serif"/>
              </a:rPr>
              <a:t>mm , </a:t>
            </a:r>
            <a:r>
              <a:rPr lang="es-ES" sz="2400" b="1" i="1" spc="20" dirty="0" smtClean="0">
                <a:latin typeface="Arial"/>
                <a:cs typeface="Arial"/>
              </a:rPr>
              <a:t>k</a:t>
            </a:r>
            <a:r>
              <a:rPr lang="es-ES" sz="2400" b="1" spc="20" dirty="0" smtClean="0">
                <a:latin typeface="Microsoft Sans Serif"/>
                <a:cs typeface="Microsoft Sans Serif"/>
              </a:rPr>
              <a:t>=157</a:t>
            </a:r>
            <a:endParaRPr lang="es-ES" sz="2400" b="1" dirty="0" smtClean="0">
              <a:latin typeface="Microsoft Sans Serif"/>
              <a:cs typeface="Microsoft Sans Serif"/>
            </a:endParaRPr>
          </a:p>
          <a:p>
            <a:pPr algn="just"/>
            <a:r>
              <a:rPr lang="es-ES" sz="2400" dirty="0" smtClean="0">
                <a:solidFill>
                  <a:srgbClr val="171514"/>
                </a:solidFill>
                <a:latin typeface="Microsoft Sans Serif"/>
                <a:cs typeface="Microsoft Sans Serif"/>
              </a:rPr>
              <a:t>Para</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conductores</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aluminio</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cuales,</a:t>
            </a:r>
          </a:p>
          <a:p>
            <a:pPr algn="just"/>
            <a:endParaRPr lang="es-ES" sz="2400" spc="5" dirty="0" smtClean="0">
              <a:solidFill>
                <a:srgbClr val="171514"/>
              </a:solidFill>
              <a:latin typeface="Microsoft Sans Serif"/>
              <a:cs typeface="Microsoft Sans Serif"/>
            </a:endParaRPr>
          </a:p>
          <a:p>
            <a:pPr algn="just">
              <a:spcBef>
                <a:spcPts val="100"/>
              </a:spcBef>
            </a:pPr>
            <a:r>
              <a:rPr lang="es-ES" sz="2400" spc="20" dirty="0" smtClean="0">
                <a:solidFill>
                  <a:srgbClr val="171514"/>
                </a:solidFill>
                <a:latin typeface="Microsoft Sans Serif"/>
                <a:cs typeface="Microsoft Sans Serif"/>
              </a:rPr>
              <a:t>con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individuales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aislamiento</a:t>
            </a:r>
            <a:r>
              <a:rPr lang="es-ES" sz="2400" spc="-5" dirty="0" smtClean="0">
                <a:solidFill>
                  <a:srgbClr val="171514"/>
                </a:solidFill>
                <a:latin typeface="Microsoft Sans Serif"/>
                <a:cs typeface="Microsoft Sans Serif"/>
              </a:rPr>
              <a:t> </a:t>
            </a:r>
            <a:r>
              <a:rPr lang="es-ES" sz="2400" spc="-55" dirty="0" smtClean="0">
                <a:solidFill>
                  <a:srgbClr val="171514"/>
                </a:solidFill>
                <a:latin typeface="Microsoft Sans Serif"/>
                <a:cs typeface="Microsoft Sans Serif"/>
              </a:rPr>
              <a:t>XLPE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(30°C-250°C):</a:t>
            </a:r>
            <a:endParaRPr lang="es-ES" sz="2400" dirty="0" smtClean="0">
              <a:latin typeface="Microsoft Sans Serif"/>
              <a:cs typeface="Microsoft Sans Serif"/>
            </a:endParaRPr>
          </a:p>
          <a:p>
            <a:pPr algn="ctr"/>
            <a:r>
              <a:rPr lang="es-ES" sz="2400" b="1" i="1" spc="15" dirty="0" err="1" smtClean="0">
                <a:latin typeface="Arial"/>
                <a:cs typeface="Arial"/>
              </a:rPr>
              <a:t>ρav</a:t>
            </a:r>
            <a:r>
              <a:rPr lang="es-ES" sz="2400" b="1" i="1" spc="15" dirty="0" smtClean="0">
                <a:latin typeface="Arial"/>
                <a:cs typeface="Arial"/>
              </a:rPr>
              <a:t> </a:t>
            </a:r>
            <a:r>
              <a:rPr lang="es-ES" sz="2400" b="1" spc="15" dirty="0" smtClean="0">
                <a:latin typeface="Microsoft Sans Serif"/>
                <a:cs typeface="Microsoft Sans Serif"/>
              </a:rPr>
              <a:t>=39.05 </a:t>
            </a:r>
            <a:r>
              <a:rPr lang="es-ES" sz="2400" b="1" spc="20" dirty="0" smtClean="0">
                <a:latin typeface="Microsoft Sans Serif"/>
                <a:cs typeface="Microsoft Sans Serif"/>
              </a:rPr>
              <a:t>µ</a:t>
            </a:r>
            <a:r>
              <a:rPr lang="el-GR" sz="2400" b="1" spc="20" dirty="0" smtClean="0">
                <a:latin typeface="Microsoft Sans Serif"/>
                <a:cs typeface="Microsoft Sans Serif"/>
              </a:rPr>
              <a:t>Ω</a:t>
            </a:r>
            <a:r>
              <a:rPr lang="es-ES" sz="2400" b="1" spc="20" dirty="0" smtClean="0">
                <a:latin typeface="Microsoft Sans Serif"/>
                <a:cs typeface="Microsoft Sans Serif"/>
              </a:rPr>
              <a:t>mm</a:t>
            </a:r>
            <a:r>
              <a:rPr lang="es-ES" sz="2400" b="1" spc="15" dirty="0" smtClean="0">
                <a:latin typeface="Microsoft Sans Serif"/>
                <a:cs typeface="Microsoft Sans Serif"/>
              </a:rPr>
              <a:t> ,</a:t>
            </a:r>
            <a:r>
              <a:rPr lang="es-ES" sz="2400" b="1" i="1" spc="15" dirty="0" smtClean="0">
                <a:latin typeface="Arial"/>
                <a:cs typeface="Arial"/>
              </a:rPr>
              <a:t>k</a:t>
            </a:r>
            <a:r>
              <a:rPr lang="es-ES" sz="2400" b="1" spc="15" dirty="0" smtClean="0">
                <a:latin typeface="Microsoft Sans Serif"/>
                <a:cs typeface="Microsoft Sans Serif"/>
              </a:rPr>
              <a:t>=115</a:t>
            </a:r>
            <a:endParaRPr lang="es-ES" sz="2400" b="1" dirty="0" smtClean="0">
              <a:latin typeface="Microsoft Sans Serif"/>
              <a:cs typeface="Microsoft Sans Serif"/>
            </a:endParaRPr>
          </a:p>
          <a:p>
            <a:pPr algn="just"/>
            <a:r>
              <a:rPr lang="es-ES" sz="2400" spc="20" dirty="0" smtClean="0">
                <a:solidFill>
                  <a:srgbClr val="171514"/>
                </a:solidFill>
                <a:latin typeface="Microsoft Sans Serif"/>
                <a:cs typeface="Microsoft Sans Serif"/>
              </a:rPr>
              <a:t>con</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conductor</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aislado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60" dirty="0" smtClean="0">
                <a:solidFill>
                  <a:srgbClr val="171514"/>
                </a:solidFill>
                <a:latin typeface="Microsoft Sans Serif"/>
                <a:cs typeface="Microsoft Sans Serif"/>
              </a:rPr>
              <a:t>PVC</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dentro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cable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(70°C-160°C):</a:t>
            </a:r>
            <a:endParaRPr lang="es-ES" sz="2400" dirty="0" smtClean="0">
              <a:latin typeface="Microsoft Sans Serif"/>
              <a:cs typeface="Microsoft Sans Serif"/>
            </a:endParaRPr>
          </a:p>
          <a:p>
            <a:pPr algn="ctr"/>
            <a:r>
              <a:rPr lang="es-ES" sz="2400" b="1" i="1" spc="20" dirty="0" err="1" smtClean="0">
                <a:latin typeface="Arial"/>
                <a:cs typeface="Arial"/>
              </a:rPr>
              <a:t>ρav</a:t>
            </a:r>
            <a:r>
              <a:rPr lang="es-ES" sz="2400" b="1" i="1" spc="20" dirty="0" smtClean="0">
                <a:latin typeface="Arial"/>
                <a:cs typeface="Arial"/>
              </a:rPr>
              <a:t> </a:t>
            </a:r>
            <a:r>
              <a:rPr lang="es-ES" sz="2400" b="1" spc="20" dirty="0" smtClean="0">
                <a:latin typeface="Microsoft Sans Serif"/>
                <a:cs typeface="Microsoft Sans Serif"/>
              </a:rPr>
              <a:t>= 39.05 µ</a:t>
            </a:r>
            <a:r>
              <a:rPr lang="el-GR" sz="2400" b="1" spc="20" dirty="0" smtClean="0">
                <a:latin typeface="Microsoft Sans Serif"/>
                <a:cs typeface="Microsoft Sans Serif"/>
              </a:rPr>
              <a:t>Ω</a:t>
            </a:r>
            <a:r>
              <a:rPr lang="es-ES" sz="2400" b="1" spc="20" dirty="0" smtClean="0">
                <a:latin typeface="Microsoft Sans Serif"/>
                <a:cs typeface="Microsoft Sans Serif"/>
              </a:rPr>
              <a:t>mm, </a:t>
            </a:r>
            <a:r>
              <a:rPr lang="es-ES" sz="2400" b="1" i="1" spc="20" dirty="0" smtClean="0">
                <a:latin typeface="Arial"/>
                <a:cs typeface="Arial"/>
              </a:rPr>
              <a:t>k</a:t>
            </a:r>
            <a:r>
              <a:rPr lang="es-ES" sz="2400" b="1" spc="20" dirty="0" smtClean="0">
                <a:latin typeface="Microsoft Sans Serif"/>
                <a:cs typeface="Microsoft Sans Serif"/>
              </a:rPr>
              <a:t>=76</a:t>
            </a:r>
            <a:endParaRPr lang="es-ES" sz="2400" b="1" dirty="0" smtClean="0">
              <a:latin typeface="Microsoft Sans Serif"/>
              <a:cs typeface="Microsoft Sans Serif"/>
            </a:endParaRPr>
          </a:p>
          <a:p>
            <a:pPr marR="5080" algn="just">
              <a:spcBef>
                <a:spcPts val="1040"/>
              </a:spcBef>
            </a:pPr>
            <a:r>
              <a:rPr lang="es-ES" sz="2400" spc="-5" dirty="0" smtClean="0">
                <a:solidFill>
                  <a:srgbClr val="171514"/>
                </a:solidFill>
                <a:latin typeface="Microsoft Sans Serif"/>
                <a:cs typeface="Microsoft Sans Serif"/>
              </a:rPr>
              <a:t>Estos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valores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para </a:t>
            </a:r>
            <a:r>
              <a:rPr lang="es-ES" sz="2400" i="1" spc="20" dirty="0" smtClean="0">
                <a:solidFill>
                  <a:srgbClr val="171514"/>
                </a:solidFill>
                <a:latin typeface="Arial"/>
                <a:cs typeface="Arial"/>
              </a:rPr>
              <a:t>k </a:t>
            </a:r>
            <a:r>
              <a:rPr lang="es-ES" sz="2400" spc="20" dirty="0" smtClean="0">
                <a:solidFill>
                  <a:srgbClr val="171514"/>
                </a:solidFill>
                <a:latin typeface="Microsoft Sans Serif"/>
                <a:cs typeface="Microsoft Sans Serif"/>
              </a:rPr>
              <a:t>son</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casi</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idénticos</a:t>
            </a:r>
            <a:r>
              <a:rPr lang="es-ES" sz="2400" dirty="0" smtClean="0">
                <a:solidFill>
                  <a:srgbClr val="171514"/>
                </a:solidFill>
                <a:latin typeface="Microsoft Sans Serif"/>
                <a:cs typeface="Microsoft Sans Serif"/>
              </a:rPr>
              <a:t> a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derivados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ecuación.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(5.6).</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lo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tanto,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podemos </a:t>
            </a:r>
            <a:r>
              <a:rPr lang="es-ES" sz="2400" spc="20" dirty="0" smtClean="0">
                <a:solidFill>
                  <a:srgbClr val="171514"/>
                </a:solidFill>
                <a:latin typeface="Microsoft Sans Serif"/>
                <a:cs typeface="Microsoft Sans Serif"/>
              </a:rPr>
              <a:t>reescribir</a:t>
            </a:r>
            <a:r>
              <a:rPr lang="es-ES" sz="2400" spc="-1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35" dirty="0" err="1" smtClean="0">
                <a:solidFill>
                  <a:srgbClr val="171514"/>
                </a:solidFill>
                <a:latin typeface="Microsoft Sans Serif"/>
                <a:cs typeface="Microsoft Sans Serif"/>
              </a:rPr>
              <a:t>Ec</a:t>
            </a:r>
            <a:r>
              <a:rPr lang="es-ES" sz="2400" spc="-3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(5.4)</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como,</a:t>
            </a:r>
          </a:p>
          <a:p>
            <a:pPr marR="5080" algn="just">
              <a:spcBef>
                <a:spcPts val="1040"/>
              </a:spcBef>
            </a:pPr>
            <a:endParaRPr lang="es-ES" sz="2400" spc="20" dirty="0" smtClean="0">
              <a:solidFill>
                <a:srgbClr val="171514"/>
              </a:solidFill>
              <a:latin typeface="Microsoft Sans Serif"/>
              <a:cs typeface="Microsoft Sans Serif"/>
            </a:endParaRPr>
          </a:p>
          <a:p>
            <a:pPr marR="40640" algn="just">
              <a:spcBef>
                <a:spcPts val="620"/>
              </a:spcBef>
            </a:pPr>
            <a:r>
              <a:rPr lang="es-ES" sz="2400" spc="-5" dirty="0" smtClean="0">
                <a:solidFill>
                  <a:srgbClr val="171514"/>
                </a:solidFill>
                <a:latin typeface="Microsoft Sans Serif"/>
                <a:cs typeface="Microsoft Sans Serif"/>
              </a:rPr>
              <a:t>Cabe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señalar</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aquí</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40" dirty="0" err="1" smtClean="0">
                <a:solidFill>
                  <a:srgbClr val="171514"/>
                </a:solidFill>
                <a:latin typeface="Microsoft Sans Serif"/>
                <a:cs typeface="Microsoft Sans Serif"/>
              </a:rPr>
              <a:t>Ec</a:t>
            </a:r>
            <a:r>
              <a:rPr lang="es-ES" sz="2400" spc="-40" dirty="0" smtClean="0">
                <a:solidFill>
                  <a:srgbClr val="171514"/>
                </a:solidFill>
                <a:latin typeface="Microsoft Sans Serif"/>
                <a:cs typeface="Microsoft Sans Serif"/>
              </a:rPr>
              <a:t>.</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(5.2)</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65" dirty="0" smtClean="0">
                <a:solidFill>
                  <a:srgbClr val="171514"/>
                </a:solidFill>
                <a:latin typeface="Microsoft Sans Serif"/>
                <a:cs typeface="Microsoft Sans Serif"/>
              </a:rPr>
              <a:t>EGC</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similar</a:t>
            </a:r>
            <a:r>
              <a:rPr lang="es-ES" sz="2400" dirty="0" smtClean="0">
                <a:solidFill>
                  <a:srgbClr val="171514"/>
                </a:solidFill>
                <a:latin typeface="Microsoft Sans Serif"/>
                <a:cs typeface="Microsoft Sans Serif"/>
              </a:rPr>
              <a:t> a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ecuación.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(5.1)</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puesta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tierra </a:t>
            </a:r>
            <a:r>
              <a:rPr lang="es-ES" sz="2400" spc="20" dirty="0" smtClean="0">
                <a:solidFill>
                  <a:srgbClr val="171514"/>
                </a:solidFill>
                <a:latin typeface="Microsoft Sans Serif"/>
                <a:cs typeface="Microsoft Sans Serif"/>
              </a:rPr>
              <a:t>excepto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factor </a:t>
            </a:r>
            <a:r>
              <a:rPr lang="es-ES" sz="2400" i="1" spc="20" dirty="0" smtClean="0">
                <a:solidFill>
                  <a:srgbClr val="171514"/>
                </a:solidFill>
                <a:latin typeface="Arial"/>
                <a:cs typeface="Arial"/>
              </a:rPr>
              <a:t>k </a:t>
            </a:r>
            <a:r>
              <a:rPr lang="es-ES" sz="2400" spc="20"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define de </a:t>
            </a:r>
            <a:r>
              <a:rPr lang="es-ES" sz="2400" spc="40" dirty="0" smtClean="0">
                <a:solidFill>
                  <a:srgbClr val="171514"/>
                </a:solidFill>
                <a:latin typeface="Microsoft Sans Serif"/>
                <a:cs typeface="Microsoft Sans Serif"/>
              </a:rPr>
              <a:t>otra </a:t>
            </a:r>
            <a:r>
              <a:rPr lang="es-ES" sz="2400" spc="25" dirty="0" smtClean="0">
                <a:solidFill>
                  <a:srgbClr val="171514"/>
                </a:solidFill>
                <a:latin typeface="Microsoft Sans Serif"/>
                <a:cs typeface="Microsoft Sans Serif"/>
              </a:rPr>
              <a:t>manera. </a:t>
            </a:r>
            <a:r>
              <a:rPr lang="es-ES" sz="2400" spc="20" dirty="0" smtClean="0">
                <a:solidFill>
                  <a:srgbClr val="171514"/>
                </a:solidFill>
                <a:latin typeface="Microsoft Sans Serif"/>
                <a:cs typeface="Microsoft Sans Serif"/>
              </a:rPr>
              <a:t>Ambos </a:t>
            </a:r>
            <a:r>
              <a:rPr lang="es-ES" sz="2400" spc="-5" dirty="0" smtClean="0">
                <a:solidFill>
                  <a:srgbClr val="171514"/>
                </a:solidFill>
                <a:latin typeface="Microsoft Sans Serif"/>
                <a:cs typeface="Microsoft Sans Serif"/>
              </a:rPr>
              <a:t>se </a:t>
            </a:r>
            <a:r>
              <a:rPr lang="es-ES" sz="2400" spc="15" dirty="0" smtClean="0">
                <a:solidFill>
                  <a:srgbClr val="171514"/>
                </a:solidFill>
                <a:latin typeface="Microsoft Sans Serif"/>
                <a:cs typeface="Microsoft Sans Serif"/>
              </a:rPr>
              <a:t>basan </a:t>
            </a:r>
            <a:r>
              <a:rPr lang="es-ES" sz="2400" spc="25"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suposición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adiabática,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válida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duraciones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cortocircuito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inferiores</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5</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a:t>
            </a:r>
          </a:p>
          <a:p>
            <a:pPr marL="165100"/>
            <a:endParaRPr sz="650" dirty="0">
              <a:latin typeface="Microsoft Sans Serif"/>
              <a:cs typeface="Microsoft Sans Serif"/>
            </a:endParaRPr>
          </a:p>
        </p:txBody>
      </p:sp>
      <p:pic>
        <p:nvPicPr>
          <p:cNvPr id="16" name="Imagen 15"/>
          <p:cNvPicPr>
            <a:picLocks noChangeAspect="1"/>
          </p:cNvPicPr>
          <p:nvPr/>
        </p:nvPicPr>
        <p:blipFill>
          <a:blip r:embed="rId2"/>
          <a:stretch>
            <a:fillRect/>
          </a:stretch>
        </p:blipFill>
        <p:spPr>
          <a:xfrm>
            <a:off x="4213225" y="1089025"/>
            <a:ext cx="6553199" cy="381000"/>
          </a:xfrm>
          <a:prstGeom prst="rect">
            <a:avLst/>
          </a:prstGeom>
        </p:spPr>
      </p:pic>
      <p:pic>
        <p:nvPicPr>
          <p:cNvPr id="17" name="Imagen 16"/>
          <p:cNvPicPr>
            <a:picLocks noChangeAspect="1"/>
          </p:cNvPicPr>
          <p:nvPr/>
        </p:nvPicPr>
        <p:blipFill>
          <a:blip r:embed="rId3"/>
          <a:stretch>
            <a:fillRect/>
          </a:stretch>
        </p:blipFill>
        <p:spPr>
          <a:xfrm>
            <a:off x="4213225" y="3984625"/>
            <a:ext cx="6553199" cy="381000"/>
          </a:xfrm>
          <a:prstGeom prst="rect">
            <a:avLst/>
          </a:prstGeom>
        </p:spPr>
      </p:pic>
      <p:pic>
        <p:nvPicPr>
          <p:cNvPr id="18" name="Imagen 17"/>
          <p:cNvPicPr>
            <a:picLocks noChangeAspect="1"/>
          </p:cNvPicPr>
          <p:nvPr/>
        </p:nvPicPr>
        <p:blipFill>
          <a:blip r:embed="rId4"/>
          <a:stretch>
            <a:fillRect/>
          </a:stretch>
        </p:blipFill>
        <p:spPr>
          <a:xfrm>
            <a:off x="4594225" y="6410959"/>
            <a:ext cx="5791200" cy="774066"/>
          </a:xfrm>
          <a:prstGeom prst="rect">
            <a:avLst/>
          </a:prstGeom>
        </p:spPr>
      </p:pic>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327025"/>
            <a:ext cx="14478000" cy="2328843"/>
          </a:xfrm>
          <a:prstGeom prst="rect">
            <a:avLst/>
          </a:prstGeom>
        </p:spPr>
        <p:txBody>
          <a:bodyPr vert="horz" wrap="square" lIns="0" tIns="12700" rIns="0" bIns="0" rtlCol="0">
            <a:spAutoFit/>
          </a:bodyPr>
          <a:lstStyle/>
          <a:p>
            <a:pPr marR="5080" algn="just">
              <a:spcBef>
                <a:spcPts val="90"/>
              </a:spcBef>
            </a:pP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duración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corriente </a:t>
            </a:r>
            <a:r>
              <a:rPr lang="es-ES" sz="2400" spc="20"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falla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a:t>
            </a:r>
            <a:r>
              <a:rPr lang="es-ES" sz="2400" spc="25" dirty="0" smtClean="0">
                <a:solidFill>
                  <a:srgbClr val="171514"/>
                </a:solidFill>
                <a:latin typeface="Microsoft Sans Serif"/>
                <a:cs typeface="Microsoft Sans Serif"/>
              </a:rPr>
              <a:t>depende </a:t>
            </a:r>
            <a:r>
              <a:rPr lang="es-ES" sz="2400" spc="20" dirty="0" smtClean="0">
                <a:solidFill>
                  <a:srgbClr val="171514"/>
                </a:solidFill>
                <a:latin typeface="Microsoft Sans Serif"/>
                <a:cs typeface="Microsoft Sans Serif"/>
              </a:rPr>
              <a:t>del </a:t>
            </a:r>
            <a:r>
              <a:rPr lang="es-ES" sz="2400" spc="35" dirty="0" smtClean="0">
                <a:solidFill>
                  <a:srgbClr val="171514"/>
                </a:solidFill>
                <a:latin typeface="Microsoft Sans Serif"/>
                <a:cs typeface="Microsoft Sans Serif"/>
              </a:rPr>
              <a:t>tiempo </a:t>
            </a:r>
            <a:r>
              <a:rPr lang="es-ES" sz="2400" spc="30" dirty="0" smtClean="0">
                <a:solidFill>
                  <a:srgbClr val="171514"/>
                </a:solidFill>
                <a:latin typeface="Microsoft Sans Serif"/>
                <a:cs typeface="Microsoft Sans Serif"/>
              </a:rPr>
              <a:t>que tarda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dispositivo de </a:t>
            </a:r>
            <a:r>
              <a:rPr lang="es-ES" sz="2400" spc="25" dirty="0" smtClean="0">
                <a:solidFill>
                  <a:srgbClr val="171514"/>
                </a:solidFill>
                <a:latin typeface="Microsoft Sans Serif"/>
                <a:cs typeface="Microsoft Sans Serif"/>
              </a:rPr>
              <a:t>protección (interruptor </a:t>
            </a:r>
            <a:r>
              <a:rPr lang="es-ES" sz="2400" spc="30" dirty="0" smtClean="0">
                <a:solidFill>
                  <a:srgbClr val="171514"/>
                </a:solidFill>
                <a:latin typeface="Microsoft Sans Serif"/>
                <a:cs typeface="Microsoft Sans Serif"/>
              </a:rPr>
              <a:t>o </a:t>
            </a:r>
            <a:r>
              <a:rPr lang="es-ES" sz="2400" spc="15" dirty="0" smtClean="0">
                <a:solidFill>
                  <a:srgbClr val="171514"/>
                </a:solidFill>
                <a:latin typeface="Microsoft Sans Serif"/>
                <a:cs typeface="Microsoft Sans Serif"/>
              </a:rPr>
              <a:t>fusible) </a:t>
            </a:r>
            <a:r>
              <a:rPr lang="es-ES" sz="2400" spc="20" dirty="0" smtClean="0">
                <a:solidFill>
                  <a:srgbClr val="171514"/>
                </a:solidFill>
                <a:latin typeface="Microsoft Sans Serif"/>
                <a:cs typeface="Microsoft Sans Serif"/>
              </a:rPr>
              <a:t>en </a:t>
            </a:r>
            <a:r>
              <a:rPr lang="es-ES" sz="2400" spc="40" dirty="0" smtClean="0">
                <a:solidFill>
                  <a:srgbClr val="171514"/>
                </a:solidFill>
                <a:latin typeface="Microsoft Sans Serif"/>
                <a:cs typeface="Microsoft Sans Serif"/>
              </a:rPr>
              <a:t>interrumpir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corriente. </a:t>
            </a:r>
            <a:r>
              <a:rPr lang="es-ES" sz="2400" spc="-10" dirty="0" smtClean="0">
                <a:solidFill>
                  <a:srgbClr val="171514"/>
                </a:solidFill>
                <a:latin typeface="Microsoft Sans Serif"/>
                <a:cs typeface="Microsoft Sans Serif"/>
              </a:rPr>
              <a:t>Esta </a:t>
            </a:r>
            <a:r>
              <a:rPr lang="es-ES" sz="2400" spc="25" dirty="0" smtClean="0">
                <a:solidFill>
                  <a:srgbClr val="171514"/>
                </a:solidFill>
                <a:latin typeface="Microsoft Sans Serif"/>
                <a:cs typeface="Microsoft Sans Serif"/>
              </a:rPr>
              <a:t>duración </a:t>
            </a:r>
            <a:r>
              <a:rPr lang="es-ES" sz="2400" spc="10" dirty="0" smtClean="0">
                <a:solidFill>
                  <a:srgbClr val="171514"/>
                </a:solidFill>
                <a:latin typeface="Microsoft Sans Serif"/>
                <a:cs typeface="Microsoft Sans Serif"/>
              </a:rPr>
              <a:t>está </a:t>
            </a:r>
            <a:r>
              <a:rPr lang="es-ES" sz="2400" spc="30" dirty="0" smtClean="0">
                <a:solidFill>
                  <a:srgbClr val="171514"/>
                </a:solidFill>
                <a:latin typeface="Microsoft Sans Serif"/>
                <a:cs typeface="Microsoft Sans Serif"/>
              </a:rPr>
              <a:t>determinada </a:t>
            </a:r>
            <a:r>
              <a:rPr lang="es-ES" sz="2400" spc="25" dirty="0" smtClean="0">
                <a:solidFill>
                  <a:srgbClr val="171514"/>
                </a:solidFill>
                <a:latin typeface="Microsoft Sans Serif"/>
                <a:cs typeface="Microsoft Sans Serif"/>
              </a:rPr>
              <a:t>principalmente</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por</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10" dirty="0" smtClean="0">
                <a:solidFill>
                  <a:srgbClr val="171514"/>
                </a:solidFill>
                <a:latin typeface="Microsoft Sans Serif"/>
                <a:cs typeface="Microsoft Sans Serif"/>
              </a:rPr>
              <a:t> características </a:t>
            </a:r>
            <a:r>
              <a:rPr lang="es-ES" sz="2400" spc="20" dirty="0" smtClean="0">
                <a:solidFill>
                  <a:srgbClr val="171514"/>
                </a:solidFill>
                <a:latin typeface="Microsoft Sans Serif"/>
                <a:cs typeface="Microsoft Sans Serif"/>
              </a:rPr>
              <a:t>de</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disparo</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10" dirty="0" smtClean="0">
                <a:solidFill>
                  <a:srgbClr val="171514"/>
                </a:solidFill>
                <a:latin typeface="Microsoft Sans Serif"/>
                <a:cs typeface="Microsoft Sans Serif"/>
              </a:rPr>
              <a:t> los </a:t>
            </a:r>
            <a:r>
              <a:rPr lang="es-ES" sz="2400" spc="35" dirty="0" smtClean="0">
                <a:solidFill>
                  <a:srgbClr val="171514"/>
                </a:solidFill>
                <a:latin typeface="Microsoft Sans Serif"/>
                <a:cs typeface="Microsoft Sans Serif"/>
              </a:rPr>
              <a:t>interruptores</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dirty="0" smtClean="0">
                <a:solidFill>
                  <a:srgbClr val="171514"/>
                </a:solidFill>
                <a:latin typeface="Microsoft Sans Serif"/>
                <a:cs typeface="Microsoft Sans Serif"/>
              </a:rPr>
              <a:t>las</a:t>
            </a:r>
            <a:r>
              <a:rPr lang="es-ES" sz="2400" spc="10" dirty="0" smtClean="0">
                <a:solidFill>
                  <a:srgbClr val="171514"/>
                </a:solidFill>
                <a:latin typeface="Microsoft Sans Serif"/>
                <a:cs typeface="Microsoft Sans Serif"/>
              </a:rPr>
              <a:t> características </a:t>
            </a:r>
            <a:r>
              <a:rPr lang="es-ES" sz="2400" spc="20" dirty="0" smtClean="0">
                <a:solidFill>
                  <a:srgbClr val="171514"/>
                </a:solidFill>
                <a:latin typeface="Microsoft Sans Serif"/>
                <a:cs typeface="Microsoft Sans Serif"/>
              </a:rPr>
              <a:t>de</a:t>
            </a:r>
            <a:r>
              <a:rPr lang="es-ES" sz="2400" spc="1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tiempo- </a:t>
            </a:r>
            <a:r>
              <a:rPr lang="es-ES" sz="2400" spc="25"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fusibles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utilizados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normalmente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son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suministrados</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fabricante.</a:t>
            </a:r>
            <a:endParaRPr lang="es-ES" sz="2400" dirty="0" smtClean="0">
              <a:latin typeface="Microsoft Sans Serif"/>
              <a:cs typeface="Microsoft Sans Serif"/>
            </a:endParaRPr>
          </a:p>
          <a:p>
            <a:pPr marR="24765" algn="just"/>
            <a:r>
              <a:rPr lang="es-ES" sz="2400" spc="-1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Figuras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5.14</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5.15</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muestran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 </a:t>
            </a:r>
            <a:r>
              <a:rPr lang="es-ES" sz="2400" spc="10" dirty="0" smtClean="0">
                <a:solidFill>
                  <a:srgbClr val="171514"/>
                </a:solidFill>
                <a:latin typeface="Microsoft Sans Serif"/>
                <a:cs typeface="Microsoft Sans Serif"/>
              </a:rPr>
              <a:t>características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típicas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tiempo-corriente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interruptores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automáticos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fusibles.</a:t>
            </a:r>
            <a:endParaRPr lang="es-ES" sz="2400" dirty="0" smtClean="0">
              <a:latin typeface="Microsoft Sans Serif"/>
              <a:cs typeface="Microsoft Sans Serif"/>
            </a:endParaRPr>
          </a:p>
          <a:p>
            <a:pPr marL="165100"/>
            <a:endParaRPr sz="65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1241425" y="2994025"/>
            <a:ext cx="5562600" cy="4572000"/>
          </a:xfrm>
          <a:prstGeom prst="rect">
            <a:avLst/>
          </a:prstGeom>
        </p:spPr>
      </p:pic>
      <p:pic>
        <p:nvPicPr>
          <p:cNvPr id="3" name="Imagen 2"/>
          <p:cNvPicPr>
            <a:picLocks noChangeAspect="1"/>
          </p:cNvPicPr>
          <p:nvPr/>
        </p:nvPicPr>
        <p:blipFill>
          <a:blip r:embed="rId3"/>
          <a:stretch>
            <a:fillRect/>
          </a:stretch>
        </p:blipFill>
        <p:spPr>
          <a:xfrm>
            <a:off x="7947025" y="2901146"/>
            <a:ext cx="5029200" cy="4572000"/>
          </a:xfrm>
          <a:prstGeom prst="rect">
            <a:avLst/>
          </a:prstGeom>
        </p:spPr>
      </p:pic>
      <p:sp>
        <p:nvSpPr>
          <p:cNvPr id="8" name="object 31"/>
          <p:cNvSpPr txBox="1"/>
          <p:nvPr/>
        </p:nvSpPr>
        <p:spPr>
          <a:xfrm>
            <a:off x="784225" y="7718425"/>
            <a:ext cx="685800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 </a:t>
            </a:r>
            <a:r>
              <a:rPr sz="2000" b="1" spc="5" dirty="0" smtClean="0">
                <a:solidFill>
                  <a:srgbClr val="171514"/>
                </a:solidFill>
                <a:latin typeface="Arial"/>
                <a:cs typeface="Arial"/>
              </a:rPr>
              <a:t>5.14</a:t>
            </a:r>
            <a:r>
              <a:rPr lang="es-ES" sz="2000" b="1" spc="5" dirty="0" smtClean="0">
                <a:solidFill>
                  <a:srgbClr val="171514"/>
                </a:solidFill>
                <a:latin typeface="Arial"/>
                <a:cs typeface="Arial"/>
              </a:rPr>
              <a:t> </a:t>
            </a:r>
            <a:r>
              <a:rPr sz="2000" spc="5" dirty="0" err="1" smtClean="0">
                <a:solidFill>
                  <a:srgbClr val="171514"/>
                </a:solidFill>
                <a:latin typeface="Microsoft Sans Serif"/>
                <a:cs typeface="Microsoft Sans Serif"/>
              </a:rPr>
              <a:t>Características</a:t>
            </a:r>
            <a:r>
              <a:rPr sz="200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disparo</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10" dirty="0">
                <a:solidFill>
                  <a:srgbClr val="171514"/>
                </a:solidFill>
                <a:latin typeface="Microsoft Sans Serif"/>
                <a:cs typeface="Microsoft Sans Serif"/>
              </a:rPr>
              <a:t>los</a:t>
            </a:r>
            <a:r>
              <a:rPr sz="2000" dirty="0">
                <a:solidFill>
                  <a:srgbClr val="171514"/>
                </a:solidFill>
                <a:latin typeface="Microsoft Sans Serif"/>
                <a:cs typeface="Microsoft Sans Serif"/>
              </a:rPr>
              <a:t> </a:t>
            </a:r>
            <a:r>
              <a:rPr sz="2000" spc="30" dirty="0">
                <a:solidFill>
                  <a:srgbClr val="171514"/>
                </a:solidFill>
                <a:latin typeface="Microsoft Sans Serif"/>
                <a:cs typeface="Microsoft Sans Serif"/>
              </a:rPr>
              <a:t>interruptores</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automáticos</a:t>
            </a:r>
            <a:r>
              <a:rPr sz="600" spc="20" dirty="0">
                <a:solidFill>
                  <a:srgbClr val="171514"/>
                </a:solidFill>
                <a:latin typeface="Microsoft Sans Serif"/>
                <a:cs typeface="Microsoft Sans Serif"/>
              </a:rPr>
              <a:t>.</a:t>
            </a:r>
            <a:endParaRPr sz="600" dirty="0">
              <a:latin typeface="Microsoft Sans Serif"/>
              <a:cs typeface="Microsoft Sans Serif"/>
            </a:endParaRPr>
          </a:p>
        </p:txBody>
      </p:sp>
      <p:sp>
        <p:nvSpPr>
          <p:cNvPr id="9" name="object 38"/>
          <p:cNvSpPr txBox="1"/>
          <p:nvPr/>
        </p:nvSpPr>
        <p:spPr>
          <a:xfrm>
            <a:off x="8300720" y="7473146"/>
            <a:ext cx="432181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10" dirty="0" smtClean="0">
                <a:solidFill>
                  <a:srgbClr val="171514"/>
                </a:solidFill>
                <a:latin typeface="Arial"/>
                <a:cs typeface="Arial"/>
              </a:rPr>
              <a:t>5.15</a:t>
            </a:r>
            <a:r>
              <a:rPr lang="es-ES" sz="2000" b="1" spc="10" dirty="0" smtClean="0">
                <a:solidFill>
                  <a:srgbClr val="171514"/>
                </a:solidFill>
                <a:latin typeface="Arial"/>
                <a:cs typeface="Arial"/>
              </a:rPr>
              <a:t> </a:t>
            </a:r>
            <a:r>
              <a:rPr sz="2000" spc="10" dirty="0" err="1" smtClean="0">
                <a:solidFill>
                  <a:srgbClr val="171514"/>
                </a:solidFill>
                <a:latin typeface="Microsoft Sans Serif"/>
                <a:cs typeface="Microsoft Sans Serif"/>
              </a:rPr>
              <a:t>Características</a:t>
            </a:r>
            <a:r>
              <a:rPr sz="2000" dirty="0" smtClean="0">
                <a:solidFill>
                  <a:srgbClr val="171514"/>
                </a:solidFill>
                <a:latin typeface="Microsoft Sans Serif"/>
                <a:cs typeface="Microsoft Sans Serif"/>
              </a:rPr>
              <a:t> </a:t>
            </a:r>
            <a:r>
              <a:rPr sz="2000" spc="25" dirty="0">
                <a:solidFill>
                  <a:srgbClr val="171514"/>
                </a:solidFill>
                <a:latin typeface="Microsoft Sans Serif"/>
                <a:cs typeface="Microsoft Sans Serif"/>
              </a:rPr>
              <a:t>tiempo-corriente</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10" dirty="0">
                <a:solidFill>
                  <a:srgbClr val="171514"/>
                </a:solidFill>
                <a:latin typeface="Microsoft Sans Serif"/>
                <a:cs typeface="Microsoft Sans Serif"/>
              </a:rPr>
              <a:t>los</a:t>
            </a:r>
            <a:r>
              <a:rPr sz="2000" spc="-5" dirty="0">
                <a:solidFill>
                  <a:srgbClr val="171514"/>
                </a:solidFill>
                <a:latin typeface="Microsoft Sans Serif"/>
                <a:cs typeface="Microsoft Sans Serif"/>
              </a:rPr>
              <a:t> </a:t>
            </a:r>
            <a:r>
              <a:rPr sz="2000" spc="10" dirty="0" err="1">
                <a:solidFill>
                  <a:srgbClr val="171514"/>
                </a:solidFill>
                <a:latin typeface="Microsoft Sans Serif"/>
                <a:cs typeface="Microsoft Sans Serif"/>
              </a:rPr>
              <a:t>fusibles</a:t>
            </a:r>
            <a:r>
              <a:rPr sz="650" spc="10" dirty="0" smtClean="0">
                <a:solidFill>
                  <a:srgbClr val="171514"/>
                </a:solidFill>
                <a:latin typeface="Microsoft Sans Serif"/>
                <a:cs typeface="Microsoft Sans Serif"/>
              </a:rPr>
              <a:t>.</a:t>
            </a:r>
            <a:endParaRPr sz="650" dirty="0">
              <a:latin typeface="Microsoft Sans Serif"/>
              <a:cs typeface="Microsoft Sans Serif"/>
            </a:endParaRPr>
          </a:p>
        </p:txBody>
      </p:sp>
    </p:spTree>
    <p:extLst>
      <p:ext uri="{BB962C8B-B14F-4D97-AF65-F5344CB8AC3E}">
        <p14:creationId xmlns:p14="http://schemas.microsoft.com/office/powerpoint/2010/main" val="352093260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8" name="object 38"/>
          <p:cNvSpPr txBox="1"/>
          <p:nvPr/>
        </p:nvSpPr>
        <p:spPr>
          <a:xfrm>
            <a:off x="250825" y="327025"/>
            <a:ext cx="14478000" cy="3336811"/>
          </a:xfrm>
          <a:prstGeom prst="rect">
            <a:avLst/>
          </a:prstGeom>
        </p:spPr>
        <p:txBody>
          <a:bodyPr vert="horz" wrap="square" lIns="0" tIns="12700" rIns="0" bIns="0" rtlCol="0">
            <a:spAutoFit/>
          </a:bodyPr>
          <a:lstStyle/>
          <a:p>
            <a:pPr marL="12700" marR="12065" indent="-12700" algn="just">
              <a:spcBef>
                <a:spcPts val="570"/>
              </a:spcBef>
            </a:pPr>
            <a:r>
              <a:rPr sz="2400" spc="-10" dirty="0" smtClean="0">
                <a:solidFill>
                  <a:srgbClr val="171514"/>
                </a:solidFill>
                <a:latin typeface="Microsoft Sans Serif"/>
                <a:cs typeface="Microsoft Sans Serif"/>
              </a:rPr>
              <a:t>La</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mayoría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interruptores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automáticos</a:t>
            </a:r>
            <a:r>
              <a:rPr sz="2400" spc="5" dirty="0">
                <a:solidFill>
                  <a:srgbClr val="171514"/>
                </a:solidFill>
                <a:latin typeface="Microsoft Sans Serif"/>
                <a:cs typeface="Microsoft Sans Serif"/>
              </a:rPr>
              <a:t> y </a:t>
            </a:r>
            <a:r>
              <a:rPr sz="2400" spc="15" dirty="0">
                <a:solidFill>
                  <a:srgbClr val="171514"/>
                </a:solidFill>
                <a:latin typeface="Microsoft Sans Serif"/>
                <a:cs typeface="Microsoft Sans Serif"/>
              </a:rPr>
              <a:t>fusibles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modernos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tienen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tiempos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eliminación</a:t>
            </a:r>
            <a:r>
              <a:rPr sz="2400" spc="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fallas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alrededor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100</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ms,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justifica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suposición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adiabática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basan</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30" dirty="0">
                <a:solidFill>
                  <a:srgbClr val="171514"/>
                </a:solidFill>
                <a:latin typeface="Microsoft Sans Serif"/>
                <a:cs typeface="Microsoft Sans Serif"/>
              </a:rPr>
              <a:t>Ecs.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(5.2)</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a:t>
            </a:r>
            <a:r>
              <a:rPr sz="2400" spc="-10" dirty="0">
                <a:solidFill>
                  <a:srgbClr val="171514"/>
                </a:solidFill>
                <a:latin typeface="Microsoft Sans Serif"/>
                <a:cs typeface="Microsoft Sans Serif"/>
              </a:rPr>
              <a:t>5.4) </a:t>
            </a:r>
            <a:r>
              <a:rPr sz="2400" spc="15" dirty="0">
                <a:solidFill>
                  <a:srgbClr val="171514"/>
                </a:solidFill>
                <a:latin typeface="Microsoft Sans Serif"/>
                <a:cs typeface="Microsoft Sans Serif"/>
              </a:rPr>
              <a:t>están </a:t>
            </a:r>
            <a:r>
              <a:rPr sz="2400" spc="10" dirty="0">
                <a:solidFill>
                  <a:srgbClr val="171514"/>
                </a:solidFill>
                <a:latin typeface="Microsoft Sans Serif"/>
                <a:cs typeface="Microsoft Sans Serif"/>
              </a:rPr>
              <a:t>basados. </a:t>
            </a:r>
            <a:r>
              <a:rPr sz="2400" spc="30" dirty="0">
                <a:solidFill>
                  <a:srgbClr val="171514"/>
                </a:solidFill>
                <a:latin typeface="Microsoft Sans Serif"/>
                <a:cs typeface="Microsoft Sans Serif"/>
              </a:rPr>
              <a:t>Durante </a:t>
            </a:r>
            <a:r>
              <a:rPr sz="2400" spc="10" dirty="0">
                <a:solidFill>
                  <a:srgbClr val="171514"/>
                </a:solidFill>
                <a:latin typeface="Microsoft Sans Serif"/>
                <a:cs typeface="Microsoft Sans Serif"/>
              </a:rPr>
              <a:t>este </a:t>
            </a:r>
            <a:r>
              <a:rPr sz="2400" spc="25" dirty="0">
                <a:solidFill>
                  <a:srgbClr val="171514"/>
                </a:solidFill>
                <a:latin typeface="Microsoft Sans Serif"/>
                <a:cs typeface="Microsoft Sans Serif"/>
              </a:rPr>
              <a:t>período, </a:t>
            </a:r>
            <a:r>
              <a:rPr sz="2400" spc="10" dirty="0">
                <a:solidFill>
                  <a:srgbClr val="171514"/>
                </a:solidFill>
                <a:latin typeface="Microsoft Sans Serif"/>
                <a:cs typeface="Microsoft Sans Serif"/>
              </a:rPr>
              <a:t>el </a:t>
            </a:r>
            <a:r>
              <a:rPr sz="2400" spc="30" dirty="0">
                <a:solidFill>
                  <a:srgbClr val="171514"/>
                </a:solidFill>
                <a:latin typeface="Microsoft Sans Serif"/>
                <a:cs typeface="Microsoft Sans Serif"/>
              </a:rPr>
              <a:t>componente </a:t>
            </a:r>
            <a:r>
              <a:rPr sz="2400" spc="20" dirty="0">
                <a:solidFill>
                  <a:srgbClr val="171514"/>
                </a:solidFill>
                <a:latin typeface="Microsoft Sans Serif"/>
                <a:cs typeface="Microsoft Sans Serif"/>
              </a:rPr>
              <a:t>de </a:t>
            </a:r>
            <a:r>
              <a:rPr sz="2400" spc="-65" dirty="0">
                <a:solidFill>
                  <a:srgbClr val="171514"/>
                </a:solidFill>
                <a:latin typeface="Microsoft Sans Serif"/>
                <a:cs typeface="Microsoft Sans Serif"/>
              </a:rPr>
              <a:t>CC </a:t>
            </a: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corriente</a:t>
            </a:r>
            <a:r>
              <a:rPr sz="2400" spc="2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sz="2400" spc="25" dirty="0" err="1" smtClean="0">
                <a:solidFill>
                  <a:srgbClr val="171514"/>
                </a:solidFill>
                <a:latin typeface="Microsoft Sans Serif"/>
                <a:cs typeface="Microsoft Sans Serif"/>
              </a:rPr>
              <a:t>cortocircuito</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inicialmente</a:t>
            </a:r>
            <a:r>
              <a:rPr sz="2400" spc="2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asimétrica </a:t>
            </a:r>
            <a:r>
              <a:rPr sz="2400" spc="25" dirty="0">
                <a:solidFill>
                  <a:srgbClr val="171514"/>
                </a:solidFill>
                <a:latin typeface="Microsoft Sans Serif"/>
                <a:cs typeface="Microsoft Sans Serif"/>
              </a:rPr>
              <a:t>habría </a:t>
            </a:r>
            <a:r>
              <a:rPr sz="2400" spc="15" dirty="0">
                <a:solidFill>
                  <a:srgbClr val="171514"/>
                </a:solidFill>
                <a:latin typeface="Microsoft Sans Serif"/>
                <a:cs typeface="Microsoft Sans Serif"/>
              </a:rPr>
              <a:t>decaído, </a:t>
            </a:r>
            <a:r>
              <a:rPr sz="2400" spc="40"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lo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corriente </a:t>
            </a:r>
            <a:r>
              <a:rPr sz="2400" spc="35" dirty="0">
                <a:solidFill>
                  <a:srgbClr val="171514"/>
                </a:solidFill>
                <a:latin typeface="Microsoft Sans Serif"/>
                <a:cs typeface="Microsoft Sans Serif"/>
              </a:rPr>
              <a:t>interrumpida </a:t>
            </a:r>
            <a:r>
              <a:rPr sz="2400" spc="25" dirty="0" err="1">
                <a:solidFill>
                  <a:srgbClr val="171514"/>
                </a:solidFill>
                <a:latin typeface="Microsoft Sans Serif"/>
                <a:cs typeface="Microsoft Sans Serif"/>
              </a:rPr>
              <a:t>puede</a:t>
            </a:r>
            <a:r>
              <a:rPr sz="2400" spc="2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considerarse</a:t>
            </a:r>
            <a:r>
              <a:rPr lang="es-ES" sz="2400" spc="1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simétrica</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5080" indent="-12700" algn="just"/>
            <a:r>
              <a:rPr sz="2400" spc="-15"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corrientes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cortocircuito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pueden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oscilar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entre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0,5</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30</a:t>
            </a:r>
            <a:r>
              <a:rPr sz="2400" dirty="0">
                <a:solidFill>
                  <a:srgbClr val="171514"/>
                </a:solidFill>
                <a:latin typeface="Microsoft Sans Serif"/>
                <a:cs typeface="Microsoft Sans Serif"/>
              </a:rPr>
              <a:t> kA </a:t>
            </a:r>
            <a:r>
              <a:rPr sz="2400" spc="20" dirty="0">
                <a:solidFill>
                  <a:srgbClr val="171514"/>
                </a:solidFill>
                <a:latin typeface="Microsoft Sans Serif"/>
                <a:cs typeface="Microsoft Sans Serif"/>
              </a:rPr>
              <a:t>según</a:t>
            </a:r>
            <a:r>
              <a:rPr sz="2400"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pará</a:t>
            </a:r>
            <a:r>
              <a:rPr lang="es-ES" sz="2400" spc="30" dirty="0" smtClean="0">
                <a:solidFill>
                  <a:srgbClr val="171514"/>
                </a:solidFill>
                <a:latin typeface="Microsoft Sans Serif"/>
                <a:cs typeface="Microsoft Sans Serif"/>
              </a:rPr>
              <a:t>m</a:t>
            </a:r>
            <a:r>
              <a:rPr sz="2400" spc="30" dirty="0" smtClean="0">
                <a:solidFill>
                  <a:srgbClr val="171514"/>
                </a:solidFill>
                <a:latin typeface="Microsoft Sans Serif"/>
                <a:cs typeface="Microsoft Sans Serif"/>
              </a:rPr>
              <a:t>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 </a:t>
            </a:r>
            <a:r>
              <a:rPr sz="2400" spc="15" dirty="0">
                <a:solidFill>
                  <a:srgbClr val="171514"/>
                </a:solidFill>
                <a:latin typeface="Microsoft Sans Serif"/>
                <a:cs typeface="Microsoft Sans Serif"/>
              </a:rPr>
              <a:t>distancia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falla desde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fuente </a:t>
            </a:r>
            <a:r>
              <a:rPr sz="2400" spc="20" dirty="0">
                <a:solidFill>
                  <a:srgbClr val="171514"/>
                </a:solidFill>
                <a:latin typeface="Microsoft Sans Serif"/>
                <a:cs typeface="Microsoft Sans Serif"/>
              </a:rPr>
              <a:t>de alimentación. </a:t>
            </a:r>
            <a:r>
              <a:rPr sz="2400" spc="-10" dirty="0">
                <a:solidFill>
                  <a:srgbClr val="171514"/>
                </a:solidFill>
                <a:latin typeface="Microsoft Sans Serif"/>
                <a:cs typeface="Microsoft Sans Serif"/>
              </a:rPr>
              <a:t>La </a:t>
            </a:r>
            <a:r>
              <a:rPr sz="2400" spc="5" dirty="0">
                <a:solidFill>
                  <a:srgbClr val="171514"/>
                </a:solidFill>
                <a:latin typeface="Microsoft Sans Serif"/>
                <a:cs typeface="Microsoft Sans Serif"/>
              </a:rPr>
              <a:t>Tabla 5.5 </a:t>
            </a:r>
            <a:r>
              <a:rPr sz="2400" spc="30" dirty="0">
                <a:solidFill>
                  <a:srgbClr val="171514"/>
                </a:solidFill>
                <a:latin typeface="Microsoft Sans Serif"/>
                <a:cs typeface="Microsoft Sans Serif"/>
              </a:rPr>
              <a:t>muestra </a:t>
            </a:r>
            <a:r>
              <a:rPr sz="2400" spc="10" dirty="0">
                <a:solidFill>
                  <a:srgbClr val="171514"/>
                </a:solidFill>
                <a:latin typeface="Microsoft Sans Serif"/>
                <a:cs typeface="Microsoft Sans Serif"/>
              </a:rPr>
              <a:t>el </a:t>
            </a:r>
            <a:r>
              <a:rPr sz="2400" spc="35" dirty="0">
                <a:solidFill>
                  <a:srgbClr val="171514"/>
                </a:solidFill>
                <a:latin typeface="Microsoft Sans Serif"/>
                <a:cs typeface="Microsoft Sans Serif"/>
              </a:rPr>
              <a:t>tamaño</a:t>
            </a:r>
            <a:r>
              <a:rPr sz="2400" spc="3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 </a:t>
            </a:r>
            <a:r>
              <a:rPr sz="2400" spc="30" dirty="0" smtClean="0">
                <a:solidFill>
                  <a:srgbClr val="171514"/>
                </a:solidFill>
                <a:latin typeface="Microsoft Sans Serif"/>
                <a:cs typeface="Microsoft Sans Serif"/>
              </a:rPr>
              <a:t>conductor</a:t>
            </a:r>
            <a:r>
              <a:rPr lang="es-ES" sz="2400" spc="3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por</a:t>
            </a:r>
            <a:r>
              <a:rPr sz="2400" dirty="0">
                <a:solidFill>
                  <a:srgbClr val="171514"/>
                </a:solidFill>
                <a:latin typeface="Microsoft Sans Serif"/>
                <a:cs typeface="Microsoft Sans Serif"/>
              </a:rPr>
              <a:t> kA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falla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diferentes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valores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factor</a:t>
            </a:r>
            <a:r>
              <a:rPr lang="es-ES" sz="2400" spc="25" dirty="0" smtClean="0">
                <a:solidFill>
                  <a:srgbClr val="171514"/>
                </a:solidFill>
                <a:latin typeface="Microsoft Sans Serif"/>
                <a:cs typeface="Microsoft Sans Serif"/>
              </a:rPr>
              <a:t> </a:t>
            </a:r>
            <a:r>
              <a:rPr sz="2400" i="1" spc="25" dirty="0" smtClean="0">
                <a:solidFill>
                  <a:srgbClr val="171514"/>
                </a:solidFill>
                <a:latin typeface="Arial"/>
                <a:cs typeface="Arial"/>
              </a:rPr>
              <a:t>k</a:t>
            </a:r>
            <a:r>
              <a:rPr sz="2400" i="1" spc="-10" dirty="0" smtClean="0">
                <a:solidFill>
                  <a:srgbClr val="171514"/>
                </a:solidFill>
                <a:latin typeface="Arial"/>
                <a:cs typeface="Arial"/>
              </a:rPr>
              <a:t> </a:t>
            </a:r>
            <a:r>
              <a:rPr sz="2400" spc="30" dirty="0">
                <a:solidFill>
                  <a:srgbClr val="171514"/>
                </a:solidFill>
                <a:latin typeface="Microsoft Sans Serif"/>
                <a:cs typeface="Microsoft Sans Serif"/>
              </a:rPr>
              <a:t>dado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Tabla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5.4</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para</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rango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tiempo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0.05–0.5s.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áreas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sección </a:t>
            </a:r>
            <a:r>
              <a:rPr sz="2400" spc="20" dirty="0">
                <a:solidFill>
                  <a:srgbClr val="171514"/>
                </a:solidFill>
                <a:latin typeface="Microsoft Sans Serif"/>
                <a:cs typeface="Microsoft Sans Serif"/>
              </a:rPr>
              <a:t>transversal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no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estándar</a:t>
            </a:r>
            <a:r>
              <a:rPr sz="2400" spc="5" dirty="0">
                <a:solidFill>
                  <a:srgbClr val="171514"/>
                </a:solidFill>
                <a:latin typeface="Microsoft Sans Serif"/>
                <a:cs typeface="Microsoft Sans Serif"/>
              </a:rPr>
              <a:t> calculadas </a:t>
            </a:r>
            <a:r>
              <a:rPr sz="2400" dirty="0">
                <a:solidFill>
                  <a:srgbClr val="171514"/>
                </a:solidFill>
                <a:latin typeface="Microsoft Sans Serif"/>
                <a:cs typeface="Microsoft Sans Serif"/>
              </a:rPr>
              <a:t>a </a:t>
            </a:r>
            <a:r>
              <a:rPr sz="2400" spc="35" dirty="0" err="1">
                <a:solidFill>
                  <a:srgbClr val="171514"/>
                </a:solidFill>
                <a:latin typeface="Microsoft Sans Serif"/>
                <a:cs typeface="Microsoft Sans Serif"/>
              </a:rPr>
              <a:t>partir</a:t>
            </a:r>
            <a:r>
              <a:rPr sz="2400" spc="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lang="es-ES" sz="2400" spc="2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ecuación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adiabática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(5.2),</a:t>
            </a:r>
            <a:r>
              <a:rPr sz="2400" spc="-5" dirty="0">
                <a:solidFill>
                  <a:srgbClr val="171514"/>
                </a:solidFill>
                <a:latin typeface="Microsoft Sans Serif"/>
                <a:cs typeface="Microsoft Sans Serif"/>
              </a:rPr>
              <a:t> se </a:t>
            </a:r>
            <a:r>
              <a:rPr sz="2400" spc="20"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elegir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estándar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alta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cercana</a:t>
            </a:r>
            <a:r>
              <a:rPr sz="2400" spc="5" dirty="0">
                <a:solidFill>
                  <a:srgbClr val="171514"/>
                </a:solidFill>
                <a:latin typeface="Microsoft Sans Serif"/>
                <a:cs typeface="Microsoft Sans Serif"/>
              </a:rPr>
              <a:t>.</a:t>
            </a:r>
            <a:endParaRPr sz="2400" dirty="0">
              <a:latin typeface="Microsoft Sans Serif"/>
              <a:cs typeface="Microsoft Sans Serif"/>
            </a:endParaRPr>
          </a:p>
        </p:txBody>
      </p:sp>
      <p:pic>
        <p:nvPicPr>
          <p:cNvPr id="41" name="Imagen 40"/>
          <p:cNvPicPr>
            <a:picLocks noChangeAspect="1"/>
          </p:cNvPicPr>
          <p:nvPr/>
        </p:nvPicPr>
        <p:blipFill>
          <a:blip r:embed="rId2"/>
          <a:stretch>
            <a:fillRect/>
          </a:stretch>
        </p:blipFill>
        <p:spPr>
          <a:xfrm>
            <a:off x="4175125" y="3663836"/>
            <a:ext cx="6629400" cy="4587989"/>
          </a:xfrm>
          <a:prstGeom prst="rect">
            <a:avLst/>
          </a:prstGeom>
        </p:spPr>
      </p:pic>
    </p:spTree>
    <p:extLst>
      <p:ext uri="{BB962C8B-B14F-4D97-AF65-F5344CB8AC3E}">
        <p14:creationId xmlns:p14="http://schemas.microsoft.com/office/powerpoint/2010/main" val="178198478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327025" y="327025"/>
            <a:ext cx="14401800" cy="7068602"/>
          </a:xfrm>
          <a:prstGeom prst="rect">
            <a:avLst/>
          </a:prstGeom>
        </p:spPr>
        <p:txBody>
          <a:bodyPr vert="horz" wrap="square" lIns="0" tIns="12700" rIns="0" bIns="0" rtlCol="0">
            <a:spAutoFit/>
          </a:bodyPr>
          <a:lstStyle/>
          <a:p>
            <a:pPr marR="5080" algn="just">
              <a:spcBef>
                <a:spcPts val="100"/>
              </a:spcBef>
            </a:pPr>
            <a:r>
              <a:rPr sz="2400" spc="-35" dirty="0">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desea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calcular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área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transversal</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mínima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protección</a:t>
            </a:r>
            <a:r>
              <a:rPr lang="es-ES" sz="2400" spc="25"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a </a:t>
            </a:r>
            <a:r>
              <a:rPr sz="2400" spc="40" dirty="0">
                <a:solidFill>
                  <a:srgbClr val="171514"/>
                </a:solidFill>
                <a:latin typeface="Microsoft Sans Serif"/>
                <a:cs typeface="Microsoft Sans Serif"/>
              </a:rPr>
              <a:t>partir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ecuación. </a:t>
            </a:r>
            <a:r>
              <a:rPr sz="2400" spc="-10" dirty="0">
                <a:solidFill>
                  <a:srgbClr val="171514"/>
                </a:solidFill>
                <a:latin typeface="Microsoft Sans Serif"/>
                <a:cs typeface="Microsoft Sans Serif"/>
              </a:rPr>
              <a:t>(5.2) </a:t>
            </a:r>
            <a:r>
              <a:rPr sz="2400" spc="20" dirty="0">
                <a:solidFill>
                  <a:srgbClr val="171514"/>
                </a:solidFill>
                <a:latin typeface="Microsoft Sans Serif"/>
                <a:cs typeface="Microsoft Sans Serif"/>
              </a:rPr>
              <a:t>entonces </a:t>
            </a:r>
            <a:r>
              <a:rPr sz="2400" spc="40" dirty="0">
                <a:solidFill>
                  <a:srgbClr val="171514"/>
                </a:solidFill>
                <a:latin typeface="Microsoft Sans Serif"/>
                <a:cs typeface="Microsoft Sans Serif"/>
              </a:rPr>
              <a:t>tanto </a:t>
            </a:r>
            <a:r>
              <a:rPr sz="2400" spc="10" dirty="0">
                <a:solidFill>
                  <a:srgbClr val="171514"/>
                </a:solidFill>
                <a:latin typeface="Microsoft Sans Serif"/>
                <a:cs typeface="Microsoft Sans Serif"/>
              </a:rPr>
              <a:t>la </a:t>
            </a:r>
            <a:r>
              <a:rPr sz="2400" spc="40" dirty="0">
                <a:solidFill>
                  <a:srgbClr val="171514"/>
                </a:solidFill>
                <a:latin typeface="Microsoft Sans Serif"/>
                <a:cs typeface="Microsoft Sans Serif"/>
              </a:rPr>
              <a:t>norma </a:t>
            </a:r>
            <a:r>
              <a:rPr sz="2400" spc="-55" dirty="0">
                <a:solidFill>
                  <a:srgbClr val="171514"/>
                </a:solidFill>
                <a:latin typeface="Microsoft Sans Serif"/>
                <a:cs typeface="Microsoft Sans Serif"/>
              </a:rPr>
              <a:t>BS </a:t>
            </a:r>
            <a:r>
              <a:rPr sz="2400" spc="10" dirty="0">
                <a:solidFill>
                  <a:srgbClr val="171514"/>
                </a:solidFill>
                <a:latin typeface="Microsoft Sans Serif"/>
                <a:cs typeface="Microsoft Sans Serif"/>
              </a:rPr>
              <a:t>7671 </a:t>
            </a:r>
            <a:r>
              <a:rPr sz="2400" spc="30" dirty="0">
                <a:solidFill>
                  <a:srgbClr val="171514"/>
                </a:solidFill>
                <a:latin typeface="Microsoft Sans Serif"/>
                <a:cs typeface="Microsoft Sans Serif"/>
              </a:rPr>
              <a:t>como</a:t>
            </a:r>
            <a:r>
              <a:rPr sz="2400" spc="3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IEC </a:t>
            </a:r>
            <a:r>
              <a:rPr sz="2400" spc="10" dirty="0">
                <a:solidFill>
                  <a:srgbClr val="171514"/>
                </a:solidFill>
                <a:latin typeface="Microsoft Sans Serif"/>
                <a:cs typeface="Microsoft Sans Serif"/>
              </a:rPr>
              <a:t>60364 </a:t>
            </a:r>
            <a:r>
              <a:rPr sz="2400" spc="25" dirty="0" err="1" smtClean="0">
                <a:solidFill>
                  <a:srgbClr val="171514"/>
                </a:solidFill>
                <a:latin typeface="Microsoft Sans Serif"/>
                <a:cs typeface="Microsoft Sans Serif"/>
              </a:rPr>
              <a:t>diferencian</a:t>
            </a:r>
            <a:r>
              <a:rPr lang="es-ES" sz="2400" spc="25" dirty="0" smtClean="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entre</a:t>
            </a:r>
            <a:r>
              <a:rPr sz="2400" spc="-1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casos</a:t>
            </a:r>
            <a:r>
              <a:rPr sz="2400" spc="-5" dirty="0">
                <a:solidFill>
                  <a:srgbClr val="171514"/>
                </a:solidFill>
                <a:latin typeface="Microsoft Sans Serif"/>
                <a:cs typeface="Microsoft Sans Serif"/>
              </a:rPr>
              <a:t>:</a:t>
            </a:r>
            <a:endParaRPr sz="2400" dirty="0">
              <a:latin typeface="Microsoft Sans Serif"/>
              <a:cs typeface="Microsoft Sans Serif"/>
            </a:endParaRPr>
          </a:p>
          <a:p>
            <a:pPr algn="just">
              <a:spcBef>
                <a:spcPts val="10"/>
              </a:spcBef>
            </a:pPr>
            <a:endParaRPr sz="2400" dirty="0">
              <a:latin typeface="Microsoft Sans Serif"/>
              <a:cs typeface="Microsoft Sans Serif"/>
            </a:endParaRPr>
          </a:p>
          <a:p>
            <a:pPr marR="431165" algn="just"/>
            <a:r>
              <a:rPr sz="2400" spc="-20" dirty="0">
                <a:solidFill>
                  <a:srgbClr val="171514"/>
                </a:solidFill>
                <a:latin typeface="Microsoft Sans Serif"/>
                <a:cs typeface="Microsoft Sans Serif"/>
              </a:rPr>
              <a:t>(a)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65" dirty="0">
                <a:solidFill>
                  <a:srgbClr val="171514"/>
                </a:solidFill>
                <a:latin typeface="Microsoft Sans Serif"/>
                <a:cs typeface="Microsoft Sans Serif"/>
              </a:rPr>
              <a:t>PE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mismo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material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fase,</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su</a:t>
            </a:r>
            <a:r>
              <a:rPr sz="2400" dirty="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sección</a:t>
            </a:r>
            <a:r>
              <a:rPr lang="es-ES" sz="2400" spc="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transversal</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35" dirty="0">
                <a:solidFill>
                  <a:srgbClr val="171514"/>
                </a:solidFill>
                <a:latin typeface="Microsoft Sans Serif"/>
                <a:cs typeface="Microsoft Sans Serif"/>
              </a:rPr>
              <a:t>determina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siguiente</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manera</a:t>
            </a:r>
            <a:r>
              <a:rPr sz="2400" spc="25" dirty="0" smtClean="0">
                <a:solidFill>
                  <a:srgbClr val="171514"/>
                </a:solidFill>
                <a:latin typeface="Microsoft Sans Serif"/>
                <a:cs typeface="Microsoft Sans Serif"/>
              </a:rPr>
              <a:t>:</a:t>
            </a:r>
            <a:endParaRPr lang="es-ES" sz="2400" spc="25" dirty="0" smtClean="0">
              <a:solidFill>
                <a:srgbClr val="171514"/>
              </a:solidFill>
              <a:latin typeface="Microsoft Sans Serif"/>
              <a:cs typeface="Microsoft Sans Serif"/>
            </a:endParaRPr>
          </a:p>
          <a:p>
            <a:pPr marR="431165" algn="just"/>
            <a:endParaRPr lang="es-ES" sz="2400" spc="25" dirty="0">
              <a:solidFill>
                <a:srgbClr val="171514"/>
              </a:solidFill>
              <a:latin typeface="Microsoft Sans Serif"/>
              <a:cs typeface="Microsoft Sans Serif"/>
            </a:endParaRPr>
          </a:p>
          <a:p>
            <a:pPr marR="431165" algn="just"/>
            <a:endParaRPr lang="es-ES" sz="2400" spc="25" dirty="0" smtClean="0">
              <a:solidFill>
                <a:srgbClr val="171514"/>
              </a:solidFill>
              <a:latin typeface="Microsoft Sans Serif"/>
              <a:cs typeface="Microsoft Sans Serif"/>
            </a:endParaRPr>
          </a:p>
          <a:p>
            <a:pPr marR="431165" algn="just"/>
            <a:endParaRPr lang="es-ES" sz="2400" spc="25" dirty="0" smtClean="0">
              <a:solidFill>
                <a:srgbClr val="171514"/>
              </a:solidFill>
              <a:latin typeface="Microsoft Sans Serif"/>
              <a:cs typeface="Microsoft Sans Serif"/>
            </a:endParaRPr>
          </a:p>
          <a:p>
            <a:pPr marR="431165" algn="just"/>
            <a:endParaRPr lang="es-ES" sz="2400" spc="25" dirty="0">
              <a:solidFill>
                <a:srgbClr val="171514"/>
              </a:solidFill>
              <a:latin typeface="Microsoft Sans Serif"/>
              <a:cs typeface="Microsoft Sans Serif"/>
            </a:endParaRPr>
          </a:p>
          <a:p>
            <a:pPr marR="431165" algn="just"/>
            <a:endParaRPr lang="es-ES" sz="2400" spc="25" dirty="0" smtClean="0">
              <a:solidFill>
                <a:srgbClr val="171514"/>
              </a:solidFill>
              <a:latin typeface="Microsoft Sans Serif"/>
              <a:cs typeface="Microsoft Sans Serif"/>
            </a:endParaRPr>
          </a:p>
          <a:p>
            <a:pPr marR="431165" algn="just"/>
            <a:endParaRPr lang="es-ES" sz="2400" spc="25" dirty="0">
              <a:solidFill>
                <a:srgbClr val="171514"/>
              </a:solidFill>
              <a:latin typeface="Microsoft Sans Serif"/>
              <a:cs typeface="Microsoft Sans Serif"/>
            </a:endParaRPr>
          </a:p>
          <a:p>
            <a:pPr marR="124460" algn="just">
              <a:spcBef>
                <a:spcPts val="100"/>
              </a:spcBef>
            </a:pPr>
            <a:r>
              <a:rPr lang="es-ES" sz="2400" spc="-5" dirty="0" smtClean="0">
                <a:solidFill>
                  <a:srgbClr val="171514"/>
                </a:solidFill>
                <a:latin typeface="Microsoft Sans Serif"/>
                <a:cs typeface="Microsoft Sans Serif"/>
              </a:rPr>
              <a:t>(b) </a:t>
            </a:r>
            <a:r>
              <a:rPr lang="es-ES" sz="2400" spc="-35" dirty="0" smtClean="0">
                <a:solidFill>
                  <a:srgbClr val="171514"/>
                </a:solidFill>
                <a:latin typeface="Microsoft Sans Serif"/>
                <a:cs typeface="Microsoft Sans Serif"/>
              </a:rPr>
              <a:t>Si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material </a:t>
            </a:r>
            <a:r>
              <a:rPr lang="es-ES" sz="2400" spc="-5" dirty="0" smtClean="0">
                <a:solidFill>
                  <a:srgbClr val="171514"/>
                </a:solidFill>
                <a:latin typeface="Microsoft Sans Serif"/>
                <a:cs typeface="Microsoft Sans Serif"/>
              </a:rPr>
              <a:t>es </a:t>
            </a:r>
            <a:r>
              <a:rPr lang="es-ES" sz="2400" spc="25" dirty="0" smtClean="0">
                <a:solidFill>
                  <a:srgbClr val="171514"/>
                </a:solidFill>
                <a:latin typeface="Microsoft Sans Serif"/>
                <a:cs typeface="Microsoft Sans Serif"/>
              </a:rPr>
              <a:t>diferente, </a:t>
            </a:r>
            <a:r>
              <a:rPr lang="es-ES" sz="2400" spc="20" dirty="0" smtClean="0">
                <a:solidFill>
                  <a:srgbClr val="171514"/>
                </a:solidFill>
                <a:latin typeface="Microsoft Sans Serif"/>
                <a:cs typeface="Microsoft Sans Serif"/>
              </a:rPr>
              <a:t>entonces </a:t>
            </a:r>
            <a:r>
              <a:rPr lang="es-ES" sz="2400" spc="10" dirty="0" smtClean="0">
                <a:solidFill>
                  <a:srgbClr val="171514"/>
                </a:solidFill>
                <a:latin typeface="Microsoft Sans Serif"/>
                <a:cs typeface="Microsoft Sans Serif"/>
              </a:rPr>
              <a:t>la </a:t>
            </a:r>
            <a:r>
              <a:rPr lang="es-ES" sz="2400" spc="5" dirty="0" smtClean="0">
                <a:solidFill>
                  <a:srgbClr val="171514"/>
                </a:solidFill>
                <a:latin typeface="Microsoft Sans Serif"/>
                <a:cs typeface="Microsoft Sans Serif"/>
              </a:rPr>
              <a:t>sección </a:t>
            </a:r>
            <a:r>
              <a:rPr lang="es-ES" sz="2400" spc="20" dirty="0" smtClean="0">
                <a:solidFill>
                  <a:srgbClr val="171514"/>
                </a:solidFill>
                <a:latin typeface="Microsoft Sans Serif"/>
                <a:cs typeface="Microsoft Sans Serif"/>
              </a:rPr>
              <a:t>transversal del </a:t>
            </a:r>
            <a:r>
              <a:rPr lang="es-ES" sz="2400" spc="30" dirty="0" smtClean="0">
                <a:solidFill>
                  <a:srgbClr val="171514"/>
                </a:solidFill>
                <a:latin typeface="Microsoft Sans Serif"/>
                <a:cs typeface="Microsoft Sans Serif"/>
              </a:rPr>
              <a:t>conductor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elige </a:t>
            </a:r>
            <a:r>
              <a:rPr lang="es-ES" sz="2400" spc="25"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manera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resistencia</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 </a:t>
            </a:r>
            <a:r>
              <a:rPr lang="es-ES" sz="2400" spc="35" dirty="0" smtClean="0">
                <a:solidFill>
                  <a:srgbClr val="171514"/>
                </a:solidFill>
                <a:latin typeface="Microsoft Sans Serif"/>
                <a:cs typeface="Microsoft Sans Serif"/>
              </a:rPr>
              <a:t>mayor</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sección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transversal</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resultante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aplicación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tabla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anterior.</a:t>
            </a:r>
            <a:endParaRPr lang="es-ES" sz="2400" dirty="0" smtClean="0">
              <a:latin typeface="Microsoft Sans Serif"/>
              <a:cs typeface="Microsoft Sans Serif"/>
            </a:endParaRPr>
          </a:p>
          <a:p>
            <a:pPr algn="just">
              <a:spcBef>
                <a:spcPts val="25"/>
              </a:spcBef>
            </a:pPr>
            <a:endParaRPr lang="es-ES" sz="2400" dirty="0" smtClean="0">
              <a:latin typeface="Microsoft Sans Serif"/>
              <a:cs typeface="Microsoft Sans Serif"/>
            </a:endParaRPr>
          </a:p>
          <a:p>
            <a:pPr algn="just"/>
            <a:r>
              <a:rPr lang="es-ES" sz="2400" b="1" spc="5" dirty="0" smtClean="0">
                <a:solidFill>
                  <a:srgbClr val="171514"/>
                </a:solidFill>
                <a:latin typeface="Arial"/>
                <a:cs typeface="Arial"/>
              </a:rPr>
              <a:t>2.6.2</a:t>
            </a:r>
            <a:r>
              <a:rPr lang="es-ES" sz="2400" b="1" spc="-10" dirty="0" smtClean="0">
                <a:solidFill>
                  <a:srgbClr val="171514"/>
                </a:solidFill>
                <a:latin typeface="Arial"/>
                <a:cs typeface="Arial"/>
              </a:rPr>
              <a:t> </a:t>
            </a:r>
            <a:r>
              <a:rPr lang="es-ES" sz="2400" b="1" spc="25" dirty="0" smtClean="0">
                <a:solidFill>
                  <a:srgbClr val="171514"/>
                </a:solidFill>
                <a:latin typeface="Arial"/>
                <a:cs typeface="Arial"/>
              </a:rPr>
              <a:t>Tamaño</a:t>
            </a:r>
            <a:r>
              <a:rPr lang="es-ES" sz="2400" b="1" spc="-10" dirty="0" smtClean="0">
                <a:solidFill>
                  <a:srgbClr val="171514"/>
                </a:solidFill>
                <a:latin typeface="Arial"/>
                <a:cs typeface="Arial"/>
              </a:rPr>
              <a:t> </a:t>
            </a:r>
            <a:r>
              <a:rPr lang="es-ES" sz="2400" b="1" spc="20" dirty="0" smtClean="0">
                <a:solidFill>
                  <a:srgbClr val="171514"/>
                </a:solidFill>
                <a:latin typeface="Arial"/>
                <a:cs typeface="Arial"/>
              </a:rPr>
              <a:t>del</a:t>
            </a:r>
            <a:r>
              <a:rPr lang="es-ES" sz="2400" b="1" spc="-10" dirty="0" smtClean="0">
                <a:solidFill>
                  <a:srgbClr val="171514"/>
                </a:solidFill>
                <a:latin typeface="Arial"/>
                <a:cs typeface="Arial"/>
              </a:rPr>
              <a:t> </a:t>
            </a:r>
            <a:r>
              <a:rPr lang="es-ES" sz="2400" b="1" spc="15" dirty="0" smtClean="0">
                <a:solidFill>
                  <a:srgbClr val="171514"/>
                </a:solidFill>
                <a:latin typeface="Arial"/>
                <a:cs typeface="Arial"/>
              </a:rPr>
              <a:t>conductor</a:t>
            </a:r>
            <a:r>
              <a:rPr lang="es-ES" sz="2400" b="1" spc="-10" dirty="0" smtClean="0">
                <a:solidFill>
                  <a:srgbClr val="171514"/>
                </a:solidFill>
                <a:latin typeface="Arial"/>
                <a:cs typeface="Arial"/>
              </a:rPr>
              <a:t> </a:t>
            </a:r>
            <a:r>
              <a:rPr lang="es-ES" sz="2400" b="1" spc="10" dirty="0" smtClean="0">
                <a:solidFill>
                  <a:srgbClr val="171514"/>
                </a:solidFill>
                <a:latin typeface="Arial"/>
                <a:cs typeface="Arial"/>
              </a:rPr>
              <a:t>según</a:t>
            </a:r>
            <a:r>
              <a:rPr lang="es-ES" sz="2400" b="1" spc="-10" dirty="0" smtClean="0">
                <a:solidFill>
                  <a:srgbClr val="171514"/>
                </a:solidFill>
                <a:latin typeface="Arial"/>
                <a:cs typeface="Arial"/>
              </a:rPr>
              <a:t> </a:t>
            </a:r>
            <a:r>
              <a:rPr lang="es-ES" sz="2400" b="1" dirty="0" smtClean="0">
                <a:solidFill>
                  <a:srgbClr val="171514"/>
                </a:solidFill>
                <a:latin typeface="Arial"/>
                <a:cs typeface="Arial"/>
              </a:rPr>
              <a:t>las</a:t>
            </a:r>
            <a:r>
              <a:rPr lang="es-ES" sz="2400" b="1" spc="-10" dirty="0" smtClean="0">
                <a:solidFill>
                  <a:srgbClr val="171514"/>
                </a:solidFill>
                <a:latin typeface="Arial"/>
                <a:cs typeface="Arial"/>
              </a:rPr>
              <a:t> </a:t>
            </a:r>
            <a:r>
              <a:rPr lang="es-ES" sz="2400" b="1" spc="5" dirty="0" smtClean="0">
                <a:solidFill>
                  <a:srgbClr val="171514"/>
                </a:solidFill>
                <a:latin typeface="Arial"/>
                <a:cs typeface="Arial"/>
              </a:rPr>
              <a:t>especificaciones</a:t>
            </a:r>
            <a:r>
              <a:rPr lang="es-ES" sz="2400" b="1" spc="-5" dirty="0" smtClean="0">
                <a:solidFill>
                  <a:srgbClr val="171514"/>
                </a:solidFill>
                <a:latin typeface="Arial"/>
                <a:cs typeface="Arial"/>
              </a:rPr>
              <a:t> </a:t>
            </a:r>
            <a:r>
              <a:rPr lang="es-ES" sz="2400" b="1" spc="20" dirty="0" smtClean="0">
                <a:solidFill>
                  <a:srgbClr val="171514"/>
                </a:solidFill>
                <a:latin typeface="Arial"/>
                <a:cs typeface="Arial"/>
              </a:rPr>
              <a:t>de</a:t>
            </a:r>
            <a:r>
              <a:rPr lang="es-ES" sz="2400" b="1" spc="-10" dirty="0" smtClean="0">
                <a:solidFill>
                  <a:srgbClr val="171514"/>
                </a:solidFill>
                <a:latin typeface="Arial"/>
                <a:cs typeface="Arial"/>
              </a:rPr>
              <a:t> </a:t>
            </a:r>
            <a:r>
              <a:rPr lang="es-ES" sz="2400" b="1" spc="-55" dirty="0" smtClean="0">
                <a:solidFill>
                  <a:srgbClr val="171514"/>
                </a:solidFill>
                <a:latin typeface="Arial"/>
                <a:cs typeface="Arial"/>
              </a:rPr>
              <a:t>EE.</a:t>
            </a:r>
            <a:r>
              <a:rPr lang="es-ES" sz="2400" b="1" spc="-10" dirty="0" smtClean="0">
                <a:solidFill>
                  <a:srgbClr val="171514"/>
                </a:solidFill>
                <a:latin typeface="Arial"/>
                <a:cs typeface="Arial"/>
              </a:rPr>
              <a:t> </a:t>
            </a:r>
            <a:r>
              <a:rPr lang="es-ES" sz="2400" b="1" spc="15" dirty="0" smtClean="0">
                <a:solidFill>
                  <a:srgbClr val="171514"/>
                </a:solidFill>
                <a:latin typeface="Arial"/>
                <a:cs typeface="Arial"/>
              </a:rPr>
              <a:t>UU.</a:t>
            </a:r>
            <a:r>
              <a:rPr lang="es-ES" sz="2400" b="1" spc="-10" dirty="0" smtClean="0">
                <a:solidFill>
                  <a:srgbClr val="171514"/>
                </a:solidFill>
                <a:latin typeface="Arial"/>
                <a:cs typeface="Arial"/>
              </a:rPr>
              <a:t> </a:t>
            </a:r>
            <a:r>
              <a:rPr lang="es-ES" sz="2400" b="1" spc="-5" dirty="0" smtClean="0">
                <a:solidFill>
                  <a:srgbClr val="171514"/>
                </a:solidFill>
                <a:latin typeface="Arial"/>
                <a:cs typeface="Arial"/>
              </a:rPr>
              <a:t>(NFPA-70)</a:t>
            </a:r>
          </a:p>
          <a:p>
            <a:pPr algn="just"/>
            <a:endParaRPr lang="es-ES" sz="2400" dirty="0" smtClean="0">
              <a:latin typeface="Arial"/>
              <a:cs typeface="Arial"/>
            </a:endParaRPr>
          </a:p>
          <a:p>
            <a:pPr marR="5080" algn="just">
              <a:spcBef>
                <a:spcPts val="210"/>
              </a:spcBef>
            </a:pPr>
            <a:r>
              <a:rPr lang="es-ES" sz="2400" spc="10" dirty="0" smtClean="0">
                <a:solidFill>
                  <a:srgbClr val="171514"/>
                </a:solidFill>
                <a:latin typeface="Microsoft Sans Serif"/>
                <a:cs typeface="Microsoft Sans Serif"/>
              </a:rPr>
              <a:t>Según </a:t>
            </a:r>
            <a:r>
              <a:rPr lang="es-ES" sz="2400" spc="15"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Código </a:t>
            </a:r>
            <a:r>
              <a:rPr lang="es-ES" sz="2400" spc="10" dirty="0" smtClean="0">
                <a:solidFill>
                  <a:srgbClr val="171514"/>
                </a:solidFill>
                <a:latin typeface="Microsoft Sans Serif"/>
                <a:cs typeface="Microsoft Sans Serif"/>
              </a:rPr>
              <a:t>Eléctrico </a:t>
            </a:r>
            <a:r>
              <a:rPr lang="es-ES" sz="2400" spc="15" dirty="0" smtClean="0">
                <a:solidFill>
                  <a:srgbClr val="171514"/>
                </a:solidFill>
                <a:latin typeface="Microsoft Sans Serif"/>
                <a:cs typeface="Microsoft Sans Serif"/>
              </a:rPr>
              <a:t>Nacional, el área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sección </a:t>
            </a:r>
            <a:r>
              <a:rPr lang="es-ES" sz="2400" spc="20" dirty="0" smtClean="0">
                <a:solidFill>
                  <a:srgbClr val="171514"/>
                </a:solidFill>
                <a:latin typeface="Microsoft Sans Serif"/>
                <a:cs typeface="Microsoft Sans Serif"/>
              </a:rPr>
              <a:t>transversal </a:t>
            </a:r>
            <a:r>
              <a:rPr lang="es-ES" sz="2400" spc="25" dirty="0" smtClean="0">
                <a:solidFill>
                  <a:srgbClr val="171514"/>
                </a:solidFill>
                <a:latin typeface="Microsoft Sans Serif"/>
                <a:cs typeface="Microsoft Sans Serif"/>
              </a:rPr>
              <a:t>del </a:t>
            </a:r>
            <a:r>
              <a:rPr lang="es-ES" sz="2400" spc="-70" dirty="0" smtClean="0">
                <a:solidFill>
                  <a:srgbClr val="171514"/>
                </a:solidFill>
                <a:latin typeface="Microsoft Sans Serif"/>
                <a:cs typeface="Microsoft Sans Serif"/>
              </a:rPr>
              <a:t>EGC </a:t>
            </a:r>
            <a:r>
              <a:rPr lang="es-ES" sz="2400" spc="15" dirty="0" smtClean="0">
                <a:solidFill>
                  <a:srgbClr val="171514"/>
                </a:solidFill>
                <a:latin typeface="Microsoft Sans Serif"/>
                <a:cs typeface="Microsoft Sans Serif"/>
              </a:rPr>
              <a:t>está </a:t>
            </a:r>
            <a:r>
              <a:rPr lang="es-ES" sz="2400" spc="35" dirty="0" smtClean="0">
                <a:solidFill>
                  <a:srgbClr val="171514"/>
                </a:solidFill>
                <a:latin typeface="Microsoft Sans Serif"/>
                <a:cs typeface="Microsoft Sans Serif"/>
              </a:rPr>
              <a:t>determinada </a:t>
            </a:r>
            <a:r>
              <a:rPr lang="es-ES" sz="2400" spc="50" dirty="0" smtClean="0">
                <a:solidFill>
                  <a:srgbClr val="171514"/>
                </a:solidFill>
                <a:latin typeface="Microsoft Sans Serif"/>
                <a:cs typeface="Microsoft Sans Serif"/>
              </a:rPr>
              <a:t>por </a:t>
            </a:r>
            <a:r>
              <a:rPr lang="es-ES" sz="2400" spc="15"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amperaje </a:t>
            </a:r>
            <a:r>
              <a:rPr lang="es-ES" sz="2400" spc="35" dirty="0" smtClean="0">
                <a:solidFill>
                  <a:srgbClr val="171514"/>
                </a:solidFill>
                <a:latin typeface="Microsoft Sans Serif"/>
                <a:cs typeface="Microsoft Sans Serif"/>
              </a:rPr>
              <a:t>nominal </a:t>
            </a:r>
            <a:r>
              <a:rPr lang="es-ES" sz="2400" spc="25" dirty="0" smtClean="0">
                <a:solidFill>
                  <a:srgbClr val="171514"/>
                </a:solidFill>
                <a:latin typeface="Microsoft Sans Serif"/>
                <a:cs typeface="Microsoft Sans Serif"/>
              </a:rPr>
              <a:t>del dispositivo de </a:t>
            </a:r>
            <a:r>
              <a:rPr lang="es-ES" sz="2400" spc="30" dirty="0" smtClean="0">
                <a:solidFill>
                  <a:srgbClr val="171514"/>
                </a:solidFill>
                <a:latin typeface="Microsoft Sans Serif"/>
                <a:cs typeface="Microsoft Sans Serif"/>
              </a:rPr>
              <a:t>protección </a:t>
            </a:r>
            <a:r>
              <a:rPr lang="es-ES" sz="2400" spc="20" dirty="0" smtClean="0">
                <a:solidFill>
                  <a:srgbClr val="171514"/>
                </a:solidFill>
                <a:latin typeface="Microsoft Sans Serif"/>
                <a:cs typeface="Microsoft Sans Serif"/>
              </a:rPr>
              <a:t>(fusible </a:t>
            </a:r>
            <a:r>
              <a:rPr lang="es-ES" sz="2400" spc="35" dirty="0" smtClean="0">
                <a:solidFill>
                  <a:srgbClr val="171514"/>
                </a:solidFill>
                <a:latin typeface="Microsoft Sans Serif"/>
                <a:cs typeface="Microsoft Sans Serif"/>
              </a:rPr>
              <a:t>o </a:t>
            </a:r>
            <a:r>
              <a:rPr lang="es-ES" sz="2400" spc="30" dirty="0" smtClean="0">
                <a:solidFill>
                  <a:srgbClr val="171514"/>
                </a:solidFill>
                <a:latin typeface="Microsoft Sans Serif"/>
                <a:cs typeface="Microsoft Sans Serif"/>
              </a:rPr>
              <a:t>interruptor) </a:t>
            </a:r>
            <a:r>
              <a:rPr lang="es-ES" sz="2400" spc="25" dirty="0" smtClean="0">
                <a:solidFill>
                  <a:srgbClr val="171514"/>
                </a:solidFill>
                <a:latin typeface="Microsoft Sans Serif"/>
                <a:cs typeface="Microsoft Sans Serif"/>
              </a:rPr>
              <a:t>instalado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circuito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alimenta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equipo.</a:t>
            </a:r>
            <a:r>
              <a:rPr lang="es-ES" sz="2400" dirty="0" smtClean="0">
                <a:solidFill>
                  <a:srgbClr val="171514"/>
                </a:solidFill>
                <a:latin typeface="Microsoft Sans Serif"/>
                <a:cs typeface="Microsoft Sans Serif"/>
              </a:rPr>
              <a:t> </a:t>
            </a:r>
          </a:p>
        </p:txBody>
      </p:sp>
      <p:pic>
        <p:nvPicPr>
          <p:cNvPr id="17" name="Imagen 16"/>
          <p:cNvPicPr>
            <a:picLocks noChangeAspect="1"/>
          </p:cNvPicPr>
          <p:nvPr/>
        </p:nvPicPr>
        <p:blipFill>
          <a:blip r:embed="rId2"/>
          <a:stretch>
            <a:fillRect/>
          </a:stretch>
        </p:blipFill>
        <p:spPr>
          <a:xfrm>
            <a:off x="5356225" y="2155825"/>
            <a:ext cx="4343400" cy="2209800"/>
          </a:xfrm>
          <a:prstGeom prst="rect">
            <a:avLst/>
          </a:prstGeom>
        </p:spPr>
      </p:pic>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object 13"/>
          <p:cNvSpPr txBox="1"/>
          <p:nvPr/>
        </p:nvSpPr>
        <p:spPr>
          <a:xfrm>
            <a:off x="327025" y="327025"/>
            <a:ext cx="6705600" cy="5044586"/>
          </a:xfrm>
          <a:prstGeom prst="rect">
            <a:avLst/>
          </a:prstGeom>
        </p:spPr>
        <p:txBody>
          <a:bodyPr vert="horz" wrap="square" lIns="0" tIns="12700" rIns="0" bIns="0" rtlCol="0">
            <a:spAutoFit/>
          </a:bodyPr>
          <a:lstStyle/>
          <a:p>
            <a:pPr marR="5080" algn="just">
              <a:spcBef>
                <a:spcPts val="210"/>
              </a:spcBef>
            </a:pPr>
            <a:r>
              <a:rPr lang="es-ES" sz="2400" spc="-15"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Tabla 5.6</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relación</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entre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tamaño </a:t>
            </a:r>
            <a:r>
              <a:rPr lang="es-ES" sz="2400" spc="25" dirty="0" smtClean="0">
                <a:solidFill>
                  <a:srgbClr val="171514"/>
                </a:solidFill>
                <a:latin typeface="Microsoft Sans Serif"/>
                <a:cs typeface="Microsoft Sans Serif"/>
              </a:rPr>
              <a:t>del </a:t>
            </a:r>
            <a:r>
              <a:rPr lang="es-ES" sz="2400" spc="35" dirty="0" smtClean="0">
                <a:solidFill>
                  <a:srgbClr val="171514"/>
                </a:solidFill>
                <a:latin typeface="Microsoft Sans Serif"/>
                <a:cs typeface="Microsoft Sans Serif"/>
              </a:rPr>
              <a:t>conductor </a:t>
            </a:r>
            <a:r>
              <a:rPr lang="es-ES" sz="2400" spc="25" dirty="0" smtClean="0">
                <a:solidFill>
                  <a:srgbClr val="171514"/>
                </a:solidFill>
                <a:latin typeface="Microsoft Sans Serif"/>
                <a:cs typeface="Microsoft Sans Serif"/>
              </a:rPr>
              <a:t>de puesta </a:t>
            </a:r>
            <a:r>
              <a:rPr lang="es-ES" sz="2400"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tierra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corriente </a:t>
            </a:r>
            <a:r>
              <a:rPr lang="es-ES" sz="2400" spc="35" dirty="0" smtClean="0">
                <a:solidFill>
                  <a:srgbClr val="171514"/>
                </a:solidFill>
                <a:latin typeface="Microsoft Sans Serif"/>
                <a:cs typeface="Microsoft Sans Serif"/>
              </a:rPr>
              <a:t>nominal </a:t>
            </a:r>
            <a:r>
              <a:rPr lang="es-ES" sz="2400" spc="25" dirty="0" smtClean="0">
                <a:solidFill>
                  <a:srgbClr val="171514"/>
                </a:solidFill>
                <a:latin typeface="Microsoft Sans Serif"/>
                <a:cs typeface="Microsoft Sans Serif"/>
              </a:rPr>
              <a:t>del dispositivo de protección. </a:t>
            </a:r>
          </a:p>
          <a:p>
            <a:pPr marR="5080" algn="just">
              <a:spcBef>
                <a:spcPts val="210"/>
              </a:spcBef>
            </a:pPr>
            <a:endParaRPr lang="es-ES" sz="2400" spc="25" dirty="0">
              <a:solidFill>
                <a:srgbClr val="171514"/>
              </a:solidFill>
              <a:latin typeface="Microsoft Sans Serif"/>
              <a:cs typeface="Microsoft Sans Serif"/>
            </a:endParaRPr>
          </a:p>
          <a:p>
            <a:pPr marR="5080" algn="just">
              <a:spcBef>
                <a:spcPts val="210"/>
              </a:spcBef>
            </a:pPr>
            <a:r>
              <a:rPr lang="es-ES" sz="2400" spc="-15" dirty="0" smtClean="0">
                <a:solidFill>
                  <a:srgbClr val="171514"/>
                </a:solidFill>
                <a:latin typeface="Microsoft Sans Serif"/>
                <a:cs typeface="Microsoft Sans Serif"/>
              </a:rPr>
              <a:t>La </a:t>
            </a:r>
            <a:r>
              <a:rPr lang="es-ES" sz="2400" spc="40" dirty="0" smtClean="0">
                <a:solidFill>
                  <a:srgbClr val="171514"/>
                </a:solidFill>
                <a:latin typeface="Microsoft Sans Serif"/>
                <a:cs typeface="Microsoft Sans Serif"/>
              </a:rPr>
              <a:t>figura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5.16</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muestra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tamaños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diferentes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según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esta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tabla.</a:t>
            </a:r>
          </a:p>
          <a:p>
            <a:pPr marR="5080" algn="just">
              <a:spcBef>
                <a:spcPts val="210"/>
              </a:spcBef>
            </a:pPr>
            <a:endParaRPr lang="es-ES" sz="2400" dirty="0" smtClean="0">
              <a:latin typeface="Microsoft Sans Serif"/>
              <a:cs typeface="Microsoft Sans Serif"/>
            </a:endParaRPr>
          </a:p>
          <a:p>
            <a:pPr marR="203835" algn="just"/>
            <a:r>
              <a:rPr lang="es-ES" sz="2400" spc="15" dirty="0" smtClean="0">
                <a:solidFill>
                  <a:srgbClr val="171514"/>
                </a:solidFill>
                <a:latin typeface="Microsoft Sans Serif"/>
                <a:cs typeface="Microsoft Sans Serif"/>
              </a:rPr>
              <a:t>Cuando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hay</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más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circuito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mismo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puede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usar</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solo</a:t>
            </a:r>
            <a:r>
              <a:rPr lang="es-ES" sz="2400" dirty="0" smtClean="0">
                <a:solidFill>
                  <a:srgbClr val="171514"/>
                </a:solidFill>
                <a:latin typeface="Microsoft Sans Serif"/>
                <a:cs typeface="Microsoft Sans Serif"/>
              </a:rPr>
              <a:t> </a:t>
            </a:r>
            <a:r>
              <a:rPr lang="es-ES" sz="2400" spc="-70" dirty="0" smtClean="0">
                <a:solidFill>
                  <a:srgbClr val="171514"/>
                </a:solidFill>
                <a:latin typeface="Microsoft Sans Serif"/>
                <a:cs typeface="Microsoft Sans Serif"/>
              </a:rPr>
              <a:t>EGC </a:t>
            </a:r>
            <a:r>
              <a:rPr lang="es-ES" sz="2400" spc="10" dirty="0" smtClean="0">
                <a:solidFill>
                  <a:srgbClr val="171514"/>
                </a:solidFill>
                <a:latin typeface="Microsoft Sans Serif"/>
                <a:cs typeface="Microsoft Sans Serif"/>
              </a:rPr>
              <a:t>(Figura</a:t>
            </a:r>
            <a:r>
              <a:rPr lang="es-ES" sz="2400" dirty="0" smtClean="0">
                <a:solidFill>
                  <a:srgbClr val="171514"/>
                </a:solidFill>
                <a:latin typeface="Microsoft Sans Serif"/>
                <a:cs typeface="Microsoft Sans Serif"/>
              </a:rPr>
              <a:t> 5.17)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elegir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tamaño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acuerdo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corriente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nominal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mayor</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dispositivos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protección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asociados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conductores</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dentro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a:t>
            </a:r>
            <a:endParaRPr lang="es-ES" sz="2400" dirty="0" smtClean="0">
              <a:latin typeface="Microsoft Sans Serif"/>
              <a:cs typeface="Microsoft Sans Serif"/>
            </a:endParaRPr>
          </a:p>
          <a:p>
            <a:pPr marL="317500" marR="431165" indent="-203835">
              <a:lnSpc>
                <a:spcPct val="133300"/>
              </a:lnSpc>
            </a:pPr>
            <a:endParaRPr sz="75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7870825" y="327025"/>
            <a:ext cx="6477000" cy="7924800"/>
          </a:xfrm>
          <a:prstGeom prst="rect">
            <a:avLst/>
          </a:prstGeom>
        </p:spPr>
      </p:pic>
    </p:spTree>
    <p:extLst>
      <p:ext uri="{BB962C8B-B14F-4D97-AF65-F5344CB8AC3E}">
        <p14:creationId xmlns:p14="http://schemas.microsoft.com/office/powerpoint/2010/main" val="265029741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6" name="object 126"/>
          <p:cNvSpPr txBox="1"/>
          <p:nvPr/>
        </p:nvSpPr>
        <p:spPr>
          <a:xfrm>
            <a:off x="1241425" y="5009790"/>
            <a:ext cx="4724400" cy="628377"/>
          </a:xfrm>
          <a:prstGeom prst="rect">
            <a:avLst/>
          </a:prstGeom>
        </p:spPr>
        <p:txBody>
          <a:bodyPr vert="horz" wrap="square" lIns="0" tIns="12700" rIns="0" bIns="0" rtlCol="0">
            <a:spAutoFit/>
          </a:bodyPr>
          <a:lstStyle/>
          <a:p>
            <a:pPr marL="12700" algn="ctr">
              <a:spcBef>
                <a:spcPts val="100"/>
              </a:spcBef>
              <a:tabLst>
                <a:tab pos="764540" algn="l"/>
              </a:tabLst>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10" dirty="0">
                <a:solidFill>
                  <a:srgbClr val="171514"/>
                </a:solidFill>
                <a:latin typeface="Arial"/>
                <a:cs typeface="Arial"/>
              </a:rPr>
              <a:t>5.16</a:t>
            </a:r>
            <a:r>
              <a:rPr sz="2000" b="1" dirty="0">
                <a:solidFill>
                  <a:srgbClr val="171514"/>
                </a:solidFill>
                <a:latin typeface="Arial"/>
                <a:cs typeface="Arial"/>
              </a:rPr>
              <a:t>	</a:t>
            </a:r>
            <a:r>
              <a:rPr sz="2000" spc="20" dirty="0">
                <a:solidFill>
                  <a:srgbClr val="171514"/>
                </a:solidFill>
                <a:latin typeface="Microsoft Sans Serif"/>
                <a:cs typeface="Microsoft Sans Serif"/>
              </a:rPr>
              <a:t>Tamaño</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70" dirty="0">
                <a:solidFill>
                  <a:srgbClr val="171514"/>
                </a:solidFill>
                <a:latin typeface="Microsoft Sans Serif"/>
                <a:cs typeface="Microsoft Sans Serif"/>
              </a:rPr>
              <a:t>EGC</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según</a:t>
            </a:r>
            <a:r>
              <a:rPr sz="2000" spc="-5" dirty="0">
                <a:solidFill>
                  <a:srgbClr val="171514"/>
                </a:solidFill>
                <a:latin typeface="Microsoft Sans Serif"/>
                <a:cs typeface="Microsoft Sans Serif"/>
              </a:rPr>
              <a:t> </a:t>
            </a:r>
            <a:r>
              <a:rPr sz="2000" spc="5" dirty="0">
                <a:solidFill>
                  <a:srgbClr val="171514"/>
                </a:solidFill>
                <a:latin typeface="Microsoft Sans Serif"/>
                <a:cs typeface="Microsoft Sans Serif"/>
              </a:rPr>
              <a:t>Tabla</a:t>
            </a:r>
            <a:r>
              <a:rPr sz="2000" spc="-5" dirty="0">
                <a:solidFill>
                  <a:srgbClr val="171514"/>
                </a:solidFill>
                <a:latin typeface="Microsoft Sans Serif"/>
                <a:cs typeface="Microsoft Sans Serif"/>
              </a:rPr>
              <a:t> </a:t>
            </a:r>
            <a:r>
              <a:rPr sz="2000" dirty="0">
                <a:solidFill>
                  <a:srgbClr val="171514"/>
                </a:solidFill>
                <a:latin typeface="Microsoft Sans Serif"/>
                <a:cs typeface="Microsoft Sans Serif"/>
              </a:rPr>
              <a:t>5.6</a:t>
            </a:r>
            <a:r>
              <a:rPr sz="800" dirty="0">
                <a:solidFill>
                  <a:srgbClr val="171514"/>
                </a:solidFill>
                <a:latin typeface="Microsoft Sans Serif"/>
                <a:cs typeface="Microsoft Sans Serif"/>
              </a:rPr>
              <a:t>.</a:t>
            </a:r>
            <a:endParaRPr sz="800" dirty="0">
              <a:latin typeface="Microsoft Sans Serif"/>
              <a:cs typeface="Microsoft Sans Serif"/>
            </a:endParaRPr>
          </a:p>
        </p:txBody>
      </p:sp>
      <p:sp>
        <p:nvSpPr>
          <p:cNvPr id="134" name="object 134"/>
          <p:cNvSpPr txBox="1"/>
          <p:nvPr/>
        </p:nvSpPr>
        <p:spPr>
          <a:xfrm>
            <a:off x="8709025" y="7185025"/>
            <a:ext cx="5934075" cy="989373"/>
          </a:xfrm>
          <a:prstGeom prst="rect">
            <a:avLst/>
          </a:prstGeom>
        </p:spPr>
        <p:txBody>
          <a:bodyPr vert="horz" wrap="square" lIns="0" tIns="65405" rIns="0" bIns="0" rtlCol="0">
            <a:spAutoFit/>
          </a:bodyPr>
          <a:lstStyle/>
          <a:p>
            <a:pPr algn="ctr">
              <a:spcBef>
                <a:spcPts val="515"/>
              </a:spcBef>
              <a:tabLst>
                <a:tab pos="3586479" algn="l"/>
              </a:tabLst>
            </a:pPr>
            <a:r>
              <a:rPr sz="2000" dirty="0">
                <a:solidFill>
                  <a:srgbClr val="171514"/>
                </a:solidFill>
                <a:latin typeface="Times New Roman"/>
                <a:cs typeface="Times New Roman"/>
              </a:rPr>
              <a:t> </a:t>
            </a:r>
            <a:r>
              <a:rPr sz="2000" b="1" spc="-10" dirty="0" smtClean="0">
                <a:solidFill>
                  <a:srgbClr val="171514"/>
                </a:solidFill>
                <a:latin typeface="Arial"/>
                <a:cs typeface="Arial"/>
              </a:rPr>
              <a:t>FIGURA </a:t>
            </a:r>
            <a:r>
              <a:rPr sz="2000" b="1" spc="5" dirty="0" smtClean="0">
                <a:solidFill>
                  <a:srgbClr val="171514"/>
                </a:solidFill>
                <a:latin typeface="Arial"/>
                <a:cs typeface="Arial"/>
              </a:rPr>
              <a:t>5.17</a:t>
            </a:r>
            <a:r>
              <a:rPr lang="es-ES" sz="2000" b="1" spc="5" dirty="0" smtClean="0">
                <a:solidFill>
                  <a:srgbClr val="171514"/>
                </a:solidFill>
                <a:latin typeface="Arial"/>
                <a:cs typeface="Arial"/>
              </a:rPr>
              <a:t> </a:t>
            </a:r>
            <a:r>
              <a:rPr sz="2000" spc="5" dirty="0" err="1" smtClean="0">
                <a:solidFill>
                  <a:srgbClr val="171514"/>
                </a:solidFill>
                <a:latin typeface="Microsoft Sans Serif"/>
                <a:cs typeface="Microsoft Sans Serif"/>
              </a:rPr>
              <a:t>Varios</a:t>
            </a:r>
            <a:r>
              <a:rPr sz="2000" spc="5"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conductores</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circuito</a:t>
            </a:r>
            <a:r>
              <a:rPr sz="2000" spc="5" dirty="0">
                <a:solidFill>
                  <a:srgbClr val="171514"/>
                </a:solidFill>
                <a:latin typeface="Microsoft Sans Serif"/>
                <a:cs typeface="Microsoft Sans Serif"/>
              </a:rPr>
              <a:t> y </a:t>
            </a:r>
            <a:r>
              <a:rPr sz="2000" spc="30" dirty="0">
                <a:solidFill>
                  <a:srgbClr val="171514"/>
                </a:solidFill>
                <a:latin typeface="Microsoft Sans Serif"/>
                <a:cs typeface="Microsoft Sans Serif"/>
              </a:rPr>
              <a:t>conductor</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protección</a:t>
            </a:r>
            <a:r>
              <a:rPr sz="2000" spc="5" dirty="0">
                <a:solidFill>
                  <a:srgbClr val="171514"/>
                </a:solidFill>
                <a:latin typeface="Microsoft Sans Serif"/>
                <a:cs typeface="Microsoft Sans Serif"/>
              </a:rPr>
              <a:t> </a:t>
            </a:r>
            <a:r>
              <a:rPr sz="2000" spc="35" dirty="0">
                <a:solidFill>
                  <a:srgbClr val="171514"/>
                </a:solidFill>
                <a:latin typeface="Microsoft Sans Serif"/>
                <a:cs typeface="Microsoft Sans Serif"/>
              </a:rPr>
              <a:t>común</a:t>
            </a:r>
            <a:r>
              <a:rPr sz="2000" dirty="0">
                <a:solidFill>
                  <a:srgbClr val="171514"/>
                </a:solidFill>
                <a:latin typeface="Microsoft Sans Serif"/>
                <a:cs typeface="Microsoft Sans Serif"/>
              </a:rPr>
              <a:t> </a:t>
            </a:r>
            <a:r>
              <a:rPr sz="2000" spc="35" dirty="0">
                <a:solidFill>
                  <a:srgbClr val="171514"/>
                </a:solidFill>
                <a:latin typeface="Microsoft Sans Serif"/>
                <a:cs typeface="Microsoft Sans Serif"/>
              </a:rPr>
              <a:t>dentro</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40" dirty="0">
                <a:solidFill>
                  <a:srgbClr val="171514"/>
                </a:solidFill>
                <a:latin typeface="Microsoft Sans Serif"/>
                <a:cs typeface="Microsoft Sans Serif"/>
              </a:rPr>
              <a:t>un</a:t>
            </a:r>
            <a:r>
              <a:rPr sz="2000" dirty="0">
                <a:solidFill>
                  <a:srgbClr val="171514"/>
                </a:solidFill>
                <a:latin typeface="Microsoft Sans Serif"/>
                <a:cs typeface="Microsoft Sans Serif"/>
              </a:rPr>
              <a:t> </a:t>
            </a:r>
            <a:r>
              <a:rPr sz="2000" spc="35" dirty="0" err="1" smtClean="0">
                <a:solidFill>
                  <a:srgbClr val="171514"/>
                </a:solidFill>
                <a:latin typeface="Microsoft Sans Serif"/>
                <a:cs typeface="Microsoft Sans Serif"/>
              </a:rPr>
              <a:t>mismo</a:t>
            </a:r>
            <a:r>
              <a:rPr lang="es-ES" sz="2000" spc="35" dirty="0" smtClean="0">
                <a:solidFill>
                  <a:srgbClr val="171514"/>
                </a:solidFill>
                <a:latin typeface="Microsoft Sans Serif"/>
                <a:cs typeface="Microsoft Sans Serif"/>
              </a:rPr>
              <a:t> </a:t>
            </a:r>
            <a:r>
              <a:rPr sz="2000" spc="20" dirty="0" err="1" smtClean="0">
                <a:solidFill>
                  <a:srgbClr val="171514"/>
                </a:solidFill>
                <a:latin typeface="Microsoft Sans Serif"/>
                <a:cs typeface="Microsoft Sans Serif"/>
              </a:rPr>
              <a:t>conducto</a:t>
            </a:r>
            <a:r>
              <a:rPr sz="2000" spc="20" dirty="0">
                <a:solidFill>
                  <a:srgbClr val="171514"/>
                </a:solidFill>
                <a:latin typeface="Microsoft Sans Serif"/>
                <a:cs typeface="Microsoft Sans Serif"/>
              </a:rPr>
              <a:t>.</a:t>
            </a:r>
            <a:endParaRPr sz="2000" dirty="0">
              <a:latin typeface="Microsoft Sans Serif"/>
              <a:cs typeface="Microsoft Sans Serif"/>
            </a:endParaRPr>
          </a:p>
        </p:txBody>
      </p:sp>
      <p:pic>
        <p:nvPicPr>
          <p:cNvPr id="139" name="Imagen 138"/>
          <p:cNvPicPr>
            <a:picLocks noChangeAspect="1"/>
          </p:cNvPicPr>
          <p:nvPr/>
        </p:nvPicPr>
        <p:blipFill>
          <a:blip r:embed="rId2"/>
          <a:stretch>
            <a:fillRect/>
          </a:stretch>
        </p:blipFill>
        <p:spPr>
          <a:xfrm>
            <a:off x="403225" y="479425"/>
            <a:ext cx="7620000" cy="4350508"/>
          </a:xfrm>
          <a:prstGeom prst="rect">
            <a:avLst/>
          </a:prstGeom>
        </p:spPr>
      </p:pic>
      <p:pic>
        <p:nvPicPr>
          <p:cNvPr id="140" name="Imagen 139"/>
          <p:cNvPicPr>
            <a:picLocks noChangeAspect="1"/>
          </p:cNvPicPr>
          <p:nvPr/>
        </p:nvPicPr>
        <p:blipFill>
          <a:blip r:embed="rId3"/>
          <a:stretch>
            <a:fillRect/>
          </a:stretch>
        </p:blipFill>
        <p:spPr>
          <a:xfrm>
            <a:off x="8251825" y="4060825"/>
            <a:ext cx="6391275" cy="3060943"/>
          </a:xfrm>
          <a:prstGeom prst="rect">
            <a:avLst/>
          </a:prstGeom>
        </p:spPr>
      </p:pic>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50825" y="403225"/>
            <a:ext cx="14478000" cy="7771358"/>
          </a:xfrm>
          <a:prstGeom prst="rect">
            <a:avLst/>
          </a:prstGeom>
        </p:spPr>
        <p:txBody>
          <a:bodyPr vert="horz" wrap="square" lIns="0" tIns="12700" rIns="0" bIns="0" rtlCol="0">
            <a:spAutoFit/>
          </a:bodyPr>
          <a:lstStyle/>
          <a:p>
            <a:pPr marL="12700" algn="just">
              <a:spcBef>
                <a:spcPts val="100"/>
              </a:spcBef>
            </a:pPr>
            <a:r>
              <a:rPr sz="2400" b="1" spc="5" dirty="0" smtClean="0">
                <a:solidFill>
                  <a:srgbClr val="171514"/>
                </a:solidFill>
                <a:latin typeface="Arial"/>
                <a:cs typeface="Arial"/>
              </a:rPr>
              <a:t>2.6.3</a:t>
            </a:r>
            <a:r>
              <a:rPr sz="2400" b="1" spc="-15" dirty="0" smtClean="0">
                <a:solidFill>
                  <a:srgbClr val="171514"/>
                </a:solidFill>
                <a:latin typeface="Arial"/>
                <a:cs typeface="Arial"/>
              </a:rPr>
              <a:t> </a:t>
            </a:r>
            <a:r>
              <a:rPr sz="2400" b="1" spc="5" dirty="0">
                <a:solidFill>
                  <a:srgbClr val="171514"/>
                </a:solidFill>
                <a:latin typeface="Arial"/>
                <a:cs typeface="Arial"/>
              </a:rPr>
              <a:t>Bandejas</a:t>
            </a:r>
            <a:r>
              <a:rPr sz="2400" b="1" spc="-10" dirty="0">
                <a:solidFill>
                  <a:srgbClr val="171514"/>
                </a:solidFill>
                <a:latin typeface="Arial"/>
                <a:cs typeface="Arial"/>
              </a:rPr>
              <a:t> </a:t>
            </a:r>
            <a:r>
              <a:rPr sz="2400" b="1" spc="15" dirty="0">
                <a:solidFill>
                  <a:srgbClr val="171514"/>
                </a:solidFill>
                <a:latin typeface="Arial"/>
                <a:cs typeface="Arial"/>
              </a:rPr>
              <a:t>portacables</a:t>
            </a:r>
            <a:r>
              <a:rPr sz="2400" b="1" spc="-10" dirty="0">
                <a:solidFill>
                  <a:srgbClr val="171514"/>
                </a:solidFill>
                <a:latin typeface="Arial"/>
                <a:cs typeface="Arial"/>
              </a:rPr>
              <a:t> </a:t>
            </a:r>
            <a:r>
              <a:rPr sz="2400" b="1" spc="15" dirty="0">
                <a:solidFill>
                  <a:srgbClr val="171514"/>
                </a:solidFill>
                <a:latin typeface="Arial"/>
                <a:cs typeface="Arial"/>
              </a:rPr>
              <a:t>metálicas</a:t>
            </a:r>
            <a:r>
              <a:rPr sz="2400" b="1" spc="-15" dirty="0">
                <a:solidFill>
                  <a:srgbClr val="171514"/>
                </a:solidFill>
                <a:latin typeface="Arial"/>
                <a:cs typeface="Arial"/>
              </a:rPr>
              <a:t> </a:t>
            </a:r>
            <a:r>
              <a:rPr sz="2400" b="1" spc="10" dirty="0">
                <a:solidFill>
                  <a:srgbClr val="171514"/>
                </a:solidFill>
                <a:latin typeface="Arial"/>
                <a:cs typeface="Arial"/>
              </a:rPr>
              <a:t>como</a:t>
            </a:r>
            <a:r>
              <a:rPr sz="2400" b="1" spc="-10" dirty="0">
                <a:solidFill>
                  <a:srgbClr val="171514"/>
                </a:solidFill>
                <a:latin typeface="Arial"/>
                <a:cs typeface="Arial"/>
              </a:rPr>
              <a:t> </a:t>
            </a:r>
            <a:r>
              <a:rPr sz="2400" b="1" spc="10" dirty="0">
                <a:solidFill>
                  <a:srgbClr val="171514"/>
                </a:solidFill>
                <a:latin typeface="Arial"/>
                <a:cs typeface="Arial"/>
              </a:rPr>
              <a:t>conductores</a:t>
            </a:r>
            <a:r>
              <a:rPr sz="2400" b="1" spc="-10" dirty="0">
                <a:solidFill>
                  <a:srgbClr val="171514"/>
                </a:solidFill>
                <a:latin typeface="Arial"/>
                <a:cs typeface="Arial"/>
              </a:rPr>
              <a:t> </a:t>
            </a:r>
            <a:r>
              <a:rPr sz="2400" b="1" spc="15" dirty="0">
                <a:solidFill>
                  <a:srgbClr val="171514"/>
                </a:solidFill>
                <a:latin typeface="Arial"/>
                <a:cs typeface="Arial"/>
              </a:rPr>
              <a:t>de</a:t>
            </a:r>
            <a:r>
              <a:rPr sz="2400" b="1" spc="-10" dirty="0">
                <a:solidFill>
                  <a:srgbClr val="171514"/>
                </a:solidFill>
                <a:latin typeface="Arial"/>
                <a:cs typeface="Arial"/>
              </a:rPr>
              <a:t> </a:t>
            </a:r>
            <a:r>
              <a:rPr sz="2400" b="1" spc="15" dirty="0">
                <a:solidFill>
                  <a:srgbClr val="171514"/>
                </a:solidFill>
                <a:latin typeface="Arial"/>
                <a:cs typeface="Arial"/>
              </a:rPr>
              <a:t>puesta</a:t>
            </a:r>
            <a:r>
              <a:rPr sz="2400" b="1" spc="-15" dirty="0">
                <a:solidFill>
                  <a:srgbClr val="171514"/>
                </a:solidFill>
                <a:latin typeface="Arial"/>
                <a:cs typeface="Arial"/>
              </a:rPr>
              <a:t> </a:t>
            </a:r>
            <a:r>
              <a:rPr sz="2400" b="1" spc="25" dirty="0">
                <a:solidFill>
                  <a:srgbClr val="171514"/>
                </a:solidFill>
                <a:latin typeface="Arial"/>
                <a:cs typeface="Arial"/>
              </a:rPr>
              <a:t>a</a:t>
            </a:r>
            <a:r>
              <a:rPr sz="2400" b="1" spc="-10" dirty="0">
                <a:solidFill>
                  <a:srgbClr val="171514"/>
                </a:solidFill>
                <a:latin typeface="Arial"/>
                <a:cs typeface="Arial"/>
              </a:rPr>
              <a:t> </a:t>
            </a:r>
            <a:r>
              <a:rPr sz="2400" b="1" spc="30" dirty="0" err="1" smtClean="0">
                <a:solidFill>
                  <a:srgbClr val="171514"/>
                </a:solidFill>
                <a:latin typeface="Arial"/>
                <a:cs typeface="Arial"/>
              </a:rPr>
              <a:t>tierra</a:t>
            </a:r>
            <a:endParaRPr lang="es-ES" sz="2400" b="1" spc="30" dirty="0" smtClean="0">
              <a:solidFill>
                <a:srgbClr val="171514"/>
              </a:solidFill>
              <a:latin typeface="Arial"/>
              <a:cs typeface="Arial"/>
            </a:endParaRPr>
          </a:p>
          <a:p>
            <a:pPr marL="12700" algn="just">
              <a:spcBef>
                <a:spcPts val="100"/>
              </a:spcBef>
            </a:pPr>
            <a:endParaRPr sz="2400" dirty="0">
              <a:latin typeface="Arial"/>
              <a:cs typeface="Arial"/>
            </a:endParaRPr>
          </a:p>
          <a:p>
            <a:pPr marL="12700" marR="5080" algn="just">
              <a:spcBef>
                <a:spcPts val="210"/>
              </a:spcBef>
            </a:pPr>
            <a:r>
              <a:rPr sz="2400" spc="-15"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bandejas portacables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utilizan </a:t>
            </a:r>
            <a:r>
              <a:rPr sz="2400" spc="25" dirty="0">
                <a:solidFill>
                  <a:srgbClr val="171514"/>
                </a:solidFill>
                <a:latin typeface="Microsoft Sans Serif"/>
                <a:cs typeface="Microsoft Sans Serif"/>
              </a:rPr>
              <a:t>ampliamente </a:t>
            </a: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los sistemas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cableado con </a:t>
            </a:r>
            <a:r>
              <a:rPr sz="2400" spc="20" dirty="0">
                <a:solidFill>
                  <a:srgbClr val="171514"/>
                </a:solidFill>
                <a:latin typeface="Microsoft Sans Serif"/>
                <a:cs typeface="Microsoft Sans Serif"/>
              </a:rPr>
              <a:t>preferencia </a:t>
            </a:r>
            <a:r>
              <a:rPr sz="2400" dirty="0">
                <a:solidFill>
                  <a:srgbClr val="171514"/>
                </a:solidFill>
                <a:latin typeface="Microsoft Sans Serif"/>
                <a:cs typeface="Microsoft Sans Serif"/>
              </a:rPr>
              <a:t>a </a:t>
            </a:r>
            <a:r>
              <a:rPr sz="2400" spc="10" dirty="0" err="1">
                <a:solidFill>
                  <a:srgbClr val="171514"/>
                </a:solidFill>
                <a:latin typeface="Microsoft Sans Serif"/>
                <a:cs typeface="Microsoft Sans Serif"/>
              </a:rPr>
              <a:t>los</a:t>
            </a:r>
            <a:r>
              <a:rPr sz="2400" spc="1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conductos</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debido</a:t>
            </a:r>
            <a:r>
              <a:rPr sz="2400" spc="2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dirty="0">
                <a:solidFill>
                  <a:srgbClr val="171514"/>
                </a:solidFill>
                <a:latin typeface="Microsoft Sans Serif"/>
                <a:cs typeface="Microsoft Sans Serif"/>
              </a:rPr>
              <a:t>sus </a:t>
            </a:r>
            <a:r>
              <a:rPr sz="2400" spc="10" dirty="0">
                <a:solidFill>
                  <a:srgbClr val="171514"/>
                </a:solidFill>
                <a:latin typeface="Microsoft Sans Serif"/>
                <a:cs typeface="Microsoft Sans Serif"/>
              </a:rPr>
              <a:t>características </a:t>
            </a:r>
            <a:r>
              <a:rPr sz="2400" spc="20" dirty="0">
                <a:solidFill>
                  <a:srgbClr val="171514"/>
                </a:solidFill>
                <a:latin typeface="Microsoft Sans Serif"/>
                <a:cs typeface="Microsoft Sans Serif"/>
              </a:rPr>
              <a:t>de seguridad </a:t>
            </a:r>
            <a:r>
              <a:rPr sz="2400" spc="5" dirty="0">
                <a:solidFill>
                  <a:srgbClr val="171514"/>
                </a:solidFill>
                <a:latin typeface="Microsoft Sans Serif"/>
                <a:cs typeface="Microsoft Sans Serif"/>
              </a:rPr>
              <a:t>y </a:t>
            </a:r>
            <a:r>
              <a:rPr sz="2400" spc="35" dirty="0">
                <a:solidFill>
                  <a:srgbClr val="171514"/>
                </a:solidFill>
                <a:latin typeface="Microsoft Sans Serif"/>
                <a:cs typeface="Microsoft Sans Serif"/>
              </a:rPr>
              <a:t>ahorro </a:t>
            </a:r>
            <a:r>
              <a:rPr sz="2400" spc="20" dirty="0">
                <a:solidFill>
                  <a:srgbClr val="171514"/>
                </a:solidFill>
                <a:latin typeface="Microsoft Sans Serif"/>
                <a:cs typeface="Microsoft Sans Serif"/>
              </a:rPr>
              <a:t>de </a:t>
            </a:r>
            <a:r>
              <a:rPr sz="2400" spc="10" dirty="0">
                <a:solidFill>
                  <a:srgbClr val="171514"/>
                </a:solidFill>
                <a:latin typeface="Microsoft Sans Serif"/>
                <a:cs typeface="Microsoft Sans Serif"/>
              </a:rPr>
              <a:t>costos. </a:t>
            </a:r>
            <a:r>
              <a:rPr sz="2400" spc="-15"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bandejas metálicas son </a:t>
            </a:r>
            <a:r>
              <a:rPr sz="2400" spc="20" dirty="0">
                <a:solidFill>
                  <a:srgbClr val="171514"/>
                </a:solidFill>
                <a:latin typeface="Microsoft Sans Serif"/>
                <a:cs typeface="Microsoft Sans Serif"/>
              </a:rPr>
              <a:t>de </a:t>
            </a:r>
            <a:r>
              <a:rPr sz="2400" spc="30" dirty="0">
                <a:solidFill>
                  <a:srgbClr val="171514"/>
                </a:solidFill>
                <a:latin typeface="Microsoft Sans Serif"/>
                <a:cs typeface="Microsoft Sans Serif"/>
              </a:rPr>
              <a:t>aluminio</a:t>
            </a:r>
            <a:r>
              <a:rPr sz="2400" spc="30" dirty="0">
                <a:solidFill>
                  <a:srgbClr val="171514"/>
                </a:solidFill>
                <a:latin typeface="Microsoft Sans Serif"/>
                <a:cs typeface="Microsoft Sans Serif"/>
              </a:rPr>
              <a:t> o </a:t>
            </a:r>
            <a:r>
              <a:rPr sz="2400" spc="15" dirty="0" err="1" smtClean="0">
                <a:solidFill>
                  <a:srgbClr val="171514"/>
                </a:solidFill>
                <a:latin typeface="Microsoft Sans Serif"/>
                <a:cs typeface="Microsoft Sans Serif"/>
              </a:rPr>
              <a:t>acero</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galvanizado</a:t>
            </a:r>
            <a:r>
              <a:rPr sz="2400" spc="1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o </a:t>
            </a:r>
            <a:r>
              <a:rPr sz="2400" spc="15" dirty="0">
                <a:solidFill>
                  <a:srgbClr val="171514"/>
                </a:solidFill>
                <a:latin typeface="Microsoft Sans Serif"/>
                <a:cs typeface="Microsoft Sans Serif"/>
              </a:rPr>
              <a:t>acero </a:t>
            </a:r>
            <a:r>
              <a:rPr sz="2400" spc="20" dirty="0">
                <a:solidFill>
                  <a:srgbClr val="171514"/>
                </a:solidFill>
                <a:latin typeface="Microsoft Sans Serif"/>
                <a:cs typeface="Microsoft Sans Serif"/>
              </a:rPr>
              <a:t>inoxidable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bandeja </a:t>
            </a:r>
            <a:r>
              <a:rPr sz="2400" spc="15" dirty="0">
                <a:solidFill>
                  <a:srgbClr val="171514"/>
                </a:solidFill>
                <a:latin typeface="Microsoft Sans Serif"/>
                <a:cs typeface="Microsoft Sans Serif"/>
              </a:rPr>
              <a:t>portacables </a:t>
            </a:r>
            <a:r>
              <a:rPr sz="2400" spc="35" dirty="0">
                <a:solidFill>
                  <a:srgbClr val="171514"/>
                </a:solidFill>
                <a:latin typeface="Microsoft Sans Serif"/>
                <a:cs typeface="Microsoft Sans Serif"/>
              </a:rPr>
              <a:t>tipo </a:t>
            </a:r>
            <a:r>
              <a:rPr sz="2400" spc="5" dirty="0">
                <a:solidFill>
                  <a:srgbClr val="171514"/>
                </a:solidFill>
                <a:latin typeface="Microsoft Sans Serif"/>
                <a:cs typeface="Microsoft Sans Serif"/>
              </a:rPr>
              <a:t>escalera </a:t>
            </a:r>
            <a:r>
              <a:rPr sz="2400" spc="10" dirty="0">
                <a:solidFill>
                  <a:srgbClr val="171514"/>
                </a:solidFill>
                <a:latin typeface="Microsoft Sans Serif"/>
                <a:cs typeface="Microsoft Sans Serif"/>
              </a:rPr>
              <a:t>(Figura</a:t>
            </a:r>
            <a:r>
              <a:rPr sz="2400" spc="10" dirty="0">
                <a:solidFill>
                  <a:srgbClr val="171514"/>
                </a:solidFill>
                <a:latin typeface="Microsoft Sans Serif"/>
                <a:cs typeface="Microsoft Sans Serif"/>
              </a:rPr>
              <a:t> </a:t>
            </a:r>
            <a:r>
              <a:rPr sz="2400" dirty="0">
                <a:solidFill>
                  <a:srgbClr val="171514"/>
                </a:solidFill>
                <a:latin typeface="Microsoft Sans Serif"/>
                <a:cs typeface="Microsoft Sans Serif"/>
              </a:rPr>
              <a:t>5.18) </a:t>
            </a:r>
            <a:r>
              <a:rPr sz="2400" spc="15" dirty="0">
                <a:solidFill>
                  <a:srgbClr val="171514"/>
                </a:solidFill>
                <a:latin typeface="Microsoft Sans Serif"/>
                <a:cs typeface="Microsoft Sans Serif"/>
              </a:rPr>
              <a:t>con </a:t>
            </a:r>
            <a:r>
              <a:rPr sz="2400" spc="25" dirty="0">
                <a:solidFill>
                  <a:srgbClr val="171514"/>
                </a:solidFill>
                <a:latin typeface="Microsoft Sans Serif"/>
                <a:cs typeface="Microsoft Sans Serif"/>
              </a:rPr>
              <a:t>9″ </a:t>
            </a:r>
            <a:r>
              <a:rPr sz="2400" spc="5" dirty="0">
                <a:solidFill>
                  <a:srgbClr val="171514"/>
                </a:solidFill>
                <a:latin typeface="Microsoft Sans Serif"/>
                <a:cs typeface="Microsoft Sans Serif"/>
              </a:rPr>
              <a:t>(23cm) </a:t>
            </a:r>
            <a:r>
              <a:rPr sz="2400" spc="30" dirty="0" smtClean="0">
                <a:solidFill>
                  <a:srgbClr val="171514"/>
                </a:solidFill>
                <a:latin typeface="Microsoft Sans Serif"/>
                <a:cs typeface="Microsoft Sans Serif"/>
              </a:rPr>
              <a:t>entre</a:t>
            </a:r>
            <a:r>
              <a:rPr lang="es-ES" sz="2400" spc="3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peldaños</a:t>
            </a:r>
            <a:r>
              <a:rPr sz="2400" spc="2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el </a:t>
            </a:r>
            <a:r>
              <a:rPr sz="2400" spc="15" dirty="0">
                <a:solidFill>
                  <a:srgbClr val="171514"/>
                </a:solidFill>
                <a:latin typeface="Microsoft Sans Serif"/>
                <a:cs typeface="Microsoft Sans Serif"/>
              </a:rPr>
              <a:t>más </a:t>
            </a:r>
            <a:r>
              <a:rPr sz="2400" spc="20" dirty="0">
                <a:solidFill>
                  <a:srgbClr val="171514"/>
                </a:solidFill>
                <a:latin typeface="Microsoft Sans Serif"/>
                <a:cs typeface="Microsoft Sans Serif"/>
              </a:rPr>
              <a:t>utilizado </a:t>
            </a:r>
            <a:r>
              <a:rPr sz="2400" dirty="0">
                <a:solidFill>
                  <a:srgbClr val="171514"/>
                </a:solidFill>
                <a:latin typeface="Microsoft Sans Serif"/>
                <a:cs typeface="Microsoft Sans Serif"/>
              </a:rPr>
              <a:t>ya </a:t>
            </a:r>
            <a:r>
              <a:rPr sz="2400" spc="25" dirty="0">
                <a:solidFill>
                  <a:srgbClr val="171514"/>
                </a:solidFill>
                <a:latin typeface="Microsoft Sans Serif"/>
                <a:cs typeface="Microsoft Sans Serif"/>
              </a:rPr>
              <a:t>que proporciona una </a:t>
            </a:r>
            <a:r>
              <a:rPr sz="2400" spc="15" dirty="0">
                <a:solidFill>
                  <a:srgbClr val="171514"/>
                </a:solidFill>
                <a:latin typeface="Microsoft Sans Serif"/>
                <a:cs typeface="Microsoft Sans Serif"/>
              </a:rPr>
              <a:t>excelente </a:t>
            </a:r>
            <a:r>
              <a:rPr sz="2400" spc="20" dirty="0">
                <a:solidFill>
                  <a:srgbClr val="171514"/>
                </a:solidFill>
                <a:latin typeface="Microsoft Sans Serif"/>
                <a:cs typeface="Microsoft Sans Serif"/>
              </a:rPr>
              <a:t>ventilación para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disipación </a:t>
            </a:r>
            <a:r>
              <a:rPr sz="2400" spc="20"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calor</a:t>
            </a:r>
            <a:r>
              <a:rPr sz="2400" spc="15"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0" dirty="0" err="1" smtClean="0">
                <a:solidFill>
                  <a:srgbClr val="171514"/>
                </a:solidFill>
                <a:latin typeface="Microsoft Sans Serif"/>
                <a:cs typeface="Microsoft Sans Serif"/>
              </a:rPr>
              <a:t>fácil</a:t>
            </a:r>
            <a:r>
              <a:rPr lang="es-ES" sz="2400" spc="1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salida</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entrada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cables.</a:t>
            </a:r>
            <a:r>
              <a:rPr sz="2400" spc="5" dirty="0">
                <a:solidFill>
                  <a:srgbClr val="171514"/>
                </a:solidFill>
                <a:latin typeface="Microsoft Sans Serif"/>
                <a:cs typeface="Microsoft Sans Serif"/>
              </a:rPr>
              <a:t> </a:t>
            </a:r>
            <a:endParaRPr lang="es-ES" sz="2400" spc="5" dirty="0" smtClean="0">
              <a:solidFill>
                <a:srgbClr val="171514"/>
              </a:solidFill>
              <a:latin typeface="Microsoft Sans Serif"/>
              <a:cs typeface="Microsoft Sans Serif"/>
            </a:endParaRPr>
          </a:p>
          <a:p>
            <a:pPr marL="12700" marR="5080" algn="just">
              <a:spcBef>
                <a:spcPts val="210"/>
              </a:spcBef>
            </a:pPr>
            <a:endParaRPr lang="es-ES" sz="2400" spc="5" dirty="0">
              <a:solidFill>
                <a:srgbClr val="171514"/>
              </a:solidFill>
              <a:latin typeface="Microsoft Sans Serif"/>
              <a:cs typeface="Microsoft Sans Serif"/>
            </a:endParaRPr>
          </a:p>
          <a:p>
            <a:pPr marL="12700" marR="5080" algn="just">
              <a:spcBef>
                <a:spcPts val="210"/>
              </a:spcBef>
            </a:pPr>
            <a:endParaRPr lang="es-ES" sz="2400" spc="5" dirty="0" smtClean="0">
              <a:solidFill>
                <a:srgbClr val="171514"/>
              </a:solidFill>
              <a:latin typeface="Microsoft Sans Serif"/>
              <a:cs typeface="Microsoft Sans Serif"/>
            </a:endParaRPr>
          </a:p>
          <a:p>
            <a:pPr marL="12700" marR="5080" algn="just">
              <a:spcBef>
                <a:spcPts val="210"/>
              </a:spcBef>
            </a:pPr>
            <a:endParaRPr lang="es-ES" sz="2400" spc="5" dirty="0">
              <a:solidFill>
                <a:srgbClr val="171514"/>
              </a:solidFill>
              <a:latin typeface="Microsoft Sans Serif"/>
              <a:cs typeface="Microsoft Sans Serif"/>
            </a:endParaRPr>
          </a:p>
          <a:p>
            <a:pPr marL="12700" marR="5080" algn="just">
              <a:spcBef>
                <a:spcPts val="210"/>
              </a:spcBef>
            </a:pPr>
            <a:endParaRPr lang="es-ES" sz="2400" spc="5" dirty="0" smtClean="0">
              <a:solidFill>
                <a:srgbClr val="171514"/>
              </a:solidFill>
              <a:latin typeface="Microsoft Sans Serif"/>
              <a:cs typeface="Microsoft Sans Serif"/>
            </a:endParaRPr>
          </a:p>
          <a:p>
            <a:pPr marL="12700" marR="5080" algn="just">
              <a:spcBef>
                <a:spcPts val="210"/>
              </a:spcBef>
            </a:pPr>
            <a:endParaRPr lang="es-ES" sz="2400" spc="5" dirty="0">
              <a:solidFill>
                <a:srgbClr val="171514"/>
              </a:solidFill>
              <a:latin typeface="Microsoft Sans Serif"/>
              <a:cs typeface="Microsoft Sans Serif"/>
            </a:endParaRPr>
          </a:p>
          <a:p>
            <a:pPr marL="12700" marR="5080" algn="just">
              <a:spcBef>
                <a:spcPts val="210"/>
              </a:spcBef>
            </a:pPr>
            <a:endParaRPr lang="es-ES" sz="2400" spc="5" dirty="0" smtClean="0">
              <a:solidFill>
                <a:srgbClr val="171514"/>
              </a:solidFill>
              <a:latin typeface="Microsoft Sans Serif"/>
              <a:cs typeface="Microsoft Sans Serif"/>
            </a:endParaRPr>
          </a:p>
          <a:p>
            <a:pPr marL="12700" marR="5080" algn="just">
              <a:spcBef>
                <a:spcPts val="210"/>
              </a:spcBef>
            </a:pPr>
            <a:endParaRPr lang="es-ES" sz="2400" spc="5" dirty="0">
              <a:solidFill>
                <a:srgbClr val="171514"/>
              </a:solidFill>
              <a:latin typeface="Microsoft Sans Serif"/>
              <a:cs typeface="Microsoft Sans Serif"/>
            </a:endParaRPr>
          </a:p>
          <a:p>
            <a:pPr marL="12700" marR="5080" algn="just">
              <a:spcBef>
                <a:spcPts val="210"/>
              </a:spcBef>
            </a:pPr>
            <a:endParaRPr lang="es-ES" sz="2400" spc="5" dirty="0" smtClean="0">
              <a:solidFill>
                <a:srgbClr val="171514"/>
              </a:solidFill>
              <a:latin typeface="Microsoft Sans Serif"/>
              <a:cs typeface="Microsoft Sans Serif"/>
            </a:endParaRPr>
          </a:p>
          <a:p>
            <a:pPr marL="12700" marR="5080" algn="just">
              <a:spcBef>
                <a:spcPts val="210"/>
              </a:spcBef>
            </a:pPr>
            <a:endParaRPr lang="es-ES" sz="2400" spc="5" dirty="0">
              <a:solidFill>
                <a:srgbClr val="171514"/>
              </a:solidFill>
              <a:latin typeface="Microsoft Sans Serif"/>
              <a:cs typeface="Microsoft Sans Serif"/>
            </a:endParaRPr>
          </a:p>
          <a:p>
            <a:pPr marL="12700" marR="5080" algn="just">
              <a:spcBef>
                <a:spcPts val="210"/>
              </a:spcBef>
            </a:pPr>
            <a:endParaRPr lang="es-ES" sz="2400" spc="5" dirty="0" smtClean="0">
              <a:solidFill>
                <a:srgbClr val="171514"/>
              </a:solidFill>
              <a:latin typeface="Microsoft Sans Serif"/>
              <a:cs typeface="Microsoft Sans Serif"/>
            </a:endParaRPr>
          </a:p>
          <a:p>
            <a:pPr marL="12700" marR="5080" algn="just">
              <a:spcBef>
                <a:spcPts val="210"/>
              </a:spcBef>
            </a:pPr>
            <a:endParaRPr lang="es-ES" sz="2400" spc="5" dirty="0">
              <a:solidFill>
                <a:srgbClr val="171514"/>
              </a:solidFill>
              <a:latin typeface="Microsoft Sans Serif"/>
              <a:cs typeface="Microsoft Sans Serif"/>
            </a:endParaRPr>
          </a:p>
          <a:p>
            <a:pPr marL="12700" marR="5080" algn="just">
              <a:spcBef>
                <a:spcPts val="210"/>
              </a:spcBef>
            </a:pPr>
            <a:endParaRPr lang="es-ES" sz="2400" spc="5" dirty="0" smtClean="0">
              <a:solidFill>
                <a:srgbClr val="171514"/>
              </a:solidFill>
              <a:latin typeface="Microsoft Sans Serif"/>
              <a:cs typeface="Microsoft Sans Serif"/>
            </a:endParaRPr>
          </a:p>
          <a:p>
            <a:pPr marL="12700" marR="5080" algn="just">
              <a:spcBef>
                <a:spcPts val="210"/>
              </a:spcBef>
            </a:pPr>
            <a:endParaRPr lang="es-ES" sz="2400" spc="5" dirty="0">
              <a:solidFill>
                <a:srgbClr val="171514"/>
              </a:solidFill>
              <a:latin typeface="Microsoft Sans Serif"/>
              <a:cs typeface="Microsoft Sans Serif"/>
            </a:endParaRPr>
          </a:p>
        </p:txBody>
      </p:sp>
      <p:pic>
        <p:nvPicPr>
          <p:cNvPr id="11" name="Imagen 10"/>
          <p:cNvPicPr>
            <a:picLocks noChangeAspect="1"/>
          </p:cNvPicPr>
          <p:nvPr/>
        </p:nvPicPr>
        <p:blipFill>
          <a:blip r:embed="rId2"/>
          <a:stretch>
            <a:fillRect/>
          </a:stretch>
        </p:blipFill>
        <p:spPr>
          <a:xfrm>
            <a:off x="3527425" y="3146424"/>
            <a:ext cx="7924800" cy="4419601"/>
          </a:xfrm>
          <a:prstGeom prst="rect">
            <a:avLst/>
          </a:prstGeom>
        </p:spPr>
      </p:pic>
      <p:sp>
        <p:nvSpPr>
          <p:cNvPr id="12" name="object 138"/>
          <p:cNvSpPr txBox="1"/>
          <p:nvPr/>
        </p:nvSpPr>
        <p:spPr>
          <a:xfrm>
            <a:off x="4594225" y="7566025"/>
            <a:ext cx="579120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5" dirty="0">
                <a:solidFill>
                  <a:srgbClr val="171514"/>
                </a:solidFill>
                <a:latin typeface="Arial"/>
                <a:cs typeface="Arial"/>
              </a:rPr>
              <a:t> </a:t>
            </a:r>
            <a:r>
              <a:rPr sz="2000" b="1" spc="10" dirty="0" smtClean="0">
                <a:solidFill>
                  <a:srgbClr val="171514"/>
                </a:solidFill>
                <a:latin typeface="Arial"/>
                <a:cs typeface="Arial"/>
              </a:rPr>
              <a:t>5.18</a:t>
            </a:r>
            <a:r>
              <a:rPr lang="es-ES" sz="2000" b="1" spc="10" dirty="0" smtClean="0">
                <a:solidFill>
                  <a:srgbClr val="171514"/>
                </a:solidFill>
                <a:latin typeface="Arial"/>
                <a:cs typeface="Arial"/>
              </a:rPr>
              <a:t> </a:t>
            </a:r>
            <a:r>
              <a:rPr sz="2000" spc="10" dirty="0" err="1" smtClean="0">
                <a:solidFill>
                  <a:srgbClr val="171514"/>
                </a:solidFill>
                <a:latin typeface="Microsoft Sans Serif"/>
                <a:cs typeface="Microsoft Sans Serif"/>
              </a:rPr>
              <a:t>Bandeja</a:t>
            </a:r>
            <a:r>
              <a:rPr sz="2000" dirty="0" smtClean="0">
                <a:solidFill>
                  <a:srgbClr val="171514"/>
                </a:solidFill>
                <a:latin typeface="Microsoft Sans Serif"/>
                <a:cs typeface="Microsoft Sans Serif"/>
              </a:rPr>
              <a:t> </a:t>
            </a:r>
            <a:r>
              <a:rPr sz="2000" spc="15" dirty="0">
                <a:solidFill>
                  <a:srgbClr val="171514"/>
                </a:solidFill>
                <a:latin typeface="Microsoft Sans Serif"/>
                <a:cs typeface="Microsoft Sans Serif"/>
              </a:rPr>
              <a:t>portacables</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como</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conductor</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puesta</a:t>
            </a:r>
            <a:r>
              <a:rPr sz="2000" dirty="0">
                <a:solidFill>
                  <a:srgbClr val="171514"/>
                </a:solidFill>
                <a:latin typeface="Microsoft Sans Serif"/>
                <a:cs typeface="Microsoft Sans Serif"/>
              </a:rPr>
              <a:t> a </a:t>
            </a:r>
            <a:r>
              <a:rPr sz="2000" spc="20" dirty="0">
                <a:solidFill>
                  <a:srgbClr val="171514"/>
                </a:solidFill>
                <a:latin typeface="Microsoft Sans Serif"/>
                <a:cs typeface="Microsoft Sans Serif"/>
              </a:rPr>
              <a:t>tierra</a:t>
            </a:r>
            <a:r>
              <a:rPr sz="550" spc="20" dirty="0">
                <a:solidFill>
                  <a:srgbClr val="171514"/>
                </a:solidFill>
                <a:latin typeface="Microsoft Sans Serif"/>
                <a:cs typeface="Microsoft Sans Serif"/>
              </a:rPr>
              <a:t>.</a:t>
            </a:r>
            <a:endParaRPr sz="550" dirty="0">
              <a:latin typeface="Microsoft Sans Serif"/>
              <a:cs typeface="Microsoft Sans Serif"/>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50825" y="403225"/>
            <a:ext cx="7239000" cy="7871386"/>
          </a:xfrm>
          <a:prstGeom prst="rect">
            <a:avLst/>
          </a:prstGeom>
        </p:spPr>
        <p:txBody>
          <a:bodyPr vert="horz" wrap="square" lIns="0" tIns="12700" rIns="0" bIns="0" rtlCol="0">
            <a:spAutoFit/>
          </a:bodyPr>
          <a:lstStyle/>
          <a:p>
            <a:pPr marL="12700" marR="5080" algn="just">
              <a:spcBef>
                <a:spcPts val="210"/>
              </a:spcBef>
            </a:pPr>
            <a:r>
              <a:rPr sz="2400" spc="-15" dirty="0" smtClean="0">
                <a:solidFill>
                  <a:srgbClr val="171514"/>
                </a:solidFill>
                <a:latin typeface="Microsoft Sans Serif"/>
                <a:cs typeface="Microsoft Sans Serif"/>
              </a:rPr>
              <a:t>Las</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bandejas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metal</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pueden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utilizar</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55" dirty="0">
                <a:solidFill>
                  <a:srgbClr val="171514"/>
                </a:solidFill>
                <a:latin typeface="Microsoft Sans Serif"/>
                <a:cs typeface="Microsoft Sans Serif"/>
              </a:rPr>
              <a:t>EGC</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siempre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cumplan</a:t>
            </a:r>
            <a:r>
              <a:rPr sz="2400" spc="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ciertas</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condiciones</a:t>
            </a:r>
            <a:r>
              <a:rPr sz="2400" spc="15" dirty="0">
                <a:solidFill>
                  <a:srgbClr val="171514"/>
                </a:solidFill>
                <a:latin typeface="Microsoft Sans Serif"/>
                <a:cs typeface="Microsoft Sans Serif"/>
              </a:rPr>
              <a:t>.</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Estos se </a:t>
            </a:r>
            <a:r>
              <a:rPr sz="2400" spc="25" dirty="0">
                <a:solidFill>
                  <a:srgbClr val="171514"/>
                </a:solidFill>
                <a:latin typeface="Microsoft Sans Serif"/>
                <a:cs typeface="Microsoft Sans Serif"/>
              </a:rPr>
              <a:t>dan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siguiente</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manera</a:t>
            </a:r>
            <a:r>
              <a:rPr sz="2400" spc="20" dirty="0" smtClean="0">
                <a:solidFill>
                  <a:srgbClr val="171514"/>
                </a:solidFill>
                <a:latin typeface="Microsoft Sans Serif"/>
                <a:cs typeface="Microsoft Sans Serif"/>
              </a:rPr>
              <a:t>:</a:t>
            </a:r>
            <a:endParaRPr lang="es-ES" sz="2400" spc="20" dirty="0" smtClean="0">
              <a:solidFill>
                <a:srgbClr val="171514"/>
              </a:solidFill>
              <a:latin typeface="Microsoft Sans Serif"/>
              <a:cs typeface="Microsoft Sans Serif"/>
            </a:endParaRPr>
          </a:p>
          <a:p>
            <a:pPr marL="12700" marR="5080" algn="just">
              <a:spcBef>
                <a:spcPts val="210"/>
              </a:spcBef>
            </a:pPr>
            <a:endParaRPr lang="es-ES" sz="2400" spc="20" dirty="0">
              <a:solidFill>
                <a:srgbClr val="171514"/>
              </a:solidFill>
              <a:latin typeface="Microsoft Sans Serif"/>
              <a:cs typeface="Microsoft Sans Serif"/>
            </a:endParaRPr>
          </a:p>
          <a:p>
            <a:pPr marL="457200" indent="-457200" algn="just">
              <a:spcBef>
                <a:spcPts val="540"/>
              </a:spcBef>
              <a:buFont typeface="+mj-lt"/>
              <a:buAutoNum type="arabicPeriod"/>
            </a:pPr>
            <a:r>
              <a:rPr lang="es-ES" sz="2400" b="1" spc="-30" dirty="0" smtClean="0">
                <a:solidFill>
                  <a:srgbClr val="171514"/>
                </a:solidFill>
                <a:latin typeface="Microsoft Sans Serif"/>
                <a:cs typeface="Microsoft Sans Serif"/>
              </a:rPr>
              <a:t>El</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fabricante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debe</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proporcionar</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una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etiqueta</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que</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muestre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área</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transversal</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disponible.</a:t>
            </a:r>
            <a:endParaRPr lang="es-ES" sz="2400" b="1" dirty="0" smtClean="0">
              <a:latin typeface="Microsoft Sans Serif"/>
              <a:cs typeface="Microsoft Sans Serif"/>
            </a:endParaRPr>
          </a:p>
          <a:p>
            <a:pPr marL="457200" marR="182880" indent="-457200" algn="just">
              <a:spcBef>
                <a:spcPts val="100"/>
              </a:spcBef>
              <a:buFont typeface="+mj-lt"/>
              <a:buAutoNum type="arabicPeriod"/>
            </a:pPr>
            <a:r>
              <a:rPr lang="es-ES" sz="2400" b="1" spc="-30" dirty="0" smtClean="0">
                <a:solidFill>
                  <a:srgbClr val="171514"/>
                </a:solidFill>
                <a:latin typeface="Microsoft Sans Serif"/>
                <a:cs typeface="Microsoft Sans Serif"/>
              </a:rPr>
              <a:t>El</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área</a:t>
            </a:r>
            <a:r>
              <a:rPr lang="es-ES" sz="2400" b="1"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mínima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sección</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transversal</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las </a:t>
            </a:r>
            <a:r>
              <a:rPr lang="es-ES" sz="2400" b="1" spc="15" dirty="0" smtClean="0">
                <a:solidFill>
                  <a:srgbClr val="171514"/>
                </a:solidFill>
                <a:latin typeface="Microsoft Sans Serif"/>
                <a:cs typeface="Microsoft Sans Serif"/>
              </a:rPr>
              <a:t>bandejas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debe</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cumplir</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con</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los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requisitos</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NFPA </a:t>
            </a:r>
            <a:r>
              <a:rPr lang="es-ES" sz="2400" b="1" spc="25" dirty="0" smtClean="0">
                <a:solidFill>
                  <a:srgbClr val="171514"/>
                </a:solidFill>
                <a:latin typeface="Microsoft Sans Serif"/>
                <a:cs typeface="Microsoft Sans Serif"/>
              </a:rPr>
              <a:t>que </a:t>
            </a:r>
            <a:r>
              <a:rPr lang="es-ES" sz="2400" b="1" spc="30" dirty="0" smtClean="0">
                <a:solidFill>
                  <a:srgbClr val="171514"/>
                </a:solidFill>
                <a:latin typeface="Microsoft Sans Serif"/>
                <a:cs typeface="Microsoft Sans Serif"/>
              </a:rPr>
              <a:t>figuran </a:t>
            </a:r>
            <a:r>
              <a:rPr lang="es-ES" sz="2400" b="1" spc="20" dirty="0" smtClean="0">
                <a:solidFill>
                  <a:srgbClr val="171514"/>
                </a:solidFill>
                <a:latin typeface="Microsoft Sans Serif"/>
                <a:cs typeface="Microsoft Sans Serif"/>
              </a:rPr>
              <a:t>en </a:t>
            </a:r>
            <a:r>
              <a:rPr lang="es-ES" sz="2400" b="1" spc="10" dirty="0" smtClean="0">
                <a:solidFill>
                  <a:srgbClr val="171514"/>
                </a:solidFill>
                <a:latin typeface="Microsoft Sans Serif"/>
                <a:cs typeface="Microsoft Sans Serif"/>
              </a:rPr>
              <a:t>la </a:t>
            </a:r>
            <a:r>
              <a:rPr lang="es-ES" sz="2400" b="1" spc="5" dirty="0" smtClean="0">
                <a:solidFill>
                  <a:srgbClr val="171514"/>
                </a:solidFill>
                <a:latin typeface="Microsoft Sans Serif"/>
                <a:cs typeface="Microsoft Sans Serif"/>
              </a:rPr>
              <a:t>Tabla </a:t>
            </a:r>
            <a:r>
              <a:rPr lang="es-ES" sz="2400" b="1" dirty="0" smtClean="0">
                <a:solidFill>
                  <a:srgbClr val="171514"/>
                </a:solidFill>
                <a:latin typeface="Microsoft Sans Serif"/>
                <a:cs typeface="Microsoft Sans Serif"/>
              </a:rPr>
              <a:t>5.7. </a:t>
            </a:r>
            <a:r>
              <a:rPr lang="es-ES" sz="2400" b="1" spc="-10" dirty="0" smtClean="0">
                <a:solidFill>
                  <a:srgbClr val="171514"/>
                </a:solidFill>
                <a:latin typeface="Microsoft Sans Serif"/>
                <a:cs typeface="Microsoft Sans Serif"/>
              </a:rPr>
              <a:t>Esta </a:t>
            </a:r>
            <a:r>
              <a:rPr lang="es-ES" sz="2400" b="1" spc="15" dirty="0" smtClean="0">
                <a:solidFill>
                  <a:srgbClr val="171514"/>
                </a:solidFill>
                <a:latin typeface="Microsoft Sans Serif"/>
                <a:cs typeface="Microsoft Sans Serif"/>
              </a:rPr>
              <a:t>área </a:t>
            </a:r>
            <a:r>
              <a:rPr lang="es-ES" sz="2400" b="1" spc="20" dirty="0" smtClean="0">
                <a:solidFill>
                  <a:srgbClr val="171514"/>
                </a:solidFill>
                <a:latin typeface="Microsoft Sans Serif"/>
                <a:cs typeface="Microsoft Sans Serif"/>
              </a:rPr>
              <a:t>depende de </a:t>
            </a:r>
            <a:r>
              <a:rPr lang="es-ES" sz="2400" b="1" spc="10" dirty="0" smtClean="0">
                <a:solidFill>
                  <a:srgbClr val="171514"/>
                </a:solidFill>
                <a:latin typeface="Microsoft Sans Serif"/>
                <a:cs typeface="Microsoft Sans Serif"/>
              </a:rPr>
              <a:t>la clasificación </a:t>
            </a:r>
            <a:r>
              <a:rPr lang="es-ES" sz="2400" b="1" spc="25" dirty="0" smtClean="0">
                <a:solidFill>
                  <a:srgbClr val="171514"/>
                </a:solidFill>
                <a:latin typeface="Microsoft Sans Serif"/>
                <a:cs typeface="Microsoft Sans Serif"/>
              </a:rPr>
              <a:t>máxima </a:t>
            </a:r>
            <a:r>
              <a:rPr lang="es-ES" sz="2400" b="1" spc="20" dirty="0" smtClean="0">
                <a:solidFill>
                  <a:srgbClr val="171514"/>
                </a:solidFill>
                <a:latin typeface="Microsoft Sans Serif"/>
                <a:cs typeface="Microsoft Sans Serif"/>
              </a:rPr>
              <a:t>del dispositivo de protección </a:t>
            </a:r>
            <a:r>
              <a:rPr lang="es-ES" sz="2400" b="1" spc="10" dirty="0" smtClean="0">
                <a:solidFill>
                  <a:srgbClr val="171514"/>
                </a:solidFill>
                <a:latin typeface="Microsoft Sans Serif"/>
                <a:cs typeface="Microsoft Sans Serif"/>
              </a:rPr>
              <a:t>(fusible, </a:t>
            </a:r>
            <a:r>
              <a:rPr lang="es-ES" sz="2400" b="1" spc="25" dirty="0" smtClean="0">
                <a:solidFill>
                  <a:srgbClr val="171514"/>
                </a:solidFill>
                <a:latin typeface="Microsoft Sans Serif"/>
                <a:cs typeface="Microsoft Sans Serif"/>
              </a:rPr>
              <a:t>interruptor </a:t>
            </a:r>
            <a:r>
              <a:rPr lang="es-ES" sz="2400" b="1" spc="30" dirty="0" smtClean="0">
                <a:solidFill>
                  <a:srgbClr val="171514"/>
                </a:solidFill>
                <a:latin typeface="Microsoft Sans Serif"/>
                <a:cs typeface="Microsoft Sans Serif"/>
              </a:rPr>
              <a:t>o </a:t>
            </a:r>
            <a:r>
              <a:rPr lang="es-ES" sz="2400" b="1" spc="25" dirty="0" smtClean="0">
                <a:solidFill>
                  <a:srgbClr val="171514"/>
                </a:solidFill>
                <a:latin typeface="Microsoft Sans Serif"/>
                <a:cs typeface="Microsoft Sans Serif"/>
              </a:rPr>
              <a:t>configuración </a:t>
            </a:r>
            <a:r>
              <a:rPr lang="es-ES" sz="2400" b="1" spc="20" dirty="0" smtClean="0">
                <a:solidFill>
                  <a:srgbClr val="171514"/>
                </a:solidFill>
                <a:latin typeface="Microsoft Sans Serif"/>
                <a:cs typeface="Microsoft Sans Serif"/>
              </a:rPr>
              <a:t>de disparo del relé de protección) para cualquier circuito</a:t>
            </a:r>
            <a:r>
              <a:rPr lang="es-ES" sz="2400" b="1" spc="-10"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cable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en</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sistema</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bandeja.</a:t>
            </a:r>
            <a:endParaRPr lang="es-ES" sz="2400" b="1" dirty="0" smtClean="0">
              <a:latin typeface="Microsoft Sans Serif"/>
              <a:cs typeface="Microsoft Sans Serif"/>
            </a:endParaRPr>
          </a:p>
          <a:p>
            <a:pPr marL="457200" marR="170815" indent="-457200" algn="just">
              <a:buFont typeface="+mj-lt"/>
              <a:buAutoNum type="arabicPeriod"/>
            </a:pPr>
            <a:r>
              <a:rPr lang="es-ES" sz="2400" b="1" spc="-10" dirty="0" smtClean="0">
                <a:solidFill>
                  <a:srgbClr val="171514"/>
                </a:solidFill>
                <a:latin typeface="Microsoft Sans Serif"/>
                <a:cs typeface="Microsoft Sans Serif"/>
              </a:rPr>
              <a:t>La </a:t>
            </a:r>
            <a:r>
              <a:rPr lang="es-ES" sz="2400" b="1" spc="30" dirty="0" smtClean="0">
                <a:solidFill>
                  <a:srgbClr val="171514"/>
                </a:solidFill>
                <a:latin typeface="Microsoft Sans Serif"/>
                <a:cs typeface="Microsoft Sans Serif"/>
              </a:rPr>
              <a:t>continuidad </a:t>
            </a:r>
            <a:r>
              <a:rPr lang="es-ES" sz="2400" b="1" spc="15" dirty="0" smtClean="0">
                <a:solidFill>
                  <a:srgbClr val="171514"/>
                </a:solidFill>
                <a:latin typeface="Microsoft Sans Serif"/>
                <a:cs typeface="Microsoft Sans Serif"/>
              </a:rPr>
              <a:t>eléctrica </a:t>
            </a:r>
            <a:r>
              <a:rPr lang="es-ES" sz="2400" b="1" spc="-5" dirty="0" smtClean="0">
                <a:solidFill>
                  <a:srgbClr val="171514"/>
                </a:solidFill>
                <a:latin typeface="Microsoft Sans Serif"/>
                <a:cs typeface="Microsoft Sans Serif"/>
              </a:rPr>
              <a:t>es </a:t>
            </a:r>
            <a:r>
              <a:rPr lang="es-ES" sz="2400" b="1" spc="20" dirty="0" smtClean="0">
                <a:solidFill>
                  <a:srgbClr val="171514"/>
                </a:solidFill>
                <a:latin typeface="Microsoft Sans Serif"/>
                <a:cs typeface="Microsoft Sans Serif"/>
              </a:rPr>
              <a:t>de </a:t>
            </a:r>
            <a:r>
              <a:rPr lang="es-ES" sz="2400" b="1" spc="25" dirty="0" smtClean="0">
                <a:solidFill>
                  <a:srgbClr val="171514"/>
                </a:solidFill>
                <a:latin typeface="Microsoft Sans Serif"/>
                <a:cs typeface="Microsoft Sans Serif"/>
              </a:rPr>
              <a:t>suma importancia, </a:t>
            </a:r>
            <a:r>
              <a:rPr lang="es-ES" sz="2400" b="1" spc="40" dirty="0" smtClean="0">
                <a:solidFill>
                  <a:srgbClr val="171514"/>
                </a:solidFill>
                <a:latin typeface="Microsoft Sans Serif"/>
                <a:cs typeface="Microsoft Sans Serif"/>
              </a:rPr>
              <a:t>por </a:t>
            </a:r>
            <a:r>
              <a:rPr lang="es-ES" sz="2400" b="1" spc="25" dirty="0" smtClean="0">
                <a:solidFill>
                  <a:srgbClr val="171514"/>
                </a:solidFill>
                <a:latin typeface="Microsoft Sans Serif"/>
                <a:cs typeface="Microsoft Sans Serif"/>
              </a:rPr>
              <a:t>lo </a:t>
            </a:r>
            <a:r>
              <a:rPr lang="es-ES" sz="2400" b="1" spc="30" dirty="0" smtClean="0">
                <a:solidFill>
                  <a:srgbClr val="171514"/>
                </a:solidFill>
                <a:latin typeface="Microsoft Sans Serif"/>
                <a:cs typeface="Microsoft Sans Serif"/>
              </a:rPr>
              <a:t>que </a:t>
            </a:r>
            <a:r>
              <a:rPr lang="es-ES" sz="2400" b="1" spc="20" dirty="0" smtClean="0">
                <a:solidFill>
                  <a:srgbClr val="171514"/>
                </a:solidFill>
                <a:latin typeface="Microsoft Sans Serif"/>
                <a:cs typeface="Microsoft Sans Serif"/>
              </a:rPr>
              <a:t>cualquier </a:t>
            </a:r>
            <a:r>
              <a:rPr lang="es-ES" sz="2400" b="1" spc="5" dirty="0" smtClean="0">
                <a:solidFill>
                  <a:srgbClr val="171514"/>
                </a:solidFill>
                <a:latin typeface="Microsoft Sans Serif"/>
                <a:cs typeface="Microsoft Sans Serif"/>
              </a:rPr>
              <a:t>sección </a:t>
            </a:r>
            <a:r>
              <a:rPr lang="es-ES" sz="2400" b="1" spc="20" dirty="0" smtClean="0">
                <a:solidFill>
                  <a:srgbClr val="171514"/>
                </a:solidFill>
                <a:latin typeface="Microsoft Sans Serif"/>
                <a:cs typeface="Microsoft Sans Serif"/>
              </a:rPr>
              <a:t>mecánicamente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discontinua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debe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unirse</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mediante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puentes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a:t>
            </a:r>
            <a:r>
              <a:rPr lang="es-ES" sz="2400" b="1" spc="-5" dirty="0" smtClean="0">
                <a:solidFill>
                  <a:srgbClr val="171514"/>
                </a:solidFill>
                <a:latin typeface="Microsoft Sans Serif"/>
                <a:cs typeface="Microsoft Sans Serif"/>
              </a:rPr>
              <a:t> </a:t>
            </a:r>
            <a:r>
              <a:rPr lang="es-ES" sz="2400" b="1" spc="40" dirty="0" smtClean="0">
                <a:solidFill>
                  <a:srgbClr val="171514"/>
                </a:solidFill>
                <a:latin typeface="Microsoft Sans Serif"/>
                <a:cs typeface="Microsoft Sans Serif"/>
              </a:rPr>
              <a:t>un</a:t>
            </a:r>
            <a:r>
              <a:rPr lang="es-ES" sz="2400" b="1"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tamaño</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acuerdo</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 </a:t>
            </a:r>
            <a:r>
              <a:rPr lang="es-ES" sz="2400" b="1" dirty="0" smtClean="0">
                <a:solidFill>
                  <a:srgbClr val="171514"/>
                </a:solidFill>
                <a:latin typeface="Microsoft Sans Serif"/>
                <a:cs typeface="Microsoft Sans Serif"/>
              </a:rPr>
              <a:t>las </a:t>
            </a:r>
            <a:r>
              <a:rPr lang="es-ES" sz="2400" b="1" spc="10" dirty="0" smtClean="0">
                <a:solidFill>
                  <a:srgbClr val="171514"/>
                </a:solidFill>
                <a:latin typeface="Microsoft Sans Serif"/>
                <a:cs typeface="Microsoft Sans Serif"/>
              </a:rPr>
              <a:t>especificaciones </a:t>
            </a:r>
            <a:r>
              <a:rPr lang="es-ES" sz="2400" b="1" spc="20" dirty="0" smtClean="0">
                <a:solidFill>
                  <a:srgbClr val="171514"/>
                </a:solidFill>
                <a:latin typeface="Microsoft Sans Serif"/>
                <a:cs typeface="Microsoft Sans Serif"/>
              </a:rPr>
              <a:t>del </a:t>
            </a:r>
            <a:r>
              <a:rPr lang="es-ES" sz="2400" b="1" spc="30" dirty="0" smtClean="0">
                <a:solidFill>
                  <a:srgbClr val="171514"/>
                </a:solidFill>
                <a:latin typeface="Microsoft Sans Serif"/>
                <a:cs typeface="Microsoft Sans Serif"/>
              </a:rPr>
              <a:t>conductor </a:t>
            </a:r>
            <a:r>
              <a:rPr lang="es-ES" sz="2400" b="1" spc="20" dirty="0" smtClean="0">
                <a:solidFill>
                  <a:srgbClr val="171514"/>
                </a:solidFill>
                <a:latin typeface="Microsoft Sans Serif"/>
                <a:cs typeface="Microsoft Sans Serif"/>
              </a:rPr>
              <a:t>de puesta </a:t>
            </a:r>
            <a:r>
              <a:rPr lang="es-ES" sz="2400" b="1" dirty="0" smtClean="0">
                <a:solidFill>
                  <a:srgbClr val="171514"/>
                </a:solidFill>
                <a:latin typeface="Microsoft Sans Serif"/>
                <a:cs typeface="Microsoft Sans Serif"/>
              </a:rPr>
              <a:t>a </a:t>
            </a:r>
            <a:r>
              <a:rPr lang="es-ES" sz="2400" b="1" spc="30" dirty="0" smtClean="0">
                <a:solidFill>
                  <a:srgbClr val="171514"/>
                </a:solidFill>
                <a:latin typeface="Microsoft Sans Serif"/>
                <a:cs typeface="Microsoft Sans Serif"/>
              </a:rPr>
              <a:t>tierra o mediante </a:t>
            </a:r>
            <a:r>
              <a:rPr lang="es-ES" sz="2400" b="1" spc="10" dirty="0" smtClean="0">
                <a:solidFill>
                  <a:srgbClr val="171514"/>
                </a:solidFill>
                <a:latin typeface="Microsoft Sans Serif"/>
                <a:cs typeface="Microsoft Sans Serif"/>
              </a:rPr>
              <a:t>el </a:t>
            </a:r>
            <a:r>
              <a:rPr lang="es-ES" sz="2400" b="1" spc="20" dirty="0" smtClean="0">
                <a:solidFill>
                  <a:srgbClr val="171514"/>
                </a:solidFill>
                <a:latin typeface="Microsoft Sans Serif"/>
                <a:cs typeface="Microsoft Sans Serif"/>
              </a:rPr>
              <a:t>uso de </a:t>
            </a:r>
            <a:r>
              <a:rPr lang="es-ES" sz="2400" b="1" spc="15" dirty="0" smtClean="0">
                <a:solidFill>
                  <a:srgbClr val="171514"/>
                </a:solidFill>
                <a:latin typeface="Microsoft Sans Serif"/>
                <a:cs typeface="Microsoft Sans Serif"/>
              </a:rPr>
              <a:t>conectores </a:t>
            </a:r>
            <a:r>
              <a:rPr lang="es-ES" sz="2400" b="1" spc="20" dirty="0" smtClean="0">
                <a:solidFill>
                  <a:srgbClr val="171514"/>
                </a:solidFill>
                <a:latin typeface="Microsoft Sans Serif"/>
                <a:cs typeface="Microsoft Sans Serif"/>
              </a:rPr>
              <a:t>de bandeja</a:t>
            </a:r>
            <a:r>
              <a:rPr lang="es-ES" sz="2400" b="1" spc="-10"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especiales.</a:t>
            </a:r>
            <a:endParaRPr lang="es-ES" sz="2400" b="1" dirty="0" smtClean="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7489825" y="403225"/>
            <a:ext cx="7162800" cy="7871386"/>
          </a:xfrm>
          <a:prstGeom prst="rect">
            <a:avLst/>
          </a:prstGeom>
        </p:spPr>
      </p:pic>
    </p:spTree>
    <p:extLst>
      <p:ext uri="{BB962C8B-B14F-4D97-AF65-F5344CB8AC3E}">
        <p14:creationId xmlns:p14="http://schemas.microsoft.com/office/powerpoint/2010/main" val="262741732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object 10"/>
          <p:cNvSpPr txBox="1"/>
          <p:nvPr/>
        </p:nvSpPr>
        <p:spPr>
          <a:xfrm>
            <a:off x="250825" y="403225"/>
            <a:ext cx="14478000" cy="3529299"/>
          </a:xfrm>
          <a:prstGeom prst="rect">
            <a:avLst/>
          </a:prstGeom>
        </p:spPr>
        <p:txBody>
          <a:bodyPr vert="horz" wrap="square" lIns="0" tIns="12700" rIns="0" bIns="0" rtlCol="0">
            <a:spAutoFit/>
          </a:bodyPr>
          <a:lstStyle/>
          <a:p>
            <a:pPr marL="12700" marR="5080" algn="just"/>
            <a:r>
              <a:rPr lang="es-ES" sz="2400" spc="-35" dirty="0" smtClean="0">
                <a:solidFill>
                  <a:srgbClr val="171514"/>
                </a:solidFill>
                <a:latin typeface="Microsoft Sans Serif"/>
                <a:cs typeface="Microsoft Sans Serif"/>
              </a:rPr>
              <a:t>Si</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bandeja</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puede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usar</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EGC,</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debe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usar</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independiente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EGC, </a:t>
            </a:r>
            <a:r>
              <a:rPr lang="es-ES" sz="2400" spc="5" dirty="0" smtClean="0">
                <a:solidFill>
                  <a:srgbClr val="171514"/>
                </a:solidFill>
                <a:latin typeface="Microsoft Sans Serif"/>
                <a:cs typeface="Microsoft Sans Serif"/>
              </a:rPr>
              <a:t>ya</a:t>
            </a:r>
            <a:r>
              <a:rPr lang="es-ES" sz="2400" spc="-5" dirty="0" smtClean="0">
                <a:solidFill>
                  <a:srgbClr val="171514"/>
                </a:solidFill>
                <a:latin typeface="Microsoft Sans Serif"/>
                <a:cs typeface="Microsoft Sans Serif"/>
              </a:rPr>
              <a:t> sea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separado</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dentro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cable</a:t>
            </a:r>
            <a:r>
              <a:rPr lang="es-ES" sz="2400" dirty="0" smtClean="0">
                <a:solidFill>
                  <a:srgbClr val="171514"/>
                </a:solidFill>
                <a:latin typeface="Microsoft Sans Serif"/>
                <a:cs typeface="Microsoft Sans Serif"/>
              </a:rPr>
              <a:t> </a:t>
            </a:r>
            <a:r>
              <a:rPr lang="es-ES" sz="2400" spc="30" dirty="0" err="1" smtClean="0">
                <a:solidFill>
                  <a:srgbClr val="171514"/>
                </a:solidFill>
                <a:latin typeface="Microsoft Sans Serif"/>
                <a:cs typeface="Microsoft Sans Serif"/>
              </a:rPr>
              <a:t>multinúcleo</a:t>
            </a:r>
            <a:r>
              <a:rPr lang="es-ES" sz="2400" spc="30" dirty="0" smtClean="0">
                <a:solidFill>
                  <a:srgbClr val="171514"/>
                </a:solidFill>
                <a:latin typeface="Microsoft Sans Serif"/>
                <a:cs typeface="Microsoft Sans Serif"/>
              </a:rPr>
              <a:t>.</a:t>
            </a:r>
          </a:p>
          <a:p>
            <a:pPr marL="12700" marR="5080" algn="just"/>
            <a:endParaRPr lang="es-ES" sz="2400" spc="30" dirty="0" smtClean="0">
              <a:solidFill>
                <a:srgbClr val="171514"/>
              </a:solidFill>
              <a:latin typeface="Microsoft Sans Serif"/>
              <a:cs typeface="Microsoft Sans Serif"/>
            </a:endParaRPr>
          </a:p>
          <a:p>
            <a:pPr marL="12700" marR="204470" algn="just"/>
            <a:r>
              <a:rPr lang="es-ES" sz="2400" spc="20" dirty="0" smtClean="0">
                <a:solidFill>
                  <a:srgbClr val="171514"/>
                </a:solidFill>
                <a:latin typeface="Microsoft Sans Serif"/>
                <a:cs typeface="Microsoft Sans Serif"/>
              </a:rPr>
              <a:t>Dado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bandeja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debe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conectarse</a:t>
            </a:r>
            <a:r>
              <a:rPr lang="es-ES" sz="2400" dirty="0" smtClean="0">
                <a:solidFill>
                  <a:srgbClr val="171514"/>
                </a:solidFill>
                <a:latin typeface="Microsoft Sans Serif"/>
                <a:cs typeface="Microsoft Sans Serif"/>
              </a:rPr>
              <a:t> a </a:t>
            </a:r>
            <a:r>
              <a:rPr lang="es-ES" sz="2400" spc="35" dirty="0" smtClean="0">
                <a:solidFill>
                  <a:srgbClr val="171514"/>
                </a:solidFill>
                <a:latin typeface="Microsoft Sans Serif"/>
                <a:cs typeface="Microsoft Sans Serif"/>
              </a:rPr>
              <a:t>tierra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todos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modos,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65" dirty="0" smtClean="0">
                <a:solidFill>
                  <a:srgbClr val="171514"/>
                </a:solidFill>
                <a:latin typeface="Microsoft Sans Serif"/>
                <a:cs typeface="Microsoft Sans Serif"/>
              </a:rPr>
              <a:t>EGC</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debe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conectarse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bandeja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principio</a:t>
            </a:r>
            <a:r>
              <a:rPr lang="es-ES" sz="2400" spc="5" dirty="0" smtClean="0">
                <a:solidFill>
                  <a:srgbClr val="171514"/>
                </a:solidFill>
                <a:latin typeface="Microsoft Sans Serif"/>
                <a:cs typeface="Microsoft Sans Serif"/>
              </a:rPr>
              <a:t> y</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final</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cada </a:t>
            </a:r>
            <a:r>
              <a:rPr lang="es-ES" sz="2400" spc="10" dirty="0" smtClean="0">
                <a:solidFill>
                  <a:srgbClr val="171514"/>
                </a:solidFill>
                <a:latin typeface="Microsoft Sans Serif"/>
                <a:cs typeface="Microsoft Sans Serif"/>
              </a:rPr>
              <a:t>50</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pies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(15</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m);</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bandeja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puede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entonces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actuar</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 conductor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auxiliar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paralelo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65" dirty="0" smtClean="0">
                <a:solidFill>
                  <a:srgbClr val="171514"/>
                </a:solidFill>
                <a:latin typeface="Microsoft Sans Serif"/>
                <a:cs typeface="Microsoft Sans Serif"/>
              </a:rPr>
              <a:t>EGC</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principal.</a:t>
            </a:r>
          </a:p>
          <a:p>
            <a:pPr marL="12700" marR="204470" algn="just"/>
            <a:endParaRPr lang="es-ES" sz="2400" dirty="0" smtClean="0">
              <a:latin typeface="Microsoft Sans Serif"/>
              <a:cs typeface="Microsoft Sans Serif"/>
            </a:endParaRPr>
          </a:p>
          <a:p>
            <a:pPr marL="12700" marR="257175" indent="-12700" algn="just">
              <a:spcBef>
                <a:spcPts val="90"/>
              </a:spcBef>
            </a:pPr>
            <a:r>
              <a:rPr lang="es-ES" sz="2400" spc="-15"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conexiones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entre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 </a:t>
            </a:r>
            <a:r>
              <a:rPr lang="es-ES" sz="2400" spc="15" dirty="0" smtClean="0">
                <a:solidFill>
                  <a:srgbClr val="171514"/>
                </a:solidFill>
                <a:latin typeface="Microsoft Sans Serif"/>
                <a:cs typeface="Microsoft Sans Serif"/>
              </a:rPr>
              <a:t>bandejas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metálicas</a:t>
            </a:r>
            <a:r>
              <a:rPr lang="es-ES" sz="2400" spc="5" dirty="0" smtClean="0">
                <a:solidFill>
                  <a:srgbClr val="171514"/>
                </a:solidFill>
                <a:latin typeface="Microsoft Sans Serif"/>
                <a:cs typeface="Microsoft Sans Serif"/>
              </a:rPr>
              <a:t> y</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eventuales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tomas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tierra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cobre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deben </a:t>
            </a:r>
            <a:r>
              <a:rPr lang="es-ES" sz="2400" spc="10" dirty="0" smtClean="0">
                <a:solidFill>
                  <a:srgbClr val="171514"/>
                </a:solidFill>
                <a:latin typeface="Microsoft Sans Serif"/>
                <a:cs typeface="Microsoft Sans Serif"/>
              </a:rPr>
              <a:t>realizarse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tiras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especiales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evitar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corrosión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galvánica</a:t>
            </a:r>
            <a:r>
              <a:rPr lang="es-ES" sz="2400" spc="-5" dirty="0" smtClean="0">
                <a:solidFill>
                  <a:srgbClr val="171514"/>
                </a:solidFill>
                <a:latin typeface="Microsoft Sans Serif"/>
                <a:cs typeface="Microsoft Sans Serif"/>
              </a:rPr>
              <a:t> (Sección</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5.3).</a:t>
            </a:r>
            <a:endParaRPr lang="es-ES" sz="2400" dirty="0" smtClean="0">
              <a:latin typeface="Microsoft Sans Serif"/>
              <a:cs typeface="Microsoft Sans Serif"/>
            </a:endParaRPr>
          </a:p>
          <a:p>
            <a:pPr marL="12700" marR="5080">
              <a:lnSpc>
                <a:spcPct val="153800"/>
              </a:lnSpc>
              <a:spcBef>
                <a:spcPts val="210"/>
              </a:spcBef>
            </a:pPr>
            <a:endParaRPr sz="650" dirty="0">
              <a:latin typeface="Microsoft Sans Serif"/>
              <a:cs typeface="Microsoft Sans Serif"/>
            </a:endParaRPr>
          </a:p>
        </p:txBody>
      </p:sp>
    </p:spTree>
    <p:extLst>
      <p:ext uri="{BB962C8B-B14F-4D97-AF65-F5344CB8AC3E}">
        <p14:creationId xmlns:p14="http://schemas.microsoft.com/office/powerpoint/2010/main" val="2248120722"/>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423025" y="2765425"/>
            <a:ext cx="4114800" cy="2133600"/>
          </a:xfrm>
          <a:prstGeom prst="rect">
            <a:avLst/>
          </a:prstGeom>
        </p:spPr>
      </p:pic>
      <p:sp>
        <p:nvSpPr>
          <p:cNvPr id="5" name="object 5"/>
          <p:cNvSpPr txBox="1"/>
          <p:nvPr/>
        </p:nvSpPr>
        <p:spPr>
          <a:xfrm>
            <a:off x="327025" y="327025"/>
            <a:ext cx="14325600" cy="7935506"/>
          </a:xfrm>
          <a:prstGeom prst="rect">
            <a:avLst/>
          </a:prstGeom>
        </p:spPr>
        <p:txBody>
          <a:bodyPr vert="horz" wrap="square" lIns="0" tIns="12700" rIns="0" bIns="0" rtlCol="0">
            <a:spAutoFit/>
          </a:bodyPr>
          <a:lstStyle/>
          <a:p>
            <a:pPr marL="12700" lvl="3" algn="just">
              <a:tabLst>
                <a:tab pos="337185" algn="l"/>
              </a:tabLst>
            </a:pPr>
            <a:r>
              <a:rPr lang="es-ES" sz="2400" b="1" dirty="0" smtClean="0">
                <a:solidFill>
                  <a:srgbClr val="171514"/>
                </a:solidFill>
                <a:latin typeface="Arial"/>
                <a:cs typeface="Arial"/>
              </a:rPr>
              <a:t>2.6.4	</a:t>
            </a:r>
            <a:r>
              <a:rPr sz="2400" b="1" dirty="0" err="1" smtClean="0">
                <a:solidFill>
                  <a:srgbClr val="171514"/>
                </a:solidFill>
                <a:latin typeface="Arial"/>
                <a:cs typeface="Arial"/>
              </a:rPr>
              <a:t>Conductos</a:t>
            </a:r>
            <a:r>
              <a:rPr sz="2400" b="1" spc="-40" dirty="0" smtClean="0">
                <a:solidFill>
                  <a:srgbClr val="171514"/>
                </a:solidFill>
                <a:latin typeface="Arial"/>
                <a:cs typeface="Arial"/>
              </a:rPr>
              <a:t> </a:t>
            </a:r>
            <a:r>
              <a:rPr sz="2400" b="1" spc="20" dirty="0" err="1">
                <a:solidFill>
                  <a:srgbClr val="171514"/>
                </a:solidFill>
                <a:latin typeface="Arial"/>
                <a:cs typeface="Arial"/>
              </a:rPr>
              <a:t>Metálicos</a:t>
            </a:r>
            <a:r>
              <a:rPr sz="2400" b="1" spc="-35" dirty="0">
                <a:solidFill>
                  <a:srgbClr val="171514"/>
                </a:solidFill>
                <a:latin typeface="Arial"/>
                <a:cs typeface="Arial"/>
              </a:rPr>
              <a:t> </a:t>
            </a:r>
            <a:r>
              <a:rPr sz="2400" b="1" spc="5" dirty="0" smtClean="0">
                <a:solidFill>
                  <a:srgbClr val="171514"/>
                </a:solidFill>
                <a:latin typeface="Arial"/>
                <a:cs typeface="Arial"/>
              </a:rPr>
              <a:t>Flexibles</a:t>
            </a:r>
            <a:endParaRPr lang="es-ES" sz="2400" b="1" spc="5" dirty="0" smtClean="0">
              <a:solidFill>
                <a:srgbClr val="171514"/>
              </a:solidFill>
              <a:latin typeface="Arial"/>
              <a:cs typeface="Arial"/>
            </a:endParaRPr>
          </a:p>
          <a:p>
            <a:pPr marL="12700" lvl="3" algn="just">
              <a:buAutoNum type="arabicPeriod" startAt="4"/>
              <a:tabLst>
                <a:tab pos="337185" algn="l"/>
              </a:tabLst>
            </a:pPr>
            <a:endParaRPr sz="2400" dirty="0">
              <a:latin typeface="Arial"/>
              <a:cs typeface="Arial"/>
            </a:endParaRPr>
          </a:p>
          <a:p>
            <a:pPr marL="12700" marR="5080" algn="just">
              <a:spcBef>
                <a:spcPts val="200"/>
              </a:spcBef>
            </a:pPr>
            <a:r>
              <a:rPr sz="2400" spc="20"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nombre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indica,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FMC</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(Figura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5.19)</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usa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donde</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requiere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flexibilidad</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protección</a:t>
            </a:r>
            <a:r>
              <a:rPr sz="2400" spc="25" dirty="0" smtClean="0">
                <a:solidFill>
                  <a:srgbClr val="171514"/>
                </a:solidFill>
                <a:latin typeface="Microsoft Sans Serif"/>
                <a:cs typeface="Microsoft Sans Serif"/>
              </a:rPr>
              <a:t>,</a:t>
            </a:r>
            <a:r>
              <a:rPr lang="es-ES" sz="2400" spc="25" dirty="0" smtClean="0">
                <a:solidFill>
                  <a:srgbClr val="171514"/>
                </a:solidFill>
                <a:latin typeface="Microsoft Sans Serif"/>
                <a:cs typeface="Microsoft Sans Serif"/>
              </a:rPr>
              <a:t> </a:t>
            </a:r>
            <a:r>
              <a:rPr sz="2400" dirty="0" err="1" smtClean="0">
                <a:solidFill>
                  <a:srgbClr val="171514"/>
                </a:solidFill>
                <a:latin typeface="Microsoft Sans Serif"/>
                <a:cs typeface="Microsoft Sans Serif"/>
              </a:rPr>
              <a:t>así</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para </a:t>
            </a:r>
            <a:r>
              <a:rPr sz="2400" spc="30" dirty="0">
                <a:solidFill>
                  <a:srgbClr val="171514"/>
                </a:solidFill>
                <a:latin typeface="Microsoft Sans Serif"/>
                <a:cs typeface="Microsoft Sans Serif"/>
              </a:rPr>
              <a:t>reducir </a:t>
            </a:r>
            <a:r>
              <a:rPr sz="2400" spc="10" dirty="0">
                <a:solidFill>
                  <a:srgbClr val="171514"/>
                </a:solidFill>
                <a:latin typeface="Microsoft Sans Serif"/>
                <a:cs typeface="Microsoft Sans Serif"/>
              </a:rPr>
              <a:t>el </a:t>
            </a:r>
            <a:r>
              <a:rPr sz="2400" spc="45" dirty="0">
                <a:solidFill>
                  <a:srgbClr val="171514"/>
                </a:solidFill>
                <a:latin typeface="Microsoft Sans Serif"/>
                <a:cs typeface="Microsoft Sans Serif"/>
              </a:rPr>
              <a:t>número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accesorios </a:t>
            </a:r>
            <a:r>
              <a:rPr sz="2400" spc="25" dirty="0">
                <a:solidFill>
                  <a:srgbClr val="171514"/>
                </a:solidFill>
                <a:latin typeface="Microsoft Sans Serif"/>
                <a:cs typeface="Microsoft Sans Serif"/>
              </a:rPr>
              <a:t>en </a:t>
            </a:r>
            <a:r>
              <a:rPr sz="2400" spc="30" dirty="0">
                <a:solidFill>
                  <a:srgbClr val="171514"/>
                </a:solidFill>
                <a:latin typeface="Microsoft Sans Serif"/>
                <a:cs typeface="Microsoft Sans Serif"/>
              </a:rPr>
              <a:t>una </a:t>
            </a:r>
            <a:r>
              <a:rPr sz="2400" spc="20" dirty="0">
                <a:solidFill>
                  <a:srgbClr val="171514"/>
                </a:solidFill>
                <a:latin typeface="Microsoft Sans Serif"/>
                <a:cs typeface="Microsoft Sans Serif"/>
              </a:rPr>
              <a:t>instalación </a:t>
            </a:r>
            <a:r>
              <a:rPr sz="2400" spc="35" dirty="0">
                <a:solidFill>
                  <a:srgbClr val="171514"/>
                </a:solidFill>
                <a:latin typeface="Microsoft Sans Serif"/>
                <a:cs typeface="Microsoft Sans Serif"/>
              </a:rPr>
              <a:t>o </a:t>
            </a:r>
            <a:r>
              <a:rPr sz="2400" spc="25" dirty="0">
                <a:solidFill>
                  <a:srgbClr val="171514"/>
                </a:solidFill>
                <a:latin typeface="Microsoft Sans Serif"/>
                <a:cs typeface="Microsoft Sans Serif"/>
              </a:rPr>
              <a:t>para </a:t>
            </a:r>
            <a:r>
              <a:rPr sz="2400" spc="30" dirty="0" err="1">
                <a:solidFill>
                  <a:srgbClr val="171514"/>
                </a:solidFill>
                <a:latin typeface="Microsoft Sans Serif"/>
                <a:cs typeface="Microsoft Sans Serif"/>
              </a:rPr>
              <a:t>minimizar</a:t>
            </a:r>
            <a:r>
              <a:rPr sz="2400" spc="3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transmisión</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vibraciones </a:t>
            </a:r>
            <a:r>
              <a:rPr sz="2400" spc="25" dirty="0">
                <a:solidFill>
                  <a:srgbClr val="171514"/>
                </a:solidFill>
                <a:latin typeface="Microsoft Sans Serif"/>
                <a:cs typeface="Microsoft Sans Serif"/>
              </a:rPr>
              <a:t>de equipos </a:t>
            </a:r>
            <a:r>
              <a:rPr sz="2400" spc="30" dirty="0">
                <a:solidFill>
                  <a:srgbClr val="171514"/>
                </a:solidFill>
                <a:latin typeface="Microsoft Sans Serif"/>
                <a:cs typeface="Microsoft Sans Serif"/>
              </a:rPr>
              <a:t>como motores. </a:t>
            </a:r>
            <a:r>
              <a:rPr sz="2400" spc="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acuerdo </a:t>
            </a:r>
            <a:r>
              <a:rPr sz="2400" spc="20" dirty="0">
                <a:solidFill>
                  <a:srgbClr val="171514"/>
                </a:solidFill>
                <a:latin typeface="Microsoft Sans Serif"/>
                <a:cs typeface="Microsoft Sans Serif"/>
              </a:rPr>
              <a:t>con </a:t>
            </a:r>
            <a:r>
              <a:rPr sz="2400" dirty="0">
                <a:solidFill>
                  <a:srgbClr val="171514"/>
                </a:solidFill>
                <a:latin typeface="Microsoft Sans Serif"/>
                <a:cs typeface="Microsoft Sans Serif"/>
              </a:rPr>
              <a:t>las </a:t>
            </a:r>
            <a:r>
              <a:rPr sz="2400" spc="10" dirty="0" err="1">
                <a:solidFill>
                  <a:srgbClr val="171514"/>
                </a:solidFill>
                <a:latin typeface="Microsoft Sans Serif"/>
                <a:cs typeface="Microsoft Sans Serif"/>
              </a:rPr>
              <a:t>Regulaciones</a:t>
            </a:r>
            <a:r>
              <a:rPr sz="2400" spc="1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Cableado</a:t>
            </a:r>
            <a:r>
              <a:rPr sz="2400" spc="1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del </a:t>
            </a:r>
            <a:r>
              <a:rPr sz="2400" spc="40" dirty="0">
                <a:solidFill>
                  <a:srgbClr val="171514"/>
                </a:solidFill>
                <a:latin typeface="Microsoft Sans Serif"/>
                <a:cs typeface="Microsoft Sans Serif"/>
              </a:rPr>
              <a:t>Instituto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Ingeniería </a:t>
            </a:r>
            <a:r>
              <a:rPr sz="2400" spc="5" dirty="0">
                <a:solidFill>
                  <a:srgbClr val="171514"/>
                </a:solidFill>
                <a:latin typeface="Microsoft Sans Serif"/>
                <a:cs typeface="Microsoft Sans Serif"/>
              </a:rPr>
              <a:t>y </a:t>
            </a:r>
            <a:r>
              <a:rPr sz="2400" spc="15" dirty="0">
                <a:solidFill>
                  <a:srgbClr val="171514"/>
                </a:solidFill>
                <a:latin typeface="Microsoft Sans Serif"/>
                <a:cs typeface="Microsoft Sans Serif"/>
              </a:rPr>
              <a:t>Tecnología </a:t>
            </a:r>
            <a:r>
              <a:rPr sz="2400" spc="-25" dirty="0">
                <a:solidFill>
                  <a:srgbClr val="171514"/>
                </a:solidFill>
                <a:latin typeface="Microsoft Sans Serif"/>
                <a:cs typeface="Microsoft Sans Serif"/>
              </a:rPr>
              <a:t>(IET, </a:t>
            </a:r>
            <a:r>
              <a:rPr sz="2400" spc="45" dirty="0">
                <a:solidFill>
                  <a:srgbClr val="171514"/>
                </a:solidFill>
                <a:latin typeface="Microsoft Sans Serif"/>
                <a:cs typeface="Microsoft Sans Serif"/>
              </a:rPr>
              <a:t>por </a:t>
            </a:r>
            <a:r>
              <a:rPr sz="2400" spc="5" dirty="0">
                <a:solidFill>
                  <a:srgbClr val="171514"/>
                </a:solidFill>
                <a:latin typeface="Microsoft Sans Serif"/>
                <a:cs typeface="Microsoft Sans Serif"/>
              </a:rPr>
              <a:t>sus </a:t>
            </a:r>
            <a:r>
              <a:rPr sz="2400" spc="10" dirty="0">
                <a:solidFill>
                  <a:srgbClr val="171514"/>
                </a:solidFill>
                <a:latin typeface="Microsoft Sans Serif"/>
                <a:cs typeface="Microsoft Sans Serif"/>
              </a:rPr>
              <a:t>siglas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inglés</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“no </a:t>
            </a:r>
            <a:r>
              <a:rPr sz="2400" spc="-5" dirty="0">
                <a:solidFill>
                  <a:srgbClr val="171514"/>
                </a:solidFill>
                <a:latin typeface="Microsoft Sans Serif"/>
                <a:cs typeface="Microsoft Sans Serif"/>
              </a:rPr>
              <a:t>se </a:t>
            </a:r>
            <a:r>
              <a:rPr sz="2400" spc="25" dirty="0" err="1" smtClean="0">
                <a:solidFill>
                  <a:srgbClr val="171514"/>
                </a:solidFill>
                <a:latin typeface="Microsoft Sans Serif"/>
                <a:cs typeface="Microsoft Sans Serif"/>
              </a:rPr>
              <a:t>deben</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usar</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conductos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flexibles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plegables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protección</a:t>
            </a:r>
            <a:r>
              <a:rPr sz="2400" spc="20" dirty="0" smtClean="0">
                <a:solidFill>
                  <a:srgbClr val="171514"/>
                </a:solidFill>
                <a:latin typeface="Microsoft Sans Serif"/>
                <a:cs typeface="Microsoft Sans Serif"/>
              </a:rPr>
              <a:t>”.</a:t>
            </a:r>
            <a:endParaRPr lang="es-ES" sz="2400" spc="20" dirty="0" smtClean="0">
              <a:solidFill>
                <a:srgbClr val="171514"/>
              </a:solidFill>
              <a:latin typeface="Microsoft Sans Serif"/>
              <a:cs typeface="Microsoft Sans Serif"/>
            </a:endParaRPr>
          </a:p>
          <a:p>
            <a:pPr marL="12700" marR="5080" algn="just">
              <a:spcBef>
                <a:spcPts val="200"/>
              </a:spcBef>
            </a:pPr>
            <a:endParaRPr lang="es-ES" sz="2400" spc="20" dirty="0">
              <a:solidFill>
                <a:srgbClr val="171514"/>
              </a:solidFill>
              <a:latin typeface="Microsoft Sans Serif"/>
              <a:cs typeface="Microsoft Sans Serif"/>
            </a:endParaRPr>
          </a:p>
          <a:p>
            <a:pPr marL="12700" marR="5080" algn="just">
              <a:spcBef>
                <a:spcPts val="200"/>
              </a:spcBef>
            </a:pPr>
            <a:endParaRPr lang="es-ES" sz="2400" spc="20" dirty="0" smtClean="0">
              <a:solidFill>
                <a:srgbClr val="171514"/>
              </a:solidFill>
              <a:latin typeface="Microsoft Sans Serif"/>
              <a:cs typeface="Microsoft Sans Serif"/>
            </a:endParaRPr>
          </a:p>
          <a:p>
            <a:pPr marL="12700" marR="5080" algn="just">
              <a:spcBef>
                <a:spcPts val="200"/>
              </a:spcBef>
            </a:pPr>
            <a:endParaRPr lang="es-ES" sz="2400" spc="20" dirty="0" smtClean="0">
              <a:solidFill>
                <a:srgbClr val="171514"/>
              </a:solidFill>
              <a:latin typeface="Microsoft Sans Serif"/>
              <a:cs typeface="Microsoft Sans Serif"/>
            </a:endParaRPr>
          </a:p>
          <a:p>
            <a:pPr marL="12700" marR="5080" algn="just">
              <a:spcBef>
                <a:spcPts val="200"/>
              </a:spcBef>
            </a:pPr>
            <a:endParaRPr lang="es-ES" sz="2400" spc="20" dirty="0">
              <a:solidFill>
                <a:srgbClr val="171514"/>
              </a:solidFill>
              <a:latin typeface="Microsoft Sans Serif"/>
              <a:cs typeface="Microsoft Sans Serif"/>
            </a:endParaRPr>
          </a:p>
          <a:p>
            <a:pPr marL="12700" marR="5080" algn="just">
              <a:spcBef>
                <a:spcPts val="200"/>
              </a:spcBef>
            </a:pPr>
            <a:endParaRPr sz="2400" dirty="0">
              <a:latin typeface="Microsoft Sans Serif"/>
              <a:cs typeface="Microsoft Sans Serif"/>
            </a:endParaRPr>
          </a:p>
          <a:p>
            <a:pPr marL="12700" marR="181610" algn="just">
              <a:spcBef>
                <a:spcPts val="40"/>
              </a:spcBef>
            </a:pPr>
            <a:r>
              <a:rPr sz="2400" spc="-10" dirty="0">
                <a:solidFill>
                  <a:srgbClr val="171514"/>
                </a:solidFill>
                <a:latin typeface="Microsoft Sans Serif"/>
                <a:cs typeface="Microsoft Sans Serif"/>
              </a:rPr>
              <a:t>Sin </a:t>
            </a:r>
            <a:r>
              <a:rPr sz="2400" spc="40" dirty="0">
                <a:solidFill>
                  <a:srgbClr val="171514"/>
                </a:solidFill>
                <a:latin typeface="Microsoft Sans Serif"/>
                <a:cs typeface="Microsoft Sans Serif"/>
              </a:rPr>
              <a:t>embargo,</a:t>
            </a:r>
            <a:r>
              <a:rPr sz="2400" spc="-1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10" dirty="0">
                <a:solidFill>
                  <a:srgbClr val="171514"/>
                </a:solidFill>
                <a:latin typeface="Microsoft Sans Serif"/>
                <a:cs typeface="Microsoft Sans Serif"/>
              </a:rPr>
              <a:t> </a:t>
            </a:r>
            <a:r>
              <a:rPr sz="2400" spc="-55" dirty="0">
                <a:solidFill>
                  <a:srgbClr val="171514"/>
                </a:solidFill>
                <a:latin typeface="Microsoft Sans Serif"/>
                <a:cs typeface="Microsoft Sans Serif"/>
              </a:rPr>
              <a:t>NEC</a:t>
            </a:r>
            <a:r>
              <a:rPr sz="2400" spc="-10" dirty="0">
                <a:solidFill>
                  <a:srgbClr val="171514"/>
                </a:solidFill>
                <a:latin typeface="Microsoft Sans Serif"/>
                <a:cs typeface="Microsoft Sans Serif"/>
              </a:rPr>
              <a:t> </a:t>
            </a:r>
            <a:r>
              <a:rPr sz="2400" spc="50" dirty="0">
                <a:solidFill>
                  <a:srgbClr val="171514"/>
                </a:solidFill>
                <a:latin typeface="Microsoft Sans Serif"/>
                <a:cs typeface="Microsoft Sans Serif"/>
              </a:rPr>
              <a:t>permite</a:t>
            </a:r>
            <a:r>
              <a:rPr sz="2400" spc="-1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uso</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conductos</a:t>
            </a:r>
            <a:r>
              <a:rPr sz="2400" spc="-10" dirty="0">
                <a:solidFill>
                  <a:srgbClr val="171514"/>
                </a:solidFill>
                <a:latin typeface="Microsoft Sans Serif"/>
                <a:cs typeface="Microsoft Sans Serif"/>
              </a:rPr>
              <a:t> </a:t>
            </a:r>
            <a:r>
              <a:rPr sz="2400" spc="40" dirty="0">
                <a:solidFill>
                  <a:srgbClr val="171514"/>
                </a:solidFill>
                <a:latin typeface="Microsoft Sans Serif"/>
                <a:cs typeface="Microsoft Sans Serif"/>
              </a:rPr>
              <a:t>como</a:t>
            </a:r>
            <a:r>
              <a:rPr sz="2400" spc="-10" dirty="0">
                <a:solidFill>
                  <a:srgbClr val="171514"/>
                </a:solidFill>
                <a:latin typeface="Microsoft Sans Serif"/>
                <a:cs typeface="Microsoft Sans Serif"/>
              </a:rPr>
              <a:t> </a:t>
            </a:r>
            <a:r>
              <a:rPr sz="2400" spc="-65" dirty="0">
                <a:solidFill>
                  <a:srgbClr val="171514"/>
                </a:solidFill>
                <a:latin typeface="Microsoft Sans Serif"/>
                <a:cs typeface="Microsoft Sans Serif"/>
              </a:rPr>
              <a:t>EGC.</a:t>
            </a:r>
            <a:r>
              <a:rPr sz="2400" spc="-10" dirty="0">
                <a:solidFill>
                  <a:srgbClr val="171514"/>
                </a:solidFill>
                <a:latin typeface="Microsoft Sans Serif"/>
                <a:cs typeface="Microsoft Sans Serif"/>
              </a:rPr>
              <a:t> </a:t>
            </a:r>
            <a:r>
              <a:rPr sz="2400" spc="10" dirty="0">
                <a:solidFill>
                  <a:srgbClr val="171514"/>
                </a:solidFill>
                <a:latin typeface="Microsoft Sans Serif"/>
                <a:cs typeface="Microsoft Sans Serif"/>
              </a:rPr>
              <a:t>Hay</a:t>
            </a:r>
            <a:r>
              <a:rPr sz="2400" spc="-10" dirty="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tres</a:t>
            </a:r>
            <a:r>
              <a:rPr lang="es-ES" sz="2400" spc="3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tipos</a:t>
            </a:r>
            <a:r>
              <a:rPr sz="2400" spc="-1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FMC:</a:t>
            </a:r>
            <a:endParaRPr sz="2400" dirty="0">
              <a:latin typeface="Microsoft Sans Serif"/>
              <a:cs typeface="Microsoft Sans Serif"/>
            </a:endParaRPr>
          </a:p>
          <a:p>
            <a:pPr marL="12700" algn="just">
              <a:spcBef>
                <a:spcPts val="5"/>
              </a:spcBef>
            </a:pPr>
            <a:endParaRPr sz="2400" dirty="0">
              <a:latin typeface="Microsoft Sans Serif"/>
              <a:cs typeface="Microsoft Sans Serif"/>
            </a:endParaRPr>
          </a:p>
          <a:p>
            <a:pPr marL="469900" marR="165735" lvl="4" indent="-457200" algn="just">
              <a:spcBef>
                <a:spcPts val="5"/>
              </a:spcBef>
              <a:buFont typeface="+mj-lt"/>
              <a:buAutoNum type="arabicPeriod"/>
              <a:tabLst>
                <a:tab pos="281940" algn="l"/>
              </a:tabLst>
            </a:pPr>
            <a:r>
              <a:rPr sz="2400" b="1" spc="-25" dirty="0">
                <a:solidFill>
                  <a:srgbClr val="171514"/>
                </a:solidFill>
                <a:latin typeface="Microsoft Sans Serif"/>
                <a:cs typeface="Microsoft Sans Serif"/>
              </a:rPr>
              <a:t>FMC,</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es</a:t>
            </a:r>
            <a:r>
              <a:rPr sz="2400" b="1"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un</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conducto</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sección</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transversal</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circular</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hecho</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tira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metal</a:t>
            </a:r>
            <a:r>
              <a:rPr sz="2400" b="1" spc="5" dirty="0">
                <a:solidFill>
                  <a:srgbClr val="171514"/>
                </a:solidFill>
                <a:latin typeface="Microsoft Sans Serif"/>
                <a:cs typeface="Microsoft Sans Serif"/>
              </a:rPr>
              <a:t> </a:t>
            </a:r>
            <a:r>
              <a:rPr sz="2400" b="1" spc="15" dirty="0" err="1">
                <a:solidFill>
                  <a:srgbClr val="171514"/>
                </a:solidFill>
                <a:latin typeface="Microsoft Sans Serif"/>
                <a:cs typeface="Microsoft Sans Serif"/>
              </a:rPr>
              <a:t>entrelazada</a:t>
            </a:r>
            <a:r>
              <a:rPr sz="2400" b="1" spc="15" dirty="0" smtClean="0">
                <a:solidFill>
                  <a:srgbClr val="171514"/>
                </a:solidFill>
                <a:latin typeface="Microsoft Sans Serif"/>
                <a:cs typeface="Microsoft Sans Serif"/>
              </a:rPr>
              <a:t>,</a:t>
            </a:r>
            <a:r>
              <a:rPr lang="es-ES" sz="2400" b="1" spc="15"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enrollada</a:t>
            </a:r>
            <a:r>
              <a:rPr sz="2400" b="1" spc="-10"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helicoidalmente</a:t>
            </a:r>
            <a:r>
              <a:rPr sz="2400" b="1" spc="20" dirty="0">
                <a:solidFill>
                  <a:srgbClr val="171514"/>
                </a:solidFill>
                <a:latin typeface="Microsoft Sans Serif"/>
                <a:cs typeface="Microsoft Sans Serif"/>
              </a:rPr>
              <a:t>.</a:t>
            </a:r>
            <a:endParaRPr sz="2400" b="1" dirty="0">
              <a:latin typeface="Microsoft Sans Serif"/>
              <a:cs typeface="Microsoft Sans Serif"/>
            </a:endParaRPr>
          </a:p>
          <a:p>
            <a:pPr marL="927100" marR="246379" lvl="2" algn="just">
              <a:spcBef>
                <a:spcPts val="100"/>
              </a:spcBef>
            </a:pPr>
            <a:r>
              <a:rPr sz="2400" i="1" spc="20" dirty="0">
                <a:solidFill>
                  <a:srgbClr val="171514"/>
                </a:solidFill>
                <a:latin typeface="Microsoft Sans Serif"/>
                <a:cs typeface="Microsoft Sans Serif"/>
              </a:rPr>
              <a:t>Conducto de </a:t>
            </a:r>
            <a:r>
              <a:rPr sz="2400" i="1" spc="25" dirty="0">
                <a:solidFill>
                  <a:srgbClr val="171514"/>
                </a:solidFill>
                <a:latin typeface="Microsoft Sans Serif"/>
                <a:cs typeface="Microsoft Sans Serif"/>
              </a:rPr>
              <a:t>metal </a:t>
            </a:r>
            <a:r>
              <a:rPr sz="2400" i="1" spc="20" dirty="0">
                <a:solidFill>
                  <a:srgbClr val="171514"/>
                </a:solidFill>
                <a:latin typeface="Microsoft Sans Serif"/>
                <a:cs typeface="Microsoft Sans Serif"/>
              </a:rPr>
              <a:t>flexible </a:t>
            </a:r>
            <a:r>
              <a:rPr sz="2400" i="1" spc="25" dirty="0">
                <a:solidFill>
                  <a:srgbClr val="171514"/>
                </a:solidFill>
                <a:latin typeface="Microsoft Sans Serif"/>
                <a:cs typeface="Microsoft Sans Serif"/>
              </a:rPr>
              <a:t>hermético </a:t>
            </a:r>
            <a:r>
              <a:rPr sz="2400" i="1" dirty="0">
                <a:solidFill>
                  <a:srgbClr val="171514"/>
                </a:solidFill>
                <a:latin typeface="Microsoft Sans Serif"/>
                <a:cs typeface="Microsoft Sans Serif"/>
              </a:rPr>
              <a:t>a </a:t>
            </a:r>
            <a:r>
              <a:rPr sz="2400" i="1" spc="20" dirty="0">
                <a:solidFill>
                  <a:srgbClr val="171514"/>
                </a:solidFill>
                <a:latin typeface="Microsoft Sans Serif"/>
                <a:cs typeface="Microsoft Sans Serif"/>
              </a:rPr>
              <a:t>líquidos: </a:t>
            </a:r>
            <a:r>
              <a:rPr sz="2400" i="1" spc="-20" dirty="0">
                <a:solidFill>
                  <a:srgbClr val="171514"/>
                </a:solidFill>
                <a:latin typeface="Microsoft Sans Serif"/>
                <a:cs typeface="Microsoft Sans Serif"/>
              </a:rPr>
              <a:t>LFMC, </a:t>
            </a:r>
            <a:r>
              <a:rPr sz="2400" i="1" spc="25" dirty="0">
                <a:solidFill>
                  <a:srgbClr val="171514"/>
                </a:solidFill>
                <a:latin typeface="Microsoft Sans Serif"/>
                <a:cs typeface="Microsoft Sans Serif"/>
              </a:rPr>
              <a:t>que </a:t>
            </a:r>
            <a:r>
              <a:rPr sz="2400" i="1" spc="-5" dirty="0">
                <a:solidFill>
                  <a:srgbClr val="171514"/>
                </a:solidFill>
                <a:latin typeface="Microsoft Sans Serif"/>
                <a:cs typeface="Microsoft Sans Serif"/>
              </a:rPr>
              <a:t>es </a:t>
            </a:r>
            <a:r>
              <a:rPr sz="2400" i="1" spc="40" dirty="0">
                <a:solidFill>
                  <a:srgbClr val="171514"/>
                </a:solidFill>
                <a:latin typeface="Microsoft Sans Serif"/>
                <a:cs typeface="Microsoft Sans Serif"/>
              </a:rPr>
              <a:t>un </a:t>
            </a:r>
            <a:r>
              <a:rPr sz="2400" i="1" spc="25" dirty="0">
                <a:solidFill>
                  <a:srgbClr val="171514"/>
                </a:solidFill>
                <a:latin typeface="Microsoft Sans Serif"/>
                <a:cs typeface="Microsoft Sans Serif"/>
              </a:rPr>
              <a:t>conducto</a:t>
            </a:r>
            <a:r>
              <a:rPr sz="2400" i="1" spc="25" dirty="0">
                <a:solidFill>
                  <a:srgbClr val="171514"/>
                </a:solidFill>
                <a:latin typeface="Microsoft Sans Serif"/>
                <a:cs typeface="Microsoft Sans Serif"/>
              </a:rPr>
              <a:t> </a:t>
            </a:r>
            <a:r>
              <a:rPr sz="2400" i="1" spc="20" dirty="0">
                <a:solidFill>
                  <a:srgbClr val="171514"/>
                </a:solidFill>
                <a:latin typeface="Microsoft Sans Serif"/>
                <a:cs typeface="Microsoft Sans Serif"/>
              </a:rPr>
              <a:t>de </a:t>
            </a:r>
            <a:r>
              <a:rPr sz="2400" i="1" spc="5" dirty="0" err="1" smtClean="0">
                <a:solidFill>
                  <a:srgbClr val="171514"/>
                </a:solidFill>
                <a:latin typeface="Microsoft Sans Serif"/>
                <a:cs typeface="Microsoft Sans Serif"/>
              </a:rPr>
              <a:t>sección</a:t>
            </a:r>
            <a:r>
              <a:rPr lang="es-ES" sz="2400" i="1" spc="5" dirty="0" smtClean="0">
                <a:solidFill>
                  <a:srgbClr val="171514"/>
                </a:solidFill>
                <a:latin typeface="Microsoft Sans Serif"/>
                <a:cs typeface="Microsoft Sans Serif"/>
              </a:rPr>
              <a:t> </a:t>
            </a:r>
            <a:r>
              <a:rPr sz="2400" i="1" spc="15" dirty="0" smtClean="0">
                <a:solidFill>
                  <a:srgbClr val="171514"/>
                </a:solidFill>
                <a:latin typeface="Microsoft Sans Serif"/>
                <a:cs typeface="Microsoft Sans Serif"/>
              </a:rPr>
              <a:t>transversal</a:t>
            </a:r>
            <a:r>
              <a:rPr sz="2400" i="1" dirty="0" smtClean="0">
                <a:solidFill>
                  <a:srgbClr val="171514"/>
                </a:solidFill>
                <a:latin typeface="Microsoft Sans Serif"/>
                <a:cs typeface="Microsoft Sans Serif"/>
              </a:rPr>
              <a:t> </a:t>
            </a:r>
            <a:r>
              <a:rPr sz="2400" i="1" spc="20" dirty="0">
                <a:solidFill>
                  <a:srgbClr val="171514"/>
                </a:solidFill>
                <a:latin typeface="Microsoft Sans Serif"/>
                <a:cs typeface="Microsoft Sans Serif"/>
              </a:rPr>
              <a:t>circular</a:t>
            </a:r>
            <a:r>
              <a:rPr sz="2400" i="1" spc="5" dirty="0">
                <a:solidFill>
                  <a:srgbClr val="171514"/>
                </a:solidFill>
                <a:latin typeface="Microsoft Sans Serif"/>
                <a:cs typeface="Microsoft Sans Serif"/>
              </a:rPr>
              <a:t> </a:t>
            </a:r>
            <a:r>
              <a:rPr sz="2400" i="1" spc="25" dirty="0">
                <a:solidFill>
                  <a:srgbClr val="171514"/>
                </a:solidFill>
                <a:latin typeface="Microsoft Sans Serif"/>
                <a:cs typeface="Microsoft Sans Serif"/>
              </a:rPr>
              <a:t>que</a:t>
            </a:r>
            <a:r>
              <a:rPr sz="2400" i="1" spc="5" dirty="0">
                <a:solidFill>
                  <a:srgbClr val="171514"/>
                </a:solidFill>
                <a:latin typeface="Microsoft Sans Serif"/>
                <a:cs typeface="Microsoft Sans Serif"/>
              </a:rPr>
              <a:t> </a:t>
            </a:r>
            <a:r>
              <a:rPr sz="2400" i="1" spc="20" dirty="0">
                <a:solidFill>
                  <a:srgbClr val="171514"/>
                </a:solidFill>
                <a:latin typeface="Microsoft Sans Serif"/>
                <a:cs typeface="Microsoft Sans Serif"/>
              </a:rPr>
              <a:t>tiene</a:t>
            </a:r>
            <a:r>
              <a:rPr sz="2400" i="1" dirty="0">
                <a:solidFill>
                  <a:srgbClr val="171514"/>
                </a:solidFill>
                <a:latin typeface="Microsoft Sans Serif"/>
                <a:cs typeface="Microsoft Sans Serif"/>
              </a:rPr>
              <a:t> </a:t>
            </a:r>
            <a:r>
              <a:rPr sz="2400" i="1" spc="25" dirty="0">
                <a:solidFill>
                  <a:srgbClr val="171514"/>
                </a:solidFill>
                <a:latin typeface="Microsoft Sans Serif"/>
                <a:cs typeface="Microsoft Sans Serif"/>
              </a:rPr>
              <a:t>una</a:t>
            </a:r>
            <a:r>
              <a:rPr sz="2400" i="1" spc="5" dirty="0">
                <a:solidFill>
                  <a:srgbClr val="171514"/>
                </a:solidFill>
                <a:latin typeface="Microsoft Sans Serif"/>
                <a:cs typeface="Microsoft Sans Serif"/>
              </a:rPr>
              <a:t> </a:t>
            </a:r>
            <a:r>
              <a:rPr sz="2400" i="1" spc="20" dirty="0">
                <a:solidFill>
                  <a:srgbClr val="171514"/>
                </a:solidFill>
                <a:latin typeface="Microsoft Sans Serif"/>
                <a:cs typeface="Microsoft Sans Serif"/>
              </a:rPr>
              <a:t>cubierta</a:t>
            </a:r>
            <a:r>
              <a:rPr sz="2400" i="1" spc="5" dirty="0">
                <a:solidFill>
                  <a:srgbClr val="171514"/>
                </a:solidFill>
                <a:latin typeface="Microsoft Sans Serif"/>
                <a:cs typeface="Microsoft Sans Serif"/>
              </a:rPr>
              <a:t> </a:t>
            </a:r>
            <a:r>
              <a:rPr sz="2400" i="1" spc="25" dirty="0">
                <a:solidFill>
                  <a:srgbClr val="171514"/>
                </a:solidFill>
                <a:latin typeface="Microsoft Sans Serif"/>
                <a:cs typeface="Microsoft Sans Serif"/>
              </a:rPr>
              <a:t>exterior</a:t>
            </a:r>
            <a:r>
              <a:rPr sz="2400" i="1" spc="5" dirty="0">
                <a:solidFill>
                  <a:srgbClr val="171514"/>
                </a:solidFill>
                <a:latin typeface="Microsoft Sans Serif"/>
                <a:cs typeface="Microsoft Sans Serif"/>
              </a:rPr>
              <a:t> </a:t>
            </a:r>
            <a:r>
              <a:rPr sz="2400" i="1" spc="25" dirty="0">
                <a:solidFill>
                  <a:srgbClr val="171514"/>
                </a:solidFill>
                <a:latin typeface="Microsoft Sans Serif"/>
                <a:cs typeface="Microsoft Sans Serif"/>
              </a:rPr>
              <a:t>impermeable,</a:t>
            </a:r>
            <a:r>
              <a:rPr sz="2400" i="1" dirty="0">
                <a:solidFill>
                  <a:srgbClr val="171514"/>
                </a:solidFill>
                <a:latin typeface="Microsoft Sans Serif"/>
                <a:cs typeface="Microsoft Sans Serif"/>
              </a:rPr>
              <a:t> </a:t>
            </a:r>
            <a:r>
              <a:rPr sz="2400" i="1" spc="35" dirty="0">
                <a:solidFill>
                  <a:srgbClr val="171514"/>
                </a:solidFill>
                <a:latin typeface="Microsoft Sans Serif"/>
                <a:cs typeface="Microsoft Sans Serif"/>
              </a:rPr>
              <a:t>no</a:t>
            </a:r>
            <a:r>
              <a:rPr sz="2400" i="1" spc="5" dirty="0">
                <a:solidFill>
                  <a:srgbClr val="171514"/>
                </a:solidFill>
                <a:latin typeface="Microsoft Sans Serif"/>
                <a:cs typeface="Microsoft Sans Serif"/>
              </a:rPr>
              <a:t> </a:t>
            </a:r>
            <a:r>
              <a:rPr sz="2400" i="1" spc="15" dirty="0">
                <a:solidFill>
                  <a:srgbClr val="171514"/>
                </a:solidFill>
                <a:latin typeface="Microsoft Sans Serif"/>
                <a:cs typeface="Microsoft Sans Serif"/>
              </a:rPr>
              <a:t>metálica,</a:t>
            </a:r>
            <a:r>
              <a:rPr sz="2400" i="1" spc="5" dirty="0">
                <a:solidFill>
                  <a:srgbClr val="171514"/>
                </a:solidFill>
                <a:latin typeface="Microsoft Sans Serif"/>
                <a:cs typeface="Microsoft Sans Serif"/>
              </a:rPr>
              <a:t> </a:t>
            </a:r>
            <a:r>
              <a:rPr sz="2400" i="1" spc="20" dirty="0">
                <a:solidFill>
                  <a:srgbClr val="171514"/>
                </a:solidFill>
                <a:latin typeface="Microsoft Sans Serif"/>
                <a:cs typeface="Microsoft Sans Serif"/>
              </a:rPr>
              <a:t>resistente</a:t>
            </a:r>
            <a:r>
              <a:rPr sz="2400" i="1" spc="5" dirty="0">
                <a:solidFill>
                  <a:srgbClr val="171514"/>
                </a:solidFill>
                <a:latin typeface="Microsoft Sans Serif"/>
                <a:cs typeface="Microsoft Sans Serif"/>
              </a:rPr>
              <a:t> </a:t>
            </a:r>
            <a:r>
              <a:rPr sz="2400" i="1" dirty="0">
                <a:solidFill>
                  <a:srgbClr val="171514"/>
                </a:solidFill>
                <a:latin typeface="Microsoft Sans Serif"/>
                <a:cs typeface="Microsoft Sans Serif"/>
              </a:rPr>
              <a:t>a </a:t>
            </a:r>
            <a:r>
              <a:rPr sz="2400" i="1" spc="10" dirty="0">
                <a:solidFill>
                  <a:srgbClr val="171514"/>
                </a:solidFill>
                <a:latin typeface="Microsoft Sans Serif"/>
                <a:cs typeface="Microsoft Sans Serif"/>
              </a:rPr>
              <a:t>la</a:t>
            </a:r>
            <a:r>
              <a:rPr sz="2400" i="1" spc="5" dirty="0">
                <a:solidFill>
                  <a:srgbClr val="171514"/>
                </a:solidFill>
                <a:latin typeface="Microsoft Sans Serif"/>
                <a:cs typeface="Microsoft Sans Serif"/>
              </a:rPr>
              <a:t> </a:t>
            </a:r>
            <a:r>
              <a:rPr sz="2400" i="1" spc="10" dirty="0" smtClean="0">
                <a:solidFill>
                  <a:srgbClr val="171514"/>
                </a:solidFill>
                <a:latin typeface="Microsoft Sans Serif"/>
                <a:cs typeface="Microsoft Sans Serif"/>
              </a:rPr>
              <a:t>luz</a:t>
            </a:r>
            <a:r>
              <a:rPr lang="es-ES" sz="2400" i="1" spc="10" dirty="0" smtClean="0">
                <a:solidFill>
                  <a:srgbClr val="171514"/>
                </a:solidFill>
                <a:latin typeface="Microsoft Sans Serif"/>
                <a:cs typeface="Microsoft Sans Serif"/>
              </a:rPr>
              <a:t> </a:t>
            </a:r>
            <a:r>
              <a:rPr sz="2400" i="1" spc="15" dirty="0" smtClean="0">
                <a:solidFill>
                  <a:srgbClr val="171514"/>
                </a:solidFill>
                <a:latin typeface="Microsoft Sans Serif"/>
                <a:cs typeface="Microsoft Sans Serif"/>
              </a:rPr>
              <a:t>solar</a:t>
            </a:r>
            <a:r>
              <a:rPr sz="2400" i="1" spc="-5" dirty="0" smtClean="0">
                <a:solidFill>
                  <a:srgbClr val="171514"/>
                </a:solidFill>
                <a:latin typeface="Microsoft Sans Serif"/>
                <a:cs typeface="Microsoft Sans Serif"/>
              </a:rPr>
              <a:t> </a:t>
            </a:r>
            <a:r>
              <a:rPr sz="2400" i="1" spc="20" dirty="0">
                <a:solidFill>
                  <a:srgbClr val="171514"/>
                </a:solidFill>
                <a:latin typeface="Microsoft Sans Serif"/>
                <a:cs typeface="Microsoft Sans Serif"/>
              </a:rPr>
              <a:t>sobre</a:t>
            </a:r>
            <a:r>
              <a:rPr sz="2400" i="1" spc="-5" dirty="0">
                <a:solidFill>
                  <a:srgbClr val="171514"/>
                </a:solidFill>
                <a:latin typeface="Microsoft Sans Serif"/>
                <a:cs typeface="Microsoft Sans Serif"/>
              </a:rPr>
              <a:t> </a:t>
            </a:r>
            <a:r>
              <a:rPr sz="2400" i="1" spc="40" dirty="0">
                <a:solidFill>
                  <a:srgbClr val="171514"/>
                </a:solidFill>
                <a:latin typeface="Microsoft Sans Serif"/>
                <a:cs typeface="Microsoft Sans Serif"/>
              </a:rPr>
              <a:t>un</a:t>
            </a:r>
            <a:r>
              <a:rPr sz="2400" i="1" spc="-5" dirty="0">
                <a:solidFill>
                  <a:srgbClr val="171514"/>
                </a:solidFill>
                <a:latin typeface="Microsoft Sans Serif"/>
                <a:cs typeface="Microsoft Sans Serif"/>
              </a:rPr>
              <a:t> </a:t>
            </a:r>
            <a:r>
              <a:rPr sz="2400" i="1" spc="20" dirty="0">
                <a:solidFill>
                  <a:srgbClr val="171514"/>
                </a:solidFill>
                <a:latin typeface="Microsoft Sans Serif"/>
                <a:cs typeface="Microsoft Sans Serif"/>
              </a:rPr>
              <a:t>núcleo</a:t>
            </a:r>
            <a:r>
              <a:rPr sz="2400" i="1" spc="-5" dirty="0">
                <a:solidFill>
                  <a:srgbClr val="171514"/>
                </a:solidFill>
                <a:latin typeface="Microsoft Sans Serif"/>
                <a:cs typeface="Microsoft Sans Serif"/>
              </a:rPr>
              <a:t> </a:t>
            </a:r>
            <a:r>
              <a:rPr sz="2400" i="1" spc="20" dirty="0">
                <a:solidFill>
                  <a:srgbClr val="171514"/>
                </a:solidFill>
                <a:latin typeface="Microsoft Sans Serif"/>
                <a:cs typeface="Microsoft Sans Serif"/>
              </a:rPr>
              <a:t>de</a:t>
            </a:r>
            <a:r>
              <a:rPr sz="2400" i="1" spc="-5" dirty="0">
                <a:solidFill>
                  <a:srgbClr val="171514"/>
                </a:solidFill>
                <a:latin typeface="Microsoft Sans Serif"/>
                <a:cs typeface="Microsoft Sans Serif"/>
              </a:rPr>
              <a:t> </a:t>
            </a:r>
            <a:r>
              <a:rPr sz="2400" i="1" spc="25" dirty="0">
                <a:solidFill>
                  <a:srgbClr val="171514"/>
                </a:solidFill>
                <a:latin typeface="Microsoft Sans Serif"/>
                <a:cs typeface="Microsoft Sans Serif"/>
              </a:rPr>
              <a:t>metal</a:t>
            </a:r>
            <a:r>
              <a:rPr sz="2400" i="1" spc="-5" dirty="0">
                <a:solidFill>
                  <a:srgbClr val="171514"/>
                </a:solidFill>
                <a:latin typeface="Microsoft Sans Serif"/>
                <a:cs typeface="Microsoft Sans Serif"/>
              </a:rPr>
              <a:t> </a:t>
            </a:r>
            <a:r>
              <a:rPr sz="2400" i="1" spc="20" dirty="0">
                <a:solidFill>
                  <a:srgbClr val="171514"/>
                </a:solidFill>
                <a:latin typeface="Microsoft Sans Serif"/>
                <a:cs typeface="Microsoft Sans Serif"/>
              </a:rPr>
              <a:t>flexible</a:t>
            </a:r>
            <a:r>
              <a:rPr sz="2400" i="1" spc="-5" dirty="0">
                <a:solidFill>
                  <a:srgbClr val="171514"/>
                </a:solidFill>
                <a:latin typeface="Microsoft Sans Serif"/>
                <a:cs typeface="Microsoft Sans Serif"/>
              </a:rPr>
              <a:t> </a:t>
            </a:r>
            <a:r>
              <a:rPr sz="2400" i="1" spc="25" dirty="0">
                <a:solidFill>
                  <a:srgbClr val="171514"/>
                </a:solidFill>
                <a:latin typeface="Microsoft Sans Serif"/>
                <a:cs typeface="Microsoft Sans Serif"/>
              </a:rPr>
              <a:t>interior</a:t>
            </a:r>
            <a:r>
              <a:rPr sz="2400" spc="25" dirty="0">
                <a:solidFill>
                  <a:srgbClr val="171514"/>
                </a:solidFill>
                <a:latin typeface="Microsoft Sans Serif"/>
                <a:cs typeface="Microsoft Sans Serif"/>
              </a:rPr>
              <a:t>.</a:t>
            </a:r>
            <a:endParaRPr sz="2400" dirty="0">
              <a:latin typeface="Microsoft Sans Serif"/>
              <a:cs typeface="Microsoft Sans Serif"/>
            </a:endParaRPr>
          </a:p>
          <a:p>
            <a:pPr marL="469900" marR="339090" lvl="4" indent="-457200" algn="just">
              <a:buFont typeface="+mj-lt"/>
              <a:buAutoNum type="arabicPeriod" startAt="2"/>
              <a:tabLst>
                <a:tab pos="281940" algn="l"/>
              </a:tabLst>
            </a:pPr>
            <a:r>
              <a:rPr sz="2400" b="1" spc="20" dirty="0">
                <a:solidFill>
                  <a:srgbClr val="171514"/>
                </a:solidFill>
                <a:latin typeface="Microsoft Sans Serif"/>
                <a:cs typeface="Microsoft Sans Serif"/>
              </a:rPr>
              <a:t>Tubería</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metálica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flexible: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FMT,</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es</a:t>
            </a:r>
            <a:r>
              <a:rPr sz="2400" b="1" dirty="0">
                <a:solidFill>
                  <a:srgbClr val="171514"/>
                </a:solidFill>
                <a:latin typeface="Microsoft Sans Serif"/>
                <a:cs typeface="Microsoft Sans Serif"/>
              </a:rPr>
              <a:t> </a:t>
            </a:r>
            <a:r>
              <a:rPr sz="2400" b="1" spc="45" dirty="0">
                <a:solidFill>
                  <a:srgbClr val="171514"/>
                </a:solidFill>
                <a:latin typeface="Microsoft Sans Serif"/>
                <a:cs typeface="Microsoft Sans Serif"/>
              </a:rPr>
              <a:t>un</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conducto</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sección</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transversal</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circular</a:t>
            </a:r>
            <a:r>
              <a:rPr sz="2400" b="1" spc="15" dirty="0" smtClean="0">
                <a:solidFill>
                  <a:srgbClr val="171514"/>
                </a:solidFill>
                <a:latin typeface="Microsoft Sans Serif"/>
                <a:cs typeface="Microsoft Sans Serif"/>
              </a:rPr>
              <a:t>,</a:t>
            </a:r>
            <a:r>
              <a:rPr lang="es-ES" sz="2400" b="1" spc="15" dirty="0" smtClean="0">
                <a:solidFill>
                  <a:srgbClr val="171514"/>
                </a:solidFill>
                <a:latin typeface="Microsoft Sans Serif"/>
                <a:cs typeface="Microsoft Sans Serif"/>
              </a:rPr>
              <a:t> </a:t>
            </a:r>
            <a:r>
              <a:rPr sz="2400" b="1" spc="20" dirty="0" smtClean="0">
                <a:solidFill>
                  <a:srgbClr val="171514"/>
                </a:solidFill>
                <a:latin typeface="Microsoft Sans Serif"/>
                <a:cs typeface="Microsoft Sans Serif"/>
              </a:rPr>
              <a:t>flexible</a:t>
            </a:r>
            <a:r>
              <a:rPr sz="2400" b="1" spc="20" dirty="0">
                <a:solidFill>
                  <a:srgbClr val="171514"/>
                </a:solidFill>
                <a:latin typeface="Microsoft Sans Serif"/>
                <a:cs typeface="Microsoft Sans Serif"/>
              </a:rPr>
              <a:t>,</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metálico</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hermético</a:t>
            </a:r>
            <a:r>
              <a:rPr sz="2400" b="1" dirty="0">
                <a:solidFill>
                  <a:srgbClr val="171514"/>
                </a:solidFill>
                <a:latin typeface="Microsoft Sans Serif"/>
                <a:cs typeface="Microsoft Sans Serif"/>
              </a:rPr>
              <a:t> a </a:t>
            </a:r>
            <a:r>
              <a:rPr sz="2400" b="1" spc="10" dirty="0">
                <a:solidFill>
                  <a:srgbClr val="171514"/>
                </a:solidFill>
                <a:latin typeface="Microsoft Sans Serif"/>
                <a:cs typeface="Microsoft Sans Serif"/>
              </a:rPr>
              <a:t>los</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líquidos</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sin</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una</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cubierta</a:t>
            </a:r>
            <a:r>
              <a:rPr sz="2400" b="1"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no</a:t>
            </a:r>
            <a:r>
              <a:rPr sz="2400" b="1" spc="-5" dirty="0">
                <a:solidFill>
                  <a:srgbClr val="171514"/>
                </a:solidFill>
                <a:latin typeface="Microsoft Sans Serif"/>
                <a:cs typeface="Microsoft Sans Serif"/>
              </a:rPr>
              <a:t> </a:t>
            </a:r>
            <a:r>
              <a:rPr sz="2400" b="1" spc="15" dirty="0" err="1">
                <a:solidFill>
                  <a:srgbClr val="171514"/>
                </a:solidFill>
                <a:latin typeface="Microsoft Sans Serif"/>
                <a:cs typeface="Microsoft Sans Serif"/>
              </a:rPr>
              <a:t>metálica</a:t>
            </a:r>
            <a:r>
              <a:rPr sz="2400" spc="15" dirty="0" smtClean="0">
                <a:solidFill>
                  <a:srgbClr val="171514"/>
                </a:solidFill>
                <a:latin typeface="Microsoft Sans Serif"/>
                <a:cs typeface="Microsoft Sans Serif"/>
              </a:rPr>
              <a:t>.</a:t>
            </a:r>
            <a:endParaRPr sz="2400" dirty="0">
              <a:latin typeface="Microsoft Sans Serif"/>
              <a:cs typeface="Microsoft Sans Serif"/>
            </a:endParaRPr>
          </a:p>
        </p:txBody>
      </p:sp>
      <p:sp>
        <p:nvSpPr>
          <p:cNvPr id="6" name="Rectángulo 5"/>
          <p:cNvSpPr/>
          <p:nvPr/>
        </p:nvSpPr>
        <p:spPr>
          <a:xfrm>
            <a:off x="10690225" y="3170505"/>
            <a:ext cx="2336675" cy="1323439"/>
          </a:xfrm>
          <a:prstGeom prst="rect">
            <a:avLst/>
          </a:prstGeom>
        </p:spPr>
        <p:txBody>
          <a:bodyPr wrap="square">
            <a:spAutoFit/>
          </a:bodyPr>
          <a:lstStyle/>
          <a:p>
            <a:pPr marL="12700" marR="5080" algn="ctr">
              <a:spcBef>
                <a:spcPts val="200"/>
              </a:spcBef>
            </a:pPr>
            <a:r>
              <a:rPr lang="es-ES" sz="2000" b="1" spc="-10" dirty="0">
                <a:solidFill>
                  <a:srgbClr val="171514"/>
                </a:solidFill>
                <a:latin typeface="Arial"/>
                <a:cs typeface="Arial"/>
              </a:rPr>
              <a:t>FIGURA </a:t>
            </a:r>
            <a:r>
              <a:rPr lang="es-ES" sz="2000" b="1" spc="15" dirty="0">
                <a:solidFill>
                  <a:srgbClr val="171514"/>
                </a:solidFill>
                <a:latin typeface="Arial"/>
                <a:cs typeface="Arial"/>
              </a:rPr>
              <a:t>5.19 </a:t>
            </a:r>
            <a:r>
              <a:rPr lang="es-ES" sz="2000" b="1" spc="15" dirty="0">
                <a:solidFill>
                  <a:srgbClr val="171514"/>
                </a:solidFill>
                <a:latin typeface="Microsoft Sans Serif"/>
                <a:cs typeface="Microsoft Sans Serif"/>
              </a:rPr>
              <a:t>Conducto</a:t>
            </a:r>
            <a:r>
              <a:rPr lang="es-ES" sz="2000" b="1" dirty="0">
                <a:solidFill>
                  <a:srgbClr val="171514"/>
                </a:solidFill>
                <a:latin typeface="Microsoft Sans Serif"/>
                <a:cs typeface="Microsoft Sans Serif"/>
              </a:rPr>
              <a:t> </a:t>
            </a:r>
            <a:r>
              <a:rPr lang="es-ES" sz="2000" b="1" spc="25" dirty="0">
                <a:solidFill>
                  <a:srgbClr val="171514"/>
                </a:solidFill>
                <a:latin typeface="Microsoft Sans Serif"/>
                <a:cs typeface="Microsoft Sans Serif"/>
              </a:rPr>
              <a:t>metálico</a:t>
            </a:r>
            <a:r>
              <a:rPr lang="es-ES" sz="2000" b="1" dirty="0">
                <a:solidFill>
                  <a:srgbClr val="171514"/>
                </a:solidFill>
                <a:latin typeface="Microsoft Sans Serif"/>
                <a:cs typeface="Microsoft Sans Serif"/>
              </a:rPr>
              <a:t> </a:t>
            </a:r>
            <a:r>
              <a:rPr lang="es-ES" sz="2000" b="1" spc="20" dirty="0">
                <a:solidFill>
                  <a:srgbClr val="171514"/>
                </a:solidFill>
                <a:latin typeface="Microsoft Sans Serif"/>
                <a:cs typeface="Microsoft Sans Serif"/>
              </a:rPr>
              <a:t>flexible</a:t>
            </a:r>
            <a:r>
              <a:rPr lang="es-ES" sz="2000" b="1" spc="5" dirty="0">
                <a:solidFill>
                  <a:srgbClr val="171514"/>
                </a:solidFill>
                <a:latin typeface="Microsoft Sans Serif"/>
                <a:cs typeface="Microsoft Sans Serif"/>
              </a:rPr>
              <a:t> </a:t>
            </a:r>
            <a:r>
              <a:rPr lang="es-ES" sz="2000" b="1" spc="-25" dirty="0">
                <a:solidFill>
                  <a:srgbClr val="171514"/>
                </a:solidFill>
                <a:latin typeface="Microsoft Sans Serif"/>
                <a:cs typeface="Microsoft Sans Serif"/>
              </a:rPr>
              <a:t>(FMC).</a:t>
            </a:r>
            <a:endParaRPr lang="es-ES" sz="2000" b="1" dirty="0">
              <a:latin typeface="Microsoft Sans Serif"/>
              <a:cs typeface="Microsoft Sans Serif"/>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327025" y="327025"/>
            <a:ext cx="14325600" cy="8161209"/>
          </a:xfrm>
          <a:prstGeom prst="rect">
            <a:avLst/>
          </a:prstGeom>
        </p:spPr>
        <p:txBody>
          <a:bodyPr vert="horz" wrap="square" lIns="0" tIns="12700" rIns="0" bIns="0" rtlCol="0">
            <a:spAutoFit/>
          </a:bodyPr>
          <a:lstStyle/>
          <a:p>
            <a:pPr algn="just">
              <a:spcBef>
                <a:spcPts val="725"/>
              </a:spcBef>
            </a:pPr>
            <a:r>
              <a:rPr sz="2400" spc="-5" dirty="0" smtClean="0">
                <a:solidFill>
                  <a:srgbClr val="171514"/>
                </a:solidFill>
                <a:latin typeface="Microsoft Sans Serif"/>
                <a:cs typeface="Microsoft Sans Serif"/>
              </a:rPr>
              <a:t>Los</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tipos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anteriores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pueden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60" dirty="0">
                <a:solidFill>
                  <a:srgbClr val="171514"/>
                </a:solidFill>
                <a:latin typeface="Microsoft Sans Serif"/>
                <a:cs typeface="Microsoft Sans Serif"/>
              </a:rPr>
              <a:t>EGC</a:t>
            </a:r>
            <a:r>
              <a:rPr sz="2400" dirty="0">
                <a:solidFill>
                  <a:srgbClr val="171514"/>
                </a:solidFill>
                <a:latin typeface="Microsoft Sans Serif"/>
                <a:cs typeface="Microsoft Sans Serif"/>
              </a:rPr>
              <a:t> si </a:t>
            </a:r>
            <a:r>
              <a:rPr sz="2400" spc="30" dirty="0">
                <a:solidFill>
                  <a:srgbClr val="171514"/>
                </a:solidFill>
                <a:latin typeface="Microsoft Sans Serif"/>
                <a:cs typeface="Microsoft Sans Serif"/>
              </a:rPr>
              <a:t>cumplen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todas</a:t>
            </a:r>
            <a:r>
              <a:rPr sz="2400" dirty="0">
                <a:solidFill>
                  <a:srgbClr val="171514"/>
                </a:solidFill>
                <a:latin typeface="Microsoft Sans Serif"/>
                <a:cs typeface="Microsoft Sans Serif"/>
              </a:rPr>
              <a:t> las </a:t>
            </a:r>
            <a:r>
              <a:rPr sz="2400" spc="15" dirty="0">
                <a:solidFill>
                  <a:srgbClr val="171514"/>
                </a:solidFill>
                <a:latin typeface="Microsoft Sans Serif"/>
                <a:cs typeface="Microsoft Sans Serif"/>
              </a:rPr>
              <a:t>condiciones</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siguientes</a:t>
            </a:r>
            <a:r>
              <a:rPr sz="2400" spc="15" dirty="0" smtClean="0">
                <a:solidFill>
                  <a:srgbClr val="171514"/>
                </a:solidFill>
                <a:latin typeface="Microsoft Sans Serif"/>
                <a:cs typeface="Microsoft Sans Serif"/>
              </a:rPr>
              <a:t>:</a:t>
            </a:r>
            <a:endParaRPr lang="es-ES" sz="2400" spc="15" dirty="0" smtClean="0">
              <a:solidFill>
                <a:srgbClr val="171514"/>
              </a:solidFill>
              <a:latin typeface="Microsoft Sans Serif"/>
              <a:cs typeface="Microsoft Sans Serif"/>
            </a:endParaRPr>
          </a:p>
          <a:p>
            <a:pPr algn="just">
              <a:buAutoNum type="alphaLcParenBoth"/>
              <a:tabLst>
                <a:tab pos="258445" algn="l"/>
              </a:tabLst>
            </a:pPr>
            <a:r>
              <a:rPr lang="es-ES" sz="2400" spc="15"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Condiciones</a:t>
            </a:r>
            <a:r>
              <a:rPr sz="2400" b="1" spc="-10"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para</a:t>
            </a:r>
            <a:r>
              <a:rPr sz="2400" b="1" spc="-10"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todos</a:t>
            </a:r>
            <a:r>
              <a:rPr sz="2400" b="1" spc="-10"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los</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tipos</a:t>
            </a:r>
            <a:r>
              <a:rPr sz="2400" b="1" spc="25" dirty="0">
                <a:solidFill>
                  <a:srgbClr val="171514"/>
                </a:solidFill>
                <a:latin typeface="Microsoft Sans Serif"/>
                <a:cs typeface="Microsoft Sans Serif"/>
              </a:rPr>
              <a:t>:</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FMC,</a:t>
            </a:r>
            <a:r>
              <a:rPr sz="2400" b="1" spc="-1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LFMC</a:t>
            </a:r>
            <a:r>
              <a:rPr sz="2400" b="1" spc="-5"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spc="-10"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FMT</a:t>
            </a:r>
            <a:r>
              <a:rPr sz="2400" b="1" spc="-20" dirty="0" smtClean="0">
                <a:solidFill>
                  <a:srgbClr val="171514"/>
                </a:solidFill>
                <a:latin typeface="Microsoft Sans Serif"/>
                <a:cs typeface="Microsoft Sans Serif"/>
              </a:rPr>
              <a:t>:</a:t>
            </a:r>
            <a:endParaRPr lang="es-ES" sz="2400" b="1" spc="-20" dirty="0" smtClean="0">
              <a:solidFill>
                <a:srgbClr val="171514"/>
              </a:solidFill>
              <a:latin typeface="Microsoft Sans Serif"/>
              <a:cs typeface="Microsoft Sans Serif"/>
            </a:endParaRPr>
          </a:p>
          <a:p>
            <a:pPr marL="457200" marR="147955" lvl="3" algn="just">
              <a:spcBef>
                <a:spcPts val="80"/>
              </a:spcBef>
              <a:buFont typeface="Wingdings" panose="05000000000000000000" pitchFamily="2" charset="2"/>
              <a:buChar char="Ø"/>
              <a:tabLst>
                <a:tab pos="404495" algn="l"/>
              </a:tabLst>
            </a:pPr>
            <a:r>
              <a:rPr sz="2400" b="1" spc="-5" dirty="0" smtClean="0">
                <a:solidFill>
                  <a:srgbClr val="171514"/>
                </a:solidFill>
                <a:latin typeface="Microsoft Sans Serif"/>
                <a:cs typeface="Microsoft Sans Serif"/>
              </a:rPr>
              <a:t>Los</a:t>
            </a:r>
            <a:r>
              <a:rPr sz="2400" b="1" dirty="0" smtClean="0">
                <a:solidFill>
                  <a:srgbClr val="171514"/>
                </a:solidFill>
                <a:latin typeface="Microsoft Sans Serif"/>
                <a:cs typeface="Microsoft Sans Serif"/>
              </a:rPr>
              <a:t> </a:t>
            </a:r>
            <a:r>
              <a:rPr sz="2400" b="1" spc="5" dirty="0">
                <a:solidFill>
                  <a:srgbClr val="171514"/>
                </a:solidFill>
                <a:latin typeface="Microsoft Sans Serif"/>
                <a:cs typeface="Microsoft Sans Serif"/>
              </a:rPr>
              <a:t>accesorios </a:t>
            </a:r>
            <a:r>
              <a:rPr sz="2400" b="1" spc="15" dirty="0">
                <a:solidFill>
                  <a:srgbClr val="171514"/>
                </a:solidFill>
                <a:latin typeface="Microsoft Sans Serif"/>
                <a:cs typeface="Microsoft Sans Serif"/>
              </a:rPr>
              <a:t>utilizados</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(conectores,</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acoplamientos,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terminaciones,</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etc.) </a:t>
            </a:r>
            <a:r>
              <a:rPr sz="2400" b="1" spc="15" dirty="0">
                <a:solidFill>
                  <a:srgbClr val="171514"/>
                </a:solidFill>
                <a:latin typeface="Microsoft Sans Serif"/>
                <a:cs typeface="Microsoft Sans Serif"/>
              </a:rPr>
              <a:t>están</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listados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para</a:t>
            </a:r>
            <a:r>
              <a:rPr sz="2400" b="1"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conexión</a:t>
            </a:r>
            <a:r>
              <a:rPr sz="2400" b="1" spc="5" dirty="0">
                <a:solidFill>
                  <a:srgbClr val="171514"/>
                </a:solidFill>
                <a:latin typeface="Microsoft Sans Serif"/>
                <a:cs typeface="Microsoft Sans Serif"/>
              </a:rPr>
              <a:t> </a:t>
            </a:r>
            <a:r>
              <a:rPr sz="2400" b="1" dirty="0" smtClean="0">
                <a:solidFill>
                  <a:srgbClr val="171514"/>
                </a:solidFill>
                <a:latin typeface="Microsoft Sans Serif"/>
                <a:cs typeface="Microsoft Sans Serif"/>
              </a:rPr>
              <a:t>a</a:t>
            </a:r>
            <a:r>
              <a:rPr lang="es-ES" sz="2400" b="1"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tierra</a:t>
            </a:r>
            <a:r>
              <a:rPr sz="2400" b="1" spc="20" dirty="0">
                <a:solidFill>
                  <a:srgbClr val="171514"/>
                </a:solidFill>
                <a:latin typeface="Microsoft Sans Serif"/>
                <a:cs typeface="Microsoft Sans Serif"/>
              </a:rPr>
              <a:t>.</a:t>
            </a:r>
            <a:endParaRPr sz="2400" b="1" dirty="0">
              <a:latin typeface="Microsoft Sans Serif"/>
              <a:cs typeface="Microsoft Sans Serif"/>
            </a:endParaRPr>
          </a:p>
          <a:p>
            <a:pPr marL="457200" marR="398780" lvl="3" algn="just">
              <a:buFont typeface="Wingdings" panose="05000000000000000000" pitchFamily="2" charset="2"/>
              <a:buChar char="Ø"/>
              <a:tabLst>
                <a:tab pos="424815" algn="l"/>
              </a:tabLst>
            </a:pPr>
            <a:r>
              <a:rPr sz="2400" b="1" spc="-15" dirty="0">
                <a:solidFill>
                  <a:srgbClr val="171514"/>
                </a:solidFill>
                <a:latin typeface="Microsoft Sans Serif"/>
                <a:cs typeface="Microsoft Sans Serif"/>
              </a:rPr>
              <a:t>La</a:t>
            </a:r>
            <a:r>
              <a:rPr sz="2400" b="1" spc="-5" dirty="0">
                <a:solidFill>
                  <a:srgbClr val="171514"/>
                </a:solidFill>
                <a:latin typeface="Microsoft Sans Serif"/>
                <a:cs typeface="Microsoft Sans Serif"/>
              </a:rPr>
              <a:t> </a:t>
            </a:r>
            <a:r>
              <a:rPr sz="2400" b="1" spc="45" dirty="0">
                <a:solidFill>
                  <a:srgbClr val="171514"/>
                </a:solidFill>
                <a:latin typeface="Microsoft Sans Serif"/>
                <a:cs typeface="Microsoft Sans Serif"/>
              </a:rPr>
              <a:t>longitud</a:t>
            </a:r>
            <a:r>
              <a:rPr sz="2400" b="1"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total</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tubería</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flexible</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en</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circuito</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45" dirty="0">
                <a:solidFill>
                  <a:srgbClr val="171514"/>
                </a:solidFill>
                <a:latin typeface="Microsoft Sans Serif"/>
                <a:cs typeface="Microsoft Sans Serif"/>
              </a:rPr>
              <a:t>no</a:t>
            </a:r>
            <a:r>
              <a:rPr sz="2400" b="1" spc="-5" dirty="0">
                <a:solidFill>
                  <a:srgbClr val="171514"/>
                </a:solidFill>
                <a:latin typeface="Microsoft Sans Serif"/>
                <a:cs typeface="Microsoft Sans Serif"/>
              </a:rPr>
              <a:t> </a:t>
            </a:r>
            <a:r>
              <a:rPr sz="2400" b="1" spc="10" dirty="0" err="1" smtClean="0">
                <a:solidFill>
                  <a:srgbClr val="171514"/>
                </a:solidFill>
                <a:latin typeface="Microsoft Sans Serif"/>
                <a:cs typeface="Microsoft Sans Serif"/>
              </a:rPr>
              <a:t>excede</a:t>
            </a:r>
            <a:r>
              <a:rPr lang="es-ES" sz="2400" b="1" spc="10" dirty="0" smtClean="0">
                <a:solidFill>
                  <a:srgbClr val="171514"/>
                </a:solidFill>
                <a:latin typeface="Microsoft Sans Serif"/>
                <a:cs typeface="Microsoft Sans Serif"/>
              </a:rPr>
              <a:t> </a:t>
            </a:r>
            <a:r>
              <a:rPr sz="2400" b="1" spc="5" dirty="0" smtClean="0">
                <a:solidFill>
                  <a:srgbClr val="171514"/>
                </a:solidFill>
                <a:latin typeface="Microsoft Sans Serif"/>
                <a:cs typeface="Microsoft Sans Serif"/>
              </a:rPr>
              <a:t>1,8 </a:t>
            </a:r>
            <a:r>
              <a:rPr sz="2400" b="1" spc="75" dirty="0">
                <a:solidFill>
                  <a:srgbClr val="171514"/>
                </a:solidFill>
                <a:latin typeface="Microsoft Sans Serif"/>
                <a:cs typeface="Microsoft Sans Serif"/>
              </a:rPr>
              <a:t>m </a:t>
            </a:r>
            <a:r>
              <a:rPr sz="2400" b="1" spc="-10" dirty="0">
                <a:solidFill>
                  <a:srgbClr val="171514"/>
                </a:solidFill>
                <a:latin typeface="Microsoft Sans Serif"/>
                <a:cs typeface="Microsoft Sans Serif"/>
              </a:rPr>
              <a:t>(6 </a:t>
            </a:r>
            <a:r>
              <a:rPr lang="es-ES" sz="2400" b="1" dirty="0" smtClean="0">
                <a:solidFill>
                  <a:srgbClr val="171514"/>
                </a:solidFill>
                <a:latin typeface="Microsoft Sans Serif"/>
                <a:cs typeface="Microsoft Sans Serif"/>
              </a:rPr>
              <a:t>ft</a:t>
            </a:r>
            <a:r>
              <a:rPr sz="2400" b="1" dirty="0" smtClean="0">
                <a:solidFill>
                  <a:srgbClr val="171514"/>
                </a:solidFill>
                <a:latin typeface="Microsoft Sans Serif"/>
                <a:cs typeface="Microsoft Sans Serif"/>
              </a:rPr>
              <a:t>). </a:t>
            </a:r>
            <a:r>
              <a:rPr sz="2400" b="1" spc="5" dirty="0">
                <a:solidFill>
                  <a:srgbClr val="171514"/>
                </a:solidFill>
                <a:latin typeface="Microsoft Sans Serif"/>
                <a:cs typeface="Microsoft Sans Serif"/>
              </a:rPr>
              <a:t>Para </a:t>
            </a:r>
            <a:r>
              <a:rPr sz="2400" b="1" spc="30" dirty="0">
                <a:solidFill>
                  <a:srgbClr val="171514"/>
                </a:solidFill>
                <a:latin typeface="Microsoft Sans Serif"/>
                <a:cs typeface="Microsoft Sans Serif"/>
              </a:rPr>
              <a:t>longitudes </a:t>
            </a:r>
            <a:r>
              <a:rPr sz="2400" b="1" spc="20" dirty="0">
                <a:solidFill>
                  <a:srgbClr val="171514"/>
                </a:solidFill>
                <a:latin typeface="Microsoft Sans Serif"/>
                <a:cs typeface="Microsoft Sans Serif"/>
              </a:rPr>
              <a:t>mayores </a:t>
            </a:r>
            <a:r>
              <a:rPr sz="2400" b="1" spc="-5" dirty="0">
                <a:solidFill>
                  <a:srgbClr val="171514"/>
                </a:solidFill>
                <a:latin typeface="Microsoft Sans Serif"/>
                <a:cs typeface="Microsoft Sans Serif"/>
              </a:rPr>
              <a:t>se </a:t>
            </a:r>
            <a:r>
              <a:rPr sz="2400" b="1" spc="25" dirty="0">
                <a:solidFill>
                  <a:srgbClr val="171514"/>
                </a:solidFill>
                <a:latin typeface="Microsoft Sans Serif"/>
                <a:cs typeface="Microsoft Sans Serif"/>
              </a:rPr>
              <a:t>debe instalar</a:t>
            </a:r>
            <a:r>
              <a:rPr sz="2400" b="1" spc="25" dirty="0">
                <a:solidFill>
                  <a:srgbClr val="171514"/>
                </a:solidFill>
                <a:latin typeface="Microsoft Sans Serif"/>
                <a:cs typeface="Microsoft Sans Serif"/>
              </a:rPr>
              <a:t> </a:t>
            </a:r>
            <a:r>
              <a:rPr sz="2400" b="1" spc="45" dirty="0">
                <a:solidFill>
                  <a:srgbClr val="171514"/>
                </a:solidFill>
                <a:latin typeface="Microsoft Sans Serif"/>
                <a:cs typeface="Microsoft Sans Serif"/>
              </a:rPr>
              <a:t>un </a:t>
            </a:r>
            <a:r>
              <a:rPr sz="2400" b="1" spc="-65" dirty="0">
                <a:solidFill>
                  <a:srgbClr val="171514"/>
                </a:solidFill>
                <a:latin typeface="Microsoft Sans Serif"/>
                <a:cs typeface="Microsoft Sans Serif"/>
              </a:rPr>
              <a:t>EGC </a:t>
            </a:r>
            <a:r>
              <a:rPr sz="2400" b="1" spc="20" dirty="0">
                <a:solidFill>
                  <a:srgbClr val="171514"/>
                </a:solidFill>
                <a:latin typeface="Microsoft Sans Serif"/>
                <a:cs typeface="Microsoft Sans Serif"/>
              </a:rPr>
              <a:t>con </a:t>
            </a:r>
            <a:r>
              <a:rPr sz="2400" b="1" spc="10" dirty="0" err="1" smtClean="0">
                <a:solidFill>
                  <a:srgbClr val="171514"/>
                </a:solidFill>
                <a:latin typeface="Microsoft Sans Serif"/>
                <a:cs typeface="Microsoft Sans Serif"/>
              </a:rPr>
              <a:t>los</a:t>
            </a:r>
            <a:r>
              <a:rPr lang="es-ES" sz="2400" b="1" spc="10"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conductores</a:t>
            </a:r>
            <a:r>
              <a:rPr sz="2400" b="1" spc="-10"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del</a:t>
            </a:r>
            <a:r>
              <a:rPr sz="2400" b="1" spc="-5"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circuito</a:t>
            </a:r>
            <a:r>
              <a:rPr sz="2400" b="1" spc="20" dirty="0" smtClean="0">
                <a:solidFill>
                  <a:srgbClr val="171514"/>
                </a:solidFill>
                <a:latin typeface="Microsoft Sans Serif"/>
                <a:cs typeface="Microsoft Sans Serif"/>
              </a:rPr>
              <a:t>.</a:t>
            </a:r>
            <a:endParaRPr lang="es-ES" sz="2400" b="1" spc="20" dirty="0" smtClean="0">
              <a:solidFill>
                <a:srgbClr val="171514"/>
              </a:solidFill>
              <a:latin typeface="Microsoft Sans Serif"/>
              <a:cs typeface="Microsoft Sans Serif"/>
            </a:endParaRPr>
          </a:p>
          <a:p>
            <a:pPr marL="274638" indent="-274638" algn="just">
              <a:spcBef>
                <a:spcPts val="160"/>
              </a:spcBef>
              <a:buAutoNum type="alphaLcParenBoth"/>
              <a:tabLst>
                <a:tab pos="441325" algn="l"/>
              </a:tabLst>
            </a:pPr>
            <a:r>
              <a:rPr lang="es-ES" sz="2400" b="1" spc="15"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Condiciones</a:t>
            </a:r>
            <a:r>
              <a:rPr sz="2400" b="1" spc="-30"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para</a:t>
            </a:r>
            <a:r>
              <a:rPr sz="2400" b="1" spc="-25" dirty="0">
                <a:solidFill>
                  <a:srgbClr val="171514"/>
                </a:solidFill>
                <a:latin typeface="Microsoft Sans Serif"/>
                <a:cs typeface="Microsoft Sans Serif"/>
              </a:rPr>
              <a:t> FMC</a:t>
            </a:r>
            <a:r>
              <a:rPr sz="2400" b="1" spc="-25" dirty="0" smtClean="0">
                <a:solidFill>
                  <a:srgbClr val="171514"/>
                </a:solidFill>
                <a:latin typeface="Microsoft Sans Serif"/>
                <a:cs typeface="Microsoft Sans Serif"/>
              </a:rPr>
              <a:t>:</a:t>
            </a:r>
            <a:endParaRPr lang="es-ES" sz="2400" b="1" spc="-25" dirty="0" smtClean="0">
              <a:solidFill>
                <a:srgbClr val="171514"/>
              </a:solidFill>
              <a:latin typeface="Microsoft Sans Serif"/>
              <a:cs typeface="Microsoft Sans Serif"/>
            </a:endParaRPr>
          </a:p>
          <a:p>
            <a:pPr marL="457200" marR="163195" lvl="3" algn="just">
              <a:spcBef>
                <a:spcPts val="80"/>
              </a:spcBef>
              <a:buFont typeface="Wingdings" panose="05000000000000000000" pitchFamily="2" charset="2"/>
              <a:buChar char="Ø"/>
              <a:tabLst>
                <a:tab pos="412750" algn="l"/>
              </a:tabLst>
            </a:pPr>
            <a:r>
              <a:rPr sz="2400" b="1" spc="-5" dirty="0" smtClean="0">
                <a:solidFill>
                  <a:srgbClr val="171514"/>
                </a:solidFill>
                <a:latin typeface="Microsoft Sans Serif"/>
                <a:cs typeface="Microsoft Sans Serif"/>
              </a:rPr>
              <a:t>Los</a:t>
            </a:r>
            <a:r>
              <a:rPr sz="2400" b="1" spc="5"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conductores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del</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circuito</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contenidos</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en</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el</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conducto</a:t>
            </a:r>
            <a:r>
              <a:rPr sz="2400" b="1" spc="10"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están</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protegidos</a:t>
            </a:r>
            <a:r>
              <a:rPr sz="2400" b="1" spc="5" dirty="0">
                <a:solidFill>
                  <a:srgbClr val="171514"/>
                </a:solidFill>
                <a:latin typeface="Microsoft Sans Serif"/>
                <a:cs typeface="Microsoft Sans Serif"/>
              </a:rPr>
              <a:t> </a:t>
            </a:r>
            <a:r>
              <a:rPr sz="2400" b="1" spc="40" dirty="0" err="1">
                <a:solidFill>
                  <a:srgbClr val="171514"/>
                </a:solidFill>
                <a:latin typeface="Microsoft Sans Serif"/>
                <a:cs typeface="Microsoft Sans Serif"/>
              </a:rPr>
              <a:t>por</a:t>
            </a:r>
            <a:r>
              <a:rPr sz="2400" b="1" spc="5" dirty="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dispositivos</a:t>
            </a:r>
            <a:r>
              <a:rPr lang="es-ES" sz="2400" b="1" spc="15" dirty="0" smtClean="0">
                <a:solidFill>
                  <a:srgbClr val="171514"/>
                </a:solidFill>
                <a:latin typeface="Microsoft Sans Serif"/>
                <a:cs typeface="Microsoft Sans Serif"/>
              </a:rPr>
              <a:t> </a:t>
            </a:r>
            <a:r>
              <a:rPr sz="2400" b="1" spc="20" dirty="0" smtClean="0">
                <a:solidFill>
                  <a:srgbClr val="171514"/>
                </a:solidFill>
                <a:latin typeface="Microsoft Sans Serif"/>
                <a:cs typeface="Microsoft Sans Serif"/>
              </a:rPr>
              <a:t>de</a:t>
            </a:r>
            <a:r>
              <a:rPr sz="2400" b="1" spc="-10"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sobrecorriente</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20</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o</a:t>
            </a:r>
            <a:r>
              <a:rPr sz="2400" b="1" spc="-5" dirty="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menos</a:t>
            </a:r>
            <a:r>
              <a:rPr sz="2400" b="1" spc="20" dirty="0" smtClean="0">
                <a:solidFill>
                  <a:srgbClr val="171514"/>
                </a:solidFill>
                <a:latin typeface="Microsoft Sans Serif"/>
                <a:cs typeface="Microsoft Sans Serif"/>
              </a:rPr>
              <a:t>.</a:t>
            </a:r>
            <a:endParaRPr lang="es-ES" sz="2400" b="1" spc="20" dirty="0" smtClean="0">
              <a:solidFill>
                <a:srgbClr val="171514"/>
              </a:solidFill>
              <a:latin typeface="Microsoft Sans Serif"/>
              <a:cs typeface="Microsoft Sans Serif"/>
            </a:endParaRPr>
          </a:p>
          <a:p>
            <a:pPr marL="457200" marR="163195" lvl="3" algn="just">
              <a:spcBef>
                <a:spcPts val="80"/>
              </a:spcBef>
              <a:buFont typeface="Wingdings" panose="05000000000000000000" pitchFamily="2" charset="2"/>
              <a:buChar char="Ø"/>
              <a:tabLst>
                <a:tab pos="412750" algn="l"/>
              </a:tabLst>
            </a:pPr>
            <a:r>
              <a:rPr lang="es-ES" sz="2400" b="1" spc="-35" dirty="0" smtClean="0">
                <a:solidFill>
                  <a:srgbClr val="171514"/>
                </a:solidFill>
                <a:latin typeface="Microsoft Sans Serif"/>
                <a:cs typeface="Microsoft Sans Serif"/>
              </a:rPr>
              <a:t>Si</a:t>
            </a:r>
            <a:r>
              <a:rPr lang="es-ES" sz="2400" b="1" spc="-5" dirty="0" smtClean="0">
                <a:solidFill>
                  <a:srgbClr val="171514"/>
                </a:solidFill>
                <a:latin typeface="Microsoft Sans Serif"/>
                <a:cs typeface="Microsoft Sans Serif"/>
              </a:rPr>
              <a:t> se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utiliza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para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conectar</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equipos</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cuya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flexibilidad</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es </a:t>
            </a:r>
            <a:r>
              <a:rPr lang="es-ES" sz="2400" b="1" spc="10" dirty="0" smtClean="0">
                <a:solidFill>
                  <a:srgbClr val="171514"/>
                </a:solidFill>
                <a:latin typeface="Microsoft Sans Serif"/>
                <a:cs typeface="Microsoft Sans Serif"/>
              </a:rPr>
              <a:t>necesaria</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después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 </a:t>
            </a:r>
            <a:r>
              <a:rPr lang="es-ES" sz="2400" b="1" spc="15" dirty="0" smtClean="0">
                <a:solidFill>
                  <a:srgbClr val="171514"/>
                </a:solidFill>
                <a:latin typeface="Microsoft Sans Serif"/>
                <a:cs typeface="Microsoft Sans Serif"/>
              </a:rPr>
              <a:t>instalación,</a:t>
            </a:r>
            <a:r>
              <a:rPr lang="es-ES" sz="2400" b="1" spc="-10"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se </a:t>
            </a:r>
            <a:r>
              <a:rPr lang="es-ES" sz="2400" b="1" spc="25" dirty="0" smtClean="0">
                <a:solidFill>
                  <a:srgbClr val="171514"/>
                </a:solidFill>
                <a:latin typeface="Microsoft Sans Serif"/>
                <a:cs typeface="Microsoft Sans Serif"/>
              </a:rPr>
              <a:t>debe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instalar</a:t>
            </a:r>
            <a:r>
              <a:rPr lang="es-ES" sz="2400" b="1" spc="-5" dirty="0" smtClean="0">
                <a:solidFill>
                  <a:srgbClr val="171514"/>
                </a:solidFill>
                <a:latin typeface="Microsoft Sans Serif"/>
                <a:cs typeface="Microsoft Sans Serif"/>
              </a:rPr>
              <a:t> </a:t>
            </a:r>
            <a:r>
              <a:rPr lang="es-ES" sz="2400" b="1" spc="45" dirty="0" smtClean="0">
                <a:solidFill>
                  <a:srgbClr val="171514"/>
                </a:solidFill>
                <a:latin typeface="Microsoft Sans Serif"/>
                <a:cs typeface="Microsoft Sans Serif"/>
              </a:rPr>
              <a:t>un</a:t>
            </a:r>
            <a:r>
              <a:rPr lang="es-ES" sz="2400" b="1" spc="-5" dirty="0" smtClean="0">
                <a:solidFill>
                  <a:srgbClr val="171514"/>
                </a:solidFill>
                <a:latin typeface="Microsoft Sans Serif"/>
                <a:cs typeface="Microsoft Sans Serif"/>
              </a:rPr>
              <a:t> </a:t>
            </a:r>
            <a:r>
              <a:rPr lang="es-ES" sz="2400" b="1" spc="-50" dirty="0" smtClean="0">
                <a:solidFill>
                  <a:srgbClr val="171514"/>
                </a:solidFill>
                <a:latin typeface="Microsoft Sans Serif"/>
                <a:cs typeface="Microsoft Sans Serif"/>
              </a:rPr>
              <a:t>EGC.</a:t>
            </a:r>
            <a:endParaRPr lang="es-ES" sz="2400" b="1" dirty="0" smtClean="0">
              <a:latin typeface="Microsoft Sans Serif"/>
              <a:cs typeface="Microsoft Sans Serif"/>
            </a:endParaRPr>
          </a:p>
          <a:p>
            <a:pPr algn="just">
              <a:spcBef>
                <a:spcPts val="250"/>
              </a:spcBef>
              <a:buAutoNum type="alphaLcParenBoth" startAt="3"/>
              <a:tabLst>
                <a:tab pos="252729" algn="l"/>
              </a:tabLst>
            </a:pPr>
            <a:r>
              <a:rPr lang="es-ES" sz="2400" b="1" spc="15" dirty="0" smtClean="0">
                <a:solidFill>
                  <a:srgbClr val="171514"/>
                </a:solidFill>
                <a:latin typeface="Microsoft Sans Serif"/>
                <a:cs typeface="Microsoft Sans Serif"/>
              </a:rPr>
              <a:t>  Condiciones</a:t>
            </a:r>
            <a:r>
              <a:rPr lang="es-ES" sz="2400" b="1" spc="-30"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para</a:t>
            </a:r>
            <a:r>
              <a:rPr lang="es-ES" sz="2400" b="1" spc="-25" dirty="0" smtClean="0">
                <a:solidFill>
                  <a:srgbClr val="171514"/>
                </a:solidFill>
                <a:latin typeface="Microsoft Sans Serif"/>
                <a:cs typeface="Microsoft Sans Serif"/>
              </a:rPr>
              <a:t> LFMC:</a:t>
            </a:r>
            <a:endParaRPr lang="es-ES" sz="2400" b="1" dirty="0" smtClean="0">
              <a:latin typeface="Microsoft Sans Serif"/>
              <a:cs typeface="Microsoft Sans Serif"/>
            </a:endParaRPr>
          </a:p>
          <a:p>
            <a:pPr marL="800100" marR="289560" lvl="2" indent="-342900" algn="just">
              <a:spcBef>
                <a:spcPts val="80"/>
              </a:spcBef>
              <a:buFont typeface="Wingdings" panose="05000000000000000000" pitchFamily="2" charset="2"/>
              <a:buChar char="Ø"/>
              <a:tabLst>
                <a:tab pos="404495" algn="l"/>
              </a:tabLst>
            </a:pPr>
            <a:r>
              <a:rPr lang="es-ES" sz="2400" b="1" spc="5" dirty="0" smtClean="0">
                <a:solidFill>
                  <a:srgbClr val="171514"/>
                </a:solidFill>
                <a:latin typeface="Microsoft Sans Serif"/>
                <a:cs typeface="Microsoft Sans Serif"/>
              </a:rPr>
              <a:t>Para </a:t>
            </a:r>
            <a:r>
              <a:rPr lang="es-ES" sz="2400" b="1" spc="20" dirty="0" smtClean="0">
                <a:solidFill>
                  <a:srgbClr val="171514"/>
                </a:solidFill>
                <a:latin typeface="Microsoft Sans Serif"/>
                <a:cs typeface="Microsoft Sans Serif"/>
              </a:rPr>
              <a:t>tamaños</a:t>
            </a:r>
            <a:r>
              <a:rPr lang="es-ES" sz="2400" b="1" spc="10" dirty="0" smtClean="0">
                <a:solidFill>
                  <a:srgbClr val="171514"/>
                </a:solidFill>
                <a:latin typeface="Microsoft Sans Serif"/>
                <a:cs typeface="Microsoft Sans Serif"/>
              </a:rPr>
              <a:t> comerciales </a:t>
            </a:r>
            <a:r>
              <a:rPr lang="es-ES" sz="2400" b="1" spc="5" dirty="0" smtClean="0">
                <a:solidFill>
                  <a:srgbClr val="171514"/>
                </a:solidFill>
                <a:latin typeface="Microsoft Sans Serif"/>
                <a:cs typeface="Microsoft Sans Serif"/>
              </a:rPr>
              <a:t>⅜ y ½ </a:t>
            </a:r>
            <a:r>
              <a:rPr lang="es-ES" sz="2400" b="1" spc="5" dirty="0" err="1" smtClean="0">
                <a:solidFill>
                  <a:srgbClr val="171514"/>
                </a:solidFill>
                <a:latin typeface="Microsoft Sans Serif"/>
                <a:cs typeface="Microsoft Sans Serif"/>
              </a:rPr>
              <a:t>pulg</a:t>
            </a:r>
            <a:r>
              <a:rPr lang="es-ES" sz="2400" b="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(Debido</a:t>
            </a:r>
            <a:r>
              <a:rPr lang="es-ES" b="1" i="1" dirty="0" smtClean="0">
                <a:solidFill>
                  <a:srgbClr val="171514"/>
                </a:solidFill>
                <a:latin typeface="Microsoft Sans Serif"/>
                <a:cs typeface="Microsoft Sans Serif"/>
              </a:rPr>
              <a:t> a </a:t>
            </a:r>
            <a:r>
              <a:rPr lang="es-ES" b="1" i="1" spc="25" dirty="0" smtClean="0">
                <a:solidFill>
                  <a:srgbClr val="171514"/>
                </a:solidFill>
                <a:latin typeface="Microsoft Sans Serif"/>
                <a:cs typeface="Microsoft Sans Serif"/>
              </a:rPr>
              <a:t>que</a:t>
            </a:r>
            <a:r>
              <a:rPr lang="es-ES" b="1" i="1"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el</a:t>
            </a:r>
            <a:r>
              <a:rPr lang="es-ES" b="1" i="1"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tamaño</a:t>
            </a:r>
            <a:r>
              <a:rPr lang="es-ES" b="1" i="1"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medido</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no</a:t>
            </a:r>
            <a:r>
              <a:rPr lang="es-ES" b="1" i="1" dirty="0" smtClean="0">
                <a:solidFill>
                  <a:srgbClr val="171514"/>
                </a:solidFill>
                <a:latin typeface="Microsoft Sans Serif"/>
                <a:cs typeface="Microsoft Sans Serif"/>
              </a:rPr>
              <a:t> </a:t>
            </a:r>
            <a:r>
              <a:rPr lang="es-ES" b="1" i="1" spc="-5" dirty="0" smtClean="0">
                <a:solidFill>
                  <a:srgbClr val="171514"/>
                </a:solidFill>
                <a:latin typeface="Microsoft Sans Serif"/>
                <a:cs typeface="Microsoft Sans Serif"/>
              </a:rPr>
              <a:t>es</a:t>
            </a:r>
            <a:r>
              <a:rPr lang="es-ES" b="1" i="1"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el</a:t>
            </a:r>
            <a:r>
              <a:rPr lang="es-ES" b="1" i="1"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mismo</a:t>
            </a:r>
            <a:r>
              <a:rPr lang="es-ES" b="1" i="1"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que</a:t>
            </a:r>
            <a:r>
              <a:rPr lang="es-ES" b="1" i="1"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el</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tamaño</a:t>
            </a:r>
            <a:r>
              <a:rPr lang="es-ES" b="1" i="1"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nominal,</a:t>
            </a:r>
            <a:r>
              <a:rPr lang="es-ES" b="1" i="1" dirty="0" smtClean="0">
                <a:solidFill>
                  <a:srgbClr val="171514"/>
                </a:solidFill>
                <a:latin typeface="Microsoft Sans Serif"/>
                <a:cs typeface="Microsoft Sans Serif"/>
              </a:rPr>
              <a:t> </a:t>
            </a:r>
            <a:r>
              <a:rPr lang="es-ES" b="1" i="1" spc="-5" dirty="0" smtClean="0">
                <a:solidFill>
                  <a:srgbClr val="171514"/>
                </a:solidFill>
                <a:latin typeface="Microsoft Sans Serif"/>
                <a:cs typeface="Microsoft Sans Serif"/>
              </a:rPr>
              <a:t>se</a:t>
            </a:r>
            <a:r>
              <a:rPr lang="es-ES" b="1" i="1"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utilizan</a:t>
            </a:r>
            <a:r>
              <a:rPr lang="es-ES" b="1" i="1"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tamaños</a:t>
            </a:r>
            <a:r>
              <a:rPr lang="es-ES" b="1" i="1"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'comerciales'</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en</a:t>
            </a:r>
            <a:r>
              <a:rPr lang="es-ES" b="1" i="1"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lugar</a:t>
            </a:r>
            <a:r>
              <a:rPr lang="es-ES" b="1" i="1"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de </a:t>
            </a:r>
            <a:r>
              <a:rPr lang="es-ES" b="1" i="1" spc="15" dirty="0" smtClean="0">
                <a:solidFill>
                  <a:srgbClr val="171514"/>
                </a:solidFill>
                <a:latin typeface="Microsoft Sans Serif"/>
                <a:cs typeface="Microsoft Sans Serif"/>
              </a:rPr>
              <a:t>dimensiones</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(por</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ejemplo,</a:t>
            </a:r>
            <a:r>
              <a:rPr lang="es-ES" b="1" i="1" spc="10"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un</a:t>
            </a:r>
            <a:r>
              <a:rPr lang="es-ES" b="1" i="1" spc="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tamaño</a:t>
            </a:r>
            <a:r>
              <a:rPr lang="es-ES" b="1" i="1" spc="10" dirty="0" smtClean="0">
                <a:solidFill>
                  <a:srgbClr val="171514"/>
                </a:solidFill>
                <a:latin typeface="Microsoft Sans Serif"/>
                <a:cs typeface="Microsoft Sans Serif"/>
              </a:rPr>
              <a:t> </a:t>
            </a:r>
            <a:r>
              <a:rPr lang="es-ES" b="1" i="1" dirty="0" smtClean="0">
                <a:solidFill>
                  <a:srgbClr val="171514"/>
                </a:solidFill>
                <a:latin typeface="Microsoft Sans Serif"/>
                <a:cs typeface="Microsoft Sans Serif"/>
              </a:rPr>
              <a:t>comercia l½ FMC</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tiene</a:t>
            </a:r>
            <a:r>
              <a:rPr lang="es-ES" b="1" i="1" spc="10"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un</a:t>
            </a:r>
            <a:r>
              <a:rPr lang="es-ES" b="1" i="1" spc="5" dirty="0" smtClean="0">
                <a:solidFill>
                  <a:srgbClr val="171514"/>
                </a:solidFill>
                <a:latin typeface="Microsoft Sans Serif"/>
                <a:cs typeface="Microsoft Sans Serif"/>
              </a:rPr>
              <a:t> </a:t>
            </a:r>
            <a:r>
              <a:rPr lang="es-ES" b="1" i="1" spc="25" dirty="0" err="1" smtClean="0">
                <a:solidFill>
                  <a:srgbClr val="171514"/>
                </a:solidFill>
                <a:latin typeface="Microsoft Sans Serif"/>
                <a:cs typeface="Microsoft Sans Serif"/>
              </a:rPr>
              <a:t>diám</a:t>
            </a:r>
            <a:r>
              <a:rPr lang="es-ES" b="1" i="1" spc="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interior</a:t>
            </a:r>
            <a:r>
              <a:rPr lang="es-ES" b="1" i="1" spc="10"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real</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de</a:t>
            </a:r>
            <a:r>
              <a:rPr lang="es-ES" b="1" i="1" spc="10" dirty="0" smtClean="0">
                <a:solidFill>
                  <a:srgbClr val="171514"/>
                </a:solidFill>
                <a:latin typeface="Microsoft Sans Serif"/>
                <a:cs typeface="Microsoft Sans Serif"/>
              </a:rPr>
              <a:t> </a:t>
            </a:r>
            <a:r>
              <a:rPr lang="es-ES" b="1" i="1" dirty="0" smtClean="0">
                <a:solidFill>
                  <a:srgbClr val="171514"/>
                </a:solidFill>
                <a:latin typeface="Microsoft Sans Serif"/>
                <a:cs typeface="Microsoft Sans Serif"/>
              </a:rPr>
              <a:t>0.635̋</a:t>
            </a:r>
            <a:r>
              <a:rPr lang="es-ES" b="1" i="1" spc="5" dirty="0" smtClean="0">
                <a:solidFill>
                  <a:srgbClr val="171514"/>
                </a:solidFill>
                <a:latin typeface="Microsoft Sans Serif"/>
                <a:cs typeface="Microsoft Sans Serif"/>
              </a:rPr>
              <a:t> </a:t>
            </a:r>
            <a:r>
              <a:rPr lang="es-ES" spc="-15" dirty="0" smtClean="0">
                <a:solidFill>
                  <a:srgbClr val="171514"/>
                </a:solidFill>
                <a:latin typeface="Microsoft Sans Serif"/>
                <a:cs typeface="Microsoft Sans Serif"/>
              </a:rPr>
              <a:t>)</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los </a:t>
            </a:r>
            <a:r>
              <a:rPr lang="es-ES" sz="2400" b="1" spc="20" dirty="0" smtClean="0">
                <a:solidFill>
                  <a:srgbClr val="171514"/>
                </a:solidFill>
                <a:latin typeface="Microsoft Sans Serif"/>
                <a:cs typeface="Microsoft Sans Serif"/>
              </a:rPr>
              <a:t>conductores</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del</a:t>
            </a:r>
            <a:r>
              <a:rPr lang="es-ES" sz="2400" b="1" spc="10"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circuito</a:t>
            </a:r>
            <a:r>
              <a:rPr lang="es-ES" sz="2400" b="1" spc="10"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contenidos</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en</a:t>
            </a:r>
            <a:r>
              <a:rPr lang="es-ES" sz="2400" b="1" spc="10" dirty="0" smtClean="0">
                <a:solidFill>
                  <a:srgbClr val="171514"/>
                </a:solidFill>
                <a:latin typeface="Microsoft Sans Serif"/>
                <a:cs typeface="Microsoft Sans Serif"/>
              </a:rPr>
              <a:t> el </a:t>
            </a:r>
            <a:r>
              <a:rPr lang="es-ES" sz="2400" b="1" spc="20" dirty="0" smtClean="0">
                <a:solidFill>
                  <a:srgbClr val="171514"/>
                </a:solidFill>
                <a:latin typeface="Microsoft Sans Serif"/>
                <a:cs typeface="Microsoft Sans Serif"/>
              </a:rPr>
              <a:t>conducto</a:t>
            </a:r>
            <a:r>
              <a:rPr lang="es-ES" sz="2400" b="1" spc="10"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están </a:t>
            </a:r>
            <a:r>
              <a:rPr lang="es-ES" sz="2400" b="1" spc="25" dirty="0" smtClean="0">
                <a:solidFill>
                  <a:srgbClr val="171514"/>
                </a:solidFill>
                <a:latin typeface="Microsoft Sans Serif"/>
                <a:cs typeface="Microsoft Sans Serif"/>
              </a:rPr>
              <a:t>protegidos</a:t>
            </a:r>
            <a:r>
              <a:rPr lang="es-ES" sz="2400" b="1" spc="-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por</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dispositivos</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0" dirty="0" err="1" smtClean="0">
                <a:solidFill>
                  <a:srgbClr val="171514"/>
                </a:solidFill>
                <a:latin typeface="Microsoft Sans Serif"/>
                <a:cs typeface="Microsoft Sans Serif"/>
              </a:rPr>
              <a:t>sobrecorriente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nominales</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20</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o</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menos.</a:t>
            </a:r>
            <a:endParaRPr lang="es-ES" sz="2400" b="1" dirty="0" smtClean="0">
              <a:latin typeface="Microsoft Sans Serif"/>
              <a:cs typeface="Microsoft Sans Serif"/>
            </a:endParaRPr>
          </a:p>
          <a:p>
            <a:pPr marL="800100" marR="201930" lvl="2" indent="-342900" algn="just">
              <a:buFont typeface="Wingdings" panose="05000000000000000000" pitchFamily="2" charset="2"/>
              <a:buChar char="Ø"/>
              <a:tabLst>
                <a:tab pos="404495" algn="l"/>
              </a:tabLst>
            </a:pPr>
            <a:r>
              <a:rPr lang="es-ES" sz="2400" b="1" dirty="0" smtClean="0">
                <a:solidFill>
                  <a:srgbClr val="171514"/>
                </a:solidFill>
                <a:latin typeface="Microsoft Sans Serif"/>
                <a:cs typeface="Microsoft Sans Serif"/>
              </a:rPr>
              <a:t>Para </a:t>
            </a:r>
            <a:r>
              <a:rPr lang="es-ES" sz="2400" b="1" spc="20" dirty="0" smtClean="0">
                <a:solidFill>
                  <a:srgbClr val="171514"/>
                </a:solidFill>
                <a:latin typeface="Microsoft Sans Serif"/>
                <a:cs typeface="Microsoft Sans Serif"/>
              </a:rPr>
              <a:t>tamaños </a:t>
            </a:r>
            <a:r>
              <a:rPr lang="es-ES" sz="2400" b="1" spc="5" dirty="0" smtClean="0">
                <a:solidFill>
                  <a:srgbClr val="171514"/>
                </a:solidFill>
                <a:latin typeface="Microsoft Sans Serif"/>
                <a:cs typeface="Microsoft Sans Serif"/>
              </a:rPr>
              <a:t>comerciales de ¾ a </a:t>
            </a:r>
            <a:r>
              <a:rPr lang="es-ES" sz="2400" b="1" spc="10" dirty="0" smtClean="0">
                <a:solidFill>
                  <a:srgbClr val="171514"/>
                </a:solidFill>
                <a:latin typeface="Microsoft Sans Serif"/>
                <a:cs typeface="Microsoft Sans Serif"/>
              </a:rPr>
              <a:t>1¼ </a:t>
            </a:r>
            <a:r>
              <a:rPr lang="es-ES" sz="2400" b="1" spc="10" dirty="0" err="1" smtClean="0">
                <a:solidFill>
                  <a:srgbClr val="171514"/>
                </a:solidFill>
                <a:latin typeface="Microsoft Sans Serif"/>
                <a:cs typeface="Microsoft Sans Serif"/>
              </a:rPr>
              <a:t>pulg</a:t>
            </a:r>
            <a:r>
              <a:rPr lang="es-ES" sz="2400" b="1" spc="10" dirty="0" smtClean="0">
                <a:solidFill>
                  <a:srgbClr val="171514"/>
                </a:solidFill>
                <a:latin typeface="Microsoft Sans Serif"/>
                <a:cs typeface="Microsoft Sans Serif"/>
              </a:rPr>
              <a:t>., l</a:t>
            </a:r>
            <a:r>
              <a:rPr lang="es-ES" sz="2400" b="1" spc="-5" dirty="0" smtClean="0">
                <a:solidFill>
                  <a:srgbClr val="171514"/>
                </a:solidFill>
                <a:latin typeface="Microsoft Sans Serif"/>
                <a:cs typeface="Microsoft Sans Serif"/>
              </a:rPr>
              <a:t>os </a:t>
            </a:r>
            <a:r>
              <a:rPr lang="es-ES" sz="2400" b="1" spc="20" dirty="0" smtClean="0">
                <a:solidFill>
                  <a:srgbClr val="171514"/>
                </a:solidFill>
                <a:latin typeface="Microsoft Sans Serif"/>
                <a:cs typeface="Microsoft Sans Serif"/>
              </a:rPr>
              <a:t>conductores </a:t>
            </a:r>
            <a:r>
              <a:rPr lang="es-ES" sz="2400" b="1" spc="15" dirty="0" smtClean="0">
                <a:solidFill>
                  <a:srgbClr val="171514"/>
                </a:solidFill>
                <a:latin typeface="Microsoft Sans Serif"/>
                <a:cs typeface="Microsoft Sans Serif"/>
              </a:rPr>
              <a:t>del </a:t>
            </a:r>
            <a:r>
              <a:rPr lang="es-ES" sz="2400" b="1" spc="20" dirty="0" smtClean="0">
                <a:solidFill>
                  <a:srgbClr val="171514"/>
                </a:solidFill>
                <a:latin typeface="Microsoft Sans Serif"/>
                <a:cs typeface="Microsoft Sans Serif"/>
              </a:rPr>
              <a:t>circuito contenidos en </a:t>
            </a:r>
            <a:r>
              <a:rPr lang="es-ES" sz="2400" b="1" spc="10" dirty="0" smtClean="0">
                <a:solidFill>
                  <a:srgbClr val="171514"/>
                </a:solidFill>
                <a:latin typeface="Microsoft Sans Serif"/>
                <a:cs typeface="Microsoft Sans Serif"/>
              </a:rPr>
              <a:t>el </a:t>
            </a:r>
            <a:r>
              <a:rPr lang="es-ES" sz="2400" b="1" spc="20" dirty="0" smtClean="0">
                <a:solidFill>
                  <a:srgbClr val="171514"/>
                </a:solidFill>
                <a:latin typeface="Microsoft Sans Serif"/>
                <a:cs typeface="Microsoft Sans Serif"/>
              </a:rPr>
              <a:t>conducto </a:t>
            </a:r>
            <a:r>
              <a:rPr lang="es-ES" sz="2400" b="1" spc="15" dirty="0" smtClean="0">
                <a:solidFill>
                  <a:srgbClr val="171514"/>
                </a:solidFill>
                <a:latin typeface="Microsoft Sans Serif"/>
                <a:cs typeface="Microsoft Sans Serif"/>
              </a:rPr>
              <a:t>están</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protegidos</a:t>
            </a:r>
            <a:r>
              <a:rPr lang="es-ES" sz="2400" b="1"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por</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dispositivos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20" dirty="0" err="1" smtClean="0">
                <a:solidFill>
                  <a:srgbClr val="171514"/>
                </a:solidFill>
                <a:latin typeface="Microsoft Sans Serif"/>
                <a:cs typeface="Microsoft Sans Serif"/>
              </a:rPr>
              <a:t>sobrecorriente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con</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una</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capacidad</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nominal</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no</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más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60</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A,</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y </a:t>
            </a:r>
            <a:r>
              <a:rPr lang="es-ES" sz="2400" b="1" spc="10" dirty="0" smtClean="0">
                <a:solidFill>
                  <a:srgbClr val="171514"/>
                </a:solidFill>
                <a:latin typeface="Microsoft Sans Serif"/>
                <a:cs typeface="Microsoft Sans Serif"/>
              </a:rPr>
              <a:t>el camino</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conexión</a:t>
            </a:r>
            <a:r>
              <a:rPr lang="es-ES" sz="2400" b="1" spc="-5"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a </a:t>
            </a:r>
            <a:r>
              <a:rPr lang="es-ES" sz="2400" b="1" spc="25" dirty="0" smtClean="0">
                <a:solidFill>
                  <a:srgbClr val="171514"/>
                </a:solidFill>
                <a:latin typeface="Microsoft Sans Serif"/>
                <a:cs typeface="Microsoft Sans Serif"/>
              </a:rPr>
              <a:t>tierra</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no</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contiene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ninguna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tubería</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flexible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menor</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tamaño.</a:t>
            </a:r>
            <a:endParaRPr lang="es-ES" sz="2400" b="1" dirty="0" smtClean="0">
              <a:latin typeface="Microsoft Sans Serif"/>
              <a:cs typeface="Microsoft Sans Serif"/>
            </a:endParaRPr>
          </a:p>
          <a:p>
            <a:pPr marL="800100" marR="417830" lvl="2" indent="-342900" algn="just">
              <a:buFont typeface="Wingdings" panose="05000000000000000000" pitchFamily="2" charset="2"/>
              <a:buChar char="Ø"/>
              <a:tabLst>
                <a:tab pos="416559" algn="l"/>
              </a:tabLst>
            </a:pPr>
            <a:r>
              <a:rPr lang="es-ES" sz="2400" b="1" spc="-35" dirty="0" smtClean="0">
                <a:solidFill>
                  <a:srgbClr val="171514"/>
                </a:solidFill>
                <a:latin typeface="Microsoft Sans Serif"/>
                <a:cs typeface="Microsoft Sans Serif"/>
              </a:rPr>
              <a:t>Si</a:t>
            </a:r>
            <a:r>
              <a:rPr lang="es-ES" sz="2400" b="1" spc="-5" dirty="0" smtClean="0">
                <a:solidFill>
                  <a:srgbClr val="171514"/>
                </a:solidFill>
                <a:latin typeface="Microsoft Sans Serif"/>
                <a:cs typeface="Microsoft Sans Serif"/>
              </a:rPr>
              <a:t> se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utiliza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para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conectar</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equipos</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cuya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flexibilidad</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es </a:t>
            </a:r>
            <a:r>
              <a:rPr lang="es-ES" sz="2400" b="1" spc="10" dirty="0" smtClean="0">
                <a:solidFill>
                  <a:srgbClr val="171514"/>
                </a:solidFill>
                <a:latin typeface="Microsoft Sans Serif"/>
                <a:cs typeface="Microsoft Sans Serif"/>
              </a:rPr>
              <a:t>necesaria</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después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 </a:t>
            </a:r>
            <a:r>
              <a:rPr lang="es-ES" sz="2400" b="1" spc="15" dirty="0" smtClean="0">
                <a:solidFill>
                  <a:srgbClr val="171514"/>
                </a:solidFill>
                <a:latin typeface="Microsoft Sans Serif"/>
                <a:cs typeface="Microsoft Sans Serif"/>
              </a:rPr>
              <a:t>instalación,</a:t>
            </a:r>
            <a:r>
              <a:rPr lang="es-ES" sz="2400" b="1" spc="-10"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se </a:t>
            </a:r>
            <a:r>
              <a:rPr lang="es-ES" sz="2400" b="1" spc="25" dirty="0" smtClean="0">
                <a:solidFill>
                  <a:srgbClr val="171514"/>
                </a:solidFill>
                <a:latin typeface="Microsoft Sans Serif"/>
                <a:cs typeface="Microsoft Sans Serif"/>
              </a:rPr>
              <a:t>debe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instalar</a:t>
            </a:r>
            <a:r>
              <a:rPr lang="es-ES" sz="2400" b="1" spc="-5" dirty="0" smtClean="0">
                <a:solidFill>
                  <a:srgbClr val="171514"/>
                </a:solidFill>
                <a:latin typeface="Microsoft Sans Serif"/>
                <a:cs typeface="Microsoft Sans Serif"/>
              </a:rPr>
              <a:t> </a:t>
            </a:r>
            <a:r>
              <a:rPr lang="es-ES" sz="2400" b="1" spc="45" dirty="0" smtClean="0">
                <a:solidFill>
                  <a:srgbClr val="171514"/>
                </a:solidFill>
                <a:latin typeface="Microsoft Sans Serif"/>
                <a:cs typeface="Microsoft Sans Serif"/>
              </a:rPr>
              <a:t>un</a:t>
            </a:r>
            <a:r>
              <a:rPr lang="es-ES" sz="2400" b="1" spc="-5" dirty="0" smtClean="0">
                <a:solidFill>
                  <a:srgbClr val="171514"/>
                </a:solidFill>
                <a:latin typeface="Microsoft Sans Serif"/>
                <a:cs typeface="Microsoft Sans Serif"/>
              </a:rPr>
              <a:t> </a:t>
            </a:r>
            <a:r>
              <a:rPr lang="es-ES" sz="2400" b="1" spc="-50" dirty="0" smtClean="0">
                <a:solidFill>
                  <a:srgbClr val="171514"/>
                </a:solidFill>
                <a:latin typeface="Microsoft Sans Serif"/>
                <a:cs typeface="Microsoft Sans Serif"/>
              </a:rPr>
              <a:t>EGC.</a:t>
            </a:r>
          </a:p>
        </p:txBody>
      </p:sp>
    </p:spTree>
    <p:extLst>
      <p:ext uri="{BB962C8B-B14F-4D97-AF65-F5344CB8AC3E}">
        <p14:creationId xmlns:p14="http://schemas.microsoft.com/office/powerpoint/2010/main" val="39736383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327025" y="327025"/>
            <a:ext cx="14325600" cy="5986254"/>
          </a:xfrm>
          <a:prstGeom prst="rect">
            <a:avLst/>
          </a:prstGeom>
        </p:spPr>
        <p:txBody>
          <a:bodyPr vert="horz" wrap="square" lIns="0" tIns="12700" rIns="0" bIns="0" rtlCol="0">
            <a:spAutoFit/>
          </a:bodyPr>
          <a:lstStyle/>
          <a:p>
            <a:pPr marL="0" lvl="3" algn="just">
              <a:tabLst>
                <a:tab pos="337185" algn="l"/>
              </a:tabLst>
            </a:pPr>
            <a:r>
              <a:rPr lang="es-ES" sz="2400" b="1" spc="20" dirty="0" smtClean="0">
                <a:solidFill>
                  <a:srgbClr val="171514"/>
                </a:solidFill>
                <a:latin typeface="Arial"/>
                <a:cs typeface="Arial"/>
              </a:rPr>
              <a:t>2.6.5	Cubierta</a:t>
            </a:r>
            <a:r>
              <a:rPr lang="es-ES" sz="2400" b="1" spc="-25" dirty="0" smtClean="0">
                <a:solidFill>
                  <a:srgbClr val="171514"/>
                </a:solidFill>
                <a:latin typeface="Arial"/>
                <a:cs typeface="Arial"/>
              </a:rPr>
              <a:t> </a:t>
            </a:r>
            <a:r>
              <a:rPr lang="es-ES" sz="2400" b="1" spc="5" dirty="0" smtClean="0">
                <a:solidFill>
                  <a:srgbClr val="171514"/>
                </a:solidFill>
                <a:latin typeface="Arial"/>
                <a:cs typeface="Arial"/>
              </a:rPr>
              <a:t>y</a:t>
            </a:r>
            <a:r>
              <a:rPr lang="es-ES" sz="2400" b="1" spc="-20" dirty="0" smtClean="0">
                <a:solidFill>
                  <a:srgbClr val="171514"/>
                </a:solidFill>
                <a:latin typeface="Arial"/>
                <a:cs typeface="Arial"/>
              </a:rPr>
              <a:t> </a:t>
            </a:r>
            <a:r>
              <a:rPr lang="es-ES" sz="2400" b="1" spc="40" dirty="0" smtClean="0">
                <a:solidFill>
                  <a:srgbClr val="171514"/>
                </a:solidFill>
                <a:latin typeface="Arial"/>
                <a:cs typeface="Arial"/>
              </a:rPr>
              <a:t>armadura</a:t>
            </a:r>
            <a:r>
              <a:rPr lang="es-ES" sz="2400" b="1" spc="-20" dirty="0" smtClean="0">
                <a:solidFill>
                  <a:srgbClr val="171514"/>
                </a:solidFill>
                <a:latin typeface="Arial"/>
                <a:cs typeface="Arial"/>
              </a:rPr>
              <a:t> </a:t>
            </a:r>
            <a:r>
              <a:rPr lang="es-ES" sz="2400" b="1" spc="20" dirty="0" smtClean="0">
                <a:solidFill>
                  <a:srgbClr val="171514"/>
                </a:solidFill>
                <a:latin typeface="Arial"/>
                <a:cs typeface="Arial"/>
              </a:rPr>
              <a:t>del</a:t>
            </a:r>
            <a:r>
              <a:rPr lang="es-ES" sz="2400" b="1" spc="-25" dirty="0" smtClean="0">
                <a:solidFill>
                  <a:srgbClr val="171514"/>
                </a:solidFill>
                <a:latin typeface="Arial"/>
                <a:cs typeface="Arial"/>
              </a:rPr>
              <a:t> </a:t>
            </a:r>
            <a:r>
              <a:rPr lang="es-ES" sz="2400" b="1" spc="10" dirty="0" smtClean="0">
                <a:solidFill>
                  <a:srgbClr val="171514"/>
                </a:solidFill>
                <a:latin typeface="Arial"/>
                <a:cs typeface="Arial"/>
              </a:rPr>
              <a:t>cable</a:t>
            </a:r>
          </a:p>
          <a:p>
            <a:pPr marL="0" lvl="3" algn="just">
              <a:tabLst>
                <a:tab pos="337185" algn="l"/>
              </a:tabLst>
            </a:pPr>
            <a:endParaRPr lang="es-ES" sz="2400" dirty="0" smtClean="0">
              <a:latin typeface="Arial"/>
              <a:cs typeface="Arial"/>
            </a:endParaRPr>
          </a:p>
          <a:p>
            <a:pPr marR="133350" algn="just">
              <a:spcBef>
                <a:spcPts val="180"/>
              </a:spcBef>
            </a:pP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cubierta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armadura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cables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puede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utilizar</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puesta</a:t>
            </a:r>
            <a:r>
              <a:rPr lang="es-ES" sz="2400" dirty="0" smtClean="0">
                <a:solidFill>
                  <a:srgbClr val="171514"/>
                </a:solidFill>
                <a:latin typeface="Microsoft Sans Serif"/>
                <a:cs typeface="Microsoft Sans Serif"/>
              </a:rPr>
              <a:t> a </a:t>
            </a:r>
            <a:r>
              <a:rPr lang="es-ES" sz="2400" spc="30" dirty="0" smtClean="0">
                <a:solidFill>
                  <a:srgbClr val="171514"/>
                </a:solidFill>
                <a:latin typeface="Microsoft Sans Serif"/>
                <a:cs typeface="Microsoft Sans Serif"/>
              </a:rPr>
              <a:t>tierra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protección,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 </a:t>
            </a:r>
            <a:r>
              <a:rPr lang="es-ES" sz="2400" spc="15" dirty="0" smtClean="0">
                <a:solidFill>
                  <a:srgbClr val="171514"/>
                </a:solidFill>
                <a:latin typeface="Microsoft Sans Serif"/>
                <a:cs typeface="Microsoft Sans Serif"/>
              </a:rPr>
              <a:t>cuyo </a:t>
            </a:r>
            <a:r>
              <a:rPr lang="es-ES" sz="2400" dirty="0" smtClean="0">
                <a:solidFill>
                  <a:srgbClr val="171514"/>
                </a:solidFill>
                <a:latin typeface="Microsoft Sans Serif"/>
                <a:cs typeface="Microsoft Sans Serif"/>
              </a:rPr>
              <a:t>caso </a:t>
            </a:r>
            <a:r>
              <a:rPr lang="es-ES" sz="2400" spc="-5"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deben </a:t>
            </a:r>
            <a:r>
              <a:rPr lang="es-ES" sz="2400" spc="20" dirty="0" smtClean="0">
                <a:solidFill>
                  <a:srgbClr val="171514"/>
                </a:solidFill>
                <a:latin typeface="Microsoft Sans Serif"/>
                <a:cs typeface="Microsoft Sans Serif"/>
              </a:rPr>
              <a:t>consultar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datos del fabricante para </a:t>
            </a:r>
            <a:r>
              <a:rPr lang="es-ES" sz="2400" spc="30" dirty="0" smtClean="0">
                <a:solidFill>
                  <a:srgbClr val="171514"/>
                </a:solidFill>
                <a:latin typeface="Microsoft Sans Serif"/>
                <a:cs typeface="Microsoft Sans Serif"/>
              </a:rPr>
              <a:t>determinar </a:t>
            </a:r>
            <a:r>
              <a:rPr lang="es-ES" sz="2400" dirty="0" smtClean="0">
                <a:solidFill>
                  <a:srgbClr val="171514"/>
                </a:solidFill>
                <a:latin typeface="Microsoft Sans Serif"/>
                <a:cs typeface="Microsoft Sans Serif"/>
              </a:rPr>
              <a:t>las </a:t>
            </a:r>
            <a:r>
              <a:rPr lang="es-ES" sz="2400" spc="10" dirty="0" smtClean="0">
                <a:solidFill>
                  <a:srgbClr val="171514"/>
                </a:solidFill>
                <a:latin typeface="Microsoft Sans Serif"/>
                <a:cs typeface="Microsoft Sans Serif"/>
              </a:rPr>
              <a:t>especificaciones eléctricas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cubierta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armadura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(consulte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también</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Sección</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5.5.3).</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Cabe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mencionar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esto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también</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aplica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 </a:t>
            </a:r>
            <a:r>
              <a:rPr lang="es-ES" sz="2400" spc="5" dirty="0" smtClean="0">
                <a:solidFill>
                  <a:srgbClr val="171514"/>
                </a:solidFill>
                <a:latin typeface="Microsoft Sans Serif"/>
                <a:cs typeface="Microsoft Sans Serif"/>
              </a:rPr>
              <a:t>canalizaciones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metálicas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utilizadas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encerrar</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cables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alambres.</a:t>
            </a:r>
            <a:endParaRPr lang="es-ES" sz="2400" dirty="0" smtClean="0">
              <a:latin typeface="Microsoft Sans Serif"/>
              <a:cs typeface="Microsoft Sans Serif"/>
            </a:endParaRPr>
          </a:p>
          <a:p>
            <a:pPr algn="just">
              <a:spcBef>
                <a:spcPts val="15"/>
              </a:spcBef>
            </a:pPr>
            <a:endParaRPr lang="es-ES" sz="2400" dirty="0" smtClean="0">
              <a:latin typeface="Microsoft Sans Serif"/>
              <a:cs typeface="Microsoft Sans Serif"/>
            </a:endParaRPr>
          </a:p>
          <a:p>
            <a:pPr marL="0" lvl="3" algn="just">
              <a:spcBef>
                <a:spcPts val="5"/>
              </a:spcBef>
              <a:tabLst>
                <a:tab pos="423545" algn="l"/>
              </a:tabLst>
            </a:pPr>
            <a:r>
              <a:rPr lang="es-ES" sz="2400" b="1" spc="20" dirty="0" smtClean="0">
                <a:solidFill>
                  <a:srgbClr val="171514"/>
                </a:solidFill>
                <a:latin typeface="Arial"/>
                <a:cs typeface="Arial"/>
              </a:rPr>
              <a:t>2.6.6	Puentes</a:t>
            </a:r>
          </a:p>
          <a:p>
            <a:pPr marL="0" lvl="3" algn="just">
              <a:spcBef>
                <a:spcPts val="5"/>
              </a:spcBef>
              <a:tabLst>
                <a:tab pos="423545" algn="l"/>
              </a:tabLst>
            </a:pPr>
            <a:endParaRPr lang="es-ES" sz="2400" dirty="0" smtClean="0">
              <a:latin typeface="Arial"/>
              <a:cs typeface="Arial"/>
            </a:endParaRPr>
          </a:p>
          <a:p>
            <a:pPr marR="65405" algn="just">
              <a:spcBef>
                <a:spcPts val="150"/>
              </a:spcBef>
            </a:pPr>
            <a:r>
              <a:rPr lang="es-ES" sz="2400" spc="-5"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puentes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utilizan </a:t>
            </a:r>
            <a:r>
              <a:rPr lang="es-ES" sz="2400" spc="25" dirty="0" smtClean="0">
                <a:solidFill>
                  <a:srgbClr val="171514"/>
                </a:solidFill>
                <a:latin typeface="Microsoft Sans Serif"/>
                <a:cs typeface="Microsoft Sans Serif"/>
              </a:rPr>
              <a:t>para garantizar </a:t>
            </a:r>
            <a:r>
              <a:rPr lang="es-ES" sz="2400" spc="10" dirty="0" smtClean="0">
                <a:solidFill>
                  <a:srgbClr val="171514"/>
                </a:solidFill>
                <a:latin typeface="Microsoft Sans Serif"/>
                <a:cs typeface="Microsoft Sans Serif"/>
              </a:rPr>
              <a:t>la </a:t>
            </a:r>
            <a:r>
              <a:rPr lang="es-ES" sz="2400" spc="30" dirty="0" smtClean="0">
                <a:solidFill>
                  <a:srgbClr val="171514"/>
                </a:solidFill>
                <a:latin typeface="Microsoft Sans Serif"/>
                <a:cs typeface="Microsoft Sans Serif"/>
              </a:rPr>
              <a:t>continuidad </a:t>
            </a:r>
            <a:r>
              <a:rPr lang="es-ES" sz="2400" spc="15" dirty="0" smtClean="0">
                <a:solidFill>
                  <a:srgbClr val="171514"/>
                </a:solidFill>
                <a:latin typeface="Microsoft Sans Serif"/>
                <a:cs typeface="Microsoft Sans Serif"/>
              </a:rPr>
              <a:t>eléctrica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conexión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a:t>
            </a:r>
            <a:r>
              <a:rPr lang="es-ES" sz="2400" spc="35" dirty="0" smtClean="0">
                <a:solidFill>
                  <a:srgbClr val="171514"/>
                </a:solidFill>
                <a:latin typeface="Microsoft Sans Serif"/>
                <a:cs typeface="Microsoft Sans Serif"/>
              </a:rPr>
              <a:t>tanto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conductores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puesta</a:t>
            </a:r>
            <a:r>
              <a:rPr lang="es-ES" sz="2400" dirty="0" smtClean="0">
                <a:solidFill>
                  <a:srgbClr val="171514"/>
                </a:solidFill>
                <a:latin typeface="Microsoft Sans Serif"/>
                <a:cs typeface="Microsoft Sans Serif"/>
              </a:rPr>
              <a:t> 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EGC,</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así </a:t>
            </a:r>
            <a:r>
              <a:rPr lang="es-ES" sz="2400" spc="30" dirty="0" smtClean="0">
                <a:solidFill>
                  <a:srgbClr val="171514"/>
                </a:solidFill>
                <a:latin typeface="Microsoft Sans Serif"/>
                <a:cs typeface="Microsoft Sans Serif"/>
              </a:rPr>
              <a:t>como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garantizar</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continuidad</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tuberías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agua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utilizadas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electrodos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auxiliares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puesta</a:t>
            </a:r>
            <a:r>
              <a:rPr lang="es-ES" sz="2400" dirty="0" smtClean="0">
                <a:solidFill>
                  <a:srgbClr val="171514"/>
                </a:solidFill>
                <a:latin typeface="Microsoft Sans Serif"/>
                <a:cs typeface="Microsoft Sans Serif"/>
              </a:rPr>
              <a:t> a </a:t>
            </a:r>
            <a:r>
              <a:rPr lang="es-ES" sz="2400" spc="30"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(consulte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Figura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5.9).</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Su</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tamaño</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 </a:t>
            </a:r>
            <a:r>
              <a:rPr lang="es-ES" sz="2400" spc="30" dirty="0" smtClean="0">
                <a:solidFill>
                  <a:srgbClr val="171514"/>
                </a:solidFill>
                <a:latin typeface="Microsoft Sans Serif"/>
                <a:cs typeface="Microsoft Sans Serif"/>
              </a:rPr>
              <a:t>determina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manera </a:t>
            </a:r>
            <a:r>
              <a:rPr lang="es-ES" sz="2400" spc="25" dirty="0" smtClean="0">
                <a:solidFill>
                  <a:srgbClr val="171514"/>
                </a:solidFill>
                <a:latin typeface="Microsoft Sans Serif"/>
                <a:cs typeface="Microsoft Sans Serif"/>
              </a:rPr>
              <a:t>similar </a:t>
            </a:r>
            <a:r>
              <a:rPr lang="es-ES" sz="2400" spc="10" dirty="0" smtClean="0">
                <a:solidFill>
                  <a:srgbClr val="171514"/>
                </a:solidFill>
                <a:latin typeface="Microsoft Sans Serif"/>
                <a:cs typeface="Microsoft Sans Serif"/>
              </a:rPr>
              <a:t>al </a:t>
            </a:r>
            <a:r>
              <a:rPr lang="es-ES" sz="2400" spc="35" dirty="0" smtClean="0">
                <a:solidFill>
                  <a:srgbClr val="171514"/>
                </a:solidFill>
                <a:latin typeface="Microsoft Sans Serif"/>
                <a:cs typeface="Microsoft Sans Serif"/>
              </a:rPr>
              <a:t>tamaño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conductores de puesta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 o </a:t>
            </a:r>
            <a:r>
              <a:rPr lang="es-ES" sz="2400" spc="-60" dirty="0" smtClean="0">
                <a:solidFill>
                  <a:srgbClr val="171514"/>
                </a:solidFill>
                <a:latin typeface="Microsoft Sans Serif"/>
                <a:cs typeface="Microsoft Sans Serif"/>
              </a:rPr>
              <a:t>EGC </a:t>
            </a:r>
            <a:r>
              <a:rPr lang="es-ES" sz="2400" spc="20" dirty="0" smtClean="0">
                <a:solidFill>
                  <a:srgbClr val="171514"/>
                </a:solidFill>
                <a:latin typeface="Microsoft Sans Serif"/>
                <a:cs typeface="Microsoft Sans Serif"/>
              </a:rPr>
              <a:t>descrito </a:t>
            </a:r>
            <a:r>
              <a:rPr lang="es-ES" sz="2400" spc="30" dirty="0" smtClean="0">
                <a:solidFill>
                  <a:srgbClr val="171514"/>
                </a:solidFill>
                <a:latin typeface="Microsoft Sans Serif"/>
                <a:cs typeface="Microsoft Sans Serif"/>
              </a:rPr>
              <a:t>anteriormente.</a:t>
            </a:r>
            <a:endParaRPr lang="es-ES" sz="2400" dirty="0" smtClean="0">
              <a:latin typeface="Microsoft Sans Serif"/>
              <a:cs typeface="Microsoft Sans Serif"/>
            </a:endParaRPr>
          </a:p>
          <a:p>
            <a:pPr marL="812800" marR="163195" lvl="2" indent="-342900" algn="just">
              <a:spcBef>
                <a:spcPts val="80"/>
              </a:spcBef>
              <a:buFont typeface="Wingdings" panose="05000000000000000000" pitchFamily="2" charset="2"/>
              <a:buChar char="Ø"/>
              <a:tabLst>
                <a:tab pos="412750" algn="l"/>
              </a:tabLst>
            </a:pPr>
            <a:endParaRPr sz="2400" b="1" dirty="0">
              <a:latin typeface="Microsoft Sans Serif"/>
              <a:cs typeface="Microsoft Sans Serif"/>
            </a:endParaRPr>
          </a:p>
        </p:txBody>
      </p:sp>
    </p:spTree>
    <p:extLst>
      <p:ext uri="{BB962C8B-B14F-4D97-AF65-F5344CB8AC3E}">
        <p14:creationId xmlns:p14="http://schemas.microsoft.com/office/powerpoint/2010/main" val="130469008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327025"/>
            <a:ext cx="7239000" cy="8256106"/>
          </a:xfrm>
          <a:prstGeom prst="rect">
            <a:avLst/>
          </a:prstGeom>
        </p:spPr>
        <p:txBody>
          <a:bodyPr vert="horz" wrap="square" lIns="0" tIns="12700" rIns="0" bIns="0" rtlCol="0">
            <a:spAutoFit/>
          </a:bodyPr>
          <a:lstStyle/>
          <a:p>
            <a:pPr marL="12700" algn="just">
              <a:spcBef>
                <a:spcPts val="790"/>
              </a:spcBef>
            </a:pPr>
            <a:r>
              <a:rPr sz="2400" b="1" spc="10" dirty="0" smtClean="0">
                <a:solidFill>
                  <a:srgbClr val="171514"/>
                </a:solidFill>
                <a:latin typeface="Arial"/>
                <a:cs typeface="Arial"/>
              </a:rPr>
              <a:t>3</a:t>
            </a:r>
            <a:r>
              <a:rPr lang="es-ES" sz="2400" b="1" spc="10" dirty="0" smtClean="0">
                <a:solidFill>
                  <a:srgbClr val="171514"/>
                </a:solidFill>
                <a:latin typeface="Arial"/>
                <a:cs typeface="Arial"/>
              </a:rPr>
              <a:t>.	</a:t>
            </a:r>
            <a:r>
              <a:rPr sz="2400" b="1" spc="-45" dirty="0" smtClean="0">
                <a:solidFill>
                  <a:srgbClr val="171514"/>
                </a:solidFill>
                <a:latin typeface="Arial"/>
                <a:cs typeface="Arial"/>
              </a:rPr>
              <a:t> </a:t>
            </a:r>
            <a:r>
              <a:rPr sz="2400" b="1" spc="-10" dirty="0">
                <a:solidFill>
                  <a:srgbClr val="171514"/>
                </a:solidFill>
                <a:latin typeface="Arial"/>
                <a:cs typeface="Arial"/>
              </a:rPr>
              <a:t>CORROSIÓN</a:t>
            </a:r>
            <a:r>
              <a:rPr sz="2400" b="1" spc="-40" dirty="0">
                <a:solidFill>
                  <a:srgbClr val="171514"/>
                </a:solidFill>
                <a:latin typeface="Arial"/>
                <a:cs typeface="Arial"/>
              </a:rPr>
              <a:t> </a:t>
            </a:r>
            <a:r>
              <a:rPr sz="2400" b="1" spc="-15" dirty="0" smtClean="0">
                <a:solidFill>
                  <a:srgbClr val="171514"/>
                </a:solidFill>
                <a:latin typeface="Arial"/>
                <a:cs typeface="Arial"/>
              </a:rPr>
              <a:t>METÁLICA</a:t>
            </a:r>
            <a:endParaRPr lang="es-ES" sz="2400" b="1" spc="-15" dirty="0" smtClean="0">
              <a:solidFill>
                <a:srgbClr val="171514"/>
              </a:solidFill>
              <a:latin typeface="Arial"/>
              <a:cs typeface="Arial"/>
            </a:endParaRPr>
          </a:p>
          <a:p>
            <a:pPr algn="just">
              <a:spcBef>
                <a:spcPts val="790"/>
              </a:spcBef>
            </a:pPr>
            <a:endParaRPr sz="2400" dirty="0" smtClean="0">
              <a:latin typeface="Arial"/>
              <a:cs typeface="Arial"/>
            </a:endParaRPr>
          </a:p>
          <a:p>
            <a:pPr marR="41275" algn="just">
              <a:spcBef>
                <a:spcPts val="540"/>
              </a:spcBef>
            </a:pPr>
            <a:r>
              <a:rPr sz="2400" spc="-35" dirty="0" smtClean="0">
                <a:solidFill>
                  <a:srgbClr val="171514"/>
                </a:solidFill>
                <a:latin typeface="Microsoft Sans Serif"/>
                <a:cs typeface="Microsoft Sans Serif"/>
              </a:rPr>
              <a:t>Si </a:t>
            </a:r>
            <a:r>
              <a:rPr sz="2400" spc="20" dirty="0" smtClean="0">
                <a:solidFill>
                  <a:srgbClr val="171514"/>
                </a:solidFill>
                <a:latin typeface="Microsoft Sans Serif"/>
                <a:cs typeface="Microsoft Sans Serif"/>
              </a:rPr>
              <a:t>dos </a:t>
            </a:r>
            <a:r>
              <a:rPr sz="2400" spc="20" dirty="0" err="1" smtClean="0">
                <a:solidFill>
                  <a:srgbClr val="171514"/>
                </a:solidFill>
                <a:latin typeface="Microsoft Sans Serif"/>
                <a:cs typeface="Microsoft Sans Serif"/>
              </a:rPr>
              <a:t>metales</a:t>
            </a:r>
            <a:r>
              <a:rPr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diferentes</a:t>
            </a:r>
            <a:r>
              <a:rPr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a:t>
            </a:r>
            <a:r>
              <a:rPr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presentes</a:t>
            </a:r>
            <a:r>
              <a:rPr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sz="2400" spc="25" dirty="0" smtClean="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un </a:t>
            </a:r>
            <a:r>
              <a:rPr sz="2400" spc="35" dirty="0" err="1" smtClean="0">
                <a:solidFill>
                  <a:srgbClr val="171514"/>
                </a:solidFill>
                <a:latin typeface="Microsoft Sans Serif"/>
                <a:cs typeface="Microsoft Sans Serif"/>
              </a:rPr>
              <a:t>medio</a:t>
            </a:r>
            <a:r>
              <a:rPr sz="2400" spc="35"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húmedo</a:t>
            </a:r>
            <a:r>
              <a:rPr sz="2400" spc="40" dirty="0" smtClean="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o </a:t>
            </a:r>
            <a:r>
              <a:rPr sz="2400" dirty="0" err="1" smtClean="0">
                <a:solidFill>
                  <a:srgbClr val="171514"/>
                </a:solidFill>
                <a:latin typeface="Microsoft Sans Serif"/>
                <a:cs typeface="Microsoft Sans Serif"/>
              </a:rPr>
              <a:t>si</a:t>
            </a:r>
            <a:r>
              <a:rPr sz="240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dos </a:t>
            </a:r>
            <a:r>
              <a:rPr sz="2400" spc="20" dirty="0" err="1" smtClean="0">
                <a:solidFill>
                  <a:srgbClr val="171514"/>
                </a:solidFill>
                <a:latin typeface="Microsoft Sans Serif"/>
                <a:cs typeface="Microsoft Sans Serif"/>
              </a:rPr>
              <a:t>metales</a:t>
            </a:r>
            <a:r>
              <a:rPr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diferentes</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a:t>
            </a:r>
            <a:r>
              <a:rPr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contacto</a:t>
            </a:r>
            <a:r>
              <a:rPr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sz="2400" spc="25" dirty="0" smtClean="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un </a:t>
            </a:r>
            <a:r>
              <a:rPr sz="2400" spc="30" dirty="0" err="1" smtClean="0">
                <a:solidFill>
                  <a:srgbClr val="171514"/>
                </a:solidFill>
                <a:latin typeface="Microsoft Sans Serif"/>
                <a:cs typeface="Microsoft Sans Serif"/>
              </a:rPr>
              <a:t>ambiente</a:t>
            </a:r>
            <a:r>
              <a:rPr sz="2400" spc="3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húmedo</a:t>
            </a:r>
            <a:r>
              <a:rPr sz="2400" spc="3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con </a:t>
            </a:r>
            <a:r>
              <a:rPr sz="2400" spc="10" dirty="0" smtClean="0">
                <a:solidFill>
                  <a:srgbClr val="171514"/>
                </a:solidFill>
                <a:latin typeface="Microsoft Sans Serif"/>
                <a:cs typeface="Microsoft Sans Serif"/>
              </a:rPr>
              <a:t>el </a:t>
            </a:r>
            <a:r>
              <a:rPr sz="2400" spc="15" dirty="0" err="1" smtClean="0">
                <a:solidFill>
                  <a:srgbClr val="171514"/>
                </a:solidFill>
                <a:latin typeface="Microsoft Sans Serif"/>
                <a:cs typeface="Microsoft Sans Serif"/>
              </a:rPr>
              <a:t>paso</a:t>
            </a:r>
            <a:r>
              <a:rPr sz="2400" spc="1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 </a:t>
            </a:r>
            <a:r>
              <a:rPr sz="2400" spc="40" dirty="0" err="1" smtClean="0">
                <a:solidFill>
                  <a:srgbClr val="171514"/>
                </a:solidFill>
                <a:latin typeface="Microsoft Sans Serif"/>
                <a:cs typeface="Microsoft Sans Serif"/>
              </a:rPr>
              <a:t>tiempo</a:t>
            </a:r>
            <a:r>
              <a:rPr sz="2400" spc="40"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uno</a:t>
            </a:r>
            <a:r>
              <a:rPr sz="2400" spc="4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10" dirty="0" err="1" smtClean="0">
                <a:solidFill>
                  <a:srgbClr val="171514"/>
                </a:solidFill>
                <a:latin typeface="Microsoft Sans Serif"/>
                <a:cs typeface="Microsoft Sans Serif"/>
              </a:rPr>
              <a:t>los</a:t>
            </a:r>
            <a:r>
              <a:rPr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metales</a:t>
            </a:r>
            <a:r>
              <a:rPr sz="2400" spc="20"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corroerá</a:t>
            </a:r>
            <a:r>
              <a:rPr sz="2400" spc="25"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La </a:t>
            </a:r>
            <a:r>
              <a:rPr sz="2400" spc="20" dirty="0" err="1" smtClean="0">
                <a:solidFill>
                  <a:srgbClr val="171514"/>
                </a:solidFill>
                <a:latin typeface="Microsoft Sans Serif"/>
                <a:cs typeface="Microsoft Sans Serif"/>
              </a:rPr>
              <a:t>razón</a:t>
            </a:r>
            <a:r>
              <a:rPr sz="2400" spc="2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20" dirty="0" err="1" smtClean="0">
                <a:solidFill>
                  <a:srgbClr val="171514"/>
                </a:solidFill>
                <a:latin typeface="Microsoft Sans Serif"/>
                <a:cs typeface="Microsoft Sans Serif"/>
              </a:rPr>
              <a:t>esto</a:t>
            </a:r>
            <a:r>
              <a:rPr sz="2400" spc="2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r>
              <a:rPr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 </a:t>
            </a:r>
            <a:r>
              <a:rPr sz="2400" spc="20" dirty="0" err="1" smtClean="0">
                <a:solidFill>
                  <a:srgbClr val="171514"/>
                </a:solidFill>
                <a:latin typeface="Microsoft Sans Serif"/>
                <a:cs typeface="Microsoft Sans Serif"/>
              </a:rPr>
              <a:t>proceso</a:t>
            </a:r>
            <a:r>
              <a:rPr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electroquímico</a:t>
            </a:r>
            <a:r>
              <a:rPr sz="2400" spc="2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 </a:t>
            </a:r>
            <a:r>
              <a:rPr sz="2400" spc="25" dirty="0" err="1" smtClean="0">
                <a:solidFill>
                  <a:srgbClr val="171514"/>
                </a:solidFill>
                <a:latin typeface="Microsoft Sans Serif"/>
                <a:cs typeface="Microsoft Sans Serif"/>
              </a:rPr>
              <a:t>resulta</a:t>
            </a:r>
            <a:r>
              <a:rPr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sz="2400" spc="2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 </a:t>
            </a:r>
            <a:r>
              <a:rPr sz="2400" spc="25" dirty="0" err="1" smtClean="0">
                <a:solidFill>
                  <a:srgbClr val="171514"/>
                </a:solidFill>
                <a:latin typeface="Microsoft Sans Serif"/>
                <a:cs typeface="Microsoft Sans Serif"/>
              </a:rPr>
              <a:t>corrosión</a:t>
            </a:r>
            <a:r>
              <a:rPr sz="2400" spc="2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 </a:t>
            </a:r>
            <a:r>
              <a:rPr sz="2400" spc="20" dirty="0" err="1" smtClean="0">
                <a:solidFill>
                  <a:srgbClr val="171514"/>
                </a:solidFill>
                <a:latin typeface="Microsoft Sans Serif"/>
                <a:cs typeface="Microsoft Sans Serif"/>
              </a:rPr>
              <a:t>más</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anódico</a:t>
            </a:r>
            <a:r>
              <a:rPr sz="2400" spc="25" dirty="0" smtClean="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o </a:t>
            </a:r>
            <a:r>
              <a:rPr sz="2400" spc="25" dirty="0" err="1" smtClean="0">
                <a:solidFill>
                  <a:srgbClr val="171514"/>
                </a:solidFill>
                <a:latin typeface="Microsoft Sans Serif"/>
                <a:cs typeface="Microsoft Sans Serif"/>
              </a:rPr>
              <a:t>menos</a:t>
            </a:r>
            <a:r>
              <a:rPr sz="2400" spc="2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noble </a:t>
            </a:r>
            <a:r>
              <a:rPr sz="2400" spc="25" dirty="0" smtClean="0">
                <a:solidFill>
                  <a:srgbClr val="171514"/>
                </a:solidFill>
                <a:latin typeface="Microsoft Sans Serif"/>
                <a:cs typeface="Microsoft Sans Serif"/>
              </a:rPr>
              <a:t>de </a:t>
            </a:r>
            <a:r>
              <a:rPr sz="2400" spc="10" dirty="0" err="1" smtClean="0">
                <a:solidFill>
                  <a:srgbClr val="171514"/>
                </a:solidFill>
                <a:latin typeface="Microsoft Sans Serif"/>
                <a:cs typeface="Microsoft Sans Serif"/>
              </a:rPr>
              <a:t>los</a:t>
            </a:r>
            <a:r>
              <a:rPr sz="2400" spc="1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dos </a:t>
            </a:r>
            <a:r>
              <a:rPr sz="2400" spc="15" dirty="0" err="1" smtClean="0">
                <a:solidFill>
                  <a:srgbClr val="171514"/>
                </a:solidFill>
                <a:latin typeface="Microsoft Sans Serif"/>
                <a:cs typeface="Microsoft Sans Serif"/>
              </a:rPr>
              <a:t>metales</a:t>
            </a:r>
            <a:r>
              <a:rPr sz="2400" spc="15" dirty="0" smtClean="0">
                <a:solidFill>
                  <a:srgbClr val="171514"/>
                </a:solidFill>
                <a:latin typeface="Microsoft Sans Serif"/>
                <a:cs typeface="Microsoft Sans Serif"/>
              </a:rPr>
              <a:t>. </a:t>
            </a:r>
            <a:endParaRPr lang="es-ES" sz="2400" spc="15" dirty="0" smtClean="0">
              <a:solidFill>
                <a:srgbClr val="171514"/>
              </a:solidFill>
              <a:latin typeface="Microsoft Sans Serif"/>
              <a:cs typeface="Microsoft Sans Serif"/>
            </a:endParaRPr>
          </a:p>
          <a:p>
            <a:pPr marR="41275" algn="just">
              <a:spcBef>
                <a:spcPts val="540"/>
              </a:spcBef>
            </a:pPr>
            <a:endParaRPr lang="es-ES" sz="2400" spc="15" dirty="0">
              <a:solidFill>
                <a:srgbClr val="171514"/>
              </a:solidFill>
              <a:latin typeface="Microsoft Sans Serif"/>
              <a:cs typeface="Microsoft Sans Serif"/>
            </a:endParaRPr>
          </a:p>
          <a:p>
            <a:pPr marR="41275" algn="just">
              <a:spcBef>
                <a:spcPts val="540"/>
              </a:spcBef>
            </a:pPr>
            <a:r>
              <a:rPr sz="2400" spc="-15" dirty="0" smtClean="0">
                <a:solidFill>
                  <a:srgbClr val="171514"/>
                </a:solidFill>
                <a:latin typeface="Microsoft Sans Serif"/>
                <a:cs typeface="Microsoft Sans Serif"/>
              </a:rPr>
              <a:t>La </a:t>
            </a:r>
            <a:r>
              <a:rPr sz="2400" spc="25" dirty="0" err="1" smtClean="0">
                <a:solidFill>
                  <a:srgbClr val="171514"/>
                </a:solidFill>
                <a:latin typeface="Microsoft Sans Serif"/>
                <a:cs typeface="Microsoft Sans Serif"/>
              </a:rPr>
              <a:t>tabla</a:t>
            </a:r>
            <a:r>
              <a:rPr sz="2400" spc="2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5.8 </a:t>
            </a:r>
            <a:r>
              <a:rPr sz="2400" spc="20" dirty="0" smtClean="0">
                <a:solidFill>
                  <a:srgbClr val="171514"/>
                </a:solidFill>
                <a:latin typeface="Microsoft Sans Serif"/>
                <a:cs typeface="Microsoft Sans Serif"/>
              </a:rPr>
              <a:t>da </a:t>
            </a:r>
            <a:r>
              <a:rPr sz="2400" dirty="0" smtClean="0">
                <a:solidFill>
                  <a:srgbClr val="171514"/>
                </a:solidFill>
                <a:latin typeface="Microsoft Sans Serif"/>
                <a:cs typeface="Microsoft Sans Serif"/>
              </a:rPr>
              <a:t>las </a:t>
            </a:r>
            <a:r>
              <a:rPr sz="2400" spc="20" dirty="0" err="1" smtClean="0">
                <a:solidFill>
                  <a:srgbClr val="171514"/>
                </a:solidFill>
                <a:latin typeface="Microsoft Sans Serif"/>
                <a:cs typeface="Microsoft Sans Serif"/>
              </a:rPr>
              <a:t>llamadas</a:t>
            </a:r>
            <a:r>
              <a:rPr sz="2400" spc="2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series </a:t>
            </a:r>
            <a:r>
              <a:rPr sz="2400" spc="10" dirty="0" err="1" smtClean="0">
                <a:solidFill>
                  <a:srgbClr val="171514"/>
                </a:solidFill>
                <a:latin typeface="Microsoft Sans Serif"/>
                <a:cs typeface="Microsoft Sans Serif"/>
              </a:rPr>
              <a:t>galvánicas</a:t>
            </a:r>
            <a:r>
              <a:rPr sz="2400" spc="1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algunos</a:t>
            </a:r>
            <a:r>
              <a:rPr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metales</a:t>
            </a:r>
            <a:r>
              <a:rPr sz="2400" spc="20"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 </a:t>
            </a:r>
            <a:r>
              <a:rPr sz="2400" spc="5" dirty="0" err="1" smtClean="0">
                <a:solidFill>
                  <a:srgbClr val="171514"/>
                </a:solidFill>
                <a:latin typeface="Microsoft Sans Serif"/>
                <a:cs typeface="Microsoft Sans Serif"/>
              </a:rPr>
              <a:t>aleaciones</a:t>
            </a:r>
            <a:r>
              <a:rPr sz="2400" spc="5"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La </a:t>
            </a:r>
            <a:r>
              <a:rPr sz="2400" spc="10" dirty="0" err="1" smtClean="0">
                <a:solidFill>
                  <a:srgbClr val="171514"/>
                </a:solidFill>
                <a:latin typeface="Microsoft Sans Serif"/>
                <a:cs typeface="Microsoft Sans Serif"/>
              </a:rPr>
              <a:t>clasificación</a:t>
            </a:r>
            <a:r>
              <a:rPr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galvánica</a:t>
            </a:r>
            <a:r>
              <a:rPr sz="2400" spc="1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10" dirty="0" err="1" smtClean="0">
                <a:solidFill>
                  <a:srgbClr val="171514"/>
                </a:solidFill>
                <a:latin typeface="Microsoft Sans Serif"/>
                <a:cs typeface="Microsoft Sans Serif"/>
              </a:rPr>
              <a:t>los</a:t>
            </a:r>
            <a:r>
              <a:rPr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metales</a:t>
            </a:r>
            <a:r>
              <a:rPr sz="2400" spc="2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r>
              <a:rPr sz="2400" spc="-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relativa</a:t>
            </a:r>
            <a:r>
              <a:rPr sz="2400" spc="2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ya</a:t>
            </a:r>
            <a:r>
              <a:rPr sz="2400" spc="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 </a:t>
            </a:r>
            <a:r>
              <a:rPr sz="2400" spc="10" dirty="0" err="1"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potenciales</a:t>
            </a:r>
            <a:r>
              <a:rPr sz="2400" spc="1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25" dirty="0" err="1" smtClean="0">
                <a:solidFill>
                  <a:srgbClr val="171514"/>
                </a:solidFill>
                <a:latin typeface="Microsoft Sans Serif"/>
                <a:cs typeface="Microsoft Sans Serif"/>
              </a:rPr>
              <a:t>electrodo</a:t>
            </a:r>
            <a:r>
              <a:rPr sz="2400" spc="2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medidos</a:t>
            </a:r>
            <a:r>
              <a:rPr sz="2400" spc="3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dependen</a:t>
            </a:r>
            <a:r>
              <a:rPr sz="2400" spc="3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 </a:t>
            </a:r>
            <a:r>
              <a:rPr sz="2400" spc="35" dirty="0" err="1" smtClean="0">
                <a:solidFill>
                  <a:srgbClr val="171514"/>
                </a:solidFill>
                <a:latin typeface="Microsoft Sans Serif"/>
                <a:cs typeface="Microsoft Sans Serif"/>
              </a:rPr>
              <a:t>medio</a:t>
            </a:r>
            <a:r>
              <a:rPr sz="2400" spc="3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electrolítico</a:t>
            </a:r>
            <a:r>
              <a:rPr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utilizado</a:t>
            </a:r>
            <a:r>
              <a:rPr sz="2400" spc="2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pero</a:t>
            </a:r>
            <a:r>
              <a:rPr sz="2400" spc="35"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diferencias</a:t>
            </a:r>
            <a:r>
              <a:rPr sz="2400" dirty="0" smtClean="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no</a:t>
            </a:r>
            <a:r>
              <a:rPr sz="240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son</a:t>
            </a:r>
            <a:r>
              <a:rPr sz="240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grandes</a:t>
            </a:r>
            <a:r>
              <a:rPr sz="2400" spc="20" dirty="0" smtClean="0">
                <a:solidFill>
                  <a:srgbClr val="171514"/>
                </a:solidFill>
                <a:latin typeface="Microsoft Sans Serif"/>
                <a:cs typeface="Microsoft Sans Serif"/>
              </a:rPr>
              <a:t>.</a:t>
            </a:r>
            <a:r>
              <a:rPr sz="2400" dirty="0" smtClean="0">
                <a:solidFill>
                  <a:srgbClr val="171514"/>
                </a:solidFill>
                <a:latin typeface="Microsoft Sans Serif"/>
                <a:cs typeface="Microsoft Sans Serif"/>
              </a:rPr>
              <a:t> </a:t>
            </a:r>
            <a:endParaRPr lang="es-ES" sz="2400" dirty="0" smtClean="0">
              <a:solidFill>
                <a:srgbClr val="171514"/>
              </a:solidFill>
              <a:latin typeface="Microsoft Sans Serif"/>
              <a:cs typeface="Microsoft Sans Serif"/>
            </a:endParaRPr>
          </a:p>
          <a:p>
            <a:pPr marR="41275" algn="just">
              <a:spcBef>
                <a:spcPts val="540"/>
              </a:spcBef>
            </a:pPr>
            <a:endParaRPr lang="es-ES" sz="2400" spc="-15" dirty="0">
              <a:solidFill>
                <a:srgbClr val="171514"/>
              </a:solidFill>
              <a:latin typeface="Microsoft Sans Serif"/>
              <a:cs typeface="Microsoft Sans Serif"/>
            </a:endParaRPr>
          </a:p>
          <a:p>
            <a:pPr marR="41275" algn="just">
              <a:spcBef>
                <a:spcPts val="540"/>
              </a:spcBef>
            </a:pPr>
            <a:r>
              <a:rPr sz="2400" spc="-15" dirty="0" smtClean="0">
                <a:solidFill>
                  <a:srgbClr val="171514"/>
                </a:solidFill>
                <a:latin typeface="Microsoft Sans Serif"/>
                <a:cs typeface="Microsoft Sans Serif"/>
              </a:rPr>
              <a:t>La</a:t>
            </a:r>
            <a:r>
              <a:rPr sz="240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Tabla</a:t>
            </a:r>
            <a:r>
              <a:rPr sz="2400"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5.8</a:t>
            </a:r>
            <a:r>
              <a:rPr sz="240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también</a:t>
            </a:r>
            <a:r>
              <a:rPr sz="240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da</a:t>
            </a:r>
            <a:r>
              <a:rPr sz="240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llamado</a:t>
            </a:r>
            <a:r>
              <a:rPr sz="240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índice</a:t>
            </a:r>
            <a:r>
              <a:rPr sz="240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anódico</a:t>
            </a:r>
            <a:r>
              <a:rPr sz="240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sz="240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los</a:t>
            </a:r>
            <a:r>
              <a:rPr sz="240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diferentes</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metales</a:t>
            </a:r>
            <a:r>
              <a:rPr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referidos</a:t>
            </a:r>
            <a:r>
              <a:rPr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al</a:t>
            </a:r>
            <a:r>
              <a:rPr sz="2400" spc="-5"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oro</a:t>
            </a:r>
            <a:r>
              <a:rPr sz="240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como</a:t>
            </a:r>
            <a:r>
              <a:rPr sz="2400" spc="-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base</a:t>
            </a:r>
            <a:r>
              <a:rPr sz="2400" spc="-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al</a:t>
            </a:r>
            <a:r>
              <a:rPr sz="240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agua</a:t>
            </a:r>
            <a:r>
              <a:rPr sz="2400" spc="-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sz="2400" spc="-5" dirty="0" smtClean="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mar</a:t>
            </a:r>
            <a:r>
              <a:rPr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como</a:t>
            </a:r>
            <a:r>
              <a:rPr sz="240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electrolito</a:t>
            </a:r>
            <a:r>
              <a:rPr sz="2400" spc="25" dirty="0" smtClean="0">
                <a:solidFill>
                  <a:srgbClr val="171514"/>
                </a:solidFill>
                <a:latin typeface="Microsoft Sans Serif"/>
                <a:cs typeface="Microsoft Sans Serif"/>
              </a:rPr>
              <a:t>.</a:t>
            </a:r>
            <a:endParaRPr lang="es-ES" sz="2400" spc="25" dirty="0" smtClean="0">
              <a:solidFill>
                <a:srgbClr val="171514"/>
              </a:solidFill>
              <a:latin typeface="Microsoft Sans Serif"/>
              <a:cs typeface="Microsoft Sans Serif"/>
            </a:endParaRPr>
          </a:p>
          <a:p>
            <a:pPr marR="41275" algn="just">
              <a:spcBef>
                <a:spcPts val="540"/>
              </a:spcBef>
            </a:pPr>
            <a:endParaRPr lang="es-ES" sz="2400" spc="25" dirty="0">
              <a:solidFill>
                <a:srgbClr val="171514"/>
              </a:solidFill>
              <a:latin typeface="Microsoft Sans Serif"/>
              <a:cs typeface="Microsoft Sans Serif"/>
            </a:endParaRPr>
          </a:p>
        </p:txBody>
      </p:sp>
      <p:pic>
        <p:nvPicPr>
          <p:cNvPr id="6" name="Imagen 5"/>
          <p:cNvPicPr>
            <a:picLocks noChangeAspect="1"/>
          </p:cNvPicPr>
          <p:nvPr/>
        </p:nvPicPr>
        <p:blipFill>
          <a:blip r:embed="rId2"/>
          <a:stretch>
            <a:fillRect/>
          </a:stretch>
        </p:blipFill>
        <p:spPr>
          <a:xfrm>
            <a:off x="9013825" y="555625"/>
            <a:ext cx="4953000" cy="7543800"/>
          </a:xfrm>
          <a:prstGeom prst="rect">
            <a:avLst/>
          </a:prstGeom>
        </p:spPr>
      </p:pic>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98425"/>
            <a:ext cx="14478000" cy="4088299"/>
          </a:xfrm>
          <a:prstGeom prst="rect">
            <a:avLst/>
          </a:prstGeom>
        </p:spPr>
        <p:txBody>
          <a:bodyPr vert="horz" wrap="square" lIns="0" tIns="12700" rIns="0" bIns="0" rtlCol="0">
            <a:spAutoFit/>
          </a:bodyPr>
          <a:lstStyle/>
          <a:p>
            <a:pPr marR="73660" algn="just"/>
            <a:r>
              <a:rPr sz="2400" spc="-45" dirty="0" smtClean="0">
                <a:solidFill>
                  <a:srgbClr val="171514"/>
                </a:solidFill>
                <a:latin typeface="Microsoft Sans Serif"/>
                <a:cs typeface="Microsoft Sans Serif"/>
              </a:rPr>
              <a:t>Se</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considera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metal</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20" dirty="0">
                <a:solidFill>
                  <a:srgbClr val="171514"/>
                </a:solidFill>
                <a:latin typeface="Microsoft Sans Serif"/>
                <a:cs typeface="Microsoft Sans Serif"/>
              </a:rPr>
              <a:t>más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anódico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otro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si</a:t>
            </a:r>
            <a:r>
              <a:rPr sz="2400" spc="-5" dirty="0">
                <a:solidFill>
                  <a:srgbClr val="171514"/>
                </a:solidFill>
                <a:latin typeface="Microsoft Sans Serif"/>
                <a:cs typeface="Microsoft Sans Serif"/>
              </a:rPr>
              <a:t> cae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encima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él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tabla</a:t>
            </a:r>
            <a:r>
              <a:rPr sz="2400" spc="2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Por</a:t>
            </a:r>
            <a:r>
              <a:rPr lang="es-ES" sz="2400" spc="1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ejemplo</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acero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galvanizado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más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anódico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cobre</a:t>
            </a:r>
            <a:r>
              <a:rPr sz="2400" dirty="0">
                <a:solidFill>
                  <a:srgbClr val="171514"/>
                </a:solidFill>
                <a:latin typeface="Microsoft Sans Serif"/>
                <a:cs typeface="Microsoft Sans Serif"/>
              </a:rPr>
              <a:t> (la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diferencia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tensión</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a:t>
            </a:r>
            <a:r>
              <a:rPr sz="2400"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ellos</a:t>
            </a:r>
            <a:r>
              <a:rPr lang="es-ES" sz="2400" spc="1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5" dirty="0">
                <a:solidFill>
                  <a:srgbClr val="171514"/>
                </a:solidFill>
                <a:latin typeface="Microsoft Sans Serif"/>
                <a:cs typeface="Microsoft Sans Serif"/>
              </a:rPr>
              <a:t>0,8 </a:t>
            </a:r>
            <a:r>
              <a:rPr sz="2400" spc="-30" dirty="0">
                <a:solidFill>
                  <a:srgbClr val="171514"/>
                </a:solidFill>
                <a:latin typeface="Microsoft Sans Serif"/>
                <a:cs typeface="Microsoft Sans Serif"/>
              </a:rPr>
              <a:t>V), </a:t>
            </a:r>
            <a:r>
              <a:rPr sz="2400" spc="35" dirty="0">
                <a:solidFill>
                  <a:srgbClr val="171514"/>
                </a:solidFill>
                <a:latin typeface="Microsoft Sans Serif"/>
                <a:cs typeface="Microsoft Sans Serif"/>
              </a:rPr>
              <a:t>pero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cobre </a:t>
            </a:r>
            <a:r>
              <a:rPr sz="2400" spc="-5" dirty="0">
                <a:solidFill>
                  <a:srgbClr val="171514"/>
                </a:solidFill>
                <a:latin typeface="Microsoft Sans Serif"/>
                <a:cs typeface="Microsoft Sans Serif"/>
              </a:rPr>
              <a:t>es </a:t>
            </a:r>
            <a:r>
              <a:rPr sz="2400" spc="20" dirty="0">
                <a:solidFill>
                  <a:srgbClr val="171514"/>
                </a:solidFill>
                <a:latin typeface="Microsoft Sans Serif"/>
                <a:cs typeface="Microsoft Sans Serif"/>
              </a:rPr>
              <a:t>más </a:t>
            </a:r>
            <a:r>
              <a:rPr sz="2400" spc="25" dirty="0">
                <a:solidFill>
                  <a:srgbClr val="171514"/>
                </a:solidFill>
                <a:latin typeface="Microsoft Sans Serif"/>
                <a:cs typeface="Microsoft Sans Serif"/>
              </a:rPr>
              <a:t>anódico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el </a:t>
            </a:r>
            <a:r>
              <a:rPr sz="2400" spc="40" dirty="0">
                <a:solidFill>
                  <a:srgbClr val="171514"/>
                </a:solidFill>
                <a:latin typeface="Microsoft Sans Serif"/>
                <a:cs typeface="Microsoft Sans Serif"/>
              </a:rPr>
              <a:t>oro </a:t>
            </a:r>
            <a:r>
              <a:rPr sz="2400" spc="20" dirty="0">
                <a:solidFill>
                  <a:srgbClr val="171514"/>
                </a:solidFill>
                <a:latin typeface="Microsoft Sans Serif"/>
                <a:cs typeface="Microsoft Sans Serif"/>
              </a:rPr>
              <a:t>(diferencia </a:t>
            </a:r>
            <a:r>
              <a:rPr sz="2400" spc="25" dirty="0">
                <a:solidFill>
                  <a:srgbClr val="171514"/>
                </a:solidFill>
                <a:latin typeface="Microsoft Sans Serif"/>
                <a:cs typeface="Microsoft Sans Serif"/>
              </a:rPr>
              <a:t>de tensión de </a:t>
            </a:r>
            <a:r>
              <a:rPr sz="2400" spc="5" dirty="0">
                <a:solidFill>
                  <a:srgbClr val="171514"/>
                </a:solidFill>
                <a:latin typeface="Microsoft Sans Serif"/>
                <a:cs typeface="Microsoft Sans Serif"/>
              </a:rPr>
              <a:t>0,4 </a:t>
            </a:r>
            <a:r>
              <a:rPr sz="2400" spc="-30" dirty="0">
                <a:solidFill>
                  <a:srgbClr val="171514"/>
                </a:solidFill>
                <a:latin typeface="Microsoft Sans Serif"/>
                <a:cs typeface="Microsoft Sans Serif"/>
              </a:rPr>
              <a:t>V). </a:t>
            </a:r>
            <a:r>
              <a:rPr sz="2400" spc="-35" dirty="0">
                <a:solidFill>
                  <a:srgbClr val="171514"/>
                </a:solidFill>
                <a:latin typeface="Microsoft Sans Serif"/>
                <a:cs typeface="Microsoft Sans Serif"/>
              </a:rPr>
              <a:t>Si </a:t>
            </a:r>
            <a:r>
              <a:rPr sz="2400" spc="-5" dirty="0" smtClean="0">
                <a:solidFill>
                  <a:srgbClr val="171514"/>
                </a:solidFill>
                <a:latin typeface="Microsoft Sans Serif"/>
                <a:cs typeface="Microsoft Sans Serif"/>
              </a:rPr>
              <a:t>se</a:t>
            </a:r>
            <a:r>
              <a:rPr lang="es-ES" sz="2400" spc="-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entierra</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tubería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acero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galvanizado</a:t>
            </a:r>
            <a:r>
              <a:rPr sz="2400" spc="5" dirty="0">
                <a:solidFill>
                  <a:srgbClr val="171514"/>
                </a:solidFill>
                <a:latin typeface="Microsoft Sans Serif"/>
                <a:cs typeface="Microsoft Sans Serif"/>
              </a:rPr>
              <a:t> cerca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cobre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tubería</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corroerá</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pero</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spc="25" dirty="0">
                <a:solidFill>
                  <a:srgbClr val="171514"/>
                </a:solidFill>
                <a:latin typeface="Microsoft Sans Serif"/>
                <a:cs typeface="Microsoft Sans Serif"/>
              </a:rPr>
              <a:t>.</a:t>
            </a:r>
            <a:endParaRPr sz="2400" dirty="0">
              <a:latin typeface="Microsoft Sans Serif"/>
              <a:cs typeface="Microsoft Sans Serif"/>
            </a:endParaRPr>
          </a:p>
          <a:p>
            <a:pPr marR="5080" algn="just">
              <a:spcBef>
                <a:spcPts val="100"/>
              </a:spcBef>
            </a:pPr>
            <a:r>
              <a:rPr sz="2400" spc="-1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velocidad</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corrosión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depende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diferencia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potencial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galvánico</a:t>
            </a:r>
            <a:r>
              <a:rPr sz="2400" spc="5" dirty="0">
                <a:solidFill>
                  <a:srgbClr val="171514"/>
                </a:solidFill>
                <a:latin typeface="Microsoft Sans Serif"/>
                <a:cs typeface="Microsoft Sans Serif"/>
              </a:rPr>
              <a:t> y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contenido</a:t>
            </a:r>
            <a:r>
              <a:rPr sz="2400" spc="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humedad</a:t>
            </a:r>
            <a:r>
              <a:rPr sz="2400" spc="-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sal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suelo</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atmósfera.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zonas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costeras</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áreas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contaminadas industriales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tasa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corrosión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alta.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dos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metales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diferentes,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velocidad</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corrosión </a:t>
            </a:r>
            <a:r>
              <a:rPr lang="es-ES" sz="2400" spc="25" dirty="0" smtClean="0">
                <a:solidFill>
                  <a:srgbClr val="171514"/>
                </a:solidFill>
                <a:latin typeface="Microsoft Sans Serif"/>
                <a:cs typeface="Microsoft Sans Serif"/>
              </a:rPr>
              <a:t>del </a:t>
            </a:r>
            <a:r>
              <a:rPr lang="es-ES" sz="2400" spc="20" dirty="0" smtClean="0">
                <a:solidFill>
                  <a:srgbClr val="171514"/>
                </a:solidFill>
                <a:latin typeface="Microsoft Sans Serif"/>
                <a:cs typeface="Microsoft Sans Serif"/>
              </a:rPr>
              <a:t>más </a:t>
            </a:r>
            <a:r>
              <a:rPr lang="es-ES" sz="2400" spc="25" dirty="0" smtClean="0">
                <a:solidFill>
                  <a:srgbClr val="171514"/>
                </a:solidFill>
                <a:latin typeface="Microsoft Sans Serif"/>
                <a:cs typeface="Microsoft Sans Serif"/>
              </a:rPr>
              <a:t>anódico de </a:t>
            </a:r>
            <a:r>
              <a:rPr lang="es-ES" sz="2400" spc="15"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dos </a:t>
            </a:r>
            <a:r>
              <a:rPr lang="es-ES" sz="2400" spc="-10" dirty="0" smtClean="0">
                <a:solidFill>
                  <a:srgbClr val="171514"/>
                </a:solidFill>
                <a:latin typeface="Microsoft Sans Serif"/>
                <a:cs typeface="Microsoft Sans Serif"/>
              </a:rPr>
              <a:t>es </a:t>
            </a:r>
            <a:r>
              <a:rPr lang="es-ES" sz="2400" spc="30" dirty="0" smtClean="0">
                <a:solidFill>
                  <a:srgbClr val="171514"/>
                </a:solidFill>
                <a:latin typeface="Microsoft Sans Serif"/>
                <a:cs typeface="Microsoft Sans Serif"/>
              </a:rPr>
              <a:t>directamente </a:t>
            </a:r>
            <a:r>
              <a:rPr lang="es-ES" sz="2400" spc="35" dirty="0" smtClean="0">
                <a:solidFill>
                  <a:srgbClr val="171514"/>
                </a:solidFill>
                <a:latin typeface="Microsoft Sans Serif"/>
                <a:cs typeface="Microsoft Sans Serif"/>
              </a:rPr>
              <a:t>proporcional </a:t>
            </a:r>
            <a:r>
              <a:rPr lang="es-ES" sz="2400" spc="10" dirty="0" smtClean="0">
                <a:solidFill>
                  <a:srgbClr val="171514"/>
                </a:solidFill>
                <a:latin typeface="Microsoft Sans Serif"/>
                <a:cs typeface="Microsoft Sans Serif"/>
              </a:rPr>
              <a:t>al </a:t>
            </a:r>
            <a:r>
              <a:rPr lang="es-ES" sz="2400" spc="15" dirty="0" smtClean="0">
                <a:solidFill>
                  <a:srgbClr val="171514"/>
                </a:solidFill>
                <a:latin typeface="Microsoft Sans Serif"/>
                <a:cs typeface="Microsoft Sans Serif"/>
              </a:rPr>
              <a:t>área </a:t>
            </a:r>
            <a:r>
              <a:rPr lang="es-ES" sz="2400" spc="25" dirty="0" smtClean="0">
                <a:solidFill>
                  <a:srgbClr val="171514"/>
                </a:solidFill>
                <a:latin typeface="Microsoft Sans Serif"/>
                <a:cs typeface="Microsoft Sans Serif"/>
              </a:rPr>
              <a:t>del cátodo </a:t>
            </a:r>
            <a:r>
              <a:rPr lang="es-ES" sz="2400" spc="5" dirty="0" smtClean="0">
                <a:solidFill>
                  <a:srgbClr val="171514"/>
                </a:solidFill>
                <a:latin typeface="Microsoft Sans Serif"/>
                <a:cs typeface="Microsoft Sans Serif"/>
              </a:rPr>
              <a:t>e </a:t>
            </a:r>
            <a:r>
              <a:rPr lang="es-ES" sz="2400" spc="25" dirty="0" smtClean="0">
                <a:solidFill>
                  <a:srgbClr val="171514"/>
                </a:solidFill>
                <a:latin typeface="Microsoft Sans Serif"/>
                <a:cs typeface="Microsoft Sans Serif"/>
              </a:rPr>
              <a:t>inversamente</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proporcional</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área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ánodo.</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lo</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tanto,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minimizar</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velocidad</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corrosión, </a:t>
            </a:r>
            <a:r>
              <a:rPr lang="es-ES" sz="2400" spc="15" dirty="0" smtClean="0">
                <a:solidFill>
                  <a:srgbClr val="171514"/>
                </a:solidFill>
                <a:latin typeface="Microsoft Sans Serif"/>
                <a:cs typeface="Microsoft Sans Serif"/>
              </a:rPr>
              <a:t>el área </a:t>
            </a:r>
            <a:r>
              <a:rPr lang="es-ES" sz="2400" spc="25" dirty="0" smtClean="0">
                <a:solidFill>
                  <a:srgbClr val="171514"/>
                </a:solidFill>
                <a:latin typeface="Microsoft Sans Serif"/>
                <a:cs typeface="Microsoft Sans Serif"/>
              </a:rPr>
              <a:t>del </a:t>
            </a:r>
            <a:r>
              <a:rPr lang="es-ES" sz="2400" spc="35" dirty="0" smtClean="0">
                <a:solidFill>
                  <a:srgbClr val="171514"/>
                </a:solidFill>
                <a:latin typeface="Microsoft Sans Serif"/>
                <a:cs typeface="Microsoft Sans Serif"/>
              </a:rPr>
              <a:t>metal </a:t>
            </a:r>
            <a:r>
              <a:rPr lang="es-ES" sz="2400" spc="20" dirty="0" smtClean="0">
                <a:solidFill>
                  <a:srgbClr val="171514"/>
                </a:solidFill>
                <a:latin typeface="Microsoft Sans Serif"/>
                <a:cs typeface="Microsoft Sans Serif"/>
              </a:rPr>
              <a:t>más </a:t>
            </a:r>
            <a:r>
              <a:rPr lang="es-ES" sz="2400" spc="25" dirty="0" smtClean="0">
                <a:solidFill>
                  <a:srgbClr val="171514"/>
                </a:solidFill>
                <a:latin typeface="Microsoft Sans Serif"/>
                <a:cs typeface="Microsoft Sans Serif"/>
              </a:rPr>
              <a:t>anódico </a:t>
            </a:r>
            <a:r>
              <a:rPr lang="es-ES" sz="2400" spc="40" dirty="0" smtClean="0">
                <a:solidFill>
                  <a:srgbClr val="171514"/>
                </a:solidFill>
                <a:latin typeface="Microsoft Sans Serif"/>
                <a:cs typeface="Microsoft Sans Serif"/>
              </a:rPr>
              <a:t>no </a:t>
            </a:r>
            <a:r>
              <a:rPr lang="es-ES" sz="2400" spc="25" dirty="0" smtClean="0">
                <a:solidFill>
                  <a:srgbClr val="171514"/>
                </a:solidFill>
                <a:latin typeface="Microsoft Sans Serif"/>
                <a:cs typeface="Microsoft Sans Serif"/>
              </a:rPr>
              <a:t>debe </a:t>
            </a:r>
            <a:r>
              <a:rPr lang="es-ES" sz="2400" spc="15" dirty="0" smtClean="0">
                <a:solidFill>
                  <a:srgbClr val="171514"/>
                </a:solidFill>
                <a:latin typeface="Microsoft Sans Serif"/>
                <a:cs typeface="Microsoft Sans Serif"/>
              </a:rPr>
              <a:t>ser </a:t>
            </a:r>
            <a:r>
              <a:rPr lang="es-ES" sz="2400" spc="45" dirty="0" smtClean="0">
                <a:solidFill>
                  <a:srgbClr val="171514"/>
                </a:solidFill>
                <a:latin typeface="Microsoft Sans Serif"/>
                <a:cs typeface="Microsoft Sans Serif"/>
              </a:rPr>
              <a:t>menor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del cátodo metálico </a:t>
            </a:r>
            <a:r>
              <a:rPr lang="es-ES" sz="2400" spc="10" dirty="0" smtClean="0">
                <a:solidFill>
                  <a:srgbClr val="171514"/>
                </a:solidFill>
                <a:latin typeface="Microsoft Sans Serif"/>
                <a:cs typeface="Microsoft Sans Serif"/>
              </a:rPr>
              <a:t>(Figura</a:t>
            </a:r>
            <a:r>
              <a:rPr lang="es-ES" sz="2400" spc="-1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5.20).</a:t>
            </a:r>
          </a:p>
        </p:txBody>
      </p:sp>
      <p:pic>
        <p:nvPicPr>
          <p:cNvPr id="2" name="Imagen 1"/>
          <p:cNvPicPr>
            <a:picLocks noChangeAspect="1"/>
          </p:cNvPicPr>
          <p:nvPr/>
        </p:nvPicPr>
        <p:blipFill>
          <a:blip r:embed="rId2"/>
          <a:stretch>
            <a:fillRect/>
          </a:stretch>
        </p:blipFill>
        <p:spPr>
          <a:xfrm>
            <a:off x="6118225" y="3908425"/>
            <a:ext cx="6934200" cy="4343399"/>
          </a:xfrm>
          <a:prstGeom prst="rect">
            <a:avLst/>
          </a:prstGeom>
        </p:spPr>
      </p:pic>
      <p:sp>
        <p:nvSpPr>
          <p:cNvPr id="3" name="Rectángulo 2"/>
          <p:cNvSpPr/>
          <p:nvPr/>
        </p:nvSpPr>
        <p:spPr>
          <a:xfrm>
            <a:off x="250825" y="5957624"/>
            <a:ext cx="6172200" cy="707886"/>
          </a:xfrm>
          <a:prstGeom prst="rect">
            <a:avLst/>
          </a:prstGeom>
        </p:spPr>
        <p:txBody>
          <a:bodyPr wrap="square">
            <a:spAutoFit/>
          </a:bodyPr>
          <a:lstStyle/>
          <a:p>
            <a:pPr marL="12700" algn="ctr">
              <a:spcBef>
                <a:spcPts val="525"/>
              </a:spcBef>
            </a:pPr>
            <a:r>
              <a:rPr lang="es-ES" sz="2000" b="1" spc="-10" dirty="0" smtClean="0">
                <a:solidFill>
                  <a:srgbClr val="171514"/>
                </a:solidFill>
                <a:latin typeface="Arial"/>
                <a:cs typeface="Arial"/>
              </a:rPr>
              <a:t>FIGURA</a:t>
            </a:r>
            <a:r>
              <a:rPr lang="es-ES" sz="2000" b="1" spc="-15" dirty="0" smtClean="0">
                <a:solidFill>
                  <a:srgbClr val="171514"/>
                </a:solidFill>
                <a:latin typeface="Arial"/>
                <a:cs typeface="Arial"/>
              </a:rPr>
              <a:t> </a:t>
            </a:r>
            <a:r>
              <a:rPr lang="es-ES" sz="2000" b="1" spc="5" dirty="0" smtClean="0">
                <a:solidFill>
                  <a:srgbClr val="171514"/>
                </a:solidFill>
                <a:latin typeface="Arial"/>
                <a:cs typeface="Arial"/>
              </a:rPr>
              <a:t>5.20 </a:t>
            </a:r>
            <a:r>
              <a:rPr lang="es-ES" sz="2000" spc="5" dirty="0" smtClean="0">
                <a:solidFill>
                  <a:srgbClr val="171514"/>
                </a:solidFill>
                <a:latin typeface="Microsoft Sans Serif"/>
                <a:cs typeface="Microsoft Sans Serif"/>
              </a:rPr>
              <a:t>Efecto</a:t>
            </a:r>
            <a:r>
              <a:rPr lang="es-ES" sz="2000" dirty="0" smtClean="0">
                <a:solidFill>
                  <a:srgbClr val="171514"/>
                </a:solidFill>
                <a:latin typeface="Microsoft Sans Serif"/>
                <a:cs typeface="Microsoft Sans Serif"/>
              </a:rPr>
              <a:t> </a:t>
            </a:r>
            <a:r>
              <a:rPr lang="es-ES" sz="2000" spc="20" dirty="0" smtClean="0">
                <a:solidFill>
                  <a:srgbClr val="171514"/>
                </a:solidFill>
                <a:latin typeface="Microsoft Sans Serif"/>
                <a:cs typeface="Microsoft Sans Serif"/>
              </a:rPr>
              <a:t>de</a:t>
            </a:r>
            <a:r>
              <a:rPr lang="es-ES" sz="2000" dirty="0" smtClean="0">
                <a:solidFill>
                  <a:srgbClr val="171514"/>
                </a:solidFill>
                <a:latin typeface="Microsoft Sans Serif"/>
                <a:cs typeface="Microsoft Sans Serif"/>
              </a:rPr>
              <a:t> las </a:t>
            </a:r>
            <a:r>
              <a:rPr lang="es-ES" sz="2000" spc="10" dirty="0" smtClean="0">
                <a:solidFill>
                  <a:srgbClr val="171514"/>
                </a:solidFill>
                <a:latin typeface="Microsoft Sans Serif"/>
                <a:cs typeface="Microsoft Sans Serif"/>
              </a:rPr>
              <a:t>áreas</a:t>
            </a:r>
            <a:r>
              <a:rPr lang="es-ES" sz="2000" dirty="0" smtClean="0">
                <a:solidFill>
                  <a:srgbClr val="171514"/>
                </a:solidFill>
                <a:latin typeface="Microsoft Sans Serif"/>
                <a:cs typeface="Microsoft Sans Serif"/>
              </a:rPr>
              <a:t> </a:t>
            </a:r>
            <a:r>
              <a:rPr lang="es-ES" sz="2000" spc="20" dirty="0" smtClean="0">
                <a:solidFill>
                  <a:srgbClr val="171514"/>
                </a:solidFill>
                <a:latin typeface="Microsoft Sans Serif"/>
                <a:cs typeface="Microsoft Sans Serif"/>
              </a:rPr>
              <a:t>de</a:t>
            </a:r>
            <a:r>
              <a:rPr lang="es-ES" sz="2000" dirty="0" smtClean="0">
                <a:solidFill>
                  <a:srgbClr val="171514"/>
                </a:solidFill>
                <a:latin typeface="Microsoft Sans Serif"/>
                <a:cs typeface="Microsoft Sans Serif"/>
              </a:rPr>
              <a:t> </a:t>
            </a:r>
            <a:r>
              <a:rPr lang="es-ES" sz="2000" spc="25" dirty="0" smtClean="0">
                <a:solidFill>
                  <a:srgbClr val="171514"/>
                </a:solidFill>
                <a:latin typeface="Microsoft Sans Serif"/>
                <a:cs typeface="Microsoft Sans Serif"/>
              </a:rPr>
              <a:t>ánodo</a:t>
            </a:r>
            <a:r>
              <a:rPr lang="es-ES" sz="2000" dirty="0" smtClean="0">
                <a:solidFill>
                  <a:srgbClr val="171514"/>
                </a:solidFill>
                <a:latin typeface="Microsoft Sans Serif"/>
                <a:cs typeface="Microsoft Sans Serif"/>
              </a:rPr>
              <a:t> </a:t>
            </a:r>
            <a:r>
              <a:rPr lang="es-ES" sz="2000" spc="5" dirty="0" smtClean="0">
                <a:solidFill>
                  <a:srgbClr val="171514"/>
                </a:solidFill>
                <a:latin typeface="Microsoft Sans Serif"/>
                <a:cs typeface="Microsoft Sans Serif"/>
              </a:rPr>
              <a:t>y</a:t>
            </a:r>
            <a:r>
              <a:rPr lang="es-ES" sz="2000" dirty="0" smtClean="0">
                <a:solidFill>
                  <a:srgbClr val="171514"/>
                </a:solidFill>
                <a:latin typeface="Microsoft Sans Serif"/>
                <a:cs typeface="Microsoft Sans Serif"/>
              </a:rPr>
              <a:t> </a:t>
            </a:r>
            <a:r>
              <a:rPr lang="es-ES" sz="2000" spc="20" dirty="0" smtClean="0">
                <a:solidFill>
                  <a:srgbClr val="171514"/>
                </a:solidFill>
                <a:latin typeface="Microsoft Sans Serif"/>
                <a:cs typeface="Microsoft Sans Serif"/>
              </a:rPr>
              <a:t>cátodo</a:t>
            </a:r>
            <a:r>
              <a:rPr lang="es-ES" sz="2000" dirty="0" smtClean="0">
                <a:solidFill>
                  <a:srgbClr val="171514"/>
                </a:solidFill>
                <a:latin typeface="Microsoft Sans Serif"/>
                <a:cs typeface="Microsoft Sans Serif"/>
              </a:rPr>
              <a:t> </a:t>
            </a:r>
            <a:r>
              <a:rPr lang="es-ES" sz="2000" spc="20" dirty="0" smtClean="0">
                <a:solidFill>
                  <a:srgbClr val="171514"/>
                </a:solidFill>
                <a:latin typeface="Microsoft Sans Serif"/>
                <a:cs typeface="Microsoft Sans Serif"/>
              </a:rPr>
              <a:t>en</a:t>
            </a:r>
            <a:r>
              <a:rPr lang="es-ES" sz="2000" dirty="0" smtClean="0">
                <a:solidFill>
                  <a:srgbClr val="171514"/>
                </a:solidFill>
                <a:latin typeface="Microsoft Sans Serif"/>
                <a:cs typeface="Microsoft Sans Serif"/>
              </a:rPr>
              <a:t> </a:t>
            </a:r>
            <a:r>
              <a:rPr lang="es-ES" sz="2000" spc="10" dirty="0" smtClean="0">
                <a:solidFill>
                  <a:srgbClr val="171514"/>
                </a:solidFill>
                <a:latin typeface="Microsoft Sans Serif"/>
                <a:cs typeface="Microsoft Sans Serif"/>
              </a:rPr>
              <a:t>la</a:t>
            </a:r>
            <a:r>
              <a:rPr lang="es-ES" sz="2000" spc="-5" dirty="0" smtClean="0">
                <a:solidFill>
                  <a:srgbClr val="171514"/>
                </a:solidFill>
                <a:latin typeface="Microsoft Sans Serif"/>
                <a:cs typeface="Microsoft Sans Serif"/>
              </a:rPr>
              <a:t> </a:t>
            </a:r>
            <a:r>
              <a:rPr lang="es-ES" sz="2000" spc="15" dirty="0" smtClean="0">
                <a:solidFill>
                  <a:srgbClr val="171514"/>
                </a:solidFill>
                <a:latin typeface="Microsoft Sans Serif"/>
                <a:cs typeface="Microsoft Sans Serif"/>
              </a:rPr>
              <a:t>velocidad</a:t>
            </a:r>
            <a:r>
              <a:rPr lang="es-ES" sz="2000" dirty="0" smtClean="0">
                <a:solidFill>
                  <a:srgbClr val="171514"/>
                </a:solidFill>
                <a:latin typeface="Microsoft Sans Serif"/>
                <a:cs typeface="Microsoft Sans Serif"/>
              </a:rPr>
              <a:t> </a:t>
            </a:r>
            <a:r>
              <a:rPr lang="es-ES" sz="2000" spc="20" dirty="0" smtClean="0">
                <a:solidFill>
                  <a:srgbClr val="171514"/>
                </a:solidFill>
                <a:latin typeface="Microsoft Sans Serif"/>
                <a:cs typeface="Microsoft Sans Serif"/>
              </a:rPr>
              <a:t>de</a:t>
            </a:r>
            <a:r>
              <a:rPr lang="es-ES" sz="2000" dirty="0" smtClean="0">
                <a:solidFill>
                  <a:srgbClr val="171514"/>
                </a:solidFill>
                <a:latin typeface="Microsoft Sans Serif"/>
                <a:cs typeface="Microsoft Sans Serif"/>
              </a:rPr>
              <a:t> </a:t>
            </a:r>
            <a:r>
              <a:rPr lang="es-ES" sz="2000" spc="20" dirty="0" smtClean="0">
                <a:solidFill>
                  <a:srgbClr val="171514"/>
                </a:solidFill>
                <a:latin typeface="Microsoft Sans Serif"/>
                <a:cs typeface="Microsoft Sans Serif"/>
              </a:rPr>
              <a:t>corrosión.</a:t>
            </a:r>
            <a:endParaRPr lang="es-ES" sz="2000" dirty="0">
              <a:latin typeface="Microsoft Sans Serif"/>
              <a:cs typeface="Microsoft Sans Serif"/>
            </a:endParaRPr>
          </a:p>
        </p:txBody>
      </p:sp>
    </p:spTree>
    <p:extLst>
      <p:ext uri="{BB962C8B-B14F-4D97-AF65-F5344CB8AC3E}">
        <p14:creationId xmlns:p14="http://schemas.microsoft.com/office/powerpoint/2010/main" val="283108369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98425"/>
            <a:ext cx="14478000" cy="5032147"/>
          </a:xfrm>
          <a:prstGeom prst="rect">
            <a:avLst/>
          </a:prstGeom>
        </p:spPr>
        <p:txBody>
          <a:bodyPr vert="horz" wrap="square" lIns="0" tIns="12700" rIns="0" bIns="0" rtlCol="0">
            <a:spAutoFit/>
          </a:bodyPr>
          <a:lstStyle/>
          <a:p>
            <a:pPr marR="68580" algn="just">
              <a:spcBef>
                <a:spcPts val="10"/>
              </a:spcBef>
            </a:pPr>
            <a:r>
              <a:rPr lang="es-ES" sz="2400" spc="-40" dirty="0" smtClean="0">
                <a:solidFill>
                  <a:srgbClr val="171514"/>
                </a:solidFill>
                <a:latin typeface="Microsoft Sans Serif"/>
                <a:cs typeface="Microsoft Sans Serif"/>
              </a:rPr>
              <a:t>Si</a:t>
            </a:r>
            <a:r>
              <a:rPr lang="es-ES" sz="2400" dirty="0" smtClean="0">
                <a:solidFill>
                  <a:srgbClr val="171514"/>
                </a:solidFill>
                <a:latin typeface="Microsoft Sans Serif"/>
                <a:cs typeface="Microsoft Sans Serif"/>
              </a:rPr>
              <a:t> las </a:t>
            </a:r>
            <a:r>
              <a:rPr lang="es-ES" sz="2400" spc="20" dirty="0" smtClean="0">
                <a:solidFill>
                  <a:srgbClr val="171514"/>
                </a:solidFill>
                <a:latin typeface="Microsoft Sans Serif"/>
                <a:cs typeface="Microsoft Sans Serif"/>
              </a:rPr>
              <a:t>conexiones</a:t>
            </a:r>
            <a:r>
              <a:rPr lang="es-ES" sz="2400" dirty="0" smtClean="0">
                <a:solidFill>
                  <a:srgbClr val="171514"/>
                </a:solidFill>
                <a:latin typeface="Microsoft Sans Serif"/>
                <a:cs typeface="Microsoft Sans Serif"/>
              </a:rPr>
              <a:t> a </a:t>
            </a:r>
            <a:r>
              <a:rPr lang="es-ES" sz="2400" spc="40"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consisten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dos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metales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diferentes,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deben</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tener</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 cuenta</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siguientes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puntos:</a:t>
            </a:r>
            <a:endParaRPr lang="es-ES" sz="2400" dirty="0" smtClean="0">
              <a:latin typeface="Microsoft Sans Serif"/>
              <a:cs typeface="Microsoft Sans Serif"/>
            </a:endParaRPr>
          </a:p>
          <a:p>
            <a:pPr algn="just">
              <a:spcBef>
                <a:spcPts val="45"/>
              </a:spcBef>
            </a:pPr>
            <a:endParaRPr lang="es-ES" sz="2400" dirty="0" smtClean="0">
              <a:latin typeface="Microsoft Sans Serif"/>
              <a:cs typeface="Microsoft Sans Serif"/>
            </a:endParaRPr>
          </a:p>
          <a:p>
            <a:pPr marL="914400" marR="149225" lvl="1" indent="-457200" algn="just">
              <a:buFont typeface="+mj-lt"/>
              <a:buAutoNum type="arabicPeriod"/>
              <a:tabLst>
                <a:tab pos="288925" algn="l"/>
              </a:tabLst>
            </a:pPr>
            <a:r>
              <a:rPr lang="es-ES" sz="2400" b="1" spc="-35" dirty="0" smtClean="0">
                <a:solidFill>
                  <a:srgbClr val="171514"/>
                </a:solidFill>
                <a:latin typeface="Microsoft Sans Serif"/>
                <a:cs typeface="Microsoft Sans Serif"/>
              </a:rPr>
              <a:t>El</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metal</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más</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anódico</a:t>
            </a:r>
            <a:r>
              <a:rPr lang="es-ES" sz="2400" b="1" dirty="0" smtClean="0">
                <a:solidFill>
                  <a:srgbClr val="171514"/>
                </a:solidFill>
                <a:latin typeface="Microsoft Sans Serif"/>
                <a:cs typeface="Microsoft Sans Serif"/>
              </a:rPr>
              <a:t> </a:t>
            </a:r>
            <a:r>
              <a:rPr lang="es-ES" sz="2400" b="1" spc="40" dirty="0" smtClean="0">
                <a:solidFill>
                  <a:srgbClr val="171514"/>
                </a:solidFill>
                <a:latin typeface="Microsoft Sans Serif"/>
                <a:cs typeface="Microsoft Sans Serif"/>
              </a:rPr>
              <a:t>no</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debe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ser</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cuerpo</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equipo</a:t>
            </a:r>
            <a:r>
              <a:rPr lang="es-ES" sz="2400" b="1" spc="-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o</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estructura.</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Por</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ejemplo, </a:t>
            </a:r>
            <a:r>
              <a:rPr lang="es-ES" sz="2400" b="1" dirty="0" smtClean="0">
                <a:solidFill>
                  <a:srgbClr val="171514"/>
                </a:solidFill>
                <a:latin typeface="Microsoft Sans Serif"/>
                <a:cs typeface="Microsoft Sans Serif"/>
              </a:rPr>
              <a:t>si </a:t>
            </a:r>
            <a:r>
              <a:rPr lang="es-ES" sz="2400" b="1" spc="-5" dirty="0" smtClean="0">
                <a:solidFill>
                  <a:srgbClr val="171514"/>
                </a:solidFill>
                <a:latin typeface="Microsoft Sans Serif"/>
                <a:cs typeface="Microsoft Sans Serif"/>
              </a:rPr>
              <a:t>se </a:t>
            </a:r>
            <a:r>
              <a:rPr lang="es-ES" sz="2400" b="1" spc="30" dirty="0" smtClean="0">
                <a:solidFill>
                  <a:srgbClr val="171514"/>
                </a:solidFill>
                <a:latin typeface="Microsoft Sans Serif"/>
                <a:cs typeface="Microsoft Sans Serif"/>
              </a:rPr>
              <a:t>requiere </a:t>
            </a:r>
            <a:r>
              <a:rPr lang="es-ES" sz="2400" b="1" spc="20" dirty="0" smtClean="0">
                <a:solidFill>
                  <a:srgbClr val="171514"/>
                </a:solidFill>
                <a:latin typeface="Microsoft Sans Serif"/>
                <a:cs typeface="Microsoft Sans Serif"/>
              </a:rPr>
              <a:t>conectar </a:t>
            </a:r>
            <a:r>
              <a:rPr lang="es-ES" sz="2400" b="1" spc="30" dirty="0" smtClean="0">
                <a:solidFill>
                  <a:srgbClr val="171514"/>
                </a:solidFill>
                <a:latin typeface="Microsoft Sans Serif"/>
                <a:cs typeface="Microsoft Sans Serif"/>
              </a:rPr>
              <a:t>una estructura </a:t>
            </a:r>
            <a:r>
              <a:rPr lang="es-ES" sz="2400" b="1" spc="25" dirty="0" smtClean="0">
                <a:solidFill>
                  <a:srgbClr val="171514"/>
                </a:solidFill>
                <a:latin typeface="Microsoft Sans Serif"/>
                <a:cs typeface="Microsoft Sans Serif"/>
              </a:rPr>
              <a:t>de </a:t>
            </a:r>
            <a:r>
              <a:rPr lang="es-ES" sz="2400" b="1" spc="15" dirty="0" smtClean="0">
                <a:solidFill>
                  <a:srgbClr val="171514"/>
                </a:solidFill>
                <a:latin typeface="Microsoft Sans Serif"/>
                <a:cs typeface="Microsoft Sans Serif"/>
              </a:rPr>
              <a:t>acero galvanizado </a:t>
            </a:r>
            <a:r>
              <a:rPr lang="es-ES" sz="2400" b="1" dirty="0" smtClean="0">
                <a:solidFill>
                  <a:srgbClr val="171514"/>
                </a:solidFill>
                <a:latin typeface="Microsoft Sans Serif"/>
                <a:cs typeface="Microsoft Sans Serif"/>
              </a:rPr>
              <a:t>a </a:t>
            </a:r>
            <a:r>
              <a:rPr lang="es-ES" sz="2400" b="1" spc="20" dirty="0" smtClean="0">
                <a:solidFill>
                  <a:srgbClr val="171514"/>
                </a:solidFill>
                <a:latin typeface="Microsoft Sans Serif"/>
                <a:cs typeface="Microsoft Sans Serif"/>
              </a:rPr>
              <a:t>electrodos </a:t>
            </a:r>
            <a:r>
              <a:rPr lang="es-ES" sz="2400" b="1" spc="25" dirty="0" smtClean="0">
                <a:solidFill>
                  <a:srgbClr val="171514"/>
                </a:solidFill>
                <a:latin typeface="Microsoft Sans Serif"/>
                <a:cs typeface="Microsoft Sans Serif"/>
              </a:rPr>
              <a:t>de </a:t>
            </a:r>
            <a:r>
              <a:rPr lang="es-ES" sz="2400" b="1" spc="20" dirty="0" smtClean="0">
                <a:solidFill>
                  <a:srgbClr val="171514"/>
                </a:solidFill>
                <a:latin typeface="Microsoft Sans Serif"/>
                <a:cs typeface="Microsoft Sans Serif"/>
              </a:rPr>
              <a:t>puesta </a:t>
            </a:r>
            <a:r>
              <a:rPr lang="es-ES" sz="2400" b="1" dirty="0" smtClean="0">
                <a:solidFill>
                  <a:srgbClr val="171514"/>
                </a:solidFill>
                <a:latin typeface="Microsoft Sans Serif"/>
                <a:cs typeface="Microsoft Sans Serif"/>
              </a:rPr>
              <a:t>a </a:t>
            </a:r>
            <a:r>
              <a:rPr lang="es-ES" sz="2400" b="1" spc="35" dirty="0" smtClean="0">
                <a:solidFill>
                  <a:srgbClr val="171514"/>
                </a:solidFill>
                <a:latin typeface="Microsoft Sans Serif"/>
                <a:cs typeface="Microsoft Sans Serif"/>
              </a:rPr>
              <a:t>tierra </a:t>
            </a:r>
            <a:r>
              <a:rPr lang="es-ES" sz="2400" b="1" spc="25" dirty="0" smtClean="0">
                <a:solidFill>
                  <a:srgbClr val="171514"/>
                </a:solidFill>
                <a:latin typeface="Microsoft Sans Serif"/>
                <a:cs typeface="Microsoft Sans Serif"/>
              </a:rPr>
              <a:t>de </a:t>
            </a:r>
            <a:r>
              <a:rPr lang="es-ES" sz="2400" b="1" spc="20" dirty="0" smtClean="0">
                <a:solidFill>
                  <a:srgbClr val="171514"/>
                </a:solidFill>
                <a:latin typeface="Microsoft Sans Serif"/>
                <a:cs typeface="Microsoft Sans Serif"/>
              </a:rPr>
              <a:t>cobre, entonces esto </a:t>
            </a:r>
            <a:r>
              <a:rPr lang="es-ES" sz="2400" b="1" spc="25" dirty="0" smtClean="0">
                <a:solidFill>
                  <a:srgbClr val="171514"/>
                </a:solidFill>
                <a:latin typeface="Microsoft Sans Serif"/>
                <a:cs typeface="Microsoft Sans Serif"/>
              </a:rPr>
              <a:t>debe </a:t>
            </a:r>
            <a:r>
              <a:rPr lang="es-ES" sz="2400" b="1" spc="10" dirty="0" smtClean="0">
                <a:solidFill>
                  <a:srgbClr val="171514"/>
                </a:solidFill>
                <a:latin typeface="Microsoft Sans Serif"/>
                <a:cs typeface="Microsoft Sans Serif"/>
              </a:rPr>
              <a:t>hacerse </a:t>
            </a:r>
            <a:r>
              <a:rPr lang="es-ES" sz="2400" b="1" spc="45" dirty="0" smtClean="0">
                <a:solidFill>
                  <a:srgbClr val="171514"/>
                </a:solidFill>
                <a:latin typeface="Microsoft Sans Serif"/>
                <a:cs typeface="Microsoft Sans Serif"/>
              </a:rPr>
              <a:t>por </a:t>
            </a:r>
            <a:r>
              <a:rPr lang="es-ES" sz="2400" b="1" spc="35" dirty="0" smtClean="0">
                <a:solidFill>
                  <a:srgbClr val="171514"/>
                </a:solidFill>
                <a:latin typeface="Microsoft Sans Serif"/>
                <a:cs typeface="Microsoft Sans Serif"/>
              </a:rPr>
              <a:t>medio </a:t>
            </a:r>
            <a:r>
              <a:rPr lang="es-ES" sz="2400" b="1" spc="25" dirty="0" smtClean="0">
                <a:solidFill>
                  <a:srgbClr val="171514"/>
                </a:solidFill>
                <a:latin typeface="Microsoft Sans Serif"/>
                <a:cs typeface="Microsoft Sans Serif"/>
              </a:rPr>
              <a:t>de </a:t>
            </a:r>
            <a:r>
              <a:rPr lang="es-ES" sz="2400" b="1" spc="30" dirty="0" smtClean="0">
                <a:solidFill>
                  <a:srgbClr val="171514"/>
                </a:solidFill>
                <a:latin typeface="Microsoft Sans Serif"/>
                <a:cs typeface="Microsoft Sans Serif"/>
              </a:rPr>
              <a:t>una </a:t>
            </a:r>
            <a:r>
              <a:rPr lang="es-ES" sz="2400" b="1" spc="35" dirty="0" smtClean="0">
                <a:solidFill>
                  <a:srgbClr val="171514"/>
                </a:solidFill>
                <a:latin typeface="Microsoft Sans Serif"/>
                <a:cs typeface="Microsoft Sans Serif"/>
              </a:rPr>
              <a:t>tira </a:t>
            </a:r>
            <a:r>
              <a:rPr lang="es-ES" sz="2400" b="1" spc="25" dirty="0" smtClean="0">
                <a:solidFill>
                  <a:srgbClr val="171514"/>
                </a:solidFill>
                <a:latin typeface="Microsoft Sans Serif"/>
                <a:cs typeface="Microsoft Sans Serif"/>
              </a:rPr>
              <a:t>de </a:t>
            </a:r>
            <a:r>
              <a:rPr lang="es-ES" sz="2400" b="1" spc="15" dirty="0" smtClean="0">
                <a:solidFill>
                  <a:srgbClr val="171514"/>
                </a:solidFill>
                <a:latin typeface="Microsoft Sans Serif"/>
                <a:cs typeface="Microsoft Sans Serif"/>
              </a:rPr>
              <a:t>acero galvanizado</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que</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se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puede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reemplazar</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fácilmente</a:t>
            </a:r>
            <a:r>
              <a:rPr lang="es-ES" sz="2400" b="1" dirty="0" smtClean="0">
                <a:solidFill>
                  <a:srgbClr val="171514"/>
                </a:solidFill>
                <a:latin typeface="Microsoft Sans Serif"/>
                <a:cs typeface="Microsoft Sans Serif"/>
              </a:rPr>
              <a:t> si </a:t>
            </a:r>
            <a:r>
              <a:rPr lang="es-ES" sz="2400" b="1" spc="-5" dirty="0" smtClean="0">
                <a:solidFill>
                  <a:srgbClr val="171514"/>
                </a:solidFill>
                <a:latin typeface="Microsoft Sans Serif"/>
                <a:cs typeface="Microsoft Sans Serif"/>
              </a:rPr>
              <a:t>se</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corroe</a:t>
            </a:r>
            <a:r>
              <a:rPr lang="es-ES" sz="2400" b="1" dirty="0" smtClean="0">
                <a:solidFill>
                  <a:srgbClr val="171514"/>
                </a:solidFill>
                <a:latin typeface="Microsoft Sans Serif"/>
                <a:cs typeface="Microsoft Sans Serif"/>
              </a:rPr>
              <a:t> </a:t>
            </a:r>
            <a:r>
              <a:rPr lang="es-ES" sz="2400" b="1" spc="45" dirty="0" smtClean="0">
                <a:solidFill>
                  <a:srgbClr val="171514"/>
                </a:solidFill>
                <a:latin typeface="Microsoft Sans Serif"/>
                <a:cs typeface="Microsoft Sans Serif"/>
              </a:rPr>
              <a:t>por</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acción</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galvánica.</a:t>
            </a:r>
            <a:endParaRPr lang="es-ES" sz="2400" b="1" dirty="0" smtClean="0">
              <a:latin typeface="Microsoft Sans Serif"/>
              <a:cs typeface="Microsoft Sans Serif"/>
            </a:endParaRPr>
          </a:p>
          <a:p>
            <a:pPr marL="914400" lvl="1" indent="-457200" algn="just">
              <a:spcBef>
                <a:spcPts val="570"/>
              </a:spcBef>
              <a:buFont typeface="+mj-lt"/>
              <a:buAutoNum type="arabicPeriod"/>
              <a:tabLst>
                <a:tab pos="254000" algn="l"/>
              </a:tabLst>
            </a:pPr>
            <a:r>
              <a:rPr lang="es-ES" sz="2400" b="1" spc="-10" dirty="0" smtClean="0">
                <a:solidFill>
                  <a:srgbClr val="171514"/>
                </a:solidFill>
                <a:latin typeface="Microsoft Sans Serif"/>
                <a:cs typeface="Microsoft Sans Serif"/>
              </a:rPr>
              <a:t>Las</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uniones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deben</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estar</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por</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encima</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superficie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tierra.</a:t>
            </a:r>
            <a:endParaRPr lang="es-ES" sz="2400" b="1" dirty="0" smtClean="0">
              <a:latin typeface="Microsoft Sans Serif"/>
              <a:cs typeface="Microsoft Sans Serif"/>
            </a:endParaRPr>
          </a:p>
          <a:p>
            <a:pPr marL="914400" lvl="1" indent="-457200" algn="just">
              <a:spcBef>
                <a:spcPts val="440"/>
              </a:spcBef>
              <a:buFont typeface="+mj-lt"/>
              <a:buAutoNum type="arabicPeriod"/>
              <a:tabLst>
                <a:tab pos="272415" algn="l"/>
              </a:tabLst>
            </a:pPr>
            <a:r>
              <a:rPr lang="es-ES" sz="2400" b="1" spc="-15" dirty="0" smtClean="0">
                <a:solidFill>
                  <a:srgbClr val="171514"/>
                </a:solidFill>
                <a:latin typeface="Microsoft Sans Serif"/>
                <a:cs typeface="Microsoft Sans Serif"/>
              </a:rPr>
              <a:t>Las</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uniones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deben</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estar</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protegidas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contra</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humedad.</a:t>
            </a:r>
            <a:endParaRPr lang="es-ES" sz="2400" b="1" dirty="0" smtClean="0">
              <a:latin typeface="Microsoft Sans Serif"/>
              <a:cs typeface="Microsoft Sans Serif"/>
            </a:endParaRPr>
          </a:p>
          <a:p>
            <a:pPr marL="914400" lvl="1" indent="-457200" algn="just">
              <a:spcBef>
                <a:spcPts val="320"/>
              </a:spcBef>
              <a:buFont typeface="+mj-lt"/>
              <a:buAutoNum type="arabicPeriod"/>
              <a:tabLst>
                <a:tab pos="285115" algn="l"/>
              </a:tabLst>
            </a:pPr>
            <a:r>
              <a:rPr lang="es-ES" sz="2400" b="1" spc="-5" dirty="0" smtClean="0">
                <a:solidFill>
                  <a:srgbClr val="171514"/>
                </a:solidFill>
                <a:latin typeface="Microsoft Sans Serif"/>
                <a:cs typeface="Microsoft Sans Serif"/>
              </a:rPr>
              <a:t>Los </a:t>
            </a:r>
            <a:r>
              <a:rPr lang="es-ES" sz="2400" b="1" spc="25" dirty="0" smtClean="0">
                <a:solidFill>
                  <a:srgbClr val="171514"/>
                </a:solidFill>
                <a:latin typeface="Microsoft Sans Serif"/>
                <a:cs typeface="Microsoft Sans Serif"/>
              </a:rPr>
              <a:t>empalmes</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deben</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ubicarse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en</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sitios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fácil</a:t>
            </a:r>
            <a:r>
              <a:rPr lang="es-ES" sz="2400" b="1" dirty="0" smtClean="0">
                <a:solidFill>
                  <a:srgbClr val="171514"/>
                </a:solidFill>
                <a:latin typeface="Microsoft Sans Serif"/>
                <a:cs typeface="Microsoft Sans Serif"/>
              </a:rPr>
              <a:t> acceso</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para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fines</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inspección.</a:t>
            </a:r>
            <a:endParaRPr lang="es-ES" sz="2400" b="1" dirty="0" smtClean="0">
              <a:latin typeface="Microsoft Sans Serif"/>
              <a:cs typeface="Microsoft Sans Serif"/>
            </a:endParaRPr>
          </a:p>
          <a:p>
            <a:pPr marL="914400" lvl="1" indent="-457200" algn="just">
              <a:spcBef>
                <a:spcPts val="400"/>
              </a:spcBef>
              <a:buFont typeface="+mj-lt"/>
              <a:buAutoNum type="arabicPeriod"/>
              <a:tabLst>
                <a:tab pos="273050" algn="l"/>
              </a:tabLst>
            </a:pPr>
            <a:r>
              <a:rPr lang="es-ES" sz="2400" b="1" spc="-15" dirty="0" smtClean="0">
                <a:solidFill>
                  <a:srgbClr val="171514"/>
                </a:solidFill>
                <a:latin typeface="Microsoft Sans Serif"/>
                <a:cs typeface="Microsoft Sans Serif"/>
              </a:rPr>
              <a:t>Las</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uniones</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deben</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inspeccionarse</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una</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vez </a:t>
            </a:r>
            <a:r>
              <a:rPr lang="es-ES" sz="2400" b="1" spc="10" dirty="0" smtClean="0">
                <a:solidFill>
                  <a:srgbClr val="171514"/>
                </a:solidFill>
                <a:latin typeface="Microsoft Sans Serif"/>
                <a:cs typeface="Microsoft Sans Serif"/>
              </a:rPr>
              <a:t>al</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año.</a:t>
            </a:r>
            <a:endParaRPr lang="es-ES" sz="2400" b="1" dirty="0" smtClean="0">
              <a:latin typeface="Microsoft Sans Serif"/>
              <a:cs typeface="Microsoft Sans Serif"/>
            </a:endParaRPr>
          </a:p>
          <a:p>
            <a:pPr marR="5080" algn="just"/>
            <a:endParaRPr sz="2400" dirty="0">
              <a:latin typeface="Microsoft Sans Serif"/>
              <a:cs typeface="Microsoft Sans Serif"/>
            </a:endParaRPr>
          </a:p>
          <a:p>
            <a:pPr algn="just"/>
            <a:endParaRPr sz="2400" dirty="0">
              <a:latin typeface="Microsoft Sans Serif"/>
              <a:cs typeface="Microsoft Sans Serif"/>
            </a:endParaRPr>
          </a:p>
        </p:txBody>
      </p:sp>
    </p:spTree>
    <p:extLst>
      <p:ext uri="{BB962C8B-B14F-4D97-AF65-F5344CB8AC3E}">
        <p14:creationId xmlns:p14="http://schemas.microsoft.com/office/powerpoint/2010/main" val="2759133558"/>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2" name="object 82"/>
          <p:cNvSpPr txBox="1"/>
          <p:nvPr/>
        </p:nvSpPr>
        <p:spPr>
          <a:xfrm>
            <a:off x="327025" y="174625"/>
            <a:ext cx="8686800" cy="8635697"/>
          </a:xfrm>
          <a:prstGeom prst="rect">
            <a:avLst/>
          </a:prstGeom>
        </p:spPr>
        <p:txBody>
          <a:bodyPr vert="horz" wrap="square" lIns="0" tIns="12700" rIns="0" bIns="0" rtlCol="0">
            <a:spAutoFit/>
          </a:bodyPr>
          <a:lstStyle/>
          <a:p>
            <a:pPr marL="0" marR="1407795" lvl="1" algn="just">
              <a:tabLst>
                <a:tab pos="195580" algn="l"/>
              </a:tabLst>
            </a:pPr>
            <a:r>
              <a:rPr lang="es-ES" sz="2400" b="1" spc="-60" dirty="0" smtClean="0">
                <a:solidFill>
                  <a:srgbClr val="171514"/>
                </a:solidFill>
                <a:latin typeface="Arial"/>
                <a:cs typeface="Arial"/>
              </a:rPr>
              <a:t> 4.	 </a:t>
            </a:r>
            <a:r>
              <a:rPr sz="2400" b="1" spc="-60" dirty="0" smtClean="0">
                <a:solidFill>
                  <a:srgbClr val="171514"/>
                </a:solidFill>
                <a:latin typeface="Arial"/>
                <a:cs typeface="Arial"/>
              </a:rPr>
              <a:t>REGLAS</a:t>
            </a:r>
            <a:r>
              <a:rPr sz="2400" b="1" spc="-20" dirty="0" smtClean="0">
                <a:solidFill>
                  <a:srgbClr val="171514"/>
                </a:solidFill>
                <a:latin typeface="Arial"/>
                <a:cs typeface="Arial"/>
              </a:rPr>
              <a:t> </a:t>
            </a:r>
            <a:r>
              <a:rPr sz="2400" b="1" spc="-55" dirty="0">
                <a:solidFill>
                  <a:srgbClr val="171514"/>
                </a:solidFill>
                <a:latin typeface="Arial"/>
                <a:cs typeface="Arial"/>
              </a:rPr>
              <a:t>GENERALES</a:t>
            </a:r>
            <a:r>
              <a:rPr sz="2400" b="1" spc="-20" dirty="0">
                <a:solidFill>
                  <a:srgbClr val="171514"/>
                </a:solidFill>
                <a:latin typeface="Arial"/>
                <a:cs typeface="Arial"/>
              </a:rPr>
              <a:t> </a:t>
            </a:r>
            <a:r>
              <a:rPr sz="2400" b="1" spc="-40" dirty="0">
                <a:solidFill>
                  <a:srgbClr val="171514"/>
                </a:solidFill>
                <a:latin typeface="Arial"/>
                <a:cs typeface="Arial"/>
              </a:rPr>
              <a:t>PARA</a:t>
            </a:r>
            <a:r>
              <a:rPr sz="2400" b="1" spc="-15" dirty="0">
                <a:solidFill>
                  <a:srgbClr val="171514"/>
                </a:solidFill>
                <a:latin typeface="Arial"/>
                <a:cs typeface="Arial"/>
              </a:rPr>
              <a:t> </a:t>
            </a:r>
            <a:r>
              <a:rPr sz="2400" b="1" spc="-35" dirty="0">
                <a:solidFill>
                  <a:srgbClr val="171514"/>
                </a:solidFill>
                <a:latin typeface="Arial"/>
                <a:cs typeface="Arial"/>
              </a:rPr>
              <a:t>LA</a:t>
            </a:r>
            <a:r>
              <a:rPr sz="2400" b="1" spc="-20" dirty="0">
                <a:solidFill>
                  <a:srgbClr val="171514"/>
                </a:solidFill>
                <a:latin typeface="Arial"/>
                <a:cs typeface="Arial"/>
              </a:rPr>
              <a:t> </a:t>
            </a:r>
            <a:r>
              <a:rPr sz="2400" b="1" spc="-45" dirty="0">
                <a:solidFill>
                  <a:srgbClr val="171514"/>
                </a:solidFill>
                <a:latin typeface="Arial"/>
                <a:cs typeface="Arial"/>
              </a:rPr>
              <a:t>PUESTA</a:t>
            </a:r>
            <a:r>
              <a:rPr sz="2400" b="1" spc="-15" dirty="0">
                <a:solidFill>
                  <a:srgbClr val="171514"/>
                </a:solidFill>
                <a:latin typeface="Arial"/>
                <a:cs typeface="Arial"/>
              </a:rPr>
              <a:t> </a:t>
            </a:r>
            <a:r>
              <a:rPr sz="2400" b="1" spc="-30" dirty="0">
                <a:solidFill>
                  <a:srgbClr val="171514"/>
                </a:solidFill>
                <a:latin typeface="Arial"/>
                <a:cs typeface="Arial"/>
              </a:rPr>
              <a:t>A</a:t>
            </a:r>
            <a:r>
              <a:rPr sz="2400" b="1" spc="-20" dirty="0">
                <a:solidFill>
                  <a:srgbClr val="171514"/>
                </a:solidFill>
                <a:latin typeface="Arial"/>
                <a:cs typeface="Arial"/>
              </a:rPr>
              <a:t> </a:t>
            </a:r>
            <a:r>
              <a:rPr sz="2400" b="1" spc="-30" dirty="0">
                <a:solidFill>
                  <a:srgbClr val="171514"/>
                </a:solidFill>
                <a:latin typeface="Arial"/>
                <a:cs typeface="Arial"/>
              </a:rPr>
              <a:t>TIERRA</a:t>
            </a:r>
            <a:r>
              <a:rPr sz="2400" b="1" spc="-15" dirty="0">
                <a:solidFill>
                  <a:srgbClr val="171514"/>
                </a:solidFill>
                <a:latin typeface="Arial"/>
                <a:cs typeface="Arial"/>
              </a:rPr>
              <a:t> </a:t>
            </a:r>
            <a:r>
              <a:rPr sz="2400" b="1" spc="-40" dirty="0" smtClean="0">
                <a:solidFill>
                  <a:srgbClr val="171514"/>
                </a:solidFill>
                <a:latin typeface="Arial"/>
                <a:cs typeface="Arial"/>
              </a:rPr>
              <a:t>DE</a:t>
            </a:r>
            <a:r>
              <a:rPr lang="es-ES" sz="2400" b="1" spc="-40" dirty="0" smtClean="0">
                <a:solidFill>
                  <a:srgbClr val="171514"/>
                </a:solidFill>
                <a:latin typeface="Arial"/>
                <a:cs typeface="Arial"/>
              </a:rPr>
              <a:t> </a:t>
            </a:r>
            <a:r>
              <a:rPr sz="2400" b="1" spc="-35" dirty="0" smtClean="0">
                <a:solidFill>
                  <a:srgbClr val="171514"/>
                </a:solidFill>
                <a:latin typeface="Arial"/>
                <a:cs typeface="Arial"/>
              </a:rPr>
              <a:t>SUBESTACIONES</a:t>
            </a:r>
            <a:r>
              <a:rPr sz="2400" b="1" spc="-25" dirty="0" smtClean="0">
                <a:solidFill>
                  <a:srgbClr val="171514"/>
                </a:solidFill>
                <a:latin typeface="Arial"/>
                <a:cs typeface="Arial"/>
              </a:rPr>
              <a:t> DERIVADAS</a:t>
            </a:r>
            <a:endParaRPr lang="es-ES" sz="2400" b="1" spc="-25" dirty="0" smtClean="0">
              <a:solidFill>
                <a:srgbClr val="171514"/>
              </a:solidFill>
              <a:latin typeface="Arial"/>
              <a:cs typeface="Arial"/>
            </a:endParaRPr>
          </a:p>
          <a:p>
            <a:pPr marL="195580" marR="1407795" lvl="1" indent="-195580" algn="just">
              <a:buAutoNum type="arabicPeriod" startAt="4"/>
              <a:tabLst>
                <a:tab pos="195580" algn="l"/>
              </a:tabLst>
            </a:pPr>
            <a:endParaRPr sz="2400" dirty="0">
              <a:latin typeface="Arial"/>
              <a:cs typeface="Arial"/>
            </a:endParaRPr>
          </a:p>
          <a:p>
            <a:pPr marL="12700" marR="5080" algn="just">
              <a:spcBef>
                <a:spcPts val="560"/>
              </a:spcBef>
            </a:pP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figura </a:t>
            </a:r>
            <a:r>
              <a:rPr sz="2400" spc="5" dirty="0">
                <a:solidFill>
                  <a:srgbClr val="171514"/>
                </a:solidFill>
                <a:latin typeface="Microsoft Sans Serif"/>
                <a:cs typeface="Microsoft Sans Serif"/>
              </a:rPr>
              <a:t>5.21 </a:t>
            </a:r>
            <a:r>
              <a:rPr sz="2400" spc="25" dirty="0">
                <a:solidFill>
                  <a:srgbClr val="171514"/>
                </a:solidFill>
                <a:latin typeface="Microsoft Sans Serif"/>
                <a:cs typeface="Microsoft Sans Serif"/>
              </a:rPr>
              <a:t>muestra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diferentes </a:t>
            </a:r>
            <a:r>
              <a:rPr sz="2400" spc="10" dirty="0">
                <a:solidFill>
                  <a:srgbClr val="171514"/>
                </a:solidFill>
                <a:latin typeface="Microsoft Sans Serif"/>
                <a:cs typeface="Microsoft Sans Serif"/>
              </a:rPr>
              <a:t>sistemas </a:t>
            </a:r>
            <a:r>
              <a:rPr sz="2400" spc="20" dirty="0">
                <a:solidFill>
                  <a:srgbClr val="171514"/>
                </a:solidFill>
                <a:latin typeface="Microsoft Sans Serif"/>
                <a:cs typeface="Microsoft Sans Serif"/>
              </a:rPr>
              <a:t>de puesta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 </a:t>
            </a:r>
            <a:r>
              <a:rPr sz="2400" spc="20" dirty="0">
                <a:solidFill>
                  <a:srgbClr val="171514"/>
                </a:solidFill>
                <a:latin typeface="Microsoft Sans Serif"/>
                <a:cs typeface="Microsoft Sans Serif"/>
              </a:rPr>
              <a:t>para </a:t>
            </a:r>
            <a:r>
              <a:rPr sz="2400" spc="25" dirty="0">
                <a:solidFill>
                  <a:srgbClr val="171514"/>
                </a:solidFill>
                <a:latin typeface="Microsoft Sans Serif"/>
                <a:cs typeface="Microsoft Sans Serif"/>
              </a:rPr>
              <a:t>una </a:t>
            </a:r>
            <a:r>
              <a:rPr sz="2400" spc="30" dirty="0">
                <a:solidFill>
                  <a:srgbClr val="171514"/>
                </a:solidFill>
                <a:latin typeface="Microsoft Sans Serif"/>
                <a:cs typeface="Microsoft Sans Serif"/>
              </a:rPr>
              <a:t>red </a:t>
            </a:r>
            <a:r>
              <a:rPr sz="2400" spc="20" dirty="0">
                <a:solidFill>
                  <a:srgbClr val="171514"/>
                </a:solidFill>
                <a:latin typeface="Microsoft Sans Serif"/>
                <a:cs typeface="Microsoft Sans Serif"/>
              </a:rPr>
              <a:t>simple </a:t>
            </a:r>
            <a:r>
              <a:rPr sz="2400" spc="25" dirty="0">
                <a:solidFill>
                  <a:srgbClr val="171514"/>
                </a:solidFill>
                <a:latin typeface="Microsoft Sans Serif"/>
                <a:cs typeface="Microsoft Sans Serif"/>
              </a:rPr>
              <a:t>que </a:t>
            </a:r>
            <a:r>
              <a:rPr sz="2400" spc="15" dirty="0">
                <a:solidFill>
                  <a:srgbClr val="171514"/>
                </a:solidFill>
                <a:latin typeface="Microsoft Sans Serif"/>
                <a:cs typeface="Microsoft Sans Serif"/>
              </a:rPr>
              <a:t>consta</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sz="2400" spc="25" dirty="0" err="1" smtClean="0">
                <a:solidFill>
                  <a:srgbClr val="171514"/>
                </a:solidFill>
                <a:latin typeface="Microsoft Sans Serif"/>
                <a:cs typeface="Microsoft Sans Serif"/>
              </a:rPr>
              <a:t>una</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subestación</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ramal</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subestación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distribución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alimentan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red</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baja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tensión</a:t>
            </a:r>
            <a:r>
              <a:rPr sz="2400" dirty="0">
                <a:solidFill>
                  <a:srgbClr val="171514"/>
                </a:solidFill>
                <a:latin typeface="Microsoft Sans Serif"/>
                <a:cs typeface="Microsoft Sans Serif"/>
              </a:rPr>
              <a:t> </a:t>
            </a:r>
            <a:r>
              <a:rPr sz="2400" spc="-55" dirty="0">
                <a:solidFill>
                  <a:srgbClr val="171514"/>
                </a:solidFill>
                <a:latin typeface="Microsoft Sans Serif"/>
                <a:cs typeface="Microsoft Sans Serif"/>
              </a:rPr>
              <a:t>(</a:t>
            </a:r>
            <a:r>
              <a:rPr sz="2400" spc="-55" dirty="0">
                <a:solidFill>
                  <a:srgbClr val="171514"/>
                </a:solidFill>
                <a:latin typeface="Lucida Sans Unicode"/>
                <a:cs typeface="Lucida Sans Unicode"/>
              </a:rPr>
              <a:t>≤1000</a:t>
            </a:r>
            <a:r>
              <a:rPr sz="2400" spc="-30" dirty="0">
                <a:solidFill>
                  <a:srgbClr val="171514"/>
                </a:solidFill>
                <a:latin typeface="Lucida Sans Unicode"/>
                <a:cs typeface="Lucida Sans Unicode"/>
              </a:rPr>
              <a:t> </a:t>
            </a:r>
            <a:r>
              <a:rPr sz="2400" spc="-25" dirty="0">
                <a:solidFill>
                  <a:srgbClr val="171514"/>
                </a:solidFill>
                <a:latin typeface="Microsoft Sans Serif"/>
                <a:cs typeface="Microsoft Sans Serif"/>
              </a:rPr>
              <a:t>V).</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Los</a:t>
            </a:r>
            <a:r>
              <a:rPr lang="es-ES" sz="2400" spc="-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diferentes</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sistemas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son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siguientes</a:t>
            </a:r>
            <a:r>
              <a:rPr sz="2400" spc="15" dirty="0">
                <a:solidFill>
                  <a:srgbClr val="171514"/>
                </a:solidFill>
                <a:latin typeface="Microsoft Sans Serif"/>
                <a:cs typeface="Microsoft Sans Serif"/>
              </a:rPr>
              <a:t>:</a:t>
            </a:r>
            <a:endParaRPr sz="2400" dirty="0">
              <a:latin typeface="Microsoft Sans Serif"/>
              <a:cs typeface="Microsoft Sans Serif"/>
            </a:endParaRPr>
          </a:p>
          <a:p>
            <a:pPr marL="457200" marR="116205" lvl="2" indent="-457200">
              <a:buFont typeface="+mj-lt"/>
              <a:buAutoNum type="alphaUcPeriod"/>
            </a:pPr>
            <a:r>
              <a:rPr sz="2400" b="1" spc="5" dirty="0" smtClean="0">
                <a:solidFill>
                  <a:srgbClr val="171514"/>
                </a:solidFill>
                <a:latin typeface="Microsoft Sans Serif"/>
                <a:cs typeface="Microsoft Sans Serif"/>
              </a:rPr>
              <a:t>Sistema</a:t>
            </a:r>
            <a:r>
              <a:rPr sz="2400" b="1"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puesta</a:t>
            </a:r>
            <a:r>
              <a:rPr sz="2400" b="1" dirty="0">
                <a:solidFill>
                  <a:srgbClr val="171514"/>
                </a:solidFill>
                <a:latin typeface="Microsoft Sans Serif"/>
                <a:cs typeface="Microsoft Sans Serif"/>
              </a:rPr>
              <a:t> a </a:t>
            </a:r>
            <a:r>
              <a:rPr sz="2400" b="1" spc="30" dirty="0">
                <a:solidFill>
                  <a:srgbClr val="171514"/>
                </a:solidFill>
                <a:latin typeface="Microsoft Sans Serif"/>
                <a:cs typeface="Microsoft Sans Serif"/>
              </a:rPr>
              <a:t>tierra</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protección</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alta</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tensión</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es</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puesta</a:t>
            </a:r>
            <a:r>
              <a:rPr sz="2400" b="1" dirty="0">
                <a:solidFill>
                  <a:srgbClr val="171514"/>
                </a:solidFill>
                <a:latin typeface="Microsoft Sans Serif"/>
                <a:cs typeface="Microsoft Sans Serif"/>
              </a:rPr>
              <a:t> 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todas</a:t>
            </a:r>
            <a:r>
              <a:rPr sz="2400" b="1" dirty="0">
                <a:solidFill>
                  <a:srgbClr val="171514"/>
                </a:solidFill>
                <a:latin typeface="Microsoft Sans Serif"/>
                <a:cs typeface="Microsoft Sans Serif"/>
              </a:rPr>
              <a:t> </a:t>
            </a:r>
            <a:r>
              <a:rPr sz="2400" b="1" dirty="0" smtClean="0">
                <a:solidFill>
                  <a:srgbClr val="171514"/>
                </a:solidFill>
                <a:latin typeface="Microsoft Sans Serif"/>
                <a:cs typeface="Microsoft Sans Serif"/>
              </a:rPr>
              <a:t>las</a:t>
            </a:r>
            <a:r>
              <a:rPr lang="es-ES" sz="2400" b="1"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partes</a:t>
            </a:r>
            <a:r>
              <a:rPr sz="2400" b="1" spc="-5" dirty="0" smtClean="0">
                <a:solidFill>
                  <a:srgbClr val="171514"/>
                </a:solidFill>
                <a:latin typeface="Microsoft Sans Serif"/>
                <a:cs typeface="Microsoft Sans Serif"/>
              </a:rPr>
              <a:t> </a:t>
            </a:r>
            <a:r>
              <a:rPr sz="2400" b="1" spc="15" dirty="0">
                <a:solidFill>
                  <a:srgbClr val="171514"/>
                </a:solidFill>
                <a:latin typeface="Microsoft Sans Serif"/>
                <a:cs typeface="Microsoft Sans Serif"/>
              </a:rPr>
              <a:t>metálicas</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(carcasas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equipos,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cubiertas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cables,</a:t>
            </a:r>
            <a:r>
              <a:rPr sz="2400" b="1" dirty="0">
                <a:solidFill>
                  <a:srgbClr val="171514"/>
                </a:solidFill>
                <a:latin typeface="Microsoft Sans Serif"/>
                <a:cs typeface="Microsoft Sans Serif"/>
              </a:rPr>
              <a:t> etc.)</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pertenecen</a:t>
            </a:r>
            <a:r>
              <a:rPr sz="2400" b="1" dirty="0">
                <a:solidFill>
                  <a:srgbClr val="171514"/>
                </a:solidFill>
                <a:latin typeface="Microsoft Sans Serif"/>
                <a:cs typeface="Microsoft Sans Serif"/>
              </a:rPr>
              <a:t> a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red</a:t>
            </a:r>
            <a:r>
              <a:rPr sz="2400" b="1" dirty="0">
                <a:solidFill>
                  <a:srgbClr val="171514"/>
                </a:solidFill>
                <a:latin typeface="Microsoft Sans Serif"/>
                <a:cs typeface="Microsoft Sans Serif"/>
              </a:rPr>
              <a:t> </a:t>
            </a:r>
            <a:r>
              <a:rPr sz="2400" b="1" spc="20" dirty="0" smtClean="0">
                <a:solidFill>
                  <a:srgbClr val="171514"/>
                </a:solidFill>
                <a:latin typeface="Microsoft Sans Serif"/>
                <a:cs typeface="Microsoft Sans Serif"/>
              </a:rPr>
              <a:t>de</a:t>
            </a:r>
            <a:r>
              <a:rPr lang="es-ES" sz="2400" b="1" spc="20"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alta</a:t>
            </a:r>
            <a:r>
              <a:rPr sz="2400" b="1" spc="-10"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tensión</a:t>
            </a:r>
            <a:r>
              <a:rPr sz="2400" b="1" spc="20" dirty="0">
                <a:solidFill>
                  <a:srgbClr val="171514"/>
                </a:solidFill>
                <a:latin typeface="Microsoft Sans Serif"/>
                <a:cs typeface="Microsoft Sans Serif"/>
              </a:rPr>
              <a:t>.</a:t>
            </a:r>
            <a:endParaRPr sz="2400" b="1" dirty="0">
              <a:latin typeface="Microsoft Sans Serif"/>
              <a:cs typeface="Microsoft Sans Serif"/>
            </a:endParaRPr>
          </a:p>
          <a:p>
            <a:pPr marL="457200" lvl="2" indent="-457200">
              <a:spcBef>
                <a:spcPts val="260"/>
              </a:spcBef>
              <a:buFont typeface="+mj-lt"/>
              <a:buAutoNum type="alphaUcPeriod"/>
            </a:pPr>
            <a:r>
              <a:rPr sz="2400" b="1" spc="10" dirty="0">
                <a:solidFill>
                  <a:srgbClr val="171514"/>
                </a:solidFill>
                <a:latin typeface="Microsoft Sans Serif"/>
                <a:cs typeface="Microsoft Sans Serif"/>
              </a:rPr>
              <a:t>Puesta</a:t>
            </a:r>
            <a:r>
              <a:rPr sz="2400" b="1" spc="-15" dirty="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1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tierra</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del</a:t>
            </a:r>
            <a:r>
              <a:rPr sz="2400" b="1" spc="-15" dirty="0">
                <a:solidFill>
                  <a:srgbClr val="171514"/>
                </a:solidFill>
                <a:latin typeface="Microsoft Sans Serif"/>
                <a:cs typeface="Microsoft Sans Serif"/>
              </a:rPr>
              <a:t> </a:t>
            </a:r>
            <a:r>
              <a:rPr sz="2400" b="1" spc="50" dirty="0">
                <a:solidFill>
                  <a:srgbClr val="171514"/>
                </a:solidFill>
                <a:latin typeface="Microsoft Sans Serif"/>
                <a:cs typeface="Microsoft Sans Serif"/>
              </a:rPr>
              <a:t>punto</a:t>
            </a:r>
            <a:r>
              <a:rPr sz="2400" b="1" spc="-1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neutro</a:t>
            </a:r>
            <a:r>
              <a:rPr sz="2400" b="1" spc="35" dirty="0">
                <a:solidFill>
                  <a:srgbClr val="171514"/>
                </a:solidFill>
                <a:latin typeface="Microsoft Sans Serif"/>
                <a:cs typeface="Microsoft Sans Serif"/>
              </a:rPr>
              <a:t>.</a:t>
            </a:r>
            <a:endParaRPr sz="2400" b="1" dirty="0">
              <a:latin typeface="Microsoft Sans Serif"/>
              <a:cs typeface="Microsoft Sans Serif"/>
            </a:endParaRPr>
          </a:p>
          <a:p>
            <a:pPr marL="457200" marR="279400" lvl="2" indent="-457200">
              <a:spcBef>
                <a:spcPts val="80"/>
              </a:spcBef>
              <a:buFont typeface="+mj-lt"/>
              <a:buAutoNum type="alphaUcPeriod"/>
            </a:pPr>
            <a:r>
              <a:rPr sz="2400" b="1" spc="5" dirty="0">
                <a:solidFill>
                  <a:srgbClr val="171514"/>
                </a:solidFill>
                <a:latin typeface="Microsoft Sans Serif"/>
                <a:cs typeface="Microsoft Sans Serif"/>
              </a:rPr>
              <a:t>Puesta</a:t>
            </a:r>
            <a:r>
              <a:rPr sz="2400" b="1" dirty="0">
                <a:solidFill>
                  <a:srgbClr val="171514"/>
                </a:solidFill>
                <a:latin typeface="Microsoft Sans Serif"/>
                <a:cs typeface="Microsoft Sans Serif"/>
              </a:rPr>
              <a:t> a </a:t>
            </a:r>
            <a:r>
              <a:rPr sz="2400" b="1" spc="30"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protección</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baja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tensión</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es</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puesta</a:t>
            </a:r>
            <a:r>
              <a:rPr sz="2400" b="1" dirty="0">
                <a:solidFill>
                  <a:srgbClr val="171514"/>
                </a:solidFill>
                <a:latin typeface="Microsoft Sans Serif"/>
                <a:cs typeface="Microsoft Sans Serif"/>
              </a:rPr>
              <a:t> 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todas</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las </a:t>
            </a:r>
            <a:r>
              <a:rPr sz="2400" b="1" spc="20" dirty="0" err="1" smtClean="0">
                <a:solidFill>
                  <a:srgbClr val="171514"/>
                </a:solidFill>
                <a:latin typeface="Microsoft Sans Serif"/>
                <a:cs typeface="Microsoft Sans Serif"/>
              </a:rPr>
              <a:t>partes</a:t>
            </a:r>
            <a:r>
              <a:rPr lang="es-ES" sz="2400" b="1" spc="20"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metálicas</a:t>
            </a:r>
            <a:r>
              <a:rPr sz="2400" b="1" spc="-10" dirty="0" smtClean="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pertenecen</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red</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baja</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tensión</a:t>
            </a:r>
            <a:r>
              <a:rPr sz="2400" b="1" spc="20" dirty="0">
                <a:solidFill>
                  <a:srgbClr val="171514"/>
                </a:solidFill>
                <a:latin typeface="Microsoft Sans Serif"/>
                <a:cs typeface="Microsoft Sans Serif"/>
              </a:rPr>
              <a:t>.</a:t>
            </a:r>
            <a:endParaRPr sz="2400" b="1" dirty="0">
              <a:latin typeface="Microsoft Sans Serif"/>
              <a:cs typeface="Microsoft Sans Serif"/>
            </a:endParaRPr>
          </a:p>
          <a:p>
            <a:pPr marL="12700" marR="45085" algn="just"/>
            <a:r>
              <a:rPr sz="2400" spc="-15" dirty="0" smtClean="0">
                <a:solidFill>
                  <a:srgbClr val="171514"/>
                </a:solidFill>
                <a:latin typeface="Microsoft Sans Serif"/>
                <a:cs typeface="Microsoft Sans Serif"/>
              </a:rPr>
              <a:t>La </a:t>
            </a:r>
            <a:r>
              <a:rPr sz="2400" spc="35" dirty="0">
                <a:solidFill>
                  <a:srgbClr val="171514"/>
                </a:solidFill>
                <a:latin typeface="Microsoft Sans Serif"/>
                <a:cs typeface="Microsoft Sans Serif"/>
              </a:rPr>
              <a:t>pregunta </a:t>
            </a:r>
            <a:r>
              <a:rPr sz="2400" spc="30" dirty="0">
                <a:solidFill>
                  <a:srgbClr val="171514"/>
                </a:solidFill>
                <a:latin typeface="Microsoft Sans Serif"/>
                <a:cs typeface="Microsoft Sans Serif"/>
              </a:rPr>
              <a:t>que </a:t>
            </a:r>
            <a:r>
              <a:rPr sz="2400" spc="25" dirty="0">
                <a:solidFill>
                  <a:srgbClr val="171514"/>
                </a:solidFill>
                <a:latin typeface="Microsoft Sans Serif"/>
                <a:cs typeface="Microsoft Sans Serif"/>
              </a:rPr>
              <a:t>surge </a:t>
            </a:r>
            <a:r>
              <a:rPr sz="2400" spc="30" dirty="0">
                <a:solidFill>
                  <a:srgbClr val="171514"/>
                </a:solidFill>
                <a:latin typeface="Microsoft Sans Serif"/>
                <a:cs typeface="Microsoft Sans Serif"/>
              </a:rPr>
              <a:t>ahora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siguiente: </a:t>
            </a:r>
            <a:r>
              <a:rPr sz="2400" dirty="0">
                <a:solidFill>
                  <a:srgbClr val="171514"/>
                </a:solidFill>
                <a:latin typeface="Microsoft Sans Serif"/>
                <a:cs typeface="Microsoft Sans Serif"/>
              </a:rPr>
              <a:t>¿debe </a:t>
            </a:r>
            <a:r>
              <a:rPr sz="2400" spc="5" dirty="0">
                <a:solidFill>
                  <a:srgbClr val="171514"/>
                </a:solidFill>
                <a:latin typeface="Microsoft Sans Serif"/>
                <a:cs typeface="Microsoft Sans Serif"/>
              </a:rPr>
              <a:t>cada </a:t>
            </a:r>
            <a:r>
              <a:rPr sz="2400" spc="15" dirty="0">
                <a:solidFill>
                  <a:srgbClr val="171514"/>
                </a:solidFill>
                <a:latin typeface="Microsoft Sans Serif"/>
                <a:cs typeface="Microsoft Sans Serif"/>
              </a:rPr>
              <a:t>sistema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err="1">
                <a:solidFill>
                  <a:srgbClr val="171514"/>
                </a:solidFill>
                <a:latin typeface="Microsoft Sans Serif"/>
                <a:cs typeface="Microsoft Sans Serif"/>
              </a:rPr>
              <a:t>tierra</a:t>
            </a:r>
            <a:r>
              <a:rPr sz="2400" spc="3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estar</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separado</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demás,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usarse</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único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común?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pesar</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hay</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respuesta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clara</a:t>
            </a:r>
            <a:r>
              <a:rPr lang="es-ES" sz="2400" dirty="0" smtClean="0">
                <a:solidFill>
                  <a:srgbClr val="171514"/>
                </a:solidFill>
                <a:latin typeface="Microsoft Sans Serif"/>
                <a:cs typeface="Microsoft Sans Serif"/>
              </a:rPr>
              <a:t> 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esta</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pregunta,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larga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experiencia</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muchas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partes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 </a:t>
            </a:r>
            <a:r>
              <a:rPr lang="es-ES" sz="2400" spc="50" dirty="0" smtClean="0">
                <a:solidFill>
                  <a:srgbClr val="171514"/>
                </a:solidFill>
                <a:latin typeface="Microsoft Sans Serif"/>
                <a:cs typeface="Microsoft Sans Serif"/>
              </a:rPr>
              <a:t>mundo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ha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llevado</a:t>
            </a:r>
            <a:r>
              <a:rPr lang="es-ES" sz="2400" dirty="0" smtClean="0">
                <a:solidFill>
                  <a:srgbClr val="171514"/>
                </a:solidFill>
                <a:latin typeface="Microsoft Sans Serif"/>
                <a:cs typeface="Microsoft Sans Serif"/>
              </a:rPr>
              <a:t> 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adopción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las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siguientes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recomendaciones.</a:t>
            </a:r>
            <a:endParaRPr lang="es-ES" sz="2400" dirty="0" smtClean="0">
              <a:latin typeface="Microsoft Sans Serif"/>
              <a:cs typeface="Microsoft Sans Serif"/>
            </a:endParaRPr>
          </a:p>
          <a:p>
            <a:pPr marL="12700" marR="45085" algn="just"/>
            <a:endParaRPr sz="2400" dirty="0">
              <a:latin typeface="Microsoft Sans Serif"/>
              <a:cs typeface="Microsoft Sans Serif"/>
            </a:endParaRPr>
          </a:p>
        </p:txBody>
      </p:sp>
      <p:sp>
        <p:nvSpPr>
          <p:cNvPr id="92" name="object 92"/>
          <p:cNvSpPr txBox="1"/>
          <p:nvPr/>
        </p:nvSpPr>
        <p:spPr>
          <a:xfrm>
            <a:off x="9188450" y="6318432"/>
            <a:ext cx="533400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15" dirty="0" smtClean="0">
                <a:solidFill>
                  <a:srgbClr val="171514"/>
                </a:solidFill>
                <a:latin typeface="Arial"/>
                <a:cs typeface="Arial"/>
              </a:rPr>
              <a:t>5.21</a:t>
            </a:r>
            <a:r>
              <a:rPr lang="es-ES" sz="2000" b="1" spc="15" dirty="0" smtClean="0">
                <a:solidFill>
                  <a:srgbClr val="171514"/>
                </a:solidFill>
                <a:latin typeface="Arial"/>
                <a:cs typeface="Arial"/>
              </a:rPr>
              <a:t> </a:t>
            </a:r>
            <a:r>
              <a:rPr sz="2000" spc="15" dirty="0" err="1" smtClean="0">
                <a:solidFill>
                  <a:srgbClr val="171514"/>
                </a:solidFill>
                <a:latin typeface="Microsoft Sans Serif"/>
                <a:cs typeface="Microsoft Sans Serif"/>
              </a:rPr>
              <a:t>Distintos</a:t>
            </a:r>
            <a:r>
              <a:rPr sz="2000" dirty="0" smtClean="0">
                <a:solidFill>
                  <a:srgbClr val="171514"/>
                </a:solidFill>
                <a:latin typeface="Microsoft Sans Serif"/>
                <a:cs typeface="Microsoft Sans Serif"/>
              </a:rPr>
              <a:t> </a:t>
            </a:r>
            <a:r>
              <a:rPr sz="2000" spc="10" dirty="0">
                <a:solidFill>
                  <a:srgbClr val="171514"/>
                </a:solidFill>
                <a:latin typeface="Microsoft Sans Serif"/>
                <a:cs typeface="Microsoft Sans Serif"/>
              </a:rPr>
              <a:t>sistemas</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puesta</a:t>
            </a:r>
            <a:r>
              <a:rPr sz="2000" spc="-5" dirty="0">
                <a:solidFill>
                  <a:srgbClr val="171514"/>
                </a:solidFill>
                <a:latin typeface="Microsoft Sans Serif"/>
                <a:cs typeface="Microsoft Sans Serif"/>
              </a:rPr>
              <a:t> </a:t>
            </a:r>
            <a:r>
              <a:rPr sz="2000" dirty="0">
                <a:solidFill>
                  <a:srgbClr val="171514"/>
                </a:solidFill>
                <a:latin typeface="Microsoft Sans Serif"/>
                <a:cs typeface="Microsoft Sans Serif"/>
              </a:rPr>
              <a:t>a </a:t>
            </a:r>
            <a:r>
              <a:rPr sz="2000" spc="25" dirty="0">
                <a:solidFill>
                  <a:srgbClr val="171514"/>
                </a:solidFill>
                <a:latin typeface="Microsoft Sans Serif"/>
                <a:cs typeface="Microsoft Sans Serif"/>
              </a:rPr>
              <a:t>tierra</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en</a:t>
            </a:r>
            <a:r>
              <a:rPr sz="2000" dirty="0">
                <a:solidFill>
                  <a:srgbClr val="171514"/>
                </a:solidFill>
                <a:latin typeface="Microsoft Sans Serif"/>
                <a:cs typeface="Microsoft Sans Serif"/>
              </a:rPr>
              <a:t> </a:t>
            </a:r>
            <a:r>
              <a:rPr sz="2000" spc="10" dirty="0">
                <a:solidFill>
                  <a:srgbClr val="171514"/>
                </a:solidFill>
                <a:latin typeface="Microsoft Sans Serif"/>
                <a:cs typeface="Microsoft Sans Serif"/>
              </a:rPr>
              <a:t>estaciones</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transformadoras</a:t>
            </a:r>
            <a:r>
              <a:rPr sz="2000" spc="25" dirty="0">
                <a:solidFill>
                  <a:srgbClr val="171514"/>
                </a:solidFill>
                <a:latin typeface="Microsoft Sans Serif"/>
                <a:cs typeface="Microsoft Sans Serif"/>
              </a:rPr>
              <a:t>.</a:t>
            </a:r>
            <a:endParaRPr sz="2000" dirty="0">
              <a:latin typeface="Microsoft Sans Serif"/>
              <a:cs typeface="Microsoft Sans Serif"/>
            </a:endParaRPr>
          </a:p>
        </p:txBody>
      </p:sp>
      <p:pic>
        <p:nvPicPr>
          <p:cNvPr id="94" name="Imagen 93"/>
          <p:cNvPicPr>
            <a:picLocks noChangeAspect="1"/>
          </p:cNvPicPr>
          <p:nvPr/>
        </p:nvPicPr>
        <p:blipFill>
          <a:blip r:embed="rId2"/>
          <a:stretch>
            <a:fillRect/>
          </a:stretch>
        </p:blipFill>
        <p:spPr>
          <a:xfrm>
            <a:off x="8480425" y="3273273"/>
            <a:ext cx="6172200" cy="2438400"/>
          </a:xfrm>
          <a:prstGeom prst="rect">
            <a:avLst/>
          </a:prstGeom>
        </p:spPr>
      </p:pic>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9" name="object 79"/>
          <p:cNvSpPr txBox="1"/>
          <p:nvPr/>
        </p:nvSpPr>
        <p:spPr>
          <a:xfrm>
            <a:off x="211723" y="325072"/>
            <a:ext cx="8649702" cy="7042954"/>
          </a:xfrm>
          <a:prstGeom prst="rect">
            <a:avLst/>
          </a:prstGeom>
        </p:spPr>
        <p:txBody>
          <a:bodyPr vert="horz" wrap="square" lIns="0" tIns="12700" rIns="0" bIns="0" rtlCol="0">
            <a:spAutoFit/>
          </a:bodyPr>
          <a:lstStyle/>
          <a:p>
            <a:pPr algn="just"/>
            <a:r>
              <a:rPr sz="2400" b="1" spc="20" dirty="0" smtClean="0">
                <a:solidFill>
                  <a:srgbClr val="171514"/>
                </a:solidFill>
                <a:latin typeface="Microsoft Sans Serif"/>
                <a:cs typeface="Microsoft Sans Serif"/>
              </a:rPr>
              <a:t>I</a:t>
            </a:r>
            <a:r>
              <a:rPr sz="2400" b="1" spc="20" dirty="0">
                <a:solidFill>
                  <a:srgbClr val="171514"/>
                </a:solidFill>
                <a:latin typeface="Microsoft Sans Serif"/>
                <a:cs typeface="Microsoft Sans Serif"/>
              </a:rPr>
              <a:t>.</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Centros</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transformación</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sin</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redes</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baja</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tensión</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salida</a:t>
            </a:r>
            <a:endParaRPr sz="2400" b="1" dirty="0">
              <a:latin typeface="Microsoft Sans Serif"/>
              <a:cs typeface="Microsoft Sans Serif"/>
            </a:endParaRPr>
          </a:p>
          <a:p>
            <a:pPr algn="just"/>
            <a:endParaRPr sz="2400" dirty="0">
              <a:latin typeface="Microsoft Sans Serif"/>
              <a:cs typeface="Microsoft Sans Serif"/>
            </a:endParaRPr>
          </a:p>
          <a:p>
            <a:pPr marR="68580" algn="just"/>
            <a:r>
              <a:rPr sz="2400" spc="-4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recomienda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común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50" dirty="0">
                <a:solidFill>
                  <a:srgbClr val="171514"/>
                </a:solidFill>
                <a:latin typeface="Microsoft Sans Serif"/>
                <a:cs typeface="Microsoft Sans Serif"/>
              </a:rPr>
              <a:t>punto</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neutro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err="1">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protección</a:t>
            </a:r>
            <a:r>
              <a:rPr sz="2400" spc="2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razón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esto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siguiente</a:t>
            </a:r>
            <a:r>
              <a:rPr sz="2400" spc="20" dirty="0">
                <a:solidFill>
                  <a:srgbClr val="171514"/>
                </a:solidFill>
                <a:latin typeface="Microsoft Sans Serif"/>
                <a:cs typeface="Microsoft Sans Serif"/>
              </a:rPr>
              <a:t>.</a:t>
            </a:r>
            <a:endParaRPr sz="2400" dirty="0">
              <a:latin typeface="Microsoft Sans Serif"/>
              <a:cs typeface="Microsoft Sans Serif"/>
            </a:endParaRPr>
          </a:p>
          <a:p>
            <a:pPr marR="80645" algn="just">
              <a:spcBef>
                <a:spcPts val="80"/>
              </a:spcBef>
            </a:pPr>
            <a:r>
              <a:rPr sz="2400" spc="-35" dirty="0">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ocurre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falla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dentro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estación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cuerpo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metálico</a:t>
            </a:r>
            <a:r>
              <a:rPr sz="2400"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puesto</a:t>
            </a:r>
            <a:r>
              <a:rPr sz="2400"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tierra</a:t>
            </a:r>
            <a:r>
              <a:rPr sz="2400" spc="2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entonces </a:t>
            </a:r>
            <a:r>
              <a:rPr sz="2400" dirty="0">
                <a:solidFill>
                  <a:srgbClr val="171514"/>
                </a:solidFill>
                <a:latin typeface="Microsoft Sans Serif"/>
                <a:cs typeface="Microsoft Sans Serif"/>
              </a:rPr>
              <a:t>si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dos </a:t>
            </a:r>
            <a:r>
              <a:rPr sz="2400" spc="15" dirty="0">
                <a:solidFill>
                  <a:srgbClr val="171514"/>
                </a:solidFill>
                <a:latin typeface="Microsoft Sans Serif"/>
                <a:cs typeface="Microsoft Sans Serif"/>
              </a:rPr>
              <a:t>sistemas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0" dirty="0">
                <a:solidFill>
                  <a:srgbClr val="171514"/>
                </a:solidFill>
                <a:latin typeface="Microsoft Sans Serif"/>
                <a:cs typeface="Microsoft Sans Serif"/>
              </a:rPr>
              <a:t>están </a:t>
            </a:r>
            <a:r>
              <a:rPr sz="2400" spc="15" dirty="0">
                <a:solidFill>
                  <a:srgbClr val="171514"/>
                </a:solidFill>
                <a:latin typeface="Microsoft Sans Serif"/>
                <a:cs typeface="Microsoft Sans Serif"/>
              </a:rPr>
              <a:t>separados </a:t>
            </a:r>
            <a:r>
              <a:rPr sz="2400" spc="10" dirty="0">
                <a:solidFill>
                  <a:srgbClr val="171514"/>
                </a:solidFill>
                <a:latin typeface="Microsoft Sans Serif"/>
                <a:cs typeface="Microsoft Sans Serif"/>
              </a:rPr>
              <a:t>(Figura </a:t>
            </a:r>
            <a:r>
              <a:rPr sz="2400" dirty="0">
                <a:solidFill>
                  <a:srgbClr val="171514"/>
                </a:solidFill>
                <a:latin typeface="Microsoft Sans Serif"/>
                <a:cs typeface="Microsoft Sans Serif"/>
              </a:rPr>
              <a:t>5.22a), </a:t>
            </a:r>
            <a:r>
              <a:rPr sz="2400" spc="35" dirty="0" err="1">
                <a:solidFill>
                  <a:srgbClr val="171514"/>
                </a:solidFill>
                <a:latin typeface="Microsoft Sans Serif"/>
                <a:cs typeface="Microsoft Sans Serif"/>
              </a:rPr>
              <a:t>toda</a:t>
            </a:r>
            <a:r>
              <a:rPr sz="2400" spc="3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corriente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cortocircuito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fluirá</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hacia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protección.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Sin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embargo,</a:t>
            </a:r>
            <a:r>
              <a:rPr sz="2400" dirty="0">
                <a:solidFill>
                  <a:srgbClr val="171514"/>
                </a:solidFill>
                <a:latin typeface="Microsoft Sans Serif"/>
                <a:cs typeface="Microsoft Sans Serif"/>
              </a:rPr>
              <a:t> si</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dirty="0">
                <a:solidFill>
                  <a:srgbClr val="171514"/>
                </a:solidFill>
                <a:latin typeface="Microsoft Sans Serif"/>
                <a:cs typeface="Microsoft Sans Serif"/>
              </a:rPr>
              <a:t> </a:t>
            </a:r>
            <a:r>
              <a:rPr sz="2400" spc="35" dirty="0" err="1">
                <a:solidFill>
                  <a:srgbClr val="171514"/>
                </a:solidFill>
                <a:latin typeface="Microsoft Sans Serif"/>
                <a:cs typeface="Microsoft Sans Serif"/>
              </a:rPr>
              <a:t>puntos</a:t>
            </a:r>
            <a:r>
              <a:rPr sz="2400" spc="-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tierra</a:t>
            </a:r>
            <a:r>
              <a:rPr sz="2400" spc="35"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no </a:t>
            </a:r>
            <a:r>
              <a:rPr sz="2400" spc="10" dirty="0">
                <a:solidFill>
                  <a:srgbClr val="171514"/>
                </a:solidFill>
                <a:latin typeface="Microsoft Sans Serif"/>
                <a:cs typeface="Microsoft Sans Serif"/>
              </a:rPr>
              <a:t>caen </a:t>
            </a:r>
            <a:r>
              <a:rPr sz="2400" spc="30" dirty="0">
                <a:solidFill>
                  <a:srgbClr val="171514"/>
                </a:solidFill>
                <a:latin typeface="Microsoft Sans Serif"/>
                <a:cs typeface="Microsoft Sans Serif"/>
              </a:rPr>
              <a:t>fuera </a:t>
            </a:r>
            <a:r>
              <a:rPr sz="2400" spc="20" dirty="0">
                <a:solidFill>
                  <a:srgbClr val="171514"/>
                </a:solidFill>
                <a:latin typeface="Microsoft Sans Serif"/>
                <a:cs typeface="Microsoft Sans Serif"/>
              </a:rPr>
              <a:t>del </a:t>
            </a:r>
            <a:r>
              <a:rPr sz="2400" spc="15" dirty="0">
                <a:solidFill>
                  <a:srgbClr val="171514"/>
                </a:solidFill>
                <a:latin typeface="Microsoft Sans Serif"/>
                <a:cs typeface="Microsoft Sans Serif"/>
              </a:rPr>
              <a:t>área </a:t>
            </a:r>
            <a:r>
              <a:rPr sz="2400" spc="2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resistencia </a:t>
            </a:r>
            <a:r>
              <a:rPr sz="2400" spc="20" dirty="0">
                <a:solidFill>
                  <a:srgbClr val="171514"/>
                </a:solidFill>
                <a:latin typeface="Microsoft Sans Serif"/>
                <a:cs typeface="Microsoft Sans Serif"/>
              </a:rPr>
              <a:t>del </a:t>
            </a:r>
            <a:r>
              <a:rPr sz="2400" spc="35" dirty="0">
                <a:solidFill>
                  <a:srgbClr val="171514"/>
                </a:solidFill>
                <a:latin typeface="Microsoft Sans Serif"/>
                <a:cs typeface="Microsoft Sans Serif"/>
              </a:rPr>
              <a:t>otro, </a:t>
            </a:r>
            <a:r>
              <a:rPr sz="2400" spc="30" dirty="0">
                <a:solidFill>
                  <a:srgbClr val="171514"/>
                </a:solidFill>
                <a:latin typeface="Microsoft Sans Serif"/>
                <a:cs typeface="Microsoft Sans Serif"/>
              </a:rPr>
              <a:t>seguramente habrá </a:t>
            </a:r>
            <a:r>
              <a:rPr sz="2400" spc="45" dirty="0">
                <a:solidFill>
                  <a:srgbClr val="171514"/>
                </a:solidFill>
                <a:latin typeface="Microsoft Sans Serif"/>
                <a:cs typeface="Microsoft Sans Serif"/>
              </a:rPr>
              <a:t>un </a:t>
            </a:r>
            <a:r>
              <a:rPr sz="2400" spc="25" dirty="0" err="1">
                <a:solidFill>
                  <a:srgbClr val="171514"/>
                </a:solidFill>
                <a:latin typeface="Microsoft Sans Serif"/>
                <a:cs typeface="Microsoft Sans Serif"/>
              </a:rPr>
              <a:t>acoplamiento</a:t>
            </a:r>
            <a:r>
              <a:rPr sz="2400" spc="2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resistencia</a:t>
            </a:r>
            <a:r>
              <a:rPr sz="2400" spc="1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entre </a:t>
            </a:r>
            <a:r>
              <a:rPr sz="2400" spc="10" dirty="0">
                <a:solidFill>
                  <a:srgbClr val="171514"/>
                </a:solidFill>
                <a:latin typeface="Microsoft Sans Serif"/>
                <a:cs typeface="Microsoft Sans Serif"/>
              </a:rPr>
              <a:t>ellos, </a:t>
            </a:r>
            <a:r>
              <a:rPr sz="2400" spc="30" dirty="0">
                <a:solidFill>
                  <a:srgbClr val="171514"/>
                </a:solidFill>
                <a:latin typeface="Microsoft Sans Serif"/>
                <a:cs typeface="Microsoft Sans Serif"/>
              </a:rPr>
              <a:t>como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muestra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figura </a:t>
            </a:r>
            <a:r>
              <a:rPr sz="2400" spc="10" dirty="0">
                <a:solidFill>
                  <a:srgbClr val="171514"/>
                </a:solidFill>
                <a:latin typeface="Microsoft Sans Serif"/>
                <a:cs typeface="Microsoft Sans Serif"/>
              </a:rPr>
              <a:t>5.22b. </a:t>
            </a:r>
            <a:r>
              <a:rPr sz="2400" spc="5" dirty="0">
                <a:solidFill>
                  <a:srgbClr val="171514"/>
                </a:solidFill>
                <a:latin typeface="Microsoft Sans Serif"/>
                <a:cs typeface="Microsoft Sans Serif"/>
              </a:rPr>
              <a:t>Para </a:t>
            </a:r>
            <a:r>
              <a:rPr sz="2400" spc="15" dirty="0">
                <a:solidFill>
                  <a:srgbClr val="171514"/>
                </a:solidFill>
                <a:latin typeface="Microsoft Sans Serif"/>
                <a:cs typeface="Microsoft Sans Serif"/>
              </a:rPr>
              <a:t>aclarar</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lo </a:t>
            </a:r>
            <a:r>
              <a:rPr sz="2400" spc="30" dirty="0">
                <a:solidFill>
                  <a:srgbClr val="171514"/>
                </a:solidFill>
                <a:latin typeface="Microsoft Sans Serif"/>
                <a:cs typeface="Microsoft Sans Serif"/>
              </a:rPr>
              <a:t>que </a:t>
            </a:r>
            <a:r>
              <a:rPr sz="240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resistencias</a:t>
            </a:r>
            <a:r>
              <a:rPr sz="2400" spc="10" dirty="0" smtClean="0">
                <a:solidFill>
                  <a:srgbClr val="171514"/>
                </a:solidFill>
                <a:latin typeface="Microsoft Sans Serif"/>
                <a:cs typeface="Microsoft Sans Serif"/>
              </a:rPr>
              <a:t> </a:t>
            </a:r>
            <a:r>
              <a:rPr sz="2400" i="1" spc="-30" dirty="0">
                <a:solidFill>
                  <a:srgbClr val="171514"/>
                </a:solidFill>
                <a:latin typeface="Arial"/>
                <a:cs typeface="Arial"/>
              </a:rPr>
              <a:t>R</a:t>
            </a:r>
            <a:r>
              <a:rPr sz="2400" spc="-30" dirty="0">
                <a:solidFill>
                  <a:srgbClr val="171514"/>
                </a:solidFill>
                <a:latin typeface="Microsoft Sans Serif"/>
                <a:cs typeface="Microsoft Sans Serif"/>
              </a:rPr>
              <a:t>1,</a:t>
            </a:r>
            <a:r>
              <a:rPr sz="2400" i="1" spc="-30" dirty="0">
                <a:solidFill>
                  <a:srgbClr val="171514"/>
                </a:solidFill>
                <a:latin typeface="Arial"/>
                <a:cs typeface="Arial"/>
              </a:rPr>
              <a:t>R</a:t>
            </a:r>
            <a:r>
              <a:rPr sz="2400" spc="-30" dirty="0">
                <a:solidFill>
                  <a:srgbClr val="171514"/>
                </a:solidFill>
                <a:latin typeface="Microsoft Sans Serif"/>
                <a:cs typeface="Microsoft Sans Serif"/>
              </a:rPr>
              <a:t>2, </a:t>
            </a:r>
            <a:r>
              <a:rPr sz="2400" spc="20" dirty="0" smtClean="0">
                <a:solidFill>
                  <a:srgbClr val="171514"/>
                </a:solidFill>
                <a:latin typeface="Microsoft Sans Serif"/>
                <a:cs typeface="Microsoft Sans Serif"/>
              </a:rPr>
              <a:t>y</a:t>
            </a:r>
            <a:r>
              <a:rPr lang="es-ES" sz="2400" spc="20" dirty="0" smtClean="0">
                <a:solidFill>
                  <a:srgbClr val="171514"/>
                </a:solidFill>
                <a:latin typeface="Microsoft Sans Serif"/>
                <a:cs typeface="Microsoft Sans Serif"/>
              </a:rPr>
              <a:t> </a:t>
            </a:r>
            <a:r>
              <a:rPr sz="2400" i="1" spc="20" dirty="0" smtClean="0">
                <a:solidFill>
                  <a:srgbClr val="171514"/>
                </a:solidFill>
                <a:latin typeface="Arial"/>
                <a:cs typeface="Arial"/>
              </a:rPr>
              <a:t>Rm</a:t>
            </a:r>
            <a:r>
              <a:rPr lang="es-ES" sz="2400" i="1" spc="20" dirty="0" smtClean="0">
                <a:solidFill>
                  <a:srgbClr val="171514"/>
                </a:solidFill>
                <a:latin typeface="Arial"/>
                <a:cs typeface="Arial"/>
              </a:rPr>
              <a:t> </a:t>
            </a:r>
            <a:r>
              <a:rPr sz="2400" spc="20" dirty="0" err="1" smtClean="0">
                <a:solidFill>
                  <a:srgbClr val="171514"/>
                </a:solidFill>
                <a:latin typeface="Microsoft Sans Serif"/>
                <a:cs typeface="Microsoft Sans Serif"/>
              </a:rPr>
              <a:t>representa</a:t>
            </a:r>
            <a:r>
              <a:rPr lang="es-ES" sz="2400" spc="20" dirty="0" smtClean="0">
                <a:solidFill>
                  <a:srgbClr val="171514"/>
                </a:solidFill>
                <a:latin typeface="Microsoft Sans Serif"/>
                <a:cs typeface="Microsoft Sans Serif"/>
              </a:rPr>
              <a:t>n, </a:t>
            </a:r>
            <a:r>
              <a:rPr sz="2400" spc="30" dirty="0" err="1" smtClean="0">
                <a:solidFill>
                  <a:srgbClr val="171514"/>
                </a:solidFill>
                <a:latin typeface="Microsoft Sans Serif"/>
                <a:cs typeface="Microsoft Sans Serif"/>
              </a:rPr>
              <a:t>supongamos</a:t>
            </a:r>
            <a:r>
              <a:rPr sz="2400" spc="30" dirty="0" smtClean="0">
                <a:solidFill>
                  <a:srgbClr val="171514"/>
                </a:solidFill>
                <a:latin typeface="Microsoft Sans Serif"/>
                <a:cs typeface="Microsoft Sans Serif"/>
              </a:rPr>
              <a:t> </a:t>
            </a:r>
            <a:r>
              <a:rPr sz="2400" spc="45" dirty="0">
                <a:solidFill>
                  <a:srgbClr val="171514"/>
                </a:solidFill>
                <a:latin typeface="Microsoft Sans Serif"/>
                <a:cs typeface="Microsoft Sans Serif"/>
              </a:rPr>
              <a:t>por </a:t>
            </a:r>
            <a:r>
              <a:rPr sz="2400" spc="20" dirty="0">
                <a:solidFill>
                  <a:srgbClr val="171514"/>
                </a:solidFill>
                <a:latin typeface="Microsoft Sans Serif"/>
                <a:cs typeface="Microsoft Sans Serif"/>
              </a:rPr>
              <a:t>simplicidad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electrodos</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35" dirty="0" err="1" smtClean="0">
                <a:solidFill>
                  <a:srgbClr val="171514"/>
                </a:solidFill>
                <a:latin typeface="Microsoft Sans Serif"/>
                <a:cs typeface="Microsoft Sans Serif"/>
              </a:rPr>
              <a:t>tierra</a:t>
            </a:r>
            <a:r>
              <a:rPr lang="es-ES" sz="2400" spc="3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representados </a:t>
            </a:r>
            <a:r>
              <a:rPr sz="2400" spc="45" dirty="0">
                <a:solidFill>
                  <a:srgbClr val="171514"/>
                </a:solidFill>
                <a:latin typeface="Microsoft Sans Serif"/>
                <a:cs typeface="Microsoft Sans Serif"/>
              </a:rPr>
              <a:t>por </a:t>
            </a:r>
            <a:r>
              <a:rPr sz="2400" spc="25" dirty="0">
                <a:solidFill>
                  <a:srgbClr val="171514"/>
                </a:solidFill>
                <a:latin typeface="Microsoft Sans Serif"/>
                <a:cs typeface="Microsoft Sans Serif"/>
              </a:rPr>
              <a:t>hemisferios </a:t>
            </a:r>
            <a:r>
              <a:rPr sz="2400" spc="20" dirty="0">
                <a:solidFill>
                  <a:srgbClr val="171514"/>
                </a:solidFill>
                <a:latin typeface="Microsoft Sans Serif"/>
                <a:cs typeface="Microsoft Sans Serif"/>
              </a:rPr>
              <a:t>equivalentes</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5" dirty="0" smtClean="0">
                <a:solidFill>
                  <a:srgbClr val="171514"/>
                </a:solidFill>
                <a:latin typeface="Microsoft Sans Serif"/>
                <a:cs typeface="Microsoft Sans Serif"/>
              </a:rPr>
              <a:t>radios</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a</a:t>
            </a:r>
            <a:r>
              <a:rPr lang="es-ES" sz="2400" i="1" spc="15" dirty="0" smtClean="0">
                <a:solidFill>
                  <a:srgbClr val="171514"/>
                </a:solidFill>
                <a:latin typeface="Arial"/>
                <a:cs typeface="Arial"/>
              </a:rPr>
              <a:t> </a:t>
            </a:r>
            <a:r>
              <a:rPr sz="2400" spc="15" dirty="0" smtClean="0">
                <a:solidFill>
                  <a:srgbClr val="171514"/>
                </a:solidFill>
                <a:latin typeface="Microsoft Sans Serif"/>
                <a:cs typeface="Microsoft Sans Serif"/>
              </a:rPr>
              <a:t>y</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b</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respectivamente. </a:t>
            </a:r>
            <a:r>
              <a:rPr sz="2400" spc="5" dirty="0">
                <a:solidFill>
                  <a:srgbClr val="171514"/>
                </a:solidFill>
                <a:latin typeface="Microsoft Sans Serif"/>
                <a:cs typeface="Microsoft Sans Serif"/>
              </a:rPr>
              <a:t>De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ecuación</a:t>
            </a:r>
            <a:r>
              <a:rPr sz="2400" spc="1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(2.1)</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B</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viene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dada</a:t>
            </a:r>
            <a:r>
              <a:rPr sz="2400" spc="-5" dirty="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por</a:t>
            </a:r>
            <a:r>
              <a:rPr lang="es-ES" sz="2400" spc="45" dirty="0" smtClean="0">
                <a:solidFill>
                  <a:srgbClr val="171514"/>
                </a:solidFill>
                <a:latin typeface="Microsoft Sans Serif"/>
                <a:cs typeface="Microsoft Sans Serif"/>
              </a:rPr>
              <a:t> </a:t>
            </a:r>
            <a:endParaRPr sz="2400" dirty="0">
              <a:latin typeface="Microsoft Sans Serif"/>
              <a:cs typeface="Microsoft Sans Serif"/>
            </a:endParaRPr>
          </a:p>
        </p:txBody>
      </p:sp>
      <p:sp>
        <p:nvSpPr>
          <p:cNvPr id="93" name="object 93"/>
          <p:cNvSpPr txBox="1"/>
          <p:nvPr/>
        </p:nvSpPr>
        <p:spPr>
          <a:xfrm>
            <a:off x="9088755" y="7566025"/>
            <a:ext cx="586740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5" dirty="0" smtClean="0">
                <a:solidFill>
                  <a:srgbClr val="171514"/>
                </a:solidFill>
                <a:latin typeface="Arial"/>
                <a:cs typeface="Arial"/>
              </a:rPr>
              <a:t>5.22</a:t>
            </a:r>
            <a:r>
              <a:rPr lang="es-ES" sz="2000" b="1" spc="-5" dirty="0" smtClean="0">
                <a:solidFill>
                  <a:srgbClr val="171514"/>
                </a:solidFill>
                <a:latin typeface="Arial"/>
                <a:cs typeface="Arial"/>
              </a:rPr>
              <a:t> </a:t>
            </a:r>
            <a:r>
              <a:rPr sz="2000" spc="-5" dirty="0" smtClean="0">
                <a:solidFill>
                  <a:srgbClr val="171514"/>
                </a:solidFill>
                <a:latin typeface="Microsoft Sans Serif"/>
                <a:cs typeface="Microsoft Sans Serif"/>
              </a:rPr>
              <a:t>(</a:t>
            </a:r>
            <a:r>
              <a:rPr sz="2000" spc="-5" dirty="0">
                <a:solidFill>
                  <a:srgbClr val="171514"/>
                </a:solidFill>
                <a:latin typeface="Microsoft Sans Serif"/>
                <a:cs typeface="Microsoft Sans Serif"/>
              </a:rPr>
              <a:t>a)</a:t>
            </a:r>
            <a:r>
              <a:rPr sz="2000" dirty="0">
                <a:solidFill>
                  <a:srgbClr val="171514"/>
                </a:solidFill>
                <a:latin typeface="Microsoft Sans Serif"/>
                <a:cs typeface="Microsoft Sans Serif"/>
              </a:rPr>
              <a:t> </a:t>
            </a:r>
            <a:r>
              <a:rPr sz="2000" spc="5" dirty="0">
                <a:solidFill>
                  <a:srgbClr val="171514"/>
                </a:solidFill>
                <a:latin typeface="Microsoft Sans Serif"/>
                <a:cs typeface="Microsoft Sans Serif"/>
              </a:rPr>
              <a:t>y</a:t>
            </a:r>
            <a:r>
              <a:rPr sz="2000" dirty="0">
                <a:solidFill>
                  <a:srgbClr val="171514"/>
                </a:solidFill>
                <a:latin typeface="Microsoft Sans Serif"/>
                <a:cs typeface="Microsoft Sans Serif"/>
              </a:rPr>
              <a:t> </a:t>
            </a:r>
            <a:r>
              <a:rPr sz="2000" spc="-5" dirty="0">
                <a:solidFill>
                  <a:srgbClr val="171514"/>
                </a:solidFill>
                <a:latin typeface="Microsoft Sans Serif"/>
                <a:cs typeface="Microsoft Sans Serif"/>
              </a:rPr>
              <a:t>(b)</a:t>
            </a:r>
            <a:r>
              <a:rPr sz="2000" dirty="0">
                <a:solidFill>
                  <a:srgbClr val="171514"/>
                </a:solidFill>
                <a:latin typeface="Microsoft Sans Serif"/>
                <a:cs typeface="Microsoft Sans Serif"/>
              </a:rPr>
              <a:t> </a:t>
            </a:r>
            <a:r>
              <a:rPr lang="es-ES" sz="2000" spc="30" dirty="0" smtClean="0">
                <a:solidFill>
                  <a:srgbClr val="171514"/>
                </a:solidFill>
                <a:latin typeface="Microsoft Sans Serif"/>
                <a:cs typeface="Microsoft Sans Serif"/>
              </a:rPr>
              <a:t>PAT</a:t>
            </a:r>
            <a:r>
              <a:rPr sz="2000" dirty="0" smtClean="0">
                <a:solidFill>
                  <a:srgbClr val="171514"/>
                </a:solidFill>
                <a:latin typeface="Microsoft Sans Serif"/>
                <a:cs typeface="Microsoft Sans Serif"/>
              </a:rPr>
              <a:t> </a:t>
            </a:r>
            <a:r>
              <a:rPr sz="2000" spc="15" dirty="0" err="1" smtClean="0">
                <a:solidFill>
                  <a:srgbClr val="171514"/>
                </a:solidFill>
                <a:latin typeface="Microsoft Sans Serif"/>
                <a:cs typeface="Microsoft Sans Serif"/>
              </a:rPr>
              <a:t>separad</a:t>
            </a:r>
            <a:r>
              <a:rPr lang="es-ES" sz="2000" spc="15" dirty="0" smtClean="0">
                <a:solidFill>
                  <a:srgbClr val="171514"/>
                </a:solidFill>
                <a:latin typeface="Microsoft Sans Serif"/>
                <a:cs typeface="Microsoft Sans Serif"/>
              </a:rPr>
              <a:t>a</a:t>
            </a:r>
            <a:r>
              <a:rPr sz="2000" spc="15" dirty="0" smtClean="0">
                <a:solidFill>
                  <a:srgbClr val="171514"/>
                </a:solidFill>
                <a:latin typeface="Microsoft Sans Serif"/>
                <a:cs typeface="Microsoft Sans Serif"/>
              </a:rPr>
              <a:t>s</a:t>
            </a:r>
            <a:r>
              <a:rPr sz="2000" spc="15" dirty="0">
                <a:solidFill>
                  <a:srgbClr val="171514"/>
                </a:solidFill>
                <a:latin typeface="Microsoft Sans Serif"/>
                <a:cs typeface="Microsoft Sans Serif"/>
              </a:rPr>
              <a:t>;</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(c)</a:t>
            </a:r>
            <a:r>
              <a:rPr sz="2000" dirty="0">
                <a:solidFill>
                  <a:srgbClr val="171514"/>
                </a:solidFill>
                <a:latin typeface="Microsoft Sans Serif"/>
                <a:cs typeface="Microsoft Sans Serif"/>
              </a:rPr>
              <a:t> </a:t>
            </a:r>
            <a:r>
              <a:rPr lang="es-ES" sz="2000" spc="40" dirty="0" smtClean="0">
                <a:solidFill>
                  <a:srgbClr val="171514"/>
                </a:solidFill>
                <a:latin typeface="Microsoft Sans Serif"/>
                <a:cs typeface="Microsoft Sans Serif"/>
              </a:rPr>
              <a:t>PAT</a:t>
            </a:r>
            <a:r>
              <a:rPr sz="2000" dirty="0" smtClean="0">
                <a:solidFill>
                  <a:srgbClr val="171514"/>
                </a:solidFill>
                <a:latin typeface="Microsoft Sans Serif"/>
                <a:cs typeface="Microsoft Sans Serif"/>
              </a:rPr>
              <a:t> </a:t>
            </a:r>
            <a:r>
              <a:rPr sz="2000" spc="30" dirty="0">
                <a:solidFill>
                  <a:srgbClr val="171514"/>
                </a:solidFill>
                <a:latin typeface="Microsoft Sans Serif"/>
                <a:cs typeface="Microsoft Sans Serif"/>
              </a:rPr>
              <a:t>común</a:t>
            </a:r>
            <a:r>
              <a:rPr sz="2000" spc="30" dirty="0">
                <a:solidFill>
                  <a:srgbClr val="171514"/>
                </a:solidFill>
                <a:latin typeface="Microsoft Sans Serif"/>
                <a:cs typeface="Microsoft Sans Serif"/>
              </a:rPr>
              <a:t>.</a:t>
            </a:r>
            <a:endParaRPr sz="2000" dirty="0">
              <a:latin typeface="Microsoft Sans Serif"/>
              <a:cs typeface="Microsoft Sans Serif"/>
            </a:endParaRPr>
          </a:p>
        </p:txBody>
      </p:sp>
      <p:pic>
        <p:nvPicPr>
          <p:cNvPr id="94" name="Imagen 93"/>
          <p:cNvPicPr>
            <a:picLocks noChangeAspect="1"/>
          </p:cNvPicPr>
          <p:nvPr/>
        </p:nvPicPr>
        <p:blipFill rotWithShape="1">
          <a:blip r:embed="rId2"/>
          <a:srcRect t="22127"/>
          <a:stretch/>
        </p:blipFill>
        <p:spPr>
          <a:xfrm>
            <a:off x="8861425" y="479425"/>
            <a:ext cx="5867400" cy="7086599"/>
          </a:xfrm>
          <a:prstGeom prst="rect">
            <a:avLst/>
          </a:prstGeom>
        </p:spPr>
      </p:pic>
      <p:pic>
        <p:nvPicPr>
          <p:cNvPr id="96" name="Imagen 95"/>
          <p:cNvPicPr>
            <a:picLocks noChangeAspect="1"/>
          </p:cNvPicPr>
          <p:nvPr/>
        </p:nvPicPr>
        <p:blipFill rotWithShape="1">
          <a:blip r:embed="rId2"/>
          <a:srcRect l="35150" r="35127" b="85240"/>
          <a:stretch/>
        </p:blipFill>
        <p:spPr>
          <a:xfrm>
            <a:off x="2536825" y="6970112"/>
            <a:ext cx="2286000" cy="1224289"/>
          </a:xfrm>
          <a:prstGeom prst="rect">
            <a:avLst/>
          </a:prstGeom>
        </p:spPr>
      </p:pic>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39431" y="1532725"/>
            <a:ext cx="83820" cy="3175"/>
          </a:xfrm>
          <a:custGeom>
            <a:avLst/>
            <a:gdLst/>
            <a:ahLst/>
            <a:cxnLst/>
            <a:rect l="l" t="t" r="r" b="b"/>
            <a:pathLst>
              <a:path w="83819" h="3175">
                <a:moveTo>
                  <a:pt x="83731" y="0"/>
                </a:moveTo>
                <a:lnTo>
                  <a:pt x="0" y="0"/>
                </a:lnTo>
                <a:lnTo>
                  <a:pt x="0" y="3175"/>
                </a:lnTo>
                <a:lnTo>
                  <a:pt x="83731" y="3175"/>
                </a:lnTo>
                <a:lnTo>
                  <a:pt x="83731" y="0"/>
                </a:lnTo>
                <a:close/>
              </a:path>
            </a:pathLst>
          </a:custGeom>
          <a:solidFill>
            <a:srgbClr val="000000"/>
          </a:solidFill>
        </p:spPr>
        <p:txBody>
          <a:bodyPr wrap="square" lIns="0" tIns="0" rIns="0" bIns="0" rtlCol="0"/>
          <a:lstStyle/>
          <a:p>
            <a:endParaRPr/>
          </a:p>
        </p:txBody>
      </p:sp>
      <p:sp>
        <p:nvSpPr>
          <p:cNvPr id="5" name="object 5"/>
          <p:cNvSpPr txBox="1"/>
          <p:nvPr/>
        </p:nvSpPr>
        <p:spPr>
          <a:xfrm>
            <a:off x="338531" y="250825"/>
            <a:ext cx="14401799" cy="7793159"/>
          </a:xfrm>
          <a:prstGeom prst="rect">
            <a:avLst/>
          </a:prstGeom>
        </p:spPr>
        <p:txBody>
          <a:bodyPr vert="horz" wrap="square" lIns="0" tIns="11430" rIns="0" bIns="0" rtlCol="0">
            <a:spAutoFit/>
          </a:bodyPr>
          <a:lstStyle/>
          <a:p>
            <a:pPr marR="229870" algn="just">
              <a:spcBef>
                <a:spcPts val="90"/>
              </a:spcBef>
            </a:pPr>
            <a:r>
              <a:rPr lang="es-ES" sz="2400" spc="15" dirty="0" smtClean="0">
                <a:solidFill>
                  <a:srgbClr val="171514"/>
                </a:solidFill>
                <a:latin typeface="Microsoft Sans Serif"/>
                <a:cs typeface="Microsoft Sans Serif"/>
              </a:rPr>
              <a:t>D</a:t>
            </a:r>
            <a:r>
              <a:rPr sz="2400" spc="15" dirty="0" err="1" smtClean="0">
                <a:solidFill>
                  <a:srgbClr val="171514"/>
                </a:solidFill>
                <a:latin typeface="Microsoft Sans Serif"/>
                <a:cs typeface="Microsoft Sans Serif"/>
              </a:rPr>
              <a:t>ónde</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Ra</a:t>
            </a:r>
            <a:r>
              <a:rPr sz="2400" spc="15" dirty="0" smtClean="0">
                <a:solidFill>
                  <a:srgbClr val="171514"/>
                </a:solidFill>
                <a:latin typeface="Microsoft Sans Serif"/>
                <a:cs typeface="Microsoft Sans Serif"/>
              </a:rPr>
              <a:t>=</a:t>
            </a:r>
            <a:r>
              <a:rPr sz="2400" i="1" spc="15" dirty="0" smtClean="0">
                <a:solidFill>
                  <a:srgbClr val="171514"/>
                </a:solidFill>
                <a:latin typeface="Arial"/>
                <a:cs typeface="Arial"/>
              </a:rPr>
              <a:t>ρ</a:t>
            </a:r>
            <a:r>
              <a:rPr sz="2400" spc="15" dirty="0" smtClean="0">
                <a:solidFill>
                  <a:srgbClr val="171514"/>
                </a:solidFill>
                <a:latin typeface="Microsoft Sans Serif"/>
                <a:cs typeface="Microsoft Sans Serif"/>
              </a:rPr>
              <a:t>/2π</a:t>
            </a:r>
            <a:r>
              <a:rPr sz="2400" i="1" spc="15" dirty="0" smtClean="0">
                <a:solidFill>
                  <a:srgbClr val="171514"/>
                </a:solidFill>
                <a:latin typeface="Arial"/>
                <a:cs typeface="Arial"/>
              </a:rPr>
              <a:t>a</a:t>
            </a:r>
            <a:r>
              <a:rPr lang="es-ES" sz="2400" i="1" spc="15" dirty="0" smtClean="0">
                <a:solidFill>
                  <a:srgbClr val="171514"/>
                </a:solidFill>
                <a:latin typeface="Arial"/>
                <a:cs typeface="Arial"/>
              </a:rPr>
              <a:t> </a:t>
            </a:r>
            <a:r>
              <a:rPr sz="2400" spc="15" dirty="0" err="1" smtClean="0">
                <a:solidFill>
                  <a:srgbClr val="171514"/>
                </a:solidFill>
                <a:latin typeface="Microsoft Sans Serif"/>
                <a:cs typeface="Microsoft Sans Serif"/>
              </a:rPr>
              <a:t>es</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absoluta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electrodo</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y</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Rm</a:t>
            </a:r>
            <a:r>
              <a:rPr sz="2400" spc="15" dirty="0" smtClean="0">
                <a:solidFill>
                  <a:srgbClr val="171514"/>
                </a:solidFill>
                <a:latin typeface="Microsoft Sans Serif"/>
                <a:cs typeface="Microsoft Sans Serif"/>
              </a:rPr>
              <a:t>=</a:t>
            </a:r>
            <a:r>
              <a:rPr sz="2400" i="1" spc="15" dirty="0" smtClean="0">
                <a:solidFill>
                  <a:srgbClr val="171514"/>
                </a:solidFill>
                <a:latin typeface="Arial"/>
                <a:cs typeface="Arial"/>
              </a:rPr>
              <a:t>ρ</a:t>
            </a:r>
            <a:r>
              <a:rPr sz="2400" spc="15" dirty="0" smtClean="0">
                <a:solidFill>
                  <a:srgbClr val="171514"/>
                </a:solidFill>
                <a:latin typeface="Microsoft Sans Serif"/>
                <a:cs typeface="Microsoft Sans Serif"/>
              </a:rPr>
              <a:t>/2π</a:t>
            </a:r>
            <a:r>
              <a:rPr sz="2400" i="1" spc="15" dirty="0" smtClean="0">
                <a:solidFill>
                  <a:srgbClr val="171514"/>
                </a:solidFill>
                <a:latin typeface="Arial"/>
                <a:cs typeface="Arial"/>
              </a:rPr>
              <a:t>D</a:t>
            </a:r>
            <a:r>
              <a:rPr lang="es-ES" sz="2400" i="1" spc="15" dirty="0" smtClean="0">
                <a:solidFill>
                  <a:srgbClr val="171514"/>
                </a:solidFill>
                <a:latin typeface="Arial"/>
                <a:cs typeface="Arial"/>
              </a:rPr>
              <a:t> </a:t>
            </a:r>
            <a:r>
              <a:rPr sz="2400" spc="15" dirty="0" err="1" smtClean="0">
                <a:solidFill>
                  <a:srgbClr val="171514"/>
                </a:solidFill>
                <a:latin typeface="Microsoft Sans Serif"/>
                <a:cs typeface="Microsoft Sans Serif"/>
              </a:rPr>
              <a:t>es</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resistencia</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desde</a:t>
            </a:r>
            <a:r>
              <a:rPr sz="2400" spc="1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cero </a:t>
            </a:r>
            <a:r>
              <a:rPr sz="2400" spc="30" dirty="0">
                <a:solidFill>
                  <a:srgbClr val="171514"/>
                </a:solidFill>
                <a:latin typeface="Microsoft Sans Serif"/>
                <a:cs typeface="Microsoft Sans Serif"/>
              </a:rPr>
              <a:t>absoluto </a:t>
            </a:r>
            <a:r>
              <a:rPr sz="2400" spc="25" dirty="0">
                <a:solidFill>
                  <a:srgbClr val="171514"/>
                </a:solidFill>
                <a:latin typeface="Microsoft Sans Serif"/>
                <a:cs typeface="Microsoft Sans Serif"/>
              </a:rPr>
              <a:t>(infinito) </a:t>
            </a:r>
            <a:r>
              <a:rPr sz="2400" spc="20" dirty="0">
                <a:solidFill>
                  <a:srgbClr val="171514"/>
                </a:solidFill>
                <a:latin typeface="Microsoft Sans Serif"/>
                <a:cs typeface="Microsoft Sans Serif"/>
              </a:rPr>
              <a:t>hasta </a:t>
            </a:r>
            <a:r>
              <a:rPr sz="2400" spc="30" dirty="0" err="1">
                <a:solidFill>
                  <a:srgbClr val="171514"/>
                </a:solidFill>
                <a:latin typeface="Microsoft Sans Serif"/>
                <a:cs typeface="Microsoft Sans Serif"/>
              </a:rPr>
              <a:t>una</a:t>
            </a:r>
            <a:r>
              <a:rPr sz="2400" spc="3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distancia</a:t>
            </a:r>
            <a:r>
              <a:rPr lang="es-ES" sz="2400" spc="20" dirty="0" smtClean="0">
                <a:solidFill>
                  <a:srgbClr val="171514"/>
                </a:solidFill>
                <a:latin typeface="Microsoft Sans Serif"/>
                <a:cs typeface="Microsoft Sans Serif"/>
              </a:rPr>
              <a:t> </a:t>
            </a:r>
            <a:r>
              <a:rPr sz="2400" i="1" spc="20" dirty="0" smtClean="0">
                <a:solidFill>
                  <a:srgbClr val="171514"/>
                </a:solidFill>
                <a:latin typeface="Arial"/>
                <a:cs typeface="Arial"/>
              </a:rPr>
              <a:t>D</a:t>
            </a:r>
            <a:r>
              <a:rPr lang="es-ES" sz="2400" i="1" spc="20" dirty="0" smtClean="0">
                <a:solidFill>
                  <a:srgbClr val="171514"/>
                </a:solidFill>
                <a:latin typeface="Arial"/>
                <a:cs typeface="Arial"/>
              </a:rPr>
              <a:t> </a:t>
            </a:r>
            <a:r>
              <a:rPr sz="2400" spc="20" dirty="0" smtClean="0">
                <a:solidFill>
                  <a:srgbClr val="171514"/>
                </a:solidFill>
                <a:latin typeface="Microsoft Sans Serif"/>
                <a:cs typeface="Microsoft Sans Serif"/>
              </a:rPr>
              <a:t>de </a:t>
            </a:r>
            <a:r>
              <a:rPr sz="2400" spc="-20" dirty="0">
                <a:solidFill>
                  <a:srgbClr val="171514"/>
                </a:solidFill>
                <a:latin typeface="Microsoft Sans Serif"/>
                <a:cs typeface="Microsoft Sans Serif"/>
              </a:rPr>
              <a:t>A. </a:t>
            </a:r>
            <a:r>
              <a:rPr sz="2400" spc="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manera</a:t>
            </a:r>
            <a:r>
              <a:rPr sz="2400" spc="3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similar,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resistencia</a:t>
            </a:r>
            <a:r>
              <a:rPr sz="2400" spc="-1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B</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electrodo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viene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dada</a:t>
            </a:r>
            <a:r>
              <a:rPr sz="2400" spc="-5" dirty="0">
                <a:solidFill>
                  <a:srgbClr val="171514"/>
                </a:solidFill>
                <a:latin typeface="Microsoft Sans Serif"/>
                <a:cs typeface="Microsoft Sans Serif"/>
              </a:rPr>
              <a:t> </a:t>
            </a:r>
            <a:r>
              <a:rPr sz="2400" spc="50" dirty="0">
                <a:solidFill>
                  <a:srgbClr val="171514"/>
                </a:solidFill>
                <a:latin typeface="Microsoft Sans Serif"/>
                <a:cs typeface="Microsoft Sans Serif"/>
              </a:rPr>
              <a:t>por</a:t>
            </a:r>
            <a:endParaRPr sz="2400" dirty="0">
              <a:latin typeface="Microsoft Sans Serif"/>
              <a:cs typeface="Microsoft Sans Serif"/>
            </a:endParaRPr>
          </a:p>
          <a:p>
            <a:pPr algn="just">
              <a:spcBef>
                <a:spcPts val="35"/>
              </a:spcBef>
            </a:pPr>
            <a:endParaRPr sz="2400" dirty="0">
              <a:latin typeface="Microsoft Sans Serif"/>
              <a:cs typeface="Microsoft Sans Serif"/>
            </a:endParaRPr>
          </a:p>
          <a:p>
            <a:pPr algn="just">
              <a:spcBef>
                <a:spcPts val="25"/>
              </a:spcBef>
            </a:pPr>
            <a:endParaRPr lang="es-ES" sz="2400" dirty="0" smtClean="0">
              <a:latin typeface="Arial"/>
              <a:cs typeface="Arial"/>
            </a:endParaRPr>
          </a:p>
          <a:p>
            <a:pPr algn="just">
              <a:spcBef>
                <a:spcPts val="25"/>
              </a:spcBef>
            </a:pPr>
            <a:endParaRPr sz="2400" dirty="0">
              <a:latin typeface="Arial"/>
              <a:cs typeface="Arial"/>
            </a:endParaRPr>
          </a:p>
          <a:p>
            <a:pPr algn="just"/>
            <a:r>
              <a:rPr lang="es-ES" sz="2400" spc="20" dirty="0" smtClean="0">
                <a:solidFill>
                  <a:srgbClr val="171514"/>
                </a:solidFill>
                <a:latin typeface="Microsoft Sans Serif"/>
                <a:cs typeface="Microsoft Sans Serif"/>
              </a:rPr>
              <a:t>D</a:t>
            </a:r>
            <a:r>
              <a:rPr sz="2400" spc="20" dirty="0" err="1" smtClean="0">
                <a:solidFill>
                  <a:srgbClr val="171514"/>
                </a:solidFill>
                <a:latin typeface="Microsoft Sans Serif"/>
                <a:cs typeface="Microsoft Sans Serif"/>
              </a:rPr>
              <a:t>ónde</a:t>
            </a:r>
            <a:r>
              <a:rPr lang="es-ES" sz="2400" spc="20" dirty="0" smtClean="0">
                <a:solidFill>
                  <a:srgbClr val="171514"/>
                </a:solidFill>
                <a:latin typeface="Microsoft Sans Serif"/>
                <a:cs typeface="Microsoft Sans Serif"/>
              </a:rPr>
              <a:t> </a:t>
            </a:r>
            <a:r>
              <a:rPr sz="2400" i="1" spc="20" dirty="0" err="1" smtClean="0">
                <a:solidFill>
                  <a:srgbClr val="171514"/>
                </a:solidFill>
                <a:latin typeface="Arial"/>
                <a:cs typeface="Arial"/>
              </a:rPr>
              <a:t>Rb</a:t>
            </a:r>
            <a:r>
              <a:rPr sz="2400" spc="20" dirty="0" smtClean="0">
                <a:solidFill>
                  <a:srgbClr val="171514"/>
                </a:solidFill>
                <a:latin typeface="Microsoft Sans Serif"/>
                <a:cs typeface="Microsoft Sans Serif"/>
              </a:rPr>
              <a:t>=</a:t>
            </a:r>
            <a:r>
              <a:rPr sz="2400" i="1" spc="20" dirty="0" smtClean="0">
                <a:solidFill>
                  <a:srgbClr val="171514"/>
                </a:solidFill>
                <a:latin typeface="Arial"/>
                <a:cs typeface="Arial"/>
              </a:rPr>
              <a:t>ρ</a:t>
            </a:r>
            <a:r>
              <a:rPr sz="2400" spc="20" dirty="0" smtClean="0">
                <a:solidFill>
                  <a:srgbClr val="171514"/>
                </a:solidFill>
                <a:latin typeface="Microsoft Sans Serif"/>
                <a:cs typeface="Microsoft Sans Serif"/>
              </a:rPr>
              <a:t>/2π</a:t>
            </a:r>
            <a:r>
              <a:rPr sz="2400" i="1" spc="20" dirty="0" smtClean="0">
                <a:solidFill>
                  <a:srgbClr val="171514"/>
                </a:solidFill>
                <a:latin typeface="Arial"/>
                <a:cs typeface="Arial"/>
              </a:rPr>
              <a:t>b</a:t>
            </a:r>
            <a:r>
              <a:rPr lang="es-ES" sz="2400" i="1" spc="20" dirty="0" smtClean="0">
                <a:solidFill>
                  <a:srgbClr val="171514"/>
                </a:solidFill>
                <a:latin typeface="Arial"/>
                <a:cs typeface="Arial"/>
              </a:rPr>
              <a:t> </a:t>
            </a:r>
            <a:r>
              <a:rPr sz="2400" spc="20" dirty="0" err="1" smtClean="0">
                <a:solidFill>
                  <a:srgbClr val="171514"/>
                </a:solidFill>
                <a:latin typeface="Microsoft Sans Serif"/>
                <a:cs typeface="Microsoft Sans Serif"/>
              </a:rPr>
              <a:t>es</a:t>
            </a:r>
            <a:r>
              <a:rPr sz="240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absoluta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electrodo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tanto</a:t>
            </a:r>
            <a:r>
              <a:rPr sz="2400" spc="30" dirty="0">
                <a:solidFill>
                  <a:srgbClr val="171514"/>
                </a:solidFill>
                <a:latin typeface="Microsoft Sans Serif"/>
                <a:cs typeface="Microsoft Sans Serif"/>
              </a:rPr>
              <a:t>,</a:t>
            </a:r>
            <a:endParaRPr sz="2400" dirty="0">
              <a:latin typeface="Microsoft Sans Serif"/>
              <a:cs typeface="Microsoft Sans Serif"/>
            </a:endParaRPr>
          </a:p>
          <a:p>
            <a:pPr algn="just">
              <a:spcBef>
                <a:spcPts val="5"/>
              </a:spcBef>
            </a:pPr>
            <a:endParaRPr sz="2400" dirty="0">
              <a:latin typeface="Microsoft Sans Serif"/>
              <a:cs typeface="Microsoft Sans Serif"/>
            </a:endParaRPr>
          </a:p>
          <a:p>
            <a:pPr marR="146685" algn="ctr"/>
            <a:r>
              <a:rPr sz="2400" b="1" i="1" spc="-20" dirty="0" smtClean="0">
                <a:latin typeface="Arial"/>
                <a:cs typeface="Arial"/>
              </a:rPr>
              <a:t>Ra</a:t>
            </a:r>
            <a:r>
              <a:rPr sz="2400" b="1" spc="-20" dirty="0" smtClean="0">
                <a:latin typeface="Microsoft Sans Serif"/>
                <a:cs typeface="Microsoft Sans Serif"/>
              </a:rPr>
              <a:t>=</a:t>
            </a:r>
            <a:r>
              <a:rPr sz="2400" b="1" i="1" spc="-20" dirty="0" smtClean="0">
                <a:latin typeface="Arial"/>
                <a:cs typeface="Arial"/>
              </a:rPr>
              <a:t>R</a:t>
            </a:r>
            <a:r>
              <a:rPr sz="2400" b="1" spc="-20" dirty="0" smtClean="0">
                <a:latin typeface="Microsoft Sans Serif"/>
                <a:cs typeface="Microsoft Sans Serif"/>
              </a:rPr>
              <a:t>1+</a:t>
            </a:r>
            <a:r>
              <a:rPr sz="2400" b="1" i="1" spc="-20" dirty="0" smtClean="0">
                <a:latin typeface="Arial"/>
                <a:cs typeface="Arial"/>
              </a:rPr>
              <a:t>R</a:t>
            </a:r>
            <a:r>
              <a:rPr lang="es-ES" sz="2400" b="1" i="1" spc="-20" dirty="0" smtClean="0">
                <a:latin typeface="Arial"/>
                <a:cs typeface="Arial"/>
              </a:rPr>
              <a:t>m </a:t>
            </a:r>
            <a:r>
              <a:rPr sz="2400" b="1" spc="-20" dirty="0" smtClean="0">
                <a:latin typeface="Microsoft Sans Serif"/>
                <a:cs typeface="Microsoft Sans Serif"/>
              </a:rPr>
              <a:t>y</a:t>
            </a:r>
            <a:r>
              <a:rPr lang="es-ES" sz="2400" b="1" spc="-20" dirty="0" smtClean="0">
                <a:latin typeface="Microsoft Sans Serif"/>
                <a:cs typeface="Microsoft Sans Serif"/>
              </a:rPr>
              <a:t> </a:t>
            </a:r>
            <a:r>
              <a:rPr sz="2400" b="1" i="1" spc="-20" dirty="0" err="1" smtClean="0">
                <a:latin typeface="Arial"/>
                <a:cs typeface="Arial"/>
              </a:rPr>
              <a:t>Rb</a:t>
            </a:r>
            <a:r>
              <a:rPr sz="2400" b="1" spc="-20" dirty="0" smtClean="0">
                <a:latin typeface="Microsoft Sans Serif"/>
                <a:cs typeface="Microsoft Sans Serif"/>
              </a:rPr>
              <a:t>=</a:t>
            </a:r>
            <a:r>
              <a:rPr sz="2400" b="1" i="1" spc="-20" dirty="0" smtClean="0">
                <a:latin typeface="Arial"/>
                <a:cs typeface="Arial"/>
              </a:rPr>
              <a:t>R</a:t>
            </a:r>
            <a:r>
              <a:rPr sz="2400" b="1" spc="-20" dirty="0" smtClean="0">
                <a:latin typeface="Microsoft Sans Serif"/>
                <a:cs typeface="Microsoft Sans Serif"/>
              </a:rPr>
              <a:t>2+</a:t>
            </a:r>
            <a:r>
              <a:rPr sz="2400" b="1" i="1" spc="-20" dirty="0" smtClean="0">
                <a:latin typeface="Arial"/>
                <a:cs typeface="Arial"/>
              </a:rPr>
              <a:t>R</a:t>
            </a:r>
            <a:r>
              <a:rPr lang="es-ES" sz="2400" b="1" i="1" spc="-20" dirty="0" smtClean="0">
                <a:latin typeface="Arial"/>
                <a:cs typeface="Arial"/>
              </a:rPr>
              <a:t>m</a:t>
            </a:r>
            <a:endParaRPr sz="2400" b="1" dirty="0">
              <a:latin typeface="Arial"/>
              <a:cs typeface="Arial"/>
            </a:endParaRPr>
          </a:p>
          <a:p>
            <a:pPr algn="just">
              <a:spcBef>
                <a:spcPts val="15"/>
              </a:spcBef>
            </a:pPr>
            <a:endParaRPr sz="2400" dirty="0">
              <a:latin typeface="Arial"/>
              <a:cs typeface="Arial"/>
            </a:endParaRPr>
          </a:p>
          <a:p>
            <a:pPr algn="just"/>
            <a:r>
              <a:rPr sz="2400" spc="-50"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evidente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cuando</a:t>
            </a:r>
            <a:r>
              <a:rPr lang="es-ES" sz="2400" spc="15" dirty="0" smtClean="0">
                <a:solidFill>
                  <a:srgbClr val="171514"/>
                </a:solidFill>
                <a:latin typeface="Microsoft Sans Serif"/>
                <a:cs typeface="Microsoft Sans Serif"/>
              </a:rPr>
              <a:t> </a:t>
            </a:r>
            <a:r>
              <a:rPr sz="2400" i="1" spc="15" dirty="0" smtClean="0">
                <a:solidFill>
                  <a:srgbClr val="171514"/>
                </a:solidFill>
                <a:latin typeface="Arial"/>
                <a:cs typeface="Arial"/>
              </a:rPr>
              <a:t>D</a:t>
            </a:r>
            <a:r>
              <a:rPr lang="es-ES" sz="2400" i="1" spc="15" dirty="0" smtClean="0">
                <a:solidFill>
                  <a:srgbClr val="171514"/>
                </a:solidFill>
                <a:latin typeface="Arial"/>
                <a:cs typeface="Arial"/>
              </a:rPr>
              <a:t> </a:t>
            </a:r>
            <a:r>
              <a:rPr sz="2400" spc="15" dirty="0" err="1" smtClean="0">
                <a:solidFill>
                  <a:srgbClr val="171514"/>
                </a:solidFill>
                <a:latin typeface="Microsoft Sans Serif"/>
                <a:cs typeface="Microsoft Sans Serif"/>
              </a:rPr>
              <a:t>es</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grande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comparación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a:t>
            </a:r>
            <a:r>
              <a:rPr sz="2400" i="1" spc="15" dirty="0">
                <a:solidFill>
                  <a:srgbClr val="171514"/>
                </a:solidFill>
                <a:latin typeface="Arial"/>
                <a:cs typeface="Arial"/>
              </a:rPr>
              <a:t>a</a:t>
            </a:r>
            <a:r>
              <a:rPr sz="2400" spc="15" dirty="0">
                <a:solidFill>
                  <a:srgbClr val="171514"/>
                </a:solidFill>
                <a:latin typeface="Microsoft Sans Serif"/>
                <a:cs typeface="Microsoft Sans Serif"/>
              </a:rPr>
              <a:t>y</a:t>
            </a:r>
            <a:r>
              <a:rPr sz="2400" i="1" spc="15" dirty="0">
                <a:solidFill>
                  <a:srgbClr val="171514"/>
                </a:solidFill>
                <a:latin typeface="Arial"/>
                <a:cs typeface="Arial"/>
              </a:rPr>
              <a:t>b</a:t>
            </a:r>
            <a:r>
              <a:rPr sz="2400" spc="15" dirty="0">
                <a:solidFill>
                  <a:srgbClr val="171514"/>
                </a:solidFill>
                <a:latin typeface="Microsoft Sans Serif"/>
                <a:cs typeface="Microsoft Sans Serif"/>
              </a:rPr>
              <a:t>entonces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mutua</a:t>
            </a:r>
            <a:r>
              <a:rPr lang="es-ES" sz="2400" spc="25" dirty="0" smtClean="0">
                <a:solidFill>
                  <a:srgbClr val="171514"/>
                </a:solidFill>
                <a:latin typeface="Microsoft Sans Serif"/>
                <a:cs typeface="Microsoft Sans Serif"/>
              </a:rPr>
              <a:t> </a:t>
            </a:r>
            <a:r>
              <a:rPr sz="2400" i="1" spc="25" dirty="0" smtClean="0">
                <a:solidFill>
                  <a:srgbClr val="171514"/>
                </a:solidFill>
                <a:latin typeface="Arial"/>
                <a:cs typeface="Arial"/>
              </a:rPr>
              <a:t>R</a:t>
            </a:r>
            <a:r>
              <a:rPr lang="es-ES" sz="2400" i="1" spc="25" dirty="0" smtClean="0">
                <a:solidFill>
                  <a:srgbClr val="171514"/>
                </a:solidFill>
                <a:latin typeface="Arial"/>
                <a:cs typeface="Arial"/>
              </a:rPr>
              <a:t>m </a:t>
            </a:r>
            <a:r>
              <a:rPr sz="2400" spc="-5" dirty="0" err="1" smtClean="0">
                <a:solidFill>
                  <a:srgbClr val="171514"/>
                </a:solidFill>
                <a:latin typeface="Microsoft Sans Serif"/>
                <a:cs typeface="Microsoft Sans Serif"/>
              </a:rPr>
              <a:t>es</a:t>
            </a:r>
            <a:r>
              <a:rPr sz="2400" spc="-1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insignificantemente</a:t>
            </a:r>
            <a:r>
              <a:rPr sz="2400" spc="-15" dirty="0">
                <a:solidFill>
                  <a:srgbClr val="171514"/>
                </a:solidFill>
                <a:latin typeface="Microsoft Sans Serif"/>
                <a:cs typeface="Microsoft Sans Serif"/>
              </a:rPr>
              <a:t> </a:t>
            </a:r>
            <a:r>
              <a:rPr sz="2400" spc="15" dirty="0">
                <a:solidFill>
                  <a:srgbClr val="171514"/>
                </a:solidFill>
                <a:latin typeface="Microsoft Sans Serif"/>
                <a:cs typeface="Microsoft Sans Serif"/>
              </a:rPr>
              <a:t>pequeño</a:t>
            </a:r>
            <a:r>
              <a:rPr sz="2400" spc="15" dirty="0">
                <a:solidFill>
                  <a:srgbClr val="171514"/>
                </a:solidFill>
                <a:latin typeface="Microsoft Sans Serif"/>
                <a:cs typeface="Microsoft Sans Serif"/>
              </a:rPr>
              <a:t>.</a:t>
            </a:r>
            <a:endParaRPr sz="2400" dirty="0">
              <a:latin typeface="Microsoft Sans Serif"/>
              <a:cs typeface="Microsoft Sans Serif"/>
            </a:endParaRPr>
          </a:p>
          <a:p>
            <a:pPr marR="78740" algn="just">
              <a:spcBef>
                <a:spcPts val="70"/>
              </a:spcBef>
            </a:pPr>
            <a:r>
              <a:rPr sz="2400" spc="-3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potencial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cuba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transformador</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T</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cuerpos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metálicos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conectados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misma</a:t>
            </a:r>
            <a:r>
              <a:rPr sz="2400"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aumentará</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hasta</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valor</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dado</a:t>
            </a:r>
            <a:r>
              <a:rPr sz="2400" spc="5" dirty="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por</a:t>
            </a:r>
            <a:r>
              <a:rPr lang="es-ES" sz="2400" spc="5" dirty="0" smtClean="0">
                <a:solidFill>
                  <a:srgbClr val="171514"/>
                </a:solidFill>
                <a:latin typeface="Microsoft Sans Serif"/>
                <a:cs typeface="Microsoft Sans Serif"/>
              </a:rPr>
              <a:t> </a:t>
            </a:r>
            <a:r>
              <a:rPr sz="2400" i="1" spc="5" dirty="0" smtClean="0">
                <a:solidFill>
                  <a:srgbClr val="171514"/>
                </a:solidFill>
                <a:latin typeface="Arial"/>
                <a:cs typeface="Arial"/>
              </a:rPr>
              <a:t>I</a:t>
            </a:r>
            <a:r>
              <a:rPr sz="2400" spc="5" dirty="0" smtClean="0">
                <a:solidFill>
                  <a:srgbClr val="171514"/>
                </a:solidFill>
                <a:latin typeface="Microsoft Sans Serif"/>
                <a:cs typeface="Microsoft Sans Serif"/>
              </a:rPr>
              <a:t>(</a:t>
            </a:r>
            <a:r>
              <a:rPr sz="2400" i="1" spc="5" dirty="0" smtClean="0">
                <a:solidFill>
                  <a:srgbClr val="171514"/>
                </a:solidFill>
                <a:latin typeface="Arial"/>
                <a:cs typeface="Arial"/>
              </a:rPr>
              <a:t>R</a:t>
            </a:r>
            <a:r>
              <a:rPr sz="2400" spc="5" dirty="0" smtClean="0">
                <a:solidFill>
                  <a:srgbClr val="171514"/>
                </a:solidFill>
                <a:latin typeface="Microsoft Sans Serif"/>
                <a:cs typeface="Microsoft Sans Serif"/>
              </a:rPr>
              <a:t>1+</a:t>
            </a:r>
            <a:r>
              <a:rPr sz="2400" i="1" spc="5" dirty="0" smtClean="0">
                <a:solidFill>
                  <a:srgbClr val="171514"/>
                </a:solidFill>
                <a:latin typeface="Arial"/>
                <a:cs typeface="Arial"/>
              </a:rPr>
              <a:t>R</a:t>
            </a:r>
            <a:r>
              <a:rPr lang="es-ES" sz="2400" i="1" spc="5" dirty="0" smtClean="0">
                <a:solidFill>
                  <a:srgbClr val="171514"/>
                </a:solidFill>
                <a:latin typeface="Arial"/>
                <a:cs typeface="Arial"/>
              </a:rPr>
              <a:t>m</a:t>
            </a:r>
            <a:r>
              <a:rPr sz="2400" spc="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mientras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potencial</a:t>
            </a:r>
            <a:r>
              <a:rPr sz="2400" spc="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del</a:t>
            </a:r>
            <a:r>
              <a:rPr lang="es-ES" sz="2400" spc="25" dirty="0" smtClean="0">
                <a:solidFill>
                  <a:srgbClr val="171514"/>
                </a:solidFill>
                <a:latin typeface="Microsoft Sans Serif"/>
                <a:cs typeface="Microsoft Sans Serif"/>
              </a:rPr>
              <a:t> </a:t>
            </a:r>
            <a:r>
              <a:rPr sz="2400" spc="50" dirty="0" err="1" smtClean="0">
                <a:solidFill>
                  <a:srgbClr val="171514"/>
                </a:solidFill>
                <a:latin typeface="Microsoft Sans Serif"/>
                <a:cs typeface="Microsoft Sans Serif"/>
              </a:rPr>
              <a:t>punto</a:t>
            </a:r>
            <a:r>
              <a:rPr sz="2400" spc="-10" dirty="0" smtClean="0">
                <a:solidFill>
                  <a:srgbClr val="171514"/>
                </a:solidFill>
                <a:latin typeface="Microsoft Sans Serif"/>
                <a:cs typeface="Microsoft Sans Serif"/>
              </a:rPr>
              <a:t> </a:t>
            </a:r>
            <a:r>
              <a:rPr sz="2400" spc="45" dirty="0">
                <a:solidFill>
                  <a:srgbClr val="171514"/>
                </a:solidFill>
                <a:latin typeface="Microsoft Sans Serif"/>
                <a:cs typeface="Microsoft Sans Serif"/>
              </a:rPr>
              <a:t>neutro</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subirá</a:t>
            </a:r>
            <a:r>
              <a:rPr sz="2400" spc="-5"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a</a:t>
            </a:r>
            <a:r>
              <a:rPr lang="es-ES" sz="2400" spc="30" dirty="0" smtClean="0">
                <a:solidFill>
                  <a:srgbClr val="171514"/>
                </a:solidFill>
                <a:latin typeface="Microsoft Sans Serif"/>
                <a:cs typeface="Microsoft Sans Serif"/>
              </a:rPr>
              <a:t> </a:t>
            </a:r>
            <a:r>
              <a:rPr lang="es-ES" sz="2400" i="1" spc="30" dirty="0" err="1" smtClean="0">
                <a:solidFill>
                  <a:srgbClr val="171514"/>
                </a:solidFill>
                <a:latin typeface="Arial"/>
                <a:cs typeface="Arial"/>
              </a:rPr>
              <a:t>IRm</a:t>
            </a:r>
            <a:r>
              <a:rPr sz="2400" spc="30" dirty="0" smtClean="0">
                <a:solidFill>
                  <a:srgbClr val="171514"/>
                </a:solidFill>
                <a:latin typeface="Microsoft Sans Serif"/>
                <a:cs typeface="Microsoft Sans Serif"/>
              </a:rPr>
              <a:t>.</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caso,</a:t>
            </a:r>
            <a:r>
              <a:rPr sz="2400" spc="-5" dirty="0">
                <a:solidFill>
                  <a:srgbClr val="171514"/>
                </a:solidFill>
                <a:latin typeface="Microsoft Sans Serif"/>
                <a:cs typeface="Microsoft Sans Serif"/>
              </a:rPr>
              <a:t> </a:t>
            </a:r>
            <a:r>
              <a:rPr sz="2400" spc="50"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tanto,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necesario</a:t>
            </a:r>
            <a:endParaRPr sz="2400" dirty="0">
              <a:latin typeface="Microsoft Sans Serif"/>
              <a:cs typeface="Microsoft Sans Serif"/>
            </a:endParaRPr>
          </a:p>
          <a:p>
            <a:pPr algn="just">
              <a:spcBef>
                <a:spcPts val="10"/>
              </a:spcBef>
            </a:pPr>
            <a:endParaRPr sz="2400" dirty="0">
              <a:latin typeface="Microsoft Sans Serif"/>
              <a:cs typeface="Microsoft Sans Serif"/>
            </a:endParaRPr>
          </a:p>
          <a:p>
            <a:pPr marL="457200" marR="595630" indent="-457200" algn="just">
              <a:buFont typeface="+mj-lt"/>
              <a:buAutoNum type="alphaLcParenR"/>
              <a:tabLst>
                <a:tab pos="372745" algn="l"/>
              </a:tabLst>
            </a:pPr>
            <a:r>
              <a:rPr sz="2400" b="1" spc="15" dirty="0">
                <a:solidFill>
                  <a:srgbClr val="171514"/>
                </a:solidFill>
                <a:latin typeface="Microsoft Sans Serif"/>
                <a:cs typeface="Microsoft Sans Serif"/>
              </a:rPr>
              <a:t>aislar el </a:t>
            </a:r>
            <a:r>
              <a:rPr sz="2400" b="1" spc="35" dirty="0">
                <a:solidFill>
                  <a:srgbClr val="171514"/>
                </a:solidFill>
                <a:latin typeface="Microsoft Sans Serif"/>
                <a:cs typeface="Microsoft Sans Serif"/>
              </a:rPr>
              <a:t>conductor </a:t>
            </a:r>
            <a:r>
              <a:rPr sz="2400" b="1" spc="45" dirty="0">
                <a:solidFill>
                  <a:srgbClr val="171514"/>
                </a:solidFill>
                <a:latin typeface="Microsoft Sans Serif"/>
                <a:cs typeface="Microsoft Sans Serif"/>
              </a:rPr>
              <a:t>neutro </a:t>
            </a:r>
            <a:r>
              <a:rPr sz="2400" b="1" spc="25" dirty="0">
                <a:solidFill>
                  <a:srgbClr val="171514"/>
                </a:solidFill>
                <a:latin typeface="Microsoft Sans Serif"/>
                <a:cs typeface="Microsoft Sans Serif"/>
              </a:rPr>
              <a:t>de todas </a:t>
            </a:r>
            <a:r>
              <a:rPr sz="2400" b="1" dirty="0">
                <a:solidFill>
                  <a:srgbClr val="171514"/>
                </a:solidFill>
                <a:latin typeface="Microsoft Sans Serif"/>
                <a:cs typeface="Microsoft Sans Serif"/>
              </a:rPr>
              <a:t>las </a:t>
            </a:r>
            <a:r>
              <a:rPr sz="2400" b="1" spc="25" dirty="0">
                <a:solidFill>
                  <a:srgbClr val="171514"/>
                </a:solidFill>
                <a:latin typeface="Microsoft Sans Serif"/>
                <a:cs typeface="Microsoft Sans Serif"/>
              </a:rPr>
              <a:t>partes </a:t>
            </a:r>
            <a:r>
              <a:rPr sz="2400" b="1" spc="15" dirty="0">
                <a:solidFill>
                  <a:srgbClr val="171514"/>
                </a:solidFill>
                <a:latin typeface="Microsoft Sans Serif"/>
                <a:cs typeface="Microsoft Sans Serif"/>
              </a:rPr>
              <a:t>metálicas </a:t>
            </a:r>
            <a:r>
              <a:rPr sz="2400" b="1" spc="25" dirty="0">
                <a:solidFill>
                  <a:srgbClr val="171514"/>
                </a:solidFill>
                <a:latin typeface="Microsoft Sans Serif"/>
                <a:cs typeface="Microsoft Sans Serif"/>
              </a:rPr>
              <a:t>de </a:t>
            </a:r>
            <a:r>
              <a:rPr sz="2400" b="1" spc="50" dirty="0">
                <a:solidFill>
                  <a:srgbClr val="171514"/>
                </a:solidFill>
                <a:latin typeface="Microsoft Sans Serif"/>
                <a:cs typeface="Microsoft Sans Serif"/>
              </a:rPr>
              <a:t>modo</a:t>
            </a:r>
            <a:r>
              <a:rPr sz="2400" b="1" spc="50"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 </a:t>
            </a:r>
            <a:r>
              <a:rPr sz="2400" b="1" spc="15" dirty="0" smtClean="0">
                <a:solidFill>
                  <a:srgbClr val="171514"/>
                </a:solidFill>
                <a:latin typeface="Microsoft Sans Serif"/>
                <a:cs typeface="Microsoft Sans Serif"/>
              </a:rPr>
              <a:t>el</a:t>
            </a:r>
            <a:r>
              <a:rPr lang="es-ES" sz="2400" b="1" spc="15"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aislamiento</a:t>
            </a:r>
            <a:r>
              <a:rPr sz="2400" b="1" spc="-5" dirty="0" smtClean="0">
                <a:solidFill>
                  <a:srgbClr val="171514"/>
                </a:solidFill>
                <a:latin typeface="Microsoft Sans Serif"/>
                <a:cs typeface="Microsoft Sans Serif"/>
              </a:rPr>
              <a:t> </a:t>
            </a:r>
            <a:r>
              <a:rPr sz="2400" b="1" spc="15" dirty="0">
                <a:solidFill>
                  <a:srgbClr val="171514"/>
                </a:solidFill>
                <a:latin typeface="Microsoft Sans Serif"/>
                <a:cs typeface="Microsoft Sans Serif"/>
              </a:rPr>
              <a:t>resista</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tensión</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máxima</a:t>
            </a:r>
            <a:r>
              <a:rPr sz="2400" b="1" dirty="0">
                <a:solidFill>
                  <a:srgbClr val="171514"/>
                </a:solidFill>
                <a:latin typeface="Microsoft Sans Serif"/>
                <a:cs typeface="Microsoft Sans Serif"/>
              </a:rPr>
              <a:t> a </a:t>
            </a:r>
            <a:r>
              <a:rPr sz="2400" b="1" spc="10" dirty="0">
                <a:solidFill>
                  <a:srgbClr val="171514"/>
                </a:solidFill>
                <a:latin typeface="Microsoft Sans Serif"/>
                <a:cs typeface="Microsoft Sans Serif"/>
              </a:rPr>
              <a:t>la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puede</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subir</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35" dirty="0" smtClean="0">
                <a:solidFill>
                  <a:srgbClr val="171514"/>
                </a:solidFill>
                <a:latin typeface="Microsoft Sans Serif"/>
                <a:cs typeface="Microsoft Sans Serif"/>
              </a:rPr>
              <a:t>conductor</a:t>
            </a:r>
            <a:r>
              <a:rPr lang="es-ES" sz="2400" b="1" spc="35" dirty="0" smtClean="0">
                <a:solidFill>
                  <a:srgbClr val="171514"/>
                </a:solidFill>
                <a:latin typeface="Microsoft Sans Serif"/>
                <a:cs typeface="Microsoft Sans Serif"/>
              </a:rPr>
              <a:t> </a:t>
            </a:r>
            <a:r>
              <a:rPr sz="2400" b="1" spc="30" dirty="0" smtClean="0">
                <a:solidFill>
                  <a:srgbClr val="171514"/>
                </a:solidFill>
                <a:latin typeface="Microsoft Sans Serif"/>
                <a:cs typeface="Microsoft Sans Serif"/>
              </a:rPr>
              <a:t>(</a:t>
            </a:r>
            <a:r>
              <a:rPr sz="2400" b="1" spc="30" dirty="0">
                <a:solidFill>
                  <a:srgbClr val="171514"/>
                </a:solidFill>
                <a:latin typeface="Microsoft Sans Serif"/>
                <a:cs typeface="Microsoft Sans Serif"/>
              </a:rPr>
              <a:t>determinada </a:t>
            </a:r>
            <a:r>
              <a:rPr sz="2400" b="1" spc="50" dirty="0">
                <a:solidFill>
                  <a:srgbClr val="171514"/>
                </a:solidFill>
                <a:latin typeface="Microsoft Sans Serif"/>
                <a:cs typeface="Microsoft Sans Serif"/>
              </a:rPr>
              <a:t>por </a:t>
            </a:r>
            <a:r>
              <a:rPr sz="2400" b="1" spc="10" dirty="0">
                <a:solidFill>
                  <a:srgbClr val="171514"/>
                </a:solidFill>
                <a:latin typeface="Microsoft Sans Serif"/>
                <a:cs typeface="Microsoft Sans Serif"/>
              </a:rPr>
              <a:t>la </a:t>
            </a:r>
            <a:r>
              <a:rPr sz="2400" b="1" spc="45" dirty="0">
                <a:solidFill>
                  <a:srgbClr val="171514"/>
                </a:solidFill>
                <a:latin typeface="Microsoft Sans Serif"/>
                <a:cs typeface="Microsoft Sans Serif"/>
              </a:rPr>
              <a:t>magnitud </a:t>
            </a:r>
            <a:r>
              <a:rPr sz="2400" b="1" spc="25" dirty="0">
                <a:solidFill>
                  <a:srgbClr val="171514"/>
                </a:solidFill>
                <a:latin typeface="Microsoft Sans Serif"/>
                <a:cs typeface="Microsoft Sans Serif"/>
              </a:rPr>
              <a:t>de </a:t>
            </a:r>
            <a:r>
              <a:rPr sz="2400" b="1" spc="10" dirty="0">
                <a:solidFill>
                  <a:srgbClr val="171514"/>
                </a:solidFill>
                <a:latin typeface="Microsoft Sans Serif"/>
                <a:cs typeface="Microsoft Sans Serif"/>
              </a:rPr>
              <a:t>la </a:t>
            </a:r>
            <a:r>
              <a:rPr sz="2400" b="1" spc="30" dirty="0">
                <a:solidFill>
                  <a:srgbClr val="171514"/>
                </a:solidFill>
                <a:latin typeface="Microsoft Sans Serif"/>
                <a:cs typeface="Microsoft Sans Serif"/>
              </a:rPr>
              <a:t>corriente </a:t>
            </a:r>
            <a:r>
              <a:rPr sz="2400" b="1" spc="25" dirty="0">
                <a:solidFill>
                  <a:srgbClr val="171514"/>
                </a:solidFill>
                <a:latin typeface="Microsoft Sans Serif"/>
                <a:cs typeface="Microsoft Sans Serif"/>
              </a:rPr>
              <a:t>de </a:t>
            </a:r>
            <a:r>
              <a:rPr sz="2400" b="1" spc="30" dirty="0">
                <a:solidFill>
                  <a:srgbClr val="171514"/>
                </a:solidFill>
                <a:latin typeface="Microsoft Sans Serif"/>
                <a:cs typeface="Microsoft Sans Serif"/>
              </a:rPr>
              <a:t>cortocircuito</a:t>
            </a:r>
            <a:r>
              <a:rPr sz="2400" b="1" spc="30"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 </a:t>
            </a:r>
            <a:r>
              <a:rPr sz="2400" b="1" spc="10" dirty="0">
                <a:solidFill>
                  <a:srgbClr val="171514"/>
                </a:solidFill>
                <a:latin typeface="Microsoft Sans Serif"/>
                <a:cs typeface="Microsoft Sans Serif"/>
              </a:rPr>
              <a:t>la </a:t>
            </a:r>
            <a:r>
              <a:rPr sz="2400" b="1" spc="25" dirty="0">
                <a:solidFill>
                  <a:srgbClr val="171514"/>
                </a:solidFill>
                <a:latin typeface="Microsoft Sans Serif"/>
                <a:cs typeface="Microsoft Sans Serif"/>
              </a:rPr>
              <a:t>de </a:t>
            </a:r>
            <a:r>
              <a:rPr sz="2400" b="1" spc="10" dirty="0" smtClean="0">
                <a:solidFill>
                  <a:srgbClr val="171514"/>
                </a:solidFill>
                <a:latin typeface="Microsoft Sans Serif"/>
                <a:cs typeface="Microsoft Sans Serif"/>
              </a:rPr>
              <a:t>la</a:t>
            </a:r>
            <a:r>
              <a:rPr lang="es-ES" sz="2400" b="1" spc="10"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resistencia</a:t>
            </a:r>
            <a:r>
              <a:rPr sz="2400" b="1" spc="-10" dirty="0" smtClean="0">
                <a:solidFill>
                  <a:srgbClr val="171514"/>
                </a:solidFill>
                <a:latin typeface="Microsoft Sans Serif"/>
                <a:cs typeface="Microsoft Sans Serif"/>
              </a:rPr>
              <a:t> </a:t>
            </a:r>
            <a:r>
              <a:rPr sz="2400" b="1" dirty="0">
                <a:solidFill>
                  <a:srgbClr val="171514"/>
                </a:solidFill>
                <a:latin typeface="Microsoft Sans Serif"/>
                <a:cs typeface="Microsoft Sans Serif"/>
              </a:rPr>
              <a:t>a</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tierra</a:t>
            </a:r>
            <a:r>
              <a:rPr sz="2400" b="1" spc="20" dirty="0">
                <a:solidFill>
                  <a:srgbClr val="171514"/>
                </a:solidFill>
                <a:latin typeface="Microsoft Sans Serif"/>
                <a:cs typeface="Microsoft Sans Serif"/>
              </a:rPr>
              <a:t>),</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o</a:t>
            </a:r>
            <a:endParaRPr sz="2400" b="1" dirty="0">
              <a:latin typeface="Microsoft Sans Serif"/>
              <a:cs typeface="Microsoft Sans Serif"/>
            </a:endParaRPr>
          </a:p>
          <a:p>
            <a:pPr marL="457200" marR="243840" indent="-457200" algn="just">
              <a:spcBef>
                <a:spcPts val="80"/>
              </a:spcBef>
              <a:buFont typeface="+mj-lt"/>
              <a:buAutoNum type="alphaLcParenR"/>
              <a:tabLst>
                <a:tab pos="353695" algn="l"/>
              </a:tabLst>
            </a:pPr>
            <a:r>
              <a:rPr sz="2400" b="1" spc="15" dirty="0">
                <a:solidFill>
                  <a:srgbClr val="171514"/>
                </a:solidFill>
                <a:latin typeface="Microsoft Sans Serif"/>
                <a:cs typeface="Microsoft Sans Serif"/>
              </a:rPr>
              <a:t>asegurarse</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no</a:t>
            </a:r>
            <a:r>
              <a:rPr sz="2400" b="1" spc="5" dirty="0">
                <a:solidFill>
                  <a:srgbClr val="171514"/>
                </a:solidFill>
                <a:latin typeface="Microsoft Sans Serif"/>
                <a:cs typeface="Microsoft Sans Serif"/>
              </a:rPr>
              <a:t> </a:t>
            </a:r>
            <a:r>
              <a:rPr sz="2400" b="1" spc="-5" dirty="0">
                <a:solidFill>
                  <a:srgbClr val="171514"/>
                </a:solidFill>
                <a:latin typeface="Microsoft Sans Serif"/>
                <a:cs typeface="Microsoft Sans Serif"/>
              </a:rPr>
              <a:t>sea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posible</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tocar</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conductor</a:t>
            </a:r>
            <a:r>
              <a:rPr sz="2400" b="1" spc="5"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neutro</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 </a:t>
            </a:r>
            <a:r>
              <a:rPr sz="2400" b="1" spc="25" dirty="0">
                <a:solidFill>
                  <a:srgbClr val="171514"/>
                </a:solidFill>
                <a:latin typeface="Microsoft Sans Serif"/>
                <a:cs typeface="Microsoft Sans Serif"/>
              </a:rPr>
              <a:t>cualquier</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parte</a:t>
            </a:r>
            <a:r>
              <a:rPr sz="2400" b="1" dirty="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metálica</a:t>
            </a:r>
            <a:r>
              <a:rPr lang="es-ES" sz="2400" b="1" spc="20" dirty="0" smtClean="0">
                <a:solidFill>
                  <a:srgbClr val="171514"/>
                </a:solidFill>
                <a:latin typeface="Microsoft Sans Serif"/>
                <a:cs typeface="Microsoft Sans Serif"/>
              </a:rPr>
              <a:t> </a:t>
            </a:r>
            <a:r>
              <a:rPr sz="2400" b="1" spc="10" dirty="0" smtClean="0">
                <a:solidFill>
                  <a:srgbClr val="171514"/>
                </a:solidFill>
                <a:latin typeface="Microsoft Sans Serif"/>
                <a:cs typeface="Microsoft Sans Serif"/>
              </a:rPr>
              <a:t>al</a:t>
            </a:r>
            <a:r>
              <a:rPr sz="2400" b="1" spc="-10" dirty="0" smtClean="0">
                <a:solidFill>
                  <a:srgbClr val="171514"/>
                </a:solidFill>
                <a:latin typeface="Microsoft Sans Serif"/>
                <a:cs typeface="Microsoft Sans Serif"/>
              </a:rPr>
              <a:t> </a:t>
            </a:r>
            <a:r>
              <a:rPr sz="2400" b="1" spc="35" dirty="0">
                <a:solidFill>
                  <a:srgbClr val="171514"/>
                </a:solidFill>
                <a:latin typeface="Microsoft Sans Serif"/>
                <a:cs typeface="Microsoft Sans Serif"/>
              </a:rPr>
              <a:t>mismo</a:t>
            </a:r>
            <a:r>
              <a:rPr sz="2400" b="1" spc="-5" dirty="0">
                <a:solidFill>
                  <a:srgbClr val="171514"/>
                </a:solidFill>
                <a:latin typeface="Microsoft Sans Serif"/>
                <a:cs typeface="Microsoft Sans Serif"/>
              </a:rPr>
              <a:t> </a:t>
            </a:r>
            <a:r>
              <a:rPr sz="2400" b="1" spc="30" dirty="0" err="1">
                <a:solidFill>
                  <a:srgbClr val="171514"/>
                </a:solidFill>
                <a:latin typeface="Microsoft Sans Serif"/>
                <a:cs typeface="Microsoft Sans Serif"/>
              </a:rPr>
              <a:t>tiempo</a:t>
            </a:r>
            <a:r>
              <a:rPr sz="2400" b="1" spc="30" dirty="0" smtClean="0">
                <a:solidFill>
                  <a:srgbClr val="171514"/>
                </a:solidFill>
                <a:latin typeface="Microsoft Sans Serif"/>
                <a:cs typeface="Microsoft Sans Serif"/>
              </a:rPr>
              <a:t>.</a:t>
            </a:r>
            <a:endParaRPr sz="2400" b="1" dirty="0">
              <a:latin typeface="Microsoft Sans Serif"/>
              <a:cs typeface="Microsoft Sans Serif"/>
            </a:endParaRPr>
          </a:p>
        </p:txBody>
      </p:sp>
      <p:pic>
        <p:nvPicPr>
          <p:cNvPr id="6" name="Imagen 5"/>
          <p:cNvPicPr>
            <a:picLocks noChangeAspect="1"/>
          </p:cNvPicPr>
          <p:nvPr/>
        </p:nvPicPr>
        <p:blipFill>
          <a:blip r:embed="rId2"/>
          <a:stretch>
            <a:fillRect/>
          </a:stretch>
        </p:blipFill>
        <p:spPr>
          <a:xfrm>
            <a:off x="6042025" y="1094575"/>
            <a:ext cx="2819400" cy="1366050"/>
          </a:xfrm>
          <a:prstGeom prst="rect">
            <a:avLst/>
          </a:prstGeom>
        </p:spPr>
      </p:pic>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39431" y="1532725"/>
            <a:ext cx="83820" cy="3175"/>
          </a:xfrm>
          <a:custGeom>
            <a:avLst/>
            <a:gdLst/>
            <a:ahLst/>
            <a:cxnLst/>
            <a:rect l="l" t="t" r="r" b="b"/>
            <a:pathLst>
              <a:path w="83819" h="3175">
                <a:moveTo>
                  <a:pt x="83731" y="0"/>
                </a:moveTo>
                <a:lnTo>
                  <a:pt x="0" y="0"/>
                </a:lnTo>
                <a:lnTo>
                  <a:pt x="0" y="3175"/>
                </a:lnTo>
                <a:lnTo>
                  <a:pt x="83731" y="3175"/>
                </a:lnTo>
                <a:lnTo>
                  <a:pt x="83731" y="0"/>
                </a:lnTo>
                <a:close/>
              </a:path>
            </a:pathLst>
          </a:custGeom>
          <a:solidFill>
            <a:srgbClr val="000000"/>
          </a:solidFill>
        </p:spPr>
        <p:txBody>
          <a:bodyPr wrap="square" lIns="0" tIns="0" rIns="0" bIns="0" rtlCol="0"/>
          <a:lstStyle/>
          <a:p>
            <a:endParaRPr/>
          </a:p>
        </p:txBody>
      </p:sp>
      <p:sp>
        <p:nvSpPr>
          <p:cNvPr id="5" name="object 5"/>
          <p:cNvSpPr txBox="1"/>
          <p:nvPr/>
        </p:nvSpPr>
        <p:spPr>
          <a:xfrm>
            <a:off x="338531" y="250825"/>
            <a:ext cx="14401799" cy="6697987"/>
          </a:xfrm>
          <a:prstGeom prst="rect">
            <a:avLst/>
          </a:prstGeom>
        </p:spPr>
        <p:txBody>
          <a:bodyPr vert="horz" wrap="square" lIns="0" tIns="11430" rIns="0" bIns="0" rtlCol="0">
            <a:spAutoFit/>
          </a:bodyPr>
          <a:lstStyle/>
          <a:p>
            <a:pPr marR="145415" algn="just"/>
            <a:r>
              <a:rPr sz="2400" spc="20" dirty="0" err="1" smtClean="0">
                <a:solidFill>
                  <a:srgbClr val="171514"/>
                </a:solidFill>
                <a:latin typeface="Microsoft Sans Serif"/>
                <a:cs typeface="Microsoft Sans Serif"/>
              </a:rPr>
              <a:t>También</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señalarse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aquí</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flujo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grandes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corrientes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puntos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err="1">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a:t>
            </a:r>
            <a:r>
              <a:rPr lang="es-ES" sz="2400" spc="25" dirty="0" smtClean="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un</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área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limitada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conducir</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tensiones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paso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peligrosas</a:t>
            </a:r>
            <a:r>
              <a:rPr sz="2400" spc="15" dirty="0">
                <a:solidFill>
                  <a:srgbClr val="171514"/>
                </a:solidFill>
                <a:latin typeface="Microsoft Sans Serif"/>
                <a:cs typeface="Microsoft Sans Serif"/>
              </a:rPr>
              <a:t>.</a:t>
            </a:r>
            <a:endParaRPr sz="2400" dirty="0">
              <a:latin typeface="Microsoft Sans Serif"/>
              <a:cs typeface="Microsoft Sans Serif"/>
            </a:endParaRPr>
          </a:p>
          <a:p>
            <a:pPr marR="45085" algn="just">
              <a:spcBef>
                <a:spcPts val="90"/>
              </a:spcBef>
            </a:pPr>
            <a:r>
              <a:rPr sz="2400" dirty="0">
                <a:solidFill>
                  <a:srgbClr val="171514"/>
                </a:solidFill>
                <a:latin typeface="Microsoft Sans Serif"/>
                <a:cs typeface="Microsoft Sans Serif"/>
              </a:rPr>
              <a:t>Con </a:t>
            </a:r>
            <a:r>
              <a:rPr sz="2400" spc="40" dirty="0">
                <a:solidFill>
                  <a:srgbClr val="171514"/>
                </a:solidFill>
                <a:latin typeface="Microsoft Sans Serif"/>
                <a:cs typeface="Microsoft Sans Serif"/>
              </a:rPr>
              <a:t>un punto </a:t>
            </a:r>
            <a:r>
              <a:rPr sz="2400" spc="20" dirty="0">
                <a:solidFill>
                  <a:srgbClr val="171514"/>
                </a:solidFill>
                <a:latin typeface="Microsoft Sans Serif"/>
                <a:cs typeface="Microsoft Sans Serif"/>
              </a:rPr>
              <a:t>de </a:t>
            </a:r>
            <a:r>
              <a:rPr sz="2400" spc="30" dirty="0">
                <a:solidFill>
                  <a:srgbClr val="171514"/>
                </a:solidFill>
                <a:latin typeface="Microsoft Sans Serif"/>
                <a:cs typeface="Microsoft Sans Serif"/>
              </a:rPr>
              <a:t>tierra </a:t>
            </a:r>
            <a:r>
              <a:rPr sz="2400" spc="35" dirty="0">
                <a:solidFill>
                  <a:srgbClr val="171514"/>
                </a:solidFill>
                <a:latin typeface="Microsoft Sans Serif"/>
                <a:cs typeface="Microsoft Sans Serif"/>
              </a:rPr>
              <a:t>común tanto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 neutra como</a:t>
            </a:r>
            <a:r>
              <a:rPr sz="2400" spc="3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de </a:t>
            </a:r>
            <a:r>
              <a:rPr sz="2400" spc="25" dirty="0" err="1" smtClean="0">
                <a:solidFill>
                  <a:srgbClr val="171514"/>
                </a:solidFill>
                <a:latin typeface="Microsoft Sans Serif"/>
                <a:cs typeface="Microsoft Sans Serif"/>
              </a:rPr>
              <a:t>protección</a:t>
            </a:r>
            <a:r>
              <a:rPr lang="es-ES" sz="2400" spc="2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a:t>
            </a:r>
            <a:r>
              <a:rPr sz="2400" spc="10" dirty="0">
                <a:solidFill>
                  <a:srgbClr val="171514"/>
                </a:solidFill>
                <a:latin typeface="Microsoft Sans Serif"/>
                <a:cs typeface="Microsoft Sans Serif"/>
              </a:rPr>
              <a:t>Figura </a:t>
            </a:r>
            <a:r>
              <a:rPr sz="2400" spc="-5" dirty="0">
                <a:solidFill>
                  <a:srgbClr val="171514"/>
                </a:solidFill>
                <a:latin typeface="Microsoft Sans Serif"/>
                <a:cs typeface="Microsoft Sans Serif"/>
              </a:rPr>
              <a:t>5.22c),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único </a:t>
            </a:r>
            <a:r>
              <a:rPr sz="2400" spc="30" dirty="0">
                <a:solidFill>
                  <a:srgbClr val="171514"/>
                </a:solidFill>
                <a:latin typeface="Microsoft Sans Serif"/>
                <a:cs typeface="Microsoft Sans Serif"/>
              </a:rPr>
              <a:t>peligro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el </a:t>
            </a:r>
            <a:r>
              <a:rPr sz="2400" spc="35" dirty="0">
                <a:solidFill>
                  <a:srgbClr val="171514"/>
                </a:solidFill>
                <a:latin typeface="Microsoft Sans Serif"/>
                <a:cs typeface="Microsoft Sans Serif"/>
              </a:rPr>
              <a:t>aumento </a:t>
            </a:r>
            <a:r>
              <a:rPr sz="2400" spc="20" dirty="0">
                <a:solidFill>
                  <a:srgbClr val="171514"/>
                </a:solidFill>
                <a:latin typeface="Microsoft Sans Serif"/>
                <a:cs typeface="Microsoft Sans Serif"/>
              </a:rPr>
              <a:t>del potencial de </a:t>
            </a:r>
            <a:r>
              <a:rPr sz="2400" dirty="0">
                <a:solidFill>
                  <a:srgbClr val="171514"/>
                </a:solidFill>
                <a:latin typeface="Microsoft Sans Serif"/>
                <a:cs typeface="Microsoft Sans Serif"/>
              </a:rPr>
              <a:t>las </a:t>
            </a:r>
            <a:r>
              <a:rPr sz="2400" spc="5" dirty="0">
                <a:solidFill>
                  <a:srgbClr val="171514"/>
                </a:solidFill>
                <a:latin typeface="Microsoft Sans Serif"/>
                <a:cs typeface="Microsoft Sans Serif"/>
              </a:rPr>
              <a:t>piezas </a:t>
            </a:r>
            <a:r>
              <a:rPr sz="2400" spc="15" dirty="0">
                <a:solidFill>
                  <a:srgbClr val="171514"/>
                </a:solidFill>
                <a:latin typeface="Microsoft Sans Serif"/>
                <a:cs typeface="Microsoft Sans Serif"/>
              </a:rPr>
              <a:t>metálicas </a:t>
            </a:r>
            <a:r>
              <a:rPr sz="2400" spc="25" dirty="0">
                <a:solidFill>
                  <a:srgbClr val="171514"/>
                </a:solidFill>
                <a:latin typeface="Microsoft Sans Serif"/>
                <a:cs typeface="Microsoft Sans Serif"/>
              </a:rPr>
              <a:t>cuando</a:t>
            </a:r>
            <a:r>
              <a:rPr sz="2400" spc="25" dirty="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25" dirty="0" smtClean="0">
                <a:solidFill>
                  <a:srgbClr val="171514"/>
                </a:solidFill>
                <a:latin typeface="Microsoft Sans Serif"/>
                <a:cs typeface="Microsoft Sans Serif"/>
              </a:rPr>
              <a:t>produce</a:t>
            </a:r>
            <a:r>
              <a:rPr lang="es-ES" sz="2400" spc="25" dirty="0" smtClean="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un </a:t>
            </a:r>
            <a:r>
              <a:rPr sz="2400" spc="25" dirty="0">
                <a:solidFill>
                  <a:srgbClr val="171514"/>
                </a:solidFill>
                <a:latin typeface="Microsoft Sans Serif"/>
                <a:cs typeface="Microsoft Sans Serif"/>
              </a:rPr>
              <a:t>cortocircuito. </a:t>
            </a:r>
            <a:r>
              <a:rPr sz="2400" spc="-10" dirty="0">
                <a:solidFill>
                  <a:srgbClr val="171514"/>
                </a:solidFill>
                <a:latin typeface="Microsoft Sans Serif"/>
                <a:cs typeface="Microsoft Sans Serif"/>
              </a:rPr>
              <a:t>Este </a:t>
            </a:r>
            <a:r>
              <a:rPr sz="2400" spc="30" dirty="0">
                <a:solidFill>
                  <a:srgbClr val="171514"/>
                </a:solidFill>
                <a:latin typeface="Microsoft Sans Serif"/>
                <a:cs typeface="Microsoft Sans Serif"/>
              </a:rPr>
              <a:t>peligro </a:t>
            </a:r>
            <a:r>
              <a:rPr sz="2400" spc="-5" dirty="0">
                <a:solidFill>
                  <a:srgbClr val="171514"/>
                </a:solidFill>
                <a:latin typeface="Microsoft Sans Serif"/>
                <a:cs typeface="Microsoft Sans Serif"/>
              </a:rPr>
              <a:t>se </a:t>
            </a:r>
            <a:r>
              <a:rPr sz="2400" spc="25" dirty="0">
                <a:solidFill>
                  <a:srgbClr val="171514"/>
                </a:solidFill>
                <a:latin typeface="Microsoft Sans Serif"/>
                <a:cs typeface="Microsoft Sans Serif"/>
              </a:rPr>
              <a:t>puede </a:t>
            </a:r>
            <a:r>
              <a:rPr sz="2400" spc="20" dirty="0">
                <a:solidFill>
                  <a:srgbClr val="171514"/>
                </a:solidFill>
                <a:latin typeface="Microsoft Sans Serif"/>
                <a:cs typeface="Microsoft Sans Serif"/>
              </a:rPr>
              <a:t>evitar con </a:t>
            </a:r>
            <a:r>
              <a:rPr sz="2400" spc="40" dirty="0">
                <a:solidFill>
                  <a:srgbClr val="171514"/>
                </a:solidFill>
                <a:latin typeface="Microsoft Sans Serif"/>
                <a:cs typeface="Microsoft Sans Serif"/>
              </a:rPr>
              <a:t>un </a:t>
            </a:r>
            <a:r>
              <a:rPr sz="2400" spc="15" dirty="0">
                <a:solidFill>
                  <a:srgbClr val="171514"/>
                </a:solidFill>
                <a:latin typeface="Microsoft Sans Serif"/>
                <a:cs typeface="Microsoft Sans Serif"/>
              </a:rPr>
              <a:t>sistema </a:t>
            </a:r>
            <a:r>
              <a:rPr sz="2400" spc="20" dirty="0">
                <a:solidFill>
                  <a:srgbClr val="171514"/>
                </a:solidFill>
                <a:latin typeface="Microsoft Sans Serif"/>
                <a:cs typeface="Microsoft Sans Serif"/>
              </a:rPr>
              <a:t>de puesta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 </a:t>
            </a:r>
            <a:r>
              <a:rPr sz="2400" spc="20" dirty="0">
                <a:solidFill>
                  <a:srgbClr val="171514"/>
                </a:solidFill>
                <a:latin typeface="Microsoft Sans Serif"/>
                <a:cs typeface="Microsoft Sans Serif"/>
              </a:rPr>
              <a:t>de </a:t>
            </a:r>
            <a:r>
              <a:rPr sz="2400" spc="15" dirty="0">
                <a:solidFill>
                  <a:srgbClr val="171514"/>
                </a:solidFill>
                <a:latin typeface="Microsoft Sans Serif"/>
                <a:cs typeface="Microsoft Sans Serif"/>
              </a:rPr>
              <a:t>baja </a:t>
            </a:r>
            <a:r>
              <a:rPr sz="2400" spc="15" dirty="0" err="1">
                <a:solidFill>
                  <a:srgbClr val="171514"/>
                </a:solidFill>
                <a:latin typeface="Microsoft Sans Serif"/>
                <a:cs typeface="Microsoft Sans Serif"/>
              </a:rPr>
              <a:t>resistencia</a:t>
            </a:r>
            <a:r>
              <a:rPr sz="2400" spc="1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dispositivos</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protección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acción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rápida,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modo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aumento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potencial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exceda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voltaje</a:t>
            </a:r>
            <a:r>
              <a:rPr lang="es-ES" sz="2400" spc="2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contacto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máximo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permitido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(consulte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Sección</a:t>
            </a:r>
            <a:r>
              <a:rPr sz="2400" spc="-5" dirty="0">
                <a:solidFill>
                  <a:srgbClr val="171514"/>
                </a:solidFill>
                <a:latin typeface="Microsoft Sans Serif"/>
                <a:cs typeface="Microsoft Sans Serif"/>
              </a:rPr>
              <a:t> 4.2).</a:t>
            </a:r>
            <a:endParaRPr sz="2400" dirty="0">
              <a:latin typeface="Microsoft Sans Serif"/>
              <a:cs typeface="Microsoft Sans Serif"/>
            </a:endParaRPr>
          </a:p>
          <a:p>
            <a:pPr algn="just">
              <a:spcBef>
                <a:spcPts val="50"/>
              </a:spcBef>
            </a:pPr>
            <a:endParaRPr sz="2400" dirty="0">
              <a:latin typeface="Microsoft Sans Serif"/>
              <a:cs typeface="Microsoft Sans Serif"/>
            </a:endParaRPr>
          </a:p>
          <a:p>
            <a:pPr algn="just"/>
            <a:r>
              <a:rPr sz="2400" b="1" spc="30" dirty="0">
                <a:solidFill>
                  <a:srgbClr val="171514"/>
                </a:solidFill>
                <a:latin typeface="Microsoft Sans Serif"/>
                <a:cs typeface="Microsoft Sans Serif"/>
              </a:rPr>
              <a:t>II.</a:t>
            </a:r>
            <a:r>
              <a:rPr sz="2400" b="1" spc="-20"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La</a:t>
            </a:r>
            <a:r>
              <a:rPr sz="2400" b="1" spc="-20" dirty="0">
                <a:solidFill>
                  <a:srgbClr val="171514"/>
                </a:solidFill>
                <a:latin typeface="Microsoft Sans Serif"/>
                <a:cs typeface="Microsoft Sans Serif"/>
              </a:rPr>
              <a:t> </a:t>
            </a:r>
            <a:r>
              <a:rPr sz="2400" b="1" spc="5" dirty="0">
                <a:solidFill>
                  <a:srgbClr val="171514"/>
                </a:solidFill>
                <a:latin typeface="Microsoft Sans Serif"/>
                <a:cs typeface="Microsoft Sans Serif"/>
              </a:rPr>
              <a:t>cerca</a:t>
            </a:r>
            <a:r>
              <a:rPr sz="2400" b="1" spc="-15"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protectora</a:t>
            </a:r>
            <a:endParaRPr sz="2400" b="1" dirty="0">
              <a:latin typeface="Microsoft Sans Serif"/>
              <a:cs typeface="Microsoft Sans Serif"/>
            </a:endParaRPr>
          </a:p>
          <a:p>
            <a:pPr algn="just">
              <a:spcBef>
                <a:spcPts val="50"/>
              </a:spcBef>
            </a:pPr>
            <a:endParaRPr sz="2400" dirty="0">
              <a:latin typeface="Microsoft Sans Serif"/>
              <a:cs typeface="Microsoft Sans Serif"/>
            </a:endParaRPr>
          </a:p>
          <a:p>
            <a:pPr marR="17780" algn="just"/>
            <a:r>
              <a:rPr sz="2400" spc="-1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respuesta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pregunta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si</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cerca </a:t>
            </a:r>
            <a:r>
              <a:rPr sz="2400" spc="35" dirty="0">
                <a:solidFill>
                  <a:srgbClr val="171514"/>
                </a:solidFill>
                <a:latin typeface="Microsoft Sans Serif"/>
                <a:cs typeface="Microsoft Sans Serif"/>
              </a:rPr>
              <a:t>protectora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rodea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estación</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conectarse</a:t>
            </a:r>
            <a:r>
              <a:rPr lang="es-ES" sz="2400" spc="15"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a </a:t>
            </a:r>
            <a:r>
              <a:rPr sz="2400" spc="30" dirty="0">
                <a:solidFill>
                  <a:srgbClr val="171514"/>
                </a:solidFill>
                <a:latin typeface="Microsoft Sans Serif"/>
                <a:cs typeface="Microsoft Sans Serif"/>
              </a:rPr>
              <a:t>una </a:t>
            </a:r>
            <a:r>
              <a:rPr sz="2400" spc="35"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separada </a:t>
            </a:r>
            <a:r>
              <a:rPr sz="2400" spc="35" dirty="0">
                <a:solidFill>
                  <a:srgbClr val="171514"/>
                </a:solidFill>
                <a:latin typeface="Microsoft Sans Serif"/>
                <a:cs typeface="Microsoft Sans Serif"/>
              </a:rPr>
              <a:t>o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estación </a:t>
            </a:r>
            <a:r>
              <a:rPr sz="2400" spc="25" dirty="0">
                <a:solidFill>
                  <a:srgbClr val="171514"/>
                </a:solidFill>
                <a:latin typeface="Microsoft Sans Serif"/>
                <a:cs typeface="Microsoft Sans Serif"/>
              </a:rPr>
              <a:t>depende </a:t>
            </a:r>
            <a:r>
              <a:rPr sz="2400" spc="30" dirty="0">
                <a:solidFill>
                  <a:srgbClr val="171514"/>
                </a:solidFill>
                <a:latin typeface="Microsoft Sans Serif"/>
                <a:cs typeface="Microsoft Sans Serif"/>
              </a:rPr>
              <a:t>principalmente</a:t>
            </a:r>
            <a:r>
              <a:rPr sz="2400" spc="3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 </a:t>
            </a:r>
            <a:r>
              <a:rPr sz="2400" spc="35" dirty="0" err="1" smtClean="0">
                <a:solidFill>
                  <a:srgbClr val="171514"/>
                </a:solidFill>
                <a:latin typeface="Microsoft Sans Serif"/>
                <a:cs typeface="Microsoft Sans Serif"/>
              </a:rPr>
              <a:t>peligro</a:t>
            </a:r>
            <a:r>
              <a:rPr lang="es-ES" sz="2400" spc="3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relativo</a:t>
            </a:r>
            <a:r>
              <a:rPr sz="2400" spc="2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al </a:t>
            </a:r>
            <a:r>
              <a:rPr sz="2400" spc="30" dirty="0">
                <a:solidFill>
                  <a:srgbClr val="171514"/>
                </a:solidFill>
                <a:latin typeface="Microsoft Sans Serif"/>
                <a:cs typeface="Microsoft Sans Serif"/>
              </a:rPr>
              <a:t>que </a:t>
            </a:r>
            <a:r>
              <a:rPr sz="2400" spc="20" dirty="0">
                <a:solidFill>
                  <a:srgbClr val="171514"/>
                </a:solidFill>
                <a:latin typeface="Microsoft Sans Serif"/>
                <a:cs typeface="Microsoft Sans Serif"/>
              </a:rPr>
              <a:t>están </a:t>
            </a:r>
            <a:r>
              <a:rPr sz="2400" spc="15" dirty="0">
                <a:solidFill>
                  <a:srgbClr val="171514"/>
                </a:solidFill>
                <a:latin typeface="Microsoft Sans Serif"/>
                <a:cs typeface="Microsoft Sans Serif"/>
              </a:rPr>
              <a:t>expuestas </a:t>
            </a:r>
            <a:r>
              <a:rPr sz="2400" dirty="0">
                <a:solidFill>
                  <a:srgbClr val="171514"/>
                </a:solidFill>
                <a:latin typeface="Microsoft Sans Serif"/>
                <a:cs typeface="Microsoft Sans Serif"/>
              </a:rPr>
              <a:t>las </a:t>
            </a:r>
            <a:r>
              <a:rPr sz="2400" spc="20" dirty="0">
                <a:solidFill>
                  <a:srgbClr val="171514"/>
                </a:solidFill>
                <a:latin typeface="Microsoft Sans Serif"/>
                <a:cs typeface="Microsoft Sans Serif"/>
              </a:rPr>
              <a:t>personas </a:t>
            </a:r>
            <a:r>
              <a:rPr sz="2400" spc="35" dirty="0">
                <a:solidFill>
                  <a:srgbClr val="171514"/>
                </a:solidFill>
                <a:latin typeface="Microsoft Sans Serif"/>
                <a:cs typeface="Microsoft Sans Serif"/>
              </a:rPr>
              <a:t>o </a:t>
            </a:r>
            <a:r>
              <a:rPr sz="2400" spc="15"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animales </a:t>
            </a:r>
            <a:r>
              <a:rPr sz="2400" spc="35" dirty="0">
                <a:solidFill>
                  <a:srgbClr val="171514"/>
                </a:solidFill>
                <a:latin typeface="Microsoft Sans Serif"/>
                <a:cs typeface="Microsoft Sans Serif"/>
              </a:rPr>
              <a:t>fuera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5" dirty="0">
                <a:solidFill>
                  <a:srgbClr val="171514"/>
                </a:solidFill>
                <a:latin typeface="Microsoft Sans Serif"/>
                <a:cs typeface="Microsoft Sans Serif"/>
              </a:rPr>
              <a:t>cerca </a:t>
            </a:r>
            <a:r>
              <a:rPr sz="2400" dirty="0" err="1">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tocando</a:t>
            </a:r>
            <a:r>
              <a:rPr sz="2400" spc="3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5" dirty="0">
                <a:solidFill>
                  <a:srgbClr val="171514"/>
                </a:solidFill>
                <a:latin typeface="Microsoft Sans Serif"/>
                <a:cs typeface="Microsoft Sans Serif"/>
              </a:rPr>
              <a:t>cerca </a:t>
            </a:r>
            <a:r>
              <a:rPr sz="2400" spc="25" dirty="0">
                <a:solidFill>
                  <a:srgbClr val="171514"/>
                </a:solidFill>
                <a:latin typeface="Microsoft Sans Serif"/>
                <a:cs typeface="Microsoft Sans Serif"/>
              </a:rPr>
              <a:t>cuando </a:t>
            </a:r>
            <a:r>
              <a:rPr sz="2400" spc="30" dirty="0">
                <a:solidFill>
                  <a:srgbClr val="171514"/>
                </a:solidFill>
                <a:latin typeface="Microsoft Sans Serif"/>
                <a:cs typeface="Microsoft Sans Serif"/>
              </a:rPr>
              <a:t>ocurre una </a:t>
            </a:r>
            <a:r>
              <a:rPr sz="2400" spc="15" dirty="0">
                <a:solidFill>
                  <a:srgbClr val="171514"/>
                </a:solidFill>
                <a:latin typeface="Microsoft Sans Serif"/>
                <a:cs typeface="Microsoft Sans Serif"/>
              </a:rPr>
              <a:t>falla. </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qué </a:t>
            </a:r>
            <a:r>
              <a:rPr sz="2400" spc="20" dirty="0">
                <a:solidFill>
                  <a:srgbClr val="171514"/>
                </a:solidFill>
                <a:latin typeface="Microsoft Sans Serif"/>
                <a:cs typeface="Microsoft Sans Serif"/>
              </a:rPr>
              <a:t>personas </a:t>
            </a:r>
            <a:r>
              <a:rPr sz="2400" spc="45" dirty="0">
                <a:solidFill>
                  <a:srgbClr val="171514"/>
                </a:solidFill>
                <a:latin typeface="Microsoft Sans Serif"/>
                <a:cs typeface="Microsoft Sans Serif"/>
              </a:rPr>
              <a:t>dentro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5" dirty="0" err="1">
                <a:solidFill>
                  <a:srgbClr val="171514"/>
                </a:solidFill>
                <a:latin typeface="Microsoft Sans Serif"/>
                <a:cs typeface="Microsoft Sans Serif"/>
              </a:rPr>
              <a:t>cerca</a:t>
            </a:r>
            <a:r>
              <a:rPr sz="2400" spc="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a:t>
            </a:r>
            <a:r>
              <a:rPr lang="es-ES" sz="2400" spc="2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expuestas</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si</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tocan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simultáneamente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cerca y </a:t>
            </a:r>
            <a:r>
              <a:rPr sz="2400" spc="25" dirty="0">
                <a:solidFill>
                  <a:srgbClr val="171514"/>
                </a:solidFill>
                <a:latin typeface="Microsoft Sans Serif"/>
                <a:cs typeface="Microsoft Sans Serif"/>
              </a:rPr>
              <a:t>cualquier</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equipo</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conectado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estación</a:t>
            </a:r>
            <a:r>
              <a:rPr sz="2400" spc="1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cuando </a:t>
            </a:r>
            <a:r>
              <a:rPr sz="2400" spc="30" dirty="0">
                <a:solidFill>
                  <a:srgbClr val="171514"/>
                </a:solidFill>
                <a:latin typeface="Microsoft Sans Serif"/>
                <a:cs typeface="Microsoft Sans Serif"/>
              </a:rPr>
              <a:t>ocurre una </a:t>
            </a:r>
            <a:r>
              <a:rPr sz="2400" spc="15" dirty="0">
                <a:solidFill>
                  <a:srgbClr val="171514"/>
                </a:solidFill>
                <a:latin typeface="Microsoft Sans Serif"/>
                <a:cs typeface="Microsoft Sans Serif"/>
              </a:rPr>
              <a:t>falla. </a:t>
            </a:r>
            <a:r>
              <a:rPr sz="2400" spc="-40" dirty="0">
                <a:solidFill>
                  <a:srgbClr val="171514"/>
                </a:solidFill>
                <a:latin typeface="Microsoft Sans Serif"/>
                <a:cs typeface="Microsoft Sans Serif"/>
              </a:rPr>
              <a:t>Si </a:t>
            </a:r>
            <a:r>
              <a:rPr sz="2400" spc="40" dirty="0">
                <a:solidFill>
                  <a:srgbClr val="171514"/>
                </a:solidFill>
                <a:latin typeface="Microsoft Sans Serif"/>
                <a:cs typeface="Microsoft Sans Serif"/>
              </a:rPr>
              <a:t>no </a:t>
            </a:r>
            <a:r>
              <a:rPr sz="2400" spc="15" dirty="0">
                <a:solidFill>
                  <a:srgbClr val="171514"/>
                </a:solidFill>
                <a:latin typeface="Microsoft Sans Serif"/>
                <a:cs typeface="Microsoft Sans Serif"/>
              </a:rPr>
              <a:t>existe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posibilidad de </a:t>
            </a:r>
            <a:r>
              <a:rPr sz="2400" spc="30" dirty="0">
                <a:solidFill>
                  <a:srgbClr val="171514"/>
                </a:solidFill>
                <a:latin typeface="Microsoft Sans Serif"/>
                <a:cs typeface="Microsoft Sans Serif"/>
              </a:rPr>
              <a:t>que </a:t>
            </a:r>
            <a:r>
              <a:rPr sz="2400" spc="20" dirty="0">
                <a:solidFill>
                  <a:srgbClr val="171514"/>
                </a:solidFill>
                <a:latin typeface="Microsoft Sans Serif"/>
                <a:cs typeface="Microsoft Sans Serif"/>
              </a:rPr>
              <a:t>esto </a:t>
            </a:r>
            <a:r>
              <a:rPr sz="2400" spc="45" dirty="0">
                <a:solidFill>
                  <a:srgbClr val="171514"/>
                </a:solidFill>
                <a:latin typeface="Microsoft Sans Serif"/>
                <a:cs typeface="Microsoft Sans Serif"/>
              </a:rPr>
              <a:t>último </a:t>
            </a:r>
            <a:r>
              <a:rPr sz="2400" spc="30" dirty="0">
                <a:solidFill>
                  <a:srgbClr val="171514"/>
                </a:solidFill>
                <a:latin typeface="Microsoft Sans Serif"/>
                <a:cs typeface="Microsoft Sans Serif"/>
              </a:rPr>
              <a:t>ocurra</a:t>
            </a:r>
            <a:r>
              <a:rPr sz="2400" spc="30" dirty="0">
                <a:solidFill>
                  <a:srgbClr val="171514"/>
                </a:solidFill>
                <a:latin typeface="Microsoft Sans Serif"/>
                <a:cs typeface="Microsoft Sans Serif"/>
              </a:rPr>
              <a:t> </a:t>
            </a:r>
            <a:r>
              <a:rPr sz="2400" spc="35" dirty="0">
                <a:solidFill>
                  <a:srgbClr val="171514"/>
                </a:solidFill>
                <a:latin typeface="Microsoft Sans Serif"/>
                <a:cs typeface="Microsoft Sans Serif"/>
              </a:rPr>
              <a:t>o </a:t>
            </a:r>
            <a:r>
              <a:rPr sz="2400" dirty="0" err="1" smtClean="0">
                <a:solidFill>
                  <a:srgbClr val="171514"/>
                </a:solidFill>
                <a:latin typeface="Microsoft Sans Serif"/>
                <a:cs typeface="Microsoft Sans Serif"/>
              </a:rPr>
              <a:t>si</a:t>
            </a:r>
            <a:r>
              <a:rPr lang="es-ES" sz="240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puede</a:t>
            </a:r>
            <a:r>
              <a:rPr sz="2400" spc="3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evitarse </a:t>
            </a:r>
            <a:r>
              <a:rPr sz="2400" spc="50" dirty="0">
                <a:solidFill>
                  <a:srgbClr val="171514"/>
                </a:solidFill>
                <a:latin typeface="Microsoft Sans Serif"/>
                <a:cs typeface="Microsoft Sans Serif"/>
              </a:rPr>
              <a:t>por </a:t>
            </a:r>
            <a:r>
              <a:rPr sz="2400" spc="30" dirty="0">
                <a:solidFill>
                  <a:srgbClr val="171514"/>
                </a:solidFill>
                <a:latin typeface="Microsoft Sans Serif"/>
                <a:cs typeface="Microsoft Sans Serif"/>
              </a:rPr>
              <a:t>algún medio, </a:t>
            </a:r>
            <a:r>
              <a:rPr sz="2400" spc="20" dirty="0">
                <a:solidFill>
                  <a:srgbClr val="171514"/>
                </a:solidFill>
                <a:latin typeface="Microsoft Sans Serif"/>
                <a:cs typeface="Microsoft Sans Serif"/>
              </a:rPr>
              <a:t>entonces </a:t>
            </a:r>
            <a:r>
              <a:rPr sz="2400" spc="-10" dirty="0">
                <a:solidFill>
                  <a:srgbClr val="171514"/>
                </a:solidFill>
                <a:latin typeface="Microsoft Sans Serif"/>
                <a:cs typeface="Microsoft Sans Serif"/>
              </a:rPr>
              <a:t>es </a:t>
            </a:r>
            <a:r>
              <a:rPr sz="2400" spc="30" dirty="0">
                <a:solidFill>
                  <a:srgbClr val="171514"/>
                </a:solidFill>
                <a:latin typeface="Microsoft Sans Serif"/>
                <a:cs typeface="Microsoft Sans Serif"/>
              </a:rPr>
              <a:t>preferible que </a:t>
            </a:r>
            <a:r>
              <a:rPr sz="2400" spc="15" dirty="0">
                <a:solidFill>
                  <a:srgbClr val="171514"/>
                </a:solidFill>
                <a:latin typeface="Microsoft Sans Serif"/>
                <a:cs typeface="Microsoft Sans Serif"/>
              </a:rPr>
              <a:t>el </a:t>
            </a:r>
            <a:r>
              <a:rPr sz="2400" spc="40" dirty="0">
                <a:solidFill>
                  <a:srgbClr val="171514"/>
                </a:solidFill>
                <a:latin typeface="Microsoft Sans Serif"/>
                <a:cs typeface="Microsoft Sans Serif"/>
              </a:rPr>
              <a:t>terreno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5" dirty="0" err="1">
                <a:solidFill>
                  <a:srgbClr val="171514"/>
                </a:solidFill>
                <a:latin typeface="Microsoft Sans Serif"/>
                <a:cs typeface="Microsoft Sans Serif"/>
              </a:rPr>
              <a:t>cerca</a:t>
            </a:r>
            <a:r>
              <a:rPr sz="2400" spc="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esté</a:t>
            </a:r>
            <a:r>
              <a:rPr lang="es-ES" sz="2400" spc="1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separado</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del </a:t>
            </a:r>
            <a:r>
              <a:rPr sz="2400" spc="40" dirty="0">
                <a:solidFill>
                  <a:srgbClr val="171514"/>
                </a:solidFill>
                <a:latin typeface="Microsoft Sans Serif"/>
                <a:cs typeface="Microsoft Sans Serif"/>
              </a:rPr>
              <a:t>terreno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estación. </a:t>
            </a:r>
            <a:r>
              <a:rPr sz="2400" spc="5" dirty="0">
                <a:solidFill>
                  <a:srgbClr val="171514"/>
                </a:solidFill>
                <a:latin typeface="Microsoft Sans Serif"/>
                <a:cs typeface="Microsoft Sans Serif"/>
              </a:rPr>
              <a:t>Para </a:t>
            </a:r>
            <a:r>
              <a:rPr sz="2400" spc="35" dirty="0">
                <a:solidFill>
                  <a:srgbClr val="171514"/>
                </a:solidFill>
                <a:latin typeface="Microsoft Sans Serif"/>
                <a:cs typeface="Microsoft Sans Serif"/>
              </a:rPr>
              <a:t>obtener </a:t>
            </a:r>
            <a:r>
              <a:rPr sz="2400" spc="20" dirty="0">
                <a:solidFill>
                  <a:srgbClr val="171514"/>
                </a:solidFill>
                <a:latin typeface="Microsoft Sans Serif"/>
                <a:cs typeface="Microsoft Sans Serif"/>
              </a:rPr>
              <a:t>más detalles </a:t>
            </a:r>
            <a:r>
              <a:rPr sz="2400" spc="25" dirty="0">
                <a:solidFill>
                  <a:srgbClr val="171514"/>
                </a:solidFill>
                <a:latin typeface="Microsoft Sans Serif"/>
                <a:cs typeface="Microsoft Sans Serif"/>
              </a:rPr>
              <a:t>sobre </a:t>
            </a:r>
            <a:r>
              <a:rPr sz="2400" dirty="0">
                <a:solidFill>
                  <a:srgbClr val="171514"/>
                </a:solidFill>
                <a:latin typeface="Microsoft Sans Serif"/>
                <a:cs typeface="Microsoft Sans Serif"/>
              </a:rPr>
              <a:t>las </a:t>
            </a:r>
            <a:r>
              <a:rPr sz="2400" spc="15" dirty="0" err="1">
                <a:solidFill>
                  <a:srgbClr val="171514"/>
                </a:solidFill>
                <a:latin typeface="Microsoft Sans Serif"/>
                <a:cs typeface="Microsoft Sans Serif"/>
              </a:rPr>
              <a:t>prácticas</a:t>
            </a:r>
            <a:r>
              <a:rPr sz="2400" spc="1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puesta</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cercas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subestaciones,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lector</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consultar</a:t>
            </a:r>
            <a:r>
              <a:rPr sz="2400" dirty="0">
                <a:solidFill>
                  <a:srgbClr val="171514"/>
                </a:solidFill>
                <a:latin typeface="Microsoft Sans Serif"/>
                <a:cs typeface="Microsoft Sans Serif"/>
              </a:rPr>
              <a:t> </a:t>
            </a:r>
            <a:r>
              <a:rPr sz="2400" spc="-55" dirty="0">
                <a:solidFill>
                  <a:srgbClr val="171514"/>
                </a:solidFill>
                <a:latin typeface="Microsoft Sans Serif"/>
                <a:cs typeface="Microsoft Sans Serif"/>
              </a:rPr>
              <a:t>IEEE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Std</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80-2000</a:t>
            </a:r>
            <a:r>
              <a:rPr sz="2400" spc="5" dirty="0" smtClean="0">
                <a:solidFill>
                  <a:srgbClr val="171514"/>
                </a:solidFill>
                <a:latin typeface="Microsoft Sans Serif"/>
                <a:cs typeface="Microsoft Sans Serif"/>
              </a:rPr>
              <a:t>.</a:t>
            </a:r>
            <a:endParaRPr lang="es-ES" sz="2400" spc="5" dirty="0" smtClean="0">
              <a:solidFill>
                <a:srgbClr val="171514"/>
              </a:solidFill>
              <a:latin typeface="Microsoft Sans Serif"/>
              <a:cs typeface="Microsoft Sans Serif"/>
            </a:endParaRPr>
          </a:p>
        </p:txBody>
      </p:sp>
    </p:spTree>
    <p:extLst>
      <p:ext uri="{BB962C8B-B14F-4D97-AF65-F5344CB8AC3E}">
        <p14:creationId xmlns:p14="http://schemas.microsoft.com/office/powerpoint/2010/main" val="277771120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39431" y="1532725"/>
            <a:ext cx="83820" cy="3175"/>
          </a:xfrm>
          <a:custGeom>
            <a:avLst/>
            <a:gdLst/>
            <a:ahLst/>
            <a:cxnLst/>
            <a:rect l="l" t="t" r="r" b="b"/>
            <a:pathLst>
              <a:path w="83819" h="3175">
                <a:moveTo>
                  <a:pt x="83731" y="0"/>
                </a:moveTo>
                <a:lnTo>
                  <a:pt x="0" y="0"/>
                </a:lnTo>
                <a:lnTo>
                  <a:pt x="0" y="3175"/>
                </a:lnTo>
                <a:lnTo>
                  <a:pt x="83731" y="3175"/>
                </a:lnTo>
                <a:lnTo>
                  <a:pt x="83731" y="0"/>
                </a:lnTo>
                <a:close/>
              </a:path>
            </a:pathLst>
          </a:custGeom>
          <a:solidFill>
            <a:srgbClr val="000000"/>
          </a:solidFill>
        </p:spPr>
        <p:txBody>
          <a:bodyPr wrap="square" lIns="0" tIns="0" rIns="0" bIns="0" rtlCol="0"/>
          <a:lstStyle/>
          <a:p>
            <a:endParaRPr/>
          </a:p>
        </p:txBody>
      </p:sp>
      <p:sp>
        <p:nvSpPr>
          <p:cNvPr id="5" name="object 5"/>
          <p:cNvSpPr txBox="1"/>
          <p:nvPr/>
        </p:nvSpPr>
        <p:spPr>
          <a:xfrm>
            <a:off x="338531" y="250825"/>
            <a:ext cx="14401799" cy="7970131"/>
          </a:xfrm>
          <a:prstGeom prst="rect">
            <a:avLst/>
          </a:prstGeom>
        </p:spPr>
        <p:txBody>
          <a:bodyPr vert="horz" wrap="square" lIns="0" tIns="11430" rIns="0" bIns="0" rtlCol="0">
            <a:spAutoFit/>
          </a:bodyPr>
          <a:lstStyle/>
          <a:p>
            <a:pPr marR="329565" algn="just">
              <a:spcBef>
                <a:spcPts val="100"/>
              </a:spcBef>
            </a:pPr>
            <a:r>
              <a:rPr lang="es-ES" sz="2400" b="1" spc="30" dirty="0" smtClean="0">
                <a:solidFill>
                  <a:srgbClr val="171514"/>
                </a:solidFill>
                <a:latin typeface="Microsoft Sans Serif"/>
                <a:cs typeface="Microsoft Sans Serif"/>
              </a:rPr>
              <a:t>III.</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Centros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transformación</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que</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alimentan</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redes</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baja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tensión</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con</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conductor </a:t>
            </a:r>
            <a:r>
              <a:rPr lang="es-ES" sz="2400" b="1" spc="40" dirty="0" smtClean="0">
                <a:solidFill>
                  <a:srgbClr val="171514"/>
                </a:solidFill>
                <a:latin typeface="Microsoft Sans Serif"/>
                <a:cs typeface="Microsoft Sans Serif"/>
              </a:rPr>
              <a:t>neutro</a:t>
            </a:r>
            <a:endParaRPr lang="es-ES" sz="2400" b="1" dirty="0" smtClean="0">
              <a:latin typeface="Microsoft Sans Serif"/>
              <a:cs typeface="Microsoft Sans Serif"/>
            </a:endParaRPr>
          </a:p>
          <a:p>
            <a:pPr algn="just">
              <a:spcBef>
                <a:spcPts val="20"/>
              </a:spcBef>
            </a:pPr>
            <a:endParaRPr lang="es-ES" sz="2400" dirty="0" smtClean="0">
              <a:latin typeface="Microsoft Sans Serif"/>
              <a:cs typeface="Microsoft Sans Serif"/>
            </a:endParaRPr>
          </a:p>
          <a:p>
            <a:pPr marL="12700" marR="5080" algn="just"/>
            <a:r>
              <a:rPr lang="es-ES" sz="2300" spc="-15" dirty="0" smtClean="0">
                <a:solidFill>
                  <a:srgbClr val="171514"/>
                </a:solidFill>
                <a:latin typeface="Microsoft Sans Serif"/>
                <a:cs typeface="Microsoft Sans Serif"/>
              </a:rPr>
              <a:t>La</a:t>
            </a:r>
            <a:r>
              <a:rPr lang="es-ES" sz="230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mayoría</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a:t>
            </a:r>
            <a:r>
              <a:rPr lang="es-ES" sz="2300" spc="5" dirty="0" smtClean="0">
                <a:solidFill>
                  <a:srgbClr val="171514"/>
                </a:solidFill>
                <a:latin typeface="Microsoft Sans Serif"/>
                <a:cs typeface="Microsoft Sans Serif"/>
              </a:rPr>
              <a:t> estas </a:t>
            </a:r>
            <a:r>
              <a:rPr lang="es-ES" sz="2300" spc="10" dirty="0" smtClean="0">
                <a:solidFill>
                  <a:srgbClr val="171514"/>
                </a:solidFill>
                <a:latin typeface="Microsoft Sans Serif"/>
                <a:cs typeface="Microsoft Sans Serif"/>
              </a:rPr>
              <a:t>estaciones</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son</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estaciones</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distribución.</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La</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decisión</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a:t>
            </a:r>
            <a:r>
              <a:rPr lang="es-ES" sz="2300" spc="5"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tener</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tierras </a:t>
            </a:r>
            <a:r>
              <a:rPr lang="es-ES" sz="2300" spc="15" dirty="0" smtClean="0">
                <a:solidFill>
                  <a:srgbClr val="171514"/>
                </a:solidFill>
                <a:latin typeface="Microsoft Sans Serif"/>
                <a:cs typeface="Microsoft Sans Serif"/>
              </a:rPr>
              <a:t>separadas </a:t>
            </a:r>
            <a:r>
              <a:rPr lang="es-ES" sz="2300" spc="35" dirty="0" smtClean="0">
                <a:solidFill>
                  <a:srgbClr val="171514"/>
                </a:solidFill>
                <a:latin typeface="Microsoft Sans Serif"/>
                <a:cs typeface="Microsoft Sans Serif"/>
              </a:rPr>
              <a:t>o </a:t>
            </a:r>
            <a:r>
              <a:rPr lang="es-ES" sz="2300" spc="30" dirty="0" smtClean="0">
                <a:solidFill>
                  <a:srgbClr val="171514"/>
                </a:solidFill>
                <a:latin typeface="Microsoft Sans Serif"/>
                <a:cs typeface="Microsoft Sans Serif"/>
              </a:rPr>
              <a:t>una </a:t>
            </a:r>
            <a:r>
              <a:rPr lang="es-ES" sz="2300" spc="35" dirty="0" smtClean="0">
                <a:solidFill>
                  <a:srgbClr val="171514"/>
                </a:solidFill>
                <a:latin typeface="Microsoft Sans Serif"/>
                <a:cs typeface="Microsoft Sans Serif"/>
              </a:rPr>
              <a:t>tierra </a:t>
            </a:r>
            <a:r>
              <a:rPr lang="es-ES" sz="2300" spc="40" dirty="0" smtClean="0">
                <a:solidFill>
                  <a:srgbClr val="171514"/>
                </a:solidFill>
                <a:latin typeface="Microsoft Sans Serif"/>
                <a:cs typeface="Microsoft Sans Serif"/>
              </a:rPr>
              <a:t>común </a:t>
            </a:r>
            <a:r>
              <a:rPr lang="es-ES" sz="2300" spc="35" dirty="0" smtClean="0">
                <a:solidFill>
                  <a:srgbClr val="171514"/>
                </a:solidFill>
                <a:latin typeface="Microsoft Sans Serif"/>
                <a:cs typeface="Microsoft Sans Serif"/>
              </a:rPr>
              <a:t>o </a:t>
            </a:r>
            <a:r>
              <a:rPr lang="es-ES" sz="2300" spc="20" dirty="0" smtClean="0">
                <a:solidFill>
                  <a:srgbClr val="171514"/>
                </a:solidFill>
                <a:latin typeface="Microsoft Sans Serif"/>
                <a:cs typeface="Microsoft Sans Serif"/>
              </a:rPr>
              <a:t>dos </a:t>
            </a:r>
            <a:r>
              <a:rPr lang="es-ES" sz="2300" spc="30" dirty="0" smtClean="0">
                <a:solidFill>
                  <a:srgbClr val="171514"/>
                </a:solidFill>
                <a:latin typeface="Microsoft Sans Serif"/>
                <a:cs typeface="Microsoft Sans Serif"/>
              </a:rPr>
              <a:t>tierras </a:t>
            </a:r>
            <a:r>
              <a:rPr lang="es-ES" sz="2300" spc="25" dirty="0" smtClean="0">
                <a:solidFill>
                  <a:srgbClr val="171514"/>
                </a:solidFill>
                <a:latin typeface="Microsoft Sans Serif"/>
                <a:cs typeface="Microsoft Sans Serif"/>
              </a:rPr>
              <a:t>comunes </a:t>
            </a:r>
            <a:r>
              <a:rPr lang="es-ES" sz="2300" spc="5" dirty="0" smtClean="0">
                <a:solidFill>
                  <a:srgbClr val="171514"/>
                </a:solidFill>
                <a:latin typeface="Microsoft Sans Serif"/>
                <a:cs typeface="Microsoft Sans Serif"/>
              </a:rPr>
              <a:t>y </a:t>
            </a:r>
            <a:r>
              <a:rPr lang="es-ES" sz="2300" spc="30" dirty="0" smtClean="0">
                <a:solidFill>
                  <a:srgbClr val="171514"/>
                </a:solidFill>
                <a:latin typeface="Microsoft Sans Serif"/>
                <a:cs typeface="Microsoft Sans Serif"/>
              </a:rPr>
              <a:t>una </a:t>
            </a:r>
            <a:r>
              <a:rPr lang="es-ES" sz="2300" spc="15" dirty="0" smtClean="0">
                <a:solidFill>
                  <a:srgbClr val="171514"/>
                </a:solidFill>
                <a:latin typeface="Microsoft Sans Serif"/>
                <a:cs typeface="Microsoft Sans Serif"/>
              </a:rPr>
              <a:t>separada está </a:t>
            </a:r>
            <a:r>
              <a:rPr lang="es-ES" sz="2300" spc="35" dirty="0" smtClean="0">
                <a:solidFill>
                  <a:srgbClr val="171514"/>
                </a:solidFill>
                <a:latin typeface="Microsoft Sans Serif"/>
                <a:cs typeface="Microsoft Sans Serif"/>
              </a:rPr>
              <a:t>determinada </a:t>
            </a:r>
            <a:r>
              <a:rPr lang="es-ES" sz="2300" spc="30" dirty="0" smtClean="0">
                <a:solidFill>
                  <a:srgbClr val="171514"/>
                </a:solidFill>
                <a:latin typeface="Microsoft Sans Serif"/>
                <a:cs typeface="Microsoft Sans Serif"/>
              </a:rPr>
              <a:t>principalmente </a:t>
            </a:r>
            <a:r>
              <a:rPr lang="es-ES" sz="2300" spc="50" dirty="0" smtClean="0">
                <a:solidFill>
                  <a:srgbClr val="171514"/>
                </a:solidFill>
                <a:latin typeface="Microsoft Sans Serif"/>
                <a:cs typeface="Microsoft Sans Serif"/>
              </a:rPr>
              <a:t>por </a:t>
            </a:r>
            <a:r>
              <a:rPr lang="es-ES" sz="2300" spc="15" dirty="0" smtClean="0">
                <a:solidFill>
                  <a:srgbClr val="171514"/>
                </a:solidFill>
                <a:latin typeface="Microsoft Sans Serif"/>
                <a:cs typeface="Microsoft Sans Serif"/>
              </a:rPr>
              <a:t>el </a:t>
            </a:r>
            <a:r>
              <a:rPr lang="es-ES" sz="2300" spc="30" dirty="0" smtClean="0">
                <a:solidFill>
                  <a:srgbClr val="171514"/>
                </a:solidFill>
                <a:latin typeface="Microsoft Sans Serif"/>
                <a:cs typeface="Microsoft Sans Serif"/>
              </a:rPr>
              <a:t>requisito </a:t>
            </a:r>
            <a:r>
              <a:rPr lang="es-ES" sz="2300" spc="25" dirty="0" smtClean="0">
                <a:solidFill>
                  <a:srgbClr val="171514"/>
                </a:solidFill>
                <a:latin typeface="Microsoft Sans Serif"/>
                <a:cs typeface="Microsoft Sans Serif"/>
              </a:rPr>
              <a:t>de </a:t>
            </a:r>
            <a:r>
              <a:rPr lang="es-ES" sz="2300" spc="30" dirty="0" smtClean="0">
                <a:solidFill>
                  <a:srgbClr val="171514"/>
                </a:solidFill>
                <a:latin typeface="Microsoft Sans Serif"/>
                <a:cs typeface="Microsoft Sans Serif"/>
              </a:rPr>
              <a:t>que </a:t>
            </a:r>
            <a:r>
              <a:rPr lang="es-ES" sz="2300" spc="25" dirty="0" smtClean="0">
                <a:solidFill>
                  <a:srgbClr val="171514"/>
                </a:solidFill>
                <a:latin typeface="Microsoft Sans Serif"/>
                <a:cs typeface="Microsoft Sans Serif"/>
              </a:rPr>
              <a:t>en </a:t>
            </a:r>
            <a:r>
              <a:rPr lang="es-ES" sz="2300" dirty="0" smtClean="0">
                <a:solidFill>
                  <a:srgbClr val="171514"/>
                </a:solidFill>
                <a:latin typeface="Microsoft Sans Serif"/>
                <a:cs typeface="Microsoft Sans Serif"/>
              </a:rPr>
              <a:t>caso </a:t>
            </a:r>
            <a:r>
              <a:rPr lang="es-ES" sz="2300" spc="25" dirty="0" smtClean="0">
                <a:solidFill>
                  <a:srgbClr val="171514"/>
                </a:solidFill>
                <a:latin typeface="Microsoft Sans Serif"/>
                <a:cs typeface="Microsoft Sans Serif"/>
              </a:rPr>
              <a:t>de </a:t>
            </a:r>
            <a:r>
              <a:rPr lang="es-ES" sz="2300" spc="20" dirty="0" smtClean="0">
                <a:solidFill>
                  <a:srgbClr val="171514"/>
                </a:solidFill>
                <a:latin typeface="Microsoft Sans Serif"/>
                <a:cs typeface="Microsoft Sans Serif"/>
              </a:rPr>
              <a:t>falla </a:t>
            </a:r>
            <a:r>
              <a:rPr lang="es-ES" sz="2300" dirty="0" smtClean="0">
                <a:solidFill>
                  <a:srgbClr val="171514"/>
                </a:solidFill>
                <a:latin typeface="Microsoft Sans Serif"/>
                <a:cs typeface="Microsoft Sans Serif"/>
              </a:rPr>
              <a:t>a </a:t>
            </a:r>
            <a:r>
              <a:rPr lang="es-ES" sz="2300" spc="35" dirty="0" smtClean="0">
                <a:solidFill>
                  <a:srgbClr val="171514"/>
                </a:solidFill>
                <a:latin typeface="Microsoft Sans Serif"/>
                <a:cs typeface="Microsoft Sans Serif"/>
              </a:rPr>
              <a:t>tierra </a:t>
            </a:r>
            <a:r>
              <a:rPr lang="es-ES" sz="2300" spc="25" dirty="0" smtClean="0">
                <a:solidFill>
                  <a:srgbClr val="171514"/>
                </a:solidFill>
                <a:latin typeface="Microsoft Sans Serif"/>
                <a:cs typeface="Microsoft Sans Serif"/>
              </a:rPr>
              <a:t>en </a:t>
            </a:r>
            <a:r>
              <a:rPr lang="es-ES" sz="2300" spc="15" dirty="0" smtClean="0">
                <a:solidFill>
                  <a:srgbClr val="171514"/>
                </a:solidFill>
                <a:latin typeface="Microsoft Sans Serif"/>
                <a:cs typeface="Microsoft Sans Serif"/>
              </a:rPr>
              <a:t>el </a:t>
            </a:r>
            <a:r>
              <a:rPr lang="es-ES" sz="2300" spc="25" dirty="0" smtClean="0">
                <a:solidFill>
                  <a:srgbClr val="171514"/>
                </a:solidFill>
                <a:latin typeface="Microsoft Sans Serif"/>
                <a:cs typeface="Microsoft Sans Serif"/>
              </a:rPr>
              <a:t>lado de </a:t>
            </a:r>
            <a:r>
              <a:rPr lang="es-ES" sz="2300" spc="20" dirty="0" smtClean="0">
                <a:solidFill>
                  <a:srgbClr val="171514"/>
                </a:solidFill>
                <a:latin typeface="Microsoft Sans Serif"/>
                <a:cs typeface="Microsoft Sans Serif"/>
              </a:rPr>
              <a:t>alta </a:t>
            </a:r>
            <a:r>
              <a:rPr lang="es-ES" sz="2300" spc="25" dirty="0" smtClean="0">
                <a:solidFill>
                  <a:srgbClr val="171514"/>
                </a:solidFill>
                <a:latin typeface="Microsoft Sans Serif"/>
                <a:cs typeface="Microsoft Sans Serif"/>
              </a:rPr>
              <a:t>tensión, </a:t>
            </a:r>
            <a:r>
              <a:rPr lang="es-ES" sz="2300" spc="15" dirty="0" smtClean="0">
                <a:solidFill>
                  <a:srgbClr val="171514"/>
                </a:solidFill>
                <a:latin typeface="Microsoft Sans Serif"/>
                <a:cs typeface="Microsoft Sans Serif"/>
              </a:rPr>
              <a:t>el </a:t>
            </a:r>
            <a:r>
              <a:rPr lang="es-ES" sz="2300" spc="25" dirty="0" smtClean="0">
                <a:solidFill>
                  <a:srgbClr val="171514"/>
                </a:solidFill>
                <a:latin typeface="Microsoft Sans Serif"/>
                <a:cs typeface="Microsoft Sans Serif"/>
              </a:rPr>
              <a:t>potencial del </a:t>
            </a:r>
            <a:r>
              <a:rPr lang="es-ES" sz="2300" spc="35" dirty="0" smtClean="0">
                <a:solidFill>
                  <a:srgbClr val="171514"/>
                </a:solidFill>
                <a:latin typeface="Microsoft Sans Serif"/>
                <a:cs typeface="Microsoft Sans Serif"/>
              </a:rPr>
              <a:t>conductor </a:t>
            </a:r>
            <a:r>
              <a:rPr lang="es-ES" sz="2300" spc="45" dirty="0" smtClean="0">
                <a:solidFill>
                  <a:srgbClr val="171514"/>
                </a:solidFill>
                <a:latin typeface="Microsoft Sans Serif"/>
                <a:cs typeface="Microsoft Sans Serif"/>
              </a:rPr>
              <a:t>neutro </a:t>
            </a:r>
            <a:r>
              <a:rPr lang="es-ES" sz="2300" spc="40" dirty="0" smtClean="0">
                <a:solidFill>
                  <a:srgbClr val="171514"/>
                </a:solidFill>
                <a:latin typeface="Microsoft Sans Serif"/>
                <a:cs typeface="Microsoft Sans Serif"/>
              </a:rPr>
              <a:t>no </a:t>
            </a:r>
            <a:r>
              <a:rPr lang="es-ES" sz="2300" spc="20" dirty="0" smtClean="0">
                <a:solidFill>
                  <a:srgbClr val="171514"/>
                </a:solidFill>
                <a:latin typeface="Microsoft Sans Serif"/>
                <a:cs typeface="Microsoft Sans Serif"/>
              </a:rPr>
              <a:t>suba </a:t>
            </a:r>
            <a:r>
              <a:rPr lang="es-ES" sz="2300" dirty="0" smtClean="0">
                <a:solidFill>
                  <a:srgbClr val="171514"/>
                </a:solidFill>
                <a:latin typeface="Microsoft Sans Serif"/>
                <a:cs typeface="Microsoft Sans Serif"/>
              </a:rPr>
              <a:t>a </a:t>
            </a:r>
            <a:r>
              <a:rPr lang="es-ES" sz="2300" spc="45" dirty="0" smtClean="0">
                <a:solidFill>
                  <a:srgbClr val="171514"/>
                </a:solidFill>
                <a:latin typeface="Microsoft Sans Serif"/>
                <a:cs typeface="Microsoft Sans Serif"/>
              </a:rPr>
              <a:t>un </a:t>
            </a:r>
            <a:r>
              <a:rPr lang="es-ES" sz="2300" spc="25" dirty="0" smtClean="0">
                <a:solidFill>
                  <a:srgbClr val="171514"/>
                </a:solidFill>
                <a:latin typeface="Microsoft Sans Serif"/>
                <a:cs typeface="Microsoft Sans Serif"/>
              </a:rPr>
              <a:t>valor </a:t>
            </a:r>
            <a:r>
              <a:rPr lang="es-ES" sz="2300" spc="30" dirty="0" smtClean="0">
                <a:solidFill>
                  <a:srgbClr val="171514"/>
                </a:solidFill>
                <a:latin typeface="Microsoft Sans Serif"/>
                <a:cs typeface="Microsoft Sans Serif"/>
              </a:rPr>
              <a:t>que puede dañar </a:t>
            </a:r>
            <a:r>
              <a:rPr lang="es-ES" sz="2300" dirty="0" smtClean="0">
                <a:solidFill>
                  <a:srgbClr val="171514"/>
                </a:solidFill>
                <a:latin typeface="Microsoft Sans Serif"/>
                <a:cs typeface="Microsoft Sans Serif"/>
              </a:rPr>
              <a:t>a las </a:t>
            </a:r>
            <a:r>
              <a:rPr lang="es-ES" sz="2300" spc="20" dirty="0" smtClean="0">
                <a:solidFill>
                  <a:srgbClr val="171514"/>
                </a:solidFill>
                <a:latin typeface="Microsoft Sans Serif"/>
                <a:cs typeface="Microsoft Sans Serif"/>
              </a:rPr>
              <a:t>personas </a:t>
            </a:r>
            <a:r>
              <a:rPr lang="es-ES" sz="2300" spc="35" dirty="0" smtClean="0">
                <a:solidFill>
                  <a:srgbClr val="171514"/>
                </a:solidFill>
                <a:latin typeface="Microsoft Sans Serif"/>
                <a:cs typeface="Microsoft Sans Serif"/>
              </a:rPr>
              <a:t>o </a:t>
            </a:r>
            <a:r>
              <a:rPr lang="es-ES" sz="2300" spc="30" dirty="0" smtClean="0">
                <a:solidFill>
                  <a:srgbClr val="171514"/>
                </a:solidFill>
                <a:latin typeface="Microsoft Sans Serif"/>
                <a:cs typeface="Microsoft Sans Serif"/>
              </a:rPr>
              <a:t>provocar </a:t>
            </a:r>
            <a:r>
              <a:rPr lang="es-ES" sz="2300" spc="15" dirty="0" smtClean="0">
                <a:solidFill>
                  <a:srgbClr val="171514"/>
                </a:solidFill>
                <a:latin typeface="Microsoft Sans Serif"/>
                <a:cs typeface="Microsoft Sans Serif"/>
              </a:rPr>
              <a:t>incendios. </a:t>
            </a:r>
            <a:r>
              <a:rPr lang="es-ES" sz="2300" spc="20" dirty="0" smtClean="0">
                <a:solidFill>
                  <a:srgbClr val="171514"/>
                </a:solidFill>
                <a:latin typeface="Microsoft Sans Serif"/>
                <a:cs typeface="Microsoft Sans Serif"/>
              </a:rPr>
              <a:t>Dado </a:t>
            </a:r>
            <a:r>
              <a:rPr lang="es-ES" sz="2300" spc="30" dirty="0" smtClean="0">
                <a:solidFill>
                  <a:srgbClr val="171514"/>
                </a:solidFill>
                <a:latin typeface="Microsoft Sans Serif"/>
                <a:cs typeface="Microsoft Sans Serif"/>
              </a:rPr>
              <a:t>que </a:t>
            </a:r>
            <a:r>
              <a:rPr lang="es-ES" sz="2300" dirty="0" smtClean="0">
                <a:solidFill>
                  <a:srgbClr val="171514"/>
                </a:solidFill>
                <a:latin typeface="Microsoft Sans Serif"/>
                <a:cs typeface="Microsoft Sans Serif"/>
              </a:rPr>
              <a:t>las </a:t>
            </a:r>
            <a:r>
              <a:rPr lang="es-ES" sz="2300" spc="15" dirty="0" smtClean="0">
                <a:solidFill>
                  <a:srgbClr val="171514"/>
                </a:solidFill>
                <a:latin typeface="Microsoft Sans Serif"/>
                <a:cs typeface="Microsoft Sans Serif"/>
              </a:rPr>
              <a:t>subestaciones </a:t>
            </a:r>
            <a:r>
              <a:rPr lang="es-ES" sz="2300" spc="25" dirty="0" smtClean="0">
                <a:solidFill>
                  <a:srgbClr val="171514"/>
                </a:solidFill>
                <a:latin typeface="Microsoft Sans Serif"/>
                <a:cs typeface="Microsoft Sans Serif"/>
              </a:rPr>
              <a:t>de </a:t>
            </a:r>
            <a:r>
              <a:rPr lang="es-ES" sz="2300" spc="30" dirty="0" smtClean="0">
                <a:solidFill>
                  <a:srgbClr val="171514"/>
                </a:solidFill>
                <a:latin typeface="Microsoft Sans Serif"/>
                <a:cs typeface="Microsoft Sans Serif"/>
              </a:rPr>
              <a:t>distribución pueden </a:t>
            </a:r>
            <a:r>
              <a:rPr lang="es-ES" sz="2300" spc="35" dirty="0" smtClean="0">
                <a:solidFill>
                  <a:srgbClr val="171514"/>
                </a:solidFill>
                <a:latin typeface="Microsoft Sans Serif"/>
                <a:cs typeface="Microsoft Sans Serif"/>
              </a:rPr>
              <a:t>tener </a:t>
            </a:r>
            <a:r>
              <a:rPr lang="es-ES" sz="2300" spc="30" dirty="0" smtClean="0">
                <a:solidFill>
                  <a:srgbClr val="171514"/>
                </a:solidFill>
                <a:latin typeface="Microsoft Sans Serif"/>
                <a:cs typeface="Microsoft Sans Serif"/>
              </a:rPr>
              <a:t>diferentes tipos </a:t>
            </a:r>
            <a:r>
              <a:rPr lang="es-ES" sz="2300" spc="25" dirty="0" smtClean="0">
                <a:solidFill>
                  <a:srgbClr val="171514"/>
                </a:solidFill>
                <a:latin typeface="Microsoft Sans Serif"/>
                <a:cs typeface="Microsoft Sans Serif"/>
              </a:rPr>
              <a:t>de arreglos de </a:t>
            </a:r>
            <a:r>
              <a:rPr lang="es-ES" sz="2300" spc="20" dirty="0" smtClean="0">
                <a:solidFill>
                  <a:srgbClr val="171514"/>
                </a:solidFill>
                <a:latin typeface="Microsoft Sans Serif"/>
                <a:cs typeface="Microsoft Sans Serif"/>
              </a:rPr>
              <a:t>instalación, </a:t>
            </a:r>
            <a:r>
              <a:rPr lang="es-ES" sz="2300" spc="-10" dirty="0" smtClean="0">
                <a:solidFill>
                  <a:srgbClr val="171514"/>
                </a:solidFill>
                <a:latin typeface="Microsoft Sans Serif"/>
                <a:cs typeface="Microsoft Sans Serif"/>
              </a:rPr>
              <a:t>se </a:t>
            </a:r>
            <a:r>
              <a:rPr lang="es-ES" sz="2300" spc="20" dirty="0" smtClean="0">
                <a:solidFill>
                  <a:srgbClr val="171514"/>
                </a:solidFill>
                <a:latin typeface="Microsoft Sans Serif"/>
                <a:cs typeface="Microsoft Sans Serif"/>
              </a:rPr>
              <a:t>indica </a:t>
            </a:r>
            <a:r>
              <a:rPr lang="es-ES" sz="2300" dirty="0" smtClean="0">
                <a:solidFill>
                  <a:srgbClr val="171514"/>
                </a:solidFill>
                <a:latin typeface="Microsoft Sans Serif"/>
                <a:cs typeface="Microsoft Sans Serif"/>
              </a:rPr>
              <a:t>a </a:t>
            </a:r>
            <a:r>
              <a:rPr lang="es-ES" sz="2300" spc="30" dirty="0" smtClean="0">
                <a:solidFill>
                  <a:srgbClr val="171514"/>
                </a:solidFill>
                <a:latin typeface="Microsoft Sans Serif"/>
                <a:cs typeface="Microsoft Sans Serif"/>
              </a:rPr>
              <a:t>continuación </a:t>
            </a:r>
            <a:r>
              <a:rPr lang="es-ES" sz="2300" spc="10" dirty="0" smtClean="0">
                <a:solidFill>
                  <a:srgbClr val="171514"/>
                </a:solidFill>
                <a:latin typeface="Microsoft Sans Serif"/>
                <a:cs typeface="Microsoft Sans Serif"/>
              </a:rPr>
              <a:t>la </a:t>
            </a:r>
            <a:r>
              <a:rPr lang="es-ES" sz="2300" spc="20" dirty="0" smtClean="0">
                <a:solidFill>
                  <a:srgbClr val="171514"/>
                </a:solidFill>
                <a:latin typeface="Microsoft Sans Serif"/>
                <a:cs typeface="Microsoft Sans Serif"/>
              </a:rPr>
              <a:t>práctica seguida </a:t>
            </a:r>
            <a:r>
              <a:rPr lang="es-ES" sz="2300" spc="25" dirty="0" smtClean="0">
                <a:solidFill>
                  <a:srgbClr val="171514"/>
                </a:solidFill>
                <a:latin typeface="Microsoft Sans Serif"/>
                <a:cs typeface="Microsoft Sans Serif"/>
              </a:rPr>
              <a:t>para </a:t>
            </a:r>
            <a:r>
              <a:rPr lang="es-ES" sz="2300" spc="10" dirty="0" smtClean="0">
                <a:solidFill>
                  <a:srgbClr val="171514"/>
                </a:solidFill>
                <a:latin typeface="Microsoft Sans Serif"/>
                <a:cs typeface="Microsoft Sans Serif"/>
              </a:rPr>
              <a:t>la </a:t>
            </a:r>
            <a:r>
              <a:rPr lang="es-ES" sz="2300" spc="25" dirty="0" smtClean="0">
                <a:solidFill>
                  <a:srgbClr val="171514"/>
                </a:solidFill>
                <a:latin typeface="Microsoft Sans Serif"/>
                <a:cs typeface="Microsoft Sans Serif"/>
              </a:rPr>
              <a:t>puesta</a:t>
            </a:r>
            <a:r>
              <a:rPr lang="es-ES" sz="2300" spc="-5" dirty="0" smtClean="0">
                <a:solidFill>
                  <a:srgbClr val="171514"/>
                </a:solidFill>
                <a:latin typeface="Microsoft Sans Serif"/>
                <a:cs typeface="Microsoft Sans Serif"/>
              </a:rPr>
              <a:t> </a:t>
            </a:r>
            <a:r>
              <a:rPr lang="es-ES" sz="2300" dirty="0" smtClean="0">
                <a:solidFill>
                  <a:srgbClr val="171514"/>
                </a:solidFill>
                <a:latin typeface="Microsoft Sans Serif"/>
                <a:cs typeface="Microsoft Sans Serif"/>
              </a:rPr>
              <a:t>a</a:t>
            </a:r>
            <a:r>
              <a:rPr lang="es-ES" sz="2300" spc="-5"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tierra</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(común</a:t>
            </a:r>
            <a:r>
              <a:rPr lang="es-ES" sz="2300"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o</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separada)</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los</a:t>
            </a:r>
            <a:r>
              <a:rPr lang="es-ES" sz="230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distintos</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tipos</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instalaciones.</a:t>
            </a:r>
          </a:p>
          <a:p>
            <a:pPr marL="167005" marR="5080" indent="-167005" algn="just">
              <a:spcBef>
                <a:spcPts val="100"/>
              </a:spcBef>
              <a:buAutoNum type="alphaLcParenBoth"/>
              <a:tabLst>
                <a:tab pos="167005" algn="l"/>
              </a:tabLst>
            </a:pPr>
            <a:r>
              <a:rPr lang="es-ES" sz="2300" spc="-40" dirty="0" smtClean="0">
                <a:solidFill>
                  <a:srgbClr val="171514"/>
                </a:solidFill>
                <a:latin typeface="Microsoft Sans Serif"/>
                <a:cs typeface="Microsoft Sans Serif"/>
              </a:rPr>
              <a:t>Si </a:t>
            </a:r>
            <a:r>
              <a:rPr lang="es-ES" sz="2300" spc="15" dirty="0" smtClean="0">
                <a:solidFill>
                  <a:srgbClr val="171514"/>
                </a:solidFill>
                <a:latin typeface="Microsoft Sans Serif"/>
                <a:cs typeface="Microsoft Sans Serif"/>
              </a:rPr>
              <a:t>los </a:t>
            </a:r>
            <a:r>
              <a:rPr lang="es-ES" sz="2300" spc="30" dirty="0" smtClean="0">
                <a:solidFill>
                  <a:srgbClr val="171514"/>
                </a:solidFill>
                <a:latin typeface="Microsoft Sans Serif"/>
                <a:cs typeface="Microsoft Sans Serif"/>
              </a:rPr>
              <a:t>alimentadores </a:t>
            </a:r>
            <a:r>
              <a:rPr lang="es-ES" sz="2300" spc="25" dirty="0" smtClean="0">
                <a:solidFill>
                  <a:srgbClr val="171514"/>
                </a:solidFill>
                <a:latin typeface="Microsoft Sans Serif"/>
                <a:cs typeface="Microsoft Sans Serif"/>
              </a:rPr>
              <a:t>de </a:t>
            </a:r>
            <a:r>
              <a:rPr lang="es-ES" sz="2300" spc="30" dirty="0" smtClean="0">
                <a:solidFill>
                  <a:srgbClr val="171514"/>
                </a:solidFill>
                <a:latin typeface="Microsoft Sans Serif"/>
                <a:cs typeface="Microsoft Sans Serif"/>
              </a:rPr>
              <a:t>entrada </a:t>
            </a:r>
            <a:r>
              <a:rPr lang="es-ES" sz="2300" spc="35" dirty="0" smtClean="0">
                <a:solidFill>
                  <a:srgbClr val="171514"/>
                </a:solidFill>
                <a:latin typeface="Microsoft Sans Serif"/>
                <a:cs typeface="Microsoft Sans Serif"/>
              </a:rPr>
              <a:t>o </a:t>
            </a:r>
            <a:r>
              <a:rPr lang="es-ES" sz="2300" spc="10" dirty="0" smtClean="0">
                <a:solidFill>
                  <a:srgbClr val="171514"/>
                </a:solidFill>
                <a:latin typeface="Microsoft Sans Serif"/>
                <a:cs typeface="Microsoft Sans Serif"/>
              </a:rPr>
              <a:t>salida </a:t>
            </a:r>
            <a:r>
              <a:rPr lang="es-ES" sz="2300" spc="20" dirty="0" smtClean="0">
                <a:solidFill>
                  <a:srgbClr val="171514"/>
                </a:solidFill>
                <a:latin typeface="Microsoft Sans Serif"/>
                <a:cs typeface="Microsoft Sans Serif"/>
              </a:rPr>
              <a:t>consisten </a:t>
            </a:r>
            <a:r>
              <a:rPr lang="es-ES" sz="2300" spc="25" dirty="0" smtClean="0">
                <a:solidFill>
                  <a:srgbClr val="171514"/>
                </a:solidFill>
                <a:latin typeface="Microsoft Sans Serif"/>
                <a:cs typeface="Microsoft Sans Serif"/>
              </a:rPr>
              <a:t>en </a:t>
            </a:r>
            <a:r>
              <a:rPr lang="es-ES" sz="2300" spc="5" dirty="0" smtClean="0">
                <a:solidFill>
                  <a:srgbClr val="171514"/>
                </a:solidFill>
                <a:latin typeface="Microsoft Sans Serif"/>
                <a:cs typeface="Microsoft Sans Serif"/>
              </a:rPr>
              <a:t>cables </a:t>
            </a:r>
            <a:r>
              <a:rPr lang="es-ES" sz="2300" spc="20" dirty="0" smtClean="0">
                <a:solidFill>
                  <a:srgbClr val="171514"/>
                </a:solidFill>
                <a:latin typeface="Microsoft Sans Serif"/>
                <a:cs typeface="Microsoft Sans Serif"/>
              </a:rPr>
              <a:t>con </a:t>
            </a:r>
            <a:r>
              <a:rPr lang="es-ES" sz="2300" spc="30" dirty="0" smtClean="0">
                <a:solidFill>
                  <a:srgbClr val="171514"/>
                </a:solidFill>
                <a:latin typeface="Microsoft Sans Serif"/>
                <a:cs typeface="Microsoft Sans Serif"/>
              </a:rPr>
              <a:t>cubierta </a:t>
            </a:r>
            <a:r>
              <a:rPr lang="es-ES" sz="2300" spc="25" dirty="0" smtClean="0">
                <a:solidFill>
                  <a:srgbClr val="171514"/>
                </a:solidFill>
                <a:latin typeface="Microsoft Sans Serif"/>
                <a:cs typeface="Microsoft Sans Serif"/>
              </a:rPr>
              <a:t>de </a:t>
            </a:r>
            <a:r>
              <a:rPr lang="es-ES" sz="2300" spc="45" dirty="0" smtClean="0">
                <a:solidFill>
                  <a:srgbClr val="171514"/>
                </a:solidFill>
                <a:latin typeface="Microsoft Sans Serif"/>
                <a:cs typeface="Microsoft Sans Serif"/>
              </a:rPr>
              <a:t>plomo </a:t>
            </a:r>
            <a:r>
              <a:rPr lang="es-ES" sz="2300" spc="35" dirty="0" smtClean="0">
                <a:solidFill>
                  <a:srgbClr val="171514"/>
                </a:solidFill>
                <a:latin typeface="Microsoft Sans Serif"/>
                <a:cs typeface="Microsoft Sans Serif"/>
              </a:rPr>
              <a:t>o aluminio </a:t>
            </a:r>
            <a:r>
              <a:rPr lang="es-ES" sz="2300" spc="30" dirty="0" smtClean="0">
                <a:solidFill>
                  <a:srgbClr val="171514"/>
                </a:solidFill>
                <a:latin typeface="Microsoft Sans Serif"/>
                <a:cs typeface="Microsoft Sans Serif"/>
              </a:rPr>
              <a:t>recubiertos </a:t>
            </a:r>
            <a:r>
              <a:rPr lang="es-ES" sz="2300" spc="20" dirty="0" smtClean="0">
                <a:solidFill>
                  <a:srgbClr val="171514"/>
                </a:solidFill>
                <a:latin typeface="Microsoft Sans Serif"/>
                <a:cs typeface="Microsoft Sans Serif"/>
              </a:rPr>
              <a:t>con </a:t>
            </a:r>
            <a:r>
              <a:rPr lang="es-ES" sz="2300" spc="30" dirty="0" smtClean="0">
                <a:solidFill>
                  <a:srgbClr val="171514"/>
                </a:solidFill>
                <a:latin typeface="Microsoft Sans Serif"/>
                <a:cs typeface="Microsoft Sans Serif"/>
              </a:rPr>
              <a:t>una </a:t>
            </a:r>
            <a:r>
              <a:rPr lang="es-ES" sz="2300" spc="5" dirty="0" smtClean="0">
                <a:solidFill>
                  <a:srgbClr val="171514"/>
                </a:solidFill>
                <a:latin typeface="Microsoft Sans Serif"/>
                <a:cs typeface="Microsoft Sans Serif"/>
              </a:rPr>
              <a:t>capa </a:t>
            </a:r>
            <a:r>
              <a:rPr lang="es-ES" sz="2300" spc="30" dirty="0" smtClean="0">
                <a:solidFill>
                  <a:srgbClr val="171514"/>
                </a:solidFill>
                <a:latin typeface="Microsoft Sans Serif"/>
                <a:cs typeface="Microsoft Sans Serif"/>
              </a:rPr>
              <a:t>semiconductora </a:t>
            </a:r>
            <a:r>
              <a:rPr lang="es-ES" sz="2300" spc="35" dirty="0" smtClean="0">
                <a:solidFill>
                  <a:srgbClr val="171514"/>
                </a:solidFill>
                <a:latin typeface="Microsoft Sans Serif"/>
                <a:cs typeface="Microsoft Sans Serif"/>
              </a:rPr>
              <a:t>o </a:t>
            </a:r>
            <a:r>
              <a:rPr lang="es-ES" sz="2300" spc="30" dirty="0" smtClean="0">
                <a:solidFill>
                  <a:srgbClr val="171514"/>
                </a:solidFill>
                <a:latin typeface="Microsoft Sans Serif"/>
                <a:cs typeface="Microsoft Sans Serif"/>
              </a:rPr>
              <a:t>una </a:t>
            </a:r>
            <a:r>
              <a:rPr lang="es-ES" sz="2300" spc="5" dirty="0" smtClean="0">
                <a:solidFill>
                  <a:srgbClr val="171514"/>
                </a:solidFill>
                <a:latin typeface="Microsoft Sans Serif"/>
                <a:cs typeface="Microsoft Sans Serif"/>
              </a:rPr>
              <a:t>capa </a:t>
            </a:r>
            <a:r>
              <a:rPr lang="es-ES" sz="2300" spc="35" dirty="0" smtClean="0">
                <a:solidFill>
                  <a:srgbClr val="171514"/>
                </a:solidFill>
                <a:latin typeface="Microsoft Sans Serif"/>
                <a:cs typeface="Microsoft Sans Serif"/>
              </a:rPr>
              <a:t>mal </a:t>
            </a:r>
            <a:r>
              <a:rPr lang="es-ES" sz="2300" spc="20" dirty="0" smtClean="0">
                <a:solidFill>
                  <a:srgbClr val="171514"/>
                </a:solidFill>
                <a:latin typeface="Microsoft Sans Serif"/>
                <a:cs typeface="Microsoft Sans Serif"/>
              </a:rPr>
              <a:t>aislante </a:t>
            </a:r>
            <a:r>
              <a:rPr lang="es-ES" sz="2300" spc="5" dirty="0" smtClean="0">
                <a:solidFill>
                  <a:srgbClr val="171514"/>
                </a:solidFill>
                <a:latin typeface="Microsoft Sans Serif"/>
                <a:cs typeface="Microsoft Sans Serif"/>
              </a:rPr>
              <a:t>y </a:t>
            </a:r>
            <a:r>
              <a:rPr lang="es-ES" sz="2300" spc="15" dirty="0" smtClean="0">
                <a:solidFill>
                  <a:srgbClr val="171514"/>
                </a:solidFill>
                <a:latin typeface="Microsoft Sans Serif"/>
                <a:cs typeface="Microsoft Sans Serif"/>
              </a:rPr>
              <a:t>su </a:t>
            </a:r>
            <a:r>
              <a:rPr lang="es-ES" sz="2300" spc="40" dirty="0" smtClean="0">
                <a:solidFill>
                  <a:srgbClr val="171514"/>
                </a:solidFill>
                <a:latin typeface="Microsoft Sans Serif"/>
                <a:cs typeface="Microsoft Sans Serif"/>
              </a:rPr>
              <a:t>longitud </a:t>
            </a:r>
            <a:r>
              <a:rPr lang="es-ES" sz="2300" spc="25" dirty="0" smtClean="0">
                <a:solidFill>
                  <a:srgbClr val="171514"/>
                </a:solidFill>
                <a:latin typeface="Microsoft Sans Serif"/>
                <a:cs typeface="Microsoft Sans Serif"/>
              </a:rPr>
              <a:t>en </a:t>
            </a:r>
            <a:r>
              <a:rPr lang="es-ES" sz="2300" spc="20" dirty="0" smtClean="0">
                <a:solidFill>
                  <a:srgbClr val="171514"/>
                </a:solidFill>
                <a:latin typeface="Microsoft Sans Serif"/>
                <a:cs typeface="Microsoft Sans Serif"/>
              </a:rPr>
              <a:t>dos </a:t>
            </a:r>
            <a:r>
              <a:rPr lang="es-ES" sz="2300" spc="15" dirty="0" smtClean="0">
                <a:solidFill>
                  <a:srgbClr val="171514"/>
                </a:solidFill>
                <a:latin typeface="Microsoft Sans Serif"/>
                <a:cs typeface="Microsoft Sans Serif"/>
              </a:rPr>
              <a:t>direcciones </a:t>
            </a:r>
            <a:r>
              <a:rPr lang="es-ES" sz="2300" spc="30" dirty="0" smtClean="0">
                <a:solidFill>
                  <a:srgbClr val="171514"/>
                </a:solidFill>
                <a:latin typeface="Microsoft Sans Serif"/>
                <a:cs typeface="Microsoft Sans Serif"/>
              </a:rPr>
              <a:t>diferentes </a:t>
            </a:r>
            <a:r>
              <a:rPr lang="es-ES" sz="2300" spc="-10" dirty="0" smtClean="0">
                <a:solidFill>
                  <a:srgbClr val="171514"/>
                </a:solidFill>
                <a:latin typeface="Microsoft Sans Serif"/>
                <a:cs typeface="Microsoft Sans Serif"/>
              </a:rPr>
              <a:t>es </a:t>
            </a:r>
            <a:r>
              <a:rPr lang="es-ES" sz="2300" spc="25" dirty="0" smtClean="0">
                <a:solidFill>
                  <a:srgbClr val="171514"/>
                </a:solidFill>
                <a:latin typeface="Microsoft Sans Serif"/>
                <a:cs typeface="Microsoft Sans Serif"/>
              </a:rPr>
              <a:t>de </a:t>
            </a:r>
            <a:r>
              <a:rPr lang="es-ES" sz="2300" spc="10" dirty="0" smtClean="0">
                <a:solidFill>
                  <a:srgbClr val="171514"/>
                </a:solidFill>
                <a:latin typeface="Microsoft Sans Serif"/>
                <a:cs typeface="Microsoft Sans Serif"/>
              </a:rPr>
              <a:t>3 </a:t>
            </a:r>
            <a:r>
              <a:rPr lang="es-ES" sz="2300" spc="50" dirty="0" smtClean="0">
                <a:solidFill>
                  <a:srgbClr val="171514"/>
                </a:solidFill>
                <a:latin typeface="Microsoft Sans Serif"/>
                <a:cs typeface="Microsoft Sans Serif"/>
              </a:rPr>
              <a:t>km </a:t>
            </a:r>
            <a:r>
              <a:rPr lang="es-ES" sz="2300" spc="35" dirty="0" smtClean="0">
                <a:solidFill>
                  <a:srgbClr val="171514"/>
                </a:solidFill>
                <a:latin typeface="Microsoft Sans Serif"/>
                <a:cs typeface="Microsoft Sans Serif"/>
              </a:rPr>
              <a:t>o </a:t>
            </a:r>
            <a:r>
              <a:rPr lang="es-ES" sz="2300" spc="20" dirty="0" smtClean="0">
                <a:solidFill>
                  <a:srgbClr val="171514"/>
                </a:solidFill>
                <a:latin typeface="Microsoft Sans Serif"/>
                <a:cs typeface="Microsoft Sans Serif"/>
              </a:rPr>
              <a:t>más </a:t>
            </a:r>
            <a:r>
              <a:rPr lang="es-ES" sz="2300" spc="15" dirty="0" smtClean="0">
                <a:solidFill>
                  <a:srgbClr val="171514"/>
                </a:solidFill>
                <a:latin typeface="Microsoft Sans Serif"/>
                <a:cs typeface="Microsoft Sans Serif"/>
              </a:rPr>
              <a:t>(para </a:t>
            </a:r>
            <a:r>
              <a:rPr lang="es-ES" sz="2300" spc="25" dirty="0" smtClean="0">
                <a:solidFill>
                  <a:srgbClr val="171514"/>
                </a:solidFill>
                <a:latin typeface="Microsoft Sans Serif"/>
                <a:cs typeface="Microsoft Sans Serif"/>
              </a:rPr>
              <a:t>asegurar</a:t>
            </a:r>
            <a:r>
              <a:rPr lang="es-ES" sz="230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que</a:t>
            </a:r>
            <a:r>
              <a:rPr lang="es-ES" sz="2300"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la</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resistencia</a:t>
            </a:r>
            <a:r>
              <a:rPr lang="es-ES" sz="2300" dirty="0" smtClean="0">
                <a:solidFill>
                  <a:srgbClr val="171514"/>
                </a:solidFill>
                <a:latin typeface="Microsoft Sans Serif"/>
                <a:cs typeface="Microsoft Sans Serif"/>
              </a:rPr>
              <a:t> a</a:t>
            </a:r>
            <a:r>
              <a:rPr lang="es-ES" sz="2300" spc="5"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tierra</a:t>
            </a:r>
            <a:r>
              <a:rPr lang="es-ES" sz="2300"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es</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1</a:t>
            </a:r>
            <a:r>
              <a:rPr lang="es-ES" sz="2300" dirty="0" smtClean="0">
                <a:solidFill>
                  <a:srgbClr val="171514"/>
                </a:solidFill>
                <a:latin typeface="Microsoft Sans Serif"/>
                <a:cs typeface="Microsoft Sans Serif"/>
              </a:rPr>
              <a:t> </a:t>
            </a:r>
            <a:r>
              <a:rPr lang="es-ES" sz="2300" spc="55" dirty="0" smtClean="0">
                <a:solidFill>
                  <a:srgbClr val="171514"/>
                </a:solidFill>
                <a:latin typeface="Microsoft Sans Serif"/>
                <a:cs typeface="Microsoft Sans Serif"/>
              </a:rPr>
              <a:t>ohm</a:t>
            </a:r>
            <a:r>
              <a:rPr lang="es-ES" sz="2300"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o</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menos),</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entonces</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es</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posible</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usar </a:t>
            </a:r>
            <a:r>
              <a:rPr lang="es-ES" sz="2300" spc="45" dirty="0" smtClean="0">
                <a:solidFill>
                  <a:srgbClr val="171514"/>
                </a:solidFill>
                <a:latin typeface="Microsoft Sans Serif"/>
                <a:cs typeface="Microsoft Sans Serif"/>
              </a:rPr>
              <a:t>un </a:t>
            </a:r>
            <a:r>
              <a:rPr lang="es-ES" sz="2300" spc="20" dirty="0" smtClean="0">
                <a:solidFill>
                  <a:srgbClr val="171514"/>
                </a:solidFill>
                <a:latin typeface="Microsoft Sans Serif"/>
                <a:cs typeface="Microsoft Sans Serif"/>
              </a:rPr>
              <a:t>solo </a:t>
            </a:r>
            <a:r>
              <a:rPr lang="es-ES" sz="2300" spc="50" dirty="0" smtClean="0">
                <a:solidFill>
                  <a:srgbClr val="171514"/>
                </a:solidFill>
                <a:latin typeface="Microsoft Sans Serif"/>
                <a:cs typeface="Microsoft Sans Serif"/>
              </a:rPr>
              <a:t>punto </a:t>
            </a:r>
            <a:r>
              <a:rPr lang="es-ES" sz="2300" spc="40" dirty="0" smtClean="0">
                <a:solidFill>
                  <a:srgbClr val="171514"/>
                </a:solidFill>
                <a:latin typeface="Microsoft Sans Serif"/>
                <a:cs typeface="Microsoft Sans Serif"/>
              </a:rPr>
              <a:t>común </a:t>
            </a:r>
            <a:r>
              <a:rPr lang="es-ES" sz="2300" spc="25" dirty="0" smtClean="0">
                <a:solidFill>
                  <a:srgbClr val="171514"/>
                </a:solidFill>
                <a:latin typeface="Microsoft Sans Serif"/>
                <a:cs typeface="Microsoft Sans Serif"/>
              </a:rPr>
              <a:t>para </a:t>
            </a:r>
            <a:r>
              <a:rPr lang="es-ES" sz="2300" spc="10" dirty="0" smtClean="0">
                <a:solidFill>
                  <a:srgbClr val="171514"/>
                </a:solidFill>
                <a:latin typeface="Microsoft Sans Serif"/>
                <a:cs typeface="Microsoft Sans Serif"/>
              </a:rPr>
              <a:t>la </a:t>
            </a:r>
            <a:r>
              <a:rPr lang="es-ES" sz="2300" spc="35" dirty="0" smtClean="0">
                <a:solidFill>
                  <a:srgbClr val="171514"/>
                </a:solidFill>
                <a:latin typeface="Microsoft Sans Serif"/>
                <a:cs typeface="Microsoft Sans Serif"/>
              </a:rPr>
              <a:t>tierra </a:t>
            </a:r>
            <a:r>
              <a:rPr lang="es-ES" sz="2300" spc="25" dirty="0" smtClean="0">
                <a:solidFill>
                  <a:srgbClr val="171514"/>
                </a:solidFill>
                <a:latin typeface="Microsoft Sans Serif"/>
                <a:cs typeface="Microsoft Sans Serif"/>
              </a:rPr>
              <a:t>de </a:t>
            </a:r>
            <a:r>
              <a:rPr lang="es-ES" sz="2300" spc="10" dirty="0" smtClean="0">
                <a:solidFill>
                  <a:srgbClr val="171514"/>
                </a:solidFill>
                <a:latin typeface="Microsoft Sans Serif"/>
                <a:cs typeface="Microsoft Sans Serif"/>
              </a:rPr>
              <a:t>la </a:t>
            </a:r>
            <a:r>
              <a:rPr lang="es-ES" sz="2300" spc="20" dirty="0" smtClean="0">
                <a:solidFill>
                  <a:srgbClr val="171514"/>
                </a:solidFill>
                <a:latin typeface="Microsoft Sans Serif"/>
                <a:cs typeface="Microsoft Sans Serif"/>
              </a:rPr>
              <a:t>subestación </a:t>
            </a:r>
            <a:r>
              <a:rPr lang="es-ES" sz="2300" spc="35" dirty="0" smtClean="0">
                <a:solidFill>
                  <a:srgbClr val="171514"/>
                </a:solidFill>
                <a:latin typeface="Microsoft Sans Serif"/>
                <a:cs typeface="Microsoft Sans Serif"/>
              </a:rPr>
              <a:t>como </a:t>
            </a:r>
            <a:r>
              <a:rPr lang="es-ES" sz="2300" spc="-10" dirty="0" smtClean="0">
                <a:solidFill>
                  <a:srgbClr val="171514"/>
                </a:solidFill>
                <a:latin typeface="Microsoft Sans Serif"/>
                <a:cs typeface="Microsoft Sans Serif"/>
              </a:rPr>
              <a:t>se </a:t>
            </a:r>
            <a:r>
              <a:rPr lang="es-ES" sz="2300" spc="35" dirty="0" smtClean="0">
                <a:solidFill>
                  <a:srgbClr val="171514"/>
                </a:solidFill>
                <a:latin typeface="Microsoft Sans Serif"/>
                <a:cs typeface="Microsoft Sans Serif"/>
              </a:rPr>
              <a:t>muestra </a:t>
            </a:r>
            <a:r>
              <a:rPr lang="es-ES" sz="2300" spc="25" dirty="0" smtClean="0">
                <a:solidFill>
                  <a:srgbClr val="171514"/>
                </a:solidFill>
                <a:latin typeface="Microsoft Sans Serif"/>
                <a:cs typeface="Microsoft Sans Serif"/>
              </a:rPr>
              <a:t>en </a:t>
            </a:r>
            <a:r>
              <a:rPr lang="es-ES" sz="2300" spc="10" dirty="0" smtClean="0">
                <a:solidFill>
                  <a:srgbClr val="171514"/>
                </a:solidFill>
                <a:latin typeface="Microsoft Sans Serif"/>
                <a:cs typeface="Microsoft Sans Serif"/>
              </a:rPr>
              <a:t>la </a:t>
            </a:r>
            <a:r>
              <a:rPr lang="es-ES" sz="2300" spc="15" dirty="0" smtClean="0">
                <a:solidFill>
                  <a:srgbClr val="171514"/>
                </a:solidFill>
                <a:latin typeface="Microsoft Sans Serif"/>
                <a:cs typeface="Microsoft Sans Serif"/>
              </a:rPr>
              <a:t>Figura</a:t>
            </a:r>
            <a:r>
              <a:rPr lang="es-ES" sz="2300" spc="-10" dirty="0" smtClean="0">
                <a:solidFill>
                  <a:srgbClr val="171514"/>
                </a:solidFill>
                <a:latin typeface="Microsoft Sans Serif"/>
                <a:cs typeface="Microsoft Sans Serif"/>
              </a:rPr>
              <a:t> </a:t>
            </a:r>
            <a:r>
              <a:rPr lang="es-ES" sz="2300" dirty="0" smtClean="0">
                <a:solidFill>
                  <a:srgbClr val="171514"/>
                </a:solidFill>
                <a:latin typeface="Microsoft Sans Serif"/>
                <a:cs typeface="Microsoft Sans Serif"/>
              </a:rPr>
              <a:t>5.23.</a:t>
            </a:r>
          </a:p>
          <a:p>
            <a:pPr marL="167005" marR="5080" indent="-167005" algn="just">
              <a:spcBef>
                <a:spcPts val="100"/>
              </a:spcBef>
              <a:buAutoNum type="alphaLcParenBoth"/>
              <a:tabLst>
                <a:tab pos="167005" algn="l"/>
              </a:tabLst>
            </a:pPr>
            <a:endParaRPr lang="es-ES" sz="2300" dirty="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smtClean="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smtClean="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smtClean="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smtClean="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a:solidFill>
                <a:srgbClr val="171514"/>
              </a:solidFill>
              <a:latin typeface="Microsoft Sans Serif"/>
              <a:cs typeface="Microsoft Sans Serif"/>
            </a:endParaRPr>
          </a:p>
          <a:p>
            <a:pPr marL="167005" marR="5080" indent="-167005" algn="just">
              <a:spcBef>
                <a:spcPts val="100"/>
              </a:spcBef>
              <a:buAutoNum type="alphaLcParenBoth"/>
              <a:tabLst>
                <a:tab pos="167005" algn="l"/>
              </a:tabLst>
            </a:pPr>
            <a:endParaRPr lang="es-ES" sz="2300" dirty="0" smtClean="0">
              <a:solidFill>
                <a:srgbClr val="171514"/>
              </a:solidFill>
              <a:latin typeface="Microsoft Sans Serif"/>
              <a:cs typeface="Microsoft Sans Serif"/>
            </a:endParaRPr>
          </a:p>
        </p:txBody>
      </p:sp>
      <p:pic>
        <p:nvPicPr>
          <p:cNvPr id="3" name="Imagen 2"/>
          <p:cNvPicPr>
            <a:picLocks noChangeAspect="1"/>
          </p:cNvPicPr>
          <p:nvPr/>
        </p:nvPicPr>
        <p:blipFill>
          <a:blip r:embed="rId2"/>
          <a:stretch>
            <a:fillRect/>
          </a:stretch>
        </p:blipFill>
        <p:spPr>
          <a:xfrm>
            <a:off x="4518025" y="4594225"/>
            <a:ext cx="8458200" cy="3657600"/>
          </a:xfrm>
          <a:prstGeom prst="rect">
            <a:avLst/>
          </a:prstGeom>
        </p:spPr>
      </p:pic>
      <p:sp>
        <p:nvSpPr>
          <p:cNvPr id="6" name="object 61"/>
          <p:cNvSpPr txBox="1"/>
          <p:nvPr/>
        </p:nvSpPr>
        <p:spPr>
          <a:xfrm>
            <a:off x="996875" y="6264650"/>
            <a:ext cx="3558615" cy="936154"/>
          </a:xfrm>
          <a:prstGeom prst="rect">
            <a:avLst/>
          </a:prstGeom>
        </p:spPr>
        <p:txBody>
          <a:bodyPr vert="horz" wrap="square" lIns="0" tIns="12700" rIns="0" bIns="0" rtlCol="0">
            <a:spAutoFit/>
          </a:bodyPr>
          <a:lstStyle/>
          <a:p>
            <a:pPr marL="12700" algn="ctr"/>
            <a:r>
              <a:rPr sz="2000" b="1" spc="-10" dirty="0" smtClean="0">
                <a:solidFill>
                  <a:srgbClr val="171514"/>
                </a:solidFill>
                <a:latin typeface="Arial"/>
                <a:cs typeface="Arial"/>
              </a:rPr>
              <a:t>FIGURA</a:t>
            </a:r>
            <a:r>
              <a:rPr sz="2000" b="1" spc="-15" dirty="0" smtClean="0">
                <a:solidFill>
                  <a:srgbClr val="171514"/>
                </a:solidFill>
                <a:latin typeface="Arial"/>
                <a:cs typeface="Arial"/>
              </a:rPr>
              <a:t> </a:t>
            </a:r>
            <a:r>
              <a:rPr sz="2000" b="1" dirty="0" smtClean="0">
                <a:solidFill>
                  <a:srgbClr val="171514"/>
                </a:solidFill>
                <a:latin typeface="Arial"/>
                <a:cs typeface="Arial"/>
              </a:rPr>
              <a:t>5.23</a:t>
            </a:r>
            <a:r>
              <a:rPr lang="es-ES" sz="2000" b="1" dirty="0" smtClean="0">
                <a:solidFill>
                  <a:srgbClr val="171514"/>
                </a:solidFill>
                <a:latin typeface="Arial"/>
                <a:cs typeface="Arial"/>
              </a:rPr>
              <a:t> </a:t>
            </a:r>
            <a:r>
              <a:rPr sz="2000" dirty="0" smtClean="0">
                <a:solidFill>
                  <a:srgbClr val="171514"/>
                </a:solidFill>
                <a:latin typeface="Microsoft Sans Serif"/>
                <a:cs typeface="Microsoft Sans Serif"/>
              </a:rPr>
              <a:t>Cables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alimentación</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entrada</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o</a:t>
            </a:r>
            <a:r>
              <a:rPr sz="2000" spc="-5" dirty="0">
                <a:solidFill>
                  <a:srgbClr val="171514"/>
                </a:solidFill>
                <a:latin typeface="Microsoft Sans Serif"/>
                <a:cs typeface="Microsoft Sans Serif"/>
              </a:rPr>
              <a:t> </a:t>
            </a:r>
            <a:r>
              <a:rPr sz="2000" spc="10" dirty="0">
                <a:solidFill>
                  <a:srgbClr val="171514"/>
                </a:solidFill>
                <a:latin typeface="Microsoft Sans Serif"/>
                <a:cs typeface="Microsoft Sans Serif"/>
              </a:rPr>
              <a:t>salida</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con</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cubierta</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metálica</a:t>
            </a:r>
            <a:r>
              <a:rPr sz="600" spc="15" dirty="0">
                <a:solidFill>
                  <a:srgbClr val="171514"/>
                </a:solidFill>
                <a:latin typeface="Microsoft Sans Serif"/>
                <a:cs typeface="Microsoft Sans Serif"/>
              </a:rPr>
              <a:t>.</a:t>
            </a:r>
            <a:endParaRPr sz="600" dirty="0">
              <a:latin typeface="Microsoft Sans Serif"/>
              <a:cs typeface="Microsoft Sans Serif"/>
            </a:endParaRPr>
          </a:p>
        </p:txBody>
      </p:sp>
    </p:spTree>
    <p:extLst>
      <p:ext uri="{BB962C8B-B14F-4D97-AF65-F5344CB8AC3E}">
        <p14:creationId xmlns:p14="http://schemas.microsoft.com/office/powerpoint/2010/main" val="280871397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39431" y="1532725"/>
            <a:ext cx="83820" cy="3175"/>
          </a:xfrm>
          <a:custGeom>
            <a:avLst/>
            <a:gdLst/>
            <a:ahLst/>
            <a:cxnLst/>
            <a:rect l="l" t="t" r="r" b="b"/>
            <a:pathLst>
              <a:path w="83819" h="3175">
                <a:moveTo>
                  <a:pt x="83731" y="0"/>
                </a:moveTo>
                <a:lnTo>
                  <a:pt x="0" y="0"/>
                </a:lnTo>
                <a:lnTo>
                  <a:pt x="0" y="3175"/>
                </a:lnTo>
                <a:lnTo>
                  <a:pt x="83731" y="3175"/>
                </a:lnTo>
                <a:lnTo>
                  <a:pt x="83731" y="0"/>
                </a:lnTo>
                <a:close/>
              </a:path>
            </a:pathLst>
          </a:custGeom>
          <a:solidFill>
            <a:srgbClr val="000000"/>
          </a:solidFill>
        </p:spPr>
        <p:txBody>
          <a:bodyPr wrap="square" lIns="0" tIns="0" rIns="0" bIns="0" rtlCol="0"/>
          <a:lstStyle/>
          <a:p>
            <a:endParaRPr/>
          </a:p>
        </p:txBody>
      </p:sp>
      <p:sp>
        <p:nvSpPr>
          <p:cNvPr id="5" name="object 5"/>
          <p:cNvSpPr txBox="1"/>
          <p:nvPr/>
        </p:nvSpPr>
        <p:spPr>
          <a:xfrm>
            <a:off x="338531" y="250825"/>
            <a:ext cx="14401799" cy="5333511"/>
          </a:xfrm>
          <a:prstGeom prst="rect">
            <a:avLst/>
          </a:prstGeom>
        </p:spPr>
        <p:txBody>
          <a:bodyPr vert="horz" wrap="square" lIns="0" tIns="11430" rIns="0" bIns="0" rtlCol="0">
            <a:spAutoFit/>
          </a:bodyPr>
          <a:lstStyle/>
          <a:p>
            <a:pPr marL="457200" marR="99695" indent="-457200" algn="just">
              <a:spcBef>
                <a:spcPts val="80"/>
              </a:spcBef>
              <a:buFont typeface="+mj-lt"/>
              <a:buAutoNum type="alphaLcParenR" startAt="2"/>
              <a:tabLst>
                <a:tab pos="153670" algn="l"/>
              </a:tabLst>
            </a:pPr>
            <a:r>
              <a:rPr lang="es-ES" sz="2300" spc="-35" dirty="0" smtClean="0">
                <a:solidFill>
                  <a:srgbClr val="171514"/>
                </a:solidFill>
                <a:latin typeface="Microsoft Sans Serif"/>
                <a:cs typeface="Microsoft Sans Serif"/>
              </a:rPr>
              <a:t>Si </a:t>
            </a:r>
            <a:r>
              <a:rPr lang="es-ES" sz="2300" spc="10" dirty="0" smtClean="0">
                <a:solidFill>
                  <a:srgbClr val="171514"/>
                </a:solidFill>
                <a:latin typeface="Microsoft Sans Serif"/>
                <a:cs typeface="Microsoft Sans Serif"/>
              </a:rPr>
              <a:t>el </a:t>
            </a:r>
            <a:r>
              <a:rPr lang="es-ES" sz="2300" spc="30" dirty="0" smtClean="0">
                <a:solidFill>
                  <a:srgbClr val="171514"/>
                </a:solidFill>
                <a:latin typeface="Microsoft Sans Serif"/>
                <a:cs typeface="Microsoft Sans Serif"/>
              </a:rPr>
              <a:t>alimentador </a:t>
            </a:r>
            <a:r>
              <a:rPr lang="es-ES" sz="2300" spc="25" dirty="0" smtClean="0">
                <a:solidFill>
                  <a:srgbClr val="171514"/>
                </a:solidFill>
                <a:latin typeface="Microsoft Sans Serif"/>
                <a:cs typeface="Microsoft Sans Serif"/>
              </a:rPr>
              <a:t>de </a:t>
            </a:r>
            <a:r>
              <a:rPr lang="es-ES" sz="2300" spc="30" dirty="0" smtClean="0">
                <a:solidFill>
                  <a:srgbClr val="171514"/>
                </a:solidFill>
                <a:latin typeface="Microsoft Sans Serif"/>
                <a:cs typeface="Microsoft Sans Serif"/>
              </a:rPr>
              <a:t>entrada </a:t>
            </a:r>
            <a:r>
              <a:rPr lang="es-ES" sz="2300" dirty="0" smtClean="0">
                <a:solidFill>
                  <a:srgbClr val="171514"/>
                </a:solidFill>
                <a:latin typeface="Microsoft Sans Serif"/>
                <a:cs typeface="Microsoft Sans Serif"/>
              </a:rPr>
              <a:t>a </a:t>
            </a:r>
            <a:r>
              <a:rPr lang="es-ES" sz="2300" spc="10" dirty="0" smtClean="0">
                <a:solidFill>
                  <a:srgbClr val="171514"/>
                </a:solidFill>
                <a:latin typeface="Microsoft Sans Serif"/>
                <a:cs typeface="Microsoft Sans Serif"/>
              </a:rPr>
              <a:t>la </a:t>
            </a:r>
            <a:r>
              <a:rPr lang="es-ES" sz="2300" spc="15" dirty="0" smtClean="0">
                <a:solidFill>
                  <a:srgbClr val="171514"/>
                </a:solidFill>
                <a:latin typeface="Microsoft Sans Serif"/>
                <a:cs typeface="Microsoft Sans Serif"/>
              </a:rPr>
              <a:t>estación </a:t>
            </a:r>
            <a:r>
              <a:rPr lang="es-ES" sz="2300" spc="-5" dirty="0" smtClean="0">
                <a:solidFill>
                  <a:srgbClr val="171514"/>
                </a:solidFill>
                <a:latin typeface="Microsoft Sans Serif"/>
                <a:cs typeface="Microsoft Sans Serif"/>
              </a:rPr>
              <a:t>es </a:t>
            </a:r>
            <a:r>
              <a:rPr lang="es-ES" sz="2300" spc="30" dirty="0" smtClean="0">
                <a:solidFill>
                  <a:srgbClr val="171514"/>
                </a:solidFill>
                <a:latin typeface="Microsoft Sans Serif"/>
                <a:cs typeface="Microsoft Sans Serif"/>
              </a:rPr>
              <a:t>una </a:t>
            </a:r>
            <a:r>
              <a:rPr lang="es-ES" sz="2300" spc="20" dirty="0" smtClean="0">
                <a:solidFill>
                  <a:srgbClr val="171514"/>
                </a:solidFill>
                <a:latin typeface="Microsoft Sans Serif"/>
                <a:cs typeface="Microsoft Sans Serif"/>
              </a:rPr>
              <a:t>línea </a:t>
            </a:r>
            <a:r>
              <a:rPr lang="es-ES" sz="2300" spc="15" dirty="0" smtClean="0">
                <a:solidFill>
                  <a:srgbClr val="171514"/>
                </a:solidFill>
                <a:latin typeface="Microsoft Sans Serif"/>
                <a:cs typeface="Microsoft Sans Serif"/>
              </a:rPr>
              <a:t>aérea </a:t>
            </a:r>
            <a:r>
              <a:rPr lang="es-ES" sz="2300" spc="5" dirty="0" smtClean="0">
                <a:solidFill>
                  <a:srgbClr val="171514"/>
                </a:solidFill>
                <a:latin typeface="Microsoft Sans Serif"/>
                <a:cs typeface="Microsoft Sans Serif"/>
              </a:rPr>
              <a:t>y </a:t>
            </a:r>
            <a:r>
              <a:rPr lang="es-ES" sz="2300" spc="10" dirty="0" smtClean="0">
                <a:solidFill>
                  <a:srgbClr val="171514"/>
                </a:solidFill>
                <a:latin typeface="Microsoft Sans Serif"/>
                <a:cs typeface="Microsoft Sans Serif"/>
              </a:rPr>
              <a:t>los </a:t>
            </a:r>
            <a:r>
              <a:rPr lang="es-ES" sz="2300" spc="25" dirty="0" smtClean="0">
                <a:solidFill>
                  <a:srgbClr val="171514"/>
                </a:solidFill>
                <a:latin typeface="Microsoft Sans Serif"/>
                <a:cs typeface="Microsoft Sans Serif"/>
              </a:rPr>
              <a:t>alimentadores de </a:t>
            </a:r>
            <a:r>
              <a:rPr lang="es-ES" sz="2300" spc="10" dirty="0" smtClean="0">
                <a:solidFill>
                  <a:srgbClr val="171514"/>
                </a:solidFill>
                <a:latin typeface="Microsoft Sans Serif"/>
                <a:cs typeface="Microsoft Sans Serif"/>
              </a:rPr>
              <a:t>salida</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son</a:t>
            </a:r>
            <a:r>
              <a:rPr lang="es-ES" sz="2300" spc="10" dirty="0" smtClean="0">
                <a:solidFill>
                  <a:srgbClr val="171514"/>
                </a:solidFill>
                <a:latin typeface="Microsoft Sans Serif"/>
                <a:cs typeface="Microsoft Sans Serif"/>
              </a:rPr>
              <a:t> </a:t>
            </a:r>
            <a:r>
              <a:rPr lang="es-ES" sz="2300" spc="5" dirty="0" smtClean="0">
                <a:solidFill>
                  <a:srgbClr val="171514"/>
                </a:solidFill>
                <a:latin typeface="Microsoft Sans Serif"/>
                <a:cs typeface="Microsoft Sans Serif"/>
              </a:rPr>
              <a:t>cables</a:t>
            </a:r>
            <a:r>
              <a:rPr lang="es-ES" sz="2300" spc="1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con</a:t>
            </a:r>
            <a:r>
              <a:rPr lang="es-ES" sz="2300" spc="1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una</a:t>
            </a:r>
            <a:r>
              <a:rPr lang="es-ES" sz="2300" spc="10" dirty="0" smtClean="0">
                <a:solidFill>
                  <a:srgbClr val="171514"/>
                </a:solidFill>
                <a:latin typeface="Microsoft Sans Serif"/>
                <a:cs typeface="Microsoft Sans Serif"/>
              </a:rPr>
              <a:t> </a:t>
            </a:r>
            <a:r>
              <a:rPr lang="es-ES" sz="2300" spc="5" dirty="0" smtClean="0">
                <a:solidFill>
                  <a:srgbClr val="171514"/>
                </a:solidFill>
                <a:latin typeface="Microsoft Sans Serif"/>
                <a:cs typeface="Microsoft Sans Serif"/>
              </a:rPr>
              <a:t>capa</a:t>
            </a:r>
            <a:r>
              <a:rPr lang="es-ES" sz="2300" spc="1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exterior</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aislante</a:t>
            </a:r>
            <a:r>
              <a:rPr lang="es-ES" sz="2300" spc="1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(termoplástica),</a:t>
            </a:r>
            <a:r>
              <a:rPr lang="es-ES" sz="2300" spc="1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entonces</a:t>
            </a:r>
            <a:r>
              <a:rPr lang="es-ES" sz="2300" spc="1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podemos </a:t>
            </a:r>
            <a:r>
              <a:rPr lang="es-ES" sz="2300" spc="25" dirty="0" smtClean="0">
                <a:solidFill>
                  <a:srgbClr val="171514"/>
                </a:solidFill>
                <a:latin typeface="Microsoft Sans Serif"/>
                <a:cs typeface="Microsoft Sans Serif"/>
              </a:rPr>
              <a:t>diferenciar</a:t>
            </a:r>
            <a:r>
              <a:rPr lang="es-ES" sz="2300" spc="-5"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entre</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los</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dos</a:t>
            </a:r>
            <a:r>
              <a:rPr lang="es-ES" sz="2300" spc="-5" dirty="0" smtClean="0">
                <a:solidFill>
                  <a:srgbClr val="171514"/>
                </a:solidFill>
                <a:latin typeface="Microsoft Sans Serif"/>
                <a:cs typeface="Microsoft Sans Serif"/>
              </a:rPr>
              <a:t> casos </a:t>
            </a:r>
            <a:r>
              <a:rPr lang="es-ES" sz="2300" spc="15" dirty="0" smtClean="0">
                <a:solidFill>
                  <a:srgbClr val="171514"/>
                </a:solidFill>
                <a:latin typeface="Microsoft Sans Serif"/>
                <a:cs typeface="Microsoft Sans Serif"/>
              </a:rPr>
              <a:t>siguientes:</a:t>
            </a:r>
          </a:p>
          <a:p>
            <a:pPr marL="457200" marR="99695" indent="-457200" algn="just">
              <a:spcBef>
                <a:spcPts val="80"/>
              </a:spcBef>
              <a:buFont typeface="+mj-lt"/>
              <a:buAutoNum type="alphaLcParenR" startAt="2"/>
              <a:tabLst>
                <a:tab pos="153670" algn="l"/>
              </a:tabLst>
            </a:pPr>
            <a:endParaRPr lang="es-ES" sz="2300" dirty="0" smtClean="0">
              <a:latin typeface="Microsoft Sans Serif"/>
              <a:cs typeface="Microsoft Sans Serif"/>
            </a:endParaRPr>
          </a:p>
          <a:p>
            <a:pPr marL="485140" marR="27305" lvl="1" indent="-252729" algn="just">
              <a:buAutoNum type="romanLcParenBoth"/>
              <a:tabLst>
                <a:tab pos="332740" algn="l"/>
              </a:tabLst>
            </a:pPr>
            <a:r>
              <a:rPr lang="es-ES" sz="2300" spc="-30" dirty="0" smtClean="0">
                <a:solidFill>
                  <a:srgbClr val="171514"/>
                </a:solidFill>
                <a:latin typeface="Microsoft Sans Serif"/>
                <a:cs typeface="Microsoft Sans Serif"/>
              </a:rPr>
              <a:t>El </a:t>
            </a:r>
            <a:r>
              <a:rPr lang="es-ES" sz="2300" spc="10" dirty="0" smtClean="0">
                <a:solidFill>
                  <a:srgbClr val="171514"/>
                </a:solidFill>
                <a:latin typeface="Microsoft Sans Serif"/>
                <a:cs typeface="Microsoft Sans Serif"/>
              </a:rPr>
              <a:t>cable </a:t>
            </a:r>
            <a:r>
              <a:rPr lang="es-ES" sz="2300" spc="20" dirty="0" smtClean="0">
                <a:solidFill>
                  <a:srgbClr val="171514"/>
                </a:solidFill>
                <a:latin typeface="Microsoft Sans Serif"/>
                <a:cs typeface="Microsoft Sans Serif"/>
              </a:rPr>
              <a:t>de </a:t>
            </a:r>
            <a:r>
              <a:rPr lang="es-ES" sz="2300" spc="10" dirty="0" smtClean="0">
                <a:solidFill>
                  <a:srgbClr val="171514"/>
                </a:solidFill>
                <a:latin typeface="Microsoft Sans Serif"/>
                <a:cs typeface="Microsoft Sans Serif"/>
              </a:rPr>
              <a:t>salida </a:t>
            </a:r>
            <a:r>
              <a:rPr lang="es-ES" sz="2300" spc="25" dirty="0" smtClean="0">
                <a:solidFill>
                  <a:srgbClr val="171514"/>
                </a:solidFill>
                <a:latin typeface="Microsoft Sans Serif"/>
                <a:cs typeface="Microsoft Sans Serif"/>
              </a:rPr>
              <a:t>alimenta </a:t>
            </a:r>
            <a:r>
              <a:rPr lang="es-ES" sz="2300" spc="30" dirty="0" smtClean="0">
                <a:solidFill>
                  <a:srgbClr val="171514"/>
                </a:solidFill>
                <a:latin typeface="Microsoft Sans Serif"/>
                <a:cs typeface="Microsoft Sans Serif"/>
              </a:rPr>
              <a:t>una red que </a:t>
            </a:r>
            <a:r>
              <a:rPr lang="es-ES" sz="2300" spc="25" dirty="0" smtClean="0">
                <a:solidFill>
                  <a:srgbClr val="171514"/>
                </a:solidFill>
                <a:latin typeface="Microsoft Sans Serif"/>
                <a:cs typeface="Microsoft Sans Serif"/>
              </a:rPr>
              <a:t>tiene </a:t>
            </a:r>
            <a:r>
              <a:rPr lang="es-ES" sz="2300" spc="40" dirty="0" smtClean="0">
                <a:solidFill>
                  <a:srgbClr val="171514"/>
                </a:solidFill>
                <a:latin typeface="Microsoft Sans Serif"/>
                <a:cs typeface="Microsoft Sans Serif"/>
              </a:rPr>
              <a:t>un </a:t>
            </a:r>
            <a:r>
              <a:rPr lang="es-ES" sz="2300" spc="15" dirty="0" smtClean="0">
                <a:solidFill>
                  <a:srgbClr val="171514"/>
                </a:solidFill>
                <a:latin typeface="Microsoft Sans Serif"/>
                <a:cs typeface="Microsoft Sans Serif"/>
              </a:rPr>
              <a:t>sistema </a:t>
            </a:r>
            <a:r>
              <a:rPr lang="es-ES" sz="2300" spc="20" dirty="0" smtClean="0">
                <a:solidFill>
                  <a:srgbClr val="171514"/>
                </a:solidFill>
                <a:latin typeface="Microsoft Sans Serif"/>
                <a:cs typeface="Microsoft Sans Serif"/>
              </a:rPr>
              <a:t>de puesta </a:t>
            </a:r>
            <a:r>
              <a:rPr lang="es-ES" sz="2300" dirty="0" smtClean="0">
                <a:solidFill>
                  <a:srgbClr val="171514"/>
                </a:solidFill>
                <a:latin typeface="Microsoft Sans Serif"/>
                <a:cs typeface="Microsoft Sans Serif"/>
              </a:rPr>
              <a:t>a </a:t>
            </a:r>
            <a:r>
              <a:rPr lang="es-ES" sz="2300" spc="30" dirty="0" smtClean="0">
                <a:solidFill>
                  <a:srgbClr val="171514"/>
                </a:solidFill>
                <a:latin typeface="Microsoft Sans Serif"/>
                <a:cs typeface="Microsoft Sans Serif"/>
              </a:rPr>
              <a:t>tierra </a:t>
            </a:r>
            <a:r>
              <a:rPr lang="es-ES" sz="2300" spc="35" dirty="0" smtClean="0">
                <a:solidFill>
                  <a:srgbClr val="171514"/>
                </a:solidFill>
                <a:latin typeface="Microsoft Sans Serif"/>
                <a:cs typeface="Microsoft Sans Serif"/>
              </a:rPr>
              <a:t>múltiple </a:t>
            </a:r>
            <a:r>
              <a:rPr lang="es-ES" sz="2300" spc="20" dirty="0" smtClean="0">
                <a:solidFill>
                  <a:srgbClr val="171514"/>
                </a:solidFill>
                <a:latin typeface="Microsoft Sans Serif"/>
                <a:cs typeface="Microsoft Sans Serif"/>
              </a:rPr>
              <a:t>de </a:t>
            </a:r>
            <a:r>
              <a:rPr lang="es-ES" sz="2300" spc="25" dirty="0" smtClean="0">
                <a:solidFill>
                  <a:srgbClr val="171514"/>
                </a:solidFill>
                <a:latin typeface="Microsoft Sans Serif"/>
                <a:cs typeface="Microsoft Sans Serif"/>
              </a:rPr>
              <a:t>protección </a:t>
            </a:r>
            <a:r>
              <a:rPr lang="es-ES" sz="2300" spc="-25" dirty="0" smtClean="0">
                <a:solidFill>
                  <a:srgbClr val="171514"/>
                </a:solidFill>
                <a:latin typeface="Microsoft Sans Serif"/>
                <a:cs typeface="Microsoft Sans Serif"/>
              </a:rPr>
              <a:t>(PME) </a:t>
            </a:r>
            <a:r>
              <a:rPr lang="es-ES" sz="2300" spc="15" dirty="0" smtClean="0">
                <a:solidFill>
                  <a:srgbClr val="171514"/>
                </a:solidFill>
                <a:latin typeface="Microsoft Sans Serif"/>
                <a:cs typeface="Microsoft Sans Serif"/>
              </a:rPr>
              <a:t>(consulte </a:t>
            </a:r>
            <a:r>
              <a:rPr lang="es-ES" sz="2300" spc="10" dirty="0" smtClean="0">
                <a:solidFill>
                  <a:srgbClr val="171514"/>
                </a:solidFill>
                <a:latin typeface="Microsoft Sans Serif"/>
                <a:cs typeface="Microsoft Sans Serif"/>
              </a:rPr>
              <a:t>la </a:t>
            </a:r>
            <a:r>
              <a:rPr lang="es-ES" sz="2300" spc="-5" dirty="0" smtClean="0">
                <a:solidFill>
                  <a:srgbClr val="171514"/>
                </a:solidFill>
                <a:latin typeface="Microsoft Sans Serif"/>
                <a:cs typeface="Microsoft Sans Serif"/>
              </a:rPr>
              <a:t>Sección 5.5.4). </a:t>
            </a:r>
            <a:r>
              <a:rPr lang="es-ES" sz="2300" spc="-20" dirty="0" smtClean="0">
                <a:solidFill>
                  <a:srgbClr val="171514"/>
                </a:solidFill>
                <a:latin typeface="Microsoft Sans Serif"/>
                <a:cs typeface="Microsoft Sans Serif"/>
              </a:rPr>
              <a:t>En </a:t>
            </a:r>
            <a:r>
              <a:rPr lang="es-ES" sz="2300" spc="10" dirty="0" smtClean="0">
                <a:solidFill>
                  <a:srgbClr val="171514"/>
                </a:solidFill>
                <a:latin typeface="Microsoft Sans Serif"/>
                <a:cs typeface="Microsoft Sans Serif"/>
              </a:rPr>
              <a:t>este </a:t>
            </a:r>
            <a:r>
              <a:rPr lang="es-ES" sz="2300" dirty="0" smtClean="0">
                <a:solidFill>
                  <a:srgbClr val="171514"/>
                </a:solidFill>
                <a:latin typeface="Microsoft Sans Serif"/>
                <a:cs typeface="Microsoft Sans Serif"/>
              </a:rPr>
              <a:t>caso, </a:t>
            </a:r>
            <a:r>
              <a:rPr lang="es-ES" sz="2300" spc="10" dirty="0" smtClean="0">
                <a:solidFill>
                  <a:srgbClr val="171514"/>
                </a:solidFill>
                <a:latin typeface="Microsoft Sans Serif"/>
                <a:cs typeface="Microsoft Sans Serif"/>
              </a:rPr>
              <a:t>la </a:t>
            </a:r>
            <a:r>
              <a:rPr lang="es-ES" sz="2300" spc="20" dirty="0" smtClean="0">
                <a:solidFill>
                  <a:srgbClr val="171514"/>
                </a:solidFill>
                <a:latin typeface="Microsoft Sans Serif"/>
                <a:cs typeface="Microsoft Sans Serif"/>
              </a:rPr>
              <a:t>puesta </a:t>
            </a:r>
            <a:r>
              <a:rPr lang="es-ES" sz="2300" dirty="0" smtClean="0">
                <a:solidFill>
                  <a:srgbClr val="171514"/>
                </a:solidFill>
                <a:latin typeface="Microsoft Sans Serif"/>
                <a:cs typeface="Microsoft Sans Serif"/>
              </a:rPr>
              <a:t>a </a:t>
            </a:r>
            <a:r>
              <a:rPr lang="es-ES" sz="2300" spc="30" dirty="0" smtClean="0">
                <a:solidFill>
                  <a:srgbClr val="171514"/>
                </a:solidFill>
                <a:latin typeface="Microsoft Sans Serif"/>
                <a:cs typeface="Microsoft Sans Serif"/>
              </a:rPr>
              <a:t>tierra </a:t>
            </a:r>
            <a:r>
              <a:rPr lang="es-ES" sz="2300" spc="20" dirty="0" smtClean="0">
                <a:solidFill>
                  <a:srgbClr val="171514"/>
                </a:solidFill>
                <a:latin typeface="Microsoft Sans Serif"/>
                <a:cs typeface="Microsoft Sans Serif"/>
              </a:rPr>
              <a:t>de </a:t>
            </a:r>
            <a:r>
              <a:rPr lang="es-ES" sz="2300" spc="25" dirty="0" smtClean="0">
                <a:solidFill>
                  <a:srgbClr val="171514"/>
                </a:solidFill>
                <a:latin typeface="Microsoft Sans Serif"/>
                <a:cs typeface="Microsoft Sans Serif"/>
              </a:rPr>
              <a:t>protección</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alta</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tensión</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debe</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estar</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separada</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a:t>
            </a:r>
            <a:r>
              <a:rPr lang="es-ES" sz="2300"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la</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puesta</a:t>
            </a:r>
            <a:r>
              <a:rPr lang="es-ES" sz="2300" dirty="0" smtClean="0">
                <a:solidFill>
                  <a:srgbClr val="171514"/>
                </a:solidFill>
                <a:latin typeface="Microsoft Sans Serif"/>
                <a:cs typeface="Microsoft Sans Serif"/>
              </a:rPr>
              <a:t> a </a:t>
            </a:r>
            <a:r>
              <a:rPr lang="es-ES" sz="2300" spc="30" dirty="0" smtClean="0">
                <a:solidFill>
                  <a:srgbClr val="171514"/>
                </a:solidFill>
                <a:latin typeface="Microsoft Sans Serif"/>
                <a:cs typeface="Microsoft Sans Serif"/>
              </a:rPr>
              <a:t>tierra</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protección</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 </a:t>
            </a:r>
            <a:r>
              <a:rPr lang="es-ES" sz="2300" spc="15" dirty="0" smtClean="0">
                <a:solidFill>
                  <a:srgbClr val="171514"/>
                </a:solidFill>
                <a:latin typeface="Microsoft Sans Serif"/>
                <a:cs typeface="Microsoft Sans Serif"/>
              </a:rPr>
              <a:t>baja </a:t>
            </a:r>
            <a:r>
              <a:rPr lang="es-ES" sz="2300" spc="25" dirty="0" smtClean="0">
                <a:solidFill>
                  <a:srgbClr val="171514"/>
                </a:solidFill>
                <a:latin typeface="Microsoft Sans Serif"/>
                <a:cs typeface="Microsoft Sans Serif"/>
              </a:rPr>
              <a:t>tensión </a:t>
            </a:r>
            <a:r>
              <a:rPr lang="es-ES" sz="2300" spc="20" dirty="0" smtClean="0">
                <a:solidFill>
                  <a:srgbClr val="171514"/>
                </a:solidFill>
                <a:latin typeface="Microsoft Sans Serif"/>
                <a:cs typeface="Microsoft Sans Serif"/>
              </a:rPr>
              <a:t>de </a:t>
            </a:r>
            <a:r>
              <a:rPr lang="es-ES" sz="2300" spc="40" dirty="0" smtClean="0">
                <a:solidFill>
                  <a:srgbClr val="171514"/>
                </a:solidFill>
                <a:latin typeface="Microsoft Sans Serif"/>
                <a:cs typeface="Microsoft Sans Serif"/>
              </a:rPr>
              <a:t>forma </a:t>
            </a:r>
            <a:r>
              <a:rPr lang="es-ES" sz="2300" spc="30" dirty="0" smtClean="0">
                <a:solidFill>
                  <a:srgbClr val="171514"/>
                </a:solidFill>
                <a:latin typeface="Microsoft Sans Serif"/>
                <a:cs typeface="Microsoft Sans Serif"/>
              </a:rPr>
              <a:t>que </a:t>
            </a:r>
            <a:r>
              <a:rPr lang="es-ES" sz="2300" spc="5" dirty="0" smtClean="0">
                <a:solidFill>
                  <a:srgbClr val="171514"/>
                </a:solidFill>
                <a:latin typeface="Microsoft Sans Serif"/>
                <a:cs typeface="Microsoft Sans Serif"/>
              </a:rPr>
              <a:t>cada </a:t>
            </a:r>
            <a:r>
              <a:rPr lang="es-ES" sz="2300" spc="15" dirty="0" smtClean="0">
                <a:solidFill>
                  <a:srgbClr val="171514"/>
                </a:solidFill>
                <a:latin typeface="Microsoft Sans Serif"/>
                <a:cs typeface="Microsoft Sans Serif"/>
              </a:rPr>
              <a:t>sistema </a:t>
            </a:r>
            <a:r>
              <a:rPr lang="es-ES" sz="2300" spc="20" dirty="0" smtClean="0">
                <a:solidFill>
                  <a:srgbClr val="171514"/>
                </a:solidFill>
                <a:latin typeface="Microsoft Sans Serif"/>
                <a:cs typeface="Microsoft Sans Serif"/>
              </a:rPr>
              <a:t>de puesta </a:t>
            </a:r>
            <a:r>
              <a:rPr lang="es-ES" sz="2300" dirty="0" smtClean="0">
                <a:solidFill>
                  <a:srgbClr val="171514"/>
                </a:solidFill>
                <a:latin typeface="Microsoft Sans Serif"/>
                <a:cs typeface="Microsoft Sans Serif"/>
              </a:rPr>
              <a:t>a </a:t>
            </a:r>
            <a:r>
              <a:rPr lang="es-ES" sz="2300" spc="30" dirty="0" smtClean="0">
                <a:solidFill>
                  <a:srgbClr val="171514"/>
                </a:solidFill>
                <a:latin typeface="Microsoft Sans Serif"/>
                <a:cs typeface="Microsoft Sans Serif"/>
              </a:rPr>
              <a:t>tierra </a:t>
            </a:r>
            <a:r>
              <a:rPr lang="es-ES" sz="2300" spc="25" dirty="0" smtClean="0">
                <a:solidFill>
                  <a:srgbClr val="171514"/>
                </a:solidFill>
                <a:latin typeface="Microsoft Sans Serif"/>
                <a:cs typeface="Microsoft Sans Serif"/>
              </a:rPr>
              <a:t>quede </a:t>
            </a:r>
            <a:r>
              <a:rPr lang="es-ES" sz="2300" spc="30" dirty="0" smtClean="0">
                <a:solidFill>
                  <a:srgbClr val="171514"/>
                </a:solidFill>
                <a:latin typeface="Microsoft Sans Serif"/>
                <a:cs typeface="Microsoft Sans Serif"/>
              </a:rPr>
              <a:t>fuera </a:t>
            </a:r>
            <a:r>
              <a:rPr lang="es-ES" sz="2300" spc="20" dirty="0" smtClean="0">
                <a:solidFill>
                  <a:srgbClr val="171514"/>
                </a:solidFill>
                <a:latin typeface="Microsoft Sans Serif"/>
                <a:cs typeface="Microsoft Sans Serif"/>
              </a:rPr>
              <a:t>del </a:t>
            </a:r>
            <a:r>
              <a:rPr lang="es-ES" sz="2300" spc="15" dirty="0" smtClean="0">
                <a:solidFill>
                  <a:srgbClr val="171514"/>
                </a:solidFill>
                <a:latin typeface="Microsoft Sans Serif"/>
                <a:cs typeface="Microsoft Sans Serif"/>
              </a:rPr>
              <a:t>área </a:t>
            </a:r>
            <a:r>
              <a:rPr lang="es-ES" sz="2300" spc="20" dirty="0" smtClean="0">
                <a:solidFill>
                  <a:srgbClr val="171514"/>
                </a:solidFill>
                <a:latin typeface="Microsoft Sans Serif"/>
                <a:cs typeface="Microsoft Sans Serif"/>
              </a:rPr>
              <a:t>de </a:t>
            </a:r>
            <a:r>
              <a:rPr lang="es-ES" sz="2300" spc="15" dirty="0" smtClean="0">
                <a:solidFill>
                  <a:srgbClr val="171514"/>
                </a:solidFill>
                <a:latin typeface="Microsoft Sans Serif"/>
                <a:cs typeface="Microsoft Sans Serif"/>
              </a:rPr>
              <a:t>resistencia</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del</a:t>
            </a:r>
            <a:r>
              <a:rPr lang="es-ES" sz="2300"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otro,</a:t>
            </a:r>
            <a:r>
              <a:rPr lang="es-ES" sz="2300" spc="-5" dirty="0" smtClean="0">
                <a:solidFill>
                  <a:srgbClr val="171514"/>
                </a:solidFill>
                <a:latin typeface="Microsoft Sans Serif"/>
                <a:cs typeface="Microsoft Sans Serif"/>
              </a:rPr>
              <a:t> es</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decir,</a:t>
            </a:r>
            <a:r>
              <a:rPr lang="es-ES" sz="2300"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la</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distancia</a:t>
            </a:r>
            <a:r>
              <a:rPr lang="es-ES" sz="2300"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entre</a:t>
            </a:r>
            <a:r>
              <a:rPr lang="es-ES" sz="2300" dirty="0" smtClean="0">
                <a:solidFill>
                  <a:srgbClr val="171514"/>
                </a:solidFill>
                <a:latin typeface="Microsoft Sans Serif"/>
                <a:cs typeface="Microsoft Sans Serif"/>
              </a:rPr>
              <a:t> las</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dos</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puestas</a:t>
            </a:r>
            <a:r>
              <a:rPr lang="es-ES" sz="2300" dirty="0" smtClean="0">
                <a:solidFill>
                  <a:srgbClr val="171514"/>
                </a:solidFill>
                <a:latin typeface="Microsoft Sans Serif"/>
                <a:cs typeface="Microsoft Sans Serif"/>
              </a:rPr>
              <a:t> a</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tierra</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debe</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ser</a:t>
            </a:r>
            <a:r>
              <a:rPr lang="es-ES" sz="2300" spc="-5"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de</a:t>
            </a:r>
            <a:r>
              <a:rPr lang="es-ES" sz="2300"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al </a:t>
            </a:r>
            <a:r>
              <a:rPr lang="es-ES" sz="2300" spc="25" dirty="0" smtClean="0">
                <a:solidFill>
                  <a:srgbClr val="171514"/>
                </a:solidFill>
                <a:latin typeface="Microsoft Sans Serif"/>
                <a:cs typeface="Microsoft Sans Serif"/>
              </a:rPr>
              <a:t>menos </a:t>
            </a:r>
            <a:r>
              <a:rPr lang="es-ES" sz="2300" spc="10" dirty="0" smtClean="0">
                <a:solidFill>
                  <a:srgbClr val="171514"/>
                </a:solidFill>
                <a:latin typeface="Microsoft Sans Serif"/>
                <a:cs typeface="Microsoft Sans Serif"/>
              </a:rPr>
              <a:t>20 </a:t>
            </a:r>
            <a:r>
              <a:rPr lang="es-ES" sz="2300" spc="70" dirty="0" smtClean="0">
                <a:solidFill>
                  <a:srgbClr val="171514"/>
                </a:solidFill>
                <a:latin typeface="Microsoft Sans Serif"/>
                <a:cs typeface="Microsoft Sans Serif"/>
              </a:rPr>
              <a:t>m </a:t>
            </a:r>
            <a:r>
              <a:rPr lang="es-ES" sz="2300" spc="15" dirty="0" smtClean="0">
                <a:solidFill>
                  <a:srgbClr val="171514"/>
                </a:solidFill>
                <a:latin typeface="Microsoft Sans Serif"/>
                <a:cs typeface="Microsoft Sans Serif"/>
              </a:rPr>
              <a:t>(consulte </a:t>
            </a:r>
            <a:r>
              <a:rPr lang="es-ES" sz="2300" spc="10" dirty="0" smtClean="0">
                <a:solidFill>
                  <a:srgbClr val="171514"/>
                </a:solidFill>
                <a:latin typeface="Microsoft Sans Serif"/>
                <a:cs typeface="Microsoft Sans Serif"/>
              </a:rPr>
              <a:t>la </a:t>
            </a:r>
            <a:r>
              <a:rPr lang="es-ES" sz="2300" spc="-5" dirty="0" smtClean="0">
                <a:solidFill>
                  <a:srgbClr val="171514"/>
                </a:solidFill>
                <a:latin typeface="Microsoft Sans Serif"/>
                <a:cs typeface="Microsoft Sans Serif"/>
              </a:rPr>
              <a:t>Sección 3.6). </a:t>
            </a:r>
            <a:r>
              <a:rPr lang="es-ES" sz="2300" spc="-1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La </a:t>
            </a:r>
            <a:r>
              <a:rPr lang="es-ES" sz="2300" spc="20" dirty="0" smtClean="0">
                <a:solidFill>
                  <a:srgbClr val="171514"/>
                </a:solidFill>
                <a:latin typeface="Microsoft Sans Serif"/>
                <a:cs typeface="Microsoft Sans Serif"/>
              </a:rPr>
              <a:t>conexión </a:t>
            </a:r>
            <a:r>
              <a:rPr lang="es-ES" sz="2300" dirty="0" smtClean="0">
                <a:solidFill>
                  <a:srgbClr val="171514"/>
                </a:solidFill>
                <a:latin typeface="Microsoft Sans Serif"/>
                <a:cs typeface="Microsoft Sans Serif"/>
              </a:rPr>
              <a:t>a </a:t>
            </a:r>
            <a:r>
              <a:rPr lang="es-ES" sz="2300" spc="30" dirty="0" smtClean="0">
                <a:solidFill>
                  <a:srgbClr val="171514"/>
                </a:solidFill>
                <a:latin typeface="Microsoft Sans Serif"/>
                <a:cs typeface="Microsoft Sans Serif"/>
              </a:rPr>
              <a:t>tierra </a:t>
            </a:r>
            <a:r>
              <a:rPr lang="es-ES" sz="2300" spc="20" dirty="0" smtClean="0">
                <a:solidFill>
                  <a:srgbClr val="171514"/>
                </a:solidFill>
                <a:latin typeface="Microsoft Sans Serif"/>
                <a:cs typeface="Microsoft Sans Serif"/>
              </a:rPr>
              <a:t>de </a:t>
            </a:r>
            <a:r>
              <a:rPr lang="es-ES" sz="2300" spc="25" dirty="0" smtClean="0">
                <a:solidFill>
                  <a:srgbClr val="171514"/>
                </a:solidFill>
                <a:latin typeface="Microsoft Sans Serif"/>
                <a:cs typeface="Microsoft Sans Serif"/>
              </a:rPr>
              <a:t>protección </a:t>
            </a:r>
            <a:r>
              <a:rPr lang="es-ES" sz="2300" spc="20" dirty="0" smtClean="0">
                <a:solidFill>
                  <a:srgbClr val="171514"/>
                </a:solidFill>
                <a:latin typeface="Microsoft Sans Serif"/>
                <a:cs typeface="Microsoft Sans Serif"/>
              </a:rPr>
              <a:t>de bajo voltaje</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está</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conectada</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al</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conductor</a:t>
            </a:r>
            <a:r>
              <a:rPr lang="es-ES" sz="2300" dirty="0" smtClean="0">
                <a:solidFill>
                  <a:srgbClr val="171514"/>
                </a:solidFill>
                <a:latin typeface="Microsoft Sans Serif"/>
                <a:cs typeface="Microsoft Sans Serif"/>
              </a:rPr>
              <a:t> </a:t>
            </a:r>
            <a:r>
              <a:rPr lang="es-ES" sz="2300" spc="40" dirty="0" smtClean="0">
                <a:solidFill>
                  <a:srgbClr val="171514"/>
                </a:solidFill>
                <a:latin typeface="Microsoft Sans Serif"/>
                <a:cs typeface="Microsoft Sans Serif"/>
              </a:rPr>
              <a:t>neutro</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como</a:t>
            </a:r>
            <a:r>
              <a:rPr lang="es-ES" sz="2300" spc="-5" dirty="0" smtClean="0">
                <a:solidFill>
                  <a:srgbClr val="171514"/>
                </a:solidFill>
                <a:latin typeface="Microsoft Sans Serif"/>
                <a:cs typeface="Microsoft Sans Serif"/>
              </a:rPr>
              <a:t> se </a:t>
            </a:r>
            <a:r>
              <a:rPr lang="es-ES" sz="2300" spc="30" dirty="0" smtClean="0">
                <a:solidFill>
                  <a:srgbClr val="171514"/>
                </a:solidFill>
                <a:latin typeface="Microsoft Sans Serif"/>
                <a:cs typeface="Microsoft Sans Serif"/>
              </a:rPr>
              <a:t>muestra</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en</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la</a:t>
            </a:r>
            <a:r>
              <a:rPr lang="es-ES" sz="2300" spc="-5"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Figura</a:t>
            </a:r>
            <a:r>
              <a:rPr lang="es-ES" sz="2300" spc="-5" dirty="0" smtClean="0">
                <a:solidFill>
                  <a:srgbClr val="171514"/>
                </a:solidFill>
                <a:latin typeface="Microsoft Sans Serif"/>
                <a:cs typeface="Microsoft Sans Serif"/>
              </a:rPr>
              <a:t> </a:t>
            </a:r>
            <a:r>
              <a:rPr lang="es-ES" sz="2300" dirty="0" smtClean="0">
                <a:solidFill>
                  <a:srgbClr val="171514"/>
                </a:solidFill>
                <a:latin typeface="Microsoft Sans Serif"/>
                <a:cs typeface="Microsoft Sans Serif"/>
              </a:rPr>
              <a:t>5.24.</a:t>
            </a:r>
          </a:p>
          <a:p>
            <a:pPr marL="485140" marR="27305" lvl="1" indent="-252729" algn="just">
              <a:buAutoNum type="romanLcParenBoth"/>
              <a:tabLst>
                <a:tab pos="332740" algn="l"/>
              </a:tabLst>
            </a:pPr>
            <a:endParaRPr lang="es-ES" sz="2300" dirty="0" smtClean="0">
              <a:latin typeface="Microsoft Sans Serif"/>
              <a:cs typeface="Microsoft Sans Serif"/>
            </a:endParaRPr>
          </a:p>
          <a:p>
            <a:pPr marL="485140" marR="45720" lvl="1" indent="-292100" algn="just">
              <a:buAutoNum type="romanLcParenBoth"/>
              <a:tabLst>
                <a:tab pos="325120" algn="l"/>
              </a:tabLst>
            </a:pPr>
            <a:r>
              <a:rPr lang="es-ES" sz="2300" spc="15" dirty="0" smtClean="0">
                <a:solidFill>
                  <a:srgbClr val="171514"/>
                </a:solidFill>
                <a:latin typeface="Microsoft Sans Serif"/>
                <a:cs typeface="Microsoft Sans Serif"/>
              </a:rPr>
              <a:t>Cuando </a:t>
            </a:r>
            <a:r>
              <a:rPr lang="es-ES" sz="2300" spc="10" dirty="0" smtClean="0">
                <a:solidFill>
                  <a:srgbClr val="171514"/>
                </a:solidFill>
                <a:latin typeface="Microsoft Sans Serif"/>
                <a:cs typeface="Microsoft Sans Serif"/>
              </a:rPr>
              <a:t>la </a:t>
            </a:r>
            <a:r>
              <a:rPr lang="es-ES" sz="2300" spc="20" dirty="0" smtClean="0">
                <a:solidFill>
                  <a:srgbClr val="171514"/>
                </a:solidFill>
                <a:latin typeface="Microsoft Sans Serif"/>
                <a:cs typeface="Microsoft Sans Serif"/>
              </a:rPr>
              <a:t>subestación </a:t>
            </a:r>
            <a:r>
              <a:rPr lang="es-ES" sz="2300" spc="10" dirty="0" smtClean="0">
                <a:solidFill>
                  <a:srgbClr val="171514"/>
                </a:solidFill>
                <a:latin typeface="Microsoft Sans Serif"/>
                <a:cs typeface="Microsoft Sans Serif"/>
              </a:rPr>
              <a:t>está </a:t>
            </a:r>
            <a:r>
              <a:rPr lang="es-ES" sz="2300" spc="20" dirty="0" smtClean="0">
                <a:solidFill>
                  <a:srgbClr val="171514"/>
                </a:solidFill>
                <a:latin typeface="Microsoft Sans Serif"/>
                <a:cs typeface="Microsoft Sans Serif"/>
              </a:rPr>
              <a:t>encerrada </a:t>
            </a:r>
            <a:r>
              <a:rPr lang="es-ES" sz="2300" spc="25" dirty="0" smtClean="0">
                <a:solidFill>
                  <a:srgbClr val="171514"/>
                </a:solidFill>
                <a:latin typeface="Microsoft Sans Serif"/>
                <a:cs typeface="Microsoft Sans Serif"/>
              </a:rPr>
              <a:t>en </a:t>
            </a:r>
            <a:r>
              <a:rPr lang="es-ES" sz="2300" spc="30" dirty="0" smtClean="0">
                <a:solidFill>
                  <a:srgbClr val="171514"/>
                </a:solidFill>
                <a:latin typeface="Microsoft Sans Serif"/>
                <a:cs typeface="Microsoft Sans Serif"/>
              </a:rPr>
              <a:t>una estructura </a:t>
            </a:r>
            <a:r>
              <a:rPr lang="es-ES" sz="2300" spc="25" dirty="0" smtClean="0">
                <a:solidFill>
                  <a:srgbClr val="171514"/>
                </a:solidFill>
                <a:latin typeface="Microsoft Sans Serif"/>
                <a:cs typeface="Microsoft Sans Serif"/>
              </a:rPr>
              <a:t>de </a:t>
            </a:r>
            <a:r>
              <a:rPr lang="es-ES" sz="2300" spc="15" dirty="0" smtClean="0">
                <a:solidFill>
                  <a:srgbClr val="171514"/>
                </a:solidFill>
                <a:latin typeface="Microsoft Sans Serif"/>
                <a:cs typeface="Microsoft Sans Serif"/>
              </a:rPr>
              <a:t>acero </a:t>
            </a:r>
            <a:r>
              <a:rPr lang="es-ES" sz="2300" spc="35" dirty="0" smtClean="0">
                <a:solidFill>
                  <a:srgbClr val="171514"/>
                </a:solidFill>
                <a:latin typeface="Microsoft Sans Serif"/>
                <a:cs typeface="Microsoft Sans Serif"/>
              </a:rPr>
              <a:t>o </a:t>
            </a:r>
            <a:r>
              <a:rPr lang="es-ES" sz="2300" spc="25" dirty="0" smtClean="0">
                <a:solidFill>
                  <a:srgbClr val="171514"/>
                </a:solidFill>
                <a:latin typeface="Microsoft Sans Serif"/>
                <a:cs typeface="Microsoft Sans Serif"/>
              </a:rPr>
              <a:t>de </a:t>
            </a:r>
            <a:r>
              <a:rPr lang="es-ES" sz="2300" spc="45" dirty="0" smtClean="0">
                <a:solidFill>
                  <a:srgbClr val="171514"/>
                </a:solidFill>
                <a:latin typeface="Microsoft Sans Serif"/>
                <a:cs typeface="Microsoft Sans Serif"/>
              </a:rPr>
              <a:t>hormigón </a:t>
            </a:r>
            <a:r>
              <a:rPr lang="es-ES" sz="2300" spc="30" dirty="0" smtClean="0">
                <a:solidFill>
                  <a:srgbClr val="171514"/>
                </a:solidFill>
                <a:latin typeface="Microsoft Sans Serif"/>
                <a:cs typeface="Microsoft Sans Serif"/>
              </a:rPr>
              <a:t>armado,</a:t>
            </a:r>
            <a:r>
              <a:rPr lang="es-ES" sz="2300"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suele</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ser</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difícil</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separar</a:t>
            </a:r>
            <a:r>
              <a:rPr lang="es-ES" sz="2300"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los</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sistemas</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a:t>
            </a:r>
            <a:r>
              <a:rPr lang="es-ES" sz="2300" dirty="0" smtClean="0">
                <a:solidFill>
                  <a:srgbClr val="171514"/>
                </a:solidFill>
                <a:latin typeface="Microsoft Sans Serif"/>
                <a:cs typeface="Microsoft Sans Serif"/>
              </a:rPr>
              <a:t> </a:t>
            </a:r>
            <a:r>
              <a:rPr lang="es-ES" sz="2300" spc="20" dirty="0" smtClean="0">
                <a:solidFill>
                  <a:srgbClr val="171514"/>
                </a:solidFill>
                <a:latin typeface="Microsoft Sans Serif"/>
                <a:cs typeface="Microsoft Sans Serif"/>
              </a:rPr>
              <a:t>puesta</a:t>
            </a:r>
            <a:r>
              <a:rPr lang="es-ES" sz="2300" dirty="0" smtClean="0">
                <a:solidFill>
                  <a:srgbClr val="171514"/>
                </a:solidFill>
                <a:latin typeface="Microsoft Sans Serif"/>
                <a:cs typeface="Microsoft Sans Serif"/>
              </a:rPr>
              <a:t> a</a:t>
            </a:r>
            <a:r>
              <a:rPr lang="es-ES" sz="2300" spc="5" dirty="0" smtClean="0">
                <a:solidFill>
                  <a:srgbClr val="171514"/>
                </a:solidFill>
                <a:latin typeface="Microsoft Sans Serif"/>
                <a:cs typeface="Microsoft Sans Serif"/>
              </a:rPr>
              <a:t> </a:t>
            </a:r>
            <a:r>
              <a:rPr lang="es-ES" sz="2300" spc="35" dirty="0" smtClean="0">
                <a:solidFill>
                  <a:srgbClr val="171514"/>
                </a:solidFill>
                <a:latin typeface="Microsoft Sans Serif"/>
                <a:cs typeface="Microsoft Sans Serif"/>
              </a:rPr>
              <a:t>tierra</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de</a:t>
            </a:r>
            <a:r>
              <a:rPr lang="es-ES" sz="2300" dirty="0" smtClean="0">
                <a:solidFill>
                  <a:srgbClr val="171514"/>
                </a:solidFill>
                <a:latin typeface="Microsoft Sans Serif"/>
                <a:cs typeface="Microsoft Sans Serif"/>
              </a:rPr>
              <a:t> </a:t>
            </a:r>
            <a:r>
              <a:rPr lang="es-ES" sz="2300" spc="15" dirty="0" smtClean="0">
                <a:solidFill>
                  <a:srgbClr val="171514"/>
                </a:solidFill>
                <a:latin typeface="Microsoft Sans Serif"/>
                <a:cs typeface="Microsoft Sans Serif"/>
              </a:rPr>
              <a:t>baja</a:t>
            </a:r>
            <a:r>
              <a:rPr lang="es-ES" sz="2300"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tensión de </a:t>
            </a:r>
            <a:r>
              <a:rPr lang="es-ES" sz="2300" spc="10" dirty="0" smtClean="0">
                <a:solidFill>
                  <a:srgbClr val="171514"/>
                </a:solidFill>
                <a:latin typeface="Microsoft Sans Serif"/>
                <a:cs typeface="Microsoft Sans Serif"/>
              </a:rPr>
              <a:t>los </a:t>
            </a:r>
            <a:r>
              <a:rPr lang="es-ES" sz="2300" spc="25" dirty="0" smtClean="0">
                <a:solidFill>
                  <a:srgbClr val="171514"/>
                </a:solidFill>
                <a:latin typeface="Microsoft Sans Serif"/>
                <a:cs typeface="Microsoft Sans Serif"/>
              </a:rPr>
              <a:t>de </a:t>
            </a:r>
            <a:r>
              <a:rPr lang="es-ES" sz="2300" spc="20" dirty="0" smtClean="0">
                <a:solidFill>
                  <a:srgbClr val="171514"/>
                </a:solidFill>
                <a:latin typeface="Microsoft Sans Serif"/>
                <a:cs typeface="Microsoft Sans Serif"/>
              </a:rPr>
              <a:t>alta tensión. </a:t>
            </a:r>
            <a:r>
              <a:rPr lang="es-ES" sz="2300" spc="-20" dirty="0" smtClean="0">
                <a:solidFill>
                  <a:srgbClr val="171514"/>
                </a:solidFill>
                <a:latin typeface="Microsoft Sans Serif"/>
                <a:cs typeface="Microsoft Sans Serif"/>
              </a:rPr>
              <a:t>En </a:t>
            </a:r>
            <a:r>
              <a:rPr lang="es-ES" sz="2300" spc="15" dirty="0" smtClean="0">
                <a:solidFill>
                  <a:srgbClr val="171514"/>
                </a:solidFill>
                <a:latin typeface="Microsoft Sans Serif"/>
                <a:cs typeface="Microsoft Sans Serif"/>
              </a:rPr>
              <a:t>tales </a:t>
            </a:r>
            <a:r>
              <a:rPr lang="es-ES" sz="2300" spc="-5" dirty="0" smtClean="0">
                <a:solidFill>
                  <a:srgbClr val="171514"/>
                </a:solidFill>
                <a:latin typeface="Microsoft Sans Serif"/>
                <a:cs typeface="Microsoft Sans Serif"/>
              </a:rPr>
              <a:t>casos, se </a:t>
            </a:r>
            <a:r>
              <a:rPr lang="es-ES" sz="2300" spc="25" dirty="0" smtClean="0">
                <a:solidFill>
                  <a:srgbClr val="171514"/>
                </a:solidFill>
                <a:latin typeface="Microsoft Sans Serif"/>
                <a:cs typeface="Microsoft Sans Serif"/>
              </a:rPr>
              <a:t>puede </a:t>
            </a:r>
            <a:r>
              <a:rPr lang="es-ES" sz="2300" spc="20" dirty="0" smtClean="0">
                <a:solidFill>
                  <a:srgbClr val="171514"/>
                </a:solidFill>
                <a:latin typeface="Microsoft Sans Serif"/>
                <a:cs typeface="Microsoft Sans Serif"/>
              </a:rPr>
              <a:t>usar </a:t>
            </a:r>
            <a:r>
              <a:rPr lang="es-ES" sz="2300" spc="30" dirty="0" smtClean="0">
                <a:solidFill>
                  <a:srgbClr val="171514"/>
                </a:solidFill>
                <a:latin typeface="Microsoft Sans Serif"/>
                <a:cs typeface="Microsoft Sans Serif"/>
              </a:rPr>
              <a:t>una </a:t>
            </a:r>
            <a:r>
              <a:rPr lang="es-ES" sz="2300" spc="35" dirty="0" smtClean="0">
                <a:solidFill>
                  <a:srgbClr val="171514"/>
                </a:solidFill>
                <a:latin typeface="Microsoft Sans Serif"/>
                <a:cs typeface="Microsoft Sans Serif"/>
              </a:rPr>
              <a:t>tierra común </a:t>
            </a:r>
            <a:r>
              <a:rPr lang="es-ES" sz="2300" spc="25" dirty="0" smtClean="0">
                <a:solidFill>
                  <a:srgbClr val="171514"/>
                </a:solidFill>
                <a:latin typeface="Microsoft Sans Serif"/>
                <a:cs typeface="Microsoft Sans Serif"/>
              </a:rPr>
              <a:t>para </a:t>
            </a:r>
            <a:r>
              <a:rPr lang="es-ES" sz="2300" spc="10" dirty="0" smtClean="0">
                <a:solidFill>
                  <a:srgbClr val="171514"/>
                </a:solidFill>
                <a:latin typeface="Microsoft Sans Serif"/>
                <a:cs typeface="Microsoft Sans Serif"/>
              </a:rPr>
              <a:t>los </a:t>
            </a:r>
            <a:r>
              <a:rPr lang="es-ES" sz="2300" spc="20" dirty="0" smtClean="0">
                <a:solidFill>
                  <a:srgbClr val="171514"/>
                </a:solidFill>
                <a:latin typeface="Microsoft Sans Serif"/>
                <a:cs typeface="Microsoft Sans Serif"/>
              </a:rPr>
              <a:t>dos</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sistemas,</a:t>
            </a:r>
            <a:r>
              <a:rPr lang="es-ES" sz="2300" spc="-5" dirty="0" smtClean="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como</a:t>
            </a:r>
            <a:r>
              <a:rPr lang="es-ES" sz="2300" spc="-5" dirty="0" smtClean="0">
                <a:solidFill>
                  <a:srgbClr val="171514"/>
                </a:solidFill>
                <a:latin typeface="Microsoft Sans Serif"/>
                <a:cs typeface="Microsoft Sans Serif"/>
              </a:rPr>
              <a:t> se </a:t>
            </a:r>
            <a:r>
              <a:rPr lang="es-ES" sz="2300" spc="30" dirty="0" smtClean="0">
                <a:solidFill>
                  <a:srgbClr val="171514"/>
                </a:solidFill>
                <a:latin typeface="Microsoft Sans Serif"/>
                <a:cs typeface="Microsoft Sans Serif"/>
              </a:rPr>
              <a:t>muestra</a:t>
            </a:r>
            <a:r>
              <a:rPr lang="es-ES" sz="2300" spc="-5" dirty="0" smtClean="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en</a:t>
            </a:r>
            <a:r>
              <a:rPr lang="es-ES" sz="2300" dirty="0" smtClean="0">
                <a:solidFill>
                  <a:srgbClr val="171514"/>
                </a:solidFill>
                <a:latin typeface="Microsoft Sans Serif"/>
                <a:cs typeface="Microsoft Sans Serif"/>
              </a:rPr>
              <a:t> las</a:t>
            </a:r>
            <a:r>
              <a:rPr lang="es-ES" sz="2300" spc="-5" dirty="0" smtClean="0">
                <a:solidFill>
                  <a:srgbClr val="171514"/>
                </a:solidFill>
                <a:latin typeface="Microsoft Sans Serif"/>
                <a:cs typeface="Microsoft Sans Serif"/>
              </a:rPr>
              <a:t> </a:t>
            </a:r>
            <a:r>
              <a:rPr lang="es-ES" sz="2300" spc="10" dirty="0" smtClean="0">
                <a:solidFill>
                  <a:srgbClr val="171514"/>
                </a:solidFill>
                <a:latin typeface="Microsoft Sans Serif"/>
                <a:cs typeface="Microsoft Sans Serif"/>
              </a:rPr>
              <a:t>Figuras</a:t>
            </a:r>
            <a:r>
              <a:rPr lang="es-ES" sz="2300" spc="-5" dirty="0" smtClean="0">
                <a:solidFill>
                  <a:srgbClr val="171514"/>
                </a:solidFill>
                <a:latin typeface="Microsoft Sans Serif"/>
                <a:cs typeface="Microsoft Sans Serif"/>
              </a:rPr>
              <a:t> </a:t>
            </a:r>
            <a:r>
              <a:rPr lang="es-ES" sz="2300" spc="5" dirty="0" smtClean="0">
                <a:solidFill>
                  <a:srgbClr val="171514"/>
                </a:solidFill>
                <a:latin typeface="Microsoft Sans Serif"/>
                <a:cs typeface="Microsoft Sans Serif"/>
              </a:rPr>
              <a:t>5.25</a:t>
            </a:r>
            <a:r>
              <a:rPr lang="es-ES" sz="2300" spc="-5" dirty="0" smtClean="0">
                <a:solidFill>
                  <a:srgbClr val="171514"/>
                </a:solidFill>
                <a:latin typeface="Microsoft Sans Serif"/>
                <a:cs typeface="Microsoft Sans Serif"/>
              </a:rPr>
              <a:t> </a:t>
            </a:r>
            <a:r>
              <a:rPr lang="es-ES" sz="2300" spc="5" dirty="0" smtClean="0">
                <a:solidFill>
                  <a:srgbClr val="171514"/>
                </a:solidFill>
                <a:latin typeface="Microsoft Sans Serif"/>
                <a:cs typeface="Microsoft Sans Serif"/>
              </a:rPr>
              <a:t>y</a:t>
            </a:r>
            <a:r>
              <a:rPr lang="es-ES" sz="2300" spc="-5" dirty="0" smtClean="0">
                <a:solidFill>
                  <a:srgbClr val="171514"/>
                </a:solidFill>
                <a:latin typeface="Microsoft Sans Serif"/>
                <a:cs typeface="Microsoft Sans Serif"/>
              </a:rPr>
              <a:t> </a:t>
            </a:r>
            <a:r>
              <a:rPr lang="es-ES" sz="2300" dirty="0" smtClean="0">
                <a:solidFill>
                  <a:srgbClr val="171514"/>
                </a:solidFill>
                <a:latin typeface="Microsoft Sans Serif"/>
                <a:cs typeface="Microsoft Sans Serif"/>
              </a:rPr>
              <a:t>5.26.</a:t>
            </a:r>
            <a:endParaRPr lang="es-ES" sz="2300" dirty="0" smtClean="0">
              <a:latin typeface="Microsoft Sans Serif"/>
              <a:cs typeface="Microsoft Sans Serif"/>
            </a:endParaRPr>
          </a:p>
          <a:p>
            <a:pPr marR="17780" algn="just"/>
            <a:endParaRPr sz="2300" dirty="0">
              <a:latin typeface="Microsoft Sans Serif"/>
              <a:cs typeface="Microsoft Sans Serif"/>
            </a:endParaRPr>
          </a:p>
        </p:txBody>
      </p:sp>
    </p:spTree>
    <p:extLst>
      <p:ext uri="{BB962C8B-B14F-4D97-AF65-F5344CB8AC3E}">
        <p14:creationId xmlns:p14="http://schemas.microsoft.com/office/powerpoint/2010/main" val="315347655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61" name="object 261"/>
          <p:cNvSpPr txBox="1"/>
          <p:nvPr/>
        </p:nvSpPr>
        <p:spPr>
          <a:xfrm>
            <a:off x="555625" y="4304025"/>
            <a:ext cx="3409315" cy="1018227"/>
          </a:xfrm>
          <a:prstGeom prst="rect">
            <a:avLst/>
          </a:prstGeom>
        </p:spPr>
        <p:txBody>
          <a:bodyPr vert="horz" wrap="square" lIns="0" tIns="12700" rIns="0" bIns="0" rtlCol="0">
            <a:spAutoFit/>
          </a:bodyPr>
          <a:lstStyle/>
          <a:p>
            <a:pPr>
              <a:lnSpc>
                <a:spcPct val="100000"/>
              </a:lnSpc>
            </a:pPr>
            <a:endParaRPr sz="1100" dirty="0">
              <a:latin typeface="Microsoft Sans Serif"/>
              <a:cs typeface="Microsoft Sans Serif"/>
            </a:endParaRPr>
          </a:p>
          <a:p>
            <a:pPr marL="12700" algn="ctr">
              <a:spcBef>
                <a:spcPts val="650"/>
              </a:spcBef>
            </a:pPr>
            <a:r>
              <a:rPr sz="2000" b="1" spc="-10" dirty="0">
                <a:solidFill>
                  <a:srgbClr val="171514"/>
                </a:solidFill>
                <a:latin typeface="Arial"/>
                <a:cs typeface="Arial"/>
              </a:rPr>
              <a:t>FIGURA</a:t>
            </a:r>
            <a:r>
              <a:rPr sz="2000" b="1" spc="-25" dirty="0">
                <a:solidFill>
                  <a:srgbClr val="171514"/>
                </a:solidFill>
                <a:latin typeface="Arial"/>
                <a:cs typeface="Arial"/>
              </a:rPr>
              <a:t> </a:t>
            </a:r>
            <a:r>
              <a:rPr sz="2000" b="1" spc="-10" dirty="0" smtClean="0">
                <a:solidFill>
                  <a:srgbClr val="171514"/>
                </a:solidFill>
                <a:latin typeface="Arial"/>
                <a:cs typeface="Arial"/>
              </a:rPr>
              <a:t>5.24</a:t>
            </a:r>
            <a:r>
              <a:rPr lang="es-ES" sz="2000" b="1" spc="-10" dirty="0" smtClean="0">
                <a:solidFill>
                  <a:srgbClr val="171514"/>
                </a:solidFill>
                <a:latin typeface="Arial"/>
                <a:cs typeface="Arial"/>
              </a:rPr>
              <a:t> </a:t>
            </a:r>
            <a:r>
              <a:rPr sz="2000" spc="-10" dirty="0" smtClean="0">
                <a:solidFill>
                  <a:srgbClr val="171514"/>
                </a:solidFill>
                <a:latin typeface="Microsoft Sans Serif"/>
                <a:cs typeface="Microsoft Sans Serif"/>
              </a:rPr>
              <a:t>PME </a:t>
            </a:r>
            <a:r>
              <a:rPr sz="2000" spc="25" dirty="0">
                <a:solidFill>
                  <a:srgbClr val="171514"/>
                </a:solidFill>
                <a:latin typeface="Microsoft Sans Serif"/>
                <a:cs typeface="Microsoft Sans Serif"/>
              </a:rPr>
              <a:t>del</a:t>
            </a:r>
            <a:r>
              <a:rPr sz="2000" spc="-10" dirty="0">
                <a:solidFill>
                  <a:srgbClr val="171514"/>
                </a:solidFill>
                <a:latin typeface="Microsoft Sans Serif"/>
                <a:cs typeface="Microsoft Sans Serif"/>
              </a:rPr>
              <a:t> </a:t>
            </a:r>
            <a:r>
              <a:rPr sz="2000" spc="20" dirty="0">
                <a:solidFill>
                  <a:srgbClr val="171514"/>
                </a:solidFill>
                <a:latin typeface="Microsoft Sans Serif"/>
                <a:cs typeface="Microsoft Sans Serif"/>
              </a:rPr>
              <a:t>sistema</a:t>
            </a:r>
            <a:r>
              <a:rPr sz="2000" spc="-10" dirty="0">
                <a:solidFill>
                  <a:srgbClr val="171514"/>
                </a:solidFill>
                <a:latin typeface="Microsoft Sans Serif"/>
                <a:cs typeface="Microsoft Sans Serif"/>
              </a:rPr>
              <a:t> </a:t>
            </a:r>
            <a:r>
              <a:rPr sz="2000" spc="25" dirty="0">
                <a:solidFill>
                  <a:srgbClr val="171514"/>
                </a:solidFill>
                <a:latin typeface="Microsoft Sans Serif"/>
                <a:cs typeface="Microsoft Sans Serif"/>
              </a:rPr>
              <a:t>de</a:t>
            </a:r>
            <a:r>
              <a:rPr sz="2000" spc="-15" dirty="0">
                <a:solidFill>
                  <a:srgbClr val="171514"/>
                </a:solidFill>
                <a:latin typeface="Microsoft Sans Serif"/>
                <a:cs typeface="Microsoft Sans Serif"/>
              </a:rPr>
              <a:t> </a:t>
            </a:r>
            <a:r>
              <a:rPr sz="2000" spc="30" dirty="0">
                <a:solidFill>
                  <a:srgbClr val="171514"/>
                </a:solidFill>
                <a:latin typeface="Microsoft Sans Serif"/>
                <a:cs typeface="Microsoft Sans Serif"/>
              </a:rPr>
              <a:t>distribución</a:t>
            </a:r>
            <a:r>
              <a:rPr sz="2000" spc="30" dirty="0">
                <a:solidFill>
                  <a:srgbClr val="171514"/>
                </a:solidFill>
                <a:latin typeface="Microsoft Sans Serif"/>
                <a:cs typeface="Microsoft Sans Serif"/>
              </a:rPr>
              <a:t>.</a:t>
            </a:r>
            <a:endParaRPr sz="2000" dirty="0">
              <a:latin typeface="Microsoft Sans Serif"/>
              <a:cs typeface="Microsoft Sans Serif"/>
            </a:endParaRPr>
          </a:p>
          <a:p>
            <a:pPr>
              <a:spcBef>
                <a:spcPts val="45"/>
              </a:spcBef>
            </a:pPr>
            <a:endParaRPr sz="850" dirty="0">
              <a:latin typeface="Microsoft Sans Serif"/>
              <a:cs typeface="Microsoft Sans Serif"/>
            </a:endParaRPr>
          </a:p>
        </p:txBody>
      </p:sp>
      <p:pic>
        <p:nvPicPr>
          <p:cNvPr id="270" name="Imagen 269"/>
          <p:cNvPicPr>
            <a:picLocks noChangeAspect="1"/>
          </p:cNvPicPr>
          <p:nvPr/>
        </p:nvPicPr>
        <p:blipFill>
          <a:blip r:embed="rId2"/>
          <a:stretch>
            <a:fillRect/>
          </a:stretch>
        </p:blipFill>
        <p:spPr>
          <a:xfrm>
            <a:off x="403225" y="555625"/>
            <a:ext cx="6934200" cy="3748400"/>
          </a:xfrm>
          <a:prstGeom prst="rect">
            <a:avLst/>
          </a:prstGeom>
        </p:spPr>
      </p:pic>
      <p:pic>
        <p:nvPicPr>
          <p:cNvPr id="271" name="Imagen 270"/>
          <p:cNvPicPr>
            <a:picLocks noChangeAspect="1"/>
          </p:cNvPicPr>
          <p:nvPr/>
        </p:nvPicPr>
        <p:blipFill>
          <a:blip r:embed="rId3"/>
          <a:stretch>
            <a:fillRect/>
          </a:stretch>
        </p:blipFill>
        <p:spPr>
          <a:xfrm>
            <a:off x="7718425" y="403225"/>
            <a:ext cx="6991350" cy="3900800"/>
          </a:xfrm>
          <a:prstGeom prst="rect">
            <a:avLst/>
          </a:prstGeom>
        </p:spPr>
      </p:pic>
      <p:pic>
        <p:nvPicPr>
          <p:cNvPr id="272" name="Imagen 271"/>
          <p:cNvPicPr>
            <a:picLocks noChangeAspect="1"/>
          </p:cNvPicPr>
          <p:nvPr/>
        </p:nvPicPr>
        <p:blipFill>
          <a:blip r:embed="rId4"/>
          <a:stretch>
            <a:fillRect/>
          </a:stretch>
        </p:blipFill>
        <p:spPr>
          <a:xfrm>
            <a:off x="4213225" y="4304026"/>
            <a:ext cx="6324600" cy="3815984"/>
          </a:xfrm>
          <a:prstGeom prst="rect">
            <a:avLst/>
          </a:prstGeom>
        </p:spPr>
      </p:pic>
      <p:sp>
        <p:nvSpPr>
          <p:cNvPr id="273" name="object 265"/>
          <p:cNvSpPr txBox="1"/>
          <p:nvPr/>
        </p:nvSpPr>
        <p:spPr>
          <a:xfrm>
            <a:off x="8937625" y="4441825"/>
            <a:ext cx="5280025" cy="936154"/>
          </a:xfrm>
          <a:prstGeom prst="rect">
            <a:avLst/>
          </a:prstGeom>
        </p:spPr>
        <p:txBody>
          <a:bodyPr vert="horz" wrap="square" lIns="0" tIns="12700" rIns="0" bIns="0" rtlCol="0">
            <a:spAutoFit/>
          </a:bodyPr>
          <a:lstStyle/>
          <a:p>
            <a:pPr marL="12700" marR="5080" algn="ctr">
              <a:spcBef>
                <a:spcPts val="5"/>
              </a:spcBef>
            </a:pPr>
            <a:r>
              <a:rPr sz="2000" b="1" spc="-10" dirty="0" smtClean="0">
                <a:solidFill>
                  <a:srgbClr val="171514"/>
                </a:solidFill>
                <a:latin typeface="Arial"/>
                <a:cs typeface="Arial"/>
              </a:rPr>
              <a:t>FIGURA </a:t>
            </a:r>
            <a:r>
              <a:rPr sz="2000" b="1" spc="15" dirty="0">
                <a:solidFill>
                  <a:srgbClr val="171514"/>
                </a:solidFill>
                <a:latin typeface="Arial"/>
                <a:cs typeface="Arial"/>
              </a:rPr>
              <a:t>5.25</a:t>
            </a:r>
            <a:r>
              <a:rPr sz="2000" spc="15" dirty="0">
                <a:solidFill>
                  <a:srgbClr val="171514"/>
                </a:solidFill>
                <a:latin typeface="Microsoft Sans Serif"/>
                <a:cs typeface="Microsoft Sans Serif"/>
              </a:rPr>
              <a:t>Punto</a:t>
            </a:r>
            <a:r>
              <a:rPr sz="2000" dirty="0">
                <a:solidFill>
                  <a:srgbClr val="171514"/>
                </a:solidFill>
                <a:latin typeface="Microsoft Sans Serif"/>
                <a:cs typeface="Microsoft Sans Serif"/>
              </a:rPr>
              <a:t> </a:t>
            </a:r>
            <a:r>
              <a:rPr sz="2000" spc="30" dirty="0">
                <a:solidFill>
                  <a:srgbClr val="171514"/>
                </a:solidFill>
                <a:latin typeface="Microsoft Sans Serif"/>
                <a:cs typeface="Microsoft Sans Serif"/>
              </a:rPr>
              <a:t>común</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(A,</a:t>
            </a:r>
            <a:r>
              <a:rPr sz="2000" spc="5" dirty="0">
                <a:solidFill>
                  <a:srgbClr val="171514"/>
                </a:solidFill>
                <a:latin typeface="Microsoft Sans Serif"/>
                <a:cs typeface="Microsoft Sans Serif"/>
              </a:rPr>
              <a:t> </a:t>
            </a:r>
            <a:r>
              <a:rPr sz="2000" spc="-40" dirty="0">
                <a:solidFill>
                  <a:srgbClr val="171514"/>
                </a:solidFill>
                <a:latin typeface="Microsoft Sans Serif"/>
                <a:cs typeface="Microsoft Sans Serif"/>
              </a:rPr>
              <a:t>C)</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para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puesta</a:t>
            </a:r>
            <a:r>
              <a:rPr sz="2000" spc="5" dirty="0">
                <a:solidFill>
                  <a:srgbClr val="171514"/>
                </a:solidFill>
                <a:latin typeface="Microsoft Sans Serif"/>
                <a:cs typeface="Microsoft Sans Serif"/>
              </a:rPr>
              <a:t> </a:t>
            </a:r>
            <a:r>
              <a:rPr sz="2000" dirty="0">
                <a:solidFill>
                  <a:srgbClr val="171514"/>
                </a:solidFill>
                <a:latin typeface="Microsoft Sans Serif"/>
                <a:cs typeface="Microsoft Sans Serif"/>
              </a:rPr>
              <a:t>a </a:t>
            </a:r>
            <a:r>
              <a:rPr sz="2000" spc="30" dirty="0">
                <a:solidFill>
                  <a:srgbClr val="171514"/>
                </a:solidFill>
                <a:latin typeface="Microsoft Sans Serif"/>
                <a:cs typeface="Microsoft Sans Serif"/>
              </a:rPr>
              <a:t>tierra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protección;</a:t>
            </a:r>
            <a:r>
              <a:rPr sz="2000" spc="5" dirty="0">
                <a:solidFill>
                  <a:srgbClr val="171514"/>
                </a:solidFill>
                <a:latin typeface="Microsoft Sans Serif"/>
                <a:cs typeface="Microsoft Sans Serif"/>
              </a:rPr>
              <a:t> </a:t>
            </a:r>
            <a:r>
              <a:rPr sz="2000" spc="40" dirty="0">
                <a:solidFill>
                  <a:srgbClr val="171514"/>
                </a:solidFill>
                <a:latin typeface="Microsoft Sans Serif"/>
                <a:cs typeface="Microsoft Sans Serif"/>
              </a:rPr>
              <a:t>punto</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separado</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(B)</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para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puesta</a:t>
            </a:r>
            <a:r>
              <a:rPr sz="2000" dirty="0">
                <a:solidFill>
                  <a:srgbClr val="171514"/>
                </a:solidFill>
                <a:latin typeface="Microsoft Sans Serif"/>
                <a:cs typeface="Microsoft Sans Serif"/>
              </a:rPr>
              <a:t> a </a:t>
            </a:r>
            <a:r>
              <a:rPr sz="2000" spc="30" dirty="0" err="1" smtClean="0">
                <a:solidFill>
                  <a:srgbClr val="171514"/>
                </a:solidFill>
                <a:latin typeface="Microsoft Sans Serif"/>
                <a:cs typeface="Microsoft Sans Serif"/>
              </a:rPr>
              <a:t>tierra</a:t>
            </a:r>
            <a:r>
              <a:rPr lang="es-ES" sz="2000" spc="30" dirty="0" smtClean="0">
                <a:solidFill>
                  <a:srgbClr val="171514"/>
                </a:solidFill>
                <a:latin typeface="Microsoft Sans Serif"/>
                <a:cs typeface="Microsoft Sans Serif"/>
              </a:rPr>
              <a:t> </a:t>
            </a:r>
            <a:r>
              <a:rPr sz="2000" spc="25" dirty="0" err="1" smtClean="0">
                <a:solidFill>
                  <a:srgbClr val="171514"/>
                </a:solidFill>
                <a:latin typeface="Microsoft Sans Serif"/>
                <a:cs typeface="Microsoft Sans Serif"/>
              </a:rPr>
              <a:t>neutra</a:t>
            </a:r>
            <a:r>
              <a:rPr sz="2000" spc="25" dirty="0" smtClean="0">
                <a:solidFill>
                  <a:srgbClr val="171514"/>
                </a:solidFill>
                <a:latin typeface="Microsoft Sans Serif"/>
                <a:cs typeface="Microsoft Sans Serif"/>
              </a:rPr>
              <a:t>.</a:t>
            </a:r>
            <a:endParaRPr sz="2000" dirty="0">
              <a:latin typeface="Microsoft Sans Serif"/>
              <a:cs typeface="Microsoft Sans Serif"/>
            </a:endParaRPr>
          </a:p>
        </p:txBody>
      </p:sp>
      <p:sp>
        <p:nvSpPr>
          <p:cNvPr id="274" name="object 269"/>
          <p:cNvSpPr txBox="1"/>
          <p:nvPr/>
        </p:nvSpPr>
        <p:spPr>
          <a:xfrm>
            <a:off x="9242425" y="6727825"/>
            <a:ext cx="4175760" cy="1243930"/>
          </a:xfrm>
          <a:prstGeom prst="rect">
            <a:avLst/>
          </a:prstGeom>
        </p:spPr>
        <p:txBody>
          <a:bodyPr vert="horz" wrap="square" lIns="0" tIns="12700" rIns="0" bIns="0" rtlCol="0">
            <a:spAutoFit/>
          </a:bodyPr>
          <a:lstStyle/>
          <a:p>
            <a:pPr marL="12700" marR="5080" algn="ctr"/>
            <a:r>
              <a:rPr sz="2000" b="1" spc="-10" dirty="0" smtClean="0">
                <a:solidFill>
                  <a:srgbClr val="171514"/>
                </a:solidFill>
                <a:latin typeface="Arial"/>
                <a:cs typeface="Arial"/>
              </a:rPr>
              <a:t>FIGURA </a:t>
            </a:r>
            <a:r>
              <a:rPr sz="2000" b="1" spc="15" dirty="0" smtClean="0">
                <a:solidFill>
                  <a:srgbClr val="171514"/>
                </a:solidFill>
                <a:latin typeface="Arial"/>
                <a:cs typeface="Arial"/>
              </a:rPr>
              <a:t>5.26</a:t>
            </a:r>
            <a:r>
              <a:rPr lang="es-ES" sz="2000" b="1" spc="15" dirty="0" smtClean="0">
                <a:solidFill>
                  <a:srgbClr val="171514"/>
                </a:solidFill>
                <a:latin typeface="Arial"/>
                <a:cs typeface="Arial"/>
              </a:rPr>
              <a:t> </a:t>
            </a:r>
            <a:r>
              <a:rPr sz="2000" spc="15" dirty="0" smtClean="0">
                <a:solidFill>
                  <a:srgbClr val="171514"/>
                </a:solidFill>
                <a:latin typeface="Microsoft Sans Serif"/>
                <a:cs typeface="Microsoft Sans Serif"/>
              </a:rPr>
              <a:t>Punto</a:t>
            </a:r>
            <a:r>
              <a:rPr sz="2000" dirty="0" smtClean="0">
                <a:solidFill>
                  <a:srgbClr val="171514"/>
                </a:solidFill>
                <a:latin typeface="Microsoft Sans Serif"/>
                <a:cs typeface="Microsoft Sans Serif"/>
              </a:rPr>
              <a:t> </a:t>
            </a:r>
            <a:r>
              <a:rPr sz="2000" spc="30" dirty="0">
                <a:solidFill>
                  <a:srgbClr val="171514"/>
                </a:solidFill>
                <a:latin typeface="Microsoft Sans Serif"/>
                <a:cs typeface="Microsoft Sans Serif"/>
              </a:rPr>
              <a:t>común</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(A,</a:t>
            </a:r>
            <a:r>
              <a:rPr sz="2000" spc="5" dirty="0">
                <a:solidFill>
                  <a:srgbClr val="171514"/>
                </a:solidFill>
                <a:latin typeface="Microsoft Sans Serif"/>
                <a:cs typeface="Microsoft Sans Serif"/>
              </a:rPr>
              <a:t> </a:t>
            </a:r>
            <a:r>
              <a:rPr sz="2000" spc="-40" dirty="0">
                <a:solidFill>
                  <a:srgbClr val="171514"/>
                </a:solidFill>
                <a:latin typeface="Microsoft Sans Serif"/>
                <a:cs typeface="Microsoft Sans Serif"/>
              </a:rPr>
              <a:t>C)</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para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puesta</a:t>
            </a:r>
            <a:r>
              <a:rPr sz="2000" spc="5" dirty="0">
                <a:solidFill>
                  <a:srgbClr val="171514"/>
                </a:solidFill>
                <a:latin typeface="Microsoft Sans Serif"/>
                <a:cs typeface="Microsoft Sans Serif"/>
              </a:rPr>
              <a:t> </a:t>
            </a:r>
            <a:r>
              <a:rPr sz="2000" dirty="0">
                <a:solidFill>
                  <a:srgbClr val="171514"/>
                </a:solidFill>
                <a:latin typeface="Microsoft Sans Serif"/>
                <a:cs typeface="Microsoft Sans Serif"/>
              </a:rPr>
              <a:t>a </a:t>
            </a:r>
            <a:r>
              <a:rPr sz="2000" spc="30" dirty="0">
                <a:solidFill>
                  <a:srgbClr val="171514"/>
                </a:solidFill>
                <a:latin typeface="Microsoft Sans Serif"/>
                <a:cs typeface="Microsoft Sans Serif"/>
              </a:rPr>
              <a:t>tierra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protección;</a:t>
            </a:r>
            <a:r>
              <a:rPr sz="2000" spc="5" dirty="0">
                <a:solidFill>
                  <a:srgbClr val="171514"/>
                </a:solidFill>
                <a:latin typeface="Microsoft Sans Serif"/>
                <a:cs typeface="Microsoft Sans Serif"/>
              </a:rPr>
              <a:t> </a:t>
            </a:r>
            <a:r>
              <a:rPr sz="2000" spc="40" dirty="0">
                <a:solidFill>
                  <a:srgbClr val="171514"/>
                </a:solidFill>
                <a:latin typeface="Microsoft Sans Serif"/>
                <a:cs typeface="Microsoft Sans Serif"/>
              </a:rPr>
              <a:t>punto</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separado</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(B)</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para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puesta</a:t>
            </a:r>
            <a:r>
              <a:rPr sz="2000" dirty="0">
                <a:solidFill>
                  <a:srgbClr val="171514"/>
                </a:solidFill>
                <a:latin typeface="Microsoft Sans Serif"/>
                <a:cs typeface="Microsoft Sans Serif"/>
              </a:rPr>
              <a:t> a </a:t>
            </a:r>
            <a:r>
              <a:rPr sz="2000" spc="30" dirty="0" err="1" smtClean="0">
                <a:solidFill>
                  <a:srgbClr val="171514"/>
                </a:solidFill>
                <a:latin typeface="Microsoft Sans Serif"/>
                <a:cs typeface="Microsoft Sans Serif"/>
              </a:rPr>
              <a:t>tierra</a:t>
            </a:r>
            <a:r>
              <a:rPr lang="es-ES" sz="2000" spc="30" dirty="0" smtClean="0">
                <a:solidFill>
                  <a:srgbClr val="171514"/>
                </a:solidFill>
                <a:latin typeface="Microsoft Sans Serif"/>
                <a:cs typeface="Microsoft Sans Serif"/>
              </a:rPr>
              <a:t> </a:t>
            </a:r>
            <a:r>
              <a:rPr sz="2000" spc="25" dirty="0" err="1" smtClean="0">
                <a:solidFill>
                  <a:srgbClr val="171514"/>
                </a:solidFill>
                <a:latin typeface="Microsoft Sans Serif"/>
                <a:cs typeface="Microsoft Sans Serif"/>
              </a:rPr>
              <a:t>neutra</a:t>
            </a:r>
            <a:r>
              <a:rPr sz="2000" spc="25" dirty="0">
                <a:solidFill>
                  <a:srgbClr val="171514"/>
                </a:solidFill>
                <a:latin typeface="Microsoft Sans Serif"/>
                <a:cs typeface="Microsoft Sans Serif"/>
              </a:rPr>
              <a:t>.</a:t>
            </a:r>
            <a:endParaRPr sz="2000" dirty="0">
              <a:latin typeface="Microsoft Sans Serif"/>
              <a:cs typeface="Microsoft Sans Serif"/>
            </a:endParaRP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250825"/>
            <a:ext cx="14425295" cy="6806094"/>
          </a:xfrm>
          <a:prstGeom prst="rect">
            <a:avLst/>
          </a:prstGeom>
        </p:spPr>
        <p:txBody>
          <a:bodyPr vert="horz" wrap="square" lIns="0" tIns="12700" rIns="0" bIns="0" rtlCol="0">
            <a:spAutoFit/>
          </a:bodyPr>
          <a:lstStyle/>
          <a:p>
            <a:pPr marL="12700" marR="1172210" lvl="1" indent="-12700" algn="just">
              <a:spcBef>
                <a:spcPts val="100"/>
              </a:spcBef>
              <a:buAutoNum type="arabicPeriod" startAt="5"/>
              <a:tabLst>
                <a:tab pos="184785" algn="l"/>
              </a:tabLst>
            </a:pPr>
            <a:r>
              <a:rPr sz="2400" b="1" spc="-40" dirty="0">
                <a:solidFill>
                  <a:srgbClr val="171514"/>
                </a:solidFill>
                <a:latin typeface="Arial"/>
                <a:cs typeface="Arial"/>
              </a:rPr>
              <a:t>PUESTA</a:t>
            </a:r>
            <a:r>
              <a:rPr sz="2400" b="1" spc="-15" dirty="0">
                <a:solidFill>
                  <a:srgbClr val="171514"/>
                </a:solidFill>
                <a:latin typeface="Arial"/>
                <a:cs typeface="Arial"/>
              </a:rPr>
              <a:t> </a:t>
            </a:r>
            <a:r>
              <a:rPr sz="2400" b="1" spc="-30" dirty="0">
                <a:solidFill>
                  <a:srgbClr val="171514"/>
                </a:solidFill>
                <a:latin typeface="Arial"/>
                <a:cs typeface="Arial"/>
              </a:rPr>
              <a:t>A</a:t>
            </a:r>
            <a:r>
              <a:rPr sz="2400" b="1" spc="-15" dirty="0">
                <a:solidFill>
                  <a:srgbClr val="171514"/>
                </a:solidFill>
                <a:latin typeface="Arial"/>
                <a:cs typeface="Arial"/>
              </a:rPr>
              <a:t> </a:t>
            </a:r>
            <a:r>
              <a:rPr sz="2400" b="1" spc="-25" dirty="0">
                <a:solidFill>
                  <a:srgbClr val="171514"/>
                </a:solidFill>
                <a:latin typeface="Arial"/>
                <a:cs typeface="Arial"/>
              </a:rPr>
              <a:t>TIERRA</a:t>
            </a:r>
            <a:r>
              <a:rPr sz="2400" b="1" spc="-15" dirty="0">
                <a:solidFill>
                  <a:srgbClr val="171514"/>
                </a:solidFill>
                <a:latin typeface="Arial"/>
                <a:cs typeface="Arial"/>
              </a:rPr>
              <a:t> </a:t>
            </a:r>
            <a:r>
              <a:rPr sz="2400" b="1" spc="-40" dirty="0">
                <a:solidFill>
                  <a:srgbClr val="171514"/>
                </a:solidFill>
                <a:latin typeface="Arial"/>
                <a:cs typeface="Arial"/>
              </a:rPr>
              <a:t>DE</a:t>
            </a:r>
            <a:r>
              <a:rPr sz="2400" b="1" spc="-15" dirty="0">
                <a:solidFill>
                  <a:srgbClr val="171514"/>
                </a:solidFill>
                <a:latin typeface="Arial"/>
                <a:cs typeface="Arial"/>
              </a:rPr>
              <a:t> PROTECCIÓN </a:t>
            </a:r>
            <a:r>
              <a:rPr sz="2400" b="1" spc="-40" dirty="0">
                <a:solidFill>
                  <a:srgbClr val="171514"/>
                </a:solidFill>
                <a:latin typeface="Arial"/>
                <a:cs typeface="Arial"/>
              </a:rPr>
              <a:t>DE</a:t>
            </a:r>
            <a:r>
              <a:rPr sz="2400" b="1" spc="-15" dirty="0">
                <a:solidFill>
                  <a:srgbClr val="171514"/>
                </a:solidFill>
                <a:latin typeface="Arial"/>
                <a:cs typeface="Arial"/>
              </a:rPr>
              <a:t> </a:t>
            </a:r>
            <a:r>
              <a:rPr sz="2400" b="1" spc="-10" dirty="0">
                <a:solidFill>
                  <a:srgbClr val="171514"/>
                </a:solidFill>
                <a:latin typeface="Arial"/>
                <a:cs typeface="Arial"/>
              </a:rPr>
              <a:t>INSTALACIONES</a:t>
            </a:r>
            <a:r>
              <a:rPr sz="2400" b="1" spc="-15" dirty="0">
                <a:solidFill>
                  <a:srgbClr val="171514"/>
                </a:solidFill>
                <a:latin typeface="Arial"/>
                <a:cs typeface="Arial"/>
              </a:rPr>
              <a:t> </a:t>
            </a:r>
            <a:r>
              <a:rPr sz="2400" b="1" spc="-25" dirty="0" smtClean="0">
                <a:solidFill>
                  <a:srgbClr val="171514"/>
                </a:solidFill>
                <a:latin typeface="Arial"/>
                <a:cs typeface="Arial"/>
              </a:rPr>
              <a:t>DE</a:t>
            </a:r>
            <a:r>
              <a:rPr lang="es-ES" sz="2400" b="1" spc="-25" dirty="0" smtClean="0">
                <a:solidFill>
                  <a:srgbClr val="171514"/>
                </a:solidFill>
                <a:latin typeface="Arial"/>
                <a:cs typeface="Arial"/>
              </a:rPr>
              <a:t> </a:t>
            </a:r>
            <a:r>
              <a:rPr sz="2400" b="1" spc="5" dirty="0" smtClean="0">
                <a:solidFill>
                  <a:srgbClr val="171514"/>
                </a:solidFill>
                <a:latin typeface="Arial"/>
                <a:cs typeface="Arial"/>
              </a:rPr>
              <a:t>CONSUMIDOR</a:t>
            </a:r>
            <a:r>
              <a:rPr sz="2400" b="1" spc="5" dirty="0">
                <a:solidFill>
                  <a:srgbClr val="171514"/>
                </a:solidFill>
                <a:latin typeface="Arial"/>
                <a:cs typeface="Arial"/>
              </a:rPr>
              <a:t>:</a:t>
            </a:r>
            <a:r>
              <a:rPr sz="2400" b="1" spc="-15" dirty="0">
                <a:solidFill>
                  <a:srgbClr val="171514"/>
                </a:solidFill>
                <a:latin typeface="Arial"/>
                <a:cs typeface="Arial"/>
              </a:rPr>
              <a:t> </a:t>
            </a:r>
            <a:r>
              <a:rPr sz="2400" b="1" spc="-10" dirty="0">
                <a:solidFill>
                  <a:srgbClr val="171514"/>
                </a:solidFill>
                <a:latin typeface="Arial"/>
                <a:cs typeface="Arial"/>
              </a:rPr>
              <a:t>TIPOS</a:t>
            </a:r>
            <a:r>
              <a:rPr sz="2400" b="1" spc="-15" dirty="0">
                <a:solidFill>
                  <a:srgbClr val="171514"/>
                </a:solidFill>
                <a:latin typeface="Arial"/>
                <a:cs typeface="Arial"/>
              </a:rPr>
              <a:t> </a:t>
            </a:r>
            <a:r>
              <a:rPr sz="2400" b="1" spc="-40" dirty="0">
                <a:solidFill>
                  <a:srgbClr val="171514"/>
                </a:solidFill>
                <a:latin typeface="Arial"/>
                <a:cs typeface="Arial"/>
              </a:rPr>
              <a:t>DE</a:t>
            </a:r>
            <a:r>
              <a:rPr sz="2400" b="1" spc="-15" dirty="0">
                <a:solidFill>
                  <a:srgbClr val="171514"/>
                </a:solidFill>
                <a:latin typeface="Arial"/>
                <a:cs typeface="Arial"/>
              </a:rPr>
              <a:t> </a:t>
            </a:r>
            <a:r>
              <a:rPr sz="2400" b="1" spc="-30" dirty="0">
                <a:solidFill>
                  <a:srgbClr val="171514"/>
                </a:solidFill>
                <a:latin typeface="Arial"/>
                <a:cs typeface="Arial"/>
              </a:rPr>
              <a:t>SISTEMAS</a:t>
            </a:r>
            <a:r>
              <a:rPr sz="2400" b="1" spc="-15" dirty="0">
                <a:solidFill>
                  <a:srgbClr val="171514"/>
                </a:solidFill>
                <a:latin typeface="Arial"/>
                <a:cs typeface="Arial"/>
              </a:rPr>
              <a:t> </a:t>
            </a:r>
            <a:r>
              <a:rPr sz="2400" b="1" spc="-40" dirty="0">
                <a:solidFill>
                  <a:srgbClr val="171514"/>
                </a:solidFill>
                <a:latin typeface="Arial"/>
                <a:cs typeface="Arial"/>
              </a:rPr>
              <a:t>DE</a:t>
            </a:r>
            <a:r>
              <a:rPr sz="2400" b="1" spc="-15" dirty="0">
                <a:solidFill>
                  <a:srgbClr val="171514"/>
                </a:solidFill>
                <a:latin typeface="Arial"/>
                <a:cs typeface="Arial"/>
              </a:rPr>
              <a:t> </a:t>
            </a:r>
            <a:r>
              <a:rPr sz="2400" b="1" spc="-40" dirty="0">
                <a:solidFill>
                  <a:srgbClr val="171514"/>
                </a:solidFill>
                <a:latin typeface="Arial"/>
                <a:cs typeface="Arial"/>
              </a:rPr>
              <a:t>PUESTA</a:t>
            </a:r>
            <a:r>
              <a:rPr sz="2400" b="1" spc="-15" dirty="0">
                <a:solidFill>
                  <a:srgbClr val="171514"/>
                </a:solidFill>
                <a:latin typeface="Arial"/>
                <a:cs typeface="Arial"/>
              </a:rPr>
              <a:t> </a:t>
            </a:r>
            <a:r>
              <a:rPr sz="2400" b="1" spc="-30" dirty="0">
                <a:solidFill>
                  <a:srgbClr val="171514"/>
                </a:solidFill>
                <a:latin typeface="Arial"/>
                <a:cs typeface="Arial"/>
              </a:rPr>
              <a:t>A</a:t>
            </a:r>
            <a:r>
              <a:rPr sz="2400" b="1" spc="-15" dirty="0">
                <a:solidFill>
                  <a:srgbClr val="171514"/>
                </a:solidFill>
                <a:latin typeface="Arial"/>
                <a:cs typeface="Arial"/>
              </a:rPr>
              <a:t> </a:t>
            </a:r>
            <a:r>
              <a:rPr sz="2400" b="1" spc="-25" dirty="0">
                <a:solidFill>
                  <a:srgbClr val="171514"/>
                </a:solidFill>
                <a:latin typeface="Arial"/>
                <a:cs typeface="Arial"/>
              </a:rPr>
              <a:t>TIERRA</a:t>
            </a:r>
            <a:endParaRPr sz="2400" dirty="0">
              <a:latin typeface="Arial"/>
              <a:cs typeface="Arial"/>
            </a:endParaRPr>
          </a:p>
          <a:p>
            <a:pPr marL="12700" marR="429895" indent="-12700" algn="just">
              <a:spcBef>
                <a:spcPts val="590"/>
              </a:spcBef>
            </a:pPr>
            <a:r>
              <a:rPr sz="2400" spc="5" dirty="0">
                <a:solidFill>
                  <a:srgbClr val="171514"/>
                </a:solidFill>
                <a:latin typeface="Microsoft Sans Serif"/>
                <a:cs typeface="Microsoft Sans Serif"/>
              </a:rPr>
              <a:t>Para </a:t>
            </a:r>
            <a:r>
              <a:rPr sz="2400" spc="35" dirty="0">
                <a:solidFill>
                  <a:srgbClr val="171514"/>
                </a:solidFill>
                <a:latin typeface="Microsoft Sans Serif"/>
                <a:cs typeface="Microsoft Sans Serif"/>
              </a:rPr>
              <a:t>proteger </a:t>
            </a:r>
            <a:r>
              <a:rPr sz="2400" spc="10" dirty="0">
                <a:solidFill>
                  <a:srgbClr val="171514"/>
                </a:solidFill>
                <a:latin typeface="Microsoft Sans Serif"/>
                <a:cs typeface="Microsoft Sans Serif"/>
              </a:rPr>
              <a:t>al </a:t>
            </a:r>
            <a:r>
              <a:rPr sz="2400" spc="30" dirty="0">
                <a:solidFill>
                  <a:srgbClr val="171514"/>
                </a:solidFill>
                <a:latin typeface="Microsoft Sans Serif"/>
                <a:cs typeface="Microsoft Sans Serif"/>
              </a:rPr>
              <a:t>consumidor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descargas eléctricas </a:t>
            </a:r>
            <a:r>
              <a:rPr sz="2400" spc="25" dirty="0">
                <a:solidFill>
                  <a:srgbClr val="171514"/>
                </a:solidFill>
                <a:latin typeface="Microsoft Sans Serif"/>
                <a:cs typeface="Microsoft Sans Serif"/>
              </a:rPr>
              <a:t>cuando </a:t>
            </a:r>
            <a:r>
              <a:rPr sz="2400" spc="30" dirty="0">
                <a:solidFill>
                  <a:srgbClr val="171514"/>
                </a:solidFill>
                <a:latin typeface="Microsoft Sans Serif"/>
                <a:cs typeface="Microsoft Sans Serif"/>
              </a:rPr>
              <a:t>ocurre una </a:t>
            </a:r>
            <a:r>
              <a:rPr sz="2400" spc="20" dirty="0">
                <a:solidFill>
                  <a:srgbClr val="171514"/>
                </a:solidFill>
                <a:latin typeface="Microsoft Sans Serif"/>
                <a:cs typeface="Microsoft Sans Serif"/>
              </a:rPr>
              <a:t>falla</a:t>
            </a:r>
            <a:r>
              <a:rPr sz="2400" spc="20"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 </a:t>
            </a:r>
            <a:r>
              <a:rPr sz="2400" spc="45" dirty="0" smtClean="0">
                <a:solidFill>
                  <a:srgbClr val="171514"/>
                </a:solidFill>
                <a:latin typeface="Microsoft Sans Serif"/>
                <a:cs typeface="Microsoft Sans Serif"/>
              </a:rPr>
              <a:t>un</a:t>
            </a:r>
            <a:r>
              <a:rPr lang="es-ES" sz="2400" spc="4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conductor</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vivo</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cuerpo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metálico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expuesto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tacto,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cumplir</a:t>
            </a:r>
            <a:r>
              <a:rPr sz="2400" spc="5" dirty="0">
                <a:solidFill>
                  <a:srgbClr val="171514"/>
                </a:solidFill>
                <a:latin typeface="Microsoft Sans Serif"/>
                <a:cs typeface="Microsoft Sans Serif"/>
              </a:rPr>
              <a:t> </a:t>
            </a:r>
            <a:r>
              <a:rPr sz="2400" spc="10" dirty="0" err="1">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siguientes</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requisitos</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básicos</a:t>
            </a:r>
            <a:r>
              <a:rPr sz="2400" spc="5" dirty="0">
                <a:solidFill>
                  <a:srgbClr val="171514"/>
                </a:solidFill>
                <a:latin typeface="Microsoft Sans Serif"/>
                <a:cs typeface="Microsoft Sans Serif"/>
              </a:rPr>
              <a:t>:</a:t>
            </a:r>
            <a:endParaRPr sz="2400" dirty="0">
              <a:latin typeface="Microsoft Sans Serif"/>
              <a:cs typeface="Microsoft Sans Serif"/>
            </a:endParaRPr>
          </a:p>
          <a:p>
            <a:pPr marL="12700" indent="-12700" algn="just"/>
            <a:endParaRPr sz="2400" dirty="0">
              <a:latin typeface="Microsoft Sans Serif"/>
              <a:cs typeface="Microsoft Sans Serif"/>
            </a:endParaRPr>
          </a:p>
          <a:p>
            <a:pPr marL="914400" marR="340360" lvl="3" indent="-457200" algn="just">
              <a:buFont typeface="+mj-lt"/>
              <a:buAutoNum type="alphaUcPeriod"/>
              <a:tabLst>
                <a:tab pos="254000" algn="l"/>
              </a:tabLst>
            </a:pP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existencia</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un</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camino</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cerrado</a:t>
            </a:r>
            <a:r>
              <a:rPr sz="2400" b="1"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por</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puede</a:t>
            </a:r>
            <a:r>
              <a:rPr sz="2400" b="1" spc="5" dirty="0">
                <a:solidFill>
                  <a:srgbClr val="171514"/>
                </a:solidFill>
                <a:latin typeface="Microsoft Sans Serif"/>
                <a:cs typeface="Microsoft Sans Serif"/>
              </a:rPr>
              <a:t> </a:t>
            </a:r>
            <a:r>
              <a:rPr sz="2400" b="1" spc="35" dirty="0">
                <a:solidFill>
                  <a:srgbClr val="171514"/>
                </a:solidFill>
                <a:latin typeface="Microsoft Sans Serif"/>
                <a:cs typeface="Microsoft Sans Serif"/>
              </a:rPr>
              <a:t>fluir</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corriente</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cortocircuito</a:t>
            </a:r>
            <a:r>
              <a:rPr sz="2400" b="1" spc="25" dirty="0">
                <a:solidFill>
                  <a:srgbClr val="171514"/>
                </a:solidFill>
                <a:latin typeface="Microsoft Sans Serif"/>
                <a:cs typeface="Microsoft Sans Serif"/>
              </a:rPr>
              <a:t>.</a:t>
            </a:r>
            <a:r>
              <a:rPr sz="2400" b="1" dirty="0">
                <a:solidFill>
                  <a:srgbClr val="171514"/>
                </a:solidFill>
                <a:latin typeface="Microsoft Sans Serif"/>
                <a:cs typeface="Microsoft Sans Serif"/>
              </a:rPr>
              <a:t> </a:t>
            </a:r>
            <a:r>
              <a:rPr sz="2400" b="1" spc="-10" dirty="0" smtClean="0">
                <a:solidFill>
                  <a:srgbClr val="171514"/>
                </a:solidFill>
                <a:latin typeface="Microsoft Sans Serif"/>
                <a:cs typeface="Microsoft Sans Serif"/>
              </a:rPr>
              <a:t>La</a:t>
            </a:r>
            <a:r>
              <a:rPr lang="es-ES" sz="2400" b="1" spc="-10"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resistencia</a:t>
            </a:r>
            <a:r>
              <a:rPr sz="2400" b="1" spc="-5"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este</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camino</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debe</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ser</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lo</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suficientemente</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baja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para</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spc="-5"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magnitud</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0" dirty="0" smtClean="0">
                <a:solidFill>
                  <a:srgbClr val="171514"/>
                </a:solidFill>
                <a:latin typeface="Microsoft Sans Serif"/>
                <a:cs typeface="Microsoft Sans Serif"/>
              </a:rPr>
              <a:t>la</a:t>
            </a:r>
            <a:r>
              <a:rPr lang="es-ES" sz="2400" b="1" spc="10"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corriente</a:t>
            </a:r>
            <a:r>
              <a:rPr sz="2400" b="1" spc="25"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de </a:t>
            </a:r>
            <a:r>
              <a:rPr sz="2400" b="1" spc="25" dirty="0">
                <a:solidFill>
                  <a:srgbClr val="171514"/>
                </a:solidFill>
                <a:latin typeface="Microsoft Sans Serif"/>
                <a:cs typeface="Microsoft Sans Serif"/>
              </a:rPr>
              <a:t>cortocircuito </a:t>
            </a:r>
            <a:r>
              <a:rPr sz="2400" b="1" spc="-5" dirty="0">
                <a:solidFill>
                  <a:srgbClr val="171514"/>
                </a:solidFill>
                <a:latin typeface="Microsoft Sans Serif"/>
                <a:cs typeface="Microsoft Sans Serif"/>
              </a:rPr>
              <a:t>sea </a:t>
            </a:r>
            <a:r>
              <a:rPr sz="2400" b="1" spc="25" dirty="0">
                <a:solidFill>
                  <a:srgbClr val="171514"/>
                </a:solidFill>
                <a:latin typeface="Microsoft Sans Serif"/>
                <a:cs typeface="Microsoft Sans Serif"/>
              </a:rPr>
              <a:t>lo suficientemente </a:t>
            </a:r>
            <a:r>
              <a:rPr sz="2400" b="1" spc="20" dirty="0">
                <a:solidFill>
                  <a:srgbClr val="171514"/>
                </a:solidFill>
                <a:latin typeface="Microsoft Sans Serif"/>
                <a:cs typeface="Microsoft Sans Serif"/>
              </a:rPr>
              <a:t>alta </a:t>
            </a:r>
            <a:r>
              <a:rPr sz="2400" b="1" spc="25" dirty="0">
                <a:solidFill>
                  <a:srgbClr val="171514"/>
                </a:solidFill>
                <a:latin typeface="Microsoft Sans Serif"/>
                <a:cs typeface="Microsoft Sans Serif"/>
              </a:rPr>
              <a:t>para </a:t>
            </a:r>
            <a:r>
              <a:rPr sz="2400" b="1" spc="30" dirty="0">
                <a:solidFill>
                  <a:srgbClr val="171514"/>
                </a:solidFill>
                <a:latin typeface="Microsoft Sans Serif"/>
                <a:cs typeface="Microsoft Sans Serif"/>
              </a:rPr>
              <a:t>operar </a:t>
            </a:r>
            <a:r>
              <a:rPr sz="2400" b="1" spc="10" dirty="0">
                <a:solidFill>
                  <a:srgbClr val="171514"/>
                </a:solidFill>
                <a:latin typeface="Microsoft Sans Serif"/>
                <a:cs typeface="Microsoft Sans Serif"/>
              </a:rPr>
              <a:t>los </a:t>
            </a:r>
            <a:r>
              <a:rPr sz="2400" b="1" spc="15" dirty="0" err="1">
                <a:solidFill>
                  <a:srgbClr val="171514"/>
                </a:solidFill>
                <a:latin typeface="Microsoft Sans Serif"/>
                <a:cs typeface="Microsoft Sans Serif"/>
              </a:rPr>
              <a:t>dispositivos</a:t>
            </a:r>
            <a:r>
              <a:rPr sz="2400" b="1" spc="15" dirty="0">
                <a:solidFill>
                  <a:srgbClr val="171514"/>
                </a:solidFill>
                <a:latin typeface="Microsoft Sans Serif"/>
                <a:cs typeface="Microsoft Sans Serif"/>
              </a:rPr>
              <a:t> </a:t>
            </a:r>
            <a:r>
              <a:rPr sz="2400" b="1" spc="20" dirty="0" smtClean="0">
                <a:solidFill>
                  <a:srgbClr val="171514"/>
                </a:solidFill>
                <a:latin typeface="Microsoft Sans Serif"/>
                <a:cs typeface="Microsoft Sans Serif"/>
              </a:rPr>
              <a:t>de</a:t>
            </a:r>
            <a:r>
              <a:rPr lang="es-ES" sz="2400" b="1" spc="20" dirty="0" smtClean="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protección</a:t>
            </a:r>
            <a:r>
              <a:rPr sz="2400" b="1" spc="-5" dirty="0" smtClean="0">
                <a:solidFill>
                  <a:srgbClr val="171514"/>
                </a:solidFill>
                <a:latin typeface="Microsoft Sans Serif"/>
                <a:cs typeface="Microsoft Sans Serif"/>
              </a:rPr>
              <a:t> </a:t>
            </a:r>
            <a:r>
              <a:rPr sz="2400" b="1" spc="20" dirty="0">
                <a:solidFill>
                  <a:srgbClr val="171514"/>
                </a:solidFill>
                <a:latin typeface="Microsoft Sans Serif"/>
                <a:cs typeface="Microsoft Sans Serif"/>
              </a:rPr>
              <a:t>del</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consumidor</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(fusibles</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o</a:t>
            </a:r>
            <a:r>
              <a:rPr sz="2400" b="1" spc="-5" dirty="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interruptor</a:t>
            </a:r>
            <a:r>
              <a:rPr sz="2400" b="1" spc="15" dirty="0" err="1" smtClean="0">
                <a:solidFill>
                  <a:srgbClr val="171514"/>
                </a:solidFill>
                <a:latin typeface="Microsoft Sans Serif"/>
                <a:cs typeface="Microsoft Sans Serif"/>
              </a:rPr>
              <a:t>es</a:t>
            </a:r>
            <a:r>
              <a:rPr sz="2400" b="1" spc="15" dirty="0">
                <a:solidFill>
                  <a:srgbClr val="171514"/>
                </a:solidFill>
                <a:latin typeface="Microsoft Sans Serif"/>
                <a:cs typeface="Microsoft Sans Serif"/>
              </a:rPr>
              <a:t>).</a:t>
            </a:r>
            <a:endParaRPr sz="2400" b="1" dirty="0">
              <a:latin typeface="Microsoft Sans Serif"/>
              <a:cs typeface="Microsoft Sans Serif"/>
            </a:endParaRPr>
          </a:p>
          <a:p>
            <a:pPr marL="914400" marR="313055" lvl="3" indent="-457200" algn="just">
              <a:spcBef>
                <a:spcPts val="10"/>
              </a:spcBef>
              <a:buFont typeface="+mj-lt"/>
              <a:buAutoNum type="alphaUcPeriod"/>
              <a:tabLst>
                <a:tab pos="272415" algn="l"/>
              </a:tabLst>
            </a:pPr>
            <a:r>
              <a:rPr sz="2400" b="1" spc="-35" dirty="0">
                <a:solidFill>
                  <a:srgbClr val="171514"/>
                </a:solidFill>
                <a:latin typeface="Microsoft Sans Serif"/>
                <a:cs typeface="Microsoft Sans Serif"/>
              </a:rPr>
              <a:t>El</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potencial</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dirty="0">
                <a:solidFill>
                  <a:srgbClr val="171514"/>
                </a:solidFill>
                <a:latin typeface="Microsoft Sans Serif"/>
                <a:cs typeface="Microsoft Sans Serif"/>
              </a:rPr>
              <a:t> las</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partes</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conductoras</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expuestas</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al</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tacto,</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como</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los</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gabinetes</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10" dirty="0" err="1" smtClean="0">
                <a:solidFill>
                  <a:srgbClr val="171514"/>
                </a:solidFill>
                <a:latin typeface="Microsoft Sans Serif"/>
                <a:cs typeface="Microsoft Sans Serif"/>
              </a:rPr>
              <a:t>los</a:t>
            </a:r>
            <a:r>
              <a:rPr lang="es-ES" sz="2400" b="1" spc="10"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equipos</a:t>
            </a:r>
            <a:r>
              <a:rPr sz="2400" b="1" spc="20" dirty="0">
                <a:solidFill>
                  <a:srgbClr val="171514"/>
                </a:solidFill>
                <a:latin typeface="Microsoft Sans Serif"/>
                <a:cs typeface="Microsoft Sans Serif"/>
              </a:rPr>
              <a:t>, </a:t>
            </a:r>
            <a:r>
              <a:rPr sz="2400" b="1" spc="40" dirty="0">
                <a:solidFill>
                  <a:srgbClr val="171514"/>
                </a:solidFill>
                <a:latin typeface="Microsoft Sans Serif"/>
                <a:cs typeface="Microsoft Sans Serif"/>
              </a:rPr>
              <a:t>no </a:t>
            </a:r>
            <a:r>
              <a:rPr sz="2400" b="1" spc="15" dirty="0">
                <a:solidFill>
                  <a:srgbClr val="171514"/>
                </a:solidFill>
                <a:latin typeface="Microsoft Sans Serif"/>
                <a:cs typeface="Microsoft Sans Serif"/>
              </a:rPr>
              <a:t>debe, </a:t>
            </a:r>
            <a:r>
              <a:rPr sz="2400" b="1" spc="25" dirty="0">
                <a:solidFill>
                  <a:srgbClr val="171514"/>
                </a:solidFill>
                <a:latin typeface="Microsoft Sans Serif"/>
                <a:cs typeface="Microsoft Sans Serif"/>
              </a:rPr>
              <a:t>bajo </a:t>
            </a:r>
            <a:r>
              <a:rPr sz="2400" b="1" spc="15" dirty="0">
                <a:solidFill>
                  <a:srgbClr val="171514"/>
                </a:solidFill>
                <a:latin typeface="Microsoft Sans Serif"/>
                <a:cs typeface="Microsoft Sans Serif"/>
              </a:rPr>
              <a:t>condiciones </a:t>
            </a:r>
            <a:r>
              <a:rPr sz="2400" b="1" spc="25" dirty="0">
                <a:solidFill>
                  <a:srgbClr val="171514"/>
                </a:solidFill>
                <a:latin typeface="Microsoft Sans Serif"/>
                <a:cs typeface="Microsoft Sans Serif"/>
              </a:rPr>
              <a:t>de </a:t>
            </a:r>
            <a:r>
              <a:rPr sz="2400" b="1" spc="15" dirty="0">
                <a:solidFill>
                  <a:srgbClr val="171514"/>
                </a:solidFill>
                <a:latin typeface="Microsoft Sans Serif"/>
                <a:cs typeface="Microsoft Sans Serif"/>
              </a:rPr>
              <a:t>falla, </a:t>
            </a:r>
            <a:r>
              <a:rPr sz="2400" b="1" spc="10" dirty="0">
                <a:solidFill>
                  <a:srgbClr val="171514"/>
                </a:solidFill>
                <a:latin typeface="Microsoft Sans Serif"/>
                <a:cs typeface="Microsoft Sans Serif"/>
              </a:rPr>
              <a:t>alcanzar </a:t>
            </a:r>
            <a:r>
              <a:rPr sz="2400" b="1" spc="15" dirty="0">
                <a:solidFill>
                  <a:srgbClr val="171514"/>
                </a:solidFill>
                <a:latin typeface="Microsoft Sans Serif"/>
                <a:cs typeface="Microsoft Sans Serif"/>
              </a:rPr>
              <a:t>valores</a:t>
            </a:r>
            <a:r>
              <a:rPr sz="2400" b="1" spc="1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 </a:t>
            </a:r>
            <a:r>
              <a:rPr sz="2400" b="1" spc="-5" dirty="0">
                <a:solidFill>
                  <a:srgbClr val="171514"/>
                </a:solidFill>
                <a:latin typeface="Microsoft Sans Serif"/>
                <a:cs typeface="Microsoft Sans Serif"/>
              </a:rPr>
              <a:t>se </a:t>
            </a:r>
            <a:r>
              <a:rPr sz="2400" b="1" spc="20" dirty="0" err="1" smtClean="0">
                <a:solidFill>
                  <a:srgbClr val="171514"/>
                </a:solidFill>
                <a:latin typeface="Microsoft Sans Serif"/>
                <a:cs typeface="Microsoft Sans Serif"/>
              </a:rPr>
              <a:t>consideren</a:t>
            </a:r>
            <a:r>
              <a:rPr lang="es-ES" sz="2400" b="1" spc="20"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peligrosos</a:t>
            </a:r>
            <a:r>
              <a:rPr sz="2400" b="1" spc="20" dirty="0">
                <a:solidFill>
                  <a:srgbClr val="171514"/>
                </a:solidFill>
                <a:latin typeface="Microsoft Sans Serif"/>
                <a:cs typeface="Microsoft Sans Serif"/>
              </a:rPr>
              <a:t>.</a:t>
            </a:r>
            <a:endParaRPr sz="2400" b="1" dirty="0">
              <a:latin typeface="Microsoft Sans Serif"/>
              <a:cs typeface="Microsoft Sans Serif"/>
            </a:endParaRPr>
          </a:p>
          <a:p>
            <a:pPr marL="12700" indent="-12700" algn="just">
              <a:spcBef>
                <a:spcPts val="10"/>
              </a:spcBef>
            </a:pPr>
            <a:endParaRPr sz="2400" dirty="0">
              <a:latin typeface="Microsoft Sans Serif"/>
              <a:cs typeface="Microsoft Sans Serif"/>
            </a:endParaRPr>
          </a:p>
          <a:p>
            <a:pPr marR="5080" algn="just">
              <a:lnSpc>
                <a:spcPct val="122600"/>
              </a:lnSpc>
              <a:spcBef>
                <a:spcPts val="90"/>
              </a:spcBef>
            </a:pPr>
            <a:r>
              <a:rPr sz="2400" spc="10" dirty="0">
                <a:solidFill>
                  <a:srgbClr val="171514"/>
                </a:solidFill>
                <a:latin typeface="Microsoft Sans Serif"/>
                <a:cs typeface="Microsoft Sans Serif"/>
              </a:rPr>
              <a:t>Según</a:t>
            </a:r>
            <a:r>
              <a:rPr sz="2400" dirty="0">
                <a:solidFill>
                  <a:srgbClr val="171514"/>
                </a:solidFill>
                <a:latin typeface="Microsoft Sans Serif"/>
                <a:cs typeface="Microsoft Sans Serif"/>
              </a:rPr>
              <a:t> las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normas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internacionales</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(IEC</a:t>
            </a:r>
            <a:r>
              <a:rPr sz="2400" dirty="0">
                <a:solidFill>
                  <a:srgbClr val="171514"/>
                </a:solidFill>
                <a:latin typeface="Microsoft Sans Serif"/>
                <a:cs typeface="Microsoft Sans Serif"/>
              </a:rPr>
              <a:t> 60479-1),</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tensiones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contacto</a:t>
            </a:r>
            <a:r>
              <a:rPr sz="2400"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continuas</a:t>
            </a:r>
            <a:r>
              <a:rPr sz="2400" spc="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admisibles</a:t>
            </a:r>
            <a:r>
              <a:rPr lang="es-ES" sz="2400" spc="20"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son</a:t>
            </a:r>
            <a:r>
              <a:rPr sz="2400" spc="-1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las</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siguientes</a:t>
            </a:r>
            <a:r>
              <a:rPr b="1" i="1" spc="15" dirty="0" smtClean="0">
                <a:solidFill>
                  <a:srgbClr val="171514"/>
                </a:solidFill>
                <a:latin typeface="Microsoft Sans Serif"/>
                <a:cs typeface="Microsoft Sans Serif"/>
              </a:rPr>
              <a:t>:</a:t>
            </a:r>
            <a:r>
              <a:rPr lang="es-ES" b="1" i="1" spc="1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Se </a:t>
            </a:r>
            <a:r>
              <a:rPr lang="es-ES" b="1" i="1" spc="25" dirty="0" smtClean="0">
                <a:solidFill>
                  <a:srgbClr val="171514"/>
                </a:solidFill>
                <a:latin typeface="Microsoft Sans Serif"/>
                <a:cs typeface="Microsoft Sans Serif"/>
              </a:rPr>
              <a:t>define </a:t>
            </a:r>
            <a:r>
              <a:rPr lang="es-ES" b="1" i="1" spc="20" dirty="0" smtClean="0">
                <a:solidFill>
                  <a:srgbClr val="171514"/>
                </a:solidFill>
                <a:latin typeface="Microsoft Sans Serif"/>
                <a:cs typeface="Microsoft Sans Serif"/>
              </a:rPr>
              <a:t>cualquier </a:t>
            </a:r>
            <a:r>
              <a:rPr lang="es-ES" b="1" i="1" spc="25" dirty="0" smtClean="0">
                <a:solidFill>
                  <a:srgbClr val="171514"/>
                </a:solidFill>
                <a:latin typeface="Microsoft Sans Serif"/>
                <a:cs typeface="Microsoft Sans Serif"/>
              </a:rPr>
              <a:t>circuito </a:t>
            </a:r>
            <a:r>
              <a:rPr lang="es-ES" b="1" i="1" spc="20" dirty="0" smtClean="0">
                <a:solidFill>
                  <a:srgbClr val="171514"/>
                </a:solidFill>
                <a:latin typeface="Microsoft Sans Serif"/>
                <a:cs typeface="Microsoft Sans Serif"/>
              </a:rPr>
              <a:t>en </a:t>
            </a:r>
            <a:r>
              <a:rPr lang="es-ES" b="1" i="1" spc="10" dirty="0" smtClean="0">
                <a:solidFill>
                  <a:srgbClr val="171514"/>
                </a:solidFill>
                <a:latin typeface="Microsoft Sans Serif"/>
                <a:cs typeface="Microsoft Sans Serif"/>
              </a:rPr>
              <a:t>el </a:t>
            </a:r>
            <a:r>
              <a:rPr lang="es-ES" b="1" i="1" spc="30" dirty="0" smtClean="0">
                <a:solidFill>
                  <a:srgbClr val="171514"/>
                </a:solidFill>
                <a:latin typeface="Microsoft Sans Serif"/>
                <a:cs typeface="Microsoft Sans Serif"/>
              </a:rPr>
              <a:t>que </a:t>
            </a:r>
            <a:r>
              <a:rPr lang="es-ES" b="1" i="1" spc="10" dirty="0" smtClean="0">
                <a:solidFill>
                  <a:srgbClr val="171514"/>
                </a:solidFill>
                <a:latin typeface="Microsoft Sans Serif"/>
                <a:cs typeface="Microsoft Sans Serif"/>
              </a:rPr>
              <a:t>el </a:t>
            </a:r>
            <a:r>
              <a:rPr lang="es-ES" b="1" i="1" spc="20" dirty="0" smtClean="0">
                <a:solidFill>
                  <a:srgbClr val="171514"/>
                </a:solidFill>
                <a:latin typeface="Microsoft Sans Serif"/>
                <a:cs typeface="Microsoft Sans Serif"/>
              </a:rPr>
              <a:t>potencial de </a:t>
            </a:r>
            <a:r>
              <a:rPr lang="es-ES" b="1" i="1" spc="40" dirty="0" smtClean="0">
                <a:solidFill>
                  <a:srgbClr val="171514"/>
                </a:solidFill>
                <a:latin typeface="Microsoft Sans Serif"/>
                <a:cs typeface="Microsoft Sans Serif"/>
              </a:rPr>
              <a:t>un </a:t>
            </a:r>
            <a:r>
              <a:rPr lang="es-ES" b="1" i="1" spc="30" dirty="0" smtClean="0">
                <a:solidFill>
                  <a:srgbClr val="171514"/>
                </a:solidFill>
                <a:latin typeface="Microsoft Sans Serif"/>
                <a:cs typeface="Microsoft Sans Serif"/>
              </a:rPr>
              <a:t>conductor </a:t>
            </a:r>
            <a:r>
              <a:rPr lang="es-ES" b="1" i="1" dirty="0" smtClean="0">
                <a:solidFill>
                  <a:srgbClr val="171514"/>
                </a:solidFill>
                <a:latin typeface="Microsoft Sans Serif"/>
                <a:cs typeface="Microsoft Sans Serif"/>
              </a:rPr>
              <a:t>a </a:t>
            </a:r>
            <a:r>
              <a:rPr lang="es-ES" b="1" i="1" spc="30" dirty="0" smtClean="0">
                <a:solidFill>
                  <a:srgbClr val="171514"/>
                </a:solidFill>
                <a:latin typeface="Microsoft Sans Serif"/>
                <a:cs typeface="Microsoft Sans Serif"/>
              </a:rPr>
              <a:t>tierra </a:t>
            </a:r>
            <a:r>
              <a:rPr lang="es-ES" b="1" i="1" spc="35" dirty="0" smtClean="0">
                <a:solidFill>
                  <a:srgbClr val="171514"/>
                </a:solidFill>
                <a:latin typeface="Microsoft Sans Serif"/>
                <a:cs typeface="Microsoft Sans Serif"/>
              </a:rPr>
              <a:t>no </a:t>
            </a:r>
            <a:r>
              <a:rPr lang="es-ES" b="1" i="1" spc="10" dirty="0" smtClean="0">
                <a:solidFill>
                  <a:srgbClr val="171514"/>
                </a:solidFill>
                <a:latin typeface="Microsoft Sans Serif"/>
                <a:cs typeface="Microsoft Sans Serif"/>
              </a:rPr>
              <a:t>exceda estos voltajes. </a:t>
            </a:r>
            <a:r>
              <a:rPr lang="es-ES" b="1" i="1" spc="25" dirty="0" smtClean="0">
                <a:solidFill>
                  <a:srgbClr val="171514"/>
                </a:solidFill>
                <a:latin typeface="Microsoft Sans Serif"/>
                <a:cs typeface="Microsoft Sans Serif"/>
              </a:rPr>
              <a:t>como </a:t>
            </a:r>
            <a:r>
              <a:rPr lang="es-ES" b="1" i="1" spc="40" dirty="0" smtClean="0">
                <a:solidFill>
                  <a:srgbClr val="171514"/>
                </a:solidFill>
                <a:latin typeface="Microsoft Sans Serif"/>
                <a:cs typeface="Microsoft Sans Serif"/>
              </a:rPr>
              <a:t>un </a:t>
            </a:r>
            <a:r>
              <a:rPr lang="es-ES" b="1" i="1" spc="20" dirty="0" smtClean="0">
                <a:solidFill>
                  <a:srgbClr val="171514"/>
                </a:solidFill>
                <a:latin typeface="Microsoft Sans Serif"/>
                <a:cs typeface="Microsoft Sans Serif"/>
              </a:rPr>
              <a:t>circuito </a:t>
            </a:r>
            <a:r>
              <a:rPr lang="es-ES" b="1" i="1" spc="-50" dirty="0" smtClean="0">
                <a:solidFill>
                  <a:srgbClr val="171514"/>
                </a:solidFill>
                <a:latin typeface="Microsoft Sans Serif"/>
                <a:cs typeface="Microsoft Sans Serif"/>
              </a:rPr>
              <a:t>ELV </a:t>
            </a:r>
            <a:r>
              <a:rPr lang="es-ES" b="1" i="1" spc="20" dirty="0" smtClean="0">
                <a:solidFill>
                  <a:srgbClr val="171514"/>
                </a:solidFill>
                <a:latin typeface="Microsoft Sans Serif"/>
                <a:cs typeface="Microsoft Sans Serif"/>
              </a:rPr>
              <a:t>de </a:t>
            </a:r>
            <a:r>
              <a:rPr lang="es-ES" b="1" i="1" spc="25" dirty="0" smtClean="0">
                <a:solidFill>
                  <a:srgbClr val="171514"/>
                </a:solidFill>
                <a:latin typeface="Microsoft Sans Serif"/>
                <a:cs typeface="Microsoft Sans Serif"/>
              </a:rPr>
              <a:t>tensión extra </a:t>
            </a:r>
            <a:r>
              <a:rPr lang="es-ES" b="1" i="1" spc="15" dirty="0" smtClean="0">
                <a:solidFill>
                  <a:srgbClr val="171514"/>
                </a:solidFill>
                <a:latin typeface="Microsoft Sans Serif"/>
                <a:cs typeface="Microsoft Sans Serif"/>
              </a:rPr>
              <a:t>baja </a:t>
            </a:r>
            <a:r>
              <a:rPr lang="es-ES" b="1" i="1" spc="5" dirty="0" smtClean="0">
                <a:solidFill>
                  <a:srgbClr val="171514"/>
                </a:solidFill>
                <a:latin typeface="Microsoft Sans Serif"/>
                <a:cs typeface="Microsoft Sans Serif"/>
              </a:rPr>
              <a:t>Hay </a:t>
            </a:r>
            <a:r>
              <a:rPr lang="es-ES" b="1" i="1" spc="15" dirty="0" smtClean="0">
                <a:solidFill>
                  <a:srgbClr val="171514"/>
                </a:solidFill>
                <a:latin typeface="Microsoft Sans Serif"/>
                <a:cs typeface="Microsoft Sans Serif"/>
              </a:rPr>
              <a:t>esencialmente </a:t>
            </a:r>
            <a:r>
              <a:rPr lang="es-ES" b="1" i="1" spc="20" dirty="0" smtClean="0">
                <a:solidFill>
                  <a:srgbClr val="171514"/>
                </a:solidFill>
                <a:latin typeface="Microsoft Sans Serif"/>
                <a:cs typeface="Microsoft Sans Serif"/>
              </a:rPr>
              <a:t>tres </a:t>
            </a:r>
            <a:r>
              <a:rPr lang="es-ES" b="1" i="1" spc="25" dirty="0" smtClean="0">
                <a:solidFill>
                  <a:srgbClr val="171514"/>
                </a:solidFill>
                <a:latin typeface="Microsoft Sans Serif"/>
                <a:cs typeface="Microsoft Sans Serif"/>
              </a:rPr>
              <a:t>tipos </a:t>
            </a:r>
            <a:r>
              <a:rPr lang="es-ES" b="1" i="1" spc="20" dirty="0" smtClean="0">
                <a:solidFill>
                  <a:srgbClr val="171514"/>
                </a:solidFill>
                <a:latin typeface="Microsoft Sans Serif"/>
                <a:cs typeface="Microsoft Sans Serif"/>
              </a:rPr>
              <a:t>de </a:t>
            </a:r>
            <a:r>
              <a:rPr lang="es-ES" b="1" i="1" spc="15" dirty="0" smtClean="0">
                <a:solidFill>
                  <a:srgbClr val="171514"/>
                </a:solidFill>
                <a:latin typeface="Microsoft Sans Serif"/>
                <a:cs typeface="Microsoft Sans Serif"/>
              </a:rPr>
              <a:t>circuitos </a:t>
            </a:r>
            <a:r>
              <a:rPr lang="es-ES" b="1" i="1" spc="-40" dirty="0" smtClean="0">
                <a:solidFill>
                  <a:srgbClr val="171514"/>
                </a:solidFill>
                <a:latin typeface="Microsoft Sans Serif"/>
                <a:cs typeface="Microsoft Sans Serif"/>
              </a:rPr>
              <a:t>ELV: </a:t>
            </a:r>
            <a:r>
              <a:rPr lang="es-ES" b="1" i="1" spc="-15" dirty="0" smtClean="0">
                <a:solidFill>
                  <a:srgbClr val="171514"/>
                </a:solidFill>
                <a:latin typeface="Microsoft Sans Serif"/>
                <a:cs typeface="Microsoft Sans Serif"/>
              </a:rPr>
              <a:t>(a) </a:t>
            </a:r>
            <a:r>
              <a:rPr lang="es-ES" b="1" i="1" spc="-50" dirty="0" smtClean="0">
                <a:solidFill>
                  <a:srgbClr val="171514"/>
                </a:solidFill>
                <a:latin typeface="Microsoft Sans Serif"/>
                <a:cs typeface="Microsoft Sans Serif"/>
              </a:rPr>
              <a:t>ELV </a:t>
            </a:r>
            <a:r>
              <a:rPr lang="es-ES" b="1" i="1" spc="15" dirty="0" smtClean="0">
                <a:solidFill>
                  <a:srgbClr val="171514"/>
                </a:solidFill>
                <a:latin typeface="Microsoft Sans Serif"/>
                <a:cs typeface="Microsoft Sans Serif"/>
              </a:rPr>
              <a:t>separado </a:t>
            </a:r>
            <a:r>
              <a:rPr lang="es-ES" b="1" i="1" spc="-40" dirty="0" smtClean="0">
                <a:solidFill>
                  <a:srgbClr val="171514"/>
                </a:solidFill>
                <a:latin typeface="Microsoft Sans Serif"/>
                <a:cs typeface="Microsoft Sans Serif"/>
              </a:rPr>
              <a:t>(SELV),</a:t>
            </a:r>
            <a:r>
              <a:rPr lang="es-ES" b="1" i="1"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que</a:t>
            </a:r>
            <a:r>
              <a:rPr lang="es-ES" b="1" i="1" spc="5" dirty="0" smtClean="0">
                <a:solidFill>
                  <a:srgbClr val="171514"/>
                </a:solidFill>
                <a:latin typeface="Microsoft Sans Serif"/>
                <a:cs typeface="Microsoft Sans Serif"/>
              </a:rPr>
              <a:t> </a:t>
            </a:r>
            <a:r>
              <a:rPr lang="es-ES" b="1" i="1" spc="-5" dirty="0" smtClean="0">
                <a:solidFill>
                  <a:srgbClr val="171514"/>
                </a:solidFill>
                <a:latin typeface="Microsoft Sans Serif"/>
                <a:cs typeface="Microsoft Sans Serif"/>
              </a:rPr>
              <a:t>es</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un</a:t>
            </a:r>
            <a:r>
              <a:rPr lang="es-ES" b="1" i="1" spc="30" dirty="0" smtClean="0">
                <a:solidFill>
                  <a:srgbClr val="171514"/>
                </a:solidFill>
                <a:latin typeface="Arial"/>
                <a:cs typeface="Arial"/>
              </a:rPr>
              <a:t>en</a:t>
            </a:r>
            <a:r>
              <a:rPr lang="es-ES" b="1" i="1" spc="-10" dirty="0" smtClean="0">
                <a:solidFill>
                  <a:srgbClr val="171514"/>
                </a:solidFill>
                <a:latin typeface="Arial"/>
                <a:cs typeface="Arial"/>
              </a:rPr>
              <a:t> </a:t>
            </a:r>
            <a:r>
              <a:rPr lang="es-ES" b="1" i="1" spc="20" dirty="0" err="1" smtClean="0">
                <a:solidFill>
                  <a:srgbClr val="171514"/>
                </a:solidFill>
                <a:latin typeface="Arial"/>
                <a:cs typeface="Arial"/>
              </a:rPr>
              <a:t>superficie</a:t>
            </a:r>
            <a:r>
              <a:rPr lang="es-ES" b="1" i="1" spc="20" dirty="0" err="1" smtClean="0">
                <a:solidFill>
                  <a:srgbClr val="171514"/>
                </a:solidFill>
                <a:latin typeface="Microsoft Sans Serif"/>
                <a:cs typeface="Microsoft Sans Serif"/>
              </a:rPr>
              <a:t>circuito</a:t>
            </a:r>
            <a:r>
              <a:rPr lang="es-ES" b="1" i="1" spc="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alimentado</a:t>
            </a:r>
            <a:r>
              <a:rPr lang="es-ES" b="1" i="1" spc="5" dirty="0" smtClean="0">
                <a:solidFill>
                  <a:srgbClr val="171514"/>
                </a:solidFill>
                <a:latin typeface="Microsoft Sans Serif"/>
                <a:cs typeface="Microsoft Sans Serif"/>
              </a:rPr>
              <a:t> </a:t>
            </a:r>
            <a:r>
              <a:rPr lang="es-ES" b="1" i="1" spc="40" dirty="0" smtClean="0">
                <a:solidFill>
                  <a:srgbClr val="171514"/>
                </a:solidFill>
                <a:latin typeface="Microsoft Sans Serif"/>
                <a:cs typeface="Microsoft Sans Serif"/>
              </a:rPr>
              <a:t>por</a:t>
            </a:r>
            <a:r>
              <a:rPr lang="es-ES" b="1" i="1" dirty="0" smtClean="0">
                <a:solidFill>
                  <a:srgbClr val="171514"/>
                </a:solidFill>
                <a:latin typeface="Microsoft Sans Serif"/>
                <a:cs typeface="Microsoft Sans Serif"/>
              </a:rPr>
              <a:t> </a:t>
            </a:r>
            <a:r>
              <a:rPr lang="es-ES" b="1" i="1" spc="40" dirty="0" smtClean="0">
                <a:solidFill>
                  <a:srgbClr val="171514"/>
                </a:solidFill>
                <a:latin typeface="Microsoft Sans Serif"/>
                <a:cs typeface="Microsoft Sans Serif"/>
              </a:rPr>
              <a:t>un</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transformador</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de</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aislamiento,</a:t>
            </a:r>
            <a:r>
              <a:rPr lang="es-ES" b="1" i="1"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batería</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o</a:t>
            </a:r>
            <a:r>
              <a:rPr lang="es-ES" b="1" i="1" spc="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generador </a:t>
            </a:r>
            <a:r>
              <a:rPr lang="es-ES" b="1" i="1" spc="10" dirty="0" err="1" smtClean="0">
                <a:solidFill>
                  <a:srgbClr val="171514"/>
                </a:solidFill>
                <a:latin typeface="Microsoft Sans Serif"/>
                <a:cs typeface="Microsoft Sans Serif"/>
              </a:rPr>
              <a:t>diesel</a:t>
            </a:r>
            <a:r>
              <a:rPr lang="es-ES" b="1" i="1" spc="10" dirty="0" smtClean="0">
                <a:solidFill>
                  <a:srgbClr val="171514"/>
                </a:solidFill>
                <a:latin typeface="Microsoft Sans Serif"/>
                <a:cs typeface="Microsoft Sans Serif"/>
              </a:rPr>
              <a:t> </a:t>
            </a:r>
            <a:r>
              <a:rPr lang="es-ES" b="1" i="1" spc="5" dirty="0" smtClean="0">
                <a:solidFill>
                  <a:srgbClr val="171514"/>
                </a:solidFill>
                <a:latin typeface="Microsoft Sans Serif"/>
                <a:cs typeface="Microsoft Sans Serif"/>
              </a:rPr>
              <a:t>y </a:t>
            </a:r>
            <a:r>
              <a:rPr lang="es-ES" b="1" i="1" spc="15" dirty="0" smtClean="0">
                <a:solidFill>
                  <a:srgbClr val="171514"/>
                </a:solidFill>
                <a:latin typeface="Microsoft Sans Serif"/>
                <a:cs typeface="Microsoft Sans Serif"/>
              </a:rPr>
              <a:t>separado </a:t>
            </a:r>
            <a:r>
              <a:rPr lang="es-ES" b="1" i="1" spc="20" dirty="0" smtClean="0">
                <a:solidFill>
                  <a:srgbClr val="171514"/>
                </a:solidFill>
                <a:latin typeface="Microsoft Sans Serif"/>
                <a:cs typeface="Microsoft Sans Serif"/>
              </a:rPr>
              <a:t>físicamente de </a:t>
            </a:r>
            <a:r>
              <a:rPr lang="es-ES" b="1" i="1" spc="25" dirty="0" smtClean="0">
                <a:solidFill>
                  <a:srgbClr val="171514"/>
                </a:solidFill>
                <a:latin typeface="Microsoft Sans Serif"/>
                <a:cs typeface="Microsoft Sans Serif"/>
              </a:rPr>
              <a:t>todos </a:t>
            </a:r>
            <a:r>
              <a:rPr lang="es-ES" b="1" i="1" spc="10" dirty="0" smtClean="0">
                <a:solidFill>
                  <a:srgbClr val="171514"/>
                </a:solidFill>
                <a:latin typeface="Microsoft Sans Serif"/>
                <a:cs typeface="Microsoft Sans Serif"/>
              </a:rPr>
              <a:t>los </a:t>
            </a:r>
            <a:r>
              <a:rPr lang="es-ES" b="1" i="1" spc="15" dirty="0" smtClean="0">
                <a:solidFill>
                  <a:srgbClr val="171514"/>
                </a:solidFill>
                <a:latin typeface="Microsoft Sans Serif"/>
                <a:cs typeface="Microsoft Sans Serif"/>
              </a:rPr>
              <a:t>demás circuitos; </a:t>
            </a:r>
            <a:r>
              <a:rPr lang="es-ES" b="1" i="1" spc="-5" dirty="0" smtClean="0">
                <a:solidFill>
                  <a:srgbClr val="171514"/>
                </a:solidFill>
                <a:latin typeface="Microsoft Sans Serif"/>
                <a:cs typeface="Microsoft Sans Serif"/>
              </a:rPr>
              <a:t>Los </a:t>
            </a:r>
            <a:r>
              <a:rPr lang="es-ES" b="1" i="1" spc="15" dirty="0" smtClean="0">
                <a:solidFill>
                  <a:srgbClr val="171514"/>
                </a:solidFill>
                <a:latin typeface="Microsoft Sans Serif"/>
                <a:cs typeface="Microsoft Sans Serif"/>
              </a:rPr>
              <a:t>circuitos </a:t>
            </a:r>
            <a:r>
              <a:rPr lang="es-ES" b="1" i="1" spc="-55" dirty="0" smtClean="0">
                <a:solidFill>
                  <a:srgbClr val="171514"/>
                </a:solidFill>
                <a:latin typeface="Microsoft Sans Serif"/>
                <a:cs typeface="Microsoft Sans Serif"/>
              </a:rPr>
              <a:t>SELV </a:t>
            </a:r>
            <a:r>
              <a:rPr lang="es-ES" b="1" i="1" spc="25" dirty="0" smtClean="0">
                <a:solidFill>
                  <a:srgbClr val="171514"/>
                </a:solidFill>
                <a:latin typeface="Microsoft Sans Serif"/>
                <a:cs typeface="Microsoft Sans Serif"/>
              </a:rPr>
              <a:t>deben </a:t>
            </a:r>
            <a:r>
              <a:rPr lang="es-ES" b="1" i="1" spc="10" dirty="0" smtClean="0">
                <a:solidFill>
                  <a:srgbClr val="171514"/>
                </a:solidFill>
                <a:latin typeface="Microsoft Sans Serif"/>
                <a:cs typeface="Microsoft Sans Serif"/>
              </a:rPr>
              <a:t>usarse </a:t>
            </a:r>
            <a:r>
              <a:rPr lang="es-ES" b="1" i="1" spc="20" dirty="0" smtClean="0">
                <a:solidFill>
                  <a:srgbClr val="171514"/>
                </a:solidFill>
                <a:latin typeface="Microsoft Sans Serif"/>
                <a:cs typeface="Microsoft Sans Serif"/>
              </a:rPr>
              <a:t>en </a:t>
            </a:r>
            <a:r>
              <a:rPr lang="es-ES" b="1" i="1" spc="10" dirty="0" smtClean="0">
                <a:solidFill>
                  <a:srgbClr val="171514"/>
                </a:solidFill>
                <a:latin typeface="Microsoft Sans Serif"/>
                <a:cs typeface="Microsoft Sans Serif"/>
              </a:rPr>
              <a:t>piscinas (ver </a:t>
            </a:r>
            <a:r>
              <a:rPr lang="es-ES" b="1" i="1" spc="-35" dirty="0" smtClean="0">
                <a:solidFill>
                  <a:srgbClr val="171514"/>
                </a:solidFill>
                <a:latin typeface="Microsoft Sans Serif"/>
                <a:cs typeface="Microsoft Sans Serif"/>
              </a:rPr>
              <a:t>IEC </a:t>
            </a:r>
            <a:r>
              <a:rPr lang="es-ES" b="1" i="1" dirty="0" smtClean="0">
                <a:solidFill>
                  <a:srgbClr val="171514"/>
                </a:solidFill>
                <a:latin typeface="Microsoft Sans Serif"/>
                <a:cs typeface="Microsoft Sans Serif"/>
              </a:rPr>
              <a:t>60364-7-702). </a:t>
            </a:r>
            <a:r>
              <a:rPr lang="es-ES" b="1" i="1" spc="-5" dirty="0" smtClean="0">
                <a:solidFill>
                  <a:srgbClr val="171514"/>
                </a:solidFill>
                <a:latin typeface="Microsoft Sans Serif"/>
                <a:cs typeface="Microsoft Sans Serif"/>
              </a:rPr>
              <a:t>(b) </a:t>
            </a:r>
            <a:r>
              <a:rPr lang="es-ES" b="1" i="1" spc="-50" dirty="0" smtClean="0">
                <a:solidFill>
                  <a:srgbClr val="171514"/>
                </a:solidFill>
                <a:latin typeface="Microsoft Sans Serif"/>
                <a:cs typeface="Microsoft Sans Serif"/>
              </a:rPr>
              <a:t>ELV </a:t>
            </a:r>
            <a:r>
              <a:rPr lang="es-ES" b="1" i="1" spc="30" dirty="0" smtClean="0">
                <a:solidFill>
                  <a:srgbClr val="171514"/>
                </a:solidFill>
                <a:latin typeface="Microsoft Sans Serif"/>
                <a:cs typeface="Microsoft Sans Serif"/>
              </a:rPr>
              <a:t>protegido </a:t>
            </a:r>
            <a:r>
              <a:rPr lang="es-ES" b="1" i="1" spc="-35" dirty="0" smtClean="0">
                <a:solidFill>
                  <a:srgbClr val="171514"/>
                </a:solidFill>
                <a:latin typeface="Microsoft Sans Serif"/>
                <a:cs typeface="Microsoft Sans Serif"/>
              </a:rPr>
              <a:t>(PELV), </a:t>
            </a:r>
            <a:r>
              <a:rPr lang="es-ES" b="1" i="1" spc="25" dirty="0" smtClean="0">
                <a:solidFill>
                  <a:srgbClr val="171514"/>
                </a:solidFill>
                <a:latin typeface="Microsoft Sans Serif"/>
                <a:cs typeface="Microsoft Sans Serif"/>
              </a:rPr>
              <a:t>que </a:t>
            </a:r>
            <a:r>
              <a:rPr lang="es-ES" b="1" i="1" spc="-5" dirty="0" smtClean="0">
                <a:solidFill>
                  <a:srgbClr val="171514"/>
                </a:solidFill>
                <a:latin typeface="Microsoft Sans Serif"/>
                <a:cs typeface="Microsoft Sans Serif"/>
              </a:rPr>
              <a:t>es </a:t>
            </a:r>
            <a:r>
              <a:rPr lang="es-ES" b="1" i="1" spc="20" dirty="0" smtClean="0">
                <a:solidFill>
                  <a:srgbClr val="171514"/>
                </a:solidFill>
                <a:latin typeface="Microsoft Sans Serif"/>
                <a:cs typeface="Microsoft Sans Serif"/>
              </a:rPr>
              <a:t>similar </a:t>
            </a:r>
            <a:r>
              <a:rPr lang="es-ES" b="1" i="1" dirty="0" smtClean="0">
                <a:solidFill>
                  <a:srgbClr val="171514"/>
                </a:solidFill>
                <a:latin typeface="Microsoft Sans Serif"/>
                <a:cs typeface="Microsoft Sans Serif"/>
              </a:rPr>
              <a:t>a </a:t>
            </a:r>
            <a:r>
              <a:rPr lang="es-ES" b="1" i="1" spc="-55" dirty="0" smtClean="0">
                <a:solidFill>
                  <a:srgbClr val="171514"/>
                </a:solidFill>
                <a:latin typeface="Microsoft Sans Serif"/>
                <a:cs typeface="Microsoft Sans Serif"/>
              </a:rPr>
              <a:t>SELV</a:t>
            </a:r>
            <a:r>
              <a:rPr lang="es-ES" b="1" i="1" spc="-50"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excepto </a:t>
            </a:r>
            <a:r>
              <a:rPr lang="es-ES" b="1" i="1" spc="25" dirty="0" smtClean="0">
                <a:solidFill>
                  <a:srgbClr val="171514"/>
                </a:solidFill>
                <a:latin typeface="Microsoft Sans Serif"/>
                <a:cs typeface="Microsoft Sans Serif"/>
              </a:rPr>
              <a:t>que </a:t>
            </a:r>
            <a:r>
              <a:rPr lang="es-ES" b="1" i="1" spc="20" dirty="0" smtClean="0">
                <a:solidFill>
                  <a:srgbClr val="171514"/>
                </a:solidFill>
                <a:latin typeface="Microsoft Sans Serif"/>
                <a:cs typeface="Microsoft Sans Serif"/>
              </a:rPr>
              <a:t>tiene </a:t>
            </a:r>
            <a:r>
              <a:rPr lang="es-ES" b="1" i="1" spc="25" dirty="0" smtClean="0">
                <a:solidFill>
                  <a:srgbClr val="171514"/>
                </a:solidFill>
                <a:latin typeface="Microsoft Sans Serif"/>
                <a:cs typeface="Microsoft Sans Serif"/>
              </a:rPr>
              <a:t>una </a:t>
            </a:r>
            <a:r>
              <a:rPr lang="es-ES" b="1" i="1" spc="20" dirty="0" smtClean="0">
                <a:solidFill>
                  <a:srgbClr val="171514"/>
                </a:solidFill>
                <a:latin typeface="Microsoft Sans Serif"/>
                <a:cs typeface="Microsoft Sans Serif"/>
              </a:rPr>
              <a:t>conexión </a:t>
            </a:r>
            <a:r>
              <a:rPr lang="es-ES" b="1" i="1" dirty="0" smtClean="0">
                <a:solidFill>
                  <a:srgbClr val="171514"/>
                </a:solidFill>
                <a:latin typeface="Microsoft Sans Serif"/>
                <a:cs typeface="Microsoft Sans Serif"/>
              </a:rPr>
              <a:t>a </a:t>
            </a:r>
            <a:r>
              <a:rPr lang="es-ES" b="1" i="1" spc="30" dirty="0" smtClean="0">
                <a:solidFill>
                  <a:srgbClr val="171514"/>
                </a:solidFill>
                <a:latin typeface="Microsoft Sans Serif"/>
                <a:cs typeface="Microsoft Sans Serif"/>
              </a:rPr>
              <a:t>tierra </a:t>
            </a:r>
            <a:r>
              <a:rPr lang="es-ES" b="1" i="1" spc="20" dirty="0" smtClean="0">
                <a:solidFill>
                  <a:srgbClr val="171514"/>
                </a:solidFill>
                <a:latin typeface="Microsoft Sans Serif"/>
                <a:cs typeface="Microsoft Sans Serif"/>
              </a:rPr>
              <a:t>de protección </a:t>
            </a:r>
            <a:r>
              <a:rPr lang="es-ES" b="1" i="1" spc="40" dirty="0" smtClean="0">
                <a:solidFill>
                  <a:srgbClr val="171514"/>
                </a:solidFill>
                <a:latin typeface="Microsoft Sans Serif"/>
                <a:cs typeface="Microsoft Sans Serif"/>
              </a:rPr>
              <a:t>por </a:t>
            </a:r>
            <a:r>
              <a:rPr lang="es-ES" b="1" i="1" spc="10" dirty="0" smtClean="0">
                <a:solidFill>
                  <a:srgbClr val="171514"/>
                </a:solidFill>
                <a:latin typeface="Microsoft Sans Serif"/>
                <a:cs typeface="Microsoft Sans Serif"/>
              </a:rPr>
              <a:t>razones </a:t>
            </a:r>
            <a:r>
              <a:rPr lang="es-ES" b="1" i="1" spc="15" dirty="0" smtClean="0">
                <a:solidFill>
                  <a:srgbClr val="171514"/>
                </a:solidFill>
                <a:latin typeface="Microsoft Sans Serif"/>
                <a:cs typeface="Microsoft Sans Serif"/>
              </a:rPr>
              <a:t>funcionales. </a:t>
            </a:r>
            <a:r>
              <a:rPr lang="es-ES" b="1" i="1" spc="-20" dirty="0" smtClean="0">
                <a:solidFill>
                  <a:srgbClr val="171514"/>
                </a:solidFill>
                <a:latin typeface="Microsoft Sans Serif"/>
                <a:cs typeface="Microsoft Sans Serif"/>
              </a:rPr>
              <a:t>c) </a:t>
            </a:r>
            <a:r>
              <a:rPr lang="es-ES" b="1" i="1" spc="-50" dirty="0" smtClean="0">
                <a:solidFill>
                  <a:srgbClr val="171514"/>
                </a:solidFill>
                <a:latin typeface="Microsoft Sans Serif"/>
                <a:cs typeface="Microsoft Sans Serif"/>
              </a:rPr>
              <a:t>ELV </a:t>
            </a:r>
            <a:r>
              <a:rPr lang="es-ES" b="1" i="1" spc="20" dirty="0" smtClean="0">
                <a:solidFill>
                  <a:srgbClr val="171514"/>
                </a:solidFill>
                <a:latin typeface="Microsoft Sans Serif"/>
                <a:cs typeface="Microsoft Sans Serif"/>
              </a:rPr>
              <a:t>funcional </a:t>
            </a:r>
            <a:r>
              <a:rPr lang="es-ES" b="1" i="1" spc="-40" dirty="0" smtClean="0">
                <a:solidFill>
                  <a:srgbClr val="171514"/>
                </a:solidFill>
                <a:latin typeface="Microsoft Sans Serif"/>
                <a:cs typeface="Microsoft Sans Serif"/>
              </a:rPr>
              <a:t>(FELV), </a:t>
            </a:r>
            <a:r>
              <a:rPr lang="es-ES" b="1" i="1" spc="20" dirty="0" smtClean="0">
                <a:solidFill>
                  <a:srgbClr val="171514"/>
                </a:solidFill>
                <a:latin typeface="Microsoft Sans Serif"/>
                <a:cs typeface="Microsoft Sans Serif"/>
              </a:rPr>
              <a:t>cualquier circuito </a:t>
            </a:r>
            <a:r>
              <a:rPr lang="es-ES" b="1" i="1" spc="-50" dirty="0" smtClean="0">
                <a:solidFill>
                  <a:srgbClr val="171514"/>
                </a:solidFill>
                <a:latin typeface="Microsoft Sans Serif"/>
                <a:cs typeface="Microsoft Sans Serif"/>
              </a:rPr>
              <a:t>ELV </a:t>
            </a:r>
            <a:r>
              <a:rPr lang="es-ES" b="1" i="1" spc="25" dirty="0" smtClean="0">
                <a:solidFill>
                  <a:srgbClr val="171514"/>
                </a:solidFill>
                <a:latin typeface="Microsoft Sans Serif"/>
                <a:cs typeface="Microsoft Sans Serif"/>
              </a:rPr>
              <a:t>que </a:t>
            </a:r>
            <a:r>
              <a:rPr lang="es-ES" b="1" i="1" spc="35" dirty="0" smtClean="0">
                <a:solidFill>
                  <a:srgbClr val="171514"/>
                </a:solidFill>
                <a:latin typeface="Microsoft Sans Serif"/>
                <a:cs typeface="Microsoft Sans Serif"/>
              </a:rPr>
              <a:t>no </a:t>
            </a:r>
            <a:r>
              <a:rPr lang="es-ES" b="1" i="1" spc="25" dirty="0" smtClean="0">
                <a:solidFill>
                  <a:srgbClr val="171514"/>
                </a:solidFill>
                <a:latin typeface="Microsoft Sans Serif"/>
                <a:cs typeface="Microsoft Sans Serif"/>
              </a:rPr>
              <a:t>cumpla </a:t>
            </a:r>
            <a:r>
              <a:rPr lang="es-ES" b="1" i="1" spc="10" dirty="0" smtClean="0">
                <a:solidFill>
                  <a:srgbClr val="171514"/>
                </a:solidFill>
                <a:latin typeface="Microsoft Sans Serif"/>
                <a:cs typeface="Microsoft Sans Serif"/>
              </a:rPr>
              <a:t>los </a:t>
            </a:r>
            <a:r>
              <a:rPr lang="es-ES" b="1" i="1" spc="20" dirty="0" smtClean="0">
                <a:solidFill>
                  <a:srgbClr val="171514"/>
                </a:solidFill>
                <a:latin typeface="Microsoft Sans Serif"/>
                <a:cs typeface="Microsoft Sans Serif"/>
              </a:rPr>
              <a:t>requisitos</a:t>
            </a:r>
            <a:r>
              <a:rPr lang="es-ES" b="1" i="1" spc="-10" dirty="0" smtClean="0">
                <a:solidFill>
                  <a:srgbClr val="171514"/>
                </a:solidFill>
                <a:latin typeface="Microsoft Sans Serif"/>
                <a:cs typeface="Microsoft Sans Serif"/>
              </a:rPr>
              <a:t> </a:t>
            </a:r>
            <a:r>
              <a:rPr lang="es-ES" b="1" i="1" spc="-55" dirty="0" smtClean="0">
                <a:solidFill>
                  <a:srgbClr val="171514"/>
                </a:solidFill>
                <a:latin typeface="Microsoft Sans Serif"/>
                <a:cs typeface="Microsoft Sans Serif"/>
              </a:rPr>
              <a:t>SELV</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o</a:t>
            </a:r>
            <a:r>
              <a:rPr lang="es-ES" b="1" i="1" spc="-5" dirty="0" smtClean="0">
                <a:solidFill>
                  <a:srgbClr val="171514"/>
                </a:solidFill>
                <a:latin typeface="Microsoft Sans Serif"/>
                <a:cs typeface="Microsoft Sans Serif"/>
              </a:rPr>
              <a:t> </a:t>
            </a:r>
            <a:r>
              <a:rPr lang="es-ES" b="1" i="1" spc="-40" dirty="0" smtClean="0">
                <a:solidFill>
                  <a:srgbClr val="171514"/>
                </a:solidFill>
                <a:latin typeface="Microsoft Sans Serif"/>
                <a:cs typeface="Microsoft Sans Serif"/>
              </a:rPr>
              <a:t>PELV.</a:t>
            </a:r>
            <a:r>
              <a:rPr lang="es-ES" b="1" i="1" spc="-35" dirty="0" smtClean="0">
                <a:solidFill>
                  <a:srgbClr val="171514"/>
                </a:solidFill>
                <a:latin typeface="Microsoft Sans Serif"/>
                <a:cs typeface="Microsoft Sans Serif"/>
              </a:rPr>
              <a:t>)</a:t>
            </a:r>
            <a:endParaRPr lang="es-ES" b="1" i="1" dirty="0" smtClean="0">
              <a:latin typeface="Microsoft Sans Serif"/>
              <a:cs typeface="Microsoft Sans Serif"/>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250825" y="250825"/>
            <a:ext cx="14425295" cy="7753405"/>
          </a:xfrm>
          <a:prstGeom prst="rect">
            <a:avLst/>
          </a:prstGeom>
        </p:spPr>
        <p:txBody>
          <a:bodyPr vert="horz" wrap="square" lIns="0" tIns="12700" rIns="0" bIns="0" rtlCol="0">
            <a:spAutoFit/>
          </a:bodyPr>
          <a:lstStyle/>
          <a:p>
            <a:pPr marL="927100" marR="2272030" lvl="2" indent="-12700" algn="just">
              <a:spcBef>
                <a:spcPts val="5"/>
              </a:spcBef>
            </a:pPr>
            <a:r>
              <a:rPr sz="2400" b="1" dirty="0" smtClean="0">
                <a:solidFill>
                  <a:srgbClr val="171514"/>
                </a:solidFill>
                <a:latin typeface="Microsoft Sans Serif"/>
                <a:cs typeface="Microsoft Sans Serif"/>
              </a:rPr>
              <a:t>Para</a:t>
            </a:r>
            <a:r>
              <a:rPr sz="2400" b="1" spc="-5" dirty="0" smtClean="0">
                <a:solidFill>
                  <a:srgbClr val="171514"/>
                </a:solidFill>
                <a:latin typeface="Microsoft Sans Serif"/>
                <a:cs typeface="Microsoft Sans Serif"/>
              </a:rPr>
              <a:t> </a:t>
            </a:r>
            <a:r>
              <a:rPr sz="2400" b="1" spc="10" dirty="0">
                <a:solidFill>
                  <a:srgbClr val="171514"/>
                </a:solidFill>
                <a:latin typeface="Microsoft Sans Serif"/>
                <a:cs typeface="Microsoft Sans Serif"/>
              </a:rPr>
              <a:t>aplicaciones</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generales</a:t>
            </a:r>
            <a:r>
              <a:rPr sz="2400" b="1" spc="15" dirty="0">
                <a:solidFill>
                  <a:srgbClr val="171514"/>
                </a:solidFill>
                <a:latin typeface="Microsoft Sans Serif"/>
                <a:cs typeface="Microsoft Sans Serif"/>
              </a:rPr>
              <a:t>,</a:t>
            </a:r>
            <a:r>
              <a:rPr sz="2400" b="1" spc="-5" dirty="0">
                <a:solidFill>
                  <a:srgbClr val="171514"/>
                </a:solidFill>
                <a:latin typeface="Microsoft Sans Serif"/>
                <a:cs typeface="Microsoft Sans Serif"/>
              </a:rPr>
              <a:t> </a:t>
            </a:r>
            <a:endParaRPr lang="es-ES" sz="2400" b="1" spc="-5" dirty="0" smtClean="0">
              <a:solidFill>
                <a:srgbClr val="171514"/>
              </a:solidFill>
              <a:latin typeface="Microsoft Sans Serif"/>
              <a:cs typeface="Microsoft Sans Serif"/>
            </a:endParaRPr>
          </a:p>
          <a:p>
            <a:pPr marL="927100" marR="2272030" lvl="2" indent="-12700" algn="just">
              <a:spcBef>
                <a:spcPts val="5"/>
              </a:spcBef>
            </a:pPr>
            <a:r>
              <a:rPr sz="2400" spc="-85" dirty="0" smtClean="0">
                <a:solidFill>
                  <a:srgbClr val="171514"/>
                </a:solidFill>
                <a:latin typeface="Lucida Sans Unicode"/>
                <a:cs typeface="Lucida Sans Unicode"/>
              </a:rPr>
              <a:t>≤</a:t>
            </a:r>
            <a:r>
              <a:rPr sz="2400" spc="-85" dirty="0">
                <a:solidFill>
                  <a:srgbClr val="171514"/>
                </a:solidFill>
                <a:latin typeface="Lucida Sans Unicode"/>
                <a:cs typeface="Lucida Sans Unicode"/>
              </a:rPr>
              <a:t>50</a:t>
            </a:r>
            <a:r>
              <a:rPr sz="2400" spc="-40" dirty="0">
                <a:solidFill>
                  <a:srgbClr val="171514"/>
                </a:solidFill>
                <a:latin typeface="Lucida Sans Unicode"/>
                <a:cs typeface="Lucida Sans Unicode"/>
              </a:rPr>
              <a:t> </a:t>
            </a:r>
            <a:r>
              <a:rPr sz="2400" spc="-50" dirty="0">
                <a:solidFill>
                  <a:srgbClr val="171514"/>
                </a:solidFill>
                <a:latin typeface="Microsoft Sans Serif"/>
                <a:cs typeface="Microsoft Sans Serif"/>
              </a:rPr>
              <a:t>V</a:t>
            </a:r>
            <a:r>
              <a:rPr sz="2400" spc="-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para</a:t>
            </a:r>
            <a:r>
              <a:rPr lang="es-ES" sz="2400" spc="2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corriente</a:t>
            </a:r>
            <a:r>
              <a:rPr sz="2400" spc="-5" dirty="0" smtClean="0">
                <a:solidFill>
                  <a:srgbClr val="171514"/>
                </a:solidFill>
                <a:latin typeface="Microsoft Sans Serif"/>
                <a:cs typeface="Microsoft Sans Serif"/>
              </a:rPr>
              <a:t> </a:t>
            </a:r>
            <a:r>
              <a:rPr sz="2400" spc="25" dirty="0" err="1">
                <a:solidFill>
                  <a:srgbClr val="171514"/>
                </a:solidFill>
                <a:latin typeface="Microsoft Sans Serif"/>
                <a:cs typeface="Microsoft Sans Serif"/>
              </a:rPr>
              <a:t>alterna</a:t>
            </a:r>
            <a:r>
              <a:rPr sz="2400" spc="-5" dirty="0">
                <a:solidFill>
                  <a:srgbClr val="171514"/>
                </a:solidFill>
                <a:latin typeface="Microsoft Sans Serif"/>
                <a:cs typeface="Microsoft Sans Serif"/>
              </a:rPr>
              <a:t> </a:t>
            </a:r>
            <a:endParaRPr lang="es-ES" sz="2400" spc="-5" dirty="0" smtClean="0">
              <a:solidFill>
                <a:srgbClr val="171514"/>
              </a:solidFill>
              <a:latin typeface="Microsoft Sans Serif"/>
              <a:cs typeface="Microsoft Sans Serif"/>
            </a:endParaRPr>
          </a:p>
          <a:p>
            <a:pPr marL="927100" marR="2272030" lvl="2" indent="-12700" algn="just">
              <a:spcBef>
                <a:spcPts val="5"/>
              </a:spcBef>
            </a:pPr>
            <a:r>
              <a:rPr sz="2400" spc="-75" dirty="0" smtClean="0">
                <a:solidFill>
                  <a:srgbClr val="171514"/>
                </a:solidFill>
                <a:latin typeface="Lucida Sans Unicode"/>
                <a:cs typeface="Lucida Sans Unicode"/>
              </a:rPr>
              <a:t>≤</a:t>
            </a:r>
            <a:r>
              <a:rPr sz="2400" spc="-75" dirty="0">
                <a:solidFill>
                  <a:srgbClr val="171514"/>
                </a:solidFill>
                <a:latin typeface="Lucida Sans Unicode"/>
                <a:cs typeface="Lucida Sans Unicode"/>
              </a:rPr>
              <a:t>120</a:t>
            </a:r>
            <a:r>
              <a:rPr sz="2400" spc="-40" dirty="0">
                <a:solidFill>
                  <a:srgbClr val="171514"/>
                </a:solidFill>
                <a:latin typeface="Lucida Sans Unicode"/>
                <a:cs typeface="Lucida Sans Unicode"/>
              </a:rPr>
              <a:t> </a:t>
            </a:r>
            <a:r>
              <a:rPr sz="2400" spc="-50" dirty="0">
                <a:solidFill>
                  <a:srgbClr val="171514"/>
                </a:solidFill>
                <a:latin typeface="Microsoft Sans Serif"/>
                <a:cs typeface="Microsoft Sans Serif"/>
              </a:rPr>
              <a:t>V</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spc="-1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continua </a:t>
            </a:r>
            <a:r>
              <a:rPr sz="2400" spc="15" dirty="0" smtClean="0">
                <a:solidFill>
                  <a:srgbClr val="171514"/>
                </a:solidFill>
                <a:latin typeface="Microsoft Sans Serif"/>
                <a:cs typeface="Microsoft Sans Serif"/>
              </a:rPr>
              <a:t>sin</a:t>
            </a:r>
            <a:r>
              <a:rPr sz="2400" spc="-5" dirty="0" smtClean="0">
                <a:solidFill>
                  <a:srgbClr val="171514"/>
                </a:solidFill>
                <a:latin typeface="Microsoft Sans Serif"/>
                <a:cs typeface="Microsoft Sans Serif"/>
              </a:rPr>
              <a:t> </a:t>
            </a:r>
            <a:r>
              <a:rPr lang="es-ES" sz="2400" spc="25" dirty="0" err="1" smtClean="0">
                <a:solidFill>
                  <a:srgbClr val="171514"/>
                </a:solidFill>
                <a:latin typeface="Microsoft Sans Serif"/>
                <a:cs typeface="Microsoft Sans Serif"/>
              </a:rPr>
              <a:t>riples</a:t>
            </a:r>
            <a:r>
              <a:rPr lang="es-ES" sz="2400" spc="25" dirty="0" smtClean="0">
                <a:solidFill>
                  <a:srgbClr val="171514"/>
                </a:solidFill>
                <a:latin typeface="Microsoft Sans Serif"/>
                <a:cs typeface="Microsoft Sans Serif"/>
              </a:rPr>
              <a:t> </a:t>
            </a:r>
            <a:r>
              <a:rPr lang="es-ES" spc="25" dirty="0" smtClean="0">
                <a:solidFill>
                  <a:srgbClr val="171514"/>
                </a:solidFill>
                <a:latin typeface="Microsoft Sans Serif"/>
                <a:cs typeface="Microsoft Sans Serif"/>
              </a:rPr>
              <a:t>(</a:t>
            </a:r>
            <a:r>
              <a:rPr lang="es-ES" b="1" i="1" spc="-5" dirty="0" smtClean="0">
                <a:solidFill>
                  <a:srgbClr val="171514"/>
                </a:solidFill>
                <a:latin typeface="Microsoft Sans Serif"/>
                <a:cs typeface="Microsoft Sans Serif"/>
              </a:rPr>
              <a:t>Sin</a:t>
            </a:r>
            <a:r>
              <a:rPr lang="es-ES" b="1" i="1" dirty="0" smtClean="0">
                <a:solidFill>
                  <a:srgbClr val="171514"/>
                </a:solidFill>
                <a:latin typeface="Microsoft Sans Serif"/>
                <a:cs typeface="Microsoft Sans Serif"/>
              </a:rPr>
              <a:t> </a:t>
            </a:r>
            <a:r>
              <a:rPr lang="es-ES" b="1" i="1" spc="20" dirty="0" err="1" smtClean="0">
                <a:solidFill>
                  <a:srgbClr val="171514"/>
                </a:solidFill>
                <a:latin typeface="Microsoft Sans Serif"/>
                <a:cs typeface="Microsoft Sans Serif"/>
              </a:rPr>
              <a:t>riples</a:t>
            </a:r>
            <a:r>
              <a:rPr lang="es-ES" b="1" i="1" spc="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normalmente</a:t>
            </a:r>
            <a:r>
              <a:rPr lang="es-ES" b="1" i="1"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significa</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una</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tensión</a:t>
            </a:r>
            <a:r>
              <a:rPr lang="es-ES" b="1" i="1"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de</a:t>
            </a:r>
            <a:r>
              <a:rPr lang="es-ES" b="1" i="1" spc="5" dirty="0" smtClean="0">
                <a:solidFill>
                  <a:srgbClr val="171514"/>
                </a:solidFill>
                <a:latin typeface="Microsoft Sans Serif"/>
                <a:cs typeface="Microsoft Sans Serif"/>
              </a:rPr>
              <a:t> </a:t>
            </a:r>
            <a:r>
              <a:rPr lang="es-ES" b="1" i="1" spc="20" dirty="0" err="1" smtClean="0">
                <a:solidFill>
                  <a:srgbClr val="171514"/>
                </a:solidFill>
                <a:latin typeface="Microsoft Sans Serif"/>
                <a:cs typeface="Microsoft Sans Serif"/>
              </a:rPr>
              <a:t>riples</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no</a:t>
            </a:r>
            <a:r>
              <a:rPr lang="es-ES" b="1" i="1" spc="5" dirty="0" smtClean="0">
                <a:solidFill>
                  <a:srgbClr val="171514"/>
                </a:solidFill>
                <a:latin typeface="Microsoft Sans Serif"/>
                <a:cs typeface="Microsoft Sans Serif"/>
              </a:rPr>
              <a:t>  s</a:t>
            </a:r>
            <a:r>
              <a:rPr lang="es-ES" b="1" i="1" spc="20" dirty="0" smtClean="0">
                <a:solidFill>
                  <a:srgbClr val="171514"/>
                </a:solidFill>
                <a:latin typeface="Microsoft Sans Serif"/>
                <a:cs typeface="Microsoft Sans Serif"/>
              </a:rPr>
              <a:t>uperior</a:t>
            </a:r>
            <a:r>
              <a:rPr lang="es-ES" b="1" i="1" dirty="0" smtClean="0">
                <a:solidFill>
                  <a:srgbClr val="171514"/>
                </a:solidFill>
                <a:latin typeface="Microsoft Sans Serif"/>
                <a:cs typeface="Microsoft Sans Serif"/>
              </a:rPr>
              <a:t> </a:t>
            </a:r>
            <a:r>
              <a:rPr lang="es-ES" b="1" i="1" spc="5" dirty="0" smtClean="0">
                <a:solidFill>
                  <a:srgbClr val="171514"/>
                </a:solidFill>
                <a:latin typeface="Microsoft Sans Serif"/>
                <a:cs typeface="Microsoft Sans Serif"/>
              </a:rPr>
              <a:t>al 10 % </a:t>
            </a:r>
            <a:r>
              <a:rPr lang="es-ES" b="1" i="1" spc="15" dirty="0" smtClean="0">
                <a:solidFill>
                  <a:srgbClr val="171514"/>
                </a:solidFill>
                <a:latin typeface="Microsoft Sans Serif"/>
                <a:cs typeface="Microsoft Sans Serif"/>
              </a:rPr>
              <a:t>de</a:t>
            </a:r>
            <a:r>
              <a:rPr lang="es-ES" b="1" i="1" spc="5" dirty="0" smtClean="0">
                <a:solidFill>
                  <a:srgbClr val="171514"/>
                </a:solidFill>
                <a:latin typeface="Microsoft Sans Serif"/>
                <a:cs typeface="Microsoft Sans Serif"/>
              </a:rPr>
              <a:t> la </a:t>
            </a:r>
            <a:r>
              <a:rPr lang="es-ES" b="1" i="1" spc="20" dirty="0" smtClean="0">
                <a:solidFill>
                  <a:srgbClr val="171514"/>
                </a:solidFill>
                <a:latin typeface="Microsoft Sans Serif"/>
                <a:cs typeface="Microsoft Sans Serif"/>
              </a:rPr>
              <a:t>tensión</a:t>
            </a:r>
            <a:r>
              <a:rPr lang="es-ES" b="1" i="1"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de</a:t>
            </a:r>
            <a:r>
              <a:rPr lang="es-ES" b="1" i="1" spc="5" dirty="0" smtClean="0">
                <a:solidFill>
                  <a:srgbClr val="171514"/>
                </a:solidFill>
                <a:latin typeface="Microsoft Sans Serif"/>
                <a:cs typeface="Microsoft Sans Serif"/>
              </a:rPr>
              <a:t> </a:t>
            </a:r>
            <a:r>
              <a:rPr lang="es-ES" b="1" i="1" spc="-35" dirty="0" smtClean="0">
                <a:solidFill>
                  <a:srgbClr val="171514"/>
                </a:solidFill>
                <a:latin typeface="Microsoft Sans Serif"/>
                <a:cs typeface="Microsoft Sans Serif"/>
              </a:rPr>
              <a:t>CC) </a:t>
            </a:r>
          </a:p>
          <a:p>
            <a:pPr marL="927100" marR="2272030" lvl="2" indent="-12700" algn="just">
              <a:spcBef>
                <a:spcPts val="5"/>
              </a:spcBef>
            </a:pPr>
            <a:r>
              <a:rPr sz="2400" b="1" spc="-25" dirty="0" err="1" smtClean="0">
                <a:solidFill>
                  <a:srgbClr val="171514"/>
                </a:solidFill>
                <a:latin typeface="Microsoft Sans Serif"/>
                <a:cs typeface="Microsoft Sans Serif"/>
              </a:rPr>
              <a:t>En</a:t>
            </a:r>
            <a:r>
              <a:rPr sz="2400" b="1" spc="-15" dirty="0" smtClean="0">
                <a:solidFill>
                  <a:srgbClr val="171514"/>
                </a:solidFill>
                <a:latin typeface="Microsoft Sans Serif"/>
                <a:cs typeface="Microsoft Sans Serif"/>
              </a:rPr>
              <a:t> </a:t>
            </a:r>
            <a:r>
              <a:rPr sz="2400" b="1" spc="10" dirty="0">
                <a:solidFill>
                  <a:srgbClr val="171514"/>
                </a:solidFill>
                <a:latin typeface="Microsoft Sans Serif"/>
                <a:cs typeface="Microsoft Sans Serif"/>
              </a:rPr>
              <a:t>áreas</a:t>
            </a:r>
            <a:r>
              <a:rPr sz="2400" b="1" spc="-1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agrícolas</a:t>
            </a:r>
            <a:r>
              <a:rPr sz="2400" b="1" spc="-10"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spc="-1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para</a:t>
            </a:r>
            <a:r>
              <a:rPr sz="2400" b="1" spc="-10"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fines</a:t>
            </a:r>
            <a:r>
              <a:rPr sz="2400" b="1" spc="-1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médicos</a:t>
            </a:r>
            <a:r>
              <a:rPr sz="2400" spc="20" dirty="0">
                <a:solidFill>
                  <a:srgbClr val="171514"/>
                </a:solidFill>
                <a:latin typeface="Microsoft Sans Serif"/>
                <a:cs typeface="Microsoft Sans Serif"/>
              </a:rPr>
              <a:t>,</a:t>
            </a:r>
            <a:endParaRPr sz="2400" dirty="0">
              <a:latin typeface="Microsoft Sans Serif"/>
              <a:cs typeface="Microsoft Sans Serif"/>
            </a:endParaRPr>
          </a:p>
          <a:p>
            <a:pPr marL="927100" lvl="2" indent="-12700" algn="just">
              <a:spcBef>
                <a:spcPts val="120"/>
              </a:spcBef>
            </a:pPr>
            <a:r>
              <a:rPr sz="2400" spc="-90" dirty="0">
                <a:solidFill>
                  <a:srgbClr val="171514"/>
                </a:solidFill>
                <a:latin typeface="Lucida Sans Unicode"/>
                <a:cs typeface="Lucida Sans Unicode"/>
              </a:rPr>
              <a:t>≤25V</a:t>
            </a:r>
            <a:r>
              <a:rPr sz="2400" spc="-55" dirty="0">
                <a:solidFill>
                  <a:srgbClr val="171514"/>
                </a:solidFill>
                <a:latin typeface="Lucida Sans Unicode"/>
                <a:cs typeface="Lucida Sans Unicode"/>
              </a:rPr>
              <a:t> </a:t>
            </a:r>
            <a:r>
              <a:rPr sz="2400" spc="30" dirty="0">
                <a:solidFill>
                  <a:srgbClr val="171514"/>
                </a:solidFill>
                <a:latin typeface="Microsoft Sans Serif"/>
                <a:cs typeface="Microsoft Sans Serif"/>
              </a:rPr>
              <a:t>para</a:t>
            </a:r>
            <a:r>
              <a:rPr sz="2400" spc="-10" dirty="0">
                <a:solidFill>
                  <a:srgbClr val="171514"/>
                </a:solidFill>
                <a:latin typeface="Microsoft Sans Serif"/>
                <a:cs typeface="Microsoft Sans Serif"/>
              </a:rPr>
              <a:t> </a:t>
            </a:r>
            <a:r>
              <a:rPr sz="2400" spc="35" dirty="0">
                <a:solidFill>
                  <a:srgbClr val="171514"/>
                </a:solidFill>
                <a:latin typeface="Microsoft Sans Serif"/>
                <a:cs typeface="Microsoft Sans Serif"/>
              </a:rPr>
              <a:t>corriente</a:t>
            </a:r>
            <a:r>
              <a:rPr sz="2400" spc="-10" dirty="0">
                <a:solidFill>
                  <a:srgbClr val="171514"/>
                </a:solidFill>
                <a:latin typeface="Microsoft Sans Serif"/>
                <a:cs typeface="Microsoft Sans Serif"/>
              </a:rPr>
              <a:t> </a:t>
            </a:r>
            <a:r>
              <a:rPr sz="2400" spc="35" dirty="0">
                <a:solidFill>
                  <a:srgbClr val="171514"/>
                </a:solidFill>
                <a:latin typeface="Microsoft Sans Serif"/>
                <a:cs typeface="Microsoft Sans Serif"/>
              </a:rPr>
              <a:t>alterna</a:t>
            </a:r>
            <a:endParaRPr sz="2400" dirty="0">
              <a:latin typeface="Microsoft Sans Serif"/>
              <a:cs typeface="Microsoft Sans Serif"/>
            </a:endParaRPr>
          </a:p>
          <a:p>
            <a:pPr marL="927100" lvl="2" indent="-12700" algn="just">
              <a:spcBef>
                <a:spcPts val="420"/>
              </a:spcBef>
            </a:pPr>
            <a:r>
              <a:rPr sz="2400" spc="-60" dirty="0">
                <a:solidFill>
                  <a:srgbClr val="171514"/>
                </a:solidFill>
                <a:latin typeface="Lucida Sans Unicode"/>
                <a:cs typeface="Lucida Sans Unicode"/>
              </a:rPr>
              <a:t>≤60V</a:t>
            </a:r>
            <a:r>
              <a:rPr sz="2400" spc="-35" dirty="0">
                <a:solidFill>
                  <a:srgbClr val="171514"/>
                </a:solidFill>
                <a:latin typeface="Lucida Sans Unicode"/>
                <a:cs typeface="Lucida Sans Unicode"/>
              </a:rPr>
              <a:t> </a:t>
            </a:r>
            <a:r>
              <a:rPr sz="2400" spc="20" dirty="0">
                <a:solidFill>
                  <a:srgbClr val="171514"/>
                </a:solidFill>
                <a:latin typeface="Microsoft Sans Serif"/>
                <a:cs typeface="Microsoft Sans Serif"/>
              </a:rPr>
              <a:t>para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corriente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continua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sin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fluctuaciones</a:t>
            </a:r>
            <a:endParaRPr sz="2400" dirty="0">
              <a:latin typeface="Microsoft Sans Serif"/>
              <a:cs typeface="Microsoft Sans Serif"/>
            </a:endParaRPr>
          </a:p>
          <a:p>
            <a:pPr marL="12700" indent="-12700" algn="just">
              <a:spcBef>
                <a:spcPts val="50"/>
              </a:spcBef>
            </a:pPr>
            <a:endParaRPr sz="2400" dirty="0">
              <a:latin typeface="Microsoft Sans Serif"/>
              <a:cs typeface="Microsoft Sans Serif"/>
            </a:endParaRPr>
          </a:p>
          <a:p>
            <a:pPr marL="12700" marR="124460" indent="-12700" algn="just"/>
            <a:r>
              <a:rPr sz="2400" spc="-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límites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admisibles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tensión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contacto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función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tiempo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resumen</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Tabla</a:t>
            </a:r>
            <a:r>
              <a:rPr sz="2400" spc="-1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5.9.</a:t>
            </a:r>
            <a:endParaRPr sz="2400" dirty="0">
              <a:latin typeface="Microsoft Sans Serif"/>
              <a:cs typeface="Microsoft Sans Serif"/>
            </a:endParaRPr>
          </a:p>
          <a:p>
            <a:pPr marL="12700" marR="74930" indent="-12700" algn="just"/>
            <a:r>
              <a:rPr sz="2400" spc="-5" dirty="0">
                <a:solidFill>
                  <a:srgbClr val="171514"/>
                </a:solidFill>
                <a:latin typeface="Microsoft Sans Serif"/>
                <a:cs typeface="Microsoft Sans Serif"/>
              </a:rPr>
              <a:t>Los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tipos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puesta</a:t>
            </a:r>
            <a:r>
              <a:rPr sz="2400" dirty="0">
                <a:solidFill>
                  <a:srgbClr val="171514"/>
                </a:solidFill>
                <a:latin typeface="Microsoft Sans Serif"/>
                <a:cs typeface="Microsoft Sans Serif"/>
              </a:rPr>
              <a:t> 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designan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internacionalmente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letras</a:t>
            </a:r>
            <a:r>
              <a:rPr sz="2400" spc="20"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El</a:t>
            </a:r>
            <a:r>
              <a:rPr lang="es-ES" sz="2400" spc="-3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significado</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estas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letras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siguiente</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indent="-12700" algn="just">
              <a:spcBef>
                <a:spcPts val="5"/>
              </a:spcBef>
            </a:pPr>
            <a:endParaRPr sz="2400" dirty="0">
              <a:latin typeface="Microsoft Sans Serif"/>
              <a:cs typeface="Microsoft Sans Serif"/>
            </a:endParaRPr>
          </a:p>
          <a:p>
            <a:pPr marL="12700" indent="-12700" algn="just"/>
            <a:r>
              <a:rPr sz="2400" spc="20" dirty="0">
                <a:solidFill>
                  <a:srgbClr val="FF0000"/>
                </a:solidFill>
                <a:latin typeface="Microsoft Sans Serif"/>
                <a:cs typeface="Microsoft Sans Serif"/>
              </a:rPr>
              <a:t>Primera</a:t>
            </a:r>
            <a:r>
              <a:rPr sz="2400" spc="-5" dirty="0">
                <a:solidFill>
                  <a:srgbClr val="FF0000"/>
                </a:solidFill>
                <a:latin typeface="Microsoft Sans Serif"/>
                <a:cs typeface="Microsoft Sans Serif"/>
              </a:rPr>
              <a:t> </a:t>
            </a:r>
            <a:r>
              <a:rPr sz="2400" spc="20" dirty="0">
                <a:solidFill>
                  <a:srgbClr val="FF0000"/>
                </a:solidFill>
                <a:latin typeface="Microsoft Sans Serif"/>
                <a:cs typeface="Microsoft Sans Serif"/>
              </a:rPr>
              <a:t>letra</a:t>
            </a:r>
            <a:r>
              <a:rPr sz="2400" spc="2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disposición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fuente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suministro</a:t>
            </a:r>
            <a:r>
              <a:rPr sz="2400" spc="2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endParaRPr lang="es-ES" sz="2400" spc="-5" dirty="0" smtClean="0">
              <a:solidFill>
                <a:srgbClr val="171514"/>
              </a:solidFill>
              <a:latin typeface="Microsoft Sans Serif"/>
              <a:cs typeface="Microsoft Sans Serif"/>
            </a:endParaRPr>
          </a:p>
          <a:p>
            <a:pPr marL="927100" lvl="2" indent="-12700" algn="just"/>
            <a:r>
              <a:rPr sz="2400" b="1" spc="-25" dirty="0" smtClean="0">
                <a:solidFill>
                  <a:srgbClr val="171514"/>
                </a:solidFill>
                <a:latin typeface="Microsoft Sans Serif"/>
                <a:cs typeface="Microsoft Sans Serif"/>
              </a:rPr>
              <a:t>T:</a:t>
            </a:r>
            <a:r>
              <a:rPr lang="es-ES" sz="2400" b="1" spc="-25" dirty="0" smtClean="0">
                <a:solidFill>
                  <a:srgbClr val="171514"/>
                </a:solidFill>
                <a:latin typeface="Microsoft Sans Serif"/>
                <a:cs typeface="Microsoft Sans Serif"/>
              </a:rPr>
              <a:t> </a:t>
            </a:r>
            <a:r>
              <a:rPr sz="2400" b="1" spc="10" dirty="0" smtClean="0">
                <a:solidFill>
                  <a:srgbClr val="171514"/>
                </a:solidFill>
                <a:latin typeface="Microsoft Sans Serif"/>
                <a:cs typeface="Microsoft Sans Serif"/>
              </a:rPr>
              <a:t>la</a:t>
            </a:r>
            <a:r>
              <a:rPr sz="2400" b="1" spc="-10" dirty="0" smtClean="0">
                <a:solidFill>
                  <a:srgbClr val="171514"/>
                </a:solidFill>
                <a:latin typeface="Microsoft Sans Serif"/>
                <a:cs typeface="Microsoft Sans Serif"/>
              </a:rPr>
              <a:t> </a:t>
            </a:r>
            <a:r>
              <a:rPr sz="2400" b="1" spc="30" dirty="0">
                <a:solidFill>
                  <a:srgbClr val="171514"/>
                </a:solidFill>
                <a:latin typeface="Microsoft Sans Serif"/>
                <a:cs typeface="Microsoft Sans Serif"/>
              </a:rPr>
              <a:t>fuente</a:t>
            </a:r>
            <a:r>
              <a:rPr sz="2400" b="1" spc="-5"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tiene</a:t>
            </a:r>
            <a:r>
              <a:rPr sz="2400" b="1" spc="-5" dirty="0">
                <a:solidFill>
                  <a:srgbClr val="171514"/>
                </a:solidFill>
                <a:latin typeface="Microsoft Sans Serif"/>
                <a:cs typeface="Microsoft Sans Serif"/>
              </a:rPr>
              <a:t> </a:t>
            </a:r>
            <a:r>
              <a:rPr sz="2400" b="1" spc="25" dirty="0" smtClean="0">
                <a:solidFill>
                  <a:srgbClr val="171514"/>
                </a:solidFill>
                <a:latin typeface="Microsoft Sans Serif"/>
                <a:cs typeface="Microsoft Sans Serif"/>
              </a:rPr>
              <a:t>un</a:t>
            </a:r>
            <a:r>
              <a:rPr lang="es-ES" sz="2400" b="1" spc="2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punto de puesta a</a:t>
            </a:r>
            <a:r>
              <a:rPr sz="2400" b="1" spc="-5" dirty="0" smtClean="0">
                <a:solidFill>
                  <a:srgbClr val="171514"/>
                </a:solidFill>
                <a:latin typeface="Microsoft Sans Serif"/>
                <a:cs typeface="Microsoft Sans Serif"/>
              </a:rPr>
              <a:t> </a:t>
            </a:r>
            <a:r>
              <a:rPr sz="2400" b="1" spc="30" dirty="0">
                <a:solidFill>
                  <a:srgbClr val="171514"/>
                </a:solidFill>
                <a:latin typeface="Microsoft Sans Serif"/>
                <a:cs typeface="Microsoft Sans Serif"/>
              </a:rPr>
              <a:t>tierra</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a:t>
            </a:r>
            <a:r>
              <a:rPr sz="2400" b="1" i="1" spc="15" dirty="0" err="1">
                <a:solidFill>
                  <a:srgbClr val="171514"/>
                </a:solidFill>
                <a:latin typeface="Arial"/>
                <a:cs typeface="Arial"/>
              </a:rPr>
              <a:t>tierra</a:t>
            </a:r>
            <a:r>
              <a:rPr sz="2400" b="1" spc="15" dirty="0" smtClean="0">
                <a:solidFill>
                  <a:srgbClr val="171514"/>
                </a:solidFill>
                <a:latin typeface="Microsoft Sans Serif"/>
                <a:cs typeface="Microsoft Sans Serif"/>
              </a:rPr>
              <a:t>)</a:t>
            </a:r>
            <a:r>
              <a:rPr sz="2400" b="1" spc="30" dirty="0" smtClean="0">
                <a:solidFill>
                  <a:srgbClr val="171514"/>
                </a:solidFill>
                <a:latin typeface="Microsoft Sans Serif"/>
                <a:cs typeface="Microsoft Sans Serif"/>
              </a:rPr>
              <a:t>.</a:t>
            </a:r>
            <a:endParaRPr sz="2400" b="1" dirty="0">
              <a:latin typeface="Microsoft Sans Serif"/>
              <a:cs typeface="Microsoft Sans Serif"/>
            </a:endParaRPr>
          </a:p>
          <a:p>
            <a:pPr marL="927100" marR="5080" lvl="2" indent="-12700" algn="just"/>
            <a:r>
              <a:rPr sz="2400" b="1" spc="15" dirty="0">
                <a:solidFill>
                  <a:srgbClr val="171514"/>
                </a:solidFill>
                <a:latin typeface="Microsoft Sans Serif"/>
                <a:cs typeface="Microsoft Sans Serif"/>
              </a:rPr>
              <a:t>I: </a:t>
            </a:r>
            <a:r>
              <a:rPr sz="2400" b="1" spc="10" dirty="0">
                <a:solidFill>
                  <a:srgbClr val="171514"/>
                </a:solidFill>
                <a:latin typeface="Microsoft Sans Serif"/>
                <a:cs typeface="Microsoft Sans Serif"/>
              </a:rPr>
              <a:t>la </a:t>
            </a:r>
            <a:r>
              <a:rPr sz="2400" b="1" spc="30" dirty="0">
                <a:solidFill>
                  <a:srgbClr val="171514"/>
                </a:solidFill>
                <a:latin typeface="Microsoft Sans Serif"/>
                <a:cs typeface="Microsoft Sans Serif"/>
              </a:rPr>
              <a:t>fuente </a:t>
            </a:r>
            <a:r>
              <a:rPr sz="2400" b="1" spc="-5" dirty="0" err="1">
                <a:solidFill>
                  <a:srgbClr val="171514"/>
                </a:solidFill>
                <a:latin typeface="Microsoft Sans Serif"/>
                <a:cs typeface="Microsoft Sans Serif"/>
              </a:rPr>
              <a:t>es</a:t>
            </a:r>
            <a:r>
              <a:rPr sz="2400" b="1" spc="-5" dirty="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totalmente</a:t>
            </a:r>
            <a:r>
              <a:rPr lang="es-ES" sz="2400" b="1" spc="25" dirty="0" smtClean="0">
                <a:solidFill>
                  <a:srgbClr val="171514"/>
                </a:solidFill>
                <a:latin typeface="Microsoft Sans Serif"/>
                <a:cs typeface="Microsoft Sans Serif"/>
              </a:rPr>
              <a:t> </a:t>
            </a:r>
            <a:r>
              <a:rPr sz="2400" b="1" i="1" spc="25" dirty="0" err="1" smtClean="0">
                <a:solidFill>
                  <a:srgbClr val="171514"/>
                </a:solidFill>
                <a:latin typeface="Arial"/>
                <a:cs typeface="Arial"/>
              </a:rPr>
              <a:t>aislad</a:t>
            </a:r>
            <a:r>
              <a:rPr lang="es-ES" sz="2400" b="1" i="1" spc="25" dirty="0" smtClean="0">
                <a:solidFill>
                  <a:srgbClr val="171514"/>
                </a:solidFill>
                <a:latin typeface="Arial"/>
                <a:cs typeface="Arial"/>
              </a:rPr>
              <a:t>a </a:t>
            </a:r>
            <a:r>
              <a:rPr sz="2400" b="1" spc="25" dirty="0" smtClean="0">
                <a:solidFill>
                  <a:srgbClr val="171514"/>
                </a:solidFill>
                <a:latin typeface="Microsoft Sans Serif"/>
                <a:cs typeface="Microsoft Sans Serif"/>
              </a:rPr>
              <a:t>o </a:t>
            </a:r>
            <a:r>
              <a:rPr sz="2400" b="1" spc="10" dirty="0">
                <a:solidFill>
                  <a:srgbClr val="171514"/>
                </a:solidFill>
                <a:latin typeface="Microsoft Sans Serif"/>
                <a:cs typeface="Microsoft Sans Serif"/>
              </a:rPr>
              <a:t>el </a:t>
            </a:r>
            <a:r>
              <a:rPr sz="2400" b="1" spc="40" dirty="0">
                <a:solidFill>
                  <a:srgbClr val="171514"/>
                </a:solidFill>
                <a:latin typeface="Microsoft Sans Serif"/>
                <a:cs typeface="Microsoft Sans Serif"/>
              </a:rPr>
              <a:t>punto </a:t>
            </a:r>
            <a:r>
              <a:rPr sz="2400" b="1" spc="35" dirty="0">
                <a:solidFill>
                  <a:srgbClr val="171514"/>
                </a:solidFill>
                <a:latin typeface="Microsoft Sans Serif"/>
                <a:cs typeface="Microsoft Sans Serif"/>
              </a:rPr>
              <a:t>neutro </a:t>
            </a:r>
            <a:r>
              <a:rPr sz="2400" b="1" spc="10" dirty="0">
                <a:solidFill>
                  <a:srgbClr val="171514"/>
                </a:solidFill>
                <a:latin typeface="Microsoft Sans Serif"/>
                <a:cs typeface="Microsoft Sans Serif"/>
              </a:rPr>
              <a:t>está </a:t>
            </a:r>
            <a:r>
              <a:rPr sz="2400" b="1" spc="15" dirty="0">
                <a:solidFill>
                  <a:srgbClr val="171514"/>
                </a:solidFill>
                <a:latin typeface="Microsoft Sans Serif"/>
                <a:cs typeface="Microsoft Sans Serif"/>
              </a:rPr>
              <a:t>conectado </a:t>
            </a:r>
            <a:r>
              <a:rPr sz="2400" b="1" dirty="0">
                <a:solidFill>
                  <a:srgbClr val="171514"/>
                </a:solidFill>
                <a:latin typeface="Microsoft Sans Serif"/>
                <a:cs typeface="Microsoft Sans Serif"/>
              </a:rPr>
              <a:t>a </a:t>
            </a:r>
            <a:r>
              <a:rPr sz="2400" b="1" spc="30" dirty="0">
                <a:solidFill>
                  <a:srgbClr val="171514"/>
                </a:solidFill>
                <a:latin typeface="Microsoft Sans Serif"/>
                <a:cs typeface="Microsoft Sans Serif"/>
              </a:rPr>
              <a:t>tierra </a:t>
            </a:r>
            <a:r>
              <a:rPr sz="2400" b="1" dirty="0">
                <a:solidFill>
                  <a:srgbClr val="171514"/>
                </a:solidFill>
                <a:latin typeface="Microsoft Sans Serif"/>
                <a:cs typeface="Microsoft Sans Serif"/>
              </a:rPr>
              <a:t>a </a:t>
            </a:r>
            <a:r>
              <a:rPr sz="2400" b="1" spc="15" dirty="0">
                <a:solidFill>
                  <a:srgbClr val="171514"/>
                </a:solidFill>
                <a:latin typeface="Microsoft Sans Serif"/>
                <a:cs typeface="Microsoft Sans Serif"/>
              </a:rPr>
              <a:t>través </a:t>
            </a:r>
            <a:r>
              <a:rPr sz="2400" b="1" spc="20" dirty="0">
                <a:solidFill>
                  <a:srgbClr val="171514"/>
                </a:solidFill>
                <a:latin typeface="Microsoft Sans Serif"/>
                <a:cs typeface="Microsoft Sans Serif"/>
              </a:rPr>
              <a:t>de </a:t>
            </a:r>
            <a:r>
              <a:rPr sz="2400" b="1" spc="25" dirty="0">
                <a:solidFill>
                  <a:srgbClr val="171514"/>
                </a:solidFill>
                <a:latin typeface="Microsoft Sans Serif"/>
                <a:cs typeface="Microsoft Sans Serif"/>
              </a:rPr>
              <a:t>una </a:t>
            </a:r>
            <a:r>
              <a:rPr sz="2400" b="1" spc="20" dirty="0">
                <a:solidFill>
                  <a:srgbClr val="171514"/>
                </a:solidFill>
                <a:latin typeface="Microsoft Sans Serif"/>
                <a:cs typeface="Microsoft Sans Serif"/>
              </a:rPr>
              <a:t>alta </a:t>
            </a:r>
            <a:r>
              <a:rPr sz="2400" b="1" spc="15" dirty="0" err="1">
                <a:solidFill>
                  <a:srgbClr val="171514"/>
                </a:solidFill>
                <a:latin typeface="Microsoft Sans Serif"/>
                <a:cs typeface="Microsoft Sans Serif"/>
              </a:rPr>
              <a:t>impedancia</a:t>
            </a:r>
            <a:r>
              <a:rPr sz="2400" b="1" spc="15" dirty="0" smtClean="0">
                <a:solidFill>
                  <a:srgbClr val="171514"/>
                </a:solidFill>
                <a:latin typeface="Microsoft Sans Serif"/>
                <a:cs typeface="Microsoft Sans Serif"/>
              </a:rPr>
              <a:t>.</a:t>
            </a:r>
            <a:r>
              <a:rPr lang="es-ES" sz="2400" b="1" spc="15" dirty="0" smtClean="0">
                <a:solidFill>
                  <a:srgbClr val="171514"/>
                </a:solidFill>
                <a:latin typeface="Microsoft Sans Serif"/>
                <a:cs typeface="Microsoft Sans Serif"/>
              </a:rPr>
              <a:t> </a:t>
            </a:r>
          </a:p>
          <a:p>
            <a:pPr marL="12700" marR="5080" indent="-12700" algn="just"/>
            <a:r>
              <a:rPr sz="2400" spc="10" dirty="0" err="1" smtClean="0">
                <a:solidFill>
                  <a:srgbClr val="FF0000"/>
                </a:solidFill>
                <a:latin typeface="Microsoft Sans Serif"/>
                <a:cs typeface="Microsoft Sans Serif"/>
              </a:rPr>
              <a:t>Segunda</a:t>
            </a:r>
            <a:r>
              <a:rPr sz="2400" dirty="0" smtClean="0">
                <a:solidFill>
                  <a:srgbClr val="FF0000"/>
                </a:solidFill>
                <a:latin typeface="Microsoft Sans Serif"/>
                <a:cs typeface="Microsoft Sans Serif"/>
              </a:rPr>
              <a:t> </a:t>
            </a:r>
            <a:r>
              <a:rPr sz="2400" spc="20" dirty="0">
                <a:solidFill>
                  <a:srgbClr val="FF0000"/>
                </a:solidFill>
                <a:latin typeface="Microsoft Sans Serif"/>
                <a:cs typeface="Microsoft Sans Serif"/>
              </a:rPr>
              <a:t>letra</a:t>
            </a:r>
            <a:r>
              <a:rPr sz="2400" spc="2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relación</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estructuras</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envolventes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metálicas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expuestas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endParaRPr lang="es-ES" sz="2400" dirty="0" smtClean="0">
              <a:solidFill>
                <a:srgbClr val="171514"/>
              </a:solidFill>
              <a:latin typeface="Microsoft Sans Serif"/>
              <a:cs typeface="Microsoft Sans Serif"/>
            </a:endParaRPr>
          </a:p>
          <a:p>
            <a:pPr marL="927100" marR="5080" lvl="2" indent="-12700" algn="just"/>
            <a:r>
              <a:rPr sz="2400" b="1" spc="-25" dirty="0" smtClean="0">
                <a:solidFill>
                  <a:srgbClr val="171514"/>
                </a:solidFill>
                <a:latin typeface="Microsoft Sans Serif"/>
                <a:cs typeface="Microsoft Sans Serif"/>
              </a:rPr>
              <a:t>T</a:t>
            </a:r>
            <a:r>
              <a:rPr sz="2400" b="1" spc="-25" dirty="0">
                <a:solidFill>
                  <a:srgbClr val="171514"/>
                </a:solidFill>
                <a:latin typeface="Microsoft Sans Serif"/>
                <a:cs typeface="Microsoft Sans Serif"/>
              </a:rPr>
              <a:t>:</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las</a:t>
            </a:r>
            <a:r>
              <a:rPr sz="2400" b="1" spc="5" dirty="0">
                <a:solidFill>
                  <a:srgbClr val="171514"/>
                </a:solidFill>
                <a:latin typeface="Microsoft Sans Serif"/>
                <a:cs typeface="Microsoft Sans Serif"/>
              </a:rPr>
              <a:t> </a:t>
            </a:r>
            <a:r>
              <a:rPr sz="2400" b="1" spc="20" dirty="0" err="1">
                <a:solidFill>
                  <a:srgbClr val="171514"/>
                </a:solidFill>
                <a:latin typeface="Microsoft Sans Serif"/>
                <a:cs typeface="Microsoft Sans Serif"/>
              </a:rPr>
              <a:t>partes</a:t>
            </a:r>
            <a:r>
              <a:rPr sz="2400" b="1" spc="5" dirty="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conductoras</a:t>
            </a:r>
            <a:r>
              <a:rPr lang="es-ES" sz="2400" b="1" spc="20" dirty="0" smtClean="0">
                <a:solidFill>
                  <a:srgbClr val="171514"/>
                </a:solidFill>
                <a:latin typeface="Microsoft Sans Serif"/>
                <a:cs typeface="Microsoft Sans Serif"/>
              </a:rPr>
              <a:t> </a:t>
            </a:r>
            <a:r>
              <a:rPr sz="2400" b="1" spc="15" dirty="0" err="1" smtClean="0">
                <a:solidFill>
                  <a:srgbClr val="171514"/>
                </a:solidFill>
                <a:latin typeface="Microsoft Sans Serif"/>
                <a:cs typeface="Microsoft Sans Serif"/>
              </a:rPr>
              <a:t>expuestas</a:t>
            </a:r>
            <a:r>
              <a:rPr sz="2400" b="1" dirty="0" smtClean="0">
                <a:solidFill>
                  <a:srgbClr val="171514"/>
                </a:solidFill>
                <a:latin typeface="Microsoft Sans Serif"/>
                <a:cs typeface="Microsoft Sans Serif"/>
              </a:rPr>
              <a:t> </a:t>
            </a:r>
            <a:r>
              <a:rPr sz="2400" b="1" spc="15" dirty="0">
                <a:solidFill>
                  <a:srgbClr val="171514"/>
                </a:solidFill>
                <a:latin typeface="Microsoft Sans Serif"/>
                <a:cs typeface="Microsoft Sans Serif"/>
              </a:rPr>
              <a:t>están</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directamente</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conectadas</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 </a:t>
            </a:r>
            <a:r>
              <a:rPr sz="2400" b="1" spc="30" dirty="0">
                <a:solidFill>
                  <a:srgbClr val="171514"/>
                </a:solidFill>
                <a:latin typeface="Microsoft Sans Serif"/>
                <a:cs typeface="Microsoft Sans Serif"/>
              </a:rPr>
              <a:t>tierra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independientemente</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la</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disposición</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puesta</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a </a:t>
            </a:r>
            <a:r>
              <a:rPr sz="2400" b="1" spc="30" dirty="0" err="1" smtClean="0">
                <a:solidFill>
                  <a:srgbClr val="171514"/>
                </a:solidFill>
                <a:latin typeface="Microsoft Sans Serif"/>
                <a:cs typeface="Microsoft Sans Serif"/>
              </a:rPr>
              <a:t>tierra</a:t>
            </a:r>
            <a:r>
              <a:rPr lang="es-ES" sz="2400" b="1" spc="30" dirty="0" smtClean="0">
                <a:solidFill>
                  <a:srgbClr val="171514"/>
                </a:solidFill>
                <a:latin typeface="Microsoft Sans Serif"/>
                <a:cs typeface="Microsoft Sans Serif"/>
              </a:rPr>
              <a:t> </a:t>
            </a:r>
            <a:r>
              <a:rPr sz="2400" b="1" spc="20" dirty="0" smtClean="0">
                <a:solidFill>
                  <a:srgbClr val="171514"/>
                </a:solidFill>
                <a:latin typeface="Microsoft Sans Serif"/>
                <a:cs typeface="Microsoft Sans Serif"/>
              </a:rPr>
              <a:t>del</a:t>
            </a:r>
            <a:r>
              <a:rPr sz="2400" b="1" spc="-45"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suministro</a:t>
            </a:r>
            <a:r>
              <a:rPr sz="2400" b="1" spc="25" dirty="0">
                <a:solidFill>
                  <a:srgbClr val="171514"/>
                </a:solidFill>
                <a:latin typeface="Microsoft Sans Serif"/>
                <a:cs typeface="Microsoft Sans Serif"/>
              </a:rPr>
              <a:t>.</a:t>
            </a:r>
            <a:endParaRPr sz="2400" b="1" dirty="0">
              <a:latin typeface="Microsoft Sans Serif"/>
              <a:cs typeface="Microsoft Sans Serif"/>
            </a:endParaRPr>
          </a:p>
          <a:p>
            <a:pPr marL="927100" marR="33020" lvl="2" indent="-12700" algn="just">
              <a:spcBef>
                <a:spcPts val="30"/>
              </a:spcBef>
            </a:pPr>
            <a:r>
              <a:rPr sz="2400" b="1" spc="10" dirty="0">
                <a:solidFill>
                  <a:srgbClr val="171514"/>
                </a:solidFill>
                <a:latin typeface="Microsoft Sans Serif"/>
                <a:cs typeface="Microsoft Sans Serif"/>
              </a:rPr>
              <a:t>N:</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conexión</a:t>
            </a:r>
            <a:r>
              <a:rPr sz="2400" b="1"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eléctrica</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directa</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dirty="0">
                <a:solidFill>
                  <a:srgbClr val="171514"/>
                </a:solidFill>
                <a:latin typeface="Microsoft Sans Serif"/>
                <a:cs typeface="Microsoft Sans Serif"/>
              </a:rPr>
              <a:t>las </a:t>
            </a:r>
            <a:r>
              <a:rPr sz="2400" b="1" spc="25" dirty="0">
                <a:solidFill>
                  <a:srgbClr val="171514"/>
                </a:solidFill>
                <a:latin typeface="Microsoft Sans Serif"/>
                <a:cs typeface="Microsoft Sans Serif"/>
              </a:rPr>
              <a:t>partes</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conductoras</a:t>
            </a:r>
            <a:r>
              <a:rPr sz="2400" b="1" spc="5" dirty="0">
                <a:solidFill>
                  <a:srgbClr val="171514"/>
                </a:solidFill>
                <a:latin typeface="Microsoft Sans Serif"/>
                <a:cs typeface="Microsoft Sans Serif"/>
              </a:rPr>
              <a:t> </a:t>
            </a:r>
            <a:r>
              <a:rPr sz="2400" b="1" spc="15" dirty="0">
                <a:solidFill>
                  <a:srgbClr val="171514"/>
                </a:solidFill>
                <a:latin typeface="Microsoft Sans Serif"/>
                <a:cs typeface="Microsoft Sans Serif"/>
              </a:rPr>
              <a:t>expuestas</a:t>
            </a:r>
            <a:r>
              <a:rPr sz="2400" b="1"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al</a:t>
            </a:r>
            <a:r>
              <a:rPr sz="2400" b="1" spc="5" dirty="0">
                <a:solidFill>
                  <a:srgbClr val="171514"/>
                </a:solidFill>
                <a:latin typeface="Microsoft Sans Serif"/>
                <a:cs typeface="Microsoft Sans Serif"/>
              </a:rPr>
              <a:t> </a:t>
            </a:r>
            <a:r>
              <a:rPr sz="2400" b="1" spc="50" dirty="0">
                <a:solidFill>
                  <a:srgbClr val="171514"/>
                </a:solidFill>
                <a:latin typeface="Microsoft Sans Serif"/>
                <a:cs typeface="Microsoft Sans Serif"/>
              </a:rPr>
              <a:t>punto</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spc="5" dirty="0">
                <a:solidFill>
                  <a:srgbClr val="171514"/>
                </a:solidFill>
                <a:latin typeface="Microsoft Sans Serif"/>
                <a:cs typeface="Microsoft Sans Serif"/>
              </a:rPr>
              <a:t> </a:t>
            </a:r>
            <a:r>
              <a:rPr sz="2400" b="1" spc="25" dirty="0" err="1">
                <a:solidFill>
                  <a:srgbClr val="171514"/>
                </a:solidFill>
                <a:latin typeface="Microsoft Sans Serif"/>
                <a:cs typeface="Microsoft Sans Serif"/>
              </a:rPr>
              <a:t>puesta</a:t>
            </a:r>
            <a:r>
              <a:rPr sz="2400" b="1" dirty="0">
                <a:solidFill>
                  <a:srgbClr val="171514"/>
                </a:solidFill>
                <a:latin typeface="Microsoft Sans Serif"/>
                <a:cs typeface="Microsoft Sans Serif"/>
              </a:rPr>
              <a:t> </a:t>
            </a:r>
            <a:r>
              <a:rPr sz="2400" b="1" dirty="0" smtClean="0">
                <a:solidFill>
                  <a:srgbClr val="171514"/>
                </a:solidFill>
                <a:latin typeface="Microsoft Sans Serif"/>
                <a:cs typeface="Microsoft Sans Serif"/>
              </a:rPr>
              <a:t>a</a:t>
            </a:r>
            <a:r>
              <a:rPr lang="es-ES" sz="2400" b="1" dirty="0" smtClean="0">
                <a:solidFill>
                  <a:srgbClr val="171514"/>
                </a:solidFill>
                <a:latin typeface="Microsoft Sans Serif"/>
                <a:cs typeface="Microsoft Sans Serif"/>
              </a:rPr>
              <a:t> </a:t>
            </a:r>
            <a:r>
              <a:rPr sz="2400" b="1" spc="35" dirty="0" err="1" smtClean="0">
                <a:solidFill>
                  <a:srgbClr val="171514"/>
                </a:solidFill>
                <a:latin typeface="Microsoft Sans Serif"/>
                <a:cs typeface="Microsoft Sans Serif"/>
              </a:rPr>
              <a:t>tierra</a:t>
            </a:r>
            <a:r>
              <a:rPr sz="2400" b="1" spc="-5" dirty="0" smtClean="0">
                <a:solidFill>
                  <a:srgbClr val="171514"/>
                </a:solidFill>
                <a:latin typeface="Microsoft Sans Serif"/>
                <a:cs typeface="Microsoft Sans Serif"/>
              </a:rPr>
              <a:t> </a:t>
            </a:r>
            <a:r>
              <a:rPr sz="2400" b="1" spc="25" dirty="0">
                <a:solidFill>
                  <a:srgbClr val="171514"/>
                </a:solidFill>
                <a:latin typeface="Microsoft Sans Serif"/>
                <a:cs typeface="Microsoft Sans Serif"/>
              </a:rPr>
              <a:t>del</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suministro,</a:t>
            </a:r>
            <a:r>
              <a:rPr sz="2400" b="1" spc="-5"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que</a:t>
            </a:r>
            <a:r>
              <a:rPr sz="2400" b="1" spc="-5" dirty="0">
                <a:solidFill>
                  <a:srgbClr val="171514"/>
                </a:solidFill>
                <a:latin typeface="Microsoft Sans Serif"/>
                <a:cs typeface="Microsoft Sans Serif"/>
              </a:rPr>
              <a:t> </a:t>
            </a:r>
            <a:r>
              <a:rPr sz="2400" b="1" spc="10" dirty="0">
                <a:solidFill>
                  <a:srgbClr val="171514"/>
                </a:solidFill>
                <a:latin typeface="Microsoft Sans Serif"/>
                <a:cs typeface="Microsoft Sans Serif"/>
              </a:rPr>
              <a:t>suele</a:t>
            </a:r>
            <a:r>
              <a:rPr sz="2400" b="1" spc="-5" dirty="0">
                <a:solidFill>
                  <a:srgbClr val="171514"/>
                </a:solidFill>
                <a:latin typeface="Microsoft Sans Serif"/>
                <a:cs typeface="Microsoft Sans Serif"/>
              </a:rPr>
              <a:t> </a:t>
            </a:r>
            <a:r>
              <a:rPr sz="2400" b="1" spc="15" dirty="0" err="1">
                <a:solidFill>
                  <a:srgbClr val="171514"/>
                </a:solidFill>
                <a:latin typeface="Microsoft Sans Serif"/>
                <a:cs typeface="Microsoft Sans Serif"/>
              </a:rPr>
              <a:t>ser</a:t>
            </a:r>
            <a:r>
              <a:rPr sz="2400" b="1" spc="-5" dirty="0">
                <a:solidFill>
                  <a:srgbClr val="171514"/>
                </a:solidFill>
                <a:latin typeface="Microsoft Sans Serif"/>
                <a:cs typeface="Microsoft Sans Serif"/>
              </a:rPr>
              <a:t> </a:t>
            </a:r>
            <a:r>
              <a:rPr sz="2400" b="1" spc="35" dirty="0" smtClean="0">
                <a:solidFill>
                  <a:srgbClr val="171514"/>
                </a:solidFill>
                <a:latin typeface="Microsoft Sans Serif"/>
                <a:cs typeface="Microsoft Sans Serif"/>
              </a:rPr>
              <a:t>el</a:t>
            </a:r>
            <a:r>
              <a:rPr lang="es-ES" sz="2400" b="1" spc="35" dirty="0" smtClean="0">
                <a:solidFill>
                  <a:srgbClr val="171514"/>
                </a:solidFill>
                <a:latin typeface="Microsoft Sans Serif"/>
                <a:cs typeface="Microsoft Sans Serif"/>
              </a:rPr>
              <a:t> </a:t>
            </a:r>
            <a:r>
              <a:rPr sz="2400" b="1" spc="35" dirty="0" err="1" smtClean="0">
                <a:solidFill>
                  <a:srgbClr val="171514"/>
                </a:solidFill>
                <a:latin typeface="Microsoft Sans Serif"/>
                <a:cs typeface="Microsoft Sans Serif"/>
              </a:rPr>
              <a:t>punto</a:t>
            </a:r>
            <a:r>
              <a:rPr lang="es-ES" sz="2400" b="1" spc="35" dirty="0" smtClean="0">
                <a:solidFill>
                  <a:srgbClr val="171514"/>
                </a:solidFill>
                <a:latin typeface="Microsoft Sans Serif"/>
                <a:cs typeface="Microsoft Sans Serif"/>
              </a:rPr>
              <a:t> </a:t>
            </a:r>
            <a:r>
              <a:rPr lang="es-ES" sz="2400" b="1" i="1" spc="35" dirty="0" smtClean="0">
                <a:solidFill>
                  <a:srgbClr val="171514"/>
                </a:solidFill>
                <a:latin typeface="Arial"/>
                <a:cs typeface="Arial"/>
              </a:rPr>
              <a:t>neutro</a:t>
            </a:r>
            <a:r>
              <a:rPr sz="2400" b="1" spc="35" dirty="0" smtClean="0">
                <a:solidFill>
                  <a:srgbClr val="171514"/>
                </a:solidFill>
                <a:latin typeface="Microsoft Sans Serif"/>
                <a:cs typeface="Microsoft Sans Serif"/>
              </a:rPr>
              <a:t>.</a:t>
            </a:r>
            <a:endParaRPr sz="2400" b="1" dirty="0">
              <a:latin typeface="Microsoft Sans Serif"/>
              <a:cs typeface="Microsoft Sans Serif"/>
            </a:endParaRPr>
          </a:p>
        </p:txBody>
      </p:sp>
    </p:spTree>
    <p:extLst>
      <p:ext uri="{BB962C8B-B14F-4D97-AF65-F5344CB8AC3E}">
        <p14:creationId xmlns:p14="http://schemas.microsoft.com/office/powerpoint/2010/main" val="157430078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object 7"/>
          <p:cNvSpPr txBox="1"/>
          <p:nvPr/>
        </p:nvSpPr>
        <p:spPr>
          <a:xfrm>
            <a:off x="7108825" y="403866"/>
            <a:ext cx="7696200" cy="5311711"/>
          </a:xfrm>
          <a:prstGeom prst="rect">
            <a:avLst/>
          </a:prstGeom>
        </p:spPr>
        <p:txBody>
          <a:bodyPr vert="horz" wrap="square" lIns="0" tIns="12700" rIns="0" bIns="0" rtlCol="0">
            <a:spAutoFit/>
          </a:bodyPr>
          <a:lstStyle/>
          <a:p>
            <a:pPr marR="400685" algn="just">
              <a:spcBef>
                <a:spcPts val="100"/>
              </a:spcBef>
            </a:pPr>
            <a:r>
              <a:rPr sz="2400" spc="25" dirty="0">
                <a:solidFill>
                  <a:srgbClr val="171514"/>
                </a:solidFill>
                <a:latin typeface="Microsoft Sans Serif"/>
                <a:cs typeface="Microsoft Sans Serif"/>
              </a:rPr>
              <a:t>Otras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letras: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indican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disposición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50" dirty="0">
                <a:solidFill>
                  <a:srgbClr val="171514"/>
                </a:solidFill>
                <a:latin typeface="Microsoft Sans Serif"/>
                <a:cs typeface="Microsoft Sans Serif"/>
              </a:rPr>
              <a:t>neutro</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de</a:t>
            </a:r>
            <a:r>
              <a:rPr lang="es-ES" sz="2400" spc="3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protección</a:t>
            </a:r>
            <a:r>
              <a:rPr sz="2400" spc="30" dirty="0">
                <a:solidFill>
                  <a:srgbClr val="171514"/>
                </a:solidFill>
                <a:latin typeface="Microsoft Sans Serif"/>
                <a:cs typeface="Microsoft Sans Serif"/>
              </a:rPr>
              <a:t>,</a:t>
            </a:r>
            <a:endParaRPr sz="2400" dirty="0">
              <a:latin typeface="Microsoft Sans Serif"/>
              <a:cs typeface="Microsoft Sans Serif"/>
            </a:endParaRPr>
          </a:p>
          <a:p>
            <a:pPr marR="423545" algn="just">
              <a:spcBef>
                <a:spcPts val="50"/>
              </a:spcBef>
            </a:pPr>
            <a:r>
              <a:rPr sz="2400" spc="-40" dirty="0">
                <a:solidFill>
                  <a:srgbClr val="171514"/>
                </a:solidFill>
                <a:latin typeface="Microsoft Sans Serif"/>
                <a:cs typeface="Microsoft Sans Serif"/>
              </a:rPr>
              <a:t>C:</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neutros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protección</a:t>
            </a:r>
            <a:r>
              <a:rPr sz="2400" i="1" spc="30" dirty="0">
                <a:solidFill>
                  <a:srgbClr val="171514"/>
                </a:solidFill>
                <a:latin typeface="Arial"/>
                <a:cs typeface="Arial"/>
              </a:rPr>
              <a:t>conjunto</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solo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común.</a:t>
            </a:r>
            <a:r>
              <a:rPr sz="2400" dirty="0">
                <a:solidFill>
                  <a:srgbClr val="171514"/>
                </a:solidFill>
                <a:latin typeface="Microsoft Sans Serif"/>
                <a:cs typeface="Microsoft Sans Serif"/>
              </a:rPr>
              <a:t> </a:t>
            </a:r>
            <a:r>
              <a:rPr sz="2400" spc="-50" dirty="0">
                <a:solidFill>
                  <a:srgbClr val="171514"/>
                </a:solidFill>
                <a:latin typeface="Microsoft Sans Serif"/>
                <a:cs typeface="Microsoft Sans Serif"/>
              </a:rPr>
              <a:t>S</a:t>
            </a:r>
            <a:r>
              <a:rPr sz="2400" spc="-50" dirty="0" smtClean="0">
                <a:solidFill>
                  <a:srgbClr val="171514"/>
                </a:solidFill>
                <a:latin typeface="Microsoft Sans Serif"/>
                <a:cs typeface="Microsoft Sans Serif"/>
              </a:rPr>
              <a:t>:</a:t>
            </a:r>
            <a:r>
              <a:rPr lang="es-ES" sz="2400" spc="-5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funciones</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neutras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protectoras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proporcionadas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por</a:t>
            </a:r>
            <a:r>
              <a:rPr sz="2400" i="1" spc="25" dirty="0">
                <a:solidFill>
                  <a:srgbClr val="171514"/>
                </a:solidFill>
                <a:latin typeface="Arial"/>
                <a:cs typeface="Arial"/>
              </a:rPr>
              <a:t>separado</a:t>
            </a:r>
            <a:r>
              <a:rPr sz="2400" spc="25" dirty="0">
                <a:solidFill>
                  <a:srgbClr val="171514"/>
                </a:solidFill>
                <a:latin typeface="Microsoft Sans Serif"/>
                <a:cs typeface="Microsoft Sans Serif"/>
              </a:rPr>
              <a:t>conductores</a:t>
            </a:r>
            <a:endParaRPr sz="2400" dirty="0">
              <a:latin typeface="Microsoft Sans Serif"/>
              <a:cs typeface="Microsoft Sans Serif"/>
            </a:endParaRPr>
          </a:p>
          <a:p>
            <a:pPr algn="just">
              <a:spcBef>
                <a:spcPts val="30"/>
              </a:spcBef>
            </a:pPr>
            <a:endParaRPr sz="2400" dirty="0">
              <a:latin typeface="Microsoft Sans Serif"/>
              <a:cs typeface="Microsoft Sans Serif"/>
            </a:endParaRPr>
          </a:p>
          <a:p>
            <a:pPr algn="just"/>
            <a:r>
              <a:rPr sz="2400" b="1" spc="-5" dirty="0">
                <a:solidFill>
                  <a:srgbClr val="171514"/>
                </a:solidFill>
                <a:latin typeface="Arial"/>
                <a:cs typeface="Arial"/>
              </a:rPr>
              <a:t>Tipos</a:t>
            </a:r>
            <a:r>
              <a:rPr sz="2400" b="1" spc="-15" dirty="0">
                <a:solidFill>
                  <a:srgbClr val="171514"/>
                </a:solidFill>
                <a:latin typeface="Arial"/>
                <a:cs typeface="Arial"/>
              </a:rPr>
              <a:t> </a:t>
            </a:r>
            <a:r>
              <a:rPr sz="2400" b="1" spc="15" dirty="0">
                <a:solidFill>
                  <a:srgbClr val="171514"/>
                </a:solidFill>
                <a:latin typeface="Arial"/>
                <a:cs typeface="Arial"/>
              </a:rPr>
              <a:t>de</a:t>
            </a:r>
            <a:r>
              <a:rPr sz="2400" b="1" spc="-15" dirty="0">
                <a:solidFill>
                  <a:srgbClr val="171514"/>
                </a:solidFill>
                <a:latin typeface="Arial"/>
                <a:cs typeface="Arial"/>
              </a:rPr>
              <a:t> </a:t>
            </a:r>
            <a:r>
              <a:rPr sz="2400" b="1" spc="5" dirty="0">
                <a:solidFill>
                  <a:srgbClr val="171514"/>
                </a:solidFill>
                <a:latin typeface="Arial"/>
                <a:cs typeface="Arial"/>
              </a:rPr>
              <a:t>sistemas</a:t>
            </a:r>
            <a:r>
              <a:rPr sz="2400" b="1" spc="-10" dirty="0">
                <a:solidFill>
                  <a:srgbClr val="171514"/>
                </a:solidFill>
                <a:latin typeface="Arial"/>
                <a:cs typeface="Arial"/>
              </a:rPr>
              <a:t> </a:t>
            </a:r>
            <a:r>
              <a:rPr sz="2400" b="1" spc="15" dirty="0">
                <a:solidFill>
                  <a:srgbClr val="171514"/>
                </a:solidFill>
                <a:latin typeface="Arial"/>
                <a:cs typeface="Arial"/>
              </a:rPr>
              <a:t>de</a:t>
            </a:r>
            <a:r>
              <a:rPr sz="2400" b="1" spc="-15" dirty="0">
                <a:solidFill>
                  <a:srgbClr val="171514"/>
                </a:solidFill>
                <a:latin typeface="Arial"/>
                <a:cs typeface="Arial"/>
              </a:rPr>
              <a:t> </a:t>
            </a:r>
            <a:r>
              <a:rPr sz="2400" b="1" spc="15" dirty="0">
                <a:solidFill>
                  <a:srgbClr val="171514"/>
                </a:solidFill>
                <a:latin typeface="Arial"/>
                <a:cs typeface="Arial"/>
              </a:rPr>
              <a:t>puesta</a:t>
            </a:r>
            <a:r>
              <a:rPr sz="2400" b="1" spc="-15" dirty="0">
                <a:solidFill>
                  <a:srgbClr val="171514"/>
                </a:solidFill>
                <a:latin typeface="Arial"/>
                <a:cs typeface="Arial"/>
              </a:rPr>
              <a:t> </a:t>
            </a:r>
            <a:r>
              <a:rPr sz="2400" b="1" spc="25" dirty="0">
                <a:solidFill>
                  <a:srgbClr val="171514"/>
                </a:solidFill>
                <a:latin typeface="Arial"/>
                <a:cs typeface="Arial"/>
              </a:rPr>
              <a:t>a</a:t>
            </a:r>
            <a:r>
              <a:rPr sz="2400" b="1" spc="-15" dirty="0">
                <a:solidFill>
                  <a:srgbClr val="171514"/>
                </a:solidFill>
                <a:latin typeface="Arial"/>
                <a:cs typeface="Arial"/>
              </a:rPr>
              <a:t> </a:t>
            </a:r>
            <a:r>
              <a:rPr sz="2400" b="1" spc="25" dirty="0" err="1">
                <a:solidFill>
                  <a:srgbClr val="171514"/>
                </a:solidFill>
                <a:latin typeface="Arial"/>
                <a:cs typeface="Arial"/>
              </a:rPr>
              <a:t>tierra</a:t>
            </a:r>
            <a:r>
              <a:rPr sz="2400" b="1" spc="25" dirty="0" smtClean="0">
                <a:solidFill>
                  <a:srgbClr val="171514"/>
                </a:solidFill>
                <a:latin typeface="Arial"/>
                <a:cs typeface="Arial"/>
              </a:rPr>
              <a:t>.</a:t>
            </a:r>
            <a:endParaRPr lang="es-ES" sz="2400" b="1" spc="25" dirty="0" smtClean="0">
              <a:solidFill>
                <a:srgbClr val="171514"/>
              </a:solidFill>
              <a:latin typeface="Arial"/>
              <a:cs typeface="Arial"/>
            </a:endParaRPr>
          </a:p>
          <a:p>
            <a:pPr algn="just"/>
            <a:endParaRPr sz="2400" dirty="0">
              <a:latin typeface="Arial"/>
              <a:cs typeface="Arial"/>
            </a:endParaRPr>
          </a:p>
          <a:p>
            <a:pPr algn="just">
              <a:spcBef>
                <a:spcPts val="280"/>
              </a:spcBef>
            </a:pPr>
            <a:r>
              <a:rPr sz="2400" spc="15" dirty="0">
                <a:solidFill>
                  <a:srgbClr val="171514"/>
                </a:solidFill>
                <a:latin typeface="Microsoft Sans Serif"/>
                <a:cs typeface="Microsoft Sans Serif"/>
              </a:rPr>
              <a:t>Por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entiende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aquí</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fuente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única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todas</a:t>
            </a:r>
            <a:r>
              <a:rPr sz="2400" dirty="0">
                <a:solidFill>
                  <a:srgbClr val="171514"/>
                </a:solidFill>
                <a:latin typeface="Microsoft Sans Serif"/>
                <a:cs typeface="Microsoft Sans Serif"/>
              </a:rPr>
              <a:t> las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instalaciones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alimenta</a:t>
            </a:r>
            <a:r>
              <a:rPr sz="2400" spc="25" dirty="0" smtClean="0">
                <a:solidFill>
                  <a:srgbClr val="171514"/>
                </a:solidFill>
                <a:latin typeface="Microsoft Sans Serif"/>
                <a:cs typeface="Microsoft Sans Serif"/>
              </a:rPr>
              <a:t>.</a:t>
            </a:r>
            <a:endParaRPr lang="es-ES" sz="2400" spc="25" dirty="0" smtClean="0">
              <a:solidFill>
                <a:srgbClr val="171514"/>
              </a:solidFill>
              <a:latin typeface="Microsoft Sans Serif"/>
              <a:cs typeface="Microsoft Sans Serif"/>
            </a:endParaRPr>
          </a:p>
          <a:p>
            <a:pPr algn="just">
              <a:spcBef>
                <a:spcPts val="280"/>
              </a:spcBef>
            </a:pPr>
            <a:endParaRPr lang="es-ES" sz="2400" spc="25" dirty="0">
              <a:solidFill>
                <a:srgbClr val="171514"/>
              </a:solidFill>
              <a:latin typeface="Microsoft Sans Serif"/>
              <a:cs typeface="Microsoft Sans Serif"/>
            </a:endParaRPr>
          </a:p>
          <a:p>
            <a:pPr algn="just">
              <a:spcBef>
                <a:spcPts val="280"/>
              </a:spcBef>
            </a:pPr>
            <a:endParaRPr sz="2400" dirty="0">
              <a:latin typeface="Microsoft Sans Serif"/>
              <a:cs typeface="Microsoft Sans Serif"/>
            </a:endParaRPr>
          </a:p>
          <a:p>
            <a:pPr algn="just"/>
            <a:endParaRPr sz="2400" dirty="0">
              <a:latin typeface="Microsoft Sans Serif"/>
              <a:cs typeface="Microsoft Sans Serif"/>
            </a:endParaRPr>
          </a:p>
        </p:txBody>
      </p:sp>
      <p:pic>
        <p:nvPicPr>
          <p:cNvPr id="8" name="Imagen 7"/>
          <p:cNvPicPr>
            <a:picLocks noChangeAspect="1"/>
          </p:cNvPicPr>
          <p:nvPr/>
        </p:nvPicPr>
        <p:blipFill>
          <a:blip r:embed="rId2"/>
          <a:stretch>
            <a:fillRect/>
          </a:stretch>
        </p:blipFill>
        <p:spPr>
          <a:xfrm>
            <a:off x="327025" y="250825"/>
            <a:ext cx="6705600" cy="4648200"/>
          </a:xfrm>
          <a:prstGeom prst="rect">
            <a:avLst/>
          </a:prstGeom>
        </p:spPr>
      </p:pic>
      <p:sp>
        <p:nvSpPr>
          <p:cNvPr id="9" name="Rectángulo 8"/>
          <p:cNvSpPr/>
          <p:nvPr/>
        </p:nvSpPr>
        <p:spPr>
          <a:xfrm>
            <a:off x="318770" y="4936490"/>
            <a:ext cx="14478000" cy="8066311"/>
          </a:xfrm>
          <a:prstGeom prst="rect">
            <a:avLst/>
          </a:prstGeom>
        </p:spPr>
        <p:txBody>
          <a:bodyPr wrap="square">
            <a:spAutoFit/>
          </a:bodyPr>
          <a:lstStyle/>
          <a:p>
            <a:pPr marR="18415" algn="just"/>
            <a:r>
              <a:rPr lang="es-ES" sz="2400" spc="5" dirty="0">
                <a:solidFill>
                  <a:srgbClr val="FF0000"/>
                </a:solidFill>
                <a:latin typeface="Microsoft Sans Serif"/>
                <a:cs typeface="Microsoft Sans Serif"/>
              </a:rPr>
              <a:t>Sistema</a:t>
            </a:r>
            <a:r>
              <a:rPr lang="es-ES" sz="2400" spc="5" dirty="0">
                <a:solidFill>
                  <a:srgbClr val="171514"/>
                </a:solidFill>
                <a:latin typeface="Microsoft Sans Serif"/>
                <a:cs typeface="Microsoft Sans Serif"/>
              </a:rPr>
              <a:t> </a:t>
            </a:r>
            <a:endParaRPr lang="es-ES" sz="2400" spc="5" dirty="0" smtClean="0">
              <a:solidFill>
                <a:srgbClr val="171514"/>
              </a:solidFill>
              <a:latin typeface="Microsoft Sans Serif"/>
              <a:cs typeface="Microsoft Sans Serif"/>
            </a:endParaRPr>
          </a:p>
          <a:p>
            <a:pPr marR="18415" algn="just"/>
            <a:r>
              <a:rPr lang="es-ES" sz="2400" b="1" spc="-10" dirty="0" smtClean="0">
                <a:solidFill>
                  <a:srgbClr val="171514"/>
                </a:solidFill>
                <a:latin typeface="Microsoft Sans Serif"/>
                <a:cs typeface="Microsoft Sans Serif"/>
              </a:rPr>
              <a:t>TN</a:t>
            </a:r>
            <a:r>
              <a:rPr lang="es-ES" sz="2400" spc="-1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 </a:t>
            </a:r>
            <a:r>
              <a:rPr lang="es-ES" sz="2400" spc="10" dirty="0">
                <a:solidFill>
                  <a:srgbClr val="171514"/>
                </a:solidFill>
                <a:latin typeface="Microsoft Sans Serif"/>
                <a:cs typeface="Microsoft Sans Serif"/>
              </a:rPr>
              <a:t>este </a:t>
            </a:r>
            <a:r>
              <a:rPr lang="es-ES" sz="2400" spc="15" dirty="0">
                <a:solidFill>
                  <a:srgbClr val="171514"/>
                </a:solidFill>
                <a:latin typeface="Microsoft Sans Serif"/>
                <a:cs typeface="Microsoft Sans Serif"/>
              </a:rPr>
              <a:t>sistema </a:t>
            </a:r>
            <a:r>
              <a:rPr lang="es-ES" sz="2400" spc="10" dirty="0">
                <a:solidFill>
                  <a:srgbClr val="171514"/>
                </a:solidFill>
                <a:latin typeface="Microsoft Sans Serif"/>
                <a:cs typeface="Microsoft Sans Serif"/>
              </a:rPr>
              <a:t>la </a:t>
            </a:r>
            <a:r>
              <a:rPr lang="es-ES" sz="2400" spc="35" dirty="0">
                <a:solidFill>
                  <a:srgbClr val="171514"/>
                </a:solidFill>
                <a:latin typeface="Microsoft Sans Serif"/>
                <a:cs typeface="Microsoft Sans Serif"/>
              </a:rPr>
              <a:t>fuente </a:t>
            </a:r>
            <a:r>
              <a:rPr lang="es-ES" sz="2400" spc="25" dirty="0">
                <a:solidFill>
                  <a:srgbClr val="171514"/>
                </a:solidFill>
                <a:latin typeface="Microsoft Sans Serif"/>
                <a:cs typeface="Microsoft Sans Serif"/>
              </a:rPr>
              <a:t>tiene </a:t>
            </a:r>
            <a:r>
              <a:rPr lang="es-ES" sz="2400" spc="40" dirty="0">
                <a:solidFill>
                  <a:srgbClr val="171514"/>
                </a:solidFill>
                <a:latin typeface="Microsoft Sans Serif"/>
                <a:cs typeface="Microsoft Sans Serif"/>
              </a:rPr>
              <a:t>uno </a:t>
            </a:r>
            <a:r>
              <a:rPr lang="es-ES" sz="2400" spc="5" dirty="0">
                <a:solidFill>
                  <a:srgbClr val="171514"/>
                </a:solidFill>
                <a:latin typeface="Microsoft Sans Serif"/>
                <a:cs typeface="Microsoft Sans Serif"/>
              </a:rPr>
              <a:t>(o más) </a:t>
            </a:r>
            <a:r>
              <a:rPr lang="es-ES" sz="2400" spc="35" dirty="0">
                <a:solidFill>
                  <a:srgbClr val="171514"/>
                </a:solidFill>
                <a:latin typeface="Microsoft Sans Serif"/>
                <a:cs typeface="Microsoft Sans Serif"/>
              </a:rPr>
              <a:t>puntos </a:t>
            </a:r>
            <a:r>
              <a:rPr lang="es-ES" sz="2400" spc="25" dirty="0">
                <a:solidFill>
                  <a:srgbClr val="171514"/>
                </a:solidFill>
                <a:latin typeface="Microsoft Sans Serif"/>
                <a:cs typeface="Microsoft Sans Serif"/>
              </a:rPr>
              <a:t>de </a:t>
            </a:r>
            <a:r>
              <a:rPr lang="es-ES" sz="2400" spc="35" dirty="0">
                <a:solidFill>
                  <a:srgbClr val="171514"/>
                </a:solidFill>
                <a:latin typeface="Microsoft Sans Serif"/>
                <a:cs typeface="Microsoft Sans Serif"/>
              </a:rPr>
              <a:t>tierra </a:t>
            </a:r>
            <a:r>
              <a:rPr lang="es-ES" sz="2400" spc="30" dirty="0">
                <a:solidFill>
                  <a:srgbClr val="171514"/>
                </a:solidFill>
                <a:latin typeface="Microsoft Sans Serif"/>
                <a:cs typeface="Microsoft Sans Serif"/>
              </a:rPr>
              <a:t>directamente </a:t>
            </a:r>
            <a:r>
              <a:rPr lang="es-ES" sz="2400" spc="15" dirty="0">
                <a:solidFill>
                  <a:srgbClr val="171514"/>
                </a:solidFill>
                <a:latin typeface="Microsoft Sans Serif"/>
                <a:cs typeface="Microsoft Sans Serif"/>
              </a:rPr>
              <a:t>conectados</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 </a:t>
            </a:r>
            <a:r>
              <a:rPr lang="es-ES" sz="2400" spc="35" dirty="0">
                <a:solidFill>
                  <a:srgbClr val="171514"/>
                </a:solidFill>
                <a:latin typeface="Microsoft Sans Serif"/>
                <a:cs typeface="Microsoft Sans Serif"/>
              </a:rPr>
              <a:t>tierra</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y</a:t>
            </a:r>
            <a:r>
              <a:rPr lang="es-ES" sz="2400" dirty="0">
                <a:solidFill>
                  <a:srgbClr val="171514"/>
                </a:solidFill>
                <a:latin typeface="Microsoft Sans Serif"/>
                <a:cs typeface="Microsoft Sans Serif"/>
              </a:rPr>
              <a:t> las</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partes</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conductoras</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expuestas</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están</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conectadas</a:t>
            </a:r>
            <a:r>
              <a:rPr lang="es-ES" sz="2400" dirty="0">
                <a:solidFill>
                  <a:srgbClr val="171514"/>
                </a:solidFill>
                <a:latin typeface="Microsoft Sans Serif"/>
                <a:cs typeface="Microsoft Sans Serif"/>
              </a:rPr>
              <a:t> a </a:t>
            </a:r>
            <a:r>
              <a:rPr lang="es-ES" sz="2400" spc="-5" dirty="0">
                <a:solidFill>
                  <a:srgbClr val="171514"/>
                </a:solidFill>
                <a:latin typeface="Microsoft Sans Serif"/>
                <a:cs typeface="Microsoft Sans Serif"/>
              </a:rPr>
              <a:t>ese</a:t>
            </a:r>
            <a:r>
              <a:rPr lang="es-ES" sz="2400" dirty="0">
                <a:solidFill>
                  <a:srgbClr val="171514"/>
                </a:solidFill>
                <a:latin typeface="Microsoft Sans Serif"/>
                <a:cs typeface="Microsoft Sans Serif"/>
              </a:rPr>
              <a:t> </a:t>
            </a:r>
            <a:r>
              <a:rPr lang="es-ES" sz="2400" spc="45" dirty="0">
                <a:solidFill>
                  <a:srgbClr val="171514"/>
                </a:solidFill>
                <a:latin typeface="Microsoft Sans Serif"/>
                <a:cs typeface="Microsoft Sans Serif"/>
              </a:rPr>
              <a:t>punto</a:t>
            </a:r>
            <a:r>
              <a:rPr lang="es-ES" sz="2400" spc="-5" dirty="0">
                <a:solidFill>
                  <a:srgbClr val="171514"/>
                </a:solidFill>
                <a:latin typeface="Microsoft Sans Serif"/>
                <a:cs typeface="Microsoft Sans Serif"/>
              </a:rPr>
              <a:t> </a:t>
            </a:r>
            <a:r>
              <a:rPr lang="es-ES" sz="2400" spc="45" dirty="0">
                <a:solidFill>
                  <a:srgbClr val="171514"/>
                </a:solidFill>
                <a:latin typeface="Microsoft Sans Serif"/>
                <a:cs typeface="Microsoft Sans Serif"/>
              </a:rPr>
              <a:t>por</a:t>
            </a:r>
            <a:r>
              <a:rPr lang="es-ES" sz="2400" dirty="0">
                <a:solidFill>
                  <a:srgbClr val="171514"/>
                </a:solidFill>
                <a:latin typeface="Microsoft Sans Serif"/>
                <a:cs typeface="Microsoft Sans Serif"/>
              </a:rPr>
              <a:t> </a:t>
            </a:r>
            <a:r>
              <a:rPr lang="es-ES" sz="2400" spc="45" dirty="0">
                <a:solidFill>
                  <a:srgbClr val="171514"/>
                </a:solidFill>
                <a:latin typeface="Microsoft Sans Serif"/>
                <a:cs typeface="Microsoft Sans Serif"/>
              </a:rPr>
              <a:t>un </a:t>
            </a:r>
            <a:r>
              <a:rPr lang="es-ES" sz="2400" spc="30" dirty="0">
                <a:solidFill>
                  <a:srgbClr val="171514"/>
                </a:solidFill>
                <a:latin typeface="Microsoft Sans Serif"/>
                <a:cs typeface="Microsoft Sans Serif"/>
              </a:rPr>
              <a:t>conductor</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protección.</a:t>
            </a:r>
            <a:r>
              <a:rPr lang="es-ES" sz="2400" spc="-5"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Existen</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tres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variantes</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este</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sistema:</a:t>
            </a:r>
            <a:endParaRPr lang="es-ES" sz="2400" dirty="0">
              <a:latin typeface="Microsoft Sans Serif"/>
              <a:cs typeface="Microsoft Sans Serif"/>
            </a:endParaRPr>
          </a:p>
          <a:p>
            <a:pPr marR="18415" lvl="1" algn="just"/>
            <a:r>
              <a:rPr lang="es-ES" sz="2400" b="1" spc="-25" dirty="0" smtClean="0">
                <a:solidFill>
                  <a:srgbClr val="171514"/>
                </a:solidFill>
                <a:latin typeface="Microsoft Sans Serif"/>
                <a:cs typeface="Microsoft Sans Serif"/>
              </a:rPr>
              <a:t>TN-C</a:t>
            </a:r>
            <a:r>
              <a:rPr lang="es-ES" sz="2400" b="1" spc="-25" dirty="0">
                <a:solidFill>
                  <a:srgbClr val="171514"/>
                </a:solidFill>
                <a:latin typeface="Microsoft Sans Serif"/>
                <a:cs typeface="Microsoft Sans Serif"/>
              </a:rPr>
              <a:t>:</a:t>
            </a:r>
            <a:r>
              <a:rPr lang="es-ES" sz="2400" b="1"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En</a:t>
            </a:r>
            <a:r>
              <a:rPr lang="es-ES" sz="2400" b="1"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este</a:t>
            </a:r>
            <a:r>
              <a:rPr lang="es-ES" sz="2400" b="1" spc="5" dirty="0">
                <a:solidFill>
                  <a:srgbClr val="171514"/>
                </a:solidFill>
                <a:latin typeface="Microsoft Sans Serif"/>
                <a:cs typeface="Microsoft Sans Serif"/>
              </a:rPr>
              <a:t> </a:t>
            </a:r>
            <a:r>
              <a:rPr lang="es-ES" sz="2400" b="1" spc="20" dirty="0">
                <a:solidFill>
                  <a:srgbClr val="171514"/>
                </a:solidFill>
                <a:latin typeface="Microsoft Sans Serif"/>
                <a:cs typeface="Microsoft Sans Serif"/>
              </a:rPr>
              <a:t>sistema</a:t>
            </a:r>
            <a:r>
              <a:rPr lang="es-ES" sz="2400" b="1"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el</a:t>
            </a:r>
            <a:r>
              <a:rPr lang="es-ES" sz="2400" b="1" spc="5" dirty="0">
                <a:solidFill>
                  <a:srgbClr val="171514"/>
                </a:solidFill>
                <a:latin typeface="Microsoft Sans Serif"/>
                <a:cs typeface="Microsoft Sans Serif"/>
              </a:rPr>
              <a:t> </a:t>
            </a:r>
            <a:r>
              <a:rPr lang="es-ES" sz="2400" b="1" spc="35" dirty="0">
                <a:solidFill>
                  <a:srgbClr val="171514"/>
                </a:solidFill>
                <a:latin typeface="Microsoft Sans Serif"/>
                <a:cs typeface="Microsoft Sans Serif"/>
              </a:rPr>
              <a:t>conductor</a:t>
            </a:r>
            <a:r>
              <a:rPr lang="es-ES" sz="2400" b="1" dirty="0">
                <a:solidFill>
                  <a:srgbClr val="171514"/>
                </a:solidFill>
                <a:latin typeface="Microsoft Sans Serif"/>
                <a:cs typeface="Microsoft Sans Serif"/>
              </a:rPr>
              <a:t> </a:t>
            </a:r>
            <a:r>
              <a:rPr lang="es-ES" sz="2400" b="1" spc="45" dirty="0">
                <a:solidFill>
                  <a:srgbClr val="171514"/>
                </a:solidFill>
                <a:latin typeface="Microsoft Sans Serif"/>
                <a:cs typeface="Microsoft Sans Serif"/>
              </a:rPr>
              <a:t>neutro</a:t>
            </a:r>
            <a:r>
              <a:rPr lang="es-ES" sz="2400" b="1" dirty="0">
                <a:solidFill>
                  <a:srgbClr val="171514"/>
                </a:solidFill>
                <a:latin typeface="Microsoft Sans Serif"/>
                <a:cs typeface="Microsoft Sans Serif"/>
              </a:rPr>
              <a:t> </a:t>
            </a:r>
            <a:r>
              <a:rPr lang="es-ES" sz="2400" b="1" spc="-10" dirty="0">
                <a:solidFill>
                  <a:srgbClr val="171514"/>
                </a:solidFill>
                <a:latin typeface="Microsoft Sans Serif"/>
                <a:cs typeface="Microsoft Sans Serif"/>
              </a:rPr>
              <a:t>es</a:t>
            </a:r>
            <a:r>
              <a:rPr lang="es-ES" sz="2400" b="1" spc="5" dirty="0">
                <a:solidFill>
                  <a:srgbClr val="171514"/>
                </a:solidFill>
                <a:latin typeface="Microsoft Sans Serif"/>
                <a:cs typeface="Microsoft Sans Serif"/>
              </a:rPr>
              <a:t> </a:t>
            </a:r>
            <a:r>
              <a:rPr lang="es-ES" sz="2400" b="1" spc="40" dirty="0">
                <a:solidFill>
                  <a:srgbClr val="171514"/>
                </a:solidFill>
                <a:latin typeface="Microsoft Sans Serif"/>
                <a:cs typeface="Microsoft Sans Serif"/>
              </a:rPr>
              <a:t>también</a:t>
            </a:r>
            <a:r>
              <a:rPr lang="es-ES" sz="2400" b="1"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el</a:t>
            </a:r>
            <a:r>
              <a:rPr lang="es-ES" sz="2400" b="1" spc="5" dirty="0">
                <a:solidFill>
                  <a:srgbClr val="171514"/>
                </a:solidFill>
                <a:latin typeface="Microsoft Sans Serif"/>
                <a:cs typeface="Microsoft Sans Serif"/>
              </a:rPr>
              <a:t> </a:t>
            </a:r>
            <a:r>
              <a:rPr lang="es-ES" sz="2400" b="1" spc="35" dirty="0">
                <a:solidFill>
                  <a:srgbClr val="171514"/>
                </a:solidFill>
                <a:latin typeface="Microsoft Sans Serif"/>
                <a:cs typeface="Microsoft Sans Serif"/>
              </a:rPr>
              <a:t>conductor</a:t>
            </a:r>
            <a:r>
              <a:rPr lang="es-ES" sz="2400" b="1"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de</a:t>
            </a:r>
            <a:r>
              <a:rPr lang="es-ES" sz="2400" b="1" dirty="0">
                <a:solidFill>
                  <a:srgbClr val="171514"/>
                </a:solidFill>
                <a:latin typeface="Microsoft Sans Serif"/>
                <a:cs typeface="Microsoft Sans Serif"/>
              </a:rPr>
              <a:t> </a:t>
            </a:r>
            <a:r>
              <a:rPr lang="es-ES" sz="2400" b="1" spc="30" dirty="0">
                <a:solidFill>
                  <a:srgbClr val="171514"/>
                </a:solidFill>
                <a:latin typeface="Microsoft Sans Serif"/>
                <a:cs typeface="Microsoft Sans Serif"/>
              </a:rPr>
              <a:t>protección </a:t>
            </a:r>
            <a:r>
              <a:rPr lang="es-ES" sz="2400" b="1" spc="25" dirty="0">
                <a:solidFill>
                  <a:srgbClr val="171514"/>
                </a:solidFill>
                <a:latin typeface="Microsoft Sans Serif"/>
                <a:cs typeface="Microsoft Sans Serif"/>
              </a:rPr>
              <a:t>en</a:t>
            </a:r>
            <a:r>
              <a:rPr lang="es-ES" sz="2400" b="1" spc="-10" dirty="0">
                <a:solidFill>
                  <a:srgbClr val="171514"/>
                </a:solidFill>
                <a:latin typeface="Microsoft Sans Serif"/>
                <a:cs typeface="Microsoft Sans Serif"/>
              </a:rPr>
              <a:t> </a:t>
            </a:r>
            <a:r>
              <a:rPr lang="es-ES" sz="2400" b="1" spc="50" dirty="0">
                <a:solidFill>
                  <a:srgbClr val="171514"/>
                </a:solidFill>
                <a:latin typeface="Microsoft Sans Serif"/>
                <a:cs typeface="Microsoft Sans Serif"/>
              </a:rPr>
              <a:t>todo</a:t>
            </a:r>
            <a:r>
              <a:rPr lang="es-ES" sz="2400" b="1" spc="-5"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el</a:t>
            </a:r>
            <a:r>
              <a:rPr lang="es-ES" sz="2400" b="1" spc="-5"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sistema.</a:t>
            </a:r>
            <a:endParaRPr lang="es-ES" sz="2400" b="1" dirty="0">
              <a:latin typeface="Microsoft Sans Serif"/>
              <a:cs typeface="Microsoft Sans Serif"/>
            </a:endParaRPr>
          </a:p>
          <a:p>
            <a:pPr marR="19685" lvl="1" algn="just">
              <a:spcBef>
                <a:spcPts val="70"/>
              </a:spcBef>
            </a:pPr>
            <a:r>
              <a:rPr lang="es-ES" sz="2400" b="1" spc="-25" dirty="0">
                <a:solidFill>
                  <a:srgbClr val="171514"/>
                </a:solidFill>
                <a:latin typeface="Microsoft Sans Serif"/>
                <a:cs typeface="Microsoft Sans Serif"/>
              </a:rPr>
              <a:t>TN-S:</a:t>
            </a:r>
            <a:r>
              <a:rPr lang="es-ES" sz="2400" b="1" dirty="0">
                <a:solidFill>
                  <a:srgbClr val="171514"/>
                </a:solidFill>
                <a:latin typeface="Microsoft Sans Serif"/>
                <a:cs typeface="Microsoft Sans Serif"/>
              </a:rPr>
              <a:t> </a:t>
            </a:r>
            <a:r>
              <a:rPr lang="es-ES" sz="2400" b="1" spc="-10" dirty="0">
                <a:solidFill>
                  <a:srgbClr val="171514"/>
                </a:solidFill>
                <a:latin typeface="Microsoft Sans Serif"/>
                <a:cs typeface="Microsoft Sans Serif"/>
              </a:rPr>
              <a:t>Este</a:t>
            </a:r>
            <a:r>
              <a:rPr lang="es-ES" sz="2400" b="1" spc="5"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sistema</a:t>
            </a:r>
            <a:r>
              <a:rPr lang="es-ES" sz="2400" b="1" spc="5"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tiene</a:t>
            </a:r>
            <a:r>
              <a:rPr lang="es-ES" sz="2400" b="1" spc="5" dirty="0">
                <a:solidFill>
                  <a:srgbClr val="171514"/>
                </a:solidFill>
                <a:latin typeface="Microsoft Sans Serif"/>
                <a:cs typeface="Microsoft Sans Serif"/>
              </a:rPr>
              <a:t> </a:t>
            </a:r>
            <a:r>
              <a:rPr lang="es-ES" sz="2400" b="1" spc="45" dirty="0">
                <a:solidFill>
                  <a:srgbClr val="171514"/>
                </a:solidFill>
                <a:latin typeface="Microsoft Sans Serif"/>
                <a:cs typeface="Microsoft Sans Serif"/>
              </a:rPr>
              <a:t>un</a:t>
            </a:r>
            <a:r>
              <a:rPr lang="es-ES" sz="2400" b="1" spc="5" dirty="0">
                <a:solidFill>
                  <a:srgbClr val="171514"/>
                </a:solidFill>
                <a:latin typeface="Microsoft Sans Serif"/>
                <a:cs typeface="Microsoft Sans Serif"/>
              </a:rPr>
              <a:t> </a:t>
            </a:r>
            <a:r>
              <a:rPr lang="es-ES" sz="2400" b="1" spc="30" dirty="0">
                <a:solidFill>
                  <a:srgbClr val="171514"/>
                </a:solidFill>
                <a:latin typeface="Microsoft Sans Serif"/>
                <a:cs typeface="Microsoft Sans Serif"/>
              </a:rPr>
              <a:t>conductor</a:t>
            </a:r>
            <a:r>
              <a:rPr lang="es-ES" sz="2400" b="1" spc="5"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de</a:t>
            </a:r>
            <a:r>
              <a:rPr lang="es-ES" sz="2400" b="1" spc="5"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protección</a:t>
            </a:r>
            <a:r>
              <a:rPr lang="es-ES" sz="2400" b="1" spc="5" dirty="0">
                <a:solidFill>
                  <a:srgbClr val="171514"/>
                </a:solidFill>
                <a:latin typeface="Microsoft Sans Serif"/>
                <a:cs typeface="Microsoft Sans Serif"/>
              </a:rPr>
              <a:t> </a:t>
            </a:r>
            <a:r>
              <a:rPr lang="es-ES" sz="2400" b="1" spc="20" dirty="0">
                <a:solidFill>
                  <a:srgbClr val="171514"/>
                </a:solidFill>
                <a:latin typeface="Microsoft Sans Serif"/>
                <a:cs typeface="Microsoft Sans Serif"/>
              </a:rPr>
              <a:t>separado</a:t>
            </a:r>
            <a:r>
              <a:rPr lang="es-ES" sz="2400" b="1"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en</a:t>
            </a:r>
            <a:r>
              <a:rPr lang="es-ES" sz="2400" b="1" spc="5" dirty="0">
                <a:solidFill>
                  <a:srgbClr val="171514"/>
                </a:solidFill>
                <a:latin typeface="Microsoft Sans Serif"/>
                <a:cs typeface="Microsoft Sans Serif"/>
              </a:rPr>
              <a:t> </a:t>
            </a:r>
            <a:r>
              <a:rPr lang="es-ES" sz="2400" b="1" spc="40" dirty="0">
                <a:solidFill>
                  <a:srgbClr val="171514"/>
                </a:solidFill>
                <a:latin typeface="Microsoft Sans Serif"/>
                <a:cs typeface="Microsoft Sans Serif"/>
              </a:rPr>
              <a:t>todo</a:t>
            </a:r>
            <a:r>
              <a:rPr lang="es-ES" sz="2400" b="1" spc="5" dirty="0">
                <a:solidFill>
                  <a:srgbClr val="171514"/>
                </a:solidFill>
                <a:latin typeface="Microsoft Sans Serif"/>
                <a:cs typeface="Microsoft Sans Serif"/>
              </a:rPr>
              <a:t> </a:t>
            </a:r>
            <a:r>
              <a:rPr lang="es-ES" sz="2400" b="1" spc="10" dirty="0">
                <a:solidFill>
                  <a:srgbClr val="171514"/>
                </a:solidFill>
                <a:latin typeface="Microsoft Sans Serif"/>
                <a:cs typeface="Microsoft Sans Serif"/>
              </a:rPr>
              <a:t>el</a:t>
            </a:r>
            <a:r>
              <a:rPr lang="es-ES" sz="2400" b="1" spc="5"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sistema.</a:t>
            </a:r>
            <a:r>
              <a:rPr lang="es-ES" sz="2400" b="1" spc="5" dirty="0">
                <a:solidFill>
                  <a:srgbClr val="171514"/>
                </a:solidFill>
                <a:latin typeface="Microsoft Sans Serif"/>
                <a:cs typeface="Microsoft Sans Serif"/>
              </a:rPr>
              <a:t> </a:t>
            </a:r>
            <a:endParaRPr lang="es-ES" sz="2400" b="1" spc="5" dirty="0" smtClean="0">
              <a:solidFill>
                <a:srgbClr val="171514"/>
              </a:solidFill>
              <a:latin typeface="Microsoft Sans Serif"/>
              <a:cs typeface="Microsoft Sans Serif"/>
            </a:endParaRPr>
          </a:p>
          <a:p>
            <a:pPr marR="19685" lvl="1" algn="just">
              <a:spcBef>
                <a:spcPts val="70"/>
              </a:spcBef>
            </a:pPr>
            <a:r>
              <a:rPr lang="es-ES" sz="2400" b="1" spc="-35" dirty="0" smtClean="0">
                <a:solidFill>
                  <a:srgbClr val="171514"/>
                </a:solidFill>
                <a:latin typeface="Microsoft Sans Serif"/>
                <a:cs typeface="Microsoft Sans Serif"/>
              </a:rPr>
              <a:t>TN-CS</a:t>
            </a:r>
            <a:r>
              <a:rPr lang="es-ES" sz="2400" b="1" spc="-35" dirty="0">
                <a:solidFill>
                  <a:srgbClr val="171514"/>
                </a:solidFill>
                <a:latin typeface="Microsoft Sans Serif"/>
                <a:cs typeface="Microsoft Sans Serif"/>
              </a:rPr>
              <a:t>:</a:t>
            </a:r>
            <a:r>
              <a:rPr lang="es-ES" sz="2400" b="1" spc="5" dirty="0">
                <a:solidFill>
                  <a:srgbClr val="171514"/>
                </a:solidFill>
                <a:latin typeface="Microsoft Sans Serif"/>
                <a:cs typeface="Microsoft Sans Serif"/>
              </a:rPr>
              <a:t> </a:t>
            </a:r>
            <a:r>
              <a:rPr lang="es-ES" sz="2400" b="1" spc="-20" dirty="0">
                <a:solidFill>
                  <a:srgbClr val="171514"/>
                </a:solidFill>
                <a:latin typeface="Microsoft Sans Serif"/>
                <a:cs typeface="Microsoft Sans Serif"/>
              </a:rPr>
              <a:t>En </a:t>
            </a:r>
            <a:r>
              <a:rPr lang="es-ES" sz="2400" b="1" spc="10" dirty="0">
                <a:solidFill>
                  <a:srgbClr val="171514"/>
                </a:solidFill>
                <a:latin typeface="Microsoft Sans Serif"/>
                <a:cs typeface="Microsoft Sans Serif"/>
              </a:rPr>
              <a:t>este</a:t>
            </a:r>
            <a:r>
              <a:rPr lang="es-ES" sz="2400" b="1" dirty="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sistema</a:t>
            </a:r>
            <a:r>
              <a:rPr lang="es-ES" sz="2400" b="1" spc="5" dirty="0">
                <a:solidFill>
                  <a:srgbClr val="171514"/>
                </a:solidFill>
                <a:latin typeface="Microsoft Sans Serif"/>
                <a:cs typeface="Microsoft Sans Serif"/>
              </a:rPr>
              <a:t> </a:t>
            </a:r>
            <a:r>
              <a:rPr lang="es-ES" sz="2400" b="1" spc="10" dirty="0">
                <a:solidFill>
                  <a:srgbClr val="171514"/>
                </a:solidFill>
                <a:latin typeface="Microsoft Sans Serif"/>
                <a:cs typeface="Microsoft Sans Serif"/>
              </a:rPr>
              <a:t>el</a:t>
            </a:r>
            <a:r>
              <a:rPr lang="es-ES" sz="2400" b="1" dirty="0">
                <a:solidFill>
                  <a:srgbClr val="171514"/>
                </a:solidFill>
                <a:latin typeface="Microsoft Sans Serif"/>
                <a:cs typeface="Microsoft Sans Serif"/>
              </a:rPr>
              <a:t> </a:t>
            </a:r>
            <a:r>
              <a:rPr lang="es-ES" sz="2400" b="1" spc="30" dirty="0">
                <a:solidFill>
                  <a:srgbClr val="171514"/>
                </a:solidFill>
                <a:latin typeface="Microsoft Sans Serif"/>
                <a:cs typeface="Microsoft Sans Serif"/>
              </a:rPr>
              <a:t>conductor</a:t>
            </a:r>
            <a:r>
              <a:rPr lang="es-ES" sz="2400" b="1" spc="5" dirty="0">
                <a:solidFill>
                  <a:srgbClr val="171514"/>
                </a:solidFill>
                <a:latin typeface="Microsoft Sans Serif"/>
                <a:cs typeface="Microsoft Sans Serif"/>
              </a:rPr>
              <a:t> </a:t>
            </a:r>
            <a:r>
              <a:rPr lang="es-ES" sz="2400" b="1" spc="40" dirty="0">
                <a:solidFill>
                  <a:srgbClr val="171514"/>
                </a:solidFill>
                <a:latin typeface="Microsoft Sans Serif"/>
                <a:cs typeface="Microsoft Sans Serif"/>
              </a:rPr>
              <a:t>neutro</a:t>
            </a:r>
            <a:r>
              <a:rPr lang="es-ES" sz="2400" b="1" spc="5" dirty="0">
                <a:solidFill>
                  <a:srgbClr val="171514"/>
                </a:solidFill>
                <a:latin typeface="Microsoft Sans Serif"/>
                <a:cs typeface="Microsoft Sans Serif"/>
              </a:rPr>
              <a:t> </a:t>
            </a:r>
            <a:r>
              <a:rPr lang="es-ES" sz="2400" b="1" spc="-5" dirty="0">
                <a:solidFill>
                  <a:srgbClr val="171514"/>
                </a:solidFill>
                <a:latin typeface="Microsoft Sans Serif"/>
                <a:cs typeface="Microsoft Sans Serif"/>
              </a:rPr>
              <a:t>se</a:t>
            </a:r>
            <a:r>
              <a:rPr lang="es-ES" sz="2400" b="1" dirty="0">
                <a:solidFill>
                  <a:srgbClr val="171514"/>
                </a:solidFill>
                <a:latin typeface="Microsoft Sans Serif"/>
                <a:cs typeface="Microsoft Sans Serif"/>
              </a:rPr>
              <a:t> </a:t>
            </a:r>
            <a:r>
              <a:rPr lang="es-ES" sz="2400" b="1" spc="20" dirty="0">
                <a:solidFill>
                  <a:srgbClr val="171514"/>
                </a:solidFill>
                <a:latin typeface="Microsoft Sans Serif"/>
                <a:cs typeface="Microsoft Sans Serif"/>
              </a:rPr>
              <a:t>utiliza</a:t>
            </a:r>
            <a:r>
              <a:rPr lang="es-ES" sz="2400" b="1" spc="5" dirty="0">
                <a:solidFill>
                  <a:srgbClr val="171514"/>
                </a:solidFill>
                <a:latin typeface="Microsoft Sans Serif"/>
                <a:cs typeface="Microsoft Sans Serif"/>
              </a:rPr>
              <a:t> </a:t>
            </a:r>
            <a:r>
              <a:rPr lang="es-ES" sz="2400" b="1" spc="30" dirty="0">
                <a:solidFill>
                  <a:srgbClr val="171514"/>
                </a:solidFill>
                <a:latin typeface="Microsoft Sans Serif"/>
                <a:cs typeface="Microsoft Sans Serif"/>
              </a:rPr>
              <a:t>como</a:t>
            </a:r>
            <a:r>
              <a:rPr lang="es-ES" sz="2400" b="1" spc="5" dirty="0">
                <a:solidFill>
                  <a:srgbClr val="171514"/>
                </a:solidFill>
                <a:latin typeface="Microsoft Sans Serif"/>
                <a:cs typeface="Microsoft Sans Serif"/>
              </a:rPr>
              <a:t> </a:t>
            </a:r>
            <a:r>
              <a:rPr lang="es-ES" sz="2400" b="1" spc="30" dirty="0">
                <a:solidFill>
                  <a:srgbClr val="171514"/>
                </a:solidFill>
                <a:latin typeface="Microsoft Sans Serif"/>
                <a:cs typeface="Microsoft Sans Serif"/>
              </a:rPr>
              <a:t>conductor</a:t>
            </a:r>
            <a:r>
              <a:rPr lang="es-ES" sz="2400" b="1"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de</a:t>
            </a:r>
            <a:r>
              <a:rPr lang="es-ES" sz="2400" b="1" spc="5"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protección</a:t>
            </a:r>
            <a:r>
              <a:rPr lang="es-ES" sz="2400" b="1" spc="5" dirty="0">
                <a:solidFill>
                  <a:srgbClr val="171514"/>
                </a:solidFill>
                <a:latin typeface="Microsoft Sans Serif"/>
                <a:cs typeface="Microsoft Sans Serif"/>
              </a:rPr>
              <a:t> </a:t>
            </a:r>
            <a:r>
              <a:rPr lang="es-ES" sz="2400" b="1" spc="20" dirty="0">
                <a:solidFill>
                  <a:srgbClr val="171514"/>
                </a:solidFill>
                <a:latin typeface="Microsoft Sans Serif"/>
                <a:cs typeface="Microsoft Sans Serif"/>
              </a:rPr>
              <a:t>solo</a:t>
            </a:r>
            <a:r>
              <a:rPr lang="es-ES" sz="2400" b="1" dirty="0">
                <a:solidFill>
                  <a:srgbClr val="171514"/>
                </a:solidFill>
                <a:latin typeface="Microsoft Sans Serif"/>
                <a:cs typeface="Microsoft Sans Serif"/>
              </a:rPr>
              <a:t> </a:t>
            </a:r>
            <a:r>
              <a:rPr lang="es-ES" sz="2400" b="1" spc="25" dirty="0">
                <a:solidFill>
                  <a:srgbClr val="171514"/>
                </a:solidFill>
                <a:latin typeface="Microsoft Sans Serif"/>
                <a:cs typeface="Microsoft Sans Serif"/>
              </a:rPr>
              <a:t>en</a:t>
            </a:r>
            <a:r>
              <a:rPr lang="es-ES" sz="2400" b="1" spc="5" dirty="0">
                <a:solidFill>
                  <a:srgbClr val="171514"/>
                </a:solidFill>
                <a:latin typeface="Microsoft Sans Serif"/>
                <a:cs typeface="Microsoft Sans Serif"/>
              </a:rPr>
              <a:t> </a:t>
            </a:r>
            <a:r>
              <a:rPr lang="es-ES" sz="2400" b="1" spc="30" dirty="0">
                <a:solidFill>
                  <a:srgbClr val="171514"/>
                </a:solidFill>
                <a:latin typeface="Microsoft Sans Serif"/>
                <a:cs typeface="Microsoft Sans Serif"/>
              </a:rPr>
              <a:t>una</a:t>
            </a:r>
            <a:r>
              <a:rPr lang="es-ES" sz="2400" b="1" spc="5" dirty="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parte </a:t>
            </a:r>
            <a:r>
              <a:rPr lang="es-ES" sz="2400" b="1" spc="20" dirty="0" smtClean="0">
                <a:solidFill>
                  <a:srgbClr val="171514"/>
                </a:solidFill>
                <a:latin typeface="Microsoft Sans Serif"/>
                <a:cs typeface="Microsoft Sans Serif"/>
              </a:rPr>
              <a:t>del</a:t>
            </a:r>
            <a:r>
              <a:rPr lang="es-ES" sz="2400" b="1" spc="-40" dirty="0" smtClean="0">
                <a:solidFill>
                  <a:srgbClr val="171514"/>
                </a:solidFill>
                <a:latin typeface="Microsoft Sans Serif"/>
                <a:cs typeface="Microsoft Sans Serif"/>
              </a:rPr>
              <a:t> </a:t>
            </a:r>
            <a:r>
              <a:rPr lang="es-ES" sz="2400" b="1" spc="15" dirty="0">
                <a:solidFill>
                  <a:srgbClr val="171514"/>
                </a:solidFill>
                <a:latin typeface="Microsoft Sans Serif"/>
                <a:cs typeface="Microsoft Sans Serif"/>
              </a:rPr>
              <a:t>sistema</a:t>
            </a:r>
            <a:r>
              <a:rPr lang="es-ES" sz="2400" b="1" spc="15" dirty="0" smtClean="0">
                <a:solidFill>
                  <a:srgbClr val="171514"/>
                </a:solidFill>
                <a:latin typeface="Microsoft Sans Serif"/>
                <a:cs typeface="Microsoft Sans Serif"/>
              </a:rPr>
              <a:t>.</a:t>
            </a:r>
          </a:p>
          <a:p>
            <a:pPr marR="19685" lvl="1" algn="just">
              <a:spcBef>
                <a:spcPts val="70"/>
              </a:spcBef>
            </a:pPr>
            <a:endParaRPr lang="es-ES" sz="2400" b="1" dirty="0">
              <a:latin typeface="Microsoft Sans Serif"/>
              <a:cs typeface="Microsoft Sans Serif"/>
            </a:endParaRPr>
          </a:p>
          <a:p>
            <a:pPr marR="219710" algn="just">
              <a:spcBef>
                <a:spcPts val="90"/>
              </a:spcBef>
            </a:pPr>
            <a:r>
              <a:rPr lang="es-ES" sz="2400" spc="5" dirty="0">
                <a:solidFill>
                  <a:srgbClr val="171514"/>
                </a:solidFill>
                <a:latin typeface="Microsoft Sans Serif"/>
                <a:cs typeface="Microsoft Sans Serif"/>
              </a:rPr>
              <a:t>Sistema</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TT:</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alimentación</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tiene</a:t>
            </a:r>
            <a:r>
              <a:rPr lang="es-ES" sz="2400"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un</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único</a:t>
            </a:r>
            <a:r>
              <a:rPr lang="es-ES" sz="2400"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punto</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puesta</a:t>
            </a:r>
            <a:r>
              <a:rPr lang="es-ES" sz="2400" dirty="0">
                <a:solidFill>
                  <a:srgbClr val="171514"/>
                </a:solidFill>
                <a:latin typeface="Microsoft Sans Serif"/>
                <a:cs typeface="Microsoft Sans Serif"/>
              </a:rPr>
              <a:t> a</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tierra</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y </a:t>
            </a:r>
            <a:r>
              <a:rPr lang="es-ES" sz="2400" dirty="0">
                <a:solidFill>
                  <a:srgbClr val="171514"/>
                </a:solidFill>
                <a:latin typeface="Microsoft Sans Serif"/>
                <a:cs typeface="Microsoft Sans Serif"/>
              </a:rPr>
              <a:t>las </a:t>
            </a:r>
            <a:r>
              <a:rPr lang="es-ES" sz="2400" spc="20" dirty="0">
                <a:solidFill>
                  <a:srgbClr val="171514"/>
                </a:solidFill>
                <a:latin typeface="Microsoft Sans Serif"/>
                <a:cs typeface="Microsoft Sans Serif"/>
              </a:rPr>
              <a:t>partes</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conductoras</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expuestas</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están puestas</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tierra</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mediante</a:t>
            </a:r>
            <a:r>
              <a:rPr lang="es-ES" sz="2400" spc="-5"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un</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sistema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puesta</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tierra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independiente.</a:t>
            </a:r>
            <a:endParaRPr lang="es-ES" sz="2400" dirty="0">
              <a:latin typeface="Microsoft Sans Serif"/>
              <a:cs typeface="Microsoft Sans Serif"/>
            </a:endParaRPr>
          </a:p>
          <a:p>
            <a:pPr marR="5080" algn="just"/>
            <a:r>
              <a:rPr lang="es-ES" sz="2400" spc="5" dirty="0">
                <a:solidFill>
                  <a:srgbClr val="171514"/>
                </a:solidFill>
                <a:latin typeface="Microsoft Sans Serif"/>
                <a:cs typeface="Microsoft Sans Serif"/>
              </a:rPr>
              <a:t>Sistema</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IT:</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este</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sistema</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suministro</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está</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aislado</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tierra</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o</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conectado</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 </a:t>
            </a:r>
            <a:r>
              <a:rPr lang="es-ES" sz="2400" spc="30" dirty="0">
                <a:solidFill>
                  <a:srgbClr val="171514"/>
                </a:solidFill>
                <a:latin typeface="Microsoft Sans Serif"/>
                <a:cs typeface="Microsoft Sans Serif"/>
              </a:rPr>
              <a:t>tierra</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 </a:t>
            </a:r>
            <a:r>
              <a:rPr lang="es-ES" sz="2400" spc="15" dirty="0">
                <a:solidFill>
                  <a:srgbClr val="171514"/>
                </a:solidFill>
                <a:latin typeface="Microsoft Sans Serif"/>
                <a:cs typeface="Microsoft Sans Serif"/>
              </a:rPr>
              <a:t>través</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una </a:t>
            </a:r>
            <a:r>
              <a:rPr lang="es-ES" sz="2400" spc="20" dirty="0">
                <a:solidFill>
                  <a:srgbClr val="171514"/>
                </a:solidFill>
                <a:latin typeface="Microsoft Sans Serif"/>
                <a:cs typeface="Microsoft Sans Serif"/>
              </a:rPr>
              <a:t>alta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impedancia</a:t>
            </a:r>
            <a:r>
              <a:rPr lang="es-ES" sz="2400" spc="5" dirty="0">
                <a:solidFill>
                  <a:srgbClr val="171514"/>
                </a:solidFill>
                <a:latin typeface="Microsoft Sans Serif"/>
                <a:cs typeface="Microsoft Sans Serif"/>
              </a:rPr>
              <a:t> y </a:t>
            </a:r>
            <a:r>
              <a:rPr lang="es-ES" sz="2400" spc="20" dirty="0">
                <a:solidFill>
                  <a:srgbClr val="171514"/>
                </a:solidFill>
                <a:latin typeface="Microsoft Sans Serif"/>
                <a:cs typeface="Microsoft Sans Serif"/>
              </a:rPr>
              <a:t>todas</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las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partes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conductoras</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expuestas</a:t>
            </a:r>
            <a:r>
              <a:rPr lang="es-ES" sz="2400" spc="1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están</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conectadas</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a:t>
            </a:r>
            <a:r>
              <a:rPr lang="es-ES" sz="2400" spc="5"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un</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electrodo</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tierra.</a:t>
            </a:r>
            <a:endParaRPr lang="es-ES" sz="2400" dirty="0">
              <a:latin typeface="Microsoft Sans Serif"/>
              <a:cs typeface="Microsoft Sans Serif"/>
            </a:endParaRPr>
          </a:p>
          <a:p>
            <a:pPr algn="just">
              <a:spcBef>
                <a:spcPts val="35"/>
              </a:spcBef>
            </a:pPr>
            <a:endParaRPr lang="es-ES" sz="2400" dirty="0">
              <a:latin typeface="Microsoft Sans Serif"/>
              <a:cs typeface="Microsoft Sans Serif"/>
            </a:endParaRPr>
          </a:p>
          <a:p>
            <a:pPr algn="just"/>
            <a:r>
              <a:rPr lang="es-ES" sz="2400" spc="-10" dirty="0">
                <a:solidFill>
                  <a:srgbClr val="171514"/>
                </a:solidFill>
                <a:latin typeface="Microsoft Sans Serif"/>
                <a:cs typeface="Microsoft Sans Serif"/>
              </a:rPr>
              <a:t>La</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figura</a:t>
            </a:r>
            <a:r>
              <a:rPr lang="es-ES" sz="2400" spc="5" dirty="0">
                <a:solidFill>
                  <a:srgbClr val="171514"/>
                </a:solidFill>
                <a:latin typeface="Microsoft Sans Serif"/>
                <a:cs typeface="Microsoft Sans Serif"/>
              </a:rPr>
              <a:t> 5.27 </a:t>
            </a:r>
            <a:r>
              <a:rPr lang="es-ES" sz="2400" spc="25" dirty="0">
                <a:solidFill>
                  <a:srgbClr val="171514"/>
                </a:solidFill>
                <a:latin typeface="Microsoft Sans Serif"/>
                <a:cs typeface="Microsoft Sans Serif"/>
              </a:rPr>
              <a:t>muestra</a:t>
            </a:r>
            <a:r>
              <a:rPr lang="es-ES" sz="2400" spc="1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circuitos</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simplificados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10" dirty="0">
                <a:solidFill>
                  <a:srgbClr val="171514"/>
                </a:solidFill>
                <a:latin typeface="Microsoft Sans Serif"/>
                <a:cs typeface="Microsoft Sans Serif"/>
              </a:rPr>
              <a:t> los</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sistemas</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mencionados</a:t>
            </a:r>
            <a:r>
              <a:rPr lang="es-ES" sz="2400" spc="1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anteriormente.</a:t>
            </a:r>
            <a:endParaRPr lang="es-ES" sz="2400" dirty="0">
              <a:latin typeface="Microsoft Sans Serif"/>
              <a:cs typeface="Microsoft Sans Serif"/>
            </a:endParaRPr>
          </a:p>
          <a:p>
            <a:pPr algn="just"/>
            <a:endParaRPr lang="es-ES" sz="2400" dirty="0">
              <a:latin typeface="Microsoft Sans Serif"/>
              <a:cs typeface="Microsoft Sans Serif"/>
            </a:endParaRPr>
          </a:p>
          <a:p>
            <a:pPr algn="just">
              <a:spcBef>
                <a:spcPts val="705"/>
              </a:spcBef>
            </a:pPr>
            <a:r>
              <a:rPr lang="es-ES" sz="2400" b="1" spc="10" dirty="0">
                <a:solidFill>
                  <a:srgbClr val="171514"/>
                </a:solidFill>
                <a:latin typeface="Arial"/>
                <a:cs typeface="Arial"/>
              </a:rPr>
              <a:t>5.5.1</a:t>
            </a:r>
            <a:r>
              <a:rPr lang="es-ES" sz="2400" b="1" spc="-30" dirty="0">
                <a:solidFill>
                  <a:srgbClr val="171514"/>
                </a:solidFill>
                <a:latin typeface="Arial"/>
                <a:cs typeface="Arial"/>
              </a:rPr>
              <a:t> </a:t>
            </a:r>
            <a:r>
              <a:rPr lang="es-ES" sz="2400" b="1" spc="20" dirty="0" err="1">
                <a:solidFill>
                  <a:srgbClr val="171514"/>
                </a:solidFill>
                <a:latin typeface="Arial"/>
                <a:cs typeface="Arial"/>
              </a:rPr>
              <a:t>toneladaséltn</a:t>
            </a:r>
            <a:r>
              <a:rPr lang="es-ES" sz="2400" b="1" spc="20" dirty="0">
                <a:solidFill>
                  <a:srgbClr val="171514"/>
                </a:solidFill>
                <a:latin typeface="Arial"/>
                <a:cs typeface="Arial"/>
              </a:rPr>
              <a:t>-c</a:t>
            </a:r>
            <a:r>
              <a:rPr lang="es-ES" sz="2400" b="1" spc="-25" dirty="0">
                <a:solidFill>
                  <a:srgbClr val="171514"/>
                </a:solidFill>
                <a:latin typeface="Arial"/>
                <a:cs typeface="Arial"/>
              </a:rPr>
              <a:t> </a:t>
            </a:r>
            <a:r>
              <a:rPr lang="es-ES" sz="2400" b="1" dirty="0" err="1">
                <a:solidFill>
                  <a:srgbClr val="171514"/>
                </a:solidFill>
                <a:latin typeface="Arial"/>
                <a:cs typeface="Arial"/>
              </a:rPr>
              <a:t>Sytallo</a:t>
            </a:r>
            <a:endParaRPr lang="es-ES" sz="2400" dirty="0">
              <a:latin typeface="Arial"/>
              <a:cs typeface="Arial"/>
            </a:endParaRPr>
          </a:p>
          <a:p>
            <a:pPr marR="37465" algn="just">
              <a:spcBef>
                <a:spcPts val="570"/>
              </a:spcBef>
            </a:pPr>
            <a:r>
              <a:rPr lang="es-ES" sz="2400" spc="-10" dirty="0">
                <a:solidFill>
                  <a:srgbClr val="171514"/>
                </a:solidFill>
                <a:latin typeface="Microsoft Sans Serif"/>
                <a:cs typeface="Microsoft Sans Serif"/>
              </a:rPr>
              <a:t>La </a:t>
            </a:r>
            <a:r>
              <a:rPr lang="es-ES" sz="2400" spc="35" dirty="0">
                <a:solidFill>
                  <a:srgbClr val="171514"/>
                </a:solidFill>
                <a:latin typeface="Microsoft Sans Serif"/>
                <a:cs typeface="Microsoft Sans Serif"/>
              </a:rPr>
              <a:t>figura </a:t>
            </a:r>
            <a:r>
              <a:rPr lang="es-ES" sz="2400" spc="5" dirty="0">
                <a:solidFill>
                  <a:srgbClr val="171514"/>
                </a:solidFill>
                <a:latin typeface="Microsoft Sans Serif"/>
                <a:cs typeface="Microsoft Sans Serif"/>
              </a:rPr>
              <a:t>5.28 </a:t>
            </a:r>
            <a:r>
              <a:rPr lang="es-ES" sz="2400" spc="30" dirty="0">
                <a:solidFill>
                  <a:srgbClr val="171514"/>
                </a:solidFill>
                <a:latin typeface="Microsoft Sans Serif"/>
                <a:cs typeface="Microsoft Sans Serif"/>
              </a:rPr>
              <a:t>muestra </a:t>
            </a:r>
            <a:r>
              <a:rPr lang="es-ES" sz="2400" spc="10" dirty="0">
                <a:solidFill>
                  <a:srgbClr val="171514"/>
                </a:solidFill>
                <a:latin typeface="Microsoft Sans Serif"/>
                <a:cs typeface="Microsoft Sans Serif"/>
              </a:rPr>
              <a:t>varias cargas </a:t>
            </a:r>
            <a:r>
              <a:rPr lang="es-ES" sz="2400" spc="20" dirty="0">
                <a:solidFill>
                  <a:srgbClr val="171514"/>
                </a:solidFill>
                <a:latin typeface="Microsoft Sans Serif"/>
                <a:cs typeface="Microsoft Sans Serif"/>
              </a:rPr>
              <a:t>alimentadas </a:t>
            </a:r>
            <a:r>
              <a:rPr lang="es-ES" sz="2400" spc="15" dirty="0">
                <a:solidFill>
                  <a:srgbClr val="171514"/>
                </a:solidFill>
                <a:latin typeface="Microsoft Sans Serif"/>
                <a:cs typeface="Microsoft Sans Serif"/>
              </a:rPr>
              <a:t>desde </a:t>
            </a:r>
            <a:r>
              <a:rPr lang="es-ES" sz="2400" spc="40" dirty="0">
                <a:solidFill>
                  <a:srgbClr val="171514"/>
                </a:solidFill>
                <a:latin typeface="Microsoft Sans Serif"/>
                <a:cs typeface="Microsoft Sans Serif"/>
              </a:rPr>
              <a:t>un </a:t>
            </a:r>
            <a:r>
              <a:rPr lang="es-ES" sz="2400" spc="15" dirty="0">
                <a:solidFill>
                  <a:srgbClr val="171514"/>
                </a:solidFill>
                <a:latin typeface="Microsoft Sans Serif"/>
                <a:cs typeface="Microsoft Sans Serif"/>
              </a:rPr>
              <a:t>sistema </a:t>
            </a:r>
            <a:r>
              <a:rPr lang="es-ES" sz="2400" spc="20" dirty="0">
                <a:solidFill>
                  <a:srgbClr val="171514"/>
                </a:solidFill>
                <a:latin typeface="Microsoft Sans Serif"/>
                <a:cs typeface="Microsoft Sans Serif"/>
              </a:rPr>
              <a:t>de </a:t>
            </a:r>
            <a:r>
              <a:rPr lang="es-ES" sz="2400" spc="25" dirty="0">
                <a:solidFill>
                  <a:srgbClr val="171514"/>
                </a:solidFill>
                <a:latin typeface="Microsoft Sans Serif"/>
                <a:cs typeface="Microsoft Sans Serif"/>
              </a:rPr>
              <a:t>distribución </a:t>
            </a:r>
            <a:r>
              <a:rPr lang="es-ES" sz="2400" spc="15" dirty="0">
                <a:solidFill>
                  <a:srgbClr val="171514"/>
                </a:solidFill>
                <a:latin typeface="Microsoft Sans Serif"/>
                <a:cs typeface="Microsoft Sans Serif"/>
              </a:rPr>
              <a:t>cuyo </a:t>
            </a:r>
            <a:r>
              <a:rPr lang="es-ES" sz="2400" spc="30" dirty="0">
                <a:solidFill>
                  <a:srgbClr val="171514"/>
                </a:solidFill>
                <a:latin typeface="Microsoft Sans Serif"/>
                <a:cs typeface="Microsoft Sans Serif"/>
              </a:rPr>
              <a:t>conductor </a:t>
            </a:r>
            <a:r>
              <a:rPr lang="es-ES" sz="2400" spc="40" dirty="0">
                <a:solidFill>
                  <a:srgbClr val="171514"/>
                </a:solidFill>
                <a:latin typeface="Microsoft Sans Serif"/>
                <a:cs typeface="Microsoft Sans Serif"/>
              </a:rPr>
              <a:t>neutro</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está</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puesto</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 </a:t>
            </a:r>
            <a:r>
              <a:rPr lang="es-ES" sz="2400" spc="30" dirty="0">
                <a:solidFill>
                  <a:srgbClr val="171514"/>
                </a:solidFill>
                <a:latin typeface="Microsoft Sans Serif"/>
                <a:cs typeface="Microsoft Sans Serif"/>
              </a:rPr>
              <a:t>tierra</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fuente</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(transformador).</a:t>
            </a:r>
            <a:r>
              <a:rPr lang="es-ES" sz="2400"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Si</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se</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produce</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un</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defecto</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entre</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un</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conductor </a:t>
            </a:r>
            <a:r>
              <a:rPr lang="es-ES" sz="2400" spc="15" dirty="0">
                <a:solidFill>
                  <a:srgbClr val="171514"/>
                </a:solidFill>
                <a:latin typeface="Microsoft Sans Serif"/>
                <a:cs typeface="Microsoft Sans Serif"/>
              </a:rPr>
              <a:t>vivo</a:t>
            </a:r>
            <a:r>
              <a:rPr lang="es-ES" sz="2400" spc="-5"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y</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una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envolvente</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metálica</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(punto</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1),</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conductor</a:t>
            </a:r>
            <a:r>
              <a:rPr lang="es-ES" sz="2400" spc="-5"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neutro</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asegura</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camino</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retorno</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para</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endParaRPr lang="es-ES" sz="2400" dirty="0">
              <a:latin typeface="Microsoft Sans Serif"/>
              <a:cs typeface="Microsoft Sans Serif"/>
            </a:endParaRP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object 7"/>
          <p:cNvSpPr txBox="1"/>
          <p:nvPr/>
        </p:nvSpPr>
        <p:spPr>
          <a:xfrm>
            <a:off x="7108825" y="403866"/>
            <a:ext cx="7696200" cy="5719514"/>
          </a:xfrm>
          <a:prstGeom prst="rect">
            <a:avLst/>
          </a:prstGeom>
        </p:spPr>
        <p:txBody>
          <a:bodyPr vert="horz" wrap="square" lIns="0" tIns="12700" rIns="0" bIns="0" rtlCol="0">
            <a:spAutoFit/>
          </a:bodyPr>
          <a:lstStyle/>
          <a:p>
            <a:pPr marR="400685" algn="just">
              <a:spcBef>
                <a:spcPts val="100"/>
              </a:spcBef>
            </a:pPr>
            <a:r>
              <a:rPr sz="2400" spc="25" dirty="0">
                <a:solidFill>
                  <a:srgbClr val="171514"/>
                </a:solidFill>
                <a:latin typeface="Microsoft Sans Serif"/>
                <a:cs typeface="Microsoft Sans Serif"/>
              </a:rPr>
              <a:t>Otras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letras: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indican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disposición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a:t>
            </a:r>
            <a:r>
              <a:rPr sz="2400" spc="50" dirty="0">
                <a:solidFill>
                  <a:srgbClr val="171514"/>
                </a:solidFill>
                <a:latin typeface="Microsoft Sans Serif"/>
                <a:cs typeface="Microsoft Sans Serif"/>
              </a:rPr>
              <a:t>neutro</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de</a:t>
            </a:r>
            <a:r>
              <a:rPr lang="es-ES" sz="2400" spc="3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protección</a:t>
            </a:r>
            <a:r>
              <a:rPr sz="2400" spc="30" dirty="0" smtClean="0">
                <a:solidFill>
                  <a:srgbClr val="171514"/>
                </a:solidFill>
                <a:latin typeface="Microsoft Sans Serif"/>
                <a:cs typeface="Microsoft Sans Serif"/>
              </a:rPr>
              <a:t>,</a:t>
            </a:r>
            <a:endParaRPr lang="es-ES" sz="2400" spc="30" dirty="0" smtClean="0">
              <a:solidFill>
                <a:srgbClr val="171514"/>
              </a:solidFill>
              <a:latin typeface="Microsoft Sans Serif"/>
              <a:cs typeface="Microsoft Sans Serif"/>
            </a:endParaRPr>
          </a:p>
          <a:p>
            <a:pPr marR="400685" algn="just">
              <a:spcBef>
                <a:spcPts val="100"/>
              </a:spcBef>
            </a:pPr>
            <a:endParaRPr sz="2400" dirty="0">
              <a:latin typeface="Microsoft Sans Serif"/>
              <a:cs typeface="Microsoft Sans Serif"/>
            </a:endParaRPr>
          </a:p>
          <a:p>
            <a:pPr marR="423545" lvl="1" algn="just">
              <a:spcBef>
                <a:spcPts val="50"/>
              </a:spcBef>
            </a:pPr>
            <a:r>
              <a:rPr sz="2400" b="1" spc="-40" dirty="0">
                <a:solidFill>
                  <a:srgbClr val="171514"/>
                </a:solidFill>
                <a:latin typeface="Microsoft Sans Serif"/>
                <a:cs typeface="Microsoft Sans Serif"/>
              </a:rPr>
              <a:t>C:</a:t>
            </a:r>
            <a:r>
              <a:rPr sz="2400" b="1" spc="-5"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conductores</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neutros</a:t>
            </a:r>
            <a:r>
              <a:rPr sz="2400" b="1" dirty="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dirty="0">
                <a:solidFill>
                  <a:srgbClr val="171514"/>
                </a:solidFill>
                <a:latin typeface="Microsoft Sans Serif"/>
                <a:cs typeface="Microsoft Sans Serif"/>
              </a:rPr>
              <a:t> </a:t>
            </a:r>
            <a:r>
              <a:rPr sz="2400" b="1" spc="25" dirty="0">
                <a:solidFill>
                  <a:srgbClr val="171514"/>
                </a:solidFill>
                <a:latin typeface="Microsoft Sans Serif"/>
                <a:cs typeface="Microsoft Sans Serif"/>
              </a:rPr>
              <a:t>de</a:t>
            </a:r>
            <a:r>
              <a:rPr sz="2400" b="1" dirty="0">
                <a:solidFill>
                  <a:srgbClr val="171514"/>
                </a:solidFill>
                <a:latin typeface="Microsoft Sans Serif"/>
                <a:cs typeface="Microsoft Sans Serif"/>
              </a:rPr>
              <a:t> </a:t>
            </a:r>
            <a:r>
              <a:rPr sz="2400" b="1" spc="30" dirty="0" err="1" smtClean="0">
                <a:solidFill>
                  <a:srgbClr val="171514"/>
                </a:solidFill>
                <a:latin typeface="Microsoft Sans Serif"/>
                <a:cs typeface="Microsoft Sans Serif"/>
              </a:rPr>
              <a:t>protección</a:t>
            </a:r>
            <a:r>
              <a:rPr lang="es-ES" sz="2400" b="1" spc="30" dirty="0" smtClean="0">
                <a:solidFill>
                  <a:srgbClr val="171514"/>
                </a:solidFill>
                <a:latin typeface="Microsoft Sans Serif"/>
                <a:cs typeface="Microsoft Sans Serif"/>
              </a:rPr>
              <a:t> </a:t>
            </a:r>
            <a:r>
              <a:rPr sz="2400" b="1" i="1" spc="30" dirty="0" err="1" smtClean="0">
                <a:solidFill>
                  <a:srgbClr val="171514"/>
                </a:solidFill>
                <a:latin typeface="Arial"/>
                <a:cs typeface="Arial"/>
              </a:rPr>
              <a:t>conjunto</a:t>
            </a:r>
            <a:r>
              <a:rPr lang="es-ES" sz="2400" b="1" i="1" spc="30" dirty="0" smtClean="0">
                <a:solidFill>
                  <a:srgbClr val="171514"/>
                </a:solidFill>
                <a:latin typeface="Arial"/>
                <a:cs typeface="Arial"/>
              </a:rPr>
              <a:t>s </a:t>
            </a:r>
            <a:r>
              <a:rPr sz="2400" b="1" spc="30" dirty="0" err="1" smtClean="0">
                <a:solidFill>
                  <a:srgbClr val="171514"/>
                </a:solidFill>
                <a:latin typeface="Microsoft Sans Serif"/>
                <a:cs typeface="Microsoft Sans Serif"/>
              </a:rPr>
              <a:t>como</a:t>
            </a:r>
            <a:r>
              <a:rPr sz="2400" b="1" dirty="0" smtClean="0">
                <a:solidFill>
                  <a:srgbClr val="171514"/>
                </a:solidFill>
                <a:latin typeface="Microsoft Sans Serif"/>
                <a:cs typeface="Microsoft Sans Serif"/>
              </a:rPr>
              <a:t> </a:t>
            </a:r>
            <a:r>
              <a:rPr sz="2400" b="1" spc="45" dirty="0">
                <a:solidFill>
                  <a:srgbClr val="171514"/>
                </a:solidFill>
                <a:latin typeface="Microsoft Sans Serif"/>
                <a:cs typeface="Microsoft Sans Serif"/>
              </a:rPr>
              <a:t>un</a:t>
            </a:r>
            <a:r>
              <a:rPr sz="2400" b="1"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solo</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conductor</a:t>
            </a:r>
            <a:r>
              <a:rPr sz="2400" b="1" dirty="0">
                <a:solidFill>
                  <a:srgbClr val="171514"/>
                </a:solidFill>
                <a:latin typeface="Microsoft Sans Serif"/>
                <a:cs typeface="Microsoft Sans Serif"/>
              </a:rPr>
              <a:t> </a:t>
            </a:r>
            <a:r>
              <a:rPr sz="2400" b="1" spc="30" dirty="0">
                <a:solidFill>
                  <a:srgbClr val="171514"/>
                </a:solidFill>
                <a:latin typeface="Microsoft Sans Serif"/>
                <a:cs typeface="Microsoft Sans Serif"/>
              </a:rPr>
              <a:t>común</a:t>
            </a:r>
            <a:r>
              <a:rPr sz="2400" b="1" spc="30" dirty="0">
                <a:solidFill>
                  <a:srgbClr val="171514"/>
                </a:solidFill>
                <a:latin typeface="Microsoft Sans Serif"/>
                <a:cs typeface="Microsoft Sans Serif"/>
              </a:rPr>
              <a:t>.</a:t>
            </a:r>
            <a:r>
              <a:rPr sz="2400" b="1" dirty="0">
                <a:solidFill>
                  <a:srgbClr val="171514"/>
                </a:solidFill>
                <a:latin typeface="Microsoft Sans Serif"/>
                <a:cs typeface="Microsoft Sans Serif"/>
              </a:rPr>
              <a:t> </a:t>
            </a:r>
            <a:endParaRPr lang="es-ES" sz="2400" b="1" dirty="0" smtClean="0">
              <a:solidFill>
                <a:srgbClr val="171514"/>
              </a:solidFill>
              <a:latin typeface="Microsoft Sans Serif"/>
              <a:cs typeface="Microsoft Sans Serif"/>
            </a:endParaRPr>
          </a:p>
          <a:p>
            <a:pPr marR="423545" lvl="1" algn="just">
              <a:spcBef>
                <a:spcPts val="50"/>
              </a:spcBef>
            </a:pPr>
            <a:endParaRPr lang="es-ES" sz="2400" b="1" dirty="0" smtClean="0">
              <a:solidFill>
                <a:srgbClr val="171514"/>
              </a:solidFill>
              <a:latin typeface="Microsoft Sans Serif"/>
              <a:cs typeface="Microsoft Sans Serif"/>
            </a:endParaRPr>
          </a:p>
          <a:p>
            <a:pPr marR="423545" lvl="1" algn="just">
              <a:spcBef>
                <a:spcPts val="50"/>
              </a:spcBef>
            </a:pPr>
            <a:r>
              <a:rPr sz="2400" b="1" spc="-50" dirty="0" smtClean="0">
                <a:solidFill>
                  <a:srgbClr val="171514"/>
                </a:solidFill>
                <a:latin typeface="Microsoft Sans Serif"/>
                <a:cs typeface="Microsoft Sans Serif"/>
              </a:rPr>
              <a:t>S:</a:t>
            </a:r>
            <a:r>
              <a:rPr lang="es-ES" sz="2400" b="1" spc="-50" dirty="0" smtClean="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funciones</a:t>
            </a:r>
            <a:r>
              <a:rPr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 neutro</a:t>
            </a:r>
            <a:r>
              <a:rPr sz="2400" b="1" dirty="0" smtClean="0">
                <a:solidFill>
                  <a:srgbClr val="171514"/>
                </a:solidFill>
                <a:latin typeface="Microsoft Sans Serif"/>
                <a:cs typeface="Microsoft Sans Serif"/>
              </a:rPr>
              <a:t> </a:t>
            </a:r>
            <a:r>
              <a:rPr sz="2400" b="1" spc="5" dirty="0">
                <a:solidFill>
                  <a:srgbClr val="171514"/>
                </a:solidFill>
                <a:latin typeface="Microsoft Sans Serif"/>
                <a:cs typeface="Microsoft Sans Serif"/>
              </a:rPr>
              <a:t>y</a:t>
            </a:r>
            <a:r>
              <a:rPr sz="2400" b="1" dirty="0">
                <a:solidFill>
                  <a:srgbClr val="171514"/>
                </a:solidFill>
                <a:latin typeface="Microsoft Sans Serif"/>
                <a:cs typeface="Microsoft Sans Serif"/>
              </a:rPr>
              <a:t> </a:t>
            </a:r>
            <a:r>
              <a:rPr sz="2400" b="1" spc="30" dirty="0" err="1" smtClean="0">
                <a:solidFill>
                  <a:srgbClr val="171514"/>
                </a:solidFill>
                <a:latin typeface="Microsoft Sans Serif"/>
                <a:cs typeface="Microsoft Sans Serif"/>
              </a:rPr>
              <a:t>protec</a:t>
            </a:r>
            <a:r>
              <a:rPr lang="es-ES" sz="2400" b="1" spc="30" dirty="0" err="1" smtClean="0">
                <a:solidFill>
                  <a:srgbClr val="171514"/>
                </a:solidFill>
                <a:latin typeface="Microsoft Sans Serif"/>
                <a:cs typeface="Microsoft Sans Serif"/>
              </a:rPr>
              <a:t>cion</a:t>
            </a:r>
            <a:r>
              <a:rPr sz="2400" b="1" dirty="0" smtClean="0">
                <a:solidFill>
                  <a:srgbClr val="171514"/>
                </a:solidFill>
                <a:latin typeface="Microsoft Sans Serif"/>
                <a:cs typeface="Microsoft Sans Serif"/>
              </a:rPr>
              <a:t> </a:t>
            </a:r>
            <a:r>
              <a:rPr sz="2400" b="1" spc="25" dirty="0" err="1">
                <a:solidFill>
                  <a:srgbClr val="171514"/>
                </a:solidFill>
                <a:latin typeface="Microsoft Sans Serif"/>
                <a:cs typeface="Microsoft Sans Serif"/>
              </a:rPr>
              <a:t>proporcionadas</a:t>
            </a:r>
            <a:r>
              <a:rPr sz="2400" b="1" dirty="0">
                <a:solidFill>
                  <a:srgbClr val="171514"/>
                </a:solidFill>
                <a:latin typeface="Microsoft Sans Serif"/>
                <a:cs typeface="Microsoft Sans Serif"/>
              </a:rPr>
              <a:t> </a:t>
            </a:r>
            <a:r>
              <a:rPr sz="2400" b="1" spc="25" dirty="0" err="1" smtClean="0">
                <a:solidFill>
                  <a:srgbClr val="171514"/>
                </a:solidFill>
                <a:latin typeface="Microsoft Sans Serif"/>
                <a:cs typeface="Microsoft Sans Serif"/>
              </a:rPr>
              <a:t>por</a:t>
            </a:r>
            <a:r>
              <a:rPr lang="es-ES" sz="2400" b="1" spc="2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conductores s</a:t>
            </a:r>
            <a:r>
              <a:rPr sz="2400" b="1" i="1" spc="25" dirty="0" err="1" smtClean="0">
                <a:solidFill>
                  <a:srgbClr val="171514"/>
                </a:solidFill>
                <a:latin typeface="Arial"/>
                <a:cs typeface="Arial"/>
              </a:rPr>
              <a:t>eparado</a:t>
            </a:r>
            <a:r>
              <a:rPr lang="es-ES" sz="2400" b="1" i="1" spc="25" dirty="0" smtClean="0">
                <a:solidFill>
                  <a:srgbClr val="171514"/>
                </a:solidFill>
                <a:latin typeface="Arial"/>
                <a:cs typeface="Arial"/>
              </a:rPr>
              <a:t>s</a:t>
            </a:r>
            <a:endParaRPr sz="2400" b="1" dirty="0">
              <a:latin typeface="Microsoft Sans Serif"/>
              <a:cs typeface="Microsoft Sans Serif"/>
            </a:endParaRPr>
          </a:p>
          <a:p>
            <a:pPr algn="just">
              <a:spcBef>
                <a:spcPts val="30"/>
              </a:spcBef>
            </a:pPr>
            <a:endParaRPr sz="2400" dirty="0">
              <a:latin typeface="Microsoft Sans Serif"/>
              <a:cs typeface="Microsoft Sans Serif"/>
            </a:endParaRPr>
          </a:p>
          <a:p>
            <a:pPr algn="just"/>
            <a:r>
              <a:rPr sz="2400" b="1" spc="-5" dirty="0">
                <a:solidFill>
                  <a:srgbClr val="171514"/>
                </a:solidFill>
                <a:latin typeface="Arial"/>
                <a:cs typeface="Arial"/>
              </a:rPr>
              <a:t>Tipos</a:t>
            </a:r>
            <a:r>
              <a:rPr sz="2400" b="1" spc="-15" dirty="0">
                <a:solidFill>
                  <a:srgbClr val="171514"/>
                </a:solidFill>
                <a:latin typeface="Arial"/>
                <a:cs typeface="Arial"/>
              </a:rPr>
              <a:t> </a:t>
            </a:r>
            <a:r>
              <a:rPr sz="2400" b="1" spc="15" dirty="0">
                <a:solidFill>
                  <a:srgbClr val="171514"/>
                </a:solidFill>
                <a:latin typeface="Arial"/>
                <a:cs typeface="Arial"/>
              </a:rPr>
              <a:t>de</a:t>
            </a:r>
            <a:r>
              <a:rPr sz="2400" b="1" spc="-15" dirty="0">
                <a:solidFill>
                  <a:srgbClr val="171514"/>
                </a:solidFill>
                <a:latin typeface="Arial"/>
                <a:cs typeface="Arial"/>
              </a:rPr>
              <a:t> </a:t>
            </a:r>
            <a:r>
              <a:rPr sz="2400" b="1" spc="5" dirty="0">
                <a:solidFill>
                  <a:srgbClr val="171514"/>
                </a:solidFill>
                <a:latin typeface="Arial"/>
                <a:cs typeface="Arial"/>
              </a:rPr>
              <a:t>sistemas</a:t>
            </a:r>
            <a:r>
              <a:rPr sz="2400" b="1" spc="-10" dirty="0">
                <a:solidFill>
                  <a:srgbClr val="171514"/>
                </a:solidFill>
                <a:latin typeface="Arial"/>
                <a:cs typeface="Arial"/>
              </a:rPr>
              <a:t> </a:t>
            </a:r>
            <a:r>
              <a:rPr sz="2400" b="1" spc="15" dirty="0">
                <a:solidFill>
                  <a:srgbClr val="171514"/>
                </a:solidFill>
                <a:latin typeface="Arial"/>
                <a:cs typeface="Arial"/>
              </a:rPr>
              <a:t>de</a:t>
            </a:r>
            <a:r>
              <a:rPr sz="2400" b="1" spc="-15" dirty="0">
                <a:solidFill>
                  <a:srgbClr val="171514"/>
                </a:solidFill>
                <a:latin typeface="Arial"/>
                <a:cs typeface="Arial"/>
              </a:rPr>
              <a:t> </a:t>
            </a:r>
            <a:r>
              <a:rPr sz="2400" b="1" spc="15" dirty="0">
                <a:solidFill>
                  <a:srgbClr val="171514"/>
                </a:solidFill>
                <a:latin typeface="Arial"/>
                <a:cs typeface="Arial"/>
              </a:rPr>
              <a:t>puesta</a:t>
            </a:r>
            <a:r>
              <a:rPr sz="2400" b="1" spc="-15" dirty="0">
                <a:solidFill>
                  <a:srgbClr val="171514"/>
                </a:solidFill>
                <a:latin typeface="Arial"/>
                <a:cs typeface="Arial"/>
              </a:rPr>
              <a:t> </a:t>
            </a:r>
            <a:r>
              <a:rPr sz="2400" b="1" spc="25" dirty="0">
                <a:solidFill>
                  <a:srgbClr val="171514"/>
                </a:solidFill>
                <a:latin typeface="Arial"/>
                <a:cs typeface="Arial"/>
              </a:rPr>
              <a:t>a</a:t>
            </a:r>
            <a:r>
              <a:rPr sz="2400" b="1" spc="-15" dirty="0">
                <a:solidFill>
                  <a:srgbClr val="171514"/>
                </a:solidFill>
                <a:latin typeface="Arial"/>
                <a:cs typeface="Arial"/>
              </a:rPr>
              <a:t> </a:t>
            </a:r>
            <a:r>
              <a:rPr sz="2400" b="1" spc="25" dirty="0" err="1">
                <a:solidFill>
                  <a:srgbClr val="171514"/>
                </a:solidFill>
                <a:latin typeface="Arial"/>
                <a:cs typeface="Arial"/>
              </a:rPr>
              <a:t>tierra</a:t>
            </a:r>
            <a:r>
              <a:rPr sz="2400" b="1" spc="25" dirty="0" smtClean="0">
                <a:solidFill>
                  <a:srgbClr val="171514"/>
                </a:solidFill>
                <a:latin typeface="Arial"/>
                <a:cs typeface="Arial"/>
              </a:rPr>
              <a:t>.</a:t>
            </a:r>
            <a:endParaRPr lang="es-ES" sz="2400" b="1" spc="25" dirty="0" smtClean="0">
              <a:solidFill>
                <a:srgbClr val="171514"/>
              </a:solidFill>
              <a:latin typeface="Arial"/>
              <a:cs typeface="Arial"/>
            </a:endParaRPr>
          </a:p>
          <a:p>
            <a:pPr algn="just">
              <a:spcBef>
                <a:spcPts val="280"/>
              </a:spcBef>
            </a:pPr>
            <a:r>
              <a:rPr sz="2400" spc="15" dirty="0" err="1" smtClean="0">
                <a:solidFill>
                  <a:srgbClr val="171514"/>
                </a:solidFill>
                <a:latin typeface="Microsoft Sans Serif"/>
                <a:cs typeface="Microsoft Sans Serif"/>
              </a:rPr>
              <a:t>Por</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entiende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aquí</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fuente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única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25" dirty="0">
                <a:solidFill>
                  <a:srgbClr val="171514"/>
                </a:solidFill>
                <a:latin typeface="Microsoft Sans Serif"/>
                <a:cs typeface="Microsoft Sans Serif"/>
              </a:rPr>
              <a:t>todas</a:t>
            </a:r>
            <a:r>
              <a:rPr sz="2400" dirty="0">
                <a:solidFill>
                  <a:srgbClr val="171514"/>
                </a:solidFill>
                <a:latin typeface="Microsoft Sans Serif"/>
                <a:cs typeface="Microsoft Sans Serif"/>
              </a:rPr>
              <a:t> las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instalaciones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alimenta</a:t>
            </a:r>
            <a:r>
              <a:rPr sz="2400" spc="25" dirty="0" smtClean="0">
                <a:solidFill>
                  <a:srgbClr val="171514"/>
                </a:solidFill>
                <a:latin typeface="Microsoft Sans Serif"/>
                <a:cs typeface="Microsoft Sans Serif"/>
              </a:rPr>
              <a:t>.</a:t>
            </a:r>
            <a:endParaRPr lang="es-ES" sz="2400" spc="25" dirty="0" smtClean="0">
              <a:solidFill>
                <a:srgbClr val="171514"/>
              </a:solidFill>
              <a:latin typeface="Microsoft Sans Serif"/>
              <a:cs typeface="Microsoft Sans Serif"/>
            </a:endParaRPr>
          </a:p>
          <a:p>
            <a:pPr algn="just">
              <a:spcBef>
                <a:spcPts val="280"/>
              </a:spcBef>
            </a:pPr>
            <a:endParaRPr lang="es-ES" sz="2400" spc="25" dirty="0">
              <a:solidFill>
                <a:srgbClr val="171514"/>
              </a:solidFill>
              <a:latin typeface="Microsoft Sans Serif"/>
              <a:cs typeface="Microsoft Sans Serif"/>
            </a:endParaRPr>
          </a:p>
          <a:p>
            <a:pPr algn="just">
              <a:spcBef>
                <a:spcPts val="280"/>
              </a:spcBef>
            </a:pPr>
            <a:endParaRPr sz="2400" dirty="0">
              <a:latin typeface="Microsoft Sans Serif"/>
              <a:cs typeface="Microsoft Sans Serif"/>
            </a:endParaRPr>
          </a:p>
          <a:p>
            <a:pPr algn="just"/>
            <a:endParaRPr sz="2400" dirty="0">
              <a:latin typeface="Microsoft Sans Serif"/>
              <a:cs typeface="Microsoft Sans Serif"/>
            </a:endParaRPr>
          </a:p>
        </p:txBody>
      </p:sp>
      <p:pic>
        <p:nvPicPr>
          <p:cNvPr id="8" name="Imagen 7"/>
          <p:cNvPicPr>
            <a:picLocks noChangeAspect="1"/>
          </p:cNvPicPr>
          <p:nvPr/>
        </p:nvPicPr>
        <p:blipFill>
          <a:blip r:embed="rId2"/>
          <a:stretch>
            <a:fillRect/>
          </a:stretch>
        </p:blipFill>
        <p:spPr>
          <a:xfrm>
            <a:off x="327025" y="250825"/>
            <a:ext cx="6705600" cy="4648200"/>
          </a:xfrm>
          <a:prstGeom prst="rect">
            <a:avLst/>
          </a:prstGeom>
        </p:spPr>
      </p:pic>
    </p:spTree>
    <p:extLst>
      <p:ext uri="{BB962C8B-B14F-4D97-AF65-F5344CB8AC3E}">
        <p14:creationId xmlns:p14="http://schemas.microsoft.com/office/powerpoint/2010/main" val="2549760061"/>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ángulo 8"/>
          <p:cNvSpPr/>
          <p:nvPr/>
        </p:nvSpPr>
        <p:spPr>
          <a:xfrm>
            <a:off x="174625" y="327025"/>
            <a:ext cx="8305800" cy="7943200"/>
          </a:xfrm>
          <a:prstGeom prst="rect">
            <a:avLst/>
          </a:prstGeom>
        </p:spPr>
        <p:txBody>
          <a:bodyPr wrap="square">
            <a:spAutoFit/>
          </a:bodyPr>
          <a:lstStyle/>
          <a:p>
            <a:pPr marR="18415" algn="just"/>
            <a:r>
              <a:rPr lang="es-ES" sz="2200" b="1" spc="5" dirty="0" smtClean="0">
                <a:solidFill>
                  <a:srgbClr val="FF0000"/>
                </a:solidFill>
                <a:latin typeface="Microsoft Sans Serif"/>
                <a:cs typeface="Microsoft Sans Serif"/>
              </a:rPr>
              <a:t>Sistema</a:t>
            </a:r>
            <a:r>
              <a:rPr lang="es-ES" sz="2200" b="1" spc="5" dirty="0" smtClean="0">
                <a:solidFill>
                  <a:srgbClr val="171514"/>
                </a:solidFill>
                <a:latin typeface="Microsoft Sans Serif"/>
                <a:cs typeface="Microsoft Sans Serif"/>
              </a:rPr>
              <a:t> </a:t>
            </a:r>
          </a:p>
          <a:p>
            <a:pPr marR="18415" algn="just"/>
            <a:r>
              <a:rPr lang="es-ES" sz="2200" b="1" spc="-10" dirty="0" smtClean="0">
                <a:solidFill>
                  <a:srgbClr val="171514"/>
                </a:solidFill>
                <a:latin typeface="Microsoft Sans Serif"/>
                <a:cs typeface="Microsoft Sans Serif"/>
              </a:rPr>
              <a:t>TN</a:t>
            </a:r>
            <a:r>
              <a:rPr lang="es-ES" sz="2200" spc="-10" dirty="0" smtClean="0">
                <a:solidFill>
                  <a:srgbClr val="171514"/>
                </a:solidFill>
                <a:latin typeface="Microsoft Sans Serif"/>
                <a:cs typeface="Microsoft Sans Serif"/>
              </a:rPr>
              <a:t>: </a:t>
            </a:r>
            <a:r>
              <a:rPr lang="es-ES" sz="2200" spc="-20" dirty="0" smtClean="0">
                <a:solidFill>
                  <a:srgbClr val="171514"/>
                </a:solidFill>
                <a:latin typeface="Microsoft Sans Serif"/>
                <a:cs typeface="Microsoft Sans Serif"/>
              </a:rPr>
              <a:t>En </a:t>
            </a:r>
            <a:r>
              <a:rPr lang="es-ES" sz="2200" spc="10" dirty="0" smtClean="0">
                <a:solidFill>
                  <a:srgbClr val="171514"/>
                </a:solidFill>
                <a:latin typeface="Microsoft Sans Serif"/>
                <a:cs typeface="Microsoft Sans Serif"/>
              </a:rPr>
              <a:t>este </a:t>
            </a:r>
            <a:r>
              <a:rPr lang="es-ES" sz="2200" spc="15" dirty="0" smtClean="0">
                <a:solidFill>
                  <a:srgbClr val="171514"/>
                </a:solidFill>
                <a:latin typeface="Microsoft Sans Serif"/>
                <a:cs typeface="Microsoft Sans Serif"/>
              </a:rPr>
              <a:t>sistema </a:t>
            </a:r>
            <a:r>
              <a:rPr lang="es-ES" sz="2200" spc="10" dirty="0" smtClean="0">
                <a:solidFill>
                  <a:srgbClr val="171514"/>
                </a:solidFill>
                <a:latin typeface="Microsoft Sans Serif"/>
                <a:cs typeface="Microsoft Sans Serif"/>
              </a:rPr>
              <a:t>la </a:t>
            </a:r>
            <a:r>
              <a:rPr lang="es-ES" sz="2200" spc="35" dirty="0" smtClean="0">
                <a:solidFill>
                  <a:srgbClr val="171514"/>
                </a:solidFill>
                <a:latin typeface="Microsoft Sans Serif"/>
                <a:cs typeface="Microsoft Sans Serif"/>
              </a:rPr>
              <a:t>fuente </a:t>
            </a:r>
            <a:r>
              <a:rPr lang="es-ES" sz="2200" spc="25" dirty="0" smtClean="0">
                <a:solidFill>
                  <a:srgbClr val="171514"/>
                </a:solidFill>
                <a:latin typeface="Microsoft Sans Serif"/>
                <a:cs typeface="Microsoft Sans Serif"/>
              </a:rPr>
              <a:t>tiene </a:t>
            </a:r>
            <a:r>
              <a:rPr lang="es-ES" sz="2200" spc="40" dirty="0" smtClean="0">
                <a:solidFill>
                  <a:srgbClr val="171514"/>
                </a:solidFill>
                <a:latin typeface="Microsoft Sans Serif"/>
                <a:cs typeface="Microsoft Sans Serif"/>
              </a:rPr>
              <a:t>uno </a:t>
            </a:r>
            <a:r>
              <a:rPr lang="es-ES" sz="2200" spc="5" dirty="0" smtClean="0">
                <a:solidFill>
                  <a:srgbClr val="171514"/>
                </a:solidFill>
                <a:latin typeface="Microsoft Sans Serif"/>
                <a:cs typeface="Microsoft Sans Serif"/>
              </a:rPr>
              <a:t>(o más) </a:t>
            </a:r>
            <a:r>
              <a:rPr lang="es-ES" sz="2200" spc="35" dirty="0" smtClean="0">
                <a:solidFill>
                  <a:srgbClr val="171514"/>
                </a:solidFill>
                <a:latin typeface="Microsoft Sans Serif"/>
                <a:cs typeface="Microsoft Sans Serif"/>
              </a:rPr>
              <a:t>puntos </a:t>
            </a:r>
            <a:r>
              <a:rPr lang="es-ES" sz="2200" spc="25" dirty="0" smtClean="0">
                <a:solidFill>
                  <a:srgbClr val="171514"/>
                </a:solidFill>
                <a:latin typeface="Microsoft Sans Serif"/>
                <a:cs typeface="Microsoft Sans Serif"/>
              </a:rPr>
              <a:t>de </a:t>
            </a:r>
            <a:r>
              <a:rPr lang="es-ES" sz="2200" spc="35" dirty="0" smtClean="0">
                <a:solidFill>
                  <a:srgbClr val="171514"/>
                </a:solidFill>
                <a:latin typeface="Microsoft Sans Serif"/>
                <a:cs typeface="Microsoft Sans Serif"/>
              </a:rPr>
              <a:t>tierra </a:t>
            </a:r>
            <a:r>
              <a:rPr lang="es-ES" sz="2200" spc="30" dirty="0" smtClean="0">
                <a:solidFill>
                  <a:srgbClr val="171514"/>
                </a:solidFill>
                <a:latin typeface="Microsoft Sans Serif"/>
                <a:cs typeface="Microsoft Sans Serif"/>
              </a:rPr>
              <a:t>directamente </a:t>
            </a:r>
            <a:r>
              <a:rPr lang="es-ES" sz="2200" spc="15" dirty="0" smtClean="0">
                <a:solidFill>
                  <a:srgbClr val="171514"/>
                </a:solidFill>
                <a:latin typeface="Microsoft Sans Serif"/>
                <a:cs typeface="Microsoft Sans Serif"/>
              </a:rPr>
              <a:t>conectados</a:t>
            </a:r>
            <a:r>
              <a:rPr lang="es-ES" sz="2200" spc="-5" dirty="0" smtClean="0">
                <a:solidFill>
                  <a:srgbClr val="171514"/>
                </a:solidFill>
                <a:latin typeface="Microsoft Sans Serif"/>
                <a:cs typeface="Microsoft Sans Serif"/>
              </a:rPr>
              <a:t> </a:t>
            </a:r>
            <a:r>
              <a:rPr lang="es-ES" sz="2200" dirty="0" smtClean="0">
                <a:solidFill>
                  <a:srgbClr val="171514"/>
                </a:solidFill>
                <a:latin typeface="Microsoft Sans Serif"/>
                <a:cs typeface="Microsoft Sans Serif"/>
              </a:rPr>
              <a:t>a </a:t>
            </a:r>
            <a:r>
              <a:rPr lang="es-ES" sz="2200" spc="35" dirty="0" smtClean="0">
                <a:solidFill>
                  <a:srgbClr val="171514"/>
                </a:solidFill>
                <a:latin typeface="Microsoft Sans Serif"/>
                <a:cs typeface="Microsoft Sans Serif"/>
              </a:rPr>
              <a:t>tierra</a:t>
            </a:r>
            <a:r>
              <a:rPr lang="es-ES" sz="2200" dirty="0" smtClean="0">
                <a:solidFill>
                  <a:srgbClr val="171514"/>
                </a:solidFill>
                <a:latin typeface="Microsoft Sans Serif"/>
                <a:cs typeface="Microsoft Sans Serif"/>
              </a:rPr>
              <a:t> </a:t>
            </a:r>
            <a:r>
              <a:rPr lang="es-ES" sz="2200" spc="5" dirty="0" smtClean="0">
                <a:solidFill>
                  <a:srgbClr val="171514"/>
                </a:solidFill>
                <a:latin typeface="Microsoft Sans Serif"/>
                <a:cs typeface="Microsoft Sans Serif"/>
              </a:rPr>
              <a:t>y</a:t>
            </a:r>
            <a:r>
              <a:rPr lang="es-ES" sz="2200" dirty="0" smtClean="0">
                <a:solidFill>
                  <a:srgbClr val="171514"/>
                </a:solidFill>
                <a:latin typeface="Microsoft Sans Serif"/>
                <a:cs typeface="Microsoft Sans Serif"/>
              </a:rPr>
              <a:t> las</a:t>
            </a:r>
            <a:r>
              <a:rPr lang="es-ES" sz="2200" spc="-5" dirty="0" smtClean="0">
                <a:solidFill>
                  <a:srgbClr val="171514"/>
                </a:solidFill>
                <a:latin typeface="Microsoft Sans Serif"/>
                <a:cs typeface="Microsoft Sans Serif"/>
              </a:rPr>
              <a:t> </a:t>
            </a:r>
            <a:r>
              <a:rPr lang="es-ES" sz="2200" spc="25" dirty="0" smtClean="0">
                <a:solidFill>
                  <a:srgbClr val="171514"/>
                </a:solidFill>
                <a:latin typeface="Microsoft Sans Serif"/>
                <a:cs typeface="Microsoft Sans Serif"/>
              </a:rPr>
              <a:t>partes</a:t>
            </a:r>
            <a:r>
              <a:rPr lang="es-ES" sz="2200" dirty="0" smtClean="0">
                <a:solidFill>
                  <a:srgbClr val="171514"/>
                </a:solidFill>
                <a:latin typeface="Microsoft Sans Serif"/>
                <a:cs typeface="Microsoft Sans Serif"/>
              </a:rPr>
              <a:t> </a:t>
            </a:r>
            <a:r>
              <a:rPr lang="es-ES" sz="2200" spc="25" dirty="0" smtClean="0">
                <a:solidFill>
                  <a:srgbClr val="171514"/>
                </a:solidFill>
                <a:latin typeface="Microsoft Sans Serif"/>
                <a:cs typeface="Microsoft Sans Serif"/>
              </a:rPr>
              <a:t>conductoras</a:t>
            </a:r>
            <a:r>
              <a:rPr lang="es-ES" sz="2200" dirty="0" smtClean="0">
                <a:solidFill>
                  <a:srgbClr val="171514"/>
                </a:solidFill>
                <a:latin typeface="Microsoft Sans Serif"/>
                <a:cs typeface="Microsoft Sans Serif"/>
              </a:rPr>
              <a:t> </a:t>
            </a:r>
            <a:r>
              <a:rPr lang="es-ES" sz="2200" spc="15" dirty="0" smtClean="0">
                <a:solidFill>
                  <a:srgbClr val="171514"/>
                </a:solidFill>
                <a:latin typeface="Microsoft Sans Serif"/>
                <a:cs typeface="Microsoft Sans Serif"/>
              </a:rPr>
              <a:t>expuestas</a:t>
            </a:r>
            <a:r>
              <a:rPr lang="es-ES" sz="2200" dirty="0" smtClean="0">
                <a:solidFill>
                  <a:srgbClr val="171514"/>
                </a:solidFill>
                <a:latin typeface="Microsoft Sans Serif"/>
                <a:cs typeface="Microsoft Sans Serif"/>
              </a:rPr>
              <a:t> </a:t>
            </a:r>
            <a:r>
              <a:rPr lang="es-ES" sz="2200" spc="20" dirty="0" smtClean="0">
                <a:solidFill>
                  <a:srgbClr val="171514"/>
                </a:solidFill>
                <a:latin typeface="Microsoft Sans Serif"/>
                <a:cs typeface="Microsoft Sans Serif"/>
              </a:rPr>
              <a:t>están</a:t>
            </a:r>
            <a:r>
              <a:rPr lang="es-ES" sz="2200" spc="-5" dirty="0" smtClean="0">
                <a:solidFill>
                  <a:srgbClr val="171514"/>
                </a:solidFill>
                <a:latin typeface="Microsoft Sans Serif"/>
                <a:cs typeface="Microsoft Sans Serif"/>
              </a:rPr>
              <a:t> </a:t>
            </a:r>
            <a:r>
              <a:rPr lang="es-ES" sz="2200" spc="15" dirty="0" smtClean="0">
                <a:solidFill>
                  <a:srgbClr val="171514"/>
                </a:solidFill>
                <a:latin typeface="Microsoft Sans Serif"/>
                <a:cs typeface="Microsoft Sans Serif"/>
              </a:rPr>
              <a:t>conectadas</a:t>
            </a:r>
            <a:r>
              <a:rPr lang="es-ES" sz="2200" dirty="0" smtClean="0">
                <a:solidFill>
                  <a:srgbClr val="171514"/>
                </a:solidFill>
                <a:latin typeface="Microsoft Sans Serif"/>
                <a:cs typeface="Microsoft Sans Serif"/>
              </a:rPr>
              <a:t> a </a:t>
            </a:r>
            <a:r>
              <a:rPr lang="es-ES" sz="2200" spc="-5" dirty="0" smtClean="0">
                <a:solidFill>
                  <a:srgbClr val="171514"/>
                </a:solidFill>
                <a:latin typeface="Microsoft Sans Serif"/>
                <a:cs typeface="Microsoft Sans Serif"/>
              </a:rPr>
              <a:t>ese</a:t>
            </a:r>
            <a:r>
              <a:rPr lang="es-ES" sz="2200" dirty="0" smtClean="0">
                <a:solidFill>
                  <a:srgbClr val="171514"/>
                </a:solidFill>
                <a:latin typeface="Microsoft Sans Serif"/>
                <a:cs typeface="Microsoft Sans Serif"/>
              </a:rPr>
              <a:t> </a:t>
            </a:r>
            <a:r>
              <a:rPr lang="es-ES" sz="2200" spc="45" dirty="0" smtClean="0">
                <a:solidFill>
                  <a:srgbClr val="171514"/>
                </a:solidFill>
                <a:latin typeface="Microsoft Sans Serif"/>
                <a:cs typeface="Microsoft Sans Serif"/>
              </a:rPr>
              <a:t>punto</a:t>
            </a:r>
            <a:r>
              <a:rPr lang="es-ES" sz="2200" spc="-5" dirty="0" smtClean="0">
                <a:solidFill>
                  <a:srgbClr val="171514"/>
                </a:solidFill>
                <a:latin typeface="Microsoft Sans Serif"/>
                <a:cs typeface="Microsoft Sans Serif"/>
              </a:rPr>
              <a:t> </a:t>
            </a:r>
            <a:r>
              <a:rPr lang="es-ES" sz="2200" spc="45" dirty="0" smtClean="0">
                <a:solidFill>
                  <a:srgbClr val="171514"/>
                </a:solidFill>
                <a:latin typeface="Microsoft Sans Serif"/>
                <a:cs typeface="Microsoft Sans Serif"/>
              </a:rPr>
              <a:t>por</a:t>
            </a:r>
            <a:r>
              <a:rPr lang="es-ES" sz="2200" dirty="0" smtClean="0">
                <a:solidFill>
                  <a:srgbClr val="171514"/>
                </a:solidFill>
                <a:latin typeface="Microsoft Sans Serif"/>
                <a:cs typeface="Microsoft Sans Serif"/>
              </a:rPr>
              <a:t> </a:t>
            </a:r>
            <a:r>
              <a:rPr lang="es-ES" sz="2200" spc="45" dirty="0" smtClean="0">
                <a:solidFill>
                  <a:srgbClr val="171514"/>
                </a:solidFill>
                <a:latin typeface="Microsoft Sans Serif"/>
                <a:cs typeface="Microsoft Sans Serif"/>
              </a:rPr>
              <a:t>un </a:t>
            </a:r>
            <a:r>
              <a:rPr lang="es-ES" sz="2200" spc="30" dirty="0" smtClean="0">
                <a:solidFill>
                  <a:srgbClr val="171514"/>
                </a:solidFill>
                <a:latin typeface="Microsoft Sans Serif"/>
                <a:cs typeface="Microsoft Sans Serif"/>
              </a:rPr>
              <a:t>conductor</a:t>
            </a:r>
            <a:r>
              <a:rPr lang="es-ES" sz="2200" spc="-5" dirty="0" smtClean="0">
                <a:solidFill>
                  <a:srgbClr val="171514"/>
                </a:solidFill>
                <a:latin typeface="Microsoft Sans Serif"/>
                <a:cs typeface="Microsoft Sans Serif"/>
              </a:rPr>
              <a:t> </a:t>
            </a:r>
            <a:r>
              <a:rPr lang="es-ES" sz="2200" spc="25" dirty="0" smtClean="0">
                <a:solidFill>
                  <a:srgbClr val="171514"/>
                </a:solidFill>
                <a:latin typeface="Microsoft Sans Serif"/>
                <a:cs typeface="Microsoft Sans Serif"/>
              </a:rPr>
              <a:t>de</a:t>
            </a:r>
            <a:r>
              <a:rPr lang="es-ES" sz="2200" spc="-5" dirty="0" smtClean="0">
                <a:solidFill>
                  <a:srgbClr val="171514"/>
                </a:solidFill>
                <a:latin typeface="Microsoft Sans Serif"/>
                <a:cs typeface="Microsoft Sans Serif"/>
              </a:rPr>
              <a:t> </a:t>
            </a:r>
            <a:r>
              <a:rPr lang="es-ES" sz="2200" spc="25" dirty="0" smtClean="0">
                <a:solidFill>
                  <a:srgbClr val="171514"/>
                </a:solidFill>
                <a:latin typeface="Microsoft Sans Serif"/>
                <a:cs typeface="Microsoft Sans Serif"/>
              </a:rPr>
              <a:t>protección.</a:t>
            </a:r>
            <a:r>
              <a:rPr lang="es-ES" sz="2200" spc="-5" dirty="0" smtClean="0">
                <a:solidFill>
                  <a:srgbClr val="171514"/>
                </a:solidFill>
                <a:latin typeface="Microsoft Sans Serif"/>
                <a:cs typeface="Microsoft Sans Serif"/>
              </a:rPr>
              <a:t> </a:t>
            </a:r>
            <a:r>
              <a:rPr lang="es-ES" sz="2200" spc="5" dirty="0" smtClean="0">
                <a:solidFill>
                  <a:srgbClr val="171514"/>
                </a:solidFill>
                <a:latin typeface="Microsoft Sans Serif"/>
                <a:cs typeface="Microsoft Sans Serif"/>
              </a:rPr>
              <a:t>Existen</a:t>
            </a:r>
            <a:r>
              <a:rPr lang="es-ES" sz="2200" spc="-5" dirty="0" smtClean="0">
                <a:solidFill>
                  <a:srgbClr val="171514"/>
                </a:solidFill>
                <a:latin typeface="Microsoft Sans Serif"/>
                <a:cs typeface="Microsoft Sans Serif"/>
              </a:rPr>
              <a:t> </a:t>
            </a:r>
            <a:r>
              <a:rPr lang="es-ES" sz="2200" spc="25" dirty="0" smtClean="0">
                <a:solidFill>
                  <a:srgbClr val="171514"/>
                </a:solidFill>
                <a:latin typeface="Microsoft Sans Serif"/>
                <a:cs typeface="Microsoft Sans Serif"/>
              </a:rPr>
              <a:t>tres</a:t>
            </a:r>
            <a:r>
              <a:rPr lang="es-ES" sz="2200" spc="-5" dirty="0" smtClean="0">
                <a:solidFill>
                  <a:srgbClr val="171514"/>
                </a:solidFill>
                <a:latin typeface="Microsoft Sans Serif"/>
                <a:cs typeface="Microsoft Sans Serif"/>
              </a:rPr>
              <a:t> </a:t>
            </a:r>
            <a:r>
              <a:rPr lang="es-ES" sz="2200" spc="20" dirty="0" smtClean="0">
                <a:solidFill>
                  <a:srgbClr val="171514"/>
                </a:solidFill>
                <a:latin typeface="Microsoft Sans Serif"/>
                <a:cs typeface="Microsoft Sans Serif"/>
              </a:rPr>
              <a:t>variantes</a:t>
            </a:r>
            <a:r>
              <a:rPr lang="es-ES" sz="2200" spc="-5" dirty="0" smtClean="0">
                <a:solidFill>
                  <a:srgbClr val="171514"/>
                </a:solidFill>
                <a:latin typeface="Microsoft Sans Serif"/>
                <a:cs typeface="Microsoft Sans Serif"/>
              </a:rPr>
              <a:t> </a:t>
            </a:r>
            <a:r>
              <a:rPr lang="es-ES" sz="2200" spc="25" dirty="0" smtClean="0">
                <a:solidFill>
                  <a:srgbClr val="171514"/>
                </a:solidFill>
                <a:latin typeface="Microsoft Sans Serif"/>
                <a:cs typeface="Microsoft Sans Serif"/>
              </a:rPr>
              <a:t>de</a:t>
            </a:r>
            <a:r>
              <a:rPr lang="es-ES" sz="2200" spc="-5" dirty="0" smtClean="0">
                <a:solidFill>
                  <a:srgbClr val="171514"/>
                </a:solidFill>
                <a:latin typeface="Microsoft Sans Serif"/>
                <a:cs typeface="Microsoft Sans Serif"/>
              </a:rPr>
              <a:t> </a:t>
            </a:r>
            <a:r>
              <a:rPr lang="es-ES" sz="2200" spc="10" dirty="0" smtClean="0">
                <a:solidFill>
                  <a:srgbClr val="171514"/>
                </a:solidFill>
                <a:latin typeface="Microsoft Sans Serif"/>
                <a:cs typeface="Microsoft Sans Serif"/>
              </a:rPr>
              <a:t>este</a:t>
            </a:r>
            <a:r>
              <a:rPr lang="es-ES" sz="2200" spc="-5" dirty="0" smtClean="0">
                <a:solidFill>
                  <a:srgbClr val="171514"/>
                </a:solidFill>
                <a:latin typeface="Microsoft Sans Serif"/>
                <a:cs typeface="Microsoft Sans Serif"/>
              </a:rPr>
              <a:t> </a:t>
            </a:r>
            <a:r>
              <a:rPr lang="es-ES" sz="2200" spc="15" dirty="0" smtClean="0">
                <a:solidFill>
                  <a:srgbClr val="171514"/>
                </a:solidFill>
                <a:latin typeface="Microsoft Sans Serif"/>
                <a:cs typeface="Microsoft Sans Serif"/>
              </a:rPr>
              <a:t>sistema:</a:t>
            </a:r>
            <a:endParaRPr lang="es-ES" sz="2200" dirty="0" smtClean="0">
              <a:latin typeface="Microsoft Sans Serif"/>
              <a:cs typeface="Microsoft Sans Serif"/>
            </a:endParaRPr>
          </a:p>
          <a:p>
            <a:pPr marR="18415" algn="just"/>
            <a:r>
              <a:rPr lang="es-ES" sz="2200" b="1" spc="-25" dirty="0" smtClean="0">
                <a:solidFill>
                  <a:srgbClr val="171514"/>
                </a:solidFill>
                <a:latin typeface="Microsoft Sans Serif"/>
                <a:cs typeface="Microsoft Sans Serif"/>
              </a:rPr>
              <a:t>TN-C:</a:t>
            </a:r>
            <a:r>
              <a:rPr lang="es-ES" sz="2200" b="1"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En</a:t>
            </a:r>
            <a:r>
              <a:rPr lang="es-ES" sz="2200" b="1"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este</a:t>
            </a:r>
            <a:r>
              <a:rPr lang="es-ES" sz="2200" b="1" spc="5" dirty="0" smtClean="0">
                <a:solidFill>
                  <a:srgbClr val="171514"/>
                </a:solidFill>
                <a:latin typeface="Microsoft Sans Serif"/>
                <a:cs typeface="Microsoft Sans Serif"/>
              </a:rPr>
              <a:t> </a:t>
            </a:r>
            <a:r>
              <a:rPr lang="es-ES" sz="2200" b="1" spc="20" dirty="0" smtClean="0">
                <a:solidFill>
                  <a:srgbClr val="171514"/>
                </a:solidFill>
                <a:latin typeface="Microsoft Sans Serif"/>
                <a:cs typeface="Microsoft Sans Serif"/>
              </a:rPr>
              <a:t>sistema</a:t>
            </a:r>
            <a:r>
              <a:rPr lang="es-ES" sz="2200" b="1"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el</a:t>
            </a:r>
            <a:r>
              <a:rPr lang="es-ES" sz="2200" b="1" spc="5" dirty="0" smtClean="0">
                <a:solidFill>
                  <a:srgbClr val="171514"/>
                </a:solidFill>
                <a:latin typeface="Microsoft Sans Serif"/>
                <a:cs typeface="Microsoft Sans Serif"/>
              </a:rPr>
              <a:t> </a:t>
            </a:r>
            <a:r>
              <a:rPr lang="es-ES" sz="2200" b="1" spc="35" dirty="0" smtClean="0">
                <a:solidFill>
                  <a:srgbClr val="171514"/>
                </a:solidFill>
                <a:latin typeface="Microsoft Sans Serif"/>
                <a:cs typeface="Microsoft Sans Serif"/>
              </a:rPr>
              <a:t>conductor</a:t>
            </a:r>
            <a:r>
              <a:rPr lang="es-ES" sz="2200" b="1" dirty="0" smtClean="0">
                <a:solidFill>
                  <a:srgbClr val="171514"/>
                </a:solidFill>
                <a:latin typeface="Microsoft Sans Serif"/>
                <a:cs typeface="Microsoft Sans Serif"/>
              </a:rPr>
              <a:t> </a:t>
            </a:r>
            <a:r>
              <a:rPr lang="es-ES" sz="2200" b="1" spc="45" dirty="0" smtClean="0">
                <a:solidFill>
                  <a:srgbClr val="171514"/>
                </a:solidFill>
                <a:latin typeface="Microsoft Sans Serif"/>
                <a:cs typeface="Microsoft Sans Serif"/>
              </a:rPr>
              <a:t>neutro</a:t>
            </a:r>
            <a:r>
              <a:rPr lang="es-ES" sz="2200" b="1" dirty="0" smtClean="0">
                <a:solidFill>
                  <a:srgbClr val="171514"/>
                </a:solidFill>
                <a:latin typeface="Microsoft Sans Serif"/>
                <a:cs typeface="Microsoft Sans Serif"/>
              </a:rPr>
              <a:t> </a:t>
            </a:r>
            <a:r>
              <a:rPr lang="es-ES" sz="2200" b="1" spc="-10" dirty="0" smtClean="0">
                <a:solidFill>
                  <a:srgbClr val="171514"/>
                </a:solidFill>
                <a:latin typeface="Microsoft Sans Serif"/>
                <a:cs typeface="Microsoft Sans Serif"/>
              </a:rPr>
              <a:t>es</a:t>
            </a:r>
            <a:r>
              <a:rPr lang="es-ES" sz="2200" b="1" spc="5" dirty="0" smtClean="0">
                <a:solidFill>
                  <a:srgbClr val="171514"/>
                </a:solidFill>
                <a:latin typeface="Microsoft Sans Serif"/>
                <a:cs typeface="Microsoft Sans Serif"/>
              </a:rPr>
              <a:t> </a:t>
            </a:r>
            <a:r>
              <a:rPr lang="es-ES" sz="2200" b="1" spc="40" dirty="0" smtClean="0">
                <a:solidFill>
                  <a:srgbClr val="171514"/>
                </a:solidFill>
                <a:latin typeface="Microsoft Sans Serif"/>
                <a:cs typeface="Microsoft Sans Serif"/>
              </a:rPr>
              <a:t>también</a:t>
            </a:r>
            <a:r>
              <a:rPr lang="es-ES" sz="2200" b="1"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el</a:t>
            </a:r>
            <a:r>
              <a:rPr lang="es-ES" sz="2200" b="1" spc="5" dirty="0" smtClean="0">
                <a:solidFill>
                  <a:srgbClr val="171514"/>
                </a:solidFill>
                <a:latin typeface="Microsoft Sans Serif"/>
                <a:cs typeface="Microsoft Sans Serif"/>
              </a:rPr>
              <a:t> </a:t>
            </a:r>
            <a:r>
              <a:rPr lang="es-ES" sz="2200" b="1" spc="35" dirty="0" smtClean="0">
                <a:solidFill>
                  <a:srgbClr val="171514"/>
                </a:solidFill>
                <a:latin typeface="Microsoft Sans Serif"/>
                <a:cs typeface="Microsoft Sans Serif"/>
              </a:rPr>
              <a:t>conductor</a:t>
            </a:r>
            <a:r>
              <a:rPr lang="es-ES" sz="2200" b="1"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de</a:t>
            </a:r>
            <a:r>
              <a:rPr lang="es-ES" sz="2200" b="1" dirty="0" smtClean="0">
                <a:solidFill>
                  <a:srgbClr val="171514"/>
                </a:solidFill>
                <a:latin typeface="Microsoft Sans Serif"/>
                <a:cs typeface="Microsoft Sans Serif"/>
              </a:rPr>
              <a:t> </a:t>
            </a:r>
            <a:r>
              <a:rPr lang="es-ES" sz="2200" b="1" spc="30" dirty="0" smtClean="0">
                <a:solidFill>
                  <a:srgbClr val="171514"/>
                </a:solidFill>
                <a:latin typeface="Microsoft Sans Serif"/>
                <a:cs typeface="Microsoft Sans Serif"/>
              </a:rPr>
              <a:t>protección </a:t>
            </a:r>
            <a:r>
              <a:rPr lang="es-ES" sz="2200" b="1" spc="25" dirty="0" smtClean="0">
                <a:solidFill>
                  <a:srgbClr val="171514"/>
                </a:solidFill>
                <a:latin typeface="Microsoft Sans Serif"/>
                <a:cs typeface="Microsoft Sans Serif"/>
              </a:rPr>
              <a:t>en</a:t>
            </a:r>
            <a:r>
              <a:rPr lang="es-ES" sz="2200" b="1" spc="-10" dirty="0" smtClean="0">
                <a:solidFill>
                  <a:srgbClr val="171514"/>
                </a:solidFill>
                <a:latin typeface="Microsoft Sans Serif"/>
                <a:cs typeface="Microsoft Sans Serif"/>
              </a:rPr>
              <a:t> </a:t>
            </a:r>
            <a:r>
              <a:rPr lang="es-ES" sz="2200" b="1" spc="50" dirty="0" smtClean="0">
                <a:solidFill>
                  <a:srgbClr val="171514"/>
                </a:solidFill>
                <a:latin typeface="Microsoft Sans Serif"/>
                <a:cs typeface="Microsoft Sans Serif"/>
              </a:rPr>
              <a:t>todo</a:t>
            </a:r>
            <a:r>
              <a:rPr lang="es-ES" sz="2200" b="1" spc="-5"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el</a:t>
            </a:r>
            <a:r>
              <a:rPr lang="es-ES" sz="2200" b="1" spc="-5"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sistema.</a:t>
            </a:r>
            <a:endParaRPr lang="es-ES" sz="2200" b="1" dirty="0" smtClean="0">
              <a:latin typeface="Microsoft Sans Serif"/>
              <a:cs typeface="Microsoft Sans Serif"/>
            </a:endParaRPr>
          </a:p>
          <a:p>
            <a:pPr marR="19685" algn="just">
              <a:spcBef>
                <a:spcPts val="70"/>
              </a:spcBef>
            </a:pPr>
            <a:r>
              <a:rPr lang="es-ES" sz="2200" b="1" spc="-25" dirty="0" smtClean="0">
                <a:solidFill>
                  <a:srgbClr val="171514"/>
                </a:solidFill>
                <a:latin typeface="Microsoft Sans Serif"/>
                <a:cs typeface="Microsoft Sans Serif"/>
              </a:rPr>
              <a:t>TN-S:</a:t>
            </a:r>
            <a:r>
              <a:rPr lang="es-ES" sz="2200" b="1" dirty="0" smtClean="0">
                <a:solidFill>
                  <a:srgbClr val="171514"/>
                </a:solidFill>
                <a:latin typeface="Microsoft Sans Serif"/>
                <a:cs typeface="Microsoft Sans Serif"/>
              </a:rPr>
              <a:t> </a:t>
            </a:r>
            <a:r>
              <a:rPr lang="es-ES" sz="2200" b="1" spc="-10" dirty="0" smtClean="0">
                <a:solidFill>
                  <a:srgbClr val="171514"/>
                </a:solidFill>
                <a:latin typeface="Microsoft Sans Serif"/>
                <a:cs typeface="Microsoft Sans Serif"/>
              </a:rPr>
              <a:t>Este</a:t>
            </a:r>
            <a:r>
              <a:rPr lang="es-ES" sz="2200" b="1" spc="5"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sistema</a:t>
            </a:r>
            <a:r>
              <a:rPr lang="es-ES" sz="2200" b="1" spc="5"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tiene</a:t>
            </a:r>
            <a:r>
              <a:rPr lang="es-ES" sz="2200" b="1" spc="5" dirty="0" smtClean="0">
                <a:solidFill>
                  <a:srgbClr val="171514"/>
                </a:solidFill>
                <a:latin typeface="Microsoft Sans Serif"/>
                <a:cs typeface="Microsoft Sans Serif"/>
              </a:rPr>
              <a:t> </a:t>
            </a:r>
            <a:r>
              <a:rPr lang="es-ES" sz="2200" b="1" spc="45" dirty="0" smtClean="0">
                <a:solidFill>
                  <a:srgbClr val="171514"/>
                </a:solidFill>
                <a:latin typeface="Microsoft Sans Serif"/>
                <a:cs typeface="Microsoft Sans Serif"/>
              </a:rPr>
              <a:t>un</a:t>
            </a:r>
            <a:r>
              <a:rPr lang="es-ES" sz="2200" b="1" spc="5" dirty="0" smtClean="0">
                <a:solidFill>
                  <a:srgbClr val="171514"/>
                </a:solidFill>
                <a:latin typeface="Microsoft Sans Serif"/>
                <a:cs typeface="Microsoft Sans Serif"/>
              </a:rPr>
              <a:t> </a:t>
            </a:r>
            <a:r>
              <a:rPr lang="es-ES" sz="2200" b="1" spc="30" dirty="0" smtClean="0">
                <a:solidFill>
                  <a:srgbClr val="171514"/>
                </a:solidFill>
                <a:latin typeface="Microsoft Sans Serif"/>
                <a:cs typeface="Microsoft Sans Serif"/>
              </a:rPr>
              <a:t>conductor</a:t>
            </a:r>
            <a:r>
              <a:rPr lang="es-ES" sz="2200" b="1" spc="5"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de</a:t>
            </a:r>
            <a:r>
              <a:rPr lang="es-ES" sz="2200" b="1" spc="5"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protección</a:t>
            </a:r>
            <a:r>
              <a:rPr lang="es-ES" sz="2200" b="1" spc="5" dirty="0" smtClean="0">
                <a:solidFill>
                  <a:srgbClr val="171514"/>
                </a:solidFill>
                <a:latin typeface="Microsoft Sans Serif"/>
                <a:cs typeface="Microsoft Sans Serif"/>
              </a:rPr>
              <a:t> </a:t>
            </a:r>
            <a:r>
              <a:rPr lang="es-ES" sz="2200" b="1" spc="20" dirty="0" smtClean="0">
                <a:solidFill>
                  <a:srgbClr val="171514"/>
                </a:solidFill>
                <a:latin typeface="Microsoft Sans Serif"/>
                <a:cs typeface="Microsoft Sans Serif"/>
              </a:rPr>
              <a:t>separado</a:t>
            </a:r>
            <a:r>
              <a:rPr lang="es-ES" sz="2200" b="1"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en</a:t>
            </a:r>
            <a:r>
              <a:rPr lang="es-ES" sz="2200" b="1" spc="5" dirty="0" smtClean="0">
                <a:solidFill>
                  <a:srgbClr val="171514"/>
                </a:solidFill>
                <a:latin typeface="Microsoft Sans Serif"/>
                <a:cs typeface="Microsoft Sans Serif"/>
              </a:rPr>
              <a:t> </a:t>
            </a:r>
            <a:r>
              <a:rPr lang="es-ES" sz="2200" b="1" spc="40" dirty="0" smtClean="0">
                <a:solidFill>
                  <a:srgbClr val="171514"/>
                </a:solidFill>
                <a:latin typeface="Microsoft Sans Serif"/>
                <a:cs typeface="Microsoft Sans Serif"/>
              </a:rPr>
              <a:t>todo</a:t>
            </a:r>
            <a:r>
              <a:rPr lang="es-ES" sz="2200" b="1" spc="5" dirty="0" smtClean="0">
                <a:solidFill>
                  <a:srgbClr val="171514"/>
                </a:solidFill>
                <a:latin typeface="Microsoft Sans Serif"/>
                <a:cs typeface="Microsoft Sans Serif"/>
              </a:rPr>
              <a:t> </a:t>
            </a:r>
            <a:r>
              <a:rPr lang="es-ES" sz="2200" b="1" spc="10" dirty="0" smtClean="0">
                <a:solidFill>
                  <a:srgbClr val="171514"/>
                </a:solidFill>
                <a:latin typeface="Microsoft Sans Serif"/>
                <a:cs typeface="Microsoft Sans Serif"/>
              </a:rPr>
              <a:t>el</a:t>
            </a:r>
            <a:r>
              <a:rPr lang="es-ES" sz="2200" b="1" spc="5"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sistema.</a:t>
            </a:r>
            <a:r>
              <a:rPr lang="es-ES" sz="2200" b="1" spc="5" dirty="0" smtClean="0">
                <a:solidFill>
                  <a:srgbClr val="171514"/>
                </a:solidFill>
                <a:latin typeface="Microsoft Sans Serif"/>
                <a:cs typeface="Microsoft Sans Serif"/>
              </a:rPr>
              <a:t> </a:t>
            </a:r>
          </a:p>
          <a:p>
            <a:pPr marR="19685" algn="just">
              <a:spcBef>
                <a:spcPts val="70"/>
              </a:spcBef>
            </a:pPr>
            <a:r>
              <a:rPr lang="es-ES" sz="2200" b="1" spc="-35" dirty="0" smtClean="0">
                <a:solidFill>
                  <a:srgbClr val="171514"/>
                </a:solidFill>
                <a:latin typeface="Microsoft Sans Serif"/>
                <a:cs typeface="Microsoft Sans Serif"/>
              </a:rPr>
              <a:t>TN-CS:</a:t>
            </a:r>
            <a:r>
              <a:rPr lang="es-ES" sz="2200" b="1" spc="5" dirty="0" smtClean="0">
                <a:solidFill>
                  <a:srgbClr val="171514"/>
                </a:solidFill>
                <a:latin typeface="Microsoft Sans Serif"/>
                <a:cs typeface="Microsoft Sans Serif"/>
              </a:rPr>
              <a:t> </a:t>
            </a:r>
            <a:r>
              <a:rPr lang="es-ES" sz="2200" b="1" spc="-20" dirty="0" smtClean="0">
                <a:solidFill>
                  <a:srgbClr val="171514"/>
                </a:solidFill>
                <a:latin typeface="Microsoft Sans Serif"/>
                <a:cs typeface="Microsoft Sans Serif"/>
              </a:rPr>
              <a:t>En </a:t>
            </a:r>
            <a:r>
              <a:rPr lang="es-ES" sz="2200" b="1" spc="10" dirty="0" smtClean="0">
                <a:solidFill>
                  <a:srgbClr val="171514"/>
                </a:solidFill>
                <a:latin typeface="Microsoft Sans Serif"/>
                <a:cs typeface="Microsoft Sans Serif"/>
              </a:rPr>
              <a:t>este</a:t>
            </a:r>
            <a:r>
              <a:rPr lang="es-ES" sz="2200" b="1"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sistema</a:t>
            </a:r>
            <a:r>
              <a:rPr lang="es-ES" sz="2200" b="1" spc="5" dirty="0" smtClean="0">
                <a:solidFill>
                  <a:srgbClr val="171514"/>
                </a:solidFill>
                <a:latin typeface="Microsoft Sans Serif"/>
                <a:cs typeface="Microsoft Sans Serif"/>
              </a:rPr>
              <a:t> </a:t>
            </a:r>
            <a:r>
              <a:rPr lang="es-ES" sz="2200" b="1" spc="10" dirty="0" smtClean="0">
                <a:solidFill>
                  <a:srgbClr val="171514"/>
                </a:solidFill>
                <a:latin typeface="Microsoft Sans Serif"/>
                <a:cs typeface="Microsoft Sans Serif"/>
              </a:rPr>
              <a:t>el</a:t>
            </a:r>
            <a:r>
              <a:rPr lang="es-ES" sz="2200" b="1" dirty="0" smtClean="0">
                <a:solidFill>
                  <a:srgbClr val="171514"/>
                </a:solidFill>
                <a:latin typeface="Microsoft Sans Serif"/>
                <a:cs typeface="Microsoft Sans Serif"/>
              </a:rPr>
              <a:t> </a:t>
            </a:r>
            <a:r>
              <a:rPr lang="es-ES" sz="2200" b="1" spc="30" dirty="0" smtClean="0">
                <a:solidFill>
                  <a:srgbClr val="171514"/>
                </a:solidFill>
                <a:latin typeface="Microsoft Sans Serif"/>
                <a:cs typeface="Microsoft Sans Serif"/>
              </a:rPr>
              <a:t>conductor</a:t>
            </a:r>
            <a:r>
              <a:rPr lang="es-ES" sz="2200" b="1" spc="5" dirty="0" smtClean="0">
                <a:solidFill>
                  <a:srgbClr val="171514"/>
                </a:solidFill>
                <a:latin typeface="Microsoft Sans Serif"/>
                <a:cs typeface="Microsoft Sans Serif"/>
              </a:rPr>
              <a:t> </a:t>
            </a:r>
            <a:r>
              <a:rPr lang="es-ES" sz="2200" b="1" spc="40" dirty="0" smtClean="0">
                <a:solidFill>
                  <a:srgbClr val="171514"/>
                </a:solidFill>
                <a:latin typeface="Microsoft Sans Serif"/>
                <a:cs typeface="Microsoft Sans Serif"/>
              </a:rPr>
              <a:t>neutro</a:t>
            </a:r>
            <a:r>
              <a:rPr lang="es-ES" sz="2200" b="1" spc="5" dirty="0" smtClean="0">
                <a:solidFill>
                  <a:srgbClr val="171514"/>
                </a:solidFill>
                <a:latin typeface="Microsoft Sans Serif"/>
                <a:cs typeface="Microsoft Sans Serif"/>
              </a:rPr>
              <a:t> </a:t>
            </a:r>
            <a:r>
              <a:rPr lang="es-ES" sz="2200" b="1" spc="-5" dirty="0" smtClean="0">
                <a:solidFill>
                  <a:srgbClr val="171514"/>
                </a:solidFill>
                <a:latin typeface="Microsoft Sans Serif"/>
                <a:cs typeface="Microsoft Sans Serif"/>
              </a:rPr>
              <a:t>se</a:t>
            </a:r>
            <a:r>
              <a:rPr lang="es-ES" sz="2200" b="1" dirty="0" smtClean="0">
                <a:solidFill>
                  <a:srgbClr val="171514"/>
                </a:solidFill>
                <a:latin typeface="Microsoft Sans Serif"/>
                <a:cs typeface="Microsoft Sans Serif"/>
              </a:rPr>
              <a:t> </a:t>
            </a:r>
            <a:r>
              <a:rPr lang="es-ES" sz="2200" b="1" spc="20" dirty="0" smtClean="0">
                <a:solidFill>
                  <a:srgbClr val="171514"/>
                </a:solidFill>
                <a:latin typeface="Microsoft Sans Serif"/>
                <a:cs typeface="Microsoft Sans Serif"/>
              </a:rPr>
              <a:t>utiliza</a:t>
            </a:r>
            <a:r>
              <a:rPr lang="es-ES" sz="2200" b="1" spc="5" dirty="0" smtClean="0">
                <a:solidFill>
                  <a:srgbClr val="171514"/>
                </a:solidFill>
                <a:latin typeface="Microsoft Sans Serif"/>
                <a:cs typeface="Microsoft Sans Serif"/>
              </a:rPr>
              <a:t> </a:t>
            </a:r>
            <a:r>
              <a:rPr lang="es-ES" sz="2200" b="1" spc="30" dirty="0" smtClean="0">
                <a:solidFill>
                  <a:srgbClr val="171514"/>
                </a:solidFill>
                <a:latin typeface="Microsoft Sans Serif"/>
                <a:cs typeface="Microsoft Sans Serif"/>
              </a:rPr>
              <a:t>como</a:t>
            </a:r>
            <a:r>
              <a:rPr lang="es-ES" sz="2200" b="1" spc="5" dirty="0" smtClean="0">
                <a:solidFill>
                  <a:srgbClr val="171514"/>
                </a:solidFill>
                <a:latin typeface="Microsoft Sans Serif"/>
                <a:cs typeface="Microsoft Sans Serif"/>
              </a:rPr>
              <a:t> </a:t>
            </a:r>
            <a:r>
              <a:rPr lang="es-ES" sz="2200" b="1" spc="30" dirty="0" smtClean="0">
                <a:solidFill>
                  <a:srgbClr val="171514"/>
                </a:solidFill>
                <a:latin typeface="Microsoft Sans Serif"/>
                <a:cs typeface="Microsoft Sans Serif"/>
              </a:rPr>
              <a:t>conductor</a:t>
            </a:r>
            <a:r>
              <a:rPr lang="es-ES" sz="2200" b="1"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de</a:t>
            </a:r>
            <a:r>
              <a:rPr lang="es-ES" sz="2200" b="1" spc="5"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protección</a:t>
            </a:r>
            <a:r>
              <a:rPr lang="es-ES" sz="2200" b="1" spc="5" dirty="0" smtClean="0">
                <a:solidFill>
                  <a:srgbClr val="171514"/>
                </a:solidFill>
                <a:latin typeface="Microsoft Sans Serif"/>
                <a:cs typeface="Microsoft Sans Serif"/>
              </a:rPr>
              <a:t> </a:t>
            </a:r>
            <a:r>
              <a:rPr lang="es-ES" sz="2200" b="1" spc="20" dirty="0" smtClean="0">
                <a:solidFill>
                  <a:srgbClr val="171514"/>
                </a:solidFill>
                <a:latin typeface="Microsoft Sans Serif"/>
                <a:cs typeface="Microsoft Sans Serif"/>
              </a:rPr>
              <a:t>solo</a:t>
            </a:r>
            <a:r>
              <a:rPr lang="es-ES" sz="2200" b="1" dirty="0" smtClean="0">
                <a:solidFill>
                  <a:srgbClr val="171514"/>
                </a:solidFill>
                <a:latin typeface="Microsoft Sans Serif"/>
                <a:cs typeface="Microsoft Sans Serif"/>
              </a:rPr>
              <a:t> </a:t>
            </a:r>
            <a:r>
              <a:rPr lang="es-ES" sz="2200" b="1" spc="25" dirty="0" smtClean="0">
                <a:solidFill>
                  <a:srgbClr val="171514"/>
                </a:solidFill>
                <a:latin typeface="Microsoft Sans Serif"/>
                <a:cs typeface="Microsoft Sans Serif"/>
              </a:rPr>
              <a:t>en</a:t>
            </a:r>
            <a:r>
              <a:rPr lang="es-ES" sz="2200" b="1" spc="5" dirty="0" smtClean="0">
                <a:solidFill>
                  <a:srgbClr val="171514"/>
                </a:solidFill>
                <a:latin typeface="Microsoft Sans Serif"/>
                <a:cs typeface="Microsoft Sans Serif"/>
              </a:rPr>
              <a:t> </a:t>
            </a:r>
            <a:r>
              <a:rPr lang="es-ES" sz="2200" b="1" spc="30" dirty="0" smtClean="0">
                <a:solidFill>
                  <a:srgbClr val="171514"/>
                </a:solidFill>
                <a:latin typeface="Microsoft Sans Serif"/>
                <a:cs typeface="Microsoft Sans Serif"/>
              </a:rPr>
              <a:t>una</a:t>
            </a:r>
            <a:r>
              <a:rPr lang="es-ES" sz="2200" b="1" spc="5" dirty="0" smtClean="0">
                <a:solidFill>
                  <a:srgbClr val="171514"/>
                </a:solidFill>
                <a:latin typeface="Microsoft Sans Serif"/>
                <a:cs typeface="Microsoft Sans Serif"/>
              </a:rPr>
              <a:t> </a:t>
            </a:r>
            <a:r>
              <a:rPr lang="es-ES" sz="2200" b="1" spc="35" dirty="0" smtClean="0">
                <a:solidFill>
                  <a:srgbClr val="171514"/>
                </a:solidFill>
                <a:latin typeface="Microsoft Sans Serif"/>
                <a:cs typeface="Microsoft Sans Serif"/>
              </a:rPr>
              <a:t>parte </a:t>
            </a:r>
            <a:r>
              <a:rPr lang="es-ES" sz="2200" b="1" spc="20" dirty="0" smtClean="0">
                <a:solidFill>
                  <a:srgbClr val="171514"/>
                </a:solidFill>
                <a:latin typeface="Microsoft Sans Serif"/>
                <a:cs typeface="Microsoft Sans Serif"/>
              </a:rPr>
              <a:t>del</a:t>
            </a:r>
            <a:r>
              <a:rPr lang="es-ES" sz="2200" b="1" spc="-40" dirty="0" smtClean="0">
                <a:solidFill>
                  <a:srgbClr val="171514"/>
                </a:solidFill>
                <a:latin typeface="Microsoft Sans Serif"/>
                <a:cs typeface="Microsoft Sans Serif"/>
              </a:rPr>
              <a:t> </a:t>
            </a:r>
            <a:r>
              <a:rPr lang="es-ES" sz="2200" b="1" spc="15" dirty="0" smtClean="0">
                <a:solidFill>
                  <a:srgbClr val="171514"/>
                </a:solidFill>
                <a:latin typeface="Microsoft Sans Serif"/>
                <a:cs typeface="Microsoft Sans Serif"/>
              </a:rPr>
              <a:t>sistema.</a:t>
            </a:r>
          </a:p>
          <a:p>
            <a:pPr marR="219710" algn="just">
              <a:spcBef>
                <a:spcPts val="90"/>
              </a:spcBef>
            </a:pPr>
            <a:r>
              <a:rPr lang="es-ES" sz="2200" b="1" spc="5" dirty="0" smtClean="0">
                <a:solidFill>
                  <a:srgbClr val="FF0000"/>
                </a:solidFill>
                <a:latin typeface="Microsoft Sans Serif"/>
                <a:cs typeface="Microsoft Sans Serif"/>
              </a:rPr>
              <a:t>Sistema</a:t>
            </a:r>
            <a:r>
              <a:rPr lang="es-ES" sz="2200" b="1" dirty="0" smtClean="0">
                <a:solidFill>
                  <a:srgbClr val="FF0000"/>
                </a:solidFill>
                <a:latin typeface="Microsoft Sans Serif"/>
                <a:cs typeface="Microsoft Sans Serif"/>
              </a:rPr>
              <a:t> </a:t>
            </a:r>
          </a:p>
          <a:p>
            <a:pPr marR="219710" algn="just">
              <a:spcBef>
                <a:spcPts val="90"/>
              </a:spcBef>
            </a:pPr>
            <a:endParaRPr lang="es-ES" sz="2200" b="1" dirty="0" smtClean="0">
              <a:solidFill>
                <a:srgbClr val="FF0000"/>
              </a:solidFill>
              <a:latin typeface="Microsoft Sans Serif"/>
              <a:cs typeface="Microsoft Sans Serif"/>
            </a:endParaRPr>
          </a:p>
          <a:p>
            <a:pPr marR="219710" algn="just">
              <a:spcBef>
                <a:spcPts val="90"/>
              </a:spcBef>
            </a:pPr>
            <a:r>
              <a:rPr lang="es-ES" sz="2200" b="1" spc="-25" dirty="0" smtClean="0">
                <a:solidFill>
                  <a:srgbClr val="171514"/>
                </a:solidFill>
                <a:latin typeface="Microsoft Sans Serif"/>
                <a:cs typeface="Microsoft Sans Serif"/>
              </a:rPr>
              <a:t>TT</a:t>
            </a:r>
            <a:r>
              <a:rPr lang="es-ES" sz="2200" b="1" spc="-25" dirty="0">
                <a:solidFill>
                  <a:srgbClr val="171514"/>
                </a:solidFill>
                <a:latin typeface="Microsoft Sans Serif"/>
                <a:cs typeface="Microsoft Sans Serif"/>
              </a:rPr>
              <a:t>:</a:t>
            </a:r>
            <a:r>
              <a:rPr lang="es-ES" sz="2200" b="1" dirty="0">
                <a:solidFill>
                  <a:srgbClr val="171514"/>
                </a:solidFill>
                <a:latin typeface="Microsoft Sans Serif"/>
                <a:cs typeface="Microsoft Sans Serif"/>
              </a:rPr>
              <a:t> </a:t>
            </a:r>
            <a:r>
              <a:rPr lang="es-ES" sz="2200" b="1" spc="-10" dirty="0">
                <a:solidFill>
                  <a:srgbClr val="171514"/>
                </a:solidFill>
                <a:latin typeface="Microsoft Sans Serif"/>
                <a:cs typeface="Microsoft Sans Serif"/>
              </a:rPr>
              <a:t>La</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alimentación</a:t>
            </a:r>
            <a:r>
              <a:rPr lang="es-ES" sz="2200" b="1"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tiene</a:t>
            </a:r>
            <a:r>
              <a:rPr lang="es-ES" sz="2200" b="1" dirty="0">
                <a:solidFill>
                  <a:srgbClr val="171514"/>
                </a:solidFill>
                <a:latin typeface="Microsoft Sans Serif"/>
                <a:cs typeface="Microsoft Sans Serif"/>
              </a:rPr>
              <a:t> </a:t>
            </a:r>
            <a:r>
              <a:rPr lang="es-ES" sz="2200" b="1" spc="35" dirty="0">
                <a:solidFill>
                  <a:srgbClr val="171514"/>
                </a:solidFill>
                <a:latin typeface="Microsoft Sans Serif"/>
                <a:cs typeface="Microsoft Sans Serif"/>
              </a:rPr>
              <a:t>un</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único</a:t>
            </a:r>
            <a:r>
              <a:rPr lang="es-ES" sz="2200" b="1" dirty="0">
                <a:solidFill>
                  <a:srgbClr val="171514"/>
                </a:solidFill>
                <a:latin typeface="Microsoft Sans Serif"/>
                <a:cs typeface="Microsoft Sans Serif"/>
              </a:rPr>
              <a:t> </a:t>
            </a:r>
            <a:r>
              <a:rPr lang="es-ES" sz="2200" b="1" spc="35" dirty="0">
                <a:solidFill>
                  <a:srgbClr val="171514"/>
                </a:solidFill>
                <a:latin typeface="Microsoft Sans Serif"/>
                <a:cs typeface="Microsoft Sans Serif"/>
              </a:rPr>
              <a:t>punto</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de</a:t>
            </a:r>
            <a:r>
              <a:rPr lang="es-ES" sz="2200" b="1"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puesta</a:t>
            </a:r>
            <a:r>
              <a:rPr lang="es-ES" sz="2200" b="1" dirty="0">
                <a:solidFill>
                  <a:srgbClr val="171514"/>
                </a:solidFill>
                <a:latin typeface="Microsoft Sans Serif"/>
                <a:cs typeface="Microsoft Sans Serif"/>
              </a:rPr>
              <a:t> a</a:t>
            </a:r>
            <a:r>
              <a:rPr lang="es-ES" sz="2200" b="1" spc="5" dirty="0">
                <a:solidFill>
                  <a:srgbClr val="171514"/>
                </a:solidFill>
                <a:latin typeface="Microsoft Sans Serif"/>
                <a:cs typeface="Microsoft Sans Serif"/>
              </a:rPr>
              <a:t> </a:t>
            </a:r>
            <a:r>
              <a:rPr lang="es-ES" sz="2200" b="1" spc="25" dirty="0">
                <a:solidFill>
                  <a:srgbClr val="171514"/>
                </a:solidFill>
                <a:latin typeface="Microsoft Sans Serif"/>
                <a:cs typeface="Microsoft Sans Serif"/>
              </a:rPr>
              <a:t>tierra</a:t>
            </a:r>
            <a:r>
              <a:rPr lang="es-ES" sz="2200" b="1" dirty="0">
                <a:solidFill>
                  <a:srgbClr val="171514"/>
                </a:solidFill>
                <a:latin typeface="Microsoft Sans Serif"/>
                <a:cs typeface="Microsoft Sans Serif"/>
              </a:rPr>
              <a:t> </a:t>
            </a:r>
            <a:r>
              <a:rPr lang="es-ES" sz="2200" b="1" spc="5" dirty="0">
                <a:solidFill>
                  <a:srgbClr val="171514"/>
                </a:solidFill>
                <a:latin typeface="Microsoft Sans Serif"/>
                <a:cs typeface="Microsoft Sans Serif"/>
              </a:rPr>
              <a:t>y </a:t>
            </a:r>
            <a:r>
              <a:rPr lang="es-ES" sz="2200" b="1" dirty="0">
                <a:solidFill>
                  <a:srgbClr val="171514"/>
                </a:solidFill>
                <a:latin typeface="Microsoft Sans Serif"/>
                <a:cs typeface="Microsoft Sans Serif"/>
              </a:rPr>
              <a:t>las </a:t>
            </a:r>
            <a:r>
              <a:rPr lang="es-ES" sz="2200" b="1" spc="20" dirty="0">
                <a:solidFill>
                  <a:srgbClr val="171514"/>
                </a:solidFill>
                <a:latin typeface="Microsoft Sans Serif"/>
                <a:cs typeface="Microsoft Sans Serif"/>
              </a:rPr>
              <a:t>partes</a:t>
            </a:r>
            <a:r>
              <a:rPr lang="es-ES" sz="2200" b="1"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conductoras</a:t>
            </a:r>
            <a:r>
              <a:rPr lang="es-ES" sz="2200" b="1" spc="5" dirty="0">
                <a:solidFill>
                  <a:srgbClr val="171514"/>
                </a:solidFill>
                <a:latin typeface="Microsoft Sans Serif"/>
                <a:cs typeface="Microsoft Sans Serif"/>
              </a:rPr>
              <a:t> </a:t>
            </a:r>
            <a:r>
              <a:rPr lang="es-ES" sz="2200" b="1" spc="10" dirty="0">
                <a:solidFill>
                  <a:srgbClr val="171514"/>
                </a:solidFill>
                <a:latin typeface="Microsoft Sans Serif"/>
                <a:cs typeface="Microsoft Sans Serif"/>
              </a:rPr>
              <a:t>expuestas</a:t>
            </a:r>
            <a:r>
              <a:rPr lang="es-ES" sz="2200" b="1"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están puestas</a:t>
            </a:r>
            <a:r>
              <a:rPr lang="es-ES" sz="2200" b="1" spc="-5" dirty="0">
                <a:solidFill>
                  <a:srgbClr val="171514"/>
                </a:solidFill>
                <a:latin typeface="Microsoft Sans Serif"/>
                <a:cs typeface="Microsoft Sans Serif"/>
              </a:rPr>
              <a:t> </a:t>
            </a:r>
            <a:r>
              <a:rPr lang="es-ES" sz="2200" b="1" dirty="0">
                <a:solidFill>
                  <a:srgbClr val="171514"/>
                </a:solidFill>
                <a:latin typeface="Microsoft Sans Serif"/>
                <a:cs typeface="Microsoft Sans Serif"/>
              </a:rPr>
              <a:t>a</a:t>
            </a:r>
            <a:r>
              <a:rPr lang="es-ES" sz="2200" b="1" spc="-5" dirty="0">
                <a:solidFill>
                  <a:srgbClr val="171514"/>
                </a:solidFill>
                <a:latin typeface="Microsoft Sans Serif"/>
                <a:cs typeface="Microsoft Sans Serif"/>
              </a:rPr>
              <a:t> </a:t>
            </a:r>
            <a:r>
              <a:rPr lang="es-ES" sz="2200" b="1" spc="25" dirty="0">
                <a:solidFill>
                  <a:srgbClr val="171514"/>
                </a:solidFill>
                <a:latin typeface="Microsoft Sans Serif"/>
                <a:cs typeface="Microsoft Sans Serif"/>
              </a:rPr>
              <a:t>tierra</a:t>
            </a:r>
            <a:r>
              <a:rPr lang="es-ES" sz="2200" b="1" spc="-5" dirty="0">
                <a:solidFill>
                  <a:srgbClr val="171514"/>
                </a:solidFill>
                <a:latin typeface="Microsoft Sans Serif"/>
                <a:cs typeface="Microsoft Sans Serif"/>
              </a:rPr>
              <a:t> </a:t>
            </a:r>
            <a:r>
              <a:rPr lang="es-ES" sz="2200" b="1" spc="25" dirty="0">
                <a:solidFill>
                  <a:srgbClr val="171514"/>
                </a:solidFill>
                <a:latin typeface="Microsoft Sans Serif"/>
                <a:cs typeface="Microsoft Sans Serif"/>
              </a:rPr>
              <a:t>mediante</a:t>
            </a:r>
            <a:r>
              <a:rPr lang="es-ES" sz="2200" b="1" spc="-5" dirty="0">
                <a:solidFill>
                  <a:srgbClr val="171514"/>
                </a:solidFill>
                <a:latin typeface="Microsoft Sans Serif"/>
                <a:cs typeface="Microsoft Sans Serif"/>
              </a:rPr>
              <a:t> </a:t>
            </a:r>
            <a:r>
              <a:rPr lang="es-ES" sz="2200" b="1" spc="35" dirty="0">
                <a:solidFill>
                  <a:srgbClr val="171514"/>
                </a:solidFill>
                <a:latin typeface="Microsoft Sans Serif"/>
                <a:cs typeface="Microsoft Sans Serif"/>
              </a:rPr>
              <a:t>un</a:t>
            </a:r>
            <a:r>
              <a:rPr lang="es-ES" sz="2200" b="1" spc="-5"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sistema</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de</a:t>
            </a:r>
            <a:r>
              <a:rPr lang="es-ES" sz="2200" b="1" spc="-5"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puesta</a:t>
            </a:r>
            <a:r>
              <a:rPr lang="es-ES" sz="2200" b="1" spc="-5" dirty="0">
                <a:solidFill>
                  <a:srgbClr val="171514"/>
                </a:solidFill>
                <a:latin typeface="Microsoft Sans Serif"/>
                <a:cs typeface="Microsoft Sans Serif"/>
              </a:rPr>
              <a:t> </a:t>
            </a:r>
            <a:r>
              <a:rPr lang="es-ES" sz="2200" b="1" dirty="0">
                <a:solidFill>
                  <a:srgbClr val="171514"/>
                </a:solidFill>
                <a:latin typeface="Microsoft Sans Serif"/>
                <a:cs typeface="Microsoft Sans Serif"/>
              </a:rPr>
              <a:t>a</a:t>
            </a:r>
            <a:r>
              <a:rPr lang="es-ES" sz="2200" b="1" spc="-5" dirty="0">
                <a:solidFill>
                  <a:srgbClr val="171514"/>
                </a:solidFill>
                <a:latin typeface="Microsoft Sans Serif"/>
                <a:cs typeface="Microsoft Sans Serif"/>
              </a:rPr>
              <a:t> </a:t>
            </a:r>
            <a:r>
              <a:rPr lang="es-ES" sz="2200" b="1" spc="25" dirty="0">
                <a:solidFill>
                  <a:srgbClr val="171514"/>
                </a:solidFill>
                <a:latin typeface="Microsoft Sans Serif"/>
                <a:cs typeface="Microsoft Sans Serif"/>
              </a:rPr>
              <a:t>tierra</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independiente</a:t>
            </a:r>
            <a:r>
              <a:rPr lang="es-ES" sz="2200" b="1" spc="20" dirty="0" smtClean="0">
                <a:solidFill>
                  <a:srgbClr val="171514"/>
                </a:solidFill>
                <a:latin typeface="Microsoft Sans Serif"/>
                <a:cs typeface="Microsoft Sans Serif"/>
              </a:rPr>
              <a:t>.</a:t>
            </a:r>
          </a:p>
          <a:p>
            <a:pPr marR="5080" algn="just"/>
            <a:r>
              <a:rPr lang="es-ES" sz="2200" b="1" spc="-5" dirty="0" smtClean="0">
                <a:solidFill>
                  <a:srgbClr val="171514"/>
                </a:solidFill>
                <a:latin typeface="Microsoft Sans Serif"/>
                <a:cs typeface="Microsoft Sans Serif"/>
              </a:rPr>
              <a:t>IT</a:t>
            </a:r>
            <a:r>
              <a:rPr lang="es-ES" sz="2200" b="1" spc="-5" dirty="0">
                <a:solidFill>
                  <a:srgbClr val="171514"/>
                </a:solidFill>
                <a:latin typeface="Microsoft Sans Serif"/>
                <a:cs typeface="Microsoft Sans Serif"/>
              </a:rPr>
              <a:t>:</a:t>
            </a:r>
            <a:r>
              <a:rPr lang="es-ES" sz="2200" b="1"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En</a:t>
            </a:r>
            <a:r>
              <a:rPr lang="es-ES" sz="2200" b="1" spc="5" dirty="0">
                <a:solidFill>
                  <a:srgbClr val="171514"/>
                </a:solidFill>
                <a:latin typeface="Microsoft Sans Serif"/>
                <a:cs typeface="Microsoft Sans Serif"/>
              </a:rPr>
              <a:t> </a:t>
            </a:r>
            <a:r>
              <a:rPr lang="es-ES" sz="2200" b="1" spc="10" dirty="0">
                <a:solidFill>
                  <a:srgbClr val="171514"/>
                </a:solidFill>
                <a:latin typeface="Microsoft Sans Serif"/>
                <a:cs typeface="Microsoft Sans Serif"/>
              </a:rPr>
              <a:t>este</a:t>
            </a:r>
            <a:r>
              <a:rPr lang="es-ES" sz="2200" b="1"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sistema</a:t>
            </a:r>
            <a:r>
              <a:rPr lang="es-ES" sz="2200" b="1" spc="5" dirty="0">
                <a:solidFill>
                  <a:srgbClr val="171514"/>
                </a:solidFill>
                <a:latin typeface="Microsoft Sans Serif"/>
                <a:cs typeface="Microsoft Sans Serif"/>
              </a:rPr>
              <a:t> </a:t>
            </a:r>
            <a:r>
              <a:rPr lang="es-ES" sz="2200" b="1" spc="10" dirty="0">
                <a:solidFill>
                  <a:srgbClr val="171514"/>
                </a:solidFill>
                <a:latin typeface="Microsoft Sans Serif"/>
                <a:cs typeface="Microsoft Sans Serif"/>
              </a:rPr>
              <a:t>el</a:t>
            </a:r>
            <a:r>
              <a:rPr lang="es-ES" sz="2200" b="1" dirty="0">
                <a:solidFill>
                  <a:srgbClr val="171514"/>
                </a:solidFill>
                <a:latin typeface="Microsoft Sans Serif"/>
                <a:cs typeface="Microsoft Sans Serif"/>
              </a:rPr>
              <a:t> </a:t>
            </a:r>
            <a:r>
              <a:rPr lang="es-ES" sz="2200" b="1" spc="30" dirty="0">
                <a:solidFill>
                  <a:srgbClr val="171514"/>
                </a:solidFill>
                <a:latin typeface="Microsoft Sans Serif"/>
                <a:cs typeface="Microsoft Sans Serif"/>
              </a:rPr>
              <a:t>suministro</a:t>
            </a:r>
            <a:r>
              <a:rPr lang="es-ES" sz="2200" b="1" dirty="0">
                <a:solidFill>
                  <a:srgbClr val="171514"/>
                </a:solidFill>
                <a:latin typeface="Microsoft Sans Serif"/>
                <a:cs typeface="Microsoft Sans Serif"/>
              </a:rPr>
              <a:t> </a:t>
            </a:r>
            <a:r>
              <a:rPr lang="es-ES" sz="2200" b="1" spc="10" dirty="0">
                <a:solidFill>
                  <a:srgbClr val="171514"/>
                </a:solidFill>
                <a:latin typeface="Microsoft Sans Serif"/>
                <a:cs typeface="Microsoft Sans Serif"/>
              </a:rPr>
              <a:t>está</a:t>
            </a:r>
            <a:r>
              <a:rPr lang="es-ES" sz="2200" b="1" spc="5"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aislado</a:t>
            </a:r>
            <a:r>
              <a:rPr lang="es-ES" sz="2200" b="1"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de</a:t>
            </a:r>
            <a:r>
              <a:rPr lang="es-ES" sz="2200" b="1" spc="5" dirty="0">
                <a:solidFill>
                  <a:srgbClr val="171514"/>
                </a:solidFill>
                <a:latin typeface="Microsoft Sans Serif"/>
                <a:cs typeface="Microsoft Sans Serif"/>
              </a:rPr>
              <a:t> </a:t>
            </a:r>
            <a:r>
              <a:rPr lang="es-ES" sz="2200" b="1" spc="30" dirty="0">
                <a:solidFill>
                  <a:srgbClr val="171514"/>
                </a:solidFill>
                <a:latin typeface="Microsoft Sans Serif"/>
                <a:cs typeface="Microsoft Sans Serif"/>
              </a:rPr>
              <a:t>tierra</a:t>
            </a:r>
            <a:r>
              <a:rPr lang="es-ES" sz="2200" b="1" dirty="0">
                <a:solidFill>
                  <a:srgbClr val="171514"/>
                </a:solidFill>
                <a:latin typeface="Microsoft Sans Serif"/>
                <a:cs typeface="Microsoft Sans Serif"/>
              </a:rPr>
              <a:t> </a:t>
            </a:r>
            <a:r>
              <a:rPr lang="es-ES" sz="2200" b="1" spc="30" dirty="0">
                <a:solidFill>
                  <a:srgbClr val="171514"/>
                </a:solidFill>
                <a:latin typeface="Microsoft Sans Serif"/>
                <a:cs typeface="Microsoft Sans Serif"/>
              </a:rPr>
              <a:t>o</a:t>
            </a:r>
            <a:r>
              <a:rPr lang="es-ES" sz="2200" b="1"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conectado</a:t>
            </a:r>
            <a:r>
              <a:rPr lang="es-ES" sz="2200" b="1" spc="5" dirty="0">
                <a:solidFill>
                  <a:srgbClr val="171514"/>
                </a:solidFill>
                <a:latin typeface="Microsoft Sans Serif"/>
                <a:cs typeface="Microsoft Sans Serif"/>
              </a:rPr>
              <a:t> </a:t>
            </a:r>
            <a:r>
              <a:rPr lang="es-ES" sz="2200" b="1" dirty="0">
                <a:solidFill>
                  <a:srgbClr val="171514"/>
                </a:solidFill>
                <a:latin typeface="Microsoft Sans Serif"/>
                <a:cs typeface="Microsoft Sans Serif"/>
              </a:rPr>
              <a:t>a </a:t>
            </a:r>
            <a:r>
              <a:rPr lang="es-ES" sz="2200" b="1" spc="30" dirty="0">
                <a:solidFill>
                  <a:srgbClr val="171514"/>
                </a:solidFill>
                <a:latin typeface="Microsoft Sans Serif"/>
                <a:cs typeface="Microsoft Sans Serif"/>
              </a:rPr>
              <a:t>tierra</a:t>
            </a:r>
            <a:r>
              <a:rPr lang="es-ES" sz="2200" b="1" spc="5" dirty="0">
                <a:solidFill>
                  <a:srgbClr val="171514"/>
                </a:solidFill>
                <a:latin typeface="Microsoft Sans Serif"/>
                <a:cs typeface="Microsoft Sans Serif"/>
              </a:rPr>
              <a:t> </a:t>
            </a:r>
            <a:r>
              <a:rPr lang="es-ES" sz="2200" b="1" dirty="0">
                <a:solidFill>
                  <a:srgbClr val="171514"/>
                </a:solidFill>
                <a:latin typeface="Microsoft Sans Serif"/>
                <a:cs typeface="Microsoft Sans Serif"/>
              </a:rPr>
              <a:t>a </a:t>
            </a:r>
            <a:r>
              <a:rPr lang="es-ES" sz="2200" b="1" spc="15" dirty="0">
                <a:solidFill>
                  <a:srgbClr val="171514"/>
                </a:solidFill>
                <a:latin typeface="Microsoft Sans Serif"/>
                <a:cs typeface="Microsoft Sans Serif"/>
              </a:rPr>
              <a:t>través</a:t>
            </a:r>
            <a:r>
              <a:rPr lang="es-ES" sz="2200" b="1"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de</a:t>
            </a:r>
            <a:r>
              <a:rPr lang="es-ES" sz="2200" b="1" spc="5" dirty="0">
                <a:solidFill>
                  <a:srgbClr val="171514"/>
                </a:solidFill>
                <a:latin typeface="Microsoft Sans Serif"/>
                <a:cs typeface="Microsoft Sans Serif"/>
              </a:rPr>
              <a:t> </a:t>
            </a:r>
            <a:r>
              <a:rPr lang="es-ES" sz="2200" b="1" spc="30" dirty="0">
                <a:solidFill>
                  <a:srgbClr val="171514"/>
                </a:solidFill>
                <a:latin typeface="Microsoft Sans Serif"/>
                <a:cs typeface="Microsoft Sans Serif"/>
              </a:rPr>
              <a:t>una </a:t>
            </a:r>
            <a:r>
              <a:rPr lang="es-ES" sz="2200" b="1" spc="20" dirty="0">
                <a:solidFill>
                  <a:srgbClr val="171514"/>
                </a:solidFill>
                <a:latin typeface="Microsoft Sans Serif"/>
                <a:cs typeface="Microsoft Sans Serif"/>
              </a:rPr>
              <a:t>alta</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impedancia</a:t>
            </a:r>
            <a:r>
              <a:rPr lang="es-ES" sz="2200" b="1" spc="5" dirty="0">
                <a:solidFill>
                  <a:srgbClr val="171514"/>
                </a:solidFill>
                <a:latin typeface="Microsoft Sans Serif"/>
                <a:cs typeface="Microsoft Sans Serif"/>
              </a:rPr>
              <a:t> y </a:t>
            </a:r>
            <a:r>
              <a:rPr lang="es-ES" sz="2200" b="1" spc="20" dirty="0">
                <a:solidFill>
                  <a:srgbClr val="171514"/>
                </a:solidFill>
                <a:latin typeface="Microsoft Sans Serif"/>
                <a:cs typeface="Microsoft Sans Serif"/>
              </a:rPr>
              <a:t>todas</a:t>
            </a:r>
            <a:r>
              <a:rPr lang="es-ES" sz="2200" b="1" spc="5" dirty="0">
                <a:solidFill>
                  <a:srgbClr val="171514"/>
                </a:solidFill>
                <a:latin typeface="Microsoft Sans Serif"/>
                <a:cs typeface="Microsoft Sans Serif"/>
              </a:rPr>
              <a:t> </a:t>
            </a:r>
            <a:r>
              <a:rPr lang="es-ES" sz="2200" b="1" dirty="0">
                <a:solidFill>
                  <a:srgbClr val="171514"/>
                </a:solidFill>
                <a:latin typeface="Microsoft Sans Serif"/>
                <a:cs typeface="Microsoft Sans Serif"/>
              </a:rPr>
              <a:t>las</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partes</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conductoras</a:t>
            </a:r>
            <a:r>
              <a:rPr lang="es-ES" sz="2200" b="1" spc="5"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expuestas</a:t>
            </a:r>
            <a:r>
              <a:rPr lang="es-ES" sz="2200" b="1" spc="10" dirty="0">
                <a:solidFill>
                  <a:srgbClr val="171514"/>
                </a:solidFill>
                <a:latin typeface="Microsoft Sans Serif"/>
                <a:cs typeface="Microsoft Sans Serif"/>
              </a:rPr>
              <a:t> </a:t>
            </a:r>
            <a:r>
              <a:rPr lang="es-ES" sz="2200" b="1" spc="15" dirty="0">
                <a:solidFill>
                  <a:srgbClr val="171514"/>
                </a:solidFill>
                <a:latin typeface="Microsoft Sans Serif"/>
                <a:cs typeface="Microsoft Sans Serif"/>
              </a:rPr>
              <a:t>están</a:t>
            </a:r>
            <a:r>
              <a:rPr lang="es-ES" sz="2200" b="1" spc="5" dirty="0">
                <a:solidFill>
                  <a:srgbClr val="171514"/>
                </a:solidFill>
                <a:latin typeface="Microsoft Sans Serif"/>
                <a:cs typeface="Microsoft Sans Serif"/>
              </a:rPr>
              <a:t> </a:t>
            </a:r>
            <a:r>
              <a:rPr lang="es-ES" sz="2200" b="1" spc="10" dirty="0">
                <a:solidFill>
                  <a:srgbClr val="171514"/>
                </a:solidFill>
                <a:latin typeface="Microsoft Sans Serif"/>
                <a:cs typeface="Microsoft Sans Serif"/>
              </a:rPr>
              <a:t>conectadas</a:t>
            </a:r>
            <a:r>
              <a:rPr lang="es-ES" sz="2200" b="1" spc="5" dirty="0">
                <a:solidFill>
                  <a:srgbClr val="171514"/>
                </a:solidFill>
                <a:latin typeface="Microsoft Sans Serif"/>
                <a:cs typeface="Microsoft Sans Serif"/>
              </a:rPr>
              <a:t> </a:t>
            </a:r>
            <a:r>
              <a:rPr lang="es-ES" sz="2200" b="1" dirty="0">
                <a:solidFill>
                  <a:srgbClr val="171514"/>
                </a:solidFill>
                <a:latin typeface="Microsoft Sans Serif"/>
                <a:cs typeface="Microsoft Sans Serif"/>
              </a:rPr>
              <a:t>a</a:t>
            </a:r>
            <a:r>
              <a:rPr lang="es-ES" sz="2200" b="1" spc="5" dirty="0">
                <a:solidFill>
                  <a:srgbClr val="171514"/>
                </a:solidFill>
                <a:latin typeface="Microsoft Sans Serif"/>
                <a:cs typeface="Microsoft Sans Serif"/>
              </a:rPr>
              <a:t> </a:t>
            </a:r>
            <a:r>
              <a:rPr lang="es-ES" sz="2200" b="1" spc="40" dirty="0">
                <a:solidFill>
                  <a:srgbClr val="171514"/>
                </a:solidFill>
                <a:latin typeface="Microsoft Sans Serif"/>
                <a:cs typeface="Microsoft Sans Serif"/>
              </a:rPr>
              <a:t>un</a:t>
            </a:r>
            <a:r>
              <a:rPr lang="es-ES" sz="2200" b="1" spc="5" dirty="0">
                <a:solidFill>
                  <a:srgbClr val="171514"/>
                </a:solidFill>
                <a:latin typeface="Microsoft Sans Serif"/>
                <a:cs typeface="Microsoft Sans Serif"/>
              </a:rPr>
              <a:t> </a:t>
            </a:r>
            <a:r>
              <a:rPr lang="es-ES" sz="2200" b="1" spc="25" dirty="0">
                <a:solidFill>
                  <a:srgbClr val="171514"/>
                </a:solidFill>
                <a:latin typeface="Microsoft Sans Serif"/>
                <a:cs typeface="Microsoft Sans Serif"/>
              </a:rPr>
              <a:t>electrodo</a:t>
            </a:r>
            <a:r>
              <a:rPr lang="es-ES" sz="2200" b="1" spc="5" dirty="0">
                <a:solidFill>
                  <a:srgbClr val="171514"/>
                </a:solidFill>
                <a:latin typeface="Microsoft Sans Serif"/>
                <a:cs typeface="Microsoft Sans Serif"/>
              </a:rPr>
              <a:t> </a:t>
            </a:r>
            <a:r>
              <a:rPr lang="es-ES" sz="2200" b="1" spc="20" dirty="0">
                <a:solidFill>
                  <a:srgbClr val="171514"/>
                </a:solidFill>
                <a:latin typeface="Microsoft Sans Serif"/>
                <a:cs typeface="Microsoft Sans Serif"/>
              </a:rPr>
              <a:t>de</a:t>
            </a:r>
            <a:r>
              <a:rPr lang="es-ES" sz="2200" b="1" spc="5" dirty="0">
                <a:solidFill>
                  <a:srgbClr val="171514"/>
                </a:solidFill>
                <a:latin typeface="Microsoft Sans Serif"/>
                <a:cs typeface="Microsoft Sans Serif"/>
              </a:rPr>
              <a:t> </a:t>
            </a:r>
            <a:r>
              <a:rPr lang="es-ES" sz="2200" b="1" spc="25" dirty="0">
                <a:solidFill>
                  <a:srgbClr val="171514"/>
                </a:solidFill>
                <a:latin typeface="Microsoft Sans Serif"/>
                <a:cs typeface="Microsoft Sans Serif"/>
              </a:rPr>
              <a:t>tierra.</a:t>
            </a:r>
            <a:endParaRPr lang="es-ES" sz="2200" b="1" dirty="0">
              <a:latin typeface="Microsoft Sans Serif"/>
              <a:cs typeface="Microsoft Sans Serif"/>
            </a:endParaRPr>
          </a:p>
          <a:p>
            <a:pPr algn="just">
              <a:spcBef>
                <a:spcPts val="35"/>
              </a:spcBef>
            </a:pPr>
            <a:endParaRPr lang="es-ES" sz="2200" dirty="0">
              <a:latin typeface="Microsoft Sans Serif"/>
              <a:cs typeface="Microsoft Sans Serif"/>
            </a:endParaRPr>
          </a:p>
          <a:p>
            <a:pPr algn="just"/>
            <a:r>
              <a:rPr lang="es-ES" sz="2200" spc="-10" dirty="0">
                <a:solidFill>
                  <a:srgbClr val="171514"/>
                </a:solidFill>
                <a:latin typeface="Microsoft Sans Serif"/>
                <a:cs typeface="Microsoft Sans Serif"/>
              </a:rPr>
              <a:t>La</a:t>
            </a:r>
            <a:r>
              <a:rPr lang="es-ES" sz="2200" spc="5" dirty="0">
                <a:solidFill>
                  <a:srgbClr val="171514"/>
                </a:solidFill>
                <a:latin typeface="Microsoft Sans Serif"/>
                <a:cs typeface="Microsoft Sans Serif"/>
              </a:rPr>
              <a:t> </a:t>
            </a:r>
            <a:r>
              <a:rPr lang="es-ES" sz="2200" spc="30" dirty="0">
                <a:solidFill>
                  <a:srgbClr val="171514"/>
                </a:solidFill>
                <a:latin typeface="Microsoft Sans Serif"/>
                <a:cs typeface="Microsoft Sans Serif"/>
              </a:rPr>
              <a:t>figura</a:t>
            </a:r>
            <a:r>
              <a:rPr lang="es-ES" sz="2200" spc="5" dirty="0">
                <a:solidFill>
                  <a:srgbClr val="171514"/>
                </a:solidFill>
                <a:latin typeface="Microsoft Sans Serif"/>
                <a:cs typeface="Microsoft Sans Serif"/>
              </a:rPr>
              <a:t> 5.27 </a:t>
            </a:r>
            <a:r>
              <a:rPr lang="es-ES" sz="2200" spc="25" dirty="0">
                <a:solidFill>
                  <a:srgbClr val="171514"/>
                </a:solidFill>
                <a:latin typeface="Microsoft Sans Serif"/>
                <a:cs typeface="Microsoft Sans Serif"/>
              </a:rPr>
              <a:t>muestra</a:t>
            </a:r>
            <a:r>
              <a:rPr lang="es-ES" sz="2200" spc="10" dirty="0">
                <a:solidFill>
                  <a:srgbClr val="171514"/>
                </a:solidFill>
                <a:latin typeface="Microsoft Sans Serif"/>
                <a:cs typeface="Microsoft Sans Serif"/>
              </a:rPr>
              <a:t> </a:t>
            </a:r>
            <a:r>
              <a:rPr lang="es-ES" sz="2200" spc="15" dirty="0">
                <a:solidFill>
                  <a:srgbClr val="171514"/>
                </a:solidFill>
                <a:latin typeface="Microsoft Sans Serif"/>
                <a:cs typeface="Microsoft Sans Serif"/>
              </a:rPr>
              <a:t>circuitos</a:t>
            </a:r>
            <a:r>
              <a:rPr lang="es-ES" sz="2200" spc="5" dirty="0">
                <a:solidFill>
                  <a:srgbClr val="171514"/>
                </a:solidFill>
                <a:latin typeface="Microsoft Sans Serif"/>
                <a:cs typeface="Microsoft Sans Serif"/>
              </a:rPr>
              <a:t> </a:t>
            </a:r>
            <a:r>
              <a:rPr lang="es-ES" sz="2200" spc="15" dirty="0">
                <a:solidFill>
                  <a:srgbClr val="171514"/>
                </a:solidFill>
                <a:latin typeface="Microsoft Sans Serif"/>
                <a:cs typeface="Microsoft Sans Serif"/>
              </a:rPr>
              <a:t>simplificados</a:t>
            </a:r>
            <a:r>
              <a:rPr lang="es-ES" sz="2200" spc="5" dirty="0">
                <a:solidFill>
                  <a:srgbClr val="171514"/>
                </a:solidFill>
                <a:latin typeface="Microsoft Sans Serif"/>
                <a:cs typeface="Microsoft Sans Serif"/>
              </a:rPr>
              <a:t> </a:t>
            </a:r>
            <a:r>
              <a:rPr lang="es-ES" sz="2200" spc="20" dirty="0">
                <a:solidFill>
                  <a:srgbClr val="171514"/>
                </a:solidFill>
                <a:latin typeface="Microsoft Sans Serif"/>
                <a:cs typeface="Microsoft Sans Serif"/>
              </a:rPr>
              <a:t>de</a:t>
            </a:r>
            <a:r>
              <a:rPr lang="es-ES" sz="2200" spc="10" dirty="0">
                <a:solidFill>
                  <a:srgbClr val="171514"/>
                </a:solidFill>
                <a:latin typeface="Microsoft Sans Serif"/>
                <a:cs typeface="Microsoft Sans Serif"/>
              </a:rPr>
              <a:t> los</a:t>
            </a:r>
            <a:r>
              <a:rPr lang="es-ES" sz="2200" spc="5" dirty="0">
                <a:solidFill>
                  <a:srgbClr val="171514"/>
                </a:solidFill>
                <a:latin typeface="Microsoft Sans Serif"/>
                <a:cs typeface="Microsoft Sans Serif"/>
              </a:rPr>
              <a:t> </a:t>
            </a:r>
            <a:r>
              <a:rPr lang="es-ES" sz="2200" spc="10" dirty="0">
                <a:solidFill>
                  <a:srgbClr val="171514"/>
                </a:solidFill>
                <a:latin typeface="Microsoft Sans Serif"/>
                <a:cs typeface="Microsoft Sans Serif"/>
              </a:rPr>
              <a:t>sistemas</a:t>
            </a:r>
            <a:r>
              <a:rPr lang="es-ES" sz="2200" spc="5" dirty="0">
                <a:solidFill>
                  <a:srgbClr val="171514"/>
                </a:solidFill>
                <a:latin typeface="Microsoft Sans Serif"/>
                <a:cs typeface="Microsoft Sans Serif"/>
              </a:rPr>
              <a:t> </a:t>
            </a:r>
            <a:r>
              <a:rPr lang="es-ES" sz="2200" spc="20" dirty="0">
                <a:solidFill>
                  <a:srgbClr val="171514"/>
                </a:solidFill>
                <a:latin typeface="Microsoft Sans Serif"/>
                <a:cs typeface="Microsoft Sans Serif"/>
              </a:rPr>
              <a:t>mencionados</a:t>
            </a:r>
            <a:r>
              <a:rPr lang="es-ES" sz="2200" spc="10" dirty="0">
                <a:solidFill>
                  <a:srgbClr val="171514"/>
                </a:solidFill>
                <a:latin typeface="Microsoft Sans Serif"/>
                <a:cs typeface="Microsoft Sans Serif"/>
              </a:rPr>
              <a:t> </a:t>
            </a:r>
            <a:r>
              <a:rPr lang="es-ES" sz="2200" spc="30" dirty="0">
                <a:solidFill>
                  <a:srgbClr val="171514"/>
                </a:solidFill>
                <a:latin typeface="Microsoft Sans Serif"/>
                <a:cs typeface="Microsoft Sans Serif"/>
              </a:rPr>
              <a:t>anteriormente</a:t>
            </a:r>
            <a:r>
              <a:rPr lang="es-ES" sz="2200" spc="30" dirty="0" smtClean="0">
                <a:solidFill>
                  <a:srgbClr val="171514"/>
                </a:solidFill>
                <a:latin typeface="Microsoft Sans Serif"/>
                <a:cs typeface="Microsoft Sans Serif"/>
              </a:rPr>
              <a:t>.</a:t>
            </a:r>
            <a:endParaRPr lang="es-ES" sz="2200" dirty="0">
              <a:latin typeface="Microsoft Sans Serif"/>
              <a:cs typeface="Microsoft Sans Serif"/>
            </a:endParaRPr>
          </a:p>
        </p:txBody>
      </p:sp>
      <p:pic>
        <p:nvPicPr>
          <p:cNvPr id="2" name="Imagen 1"/>
          <p:cNvPicPr>
            <a:picLocks noChangeAspect="1"/>
          </p:cNvPicPr>
          <p:nvPr/>
        </p:nvPicPr>
        <p:blipFill rotWithShape="1">
          <a:blip r:embed="rId2"/>
          <a:srcRect l="15094" b="5348"/>
          <a:stretch/>
        </p:blipFill>
        <p:spPr>
          <a:xfrm>
            <a:off x="8099425" y="327025"/>
            <a:ext cx="6400800" cy="8001000"/>
          </a:xfrm>
          <a:prstGeom prst="rect">
            <a:avLst/>
          </a:prstGeom>
        </p:spPr>
      </p:pic>
    </p:spTree>
    <p:extLst>
      <p:ext uri="{BB962C8B-B14F-4D97-AF65-F5344CB8AC3E}">
        <p14:creationId xmlns:p14="http://schemas.microsoft.com/office/powerpoint/2010/main" val="172310509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ángulo 8"/>
          <p:cNvSpPr/>
          <p:nvPr/>
        </p:nvSpPr>
        <p:spPr>
          <a:xfrm>
            <a:off x="174625" y="250825"/>
            <a:ext cx="14478000" cy="7612340"/>
          </a:xfrm>
          <a:prstGeom prst="rect">
            <a:avLst/>
          </a:prstGeom>
        </p:spPr>
        <p:txBody>
          <a:bodyPr wrap="square">
            <a:spAutoFit/>
          </a:bodyPr>
          <a:lstStyle/>
          <a:p>
            <a:pPr algn="just">
              <a:spcBef>
                <a:spcPts val="705"/>
              </a:spcBef>
            </a:pPr>
            <a:r>
              <a:rPr lang="es-ES" sz="2400" b="1" spc="10" dirty="0" smtClean="0">
                <a:solidFill>
                  <a:srgbClr val="171514"/>
                </a:solidFill>
                <a:latin typeface="Arial"/>
                <a:cs typeface="Arial"/>
              </a:rPr>
              <a:t>5.1 El Sistema TN-C</a:t>
            </a:r>
            <a:endParaRPr lang="es-ES" sz="2400" b="1" dirty="0" smtClean="0">
              <a:solidFill>
                <a:srgbClr val="171514"/>
              </a:solidFill>
              <a:latin typeface="Arial"/>
              <a:cs typeface="Arial"/>
            </a:endParaRPr>
          </a:p>
          <a:p>
            <a:pPr algn="just">
              <a:spcBef>
                <a:spcPts val="705"/>
              </a:spcBef>
            </a:pPr>
            <a:endParaRPr lang="es-ES" sz="2400" dirty="0">
              <a:latin typeface="Arial"/>
              <a:cs typeface="Arial"/>
            </a:endParaRPr>
          </a:p>
          <a:p>
            <a:pPr marR="37465" algn="just">
              <a:spcBef>
                <a:spcPts val="570"/>
              </a:spcBef>
            </a:pPr>
            <a:r>
              <a:rPr lang="es-ES" sz="2400" spc="-10" dirty="0">
                <a:solidFill>
                  <a:srgbClr val="171514"/>
                </a:solidFill>
                <a:latin typeface="Microsoft Sans Serif"/>
                <a:cs typeface="Microsoft Sans Serif"/>
              </a:rPr>
              <a:t>La </a:t>
            </a:r>
            <a:r>
              <a:rPr lang="es-ES" sz="2400" spc="35" dirty="0">
                <a:solidFill>
                  <a:srgbClr val="171514"/>
                </a:solidFill>
                <a:latin typeface="Microsoft Sans Serif"/>
                <a:cs typeface="Microsoft Sans Serif"/>
              </a:rPr>
              <a:t>figura </a:t>
            </a:r>
            <a:r>
              <a:rPr lang="es-ES" sz="2400" spc="5" dirty="0">
                <a:solidFill>
                  <a:srgbClr val="171514"/>
                </a:solidFill>
                <a:latin typeface="Microsoft Sans Serif"/>
                <a:cs typeface="Microsoft Sans Serif"/>
              </a:rPr>
              <a:t>5.28 </a:t>
            </a:r>
            <a:r>
              <a:rPr lang="es-ES" sz="2400" spc="30" dirty="0">
                <a:solidFill>
                  <a:srgbClr val="171514"/>
                </a:solidFill>
                <a:latin typeface="Microsoft Sans Serif"/>
                <a:cs typeface="Microsoft Sans Serif"/>
              </a:rPr>
              <a:t>muestra </a:t>
            </a:r>
            <a:r>
              <a:rPr lang="es-ES" sz="2400" spc="10" dirty="0">
                <a:solidFill>
                  <a:srgbClr val="171514"/>
                </a:solidFill>
                <a:latin typeface="Microsoft Sans Serif"/>
                <a:cs typeface="Microsoft Sans Serif"/>
              </a:rPr>
              <a:t>varias cargas </a:t>
            </a:r>
            <a:r>
              <a:rPr lang="es-ES" sz="2400" spc="20" dirty="0">
                <a:solidFill>
                  <a:srgbClr val="171514"/>
                </a:solidFill>
                <a:latin typeface="Microsoft Sans Serif"/>
                <a:cs typeface="Microsoft Sans Serif"/>
              </a:rPr>
              <a:t>alimentadas </a:t>
            </a:r>
            <a:r>
              <a:rPr lang="es-ES" sz="2400" spc="15" dirty="0">
                <a:solidFill>
                  <a:srgbClr val="171514"/>
                </a:solidFill>
                <a:latin typeface="Microsoft Sans Serif"/>
                <a:cs typeface="Microsoft Sans Serif"/>
              </a:rPr>
              <a:t>desde </a:t>
            </a:r>
            <a:r>
              <a:rPr lang="es-ES" sz="2400" spc="40" dirty="0">
                <a:solidFill>
                  <a:srgbClr val="171514"/>
                </a:solidFill>
                <a:latin typeface="Microsoft Sans Serif"/>
                <a:cs typeface="Microsoft Sans Serif"/>
              </a:rPr>
              <a:t>un </a:t>
            </a:r>
            <a:r>
              <a:rPr lang="es-ES" sz="2400" spc="15" dirty="0">
                <a:solidFill>
                  <a:srgbClr val="171514"/>
                </a:solidFill>
                <a:latin typeface="Microsoft Sans Serif"/>
                <a:cs typeface="Microsoft Sans Serif"/>
              </a:rPr>
              <a:t>sistema </a:t>
            </a:r>
            <a:r>
              <a:rPr lang="es-ES" sz="2400" spc="20" dirty="0">
                <a:solidFill>
                  <a:srgbClr val="171514"/>
                </a:solidFill>
                <a:latin typeface="Microsoft Sans Serif"/>
                <a:cs typeface="Microsoft Sans Serif"/>
              </a:rPr>
              <a:t>de </a:t>
            </a:r>
            <a:r>
              <a:rPr lang="es-ES" sz="2400" spc="25" dirty="0">
                <a:solidFill>
                  <a:srgbClr val="171514"/>
                </a:solidFill>
                <a:latin typeface="Microsoft Sans Serif"/>
                <a:cs typeface="Microsoft Sans Serif"/>
              </a:rPr>
              <a:t>distribución </a:t>
            </a:r>
            <a:r>
              <a:rPr lang="es-ES" sz="2400" spc="15" dirty="0">
                <a:solidFill>
                  <a:srgbClr val="171514"/>
                </a:solidFill>
                <a:latin typeface="Microsoft Sans Serif"/>
                <a:cs typeface="Microsoft Sans Serif"/>
              </a:rPr>
              <a:t>cuyo </a:t>
            </a:r>
            <a:r>
              <a:rPr lang="es-ES" sz="2400" spc="30" dirty="0">
                <a:solidFill>
                  <a:srgbClr val="171514"/>
                </a:solidFill>
                <a:latin typeface="Microsoft Sans Serif"/>
                <a:cs typeface="Microsoft Sans Serif"/>
              </a:rPr>
              <a:t>conductor </a:t>
            </a:r>
            <a:r>
              <a:rPr lang="es-ES" sz="2400" spc="40" dirty="0">
                <a:solidFill>
                  <a:srgbClr val="171514"/>
                </a:solidFill>
                <a:latin typeface="Microsoft Sans Serif"/>
                <a:cs typeface="Microsoft Sans Serif"/>
              </a:rPr>
              <a:t>neutro</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está</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puesto</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 </a:t>
            </a:r>
            <a:r>
              <a:rPr lang="es-ES" sz="2400" spc="30" dirty="0">
                <a:solidFill>
                  <a:srgbClr val="171514"/>
                </a:solidFill>
                <a:latin typeface="Microsoft Sans Serif"/>
                <a:cs typeface="Microsoft Sans Serif"/>
              </a:rPr>
              <a:t>tierra</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fuente</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(transformador).</a:t>
            </a:r>
            <a:r>
              <a:rPr lang="es-ES" sz="2400"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Si</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se</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produce</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un</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defecto</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entre</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un</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conductor </a:t>
            </a:r>
            <a:r>
              <a:rPr lang="es-ES" sz="2400" spc="15" dirty="0">
                <a:solidFill>
                  <a:srgbClr val="171514"/>
                </a:solidFill>
                <a:latin typeface="Microsoft Sans Serif"/>
                <a:cs typeface="Microsoft Sans Serif"/>
              </a:rPr>
              <a:t>vivo</a:t>
            </a:r>
            <a:r>
              <a:rPr lang="es-ES" sz="2400" spc="-5"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y</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una</a:t>
            </a:r>
            <a:r>
              <a:rPr lang="es-ES" sz="2400" spc="-5"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envolvente</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metálica</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(punto</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1),</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conductor</a:t>
            </a:r>
            <a:r>
              <a:rPr lang="es-ES" sz="2400" spc="-5"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neutro</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asegura</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el</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camino</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retorno</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para</a:t>
            </a:r>
            <a:r>
              <a:rPr lang="es-ES" sz="2400" dirty="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p>
          <a:p>
            <a:pPr marR="37465" algn="just">
              <a:spcBef>
                <a:spcPts val="570"/>
              </a:spcBef>
            </a:pPr>
            <a:endParaRPr lang="es-ES" sz="2400" spc="10" dirty="0">
              <a:solidFill>
                <a:srgbClr val="171514"/>
              </a:solidFill>
              <a:latin typeface="Microsoft Sans Serif"/>
              <a:cs typeface="Microsoft Sans Serif"/>
            </a:endParaRPr>
          </a:p>
          <a:p>
            <a:pPr marR="37465" algn="just">
              <a:spcBef>
                <a:spcPts val="570"/>
              </a:spcBef>
            </a:pPr>
            <a:endParaRPr lang="es-ES" sz="2400" spc="10" dirty="0" smtClean="0">
              <a:solidFill>
                <a:srgbClr val="171514"/>
              </a:solidFill>
              <a:latin typeface="Microsoft Sans Serif"/>
              <a:cs typeface="Microsoft Sans Serif"/>
            </a:endParaRPr>
          </a:p>
          <a:p>
            <a:pPr marR="37465" algn="just">
              <a:spcBef>
                <a:spcPts val="570"/>
              </a:spcBef>
            </a:pPr>
            <a:endParaRPr lang="es-ES" sz="2400" spc="10" dirty="0">
              <a:solidFill>
                <a:srgbClr val="171514"/>
              </a:solidFill>
              <a:latin typeface="Microsoft Sans Serif"/>
              <a:cs typeface="Microsoft Sans Serif"/>
            </a:endParaRPr>
          </a:p>
          <a:p>
            <a:pPr marR="37465" algn="just">
              <a:spcBef>
                <a:spcPts val="570"/>
              </a:spcBef>
            </a:pPr>
            <a:endParaRPr lang="es-ES" sz="2400" spc="10" dirty="0" smtClean="0">
              <a:solidFill>
                <a:srgbClr val="171514"/>
              </a:solidFill>
              <a:latin typeface="Microsoft Sans Serif"/>
              <a:cs typeface="Microsoft Sans Serif"/>
            </a:endParaRPr>
          </a:p>
          <a:p>
            <a:pPr marR="37465" algn="just">
              <a:spcBef>
                <a:spcPts val="570"/>
              </a:spcBef>
            </a:pPr>
            <a:endParaRPr lang="es-ES" sz="2400" spc="10" dirty="0">
              <a:solidFill>
                <a:srgbClr val="171514"/>
              </a:solidFill>
              <a:latin typeface="Microsoft Sans Serif"/>
              <a:cs typeface="Microsoft Sans Serif"/>
            </a:endParaRPr>
          </a:p>
          <a:p>
            <a:pPr marR="37465" algn="just">
              <a:spcBef>
                <a:spcPts val="570"/>
              </a:spcBef>
            </a:pPr>
            <a:endParaRPr lang="es-ES" sz="2400" spc="10" dirty="0" smtClean="0">
              <a:solidFill>
                <a:srgbClr val="171514"/>
              </a:solidFill>
              <a:latin typeface="Microsoft Sans Serif"/>
              <a:cs typeface="Microsoft Sans Serif"/>
            </a:endParaRPr>
          </a:p>
          <a:p>
            <a:pPr marR="37465" algn="just">
              <a:spcBef>
                <a:spcPts val="570"/>
              </a:spcBef>
            </a:pPr>
            <a:endParaRPr lang="es-ES" sz="2400" spc="10" dirty="0">
              <a:solidFill>
                <a:srgbClr val="171514"/>
              </a:solidFill>
              <a:latin typeface="Microsoft Sans Serif"/>
              <a:cs typeface="Microsoft Sans Serif"/>
            </a:endParaRPr>
          </a:p>
          <a:p>
            <a:pPr marR="37465" algn="just">
              <a:spcBef>
                <a:spcPts val="570"/>
              </a:spcBef>
            </a:pPr>
            <a:endParaRPr lang="es-ES" sz="2400" spc="10" dirty="0" smtClean="0">
              <a:solidFill>
                <a:srgbClr val="171514"/>
              </a:solidFill>
              <a:latin typeface="Microsoft Sans Serif"/>
              <a:cs typeface="Microsoft Sans Serif"/>
            </a:endParaRPr>
          </a:p>
          <a:p>
            <a:pPr marR="37465" algn="just">
              <a:spcBef>
                <a:spcPts val="570"/>
              </a:spcBef>
            </a:pPr>
            <a:endParaRPr lang="es-ES" sz="2400" spc="10" dirty="0" smtClean="0">
              <a:solidFill>
                <a:srgbClr val="171514"/>
              </a:solidFill>
              <a:latin typeface="Microsoft Sans Serif"/>
              <a:cs typeface="Microsoft Sans Serif"/>
            </a:endParaRPr>
          </a:p>
          <a:p>
            <a:pPr marL="50800" marR="43180" algn="just">
              <a:spcBef>
                <a:spcPts val="100"/>
              </a:spcBef>
            </a:pPr>
            <a:r>
              <a:rPr lang="es-ES" sz="2400" spc="30" dirty="0" smtClean="0">
                <a:solidFill>
                  <a:srgbClr val="171514"/>
                </a:solidFill>
                <a:latin typeface="Microsoft Sans Serif"/>
                <a:cs typeface="Microsoft Sans Serif"/>
              </a:rPr>
              <a:t>corriente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falla, </a:t>
            </a:r>
            <a:r>
              <a:rPr lang="es-ES" sz="2400" spc="15" dirty="0" smtClean="0">
                <a:solidFill>
                  <a:srgbClr val="171514"/>
                </a:solidFill>
                <a:latin typeface="Microsoft Sans Serif"/>
                <a:cs typeface="Microsoft Sans Serif"/>
              </a:rPr>
              <a:t>satisfaciendo </a:t>
            </a:r>
            <a:r>
              <a:rPr lang="es-ES" sz="2400" dirty="0" smtClean="0">
                <a:solidFill>
                  <a:srgbClr val="171514"/>
                </a:solidFill>
                <a:latin typeface="Microsoft Sans Serif"/>
                <a:cs typeface="Microsoft Sans Serif"/>
              </a:rPr>
              <a:t>así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requisito </a:t>
            </a:r>
            <a:r>
              <a:rPr lang="es-ES" sz="2400" spc="-15" dirty="0" smtClean="0">
                <a:solidFill>
                  <a:srgbClr val="171514"/>
                </a:solidFill>
                <a:latin typeface="Microsoft Sans Serif"/>
                <a:cs typeface="Microsoft Sans Serif"/>
              </a:rPr>
              <a:t>A. </a:t>
            </a:r>
            <a:r>
              <a:rPr lang="es-ES" sz="2400" spc="-35" dirty="0" smtClean="0">
                <a:solidFill>
                  <a:srgbClr val="171514"/>
                </a:solidFill>
                <a:latin typeface="Microsoft Sans Serif"/>
                <a:cs typeface="Microsoft Sans Serif"/>
              </a:rPr>
              <a:t>Si </a:t>
            </a:r>
            <a:r>
              <a:rPr lang="es-ES" sz="2400" spc="-5" dirty="0" smtClean="0">
                <a:solidFill>
                  <a:srgbClr val="171514"/>
                </a:solidFill>
                <a:latin typeface="Microsoft Sans Serif"/>
                <a:cs typeface="Microsoft Sans Serif"/>
              </a:rPr>
              <a:t>se </a:t>
            </a:r>
            <a:r>
              <a:rPr lang="es-ES" sz="2400" spc="30" dirty="0" smtClean="0">
                <a:solidFill>
                  <a:srgbClr val="171514"/>
                </a:solidFill>
                <a:latin typeface="Microsoft Sans Serif"/>
                <a:cs typeface="Microsoft Sans Serif"/>
              </a:rPr>
              <a:t>produce una </a:t>
            </a:r>
            <a:r>
              <a:rPr lang="es-ES" sz="2400" spc="45" dirty="0" smtClean="0">
                <a:solidFill>
                  <a:srgbClr val="171514"/>
                </a:solidFill>
                <a:latin typeface="Microsoft Sans Serif"/>
                <a:cs typeface="Microsoft Sans Serif"/>
              </a:rPr>
              <a:t>ruptura </a:t>
            </a:r>
            <a:r>
              <a:rPr lang="es-ES" sz="2400" spc="25"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conductor </a:t>
            </a:r>
            <a:r>
              <a:rPr lang="es-ES" sz="2400" spc="40" dirty="0" smtClean="0">
                <a:solidFill>
                  <a:srgbClr val="171514"/>
                </a:solidFill>
                <a:latin typeface="Microsoft Sans Serif"/>
                <a:cs typeface="Microsoft Sans Serif"/>
              </a:rPr>
              <a:t>neutro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punto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2</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o</a:t>
            </a:r>
            <a:r>
              <a:rPr lang="es-ES" sz="2400" dirty="0" smtClean="0">
                <a:solidFill>
                  <a:srgbClr val="171514"/>
                </a:solidFill>
                <a:latin typeface="Microsoft Sans Serif"/>
                <a:cs typeface="Microsoft Sans Serif"/>
              </a:rPr>
              <a:t> 2,</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entonces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potencial</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envolvente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aumentará</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al</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vivo </a:t>
            </a:r>
            <a:r>
              <a:rPr lang="es-ES" sz="2400" spc="25" dirty="0" smtClean="0">
                <a:solidFill>
                  <a:srgbClr val="171514"/>
                </a:solidFill>
                <a:latin typeface="Microsoft Sans Serif"/>
                <a:cs typeface="Microsoft Sans Serif"/>
              </a:rPr>
              <a:t>cuando</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enciende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carga,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exponiendo</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así </a:t>
            </a:r>
            <a:r>
              <a:rPr lang="es-ES" sz="2400" spc="10" dirty="0" smtClean="0">
                <a:solidFill>
                  <a:srgbClr val="171514"/>
                </a:solidFill>
                <a:latin typeface="Microsoft Sans Serif"/>
                <a:cs typeface="Microsoft Sans Serif"/>
              </a:rPr>
              <a:t>al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usuario</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 </a:t>
            </a:r>
            <a:r>
              <a:rPr lang="es-ES" sz="2400" spc="45"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grave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peligro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Es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evidente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esta </a:t>
            </a:r>
            <a:r>
              <a:rPr lang="es-ES" sz="2400" spc="20" dirty="0" smtClean="0">
                <a:solidFill>
                  <a:srgbClr val="171514"/>
                </a:solidFill>
                <a:latin typeface="Microsoft Sans Serif"/>
                <a:cs typeface="Microsoft Sans Serif"/>
              </a:rPr>
              <a:t>disposición </a:t>
            </a:r>
            <a:r>
              <a:rPr lang="es-ES" sz="2400" spc="40" dirty="0" smtClean="0">
                <a:solidFill>
                  <a:srgbClr val="171514"/>
                </a:solidFill>
                <a:latin typeface="Microsoft Sans Serif"/>
                <a:cs typeface="Microsoft Sans Serif"/>
              </a:rPr>
              <a:t>no </a:t>
            </a:r>
            <a:r>
              <a:rPr lang="es-ES" sz="2400" spc="30" dirty="0" smtClean="0">
                <a:solidFill>
                  <a:srgbClr val="171514"/>
                </a:solidFill>
                <a:latin typeface="Microsoft Sans Serif"/>
                <a:cs typeface="Microsoft Sans Serif"/>
              </a:rPr>
              <a:t>cumple </a:t>
            </a:r>
            <a:r>
              <a:rPr lang="es-ES" sz="2400" spc="20" dirty="0" smtClean="0">
                <a:solidFill>
                  <a:srgbClr val="171514"/>
                </a:solidFill>
                <a:latin typeface="Microsoft Sans Serif"/>
                <a:cs typeface="Microsoft Sans Serif"/>
              </a:rPr>
              <a:t>con </a:t>
            </a:r>
            <a:r>
              <a:rPr lang="es-ES" sz="2400" spc="10"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requisitos de seguridad </a:t>
            </a:r>
            <a:r>
              <a:rPr lang="es-ES" sz="2400" spc="10" dirty="0" smtClean="0">
                <a:solidFill>
                  <a:srgbClr val="171514"/>
                </a:solidFill>
                <a:latin typeface="Microsoft Sans Serif"/>
                <a:cs typeface="Microsoft Sans Serif"/>
              </a:rPr>
              <a:t>necesarios </a:t>
            </a:r>
            <a:r>
              <a:rPr lang="es-ES" sz="2400" dirty="0" smtClean="0">
                <a:solidFill>
                  <a:srgbClr val="171514"/>
                </a:solidFill>
                <a:latin typeface="Microsoft Sans Serif"/>
                <a:cs typeface="Microsoft Sans Serif"/>
              </a:rPr>
              <a:t>y, </a:t>
            </a:r>
            <a:r>
              <a:rPr lang="es-ES" sz="2400" spc="45" dirty="0" smtClean="0">
                <a:solidFill>
                  <a:srgbClr val="171514"/>
                </a:solidFill>
                <a:latin typeface="Microsoft Sans Serif"/>
                <a:cs typeface="Microsoft Sans Serif"/>
              </a:rPr>
              <a:t>por </a:t>
            </a:r>
            <a:r>
              <a:rPr lang="es-ES" sz="2400" spc="25" dirty="0" smtClean="0">
                <a:solidFill>
                  <a:srgbClr val="171514"/>
                </a:solidFill>
                <a:latin typeface="Microsoft Sans Serif"/>
                <a:cs typeface="Microsoft Sans Serif"/>
              </a:rPr>
              <a:t>lo </a:t>
            </a:r>
            <a:r>
              <a:rPr lang="es-ES" sz="2400" spc="30" dirty="0" smtClean="0">
                <a:solidFill>
                  <a:srgbClr val="171514"/>
                </a:solidFill>
                <a:latin typeface="Microsoft Sans Serif"/>
                <a:cs typeface="Microsoft Sans Serif"/>
              </a:rPr>
              <a:t>tanto, </a:t>
            </a:r>
            <a:r>
              <a:rPr lang="es-ES" sz="2400" spc="40" dirty="0" smtClean="0">
                <a:solidFill>
                  <a:srgbClr val="171514"/>
                </a:solidFill>
                <a:latin typeface="Microsoft Sans Serif"/>
                <a:cs typeface="Microsoft Sans Serif"/>
              </a:rPr>
              <a:t>no </a:t>
            </a:r>
            <a:r>
              <a:rPr lang="es-ES" sz="2400" spc="25" dirty="0" smtClean="0">
                <a:solidFill>
                  <a:srgbClr val="171514"/>
                </a:solidFill>
                <a:latin typeface="Microsoft Sans Serif"/>
                <a:cs typeface="Microsoft Sans Serif"/>
              </a:rPr>
              <a:t>debe </a:t>
            </a:r>
            <a:r>
              <a:rPr lang="es-ES" sz="2400" spc="15" dirty="0" smtClean="0">
                <a:solidFill>
                  <a:srgbClr val="171514"/>
                </a:solidFill>
                <a:latin typeface="Microsoft Sans Serif"/>
                <a:cs typeface="Microsoft Sans Serif"/>
              </a:rPr>
              <a:t>utilizarse.</a:t>
            </a:r>
            <a:endParaRPr lang="es-ES" sz="2400" dirty="0" smtClean="0">
              <a:latin typeface="Microsoft Sans Serif"/>
              <a:cs typeface="Microsoft Sans Serif"/>
            </a:endParaRPr>
          </a:p>
        </p:txBody>
      </p:sp>
      <p:sp>
        <p:nvSpPr>
          <p:cNvPr id="3" name="object 259"/>
          <p:cNvSpPr txBox="1"/>
          <p:nvPr/>
        </p:nvSpPr>
        <p:spPr>
          <a:xfrm>
            <a:off x="3832225" y="5813425"/>
            <a:ext cx="7162800" cy="340477"/>
          </a:xfrm>
          <a:prstGeom prst="rect">
            <a:avLst/>
          </a:prstGeom>
        </p:spPr>
        <p:txBody>
          <a:bodyPr vert="horz" wrap="square" lIns="0" tIns="32384" rIns="0" bIns="0" rtlCol="0">
            <a:spAutoFit/>
          </a:bodyPr>
          <a:lstStyle/>
          <a:p>
            <a:pPr marL="12700" algn="ctr"/>
            <a:r>
              <a:rPr sz="2000" b="1" spc="-10" dirty="0" smtClean="0">
                <a:solidFill>
                  <a:srgbClr val="171514"/>
                </a:solidFill>
                <a:latin typeface="Arial"/>
                <a:cs typeface="Arial"/>
              </a:rPr>
              <a:t>FIGURA</a:t>
            </a:r>
            <a:r>
              <a:rPr sz="2000" b="1" spc="-15" dirty="0" smtClean="0">
                <a:solidFill>
                  <a:srgbClr val="171514"/>
                </a:solidFill>
                <a:latin typeface="Arial"/>
                <a:cs typeface="Arial"/>
              </a:rPr>
              <a:t> </a:t>
            </a:r>
            <a:r>
              <a:rPr sz="2000" b="1" spc="5" dirty="0" smtClean="0">
                <a:solidFill>
                  <a:srgbClr val="171514"/>
                </a:solidFill>
                <a:latin typeface="Arial"/>
                <a:cs typeface="Arial"/>
              </a:rPr>
              <a:t>5.28</a:t>
            </a:r>
            <a:r>
              <a:rPr lang="es-ES" sz="2000" b="1" spc="5" dirty="0" smtClean="0">
                <a:solidFill>
                  <a:srgbClr val="171514"/>
                </a:solidFill>
                <a:latin typeface="Arial"/>
                <a:cs typeface="Arial"/>
              </a:rPr>
              <a:t> </a:t>
            </a:r>
            <a:r>
              <a:rPr sz="2000" spc="5" dirty="0" smtClean="0">
                <a:solidFill>
                  <a:srgbClr val="171514"/>
                </a:solidFill>
                <a:latin typeface="Microsoft Sans Serif"/>
                <a:cs typeface="Microsoft Sans Serif"/>
              </a:rPr>
              <a:t>Sistema</a:t>
            </a:r>
            <a:r>
              <a:rPr sz="200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puesta</a:t>
            </a:r>
            <a:r>
              <a:rPr sz="2000" dirty="0">
                <a:solidFill>
                  <a:srgbClr val="171514"/>
                </a:solidFill>
                <a:latin typeface="Microsoft Sans Serif"/>
                <a:cs typeface="Microsoft Sans Serif"/>
              </a:rPr>
              <a:t> a</a:t>
            </a:r>
            <a:r>
              <a:rPr sz="2000" spc="-5" dirty="0">
                <a:solidFill>
                  <a:srgbClr val="171514"/>
                </a:solidFill>
                <a:latin typeface="Microsoft Sans Serif"/>
                <a:cs typeface="Microsoft Sans Serif"/>
              </a:rPr>
              <a:t> </a:t>
            </a:r>
            <a:r>
              <a:rPr sz="2000" spc="30" dirty="0">
                <a:solidFill>
                  <a:srgbClr val="171514"/>
                </a:solidFill>
                <a:latin typeface="Microsoft Sans Serif"/>
                <a:cs typeface="Microsoft Sans Serif"/>
              </a:rPr>
              <a:t>tierra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TN-C</a:t>
            </a:r>
            <a:r>
              <a:rPr sz="700" spc="-20" dirty="0">
                <a:solidFill>
                  <a:srgbClr val="171514"/>
                </a:solidFill>
                <a:latin typeface="Microsoft Sans Serif"/>
                <a:cs typeface="Microsoft Sans Serif"/>
              </a:rPr>
              <a:t>.</a:t>
            </a:r>
            <a:endParaRPr sz="70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3527425" y="2356529"/>
            <a:ext cx="7924800" cy="3456896"/>
          </a:xfrm>
          <a:prstGeom prst="rect">
            <a:avLst/>
          </a:prstGeom>
        </p:spPr>
      </p:pic>
    </p:spTree>
    <p:extLst>
      <p:ext uri="{BB962C8B-B14F-4D97-AF65-F5344CB8AC3E}">
        <p14:creationId xmlns:p14="http://schemas.microsoft.com/office/powerpoint/2010/main" val="76483634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 name="Rectángulo 8"/>
          <p:cNvSpPr/>
          <p:nvPr/>
        </p:nvSpPr>
        <p:spPr>
          <a:xfrm>
            <a:off x="174625" y="250825"/>
            <a:ext cx="10058400" cy="10841429"/>
          </a:xfrm>
          <a:prstGeom prst="rect">
            <a:avLst/>
          </a:prstGeom>
        </p:spPr>
        <p:txBody>
          <a:bodyPr wrap="square">
            <a:spAutoFit/>
          </a:bodyPr>
          <a:lstStyle/>
          <a:p>
            <a:pPr algn="just">
              <a:spcBef>
                <a:spcPts val="615"/>
              </a:spcBef>
            </a:pPr>
            <a:r>
              <a:rPr lang="es-ES" sz="2400" b="1" spc="5" dirty="0" smtClean="0">
                <a:solidFill>
                  <a:srgbClr val="171514"/>
                </a:solidFill>
                <a:latin typeface="Arial"/>
                <a:cs typeface="Arial"/>
              </a:rPr>
              <a:t>5.2</a:t>
            </a:r>
            <a:r>
              <a:rPr lang="es-ES" sz="2400" b="1" spc="-25" dirty="0" smtClean="0">
                <a:solidFill>
                  <a:srgbClr val="171514"/>
                </a:solidFill>
                <a:latin typeface="Arial"/>
                <a:cs typeface="Arial"/>
              </a:rPr>
              <a:t> El Sistema TT</a:t>
            </a:r>
            <a:endParaRPr lang="es-ES" sz="2400" b="1" dirty="0" smtClean="0">
              <a:solidFill>
                <a:srgbClr val="171514"/>
              </a:solidFill>
              <a:latin typeface="Arial"/>
              <a:cs typeface="Arial"/>
            </a:endParaRPr>
          </a:p>
          <a:p>
            <a:pPr algn="just">
              <a:spcBef>
                <a:spcPts val="615"/>
              </a:spcBef>
            </a:pPr>
            <a:endParaRPr lang="es-ES" sz="2400" dirty="0" smtClean="0">
              <a:latin typeface="Arial"/>
              <a:cs typeface="Arial"/>
            </a:endParaRPr>
          </a:p>
          <a:p>
            <a:pPr marR="48260" algn="just">
              <a:spcBef>
                <a:spcPts val="595"/>
              </a:spcBef>
              <a:tabLst>
                <a:tab pos="2862580" algn="l"/>
              </a:tabLst>
            </a:pPr>
            <a:r>
              <a:rPr lang="es-ES" sz="2400" spc="-20" dirty="0" smtClean="0">
                <a:solidFill>
                  <a:srgbClr val="171514"/>
                </a:solidFill>
                <a:latin typeface="Microsoft Sans Serif"/>
                <a:cs typeface="Microsoft Sans Serif"/>
              </a:rPr>
              <a:t>En</a:t>
            </a:r>
            <a:r>
              <a:rPr lang="es-ES" sz="2400" spc="1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este</a:t>
            </a:r>
            <a:r>
              <a:rPr lang="es-ES" sz="2400" spc="2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sistema,</a:t>
            </a:r>
            <a:r>
              <a:rPr lang="es-ES" sz="2400" spc="2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spc="20" dirty="0" smtClean="0">
                <a:solidFill>
                  <a:srgbClr val="171514"/>
                </a:solidFill>
                <a:latin typeface="Microsoft Sans Serif"/>
                <a:cs typeface="Microsoft Sans Serif"/>
              </a:rPr>
              <a:t> debe </a:t>
            </a:r>
            <a:r>
              <a:rPr lang="es-ES" sz="2400" spc="30" dirty="0" smtClean="0">
                <a:solidFill>
                  <a:srgbClr val="171514"/>
                </a:solidFill>
                <a:latin typeface="Microsoft Sans Serif"/>
                <a:cs typeface="Microsoft Sans Serif"/>
              </a:rPr>
              <a:t>proporcionar</a:t>
            </a:r>
            <a:r>
              <a:rPr lang="es-ES" sz="2400" spc="20" dirty="0" smtClean="0">
                <a:solidFill>
                  <a:srgbClr val="171514"/>
                </a:solidFill>
                <a:latin typeface="Microsoft Sans Serif"/>
                <a:cs typeface="Microsoft Sans Serif"/>
              </a:rPr>
              <a:t> localmente</a:t>
            </a:r>
            <a:r>
              <a:rPr lang="es-ES" sz="2400" spc="1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spc="2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punto</a:t>
            </a:r>
            <a:r>
              <a:rPr lang="es-ES" sz="2400" spc="20" dirty="0" smtClean="0">
                <a:solidFill>
                  <a:srgbClr val="171514"/>
                </a:solidFill>
                <a:latin typeface="Microsoft Sans Serif"/>
                <a:cs typeface="Microsoft Sans Serif"/>
              </a:rPr>
              <a:t> de puesta </a:t>
            </a:r>
            <a:r>
              <a:rPr lang="es-ES" sz="2400" dirty="0" smtClean="0">
                <a:solidFill>
                  <a:srgbClr val="171514"/>
                </a:solidFill>
                <a:latin typeface="Microsoft Sans Serif"/>
                <a:cs typeface="Microsoft Sans Serif"/>
              </a:rPr>
              <a:t>a</a:t>
            </a:r>
            <a:r>
              <a:rPr lang="es-ES" sz="2400" spc="2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tierra</a:t>
            </a:r>
            <a:r>
              <a:rPr lang="es-ES" sz="2400" spc="2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independiente</a:t>
            </a:r>
            <a:r>
              <a:rPr lang="es-ES" sz="2400" spc="1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 </a:t>
            </a:r>
            <a:r>
              <a:rPr lang="es-ES" sz="2400" spc="5" dirty="0" smtClean="0">
                <a:solidFill>
                  <a:srgbClr val="171514"/>
                </a:solidFill>
                <a:latin typeface="Microsoft Sans Serif"/>
                <a:cs typeface="Microsoft Sans Serif"/>
              </a:rPr>
              <a:t>cada </a:t>
            </a:r>
            <a:r>
              <a:rPr lang="es-ES" sz="2400" spc="30" dirty="0" smtClean="0">
                <a:solidFill>
                  <a:srgbClr val="171514"/>
                </a:solidFill>
                <a:latin typeface="Microsoft Sans Serif"/>
                <a:cs typeface="Microsoft Sans Serif"/>
              </a:rPr>
              <a:t>consumidor </a:t>
            </a:r>
            <a:r>
              <a:rPr lang="es-ES" sz="2400" spc="10" dirty="0" smtClean="0">
                <a:solidFill>
                  <a:srgbClr val="171514"/>
                </a:solidFill>
                <a:latin typeface="Microsoft Sans Serif"/>
                <a:cs typeface="Microsoft Sans Serif"/>
              </a:rPr>
              <a:t>(Figura </a:t>
            </a:r>
            <a:r>
              <a:rPr lang="es-ES" sz="2400" spc="-5" dirty="0" smtClean="0">
                <a:solidFill>
                  <a:srgbClr val="171514"/>
                </a:solidFill>
                <a:latin typeface="Microsoft Sans Serif"/>
                <a:cs typeface="Microsoft Sans Serif"/>
              </a:rPr>
              <a:t>5.29). </a:t>
            </a:r>
            <a:r>
              <a:rPr lang="es-ES" sz="2400" spc="-35" dirty="0" smtClean="0">
                <a:solidFill>
                  <a:srgbClr val="171514"/>
                </a:solidFill>
                <a:latin typeface="Microsoft Sans Serif"/>
                <a:cs typeface="Microsoft Sans Serif"/>
              </a:rPr>
              <a:t>Si </a:t>
            </a:r>
            <a:r>
              <a:rPr lang="es-ES" sz="2400" spc="-5"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produce </a:t>
            </a:r>
            <a:r>
              <a:rPr lang="es-ES" sz="2400" spc="40" dirty="0" smtClean="0">
                <a:solidFill>
                  <a:srgbClr val="171514"/>
                </a:solidFill>
                <a:latin typeface="Microsoft Sans Serif"/>
                <a:cs typeface="Microsoft Sans Serif"/>
              </a:rPr>
              <a:t>un </a:t>
            </a:r>
            <a:r>
              <a:rPr lang="es-ES" sz="2400" spc="25" dirty="0" smtClean="0">
                <a:solidFill>
                  <a:srgbClr val="171514"/>
                </a:solidFill>
                <a:latin typeface="Microsoft Sans Serif"/>
                <a:cs typeface="Microsoft Sans Serif"/>
              </a:rPr>
              <a:t>cortocircuito </a:t>
            </a:r>
            <a:r>
              <a:rPr lang="es-ES" sz="2400" spc="30" dirty="0" smtClean="0">
                <a:solidFill>
                  <a:srgbClr val="171514"/>
                </a:solidFill>
                <a:latin typeface="Microsoft Sans Serif"/>
                <a:cs typeface="Microsoft Sans Serif"/>
              </a:rPr>
              <a:t>entre </a:t>
            </a:r>
            <a:r>
              <a:rPr lang="es-ES" sz="2400" spc="40" dirty="0" smtClean="0">
                <a:solidFill>
                  <a:srgbClr val="171514"/>
                </a:solidFill>
                <a:latin typeface="Microsoft Sans Serif"/>
                <a:cs typeface="Microsoft Sans Serif"/>
              </a:rPr>
              <a:t>un </a:t>
            </a:r>
            <a:r>
              <a:rPr lang="es-ES" sz="2400" spc="30" dirty="0" smtClean="0">
                <a:solidFill>
                  <a:srgbClr val="171514"/>
                </a:solidFill>
                <a:latin typeface="Microsoft Sans Serif"/>
                <a:cs typeface="Microsoft Sans Serif"/>
              </a:rPr>
              <a:t>conductor </a:t>
            </a:r>
            <a:r>
              <a:rPr lang="es-ES" sz="2400" spc="15" dirty="0" smtClean="0">
                <a:solidFill>
                  <a:srgbClr val="171514"/>
                </a:solidFill>
                <a:latin typeface="Microsoft Sans Serif"/>
                <a:cs typeface="Microsoft Sans Serif"/>
              </a:rPr>
              <a:t>activo </a:t>
            </a:r>
            <a:r>
              <a:rPr lang="es-ES" sz="2400" spc="5" dirty="0" smtClean="0">
                <a:solidFill>
                  <a:srgbClr val="171514"/>
                </a:solidFill>
                <a:latin typeface="Microsoft Sans Serif"/>
                <a:cs typeface="Microsoft Sans Serif"/>
              </a:rPr>
              <a:t>y </a:t>
            </a:r>
            <a:r>
              <a:rPr lang="es-ES" sz="2400" spc="20" dirty="0" smtClean="0">
                <a:solidFill>
                  <a:srgbClr val="171514"/>
                </a:solidFill>
                <a:latin typeface="Microsoft Sans Serif"/>
                <a:cs typeface="Microsoft Sans Serif"/>
              </a:rPr>
              <a:t>cualquier </a:t>
            </a:r>
            <a:r>
              <a:rPr lang="es-ES" sz="2400" spc="25" dirty="0" smtClean="0">
                <a:solidFill>
                  <a:srgbClr val="171514"/>
                </a:solidFill>
                <a:latin typeface="Microsoft Sans Serif"/>
                <a:cs typeface="Microsoft Sans Serif"/>
              </a:rPr>
              <a:t>recinto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(punto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1</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figura),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actúa</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como</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retorno.</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Para </a:t>
            </a:r>
            <a:r>
              <a:rPr lang="es-ES" sz="2400" spc="15" dirty="0" smtClean="0">
                <a:solidFill>
                  <a:srgbClr val="171514"/>
                </a:solidFill>
                <a:latin typeface="Microsoft Sans Serif"/>
                <a:cs typeface="Microsoft Sans Serif"/>
              </a:rPr>
              <a:t>asegurarse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tensión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contacto </a:t>
            </a:r>
            <a:r>
              <a:rPr lang="es-ES" sz="2400" spc="20" dirty="0" err="1" smtClean="0">
                <a:solidFill>
                  <a:srgbClr val="171514"/>
                </a:solidFill>
                <a:latin typeface="Microsoft Sans Serif"/>
                <a:cs typeface="Microsoft Sans Serif"/>
              </a:rPr>
              <a:t>admisible</a:t>
            </a:r>
            <a:r>
              <a:rPr lang="es-ES" sz="2400" i="1" spc="20" dirty="0" err="1" smtClean="0">
                <a:solidFill>
                  <a:srgbClr val="171514"/>
                </a:solidFill>
                <a:latin typeface="Arial"/>
                <a:cs typeface="Arial"/>
              </a:rPr>
              <a:t>Vt</a:t>
            </a:r>
            <a:r>
              <a:rPr lang="es-ES" sz="2400" i="1" spc="20" dirty="0" smtClean="0">
                <a:solidFill>
                  <a:srgbClr val="171514"/>
                </a:solidFill>
                <a:latin typeface="Arial"/>
                <a:cs typeface="Arial"/>
              </a:rPr>
              <a:t> </a:t>
            </a:r>
            <a:r>
              <a:rPr lang="es-ES" sz="2400" spc="20" dirty="0" smtClean="0">
                <a:solidFill>
                  <a:srgbClr val="171514"/>
                </a:solidFill>
                <a:latin typeface="Microsoft Sans Serif"/>
                <a:cs typeface="Microsoft Sans Serif"/>
              </a:rPr>
              <a:t>no </a:t>
            </a:r>
            <a:r>
              <a:rPr lang="es-ES" sz="2400" spc="-5" dirty="0" smtClean="0">
                <a:solidFill>
                  <a:srgbClr val="171514"/>
                </a:solidFill>
                <a:latin typeface="Microsoft Sans Serif"/>
                <a:cs typeface="Microsoft Sans Serif"/>
              </a:rPr>
              <a:t>se </a:t>
            </a:r>
            <a:r>
              <a:rPr lang="es-ES" sz="2400" spc="15" dirty="0" smtClean="0">
                <a:solidFill>
                  <a:srgbClr val="171514"/>
                </a:solidFill>
                <a:latin typeface="Microsoft Sans Serif"/>
                <a:cs typeface="Microsoft Sans Serif"/>
              </a:rPr>
              <a:t>supera,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resistencia </a:t>
            </a:r>
            <a:r>
              <a:rPr lang="es-ES" sz="2400" spc="10" dirty="0" smtClean="0">
                <a:solidFill>
                  <a:srgbClr val="171514"/>
                </a:solidFill>
                <a:latin typeface="Microsoft Sans Serif"/>
                <a:cs typeface="Microsoft Sans Serif"/>
              </a:rPr>
              <a:t>total </a:t>
            </a:r>
            <a:r>
              <a:rPr lang="es-ES" sz="2400" i="1" spc="10" dirty="0" smtClean="0">
                <a:solidFill>
                  <a:srgbClr val="171514"/>
                </a:solidFill>
                <a:latin typeface="Arial"/>
                <a:cs typeface="Arial"/>
              </a:rPr>
              <a:t>RC </a:t>
            </a:r>
            <a:r>
              <a:rPr lang="es-ES" sz="2400" spc="10" dirty="0" smtClean="0">
                <a:solidFill>
                  <a:srgbClr val="171514"/>
                </a:solidFill>
                <a:latin typeface="Microsoft Sans Serif"/>
                <a:cs typeface="Microsoft Sans Serif"/>
              </a:rPr>
              <a:t>+ </a:t>
            </a:r>
            <a:r>
              <a:rPr lang="es-ES" sz="2400" i="1" spc="10" dirty="0" smtClean="0">
                <a:solidFill>
                  <a:srgbClr val="171514"/>
                </a:solidFill>
                <a:latin typeface="Arial"/>
                <a:cs typeface="Arial"/>
              </a:rPr>
              <a:t>Rn </a:t>
            </a:r>
            <a:r>
              <a:rPr lang="es-ES" sz="2400" spc="10" dirty="0" smtClean="0">
                <a:solidFill>
                  <a:srgbClr val="171514"/>
                </a:solidFill>
                <a:latin typeface="Microsoft Sans Serif"/>
                <a:cs typeface="Microsoft Sans Serif"/>
              </a:rPr>
              <a:t>del </a:t>
            </a:r>
            <a:r>
              <a:rPr lang="es-ES" sz="2400" spc="25" dirty="0" smtClean="0">
                <a:solidFill>
                  <a:srgbClr val="171514"/>
                </a:solidFill>
                <a:latin typeface="Microsoft Sans Serif"/>
                <a:cs typeface="Microsoft Sans Serif"/>
              </a:rPr>
              <a:t>circuito </a:t>
            </a:r>
            <a:r>
              <a:rPr lang="es-ES" sz="2400" spc="20"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falla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tierra</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no</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debe</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exceder</a:t>
            </a:r>
            <a:r>
              <a:rPr lang="es-ES" sz="2400" spc="1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spc="1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valor</a:t>
            </a:r>
            <a:r>
              <a:rPr lang="es-ES" sz="2400" spc="10" dirty="0" smtClean="0">
                <a:solidFill>
                  <a:srgbClr val="171514"/>
                </a:solidFill>
                <a:latin typeface="Microsoft Sans Serif"/>
                <a:cs typeface="Microsoft Sans Serif"/>
              </a:rPr>
              <a:t> crítico </a:t>
            </a:r>
            <a:r>
              <a:rPr lang="es-ES" sz="2400" i="1" spc="10" dirty="0" err="1" smtClean="0">
                <a:solidFill>
                  <a:srgbClr val="171514"/>
                </a:solidFill>
                <a:latin typeface="Arial"/>
                <a:cs typeface="Arial"/>
              </a:rPr>
              <a:t>Rt</a:t>
            </a:r>
            <a:r>
              <a:rPr lang="es-ES" sz="2400" i="1" spc="10" dirty="0" smtClean="0">
                <a:solidFill>
                  <a:srgbClr val="171514"/>
                </a:solidFill>
                <a:latin typeface="Arial"/>
                <a:cs typeface="Arial"/>
              </a:rPr>
              <a:t>	</a:t>
            </a:r>
            <a:r>
              <a:rPr lang="es-ES" sz="2400" spc="20" dirty="0" smtClean="0">
                <a:solidFill>
                  <a:srgbClr val="171514"/>
                </a:solidFill>
                <a:latin typeface="Microsoft Sans Serif"/>
                <a:cs typeface="Microsoft Sans Serif"/>
              </a:rPr>
              <a:t>dada</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endParaRPr lang="es-ES" sz="2400" dirty="0" smtClean="0">
              <a:latin typeface="Microsoft Sans Serif"/>
              <a:cs typeface="Microsoft Sans Serif"/>
            </a:endParaRPr>
          </a:p>
          <a:p>
            <a:pPr algn="just">
              <a:spcBef>
                <a:spcPts val="875"/>
              </a:spcBef>
            </a:pPr>
            <a:r>
              <a:rPr lang="es-ES" sz="2400" spc="35" dirty="0" smtClean="0">
                <a:solidFill>
                  <a:srgbClr val="171514"/>
                </a:solidFill>
                <a:latin typeface="Microsoft Sans Serif"/>
                <a:cs typeface="Microsoft Sans Serif"/>
              </a:rPr>
              <a:t>dónde</a:t>
            </a:r>
            <a:endParaRPr lang="es-ES" sz="2400" dirty="0" smtClean="0">
              <a:latin typeface="Microsoft Sans Serif"/>
              <a:cs typeface="Microsoft Sans Serif"/>
            </a:endParaRPr>
          </a:p>
          <a:p>
            <a:pPr marR="107314" algn="just">
              <a:spcBef>
                <a:spcPts val="90"/>
              </a:spcBef>
            </a:pPr>
            <a:r>
              <a:rPr lang="es-ES" sz="2400" b="1" i="1" spc="10" dirty="0" err="1" smtClean="0">
                <a:solidFill>
                  <a:srgbClr val="171514"/>
                </a:solidFill>
                <a:latin typeface="Arial"/>
                <a:cs typeface="Arial"/>
              </a:rPr>
              <a:t>Vt</a:t>
            </a:r>
            <a:r>
              <a:rPr lang="es-ES" sz="2400" b="1" i="1" spc="10" dirty="0" smtClean="0">
                <a:solidFill>
                  <a:srgbClr val="171514"/>
                </a:solidFill>
                <a:latin typeface="Arial"/>
                <a:cs typeface="Arial"/>
              </a:rPr>
              <a:t> </a:t>
            </a:r>
            <a:r>
              <a:rPr lang="es-ES" sz="2400" b="1" spc="10" dirty="0" smtClean="0">
                <a:solidFill>
                  <a:srgbClr val="171514"/>
                </a:solidFill>
                <a:latin typeface="Microsoft Sans Serif"/>
                <a:cs typeface="Microsoft Sans Serif"/>
              </a:rPr>
              <a:t>= tensión </a:t>
            </a:r>
            <a:r>
              <a:rPr lang="es-ES" sz="2400" b="1" spc="20" dirty="0" smtClean="0">
                <a:solidFill>
                  <a:srgbClr val="171514"/>
                </a:solidFill>
                <a:latin typeface="Microsoft Sans Serif"/>
                <a:cs typeface="Microsoft Sans Serif"/>
              </a:rPr>
              <a:t>de contacto </a:t>
            </a:r>
            <a:r>
              <a:rPr lang="es-ES" sz="2400" b="1" spc="15" dirty="0" smtClean="0">
                <a:solidFill>
                  <a:srgbClr val="171514"/>
                </a:solidFill>
                <a:latin typeface="Microsoft Sans Serif"/>
                <a:cs typeface="Microsoft Sans Serif"/>
              </a:rPr>
              <a:t>admisible. Dado </a:t>
            </a:r>
            <a:r>
              <a:rPr lang="es-ES" sz="2400" b="1" spc="25" dirty="0" smtClean="0">
                <a:solidFill>
                  <a:srgbClr val="171514"/>
                </a:solidFill>
                <a:latin typeface="Microsoft Sans Serif"/>
                <a:cs typeface="Microsoft Sans Serif"/>
              </a:rPr>
              <a:t>que </a:t>
            </a:r>
            <a:r>
              <a:rPr lang="es-ES" sz="2400" b="1" spc="10" dirty="0" smtClean="0">
                <a:solidFill>
                  <a:srgbClr val="171514"/>
                </a:solidFill>
                <a:latin typeface="Microsoft Sans Serif"/>
                <a:cs typeface="Microsoft Sans Serif"/>
              </a:rPr>
              <a:t>los </a:t>
            </a:r>
            <a:r>
              <a:rPr lang="es-ES" sz="2400" b="1" spc="15" dirty="0" smtClean="0">
                <a:solidFill>
                  <a:srgbClr val="171514"/>
                </a:solidFill>
                <a:latin typeface="Microsoft Sans Serif"/>
                <a:cs typeface="Microsoft Sans Serif"/>
              </a:rPr>
              <a:t>dispositivos </a:t>
            </a:r>
            <a:r>
              <a:rPr lang="es-ES" sz="2400" b="1" spc="20" dirty="0" smtClean="0">
                <a:solidFill>
                  <a:srgbClr val="171514"/>
                </a:solidFill>
                <a:latin typeface="Microsoft Sans Serif"/>
                <a:cs typeface="Microsoft Sans Serif"/>
              </a:rPr>
              <a:t>de protección de </a:t>
            </a:r>
            <a:r>
              <a:rPr lang="es-ES" sz="2400" b="1" spc="10" dirty="0" smtClean="0">
                <a:solidFill>
                  <a:srgbClr val="171514"/>
                </a:solidFill>
                <a:latin typeface="Microsoft Sans Serif"/>
                <a:cs typeface="Microsoft Sans Serif"/>
              </a:rPr>
              <a:t>acción </a:t>
            </a:r>
            <a:r>
              <a:rPr lang="es-ES" sz="2400" b="1" spc="20" dirty="0" smtClean="0">
                <a:solidFill>
                  <a:srgbClr val="171514"/>
                </a:solidFill>
                <a:latin typeface="Microsoft Sans Serif"/>
                <a:cs typeface="Microsoft Sans Serif"/>
              </a:rPr>
              <a:t>rápida </a:t>
            </a:r>
            <a:r>
              <a:rPr lang="es-ES" sz="2400" b="1" spc="30" dirty="0" smtClean="0">
                <a:solidFill>
                  <a:srgbClr val="171514"/>
                </a:solidFill>
                <a:latin typeface="Microsoft Sans Serif"/>
                <a:cs typeface="Microsoft Sans Serif"/>
              </a:rPr>
              <a:t>no </a:t>
            </a:r>
            <a:r>
              <a:rPr lang="es-ES" sz="2400" b="1" spc="20" dirty="0" smtClean="0">
                <a:solidFill>
                  <a:srgbClr val="171514"/>
                </a:solidFill>
                <a:latin typeface="Microsoft Sans Serif"/>
                <a:cs typeface="Microsoft Sans Serif"/>
              </a:rPr>
              <a:t>siempre </a:t>
            </a:r>
            <a:r>
              <a:rPr lang="es-ES" sz="2400" b="1" spc="15" dirty="0" smtClean="0">
                <a:solidFill>
                  <a:srgbClr val="171514"/>
                </a:solidFill>
                <a:latin typeface="Microsoft Sans Serif"/>
                <a:cs typeface="Microsoft Sans Serif"/>
              </a:rPr>
              <a:t>están disponibles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para</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los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pequeños</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consumidores,</a:t>
            </a:r>
            <a:r>
              <a:rPr lang="es-ES" sz="2400" b="1" spc="5"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se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ha</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establecido</a:t>
            </a:r>
            <a:r>
              <a:rPr lang="es-ES" sz="2400" b="1"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un</a:t>
            </a:r>
            <a:r>
              <a:rPr lang="es-ES" sz="2400" b="1" spc="5"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máximo</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50 </a:t>
            </a:r>
            <a:r>
              <a:rPr lang="es-ES" sz="2400" b="1" spc="-45" dirty="0" smtClean="0">
                <a:solidFill>
                  <a:srgbClr val="171514"/>
                </a:solidFill>
                <a:latin typeface="Microsoft Sans Serif"/>
                <a:cs typeface="Microsoft Sans Serif"/>
              </a:rPr>
              <a:t>V</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para</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este</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voltaje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(consulte</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spc="5" dirty="0" smtClean="0">
                <a:solidFill>
                  <a:srgbClr val="171514"/>
                </a:solidFill>
                <a:latin typeface="Microsoft Sans Serif"/>
                <a:cs typeface="Microsoft Sans Serif"/>
              </a:rPr>
              <a:t> Tabla </a:t>
            </a:r>
            <a:r>
              <a:rPr lang="es-ES" sz="2400" b="1" spc="-5" dirty="0" smtClean="0">
                <a:solidFill>
                  <a:srgbClr val="171514"/>
                </a:solidFill>
                <a:latin typeface="Microsoft Sans Serif"/>
                <a:cs typeface="Microsoft Sans Serif"/>
              </a:rPr>
              <a:t>5.9),</a:t>
            </a:r>
            <a:endParaRPr lang="es-ES" sz="2400" b="1" dirty="0" smtClean="0">
              <a:latin typeface="Microsoft Sans Serif"/>
              <a:cs typeface="Microsoft Sans Serif"/>
            </a:endParaRPr>
          </a:p>
          <a:p>
            <a:pPr algn="just">
              <a:spcBef>
                <a:spcPts val="360"/>
              </a:spcBef>
            </a:pPr>
            <a:r>
              <a:rPr lang="es-ES" sz="2400" b="1" i="1" spc="20" dirty="0" err="1" smtClean="0">
                <a:solidFill>
                  <a:srgbClr val="171514"/>
                </a:solidFill>
                <a:latin typeface="Arial"/>
                <a:cs typeface="Arial"/>
              </a:rPr>
              <a:t>Ia</a:t>
            </a:r>
            <a:r>
              <a:rPr lang="es-ES" sz="2400" b="1" i="1" spc="20" dirty="0" smtClean="0">
                <a:solidFill>
                  <a:srgbClr val="171514"/>
                </a:solidFill>
                <a:latin typeface="Arial"/>
                <a:cs typeface="Arial"/>
              </a:rPr>
              <a:t>  </a:t>
            </a:r>
            <a:r>
              <a:rPr lang="es-ES" sz="2400" b="1" spc="20" dirty="0" smtClean="0">
                <a:solidFill>
                  <a:srgbClr val="171514"/>
                </a:solidFill>
                <a:latin typeface="Microsoft Sans Serif"/>
                <a:cs typeface="Microsoft Sans Serif"/>
              </a:rPr>
              <a:t>= corriente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disparo</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(dentro</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5" dirty="0" smtClean="0">
                <a:solidFill>
                  <a:srgbClr val="171514"/>
                </a:solidFill>
                <a:latin typeface="Microsoft Sans Serif"/>
                <a:cs typeface="Microsoft Sans Serif"/>
              </a:rPr>
              <a:t>5</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s)</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del</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dispositivo</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protección,</a:t>
            </a:r>
            <a:r>
              <a:rPr lang="es-ES" sz="2400" b="1" spc="-5" dirty="0" smtClean="0">
                <a:solidFill>
                  <a:srgbClr val="171514"/>
                </a:solidFill>
                <a:latin typeface="Microsoft Sans Serif"/>
                <a:cs typeface="Microsoft Sans Serif"/>
              </a:rPr>
              <a:t> </a:t>
            </a:r>
          </a:p>
          <a:p>
            <a:pPr algn="just">
              <a:spcBef>
                <a:spcPts val="360"/>
              </a:spcBef>
            </a:pPr>
            <a:r>
              <a:rPr lang="es-ES" sz="2400" b="1" i="1" spc="35" dirty="0" smtClean="0">
                <a:solidFill>
                  <a:srgbClr val="171514"/>
                </a:solidFill>
                <a:latin typeface="Arial"/>
                <a:cs typeface="Arial"/>
              </a:rPr>
              <a:t>I</a:t>
            </a:r>
            <a:r>
              <a:rPr lang="es-ES" sz="2400" b="1" i="1" spc="20" dirty="0" smtClean="0">
                <a:solidFill>
                  <a:srgbClr val="171514"/>
                </a:solidFill>
                <a:latin typeface="Arial"/>
                <a:cs typeface="Arial"/>
              </a:rPr>
              <a:t>n  </a:t>
            </a:r>
            <a:r>
              <a:rPr lang="es-ES" sz="2400" b="1" spc="20" dirty="0" smtClean="0">
                <a:solidFill>
                  <a:srgbClr val="171514"/>
                </a:solidFill>
                <a:latin typeface="Microsoft Sans Serif"/>
                <a:cs typeface="Microsoft Sans Serif"/>
              </a:rPr>
              <a:t>=  corriente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nominal</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dispositivo</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protección,</a:t>
            </a:r>
            <a:endParaRPr lang="es-ES" sz="2400" b="1" dirty="0" smtClean="0">
              <a:latin typeface="Microsoft Sans Serif"/>
              <a:cs typeface="Microsoft Sans Serif"/>
            </a:endParaRPr>
          </a:p>
          <a:p>
            <a:pPr marR="532130" algn="just">
              <a:spcBef>
                <a:spcPts val="30"/>
              </a:spcBef>
            </a:pPr>
            <a:r>
              <a:rPr lang="es-ES" sz="2400" b="1" i="1" spc="20" dirty="0" smtClean="0">
                <a:solidFill>
                  <a:srgbClr val="171514"/>
                </a:solidFill>
                <a:latin typeface="Arial"/>
                <a:cs typeface="Arial"/>
              </a:rPr>
              <a:t>k  </a:t>
            </a:r>
            <a:r>
              <a:rPr lang="es-ES" sz="2400" b="1" spc="20" dirty="0" smtClean="0">
                <a:solidFill>
                  <a:srgbClr val="171514"/>
                </a:solidFill>
                <a:latin typeface="Microsoft Sans Serif"/>
                <a:cs typeface="Microsoft Sans Serif"/>
              </a:rPr>
              <a:t>=  constante</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cuyo</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valor</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depende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spc="5" dirty="0" smtClean="0">
                <a:solidFill>
                  <a:srgbClr val="171514"/>
                </a:solidFill>
                <a:latin typeface="Microsoft Sans Serif"/>
                <a:cs typeface="Microsoft Sans Serif"/>
              </a:rPr>
              <a:t> </a:t>
            </a:r>
            <a:r>
              <a:rPr lang="es-ES" sz="2400" b="1" spc="40" dirty="0" smtClean="0">
                <a:solidFill>
                  <a:srgbClr val="171514"/>
                </a:solidFill>
                <a:latin typeface="Microsoft Sans Serif"/>
                <a:cs typeface="Microsoft Sans Serif"/>
              </a:rPr>
              <a:t>tipo</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dispositivo</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protección</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utilizado,</a:t>
            </a:r>
            <a:r>
              <a:rPr lang="es-ES" sz="2400" b="1" spc="5" dirty="0" smtClean="0">
                <a:solidFill>
                  <a:srgbClr val="171514"/>
                </a:solidFill>
                <a:latin typeface="Microsoft Sans Serif"/>
                <a:cs typeface="Microsoft Sans Serif"/>
              </a:rPr>
              <a:t> </a:t>
            </a:r>
            <a:r>
              <a:rPr lang="es-ES" sz="2400" b="1" dirty="0" smtClean="0">
                <a:solidFill>
                  <a:srgbClr val="171514"/>
                </a:solidFill>
                <a:latin typeface="Microsoft Sans Serif"/>
                <a:cs typeface="Microsoft Sans Serif"/>
              </a:rPr>
              <a:t>=3 </a:t>
            </a:r>
            <a:r>
              <a:rPr lang="es-ES" sz="2400" b="1" spc="25" dirty="0" smtClean="0">
                <a:solidFill>
                  <a:srgbClr val="171514"/>
                </a:solidFill>
                <a:latin typeface="Microsoft Sans Serif"/>
                <a:cs typeface="Microsoft Sans Serif"/>
              </a:rPr>
              <a:t>para</a:t>
            </a:r>
            <a:r>
              <a:rPr lang="es-ES" sz="2400" b="1" spc="-10"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fusibles, </a:t>
            </a:r>
            <a:r>
              <a:rPr lang="es-ES" sz="2400" b="1" dirty="0" smtClean="0">
                <a:solidFill>
                  <a:srgbClr val="171514"/>
                </a:solidFill>
                <a:latin typeface="Microsoft Sans Serif"/>
                <a:cs typeface="Microsoft Sans Serif"/>
              </a:rPr>
              <a:t>=1.5 </a:t>
            </a:r>
            <a:r>
              <a:rPr lang="es-ES" sz="2400" b="1" spc="20" dirty="0" smtClean="0">
                <a:solidFill>
                  <a:srgbClr val="171514"/>
                </a:solidFill>
                <a:latin typeface="Microsoft Sans Serif"/>
                <a:cs typeface="Microsoft Sans Serif"/>
              </a:rPr>
              <a:t>para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interruptores</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automáticos</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15" dirty="0" err="1" smtClean="0">
                <a:solidFill>
                  <a:srgbClr val="171514"/>
                </a:solidFill>
                <a:latin typeface="Microsoft Sans Serif"/>
                <a:cs typeface="Microsoft Sans Serif"/>
              </a:rPr>
              <a:t>sobrecorriente</a:t>
            </a:r>
            <a:r>
              <a:rPr lang="es-ES" sz="2400" b="1" i="1" spc="15" dirty="0" smtClean="0">
                <a:solidFill>
                  <a:srgbClr val="171514"/>
                </a:solidFill>
                <a:latin typeface="Microsoft Sans Serif"/>
                <a:cs typeface="Microsoft Sans Serif"/>
              </a:rPr>
              <a:t>.</a:t>
            </a:r>
            <a:r>
              <a:rPr lang="es-ES" b="1" i="1" spc="15" dirty="0" smtClean="0">
                <a:solidFill>
                  <a:srgbClr val="171514"/>
                </a:solidFill>
                <a:latin typeface="Microsoft Sans Serif"/>
                <a:cs typeface="Microsoft Sans Serif"/>
              </a:rPr>
              <a:t>(</a:t>
            </a:r>
            <a:r>
              <a:rPr lang="es-ES" b="1" i="1" spc="-5" dirty="0" smtClean="0">
                <a:solidFill>
                  <a:srgbClr val="171514"/>
                </a:solidFill>
                <a:latin typeface="Microsoft Sans Serif"/>
                <a:cs typeface="Microsoft Sans Serif"/>
              </a:rPr>
              <a:t>Estos</a:t>
            </a:r>
            <a:r>
              <a:rPr lang="es-ES" b="1" i="1" spc="5"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valores</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para </a:t>
            </a:r>
            <a:r>
              <a:rPr lang="es-ES" b="1" i="1" spc="15" dirty="0" err="1" smtClean="0">
                <a:solidFill>
                  <a:srgbClr val="171514"/>
                </a:solidFill>
                <a:latin typeface="Arial"/>
                <a:cs typeface="Arial"/>
              </a:rPr>
              <a:t>k</a:t>
            </a:r>
            <a:r>
              <a:rPr lang="es-ES" b="1" i="1" spc="15" dirty="0" err="1" smtClean="0">
                <a:solidFill>
                  <a:srgbClr val="171514"/>
                </a:solidFill>
                <a:latin typeface="Microsoft Sans Serif"/>
                <a:cs typeface="Microsoft Sans Serif"/>
              </a:rPr>
              <a:t>s</a:t>
            </a:r>
            <a:r>
              <a:rPr lang="es-ES" b="1" i="1" spc="15" dirty="0" smtClean="0">
                <a:solidFill>
                  <a:srgbClr val="171514"/>
                </a:solidFill>
                <a:latin typeface="Microsoft Sans Serif"/>
                <a:cs typeface="Microsoft Sans Serif"/>
              </a:rPr>
              <a:t> </a:t>
            </a:r>
            <a:r>
              <a:rPr lang="es-ES" b="1" i="1" spc="15" dirty="0" err="1" smtClean="0">
                <a:solidFill>
                  <a:srgbClr val="171514"/>
                </a:solidFill>
                <a:latin typeface="Microsoft Sans Serif"/>
                <a:cs typeface="Microsoft Sans Serif"/>
              </a:rPr>
              <a:t>on</a:t>
            </a:r>
            <a:r>
              <a:rPr lang="es-ES" b="1" i="1" spc="5"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típicos.</a:t>
            </a:r>
            <a:r>
              <a:rPr lang="es-ES" b="1" i="1" spc="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El</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valor</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real</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para</a:t>
            </a:r>
            <a:r>
              <a:rPr lang="es-ES" b="1" i="1" spc="5"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un</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dispositivo</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de</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protección</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en</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particular</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utilizado</a:t>
            </a:r>
            <a:r>
              <a:rPr lang="es-ES" b="1" i="1" spc="5" dirty="0" smtClean="0">
                <a:solidFill>
                  <a:srgbClr val="171514"/>
                </a:solidFill>
                <a:latin typeface="Microsoft Sans Serif"/>
                <a:cs typeface="Microsoft Sans Serif"/>
              </a:rPr>
              <a:t> </a:t>
            </a:r>
            <a:r>
              <a:rPr lang="es-ES" b="1" i="1" spc="-5" dirty="0" smtClean="0">
                <a:solidFill>
                  <a:srgbClr val="171514"/>
                </a:solidFill>
                <a:latin typeface="Microsoft Sans Serif"/>
                <a:cs typeface="Microsoft Sans Serif"/>
              </a:rPr>
              <a:t>se</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puede</a:t>
            </a:r>
            <a:r>
              <a:rPr lang="es-ES" b="1" i="1" spc="5" dirty="0" smtClean="0">
                <a:solidFill>
                  <a:srgbClr val="171514"/>
                </a:solidFill>
                <a:latin typeface="Microsoft Sans Serif"/>
                <a:cs typeface="Microsoft Sans Serif"/>
              </a:rPr>
              <a:t> </a:t>
            </a:r>
            <a:r>
              <a:rPr lang="es-ES" b="1" i="1" spc="25" dirty="0" smtClean="0">
                <a:solidFill>
                  <a:srgbClr val="171514"/>
                </a:solidFill>
                <a:latin typeface="Microsoft Sans Serif"/>
                <a:cs typeface="Microsoft Sans Serif"/>
              </a:rPr>
              <a:t>encontrar </a:t>
            </a:r>
            <a:r>
              <a:rPr lang="es-ES" b="1" i="1" spc="15" dirty="0" smtClean="0">
                <a:solidFill>
                  <a:srgbClr val="171514"/>
                </a:solidFill>
                <a:latin typeface="Microsoft Sans Serif"/>
                <a:cs typeface="Microsoft Sans Serif"/>
              </a:rPr>
              <a:t>de</a:t>
            </a:r>
            <a:r>
              <a:rPr lang="es-ES" b="1" i="1" spc="-5" dirty="0" smtClean="0">
                <a:solidFill>
                  <a:srgbClr val="171514"/>
                </a:solidFill>
                <a:latin typeface="Microsoft Sans Serif"/>
                <a:cs typeface="Microsoft Sans Serif"/>
              </a:rPr>
              <a:t> </a:t>
            </a:r>
            <a:r>
              <a:rPr lang="es-ES" b="1" i="1" dirty="0" smtClean="0">
                <a:solidFill>
                  <a:srgbClr val="171514"/>
                </a:solidFill>
                <a:latin typeface="Microsoft Sans Serif"/>
                <a:cs typeface="Microsoft Sans Serif"/>
              </a:rPr>
              <a:t>las</a:t>
            </a:r>
            <a:r>
              <a:rPr lang="es-ES" b="1" i="1" spc="-5"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características</a:t>
            </a:r>
            <a:r>
              <a:rPr lang="es-ES" b="1" i="1"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de</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disparo</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de</a:t>
            </a:r>
            <a:r>
              <a:rPr lang="es-ES" b="1" i="1" dirty="0" smtClean="0">
                <a:solidFill>
                  <a:srgbClr val="171514"/>
                </a:solidFill>
                <a:latin typeface="Microsoft Sans Serif"/>
                <a:cs typeface="Microsoft Sans Serif"/>
              </a:rPr>
              <a:t> </a:t>
            </a:r>
            <a:r>
              <a:rPr lang="es-ES" b="1" i="1" spc="-5" dirty="0" smtClean="0">
                <a:solidFill>
                  <a:srgbClr val="171514"/>
                </a:solidFill>
                <a:latin typeface="Microsoft Sans Serif"/>
                <a:cs typeface="Microsoft Sans Serif"/>
              </a:rPr>
              <a:t>ese </a:t>
            </a:r>
            <a:r>
              <a:rPr lang="es-ES" b="1" i="1" spc="15" dirty="0" smtClean="0">
                <a:solidFill>
                  <a:srgbClr val="171514"/>
                </a:solidFill>
                <a:latin typeface="Microsoft Sans Serif"/>
                <a:cs typeface="Microsoft Sans Serif"/>
              </a:rPr>
              <a:t>dispositivo</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según</a:t>
            </a:r>
            <a:r>
              <a:rPr lang="es-ES" b="1" i="1"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lo</a:t>
            </a:r>
            <a:r>
              <a:rPr lang="es-ES" b="1" i="1" spc="-5" dirty="0" smtClean="0">
                <a:solidFill>
                  <a:srgbClr val="171514"/>
                </a:solidFill>
                <a:latin typeface="Microsoft Sans Serif"/>
                <a:cs typeface="Microsoft Sans Serif"/>
              </a:rPr>
              <a:t> </a:t>
            </a:r>
            <a:r>
              <a:rPr lang="es-ES" b="1" i="1" spc="20" dirty="0" smtClean="0">
                <a:solidFill>
                  <a:srgbClr val="171514"/>
                </a:solidFill>
                <a:latin typeface="Microsoft Sans Serif"/>
                <a:cs typeface="Microsoft Sans Serif"/>
              </a:rPr>
              <a:t>suministrado</a:t>
            </a:r>
            <a:r>
              <a:rPr lang="es-ES" b="1" i="1" dirty="0" smtClean="0">
                <a:solidFill>
                  <a:srgbClr val="171514"/>
                </a:solidFill>
                <a:latin typeface="Microsoft Sans Serif"/>
                <a:cs typeface="Microsoft Sans Serif"/>
              </a:rPr>
              <a:t> </a:t>
            </a:r>
            <a:r>
              <a:rPr lang="es-ES" b="1" i="1" spc="30" dirty="0" smtClean="0">
                <a:solidFill>
                  <a:srgbClr val="171514"/>
                </a:solidFill>
                <a:latin typeface="Microsoft Sans Serif"/>
                <a:cs typeface="Microsoft Sans Serif"/>
              </a:rPr>
              <a:t>por</a:t>
            </a:r>
            <a:r>
              <a:rPr lang="es-ES" b="1" i="1" spc="-5" dirty="0" smtClean="0">
                <a:solidFill>
                  <a:srgbClr val="171514"/>
                </a:solidFill>
                <a:latin typeface="Microsoft Sans Serif"/>
                <a:cs typeface="Microsoft Sans Serif"/>
              </a:rPr>
              <a:t> </a:t>
            </a:r>
            <a:r>
              <a:rPr lang="es-ES" b="1" i="1" spc="10" dirty="0" smtClean="0">
                <a:solidFill>
                  <a:srgbClr val="171514"/>
                </a:solidFill>
                <a:latin typeface="Microsoft Sans Serif"/>
                <a:cs typeface="Microsoft Sans Serif"/>
              </a:rPr>
              <a:t>su</a:t>
            </a:r>
            <a:r>
              <a:rPr lang="es-ES" b="1" i="1" spc="-5" dirty="0" smtClean="0">
                <a:solidFill>
                  <a:srgbClr val="171514"/>
                </a:solidFill>
                <a:latin typeface="Microsoft Sans Serif"/>
                <a:cs typeface="Microsoft Sans Serif"/>
              </a:rPr>
              <a:t> </a:t>
            </a:r>
            <a:r>
              <a:rPr lang="es-ES" b="1" i="1" spc="15" dirty="0" smtClean="0">
                <a:solidFill>
                  <a:srgbClr val="171514"/>
                </a:solidFill>
                <a:latin typeface="Microsoft Sans Serif"/>
                <a:cs typeface="Microsoft Sans Serif"/>
              </a:rPr>
              <a:t>fabricante.)</a:t>
            </a:r>
          </a:p>
          <a:p>
            <a:pPr marR="532130" lvl="1" algn="just">
              <a:spcBef>
                <a:spcPts val="30"/>
              </a:spcBef>
            </a:pPr>
            <a:endParaRPr lang="es-ES" b="1" i="1" spc="15" dirty="0">
              <a:solidFill>
                <a:srgbClr val="171514"/>
              </a:solidFill>
              <a:latin typeface="Microsoft Sans Serif"/>
              <a:cs typeface="Microsoft Sans Serif"/>
            </a:endParaRPr>
          </a:p>
          <a:p>
            <a:pPr marR="532130" lvl="1" algn="just">
              <a:spcBef>
                <a:spcPts val="30"/>
              </a:spcBef>
            </a:pPr>
            <a:endParaRPr lang="es-ES" b="1" i="1" spc="15" dirty="0" smtClean="0">
              <a:solidFill>
                <a:srgbClr val="171514"/>
              </a:solidFill>
              <a:latin typeface="Microsoft Sans Serif"/>
              <a:cs typeface="Microsoft Sans Serif"/>
            </a:endParaRPr>
          </a:p>
          <a:p>
            <a:pPr marR="532130" lvl="1" algn="just">
              <a:spcBef>
                <a:spcPts val="30"/>
              </a:spcBef>
            </a:pPr>
            <a:endParaRPr lang="es-ES" b="1" i="1" spc="15" dirty="0">
              <a:solidFill>
                <a:srgbClr val="171514"/>
              </a:solidFill>
              <a:latin typeface="Microsoft Sans Serif"/>
              <a:cs typeface="Microsoft Sans Serif"/>
            </a:endParaRPr>
          </a:p>
          <a:p>
            <a:pPr marR="532130" lvl="1" algn="just">
              <a:spcBef>
                <a:spcPts val="30"/>
              </a:spcBef>
            </a:pPr>
            <a:endParaRPr lang="es-ES" b="1" i="1" spc="15" dirty="0" smtClean="0">
              <a:solidFill>
                <a:srgbClr val="171514"/>
              </a:solidFill>
              <a:latin typeface="Microsoft Sans Serif"/>
              <a:cs typeface="Microsoft Sans Serif"/>
            </a:endParaRPr>
          </a:p>
          <a:p>
            <a:pPr marR="532130" lvl="1" algn="just">
              <a:spcBef>
                <a:spcPts val="30"/>
              </a:spcBef>
            </a:pPr>
            <a:endParaRPr lang="es-ES" b="1" i="1" spc="15" dirty="0">
              <a:solidFill>
                <a:srgbClr val="171514"/>
              </a:solidFill>
              <a:latin typeface="Microsoft Sans Serif"/>
              <a:cs typeface="Microsoft Sans Serif"/>
            </a:endParaRPr>
          </a:p>
          <a:p>
            <a:pPr marR="532130" lvl="1" algn="just">
              <a:spcBef>
                <a:spcPts val="30"/>
              </a:spcBef>
            </a:pPr>
            <a:endParaRPr lang="es-ES" b="1" i="1" spc="15" dirty="0" smtClean="0">
              <a:solidFill>
                <a:srgbClr val="171514"/>
              </a:solidFill>
              <a:latin typeface="Microsoft Sans Serif"/>
              <a:cs typeface="Microsoft Sans Serif"/>
            </a:endParaRPr>
          </a:p>
          <a:p>
            <a:pPr marR="532130" lvl="1" algn="just">
              <a:spcBef>
                <a:spcPts val="30"/>
              </a:spcBef>
            </a:pPr>
            <a:endParaRPr lang="es-ES" b="1" i="1" dirty="0" smtClean="0">
              <a:latin typeface="Microsoft Sans Serif"/>
              <a:cs typeface="Microsoft Sans Serif"/>
            </a:endParaRPr>
          </a:p>
          <a:p>
            <a:pPr algn="just">
              <a:spcBef>
                <a:spcPts val="290"/>
              </a:spcBef>
            </a:pPr>
            <a:r>
              <a:rPr lang="es-ES" sz="2400" spc="-40" dirty="0" smtClean="0">
                <a:solidFill>
                  <a:srgbClr val="171514"/>
                </a:solidFill>
                <a:latin typeface="Microsoft Sans Serif"/>
                <a:cs typeface="Microsoft Sans Serif"/>
              </a:rPr>
              <a:t>Si</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suponemos</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que, </a:t>
            </a:r>
            <a:r>
              <a:rPr lang="es-ES" sz="2400" i="1" spc="10" dirty="0" err="1" smtClean="0">
                <a:solidFill>
                  <a:srgbClr val="171514"/>
                </a:solidFill>
                <a:latin typeface="Arial"/>
                <a:cs typeface="Arial"/>
              </a:rPr>
              <a:t>Vt</a:t>
            </a:r>
            <a:r>
              <a:rPr lang="es-ES" sz="2400" i="1" spc="10" dirty="0" smtClean="0">
                <a:solidFill>
                  <a:srgbClr val="171514"/>
                </a:solidFill>
                <a:latin typeface="Arial"/>
                <a:cs typeface="Arial"/>
              </a:rPr>
              <a:t> </a:t>
            </a:r>
            <a:r>
              <a:rPr lang="es-ES" sz="2400" spc="10" dirty="0" smtClean="0">
                <a:solidFill>
                  <a:srgbClr val="171514"/>
                </a:solidFill>
                <a:latin typeface="Microsoft Sans Serif"/>
                <a:cs typeface="Microsoft Sans Serif"/>
              </a:rPr>
              <a:t>=50V, </a:t>
            </a:r>
            <a:r>
              <a:rPr lang="es-ES" sz="2400" i="1" spc="10" dirty="0" smtClean="0">
                <a:solidFill>
                  <a:srgbClr val="171514"/>
                </a:solidFill>
                <a:latin typeface="Arial"/>
                <a:cs typeface="Arial"/>
              </a:rPr>
              <a:t>In</a:t>
            </a:r>
            <a:r>
              <a:rPr lang="es-ES" sz="2400" spc="10" dirty="0" smtClean="0">
                <a:solidFill>
                  <a:srgbClr val="171514"/>
                </a:solidFill>
                <a:latin typeface="Microsoft Sans Serif"/>
                <a:cs typeface="Microsoft Sans Serif"/>
              </a:rPr>
              <a:t>=50</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A, </a:t>
            </a:r>
            <a:r>
              <a:rPr lang="es-ES" sz="2400" i="1" spc="-5" dirty="0" smtClean="0">
                <a:solidFill>
                  <a:srgbClr val="171514"/>
                </a:solidFill>
                <a:latin typeface="Arial"/>
                <a:cs typeface="Arial"/>
              </a:rPr>
              <a:t>k</a:t>
            </a:r>
            <a:r>
              <a:rPr lang="es-ES" sz="2400" spc="-5" dirty="0" smtClean="0">
                <a:solidFill>
                  <a:srgbClr val="171514"/>
                </a:solidFill>
                <a:latin typeface="Microsoft Sans Serif"/>
                <a:cs typeface="Microsoft Sans Serif"/>
              </a:rPr>
              <a:t>=3,</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encontramos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endParaRPr lang="es-ES" sz="2400" dirty="0" smtClean="0">
              <a:latin typeface="Microsoft Sans Serif"/>
              <a:cs typeface="Microsoft Sans Serif"/>
            </a:endParaRPr>
          </a:p>
          <a:p>
            <a:pPr marR="37465" algn="just">
              <a:spcBef>
                <a:spcPts val="570"/>
              </a:spcBef>
            </a:pPr>
            <a:endParaRPr lang="es-ES" sz="2400" dirty="0">
              <a:latin typeface="Microsoft Sans Serif"/>
              <a:cs typeface="Microsoft Sans Serif"/>
            </a:endParaRPr>
          </a:p>
        </p:txBody>
      </p:sp>
      <p:pic>
        <p:nvPicPr>
          <p:cNvPr id="4" name="Imagen 3"/>
          <p:cNvPicPr>
            <a:picLocks noChangeAspect="1"/>
          </p:cNvPicPr>
          <p:nvPr/>
        </p:nvPicPr>
        <p:blipFill>
          <a:blip r:embed="rId2"/>
          <a:stretch>
            <a:fillRect/>
          </a:stretch>
        </p:blipFill>
        <p:spPr>
          <a:xfrm>
            <a:off x="6194425" y="3451225"/>
            <a:ext cx="1905000" cy="685800"/>
          </a:xfrm>
          <a:prstGeom prst="rect">
            <a:avLst/>
          </a:prstGeom>
        </p:spPr>
      </p:pic>
      <p:pic>
        <p:nvPicPr>
          <p:cNvPr id="5" name="Imagen 4"/>
          <p:cNvPicPr>
            <a:picLocks noChangeAspect="1"/>
          </p:cNvPicPr>
          <p:nvPr/>
        </p:nvPicPr>
        <p:blipFill>
          <a:blip r:embed="rId3"/>
          <a:stretch>
            <a:fillRect/>
          </a:stretch>
        </p:blipFill>
        <p:spPr>
          <a:xfrm>
            <a:off x="10233025" y="1698625"/>
            <a:ext cx="4419600" cy="5181600"/>
          </a:xfrm>
          <a:prstGeom prst="rect">
            <a:avLst/>
          </a:prstGeom>
        </p:spPr>
      </p:pic>
      <p:sp>
        <p:nvSpPr>
          <p:cNvPr id="7" name="object 35"/>
          <p:cNvSpPr txBox="1"/>
          <p:nvPr/>
        </p:nvSpPr>
        <p:spPr>
          <a:xfrm>
            <a:off x="10766425" y="7261225"/>
            <a:ext cx="3886199"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20" dirty="0">
                <a:solidFill>
                  <a:srgbClr val="171514"/>
                </a:solidFill>
                <a:latin typeface="Arial"/>
                <a:cs typeface="Arial"/>
              </a:rPr>
              <a:t> </a:t>
            </a:r>
            <a:r>
              <a:rPr sz="2000" b="1" spc="5" dirty="0" smtClean="0">
                <a:solidFill>
                  <a:srgbClr val="171514"/>
                </a:solidFill>
                <a:latin typeface="Arial"/>
                <a:cs typeface="Arial"/>
              </a:rPr>
              <a:t>5.29</a:t>
            </a:r>
            <a:r>
              <a:rPr lang="es-ES" sz="2000" b="1" spc="5" dirty="0" smtClean="0">
                <a:solidFill>
                  <a:srgbClr val="171514"/>
                </a:solidFill>
                <a:latin typeface="Arial"/>
                <a:cs typeface="Arial"/>
              </a:rPr>
              <a:t> </a:t>
            </a:r>
            <a:r>
              <a:rPr sz="2000" spc="5" dirty="0" smtClean="0">
                <a:solidFill>
                  <a:srgbClr val="171514"/>
                </a:solidFill>
                <a:latin typeface="Microsoft Sans Serif"/>
                <a:cs typeface="Microsoft Sans Serif"/>
              </a:rPr>
              <a:t>Sistema</a:t>
            </a:r>
            <a:r>
              <a:rPr sz="2000" spc="-5"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10" dirty="0">
                <a:solidFill>
                  <a:srgbClr val="171514"/>
                </a:solidFill>
                <a:latin typeface="Microsoft Sans Serif"/>
                <a:cs typeface="Microsoft Sans Serif"/>
              </a:rPr>
              <a:t> </a:t>
            </a:r>
            <a:r>
              <a:rPr sz="2000" spc="20" dirty="0">
                <a:solidFill>
                  <a:srgbClr val="171514"/>
                </a:solidFill>
                <a:latin typeface="Microsoft Sans Serif"/>
                <a:cs typeface="Microsoft Sans Serif"/>
              </a:rPr>
              <a:t>puesta</a:t>
            </a:r>
            <a:r>
              <a:rPr sz="2000" spc="-5" dirty="0">
                <a:solidFill>
                  <a:srgbClr val="171514"/>
                </a:solidFill>
                <a:latin typeface="Microsoft Sans Serif"/>
                <a:cs typeface="Microsoft Sans Serif"/>
              </a:rPr>
              <a:t> </a:t>
            </a:r>
            <a:r>
              <a:rPr sz="2000" dirty="0">
                <a:solidFill>
                  <a:srgbClr val="171514"/>
                </a:solidFill>
                <a:latin typeface="Microsoft Sans Serif"/>
                <a:cs typeface="Microsoft Sans Serif"/>
              </a:rPr>
              <a:t>a</a:t>
            </a:r>
            <a:r>
              <a:rPr sz="2000" spc="-5" dirty="0">
                <a:solidFill>
                  <a:srgbClr val="171514"/>
                </a:solidFill>
                <a:latin typeface="Microsoft Sans Serif"/>
                <a:cs typeface="Microsoft Sans Serif"/>
              </a:rPr>
              <a:t> </a:t>
            </a:r>
            <a:r>
              <a:rPr sz="2000" spc="30" dirty="0">
                <a:solidFill>
                  <a:srgbClr val="171514"/>
                </a:solidFill>
                <a:latin typeface="Microsoft Sans Serif"/>
                <a:cs typeface="Microsoft Sans Serif"/>
              </a:rPr>
              <a:t>tierra</a:t>
            </a:r>
            <a:r>
              <a:rPr sz="2000" spc="-10" dirty="0">
                <a:solidFill>
                  <a:srgbClr val="171514"/>
                </a:solidFill>
                <a:latin typeface="Microsoft Sans Serif"/>
                <a:cs typeface="Microsoft Sans Serif"/>
              </a:rPr>
              <a:t> </a:t>
            </a:r>
            <a:r>
              <a:rPr sz="2000" spc="-30" dirty="0">
                <a:solidFill>
                  <a:srgbClr val="171514"/>
                </a:solidFill>
                <a:latin typeface="Microsoft Sans Serif"/>
                <a:cs typeface="Microsoft Sans Serif"/>
              </a:rPr>
              <a:t>TT</a:t>
            </a:r>
            <a:r>
              <a:rPr sz="650" spc="-30" dirty="0">
                <a:solidFill>
                  <a:srgbClr val="171514"/>
                </a:solidFill>
                <a:latin typeface="Microsoft Sans Serif"/>
                <a:cs typeface="Microsoft Sans Serif"/>
              </a:rPr>
              <a:t>.</a:t>
            </a:r>
            <a:endParaRPr sz="650" dirty="0">
              <a:latin typeface="Microsoft Sans Serif"/>
              <a:cs typeface="Microsoft Sans Serif"/>
            </a:endParaRPr>
          </a:p>
        </p:txBody>
      </p:sp>
    </p:spTree>
    <p:extLst>
      <p:ext uri="{BB962C8B-B14F-4D97-AF65-F5344CB8AC3E}">
        <p14:creationId xmlns:p14="http://schemas.microsoft.com/office/powerpoint/2010/main" val="1632127812"/>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2" name="object 102"/>
          <p:cNvSpPr txBox="1"/>
          <p:nvPr/>
        </p:nvSpPr>
        <p:spPr>
          <a:xfrm>
            <a:off x="296940" y="327025"/>
            <a:ext cx="7345285" cy="10125849"/>
          </a:xfrm>
          <a:prstGeom prst="rect">
            <a:avLst/>
          </a:prstGeom>
        </p:spPr>
        <p:txBody>
          <a:bodyPr vert="horz" wrap="square" lIns="0" tIns="12700" rIns="0" bIns="0" rtlCol="0">
            <a:spAutoFit/>
          </a:bodyPr>
          <a:lstStyle/>
          <a:p>
            <a:pPr marL="12700" algn="just">
              <a:spcBef>
                <a:spcPts val="100"/>
              </a:spcBef>
            </a:pPr>
            <a:r>
              <a:rPr sz="2400" spc="10" dirty="0">
                <a:solidFill>
                  <a:srgbClr val="171514"/>
                </a:solidFill>
                <a:latin typeface="Microsoft Sans Serif"/>
                <a:cs typeface="Microsoft Sans Serif"/>
              </a:rPr>
              <a:t>Dado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prácticamente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muy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difícil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lograr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valores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tan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bajos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sin</a:t>
            </a:r>
            <a:r>
              <a:rPr sz="2400" spc="5" dirty="0">
                <a:solidFill>
                  <a:srgbClr val="171514"/>
                </a:solidFill>
                <a:latin typeface="Microsoft Sans Serif"/>
                <a:cs typeface="Microsoft Sans Serif"/>
              </a:rPr>
              <a:t> costos</a:t>
            </a:r>
            <a:r>
              <a:rPr sz="2400" dirty="0">
                <a:solidFill>
                  <a:srgbClr val="171514"/>
                </a:solidFill>
                <a:latin typeface="Microsoft Sans Serif"/>
                <a:cs typeface="Microsoft Sans Serif"/>
              </a:rPr>
              <a:t> excesivos, </a:t>
            </a:r>
            <a:r>
              <a:rPr sz="2400" spc="5" dirty="0">
                <a:solidFill>
                  <a:srgbClr val="171514"/>
                </a:solidFill>
                <a:latin typeface="Microsoft Sans Serif"/>
                <a:cs typeface="Microsoft Sans Serif"/>
              </a:rPr>
              <a:t>este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sistema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puesta</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solo</a:t>
            </a:r>
            <a:r>
              <a:rPr sz="2400" dirty="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económico</a:t>
            </a:r>
            <a:r>
              <a:rPr sz="2400" spc="1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cuando </a:t>
            </a:r>
            <a:r>
              <a:rPr sz="2400" spc="-5" dirty="0">
                <a:solidFill>
                  <a:srgbClr val="171514"/>
                </a:solidFill>
                <a:latin typeface="Microsoft Sans Serif"/>
                <a:cs typeface="Microsoft Sans Serif"/>
              </a:rPr>
              <a:t>se </a:t>
            </a:r>
            <a:r>
              <a:rPr sz="2400" spc="5" dirty="0">
                <a:solidFill>
                  <a:srgbClr val="171514"/>
                </a:solidFill>
                <a:latin typeface="Microsoft Sans Serif"/>
                <a:cs typeface="Microsoft Sans Serif"/>
              </a:rPr>
              <a:t>usa </a:t>
            </a:r>
            <a:r>
              <a:rPr sz="2400" spc="25" dirty="0">
                <a:solidFill>
                  <a:srgbClr val="171514"/>
                </a:solidFill>
                <a:latin typeface="Microsoft Sans Serif"/>
                <a:cs typeface="Microsoft Sans Serif"/>
              </a:rPr>
              <a:t>junto </a:t>
            </a:r>
            <a:r>
              <a:rPr sz="2400" spc="10" dirty="0">
                <a:solidFill>
                  <a:srgbClr val="171514"/>
                </a:solidFill>
                <a:latin typeface="Microsoft Sans Serif"/>
                <a:cs typeface="Microsoft Sans Serif"/>
              </a:rPr>
              <a:t>con </a:t>
            </a:r>
            <a:r>
              <a:rPr sz="2400" spc="20" dirty="0">
                <a:solidFill>
                  <a:srgbClr val="171514"/>
                </a:solidFill>
                <a:latin typeface="Microsoft Sans Serif"/>
                <a:cs typeface="Microsoft Sans Serif"/>
              </a:rPr>
              <a:t>interruptores </a:t>
            </a:r>
            <a:r>
              <a:rPr sz="2400" spc="15" dirty="0">
                <a:solidFill>
                  <a:srgbClr val="171514"/>
                </a:solidFill>
                <a:latin typeface="Microsoft Sans Serif"/>
                <a:cs typeface="Microsoft Sans Serif"/>
              </a:rPr>
              <a:t>automáticos de </a:t>
            </a:r>
            <a:r>
              <a:rPr sz="2400" spc="20" dirty="0">
                <a:solidFill>
                  <a:srgbClr val="171514"/>
                </a:solidFill>
                <a:latin typeface="Microsoft Sans Serif"/>
                <a:cs typeface="Microsoft Sans Serif"/>
              </a:rPr>
              <a:t>fuga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tierra </a:t>
            </a:r>
            <a:r>
              <a:rPr sz="2400" spc="5" dirty="0">
                <a:solidFill>
                  <a:srgbClr val="171514"/>
                </a:solidFill>
                <a:latin typeface="Microsoft Sans Serif"/>
                <a:cs typeface="Microsoft Sans Serif"/>
              </a:rPr>
              <a:t>accionados </a:t>
            </a:r>
            <a:r>
              <a:rPr sz="2400" spc="25" dirty="0">
                <a:solidFill>
                  <a:srgbClr val="171514"/>
                </a:solidFill>
                <a:latin typeface="Microsoft Sans Serif"/>
                <a:cs typeface="Microsoft Sans Serif"/>
              </a:rPr>
              <a:t>por </a:t>
            </a:r>
            <a:r>
              <a:rPr sz="2400" spc="15" dirty="0">
                <a:solidFill>
                  <a:srgbClr val="171514"/>
                </a:solidFill>
                <a:latin typeface="Microsoft Sans Serif"/>
                <a:cs typeface="Microsoft Sans Serif"/>
              </a:rPr>
              <a:t>corriente </a:t>
            </a:r>
            <a:r>
              <a:rPr sz="2400" spc="-25" dirty="0">
                <a:solidFill>
                  <a:srgbClr val="171514"/>
                </a:solidFill>
                <a:latin typeface="Microsoft Sans Serif"/>
                <a:cs typeface="Microsoft Sans Serif"/>
              </a:rPr>
              <a:t>(ELCB), </a:t>
            </a:r>
            <a:r>
              <a:rPr sz="2400" spc="20" dirty="0">
                <a:solidFill>
                  <a:srgbClr val="171514"/>
                </a:solidFill>
                <a:latin typeface="Microsoft Sans Serif"/>
                <a:cs typeface="Microsoft Sans Serif"/>
              </a:rPr>
              <a:t>también </a:t>
            </a:r>
            <a:r>
              <a:rPr sz="2400" spc="10" dirty="0">
                <a:solidFill>
                  <a:srgbClr val="171514"/>
                </a:solidFill>
                <a:latin typeface="Microsoft Sans Serif"/>
                <a:cs typeface="Microsoft Sans Serif"/>
              </a:rPr>
              <a:t>conocidos </a:t>
            </a:r>
            <a:r>
              <a:rPr sz="2400" spc="20" dirty="0" err="1">
                <a:solidFill>
                  <a:srgbClr val="171514"/>
                </a:solidFill>
                <a:latin typeface="Microsoft Sans Serif"/>
                <a:cs typeface="Microsoft Sans Serif"/>
              </a:rPr>
              <a:t>como</a:t>
            </a:r>
            <a:r>
              <a:rPr sz="2400" spc="2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interruptores</a:t>
            </a:r>
            <a:r>
              <a:rPr lang="es-ES" sz="2400" spc="2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automáticos</a:t>
            </a:r>
            <a:r>
              <a:rPr sz="2400" spc="1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de </a:t>
            </a:r>
            <a:r>
              <a:rPr sz="2400" spc="15" dirty="0">
                <a:solidFill>
                  <a:srgbClr val="171514"/>
                </a:solidFill>
                <a:latin typeface="Microsoft Sans Serif"/>
                <a:cs typeface="Microsoft Sans Serif"/>
              </a:rPr>
              <a:t>corriente </a:t>
            </a:r>
            <a:r>
              <a:rPr sz="2400" spc="10" dirty="0">
                <a:solidFill>
                  <a:srgbClr val="171514"/>
                </a:solidFill>
                <a:latin typeface="Microsoft Sans Serif"/>
                <a:cs typeface="Microsoft Sans Serif"/>
              </a:rPr>
              <a:t>residual. </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El </a:t>
            </a:r>
            <a:r>
              <a:rPr sz="2400" spc="15" dirty="0">
                <a:solidFill>
                  <a:srgbClr val="171514"/>
                </a:solidFill>
                <a:latin typeface="Microsoft Sans Serif"/>
                <a:cs typeface="Microsoft Sans Serif"/>
              </a:rPr>
              <a:t>principio de </a:t>
            </a:r>
            <a:r>
              <a:rPr sz="2400" spc="20" dirty="0">
                <a:solidFill>
                  <a:srgbClr val="171514"/>
                </a:solidFill>
                <a:latin typeface="Microsoft Sans Serif"/>
                <a:cs typeface="Microsoft Sans Serif"/>
              </a:rPr>
              <a:t>funcionamiento </a:t>
            </a:r>
            <a:r>
              <a:rPr sz="2400" spc="15" dirty="0">
                <a:solidFill>
                  <a:srgbClr val="171514"/>
                </a:solidFill>
                <a:latin typeface="Microsoft Sans Serif"/>
                <a:cs typeface="Microsoft Sans Serif"/>
              </a:rPr>
              <a:t>de </a:t>
            </a:r>
            <a:r>
              <a:rPr sz="2400" spc="5" dirty="0">
                <a:solidFill>
                  <a:srgbClr val="171514"/>
                </a:solidFill>
                <a:latin typeface="Microsoft Sans Serif"/>
                <a:cs typeface="Microsoft Sans Serif"/>
              </a:rPr>
              <a:t>estos </a:t>
            </a:r>
            <a:r>
              <a:rPr sz="2400" spc="20" dirty="0">
                <a:solidFill>
                  <a:srgbClr val="171514"/>
                </a:solidFill>
                <a:latin typeface="Microsoft Sans Serif"/>
                <a:cs typeface="Microsoft Sans Serif"/>
              </a:rPr>
              <a:t>interruptores </a:t>
            </a:r>
            <a:r>
              <a:rPr sz="2400" spc="-5" dirty="0">
                <a:solidFill>
                  <a:srgbClr val="171514"/>
                </a:solidFill>
                <a:latin typeface="Microsoft Sans Serif"/>
                <a:cs typeface="Microsoft Sans Serif"/>
              </a:rPr>
              <a:t>es </a:t>
            </a:r>
            <a:r>
              <a:rPr sz="2400" spc="5" dirty="0">
                <a:solidFill>
                  <a:srgbClr val="171514"/>
                </a:solidFill>
                <a:latin typeface="Microsoft Sans Serif"/>
                <a:cs typeface="Microsoft Sans Serif"/>
              </a:rPr>
              <a:t>el </a:t>
            </a:r>
            <a:r>
              <a:rPr sz="2400" spc="15" dirty="0">
                <a:solidFill>
                  <a:srgbClr val="171514"/>
                </a:solidFill>
                <a:latin typeface="Microsoft Sans Serif"/>
                <a:cs typeface="Microsoft Sans Serif"/>
              </a:rPr>
              <a:t>siguiente </a:t>
            </a:r>
            <a:r>
              <a:rPr sz="2400" spc="5" dirty="0">
                <a:solidFill>
                  <a:srgbClr val="171514"/>
                </a:solidFill>
                <a:latin typeface="Microsoft Sans Serif"/>
                <a:cs typeface="Microsoft Sans Serif"/>
              </a:rPr>
              <a:t>(Figura</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5.30). </a:t>
            </a:r>
            <a:endParaRPr lang="es-ES" sz="2400" spc="-5" dirty="0" smtClean="0">
              <a:solidFill>
                <a:srgbClr val="171514"/>
              </a:solidFill>
              <a:latin typeface="Microsoft Sans Serif"/>
              <a:cs typeface="Microsoft Sans Serif"/>
            </a:endParaRPr>
          </a:p>
          <a:p>
            <a:pPr marL="12700" algn="just">
              <a:spcBef>
                <a:spcPts val="100"/>
              </a:spcBef>
            </a:pPr>
            <a:endParaRPr lang="es-ES" sz="2400" spc="-5" dirty="0">
              <a:solidFill>
                <a:srgbClr val="171514"/>
              </a:solidFill>
              <a:latin typeface="Microsoft Sans Serif"/>
              <a:cs typeface="Microsoft Sans Serif"/>
            </a:endParaRPr>
          </a:p>
          <a:p>
            <a:pPr marL="12700" algn="just">
              <a:spcBef>
                <a:spcPts val="100"/>
              </a:spcBef>
            </a:pPr>
            <a:r>
              <a:rPr sz="2400" spc="-5" dirty="0" smtClean="0">
                <a:solidFill>
                  <a:srgbClr val="171514"/>
                </a:solidFill>
                <a:latin typeface="Microsoft Sans Serif"/>
                <a:cs typeface="Microsoft Sans Serif"/>
              </a:rPr>
              <a:t>Los </a:t>
            </a:r>
            <a:r>
              <a:rPr sz="2400" spc="15" dirty="0">
                <a:solidFill>
                  <a:srgbClr val="171514"/>
                </a:solidFill>
                <a:latin typeface="Microsoft Sans Serif"/>
                <a:cs typeface="Microsoft Sans Serif"/>
              </a:rPr>
              <a:t>conductores </a:t>
            </a:r>
            <a:r>
              <a:rPr sz="2400" spc="5" dirty="0">
                <a:solidFill>
                  <a:srgbClr val="171514"/>
                </a:solidFill>
                <a:latin typeface="Microsoft Sans Serif"/>
                <a:cs typeface="Microsoft Sans Serif"/>
              </a:rPr>
              <a:t>vivos </a:t>
            </a:r>
            <a:r>
              <a:rPr sz="2400" dirty="0">
                <a:solidFill>
                  <a:srgbClr val="171514"/>
                </a:solidFill>
                <a:latin typeface="Microsoft Sans Serif"/>
                <a:cs typeface="Microsoft Sans Serif"/>
              </a:rPr>
              <a:t>y </a:t>
            </a:r>
            <a:r>
              <a:rPr sz="2400" spc="10" dirty="0" err="1">
                <a:solidFill>
                  <a:srgbClr val="171514"/>
                </a:solidFill>
                <a:latin typeface="Microsoft Sans Serif"/>
                <a:cs typeface="Microsoft Sans Serif"/>
              </a:rPr>
              <a:t>neurales</a:t>
            </a:r>
            <a:r>
              <a:rPr sz="2400" spc="10"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que</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alimentan</a:t>
            </a:r>
            <a:r>
              <a:rPr sz="2400" spc="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cargas </a:t>
            </a:r>
            <a:r>
              <a:rPr sz="2400" spc="10" dirty="0">
                <a:solidFill>
                  <a:srgbClr val="171514"/>
                </a:solidFill>
                <a:latin typeface="Microsoft Sans Serif"/>
                <a:cs typeface="Microsoft Sans Serif"/>
              </a:rPr>
              <a:t>monofásicas, </a:t>
            </a:r>
            <a:r>
              <a:rPr sz="2400"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todos</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los </a:t>
            </a:r>
            <a:r>
              <a:rPr sz="2400" spc="15" dirty="0">
                <a:solidFill>
                  <a:srgbClr val="171514"/>
                </a:solidFill>
                <a:latin typeface="Microsoft Sans Serif"/>
                <a:cs typeface="Microsoft Sans Serif"/>
              </a:rPr>
              <a:t>conductores</a:t>
            </a:r>
            <a:r>
              <a:rPr sz="2400" spc="5" dirty="0">
                <a:solidFill>
                  <a:srgbClr val="171514"/>
                </a:solidFill>
                <a:latin typeface="Microsoft Sans Serif"/>
                <a:cs typeface="Microsoft Sans Serif"/>
              </a:rPr>
              <a:t> vivos</a:t>
            </a:r>
            <a:r>
              <a:rPr sz="2400" spc="10" dirty="0">
                <a:solidFill>
                  <a:srgbClr val="171514"/>
                </a:solidFill>
                <a:latin typeface="Microsoft Sans Serif"/>
                <a:cs typeface="Microsoft Sans Serif"/>
              </a:rPr>
              <a:t> </a:t>
            </a:r>
            <a:r>
              <a:rPr sz="2400"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neutros</a:t>
            </a:r>
            <a:r>
              <a:rPr sz="2400" spc="10" dirty="0">
                <a:solidFill>
                  <a:srgbClr val="171514"/>
                </a:solidFill>
                <a:latin typeface="Microsoft Sans Serif"/>
                <a:cs typeface="Microsoft Sans Serif"/>
              </a:rPr>
              <a:t> </a:t>
            </a:r>
            <a:r>
              <a:rPr sz="2400" spc="15"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alimentan</a:t>
            </a:r>
            <a:r>
              <a:rPr sz="2400" spc="5" dirty="0">
                <a:solidFill>
                  <a:srgbClr val="171514"/>
                </a:solidFill>
                <a:latin typeface="Microsoft Sans Serif"/>
                <a:cs typeface="Microsoft Sans Serif"/>
              </a:rPr>
              <a:t> cargas</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trifásicas, pasan</a:t>
            </a:r>
            <a:r>
              <a:rPr sz="2400" spc="10"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través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10" dirty="0">
                <a:solidFill>
                  <a:srgbClr val="171514"/>
                </a:solidFill>
                <a:latin typeface="Microsoft Sans Serif"/>
                <a:cs typeface="Microsoft Sans Serif"/>
              </a:rPr>
              <a:t> </a:t>
            </a:r>
            <a:r>
              <a:rPr sz="2400" spc="2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núcleo </a:t>
            </a:r>
            <a:r>
              <a:rPr sz="2400" spc="15" dirty="0">
                <a:solidFill>
                  <a:srgbClr val="171514"/>
                </a:solidFill>
                <a:latin typeface="Microsoft Sans Serif"/>
                <a:cs typeface="Microsoft Sans Serif"/>
              </a:rPr>
              <a:t>magnético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toroidal</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sobre</a:t>
            </a:r>
            <a:r>
              <a:rPr sz="2400" spc="1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que </a:t>
            </a:r>
            <a:r>
              <a:rPr sz="2400" spc="-5" dirty="0">
                <a:solidFill>
                  <a:srgbClr val="171514"/>
                </a:solidFill>
                <a:latin typeface="Microsoft Sans Serif"/>
                <a:cs typeface="Microsoft Sans Serif"/>
              </a:rPr>
              <a:t>se </a:t>
            </a:r>
            <a:r>
              <a:rPr sz="2400" spc="15" dirty="0">
                <a:solidFill>
                  <a:srgbClr val="171514"/>
                </a:solidFill>
                <a:latin typeface="Microsoft Sans Serif"/>
                <a:cs typeface="Microsoft Sans Serif"/>
              </a:rPr>
              <a:t>enrolla una bobina </a:t>
            </a:r>
            <a:r>
              <a:rPr sz="2400" spc="10" dirty="0">
                <a:solidFill>
                  <a:srgbClr val="171514"/>
                </a:solidFill>
                <a:latin typeface="Microsoft Sans Serif"/>
                <a:cs typeface="Microsoft Sans Serif"/>
              </a:rPr>
              <a:t>secundaria conectada </a:t>
            </a:r>
            <a:r>
              <a:rPr sz="2400" spc="5" dirty="0">
                <a:solidFill>
                  <a:srgbClr val="171514"/>
                </a:solidFill>
                <a:latin typeface="Microsoft Sans Serif"/>
                <a:cs typeface="Microsoft Sans Serif"/>
              </a:rPr>
              <a:t>al </a:t>
            </a:r>
            <a:r>
              <a:rPr sz="2400" spc="15" dirty="0">
                <a:solidFill>
                  <a:srgbClr val="171514"/>
                </a:solidFill>
                <a:latin typeface="Microsoft Sans Serif"/>
                <a:cs typeface="Microsoft Sans Serif"/>
              </a:rPr>
              <a:t>circuito de </a:t>
            </a:r>
            <a:r>
              <a:rPr sz="2400" spc="10" dirty="0">
                <a:solidFill>
                  <a:srgbClr val="171514"/>
                </a:solidFill>
                <a:latin typeface="Microsoft Sans Serif"/>
                <a:cs typeface="Microsoft Sans Serif"/>
              </a:rPr>
              <a:t>disparo</a:t>
            </a:r>
            <a:r>
              <a:rPr sz="2400" spc="10" dirty="0">
                <a:solidFill>
                  <a:srgbClr val="171514"/>
                </a:solidFill>
                <a:latin typeface="Microsoft Sans Serif"/>
                <a:cs typeface="Microsoft Sans Serif"/>
              </a:rPr>
              <a:t>. </a:t>
            </a:r>
            <a:endParaRPr lang="es-ES" sz="2400" spc="10" dirty="0" smtClean="0">
              <a:solidFill>
                <a:srgbClr val="171514"/>
              </a:solidFill>
              <a:latin typeface="Microsoft Sans Serif"/>
              <a:cs typeface="Microsoft Sans Serif"/>
            </a:endParaRPr>
          </a:p>
          <a:p>
            <a:pPr marL="12700" algn="just">
              <a:spcBef>
                <a:spcPts val="100"/>
              </a:spcBef>
            </a:pPr>
            <a:endParaRPr lang="es-ES" sz="2400" spc="10" dirty="0">
              <a:solidFill>
                <a:srgbClr val="171514"/>
              </a:solidFill>
              <a:latin typeface="Microsoft Sans Serif"/>
              <a:cs typeface="Microsoft Sans Serif"/>
            </a:endParaRPr>
          </a:p>
          <a:p>
            <a:pPr marL="12700" algn="just">
              <a:spcBef>
                <a:spcPts val="100"/>
              </a:spcBef>
            </a:pPr>
            <a:r>
              <a:rPr sz="2400" spc="-15" dirty="0" err="1" smtClean="0">
                <a:solidFill>
                  <a:srgbClr val="171514"/>
                </a:solidFill>
                <a:latin typeface="Microsoft Sans Serif"/>
                <a:cs typeface="Microsoft Sans Serif"/>
              </a:rPr>
              <a:t>En</a:t>
            </a:r>
            <a:r>
              <a:rPr sz="2400" spc="-1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condiciones </a:t>
            </a:r>
            <a:r>
              <a:rPr sz="2400" spc="15" dirty="0">
                <a:solidFill>
                  <a:srgbClr val="171514"/>
                </a:solidFill>
                <a:latin typeface="Microsoft Sans Serif"/>
                <a:cs typeface="Microsoft Sans Serif"/>
              </a:rPr>
              <a:t>normales de funcionamiento,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suma de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corrientes que </a:t>
            </a:r>
            <a:r>
              <a:rPr sz="2400" spc="20" dirty="0" err="1">
                <a:solidFill>
                  <a:srgbClr val="171514"/>
                </a:solidFill>
                <a:latin typeface="Microsoft Sans Serif"/>
                <a:cs typeface="Microsoft Sans Serif"/>
              </a:rPr>
              <a:t>unen</a:t>
            </a:r>
            <a:r>
              <a:rPr sz="2400" spc="2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núcleo</a:t>
            </a:r>
            <a:r>
              <a:rPr sz="2400" spc="1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cero </a:t>
            </a:r>
            <a:r>
              <a:rPr sz="2400" dirty="0">
                <a:solidFill>
                  <a:srgbClr val="171514"/>
                </a:solidFill>
                <a:latin typeface="Microsoft Sans Serif"/>
                <a:cs typeface="Microsoft Sans Serif"/>
              </a:rPr>
              <a:t>y, </a:t>
            </a:r>
            <a:r>
              <a:rPr sz="2400" spc="25" dirty="0">
                <a:solidFill>
                  <a:srgbClr val="171514"/>
                </a:solidFill>
                <a:latin typeface="Microsoft Sans Serif"/>
                <a:cs typeface="Microsoft Sans Serif"/>
              </a:rPr>
              <a:t>por </a:t>
            </a:r>
            <a:r>
              <a:rPr sz="2400" spc="15" dirty="0">
                <a:solidFill>
                  <a:srgbClr val="171514"/>
                </a:solidFill>
                <a:latin typeface="Microsoft Sans Serif"/>
                <a:cs typeface="Microsoft Sans Serif"/>
              </a:rPr>
              <a:t>lo </a:t>
            </a:r>
            <a:r>
              <a:rPr sz="2400" spc="20" dirty="0">
                <a:solidFill>
                  <a:srgbClr val="171514"/>
                </a:solidFill>
                <a:latin typeface="Microsoft Sans Serif"/>
                <a:cs typeface="Microsoft Sans Serif"/>
              </a:rPr>
              <a:t>tanto, no </a:t>
            </a:r>
            <a:r>
              <a:rPr sz="2400" spc="-5" dirty="0">
                <a:solidFill>
                  <a:srgbClr val="171514"/>
                </a:solidFill>
                <a:latin typeface="Microsoft Sans Serif"/>
                <a:cs typeface="Microsoft Sans Serif"/>
              </a:rPr>
              <a:t>se </a:t>
            </a:r>
            <a:r>
              <a:rPr sz="2400" spc="15" dirty="0">
                <a:solidFill>
                  <a:srgbClr val="171514"/>
                </a:solidFill>
                <a:latin typeface="Microsoft Sans Serif"/>
                <a:cs typeface="Microsoft Sans Serif"/>
              </a:rPr>
              <a:t>genera </a:t>
            </a:r>
            <a:r>
              <a:rPr sz="2400" spc="20" dirty="0">
                <a:solidFill>
                  <a:srgbClr val="171514"/>
                </a:solidFill>
                <a:latin typeface="Microsoft Sans Serif"/>
                <a:cs typeface="Microsoft Sans Serif"/>
              </a:rPr>
              <a:t>flujo </a:t>
            </a:r>
            <a:r>
              <a:rPr sz="2400" spc="15" dirty="0">
                <a:solidFill>
                  <a:srgbClr val="171514"/>
                </a:solidFill>
                <a:latin typeface="Microsoft Sans Serif"/>
                <a:cs typeface="Microsoft Sans Serif"/>
              </a:rPr>
              <a:t>magnético en </a:t>
            </a:r>
            <a:r>
              <a:rPr sz="2400" spc="5" dirty="0">
                <a:solidFill>
                  <a:srgbClr val="171514"/>
                </a:solidFill>
                <a:latin typeface="Microsoft Sans Serif"/>
                <a:cs typeface="Microsoft Sans Serif"/>
              </a:rPr>
              <a:t>el </a:t>
            </a:r>
            <a:r>
              <a:rPr sz="2400" spc="10" dirty="0">
                <a:solidFill>
                  <a:srgbClr val="171514"/>
                </a:solidFill>
                <a:latin typeface="Microsoft Sans Serif"/>
                <a:cs typeface="Microsoft Sans Serif"/>
              </a:rPr>
              <a:t>núcleo</a:t>
            </a:r>
            <a:r>
              <a:rPr sz="2400" spc="10" dirty="0">
                <a:solidFill>
                  <a:srgbClr val="171514"/>
                </a:solidFill>
                <a:latin typeface="Microsoft Sans Serif"/>
                <a:cs typeface="Microsoft Sans Serif"/>
              </a:rPr>
              <a:t>. </a:t>
            </a:r>
            <a:endParaRPr lang="es-ES" sz="2400" spc="10" dirty="0" smtClean="0">
              <a:solidFill>
                <a:srgbClr val="171514"/>
              </a:solidFill>
              <a:latin typeface="Microsoft Sans Serif"/>
              <a:cs typeface="Microsoft Sans Serif"/>
            </a:endParaRPr>
          </a:p>
          <a:p>
            <a:pPr marL="12700" algn="just">
              <a:spcBef>
                <a:spcPts val="100"/>
              </a:spcBef>
            </a:pPr>
            <a:endParaRPr lang="es-ES" sz="2400" spc="10" dirty="0">
              <a:solidFill>
                <a:srgbClr val="171514"/>
              </a:solidFill>
              <a:latin typeface="Microsoft Sans Serif"/>
              <a:cs typeface="Microsoft Sans Serif"/>
            </a:endParaRPr>
          </a:p>
          <a:p>
            <a:pPr marL="12700" algn="just">
              <a:spcBef>
                <a:spcPts val="100"/>
              </a:spcBef>
            </a:pPr>
            <a:endParaRPr lang="es-ES" sz="2400" spc="20" dirty="0">
              <a:solidFill>
                <a:srgbClr val="171514"/>
              </a:solidFill>
              <a:latin typeface="Microsoft Sans Serif"/>
              <a:cs typeface="Microsoft Sans Serif"/>
            </a:endParaRPr>
          </a:p>
          <a:p>
            <a:pPr marL="12700" algn="just">
              <a:spcBef>
                <a:spcPts val="100"/>
              </a:spcBef>
            </a:pPr>
            <a:endParaRPr lang="es-ES" sz="2400" spc="20" dirty="0" smtClean="0">
              <a:solidFill>
                <a:srgbClr val="171514"/>
              </a:solidFill>
              <a:latin typeface="Microsoft Sans Serif"/>
              <a:cs typeface="Microsoft Sans Serif"/>
            </a:endParaRPr>
          </a:p>
          <a:p>
            <a:pPr marL="12700" algn="just">
              <a:spcBef>
                <a:spcPts val="100"/>
              </a:spcBef>
            </a:pPr>
            <a:endParaRPr lang="es-ES" sz="2400" spc="20" dirty="0">
              <a:solidFill>
                <a:srgbClr val="171514"/>
              </a:solidFill>
              <a:latin typeface="Microsoft Sans Serif"/>
              <a:cs typeface="Microsoft Sans Serif"/>
            </a:endParaRPr>
          </a:p>
          <a:p>
            <a:pPr marL="12700" algn="just">
              <a:spcBef>
                <a:spcPts val="100"/>
              </a:spcBef>
            </a:pPr>
            <a:endParaRPr lang="es-ES" sz="2400" spc="20" dirty="0" smtClean="0">
              <a:solidFill>
                <a:srgbClr val="171514"/>
              </a:solidFill>
              <a:latin typeface="Microsoft Sans Serif"/>
              <a:cs typeface="Microsoft Sans Serif"/>
            </a:endParaRPr>
          </a:p>
          <a:p>
            <a:pPr marL="12700" algn="just">
              <a:spcBef>
                <a:spcPts val="100"/>
              </a:spcBef>
            </a:pPr>
            <a:endParaRPr lang="es-ES" sz="2400" spc="20" dirty="0">
              <a:solidFill>
                <a:srgbClr val="171514"/>
              </a:solidFill>
              <a:latin typeface="Microsoft Sans Serif"/>
              <a:cs typeface="Microsoft Sans Serif"/>
            </a:endParaRPr>
          </a:p>
          <a:p>
            <a:pPr marL="12700" algn="just">
              <a:spcBef>
                <a:spcPts val="100"/>
              </a:spcBef>
            </a:pPr>
            <a:endParaRPr lang="es-ES" sz="2400" spc="20" dirty="0" smtClean="0">
              <a:solidFill>
                <a:srgbClr val="171514"/>
              </a:solidFill>
              <a:latin typeface="Microsoft Sans Serif"/>
              <a:cs typeface="Microsoft Sans Serif"/>
            </a:endParaRPr>
          </a:p>
        </p:txBody>
      </p:sp>
      <p:pic>
        <p:nvPicPr>
          <p:cNvPr id="116" name="Imagen 115"/>
          <p:cNvPicPr>
            <a:picLocks noChangeAspect="1"/>
          </p:cNvPicPr>
          <p:nvPr/>
        </p:nvPicPr>
        <p:blipFill>
          <a:blip r:embed="rId2"/>
          <a:stretch>
            <a:fillRect/>
          </a:stretch>
        </p:blipFill>
        <p:spPr>
          <a:xfrm>
            <a:off x="8175625" y="479425"/>
            <a:ext cx="5791200" cy="7315200"/>
          </a:xfrm>
          <a:prstGeom prst="rect">
            <a:avLst/>
          </a:prstGeom>
        </p:spPr>
      </p:pic>
      <p:sp>
        <p:nvSpPr>
          <p:cNvPr id="117" name="object 115"/>
          <p:cNvSpPr txBox="1"/>
          <p:nvPr/>
        </p:nvSpPr>
        <p:spPr>
          <a:xfrm>
            <a:off x="10233025" y="7794625"/>
            <a:ext cx="2590800" cy="320601"/>
          </a:xfrm>
          <a:prstGeom prst="rect">
            <a:avLst/>
          </a:prstGeom>
        </p:spPr>
        <p:txBody>
          <a:bodyPr vert="horz" wrap="square" lIns="0" tIns="12700" rIns="0" bIns="0" rtlCol="0">
            <a:spAutoFit/>
          </a:bodyPr>
          <a:lstStyle/>
          <a:p>
            <a:pPr marL="12700">
              <a:spcBef>
                <a:spcPts val="100"/>
              </a:spcBef>
            </a:pPr>
            <a:r>
              <a:rPr sz="2000" b="1" spc="-10" dirty="0">
                <a:solidFill>
                  <a:srgbClr val="171514"/>
                </a:solidFill>
                <a:latin typeface="Arial"/>
                <a:cs typeface="Arial"/>
              </a:rPr>
              <a:t>FIGURA</a:t>
            </a:r>
            <a:r>
              <a:rPr sz="2000" b="1" spc="-20" dirty="0">
                <a:solidFill>
                  <a:srgbClr val="171514"/>
                </a:solidFill>
                <a:latin typeface="Arial"/>
                <a:cs typeface="Arial"/>
              </a:rPr>
              <a:t> </a:t>
            </a:r>
            <a:r>
              <a:rPr sz="2000" b="1" spc="10" dirty="0" smtClean="0">
                <a:solidFill>
                  <a:srgbClr val="171514"/>
                </a:solidFill>
                <a:latin typeface="Arial"/>
                <a:cs typeface="Arial"/>
              </a:rPr>
              <a:t>5.30</a:t>
            </a:r>
            <a:r>
              <a:rPr lang="es-ES" sz="2000" b="1" spc="10" dirty="0" smtClean="0">
                <a:solidFill>
                  <a:srgbClr val="171514"/>
                </a:solidFill>
                <a:latin typeface="Arial"/>
                <a:cs typeface="Arial"/>
              </a:rPr>
              <a:t> </a:t>
            </a:r>
            <a:r>
              <a:rPr sz="2000" spc="-45" dirty="0" smtClean="0">
                <a:solidFill>
                  <a:srgbClr val="171514"/>
                </a:solidFill>
                <a:latin typeface="Microsoft Sans Serif"/>
                <a:cs typeface="Microsoft Sans Serif"/>
              </a:rPr>
              <a:t>ELCB</a:t>
            </a:r>
            <a:r>
              <a:rPr sz="850" spc="-45" dirty="0">
                <a:solidFill>
                  <a:srgbClr val="171514"/>
                </a:solidFill>
                <a:latin typeface="Microsoft Sans Serif"/>
                <a:cs typeface="Microsoft Sans Serif"/>
              </a:rPr>
              <a:t>.</a:t>
            </a:r>
            <a:endParaRPr sz="850" dirty="0">
              <a:latin typeface="Microsoft Sans Serif"/>
              <a:cs typeface="Microsoft Sans Serif"/>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2" name="object 102"/>
          <p:cNvSpPr txBox="1"/>
          <p:nvPr/>
        </p:nvSpPr>
        <p:spPr>
          <a:xfrm>
            <a:off x="296940" y="327025"/>
            <a:ext cx="14325599" cy="7820089"/>
          </a:xfrm>
          <a:prstGeom prst="rect">
            <a:avLst/>
          </a:prstGeom>
        </p:spPr>
        <p:txBody>
          <a:bodyPr vert="horz" wrap="square" lIns="0" tIns="12700" rIns="0" bIns="0" rtlCol="0">
            <a:spAutoFit/>
          </a:bodyPr>
          <a:lstStyle/>
          <a:p>
            <a:pPr marL="12700" algn="just">
              <a:spcBef>
                <a:spcPts val="100"/>
              </a:spcBef>
            </a:pPr>
            <a:r>
              <a:rPr sz="2400" spc="-20" dirty="0" smtClean="0">
                <a:solidFill>
                  <a:srgbClr val="171514"/>
                </a:solidFill>
                <a:latin typeface="Microsoft Sans Serif"/>
                <a:cs typeface="Microsoft Sans Serif"/>
              </a:rPr>
              <a:t>Si </a:t>
            </a:r>
            <a:r>
              <a:rPr sz="2400" spc="10" dirty="0">
                <a:solidFill>
                  <a:srgbClr val="171514"/>
                </a:solidFill>
                <a:latin typeface="Microsoft Sans Serif"/>
                <a:cs typeface="Microsoft Sans Serif"/>
              </a:rPr>
              <a:t>hay </a:t>
            </a:r>
            <a:r>
              <a:rPr sz="2400" spc="15" dirty="0">
                <a:solidFill>
                  <a:srgbClr val="171514"/>
                </a:solidFill>
                <a:latin typeface="Microsoft Sans Serif"/>
                <a:cs typeface="Microsoft Sans Serif"/>
              </a:rPr>
              <a:t>una </a:t>
            </a:r>
            <a:r>
              <a:rPr sz="2400" spc="10" dirty="0">
                <a:solidFill>
                  <a:srgbClr val="171514"/>
                </a:solidFill>
                <a:latin typeface="Microsoft Sans Serif"/>
                <a:cs typeface="Microsoft Sans Serif"/>
              </a:rPr>
              <a:t>falla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tierra o </a:t>
            </a:r>
            <a:r>
              <a:rPr sz="2400" spc="15" dirty="0">
                <a:solidFill>
                  <a:srgbClr val="171514"/>
                </a:solidFill>
                <a:latin typeface="Microsoft Sans Serif"/>
                <a:cs typeface="Microsoft Sans Serif"/>
              </a:rPr>
              <a:t>una </a:t>
            </a:r>
            <a:r>
              <a:rPr sz="2400" spc="20" dirty="0">
                <a:solidFill>
                  <a:srgbClr val="171514"/>
                </a:solidFill>
                <a:latin typeface="Microsoft Sans Serif"/>
                <a:cs typeface="Microsoft Sans Serif"/>
              </a:rPr>
              <a:t>fuga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en </a:t>
            </a:r>
            <a:r>
              <a:rPr sz="2400" spc="5" dirty="0">
                <a:solidFill>
                  <a:srgbClr val="171514"/>
                </a:solidFill>
                <a:latin typeface="Microsoft Sans Serif"/>
                <a:cs typeface="Microsoft Sans Serif"/>
              </a:rPr>
              <a:t>el </a:t>
            </a:r>
            <a:r>
              <a:rPr sz="2400" spc="15" dirty="0">
                <a:solidFill>
                  <a:srgbClr val="171514"/>
                </a:solidFill>
                <a:latin typeface="Microsoft Sans Serif"/>
                <a:cs typeface="Microsoft Sans Serif"/>
              </a:rPr>
              <a:t>lado de </a:t>
            </a:r>
            <a:r>
              <a:rPr sz="2400" spc="5" dirty="0">
                <a:solidFill>
                  <a:srgbClr val="171514"/>
                </a:solidFill>
                <a:latin typeface="Microsoft Sans Serif"/>
                <a:cs typeface="Microsoft Sans Serif"/>
              </a:rPr>
              <a:t>la </a:t>
            </a:r>
            <a:r>
              <a:rPr sz="2400" spc="10" dirty="0">
                <a:solidFill>
                  <a:srgbClr val="171514"/>
                </a:solidFill>
                <a:latin typeface="Microsoft Sans Serif"/>
                <a:cs typeface="Microsoft Sans Serif"/>
              </a:rPr>
              <a:t>carga del </a:t>
            </a:r>
            <a:r>
              <a:rPr sz="2400" spc="25" dirty="0">
                <a:solidFill>
                  <a:srgbClr val="171514"/>
                </a:solidFill>
                <a:latin typeface="Microsoft Sans Serif"/>
                <a:cs typeface="Microsoft Sans Serif"/>
              </a:rPr>
              <a:t>interruptor</a:t>
            </a:r>
            <a:r>
              <a:rPr sz="2400" spc="2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suma</a:t>
            </a:r>
            <a:r>
              <a:rPr sz="2400" spc="1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de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corrientes que </a:t>
            </a:r>
            <a:r>
              <a:rPr sz="2400" spc="20" dirty="0">
                <a:solidFill>
                  <a:srgbClr val="171514"/>
                </a:solidFill>
                <a:latin typeface="Microsoft Sans Serif"/>
                <a:cs typeface="Microsoft Sans Serif"/>
              </a:rPr>
              <a:t>unen </a:t>
            </a:r>
            <a:r>
              <a:rPr sz="2400" spc="5" dirty="0">
                <a:solidFill>
                  <a:srgbClr val="171514"/>
                </a:solidFill>
                <a:latin typeface="Microsoft Sans Serif"/>
                <a:cs typeface="Microsoft Sans Serif"/>
              </a:rPr>
              <a:t>el </a:t>
            </a:r>
            <a:r>
              <a:rPr sz="2400" spc="10" dirty="0">
                <a:solidFill>
                  <a:srgbClr val="171514"/>
                </a:solidFill>
                <a:latin typeface="Microsoft Sans Serif"/>
                <a:cs typeface="Microsoft Sans Serif"/>
              </a:rPr>
              <a:t>núcleo </a:t>
            </a:r>
            <a:r>
              <a:rPr sz="2400" spc="20" dirty="0">
                <a:solidFill>
                  <a:srgbClr val="171514"/>
                </a:solidFill>
                <a:latin typeface="Microsoft Sans Serif"/>
                <a:cs typeface="Microsoft Sans Serif"/>
              </a:rPr>
              <a:t>no </a:t>
            </a:r>
            <a:r>
              <a:rPr sz="2400" spc="-5" dirty="0">
                <a:solidFill>
                  <a:srgbClr val="171514"/>
                </a:solidFill>
                <a:latin typeface="Microsoft Sans Serif"/>
                <a:cs typeface="Microsoft Sans Serif"/>
              </a:rPr>
              <a:t>es </a:t>
            </a:r>
            <a:r>
              <a:rPr sz="2400" spc="10" dirty="0">
                <a:solidFill>
                  <a:srgbClr val="171514"/>
                </a:solidFill>
                <a:latin typeface="Microsoft Sans Serif"/>
                <a:cs typeface="Microsoft Sans Serif"/>
              </a:rPr>
              <a:t>cero </a:t>
            </a:r>
            <a:r>
              <a:rPr sz="2400" dirty="0">
                <a:solidFill>
                  <a:srgbClr val="171514"/>
                </a:solidFill>
                <a:latin typeface="Microsoft Sans Serif"/>
                <a:cs typeface="Microsoft Sans Serif"/>
              </a:rPr>
              <a:t>y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corriente neta genera </a:t>
            </a:r>
            <a:r>
              <a:rPr sz="2400" spc="25" dirty="0">
                <a:solidFill>
                  <a:srgbClr val="171514"/>
                </a:solidFill>
                <a:latin typeface="Microsoft Sans Serif"/>
                <a:cs typeface="Microsoft Sans Serif"/>
              </a:rPr>
              <a:t>un </a:t>
            </a:r>
            <a:r>
              <a:rPr sz="2400" spc="20" dirty="0">
                <a:solidFill>
                  <a:srgbClr val="171514"/>
                </a:solidFill>
                <a:latin typeface="Microsoft Sans Serif"/>
                <a:cs typeface="Microsoft Sans Serif"/>
              </a:rPr>
              <a:t>flujo </a:t>
            </a:r>
            <a:r>
              <a:rPr sz="2400" spc="15" dirty="0">
                <a:solidFill>
                  <a:srgbClr val="171514"/>
                </a:solidFill>
                <a:latin typeface="Microsoft Sans Serif"/>
                <a:cs typeface="Microsoft Sans Serif"/>
              </a:rPr>
              <a:t>magnético en </a:t>
            </a:r>
            <a:r>
              <a:rPr sz="2400" spc="5" dirty="0">
                <a:solidFill>
                  <a:srgbClr val="171514"/>
                </a:solidFill>
                <a:latin typeface="Microsoft Sans Serif"/>
                <a:cs typeface="Microsoft Sans Serif"/>
              </a:rPr>
              <a:t>el </a:t>
            </a:r>
            <a:r>
              <a:rPr sz="2400" spc="10" dirty="0">
                <a:solidFill>
                  <a:srgbClr val="171514"/>
                </a:solidFill>
                <a:latin typeface="Microsoft Sans Serif"/>
                <a:cs typeface="Microsoft Sans Serif"/>
              </a:rPr>
              <a:t>núcleo </a:t>
            </a:r>
            <a:r>
              <a:rPr sz="2400" spc="15" dirty="0">
                <a:solidFill>
                  <a:srgbClr val="171514"/>
                </a:solidFill>
                <a:latin typeface="Microsoft Sans Serif"/>
                <a:cs typeface="Microsoft Sans Serif"/>
              </a:rPr>
              <a:t>que </a:t>
            </a:r>
            <a:r>
              <a:rPr sz="2400" dirty="0">
                <a:solidFill>
                  <a:srgbClr val="171514"/>
                </a:solidFill>
                <a:latin typeface="Microsoft Sans Serif"/>
                <a:cs typeface="Microsoft Sans Serif"/>
              </a:rPr>
              <a:t>a </a:t>
            </a:r>
            <a:r>
              <a:rPr sz="2400" spc="5" dirty="0">
                <a:solidFill>
                  <a:srgbClr val="171514"/>
                </a:solidFill>
                <a:latin typeface="Microsoft Sans Serif"/>
                <a:cs typeface="Microsoft Sans Serif"/>
              </a:rPr>
              <a:t>su </a:t>
            </a:r>
            <a:r>
              <a:rPr sz="2400" spc="-5" dirty="0">
                <a:solidFill>
                  <a:srgbClr val="171514"/>
                </a:solidFill>
                <a:latin typeface="Microsoft Sans Serif"/>
                <a:cs typeface="Microsoft Sans Serif"/>
              </a:rPr>
              <a:t>vez </a:t>
            </a:r>
            <a:r>
              <a:rPr sz="2400" spc="15" dirty="0">
                <a:solidFill>
                  <a:srgbClr val="171514"/>
                </a:solidFill>
                <a:latin typeface="Microsoft Sans Serif"/>
                <a:cs typeface="Microsoft Sans Serif"/>
              </a:rPr>
              <a:t>induce </a:t>
            </a:r>
            <a:r>
              <a:rPr sz="2400" spc="25" dirty="0">
                <a:solidFill>
                  <a:srgbClr val="171514"/>
                </a:solidFill>
                <a:latin typeface="Microsoft Sans Serif"/>
                <a:cs typeface="Microsoft Sans Serif"/>
              </a:rPr>
              <a:t>un </a:t>
            </a:r>
            <a:r>
              <a:rPr sz="2400" spc="10" dirty="0">
                <a:solidFill>
                  <a:srgbClr val="171514"/>
                </a:solidFill>
                <a:latin typeface="Microsoft Sans Serif"/>
                <a:cs typeface="Microsoft Sans Serif"/>
              </a:rPr>
              <a:t>voltaje </a:t>
            </a:r>
            <a:r>
              <a:rPr sz="2400" spc="15" dirty="0">
                <a:solidFill>
                  <a:srgbClr val="171514"/>
                </a:solidFill>
                <a:latin typeface="Microsoft Sans Serif"/>
                <a:cs typeface="Microsoft Sans Serif"/>
              </a:rPr>
              <a:t>en</a:t>
            </a:r>
            <a:r>
              <a:rPr sz="2400" spc="15" dirty="0">
                <a:solidFill>
                  <a:srgbClr val="171514"/>
                </a:solidFill>
                <a:latin typeface="Microsoft Sans Serif"/>
                <a:cs typeface="Microsoft Sans Serif"/>
              </a:rPr>
              <a:t> </a:t>
            </a:r>
            <a:r>
              <a:rPr sz="2400" spc="5" dirty="0">
                <a:solidFill>
                  <a:srgbClr val="171514"/>
                </a:solidFill>
                <a:latin typeface="Microsoft Sans Serif"/>
                <a:cs typeface="Microsoft Sans Serif"/>
              </a:rPr>
              <a:t>la </a:t>
            </a:r>
            <a:r>
              <a:rPr sz="2400" spc="15" dirty="0" err="1" smtClean="0">
                <a:solidFill>
                  <a:srgbClr val="171514"/>
                </a:solidFill>
                <a:latin typeface="Microsoft Sans Serif"/>
                <a:cs typeface="Microsoft Sans Serif"/>
              </a:rPr>
              <a:t>bobina</a:t>
            </a:r>
            <a:r>
              <a:rPr lang="es-ES" sz="2400" spc="1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secundaria</a:t>
            </a:r>
            <a:r>
              <a:rPr sz="2400" spc="10"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neta</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igual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mayor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nominal</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interruptor,</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el </a:t>
            </a:r>
            <a:r>
              <a:rPr sz="2400" spc="15" dirty="0">
                <a:solidFill>
                  <a:srgbClr val="171514"/>
                </a:solidFill>
                <a:latin typeface="Microsoft Sans Serif"/>
                <a:cs typeface="Microsoft Sans Serif"/>
              </a:rPr>
              <a:t>circuito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disparo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desconecta 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interruptor.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valor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spc="5" dirty="0">
                <a:solidFill>
                  <a:srgbClr val="171514"/>
                </a:solidFill>
                <a:latin typeface="Microsoft Sans Serif"/>
                <a:cs typeface="Microsoft Sans Serif"/>
              </a:rPr>
              <a:t> la</a:t>
            </a:r>
            <a:r>
              <a:rPr sz="240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corriente</a:t>
            </a:r>
            <a:r>
              <a:rPr lang="es-ES" sz="2400" spc="15"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de </a:t>
            </a:r>
            <a:r>
              <a:rPr sz="2400" spc="20" dirty="0">
                <a:solidFill>
                  <a:srgbClr val="171514"/>
                </a:solidFill>
                <a:latin typeface="Microsoft Sans Serif"/>
                <a:cs typeface="Microsoft Sans Serif"/>
              </a:rPr>
              <a:t>fuga nominal </a:t>
            </a:r>
            <a:r>
              <a:rPr sz="2400" spc="10" dirty="0">
                <a:solidFill>
                  <a:srgbClr val="171514"/>
                </a:solidFill>
                <a:latin typeface="Microsoft Sans Serif"/>
                <a:cs typeface="Microsoft Sans Serif"/>
              </a:rPr>
              <a:t>varía </a:t>
            </a:r>
            <a:r>
              <a:rPr sz="2400" spc="20" dirty="0">
                <a:solidFill>
                  <a:srgbClr val="171514"/>
                </a:solidFill>
                <a:latin typeface="Microsoft Sans Serif"/>
                <a:cs typeface="Microsoft Sans Serif"/>
              </a:rPr>
              <a:t>entre </a:t>
            </a:r>
            <a:r>
              <a:rPr sz="2400" spc="5" dirty="0">
                <a:solidFill>
                  <a:srgbClr val="171514"/>
                </a:solidFill>
                <a:latin typeface="Microsoft Sans Serif"/>
                <a:cs typeface="Microsoft Sans Serif"/>
              </a:rPr>
              <a:t>10 </a:t>
            </a:r>
            <a:r>
              <a:rPr sz="2400" dirty="0">
                <a:solidFill>
                  <a:srgbClr val="171514"/>
                </a:solidFill>
                <a:latin typeface="Microsoft Sans Serif"/>
                <a:cs typeface="Microsoft Sans Serif"/>
              </a:rPr>
              <a:t>y </a:t>
            </a:r>
            <a:r>
              <a:rPr sz="2400" spc="5" dirty="0">
                <a:solidFill>
                  <a:srgbClr val="171514"/>
                </a:solidFill>
                <a:latin typeface="Microsoft Sans Serif"/>
                <a:cs typeface="Microsoft Sans Serif"/>
              </a:rPr>
              <a:t>500 </a:t>
            </a:r>
            <a:r>
              <a:rPr sz="2400" spc="15" dirty="0">
                <a:solidFill>
                  <a:srgbClr val="171514"/>
                </a:solidFill>
                <a:latin typeface="Microsoft Sans Serif"/>
                <a:cs typeface="Microsoft Sans Serif"/>
              </a:rPr>
              <a:t>mA </a:t>
            </a:r>
            <a:r>
              <a:rPr sz="2400" dirty="0">
                <a:solidFill>
                  <a:srgbClr val="171514"/>
                </a:solidFill>
                <a:latin typeface="Microsoft Sans Serif"/>
                <a:cs typeface="Microsoft Sans Serif"/>
              </a:rPr>
              <a:t>y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elige </a:t>
            </a:r>
            <a:r>
              <a:rPr sz="2400" spc="15" dirty="0">
                <a:solidFill>
                  <a:srgbClr val="171514"/>
                </a:solidFill>
                <a:latin typeface="Microsoft Sans Serif"/>
                <a:cs typeface="Microsoft Sans Serif"/>
              </a:rPr>
              <a:t>según </a:t>
            </a:r>
            <a:r>
              <a:rPr sz="2400" spc="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tipo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carga </a:t>
            </a:r>
            <a:r>
              <a:rPr sz="2400" dirty="0">
                <a:solidFill>
                  <a:srgbClr val="171514"/>
                </a:solidFill>
                <a:latin typeface="Microsoft Sans Serif"/>
                <a:cs typeface="Microsoft Sans Serif"/>
              </a:rPr>
              <a:t>y </a:t>
            </a:r>
            <a:r>
              <a:rPr sz="2400" spc="5" dirty="0">
                <a:solidFill>
                  <a:srgbClr val="171514"/>
                </a:solidFill>
                <a:latin typeface="Microsoft Sans Serif"/>
                <a:cs typeface="Microsoft Sans Serif"/>
              </a:rPr>
              <a:t>la </a:t>
            </a:r>
            <a:r>
              <a:rPr sz="2400" spc="10" dirty="0">
                <a:solidFill>
                  <a:srgbClr val="171514"/>
                </a:solidFill>
                <a:latin typeface="Microsoft Sans Serif"/>
                <a:cs typeface="Microsoft Sans Serif"/>
              </a:rPr>
              <a:t>naturaleza del </a:t>
            </a:r>
            <a:r>
              <a:rPr sz="2400" spc="20" dirty="0">
                <a:solidFill>
                  <a:srgbClr val="171514"/>
                </a:solidFill>
                <a:latin typeface="Microsoft Sans Serif"/>
                <a:cs typeface="Microsoft Sans Serif"/>
              </a:rPr>
              <a:t>entorno. </a:t>
            </a:r>
            <a:r>
              <a:rPr sz="2400" spc="-1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regiones de </a:t>
            </a:r>
            <a:r>
              <a:rPr sz="2400" spc="10" dirty="0">
                <a:solidFill>
                  <a:srgbClr val="171514"/>
                </a:solidFill>
                <a:latin typeface="Microsoft Sans Serif"/>
                <a:cs typeface="Microsoft Sans Serif"/>
              </a:rPr>
              <a:t>alta </a:t>
            </a:r>
            <a:r>
              <a:rPr sz="2400" spc="20" dirty="0">
                <a:solidFill>
                  <a:srgbClr val="171514"/>
                </a:solidFill>
                <a:latin typeface="Microsoft Sans Serif"/>
                <a:cs typeface="Microsoft Sans Serif"/>
              </a:rPr>
              <a:t>humedad o </a:t>
            </a:r>
            <a:r>
              <a:rPr sz="2400" spc="10" dirty="0" err="1">
                <a:solidFill>
                  <a:srgbClr val="171514"/>
                </a:solidFill>
                <a:latin typeface="Microsoft Sans Serif"/>
                <a:cs typeface="Microsoft Sans Serif"/>
              </a:rPr>
              <a:t>alta</a:t>
            </a:r>
            <a:r>
              <a:rPr sz="2400" spc="10"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contaminación</a:t>
            </a:r>
            <a:r>
              <a:rPr lang="es-ES" sz="2400" spc="1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requieren</a:t>
            </a:r>
            <a:r>
              <a:rPr sz="2400" spc="1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calificaciones </a:t>
            </a:r>
            <a:r>
              <a:rPr sz="2400" spc="10" dirty="0">
                <a:solidFill>
                  <a:srgbClr val="171514"/>
                </a:solidFill>
                <a:latin typeface="Microsoft Sans Serif"/>
                <a:cs typeface="Microsoft Sans Serif"/>
              </a:rPr>
              <a:t>más </a:t>
            </a:r>
            <a:r>
              <a:rPr sz="2400" spc="5" dirty="0">
                <a:solidFill>
                  <a:srgbClr val="171514"/>
                </a:solidFill>
                <a:latin typeface="Microsoft Sans Serif"/>
                <a:cs typeface="Microsoft Sans Serif"/>
              </a:rPr>
              <a:t>altas </a:t>
            </a:r>
            <a:r>
              <a:rPr sz="2400" spc="15" dirty="0">
                <a:solidFill>
                  <a:srgbClr val="171514"/>
                </a:solidFill>
                <a:latin typeface="Microsoft Sans Serif"/>
                <a:cs typeface="Microsoft Sans Serif"/>
              </a:rPr>
              <a:t>que otras </a:t>
            </a:r>
            <a:r>
              <a:rPr sz="2400" spc="10" dirty="0">
                <a:solidFill>
                  <a:srgbClr val="171514"/>
                </a:solidFill>
                <a:latin typeface="Microsoft Sans Serif"/>
                <a:cs typeface="Microsoft Sans Serif"/>
              </a:rPr>
              <a:t>regiones. </a:t>
            </a:r>
            <a:r>
              <a:rPr sz="2400" dirty="0">
                <a:solidFill>
                  <a:srgbClr val="171514"/>
                </a:solidFill>
                <a:latin typeface="Microsoft Sans Serif"/>
                <a:cs typeface="Microsoft Sans Serif"/>
              </a:rPr>
              <a:t>Para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mayoría de </a:t>
            </a:r>
            <a:r>
              <a:rPr sz="2400" dirty="0">
                <a:solidFill>
                  <a:srgbClr val="171514"/>
                </a:solidFill>
                <a:latin typeface="Microsoft Sans Serif"/>
                <a:cs typeface="Microsoft Sans Serif"/>
              </a:rPr>
              <a:t>las </a:t>
            </a:r>
            <a:r>
              <a:rPr sz="2400" spc="5" dirty="0">
                <a:solidFill>
                  <a:srgbClr val="171514"/>
                </a:solidFill>
                <a:latin typeface="Microsoft Sans Serif"/>
                <a:cs typeface="Microsoft Sans Serif"/>
              </a:rPr>
              <a:t>aplicaciones </a:t>
            </a:r>
            <a:r>
              <a:rPr sz="2400" spc="10" dirty="0">
                <a:solidFill>
                  <a:srgbClr val="171514"/>
                </a:solidFill>
                <a:latin typeface="Microsoft Sans Serif"/>
                <a:cs typeface="Microsoft Sans Serif"/>
              </a:rPr>
              <a:t>domésticas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corriente </a:t>
            </a:r>
            <a:r>
              <a:rPr sz="2400" spc="20" dirty="0">
                <a:solidFill>
                  <a:srgbClr val="171514"/>
                </a:solidFill>
                <a:latin typeface="Microsoft Sans Serif"/>
                <a:cs typeface="Microsoft Sans Serif"/>
              </a:rPr>
              <a:t>nominal </a:t>
            </a:r>
            <a:r>
              <a:rPr sz="2400" spc="-5" dirty="0">
                <a:solidFill>
                  <a:srgbClr val="171514"/>
                </a:solidFill>
                <a:latin typeface="Microsoft Sans Serif"/>
                <a:cs typeface="Microsoft Sans Serif"/>
              </a:rPr>
              <a:t>es </a:t>
            </a:r>
            <a:r>
              <a:rPr sz="2400" spc="15" dirty="0">
                <a:solidFill>
                  <a:srgbClr val="171514"/>
                </a:solidFill>
                <a:latin typeface="Microsoft Sans Serif"/>
                <a:cs typeface="Microsoft Sans Serif"/>
              </a:rPr>
              <a:t>de </a:t>
            </a:r>
            <a:r>
              <a:rPr sz="2400" spc="5" dirty="0">
                <a:solidFill>
                  <a:srgbClr val="171514"/>
                </a:solidFill>
                <a:latin typeface="Microsoft Sans Serif"/>
                <a:cs typeface="Microsoft Sans Serif"/>
              </a:rPr>
              <a:t>30mA, </a:t>
            </a:r>
            <a:r>
              <a:rPr sz="2400" dirty="0">
                <a:solidFill>
                  <a:srgbClr val="171514"/>
                </a:solidFill>
                <a:latin typeface="Microsoft Sans Serif"/>
                <a:cs typeface="Microsoft Sans Serif"/>
              </a:rPr>
              <a:t>y </a:t>
            </a:r>
            <a:r>
              <a:rPr sz="2400" spc="15" dirty="0">
                <a:solidFill>
                  <a:srgbClr val="171514"/>
                </a:solidFill>
                <a:latin typeface="Microsoft Sans Serif"/>
                <a:cs typeface="Microsoft Sans Serif"/>
              </a:rPr>
              <a:t>para </a:t>
            </a:r>
            <a:r>
              <a:rPr sz="2400" spc="5" dirty="0">
                <a:solidFill>
                  <a:srgbClr val="171514"/>
                </a:solidFill>
                <a:latin typeface="Microsoft Sans Serif"/>
                <a:cs typeface="Microsoft Sans Serif"/>
              </a:rPr>
              <a:t>esta </a:t>
            </a:r>
            <a:r>
              <a:rPr sz="2400" spc="15" dirty="0" err="1">
                <a:solidFill>
                  <a:srgbClr val="171514"/>
                </a:solidFill>
                <a:latin typeface="Microsoft Sans Serif"/>
                <a:cs typeface="Microsoft Sans Serif"/>
              </a:rPr>
              <a:t>corriente</a:t>
            </a:r>
            <a:r>
              <a:rPr sz="2400" spc="15"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resistencia</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total</a:t>
            </a:r>
            <a:r>
              <a:rPr sz="2400" dirty="0">
                <a:solidFill>
                  <a:srgbClr val="171514"/>
                </a:solidFill>
                <a:latin typeface="Microsoft Sans Serif"/>
                <a:cs typeface="Microsoft Sans Serif"/>
              </a:rPr>
              <a:t> a </a:t>
            </a:r>
            <a:r>
              <a:rPr sz="2400" spc="2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a:t>
            </a:r>
            <a:r>
              <a:rPr sz="2400" spc="5" dirty="0">
                <a:solidFill>
                  <a:srgbClr val="171514"/>
                </a:solidFill>
                <a:latin typeface="Microsoft Sans Serif"/>
                <a:cs typeface="Microsoft Sans Serif"/>
              </a:rPr>
              <a:t> la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neta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igual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mayor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nominal</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interruptor,</a:t>
            </a:r>
            <a:r>
              <a:rPr sz="2400" spc="5" dirty="0">
                <a:solidFill>
                  <a:srgbClr val="171514"/>
                </a:solidFill>
                <a:latin typeface="Microsoft Sans Serif"/>
                <a:cs typeface="Microsoft Sans Serif"/>
              </a:rPr>
              <a:t> el</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circuito</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disparo</a:t>
            </a:r>
            <a:r>
              <a:rPr sz="2400" spc="5" dirty="0">
                <a:solidFill>
                  <a:srgbClr val="171514"/>
                </a:solidFill>
                <a:latin typeface="Microsoft Sans Serif"/>
                <a:cs typeface="Microsoft Sans Serif"/>
              </a:rPr>
              <a:t> desconecta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interruptor</a:t>
            </a:r>
            <a:r>
              <a:rPr sz="2400" spc="25" dirty="0">
                <a:solidFill>
                  <a:srgbClr val="171514"/>
                </a:solidFill>
                <a:latin typeface="Microsoft Sans Serif"/>
                <a:cs typeface="Microsoft Sans Serif"/>
              </a:rPr>
              <a:t>.</a:t>
            </a:r>
            <a:r>
              <a:rPr sz="2400" dirty="0">
                <a:solidFill>
                  <a:srgbClr val="171514"/>
                </a:solidFill>
                <a:latin typeface="Microsoft Sans Serif"/>
                <a:cs typeface="Microsoft Sans Serif"/>
              </a:rPr>
              <a:t> </a:t>
            </a:r>
            <a:endParaRPr lang="es-ES" sz="2400" dirty="0" smtClean="0">
              <a:solidFill>
                <a:srgbClr val="171514"/>
              </a:solidFill>
              <a:latin typeface="Microsoft Sans Serif"/>
              <a:cs typeface="Microsoft Sans Serif"/>
            </a:endParaRPr>
          </a:p>
          <a:p>
            <a:pPr marL="12700" algn="just">
              <a:spcBef>
                <a:spcPts val="100"/>
              </a:spcBef>
            </a:pPr>
            <a:r>
              <a:rPr sz="2400" spc="-20" dirty="0" smtClean="0">
                <a:solidFill>
                  <a:srgbClr val="171514"/>
                </a:solidFill>
                <a:latin typeface="Microsoft Sans Serif"/>
                <a:cs typeface="Microsoft Sans Serif"/>
              </a:rPr>
              <a:t>El</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valor</a:t>
            </a:r>
            <a:r>
              <a:rPr sz="2400" spc="5"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de</a:t>
            </a:r>
            <a:r>
              <a:rPr lang="es-ES" sz="2400" spc="15" dirty="0" smtClean="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la </a:t>
            </a:r>
            <a:r>
              <a:rPr sz="2400" spc="15" dirty="0">
                <a:solidFill>
                  <a:srgbClr val="171514"/>
                </a:solidFill>
                <a:latin typeface="Microsoft Sans Serif"/>
                <a:cs typeface="Microsoft Sans Serif"/>
              </a:rPr>
              <a:t>corriente de </a:t>
            </a:r>
            <a:r>
              <a:rPr sz="2400" spc="20" dirty="0">
                <a:solidFill>
                  <a:srgbClr val="171514"/>
                </a:solidFill>
                <a:latin typeface="Microsoft Sans Serif"/>
                <a:cs typeface="Microsoft Sans Serif"/>
              </a:rPr>
              <a:t>fuga nominal </a:t>
            </a:r>
            <a:r>
              <a:rPr sz="2400" spc="10" dirty="0">
                <a:solidFill>
                  <a:srgbClr val="171514"/>
                </a:solidFill>
                <a:latin typeface="Microsoft Sans Serif"/>
                <a:cs typeface="Microsoft Sans Serif"/>
              </a:rPr>
              <a:t>varía </a:t>
            </a:r>
            <a:r>
              <a:rPr sz="2400" spc="20" dirty="0">
                <a:solidFill>
                  <a:srgbClr val="171514"/>
                </a:solidFill>
                <a:latin typeface="Microsoft Sans Serif"/>
                <a:cs typeface="Microsoft Sans Serif"/>
              </a:rPr>
              <a:t>entre </a:t>
            </a:r>
            <a:r>
              <a:rPr sz="2400" spc="5" dirty="0">
                <a:solidFill>
                  <a:srgbClr val="171514"/>
                </a:solidFill>
                <a:latin typeface="Microsoft Sans Serif"/>
                <a:cs typeface="Microsoft Sans Serif"/>
              </a:rPr>
              <a:t>10 </a:t>
            </a:r>
            <a:r>
              <a:rPr sz="2400" dirty="0">
                <a:solidFill>
                  <a:srgbClr val="171514"/>
                </a:solidFill>
                <a:latin typeface="Microsoft Sans Serif"/>
                <a:cs typeface="Microsoft Sans Serif"/>
              </a:rPr>
              <a:t>y </a:t>
            </a:r>
            <a:r>
              <a:rPr sz="2400" spc="5" dirty="0">
                <a:solidFill>
                  <a:srgbClr val="171514"/>
                </a:solidFill>
                <a:latin typeface="Microsoft Sans Serif"/>
                <a:cs typeface="Microsoft Sans Serif"/>
              </a:rPr>
              <a:t>500 </a:t>
            </a:r>
            <a:r>
              <a:rPr sz="2400" spc="15" dirty="0">
                <a:solidFill>
                  <a:srgbClr val="171514"/>
                </a:solidFill>
                <a:latin typeface="Microsoft Sans Serif"/>
                <a:cs typeface="Microsoft Sans Serif"/>
              </a:rPr>
              <a:t>mA </a:t>
            </a:r>
            <a:r>
              <a:rPr sz="2400" dirty="0">
                <a:solidFill>
                  <a:srgbClr val="171514"/>
                </a:solidFill>
                <a:latin typeface="Microsoft Sans Serif"/>
                <a:cs typeface="Microsoft Sans Serif"/>
              </a:rPr>
              <a:t>y </a:t>
            </a:r>
            <a:r>
              <a:rPr sz="2400" spc="-5" dirty="0">
                <a:solidFill>
                  <a:srgbClr val="171514"/>
                </a:solidFill>
                <a:latin typeface="Microsoft Sans Serif"/>
                <a:cs typeface="Microsoft Sans Serif"/>
              </a:rPr>
              <a:t>se </a:t>
            </a:r>
            <a:r>
              <a:rPr sz="2400" spc="10" dirty="0">
                <a:solidFill>
                  <a:srgbClr val="171514"/>
                </a:solidFill>
                <a:latin typeface="Microsoft Sans Serif"/>
                <a:cs typeface="Microsoft Sans Serif"/>
              </a:rPr>
              <a:t>elige </a:t>
            </a:r>
            <a:r>
              <a:rPr sz="2400" spc="15" dirty="0">
                <a:solidFill>
                  <a:srgbClr val="171514"/>
                </a:solidFill>
                <a:latin typeface="Microsoft Sans Serif"/>
                <a:cs typeface="Microsoft Sans Serif"/>
              </a:rPr>
              <a:t>según </a:t>
            </a:r>
            <a:r>
              <a:rPr sz="2400" spc="5" dirty="0">
                <a:solidFill>
                  <a:srgbClr val="171514"/>
                </a:solidFill>
                <a:latin typeface="Microsoft Sans Serif"/>
                <a:cs typeface="Microsoft Sans Serif"/>
              </a:rPr>
              <a:t>el </a:t>
            </a:r>
            <a:r>
              <a:rPr sz="2400" spc="20" dirty="0">
                <a:solidFill>
                  <a:srgbClr val="171514"/>
                </a:solidFill>
                <a:latin typeface="Microsoft Sans Serif"/>
                <a:cs typeface="Microsoft Sans Serif"/>
              </a:rPr>
              <a:t>tipo </a:t>
            </a:r>
            <a:r>
              <a:rPr sz="2400" spc="1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carga </a:t>
            </a:r>
            <a:r>
              <a:rPr sz="2400" dirty="0">
                <a:solidFill>
                  <a:srgbClr val="171514"/>
                </a:solidFill>
                <a:latin typeface="Microsoft Sans Serif"/>
                <a:cs typeface="Microsoft Sans Serif"/>
              </a:rPr>
              <a:t>y </a:t>
            </a:r>
            <a:r>
              <a:rPr sz="2400" spc="5" dirty="0">
                <a:solidFill>
                  <a:srgbClr val="171514"/>
                </a:solidFill>
                <a:latin typeface="Microsoft Sans Serif"/>
                <a:cs typeface="Microsoft Sans Serif"/>
              </a:rPr>
              <a:t>la </a:t>
            </a:r>
            <a:r>
              <a:rPr sz="2400" spc="10" dirty="0">
                <a:solidFill>
                  <a:srgbClr val="171514"/>
                </a:solidFill>
                <a:latin typeface="Microsoft Sans Serif"/>
                <a:cs typeface="Microsoft Sans Serif"/>
              </a:rPr>
              <a:t>naturaleza del </a:t>
            </a:r>
            <a:r>
              <a:rPr sz="2400" spc="20" dirty="0">
                <a:solidFill>
                  <a:srgbClr val="171514"/>
                </a:solidFill>
                <a:latin typeface="Microsoft Sans Serif"/>
                <a:cs typeface="Microsoft Sans Serif"/>
              </a:rPr>
              <a:t>entorno</a:t>
            </a:r>
            <a:r>
              <a:rPr sz="2400" spc="20" dirty="0">
                <a:solidFill>
                  <a:srgbClr val="171514"/>
                </a:solidFill>
                <a:latin typeface="Microsoft Sans Serif"/>
                <a:cs typeface="Microsoft Sans Serif"/>
              </a:rPr>
              <a:t>. </a:t>
            </a:r>
            <a:endParaRPr lang="es-ES" sz="2400" spc="20" dirty="0" smtClean="0">
              <a:solidFill>
                <a:srgbClr val="171514"/>
              </a:solidFill>
              <a:latin typeface="Microsoft Sans Serif"/>
              <a:cs typeface="Microsoft Sans Serif"/>
            </a:endParaRPr>
          </a:p>
          <a:p>
            <a:pPr marL="12700" algn="just">
              <a:spcBef>
                <a:spcPts val="100"/>
              </a:spcBef>
            </a:pPr>
            <a:endParaRPr lang="es-ES" sz="2400" spc="20" dirty="0" smtClean="0">
              <a:solidFill>
                <a:srgbClr val="171514"/>
              </a:solidFill>
              <a:latin typeface="Microsoft Sans Serif"/>
              <a:cs typeface="Microsoft Sans Serif"/>
            </a:endParaRPr>
          </a:p>
          <a:p>
            <a:pPr marL="12700" algn="just">
              <a:spcBef>
                <a:spcPts val="100"/>
              </a:spcBef>
            </a:pPr>
            <a:r>
              <a:rPr lang="es-ES" sz="2400" spc="-10" dirty="0" smtClean="0">
                <a:solidFill>
                  <a:srgbClr val="171514"/>
                </a:solidFill>
                <a:latin typeface="Microsoft Sans Serif"/>
                <a:cs typeface="Microsoft Sans Serif"/>
              </a:rPr>
              <a:t>Las </a:t>
            </a:r>
            <a:r>
              <a:rPr lang="es-ES" sz="2400" spc="15" dirty="0" smtClean="0">
                <a:solidFill>
                  <a:srgbClr val="171514"/>
                </a:solidFill>
                <a:latin typeface="Microsoft Sans Serif"/>
                <a:cs typeface="Microsoft Sans Serif"/>
              </a:rPr>
              <a:t>regiones de </a:t>
            </a:r>
            <a:r>
              <a:rPr lang="es-ES" sz="2400" spc="10" dirty="0" smtClean="0">
                <a:solidFill>
                  <a:srgbClr val="171514"/>
                </a:solidFill>
                <a:latin typeface="Microsoft Sans Serif"/>
                <a:cs typeface="Microsoft Sans Serif"/>
              </a:rPr>
              <a:t>alta </a:t>
            </a:r>
            <a:r>
              <a:rPr lang="es-ES" sz="2400" spc="20" dirty="0" smtClean="0">
                <a:solidFill>
                  <a:srgbClr val="171514"/>
                </a:solidFill>
                <a:latin typeface="Microsoft Sans Serif"/>
                <a:cs typeface="Microsoft Sans Serif"/>
              </a:rPr>
              <a:t>humedad o </a:t>
            </a:r>
            <a:r>
              <a:rPr lang="es-ES" sz="2400" spc="10" dirty="0" smtClean="0">
                <a:solidFill>
                  <a:srgbClr val="171514"/>
                </a:solidFill>
                <a:latin typeface="Microsoft Sans Serif"/>
                <a:cs typeface="Microsoft Sans Serif"/>
              </a:rPr>
              <a:t>alta </a:t>
            </a:r>
            <a:r>
              <a:rPr lang="es-ES" sz="2400" spc="15" dirty="0" smtClean="0">
                <a:solidFill>
                  <a:srgbClr val="171514"/>
                </a:solidFill>
                <a:latin typeface="Microsoft Sans Serif"/>
                <a:cs typeface="Microsoft Sans Serif"/>
              </a:rPr>
              <a:t>contaminación requieren </a:t>
            </a:r>
            <a:r>
              <a:rPr lang="es-ES" sz="2400" spc="5" dirty="0" smtClean="0">
                <a:solidFill>
                  <a:srgbClr val="171514"/>
                </a:solidFill>
                <a:latin typeface="Microsoft Sans Serif"/>
                <a:cs typeface="Microsoft Sans Serif"/>
              </a:rPr>
              <a:t>calificaciones </a:t>
            </a:r>
            <a:r>
              <a:rPr lang="es-ES" sz="2400" spc="10" dirty="0" smtClean="0">
                <a:solidFill>
                  <a:srgbClr val="171514"/>
                </a:solidFill>
                <a:latin typeface="Microsoft Sans Serif"/>
                <a:cs typeface="Microsoft Sans Serif"/>
              </a:rPr>
              <a:t>más </a:t>
            </a:r>
            <a:r>
              <a:rPr lang="es-ES" sz="2400" spc="5" dirty="0" smtClean="0">
                <a:solidFill>
                  <a:srgbClr val="171514"/>
                </a:solidFill>
                <a:latin typeface="Microsoft Sans Serif"/>
                <a:cs typeface="Microsoft Sans Serif"/>
              </a:rPr>
              <a:t>altas </a:t>
            </a:r>
            <a:r>
              <a:rPr lang="es-ES" sz="2400" spc="15" dirty="0" smtClean="0">
                <a:solidFill>
                  <a:srgbClr val="171514"/>
                </a:solidFill>
                <a:latin typeface="Microsoft Sans Serif"/>
                <a:cs typeface="Microsoft Sans Serif"/>
              </a:rPr>
              <a:t>que otras </a:t>
            </a:r>
            <a:r>
              <a:rPr lang="es-ES" sz="2400" spc="10" dirty="0" smtClean="0">
                <a:solidFill>
                  <a:srgbClr val="171514"/>
                </a:solidFill>
                <a:latin typeface="Microsoft Sans Serif"/>
                <a:cs typeface="Microsoft Sans Serif"/>
              </a:rPr>
              <a:t>regiones. </a:t>
            </a:r>
            <a:r>
              <a:rPr lang="es-ES" sz="2400" dirty="0" smtClean="0">
                <a:solidFill>
                  <a:srgbClr val="171514"/>
                </a:solidFill>
                <a:latin typeface="Microsoft Sans Serif"/>
                <a:cs typeface="Microsoft Sans Serif"/>
              </a:rPr>
              <a:t>Para </a:t>
            </a:r>
            <a:r>
              <a:rPr lang="es-ES" sz="2400" spc="5"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mayoría de </a:t>
            </a:r>
            <a:r>
              <a:rPr lang="es-ES" sz="2400" dirty="0" smtClean="0">
                <a:solidFill>
                  <a:srgbClr val="171514"/>
                </a:solidFill>
                <a:latin typeface="Microsoft Sans Serif"/>
                <a:cs typeface="Microsoft Sans Serif"/>
              </a:rPr>
              <a:t>las </a:t>
            </a:r>
            <a:r>
              <a:rPr lang="es-ES" sz="2400" spc="5" dirty="0" smtClean="0">
                <a:solidFill>
                  <a:srgbClr val="171514"/>
                </a:solidFill>
                <a:latin typeface="Microsoft Sans Serif"/>
                <a:cs typeface="Microsoft Sans Serif"/>
              </a:rPr>
              <a:t>aplicaciones </a:t>
            </a:r>
            <a:r>
              <a:rPr lang="es-ES" sz="2400" spc="10" dirty="0" smtClean="0">
                <a:solidFill>
                  <a:srgbClr val="171514"/>
                </a:solidFill>
                <a:latin typeface="Microsoft Sans Serif"/>
                <a:cs typeface="Microsoft Sans Serif"/>
              </a:rPr>
              <a:t>domésticas </a:t>
            </a:r>
            <a:r>
              <a:rPr lang="es-ES" sz="2400" spc="5"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corriente </a:t>
            </a:r>
            <a:r>
              <a:rPr lang="es-ES" sz="2400" spc="20" dirty="0" smtClean="0">
                <a:solidFill>
                  <a:srgbClr val="171514"/>
                </a:solidFill>
                <a:latin typeface="Microsoft Sans Serif"/>
                <a:cs typeface="Microsoft Sans Serif"/>
              </a:rPr>
              <a:t>nominal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de </a:t>
            </a:r>
            <a:r>
              <a:rPr lang="es-ES" sz="2400" spc="5" dirty="0" smtClean="0">
                <a:solidFill>
                  <a:srgbClr val="171514"/>
                </a:solidFill>
                <a:latin typeface="Microsoft Sans Serif"/>
                <a:cs typeface="Microsoft Sans Serif"/>
              </a:rPr>
              <a:t>30mA, </a:t>
            </a:r>
            <a:r>
              <a:rPr lang="es-ES" sz="2400" dirty="0" smtClean="0">
                <a:solidFill>
                  <a:srgbClr val="171514"/>
                </a:solidFill>
                <a:latin typeface="Microsoft Sans Serif"/>
                <a:cs typeface="Microsoft Sans Serif"/>
              </a:rPr>
              <a:t>y </a:t>
            </a:r>
            <a:r>
              <a:rPr lang="es-ES" sz="2400" spc="15" dirty="0" smtClean="0">
                <a:solidFill>
                  <a:srgbClr val="171514"/>
                </a:solidFill>
                <a:latin typeface="Microsoft Sans Serif"/>
                <a:cs typeface="Microsoft Sans Serif"/>
              </a:rPr>
              <a:t>para </a:t>
            </a:r>
            <a:r>
              <a:rPr lang="es-ES" sz="2400" spc="5" dirty="0" smtClean="0">
                <a:solidFill>
                  <a:srgbClr val="171514"/>
                </a:solidFill>
                <a:latin typeface="Microsoft Sans Serif"/>
                <a:cs typeface="Microsoft Sans Serif"/>
              </a:rPr>
              <a:t>esta </a:t>
            </a:r>
            <a:r>
              <a:rPr lang="es-ES" sz="2400" spc="15" dirty="0" smtClean="0">
                <a:solidFill>
                  <a:srgbClr val="171514"/>
                </a:solidFill>
                <a:latin typeface="Microsoft Sans Serif"/>
                <a:cs typeface="Microsoft Sans Serif"/>
              </a:rPr>
              <a:t>corriente </a:t>
            </a:r>
            <a:r>
              <a:rPr lang="es-ES" sz="2400" spc="5" dirty="0" smtClean="0">
                <a:solidFill>
                  <a:srgbClr val="171514"/>
                </a:solidFill>
                <a:latin typeface="Microsoft Sans Serif"/>
                <a:cs typeface="Microsoft Sans Serif"/>
              </a:rPr>
              <a:t>la </a:t>
            </a:r>
            <a:r>
              <a:rPr lang="es-ES" sz="2400" spc="10" dirty="0" smtClean="0">
                <a:solidFill>
                  <a:srgbClr val="171514"/>
                </a:solidFill>
                <a:latin typeface="Microsoft Sans Serif"/>
                <a:cs typeface="Microsoft Sans Serif"/>
              </a:rPr>
              <a:t>resistencia </a:t>
            </a:r>
            <a:r>
              <a:rPr lang="es-ES" sz="2400" spc="20" dirty="0" smtClean="0">
                <a:solidFill>
                  <a:srgbClr val="171514"/>
                </a:solidFill>
                <a:latin typeface="Microsoft Sans Serif"/>
                <a:cs typeface="Microsoft Sans Serif"/>
              </a:rPr>
              <a:t>total </a:t>
            </a:r>
            <a:r>
              <a:rPr lang="es-ES" sz="2400" dirty="0" smtClean="0">
                <a:solidFill>
                  <a:srgbClr val="171514"/>
                </a:solidFill>
                <a:latin typeface="Microsoft Sans Serif"/>
                <a:cs typeface="Microsoft Sans Serif"/>
              </a:rPr>
              <a:t>a </a:t>
            </a:r>
            <a:r>
              <a:rPr lang="es-ES" sz="2400" spc="20" dirty="0" smtClean="0">
                <a:solidFill>
                  <a:srgbClr val="171514"/>
                </a:solidFill>
                <a:latin typeface="Microsoft Sans Serif"/>
                <a:cs typeface="Microsoft Sans Serif"/>
              </a:rPr>
              <a:t>tierra </a:t>
            </a:r>
            <a:r>
              <a:rPr lang="es-ES" sz="2400" spc="-20" dirty="0" smtClean="0">
                <a:solidFill>
                  <a:srgbClr val="171514"/>
                </a:solidFill>
                <a:latin typeface="Microsoft Sans Serif"/>
                <a:cs typeface="Microsoft Sans Serif"/>
              </a:rPr>
              <a:t>Si </a:t>
            </a:r>
            <a:r>
              <a:rPr lang="es-ES" sz="2400" spc="5"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corriente neta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igual </a:t>
            </a:r>
            <a:r>
              <a:rPr lang="es-ES" sz="2400" spc="20" dirty="0" smtClean="0">
                <a:solidFill>
                  <a:srgbClr val="171514"/>
                </a:solidFill>
                <a:latin typeface="Microsoft Sans Serif"/>
                <a:cs typeface="Microsoft Sans Serif"/>
              </a:rPr>
              <a:t>o mayor </a:t>
            </a:r>
            <a:r>
              <a:rPr lang="es-ES" sz="2400" spc="15"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corriente </a:t>
            </a:r>
            <a:r>
              <a:rPr lang="es-ES" sz="2400" spc="20" dirty="0" smtClean="0">
                <a:solidFill>
                  <a:srgbClr val="171514"/>
                </a:solidFill>
                <a:latin typeface="Microsoft Sans Serif"/>
                <a:cs typeface="Microsoft Sans Serif"/>
              </a:rPr>
              <a:t>nominal </a:t>
            </a:r>
            <a:r>
              <a:rPr lang="es-ES" sz="2400" spc="10" dirty="0" smtClean="0">
                <a:solidFill>
                  <a:srgbClr val="171514"/>
                </a:solidFill>
                <a:latin typeface="Microsoft Sans Serif"/>
                <a:cs typeface="Microsoft Sans Serif"/>
              </a:rPr>
              <a:t>del </a:t>
            </a:r>
            <a:r>
              <a:rPr lang="es-ES" sz="2400" spc="25" dirty="0" smtClean="0">
                <a:solidFill>
                  <a:srgbClr val="171514"/>
                </a:solidFill>
                <a:latin typeface="Microsoft Sans Serif"/>
                <a:cs typeface="Microsoft Sans Serif"/>
              </a:rPr>
              <a:t>interruptor, </a:t>
            </a:r>
            <a:r>
              <a:rPr lang="es-ES" sz="2400" spc="5"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circuito de disparo </a:t>
            </a:r>
            <a:r>
              <a:rPr lang="es-ES" sz="2400" spc="5" dirty="0" smtClean="0">
                <a:solidFill>
                  <a:srgbClr val="171514"/>
                </a:solidFill>
                <a:latin typeface="Microsoft Sans Serif"/>
                <a:cs typeface="Microsoft Sans Serif"/>
              </a:rPr>
              <a:t>desconecta el </a:t>
            </a:r>
            <a:r>
              <a:rPr lang="es-ES" sz="2400" spc="25" dirty="0" smtClean="0">
                <a:solidFill>
                  <a:srgbClr val="171514"/>
                </a:solidFill>
                <a:latin typeface="Microsoft Sans Serif"/>
                <a:cs typeface="Microsoft Sans Serif"/>
              </a:rPr>
              <a:t>interruptor. </a:t>
            </a:r>
            <a:r>
              <a:rPr lang="es-ES" sz="2400" spc="-20"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valor de </a:t>
            </a:r>
            <a:r>
              <a:rPr lang="es-ES" sz="2400" spc="5"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corriente de </a:t>
            </a:r>
            <a:r>
              <a:rPr lang="es-ES" sz="2400" spc="20" dirty="0" smtClean="0">
                <a:solidFill>
                  <a:srgbClr val="171514"/>
                </a:solidFill>
                <a:latin typeface="Microsoft Sans Serif"/>
                <a:cs typeface="Microsoft Sans Serif"/>
              </a:rPr>
              <a:t>fuga nominal </a:t>
            </a:r>
            <a:r>
              <a:rPr lang="es-ES" sz="2400" spc="10" dirty="0" smtClean="0">
                <a:solidFill>
                  <a:srgbClr val="171514"/>
                </a:solidFill>
                <a:latin typeface="Microsoft Sans Serif"/>
                <a:cs typeface="Microsoft Sans Serif"/>
              </a:rPr>
              <a:t>varía </a:t>
            </a:r>
            <a:r>
              <a:rPr lang="es-ES" sz="2400" spc="20" dirty="0" smtClean="0">
                <a:solidFill>
                  <a:srgbClr val="171514"/>
                </a:solidFill>
                <a:latin typeface="Microsoft Sans Serif"/>
                <a:cs typeface="Microsoft Sans Serif"/>
              </a:rPr>
              <a:t>entre </a:t>
            </a:r>
            <a:r>
              <a:rPr lang="es-ES" sz="2400" spc="5" dirty="0" smtClean="0">
                <a:solidFill>
                  <a:srgbClr val="171514"/>
                </a:solidFill>
                <a:latin typeface="Microsoft Sans Serif"/>
                <a:cs typeface="Microsoft Sans Serif"/>
              </a:rPr>
              <a:t>10 </a:t>
            </a:r>
            <a:r>
              <a:rPr lang="es-ES" sz="2400" dirty="0" smtClean="0">
                <a:solidFill>
                  <a:srgbClr val="171514"/>
                </a:solidFill>
                <a:latin typeface="Microsoft Sans Serif"/>
                <a:cs typeface="Microsoft Sans Serif"/>
              </a:rPr>
              <a:t>y </a:t>
            </a:r>
            <a:r>
              <a:rPr lang="es-ES" sz="2400" spc="5" dirty="0" smtClean="0">
                <a:solidFill>
                  <a:srgbClr val="171514"/>
                </a:solidFill>
                <a:latin typeface="Microsoft Sans Serif"/>
                <a:cs typeface="Microsoft Sans Serif"/>
              </a:rPr>
              <a:t>500 </a:t>
            </a:r>
            <a:r>
              <a:rPr lang="es-ES" sz="2400" spc="15" dirty="0" err="1" smtClean="0">
                <a:solidFill>
                  <a:srgbClr val="171514"/>
                </a:solidFill>
                <a:latin typeface="Microsoft Sans Serif"/>
                <a:cs typeface="Microsoft Sans Serif"/>
              </a:rPr>
              <a:t>mA</a:t>
            </a:r>
            <a:r>
              <a:rPr lang="es-ES" sz="2400" spc="1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y </a:t>
            </a:r>
            <a:r>
              <a:rPr lang="es-ES" sz="2400" spc="-5" dirty="0" smtClean="0">
                <a:solidFill>
                  <a:srgbClr val="171514"/>
                </a:solidFill>
                <a:latin typeface="Microsoft Sans Serif"/>
                <a:cs typeface="Microsoft Sans Serif"/>
              </a:rPr>
              <a:t>se </a:t>
            </a:r>
            <a:r>
              <a:rPr lang="es-ES" sz="2400" spc="10" dirty="0" smtClean="0">
                <a:solidFill>
                  <a:srgbClr val="171514"/>
                </a:solidFill>
                <a:latin typeface="Microsoft Sans Serif"/>
                <a:cs typeface="Microsoft Sans Serif"/>
              </a:rPr>
              <a:t>elige </a:t>
            </a:r>
            <a:r>
              <a:rPr lang="es-ES" sz="2400" spc="15" dirty="0" smtClean="0">
                <a:solidFill>
                  <a:srgbClr val="171514"/>
                </a:solidFill>
                <a:latin typeface="Microsoft Sans Serif"/>
                <a:cs typeface="Microsoft Sans Serif"/>
              </a:rPr>
              <a:t>según </a:t>
            </a:r>
            <a:r>
              <a:rPr lang="es-ES" sz="2400" spc="5"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tipo </a:t>
            </a:r>
            <a:r>
              <a:rPr lang="es-ES" sz="2400" spc="1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carga </a:t>
            </a:r>
            <a:r>
              <a:rPr lang="es-ES" sz="2400" dirty="0" smtClean="0">
                <a:solidFill>
                  <a:srgbClr val="171514"/>
                </a:solidFill>
                <a:latin typeface="Microsoft Sans Serif"/>
                <a:cs typeface="Microsoft Sans Serif"/>
              </a:rPr>
              <a:t>y </a:t>
            </a:r>
            <a:r>
              <a:rPr lang="es-ES" sz="2400" spc="5" dirty="0" smtClean="0">
                <a:solidFill>
                  <a:srgbClr val="171514"/>
                </a:solidFill>
                <a:latin typeface="Microsoft Sans Serif"/>
                <a:cs typeface="Microsoft Sans Serif"/>
              </a:rPr>
              <a:t>la </a:t>
            </a:r>
            <a:r>
              <a:rPr lang="es-ES" sz="2400" spc="10" dirty="0" smtClean="0">
                <a:solidFill>
                  <a:srgbClr val="171514"/>
                </a:solidFill>
                <a:latin typeface="Microsoft Sans Serif"/>
                <a:cs typeface="Microsoft Sans Serif"/>
              </a:rPr>
              <a:t>naturaleza del </a:t>
            </a:r>
            <a:r>
              <a:rPr lang="es-ES" sz="2400" spc="20" dirty="0" smtClean="0">
                <a:solidFill>
                  <a:srgbClr val="171514"/>
                </a:solidFill>
                <a:latin typeface="Microsoft Sans Serif"/>
                <a:cs typeface="Microsoft Sans Serif"/>
              </a:rPr>
              <a:t>entorno. </a:t>
            </a:r>
          </a:p>
          <a:p>
            <a:pPr marL="12700" algn="just">
              <a:spcBef>
                <a:spcPts val="100"/>
              </a:spcBef>
            </a:pPr>
            <a:r>
              <a:rPr lang="es-ES" sz="2400" spc="-10" dirty="0" smtClean="0">
                <a:solidFill>
                  <a:srgbClr val="171514"/>
                </a:solidFill>
                <a:latin typeface="Microsoft Sans Serif"/>
                <a:cs typeface="Microsoft Sans Serif"/>
              </a:rPr>
              <a:t>Las </a:t>
            </a:r>
            <a:r>
              <a:rPr lang="es-ES" sz="2400" spc="15" dirty="0" smtClean="0">
                <a:solidFill>
                  <a:srgbClr val="171514"/>
                </a:solidFill>
                <a:latin typeface="Microsoft Sans Serif"/>
                <a:cs typeface="Microsoft Sans Serif"/>
              </a:rPr>
              <a:t>regiones de </a:t>
            </a:r>
            <a:r>
              <a:rPr lang="es-ES" sz="2400" spc="10" dirty="0" smtClean="0">
                <a:solidFill>
                  <a:srgbClr val="171514"/>
                </a:solidFill>
                <a:latin typeface="Microsoft Sans Serif"/>
                <a:cs typeface="Microsoft Sans Serif"/>
              </a:rPr>
              <a:t>alta </a:t>
            </a:r>
            <a:r>
              <a:rPr lang="es-ES" sz="2400" spc="20" dirty="0" smtClean="0">
                <a:solidFill>
                  <a:srgbClr val="171514"/>
                </a:solidFill>
                <a:latin typeface="Microsoft Sans Serif"/>
                <a:cs typeface="Microsoft Sans Serif"/>
              </a:rPr>
              <a:t>humedad o </a:t>
            </a:r>
            <a:r>
              <a:rPr lang="es-ES" sz="2400" spc="10" dirty="0" smtClean="0">
                <a:solidFill>
                  <a:srgbClr val="171514"/>
                </a:solidFill>
                <a:latin typeface="Microsoft Sans Serif"/>
                <a:cs typeface="Microsoft Sans Serif"/>
              </a:rPr>
              <a:t>alta </a:t>
            </a:r>
            <a:r>
              <a:rPr lang="es-ES" sz="2400" spc="15" dirty="0" smtClean="0">
                <a:solidFill>
                  <a:srgbClr val="171514"/>
                </a:solidFill>
                <a:latin typeface="Microsoft Sans Serif"/>
                <a:cs typeface="Microsoft Sans Serif"/>
              </a:rPr>
              <a:t>contaminación requieren </a:t>
            </a:r>
            <a:r>
              <a:rPr lang="es-ES" sz="2400" spc="5" dirty="0" smtClean="0">
                <a:solidFill>
                  <a:srgbClr val="171514"/>
                </a:solidFill>
                <a:latin typeface="Microsoft Sans Serif"/>
                <a:cs typeface="Microsoft Sans Serif"/>
              </a:rPr>
              <a:t>calificaciones </a:t>
            </a:r>
            <a:r>
              <a:rPr lang="es-ES" sz="2400" spc="10" dirty="0" smtClean="0">
                <a:solidFill>
                  <a:srgbClr val="171514"/>
                </a:solidFill>
                <a:latin typeface="Microsoft Sans Serif"/>
                <a:cs typeface="Microsoft Sans Serif"/>
              </a:rPr>
              <a:t>más </a:t>
            </a:r>
            <a:r>
              <a:rPr lang="es-ES" sz="2400" spc="5" dirty="0" smtClean="0">
                <a:solidFill>
                  <a:srgbClr val="171514"/>
                </a:solidFill>
                <a:latin typeface="Microsoft Sans Serif"/>
                <a:cs typeface="Microsoft Sans Serif"/>
              </a:rPr>
              <a:t>altas </a:t>
            </a:r>
            <a:r>
              <a:rPr lang="es-ES" sz="2400" spc="15" dirty="0" smtClean="0">
                <a:solidFill>
                  <a:srgbClr val="171514"/>
                </a:solidFill>
                <a:latin typeface="Microsoft Sans Serif"/>
                <a:cs typeface="Microsoft Sans Serif"/>
              </a:rPr>
              <a:t>que otras </a:t>
            </a:r>
            <a:r>
              <a:rPr lang="es-ES" sz="2400" spc="10" dirty="0" smtClean="0">
                <a:solidFill>
                  <a:srgbClr val="171514"/>
                </a:solidFill>
                <a:latin typeface="Microsoft Sans Serif"/>
                <a:cs typeface="Microsoft Sans Serif"/>
              </a:rPr>
              <a:t>regiones. </a:t>
            </a:r>
            <a:r>
              <a:rPr lang="es-ES" sz="2400" dirty="0" smtClean="0">
                <a:solidFill>
                  <a:srgbClr val="171514"/>
                </a:solidFill>
                <a:latin typeface="Microsoft Sans Serif"/>
                <a:cs typeface="Microsoft Sans Serif"/>
              </a:rPr>
              <a:t>Para </a:t>
            </a:r>
            <a:r>
              <a:rPr lang="es-ES" sz="2400" spc="5"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mayoría de </a:t>
            </a:r>
            <a:r>
              <a:rPr lang="es-ES" sz="2400" dirty="0" smtClean="0">
                <a:solidFill>
                  <a:srgbClr val="171514"/>
                </a:solidFill>
                <a:latin typeface="Microsoft Sans Serif"/>
                <a:cs typeface="Microsoft Sans Serif"/>
              </a:rPr>
              <a:t>las </a:t>
            </a:r>
            <a:r>
              <a:rPr lang="es-ES" sz="2400" spc="5" dirty="0" smtClean="0">
                <a:solidFill>
                  <a:srgbClr val="171514"/>
                </a:solidFill>
                <a:latin typeface="Microsoft Sans Serif"/>
                <a:cs typeface="Microsoft Sans Serif"/>
              </a:rPr>
              <a:t>aplicaciones </a:t>
            </a:r>
            <a:r>
              <a:rPr lang="es-ES" sz="2400" spc="10" dirty="0" smtClean="0">
                <a:solidFill>
                  <a:srgbClr val="171514"/>
                </a:solidFill>
                <a:latin typeface="Microsoft Sans Serif"/>
                <a:cs typeface="Microsoft Sans Serif"/>
              </a:rPr>
              <a:t>domésticas </a:t>
            </a:r>
            <a:r>
              <a:rPr lang="es-ES" sz="2400" spc="5"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corriente </a:t>
            </a:r>
            <a:r>
              <a:rPr lang="es-ES" sz="2400" spc="20" dirty="0" smtClean="0">
                <a:solidFill>
                  <a:srgbClr val="171514"/>
                </a:solidFill>
                <a:latin typeface="Microsoft Sans Serif"/>
                <a:cs typeface="Microsoft Sans Serif"/>
              </a:rPr>
              <a:t>nominal </a:t>
            </a:r>
            <a:r>
              <a:rPr lang="es-ES" sz="2400" spc="-5" dirty="0" smtClean="0">
                <a:solidFill>
                  <a:srgbClr val="171514"/>
                </a:solidFill>
                <a:latin typeface="Microsoft Sans Serif"/>
                <a:cs typeface="Microsoft Sans Serif"/>
              </a:rPr>
              <a:t>es </a:t>
            </a:r>
            <a:r>
              <a:rPr lang="es-ES" sz="2400" spc="15" dirty="0" smtClean="0">
                <a:solidFill>
                  <a:srgbClr val="171514"/>
                </a:solidFill>
                <a:latin typeface="Microsoft Sans Serif"/>
                <a:cs typeface="Microsoft Sans Serif"/>
              </a:rPr>
              <a:t>de </a:t>
            </a:r>
            <a:r>
              <a:rPr lang="es-ES" sz="2400" spc="5" dirty="0" smtClean="0">
                <a:solidFill>
                  <a:srgbClr val="171514"/>
                </a:solidFill>
                <a:latin typeface="Microsoft Sans Serif"/>
                <a:cs typeface="Microsoft Sans Serif"/>
              </a:rPr>
              <a:t>30mA, </a:t>
            </a:r>
            <a:r>
              <a:rPr lang="es-ES" sz="2400" dirty="0" smtClean="0">
                <a:solidFill>
                  <a:srgbClr val="171514"/>
                </a:solidFill>
                <a:latin typeface="Microsoft Sans Serif"/>
                <a:cs typeface="Microsoft Sans Serif"/>
              </a:rPr>
              <a:t>y </a:t>
            </a:r>
            <a:r>
              <a:rPr lang="es-ES" sz="2400" spc="15" dirty="0" smtClean="0">
                <a:solidFill>
                  <a:srgbClr val="171514"/>
                </a:solidFill>
                <a:latin typeface="Microsoft Sans Serif"/>
                <a:cs typeface="Microsoft Sans Serif"/>
              </a:rPr>
              <a:t>para </a:t>
            </a:r>
            <a:r>
              <a:rPr lang="es-ES" sz="2400" spc="5" dirty="0" smtClean="0">
                <a:solidFill>
                  <a:srgbClr val="171514"/>
                </a:solidFill>
                <a:latin typeface="Microsoft Sans Serif"/>
                <a:cs typeface="Microsoft Sans Serif"/>
              </a:rPr>
              <a:t>esta </a:t>
            </a:r>
            <a:r>
              <a:rPr lang="es-ES" sz="2400" spc="15" dirty="0" smtClean="0">
                <a:solidFill>
                  <a:srgbClr val="171514"/>
                </a:solidFill>
                <a:latin typeface="Microsoft Sans Serif"/>
                <a:cs typeface="Microsoft Sans Serif"/>
              </a:rPr>
              <a:t>corriente </a:t>
            </a:r>
            <a:r>
              <a:rPr lang="es-ES" sz="2400" spc="5" dirty="0" smtClean="0">
                <a:solidFill>
                  <a:srgbClr val="171514"/>
                </a:solidFill>
                <a:latin typeface="Microsoft Sans Serif"/>
                <a:cs typeface="Microsoft Sans Serif"/>
              </a:rPr>
              <a:t>la </a:t>
            </a:r>
            <a:r>
              <a:rPr lang="es-ES" sz="2400" spc="10" dirty="0" smtClean="0">
                <a:solidFill>
                  <a:srgbClr val="171514"/>
                </a:solidFill>
                <a:latin typeface="Microsoft Sans Serif"/>
                <a:cs typeface="Microsoft Sans Serif"/>
              </a:rPr>
              <a:t>resistencia </a:t>
            </a:r>
            <a:r>
              <a:rPr lang="es-ES" sz="2400" spc="20" dirty="0" smtClean="0">
                <a:solidFill>
                  <a:srgbClr val="171514"/>
                </a:solidFill>
                <a:latin typeface="Microsoft Sans Serif"/>
                <a:cs typeface="Microsoft Sans Serif"/>
              </a:rPr>
              <a:t>total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tierra </a:t>
            </a:r>
            <a:r>
              <a:rPr lang="es-ES" sz="2400" i="1" spc="10" dirty="0" smtClean="0">
                <a:solidFill>
                  <a:srgbClr val="171514"/>
                </a:solidFill>
                <a:latin typeface="Arial"/>
                <a:cs typeface="Arial"/>
              </a:rPr>
              <a:t>RC </a:t>
            </a:r>
            <a:r>
              <a:rPr lang="es-ES" sz="2400" spc="10" dirty="0" smtClean="0">
                <a:solidFill>
                  <a:srgbClr val="171514"/>
                </a:solidFill>
                <a:latin typeface="Microsoft Sans Serif"/>
                <a:cs typeface="Microsoft Sans Serif"/>
              </a:rPr>
              <a:t>puede ser </a:t>
            </a:r>
            <a:r>
              <a:rPr lang="es-ES" sz="2400" spc="20" dirty="0" smtClean="0">
                <a:solidFill>
                  <a:srgbClr val="171514"/>
                </a:solidFill>
                <a:latin typeface="Microsoft Sans Serif"/>
                <a:cs typeface="Microsoft Sans Serif"/>
              </a:rPr>
              <a:t>tan </a:t>
            </a:r>
            <a:r>
              <a:rPr lang="es-ES" sz="2400" spc="15" dirty="0" smtClean="0">
                <a:solidFill>
                  <a:srgbClr val="171514"/>
                </a:solidFill>
                <a:latin typeface="Microsoft Sans Serif"/>
                <a:cs typeface="Microsoft Sans Serif"/>
              </a:rPr>
              <a:t>alta </a:t>
            </a:r>
            <a:r>
              <a:rPr lang="es-ES" sz="2400" spc="20" dirty="0" smtClean="0">
                <a:solidFill>
                  <a:srgbClr val="171514"/>
                </a:solidFill>
                <a:latin typeface="Microsoft Sans Serif"/>
                <a:cs typeface="Microsoft Sans Serif"/>
              </a:rPr>
              <a:t>como </a:t>
            </a:r>
            <a:r>
              <a:rPr lang="es-ES" sz="2400" dirty="0" smtClean="0">
                <a:solidFill>
                  <a:srgbClr val="171514"/>
                </a:solidFill>
                <a:latin typeface="Microsoft Sans Serif"/>
                <a:cs typeface="Microsoft Sans Serif"/>
              </a:rPr>
              <a:t>1.670 </a:t>
            </a:r>
            <a:r>
              <a:rPr lang="es-ES" sz="2400" spc="-5" dirty="0" smtClean="0">
                <a:solidFill>
                  <a:srgbClr val="171514"/>
                </a:solidFill>
                <a:latin typeface="Microsoft Sans Serif"/>
                <a:cs typeface="Microsoft Sans Serif"/>
              </a:rPr>
              <a:t>Ω. </a:t>
            </a:r>
            <a:r>
              <a:rPr lang="es-ES" sz="2400" spc="-2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tiempo </a:t>
            </a:r>
            <a:r>
              <a:rPr lang="es-ES" sz="2400" spc="1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actuación </a:t>
            </a:r>
            <a:r>
              <a:rPr lang="es-ES" sz="2400" spc="15" dirty="0" smtClean="0">
                <a:solidFill>
                  <a:srgbClr val="171514"/>
                </a:solidFill>
                <a:latin typeface="Microsoft Sans Serif"/>
                <a:cs typeface="Microsoft Sans Serif"/>
              </a:rPr>
              <a:t>de </a:t>
            </a:r>
            <a:r>
              <a:rPr lang="es-ES" sz="2400" spc="5"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interruptores </a:t>
            </a:r>
            <a:r>
              <a:rPr lang="es-ES" sz="2400" spc="10" dirty="0" smtClean="0">
                <a:solidFill>
                  <a:srgbClr val="171514"/>
                </a:solidFill>
                <a:latin typeface="Microsoft Sans Serif"/>
                <a:cs typeface="Microsoft Sans Serif"/>
              </a:rPr>
              <a:t>diferenciales varía </a:t>
            </a:r>
            <a:r>
              <a:rPr lang="es-ES" sz="2400" spc="20" dirty="0" smtClean="0">
                <a:solidFill>
                  <a:srgbClr val="171514"/>
                </a:solidFill>
                <a:latin typeface="Microsoft Sans Serif"/>
                <a:cs typeface="Microsoft Sans Serif"/>
              </a:rPr>
              <a:t>entre </a:t>
            </a:r>
            <a:r>
              <a:rPr lang="es-ES" sz="2400" spc="5" dirty="0" smtClean="0">
                <a:solidFill>
                  <a:srgbClr val="171514"/>
                </a:solidFill>
                <a:latin typeface="Microsoft Sans Serif"/>
                <a:cs typeface="Microsoft Sans Serif"/>
              </a:rPr>
              <a:t>10</a:t>
            </a:r>
            <a:r>
              <a:rPr lang="es-ES" sz="2400" spc="-10"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30</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ms.</a:t>
            </a:r>
          </a:p>
        </p:txBody>
      </p:sp>
    </p:spTree>
    <p:extLst>
      <p:ext uri="{BB962C8B-B14F-4D97-AF65-F5344CB8AC3E}">
        <p14:creationId xmlns:p14="http://schemas.microsoft.com/office/powerpoint/2010/main" val="61616968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2" name="object 102"/>
          <p:cNvSpPr txBox="1"/>
          <p:nvPr/>
        </p:nvSpPr>
        <p:spPr>
          <a:xfrm>
            <a:off x="296940" y="327025"/>
            <a:ext cx="14325599" cy="3388107"/>
          </a:xfrm>
          <a:prstGeom prst="rect">
            <a:avLst/>
          </a:prstGeom>
        </p:spPr>
        <p:txBody>
          <a:bodyPr vert="horz" wrap="square" lIns="0" tIns="12700" rIns="0" bIns="0" rtlCol="0">
            <a:spAutoFit/>
          </a:bodyPr>
          <a:lstStyle/>
          <a:p>
            <a:pPr marL="12700" marR="10795" algn="just">
              <a:spcBef>
                <a:spcPts val="100"/>
              </a:spcBef>
            </a:pPr>
            <a:r>
              <a:rPr lang="es-ES" sz="2400" spc="20" dirty="0" smtClean="0">
                <a:solidFill>
                  <a:srgbClr val="171514"/>
                </a:solidFill>
                <a:latin typeface="Microsoft Sans Serif"/>
                <a:cs typeface="Microsoft Sans Serif"/>
              </a:rPr>
              <a:t>Debido </a:t>
            </a:r>
            <a:r>
              <a:rPr lang="es-ES" sz="2400" dirty="0" smtClean="0">
                <a:solidFill>
                  <a:srgbClr val="171514"/>
                </a:solidFill>
                <a:latin typeface="Microsoft Sans Serif"/>
                <a:cs typeface="Microsoft Sans Serif"/>
              </a:rPr>
              <a:t>a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alta </a:t>
            </a:r>
            <a:r>
              <a:rPr lang="es-ES" sz="2400" spc="15" dirty="0" smtClean="0">
                <a:solidFill>
                  <a:srgbClr val="171514"/>
                </a:solidFill>
                <a:latin typeface="Microsoft Sans Serif"/>
                <a:cs typeface="Microsoft Sans Serif"/>
              </a:rPr>
              <a:t>sensibilidad </a:t>
            </a:r>
            <a:r>
              <a:rPr lang="es-ES" sz="2400" spc="20"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estos </a:t>
            </a:r>
            <a:r>
              <a:rPr lang="es-ES" sz="2400" spc="25" dirty="0" smtClean="0">
                <a:solidFill>
                  <a:srgbClr val="171514"/>
                </a:solidFill>
                <a:latin typeface="Microsoft Sans Serif"/>
                <a:cs typeface="Microsoft Sans Serif"/>
              </a:rPr>
              <a:t>interruptores </a:t>
            </a:r>
            <a:r>
              <a:rPr lang="es-ES" sz="2400" dirty="0" smtClean="0">
                <a:solidFill>
                  <a:srgbClr val="171514"/>
                </a:solidFill>
                <a:latin typeface="Microsoft Sans Serif"/>
                <a:cs typeface="Microsoft Sans Serif"/>
              </a:rPr>
              <a:t>a </a:t>
            </a:r>
            <a:r>
              <a:rPr lang="es-ES" sz="2400" spc="20" dirty="0" smtClean="0">
                <a:solidFill>
                  <a:srgbClr val="171514"/>
                </a:solidFill>
                <a:latin typeface="Microsoft Sans Serif"/>
                <a:cs typeface="Microsoft Sans Serif"/>
              </a:rPr>
              <a:t>cualquier </a:t>
            </a:r>
            <a:r>
              <a:rPr lang="es-ES" sz="2400" spc="25" dirty="0" smtClean="0">
                <a:solidFill>
                  <a:srgbClr val="171514"/>
                </a:solidFill>
                <a:latin typeface="Microsoft Sans Serif"/>
                <a:cs typeface="Microsoft Sans Serif"/>
              </a:rPr>
              <a:t>corriente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fuga, </a:t>
            </a:r>
            <a:r>
              <a:rPr lang="es-ES" sz="2400" spc="30" dirty="0" smtClean="0">
                <a:solidFill>
                  <a:srgbClr val="171514"/>
                </a:solidFill>
                <a:latin typeface="Microsoft Sans Serif"/>
                <a:cs typeface="Microsoft Sans Serif"/>
              </a:rPr>
              <a:t>pueden </a:t>
            </a:r>
            <a:r>
              <a:rPr lang="es-ES" sz="2400" spc="10" dirty="0" smtClean="0">
                <a:solidFill>
                  <a:srgbClr val="171514"/>
                </a:solidFill>
                <a:latin typeface="Microsoft Sans Serif"/>
                <a:cs typeface="Microsoft Sans Serif"/>
              </a:rPr>
              <a:t>usarse </a:t>
            </a:r>
            <a:r>
              <a:rPr lang="es-ES" sz="2400" spc="30" dirty="0" smtClean="0">
                <a:solidFill>
                  <a:srgbClr val="171514"/>
                </a:solidFill>
                <a:latin typeface="Microsoft Sans Serif"/>
                <a:cs typeface="Microsoft Sans Serif"/>
              </a:rPr>
              <a:t>como </a:t>
            </a:r>
            <a:r>
              <a:rPr lang="es-ES" sz="2400" spc="25" dirty="0" smtClean="0">
                <a:solidFill>
                  <a:srgbClr val="171514"/>
                </a:solidFill>
                <a:latin typeface="Microsoft Sans Serif"/>
                <a:cs typeface="Microsoft Sans Serif"/>
              </a:rPr>
              <a:t>protección </a:t>
            </a:r>
            <a:r>
              <a:rPr lang="es-ES" sz="2400" spc="30" dirty="0" smtClean="0">
                <a:solidFill>
                  <a:srgbClr val="171514"/>
                </a:solidFill>
                <a:latin typeface="Microsoft Sans Serif"/>
                <a:cs typeface="Microsoft Sans Serif"/>
              </a:rPr>
              <a:t>contra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posibilidad de </a:t>
            </a:r>
            <a:r>
              <a:rPr lang="es-ES" sz="2400" spc="30"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se </a:t>
            </a:r>
            <a:r>
              <a:rPr lang="es-ES" sz="2400" spc="20" dirty="0" smtClean="0">
                <a:solidFill>
                  <a:srgbClr val="171514"/>
                </a:solidFill>
                <a:latin typeface="Microsoft Sans Serif"/>
                <a:cs typeface="Microsoft Sans Serif"/>
              </a:rPr>
              <a:t>produzca </a:t>
            </a:r>
            <a:r>
              <a:rPr lang="es-ES" sz="2400" spc="40" dirty="0" smtClean="0">
                <a:solidFill>
                  <a:srgbClr val="171514"/>
                </a:solidFill>
                <a:latin typeface="Microsoft Sans Serif"/>
                <a:cs typeface="Microsoft Sans Serif"/>
              </a:rPr>
              <a:t>un </a:t>
            </a:r>
            <a:r>
              <a:rPr lang="es-ES" sz="2400" spc="20" dirty="0" smtClean="0">
                <a:solidFill>
                  <a:srgbClr val="171514"/>
                </a:solidFill>
                <a:latin typeface="Microsoft Sans Serif"/>
                <a:cs typeface="Microsoft Sans Serif"/>
              </a:rPr>
              <a:t>incendio </a:t>
            </a:r>
            <a:r>
              <a:rPr lang="es-ES" sz="2400" spc="30" dirty="0" smtClean="0">
                <a:solidFill>
                  <a:srgbClr val="171514"/>
                </a:solidFill>
                <a:latin typeface="Microsoft Sans Serif"/>
                <a:cs typeface="Microsoft Sans Serif"/>
              </a:rPr>
              <a:t>debido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una </a:t>
            </a:r>
            <a:r>
              <a:rPr lang="es-ES" sz="2400" spc="25" dirty="0" smtClean="0">
                <a:solidFill>
                  <a:srgbClr val="171514"/>
                </a:solidFill>
                <a:latin typeface="Microsoft Sans Serif"/>
                <a:cs typeface="Microsoft Sans Serif"/>
              </a:rPr>
              <a:t>corriente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fuga </a:t>
            </a:r>
            <a:r>
              <a:rPr lang="es-ES" sz="2400" dirty="0" smtClean="0">
                <a:solidFill>
                  <a:srgbClr val="171514"/>
                </a:solidFill>
                <a:latin typeface="Microsoft Sans Serif"/>
                <a:cs typeface="Microsoft Sans Serif"/>
              </a:rPr>
              <a:t>excesiva. </a:t>
            </a:r>
            <a:r>
              <a:rPr lang="es-ES" sz="2400" spc="-3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calor </a:t>
            </a:r>
            <a:r>
              <a:rPr lang="es-ES" sz="2400" spc="25" dirty="0" smtClean="0">
                <a:solidFill>
                  <a:srgbClr val="171514"/>
                </a:solidFill>
                <a:latin typeface="Microsoft Sans Serif"/>
                <a:cs typeface="Microsoft Sans Serif"/>
              </a:rPr>
              <a:t>generado </a:t>
            </a:r>
            <a:r>
              <a:rPr lang="es-ES" sz="2400" spc="20"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el </a:t>
            </a:r>
            <a:r>
              <a:rPr lang="es-ES" sz="2400" spc="40" dirty="0" smtClean="0">
                <a:solidFill>
                  <a:srgbClr val="171514"/>
                </a:solidFill>
                <a:latin typeface="Microsoft Sans Serif"/>
                <a:cs typeface="Microsoft Sans Serif"/>
              </a:rPr>
              <a:t>punto </a:t>
            </a:r>
            <a:r>
              <a:rPr lang="es-ES" sz="2400" spc="20" dirty="0" smtClean="0">
                <a:solidFill>
                  <a:srgbClr val="171514"/>
                </a:solidFill>
                <a:latin typeface="Microsoft Sans Serif"/>
                <a:cs typeface="Microsoft Sans Serif"/>
              </a:rPr>
              <a:t>de </a:t>
            </a:r>
            <a:r>
              <a:rPr lang="es-ES" sz="2400" spc="15" dirty="0" smtClean="0">
                <a:solidFill>
                  <a:srgbClr val="171514"/>
                </a:solidFill>
                <a:latin typeface="Microsoft Sans Serif"/>
                <a:cs typeface="Microsoft Sans Serif"/>
              </a:rPr>
              <a:t>falla </a:t>
            </a:r>
            <a:r>
              <a:rPr lang="es-ES" sz="2400" spc="40" dirty="0" smtClean="0">
                <a:solidFill>
                  <a:srgbClr val="171514"/>
                </a:solidFill>
                <a:latin typeface="Microsoft Sans Serif"/>
                <a:cs typeface="Microsoft Sans Serif"/>
              </a:rPr>
              <a:t>por </a:t>
            </a:r>
            <a:r>
              <a:rPr lang="es-ES" sz="2400" spc="10"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paso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corrientes </a:t>
            </a:r>
            <a:r>
              <a:rPr lang="es-ES" sz="2400" spc="20" dirty="0" smtClean="0">
                <a:solidFill>
                  <a:srgbClr val="171514"/>
                </a:solidFill>
                <a:latin typeface="Microsoft Sans Serif"/>
                <a:cs typeface="Microsoft Sans Serif"/>
              </a:rPr>
              <a:t>más pequeñas </a:t>
            </a:r>
            <a:r>
              <a:rPr lang="es-ES" sz="2400" spc="30" dirty="0" smtClean="0">
                <a:solidFill>
                  <a:srgbClr val="171514"/>
                </a:solidFill>
                <a:latin typeface="Microsoft Sans Serif"/>
                <a:cs typeface="Microsoft Sans Serif"/>
              </a:rPr>
              <a:t>que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corriente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nominal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interruptor</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insuficiente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iniciar</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incendio.</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Estos</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interruptores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requieren una </a:t>
            </a:r>
            <a:r>
              <a:rPr lang="es-ES" sz="2400" spc="15" dirty="0" smtClean="0">
                <a:solidFill>
                  <a:srgbClr val="171514"/>
                </a:solidFill>
                <a:latin typeface="Microsoft Sans Serif"/>
                <a:cs typeface="Microsoft Sans Serif"/>
              </a:rPr>
              <a:t>verificación </a:t>
            </a:r>
            <a:r>
              <a:rPr lang="es-ES" sz="2400" spc="20" dirty="0" smtClean="0">
                <a:solidFill>
                  <a:srgbClr val="171514"/>
                </a:solidFill>
                <a:latin typeface="Microsoft Sans Serif"/>
                <a:cs typeface="Microsoft Sans Serif"/>
              </a:rPr>
              <a:t>de </a:t>
            </a:r>
            <a:r>
              <a:rPr lang="es-ES" sz="2400" spc="35" dirty="0" smtClean="0">
                <a:solidFill>
                  <a:srgbClr val="171514"/>
                </a:solidFill>
                <a:latin typeface="Microsoft Sans Serif"/>
                <a:cs typeface="Microsoft Sans Serif"/>
              </a:rPr>
              <a:t>rutina </a:t>
            </a:r>
            <a:r>
              <a:rPr lang="es-ES" sz="2400" spc="5" dirty="0" smtClean="0">
                <a:solidFill>
                  <a:srgbClr val="171514"/>
                </a:solidFill>
                <a:latin typeface="Microsoft Sans Serif"/>
                <a:cs typeface="Microsoft Sans Serif"/>
              </a:rPr>
              <a:t>y </a:t>
            </a:r>
            <a:r>
              <a:rPr lang="es-ES" sz="2400" spc="10" dirty="0" smtClean="0">
                <a:solidFill>
                  <a:srgbClr val="171514"/>
                </a:solidFill>
                <a:latin typeface="Microsoft Sans Serif"/>
                <a:cs typeface="Microsoft Sans Serif"/>
              </a:rPr>
              <a:t>la </a:t>
            </a:r>
            <a:r>
              <a:rPr lang="es-ES" sz="2400" spc="25" dirty="0" smtClean="0">
                <a:solidFill>
                  <a:srgbClr val="171514"/>
                </a:solidFill>
                <a:latin typeface="Microsoft Sans Serif"/>
                <a:cs typeface="Microsoft Sans Serif"/>
              </a:rPr>
              <a:t>mayoría tiene </a:t>
            </a:r>
            <a:r>
              <a:rPr lang="es-ES" sz="2400" spc="40" dirty="0" smtClean="0">
                <a:solidFill>
                  <a:srgbClr val="171514"/>
                </a:solidFill>
                <a:latin typeface="Microsoft Sans Serif"/>
                <a:cs typeface="Microsoft Sans Serif"/>
              </a:rPr>
              <a:t>un </a:t>
            </a:r>
            <a:r>
              <a:rPr lang="es-ES" sz="2400" spc="25" dirty="0" smtClean="0">
                <a:solidFill>
                  <a:srgbClr val="171514"/>
                </a:solidFill>
                <a:latin typeface="Microsoft Sans Serif"/>
                <a:cs typeface="Microsoft Sans Serif"/>
              </a:rPr>
              <a:t>circuito </a:t>
            </a:r>
            <a:r>
              <a:rPr lang="es-ES" sz="2400" spc="20" dirty="0" smtClean="0">
                <a:solidFill>
                  <a:srgbClr val="171514"/>
                </a:solidFill>
                <a:latin typeface="Microsoft Sans Serif"/>
                <a:cs typeface="Microsoft Sans Serif"/>
              </a:rPr>
              <a:t>de </a:t>
            </a:r>
            <a:r>
              <a:rPr lang="es-ES" sz="2400" spc="30" dirty="0" smtClean="0">
                <a:solidFill>
                  <a:srgbClr val="171514"/>
                </a:solidFill>
                <a:latin typeface="Microsoft Sans Serif"/>
                <a:cs typeface="Microsoft Sans Serif"/>
              </a:rPr>
              <a:t>autocomprobación incorporado </a:t>
            </a:r>
            <a:r>
              <a:rPr lang="es-ES" sz="2400" spc="20" dirty="0" smtClean="0">
                <a:solidFill>
                  <a:srgbClr val="171514"/>
                </a:solidFill>
                <a:latin typeface="Microsoft Sans Serif"/>
                <a:cs typeface="Microsoft Sans Serif"/>
              </a:rPr>
              <a:t>en </a:t>
            </a:r>
            <a:r>
              <a:rPr lang="es-ES" sz="2400" spc="10" dirty="0" smtClean="0">
                <a:solidFill>
                  <a:srgbClr val="171514"/>
                </a:solidFill>
                <a:latin typeface="Microsoft Sans Serif"/>
                <a:cs typeface="Microsoft Sans Serif"/>
              </a:rPr>
              <a:t>el </a:t>
            </a:r>
            <a:r>
              <a:rPr lang="es-ES" sz="2400" spc="15" dirty="0" smtClean="0">
                <a:solidFill>
                  <a:srgbClr val="171514"/>
                </a:solidFill>
                <a:latin typeface="Microsoft Sans Serif"/>
                <a:cs typeface="Microsoft Sans Serif"/>
              </a:rPr>
              <a:t>diseño.</a:t>
            </a:r>
            <a:endParaRPr lang="es-ES" sz="2400" dirty="0" smtClean="0">
              <a:latin typeface="Microsoft Sans Serif"/>
              <a:cs typeface="Microsoft Sans Serif"/>
            </a:endParaRPr>
          </a:p>
          <a:p>
            <a:pPr marL="12700" algn="just">
              <a:spcBef>
                <a:spcPts val="309"/>
              </a:spcBef>
            </a:pPr>
            <a:r>
              <a:rPr lang="es-ES" sz="2400" spc="-5"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ELCB</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protegen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contra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fallas</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pero</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brindan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protección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contra</a:t>
            </a:r>
            <a:r>
              <a:rPr lang="es-ES" sz="2400" spc="5" dirty="0" smtClean="0">
                <a:solidFill>
                  <a:srgbClr val="171514"/>
                </a:solidFill>
                <a:latin typeface="Microsoft Sans Serif"/>
                <a:cs typeface="Microsoft Sans Serif"/>
              </a:rPr>
              <a:t> </a:t>
            </a:r>
            <a:r>
              <a:rPr lang="es-ES" sz="2400" spc="25" dirty="0" err="1" smtClean="0">
                <a:solidFill>
                  <a:srgbClr val="171514"/>
                </a:solidFill>
                <a:latin typeface="Microsoft Sans Serif"/>
                <a:cs typeface="Microsoft Sans Serif"/>
              </a:rPr>
              <a:t>sobrecorriente</a:t>
            </a:r>
            <a:r>
              <a:rPr lang="es-ES" sz="2400" spc="25" dirty="0" smtClean="0">
                <a:solidFill>
                  <a:srgbClr val="171514"/>
                </a:solidFill>
                <a:latin typeface="Microsoft Sans Serif"/>
                <a:cs typeface="Microsoft Sans Serif"/>
              </a:rPr>
              <a:t>.</a:t>
            </a:r>
            <a:endParaRPr lang="es-ES" sz="2400" dirty="0" smtClean="0">
              <a:latin typeface="Microsoft Sans Serif"/>
              <a:cs typeface="Microsoft Sans Serif"/>
            </a:endParaRPr>
          </a:p>
          <a:p>
            <a:pPr marL="12700" marR="393065" algn="just"/>
            <a:r>
              <a:rPr lang="es-ES" sz="2400" spc="-10" dirty="0" smtClean="0">
                <a:solidFill>
                  <a:srgbClr val="171514"/>
                </a:solidFill>
                <a:latin typeface="Microsoft Sans Serif"/>
                <a:cs typeface="Microsoft Sans Serif"/>
              </a:rPr>
              <a:t>Sin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embargo,</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hay</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interruptores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proporcionan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una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combinación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protección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contra </a:t>
            </a:r>
            <a:r>
              <a:rPr lang="es-ES" sz="2400" spc="25" dirty="0" err="1" smtClean="0">
                <a:solidFill>
                  <a:srgbClr val="171514"/>
                </a:solidFill>
                <a:latin typeface="Microsoft Sans Serif"/>
                <a:cs typeface="Microsoft Sans Serif"/>
              </a:rPr>
              <a:t>sobrecorriente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t>
            </a:r>
            <a:r>
              <a:rPr lang="es-ES" sz="2400" spc="25" dirty="0" err="1" smtClean="0">
                <a:solidFill>
                  <a:srgbClr val="171514"/>
                </a:solidFill>
                <a:latin typeface="Microsoft Sans Serif"/>
                <a:cs typeface="Microsoft Sans Serif"/>
              </a:rPr>
              <a:t>termomagnética</a:t>
            </a:r>
            <a:r>
              <a:rPr lang="es-ES" sz="2400" spc="25" dirty="0" smtClean="0">
                <a:solidFill>
                  <a:srgbClr val="171514"/>
                </a:solidFill>
                <a:latin typeface="Microsoft Sans Serif"/>
                <a:cs typeface="Microsoft Sans Serif"/>
              </a:rPr>
              <a:t>)</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fuga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tierra</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(ELCBO).</a:t>
            </a:r>
            <a:endParaRPr lang="es-ES" sz="2400" dirty="0" smtClean="0">
              <a:latin typeface="Microsoft Sans Serif"/>
              <a:cs typeface="Microsoft Sans Serif"/>
            </a:endParaRPr>
          </a:p>
          <a:p>
            <a:pPr marL="12700" algn="just">
              <a:spcBef>
                <a:spcPts val="100"/>
              </a:spcBef>
            </a:pPr>
            <a:endParaRPr lang="es-ES" sz="2400" spc="20" dirty="0" smtClean="0">
              <a:solidFill>
                <a:srgbClr val="171514"/>
              </a:solidFill>
              <a:latin typeface="Microsoft Sans Serif"/>
              <a:cs typeface="Microsoft Sans Serif"/>
            </a:endParaRPr>
          </a:p>
        </p:txBody>
      </p:sp>
    </p:spTree>
    <p:extLst>
      <p:ext uri="{BB962C8B-B14F-4D97-AF65-F5344CB8AC3E}">
        <p14:creationId xmlns:p14="http://schemas.microsoft.com/office/powerpoint/2010/main" val="2350426037"/>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1" name="object 101"/>
          <p:cNvSpPr txBox="1"/>
          <p:nvPr/>
        </p:nvSpPr>
        <p:spPr>
          <a:xfrm>
            <a:off x="322461" y="250825"/>
            <a:ext cx="7548364" cy="7884210"/>
          </a:xfrm>
          <a:prstGeom prst="rect">
            <a:avLst/>
          </a:prstGeom>
        </p:spPr>
        <p:txBody>
          <a:bodyPr vert="horz" wrap="square" lIns="0" tIns="12700" rIns="0" bIns="0" rtlCol="0">
            <a:spAutoFit/>
          </a:bodyPr>
          <a:lstStyle/>
          <a:p>
            <a:pPr marL="12700" algn="just"/>
            <a:r>
              <a:rPr sz="2400" b="1" spc="5" dirty="0" smtClean="0">
                <a:solidFill>
                  <a:srgbClr val="171514"/>
                </a:solidFill>
                <a:latin typeface="Arial"/>
                <a:cs typeface="Arial"/>
              </a:rPr>
              <a:t>5.3</a:t>
            </a:r>
            <a:r>
              <a:rPr sz="2400" b="1" spc="-15" dirty="0" smtClean="0">
                <a:solidFill>
                  <a:srgbClr val="171514"/>
                </a:solidFill>
                <a:latin typeface="Arial"/>
                <a:cs typeface="Arial"/>
              </a:rPr>
              <a:t> </a:t>
            </a:r>
            <a:r>
              <a:rPr lang="es-ES" sz="2400" b="1" spc="-15" dirty="0" smtClean="0">
                <a:solidFill>
                  <a:srgbClr val="171514"/>
                </a:solidFill>
                <a:latin typeface="Arial"/>
                <a:cs typeface="Arial"/>
              </a:rPr>
              <a:t>	El Sistema TN</a:t>
            </a:r>
          </a:p>
          <a:p>
            <a:pPr marL="12700" algn="just"/>
            <a:endParaRPr sz="2400" dirty="0">
              <a:latin typeface="Arial"/>
              <a:cs typeface="Arial"/>
            </a:endParaRPr>
          </a:p>
          <a:p>
            <a:pPr marL="12700" marR="165735" algn="just">
              <a:spcBef>
                <a:spcPts val="600"/>
              </a:spcBef>
            </a:pP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este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cinco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conductores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lugar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cuatro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(Figura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5.31).</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quinto</a:t>
            </a:r>
            <a:r>
              <a:rPr lang="es-ES" sz="2400" spc="45" dirty="0" smtClean="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conductor</a:t>
            </a:r>
            <a:r>
              <a:rPr sz="2400" spc="-1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protección</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designa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G</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a:t>
            </a:r>
            <a:r>
              <a:rPr sz="2400" spc="-50" dirty="0">
                <a:solidFill>
                  <a:srgbClr val="171514"/>
                </a:solidFill>
                <a:latin typeface="Microsoft Sans Serif"/>
                <a:cs typeface="Microsoft Sans Serif"/>
              </a:rPr>
              <a:t>PE.</a:t>
            </a:r>
            <a:endParaRPr sz="2400" dirty="0">
              <a:latin typeface="Microsoft Sans Serif"/>
              <a:cs typeface="Microsoft Sans Serif"/>
            </a:endParaRPr>
          </a:p>
          <a:p>
            <a:pPr marL="12700" marR="5080" algn="just">
              <a:spcBef>
                <a:spcPts val="80"/>
              </a:spcBef>
            </a:pPr>
            <a:r>
              <a:rPr sz="2400" spc="5" dirty="0">
                <a:solidFill>
                  <a:srgbClr val="171514"/>
                </a:solidFill>
                <a:latin typeface="Microsoft Sans Serif"/>
                <a:cs typeface="Microsoft Sans Serif"/>
              </a:rPr>
              <a:t>Todas</a:t>
            </a:r>
            <a:r>
              <a:rPr sz="2400" dirty="0">
                <a:solidFill>
                  <a:srgbClr val="171514"/>
                </a:solidFill>
                <a:latin typeface="Microsoft Sans Serif"/>
                <a:cs typeface="Microsoft Sans Serif"/>
              </a:rPr>
              <a:t> las carcasas </a:t>
            </a:r>
            <a:r>
              <a:rPr sz="2400" spc="15" dirty="0">
                <a:solidFill>
                  <a:srgbClr val="171514"/>
                </a:solidFill>
                <a:latin typeface="Microsoft Sans Serif"/>
                <a:cs typeface="Microsoft Sans Serif"/>
              </a:rPr>
              <a:t>metálicas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expuestas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las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equipo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conectarse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err="1" smtClean="0">
                <a:solidFill>
                  <a:srgbClr val="171514"/>
                </a:solidFill>
                <a:latin typeface="Microsoft Sans Serif"/>
                <a:cs typeface="Microsoft Sans Serif"/>
              </a:rPr>
              <a:t>tierra</a:t>
            </a:r>
            <a:r>
              <a:rPr lang="es-ES" sz="2400" spc="3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están</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conectadas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protección.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proporciona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vía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retorno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corriente</a:t>
            </a:r>
            <a:r>
              <a:rPr sz="2400" spc="3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cortocircuito </a:t>
            </a:r>
            <a:r>
              <a:rPr sz="2400" spc="25" dirty="0">
                <a:solidFill>
                  <a:srgbClr val="171514"/>
                </a:solidFill>
                <a:latin typeface="Microsoft Sans Serif"/>
                <a:cs typeface="Microsoft Sans Serif"/>
              </a:rPr>
              <a:t>cuando </a:t>
            </a:r>
            <a:r>
              <a:rPr sz="2400" spc="-5" dirty="0">
                <a:solidFill>
                  <a:srgbClr val="171514"/>
                </a:solidFill>
                <a:latin typeface="Microsoft Sans Serif"/>
                <a:cs typeface="Microsoft Sans Serif"/>
              </a:rPr>
              <a:t>se </a:t>
            </a:r>
            <a:r>
              <a:rPr sz="2400" spc="30" dirty="0">
                <a:solidFill>
                  <a:srgbClr val="171514"/>
                </a:solidFill>
                <a:latin typeface="Microsoft Sans Serif"/>
                <a:cs typeface="Microsoft Sans Serif"/>
              </a:rPr>
              <a:t>produce </a:t>
            </a:r>
            <a:r>
              <a:rPr sz="2400" spc="45" dirty="0">
                <a:solidFill>
                  <a:srgbClr val="171514"/>
                </a:solidFill>
                <a:latin typeface="Microsoft Sans Serif"/>
                <a:cs typeface="Microsoft Sans Serif"/>
              </a:rPr>
              <a:t>un </a:t>
            </a:r>
            <a:r>
              <a:rPr sz="2400" spc="25" dirty="0">
                <a:solidFill>
                  <a:srgbClr val="171514"/>
                </a:solidFill>
                <a:latin typeface="Microsoft Sans Serif"/>
                <a:cs typeface="Microsoft Sans Serif"/>
              </a:rPr>
              <a:t>defecto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spc="35" dirty="0">
                <a:solidFill>
                  <a:srgbClr val="171514"/>
                </a:solidFill>
                <a:latin typeface="Microsoft Sans Serif"/>
                <a:cs typeface="Microsoft Sans Serif"/>
              </a:rPr>
              <a:t> entre </a:t>
            </a:r>
            <a:r>
              <a:rPr sz="2400" spc="45" dirty="0">
                <a:solidFill>
                  <a:srgbClr val="171514"/>
                </a:solidFill>
                <a:latin typeface="Microsoft Sans Serif"/>
                <a:cs typeface="Microsoft Sans Serif"/>
              </a:rPr>
              <a:t>un </a:t>
            </a:r>
            <a:r>
              <a:rPr sz="2400" spc="30" dirty="0">
                <a:solidFill>
                  <a:srgbClr val="171514"/>
                </a:solidFill>
                <a:latin typeface="Microsoft Sans Serif"/>
                <a:cs typeface="Microsoft Sans Serif"/>
              </a:rPr>
              <a:t>conductor </a:t>
            </a:r>
            <a:r>
              <a:rPr sz="2400" spc="15" dirty="0">
                <a:solidFill>
                  <a:srgbClr val="171514"/>
                </a:solidFill>
                <a:latin typeface="Microsoft Sans Serif"/>
                <a:cs typeface="Microsoft Sans Serif"/>
              </a:rPr>
              <a:t>vivo </a:t>
            </a:r>
            <a:r>
              <a:rPr sz="2400" spc="5" dirty="0">
                <a:solidFill>
                  <a:srgbClr val="171514"/>
                </a:solidFill>
                <a:latin typeface="Microsoft Sans Serif"/>
                <a:cs typeface="Microsoft Sans Serif"/>
              </a:rPr>
              <a:t>y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envolvente</a:t>
            </a:r>
            <a:r>
              <a:rPr sz="2400" spc="2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metálica </a:t>
            </a:r>
            <a:r>
              <a:rPr sz="2400" spc="35" dirty="0">
                <a:solidFill>
                  <a:srgbClr val="171514"/>
                </a:solidFill>
                <a:latin typeface="Microsoft Sans Serif"/>
                <a:cs typeface="Microsoft Sans Serif"/>
              </a:rPr>
              <a:t>(punto </a:t>
            </a:r>
            <a:r>
              <a:rPr sz="2400" spc="10" dirty="0">
                <a:solidFill>
                  <a:srgbClr val="171514"/>
                </a:solidFill>
                <a:latin typeface="Microsoft Sans Serif"/>
                <a:cs typeface="Microsoft Sans Serif"/>
              </a:rPr>
              <a:t>1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figura);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15" dirty="0">
                <a:solidFill>
                  <a:srgbClr val="171514"/>
                </a:solidFill>
                <a:latin typeface="Microsoft Sans Serif"/>
                <a:cs typeface="Microsoft Sans Serif"/>
              </a:rPr>
              <a:t>vuelve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la </a:t>
            </a:r>
            <a:r>
              <a:rPr sz="2400" spc="35" dirty="0">
                <a:solidFill>
                  <a:srgbClr val="171514"/>
                </a:solidFill>
                <a:latin typeface="Microsoft Sans Serif"/>
                <a:cs typeface="Microsoft Sans Serif"/>
              </a:rPr>
              <a:t>fuente </a:t>
            </a:r>
            <a:r>
              <a:rPr sz="2400" spc="45" dirty="0">
                <a:solidFill>
                  <a:srgbClr val="171514"/>
                </a:solidFill>
                <a:latin typeface="Microsoft Sans Serif"/>
                <a:cs typeface="Microsoft Sans Serif"/>
              </a:rPr>
              <a:t>por </a:t>
            </a:r>
            <a:r>
              <a:rPr sz="2400" spc="10" dirty="0">
                <a:solidFill>
                  <a:srgbClr val="171514"/>
                </a:solidFill>
                <a:latin typeface="Microsoft Sans Serif"/>
                <a:cs typeface="Microsoft Sans Serif"/>
              </a:rPr>
              <a:t>este</a:t>
            </a:r>
            <a:r>
              <a:rPr sz="2400" spc="1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 </a:t>
            </a:r>
            <a:r>
              <a:rPr sz="2400" spc="25" dirty="0" err="1" smtClean="0">
                <a:solidFill>
                  <a:srgbClr val="171514"/>
                </a:solidFill>
                <a:latin typeface="Microsoft Sans Serif"/>
                <a:cs typeface="Microsoft Sans Serif"/>
              </a:rPr>
              <a:t>en</a:t>
            </a:r>
            <a:r>
              <a:rPr lang="es-ES" sz="2400" spc="2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lugar</a:t>
            </a:r>
            <a:r>
              <a:rPr sz="2400" spc="3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45" dirty="0">
                <a:solidFill>
                  <a:srgbClr val="171514"/>
                </a:solidFill>
                <a:latin typeface="Microsoft Sans Serif"/>
                <a:cs typeface="Microsoft Sans Serif"/>
              </a:rPr>
              <a:t>por </a:t>
            </a:r>
            <a:r>
              <a:rPr sz="2400" spc="10" dirty="0">
                <a:solidFill>
                  <a:srgbClr val="171514"/>
                </a:solidFill>
                <a:latin typeface="Microsoft Sans Serif"/>
                <a:cs typeface="Microsoft Sans Serif"/>
              </a:rPr>
              <a:t>el </a:t>
            </a:r>
            <a:r>
              <a:rPr sz="2400" spc="40" dirty="0">
                <a:solidFill>
                  <a:srgbClr val="171514"/>
                </a:solidFill>
                <a:latin typeface="Microsoft Sans Serif"/>
                <a:cs typeface="Microsoft Sans Serif"/>
              </a:rPr>
              <a:t>neutro </a:t>
            </a:r>
            <a:r>
              <a:rPr sz="2400" spc="3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a:t>
            </a:r>
            <a:r>
              <a:rPr sz="2400" spc="15" dirty="0">
                <a:solidFill>
                  <a:srgbClr val="171514"/>
                </a:solidFill>
                <a:latin typeface="Microsoft Sans Serif"/>
                <a:cs typeface="Microsoft Sans Serif"/>
              </a:rPr>
              <a:t>sistema </a:t>
            </a:r>
            <a:r>
              <a:rPr sz="2400" spc="-25" dirty="0">
                <a:solidFill>
                  <a:srgbClr val="171514"/>
                </a:solidFill>
                <a:latin typeface="Microsoft Sans Serif"/>
                <a:cs typeface="Microsoft Sans Serif"/>
              </a:rPr>
              <a:t>TN-C </a:t>
            </a:r>
            <a:r>
              <a:rPr sz="2400" spc="10" dirty="0">
                <a:solidFill>
                  <a:srgbClr val="171514"/>
                </a:solidFill>
                <a:latin typeface="Microsoft Sans Serif"/>
                <a:cs typeface="Microsoft Sans Serif"/>
              </a:rPr>
              <a:t>(Figura </a:t>
            </a:r>
            <a:r>
              <a:rPr sz="2400" dirty="0">
                <a:solidFill>
                  <a:srgbClr val="171514"/>
                </a:solidFill>
                <a:latin typeface="Microsoft Sans Serif"/>
                <a:cs typeface="Microsoft Sans Serif"/>
              </a:rPr>
              <a:t>5.28) </a:t>
            </a:r>
            <a:r>
              <a:rPr sz="2400" spc="35" dirty="0">
                <a:solidFill>
                  <a:srgbClr val="171514"/>
                </a:solidFill>
                <a:latin typeface="Microsoft Sans Serif"/>
                <a:cs typeface="Microsoft Sans Serif"/>
              </a:rPr>
              <a:t>o </a:t>
            </a:r>
            <a:r>
              <a:rPr sz="2400" spc="45" dirty="0">
                <a:solidFill>
                  <a:srgbClr val="171514"/>
                </a:solidFill>
                <a:latin typeface="Microsoft Sans Serif"/>
                <a:cs typeface="Microsoft Sans Serif"/>
              </a:rPr>
              <a:t>por </a:t>
            </a:r>
            <a:r>
              <a:rPr sz="2400" spc="35" dirty="0">
                <a:solidFill>
                  <a:srgbClr val="171514"/>
                </a:solidFill>
                <a:latin typeface="Microsoft Sans Serif"/>
                <a:cs typeface="Microsoft Sans Serif"/>
              </a:rPr>
              <a:t>tierra </a:t>
            </a:r>
            <a:r>
              <a:rPr sz="2400" spc="3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el </a:t>
            </a:r>
            <a:r>
              <a:rPr sz="2400" spc="15" dirty="0" err="1">
                <a:solidFill>
                  <a:srgbClr val="171514"/>
                </a:solidFill>
                <a:latin typeface="Microsoft Sans Serif"/>
                <a:cs typeface="Microsoft Sans Serif"/>
              </a:rPr>
              <a:t>sistema</a:t>
            </a:r>
            <a:r>
              <a:rPr sz="2400" spc="15" dirty="0">
                <a:solidFill>
                  <a:srgbClr val="171514"/>
                </a:solidFill>
                <a:latin typeface="Microsoft Sans Serif"/>
                <a:cs typeface="Microsoft Sans Serif"/>
              </a:rPr>
              <a:t> </a:t>
            </a:r>
            <a:r>
              <a:rPr sz="2400" spc="-45" dirty="0" smtClean="0">
                <a:solidFill>
                  <a:srgbClr val="171514"/>
                </a:solidFill>
                <a:latin typeface="Microsoft Sans Serif"/>
                <a:cs typeface="Microsoft Sans Serif"/>
              </a:rPr>
              <a:t>TT</a:t>
            </a:r>
            <a:r>
              <a:rPr lang="es-ES" sz="2400" spc="-4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a:t>
            </a:r>
            <a:r>
              <a:rPr sz="2400" spc="10" dirty="0">
                <a:solidFill>
                  <a:srgbClr val="171514"/>
                </a:solidFill>
                <a:latin typeface="Microsoft Sans Serif"/>
                <a:cs typeface="Microsoft Sans Serif"/>
              </a:rPr>
              <a:t>Figura</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5.29). </a:t>
            </a:r>
            <a:endParaRPr lang="es-ES" sz="2400" spc="-5" dirty="0" smtClean="0">
              <a:solidFill>
                <a:srgbClr val="171514"/>
              </a:solidFill>
              <a:latin typeface="Microsoft Sans Serif"/>
              <a:cs typeface="Microsoft Sans Serif"/>
            </a:endParaRPr>
          </a:p>
          <a:p>
            <a:pPr marL="12700" marR="5080" algn="just">
              <a:spcBef>
                <a:spcPts val="80"/>
              </a:spcBef>
            </a:pPr>
            <a:endParaRPr lang="es-ES" sz="2400" spc="-5" dirty="0">
              <a:solidFill>
                <a:srgbClr val="171514"/>
              </a:solidFill>
              <a:latin typeface="Microsoft Sans Serif"/>
              <a:cs typeface="Microsoft Sans Serif"/>
            </a:endParaRPr>
          </a:p>
          <a:p>
            <a:pPr marL="12700" marR="5080" algn="just">
              <a:spcBef>
                <a:spcPts val="80"/>
              </a:spcBef>
            </a:pPr>
            <a:r>
              <a:rPr sz="2400" spc="-20" dirty="0" err="1" smtClean="0">
                <a:solidFill>
                  <a:srgbClr val="171514"/>
                </a:solidFill>
                <a:latin typeface="Microsoft Sans Serif"/>
                <a:cs typeface="Microsoft Sans Serif"/>
              </a:rPr>
              <a:t>En</a:t>
            </a:r>
            <a:r>
              <a:rPr sz="2400" spc="-20"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este </a:t>
            </a:r>
            <a:r>
              <a:rPr sz="2400" spc="15" dirty="0">
                <a:solidFill>
                  <a:srgbClr val="171514"/>
                </a:solidFill>
                <a:latin typeface="Microsoft Sans Serif"/>
                <a:cs typeface="Microsoft Sans Serif"/>
              </a:rPr>
              <a:t>sistema,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único </a:t>
            </a:r>
            <a:r>
              <a:rPr sz="2400" spc="30" dirty="0">
                <a:solidFill>
                  <a:srgbClr val="171514"/>
                </a:solidFill>
                <a:latin typeface="Microsoft Sans Serif"/>
                <a:cs typeface="Microsoft Sans Serif"/>
              </a:rPr>
              <a:t>peligro </a:t>
            </a:r>
            <a:r>
              <a:rPr sz="2400" spc="25" dirty="0">
                <a:solidFill>
                  <a:srgbClr val="171514"/>
                </a:solidFill>
                <a:latin typeface="Microsoft Sans Serif"/>
                <a:cs typeface="Microsoft Sans Serif"/>
              </a:rPr>
              <a:t>para </a:t>
            </a:r>
            <a:r>
              <a:rPr sz="2400" spc="45" dirty="0">
                <a:solidFill>
                  <a:srgbClr val="171514"/>
                </a:solidFill>
                <a:latin typeface="Microsoft Sans Serif"/>
                <a:cs typeface="Microsoft Sans Serif"/>
              </a:rPr>
              <a:t>un </a:t>
            </a:r>
            <a:r>
              <a:rPr sz="2400" spc="20" dirty="0">
                <a:solidFill>
                  <a:srgbClr val="171514"/>
                </a:solidFill>
                <a:latin typeface="Microsoft Sans Serif"/>
                <a:cs typeface="Microsoft Sans Serif"/>
              </a:rPr>
              <a:t>cliente </a:t>
            </a:r>
            <a:r>
              <a:rPr sz="2400" spc="-5" dirty="0">
                <a:solidFill>
                  <a:srgbClr val="171514"/>
                </a:solidFill>
                <a:latin typeface="Microsoft Sans Serif"/>
                <a:cs typeface="Microsoft Sans Serif"/>
              </a:rPr>
              <a:t>es </a:t>
            </a:r>
            <a:r>
              <a:rPr sz="2400" dirty="0">
                <a:solidFill>
                  <a:srgbClr val="171514"/>
                </a:solidFill>
                <a:latin typeface="Microsoft Sans Serif"/>
                <a:cs typeface="Microsoft Sans Serif"/>
              </a:rPr>
              <a:t>si </a:t>
            </a:r>
            <a:r>
              <a:rPr sz="2400" spc="15" dirty="0">
                <a:solidFill>
                  <a:srgbClr val="171514"/>
                </a:solidFill>
                <a:latin typeface="Microsoft Sans Serif"/>
                <a:cs typeface="Microsoft Sans Serif"/>
              </a:rPr>
              <a:t>hay </a:t>
            </a:r>
            <a:r>
              <a:rPr sz="2400" spc="30" dirty="0">
                <a:solidFill>
                  <a:srgbClr val="171514"/>
                </a:solidFill>
                <a:latin typeface="Microsoft Sans Serif"/>
                <a:cs typeface="Microsoft Sans Serif"/>
              </a:rPr>
              <a:t>una </a:t>
            </a:r>
            <a:r>
              <a:rPr sz="2400" spc="45" dirty="0">
                <a:solidFill>
                  <a:srgbClr val="171514"/>
                </a:solidFill>
                <a:latin typeface="Microsoft Sans Serif"/>
                <a:cs typeface="Microsoft Sans Serif"/>
              </a:rPr>
              <a:t>ruptura </a:t>
            </a:r>
            <a:r>
              <a:rPr sz="2400" spc="25" dirty="0" err="1">
                <a:solidFill>
                  <a:srgbClr val="171514"/>
                </a:solidFill>
                <a:latin typeface="Microsoft Sans Serif"/>
                <a:cs typeface="Microsoft Sans Serif"/>
              </a:rPr>
              <a:t>en</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conductor</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protección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(punto</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3</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3́</a:t>
            </a:r>
            <a:r>
              <a:rPr lang="es-ES" sz="2400" spc="-5" dirty="0" smtClean="0">
                <a:solidFill>
                  <a:srgbClr val="171514"/>
                </a:solidFill>
                <a:latin typeface="Microsoft Sans Serif"/>
                <a:cs typeface="Microsoft Sans Serif"/>
              </a:rPr>
              <a:t>'</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cuando</a:t>
            </a:r>
            <a:r>
              <a:rPr sz="2400" spc="-5" dirty="0">
                <a:solidFill>
                  <a:srgbClr val="171514"/>
                </a:solidFill>
                <a:latin typeface="Microsoft Sans Serif"/>
                <a:cs typeface="Microsoft Sans Serif"/>
              </a:rPr>
              <a:t> se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produce</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defecto</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punto</a:t>
            </a:r>
            <a:r>
              <a:rPr sz="2400" dirty="0">
                <a:solidFill>
                  <a:srgbClr val="171514"/>
                </a:solidFill>
                <a:latin typeface="Microsoft Sans Serif"/>
                <a:cs typeface="Microsoft Sans Serif"/>
              </a:rPr>
              <a:t> 1.</a:t>
            </a:r>
            <a:endParaRPr sz="2400" dirty="0">
              <a:latin typeface="Microsoft Sans Serif"/>
              <a:cs typeface="Microsoft Sans Serif"/>
            </a:endParaRPr>
          </a:p>
        </p:txBody>
      </p:sp>
      <p:sp>
        <p:nvSpPr>
          <p:cNvPr id="120" name="object 120"/>
          <p:cNvSpPr txBox="1"/>
          <p:nvPr/>
        </p:nvSpPr>
        <p:spPr>
          <a:xfrm>
            <a:off x="8632825" y="7499388"/>
            <a:ext cx="5791200" cy="632224"/>
          </a:xfrm>
          <a:prstGeom prst="rect">
            <a:avLst/>
          </a:prstGeom>
        </p:spPr>
        <p:txBody>
          <a:bodyPr vert="horz" wrap="square" lIns="0" tIns="16510" rIns="0" bIns="0" rtlCol="0">
            <a:spAutoFit/>
          </a:bodyPr>
          <a:lstStyle/>
          <a:p>
            <a:pPr marL="12700" algn="ctr">
              <a:spcBef>
                <a:spcPts val="13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5" dirty="0" smtClean="0">
                <a:solidFill>
                  <a:srgbClr val="171514"/>
                </a:solidFill>
                <a:latin typeface="Arial"/>
                <a:cs typeface="Arial"/>
              </a:rPr>
              <a:t>5.31</a:t>
            </a:r>
            <a:r>
              <a:rPr lang="es-ES" sz="2000" b="1" spc="-5" dirty="0" smtClean="0">
                <a:solidFill>
                  <a:srgbClr val="171514"/>
                </a:solidFill>
                <a:latin typeface="Arial"/>
                <a:cs typeface="Arial"/>
              </a:rPr>
              <a:t> </a:t>
            </a:r>
            <a:r>
              <a:rPr sz="2000" b="1" spc="-5" dirty="0" smtClean="0">
                <a:solidFill>
                  <a:srgbClr val="171514"/>
                </a:solidFill>
                <a:latin typeface="Microsoft Sans Serif"/>
                <a:cs typeface="Microsoft Sans Serif"/>
              </a:rPr>
              <a:t>(</a:t>
            </a:r>
            <a:r>
              <a:rPr sz="2000" b="1" spc="-5" dirty="0">
                <a:solidFill>
                  <a:srgbClr val="171514"/>
                </a:solidFill>
                <a:latin typeface="Microsoft Sans Serif"/>
                <a:cs typeface="Microsoft Sans Serif"/>
              </a:rPr>
              <a:t>a)</a:t>
            </a:r>
            <a:r>
              <a:rPr sz="2000" b="1" dirty="0">
                <a:solidFill>
                  <a:srgbClr val="171514"/>
                </a:solidFill>
                <a:latin typeface="Microsoft Sans Serif"/>
                <a:cs typeface="Microsoft Sans Serif"/>
              </a:rPr>
              <a:t> </a:t>
            </a:r>
            <a:r>
              <a:rPr sz="2000" b="1" spc="15" dirty="0">
                <a:solidFill>
                  <a:srgbClr val="171514"/>
                </a:solidFill>
                <a:latin typeface="Microsoft Sans Serif"/>
                <a:cs typeface="Microsoft Sans Serif"/>
              </a:rPr>
              <a:t>sistema</a:t>
            </a:r>
            <a:r>
              <a:rPr sz="2000" b="1" dirty="0">
                <a:solidFill>
                  <a:srgbClr val="171514"/>
                </a:solidFill>
                <a:latin typeface="Microsoft Sans Serif"/>
                <a:cs typeface="Microsoft Sans Serif"/>
              </a:rPr>
              <a:t> </a:t>
            </a:r>
            <a:r>
              <a:rPr sz="2000" b="1" spc="-25" dirty="0">
                <a:solidFill>
                  <a:srgbClr val="171514"/>
                </a:solidFill>
                <a:latin typeface="Microsoft Sans Serif"/>
                <a:cs typeface="Microsoft Sans Serif"/>
              </a:rPr>
              <a:t>TN-S;</a:t>
            </a:r>
            <a:r>
              <a:rPr sz="2000" b="1" dirty="0">
                <a:solidFill>
                  <a:srgbClr val="171514"/>
                </a:solidFill>
                <a:latin typeface="Microsoft Sans Serif"/>
                <a:cs typeface="Microsoft Sans Serif"/>
              </a:rPr>
              <a:t> </a:t>
            </a:r>
            <a:r>
              <a:rPr sz="2000" b="1" spc="-5" dirty="0">
                <a:solidFill>
                  <a:srgbClr val="171514"/>
                </a:solidFill>
                <a:latin typeface="Microsoft Sans Serif"/>
                <a:cs typeface="Microsoft Sans Serif"/>
              </a:rPr>
              <a:t>(b)</a:t>
            </a:r>
            <a:r>
              <a:rPr sz="2000" b="1" dirty="0">
                <a:solidFill>
                  <a:srgbClr val="171514"/>
                </a:solidFill>
                <a:latin typeface="Microsoft Sans Serif"/>
                <a:cs typeface="Microsoft Sans Serif"/>
              </a:rPr>
              <a:t> </a:t>
            </a:r>
            <a:r>
              <a:rPr sz="2000" b="1" spc="25" dirty="0">
                <a:solidFill>
                  <a:srgbClr val="171514"/>
                </a:solidFill>
                <a:latin typeface="Microsoft Sans Serif"/>
                <a:cs typeface="Microsoft Sans Serif"/>
              </a:rPr>
              <a:t>defecto</a:t>
            </a:r>
            <a:r>
              <a:rPr sz="2000" b="1" dirty="0">
                <a:solidFill>
                  <a:srgbClr val="171514"/>
                </a:solidFill>
                <a:latin typeface="Microsoft Sans Serif"/>
                <a:cs typeface="Microsoft Sans Serif"/>
              </a:rPr>
              <a:t> a </a:t>
            </a:r>
            <a:r>
              <a:rPr sz="2000" b="1" spc="30" dirty="0">
                <a:solidFill>
                  <a:srgbClr val="171514"/>
                </a:solidFill>
                <a:latin typeface="Microsoft Sans Serif"/>
                <a:cs typeface="Microsoft Sans Serif"/>
              </a:rPr>
              <a:t>tierra</a:t>
            </a:r>
            <a:r>
              <a:rPr sz="2000" b="1" dirty="0">
                <a:solidFill>
                  <a:srgbClr val="171514"/>
                </a:solidFill>
                <a:latin typeface="Microsoft Sans Serif"/>
                <a:cs typeface="Microsoft Sans Serif"/>
              </a:rPr>
              <a:t> </a:t>
            </a:r>
            <a:r>
              <a:rPr sz="2000" b="1" spc="20" dirty="0">
                <a:solidFill>
                  <a:srgbClr val="171514"/>
                </a:solidFill>
                <a:latin typeface="Microsoft Sans Serif"/>
                <a:cs typeface="Microsoft Sans Serif"/>
              </a:rPr>
              <a:t>con</a:t>
            </a:r>
            <a:r>
              <a:rPr sz="2000" b="1" dirty="0">
                <a:solidFill>
                  <a:srgbClr val="171514"/>
                </a:solidFill>
                <a:latin typeface="Microsoft Sans Serif"/>
                <a:cs typeface="Microsoft Sans Serif"/>
              </a:rPr>
              <a:t> </a:t>
            </a:r>
            <a:r>
              <a:rPr sz="2000" b="1" spc="25" dirty="0">
                <a:solidFill>
                  <a:srgbClr val="171514"/>
                </a:solidFill>
                <a:latin typeface="Microsoft Sans Serif"/>
                <a:cs typeface="Microsoft Sans Serif"/>
              </a:rPr>
              <a:t>tensión</a:t>
            </a:r>
            <a:r>
              <a:rPr sz="2000" b="1" dirty="0">
                <a:solidFill>
                  <a:srgbClr val="171514"/>
                </a:solidFill>
                <a:latin typeface="Microsoft Sans Serif"/>
                <a:cs typeface="Microsoft Sans Serif"/>
              </a:rPr>
              <a:t> </a:t>
            </a:r>
            <a:r>
              <a:rPr sz="2000" b="1" spc="20" dirty="0">
                <a:solidFill>
                  <a:srgbClr val="171514"/>
                </a:solidFill>
                <a:latin typeface="Microsoft Sans Serif"/>
                <a:cs typeface="Microsoft Sans Serif"/>
              </a:rPr>
              <a:t>de</a:t>
            </a:r>
            <a:r>
              <a:rPr sz="2000" b="1" dirty="0">
                <a:solidFill>
                  <a:srgbClr val="171514"/>
                </a:solidFill>
                <a:latin typeface="Microsoft Sans Serif"/>
                <a:cs typeface="Microsoft Sans Serif"/>
              </a:rPr>
              <a:t> </a:t>
            </a:r>
            <a:r>
              <a:rPr sz="2000" b="1" spc="5" dirty="0" err="1" smtClean="0">
                <a:solidFill>
                  <a:srgbClr val="171514"/>
                </a:solidFill>
                <a:latin typeface="Microsoft Sans Serif"/>
                <a:cs typeface="Microsoft Sans Serif"/>
              </a:rPr>
              <a:t>contacto</a:t>
            </a:r>
            <a:r>
              <a:rPr sz="2000" b="1" i="1" spc="5" dirty="0" err="1" smtClean="0">
                <a:solidFill>
                  <a:srgbClr val="171514"/>
                </a:solidFill>
                <a:latin typeface="Arial"/>
                <a:cs typeface="Arial"/>
              </a:rPr>
              <a:t>Vto</a:t>
            </a:r>
            <a:r>
              <a:rPr lang="es-ES" sz="2000" b="1" i="1" spc="5" dirty="0" err="1" smtClean="0">
                <a:solidFill>
                  <a:srgbClr val="171514"/>
                </a:solidFill>
                <a:latin typeface="Arial"/>
                <a:cs typeface="Arial"/>
              </a:rPr>
              <a:t>uch</a:t>
            </a:r>
            <a:r>
              <a:rPr lang="es-ES" sz="2000" b="1" i="1" spc="5" dirty="0" smtClean="0">
                <a:solidFill>
                  <a:srgbClr val="171514"/>
                </a:solidFill>
                <a:latin typeface="Arial"/>
                <a:cs typeface="Arial"/>
              </a:rPr>
              <a:t> </a:t>
            </a:r>
            <a:r>
              <a:rPr sz="2000" b="1" spc="5" dirty="0" smtClean="0">
                <a:solidFill>
                  <a:srgbClr val="171514"/>
                </a:solidFill>
                <a:latin typeface="Microsoft Sans Serif"/>
                <a:cs typeface="Microsoft Sans Serif"/>
              </a:rPr>
              <a:t>=</a:t>
            </a:r>
            <a:r>
              <a:rPr lang="es-ES" sz="2000" b="1" spc="5" dirty="0" smtClean="0">
                <a:solidFill>
                  <a:srgbClr val="171514"/>
                </a:solidFill>
                <a:latin typeface="Microsoft Sans Serif"/>
                <a:cs typeface="Microsoft Sans Serif"/>
              </a:rPr>
              <a:t> </a:t>
            </a:r>
            <a:r>
              <a:rPr lang="es-ES" sz="2000" b="1" spc="5" dirty="0" err="1" smtClean="0">
                <a:solidFill>
                  <a:srgbClr val="171514"/>
                </a:solidFill>
                <a:latin typeface="Microsoft Sans Serif"/>
                <a:cs typeface="Microsoft Sans Serif"/>
              </a:rPr>
              <a:t>If</a:t>
            </a:r>
            <a:r>
              <a:rPr lang="es-ES" sz="2000" b="1" spc="5" dirty="0" smtClean="0">
                <a:solidFill>
                  <a:srgbClr val="171514"/>
                </a:solidFill>
                <a:latin typeface="Microsoft Sans Serif"/>
                <a:cs typeface="Microsoft Sans Serif"/>
              </a:rPr>
              <a:t> </a:t>
            </a:r>
            <a:r>
              <a:rPr sz="2000" b="1" i="1" spc="5" dirty="0" err="1" smtClean="0">
                <a:solidFill>
                  <a:srgbClr val="171514"/>
                </a:solidFill>
                <a:latin typeface="Arial"/>
                <a:cs typeface="Arial"/>
              </a:rPr>
              <a:t>Rgc</a:t>
            </a:r>
            <a:r>
              <a:rPr sz="700" b="1" spc="5" dirty="0">
                <a:solidFill>
                  <a:srgbClr val="171514"/>
                </a:solidFill>
                <a:latin typeface="Microsoft Sans Serif"/>
                <a:cs typeface="Microsoft Sans Serif"/>
              </a:rPr>
              <a:t>.</a:t>
            </a:r>
            <a:endParaRPr sz="700" b="1" dirty="0">
              <a:latin typeface="Microsoft Sans Serif"/>
              <a:cs typeface="Microsoft Sans Serif"/>
            </a:endParaRPr>
          </a:p>
        </p:txBody>
      </p:sp>
      <p:pic>
        <p:nvPicPr>
          <p:cNvPr id="121" name="Imagen 120"/>
          <p:cNvPicPr>
            <a:picLocks noChangeAspect="1"/>
          </p:cNvPicPr>
          <p:nvPr/>
        </p:nvPicPr>
        <p:blipFill>
          <a:blip r:embed="rId2"/>
          <a:stretch>
            <a:fillRect/>
          </a:stretch>
        </p:blipFill>
        <p:spPr>
          <a:xfrm>
            <a:off x="7870825" y="403225"/>
            <a:ext cx="6476999" cy="7096163"/>
          </a:xfrm>
          <a:prstGeom prst="rect">
            <a:avLst/>
          </a:prstGeom>
        </p:spPr>
      </p:pic>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object 11"/>
          <p:cNvSpPr txBox="1"/>
          <p:nvPr/>
        </p:nvSpPr>
        <p:spPr>
          <a:xfrm>
            <a:off x="327025" y="551831"/>
            <a:ext cx="14401800" cy="7109639"/>
          </a:xfrm>
          <a:prstGeom prst="rect">
            <a:avLst/>
          </a:prstGeom>
        </p:spPr>
        <p:txBody>
          <a:bodyPr vert="horz" wrap="square" lIns="0" tIns="12700" rIns="0" bIns="0" rtlCol="0">
            <a:spAutoFit/>
          </a:bodyPr>
          <a:lstStyle/>
          <a:p>
            <a:pPr marR="30480" algn="just">
              <a:spcBef>
                <a:spcPts val="100"/>
              </a:spcBef>
            </a:pPr>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figura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5.31b</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muestra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circuito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equivalente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falla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entre</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vivo</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caja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metálica.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corriente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cortocircuito</a:t>
            </a:r>
            <a:r>
              <a:rPr sz="2400" spc="-5"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a:t>
            </a:r>
            <a:endParaRPr lang="es-ES" sz="2400" spc="-10" dirty="0" smtClean="0">
              <a:solidFill>
                <a:srgbClr val="171514"/>
              </a:solidFill>
              <a:latin typeface="Microsoft Sans Serif"/>
              <a:cs typeface="Microsoft Sans Serif"/>
            </a:endParaRPr>
          </a:p>
          <a:p>
            <a:pPr marR="30480" algn="just">
              <a:spcBef>
                <a:spcPts val="100"/>
              </a:spcBef>
            </a:pPr>
            <a:endParaRPr lang="es-ES" sz="2400" spc="-10" dirty="0">
              <a:solidFill>
                <a:srgbClr val="171514"/>
              </a:solidFill>
              <a:latin typeface="Microsoft Sans Serif"/>
              <a:cs typeface="Microsoft Sans Serif"/>
            </a:endParaRPr>
          </a:p>
          <a:p>
            <a:pPr algn="just">
              <a:spcBef>
                <a:spcPts val="290"/>
              </a:spcBef>
            </a:pPr>
            <a:r>
              <a:rPr lang="es-ES" sz="2400" spc="35" dirty="0" smtClean="0">
                <a:solidFill>
                  <a:srgbClr val="171514"/>
                </a:solidFill>
                <a:latin typeface="Microsoft Sans Serif"/>
                <a:cs typeface="Microsoft Sans Serif"/>
              </a:rPr>
              <a:t>dónde</a:t>
            </a:r>
            <a:endParaRPr lang="es-ES" sz="2400" dirty="0" smtClean="0">
              <a:latin typeface="Microsoft Sans Serif"/>
              <a:cs typeface="Microsoft Sans Serif"/>
            </a:endParaRPr>
          </a:p>
          <a:p>
            <a:pPr lvl="2" algn="just">
              <a:spcBef>
                <a:spcPts val="250"/>
              </a:spcBef>
            </a:pPr>
            <a:r>
              <a:rPr lang="es-ES" sz="2400" b="1" i="1" spc="20" dirty="0" smtClean="0">
                <a:solidFill>
                  <a:srgbClr val="171514"/>
                </a:solidFill>
                <a:latin typeface="Arial"/>
                <a:cs typeface="Arial"/>
              </a:rPr>
              <a:t>V   </a:t>
            </a:r>
            <a:r>
              <a:rPr lang="es-ES" sz="2400" b="1" spc="20" dirty="0" smtClean="0">
                <a:solidFill>
                  <a:srgbClr val="171514"/>
                </a:solidFill>
                <a:latin typeface="Microsoft Sans Serif"/>
                <a:cs typeface="Microsoft Sans Serif"/>
              </a:rPr>
              <a:t>=fuente</a:t>
            </a:r>
            <a:r>
              <a:rPr lang="es-ES" sz="2400" b="1" spc="-2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2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voltaje</a:t>
            </a:r>
            <a:endParaRPr lang="es-ES" sz="2400" b="1" dirty="0" smtClean="0">
              <a:latin typeface="Microsoft Sans Serif"/>
              <a:cs typeface="Microsoft Sans Serif"/>
            </a:endParaRPr>
          </a:p>
          <a:p>
            <a:pPr lvl="2" algn="just">
              <a:spcBef>
                <a:spcPts val="240"/>
              </a:spcBef>
            </a:pPr>
            <a:r>
              <a:rPr lang="es-ES" sz="2400" b="1" i="1" spc="5" dirty="0" err="1" smtClean="0">
                <a:solidFill>
                  <a:srgbClr val="171514"/>
                </a:solidFill>
                <a:latin typeface="Arial"/>
                <a:cs typeface="Arial"/>
              </a:rPr>
              <a:t>Xs</a:t>
            </a:r>
            <a:r>
              <a:rPr lang="es-ES" sz="2400" b="1" i="1" spc="5" dirty="0" smtClean="0">
                <a:solidFill>
                  <a:srgbClr val="171514"/>
                </a:solidFill>
                <a:latin typeface="Arial"/>
                <a:cs typeface="Arial"/>
              </a:rPr>
              <a:t> </a:t>
            </a:r>
            <a:r>
              <a:rPr lang="es-ES" sz="2400" b="1" spc="5" dirty="0" smtClean="0">
                <a:solidFill>
                  <a:srgbClr val="171514"/>
                </a:solidFill>
                <a:latin typeface="Microsoft Sans Serif"/>
                <a:cs typeface="Microsoft Sans Serif"/>
              </a:rPr>
              <a:t>= reactancia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inductiva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spc="-5" dirty="0" smtClean="0">
                <a:solidFill>
                  <a:srgbClr val="171514"/>
                </a:solidFill>
                <a:latin typeface="Microsoft Sans Serif"/>
                <a:cs typeface="Microsoft Sans Serif"/>
              </a:rPr>
              <a:t> </a:t>
            </a:r>
            <a:r>
              <a:rPr lang="es-ES" sz="2400" b="1" spc="35" dirty="0" smtClean="0">
                <a:solidFill>
                  <a:srgbClr val="171514"/>
                </a:solidFill>
                <a:latin typeface="Microsoft Sans Serif"/>
                <a:cs typeface="Microsoft Sans Serif"/>
              </a:rPr>
              <a:t>fuente</a:t>
            </a:r>
            <a:endParaRPr lang="es-ES" sz="2400" b="1" dirty="0" smtClean="0">
              <a:latin typeface="Microsoft Sans Serif"/>
              <a:cs typeface="Microsoft Sans Serif"/>
            </a:endParaRPr>
          </a:p>
          <a:p>
            <a:pPr lvl="2" algn="just">
              <a:spcBef>
                <a:spcPts val="390"/>
              </a:spcBef>
            </a:pPr>
            <a:r>
              <a:rPr lang="es-ES" sz="2400" b="1" i="1" spc="-20" dirty="0" smtClean="0">
                <a:solidFill>
                  <a:srgbClr val="171514"/>
                </a:solidFill>
                <a:latin typeface="Arial"/>
                <a:cs typeface="Arial"/>
              </a:rPr>
              <a:t>X</a:t>
            </a:r>
            <a:r>
              <a:rPr lang="es-ES" sz="2400" b="1" spc="-20" dirty="0" smtClean="0">
                <a:solidFill>
                  <a:srgbClr val="171514"/>
                </a:solidFill>
                <a:latin typeface="Microsoft Sans Serif"/>
                <a:cs typeface="Microsoft Sans Serif"/>
              </a:rPr>
              <a:t>2 =</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reactancia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inductiva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conductor</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alimentación</a:t>
            </a:r>
            <a:endParaRPr lang="es-ES" sz="2400" b="1" dirty="0" smtClean="0">
              <a:latin typeface="Microsoft Sans Serif"/>
              <a:cs typeface="Microsoft Sans Serif"/>
            </a:endParaRPr>
          </a:p>
          <a:p>
            <a:pPr marR="1057910" lvl="2" algn="just"/>
            <a:r>
              <a:rPr lang="es-ES" sz="2400" b="1" i="1" spc="-25" dirty="0" smtClean="0">
                <a:solidFill>
                  <a:srgbClr val="171514"/>
                </a:solidFill>
                <a:latin typeface="Arial"/>
                <a:cs typeface="Arial"/>
              </a:rPr>
              <a:t>R</a:t>
            </a:r>
            <a:r>
              <a:rPr lang="es-ES" sz="2400" b="1" spc="-25" dirty="0" smtClean="0">
                <a:solidFill>
                  <a:srgbClr val="171514"/>
                </a:solidFill>
                <a:latin typeface="Microsoft Sans Serif"/>
                <a:cs typeface="Microsoft Sans Serif"/>
              </a:rPr>
              <a:t>1=</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resistencia</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en</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conductor</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desde</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entrada</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servicio</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hasta</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falla</a:t>
            </a:r>
            <a:r>
              <a:rPr lang="es-ES" sz="2400" b="1" dirty="0" smtClean="0">
                <a:solidFill>
                  <a:srgbClr val="171514"/>
                </a:solidFill>
                <a:latin typeface="Microsoft Sans Serif"/>
                <a:cs typeface="Microsoft Sans Serif"/>
              </a:rPr>
              <a:t> </a:t>
            </a:r>
            <a:r>
              <a:rPr lang="es-ES" sz="2400" b="1" i="1" spc="-25" dirty="0" smtClean="0">
                <a:solidFill>
                  <a:srgbClr val="171514"/>
                </a:solidFill>
                <a:latin typeface="Arial"/>
                <a:cs typeface="Arial"/>
              </a:rPr>
              <a:t>R</a:t>
            </a:r>
            <a:r>
              <a:rPr lang="es-ES" sz="2400" b="1" spc="-25" dirty="0" smtClean="0">
                <a:solidFill>
                  <a:srgbClr val="171514"/>
                </a:solidFill>
                <a:latin typeface="Microsoft Sans Serif"/>
                <a:cs typeface="Microsoft Sans Serif"/>
              </a:rPr>
              <a:t>2= </a:t>
            </a:r>
            <a:r>
              <a:rPr lang="es-ES" sz="2400" b="1" spc="10" dirty="0" smtClean="0">
                <a:solidFill>
                  <a:srgbClr val="171514"/>
                </a:solidFill>
                <a:latin typeface="Microsoft Sans Serif"/>
                <a:cs typeface="Microsoft Sans Serif"/>
              </a:rPr>
              <a:t>resistencia</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en</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dirty="0" smtClean="0">
                <a:solidFill>
                  <a:srgbClr val="171514"/>
                </a:solidFill>
                <a:latin typeface="Microsoft Sans Serif"/>
                <a:cs typeface="Microsoft Sans Serif"/>
              </a:rPr>
              <a:t> c</a:t>
            </a:r>
            <a:r>
              <a:rPr lang="es-ES" sz="2400" b="1" spc="25" dirty="0" smtClean="0">
                <a:solidFill>
                  <a:srgbClr val="171514"/>
                </a:solidFill>
                <a:latin typeface="Microsoft Sans Serif"/>
                <a:cs typeface="Microsoft Sans Serif"/>
              </a:rPr>
              <a:t>onductor</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desde</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30" dirty="0" smtClean="0">
                <a:solidFill>
                  <a:srgbClr val="171514"/>
                </a:solidFill>
                <a:latin typeface="Microsoft Sans Serif"/>
                <a:cs typeface="Microsoft Sans Serif"/>
              </a:rPr>
              <a:t>fuente</a:t>
            </a:r>
            <a:r>
              <a:rPr lang="es-ES" sz="2400" b="1"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hasta</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la</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entrada</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servicio</a:t>
            </a:r>
            <a:endParaRPr lang="es-ES" sz="2400" b="1" dirty="0" smtClean="0">
              <a:latin typeface="Microsoft Sans Serif"/>
              <a:cs typeface="Microsoft Sans Serif"/>
            </a:endParaRPr>
          </a:p>
          <a:p>
            <a:pPr lvl="2" algn="just">
              <a:spcBef>
                <a:spcPts val="420"/>
              </a:spcBef>
            </a:pPr>
            <a:r>
              <a:rPr lang="es-ES" sz="2400" b="1" i="1" spc="5" dirty="0" err="1" smtClean="0">
                <a:solidFill>
                  <a:srgbClr val="171514"/>
                </a:solidFill>
                <a:latin typeface="Arial"/>
                <a:cs typeface="Arial"/>
              </a:rPr>
              <a:t>Rgc</a:t>
            </a:r>
            <a:r>
              <a:rPr lang="es-ES" sz="2400" b="1" i="1" spc="5" dirty="0" smtClean="0">
                <a:solidFill>
                  <a:srgbClr val="171514"/>
                </a:solidFill>
                <a:latin typeface="Arial"/>
                <a:cs typeface="Arial"/>
              </a:rPr>
              <a:t> </a:t>
            </a:r>
            <a:r>
              <a:rPr lang="es-ES" sz="2400" b="1" spc="5" dirty="0" smtClean="0">
                <a:solidFill>
                  <a:srgbClr val="171514"/>
                </a:solidFill>
                <a:latin typeface="Microsoft Sans Serif"/>
                <a:cs typeface="Microsoft Sans Serif"/>
              </a:rPr>
              <a:t>=  resistencia</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del</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conductor</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protección</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desde</a:t>
            </a:r>
            <a:r>
              <a:rPr lang="es-ES" sz="2400" b="1" spc="5"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equipo</a:t>
            </a:r>
            <a:r>
              <a:rPr lang="es-ES" sz="2400" b="1" spc="5" dirty="0" smtClean="0">
                <a:solidFill>
                  <a:srgbClr val="171514"/>
                </a:solidFill>
                <a:latin typeface="Microsoft Sans Serif"/>
                <a:cs typeface="Microsoft Sans Serif"/>
              </a:rPr>
              <a:t> </a:t>
            </a:r>
            <a:r>
              <a:rPr lang="es-ES" sz="2400" b="1" spc="15" dirty="0" smtClean="0">
                <a:solidFill>
                  <a:srgbClr val="171514"/>
                </a:solidFill>
                <a:latin typeface="Microsoft Sans Serif"/>
                <a:cs typeface="Microsoft Sans Serif"/>
              </a:rPr>
              <a:t>hasta</a:t>
            </a:r>
            <a:r>
              <a:rPr lang="es-ES" sz="2400" b="1" dirty="0" smtClean="0">
                <a:solidFill>
                  <a:srgbClr val="171514"/>
                </a:solidFill>
                <a:latin typeface="Microsoft Sans Serif"/>
                <a:cs typeface="Microsoft Sans Serif"/>
              </a:rPr>
              <a:t> </a:t>
            </a:r>
            <a:r>
              <a:rPr lang="es-ES" sz="2400" b="1" spc="10" dirty="0" smtClean="0">
                <a:solidFill>
                  <a:srgbClr val="171514"/>
                </a:solidFill>
                <a:latin typeface="Microsoft Sans Serif"/>
                <a:cs typeface="Microsoft Sans Serif"/>
              </a:rPr>
              <a:t>el</a:t>
            </a:r>
            <a:r>
              <a:rPr lang="es-ES" sz="2400" b="1" dirty="0" smtClean="0">
                <a:solidFill>
                  <a:srgbClr val="171514"/>
                </a:solidFill>
                <a:latin typeface="Microsoft Sans Serif"/>
                <a:cs typeface="Microsoft Sans Serif"/>
              </a:rPr>
              <a:t> </a:t>
            </a:r>
            <a:r>
              <a:rPr lang="es-ES" sz="2400" b="1" spc="40" dirty="0" smtClean="0">
                <a:solidFill>
                  <a:srgbClr val="171514"/>
                </a:solidFill>
                <a:latin typeface="Microsoft Sans Serif"/>
                <a:cs typeface="Microsoft Sans Serif"/>
              </a:rPr>
              <a:t>punto</a:t>
            </a:r>
            <a:r>
              <a:rPr lang="es-ES" sz="2400" b="1" spc="5"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de</a:t>
            </a:r>
            <a:r>
              <a:rPr lang="es-ES" sz="2400" b="1" dirty="0" smtClean="0">
                <a:solidFill>
                  <a:srgbClr val="171514"/>
                </a:solidFill>
                <a:latin typeface="Microsoft Sans Serif"/>
                <a:cs typeface="Microsoft Sans Serif"/>
              </a:rPr>
              <a:t> </a:t>
            </a:r>
            <a:r>
              <a:rPr lang="es-ES" sz="2400" b="1" spc="20" dirty="0" smtClean="0">
                <a:solidFill>
                  <a:srgbClr val="171514"/>
                </a:solidFill>
                <a:latin typeface="Microsoft Sans Serif"/>
                <a:cs typeface="Microsoft Sans Serif"/>
              </a:rPr>
              <a:t>puesta</a:t>
            </a:r>
            <a:r>
              <a:rPr lang="es-ES" sz="2400" b="1" dirty="0" smtClean="0">
                <a:solidFill>
                  <a:srgbClr val="171514"/>
                </a:solidFill>
                <a:latin typeface="Microsoft Sans Serif"/>
                <a:cs typeface="Microsoft Sans Serif"/>
              </a:rPr>
              <a:t> a</a:t>
            </a:r>
            <a:r>
              <a:rPr lang="es-ES" sz="2400" b="1" spc="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tierra.</a:t>
            </a:r>
            <a:endParaRPr lang="es-ES" sz="2400" b="1" dirty="0" smtClean="0">
              <a:latin typeface="Microsoft Sans Serif"/>
              <a:cs typeface="Microsoft Sans Serif"/>
            </a:endParaRPr>
          </a:p>
          <a:p>
            <a:pPr algn="just">
              <a:spcBef>
                <a:spcPts val="20"/>
              </a:spcBef>
            </a:pPr>
            <a:endParaRPr lang="es-ES" sz="2400" dirty="0" smtClean="0">
              <a:latin typeface="Microsoft Sans Serif"/>
              <a:cs typeface="Microsoft Sans Serif"/>
            </a:endParaRPr>
          </a:p>
          <a:p>
            <a:pPr marR="5080" algn="just">
              <a:spcBef>
                <a:spcPts val="5"/>
              </a:spcBef>
            </a:pPr>
            <a:r>
              <a:rPr lang="es-ES" sz="2400" spc="-40"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puede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despreciar</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reactancia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fuente</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a:t>
            </a:r>
            <a:r>
              <a:rPr lang="es-ES" sz="2400" spc="30" dirty="0" smtClean="0">
                <a:solidFill>
                  <a:srgbClr val="171514"/>
                </a:solidFill>
                <a:latin typeface="Microsoft Sans Serif"/>
                <a:cs typeface="Microsoft Sans Serif"/>
              </a:rPr>
              <a:t>también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cables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cuya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sección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transversal</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no </a:t>
            </a:r>
            <a:r>
              <a:rPr lang="es-ES" sz="2400" spc="20" dirty="0" smtClean="0">
                <a:solidFill>
                  <a:srgbClr val="171514"/>
                </a:solidFill>
                <a:latin typeface="Microsoft Sans Serif"/>
                <a:cs typeface="Microsoft Sans Serif"/>
              </a:rPr>
              <a:t>supere </a:t>
            </a:r>
            <a:r>
              <a:rPr lang="es-ES" sz="2400" spc="10" dirty="0" smtClean="0">
                <a:solidFill>
                  <a:srgbClr val="171514"/>
                </a:solidFill>
                <a:latin typeface="Microsoft Sans Serif"/>
                <a:cs typeface="Microsoft Sans Serif"/>
              </a:rPr>
              <a:t>los 35 </a:t>
            </a:r>
            <a:r>
              <a:rPr lang="es-ES" sz="2400" spc="20" dirty="0" smtClean="0">
                <a:solidFill>
                  <a:srgbClr val="171514"/>
                </a:solidFill>
                <a:latin typeface="Microsoft Sans Serif"/>
                <a:cs typeface="Microsoft Sans Serif"/>
              </a:rPr>
              <a:t>mm.2(la </a:t>
            </a:r>
            <a:r>
              <a:rPr lang="es-ES" sz="2400" spc="15" dirty="0" smtClean="0">
                <a:solidFill>
                  <a:srgbClr val="171514"/>
                </a:solidFill>
                <a:latin typeface="Microsoft Sans Serif"/>
                <a:cs typeface="Microsoft Sans Serif"/>
              </a:rPr>
              <a:t>reactancia </a:t>
            </a:r>
            <a:r>
              <a:rPr lang="es-ES" sz="2400" spc="20" dirty="0" smtClean="0">
                <a:solidFill>
                  <a:srgbClr val="171514"/>
                </a:solidFill>
                <a:latin typeface="Microsoft Sans Serif"/>
                <a:cs typeface="Microsoft Sans Serif"/>
              </a:rPr>
              <a:t>de </a:t>
            </a:r>
            <a:r>
              <a:rPr lang="es-ES" sz="2400" spc="40" dirty="0" smtClean="0">
                <a:solidFill>
                  <a:srgbClr val="171514"/>
                </a:solidFill>
                <a:latin typeface="Microsoft Sans Serif"/>
                <a:cs typeface="Microsoft Sans Serif"/>
              </a:rPr>
              <a:t>un </a:t>
            </a:r>
            <a:r>
              <a:rPr lang="es-ES" sz="2400" spc="10" dirty="0" smtClean="0">
                <a:solidFill>
                  <a:srgbClr val="171514"/>
                </a:solidFill>
                <a:latin typeface="Microsoft Sans Serif"/>
                <a:cs typeface="Microsoft Sans Serif"/>
              </a:rPr>
              <a:t>35 </a:t>
            </a:r>
            <a:r>
              <a:rPr lang="es-ES" sz="2400" spc="35" dirty="0" smtClean="0">
                <a:solidFill>
                  <a:srgbClr val="171514"/>
                </a:solidFill>
                <a:latin typeface="Microsoft Sans Serif"/>
                <a:cs typeface="Microsoft Sans Serif"/>
              </a:rPr>
              <a:t>mm2conductor </a:t>
            </a:r>
            <a:r>
              <a:rPr lang="es-ES" sz="2400" spc="20" dirty="0" smtClean="0">
                <a:solidFill>
                  <a:srgbClr val="171514"/>
                </a:solidFill>
                <a:latin typeface="Microsoft Sans Serif"/>
                <a:cs typeface="Microsoft Sans Serif"/>
              </a:rPr>
              <a:t>de </a:t>
            </a:r>
            <a:r>
              <a:rPr lang="es-ES" sz="2400" spc="40" dirty="0" smtClean="0">
                <a:solidFill>
                  <a:srgbClr val="171514"/>
                </a:solidFill>
                <a:latin typeface="Microsoft Sans Serif"/>
                <a:cs typeface="Microsoft Sans Serif"/>
              </a:rPr>
              <a:t>un </a:t>
            </a:r>
            <a:r>
              <a:rPr lang="es-ES" sz="2400" spc="10" dirty="0" smtClean="0">
                <a:solidFill>
                  <a:srgbClr val="171514"/>
                </a:solidFill>
                <a:latin typeface="Microsoft Sans Serif"/>
                <a:cs typeface="Microsoft Sans Serif"/>
              </a:rPr>
              <a:t>cable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tres </a:t>
            </a:r>
            <a:r>
              <a:rPr lang="es-ES" sz="2400" spc="20" dirty="0" smtClean="0">
                <a:solidFill>
                  <a:srgbClr val="171514"/>
                </a:solidFill>
                <a:latin typeface="Microsoft Sans Serif"/>
                <a:cs typeface="Microsoft Sans Serif"/>
              </a:rPr>
              <a:t>hilos </a:t>
            </a:r>
            <a:r>
              <a:rPr lang="es-ES" sz="2400" spc="-5" dirty="0" smtClean="0">
                <a:solidFill>
                  <a:srgbClr val="171514"/>
                </a:solidFill>
                <a:latin typeface="Microsoft Sans Serif"/>
                <a:cs typeface="Microsoft Sans Serif"/>
              </a:rPr>
              <a:t>es </a:t>
            </a:r>
            <a:r>
              <a:rPr lang="es-ES" sz="2400" spc="5" dirty="0" smtClean="0">
                <a:solidFill>
                  <a:srgbClr val="171514"/>
                </a:solidFill>
                <a:latin typeface="Microsoft Sans Serif"/>
                <a:cs typeface="Microsoft Sans Serif"/>
              </a:rPr>
              <a:t>0.092 </a:t>
            </a:r>
            <a:r>
              <a:rPr lang="es-ES" sz="2400" spc="40" dirty="0" smtClean="0">
                <a:solidFill>
                  <a:srgbClr val="171514"/>
                </a:solidFill>
                <a:latin typeface="Microsoft Sans Serif"/>
                <a:cs typeface="Microsoft Sans Serif"/>
              </a:rPr>
              <a:t>Ω/km </a:t>
            </a:r>
            <a:r>
              <a:rPr lang="es-ES" sz="2400" spc="30" dirty="0" smtClean="0">
                <a:solidFill>
                  <a:srgbClr val="171514"/>
                </a:solidFill>
                <a:latin typeface="Microsoft Sans Serif"/>
                <a:cs typeface="Microsoft Sans Serif"/>
              </a:rPr>
              <a:t>mientras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su</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resistencia</a:t>
            </a:r>
            <a:r>
              <a:rPr lang="es-ES" sz="2400" spc="-5" dirty="0" smtClean="0">
                <a:solidFill>
                  <a:srgbClr val="171514"/>
                </a:solidFill>
                <a:latin typeface="Microsoft Sans Serif"/>
                <a:cs typeface="Microsoft Sans Serif"/>
              </a:rPr>
              <a:t> es </a:t>
            </a:r>
            <a:r>
              <a:rPr lang="es-ES" sz="2400" spc="5" dirty="0" smtClean="0">
                <a:solidFill>
                  <a:srgbClr val="171514"/>
                </a:solidFill>
                <a:latin typeface="Microsoft Sans Serif"/>
                <a:cs typeface="Microsoft Sans Serif"/>
              </a:rPr>
              <a:t>0.627</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Ω/km)</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modo</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corriente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falla</a:t>
            </a:r>
            <a:r>
              <a:rPr lang="es-ES" sz="2400" spc="-5" dirty="0" smtClean="0">
                <a:solidFill>
                  <a:srgbClr val="171514"/>
                </a:solidFill>
                <a:latin typeface="Microsoft Sans Serif"/>
                <a:cs typeface="Microsoft Sans Serif"/>
              </a:rPr>
              <a:t> es</a:t>
            </a:r>
          </a:p>
          <a:p>
            <a:pPr marR="145415" algn="just">
              <a:spcBef>
                <a:spcPts val="850"/>
              </a:spcBef>
            </a:pPr>
            <a:endParaRPr lang="es-ES" sz="2400" spc="15" dirty="0" smtClean="0">
              <a:solidFill>
                <a:srgbClr val="171514"/>
              </a:solidFill>
              <a:latin typeface="Microsoft Sans Serif"/>
              <a:cs typeface="Microsoft Sans Serif"/>
            </a:endParaRPr>
          </a:p>
          <a:p>
            <a:pPr marR="145415" algn="just">
              <a:spcBef>
                <a:spcPts val="850"/>
              </a:spcBef>
            </a:pPr>
            <a:r>
              <a:rPr lang="es-ES" sz="2400" spc="15" dirty="0" smtClean="0">
                <a:solidFill>
                  <a:srgbClr val="171514"/>
                </a:solidFill>
                <a:latin typeface="Microsoft Sans Serif"/>
                <a:cs typeface="Microsoft Sans Serif"/>
              </a:rPr>
              <a:t>Ahora, </a:t>
            </a:r>
            <a:r>
              <a:rPr lang="es-ES" sz="2400" spc="10" dirty="0" smtClean="0">
                <a:solidFill>
                  <a:srgbClr val="171514"/>
                </a:solidFill>
                <a:latin typeface="Microsoft Sans Serif"/>
                <a:cs typeface="Microsoft Sans Serif"/>
              </a:rPr>
              <a:t>la </a:t>
            </a:r>
            <a:r>
              <a:rPr lang="es-ES" sz="2400" spc="40" dirty="0" smtClean="0">
                <a:solidFill>
                  <a:srgbClr val="171514"/>
                </a:solidFill>
                <a:latin typeface="Microsoft Sans Serif"/>
                <a:cs typeface="Microsoft Sans Serif"/>
              </a:rPr>
              <a:t>magnitud </a:t>
            </a:r>
            <a:r>
              <a:rPr lang="es-ES" sz="2400" spc="20" dirty="0" smtClean="0">
                <a:solidFill>
                  <a:srgbClr val="171514"/>
                </a:solidFill>
                <a:latin typeface="Microsoft Sans Serif"/>
                <a:cs typeface="Microsoft Sans Serif"/>
              </a:rPr>
              <a:t>del voltaje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contacto, </a:t>
            </a:r>
            <a:r>
              <a:rPr lang="es-ES" sz="2400" spc="30"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es </a:t>
            </a:r>
            <a:r>
              <a:rPr lang="es-ES" sz="2400" spc="10"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voltaje </a:t>
            </a:r>
            <a:r>
              <a:rPr lang="es-ES" sz="2400" spc="10" dirty="0" smtClean="0">
                <a:solidFill>
                  <a:srgbClr val="171514"/>
                </a:solidFill>
                <a:latin typeface="Microsoft Sans Serif"/>
                <a:cs typeface="Microsoft Sans Serif"/>
              </a:rPr>
              <a:t>al </a:t>
            </a:r>
            <a:r>
              <a:rPr lang="es-ES" sz="2400" spc="30" dirty="0" smtClean="0">
                <a:solidFill>
                  <a:srgbClr val="171514"/>
                </a:solidFill>
                <a:latin typeface="Microsoft Sans Serif"/>
                <a:cs typeface="Microsoft Sans Serif"/>
              </a:rPr>
              <a:t>que </a:t>
            </a:r>
            <a:r>
              <a:rPr lang="es-ES" sz="2400" spc="-5" dirty="0" smtClean="0">
                <a:solidFill>
                  <a:srgbClr val="171514"/>
                </a:solidFill>
                <a:latin typeface="Microsoft Sans Serif"/>
                <a:cs typeface="Microsoft Sans Serif"/>
              </a:rPr>
              <a:t>se </a:t>
            </a:r>
            <a:r>
              <a:rPr lang="es-ES" sz="2400" spc="15" dirty="0" smtClean="0">
                <a:solidFill>
                  <a:srgbClr val="171514"/>
                </a:solidFill>
                <a:latin typeface="Microsoft Sans Serif"/>
                <a:cs typeface="Microsoft Sans Serif"/>
              </a:rPr>
              <a:t>elevará </a:t>
            </a:r>
            <a:r>
              <a:rPr lang="es-ES" sz="2400" spc="10"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gabinete en </a:t>
            </a:r>
            <a:r>
              <a:rPr lang="es-ES" sz="2400" spc="15" dirty="0" smtClean="0">
                <a:solidFill>
                  <a:srgbClr val="171514"/>
                </a:solidFill>
                <a:latin typeface="Microsoft Sans Serif"/>
                <a:cs typeface="Microsoft Sans Serif"/>
              </a:rPr>
              <a:t>condiciones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falla,</a:t>
            </a:r>
            <a:r>
              <a:rPr lang="es-ES" sz="2400" dirty="0" smtClean="0">
                <a:solidFill>
                  <a:srgbClr val="171514"/>
                </a:solidFill>
                <a:latin typeface="Microsoft Sans Serif"/>
                <a:cs typeface="Microsoft Sans Serif"/>
              </a:rPr>
              <a:t> es </a:t>
            </a:r>
            <a:r>
              <a:rPr lang="es-ES" sz="2400" i="1" dirty="0" err="1" smtClean="0">
                <a:solidFill>
                  <a:srgbClr val="171514"/>
                </a:solidFill>
                <a:latin typeface="Arial"/>
                <a:cs typeface="Arial"/>
              </a:rPr>
              <a:t>Vtouch</a:t>
            </a:r>
            <a:r>
              <a:rPr lang="es-ES" sz="2400" i="1" dirty="0" smtClean="0">
                <a:solidFill>
                  <a:srgbClr val="171514"/>
                </a:solidFill>
                <a:latin typeface="Arial"/>
                <a:cs typeface="Arial"/>
              </a:rPr>
              <a:t>=</a:t>
            </a:r>
            <a:r>
              <a:rPr lang="es-ES" sz="2400" i="1" spc="-10" dirty="0" smtClean="0">
                <a:solidFill>
                  <a:srgbClr val="171514"/>
                </a:solidFill>
                <a:latin typeface="Arial"/>
                <a:cs typeface="Arial"/>
              </a:rPr>
              <a:t> </a:t>
            </a:r>
            <a:r>
              <a:rPr lang="es-ES" sz="2400" i="1" spc="-10" dirty="0" err="1" smtClean="0">
                <a:solidFill>
                  <a:srgbClr val="171514"/>
                </a:solidFill>
                <a:latin typeface="Arial"/>
                <a:cs typeface="Arial"/>
              </a:rPr>
              <a:t>If</a:t>
            </a:r>
            <a:r>
              <a:rPr lang="es-ES" sz="2400" i="1" spc="-10" dirty="0" smtClean="0">
                <a:solidFill>
                  <a:srgbClr val="171514"/>
                </a:solidFill>
                <a:latin typeface="Arial"/>
                <a:cs typeface="Arial"/>
              </a:rPr>
              <a:t> </a:t>
            </a:r>
            <a:r>
              <a:rPr lang="es-ES" sz="2400" i="1" spc="-10" dirty="0" err="1" smtClean="0">
                <a:solidFill>
                  <a:srgbClr val="171514"/>
                </a:solidFill>
                <a:latin typeface="Arial"/>
                <a:cs typeface="Arial"/>
              </a:rPr>
              <a:t>Rgc</a:t>
            </a:r>
            <a:r>
              <a:rPr lang="es-ES" sz="2400" spc="-10" dirty="0" smtClean="0">
                <a:solidFill>
                  <a:srgbClr val="171514"/>
                </a:solidFill>
                <a:latin typeface="Microsoft Sans Serif"/>
                <a:cs typeface="Microsoft Sans Serif"/>
              </a:rPr>
              <a:t>,</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duración</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está</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determinada</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las </a:t>
            </a:r>
            <a:r>
              <a:rPr lang="es-ES" sz="2400" spc="15" dirty="0" smtClean="0">
                <a:solidFill>
                  <a:srgbClr val="171514"/>
                </a:solidFill>
                <a:latin typeface="Microsoft Sans Serif"/>
                <a:cs typeface="Microsoft Sans Serif"/>
              </a:rPr>
              <a:t>características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 </a:t>
            </a:r>
            <a:r>
              <a:rPr lang="es-ES" sz="2400" spc="35" dirty="0" smtClean="0">
                <a:solidFill>
                  <a:srgbClr val="171514"/>
                </a:solidFill>
                <a:latin typeface="Microsoft Sans Serif"/>
                <a:cs typeface="Microsoft Sans Serif"/>
              </a:rPr>
              <a:t>tiempo/corriente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dispositivo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protección.</a:t>
            </a:r>
          </a:p>
        </p:txBody>
      </p:sp>
      <p:pic>
        <p:nvPicPr>
          <p:cNvPr id="27" name="Imagen 26"/>
          <p:cNvPicPr>
            <a:picLocks noChangeAspect="1"/>
          </p:cNvPicPr>
          <p:nvPr/>
        </p:nvPicPr>
        <p:blipFill>
          <a:blip r:embed="rId2"/>
          <a:stretch>
            <a:fillRect/>
          </a:stretch>
        </p:blipFill>
        <p:spPr>
          <a:xfrm>
            <a:off x="5337173" y="1165225"/>
            <a:ext cx="4210051" cy="762000"/>
          </a:xfrm>
          <a:prstGeom prst="rect">
            <a:avLst/>
          </a:prstGeom>
        </p:spPr>
      </p:pic>
      <p:pic>
        <p:nvPicPr>
          <p:cNvPr id="28" name="Imagen 27"/>
          <p:cNvPicPr>
            <a:picLocks noChangeAspect="1"/>
          </p:cNvPicPr>
          <p:nvPr/>
        </p:nvPicPr>
        <p:blipFill>
          <a:blip r:embed="rId3"/>
          <a:stretch>
            <a:fillRect/>
          </a:stretch>
        </p:blipFill>
        <p:spPr>
          <a:xfrm>
            <a:off x="5965826" y="5877037"/>
            <a:ext cx="2971800" cy="698388"/>
          </a:xfrm>
          <a:prstGeom prst="rect">
            <a:avLst/>
          </a:prstGeom>
        </p:spPr>
      </p:pic>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object 11"/>
          <p:cNvSpPr txBox="1"/>
          <p:nvPr/>
        </p:nvSpPr>
        <p:spPr>
          <a:xfrm>
            <a:off x="327025" y="403225"/>
            <a:ext cx="7467600" cy="8381782"/>
          </a:xfrm>
          <a:prstGeom prst="rect">
            <a:avLst/>
          </a:prstGeom>
        </p:spPr>
        <p:txBody>
          <a:bodyPr vert="horz" wrap="square" lIns="0" tIns="12700" rIns="0" bIns="0" rtlCol="0">
            <a:spAutoFit/>
          </a:bodyPr>
          <a:lstStyle/>
          <a:p>
            <a:pPr marL="12700" marR="5080" algn="just">
              <a:spcBef>
                <a:spcPts val="100"/>
              </a:spcBef>
            </a:pPr>
            <a:r>
              <a:rPr lang="es-ES" sz="2400" spc="5" dirty="0" smtClean="0">
                <a:solidFill>
                  <a:srgbClr val="171514"/>
                </a:solidFill>
                <a:latin typeface="Microsoft Sans Serif"/>
                <a:cs typeface="Microsoft Sans Serif"/>
              </a:rPr>
              <a:t>Para </a:t>
            </a:r>
            <a:r>
              <a:rPr lang="es-ES" sz="2400" spc="35" dirty="0" smtClean="0">
                <a:solidFill>
                  <a:srgbClr val="171514"/>
                </a:solidFill>
                <a:latin typeface="Microsoft Sans Serif"/>
                <a:cs typeface="Microsoft Sans Serif"/>
              </a:rPr>
              <a:t>interruptores </a:t>
            </a:r>
            <a:r>
              <a:rPr lang="es-ES" sz="2400" spc="30" dirty="0" err="1" smtClean="0">
                <a:solidFill>
                  <a:srgbClr val="171514"/>
                </a:solidFill>
                <a:latin typeface="Microsoft Sans Serif"/>
                <a:cs typeface="Microsoft Sans Serif"/>
              </a:rPr>
              <a:t>termomagnéticos</a:t>
            </a:r>
            <a:r>
              <a:rPr lang="es-ES" sz="2400" spc="3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 </a:t>
            </a:r>
            <a:r>
              <a:rPr lang="es-ES" sz="2400" spc="25" dirty="0" smtClean="0">
                <a:solidFill>
                  <a:srgbClr val="171514"/>
                </a:solidFill>
                <a:latin typeface="Microsoft Sans Serif"/>
                <a:cs typeface="Microsoft Sans Serif"/>
              </a:rPr>
              <a:t>disparo instantáneo </a:t>
            </a:r>
            <a:r>
              <a:rPr lang="es-ES" sz="2400" spc="10" dirty="0" smtClean="0">
                <a:solidFill>
                  <a:srgbClr val="171514"/>
                </a:solidFill>
                <a:latin typeface="Microsoft Sans Serif"/>
                <a:cs typeface="Microsoft Sans Serif"/>
              </a:rPr>
              <a:t>(Figura </a:t>
            </a:r>
            <a:r>
              <a:rPr lang="es-ES" sz="2400" dirty="0" smtClean="0">
                <a:solidFill>
                  <a:srgbClr val="171514"/>
                </a:solidFill>
                <a:latin typeface="Microsoft Sans Serif"/>
                <a:cs typeface="Microsoft Sans Serif"/>
              </a:rPr>
              <a:t>5.32) </a:t>
            </a:r>
            <a:r>
              <a:rPr lang="es-ES" sz="2400" spc="10" dirty="0" smtClean="0">
                <a:solidFill>
                  <a:srgbClr val="171514"/>
                </a:solidFill>
                <a:latin typeface="Microsoft Sans Serif"/>
                <a:cs typeface="Microsoft Sans Serif"/>
              </a:rPr>
              <a:t>el </a:t>
            </a:r>
            <a:r>
              <a:rPr lang="es-ES" sz="2400" spc="40" dirty="0" smtClean="0">
                <a:solidFill>
                  <a:srgbClr val="171514"/>
                </a:solidFill>
                <a:latin typeface="Microsoft Sans Serif"/>
                <a:cs typeface="Microsoft Sans Serif"/>
              </a:rPr>
              <a:t>tiempo </a:t>
            </a:r>
            <a:r>
              <a:rPr lang="es-ES" sz="2400" spc="25" dirty="0" smtClean="0">
                <a:solidFill>
                  <a:srgbClr val="171514"/>
                </a:solidFill>
                <a:latin typeface="Microsoft Sans Serif"/>
                <a:cs typeface="Microsoft Sans Serif"/>
              </a:rPr>
              <a:t>de </a:t>
            </a:r>
            <a:r>
              <a:rPr lang="es-ES" sz="2400" spc="20" dirty="0" smtClean="0">
                <a:solidFill>
                  <a:srgbClr val="171514"/>
                </a:solidFill>
                <a:latin typeface="Microsoft Sans Serif"/>
                <a:cs typeface="Microsoft Sans Serif"/>
              </a:rPr>
              <a:t>desconexión</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no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supera</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0,1</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tiempo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disparo</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inferior</a:t>
            </a:r>
            <a:r>
              <a:rPr lang="es-ES" sz="2400" dirty="0" smtClean="0">
                <a:solidFill>
                  <a:srgbClr val="171514"/>
                </a:solidFill>
                <a:latin typeface="Microsoft Sans Serif"/>
                <a:cs typeface="Microsoft Sans Serif"/>
              </a:rPr>
              <a:t> a </a:t>
            </a:r>
            <a:r>
              <a:rPr lang="es-ES" sz="2400" spc="5" dirty="0" smtClean="0">
                <a:solidFill>
                  <a:srgbClr val="171514"/>
                </a:solidFill>
                <a:latin typeface="Microsoft Sans Serif"/>
                <a:cs typeface="Microsoft Sans Serif"/>
              </a:rPr>
              <a:t>0,1</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considera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instantáneo). </a:t>
            </a:r>
            <a:r>
              <a:rPr lang="es-ES" sz="2400" spc="-10" dirty="0" smtClean="0">
                <a:solidFill>
                  <a:srgbClr val="171514"/>
                </a:solidFill>
                <a:latin typeface="Microsoft Sans Serif"/>
                <a:cs typeface="Microsoft Sans Serif"/>
              </a:rPr>
              <a:t>Este</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tiempo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está</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dentro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del</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especificado</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normas</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internacionales</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 </a:t>
            </a:r>
            <a:r>
              <a:rPr lang="es-ES" sz="2400" spc="20" dirty="0" smtClean="0">
                <a:solidFill>
                  <a:srgbClr val="171514"/>
                </a:solidFill>
                <a:latin typeface="Microsoft Sans Serif"/>
                <a:cs typeface="Microsoft Sans Serif"/>
              </a:rPr>
              <a:t>exigen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circuitos</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alimentan</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 </a:t>
            </a:r>
            <a:r>
              <a:rPr lang="es-ES" sz="2400" spc="20" dirty="0" smtClean="0">
                <a:solidFill>
                  <a:srgbClr val="171514"/>
                </a:solidFill>
                <a:latin typeface="Microsoft Sans Serif"/>
                <a:cs typeface="Microsoft Sans Serif"/>
              </a:rPr>
              <a:t>equipos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fijos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tiempo</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máximo</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desconexión</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5 </a:t>
            </a:r>
            <a:r>
              <a:rPr lang="es-ES" sz="2400" spc="-15" dirty="0" smtClean="0">
                <a:solidFill>
                  <a:srgbClr val="171514"/>
                </a:solidFill>
                <a:latin typeface="Microsoft Sans Serif"/>
                <a:cs typeface="Microsoft Sans Serif"/>
              </a:rPr>
              <a:t>s, </a:t>
            </a:r>
            <a:r>
              <a:rPr lang="es-ES" sz="2400" spc="30" dirty="0" smtClean="0">
                <a:solidFill>
                  <a:srgbClr val="171514"/>
                </a:solidFill>
                <a:latin typeface="Microsoft Sans Serif"/>
                <a:cs typeface="Microsoft Sans Serif"/>
              </a:rPr>
              <a:t>mientras que </a:t>
            </a:r>
            <a:r>
              <a:rPr lang="es-ES" sz="2400" spc="25" dirty="0" smtClean="0">
                <a:solidFill>
                  <a:srgbClr val="171514"/>
                </a:solidFill>
                <a:latin typeface="Microsoft Sans Serif"/>
                <a:cs typeface="Microsoft Sans Serif"/>
              </a:rPr>
              <a:t>para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circuitos </a:t>
            </a:r>
            <a:r>
              <a:rPr lang="es-ES" sz="2400" spc="30" dirty="0" smtClean="0">
                <a:solidFill>
                  <a:srgbClr val="171514"/>
                </a:solidFill>
                <a:latin typeface="Microsoft Sans Serif"/>
                <a:cs typeface="Microsoft Sans Serif"/>
              </a:rPr>
              <a:t>que alimentan </a:t>
            </a:r>
            <a:r>
              <a:rPr lang="es-ES" sz="2400" dirty="0" smtClean="0">
                <a:solidFill>
                  <a:srgbClr val="171514"/>
                </a:solidFill>
                <a:latin typeface="Microsoft Sans Serif"/>
                <a:cs typeface="Microsoft Sans Serif"/>
              </a:rPr>
              <a:t>a </a:t>
            </a:r>
            <a:r>
              <a:rPr lang="es-ES" sz="2400" spc="30" dirty="0" smtClean="0">
                <a:solidFill>
                  <a:srgbClr val="171514"/>
                </a:solidFill>
                <a:latin typeface="Microsoft Sans Serif"/>
                <a:cs typeface="Microsoft Sans Serif"/>
              </a:rPr>
              <a:t>tomas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corriente </a:t>
            </a:r>
            <a:r>
              <a:rPr lang="es-ES" sz="2400" spc="10" dirty="0" smtClean="0">
                <a:solidFill>
                  <a:srgbClr val="171514"/>
                </a:solidFill>
                <a:latin typeface="Microsoft Sans Serif"/>
                <a:cs typeface="Microsoft Sans Serif"/>
              </a:rPr>
              <a:t>el </a:t>
            </a:r>
            <a:r>
              <a:rPr lang="es-ES" sz="2400" spc="35" dirty="0" smtClean="0">
                <a:solidFill>
                  <a:srgbClr val="171514"/>
                </a:solidFill>
                <a:latin typeface="Microsoft Sans Serif"/>
                <a:cs typeface="Microsoft Sans Serif"/>
              </a:rPr>
              <a:t>tiempo </a:t>
            </a:r>
            <a:r>
              <a:rPr lang="es-ES" sz="2400" spc="20" dirty="0" smtClean="0">
                <a:solidFill>
                  <a:srgbClr val="171514"/>
                </a:solidFill>
                <a:latin typeface="Microsoft Sans Serif"/>
                <a:cs typeface="Microsoft Sans Serif"/>
              </a:rPr>
              <a:t>de desconexión </a:t>
            </a:r>
            <a:r>
              <a:rPr lang="es-ES" sz="2400" spc="35" dirty="0" smtClean="0">
                <a:solidFill>
                  <a:srgbClr val="171514"/>
                </a:solidFill>
                <a:latin typeface="Microsoft Sans Serif"/>
                <a:cs typeface="Microsoft Sans Serif"/>
              </a:rPr>
              <a:t>no </a:t>
            </a:r>
            <a:r>
              <a:rPr lang="es-ES" sz="2400" spc="20" dirty="0" smtClean="0">
                <a:solidFill>
                  <a:srgbClr val="171514"/>
                </a:solidFill>
                <a:latin typeface="Microsoft Sans Serif"/>
                <a:cs typeface="Microsoft Sans Serif"/>
              </a:rPr>
              <a:t>supere </a:t>
            </a:r>
            <a:r>
              <a:rPr lang="es-ES" sz="2400" spc="10" dirty="0" smtClean="0">
                <a:solidFill>
                  <a:srgbClr val="171514"/>
                </a:solidFill>
                <a:latin typeface="Microsoft Sans Serif"/>
                <a:cs typeface="Microsoft Sans Serif"/>
              </a:rPr>
              <a:t>los </a:t>
            </a:r>
            <a:r>
              <a:rPr lang="es-ES" sz="2400" spc="5" dirty="0" smtClean="0">
                <a:solidFill>
                  <a:srgbClr val="171514"/>
                </a:solidFill>
                <a:latin typeface="Microsoft Sans Serif"/>
                <a:cs typeface="Microsoft Sans Serif"/>
              </a:rPr>
              <a:t>0,4 </a:t>
            </a:r>
            <a:r>
              <a:rPr lang="es-ES" sz="2400" spc="-15" dirty="0" smtClean="0">
                <a:solidFill>
                  <a:srgbClr val="171514"/>
                </a:solidFill>
                <a:latin typeface="Microsoft Sans Serif"/>
                <a:cs typeface="Microsoft Sans Serif"/>
              </a:rPr>
              <a:t>s. </a:t>
            </a:r>
            <a:r>
              <a:rPr lang="es-ES" sz="2400" spc="-10" dirty="0" smtClean="0">
                <a:solidFill>
                  <a:srgbClr val="171514"/>
                </a:solidFill>
                <a:latin typeface="Microsoft Sans Serif"/>
                <a:cs typeface="Microsoft Sans Serif"/>
              </a:rPr>
              <a:t>La </a:t>
            </a:r>
            <a:r>
              <a:rPr lang="es-ES" sz="2400" spc="20" dirty="0" smtClean="0">
                <a:solidFill>
                  <a:srgbClr val="171514"/>
                </a:solidFill>
                <a:latin typeface="Microsoft Sans Serif"/>
                <a:cs typeface="Microsoft Sans Serif"/>
              </a:rPr>
              <a:t>razón de esto </a:t>
            </a:r>
            <a:r>
              <a:rPr lang="es-ES" sz="2400" spc="-5" dirty="0" smtClean="0">
                <a:solidFill>
                  <a:srgbClr val="171514"/>
                </a:solidFill>
                <a:latin typeface="Microsoft Sans Serif"/>
                <a:cs typeface="Microsoft Sans Serif"/>
              </a:rPr>
              <a:t>es </a:t>
            </a:r>
            <a:r>
              <a:rPr lang="es-ES" sz="2400" spc="30" dirty="0" smtClean="0">
                <a:solidFill>
                  <a:srgbClr val="171514"/>
                </a:solidFill>
                <a:latin typeface="Microsoft Sans Serif"/>
                <a:cs typeface="Microsoft Sans Serif"/>
              </a:rPr>
              <a:t>que </a:t>
            </a:r>
            <a:r>
              <a:rPr lang="es-ES" sz="2400" dirty="0" smtClean="0">
                <a:solidFill>
                  <a:srgbClr val="171514"/>
                </a:solidFill>
                <a:latin typeface="Microsoft Sans Serif"/>
                <a:cs typeface="Microsoft Sans Serif"/>
              </a:rPr>
              <a:t>las </a:t>
            </a:r>
            <a:r>
              <a:rPr lang="es-ES" sz="2400" spc="30" dirty="0" smtClean="0">
                <a:solidFill>
                  <a:srgbClr val="171514"/>
                </a:solidFill>
                <a:latin typeface="Microsoft Sans Serif"/>
                <a:cs typeface="Microsoft Sans Serif"/>
              </a:rPr>
              <a:t>tomas </a:t>
            </a:r>
            <a:r>
              <a:rPr lang="es-ES" sz="2400" spc="20" dirty="0" smtClean="0">
                <a:solidFill>
                  <a:srgbClr val="171514"/>
                </a:solidFill>
                <a:latin typeface="Microsoft Sans Serif"/>
                <a:cs typeface="Microsoft Sans Serif"/>
              </a:rPr>
              <a:t>de </a:t>
            </a:r>
            <a:r>
              <a:rPr lang="es-ES" sz="2400" spc="25" dirty="0" smtClean="0">
                <a:solidFill>
                  <a:srgbClr val="171514"/>
                </a:solidFill>
                <a:latin typeface="Microsoft Sans Serif"/>
                <a:cs typeface="Microsoft Sans Serif"/>
              </a:rPr>
              <a:t>corriente </a:t>
            </a:r>
            <a:r>
              <a:rPr lang="es-ES" sz="2400" spc="-5" dirty="0" smtClean="0">
                <a:solidFill>
                  <a:srgbClr val="171514"/>
                </a:solidFill>
                <a:latin typeface="Microsoft Sans Serif"/>
                <a:cs typeface="Microsoft Sans Serif"/>
              </a:rPr>
              <a:t>se </a:t>
            </a:r>
            <a:r>
              <a:rPr lang="es-ES" sz="2400" spc="30" dirty="0" smtClean="0">
                <a:solidFill>
                  <a:srgbClr val="171514"/>
                </a:solidFill>
                <a:latin typeface="Microsoft Sans Serif"/>
                <a:cs typeface="Microsoft Sans Serif"/>
              </a:rPr>
              <a:t>pueden </a:t>
            </a:r>
            <a:r>
              <a:rPr lang="es-ES" sz="2400" spc="25" dirty="0" smtClean="0">
                <a:solidFill>
                  <a:srgbClr val="171514"/>
                </a:solidFill>
                <a:latin typeface="Microsoft Sans Serif"/>
                <a:cs typeface="Microsoft Sans Serif"/>
              </a:rPr>
              <a:t>utilizar para </a:t>
            </a:r>
            <a:r>
              <a:rPr lang="es-ES" sz="2400" spc="30" dirty="0" smtClean="0">
                <a:solidFill>
                  <a:srgbClr val="171514"/>
                </a:solidFill>
                <a:latin typeface="Microsoft Sans Serif"/>
                <a:cs typeface="Microsoft Sans Serif"/>
              </a:rPr>
              <a:t>alimentar </a:t>
            </a:r>
            <a:r>
              <a:rPr lang="es-ES" sz="2400" spc="40" dirty="0" smtClean="0">
                <a:solidFill>
                  <a:srgbClr val="171514"/>
                </a:solidFill>
                <a:latin typeface="Microsoft Sans Serif"/>
                <a:cs typeface="Microsoft Sans Serif"/>
              </a:rPr>
              <a:t>un </a:t>
            </a:r>
            <a:r>
              <a:rPr lang="es-ES" sz="2400" spc="30" dirty="0" smtClean="0">
                <a:solidFill>
                  <a:srgbClr val="171514"/>
                </a:solidFill>
                <a:latin typeface="Microsoft Sans Serif"/>
                <a:cs typeface="Microsoft Sans Serif"/>
              </a:rPr>
              <a:t>equipo</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portátil</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requiere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que</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sujete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continuamente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funcionamiento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(por</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ejemplo,</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taladro </a:t>
            </a:r>
            <a:r>
              <a:rPr lang="es-ES" sz="2400" spc="15" dirty="0" smtClean="0">
                <a:solidFill>
                  <a:srgbClr val="171514"/>
                </a:solidFill>
                <a:latin typeface="Microsoft Sans Serif"/>
                <a:cs typeface="Microsoft Sans Serif"/>
              </a:rPr>
              <a:t>manual), </a:t>
            </a:r>
            <a:r>
              <a:rPr lang="es-ES" sz="2400" spc="25" dirty="0" smtClean="0">
                <a:solidFill>
                  <a:srgbClr val="171514"/>
                </a:solidFill>
                <a:latin typeface="Microsoft Sans Serif"/>
                <a:cs typeface="Microsoft Sans Serif"/>
              </a:rPr>
              <a:t>lo </a:t>
            </a:r>
            <a:r>
              <a:rPr lang="es-ES" sz="2400" spc="30" dirty="0" smtClean="0">
                <a:solidFill>
                  <a:srgbClr val="171514"/>
                </a:solidFill>
                <a:latin typeface="Microsoft Sans Serif"/>
                <a:cs typeface="Microsoft Sans Serif"/>
              </a:rPr>
              <a:t>que </a:t>
            </a:r>
            <a:r>
              <a:rPr lang="es-ES" sz="2400" spc="20" dirty="0" smtClean="0">
                <a:solidFill>
                  <a:srgbClr val="171514"/>
                </a:solidFill>
                <a:latin typeface="Microsoft Sans Serif"/>
                <a:cs typeface="Microsoft Sans Serif"/>
              </a:rPr>
              <a:t>constituye </a:t>
            </a:r>
            <a:r>
              <a:rPr lang="es-ES" sz="2400" spc="40" dirty="0" smtClean="0">
                <a:solidFill>
                  <a:srgbClr val="171514"/>
                </a:solidFill>
                <a:latin typeface="Microsoft Sans Serif"/>
                <a:cs typeface="Microsoft Sans Serif"/>
              </a:rPr>
              <a:t>un </a:t>
            </a:r>
            <a:r>
              <a:rPr lang="es-ES" sz="2400" spc="20" dirty="0" smtClean="0">
                <a:solidFill>
                  <a:srgbClr val="171514"/>
                </a:solidFill>
                <a:latin typeface="Microsoft Sans Serif"/>
                <a:cs typeface="Microsoft Sans Serif"/>
              </a:rPr>
              <a:t>riesgo </a:t>
            </a:r>
            <a:r>
              <a:rPr lang="es-ES" sz="2400" spc="35" dirty="0" smtClean="0">
                <a:solidFill>
                  <a:srgbClr val="171514"/>
                </a:solidFill>
                <a:latin typeface="Microsoft Sans Serif"/>
                <a:cs typeface="Microsoft Sans Serif"/>
              </a:rPr>
              <a:t>mucho </a:t>
            </a:r>
            <a:r>
              <a:rPr lang="es-ES" sz="2400" spc="30" dirty="0" smtClean="0">
                <a:solidFill>
                  <a:srgbClr val="171514"/>
                </a:solidFill>
                <a:latin typeface="Microsoft Sans Serif"/>
                <a:cs typeface="Microsoft Sans Serif"/>
              </a:rPr>
              <a:t>mayor </a:t>
            </a:r>
            <a:r>
              <a:rPr lang="es-ES" sz="2400" spc="25" dirty="0" smtClean="0">
                <a:solidFill>
                  <a:srgbClr val="171514"/>
                </a:solidFill>
                <a:latin typeface="Microsoft Sans Serif"/>
                <a:cs typeface="Microsoft Sans Serif"/>
              </a:rPr>
              <a:t>para </a:t>
            </a:r>
            <a:r>
              <a:rPr lang="es-ES" sz="2400" spc="10" dirty="0" smtClean="0">
                <a:solidFill>
                  <a:srgbClr val="171514"/>
                </a:solidFill>
                <a:latin typeface="Microsoft Sans Serif"/>
                <a:cs typeface="Microsoft Sans Serif"/>
              </a:rPr>
              <a:t>el </a:t>
            </a:r>
            <a:r>
              <a:rPr lang="es-ES" sz="2400" spc="25" dirty="0" smtClean="0">
                <a:solidFill>
                  <a:srgbClr val="171514"/>
                </a:solidFill>
                <a:latin typeface="Microsoft Sans Serif"/>
                <a:cs typeface="Microsoft Sans Serif"/>
              </a:rPr>
              <a:t>usuario </a:t>
            </a:r>
            <a:r>
              <a:rPr lang="es-ES" sz="2400" spc="30" dirty="0" smtClean="0">
                <a:solidFill>
                  <a:srgbClr val="171514"/>
                </a:solidFill>
                <a:latin typeface="Microsoft Sans Serif"/>
                <a:cs typeface="Microsoft Sans Serif"/>
              </a:rPr>
              <a:t>que </a:t>
            </a:r>
            <a:r>
              <a:rPr lang="es-ES" sz="2400" spc="40" dirty="0" smtClean="0">
                <a:solidFill>
                  <a:srgbClr val="171514"/>
                </a:solidFill>
                <a:latin typeface="Microsoft Sans Serif"/>
                <a:cs typeface="Microsoft Sans Serif"/>
              </a:rPr>
              <a:t>un </a:t>
            </a:r>
            <a:r>
              <a:rPr lang="es-ES" sz="2400" spc="30" dirty="0" smtClean="0">
                <a:solidFill>
                  <a:srgbClr val="171514"/>
                </a:solidFill>
                <a:latin typeface="Microsoft Sans Serif"/>
                <a:cs typeface="Microsoft Sans Serif"/>
              </a:rPr>
              <a:t>equipo </a:t>
            </a:r>
            <a:r>
              <a:rPr lang="es-ES" sz="2400" spc="20" dirty="0" smtClean="0">
                <a:solidFill>
                  <a:srgbClr val="171514"/>
                </a:solidFill>
                <a:latin typeface="Microsoft Sans Serif"/>
                <a:cs typeface="Microsoft Sans Serif"/>
              </a:rPr>
              <a:t>fijo. Ahora </a:t>
            </a:r>
            <a:r>
              <a:rPr lang="es-ES" sz="2400" spc="30" dirty="0" smtClean="0">
                <a:solidFill>
                  <a:srgbClr val="171514"/>
                </a:solidFill>
                <a:latin typeface="Microsoft Sans Serif"/>
                <a:cs typeface="Microsoft Sans Serif"/>
              </a:rPr>
              <a:t>configurando</a:t>
            </a:r>
            <a:endParaRPr lang="es-ES" sz="2400" dirty="0" smtClean="0">
              <a:latin typeface="Microsoft Sans Serif"/>
              <a:cs typeface="Microsoft Sans Serif"/>
            </a:endParaRPr>
          </a:p>
          <a:p>
            <a:pPr marR="45085" lvl="2" algn="just">
              <a:spcBef>
                <a:spcPts val="5"/>
              </a:spcBef>
            </a:pPr>
            <a:r>
              <a:rPr lang="es-ES" sz="2400" b="1" i="1" spc="15" dirty="0" err="1" smtClean="0">
                <a:latin typeface="Arial"/>
                <a:cs typeface="Arial"/>
              </a:rPr>
              <a:t>If</a:t>
            </a:r>
            <a:r>
              <a:rPr lang="es-ES" sz="2400" b="1" i="1" spc="15" dirty="0" smtClean="0">
                <a:latin typeface="Arial"/>
                <a:cs typeface="Arial"/>
              </a:rPr>
              <a:t> </a:t>
            </a:r>
            <a:r>
              <a:rPr lang="es-ES" sz="2400" b="1" spc="15" dirty="0" smtClean="0">
                <a:latin typeface="Microsoft Sans Serif"/>
                <a:cs typeface="Microsoft Sans Serif"/>
              </a:rPr>
              <a:t>= a In </a:t>
            </a:r>
            <a:r>
              <a:rPr lang="es-ES" sz="2400" b="1" spc="20" dirty="0" smtClean="0">
                <a:latin typeface="Microsoft Sans Serif"/>
                <a:cs typeface="Microsoft Sans Serif"/>
              </a:rPr>
              <a:t>= </a:t>
            </a:r>
            <a:r>
              <a:rPr lang="es-ES" sz="2400" b="1" i="1" spc="20" dirty="0" err="1" smtClean="0">
                <a:latin typeface="Arial"/>
                <a:cs typeface="Arial"/>
              </a:rPr>
              <a:t>Ii</a:t>
            </a:r>
            <a:endParaRPr lang="es-ES" sz="2400" b="1" dirty="0" smtClean="0">
              <a:latin typeface="Arial"/>
              <a:cs typeface="Arial"/>
            </a:endParaRPr>
          </a:p>
          <a:p>
            <a:pPr marL="12700" algn="just"/>
            <a:r>
              <a:rPr lang="es-ES" sz="2400" spc="35" dirty="0" smtClean="0">
                <a:solidFill>
                  <a:srgbClr val="171514"/>
                </a:solidFill>
                <a:latin typeface="Microsoft Sans Serif"/>
                <a:cs typeface="Microsoft Sans Serif"/>
              </a:rPr>
              <a:t>dónde</a:t>
            </a:r>
            <a:endParaRPr lang="es-ES" sz="2400" dirty="0" smtClean="0">
              <a:latin typeface="Microsoft Sans Serif"/>
              <a:cs typeface="Microsoft Sans Serif"/>
            </a:endParaRPr>
          </a:p>
          <a:p>
            <a:pPr algn="just">
              <a:spcBef>
                <a:spcPts val="500"/>
              </a:spcBef>
            </a:pPr>
            <a:r>
              <a:rPr lang="es-ES" sz="2400" i="1" spc="20" dirty="0" smtClean="0">
                <a:solidFill>
                  <a:srgbClr val="171514"/>
                </a:solidFill>
                <a:latin typeface="Arial"/>
                <a:cs typeface="Arial"/>
              </a:rPr>
              <a:t>In </a:t>
            </a:r>
            <a:r>
              <a:rPr lang="es-ES" sz="2400" spc="20" dirty="0" smtClean="0">
                <a:solidFill>
                  <a:srgbClr val="171514"/>
                </a:solidFill>
                <a:latin typeface="Microsoft Sans Serif"/>
                <a:cs typeface="Microsoft Sans Serif"/>
              </a:rPr>
              <a:t>= corriente</a:t>
            </a:r>
            <a:r>
              <a:rPr lang="es-ES" sz="2400" spc="-1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nominal</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del</a:t>
            </a:r>
            <a:r>
              <a:rPr lang="es-ES" sz="2400" spc="-1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interruptor</a:t>
            </a:r>
            <a:endParaRPr lang="es-ES" sz="2400" dirty="0" smtClean="0">
              <a:latin typeface="Microsoft Sans Serif"/>
              <a:cs typeface="Microsoft Sans Serif"/>
            </a:endParaRPr>
          </a:p>
          <a:p>
            <a:pPr marR="2373630" algn="just">
              <a:spcBef>
                <a:spcPts val="50"/>
              </a:spcBef>
            </a:pPr>
            <a:r>
              <a:rPr lang="es-ES" sz="2400" i="1" spc="30" dirty="0" err="1" smtClean="0">
                <a:solidFill>
                  <a:srgbClr val="171514"/>
                </a:solidFill>
                <a:latin typeface="Arial"/>
                <a:cs typeface="Arial"/>
              </a:rPr>
              <a:t>Ii</a:t>
            </a:r>
            <a:r>
              <a:rPr lang="es-ES" sz="2400" i="1" spc="30" dirty="0" smtClean="0">
                <a:solidFill>
                  <a:srgbClr val="171514"/>
                </a:solidFill>
                <a:latin typeface="Arial"/>
                <a:cs typeface="Arial"/>
              </a:rPr>
              <a:t> </a:t>
            </a:r>
            <a:r>
              <a:rPr lang="es-ES" sz="2400" spc="30" dirty="0" smtClean="0">
                <a:solidFill>
                  <a:srgbClr val="171514"/>
                </a:solidFill>
                <a:latin typeface="Microsoft Sans Serif"/>
                <a:cs typeface="Microsoft Sans Serif"/>
              </a:rPr>
              <a:t>= corriente</a:t>
            </a:r>
            <a:r>
              <a:rPr lang="es-ES" sz="2400" spc="-2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1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disparo</a:t>
            </a:r>
            <a:r>
              <a:rPr lang="es-ES" sz="2400" spc="-1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instantáneo</a:t>
            </a:r>
            <a:r>
              <a:rPr lang="es-ES" sz="2400" spc="-2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 para </a:t>
            </a:r>
            <a:r>
              <a:rPr lang="es-ES" sz="2400" i="1" spc="5" dirty="0" err="1" smtClean="0">
                <a:solidFill>
                  <a:srgbClr val="171514"/>
                </a:solidFill>
                <a:latin typeface="Arial"/>
                <a:cs typeface="Arial"/>
              </a:rPr>
              <a:t>Vtouch</a:t>
            </a:r>
            <a:r>
              <a:rPr lang="es-ES" sz="2400" i="1" spc="5" dirty="0" smtClean="0">
                <a:solidFill>
                  <a:srgbClr val="171514"/>
                </a:solidFill>
                <a:latin typeface="Arial"/>
                <a:cs typeface="Arial"/>
              </a:rPr>
              <a:t> </a:t>
            </a:r>
            <a:r>
              <a:rPr lang="es-ES" sz="2400" spc="5" dirty="0" smtClean="0">
                <a:solidFill>
                  <a:srgbClr val="171514"/>
                </a:solidFill>
                <a:latin typeface="Microsoft Sans Serif"/>
                <a:cs typeface="Microsoft Sans Serif"/>
              </a:rPr>
              <a:t>= 50V,</a:t>
            </a:r>
            <a:r>
              <a:rPr lang="es-ES" sz="2400" spc="-1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tenemos</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que</a:t>
            </a:r>
            <a:endParaRPr lang="es-ES" sz="2400" dirty="0" smtClean="0">
              <a:latin typeface="Microsoft Sans Serif"/>
              <a:cs typeface="Microsoft Sans Serif"/>
            </a:endParaRPr>
          </a:p>
          <a:p>
            <a:pPr marR="5080" algn="just"/>
            <a:endParaRPr lang="es-ES" sz="2400" dirty="0" smtClean="0">
              <a:latin typeface="Microsoft Sans Serif"/>
              <a:cs typeface="Microsoft Sans Serif"/>
            </a:endParaRPr>
          </a:p>
          <a:p>
            <a:pPr marL="38100" marR="30480" indent="152400">
              <a:lnSpc>
                <a:spcPct val="125000"/>
              </a:lnSpc>
              <a:spcBef>
                <a:spcPts val="100"/>
              </a:spcBef>
            </a:pPr>
            <a:endParaRPr sz="800" dirty="0">
              <a:latin typeface="Microsoft Sans Serif"/>
              <a:cs typeface="Microsoft Sans Serif"/>
            </a:endParaRPr>
          </a:p>
        </p:txBody>
      </p:sp>
      <p:sp>
        <p:nvSpPr>
          <p:cNvPr id="5" name="object 22"/>
          <p:cNvSpPr txBox="1"/>
          <p:nvPr/>
        </p:nvSpPr>
        <p:spPr>
          <a:xfrm>
            <a:off x="9157970" y="6869348"/>
            <a:ext cx="5334000" cy="936154"/>
          </a:xfrm>
          <a:prstGeom prst="rect">
            <a:avLst/>
          </a:prstGeom>
        </p:spPr>
        <p:txBody>
          <a:bodyPr vert="horz" wrap="square" lIns="0" tIns="12700" rIns="0" bIns="0" rtlCol="0">
            <a:spAutoFit/>
          </a:bodyPr>
          <a:lstStyle/>
          <a:p>
            <a:pPr marL="12700" marR="5080" algn="ctr">
              <a:spcBef>
                <a:spcPts val="100"/>
              </a:spcBef>
            </a:pPr>
            <a:r>
              <a:rPr sz="2000" b="1" spc="-10" dirty="0">
                <a:solidFill>
                  <a:srgbClr val="171514"/>
                </a:solidFill>
                <a:latin typeface="Arial"/>
                <a:cs typeface="Arial"/>
              </a:rPr>
              <a:t>FIGURA</a:t>
            </a:r>
            <a:r>
              <a:rPr sz="2000" b="1" dirty="0">
                <a:solidFill>
                  <a:srgbClr val="171514"/>
                </a:solidFill>
                <a:latin typeface="Arial"/>
                <a:cs typeface="Arial"/>
              </a:rPr>
              <a:t> </a:t>
            </a:r>
            <a:r>
              <a:rPr sz="2000" b="1" spc="10" dirty="0" smtClean="0">
                <a:solidFill>
                  <a:srgbClr val="171514"/>
                </a:solidFill>
                <a:latin typeface="Arial"/>
                <a:cs typeface="Arial"/>
              </a:rPr>
              <a:t>5.32</a:t>
            </a:r>
            <a:r>
              <a:rPr lang="es-ES" sz="2000" b="1" spc="10" dirty="0" smtClean="0">
                <a:solidFill>
                  <a:srgbClr val="171514"/>
                </a:solidFill>
                <a:latin typeface="Arial"/>
                <a:cs typeface="Arial"/>
              </a:rPr>
              <a:t> </a:t>
            </a:r>
            <a:r>
              <a:rPr sz="2000" spc="10" dirty="0" err="1" smtClean="0">
                <a:solidFill>
                  <a:srgbClr val="171514"/>
                </a:solidFill>
                <a:latin typeface="Microsoft Sans Serif"/>
                <a:cs typeface="Microsoft Sans Serif"/>
              </a:rPr>
              <a:t>Característica</a:t>
            </a:r>
            <a:r>
              <a:rPr sz="2000" spc="1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spc="10" dirty="0">
                <a:solidFill>
                  <a:srgbClr val="171514"/>
                </a:solidFill>
                <a:latin typeface="Microsoft Sans Serif"/>
                <a:cs typeface="Microsoft Sans Serif"/>
              </a:rPr>
              <a:t> </a:t>
            </a:r>
            <a:r>
              <a:rPr sz="2000" spc="30" dirty="0">
                <a:solidFill>
                  <a:srgbClr val="171514"/>
                </a:solidFill>
                <a:latin typeface="Microsoft Sans Serif"/>
                <a:cs typeface="Microsoft Sans Serif"/>
              </a:rPr>
              <a:t>tiempo/corriente</a:t>
            </a:r>
            <a:r>
              <a:rPr sz="2000" spc="1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del</a:t>
            </a:r>
            <a:r>
              <a:rPr sz="2000" spc="10" dirty="0">
                <a:solidFill>
                  <a:srgbClr val="171514"/>
                </a:solidFill>
                <a:latin typeface="Microsoft Sans Serif"/>
                <a:cs typeface="Microsoft Sans Serif"/>
              </a:rPr>
              <a:t> </a:t>
            </a:r>
            <a:r>
              <a:rPr sz="2000" spc="35" dirty="0" err="1">
                <a:solidFill>
                  <a:srgbClr val="171514"/>
                </a:solidFill>
                <a:latin typeface="Microsoft Sans Serif"/>
                <a:cs typeface="Microsoft Sans Serif"/>
              </a:rPr>
              <a:t>interruptor</a:t>
            </a:r>
            <a:r>
              <a:rPr sz="2000" spc="15" dirty="0">
                <a:solidFill>
                  <a:srgbClr val="171514"/>
                </a:solidFill>
                <a:latin typeface="Microsoft Sans Serif"/>
                <a:cs typeface="Microsoft Sans Serif"/>
              </a:rPr>
              <a:t> </a:t>
            </a:r>
            <a:r>
              <a:rPr sz="2000" spc="20" dirty="0" err="1" smtClean="0">
                <a:solidFill>
                  <a:srgbClr val="171514"/>
                </a:solidFill>
                <a:latin typeface="Microsoft Sans Serif"/>
                <a:cs typeface="Microsoft Sans Serif"/>
              </a:rPr>
              <a:t>en</a:t>
            </a:r>
            <a:r>
              <a:rPr sz="2000" spc="10" dirty="0" smtClean="0">
                <a:solidFill>
                  <a:srgbClr val="171514"/>
                </a:solidFill>
                <a:latin typeface="Microsoft Sans Serif"/>
                <a:cs typeface="Microsoft Sans Serif"/>
              </a:rPr>
              <a:t> </a:t>
            </a:r>
            <a:r>
              <a:rPr sz="2000" spc="30" dirty="0">
                <a:solidFill>
                  <a:srgbClr val="171514"/>
                </a:solidFill>
                <a:latin typeface="Microsoft Sans Serif"/>
                <a:cs typeface="Microsoft Sans Serif"/>
              </a:rPr>
              <a:t>miniatura</a:t>
            </a:r>
            <a:r>
              <a:rPr sz="2000" spc="10" dirty="0">
                <a:solidFill>
                  <a:srgbClr val="171514"/>
                </a:solidFill>
                <a:latin typeface="Microsoft Sans Serif"/>
                <a:cs typeface="Microsoft Sans Serif"/>
              </a:rPr>
              <a:t> </a:t>
            </a:r>
            <a:r>
              <a:rPr sz="2000" spc="15" dirty="0">
                <a:solidFill>
                  <a:srgbClr val="171514"/>
                </a:solidFill>
                <a:latin typeface="Microsoft Sans Serif"/>
                <a:cs typeface="Microsoft Sans Serif"/>
              </a:rPr>
              <a:t>con</a:t>
            </a:r>
            <a:r>
              <a:rPr sz="2000" spc="10" dirty="0">
                <a:solidFill>
                  <a:srgbClr val="171514"/>
                </a:solidFill>
                <a:latin typeface="Microsoft Sans Serif"/>
                <a:cs typeface="Microsoft Sans Serif"/>
              </a:rPr>
              <a:t> </a:t>
            </a:r>
            <a:r>
              <a:rPr sz="2000" spc="20" dirty="0" err="1" smtClean="0">
                <a:solidFill>
                  <a:srgbClr val="171514"/>
                </a:solidFill>
                <a:latin typeface="Microsoft Sans Serif"/>
                <a:cs typeface="Microsoft Sans Serif"/>
              </a:rPr>
              <a:t>disparo</a:t>
            </a:r>
            <a:r>
              <a:rPr lang="es-ES" sz="2000" spc="20" dirty="0" smtClean="0">
                <a:solidFill>
                  <a:srgbClr val="171514"/>
                </a:solidFill>
                <a:latin typeface="Microsoft Sans Serif"/>
                <a:cs typeface="Microsoft Sans Serif"/>
              </a:rPr>
              <a:t> </a:t>
            </a:r>
            <a:r>
              <a:rPr sz="2000" spc="20" dirty="0" err="1" smtClean="0">
                <a:solidFill>
                  <a:srgbClr val="171514"/>
                </a:solidFill>
                <a:latin typeface="Microsoft Sans Serif"/>
                <a:cs typeface="Microsoft Sans Serif"/>
              </a:rPr>
              <a:t>instantáneo</a:t>
            </a:r>
            <a:r>
              <a:rPr sz="2000" spc="20" dirty="0">
                <a:solidFill>
                  <a:srgbClr val="171514"/>
                </a:solidFill>
                <a:latin typeface="Microsoft Sans Serif"/>
                <a:cs typeface="Microsoft Sans Serif"/>
              </a:rPr>
              <a:t>.</a:t>
            </a:r>
            <a:endParaRPr sz="200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9318625" y="1165225"/>
            <a:ext cx="4876800" cy="5334000"/>
          </a:xfrm>
          <a:prstGeom prst="rect">
            <a:avLst/>
          </a:prstGeom>
        </p:spPr>
      </p:pic>
      <p:pic>
        <p:nvPicPr>
          <p:cNvPr id="3" name="Imagen 2"/>
          <p:cNvPicPr>
            <a:picLocks noChangeAspect="1"/>
          </p:cNvPicPr>
          <p:nvPr/>
        </p:nvPicPr>
        <p:blipFill>
          <a:blip r:embed="rId3"/>
          <a:stretch>
            <a:fillRect/>
          </a:stretch>
        </p:blipFill>
        <p:spPr>
          <a:xfrm>
            <a:off x="6042025" y="7337425"/>
            <a:ext cx="1295400" cy="914400"/>
          </a:xfrm>
          <a:prstGeom prst="rect">
            <a:avLst/>
          </a:prstGeom>
        </p:spPr>
      </p:pic>
    </p:spTree>
    <p:extLst>
      <p:ext uri="{BB962C8B-B14F-4D97-AF65-F5344CB8AC3E}">
        <p14:creationId xmlns:p14="http://schemas.microsoft.com/office/powerpoint/2010/main" val="201081894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5" name="object 75"/>
          <p:cNvSpPr txBox="1"/>
          <p:nvPr/>
        </p:nvSpPr>
        <p:spPr>
          <a:xfrm>
            <a:off x="327025" y="327025"/>
            <a:ext cx="14325600" cy="1858842"/>
          </a:xfrm>
          <a:prstGeom prst="rect">
            <a:avLst/>
          </a:prstGeom>
        </p:spPr>
        <p:txBody>
          <a:bodyPr vert="horz" wrap="square" lIns="0" tIns="12065" rIns="0" bIns="0" rtlCol="0">
            <a:spAutoFit/>
          </a:bodyPr>
          <a:lstStyle/>
          <a:p>
            <a:pPr marL="12700" marR="5080" algn="just">
              <a:spcBef>
                <a:spcPts val="370"/>
              </a:spcBef>
            </a:pPr>
            <a:r>
              <a:rPr sz="2400" spc="25" dirty="0" err="1" smtClean="0">
                <a:solidFill>
                  <a:srgbClr val="171514"/>
                </a:solidFill>
                <a:latin typeface="Microsoft Sans Serif"/>
                <a:cs typeface="Microsoft Sans Serif"/>
              </a:rPr>
              <a:t>Habiendo</a:t>
            </a:r>
            <a:r>
              <a:rPr sz="2400" spc="2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determinado</a:t>
            </a:r>
            <a:r>
              <a:rPr sz="2400" i="1" spc="20" dirty="0">
                <a:solidFill>
                  <a:srgbClr val="171514"/>
                </a:solidFill>
                <a:latin typeface="Arial"/>
                <a:cs typeface="Arial"/>
              </a:rPr>
              <a:t>Rgc</a:t>
            </a:r>
            <a:r>
              <a:rPr sz="2400" spc="20"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a:t>
            </a:r>
            <a:r>
              <a:rPr sz="2400" spc="3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err="1" smtClean="0">
                <a:solidFill>
                  <a:srgbClr val="171514"/>
                </a:solidFill>
                <a:latin typeface="Microsoft Sans Serif"/>
                <a:cs typeface="Microsoft Sans Serif"/>
              </a:rPr>
              <a:t>falla</a:t>
            </a:r>
            <a:r>
              <a:rPr lang="es-ES" sz="2400" spc="10" dirty="0" smtClean="0">
                <a:solidFill>
                  <a:srgbClr val="171514"/>
                </a:solidFill>
                <a:latin typeface="Microsoft Sans Serif"/>
                <a:cs typeface="Microsoft Sans Serif"/>
              </a:rPr>
              <a:t> </a:t>
            </a:r>
            <a:r>
              <a:rPr lang="es-ES" sz="2400" i="1" spc="10" dirty="0" err="1" smtClean="0">
                <a:solidFill>
                  <a:srgbClr val="171514"/>
                </a:solidFill>
                <a:latin typeface="Arial"/>
                <a:cs typeface="Arial"/>
              </a:rPr>
              <a:t>If</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 </a:t>
            </a:r>
            <a:r>
              <a:rPr sz="2400" spc="35" dirty="0" err="1" smtClean="0">
                <a:solidFill>
                  <a:srgbClr val="171514"/>
                </a:solidFill>
                <a:latin typeface="Microsoft Sans Serif"/>
                <a:cs typeface="Microsoft Sans Serif"/>
              </a:rPr>
              <a:t>tiempo</a:t>
            </a:r>
            <a:r>
              <a:rPr lang="es-ES" sz="2400" spc="35" dirty="0" smtClean="0">
                <a:solidFill>
                  <a:srgbClr val="171514"/>
                </a:solidFill>
                <a:latin typeface="Microsoft Sans Serif"/>
                <a:cs typeface="Microsoft Sans Serif"/>
              </a:rPr>
              <a:t> </a:t>
            </a:r>
            <a:r>
              <a:rPr sz="2400" i="1" spc="35" dirty="0" smtClean="0">
                <a:solidFill>
                  <a:srgbClr val="171514"/>
                </a:solidFill>
                <a:latin typeface="Arial"/>
                <a:cs typeface="Arial"/>
              </a:rPr>
              <a:t>t</a:t>
            </a:r>
            <a:r>
              <a:rPr lang="es-ES" sz="2400" i="1" spc="35" dirty="0" smtClean="0">
                <a:solidFill>
                  <a:srgbClr val="171514"/>
                </a:solidFill>
                <a:latin typeface="Arial"/>
                <a:cs typeface="Arial"/>
              </a:rPr>
              <a:t> </a:t>
            </a:r>
            <a:r>
              <a:rPr sz="2400" spc="35" dirty="0" smtClean="0">
                <a:solidFill>
                  <a:srgbClr val="171514"/>
                </a:solidFill>
                <a:latin typeface="Microsoft Sans Serif"/>
                <a:cs typeface="Microsoft Sans Serif"/>
              </a:rPr>
              <a:t>para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desconexión</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10" dirty="0" err="1" smtClean="0">
                <a:solidFill>
                  <a:srgbClr val="171514"/>
                </a:solidFill>
                <a:latin typeface="Microsoft Sans Serif"/>
                <a:cs typeface="Microsoft Sans Serif"/>
              </a:rPr>
              <a:t>esta</a:t>
            </a:r>
            <a:r>
              <a:rPr lang="es-ES" sz="2400" spc="1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corriente</a:t>
            </a:r>
            <a:r>
              <a:rPr sz="2400" spc="3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 </a:t>
            </a:r>
            <a:r>
              <a:rPr sz="2400" spc="35" dirty="0">
                <a:solidFill>
                  <a:srgbClr val="171514"/>
                </a:solidFill>
                <a:latin typeface="Microsoft Sans Serif"/>
                <a:cs typeface="Microsoft Sans Serif"/>
              </a:rPr>
              <a:t>determina </a:t>
            </a:r>
            <a:r>
              <a:rPr sz="2400" dirty="0">
                <a:solidFill>
                  <a:srgbClr val="171514"/>
                </a:solidFill>
                <a:latin typeface="Microsoft Sans Serif"/>
                <a:cs typeface="Microsoft Sans Serif"/>
              </a:rPr>
              <a:t>a </a:t>
            </a:r>
            <a:r>
              <a:rPr sz="2400" spc="40" dirty="0">
                <a:solidFill>
                  <a:srgbClr val="171514"/>
                </a:solidFill>
                <a:latin typeface="Microsoft Sans Serif"/>
                <a:cs typeface="Microsoft Sans Serif"/>
              </a:rPr>
              <a:t>partir </a:t>
            </a:r>
            <a:r>
              <a:rPr sz="2400" spc="25" dirty="0">
                <a:solidFill>
                  <a:srgbClr val="171514"/>
                </a:solidFill>
                <a:latin typeface="Microsoft Sans Serif"/>
                <a:cs typeface="Microsoft Sans Serif"/>
              </a:rPr>
              <a:t>de </a:t>
            </a:r>
            <a:r>
              <a:rPr sz="2400" dirty="0">
                <a:solidFill>
                  <a:srgbClr val="171514"/>
                </a:solidFill>
                <a:latin typeface="Microsoft Sans Serif"/>
                <a:cs typeface="Microsoft Sans Serif"/>
              </a:rPr>
              <a:t>las </a:t>
            </a:r>
            <a:r>
              <a:rPr sz="2400" spc="15" dirty="0">
                <a:solidFill>
                  <a:srgbClr val="171514"/>
                </a:solidFill>
                <a:latin typeface="Microsoft Sans Serif"/>
                <a:cs typeface="Microsoft Sans Serif"/>
              </a:rPr>
              <a:t>características </a:t>
            </a:r>
            <a:r>
              <a:rPr sz="2400" spc="20" dirty="0">
                <a:solidFill>
                  <a:srgbClr val="171514"/>
                </a:solidFill>
                <a:latin typeface="Microsoft Sans Serif"/>
                <a:cs typeface="Microsoft Sans Serif"/>
              </a:rPr>
              <a:t>relevantes </a:t>
            </a:r>
            <a:r>
              <a:rPr sz="2400" spc="25" dirty="0">
                <a:solidFill>
                  <a:srgbClr val="171514"/>
                </a:solidFill>
                <a:latin typeface="Microsoft Sans Serif"/>
                <a:cs typeface="Microsoft Sans Serif"/>
              </a:rPr>
              <a:t>de </a:t>
            </a:r>
            <a:r>
              <a:rPr sz="2400" spc="35" dirty="0" err="1">
                <a:solidFill>
                  <a:srgbClr val="171514"/>
                </a:solidFill>
                <a:latin typeface="Microsoft Sans Serif"/>
                <a:cs typeface="Microsoft Sans Serif"/>
              </a:rPr>
              <a:t>tiempo</a:t>
            </a:r>
            <a:r>
              <a:rPr sz="2400" spc="35" dirty="0">
                <a:solidFill>
                  <a:srgbClr val="171514"/>
                </a:solidFill>
                <a:latin typeface="Microsoft Sans Serif"/>
                <a:cs typeface="Microsoft Sans Serif"/>
              </a:rPr>
              <a:t>/</a:t>
            </a:r>
            <a:r>
              <a:rPr sz="2400" spc="35" dirty="0" err="1">
                <a:solidFill>
                  <a:srgbClr val="171514"/>
                </a:solidFill>
                <a:latin typeface="Microsoft Sans Serif"/>
                <a:cs typeface="Microsoft Sans Serif"/>
              </a:rPr>
              <a:t>corriente</a:t>
            </a:r>
            <a:r>
              <a:rPr sz="2400" spc="3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a:t>
            </a:r>
            <a:r>
              <a:rPr lang="es-ES" sz="2400" spc="20" dirty="0" smtClean="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interruptor</a:t>
            </a:r>
            <a:r>
              <a:rPr sz="2400" spc="4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utilizado. </a:t>
            </a:r>
            <a:r>
              <a:rPr sz="2400" spc="25" dirty="0" err="1">
                <a:solidFill>
                  <a:srgbClr val="171514"/>
                </a:solidFill>
                <a:latin typeface="Microsoft Sans Serif"/>
                <a:cs typeface="Microsoft Sans Serif"/>
              </a:rPr>
              <a:t>sustitución</a:t>
            </a:r>
            <a:r>
              <a:rPr sz="2400" spc="2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de</a:t>
            </a:r>
            <a:r>
              <a:rPr lang="es-ES" sz="2400" spc="10" dirty="0" smtClean="0">
                <a:solidFill>
                  <a:srgbClr val="171514"/>
                </a:solidFill>
                <a:latin typeface="Microsoft Sans Serif"/>
                <a:cs typeface="Microsoft Sans Serif"/>
              </a:rPr>
              <a:t> </a:t>
            </a:r>
            <a:r>
              <a:rPr lang="es-ES" sz="2400" i="1" spc="10" dirty="0" err="1" smtClean="0">
                <a:solidFill>
                  <a:srgbClr val="171514"/>
                </a:solidFill>
                <a:latin typeface="Arial"/>
                <a:cs typeface="Arial"/>
              </a:rPr>
              <a:t>If</a:t>
            </a:r>
            <a:r>
              <a:rPr sz="2400" spc="10" dirty="0" smtClean="0">
                <a:solidFill>
                  <a:srgbClr val="171514"/>
                </a:solidFill>
                <a:latin typeface="Microsoft Sans Serif"/>
                <a:cs typeface="Microsoft Sans Serif"/>
              </a:rPr>
              <a:t>,</a:t>
            </a:r>
            <a:r>
              <a:rPr lang="es-ES" sz="2400" spc="10" dirty="0" smtClean="0">
                <a:solidFill>
                  <a:srgbClr val="171514"/>
                </a:solidFill>
                <a:latin typeface="Microsoft Sans Serif"/>
                <a:cs typeface="Microsoft Sans Serif"/>
              </a:rPr>
              <a:t> </a:t>
            </a:r>
            <a:r>
              <a:rPr sz="2400" i="1" spc="10" dirty="0" smtClean="0">
                <a:solidFill>
                  <a:srgbClr val="171514"/>
                </a:solidFill>
                <a:latin typeface="Arial"/>
                <a:cs typeface="Arial"/>
              </a:rPr>
              <a:t>t</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el </a:t>
            </a:r>
            <a:r>
              <a:rPr sz="2400" spc="25" dirty="0">
                <a:solidFill>
                  <a:srgbClr val="171514"/>
                </a:solidFill>
                <a:latin typeface="Microsoft Sans Serif"/>
                <a:cs typeface="Microsoft Sans Serif"/>
              </a:rPr>
              <a:t>valor </a:t>
            </a:r>
            <a:r>
              <a:rPr sz="2400" spc="30" dirty="0" err="1">
                <a:solidFill>
                  <a:srgbClr val="171514"/>
                </a:solidFill>
                <a:latin typeface="Microsoft Sans Serif"/>
                <a:cs typeface="Microsoft Sans Serif"/>
              </a:rPr>
              <a:t>apropiado</a:t>
            </a:r>
            <a:r>
              <a:rPr sz="2400" spc="3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i="1" spc="25" dirty="0" smtClean="0">
                <a:solidFill>
                  <a:srgbClr val="171514"/>
                </a:solidFill>
                <a:latin typeface="Arial"/>
                <a:cs typeface="Arial"/>
              </a:rPr>
              <a:t>k</a:t>
            </a:r>
            <a:r>
              <a:rPr lang="es-ES" sz="2400" i="1" spc="25" dirty="0" smtClean="0">
                <a:solidFill>
                  <a:srgbClr val="171514"/>
                </a:solidFill>
                <a:latin typeface="Arial"/>
                <a:cs typeface="Arial"/>
              </a:rPr>
              <a:t> </a:t>
            </a:r>
            <a:r>
              <a:rPr sz="2400" spc="25" dirty="0" err="1" smtClean="0">
                <a:solidFill>
                  <a:srgbClr val="171514"/>
                </a:solidFill>
                <a:latin typeface="Microsoft Sans Serif"/>
                <a:cs typeface="Microsoft Sans Serif"/>
              </a:rPr>
              <a:t>en</a:t>
            </a:r>
            <a:r>
              <a:rPr sz="2400" spc="2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ecuación</a:t>
            </a:r>
            <a:r>
              <a:rPr sz="2400" spc="15" dirty="0">
                <a:solidFill>
                  <a:srgbClr val="171514"/>
                </a:solidFill>
                <a:latin typeface="Microsoft Sans Serif"/>
                <a:cs typeface="Microsoft Sans Serif"/>
              </a:rPr>
              <a:t> </a:t>
            </a:r>
            <a:r>
              <a:rPr sz="2400" spc="-10" dirty="0">
                <a:solidFill>
                  <a:srgbClr val="171514"/>
                </a:solidFill>
                <a:latin typeface="Microsoft Sans Serif"/>
                <a:cs typeface="Microsoft Sans Serif"/>
              </a:rPr>
              <a:t>(5.2) </a:t>
            </a:r>
            <a:r>
              <a:rPr sz="2400" spc="20" dirty="0">
                <a:solidFill>
                  <a:srgbClr val="171514"/>
                </a:solidFill>
                <a:latin typeface="Microsoft Sans Serif"/>
                <a:cs typeface="Microsoft Sans Serif"/>
              </a:rPr>
              <a:t>da </a:t>
            </a:r>
            <a:r>
              <a:rPr sz="2400" spc="10" dirty="0">
                <a:solidFill>
                  <a:srgbClr val="171514"/>
                </a:solidFill>
                <a:latin typeface="Microsoft Sans Serif"/>
                <a:cs typeface="Microsoft Sans Serif"/>
              </a:rPr>
              <a:t>el </a:t>
            </a:r>
            <a:r>
              <a:rPr sz="2400" spc="15" dirty="0" err="1" smtClean="0">
                <a:solidFill>
                  <a:srgbClr val="171514"/>
                </a:solidFill>
                <a:latin typeface="Microsoft Sans Serif"/>
                <a:cs typeface="Microsoft Sans Serif"/>
              </a:rPr>
              <a:t>área</a:t>
            </a:r>
            <a:r>
              <a:rPr lang="es-ES" sz="2400" spc="15"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mínima</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sección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transversal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protección</a:t>
            </a:r>
            <a:r>
              <a:rPr sz="2400" spc="5" dirty="0">
                <a:solidFill>
                  <a:srgbClr val="171514"/>
                </a:solidFill>
                <a:latin typeface="Microsoft Sans Serif"/>
                <a:cs typeface="Microsoft Sans Serif"/>
              </a:rPr>
              <a:t> 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tiene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ser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igual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dirty="0">
                <a:solidFill>
                  <a:srgbClr val="171514"/>
                </a:solidFill>
                <a:latin typeface="Microsoft Sans Serif"/>
                <a:cs typeface="Microsoft Sans Serif"/>
              </a:rPr>
              <a:t> </a:t>
            </a:r>
            <a:r>
              <a:rPr sz="2400" spc="45" dirty="0" err="1" smtClean="0">
                <a:solidFill>
                  <a:srgbClr val="171514"/>
                </a:solidFill>
                <a:latin typeface="Microsoft Sans Serif"/>
                <a:cs typeface="Microsoft Sans Serif"/>
              </a:rPr>
              <a:t>menor</a:t>
            </a:r>
            <a:r>
              <a:rPr lang="es-ES" sz="2400" spc="4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tamaño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determinado</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su</a:t>
            </a:r>
            <a:r>
              <a:rPr sz="2400" spc="-5" dirty="0">
                <a:solidFill>
                  <a:srgbClr val="171514"/>
                </a:solidFill>
                <a:latin typeface="Microsoft Sans Serif"/>
                <a:cs typeface="Microsoft Sans Serif"/>
              </a:rPr>
              <a:t> </a:t>
            </a:r>
            <a:r>
              <a:rPr sz="2400" spc="5" dirty="0" err="1" smtClean="0">
                <a:solidFill>
                  <a:srgbClr val="171514"/>
                </a:solidFill>
                <a:latin typeface="Microsoft Sans Serif"/>
                <a:cs typeface="Microsoft Sans Serif"/>
              </a:rPr>
              <a:t>resistencia</a:t>
            </a:r>
            <a:r>
              <a:rPr lang="es-ES" sz="2400" spc="5" dirty="0" smtClean="0">
                <a:solidFill>
                  <a:srgbClr val="171514"/>
                </a:solidFill>
                <a:latin typeface="Microsoft Sans Serif"/>
                <a:cs typeface="Microsoft Sans Serif"/>
              </a:rPr>
              <a:t> </a:t>
            </a:r>
            <a:r>
              <a:rPr sz="2400" i="1" spc="5" dirty="0" err="1" smtClean="0">
                <a:solidFill>
                  <a:srgbClr val="171514"/>
                </a:solidFill>
                <a:latin typeface="Arial"/>
                <a:cs typeface="Arial"/>
              </a:rPr>
              <a:t>Rgc</a:t>
            </a:r>
            <a:r>
              <a:rPr sz="2400" spc="5" dirty="0" smtClean="0">
                <a:solidFill>
                  <a:srgbClr val="171514"/>
                </a:solidFill>
                <a:latin typeface="Microsoft Sans Serif"/>
                <a:cs typeface="Microsoft Sans Serif"/>
              </a:rPr>
              <a:t>.</a:t>
            </a:r>
            <a:endParaRPr sz="2400" dirty="0">
              <a:latin typeface="Microsoft Sans Serif"/>
              <a:cs typeface="Microsoft Sans Serif"/>
            </a:endParaRPr>
          </a:p>
        </p:txBody>
      </p:sp>
      <p:pic>
        <p:nvPicPr>
          <p:cNvPr id="88" name="Imagen 87"/>
          <p:cNvPicPr>
            <a:picLocks noChangeAspect="1"/>
          </p:cNvPicPr>
          <p:nvPr/>
        </p:nvPicPr>
        <p:blipFill>
          <a:blip r:embed="rId2"/>
          <a:stretch>
            <a:fillRect/>
          </a:stretch>
        </p:blipFill>
        <p:spPr>
          <a:xfrm>
            <a:off x="484505" y="2308225"/>
            <a:ext cx="6700520" cy="5867400"/>
          </a:xfrm>
          <a:prstGeom prst="rect">
            <a:avLst/>
          </a:prstGeom>
        </p:spPr>
      </p:pic>
      <p:sp>
        <p:nvSpPr>
          <p:cNvPr id="89" name="object 87"/>
          <p:cNvSpPr txBox="1"/>
          <p:nvPr/>
        </p:nvSpPr>
        <p:spPr>
          <a:xfrm>
            <a:off x="334010" y="5005950"/>
            <a:ext cx="1600200" cy="1859483"/>
          </a:xfrm>
          <a:prstGeom prst="rect">
            <a:avLst/>
          </a:prstGeom>
        </p:spPr>
        <p:txBody>
          <a:bodyPr vert="horz" wrap="square" lIns="0" tIns="12700" rIns="0" bIns="0" rtlCol="0">
            <a:spAutoFit/>
          </a:bodyPr>
          <a:lstStyle/>
          <a:p>
            <a:pPr marL="12700" algn="ctr" defTabSz="179388">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10" dirty="0">
                <a:solidFill>
                  <a:srgbClr val="171514"/>
                </a:solidFill>
                <a:latin typeface="Arial"/>
                <a:cs typeface="Arial"/>
              </a:rPr>
              <a:t>5.33	</a:t>
            </a:r>
            <a:r>
              <a:rPr sz="2000" spc="15" dirty="0">
                <a:solidFill>
                  <a:srgbClr val="171514"/>
                </a:solidFill>
                <a:latin typeface="Microsoft Sans Serif"/>
                <a:cs typeface="Microsoft Sans Serif"/>
              </a:rPr>
              <a:t>Conexión</a:t>
            </a:r>
            <a:r>
              <a:rPr sz="2000" spc="-5" dirty="0">
                <a:solidFill>
                  <a:srgbClr val="171514"/>
                </a:solidFill>
                <a:latin typeface="Microsoft Sans Serif"/>
                <a:cs typeface="Microsoft Sans Serif"/>
              </a:rPr>
              <a:t> </a:t>
            </a:r>
            <a:r>
              <a:rPr sz="2000" spc="35" dirty="0">
                <a:solidFill>
                  <a:srgbClr val="171514"/>
                </a:solidFill>
                <a:latin typeface="Microsoft Sans Serif"/>
                <a:cs typeface="Microsoft Sans Serif"/>
              </a:rPr>
              <a:t>entre</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conductores</a:t>
            </a:r>
            <a:r>
              <a:rPr sz="2000" spc="-10" dirty="0">
                <a:solidFill>
                  <a:srgbClr val="171514"/>
                </a:solidFill>
                <a:latin typeface="Microsoft Sans Serif"/>
                <a:cs typeface="Microsoft Sans Serif"/>
              </a:rPr>
              <a:t> </a:t>
            </a:r>
            <a:r>
              <a:rPr sz="2000" spc="30" dirty="0">
                <a:solidFill>
                  <a:srgbClr val="171514"/>
                </a:solidFill>
                <a:latin typeface="Microsoft Sans Serif"/>
                <a:cs typeface="Microsoft Sans Serif"/>
              </a:rPr>
              <a:t>neutros</a:t>
            </a:r>
            <a:r>
              <a:rPr sz="2000" spc="-5" dirty="0">
                <a:solidFill>
                  <a:srgbClr val="171514"/>
                </a:solidFill>
                <a:latin typeface="Microsoft Sans Serif"/>
                <a:cs typeface="Microsoft Sans Serif"/>
              </a:rPr>
              <a:t> </a:t>
            </a:r>
            <a:r>
              <a:rPr sz="2000" spc="5" dirty="0">
                <a:solidFill>
                  <a:srgbClr val="171514"/>
                </a:solidFill>
                <a:latin typeface="Microsoft Sans Serif"/>
                <a:cs typeface="Microsoft Sans Serif"/>
              </a:rPr>
              <a:t>y</a:t>
            </a:r>
            <a:r>
              <a:rPr sz="2000" spc="-10" dirty="0">
                <a:solidFill>
                  <a:srgbClr val="171514"/>
                </a:solidFill>
                <a:latin typeface="Microsoft Sans Serif"/>
                <a:cs typeface="Microsoft Sans Serif"/>
              </a:rPr>
              <a:t> </a:t>
            </a:r>
            <a:r>
              <a:rPr sz="2000" spc="25" dirty="0">
                <a:solidFill>
                  <a:srgbClr val="171514"/>
                </a:solidFill>
                <a:latin typeface="Microsoft Sans Serif"/>
                <a:cs typeface="Microsoft Sans Serif"/>
              </a:rPr>
              <a:t>de</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protección</a:t>
            </a:r>
            <a:r>
              <a:rPr sz="750" spc="25" dirty="0">
                <a:solidFill>
                  <a:srgbClr val="171514"/>
                </a:solidFill>
                <a:latin typeface="Microsoft Sans Serif"/>
                <a:cs typeface="Microsoft Sans Serif"/>
              </a:rPr>
              <a:t>.</a:t>
            </a:r>
            <a:endParaRPr sz="750" dirty="0">
              <a:latin typeface="Microsoft Sans Serif"/>
              <a:cs typeface="Microsoft Sans Serif"/>
            </a:endParaRPr>
          </a:p>
        </p:txBody>
      </p:sp>
      <p:sp>
        <p:nvSpPr>
          <p:cNvPr id="90" name="Rectángulo 89"/>
          <p:cNvSpPr/>
          <p:nvPr/>
        </p:nvSpPr>
        <p:spPr>
          <a:xfrm>
            <a:off x="7312025" y="1791826"/>
            <a:ext cx="7489825" cy="6383799"/>
          </a:xfrm>
          <a:prstGeom prst="rect">
            <a:avLst/>
          </a:prstGeom>
        </p:spPr>
        <p:txBody>
          <a:bodyPr>
            <a:spAutoFit/>
          </a:bodyPr>
          <a:lstStyle/>
          <a:p>
            <a:pPr marL="12700" marR="42545" algn="just">
              <a:spcBef>
                <a:spcPts val="100"/>
              </a:spcBef>
            </a:pP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Figura </a:t>
            </a:r>
            <a:r>
              <a:rPr lang="es-ES" sz="2400" spc="5" dirty="0" smtClean="0">
                <a:solidFill>
                  <a:srgbClr val="171514"/>
                </a:solidFill>
                <a:latin typeface="Microsoft Sans Serif"/>
                <a:cs typeface="Microsoft Sans Serif"/>
              </a:rPr>
              <a:t>5.33 </a:t>
            </a:r>
            <a:r>
              <a:rPr lang="es-ES" sz="2400" spc="25" dirty="0" smtClean="0">
                <a:solidFill>
                  <a:srgbClr val="171514"/>
                </a:solidFill>
                <a:latin typeface="Microsoft Sans Serif"/>
                <a:cs typeface="Microsoft Sans Serif"/>
              </a:rPr>
              <a:t>muestra </a:t>
            </a:r>
            <a:r>
              <a:rPr lang="es-ES" sz="2400" spc="10" dirty="0" smtClean="0">
                <a:solidFill>
                  <a:srgbClr val="171514"/>
                </a:solidFill>
                <a:latin typeface="Microsoft Sans Serif"/>
                <a:cs typeface="Microsoft Sans Serif"/>
              </a:rPr>
              <a:t>los </a:t>
            </a:r>
            <a:r>
              <a:rPr lang="es-ES" sz="2400" spc="20" dirty="0" smtClean="0">
                <a:solidFill>
                  <a:srgbClr val="171514"/>
                </a:solidFill>
                <a:latin typeface="Microsoft Sans Serif"/>
                <a:cs typeface="Microsoft Sans Serif"/>
              </a:rPr>
              <a:t>conductores </a:t>
            </a:r>
            <a:r>
              <a:rPr lang="es-ES" sz="2400" spc="35" dirty="0" smtClean="0">
                <a:solidFill>
                  <a:srgbClr val="171514"/>
                </a:solidFill>
                <a:latin typeface="Microsoft Sans Serif"/>
                <a:cs typeface="Microsoft Sans Serif"/>
              </a:rPr>
              <a:t>neutro </a:t>
            </a:r>
            <a:r>
              <a:rPr lang="es-ES" sz="2400" spc="-10" dirty="0" smtClean="0">
                <a:solidFill>
                  <a:srgbClr val="171514"/>
                </a:solidFill>
                <a:latin typeface="Microsoft Sans Serif"/>
                <a:cs typeface="Microsoft Sans Serif"/>
              </a:rPr>
              <a:t>(N) </a:t>
            </a:r>
            <a:r>
              <a:rPr lang="es-ES" sz="2400" spc="5" dirty="0" smtClean="0">
                <a:solidFill>
                  <a:srgbClr val="171514"/>
                </a:solidFill>
                <a:latin typeface="Microsoft Sans Serif"/>
                <a:cs typeface="Microsoft Sans Serif"/>
              </a:rPr>
              <a:t>y </a:t>
            </a:r>
            <a:r>
              <a:rPr lang="es-ES" sz="2400" spc="20" dirty="0" smtClean="0">
                <a:solidFill>
                  <a:srgbClr val="171514"/>
                </a:solidFill>
                <a:latin typeface="Microsoft Sans Serif"/>
                <a:cs typeface="Microsoft Sans Serif"/>
              </a:rPr>
              <a:t>de protección </a:t>
            </a:r>
            <a:r>
              <a:rPr lang="es-ES" sz="2400" spc="-40" dirty="0" smtClean="0">
                <a:solidFill>
                  <a:srgbClr val="171514"/>
                </a:solidFill>
                <a:latin typeface="Microsoft Sans Serif"/>
                <a:cs typeface="Microsoft Sans Serif"/>
              </a:rPr>
              <a:t>(PE) </a:t>
            </a:r>
            <a:r>
              <a:rPr lang="es-ES" sz="2400" spc="20" dirty="0" smtClean="0">
                <a:solidFill>
                  <a:srgbClr val="171514"/>
                </a:solidFill>
                <a:latin typeface="Microsoft Sans Serif"/>
                <a:cs typeface="Microsoft Sans Serif"/>
              </a:rPr>
              <a:t>para </a:t>
            </a:r>
            <a:r>
              <a:rPr lang="es-ES" sz="2400" spc="10" dirty="0" smtClean="0">
                <a:solidFill>
                  <a:srgbClr val="171514"/>
                </a:solidFill>
                <a:latin typeface="Microsoft Sans Serif"/>
                <a:cs typeface="Microsoft Sans Serif"/>
              </a:rPr>
              <a:t>sistemas </a:t>
            </a:r>
            <a:r>
              <a:rPr lang="es-ES" sz="2400" spc="20" dirty="0" smtClean="0">
                <a:solidFill>
                  <a:srgbClr val="171514"/>
                </a:solidFill>
                <a:latin typeface="Microsoft Sans Serif"/>
                <a:cs typeface="Microsoft Sans Serif"/>
              </a:rPr>
              <a:t>de alimentación monofásicos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trifásicos</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cuando</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instalaciones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se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alimentan</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sistema</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distribución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general</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cuando </a:t>
            </a:r>
            <a:r>
              <a:rPr lang="es-ES" sz="2400" spc="-5" dirty="0" smtClean="0">
                <a:solidFill>
                  <a:srgbClr val="171514"/>
                </a:solidFill>
                <a:latin typeface="Microsoft Sans Serif"/>
                <a:cs typeface="Microsoft Sans Serif"/>
              </a:rPr>
              <a:t>se </a:t>
            </a:r>
            <a:r>
              <a:rPr lang="es-ES" sz="2400" spc="25" dirty="0" smtClean="0">
                <a:solidFill>
                  <a:srgbClr val="171514"/>
                </a:solidFill>
                <a:latin typeface="Microsoft Sans Serif"/>
                <a:cs typeface="Microsoft Sans Serif"/>
              </a:rPr>
              <a:t>alimentan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transformador</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las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instalaciones.</a:t>
            </a:r>
            <a:r>
              <a:rPr lang="es-ES" sz="2400" spc="-5" dirty="0" smtClean="0">
                <a:solidFill>
                  <a:srgbClr val="171514"/>
                </a:solidFill>
                <a:latin typeface="Microsoft Sans Serif"/>
                <a:cs typeface="Microsoft Sans Serif"/>
              </a:rPr>
              <a:t> </a:t>
            </a:r>
            <a:endParaRPr lang="es-ES" sz="2400" dirty="0" smtClean="0">
              <a:latin typeface="Microsoft Sans Serif"/>
              <a:cs typeface="Microsoft Sans Serif"/>
            </a:endParaRPr>
          </a:p>
          <a:p>
            <a:pPr marL="12700" marR="42545" algn="just">
              <a:spcBef>
                <a:spcPts val="100"/>
              </a:spcBef>
            </a:pPr>
            <a:r>
              <a:rPr lang="es-ES" sz="2400" spc="-20" dirty="0" smtClean="0">
                <a:solidFill>
                  <a:srgbClr val="171514"/>
                </a:solidFill>
                <a:latin typeface="Microsoft Sans Serif"/>
                <a:cs typeface="Microsoft Sans Serif"/>
              </a:rPr>
              <a:t>En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todos</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los</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casos se </a:t>
            </a:r>
            <a:r>
              <a:rPr lang="es-ES" sz="2400" spc="20" dirty="0" smtClean="0">
                <a:solidFill>
                  <a:srgbClr val="171514"/>
                </a:solidFill>
                <a:latin typeface="Microsoft Sans Serif"/>
                <a:cs typeface="Microsoft Sans Serif"/>
              </a:rPr>
              <a:t>debe </a:t>
            </a:r>
            <a:r>
              <a:rPr lang="es-ES" sz="2400" spc="15" dirty="0" smtClean="0">
                <a:solidFill>
                  <a:srgbClr val="171514"/>
                </a:solidFill>
                <a:latin typeface="Microsoft Sans Serif"/>
                <a:cs typeface="Microsoft Sans Serif"/>
              </a:rPr>
              <a:t>asegurar</a:t>
            </a:r>
            <a:r>
              <a:rPr lang="es-ES" sz="2400" spc="-5" dirty="0" smtClean="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que</a:t>
            </a:r>
            <a:r>
              <a:rPr lang="es-ES" sz="2400" dirty="0">
                <a:solidFill>
                  <a:srgbClr val="171514"/>
                </a:solidFill>
                <a:latin typeface="Microsoft Sans Serif"/>
                <a:cs typeface="Microsoft Sans Serif"/>
              </a:rPr>
              <a:t> </a:t>
            </a:r>
            <a:r>
              <a:rPr lang="es-ES" sz="2400" spc="40" dirty="0">
                <a:solidFill>
                  <a:srgbClr val="171514"/>
                </a:solidFill>
                <a:latin typeface="Microsoft Sans Serif"/>
                <a:cs typeface="Microsoft Sans Serif"/>
              </a:rPr>
              <a:t>no</a:t>
            </a:r>
            <a:r>
              <a:rPr lang="es-ES" sz="2400" spc="-5"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haya</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otras</a:t>
            </a:r>
            <a:r>
              <a:rPr lang="es-ES" sz="2400" dirty="0">
                <a:solidFill>
                  <a:srgbClr val="171514"/>
                </a:solidFill>
                <a:latin typeface="Microsoft Sans Serif"/>
                <a:cs typeface="Microsoft Sans Serif"/>
              </a:rPr>
              <a:t> </a:t>
            </a:r>
            <a:r>
              <a:rPr lang="es-ES" sz="2400" spc="20" dirty="0">
                <a:solidFill>
                  <a:srgbClr val="171514"/>
                </a:solidFill>
                <a:latin typeface="Microsoft Sans Serif"/>
                <a:cs typeface="Microsoft Sans Serif"/>
              </a:rPr>
              <a:t>conexiones</a:t>
            </a:r>
            <a:r>
              <a:rPr lang="es-ES" sz="2400" spc="-5" dirty="0">
                <a:solidFill>
                  <a:srgbClr val="171514"/>
                </a:solidFill>
                <a:latin typeface="Microsoft Sans Serif"/>
                <a:cs typeface="Microsoft Sans Serif"/>
              </a:rPr>
              <a:t> </a:t>
            </a:r>
            <a:r>
              <a:rPr lang="es-ES" sz="2400" spc="35" dirty="0">
                <a:solidFill>
                  <a:srgbClr val="171514"/>
                </a:solidFill>
                <a:latin typeface="Microsoft Sans Serif"/>
                <a:cs typeface="Microsoft Sans Serif"/>
              </a:rPr>
              <a:t>entre</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los</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conductores</a:t>
            </a:r>
            <a:r>
              <a:rPr lang="es-ES" sz="2400" spc="-5" dirty="0">
                <a:solidFill>
                  <a:srgbClr val="171514"/>
                </a:solidFill>
                <a:latin typeface="Microsoft Sans Serif"/>
                <a:cs typeface="Microsoft Sans Serif"/>
              </a:rPr>
              <a:t> </a:t>
            </a:r>
            <a:r>
              <a:rPr lang="es-ES" sz="2400" spc="45" dirty="0">
                <a:solidFill>
                  <a:srgbClr val="171514"/>
                </a:solidFill>
                <a:latin typeface="Microsoft Sans Serif"/>
                <a:cs typeface="Microsoft Sans Serif"/>
              </a:rPr>
              <a:t>neutro</a:t>
            </a:r>
            <a:r>
              <a:rPr lang="es-ES" sz="2400" dirty="0">
                <a:solidFill>
                  <a:srgbClr val="171514"/>
                </a:solidFill>
                <a:latin typeface="Microsoft Sans Serif"/>
                <a:cs typeface="Microsoft Sans Serif"/>
              </a:rPr>
              <a:t> </a:t>
            </a:r>
            <a:r>
              <a:rPr lang="es-ES" sz="2400" spc="5" dirty="0">
                <a:solidFill>
                  <a:srgbClr val="171514"/>
                </a:solidFill>
                <a:latin typeface="Microsoft Sans Serif"/>
                <a:cs typeface="Microsoft Sans Serif"/>
              </a:rPr>
              <a:t>y</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protección </a:t>
            </a:r>
            <a:r>
              <a:rPr lang="es-ES" sz="2400" spc="25" dirty="0">
                <a:solidFill>
                  <a:srgbClr val="171514"/>
                </a:solidFill>
                <a:latin typeface="Microsoft Sans Serif"/>
                <a:cs typeface="Microsoft Sans Serif"/>
              </a:rPr>
              <a:t>en </a:t>
            </a:r>
            <a:r>
              <a:rPr lang="es-ES" sz="2400" spc="15" dirty="0">
                <a:solidFill>
                  <a:srgbClr val="171514"/>
                </a:solidFill>
                <a:latin typeface="Microsoft Sans Serif"/>
                <a:cs typeface="Microsoft Sans Serif"/>
              </a:rPr>
              <a:t>el </a:t>
            </a:r>
            <a:r>
              <a:rPr lang="es-ES" sz="2400" spc="25" dirty="0">
                <a:solidFill>
                  <a:srgbClr val="171514"/>
                </a:solidFill>
                <a:latin typeface="Microsoft Sans Serif"/>
                <a:cs typeface="Microsoft Sans Serif"/>
              </a:rPr>
              <a:t>lado de </a:t>
            </a:r>
            <a:r>
              <a:rPr lang="es-ES" sz="2400" spc="10" dirty="0">
                <a:solidFill>
                  <a:srgbClr val="171514"/>
                </a:solidFill>
                <a:latin typeface="Microsoft Sans Serif"/>
                <a:cs typeface="Microsoft Sans Serif"/>
              </a:rPr>
              <a:t>la </a:t>
            </a:r>
            <a:r>
              <a:rPr lang="es-ES" sz="2400" spc="20" dirty="0">
                <a:solidFill>
                  <a:srgbClr val="171514"/>
                </a:solidFill>
                <a:latin typeface="Microsoft Sans Serif"/>
                <a:cs typeface="Microsoft Sans Serif"/>
              </a:rPr>
              <a:t>carga </a:t>
            </a:r>
            <a:r>
              <a:rPr lang="es-ES" sz="2400" spc="25" dirty="0">
                <a:solidFill>
                  <a:srgbClr val="171514"/>
                </a:solidFill>
                <a:latin typeface="Microsoft Sans Serif"/>
                <a:cs typeface="Microsoft Sans Serif"/>
              </a:rPr>
              <a:t>del </a:t>
            </a:r>
            <a:r>
              <a:rPr lang="es-ES" sz="2400" spc="30" dirty="0">
                <a:solidFill>
                  <a:srgbClr val="171514"/>
                </a:solidFill>
                <a:latin typeface="Microsoft Sans Serif"/>
                <a:cs typeface="Microsoft Sans Serif"/>
              </a:rPr>
              <a:t>suministro. </a:t>
            </a:r>
            <a:r>
              <a:rPr lang="es-ES" sz="2400" spc="-15" dirty="0">
                <a:solidFill>
                  <a:srgbClr val="171514"/>
                </a:solidFill>
                <a:latin typeface="Microsoft Sans Serif"/>
                <a:cs typeface="Microsoft Sans Serif"/>
              </a:rPr>
              <a:t>La </a:t>
            </a:r>
            <a:r>
              <a:rPr lang="es-ES" sz="2400" spc="25" dirty="0">
                <a:solidFill>
                  <a:srgbClr val="171514"/>
                </a:solidFill>
                <a:latin typeface="Microsoft Sans Serif"/>
                <a:cs typeface="Microsoft Sans Serif"/>
              </a:rPr>
              <a:t>razón de </a:t>
            </a:r>
            <a:r>
              <a:rPr lang="es-ES" sz="2400" spc="20" dirty="0">
                <a:solidFill>
                  <a:srgbClr val="171514"/>
                </a:solidFill>
                <a:latin typeface="Microsoft Sans Serif"/>
                <a:cs typeface="Microsoft Sans Serif"/>
              </a:rPr>
              <a:t>esto </a:t>
            </a:r>
            <a:r>
              <a:rPr lang="es-ES" sz="2400" spc="-10" dirty="0">
                <a:solidFill>
                  <a:srgbClr val="171514"/>
                </a:solidFill>
                <a:latin typeface="Microsoft Sans Serif"/>
                <a:cs typeface="Microsoft Sans Serif"/>
              </a:rPr>
              <a:t>es </a:t>
            </a:r>
            <a:r>
              <a:rPr lang="es-ES" sz="2400" spc="30" dirty="0">
                <a:solidFill>
                  <a:srgbClr val="171514"/>
                </a:solidFill>
                <a:latin typeface="Microsoft Sans Serif"/>
                <a:cs typeface="Microsoft Sans Serif"/>
              </a:rPr>
              <a:t>que </a:t>
            </a:r>
            <a:r>
              <a:rPr lang="es-ES" sz="2400" dirty="0">
                <a:solidFill>
                  <a:srgbClr val="171514"/>
                </a:solidFill>
                <a:latin typeface="Microsoft Sans Serif"/>
                <a:cs typeface="Microsoft Sans Serif"/>
              </a:rPr>
              <a:t>si </a:t>
            </a:r>
            <a:r>
              <a:rPr lang="es-ES" sz="2400" spc="30" dirty="0">
                <a:solidFill>
                  <a:srgbClr val="171514"/>
                </a:solidFill>
                <a:latin typeface="Microsoft Sans Serif"/>
                <a:cs typeface="Microsoft Sans Serif"/>
              </a:rPr>
              <a:t>hubiera </a:t>
            </a:r>
            <a:r>
              <a:rPr lang="es-ES" sz="2400" spc="40" dirty="0">
                <a:solidFill>
                  <a:srgbClr val="171514"/>
                </a:solidFill>
                <a:latin typeface="Microsoft Sans Serif"/>
                <a:cs typeface="Microsoft Sans Serif"/>
              </a:rPr>
              <a:t>otra </a:t>
            </a:r>
            <a:r>
              <a:rPr lang="es-ES" sz="2400" spc="20" dirty="0">
                <a:solidFill>
                  <a:srgbClr val="171514"/>
                </a:solidFill>
                <a:latin typeface="Microsoft Sans Serif"/>
                <a:cs typeface="Microsoft Sans Serif"/>
              </a:rPr>
              <a:t>conexión, </a:t>
            </a:r>
            <a:r>
              <a:rPr lang="es-ES" sz="2400" spc="30" dirty="0">
                <a:solidFill>
                  <a:srgbClr val="171514"/>
                </a:solidFill>
                <a:latin typeface="Microsoft Sans Serif"/>
                <a:cs typeface="Microsoft Sans Serif"/>
              </a:rPr>
              <a:t>una </a:t>
            </a:r>
            <a:r>
              <a:rPr lang="es-ES" sz="2400" spc="35" dirty="0">
                <a:solidFill>
                  <a:srgbClr val="171514"/>
                </a:solidFill>
                <a:latin typeface="Microsoft Sans Serif"/>
                <a:cs typeface="Microsoft Sans Serif"/>
              </a:rPr>
              <a:t>parte </a:t>
            </a:r>
            <a:r>
              <a:rPr lang="es-ES" sz="2400" spc="25" dirty="0">
                <a:solidFill>
                  <a:srgbClr val="171514"/>
                </a:solidFill>
                <a:latin typeface="Microsoft Sans Serif"/>
                <a:cs typeface="Microsoft Sans Serif"/>
              </a:rPr>
              <a:t>de </a:t>
            </a:r>
            <a:r>
              <a:rPr lang="es-ES" sz="2400" spc="10" dirty="0">
                <a:solidFill>
                  <a:srgbClr val="171514"/>
                </a:solidFill>
                <a:latin typeface="Microsoft Sans Serif"/>
                <a:cs typeface="Microsoft Sans Serif"/>
              </a:rPr>
              <a:t>la </a:t>
            </a:r>
            <a:r>
              <a:rPr lang="es-ES" sz="2400" spc="30" dirty="0">
                <a:solidFill>
                  <a:srgbClr val="171514"/>
                </a:solidFill>
                <a:latin typeface="Microsoft Sans Serif"/>
                <a:cs typeface="Microsoft Sans Serif"/>
              </a:rPr>
              <a:t>corriente </a:t>
            </a:r>
            <a:r>
              <a:rPr lang="es-ES" sz="2400" spc="25" dirty="0">
                <a:solidFill>
                  <a:srgbClr val="171514"/>
                </a:solidFill>
                <a:latin typeface="Microsoft Sans Serif"/>
                <a:cs typeface="Microsoft Sans Serif"/>
              </a:rPr>
              <a:t>de </a:t>
            </a:r>
            <a:r>
              <a:rPr lang="es-ES" sz="2400" spc="20" dirty="0">
                <a:solidFill>
                  <a:srgbClr val="171514"/>
                </a:solidFill>
                <a:latin typeface="Microsoft Sans Serif"/>
                <a:cs typeface="Microsoft Sans Serif"/>
              </a:rPr>
              <a:t>carga </a:t>
            </a:r>
            <a:r>
              <a:rPr lang="es-ES" sz="2400" spc="25" dirty="0">
                <a:solidFill>
                  <a:srgbClr val="171514"/>
                </a:solidFill>
                <a:latin typeface="Microsoft Sans Serif"/>
                <a:cs typeface="Microsoft Sans Serif"/>
              </a:rPr>
              <a:t>regresará </a:t>
            </a:r>
            <a:r>
              <a:rPr lang="es-ES" sz="2400" dirty="0">
                <a:solidFill>
                  <a:srgbClr val="171514"/>
                </a:solidFill>
                <a:latin typeface="Microsoft Sans Serif"/>
                <a:cs typeface="Microsoft Sans Serif"/>
              </a:rPr>
              <a:t>a </a:t>
            </a:r>
            <a:r>
              <a:rPr lang="es-ES" sz="2400" spc="20" dirty="0">
                <a:solidFill>
                  <a:srgbClr val="171514"/>
                </a:solidFill>
                <a:latin typeface="Microsoft Sans Serif"/>
                <a:cs typeface="Microsoft Sans Serif"/>
              </a:rPr>
              <a:t>través </a:t>
            </a:r>
            <a:r>
              <a:rPr lang="es-ES" sz="2400" spc="25" dirty="0">
                <a:solidFill>
                  <a:srgbClr val="171514"/>
                </a:solidFill>
                <a:latin typeface="Microsoft Sans Serif"/>
                <a:cs typeface="Microsoft Sans Serif"/>
              </a:rPr>
              <a:t>del </a:t>
            </a:r>
            <a:r>
              <a:rPr lang="es-ES" sz="2400" spc="35" dirty="0">
                <a:solidFill>
                  <a:srgbClr val="171514"/>
                </a:solidFill>
                <a:latin typeface="Microsoft Sans Serif"/>
                <a:cs typeface="Microsoft Sans Serif"/>
              </a:rPr>
              <a:t>conductor </a:t>
            </a:r>
            <a:r>
              <a:rPr lang="es-ES" sz="2400" spc="25" dirty="0">
                <a:solidFill>
                  <a:srgbClr val="171514"/>
                </a:solidFill>
                <a:latin typeface="Microsoft Sans Serif"/>
                <a:cs typeface="Microsoft Sans Serif"/>
              </a:rPr>
              <a:t>de protección. </a:t>
            </a:r>
            <a:r>
              <a:rPr lang="es-ES" sz="2400" dirty="0">
                <a:solidFill>
                  <a:srgbClr val="171514"/>
                </a:solidFill>
                <a:latin typeface="Microsoft Sans Serif"/>
                <a:cs typeface="Microsoft Sans Serif"/>
              </a:rPr>
              <a:t>Esto </a:t>
            </a:r>
            <a:r>
              <a:rPr lang="es-ES" sz="2400" spc="15" dirty="0">
                <a:solidFill>
                  <a:srgbClr val="171514"/>
                </a:solidFill>
                <a:latin typeface="Microsoft Sans Serif"/>
                <a:cs typeface="Microsoft Sans Serif"/>
              </a:rPr>
              <a:t>está </a:t>
            </a:r>
            <a:r>
              <a:rPr lang="es-ES" sz="2400" spc="30" dirty="0">
                <a:solidFill>
                  <a:srgbClr val="171514"/>
                </a:solidFill>
                <a:latin typeface="Microsoft Sans Serif"/>
                <a:cs typeface="Microsoft Sans Serif"/>
              </a:rPr>
              <a:t>absolutamente </a:t>
            </a:r>
            <a:r>
              <a:rPr lang="es-ES" sz="2400" spc="40" dirty="0">
                <a:solidFill>
                  <a:srgbClr val="171514"/>
                </a:solidFill>
                <a:latin typeface="Microsoft Sans Serif"/>
                <a:cs typeface="Microsoft Sans Serif"/>
              </a:rPr>
              <a:t>prohibido durante </a:t>
            </a:r>
            <a:r>
              <a:rPr lang="es-ES" sz="2400" spc="15" dirty="0">
                <a:solidFill>
                  <a:srgbClr val="171514"/>
                </a:solidFill>
                <a:latin typeface="Microsoft Sans Serif"/>
                <a:cs typeface="Microsoft Sans Serif"/>
              </a:rPr>
              <a:t>el </a:t>
            </a:r>
            <a:r>
              <a:rPr lang="es-ES" sz="2400" spc="35" dirty="0">
                <a:solidFill>
                  <a:srgbClr val="171514"/>
                </a:solidFill>
                <a:latin typeface="Microsoft Sans Serif"/>
                <a:cs typeface="Microsoft Sans Serif"/>
              </a:rPr>
              <a:t>funcionamiento </a:t>
            </a:r>
            <a:r>
              <a:rPr lang="es-ES" sz="2400" spc="40" dirty="0">
                <a:solidFill>
                  <a:srgbClr val="171514"/>
                </a:solidFill>
                <a:latin typeface="Microsoft Sans Serif"/>
                <a:cs typeface="Microsoft Sans Serif"/>
              </a:rPr>
              <a:t>normal porque </a:t>
            </a:r>
            <a:r>
              <a:rPr lang="es-ES" sz="2400" spc="25" dirty="0">
                <a:solidFill>
                  <a:srgbClr val="171514"/>
                </a:solidFill>
                <a:latin typeface="Microsoft Sans Serif"/>
                <a:cs typeface="Microsoft Sans Serif"/>
              </a:rPr>
              <a:t>en </a:t>
            </a:r>
            <a:r>
              <a:rPr lang="es-ES" sz="2400" spc="15" dirty="0">
                <a:solidFill>
                  <a:srgbClr val="171514"/>
                </a:solidFill>
                <a:latin typeface="Microsoft Sans Serif"/>
                <a:cs typeface="Microsoft Sans Serif"/>
              </a:rPr>
              <a:t>este </a:t>
            </a:r>
            <a:r>
              <a:rPr lang="es-ES" sz="2400" dirty="0">
                <a:solidFill>
                  <a:srgbClr val="171514"/>
                </a:solidFill>
                <a:latin typeface="Microsoft Sans Serif"/>
                <a:cs typeface="Microsoft Sans Serif"/>
              </a:rPr>
              <a:t>caso </a:t>
            </a:r>
            <a:r>
              <a:rPr lang="es-ES" sz="2400" spc="15" dirty="0">
                <a:solidFill>
                  <a:srgbClr val="171514"/>
                </a:solidFill>
                <a:latin typeface="Microsoft Sans Serif"/>
                <a:cs typeface="Microsoft Sans Serif"/>
              </a:rPr>
              <a:t>el </a:t>
            </a:r>
            <a:r>
              <a:rPr lang="es-ES" sz="2400" spc="25" dirty="0">
                <a:solidFill>
                  <a:srgbClr val="171514"/>
                </a:solidFill>
                <a:latin typeface="Microsoft Sans Serif"/>
                <a:cs typeface="Microsoft Sans Serif"/>
              </a:rPr>
              <a:t>potencial de </a:t>
            </a:r>
            <a:r>
              <a:rPr lang="es-ES" sz="2400" dirty="0">
                <a:solidFill>
                  <a:srgbClr val="171514"/>
                </a:solidFill>
                <a:latin typeface="Microsoft Sans Serif"/>
                <a:cs typeface="Microsoft Sans Serif"/>
              </a:rPr>
              <a:t>las </a:t>
            </a:r>
            <a:r>
              <a:rPr lang="es-ES" sz="2400" spc="25" dirty="0">
                <a:solidFill>
                  <a:srgbClr val="171514"/>
                </a:solidFill>
                <a:latin typeface="Microsoft Sans Serif"/>
                <a:cs typeface="Microsoft Sans Serif"/>
              </a:rPr>
              <a:t>partes </a:t>
            </a:r>
            <a:r>
              <a:rPr lang="es-ES" sz="2400" spc="15" dirty="0">
                <a:solidFill>
                  <a:srgbClr val="171514"/>
                </a:solidFill>
                <a:latin typeface="Microsoft Sans Serif"/>
                <a:cs typeface="Microsoft Sans Serif"/>
              </a:rPr>
              <a:t>metálicas conectadas </a:t>
            </a:r>
            <a:r>
              <a:rPr lang="es-ES" sz="2400" spc="10" dirty="0">
                <a:solidFill>
                  <a:srgbClr val="171514"/>
                </a:solidFill>
                <a:latin typeface="Microsoft Sans Serif"/>
                <a:cs typeface="Microsoft Sans Serif"/>
              </a:rPr>
              <a:t>al </a:t>
            </a:r>
            <a:r>
              <a:rPr lang="es-ES" sz="2400" spc="35" dirty="0">
                <a:solidFill>
                  <a:srgbClr val="171514"/>
                </a:solidFill>
                <a:latin typeface="Microsoft Sans Serif"/>
                <a:cs typeface="Microsoft Sans Serif"/>
              </a:rPr>
              <a:t>conductor </a:t>
            </a:r>
            <a:r>
              <a:rPr lang="es-ES" sz="2400" spc="25" dirty="0">
                <a:solidFill>
                  <a:srgbClr val="171514"/>
                </a:solidFill>
                <a:latin typeface="Microsoft Sans Serif"/>
                <a:cs typeface="Microsoft Sans Serif"/>
              </a:rPr>
              <a:t>de </a:t>
            </a:r>
            <a:r>
              <a:rPr lang="es-ES" sz="2400" spc="30" dirty="0">
                <a:solidFill>
                  <a:srgbClr val="171514"/>
                </a:solidFill>
                <a:latin typeface="Microsoft Sans Serif"/>
                <a:cs typeface="Microsoft Sans Serif"/>
              </a:rPr>
              <a:t>protección </a:t>
            </a:r>
            <a:r>
              <a:rPr lang="es-ES" sz="2400" spc="35" dirty="0">
                <a:solidFill>
                  <a:srgbClr val="171514"/>
                </a:solidFill>
                <a:latin typeface="Microsoft Sans Serif"/>
                <a:cs typeface="Microsoft Sans Serif"/>
              </a:rPr>
              <a:t>aumentará </a:t>
            </a:r>
            <a:r>
              <a:rPr lang="es-ES" sz="2400" dirty="0">
                <a:solidFill>
                  <a:srgbClr val="171514"/>
                </a:solidFill>
                <a:latin typeface="Microsoft Sans Serif"/>
                <a:cs typeface="Microsoft Sans Serif"/>
              </a:rPr>
              <a:t>a </a:t>
            </a:r>
            <a:r>
              <a:rPr lang="es-ES" sz="2400" spc="45" dirty="0">
                <a:solidFill>
                  <a:srgbClr val="171514"/>
                </a:solidFill>
                <a:latin typeface="Microsoft Sans Serif"/>
                <a:cs typeface="Microsoft Sans Serif"/>
              </a:rPr>
              <a:t>un </a:t>
            </a:r>
            <a:r>
              <a:rPr lang="es-ES" sz="2400" spc="25" dirty="0">
                <a:solidFill>
                  <a:srgbClr val="171514"/>
                </a:solidFill>
                <a:latin typeface="Microsoft Sans Serif"/>
                <a:cs typeface="Microsoft Sans Serif"/>
              </a:rPr>
              <a:t>valor</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igual</a:t>
            </a:r>
            <a:r>
              <a:rPr lang="es-ES" sz="2400" spc="-5" dirty="0">
                <a:solidFill>
                  <a:srgbClr val="171514"/>
                </a:solidFill>
                <a:latin typeface="Microsoft Sans Serif"/>
                <a:cs typeface="Microsoft Sans Serif"/>
              </a:rPr>
              <a:t> </a:t>
            </a:r>
            <a:r>
              <a:rPr lang="es-ES" sz="2400" dirty="0">
                <a:solidFill>
                  <a:srgbClr val="171514"/>
                </a:solidFill>
                <a:latin typeface="Microsoft Sans Serif"/>
                <a:cs typeface="Microsoft Sans Serif"/>
              </a:rPr>
              <a:t>a</a:t>
            </a:r>
            <a:r>
              <a:rPr lang="es-ES" sz="2400" spc="-5"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la</a:t>
            </a:r>
            <a:r>
              <a:rPr lang="es-ES" sz="2400" dirty="0">
                <a:solidFill>
                  <a:srgbClr val="171514"/>
                </a:solidFill>
                <a:latin typeface="Microsoft Sans Serif"/>
                <a:cs typeface="Microsoft Sans Serif"/>
              </a:rPr>
              <a:t> </a:t>
            </a:r>
            <a:r>
              <a:rPr lang="es-ES" sz="2400" spc="10" dirty="0">
                <a:solidFill>
                  <a:srgbClr val="171514"/>
                </a:solidFill>
                <a:latin typeface="Microsoft Sans Serif"/>
                <a:cs typeface="Microsoft Sans Serif"/>
              </a:rPr>
              <a:t>caída</a:t>
            </a:r>
            <a:r>
              <a:rPr lang="es-ES" sz="2400" spc="-5"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de</a:t>
            </a:r>
            <a:r>
              <a:rPr lang="es-ES" sz="2400" spc="-5" dirty="0">
                <a:solidFill>
                  <a:srgbClr val="171514"/>
                </a:solidFill>
                <a:latin typeface="Microsoft Sans Serif"/>
                <a:cs typeface="Microsoft Sans Serif"/>
              </a:rPr>
              <a:t> </a:t>
            </a:r>
            <a:r>
              <a:rPr lang="es-ES" sz="2400" spc="30" dirty="0">
                <a:solidFill>
                  <a:srgbClr val="171514"/>
                </a:solidFill>
                <a:latin typeface="Microsoft Sans Serif"/>
                <a:cs typeface="Microsoft Sans Serif"/>
              </a:rPr>
              <a:t>tensión</a:t>
            </a:r>
            <a:r>
              <a:rPr lang="es-ES" sz="2400" dirty="0">
                <a:solidFill>
                  <a:srgbClr val="171514"/>
                </a:solidFill>
                <a:latin typeface="Microsoft Sans Serif"/>
                <a:cs typeface="Microsoft Sans Serif"/>
              </a:rPr>
              <a:t> </a:t>
            </a:r>
            <a:r>
              <a:rPr lang="es-ES" sz="2400" spc="25" dirty="0">
                <a:solidFill>
                  <a:srgbClr val="171514"/>
                </a:solidFill>
                <a:latin typeface="Microsoft Sans Serif"/>
                <a:cs typeface="Microsoft Sans Serif"/>
              </a:rPr>
              <a:t>en</a:t>
            </a:r>
            <a:r>
              <a:rPr lang="es-ES" sz="2400" spc="-5" dirty="0">
                <a:solidFill>
                  <a:srgbClr val="171514"/>
                </a:solidFill>
                <a:latin typeface="Microsoft Sans Serif"/>
                <a:cs typeface="Microsoft Sans Serif"/>
              </a:rPr>
              <a:t> ese </a:t>
            </a:r>
            <a:r>
              <a:rPr lang="es-ES" sz="2400" spc="35" dirty="0">
                <a:solidFill>
                  <a:srgbClr val="171514"/>
                </a:solidFill>
                <a:latin typeface="Microsoft Sans Serif"/>
                <a:cs typeface="Microsoft Sans Serif"/>
              </a:rPr>
              <a:t>conductor</a:t>
            </a:r>
            <a:r>
              <a:rPr lang="es-ES" sz="2400" dirty="0">
                <a:solidFill>
                  <a:srgbClr val="171514"/>
                </a:solidFill>
                <a:latin typeface="Microsoft Sans Serif"/>
                <a:cs typeface="Microsoft Sans Serif"/>
              </a:rPr>
              <a:t> </a:t>
            </a:r>
            <a:r>
              <a:rPr lang="es-ES" sz="2400" spc="15" dirty="0">
                <a:solidFill>
                  <a:srgbClr val="171514"/>
                </a:solidFill>
                <a:latin typeface="Microsoft Sans Serif"/>
                <a:cs typeface="Microsoft Sans Serif"/>
              </a:rPr>
              <a:t>(</a:t>
            </a:r>
            <a:r>
              <a:rPr lang="es-ES" sz="2400" b="1" spc="15" dirty="0" smtClean="0">
                <a:solidFill>
                  <a:srgbClr val="171514"/>
                </a:solidFill>
                <a:latin typeface="Microsoft Sans Serif"/>
                <a:cs typeface="Microsoft Sans Serif"/>
              </a:rPr>
              <a:t>corriente × resistencia</a:t>
            </a:r>
            <a:r>
              <a:rPr lang="es-ES" sz="2400" spc="15" dirty="0">
                <a:solidFill>
                  <a:srgbClr val="171514"/>
                </a:solidFill>
                <a:latin typeface="Microsoft Sans Serif"/>
                <a:cs typeface="Microsoft Sans Serif"/>
              </a:rPr>
              <a:t>).</a:t>
            </a:r>
            <a:endParaRPr lang="es-ES" sz="2400" dirty="0">
              <a:latin typeface="Microsoft Sans Serif"/>
              <a:cs typeface="Microsoft Sans Serif"/>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5" name="object 45"/>
          <p:cNvSpPr txBox="1"/>
          <p:nvPr/>
        </p:nvSpPr>
        <p:spPr>
          <a:xfrm>
            <a:off x="250825" y="327025"/>
            <a:ext cx="14401799" cy="4280659"/>
          </a:xfrm>
          <a:prstGeom prst="rect">
            <a:avLst/>
          </a:prstGeom>
        </p:spPr>
        <p:txBody>
          <a:bodyPr vert="horz" wrap="square" lIns="0" tIns="12700" rIns="0" bIns="0" rtlCol="0">
            <a:spAutoFit/>
          </a:bodyPr>
          <a:lstStyle/>
          <a:p>
            <a:pPr marL="12700" marR="5080" indent="-12700" algn="just">
              <a:spcBef>
                <a:spcPts val="80"/>
              </a:spcBef>
            </a:pPr>
            <a:r>
              <a:rPr sz="2400" spc="-50" dirty="0" err="1" smtClean="0">
                <a:solidFill>
                  <a:srgbClr val="171514"/>
                </a:solidFill>
                <a:latin typeface="Microsoft Sans Serif"/>
                <a:cs typeface="Microsoft Sans Serif"/>
              </a:rPr>
              <a:t>Es</a:t>
            </a:r>
            <a:r>
              <a:rPr sz="2400" spc="9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posible </a:t>
            </a:r>
            <a:r>
              <a:rPr sz="2400" spc="25" dirty="0">
                <a:solidFill>
                  <a:srgbClr val="171514"/>
                </a:solidFill>
                <a:latin typeface="Microsoft Sans Serif"/>
                <a:cs typeface="Microsoft Sans Serif"/>
              </a:rPr>
              <a:t>utilizar </a:t>
            </a:r>
            <a:r>
              <a:rPr sz="2400" spc="30" dirty="0">
                <a:solidFill>
                  <a:srgbClr val="171514"/>
                </a:solidFill>
                <a:latin typeface="Microsoft Sans Serif"/>
                <a:cs typeface="Microsoft Sans Serif"/>
              </a:rPr>
              <a:t>como conductor </a:t>
            </a:r>
            <a:r>
              <a:rPr sz="2400" spc="25" dirty="0">
                <a:solidFill>
                  <a:srgbClr val="171514"/>
                </a:solidFill>
                <a:latin typeface="Microsoft Sans Serif"/>
                <a:cs typeface="Microsoft Sans Serif"/>
              </a:rPr>
              <a:t>de protección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cubierta </a:t>
            </a:r>
            <a:r>
              <a:rPr sz="2400" spc="20" dirty="0">
                <a:solidFill>
                  <a:srgbClr val="171514"/>
                </a:solidFill>
                <a:latin typeface="Microsoft Sans Serif"/>
                <a:cs typeface="Microsoft Sans Serif"/>
              </a:rPr>
              <a:t>metálica (cubierta</a:t>
            </a:r>
            <a:r>
              <a:rPr sz="2400" spc="2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35" dirty="0" err="1" smtClean="0">
                <a:solidFill>
                  <a:srgbClr val="171514"/>
                </a:solidFill>
                <a:latin typeface="Microsoft Sans Serif"/>
                <a:cs typeface="Microsoft Sans Serif"/>
              </a:rPr>
              <a:t>armadura</a:t>
            </a:r>
            <a:r>
              <a:rPr lang="es-ES" sz="2400" spc="35"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30" dirty="0">
                <a:solidFill>
                  <a:srgbClr val="171514"/>
                </a:solidFill>
                <a:latin typeface="Microsoft Sans Serif"/>
                <a:cs typeface="Microsoft Sans Serif"/>
              </a:rPr>
              <a:t>plomo) </a:t>
            </a:r>
            <a:r>
              <a:rPr sz="2400" spc="20" dirty="0">
                <a:solidFill>
                  <a:srgbClr val="171514"/>
                </a:solidFill>
                <a:latin typeface="Microsoft Sans Serif"/>
                <a:cs typeface="Microsoft Sans Serif"/>
              </a:rPr>
              <a:t>del </a:t>
            </a:r>
            <a:r>
              <a:rPr sz="2400" spc="10" dirty="0">
                <a:solidFill>
                  <a:srgbClr val="171514"/>
                </a:solidFill>
                <a:latin typeface="Microsoft Sans Serif"/>
                <a:cs typeface="Microsoft Sans Serif"/>
              </a:rPr>
              <a:t>cable </a:t>
            </a:r>
            <a:r>
              <a:rPr sz="2400" spc="30" dirty="0">
                <a:solidFill>
                  <a:srgbClr val="171514"/>
                </a:solidFill>
                <a:latin typeface="Microsoft Sans Serif"/>
                <a:cs typeface="Microsoft Sans Serif"/>
              </a:rPr>
              <a:t>que alimenta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instalación. </a:t>
            </a:r>
            <a:r>
              <a:rPr sz="2400" spc="-20" dirty="0">
                <a:solidFill>
                  <a:srgbClr val="171514"/>
                </a:solidFill>
                <a:latin typeface="Microsoft Sans Serif"/>
                <a:cs typeface="Microsoft Sans Serif"/>
              </a:rPr>
              <a:t>En </a:t>
            </a:r>
            <a:r>
              <a:rPr sz="2400" spc="10" dirty="0">
                <a:solidFill>
                  <a:srgbClr val="171514"/>
                </a:solidFill>
                <a:latin typeface="Microsoft Sans Serif"/>
                <a:cs typeface="Microsoft Sans Serif"/>
              </a:rPr>
              <a:t>este </a:t>
            </a:r>
            <a:r>
              <a:rPr sz="2400" dirty="0">
                <a:solidFill>
                  <a:srgbClr val="171514"/>
                </a:solidFill>
                <a:latin typeface="Microsoft Sans Serif"/>
                <a:cs typeface="Microsoft Sans Serif"/>
              </a:rPr>
              <a:t>caso, </a:t>
            </a:r>
            <a:r>
              <a:rPr sz="2400" spc="25" dirty="0">
                <a:solidFill>
                  <a:srgbClr val="171514"/>
                </a:solidFill>
                <a:latin typeface="Microsoft Sans Serif"/>
                <a:cs typeface="Microsoft Sans Serif"/>
              </a:rPr>
              <a:t>debe </a:t>
            </a:r>
            <a:r>
              <a:rPr sz="2400" spc="15" dirty="0">
                <a:solidFill>
                  <a:srgbClr val="171514"/>
                </a:solidFill>
                <a:latin typeface="Microsoft Sans Serif"/>
                <a:cs typeface="Microsoft Sans Serif"/>
              </a:rPr>
              <a:t>asegurarse </a:t>
            </a:r>
            <a:r>
              <a:rPr sz="2400" spc="30" dirty="0">
                <a:solidFill>
                  <a:srgbClr val="171514"/>
                </a:solidFill>
                <a:latin typeface="Microsoft Sans Serif"/>
                <a:cs typeface="Microsoft Sans Serif"/>
              </a:rPr>
              <a:t>que </a:t>
            </a:r>
            <a:r>
              <a:rPr sz="2400" spc="30" dirty="0" err="1">
                <a:solidFill>
                  <a:srgbClr val="171514"/>
                </a:solidFill>
                <a:latin typeface="Microsoft Sans Serif"/>
                <a:cs typeface="Microsoft Sans Serif"/>
              </a:rPr>
              <a:t>todos</a:t>
            </a:r>
            <a:r>
              <a:rPr sz="2400" spc="30" dirty="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los</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empalmes</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sean</a:t>
            </a:r>
            <a:r>
              <a:rPr sz="2400" dirty="0">
                <a:solidFill>
                  <a:srgbClr val="171514"/>
                </a:solidFill>
                <a:latin typeface="Microsoft Sans Serif"/>
                <a:cs typeface="Microsoft Sans Serif"/>
              </a:rPr>
              <a:t> capaces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transportar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corriente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circula</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revestimiento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cable.</a:t>
            </a:r>
            <a:r>
              <a:rPr sz="2400" dirty="0">
                <a:solidFill>
                  <a:srgbClr val="171514"/>
                </a:solidFill>
                <a:latin typeface="Microsoft Sans Serif"/>
                <a:cs typeface="Microsoft Sans Serif"/>
              </a:rPr>
              <a:t> </a:t>
            </a:r>
            <a:endParaRPr lang="es-ES" sz="2400" dirty="0" smtClean="0">
              <a:solidFill>
                <a:srgbClr val="171514"/>
              </a:solidFill>
              <a:latin typeface="Microsoft Sans Serif"/>
              <a:cs typeface="Microsoft Sans Serif"/>
            </a:endParaRPr>
          </a:p>
          <a:p>
            <a:pPr marL="12700" marR="5080" indent="-12700" algn="just">
              <a:spcBef>
                <a:spcPts val="80"/>
              </a:spcBef>
            </a:pPr>
            <a:endParaRPr lang="es-ES" sz="2400" spc="-35" dirty="0">
              <a:solidFill>
                <a:srgbClr val="171514"/>
              </a:solidFill>
              <a:latin typeface="Microsoft Sans Serif"/>
              <a:cs typeface="Microsoft Sans Serif"/>
            </a:endParaRPr>
          </a:p>
          <a:p>
            <a:pPr marL="12700" marR="5080" indent="-12700" algn="just">
              <a:spcBef>
                <a:spcPts val="80"/>
              </a:spcBef>
            </a:pPr>
            <a:r>
              <a:rPr sz="2400" spc="-35" dirty="0" smtClean="0">
                <a:solidFill>
                  <a:srgbClr val="171514"/>
                </a:solidFill>
                <a:latin typeface="Microsoft Sans Serif"/>
                <a:cs typeface="Microsoft Sans Serif"/>
              </a:rPr>
              <a:t>Si</a:t>
            </a:r>
            <a:r>
              <a:rPr sz="2400" spc="-5" dirty="0" smtClean="0">
                <a:solidFill>
                  <a:srgbClr val="171514"/>
                </a:solidFill>
                <a:latin typeface="Microsoft Sans Serif"/>
                <a:cs typeface="Microsoft Sans Serif"/>
              </a:rPr>
              <a:t> se</a:t>
            </a:r>
            <a:r>
              <a:rPr lang="es-ES" sz="2400" spc="-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utilizan</a:t>
            </a:r>
            <a:r>
              <a:rPr sz="2400" spc="1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cajas</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20" dirty="0">
                <a:solidFill>
                  <a:srgbClr val="171514"/>
                </a:solidFill>
                <a:latin typeface="Microsoft Sans Serif"/>
                <a:cs typeface="Microsoft Sans Serif"/>
              </a:rPr>
              <a:t> derivación </a:t>
            </a:r>
            <a:r>
              <a:rPr sz="2400" spc="40" dirty="0">
                <a:solidFill>
                  <a:srgbClr val="171514"/>
                </a:solidFill>
                <a:latin typeface="Microsoft Sans Serif"/>
                <a:cs typeface="Microsoft Sans Serif"/>
              </a:rPr>
              <a:t>no</a:t>
            </a:r>
            <a:r>
              <a:rPr sz="2400" spc="20" dirty="0">
                <a:solidFill>
                  <a:srgbClr val="171514"/>
                </a:solidFill>
                <a:latin typeface="Microsoft Sans Serif"/>
                <a:cs typeface="Microsoft Sans Serif"/>
              </a:rPr>
              <a:t> </a:t>
            </a:r>
            <a:r>
              <a:rPr sz="2400" spc="15" dirty="0">
                <a:solidFill>
                  <a:srgbClr val="171514"/>
                </a:solidFill>
                <a:latin typeface="Microsoft Sans Serif"/>
                <a:cs typeface="Microsoft Sans Serif"/>
              </a:rPr>
              <a:t>metálicas,</a:t>
            </a:r>
            <a:r>
              <a:rPr sz="2400" spc="2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asegurar</a:t>
            </a:r>
            <a:r>
              <a:rPr sz="2400" spc="2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2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continuidad</a:t>
            </a:r>
            <a:r>
              <a:rPr sz="2400" spc="2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eléctrica</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2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cubierta</a:t>
            </a:r>
            <a:r>
              <a:rPr sz="240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mediante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puentes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cuya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debe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exceder</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cubierta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ha</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quitado</a:t>
            </a:r>
            <a:r>
              <a:rPr sz="2400" spc="30" dirty="0" smtClean="0">
                <a:solidFill>
                  <a:srgbClr val="171514"/>
                </a:solidFill>
                <a:latin typeface="Microsoft Sans Serif"/>
                <a:cs typeface="Microsoft Sans Serif"/>
              </a:rPr>
              <a:t>.</a:t>
            </a:r>
            <a:endParaRPr lang="es-ES" sz="2400" spc="30" dirty="0" smtClean="0">
              <a:solidFill>
                <a:srgbClr val="171514"/>
              </a:solidFill>
              <a:latin typeface="Microsoft Sans Serif"/>
              <a:cs typeface="Microsoft Sans Serif"/>
            </a:endParaRPr>
          </a:p>
          <a:p>
            <a:pPr marL="12700" marR="5080" indent="-12700" algn="just">
              <a:spcBef>
                <a:spcPts val="80"/>
              </a:spcBef>
            </a:pPr>
            <a:endParaRPr lang="es-ES" sz="2400" spc="30" dirty="0">
              <a:solidFill>
                <a:srgbClr val="171514"/>
              </a:solidFill>
              <a:latin typeface="Microsoft Sans Serif"/>
              <a:cs typeface="Microsoft Sans Serif"/>
            </a:endParaRPr>
          </a:p>
          <a:p>
            <a:pPr marL="12700" marR="5080" indent="-12700" algn="just">
              <a:spcBef>
                <a:spcPts val="80"/>
              </a:spcBef>
            </a:pPr>
            <a:r>
              <a:rPr sz="2400" spc="-35" dirty="0" smtClean="0">
                <a:solidFill>
                  <a:srgbClr val="171514"/>
                </a:solidFill>
                <a:latin typeface="Microsoft Sans Serif"/>
                <a:cs typeface="Microsoft Sans Serif"/>
              </a:rPr>
              <a:t>Si</a:t>
            </a:r>
            <a:r>
              <a:rPr sz="2400" spc="12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el cable </a:t>
            </a:r>
            <a:r>
              <a:rPr sz="2400" spc="10" dirty="0">
                <a:solidFill>
                  <a:srgbClr val="171514"/>
                </a:solidFill>
                <a:latin typeface="Microsoft Sans Serif"/>
                <a:cs typeface="Microsoft Sans Serif"/>
              </a:rPr>
              <a:t>está </a:t>
            </a:r>
            <a:r>
              <a:rPr sz="2400" spc="35" dirty="0">
                <a:solidFill>
                  <a:srgbClr val="171514"/>
                </a:solidFill>
                <a:latin typeface="Microsoft Sans Serif"/>
                <a:cs typeface="Microsoft Sans Serif"/>
              </a:rPr>
              <a:t>armado </a:t>
            </a:r>
            <a:r>
              <a:rPr sz="2400" spc="25" dirty="0">
                <a:solidFill>
                  <a:srgbClr val="171514"/>
                </a:solidFill>
                <a:latin typeface="Microsoft Sans Serif"/>
                <a:cs typeface="Microsoft Sans Serif"/>
              </a:rPr>
              <a:t>únicamente, </a:t>
            </a:r>
            <a:r>
              <a:rPr sz="2400" spc="20" dirty="0">
                <a:solidFill>
                  <a:srgbClr val="171514"/>
                </a:solidFill>
                <a:latin typeface="Microsoft Sans Serif"/>
                <a:cs typeface="Microsoft Sans Serif"/>
              </a:rPr>
              <a:t>entonces </a:t>
            </a:r>
            <a:r>
              <a:rPr sz="2400" spc="25" dirty="0">
                <a:solidFill>
                  <a:srgbClr val="171514"/>
                </a:solidFill>
                <a:latin typeface="Microsoft Sans Serif"/>
                <a:cs typeface="Microsoft Sans Serif"/>
              </a:rPr>
              <a:t>en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mayoría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los </a:t>
            </a:r>
            <a:r>
              <a:rPr sz="2400" spc="-5" dirty="0">
                <a:solidFill>
                  <a:srgbClr val="171514"/>
                </a:solidFill>
                <a:latin typeface="Microsoft Sans Serif"/>
                <a:cs typeface="Microsoft Sans Serif"/>
              </a:rPr>
              <a:t>casos </a:t>
            </a:r>
            <a:r>
              <a:rPr sz="2400" spc="15" dirty="0">
                <a:solidFill>
                  <a:srgbClr val="171514"/>
                </a:solidFill>
                <a:latin typeface="Microsoft Sans Serif"/>
                <a:cs typeface="Microsoft Sans Serif"/>
              </a:rPr>
              <a:t>(excepto </a:t>
            </a:r>
            <a:r>
              <a:rPr sz="2400" dirty="0" err="1">
                <a:solidFill>
                  <a:srgbClr val="171514"/>
                </a:solidFill>
                <a:latin typeface="Microsoft Sans Serif"/>
                <a:cs typeface="Microsoft Sans Serif"/>
              </a:rPr>
              <a:t>si</a:t>
            </a:r>
            <a:r>
              <a:rPr sz="240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armadura</a:t>
            </a:r>
            <a:r>
              <a:rPr sz="240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tiene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hilos</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cobre)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difícil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obtener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resistencia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armadura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suficientemente</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baja</a:t>
            </a:r>
            <a:r>
              <a:rPr sz="2400" spc="1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para </a:t>
            </a:r>
            <a:r>
              <a:rPr sz="2400" spc="40" dirty="0">
                <a:solidFill>
                  <a:srgbClr val="171514"/>
                </a:solidFill>
                <a:latin typeface="Microsoft Sans Serif"/>
                <a:cs typeface="Microsoft Sans Serif"/>
              </a:rPr>
              <a:t>permitir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30" dirty="0">
                <a:solidFill>
                  <a:srgbClr val="171514"/>
                </a:solidFill>
                <a:latin typeface="Microsoft Sans Serif"/>
                <a:cs typeface="Microsoft Sans Serif"/>
              </a:rPr>
              <a:t>corriente </a:t>
            </a:r>
            <a:r>
              <a:rPr sz="2400" spc="25" dirty="0">
                <a:solidFill>
                  <a:srgbClr val="171514"/>
                </a:solidFill>
                <a:latin typeface="Microsoft Sans Serif"/>
                <a:cs typeface="Microsoft Sans Serif"/>
              </a:rPr>
              <a:t>de </a:t>
            </a:r>
            <a:r>
              <a:rPr sz="2400" spc="40" dirty="0">
                <a:solidFill>
                  <a:srgbClr val="171514"/>
                </a:solidFill>
                <a:latin typeface="Microsoft Sans Serif"/>
                <a:cs typeface="Microsoft Sans Serif"/>
              </a:rPr>
              <a:t>retorno </a:t>
            </a:r>
            <a:r>
              <a:rPr sz="2400" spc="30" dirty="0">
                <a:solidFill>
                  <a:srgbClr val="171514"/>
                </a:solidFill>
                <a:latin typeface="Microsoft Sans Serif"/>
                <a:cs typeface="Microsoft Sans Serif"/>
              </a:rPr>
              <a:t>opere </a:t>
            </a:r>
            <a:r>
              <a:rPr sz="2400" spc="10" dirty="0">
                <a:solidFill>
                  <a:srgbClr val="171514"/>
                </a:solidFill>
                <a:latin typeface="Microsoft Sans Serif"/>
                <a:cs typeface="Microsoft Sans Serif"/>
              </a:rPr>
              <a:t>el </a:t>
            </a:r>
            <a:r>
              <a:rPr sz="2400" spc="20" dirty="0">
                <a:solidFill>
                  <a:srgbClr val="171514"/>
                </a:solidFill>
                <a:latin typeface="Microsoft Sans Serif"/>
                <a:cs typeface="Microsoft Sans Serif"/>
              </a:rPr>
              <a:t>dispositivo </a:t>
            </a:r>
            <a:r>
              <a:rPr sz="2400" spc="25" dirty="0">
                <a:solidFill>
                  <a:srgbClr val="171514"/>
                </a:solidFill>
                <a:latin typeface="Microsoft Sans Serif"/>
                <a:cs typeface="Microsoft Sans Serif"/>
              </a:rPr>
              <a:t>de </a:t>
            </a:r>
            <a:r>
              <a:rPr sz="2400" spc="25" dirty="0" err="1">
                <a:solidFill>
                  <a:srgbClr val="171514"/>
                </a:solidFill>
                <a:latin typeface="Microsoft Sans Serif"/>
                <a:cs typeface="Microsoft Sans Serif"/>
              </a:rPr>
              <a:t>protección</a:t>
            </a:r>
            <a:r>
              <a:rPr sz="2400" spc="25" dirty="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del</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consumidor</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cuando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ocurre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falla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tierra</a:t>
            </a:r>
            <a:r>
              <a:rPr sz="2400" spc="25"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t>
            </a:r>
            <a:endParaRPr sz="2400" dirty="0">
              <a:latin typeface="Microsoft Sans Serif"/>
              <a:cs typeface="Microsoft Sans Serif"/>
            </a:endParaRPr>
          </a:p>
          <a:p>
            <a:pPr>
              <a:lnSpc>
                <a:spcPct val="100000"/>
              </a:lnSpc>
            </a:pPr>
            <a:endParaRPr sz="1000" dirty="0">
              <a:latin typeface="Microsoft Sans Serif"/>
              <a:cs typeface="Microsoft Sans Serif"/>
            </a:endParaRP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5" name="object 45"/>
          <p:cNvSpPr txBox="1"/>
          <p:nvPr/>
        </p:nvSpPr>
        <p:spPr>
          <a:xfrm>
            <a:off x="250825" y="250825"/>
            <a:ext cx="8001000" cy="7979107"/>
          </a:xfrm>
          <a:prstGeom prst="rect">
            <a:avLst/>
          </a:prstGeom>
        </p:spPr>
        <p:txBody>
          <a:bodyPr vert="horz" wrap="square" lIns="0" tIns="12700" rIns="0" bIns="0" rtlCol="0">
            <a:spAutoFit/>
          </a:bodyPr>
          <a:lstStyle/>
          <a:p>
            <a:pPr marL="12700" algn="just">
              <a:spcBef>
                <a:spcPts val="775"/>
              </a:spcBef>
            </a:pPr>
            <a:r>
              <a:rPr sz="2300" b="1" spc="10" dirty="0" smtClean="0">
                <a:solidFill>
                  <a:srgbClr val="171514"/>
                </a:solidFill>
                <a:latin typeface="Arial"/>
                <a:cs typeface="Arial"/>
              </a:rPr>
              <a:t>5.4</a:t>
            </a:r>
            <a:r>
              <a:rPr sz="2300" b="1" spc="-45" dirty="0" smtClean="0">
                <a:solidFill>
                  <a:srgbClr val="171514"/>
                </a:solidFill>
                <a:latin typeface="Arial"/>
                <a:cs typeface="Arial"/>
              </a:rPr>
              <a:t> </a:t>
            </a:r>
            <a:r>
              <a:rPr lang="es-ES" sz="2300" b="1" spc="-45" dirty="0" smtClean="0">
                <a:solidFill>
                  <a:srgbClr val="171514"/>
                </a:solidFill>
                <a:latin typeface="Arial"/>
                <a:cs typeface="Arial"/>
              </a:rPr>
              <a:t>Puesta a Tierra  M</a:t>
            </a:r>
            <a:r>
              <a:rPr sz="2300" b="1" spc="25" dirty="0" err="1" smtClean="0">
                <a:solidFill>
                  <a:srgbClr val="171514"/>
                </a:solidFill>
                <a:latin typeface="Arial"/>
                <a:cs typeface="Arial"/>
              </a:rPr>
              <a:t>últiple</a:t>
            </a:r>
            <a:r>
              <a:rPr lang="es-ES" sz="2300" b="1" spc="25" dirty="0" smtClean="0">
                <a:solidFill>
                  <a:srgbClr val="171514"/>
                </a:solidFill>
                <a:latin typeface="Arial"/>
                <a:cs typeface="Arial"/>
              </a:rPr>
              <a:t> de Protección</a:t>
            </a:r>
          </a:p>
          <a:p>
            <a:pPr marL="12700" algn="just">
              <a:spcBef>
                <a:spcPts val="775"/>
              </a:spcBef>
            </a:pPr>
            <a:endParaRPr sz="2300" dirty="0">
              <a:latin typeface="Arial"/>
              <a:cs typeface="Arial"/>
            </a:endParaRPr>
          </a:p>
          <a:p>
            <a:pPr marL="12700" marR="45720" indent="-12700" algn="just">
              <a:spcBef>
                <a:spcPts val="580"/>
              </a:spcBef>
            </a:pPr>
            <a:r>
              <a:rPr sz="2300" spc="-10" dirty="0">
                <a:solidFill>
                  <a:srgbClr val="171514"/>
                </a:solidFill>
                <a:latin typeface="Microsoft Sans Serif"/>
                <a:cs typeface="Microsoft Sans Serif"/>
              </a:rPr>
              <a:t>Esta </a:t>
            </a:r>
            <a:r>
              <a:rPr sz="2300" spc="-5" dirty="0">
                <a:solidFill>
                  <a:srgbClr val="171514"/>
                </a:solidFill>
                <a:latin typeface="Microsoft Sans Serif"/>
                <a:cs typeface="Microsoft Sans Serif"/>
              </a:rPr>
              <a:t>es </a:t>
            </a:r>
            <a:r>
              <a:rPr sz="2300" spc="30" dirty="0">
                <a:solidFill>
                  <a:srgbClr val="171514"/>
                </a:solidFill>
                <a:latin typeface="Microsoft Sans Serif"/>
                <a:cs typeface="Microsoft Sans Serif"/>
              </a:rPr>
              <a:t>una </a:t>
            </a:r>
            <a:r>
              <a:rPr sz="2300" spc="25" dirty="0">
                <a:solidFill>
                  <a:srgbClr val="171514"/>
                </a:solidFill>
                <a:latin typeface="Microsoft Sans Serif"/>
                <a:cs typeface="Microsoft Sans Serif"/>
              </a:rPr>
              <a:t>modificación </a:t>
            </a:r>
            <a:r>
              <a:rPr sz="2300" spc="20" dirty="0">
                <a:solidFill>
                  <a:srgbClr val="171514"/>
                </a:solidFill>
                <a:latin typeface="Microsoft Sans Serif"/>
                <a:cs typeface="Microsoft Sans Serif"/>
              </a:rPr>
              <a:t>del </a:t>
            </a:r>
            <a:r>
              <a:rPr sz="2300" spc="15" dirty="0">
                <a:solidFill>
                  <a:srgbClr val="171514"/>
                </a:solidFill>
                <a:latin typeface="Microsoft Sans Serif"/>
                <a:cs typeface="Microsoft Sans Serif"/>
              </a:rPr>
              <a:t>sistema </a:t>
            </a:r>
            <a:r>
              <a:rPr sz="2300" spc="-20" dirty="0">
                <a:solidFill>
                  <a:srgbClr val="171514"/>
                </a:solidFill>
                <a:latin typeface="Microsoft Sans Serif"/>
                <a:cs typeface="Microsoft Sans Serif"/>
              </a:rPr>
              <a:t>TN-C. En </a:t>
            </a:r>
            <a:r>
              <a:rPr sz="2300" spc="10" dirty="0">
                <a:solidFill>
                  <a:srgbClr val="171514"/>
                </a:solidFill>
                <a:latin typeface="Microsoft Sans Serif"/>
                <a:cs typeface="Microsoft Sans Serif"/>
              </a:rPr>
              <a:t>este </a:t>
            </a:r>
            <a:r>
              <a:rPr sz="2300" spc="15" dirty="0">
                <a:solidFill>
                  <a:srgbClr val="171514"/>
                </a:solidFill>
                <a:latin typeface="Microsoft Sans Serif"/>
                <a:cs typeface="Microsoft Sans Serif"/>
              </a:rPr>
              <a:t>sistema </a:t>
            </a:r>
            <a:r>
              <a:rPr sz="2300" spc="35" dirty="0">
                <a:solidFill>
                  <a:srgbClr val="171514"/>
                </a:solidFill>
                <a:latin typeface="Microsoft Sans Serif"/>
                <a:cs typeface="Microsoft Sans Serif"/>
              </a:rPr>
              <a:t>también </a:t>
            </a:r>
            <a:r>
              <a:rPr sz="2300" spc="-5" dirty="0">
                <a:solidFill>
                  <a:srgbClr val="171514"/>
                </a:solidFill>
                <a:latin typeface="Microsoft Sans Serif"/>
                <a:cs typeface="Microsoft Sans Serif"/>
              </a:rPr>
              <a:t>se </a:t>
            </a:r>
            <a:r>
              <a:rPr sz="2300" spc="20" dirty="0">
                <a:solidFill>
                  <a:srgbClr val="171514"/>
                </a:solidFill>
                <a:latin typeface="Microsoft Sans Serif"/>
                <a:cs typeface="Microsoft Sans Serif"/>
              </a:rPr>
              <a:t>utiliza</a:t>
            </a:r>
            <a:r>
              <a:rPr sz="2300" spc="20" dirty="0">
                <a:solidFill>
                  <a:srgbClr val="171514"/>
                </a:solidFill>
                <a:latin typeface="Microsoft Sans Serif"/>
                <a:cs typeface="Microsoft Sans Serif"/>
              </a:rPr>
              <a:t> </a:t>
            </a:r>
            <a:r>
              <a:rPr sz="2300" spc="10" dirty="0">
                <a:solidFill>
                  <a:srgbClr val="171514"/>
                </a:solidFill>
                <a:latin typeface="Microsoft Sans Serif"/>
                <a:cs typeface="Microsoft Sans Serif"/>
              </a:rPr>
              <a:t>el </a:t>
            </a:r>
            <a:r>
              <a:rPr sz="2300" spc="30" dirty="0" smtClean="0">
                <a:solidFill>
                  <a:srgbClr val="171514"/>
                </a:solidFill>
                <a:latin typeface="Microsoft Sans Serif"/>
                <a:cs typeface="Microsoft Sans Serif"/>
              </a:rPr>
              <a:t>conductor</a:t>
            </a:r>
            <a:r>
              <a:rPr lang="es-ES" sz="2300" spc="30" dirty="0" smtClean="0">
                <a:solidFill>
                  <a:srgbClr val="171514"/>
                </a:solidFill>
                <a:latin typeface="Microsoft Sans Serif"/>
                <a:cs typeface="Microsoft Sans Serif"/>
              </a:rPr>
              <a:t> </a:t>
            </a:r>
            <a:r>
              <a:rPr sz="2300" spc="40" dirty="0" err="1" smtClean="0">
                <a:solidFill>
                  <a:srgbClr val="171514"/>
                </a:solidFill>
                <a:latin typeface="Microsoft Sans Serif"/>
                <a:cs typeface="Microsoft Sans Serif"/>
              </a:rPr>
              <a:t>neutro</a:t>
            </a:r>
            <a:r>
              <a:rPr sz="2300" spc="40" dirty="0" smtClean="0">
                <a:solidFill>
                  <a:srgbClr val="171514"/>
                </a:solidFill>
                <a:latin typeface="Microsoft Sans Serif"/>
                <a:cs typeface="Microsoft Sans Serif"/>
              </a:rPr>
              <a:t> </a:t>
            </a:r>
            <a:r>
              <a:rPr sz="2300" spc="30" dirty="0">
                <a:solidFill>
                  <a:srgbClr val="171514"/>
                </a:solidFill>
                <a:latin typeface="Microsoft Sans Serif"/>
                <a:cs typeface="Microsoft Sans Serif"/>
              </a:rPr>
              <a:t>como conductor </a:t>
            </a:r>
            <a:r>
              <a:rPr sz="2300" spc="25" dirty="0">
                <a:solidFill>
                  <a:srgbClr val="171514"/>
                </a:solidFill>
                <a:latin typeface="Microsoft Sans Serif"/>
                <a:cs typeface="Microsoft Sans Serif"/>
              </a:rPr>
              <a:t>de </a:t>
            </a:r>
            <a:r>
              <a:rPr sz="2300" spc="40" dirty="0">
                <a:solidFill>
                  <a:srgbClr val="171514"/>
                </a:solidFill>
                <a:latin typeface="Microsoft Sans Serif"/>
                <a:cs typeface="Microsoft Sans Serif"/>
              </a:rPr>
              <a:t>retorno </a:t>
            </a:r>
            <a:r>
              <a:rPr sz="2300" spc="25" dirty="0">
                <a:solidFill>
                  <a:srgbClr val="171514"/>
                </a:solidFill>
                <a:latin typeface="Microsoft Sans Serif"/>
                <a:cs typeface="Microsoft Sans Serif"/>
              </a:rPr>
              <a:t>para </a:t>
            </a:r>
            <a:r>
              <a:rPr sz="2300" spc="10" dirty="0">
                <a:solidFill>
                  <a:srgbClr val="171514"/>
                </a:solidFill>
                <a:latin typeface="Microsoft Sans Serif"/>
                <a:cs typeface="Microsoft Sans Serif"/>
              </a:rPr>
              <a:t>la </a:t>
            </a:r>
            <a:r>
              <a:rPr sz="2300" spc="30" dirty="0">
                <a:solidFill>
                  <a:srgbClr val="171514"/>
                </a:solidFill>
                <a:latin typeface="Microsoft Sans Serif"/>
                <a:cs typeface="Microsoft Sans Serif"/>
              </a:rPr>
              <a:t>corriente </a:t>
            </a:r>
            <a:r>
              <a:rPr sz="2300" spc="25" dirty="0">
                <a:solidFill>
                  <a:srgbClr val="171514"/>
                </a:solidFill>
                <a:latin typeface="Microsoft Sans Serif"/>
                <a:cs typeface="Microsoft Sans Serif"/>
              </a:rPr>
              <a:t>de </a:t>
            </a:r>
            <a:r>
              <a:rPr sz="2300" spc="20" dirty="0">
                <a:solidFill>
                  <a:srgbClr val="171514"/>
                </a:solidFill>
                <a:latin typeface="Microsoft Sans Serif"/>
                <a:cs typeface="Microsoft Sans Serif"/>
              </a:rPr>
              <a:t>falla </a:t>
            </a:r>
            <a:r>
              <a:rPr sz="2300" spc="10" dirty="0">
                <a:solidFill>
                  <a:srgbClr val="171514"/>
                </a:solidFill>
                <a:latin typeface="Microsoft Sans Serif"/>
                <a:cs typeface="Microsoft Sans Serif"/>
              </a:rPr>
              <a:t>(Figura </a:t>
            </a:r>
            <a:r>
              <a:rPr sz="2300" spc="-5" dirty="0">
                <a:solidFill>
                  <a:srgbClr val="171514"/>
                </a:solidFill>
                <a:latin typeface="Microsoft Sans Serif"/>
                <a:cs typeface="Microsoft Sans Serif"/>
              </a:rPr>
              <a:t>5.34). </a:t>
            </a:r>
            <a:r>
              <a:rPr sz="2300" spc="-10" dirty="0">
                <a:solidFill>
                  <a:srgbClr val="171514"/>
                </a:solidFill>
                <a:latin typeface="Microsoft Sans Serif"/>
                <a:cs typeface="Microsoft Sans Serif"/>
              </a:rPr>
              <a:t>Sin </a:t>
            </a:r>
            <a:r>
              <a:rPr sz="2300" spc="30" dirty="0">
                <a:solidFill>
                  <a:srgbClr val="171514"/>
                </a:solidFill>
                <a:latin typeface="Microsoft Sans Serif"/>
                <a:cs typeface="Microsoft Sans Serif"/>
              </a:rPr>
              <a:t>embargo, </a:t>
            </a:r>
            <a:r>
              <a:rPr sz="2300" spc="25" dirty="0" smtClean="0">
                <a:solidFill>
                  <a:srgbClr val="171514"/>
                </a:solidFill>
                <a:latin typeface="Microsoft Sans Serif"/>
                <a:cs typeface="Microsoft Sans Serif"/>
              </a:rPr>
              <a:t>para</a:t>
            </a:r>
            <a:r>
              <a:rPr lang="es-ES" sz="2300" spc="25" dirty="0" smtClean="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evitar</a:t>
            </a:r>
            <a:r>
              <a:rPr sz="2300" spc="25" dirty="0" smtClean="0">
                <a:solidFill>
                  <a:srgbClr val="171514"/>
                </a:solidFill>
                <a:latin typeface="Microsoft Sans Serif"/>
                <a:cs typeface="Microsoft Sans Serif"/>
              </a:rPr>
              <a:t> </a:t>
            </a:r>
            <a:r>
              <a:rPr sz="2300" spc="10" dirty="0">
                <a:solidFill>
                  <a:srgbClr val="171514"/>
                </a:solidFill>
                <a:latin typeface="Microsoft Sans Serif"/>
                <a:cs typeface="Microsoft Sans Serif"/>
              </a:rPr>
              <a:t>los </a:t>
            </a:r>
            <a:r>
              <a:rPr sz="2300" spc="20" dirty="0">
                <a:solidFill>
                  <a:srgbClr val="171514"/>
                </a:solidFill>
                <a:latin typeface="Microsoft Sans Serif"/>
                <a:cs typeface="Microsoft Sans Serif"/>
              </a:rPr>
              <a:t>inconvenientes del </a:t>
            </a:r>
            <a:r>
              <a:rPr sz="2300" spc="15" dirty="0">
                <a:solidFill>
                  <a:srgbClr val="171514"/>
                </a:solidFill>
                <a:latin typeface="Microsoft Sans Serif"/>
                <a:cs typeface="Microsoft Sans Serif"/>
              </a:rPr>
              <a:t>sistema </a:t>
            </a:r>
            <a:r>
              <a:rPr sz="2300" spc="-20" dirty="0">
                <a:solidFill>
                  <a:srgbClr val="171514"/>
                </a:solidFill>
                <a:latin typeface="Microsoft Sans Serif"/>
                <a:cs typeface="Microsoft Sans Serif"/>
              </a:rPr>
              <a:t>TN-C, </a:t>
            </a:r>
            <a:r>
              <a:rPr sz="2300" spc="10" dirty="0">
                <a:solidFill>
                  <a:srgbClr val="171514"/>
                </a:solidFill>
                <a:latin typeface="Microsoft Sans Serif"/>
                <a:cs typeface="Microsoft Sans Serif"/>
              </a:rPr>
              <a:t>el </a:t>
            </a:r>
            <a:r>
              <a:rPr sz="2300" spc="30" dirty="0">
                <a:solidFill>
                  <a:srgbClr val="171514"/>
                </a:solidFill>
                <a:latin typeface="Microsoft Sans Serif"/>
                <a:cs typeface="Microsoft Sans Serif"/>
              </a:rPr>
              <a:t>conductor </a:t>
            </a:r>
            <a:r>
              <a:rPr sz="2300" spc="40" dirty="0">
                <a:solidFill>
                  <a:srgbClr val="171514"/>
                </a:solidFill>
                <a:latin typeface="Microsoft Sans Serif"/>
                <a:cs typeface="Microsoft Sans Serif"/>
              </a:rPr>
              <a:t>neutro </a:t>
            </a:r>
            <a:r>
              <a:rPr sz="2300" spc="-5" dirty="0">
                <a:solidFill>
                  <a:srgbClr val="171514"/>
                </a:solidFill>
                <a:latin typeface="Microsoft Sans Serif"/>
                <a:cs typeface="Microsoft Sans Serif"/>
              </a:rPr>
              <a:t>se </a:t>
            </a:r>
            <a:r>
              <a:rPr sz="2300" spc="30" dirty="0">
                <a:solidFill>
                  <a:srgbClr val="171514"/>
                </a:solidFill>
                <a:latin typeface="Microsoft Sans Serif"/>
                <a:cs typeface="Microsoft Sans Serif"/>
              </a:rPr>
              <a:t>pone </a:t>
            </a:r>
            <a:r>
              <a:rPr sz="2300" dirty="0">
                <a:solidFill>
                  <a:srgbClr val="171514"/>
                </a:solidFill>
                <a:latin typeface="Microsoft Sans Serif"/>
                <a:cs typeface="Microsoft Sans Serif"/>
              </a:rPr>
              <a:t>a </a:t>
            </a:r>
            <a:r>
              <a:rPr sz="2300" spc="35" dirty="0">
                <a:solidFill>
                  <a:srgbClr val="171514"/>
                </a:solidFill>
                <a:latin typeface="Microsoft Sans Serif"/>
                <a:cs typeface="Microsoft Sans Serif"/>
              </a:rPr>
              <a:t>tierra </a:t>
            </a:r>
            <a:r>
              <a:rPr sz="2300" spc="25" dirty="0" err="1">
                <a:solidFill>
                  <a:srgbClr val="171514"/>
                </a:solidFill>
                <a:latin typeface="Microsoft Sans Serif"/>
                <a:cs typeface="Microsoft Sans Serif"/>
              </a:rPr>
              <a:t>en</a:t>
            </a:r>
            <a:r>
              <a:rPr sz="2300" spc="25" dirty="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el</a:t>
            </a:r>
            <a:r>
              <a:rPr lang="es-ES" sz="2300" spc="10" dirty="0" smtClean="0">
                <a:solidFill>
                  <a:srgbClr val="171514"/>
                </a:solidFill>
                <a:latin typeface="Microsoft Sans Serif"/>
                <a:cs typeface="Microsoft Sans Serif"/>
              </a:rPr>
              <a:t> </a:t>
            </a:r>
            <a:r>
              <a:rPr sz="2300" spc="35" dirty="0" err="1" smtClean="0">
                <a:solidFill>
                  <a:srgbClr val="171514"/>
                </a:solidFill>
                <a:latin typeface="Microsoft Sans Serif"/>
                <a:cs typeface="Microsoft Sans Serif"/>
              </a:rPr>
              <a:t>transformador</a:t>
            </a:r>
            <a:r>
              <a:rPr sz="2300" spc="35" dirty="0">
                <a:solidFill>
                  <a:srgbClr val="171514"/>
                </a:solidFill>
                <a:latin typeface="Microsoft Sans Serif"/>
                <a:cs typeface="Microsoft Sans Serif"/>
              </a:rPr>
              <a:t>, </a:t>
            </a:r>
            <a:r>
              <a:rPr sz="2300" spc="10" dirty="0">
                <a:solidFill>
                  <a:srgbClr val="171514"/>
                </a:solidFill>
                <a:latin typeface="Microsoft Sans Serif"/>
                <a:cs typeface="Microsoft Sans Serif"/>
              </a:rPr>
              <a:t>al </a:t>
            </a:r>
            <a:r>
              <a:rPr sz="2300" spc="25" dirty="0">
                <a:solidFill>
                  <a:srgbClr val="171514"/>
                </a:solidFill>
                <a:latin typeface="Microsoft Sans Serif"/>
                <a:cs typeface="Microsoft Sans Serif"/>
              </a:rPr>
              <a:t>final </a:t>
            </a:r>
            <a:r>
              <a:rPr sz="2300" spc="20" dirty="0">
                <a:solidFill>
                  <a:srgbClr val="171514"/>
                </a:solidFill>
                <a:latin typeface="Microsoft Sans Serif"/>
                <a:cs typeface="Microsoft Sans Serif"/>
              </a:rPr>
              <a:t>del </a:t>
            </a:r>
            <a:r>
              <a:rPr sz="2300" spc="30" dirty="0">
                <a:solidFill>
                  <a:srgbClr val="171514"/>
                </a:solidFill>
                <a:latin typeface="Microsoft Sans Serif"/>
                <a:cs typeface="Microsoft Sans Serif"/>
              </a:rPr>
              <a:t>alimentador </a:t>
            </a:r>
            <a:r>
              <a:rPr sz="2300" spc="5" dirty="0">
                <a:solidFill>
                  <a:srgbClr val="171514"/>
                </a:solidFill>
                <a:latin typeface="Microsoft Sans Serif"/>
                <a:cs typeface="Microsoft Sans Serif"/>
              </a:rPr>
              <a:t>y </a:t>
            </a:r>
            <a:r>
              <a:rPr sz="2300" spc="25" dirty="0">
                <a:solidFill>
                  <a:srgbClr val="171514"/>
                </a:solidFill>
                <a:latin typeface="Microsoft Sans Serif"/>
                <a:cs typeface="Microsoft Sans Serif"/>
              </a:rPr>
              <a:t>en </a:t>
            </a:r>
            <a:r>
              <a:rPr sz="2300" spc="15" dirty="0">
                <a:solidFill>
                  <a:srgbClr val="171514"/>
                </a:solidFill>
                <a:latin typeface="Microsoft Sans Serif"/>
                <a:cs typeface="Microsoft Sans Serif"/>
              </a:rPr>
              <a:t>varios </a:t>
            </a:r>
            <a:r>
              <a:rPr sz="2300" spc="35" dirty="0">
                <a:solidFill>
                  <a:srgbClr val="171514"/>
                </a:solidFill>
                <a:latin typeface="Microsoft Sans Serif"/>
                <a:cs typeface="Microsoft Sans Serif"/>
              </a:rPr>
              <a:t>puntos </a:t>
            </a:r>
            <a:r>
              <a:rPr sz="2300" dirty="0">
                <a:solidFill>
                  <a:srgbClr val="171514"/>
                </a:solidFill>
                <a:latin typeface="Microsoft Sans Serif"/>
                <a:cs typeface="Microsoft Sans Serif"/>
              </a:rPr>
              <a:t>a </a:t>
            </a:r>
            <a:r>
              <a:rPr sz="2300" spc="25" dirty="0">
                <a:solidFill>
                  <a:srgbClr val="171514"/>
                </a:solidFill>
                <a:latin typeface="Microsoft Sans Serif"/>
                <a:cs typeface="Microsoft Sans Serif"/>
              </a:rPr>
              <a:t>lo </a:t>
            </a:r>
            <a:r>
              <a:rPr sz="2300" spc="30" dirty="0">
                <a:solidFill>
                  <a:srgbClr val="171514"/>
                </a:solidFill>
                <a:latin typeface="Microsoft Sans Serif"/>
                <a:cs typeface="Microsoft Sans Serif"/>
              </a:rPr>
              <a:t>largo </a:t>
            </a:r>
            <a:r>
              <a:rPr sz="2300" spc="25" dirty="0">
                <a:solidFill>
                  <a:srgbClr val="171514"/>
                </a:solidFill>
                <a:latin typeface="Microsoft Sans Serif"/>
                <a:cs typeface="Microsoft Sans Serif"/>
              </a:rPr>
              <a:t>de </a:t>
            </a:r>
            <a:r>
              <a:rPr sz="2300" spc="15" dirty="0">
                <a:solidFill>
                  <a:srgbClr val="171514"/>
                </a:solidFill>
                <a:latin typeface="Microsoft Sans Serif"/>
                <a:cs typeface="Microsoft Sans Serif"/>
              </a:rPr>
              <a:t>su </a:t>
            </a:r>
            <a:r>
              <a:rPr sz="2300" spc="40" dirty="0">
                <a:solidFill>
                  <a:srgbClr val="171514"/>
                </a:solidFill>
                <a:latin typeface="Microsoft Sans Serif"/>
                <a:cs typeface="Microsoft Sans Serif"/>
              </a:rPr>
              <a:t>longitud </a:t>
            </a:r>
            <a:r>
              <a:rPr sz="2300" spc="15" dirty="0">
                <a:solidFill>
                  <a:srgbClr val="171514"/>
                </a:solidFill>
                <a:latin typeface="Microsoft Sans Serif"/>
                <a:cs typeface="Microsoft Sans Serif"/>
              </a:rPr>
              <a:t>(</a:t>
            </a:r>
            <a:r>
              <a:rPr sz="2300" spc="15" dirty="0" err="1">
                <a:solidFill>
                  <a:srgbClr val="171514"/>
                </a:solidFill>
                <a:latin typeface="Microsoft Sans Serif"/>
                <a:cs typeface="Microsoft Sans Serif"/>
              </a:rPr>
              <a:t>unos</a:t>
            </a:r>
            <a:r>
              <a:rPr sz="2300" spc="15" dirty="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tres</a:t>
            </a:r>
            <a:r>
              <a:rPr lang="es-ES" sz="2300" spc="25" dirty="0" smtClean="0">
                <a:solidFill>
                  <a:srgbClr val="171514"/>
                </a:solidFill>
                <a:latin typeface="Microsoft Sans Serif"/>
                <a:cs typeface="Microsoft Sans Serif"/>
              </a:rPr>
              <a:t> </a:t>
            </a:r>
            <a:r>
              <a:rPr sz="2300" spc="35" dirty="0" err="1" smtClean="0">
                <a:solidFill>
                  <a:srgbClr val="171514"/>
                </a:solidFill>
                <a:latin typeface="Microsoft Sans Serif"/>
                <a:cs typeface="Microsoft Sans Serif"/>
              </a:rPr>
              <a:t>puntos</a:t>
            </a:r>
            <a:r>
              <a:rPr sz="2300" dirty="0" smtClean="0">
                <a:solidFill>
                  <a:srgbClr val="171514"/>
                </a:solidFill>
                <a:latin typeface="Microsoft Sans Serif"/>
                <a:cs typeface="Microsoft Sans Serif"/>
              </a:rPr>
              <a:t> </a:t>
            </a:r>
            <a:r>
              <a:rPr sz="2300" spc="45" dirty="0" err="1">
                <a:solidFill>
                  <a:srgbClr val="171514"/>
                </a:solidFill>
                <a:latin typeface="Microsoft Sans Serif"/>
                <a:cs typeface="Microsoft Sans Serif"/>
              </a:rPr>
              <a:t>por</a:t>
            </a:r>
            <a:r>
              <a:rPr sz="2300" dirty="0">
                <a:solidFill>
                  <a:srgbClr val="171514"/>
                </a:solidFill>
                <a:latin typeface="Microsoft Sans Serif"/>
                <a:cs typeface="Microsoft Sans Serif"/>
              </a:rPr>
              <a:t> </a:t>
            </a:r>
            <a:r>
              <a:rPr lang="es-ES" sz="2300" spc="30" dirty="0" smtClean="0">
                <a:solidFill>
                  <a:srgbClr val="171514"/>
                </a:solidFill>
                <a:latin typeface="Microsoft Sans Serif"/>
                <a:cs typeface="Microsoft Sans Serif"/>
              </a:rPr>
              <a:t>km</a:t>
            </a:r>
            <a:r>
              <a:rPr sz="2300" spc="30" dirty="0" smtClean="0">
                <a:solidFill>
                  <a:srgbClr val="171514"/>
                </a:solidFill>
                <a:latin typeface="Microsoft Sans Serif"/>
                <a:cs typeface="Microsoft Sans Serif"/>
              </a:rPr>
              <a:t>)</a:t>
            </a:r>
            <a:r>
              <a:rPr sz="2300" dirty="0" smtClean="0">
                <a:solidFill>
                  <a:srgbClr val="171514"/>
                </a:solidFill>
                <a:latin typeface="Microsoft Sans Serif"/>
                <a:cs typeface="Microsoft Sans Serif"/>
              </a:rPr>
              <a:t> </a:t>
            </a:r>
            <a:r>
              <a:rPr sz="2300" spc="25" dirty="0">
                <a:solidFill>
                  <a:srgbClr val="171514"/>
                </a:solidFill>
                <a:latin typeface="Microsoft Sans Serif"/>
                <a:cs typeface="Microsoft Sans Serif"/>
              </a:rPr>
              <a:t>de</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manera</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que</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la</a:t>
            </a:r>
            <a:r>
              <a:rPr sz="2300" spc="5" dirty="0">
                <a:solidFill>
                  <a:srgbClr val="171514"/>
                </a:solidFill>
                <a:latin typeface="Microsoft Sans Serif"/>
                <a:cs typeface="Microsoft Sans Serif"/>
              </a:rPr>
              <a:t> </a:t>
            </a:r>
            <a:r>
              <a:rPr sz="2300" spc="15" dirty="0">
                <a:solidFill>
                  <a:srgbClr val="171514"/>
                </a:solidFill>
                <a:latin typeface="Microsoft Sans Serif"/>
                <a:cs typeface="Microsoft Sans Serif"/>
              </a:rPr>
              <a:t>resistencia</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del</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conductor</a:t>
            </a:r>
            <a:r>
              <a:rPr sz="2300" dirty="0">
                <a:solidFill>
                  <a:srgbClr val="171514"/>
                </a:solidFill>
                <a:latin typeface="Microsoft Sans Serif"/>
                <a:cs typeface="Microsoft Sans Serif"/>
              </a:rPr>
              <a:t> </a:t>
            </a:r>
            <a:r>
              <a:rPr sz="2300" spc="40" dirty="0">
                <a:solidFill>
                  <a:srgbClr val="171514"/>
                </a:solidFill>
                <a:latin typeface="Microsoft Sans Serif"/>
                <a:cs typeface="Microsoft Sans Serif"/>
              </a:rPr>
              <a:t>neutro</a:t>
            </a:r>
            <a:r>
              <a:rPr sz="2300" dirty="0">
                <a:solidFill>
                  <a:srgbClr val="171514"/>
                </a:solidFill>
                <a:latin typeface="Microsoft Sans Serif"/>
                <a:cs typeface="Microsoft Sans Serif"/>
              </a:rPr>
              <a:t> </a:t>
            </a:r>
            <a:r>
              <a:rPr sz="2300" spc="35" dirty="0">
                <a:solidFill>
                  <a:srgbClr val="171514"/>
                </a:solidFill>
                <a:latin typeface="Microsoft Sans Serif"/>
                <a:cs typeface="Microsoft Sans Serif"/>
              </a:rPr>
              <a:t>entre</a:t>
            </a:r>
            <a:r>
              <a:rPr sz="2300" dirty="0">
                <a:solidFill>
                  <a:srgbClr val="171514"/>
                </a:solidFill>
                <a:latin typeface="Microsoft Sans Serif"/>
                <a:cs typeface="Microsoft Sans Serif"/>
              </a:rPr>
              <a:t> </a:t>
            </a:r>
            <a:r>
              <a:rPr sz="2300" spc="25" dirty="0" err="1">
                <a:solidFill>
                  <a:srgbClr val="171514"/>
                </a:solidFill>
                <a:latin typeface="Microsoft Sans Serif"/>
                <a:cs typeface="Microsoft Sans Serif"/>
              </a:rPr>
              <a:t>cualquier</a:t>
            </a:r>
            <a:r>
              <a:rPr sz="2300" spc="5" dirty="0">
                <a:solidFill>
                  <a:srgbClr val="171514"/>
                </a:solidFill>
                <a:latin typeface="Microsoft Sans Serif"/>
                <a:cs typeface="Microsoft Sans Serif"/>
              </a:rPr>
              <a:t> </a:t>
            </a:r>
            <a:r>
              <a:rPr sz="2300" spc="45" dirty="0" err="1" smtClean="0">
                <a:solidFill>
                  <a:srgbClr val="171514"/>
                </a:solidFill>
                <a:latin typeface="Microsoft Sans Serif"/>
                <a:cs typeface="Microsoft Sans Serif"/>
              </a:rPr>
              <a:t>punto</a:t>
            </a:r>
            <a:r>
              <a:rPr lang="es-ES" sz="2300" spc="45" dirty="0" smtClean="0">
                <a:solidFill>
                  <a:srgbClr val="171514"/>
                </a:solidFill>
                <a:latin typeface="Microsoft Sans Serif"/>
                <a:cs typeface="Microsoft Sans Serif"/>
              </a:rPr>
              <a:t> </a:t>
            </a:r>
            <a:r>
              <a:rPr sz="2300" spc="5" dirty="0" smtClean="0">
                <a:solidFill>
                  <a:srgbClr val="171514"/>
                </a:solidFill>
                <a:latin typeface="Microsoft Sans Serif"/>
                <a:cs typeface="Microsoft Sans Serif"/>
              </a:rPr>
              <a:t>y</a:t>
            </a:r>
            <a:r>
              <a:rPr sz="2300" spc="-5" dirty="0" smtClean="0">
                <a:solidFill>
                  <a:srgbClr val="171514"/>
                </a:solidFill>
                <a:latin typeface="Microsoft Sans Serif"/>
                <a:cs typeface="Microsoft Sans Serif"/>
              </a:rPr>
              <a:t> </a:t>
            </a:r>
            <a:r>
              <a:rPr sz="2300" spc="35" dirty="0">
                <a:solidFill>
                  <a:srgbClr val="171514"/>
                </a:solidFill>
                <a:latin typeface="Microsoft Sans Serif"/>
                <a:cs typeface="Microsoft Sans Serif"/>
              </a:rPr>
              <a:t>tierra</a:t>
            </a:r>
            <a:r>
              <a:rPr sz="2300" spc="-5" dirty="0">
                <a:solidFill>
                  <a:srgbClr val="171514"/>
                </a:solidFill>
                <a:latin typeface="Microsoft Sans Serif"/>
                <a:cs typeface="Microsoft Sans Serif"/>
              </a:rPr>
              <a:t> </a:t>
            </a:r>
            <a:r>
              <a:rPr sz="2300" spc="40" dirty="0">
                <a:solidFill>
                  <a:srgbClr val="171514"/>
                </a:solidFill>
                <a:latin typeface="Microsoft Sans Serif"/>
                <a:cs typeface="Microsoft Sans Serif"/>
              </a:rPr>
              <a:t>no</a:t>
            </a:r>
            <a:r>
              <a:rPr sz="2300" spc="-5" dirty="0">
                <a:solidFill>
                  <a:srgbClr val="171514"/>
                </a:solidFill>
                <a:latin typeface="Microsoft Sans Serif"/>
                <a:cs typeface="Microsoft Sans Serif"/>
              </a:rPr>
              <a:t> </a:t>
            </a:r>
            <a:r>
              <a:rPr sz="2300" spc="10" dirty="0" err="1">
                <a:solidFill>
                  <a:srgbClr val="171514"/>
                </a:solidFill>
                <a:latin typeface="Microsoft Sans Serif"/>
                <a:cs typeface="Microsoft Sans Serif"/>
              </a:rPr>
              <a:t>exceda</a:t>
            </a:r>
            <a:r>
              <a:rPr sz="2300" dirty="0">
                <a:solidFill>
                  <a:srgbClr val="171514"/>
                </a:solidFill>
                <a:latin typeface="Microsoft Sans Serif"/>
                <a:cs typeface="Microsoft Sans Serif"/>
              </a:rPr>
              <a:t> </a:t>
            </a:r>
            <a:r>
              <a:rPr lang="es-ES" sz="2300" spc="25" dirty="0" smtClean="0">
                <a:solidFill>
                  <a:srgbClr val="171514"/>
                </a:solidFill>
                <a:latin typeface="Microsoft Sans Serif"/>
                <a:cs typeface="Microsoft Sans Serif"/>
              </a:rPr>
              <a:t>a</a:t>
            </a:r>
            <a:r>
              <a:rPr sz="2300" spc="-5" dirty="0" smtClean="0">
                <a:solidFill>
                  <a:srgbClr val="171514"/>
                </a:solidFill>
                <a:latin typeface="Microsoft Sans Serif"/>
                <a:cs typeface="Microsoft Sans Serif"/>
              </a:rPr>
              <a:t> </a:t>
            </a:r>
            <a:r>
              <a:rPr sz="2300" spc="10" dirty="0">
                <a:solidFill>
                  <a:srgbClr val="171514"/>
                </a:solidFill>
                <a:latin typeface="Microsoft Sans Serif"/>
                <a:cs typeface="Microsoft Sans Serif"/>
              </a:rPr>
              <a:t>10</a:t>
            </a:r>
            <a:r>
              <a:rPr sz="2300" spc="-5" dirty="0">
                <a:solidFill>
                  <a:srgbClr val="171514"/>
                </a:solidFill>
                <a:latin typeface="Microsoft Sans Serif"/>
                <a:cs typeface="Microsoft Sans Serif"/>
              </a:rPr>
              <a:t> </a:t>
            </a:r>
            <a:r>
              <a:rPr sz="2300" dirty="0">
                <a:solidFill>
                  <a:srgbClr val="171514"/>
                </a:solidFill>
                <a:latin typeface="Microsoft Sans Serif"/>
                <a:cs typeface="Microsoft Sans Serif"/>
              </a:rPr>
              <a:t>Ω</a:t>
            </a:r>
            <a:r>
              <a:rPr sz="2300" spc="-5" dirty="0">
                <a:solidFill>
                  <a:srgbClr val="171514"/>
                </a:solidFill>
                <a:latin typeface="Microsoft Sans Serif"/>
                <a:cs typeface="Microsoft Sans Serif"/>
              </a:rPr>
              <a:t> </a:t>
            </a:r>
            <a:r>
              <a:rPr sz="2300" spc="5" dirty="0">
                <a:solidFill>
                  <a:srgbClr val="171514"/>
                </a:solidFill>
                <a:latin typeface="Microsoft Sans Serif"/>
                <a:cs typeface="Microsoft Sans Serif"/>
              </a:rPr>
              <a:t>(o</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cualquier</a:t>
            </a:r>
            <a:r>
              <a:rPr sz="2300" spc="-5" dirty="0">
                <a:solidFill>
                  <a:srgbClr val="171514"/>
                </a:solidFill>
                <a:latin typeface="Microsoft Sans Serif"/>
                <a:cs typeface="Microsoft Sans Serif"/>
              </a:rPr>
              <a:t> </a:t>
            </a:r>
            <a:r>
              <a:rPr sz="2300" spc="45" dirty="0">
                <a:solidFill>
                  <a:srgbClr val="171514"/>
                </a:solidFill>
                <a:latin typeface="Microsoft Sans Serif"/>
                <a:cs typeface="Microsoft Sans Serif"/>
              </a:rPr>
              <a:t>otro</a:t>
            </a:r>
            <a:r>
              <a:rPr sz="2300" spc="-5" dirty="0">
                <a:solidFill>
                  <a:srgbClr val="171514"/>
                </a:solidFill>
                <a:latin typeface="Microsoft Sans Serif"/>
                <a:cs typeface="Microsoft Sans Serif"/>
              </a:rPr>
              <a:t> </a:t>
            </a:r>
            <a:r>
              <a:rPr sz="2300" spc="25" dirty="0">
                <a:solidFill>
                  <a:srgbClr val="171514"/>
                </a:solidFill>
                <a:latin typeface="Microsoft Sans Serif"/>
                <a:cs typeface="Microsoft Sans Serif"/>
              </a:rPr>
              <a:t>valor</a:t>
            </a:r>
            <a:r>
              <a:rPr sz="2300" spc="-5" dirty="0">
                <a:solidFill>
                  <a:srgbClr val="171514"/>
                </a:solidFill>
                <a:latin typeface="Microsoft Sans Serif"/>
                <a:cs typeface="Microsoft Sans Serif"/>
              </a:rPr>
              <a:t> </a:t>
            </a:r>
            <a:r>
              <a:rPr sz="2300" spc="15" dirty="0">
                <a:solidFill>
                  <a:srgbClr val="171514"/>
                </a:solidFill>
                <a:latin typeface="Microsoft Sans Serif"/>
                <a:cs typeface="Microsoft Sans Serif"/>
              </a:rPr>
              <a:t>especificado</a:t>
            </a:r>
            <a:r>
              <a:rPr sz="2300" dirty="0">
                <a:solidFill>
                  <a:srgbClr val="171514"/>
                </a:solidFill>
                <a:latin typeface="Microsoft Sans Serif"/>
                <a:cs typeface="Microsoft Sans Serif"/>
              </a:rPr>
              <a:t> </a:t>
            </a:r>
            <a:r>
              <a:rPr sz="2300" spc="45" dirty="0">
                <a:solidFill>
                  <a:srgbClr val="171514"/>
                </a:solidFill>
                <a:latin typeface="Microsoft Sans Serif"/>
                <a:cs typeface="Microsoft Sans Serif"/>
              </a:rPr>
              <a:t>por</a:t>
            </a:r>
            <a:r>
              <a:rPr sz="2300" spc="-5" dirty="0">
                <a:solidFill>
                  <a:srgbClr val="171514"/>
                </a:solidFill>
                <a:latin typeface="Microsoft Sans Serif"/>
                <a:cs typeface="Microsoft Sans Serif"/>
              </a:rPr>
              <a:t> </a:t>
            </a:r>
            <a:r>
              <a:rPr sz="2300" spc="10" dirty="0">
                <a:solidFill>
                  <a:srgbClr val="171514"/>
                </a:solidFill>
                <a:latin typeface="Microsoft Sans Serif"/>
                <a:cs typeface="Microsoft Sans Serif"/>
              </a:rPr>
              <a:t>la</a:t>
            </a:r>
            <a:r>
              <a:rPr sz="2300" spc="-5" dirty="0">
                <a:solidFill>
                  <a:srgbClr val="171514"/>
                </a:solidFill>
                <a:latin typeface="Microsoft Sans Serif"/>
                <a:cs typeface="Microsoft Sans Serif"/>
              </a:rPr>
              <a:t> </a:t>
            </a:r>
            <a:r>
              <a:rPr sz="2300" spc="30" dirty="0">
                <a:solidFill>
                  <a:srgbClr val="171514"/>
                </a:solidFill>
                <a:latin typeface="Microsoft Sans Serif"/>
                <a:cs typeface="Microsoft Sans Serif"/>
              </a:rPr>
              <a:t>Autoridad</a:t>
            </a:r>
            <a:r>
              <a:rPr sz="2300" spc="-5" dirty="0">
                <a:solidFill>
                  <a:srgbClr val="171514"/>
                </a:solidFill>
                <a:latin typeface="Microsoft Sans Serif"/>
                <a:cs typeface="Microsoft Sans Serif"/>
              </a:rPr>
              <a:t> </a:t>
            </a:r>
            <a:r>
              <a:rPr sz="2300" spc="20" dirty="0" err="1">
                <a:solidFill>
                  <a:srgbClr val="171514"/>
                </a:solidFill>
                <a:latin typeface="Microsoft Sans Serif"/>
                <a:cs typeface="Microsoft Sans Serif"/>
              </a:rPr>
              <a:t>responsable</a:t>
            </a:r>
            <a:r>
              <a:rPr sz="2300" dirty="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de</a:t>
            </a:r>
            <a:r>
              <a:rPr lang="es-ES" sz="2300" spc="25" dirty="0" smtClean="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la</a:t>
            </a:r>
            <a:r>
              <a:rPr sz="2300" spc="-10" dirty="0" smtClean="0">
                <a:solidFill>
                  <a:srgbClr val="171514"/>
                </a:solidFill>
                <a:latin typeface="Microsoft Sans Serif"/>
                <a:cs typeface="Microsoft Sans Serif"/>
              </a:rPr>
              <a:t> </a:t>
            </a:r>
            <a:r>
              <a:rPr sz="2300" spc="20" dirty="0">
                <a:solidFill>
                  <a:srgbClr val="171514"/>
                </a:solidFill>
                <a:latin typeface="Microsoft Sans Serif"/>
                <a:cs typeface="Microsoft Sans Serif"/>
              </a:rPr>
              <a:t>distribución</a:t>
            </a:r>
            <a:r>
              <a:rPr sz="2300" spc="20" dirty="0">
                <a:solidFill>
                  <a:srgbClr val="171514"/>
                </a:solidFill>
                <a:latin typeface="Microsoft Sans Serif"/>
                <a:cs typeface="Microsoft Sans Serif"/>
              </a:rPr>
              <a:t>).</a:t>
            </a:r>
            <a:endParaRPr sz="2300" dirty="0">
              <a:latin typeface="Microsoft Sans Serif"/>
              <a:cs typeface="Microsoft Sans Serif"/>
            </a:endParaRPr>
          </a:p>
          <a:p>
            <a:pPr marL="12700" marR="15240" indent="-12700" algn="just"/>
            <a:r>
              <a:rPr sz="2300" spc="-50" dirty="0">
                <a:solidFill>
                  <a:srgbClr val="171514"/>
                </a:solidFill>
                <a:latin typeface="Microsoft Sans Serif"/>
                <a:cs typeface="Microsoft Sans Serif"/>
              </a:rPr>
              <a:t>Es</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evidente</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que</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una</a:t>
            </a:r>
            <a:r>
              <a:rPr sz="2300" dirty="0">
                <a:solidFill>
                  <a:srgbClr val="171514"/>
                </a:solidFill>
                <a:latin typeface="Microsoft Sans Serif"/>
                <a:cs typeface="Microsoft Sans Serif"/>
              </a:rPr>
              <a:t> </a:t>
            </a:r>
            <a:r>
              <a:rPr sz="2300" spc="40" dirty="0">
                <a:solidFill>
                  <a:srgbClr val="171514"/>
                </a:solidFill>
                <a:latin typeface="Microsoft Sans Serif"/>
                <a:cs typeface="Microsoft Sans Serif"/>
              </a:rPr>
              <a:t>rotura</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en</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el</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conductor</a:t>
            </a:r>
            <a:r>
              <a:rPr sz="2300" dirty="0">
                <a:solidFill>
                  <a:srgbClr val="171514"/>
                </a:solidFill>
                <a:latin typeface="Microsoft Sans Serif"/>
                <a:cs typeface="Microsoft Sans Serif"/>
              </a:rPr>
              <a:t> </a:t>
            </a:r>
            <a:r>
              <a:rPr sz="2300" spc="40" dirty="0">
                <a:solidFill>
                  <a:srgbClr val="171514"/>
                </a:solidFill>
                <a:latin typeface="Microsoft Sans Serif"/>
                <a:cs typeface="Microsoft Sans Serif"/>
              </a:rPr>
              <a:t>neutro</a:t>
            </a:r>
            <a:r>
              <a:rPr sz="2300" spc="5" dirty="0">
                <a:solidFill>
                  <a:srgbClr val="171514"/>
                </a:solidFill>
                <a:latin typeface="Microsoft Sans Serif"/>
                <a:cs typeface="Microsoft Sans Serif"/>
              </a:rPr>
              <a:t> </a:t>
            </a:r>
            <a:r>
              <a:rPr sz="2300" spc="25" dirty="0">
                <a:solidFill>
                  <a:srgbClr val="171514"/>
                </a:solidFill>
                <a:latin typeface="Microsoft Sans Serif"/>
                <a:cs typeface="Microsoft Sans Serif"/>
              </a:rPr>
              <a:t>de</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la</a:t>
            </a:r>
            <a:r>
              <a:rPr sz="2300" dirty="0">
                <a:solidFill>
                  <a:srgbClr val="171514"/>
                </a:solidFill>
                <a:latin typeface="Microsoft Sans Serif"/>
                <a:cs typeface="Microsoft Sans Serif"/>
              </a:rPr>
              <a:t> </a:t>
            </a:r>
            <a:r>
              <a:rPr sz="2300" spc="20" dirty="0">
                <a:solidFill>
                  <a:srgbClr val="171514"/>
                </a:solidFill>
                <a:latin typeface="Microsoft Sans Serif"/>
                <a:cs typeface="Microsoft Sans Serif"/>
              </a:rPr>
              <a:t>instalación</a:t>
            </a:r>
            <a:r>
              <a:rPr sz="2300" dirty="0">
                <a:solidFill>
                  <a:srgbClr val="171514"/>
                </a:solidFill>
                <a:latin typeface="Microsoft Sans Serif"/>
                <a:cs typeface="Microsoft Sans Serif"/>
              </a:rPr>
              <a:t> </a:t>
            </a:r>
            <a:r>
              <a:rPr sz="2300" spc="35" dirty="0">
                <a:solidFill>
                  <a:srgbClr val="171514"/>
                </a:solidFill>
                <a:latin typeface="Microsoft Sans Serif"/>
                <a:cs typeface="Microsoft Sans Serif"/>
              </a:rPr>
              <a:t>(punto</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2</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de</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la</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figura</a:t>
            </a:r>
            <a:r>
              <a:rPr sz="2300" spc="25" dirty="0">
                <a:solidFill>
                  <a:srgbClr val="171514"/>
                </a:solidFill>
                <a:latin typeface="Microsoft Sans Serif"/>
                <a:cs typeface="Microsoft Sans Serif"/>
              </a:rPr>
              <a:t>)</a:t>
            </a:r>
            <a:r>
              <a:rPr sz="2300" dirty="0">
                <a:solidFill>
                  <a:srgbClr val="171514"/>
                </a:solidFill>
                <a:latin typeface="Microsoft Sans Serif"/>
                <a:cs typeface="Microsoft Sans Serif"/>
              </a:rPr>
              <a:t> </a:t>
            </a:r>
            <a:r>
              <a:rPr sz="2300" spc="40" dirty="0" smtClean="0">
                <a:solidFill>
                  <a:srgbClr val="171514"/>
                </a:solidFill>
                <a:latin typeface="Microsoft Sans Serif"/>
                <a:cs typeface="Microsoft Sans Serif"/>
              </a:rPr>
              <a:t>no</a:t>
            </a:r>
            <a:r>
              <a:rPr lang="es-ES" sz="2300" spc="40" dirty="0" smtClean="0">
                <a:solidFill>
                  <a:srgbClr val="171514"/>
                </a:solidFill>
                <a:latin typeface="Microsoft Sans Serif"/>
                <a:cs typeface="Microsoft Sans Serif"/>
              </a:rPr>
              <a:t> </a:t>
            </a:r>
            <a:r>
              <a:rPr sz="2300" spc="25" dirty="0" err="1" smtClean="0">
                <a:solidFill>
                  <a:srgbClr val="171514"/>
                </a:solidFill>
                <a:latin typeface="Microsoft Sans Serif"/>
                <a:cs typeface="Microsoft Sans Serif"/>
              </a:rPr>
              <a:t>constituye</a:t>
            </a:r>
            <a:r>
              <a:rPr sz="2300" dirty="0" smtClean="0">
                <a:solidFill>
                  <a:srgbClr val="171514"/>
                </a:solidFill>
                <a:latin typeface="Microsoft Sans Serif"/>
                <a:cs typeface="Microsoft Sans Serif"/>
              </a:rPr>
              <a:t> </a:t>
            </a:r>
            <a:r>
              <a:rPr sz="2300" spc="45" dirty="0">
                <a:solidFill>
                  <a:srgbClr val="171514"/>
                </a:solidFill>
                <a:latin typeface="Microsoft Sans Serif"/>
                <a:cs typeface="Microsoft Sans Serif"/>
              </a:rPr>
              <a:t>un</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peligro</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para</a:t>
            </a:r>
            <a:r>
              <a:rPr sz="2300" dirty="0">
                <a:solidFill>
                  <a:srgbClr val="171514"/>
                </a:solidFill>
                <a:latin typeface="Microsoft Sans Serif"/>
                <a:cs typeface="Microsoft Sans Serif"/>
              </a:rPr>
              <a:t> </a:t>
            </a:r>
            <a:r>
              <a:rPr sz="2300" spc="10" dirty="0">
                <a:solidFill>
                  <a:srgbClr val="171514"/>
                </a:solidFill>
                <a:latin typeface="Microsoft Sans Serif"/>
                <a:cs typeface="Microsoft Sans Serif"/>
              </a:rPr>
              <a:t>el</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consumidor</a:t>
            </a:r>
            <a:r>
              <a:rPr sz="2300" dirty="0">
                <a:solidFill>
                  <a:srgbClr val="171514"/>
                </a:solidFill>
                <a:latin typeface="Microsoft Sans Serif"/>
                <a:cs typeface="Microsoft Sans Serif"/>
              </a:rPr>
              <a:t> </a:t>
            </a:r>
            <a:r>
              <a:rPr sz="2300" spc="25" dirty="0">
                <a:solidFill>
                  <a:srgbClr val="171514"/>
                </a:solidFill>
                <a:latin typeface="Microsoft Sans Serif"/>
                <a:cs typeface="Microsoft Sans Serif"/>
              </a:rPr>
              <a:t>en</a:t>
            </a:r>
            <a:r>
              <a:rPr sz="2300" dirty="0">
                <a:solidFill>
                  <a:srgbClr val="171514"/>
                </a:solidFill>
                <a:latin typeface="Microsoft Sans Serif"/>
                <a:cs typeface="Microsoft Sans Serif"/>
              </a:rPr>
              <a:t> caso </a:t>
            </a:r>
            <a:r>
              <a:rPr sz="2300" spc="25" dirty="0">
                <a:solidFill>
                  <a:srgbClr val="171514"/>
                </a:solidFill>
                <a:latin typeface="Microsoft Sans Serif"/>
                <a:cs typeface="Microsoft Sans Serif"/>
              </a:rPr>
              <a:t>de</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cortocircuito</a:t>
            </a:r>
            <a:r>
              <a:rPr sz="2300" dirty="0">
                <a:solidFill>
                  <a:srgbClr val="171514"/>
                </a:solidFill>
                <a:latin typeface="Microsoft Sans Serif"/>
                <a:cs typeface="Microsoft Sans Serif"/>
              </a:rPr>
              <a:t> </a:t>
            </a:r>
            <a:r>
              <a:rPr sz="2300" spc="35" dirty="0">
                <a:solidFill>
                  <a:srgbClr val="171514"/>
                </a:solidFill>
                <a:latin typeface="Microsoft Sans Serif"/>
                <a:cs typeface="Microsoft Sans Serif"/>
              </a:rPr>
              <a:t>entre</a:t>
            </a:r>
            <a:r>
              <a:rPr sz="2300" dirty="0">
                <a:solidFill>
                  <a:srgbClr val="171514"/>
                </a:solidFill>
                <a:latin typeface="Microsoft Sans Serif"/>
                <a:cs typeface="Microsoft Sans Serif"/>
              </a:rPr>
              <a:t> </a:t>
            </a:r>
            <a:r>
              <a:rPr sz="2300" spc="45" dirty="0">
                <a:solidFill>
                  <a:srgbClr val="171514"/>
                </a:solidFill>
                <a:latin typeface="Microsoft Sans Serif"/>
                <a:cs typeface="Microsoft Sans Serif"/>
              </a:rPr>
              <a:t>un</a:t>
            </a:r>
            <a:r>
              <a:rPr sz="2300" dirty="0">
                <a:solidFill>
                  <a:srgbClr val="171514"/>
                </a:solidFill>
                <a:latin typeface="Microsoft Sans Serif"/>
                <a:cs typeface="Microsoft Sans Serif"/>
              </a:rPr>
              <a:t> </a:t>
            </a:r>
            <a:r>
              <a:rPr sz="2300" spc="30" dirty="0">
                <a:solidFill>
                  <a:srgbClr val="171514"/>
                </a:solidFill>
                <a:latin typeface="Microsoft Sans Serif"/>
                <a:cs typeface="Microsoft Sans Serif"/>
              </a:rPr>
              <a:t>conductor</a:t>
            </a:r>
            <a:r>
              <a:rPr sz="2300" dirty="0">
                <a:solidFill>
                  <a:srgbClr val="171514"/>
                </a:solidFill>
                <a:latin typeface="Microsoft Sans Serif"/>
                <a:cs typeface="Microsoft Sans Serif"/>
              </a:rPr>
              <a:t> </a:t>
            </a:r>
            <a:r>
              <a:rPr sz="2300" spc="15" dirty="0">
                <a:solidFill>
                  <a:srgbClr val="171514"/>
                </a:solidFill>
                <a:latin typeface="Microsoft Sans Serif"/>
                <a:cs typeface="Microsoft Sans Serif"/>
              </a:rPr>
              <a:t>vivo</a:t>
            </a:r>
            <a:r>
              <a:rPr sz="2300" dirty="0">
                <a:solidFill>
                  <a:srgbClr val="171514"/>
                </a:solidFill>
                <a:latin typeface="Microsoft Sans Serif"/>
                <a:cs typeface="Microsoft Sans Serif"/>
              </a:rPr>
              <a:t> </a:t>
            </a:r>
            <a:r>
              <a:rPr sz="2300" spc="5" dirty="0">
                <a:solidFill>
                  <a:srgbClr val="171514"/>
                </a:solidFill>
                <a:latin typeface="Microsoft Sans Serif"/>
                <a:cs typeface="Microsoft Sans Serif"/>
              </a:rPr>
              <a:t>y</a:t>
            </a:r>
            <a:r>
              <a:rPr sz="2300" dirty="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una</a:t>
            </a:r>
            <a:r>
              <a:rPr lang="es-ES" sz="2300" spc="30" dirty="0" smtClean="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envolvente</a:t>
            </a:r>
            <a:r>
              <a:rPr sz="2300" spc="20" dirty="0" smtClean="0">
                <a:solidFill>
                  <a:srgbClr val="171514"/>
                </a:solidFill>
                <a:latin typeface="Microsoft Sans Serif"/>
                <a:cs typeface="Microsoft Sans Serif"/>
              </a:rPr>
              <a:t> </a:t>
            </a:r>
            <a:r>
              <a:rPr sz="2300" spc="20" dirty="0">
                <a:solidFill>
                  <a:srgbClr val="171514"/>
                </a:solidFill>
                <a:latin typeface="Microsoft Sans Serif"/>
                <a:cs typeface="Microsoft Sans Serif"/>
              </a:rPr>
              <a:t>metálica </a:t>
            </a:r>
            <a:r>
              <a:rPr sz="2300" spc="35" dirty="0">
                <a:solidFill>
                  <a:srgbClr val="171514"/>
                </a:solidFill>
                <a:latin typeface="Microsoft Sans Serif"/>
                <a:cs typeface="Microsoft Sans Serif"/>
              </a:rPr>
              <a:t>(punto </a:t>
            </a:r>
            <a:r>
              <a:rPr sz="2300" spc="-10" dirty="0">
                <a:solidFill>
                  <a:srgbClr val="171514"/>
                </a:solidFill>
                <a:latin typeface="Microsoft Sans Serif"/>
                <a:cs typeface="Microsoft Sans Serif"/>
              </a:rPr>
              <a:t>1) </a:t>
            </a:r>
            <a:r>
              <a:rPr sz="2300" spc="5" dirty="0">
                <a:solidFill>
                  <a:srgbClr val="171514"/>
                </a:solidFill>
                <a:latin typeface="Microsoft Sans Serif"/>
                <a:cs typeface="Microsoft Sans Serif"/>
              </a:rPr>
              <a:t>ya </a:t>
            </a:r>
            <a:r>
              <a:rPr sz="2300" spc="30" dirty="0">
                <a:solidFill>
                  <a:srgbClr val="171514"/>
                </a:solidFill>
                <a:latin typeface="Microsoft Sans Serif"/>
                <a:cs typeface="Microsoft Sans Serif"/>
              </a:rPr>
              <a:t>que </a:t>
            </a:r>
            <a:r>
              <a:rPr sz="2300" spc="25" dirty="0">
                <a:solidFill>
                  <a:srgbClr val="171514"/>
                </a:solidFill>
                <a:latin typeface="Microsoft Sans Serif"/>
                <a:cs typeface="Microsoft Sans Serif"/>
              </a:rPr>
              <a:t>en </a:t>
            </a:r>
            <a:r>
              <a:rPr sz="2300" spc="10" dirty="0">
                <a:solidFill>
                  <a:srgbClr val="171514"/>
                </a:solidFill>
                <a:latin typeface="Microsoft Sans Serif"/>
                <a:cs typeface="Microsoft Sans Serif"/>
              </a:rPr>
              <a:t>este </a:t>
            </a:r>
            <a:r>
              <a:rPr sz="2300" dirty="0">
                <a:solidFill>
                  <a:srgbClr val="171514"/>
                </a:solidFill>
                <a:latin typeface="Microsoft Sans Serif"/>
                <a:cs typeface="Microsoft Sans Serif"/>
              </a:rPr>
              <a:t>caso </a:t>
            </a:r>
            <a:r>
              <a:rPr sz="2300" spc="10" dirty="0">
                <a:solidFill>
                  <a:srgbClr val="171514"/>
                </a:solidFill>
                <a:latin typeface="Microsoft Sans Serif"/>
                <a:cs typeface="Microsoft Sans Serif"/>
              </a:rPr>
              <a:t>la </a:t>
            </a:r>
            <a:r>
              <a:rPr sz="2300" spc="35" dirty="0">
                <a:solidFill>
                  <a:srgbClr val="171514"/>
                </a:solidFill>
                <a:latin typeface="Microsoft Sans Serif"/>
                <a:cs typeface="Microsoft Sans Serif"/>
              </a:rPr>
              <a:t>tierra </a:t>
            </a:r>
            <a:r>
              <a:rPr sz="2300" spc="20" dirty="0">
                <a:solidFill>
                  <a:srgbClr val="171514"/>
                </a:solidFill>
                <a:latin typeface="Microsoft Sans Serif"/>
                <a:cs typeface="Microsoft Sans Serif"/>
              </a:rPr>
              <a:t>actúa </a:t>
            </a:r>
            <a:r>
              <a:rPr sz="2300" spc="30" dirty="0">
                <a:solidFill>
                  <a:srgbClr val="171514"/>
                </a:solidFill>
                <a:latin typeface="Microsoft Sans Serif"/>
                <a:cs typeface="Microsoft Sans Serif"/>
              </a:rPr>
              <a:t>como</a:t>
            </a:r>
            <a:r>
              <a:rPr sz="2300" spc="30" dirty="0">
                <a:solidFill>
                  <a:srgbClr val="171514"/>
                </a:solidFill>
                <a:latin typeface="Microsoft Sans Serif"/>
                <a:cs typeface="Microsoft Sans Serif"/>
              </a:rPr>
              <a:t> conductor </a:t>
            </a:r>
            <a:r>
              <a:rPr sz="2300" spc="25" dirty="0">
                <a:solidFill>
                  <a:srgbClr val="171514"/>
                </a:solidFill>
                <a:latin typeface="Microsoft Sans Serif"/>
                <a:cs typeface="Microsoft Sans Serif"/>
              </a:rPr>
              <a:t>de </a:t>
            </a:r>
            <a:r>
              <a:rPr sz="2300" spc="40" dirty="0" err="1" smtClean="0">
                <a:solidFill>
                  <a:srgbClr val="171514"/>
                </a:solidFill>
                <a:latin typeface="Microsoft Sans Serif"/>
                <a:cs typeface="Microsoft Sans Serif"/>
              </a:rPr>
              <a:t>retorno</a:t>
            </a:r>
            <a:r>
              <a:rPr lang="es-ES" sz="2300" spc="40" dirty="0" smtClean="0">
                <a:solidFill>
                  <a:srgbClr val="171514"/>
                </a:solidFill>
                <a:latin typeface="Microsoft Sans Serif"/>
                <a:cs typeface="Microsoft Sans Serif"/>
              </a:rPr>
              <a:t> </a:t>
            </a:r>
            <a:r>
              <a:rPr sz="2300" spc="25" dirty="0" smtClean="0">
                <a:solidFill>
                  <a:srgbClr val="171514"/>
                </a:solidFill>
                <a:latin typeface="Microsoft Sans Serif"/>
                <a:cs typeface="Microsoft Sans Serif"/>
              </a:rPr>
              <a:t>para </a:t>
            </a:r>
            <a:r>
              <a:rPr sz="2300" spc="10" dirty="0">
                <a:solidFill>
                  <a:srgbClr val="171514"/>
                </a:solidFill>
                <a:latin typeface="Microsoft Sans Serif"/>
                <a:cs typeface="Microsoft Sans Serif"/>
              </a:rPr>
              <a:t>la </a:t>
            </a:r>
            <a:r>
              <a:rPr sz="2300" spc="30" dirty="0">
                <a:solidFill>
                  <a:srgbClr val="171514"/>
                </a:solidFill>
                <a:latin typeface="Microsoft Sans Serif"/>
                <a:cs typeface="Microsoft Sans Serif"/>
              </a:rPr>
              <a:t>corriente </a:t>
            </a:r>
            <a:r>
              <a:rPr sz="2300" spc="25" dirty="0">
                <a:solidFill>
                  <a:srgbClr val="171514"/>
                </a:solidFill>
                <a:latin typeface="Microsoft Sans Serif"/>
                <a:cs typeface="Microsoft Sans Serif"/>
              </a:rPr>
              <a:t>de </a:t>
            </a:r>
            <a:r>
              <a:rPr sz="2300" spc="15" dirty="0">
                <a:solidFill>
                  <a:srgbClr val="171514"/>
                </a:solidFill>
                <a:latin typeface="Microsoft Sans Serif"/>
                <a:cs typeface="Microsoft Sans Serif"/>
              </a:rPr>
              <a:t>falla. </a:t>
            </a:r>
            <a:r>
              <a:rPr sz="2300" spc="-10" dirty="0">
                <a:solidFill>
                  <a:srgbClr val="171514"/>
                </a:solidFill>
                <a:latin typeface="Microsoft Sans Serif"/>
                <a:cs typeface="Microsoft Sans Serif"/>
              </a:rPr>
              <a:t>Sin </a:t>
            </a:r>
            <a:r>
              <a:rPr sz="2300" spc="30" dirty="0">
                <a:solidFill>
                  <a:srgbClr val="171514"/>
                </a:solidFill>
                <a:latin typeface="Microsoft Sans Serif"/>
                <a:cs typeface="Microsoft Sans Serif"/>
              </a:rPr>
              <a:t>embargo, </a:t>
            </a:r>
            <a:r>
              <a:rPr sz="2300" dirty="0">
                <a:solidFill>
                  <a:srgbClr val="171514"/>
                </a:solidFill>
                <a:latin typeface="Microsoft Sans Serif"/>
                <a:cs typeface="Microsoft Sans Serif"/>
              </a:rPr>
              <a:t>si </a:t>
            </a:r>
            <a:r>
              <a:rPr sz="2300" spc="30" dirty="0">
                <a:solidFill>
                  <a:srgbClr val="171514"/>
                </a:solidFill>
                <a:latin typeface="Microsoft Sans Serif"/>
                <a:cs typeface="Microsoft Sans Serif"/>
              </a:rPr>
              <a:t>ocurre una </a:t>
            </a:r>
            <a:r>
              <a:rPr sz="2300" spc="45" dirty="0">
                <a:solidFill>
                  <a:srgbClr val="171514"/>
                </a:solidFill>
                <a:latin typeface="Microsoft Sans Serif"/>
                <a:cs typeface="Microsoft Sans Serif"/>
              </a:rPr>
              <a:t>ruptura </a:t>
            </a:r>
            <a:r>
              <a:rPr sz="2300" spc="25" dirty="0">
                <a:solidFill>
                  <a:srgbClr val="171514"/>
                </a:solidFill>
                <a:latin typeface="Microsoft Sans Serif"/>
                <a:cs typeface="Microsoft Sans Serif"/>
              </a:rPr>
              <a:t>en </a:t>
            </a:r>
            <a:r>
              <a:rPr sz="2300" spc="10" dirty="0">
                <a:solidFill>
                  <a:srgbClr val="171514"/>
                </a:solidFill>
                <a:latin typeface="Microsoft Sans Serif"/>
                <a:cs typeface="Microsoft Sans Serif"/>
              </a:rPr>
              <a:t>el </a:t>
            </a:r>
            <a:r>
              <a:rPr sz="2300" spc="30" dirty="0">
                <a:solidFill>
                  <a:srgbClr val="171514"/>
                </a:solidFill>
                <a:latin typeface="Microsoft Sans Serif"/>
                <a:cs typeface="Microsoft Sans Serif"/>
              </a:rPr>
              <a:t>conductor </a:t>
            </a:r>
            <a:r>
              <a:rPr sz="2300" spc="40" dirty="0" err="1">
                <a:solidFill>
                  <a:srgbClr val="171514"/>
                </a:solidFill>
                <a:latin typeface="Microsoft Sans Serif"/>
                <a:cs typeface="Microsoft Sans Serif"/>
              </a:rPr>
              <a:t>neutro</a:t>
            </a:r>
            <a:r>
              <a:rPr sz="2300" spc="40" dirty="0">
                <a:solidFill>
                  <a:srgbClr val="171514"/>
                </a:solidFill>
                <a:latin typeface="Microsoft Sans Serif"/>
                <a:cs typeface="Microsoft Sans Serif"/>
              </a:rPr>
              <a:t> </a:t>
            </a:r>
            <a:r>
              <a:rPr sz="2300" spc="20" dirty="0" smtClean="0">
                <a:solidFill>
                  <a:srgbClr val="171514"/>
                </a:solidFill>
                <a:latin typeface="Microsoft Sans Serif"/>
                <a:cs typeface="Microsoft Sans Serif"/>
              </a:rPr>
              <a:t>del</a:t>
            </a:r>
            <a:r>
              <a:rPr lang="es-ES" sz="2300" spc="20" dirty="0" smtClean="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consumidor</a:t>
            </a:r>
            <a:r>
              <a:rPr sz="2300" spc="30" dirty="0" smtClean="0">
                <a:solidFill>
                  <a:srgbClr val="171514"/>
                </a:solidFill>
                <a:latin typeface="Microsoft Sans Serif"/>
                <a:cs typeface="Microsoft Sans Serif"/>
              </a:rPr>
              <a:t> </a:t>
            </a:r>
            <a:r>
              <a:rPr sz="2300" spc="35" dirty="0">
                <a:solidFill>
                  <a:srgbClr val="171514"/>
                </a:solidFill>
                <a:latin typeface="Microsoft Sans Serif"/>
                <a:cs typeface="Microsoft Sans Serif"/>
              </a:rPr>
              <a:t>(</a:t>
            </a:r>
            <a:r>
              <a:rPr sz="2300" spc="35" dirty="0" err="1">
                <a:solidFill>
                  <a:srgbClr val="171514"/>
                </a:solidFill>
                <a:latin typeface="Microsoft Sans Serif"/>
                <a:cs typeface="Microsoft Sans Serif"/>
              </a:rPr>
              <a:t>punto</a:t>
            </a:r>
            <a:r>
              <a:rPr sz="2300" spc="35" dirty="0">
                <a:solidFill>
                  <a:srgbClr val="171514"/>
                </a:solidFill>
                <a:latin typeface="Microsoft Sans Serif"/>
                <a:cs typeface="Microsoft Sans Serif"/>
              </a:rPr>
              <a:t> </a:t>
            </a:r>
            <a:r>
              <a:rPr sz="2300" spc="-10" dirty="0" smtClean="0">
                <a:solidFill>
                  <a:srgbClr val="171514"/>
                </a:solidFill>
                <a:latin typeface="Microsoft Sans Serif"/>
                <a:cs typeface="Microsoft Sans Serif"/>
              </a:rPr>
              <a:t>2́</a:t>
            </a:r>
            <a:r>
              <a:rPr lang="es-ES" sz="2300" spc="-10" dirty="0" smtClean="0">
                <a:solidFill>
                  <a:srgbClr val="171514"/>
                </a:solidFill>
                <a:latin typeface="Microsoft Sans Serif"/>
                <a:cs typeface="Microsoft Sans Serif"/>
              </a:rPr>
              <a:t>'</a:t>
            </a:r>
            <a:r>
              <a:rPr sz="2300" spc="-10" dirty="0" smtClean="0">
                <a:solidFill>
                  <a:srgbClr val="171514"/>
                </a:solidFill>
                <a:latin typeface="Microsoft Sans Serif"/>
                <a:cs typeface="Microsoft Sans Serif"/>
              </a:rPr>
              <a:t>), </a:t>
            </a:r>
            <a:r>
              <a:rPr sz="2300" spc="15" dirty="0">
                <a:solidFill>
                  <a:srgbClr val="171514"/>
                </a:solidFill>
                <a:latin typeface="Microsoft Sans Serif"/>
                <a:cs typeface="Microsoft Sans Serif"/>
              </a:rPr>
              <a:t>entonces, </a:t>
            </a:r>
            <a:r>
              <a:rPr sz="2300" spc="25" dirty="0">
                <a:solidFill>
                  <a:srgbClr val="171514"/>
                </a:solidFill>
                <a:latin typeface="Microsoft Sans Serif"/>
                <a:cs typeface="Microsoft Sans Serif"/>
              </a:rPr>
              <a:t>en </a:t>
            </a:r>
            <a:r>
              <a:rPr sz="2300" spc="15" dirty="0">
                <a:solidFill>
                  <a:srgbClr val="171514"/>
                </a:solidFill>
                <a:latin typeface="Microsoft Sans Serif"/>
                <a:cs typeface="Microsoft Sans Serif"/>
              </a:rPr>
              <a:t>condiciones </a:t>
            </a:r>
            <a:r>
              <a:rPr sz="2300" spc="25" dirty="0">
                <a:solidFill>
                  <a:srgbClr val="171514"/>
                </a:solidFill>
                <a:latin typeface="Microsoft Sans Serif"/>
                <a:cs typeface="Microsoft Sans Serif"/>
              </a:rPr>
              <a:t>de </a:t>
            </a:r>
            <a:r>
              <a:rPr sz="2300" spc="15" dirty="0">
                <a:solidFill>
                  <a:srgbClr val="171514"/>
                </a:solidFill>
                <a:latin typeface="Microsoft Sans Serif"/>
                <a:cs typeface="Microsoft Sans Serif"/>
              </a:rPr>
              <a:t>falla, </a:t>
            </a:r>
            <a:r>
              <a:rPr sz="2300" spc="10" dirty="0">
                <a:solidFill>
                  <a:srgbClr val="171514"/>
                </a:solidFill>
                <a:latin typeface="Microsoft Sans Serif"/>
                <a:cs typeface="Microsoft Sans Serif"/>
              </a:rPr>
              <a:t>el </a:t>
            </a:r>
            <a:r>
              <a:rPr sz="2300" spc="25" dirty="0">
                <a:solidFill>
                  <a:srgbClr val="171514"/>
                </a:solidFill>
                <a:latin typeface="Microsoft Sans Serif"/>
                <a:cs typeface="Microsoft Sans Serif"/>
              </a:rPr>
              <a:t>potencial de </a:t>
            </a:r>
            <a:r>
              <a:rPr sz="2300" spc="10" dirty="0">
                <a:solidFill>
                  <a:srgbClr val="171514"/>
                </a:solidFill>
                <a:latin typeface="Microsoft Sans Serif"/>
                <a:cs typeface="Microsoft Sans Serif"/>
              </a:rPr>
              <a:t>la </a:t>
            </a:r>
            <a:r>
              <a:rPr sz="2300" dirty="0" err="1">
                <a:solidFill>
                  <a:srgbClr val="171514"/>
                </a:solidFill>
                <a:latin typeface="Microsoft Sans Serif"/>
                <a:cs typeface="Microsoft Sans Serif"/>
              </a:rPr>
              <a:t>caja</a:t>
            </a:r>
            <a:r>
              <a:rPr sz="2300" dirty="0">
                <a:solidFill>
                  <a:srgbClr val="171514"/>
                </a:solidFill>
                <a:latin typeface="Microsoft Sans Serif"/>
                <a:cs typeface="Microsoft Sans Serif"/>
              </a:rPr>
              <a:t> </a:t>
            </a:r>
            <a:r>
              <a:rPr sz="2300" spc="20" dirty="0" err="1" smtClean="0">
                <a:solidFill>
                  <a:srgbClr val="171514"/>
                </a:solidFill>
                <a:latin typeface="Microsoft Sans Serif"/>
                <a:cs typeface="Microsoft Sans Serif"/>
              </a:rPr>
              <a:t>metálica</a:t>
            </a:r>
            <a:r>
              <a:rPr lang="es-ES" sz="2300" spc="20" dirty="0" smtClean="0">
                <a:solidFill>
                  <a:srgbClr val="171514"/>
                </a:solidFill>
                <a:latin typeface="Microsoft Sans Serif"/>
                <a:cs typeface="Microsoft Sans Serif"/>
              </a:rPr>
              <a:t> </a:t>
            </a:r>
            <a:r>
              <a:rPr sz="2300" spc="30" dirty="0" err="1" smtClean="0">
                <a:solidFill>
                  <a:srgbClr val="171514"/>
                </a:solidFill>
                <a:latin typeface="Microsoft Sans Serif"/>
                <a:cs typeface="Microsoft Sans Serif"/>
              </a:rPr>
              <a:t>aumentará</a:t>
            </a:r>
            <a:r>
              <a:rPr sz="2300" spc="30" dirty="0" smtClean="0">
                <a:solidFill>
                  <a:srgbClr val="171514"/>
                </a:solidFill>
                <a:latin typeface="Microsoft Sans Serif"/>
                <a:cs typeface="Microsoft Sans Serif"/>
              </a:rPr>
              <a:t> </a:t>
            </a:r>
            <a:r>
              <a:rPr sz="2300" spc="10" dirty="0">
                <a:solidFill>
                  <a:srgbClr val="171514"/>
                </a:solidFill>
                <a:latin typeface="Microsoft Sans Serif"/>
                <a:cs typeface="Microsoft Sans Serif"/>
              </a:rPr>
              <a:t>al </a:t>
            </a:r>
            <a:r>
              <a:rPr sz="2300" spc="20" dirty="0">
                <a:solidFill>
                  <a:srgbClr val="171514"/>
                </a:solidFill>
                <a:latin typeface="Microsoft Sans Serif"/>
                <a:cs typeface="Microsoft Sans Serif"/>
              </a:rPr>
              <a:t>del </a:t>
            </a:r>
            <a:r>
              <a:rPr sz="2300" spc="30" dirty="0">
                <a:solidFill>
                  <a:srgbClr val="171514"/>
                </a:solidFill>
                <a:latin typeface="Microsoft Sans Serif"/>
                <a:cs typeface="Microsoft Sans Serif"/>
              </a:rPr>
              <a:t>conductor </a:t>
            </a:r>
            <a:r>
              <a:rPr sz="2300" spc="15" dirty="0">
                <a:solidFill>
                  <a:srgbClr val="171514"/>
                </a:solidFill>
                <a:latin typeface="Microsoft Sans Serif"/>
                <a:cs typeface="Microsoft Sans Serif"/>
              </a:rPr>
              <a:t>activo </a:t>
            </a:r>
            <a:r>
              <a:rPr sz="2300" spc="25" dirty="0">
                <a:solidFill>
                  <a:srgbClr val="171514"/>
                </a:solidFill>
                <a:latin typeface="Microsoft Sans Serif"/>
                <a:cs typeface="Microsoft Sans Serif"/>
              </a:rPr>
              <a:t>cuando </a:t>
            </a:r>
            <a:r>
              <a:rPr sz="2300" spc="-5" dirty="0">
                <a:solidFill>
                  <a:srgbClr val="171514"/>
                </a:solidFill>
                <a:latin typeface="Microsoft Sans Serif"/>
                <a:cs typeface="Microsoft Sans Serif"/>
              </a:rPr>
              <a:t>se </a:t>
            </a:r>
            <a:r>
              <a:rPr sz="2300" spc="20" dirty="0">
                <a:solidFill>
                  <a:srgbClr val="171514"/>
                </a:solidFill>
                <a:latin typeface="Microsoft Sans Serif"/>
                <a:cs typeface="Microsoft Sans Serif"/>
              </a:rPr>
              <a:t>encienda</a:t>
            </a:r>
            <a:r>
              <a:rPr sz="2300" spc="20" dirty="0">
                <a:solidFill>
                  <a:srgbClr val="171514"/>
                </a:solidFill>
                <a:latin typeface="Microsoft Sans Serif"/>
                <a:cs typeface="Microsoft Sans Serif"/>
              </a:rPr>
              <a:t> </a:t>
            </a:r>
            <a:r>
              <a:rPr sz="2300" spc="10" dirty="0">
                <a:solidFill>
                  <a:srgbClr val="171514"/>
                </a:solidFill>
                <a:latin typeface="Microsoft Sans Serif"/>
                <a:cs typeface="Microsoft Sans Serif"/>
              </a:rPr>
              <a:t>el </a:t>
            </a:r>
            <a:r>
              <a:rPr sz="2300" spc="25" dirty="0" err="1" smtClean="0">
                <a:solidFill>
                  <a:srgbClr val="171514"/>
                </a:solidFill>
                <a:latin typeface="Microsoft Sans Serif"/>
                <a:cs typeface="Microsoft Sans Serif"/>
              </a:rPr>
              <a:t>equipo</a:t>
            </a:r>
            <a:r>
              <a:rPr sz="2300" spc="25" dirty="0" smtClean="0">
                <a:solidFill>
                  <a:srgbClr val="171514"/>
                </a:solidFill>
                <a:latin typeface="Microsoft Sans Serif"/>
                <a:cs typeface="Microsoft Sans Serif"/>
              </a:rPr>
              <a:t>. </a:t>
            </a:r>
            <a:endParaRPr sz="2300" dirty="0">
              <a:latin typeface="Microsoft Sans Serif"/>
              <a:cs typeface="Microsoft Sans Serif"/>
            </a:endParaRPr>
          </a:p>
        </p:txBody>
      </p:sp>
      <p:sp>
        <p:nvSpPr>
          <p:cNvPr id="48" name="object 48"/>
          <p:cNvSpPr txBox="1"/>
          <p:nvPr/>
        </p:nvSpPr>
        <p:spPr>
          <a:xfrm>
            <a:off x="9166225" y="6575425"/>
            <a:ext cx="4572000" cy="320601"/>
          </a:xfrm>
          <a:prstGeom prst="rect">
            <a:avLst/>
          </a:prstGeom>
        </p:spPr>
        <p:txBody>
          <a:bodyPr vert="horz" wrap="square" lIns="0" tIns="12700" rIns="0" bIns="0" rtlCol="0">
            <a:spAutoFit/>
          </a:bodyPr>
          <a:lstStyle/>
          <a:p>
            <a:pPr marL="12700" algn="ctr"/>
            <a:r>
              <a:rPr sz="2000" b="1" spc="-10" dirty="0" smtClean="0">
                <a:solidFill>
                  <a:srgbClr val="171514"/>
                </a:solidFill>
                <a:latin typeface="Arial"/>
                <a:cs typeface="Arial"/>
              </a:rPr>
              <a:t>FIGURA</a:t>
            </a:r>
            <a:r>
              <a:rPr sz="2000" b="1" spc="-35" dirty="0" smtClean="0">
                <a:solidFill>
                  <a:srgbClr val="171514"/>
                </a:solidFill>
                <a:latin typeface="Arial"/>
                <a:cs typeface="Arial"/>
              </a:rPr>
              <a:t> </a:t>
            </a:r>
            <a:r>
              <a:rPr sz="2000" b="1" spc="15" dirty="0" smtClean="0">
                <a:solidFill>
                  <a:srgbClr val="171514"/>
                </a:solidFill>
                <a:latin typeface="Arial"/>
                <a:cs typeface="Arial"/>
              </a:rPr>
              <a:t>5.34</a:t>
            </a:r>
            <a:r>
              <a:rPr lang="es-ES" sz="2000" b="1" spc="15" dirty="0" smtClean="0">
                <a:solidFill>
                  <a:srgbClr val="171514"/>
                </a:solidFill>
                <a:latin typeface="Arial"/>
                <a:cs typeface="Arial"/>
              </a:rPr>
              <a:t> S</a:t>
            </a:r>
            <a:r>
              <a:rPr sz="2000" spc="15" dirty="0" err="1" smtClean="0">
                <a:solidFill>
                  <a:srgbClr val="171514"/>
                </a:solidFill>
                <a:latin typeface="Microsoft Sans Serif"/>
                <a:cs typeface="Microsoft Sans Serif"/>
              </a:rPr>
              <a:t>istema</a:t>
            </a:r>
            <a:r>
              <a:rPr sz="2000" spc="-20" dirty="0" smtClean="0">
                <a:solidFill>
                  <a:srgbClr val="171514"/>
                </a:solidFill>
                <a:latin typeface="Microsoft Sans Serif"/>
                <a:cs typeface="Microsoft Sans Serif"/>
              </a:rPr>
              <a:t> </a:t>
            </a:r>
            <a:r>
              <a:rPr sz="2000" spc="-25" dirty="0" smtClean="0">
                <a:solidFill>
                  <a:srgbClr val="171514"/>
                </a:solidFill>
                <a:latin typeface="Microsoft Sans Serif"/>
                <a:cs typeface="Microsoft Sans Serif"/>
              </a:rPr>
              <a:t>PME.</a:t>
            </a:r>
            <a:endParaRPr sz="2000" dirty="0">
              <a:latin typeface="Microsoft Sans Serif"/>
              <a:cs typeface="Microsoft Sans Serif"/>
            </a:endParaRPr>
          </a:p>
        </p:txBody>
      </p:sp>
      <p:pic>
        <p:nvPicPr>
          <p:cNvPr id="43" name="Imagen 42"/>
          <p:cNvPicPr>
            <a:picLocks noChangeAspect="1"/>
          </p:cNvPicPr>
          <p:nvPr/>
        </p:nvPicPr>
        <p:blipFill>
          <a:blip r:embed="rId2"/>
          <a:stretch>
            <a:fillRect/>
          </a:stretch>
        </p:blipFill>
        <p:spPr>
          <a:xfrm>
            <a:off x="8251825" y="2460625"/>
            <a:ext cx="6400800" cy="3886199"/>
          </a:xfrm>
          <a:prstGeom prst="rect">
            <a:avLst/>
          </a:prstGeom>
        </p:spPr>
      </p:pic>
    </p:spTree>
    <p:extLst>
      <p:ext uri="{BB962C8B-B14F-4D97-AF65-F5344CB8AC3E}">
        <p14:creationId xmlns:p14="http://schemas.microsoft.com/office/powerpoint/2010/main" val="109729886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6" name="object 126"/>
          <p:cNvSpPr txBox="1"/>
          <p:nvPr/>
        </p:nvSpPr>
        <p:spPr>
          <a:xfrm>
            <a:off x="327025" y="250825"/>
            <a:ext cx="6934200" cy="7768793"/>
          </a:xfrm>
          <a:prstGeom prst="rect">
            <a:avLst/>
          </a:prstGeom>
        </p:spPr>
        <p:txBody>
          <a:bodyPr vert="horz" wrap="square" lIns="0" tIns="12700" rIns="0" bIns="0" rtlCol="0">
            <a:spAutoFit/>
          </a:bodyPr>
          <a:lstStyle/>
          <a:p>
            <a:pPr marL="12700" marR="103505" algn="just">
              <a:spcBef>
                <a:spcPts val="100"/>
              </a:spcBef>
            </a:pPr>
            <a:r>
              <a:rPr lang="es-ES" sz="2400" spc="5" dirty="0" smtClean="0">
                <a:solidFill>
                  <a:srgbClr val="171514"/>
                </a:solidFill>
                <a:latin typeface="Microsoft Sans Serif"/>
                <a:cs typeface="Microsoft Sans Serif"/>
              </a:rPr>
              <a:t>Para </a:t>
            </a:r>
            <a:r>
              <a:rPr lang="es-ES" sz="2400" spc="25" dirty="0" smtClean="0">
                <a:solidFill>
                  <a:srgbClr val="171514"/>
                </a:solidFill>
                <a:latin typeface="Microsoft Sans Serif"/>
                <a:cs typeface="Microsoft Sans Serif"/>
              </a:rPr>
              <a:t>evitar </a:t>
            </a:r>
            <a:r>
              <a:rPr lang="es-ES" sz="2400" spc="15" dirty="0" smtClean="0">
                <a:solidFill>
                  <a:srgbClr val="171514"/>
                </a:solidFill>
                <a:latin typeface="Microsoft Sans Serif"/>
                <a:cs typeface="Microsoft Sans Serif"/>
              </a:rPr>
              <a:t>esto, </a:t>
            </a:r>
            <a:r>
              <a:rPr lang="es-ES" sz="2400" spc="-5" dirty="0" smtClean="0">
                <a:solidFill>
                  <a:srgbClr val="171514"/>
                </a:solidFill>
                <a:latin typeface="Microsoft Sans Serif"/>
                <a:cs typeface="Microsoft Sans Serif"/>
              </a:rPr>
              <a:t>es </a:t>
            </a:r>
            <a:r>
              <a:rPr lang="es-ES" sz="2400" spc="30" dirty="0" smtClean="0">
                <a:solidFill>
                  <a:srgbClr val="171514"/>
                </a:solidFill>
                <a:latin typeface="Microsoft Sans Serif"/>
                <a:cs typeface="Microsoft Sans Serif"/>
              </a:rPr>
              <a:t>preferible </a:t>
            </a:r>
            <a:r>
              <a:rPr lang="es-ES" sz="2400" spc="25" dirty="0" smtClean="0">
                <a:solidFill>
                  <a:srgbClr val="171514"/>
                </a:solidFill>
                <a:latin typeface="Microsoft Sans Serif"/>
                <a:cs typeface="Microsoft Sans Serif"/>
              </a:rPr>
              <a:t>utilizar</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conductor</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protección</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separado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conectado</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 </a:t>
            </a:r>
            <a:r>
              <a:rPr sz="2400" spc="30" dirty="0" err="1" smtClean="0">
                <a:solidFill>
                  <a:srgbClr val="171514"/>
                </a:solidFill>
                <a:latin typeface="Microsoft Sans Serif"/>
                <a:cs typeface="Microsoft Sans Serif"/>
              </a:rPr>
              <a:t>tierra</a:t>
            </a:r>
            <a:r>
              <a:rPr sz="2400"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instalación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consumidor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es</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eléctricamente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independiente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fuente</a:t>
            </a:r>
            <a:r>
              <a:rPr lang="es-ES" sz="2400" spc="30"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a:t>
            </a:r>
            <a:r>
              <a:rPr sz="2400" spc="10" dirty="0">
                <a:solidFill>
                  <a:srgbClr val="171514"/>
                </a:solidFill>
                <a:latin typeface="Microsoft Sans Serif"/>
                <a:cs typeface="Microsoft Sans Serif"/>
              </a:rPr>
              <a:t>Figura</a:t>
            </a:r>
            <a:r>
              <a:rPr sz="2400" spc="-5" dirty="0">
                <a:solidFill>
                  <a:srgbClr val="171514"/>
                </a:solidFill>
                <a:latin typeface="Microsoft Sans Serif"/>
                <a:cs typeface="Microsoft Sans Serif"/>
              </a:rPr>
              <a:t> 5.35).</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este</a:t>
            </a:r>
            <a:r>
              <a:rPr sz="2400" dirty="0">
                <a:solidFill>
                  <a:srgbClr val="171514"/>
                </a:solidFill>
                <a:latin typeface="Microsoft Sans Serif"/>
                <a:cs typeface="Microsoft Sans Serif"/>
              </a:rPr>
              <a:t> caso </a:t>
            </a:r>
            <a:r>
              <a:rPr sz="2400" spc="35" dirty="0">
                <a:solidFill>
                  <a:srgbClr val="171514"/>
                </a:solidFill>
                <a:latin typeface="Microsoft Sans Serif"/>
                <a:cs typeface="Microsoft Sans Serif"/>
              </a:rPr>
              <a:t>no</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hay</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peligro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consumidor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excepto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cuando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ocurre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falla</a:t>
            </a:r>
            <a:r>
              <a:rPr sz="2400" spc="-5"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doble</a:t>
            </a:r>
            <a:r>
              <a:rPr sz="2400" spc="20" dirty="0" smtClean="0">
                <a:solidFill>
                  <a:srgbClr val="171514"/>
                </a:solidFill>
                <a:latin typeface="Microsoft Sans Serif"/>
                <a:cs typeface="Microsoft Sans Serif"/>
              </a:rPr>
              <a:t>:</a:t>
            </a:r>
            <a:r>
              <a:rPr lang="es-ES" sz="2400" spc="2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una</a:t>
            </a:r>
            <a:r>
              <a:rPr sz="2400" spc="30"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ruptura </a:t>
            </a:r>
            <a:r>
              <a:rPr sz="2400" spc="20" dirty="0">
                <a:solidFill>
                  <a:srgbClr val="171514"/>
                </a:solidFill>
                <a:latin typeface="Microsoft Sans Serif"/>
                <a:cs typeface="Microsoft Sans Serif"/>
              </a:rPr>
              <a:t>en </a:t>
            </a:r>
            <a:r>
              <a:rPr sz="2400" spc="5" dirty="0">
                <a:solidFill>
                  <a:srgbClr val="171514"/>
                </a:solidFill>
                <a:latin typeface="Microsoft Sans Serif"/>
                <a:cs typeface="Microsoft Sans Serif"/>
              </a:rPr>
              <a:t>2́ y </a:t>
            </a:r>
            <a:r>
              <a:rPr sz="2400" spc="40" dirty="0">
                <a:solidFill>
                  <a:srgbClr val="171514"/>
                </a:solidFill>
                <a:latin typeface="Microsoft Sans Serif"/>
                <a:cs typeface="Microsoft Sans Serif"/>
              </a:rPr>
              <a:t>un </a:t>
            </a:r>
            <a:r>
              <a:rPr sz="2400" spc="25" dirty="0">
                <a:solidFill>
                  <a:srgbClr val="171514"/>
                </a:solidFill>
                <a:latin typeface="Microsoft Sans Serif"/>
                <a:cs typeface="Microsoft Sans Serif"/>
              </a:rPr>
              <a:t>cortocircuito </a:t>
            </a:r>
            <a:r>
              <a:rPr sz="2400" spc="20" dirty="0">
                <a:solidFill>
                  <a:srgbClr val="171514"/>
                </a:solidFill>
                <a:latin typeface="Microsoft Sans Serif"/>
                <a:cs typeface="Microsoft Sans Serif"/>
              </a:rPr>
              <a:t>en </a:t>
            </a:r>
            <a:r>
              <a:rPr sz="2400" dirty="0">
                <a:solidFill>
                  <a:srgbClr val="171514"/>
                </a:solidFill>
                <a:latin typeface="Microsoft Sans Serif"/>
                <a:cs typeface="Microsoft Sans Serif"/>
              </a:rPr>
              <a:t>1. </a:t>
            </a:r>
            <a:r>
              <a:rPr sz="2400" spc="-10" dirty="0">
                <a:solidFill>
                  <a:srgbClr val="171514"/>
                </a:solidFill>
                <a:latin typeface="Microsoft Sans Serif"/>
                <a:cs typeface="Microsoft Sans Serif"/>
              </a:rPr>
              <a:t>Sin </a:t>
            </a:r>
            <a:r>
              <a:rPr sz="2400" spc="30" dirty="0">
                <a:solidFill>
                  <a:srgbClr val="171514"/>
                </a:solidFill>
                <a:latin typeface="Microsoft Sans Serif"/>
                <a:cs typeface="Microsoft Sans Serif"/>
              </a:rPr>
              <a:t>embargo, </a:t>
            </a:r>
            <a:r>
              <a:rPr sz="2400" spc="-5" dirty="0">
                <a:solidFill>
                  <a:srgbClr val="171514"/>
                </a:solidFill>
                <a:latin typeface="Microsoft Sans Serif"/>
                <a:cs typeface="Microsoft Sans Serif"/>
              </a:rPr>
              <a:t>es </a:t>
            </a:r>
            <a:r>
              <a:rPr sz="2400" spc="35" dirty="0">
                <a:solidFill>
                  <a:srgbClr val="171514"/>
                </a:solidFill>
                <a:latin typeface="Microsoft Sans Serif"/>
                <a:cs typeface="Microsoft Sans Serif"/>
              </a:rPr>
              <a:t>mucho </a:t>
            </a:r>
            <a:r>
              <a:rPr sz="2400" spc="25" dirty="0">
                <a:solidFill>
                  <a:srgbClr val="171514"/>
                </a:solidFill>
                <a:latin typeface="Microsoft Sans Serif"/>
                <a:cs typeface="Microsoft Sans Serif"/>
              </a:rPr>
              <a:t>menos </a:t>
            </a:r>
            <a:r>
              <a:rPr sz="2400" spc="30" dirty="0">
                <a:solidFill>
                  <a:srgbClr val="171514"/>
                </a:solidFill>
                <a:latin typeface="Microsoft Sans Serif"/>
                <a:cs typeface="Microsoft Sans Serif"/>
              </a:rPr>
              <a:t>probable que </a:t>
            </a:r>
            <a:r>
              <a:rPr sz="2400" spc="25" dirty="0" err="1">
                <a:solidFill>
                  <a:srgbClr val="171514"/>
                </a:solidFill>
                <a:latin typeface="Microsoft Sans Serif"/>
                <a:cs typeface="Microsoft Sans Serif"/>
              </a:rPr>
              <a:t>ocurra</a:t>
            </a:r>
            <a:r>
              <a:rPr sz="2400" spc="2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una</a:t>
            </a:r>
            <a:r>
              <a:rPr lang="es-ES" sz="2400" spc="30" dirty="0" smtClean="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ruptura</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2́</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65" dirty="0">
                <a:solidFill>
                  <a:srgbClr val="171514"/>
                </a:solidFill>
                <a:latin typeface="Microsoft Sans Serif"/>
                <a:cs typeface="Microsoft Sans Serif"/>
              </a:rPr>
              <a:t>PE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ruptura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2́</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conexión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neutra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figura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5.34.</a:t>
            </a:r>
            <a:endParaRPr sz="2400" dirty="0">
              <a:latin typeface="Microsoft Sans Serif"/>
              <a:cs typeface="Microsoft Sans Serif"/>
            </a:endParaRPr>
          </a:p>
          <a:p>
            <a:pPr marL="12700" marR="5080" algn="just"/>
            <a:r>
              <a:rPr sz="2400" spc="-5" dirty="0" err="1" smtClean="0">
                <a:solidFill>
                  <a:srgbClr val="171514"/>
                </a:solidFill>
                <a:latin typeface="Microsoft Sans Serif"/>
                <a:cs typeface="Microsoft Sans Serif"/>
              </a:rPr>
              <a:t>Cabe</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destacar</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bajo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ninguna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circunstancia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debe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utilizar</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puesta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directo</a:t>
            </a:r>
            <a:r>
              <a:rPr lang="es-ES" sz="2400" spc="2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con</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cualquier</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PME.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siguiente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ejemplo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muestra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por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qué</a:t>
            </a:r>
            <a:r>
              <a:rPr sz="2400" spc="20" dirty="0">
                <a:solidFill>
                  <a:srgbClr val="171514"/>
                </a:solidFill>
                <a:latin typeface="Microsoft Sans Serif"/>
                <a:cs typeface="Microsoft Sans Serif"/>
              </a:rPr>
              <a:t>.</a:t>
            </a:r>
            <a:endParaRPr sz="2400" dirty="0">
              <a:latin typeface="Microsoft Sans Serif"/>
              <a:cs typeface="Microsoft Sans Serif"/>
            </a:endParaRPr>
          </a:p>
          <a:p>
            <a:pPr marL="12700" marR="36195" algn="just">
              <a:spcBef>
                <a:spcPts val="20"/>
              </a:spcBef>
            </a:pPr>
            <a:r>
              <a:rPr sz="2400" spc="15" dirty="0">
                <a:solidFill>
                  <a:srgbClr val="171514"/>
                </a:solidFill>
                <a:latin typeface="Microsoft Sans Serif"/>
                <a:cs typeface="Microsoft Sans Serif"/>
              </a:rPr>
              <a:t>Cuando</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ocurre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falla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50" dirty="0">
                <a:solidFill>
                  <a:srgbClr val="171514"/>
                </a:solidFill>
                <a:latin typeface="Microsoft Sans Serif"/>
                <a:cs typeface="Microsoft Sans Serif"/>
              </a:rPr>
              <a:t>punto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1</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figura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5.36, </a:t>
            </a:r>
            <a:r>
              <a:rPr lang="es-ES" sz="2400" spc="25" dirty="0" smtClean="0">
                <a:solidFill>
                  <a:srgbClr val="171514"/>
                </a:solidFill>
                <a:latin typeface="Microsoft Sans Serif"/>
                <a:cs typeface="Microsoft Sans Serif"/>
              </a:rPr>
              <a:t>circula</a:t>
            </a:r>
            <a:r>
              <a:rPr sz="2400"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corriente</a:t>
            </a:r>
            <a:r>
              <a:rPr sz="2400" spc="5"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230/11</a:t>
            </a:r>
            <a:r>
              <a:rPr sz="2400" spc="-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21</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potencial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neutro</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aumenta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5" dirty="0">
                <a:solidFill>
                  <a:srgbClr val="171514"/>
                </a:solidFill>
                <a:latin typeface="Microsoft Sans Serif"/>
                <a:cs typeface="Microsoft Sans Serif"/>
              </a:rPr>
              <a:t>21×10</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210V. </a:t>
            </a:r>
            <a:r>
              <a:rPr sz="2400" spc="-10" dirty="0">
                <a:solidFill>
                  <a:srgbClr val="171514"/>
                </a:solidFill>
                <a:latin typeface="Microsoft Sans Serif"/>
                <a:cs typeface="Microsoft Sans Serif"/>
              </a:rPr>
              <a:t>Este</a:t>
            </a:r>
            <a:r>
              <a:rPr sz="2400" spc="-5"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potencial</a:t>
            </a:r>
            <a:r>
              <a:rPr lang="es-ES" sz="2400" spc="25"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aparece</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todos</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cuerpos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metálicos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conectados</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al</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neutro</a:t>
            </a:r>
            <a:r>
              <a:rPr sz="2400" spc="35" dirty="0">
                <a:solidFill>
                  <a:srgbClr val="171514"/>
                </a:solidFill>
                <a:latin typeface="Microsoft Sans Serif"/>
                <a:cs typeface="Microsoft Sans Serif"/>
              </a:rPr>
              <a:t>.</a:t>
            </a:r>
            <a:endParaRPr sz="2400" dirty="0">
              <a:latin typeface="Microsoft Sans Serif"/>
              <a:cs typeface="Microsoft Sans Serif"/>
            </a:endParaRPr>
          </a:p>
        </p:txBody>
      </p:sp>
      <p:pic>
        <p:nvPicPr>
          <p:cNvPr id="138" name="Imagen 137"/>
          <p:cNvPicPr>
            <a:picLocks noChangeAspect="1"/>
          </p:cNvPicPr>
          <p:nvPr/>
        </p:nvPicPr>
        <p:blipFill>
          <a:blip r:embed="rId2"/>
          <a:stretch>
            <a:fillRect/>
          </a:stretch>
        </p:blipFill>
        <p:spPr>
          <a:xfrm>
            <a:off x="9329739" y="469366"/>
            <a:ext cx="5384799" cy="3657600"/>
          </a:xfrm>
          <a:prstGeom prst="rect">
            <a:avLst/>
          </a:prstGeom>
        </p:spPr>
      </p:pic>
      <p:pic>
        <p:nvPicPr>
          <p:cNvPr id="139" name="Imagen 138"/>
          <p:cNvPicPr>
            <a:picLocks noChangeAspect="1"/>
          </p:cNvPicPr>
          <p:nvPr/>
        </p:nvPicPr>
        <p:blipFill>
          <a:blip r:embed="rId3"/>
          <a:stretch>
            <a:fillRect/>
          </a:stretch>
        </p:blipFill>
        <p:spPr>
          <a:xfrm>
            <a:off x="9166226" y="4471035"/>
            <a:ext cx="5548312" cy="3886200"/>
          </a:xfrm>
          <a:prstGeom prst="rect">
            <a:avLst/>
          </a:prstGeom>
        </p:spPr>
      </p:pic>
      <p:sp>
        <p:nvSpPr>
          <p:cNvPr id="140" name="object 131"/>
          <p:cNvSpPr txBox="1"/>
          <p:nvPr/>
        </p:nvSpPr>
        <p:spPr>
          <a:xfrm>
            <a:off x="7252971" y="1165225"/>
            <a:ext cx="1913256" cy="1551707"/>
          </a:xfrm>
          <a:prstGeom prst="rect">
            <a:avLst/>
          </a:prstGeom>
        </p:spPr>
        <p:txBody>
          <a:bodyPr vert="horz" wrap="square" lIns="0" tIns="12700" rIns="0" bIns="0" rtlCol="0">
            <a:spAutoFit/>
          </a:bodyPr>
          <a:lstStyle/>
          <a:p>
            <a:pPr marL="12700" algn="ctr"/>
            <a:r>
              <a:rPr sz="2000" b="1" spc="-10" dirty="0" smtClean="0">
                <a:solidFill>
                  <a:srgbClr val="171514"/>
                </a:solidFill>
                <a:latin typeface="Arial"/>
                <a:cs typeface="Arial"/>
              </a:rPr>
              <a:t>FIGURA</a:t>
            </a:r>
            <a:r>
              <a:rPr sz="2000" b="1" spc="-15" dirty="0" smtClean="0">
                <a:solidFill>
                  <a:srgbClr val="171514"/>
                </a:solidFill>
                <a:latin typeface="Arial"/>
                <a:cs typeface="Arial"/>
              </a:rPr>
              <a:t> </a:t>
            </a:r>
            <a:r>
              <a:rPr sz="2000" b="1" spc="10" dirty="0" smtClean="0">
                <a:solidFill>
                  <a:srgbClr val="171514"/>
                </a:solidFill>
                <a:latin typeface="Arial"/>
                <a:cs typeface="Arial"/>
              </a:rPr>
              <a:t>5.35</a:t>
            </a:r>
            <a:r>
              <a:rPr lang="es-ES" sz="2000" b="1" spc="10" dirty="0" smtClean="0">
                <a:solidFill>
                  <a:srgbClr val="171514"/>
                </a:solidFill>
                <a:latin typeface="Arial"/>
                <a:cs typeface="Arial"/>
              </a:rPr>
              <a:t> </a:t>
            </a:r>
            <a:r>
              <a:rPr sz="2000" spc="5" dirty="0" err="1" smtClean="0">
                <a:solidFill>
                  <a:srgbClr val="171514"/>
                </a:solidFill>
                <a:latin typeface="Microsoft Sans Serif"/>
                <a:cs typeface="Microsoft Sans Serif"/>
              </a:rPr>
              <a:t>Uso</a:t>
            </a:r>
            <a:r>
              <a:rPr sz="2000" spc="-5" dirty="0" smtClean="0">
                <a:solidFill>
                  <a:srgbClr val="171514"/>
                </a:solidFill>
                <a:latin typeface="Microsoft Sans Serif"/>
                <a:cs typeface="Microsoft Sans Serif"/>
              </a:rPr>
              <a:t> </a:t>
            </a:r>
            <a:r>
              <a:rPr sz="2000" spc="25" dirty="0" smtClean="0">
                <a:solidFill>
                  <a:srgbClr val="171514"/>
                </a:solidFill>
                <a:latin typeface="Microsoft Sans Serif"/>
                <a:cs typeface="Microsoft Sans Serif"/>
              </a:rPr>
              <a:t>de</a:t>
            </a:r>
            <a:r>
              <a:rPr lang="es-ES" sz="2000" spc="25" dirty="0" smtClean="0">
                <a:solidFill>
                  <a:srgbClr val="171514"/>
                </a:solidFill>
                <a:latin typeface="Microsoft Sans Serif"/>
                <a:cs typeface="Microsoft Sans Serif"/>
              </a:rPr>
              <a:t>l</a:t>
            </a:r>
            <a:r>
              <a:rPr sz="2000" spc="-5" dirty="0" smtClean="0">
                <a:solidFill>
                  <a:srgbClr val="171514"/>
                </a:solidFill>
                <a:latin typeface="Microsoft Sans Serif"/>
                <a:cs typeface="Microsoft Sans Serif"/>
              </a:rPr>
              <a:t> </a:t>
            </a:r>
            <a:r>
              <a:rPr sz="2000" spc="35" dirty="0">
                <a:solidFill>
                  <a:srgbClr val="171514"/>
                </a:solidFill>
                <a:latin typeface="Microsoft Sans Serif"/>
                <a:cs typeface="Microsoft Sans Serif"/>
              </a:rPr>
              <a:t>conductor</a:t>
            </a:r>
            <a:r>
              <a:rPr sz="2000" spc="-5" dirty="0">
                <a:solidFill>
                  <a:srgbClr val="171514"/>
                </a:solidFill>
                <a:latin typeface="Microsoft Sans Serif"/>
                <a:cs typeface="Microsoft Sans Serif"/>
              </a:rPr>
              <a:t> </a:t>
            </a:r>
            <a:r>
              <a:rPr sz="2000" spc="-70" dirty="0">
                <a:solidFill>
                  <a:srgbClr val="171514"/>
                </a:solidFill>
                <a:latin typeface="Microsoft Sans Serif"/>
                <a:cs typeface="Microsoft Sans Serif"/>
              </a:rPr>
              <a:t>PE</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separado</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en</a:t>
            </a:r>
            <a:r>
              <a:rPr sz="2000" spc="-5" dirty="0">
                <a:solidFill>
                  <a:srgbClr val="171514"/>
                </a:solidFill>
                <a:latin typeface="Microsoft Sans Serif"/>
                <a:cs typeface="Microsoft Sans Serif"/>
              </a:rPr>
              <a:t> </a:t>
            </a:r>
            <a:r>
              <a:rPr sz="2000" spc="15" dirty="0">
                <a:solidFill>
                  <a:srgbClr val="171514"/>
                </a:solidFill>
                <a:latin typeface="Microsoft Sans Serif"/>
                <a:cs typeface="Microsoft Sans Serif"/>
              </a:rPr>
              <a:t>el</a:t>
            </a:r>
            <a:r>
              <a:rPr sz="2000" spc="-5" dirty="0">
                <a:solidFill>
                  <a:srgbClr val="171514"/>
                </a:solidFill>
                <a:latin typeface="Microsoft Sans Serif"/>
                <a:cs typeface="Microsoft Sans Serif"/>
              </a:rPr>
              <a:t> </a:t>
            </a:r>
            <a:r>
              <a:rPr sz="2000" spc="20" dirty="0">
                <a:solidFill>
                  <a:srgbClr val="171514"/>
                </a:solidFill>
                <a:latin typeface="Microsoft Sans Serif"/>
                <a:cs typeface="Microsoft Sans Serif"/>
              </a:rPr>
              <a:t>sistema</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PME</a:t>
            </a:r>
            <a:r>
              <a:rPr sz="800" spc="-25" dirty="0">
                <a:solidFill>
                  <a:srgbClr val="171514"/>
                </a:solidFill>
                <a:latin typeface="Microsoft Sans Serif"/>
                <a:cs typeface="Microsoft Sans Serif"/>
              </a:rPr>
              <a:t>.</a:t>
            </a:r>
            <a:endParaRPr sz="800" dirty="0">
              <a:latin typeface="Microsoft Sans Serif"/>
              <a:cs typeface="Microsoft Sans Serif"/>
            </a:endParaRPr>
          </a:p>
        </p:txBody>
      </p:sp>
      <p:sp>
        <p:nvSpPr>
          <p:cNvPr id="141" name="object 137"/>
          <p:cNvSpPr txBox="1"/>
          <p:nvPr/>
        </p:nvSpPr>
        <p:spPr>
          <a:xfrm>
            <a:off x="7229475" y="5280025"/>
            <a:ext cx="2100264" cy="155170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20" dirty="0">
                <a:solidFill>
                  <a:srgbClr val="171514"/>
                </a:solidFill>
                <a:latin typeface="Arial"/>
                <a:cs typeface="Arial"/>
              </a:rPr>
              <a:t> </a:t>
            </a:r>
            <a:r>
              <a:rPr sz="2000" b="1" spc="15" dirty="0" smtClean="0">
                <a:solidFill>
                  <a:srgbClr val="171514"/>
                </a:solidFill>
                <a:latin typeface="Arial"/>
                <a:cs typeface="Arial"/>
              </a:rPr>
              <a:t>5.36</a:t>
            </a:r>
            <a:r>
              <a:rPr lang="es-ES" sz="2000" b="1" spc="15" dirty="0" smtClean="0">
                <a:solidFill>
                  <a:srgbClr val="171514"/>
                </a:solidFill>
                <a:latin typeface="Arial"/>
                <a:cs typeface="Arial"/>
              </a:rPr>
              <a:t> </a:t>
            </a:r>
            <a:r>
              <a:rPr sz="2000" spc="15" dirty="0" err="1" smtClean="0">
                <a:solidFill>
                  <a:srgbClr val="171514"/>
                </a:solidFill>
                <a:latin typeface="Microsoft Sans Serif"/>
                <a:cs typeface="Microsoft Sans Serif"/>
              </a:rPr>
              <a:t>Peligro</a:t>
            </a:r>
            <a:r>
              <a:rPr sz="2000" dirty="0" smtClean="0">
                <a:solidFill>
                  <a:srgbClr val="171514"/>
                </a:solidFill>
                <a:latin typeface="Microsoft Sans Serif"/>
                <a:cs typeface="Microsoft Sans Serif"/>
              </a:rPr>
              <a:t> </a:t>
            </a:r>
            <a:r>
              <a:rPr sz="2000" spc="25"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35" dirty="0">
                <a:solidFill>
                  <a:srgbClr val="171514"/>
                </a:solidFill>
                <a:latin typeface="Microsoft Sans Serif"/>
                <a:cs typeface="Microsoft Sans Serif"/>
              </a:rPr>
              <a:t>combinar</a:t>
            </a:r>
            <a:r>
              <a:rPr sz="2000" spc="-5" dirty="0">
                <a:solidFill>
                  <a:srgbClr val="171514"/>
                </a:solidFill>
                <a:latin typeface="Microsoft Sans Serif"/>
                <a:cs typeface="Microsoft Sans Serif"/>
              </a:rPr>
              <a:t> </a:t>
            </a:r>
            <a:r>
              <a:rPr sz="2000" spc="15" dirty="0">
                <a:solidFill>
                  <a:srgbClr val="171514"/>
                </a:solidFill>
                <a:latin typeface="Microsoft Sans Serif"/>
                <a:cs typeface="Microsoft Sans Serif"/>
              </a:rPr>
              <a:t>sistemas</a:t>
            </a:r>
            <a:r>
              <a:rPr sz="2000" dirty="0">
                <a:solidFill>
                  <a:srgbClr val="171514"/>
                </a:solidFill>
                <a:latin typeface="Microsoft Sans Serif"/>
                <a:cs typeface="Microsoft Sans Serif"/>
              </a:rPr>
              <a:t> </a:t>
            </a:r>
            <a:r>
              <a:rPr sz="2000" spc="-50" dirty="0">
                <a:solidFill>
                  <a:srgbClr val="171514"/>
                </a:solidFill>
                <a:latin typeface="Microsoft Sans Serif"/>
                <a:cs typeface="Microsoft Sans Serif"/>
              </a:rPr>
              <a:t>TT</a:t>
            </a:r>
            <a:r>
              <a:rPr sz="2000" dirty="0">
                <a:solidFill>
                  <a:srgbClr val="171514"/>
                </a:solidFill>
                <a:latin typeface="Microsoft Sans Serif"/>
                <a:cs typeface="Microsoft Sans Serif"/>
              </a:rPr>
              <a:t> </a:t>
            </a:r>
            <a:r>
              <a:rPr sz="2000" spc="5" dirty="0">
                <a:solidFill>
                  <a:srgbClr val="171514"/>
                </a:solidFill>
                <a:latin typeface="Microsoft Sans Serif"/>
                <a:cs typeface="Microsoft Sans Serif"/>
              </a:rPr>
              <a:t>y</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PME.</a:t>
            </a:r>
            <a:endParaRPr sz="2000" dirty="0">
              <a:latin typeface="Microsoft Sans Serif"/>
              <a:cs typeface="Microsoft Sans Serif"/>
            </a:endParaRP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3" name="object 103"/>
          <p:cNvSpPr txBox="1"/>
          <p:nvPr/>
        </p:nvSpPr>
        <p:spPr>
          <a:xfrm>
            <a:off x="327025" y="327025"/>
            <a:ext cx="8610600" cy="7935506"/>
          </a:xfrm>
          <a:prstGeom prst="rect">
            <a:avLst/>
          </a:prstGeom>
        </p:spPr>
        <p:txBody>
          <a:bodyPr vert="horz" wrap="square" lIns="0" tIns="12700" rIns="0" bIns="0" rtlCol="0">
            <a:spAutoFit/>
          </a:bodyPr>
          <a:lstStyle/>
          <a:p>
            <a:pPr algn="just">
              <a:spcBef>
                <a:spcPts val="100"/>
              </a:spcBef>
            </a:pPr>
            <a:r>
              <a:rPr sz="2400" b="1" spc="5" dirty="0" smtClean="0">
                <a:solidFill>
                  <a:srgbClr val="171514"/>
                </a:solidFill>
                <a:latin typeface="Arial"/>
                <a:cs typeface="Arial"/>
              </a:rPr>
              <a:t>5.5</a:t>
            </a:r>
            <a:r>
              <a:rPr sz="2400" b="1" spc="-20" dirty="0" smtClean="0">
                <a:solidFill>
                  <a:srgbClr val="171514"/>
                </a:solidFill>
                <a:latin typeface="Arial"/>
                <a:cs typeface="Arial"/>
              </a:rPr>
              <a:t> </a:t>
            </a:r>
            <a:r>
              <a:rPr lang="es-ES" sz="2400" b="1" spc="-20" dirty="0" smtClean="0">
                <a:solidFill>
                  <a:srgbClr val="171514"/>
                </a:solidFill>
                <a:latin typeface="Arial"/>
                <a:cs typeface="Arial"/>
              </a:rPr>
              <a:t> El Sistema IT</a:t>
            </a:r>
            <a:endParaRPr sz="2400" dirty="0">
              <a:latin typeface="Arial"/>
              <a:cs typeface="Arial"/>
            </a:endParaRPr>
          </a:p>
          <a:p>
            <a:pPr marR="5080" algn="just">
              <a:spcBef>
                <a:spcPts val="620"/>
              </a:spcBef>
            </a:pPr>
            <a:endParaRPr lang="es-ES" sz="2400" spc="-25" dirty="0" smtClean="0">
              <a:solidFill>
                <a:srgbClr val="171514"/>
              </a:solidFill>
              <a:latin typeface="Microsoft Sans Serif"/>
              <a:cs typeface="Microsoft Sans Serif"/>
            </a:endParaRPr>
          </a:p>
          <a:p>
            <a:pPr marR="5080" algn="just">
              <a:spcBef>
                <a:spcPts val="620"/>
              </a:spcBef>
            </a:pPr>
            <a:r>
              <a:rPr sz="2400" spc="-25" dirty="0" err="1" smtClean="0">
                <a:solidFill>
                  <a:srgbClr val="171514"/>
                </a:solidFill>
                <a:latin typeface="Microsoft Sans Serif"/>
                <a:cs typeface="Microsoft Sans Serif"/>
              </a:rPr>
              <a:t>En</a:t>
            </a:r>
            <a:r>
              <a:rPr sz="2400" spc="-2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este sistema, el </a:t>
            </a:r>
            <a:r>
              <a:rPr sz="2400" spc="55" dirty="0">
                <a:solidFill>
                  <a:srgbClr val="171514"/>
                </a:solidFill>
                <a:latin typeface="Microsoft Sans Serif"/>
                <a:cs typeface="Microsoft Sans Serif"/>
              </a:rPr>
              <a:t>punto </a:t>
            </a:r>
            <a:r>
              <a:rPr sz="2400" spc="50" dirty="0">
                <a:solidFill>
                  <a:srgbClr val="171514"/>
                </a:solidFill>
                <a:latin typeface="Microsoft Sans Serif"/>
                <a:cs typeface="Microsoft Sans Serif"/>
              </a:rPr>
              <a:t>neutro </a:t>
            </a:r>
            <a:r>
              <a:rPr sz="2400" spc="30" dirty="0">
                <a:solidFill>
                  <a:srgbClr val="171514"/>
                </a:solidFill>
                <a:latin typeface="Microsoft Sans Serif"/>
                <a:cs typeface="Microsoft Sans Serif"/>
              </a:rPr>
              <a:t>en </a:t>
            </a:r>
            <a:r>
              <a:rPr sz="2400" spc="15" dirty="0">
                <a:solidFill>
                  <a:srgbClr val="171514"/>
                </a:solidFill>
                <a:latin typeface="Microsoft Sans Serif"/>
                <a:cs typeface="Microsoft Sans Serif"/>
              </a:rPr>
              <a:t>la </a:t>
            </a:r>
            <a:r>
              <a:rPr sz="2400" spc="40" dirty="0">
                <a:solidFill>
                  <a:srgbClr val="171514"/>
                </a:solidFill>
                <a:latin typeface="Microsoft Sans Serif"/>
                <a:cs typeface="Microsoft Sans Serif"/>
              </a:rPr>
              <a:t>fuente </a:t>
            </a:r>
            <a:r>
              <a:rPr sz="2400" spc="15" dirty="0">
                <a:solidFill>
                  <a:srgbClr val="171514"/>
                </a:solidFill>
                <a:latin typeface="Microsoft Sans Serif"/>
                <a:cs typeface="Microsoft Sans Serif"/>
              </a:rPr>
              <a:t>está </a:t>
            </a:r>
            <a:r>
              <a:rPr sz="2400" spc="40" dirty="0">
                <a:solidFill>
                  <a:srgbClr val="171514"/>
                </a:solidFill>
                <a:latin typeface="Microsoft Sans Serif"/>
                <a:cs typeface="Microsoft Sans Serif"/>
              </a:rPr>
              <a:t>completamente </a:t>
            </a:r>
            <a:r>
              <a:rPr sz="2400" spc="20" dirty="0" err="1">
                <a:solidFill>
                  <a:srgbClr val="171514"/>
                </a:solidFill>
                <a:latin typeface="Microsoft Sans Serif"/>
                <a:cs typeface="Microsoft Sans Serif"/>
              </a:rPr>
              <a:t>aislado</a:t>
            </a:r>
            <a:r>
              <a:rPr sz="2400" spc="20" dirty="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o</a:t>
            </a:r>
            <a:r>
              <a:rPr lang="es-ES" sz="2400" spc="4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conectado</a:t>
            </a:r>
            <a:r>
              <a:rPr sz="2400" spc="2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40" dirty="0">
                <a:solidFill>
                  <a:srgbClr val="171514"/>
                </a:solidFill>
                <a:latin typeface="Microsoft Sans Serif"/>
                <a:cs typeface="Microsoft Sans Serif"/>
              </a:rPr>
              <a:t>tierra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través </a:t>
            </a:r>
            <a:r>
              <a:rPr sz="2400" spc="30" dirty="0">
                <a:solidFill>
                  <a:srgbClr val="171514"/>
                </a:solidFill>
                <a:latin typeface="Microsoft Sans Serif"/>
                <a:cs typeface="Microsoft Sans Serif"/>
              </a:rPr>
              <a:t>de </a:t>
            </a:r>
            <a:r>
              <a:rPr sz="2400" spc="35" dirty="0">
                <a:solidFill>
                  <a:srgbClr val="171514"/>
                </a:solidFill>
                <a:latin typeface="Microsoft Sans Serif"/>
                <a:cs typeface="Microsoft Sans Serif"/>
              </a:rPr>
              <a:t>una </a:t>
            </a:r>
            <a:r>
              <a:rPr sz="2400" spc="25" dirty="0">
                <a:solidFill>
                  <a:srgbClr val="171514"/>
                </a:solidFill>
                <a:latin typeface="Microsoft Sans Serif"/>
                <a:cs typeface="Microsoft Sans Serif"/>
              </a:rPr>
              <a:t>alta </a:t>
            </a:r>
            <a:r>
              <a:rPr sz="2400" spc="15" dirty="0">
                <a:solidFill>
                  <a:srgbClr val="171514"/>
                </a:solidFill>
                <a:latin typeface="Microsoft Sans Serif"/>
                <a:cs typeface="Microsoft Sans Serif"/>
              </a:rPr>
              <a:t>resistencia </a:t>
            </a:r>
            <a:r>
              <a:rPr sz="2400" spc="20" dirty="0">
                <a:solidFill>
                  <a:srgbClr val="171514"/>
                </a:solidFill>
                <a:latin typeface="Microsoft Sans Serif"/>
                <a:cs typeface="Microsoft Sans Serif"/>
              </a:rPr>
              <a:t>(impedancia</a:t>
            </a:r>
            <a:r>
              <a:rPr sz="2400" spc="20" dirty="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dirty="0">
                <a:solidFill>
                  <a:srgbClr val="171514"/>
                </a:solidFill>
                <a:latin typeface="Microsoft Sans Serif"/>
                <a:cs typeface="Microsoft Sans Serif"/>
              </a:rPr>
              <a:t>las </a:t>
            </a:r>
            <a:r>
              <a:rPr sz="2400" spc="30" dirty="0" err="1" smtClean="0">
                <a:solidFill>
                  <a:srgbClr val="171514"/>
                </a:solidFill>
                <a:latin typeface="Microsoft Sans Serif"/>
                <a:cs typeface="Microsoft Sans Serif"/>
              </a:rPr>
              <a:t>partes</a:t>
            </a:r>
            <a:r>
              <a:rPr lang="es-ES" sz="2400" spc="3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expuestas</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equipo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están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conectadas</a:t>
            </a:r>
            <a:r>
              <a:rPr sz="2400" dirty="0">
                <a:solidFill>
                  <a:srgbClr val="171514"/>
                </a:solidFill>
                <a:latin typeface="Microsoft Sans Serif"/>
                <a:cs typeface="Microsoft Sans Serif"/>
              </a:rPr>
              <a:t> a</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localmente,</a:t>
            </a:r>
            <a:r>
              <a:rPr sz="2400" spc="-5" dirty="0">
                <a:solidFill>
                  <a:srgbClr val="171514"/>
                </a:solidFill>
                <a:latin typeface="Microsoft Sans Serif"/>
                <a:cs typeface="Microsoft Sans Serif"/>
              </a:rPr>
              <a:t> </a:t>
            </a:r>
            <a:r>
              <a:rPr sz="2400" spc="4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40" dirty="0" err="1">
                <a:solidFill>
                  <a:srgbClr val="171514"/>
                </a:solidFill>
                <a:latin typeface="Microsoft Sans Serif"/>
                <a:cs typeface="Microsoft Sans Serif"/>
              </a:rPr>
              <a:t>muestra</a:t>
            </a:r>
            <a:r>
              <a:rPr sz="2400" spc="-5"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en</a:t>
            </a:r>
            <a:r>
              <a:rPr lang="es-ES" sz="2400" spc="30" dirty="0" smtClean="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la </a:t>
            </a:r>
            <a:r>
              <a:rPr sz="2400" spc="20" dirty="0">
                <a:solidFill>
                  <a:srgbClr val="171514"/>
                </a:solidFill>
                <a:latin typeface="Microsoft Sans Serif"/>
                <a:cs typeface="Microsoft Sans Serif"/>
              </a:rPr>
              <a:t>Figura </a:t>
            </a:r>
            <a:r>
              <a:rPr sz="2400" spc="5" dirty="0">
                <a:solidFill>
                  <a:srgbClr val="171514"/>
                </a:solidFill>
                <a:latin typeface="Microsoft Sans Serif"/>
                <a:cs typeface="Microsoft Sans Serif"/>
              </a:rPr>
              <a:t>5.37.</a:t>
            </a:r>
            <a:r>
              <a:rPr sz="2400" spc="15" dirty="0">
                <a:solidFill>
                  <a:srgbClr val="171514"/>
                </a:solidFill>
                <a:latin typeface="Microsoft Sans Serif"/>
                <a:cs typeface="Microsoft Sans Serif"/>
              </a:rPr>
              <a:t> </a:t>
            </a:r>
            <a:r>
              <a:rPr sz="2400" spc="-40" dirty="0">
                <a:solidFill>
                  <a:srgbClr val="171514"/>
                </a:solidFill>
                <a:latin typeface="Microsoft Sans Serif"/>
                <a:cs typeface="Microsoft Sans Serif"/>
              </a:rPr>
              <a:t>El</a:t>
            </a:r>
            <a:r>
              <a:rPr sz="2400" spc="20" dirty="0">
                <a:solidFill>
                  <a:srgbClr val="171514"/>
                </a:solidFill>
                <a:latin typeface="Microsoft Sans Serif"/>
                <a:cs typeface="Microsoft Sans Serif"/>
              </a:rPr>
              <a:t> sistema </a:t>
            </a:r>
            <a:r>
              <a:rPr sz="2400" dirty="0">
                <a:solidFill>
                  <a:srgbClr val="171514"/>
                </a:solidFill>
                <a:latin typeface="Microsoft Sans Serif"/>
                <a:cs typeface="Microsoft Sans Serif"/>
              </a:rPr>
              <a:t>IT</a:t>
            </a:r>
            <a:r>
              <a:rPr sz="2400" spc="15" dirty="0">
                <a:solidFill>
                  <a:srgbClr val="171514"/>
                </a:solidFill>
                <a:latin typeface="Microsoft Sans Serif"/>
                <a:cs typeface="Microsoft Sans Serif"/>
              </a:rPr>
              <a:t> </a:t>
            </a:r>
            <a:r>
              <a:rPr sz="2400" spc="20" dirty="0">
                <a:solidFill>
                  <a:srgbClr val="171514"/>
                </a:solidFill>
                <a:latin typeface="Microsoft Sans Serif"/>
                <a:cs typeface="Microsoft Sans Serif"/>
              </a:rPr>
              <a:t>solo </a:t>
            </a:r>
            <a:r>
              <a:rPr sz="2400" spc="-10" dirty="0">
                <a:solidFill>
                  <a:srgbClr val="171514"/>
                </a:solidFill>
                <a:latin typeface="Microsoft Sans Serif"/>
                <a:cs typeface="Microsoft Sans Serif"/>
              </a:rPr>
              <a:t>se</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a:t>
            </a:r>
            <a:r>
              <a:rPr sz="2400" spc="20" dirty="0">
                <a:solidFill>
                  <a:srgbClr val="171514"/>
                </a:solidFill>
                <a:latin typeface="Microsoft Sans Serif"/>
                <a:cs typeface="Microsoft Sans Serif"/>
              </a:rPr>
              <a:t> </a:t>
            </a:r>
            <a:r>
              <a:rPr sz="2400" spc="40" dirty="0">
                <a:solidFill>
                  <a:srgbClr val="171514"/>
                </a:solidFill>
                <a:latin typeface="Microsoft Sans Serif"/>
                <a:cs typeface="Microsoft Sans Serif"/>
              </a:rPr>
              <a:t>donde</a:t>
            </a:r>
            <a:r>
              <a:rPr sz="2400" spc="20" dirty="0">
                <a:solidFill>
                  <a:srgbClr val="171514"/>
                </a:solidFill>
                <a:latin typeface="Microsoft Sans Serif"/>
                <a:cs typeface="Microsoft Sans Serif"/>
              </a:rPr>
              <a:t> </a:t>
            </a:r>
            <a:r>
              <a:rPr sz="2400" spc="15" dirty="0">
                <a:solidFill>
                  <a:srgbClr val="171514"/>
                </a:solidFill>
                <a:latin typeface="Microsoft Sans Serif"/>
                <a:cs typeface="Microsoft Sans Serif"/>
              </a:rPr>
              <a:t>la </a:t>
            </a:r>
            <a:r>
              <a:rPr sz="2400" spc="35" dirty="0">
                <a:solidFill>
                  <a:srgbClr val="171514"/>
                </a:solidFill>
                <a:latin typeface="Microsoft Sans Serif"/>
                <a:cs typeface="Microsoft Sans Serif"/>
              </a:rPr>
              <a:t>continuidad</a:t>
            </a:r>
            <a:r>
              <a:rPr sz="2400" spc="2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del</a:t>
            </a:r>
            <a:r>
              <a:rPr sz="2400" spc="15" dirty="0">
                <a:solidFill>
                  <a:srgbClr val="171514"/>
                </a:solidFill>
                <a:latin typeface="Microsoft Sans Serif"/>
                <a:cs typeface="Microsoft Sans Serif"/>
              </a:rPr>
              <a:t> </a:t>
            </a:r>
            <a:r>
              <a:rPr sz="2400" spc="40" dirty="0" err="1" smtClean="0">
                <a:solidFill>
                  <a:srgbClr val="171514"/>
                </a:solidFill>
                <a:latin typeface="Microsoft Sans Serif"/>
                <a:cs typeface="Microsoft Sans Serif"/>
              </a:rPr>
              <a:t>suministro</a:t>
            </a:r>
            <a:r>
              <a:rPr lang="es-ES" sz="2400" spc="40" dirty="0" smtClean="0">
                <a:solidFill>
                  <a:srgbClr val="171514"/>
                </a:solidFill>
                <a:latin typeface="Microsoft Sans Serif"/>
                <a:cs typeface="Microsoft Sans Serif"/>
              </a:rPr>
              <a:t> </a:t>
            </a:r>
            <a:r>
              <a:rPr sz="2400" spc="-10" dirty="0" err="1" smtClean="0">
                <a:solidFill>
                  <a:srgbClr val="171514"/>
                </a:solidFill>
                <a:latin typeface="Microsoft Sans Serif"/>
                <a:cs typeface="Microsoft Sans Serif"/>
              </a:rPr>
              <a:t>es</a:t>
            </a:r>
            <a:r>
              <a:rPr sz="2400" spc="-1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de </a:t>
            </a:r>
            <a:r>
              <a:rPr sz="2400" spc="25" dirty="0">
                <a:solidFill>
                  <a:srgbClr val="171514"/>
                </a:solidFill>
                <a:latin typeface="Microsoft Sans Serif"/>
                <a:cs typeface="Microsoft Sans Serif"/>
              </a:rPr>
              <a:t>vital </a:t>
            </a:r>
            <a:r>
              <a:rPr sz="2400" spc="35" dirty="0">
                <a:solidFill>
                  <a:srgbClr val="171514"/>
                </a:solidFill>
                <a:latin typeface="Microsoft Sans Serif"/>
                <a:cs typeface="Microsoft Sans Serif"/>
              </a:rPr>
              <a:t>importancia, </a:t>
            </a:r>
            <a:r>
              <a:rPr sz="2400" spc="40" dirty="0">
                <a:solidFill>
                  <a:srgbClr val="171514"/>
                </a:solidFill>
                <a:latin typeface="Microsoft Sans Serif"/>
                <a:cs typeface="Microsoft Sans Serif"/>
              </a:rPr>
              <a:t>como </a:t>
            </a:r>
            <a:r>
              <a:rPr sz="2400" spc="30" dirty="0">
                <a:solidFill>
                  <a:srgbClr val="171514"/>
                </a:solidFill>
                <a:latin typeface="Microsoft Sans Serif"/>
                <a:cs typeface="Microsoft Sans Serif"/>
              </a:rPr>
              <a:t>en </a:t>
            </a:r>
            <a:r>
              <a:rPr sz="2400" spc="25" dirty="0">
                <a:solidFill>
                  <a:srgbClr val="171514"/>
                </a:solidFill>
                <a:latin typeface="Microsoft Sans Serif"/>
                <a:cs typeface="Microsoft Sans Serif"/>
              </a:rPr>
              <a:t>algunas plantas químicas</a:t>
            </a:r>
            <a:r>
              <a:rPr sz="2400" spc="25" dirty="0">
                <a:solidFill>
                  <a:srgbClr val="171514"/>
                </a:solidFill>
                <a:latin typeface="Microsoft Sans Serif"/>
                <a:cs typeface="Microsoft Sans Serif"/>
              </a:rPr>
              <a:t> con </a:t>
            </a:r>
            <a:r>
              <a:rPr sz="2400" spc="20" dirty="0" err="1" smtClean="0">
                <a:solidFill>
                  <a:srgbClr val="171514"/>
                </a:solidFill>
                <a:latin typeface="Microsoft Sans Serif"/>
                <a:cs typeface="Microsoft Sans Serif"/>
              </a:rPr>
              <a:t>procesos</a:t>
            </a:r>
            <a:r>
              <a:rPr lang="es-ES" sz="2400" spc="20"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continuos</a:t>
            </a:r>
            <a:r>
              <a:rPr sz="2400" spc="3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en </a:t>
            </a:r>
            <a:r>
              <a:rPr sz="2400" spc="25" dirty="0">
                <a:solidFill>
                  <a:srgbClr val="171514"/>
                </a:solidFill>
                <a:latin typeface="Microsoft Sans Serif"/>
                <a:cs typeface="Microsoft Sans Serif"/>
              </a:rPr>
              <a:t>algunas </a:t>
            </a:r>
            <a:r>
              <a:rPr sz="2400" spc="15" dirty="0">
                <a:solidFill>
                  <a:srgbClr val="171514"/>
                </a:solidFill>
                <a:latin typeface="Microsoft Sans Serif"/>
                <a:cs typeface="Microsoft Sans Serif"/>
              </a:rPr>
              <a:t>aplicaciones médicas, </a:t>
            </a:r>
            <a:r>
              <a:rPr sz="2400" dirty="0">
                <a:solidFill>
                  <a:srgbClr val="171514"/>
                </a:solidFill>
                <a:latin typeface="Microsoft Sans Serif"/>
                <a:cs typeface="Microsoft Sans Serif"/>
              </a:rPr>
              <a:t>así </a:t>
            </a:r>
            <a:r>
              <a:rPr sz="2400" spc="40" dirty="0">
                <a:solidFill>
                  <a:srgbClr val="171514"/>
                </a:solidFill>
                <a:latin typeface="Microsoft Sans Serif"/>
                <a:cs typeface="Microsoft Sans Serif"/>
              </a:rPr>
              <a:t>como </a:t>
            </a:r>
            <a:r>
              <a:rPr sz="2400" spc="30" dirty="0">
                <a:solidFill>
                  <a:srgbClr val="171514"/>
                </a:solidFill>
                <a:latin typeface="Microsoft Sans Serif"/>
                <a:cs typeface="Microsoft Sans Serif"/>
              </a:rPr>
              <a:t>cuando </a:t>
            </a:r>
            <a:r>
              <a:rPr sz="2400" spc="-10" dirty="0">
                <a:solidFill>
                  <a:srgbClr val="171514"/>
                </a:solidFill>
                <a:latin typeface="Microsoft Sans Serif"/>
                <a:cs typeface="Microsoft Sans Serif"/>
              </a:rPr>
              <a:t>se </a:t>
            </a:r>
            <a:r>
              <a:rPr sz="2400" spc="35" dirty="0" err="1">
                <a:solidFill>
                  <a:srgbClr val="171514"/>
                </a:solidFill>
                <a:latin typeface="Microsoft Sans Serif"/>
                <a:cs typeface="Microsoft Sans Serif"/>
              </a:rPr>
              <a:t>requiere</a:t>
            </a:r>
            <a:r>
              <a:rPr sz="2400" spc="35" dirty="0">
                <a:solidFill>
                  <a:srgbClr val="171514"/>
                </a:solidFill>
                <a:latin typeface="Microsoft Sans Serif"/>
                <a:cs typeface="Microsoft Sans Serif"/>
              </a:rPr>
              <a:t> </a:t>
            </a:r>
            <a:r>
              <a:rPr sz="2400" spc="55" dirty="0" smtClean="0">
                <a:solidFill>
                  <a:srgbClr val="171514"/>
                </a:solidFill>
                <a:latin typeface="Microsoft Sans Serif"/>
                <a:cs typeface="Microsoft Sans Serif"/>
              </a:rPr>
              <a:t>un</a:t>
            </a:r>
            <a:r>
              <a:rPr lang="es-ES" sz="2400" spc="5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valor </a:t>
            </a:r>
            <a:r>
              <a:rPr sz="2400" spc="40" dirty="0">
                <a:solidFill>
                  <a:srgbClr val="171514"/>
                </a:solidFill>
                <a:latin typeface="Microsoft Sans Serif"/>
                <a:cs typeface="Microsoft Sans Serif"/>
              </a:rPr>
              <a:t>extremadamente </a:t>
            </a:r>
            <a:r>
              <a:rPr sz="2400" spc="30" dirty="0">
                <a:solidFill>
                  <a:srgbClr val="171514"/>
                </a:solidFill>
                <a:latin typeface="Microsoft Sans Serif"/>
                <a:cs typeface="Microsoft Sans Serif"/>
              </a:rPr>
              <a:t>bajo de </a:t>
            </a:r>
            <a:r>
              <a:rPr sz="2400" spc="35" dirty="0">
                <a:solidFill>
                  <a:srgbClr val="171514"/>
                </a:solidFill>
                <a:latin typeface="Microsoft Sans Serif"/>
                <a:cs typeface="Microsoft Sans Serif"/>
              </a:rPr>
              <a:t>corriente </a:t>
            </a:r>
            <a:r>
              <a:rPr sz="2400" spc="30" dirty="0">
                <a:solidFill>
                  <a:srgbClr val="171514"/>
                </a:solidFill>
                <a:latin typeface="Microsoft Sans Serif"/>
                <a:cs typeface="Microsoft Sans Serif"/>
              </a:rPr>
              <a:t>de </a:t>
            </a:r>
            <a:r>
              <a:rPr sz="2400" spc="20" dirty="0">
                <a:solidFill>
                  <a:srgbClr val="171514"/>
                </a:solidFill>
                <a:latin typeface="Microsoft Sans Serif"/>
                <a:cs typeface="Microsoft Sans Serif"/>
              </a:rPr>
              <a:t>falla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En </a:t>
            </a:r>
            <a:r>
              <a:rPr sz="2400" spc="15" dirty="0">
                <a:solidFill>
                  <a:srgbClr val="171514"/>
                </a:solidFill>
                <a:latin typeface="Microsoft Sans Serif"/>
                <a:cs typeface="Microsoft Sans Serif"/>
              </a:rPr>
              <a:t>este sistema</a:t>
            </a:r>
            <a:r>
              <a:rPr sz="2400" spc="15"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el</a:t>
            </a:r>
            <a:r>
              <a:rPr lang="es-ES" sz="2400" spc="1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equipo</a:t>
            </a:r>
            <a:r>
              <a:rPr sz="2400" spc="35" dirty="0" smtClean="0">
                <a:solidFill>
                  <a:srgbClr val="171514"/>
                </a:solidFill>
                <a:latin typeface="Microsoft Sans Serif"/>
                <a:cs typeface="Microsoft Sans Serif"/>
              </a:rPr>
              <a:t> </a:t>
            </a:r>
            <a:r>
              <a:rPr sz="2400" spc="-10" dirty="0">
                <a:solidFill>
                  <a:srgbClr val="171514"/>
                </a:solidFill>
                <a:latin typeface="Microsoft Sans Serif"/>
                <a:cs typeface="Microsoft Sans Serif"/>
              </a:rPr>
              <a:t>se </a:t>
            </a:r>
            <a:r>
              <a:rPr sz="2400" spc="35" dirty="0">
                <a:solidFill>
                  <a:srgbClr val="171514"/>
                </a:solidFill>
                <a:latin typeface="Microsoft Sans Serif"/>
                <a:cs typeface="Microsoft Sans Serif"/>
              </a:rPr>
              <a:t>pone </a:t>
            </a:r>
            <a:r>
              <a:rPr sz="2400" dirty="0">
                <a:solidFill>
                  <a:srgbClr val="171514"/>
                </a:solidFill>
                <a:latin typeface="Microsoft Sans Serif"/>
                <a:cs typeface="Microsoft Sans Serif"/>
              </a:rPr>
              <a:t>a </a:t>
            </a:r>
            <a:r>
              <a:rPr sz="2400" spc="40" dirty="0">
                <a:solidFill>
                  <a:srgbClr val="171514"/>
                </a:solidFill>
                <a:latin typeface="Microsoft Sans Serif"/>
                <a:cs typeface="Microsoft Sans Serif"/>
              </a:rPr>
              <a:t>tierra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través </a:t>
            </a:r>
            <a:r>
              <a:rPr sz="2400" spc="30" dirty="0">
                <a:solidFill>
                  <a:srgbClr val="171514"/>
                </a:solidFill>
                <a:latin typeface="Microsoft Sans Serif"/>
                <a:cs typeface="Microsoft Sans Serif"/>
              </a:rPr>
              <a:t>de </a:t>
            </a:r>
            <a:r>
              <a:rPr sz="2400" spc="55" dirty="0">
                <a:solidFill>
                  <a:srgbClr val="171514"/>
                </a:solidFill>
                <a:latin typeface="Microsoft Sans Serif"/>
                <a:cs typeface="Microsoft Sans Serif"/>
              </a:rPr>
              <a:t>un </a:t>
            </a:r>
            <a:r>
              <a:rPr sz="2400" spc="40" dirty="0">
                <a:solidFill>
                  <a:srgbClr val="171514"/>
                </a:solidFill>
                <a:latin typeface="Microsoft Sans Serif"/>
                <a:cs typeface="Microsoft Sans Serif"/>
              </a:rPr>
              <a:t>conductor </a:t>
            </a:r>
            <a:r>
              <a:rPr sz="2400" spc="30" dirty="0">
                <a:solidFill>
                  <a:srgbClr val="171514"/>
                </a:solidFill>
                <a:latin typeface="Microsoft Sans Serif"/>
                <a:cs typeface="Microsoft Sans Serif"/>
              </a:rPr>
              <a:t>de protección </a:t>
            </a:r>
            <a:r>
              <a:rPr sz="2400" spc="45" dirty="0">
                <a:solidFill>
                  <a:srgbClr val="171514"/>
                </a:solidFill>
                <a:latin typeface="Microsoft Sans Serif"/>
                <a:cs typeface="Microsoft Sans Serif"/>
              </a:rPr>
              <a:t>común</a:t>
            </a:r>
            <a:r>
              <a:rPr sz="2400" spc="45" dirty="0">
                <a:solidFill>
                  <a:srgbClr val="171514"/>
                </a:solidFill>
                <a:latin typeface="Microsoft Sans Serif"/>
                <a:cs typeface="Microsoft Sans Serif"/>
              </a:rPr>
              <a:t> </a:t>
            </a:r>
            <a:r>
              <a:rPr sz="2400" spc="10" dirty="0">
                <a:solidFill>
                  <a:srgbClr val="171514"/>
                </a:solidFill>
                <a:latin typeface="Microsoft Sans Serif"/>
                <a:cs typeface="Microsoft Sans Serif"/>
              </a:rPr>
              <a:t>(</a:t>
            </a:r>
            <a:r>
              <a:rPr sz="2400" spc="10" dirty="0" err="1" smtClean="0">
                <a:solidFill>
                  <a:srgbClr val="171514"/>
                </a:solidFill>
                <a:latin typeface="Microsoft Sans Serif"/>
                <a:cs typeface="Microsoft Sans Serif"/>
              </a:rPr>
              <a:t>Figura</a:t>
            </a:r>
            <a:r>
              <a:rPr lang="es-ES" sz="2400" spc="10"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5.37a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o </a:t>
            </a:r>
            <a:r>
              <a:rPr sz="2400" spc="40" dirty="0">
                <a:solidFill>
                  <a:srgbClr val="171514"/>
                </a:solidFill>
                <a:latin typeface="Microsoft Sans Serif"/>
                <a:cs typeface="Microsoft Sans Serif"/>
              </a:rPr>
              <a:t>mediante </a:t>
            </a:r>
            <a:r>
              <a:rPr sz="2400" spc="55" dirty="0">
                <a:solidFill>
                  <a:srgbClr val="171514"/>
                </a:solidFill>
                <a:latin typeface="Microsoft Sans Serif"/>
                <a:cs typeface="Microsoft Sans Serif"/>
              </a:rPr>
              <a:t>un </a:t>
            </a:r>
            <a:r>
              <a:rPr sz="2400" spc="35" dirty="0">
                <a:solidFill>
                  <a:srgbClr val="171514"/>
                </a:solidFill>
                <a:latin typeface="Microsoft Sans Serif"/>
                <a:cs typeface="Microsoft Sans Serif"/>
              </a:rPr>
              <a:t>arreglo </a:t>
            </a:r>
            <a:r>
              <a:rPr sz="2400" spc="30" dirty="0">
                <a:solidFill>
                  <a:srgbClr val="171514"/>
                </a:solidFill>
                <a:latin typeface="Microsoft Sans Serif"/>
                <a:cs typeface="Microsoft Sans Serif"/>
              </a:rPr>
              <a:t>de </a:t>
            </a:r>
            <a:r>
              <a:rPr sz="2400" spc="25"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40" dirty="0">
                <a:solidFill>
                  <a:srgbClr val="171514"/>
                </a:solidFill>
                <a:latin typeface="Microsoft Sans Serif"/>
                <a:cs typeface="Microsoft Sans Serif"/>
              </a:rPr>
              <a:t>tierra </a:t>
            </a:r>
            <a:r>
              <a:rPr sz="2400" spc="30" dirty="0">
                <a:solidFill>
                  <a:srgbClr val="171514"/>
                </a:solidFill>
                <a:latin typeface="Microsoft Sans Serif"/>
                <a:cs typeface="Microsoft Sans Serif"/>
              </a:rPr>
              <a:t>individual </a:t>
            </a:r>
            <a:r>
              <a:rPr sz="2400" spc="10" dirty="0">
                <a:solidFill>
                  <a:srgbClr val="171514"/>
                </a:solidFill>
                <a:latin typeface="Microsoft Sans Serif"/>
                <a:cs typeface="Microsoft Sans Serif"/>
              </a:rPr>
              <a:t>(Figura</a:t>
            </a:r>
            <a:r>
              <a:rPr sz="2400" spc="10" dirty="0">
                <a:solidFill>
                  <a:srgbClr val="171514"/>
                </a:solidFill>
                <a:latin typeface="Microsoft Sans Serif"/>
                <a:cs typeface="Microsoft Sans Serif"/>
              </a:rPr>
              <a:t> </a:t>
            </a:r>
            <a:r>
              <a:rPr sz="2400" spc="5" dirty="0">
                <a:solidFill>
                  <a:srgbClr val="171514"/>
                </a:solidFill>
                <a:latin typeface="Microsoft Sans Serif"/>
                <a:cs typeface="Microsoft Sans Serif"/>
              </a:rPr>
              <a:t>5.37b). </a:t>
            </a:r>
            <a:r>
              <a:rPr sz="2400" spc="-25" dirty="0" err="1" smtClean="0">
                <a:solidFill>
                  <a:srgbClr val="171514"/>
                </a:solidFill>
                <a:latin typeface="Microsoft Sans Serif"/>
                <a:cs typeface="Microsoft Sans Serif"/>
              </a:rPr>
              <a:t>En</a:t>
            </a:r>
            <a:r>
              <a:rPr lang="es-ES" sz="2400" spc="-2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ambos </a:t>
            </a:r>
            <a:r>
              <a:rPr sz="2400" spc="-5" dirty="0">
                <a:solidFill>
                  <a:srgbClr val="171514"/>
                </a:solidFill>
                <a:latin typeface="Microsoft Sans Serif"/>
                <a:cs typeface="Microsoft Sans Serif"/>
              </a:rPr>
              <a:t>casos </a:t>
            </a:r>
            <a:r>
              <a:rPr sz="2400" spc="55" dirty="0">
                <a:solidFill>
                  <a:srgbClr val="171514"/>
                </a:solidFill>
                <a:latin typeface="Microsoft Sans Serif"/>
                <a:cs typeface="Microsoft Sans Serif"/>
              </a:rPr>
              <a:t>un </a:t>
            </a:r>
            <a:r>
              <a:rPr sz="2400" spc="50" dirty="0">
                <a:solidFill>
                  <a:srgbClr val="171514"/>
                </a:solidFill>
                <a:latin typeface="Microsoft Sans Serif"/>
                <a:cs typeface="Microsoft Sans Serif"/>
              </a:rPr>
              <a:t>primer </a:t>
            </a:r>
            <a:r>
              <a:rPr sz="2400" spc="30" dirty="0">
                <a:solidFill>
                  <a:srgbClr val="171514"/>
                </a:solidFill>
                <a:latin typeface="Microsoft Sans Serif"/>
                <a:cs typeface="Microsoft Sans Serif"/>
              </a:rPr>
              <a:t>defecto </a:t>
            </a:r>
            <a:r>
              <a:rPr sz="2400" spc="40" dirty="0">
                <a:solidFill>
                  <a:srgbClr val="171514"/>
                </a:solidFill>
                <a:latin typeface="Microsoft Sans Serif"/>
                <a:cs typeface="Microsoft Sans Serif"/>
              </a:rPr>
              <a:t>entre </a:t>
            </a:r>
            <a:r>
              <a:rPr sz="2400" spc="55" dirty="0">
                <a:solidFill>
                  <a:srgbClr val="171514"/>
                </a:solidFill>
                <a:latin typeface="Microsoft Sans Serif"/>
                <a:cs typeface="Microsoft Sans Serif"/>
              </a:rPr>
              <a:t>un </a:t>
            </a:r>
            <a:r>
              <a:rPr sz="2400" spc="40" dirty="0">
                <a:solidFill>
                  <a:srgbClr val="171514"/>
                </a:solidFill>
                <a:latin typeface="Microsoft Sans Serif"/>
                <a:cs typeface="Microsoft Sans Serif"/>
              </a:rPr>
              <a:t>conductor </a:t>
            </a:r>
            <a:r>
              <a:rPr sz="2400" spc="5" dirty="0">
                <a:solidFill>
                  <a:srgbClr val="171514"/>
                </a:solidFill>
                <a:latin typeface="Microsoft Sans Serif"/>
                <a:cs typeface="Microsoft Sans Serif"/>
              </a:rPr>
              <a:t>y </a:t>
            </a:r>
            <a:r>
              <a:rPr sz="2400" spc="40" dirty="0">
                <a:solidFill>
                  <a:srgbClr val="171514"/>
                </a:solidFill>
                <a:latin typeface="Microsoft Sans Serif"/>
                <a:cs typeface="Microsoft Sans Serif"/>
              </a:rPr>
              <a:t>tierra </a:t>
            </a:r>
            <a:r>
              <a:rPr sz="2400" dirty="0">
                <a:solidFill>
                  <a:srgbClr val="171514"/>
                </a:solidFill>
                <a:latin typeface="Microsoft Sans Serif"/>
                <a:cs typeface="Microsoft Sans Serif"/>
              </a:rPr>
              <a:t>(carcasa </a:t>
            </a:r>
            <a:r>
              <a:rPr sz="2400" spc="25" dirty="0" err="1">
                <a:solidFill>
                  <a:srgbClr val="171514"/>
                </a:solidFill>
                <a:latin typeface="Microsoft Sans Serif"/>
                <a:cs typeface="Microsoft Sans Serif"/>
              </a:rPr>
              <a:t>puesta</a:t>
            </a:r>
            <a:r>
              <a:rPr sz="2400" spc="25"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lang="es-ES" sz="2400"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tierra</a:t>
            </a:r>
            <a:r>
              <a:rPr sz="2400" spc="30" dirty="0">
                <a:solidFill>
                  <a:srgbClr val="171514"/>
                </a:solidFill>
                <a:latin typeface="Microsoft Sans Serif"/>
                <a:cs typeface="Microsoft Sans Serif"/>
              </a:rPr>
              <a:t>) </a:t>
            </a:r>
            <a:r>
              <a:rPr sz="2400" spc="45" dirty="0">
                <a:solidFill>
                  <a:srgbClr val="171514"/>
                </a:solidFill>
                <a:latin typeface="Microsoft Sans Serif"/>
                <a:cs typeface="Microsoft Sans Serif"/>
              </a:rPr>
              <a:t>no </a:t>
            </a:r>
            <a:r>
              <a:rPr sz="2400" spc="20" dirty="0">
                <a:solidFill>
                  <a:srgbClr val="171514"/>
                </a:solidFill>
                <a:latin typeface="Microsoft Sans Serif"/>
                <a:cs typeface="Microsoft Sans Serif"/>
              </a:rPr>
              <a:t>afecta </a:t>
            </a:r>
            <a:r>
              <a:rPr sz="2400" dirty="0">
                <a:solidFill>
                  <a:srgbClr val="171514"/>
                </a:solidFill>
                <a:latin typeface="Microsoft Sans Serif"/>
                <a:cs typeface="Microsoft Sans Serif"/>
              </a:rPr>
              <a:t>a </a:t>
            </a:r>
            <a:r>
              <a:rPr sz="2400" spc="15" dirty="0">
                <a:solidFill>
                  <a:srgbClr val="171514"/>
                </a:solidFill>
                <a:latin typeface="Microsoft Sans Serif"/>
                <a:cs typeface="Microsoft Sans Serif"/>
              </a:rPr>
              <a:t>la </a:t>
            </a:r>
            <a:r>
              <a:rPr sz="2400" spc="35" dirty="0">
                <a:solidFill>
                  <a:srgbClr val="171514"/>
                </a:solidFill>
                <a:latin typeface="Microsoft Sans Serif"/>
                <a:cs typeface="Microsoft Sans Serif"/>
              </a:rPr>
              <a:t>continuidad </a:t>
            </a:r>
            <a:r>
              <a:rPr sz="2400" spc="25" dirty="0">
                <a:solidFill>
                  <a:srgbClr val="171514"/>
                </a:solidFill>
                <a:latin typeface="Microsoft Sans Serif"/>
                <a:cs typeface="Microsoft Sans Serif"/>
              </a:rPr>
              <a:t>del </a:t>
            </a:r>
            <a:r>
              <a:rPr sz="2400" spc="35" dirty="0">
                <a:solidFill>
                  <a:srgbClr val="171514"/>
                </a:solidFill>
                <a:latin typeface="Microsoft Sans Serif"/>
                <a:cs typeface="Microsoft Sans Serif"/>
              </a:rPr>
              <a:t>suministro. </a:t>
            </a:r>
            <a:r>
              <a:rPr sz="2400" spc="-40" dirty="0">
                <a:solidFill>
                  <a:srgbClr val="171514"/>
                </a:solidFill>
                <a:latin typeface="Microsoft Sans Serif"/>
                <a:cs typeface="Microsoft Sans Serif"/>
              </a:rPr>
              <a:t>Si </a:t>
            </a:r>
            <a:r>
              <a:rPr sz="2400" spc="35" dirty="0">
                <a:solidFill>
                  <a:srgbClr val="171514"/>
                </a:solidFill>
                <a:latin typeface="Microsoft Sans Serif"/>
                <a:cs typeface="Microsoft Sans Serif"/>
              </a:rPr>
              <a:t>ocurriera una </a:t>
            </a:r>
            <a:r>
              <a:rPr sz="2400" spc="30" dirty="0" err="1">
                <a:solidFill>
                  <a:srgbClr val="171514"/>
                </a:solidFill>
                <a:latin typeface="Microsoft Sans Serif"/>
                <a:cs typeface="Microsoft Sans Serif"/>
              </a:rPr>
              <a:t>segunda</a:t>
            </a:r>
            <a:r>
              <a:rPr sz="2400" spc="3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falla</a:t>
            </a:r>
            <a:r>
              <a:rPr lang="es-ES" sz="2400" spc="20" dirty="0" smtClean="0">
                <a:solidFill>
                  <a:srgbClr val="171514"/>
                </a:solidFill>
                <a:latin typeface="Microsoft Sans Serif"/>
                <a:cs typeface="Microsoft Sans Serif"/>
              </a:rPr>
              <a:t> </a:t>
            </a:r>
            <a:r>
              <a:rPr sz="2400" spc="40" dirty="0" smtClean="0">
                <a:solidFill>
                  <a:srgbClr val="171514"/>
                </a:solidFill>
                <a:latin typeface="Microsoft Sans Serif"/>
                <a:cs typeface="Microsoft Sans Serif"/>
              </a:rPr>
              <a:t>entre </a:t>
            </a:r>
            <a:r>
              <a:rPr sz="2400" spc="55" dirty="0">
                <a:solidFill>
                  <a:srgbClr val="171514"/>
                </a:solidFill>
                <a:latin typeface="Microsoft Sans Serif"/>
                <a:cs typeface="Microsoft Sans Serif"/>
              </a:rPr>
              <a:t>otro </a:t>
            </a:r>
            <a:r>
              <a:rPr sz="2400" spc="40" dirty="0">
                <a:solidFill>
                  <a:srgbClr val="171514"/>
                </a:solidFill>
                <a:latin typeface="Microsoft Sans Serif"/>
                <a:cs typeface="Microsoft Sans Serif"/>
              </a:rPr>
              <a:t>conductor </a:t>
            </a:r>
            <a:r>
              <a:rPr sz="2400" spc="5" dirty="0">
                <a:solidFill>
                  <a:srgbClr val="171514"/>
                </a:solidFill>
                <a:latin typeface="Microsoft Sans Serif"/>
                <a:cs typeface="Microsoft Sans Serif"/>
              </a:rPr>
              <a:t>y </a:t>
            </a:r>
            <a:r>
              <a:rPr sz="2400" spc="35" dirty="0">
                <a:solidFill>
                  <a:srgbClr val="171514"/>
                </a:solidFill>
                <a:latin typeface="Microsoft Sans Serif"/>
                <a:cs typeface="Microsoft Sans Serif"/>
              </a:rPr>
              <a:t>tierra, </a:t>
            </a:r>
            <a:r>
              <a:rPr sz="2400" spc="15" dirty="0">
                <a:solidFill>
                  <a:srgbClr val="171514"/>
                </a:solidFill>
                <a:latin typeface="Microsoft Sans Serif"/>
                <a:cs typeface="Microsoft Sans Serif"/>
              </a:rPr>
              <a:t>el </a:t>
            </a:r>
            <a:r>
              <a:rPr sz="2400" spc="25" dirty="0">
                <a:solidFill>
                  <a:srgbClr val="171514"/>
                </a:solidFill>
                <a:latin typeface="Microsoft Sans Serif"/>
                <a:cs typeface="Microsoft Sans Serif"/>
              </a:rPr>
              <a:t>dispositivo </a:t>
            </a:r>
            <a:r>
              <a:rPr sz="2400" spc="30" dirty="0">
                <a:solidFill>
                  <a:srgbClr val="171514"/>
                </a:solidFill>
                <a:latin typeface="Microsoft Sans Serif"/>
                <a:cs typeface="Microsoft Sans Serif"/>
              </a:rPr>
              <a:t>de protección debe </a:t>
            </a:r>
            <a:r>
              <a:rPr sz="2400" spc="20" dirty="0" err="1">
                <a:solidFill>
                  <a:srgbClr val="171514"/>
                </a:solidFill>
                <a:latin typeface="Microsoft Sans Serif"/>
                <a:cs typeface="Microsoft Sans Serif"/>
              </a:rPr>
              <a:t>desconectar</a:t>
            </a:r>
            <a:r>
              <a:rPr sz="2400" spc="20" dirty="0">
                <a:solidFill>
                  <a:srgbClr val="171514"/>
                </a:solidFill>
                <a:latin typeface="Microsoft Sans Serif"/>
                <a:cs typeface="Microsoft Sans Serif"/>
              </a:rPr>
              <a:t> </a:t>
            </a:r>
            <a:r>
              <a:rPr sz="2400" spc="15" dirty="0" smtClean="0">
                <a:solidFill>
                  <a:srgbClr val="171514"/>
                </a:solidFill>
                <a:latin typeface="Microsoft Sans Serif"/>
                <a:cs typeface="Microsoft Sans Serif"/>
              </a:rPr>
              <a:t>el</a:t>
            </a:r>
            <a:r>
              <a:rPr lang="es-ES" sz="2400" spc="15" dirty="0" smtClean="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circuito</a:t>
            </a:r>
            <a:r>
              <a:rPr sz="2400" spc="-1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fallado</a:t>
            </a:r>
            <a:r>
              <a:rPr sz="2400" spc="25" dirty="0">
                <a:solidFill>
                  <a:srgbClr val="171514"/>
                </a:solidFill>
                <a:latin typeface="Microsoft Sans Serif"/>
                <a:cs typeface="Microsoft Sans Serif"/>
              </a:rPr>
              <a:t>.</a:t>
            </a:r>
            <a:endParaRPr sz="2400" dirty="0">
              <a:latin typeface="Microsoft Sans Serif"/>
              <a:cs typeface="Microsoft Sans Serif"/>
            </a:endParaRPr>
          </a:p>
          <a:p>
            <a:pPr marR="53340" algn="just">
              <a:spcBef>
                <a:spcPts val="60"/>
              </a:spcBef>
            </a:pPr>
            <a:r>
              <a:rPr sz="2400" spc="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tales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sistemas,</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mayoría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las </a:t>
            </a:r>
            <a:r>
              <a:rPr sz="2400" spc="10" dirty="0">
                <a:solidFill>
                  <a:srgbClr val="171514"/>
                </a:solidFill>
                <a:latin typeface="Microsoft Sans Serif"/>
                <a:cs typeface="Microsoft Sans Serif"/>
              </a:rPr>
              <a:t>especificaciones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internacionales</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recomiendan</a:t>
            </a:r>
            <a:r>
              <a:rPr sz="240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instalación</a:t>
            </a:r>
            <a:r>
              <a:rPr sz="2400" spc="20"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45" dirty="0">
                <a:solidFill>
                  <a:srgbClr val="171514"/>
                </a:solidFill>
                <a:latin typeface="Microsoft Sans Serif"/>
                <a:cs typeface="Microsoft Sans Serif"/>
              </a:rPr>
              <a:t>un </a:t>
            </a:r>
            <a:r>
              <a:rPr sz="2400" spc="50" dirty="0">
                <a:solidFill>
                  <a:srgbClr val="171514"/>
                </a:solidFill>
                <a:latin typeface="Microsoft Sans Serif"/>
                <a:cs typeface="Microsoft Sans Serif"/>
              </a:rPr>
              <a:t>monitor </a:t>
            </a:r>
            <a:r>
              <a:rPr sz="2400" spc="25" dirty="0">
                <a:solidFill>
                  <a:srgbClr val="171514"/>
                </a:solidFill>
                <a:latin typeface="Microsoft Sans Serif"/>
                <a:cs typeface="Microsoft Sans Serif"/>
              </a:rPr>
              <a:t>de </a:t>
            </a:r>
            <a:r>
              <a:rPr sz="2400" spc="35" dirty="0">
                <a:solidFill>
                  <a:srgbClr val="171514"/>
                </a:solidFill>
                <a:latin typeface="Microsoft Sans Serif"/>
                <a:cs typeface="Microsoft Sans Serif"/>
              </a:rPr>
              <a:t>fuga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a:t>
            </a:r>
            <a:r>
              <a:rPr sz="2400" spc="30" dirty="0">
                <a:solidFill>
                  <a:srgbClr val="171514"/>
                </a:solidFill>
                <a:latin typeface="Microsoft Sans Serif"/>
                <a:cs typeface="Microsoft Sans Serif"/>
              </a:rPr>
              <a:t>. </a:t>
            </a:r>
            <a:endParaRPr sz="2400" dirty="0">
              <a:latin typeface="Microsoft Sans Serif"/>
              <a:cs typeface="Microsoft Sans Serif"/>
            </a:endParaRPr>
          </a:p>
        </p:txBody>
      </p:sp>
      <p:pic>
        <p:nvPicPr>
          <p:cNvPr id="116" name="Imagen 115"/>
          <p:cNvPicPr>
            <a:picLocks noChangeAspect="1"/>
          </p:cNvPicPr>
          <p:nvPr/>
        </p:nvPicPr>
        <p:blipFill>
          <a:blip r:embed="rId2"/>
          <a:stretch>
            <a:fillRect/>
          </a:stretch>
        </p:blipFill>
        <p:spPr>
          <a:xfrm>
            <a:off x="9090025" y="327026"/>
            <a:ext cx="5562600" cy="6705600"/>
          </a:xfrm>
          <a:prstGeom prst="rect">
            <a:avLst/>
          </a:prstGeom>
        </p:spPr>
      </p:pic>
      <p:sp>
        <p:nvSpPr>
          <p:cNvPr id="117" name="object 115"/>
          <p:cNvSpPr txBox="1"/>
          <p:nvPr/>
        </p:nvSpPr>
        <p:spPr>
          <a:xfrm>
            <a:off x="9090025" y="7032625"/>
            <a:ext cx="5715000" cy="1120820"/>
          </a:xfrm>
          <a:prstGeom prst="rect">
            <a:avLst/>
          </a:prstGeom>
        </p:spPr>
        <p:txBody>
          <a:bodyPr vert="horz" wrap="square" lIns="0" tIns="12700" rIns="0" bIns="0" rtlCol="0">
            <a:spAutoFit/>
          </a:bodyPr>
          <a:lstStyle/>
          <a:p>
            <a:pPr marL="12700" marR="5080" indent="-635" algn="just">
              <a:spcBef>
                <a:spcPts val="515"/>
              </a:spcBef>
            </a:pPr>
            <a:r>
              <a:rPr sz="2400" b="1" spc="-10" dirty="0" smtClean="0">
                <a:solidFill>
                  <a:srgbClr val="171514"/>
                </a:solidFill>
                <a:latin typeface="Arial"/>
                <a:cs typeface="Arial"/>
              </a:rPr>
              <a:t>FIGURA </a:t>
            </a:r>
            <a:r>
              <a:rPr sz="2400" b="1" spc="-5" dirty="0" smtClean="0">
                <a:solidFill>
                  <a:srgbClr val="171514"/>
                </a:solidFill>
                <a:latin typeface="Arial"/>
                <a:cs typeface="Arial"/>
              </a:rPr>
              <a:t>5.37</a:t>
            </a:r>
            <a:r>
              <a:rPr lang="es-ES" sz="2400" b="1" spc="-5" dirty="0" smtClean="0">
                <a:solidFill>
                  <a:srgbClr val="171514"/>
                </a:solidFill>
                <a:latin typeface="Arial"/>
                <a:cs typeface="Arial"/>
              </a:rPr>
              <a:t> </a:t>
            </a:r>
            <a:r>
              <a:rPr sz="2400" spc="-5" dirty="0" smtClean="0">
                <a:solidFill>
                  <a:srgbClr val="171514"/>
                </a:solidFill>
                <a:latin typeface="Microsoft Sans Serif"/>
                <a:cs typeface="Microsoft Sans Serif"/>
              </a:rPr>
              <a:t>El</a:t>
            </a:r>
            <a:r>
              <a:rPr sz="2400"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sistema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IT:</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utilizando</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dirty="0">
                <a:solidFill>
                  <a:srgbClr val="171514"/>
                </a:solidFill>
                <a:latin typeface="Microsoft Sans Serif"/>
                <a:cs typeface="Microsoft Sans Serif"/>
              </a:rPr>
              <a:t> </a:t>
            </a:r>
            <a:r>
              <a:rPr sz="2400" spc="-65" dirty="0">
                <a:solidFill>
                  <a:srgbClr val="171514"/>
                </a:solidFill>
                <a:latin typeface="Microsoft Sans Serif"/>
                <a:cs typeface="Microsoft Sans Serif"/>
              </a:rPr>
              <a:t>PE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común;</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(b)</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utilizando</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conductor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puesta</a:t>
            </a:r>
            <a:r>
              <a:rPr lang="es-ES" sz="2400" spc="20" dirty="0" smtClean="0">
                <a:solidFill>
                  <a:srgbClr val="171514"/>
                </a:solidFill>
                <a:latin typeface="Microsoft Sans Serif"/>
                <a:cs typeface="Microsoft Sans Serif"/>
              </a:rPr>
              <a:t> </a:t>
            </a:r>
            <a:r>
              <a:rPr sz="2400" dirty="0" smtClean="0">
                <a:solidFill>
                  <a:srgbClr val="171514"/>
                </a:solidFill>
                <a:latin typeface="Microsoft Sans Serif"/>
                <a:cs typeface="Microsoft Sans Serif"/>
              </a:rPr>
              <a:t>a</a:t>
            </a:r>
            <a:r>
              <a:rPr sz="2400" spc="-10"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individual.</a:t>
            </a:r>
            <a:endParaRPr sz="2400" dirty="0">
              <a:latin typeface="Microsoft Sans Serif"/>
              <a:cs typeface="Microsoft Sans Serif"/>
            </a:endParaRP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 name="object 49"/>
          <p:cNvSpPr txBox="1"/>
          <p:nvPr/>
        </p:nvSpPr>
        <p:spPr>
          <a:xfrm>
            <a:off x="327025" y="403225"/>
            <a:ext cx="14401800" cy="1490152"/>
          </a:xfrm>
          <a:prstGeom prst="rect">
            <a:avLst/>
          </a:prstGeom>
        </p:spPr>
        <p:txBody>
          <a:bodyPr vert="horz" wrap="square" lIns="0" tIns="12700" rIns="0" bIns="0" rtlCol="0">
            <a:spAutoFit/>
          </a:bodyPr>
          <a:lstStyle/>
          <a:p>
            <a:pPr marL="12700" marR="5080" algn="just">
              <a:spcBef>
                <a:spcPts val="100"/>
              </a:spcBef>
            </a:pPr>
            <a:r>
              <a:rPr lang="es-ES" sz="2400" spc="-10" dirty="0" smtClean="0">
                <a:solidFill>
                  <a:srgbClr val="171514"/>
                </a:solidFill>
                <a:latin typeface="Microsoft Sans Serif"/>
                <a:cs typeface="Microsoft Sans Serif"/>
              </a:rPr>
              <a:t>Este </a:t>
            </a:r>
            <a:r>
              <a:rPr lang="es-ES" sz="2400" spc="25" dirty="0" smtClean="0">
                <a:solidFill>
                  <a:srgbClr val="171514"/>
                </a:solidFill>
                <a:latin typeface="Microsoft Sans Serif"/>
                <a:cs typeface="Microsoft Sans Serif"/>
              </a:rPr>
              <a:t>dispositivo </a:t>
            </a:r>
            <a:r>
              <a:rPr lang="es-ES" sz="2400" spc="40" dirty="0" smtClean="0">
                <a:solidFill>
                  <a:srgbClr val="171514"/>
                </a:solidFill>
                <a:latin typeface="Microsoft Sans Serif"/>
                <a:cs typeface="Microsoft Sans Serif"/>
              </a:rPr>
              <a:t>monitorea </a:t>
            </a:r>
            <a:r>
              <a:rPr lang="es-ES" sz="2400" spc="15" dirty="0" smtClean="0">
                <a:solidFill>
                  <a:srgbClr val="171514"/>
                </a:solidFill>
                <a:latin typeface="Microsoft Sans Serif"/>
                <a:cs typeface="Microsoft Sans Serif"/>
              </a:rPr>
              <a:t>el </a:t>
            </a:r>
            <a:r>
              <a:rPr lang="es-ES" sz="2400" spc="20" dirty="0" smtClean="0">
                <a:solidFill>
                  <a:srgbClr val="171514"/>
                </a:solidFill>
                <a:latin typeface="Microsoft Sans Serif"/>
                <a:cs typeface="Microsoft Sans Serif"/>
              </a:rPr>
              <a:t>estado </a:t>
            </a:r>
            <a:r>
              <a:rPr lang="es-ES" sz="2400" spc="25" dirty="0" smtClean="0">
                <a:solidFill>
                  <a:srgbClr val="171514"/>
                </a:solidFill>
                <a:latin typeface="Microsoft Sans Serif"/>
                <a:cs typeface="Microsoft Sans Serif"/>
              </a:rPr>
              <a:t>de </a:t>
            </a:r>
            <a:r>
              <a:rPr lang="es-ES" sz="2400" spc="10" dirty="0" smtClean="0">
                <a:solidFill>
                  <a:srgbClr val="171514"/>
                </a:solidFill>
                <a:latin typeface="Microsoft Sans Serif"/>
                <a:cs typeface="Microsoft Sans Serif"/>
              </a:rPr>
              <a:t>la </a:t>
            </a:r>
            <a:r>
              <a:rPr lang="es-ES" sz="2400" spc="15" dirty="0" smtClean="0">
                <a:solidFill>
                  <a:srgbClr val="171514"/>
                </a:solidFill>
                <a:latin typeface="Microsoft Sans Serif"/>
                <a:cs typeface="Microsoft Sans Serif"/>
              </a:rPr>
              <a:t>resistencia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aislamiento</a:t>
            </a:r>
            <a:r>
              <a:rPr lang="es-ES" sz="2400" spc="-5"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entre</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sistema</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aislado</a:t>
            </a:r>
            <a:r>
              <a:rPr lang="es-ES" sz="2400" spc="-5"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y</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tierra;</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si </a:t>
            </a:r>
            <a:r>
              <a:rPr lang="es-ES" sz="2400" spc="15" dirty="0" smtClean="0">
                <a:solidFill>
                  <a:srgbClr val="171514"/>
                </a:solidFill>
                <a:latin typeface="Microsoft Sans Serif"/>
                <a:cs typeface="Microsoft Sans Serif"/>
              </a:rPr>
              <a:t>esta</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resistencia</a:t>
            </a:r>
            <a:r>
              <a:rPr lang="es-ES" sz="2400" dirty="0" smtClean="0">
                <a:solidFill>
                  <a:srgbClr val="171514"/>
                </a:solidFill>
                <a:latin typeface="Microsoft Sans Serif"/>
                <a:cs typeface="Microsoft Sans Serif"/>
              </a:rPr>
              <a:t> </a:t>
            </a:r>
            <a:r>
              <a:rPr lang="es-ES" sz="2400" spc="-5" dirty="0" smtClean="0">
                <a:solidFill>
                  <a:srgbClr val="171514"/>
                </a:solidFill>
                <a:latin typeface="Microsoft Sans Serif"/>
                <a:cs typeface="Microsoft Sans Serif"/>
              </a:rPr>
              <a:t>cae </a:t>
            </a:r>
            <a:r>
              <a:rPr sz="2400" spc="45" dirty="0" err="1" smtClean="0">
                <a:solidFill>
                  <a:srgbClr val="171514"/>
                </a:solidFill>
                <a:latin typeface="Microsoft Sans Serif"/>
                <a:cs typeface="Microsoft Sans Serif"/>
              </a:rPr>
              <a:t>por</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debajo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valor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preestablecido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(entre</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50</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200</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k·Ω</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según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naturaleza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err="1">
                <a:solidFill>
                  <a:srgbClr val="171514"/>
                </a:solidFill>
                <a:latin typeface="Microsoft Sans Serif"/>
                <a:cs typeface="Microsoft Sans Serif"/>
              </a:rPr>
              <a:t>instalación</a:t>
            </a:r>
            <a:r>
              <a:rPr sz="2400" spc="15" dirty="0" smtClean="0">
                <a:solidFill>
                  <a:srgbClr val="171514"/>
                </a:solidFill>
                <a:latin typeface="Microsoft Sans Serif"/>
                <a:cs typeface="Microsoft Sans Serif"/>
              </a:rPr>
              <a:t>),</a:t>
            </a:r>
            <a:r>
              <a:rPr lang="es-ES" sz="2400" spc="15" dirty="0" smtClean="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 </a:t>
            </a:r>
            <a:r>
              <a:rPr sz="2400" spc="20" dirty="0">
                <a:solidFill>
                  <a:srgbClr val="171514"/>
                </a:solidFill>
                <a:latin typeface="Microsoft Sans Serif"/>
                <a:cs typeface="Microsoft Sans Serif"/>
              </a:rPr>
              <a:t>dispositivo </a:t>
            </a:r>
            <a:r>
              <a:rPr sz="2400" spc="10" dirty="0">
                <a:solidFill>
                  <a:srgbClr val="171514"/>
                </a:solidFill>
                <a:latin typeface="Microsoft Sans Serif"/>
                <a:cs typeface="Microsoft Sans Serif"/>
              </a:rPr>
              <a:t>activa </a:t>
            </a:r>
            <a:r>
              <a:rPr sz="2400" spc="30" dirty="0">
                <a:solidFill>
                  <a:srgbClr val="171514"/>
                </a:solidFill>
                <a:latin typeface="Microsoft Sans Serif"/>
                <a:cs typeface="Microsoft Sans Serif"/>
              </a:rPr>
              <a:t>una </a:t>
            </a:r>
            <a:r>
              <a:rPr sz="2400" spc="25" dirty="0">
                <a:solidFill>
                  <a:srgbClr val="171514"/>
                </a:solidFill>
                <a:latin typeface="Microsoft Sans Serif"/>
                <a:cs typeface="Microsoft Sans Serif"/>
              </a:rPr>
              <a:t>alarma sonora para </a:t>
            </a:r>
            <a:r>
              <a:rPr sz="2400" spc="30" dirty="0">
                <a:solidFill>
                  <a:srgbClr val="171514"/>
                </a:solidFill>
                <a:latin typeface="Microsoft Sans Serif"/>
                <a:cs typeface="Microsoft Sans Serif"/>
              </a:rPr>
              <a:t>advertir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los </a:t>
            </a:r>
            <a:r>
              <a:rPr sz="2400" spc="15" dirty="0">
                <a:solidFill>
                  <a:srgbClr val="171514"/>
                </a:solidFill>
                <a:latin typeface="Microsoft Sans Serif"/>
                <a:cs typeface="Microsoft Sans Serif"/>
              </a:rPr>
              <a:t>responsables </a:t>
            </a:r>
            <a:r>
              <a:rPr sz="2400" spc="25" dirty="0">
                <a:solidFill>
                  <a:srgbClr val="171514"/>
                </a:solidFill>
                <a:latin typeface="Microsoft Sans Serif"/>
                <a:cs typeface="Microsoft Sans Serif"/>
              </a:rPr>
              <a:t>de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existencia</a:t>
            </a:r>
            <a:r>
              <a:rPr sz="2400" spc="1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30" dirty="0" err="1" smtClean="0">
                <a:solidFill>
                  <a:srgbClr val="171514"/>
                </a:solidFill>
                <a:latin typeface="Microsoft Sans Serif"/>
                <a:cs typeface="Microsoft Sans Serif"/>
              </a:rPr>
              <a:t>una</a:t>
            </a:r>
            <a:r>
              <a:rPr lang="es-ES" sz="2400" spc="3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avería</a:t>
            </a:r>
            <a:r>
              <a:rPr sz="2400" spc="-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para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puedan</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localizarla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eliminarla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sin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tener</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que</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desconectar</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err="1" smtClean="0">
                <a:solidFill>
                  <a:srgbClr val="171514"/>
                </a:solidFill>
                <a:latin typeface="Microsoft Sans Serif"/>
                <a:cs typeface="Microsoft Sans Serif"/>
              </a:rPr>
              <a:t>suministro</a:t>
            </a:r>
            <a:r>
              <a:rPr lang="es-ES" sz="2400" spc="30" dirty="0" smtClean="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 name="object 50"/>
          <p:cNvSpPr txBox="1"/>
          <p:nvPr/>
        </p:nvSpPr>
        <p:spPr>
          <a:xfrm>
            <a:off x="327025" y="174625"/>
            <a:ext cx="8305800" cy="8025274"/>
          </a:xfrm>
          <a:prstGeom prst="rect">
            <a:avLst/>
          </a:prstGeom>
        </p:spPr>
        <p:txBody>
          <a:bodyPr vert="horz" wrap="square" lIns="0" tIns="12700" rIns="0" bIns="0" rtlCol="0">
            <a:spAutoFit/>
          </a:bodyPr>
          <a:lstStyle/>
          <a:p>
            <a:pPr marL="0" lvl="1" algn="just">
              <a:spcBef>
                <a:spcPts val="100"/>
              </a:spcBef>
              <a:tabLst>
                <a:tab pos="206375" algn="l"/>
              </a:tabLst>
            </a:pPr>
            <a:r>
              <a:rPr lang="es-ES" sz="2400" b="1" spc="-20" dirty="0" smtClean="0">
                <a:solidFill>
                  <a:srgbClr val="171514"/>
                </a:solidFill>
                <a:latin typeface="Arial"/>
                <a:cs typeface="Arial"/>
              </a:rPr>
              <a:t>6.	</a:t>
            </a:r>
            <a:r>
              <a:rPr sz="2400" b="1" spc="-20" dirty="0" smtClean="0">
                <a:solidFill>
                  <a:srgbClr val="171514"/>
                </a:solidFill>
                <a:latin typeface="Arial"/>
                <a:cs typeface="Arial"/>
              </a:rPr>
              <a:t>PROTECCIÓN</a:t>
            </a:r>
            <a:r>
              <a:rPr sz="2400" b="1" spc="-35" dirty="0" smtClean="0">
                <a:solidFill>
                  <a:srgbClr val="171514"/>
                </a:solidFill>
                <a:latin typeface="Arial"/>
                <a:cs typeface="Arial"/>
              </a:rPr>
              <a:t> </a:t>
            </a:r>
            <a:r>
              <a:rPr sz="2400" b="1" spc="-25" dirty="0">
                <a:solidFill>
                  <a:srgbClr val="171514"/>
                </a:solidFill>
                <a:latin typeface="Arial"/>
                <a:cs typeface="Arial"/>
              </a:rPr>
              <a:t>POR</a:t>
            </a:r>
            <a:r>
              <a:rPr sz="2400" b="1" spc="-30" dirty="0">
                <a:solidFill>
                  <a:srgbClr val="171514"/>
                </a:solidFill>
                <a:latin typeface="Arial"/>
                <a:cs typeface="Arial"/>
              </a:rPr>
              <a:t> </a:t>
            </a:r>
            <a:r>
              <a:rPr sz="2400" b="1" spc="5" dirty="0">
                <a:solidFill>
                  <a:srgbClr val="171514"/>
                </a:solidFill>
                <a:latin typeface="Arial"/>
                <a:cs typeface="Arial"/>
              </a:rPr>
              <a:t>AISLAMIENTO</a:t>
            </a:r>
            <a:endParaRPr sz="2400" dirty="0">
              <a:latin typeface="Arial"/>
              <a:cs typeface="Arial"/>
            </a:endParaRPr>
          </a:p>
          <a:p>
            <a:pPr marL="0" lvl="2" algn="just">
              <a:spcBef>
                <a:spcPts val="1019"/>
              </a:spcBef>
              <a:buAutoNum type="alphaLcParenBoth"/>
              <a:tabLst>
                <a:tab pos="222250" algn="l"/>
              </a:tabLst>
            </a:pPr>
            <a:r>
              <a:rPr sz="2400" b="1" spc="20" dirty="0">
                <a:solidFill>
                  <a:srgbClr val="171514"/>
                </a:solidFill>
                <a:latin typeface="Microsoft Sans Serif"/>
                <a:cs typeface="Microsoft Sans Serif"/>
              </a:rPr>
              <a:t>Transformadores</a:t>
            </a:r>
            <a:r>
              <a:rPr sz="2400" b="1" spc="-25" dirty="0">
                <a:solidFill>
                  <a:srgbClr val="171514"/>
                </a:solidFill>
                <a:latin typeface="Microsoft Sans Serif"/>
                <a:cs typeface="Microsoft Sans Serif"/>
              </a:rPr>
              <a:t> </a:t>
            </a:r>
            <a:r>
              <a:rPr sz="2400" b="1" spc="20" dirty="0">
                <a:solidFill>
                  <a:srgbClr val="171514"/>
                </a:solidFill>
                <a:latin typeface="Microsoft Sans Serif"/>
                <a:cs typeface="Microsoft Sans Serif"/>
              </a:rPr>
              <a:t>de</a:t>
            </a:r>
            <a:r>
              <a:rPr sz="2400" b="1" spc="-25" dirty="0">
                <a:solidFill>
                  <a:srgbClr val="171514"/>
                </a:solidFill>
                <a:latin typeface="Microsoft Sans Serif"/>
                <a:cs typeface="Microsoft Sans Serif"/>
              </a:rPr>
              <a:t> </a:t>
            </a:r>
            <a:r>
              <a:rPr sz="2400" b="1" spc="20" dirty="0" err="1" smtClean="0">
                <a:solidFill>
                  <a:srgbClr val="171514"/>
                </a:solidFill>
                <a:latin typeface="Microsoft Sans Serif"/>
                <a:cs typeface="Microsoft Sans Serif"/>
              </a:rPr>
              <a:t>aislamiento</a:t>
            </a:r>
            <a:endParaRPr lang="es-ES" sz="2400" b="1" spc="20" dirty="0" smtClean="0">
              <a:solidFill>
                <a:srgbClr val="171514"/>
              </a:solidFill>
              <a:latin typeface="Microsoft Sans Serif"/>
              <a:cs typeface="Microsoft Sans Serif"/>
            </a:endParaRPr>
          </a:p>
          <a:p>
            <a:pPr marL="0" lvl="2" algn="just">
              <a:spcBef>
                <a:spcPts val="1019"/>
              </a:spcBef>
              <a:buAutoNum type="alphaLcParenBoth"/>
              <a:tabLst>
                <a:tab pos="222250" algn="l"/>
              </a:tabLst>
            </a:pPr>
            <a:endParaRPr sz="2400" b="1" dirty="0">
              <a:latin typeface="Microsoft Sans Serif"/>
              <a:cs typeface="Microsoft Sans Serif"/>
            </a:endParaRPr>
          </a:p>
          <a:p>
            <a:pPr marR="18415" algn="just"/>
            <a:r>
              <a:rPr sz="2400" spc="-10" dirty="0" smtClean="0">
                <a:solidFill>
                  <a:srgbClr val="171514"/>
                </a:solidFill>
                <a:latin typeface="Microsoft Sans Serif"/>
                <a:cs typeface="Microsoft Sans Serif"/>
              </a:rPr>
              <a:t>La</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carga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está</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aislada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fuente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alimentación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mediante</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transformador</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aislamiento.</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trata</a:t>
            </a:r>
            <a:r>
              <a:rPr lang="es-ES" sz="2400" spc="35" dirty="0" smtClean="0">
                <a:solidFill>
                  <a:srgbClr val="171514"/>
                </a:solidFill>
                <a:latin typeface="Microsoft Sans Serif"/>
                <a:cs typeface="Microsoft Sans Serif"/>
              </a:rPr>
              <a:t> </a:t>
            </a:r>
            <a:r>
              <a:rPr sz="2400" spc="20" dirty="0" smtClean="0">
                <a:solidFill>
                  <a:srgbClr val="171514"/>
                </a:solidFill>
                <a:latin typeface="Microsoft Sans Serif"/>
                <a:cs typeface="Microsoft Sans Serif"/>
              </a:rPr>
              <a:t>de</a:t>
            </a:r>
            <a:r>
              <a:rPr sz="2400" spc="-5" dirty="0" smtClean="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transformador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dos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devanados</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completamente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aislados</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relación</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transformación</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1:1.</a:t>
            </a:r>
            <a:endParaRPr sz="2400" dirty="0">
              <a:latin typeface="Microsoft Sans Serif"/>
              <a:cs typeface="Microsoft Sans Serif"/>
            </a:endParaRPr>
          </a:p>
          <a:p>
            <a:pPr marR="5080" algn="just"/>
            <a:r>
              <a:rPr sz="2400" spc="-5" dirty="0">
                <a:solidFill>
                  <a:srgbClr val="171514"/>
                </a:solidFill>
                <a:latin typeface="Microsoft Sans Serif"/>
                <a:cs typeface="Microsoft Sans Serif"/>
              </a:rPr>
              <a:t>Estos </a:t>
            </a:r>
            <a:r>
              <a:rPr sz="2400" spc="30" dirty="0">
                <a:solidFill>
                  <a:srgbClr val="171514"/>
                </a:solidFill>
                <a:latin typeface="Microsoft Sans Serif"/>
                <a:cs typeface="Microsoft Sans Serif"/>
              </a:rPr>
              <a:t>transformadores </a:t>
            </a:r>
            <a:r>
              <a:rPr sz="2400" spc="-5" dirty="0">
                <a:solidFill>
                  <a:srgbClr val="171514"/>
                </a:solidFill>
                <a:latin typeface="Microsoft Sans Serif"/>
                <a:cs typeface="Microsoft Sans Serif"/>
              </a:rPr>
              <a:t>se </a:t>
            </a:r>
            <a:r>
              <a:rPr sz="2400" spc="20" dirty="0">
                <a:solidFill>
                  <a:srgbClr val="171514"/>
                </a:solidFill>
                <a:latin typeface="Microsoft Sans Serif"/>
                <a:cs typeface="Microsoft Sans Serif"/>
              </a:rPr>
              <a:t>utilizan </a:t>
            </a:r>
            <a:r>
              <a:rPr sz="2400" spc="25" dirty="0">
                <a:solidFill>
                  <a:srgbClr val="171514"/>
                </a:solidFill>
                <a:latin typeface="Microsoft Sans Serif"/>
                <a:cs typeface="Microsoft Sans Serif"/>
              </a:rPr>
              <a:t>para </a:t>
            </a:r>
            <a:r>
              <a:rPr sz="2400" spc="30" dirty="0">
                <a:solidFill>
                  <a:srgbClr val="171514"/>
                </a:solidFill>
                <a:latin typeface="Microsoft Sans Serif"/>
                <a:cs typeface="Microsoft Sans Serif"/>
              </a:rPr>
              <a:t>suministrar </a:t>
            </a:r>
            <a:r>
              <a:rPr sz="2400" spc="25" dirty="0">
                <a:solidFill>
                  <a:srgbClr val="171514"/>
                </a:solidFill>
                <a:latin typeface="Microsoft Sans Serif"/>
                <a:cs typeface="Microsoft Sans Serif"/>
              </a:rPr>
              <a:t>energía </a:t>
            </a:r>
            <a:r>
              <a:rPr sz="2400" dirty="0">
                <a:solidFill>
                  <a:srgbClr val="171514"/>
                </a:solidFill>
                <a:latin typeface="Microsoft Sans Serif"/>
                <a:cs typeface="Microsoft Sans Serif"/>
              </a:rPr>
              <a:t>a </a:t>
            </a:r>
            <a:r>
              <a:rPr sz="2400" spc="20" dirty="0">
                <a:solidFill>
                  <a:srgbClr val="171514"/>
                </a:solidFill>
                <a:latin typeface="Microsoft Sans Serif"/>
                <a:cs typeface="Microsoft Sans Serif"/>
              </a:rPr>
              <a:t>equipos </a:t>
            </a:r>
            <a:r>
              <a:rPr sz="2400" spc="25" dirty="0">
                <a:solidFill>
                  <a:srgbClr val="171514"/>
                </a:solidFill>
                <a:latin typeface="Microsoft Sans Serif"/>
                <a:cs typeface="Microsoft Sans Serif"/>
              </a:rPr>
              <a:t>portátiles</a:t>
            </a:r>
            <a:r>
              <a:rPr sz="2400" spc="25" dirty="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especialmente</a:t>
            </a:r>
            <a:r>
              <a:rPr lang="es-ES" sz="2400" spc="1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herramientas</a:t>
            </a:r>
            <a:r>
              <a:rPr sz="2400" spc="2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manuales, </a:t>
            </a:r>
            <a:r>
              <a:rPr sz="2400" spc="25" dirty="0">
                <a:solidFill>
                  <a:srgbClr val="171514"/>
                </a:solidFill>
                <a:latin typeface="Microsoft Sans Serif"/>
                <a:cs typeface="Microsoft Sans Serif"/>
              </a:rPr>
              <a:t>para </a:t>
            </a:r>
            <a:r>
              <a:rPr sz="2400" spc="35" dirty="0">
                <a:solidFill>
                  <a:srgbClr val="171514"/>
                </a:solidFill>
                <a:latin typeface="Microsoft Sans Serif"/>
                <a:cs typeface="Microsoft Sans Serif"/>
              </a:rPr>
              <a:t>proteger </a:t>
            </a:r>
            <a:r>
              <a:rPr sz="2400" dirty="0">
                <a:solidFill>
                  <a:srgbClr val="171514"/>
                </a:solidFill>
                <a:latin typeface="Microsoft Sans Serif"/>
                <a:cs typeface="Microsoft Sans Serif"/>
              </a:rPr>
              <a:t>a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usuarios en </a:t>
            </a:r>
            <a:r>
              <a:rPr sz="2400" dirty="0">
                <a:solidFill>
                  <a:srgbClr val="171514"/>
                </a:solidFill>
                <a:latin typeface="Microsoft Sans Serif"/>
                <a:cs typeface="Microsoft Sans Serif"/>
              </a:rPr>
              <a:t>caso </a:t>
            </a:r>
            <a:r>
              <a:rPr sz="2400" spc="20" dirty="0">
                <a:solidFill>
                  <a:srgbClr val="171514"/>
                </a:solidFill>
                <a:latin typeface="Microsoft Sans Serif"/>
                <a:cs typeface="Microsoft Sans Serif"/>
              </a:rPr>
              <a:t>de </a:t>
            </a:r>
            <a:r>
              <a:rPr sz="2400" spc="30" dirty="0">
                <a:solidFill>
                  <a:srgbClr val="171514"/>
                </a:solidFill>
                <a:latin typeface="Microsoft Sans Serif"/>
                <a:cs typeface="Microsoft Sans Serif"/>
              </a:rPr>
              <a:t>que </a:t>
            </a:r>
            <a:r>
              <a:rPr sz="2400" spc="25" dirty="0">
                <a:solidFill>
                  <a:srgbClr val="171514"/>
                </a:solidFill>
                <a:latin typeface="Microsoft Sans Serif"/>
                <a:cs typeface="Microsoft Sans Serif"/>
              </a:rPr>
              <a:t>ocurra </a:t>
            </a:r>
            <a:r>
              <a:rPr sz="2400" spc="30" dirty="0">
                <a:solidFill>
                  <a:srgbClr val="171514"/>
                </a:solidFill>
                <a:latin typeface="Microsoft Sans Serif"/>
                <a:cs typeface="Microsoft Sans Serif"/>
              </a:rPr>
              <a:t>una </a:t>
            </a:r>
            <a:r>
              <a:rPr sz="2400" spc="15" dirty="0">
                <a:solidFill>
                  <a:srgbClr val="171514"/>
                </a:solidFill>
                <a:latin typeface="Microsoft Sans Serif"/>
                <a:cs typeface="Microsoft Sans Serif"/>
              </a:rPr>
              <a:t>falla </a:t>
            </a:r>
            <a:r>
              <a:rPr sz="2400" dirty="0">
                <a:solidFill>
                  <a:srgbClr val="171514"/>
                </a:solidFill>
                <a:latin typeface="Microsoft Sans Serif"/>
                <a:cs typeface="Microsoft Sans Serif"/>
              </a:rPr>
              <a:t>a </a:t>
            </a:r>
            <a:r>
              <a:rPr sz="2400" spc="30" dirty="0">
                <a:solidFill>
                  <a:srgbClr val="171514"/>
                </a:solidFill>
                <a:latin typeface="Microsoft Sans Serif"/>
                <a:cs typeface="Microsoft Sans Serif"/>
              </a:rPr>
              <a:t>tierra</a:t>
            </a:r>
            <a:r>
              <a:rPr sz="2400" spc="30" dirty="0">
                <a:solidFill>
                  <a:srgbClr val="171514"/>
                </a:solidFill>
                <a:latin typeface="Microsoft Sans Serif"/>
                <a:cs typeface="Microsoft Sans Serif"/>
              </a:rPr>
              <a:t> entre </a:t>
            </a:r>
            <a:r>
              <a:rPr sz="2400" spc="40" dirty="0" smtClean="0">
                <a:solidFill>
                  <a:srgbClr val="171514"/>
                </a:solidFill>
                <a:latin typeface="Microsoft Sans Serif"/>
                <a:cs typeface="Microsoft Sans Serif"/>
              </a:rPr>
              <a:t>un</a:t>
            </a:r>
            <a:r>
              <a:rPr lang="es-ES" sz="2400" spc="40"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conductor</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vivo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dirty="0">
                <a:solidFill>
                  <a:srgbClr val="171514"/>
                </a:solidFill>
                <a:latin typeface="Microsoft Sans Serif"/>
                <a:cs typeface="Microsoft Sans Serif"/>
              </a:rPr>
              <a:t>carcasa.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figura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5.38a</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da</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ejemplo</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del</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uso</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transformador</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err="1">
                <a:solidFill>
                  <a:srgbClr val="171514"/>
                </a:solidFill>
                <a:latin typeface="Microsoft Sans Serif"/>
                <a:cs typeface="Microsoft Sans Serif"/>
              </a:rPr>
              <a:t>aislamiento</a:t>
            </a:r>
            <a:r>
              <a:rPr sz="2400" spc="20" dirty="0" smtClean="0">
                <a:solidFill>
                  <a:srgbClr val="171514"/>
                </a:solidFill>
                <a:latin typeface="Microsoft Sans Serif"/>
                <a:cs typeface="Microsoft Sans Serif"/>
              </a:rPr>
              <a:t>.</a:t>
            </a:r>
            <a:r>
              <a:rPr lang="es-ES" sz="2400" spc="20" dirty="0" smtClean="0">
                <a:solidFill>
                  <a:srgbClr val="171514"/>
                </a:solidFill>
                <a:latin typeface="Microsoft Sans Serif"/>
                <a:cs typeface="Microsoft Sans Serif"/>
              </a:rPr>
              <a:t> </a:t>
            </a:r>
            <a:r>
              <a:rPr sz="2400" spc="-35" dirty="0" smtClean="0">
                <a:solidFill>
                  <a:srgbClr val="171514"/>
                </a:solidFill>
                <a:latin typeface="Microsoft Sans Serif"/>
                <a:cs typeface="Microsoft Sans Serif"/>
              </a:rPr>
              <a:t>Si </a:t>
            </a:r>
            <a:r>
              <a:rPr sz="2400" spc="10" dirty="0">
                <a:solidFill>
                  <a:srgbClr val="171514"/>
                </a:solidFill>
                <a:latin typeface="Microsoft Sans Serif"/>
                <a:cs typeface="Microsoft Sans Serif"/>
              </a:rPr>
              <a:t>el </a:t>
            </a:r>
            <a:r>
              <a:rPr sz="2400" spc="30" dirty="0">
                <a:solidFill>
                  <a:srgbClr val="171514"/>
                </a:solidFill>
                <a:latin typeface="Microsoft Sans Serif"/>
                <a:cs typeface="Microsoft Sans Serif"/>
              </a:rPr>
              <a:t>equipo </a:t>
            </a:r>
            <a:r>
              <a:rPr sz="2400" spc="10" dirty="0">
                <a:solidFill>
                  <a:srgbClr val="171514"/>
                </a:solidFill>
                <a:latin typeface="Microsoft Sans Serif"/>
                <a:cs typeface="Microsoft Sans Serif"/>
              </a:rPr>
              <a:t>está </a:t>
            </a:r>
            <a:r>
              <a:rPr sz="2400" spc="20" dirty="0">
                <a:solidFill>
                  <a:srgbClr val="171514"/>
                </a:solidFill>
                <a:latin typeface="Microsoft Sans Serif"/>
                <a:cs typeface="Microsoft Sans Serif"/>
              </a:rPr>
              <a:t>siendo utilizado sobre </a:t>
            </a:r>
            <a:r>
              <a:rPr sz="2400" spc="30" dirty="0">
                <a:solidFill>
                  <a:srgbClr val="171514"/>
                </a:solidFill>
                <a:latin typeface="Microsoft Sans Serif"/>
                <a:cs typeface="Microsoft Sans Serif"/>
              </a:rPr>
              <a:t>una plataforma o andamio </a:t>
            </a:r>
            <a:r>
              <a:rPr sz="2400" spc="25" dirty="0">
                <a:solidFill>
                  <a:srgbClr val="171514"/>
                </a:solidFill>
                <a:latin typeface="Microsoft Sans Serif"/>
                <a:cs typeface="Microsoft Sans Serif"/>
              </a:rPr>
              <a:t>metálico </a:t>
            </a:r>
            <a:r>
              <a:rPr sz="2400" spc="15" dirty="0">
                <a:solidFill>
                  <a:srgbClr val="171514"/>
                </a:solidFill>
                <a:latin typeface="Microsoft Sans Serif"/>
                <a:cs typeface="Microsoft Sans Serif"/>
              </a:rPr>
              <a:t>entonces, </a:t>
            </a:r>
            <a:r>
              <a:rPr sz="2400" spc="25" dirty="0">
                <a:solidFill>
                  <a:srgbClr val="171514"/>
                </a:solidFill>
                <a:latin typeface="Microsoft Sans Serif"/>
                <a:cs typeface="Microsoft Sans Serif"/>
              </a:rPr>
              <a:t>para </a:t>
            </a:r>
            <a:r>
              <a:rPr sz="2400" spc="20" dirty="0" err="1">
                <a:solidFill>
                  <a:srgbClr val="171514"/>
                </a:solidFill>
                <a:latin typeface="Microsoft Sans Serif"/>
                <a:cs typeface="Microsoft Sans Serif"/>
              </a:rPr>
              <a:t>evitar</a:t>
            </a:r>
            <a:r>
              <a:rPr sz="2400" spc="20"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el</a:t>
            </a:r>
            <a:r>
              <a:rPr lang="es-ES" sz="2400" spc="1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paso</a:t>
            </a:r>
            <a:r>
              <a:rPr sz="2400" spc="1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de </a:t>
            </a:r>
            <a:r>
              <a:rPr sz="2400" spc="25" dirty="0">
                <a:solidFill>
                  <a:srgbClr val="171514"/>
                </a:solidFill>
                <a:latin typeface="Microsoft Sans Serif"/>
                <a:cs typeface="Microsoft Sans Serif"/>
              </a:rPr>
              <a:t>corriente </a:t>
            </a:r>
            <a:r>
              <a:rPr sz="2400" dirty="0">
                <a:solidFill>
                  <a:srgbClr val="171514"/>
                </a:solidFill>
                <a:latin typeface="Microsoft Sans Serif"/>
                <a:cs typeface="Microsoft Sans Serif"/>
              </a:rPr>
              <a:t>a </a:t>
            </a:r>
            <a:r>
              <a:rPr sz="2400" spc="15" dirty="0">
                <a:solidFill>
                  <a:srgbClr val="171514"/>
                </a:solidFill>
                <a:latin typeface="Microsoft Sans Serif"/>
                <a:cs typeface="Microsoft Sans Serif"/>
              </a:rPr>
              <a:t>través </a:t>
            </a:r>
            <a:r>
              <a:rPr sz="2400" spc="20" dirty="0">
                <a:solidFill>
                  <a:srgbClr val="171514"/>
                </a:solidFill>
                <a:latin typeface="Microsoft Sans Serif"/>
                <a:cs typeface="Microsoft Sans Serif"/>
              </a:rPr>
              <a:t>del </a:t>
            </a:r>
            <a:r>
              <a:rPr sz="2400" spc="25" dirty="0">
                <a:solidFill>
                  <a:srgbClr val="171514"/>
                </a:solidFill>
                <a:latin typeface="Microsoft Sans Serif"/>
                <a:cs typeface="Microsoft Sans Serif"/>
              </a:rPr>
              <a:t>cuerpo </a:t>
            </a:r>
            <a:r>
              <a:rPr sz="2400" spc="20" dirty="0">
                <a:solidFill>
                  <a:srgbClr val="171514"/>
                </a:solidFill>
                <a:latin typeface="Microsoft Sans Serif"/>
                <a:cs typeface="Microsoft Sans Serif"/>
              </a:rPr>
              <a:t>del </a:t>
            </a:r>
            <a:r>
              <a:rPr sz="2400" spc="30" dirty="0">
                <a:solidFill>
                  <a:srgbClr val="171514"/>
                </a:solidFill>
                <a:latin typeface="Microsoft Sans Serif"/>
                <a:cs typeface="Microsoft Sans Serif"/>
              </a:rPr>
              <a:t>operador </a:t>
            </a:r>
            <a:r>
              <a:rPr sz="2400" spc="20" dirty="0">
                <a:solidFill>
                  <a:srgbClr val="171514"/>
                </a:solidFill>
                <a:latin typeface="Microsoft Sans Serif"/>
                <a:cs typeface="Microsoft Sans Serif"/>
              </a:rPr>
              <a:t>en </a:t>
            </a:r>
            <a:r>
              <a:rPr sz="2400" dirty="0">
                <a:solidFill>
                  <a:srgbClr val="171514"/>
                </a:solidFill>
                <a:latin typeface="Microsoft Sans Serif"/>
                <a:cs typeface="Microsoft Sans Serif"/>
              </a:rPr>
              <a:t>caso </a:t>
            </a:r>
            <a:r>
              <a:rPr sz="2400" spc="20" dirty="0">
                <a:solidFill>
                  <a:srgbClr val="171514"/>
                </a:solidFill>
                <a:latin typeface="Microsoft Sans Serif"/>
                <a:cs typeface="Microsoft Sans Serif"/>
              </a:rPr>
              <a:t>de </a:t>
            </a:r>
            <a:r>
              <a:rPr sz="2400" spc="25" dirty="0">
                <a:solidFill>
                  <a:srgbClr val="171514"/>
                </a:solidFill>
                <a:latin typeface="Microsoft Sans Serif"/>
                <a:cs typeface="Microsoft Sans Serif"/>
              </a:rPr>
              <a:t>doble </a:t>
            </a:r>
            <a:r>
              <a:rPr sz="2400" spc="10" dirty="0">
                <a:solidFill>
                  <a:srgbClr val="171514"/>
                </a:solidFill>
                <a:latin typeface="Microsoft Sans Serif"/>
                <a:cs typeface="Microsoft Sans Serif"/>
              </a:rPr>
              <a:t>falla, la </a:t>
            </a:r>
            <a:r>
              <a:rPr sz="2400" dirty="0">
                <a:solidFill>
                  <a:srgbClr val="171514"/>
                </a:solidFill>
                <a:latin typeface="Microsoft Sans Serif"/>
                <a:cs typeface="Microsoft Sans Serif"/>
              </a:rPr>
              <a:t>carcasa </a:t>
            </a:r>
            <a:r>
              <a:rPr sz="2400" spc="20" dirty="0">
                <a:solidFill>
                  <a:srgbClr val="171514"/>
                </a:solidFill>
                <a:latin typeface="Microsoft Sans Serif"/>
                <a:cs typeface="Microsoft Sans Serif"/>
              </a:rPr>
              <a:t>del </a:t>
            </a:r>
            <a:r>
              <a:rPr sz="2400" spc="30" dirty="0" err="1">
                <a:solidFill>
                  <a:srgbClr val="171514"/>
                </a:solidFill>
                <a:latin typeface="Microsoft Sans Serif"/>
                <a:cs typeface="Microsoft Sans Serif"/>
              </a:rPr>
              <a:t>equipo</a:t>
            </a:r>
            <a:r>
              <a:rPr sz="2400" spc="3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debe</a:t>
            </a:r>
            <a:r>
              <a:rPr lang="es-ES" sz="2400" spc="20"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estar</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conectada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estructura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metálica</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se </a:t>
            </a:r>
            <a:r>
              <a:rPr sz="2400" spc="30" dirty="0">
                <a:solidFill>
                  <a:srgbClr val="171514"/>
                </a:solidFill>
                <a:latin typeface="Microsoft Sans Serif"/>
                <a:cs typeface="Microsoft Sans Serif"/>
              </a:rPr>
              <a:t>muestra</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Figura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5.38</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b.</a:t>
            </a:r>
            <a:endParaRPr sz="2400" dirty="0">
              <a:latin typeface="Microsoft Sans Serif"/>
              <a:cs typeface="Microsoft Sans Serif"/>
            </a:endParaRPr>
          </a:p>
          <a:p>
            <a:pPr marR="64135" algn="just"/>
            <a:r>
              <a:rPr sz="2400" spc="15" dirty="0" err="1" smtClean="0">
                <a:solidFill>
                  <a:srgbClr val="171514"/>
                </a:solidFill>
                <a:latin typeface="Microsoft Sans Serif"/>
                <a:cs typeface="Microsoft Sans Serif"/>
              </a:rPr>
              <a:t>Cuando</a:t>
            </a:r>
            <a:r>
              <a:rPr sz="2400"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utiliza</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equipo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recinto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metálico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confinado,</a:t>
            </a:r>
            <a:r>
              <a:rPr sz="2400" dirty="0">
                <a:solidFill>
                  <a:srgbClr val="171514"/>
                </a:solidFill>
                <a:latin typeface="Microsoft Sans Serif"/>
                <a:cs typeface="Microsoft Sans Serif"/>
              </a:rPr>
              <a:t> </a:t>
            </a:r>
            <a:r>
              <a:rPr sz="2400" spc="40" dirty="0">
                <a:solidFill>
                  <a:srgbClr val="171514"/>
                </a:solidFill>
                <a:latin typeface="Microsoft Sans Serif"/>
                <a:cs typeface="Microsoft Sans Serif"/>
              </a:rPr>
              <a:t>no</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permite</a:t>
            </a:r>
            <a:r>
              <a:rPr sz="2400" dirty="0">
                <a:solidFill>
                  <a:srgbClr val="171514"/>
                </a:solidFill>
                <a:latin typeface="Microsoft Sans Serif"/>
                <a:cs typeface="Microsoft Sans Serif"/>
              </a:rPr>
              <a:t> </a:t>
            </a:r>
            <a:r>
              <a:rPr sz="2400" spc="30" dirty="0" err="1">
                <a:solidFill>
                  <a:srgbClr val="171514"/>
                </a:solidFill>
                <a:latin typeface="Microsoft Sans Serif"/>
                <a:cs typeface="Microsoft Sans Serif"/>
              </a:rPr>
              <a:t>alimentar</a:t>
            </a:r>
            <a:r>
              <a:rPr sz="2400"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más</a:t>
            </a:r>
            <a:r>
              <a:rPr lang="es-ES" sz="2400" spc="20" dirty="0" smtClean="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 </a:t>
            </a:r>
            <a:r>
              <a:rPr sz="2400" spc="30" dirty="0">
                <a:solidFill>
                  <a:srgbClr val="171514"/>
                </a:solidFill>
                <a:latin typeface="Microsoft Sans Serif"/>
                <a:cs typeface="Microsoft Sans Serif"/>
              </a:rPr>
              <a:t>una </a:t>
            </a:r>
            <a:r>
              <a:rPr sz="2400" spc="15" dirty="0">
                <a:solidFill>
                  <a:srgbClr val="171514"/>
                </a:solidFill>
                <a:latin typeface="Microsoft Sans Serif"/>
                <a:cs typeface="Microsoft Sans Serif"/>
              </a:rPr>
              <a:t>carga desde </a:t>
            </a:r>
            <a:r>
              <a:rPr sz="2400" spc="10" dirty="0">
                <a:solidFill>
                  <a:srgbClr val="171514"/>
                </a:solidFill>
                <a:latin typeface="Microsoft Sans Serif"/>
                <a:cs typeface="Microsoft Sans Serif"/>
              </a:rPr>
              <a:t>el </a:t>
            </a:r>
            <a:r>
              <a:rPr sz="2400" spc="35" dirty="0">
                <a:solidFill>
                  <a:srgbClr val="171514"/>
                </a:solidFill>
                <a:latin typeface="Microsoft Sans Serif"/>
                <a:cs typeface="Microsoft Sans Serif"/>
              </a:rPr>
              <a:t>mismo </a:t>
            </a:r>
            <a:r>
              <a:rPr sz="2400" spc="40" dirty="0">
                <a:solidFill>
                  <a:srgbClr val="171514"/>
                </a:solidFill>
                <a:latin typeface="Microsoft Sans Serif"/>
                <a:cs typeface="Microsoft Sans Serif"/>
              </a:rPr>
              <a:t>transformador </a:t>
            </a:r>
            <a:r>
              <a:rPr sz="2400" spc="5" dirty="0">
                <a:solidFill>
                  <a:srgbClr val="171514"/>
                </a:solidFill>
                <a:latin typeface="Microsoft Sans Serif"/>
                <a:cs typeface="Microsoft Sans Serif"/>
              </a:rPr>
              <a:t>y </a:t>
            </a:r>
            <a:r>
              <a:rPr sz="2400" spc="10" dirty="0">
                <a:solidFill>
                  <a:srgbClr val="171514"/>
                </a:solidFill>
                <a:latin typeface="Microsoft Sans Serif"/>
                <a:cs typeface="Microsoft Sans Serif"/>
              </a:rPr>
              <a:t>la </a:t>
            </a:r>
            <a:r>
              <a:rPr sz="2400" spc="15" dirty="0">
                <a:solidFill>
                  <a:srgbClr val="171514"/>
                </a:solidFill>
                <a:latin typeface="Microsoft Sans Serif"/>
                <a:cs typeface="Microsoft Sans Serif"/>
              </a:rPr>
              <a:t>carga </a:t>
            </a:r>
            <a:r>
              <a:rPr sz="2400" spc="35" dirty="0">
                <a:solidFill>
                  <a:srgbClr val="171514"/>
                </a:solidFill>
                <a:latin typeface="Microsoft Sans Serif"/>
                <a:cs typeface="Microsoft Sans Serif"/>
              </a:rPr>
              <a:t>nominal </a:t>
            </a:r>
            <a:r>
              <a:rPr sz="2400" spc="40" dirty="0">
                <a:solidFill>
                  <a:srgbClr val="171514"/>
                </a:solidFill>
                <a:latin typeface="Microsoft Sans Serif"/>
                <a:cs typeface="Microsoft Sans Serif"/>
              </a:rPr>
              <a:t>no </a:t>
            </a:r>
            <a:r>
              <a:rPr sz="2400" spc="25" dirty="0">
                <a:solidFill>
                  <a:srgbClr val="171514"/>
                </a:solidFill>
                <a:latin typeface="Microsoft Sans Serif"/>
                <a:cs typeface="Microsoft Sans Serif"/>
              </a:rPr>
              <a:t>debe </a:t>
            </a:r>
            <a:r>
              <a:rPr sz="2400" spc="15" dirty="0">
                <a:solidFill>
                  <a:srgbClr val="171514"/>
                </a:solidFill>
                <a:latin typeface="Microsoft Sans Serif"/>
                <a:cs typeface="Microsoft Sans Serif"/>
              </a:rPr>
              <a:t>exceder </a:t>
            </a:r>
            <a:r>
              <a:rPr sz="2400" spc="10" dirty="0">
                <a:solidFill>
                  <a:srgbClr val="171514"/>
                </a:solidFill>
                <a:latin typeface="Microsoft Sans Serif"/>
                <a:cs typeface="Microsoft Sans Serif"/>
              </a:rPr>
              <a:t>los</a:t>
            </a:r>
            <a:r>
              <a:rPr sz="2400" spc="10" dirty="0">
                <a:solidFill>
                  <a:srgbClr val="171514"/>
                </a:solidFill>
                <a:latin typeface="Microsoft Sans Serif"/>
                <a:cs typeface="Microsoft Sans Serif"/>
              </a:rPr>
              <a:t> 16 </a:t>
            </a:r>
            <a:r>
              <a:rPr sz="2400" spc="-15" dirty="0">
                <a:solidFill>
                  <a:srgbClr val="171514"/>
                </a:solidFill>
                <a:latin typeface="Microsoft Sans Serif"/>
                <a:cs typeface="Microsoft Sans Serif"/>
              </a:rPr>
              <a:t>A</a:t>
            </a:r>
            <a:r>
              <a:rPr sz="2400" spc="-15" dirty="0" smtClean="0">
                <a:solidFill>
                  <a:srgbClr val="171514"/>
                </a:solidFill>
                <a:latin typeface="Microsoft Sans Serif"/>
                <a:cs typeface="Microsoft Sans Serif"/>
              </a:rPr>
              <a:t>.</a:t>
            </a:r>
            <a:r>
              <a:rPr lang="es-ES" sz="2400" spc="-15" dirty="0" smtClean="0">
                <a:solidFill>
                  <a:srgbClr val="171514"/>
                </a:solidFill>
                <a:latin typeface="Microsoft Sans Serif"/>
                <a:cs typeface="Microsoft Sans Serif"/>
              </a:rPr>
              <a:t> </a:t>
            </a:r>
            <a:endParaRPr sz="2300" dirty="0">
              <a:latin typeface="Microsoft Sans Serif"/>
              <a:cs typeface="Microsoft Sans Serif"/>
            </a:endParaRPr>
          </a:p>
        </p:txBody>
      </p:sp>
      <p:sp>
        <p:nvSpPr>
          <p:cNvPr id="56" name="object 56"/>
          <p:cNvSpPr txBox="1"/>
          <p:nvPr/>
        </p:nvSpPr>
        <p:spPr>
          <a:xfrm>
            <a:off x="9394825" y="6993890"/>
            <a:ext cx="518160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5" dirty="0" smtClean="0">
                <a:solidFill>
                  <a:srgbClr val="171514"/>
                </a:solidFill>
                <a:latin typeface="Arial"/>
                <a:cs typeface="Arial"/>
              </a:rPr>
              <a:t>5.38</a:t>
            </a:r>
            <a:r>
              <a:rPr lang="es-ES" sz="2000" b="1" spc="5" dirty="0" smtClean="0">
                <a:solidFill>
                  <a:srgbClr val="171514"/>
                </a:solidFill>
                <a:latin typeface="Arial"/>
                <a:cs typeface="Arial"/>
              </a:rPr>
              <a:t> </a:t>
            </a:r>
            <a:r>
              <a:rPr sz="2000" spc="5" dirty="0" err="1" smtClean="0">
                <a:solidFill>
                  <a:srgbClr val="171514"/>
                </a:solidFill>
                <a:latin typeface="Microsoft Sans Serif"/>
                <a:cs typeface="Microsoft Sans Serif"/>
              </a:rPr>
              <a:t>Uso</a:t>
            </a:r>
            <a:r>
              <a:rPr sz="200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35" dirty="0">
                <a:solidFill>
                  <a:srgbClr val="171514"/>
                </a:solidFill>
                <a:latin typeface="Microsoft Sans Serif"/>
                <a:cs typeface="Microsoft Sans Serif"/>
              </a:rPr>
              <a:t>un</a:t>
            </a:r>
            <a:r>
              <a:rPr sz="2000" dirty="0">
                <a:solidFill>
                  <a:srgbClr val="171514"/>
                </a:solidFill>
                <a:latin typeface="Microsoft Sans Serif"/>
                <a:cs typeface="Microsoft Sans Serif"/>
              </a:rPr>
              <a:t> </a:t>
            </a:r>
            <a:r>
              <a:rPr sz="2000" spc="30" dirty="0">
                <a:solidFill>
                  <a:srgbClr val="171514"/>
                </a:solidFill>
                <a:latin typeface="Microsoft Sans Serif"/>
                <a:cs typeface="Microsoft Sans Serif"/>
              </a:rPr>
              <a:t>transformador</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aislamiento</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como</a:t>
            </a:r>
            <a:r>
              <a:rPr sz="2000" spc="-5" dirty="0">
                <a:solidFill>
                  <a:srgbClr val="171514"/>
                </a:solidFill>
                <a:latin typeface="Microsoft Sans Serif"/>
                <a:cs typeface="Microsoft Sans Serif"/>
              </a:rPr>
              <a:t> </a:t>
            </a:r>
            <a:r>
              <a:rPr sz="2000" spc="25" dirty="0">
                <a:solidFill>
                  <a:srgbClr val="171514"/>
                </a:solidFill>
                <a:latin typeface="Microsoft Sans Serif"/>
                <a:cs typeface="Microsoft Sans Serif"/>
              </a:rPr>
              <a:t>medida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seguridad</a:t>
            </a:r>
            <a:r>
              <a:rPr sz="600" spc="15" dirty="0">
                <a:solidFill>
                  <a:srgbClr val="171514"/>
                </a:solidFill>
                <a:latin typeface="Microsoft Sans Serif"/>
                <a:cs typeface="Microsoft Sans Serif"/>
              </a:rPr>
              <a:t>.</a:t>
            </a:r>
            <a:endParaRPr sz="600" dirty="0">
              <a:latin typeface="Microsoft Sans Serif"/>
              <a:cs typeface="Microsoft Sans Serif"/>
            </a:endParaRPr>
          </a:p>
        </p:txBody>
      </p:sp>
      <p:pic>
        <p:nvPicPr>
          <p:cNvPr id="47" name="Imagen 46"/>
          <p:cNvPicPr>
            <a:picLocks noChangeAspect="1"/>
          </p:cNvPicPr>
          <p:nvPr/>
        </p:nvPicPr>
        <p:blipFill>
          <a:blip r:embed="rId2"/>
          <a:stretch>
            <a:fillRect/>
          </a:stretch>
        </p:blipFill>
        <p:spPr>
          <a:xfrm>
            <a:off x="8785225" y="1622425"/>
            <a:ext cx="5943600" cy="5334000"/>
          </a:xfrm>
          <a:prstGeom prst="rect">
            <a:avLst/>
          </a:prstGeom>
        </p:spPr>
      </p:pic>
    </p:spTree>
    <p:extLst>
      <p:ext uri="{BB962C8B-B14F-4D97-AF65-F5344CB8AC3E}">
        <p14:creationId xmlns:p14="http://schemas.microsoft.com/office/powerpoint/2010/main" val="312238596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 name="object 50"/>
          <p:cNvSpPr txBox="1"/>
          <p:nvPr/>
        </p:nvSpPr>
        <p:spPr>
          <a:xfrm>
            <a:off x="327025" y="174625"/>
            <a:ext cx="14401800" cy="1474763"/>
          </a:xfrm>
          <a:prstGeom prst="rect">
            <a:avLst/>
          </a:prstGeom>
        </p:spPr>
        <p:txBody>
          <a:bodyPr vert="horz" wrap="square" lIns="0" tIns="12700" rIns="0" bIns="0" rtlCol="0">
            <a:spAutoFit/>
          </a:bodyPr>
          <a:lstStyle/>
          <a:p>
            <a:pPr marR="64135" algn="just"/>
            <a:r>
              <a:rPr sz="2400" spc="15" dirty="0" err="1" smtClean="0">
                <a:solidFill>
                  <a:srgbClr val="171514"/>
                </a:solidFill>
                <a:latin typeface="Microsoft Sans Serif"/>
                <a:cs typeface="Microsoft Sans Serif"/>
              </a:rPr>
              <a:t>Cuando</a:t>
            </a:r>
            <a:r>
              <a:rPr sz="2400" spc="1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más </a:t>
            </a:r>
            <a:r>
              <a:rPr sz="2400" spc="25" dirty="0">
                <a:solidFill>
                  <a:srgbClr val="171514"/>
                </a:solidFill>
                <a:latin typeface="Microsoft Sans Serif"/>
                <a:cs typeface="Microsoft Sans Serif"/>
              </a:rPr>
              <a:t>de </a:t>
            </a:r>
            <a:r>
              <a:rPr sz="2400" spc="30" dirty="0">
                <a:solidFill>
                  <a:srgbClr val="171514"/>
                </a:solidFill>
                <a:latin typeface="Microsoft Sans Serif"/>
                <a:cs typeface="Microsoft Sans Serif"/>
              </a:rPr>
              <a:t>una </a:t>
            </a:r>
            <a:r>
              <a:rPr sz="2400" spc="15" dirty="0">
                <a:solidFill>
                  <a:srgbClr val="171514"/>
                </a:solidFill>
                <a:latin typeface="Microsoft Sans Serif"/>
                <a:cs typeface="Microsoft Sans Serif"/>
              </a:rPr>
              <a:t>carga </a:t>
            </a:r>
            <a:r>
              <a:rPr sz="2400" spc="-5" dirty="0">
                <a:solidFill>
                  <a:srgbClr val="171514"/>
                </a:solidFill>
                <a:latin typeface="Microsoft Sans Serif"/>
                <a:cs typeface="Microsoft Sans Serif"/>
              </a:rPr>
              <a:t>es </a:t>
            </a:r>
            <a:r>
              <a:rPr sz="2400" spc="25" dirty="0">
                <a:solidFill>
                  <a:srgbClr val="171514"/>
                </a:solidFill>
                <a:latin typeface="Microsoft Sans Serif"/>
                <a:cs typeface="Microsoft Sans Serif"/>
              </a:rPr>
              <a:t>alimentada </a:t>
            </a:r>
            <a:r>
              <a:rPr sz="2400" spc="45" dirty="0">
                <a:solidFill>
                  <a:srgbClr val="171514"/>
                </a:solidFill>
                <a:latin typeface="Microsoft Sans Serif"/>
                <a:cs typeface="Microsoft Sans Serif"/>
              </a:rPr>
              <a:t>por un </a:t>
            </a:r>
            <a:r>
              <a:rPr sz="2400" spc="40" dirty="0">
                <a:solidFill>
                  <a:srgbClr val="171514"/>
                </a:solidFill>
                <a:latin typeface="Microsoft Sans Serif"/>
                <a:cs typeface="Microsoft Sans Serif"/>
              </a:rPr>
              <a:t>transformador </a:t>
            </a:r>
            <a:r>
              <a:rPr sz="2400" spc="25" dirty="0">
                <a:solidFill>
                  <a:srgbClr val="171514"/>
                </a:solidFill>
                <a:latin typeface="Microsoft Sans Serif"/>
                <a:cs typeface="Microsoft Sans Serif"/>
              </a:rPr>
              <a:t>de aislamiento </a:t>
            </a:r>
            <a:r>
              <a:rPr sz="2400" spc="5" dirty="0">
                <a:solidFill>
                  <a:srgbClr val="171514"/>
                </a:solidFill>
                <a:latin typeface="Microsoft Sans Serif"/>
                <a:cs typeface="Microsoft Sans Serif"/>
              </a:rPr>
              <a:t>y </a:t>
            </a:r>
            <a:r>
              <a:rPr sz="2400" spc="15" dirty="0" err="1">
                <a:solidFill>
                  <a:srgbClr val="171514"/>
                </a:solidFill>
                <a:latin typeface="Microsoft Sans Serif"/>
                <a:cs typeface="Microsoft Sans Serif"/>
              </a:rPr>
              <a:t>existe</a:t>
            </a:r>
            <a:r>
              <a:rPr sz="2400" spc="15" dirty="0">
                <a:solidFill>
                  <a:srgbClr val="171514"/>
                </a:solidFill>
                <a:latin typeface="Microsoft Sans Serif"/>
                <a:cs typeface="Microsoft Sans Serif"/>
              </a:rPr>
              <a:t>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posibilidad</a:t>
            </a:r>
            <a:r>
              <a:rPr sz="2400" spc="2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de </a:t>
            </a:r>
            <a:r>
              <a:rPr sz="2400" spc="25" dirty="0">
                <a:solidFill>
                  <a:srgbClr val="171514"/>
                </a:solidFill>
                <a:latin typeface="Microsoft Sans Serif"/>
                <a:cs typeface="Microsoft Sans Serif"/>
              </a:rPr>
              <a:t>tocar ambos </a:t>
            </a:r>
            <a:r>
              <a:rPr sz="2400" spc="20" dirty="0">
                <a:solidFill>
                  <a:srgbClr val="171514"/>
                </a:solidFill>
                <a:latin typeface="Microsoft Sans Serif"/>
                <a:cs typeface="Microsoft Sans Serif"/>
              </a:rPr>
              <a:t>marcos </a:t>
            </a:r>
            <a:r>
              <a:rPr sz="2400" spc="10" dirty="0">
                <a:solidFill>
                  <a:srgbClr val="171514"/>
                </a:solidFill>
                <a:latin typeface="Microsoft Sans Serif"/>
                <a:cs typeface="Microsoft Sans Serif"/>
              </a:rPr>
              <a:t>al </a:t>
            </a:r>
            <a:r>
              <a:rPr sz="2400" spc="35" dirty="0">
                <a:solidFill>
                  <a:srgbClr val="171514"/>
                </a:solidFill>
                <a:latin typeface="Microsoft Sans Serif"/>
                <a:cs typeface="Microsoft Sans Serif"/>
              </a:rPr>
              <a:t>mismo </a:t>
            </a:r>
            <a:r>
              <a:rPr sz="2400" spc="30" dirty="0">
                <a:solidFill>
                  <a:srgbClr val="171514"/>
                </a:solidFill>
                <a:latin typeface="Microsoft Sans Serif"/>
                <a:cs typeface="Microsoft Sans Serif"/>
              </a:rPr>
              <a:t>tiempo, </a:t>
            </a:r>
            <a:r>
              <a:rPr sz="2400" spc="20" dirty="0">
                <a:solidFill>
                  <a:srgbClr val="171514"/>
                </a:solidFill>
                <a:latin typeface="Microsoft Sans Serif"/>
                <a:cs typeface="Microsoft Sans Serif"/>
              </a:rPr>
              <a:t>entonces </a:t>
            </a:r>
            <a:r>
              <a:rPr sz="2400" spc="10" dirty="0">
                <a:solidFill>
                  <a:srgbClr val="171514"/>
                </a:solidFill>
                <a:latin typeface="Microsoft Sans Serif"/>
                <a:cs typeface="Microsoft Sans Serif"/>
              </a:rPr>
              <a:t>los </a:t>
            </a:r>
            <a:r>
              <a:rPr sz="2400" spc="20" dirty="0">
                <a:solidFill>
                  <a:srgbClr val="171514"/>
                </a:solidFill>
                <a:latin typeface="Microsoft Sans Serif"/>
                <a:cs typeface="Microsoft Sans Serif"/>
              </a:rPr>
              <a:t>marcos </a:t>
            </a:r>
            <a:r>
              <a:rPr sz="2400" spc="25" dirty="0" err="1">
                <a:solidFill>
                  <a:srgbClr val="171514"/>
                </a:solidFill>
                <a:latin typeface="Microsoft Sans Serif"/>
                <a:cs typeface="Microsoft Sans Serif"/>
              </a:rPr>
              <a:t>deben</a:t>
            </a:r>
            <a:r>
              <a:rPr sz="2400" spc="25" dirty="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estar</a:t>
            </a:r>
            <a:r>
              <a:rPr lang="es-ES" sz="2400" spc="20" dirty="0" smtClean="0">
                <a:solidFill>
                  <a:srgbClr val="171514"/>
                </a:solidFill>
                <a:latin typeface="Microsoft Sans Serif"/>
                <a:cs typeface="Microsoft Sans Serif"/>
              </a:rPr>
              <a:t> </a:t>
            </a:r>
            <a:r>
              <a:rPr sz="2400" spc="15" dirty="0" err="1" smtClean="0">
                <a:solidFill>
                  <a:srgbClr val="171514"/>
                </a:solidFill>
                <a:latin typeface="Microsoft Sans Serif"/>
                <a:cs typeface="Microsoft Sans Serif"/>
              </a:rPr>
              <a:t>conectados</a:t>
            </a:r>
            <a:r>
              <a:rPr sz="2400" spc="-5" dirty="0" smtClean="0">
                <a:solidFill>
                  <a:srgbClr val="171514"/>
                </a:solidFill>
                <a:latin typeface="Microsoft Sans Serif"/>
                <a:cs typeface="Microsoft Sans Serif"/>
              </a:rPr>
              <a:t> </a:t>
            </a:r>
            <a:r>
              <a:rPr sz="2400" spc="35" dirty="0">
                <a:solidFill>
                  <a:srgbClr val="171514"/>
                </a:solidFill>
                <a:latin typeface="Microsoft Sans Serif"/>
                <a:cs typeface="Microsoft Sans Serif"/>
              </a:rPr>
              <a:t>entre</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sí</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como</a:t>
            </a:r>
            <a:r>
              <a:rPr sz="2400" spc="-5" dirty="0">
                <a:solidFill>
                  <a:srgbClr val="171514"/>
                </a:solidFill>
                <a:latin typeface="Microsoft Sans Serif"/>
                <a:cs typeface="Microsoft Sans Serif"/>
              </a:rPr>
              <a:t> se </a:t>
            </a:r>
            <a:r>
              <a:rPr sz="2400" spc="30" dirty="0">
                <a:solidFill>
                  <a:srgbClr val="171514"/>
                </a:solidFill>
                <a:latin typeface="Microsoft Sans Serif"/>
                <a:cs typeface="Microsoft Sans Serif"/>
              </a:rPr>
              <a:t>muestra</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en</a:t>
            </a:r>
            <a:r>
              <a:rPr sz="2400" spc="-5"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15" dirty="0">
                <a:solidFill>
                  <a:srgbClr val="171514"/>
                </a:solidFill>
                <a:latin typeface="Microsoft Sans Serif"/>
                <a:cs typeface="Microsoft Sans Serif"/>
              </a:rPr>
              <a:t>Figura</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5.39</a:t>
            </a:r>
            <a:r>
              <a:rPr sz="2300" dirty="0" smtClean="0">
                <a:solidFill>
                  <a:srgbClr val="171514"/>
                </a:solidFill>
                <a:latin typeface="Microsoft Sans Serif"/>
                <a:cs typeface="Microsoft Sans Serif"/>
              </a:rPr>
              <a:t>.</a:t>
            </a:r>
            <a:endParaRPr lang="es-ES" sz="2300" dirty="0" smtClean="0">
              <a:solidFill>
                <a:srgbClr val="171514"/>
              </a:solidFill>
              <a:latin typeface="Microsoft Sans Serif"/>
              <a:cs typeface="Microsoft Sans Serif"/>
            </a:endParaRPr>
          </a:p>
          <a:p>
            <a:pPr marR="64135" algn="just"/>
            <a:endParaRPr sz="2300" dirty="0">
              <a:latin typeface="Microsoft Sans Serif"/>
              <a:cs typeface="Microsoft Sans Serif"/>
            </a:endParaRPr>
          </a:p>
        </p:txBody>
      </p:sp>
      <p:pic>
        <p:nvPicPr>
          <p:cNvPr id="2" name="Imagen 1"/>
          <p:cNvPicPr>
            <a:picLocks noChangeAspect="1"/>
          </p:cNvPicPr>
          <p:nvPr/>
        </p:nvPicPr>
        <p:blipFill>
          <a:blip r:embed="rId2"/>
          <a:stretch>
            <a:fillRect/>
          </a:stretch>
        </p:blipFill>
        <p:spPr>
          <a:xfrm>
            <a:off x="4594225" y="1649387"/>
            <a:ext cx="5791200" cy="4316437"/>
          </a:xfrm>
          <a:prstGeom prst="rect">
            <a:avLst/>
          </a:prstGeom>
        </p:spPr>
      </p:pic>
      <p:sp>
        <p:nvSpPr>
          <p:cNvPr id="3" name="Rectángulo 2"/>
          <p:cNvSpPr/>
          <p:nvPr/>
        </p:nvSpPr>
        <p:spPr>
          <a:xfrm>
            <a:off x="4213225" y="5988049"/>
            <a:ext cx="8387104" cy="400110"/>
          </a:xfrm>
          <a:prstGeom prst="rect">
            <a:avLst/>
          </a:prstGeom>
        </p:spPr>
        <p:txBody>
          <a:bodyPr wrap="none">
            <a:spAutoFit/>
          </a:bodyPr>
          <a:lstStyle/>
          <a:p>
            <a:r>
              <a:rPr lang="es-ES" sz="2000" b="1" dirty="0" smtClean="0"/>
              <a:t>FIGURA 5.39 Transformador de aislamiento que alimenta a más de una carga.</a:t>
            </a:r>
            <a:endParaRPr lang="es-ES" sz="2000" b="1" dirty="0"/>
          </a:p>
        </p:txBody>
      </p:sp>
    </p:spTree>
    <p:extLst>
      <p:ext uri="{BB962C8B-B14F-4D97-AF65-F5344CB8AC3E}">
        <p14:creationId xmlns:p14="http://schemas.microsoft.com/office/powerpoint/2010/main" val="3792830258"/>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 name="object 50"/>
          <p:cNvSpPr txBox="1"/>
          <p:nvPr/>
        </p:nvSpPr>
        <p:spPr>
          <a:xfrm>
            <a:off x="327025" y="174625"/>
            <a:ext cx="14401800" cy="3475310"/>
          </a:xfrm>
          <a:prstGeom prst="rect">
            <a:avLst/>
          </a:prstGeom>
        </p:spPr>
        <p:txBody>
          <a:bodyPr vert="horz" wrap="square" lIns="0" tIns="12700" rIns="0" bIns="0" rtlCol="0">
            <a:spAutoFit/>
          </a:bodyPr>
          <a:lstStyle/>
          <a:p>
            <a:pPr marL="0" lvl="2" algn="just">
              <a:spcBef>
                <a:spcPts val="5"/>
              </a:spcBef>
              <a:buAutoNum type="alphaLcParenBoth" startAt="2"/>
              <a:tabLst>
                <a:tab pos="258445" algn="l"/>
              </a:tabLst>
            </a:pPr>
            <a:r>
              <a:rPr lang="es-ES" sz="2400" b="1" spc="25" dirty="0" smtClean="0">
                <a:solidFill>
                  <a:srgbClr val="171514"/>
                </a:solidFill>
                <a:latin typeface="Microsoft Sans Serif"/>
                <a:cs typeface="Microsoft Sans Serif"/>
              </a:rPr>
              <a:t>Doble</a:t>
            </a:r>
            <a:r>
              <a:rPr lang="es-ES" sz="2400" b="1" spc="-25" dirty="0" smtClean="0">
                <a:solidFill>
                  <a:srgbClr val="171514"/>
                </a:solidFill>
                <a:latin typeface="Microsoft Sans Serif"/>
                <a:cs typeface="Microsoft Sans Serif"/>
              </a:rPr>
              <a:t> </a:t>
            </a:r>
            <a:r>
              <a:rPr lang="es-ES" sz="2400" b="1" spc="25" dirty="0" smtClean="0">
                <a:solidFill>
                  <a:srgbClr val="171514"/>
                </a:solidFill>
                <a:latin typeface="Microsoft Sans Serif"/>
                <a:cs typeface="Microsoft Sans Serif"/>
              </a:rPr>
              <a:t>aislamiento</a:t>
            </a:r>
            <a:endParaRPr lang="es-ES" sz="2400" b="1" dirty="0" smtClean="0">
              <a:latin typeface="Microsoft Sans Serif"/>
              <a:cs typeface="Microsoft Sans Serif"/>
            </a:endParaRPr>
          </a:p>
          <a:p>
            <a:pPr algn="just"/>
            <a:endParaRPr lang="es-ES" sz="2400" dirty="0" smtClean="0">
              <a:latin typeface="Microsoft Sans Serif"/>
              <a:cs typeface="Microsoft Sans Serif"/>
            </a:endParaRPr>
          </a:p>
          <a:p>
            <a:pPr marR="61594" algn="just"/>
            <a:r>
              <a:rPr lang="es-ES" sz="2400" spc="-35" dirty="0" smtClean="0">
                <a:solidFill>
                  <a:srgbClr val="171514"/>
                </a:solidFill>
                <a:latin typeface="Microsoft Sans Serif"/>
                <a:cs typeface="Microsoft Sans Serif"/>
              </a:rPr>
              <a:t>El</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doble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aislamiento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uso</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aislamiento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adicional</a:t>
            </a:r>
            <a:r>
              <a:rPr lang="es-ES" sz="2400"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por</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encima</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del</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aislamiento</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básico </a:t>
            </a:r>
            <a:r>
              <a:rPr lang="es-ES" sz="2400" spc="30" dirty="0" smtClean="0">
                <a:solidFill>
                  <a:srgbClr val="171514"/>
                </a:solidFill>
                <a:latin typeface="Microsoft Sans Serif"/>
                <a:cs typeface="Microsoft Sans Serif"/>
              </a:rPr>
              <a:t>requerido.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ejemplo</a:t>
            </a:r>
            <a:r>
              <a:rPr lang="es-ES" sz="2400"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común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30" dirty="0" smtClean="0">
                <a:solidFill>
                  <a:srgbClr val="171514"/>
                </a:solidFill>
                <a:latin typeface="Microsoft Sans Serif"/>
                <a:cs typeface="Microsoft Sans Serif"/>
              </a:rPr>
              <a:t>doble</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aislamiento</a:t>
            </a:r>
            <a:r>
              <a:rPr lang="es-ES" sz="2400"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es</a:t>
            </a:r>
            <a:r>
              <a:rPr lang="es-ES" sz="240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el</a:t>
            </a:r>
            <a:r>
              <a:rPr lang="es-ES" sz="2400" spc="-5" dirty="0" smtClean="0">
                <a:solidFill>
                  <a:srgbClr val="171514"/>
                </a:solidFill>
                <a:latin typeface="Microsoft Sans Serif"/>
                <a:cs typeface="Microsoft Sans Serif"/>
              </a:rPr>
              <a:t> </a:t>
            </a:r>
            <a:r>
              <a:rPr lang="es-ES" sz="2400" spc="10" dirty="0" smtClean="0">
                <a:solidFill>
                  <a:srgbClr val="171514"/>
                </a:solidFill>
                <a:latin typeface="Microsoft Sans Serif"/>
                <a:cs typeface="Microsoft Sans Serif"/>
              </a:rPr>
              <a:t>cable</a:t>
            </a:r>
            <a:r>
              <a:rPr lang="es-ES" sz="2400"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con</a:t>
            </a:r>
            <a:r>
              <a:rPr lang="es-ES" sz="2400"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aislamiento </a:t>
            </a:r>
            <a:r>
              <a:rPr lang="es-ES" sz="2400" spc="30" dirty="0" smtClean="0">
                <a:solidFill>
                  <a:srgbClr val="171514"/>
                </a:solidFill>
                <a:latin typeface="Microsoft Sans Serif"/>
                <a:cs typeface="Microsoft Sans Serif"/>
              </a:rPr>
              <a:t>cubierta </a:t>
            </a:r>
            <a:r>
              <a:rPr lang="es-ES" sz="2400" spc="15" dirty="0" smtClean="0">
                <a:solidFill>
                  <a:srgbClr val="171514"/>
                </a:solidFill>
                <a:latin typeface="Microsoft Sans Serif"/>
                <a:cs typeface="Microsoft Sans Serif"/>
              </a:rPr>
              <a:t>colocada </a:t>
            </a:r>
            <a:r>
              <a:rPr lang="es-ES" sz="2400" spc="45" dirty="0" smtClean="0">
                <a:solidFill>
                  <a:srgbClr val="171514"/>
                </a:solidFill>
                <a:latin typeface="Microsoft Sans Serif"/>
                <a:cs typeface="Microsoft Sans Serif"/>
              </a:rPr>
              <a:t>dentro </a:t>
            </a:r>
            <a:r>
              <a:rPr lang="es-ES" sz="2400" spc="25" dirty="0" smtClean="0">
                <a:solidFill>
                  <a:srgbClr val="171514"/>
                </a:solidFill>
                <a:latin typeface="Microsoft Sans Serif"/>
                <a:cs typeface="Microsoft Sans Serif"/>
              </a:rPr>
              <a:t>de </a:t>
            </a:r>
            <a:r>
              <a:rPr lang="es-ES" sz="2400" spc="35" dirty="0" smtClean="0">
                <a:solidFill>
                  <a:srgbClr val="171514"/>
                </a:solidFill>
                <a:latin typeface="Microsoft Sans Serif"/>
                <a:cs typeface="Microsoft Sans Serif"/>
              </a:rPr>
              <a:t>una </a:t>
            </a:r>
            <a:r>
              <a:rPr lang="es-ES" sz="2400" spc="25" dirty="0" smtClean="0">
                <a:solidFill>
                  <a:srgbClr val="171514"/>
                </a:solidFill>
                <a:latin typeface="Microsoft Sans Serif"/>
                <a:cs typeface="Microsoft Sans Serif"/>
              </a:rPr>
              <a:t>segunda </a:t>
            </a:r>
            <a:r>
              <a:rPr lang="es-ES" sz="2400" spc="30" dirty="0" smtClean="0">
                <a:solidFill>
                  <a:srgbClr val="171514"/>
                </a:solidFill>
                <a:latin typeface="Microsoft Sans Serif"/>
                <a:cs typeface="Microsoft Sans Serif"/>
              </a:rPr>
              <a:t>cubierta </a:t>
            </a:r>
            <a:r>
              <a:rPr lang="es-ES" sz="2400" spc="15" dirty="0" smtClean="0">
                <a:solidFill>
                  <a:srgbClr val="171514"/>
                </a:solidFill>
                <a:latin typeface="Microsoft Sans Serif"/>
                <a:cs typeface="Microsoft Sans Serif"/>
              </a:rPr>
              <a:t>aislante. </a:t>
            </a:r>
            <a:r>
              <a:rPr lang="es-ES" sz="2400" spc="5" dirty="0" smtClean="0">
                <a:solidFill>
                  <a:srgbClr val="171514"/>
                </a:solidFill>
                <a:latin typeface="Microsoft Sans Serif"/>
                <a:cs typeface="Microsoft Sans Serif"/>
              </a:rPr>
              <a:t>Para </a:t>
            </a:r>
            <a:r>
              <a:rPr lang="es-ES" sz="2400" spc="35" dirty="0" smtClean="0">
                <a:solidFill>
                  <a:srgbClr val="171514"/>
                </a:solidFill>
                <a:latin typeface="Microsoft Sans Serif"/>
                <a:cs typeface="Microsoft Sans Serif"/>
              </a:rPr>
              <a:t>maquinaria </a:t>
            </a:r>
            <a:r>
              <a:rPr lang="es-ES" sz="2400" spc="5" dirty="0" smtClean="0">
                <a:solidFill>
                  <a:srgbClr val="171514"/>
                </a:solidFill>
                <a:latin typeface="Microsoft Sans Serif"/>
                <a:cs typeface="Microsoft Sans Serif"/>
              </a:rPr>
              <a:t>y </a:t>
            </a:r>
            <a:r>
              <a:rPr lang="es-ES" sz="2400" spc="35" dirty="0" smtClean="0">
                <a:solidFill>
                  <a:srgbClr val="171514"/>
                </a:solidFill>
                <a:latin typeface="Microsoft Sans Serif"/>
                <a:cs typeface="Microsoft Sans Serif"/>
              </a:rPr>
              <a:t>equipo </a:t>
            </a:r>
            <a:r>
              <a:rPr lang="es-ES" sz="2400" spc="20" dirty="0" smtClean="0">
                <a:solidFill>
                  <a:srgbClr val="171514"/>
                </a:solidFill>
                <a:latin typeface="Microsoft Sans Serif"/>
                <a:cs typeface="Microsoft Sans Serif"/>
              </a:rPr>
              <a:t>eléctrico, </a:t>
            </a:r>
            <a:r>
              <a:rPr lang="es-ES" sz="2400" spc="15" dirty="0" smtClean="0">
                <a:solidFill>
                  <a:srgbClr val="171514"/>
                </a:solidFill>
                <a:latin typeface="Microsoft Sans Serif"/>
                <a:cs typeface="Microsoft Sans Serif"/>
              </a:rPr>
              <a:t>el </a:t>
            </a:r>
            <a:r>
              <a:rPr lang="es-ES" sz="2400" spc="30" dirty="0" smtClean="0">
                <a:solidFill>
                  <a:srgbClr val="171514"/>
                </a:solidFill>
                <a:latin typeface="Microsoft Sans Serif"/>
                <a:cs typeface="Microsoft Sans Serif"/>
              </a:rPr>
              <a:t>doble </a:t>
            </a:r>
            <a:r>
              <a:rPr lang="es-ES" sz="2400" spc="25" dirty="0" smtClean="0">
                <a:solidFill>
                  <a:srgbClr val="171514"/>
                </a:solidFill>
                <a:latin typeface="Microsoft Sans Serif"/>
                <a:cs typeface="Microsoft Sans Serif"/>
              </a:rPr>
              <a:t>aislamiento </a:t>
            </a:r>
            <a:r>
              <a:rPr lang="es-ES" sz="2400" spc="-10" dirty="0" smtClean="0">
                <a:solidFill>
                  <a:srgbClr val="171514"/>
                </a:solidFill>
                <a:latin typeface="Microsoft Sans Serif"/>
                <a:cs typeface="Microsoft Sans Serif"/>
              </a:rPr>
              <a:t>se </a:t>
            </a:r>
            <a:r>
              <a:rPr lang="es-ES" sz="2400" spc="35" dirty="0" smtClean="0">
                <a:solidFill>
                  <a:srgbClr val="171514"/>
                </a:solidFill>
                <a:latin typeface="Microsoft Sans Serif"/>
                <a:cs typeface="Microsoft Sans Serif"/>
              </a:rPr>
              <a:t>logra </a:t>
            </a:r>
            <a:r>
              <a:rPr lang="es-ES" sz="2400" spc="5" dirty="0" smtClean="0">
                <a:solidFill>
                  <a:srgbClr val="171514"/>
                </a:solidFill>
                <a:latin typeface="Microsoft Sans Serif"/>
                <a:cs typeface="Microsoft Sans Serif"/>
              </a:rPr>
              <a:t>ya </a:t>
            </a:r>
            <a:r>
              <a:rPr lang="es-ES" sz="2400" spc="-5" dirty="0" smtClean="0">
                <a:solidFill>
                  <a:srgbClr val="171514"/>
                </a:solidFill>
                <a:latin typeface="Microsoft Sans Serif"/>
                <a:cs typeface="Microsoft Sans Serif"/>
              </a:rPr>
              <a:t>sea </a:t>
            </a:r>
            <a:r>
              <a:rPr lang="es-ES" sz="2400" spc="40" dirty="0" smtClean="0">
                <a:solidFill>
                  <a:srgbClr val="171514"/>
                </a:solidFill>
                <a:latin typeface="Microsoft Sans Serif"/>
                <a:cs typeface="Microsoft Sans Serif"/>
              </a:rPr>
              <a:t>durante </a:t>
            </a:r>
            <a:r>
              <a:rPr lang="es-ES" sz="2400" dirty="0" smtClean="0">
                <a:solidFill>
                  <a:srgbClr val="171514"/>
                </a:solidFill>
                <a:latin typeface="Microsoft Sans Serif"/>
                <a:cs typeface="Microsoft Sans Serif"/>
              </a:rPr>
              <a:t>las </a:t>
            </a:r>
            <a:r>
              <a:rPr lang="es-ES" sz="2400" spc="15" dirty="0" smtClean="0">
                <a:solidFill>
                  <a:srgbClr val="171514"/>
                </a:solidFill>
                <a:latin typeface="Microsoft Sans Serif"/>
                <a:cs typeface="Microsoft Sans Serif"/>
              </a:rPr>
              <a:t>etapas </a:t>
            </a:r>
            <a:r>
              <a:rPr lang="es-ES" sz="2400" spc="25" dirty="0" smtClean="0">
                <a:solidFill>
                  <a:srgbClr val="171514"/>
                </a:solidFill>
                <a:latin typeface="Microsoft Sans Serif"/>
                <a:cs typeface="Microsoft Sans Serif"/>
              </a:rPr>
              <a:t>de fabricación</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o</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montaje</a:t>
            </a:r>
            <a:r>
              <a:rPr lang="es-ES" sz="2400" spc="-5" dirty="0" smtClean="0">
                <a:solidFill>
                  <a:srgbClr val="171514"/>
                </a:solidFill>
                <a:latin typeface="Microsoft Sans Serif"/>
                <a:cs typeface="Microsoft Sans Serif"/>
              </a:rPr>
              <a:t> </a:t>
            </a:r>
            <a:r>
              <a:rPr lang="es-ES" sz="2400" spc="40" dirty="0" smtClean="0">
                <a:solidFill>
                  <a:srgbClr val="171514"/>
                </a:solidFill>
                <a:latin typeface="Microsoft Sans Serif"/>
                <a:cs typeface="Microsoft Sans Serif"/>
              </a:rPr>
              <a:t>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colocándolo</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antes</a:t>
            </a:r>
            <a:r>
              <a:rPr lang="es-ES" sz="2400"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su</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uso</a:t>
            </a:r>
            <a:r>
              <a:rPr lang="es-ES" sz="2400" spc="-5" dirty="0" smtClean="0">
                <a:solidFill>
                  <a:srgbClr val="171514"/>
                </a:solidFill>
                <a:latin typeface="Microsoft Sans Serif"/>
                <a:cs typeface="Microsoft Sans Serif"/>
              </a:rPr>
              <a:t> </a:t>
            </a:r>
            <a:r>
              <a:rPr lang="es-ES" sz="2400" spc="45" dirty="0" smtClean="0">
                <a:solidFill>
                  <a:srgbClr val="171514"/>
                </a:solidFill>
                <a:latin typeface="Microsoft Sans Serif"/>
                <a:cs typeface="Microsoft Sans Serif"/>
              </a:rPr>
              <a:t>dentro</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de</a:t>
            </a:r>
            <a:r>
              <a:rPr lang="es-ES" sz="2400" spc="-5" dirty="0" smtClean="0">
                <a:solidFill>
                  <a:srgbClr val="171514"/>
                </a:solidFill>
                <a:latin typeface="Microsoft Sans Serif"/>
                <a:cs typeface="Microsoft Sans Serif"/>
              </a:rPr>
              <a:t> </a:t>
            </a:r>
            <a:r>
              <a:rPr lang="es-ES" sz="2400" spc="50" dirty="0" smtClean="0">
                <a:solidFill>
                  <a:srgbClr val="171514"/>
                </a:solidFill>
                <a:latin typeface="Microsoft Sans Serif"/>
                <a:cs typeface="Microsoft Sans Serif"/>
              </a:rPr>
              <a:t>un</a:t>
            </a:r>
            <a:r>
              <a:rPr lang="es-ES" sz="2400" dirty="0" smtClean="0">
                <a:solidFill>
                  <a:srgbClr val="171514"/>
                </a:solidFill>
                <a:latin typeface="Microsoft Sans Serif"/>
                <a:cs typeface="Microsoft Sans Serif"/>
              </a:rPr>
              <a:t> </a:t>
            </a:r>
            <a:r>
              <a:rPr lang="es-ES" sz="2400" spc="35" dirty="0" smtClean="0">
                <a:solidFill>
                  <a:srgbClr val="171514"/>
                </a:solidFill>
                <a:latin typeface="Microsoft Sans Serif"/>
                <a:cs typeface="Microsoft Sans Serif"/>
              </a:rPr>
              <a:t>recinto</a:t>
            </a:r>
            <a:r>
              <a:rPr lang="es-ES" sz="2400" spc="-5"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aislado. </a:t>
            </a:r>
            <a:r>
              <a:rPr lang="es-ES" sz="2400" spc="-5" dirty="0" smtClean="0">
                <a:solidFill>
                  <a:srgbClr val="171514"/>
                </a:solidFill>
                <a:latin typeface="Microsoft Sans Serif"/>
                <a:cs typeface="Microsoft Sans Serif"/>
              </a:rPr>
              <a:t>Los </a:t>
            </a:r>
            <a:r>
              <a:rPr lang="es-ES" sz="2400" spc="25" dirty="0" smtClean="0">
                <a:solidFill>
                  <a:srgbClr val="171514"/>
                </a:solidFill>
                <a:latin typeface="Microsoft Sans Serif"/>
                <a:cs typeface="Microsoft Sans Serif"/>
              </a:rPr>
              <a:t>equipos provistos de </a:t>
            </a:r>
            <a:r>
              <a:rPr lang="es-ES" sz="2400" spc="30" dirty="0" smtClean="0">
                <a:solidFill>
                  <a:srgbClr val="171514"/>
                </a:solidFill>
                <a:latin typeface="Microsoft Sans Serif"/>
                <a:cs typeface="Microsoft Sans Serif"/>
              </a:rPr>
              <a:t>doble </a:t>
            </a:r>
            <a:r>
              <a:rPr lang="es-ES" sz="2400" spc="25" dirty="0" smtClean="0">
                <a:solidFill>
                  <a:srgbClr val="171514"/>
                </a:solidFill>
                <a:latin typeface="Microsoft Sans Serif"/>
                <a:cs typeface="Microsoft Sans Serif"/>
              </a:rPr>
              <a:t>aislamiento </a:t>
            </a:r>
            <a:r>
              <a:rPr lang="es-ES" sz="2400" spc="30" dirty="0" smtClean="0">
                <a:solidFill>
                  <a:srgbClr val="171514"/>
                </a:solidFill>
                <a:latin typeface="Microsoft Sans Serif"/>
                <a:cs typeface="Microsoft Sans Serif"/>
              </a:rPr>
              <a:t>deben </a:t>
            </a:r>
            <a:r>
              <a:rPr lang="es-ES" sz="2400" spc="40" dirty="0" smtClean="0">
                <a:solidFill>
                  <a:srgbClr val="171514"/>
                </a:solidFill>
                <a:latin typeface="Microsoft Sans Serif"/>
                <a:cs typeface="Microsoft Sans Serif"/>
              </a:rPr>
              <a:t>cumplir </a:t>
            </a:r>
            <a:r>
              <a:rPr lang="es-ES" sz="2400" spc="25" dirty="0" smtClean="0">
                <a:solidFill>
                  <a:srgbClr val="171514"/>
                </a:solidFill>
                <a:latin typeface="Microsoft Sans Serif"/>
                <a:cs typeface="Microsoft Sans Serif"/>
              </a:rPr>
              <a:t>con </a:t>
            </a:r>
            <a:r>
              <a:rPr lang="es-ES" sz="2400" dirty="0" smtClean="0">
                <a:solidFill>
                  <a:srgbClr val="171514"/>
                </a:solidFill>
                <a:latin typeface="Microsoft Sans Serif"/>
                <a:cs typeface="Microsoft Sans Serif"/>
              </a:rPr>
              <a:t>las </a:t>
            </a:r>
            <a:r>
              <a:rPr lang="es-ES" sz="2400" spc="35" dirty="0" smtClean="0">
                <a:solidFill>
                  <a:srgbClr val="171514"/>
                </a:solidFill>
                <a:latin typeface="Microsoft Sans Serif"/>
                <a:cs typeface="Microsoft Sans Serif"/>
              </a:rPr>
              <a:t>normas </a:t>
            </a:r>
            <a:r>
              <a:rPr lang="es-ES" sz="2400" spc="5" dirty="0" smtClean="0">
                <a:solidFill>
                  <a:srgbClr val="171514"/>
                </a:solidFill>
                <a:latin typeface="Microsoft Sans Serif"/>
                <a:cs typeface="Microsoft Sans Serif"/>
              </a:rPr>
              <a:t>y </a:t>
            </a:r>
            <a:r>
              <a:rPr lang="es-ES" sz="2400" spc="20" dirty="0" smtClean="0">
                <a:solidFill>
                  <a:srgbClr val="171514"/>
                </a:solidFill>
                <a:latin typeface="Microsoft Sans Serif"/>
                <a:cs typeface="Microsoft Sans Serif"/>
              </a:rPr>
              <a:t>estándares</a:t>
            </a:r>
            <a:r>
              <a:rPr lang="es-ES" sz="2400" spc="-10" dirty="0" smtClean="0">
                <a:solidFill>
                  <a:srgbClr val="171514"/>
                </a:solidFill>
                <a:latin typeface="Microsoft Sans Serif"/>
                <a:cs typeface="Microsoft Sans Serif"/>
              </a:rPr>
              <a:t> </a:t>
            </a:r>
            <a:r>
              <a:rPr lang="es-ES" sz="2400" spc="15" dirty="0" smtClean="0">
                <a:solidFill>
                  <a:srgbClr val="171514"/>
                </a:solidFill>
                <a:latin typeface="Microsoft Sans Serif"/>
                <a:cs typeface="Microsoft Sans Serif"/>
              </a:rPr>
              <a:t>aplicables</a:t>
            </a:r>
            <a:r>
              <a:rPr lang="es-ES" sz="2400" spc="-5" dirty="0" smtClean="0">
                <a:solidFill>
                  <a:srgbClr val="171514"/>
                </a:solidFill>
                <a:latin typeface="Microsoft Sans Serif"/>
                <a:cs typeface="Microsoft Sans Serif"/>
              </a:rPr>
              <a:t> </a:t>
            </a:r>
            <a:r>
              <a:rPr lang="es-ES" sz="2400" dirty="0" smtClean="0">
                <a:solidFill>
                  <a:srgbClr val="171514"/>
                </a:solidFill>
                <a:latin typeface="Microsoft Sans Serif"/>
                <a:cs typeface="Microsoft Sans Serif"/>
              </a:rPr>
              <a:t>a</a:t>
            </a:r>
            <a:r>
              <a:rPr lang="es-ES" sz="2400" spc="-5" dirty="0" smtClean="0">
                <a:solidFill>
                  <a:srgbClr val="171514"/>
                </a:solidFill>
                <a:latin typeface="Microsoft Sans Serif"/>
                <a:cs typeface="Microsoft Sans Serif"/>
              </a:rPr>
              <a:t> </a:t>
            </a:r>
            <a:r>
              <a:rPr lang="es-ES" sz="2400" spc="20" dirty="0" smtClean="0">
                <a:solidFill>
                  <a:srgbClr val="171514"/>
                </a:solidFill>
                <a:latin typeface="Microsoft Sans Serif"/>
                <a:cs typeface="Microsoft Sans Serif"/>
              </a:rPr>
              <a:t>dichos</a:t>
            </a:r>
            <a:r>
              <a:rPr lang="es-ES" sz="2400" spc="-5" dirty="0" smtClean="0">
                <a:solidFill>
                  <a:srgbClr val="171514"/>
                </a:solidFill>
                <a:latin typeface="Microsoft Sans Serif"/>
                <a:cs typeface="Microsoft Sans Serif"/>
              </a:rPr>
              <a:t> </a:t>
            </a:r>
            <a:r>
              <a:rPr lang="es-ES" sz="2400" spc="25" dirty="0" smtClean="0">
                <a:solidFill>
                  <a:srgbClr val="171514"/>
                </a:solidFill>
                <a:latin typeface="Microsoft Sans Serif"/>
                <a:cs typeface="Microsoft Sans Serif"/>
              </a:rPr>
              <a:t>equipos.</a:t>
            </a:r>
            <a:endParaRPr lang="es-ES" sz="2400" dirty="0" smtClean="0">
              <a:latin typeface="Microsoft Sans Serif"/>
              <a:cs typeface="Microsoft Sans Serif"/>
            </a:endParaRPr>
          </a:p>
          <a:p>
            <a:pPr marL="12700" marR="61594">
              <a:lnSpc>
                <a:spcPct val="125000"/>
              </a:lnSpc>
            </a:pPr>
            <a:endParaRPr lang="es-ES" sz="800" dirty="0" smtClean="0">
              <a:latin typeface="Microsoft Sans Serif"/>
              <a:cs typeface="Microsoft Sans Serif"/>
            </a:endParaRPr>
          </a:p>
          <a:p>
            <a:pPr marR="64135" algn="just"/>
            <a:endParaRPr sz="2300" dirty="0">
              <a:latin typeface="Microsoft Sans Serif"/>
              <a:cs typeface="Microsoft Sans Serif"/>
            </a:endParaRPr>
          </a:p>
        </p:txBody>
      </p:sp>
    </p:spTree>
    <p:extLst>
      <p:ext uri="{BB962C8B-B14F-4D97-AF65-F5344CB8AC3E}">
        <p14:creationId xmlns:p14="http://schemas.microsoft.com/office/powerpoint/2010/main" val="137661559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0" name="object 100"/>
          <p:cNvSpPr txBox="1"/>
          <p:nvPr/>
        </p:nvSpPr>
        <p:spPr>
          <a:xfrm>
            <a:off x="250825" y="174625"/>
            <a:ext cx="14478000" cy="3783087"/>
          </a:xfrm>
          <a:prstGeom prst="rect">
            <a:avLst/>
          </a:prstGeom>
        </p:spPr>
        <p:txBody>
          <a:bodyPr vert="horz" wrap="square" lIns="0" tIns="12700" rIns="0" bIns="0" rtlCol="0">
            <a:spAutoFit/>
          </a:bodyPr>
          <a:lstStyle/>
          <a:p>
            <a:pPr marR="1753235" indent="11113" algn="just"/>
            <a:r>
              <a:rPr sz="2400" b="1" spc="10" dirty="0" smtClean="0">
                <a:solidFill>
                  <a:srgbClr val="171514"/>
                </a:solidFill>
                <a:latin typeface="Arial"/>
                <a:cs typeface="Arial"/>
              </a:rPr>
              <a:t>5.7</a:t>
            </a:r>
            <a:r>
              <a:rPr sz="2400" b="1" spc="-20" dirty="0" smtClean="0">
                <a:solidFill>
                  <a:srgbClr val="171514"/>
                </a:solidFill>
                <a:latin typeface="Arial"/>
                <a:cs typeface="Arial"/>
              </a:rPr>
              <a:t> </a:t>
            </a:r>
            <a:r>
              <a:rPr sz="2400" b="1" spc="-45" dirty="0">
                <a:solidFill>
                  <a:srgbClr val="171514"/>
                </a:solidFill>
                <a:latin typeface="Arial"/>
                <a:cs typeface="Arial"/>
              </a:rPr>
              <a:t>PUESTA</a:t>
            </a:r>
            <a:r>
              <a:rPr sz="2400" b="1" spc="-20" dirty="0">
                <a:solidFill>
                  <a:srgbClr val="171514"/>
                </a:solidFill>
                <a:latin typeface="Arial"/>
                <a:cs typeface="Arial"/>
              </a:rPr>
              <a:t> </a:t>
            </a:r>
            <a:r>
              <a:rPr sz="2400" b="1" spc="-30" dirty="0">
                <a:solidFill>
                  <a:srgbClr val="171514"/>
                </a:solidFill>
                <a:latin typeface="Arial"/>
                <a:cs typeface="Arial"/>
              </a:rPr>
              <a:t>A</a:t>
            </a:r>
            <a:r>
              <a:rPr sz="2400" b="1" spc="-20" dirty="0">
                <a:solidFill>
                  <a:srgbClr val="171514"/>
                </a:solidFill>
                <a:latin typeface="Arial"/>
                <a:cs typeface="Arial"/>
              </a:rPr>
              <a:t> </a:t>
            </a:r>
            <a:r>
              <a:rPr sz="2400" b="1" spc="-30" dirty="0">
                <a:solidFill>
                  <a:srgbClr val="171514"/>
                </a:solidFill>
                <a:latin typeface="Arial"/>
                <a:cs typeface="Arial"/>
              </a:rPr>
              <a:t>TIERRA</a:t>
            </a:r>
            <a:r>
              <a:rPr sz="2400" b="1" spc="-20" dirty="0">
                <a:solidFill>
                  <a:srgbClr val="171514"/>
                </a:solidFill>
                <a:latin typeface="Arial"/>
                <a:cs typeface="Arial"/>
              </a:rPr>
              <a:t> </a:t>
            </a:r>
            <a:r>
              <a:rPr sz="2400" b="1" spc="-40" dirty="0">
                <a:solidFill>
                  <a:srgbClr val="171514"/>
                </a:solidFill>
                <a:latin typeface="Arial"/>
                <a:cs typeface="Arial"/>
              </a:rPr>
              <a:t>DE</a:t>
            </a:r>
            <a:r>
              <a:rPr sz="2400" b="1" spc="-20" dirty="0">
                <a:solidFill>
                  <a:srgbClr val="171514"/>
                </a:solidFill>
                <a:latin typeface="Arial"/>
                <a:cs typeface="Arial"/>
              </a:rPr>
              <a:t> </a:t>
            </a:r>
            <a:r>
              <a:rPr sz="2400" b="1" spc="-15" dirty="0">
                <a:solidFill>
                  <a:srgbClr val="171514"/>
                </a:solidFill>
                <a:latin typeface="Arial"/>
                <a:cs typeface="Arial"/>
              </a:rPr>
              <a:t>COMPUTADORAS</a:t>
            </a:r>
            <a:r>
              <a:rPr sz="2400" b="1" spc="-20" dirty="0">
                <a:solidFill>
                  <a:srgbClr val="171514"/>
                </a:solidFill>
                <a:latin typeface="Arial"/>
                <a:cs typeface="Arial"/>
              </a:rPr>
              <a:t> </a:t>
            </a:r>
            <a:r>
              <a:rPr sz="2400" b="1" spc="-25" dirty="0" smtClean="0">
                <a:solidFill>
                  <a:srgbClr val="171514"/>
                </a:solidFill>
                <a:latin typeface="Arial"/>
                <a:cs typeface="Arial"/>
              </a:rPr>
              <a:t>Y</a:t>
            </a:r>
            <a:r>
              <a:rPr lang="es-ES" sz="2400" b="1" spc="-25" dirty="0" smtClean="0">
                <a:solidFill>
                  <a:srgbClr val="171514"/>
                </a:solidFill>
                <a:latin typeface="Arial"/>
                <a:cs typeface="Arial"/>
              </a:rPr>
              <a:t> </a:t>
            </a:r>
            <a:r>
              <a:rPr sz="2400" b="1" spc="-10" dirty="0" smtClean="0">
                <a:solidFill>
                  <a:srgbClr val="171514"/>
                </a:solidFill>
                <a:latin typeface="Arial"/>
                <a:cs typeface="Arial"/>
              </a:rPr>
              <a:t>EQUIPOS</a:t>
            </a:r>
            <a:r>
              <a:rPr sz="2400" b="1" spc="-20" dirty="0" smtClean="0">
                <a:solidFill>
                  <a:srgbClr val="171514"/>
                </a:solidFill>
                <a:latin typeface="Arial"/>
                <a:cs typeface="Arial"/>
              </a:rPr>
              <a:t> </a:t>
            </a:r>
            <a:r>
              <a:rPr sz="2400" b="1" spc="-40" dirty="0">
                <a:solidFill>
                  <a:srgbClr val="171514"/>
                </a:solidFill>
                <a:latin typeface="Arial"/>
                <a:cs typeface="Arial"/>
              </a:rPr>
              <a:t>DE</a:t>
            </a:r>
            <a:r>
              <a:rPr sz="2400" b="1" spc="-20" dirty="0">
                <a:solidFill>
                  <a:srgbClr val="171514"/>
                </a:solidFill>
                <a:latin typeface="Arial"/>
                <a:cs typeface="Arial"/>
              </a:rPr>
              <a:t> PROCESAMIENTO </a:t>
            </a:r>
            <a:r>
              <a:rPr sz="2400" b="1" spc="-40" dirty="0" smtClean="0">
                <a:solidFill>
                  <a:srgbClr val="171514"/>
                </a:solidFill>
                <a:latin typeface="Arial"/>
                <a:cs typeface="Arial"/>
              </a:rPr>
              <a:t>DE</a:t>
            </a:r>
            <a:r>
              <a:rPr lang="es-ES" sz="2400" b="1" spc="-40" dirty="0" smtClean="0">
                <a:solidFill>
                  <a:srgbClr val="171514"/>
                </a:solidFill>
                <a:latin typeface="Arial"/>
                <a:cs typeface="Arial"/>
              </a:rPr>
              <a:t> </a:t>
            </a:r>
            <a:r>
              <a:rPr sz="2400" b="1" spc="-25" dirty="0" smtClean="0">
                <a:solidFill>
                  <a:srgbClr val="171514"/>
                </a:solidFill>
                <a:latin typeface="Arial"/>
                <a:cs typeface="Arial"/>
              </a:rPr>
              <a:t>DATOS</a:t>
            </a:r>
            <a:endParaRPr lang="es-ES" sz="2400" b="1" spc="-25" dirty="0" smtClean="0">
              <a:solidFill>
                <a:srgbClr val="171514"/>
              </a:solidFill>
              <a:latin typeface="Arial"/>
              <a:cs typeface="Arial"/>
            </a:endParaRPr>
          </a:p>
          <a:p>
            <a:pPr marR="1753235" indent="11113" algn="just"/>
            <a:endParaRPr sz="2400" dirty="0">
              <a:latin typeface="Arial"/>
              <a:cs typeface="Arial"/>
            </a:endParaRPr>
          </a:p>
          <a:p>
            <a:pPr marR="5080" indent="11113" algn="just">
              <a:spcBef>
                <a:spcPts val="580"/>
              </a:spcBef>
            </a:pPr>
            <a:r>
              <a:rPr sz="2400" spc="15" dirty="0">
                <a:solidFill>
                  <a:srgbClr val="171514"/>
                </a:solidFill>
                <a:latin typeface="Microsoft Sans Serif"/>
                <a:cs typeface="Microsoft Sans Serif"/>
              </a:rPr>
              <a:t>Por </a:t>
            </a:r>
            <a:r>
              <a:rPr sz="2400" spc="30" dirty="0">
                <a:solidFill>
                  <a:srgbClr val="171514"/>
                </a:solidFill>
                <a:latin typeface="Microsoft Sans Serif"/>
                <a:cs typeface="Microsoft Sans Serif"/>
              </a:rPr>
              <a:t>motivos </a:t>
            </a:r>
            <a:r>
              <a:rPr sz="2400" spc="25" dirty="0">
                <a:solidFill>
                  <a:srgbClr val="171514"/>
                </a:solidFill>
                <a:latin typeface="Microsoft Sans Serif"/>
                <a:cs typeface="Microsoft Sans Serif"/>
              </a:rPr>
              <a:t>de </a:t>
            </a:r>
            <a:r>
              <a:rPr sz="2400" spc="20" dirty="0">
                <a:solidFill>
                  <a:srgbClr val="171514"/>
                </a:solidFill>
                <a:latin typeface="Microsoft Sans Serif"/>
                <a:cs typeface="Microsoft Sans Serif"/>
              </a:rPr>
              <a:t>seguridad, </a:t>
            </a:r>
            <a:r>
              <a:rPr sz="2400" spc="25" dirty="0">
                <a:solidFill>
                  <a:srgbClr val="171514"/>
                </a:solidFill>
                <a:latin typeface="Microsoft Sans Serif"/>
                <a:cs typeface="Microsoft Sans Serif"/>
              </a:rPr>
              <a:t>todas </a:t>
            </a:r>
            <a:r>
              <a:rPr sz="2400" dirty="0">
                <a:solidFill>
                  <a:srgbClr val="171514"/>
                </a:solidFill>
                <a:latin typeface="Microsoft Sans Serif"/>
                <a:cs typeface="Microsoft Sans Serif"/>
              </a:rPr>
              <a:t>las </a:t>
            </a:r>
            <a:r>
              <a:rPr sz="2400" spc="30" dirty="0">
                <a:solidFill>
                  <a:srgbClr val="171514"/>
                </a:solidFill>
                <a:latin typeface="Microsoft Sans Serif"/>
                <a:cs typeface="Microsoft Sans Serif"/>
              </a:rPr>
              <a:t>normas recomiendan </a:t>
            </a:r>
            <a:r>
              <a:rPr sz="2400" spc="10" dirty="0">
                <a:solidFill>
                  <a:srgbClr val="171514"/>
                </a:solidFill>
                <a:latin typeface="Microsoft Sans Serif"/>
                <a:cs typeface="Microsoft Sans Serif"/>
              </a:rPr>
              <a:t>la </a:t>
            </a:r>
            <a:r>
              <a:rPr sz="2400" spc="25" dirty="0">
                <a:solidFill>
                  <a:srgbClr val="171514"/>
                </a:solidFill>
                <a:latin typeface="Microsoft Sans Serif"/>
                <a:cs typeface="Microsoft Sans Serif"/>
              </a:rPr>
              <a:t>conexión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de </a:t>
            </a:r>
            <a:r>
              <a:rPr sz="2400" spc="25" dirty="0" err="1">
                <a:solidFill>
                  <a:srgbClr val="171514"/>
                </a:solidFill>
                <a:latin typeface="Microsoft Sans Serif"/>
                <a:cs typeface="Microsoft Sans Serif"/>
              </a:rPr>
              <a:t>todas</a:t>
            </a:r>
            <a:r>
              <a:rPr sz="2400" spc="25" dirty="0">
                <a:solidFill>
                  <a:srgbClr val="171514"/>
                </a:solidFill>
                <a:latin typeface="Microsoft Sans Serif"/>
                <a:cs typeface="Microsoft Sans Serif"/>
              </a:rPr>
              <a:t> </a:t>
            </a:r>
            <a:r>
              <a:rPr sz="2400" dirty="0" smtClean="0">
                <a:solidFill>
                  <a:srgbClr val="171514"/>
                </a:solidFill>
                <a:latin typeface="Microsoft Sans Serif"/>
                <a:cs typeface="Microsoft Sans Serif"/>
              </a:rPr>
              <a:t>las</a:t>
            </a:r>
            <a:r>
              <a:rPr lang="es-ES" sz="2400" dirty="0" smtClean="0">
                <a:solidFill>
                  <a:srgbClr val="171514"/>
                </a:solidFill>
                <a:latin typeface="Microsoft Sans Serif"/>
                <a:cs typeface="Microsoft Sans Serif"/>
              </a:rPr>
              <a:t> </a:t>
            </a:r>
            <a:r>
              <a:rPr sz="2400" dirty="0" err="1" smtClean="0">
                <a:solidFill>
                  <a:srgbClr val="171514"/>
                </a:solidFill>
                <a:latin typeface="Microsoft Sans Serif"/>
                <a:cs typeface="Microsoft Sans Serif"/>
              </a:rPr>
              <a:t>carcasas</a:t>
            </a:r>
            <a:r>
              <a:rPr sz="2400" spc="-5" dirty="0" smtClean="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envolventes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metálicas</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expuestas,</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así </a:t>
            </a:r>
            <a:r>
              <a:rPr sz="2400" spc="30" dirty="0">
                <a:solidFill>
                  <a:srgbClr val="171514"/>
                </a:solidFill>
                <a:latin typeface="Microsoft Sans Serif"/>
                <a:cs typeface="Microsoft Sans Serif"/>
              </a:rPr>
              <a:t>como</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plano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referencia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señal</a:t>
            </a:r>
            <a:r>
              <a:rPr sz="2400" spc="-5" dirty="0">
                <a:solidFill>
                  <a:srgbClr val="171514"/>
                </a:solidFill>
                <a:latin typeface="Microsoft Sans Serif"/>
                <a:cs typeface="Microsoft Sans Serif"/>
              </a:rPr>
              <a:t> </a:t>
            </a:r>
            <a:r>
              <a:rPr sz="2400" spc="-45" dirty="0">
                <a:solidFill>
                  <a:srgbClr val="171514"/>
                </a:solidFill>
                <a:latin typeface="Microsoft Sans Serif"/>
                <a:cs typeface="Microsoft Sans Serif"/>
              </a:rPr>
              <a:t>(SRP),</a:t>
            </a:r>
            <a:r>
              <a:rPr sz="240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y</a:t>
            </a:r>
            <a:r>
              <a:rPr lang="es-ES" sz="2400" spc="5" dirty="0" smtClean="0">
                <a:solidFill>
                  <a:srgbClr val="171514"/>
                </a:solidFill>
                <a:latin typeface="Microsoft Sans Serif"/>
                <a:cs typeface="Microsoft Sans Serif"/>
              </a:rPr>
              <a:t> </a:t>
            </a:r>
            <a:r>
              <a:rPr sz="2400" spc="30" dirty="0" smtClean="0">
                <a:solidFill>
                  <a:srgbClr val="171514"/>
                </a:solidFill>
                <a:latin typeface="Microsoft Sans Serif"/>
                <a:cs typeface="Microsoft Sans Serif"/>
              </a:rPr>
              <a:t>que</a:t>
            </a:r>
            <a:r>
              <a:rPr sz="2400" spc="-5" dirty="0" smtClean="0">
                <a:solidFill>
                  <a:srgbClr val="171514"/>
                </a:solidFill>
                <a:latin typeface="Microsoft Sans Serif"/>
                <a:cs typeface="Microsoft Sans Serif"/>
              </a:rPr>
              <a:t> </a:t>
            </a:r>
            <a:r>
              <a:rPr sz="2400" spc="15" dirty="0">
                <a:solidFill>
                  <a:srgbClr val="171514"/>
                </a:solidFill>
                <a:latin typeface="Microsoft Sans Serif"/>
                <a:cs typeface="Microsoft Sans Serif"/>
              </a:rPr>
              <a:t>haya</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un</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único</a:t>
            </a:r>
            <a:r>
              <a:rPr sz="2400" dirty="0">
                <a:solidFill>
                  <a:srgbClr val="171514"/>
                </a:solidFill>
                <a:latin typeface="Microsoft Sans Serif"/>
                <a:cs typeface="Microsoft Sans Serif"/>
              </a:rPr>
              <a:t> </a:t>
            </a:r>
            <a:r>
              <a:rPr sz="2400" spc="45" dirty="0">
                <a:solidFill>
                  <a:srgbClr val="171514"/>
                </a:solidFill>
                <a:latin typeface="Microsoft Sans Serif"/>
                <a:cs typeface="Microsoft Sans Serif"/>
              </a:rPr>
              <a:t>punto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conexión</a:t>
            </a:r>
            <a:r>
              <a:rPr sz="2400" spc="-5" dirty="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común.</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La</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figura</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5.40</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muestra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los</a:t>
            </a:r>
            <a:r>
              <a:rPr sz="2400" spc="-5" dirty="0">
                <a:solidFill>
                  <a:srgbClr val="171514"/>
                </a:solidFill>
                <a:latin typeface="Microsoft Sans Serif"/>
                <a:cs typeface="Microsoft Sans Serif"/>
              </a:rPr>
              <a:t> </a:t>
            </a:r>
            <a:r>
              <a:rPr sz="2400" spc="25" dirty="0" err="1">
                <a:solidFill>
                  <a:srgbClr val="171514"/>
                </a:solidFill>
                <a:latin typeface="Microsoft Sans Serif"/>
                <a:cs typeface="Microsoft Sans Serif"/>
              </a:rPr>
              <a:t>elementos</a:t>
            </a:r>
            <a:r>
              <a:rPr sz="2400" dirty="0">
                <a:solidFill>
                  <a:srgbClr val="171514"/>
                </a:solidFill>
                <a:latin typeface="Microsoft Sans Serif"/>
                <a:cs typeface="Microsoft Sans Serif"/>
              </a:rPr>
              <a:t> </a:t>
            </a:r>
            <a:r>
              <a:rPr sz="2400" spc="25" dirty="0" smtClean="0">
                <a:solidFill>
                  <a:srgbClr val="171514"/>
                </a:solidFill>
                <a:latin typeface="Microsoft Sans Serif"/>
                <a:cs typeface="Microsoft Sans Serif"/>
              </a:rPr>
              <a:t>de</a:t>
            </a:r>
            <a:r>
              <a:rPr lang="es-ES" sz="2400" spc="25" dirty="0" smtClean="0">
                <a:solidFill>
                  <a:srgbClr val="171514"/>
                </a:solidFill>
                <a:latin typeface="Microsoft Sans Serif"/>
                <a:cs typeface="Microsoft Sans Serif"/>
              </a:rPr>
              <a:t> </a:t>
            </a:r>
            <a:r>
              <a:rPr sz="2400" spc="20" dirty="0" err="1" smtClean="0">
                <a:solidFill>
                  <a:srgbClr val="171514"/>
                </a:solidFill>
                <a:latin typeface="Microsoft Sans Serif"/>
                <a:cs typeface="Microsoft Sans Serif"/>
              </a:rPr>
              <a:t>puesta</a:t>
            </a:r>
            <a:r>
              <a:rPr sz="2400" spc="-5" dirty="0" smtClean="0">
                <a:solidFill>
                  <a:srgbClr val="171514"/>
                </a:solidFill>
                <a:latin typeface="Microsoft Sans Serif"/>
                <a:cs typeface="Microsoft Sans Serif"/>
              </a:rPr>
              <a:t>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una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computadora</a:t>
            </a:r>
            <a:r>
              <a:rPr sz="2400" dirty="0">
                <a:solidFill>
                  <a:srgbClr val="171514"/>
                </a:solidFill>
                <a:latin typeface="Microsoft Sans Serif"/>
                <a:cs typeface="Microsoft Sans Serif"/>
              </a:rPr>
              <a:t> </a:t>
            </a:r>
            <a:r>
              <a:rPr sz="2400" spc="35" dirty="0">
                <a:solidFill>
                  <a:srgbClr val="171514"/>
                </a:solidFill>
                <a:latin typeface="Microsoft Sans Serif"/>
                <a:cs typeface="Microsoft Sans Serif"/>
              </a:rPr>
              <a:t>o</a:t>
            </a:r>
            <a:r>
              <a:rPr sz="2400" spc="-5" dirty="0">
                <a:solidFill>
                  <a:srgbClr val="171514"/>
                </a:solidFill>
                <a:latin typeface="Microsoft Sans Serif"/>
                <a:cs typeface="Microsoft Sans Serif"/>
              </a:rPr>
              <a:t> </a:t>
            </a:r>
            <a:r>
              <a:rPr sz="2400" spc="30" dirty="0">
                <a:solidFill>
                  <a:srgbClr val="171514"/>
                </a:solidFill>
                <a:latin typeface="Microsoft Sans Serif"/>
                <a:cs typeface="Microsoft Sans Serif"/>
              </a:rPr>
              <a:t>centro</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procesamiento</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de</a:t>
            </a:r>
            <a:r>
              <a:rPr sz="2400" dirty="0">
                <a:solidFill>
                  <a:srgbClr val="171514"/>
                </a:solidFill>
                <a:latin typeface="Microsoft Sans Serif"/>
                <a:cs typeface="Microsoft Sans Serif"/>
              </a:rPr>
              <a:t> </a:t>
            </a:r>
            <a:r>
              <a:rPr sz="2400" spc="20" dirty="0">
                <a:solidFill>
                  <a:srgbClr val="171514"/>
                </a:solidFill>
                <a:latin typeface="Microsoft Sans Serif"/>
                <a:cs typeface="Microsoft Sans Serif"/>
              </a:rPr>
              <a:t>datos,</a:t>
            </a:r>
            <a:r>
              <a:rPr sz="2400" dirty="0">
                <a:solidFill>
                  <a:srgbClr val="171514"/>
                </a:solidFill>
                <a:latin typeface="Microsoft Sans Serif"/>
                <a:cs typeface="Microsoft Sans Serif"/>
              </a:rPr>
              <a:t> </a:t>
            </a:r>
            <a:r>
              <a:rPr sz="2400" spc="30" dirty="0">
                <a:solidFill>
                  <a:srgbClr val="171514"/>
                </a:solidFill>
                <a:latin typeface="Microsoft Sans Serif"/>
                <a:cs typeface="Microsoft Sans Serif"/>
              </a:rPr>
              <a:t>aunque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aquí</a:t>
            </a:r>
            <a:r>
              <a:rPr sz="2400" dirty="0">
                <a:solidFill>
                  <a:srgbClr val="171514"/>
                </a:solidFill>
                <a:latin typeface="Microsoft Sans Serif"/>
                <a:cs typeface="Microsoft Sans Serif"/>
              </a:rPr>
              <a:t> </a:t>
            </a:r>
            <a:r>
              <a:rPr sz="2400" spc="-5" dirty="0">
                <a:solidFill>
                  <a:srgbClr val="171514"/>
                </a:solidFill>
                <a:latin typeface="Microsoft Sans Serif"/>
                <a:cs typeface="Microsoft Sans Serif"/>
              </a:rPr>
              <a:t>se</a:t>
            </a:r>
            <a:r>
              <a:rPr sz="2400" dirty="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debe</a:t>
            </a:r>
            <a:r>
              <a:rPr lang="es-ES" sz="2400" spc="25"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enfatizar</a:t>
            </a:r>
            <a:r>
              <a:rPr sz="2400" spc="25" dirty="0" smtClean="0">
                <a:solidFill>
                  <a:srgbClr val="171514"/>
                </a:solidFill>
                <a:latin typeface="Microsoft Sans Serif"/>
                <a:cs typeface="Microsoft Sans Serif"/>
              </a:rPr>
              <a:t> </a:t>
            </a:r>
            <a:r>
              <a:rPr sz="2400" spc="30" dirty="0">
                <a:solidFill>
                  <a:srgbClr val="171514"/>
                </a:solidFill>
                <a:latin typeface="Microsoft Sans Serif"/>
                <a:cs typeface="Microsoft Sans Serif"/>
              </a:rPr>
              <a:t>que </a:t>
            </a:r>
            <a:r>
              <a:rPr sz="2400" spc="10" dirty="0">
                <a:solidFill>
                  <a:srgbClr val="171514"/>
                </a:solidFill>
                <a:latin typeface="Microsoft Sans Serif"/>
                <a:cs typeface="Microsoft Sans Serif"/>
              </a:rPr>
              <a:t>la </a:t>
            </a:r>
            <a:r>
              <a:rPr sz="2400" spc="20" dirty="0">
                <a:solidFill>
                  <a:srgbClr val="171514"/>
                </a:solidFill>
                <a:latin typeface="Microsoft Sans Serif"/>
                <a:cs typeface="Microsoft Sans Serif"/>
              </a:rPr>
              <a:t>puesta </a:t>
            </a:r>
            <a:r>
              <a:rPr sz="2400" dirty="0">
                <a:solidFill>
                  <a:srgbClr val="171514"/>
                </a:solidFill>
                <a:latin typeface="Microsoft Sans Serif"/>
                <a:cs typeface="Microsoft Sans Serif"/>
              </a:rPr>
              <a:t>a </a:t>
            </a:r>
            <a:r>
              <a:rPr sz="2400" spc="35" dirty="0">
                <a:solidFill>
                  <a:srgbClr val="171514"/>
                </a:solidFill>
                <a:latin typeface="Microsoft Sans Serif"/>
                <a:cs typeface="Microsoft Sans Serif"/>
              </a:rPr>
              <a:t>tierra </a:t>
            </a:r>
            <a:r>
              <a:rPr sz="2400" spc="25" dirty="0">
                <a:solidFill>
                  <a:srgbClr val="171514"/>
                </a:solidFill>
                <a:latin typeface="Microsoft Sans Serif"/>
                <a:cs typeface="Microsoft Sans Serif"/>
              </a:rPr>
              <a:t>de equipos </a:t>
            </a:r>
            <a:r>
              <a:rPr sz="2400" spc="20" dirty="0">
                <a:solidFill>
                  <a:srgbClr val="171514"/>
                </a:solidFill>
                <a:latin typeface="Microsoft Sans Serif"/>
                <a:cs typeface="Microsoft Sans Serif"/>
              </a:rPr>
              <a:t>electrónicos </a:t>
            </a:r>
            <a:r>
              <a:rPr sz="2400" spc="25" dirty="0">
                <a:solidFill>
                  <a:srgbClr val="171514"/>
                </a:solidFill>
                <a:latin typeface="Microsoft Sans Serif"/>
                <a:cs typeface="Microsoft Sans Serif"/>
              </a:rPr>
              <a:t>en </a:t>
            </a:r>
            <a:r>
              <a:rPr sz="2400" spc="30" dirty="0">
                <a:solidFill>
                  <a:srgbClr val="171514"/>
                </a:solidFill>
                <a:latin typeface="Microsoft Sans Serif"/>
                <a:cs typeface="Microsoft Sans Serif"/>
              </a:rPr>
              <a:t>particular </a:t>
            </a:r>
            <a:r>
              <a:rPr sz="2400" spc="10" dirty="0">
                <a:solidFill>
                  <a:srgbClr val="171514"/>
                </a:solidFill>
                <a:latin typeface="Microsoft Sans Serif"/>
                <a:cs typeface="Microsoft Sans Serif"/>
              </a:rPr>
              <a:t>está asociada</a:t>
            </a:r>
            <a:r>
              <a:rPr sz="2400" spc="10" dirty="0">
                <a:solidFill>
                  <a:srgbClr val="171514"/>
                </a:solidFill>
                <a:latin typeface="Microsoft Sans Serif"/>
                <a:cs typeface="Microsoft Sans Serif"/>
              </a:rPr>
              <a:t> </a:t>
            </a:r>
            <a:r>
              <a:rPr sz="2400" spc="20" dirty="0">
                <a:solidFill>
                  <a:srgbClr val="171514"/>
                </a:solidFill>
                <a:latin typeface="Microsoft Sans Serif"/>
                <a:cs typeface="Microsoft Sans Serif"/>
              </a:rPr>
              <a:t>con </a:t>
            </a:r>
            <a:r>
              <a:rPr sz="2400" spc="10" dirty="0" smtClean="0">
                <a:solidFill>
                  <a:srgbClr val="171514"/>
                </a:solidFill>
                <a:latin typeface="Microsoft Sans Serif"/>
                <a:cs typeface="Microsoft Sans Serif"/>
              </a:rPr>
              <a:t>la</a:t>
            </a:r>
            <a:r>
              <a:rPr lang="es-ES" sz="2400" spc="10" dirty="0" smtClean="0">
                <a:solidFill>
                  <a:srgbClr val="171514"/>
                </a:solidFill>
                <a:latin typeface="Microsoft Sans Serif"/>
                <a:cs typeface="Microsoft Sans Serif"/>
              </a:rPr>
              <a:t> </a:t>
            </a:r>
            <a:r>
              <a:rPr sz="2400" spc="25" dirty="0" err="1" smtClean="0">
                <a:solidFill>
                  <a:srgbClr val="171514"/>
                </a:solidFill>
                <a:latin typeface="Microsoft Sans Serif"/>
                <a:cs typeface="Microsoft Sans Serif"/>
              </a:rPr>
              <a:t>interferencia</a:t>
            </a:r>
            <a:r>
              <a:rPr sz="2400" spc="25" dirty="0" smtClean="0">
                <a:solidFill>
                  <a:srgbClr val="171514"/>
                </a:solidFill>
                <a:latin typeface="Microsoft Sans Serif"/>
                <a:cs typeface="Microsoft Sans Serif"/>
              </a:rPr>
              <a:t> </a:t>
            </a:r>
            <a:r>
              <a:rPr sz="2400" spc="25" dirty="0">
                <a:solidFill>
                  <a:srgbClr val="171514"/>
                </a:solidFill>
                <a:latin typeface="Microsoft Sans Serif"/>
                <a:cs typeface="Microsoft Sans Serif"/>
              </a:rPr>
              <a:t>electromagnética </a:t>
            </a:r>
            <a:r>
              <a:rPr sz="2400" spc="20" dirty="0">
                <a:solidFill>
                  <a:srgbClr val="171514"/>
                </a:solidFill>
                <a:latin typeface="Microsoft Sans Serif"/>
                <a:cs typeface="Microsoft Sans Serif"/>
              </a:rPr>
              <a:t>(compatibilidad) </a:t>
            </a:r>
            <a:r>
              <a:rPr sz="2400" spc="5" dirty="0">
                <a:solidFill>
                  <a:srgbClr val="171514"/>
                </a:solidFill>
                <a:latin typeface="Microsoft Sans Serif"/>
                <a:cs typeface="Microsoft Sans Serif"/>
              </a:rPr>
              <a:t>y </a:t>
            </a:r>
            <a:r>
              <a:rPr sz="2400" spc="30" dirty="0">
                <a:solidFill>
                  <a:srgbClr val="171514"/>
                </a:solidFill>
                <a:latin typeface="Microsoft Sans Serif"/>
                <a:cs typeface="Microsoft Sans Serif"/>
              </a:rPr>
              <a:t>como </a:t>
            </a:r>
            <a:r>
              <a:rPr sz="2400" spc="25" dirty="0">
                <a:solidFill>
                  <a:srgbClr val="171514"/>
                </a:solidFill>
                <a:latin typeface="Microsoft Sans Serif"/>
                <a:cs typeface="Microsoft Sans Serif"/>
              </a:rPr>
              <a:t>tal </a:t>
            </a:r>
            <a:r>
              <a:rPr sz="2400" spc="-5" dirty="0">
                <a:solidFill>
                  <a:srgbClr val="171514"/>
                </a:solidFill>
                <a:latin typeface="Microsoft Sans Serif"/>
                <a:cs typeface="Microsoft Sans Serif"/>
              </a:rPr>
              <a:t>es </a:t>
            </a:r>
            <a:r>
              <a:rPr sz="2400" spc="45" dirty="0">
                <a:solidFill>
                  <a:srgbClr val="171514"/>
                </a:solidFill>
                <a:latin typeface="Microsoft Sans Serif"/>
                <a:cs typeface="Microsoft Sans Serif"/>
              </a:rPr>
              <a:t>un </a:t>
            </a:r>
            <a:r>
              <a:rPr sz="2400" spc="35" dirty="0">
                <a:solidFill>
                  <a:srgbClr val="171514"/>
                </a:solidFill>
                <a:latin typeface="Microsoft Sans Serif"/>
                <a:cs typeface="Microsoft Sans Serif"/>
              </a:rPr>
              <a:t>tema </a:t>
            </a:r>
            <a:r>
              <a:rPr sz="2400" spc="25" dirty="0">
                <a:solidFill>
                  <a:srgbClr val="171514"/>
                </a:solidFill>
                <a:latin typeface="Microsoft Sans Serif"/>
                <a:cs typeface="Microsoft Sans Serif"/>
              </a:rPr>
              <a:t>en </a:t>
            </a:r>
            <a:r>
              <a:rPr sz="2400" dirty="0">
                <a:solidFill>
                  <a:srgbClr val="171514"/>
                </a:solidFill>
                <a:latin typeface="Microsoft Sans Serif"/>
                <a:cs typeface="Microsoft Sans Serif"/>
              </a:rPr>
              <a:t>sí </a:t>
            </a:r>
            <a:r>
              <a:rPr sz="2400" spc="30" dirty="0">
                <a:solidFill>
                  <a:srgbClr val="171514"/>
                </a:solidFill>
                <a:latin typeface="Microsoft Sans Serif"/>
                <a:cs typeface="Microsoft Sans Serif"/>
              </a:rPr>
              <a:t>mismo</a:t>
            </a:r>
            <a:r>
              <a:rPr sz="2400" spc="30" dirty="0">
                <a:solidFill>
                  <a:srgbClr val="171514"/>
                </a:solidFill>
                <a:latin typeface="Microsoft Sans Serif"/>
                <a:cs typeface="Microsoft Sans Serif"/>
              </a:rPr>
              <a:t>. </a:t>
            </a:r>
            <a:r>
              <a:rPr sz="2400" spc="5" dirty="0" smtClean="0">
                <a:solidFill>
                  <a:srgbClr val="171514"/>
                </a:solidFill>
                <a:latin typeface="Microsoft Sans Serif"/>
                <a:cs typeface="Microsoft Sans Serif"/>
              </a:rPr>
              <a:t>Para</a:t>
            </a:r>
            <a:r>
              <a:rPr lang="es-ES" sz="2400" spc="5" dirty="0" smtClean="0">
                <a:solidFill>
                  <a:srgbClr val="171514"/>
                </a:solidFill>
                <a:latin typeface="Microsoft Sans Serif"/>
                <a:cs typeface="Microsoft Sans Serif"/>
              </a:rPr>
              <a:t> </a:t>
            </a:r>
            <a:r>
              <a:rPr sz="2400" spc="35" dirty="0" err="1" smtClean="0">
                <a:solidFill>
                  <a:srgbClr val="171514"/>
                </a:solidFill>
                <a:latin typeface="Microsoft Sans Serif"/>
                <a:cs typeface="Microsoft Sans Serif"/>
              </a:rPr>
              <a:t>información</a:t>
            </a:r>
            <a:r>
              <a:rPr sz="2400" spc="-5" dirty="0" smtClean="0">
                <a:solidFill>
                  <a:srgbClr val="171514"/>
                </a:solidFill>
                <a:latin typeface="Microsoft Sans Serif"/>
                <a:cs typeface="Microsoft Sans Serif"/>
              </a:rPr>
              <a:t> </a:t>
            </a:r>
            <a:r>
              <a:rPr sz="2400" spc="20" dirty="0">
                <a:solidFill>
                  <a:srgbClr val="171514"/>
                </a:solidFill>
                <a:latin typeface="Microsoft Sans Serif"/>
                <a:cs typeface="Microsoft Sans Serif"/>
              </a:rPr>
              <a:t>adicional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sobre</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este</a:t>
            </a:r>
            <a:r>
              <a:rPr sz="2400" spc="-5" dirty="0">
                <a:solidFill>
                  <a:srgbClr val="171514"/>
                </a:solidFill>
                <a:latin typeface="Microsoft Sans Serif"/>
                <a:cs typeface="Microsoft Sans Serif"/>
              </a:rPr>
              <a:t> </a:t>
            </a:r>
            <a:r>
              <a:rPr sz="2400" spc="35" dirty="0">
                <a:solidFill>
                  <a:srgbClr val="171514"/>
                </a:solidFill>
                <a:latin typeface="Microsoft Sans Serif"/>
                <a:cs typeface="Microsoft Sans Serif"/>
              </a:rPr>
              <a:t>tema</a:t>
            </a:r>
            <a:r>
              <a:rPr sz="2400" dirty="0">
                <a:solidFill>
                  <a:srgbClr val="171514"/>
                </a:solidFill>
                <a:latin typeface="Microsoft Sans Serif"/>
                <a:cs typeface="Microsoft Sans Serif"/>
              </a:rPr>
              <a:t> </a:t>
            </a:r>
            <a:r>
              <a:rPr sz="2400" spc="10" dirty="0">
                <a:solidFill>
                  <a:srgbClr val="171514"/>
                </a:solidFill>
                <a:latin typeface="Microsoft Sans Serif"/>
                <a:cs typeface="Microsoft Sans Serif"/>
              </a:rPr>
              <a:t>el</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lector</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puede</a:t>
            </a:r>
            <a:r>
              <a:rPr sz="2400" spc="-5" dirty="0">
                <a:solidFill>
                  <a:srgbClr val="171514"/>
                </a:solidFill>
                <a:latin typeface="Microsoft Sans Serif"/>
                <a:cs typeface="Microsoft Sans Serif"/>
              </a:rPr>
              <a:t> </a:t>
            </a:r>
            <a:r>
              <a:rPr sz="2400" spc="25" dirty="0">
                <a:solidFill>
                  <a:srgbClr val="171514"/>
                </a:solidFill>
                <a:latin typeface="Microsoft Sans Serif"/>
                <a:cs typeface="Microsoft Sans Serif"/>
              </a:rPr>
              <a:t>consultar</a:t>
            </a:r>
            <a:r>
              <a:rPr sz="2400" dirty="0">
                <a:solidFill>
                  <a:srgbClr val="171514"/>
                </a:solidFill>
                <a:latin typeface="Microsoft Sans Serif"/>
                <a:cs typeface="Microsoft Sans Serif"/>
              </a:rPr>
              <a:t> las</a:t>
            </a:r>
            <a:r>
              <a:rPr sz="2400" spc="-5" dirty="0">
                <a:solidFill>
                  <a:srgbClr val="171514"/>
                </a:solidFill>
                <a:latin typeface="Microsoft Sans Serif"/>
                <a:cs typeface="Microsoft Sans Serif"/>
              </a:rPr>
              <a:t> </a:t>
            </a:r>
            <a:r>
              <a:rPr sz="2400" spc="20" dirty="0">
                <a:solidFill>
                  <a:srgbClr val="171514"/>
                </a:solidFill>
                <a:latin typeface="Microsoft Sans Serif"/>
                <a:cs typeface="Microsoft Sans Serif"/>
              </a:rPr>
              <a:t>referencias</a:t>
            </a:r>
            <a:r>
              <a:rPr sz="2400" dirty="0">
                <a:solidFill>
                  <a:srgbClr val="171514"/>
                </a:solidFill>
                <a:latin typeface="Microsoft Sans Serif"/>
                <a:cs typeface="Microsoft Sans Serif"/>
              </a:rPr>
              <a:t> </a:t>
            </a:r>
            <a:r>
              <a:rPr sz="2400" spc="25" dirty="0">
                <a:solidFill>
                  <a:srgbClr val="171514"/>
                </a:solidFill>
                <a:latin typeface="Microsoft Sans Serif"/>
                <a:cs typeface="Microsoft Sans Serif"/>
              </a:rPr>
              <a:t>[17]</a:t>
            </a:r>
            <a:r>
              <a:rPr sz="2400" spc="-5" dirty="0">
                <a:solidFill>
                  <a:srgbClr val="171514"/>
                </a:solidFill>
                <a:latin typeface="Microsoft Sans Serif"/>
                <a:cs typeface="Microsoft Sans Serif"/>
              </a:rPr>
              <a:t> </a:t>
            </a:r>
            <a:r>
              <a:rPr sz="2400" spc="5" dirty="0">
                <a:solidFill>
                  <a:srgbClr val="171514"/>
                </a:solidFill>
                <a:latin typeface="Microsoft Sans Serif"/>
                <a:cs typeface="Microsoft Sans Serif"/>
              </a:rPr>
              <a:t>y</a:t>
            </a:r>
            <a:r>
              <a:rPr sz="2400" dirty="0">
                <a:solidFill>
                  <a:srgbClr val="171514"/>
                </a:solidFill>
                <a:latin typeface="Microsoft Sans Serif"/>
                <a:cs typeface="Microsoft Sans Serif"/>
              </a:rPr>
              <a:t> </a:t>
            </a:r>
            <a:r>
              <a:rPr sz="2400" spc="15" dirty="0">
                <a:solidFill>
                  <a:srgbClr val="171514"/>
                </a:solidFill>
                <a:latin typeface="Microsoft Sans Serif"/>
                <a:cs typeface="Microsoft Sans Serif"/>
              </a:rPr>
              <a:t>[31].</a:t>
            </a:r>
            <a:endParaRPr sz="2400" dirty="0">
              <a:latin typeface="Microsoft Sans Serif"/>
              <a:cs typeface="Microsoft Sans Serif"/>
            </a:endParaRPr>
          </a:p>
        </p:txBody>
      </p:sp>
      <p:sp>
        <p:nvSpPr>
          <p:cNvPr id="107" name="object 107"/>
          <p:cNvSpPr txBox="1"/>
          <p:nvPr/>
        </p:nvSpPr>
        <p:spPr>
          <a:xfrm>
            <a:off x="860425" y="5613536"/>
            <a:ext cx="5257800" cy="628377"/>
          </a:xfrm>
          <a:prstGeom prst="rect">
            <a:avLst/>
          </a:prstGeom>
        </p:spPr>
        <p:txBody>
          <a:bodyPr vert="horz" wrap="square" lIns="0" tIns="12700" rIns="0" bIns="0" rtlCol="0">
            <a:spAutoFit/>
          </a:bodyPr>
          <a:lstStyle/>
          <a:p>
            <a:pPr marL="12700" algn="ctr">
              <a:spcBef>
                <a:spcPts val="100"/>
              </a:spcBef>
            </a:pPr>
            <a:r>
              <a:rPr sz="2000" b="1" spc="-10" dirty="0">
                <a:solidFill>
                  <a:srgbClr val="171514"/>
                </a:solidFill>
                <a:latin typeface="Arial"/>
                <a:cs typeface="Arial"/>
              </a:rPr>
              <a:t>FIGURA</a:t>
            </a:r>
            <a:r>
              <a:rPr sz="2000" b="1" spc="-15" dirty="0">
                <a:solidFill>
                  <a:srgbClr val="171514"/>
                </a:solidFill>
                <a:latin typeface="Arial"/>
                <a:cs typeface="Arial"/>
              </a:rPr>
              <a:t> </a:t>
            </a:r>
            <a:r>
              <a:rPr sz="2000" b="1" spc="10" dirty="0" smtClean="0">
                <a:solidFill>
                  <a:srgbClr val="171514"/>
                </a:solidFill>
                <a:latin typeface="Arial"/>
                <a:cs typeface="Arial"/>
              </a:rPr>
              <a:t>5.40</a:t>
            </a:r>
            <a:r>
              <a:rPr lang="es-ES" sz="2000" b="1" spc="10" dirty="0" smtClean="0">
                <a:solidFill>
                  <a:srgbClr val="171514"/>
                </a:solidFill>
                <a:latin typeface="Arial"/>
                <a:cs typeface="Arial"/>
              </a:rPr>
              <a:t> </a:t>
            </a:r>
            <a:r>
              <a:rPr sz="2000" spc="10" dirty="0" err="1" smtClean="0">
                <a:solidFill>
                  <a:srgbClr val="171514"/>
                </a:solidFill>
                <a:latin typeface="Microsoft Sans Serif"/>
                <a:cs typeface="Microsoft Sans Serif"/>
              </a:rPr>
              <a:t>Elementos</a:t>
            </a:r>
            <a:r>
              <a:rPr sz="2000" dirty="0" smtClean="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15" dirty="0">
                <a:solidFill>
                  <a:srgbClr val="171514"/>
                </a:solidFill>
                <a:latin typeface="Microsoft Sans Serif"/>
                <a:cs typeface="Microsoft Sans Serif"/>
              </a:rPr>
              <a:t>puesta</a:t>
            </a:r>
            <a:r>
              <a:rPr sz="2000" dirty="0">
                <a:solidFill>
                  <a:srgbClr val="171514"/>
                </a:solidFill>
                <a:latin typeface="Microsoft Sans Serif"/>
                <a:cs typeface="Microsoft Sans Serif"/>
              </a:rPr>
              <a:t> a </a:t>
            </a:r>
            <a:r>
              <a:rPr sz="2000" spc="25" dirty="0">
                <a:solidFill>
                  <a:srgbClr val="171514"/>
                </a:solidFill>
                <a:latin typeface="Microsoft Sans Serif"/>
                <a:cs typeface="Microsoft Sans Serif"/>
              </a:rPr>
              <a:t>tierra</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para</a:t>
            </a:r>
            <a:r>
              <a:rPr sz="2000" spc="-5" dirty="0">
                <a:solidFill>
                  <a:srgbClr val="171514"/>
                </a:solidFill>
                <a:latin typeface="Microsoft Sans Serif"/>
                <a:cs typeface="Microsoft Sans Serif"/>
              </a:rPr>
              <a:t> </a:t>
            </a:r>
            <a:r>
              <a:rPr sz="2000" spc="35" dirty="0">
                <a:solidFill>
                  <a:srgbClr val="171514"/>
                </a:solidFill>
                <a:latin typeface="Microsoft Sans Serif"/>
                <a:cs typeface="Microsoft Sans Serif"/>
              </a:rPr>
              <a:t>un</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centro</a:t>
            </a:r>
            <a:r>
              <a:rPr sz="2000" dirty="0">
                <a:solidFill>
                  <a:srgbClr val="171514"/>
                </a:solidFill>
                <a:latin typeface="Microsoft Sans Serif"/>
                <a:cs typeface="Microsoft Sans Serif"/>
              </a:rPr>
              <a:t> </a:t>
            </a:r>
            <a:r>
              <a:rPr sz="2000" spc="20" dirty="0">
                <a:solidFill>
                  <a:srgbClr val="171514"/>
                </a:solidFill>
                <a:latin typeface="Microsoft Sans Serif"/>
                <a:cs typeface="Microsoft Sans Serif"/>
              </a:rPr>
              <a:t>de</a:t>
            </a:r>
            <a:r>
              <a:rPr sz="2000" dirty="0">
                <a:solidFill>
                  <a:srgbClr val="171514"/>
                </a:solidFill>
                <a:latin typeface="Microsoft Sans Serif"/>
                <a:cs typeface="Microsoft Sans Serif"/>
              </a:rPr>
              <a:t> </a:t>
            </a:r>
            <a:r>
              <a:rPr sz="2000" spc="25" dirty="0">
                <a:solidFill>
                  <a:srgbClr val="171514"/>
                </a:solidFill>
                <a:latin typeface="Microsoft Sans Serif"/>
                <a:cs typeface="Microsoft Sans Serif"/>
              </a:rPr>
              <a:t>cómputo</a:t>
            </a:r>
            <a:r>
              <a:rPr sz="2000" spc="25" dirty="0">
                <a:solidFill>
                  <a:srgbClr val="171514"/>
                </a:solidFill>
                <a:latin typeface="Microsoft Sans Serif"/>
                <a:cs typeface="Microsoft Sans Serif"/>
              </a:rPr>
              <a:t>.</a:t>
            </a:r>
            <a:endParaRPr sz="2000" dirty="0">
              <a:latin typeface="Microsoft Sans Serif"/>
              <a:cs typeface="Microsoft Sans Serif"/>
            </a:endParaRPr>
          </a:p>
        </p:txBody>
      </p:sp>
      <p:pic>
        <p:nvPicPr>
          <p:cNvPr id="109" name="Imagen 108"/>
          <p:cNvPicPr>
            <a:picLocks noChangeAspect="1"/>
          </p:cNvPicPr>
          <p:nvPr/>
        </p:nvPicPr>
        <p:blipFill>
          <a:blip r:embed="rId2"/>
          <a:stretch>
            <a:fillRect/>
          </a:stretch>
        </p:blipFill>
        <p:spPr>
          <a:xfrm>
            <a:off x="6346825" y="3603625"/>
            <a:ext cx="7315200" cy="4648200"/>
          </a:xfrm>
          <a:prstGeom prst="rect">
            <a:avLst/>
          </a:prstGeom>
        </p:spPr>
      </p:pic>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58325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pic>
        <p:nvPicPr>
          <p:cNvPr id="3" name="object 3"/>
          <p:cNvPicPr/>
          <p:nvPr/>
        </p:nvPicPr>
        <p:blipFill>
          <a:blip r:embed="rId2" cstate="print"/>
          <a:stretch>
            <a:fillRect/>
          </a:stretch>
        </p:blipFill>
        <p:spPr>
          <a:xfrm>
            <a:off x="6660671" y="6081569"/>
            <a:ext cx="1322885" cy="998298"/>
          </a:xfrm>
          <a:prstGeom prst="rect">
            <a:avLst/>
          </a:prstGeom>
        </p:spPr>
      </p:pic>
      <p:sp>
        <p:nvSpPr>
          <p:cNvPr id="4" name="object 4"/>
          <p:cNvSpPr txBox="1">
            <a:spLocks noGrp="1"/>
          </p:cNvSpPr>
          <p:nvPr>
            <p:ph type="title"/>
          </p:nvPr>
        </p:nvSpPr>
        <p:spPr>
          <a:xfrm>
            <a:off x="5654422" y="619296"/>
            <a:ext cx="3343275" cy="932180"/>
          </a:xfrm>
          <a:prstGeom prst="rect">
            <a:avLst/>
          </a:prstGeom>
        </p:spPr>
        <p:txBody>
          <a:bodyPr vert="horz" wrap="square" lIns="0" tIns="99060" rIns="0" bIns="0" rtlCol="0">
            <a:spAutoFit/>
          </a:bodyPr>
          <a:lstStyle/>
          <a:p>
            <a:pPr marL="12700">
              <a:spcBef>
                <a:spcPts val="780"/>
              </a:spcBef>
            </a:pPr>
            <a:r>
              <a:rPr sz="3000" spc="20" dirty="0"/>
              <a:t>6</a:t>
            </a:r>
            <a:r>
              <a:rPr sz="1600" spc="20" dirty="0"/>
              <a:t>Puesta</a:t>
            </a:r>
            <a:r>
              <a:rPr sz="1600" spc="-15" dirty="0"/>
              <a:t> </a:t>
            </a:r>
            <a:r>
              <a:rPr sz="1600" spc="5" dirty="0"/>
              <a:t>a</a:t>
            </a:r>
            <a:r>
              <a:rPr sz="1600" spc="-15" dirty="0"/>
              <a:t> </a:t>
            </a:r>
            <a:r>
              <a:rPr sz="1600" spc="75" dirty="0"/>
              <a:t>tierra</a:t>
            </a:r>
            <a:r>
              <a:rPr sz="1600" spc="-15" dirty="0"/>
              <a:t> </a:t>
            </a:r>
            <a:r>
              <a:rPr sz="1600" spc="50" dirty="0"/>
              <a:t>de</a:t>
            </a:r>
            <a:r>
              <a:rPr sz="1600" spc="-10" dirty="0"/>
              <a:t> </a:t>
            </a:r>
            <a:r>
              <a:rPr sz="1600" spc="25" dirty="0"/>
              <a:t>la</a:t>
            </a:r>
            <a:r>
              <a:rPr sz="1600" spc="-15" dirty="0"/>
              <a:t> </a:t>
            </a:r>
            <a:r>
              <a:rPr sz="1600" spc="40" dirty="0"/>
              <a:t>subestación</a:t>
            </a:r>
            <a:endParaRPr sz="1600"/>
          </a:p>
          <a:p>
            <a:pPr marL="457200">
              <a:spcBef>
                <a:spcPts val="455"/>
              </a:spcBef>
            </a:pPr>
            <a:r>
              <a:rPr spc="15" dirty="0"/>
              <a:t>Sistemas</a:t>
            </a:r>
          </a:p>
        </p:txBody>
      </p:sp>
      <p:sp>
        <p:nvSpPr>
          <p:cNvPr id="5" name="object 5"/>
          <p:cNvSpPr txBox="1"/>
          <p:nvPr/>
        </p:nvSpPr>
        <p:spPr>
          <a:xfrm>
            <a:off x="5337176" y="1976578"/>
            <a:ext cx="4274185" cy="3948645"/>
          </a:xfrm>
          <a:prstGeom prst="rect">
            <a:avLst/>
          </a:prstGeom>
        </p:spPr>
        <p:txBody>
          <a:bodyPr vert="horz" wrap="square" lIns="0" tIns="12700" rIns="0" bIns="0" rtlCol="0">
            <a:spAutoFit/>
          </a:bodyPr>
          <a:lstStyle/>
          <a:p>
            <a:pPr marL="237490" lvl="1" indent="-225425">
              <a:spcBef>
                <a:spcPts val="100"/>
              </a:spcBef>
              <a:buAutoNum type="arabicPeriod"/>
              <a:tabLst>
                <a:tab pos="238125" algn="l"/>
              </a:tabLst>
            </a:pPr>
            <a:r>
              <a:rPr sz="1050" b="1" spc="15" dirty="0">
                <a:solidFill>
                  <a:srgbClr val="171514"/>
                </a:solidFill>
                <a:latin typeface="Arial"/>
                <a:cs typeface="Arial"/>
              </a:rPr>
              <a:t>INTRODUCCIÓN</a:t>
            </a:r>
            <a:endParaRPr sz="1050" dirty="0">
              <a:latin typeface="Arial"/>
              <a:cs typeface="Arial"/>
            </a:endParaRPr>
          </a:p>
          <a:p>
            <a:pPr marL="12700" marR="33655">
              <a:lnSpc>
                <a:spcPct val="142900"/>
              </a:lnSpc>
              <a:spcBef>
                <a:spcPts val="530"/>
              </a:spcBef>
            </a:pPr>
            <a:r>
              <a:rPr sz="700" spc="-15" dirty="0">
                <a:solidFill>
                  <a:srgbClr val="171514"/>
                </a:solidFill>
                <a:latin typeface="Microsoft Sans Serif"/>
                <a:cs typeface="Microsoft Sans Serif"/>
              </a:rPr>
              <a:t>Las </a:t>
            </a:r>
            <a:r>
              <a:rPr sz="700" spc="15" dirty="0">
                <a:solidFill>
                  <a:srgbClr val="171514"/>
                </a:solidFill>
                <a:latin typeface="Microsoft Sans Serif"/>
                <a:cs typeface="Microsoft Sans Serif"/>
              </a:rPr>
              <a:t>subestaciones </a:t>
            </a:r>
            <a:r>
              <a:rPr sz="700" spc="20" dirty="0">
                <a:solidFill>
                  <a:srgbClr val="171514"/>
                </a:solidFill>
                <a:latin typeface="Microsoft Sans Serif"/>
                <a:cs typeface="Microsoft Sans Serif"/>
              </a:rPr>
              <a:t>son </a:t>
            </a:r>
            <a:r>
              <a:rPr sz="700" spc="30" dirty="0">
                <a:solidFill>
                  <a:srgbClr val="171514"/>
                </a:solidFill>
                <a:latin typeface="Microsoft Sans Serif"/>
                <a:cs typeface="Microsoft Sans Serif"/>
              </a:rPr>
              <a:t>una parte </a:t>
            </a:r>
            <a:r>
              <a:rPr sz="700" spc="5" dirty="0">
                <a:solidFill>
                  <a:srgbClr val="171514"/>
                </a:solidFill>
                <a:latin typeface="Microsoft Sans Serif"/>
                <a:cs typeface="Microsoft Sans Serif"/>
              </a:rPr>
              <a:t>esencial </a:t>
            </a:r>
            <a:r>
              <a:rPr sz="700" spc="20" dirty="0">
                <a:solidFill>
                  <a:srgbClr val="171514"/>
                </a:solidFill>
                <a:latin typeface="Microsoft Sans Serif"/>
                <a:cs typeface="Microsoft Sans Serif"/>
              </a:rPr>
              <a:t>de cualquier </a:t>
            </a:r>
            <a:r>
              <a:rPr sz="700" spc="30" dirty="0">
                <a:solidFill>
                  <a:srgbClr val="171514"/>
                </a:solidFill>
                <a:latin typeface="Microsoft Sans Serif"/>
                <a:cs typeface="Microsoft Sans Serif"/>
              </a:rPr>
              <a:t>red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energía </a:t>
            </a:r>
            <a:r>
              <a:rPr sz="700" spc="15" dirty="0">
                <a:solidFill>
                  <a:srgbClr val="171514"/>
                </a:solidFill>
                <a:latin typeface="Microsoft Sans Serif"/>
                <a:cs typeface="Microsoft Sans Serif"/>
              </a:rPr>
              <a:t>eléctrica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su </a:t>
            </a:r>
            <a:r>
              <a:rPr sz="700" spc="15" dirty="0" err="1">
                <a:solidFill>
                  <a:srgbClr val="171514"/>
                </a:solidFill>
                <a:latin typeface="Microsoft Sans Serif"/>
                <a:cs typeface="Microsoft Sans Serif"/>
              </a:rPr>
              <a:t>sistema</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conexión</a:t>
            </a:r>
            <a:r>
              <a:rPr sz="700" spc="20"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debe </a:t>
            </a:r>
            <a:r>
              <a:rPr sz="700" spc="15" dirty="0">
                <a:solidFill>
                  <a:srgbClr val="171514"/>
                </a:solidFill>
                <a:latin typeface="Microsoft Sans Serif"/>
                <a:cs typeface="Microsoft Sans Serif"/>
              </a:rPr>
              <a:t>diseñarse </a:t>
            </a:r>
            <a:r>
              <a:rPr sz="700" spc="25" dirty="0">
                <a:solidFill>
                  <a:srgbClr val="171514"/>
                </a:solidFill>
                <a:latin typeface="Microsoft Sans Serif"/>
                <a:cs typeface="Microsoft Sans Serif"/>
              </a:rPr>
              <a:t>para garantizar </a:t>
            </a:r>
            <a:r>
              <a:rPr sz="700" spc="40" dirty="0">
                <a:solidFill>
                  <a:srgbClr val="171514"/>
                </a:solidFill>
                <a:latin typeface="Microsoft Sans Serif"/>
                <a:cs typeface="Microsoft Sans Serif"/>
              </a:rPr>
              <a:t>un </a:t>
            </a:r>
            <a:r>
              <a:rPr sz="700" spc="35" dirty="0">
                <a:solidFill>
                  <a:srgbClr val="171514"/>
                </a:solidFill>
                <a:latin typeface="Microsoft Sans Serif"/>
                <a:cs typeface="Microsoft Sans Serif"/>
              </a:rPr>
              <a:t>entorno </a:t>
            </a:r>
            <a:r>
              <a:rPr sz="700" spc="25" dirty="0">
                <a:solidFill>
                  <a:srgbClr val="171514"/>
                </a:solidFill>
                <a:latin typeface="Microsoft Sans Serif"/>
                <a:cs typeface="Microsoft Sans Serif"/>
              </a:rPr>
              <a:t>seguro</a:t>
            </a:r>
            <a:r>
              <a:rPr sz="700" spc="25" dirty="0">
                <a:solidFill>
                  <a:srgbClr val="171514"/>
                </a:solidFill>
                <a:latin typeface="Microsoft Sans Serif"/>
                <a:cs typeface="Microsoft Sans Serif"/>
              </a:rPr>
              <a:t> para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personas </a:t>
            </a:r>
            <a:r>
              <a:rPr sz="700" spc="30" dirty="0">
                <a:solidFill>
                  <a:srgbClr val="171514"/>
                </a:solidFill>
                <a:latin typeface="Microsoft Sans Serif"/>
                <a:cs typeface="Microsoft Sans Serif"/>
              </a:rPr>
              <a:t>que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encuentran</a:t>
            </a:r>
            <a:r>
              <a:rPr sz="70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dentro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alrededor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subestación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durante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tierra.</a:t>
            </a:r>
            <a:r>
              <a:rPr sz="700" dirty="0">
                <a:solidFill>
                  <a:srgbClr val="171514"/>
                </a:solidFill>
                <a:latin typeface="Microsoft Sans Serif"/>
                <a:cs typeface="Microsoft Sans Serif"/>
              </a:rPr>
              <a:t> Esto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logra</a:t>
            </a:r>
            <a:r>
              <a:rPr sz="700" spc="5" dirty="0">
                <a:solidFill>
                  <a:srgbClr val="171514"/>
                </a:solidFill>
                <a:latin typeface="Microsoft Sans Serif"/>
                <a:cs typeface="Microsoft Sans Serif"/>
              </a:rPr>
              <a:t> </a:t>
            </a:r>
            <a:r>
              <a:rPr sz="700" spc="35" dirty="0" err="1">
                <a:solidFill>
                  <a:srgbClr val="171514"/>
                </a:solidFill>
                <a:latin typeface="Microsoft Sans Serif"/>
                <a:cs typeface="Microsoft Sans Serif"/>
              </a:rPr>
              <a:t>limitando</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aumento</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(GPR),</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tanto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voltajes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paso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resultantes</a:t>
            </a:r>
            <a:r>
              <a:rPr sz="700" spc="20" dirty="0">
                <a:solidFill>
                  <a:srgbClr val="171514"/>
                </a:solidFill>
                <a:latin typeface="Microsoft Sans Serif"/>
                <a:cs typeface="Microsoft Sans Serif"/>
              </a:rPr>
              <a:t>,</a:t>
            </a:r>
            <a:r>
              <a:rPr sz="700" dirty="0">
                <a:solidFill>
                  <a:srgbClr val="171514"/>
                </a:solidFill>
                <a:latin typeface="Microsoft Sans Serif"/>
                <a:cs typeface="Microsoft Sans Serif"/>
              </a:rPr>
              <a:t> a </a:t>
            </a:r>
            <a:r>
              <a:rPr sz="700" spc="40" dirty="0" smtClean="0">
                <a:solidFill>
                  <a:srgbClr val="171514"/>
                </a:solidFill>
                <a:latin typeface="Microsoft Sans Serif"/>
                <a:cs typeface="Microsoft Sans Serif"/>
              </a:rPr>
              <a:t>un</a:t>
            </a:r>
            <a:r>
              <a:rPr lang="es-ES" sz="700" spc="4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valor</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está</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debajo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nivel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peligro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seres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humanos.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Para </a:t>
            </a:r>
            <a:r>
              <a:rPr sz="700" spc="15" dirty="0">
                <a:solidFill>
                  <a:srgbClr val="171514"/>
                </a:solidFill>
                <a:latin typeface="Microsoft Sans Serif"/>
                <a:cs typeface="Microsoft Sans Serif"/>
              </a:rPr>
              <a:t>subestaciones</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grandes</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resistencia</a:t>
            </a:r>
            <a:r>
              <a:rPr sz="700" spc="1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 </a:t>
            </a:r>
            <a:r>
              <a:rPr sz="700" spc="15" dirty="0">
                <a:solidFill>
                  <a:srgbClr val="171514"/>
                </a:solidFill>
                <a:latin typeface="Microsoft Sans Serif"/>
                <a:cs typeface="Microsoft Sans Serif"/>
              </a:rPr>
              <a:t>sistema </a:t>
            </a:r>
            <a:r>
              <a:rPr sz="700" spc="20" dirty="0">
                <a:solidFill>
                  <a:srgbClr val="171514"/>
                </a:solidFill>
                <a:latin typeface="Microsoft Sans Serif"/>
                <a:cs typeface="Microsoft Sans Serif"/>
              </a:rPr>
              <a:t>de puesta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35" dirty="0">
                <a:solidFill>
                  <a:srgbClr val="171514"/>
                </a:solidFill>
                <a:latin typeface="Microsoft Sans Serif"/>
                <a:cs typeface="Microsoft Sans Serif"/>
              </a:rPr>
              <a:t>no </a:t>
            </a:r>
            <a:r>
              <a:rPr sz="700" spc="20" dirty="0">
                <a:solidFill>
                  <a:srgbClr val="171514"/>
                </a:solidFill>
                <a:latin typeface="Microsoft Sans Serif"/>
                <a:cs typeface="Microsoft Sans Serif"/>
              </a:rPr>
              <a:t>debe </a:t>
            </a:r>
            <a:r>
              <a:rPr sz="700" spc="15" dirty="0">
                <a:solidFill>
                  <a:srgbClr val="171514"/>
                </a:solidFill>
                <a:latin typeface="Microsoft Sans Serif"/>
                <a:cs typeface="Microsoft Sans Serif"/>
              </a:rPr>
              <a:t>exceder </a:t>
            </a:r>
            <a:r>
              <a:rPr sz="700" spc="5" dirty="0">
                <a:solidFill>
                  <a:srgbClr val="171514"/>
                </a:solidFill>
                <a:latin typeface="Microsoft Sans Serif"/>
                <a:cs typeface="Microsoft Sans Serif"/>
              </a:rPr>
              <a:t>1Ω </a:t>
            </a:r>
            <a:r>
              <a:rPr sz="700" spc="30" dirty="0">
                <a:solidFill>
                  <a:srgbClr val="171514"/>
                </a:solidFill>
                <a:latin typeface="Microsoft Sans Serif"/>
                <a:cs typeface="Microsoft Sans Serif"/>
              </a:rPr>
              <a:t>mientras que </a:t>
            </a:r>
            <a:r>
              <a:rPr sz="700" spc="25" dirty="0">
                <a:solidFill>
                  <a:srgbClr val="171514"/>
                </a:solidFill>
                <a:latin typeface="Microsoft Sans Serif"/>
                <a:cs typeface="Microsoft Sans Serif"/>
              </a:rPr>
              <a:t>para </a:t>
            </a:r>
            <a:r>
              <a:rPr sz="700" spc="10" dirty="0" err="1">
                <a:solidFill>
                  <a:srgbClr val="171514"/>
                </a:solidFill>
                <a:latin typeface="Microsoft Sans Serif"/>
                <a:cs typeface="Microsoft Sans Serif"/>
              </a:rPr>
              <a:t>estaciones</a:t>
            </a:r>
            <a:r>
              <a:rPr sz="700" spc="1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más</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pequeñas</a:t>
            </a:r>
            <a:r>
              <a:rPr sz="700" spc="-1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no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debe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exceder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5</a:t>
            </a:r>
            <a:r>
              <a:rPr sz="700" spc="-5" dirty="0">
                <a:solidFill>
                  <a:srgbClr val="171514"/>
                </a:solidFill>
                <a:latin typeface="Microsoft Sans Serif"/>
                <a:cs typeface="Microsoft Sans Serif"/>
              </a:rPr>
              <a:t> Ω.</a:t>
            </a:r>
            <a:endParaRPr sz="700" dirty="0">
              <a:latin typeface="Microsoft Sans Serif"/>
              <a:cs typeface="Microsoft Sans Serif"/>
            </a:endParaRPr>
          </a:p>
          <a:p>
            <a:pPr marL="12700" marR="5080" indent="151765">
              <a:lnSpc>
                <a:spcPct val="142900"/>
              </a:lnSpc>
            </a:pPr>
            <a:r>
              <a:rPr sz="700" spc="-30" dirty="0">
                <a:solidFill>
                  <a:srgbClr val="171514"/>
                </a:solidFill>
                <a:latin typeface="Microsoft Sans Serif"/>
                <a:cs typeface="Microsoft Sans Serif"/>
              </a:rPr>
              <a:t>El </a:t>
            </a:r>
            <a:r>
              <a:rPr sz="700" spc="15" dirty="0">
                <a:solidFill>
                  <a:srgbClr val="171514"/>
                </a:solidFill>
                <a:latin typeface="Microsoft Sans Serif"/>
                <a:cs typeface="Microsoft Sans Serif"/>
              </a:rPr>
              <a:t>sistema </a:t>
            </a:r>
            <a:r>
              <a:rPr sz="700" spc="10" dirty="0">
                <a:solidFill>
                  <a:srgbClr val="171514"/>
                </a:solidFill>
                <a:latin typeface="Microsoft Sans Serif"/>
                <a:cs typeface="Microsoft Sans Serif"/>
              </a:rPr>
              <a:t>básico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subestación </a:t>
            </a:r>
            <a:r>
              <a:rPr sz="700" spc="20" dirty="0">
                <a:solidFill>
                  <a:srgbClr val="171514"/>
                </a:solidFill>
                <a:latin typeface="Microsoft Sans Serif"/>
                <a:cs typeface="Microsoft Sans Serif"/>
              </a:rPr>
              <a:t>utilizado </a:t>
            </a:r>
            <a:r>
              <a:rPr sz="700" spc="40" dirty="0">
                <a:solidFill>
                  <a:srgbClr val="171514"/>
                </a:solidFill>
                <a:latin typeface="Microsoft Sans Serif"/>
                <a:cs typeface="Microsoft Sans Serif"/>
              </a:rPr>
              <a:t>por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mayoría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empresas</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err="1" smtClean="0">
                <a:solidFill>
                  <a:srgbClr val="171514"/>
                </a:solidFill>
                <a:latin typeface="Microsoft Sans Serif"/>
                <a:cs typeface="Microsoft Sans Serif"/>
              </a:rPr>
              <a:t>servicios</a:t>
            </a:r>
            <a:r>
              <a:rPr lang="es-ES" sz="700" spc="10"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públicos</a:t>
            </a:r>
            <a:r>
              <a:rPr sz="400" spc="15" dirty="0" smtClean="0">
                <a:solidFill>
                  <a:srgbClr val="171514"/>
                </a:solidFill>
                <a:latin typeface="Microsoft Sans Serif"/>
                <a:cs typeface="Microsoft Sans Serif"/>
              </a:rPr>
              <a:t>1</a:t>
            </a:r>
            <a:r>
              <a:rPr sz="700" spc="15" dirty="0" smtClean="0">
                <a:solidFill>
                  <a:srgbClr val="171514"/>
                </a:solidFill>
                <a:latin typeface="Microsoft Sans Serif"/>
                <a:cs typeface="Microsoft Sans Serif"/>
              </a:rPr>
              <a:t>es</a:t>
            </a:r>
            <a:r>
              <a:rPr sz="70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rejilla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consta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cables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cobre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desnudos</a:t>
            </a:r>
            <a:r>
              <a:rPr sz="700" spc="5"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enterrados</a:t>
            </a:r>
            <a:r>
              <a:rPr sz="700" spc="5"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horizontalmente</a:t>
            </a:r>
            <a:r>
              <a:rPr lang="es-ES" sz="700" spc="3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unos</a:t>
            </a:r>
            <a:r>
              <a:rPr sz="700" spc="2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30-40 </a:t>
            </a:r>
            <a:r>
              <a:rPr sz="700" spc="25" dirty="0">
                <a:solidFill>
                  <a:srgbClr val="171514"/>
                </a:solidFill>
                <a:latin typeface="Microsoft Sans Serif"/>
                <a:cs typeface="Microsoft Sans Serif"/>
              </a:rPr>
              <a:t>cm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suelo </a:t>
            </a:r>
            <a:r>
              <a:rPr sz="700" spc="5" dirty="0">
                <a:solidFill>
                  <a:srgbClr val="171514"/>
                </a:solidFill>
                <a:latin typeface="Microsoft Sans Serif"/>
                <a:cs typeface="Microsoft Sans Serif"/>
              </a:rPr>
              <a:t>y </a:t>
            </a:r>
            <a:r>
              <a:rPr sz="700" spc="30" dirty="0">
                <a:solidFill>
                  <a:srgbClr val="171514"/>
                </a:solidFill>
                <a:latin typeface="Microsoft Sans Serif"/>
                <a:cs typeface="Microsoft Sans Serif"/>
              </a:rPr>
              <a:t>que </a:t>
            </a:r>
            <a:r>
              <a:rPr sz="700" spc="40" dirty="0">
                <a:solidFill>
                  <a:srgbClr val="171514"/>
                </a:solidFill>
                <a:latin typeface="Microsoft Sans Serif"/>
                <a:cs typeface="Microsoft Sans Serif"/>
              </a:rPr>
              <a:t>forman </a:t>
            </a:r>
            <a:r>
              <a:rPr sz="700" spc="30" dirty="0">
                <a:solidFill>
                  <a:srgbClr val="171514"/>
                </a:solidFill>
                <a:latin typeface="Microsoft Sans Serif"/>
                <a:cs typeface="Microsoft Sans Serif"/>
              </a:rPr>
              <a:t>una red </a:t>
            </a:r>
            <a:r>
              <a:rPr sz="700" spc="20" dirty="0">
                <a:solidFill>
                  <a:srgbClr val="171514"/>
                </a:solidFill>
                <a:latin typeface="Microsoft Sans Serif"/>
                <a:cs typeface="Microsoft Sans Serif"/>
              </a:rPr>
              <a:t>de cuadrados </a:t>
            </a:r>
            <a:r>
              <a:rPr sz="700" spc="30" dirty="0">
                <a:solidFill>
                  <a:srgbClr val="171514"/>
                </a:solidFill>
                <a:latin typeface="Microsoft Sans Serif"/>
                <a:cs typeface="Microsoft Sans Serif"/>
              </a:rPr>
              <a:t>o </a:t>
            </a:r>
            <a:r>
              <a:rPr sz="700" spc="15" dirty="0">
                <a:solidFill>
                  <a:srgbClr val="171514"/>
                </a:solidFill>
                <a:latin typeface="Microsoft Sans Serif"/>
                <a:cs typeface="Microsoft Sans Serif"/>
              </a:rPr>
              <a:t>mallas </a:t>
            </a:r>
            <a:r>
              <a:rPr sz="700" spc="10" dirty="0">
                <a:solidFill>
                  <a:srgbClr val="171514"/>
                </a:solidFill>
                <a:latin typeface="Microsoft Sans Serif"/>
                <a:cs typeface="Microsoft Sans Serif"/>
              </a:rPr>
              <a:t>(Figura </a:t>
            </a:r>
            <a:r>
              <a:rPr sz="700" spc="-5" dirty="0">
                <a:solidFill>
                  <a:srgbClr val="171514"/>
                </a:solidFill>
                <a:latin typeface="Microsoft Sans Serif"/>
                <a:cs typeface="Microsoft Sans Serif"/>
              </a:rPr>
              <a:t>6.1). </a:t>
            </a:r>
            <a:r>
              <a:rPr sz="700" spc="-5" dirty="0">
                <a:solidFill>
                  <a:srgbClr val="171514"/>
                </a:solidFill>
                <a:latin typeface="Microsoft Sans Serif"/>
                <a:cs typeface="Microsoft Sans Serif"/>
              </a:rPr>
              <a:t>Tal </a:t>
            </a:r>
            <a:r>
              <a:rPr sz="700" spc="15" dirty="0" err="1" smtClean="0">
                <a:solidFill>
                  <a:srgbClr val="171514"/>
                </a:solidFill>
                <a:latin typeface="Microsoft Sans Serif"/>
                <a:cs typeface="Microsoft Sans Serif"/>
              </a:rPr>
              <a:t>sistema</a:t>
            </a:r>
            <a:r>
              <a:rPr lang="es-ES" sz="700" spc="1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generalmente</a:t>
            </a:r>
            <a:r>
              <a:rPr sz="700" spc="30"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extiende </a:t>
            </a:r>
            <a:r>
              <a:rPr sz="700" spc="20" dirty="0">
                <a:solidFill>
                  <a:srgbClr val="171514"/>
                </a:solidFill>
                <a:latin typeface="Microsoft Sans Serif"/>
                <a:cs typeface="Microsoft Sans Serif"/>
              </a:rPr>
              <a:t>sobre </a:t>
            </a:r>
            <a:r>
              <a:rPr sz="700" spc="30" dirty="0">
                <a:solidFill>
                  <a:srgbClr val="171514"/>
                </a:solidFill>
                <a:latin typeface="Microsoft Sans Serif"/>
                <a:cs typeface="Microsoft Sans Serif"/>
              </a:rPr>
              <a:t>toda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área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subestación.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separación </a:t>
            </a:r>
            <a:r>
              <a:rPr sz="700" spc="20" dirty="0">
                <a:solidFill>
                  <a:srgbClr val="171514"/>
                </a:solidFill>
                <a:latin typeface="Microsoft Sans Serif"/>
                <a:cs typeface="Microsoft Sans Serif"/>
              </a:rPr>
              <a:t>de </a:t>
            </a:r>
            <a:r>
              <a:rPr sz="700" spc="10" dirty="0" err="1">
                <a:solidFill>
                  <a:srgbClr val="171514"/>
                </a:solidFill>
                <a:latin typeface="Microsoft Sans Serif"/>
                <a:cs typeface="Microsoft Sans Serif"/>
              </a:rPr>
              <a:t>los</a:t>
            </a:r>
            <a:r>
              <a:rPr sz="700" spc="1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conductores</a:t>
            </a:r>
            <a:r>
              <a:rPr lang="es-ES" sz="700" spc="2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a:t>
            </a:r>
            <a:r>
              <a:rPr sz="700" spc="25" dirty="0">
                <a:solidFill>
                  <a:srgbClr val="171514"/>
                </a:solidFill>
                <a:latin typeface="Microsoft Sans Serif"/>
                <a:cs typeface="Microsoft Sans Serif"/>
              </a:rPr>
              <a:t>tamaño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malla)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varía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según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requisitos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instalación</a:t>
            </a:r>
            <a:r>
              <a:rPr sz="700" spc="15" dirty="0">
                <a:solidFill>
                  <a:srgbClr val="171514"/>
                </a:solidFill>
                <a:latin typeface="Microsoft Sans Serif"/>
                <a:cs typeface="Microsoft Sans Serif"/>
              </a:rPr>
              <a:t>.</a:t>
            </a:r>
            <a:endParaRPr sz="700" dirty="0">
              <a:latin typeface="Microsoft Sans Serif"/>
              <a:cs typeface="Microsoft Sans Serif"/>
            </a:endParaRPr>
          </a:p>
          <a:p>
            <a:pPr marL="165100">
              <a:spcBef>
                <a:spcPts val="409"/>
              </a:spcBef>
            </a:pPr>
            <a:r>
              <a:rPr sz="650" spc="-40" dirty="0">
                <a:solidFill>
                  <a:srgbClr val="171514"/>
                </a:solidFill>
                <a:latin typeface="Microsoft Sans Serif"/>
                <a:cs typeface="Microsoft Sans Serif"/>
              </a:rPr>
              <a:t>Se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utiliza</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rejilla</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lugar</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dirty="0">
                <a:solidFill>
                  <a:srgbClr val="171514"/>
                </a:solidFill>
                <a:latin typeface="Microsoft Sans Serif"/>
                <a:cs typeface="Microsoft Sans Serif"/>
              </a:rPr>
              <a:t>las</a:t>
            </a:r>
            <a:r>
              <a:rPr sz="650" spc="10"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s</a:t>
            </a:r>
            <a:r>
              <a:rPr sz="650" spc="5"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accionadas</a:t>
            </a:r>
            <a:r>
              <a:rPr sz="650" spc="10" dirty="0">
                <a:solidFill>
                  <a:srgbClr val="171514"/>
                </a:solidFill>
                <a:latin typeface="Microsoft Sans Serif"/>
                <a:cs typeface="Microsoft Sans Serif"/>
              </a:rPr>
              <a:t> convencionales </a:t>
            </a: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las</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siguientes</a:t>
            </a:r>
            <a:r>
              <a:rPr sz="650" spc="10" dirty="0">
                <a:solidFill>
                  <a:srgbClr val="171514"/>
                </a:solidFill>
                <a:latin typeface="Microsoft Sans Serif"/>
                <a:cs typeface="Microsoft Sans Serif"/>
              </a:rPr>
              <a:t> razones</a:t>
            </a:r>
            <a:r>
              <a:rPr sz="650" spc="10" dirty="0">
                <a:solidFill>
                  <a:srgbClr val="171514"/>
                </a:solidFill>
                <a:latin typeface="Microsoft Sans Serif"/>
                <a:cs typeface="Microsoft Sans Serif"/>
              </a:rPr>
              <a:t>:</a:t>
            </a:r>
            <a:endParaRPr sz="650" dirty="0">
              <a:latin typeface="Microsoft Sans Serif"/>
              <a:cs typeface="Microsoft Sans Serif"/>
            </a:endParaRPr>
          </a:p>
          <a:p>
            <a:pPr>
              <a:spcBef>
                <a:spcPts val="30"/>
              </a:spcBef>
            </a:pPr>
            <a:endParaRPr sz="1050" dirty="0">
              <a:latin typeface="Microsoft Sans Serif"/>
              <a:cs typeface="Microsoft Sans Serif"/>
            </a:endParaRPr>
          </a:p>
          <a:p>
            <a:pPr marL="317500" marR="99060" lvl="2" indent="-203835">
              <a:lnSpc>
                <a:spcPct val="133300"/>
              </a:lnSpc>
              <a:buAutoNum type="alphaLcParenBoth"/>
              <a:tabLst>
                <a:tab pos="249554" algn="l"/>
              </a:tabLst>
            </a:pPr>
            <a:r>
              <a:rPr sz="750" spc="2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se </a:t>
            </a:r>
            <a:r>
              <a:rPr sz="750" spc="25" dirty="0">
                <a:solidFill>
                  <a:srgbClr val="171514"/>
                </a:solidFill>
                <a:latin typeface="Microsoft Sans Serif"/>
                <a:cs typeface="Microsoft Sans Serif"/>
              </a:rPr>
              <a:t>discutió</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Capítulo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4,</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tensiones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reales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paso</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dependen</a:t>
            </a:r>
            <a:r>
              <a:rPr sz="750" spc="-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 </a:t>
            </a:r>
            <a:r>
              <a:rPr sz="750" spc="40" dirty="0">
                <a:solidFill>
                  <a:srgbClr val="171514"/>
                </a:solidFill>
                <a:latin typeface="Microsoft Sans Serif"/>
                <a:cs typeface="Microsoft Sans Serif"/>
              </a:rPr>
              <a:t>magnitud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corriente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falla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0"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sistema </a:t>
            </a:r>
            <a:r>
              <a:rPr sz="750" spc="25" dirty="0">
                <a:solidFill>
                  <a:srgbClr val="171514"/>
                </a:solidFill>
                <a:latin typeface="Microsoft Sans Serif"/>
                <a:cs typeface="Microsoft Sans Serif"/>
              </a:rPr>
              <a:t>de </a:t>
            </a:r>
            <a:r>
              <a:rPr sz="750" spc="20" dirty="0" err="1">
                <a:solidFill>
                  <a:srgbClr val="171514"/>
                </a:solidFill>
                <a:latin typeface="Microsoft Sans Serif"/>
                <a:cs typeface="Microsoft Sans Serif"/>
              </a:rPr>
              <a:t>puesta</a:t>
            </a:r>
            <a:r>
              <a:rPr sz="750" spc="2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tierra</a:t>
            </a:r>
            <a:r>
              <a:rPr sz="750" spc="25" dirty="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15" dirty="0">
                <a:solidFill>
                  <a:srgbClr val="171514"/>
                </a:solidFill>
                <a:latin typeface="Microsoft Sans Serif"/>
                <a:cs typeface="Microsoft Sans Serif"/>
              </a:rPr>
              <a:t>decir, </a:t>
            </a:r>
            <a:r>
              <a:rPr sz="750" spc="20" dirty="0">
                <a:solidFill>
                  <a:srgbClr val="171514"/>
                </a:solidFill>
                <a:latin typeface="Microsoft Sans Serif"/>
                <a:cs typeface="Microsoft Sans Serif"/>
              </a:rPr>
              <a:t>del </a:t>
            </a:r>
            <a:r>
              <a:rPr sz="750" spc="30" dirty="0">
                <a:solidFill>
                  <a:srgbClr val="171514"/>
                </a:solidFill>
                <a:latin typeface="Microsoft Sans Serif"/>
                <a:cs typeface="Microsoft Sans Serif"/>
              </a:rPr>
              <a:t>gradiente </a:t>
            </a:r>
            <a:r>
              <a:rPr sz="750" spc="25" dirty="0">
                <a:solidFill>
                  <a:srgbClr val="171514"/>
                </a:solidFill>
                <a:latin typeface="Microsoft Sans Serif"/>
                <a:cs typeface="Microsoft Sans Serif"/>
              </a:rPr>
              <a:t>de tensión en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estación. </a:t>
            </a:r>
            <a:r>
              <a:rPr sz="750" spc="-20" dirty="0" err="1">
                <a:solidFill>
                  <a:srgbClr val="171514"/>
                </a:solidFill>
                <a:latin typeface="Microsoft Sans Serif"/>
                <a:cs typeface="Microsoft Sans Serif"/>
              </a:rPr>
              <a:t>En</a:t>
            </a:r>
            <a:r>
              <a:rPr sz="750" spc="-2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grandes</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subestaciones</a:t>
            </a:r>
            <a:r>
              <a:rPr sz="750" spc="1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corriente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falla </a:t>
            </a:r>
            <a:r>
              <a:rPr sz="750" spc="10" dirty="0">
                <a:solidFill>
                  <a:srgbClr val="171514"/>
                </a:solidFill>
                <a:latin typeface="Microsoft Sans Serif"/>
                <a:cs typeface="Microsoft Sans Serif"/>
              </a:rPr>
              <a:t>suele </a:t>
            </a:r>
            <a:r>
              <a:rPr sz="750" spc="15" dirty="0">
                <a:solidFill>
                  <a:srgbClr val="171514"/>
                </a:solidFill>
                <a:latin typeface="Microsoft Sans Serif"/>
                <a:cs typeface="Microsoft Sans Serif"/>
              </a:rPr>
              <a:t>ser </a:t>
            </a:r>
            <a:r>
              <a:rPr sz="750" spc="40" dirty="0">
                <a:solidFill>
                  <a:srgbClr val="171514"/>
                </a:solidFill>
                <a:latin typeface="Microsoft Sans Serif"/>
                <a:cs typeface="Microsoft Sans Serif"/>
              </a:rPr>
              <a:t>muy </a:t>
            </a:r>
            <a:r>
              <a:rPr sz="750" spc="20" dirty="0">
                <a:solidFill>
                  <a:srgbClr val="171514"/>
                </a:solidFill>
                <a:latin typeface="Microsoft Sans Serif"/>
                <a:cs typeface="Microsoft Sans Serif"/>
              </a:rPr>
              <a:t>alta </a:t>
            </a:r>
            <a:r>
              <a:rPr sz="750" spc="5" dirty="0">
                <a:solidFill>
                  <a:srgbClr val="171514"/>
                </a:solidFill>
                <a:latin typeface="Microsoft Sans Serif"/>
                <a:cs typeface="Microsoft Sans Serif"/>
              </a:rPr>
              <a:t>y </a:t>
            </a:r>
            <a:r>
              <a:rPr sz="750" spc="-5" dirty="0">
                <a:solidFill>
                  <a:srgbClr val="171514"/>
                </a:solidFill>
                <a:latin typeface="Microsoft Sans Serif"/>
                <a:cs typeface="Microsoft Sans Serif"/>
              </a:rPr>
              <a:t>es </a:t>
            </a:r>
            <a:r>
              <a:rPr sz="750" spc="20" dirty="0">
                <a:solidFill>
                  <a:srgbClr val="171514"/>
                </a:solidFill>
                <a:latin typeface="Microsoft Sans Serif"/>
                <a:cs typeface="Microsoft Sans Serif"/>
              </a:rPr>
              <a:t>difícil </a:t>
            </a:r>
            <a:r>
              <a:rPr sz="750" spc="35" dirty="0" err="1">
                <a:solidFill>
                  <a:srgbClr val="171514"/>
                </a:solidFill>
                <a:latin typeface="Microsoft Sans Serif"/>
                <a:cs typeface="Microsoft Sans Serif"/>
              </a:rPr>
              <a:t>obtener</a:t>
            </a:r>
            <a:r>
              <a:rPr sz="750" spc="3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resistencia</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lo suficientemente </a:t>
            </a:r>
            <a:r>
              <a:rPr sz="750" spc="15" dirty="0">
                <a:solidFill>
                  <a:srgbClr val="171514"/>
                </a:solidFill>
                <a:latin typeface="Microsoft Sans Serif"/>
                <a:cs typeface="Microsoft Sans Serif"/>
              </a:rPr>
              <a:t>baja </a:t>
            </a:r>
            <a:r>
              <a:rPr sz="750" spc="30" dirty="0">
                <a:solidFill>
                  <a:srgbClr val="171514"/>
                </a:solidFill>
                <a:latin typeface="Microsoft Sans Serif"/>
                <a:cs typeface="Microsoft Sans Serif"/>
              </a:rPr>
              <a:t>como </a:t>
            </a:r>
            <a:r>
              <a:rPr sz="750" spc="25" dirty="0">
                <a:solidFill>
                  <a:srgbClr val="171514"/>
                </a:solidFill>
                <a:latin typeface="Microsoft Sans Serif"/>
                <a:cs typeface="Microsoft Sans Serif"/>
              </a:rPr>
              <a:t>para asegurar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35" dirty="0" err="1">
                <a:solidFill>
                  <a:srgbClr val="171514"/>
                </a:solidFill>
                <a:latin typeface="Microsoft Sans Serif"/>
                <a:cs typeface="Microsoft Sans Serif"/>
              </a:rPr>
              <a:t>aumento</a:t>
            </a:r>
            <a:r>
              <a:rPr sz="750" spc="3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potencial</a:t>
            </a:r>
            <a:r>
              <a:rPr sz="750" spc="-5"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alcance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valores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pongan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peligro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al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personal.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gradiente</a:t>
            </a:r>
            <a:r>
              <a:rPr sz="750" spc="-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potencial</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puede</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controlarse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mediante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rejilla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diseñada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adecuadamente</a:t>
            </a:r>
            <a:r>
              <a:rPr sz="750" spc="20" dirty="0">
                <a:solidFill>
                  <a:srgbClr val="171514"/>
                </a:solidFill>
                <a:latin typeface="Microsoft Sans Serif"/>
                <a:cs typeface="Microsoft Sans Serif"/>
              </a:rPr>
              <a:t>.</a:t>
            </a:r>
            <a:endParaRPr sz="750" dirty="0">
              <a:latin typeface="Microsoft Sans Serif"/>
              <a:cs typeface="Microsoft Sans Serif"/>
            </a:endParaRPr>
          </a:p>
          <a:p>
            <a:pPr marL="317500" marR="181610" lvl="2" indent="-219075">
              <a:lnSpc>
                <a:spcPts val="1200"/>
              </a:lnSpc>
              <a:spcBef>
                <a:spcPts val="90"/>
              </a:spcBef>
              <a:buAutoNum type="alphaLcParenBoth"/>
              <a:tabLst>
                <a:tab pos="229870" algn="l"/>
              </a:tabLst>
            </a:pP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puesta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subestaciones, </a:t>
            </a:r>
            <a:r>
              <a:rPr sz="700" spc="25" dirty="0">
                <a:solidFill>
                  <a:srgbClr val="171514"/>
                </a:solidFill>
                <a:latin typeface="Microsoft Sans Serif"/>
                <a:cs typeface="Microsoft Sans Serif"/>
              </a:rPr>
              <a:t>siempre </a:t>
            </a:r>
            <a:r>
              <a:rPr sz="700" spc="-5" dirty="0">
                <a:solidFill>
                  <a:srgbClr val="171514"/>
                </a:solidFill>
                <a:latin typeface="Microsoft Sans Serif"/>
                <a:cs typeface="Microsoft Sans Serif"/>
              </a:rPr>
              <a:t>es </a:t>
            </a:r>
            <a:r>
              <a:rPr sz="700" spc="15" dirty="0">
                <a:solidFill>
                  <a:srgbClr val="171514"/>
                </a:solidFill>
                <a:latin typeface="Microsoft Sans Serif"/>
                <a:cs typeface="Microsoft Sans Serif"/>
              </a:rPr>
              <a:t>necesario </a:t>
            </a:r>
            <a:r>
              <a:rPr sz="700" spc="25" dirty="0">
                <a:solidFill>
                  <a:srgbClr val="171514"/>
                </a:solidFill>
                <a:latin typeface="Microsoft Sans Serif"/>
                <a:cs typeface="Microsoft Sans Serif"/>
              </a:rPr>
              <a:t>utilizar </a:t>
            </a:r>
            <a:r>
              <a:rPr sz="700" spc="25" dirty="0" err="1">
                <a:solidFill>
                  <a:srgbClr val="171514"/>
                </a:solidFill>
                <a:latin typeface="Microsoft Sans Serif"/>
                <a:cs typeface="Microsoft Sans Serif"/>
              </a:rPr>
              <a:t>múltiples</a:t>
            </a:r>
            <a:r>
              <a:rPr sz="700" spc="2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electrodos</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dirty="0">
                <a:solidFill>
                  <a:srgbClr val="171514"/>
                </a:solidFill>
                <a:latin typeface="Microsoft Sans Serif"/>
                <a:cs typeface="Microsoft Sans Serif"/>
              </a:rPr>
              <a:t> a </a:t>
            </a:r>
            <a:r>
              <a:rPr sz="700" spc="25"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ningún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electrodo</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sí </a:t>
            </a:r>
            <a:r>
              <a:rPr sz="700" spc="15" dirty="0">
                <a:solidFill>
                  <a:srgbClr val="171514"/>
                </a:solidFill>
                <a:latin typeface="Microsoft Sans Serif"/>
                <a:cs typeface="Microsoft Sans Serif"/>
              </a:rPr>
              <a:t>solo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podría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transportar</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corrientes</a:t>
            </a:r>
            <a:r>
              <a:rPr sz="70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cortocircuito</a:t>
            </a:r>
            <a:r>
              <a:rPr sz="700" spc="-5"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muy</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altas.</a:t>
            </a:r>
            <a:r>
              <a:rPr sz="700" spc="-5" dirty="0">
                <a:solidFill>
                  <a:srgbClr val="171514"/>
                </a:solidFill>
                <a:latin typeface="Microsoft Sans Serif"/>
                <a:cs typeface="Microsoft Sans Serif"/>
              </a:rPr>
              <a:t> 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interconectan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endParaRPr sz="700" dirty="0">
              <a:latin typeface="Microsoft Sans Serif"/>
              <a:cs typeface="Microsoft Sans Serif"/>
            </a:endParaRPr>
          </a:p>
        </p:txBody>
      </p:sp>
      <p:sp>
        <p:nvSpPr>
          <p:cNvPr id="6" name="object 6"/>
          <p:cNvSpPr txBox="1"/>
          <p:nvPr/>
        </p:nvSpPr>
        <p:spPr>
          <a:xfrm>
            <a:off x="8046163" y="6385520"/>
            <a:ext cx="346075" cy="289181"/>
          </a:xfrm>
          <a:prstGeom prst="rect">
            <a:avLst/>
          </a:prstGeom>
        </p:spPr>
        <p:txBody>
          <a:bodyPr vert="horz" wrap="square" lIns="0" tIns="29844" rIns="0" bIns="0" rtlCol="0">
            <a:spAutoFit/>
          </a:bodyPr>
          <a:lstStyle/>
          <a:p>
            <a:pPr marL="116839" indent="-102235">
              <a:spcBef>
                <a:spcPts val="234"/>
              </a:spcBef>
              <a:buSzPct val="118750"/>
              <a:buFont typeface="Arial"/>
              <a:buChar char="•"/>
              <a:tabLst>
                <a:tab pos="117475" algn="l"/>
              </a:tabLst>
            </a:pPr>
            <a:r>
              <a:rPr sz="800" spc="60" dirty="0">
                <a:solidFill>
                  <a:srgbClr val="171514"/>
                </a:solidFill>
                <a:latin typeface="Microsoft Sans Serif"/>
                <a:cs typeface="Microsoft Sans Serif"/>
              </a:rPr>
              <a:t>r</a:t>
            </a:r>
            <a:r>
              <a:rPr sz="800" b="1" spc="5" dirty="0">
                <a:solidFill>
                  <a:srgbClr val="171514"/>
                </a:solidFill>
                <a:latin typeface="Arial"/>
                <a:cs typeface="Arial"/>
              </a:rPr>
              <a:t>o</a:t>
            </a:r>
            <a:r>
              <a:rPr sz="800" spc="15" dirty="0">
                <a:solidFill>
                  <a:srgbClr val="171514"/>
                </a:solidFill>
                <a:latin typeface="Microsoft Sans Serif"/>
                <a:cs typeface="Microsoft Sans Serif"/>
              </a:rPr>
              <a:t>ds</a:t>
            </a:r>
            <a:endParaRPr sz="800">
              <a:latin typeface="Microsoft Sans Serif"/>
              <a:cs typeface="Microsoft Sans Serif"/>
            </a:endParaRPr>
          </a:p>
          <a:p>
            <a:pPr marL="12700">
              <a:spcBef>
                <a:spcPts val="130"/>
              </a:spcBef>
            </a:pPr>
            <a:r>
              <a:rPr sz="800" b="1" spc="-45" dirty="0">
                <a:solidFill>
                  <a:srgbClr val="171514"/>
                </a:solidFill>
                <a:latin typeface="Arial"/>
                <a:cs typeface="Arial"/>
              </a:rPr>
              <a:t>–</a:t>
            </a:r>
            <a:r>
              <a:rPr sz="800" b="1" spc="125" dirty="0">
                <a:solidFill>
                  <a:srgbClr val="171514"/>
                </a:solidFill>
                <a:latin typeface="Arial"/>
                <a:cs typeface="Arial"/>
              </a:rPr>
              <a:t> </a:t>
            </a:r>
            <a:r>
              <a:rPr sz="550" spc="5" dirty="0">
                <a:solidFill>
                  <a:srgbClr val="171514"/>
                </a:solidFill>
                <a:latin typeface="Microsoft Sans Serif"/>
                <a:cs typeface="Microsoft Sans Serif"/>
              </a:rPr>
              <a:t>cable</a:t>
            </a:r>
            <a:endParaRPr sz="550">
              <a:latin typeface="Microsoft Sans Serif"/>
              <a:cs typeface="Microsoft Sans Serif"/>
            </a:endParaRPr>
          </a:p>
        </p:txBody>
      </p:sp>
      <p:sp>
        <p:nvSpPr>
          <p:cNvPr id="7" name="object 7"/>
          <p:cNvSpPr txBox="1"/>
          <p:nvPr/>
        </p:nvSpPr>
        <p:spPr>
          <a:xfrm>
            <a:off x="5337172" y="7261948"/>
            <a:ext cx="2077085"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20" dirty="0">
                <a:solidFill>
                  <a:srgbClr val="171514"/>
                </a:solidFill>
                <a:latin typeface="Arial"/>
                <a:cs typeface="Arial"/>
              </a:rPr>
              <a:t> </a:t>
            </a:r>
            <a:r>
              <a:rPr sz="750" b="1" spc="10" dirty="0">
                <a:solidFill>
                  <a:srgbClr val="171514"/>
                </a:solidFill>
                <a:latin typeface="Arial"/>
                <a:cs typeface="Arial"/>
              </a:rPr>
              <a:t>6.1</a:t>
            </a:r>
            <a:r>
              <a:rPr sz="750" spc="1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rejilla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mallada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típica.</a:t>
            </a:r>
            <a:endParaRPr sz="750">
              <a:latin typeface="Microsoft Sans Serif"/>
              <a:cs typeface="Microsoft Sans Serif"/>
            </a:endParaRPr>
          </a:p>
        </p:txBody>
      </p:sp>
      <p:sp>
        <p:nvSpPr>
          <p:cNvPr id="8" name="object 8"/>
          <p:cNvSpPr txBox="1"/>
          <p:nvPr/>
        </p:nvSpPr>
        <p:spPr>
          <a:xfrm>
            <a:off x="5337175" y="7606294"/>
            <a:ext cx="4015104" cy="245745"/>
          </a:xfrm>
          <a:prstGeom prst="rect">
            <a:avLst/>
          </a:prstGeom>
        </p:spPr>
        <p:txBody>
          <a:bodyPr vert="horz" wrap="square" lIns="0" tIns="15875" rIns="0" bIns="0" rtlCol="0">
            <a:spAutoFit/>
          </a:bodyPr>
          <a:lstStyle/>
          <a:p>
            <a:pPr marL="12700">
              <a:spcBef>
                <a:spcPts val="125"/>
              </a:spcBef>
            </a:pPr>
            <a:r>
              <a:rPr sz="400" spc="-20" dirty="0">
                <a:solidFill>
                  <a:srgbClr val="171514"/>
                </a:solidFill>
                <a:latin typeface="Microsoft Sans Serif"/>
                <a:cs typeface="Microsoft Sans Serif"/>
              </a:rPr>
              <a:t>1</a:t>
            </a:r>
            <a:r>
              <a:rPr sz="650" spc="-2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esquema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dado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capítulo</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basa </a:t>
            </a:r>
            <a:r>
              <a:rPr sz="650" spc="15" dirty="0">
                <a:solidFill>
                  <a:srgbClr val="171514"/>
                </a:solidFill>
                <a:latin typeface="Microsoft Sans Serif"/>
                <a:cs typeface="Microsoft Sans Serif"/>
              </a:rPr>
              <a:t>esencialmente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45" dirty="0">
                <a:solidFill>
                  <a:srgbClr val="171514"/>
                </a:solidFill>
                <a:latin typeface="Microsoft Sans Serif"/>
                <a:cs typeface="Microsoft Sans Serif"/>
              </a:rPr>
              <a:t>IEEE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Std.80-2000:</a:t>
            </a:r>
            <a:r>
              <a:rPr sz="650" i="1" dirty="0">
                <a:solidFill>
                  <a:srgbClr val="171514"/>
                </a:solidFill>
                <a:latin typeface="Arial"/>
                <a:cs typeface="Arial"/>
              </a:rPr>
              <a:t>Guía</a:t>
            </a:r>
            <a:r>
              <a:rPr sz="650" i="1" spc="-10"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25" dirty="0">
                <a:solidFill>
                  <a:srgbClr val="171514"/>
                </a:solidFill>
                <a:latin typeface="Arial"/>
                <a:cs typeface="Arial"/>
              </a:rPr>
              <a:t>seguridad</a:t>
            </a:r>
            <a:r>
              <a:rPr sz="650" i="1" spc="-5" dirty="0">
                <a:solidFill>
                  <a:srgbClr val="171514"/>
                </a:solidFill>
                <a:latin typeface="Arial"/>
                <a:cs typeface="Arial"/>
              </a:rPr>
              <a:t> </a:t>
            </a:r>
            <a:r>
              <a:rPr sz="650" i="1" spc="20" dirty="0">
                <a:solidFill>
                  <a:srgbClr val="171514"/>
                </a:solidFill>
                <a:latin typeface="Arial"/>
                <a:cs typeface="Arial"/>
              </a:rPr>
              <a:t>en</a:t>
            </a:r>
            <a:r>
              <a:rPr sz="650" i="1" spc="-10" dirty="0">
                <a:solidFill>
                  <a:srgbClr val="171514"/>
                </a:solidFill>
                <a:latin typeface="Arial"/>
                <a:cs typeface="Arial"/>
              </a:rPr>
              <a:t> </a:t>
            </a:r>
            <a:r>
              <a:rPr sz="650" i="1" spc="-40" dirty="0">
                <a:solidFill>
                  <a:srgbClr val="171514"/>
                </a:solidFill>
                <a:latin typeface="Arial"/>
                <a:cs typeface="Arial"/>
              </a:rPr>
              <a:t>AC</a:t>
            </a:r>
            <a:endParaRPr sz="650">
              <a:latin typeface="Arial"/>
              <a:cs typeface="Arial"/>
            </a:endParaRPr>
          </a:p>
          <a:p>
            <a:pPr marL="88900">
              <a:spcBef>
                <a:spcPts val="380"/>
              </a:spcBef>
            </a:pPr>
            <a:r>
              <a:rPr sz="450" i="1" spc="10" dirty="0">
                <a:solidFill>
                  <a:srgbClr val="171514"/>
                </a:solidFill>
                <a:latin typeface="Arial"/>
                <a:cs typeface="Arial"/>
              </a:rPr>
              <a:t>puesta</a:t>
            </a:r>
            <a:r>
              <a:rPr sz="450" i="1" spc="-20" dirty="0">
                <a:solidFill>
                  <a:srgbClr val="171514"/>
                </a:solidFill>
                <a:latin typeface="Arial"/>
                <a:cs typeface="Arial"/>
              </a:rPr>
              <a:t> </a:t>
            </a:r>
            <a:r>
              <a:rPr sz="450" i="1" dirty="0">
                <a:solidFill>
                  <a:srgbClr val="171514"/>
                </a:solidFill>
                <a:latin typeface="Arial"/>
                <a:cs typeface="Arial"/>
              </a:rPr>
              <a:t>a</a:t>
            </a:r>
            <a:r>
              <a:rPr sz="450" i="1" spc="-15" dirty="0">
                <a:solidFill>
                  <a:srgbClr val="171514"/>
                </a:solidFill>
                <a:latin typeface="Arial"/>
                <a:cs typeface="Arial"/>
              </a:rPr>
              <a:t> </a:t>
            </a:r>
            <a:r>
              <a:rPr sz="450" i="1" spc="20" dirty="0">
                <a:solidFill>
                  <a:srgbClr val="171514"/>
                </a:solidFill>
                <a:latin typeface="Arial"/>
                <a:cs typeface="Arial"/>
              </a:rPr>
              <a:t>tierra</a:t>
            </a:r>
            <a:r>
              <a:rPr sz="450" i="1" spc="-15" dirty="0">
                <a:solidFill>
                  <a:srgbClr val="171514"/>
                </a:solidFill>
                <a:latin typeface="Arial"/>
                <a:cs typeface="Arial"/>
              </a:rPr>
              <a:t> </a:t>
            </a:r>
            <a:r>
              <a:rPr sz="450" i="1" spc="15" dirty="0">
                <a:solidFill>
                  <a:srgbClr val="171514"/>
                </a:solidFill>
                <a:latin typeface="Arial"/>
                <a:cs typeface="Arial"/>
              </a:rPr>
              <a:t>de</a:t>
            </a:r>
            <a:r>
              <a:rPr sz="450" i="1" spc="-15" dirty="0">
                <a:solidFill>
                  <a:srgbClr val="171514"/>
                </a:solidFill>
                <a:latin typeface="Arial"/>
                <a:cs typeface="Arial"/>
              </a:rPr>
              <a:t> </a:t>
            </a:r>
            <a:r>
              <a:rPr sz="450" i="1" spc="5" dirty="0">
                <a:solidFill>
                  <a:srgbClr val="171514"/>
                </a:solidFill>
                <a:latin typeface="Arial"/>
                <a:cs typeface="Arial"/>
              </a:rPr>
              <a:t>la</a:t>
            </a:r>
            <a:r>
              <a:rPr sz="450" i="1" spc="-20" dirty="0">
                <a:solidFill>
                  <a:srgbClr val="171514"/>
                </a:solidFill>
                <a:latin typeface="Arial"/>
                <a:cs typeface="Arial"/>
              </a:rPr>
              <a:t> </a:t>
            </a:r>
            <a:r>
              <a:rPr sz="450" i="1" spc="10" dirty="0">
                <a:solidFill>
                  <a:srgbClr val="171514"/>
                </a:solidFill>
                <a:latin typeface="Arial"/>
                <a:cs typeface="Arial"/>
              </a:rPr>
              <a:t>subestación</a:t>
            </a:r>
            <a:r>
              <a:rPr sz="450" spc="10" dirty="0">
                <a:solidFill>
                  <a:srgbClr val="171514"/>
                </a:solidFill>
                <a:latin typeface="Microsoft Sans Serif"/>
                <a:cs typeface="Microsoft Sans Serif"/>
              </a:rPr>
              <a:t>.</a:t>
            </a:r>
            <a:endParaRPr sz="450">
              <a:latin typeface="Microsoft Sans Serif"/>
              <a:cs typeface="Microsoft Sans Serif"/>
            </a:endParaRPr>
          </a:p>
        </p:txBody>
      </p:sp>
      <p:sp>
        <p:nvSpPr>
          <p:cNvPr id="9" name="object 9"/>
          <p:cNvSpPr txBox="1"/>
          <p:nvPr/>
        </p:nvSpPr>
        <p:spPr>
          <a:xfrm>
            <a:off x="9495159" y="7856898"/>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93</a:t>
            </a:r>
            <a:endParaRPr sz="900">
              <a:latin typeface="Arial"/>
              <a:cs typeface="Arial"/>
            </a:endParaRP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94</a:t>
            </a:r>
            <a:endParaRPr sz="900">
              <a:latin typeface="Arial"/>
              <a:cs typeface="Arial"/>
            </a:endParaRPr>
          </a:p>
        </p:txBody>
      </p:sp>
      <p:sp>
        <p:nvSpPr>
          <p:cNvPr id="3" name="object 3"/>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 name="object 4"/>
          <p:cNvSpPr txBox="1"/>
          <p:nvPr/>
        </p:nvSpPr>
        <p:spPr>
          <a:xfrm>
            <a:off x="5337176" y="738249"/>
            <a:ext cx="4327525" cy="5769528"/>
          </a:xfrm>
          <a:prstGeom prst="rect">
            <a:avLst/>
          </a:prstGeom>
        </p:spPr>
        <p:txBody>
          <a:bodyPr vert="horz" wrap="square" lIns="0" tIns="12700" rIns="0" bIns="0" rtlCol="0">
            <a:spAutoFit/>
          </a:bodyPr>
          <a:lstStyle/>
          <a:p>
            <a:pPr marL="317500" marR="256540" algn="just">
              <a:lnSpc>
                <a:spcPct val="153800"/>
              </a:lnSpc>
              <a:spcBef>
                <a:spcPts val="100"/>
              </a:spcBef>
            </a:pPr>
            <a:r>
              <a:rPr sz="650" spc="40" dirty="0">
                <a:solidFill>
                  <a:srgbClr val="171514"/>
                </a:solidFill>
                <a:latin typeface="Microsoft Sans Serif"/>
                <a:cs typeface="Microsoft Sans Serif"/>
              </a:rPr>
              <a:t>formar</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rejilla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o</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red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malla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sí </a:t>
            </a:r>
            <a:r>
              <a:rPr sz="650" spc="30" dirty="0">
                <a:solidFill>
                  <a:srgbClr val="171514"/>
                </a:solidFill>
                <a:latin typeface="Microsoft Sans Serif"/>
                <a:cs typeface="Microsoft Sans Serif"/>
              </a:rPr>
              <a:t>mismo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constituye</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sistema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puesta</a:t>
            </a:r>
            <a:r>
              <a:rPr sz="650" dirty="0">
                <a:solidFill>
                  <a:srgbClr val="171514"/>
                </a:solidFill>
                <a:latin typeface="Microsoft Sans Serif"/>
                <a:cs typeface="Microsoft Sans Serif"/>
              </a:rPr>
              <a:t> 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20" dirty="0" err="1">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40" dirty="0" smtClean="0">
                <a:solidFill>
                  <a:srgbClr val="171514"/>
                </a:solidFill>
                <a:latin typeface="Microsoft Sans Serif"/>
                <a:cs typeface="Microsoft Sans Serif"/>
              </a:rPr>
              <a:t>un</a:t>
            </a:r>
            <a:r>
              <a:rPr lang="es-ES" sz="650" spc="4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suelo</a:t>
            </a:r>
            <a:r>
              <a:rPr sz="65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razonablemente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baja,</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ha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encontrado</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esta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red</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puede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ser</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tan</a:t>
            </a:r>
            <a:r>
              <a:rPr sz="650" spc="5" dirty="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efectiva</a:t>
            </a:r>
            <a:r>
              <a:rPr lang="es-ES" sz="650" spc="1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como</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hacer</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innecesarios</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electrodos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originales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lang="es-ES" sz="650" spc="15" dirty="0" smtClean="0">
                <a:solidFill>
                  <a:srgbClr val="171514"/>
                </a:solidFill>
                <a:latin typeface="Microsoft Sans Serif"/>
                <a:cs typeface="Microsoft Sans Serif"/>
              </a:rPr>
              <a:t>jabalina</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impulsada</a:t>
            </a:r>
            <a:r>
              <a:rPr sz="650" spc="20" dirty="0">
                <a:solidFill>
                  <a:srgbClr val="171514"/>
                </a:solidFill>
                <a:latin typeface="Microsoft Sans Serif"/>
                <a:cs typeface="Microsoft Sans Serif"/>
              </a:rPr>
              <a:t>.</a:t>
            </a:r>
            <a:endParaRPr sz="650" dirty="0">
              <a:latin typeface="Microsoft Sans Serif"/>
              <a:cs typeface="Microsoft Sans Serif"/>
            </a:endParaRPr>
          </a:p>
          <a:p>
            <a:pPr>
              <a:spcBef>
                <a:spcPts val="30"/>
              </a:spcBef>
            </a:pPr>
            <a:endParaRPr sz="1050" dirty="0">
              <a:latin typeface="Microsoft Sans Serif"/>
              <a:cs typeface="Microsoft Sans Serif"/>
            </a:endParaRPr>
          </a:p>
          <a:p>
            <a:pPr marL="12700" marR="64135">
              <a:lnSpc>
                <a:spcPct val="133300"/>
              </a:lnSpc>
            </a:pPr>
            <a:r>
              <a:rPr sz="750" spc="-15" dirty="0">
                <a:solidFill>
                  <a:srgbClr val="171514"/>
                </a:solidFill>
                <a:latin typeface="Microsoft Sans Serif"/>
                <a:cs typeface="Microsoft Sans Serif"/>
              </a:rPr>
              <a:t>Las </a:t>
            </a:r>
            <a:r>
              <a:rPr sz="750" spc="15" dirty="0">
                <a:solidFill>
                  <a:srgbClr val="171514"/>
                </a:solidFill>
                <a:latin typeface="Microsoft Sans Serif"/>
                <a:cs typeface="Microsoft Sans Serif"/>
              </a:rPr>
              <a:t>conexiones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diversos </a:t>
            </a:r>
            <a:r>
              <a:rPr sz="750" spc="25" dirty="0">
                <a:solidFill>
                  <a:srgbClr val="171514"/>
                </a:solidFill>
                <a:latin typeface="Microsoft Sans Serif"/>
                <a:cs typeface="Microsoft Sans Serif"/>
              </a:rPr>
              <a:t>conductores de </a:t>
            </a:r>
            <a:r>
              <a:rPr sz="750" spc="3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rejilla </a:t>
            </a:r>
            <a:r>
              <a:rPr sz="750" spc="25" dirty="0">
                <a:solidFill>
                  <a:srgbClr val="171514"/>
                </a:solidFill>
                <a:latin typeface="Microsoft Sans Serif"/>
                <a:cs typeface="Microsoft Sans Serif"/>
              </a:rPr>
              <a:t>de alambre, </a:t>
            </a:r>
            <a:r>
              <a:rPr sz="750" dirty="0">
                <a:solidFill>
                  <a:srgbClr val="171514"/>
                </a:solidFill>
                <a:latin typeface="Microsoft Sans Serif"/>
                <a:cs typeface="Microsoft Sans Serif"/>
              </a:rPr>
              <a:t>así </a:t>
            </a:r>
            <a:r>
              <a:rPr sz="750" spc="30" dirty="0" err="1">
                <a:solidFill>
                  <a:srgbClr val="171514"/>
                </a:solidFill>
                <a:latin typeface="Microsoft Sans Serif"/>
                <a:cs typeface="Microsoft Sans Serif"/>
              </a:rPr>
              <a:t>como</a:t>
            </a:r>
            <a:r>
              <a:rPr sz="750" spc="3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conexiones</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los cruces </a:t>
            </a:r>
            <a:r>
              <a:rPr sz="750" spc="40" dirty="0">
                <a:solidFill>
                  <a:srgbClr val="171514"/>
                </a:solidFill>
                <a:latin typeface="Microsoft Sans Serif"/>
                <a:cs typeface="Microsoft Sans Serif"/>
              </a:rPr>
              <a:t>dentro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rejilla, </a:t>
            </a:r>
            <a:r>
              <a:rPr sz="750" spc="30" dirty="0">
                <a:solidFill>
                  <a:srgbClr val="171514"/>
                </a:solidFill>
                <a:latin typeface="Microsoft Sans Serif"/>
                <a:cs typeface="Microsoft Sans Serif"/>
              </a:rPr>
              <a:t>generalmente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sujetan con </a:t>
            </a:r>
            <a:r>
              <a:rPr sz="750" spc="15" dirty="0">
                <a:solidFill>
                  <a:srgbClr val="171514"/>
                </a:solidFill>
                <a:latin typeface="Microsoft Sans Serif"/>
                <a:cs typeface="Microsoft Sans Serif"/>
              </a:rPr>
              <a:t>abrazaderas</a:t>
            </a:r>
            <a:r>
              <a:rPr sz="750" spc="15"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sueldan</a:t>
            </a:r>
            <a:r>
              <a:rPr sz="750" spc="2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o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sueldan. </a:t>
            </a:r>
            <a:r>
              <a:rPr sz="750" spc="-5" dirty="0">
                <a:solidFill>
                  <a:srgbClr val="171514"/>
                </a:solidFill>
                <a:latin typeface="Microsoft Sans Serif"/>
                <a:cs typeface="Microsoft Sans Serif"/>
              </a:rPr>
              <a:t>Los </a:t>
            </a:r>
            <a:r>
              <a:rPr sz="750" spc="10" dirty="0">
                <a:solidFill>
                  <a:srgbClr val="171514"/>
                </a:solidFill>
                <a:latin typeface="Microsoft Sans Serif"/>
                <a:cs typeface="Microsoft Sans Serif"/>
              </a:rPr>
              <a:t>cruces </a:t>
            </a:r>
            <a:r>
              <a:rPr sz="750" spc="25" dirty="0">
                <a:solidFill>
                  <a:srgbClr val="171514"/>
                </a:solidFill>
                <a:latin typeface="Microsoft Sans Serif"/>
                <a:cs typeface="Microsoft Sans Serif"/>
              </a:rPr>
              <a:t>deben </a:t>
            </a:r>
            <a:r>
              <a:rPr sz="750" spc="15" dirty="0">
                <a:solidFill>
                  <a:srgbClr val="171514"/>
                </a:solidFill>
                <a:latin typeface="Microsoft Sans Serif"/>
                <a:cs typeface="Microsoft Sans Serif"/>
              </a:rPr>
              <a:t>soldarse </a:t>
            </a:r>
            <a:r>
              <a:rPr sz="750" spc="35" dirty="0">
                <a:solidFill>
                  <a:srgbClr val="171514"/>
                </a:solidFill>
                <a:latin typeface="Microsoft Sans Serif"/>
                <a:cs typeface="Microsoft Sans Serif"/>
              </a:rPr>
              <a:t>o </a:t>
            </a:r>
            <a:r>
              <a:rPr sz="750" spc="10" dirty="0">
                <a:solidFill>
                  <a:srgbClr val="171514"/>
                </a:solidFill>
                <a:latin typeface="Microsoft Sans Serif"/>
                <a:cs typeface="Microsoft Sans Serif"/>
              </a:rPr>
              <a:t>soldarse. </a:t>
            </a:r>
            <a:r>
              <a:rPr sz="750" spc="20" dirty="0">
                <a:solidFill>
                  <a:srgbClr val="171514"/>
                </a:solidFill>
                <a:latin typeface="Microsoft Sans Serif"/>
                <a:cs typeface="Microsoft Sans Serif"/>
              </a:rPr>
              <a:t>Deben </a:t>
            </a:r>
            <a:r>
              <a:rPr sz="750" spc="15" dirty="0">
                <a:solidFill>
                  <a:srgbClr val="171514"/>
                </a:solidFill>
                <a:latin typeface="Microsoft Sans Serif"/>
                <a:cs typeface="Microsoft Sans Serif"/>
              </a:rPr>
              <a:t>evitarse</a:t>
            </a:r>
            <a:r>
              <a:rPr sz="750" spc="1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15" dirty="0" err="1" smtClean="0">
                <a:solidFill>
                  <a:srgbClr val="171514"/>
                </a:solidFill>
                <a:latin typeface="Microsoft Sans Serif"/>
                <a:cs typeface="Microsoft Sans Serif"/>
              </a:rPr>
              <a:t>conexiones</a:t>
            </a:r>
            <a:r>
              <a:rPr lang="es-ES" sz="750" spc="1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soldadas</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ordinarias </a:t>
            </a:r>
            <a:r>
              <a:rPr sz="750" spc="30" dirty="0">
                <a:solidFill>
                  <a:srgbClr val="171514"/>
                </a:solidFill>
                <a:latin typeface="Microsoft Sans Serif"/>
                <a:cs typeface="Microsoft Sans Serif"/>
              </a:rPr>
              <a:t>debido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fallas </a:t>
            </a:r>
            <a:r>
              <a:rPr sz="750" spc="30" dirty="0">
                <a:solidFill>
                  <a:srgbClr val="171514"/>
                </a:solidFill>
                <a:latin typeface="Microsoft Sans Serif"/>
                <a:cs typeface="Microsoft Sans Serif"/>
              </a:rPr>
              <a:t>debido </a:t>
            </a:r>
            <a:r>
              <a:rPr sz="750" dirty="0">
                <a:solidFill>
                  <a:srgbClr val="171514"/>
                </a:solidFill>
                <a:latin typeface="Microsoft Sans Serif"/>
                <a:cs typeface="Microsoft Sans Serif"/>
              </a:rPr>
              <a:t>a </a:t>
            </a:r>
            <a:r>
              <a:rPr sz="750" spc="30" dirty="0">
                <a:solidFill>
                  <a:srgbClr val="171514"/>
                </a:solidFill>
                <a:latin typeface="Microsoft Sans Serif"/>
                <a:cs typeface="Microsoft Sans Serif"/>
              </a:rPr>
              <a:t>una corriente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falla alta </a:t>
            </a:r>
            <a:r>
              <a:rPr sz="750" spc="35" dirty="0">
                <a:solidFill>
                  <a:srgbClr val="171514"/>
                </a:solidFill>
                <a:latin typeface="Microsoft Sans Serif"/>
                <a:cs typeface="Microsoft Sans Serif"/>
              </a:rPr>
              <a:t>o </a:t>
            </a:r>
            <a:r>
              <a:rPr sz="750" spc="30" dirty="0">
                <a:solidFill>
                  <a:srgbClr val="171514"/>
                </a:solidFill>
                <a:latin typeface="Microsoft Sans Serif"/>
                <a:cs typeface="Microsoft Sans Serif"/>
              </a:rPr>
              <a:t>debido</a:t>
            </a:r>
            <a:r>
              <a:rPr sz="750" spc="30"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25" dirty="0" err="1" smtClean="0">
                <a:solidFill>
                  <a:srgbClr val="171514"/>
                </a:solidFill>
                <a:latin typeface="Microsoft Sans Serif"/>
                <a:cs typeface="Microsoft Sans Serif"/>
              </a:rPr>
              <a:t>corrosión</a:t>
            </a:r>
            <a:r>
              <a:rPr lang="es-ES" sz="750" spc="2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galvánica</a:t>
            </a:r>
            <a:r>
              <a:rPr sz="750" spc="1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Cada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elemento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sistema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puesta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diseñarse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resistir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fusión</a:t>
            </a:r>
            <a:r>
              <a:rPr sz="75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 </a:t>
            </a:r>
            <a:r>
              <a:rPr sz="750" spc="35" dirty="0">
                <a:solidFill>
                  <a:srgbClr val="171514"/>
                </a:solidFill>
                <a:latin typeface="Microsoft Sans Serif"/>
                <a:cs typeface="Microsoft Sans Serif"/>
              </a:rPr>
              <a:t>deterioro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25" dirty="0">
                <a:solidFill>
                  <a:srgbClr val="171514"/>
                </a:solidFill>
                <a:latin typeface="Microsoft Sans Serif"/>
                <a:cs typeface="Microsoft Sans Serif"/>
              </a:rPr>
              <a:t>uniones </a:t>
            </a:r>
            <a:r>
              <a:rPr sz="750" spc="10" dirty="0">
                <a:solidFill>
                  <a:srgbClr val="171514"/>
                </a:solidFill>
                <a:latin typeface="Microsoft Sans Serif"/>
                <a:cs typeface="Microsoft Sans Serif"/>
              </a:rPr>
              <a:t>eléctricas </a:t>
            </a:r>
            <a:r>
              <a:rPr sz="750" spc="25" dirty="0">
                <a:solidFill>
                  <a:srgbClr val="171514"/>
                </a:solidFill>
                <a:latin typeface="Microsoft Sans Serif"/>
                <a:cs typeface="Microsoft Sans Serif"/>
              </a:rPr>
              <a:t>en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peores </a:t>
            </a:r>
            <a:r>
              <a:rPr sz="750" spc="15" dirty="0">
                <a:solidFill>
                  <a:srgbClr val="171514"/>
                </a:solidFill>
                <a:latin typeface="Microsoft Sans Serif"/>
                <a:cs typeface="Microsoft Sans Serif"/>
              </a:rPr>
              <a:t>condiciones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falla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err="1">
                <a:solidFill>
                  <a:srgbClr val="171514"/>
                </a:solidFill>
                <a:latin typeface="Microsoft Sans Serif"/>
                <a:cs typeface="Microsoft Sans Serif"/>
              </a:rPr>
              <a:t>utilizando</a:t>
            </a:r>
            <a:r>
              <a:rPr sz="750" spc="2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ecuación</a:t>
            </a:r>
            <a:r>
              <a:rPr sz="750" spc="-1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(5.1).</a:t>
            </a:r>
            <a:endParaRPr sz="750" dirty="0">
              <a:latin typeface="Microsoft Sans Serif"/>
              <a:cs typeface="Microsoft Sans Serif"/>
            </a:endParaRPr>
          </a:p>
          <a:p>
            <a:pPr marL="12700" marR="42545" indent="152400">
              <a:lnSpc>
                <a:spcPts val="1200"/>
              </a:lnSpc>
              <a:spcBef>
                <a:spcPts val="90"/>
              </a:spcBef>
            </a:pPr>
            <a:r>
              <a:rPr sz="700" spc="2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red</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típico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generalmente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extiende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sobre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toda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subestación</a:t>
            </a:r>
            <a:r>
              <a:rPr sz="700" dirty="0">
                <a:solidFill>
                  <a:srgbClr val="171514"/>
                </a:solidFill>
                <a:latin typeface="Microsoft Sans Serif"/>
                <a:cs typeface="Microsoft Sans Serif"/>
              </a:rPr>
              <a:t> y, a </a:t>
            </a:r>
            <a:r>
              <a:rPr sz="700" spc="-5" dirty="0" err="1">
                <a:solidFill>
                  <a:srgbClr val="171514"/>
                </a:solidFill>
                <a:latin typeface="Microsoft Sans Serif"/>
                <a:cs typeface="Microsoft Sans Serif"/>
              </a:rPr>
              <a:t>veces</a:t>
            </a:r>
            <a:r>
              <a:rPr sz="700" spc="-5" dirty="0" smtClean="0">
                <a:solidFill>
                  <a:srgbClr val="171514"/>
                </a:solidFill>
                <a:latin typeface="Microsoft Sans Serif"/>
                <a:cs typeface="Microsoft Sans Serif"/>
              </a:rPr>
              <a:t>,</a:t>
            </a:r>
            <a:r>
              <a:rPr lang="es-ES" sz="700" spc="-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más</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allá</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cerca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rodea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edificio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equipo.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Dado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cerca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generalmente</a:t>
            </a:r>
            <a:r>
              <a:rPr sz="700" spc="-5" dirty="0">
                <a:solidFill>
                  <a:srgbClr val="171514"/>
                </a:solidFill>
                <a:latin typeface="Microsoft Sans Serif"/>
                <a:cs typeface="Microsoft Sans Serif"/>
              </a:rPr>
              <a:t> se </a:t>
            </a:r>
            <a:r>
              <a:rPr sz="700" spc="25" dirty="0" err="1">
                <a:solidFill>
                  <a:srgbClr val="171514"/>
                </a:solidFill>
                <a:latin typeface="Microsoft Sans Serif"/>
                <a:cs typeface="Microsoft Sans Serif"/>
              </a:rPr>
              <a:t>encuentra</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 </a:t>
            </a:r>
            <a:r>
              <a:rPr sz="700" spc="25" dirty="0">
                <a:solidFill>
                  <a:srgbClr val="171514"/>
                </a:solidFill>
                <a:latin typeface="Microsoft Sans Serif"/>
                <a:cs typeface="Microsoft Sans Serif"/>
              </a:rPr>
              <a:t>periferia </a:t>
            </a:r>
            <a:r>
              <a:rPr sz="700" spc="20" dirty="0">
                <a:solidFill>
                  <a:srgbClr val="171514"/>
                </a:solidFill>
                <a:latin typeface="Microsoft Sans Serif"/>
                <a:cs typeface="Microsoft Sans Serif"/>
              </a:rPr>
              <a:t>del </a:t>
            </a:r>
            <a:r>
              <a:rPr sz="700" spc="15" dirty="0">
                <a:solidFill>
                  <a:srgbClr val="171514"/>
                </a:solidFill>
                <a:latin typeface="Microsoft Sans Serif"/>
                <a:cs typeface="Microsoft Sans Serif"/>
              </a:rPr>
              <a:t>área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cuadrícula </a:t>
            </a:r>
            <a:r>
              <a:rPr sz="700" spc="30" dirty="0">
                <a:solidFill>
                  <a:srgbClr val="171514"/>
                </a:solidFill>
                <a:latin typeface="Microsoft Sans Serif"/>
                <a:cs typeface="Microsoft Sans Serif"/>
              </a:rPr>
              <a:t>donde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potenciales </a:t>
            </a:r>
            <a:r>
              <a:rPr sz="700" spc="20" dirty="0">
                <a:solidFill>
                  <a:srgbClr val="171514"/>
                </a:solidFill>
                <a:latin typeface="Microsoft Sans Serif"/>
                <a:cs typeface="Microsoft Sans Serif"/>
              </a:rPr>
              <a:t>de superficie son más </a:t>
            </a:r>
            <a:r>
              <a:rPr sz="700" spc="15" dirty="0">
                <a:solidFill>
                  <a:srgbClr val="171514"/>
                </a:solidFill>
                <a:latin typeface="Microsoft Sans Serif"/>
                <a:cs typeface="Microsoft Sans Serif"/>
              </a:rPr>
              <a:t>altos, </a:t>
            </a:r>
            <a:r>
              <a:rPr sz="700" spc="10" dirty="0">
                <a:solidFill>
                  <a:srgbClr val="171514"/>
                </a:solidFill>
                <a:latin typeface="Microsoft Sans Serif"/>
                <a:cs typeface="Microsoft Sans Serif"/>
              </a:rPr>
              <a:t>la </a:t>
            </a:r>
            <a:r>
              <a:rPr sz="700" spc="20" dirty="0" err="1">
                <a:solidFill>
                  <a:srgbClr val="171514"/>
                </a:solidFill>
                <a:latin typeface="Microsoft Sans Serif"/>
                <a:cs typeface="Microsoft Sans Serif"/>
              </a:rPr>
              <a:t>conexión</a:t>
            </a:r>
            <a:r>
              <a:rPr sz="700" spc="20"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a</a:t>
            </a:r>
            <a:r>
              <a:rPr lang="es-ES" sz="70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tierra</a:t>
            </a:r>
            <a:r>
              <a:rPr sz="700" spc="3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5" dirty="0">
                <a:solidFill>
                  <a:srgbClr val="171514"/>
                </a:solidFill>
                <a:latin typeface="Microsoft Sans Serif"/>
                <a:cs typeface="Microsoft Sans Serif"/>
              </a:rPr>
              <a:t>cerca </a:t>
            </a:r>
            <a:r>
              <a:rPr sz="700" spc="-5" dirty="0">
                <a:solidFill>
                  <a:srgbClr val="171514"/>
                </a:solidFill>
                <a:latin typeface="Microsoft Sans Serif"/>
                <a:cs typeface="Microsoft Sans Serif"/>
              </a:rPr>
              <a:t>es </a:t>
            </a:r>
            <a:r>
              <a:rPr sz="700" spc="20" dirty="0">
                <a:solidFill>
                  <a:srgbClr val="171514"/>
                </a:solidFill>
                <a:latin typeface="Microsoft Sans Serif"/>
                <a:cs typeface="Microsoft Sans Serif"/>
              </a:rPr>
              <a:t>de </a:t>
            </a:r>
            <a:r>
              <a:rPr sz="700" spc="35" dirty="0">
                <a:solidFill>
                  <a:srgbClr val="171514"/>
                </a:solidFill>
                <a:latin typeface="Microsoft Sans Serif"/>
                <a:cs typeface="Microsoft Sans Serif"/>
              </a:rPr>
              <a:t>gran </a:t>
            </a:r>
            <a:r>
              <a:rPr sz="700" spc="25" dirty="0">
                <a:solidFill>
                  <a:srgbClr val="171514"/>
                </a:solidFill>
                <a:latin typeface="Microsoft Sans Serif"/>
                <a:cs typeface="Microsoft Sans Serif"/>
              </a:rPr>
              <a:t>importancia, </a:t>
            </a:r>
            <a:r>
              <a:rPr sz="700" spc="15" dirty="0">
                <a:solidFill>
                  <a:srgbClr val="171514"/>
                </a:solidFill>
                <a:latin typeface="Microsoft Sans Serif"/>
                <a:cs typeface="Microsoft Sans Serif"/>
              </a:rPr>
              <a:t>especialmente </a:t>
            </a:r>
            <a:r>
              <a:rPr sz="700" spc="35" dirty="0">
                <a:solidFill>
                  <a:srgbClr val="171514"/>
                </a:solidFill>
                <a:latin typeface="Microsoft Sans Serif"/>
                <a:cs typeface="Microsoft Sans Serif"/>
              </a:rPr>
              <a:t>porque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exterior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5" dirty="0">
                <a:solidFill>
                  <a:srgbClr val="171514"/>
                </a:solidFill>
                <a:latin typeface="Microsoft Sans Serif"/>
                <a:cs typeface="Microsoft Sans Serif"/>
              </a:rPr>
              <a:t>cerca </a:t>
            </a:r>
            <a:r>
              <a:rPr sz="700" spc="10" dirty="0" err="1">
                <a:solidFill>
                  <a:srgbClr val="171514"/>
                </a:solidFill>
                <a:latin typeface="Microsoft Sans Serif"/>
                <a:cs typeface="Microsoft Sans Serif"/>
              </a:rPr>
              <a:t>suele</a:t>
            </a:r>
            <a:r>
              <a:rPr sz="700" spc="1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ser</a:t>
            </a:r>
            <a:r>
              <a:rPr lang="es-ES" sz="700" spc="15" dirty="0" smtClean="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accesible</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al </a:t>
            </a:r>
            <a:r>
              <a:rPr sz="700" spc="25" dirty="0">
                <a:solidFill>
                  <a:srgbClr val="171514"/>
                </a:solidFill>
                <a:latin typeface="Microsoft Sans Serif"/>
                <a:cs typeface="Microsoft Sans Serif"/>
              </a:rPr>
              <a:t>público </a:t>
            </a:r>
            <a:r>
              <a:rPr sz="700" spc="20" dirty="0">
                <a:solidFill>
                  <a:srgbClr val="171514"/>
                </a:solidFill>
                <a:latin typeface="Microsoft Sans Serif"/>
                <a:cs typeface="Microsoft Sans Serif"/>
              </a:rPr>
              <a:t>en general. </a:t>
            </a:r>
            <a:r>
              <a:rPr sz="700" spc="15" dirty="0">
                <a:solidFill>
                  <a:srgbClr val="171514"/>
                </a:solidFill>
                <a:latin typeface="Microsoft Sans Serif"/>
                <a:cs typeface="Microsoft Sans Serif"/>
              </a:rPr>
              <a:t>Por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tanto, </a:t>
            </a:r>
            <a:r>
              <a:rPr sz="700" spc="-5" dirty="0">
                <a:solidFill>
                  <a:srgbClr val="171514"/>
                </a:solidFill>
                <a:latin typeface="Microsoft Sans Serif"/>
                <a:cs typeface="Microsoft Sans Serif"/>
              </a:rPr>
              <a:t>es </a:t>
            </a:r>
            <a:r>
              <a:rPr sz="700" spc="25" dirty="0">
                <a:solidFill>
                  <a:srgbClr val="171514"/>
                </a:solidFill>
                <a:latin typeface="Microsoft Sans Serif"/>
                <a:cs typeface="Microsoft Sans Serif"/>
              </a:rPr>
              <a:t>preferible </a:t>
            </a:r>
            <a:r>
              <a:rPr sz="700" spc="30" dirty="0">
                <a:solidFill>
                  <a:srgbClr val="171514"/>
                </a:solidFill>
                <a:latin typeface="Microsoft Sans Serif"/>
                <a:cs typeface="Microsoft Sans Serif"/>
              </a:rPr>
              <a:t>ampliar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área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alfombra </a:t>
            </a:r>
            <a:r>
              <a:rPr sz="700" spc="20" dirty="0">
                <a:solidFill>
                  <a:srgbClr val="171514"/>
                </a:solidFill>
                <a:latin typeface="Microsoft Sans Serif"/>
                <a:cs typeface="Microsoft Sans Serif"/>
              </a:rPr>
              <a:t>de </a:t>
            </a:r>
            <a:r>
              <a:rPr sz="700" spc="15" dirty="0" err="1">
                <a:solidFill>
                  <a:srgbClr val="171514"/>
                </a:solidFill>
                <a:latin typeface="Microsoft Sans Serif"/>
                <a:cs typeface="Microsoft Sans Serif"/>
              </a:rPr>
              <a:t>suelo</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45" dirty="0" err="1" smtClean="0">
                <a:solidFill>
                  <a:srgbClr val="171514"/>
                </a:solidFill>
                <a:latin typeface="Microsoft Sans Serif"/>
                <a:cs typeface="Microsoft Sans Serif"/>
              </a:rPr>
              <a:t>modo</a:t>
            </a:r>
            <a:r>
              <a:rPr sz="700" spc="4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la </a:t>
            </a:r>
            <a:r>
              <a:rPr sz="700" spc="10" dirty="0">
                <a:solidFill>
                  <a:srgbClr val="171514"/>
                </a:solidFill>
                <a:latin typeface="Microsoft Sans Serif"/>
                <a:cs typeface="Microsoft Sans Serif"/>
              </a:rPr>
              <a:t>valla </a:t>
            </a:r>
            <a:r>
              <a:rPr sz="700" spc="25" dirty="0">
                <a:solidFill>
                  <a:srgbClr val="171514"/>
                </a:solidFill>
                <a:latin typeface="Microsoft Sans Serif"/>
                <a:cs typeface="Microsoft Sans Serif"/>
              </a:rPr>
              <a:t>quede </a:t>
            </a:r>
            <a:r>
              <a:rPr sz="700" spc="35" dirty="0">
                <a:solidFill>
                  <a:srgbClr val="171514"/>
                </a:solidFill>
                <a:latin typeface="Microsoft Sans Serif"/>
                <a:cs typeface="Microsoft Sans Serif"/>
              </a:rPr>
              <a:t>dentro </a:t>
            </a:r>
            <a:r>
              <a:rPr sz="700" spc="20" dirty="0">
                <a:solidFill>
                  <a:srgbClr val="171514"/>
                </a:solidFill>
                <a:latin typeface="Microsoft Sans Serif"/>
                <a:cs typeface="Microsoft Sans Serif"/>
              </a:rPr>
              <a:t>de </a:t>
            </a:r>
            <a:r>
              <a:rPr sz="700" spc="5" dirty="0">
                <a:solidFill>
                  <a:srgbClr val="171514"/>
                </a:solidFill>
                <a:latin typeface="Microsoft Sans Serif"/>
                <a:cs typeface="Microsoft Sans Serif"/>
              </a:rPr>
              <a:t>ella. </a:t>
            </a:r>
            <a:r>
              <a:rPr sz="700" spc="-5" dirty="0">
                <a:solidFill>
                  <a:srgbClr val="171514"/>
                </a:solidFill>
                <a:latin typeface="Microsoft Sans Serif"/>
                <a:cs typeface="Microsoft Sans Serif"/>
              </a:rPr>
              <a:t>Los </a:t>
            </a:r>
            <a:r>
              <a:rPr sz="700" spc="15" dirty="0">
                <a:solidFill>
                  <a:srgbClr val="171514"/>
                </a:solidFill>
                <a:latin typeface="Microsoft Sans Serif"/>
                <a:cs typeface="Microsoft Sans Serif"/>
              </a:rPr>
              <a:t>lectores </a:t>
            </a:r>
            <a:r>
              <a:rPr sz="700" spc="25" dirty="0">
                <a:solidFill>
                  <a:srgbClr val="171514"/>
                </a:solidFill>
                <a:latin typeface="Microsoft Sans Serif"/>
                <a:cs typeface="Microsoft Sans Serif"/>
              </a:rPr>
              <a:t>deben consultar </a:t>
            </a:r>
            <a:r>
              <a:rPr sz="700" spc="10" dirty="0">
                <a:solidFill>
                  <a:srgbClr val="171514"/>
                </a:solidFill>
                <a:latin typeface="Microsoft Sans Serif"/>
                <a:cs typeface="Microsoft Sans Serif"/>
              </a:rPr>
              <a:t>la </a:t>
            </a:r>
            <a:r>
              <a:rPr sz="700" spc="-10" dirty="0">
                <a:solidFill>
                  <a:srgbClr val="171514"/>
                </a:solidFill>
                <a:latin typeface="Microsoft Sans Serif"/>
                <a:cs typeface="Microsoft Sans Serif"/>
              </a:rPr>
              <a:t>Ref. </a:t>
            </a:r>
            <a:r>
              <a:rPr sz="700" spc="25" dirty="0">
                <a:solidFill>
                  <a:srgbClr val="171514"/>
                </a:solidFill>
                <a:latin typeface="Microsoft Sans Serif"/>
                <a:cs typeface="Microsoft Sans Serif"/>
              </a:rPr>
              <a:t>[7] para </a:t>
            </a:r>
            <a:r>
              <a:rPr sz="700" spc="30" dirty="0" err="1">
                <a:solidFill>
                  <a:srgbClr val="171514"/>
                </a:solidFill>
                <a:latin typeface="Microsoft Sans Serif"/>
                <a:cs typeface="Microsoft Sans Serif"/>
              </a:rPr>
              <a:t>una</a:t>
            </a:r>
            <a:r>
              <a:rPr sz="700" spc="3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discusión</a:t>
            </a:r>
            <a:r>
              <a:rPr lang="es-ES" sz="700" spc="1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completa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sobre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cercas</a:t>
            </a:r>
            <a:r>
              <a:rPr sz="70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50"/>
              </a:spcBef>
            </a:pPr>
            <a:endParaRPr sz="700" dirty="0">
              <a:latin typeface="Microsoft Sans Serif"/>
              <a:cs typeface="Microsoft Sans Serif"/>
            </a:endParaRPr>
          </a:p>
          <a:p>
            <a:pPr marL="205740" lvl="1" indent="-193675">
              <a:buAutoNum type="arabicPeriod" startAt="2"/>
              <a:tabLst>
                <a:tab pos="206375" algn="l"/>
              </a:tabLst>
            </a:pPr>
            <a:r>
              <a:rPr sz="900" b="1" spc="-55" dirty="0">
                <a:solidFill>
                  <a:srgbClr val="171514"/>
                </a:solidFill>
                <a:latin typeface="Arial"/>
                <a:cs typeface="Arial"/>
              </a:rPr>
              <a:t>PASOS</a:t>
            </a:r>
            <a:r>
              <a:rPr sz="900" b="1" spc="-20" dirty="0">
                <a:solidFill>
                  <a:srgbClr val="171514"/>
                </a:solidFill>
                <a:latin typeface="Arial"/>
                <a:cs typeface="Arial"/>
              </a:rPr>
              <a:t> </a:t>
            </a:r>
            <a:r>
              <a:rPr sz="900" b="1" spc="-45" dirty="0">
                <a:solidFill>
                  <a:srgbClr val="171514"/>
                </a:solidFill>
                <a:latin typeface="Arial"/>
                <a:cs typeface="Arial"/>
              </a:rPr>
              <a:t>DE</a:t>
            </a:r>
            <a:r>
              <a:rPr sz="900" b="1" spc="-20" dirty="0">
                <a:solidFill>
                  <a:srgbClr val="171514"/>
                </a:solidFill>
                <a:latin typeface="Arial"/>
                <a:cs typeface="Arial"/>
              </a:rPr>
              <a:t> </a:t>
            </a:r>
            <a:r>
              <a:rPr sz="900" b="1" dirty="0">
                <a:solidFill>
                  <a:srgbClr val="171514"/>
                </a:solidFill>
                <a:latin typeface="Arial"/>
                <a:cs typeface="Arial"/>
              </a:rPr>
              <a:t>DISEÑO</a:t>
            </a:r>
            <a:endParaRPr sz="900" dirty="0">
              <a:latin typeface="Arial"/>
              <a:cs typeface="Arial"/>
            </a:endParaRPr>
          </a:p>
          <a:p>
            <a:pPr marL="12700" marR="5080">
              <a:lnSpc>
                <a:spcPct val="133300"/>
              </a:lnSpc>
              <a:spcBef>
                <a:spcPts val="570"/>
              </a:spcBef>
            </a:pPr>
            <a:r>
              <a:rPr sz="750" spc="-35" dirty="0">
                <a:solidFill>
                  <a:srgbClr val="171514"/>
                </a:solidFill>
                <a:latin typeface="Microsoft Sans Serif"/>
                <a:cs typeface="Microsoft Sans Serif"/>
              </a:rPr>
              <a:t>El </a:t>
            </a:r>
            <a:r>
              <a:rPr sz="750" spc="30" dirty="0">
                <a:solidFill>
                  <a:srgbClr val="171514"/>
                </a:solidFill>
                <a:latin typeface="Microsoft Sans Serif"/>
                <a:cs typeface="Microsoft Sans Serif"/>
              </a:rPr>
              <a:t>ingeniero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diseño </a:t>
            </a:r>
            <a:r>
              <a:rPr sz="750" spc="25" dirty="0">
                <a:solidFill>
                  <a:srgbClr val="171514"/>
                </a:solidFill>
                <a:latin typeface="Microsoft Sans Serif"/>
                <a:cs typeface="Microsoft Sans Serif"/>
              </a:rPr>
              <a:t>elaborará </a:t>
            </a:r>
            <a:r>
              <a:rPr sz="750" spc="45" dirty="0">
                <a:solidFill>
                  <a:srgbClr val="171514"/>
                </a:solidFill>
                <a:latin typeface="Microsoft Sans Serif"/>
                <a:cs typeface="Microsoft Sans Serif"/>
              </a:rPr>
              <a:t>un </a:t>
            </a:r>
            <a:r>
              <a:rPr sz="750" spc="20" dirty="0">
                <a:solidFill>
                  <a:srgbClr val="171514"/>
                </a:solidFill>
                <a:latin typeface="Microsoft Sans Serif"/>
                <a:cs typeface="Microsoft Sans Serif"/>
              </a:rPr>
              <a:t>diseño </a:t>
            </a:r>
            <a:r>
              <a:rPr sz="750" spc="35" dirty="0">
                <a:solidFill>
                  <a:srgbClr val="171514"/>
                </a:solidFill>
                <a:latin typeface="Microsoft Sans Serif"/>
                <a:cs typeface="Microsoft Sans Serif"/>
              </a:rPr>
              <a:t>preliminar </a:t>
            </a:r>
            <a:r>
              <a:rPr sz="750" spc="25" dirty="0">
                <a:solidFill>
                  <a:srgbClr val="171514"/>
                </a:solidFill>
                <a:latin typeface="Microsoft Sans Serif"/>
                <a:cs typeface="Microsoft Sans Serif"/>
              </a:rPr>
              <a:t>para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red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luego </a:t>
            </a:r>
            <a:r>
              <a:rPr sz="750" spc="20" dirty="0">
                <a:solidFill>
                  <a:srgbClr val="171514"/>
                </a:solidFill>
                <a:latin typeface="Microsoft Sans Serif"/>
                <a:cs typeface="Microsoft Sans Serif"/>
              </a:rPr>
              <a:t>verificará</a:t>
            </a:r>
            <a:r>
              <a:rPr sz="750" spc="2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25" dirty="0" err="1" smtClean="0">
                <a:solidFill>
                  <a:srgbClr val="171514"/>
                </a:solidFill>
                <a:latin typeface="Microsoft Sans Serif"/>
                <a:cs typeface="Microsoft Sans Serif"/>
              </a:rPr>
              <a:t>cumpla</a:t>
            </a:r>
            <a:r>
              <a:rPr lang="es-ES" sz="750" spc="2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requisitos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seguridad.</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contrario,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diseño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modificarse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(repetidamente</a:t>
            </a:r>
            <a:r>
              <a:rPr sz="750" dirty="0">
                <a:solidFill>
                  <a:srgbClr val="171514"/>
                </a:solidFill>
                <a:latin typeface="Microsoft Sans Serif"/>
                <a:cs typeface="Microsoft Sans Serif"/>
              </a:rPr>
              <a:t> </a:t>
            </a:r>
            <a:r>
              <a:rPr sz="750" dirty="0" err="1">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es</a:t>
            </a:r>
            <a:r>
              <a:rPr lang="es-ES" sz="750" spc="-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necesario</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hasta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cumplan todos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requisitos de </a:t>
            </a:r>
            <a:r>
              <a:rPr sz="750" spc="20" dirty="0">
                <a:solidFill>
                  <a:srgbClr val="171514"/>
                </a:solidFill>
                <a:latin typeface="Microsoft Sans Serif"/>
                <a:cs typeface="Microsoft Sans Serif"/>
              </a:rPr>
              <a:t>seguridad. </a:t>
            </a:r>
            <a:r>
              <a:rPr sz="750" spc="-35" dirty="0">
                <a:solidFill>
                  <a:srgbClr val="171514"/>
                </a:solidFill>
                <a:latin typeface="Microsoft Sans Serif"/>
                <a:cs typeface="Microsoft Sans Serif"/>
              </a:rPr>
              <a:t>El </a:t>
            </a:r>
            <a:r>
              <a:rPr sz="750" spc="20" dirty="0">
                <a:solidFill>
                  <a:srgbClr val="171514"/>
                </a:solidFill>
                <a:latin typeface="Microsoft Sans Serif"/>
                <a:cs typeface="Microsoft Sans Serif"/>
              </a:rPr>
              <a:t>diseño </a:t>
            </a:r>
            <a:r>
              <a:rPr sz="750" spc="25" dirty="0" err="1">
                <a:solidFill>
                  <a:srgbClr val="171514"/>
                </a:solidFill>
                <a:latin typeface="Microsoft Sans Serif"/>
                <a:cs typeface="Microsoft Sans Serif"/>
              </a:rPr>
              <a:t>implica</a:t>
            </a:r>
            <a:r>
              <a:rPr sz="750" spc="2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siguientes</a:t>
            </a:r>
            <a:r>
              <a:rPr sz="750" spc="-1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pasos</a:t>
            </a:r>
            <a:r>
              <a:rPr sz="750" spc="5" dirty="0">
                <a:solidFill>
                  <a:srgbClr val="171514"/>
                </a:solidFill>
                <a:latin typeface="Microsoft Sans Serif"/>
                <a:cs typeface="Microsoft Sans Serif"/>
              </a:rPr>
              <a:t>:</a:t>
            </a:r>
            <a:endParaRPr sz="750" dirty="0">
              <a:latin typeface="Microsoft Sans Serif"/>
              <a:cs typeface="Microsoft Sans Serif"/>
            </a:endParaRPr>
          </a:p>
          <a:p>
            <a:pPr>
              <a:spcBef>
                <a:spcPts val="15"/>
              </a:spcBef>
            </a:pPr>
            <a:endParaRPr sz="1400" dirty="0">
              <a:latin typeface="Microsoft Sans Serif"/>
              <a:cs typeface="Microsoft Sans Serif"/>
            </a:endParaRPr>
          </a:p>
          <a:p>
            <a:pPr marL="274320" lvl="2" indent="-91440">
              <a:buAutoNum type="arabicPeriod"/>
              <a:tabLst>
                <a:tab pos="274955" algn="l"/>
              </a:tabLst>
            </a:pPr>
            <a:r>
              <a:rPr sz="650" spc="25" dirty="0">
                <a:solidFill>
                  <a:srgbClr val="171514"/>
                </a:solidFill>
                <a:latin typeface="Microsoft Sans Serif"/>
                <a:cs typeface="Microsoft Sans Serif"/>
              </a:rPr>
              <a:t>Determinación</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suelo</a:t>
            </a:r>
            <a:endParaRPr sz="650" dirty="0">
              <a:latin typeface="Microsoft Sans Serif"/>
              <a:cs typeface="Microsoft Sans Serif"/>
            </a:endParaRPr>
          </a:p>
          <a:p>
            <a:pPr marL="288290" lvl="2" indent="-112395">
              <a:spcBef>
                <a:spcPts val="270"/>
              </a:spcBef>
              <a:buAutoNum type="arabicPeriod"/>
              <a:tabLst>
                <a:tab pos="288925" algn="l"/>
              </a:tabLst>
            </a:pPr>
            <a:r>
              <a:rPr sz="800" spc="5" dirty="0">
                <a:solidFill>
                  <a:srgbClr val="171514"/>
                </a:solidFill>
                <a:latin typeface="Microsoft Sans Serif"/>
                <a:cs typeface="Microsoft Sans Serif"/>
              </a:rPr>
              <a:t>Cálculo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1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tapete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endParaRPr sz="800" dirty="0">
              <a:latin typeface="Microsoft Sans Serif"/>
              <a:cs typeface="Microsoft Sans Serif"/>
            </a:endParaRPr>
          </a:p>
          <a:p>
            <a:pPr marL="299720" lvl="2" indent="-119380">
              <a:spcBef>
                <a:spcPts val="190"/>
              </a:spcBef>
              <a:buAutoNum type="arabicPeriod"/>
              <a:tabLst>
                <a:tab pos="300355" algn="l"/>
              </a:tabLst>
            </a:pPr>
            <a:r>
              <a:rPr sz="850" spc="5" dirty="0">
                <a:solidFill>
                  <a:srgbClr val="171514"/>
                </a:solidFill>
                <a:latin typeface="Microsoft Sans Serif"/>
                <a:cs typeface="Microsoft Sans Serif"/>
              </a:rPr>
              <a:t>Cálculo</a:t>
            </a:r>
            <a:r>
              <a:rPr sz="850" spc="-10"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spc="-5" dirty="0">
                <a:solidFill>
                  <a:srgbClr val="171514"/>
                </a:solidFill>
                <a:latin typeface="Microsoft Sans Serif"/>
                <a:cs typeface="Microsoft Sans Serif"/>
              </a:rPr>
              <a:t> </a:t>
            </a:r>
            <a:r>
              <a:rPr sz="850" spc="45" dirty="0">
                <a:solidFill>
                  <a:srgbClr val="171514"/>
                </a:solidFill>
                <a:latin typeface="Microsoft Sans Serif"/>
                <a:cs typeface="Microsoft Sans Serif"/>
              </a:rPr>
              <a:t>aumento</a:t>
            </a:r>
            <a:r>
              <a:rPr sz="850" spc="-10" dirty="0">
                <a:solidFill>
                  <a:srgbClr val="171514"/>
                </a:solidFill>
                <a:latin typeface="Microsoft Sans Serif"/>
                <a:cs typeface="Microsoft Sans Serif"/>
              </a:rPr>
              <a:t> </a:t>
            </a:r>
            <a:r>
              <a:rPr sz="850" spc="25" dirty="0">
                <a:solidFill>
                  <a:srgbClr val="171514"/>
                </a:solidFill>
                <a:latin typeface="Microsoft Sans Serif"/>
                <a:cs typeface="Microsoft Sans Serif"/>
              </a:rPr>
              <a:t>potencial</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máximo</a:t>
            </a:r>
            <a:endParaRPr sz="850" dirty="0">
              <a:latin typeface="Microsoft Sans Serif"/>
              <a:cs typeface="Microsoft Sans Serif"/>
            </a:endParaRPr>
          </a:p>
          <a:p>
            <a:pPr marL="291465" lvl="2" indent="-112395">
              <a:spcBef>
                <a:spcPts val="229"/>
              </a:spcBef>
              <a:buAutoNum type="arabicPeriod"/>
              <a:tabLst>
                <a:tab pos="292100" algn="l"/>
              </a:tabLst>
            </a:pPr>
            <a:r>
              <a:rPr sz="800" spc="5" dirty="0">
                <a:solidFill>
                  <a:srgbClr val="171514"/>
                </a:solidFill>
                <a:latin typeface="Microsoft Sans Serif"/>
                <a:cs typeface="Microsoft Sans Serif"/>
              </a:rPr>
              <a:t>Cálculo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voltajes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contacto</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paso</a:t>
            </a:r>
            <a:endParaRPr sz="800" dirty="0">
              <a:latin typeface="Microsoft Sans Serif"/>
              <a:cs typeface="Microsoft Sans Serif"/>
            </a:endParaRPr>
          </a:p>
          <a:p>
            <a:pPr marL="272415" lvl="2" indent="-91440">
              <a:spcBef>
                <a:spcPts val="390"/>
              </a:spcBef>
              <a:buAutoNum type="arabicPeriod"/>
              <a:tabLst>
                <a:tab pos="273050" algn="l"/>
              </a:tabLst>
            </a:pPr>
            <a:r>
              <a:rPr sz="650" spc="10" dirty="0">
                <a:solidFill>
                  <a:srgbClr val="171514"/>
                </a:solidFill>
                <a:latin typeface="Microsoft Sans Serif"/>
                <a:cs typeface="Microsoft Sans Serif"/>
              </a:rPr>
              <a:t>Asegúrese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spc="-5" dirty="0">
                <a:solidFill>
                  <a:srgbClr val="171514"/>
                </a:solidFill>
                <a:latin typeface="Microsoft Sans Serif"/>
                <a:cs typeface="Microsoft Sans Serif"/>
              </a:rPr>
              <a:t> se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cumplan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requisitos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seguridad</a:t>
            </a:r>
            <a:endParaRPr sz="650" dirty="0">
              <a:latin typeface="Microsoft Sans Serif"/>
              <a:cs typeface="Microsoft Sans Serif"/>
            </a:endParaRPr>
          </a:p>
          <a:p>
            <a:pPr>
              <a:lnSpc>
                <a:spcPct val="100000"/>
              </a:lnSpc>
            </a:pPr>
            <a:endParaRPr sz="900" dirty="0">
              <a:latin typeface="Microsoft Sans Serif"/>
              <a:cs typeface="Microsoft Sans Serif"/>
            </a:endParaRPr>
          </a:p>
          <a:p>
            <a:pPr>
              <a:lnSpc>
                <a:spcPct val="100000"/>
              </a:lnSpc>
            </a:pPr>
            <a:endParaRPr sz="750" dirty="0">
              <a:latin typeface="Microsoft Sans Serif"/>
              <a:cs typeface="Microsoft Sans Serif"/>
            </a:endParaRPr>
          </a:p>
          <a:p>
            <a:pPr marL="12700">
              <a:spcBef>
                <a:spcPts val="5"/>
              </a:spcBef>
            </a:pPr>
            <a:r>
              <a:rPr sz="1000" b="1" spc="20" dirty="0" smtClean="0">
                <a:solidFill>
                  <a:srgbClr val="171514"/>
                </a:solidFill>
                <a:latin typeface="Arial"/>
                <a:cs typeface="Arial"/>
              </a:rPr>
              <a:t>6.2.1g</a:t>
            </a:r>
            <a:r>
              <a:rPr sz="700" b="1" spc="20" dirty="0" smtClean="0">
                <a:solidFill>
                  <a:srgbClr val="171514"/>
                </a:solidFill>
                <a:latin typeface="Arial"/>
                <a:cs typeface="Arial"/>
              </a:rPr>
              <a:t>redondo</a:t>
            </a:r>
            <a:r>
              <a:rPr lang="es-ES" sz="1000" b="1" spc="20" dirty="0" smtClean="0">
                <a:solidFill>
                  <a:srgbClr val="171514"/>
                </a:solidFill>
                <a:latin typeface="Arial"/>
                <a:cs typeface="Arial"/>
              </a:rPr>
              <a:t>m</a:t>
            </a:r>
            <a:r>
              <a:rPr sz="700" b="1" spc="20" dirty="0" err="1" smtClean="0">
                <a:solidFill>
                  <a:srgbClr val="171514"/>
                </a:solidFill>
                <a:latin typeface="Arial"/>
                <a:cs typeface="Arial"/>
              </a:rPr>
              <a:t>en</a:t>
            </a:r>
            <a:r>
              <a:rPr sz="1000" b="1" spc="20" dirty="0" err="1" smtClean="0">
                <a:solidFill>
                  <a:srgbClr val="171514"/>
                </a:solidFill>
                <a:latin typeface="Arial"/>
                <a:cs typeface="Arial"/>
              </a:rPr>
              <a:t>r</a:t>
            </a:r>
            <a:r>
              <a:rPr sz="700" b="1" spc="20" dirty="0" err="1" smtClean="0">
                <a:solidFill>
                  <a:srgbClr val="171514"/>
                </a:solidFill>
                <a:latin typeface="Arial"/>
                <a:cs typeface="Arial"/>
              </a:rPr>
              <a:t>eSiStance</a:t>
            </a:r>
            <a:endParaRPr sz="700" dirty="0">
              <a:latin typeface="Arial"/>
              <a:cs typeface="Arial"/>
            </a:endParaRPr>
          </a:p>
          <a:p>
            <a:pPr marL="12700" marR="11430">
              <a:lnSpc>
                <a:spcPct val="125000"/>
              </a:lnSpc>
              <a:spcBef>
                <a:spcPts val="560"/>
              </a:spcBef>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alfombra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subestación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aproximarse</a:t>
            </a:r>
            <a:r>
              <a:rPr sz="800" dirty="0">
                <a:solidFill>
                  <a:srgbClr val="171514"/>
                </a:solidFill>
                <a:latin typeface="Microsoft Sans Serif"/>
                <a:cs typeface="Microsoft Sans Serif"/>
              </a:rPr>
              <a:t> a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disco</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circular</a:t>
            </a:r>
            <a:r>
              <a:rPr sz="800" dirty="0">
                <a:solidFill>
                  <a:srgbClr val="171514"/>
                </a:solidFill>
                <a:latin typeface="Microsoft Sans Serif"/>
                <a:cs typeface="Microsoft Sans Serif"/>
              </a:rPr>
              <a:t> </a:t>
            </a:r>
            <a:r>
              <a:rPr sz="800" spc="10" dirty="0" err="1">
                <a:solidFill>
                  <a:srgbClr val="171514"/>
                </a:solidFill>
                <a:latin typeface="Microsoft Sans Serif"/>
                <a:cs typeface="Microsoft Sans Serif"/>
              </a:rPr>
              <a:t>cuya</a:t>
            </a:r>
            <a:r>
              <a:rPr sz="800" spc="5"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área</a:t>
            </a:r>
            <a:r>
              <a:rPr lang="es-ES" sz="800" spc="15"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es</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igual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subestación </a:t>
            </a:r>
            <a:r>
              <a:rPr sz="800" spc="10" dirty="0">
                <a:solidFill>
                  <a:srgbClr val="171514"/>
                </a:solidFill>
                <a:latin typeface="Microsoft Sans Serif"/>
                <a:cs typeface="Microsoft Sans Serif"/>
              </a:rPr>
              <a:t>(Figura </a:t>
            </a:r>
            <a:r>
              <a:rPr sz="800" spc="-5" dirty="0">
                <a:solidFill>
                  <a:srgbClr val="171514"/>
                </a:solidFill>
                <a:latin typeface="Microsoft Sans Serif"/>
                <a:cs typeface="Microsoft Sans Serif"/>
              </a:rPr>
              <a:t>6.2). </a:t>
            </a:r>
            <a:r>
              <a:rPr sz="800" spc="-15"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spc="25" dirty="0">
                <a:solidFill>
                  <a:srgbClr val="171514"/>
                </a:solidFill>
                <a:latin typeface="Microsoft Sans Serif"/>
                <a:cs typeface="Microsoft Sans Serif"/>
              </a:rPr>
              <a:t>del </a:t>
            </a:r>
            <a:r>
              <a:rPr sz="800" spc="15" dirty="0">
                <a:solidFill>
                  <a:srgbClr val="171514"/>
                </a:solidFill>
                <a:latin typeface="Microsoft Sans Serif"/>
                <a:cs typeface="Microsoft Sans Serif"/>
              </a:rPr>
              <a:t>disco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puede </a:t>
            </a:r>
            <a:r>
              <a:rPr sz="800" spc="35" dirty="0">
                <a:solidFill>
                  <a:srgbClr val="171514"/>
                </a:solidFill>
                <a:latin typeface="Microsoft Sans Serif"/>
                <a:cs typeface="Microsoft Sans Serif"/>
              </a:rPr>
              <a:t>obtener</a:t>
            </a:r>
            <a:r>
              <a:rPr sz="800" spc="35"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40" dirty="0" smtClean="0">
                <a:solidFill>
                  <a:srgbClr val="171514"/>
                </a:solidFill>
                <a:latin typeface="Microsoft Sans Serif"/>
                <a:cs typeface="Microsoft Sans Serif"/>
              </a:rPr>
              <a:t>Ec</a:t>
            </a:r>
            <a:r>
              <a:rPr sz="800" spc="-40" dirty="0">
                <a:solidFill>
                  <a:srgbClr val="171514"/>
                </a:solidFill>
                <a:latin typeface="Microsoft Sans Serif"/>
                <a:cs typeface="Microsoft Sans Serif"/>
              </a:rPr>
              <a:t>.</a:t>
            </a:r>
            <a:r>
              <a:rPr sz="800" spc="-10" dirty="0">
                <a:solidFill>
                  <a:srgbClr val="171514"/>
                </a:solidFill>
                <a:latin typeface="Microsoft Sans Serif"/>
                <a:cs typeface="Microsoft Sans Serif"/>
              </a:rPr>
              <a:t> </a:t>
            </a:r>
            <a:r>
              <a:rPr sz="800" spc="-10" dirty="0">
                <a:solidFill>
                  <a:srgbClr val="171514"/>
                </a:solidFill>
                <a:latin typeface="Microsoft Sans Serif"/>
                <a:cs typeface="Microsoft Sans Serif"/>
              </a:rPr>
              <a:t>(3.5)</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dada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Sección </a:t>
            </a:r>
            <a:r>
              <a:rPr sz="800" dirty="0">
                <a:solidFill>
                  <a:srgbClr val="171514"/>
                </a:solidFill>
                <a:latin typeface="Microsoft Sans Serif"/>
                <a:cs typeface="Microsoft Sans Serif"/>
              </a:rPr>
              <a:t>3.4,</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para</a:t>
            </a:r>
            <a:r>
              <a:rPr sz="800" i="1" spc="20" dirty="0">
                <a:solidFill>
                  <a:srgbClr val="171514"/>
                </a:solidFill>
                <a:latin typeface="Arial"/>
                <a:cs typeface="Arial"/>
              </a:rPr>
              <a:t>h</a:t>
            </a:r>
            <a:r>
              <a:rPr sz="800" spc="20" dirty="0">
                <a:solidFill>
                  <a:srgbClr val="171514"/>
                </a:solidFill>
                <a:latin typeface="Microsoft Sans Serif"/>
                <a:cs typeface="Microsoft Sans Serif"/>
              </a:rPr>
              <a:t>=0,</a:t>
            </a:r>
            <a:endParaRPr sz="800" dirty="0">
              <a:latin typeface="Microsoft Sans Serif"/>
              <a:cs typeface="Microsoft Sans Serif"/>
            </a:endParaRPr>
          </a:p>
        </p:txBody>
      </p:sp>
      <p:sp>
        <p:nvSpPr>
          <p:cNvPr id="5" name="object 5"/>
          <p:cNvSpPr txBox="1"/>
          <p:nvPr/>
        </p:nvSpPr>
        <p:spPr>
          <a:xfrm>
            <a:off x="7511638" y="6691872"/>
            <a:ext cx="169545" cy="173766"/>
          </a:xfrm>
          <a:prstGeom prst="rect">
            <a:avLst/>
          </a:prstGeom>
        </p:spPr>
        <p:txBody>
          <a:bodyPr vert="horz" wrap="square" lIns="0" tIns="12065" rIns="0" bIns="0" rtlCol="0">
            <a:spAutoFit/>
          </a:bodyPr>
          <a:lstStyle/>
          <a:p>
            <a:pPr marL="12700">
              <a:spcBef>
                <a:spcPts val="95"/>
              </a:spcBef>
            </a:pPr>
            <a:r>
              <a:rPr sz="1000" spc="15" dirty="0">
                <a:latin typeface="Microsoft Sans Serif"/>
                <a:cs typeface="Microsoft Sans Serif"/>
              </a:rPr>
              <a:t>4</a:t>
            </a:r>
            <a:r>
              <a:rPr sz="1050" i="1" spc="-25" dirty="0">
                <a:latin typeface="Arial"/>
                <a:cs typeface="Arial"/>
              </a:rPr>
              <a:t>a</a:t>
            </a:r>
            <a:endParaRPr sz="1050">
              <a:latin typeface="Arial"/>
              <a:cs typeface="Arial"/>
            </a:endParaRPr>
          </a:p>
        </p:txBody>
      </p:sp>
      <p:sp>
        <p:nvSpPr>
          <p:cNvPr id="6" name="object 6"/>
          <p:cNvSpPr txBox="1"/>
          <p:nvPr/>
        </p:nvSpPr>
        <p:spPr>
          <a:xfrm>
            <a:off x="7263606" y="6516072"/>
            <a:ext cx="407034" cy="173766"/>
          </a:xfrm>
          <a:prstGeom prst="rect">
            <a:avLst/>
          </a:prstGeom>
        </p:spPr>
        <p:txBody>
          <a:bodyPr vert="horz" wrap="square" lIns="0" tIns="12065" rIns="0" bIns="0" rtlCol="0">
            <a:spAutoFit/>
          </a:bodyPr>
          <a:lstStyle/>
          <a:p>
            <a:pPr marL="38100">
              <a:spcBef>
                <a:spcPts val="95"/>
              </a:spcBef>
            </a:pPr>
            <a:r>
              <a:rPr sz="1575" i="1" spc="-112" baseline="-34391" dirty="0">
                <a:latin typeface="Arial"/>
                <a:cs typeface="Arial"/>
              </a:rPr>
              <a:t>R</a:t>
            </a:r>
            <a:r>
              <a:rPr sz="1500" spc="-112" baseline="-36111" dirty="0">
                <a:latin typeface="Microsoft Sans Serif"/>
                <a:cs typeface="Microsoft Sans Serif"/>
              </a:rPr>
              <a:t>=</a:t>
            </a:r>
            <a:r>
              <a:rPr sz="1000" u="sng" spc="275" dirty="0">
                <a:uFill>
                  <a:solidFill>
                    <a:srgbClr val="000000"/>
                  </a:solidFill>
                </a:uFill>
                <a:latin typeface="Microsoft Sans Serif"/>
                <a:cs typeface="Microsoft Sans Serif"/>
              </a:rPr>
              <a:t> </a:t>
            </a:r>
            <a:r>
              <a:rPr sz="1050" i="1" u="sng" dirty="0">
                <a:uFill>
                  <a:solidFill>
                    <a:srgbClr val="000000"/>
                  </a:solidFill>
                </a:uFill>
                <a:latin typeface="Arial"/>
                <a:cs typeface="Arial"/>
              </a:rPr>
              <a:t>ρ</a:t>
            </a:r>
            <a:endParaRPr sz="1050">
              <a:latin typeface="Arial"/>
              <a:cs typeface="Arial"/>
            </a:endParaRPr>
          </a:p>
        </p:txBody>
      </p:sp>
      <p:sp>
        <p:nvSpPr>
          <p:cNvPr id="7" name="object 7"/>
          <p:cNvSpPr txBox="1"/>
          <p:nvPr/>
        </p:nvSpPr>
        <p:spPr>
          <a:xfrm>
            <a:off x="9383067" y="6627234"/>
            <a:ext cx="22987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(6.1)</a:t>
            </a:r>
            <a:endParaRPr sz="800">
              <a:latin typeface="Microsoft Sans Serif"/>
              <a:cs typeface="Microsoft Sans Serif"/>
            </a:endParaRPr>
          </a:p>
        </p:txBody>
      </p:sp>
      <p:sp>
        <p:nvSpPr>
          <p:cNvPr id="8" name="object 8"/>
          <p:cNvSpPr txBox="1"/>
          <p:nvPr/>
        </p:nvSpPr>
        <p:spPr>
          <a:xfrm>
            <a:off x="5337229" y="6994808"/>
            <a:ext cx="3007995" cy="781685"/>
          </a:xfrm>
          <a:prstGeom prst="rect">
            <a:avLst/>
          </a:prstGeom>
        </p:spPr>
        <p:txBody>
          <a:bodyPr vert="horz" wrap="square" lIns="0" tIns="45085" rIns="0" bIns="0" rtlCol="0">
            <a:spAutoFit/>
          </a:bodyPr>
          <a:lstStyle/>
          <a:p>
            <a:pPr marL="12700">
              <a:spcBef>
                <a:spcPts val="355"/>
              </a:spcBef>
            </a:pPr>
            <a:r>
              <a:rPr sz="750" spc="35" dirty="0">
                <a:solidFill>
                  <a:srgbClr val="171514"/>
                </a:solidFill>
                <a:latin typeface="Microsoft Sans Serif"/>
                <a:cs typeface="Microsoft Sans Serif"/>
              </a:rPr>
              <a:t>dónde</a:t>
            </a:r>
            <a:endParaRPr sz="750" dirty="0">
              <a:latin typeface="Microsoft Sans Serif"/>
              <a:cs typeface="Microsoft Sans Serif"/>
            </a:endParaRPr>
          </a:p>
          <a:p>
            <a:pPr marL="165100" marR="1030605">
              <a:lnSpc>
                <a:spcPct val="133300"/>
              </a:lnSpc>
            </a:pPr>
            <a:r>
              <a:rPr sz="750" i="1" spc="5" dirty="0">
                <a:solidFill>
                  <a:srgbClr val="171514"/>
                </a:solidFill>
                <a:latin typeface="Arial"/>
                <a:cs typeface="Arial"/>
              </a:rPr>
              <a:t>R</a:t>
            </a:r>
            <a:r>
              <a:rPr sz="750" spc="5" dirty="0">
                <a:solidFill>
                  <a:srgbClr val="171514"/>
                </a:solidFill>
                <a:latin typeface="Microsoft Sans Serif"/>
                <a:cs typeface="Microsoft Sans Serif"/>
              </a:rPr>
              <a:t>=resistencia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estera</a:t>
            </a:r>
            <a:r>
              <a:rPr sz="750" spc="-10"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1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(Ω)</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ρ</a:t>
            </a:r>
            <a:r>
              <a:rPr sz="750" spc="-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resistividad</a:t>
            </a:r>
            <a:r>
              <a:rPr sz="750" spc="-1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media</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10" dirty="0">
                <a:solidFill>
                  <a:srgbClr val="171514"/>
                </a:solidFill>
                <a:latin typeface="Microsoft Sans Serif"/>
                <a:cs typeface="Microsoft Sans Serif"/>
              </a:rPr>
              <a:t> </a:t>
            </a:r>
            <a:r>
              <a:rPr sz="750" spc="35" dirty="0">
                <a:solidFill>
                  <a:srgbClr val="171514"/>
                </a:solidFill>
                <a:latin typeface="Microsoft Sans Serif"/>
                <a:cs typeface="Microsoft Sans Serif"/>
              </a:rPr>
              <a:t>terreno</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a:t>
            </a:r>
            <a:r>
              <a:rPr sz="750" spc="20" dirty="0" smtClean="0">
                <a:solidFill>
                  <a:srgbClr val="171514"/>
                </a:solidFill>
                <a:latin typeface="Microsoft Sans Serif"/>
                <a:cs typeface="Microsoft Sans Serif"/>
              </a:rPr>
              <a:t>Ω·</a:t>
            </a:r>
            <a:r>
              <a:rPr lang="es-ES" sz="750" spc="20" dirty="0" smtClean="0">
                <a:solidFill>
                  <a:srgbClr val="171514"/>
                </a:solidFill>
                <a:latin typeface="Microsoft Sans Serif"/>
                <a:cs typeface="Microsoft Sans Serif"/>
              </a:rPr>
              <a:t>m</a:t>
            </a:r>
            <a:r>
              <a:rPr sz="750" spc="20" dirty="0" smtClean="0">
                <a:solidFill>
                  <a:srgbClr val="171514"/>
                </a:solidFill>
                <a:latin typeface="Microsoft Sans Serif"/>
                <a:cs typeface="Microsoft Sans Serif"/>
              </a:rPr>
              <a:t>)</a:t>
            </a:r>
            <a:endParaRPr sz="750" dirty="0">
              <a:latin typeface="Microsoft Sans Serif"/>
              <a:cs typeface="Microsoft Sans Serif"/>
            </a:endParaRPr>
          </a:p>
          <a:p>
            <a:pPr marL="165100" marR="5080">
              <a:lnSpc>
                <a:spcPts val="1200"/>
              </a:lnSpc>
              <a:spcBef>
                <a:spcPts val="90"/>
              </a:spcBef>
            </a:pPr>
            <a:r>
              <a:rPr sz="700" i="1" spc="20" dirty="0">
                <a:solidFill>
                  <a:srgbClr val="171514"/>
                </a:solidFill>
                <a:latin typeface="Arial"/>
                <a:cs typeface="Arial"/>
              </a:rPr>
              <a:t>a</a:t>
            </a:r>
            <a:r>
              <a:rPr sz="700" spc="20" dirty="0">
                <a:solidFill>
                  <a:srgbClr val="171514"/>
                </a:solidFill>
                <a:latin typeface="Microsoft Sans Serif"/>
                <a:cs typeface="Microsoft Sans Serif"/>
              </a:rPr>
              <a:t>=radio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disco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misma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ocupada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estera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(m</a:t>
            </a:r>
            <a:r>
              <a:rPr sz="700" spc="5" dirty="0" smtClean="0">
                <a:solidFill>
                  <a:srgbClr val="171514"/>
                </a:solidFill>
                <a:latin typeface="Microsoft Sans Serif"/>
                <a:cs typeface="Microsoft Sans Serif"/>
              </a:rPr>
              <a:t>)</a:t>
            </a:r>
            <a:r>
              <a:rPr lang="es-ES" sz="700" spc="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Suponiendo</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estera</a:t>
            </a:r>
            <a:r>
              <a:rPr sz="70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es</a:t>
            </a:r>
            <a:r>
              <a:rPr sz="700" i="1" spc="15" dirty="0" err="1" smtClean="0">
                <a:solidFill>
                  <a:srgbClr val="171514"/>
                </a:solidFill>
                <a:latin typeface="Arial"/>
                <a:cs typeface="Arial"/>
              </a:rPr>
              <a:t>A</a:t>
            </a:r>
            <a:r>
              <a:rPr lang="es-ES" sz="700" spc="15" dirty="0" smtClean="0">
                <a:solidFill>
                  <a:srgbClr val="171514"/>
                </a:solidFill>
                <a:latin typeface="Microsoft Sans Serif"/>
                <a:cs typeface="Microsoft Sans Serif"/>
              </a:rPr>
              <a:t>m</a:t>
            </a:r>
            <a:r>
              <a:rPr sz="450" spc="15" dirty="0" smtClean="0">
                <a:solidFill>
                  <a:srgbClr val="171514"/>
                </a:solidFill>
                <a:latin typeface="Microsoft Sans Serif"/>
                <a:cs typeface="Microsoft Sans Serif"/>
              </a:rPr>
              <a:t>2</a:t>
            </a:r>
            <a:r>
              <a:rPr sz="700" spc="1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radio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disco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endParaRPr sz="700" dirty="0">
              <a:latin typeface="Microsoft Sans Serif"/>
              <a:cs typeface="Microsoft Sans Serif"/>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477113" y="2057602"/>
            <a:ext cx="203835" cy="306070"/>
          </a:xfrm>
          <a:custGeom>
            <a:avLst/>
            <a:gdLst/>
            <a:ahLst/>
            <a:cxnLst/>
            <a:rect l="l" t="t" r="r" b="b"/>
            <a:pathLst>
              <a:path w="203835" h="306069">
                <a:moveTo>
                  <a:pt x="190906" y="159550"/>
                </a:moveTo>
                <a:lnTo>
                  <a:pt x="86131" y="159550"/>
                </a:lnTo>
                <a:lnTo>
                  <a:pt x="86131" y="162712"/>
                </a:lnTo>
                <a:lnTo>
                  <a:pt x="190906" y="162712"/>
                </a:lnTo>
                <a:lnTo>
                  <a:pt x="190906" y="159550"/>
                </a:lnTo>
                <a:close/>
              </a:path>
              <a:path w="203835" h="306069">
                <a:moveTo>
                  <a:pt x="203593" y="0"/>
                </a:moveTo>
                <a:lnTo>
                  <a:pt x="76200" y="0"/>
                </a:lnTo>
                <a:lnTo>
                  <a:pt x="45148" y="277190"/>
                </a:lnTo>
                <a:lnTo>
                  <a:pt x="17780" y="183603"/>
                </a:lnTo>
                <a:lnTo>
                  <a:pt x="0" y="205016"/>
                </a:lnTo>
                <a:lnTo>
                  <a:pt x="3429" y="207860"/>
                </a:lnTo>
                <a:lnTo>
                  <a:pt x="10668" y="199123"/>
                </a:lnTo>
                <a:lnTo>
                  <a:pt x="41910" y="305993"/>
                </a:lnTo>
                <a:lnTo>
                  <a:pt x="48298" y="305993"/>
                </a:lnTo>
                <a:lnTo>
                  <a:pt x="81876" y="6350"/>
                </a:lnTo>
                <a:lnTo>
                  <a:pt x="203593" y="6350"/>
                </a:lnTo>
                <a:lnTo>
                  <a:pt x="203593" y="0"/>
                </a:lnTo>
                <a:close/>
              </a:path>
            </a:pathLst>
          </a:custGeom>
          <a:solidFill>
            <a:srgbClr val="000000"/>
          </a:solidFill>
        </p:spPr>
        <p:txBody>
          <a:bodyPr wrap="square" lIns="0" tIns="0" rIns="0" bIns="0" rtlCol="0"/>
          <a:lstStyle/>
          <a:p>
            <a:endParaRPr/>
          </a:p>
        </p:txBody>
      </p:sp>
      <p:sp>
        <p:nvSpPr>
          <p:cNvPr id="3" name="object 3"/>
          <p:cNvSpPr/>
          <p:nvPr/>
        </p:nvSpPr>
        <p:spPr>
          <a:xfrm>
            <a:off x="7544994" y="2720771"/>
            <a:ext cx="203835" cy="300990"/>
          </a:xfrm>
          <a:custGeom>
            <a:avLst/>
            <a:gdLst/>
            <a:ahLst/>
            <a:cxnLst/>
            <a:rect l="l" t="t" r="r" b="b"/>
            <a:pathLst>
              <a:path w="203835" h="300989">
                <a:moveTo>
                  <a:pt x="190881" y="156768"/>
                </a:moveTo>
                <a:lnTo>
                  <a:pt x="86118" y="156768"/>
                </a:lnTo>
                <a:lnTo>
                  <a:pt x="86118" y="159943"/>
                </a:lnTo>
                <a:lnTo>
                  <a:pt x="190881" y="159943"/>
                </a:lnTo>
                <a:lnTo>
                  <a:pt x="190881" y="156768"/>
                </a:lnTo>
                <a:close/>
              </a:path>
              <a:path w="203835" h="300989">
                <a:moveTo>
                  <a:pt x="203593" y="0"/>
                </a:moveTo>
                <a:lnTo>
                  <a:pt x="76200" y="0"/>
                </a:lnTo>
                <a:lnTo>
                  <a:pt x="45135" y="272491"/>
                </a:lnTo>
                <a:lnTo>
                  <a:pt x="17767" y="180505"/>
                </a:lnTo>
                <a:lnTo>
                  <a:pt x="0" y="201561"/>
                </a:lnTo>
                <a:lnTo>
                  <a:pt x="3390" y="204419"/>
                </a:lnTo>
                <a:lnTo>
                  <a:pt x="10668" y="195808"/>
                </a:lnTo>
                <a:lnTo>
                  <a:pt x="41910" y="300837"/>
                </a:lnTo>
                <a:lnTo>
                  <a:pt x="48298" y="300837"/>
                </a:lnTo>
                <a:lnTo>
                  <a:pt x="81851" y="6350"/>
                </a:lnTo>
                <a:lnTo>
                  <a:pt x="203593" y="6350"/>
                </a:lnTo>
                <a:lnTo>
                  <a:pt x="203593" y="0"/>
                </a:lnTo>
                <a:close/>
              </a:path>
            </a:pathLst>
          </a:custGeom>
          <a:solidFill>
            <a:srgbClr val="000000"/>
          </a:solidFill>
        </p:spPr>
        <p:txBody>
          <a:bodyPr wrap="square" lIns="0" tIns="0" rIns="0" bIns="0" rtlCol="0"/>
          <a:lstStyle/>
          <a:p>
            <a:endParaRPr/>
          </a:p>
        </p:txBody>
      </p:sp>
      <p:sp>
        <p:nvSpPr>
          <p:cNvPr id="4" name="object 4"/>
          <p:cNvSpPr/>
          <p:nvPr/>
        </p:nvSpPr>
        <p:spPr>
          <a:xfrm>
            <a:off x="7430694" y="3457384"/>
            <a:ext cx="203835" cy="300990"/>
          </a:xfrm>
          <a:custGeom>
            <a:avLst/>
            <a:gdLst/>
            <a:ahLst/>
            <a:cxnLst/>
            <a:rect l="l" t="t" r="r" b="b"/>
            <a:pathLst>
              <a:path w="203835" h="300989">
                <a:moveTo>
                  <a:pt x="190881" y="156756"/>
                </a:moveTo>
                <a:lnTo>
                  <a:pt x="86118" y="156756"/>
                </a:lnTo>
                <a:lnTo>
                  <a:pt x="86118" y="159931"/>
                </a:lnTo>
                <a:lnTo>
                  <a:pt x="190881" y="159931"/>
                </a:lnTo>
                <a:lnTo>
                  <a:pt x="190881" y="156756"/>
                </a:lnTo>
                <a:close/>
              </a:path>
              <a:path w="203835" h="300989">
                <a:moveTo>
                  <a:pt x="203593" y="0"/>
                </a:moveTo>
                <a:lnTo>
                  <a:pt x="76200" y="0"/>
                </a:lnTo>
                <a:lnTo>
                  <a:pt x="45135" y="272491"/>
                </a:lnTo>
                <a:lnTo>
                  <a:pt x="17767" y="180492"/>
                </a:lnTo>
                <a:lnTo>
                  <a:pt x="0" y="201561"/>
                </a:lnTo>
                <a:lnTo>
                  <a:pt x="3390" y="204419"/>
                </a:lnTo>
                <a:lnTo>
                  <a:pt x="10668" y="195795"/>
                </a:lnTo>
                <a:lnTo>
                  <a:pt x="41910" y="300824"/>
                </a:lnTo>
                <a:lnTo>
                  <a:pt x="48298" y="300824"/>
                </a:lnTo>
                <a:lnTo>
                  <a:pt x="81851" y="6337"/>
                </a:lnTo>
                <a:lnTo>
                  <a:pt x="203593" y="6337"/>
                </a:lnTo>
                <a:lnTo>
                  <a:pt x="203593" y="0"/>
                </a:lnTo>
                <a:close/>
              </a:path>
            </a:pathLst>
          </a:custGeom>
          <a:solidFill>
            <a:srgbClr val="000000"/>
          </a:solidFill>
        </p:spPr>
        <p:txBody>
          <a:bodyPr wrap="square" lIns="0" tIns="0" rIns="0" bIns="0" rtlCol="0"/>
          <a:lstStyle/>
          <a:p>
            <a:endParaRPr/>
          </a:p>
        </p:txBody>
      </p:sp>
      <p:sp>
        <p:nvSpPr>
          <p:cNvPr id="5" name="object 5"/>
          <p:cNvSpPr/>
          <p:nvPr/>
        </p:nvSpPr>
        <p:spPr>
          <a:xfrm>
            <a:off x="6882994" y="5277841"/>
            <a:ext cx="99695" cy="3175"/>
          </a:xfrm>
          <a:custGeom>
            <a:avLst/>
            <a:gdLst/>
            <a:ahLst/>
            <a:cxnLst/>
            <a:rect l="l" t="t" r="r" b="b"/>
            <a:pathLst>
              <a:path w="99694" h="3175">
                <a:moveTo>
                  <a:pt x="99225" y="0"/>
                </a:moveTo>
                <a:lnTo>
                  <a:pt x="0" y="0"/>
                </a:lnTo>
                <a:lnTo>
                  <a:pt x="0" y="3175"/>
                </a:lnTo>
                <a:lnTo>
                  <a:pt x="99225" y="3175"/>
                </a:lnTo>
                <a:lnTo>
                  <a:pt x="99225" y="0"/>
                </a:lnTo>
                <a:close/>
              </a:path>
            </a:pathLst>
          </a:custGeom>
          <a:solidFill>
            <a:srgbClr val="000000"/>
          </a:solidFill>
        </p:spPr>
        <p:txBody>
          <a:bodyPr wrap="square" lIns="0" tIns="0" rIns="0" bIns="0" rtlCol="0"/>
          <a:lstStyle/>
          <a:p>
            <a:endParaRPr/>
          </a:p>
        </p:txBody>
      </p:sp>
      <p:sp>
        <p:nvSpPr>
          <p:cNvPr id="6" name="object 6"/>
          <p:cNvSpPr/>
          <p:nvPr/>
        </p:nvSpPr>
        <p:spPr>
          <a:xfrm>
            <a:off x="7092156" y="5294118"/>
            <a:ext cx="309880" cy="130175"/>
          </a:xfrm>
          <a:custGeom>
            <a:avLst/>
            <a:gdLst/>
            <a:ahLst/>
            <a:cxnLst/>
            <a:rect l="l" t="t" r="r" b="b"/>
            <a:pathLst>
              <a:path w="309880" h="130175">
                <a:moveTo>
                  <a:pt x="309562" y="0"/>
                </a:moveTo>
                <a:lnTo>
                  <a:pt x="76200" y="0"/>
                </a:lnTo>
                <a:lnTo>
                  <a:pt x="45339" y="117170"/>
                </a:lnTo>
                <a:lnTo>
                  <a:pt x="17780" y="78105"/>
                </a:lnTo>
                <a:lnTo>
                  <a:pt x="0" y="87210"/>
                </a:lnTo>
                <a:lnTo>
                  <a:pt x="2032" y="91160"/>
                </a:lnTo>
                <a:lnTo>
                  <a:pt x="11112" y="86512"/>
                </a:lnTo>
                <a:lnTo>
                  <a:pt x="41910" y="130175"/>
                </a:lnTo>
                <a:lnTo>
                  <a:pt x="48475" y="130175"/>
                </a:lnTo>
                <a:lnTo>
                  <a:pt x="81089" y="6350"/>
                </a:lnTo>
                <a:lnTo>
                  <a:pt x="309562" y="6350"/>
                </a:lnTo>
                <a:lnTo>
                  <a:pt x="309562" y="0"/>
                </a:lnTo>
                <a:close/>
              </a:path>
            </a:pathLst>
          </a:custGeom>
          <a:solidFill>
            <a:srgbClr val="000000"/>
          </a:solidFill>
        </p:spPr>
        <p:txBody>
          <a:bodyPr wrap="square" lIns="0" tIns="0" rIns="0" bIns="0" rtlCol="0"/>
          <a:lstStyle/>
          <a:p>
            <a:endParaRPr/>
          </a:p>
        </p:txBody>
      </p:sp>
      <p:sp>
        <p:nvSpPr>
          <p:cNvPr id="7" name="object 7"/>
          <p:cNvSpPr/>
          <p:nvPr/>
        </p:nvSpPr>
        <p:spPr>
          <a:xfrm>
            <a:off x="7911306" y="5294118"/>
            <a:ext cx="401320" cy="130175"/>
          </a:xfrm>
          <a:custGeom>
            <a:avLst/>
            <a:gdLst/>
            <a:ahLst/>
            <a:cxnLst/>
            <a:rect l="l" t="t" r="r" b="b"/>
            <a:pathLst>
              <a:path w="401320" h="130175">
                <a:moveTo>
                  <a:pt x="401243" y="0"/>
                </a:moveTo>
                <a:lnTo>
                  <a:pt x="76200" y="0"/>
                </a:lnTo>
                <a:lnTo>
                  <a:pt x="45339" y="117170"/>
                </a:lnTo>
                <a:lnTo>
                  <a:pt x="17780" y="78105"/>
                </a:lnTo>
                <a:lnTo>
                  <a:pt x="0" y="87210"/>
                </a:lnTo>
                <a:lnTo>
                  <a:pt x="2032" y="91160"/>
                </a:lnTo>
                <a:lnTo>
                  <a:pt x="11112" y="86512"/>
                </a:lnTo>
                <a:lnTo>
                  <a:pt x="41910" y="130175"/>
                </a:lnTo>
                <a:lnTo>
                  <a:pt x="48475" y="130175"/>
                </a:lnTo>
                <a:lnTo>
                  <a:pt x="81089" y="6350"/>
                </a:lnTo>
                <a:lnTo>
                  <a:pt x="401243" y="6350"/>
                </a:lnTo>
                <a:lnTo>
                  <a:pt x="401243" y="0"/>
                </a:lnTo>
                <a:close/>
              </a:path>
            </a:pathLst>
          </a:custGeom>
          <a:solidFill>
            <a:srgbClr val="000000"/>
          </a:solidFill>
        </p:spPr>
        <p:txBody>
          <a:bodyPr wrap="square" lIns="0" tIns="0" rIns="0" bIns="0" rtlCol="0"/>
          <a:lstStyle/>
          <a:p>
            <a:endParaRPr/>
          </a:p>
        </p:txBody>
      </p:sp>
      <p:sp>
        <p:nvSpPr>
          <p:cNvPr id="8" name="object 8"/>
          <p:cNvSpPr/>
          <p:nvPr/>
        </p:nvSpPr>
        <p:spPr>
          <a:xfrm>
            <a:off x="5349876" y="750705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9" name="object 9"/>
          <p:cNvGrpSpPr/>
          <p:nvPr/>
        </p:nvGrpSpPr>
        <p:grpSpPr>
          <a:xfrm>
            <a:off x="6934712" y="800839"/>
            <a:ext cx="1113155" cy="806450"/>
            <a:chOff x="2251586" y="800839"/>
            <a:chExt cx="1113155" cy="806450"/>
          </a:xfrm>
        </p:grpSpPr>
        <p:sp>
          <p:nvSpPr>
            <p:cNvPr id="10" name="object 10"/>
            <p:cNvSpPr/>
            <p:nvPr/>
          </p:nvSpPr>
          <p:spPr>
            <a:xfrm>
              <a:off x="2254761" y="804014"/>
              <a:ext cx="1106805" cy="800100"/>
            </a:xfrm>
            <a:custGeom>
              <a:avLst/>
              <a:gdLst/>
              <a:ahLst/>
              <a:cxnLst/>
              <a:rect l="l" t="t" r="r" b="b"/>
              <a:pathLst>
                <a:path w="1106804" h="800100">
                  <a:moveTo>
                    <a:pt x="557276" y="0"/>
                  </a:moveTo>
                  <a:lnTo>
                    <a:pt x="0" y="426935"/>
                  </a:lnTo>
                  <a:lnTo>
                    <a:pt x="549198" y="799769"/>
                  </a:lnTo>
                  <a:lnTo>
                    <a:pt x="1106487" y="372833"/>
                  </a:lnTo>
                  <a:lnTo>
                    <a:pt x="557276" y="0"/>
                  </a:lnTo>
                  <a:close/>
                </a:path>
              </a:pathLst>
            </a:custGeom>
            <a:ln w="6350">
              <a:solidFill>
                <a:srgbClr val="231F20"/>
              </a:solidFill>
            </a:ln>
          </p:spPr>
          <p:txBody>
            <a:bodyPr wrap="square" lIns="0" tIns="0" rIns="0" bIns="0" rtlCol="0"/>
            <a:lstStyle/>
            <a:p>
              <a:endParaRPr/>
            </a:p>
          </p:txBody>
        </p:sp>
        <p:sp>
          <p:nvSpPr>
            <p:cNvPr id="11" name="object 11"/>
            <p:cNvSpPr/>
            <p:nvPr/>
          </p:nvSpPr>
          <p:spPr>
            <a:xfrm>
              <a:off x="2442846" y="912596"/>
              <a:ext cx="747395" cy="561975"/>
            </a:xfrm>
            <a:custGeom>
              <a:avLst/>
              <a:gdLst/>
              <a:ahLst/>
              <a:cxnLst/>
              <a:rect l="l" t="t" r="r" b="b"/>
              <a:pathLst>
                <a:path w="747394" h="561975">
                  <a:moveTo>
                    <a:pt x="532282" y="0"/>
                  </a:moveTo>
                  <a:lnTo>
                    <a:pt x="0" y="429463"/>
                  </a:lnTo>
                </a:path>
                <a:path w="747394" h="561975">
                  <a:moveTo>
                    <a:pt x="724293" y="132321"/>
                  </a:moveTo>
                  <a:lnTo>
                    <a:pt x="192011" y="561784"/>
                  </a:lnTo>
                </a:path>
                <a:path w="747394" h="561975">
                  <a:moveTo>
                    <a:pt x="205549" y="9169"/>
                  </a:moveTo>
                  <a:lnTo>
                    <a:pt x="746836" y="378193"/>
                  </a:lnTo>
                </a:path>
                <a:path w="747394" h="561975">
                  <a:moveTo>
                    <a:pt x="6134" y="166001"/>
                  </a:moveTo>
                  <a:lnTo>
                    <a:pt x="547433" y="535038"/>
                  </a:lnTo>
                </a:path>
              </a:pathLst>
            </a:custGeom>
            <a:ln w="6350">
              <a:solidFill>
                <a:srgbClr val="231F20"/>
              </a:solidFill>
            </a:ln>
          </p:spPr>
          <p:txBody>
            <a:bodyPr wrap="square" lIns="0" tIns="0" rIns="0" bIns="0" rtlCol="0"/>
            <a:lstStyle/>
            <a:p>
              <a:endParaRPr/>
            </a:p>
          </p:txBody>
        </p:sp>
        <p:sp>
          <p:nvSpPr>
            <p:cNvPr id="12" name="object 12"/>
            <p:cNvSpPr/>
            <p:nvPr/>
          </p:nvSpPr>
          <p:spPr>
            <a:xfrm>
              <a:off x="2365467" y="870788"/>
              <a:ext cx="865505" cy="666750"/>
            </a:xfrm>
            <a:custGeom>
              <a:avLst/>
              <a:gdLst/>
              <a:ahLst/>
              <a:cxnLst/>
              <a:rect l="l" t="t" r="r" b="b"/>
              <a:pathLst>
                <a:path w="865505" h="666750">
                  <a:moveTo>
                    <a:pt x="432587" y="0"/>
                  </a:moveTo>
                  <a:lnTo>
                    <a:pt x="378319" y="2595"/>
                  </a:lnTo>
                  <a:lnTo>
                    <a:pt x="326064" y="10172"/>
                  </a:lnTo>
                  <a:lnTo>
                    <a:pt x="276227" y="22420"/>
                  </a:lnTo>
                  <a:lnTo>
                    <a:pt x="229214" y="39026"/>
                  </a:lnTo>
                  <a:lnTo>
                    <a:pt x="185429" y="59678"/>
                  </a:lnTo>
                  <a:lnTo>
                    <a:pt x="145278" y="84064"/>
                  </a:lnTo>
                  <a:lnTo>
                    <a:pt x="109166" y="111872"/>
                  </a:lnTo>
                  <a:lnTo>
                    <a:pt x="77498" y="142790"/>
                  </a:lnTo>
                  <a:lnTo>
                    <a:pt x="50679" y="176506"/>
                  </a:lnTo>
                  <a:lnTo>
                    <a:pt x="29114" y="212707"/>
                  </a:lnTo>
                  <a:lnTo>
                    <a:pt x="13210" y="251083"/>
                  </a:lnTo>
                  <a:lnTo>
                    <a:pt x="3370" y="291321"/>
                  </a:lnTo>
                  <a:lnTo>
                    <a:pt x="0" y="333108"/>
                  </a:lnTo>
                  <a:lnTo>
                    <a:pt x="3370" y="374895"/>
                  </a:lnTo>
                  <a:lnTo>
                    <a:pt x="13210" y="415133"/>
                  </a:lnTo>
                  <a:lnTo>
                    <a:pt x="29114" y="453510"/>
                  </a:lnTo>
                  <a:lnTo>
                    <a:pt x="50679" y="489713"/>
                  </a:lnTo>
                  <a:lnTo>
                    <a:pt x="77498" y="523430"/>
                  </a:lnTo>
                  <a:lnTo>
                    <a:pt x="109166" y="554350"/>
                  </a:lnTo>
                  <a:lnTo>
                    <a:pt x="145278" y="582159"/>
                  </a:lnTo>
                  <a:lnTo>
                    <a:pt x="185429" y="606547"/>
                  </a:lnTo>
                  <a:lnTo>
                    <a:pt x="229214" y="627200"/>
                  </a:lnTo>
                  <a:lnTo>
                    <a:pt x="276227" y="643807"/>
                  </a:lnTo>
                  <a:lnTo>
                    <a:pt x="326064" y="656055"/>
                  </a:lnTo>
                  <a:lnTo>
                    <a:pt x="378319" y="663633"/>
                  </a:lnTo>
                  <a:lnTo>
                    <a:pt x="432587" y="666229"/>
                  </a:lnTo>
                  <a:lnTo>
                    <a:pt x="486852" y="663633"/>
                  </a:lnTo>
                  <a:lnTo>
                    <a:pt x="539105" y="656055"/>
                  </a:lnTo>
                  <a:lnTo>
                    <a:pt x="588940" y="643807"/>
                  </a:lnTo>
                  <a:lnTo>
                    <a:pt x="635952" y="627200"/>
                  </a:lnTo>
                  <a:lnTo>
                    <a:pt x="679735" y="606547"/>
                  </a:lnTo>
                  <a:lnTo>
                    <a:pt x="719885" y="582159"/>
                  </a:lnTo>
                  <a:lnTo>
                    <a:pt x="755997" y="554350"/>
                  </a:lnTo>
                  <a:lnTo>
                    <a:pt x="787664" y="523430"/>
                  </a:lnTo>
                  <a:lnTo>
                    <a:pt x="814483" y="489713"/>
                  </a:lnTo>
                  <a:lnTo>
                    <a:pt x="836047" y="453510"/>
                  </a:lnTo>
                  <a:lnTo>
                    <a:pt x="851952" y="415133"/>
                  </a:lnTo>
                  <a:lnTo>
                    <a:pt x="861792" y="374895"/>
                  </a:lnTo>
                  <a:lnTo>
                    <a:pt x="865162" y="333108"/>
                  </a:lnTo>
                  <a:lnTo>
                    <a:pt x="861792" y="291321"/>
                  </a:lnTo>
                  <a:lnTo>
                    <a:pt x="851952" y="251083"/>
                  </a:lnTo>
                  <a:lnTo>
                    <a:pt x="836047" y="212707"/>
                  </a:lnTo>
                  <a:lnTo>
                    <a:pt x="814483" y="176506"/>
                  </a:lnTo>
                  <a:lnTo>
                    <a:pt x="787664" y="142790"/>
                  </a:lnTo>
                  <a:lnTo>
                    <a:pt x="755997" y="111872"/>
                  </a:lnTo>
                  <a:lnTo>
                    <a:pt x="719885" y="84064"/>
                  </a:lnTo>
                  <a:lnTo>
                    <a:pt x="679735" y="59678"/>
                  </a:lnTo>
                  <a:lnTo>
                    <a:pt x="635952" y="39026"/>
                  </a:lnTo>
                  <a:lnTo>
                    <a:pt x="588940" y="22420"/>
                  </a:lnTo>
                  <a:lnTo>
                    <a:pt x="539105" y="10172"/>
                  </a:lnTo>
                  <a:lnTo>
                    <a:pt x="486852" y="2595"/>
                  </a:lnTo>
                  <a:lnTo>
                    <a:pt x="432587" y="0"/>
                  </a:lnTo>
                  <a:close/>
                </a:path>
              </a:pathLst>
            </a:custGeom>
            <a:ln w="6350">
              <a:solidFill>
                <a:srgbClr val="231F20"/>
              </a:solidFill>
              <a:prstDash val="sysDash"/>
            </a:ln>
          </p:spPr>
          <p:txBody>
            <a:bodyPr wrap="square" lIns="0" tIns="0" rIns="0" bIns="0" rtlCol="0"/>
            <a:lstStyle/>
            <a:p>
              <a:endParaRPr/>
            </a:p>
          </p:txBody>
        </p:sp>
        <p:sp>
          <p:nvSpPr>
            <p:cNvPr id="13" name="object 13"/>
            <p:cNvSpPr/>
            <p:nvPr/>
          </p:nvSpPr>
          <p:spPr>
            <a:xfrm>
              <a:off x="2829495" y="1181516"/>
              <a:ext cx="381635" cy="23495"/>
            </a:xfrm>
            <a:custGeom>
              <a:avLst/>
              <a:gdLst/>
              <a:ahLst/>
              <a:cxnLst/>
              <a:rect l="l" t="t" r="r" b="b"/>
              <a:pathLst>
                <a:path w="381635" h="23494">
                  <a:moveTo>
                    <a:pt x="0" y="0"/>
                  </a:moveTo>
                  <a:lnTo>
                    <a:pt x="381292" y="23279"/>
                  </a:lnTo>
                </a:path>
              </a:pathLst>
            </a:custGeom>
            <a:ln w="9525">
              <a:solidFill>
                <a:srgbClr val="231F20"/>
              </a:solidFill>
            </a:ln>
          </p:spPr>
          <p:txBody>
            <a:bodyPr wrap="square" lIns="0" tIns="0" rIns="0" bIns="0" rtlCol="0"/>
            <a:lstStyle/>
            <a:p>
              <a:endParaRPr/>
            </a:p>
          </p:txBody>
        </p:sp>
        <p:sp>
          <p:nvSpPr>
            <p:cNvPr id="14" name="object 14"/>
            <p:cNvSpPr/>
            <p:nvPr/>
          </p:nvSpPr>
          <p:spPr>
            <a:xfrm>
              <a:off x="3191196" y="1185199"/>
              <a:ext cx="38100" cy="37465"/>
            </a:xfrm>
            <a:custGeom>
              <a:avLst/>
              <a:gdLst/>
              <a:ahLst/>
              <a:cxnLst/>
              <a:rect l="l" t="t" r="r" b="b"/>
              <a:pathLst>
                <a:path w="38100" h="37465">
                  <a:moveTo>
                    <a:pt x="2260" y="0"/>
                  </a:moveTo>
                  <a:lnTo>
                    <a:pt x="19596" y="19596"/>
                  </a:lnTo>
                  <a:lnTo>
                    <a:pt x="0" y="36931"/>
                  </a:lnTo>
                  <a:lnTo>
                    <a:pt x="38061" y="20726"/>
                  </a:lnTo>
                  <a:lnTo>
                    <a:pt x="2260" y="0"/>
                  </a:lnTo>
                  <a:close/>
                </a:path>
              </a:pathLst>
            </a:custGeom>
            <a:solidFill>
              <a:srgbClr val="231F20"/>
            </a:solidFill>
          </p:spPr>
          <p:txBody>
            <a:bodyPr wrap="square" lIns="0" tIns="0" rIns="0" bIns="0" rtlCol="0"/>
            <a:lstStyle/>
            <a:p>
              <a:endParaRPr/>
            </a:p>
          </p:txBody>
        </p:sp>
      </p:grpSp>
      <p:sp>
        <p:nvSpPr>
          <p:cNvPr id="15" name="object 15"/>
          <p:cNvSpPr txBox="1"/>
          <p:nvPr/>
        </p:nvSpPr>
        <p:spPr>
          <a:xfrm>
            <a:off x="5337191"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16" name="object 16"/>
          <p:cNvSpPr txBox="1"/>
          <p:nvPr/>
        </p:nvSpPr>
        <p:spPr>
          <a:xfrm>
            <a:off x="9478622"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95</a:t>
            </a:r>
            <a:endParaRPr sz="900">
              <a:latin typeface="Arial"/>
              <a:cs typeface="Arial"/>
            </a:endParaRPr>
          </a:p>
        </p:txBody>
      </p:sp>
      <p:sp>
        <p:nvSpPr>
          <p:cNvPr id="17" name="object 17"/>
          <p:cNvSpPr txBox="1"/>
          <p:nvPr/>
        </p:nvSpPr>
        <p:spPr>
          <a:xfrm>
            <a:off x="7770317" y="1067548"/>
            <a:ext cx="82550" cy="140423"/>
          </a:xfrm>
          <a:prstGeom prst="rect">
            <a:avLst/>
          </a:prstGeom>
        </p:spPr>
        <p:txBody>
          <a:bodyPr vert="horz" wrap="square" lIns="0" tIns="17145" rIns="0" bIns="0" rtlCol="0">
            <a:spAutoFit/>
          </a:bodyPr>
          <a:lstStyle/>
          <a:p>
            <a:pPr marL="12700">
              <a:spcBef>
                <a:spcPts val="135"/>
              </a:spcBef>
            </a:pPr>
            <a:r>
              <a:rPr sz="800" i="1" dirty="0">
                <a:solidFill>
                  <a:srgbClr val="171514"/>
                </a:solidFill>
                <a:latin typeface="Arial"/>
                <a:cs typeface="Arial"/>
              </a:rPr>
              <a:t>a</a:t>
            </a:r>
            <a:endParaRPr sz="800">
              <a:latin typeface="Arial"/>
              <a:cs typeface="Arial"/>
            </a:endParaRPr>
          </a:p>
        </p:txBody>
      </p:sp>
      <p:sp>
        <p:nvSpPr>
          <p:cNvPr id="18" name="object 18"/>
          <p:cNvSpPr txBox="1"/>
          <p:nvPr/>
        </p:nvSpPr>
        <p:spPr>
          <a:xfrm>
            <a:off x="5337175" y="1757558"/>
            <a:ext cx="3149600" cy="135935"/>
          </a:xfrm>
          <a:prstGeom prst="rect">
            <a:avLst/>
          </a:prstGeom>
        </p:spPr>
        <p:txBody>
          <a:bodyPr vert="horz" wrap="square" lIns="0" tIns="12700" rIns="0" bIns="0" rtlCol="0">
            <a:spAutoFit/>
          </a:bodyPr>
          <a:lstStyle/>
          <a:p>
            <a:pPr marL="12700">
              <a:spcBef>
                <a:spcPts val="100"/>
              </a:spcBef>
              <a:tabLst>
                <a:tab pos="717550" algn="l"/>
              </a:tabLst>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6.2	</a:t>
            </a:r>
            <a:r>
              <a:rPr sz="600" spc="10" dirty="0">
                <a:solidFill>
                  <a:srgbClr val="171514"/>
                </a:solidFill>
                <a:latin typeface="Microsoft Sans Serif"/>
                <a:cs typeface="Microsoft Sans Serif"/>
              </a:rPr>
              <a:t>Representación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alfombra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por</a:t>
            </a:r>
            <a:r>
              <a:rPr sz="600" spc="5" dirty="0">
                <a:solidFill>
                  <a:srgbClr val="171514"/>
                </a:solidFill>
                <a:latin typeface="Microsoft Sans Serif"/>
                <a:cs typeface="Microsoft Sans Serif"/>
              </a:rPr>
              <a:t> </a:t>
            </a:r>
            <a:r>
              <a:rPr sz="600" spc="35" dirty="0">
                <a:solidFill>
                  <a:srgbClr val="171514"/>
                </a:solidFill>
                <a:latin typeface="Microsoft Sans Serif"/>
                <a:cs typeface="Microsoft Sans Serif"/>
              </a:rPr>
              <a:t>un</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disco</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equivalente.</a:t>
            </a:r>
            <a:endParaRPr sz="600">
              <a:latin typeface="Microsoft Sans Serif"/>
              <a:cs typeface="Microsoft Sans Serif"/>
            </a:endParaRPr>
          </a:p>
        </p:txBody>
      </p:sp>
      <p:sp>
        <p:nvSpPr>
          <p:cNvPr id="19" name="object 19"/>
          <p:cNvSpPr txBox="1"/>
          <p:nvPr/>
        </p:nvSpPr>
        <p:spPr>
          <a:xfrm>
            <a:off x="7558087" y="2010755"/>
            <a:ext cx="120014" cy="377190"/>
          </a:xfrm>
          <a:prstGeom prst="rect">
            <a:avLst/>
          </a:prstGeom>
        </p:spPr>
        <p:txBody>
          <a:bodyPr vert="horz" wrap="square" lIns="0" tIns="28575" rIns="0" bIns="0" rtlCol="0">
            <a:spAutoFit/>
          </a:bodyPr>
          <a:lstStyle/>
          <a:p>
            <a:pPr marL="25400">
              <a:spcBef>
                <a:spcPts val="225"/>
              </a:spcBef>
            </a:pPr>
            <a:r>
              <a:rPr sz="1050" i="1" spc="-65" dirty="0">
                <a:latin typeface="Arial"/>
                <a:cs typeface="Arial"/>
              </a:rPr>
              <a:t>A</a:t>
            </a:r>
            <a:endParaRPr sz="1050">
              <a:latin typeface="Arial"/>
              <a:cs typeface="Arial"/>
            </a:endParaRPr>
          </a:p>
          <a:p>
            <a:pPr marL="12700">
              <a:spcBef>
                <a:spcPts val="125"/>
              </a:spcBef>
            </a:pPr>
            <a:r>
              <a:rPr sz="1050" i="1" spc="-45" dirty="0">
                <a:latin typeface="Arial"/>
                <a:cs typeface="Arial"/>
              </a:rPr>
              <a:t>π</a:t>
            </a:r>
            <a:endParaRPr sz="1050">
              <a:latin typeface="Arial"/>
              <a:cs typeface="Arial"/>
            </a:endParaRPr>
          </a:p>
        </p:txBody>
      </p:sp>
      <p:sp>
        <p:nvSpPr>
          <p:cNvPr id="20" name="object 20"/>
          <p:cNvSpPr txBox="1"/>
          <p:nvPr/>
        </p:nvSpPr>
        <p:spPr>
          <a:xfrm>
            <a:off x="7265194" y="2107566"/>
            <a:ext cx="169545" cy="173766"/>
          </a:xfrm>
          <a:prstGeom prst="rect">
            <a:avLst/>
          </a:prstGeom>
        </p:spPr>
        <p:txBody>
          <a:bodyPr vert="horz" wrap="square" lIns="0" tIns="12065" rIns="0" bIns="0" rtlCol="0">
            <a:spAutoFit/>
          </a:bodyPr>
          <a:lstStyle/>
          <a:p>
            <a:pPr marL="12700">
              <a:spcBef>
                <a:spcPts val="95"/>
              </a:spcBef>
            </a:pPr>
            <a:r>
              <a:rPr sz="1050" i="1" spc="-25" dirty="0">
                <a:latin typeface="Arial"/>
                <a:cs typeface="Arial"/>
              </a:rPr>
              <a:t>a</a:t>
            </a:r>
            <a:r>
              <a:rPr sz="1000" spc="-15" dirty="0">
                <a:latin typeface="Microsoft Sans Serif"/>
                <a:cs typeface="Microsoft Sans Serif"/>
              </a:rPr>
              <a:t>=</a:t>
            </a:r>
            <a:endParaRPr sz="1000">
              <a:latin typeface="Microsoft Sans Serif"/>
              <a:cs typeface="Microsoft Sans Serif"/>
            </a:endParaRPr>
          </a:p>
        </p:txBody>
      </p:sp>
      <p:sp>
        <p:nvSpPr>
          <p:cNvPr id="21" name="object 21"/>
          <p:cNvSpPr txBox="1"/>
          <p:nvPr/>
        </p:nvSpPr>
        <p:spPr>
          <a:xfrm>
            <a:off x="5337176" y="2519559"/>
            <a:ext cx="343535"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25" dirty="0">
                <a:solidFill>
                  <a:srgbClr val="171514"/>
                </a:solidFill>
                <a:latin typeface="Microsoft Sans Serif"/>
                <a:cs typeface="Microsoft Sans Serif"/>
              </a:rPr>
              <a:t>modo</a:t>
            </a:r>
            <a:r>
              <a:rPr sz="400" spc="-5" dirty="0">
                <a:solidFill>
                  <a:srgbClr val="171514"/>
                </a:solidFill>
                <a:latin typeface="Microsoft Sans Serif"/>
                <a:cs typeface="Microsoft Sans Serif"/>
              </a:rPr>
              <a:t> </a:t>
            </a:r>
            <a:r>
              <a:rPr sz="400" spc="15" dirty="0">
                <a:solidFill>
                  <a:srgbClr val="171514"/>
                </a:solidFill>
                <a:latin typeface="Microsoft Sans Serif"/>
                <a:cs typeface="Microsoft Sans Serif"/>
              </a:rPr>
              <a:t>que</a:t>
            </a:r>
            <a:endParaRPr sz="400">
              <a:latin typeface="Microsoft Sans Serif"/>
              <a:cs typeface="Microsoft Sans Serif"/>
            </a:endParaRPr>
          </a:p>
        </p:txBody>
      </p:sp>
      <p:sp>
        <p:nvSpPr>
          <p:cNvPr id="22" name="object 22"/>
          <p:cNvSpPr txBox="1"/>
          <p:nvPr/>
        </p:nvSpPr>
        <p:spPr>
          <a:xfrm>
            <a:off x="7626016" y="2687797"/>
            <a:ext cx="109220" cy="173766"/>
          </a:xfrm>
          <a:prstGeom prst="rect">
            <a:avLst/>
          </a:prstGeom>
        </p:spPr>
        <p:txBody>
          <a:bodyPr vert="horz" wrap="square" lIns="0" tIns="12065" rIns="0" bIns="0" rtlCol="0">
            <a:spAutoFit/>
          </a:bodyPr>
          <a:lstStyle/>
          <a:p>
            <a:pPr marL="12700">
              <a:spcBef>
                <a:spcPts val="95"/>
              </a:spcBef>
            </a:pPr>
            <a:r>
              <a:rPr sz="1050" i="1" spc="-45" dirty="0">
                <a:latin typeface="Arial"/>
                <a:cs typeface="Arial"/>
              </a:rPr>
              <a:t>π</a:t>
            </a:r>
            <a:endParaRPr sz="1050">
              <a:latin typeface="Arial"/>
              <a:cs typeface="Arial"/>
            </a:endParaRPr>
          </a:p>
        </p:txBody>
      </p:sp>
      <p:sp>
        <p:nvSpPr>
          <p:cNvPr id="23" name="object 23"/>
          <p:cNvSpPr txBox="1"/>
          <p:nvPr/>
        </p:nvSpPr>
        <p:spPr>
          <a:xfrm>
            <a:off x="7430738" y="2863597"/>
            <a:ext cx="314960" cy="173766"/>
          </a:xfrm>
          <a:prstGeom prst="rect">
            <a:avLst/>
          </a:prstGeom>
        </p:spPr>
        <p:txBody>
          <a:bodyPr vert="horz" wrap="square" lIns="0" tIns="12065" rIns="0" bIns="0" rtlCol="0">
            <a:spAutoFit/>
          </a:bodyPr>
          <a:lstStyle/>
          <a:p>
            <a:pPr marL="12700">
              <a:spcBef>
                <a:spcPts val="95"/>
              </a:spcBef>
              <a:tabLst>
                <a:tab pos="220979" algn="l"/>
              </a:tabLst>
            </a:pPr>
            <a:r>
              <a:rPr sz="1000" spc="15" dirty="0">
                <a:latin typeface="Microsoft Sans Serif"/>
                <a:cs typeface="Microsoft Sans Serif"/>
              </a:rPr>
              <a:t>4	</a:t>
            </a:r>
            <a:r>
              <a:rPr sz="1050" i="1" spc="-65" dirty="0">
                <a:latin typeface="Arial"/>
                <a:cs typeface="Arial"/>
              </a:rPr>
              <a:t>A</a:t>
            </a:r>
            <a:endParaRPr sz="1050">
              <a:latin typeface="Arial"/>
              <a:cs typeface="Arial"/>
            </a:endParaRPr>
          </a:p>
        </p:txBody>
      </p:sp>
      <p:sp>
        <p:nvSpPr>
          <p:cNvPr id="24" name="object 24"/>
          <p:cNvSpPr txBox="1"/>
          <p:nvPr/>
        </p:nvSpPr>
        <p:spPr>
          <a:xfrm>
            <a:off x="7174706" y="2767966"/>
            <a:ext cx="381000" cy="173766"/>
          </a:xfrm>
          <a:prstGeom prst="rect">
            <a:avLst/>
          </a:prstGeom>
        </p:spPr>
        <p:txBody>
          <a:bodyPr vert="horz" wrap="square" lIns="0" tIns="12065" rIns="0" bIns="0" rtlCol="0">
            <a:spAutoFit/>
          </a:bodyPr>
          <a:lstStyle/>
          <a:p>
            <a:pPr marL="38100">
              <a:spcBef>
                <a:spcPts val="95"/>
              </a:spcBef>
            </a:pPr>
            <a:r>
              <a:rPr sz="1050" i="1" spc="-75" dirty="0">
                <a:latin typeface="Arial"/>
                <a:cs typeface="Arial"/>
              </a:rPr>
              <a:t>R</a:t>
            </a:r>
            <a:r>
              <a:rPr sz="1000" spc="-75" dirty="0">
                <a:latin typeface="Microsoft Sans Serif"/>
                <a:cs typeface="Microsoft Sans Serif"/>
              </a:rPr>
              <a:t>=</a:t>
            </a:r>
            <a:r>
              <a:rPr sz="1000" spc="80" dirty="0">
                <a:latin typeface="Microsoft Sans Serif"/>
                <a:cs typeface="Microsoft Sans Serif"/>
              </a:rPr>
              <a:t> </a:t>
            </a:r>
            <a:r>
              <a:rPr sz="1575" i="1" u="sng" baseline="34391" dirty="0">
                <a:uFill>
                  <a:solidFill>
                    <a:srgbClr val="000000"/>
                  </a:solidFill>
                </a:uFill>
                <a:latin typeface="Arial"/>
                <a:cs typeface="Arial"/>
              </a:rPr>
              <a:t>ρ</a:t>
            </a:r>
            <a:endParaRPr sz="1575" baseline="34391">
              <a:latin typeface="Arial"/>
              <a:cs typeface="Arial"/>
            </a:endParaRPr>
          </a:p>
        </p:txBody>
      </p:sp>
      <p:sp>
        <p:nvSpPr>
          <p:cNvPr id="25" name="object 25"/>
          <p:cNvSpPr txBox="1"/>
          <p:nvPr/>
        </p:nvSpPr>
        <p:spPr>
          <a:xfrm>
            <a:off x="5337138" y="3154559"/>
            <a:ext cx="3494404" cy="105157"/>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Esta</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ecuación</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generalmente</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se </a:t>
            </a:r>
            <a:r>
              <a:rPr sz="600" spc="20" dirty="0">
                <a:solidFill>
                  <a:srgbClr val="171514"/>
                </a:solidFill>
                <a:latin typeface="Microsoft Sans Serif"/>
                <a:cs typeface="Microsoft Sans Serif"/>
              </a:rPr>
              <a:t>modifica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agregando</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un</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segundo</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término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siguiente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manera:</a:t>
            </a:r>
            <a:endParaRPr sz="600">
              <a:latin typeface="Microsoft Sans Serif"/>
              <a:cs typeface="Microsoft Sans Serif"/>
            </a:endParaRPr>
          </a:p>
        </p:txBody>
      </p:sp>
      <p:sp>
        <p:nvSpPr>
          <p:cNvPr id="26" name="object 26"/>
          <p:cNvSpPr txBox="1"/>
          <p:nvPr/>
        </p:nvSpPr>
        <p:spPr>
          <a:xfrm>
            <a:off x="9373452" y="279260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(6.2)</a:t>
            </a:r>
            <a:endParaRPr sz="850">
              <a:latin typeface="Microsoft Sans Serif"/>
              <a:cs typeface="Microsoft Sans Serif"/>
            </a:endParaRPr>
          </a:p>
        </p:txBody>
      </p:sp>
      <p:sp>
        <p:nvSpPr>
          <p:cNvPr id="27" name="object 27"/>
          <p:cNvSpPr txBox="1"/>
          <p:nvPr/>
        </p:nvSpPr>
        <p:spPr>
          <a:xfrm>
            <a:off x="7316439" y="3600197"/>
            <a:ext cx="540385" cy="173766"/>
          </a:xfrm>
          <a:prstGeom prst="rect">
            <a:avLst/>
          </a:prstGeom>
        </p:spPr>
        <p:txBody>
          <a:bodyPr vert="horz" wrap="square" lIns="0" tIns="12065" rIns="0" bIns="0" rtlCol="0">
            <a:spAutoFit/>
          </a:bodyPr>
          <a:lstStyle/>
          <a:p>
            <a:pPr marL="12700">
              <a:spcBef>
                <a:spcPts val="95"/>
              </a:spcBef>
              <a:tabLst>
                <a:tab pos="220345" algn="l"/>
                <a:tab pos="461009" algn="l"/>
              </a:tabLst>
            </a:pPr>
            <a:r>
              <a:rPr sz="1000" spc="15" dirty="0">
                <a:latin typeface="Microsoft Sans Serif"/>
                <a:cs typeface="Microsoft Sans Serif"/>
              </a:rPr>
              <a:t>4	</a:t>
            </a:r>
            <a:r>
              <a:rPr sz="1050" i="1" spc="-65" dirty="0">
                <a:latin typeface="Arial"/>
                <a:cs typeface="Arial"/>
              </a:rPr>
              <a:t>A	</a:t>
            </a:r>
            <a:r>
              <a:rPr sz="1050" i="1" spc="-60" dirty="0">
                <a:latin typeface="Arial"/>
                <a:cs typeface="Arial"/>
              </a:rPr>
              <a:t>L</a:t>
            </a:r>
            <a:endParaRPr sz="1050">
              <a:latin typeface="Arial"/>
              <a:cs typeface="Arial"/>
            </a:endParaRPr>
          </a:p>
        </p:txBody>
      </p:sp>
      <p:sp>
        <p:nvSpPr>
          <p:cNvPr id="28" name="object 28"/>
          <p:cNvSpPr txBox="1"/>
          <p:nvPr/>
        </p:nvSpPr>
        <p:spPr>
          <a:xfrm>
            <a:off x="7060406" y="3504566"/>
            <a:ext cx="381000" cy="173766"/>
          </a:xfrm>
          <a:prstGeom prst="rect">
            <a:avLst/>
          </a:prstGeom>
        </p:spPr>
        <p:txBody>
          <a:bodyPr vert="horz" wrap="square" lIns="0" tIns="12065" rIns="0" bIns="0" rtlCol="0">
            <a:spAutoFit/>
          </a:bodyPr>
          <a:lstStyle/>
          <a:p>
            <a:pPr marL="38100">
              <a:spcBef>
                <a:spcPts val="95"/>
              </a:spcBef>
            </a:pPr>
            <a:r>
              <a:rPr sz="1050" i="1" spc="-75" dirty="0">
                <a:latin typeface="Arial"/>
                <a:cs typeface="Arial"/>
              </a:rPr>
              <a:t>R</a:t>
            </a:r>
            <a:r>
              <a:rPr sz="1000" spc="-75" dirty="0">
                <a:latin typeface="Microsoft Sans Serif"/>
                <a:cs typeface="Microsoft Sans Serif"/>
              </a:rPr>
              <a:t>=</a:t>
            </a:r>
            <a:r>
              <a:rPr sz="1000" spc="80" dirty="0">
                <a:latin typeface="Microsoft Sans Serif"/>
                <a:cs typeface="Microsoft Sans Serif"/>
              </a:rPr>
              <a:t> </a:t>
            </a:r>
            <a:r>
              <a:rPr sz="1575" i="1" u="sng" baseline="34391" dirty="0">
                <a:uFill>
                  <a:solidFill>
                    <a:srgbClr val="000000"/>
                  </a:solidFill>
                </a:uFill>
                <a:latin typeface="Arial"/>
                <a:cs typeface="Arial"/>
              </a:rPr>
              <a:t>ρ</a:t>
            </a:r>
            <a:endParaRPr sz="1575" baseline="34391">
              <a:latin typeface="Arial"/>
              <a:cs typeface="Arial"/>
            </a:endParaRPr>
          </a:p>
        </p:txBody>
      </p:sp>
      <p:sp>
        <p:nvSpPr>
          <p:cNvPr id="29" name="object 29"/>
          <p:cNvSpPr txBox="1"/>
          <p:nvPr/>
        </p:nvSpPr>
        <p:spPr>
          <a:xfrm>
            <a:off x="7486316" y="3424397"/>
            <a:ext cx="406400" cy="173766"/>
          </a:xfrm>
          <a:prstGeom prst="rect">
            <a:avLst/>
          </a:prstGeom>
        </p:spPr>
        <p:txBody>
          <a:bodyPr vert="horz" wrap="square" lIns="0" tIns="12065" rIns="0" bIns="0" rtlCol="0">
            <a:spAutoFit/>
          </a:bodyPr>
          <a:lstStyle/>
          <a:p>
            <a:pPr marL="38100">
              <a:spcBef>
                <a:spcPts val="95"/>
              </a:spcBef>
            </a:pPr>
            <a:r>
              <a:rPr sz="1050" i="1" spc="-45" dirty="0">
                <a:latin typeface="Arial"/>
                <a:cs typeface="Arial"/>
              </a:rPr>
              <a:t>π</a:t>
            </a:r>
            <a:r>
              <a:rPr sz="1050" i="1" spc="95" dirty="0">
                <a:latin typeface="Arial"/>
                <a:cs typeface="Arial"/>
              </a:rPr>
              <a:t> </a:t>
            </a:r>
            <a:r>
              <a:rPr sz="1500" spc="-22" baseline="-36111" dirty="0">
                <a:latin typeface="Microsoft Sans Serif"/>
                <a:cs typeface="Microsoft Sans Serif"/>
              </a:rPr>
              <a:t>+</a:t>
            </a:r>
            <a:r>
              <a:rPr sz="1500" spc="52" baseline="-36111" dirty="0">
                <a:latin typeface="Microsoft Sans Serif"/>
                <a:cs typeface="Microsoft Sans Serif"/>
              </a:rPr>
              <a:t> </a:t>
            </a:r>
            <a:r>
              <a:rPr sz="1050" i="1" u="sng" dirty="0">
                <a:uFill>
                  <a:solidFill>
                    <a:srgbClr val="000000"/>
                  </a:solidFill>
                </a:uFill>
                <a:latin typeface="Arial"/>
                <a:cs typeface="Arial"/>
              </a:rPr>
              <a:t>ρ</a:t>
            </a:r>
            <a:endParaRPr sz="1050">
              <a:latin typeface="Arial"/>
              <a:cs typeface="Arial"/>
            </a:endParaRPr>
          </a:p>
        </p:txBody>
      </p:sp>
      <p:sp>
        <p:nvSpPr>
          <p:cNvPr id="30" name="object 30"/>
          <p:cNvSpPr txBox="1"/>
          <p:nvPr/>
        </p:nvSpPr>
        <p:spPr>
          <a:xfrm>
            <a:off x="9373707" y="352920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(6.3)</a:t>
            </a:r>
            <a:endParaRPr sz="850">
              <a:latin typeface="Microsoft Sans Serif"/>
              <a:cs typeface="Microsoft Sans Serif"/>
            </a:endParaRPr>
          </a:p>
        </p:txBody>
      </p:sp>
      <p:sp>
        <p:nvSpPr>
          <p:cNvPr id="31" name="object 31"/>
          <p:cNvSpPr txBox="1"/>
          <p:nvPr/>
        </p:nvSpPr>
        <p:spPr>
          <a:xfrm>
            <a:off x="5337139" y="3879812"/>
            <a:ext cx="4320540" cy="1097280"/>
          </a:xfrm>
          <a:prstGeom prst="rect">
            <a:avLst/>
          </a:prstGeom>
        </p:spPr>
        <p:txBody>
          <a:bodyPr vert="horz" wrap="square" lIns="0" tIns="17780" rIns="0" bIns="0" rtlCol="0">
            <a:spAutoFit/>
          </a:bodyPr>
          <a:lstStyle/>
          <a:p>
            <a:pPr marL="12700" marR="5080">
              <a:lnSpc>
                <a:spcPct val="133300"/>
              </a:lnSpc>
              <a:spcBef>
                <a:spcPts val="140"/>
              </a:spcBef>
            </a:pPr>
            <a:r>
              <a:rPr sz="750" spc="15" dirty="0">
                <a:solidFill>
                  <a:srgbClr val="171514"/>
                </a:solidFill>
                <a:latin typeface="Microsoft Sans Serif"/>
                <a:cs typeface="Microsoft Sans Serif"/>
              </a:rPr>
              <a:t>dónde</a:t>
            </a:r>
            <a:r>
              <a:rPr sz="750" i="1" spc="15" dirty="0">
                <a:solidFill>
                  <a:srgbClr val="171514"/>
                </a:solidFill>
                <a:latin typeface="Arial"/>
                <a:cs typeface="Arial"/>
              </a:rPr>
              <a:t>L</a:t>
            </a:r>
            <a:r>
              <a:rPr sz="750" spc="15" dirty="0">
                <a:solidFill>
                  <a:srgbClr val="171514"/>
                </a:solidFill>
                <a:latin typeface="Microsoft Sans Serif"/>
                <a:cs typeface="Microsoft Sans Serif"/>
              </a:rPr>
              <a:t>es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longitud </a:t>
            </a:r>
            <a:r>
              <a:rPr sz="750" spc="35" dirty="0">
                <a:solidFill>
                  <a:srgbClr val="171514"/>
                </a:solidFill>
                <a:latin typeface="Microsoft Sans Serif"/>
                <a:cs typeface="Microsoft Sans Serif"/>
              </a:rPr>
              <a:t>total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conductores </a:t>
            </a:r>
            <a:r>
              <a:rPr sz="750" spc="30" dirty="0">
                <a:solidFill>
                  <a:srgbClr val="171514"/>
                </a:solidFill>
                <a:latin typeface="Microsoft Sans Serif"/>
                <a:cs typeface="Microsoft Sans Serif"/>
              </a:rPr>
              <a:t>enterrados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lang="es-ES" sz="750" spc="30" dirty="0" smtClean="0">
                <a:solidFill>
                  <a:srgbClr val="171514"/>
                </a:solidFill>
                <a:latin typeface="Microsoft Sans Serif"/>
                <a:cs typeface="Microsoft Sans Serif"/>
              </a:rPr>
              <a:t>m</a:t>
            </a:r>
            <a:r>
              <a:rPr sz="750" spc="30" dirty="0" smtClean="0">
                <a:solidFill>
                  <a:srgbClr val="171514"/>
                </a:solidFill>
                <a:latin typeface="Microsoft Sans Serif"/>
                <a:cs typeface="Microsoft Sans Serif"/>
              </a:rPr>
              <a:t>s</a:t>
            </a:r>
            <a:r>
              <a:rPr sz="750" spc="3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Este </a:t>
            </a:r>
            <a:r>
              <a:rPr sz="750" spc="25" dirty="0" err="1">
                <a:solidFill>
                  <a:srgbClr val="171514"/>
                </a:solidFill>
                <a:latin typeface="Microsoft Sans Serif"/>
                <a:cs typeface="Microsoft Sans Serif"/>
              </a:rPr>
              <a:t>segundo</a:t>
            </a:r>
            <a:r>
              <a:rPr sz="750" spc="25"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término</a:t>
            </a:r>
            <a:r>
              <a:rPr lang="es-ES" sz="750" spc="4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toma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consideración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hecho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malla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es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mayor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a:t>
            </a:r>
            <a:r>
              <a:rPr lang="es-ES" sz="750" spc="4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disco </a:t>
            </a:r>
            <a:r>
              <a:rPr sz="750" spc="20" dirty="0">
                <a:solidFill>
                  <a:srgbClr val="171514"/>
                </a:solidFill>
                <a:latin typeface="Microsoft Sans Serif"/>
                <a:cs typeface="Microsoft Sans Serif"/>
              </a:rPr>
              <a:t>circular </a:t>
            </a:r>
            <a:r>
              <a:rPr sz="750" spc="20" dirty="0">
                <a:solidFill>
                  <a:srgbClr val="171514"/>
                </a:solidFill>
                <a:latin typeface="Microsoft Sans Serif"/>
                <a:cs typeface="Microsoft Sans Serif"/>
              </a:rPr>
              <a:t>sólido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esta </a:t>
            </a:r>
            <a:r>
              <a:rPr sz="750" spc="20" dirty="0">
                <a:solidFill>
                  <a:srgbClr val="171514"/>
                </a:solidFill>
                <a:latin typeface="Microsoft Sans Serif"/>
                <a:cs typeface="Microsoft Sans Serif"/>
              </a:rPr>
              <a:t>diferencia </a:t>
            </a:r>
            <a:r>
              <a:rPr sz="750" spc="25" dirty="0">
                <a:solidFill>
                  <a:srgbClr val="171514"/>
                </a:solidFill>
                <a:latin typeface="Microsoft Sans Serif"/>
                <a:cs typeface="Microsoft Sans Serif"/>
              </a:rPr>
              <a:t>disminuye </a:t>
            </a:r>
            <a:r>
              <a:rPr sz="750" dirty="0">
                <a:solidFill>
                  <a:srgbClr val="171514"/>
                </a:solidFill>
                <a:latin typeface="Microsoft Sans Serif"/>
                <a:cs typeface="Microsoft Sans Serif"/>
              </a:rPr>
              <a:t>a </a:t>
            </a:r>
            <a:r>
              <a:rPr sz="750" spc="30" dirty="0">
                <a:solidFill>
                  <a:srgbClr val="171514"/>
                </a:solidFill>
                <a:latin typeface="Microsoft Sans Serif"/>
                <a:cs typeface="Microsoft Sans Serif"/>
              </a:rPr>
              <a:t>medida que </a:t>
            </a:r>
            <a:r>
              <a:rPr sz="750" spc="35" dirty="0">
                <a:solidFill>
                  <a:srgbClr val="171514"/>
                </a:solidFill>
                <a:latin typeface="Microsoft Sans Serif"/>
                <a:cs typeface="Microsoft Sans Serif"/>
              </a:rPr>
              <a:t>aumenta </a:t>
            </a:r>
            <a:r>
              <a:rPr sz="750" spc="10" dirty="0">
                <a:solidFill>
                  <a:srgbClr val="171514"/>
                </a:solidFill>
                <a:latin typeface="Microsoft Sans Serif"/>
                <a:cs typeface="Microsoft Sans Serif"/>
              </a:rPr>
              <a:t>la </a:t>
            </a:r>
            <a:r>
              <a:rPr sz="750" spc="40" dirty="0" err="1">
                <a:solidFill>
                  <a:srgbClr val="171514"/>
                </a:solidFill>
                <a:latin typeface="Microsoft Sans Serif"/>
                <a:cs typeface="Microsoft Sans Serif"/>
              </a:rPr>
              <a:t>longitud</a:t>
            </a:r>
            <a:r>
              <a:rPr sz="750" spc="4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conductor</a:t>
            </a:r>
            <a:r>
              <a:rPr sz="750" spc="-1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disco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sólido</a:t>
            </a:r>
            <a:r>
              <a:rPr sz="750" i="1" spc="-10" dirty="0">
                <a:solidFill>
                  <a:srgbClr val="171514"/>
                </a:solidFill>
                <a:latin typeface="Arial"/>
                <a:cs typeface="Arial"/>
              </a:rPr>
              <a:t>L</a:t>
            </a:r>
            <a:r>
              <a:rPr sz="750" spc="-10" dirty="0">
                <a:solidFill>
                  <a:srgbClr val="171514"/>
                </a:solidFill>
                <a:latin typeface="Microsoft Sans Serif"/>
                <a:cs typeface="Microsoft Sans Serif"/>
              </a:rPr>
              <a:t>=</a:t>
            </a:r>
            <a:r>
              <a:rPr sz="750" spc="-10" dirty="0">
                <a:solidFill>
                  <a:srgbClr val="171514"/>
                </a:solidFill>
                <a:latin typeface="Lucida Sans Unicode"/>
                <a:cs typeface="Lucida Sans Unicode"/>
              </a:rPr>
              <a:t>∞).</a:t>
            </a:r>
            <a:endParaRPr sz="750" dirty="0">
              <a:latin typeface="Lucida Sans Unicode"/>
              <a:cs typeface="Lucida Sans Unicode"/>
            </a:endParaRPr>
          </a:p>
          <a:p>
            <a:pPr marL="12700" marR="175260" indent="152400">
              <a:lnSpc>
                <a:spcPct val="133300"/>
              </a:lnSpc>
            </a:pPr>
            <a:r>
              <a:rPr sz="750" spc="-15" dirty="0">
                <a:solidFill>
                  <a:srgbClr val="171514"/>
                </a:solidFill>
                <a:latin typeface="Microsoft Sans Serif"/>
                <a:cs typeface="Microsoft Sans Serif"/>
              </a:rPr>
              <a:t>Las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ecuaciones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(6.2)</a:t>
            </a:r>
            <a:r>
              <a:rPr sz="750" spc="5" dirty="0">
                <a:solidFill>
                  <a:srgbClr val="171514"/>
                </a:solidFill>
                <a:latin typeface="Microsoft Sans Serif"/>
                <a:cs typeface="Microsoft Sans Serif"/>
              </a:rPr>
              <a:t> y </a:t>
            </a:r>
            <a:r>
              <a:rPr sz="750" spc="-10" dirty="0">
                <a:solidFill>
                  <a:srgbClr val="171514"/>
                </a:solidFill>
                <a:latin typeface="Microsoft Sans Serif"/>
                <a:cs typeface="Microsoft Sans Serif"/>
              </a:rPr>
              <a:t>(6.3)</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aproximadas</a:t>
            </a:r>
            <a:r>
              <a:rPr sz="750" spc="5" dirty="0">
                <a:solidFill>
                  <a:srgbClr val="171514"/>
                </a:solidFill>
                <a:latin typeface="Microsoft Sans Serif"/>
                <a:cs typeface="Microsoft Sans Serif"/>
              </a:rPr>
              <a:t> y </a:t>
            </a:r>
            <a:r>
              <a:rPr sz="750" spc="20" dirty="0">
                <a:solidFill>
                  <a:srgbClr val="171514"/>
                </a:solidFill>
                <a:latin typeface="Microsoft Sans Serif"/>
                <a:cs typeface="Microsoft Sans Serif"/>
              </a:rPr>
              <a:t>existen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fórmulas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alternativas</a:t>
            </a:r>
            <a:r>
              <a:rPr sz="750" spc="5"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más</a:t>
            </a:r>
            <a:r>
              <a:rPr sz="750" spc="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precisas</a:t>
            </a:r>
            <a:r>
              <a:rPr lang="es-ES" sz="750" spc="1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 </a:t>
            </a:r>
            <a:r>
              <a:rPr sz="750" spc="30" dirty="0">
                <a:solidFill>
                  <a:srgbClr val="171514"/>
                </a:solidFill>
                <a:latin typeface="Microsoft Sans Serif"/>
                <a:cs typeface="Microsoft Sans Serif"/>
              </a:rPr>
              <a:t>estimar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resistencia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placa </a:t>
            </a:r>
            <a:r>
              <a:rPr sz="750" spc="25" dirty="0">
                <a:solidFill>
                  <a:srgbClr val="171514"/>
                </a:solidFill>
                <a:latin typeface="Microsoft Sans Serif"/>
                <a:cs typeface="Microsoft Sans Serif"/>
              </a:rPr>
              <a:t>de tierra. </a:t>
            </a:r>
            <a:r>
              <a:rPr sz="750" spc="40" dirty="0">
                <a:solidFill>
                  <a:srgbClr val="171514"/>
                </a:solidFill>
                <a:latin typeface="Microsoft Sans Serif"/>
                <a:cs typeface="Microsoft Sans Serif"/>
              </a:rPr>
              <a:t>fórmula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Sverak</a:t>
            </a:r>
            <a:r>
              <a:rPr sz="450" spc="10" dirty="0">
                <a:solidFill>
                  <a:srgbClr val="171514"/>
                </a:solidFill>
                <a:latin typeface="Microsoft Sans Serif"/>
                <a:cs typeface="Microsoft Sans Serif"/>
              </a:rPr>
              <a:t>2</a:t>
            </a:r>
            <a:r>
              <a:rPr sz="750" spc="1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tiene en </a:t>
            </a:r>
            <a:r>
              <a:rPr sz="750" spc="20" dirty="0" err="1">
                <a:solidFill>
                  <a:srgbClr val="171514"/>
                </a:solidFill>
                <a:latin typeface="Microsoft Sans Serif"/>
                <a:cs typeface="Microsoft Sans Serif"/>
              </a:rPr>
              <a:t>cuenta</a:t>
            </a:r>
            <a:r>
              <a:rPr sz="750" spc="2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profundidad</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cuadrícula</a:t>
            </a:r>
            <a:r>
              <a:rPr sz="750" spc="-5" dirty="0">
                <a:solidFill>
                  <a:srgbClr val="171514"/>
                </a:solidFill>
                <a:latin typeface="Microsoft Sans Serif"/>
                <a:cs typeface="Microsoft Sans Serif"/>
              </a:rPr>
              <a:t> es</a:t>
            </a:r>
            <a:endParaRPr sz="750" dirty="0">
              <a:latin typeface="Microsoft Sans Serif"/>
              <a:cs typeface="Microsoft Sans Serif"/>
            </a:endParaRPr>
          </a:p>
        </p:txBody>
      </p:sp>
      <p:sp>
        <p:nvSpPr>
          <p:cNvPr id="32" name="object 32"/>
          <p:cNvSpPr txBox="1"/>
          <p:nvPr/>
        </p:nvSpPr>
        <p:spPr>
          <a:xfrm>
            <a:off x="7652931" y="5093625"/>
            <a:ext cx="807720" cy="166712"/>
          </a:xfrm>
          <a:prstGeom prst="rect">
            <a:avLst/>
          </a:prstGeom>
        </p:spPr>
        <p:txBody>
          <a:bodyPr vert="horz" wrap="square" lIns="0" tIns="12700" rIns="0" bIns="0" rtlCol="0">
            <a:spAutoFit/>
          </a:bodyPr>
          <a:lstStyle/>
          <a:p>
            <a:pPr marL="12700">
              <a:spcBef>
                <a:spcPts val="100"/>
              </a:spcBef>
              <a:tabLst>
                <a:tab pos="310515" algn="l"/>
                <a:tab pos="671830" algn="l"/>
              </a:tabLst>
            </a:pPr>
            <a:r>
              <a:rPr sz="1000" u="sng" dirty="0">
                <a:uFill>
                  <a:solidFill>
                    <a:srgbClr val="000000"/>
                  </a:solidFill>
                </a:uFill>
                <a:latin typeface="Times New Roman"/>
                <a:cs typeface="Times New Roman"/>
              </a:rPr>
              <a:t> 	</a:t>
            </a:r>
            <a:r>
              <a:rPr sz="1000" u="sng" spc="15" dirty="0">
                <a:uFill>
                  <a:solidFill>
                    <a:srgbClr val="000000"/>
                  </a:solidFill>
                </a:uFill>
                <a:latin typeface="Microsoft Sans Serif"/>
                <a:cs typeface="Microsoft Sans Serif"/>
              </a:rPr>
              <a:t>1	</a:t>
            </a:r>
            <a:r>
              <a:rPr sz="1000" spc="-15" dirty="0">
                <a:latin typeface="Microsoft Sans Serif"/>
                <a:cs typeface="Microsoft Sans Serif"/>
              </a:rPr>
              <a:t>-</a:t>
            </a:r>
            <a:r>
              <a:rPr sz="1000" spc="-10" dirty="0">
                <a:latin typeface="Microsoft Sans Serif"/>
                <a:cs typeface="Microsoft Sans Serif"/>
              </a:rPr>
              <a:t> </a:t>
            </a:r>
            <a:r>
              <a:rPr sz="1000" spc="-15" dirty="0">
                <a:latin typeface="Microsoft Sans Serif"/>
                <a:cs typeface="Microsoft Sans Serif"/>
              </a:rPr>
              <a:t>-</a:t>
            </a:r>
            <a:endParaRPr sz="1000">
              <a:latin typeface="Microsoft Sans Serif"/>
              <a:cs typeface="Microsoft Sans Serif"/>
            </a:endParaRPr>
          </a:p>
        </p:txBody>
      </p:sp>
      <p:sp>
        <p:nvSpPr>
          <p:cNvPr id="33" name="object 33"/>
          <p:cNvSpPr txBox="1"/>
          <p:nvPr/>
        </p:nvSpPr>
        <p:spPr>
          <a:xfrm>
            <a:off x="6469808" y="5168170"/>
            <a:ext cx="930910" cy="173766"/>
          </a:xfrm>
          <a:prstGeom prst="rect">
            <a:avLst/>
          </a:prstGeom>
        </p:spPr>
        <p:txBody>
          <a:bodyPr vert="horz" wrap="square" lIns="0" tIns="12065" rIns="0" bIns="0" rtlCol="0">
            <a:spAutoFit/>
          </a:bodyPr>
          <a:lstStyle/>
          <a:p>
            <a:pPr marL="38100">
              <a:spcBef>
                <a:spcPts val="95"/>
              </a:spcBef>
            </a:pPr>
            <a:r>
              <a:rPr sz="1050" i="1" spc="-40" dirty="0">
                <a:latin typeface="Arial"/>
                <a:cs typeface="Arial"/>
              </a:rPr>
              <a:t>R</a:t>
            </a:r>
            <a:r>
              <a:rPr sz="1000" spc="-40" dirty="0">
                <a:latin typeface="Microsoft Sans Serif"/>
                <a:cs typeface="Microsoft Sans Serif"/>
              </a:rPr>
              <a:t>=</a:t>
            </a:r>
            <a:r>
              <a:rPr sz="1050" i="1" spc="-40" dirty="0">
                <a:latin typeface="Arial"/>
                <a:cs typeface="Arial"/>
              </a:rPr>
              <a:t>ρ</a:t>
            </a:r>
            <a:r>
              <a:rPr sz="1000" spc="-40" dirty="0">
                <a:latin typeface="Microsoft Sans Serif"/>
                <a:cs typeface="Microsoft Sans Serif"/>
              </a:rPr>
              <a:t>-</a:t>
            </a:r>
            <a:r>
              <a:rPr sz="1000" spc="15" dirty="0">
                <a:latin typeface="Microsoft Sans Serif"/>
                <a:cs typeface="Microsoft Sans Serif"/>
              </a:rPr>
              <a:t> </a:t>
            </a:r>
            <a:r>
              <a:rPr sz="1500" baseline="38888" dirty="0">
                <a:latin typeface="Microsoft Sans Serif"/>
                <a:cs typeface="Microsoft Sans Serif"/>
              </a:rPr>
              <a:t>-1</a:t>
            </a:r>
            <a:r>
              <a:rPr sz="1500" spc="540" baseline="38888" dirty="0">
                <a:latin typeface="Microsoft Sans Serif"/>
                <a:cs typeface="Microsoft Sans Serif"/>
              </a:rPr>
              <a:t> </a:t>
            </a:r>
            <a:r>
              <a:rPr sz="1000" spc="-50" dirty="0">
                <a:latin typeface="Microsoft Sans Serif"/>
                <a:cs typeface="Microsoft Sans Serif"/>
              </a:rPr>
              <a:t>+</a:t>
            </a:r>
            <a:r>
              <a:rPr sz="1500" u="sng" spc="839" baseline="33333" dirty="0">
                <a:uFill>
                  <a:solidFill>
                    <a:srgbClr val="000000"/>
                  </a:solidFill>
                </a:uFill>
                <a:latin typeface="Microsoft Sans Serif"/>
                <a:cs typeface="Microsoft Sans Serif"/>
              </a:rPr>
              <a:t> </a:t>
            </a:r>
            <a:r>
              <a:rPr sz="1500" u="sng" spc="22" baseline="33333" dirty="0">
                <a:uFill>
                  <a:solidFill>
                    <a:srgbClr val="000000"/>
                  </a:solidFill>
                </a:uFill>
                <a:latin typeface="Microsoft Sans Serif"/>
                <a:cs typeface="Microsoft Sans Serif"/>
              </a:rPr>
              <a:t>1</a:t>
            </a:r>
            <a:r>
              <a:rPr sz="1500" u="sng" spc="-30" baseline="33333" dirty="0">
                <a:uFill>
                  <a:solidFill>
                    <a:srgbClr val="000000"/>
                  </a:solidFill>
                </a:uFill>
                <a:latin typeface="Microsoft Sans Serif"/>
                <a:cs typeface="Microsoft Sans Serif"/>
              </a:rPr>
              <a:t> </a:t>
            </a:r>
            <a:r>
              <a:rPr sz="1500" u="sng" spc="-22" baseline="33333" dirty="0">
                <a:uFill>
                  <a:solidFill>
                    <a:srgbClr val="000000"/>
                  </a:solidFill>
                </a:uFill>
                <a:latin typeface="Microsoft Sans Serif"/>
                <a:cs typeface="Microsoft Sans Serif"/>
              </a:rPr>
              <a:t>-</a:t>
            </a:r>
            <a:endParaRPr sz="1500" baseline="33333">
              <a:latin typeface="Microsoft Sans Serif"/>
              <a:cs typeface="Microsoft Sans Serif"/>
            </a:endParaRPr>
          </a:p>
        </p:txBody>
      </p:sp>
      <p:sp>
        <p:nvSpPr>
          <p:cNvPr id="34" name="object 34"/>
          <p:cNvSpPr txBox="1"/>
          <p:nvPr/>
        </p:nvSpPr>
        <p:spPr>
          <a:xfrm>
            <a:off x="9373884" y="5192909"/>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(6.4)</a:t>
            </a:r>
            <a:endParaRPr sz="850">
              <a:latin typeface="Microsoft Sans Serif"/>
              <a:cs typeface="Microsoft Sans Serif"/>
            </a:endParaRPr>
          </a:p>
        </p:txBody>
      </p:sp>
      <p:sp>
        <p:nvSpPr>
          <p:cNvPr id="35" name="object 35"/>
          <p:cNvSpPr txBox="1"/>
          <p:nvPr/>
        </p:nvSpPr>
        <p:spPr>
          <a:xfrm>
            <a:off x="6802040" y="5296456"/>
            <a:ext cx="133350" cy="173766"/>
          </a:xfrm>
          <a:prstGeom prst="rect">
            <a:avLst/>
          </a:prstGeom>
        </p:spPr>
        <p:txBody>
          <a:bodyPr vert="horz" wrap="square" lIns="0" tIns="12065" rIns="0" bIns="0" rtlCol="0">
            <a:spAutoFit/>
          </a:bodyPr>
          <a:lstStyle/>
          <a:p>
            <a:pPr marL="12700">
              <a:spcBef>
                <a:spcPts val="95"/>
              </a:spcBef>
            </a:pPr>
            <a:r>
              <a:rPr sz="1000" spc="-15" dirty="0">
                <a:latin typeface="Microsoft Sans Serif"/>
                <a:cs typeface="Microsoft Sans Serif"/>
              </a:rPr>
              <a:t>-</a:t>
            </a:r>
            <a:r>
              <a:rPr sz="1050" i="1" spc="-60" dirty="0">
                <a:latin typeface="Arial"/>
                <a:cs typeface="Arial"/>
              </a:rPr>
              <a:t>L</a:t>
            </a:r>
            <a:endParaRPr sz="1050">
              <a:latin typeface="Arial"/>
              <a:cs typeface="Arial"/>
            </a:endParaRPr>
          </a:p>
        </p:txBody>
      </p:sp>
      <p:sp>
        <p:nvSpPr>
          <p:cNvPr id="36" name="object 36"/>
          <p:cNvSpPr txBox="1"/>
          <p:nvPr/>
        </p:nvSpPr>
        <p:spPr>
          <a:xfrm>
            <a:off x="7137829" y="5263944"/>
            <a:ext cx="1348105" cy="173766"/>
          </a:xfrm>
          <a:prstGeom prst="rect">
            <a:avLst/>
          </a:prstGeom>
        </p:spPr>
        <p:txBody>
          <a:bodyPr vert="horz" wrap="square" lIns="0" tIns="12065" rIns="0" bIns="0" rtlCol="0">
            <a:spAutoFit/>
          </a:bodyPr>
          <a:lstStyle/>
          <a:p>
            <a:pPr marL="38100">
              <a:spcBef>
                <a:spcPts val="95"/>
              </a:spcBef>
            </a:pPr>
            <a:r>
              <a:rPr sz="850" spc="10" dirty="0">
                <a:latin typeface="Microsoft Sans Serif"/>
                <a:cs typeface="Microsoft Sans Serif"/>
              </a:rPr>
              <a:t>20</a:t>
            </a:r>
            <a:r>
              <a:rPr sz="850" i="1" spc="-25" dirty="0">
                <a:latin typeface="Arial"/>
                <a:cs typeface="Arial"/>
              </a:rPr>
              <a:t>A</a:t>
            </a:r>
            <a:r>
              <a:rPr sz="850" spc="-10" dirty="0">
                <a:latin typeface="Microsoft Sans Serif"/>
                <a:cs typeface="Microsoft Sans Serif"/>
              </a:rPr>
              <a:t>--</a:t>
            </a:r>
            <a:r>
              <a:rPr sz="850" spc="10" dirty="0">
                <a:latin typeface="Microsoft Sans Serif"/>
                <a:cs typeface="Microsoft Sans Serif"/>
              </a:rPr>
              <a:t>1</a:t>
            </a:r>
            <a:r>
              <a:rPr sz="850" spc="-5" dirty="0">
                <a:latin typeface="Microsoft Sans Serif"/>
                <a:cs typeface="Microsoft Sans Serif"/>
              </a:rPr>
              <a:t> </a:t>
            </a:r>
            <a:r>
              <a:rPr sz="850" spc="-15" dirty="0" smtClean="0">
                <a:latin typeface="Microsoft Sans Serif"/>
                <a:cs typeface="Microsoft Sans Serif"/>
              </a:rPr>
              <a:t>+</a:t>
            </a:r>
            <a:r>
              <a:rPr lang="es-ES" sz="850" dirty="0" smtClean="0">
                <a:latin typeface="Microsoft Sans Serif"/>
                <a:cs typeface="Microsoft Sans Serif"/>
              </a:rPr>
              <a:t> </a:t>
            </a:r>
            <a:r>
              <a:rPr sz="1000" spc="15" dirty="0" smtClean="0">
                <a:latin typeface="Microsoft Sans Serif"/>
                <a:cs typeface="Microsoft Sans Serif"/>
              </a:rPr>
              <a:t>1</a:t>
            </a:r>
            <a:r>
              <a:rPr sz="1000" spc="-10" dirty="0" smtClean="0">
                <a:latin typeface="Microsoft Sans Serif"/>
                <a:cs typeface="Microsoft Sans Serif"/>
              </a:rPr>
              <a:t> </a:t>
            </a:r>
            <a:r>
              <a:rPr sz="1000" spc="-15" dirty="0">
                <a:latin typeface="Microsoft Sans Serif"/>
                <a:cs typeface="Microsoft Sans Serif"/>
              </a:rPr>
              <a:t>+</a:t>
            </a:r>
            <a:r>
              <a:rPr sz="1050" i="1" spc="30" dirty="0" smtClean="0">
                <a:latin typeface="Arial"/>
                <a:cs typeface="Arial"/>
              </a:rPr>
              <a:t>h</a:t>
            </a:r>
            <a:r>
              <a:rPr lang="es-ES" sz="1050" i="1" dirty="0" smtClean="0">
                <a:latin typeface="Arial"/>
                <a:cs typeface="Arial"/>
              </a:rPr>
              <a:t> </a:t>
            </a:r>
            <a:r>
              <a:rPr sz="950" spc="15" dirty="0" smtClean="0">
                <a:latin typeface="Microsoft Sans Serif"/>
                <a:cs typeface="Microsoft Sans Serif"/>
              </a:rPr>
              <a:t>20</a:t>
            </a:r>
            <a:r>
              <a:rPr sz="950" spc="-10" dirty="0" smtClean="0">
                <a:latin typeface="Microsoft Sans Serif"/>
                <a:cs typeface="Microsoft Sans Serif"/>
              </a:rPr>
              <a:t> </a:t>
            </a:r>
            <a:r>
              <a:rPr sz="950" spc="85" dirty="0">
                <a:latin typeface="Microsoft Sans Serif"/>
                <a:cs typeface="Microsoft Sans Serif"/>
              </a:rPr>
              <a:t>/</a:t>
            </a:r>
            <a:r>
              <a:rPr sz="1000" i="1" spc="-60" dirty="0">
                <a:latin typeface="Arial"/>
                <a:cs typeface="Arial"/>
              </a:rPr>
              <a:t>A</a:t>
            </a:r>
            <a:r>
              <a:rPr sz="950" spc="40" dirty="0">
                <a:latin typeface="Microsoft Sans Serif"/>
                <a:cs typeface="Microsoft Sans Serif"/>
              </a:rPr>
              <a:t>-</a:t>
            </a:r>
            <a:r>
              <a:rPr sz="1500" spc="-225" baseline="30555" dirty="0">
                <a:latin typeface="Microsoft Sans Serif"/>
                <a:cs typeface="Microsoft Sans Serif"/>
              </a:rPr>
              <a:t>-</a:t>
            </a:r>
            <a:r>
              <a:rPr sz="950" spc="-15" dirty="0">
                <a:latin typeface="Microsoft Sans Serif"/>
                <a:cs typeface="Microsoft Sans Serif"/>
              </a:rPr>
              <a:t>-</a:t>
            </a:r>
            <a:r>
              <a:rPr sz="950" spc="-170" dirty="0">
                <a:latin typeface="Microsoft Sans Serif"/>
                <a:cs typeface="Microsoft Sans Serif"/>
              </a:rPr>
              <a:t> </a:t>
            </a:r>
            <a:r>
              <a:rPr sz="1500" spc="-22" baseline="30555" dirty="0">
                <a:latin typeface="Microsoft Sans Serif"/>
                <a:cs typeface="Microsoft Sans Serif"/>
              </a:rPr>
              <a:t>-</a:t>
            </a:r>
            <a:endParaRPr sz="1500" baseline="30555" dirty="0">
              <a:latin typeface="Microsoft Sans Serif"/>
              <a:cs typeface="Microsoft Sans Serif"/>
            </a:endParaRPr>
          </a:p>
        </p:txBody>
      </p:sp>
      <p:sp>
        <p:nvSpPr>
          <p:cNvPr id="37" name="object 37"/>
          <p:cNvSpPr txBox="1"/>
          <p:nvPr/>
        </p:nvSpPr>
        <p:spPr>
          <a:xfrm>
            <a:off x="5337176" y="5601743"/>
            <a:ext cx="4177029" cy="2216056"/>
          </a:xfrm>
          <a:prstGeom prst="rect">
            <a:avLst/>
          </a:prstGeom>
        </p:spPr>
        <p:txBody>
          <a:bodyPr vert="horz" wrap="square" lIns="0" tIns="16510" rIns="0" bIns="0" rtlCol="0">
            <a:spAutoFit/>
          </a:bodyPr>
          <a:lstStyle/>
          <a:p>
            <a:pPr marL="12700">
              <a:spcBef>
                <a:spcPts val="130"/>
              </a:spcBef>
            </a:pPr>
            <a:r>
              <a:rPr sz="700" spc="20" dirty="0">
                <a:solidFill>
                  <a:srgbClr val="171514"/>
                </a:solidFill>
                <a:latin typeface="Microsoft Sans Serif"/>
                <a:cs typeface="Microsoft Sans Serif"/>
              </a:rPr>
              <a:t>dónde</a:t>
            </a:r>
            <a:r>
              <a:rPr sz="700" i="1" spc="20" dirty="0">
                <a:solidFill>
                  <a:srgbClr val="171514"/>
                </a:solidFill>
                <a:latin typeface="Arial"/>
                <a:cs typeface="Arial"/>
              </a:rPr>
              <a:t>h</a:t>
            </a:r>
            <a:r>
              <a:rPr sz="700" spc="20"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profundidad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estera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suelo,</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normalmente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0,25</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 2,5</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a:t>
            </a:r>
            <a:endParaRPr sz="700" dirty="0">
              <a:latin typeface="Microsoft Sans Serif"/>
              <a:cs typeface="Microsoft Sans Serif"/>
            </a:endParaRPr>
          </a:p>
          <a:p>
            <a:pPr>
              <a:lnSpc>
                <a:spcPct val="100000"/>
              </a:lnSpc>
            </a:pPr>
            <a:endParaRPr sz="1000" dirty="0">
              <a:latin typeface="Microsoft Sans Serif"/>
              <a:cs typeface="Microsoft Sans Serif"/>
            </a:endParaRPr>
          </a:p>
          <a:p>
            <a:pPr marL="165100">
              <a:spcBef>
                <a:spcPts val="825"/>
              </a:spcBef>
            </a:pPr>
            <a:r>
              <a:rPr sz="900" b="1" spc="10" dirty="0">
                <a:solidFill>
                  <a:srgbClr val="171514"/>
                </a:solidFill>
                <a:latin typeface="Arial"/>
                <a:cs typeface="Arial"/>
              </a:rPr>
              <a:t>Ejemplo</a:t>
            </a:r>
            <a:r>
              <a:rPr sz="900" b="1" spc="-55" dirty="0">
                <a:solidFill>
                  <a:srgbClr val="171514"/>
                </a:solidFill>
                <a:latin typeface="Arial"/>
                <a:cs typeface="Arial"/>
              </a:rPr>
              <a:t> </a:t>
            </a:r>
            <a:r>
              <a:rPr sz="900" b="1" spc="10" dirty="0">
                <a:solidFill>
                  <a:srgbClr val="171514"/>
                </a:solidFill>
                <a:latin typeface="Arial"/>
                <a:cs typeface="Arial"/>
              </a:rPr>
              <a:t>6.1</a:t>
            </a:r>
            <a:endParaRPr sz="900" dirty="0">
              <a:latin typeface="Arial"/>
              <a:cs typeface="Arial"/>
            </a:endParaRPr>
          </a:p>
          <a:p>
            <a:pPr>
              <a:spcBef>
                <a:spcPts val="15"/>
              </a:spcBef>
            </a:pPr>
            <a:endParaRPr sz="1250" dirty="0">
              <a:latin typeface="Arial"/>
              <a:cs typeface="Arial"/>
            </a:endParaRPr>
          </a:p>
          <a:p>
            <a:pPr marL="165100"/>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figura</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6.3 </a:t>
            </a:r>
            <a:r>
              <a:rPr sz="650" spc="25" dirty="0">
                <a:solidFill>
                  <a:srgbClr val="171514"/>
                </a:solidFill>
                <a:latin typeface="Microsoft Sans Serif"/>
                <a:cs typeface="Microsoft Sans Serif"/>
              </a:rPr>
              <a:t>muestra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alfombra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suelo</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cuya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área</a:t>
            </a:r>
            <a:r>
              <a:rPr sz="650" spc="-5" dirty="0">
                <a:solidFill>
                  <a:srgbClr val="171514"/>
                </a:solidFill>
                <a:latin typeface="Microsoft Sans Serif"/>
                <a:cs typeface="Microsoft Sans Serif"/>
              </a:rPr>
              <a:t> es</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60×60</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m.</a:t>
            </a:r>
            <a:endParaRPr sz="650" dirty="0">
              <a:latin typeface="Microsoft Sans Serif"/>
              <a:cs typeface="Microsoft Sans Serif"/>
            </a:endParaRPr>
          </a:p>
          <a:p>
            <a:pPr marL="165100" marR="5080" indent="151765">
              <a:lnSpc>
                <a:spcPct val="128600"/>
              </a:lnSpc>
              <a:spcBef>
                <a:spcPts val="10"/>
              </a:spcBef>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alfombrilla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consta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4×mallas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4m</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se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entierra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profundidad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0,3m.</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tamaño</a:t>
            </a:r>
            <a:r>
              <a:rPr lang="es-ES" sz="700" spc="3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 </a:t>
            </a:r>
            <a:r>
              <a:rPr sz="700" spc="30" dirty="0">
                <a:solidFill>
                  <a:srgbClr val="171514"/>
                </a:solidFill>
                <a:latin typeface="Microsoft Sans Serif"/>
                <a:cs typeface="Microsoft Sans Serif"/>
              </a:rPr>
              <a:t>conductor </a:t>
            </a:r>
            <a:r>
              <a:rPr sz="700" spc="-5" dirty="0">
                <a:solidFill>
                  <a:srgbClr val="171514"/>
                </a:solidFill>
                <a:latin typeface="Microsoft Sans Serif"/>
                <a:cs typeface="Microsoft Sans Serif"/>
              </a:rPr>
              <a:t>es </a:t>
            </a:r>
            <a:r>
              <a:rPr sz="700" dirty="0">
                <a:solidFill>
                  <a:srgbClr val="171514"/>
                </a:solidFill>
                <a:latin typeface="Microsoft Sans Serif"/>
                <a:cs typeface="Microsoft Sans Serif"/>
              </a:rPr>
              <a:t>2/0AWG </a:t>
            </a:r>
            <a:r>
              <a:rPr sz="700" spc="5" dirty="0">
                <a:solidFill>
                  <a:srgbClr val="171514"/>
                </a:solidFill>
                <a:latin typeface="Microsoft Sans Serif"/>
                <a:cs typeface="Microsoft Sans Serif"/>
              </a:rPr>
              <a:t>(133100 </a:t>
            </a:r>
            <a:r>
              <a:rPr sz="700" spc="15" dirty="0">
                <a:solidFill>
                  <a:srgbClr val="171514"/>
                </a:solidFill>
                <a:latin typeface="Microsoft Sans Serif"/>
                <a:cs typeface="Microsoft Sans Serif"/>
              </a:rPr>
              <a:t>cmil)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cobre. </a:t>
            </a:r>
            <a:r>
              <a:rPr sz="700" spc="-30" dirty="0">
                <a:solidFill>
                  <a:srgbClr val="171514"/>
                </a:solidFill>
                <a:latin typeface="Microsoft Sans Serif"/>
                <a:cs typeface="Microsoft Sans Serif"/>
              </a:rPr>
              <a:t>El </a:t>
            </a:r>
            <a:r>
              <a:rPr sz="700" spc="15" dirty="0">
                <a:solidFill>
                  <a:srgbClr val="171514"/>
                </a:solidFill>
                <a:latin typeface="Microsoft Sans Serif"/>
                <a:cs typeface="Microsoft Sans Serif"/>
              </a:rPr>
              <a:t>suelo </a:t>
            </a:r>
            <a:r>
              <a:rPr sz="700" spc="25" dirty="0">
                <a:solidFill>
                  <a:srgbClr val="171514"/>
                </a:solidFill>
                <a:latin typeface="Microsoft Sans Serif"/>
                <a:cs typeface="Microsoft Sans Serif"/>
              </a:rPr>
              <a:t>tiene </a:t>
            </a:r>
            <a:r>
              <a:rPr sz="700" spc="30" dirty="0">
                <a:solidFill>
                  <a:srgbClr val="171514"/>
                </a:solidFill>
                <a:latin typeface="Microsoft Sans Serif"/>
                <a:cs typeface="Microsoft Sans Serif"/>
              </a:rPr>
              <a:t>una </a:t>
            </a:r>
            <a:r>
              <a:rPr sz="700" spc="20" dirty="0">
                <a:solidFill>
                  <a:srgbClr val="171514"/>
                </a:solidFill>
                <a:latin typeface="Microsoft Sans Serif"/>
                <a:cs typeface="Microsoft Sans Serif"/>
              </a:rPr>
              <a:t>resistividad </a:t>
            </a:r>
            <a:r>
              <a:rPr sz="700" spc="40" dirty="0" err="1">
                <a:solidFill>
                  <a:srgbClr val="171514"/>
                </a:solidFill>
                <a:latin typeface="Microsoft Sans Serif"/>
                <a:cs typeface="Microsoft Sans Serif"/>
              </a:rPr>
              <a:t>uniforme</a:t>
            </a:r>
            <a:r>
              <a:rPr sz="700" spc="4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100</a:t>
            </a:r>
            <a:r>
              <a:rPr sz="700" spc="-1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Ω·</a:t>
            </a:r>
            <a:r>
              <a:rPr lang="es-ES" sz="700" spc="25" dirty="0" smtClean="0">
                <a:solidFill>
                  <a:srgbClr val="171514"/>
                </a:solidFill>
                <a:latin typeface="Microsoft Sans Serif"/>
                <a:cs typeface="Microsoft Sans Serif"/>
              </a:rPr>
              <a:t>m</a:t>
            </a:r>
            <a:r>
              <a:rPr sz="700" spc="25" dirty="0" smtClean="0">
                <a:solidFill>
                  <a:srgbClr val="171514"/>
                </a:solidFill>
                <a:latin typeface="Microsoft Sans Serif"/>
                <a:cs typeface="Microsoft Sans Serif"/>
              </a:rPr>
              <a:t>.</a:t>
            </a:r>
            <a:r>
              <a:rPr sz="700" spc="-5" dirty="0" smtClean="0">
                <a:solidFill>
                  <a:srgbClr val="171514"/>
                </a:solidFill>
                <a:latin typeface="Microsoft Sans Serif"/>
                <a:cs typeface="Microsoft Sans Serif"/>
              </a:rPr>
              <a:t> </a:t>
            </a:r>
            <a:r>
              <a:rPr sz="700" spc="-50" dirty="0">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requerido</a:t>
            </a:r>
            <a:endParaRPr sz="700" dirty="0">
              <a:latin typeface="Microsoft Sans Serif"/>
              <a:cs typeface="Microsoft Sans Serif"/>
            </a:endParaRPr>
          </a:p>
          <a:p>
            <a:pPr>
              <a:spcBef>
                <a:spcPts val="35"/>
              </a:spcBef>
            </a:pPr>
            <a:endParaRPr sz="1150" dirty="0">
              <a:latin typeface="Microsoft Sans Serif"/>
              <a:cs typeface="Microsoft Sans Serif"/>
            </a:endParaRPr>
          </a:p>
          <a:p>
            <a:pPr marL="423545" indent="-144780">
              <a:spcBef>
                <a:spcPts val="5"/>
              </a:spcBef>
              <a:buAutoNum type="alphaLcParenBoth"/>
              <a:tabLst>
                <a:tab pos="423545" algn="l"/>
              </a:tabLst>
            </a:pPr>
            <a:r>
              <a:rPr sz="800" spc="25" dirty="0">
                <a:solidFill>
                  <a:srgbClr val="171514"/>
                </a:solidFill>
                <a:latin typeface="Microsoft Sans Serif"/>
                <a:cs typeface="Microsoft Sans Serif"/>
              </a:rPr>
              <a:t>para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calcular</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estera</a:t>
            </a:r>
            <a:r>
              <a:rPr sz="800" spc="15" dirty="0">
                <a:solidFill>
                  <a:srgbClr val="171514"/>
                </a:solidFill>
                <a:latin typeface="Microsoft Sans Serif"/>
                <a:cs typeface="Microsoft Sans Serif"/>
              </a:rPr>
              <a:t>;</a:t>
            </a:r>
            <a:endParaRPr sz="800" dirty="0">
              <a:latin typeface="Microsoft Sans Serif"/>
              <a:cs typeface="Microsoft Sans Serif"/>
            </a:endParaRPr>
          </a:p>
          <a:p>
            <a:pPr marL="469265" marR="163830" indent="-200025">
              <a:lnSpc>
                <a:spcPts val="1080"/>
              </a:lnSpc>
              <a:spcBef>
                <a:spcPts val="55"/>
              </a:spcBef>
              <a:buAutoNum type="alphaLcParenBoth"/>
              <a:tabLst>
                <a:tab pos="373380" algn="l"/>
              </a:tabLst>
            </a:pPr>
            <a:r>
              <a:rPr sz="550" spc="20" dirty="0">
                <a:solidFill>
                  <a:srgbClr val="171514"/>
                </a:solidFill>
                <a:latin typeface="Microsoft Sans Serif"/>
                <a:cs typeface="Microsoft Sans Serif"/>
              </a:rPr>
              <a:t>para</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determinar</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el</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efecto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área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la </a:t>
            </a:r>
            <a:r>
              <a:rPr sz="550" spc="25" dirty="0">
                <a:solidFill>
                  <a:srgbClr val="171514"/>
                </a:solidFill>
                <a:latin typeface="Microsoft Sans Serif"/>
                <a:cs typeface="Microsoft Sans Serif"/>
              </a:rPr>
              <a:t>manta</a:t>
            </a:r>
            <a:r>
              <a:rPr sz="550" spc="5" dirty="0">
                <a:solidFill>
                  <a:srgbClr val="171514"/>
                </a:solidFill>
                <a:latin typeface="Microsoft Sans Serif"/>
                <a:cs typeface="Microsoft Sans Serif"/>
              </a:rPr>
              <a:t> y</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la </a:t>
            </a:r>
            <a:r>
              <a:rPr sz="550" spc="25" dirty="0">
                <a:solidFill>
                  <a:srgbClr val="171514"/>
                </a:solidFill>
                <a:latin typeface="Microsoft Sans Serif"/>
                <a:cs typeface="Microsoft Sans Serif"/>
              </a:rPr>
              <a:t>profundidad</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enterramiento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en</a:t>
            </a:r>
            <a:r>
              <a:rPr sz="550" spc="5" dirty="0">
                <a:solidFill>
                  <a:srgbClr val="171514"/>
                </a:solidFill>
                <a:latin typeface="Microsoft Sans Serif"/>
                <a:cs typeface="Microsoft Sans Serif"/>
              </a:rPr>
              <a:t> la </a:t>
            </a:r>
            <a:r>
              <a:rPr sz="550" spc="10" dirty="0">
                <a:solidFill>
                  <a:srgbClr val="171514"/>
                </a:solidFill>
                <a:latin typeface="Microsoft Sans Serif"/>
                <a:cs typeface="Microsoft Sans Serif"/>
              </a:rPr>
              <a:t>resistencia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la</a:t>
            </a:r>
            <a:r>
              <a:rPr sz="550" dirty="0">
                <a:solidFill>
                  <a:srgbClr val="171514"/>
                </a:solidFill>
                <a:latin typeface="Microsoft Sans Serif"/>
                <a:cs typeface="Microsoft Sans Serif"/>
              </a:rPr>
              <a:t> </a:t>
            </a:r>
            <a:r>
              <a:rPr sz="550" spc="25" dirty="0" smtClean="0">
                <a:solidFill>
                  <a:srgbClr val="171514"/>
                </a:solidFill>
                <a:latin typeface="Microsoft Sans Serif"/>
                <a:cs typeface="Microsoft Sans Serif"/>
              </a:rPr>
              <a:t>manta</a:t>
            </a:r>
            <a:r>
              <a:rPr lang="es-ES" sz="550" spc="25" dirty="0" smtClean="0">
                <a:solidFill>
                  <a:srgbClr val="171514"/>
                </a:solidFill>
                <a:latin typeface="Microsoft Sans Serif"/>
                <a:cs typeface="Microsoft Sans Serif"/>
              </a:rPr>
              <a:t> </a:t>
            </a:r>
            <a:r>
              <a:rPr sz="550" spc="5" dirty="0" smtClean="0">
                <a:solidFill>
                  <a:srgbClr val="171514"/>
                </a:solidFill>
                <a:latin typeface="Microsoft Sans Serif"/>
                <a:cs typeface="Microsoft Sans Serif"/>
              </a:rPr>
              <a:t>al</a:t>
            </a:r>
            <a:r>
              <a:rPr sz="550" spc="-10" dirty="0" smtClean="0">
                <a:solidFill>
                  <a:srgbClr val="171514"/>
                </a:solidFill>
                <a:latin typeface="Microsoft Sans Serif"/>
                <a:cs typeface="Microsoft Sans Serif"/>
              </a:rPr>
              <a:t> </a:t>
            </a:r>
            <a:r>
              <a:rPr sz="550" spc="10" dirty="0">
                <a:solidFill>
                  <a:srgbClr val="171514"/>
                </a:solidFill>
                <a:latin typeface="Microsoft Sans Serif"/>
                <a:cs typeface="Microsoft Sans Serif"/>
              </a:rPr>
              <a:t>suelo</a:t>
            </a:r>
            <a:r>
              <a:rPr sz="550" spc="10" dirty="0">
                <a:solidFill>
                  <a:srgbClr val="171514"/>
                </a:solidFill>
                <a:latin typeface="Microsoft Sans Serif"/>
                <a:cs typeface="Microsoft Sans Serif"/>
              </a:rPr>
              <a:t>.</a:t>
            </a:r>
            <a:endParaRPr sz="550" dirty="0">
              <a:latin typeface="Microsoft Sans Serif"/>
              <a:cs typeface="Microsoft Sans Serif"/>
            </a:endParaRPr>
          </a:p>
          <a:p>
            <a:pPr>
              <a:lnSpc>
                <a:spcPct val="100000"/>
              </a:lnSpc>
            </a:pPr>
            <a:endParaRPr sz="700" dirty="0">
              <a:latin typeface="Microsoft Sans Serif"/>
              <a:cs typeface="Microsoft Sans Serif"/>
            </a:endParaRPr>
          </a:p>
          <a:p>
            <a:pPr marL="12700">
              <a:spcBef>
                <a:spcPts val="515"/>
              </a:spcBef>
            </a:pPr>
            <a:r>
              <a:rPr sz="400" spc="-20" dirty="0">
                <a:solidFill>
                  <a:srgbClr val="171514"/>
                </a:solidFill>
                <a:latin typeface="Microsoft Sans Serif"/>
                <a:cs typeface="Microsoft Sans Serif"/>
              </a:rPr>
              <a:t>2</a:t>
            </a:r>
            <a:r>
              <a:rPr sz="650" spc="-20" dirty="0">
                <a:solidFill>
                  <a:srgbClr val="171514"/>
                </a:solidFill>
                <a:latin typeface="Microsoft Sans Serif"/>
                <a:cs typeface="Microsoft Sans Serif"/>
              </a:rPr>
              <a:t>JGSverak,</a:t>
            </a:r>
            <a:r>
              <a:rPr sz="650" spc="5" dirty="0">
                <a:solidFill>
                  <a:srgbClr val="171514"/>
                </a:solidFill>
                <a:latin typeface="Microsoft Sans Serif"/>
                <a:cs typeface="Microsoft Sans Serif"/>
              </a:rPr>
              <a:t> análisis </a:t>
            </a:r>
            <a:r>
              <a:rPr sz="650" spc="20" dirty="0">
                <a:solidFill>
                  <a:srgbClr val="171514"/>
                </a:solidFill>
                <a:latin typeface="Microsoft Sans Serif"/>
                <a:cs typeface="Microsoft Sans Serif"/>
              </a:rPr>
              <a:t>simplificado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gradientes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eléctricos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sobre</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red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Parte</a:t>
            </a:r>
            <a:r>
              <a:rPr sz="650" spc="5" dirty="0">
                <a:solidFill>
                  <a:srgbClr val="171514"/>
                </a:solidFill>
                <a:latin typeface="Microsoft Sans Serif"/>
                <a:cs typeface="Microsoft Sans Serif"/>
              </a:rPr>
              <a:t> </a:t>
            </a:r>
            <a:r>
              <a:rPr sz="650" spc="70" dirty="0">
                <a:solidFill>
                  <a:srgbClr val="171514"/>
                </a:solidFill>
                <a:latin typeface="Microsoft Sans Serif"/>
                <a:cs typeface="Microsoft Sans Serif"/>
              </a:rPr>
              <a:t>I—Qué</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bueno</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endParaRPr sz="650" dirty="0">
              <a:latin typeface="Microsoft Sans Serif"/>
              <a:cs typeface="Microsoft Sans Serif"/>
            </a:endParaRPr>
          </a:p>
          <a:p>
            <a:pPr marL="88900">
              <a:spcBef>
                <a:spcPts val="130"/>
              </a:spcBef>
            </a:pPr>
            <a:r>
              <a:rPr lang="es-ES" sz="700" spc="15" dirty="0" smtClean="0">
                <a:solidFill>
                  <a:srgbClr val="171514"/>
                </a:solidFill>
                <a:latin typeface="Microsoft Sans Serif"/>
                <a:cs typeface="Microsoft Sans Serif"/>
              </a:rPr>
              <a:t>de la corriente</a:t>
            </a:r>
            <a:r>
              <a:rPr sz="70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método</a:t>
            </a:r>
            <a:r>
              <a:rPr sz="700" spc="5" dirty="0">
                <a:solidFill>
                  <a:srgbClr val="171514"/>
                </a:solidFill>
                <a:latin typeface="Microsoft Sans Serif"/>
                <a:cs typeface="Microsoft Sans Serif"/>
              </a:rPr>
              <a:t> </a:t>
            </a:r>
            <a:r>
              <a:rPr sz="700" spc="-55" dirty="0">
                <a:solidFill>
                  <a:srgbClr val="171514"/>
                </a:solidFill>
                <a:latin typeface="Microsoft Sans Serif"/>
                <a:cs typeface="Microsoft Sans Serif"/>
              </a:rPr>
              <a:t>IEEE?</a:t>
            </a:r>
            <a:r>
              <a:rPr sz="700" i="1" spc="-55" dirty="0">
                <a:solidFill>
                  <a:srgbClr val="171514"/>
                </a:solidFill>
                <a:latin typeface="Arial"/>
                <a:cs typeface="Arial"/>
              </a:rPr>
              <a:t>IEEE</a:t>
            </a:r>
            <a:r>
              <a:rPr sz="700" i="1" spc="-10" dirty="0">
                <a:solidFill>
                  <a:srgbClr val="171514"/>
                </a:solidFill>
                <a:latin typeface="Arial"/>
                <a:cs typeface="Arial"/>
              </a:rPr>
              <a:t> </a:t>
            </a:r>
            <a:r>
              <a:rPr sz="700" i="1" spc="10" dirty="0">
                <a:solidFill>
                  <a:srgbClr val="171514"/>
                </a:solidFill>
                <a:latin typeface="Arial"/>
                <a:cs typeface="Arial"/>
              </a:rPr>
              <a:t>Trans.Power</a:t>
            </a:r>
            <a:r>
              <a:rPr sz="700" i="1" spc="-5" dirty="0">
                <a:solidFill>
                  <a:srgbClr val="171514"/>
                </a:solidFill>
                <a:latin typeface="Arial"/>
                <a:cs typeface="Arial"/>
              </a:rPr>
              <a:t> </a:t>
            </a:r>
            <a:r>
              <a:rPr sz="700" i="1" spc="25" dirty="0">
                <a:solidFill>
                  <a:srgbClr val="171514"/>
                </a:solidFill>
                <a:latin typeface="Arial"/>
                <a:cs typeface="Arial"/>
              </a:rPr>
              <a:t>Aparato</a:t>
            </a:r>
            <a:r>
              <a:rPr sz="700" i="1" spc="-5" dirty="0">
                <a:solidFill>
                  <a:srgbClr val="171514"/>
                </a:solidFill>
                <a:latin typeface="Arial"/>
                <a:cs typeface="Arial"/>
              </a:rPr>
              <a:t> </a:t>
            </a:r>
            <a:r>
              <a:rPr sz="700" i="1" dirty="0">
                <a:solidFill>
                  <a:srgbClr val="171514"/>
                </a:solidFill>
                <a:latin typeface="Arial"/>
                <a:cs typeface="Arial"/>
              </a:rPr>
              <a:t>Syst.</a:t>
            </a:r>
            <a:r>
              <a:rPr sz="700" dirty="0">
                <a:solidFill>
                  <a:srgbClr val="171514"/>
                </a:solidFill>
                <a:latin typeface="Microsoft Sans Serif"/>
                <a:cs typeface="Microsoft Sans Serif"/>
              </a:rPr>
              <a:t>vol. </a:t>
            </a:r>
            <a:r>
              <a:rPr sz="700" spc="-20" dirty="0">
                <a:solidFill>
                  <a:srgbClr val="171514"/>
                </a:solidFill>
                <a:latin typeface="Microsoft Sans Serif"/>
                <a:cs typeface="Microsoft Sans Serif"/>
              </a:rPr>
              <a:t>PAS-103,</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núm.</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1, </a:t>
            </a:r>
            <a:r>
              <a:rPr sz="700" spc="10" dirty="0">
                <a:solidFill>
                  <a:srgbClr val="171514"/>
                </a:solidFill>
                <a:latin typeface="Microsoft Sans Serif"/>
                <a:cs typeface="Microsoft Sans Serif"/>
              </a:rPr>
              <a:t>págs.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7–25,</a:t>
            </a:r>
            <a:r>
              <a:rPr sz="700" spc="5" dirty="0">
                <a:solidFill>
                  <a:srgbClr val="171514"/>
                </a:solidFill>
                <a:latin typeface="Microsoft Sans Serif"/>
                <a:cs typeface="Microsoft Sans Serif"/>
              </a:rPr>
              <a:t> 1984.</a:t>
            </a:r>
            <a:endParaRPr sz="700" dirty="0">
              <a:latin typeface="Microsoft Sans Serif"/>
              <a:cs typeface="Microsoft Sans Serif"/>
            </a:endParaRP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nvGraphicFramePr>
        <p:xfrm>
          <a:off x="6565375" y="2937992"/>
          <a:ext cx="2019291" cy="2026910"/>
        </p:xfrm>
        <a:graphic>
          <a:graphicData uri="http://schemas.openxmlformats.org/drawingml/2006/table">
            <a:tbl>
              <a:tblPr firstRow="1" bandRow="1">
                <a:tableStyleId>{2D5ABB26-0587-4C30-8999-92F81FD0307C}</a:tableStyleId>
              </a:tblPr>
              <a:tblGrid>
                <a:gridCol w="132080">
                  <a:extLst>
                    <a:ext uri="{9D8B030D-6E8A-4147-A177-3AD203B41FA5}">
                      <a16:colId xmlns:a16="http://schemas.microsoft.com/office/drawing/2014/main" val="20000"/>
                    </a:ext>
                  </a:extLst>
                </a:gridCol>
                <a:gridCol w="135255">
                  <a:extLst>
                    <a:ext uri="{9D8B030D-6E8A-4147-A177-3AD203B41FA5}">
                      <a16:colId xmlns:a16="http://schemas.microsoft.com/office/drawing/2014/main" val="20001"/>
                    </a:ext>
                  </a:extLst>
                </a:gridCol>
                <a:gridCol w="134619">
                  <a:extLst>
                    <a:ext uri="{9D8B030D-6E8A-4147-A177-3AD203B41FA5}">
                      <a16:colId xmlns:a16="http://schemas.microsoft.com/office/drawing/2014/main" val="20002"/>
                    </a:ext>
                  </a:extLst>
                </a:gridCol>
                <a:gridCol w="134620">
                  <a:extLst>
                    <a:ext uri="{9D8B030D-6E8A-4147-A177-3AD203B41FA5}">
                      <a16:colId xmlns:a16="http://schemas.microsoft.com/office/drawing/2014/main" val="20003"/>
                    </a:ext>
                  </a:extLst>
                </a:gridCol>
                <a:gridCol w="134620">
                  <a:extLst>
                    <a:ext uri="{9D8B030D-6E8A-4147-A177-3AD203B41FA5}">
                      <a16:colId xmlns:a16="http://schemas.microsoft.com/office/drawing/2014/main" val="20004"/>
                    </a:ext>
                  </a:extLst>
                </a:gridCol>
                <a:gridCol w="135254">
                  <a:extLst>
                    <a:ext uri="{9D8B030D-6E8A-4147-A177-3AD203B41FA5}">
                      <a16:colId xmlns:a16="http://schemas.microsoft.com/office/drawing/2014/main" val="20005"/>
                    </a:ext>
                  </a:extLst>
                </a:gridCol>
                <a:gridCol w="134619">
                  <a:extLst>
                    <a:ext uri="{9D8B030D-6E8A-4147-A177-3AD203B41FA5}">
                      <a16:colId xmlns:a16="http://schemas.microsoft.com/office/drawing/2014/main" val="20006"/>
                    </a:ext>
                  </a:extLst>
                </a:gridCol>
                <a:gridCol w="134619">
                  <a:extLst>
                    <a:ext uri="{9D8B030D-6E8A-4147-A177-3AD203B41FA5}">
                      <a16:colId xmlns:a16="http://schemas.microsoft.com/office/drawing/2014/main" val="20007"/>
                    </a:ext>
                  </a:extLst>
                </a:gridCol>
                <a:gridCol w="134619">
                  <a:extLst>
                    <a:ext uri="{9D8B030D-6E8A-4147-A177-3AD203B41FA5}">
                      <a16:colId xmlns:a16="http://schemas.microsoft.com/office/drawing/2014/main" val="20008"/>
                    </a:ext>
                  </a:extLst>
                </a:gridCol>
                <a:gridCol w="135255">
                  <a:extLst>
                    <a:ext uri="{9D8B030D-6E8A-4147-A177-3AD203B41FA5}">
                      <a16:colId xmlns:a16="http://schemas.microsoft.com/office/drawing/2014/main" val="20009"/>
                    </a:ext>
                  </a:extLst>
                </a:gridCol>
                <a:gridCol w="134619">
                  <a:extLst>
                    <a:ext uri="{9D8B030D-6E8A-4147-A177-3AD203B41FA5}">
                      <a16:colId xmlns:a16="http://schemas.microsoft.com/office/drawing/2014/main" val="20010"/>
                    </a:ext>
                  </a:extLst>
                </a:gridCol>
                <a:gridCol w="134619">
                  <a:extLst>
                    <a:ext uri="{9D8B030D-6E8A-4147-A177-3AD203B41FA5}">
                      <a16:colId xmlns:a16="http://schemas.microsoft.com/office/drawing/2014/main" val="20011"/>
                    </a:ext>
                  </a:extLst>
                </a:gridCol>
                <a:gridCol w="134619">
                  <a:extLst>
                    <a:ext uri="{9D8B030D-6E8A-4147-A177-3AD203B41FA5}">
                      <a16:colId xmlns:a16="http://schemas.microsoft.com/office/drawing/2014/main" val="20012"/>
                    </a:ext>
                  </a:extLst>
                </a:gridCol>
                <a:gridCol w="135255">
                  <a:extLst>
                    <a:ext uri="{9D8B030D-6E8A-4147-A177-3AD203B41FA5}">
                      <a16:colId xmlns:a16="http://schemas.microsoft.com/office/drawing/2014/main" val="20013"/>
                    </a:ext>
                  </a:extLst>
                </a:gridCol>
                <a:gridCol w="134619">
                  <a:extLst>
                    <a:ext uri="{9D8B030D-6E8A-4147-A177-3AD203B41FA5}">
                      <a16:colId xmlns:a16="http://schemas.microsoft.com/office/drawing/2014/main" val="20014"/>
                    </a:ext>
                  </a:extLst>
                </a:gridCol>
              </a:tblGrid>
              <a:tr h="134950">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0"/>
                  </a:ext>
                </a:extLst>
              </a:tr>
              <a:tr h="135597">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1"/>
                  </a:ext>
                </a:extLst>
              </a:tr>
              <a:tr h="134962">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2"/>
                  </a:ext>
                </a:extLst>
              </a:tr>
              <a:tr h="134962">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3"/>
                  </a:ext>
                </a:extLst>
              </a:tr>
              <a:tr h="134950">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4"/>
                  </a:ext>
                </a:extLst>
              </a:tr>
              <a:tr h="135597">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5"/>
                  </a:ext>
                </a:extLst>
              </a:tr>
              <a:tr h="134950">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6"/>
                  </a:ext>
                </a:extLst>
              </a:tr>
              <a:tr h="134962">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7"/>
                  </a:ext>
                </a:extLst>
              </a:tr>
              <a:tr h="134962">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8"/>
                  </a:ext>
                </a:extLst>
              </a:tr>
              <a:tr h="135585">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9"/>
                  </a:ext>
                </a:extLst>
              </a:tr>
              <a:tr h="134962">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10"/>
                  </a:ext>
                </a:extLst>
              </a:tr>
              <a:tr h="134962">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11"/>
                  </a:ext>
                </a:extLst>
              </a:tr>
              <a:tr h="134950">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12"/>
                  </a:ext>
                </a:extLst>
              </a:tr>
              <a:tr h="135597">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13"/>
                  </a:ext>
                </a:extLst>
              </a:tr>
              <a:tr h="134962">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14"/>
                  </a:ext>
                </a:extLst>
              </a:tr>
            </a:tbl>
          </a:graphicData>
        </a:graphic>
      </p:graphicFrame>
      <p:sp>
        <p:nvSpPr>
          <p:cNvPr id="3" name="object 3"/>
          <p:cNvSpPr/>
          <p:nvPr/>
        </p:nvSpPr>
        <p:spPr>
          <a:xfrm>
            <a:off x="6844773" y="5633910"/>
            <a:ext cx="46355" cy="0"/>
          </a:xfrm>
          <a:custGeom>
            <a:avLst/>
            <a:gdLst/>
            <a:ahLst/>
            <a:cxnLst/>
            <a:rect l="l" t="t" r="r" b="b"/>
            <a:pathLst>
              <a:path w="46355">
                <a:moveTo>
                  <a:pt x="46126" y="0"/>
                </a:moveTo>
                <a:lnTo>
                  <a:pt x="0" y="0"/>
                </a:lnTo>
              </a:path>
            </a:pathLst>
          </a:custGeom>
          <a:ln w="7607">
            <a:solidFill>
              <a:srgbClr val="231F20"/>
            </a:solidFill>
          </a:ln>
        </p:spPr>
        <p:txBody>
          <a:bodyPr wrap="square" lIns="0" tIns="0" rIns="0" bIns="0" rtlCol="0"/>
          <a:lstStyle/>
          <a:p>
            <a:endParaRPr/>
          </a:p>
        </p:txBody>
      </p:sp>
      <p:sp>
        <p:nvSpPr>
          <p:cNvPr id="4" name="object 4"/>
          <p:cNvSpPr/>
          <p:nvPr/>
        </p:nvSpPr>
        <p:spPr>
          <a:xfrm>
            <a:off x="6843757" y="5928969"/>
            <a:ext cx="46355" cy="0"/>
          </a:xfrm>
          <a:custGeom>
            <a:avLst/>
            <a:gdLst/>
            <a:ahLst/>
            <a:cxnLst/>
            <a:rect l="l" t="t" r="r" b="b"/>
            <a:pathLst>
              <a:path w="46355">
                <a:moveTo>
                  <a:pt x="46126" y="0"/>
                </a:moveTo>
                <a:lnTo>
                  <a:pt x="0" y="0"/>
                </a:lnTo>
              </a:path>
            </a:pathLst>
          </a:custGeom>
          <a:ln w="7607">
            <a:solidFill>
              <a:srgbClr val="231F20"/>
            </a:solidFill>
          </a:ln>
        </p:spPr>
        <p:txBody>
          <a:bodyPr wrap="square" lIns="0" tIns="0" rIns="0" bIns="0" rtlCol="0"/>
          <a:lstStyle/>
          <a:p>
            <a:endParaRPr/>
          </a:p>
        </p:txBody>
      </p:sp>
      <p:sp>
        <p:nvSpPr>
          <p:cNvPr id="5" name="object 5"/>
          <p:cNvSpPr/>
          <p:nvPr/>
        </p:nvSpPr>
        <p:spPr>
          <a:xfrm>
            <a:off x="6843757" y="6221006"/>
            <a:ext cx="46355" cy="0"/>
          </a:xfrm>
          <a:custGeom>
            <a:avLst/>
            <a:gdLst/>
            <a:ahLst/>
            <a:cxnLst/>
            <a:rect l="l" t="t" r="r" b="b"/>
            <a:pathLst>
              <a:path w="46355">
                <a:moveTo>
                  <a:pt x="46126" y="0"/>
                </a:moveTo>
                <a:lnTo>
                  <a:pt x="0" y="0"/>
                </a:lnTo>
              </a:path>
            </a:pathLst>
          </a:custGeom>
          <a:ln w="7607">
            <a:solidFill>
              <a:srgbClr val="231F20"/>
            </a:solidFill>
          </a:ln>
        </p:spPr>
        <p:txBody>
          <a:bodyPr wrap="square" lIns="0" tIns="0" rIns="0" bIns="0" rtlCol="0"/>
          <a:lstStyle/>
          <a:p>
            <a:endParaRPr/>
          </a:p>
        </p:txBody>
      </p:sp>
      <p:sp>
        <p:nvSpPr>
          <p:cNvPr id="6" name="object 6"/>
          <p:cNvSpPr/>
          <p:nvPr/>
        </p:nvSpPr>
        <p:spPr>
          <a:xfrm>
            <a:off x="6847809" y="6517081"/>
            <a:ext cx="46355" cy="0"/>
          </a:xfrm>
          <a:custGeom>
            <a:avLst/>
            <a:gdLst/>
            <a:ahLst/>
            <a:cxnLst/>
            <a:rect l="l" t="t" r="r" b="b"/>
            <a:pathLst>
              <a:path w="46355">
                <a:moveTo>
                  <a:pt x="46139" y="0"/>
                </a:moveTo>
                <a:lnTo>
                  <a:pt x="0" y="0"/>
                </a:lnTo>
              </a:path>
            </a:pathLst>
          </a:custGeom>
          <a:ln w="7607">
            <a:solidFill>
              <a:srgbClr val="231F20"/>
            </a:solidFill>
          </a:ln>
        </p:spPr>
        <p:txBody>
          <a:bodyPr wrap="square" lIns="0" tIns="0" rIns="0" bIns="0" rtlCol="0"/>
          <a:lstStyle/>
          <a:p>
            <a:endParaRPr/>
          </a:p>
        </p:txBody>
      </p:sp>
      <p:sp>
        <p:nvSpPr>
          <p:cNvPr id="7" name="object 7"/>
          <p:cNvSpPr/>
          <p:nvPr/>
        </p:nvSpPr>
        <p:spPr>
          <a:xfrm>
            <a:off x="6847809" y="6809105"/>
            <a:ext cx="46355" cy="0"/>
          </a:xfrm>
          <a:custGeom>
            <a:avLst/>
            <a:gdLst/>
            <a:ahLst/>
            <a:cxnLst/>
            <a:rect l="l" t="t" r="r" b="b"/>
            <a:pathLst>
              <a:path w="46355">
                <a:moveTo>
                  <a:pt x="46139" y="0"/>
                </a:moveTo>
                <a:lnTo>
                  <a:pt x="0" y="0"/>
                </a:lnTo>
              </a:path>
            </a:pathLst>
          </a:custGeom>
          <a:ln w="7607">
            <a:solidFill>
              <a:srgbClr val="231F20"/>
            </a:solidFill>
          </a:ln>
        </p:spPr>
        <p:txBody>
          <a:bodyPr wrap="square" lIns="0" tIns="0" rIns="0" bIns="0" rtlCol="0"/>
          <a:lstStyle/>
          <a:p>
            <a:endParaRPr/>
          </a:p>
        </p:txBody>
      </p:sp>
      <p:sp>
        <p:nvSpPr>
          <p:cNvPr id="8" name="object 8"/>
          <p:cNvSpPr/>
          <p:nvPr/>
        </p:nvSpPr>
        <p:spPr>
          <a:xfrm>
            <a:off x="7144899" y="7092519"/>
            <a:ext cx="0" cy="46355"/>
          </a:xfrm>
          <a:custGeom>
            <a:avLst/>
            <a:gdLst/>
            <a:ahLst/>
            <a:cxnLst/>
            <a:rect l="l" t="t" r="r" b="b"/>
            <a:pathLst>
              <a:path h="46354">
                <a:moveTo>
                  <a:pt x="0" y="0"/>
                </a:moveTo>
                <a:lnTo>
                  <a:pt x="0" y="46126"/>
                </a:lnTo>
              </a:path>
            </a:pathLst>
          </a:custGeom>
          <a:ln w="7607">
            <a:solidFill>
              <a:srgbClr val="231F20"/>
            </a:solidFill>
          </a:ln>
        </p:spPr>
        <p:txBody>
          <a:bodyPr wrap="square" lIns="0" tIns="0" rIns="0" bIns="0" rtlCol="0"/>
          <a:lstStyle/>
          <a:p>
            <a:endParaRPr/>
          </a:p>
        </p:txBody>
      </p:sp>
      <p:sp>
        <p:nvSpPr>
          <p:cNvPr id="9" name="object 9"/>
          <p:cNvSpPr/>
          <p:nvPr/>
        </p:nvSpPr>
        <p:spPr>
          <a:xfrm>
            <a:off x="7396371" y="7100621"/>
            <a:ext cx="0" cy="46355"/>
          </a:xfrm>
          <a:custGeom>
            <a:avLst/>
            <a:gdLst/>
            <a:ahLst/>
            <a:cxnLst/>
            <a:rect l="l" t="t" r="r" b="b"/>
            <a:pathLst>
              <a:path h="46354">
                <a:moveTo>
                  <a:pt x="0" y="0"/>
                </a:moveTo>
                <a:lnTo>
                  <a:pt x="0" y="46139"/>
                </a:lnTo>
              </a:path>
            </a:pathLst>
          </a:custGeom>
          <a:ln w="7607">
            <a:solidFill>
              <a:srgbClr val="231F20"/>
            </a:solidFill>
          </a:ln>
        </p:spPr>
        <p:txBody>
          <a:bodyPr wrap="square" lIns="0" tIns="0" rIns="0" bIns="0" rtlCol="0"/>
          <a:lstStyle/>
          <a:p>
            <a:endParaRPr/>
          </a:p>
        </p:txBody>
      </p:sp>
      <p:sp>
        <p:nvSpPr>
          <p:cNvPr id="10" name="object 10"/>
          <p:cNvSpPr/>
          <p:nvPr/>
        </p:nvSpPr>
        <p:spPr>
          <a:xfrm>
            <a:off x="7647832" y="7088455"/>
            <a:ext cx="0" cy="46355"/>
          </a:xfrm>
          <a:custGeom>
            <a:avLst/>
            <a:gdLst/>
            <a:ahLst/>
            <a:cxnLst/>
            <a:rect l="l" t="t" r="r" b="b"/>
            <a:pathLst>
              <a:path h="46354">
                <a:moveTo>
                  <a:pt x="0" y="0"/>
                </a:moveTo>
                <a:lnTo>
                  <a:pt x="0" y="46139"/>
                </a:lnTo>
              </a:path>
            </a:pathLst>
          </a:custGeom>
          <a:ln w="7607">
            <a:solidFill>
              <a:srgbClr val="231F20"/>
            </a:solidFill>
          </a:ln>
        </p:spPr>
        <p:txBody>
          <a:bodyPr wrap="square" lIns="0" tIns="0" rIns="0" bIns="0" rtlCol="0"/>
          <a:lstStyle/>
          <a:p>
            <a:endParaRPr/>
          </a:p>
        </p:txBody>
      </p:sp>
      <p:sp>
        <p:nvSpPr>
          <p:cNvPr id="11" name="object 11"/>
          <p:cNvSpPr/>
          <p:nvPr/>
        </p:nvSpPr>
        <p:spPr>
          <a:xfrm>
            <a:off x="7903369" y="7092519"/>
            <a:ext cx="635" cy="46355"/>
          </a:xfrm>
          <a:custGeom>
            <a:avLst/>
            <a:gdLst/>
            <a:ahLst/>
            <a:cxnLst/>
            <a:rect l="l" t="t" r="r" b="b"/>
            <a:pathLst>
              <a:path w="635" h="46354">
                <a:moveTo>
                  <a:pt x="247" y="-3803"/>
                </a:moveTo>
                <a:lnTo>
                  <a:pt x="247" y="49930"/>
                </a:lnTo>
              </a:path>
            </a:pathLst>
          </a:custGeom>
          <a:ln w="8102">
            <a:solidFill>
              <a:srgbClr val="231F20"/>
            </a:solidFill>
          </a:ln>
        </p:spPr>
        <p:txBody>
          <a:bodyPr wrap="square" lIns="0" tIns="0" rIns="0" bIns="0" rtlCol="0"/>
          <a:lstStyle/>
          <a:p>
            <a:endParaRPr/>
          </a:p>
        </p:txBody>
      </p:sp>
      <p:sp>
        <p:nvSpPr>
          <p:cNvPr id="12" name="object 12"/>
          <p:cNvSpPr/>
          <p:nvPr/>
        </p:nvSpPr>
        <p:spPr>
          <a:xfrm>
            <a:off x="8146713" y="7092519"/>
            <a:ext cx="0" cy="46355"/>
          </a:xfrm>
          <a:custGeom>
            <a:avLst/>
            <a:gdLst/>
            <a:ahLst/>
            <a:cxnLst/>
            <a:rect l="l" t="t" r="r" b="b"/>
            <a:pathLst>
              <a:path h="46354">
                <a:moveTo>
                  <a:pt x="0" y="0"/>
                </a:moveTo>
                <a:lnTo>
                  <a:pt x="0" y="46126"/>
                </a:lnTo>
              </a:path>
            </a:pathLst>
          </a:custGeom>
          <a:ln w="7607">
            <a:solidFill>
              <a:srgbClr val="231F20"/>
            </a:solidFill>
          </a:ln>
        </p:spPr>
        <p:txBody>
          <a:bodyPr wrap="square" lIns="0" tIns="0" rIns="0" bIns="0" rtlCol="0"/>
          <a:lstStyle/>
          <a:p>
            <a:endParaRPr/>
          </a:p>
        </p:txBody>
      </p:sp>
      <p:grpSp>
        <p:nvGrpSpPr>
          <p:cNvPr id="13" name="object 13"/>
          <p:cNvGrpSpPr/>
          <p:nvPr/>
        </p:nvGrpSpPr>
        <p:grpSpPr>
          <a:xfrm>
            <a:off x="6889127" y="5571553"/>
            <a:ext cx="1555750" cy="1525270"/>
            <a:chOff x="2206002" y="5571553"/>
            <a:chExt cx="1555750" cy="1525270"/>
          </a:xfrm>
        </p:grpSpPr>
        <p:sp>
          <p:nvSpPr>
            <p:cNvPr id="14" name="object 14"/>
            <p:cNvSpPr/>
            <p:nvPr/>
          </p:nvSpPr>
          <p:spPr>
            <a:xfrm>
              <a:off x="2209806" y="5571553"/>
              <a:ext cx="1551940" cy="1521460"/>
            </a:xfrm>
            <a:custGeom>
              <a:avLst/>
              <a:gdLst/>
              <a:ahLst/>
              <a:cxnLst/>
              <a:rect l="l" t="t" r="r" b="b"/>
              <a:pathLst>
                <a:path w="1551939" h="1521459">
                  <a:moveTo>
                    <a:pt x="0" y="0"/>
                  </a:moveTo>
                  <a:lnTo>
                    <a:pt x="0" y="1520964"/>
                  </a:lnTo>
                </a:path>
                <a:path w="1551939" h="1521459">
                  <a:moveTo>
                    <a:pt x="0" y="1520964"/>
                  </a:moveTo>
                  <a:lnTo>
                    <a:pt x="1551876" y="1520964"/>
                  </a:lnTo>
                </a:path>
              </a:pathLst>
            </a:custGeom>
            <a:ln w="7607">
              <a:solidFill>
                <a:srgbClr val="231F20"/>
              </a:solidFill>
            </a:ln>
          </p:spPr>
          <p:txBody>
            <a:bodyPr wrap="square" lIns="0" tIns="0" rIns="0" bIns="0" rtlCol="0"/>
            <a:lstStyle/>
            <a:p>
              <a:endParaRPr/>
            </a:p>
          </p:txBody>
        </p:sp>
        <p:sp>
          <p:nvSpPr>
            <p:cNvPr id="15" name="object 15"/>
            <p:cNvSpPr/>
            <p:nvPr/>
          </p:nvSpPr>
          <p:spPr>
            <a:xfrm>
              <a:off x="2241233" y="5692723"/>
              <a:ext cx="1219835" cy="993140"/>
            </a:xfrm>
            <a:custGeom>
              <a:avLst/>
              <a:gdLst/>
              <a:ahLst/>
              <a:cxnLst/>
              <a:rect l="l" t="t" r="r" b="b"/>
              <a:pathLst>
                <a:path w="1219835" h="993140">
                  <a:moveTo>
                    <a:pt x="1219644" y="992720"/>
                  </a:moveTo>
                  <a:lnTo>
                    <a:pt x="1162689" y="985207"/>
                  </a:lnTo>
                  <a:lnTo>
                    <a:pt x="1106652" y="976231"/>
                  </a:lnTo>
                  <a:lnTo>
                    <a:pt x="1051576" y="965820"/>
                  </a:lnTo>
                  <a:lnTo>
                    <a:pt x="997505" y="954000"/>
                  </a:lnTo>
                  <a:lnTo>
                    <a:pt x="944482" y="940797"/>
                  </a:lnTo>
                  <a:lnTo>
                    <a:pt x="892551" y="926239"/>
                  </a:lnTo>
                  <a:lnTo>
                    <a:pt x="841755" y="910352"/>
                  </a:lnTo>
                  <a:lnTo>
                    <a:pt x="792137" y="893162"/>
                  </a:lnTo>
                  <a:lnTo>
                    <a:pt x="743743" y="874697"/>
                  </a:lnTo>
                  <a:lnTo>
                    <a:pt x="696614" y="854982"/>
                  </a:lnTo>
                  <a:lnTo>
                    <a:pt x="650794" y="834044"/>
                  </a:lnTo>
                  <a:lnTo>
                    <a:pt x="606328" y="811911"/>
                  </a:lnTo>
                  <a:lnTo>
                    <a:pt x="563258" y="788608"/>
                  </a:lnTo>
                  <a:lnTo>
                    <a:pt x="521628" y="764162"/>
                  </a:lnTo>
                  <a:lnTo>
                    <a:pt x="481482" y="738599"/>
                  </a:lnTo>
                  <a:lnTo>
                    <a:pt x="442863" y="711947"/>
                  </a:lnTo>
                  <a:lnTo>
                    <a:pt x="405815" y="684232"/>
                  </a:lnTo>
                  <a:lnTo>
                    <a:pt x="370381" y="655481"/>
                  </a:lnTo>
                  <a:lnTo>
                    <a:pt x="336604" y="625720"/>
                  </a:lnTo>
                  <a:lnTo>
                    <a:pt x="304529" y="594975"/>
                  </a:lnTo>
                  <a:lnTo>
                    <a:pt x="274199" y="563274"/>
                  </a:lnTo>
                  <a:lnTo>
                    <a:pt x="245657" y="530643"/>
                  </a:lnTo>
                  <a:lnTo>
                    <a:pt x="218947" y="497108"/>
                  </a:lnTo>
                  <a:lnTo>
                    <a:pt x="194113" y="462696"/>
                  </a:lnTo>
                  <a:lnTo>
                    <a:pt x="171198" y="427435"/>
                  </a:lnTo>
                  <a:lnTo>
                    <a:pt x="150245" y="391349"/>
                  </a:lnTo>
                  <a:lnTo>
                    <a:pt x="131298" y="354467"/>
                  </a:lnTo>
                  <a:lnTo>
                    <a:pt x="114401" y="316814"/>
                  </a:lnTo>
                </a:path>
                <a:path w="1219835" h="993140">
                  <a:moveTo>
                    <a:pt x="0" y="0"/>
                  </a:moveTo>
                  <a:lnTo>
                    <a:pt x="125234" y="349313"/>
                  </a:lnTo>
                </a:path>
              </a:pathLst>
            </a:custGeom>
            <a:ln w="15214">
              <a:solidFill>
                <a:srgbClr val="231F20"/>
              </a:solidFill>
            </a:ln>
          </p:spPr>
          <p:txBody>
            <a:bodyPr wrap="square" lIns="0" tIns="0" rIns="0" bIns="0" rtlCol="0"/>
            <a:lstStyle/>
            <a:p>
              <a:endParaRPr/>
            </a:p>
          </p:txBody>
        </p:sp>
      </p:grpSp>
      <p:sp>
        <p:nvSpPr>
          <p:cNvPr id="16" name="object 16"/>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96</a:t>
            </a:r>
            <a:endParaRPr sz="900">
              <a:latin typeface="Arial"/>
              <a:cs typeface="Arial"/>
            </a:endParaRPr>
          </a:p>
        </p:txBody>
      </p:sp>
      <p:sp>
        <p:nvSpPr>
          <p:cNvPr id="17" name="object 17"/>
          <p:cNvSpPr txBox="1"/>
          <p:nvPr/>
        </p:nvSpPr>
        <p:spPr>
          <a:xfrm>
            <a:off x="7674366"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8" name="object 18"/>
          <p:cNvSpPr txBox="1"/>
          <p:nvPr/>
        </p:nvSpPr>
        <p:spPr>
          <a:xfrm>
            <a:off x="5489406" y="752118"/>
            <a:ext cx="4001770" cy="1803058"/>
          </a:xfrm>
          <a:prstGeom prst="rect">
            <a:avLst/>
          </a:prstGeom>
        </p:spPr>
        <p:txBody>
          <a:bodyPr vert="horz" wrap="square" lIns="0" tIns="16510" rIns="0" bIns="0" rtlCol="0">
            <a:spAutoFit/>
          </a:bodyPr>
          <a:lstStyle/>
          <a:p>
            <a:pPr marL="304800" marR="1439545" indent="-178435" algn="just">
              <a:lnSpc>
                <a:spcPct val="112500"/>
              </a:lnSpc>
              <a:spcBef>
                <a:spcPts val="130"/>
              </a:spcBef>
              <a:buAutoNum type="alphaLcParenBoth"/>
              <a:tabLst>
                <a:tab pos="271780" algn="l"/>
              </a:tabLst>
            </a:pPr>
            <a:r>
              <a:rPr sz="800" spc="15" dirty="0">
                <a:solidFill>
                  <a:srgbClr val="171514"/>
                </a:solidFill>
                <a:latin typeface="Microsoft Sans Serif"/>
                <a:cs typeface="Microsoft Sans Serif"/>
              </a:rPr>
              <a:t>Tenemos</a:t>
            </a:r>
            <a:r>
              <a:rPr sz="800" spc="-10" dirty="0">
                <a:solidFill>
                  <a:srgbClr val="171514"/>
                </a:solidFill>
                <a:latin typeface="Microsoft Sans Serif"/>
                <a:cs typeface="Microsoft Sans Serif"/>
              </a:rPr>
              <a:t> </a:t>
            </a:r>
            <a:r>
              <a:rPr sz="800" dirty="0">
                <a:solidFill>
                  <a:srgbClr val="171514"/>
                </a:solidFill>
                <a:latin typeface="Microsoft Sans Serif"/>
                <a:cs typeface="Microsoft Sans Serif"/>
              </a:rPr>
              <a:t>que</a:t>
            </a:r>
            <a:r>
              <a:rPr sz="800" dirty="0">
                <a:solidFill>
                  <a:srgbClr val="171514"/>
                </a:solidFill>
                <a:latin typeface="Lucida Sans Unicode"/>
                <a:cs typeface="Lucida Sans Unicode"/>
              </a:rPr>
              <a:t>√</a:t>
            </a:r>
            <a:r>
              <a:rPr sz="800" i="1" dirty="0">
                <a:solidFill>
                  <a:srgbClr val="171514"/>
                </a:solidFill>
                <a:latin typeface="Arial"/>
                <a:cs typeface="Arial"/>
              </a:rPr>
              <a:t>A</a:t>
            </a:r>
            <a:r>
              <a:rPr sz="800" dirty="0">
                <a:solidFill>
                  <a:srgbClr val="171514"/>
                </a:solidFill>
                <a:latin typeface="Microsoft Sans Serif"/>
                <a:cs typeface="Microsoft Sans Serif"/>
              </a:rPr>
              <a:t>=60m,</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ρ</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 </a:t>
            </a:r>
            <a:r>
              <a:rPr sz="800" spc="10" dirty="0">
                <a:solidFill>
                  <a:srgbClr val="171514"/>
                </a:solidFill>
                <a:latin typeface="Microsoft Sans Serif"/>
                <a:cs typeface="Microsoft Sans Serif"/>
              </a:rPr>
              <a:t>100</a:t>
            </a:r>
            <a:r>
              <a:rPr sz="800" spc="-10" dirty="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Ω·</a:t>
            </a:r>
            <a:r>
              <a:rPr lang="es-ES" sz="800" spc="20" dirty="0" smtClean="0">
                <a:solidFill>
                  <a:srgbClr val="171514"/>
                </a:solidFill>
                <a:latin typeface="Microsoft Sans Serif"/>
                <a:cs typeface="Microsoft Sans Serif"/>
              </a:rPr>
              <a:t>m</a:t>
            </a:r>
            <a:r>
              <a:rPr sz="800" spc="20" dirty="0" smtClean="0">
                <a:solidFill>
                  <a:srgbClr val="171514"/>
                </a:solidFill>
                <a:latin typeface="Microsoft Sans Serif"/>
                <a:cs typeface="Microsoft Sans Serif"/>
              </a:rPr>
              <a:t>,</a:t>
            </a:r>
            <a:r>
              <a:rPr sz="800" i="1" spc="20" dirty="0" smtClean="0">
                <a:solidFill>
                  <a:srgbClr val="171514"/>
                </a:solidFill>
                <a:latin typeface="Arial"/>
                <a:cs typeface="Arial"/>
              </a:rPr>
              <a:t>h</a:t>
            </a:r>
            <a:r>
              <a:rPr sz="800" spc="20" dirty="0" smtClean="0">
                <a:solidFill>
                  <a:srgbClr val="171514"/>
                </a:solidFill>
                <a:latin typeface="Microsoft Sans Serif"/>
                <a:cs typeface="Microsoft Sans Serif"/>
              </a:rPr>
              <a:t>=0,3</a:t>
            </a:r>
            <a:r>
              <a:rPr sz="800" spc="-5" dirty="0" smtClean="0">
                <a:solidFill>
                  <a:srgbClr val="171514"/>
                </a:solidFill>
                <a:latin typeface="Microsoft Sans Serif"/>
                <a:cs typeface="Microsoft Sans Serif"/>
              </a:rPr>
              <a:t> </a:t>
            </a:r>
            <a:r>
              <a:rPr sz="800" spc="80" dirty="0" smtClean="0">
                <a:solidFill>
                  <a:srgbClr val="171514"/>
                </a:solidFill>
                <a:latin typeface="Microsoft Sans Serif"/>
                <a:cs typeface="Microsoft Sans Serif"/>
              </a:rPr>
              <a:t>m</a:t>
            </a:r>
            <a:r>
              <a:rPr lang="es-ES" sz="800" spc="80"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Número</a:t>
            </a:r>
            <a:r>
              <a:rPr sz="800" spc="-10"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total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conductores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32</a:t>
            </a:r>
            <a:endParaRPr sz="800" dirty="0">
              <a:latin typeface="Microsoft Sans Serif"/>
              <a:cs typeface="Microsoft Sans Serif"/>
            </a:endParaRPr>
          </a:p>
          <a:p>
            <a:pPr marL="304800" algn="just">
              <a:spcBef>
                <a:spcPts val="120"/>
              </a:spcBef>
            </a:pPr>
            <a:r>
              <a:rPr sz="800" spc="35" dirty="0">
                <a:solidFill>
                  <a:srgbClr val="171514"/>
                </a:solidFill>
                <a:latin typeface="Microsoft Sans Serif"/>
                <a:cs typeface="Microsoft Sans Serif"/>
              </a:rPr>
              <a:t>Longitud</a:t>
            </a:r>
            <a:r>
              <a:rPr sz="800" spc="-15" dirty="0">
                <a:solidFill>
                  <a:srgbClr val="171514"/>
                </a:solidFill>
                <a:latin typeface="Microsoft Sans Serif"/>
                <a:cs typeface="Microsoft Sans Serif"/>
              </a:rPr>
              <a:t> </a:t>
            </a:r>
            <a:r>
              <a:rPr sz="800" spc="40" dirty="0">
                <a:solidFill>
                  <a:srgbClr val="171514"/>
                </a:solidFill>
                <a:latin typeface="Microsoft Sans Serif"/>
                <a:cs typeface="Microsoft Sans Serif"/>
              </a:rPr>
              <a:t>total</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cable</a:t>
            </a:r>
            <a:r>
              <a:rPr sz="800" i="1" spc="5" dirty="0">
                <a:solidFill>
                  <a:srgbClr val="171514"/>
                </a:solidFill>
                <a:latin typeface="Arial"/>
                <a:cs typeface="Arial"/>
              </a:rPr>
              <a:t>L</a:t>
            </a:r>
            <a:r>
              <a:rPr sz="800" spc="5" dirty="0">
                <a:solidFill>
                  <a:srgbClr val="171514"/>
                </a:solidFill>
                <a:latin typeface="Microsoft Sans Serif"/>
                <a:cs typeface="Microsoft Sans Serif"/>
              </a:rPr>
              <a:t>=32×60</a:t>
            </a:r>
            <a:r>
              <a:rPr sz="800" spc="-15" dirty="0">
                <a:solidFill>
                  <a:srgbClr val="171514"/>
                </a:solidFill>
                <a:latin typeface="Microsoft Sans Serif"/>
                <a:cs typeface="Microsoft Sans Serif"/>
              </a:rPr>
              <a:t> </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1.920</a:t>
            </a:r>
            <a:r>
              <a:rPr sz="800" spc="-10" dirty="0">
                <a:solidFill>
                  <a:srgbClr val="171514"/>
                </a:solidFill>
                <a:latin typeface="Microsoft Sans Serif"/>
                <a:cs typeface="Microsoft Sans Serif"/>
              </a:rPr>
              <a:t> </a:t>
            </a:r>
            <a:r>
              <a:rPr sz="800" spc="35" dirty="0">
                <a:solidFill>
                  <a:srgbClr val="171514"/>
                </a:solidFill>
                <a:latin typeface="Microsoft Sans Serif"/>
                <a:cs typeface="Microsoft Sans Serif"/>
              </a:rPr>
              <a:t>m.</a:t>
            </a:r>
            <a:endParaRPr sz="800" dirty="0">
              <a:latin typeface="Microsoft Sans Serif"/>
              <a:cs typeface="Microsoft Sans Serif"/>
            </a:endParaRPr>
          </a:p>
          <a:p>
            <a:pPr marL="304800" marR="1129030" algn="just">
              <a:lnSpc>
                <a:spcPts val="1080"/>
              </a:lnSpc>
              <a:spcBef>
                <a:spcPts val="60"/>
              </a:spcBef>
            </a:pPr>
            <a:r>
              <a:rPr sz="700" spc="5"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(6.2)</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malla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tierra</a:t>
            </a:r>
            <a:r>
              <a:rPr sz="700" i="1" spc="10" dirty="0" err="1" smtClean="0">
                <a:solidFill>
                  <a:srgbClr val="171514"/>
                </a:solidFill>
                <a:latin typeface="Arial"/>
                <a:cs typeface="Arial"/>
              </a:rPr>
              <a:t>R</a:t>
            </a:r>
            <a:r>
              <a:rPr sz="700" spc="10" dirty="0" smtClean="0">
                <a:solidFill>
                  <a:srgbClr val="171514"/>
                </a:solidFill>
                <a:latin typeface="Microsoft Sans Serif"/>
                <a:cs typeface="Microsoft Sans Serif"/>
              </a:rPr>
              <a:t>=0.7384</a:t>
            </a:r>
            <a:r>
              <a:rPr lang="es-ES" sz="700" spc="1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De</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(6.3)</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malla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tierra</a:t>
            </a:r>
            <a:r>
              <a:rPr sz="700" i="1" spc="10" dirty="0" err="1" smtClean="0">
                <a:solidFill>
                  <a:srgbClr val="171514"/>
                </a:solidFill>
                <a:latin typeface="Arial"/>
                <a:cs typeface="Arial"/>
              </a:rPr>
              <a:t>R</a:t>
            </a:r>
            <a:r>
              <a:rPr sz="700" spc="10" dirty="0" smtClean="0">
                <a:solidFill>
                  <a:srgbClr val="171514"/>
                </a:solidFill>
                <a:latin typeface="Microsoft Sans Serif"/>
                <a:cs typeface="Microsoft Sans Serif"/>
              </a:rPr>
              <a:t>=0.7890</a:t>
            </a:r>
            <a:r>
              <a:rPr lang="es-ES" sz="700" spc="1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De</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(6.4)</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malla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tierra</a:t>
            </a:r>
            <a:r>
              <a:rPr sz="700" i="1" spc="10" dirty="0">
                <a:solidFill>
                  <a:srgbClr val="171514"/>
                </a:solidFill>
                <a:latin typeface="Arial"/>
                <a:cs typeface="Arial"/>
              </a:rPr>
              <a:t>R</a:t>
            </a:r>
            <a:r>
              <a:rPr sz="700" spc="10" dirty="0">
                <a:solidFill>
                  <a:srgbClr val="171514"/>
                </a:solidFill>
                <a:latin typeface="Microsoft Sans Serif"/>
                <a:cs typeface="Microsoft Sans Serif"/>
              </a:rPr>
              <a:t>=0.7970</a:t>
            </a:r>
            <a:endParaRPr sz="700" dirty="0">
              <a:latin typeface="Microsoft Sans Serif"/>
              <a:cs typeface="Microsoft Sans Serif"/>
            </a:endParaRPr>
          </a:p>
          <a:p>
            <a:pPr marL="12700" marR="5080">
              <a:lnSpc>
                <a:spcPct val="150000"/>
              </a:lnSpc>
              <a:spcBef>
                <a:spcPts val="700"/>
              </a:spcBef>
            </a:pPr>
            <a:r>
              <a:rPr sz="600" spc="-10" dirty="0">
                <a:solidFill>
                  <a:srgbClr val="171514"/>
                </a:solidFill>
                <a:latin typeface="Microsoft Sans Serif"/>
                <a:cs typeface="Microsoft Sans Serif"/>
              </a:rPr>
              <a:t>La </a:t>
            </a:r>
            <a:r>
              <a:rPr sz="600" spc="10" dirty="0">
                <a:solidFill>
                  <a:srgbClr val="171514"/>
                </a:solidFill>
                <a:latin typeface="Microsoft Sans Serif"/>
                <a:cs typeface="Microsoft Sans Serif"/>
              </a:rPr>
              <a:t>resistencia </a:t>
            </a:r>
            <a:r>
              <a:rPr sz="600" spc="20" dirty="0">
                <a:solidFill>
                  <a:srgbClr val="171514"/>
                </a:solidFill>
                <a:latin typeface="Microsoft Sans Serif"/>
                <a:cs typeface="Microsoft Sans Serif"/>
              </a:rPr>
              <a:t>de </a:t>
            </a:r>
            <a:r>
              <a:rPr sz="600" spc="10" dirty="0">
                <a:solidFill>
                  <a:srgbClr val="171514"/>
                </a:solidFill>
                <a:latin typeface="Microsoft Sans Serif"/>
                <a:cs typeface="Microsoft Sans Serif"/>
              </a:rPr>
              <a:t>la </a:t>
            </a:r>
            <a:r>
              <a:rPr sz="600" spc="15" dirty="0">
                <a:solidFill>
                  <a:srgbClr val="171514"/>
                </a:solidFill>
                <a:latin typeface="Microsoft Sans Serif"/>
                <a:cs typeface="Microsoft Sans Serif"/>
              </a:rPr>
              <a:t>estera </a:t>
            </a:r>
            <a:r>
              <a:rPr sz="600" spc="10" dirty="0">
                <a:solidFill>
                  <a:srgbClr val="171514"/>
                </a:solidFill>
                <a:latin typeface="Microsoft Sans Serif"/>
                <a:cs typeface="Microsoft Sans Serif"/>
              </a:rPr>
              <a:t>al </a:t>
            </a:r>
            <a:r>
              <a:rPr sz="600" spc="15" dirty="0">
                <a:solidFill>
                  <a:srgbClr val="171514"/>
                </a:solidFill>
                <a:latin typeface="Microsoft Sans Serif"/>
                <a:cs typeface="Microsoft Sans Serif"/>
              </a:rPr>
              <a:t>suelo </a:t>
            </a:r>
            <a:r>
              <a:rPr sz="600" spc="20" dirty="0">
                <a:solidFill>
                  <a:srgbClr val="171514"/>
                </a:solidFill>
                <a:latin typeface="Microsoft Sans Serif"/>
                <a:cs typeface="Microsoft Sans Serif"/>
              </a:rPr>
              <a:t>para diferentes </a:t>
            </a:r>
            <a:r>
              <a:rPr sz="600" spc="10" dirty="0">
                <a:solidFill>
                  <a:srgbClr val="171514"/>
                </a:solidFill>
                <a:latin typeface="Microsoft Sans Serif"/>
                <a:cs typeface="Microsoft Sans Serif"/>
              </a:rPr>
              <a:t>valores </a:t>
            </a:r>
            <a:r>
              <a:rPr sz="600" spc="15" dirty="0">
                <a:solidFill>
                  <a:srgbClr val="171514"/>
                </a:solidFill>
                <a:latin typeface="Microsoft Sans Serif"/>
                <a:cs typeface="Microsoft Sans Serif"/>
              </a:rPr>
              <a:t>del </a:t>
            </a:r>
            <a:r>
              <a:rPr sz="600" spc="10" dirty="0">
                <a:solidFill>
                  <a:srgbClr val="171514"/>
                </a:solidFill>
                <a:latin typeface="Microsoft Sans Serif"/>
                <a:cs typeface="Microsoft Sans Serif"/>
              </a:rPr>
              <a:t>área </a:t>
            </a:r>
            <a:r>
              <a:rPr sz="600" spc="20" dirty="0">
                <a:solidFill>
                  <a:srgbClr val="171514"/>
                </a:solidFill>
                <a:latin typeface="Microsoft Sans Serif"/>
                <a:cs typeface="Microsoft Sans Serif"/>
              </a:rPr>
              <a:t>de </a:t>
            </a:r>
            <a:r>
              <a:rPr sz="600" spc="10" dirty="0">
                <a:solidFill>
                  <a:srgbClr val="171514"/>
                </a:solidFill>
                <a:latin typeface="Microsoft Sans Serif"/>
                <a:cs typeface="Microsoft Sans Serif"/>
              </a:rPr>
              <a:t>la </a:t>
            </a:r>
            <a:r>
              <a:rPr sz="600" spc="15" dirty="0">
                <a:solidFill>
                  <a:srgbClr val="171514"/>
                </a:solidFill>
                <a:latin typeface="Microsoft Sans Serif"/>
                <a:cs typeface="Microsoft Sans Serif"/>
              </a:rPr>
              <a:t>estera </a:t>
            </a:r>
            <a:r>
              <a:rPr sz="600" spc="5" dirty="0">
                <a:solidFill>
                  <a:srgbClr val="171514"/>
                </a:solidFill>
                <a:latin typeface="Microsoft Sans Serif"/>
                <a:cs typeface="Microsoft Sans Serif"/>
              </a:rPr>
              <a:t>y </a:t>
            </a:r>
            <a:r>
              <a:rPr sz="600" spc="10" dirty="0">
                <a:solidFill>
                  <a:srgbClr val="171514"/>
                </a:solidFill>
                <a:latin typeface="Microsoft Sans Serif"/>
                <a:cs typeface="Microsoft Sans Serif"/>
              </a:rPr>
              <a:t>la </a:t>
            </a:r>
            <a:r>
              <a:rPr sz="600" spc="30" dirty="0" err="1">
                <a:solidFill>
                  <a:srgbClr val="171514"/>
                </a:solidFill>
                <a:latin typeface="Microsoft Sans Serif"/>
                <a:cs typeface="Microsoft Sans Serif"/>
              </a:rPr>
              <a:t>profundidad</a:t>
            </a:r>
            <a:r>
              <a:rPr sz="600" spc="30" dirty="0">
                <a:solidFill>
                  <a:srgbClr val="171514"/>
                </a:solidFill>
                <a:latin typeface="Microsoft Sans Serif"/>
                <a:cs typeface="Microsoft Sans Serif"/>
              </a:rPr>
              <a:t> </a:t>
            </a:r>
            <a:r>
              <a:rPr sz="600" spc="20" dirty="0" smtClean="0">
                <a:solidFill>
                  <a:srgbClr val="171514"/>
                </a:solidFill>
                <a:latin typeface="Microsoft Sans Serif"/>
                <a:cs typeface="Microsoft Sans Serif"/>
              </a:rPr>
              <a:t>de</a:t>
            </a:r>
            <a:r>
              <a:rPr lang="es-ES" sz="600" spc="20" dirty="0" smtClean="0">
                <a:solidFill>
                  <a:srgbClr val="171514"/>
                </a:solidFill>
                <a:latin typeface="Microsoft Sans Serif"/>
                <a:cs typeface="Microsoft Sans Serif"/>
              </a:rPr>
              <a:t> </a:t>
            </a:r>
            <a:r>
              <a:rPr sz="600" spc="30" dirty="0" err="1" smtClean="0">
                <a:solidFill>
                  <a:srgbClr val="171514"/>
                </a:solidFill>
                <a:latin typeface="Microsoft Sans Serif"/>
                <a:cs typeface="Microsoft Sans Serif"/>
              </a:rPr>
              <a:t>enterramiento</a:t>
            </a:r>
            <a:r>
              <a:rPr sz="600" spc="-5" dirty="0" smtClean="0">
                <a:solidFill>
                  <a:srgbClr val="171514"/>
                </a:solidFill>
                <a:latin typeface="Microsoft Sans Serif"/>
                <a:cs typeface="Microsoft Sans Serif"/>
              </a:rPr>
              <a:t> </a:t>
            </a:r>
            <a:r>
              <a:rPr sz="600" spc="-5" dirty="0">
                <a:solidFill>
                  <a:srgbClr val="171514"/>
                </a:solidFill>
                <a:latin typeface="Microsoft Sans Serif"/>
                <a:cs typeface="Microsoft Sans Serif"/>
              </a:rPr>
              <a:t>se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ha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calculado</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 </a:t>
            </a:r>
            <a:r>
              <a:rPr sz="600" spc="30" dirty="0">
                <a:solidFill>
                  <a:srgbClr val="171514"/>
                </a:solidFill>
                <a:latin typeface="Microsoft Sans Serif"/>
                <a:cs typeface="Microsoft Sans Serif"/>
              </a:rPr>
              <a:t>partir</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30" dirty="0">
                <a:solidFill>
                  <a:srgbClr val="171514"/>
                </a:solidFill>
                <a:latin typeface="Microsoft Sans Serif"/>
                <a:cs typeface="Microsoft Sans Serif"/>
              </a:rPr>
              <a:t>Ec.</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(6.4)</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los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resultados</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se </a:t>
            </a:r>
            <a:r>
              <a:rPr sz="600" spc="20" dirty="0">
                <a:solidFill>
                  <a:srgbClr val="171514"/>
                </a:solidFill>
                <a:latin typeface="Microsoft Sans Serif"/>
                <a:cs typeface="Microsoft Sans Serif"/>
              </a:rPr>
              <a:t>representan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dirty="0">
                <a:solidFill>
                  <a:srgbClr val="171514"/>
                </a:solidFill>
                <a:latin typeface="Microsoft Sans Serif"/>
                <a:cs typeface="Microsoft Sans Serif"/>
              </a:rPr>
              <a:t> las </a:t>
            </a:r>
            <a:r>
              <a:rPr sz="600" spc="10" dirty="0">
                <a:solidFill>
                  <a:srgbClr val="171514"/>
                </a:solidFill>
                <a:latin typeface="Microsoft Sans Serif"/>
                <a:cs typeface="Microsoft Sans Serif"/>
              </a:rPr>
              <a:t>Figuras</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6.4 </a:t>
            </a:r>
            <a:r>
              <a:rPr sz="600" spc="5" dirty="0">
                <a:solidFill>
                  <a:srgbClr val="171514"/>
                </a:solidFill>
                <a:latin typeface="Microsoft Sans Serif"/>
                <a:cs typeface="Microsoft Sans Serif"/>
              </a:rPr>
              <a:t>y</a:t>
            </a:r>
            <a:r>
              <a:rPr sz="600" dirty="0">
                <a:solidFill>
                  <a:srgbClr val="171514"/>
                </a:solidFill>
                <a:latin typeface="Microsoft Sans Serif"/>
                <a:cs typeface="Microsoft Sans Serif"/>
              </a:rPr>
              <a:t> 6.5.</a:t>
            </a:r>
            <a:r>
              <a:rPr sz="600" spc="-5" dirty="0">
                <a:solidFill>
                  <a:srgbClr val="171514"/>
                </a:solidFill>
                <a:latin typeface="Microsoft Sans Serif"/>
                <a:cs typeface="Microsoft Sans Serif"/>
              </a:rPr>
              <a:t> </a:t>
            </a:r>
            <a:r>
              <a:rPr sz="600" spc="-10" dirty="0" smtClean="0">
                <a:solidFill>
                  <a:srgbClr val="171514"/>
                </a:solidFill>
                <a:latin typeface="Microsoft Sans Serif"/>
                <a:cs typeface="Microsoft Sans Serif"/>
              </a:rPr>
              <a:t>Las</a:t>
            </a:r>
            <a:r>
              <a:rPr lang="es-ES" sz="600" spc="-10" dirty="0" smtClean="0">
                <a:solidFill>
                  <a:srgbClr val="171514"/>
                </a:solidFill>
                <a:latin typeface="Microsoft Sans Serif"/>
                <a:cs typeface="Microsoft Sans Serif"/>
              </a:rPr>
              <a:t> </a:t>
            </a:r>
            <a:r>
              <a:rPr sz="600" spc="10" dirty="0" err="1" smtClean="0">
                <a:solidFill>
                  <a:srgbClr val="171514"/>
                </a:solidFill>
                <a:latin typeface="Microsoft Sans Serif"/>
                <a:cs typeface="Microsoft Sans Serif"/>
              </a:rPr>
              <a:t>conclusiones</a:t>
            </a:r>
            <a:r>
              <a:rPr sz="600" spc="-10" dirty="0" smtClean="0">
                <a:solidFill>
                  <a:srgbClr val="171514"/>
                </a:solidFill>
                <a:latin typeface="Microsoft Sans Serif"/>
                <a:cs typeface="Microsoft Sans Serif"/>
              </a:rPr>
              <a:t> </a:t>
            </a:r>
            <a:r>
              <a:rPr sz="600" spc="15" dirty="0">
                <a:solidFill>
                  <a:srgbClr val="171514"/>
                </a:solidFill>
                <a:latin typeface="Microsoft Sans Serif"/>
                <a:cs typeface="Microsoft Sans Serif"/>
              </a:rPr>
              <a:t>son</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las</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siguientes</a:t>
            </a:r>
            <a:r>
              <a:rPr sz="600" spc="15" dirty="0">
                <a:solidFill>
                  <a:srgbClr val="171514"/>
                </a:solidFill>
                <a:latin typeface="Microsoft Sans Serif"/>
                <a:cs typeface="Microsoft Sans Serif"/>
              </a:rPr>
              <a:t>:</a:t>
            </a:r>
            <a:endParaRPr sz="600" dirty="0">
              <a:latin typeface="Microsoft Sans Serif"/>
              <a:cs typeface="Microsoft Sans Serif"/>
            </a:endParaRPr>
          </a:p>
          <a:p>
            <a:pPr marL="415925" lvl="1" indent="-60960">
              <a:spcBef>
                <a:spcPts val="210"/>
              </a:spcBef>
              <a:buChar char="•"/>
              <a:tabLst>
                <a:tab pos="416559" algn="l"/>
              </a:tabLst>
            </a:pP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varía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casi</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inversamente</a:t>
            </a:r>
            <a:r>
              <a:rPr sz="750" dirty="0">
                <a:solidFill>
                  <a:srgbClr val="171514"/>
                </a:solidFill>
                <a:latin typeface="Microsoft Sans Serif"/>
                <a:cs typeface="Microsoft Sans Serif"/>
              </a:rPr>
              <a:t> a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raíz</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cuadrada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área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tapete</a:t>
            </a:r>
            <a:r>
              <a:rPr sz="750" spc="25" dirty="0">
                <a:solidFill>
                  <a:srgbClr val="171514"/>
                </a:solidFill>
                <a:latin typeface="Microsoft Sans Serif"/>
                <a:cs typeface="Microsoft Sans Serif"/>
              </a:rPr>
              <a:t>.</a:t>
            </a:r>
            <a:endParaRPr sz="750" dirty="0">
              <a:latin typeface="Microsoft Sans Serif"/>
              <a:cs typeface="Microsoft Sans Serif"/>
            </a:endParaRPr>
          </a:p>
          <a:p>
            <a:pPr lvl="1">
              <a:spcBef>
                <a:spcPts val="55"/>
              </a:spcBef>
              <a:buChar char="•"/>
            </a:pPr>
            <a:endParaRPr sz="1200" dirty="0">
              <a:latin typeface="Microsoft Sans Serif"/>
              <a:cs typeface="Microsoft Sans Serif"/>
            </a:endParaRPr>
          </a:p>
          <a:p>
            <a:pPr marL="403860" lvl="1" indent="-48895">
              <a:buChar char="•"/>
              <a:tabLst>
                <a:tab pos="404495" algn="l"/>
              </a:tabLst>
            </a:pP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resistencia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disminuye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ligeramente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al</a:t>
            </a:r>
            <a:r>
              <a:rPr sz="600" dirty="0">
                <a:solidFill>
                  <a:srgbClr val="171514"/>
                </a:solidFill>
                <a:latin typeface="Microsoft Sans Serif"/>
                <a:cs typeface="Microsoft Sans Serif"/>
              </a:rPr>
              <a:t> </a:t>
            </a:r>
            <a:r>
              <a:rPr sz="600" spc="30" dirty="0">
                <a:solidFill>
                  <a:srgbClr val="171514"/>
                </a:solidFill>
                <a:latin typeface="Microsoft Sans Serif"/>
                <a:cs typeface="Microsoft Sans Serif"/>
              </a:rPr>
              <a:t>aumentar</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30" dirty="0">
                <a:solidFill>
                  <a:srgbClr val="171514"/>
                </a:solidFill>
                <a:latin typeface="Microsoft Sans Serif"/>
                <a:cs typeface="Microsoft Sans Serif"/>
              </a:rPr>
              <a:t>profundidad</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enterramiento</a:t>
            </a:r>
            <a:r>
              <a:rPr sz="600" spc="25" dirty="0">
                <a:solidFill>
                  <a:srgbClr val="171514"/>
                </a:solidFill>
                <a:latin typeface="Microsoft Sans Serif"/>
                <a:cs typeface="Microsoft Sans Serif"/>
              </a:rPr>
              <a:t>.</a:t>
            </a:r>
            <a:endParaRPr sz="600" dirty="0">
              <a:latin typeface="Microsoft Sans Serif"/>
              <a:cs typeface="Microsoft Sans Serif"/>
            </a:endParaRPr>
          </a:p>
        </p:txBody>
      </p:sp>
      <p:sp>
        <p:nvSpPr>
          <p:cNvPr id="19" name="object 19"/>
          <p:cNvSpPr txBox="1"/>
          <p:nvPr/>
        </p:nvSpPr>
        <p:spPr>
          <a:xfrm>
            <a:off x="6522575" y="2865730"/>
            <a:ext cx="185420" cy="58991"/>
          </a:xfrm>
          <a:prstGeom prst="rect">
            <a:avLst/>
          </a:prstGeom>
        </p:spPr>
        <p:txBody>
          <a:bodyPr vert="horz" wrap="square" lIns="0" tIns="12700" rIns="0" bIns="0" rtlCol="0">
            <a:spAutoFit/>
          </a:bodyPr>
          <a:lstStyle/>
          <a:p>
            <a:pPr marL="12700">
              <a:spcBef>
                <a:spcPts val="100"/>
              </a:spcBef>
            </a:pPr>
            <a:r>
              <a:rPr sz="300" dirty="0">
                <a:solidFill>
                  <a:srgbClr val="171514"/>
                </a:solidFill>
                <a:latin typeface="Microsoft Sans Serif"/>
                <a:cs typeface="Microsoft Sans Serif"/>
              </a:rPr>
              <a:t>4</a:t>
            </a:r>
            <a:r>
              <a:rPr sz="300" spc="-5" dirty="0">
                <a:solidFill>
                  <a:srgbClr val="171514"/>
                </a:solidFill>
                <a:latin typeface="Microsoft Sans Serif"/>
                <a:cs typeface="Microsoft Sans Serif"/>
              </a:rPr>
              <a:t> </a:t>
            </a:r>
            <a:r>
              <a:rPr lang="es-ES" sz="300" spc="15" dirty="0" smtClean="0">
                <a:solidFill>
                  <a:srgbClr val="171514"/>
                </a:solidFill>
                <a:latin typeface="Microsoft Sans Serif"/>
                <a:cs typeface="Microsoft Sans Serif"/>
              </a:rPr>
              <a:t>m</a:t>
            </a:r>
            <a:r>
              <a:rPr sz="300" spc="15" dirty="0" smtClean="0">
                <a:solidFill>
                  <a:srgbClr val="171514"/>
                </a:solidFill>
                <a:latin typeface="Microsoft Sans Serif"/>
                <a:cs typeface="Microsoft Sans Serif"/>
              </a:rPr>
              <a:t>s</a:t>
            </a:r>
            <a:endParaRPr sz="300" dirty="0">
              <a:latin typeface="Microsoft Sans Serif"/>
              <a:cs typeface="Microsoft Sans Serif"/>
            </a:endParaRPr>
          </a:p>
        </p:txBody>
      </p:sp>
      <p:sp>
        <p:nvSpPr>
          <p:cNvPr id="20" name="object 20"/>
          <p:cNvSpPr txBox="1"/>
          <p:nvPr/>
        </p:nvSpPr>
        <p:spPr>
          <a:xfrm>
            <a:off x="6367736" y="2922118"/>
            <a:ext cx="179070" cy="135935"/>
          </a:xfrm>
          <a:prstGeom prst="rect">
            <a:avLst/>
          </a:prstGeom>
        </p:spPr>
        <p:txBody>
          <a:bodyPr vert="horz" wrap="square" lIns="0" tIns="12700" rIns="0" bIns="0" rtlCol="0">
            <a:spAutoFit/>
          </a:bodyPr>
          <a:lstStyle/>
          <a:p>
            <a:pPr marL="12700">
              <a:spcBef>
                <a:spcPts val="100"/>
              </a:spcBef>
            </a:pPr>
            <a:r>
              <a:rPr sz="800" spc="45" dirty="0">
                <a:solidFill>
                  <a:srgbClr val="171514"/>
                </a:solidFill>
                <a:latin typeface="Microsoft Sans Serif"/>
                <a:cs typeface="Microsoft Sans Serif"/>
              </a:rPr>
              <a:t>4m</a:t>
            </a:r>
            <a:endParaRPr sz="800">
              <a:latin typeface="Microsoft Sans Serif"/>
              <a:cs typeface="Microsoft Sans Serif"/>
            </a:endParaRPr>
          </a:p>
        </p:txBody>
      </p:sp>
      <p:sp>
        <p:nvSpPr>
          <p:cNvPr id="21" name="object 21"/>
          <p:cNvSpPr txBox="1"/>
          <p:nvPr/>
        </p:nvSpPr>
        <p:spPr>
          <a:xfrm>
            <a:off x="5489572" y="5124292"/>
            <a:ext cx="2614295"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15" dirty="0">
                <a:solidFill>
                  <a:srgbClr val="171514"/>
                </a:solidFill>
                <a:latin typeface="Arial"/>
                <a:cs typeface="Arial"/>
              </a:rPr>
              <a:t> </a:t>
            </a:r>
            <a:r>
              <a:rPr sz="800" b="1" spc="5" dirty="0">
                <a:solidFill>
                  <a:srgbClr val="171514"/>
                </a:solidFill>
                <a:latin typeface="Arial"/>
                <a:cs typeface="Arial"/>
              </a:rPr>
              <a:t>6.3</a:t>
            </a:r>
            <a:r>
              <a:rPr sz="800" spc="5" dirty="0">
                <a:solidFill>
                  <a:srgbClr val="171514"/>
                </a:solidFill>
                <a:latin typeface="Microsoft Sans Serif"/>
                <a:cs typeface="Microsoft Sans Serif"/>
              </a:rPr>
              <a:t>Estera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dividida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mallas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4m×4m.</a:t>
            </a:r>
            <a:endParaRPr sz="800">
              <a:latin typeface="Microsoft Sans Serif"/>
              <a:cs typeface="Microsoft Sans Serif"/>
            </a:endParaRPr>
          </a:p>
        </p:txBody>
      </p:sp>
      <p:sp>
        <p:nvSpPr>
          <p:cNvPr id="22" name="object 22"/>
          <p:cNvSpPr txBox="1"/>
          <p:nvPr/>
        </p:nvSpPr>
        <p:spPr>
          <a:xfrm>
            <a:off x="5489575" y="5573563"/>
            <a:ext cx="3022600" cy="2251899"/>
          </a:xfrm>
          <a:prstGeom prst="rect">
            <a:avLst/>
          </a:prstGeom>
        </p:spPr>
        <p:txBody>
          <a:bodyPr vert="horz" wrap="square" lIns="0" tIns="12700" rIns="0" bIns="0" rtlCol="0">
            <a:spAutoFit/>
          </a:bodyPr>
          <a:lstStyle/>
          <a:p>
            <a:pPr marR="1674495" algn="r">
              <a:spcBef>
                <a:spcPts val="100"/>
              </a:spcBef>
            </a:pPr>
            <a:r>
              <a:rPr sz="800" spc="5" dirty="0">
                <a:solidFill>
                  <a:srgbClr val="171514"/>
                </a:solidFill>
                <a:latin typeface="Microsoft Sans Serif"/>
                <a:cs typeface="Microsoft Sans Serif"/>
              </a:rPr>
              <a:t>2.5</a:t>
            </a:r>
            <a:endParaRPr sz="800" dirty="0">
              <a:latin typeface="Microsoft Sans Serif"/>
              <a:cs typeface="Microsoft Sans Serif"/>
            </a:endParaRPr>
          </a:p>
          <a:p>
            <a:pPr>
              <a:spcBef>
                <a:spcPts val="15"/>
              </a:spcBef>
            </a:pPr>
            <a:endParaRPr sz="950" dirty="0">
              <a:latin typeface="Microsoft Sans Serif"/>
              <a:cs typeface="Microsoft Sans Serif"/>
            </a:endParaRPr>
          </a:p>
          <a:p>
            <a:pPr marR="1674495" algn="r"/>
            <a:r>
              <a:rPr sz="800" spc="5" dirty="0">
                <a:solidFill>
                  <a:srgbClr val="171514"/>
                </a:solidFill>
                <a:latin typeface="Microsoft Sans Serif"/>
                <a:cs typeface="Microsoft Sans Serif"/>
              </a:rPr>
              <a:t>2.0</a:t>
            </a:r>
            <a:endParaRPr sz="800" dirty="0">
              <a:latin typeface="Microsoft Sans Serif"/>
              <a:cs typeface="Microsoft Sans Serif"/>
            </a:endParaRPr>
          </a:p>
          <a:p>
            <a:pPr>
              <a:spcBef>
                <a:spcPts val="20"/>
              </a:spcBef>
            </a:pPr>
            <a:endParaRPr sz="1400" dirty="0">
              <a:latin typeface="Microsoft Sans Serif"/>
              <a:cs typeface="Microsoft Sans Serif"/>
            </a:endParaRPr>
          </a:p>
          <a:p>
            <a:pPr marR="1674495" algn="r"/>
            <a:r>
              <a:rPr sz="800" spc="5" dirty="0">
                <a:solidFill>
                  <a:srgbClr val="171514"/>
                </a:solidFill>
                <a:latin typeface="Microsoft Sans Serif"/>
                <a:cs typeface="Microsoft Sans Serif"/>
              </a:rPr>
              <a:t>1.5</a:t>
            </a:r>
            <a:endParaRPr sz="800" dirty="0">
              <a:latin typeface="Microsoft Sans Serif"/>
              <a:cs typeface="Microsoft Sans Serif"/>
            </a:endParaRPr>
          </a:p>
          <a:p>
            <a:pPr>
              <a:spcBef>
                <a:spcPts val="25"/>
              </a:spcBef>
            </a:pPr>
            <a:endParaRPr sz="950" dirty="0">
              <a:latin typeface="Microsoft Sans Serif"/>
              <a:cs typeface="Microsoft Sans Serif"/>
            </a:endParaRPr>
          </a:p>
          <a:p>
            <a:pPr marR="1674495" algn="r"/>
            <a:r>
              <a:rPr sz="800" spc="5" dirty="0">
                <a:solidFill>
                  <a:srgbClr val="171514"/>
                </a:solidFill>
                <a:latin typeface="Microsoft Sans Serif"/>
                <a:cs typeface="Microsoft Sans Serif"/>
              </a:rPr>
              <a:t>1.0</a:t>
            </a:r>
            <a:endParaRPr sz="800" dirty="0">
              <a:latin typeface="Microsoft Sans Serif"/>
              <a:cs typeface="Microsoft Sans Serif"/>
            </a:endParaRPr>
          </a:p>
          <a:p>
            <a:pPr>
              <a:spcBef>
                <a:spcPts val="20"/>
              </a:spcBef>
            </a:pPr>
            <a:endParaRPr sz="1250" dirty="0">
              <a:latin typeface="Microsoft Sans Serif"/>
              <a:cs typeface="Microsoft Sans Serif"/>
            </a:endParaRPr>
          </a:p>
          <a:p>
            <a:pPr marR="1674495" algn="r"/>
            <a:r>
              <a:rPr sz="800" spc="5" dirty="0">
                <a:solidFill>
                  <a:srgbClr val="171514"/>
                </a:solidFill>
                <a:latin typeface="Microsoft Sans Serif"/>
                <a:cs typeface="Microsoft Sans Serif"/>
              </a:rPr>
              <a:t>0.5</a:t>
            </a:r>
            <a:endParaRPr sz="800" dirty="0">
              <a:latin typeface="Microsoft Sans Serif"/>
              <a:cs typeface="Microsoft Sans Serif"/>
            </a:endParaRPr>
          </a:p>
          <a:p>
            <a:pPr marR="1684020" algn="r">
              <a:spcBef>
                <a:spcPts val="960"/>
              </a:spcBef>
            </a:pPr>
            <a:r>
              <a:rPr sz="800" spc="10" dirty="0">
                <a:solidFill>
                  <a:srgbClr val="171514"/>
                </a:solidFill>
                <a:latin typeface="Microsoft Sans Serif"/>
                <a:cs typeface="Microsoft Sans Serif"/>
              </a:rPr>
              <a:t>0</a:t>
            </a:r>
            <a:endParaRPr sz="800" dirty="0">
              <a:latin typeface="Microsoft Sans Serif"/>
              <a:cs typeface="Microsoft Sans Serif"/>
            </a:endParaRPr>
          </a:p>
          <a:p>
            <a:pPr marL="1405890">
              <a:spcBef>
                <a:spcPts val="620"/>
              </a:spcBef>
              <a:tabLst>
                <a:tab pos="1632585" algn="l"/>
                <a:tab pos="1887220" algn="l"/>
                <a:tab pos="2140585" algn="l"/>
                <a:tab pos="2419985" algn="l"/>
                <a:tab pos="2650490" algn="l"/>
              </a:tabLst>
            </a:pPr>
            <a:r>
              <a:rPr sz="800" spc="10" dirty="0">
                <a:solidFill>
                  <a:srgbClr val="171514"/>
                </a:solidFill>
                <a:latin typeface="Microsoft Sans Serif"/>
                <a:cs typeface="Microsoft Sans Serif"/>
              </a:rPr>
              <a:t>0	1	2	3	4	</a:t>
            </a:r>
            <a:r>
              <a:rPr sz="800" spc="10" dirty="0" smtClean="0">
                <a:solidFill>
                  <a:srgbClr val="171514"/>
                </a:solidFill>
                <a:latin typeface="Microsoft Sans Serif"/>
                <a:cs typeface="Microsoft Sans Serif"/>
              </a:rPr>
              <a:t>5</a:t>
            </a:r>
            <a:r>
              <a:rPr lang="es-ES" sz="800" spc="1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a:t>
            </a:r>
            <a:r>
              <a:rPr sz="700" spc="-1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10</a:t>
            </a:r>
            <a:r>
              <a:rPr sz="450" spc="5" dirty="0">
                <a:solidFill>
                  <a:srgbClr val="171514"/>
                </a:solidFill>
                <a:latin typeface="Microsoft Sans Serif"/>
                <a:cs typeface="Microsoft Sans Serif"/>
              </a:rPr>
              <a:t>3</a:t>
            </a:r>
            <a:endParaRPr sz="450" dirty="0">
              <a:latin typeface="Microsoft Sans Serif"/>
              <a:cs typeface="Microsoft Sans Serif"/>
            </a:endParaRPr>
          </a:p>
          <a:p>
            <a:pPr marL="1988185">
              <a:spcBef>
                <a:spcPts val="240"/>
              </a:spcBef>
            </a:pPr>
            <a:r>
              <a:rPr sz="900" spc="15" dirty="0">
                <a:solidFill>
                  <a:srgbClr val="171514"/>
                </a:solidFill>
                <a:latin typeface="Microsoft Sans Serif"/>
                <a:cs typeface="Microsoft Sans Serif"/>
              </a:rPr>
              <a:t>área</a:t>
            </a:r>
            <a:r>
              <a:rPr sz="600" spc="15" dirty="0">
                <a:solidFill>
                  <a:srgbClr val="171514"/>
                </a:solidFill>
                <a:latin typeface="Microsoft Sans Serif"/>
                <a:cs typeface="Microsoft Sans Serif"/>
              </a:rPr>
              <a:t>2</a:t>
            </a:r>
            <a:endParaRPr sz="600" dirty="0">
              <a:latin typeface="Microsoft Sans Serif"/>
              <a:cs typeface="Microsoft Sans Serif"/>
            </a:endParaRPr>
          </a:p>
          <a:p>
            <a:pPr>
              <a:lnSpc>
                <a:spcPct val="100000"/>
              </a:lnSpc>
            </a:pPr>
            <a:endParaRPr sz="1450" dirty="0">
              <a:latin typeface="Microsoft Sans Serif"/>
              <a:cs typeface="Microsoft Sans Serif"/>
            </a:endParaRPr>
          </a:p>
          <a:p>
            <a:pPr marL="12700"/>
            <a:r>
              <a:rPr sz="550" b="1" spc="-10" dirty="0">
                <a:solidFill>
                  <a:srgbClr val="171514"/>
                </a:solidFill>
                <a:latin typeface="Arial"/>
                <a:cs typeface="Arial"/>
              </a:rPr>
              <a:t>FIGURA</a:t>
            </a:r>
            <a:r>
              <a:rPr sz="550" b="1" spc="-5" dirty="0">
                <a:solidFill>
                  <a:srgbClr val="171514"/>
                </a:solidFill>
                <a:latin typeface="Arial"/>
                <a:cs typeface="Arial"/>
              </a:rPr>
              <a:t> </a:t>
            </a:r>
            <a:r>
              <a:rPr sz="550" b="1" spc="5" dirty="0">
                <a:solidFill>
                  <a:srgbClr val="171514"/>
                </a:solidFill>
                <a:latin typeface="Arial"/>
                <a:cs typeface="Arial"/>
              </a:rPr>
              <a:t>6.4</a:t>
            </a:r>
            <a:r>
              <a:rPr sz="550" spc="5" dirty="0">
                <a:solidFill>
                  <a:srgbClr val="171514"/>
                </a:solidFill>
                <a:latin typeface="Microsoft Sans Serif"/>
                <a:cs typeface="Microsoft Sans Serif"/>
              </a:rPr>
              <a:t>Efecto</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área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sobre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resistencia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la</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alfombra</a:t>
            </a:r>
            <a:r>
              <a:rPr sz="550" spc="20" dirty="0">
                <a:solidFill>
                  <a:srgbClr val="171514"/>
                </a:solidFill>
                <a:latin typeface="Microsoft Sans Serif"/>
                <a:cs typeface="Microsoft Sans Serif"/>
              </a:rPr>
              <a:t>.</a:t>
            </a:r>
            <a:endParaRPr sz="550" dirty="0">
              <a:latin typeface="Microsoft Sans Serif"/>
              <a:cs typeface="Microsoft Sans Serif"/>
            </a:endParaRPr>
          </a:p>
        </p:txBody>
      </p:sp>
      <p:sp>
        <p:nvSpPr>
          <p:cNvPr id="23" name="object 23"/>
          <p:cNvSpPr txBox="1"/>
          <p:nvPr/>
        </p:nvSpPr>
        <p:spPr>
          <a:xfrm>
            <a:off x="6474506" y="6030598"/>
            <a:ext cx="100027" cy="734060"/>
          </a:xfrm>
          <a:prstGeom prst="rect">
            <a:avLst/>
          </a:prstGeom>
        </p:spPr>
        <p:txBody>
          <a:bodyPr vert="vert270" wrap="square" lIns="0" tIns="18415" rIns="0" bIns="0" rtlCol="0">
            <a:spAutoFit/>
          </a:bodyPr>
          <a:lstStyle/>
          <a:p>
            <a:pPr marL="12700">
              <a:spcBef>
                <a:spcPts val="145"/>
              </a:spcBef>
            </a:pPr>
            <a:r>
              <a:rPr sz="650" spc="10" dirty="0">
                <a:solidFill>
                  <a:srgbClr val="171514"/>
                </a:solidFill>
                <a:latin typeface="Microsoft Sans Serif"/>
                <a:cs typeface="Microsoft Sans Serif"/>
              </a:rPr>
              <a:t>resistencia,</a:t>
            </a:r>
            <a:r>
              <a:rPr sz="650" spc="-40" dirty="0">
                <a:solidFill>
                  <a:srgbClr val="171514"/>
                </a:solidFill>
                <a:latin typeface="Microsoft Sans Serif"/>
                <a:cs typeface="Microsoft Sans Serif"/>
              </a:rPr>
              <a:t> </a:t>
            </a:r>
            <a:r>
              <a:rPr sz="650" spc="35" dirty="0">
                <a:solidFill>
                  <a:srgbClr val="171514"/>
                </a:solidFill>
                <a:latin typeface="Microsoft Sans Serif"/>
                <a:cs typeface="Microsoft Sans Serif"/>
              </a:rPr>
              <a:t>ohmio</a:t>
            </a:r>
            <a:endParaRPr sz="650">
              <a:latin typeface="Microsoft Sans Serif"/>
              <a:cs typeface="Microsoft Sans Serif"/>
            </a:endParaRP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6902094" y="862464"/>
            <a:ext cx="46355" cy="0"/>
          </a:xfrm>
          <a:custGeom>
            <a:avLst/>
            <a:gdLst/>
            <a:ahLst/>
            <a:cxnLst/>
            <a:rect l="l" t="t" r="r" b="b"/>
            <a:pathLst>
              <a:path w="46355">
                <a:moveTo>
                  <a:pt x="46139" y="0"/>
                </a:moveTo>
                <a:lnTo>
                  <a:pt x="0" y="0"/>
                </a:lnTo>
              </a:path>
            </a:pathLst>
          </a:custGeom>
          <a:ln w="6350">
            <a:solidFill>
              <a:srgbClr val="231F20"/>
            </a:solidFill>
          </a:ln>
        </p:spPr>
        <p:txBody>
          <a:bodyPr wrap="square" lIns="0" tIns="0" rIns="0" bIns="0" rtlCol="0"/>
          <a:lstStyle/>
          <a:p>
            <a:endParaRPr/>
          </a:p>
        </p:txBody>
      </p:sp>
      <p:sp>
        <p:nvSpPr>
          <p:cNvPr id="3" name="object 3"/>
          <p:cNvSpPr/>
          <p:nvPr/>
        </p:nvSpPr>
        <p:spPr>
          <a:xfrm>
            <a:off x="6901090" y="1157523"/>
            <a:ext cx="46355" cy="0"/>
          </a:xfrm>
          <a:custGeom>
            <a:avLst/>
            <a:gdLst/>
            <a:ahLst/>
            <a:cxnLst/>
            <a:rect l="l" t="t" r="r" b="b"/>
            <a:pathLst>
              <a:path w="46355">
                <a:moveTo>
                  <a:pt x="46126" y="0"/>
                </a:moveTo>
                <a:lnTo>
                  <a:pt x="0" y="0"/>
                </a:lnTo>
              </a:path>
            </a:pathLst>
          </a:custGeom>
          <a:ln w="6350">
            <a:solidFill>
              <a:srgbClr val="231F20"/>
            </a:solidFill>
          </a:ln>
        </p:spPr>
        <p:txBody>
          <a:bodyPr wrap="square" lIns="0" tIns="0" rIns="0" bIns="0" rtlCol="0"/>
          <a:lstStyle/>
          <a:p>
            <a:endParaRPr/>
          </a:p>
        </p:txBody>
      </p:sp>
      <p:sp>
        <p:nvSpPr>
          <p:cNvPr id="4" name="object 4"/>
          <p:cNvSpPr/>
          <p:nvPr/>
        </p:nvSpPr>
        <p:spPr>
          <a:xfrm>
            <a:off x="6901090" y="1449560"/>
            <a:ext cx="46355" cy="0"/>
          </a:xfrm>
          <a:custGeom>
            <a:avLst/>
            <a:gdLst/>
            <a:ahLst/>
            <a:cxnLst/>
            <a:rect l="l" t="t" r="r" b="b"/>
            <a:pathLst>
              <a:path w="46355">
                <a:moveTo>
                  <a:pt x="46126" y="0"/>
                </a:moveTo>
                <a:lnTo>
                  <a:pt x="0" y="0"/>
                </a:lnTo>
              </a:path>
            </a:pathLst>
          </a:custGeom>
          <a:ln w="6350">
            <a:solidFill>
              <a:srgbClr val="231F20"/>
            </a:solidFill>
          </a:ln>
        </p:spPr>
        <p:txBody>
          <a:bodyPr wrap="square" lIns="0" tIns="0" rIns="0" bIns="0" rtlCol="0"/>
          <a:lstStyle/>
          <a:p>
            <a:endParaRPr/>
          </a:p>
        </p:txBody>
      </p:sp>
      <p:sp>
        <p:nvSpPr>
          <p:cNvPr id="5" name="object 5"/>
          <p:cNvSpPr/>
          <p:nvPr/>
        </p:nvSpPr>
        <p:spPr>
          <a:xfrm>
            <a:off x="6905142" y="1745635"/>
            <a:ext cx="46355" cy="0"/>
          </a:xfrm>
          <a:custGeom>
            <a:avLst/>
            <a:gdLst/>
            <a:ahLst/>
            <a:cxnLst/>
            <a:rect l="l" t="t" r="r" b="b"/>
            <a:pathLst>
              <a:path w="46355">
                <a:moveTo>
                  <a:pt x="46126" y="0"/>
                </a:moveTo>
                <a:lnTo>
                  <a:pt x="0" y="0"/>
                </a:lnTo>
              </a:path>
            </a:pathLst>
          </a:custGeom>
          <a:ln w="6350">
            <a:solidFill>
              <a:srgbClr val="231F20"/>
            </a:solidFill>
          </a:ln>
        </p:spPr>
        <p:txBody>
          <a:bodyPr wrap="square" lIns="0" tIns="0" rIns="0" bIns="0" rtlCol="0"/>
          <a:lstStyle/>
          <a:p>
            <a:endParaRPr/>
          </a:p>
        </p:txBody>
      </p:sp>
      <p:sp>
        <p:nvSpPr>
          <p:cNvPr id="6" name="object 6"/>
          <p:cNvSpPr/>
          <p:nvPr/>
        </p:nvSpPr>
        <p:spPr>
          <a:xfrm>
            <a:off x="6905142" y="2037659"/>
            <a:ext cx="46355" cy="0"/>
          </a:xfrm>
          <a:custGeom>
            <a:avLst/>
            <a:gdLst/>
            <a:ahLst/>
            <a:cxnLst/>
            <a:rect l="l" t="t" r="r" b="b"/>
            <a:pathLst>
              <a:path w="46355">
                <a:moveTo>
                  <a:pt x="46126" y="0"/>
                </a:moveTo>
                <a:lnTo>
                  <a:pt x="0" y="0"/>
                </a:lnTo>
              </a:path>
            </a:pathLst>
          </a:custGeom>
          <a:ln w="6350">
            <a:solidFill>
              <a:srgbClr val="231F20"/>
            </a:solidFill>
          </a:ln>
        </p:spPr>
        <p:txBody>
          <a:bodyPr wrap="square" lIns="0" tIns="0" rIns="0" bIns="0" rtlCol="0"/>
          <a:lstStyle/>
          <a:p>
            <a:endParaRPr/>
          </a:p>
        </p:txBody>
      </p:sp>
      <p:sp>
        <p:nvSpPr>
          <p:cNvPr id="7" name="object 7"/>
          <p:cNvSpPr/>
          <p:nvPr/>
        </p:nvSpPr>
        <p:spPr>
          <a:xfrm>
            <a:off x="7202232" y="2321073"/>
            <a:ext cx="0" cy="46355"/>
          </a:xfrm>
          <a:custGeom>
            <a:avLst/>
            <a:gdLst/>
            <a:ahLst/>
            <a:cxnLst/>
            <a:rect l="l" t="t" r="r" b="b"/>
            <a:pathLst>
              <a:path h="46355">
                <a:moveTo>
                  <a:pt x="0" y="0"/>
                </a:moveTo>
                <a:lnTo>
                  <a:pt x="0" y="46126"/>
                </a:lnTo>
              </a:path>
            </a:pathLst>
          </a:custGeom>
          <a:ln w="6350">
            <a:solidFill>
              <a:srgbClr val="231F20"/>
            </a:solidFill>
          </a:ln>
        </p:spPr>
        <p:txBody>
          <a:bodyPr wrap="square" lIns="0" tIns="0" rIns="0" bIns="0" rtlCol="0"/>
          <a:lstStyle/>
          <a:p>
            <a:endParaRPr/>
          </a:p>
        </p:txBody>
      </p:sp>
      <p:sp>
        <p:nvSpPr>
          <p:cNvPr id="8" name="object 8"/>
          <p:cNvSpPr/>
          <p:nvPr/>
        </p:nvSpPr>
        <p:spPr>
          <a:xfrm>
            <a:off x="7453692" y="2329176"/>
            <a:ext cx="0" cy="46355"/>
          </a:xfrm>
          <a:custGeom>
            <a:avLst/>
            <a:gdLst/>
            <a:ahLst/>
            <a:cxnLst/>
            <a:rect l="l" t="t" r="r" b="b"/>
            <a:pathLst>
              <a:path h="46355">
                <a:moveTo>
                  <a:pt x="0" y="0"/>
                </a:moveTo>
                <a:lnTo>
                  <a:pt x="0" y="46139"/>
                </a:lnTo>
              </a:path>
            </a:pathLst>
          </a:custGeom>
          <a:ln w="6350">
            <a:solidFill>
              <a:srgbClr val="231F20"/>
            </a:solidFill>
          </a:ln>
        </p:spPr>
        <p:txBody>
          <a:bodyPr wrap="square" lIns="0" tIns="0" rIns="0" bIns="0" rtlCol="0"/>
          <a:lstStyle/>
          <a:p>
            <a:endParaRPr/>
          </a:p>
        </p:txBody>
      </p:sp>
      <p:sp>
        <p:nvSpPr>
          <p:cNvPr id="9" name="object 9"/>
          <p:cNvSpPr/>
          <p:nvPr/>
        </p:nvSpPr>
        <p:spPr>
          <a:xfrm>
            <a:off x="7705164" y="2317009"/>
            <a:ext cx="0" cy="46355"/>
          </a:xfrm>
          <a:custGeom>
            <a:avLst/>
            <a:gdLst/>
            <a:ahLst/>
            <a:cxnLst/>
            <a:rect l="l" t="t" r="r" b="b"/>
            <a:pathLst>
              <a:path h="46355">
                <a:moveTo>
                  <a:pt x="0" y="0"/>
                </a:moveTo>
                <a:lnTo>
                  <a:pt x="0" y="46139"/>
                </a:lnTo>
              </a:path>
            </a:pathLst>
          </a:custGeom>
          <a:ln w="6350">
            <a:solidFill>
              <a:srgbClr val="231F20"/>
            </a:solidFill>
          </a:ln>
        </p:spPr>
        <p:txBody>
          <a:bodyPr wrap="square" lIns="0" tIns="0" rIns="0" bIns="0" rtlCol="0"/>
          <a:lstStyle/>
          <a:p>
            <a:endParaRPr/>
          </a:p>
        </p:txBody>
      </p:sp>
      <p:sp>
        <p:nvSpPr>
          <p:cNvPr id="10" name="object 10"/>
          <p:cNvSpPr/>
          <p:nvPr/>
        </p:nvSpPr>
        <p:spPr>
          <a:xfrm>
            <a:off x="7960689" y="2321073"/>
            <a:ext cx="635" cy="46355"/>
          </a:xfrm>
          <a:custGeom>
            <a:avLst/>
            <a:gdLst/>
            <a:ahLst/>
            <a:cxnLst/>
            <a:rect l="l" t="t" r="r" b="b"/>
            <a:pathLst>
              <a:path w="635" h="46355">
                <a:moveTo>
                  <a:pt x="254" y="-3175"/>
                </a:moveTo>
                <a:lnTo>
                  <a:pt x="254" y="49301"/>
                </a:lnTo>
              </a:path>
            </a:pathLst>
          </a:custGeom>
          <a:ln w="6858">
            <a:solidFill>
              <a:srgbClr val="231F20"/>
            </a:solidFill>
          </a:ln>
        </p:spPr>
        <p:txBody>
          <a:bodyPr wrap="square" lIns="0" tIns="0" rIns="0" bIns="0" rtlCol="0"/>
          <a:lstStyle/>
          <a:p>
            <a:endParaRPr/>
          </a:p>
        </p:txBody>
      </p:sp>
      <p:sp>
        <p:nvSpPr>
          <p:cNvPr id="11" name="object 11"/>
          <p:cNvSpPr/>
          <p:nvPr/>
        </p:nvSpPr>
        <p:spPr>
          <a:xfrm>
            <a:off x="8204033" y="2321073"/>
            <a:ext cx="0" cy="46355"/>
          </a:xfrm>
          <a:custGeom>
            <a:avLst/>
            <a:gdLst/>
            <a:ahLst/>
            <a:cxnLst/>
            <a:rect l="l" t="t" r="r" b="b"/>
            <a:pathLst>
              <a:path h="46355">
                <a:moveTo>
                  <a:pt x="0" y="0"/>
                </a:moveTo>
                <a:lnTo>
                  <a:pt x="0" y="46126"/>
                </a:lnTo>
              </a:path>
            </a:pathLst>
          </a:custGeom>
          <a:ln w="6350">
            <a:solidFill>
              <a:srgbClr val="231F20"/>
            </a:solidFill>
          </a:ln>
        </p:spPr>
        <p:txBody>
          <a:bodyPr wrap="square" lIns="0" tIns="0" rIns="0" bIns="0" rtlCol="0"/>
          <a:lstStyle/>
          <a:p>
            <a:endParaRPr/>
          </a:p>
        </p:txBody>
      </p:sp>
      <p:grpSp>
        <p:nvGrpSpPr>
          <p:cNvPr id="12" name="object 12"/>
          <p:cNvGrpSpPr/>
          <p:nvPr/>
        </p:nvGrpSpPr>
        <p:grpSpPr>
          <a:xfrm>
            <a:off x="6947090" y="800108"/>
            <a:ext cx="1555115" cy="1524635"/>
            <a:chOff x="2263964" y="800107"/>
            <a:chExt cx="1555115" cy="1524635"/>
          </a:xfrm>
        </p:grpSpPr>
        <p:sp>
          <p:nvSpPr>
            <p:cNvPr id="13" name="object 13"/>
            <p:cNvSpPr/>
            <p:nvPr/>
          </p:nvSpPr>
          <p:spPr>
            <a:xfrm>
              <a:off x="2267139" y="800107"/>
              <a:ext cx="1551940" cy="1521460"/>
            </a:xfrm>
            <a:custGeom>
              <a:avLst/>
              <a:gdLst/>
              <a:ahLst/>
              <a:cxnLst/>
              <a:rect l="l" t="t" r="r" b="b"/>
              <a:pathLst>
                <a:path w="1551939" h="1521460">
                  <a:moveTo>
                    <a:pt x="0" y="0"/>
                  </a:moveTo>
                  <a:lnTo>
                    <a:pt x="0" y="1520951"/>
                  </a:lnTo>
                </a:path>
                <a:path w="1551939" h="1521460">
                  <a:moveTo>
                    <a:pt x="0" y="1520964"/>
                  </a:moveTo>
                  <a:lnTo>
                    <a:pt x="1551876" y="1520964"/>
                  </a:lnTo>
                </a:path>
              </a:pathLst>
            </a:custGeom>
            <a:ln w="6350">
              <a:solidFill>
                <a:srgbClr val="231F20"/>
              </a:solidFill>
            </a:ln>
          </p:spPr>
          <p:txBody>
            <a:bodyPr wrap="square" lIns="0" tIns="0" rIns="0" bIns="0" rtlCol="0"/>
            <a:lstStyle/>
            <a:p>
              <a:endParaRPr/>
            </a:p>
          </p:txBody>
        </p:sp>
        <p:sp>
          <p:nvSpPr>
            <p:cNvPr id="14" name="object 14"/>
            <p:cNvSpPr/>
            <p:nvPr/>
          </p:nvSpPr>
          <p:spPr>
            <a:xfrm>
              <a:off x="2519108" y="1449555"/>
              <a:ext cx="1002030" cy="146050"/>
            </a:xfrm>
            <a:custGeom>
              <a:avLst/>
              <a:gdLst/>
              <a:ahLst/>
              <a:cxnLst/>
              <a:rect l="l" t="t" r="r" b="b"/>
              <a:pathLst>
                <a:path w="1002029" h="146050">
                  <a:moveTo>
                    <a:pt x="0" y="0"/>
                  </a:moveTo>
                  <a:lnTo>
                    <a:pt x="1001801" y="145503"/>
                  </a:lnTo>
                </a:path>
              </a:pathLst>
            </a:custGeom>
            <a:ln w="12700">
              <a:solidFill>
                <a:srgbClr val="231F20"/>
              </a:solidFill>
            </a:ln>
          </p:spPr>
          <p:txBody>
            <a:bodyPr wrap="square" lIns="0" tIns="0" rIns="0" bIns="0" rtlCol="0"/>
            <a:lstStyle/>
            <a:p>
              <a:endParaRPr/>
            </a:p>
          </p:txBody>
        </p:sp>
      </p:grpSp>
      <p:grpSp>
        <p:nvGrpSpPr>
          <p:cNvPr id="15" name="object 15"/>
          <p:cNvGrpSpPr/>
          <p:nvPr/>
        </p:nvGrpSpPr>
        <p:grpSpPr>
          <a:xfrm>
            <a:off x="6370347" y="6935307"/>
            <a:ext cx="2241550" cy="6350"/>
            <a:chOff x="1687222" y="6935307"/>
            <a:chExt cx="2241550" cy="6350"/>
          </a:xfrm>
        </p:grpSpPr>
        <p:sp>
          <p:nvSpPr>
            <p:cNvPr id="16" name="object 16"/>
            <p:cNvSpPr/>
            <p:nvPr/>
          </p:nvSpPr>
          <p:spPr>
            <a:xfrm>
              <a:off x="1687222" y="6938482"/>
              <a:ext cx="2032000" cy="0"/>
            </a:xfrm>
            <a:custGeom>
              <a:avLst/>
              <a:gdLst/>
              <a:ahLst/>
              <a:cxnLst/>
              <a:rect l="l" t="t" r="r" b="b"/>
              <a:pathLst>
                <a:path w="2032000">
                  <a:moveTo>
                    <a:pt x="0" y="0"/>
                  </a:moveTo>
                  <a:lnTo>
                    <a:pt x="2032000" y="0"/>
                  </a:lnTo>
                </a:path>
              </a:pathLst>
            </a:custGeom>
            <a:ln w="6350">
              <a:solidFill>
                <a:srgbClr val="231F20"/>
              </a:solidFill>
            </a:ln>
          </p:spPr>
          <p:txBody>
            <a:bodyPr wrap="square" lIns="0" tIns="0" rIns="0" bIns="0" rtlCol="0"/>
            <a:lstStyle/>
            <a:p>
              <a:endParaRPr/>
            </a:p>
          </p:txBody>
        </p:sp>
        <p:sp>
          <p:nvSpPr>
            <p:cNvPr id="17" name="object 17"/>
            <p:cNvSpPr/>
            <p:nvPr/>
          </p:nvSpPr>
          <p:spPr>
            <a:xfrm>
              <a:off x="3719222" y="6938482"/>
              <a:ext cx="209550" cy="0"/>
            </a:xfrm>
            <a:custGeom>
              <a:avLst/>
              <a:gdLst/>
              <a:ahLst/>
              <a:cxnLst/>
              <a:rect l="l" t="t" r="r" b="b"/>
              <a:pathLst>
                <a:path w="209550">
                  <a:moveTo>
                    <a:pt x="0" y="0"/>
                  </a:moveTo>
                  <a:lnTo>
                    <a:pt x="209550" y="0"/>
                  </a:lnTo>
                </a:path>
              </a:pathLst>
            </a:custGeom>
            <a:ln w="6350">
              <a:solidFill>
                <a:srgbClr val="231F20"/>
              </a:solidFill>
            </a:ln>
          </p:spPr>
          <p:txBody>
            <a:bodyPr wrap="square" lIns="0" tIns="0" rIns="0" bIns="0" rtlCol="0"/>
            <a:lstStyle/>
            <a:p>
              <a:endParaRPr/>
            </a:p>
          </p:txBody>
        </p:sp>
      </p:grpSp>
      <p:grpSp>
        <p:nvGrpSpPr>
          <p:cNvPr id="18" name="object 18"/>
          <p:cNvGrpSpPr/>
          <p:nvPr/>
        </p:nvGrpSpPr>
        <p:grpSpPr>
          <a:xfrm>
            <a:off x="6370347" y="7136779"/>
            <a:ext cx="2241550" cy="6350"/>
            <a:chOff x="1687222" y="7136779"/>
            <a:chExt cx="2241550" cy="6350"/>
          </a:xfrm>
        </p:grpSpPr>
        <p:sp>
          <p:nvSpPr>
            <p:cNvPr id="19" name="object 19"/>
            <p:cNvSpPr/>
            <p:nvPr/>
          </p:nvSpPr>
          <p:spPr>
            <a:xfrm>
              <a:off x="1687222" y="7139954"/>
              <a:ext cx="2032000" cy="0"/>
            </a:xfrm>
            <a:custGeom>
              <a:avLst/>
              <a:gdLst/>
              <a:ahLst/>
              <a:cxnLst/>
              <a:rect l="l" t="t" r="r" b="b"/>
              <a:pathLst>
                <a:path w="2032000">
                  <a:moveTo>
                    <a:pt x="0" y="0"/>
                  </a:moveTo>
                  <a:lnTo>
                    <a:pt x="2032000" y="0"/>
                  </a:lnTo>
                </a:path>
              </a:pathLst>
            </a:custGeom>
            <a:ln w="6350">
              <a:solidFill>
                <a:srgbClr val="231F20"/>
              </a:solidFill>
            </a:ln>
          </p:spPr>
          <p:txBody>
            <a:bodyPr wrap="square" lIns="0" tIns="0" rIns="0" bIns="0" rtlCol="0"/>
            <a:lstStyle/>
            <a:p>
              <a:endParaRPr/>
            </a:p>
          </p:txBody>
        </p:sp>
        <p:sp>
          <p:nvSpPr>
            <p:cNvPr id="20" name="object 20"/>
            <p:cNvSpPr/>
            <p:nvPr/>
          </p:nvSpPr>
          <p:spPr>
            <a:xfrm>
              <a:off x="3719222" y="7139954"/>
              <a:ext cx="209550" cy="0"/>
            </a:xfrm>
            <a:custGeom>
              <a:avLst/>
              <a:gdLst/>
              <a:ahLst/>
              <a:cxnLst/>
              <a:rect l="l" t="t" r="r" b="b"/>
              <a:pathLst>
                <a:path w="209550">
                  <a:moveTo>
                    <a:pt x="0" y="0"/>
                  </a:moveTo>
                  <a:lnTo>
                    <a:pt x="209550" y="0"/>
                  </a:lnTo>
                </a:path>
              </a:pathLst>
            </a:custGeom>
            <a:ln w="6350">
              <a:solidFill>
                <a:srgbClr val="231F20"/>
              </a:solidFill>
            </a:ln>
          </p:spPr>
          <p:txBody>
            <a:bodyPr wrap="square" lIns="0" tIns="0" rIns="0" bIns="0" rtlCol="0"/>
            <a:lstStyle/>
            <a:p>
              <a:endParaRPr/>
            </a:p>
          </p:txBody>
        </p:sp>
      </p:grpSp>
      <p:grpSp>
        <p:nvGrpSpPr>
          <p:cNvPr id="21" name="object 21"/>
          <p:cNvGrpSpPr/>
          <p:nvPr/>
        </p:nvGrpSpPr>
        <p:grpSpPr>
          <a:xfrm>
            <a:off x="6370347" y="7751356"/>
            <a:ext cx="2241550" cy="6350"/>
            <a:chOff x="1687222" y="7751356"/>
            <a:chExt cx="2241550" cy="6350"/>
          </a:xfrm>
        </p:grpSpPr>
        <p:sp>
          <p:nvSpPr>
            <p:cNvPr id="22" name="object 22"/>
            <p:cNvSpPr/>
            <p:nvPr/>
          </p:nvSpPr>
          <p:spPr>
            <a:xfrm>
              <a:off x="1687222" y="7754531"/>
              <a:ext cx="2032000" cy="0"/>
            </a:xfrm>
            <a:custGeom>
              <a:avLst/>
              <a:gdLst/>
              <a:ahLst/>
              <a:cxnLst/>
              <a:rect l="l" t="t" r="r" b="b"/>
              <a:pathLst>
                <a:path w="2032000">
                  <a:moveTo>
                    <a:pt x="0" y="0"/>
                  </a:moveTo>
                  <a:lnTo>
                    <a:pt x="2032000" y="0"/>
                  </a:lnTo>
                </a:path>
              </a:pathLst>
            </a:custGeom>
            <a:ln w="6350">
              <a:solidFill>
                <a:srgbClr val="231F20"/>
              </a:solidFill>
            </a:ln>
          </p:spPr>
          <p:txBody>
            <a:bodyPr wrap="square" lIns="0" tIns="0" rIns="0" bIns="0" rtlCol="0"/>
            <a:lstStyle/>
            <a:p>
              <a:endParaRPr/>
            </a:p>
          </p:txBody>
        </p:sp>
        <p:sp>
          <p:nvSpPr>
            <p:cNvPr id="23" name="object 23"/>
            <p:cNvSpPr/>
            <p:nvPr/>
          </p:nvSpPr>
          <p:spPr>
            <a:xfrm>
              <a:off x="3719222" y="7754531"/>
              <a:ext cx="209550" cy="0"/>
            </a:xfrm>
            <a:custGeom>
              <a:avLst/>
              <a:gdLst/>
              <a:ahLst/>
              <a:cxnLst/>
              <a:rect l="l" t="t" r="r" b="b"/>
              <a:pathLst>
                <a:path w="209550">
                  <a:moveTo>
                    <a:pt x="0" y="0"/>
                  </a:moveTo>
                  <a:lnTo>
                    <a:pt x="209550" y="0"/>
                  </a:lnTo>
                </a:path>
              </a:pathLst>
            </a:custGeom>
            <a:ln w="6350">
              <a:solidFill>
                <a:srgbClr val="231F20"/>
              </a:solidFill>
            </a:ln>
          </p:spPr>
          <p:txBody>
            <a:bodyPr wrap="square" lIns="0" tIns="0" rIns="0" bIns="0" rtlCol="0"/>
            <a:lstStyle/>
            <a:p>
              <a:endParaRPr/>
            </a:p>
          </p:txBody>
        </p:sp>
      </p:grpSp>
      <p:sp>
        <p:nvSpPr>
          <p:cNvPr id="24" name="object 24"/>
          <p:cNvSpPr txBox="1"/>
          <p:nvPr/>
        </p:nvSpPr>
        <p:spPr>
          <a:xfrm>
            <a:off x="5337202"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25" name="object 25"/>
          <p:cNvSpPr txBox="1"/>
          <p:nvPr/>
        </p:nvSpPr>
        <p:spPr>
          <a:xfrm>
            <a:off x="9478976"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97</a:t>
            </a:r>
            <a:endParaRPr sz="900">
              <a:latin typeface="Arial"/>
              <a:cs typeface="Arial"/>
            </a:endParaRPr>
          </a:p>
        </p:txBody>
      </p:sp>
      <p:sp>
        <p:nvSpPr>
          <p:cNvPr id="26" name="object 26"/>
          <p:cNvSpPr txBox="1"/>
          <p:nvPr/>
        </p:nvSpPr>
        <p:spPr>
          <a:xfrm>
            <a:off x="6690461" y="1089570"/>
            <a:ext cx="1614805" cy="1674817"/>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0.9</a:t>
            </a:r>
            <a:endParaRPr sz="800">
              <a:latin typeface="Microsoft Sans Serif"/>
              <a:cs typeface="Microsoft Sans Serif"/>
            </a:endParaRPr>
          </a:p>
          <a:p>
            <a:pPr>
              <a:spcBef>
                <a:spcPts val="40"/>
              </a:spcBef>
            </a:pPr>
            <a:endParaRPr sz="1100">
              <a:latin typeface="Microsoft Sans Serif"/>
              <a:cs typeface="Microsoft Sans Serif"/>
            </a:endParaRPr>
          </a:p>
          <a:p>
            <a:pPr marL="12700"/>
            <a:r>
              <a:rPr sz="800" spc="5" dirty="0">
                <a:solidFill>
                  <a:srgbClr val="171514"/>
                </a:solidFill>
                <a:latin typeface="Microsoft Sans Serif"/>
                <a:cs typeface="Microsoft Sans Serif"/>
              </a:rPr>
              <a:t>0.8</a:t>
            </a:r>
            <a:endParaRPr sz="800">
              <a:latin typeface="Microsoft Sans Serif"/>
              <a:cs typeface="Microsoft Sans Serif"/>
            </a:endParaRPr>
          </a:p>
          <a:p>
            <a:pPr>
              <a:spcBef>
                <a:spcPts val="35"/>
              </a:spcBef>
            </a:pPr>
            <a:endParaRPr sz="1150">
              <a:latin typeface="Microsoft Sans Serif"/>
              <a:cs typeface="Microsoft Sans Serif"/>
            </a:endParaRPr>
          </a:p>
          <a:p>
            <a:pPr marL="12700"/>
            <a:r>
              <a:rPr sz="800" spc="5" dirty="0">
                <a:solidFill>
                  <a:srgbClr val="171514"/>
                </a:solidFill>
                <a:latin typeface="Microsoft Sans Serif"/>
                <a:cs typeface="Microsoft Sans Serif"/>
              </a:rPr>
              <a:t>0.7</a:t>
            </a:r>
            <a:endParaRPr sz="800">
              <a:latin typeface="Microsoft Sans Serif"/>
              <a:cs typeface="Microsoft Sans Serif"/>
            </a:endParaRPr>
          </a:p>
          <a:p>
            <a:pPr>
              <a:spcBef>
                <a:spcPts val="20"/>
              </a:spcBef>
            </a:pPr>
            <a:endParaRPr sz="1250">
              <a:latin typeface="Microsoft Sans Serif"/>
              <a:cs typeface="Microsoft Sans Serif"/>
            </a:endParaRPr>
          </a:p>
          <a:p>
            <a:pPr marL="12700">
              <a:spcBef>
                <a:spcPts val="5"/>
              </a:spcBef>
            </a:pPr>
            <a:r>
              <a:rPr sz="800" spc="5" dirty="0">
                <a:solidFill>
                  <a:srgbClr val="171514"/>
                </a:solidFill>
                <a:latin typeface="Microsoft Sans Serif"/>
                <a:cs typeface="Microsoft Sans Serif"/>
              </a:rPr>
              <a:t>0.6</a:t>
            </a:r>
            <a:endParaRPr sz="800">
              <a:latin typeface="Microsoft Sans Serif"/>
              <a:cs typeface="Microsoft Sans Serif"/>
            </a:endParaRPr>
          </a:p>
          <a:p>
            <a:pPr>
              <a:spcBef>
                <a:spcPts val="5"/>
              </a:spcBef>
            </a:pPr>
            <a:endParaRPr sz="1050">
              <a:latin typeface="Microsoft Sans Serif"/>
              <a:cs typeface="Microsoft Sans Serif"/>
            </a:endParaRPr>
          </a:p>
          <a:p>
            <a:pPr marL="12700"/>
            <a:r>
              <a:rPr sz="800" spc="5" dirty="0">
                <a:solidFill>
                  <a:srgbClr val="171514"/>
                </a:solidFill>
                <a:latin typeface="Microsoft Sans Serif"/>
                <a:cs typeface="Microsoft Sans Serif"/>
              </a:rPr>
              <a:t>0.5</a:t>
            </a:r>
            <a:endParaRPr sz="800">
              <a:latin typeface="Microsoft Sans Serif"/>
              <a:cs typeface="Microsoft Sans Serif"/>
            </a:endParaRPr>
          </a:p>
          <a:p>
            <a:pPr marL="240665">
              <a:spcBef>
                <a:spcPts val="495"/>
              </a:spcBef>
              <a:tabLst>
                <a:tab pos="466725" algn="l"/>
                <a:tab pos="975360" algn="l"/>
                <a:tab pos="1457960" algn="l"/>
              </a:tabLst>
            </a:pPr>
            <a:r>
              <a:rPr sz="800" spc="10" dirty="0">
                <a:solidFill>
                  <a:srgbClr val="171514"/>
                </a:solidFill>
                <a:latin typeface="Microsoft Sans Serif"/>
                <a:cs typeface="Microsoft Sans Serif"/>
              </a:rPr>
              <a:t>0	</a:t>
            </a:r>
            <a:r>
              <a:rPr sz="750" spc="5" dirty="0">
                <a:solidFill>
                  <a:srgbClr val="171514"/>
                </a:solidFill>
                <a:latin typeface="Microsoft Sans Serif"/>
                <a:cs typeface="Microsoft Sans Serif"/>
              </a:rPr>
              <a:t>0.5</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1.0</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1.5</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2.0</a:t>
            </a:r>
            <a:r>
              <a:rPr sz="750" dirty="0">
                <a:solidFill>
                  <a:srgbClr val="171514"/>
                </a:solidFill>
                <a:latin typeface="Microsoft Sans Serif"/>
                <a:cs typeface="Microsoft Sans Serif"/>
              </a:rPr>
              <a:t>	</a:t>
            </a:r>
            <a:r>
              <a:rPr sz="800" spc="5" dirty="0">
                <a:solidFill>
                  <a:srgbClr val="171514"/>
                </a:solidFill>
                <a:latin typeface="Microsoft Sans Serif"/>
                <a:cs typeface="Microsoft Sans Serif"/>
              </a:rPr>
              <a:t>2.5</a:t>
            </a:r>
            <a:endParaRPr sz="800">
              <a:latin typeface="Microsoft Sans Serif"/>
              <a:cs typeface="Microsoft Sans Serif"/>
            </a:endParaRPr>
          </a:p>
          <a:p>
            <a:pPr marL="680720">
              <a:spcBef>
                <a:spcPts val="700"/>
              </a:spcBef>
            </a:pPr>
            <a:r>
              <a:rPr sz="450" spc="20" dirty="0">
                <a:solidFill>
                  <a:srgbClr val="171514"/>
                </a:solidFill>
                <a:latin typeface="Microsoft Sans Serif"/>
                <a:cs typeface="Microsoft Sans Serif"/>
              </a:rPr>
              <a:t>profundidad</a:t>
            </a:r>
            <a:r>
              <a:rPr sz="450" spc="-1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0" dirty="0">
                <a:solidFill>
                  <a:srgbClr val="171514"/>
                </a:solidFill>
                <a:latin typeface="Microsoft Sans Serif"/>
                <a:cs typeface="Microsoft Sans Serif"/>
              </a:rPr>
              <a:t> </a:t>
            </a:r>
            <a:r>
              <a:rPr sz="450" spc="15" dirty="0">
                <a:solidFill>
                  <a:srgbClr val="171514"/>
                </a:solidFill>
                <a:latin typeface="Microsoft Sans Serif"/>
                <a:cs typeface="Microsoft Sans Serif"/>
              </a:rPr>
              <a:t>entierro,</a:t>
            </a:r>
            <a:r>
              <a:rPr sz="450" spc="-5" dirty="0">
                <a:solidFill>
                  <a:srgbClr val="171514"/>
                </a:solidFill>
                <a:latin typeface="Microsoft Sans Serif"/>
                <a:cs typeface="Microsoft Sans Serif"/>
              </a:rPr>
              <a:t> </a:t>
            </a:r>
            <a:r>
              <a:rPr sz="450" spc="45" dirty="0">
                <a:solidFill>
                  <a:srgbClr val="171514"/>
                </a:solidFill>
                <a:latin typeface="Microsoft Sans Serif"/>
                <a:cs typeface="Microsoft Sans Serif"/>
              </a:rPr>
              <a:t>m</a:t>
            </a:r>
            <a:endParaRPr sz="450">
              <a:latin typeface="Microsoft Sans Serif"/>
              <a:cs typeface="Microsoft Sans Serif"/>
            </a:endParaRPr>
          </a:p>
        </p:txBody>
      </p:sp>
      <p:sp>
        <p:nvSpPr>
          <p:cNvPr id="27" name="object 27"/>
          <p:cNvSpPr txBox="1"/>
          <p:nvPr/>
        </p:nvSpPr>
        <p:spPr>
          <a:xfrm>
            <a:off x="5489571" y="2935178"/>
            <a:ext cx="2524760" cy="89768"/>
          </a:xfrm>
          <a:prstGeom prst="rect">
            <a:avLst/>
          </a:prstGeom>
        </p:spPr>
        <p:txBody>
          <a:bodyPr vert="horz" wrap="square" lIns="0" tIns="12700" rIns="0" bIns="0" rtlCol="0">
            <a:spAutoFit/>
          </a:bodyPr>
          <a:lstStyle/>
          <a:p>
            <a:pPr marL="12700">
              <a:spcBef>
                <a:spcPts val="100"/>
              </a:spcBef>
            </a:pPr>
            <a:r>
              <a:rPr sz="500" b="1" spc="-10" dirty="0">
                <a:solidFill>
                  <a:srgbClr val="171514"/>
                </a:solidFill>
                <a:latin typeface="Arial"/>
                <a:cs typeface="Arial"/>
              </a:rPr>
              <a:t>FIGURA </a:t>
            </a:r>
            <a:r>
              <a:rPr sz="500" b="1" spc="5" dirty="0">
                <a:solidFill>
                  <a:srgbClr val="171514"/>
                </a:solidFill>
                <a:latin typeface="Arial"/>
                <a:cs typeface="Arial"/>
              </a:rPr>
              <a:t>6.5</a:t>
            </a:r>
            <a:r>
              <a:rPr sz="500" spc="5" dirty="0">
                <a:solidFill>
                  <a:srgbClr val="171514"/>
                </a:solidFill>
                <a:latin typeface="Microsoft Sans Serif"/>
                <a:cs typeface="Microsoft Sans Serif"/>
              </a:rPr>
              <a:t>Efecto</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dirty="0">
                <a:solidFill>
                  <a:srgbClr val="171514"/>
                </a:solidFill>
                <a:latin typeface="Microsoft Sans Serif"/>
                <a:cs typeface="Microsoft Sans Serif"/>
              </a:rPr>
              <a:t> </a:t>
            </a:r>
            <a:r>
              <a:rPr sz="500" spc="25" dirty="0">
                <a:solidFill>
                  <a:srgbClr val="171514"/>
                </a:solidFill>
                <a:latin typeface="Microsoft Sans Serif"/>
                <a:cs typeface="Microsoft Sans Serif"/>
              </a:rPr>
              <a:t>profundidad</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25" dirty="0">
                <a:solidFill>
                  <a:srgbClr val="171514"/>
                </a:solidFill>
                <a:latin typeface="Microsoft Sans Serif"/>
                <a:cs typeface="Microsoft Sans Serif"/>
              </a:rPr>
              <a:t>enterramiento</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en</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resistencia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estera.</a:t>
            </a:r>
            <a:endParaRPr sz="500">
              <a:latin typeface="Microsoft Sans Serif"/>
              <a:cs typeface="Microsoft Sans Serif"/>
            </a:endParaRPr>
          </a:p>
        </p:txBody>
      </p:sp>
      <p:sp>
        <p:nvSpPr>
          <p:cNvPr id="28" name="object 28"/>
          <p:cNvSpPr txBox="1"/>
          <p:nvPr/>
        </p:nvSpPr>
        <p:spPr>
          <a:xfrm>
            <a:off x="5337176" y="3272527"/>
            <a:ext cx="4323715" cy="1014730"/>
          </a:xfrm>
          <a:prstGeom prst="rect">
            <a:avLst/>
          </a:prstGeom>
        </p:spPr>
        <p:txBody>
          <a:bodyPr vert="horz" wrap="square" lIns="0" tIns="12700" rIns="0" bIns="0" rtlCol="0">
            <a:spAutoFit/>
          </a:bodyPr>
          <a:lstStyle/>
          <a:p>
            <a:pPr marL="12700">
              <a:spcBef>
                <a:spcPts val="100"/>
              </a:spcBef>
            </a:pPr>
            <a:r>
              <a:rPr sz="1050" b="1" spc="5" dirty="0">
                <a:solidFill>
                  <a:srgbClr val="171514"/>
                </a:solidFill>
                <a:latin typeface="Arial"/>
                <a:cs typeface="Arial"/>
              </a:rPr>
              <a:t>6.2.2c</a:t>
            </a:r>
            <a:r>
              <a:rPr sz="700" b="1" spc="5" dirty="0">
                <a:solidFill>
                  <a:srgbClr val="171514"/>
                </a:solidFill>
                <a:latin typeface="Arial"/>
                <a:cs typeface="Arial"/>
              </a:rPr>
              <a:t>cálculo</a:t>
            </a:r>
            <a:r>
              <a:rPr sz="700" b="1" spc="-35" dirty="0">
                <a:solidFill>
                  <a:srgbClr val="171514"/>
                </a:solidFill>
                <a:latin typeface="Arial"/>
                <a:cs typeface="Arial"/>
              </a:rPr>
              <a:t> </a:t>
            </a:r>
            <a:r>
              <a:rPr sz="700" b="1" spc="40" dirty="0" smtClean="0">
                <a:solidFill>
                  <a:srgbClr val="171514"/>
                </a:solidFill>
                <a:latin typeface="Arial"/>
                <a:cs typeface="Arial"/>
              </a:rPr>
              <a:t>de</a:t>
            </a:r>
            <a:r>
              <a:rPr lang="es-ES" sz="1050" b="1" spc="40" dirty="0" smtClean="0">
                <a:solidFill>
                  <a:srgbClr val="171514"/>
                </a:solidFill>
                <a:latin typeface="Arial"/>
                <a:cs typeface="Arial"/>
              </a:rPr>
              <a:t>m</a:t>
            </a:r>
            <a:r>
              <a:rPr sz="700" b="1" spc="40" dirty="0" err="1" smtClean="0">
                <a:solidFill>
                  <a:srgbClr val="171514"/>
                </a:solidFill>
                <a:latin typeface="Arial"/>
                <a:cs typeface="Arial"/>
              </a:rPr>
              <a:t>máximo</a:t>
            </a:r>
            <a:r>
              <a:rPr sz="1050" b="1" spc="40" dirty="0" err="1" smtClean="0">
                <a:solidFill>
                  <a:srgbClr val="171514"/>
                </a:solidFill>
                <a:latin typeface="Arial"/>
                <a:cs typeface="Arial"/>
              </a:rPr>
              <a:t>gpr</a:t>
            </a:r>
            <a:endParaRPr sz="1050" dirty="0">
              <a:latin typeface="Arial"/>
              <a:cs typeface="Arial"/>
            </a:endParaRPr>
          </a:p>
          <a:p>
            <a:pPr marL="12700" marR="5080">
              <a:lnSpc>
                <a:spcPct val="142900"/>
              </a:lnSpc>
              <a:spcBef>
                <a:spcPts val="530"/>
              </a:spcBef>
            </a:pPr>
            <a:r>
              <a:rPr sz="700" dirty="0">
                <a:solidFill>
                  <a:srgbClr val="171514"/>
                </a:solidFill>
                <a:latin typeface="Microsoft Sans Serif"/>
                <a:cs typeface="Microsoft Sans Serif"/>
              </a:rPr>
              <a:t>Para </a:t>
            </a:r>
            <a:r>
              <a:rPr sz="700" spc="25" dirty="0">
                <a:solidFill>
                  <a:srgbClr val="171514"/>
                </a:solidFill>
                <a:latin typeface="Microsoft Sans Serif"/>
                <a:cs typeface="Microsoft Sans Serif"/>
              </a:rPr>
              <a:t>garantizar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personal,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alfombra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debe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estar</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diseñada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limitar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50" dirty="0" smtClean="0">
                <a:solidFill>
                  <a:srgbClr val="171514"/>
                </a:solidFill>
                <a:latin typeface="Microsoft Sans Serif"/>
                <a:cs typeface="Microsoft Sans Serif"/>
              </a:rPr>
              <a:t>GPR</a:t>
            </a:r>
            <a:r>
              <a:rPr lang="es-ES" sz="700" spc="-5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subestación </a:t>
            </a:r>
            <a:r>
              <a:rPr sz="700" dirty="0">
                <a:solidFill>
                  <a:srgbClr val="171514"/>
                </a:solidFill>
                <a:latin typeface="Microsoft Sans Serif"/>
                <a:cs typeface="Microsoft Sans Serif"/>
              </a:rPr>
              <a:t>a </a:t>
            </a:r>
            <a:r>
              <a:rPr sz="700" spc="40" dirty="0">
                <a:solidFill>
                  <a:srgbClr val="171514"/>
                </a:solidFill>
                <a:latin typeface="Microsoft Sans Serif"/>
                <a:cs typeface="Microsoft Sans Serif"/>
              </a:rPr>
              <a:t>un </a:t>
            </a:r>
            <a:r>
              <a:rPr sz="700" spc="20" dirty="0">
                <a:solidFill>
                  <a:srgbClr val="171514"/>
                </a:solidFill>
                <a:latin typeface="Microsoft Sans Serif"/>
                <a:cs typeface="Microsoft Sans Serif"/>
              </a:rPr>
              <a:t>valor </a:t>
            </a:r>
            <a:r>
              <a:rPr sz="700" spc="15" dirty="0">
                <a:solidFill>
                  <a:srgbClr val="171514"/>
                </a:solidFill>
                <a:latin typeface="Microsoft Sans Serif"/>
                <a:cs typeface="Microsoft Sans Serif"/>
              </a:rPr>
              <a:t>aceptable </a:t>
            </a:r>
            <a:r>
              <a:rPr sz="700" spc="25" dirty="0">
                <a:solidFill>
                  <a:srgbClr val="171514"/>
                </a:solidFill>
                <a:latin typeface="Microsoft Sans Serif"/>
                <a:cs typeface="Microsoft Sans Serif"/>
              </a:rPr>
              <a:t>cuando </a:t>
            </a:r>
            <a:r>
              <a:rPr sz="700" spc="30" dirty="0">
                <a:solidFill>
                  <a:srgbClr val="171514"/>
                </a:solidFill>
                <a:latin typeface="Microsoft Sans Serif"/>
                <a:cs typeface="Microsoft Sans Serif"/>
              </a:rPr>
              <a:t>ocurre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cortocircuito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tierra</a:t>
            </a:r>
            <a:r>
              <a:rPr sz="700" spc="2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determinación</a:t>
            </a:r>
            <a:r>
              <a:rPr sz="700" spc="3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este </a:t>
            </a:r>
            <a:r>
              <a:rPr sz="700" spc="-50" dirty="0">
                <a:solidFill>
                  <a:srgbClr val="171514"/>
                </a:solidFill>
                <a:latin typeface="Microsoft Sans Serif"/>
                <a:cs typeface="Microsoft Sans Serif"/>
              </a:rPr>
              <a:t>GPR </a:t>
            </a:r>
            <a:r>
              <a:rPr sz="700" spc="-5" dirty="0">
                <a:solidFill>
                  <a:srgbClr val="171514"/>
                </a:solidFill>
                <a:latin typeface="Microsoft Sans Serif"/>
                <a:cs typeface="Microsoft Sans Serif"/>
              </a:rPr>
              <a:t>es </a:t>
            </a:r>
            <a:r>
              <a:rPr sz="700" spc="20" dirty="0">
                <a:solidFill>
                  <a:srgbClr val="171514"/>
                </a:solidFill>
                <a:latin typeface="Microsoft Sans Serif"/>
                <a:cs typeface="Microsoft Sans Serif"/>
              </a:rPr>
              <a:t>bastante complicada </a:t>
            </a:r>
            <a:r>
              <a:rPr sz="700" spc="35" dirty="0">
                <a:solidFill>
                  <a:srgbClr val="171514"/>
                </a:solidFill>
                <a:latin typeface="Microsoft Sans Serif"/>
                <a:cs typeface="Microsoft Sans Serif"/>
              </a:rPr>
              <a:t>porque </a:t>
            </a:r>
            <a:r>
              <a:rPr sz="700" spc="25" dirty="0">
                <a:solidFill>
                  <a:srgbClr val="171514"/>
                </a:solidFill>
                <a:latin typeface="Microsoft Sans Serif"/>
                <a:cs typeface="Microsoft Sans Serif"/>
              </a:rPr>
              <a:t>depende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muchos </a:t>
            </a:r>
            <a:r>
              <a:rPr sz="700" spc="20" dirty="0">
                <a:solidFill>
                  <a:srgbClr val="171514"/>
                </a:solidFill>
                <a:latin typeface="Microsoft Sans Serif"/>
                <a:cs typeface="Microsoft Sans Serif"/>
              </a:rPr>
              <a:t>factores</a:t>
            </a:r>
            <a:r>
              <a:rPr sz="700" spc="2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 </a:t>
            </a:r>
            <a:r>
              <a:rPr sz="700" spc="20" dirty="0" err="1" smtClean="0">
                <a:solidFill>
                  <a:srgbClr val="171514"/>
                </a:solidFill>
                <a:latin typeface="Microsoft Sans Serif"/>
                <a:cs typeface="Microsoft Sans Serif"/>
              </a:rPr>
              <a:t>incluyen</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 </a:t>
            </a:r>
            <a:r>
              <a:rPr sz="700" spc="35" dirty="0">
                <a:solidFill>
                  <a:srgbClr val="171514"/>
                </a:solidFill>
                <a:latin typeface="Microsoft Sans Serif"/>
                <a:cs typeface="Microsoft Sans Serif"/>
              </a:rPr>
              <a:t>tipo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subestación,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ubicación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falla, la </a:t>
            </a:r>
            <a:r>
              <a:rPr sz="700" spc="40" dirty="0">
                <a:solidFill>
                  <a:srgbClr val="171514"/>
                </a:solidFill>
                <a:latin typeface="Microsoft Sans Serif"/>
                <a:cs typeface="Microsoft Sans Serif"/>
              </a:rPr>
              <a:t>magnitud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corriente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falla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la </a:t>
            </a:r>
            <a:r>
              <a:rPr sz="700" spc="15" dirty="0" err="1">
                <a:solidFill>
                  <a:srgbClr val="171514"/>
                </a:solidFill>
                <a:latin typeface="Microsoft Sans Serif"/>
                <a:cs typeface="Microsoft Sans Serif"/>
              </a:rPr>
              <a:t>resistencia</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sistema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50" dirty="0">
                <a:solidFill>
                  <a:srgbClr val="171514"/>
                </a:solidFill>
                <a:latin typeface="Microsoft Sans Serif"/>
                <a:cs typeface="Microsoft Sans Serif"/>
              </a:rPr>
              <a:t>GPR</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máximo</a:t>
            </a:r>
            <a:r>
              <a:rPr sz="700" spc="-5" dirty="0">
                <a:solidFill>
                  <a:srgbClr val="171514"/>
                </a:solidFill>
                <a:latin typeface="Microsoft Sans Serif"/>
                <a:cs typeface="Microsoft Sans Serif"/>
              </a:rPr>
              <a:t> 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calcular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siguiente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manera</a:t>
            </a:r>
            <a:r>
              <a:rPr sz="700" spc="25" dirty="0">
                <a:solidFill>
                  <a:srgbClr val="171514"/>
                </a:solidFill>
                <a:latin typeface="Microsoft Sans Serif"/>
                <a:cs typeface="Microsoft Sans Serif"/>
              </a:rPr>
              <a:t>:</a:t>
            </a:r>
            <a:endParaRPr sz="700" dirty="0">
              <a:latin typeface="Microsoft Sans Serif"/>
              <a:cs typeface="Microsoft Sans Serif"/>
            </a:endParaRPr>
          </a:p>
        </p:txBody>
      </p:sp>
      <p:sp>
        <p:nvSpPr>
          <p:cNvPr id="29" name="object 29"/>
          <p:cNvSpPr txBox="1"/>
          <p:nvPr/>
        </p:nvSpPr>
        <p:spPr>
          <a:xfrm>
            <a:off x="7046516" y="4405823"/>
            <a:ext cx="809625" cy="108363"/>
          </a:xfrm>
          <a:prstGeom prst="rect">
            <a:avLst/>
          </a:prstGeom>
        </p:spPr>
        <p:txBody>
          <a:bodyPr vert="horz" wrap="square" lIns="0" tIns="15875" rIns="0" bIns="0" rtlCol="0">
            <a:spAutoFit/>
          </a:bodyPr>
          <a:lstStyle/>
          <a:p>
            <a:pPr marL="12700">
              <a:spcBef>
                <a:spcPts val="125"/>
              </a:spcBef>
            </a:pPr>
            <a:r>
              <a:rPr sz="600" spc="-5" dirty="0">
                <a:latin typeface="Microsoft Sans Serif"/>
                <a:cs typeface="Microsoft Sans Serif"/>
              </a:rPr>
              <a:t>(</a:t>
            </a:r>
            <a:r>
              <a:rPr sz="600" spc="-5" dirty="0" smtClean="0">
                <a:latin typeface="Microsoft Sans Serif"/>
                <a:cs typeface="Microsoft Sans Serif"/>
              </a:rPr>
              <a:t>RPG)</a:t>
            </a:r>
            <a:r>
              <a:rPr sz="350" spc="-5" dirty="0" err="1" smtClean="0">
                <a:latin typeface="Microsoft Sans Serif"/>
                <a:cs typeface="Microsoft Sans Serif"/>
              </a:rPr>
              <a:t>máximo</a:t>
            </a:r>
            <a:r>
              <a:rPr sz="600" spc="-5" dirty="0" smtClean="0">
                <a:latin typeface="Microsoft Sans Serif"/>
                <a:cs typeface="Microsoft Sans Serif"/>
              </a:rPr>
              <a:t>=</a:t>
            </a:r>
            <a:r>
              <a:rPr sz="600" i="1" spc="-5" dirty="0" smtClean="0">
                <a:latin typeface="Arial"/>
                <a:cs typeface="Arial"/>
              </a:rPr>
              <a:t>I</a:t>
            </a:r>
            <a:r>
              <a:rPr lang="es-ES" sz="350" i="1" spc="-5" dirty="0" smtClean="0">
                <a:latin typeface="Arial"/>
                <a:cs typeface="Arial"/>
              </a:rPr>
              <a:t>g</a:t>
            </a:r>
            <a:r>
              <a:rPr sz="600" i="1" spc="-5" dirty="0" smtClean="0">
                <a:latin typeface="Arial"/>
                <a:cs typeface="Arial"/>
              </a:rPr>
              <a:t>R</a:t>
            </a:r>
            <a:r>
              <a:rPr lang="es-ES" sz="350" i="1" spc="-5" dirty="0" smtClean="0">
                <a:latin typeface="Arial"/>
                <a:cs typeface="Arial"/>
              </a:rPr>
              <a:t>g</a:t>
            </a:r>
            <a:endParaRPr sz="350" dirty="0">
              <a:latin typeface="Arial"/>
              <a:cs typeface="Arial"/>
            </a:endParaRPr>
          </a:p>
        </p:txBody>
      </p:sp>
      <p:sp>
        <p:nvSpPr>
          <p:cNvPr id="30" name="object 30"/>
          <p:cNvSpPr txBox="1"/>
          <p:nvPr/>
        </p:nvSpPr>
        <p:spPr>
          <a:xfrm>
            <a:off x="9367000" y="4371078"/>
            <a:ext cx="255904" cy="151323"/>
          </a:xfrm>
          <a:prstGeom prst="rect">
            <a:avLst/>
          </a:prstGeom>
        </p:spPr>
        <p:txBody>
          <a:bodyPr vert="horz" wrap="square" lIns="0" tIns="12700" rIns="0" bIns="0" rtlCol="0">
            <a:spAutoFit/>
          </a:bodyPr>
          <a:lstStyle/>
          <a:p>
            <a:pPr marL="12700">
              <a:spcBef>
                <a:spcPts val="100"/>
              </a:spcBef>
            </a:pPr>
            <a:r>
              <a:rPr sz="900" spc="-10" dirty="0">
                <a:solidFill>
                  <a:srgbClr val="171514"/>
                </a:solidFill>
                <a:latin typeface="Microsoft Sans Serif"/>
                <a:cs typeface="Microsoft Sans Serif"/>
              </a:rPr>
              <a:t>(6.5)</a:t>
            </a:r>
            <a:endParaRPr sz="900">
              <a:latin typeface="Microsoft Sans Serif"/>
              <a:cs typeface="Microsoft Sans Serif"/>
            </a:endParaRPr>
          </a:p>
        </p:txBody>
      </p:sp>
      <p:sp>
        <p:nvSpPr>
          <p:cNvPr id="31" name="object 31"/>
          <p:cNvSpPr txBox="1"/>
          <p:nvPr/>
        </p:nvSpPr>
        <p:spPr>
          <a:xfrm>
            <a:off x="5337155" y="4615228"/>
            <a:ext cx="4287520" cy="2141099"/>
          </a:xfrm>
          <a:prstGeom prst="rect">
            <a:avLst/>
          </a:prstGeom>
        </p:spPr>
        <p:txBody>
          <a:bodyPr vert="horz" wrap="square" lIns="0" tIns="53975" rIns="0" bIns="0" rtlCol="0">
            <a:spAutoFit/>
          </a:bodyPr>
          <a:lstStyle/>
          <a:p>
            <a:pPr marL="12700">
              <a:spcBef>
                <a:spcPts val="425"/>
              </a:spcBef>
            </a:pPr>
            <a:r>
              <a:rPr sz="750" spc="35" dirty="0">
                <a:solidFill>
                  <a:srgbClr val="171514"/>
                </a:solidFill>
                <a:latin typeface="Microsoft Sans Serif"/>
                <a:cs typeface="Microsoft Sans Serif"/>
              </a:rPr>
              <a:t>dónde</a:t>
            </a:r>
            <a:endParaRPr sz="750" dirty="0">
              <a:latin typeface="Microsoft Sans Serif"/>
              <a:cs typeface="Microsoft Sans Serif"/>
            </a:endParaRPr>
          </a:p>
          <a:p>
            <a:pPr marL="165100">
              <a:spcBef>
                <a:spcPts val="350"/>
              </a:spcBef>
            </a:pPr>
            <a:r>
              <a:rPr sz="700" i="1" spc="10" dirty="0" smtClean="0">
                <a:solidFill>
                  <a:srgbClr val="171514"/>
                </a:solidFill>
                <a:latin typeface="Arial"/>
                <a:cs typeface="Arial"/>
              </a:rPr>
              <a:t>R</a:t>
            </a:r>
            <a:r>
              <a:rPr lang="es-ES" sz="450" i="1" spc="10" dirty="0" smtClean="0">
                <a:solidFill>
                  <a:srgbClr val="171514"/>
                </a:solidFill>
                <a:latin typeface="Arial"/>
                <a:cs typeface="Arial"/>
              </a:rPr>
              <a:t>g</a:t>
            </a:r>
            <a:r>
              <a:rPr sz="700" spc="10" dirty="0" smtClean="0">
                <a:solidFill>
                  <a:srgbClr val="171514"/>
                </a:solidFill>
                <a:latin typeface="Microsoft Sans Serif"/>
                <a:cs typeface="Microsoft Sans Serif"/>
              </a:rPr>
              <a:t>=</a:t>
            </a:r>
            <a:r>
              <a:rPr sz="700" spc="10" dirty="0" err="1" smtClean="0">
                <a:solidFill>
                  <a:srgbClr val="171514"/>
                </a:solidFill>
                <a:latin typeface="Microsoft Sans Serif"/>
                <a:cs typeface="Microsoft Sans Serif"/>
              </a:rPr>
              <a:t>resistencia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estera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143510" indent="151765">
              <a:lnSpc>
                <a:spcPct val="133300"/>
              </a:lnSpc>
              <a:spcBef>
                <a:spcPts val="10"/>
              </a:spcBef>
            </a:pPr>
            <a:r>
              <a:rPr sz="750" i="1" spc="-5" dirty="0" smtClean="0">
                <a:solidFill>
                  <a:srgbClr val="171514"/>
                </a:solidFill>
                <a:latin typeface="Arial"/>
                <a:cs typeface="Arial"/>
              </a:rPr>
              <a:t>I</a:t>
            </a:r>
            <a:r>
              <a:rPr lang="es-ES" sz="450" i="1" spc="-5" dirty="0" smtClean="0">
                <a:solidFill>
                  <a:srgbClr val="171514"/>
                </a:solidFill>
                <a:latin typeface="Arial"/>
                <a:cs typeface="Arial"/>
              </a:rPr>
              <a:t>g</a:t>
            </a:r>
            <a:r>
              <a:rPr sz="750" spc="-5" dirty="0" smtClean="0">
                <a:solidFill>
                  <a:srgbClr val="171514"/>
                </a:solidFill>
                <a:latin typeface="Microsoft Sans Serif"/>
                <a:cs typeface="Microsoft Sans Serif"/>
              </a:rPr>
              <a:t>=</a:t>
            </a:r>
            <a:r>
              <a:rPr sz="750" spc="-5" dirty="0" err="1" smtClean="0">
                <a:solidFill>
                  <a:srgbClr val="171514"/>
                </a:solidFill>
                <a:latin typeface="Microsoft Sans Serif"/>
                <a:cs typeface="Microsoft Sans Serif"/>
              </a:rPr>
              <a:t>es</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mayor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valor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rms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lang="es-ES" sz="750" spc="25" dirty="0" smtClean="0">
                <a:solidFill>
                  <a:srgbClr val="171514"/>
                </a:solidFill>
                <a:latin typeface="Microsoft Sans Serif"/>
                <a:cs typeface="Microsoft Sans Serif"/>
              </a:rPr>
              <a:t>circula</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desde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rejilla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hacia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suelo</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circundante</a:t>
            </a:r>
            <a:r>
              <a:rPr sz="750" spc="25" dirty="0">
                <a:solidFill>
                  <a:srgbClr val="171514"/>
                </a:solidFill>
                <a:latin typeface="Microsoft Sans Serif"/>
                <a:cs typeface="Microsoft Sans Serif"/>
              </a:rPr>
              <a:t>. </a:t>
            </a:r>
            <a:r>
              <a:rPr sz="750" spc="-50" dirty="0">
                <a:solidFill>
                  <a:srgbClr val="171514"/>
                </a:solidFill>
                <a:latin typeface="Microsoft Sans Serif"/>
                <a:cs typeface="Microsoft Sans Serif"/>
              </a:rPr>
              <a:t>Es </a:t>
            </a:r>
            <a:r>
              <a:rPr sz="750" spc="10" dirty="0">
                <a:solidFill>
                  <a:srgbClr val="171514"/>
                </a:solidFill>
                <a:latin typeface="Microsoft Sans Serif"/>
                <a:cs typeface="Microsoft Sans Serif"/>
              </a:rPr>
              <a:t>esta </a:t>
            </a:r>
            <a:r>
              <a:rPr sz="750" spc="30" dirty="0">
                <a:solidFill>
                  <a:srgbClr val="171514"/>
                </a:solidFill>
                <a:latin typeface="Microsoft Sans Serif"/>
                <a:cs typeface="Microsoft Sans Serif"/>
              </a:rPr>
              <a:t>corriente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que produce </a:t>
            </a:r>
            <a:r>
              <a:rPr sz="750" spc="10" dirty="0">
                <a:solidFill>
                  <a:srgbClr val="171514"/>
                </a:solidFill>
                <a:latin typeface="Microsoft Sans Serif"/>
                <a:cs typeface="Microsoft Sans Serif"/>
              </a:rPr>
              <a:t>el </a:t>
            </a:r>
            <a:r>
              <a:rPr sz="750" spc="35" dirty="0">
                <a:solidFill>
                  <a:srgbClr val="171514"/>
                </a:solidFill>
                <a:latin typeface="Microsoft Sans Serif"/>
                <a:cs typeface="Microsoft Sans Serif"/>
              </a:rPr>
              <a:t>mayor aumento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potencial de tierra</a:t>
            </a:r>
            <a:r>
              <a:rPr sz="750" spc="25" dirty="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El</a:t>
            </a:r>
            <a:r>
              <a:rPr lang="es-ES" sz="750" spc="-3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valor</a:t>
            </a:r>
            <a:r>
              <a:rPr sz="750" spc="-5" dirty="0" smtClean="0">
                <a:solidFill>
                  <a:srgbClr val="171514"/>
                </a:solidFill>
                <a:latin typeface="Microsoft Sans Serif"/>
                <a:cs typeface="Microsoft Sans Serif"/>
              </a:rPr>
              <a:t> </a:t>
            </a:r>
            <a:r>
              <a:rPr sz="750" dirty="0" err="1" smtClean="0">
                <a:solidFill>
                  <a:srgbClr val="171514"/>
                </a:solidFill>
                <a:latin typeface="Microsoft Sans Serif"/>
                <a:cs typeface="Microsoft Sans Serif"/>
              </a:rPr>
              <a:t>de</a:t>
            </a:r>
            <a:r>
              <a:rPr sz="750" i="1" dirty="0" err="1" smtClean="0">
                <a:solidFill>
                  <a:srgbClr val="171514"/>
                </a:solidFill>
                <a:latin typeface="Arial"/>
                <a:cs typeface="Arial"/>
              </a:rPr>
              <a:t>I</a:t>
            </a:r>
            <a:r>
              <a:rPr lang="es-ES" sz="450" i="1" dirty="0" smtClean="0">
                <a:solidFill>
                  <a:srgbClr val="171514"/>
                </a:solidFill>
                <a:latin typeface="Arial"/>
                <a:cs typeface="Arial"/>
              </a:rPr>
              <a:t>g</a:t>
            </a:r>
            <a:r>
              <a:rPr sz="750" dirty="0" smtClean="0">
                <a:solidFill>
                  <a:srgbClr val="171514"/>
                </a:solidFill>
                <a:latin typeface="Microsoft Sans Serif"/>
                <a:cs typeface="Microsoft Sans Serif"/>
              </a:rPr>
              <a:t>se</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define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siguiente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manera</a:t>
            </a:r>
            <a:r>
              <a:rPr sz="750" spc="25" dirty="0">
                <a:solidFill>
                  <a:srgbClr val="171514"/>
                </a:solidFill>
                <a:latin typeface="Microsoft Sans Serif"/>
                <a:cs typeface="Microsoft Sans Serif"/>
              </a:rPr>
              <a:t>:</a:t>
            </a:r>
            <a:endParaRPr sz="750" dirty="0">
              <a:latin typeface="Microsoft Sans Serif"/>
              <a:cs typeface="Microsoft Sans Serif"/>
            </a:endParaRPr>
          </a:p>
          <a:p>
            <a:pPr>
              <a:spcBef>
                <a:spcPts val="20"/>
              </a:spcBef>
            </a:pPr>
            <a:endParaRPr sz="1350" dirty="0">
              <a:latin typeface="Microsoft Sans Serif"/>
              <a:cs typeface="Microsoft Sans Serif"/>
            </a:endParaRPr>
          </a:p>
          <a:p>
            <a:pPr marL="1765300">
              <a:spcBef>
                <a:spcPts val="5"/>
              </a:spcBef>
              <a:tabLst>
                <a:tab pos="4044315" algn="l"/>
              </a:tabLst>
            </a:pPr>
            <a:r>
              <a:rPr sz="800" i="1" spc="45" dirty="0" smtClean="0">
                <a:latin typeface="Arial"/>
                <a:cs typeface="Arial"/>
              </a:rPr>
              <a:t>I</a:t>
            </a:r>
            <a:r>
              <a:rPr lang="es-ES" sz="500" i="1" spc="-15" dirty="0" smtClean="0">
                <a:latin typeface="Arial"/>
                <a:cs typeface="Arial"/>
              </a:rPr>
              <a:t>g</a:t>
            </a:r>
            <a:r>
              <a:rPr sz="800" spc="-10" dirty="0" smtClean="0">
                <a:latin typeface="Microsoft Sans Serif"/>
                <a:cs typeface="Microsoft Sans Serif"/>
              </a:rPr>
              <a:t>=</a:t>
            </a:r>
            <a:r>
              <a:rPr sz="800" i="1" spc="-75" dirty="0" smtClean="0">
                <a:latin typeface="Arial"/>
                <a:cs typeface="Arial"/>
              </a:rPr>
              <a:t>C</a:t>
            </a:r>
            <a:r>
              <a:rPr sz="500" i="1" spc="-50" dirty="0" smtClean="0">
                <a:latin typeface="Arial"/>
                <a:cs typeface="Arial"/>
              </a:rPr>
              <a:t>F</a:t>
            </a:r>
            <a:r>
              <a:rPr sz="800" i="1" spc="5" dirty="0" smtClean="0">
                <a:latin typeface="Arial"/>
                <a:cs typeface="Arial"/>
              </a:rPr>
              <a:t>D</a:t>
            </a:r>
            <a:r>
              <a:rPr sz="500" i="1" spc="-50" dirty="0" smtClean="0">
                <a:latin typeface="Arial"/>
                <a:cs typeface="Arial"/>
              </a:rPr>
              <a:t>F</a:t>
            </a:r>
            <a:r>
              <a:rPr sz="800" i="1" spc="-95" dirty="0" smtClean="0">
                <a:latin typeface="Arial"/>
                <a:cs typeface="Arial"/>
              </a:rPr>
              <a:t>S</a:t>
            </a:r>
            <a:r>
              <a:rPr sz="500" i="1" spc="-50" dirty="0" smtClean="0">
                <a:latin typeface="Arial"/>
                <a:cs typeface="Arial"/>
              </a:rPr>
              <a:t>F</a:t>
            </a:r>
            <a:r>
              <a:rPr lang="es-ES" sz="800" i="1" spc="45" dirty="0" err="1" smtClean="0">
                <a:latin typeface="Arial"/>
                <a:cs typeface="Arial"/>
              </a:rPr>
              <a:t>If</a:t>
            </a:r>
            <a:r>
              <a:rPr sz="500" i="1" spc="-50" dirty="0">
                <a:latin typeface="Arial"/>
                <a:cs typeface="Arial"/>
              </a:rPr>
              <a:t>	</a:t>
            </a:r>
            <a:r>
              <a:rPr sz="900" spc="-10" dirty="0">
                <a:solidFill>
                  <a:srgbClr val="171514"/>
                </a:solidFill>
                <a:latin typeface="Microsoft Sans Serif"/>
                <a:cs typeface="Microsoft Sans Serif"/>
              </a:rPr>
              <a:t>(6.6)</a:t>
            </a:r>
            <a:endParaRPr sz="900" dirty="0">
              <a:latin typeface="Microsoft Sans Serif"/>
              <a:cs typeface="Microsoft Sans Serif"/>
            </a:endParaRPr>
          </a:p>
          <a:p>
            <a:pPr>
              <a:spcBef>
                <a:spcPts val="45"/>
              </a:spcBef>
            </a:pPr>
            <a:endParaRPr sz="1700" dirty="0">
              <a:latin typeface="Microsoft Sans Serif"/>
              <a:cs typeface="Microsoft Sans Serif"/>
            </a:endParaRPr>
          </a:p>
          <a:p>
            <a:pPr marL="12700"/>
            <a:r>
              <a:rPr sz="750" spc="35" dirty="0">
                <a:solidFill>
                  <a:srgbClr val="171514"/>
                </a:solidFill>
                <a:latin typeface="Microsoft Sans Serif"/>
                <a:cs typeface="Microsoft Sans Serif"/>
              </a:rPr>
              <a:t>dónde</a:t>
            </a:r>
            <a:endParaRPr sz="750" dirty="0">
              <a:latin typeface="Microsoft Sans Serif"/>
              <a:cs typeface="Microsoft Sans Serif"/>
            </a:endParaRPr>
          </a:p>
          <a:p>
            <a:pPr marL="165100" marR="1367155" indent="-635">
              <a:lnSpc>
                <a:spcPts val="1200"/>
              </a:lnSpc>
              <a:spcBef>
                <a:spcPts val="90"/>
              </a:spcBef>
            </a:pPr>
            <a:r>
              <a:rPr lang="es-ES" sz="700" i="1" spc="10" dirty="0" err="1" smtClean="0">
                <a:solidFill>
                  <a:srgbClr val="171514"/>
                </a:solidFill>
                <a:latin typeface="Arial"/>
                <a:cs typeface="Arial"/>
              </a:rPr>
              <a:t>If</a:t>
            </a:r>
            <a:r>
              <a:rPr sz="700" spc="10" dirty="0" smtClean="0">
                <a:solidFill>
                  <a:srgbClr val="171514"/>
                </a:solidFill>
                <a:latin typeface="Microsoft Sans Serif"/>
                <a:cs typeface="Microsoft Sans Serif"/>
              </a:rPr>
              <a:t>=valor</a:t>
            </a:r>
            <a:r>
              <a:rPr sz="70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rms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simétrica</a:t>
            </a:r>
            <a:r>
              <a:rPr sz="700" spc="2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i="1" spc="5" dirty="0">
                <a:solidFill>
                  <a:srgbClr val="171514"/>
                </a:solidFill>
                <a:latin typeface="Arial"/>
                <a:cs typeface="Arial"/>
              </a:rPr>
              <a:t>C</a:t>
            </a:r>
            <a:r>
              <a:rPr sz="450" i="1" spc="5" dirty="0">
                <a:solidFill>
                  <a:srgbClr val="171514"/>
                </a:solidFill>
                <a:latin typeface="Arial"/>
                <a:cs typeface="Arial"/>
              </a:rPr>
              <a:t>F</a:t>
            </a:r>
            <a:r>
              <a:rPr sz="700" spc="5" dirty="0">
                <a:solidFill>
                  <a:srgbClr val="171514"/>
                </a:solidFill>
                <a:latin typeface="Microsoft Sans Serif"/>
                <a:cs typeface="Microsoft Sans Serif"/>
              </a:rPr>
              <a:t>=factor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corrección</a:t>
            </a:r>
            <a:r>
              <a:rPr sz="700" spc="-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crecimiento</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futuro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(&gt;1);</a:t>
            </a:r>
            <a:endParaRPr sz="700" dirty="0">
              <a:latin typeface="Microsoft Sans Serif"/>
              <a:cs typeface="Microsoft Sans Serif"/>
            </a:endParaRPr>
          </a:p>
          <a:p>
            <a:pPr marL="12700" marR="59055" indent="151765">
              <a:lnSpc>
                <a:spcPts val="1200"/>
              </a:lnSpc>
            </a:pPr>
            <a:r>
              <a:rPr sz="850" i="1" spc="15" dirty="0">
                <a:solidFill>
                  <a:srgbClr val="171514"/>
                </a:solidFill>
                <a:latin typeface="Arial"/>
                <a:cs typeface="Arial"/>
              </a:rPr>
              <a:t>D</a:t>
            </a:r>
            <a:r>
              <a:rPr sz="500" i="1" spc="15" dirty="0">
                <a:solidFill>
                  <a:srgbClr val="171514"/>
                </a:solidFill>
                <a:latin typeface="Arial"/>
                <a:cs typeface="Arial"/>
              </a:rPr>
              <a:t>F</a:t>
            </a:r>
            <a:r>
              <a:rPr sz="850" spc="15" dirty="0">
                <a:solidFill>
                  <a:srgbClr val="171514"/>
                </a:solidFill>
                <a:latin typeface="Microsoft Sans Serif"/>
                <a:cs typeface="Microsoft Sans Serif"/>
              </a:rPr>
              <a:t>=factor</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decremento</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tiene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cuenta</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atenuación</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debida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al</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paso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35" dirty="0" err="1" smtClean="0">
                <a:solidFill>
                  <a:srgbClr val="171514"/>
                </a:solidFill>
                <a:latin typeface="Microsoft Sans Serif"/>
                <a:cs typeface="Microsoft Sans Serif"/>
              </a:rPr>
              <a:t>corriente</a:t>
            </a:r>
            <a:r>
              <a:rPr sz="850" spc="-5"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falla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corriente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asimétrica</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simétrica</a:t>
            </a:r>
            <a:r>
              <a:rPr sz="850" spc="20" dirty="0">
                <a:solidFill>
                  <a:srgbClr val="171514"/>
                </a:solidFill>
                <a:latin typeface="Microsoft Sans Serif"/>
                <a:cs typeface="Microsoft Sans Serif"/>
              </a:rPr>
              <a:t>:</a:t>
            </a:r>
            <a:endParaRPr sz="850" dirty="0">
              <a:latin typeface="Microsoft Sans Serif"/>
              <a:cs typeface="Microsoft Sans Serif"/>
            </a:endParaRPr>
          </a:p>
        </p:txBody>
      </p:sp>
      <p:sp>
        <p:nvSpPr>
          <p:cNvPr id="32" name="object 32"/>
          <p:cNvSpPr txBox="1"/>
          <p:nvPr/>
        </p:nvSpPr>
        <p:spPr>
          <a:xfrm>
            <a:off x="6357647" y="6938238"/>
            <a:ext cx="320040" cy="342265"/>
          </a:xfrm>
          <a:prstGeom prst="rect">
            <a:avLst/>
          </a:prstGeom>
        </p:spPr>
        <p:txBody>
          <a:bodyPr vert="horz" wrap="square" lIns="0" tIns="55244" rIns="0" bIns="0" rtlCol="0">
            <a:spAutoFit/>
          </a:bodyPr>
          <a:lstStyle/>
          <a:p>
            <a:pPr marL="12700">
              <a:spcBef>
                <a:spcPts val="434"/>
              </a:spcBef>
            </a:pPr>
            <a:r>
              <a:rPr sz="650" b="1" spc="30" dirty="0">
                <a:solidFill>
                  <a:srgbClr val="171514"/>
                </a:solidFill>
                <a:latin typeface="Arial"/>
                <a:cs typeface="Arial"/>
              </a:rPr>
              <a:t>tiempo</a:t>
            </a:r>
            <a:endParaRPr sz="650">
              <a:latin typeface="Arial"/>
              <a:cs typeface="Arial"/>
            </a:endParaRPr>
          </a:p>
          <a:p>
            <a:pPr marL="63500">
              <a:spcBef>
                <a:spcPts val="420"/>
              </a:spcBef>
            </a:pPr>
            <a:r>
              <a:rPr sz="800" spc="5" dirty="0">
                <a:solidFill>
                  <a:srgbClr val="171514"/>
                </a:solidFill>
                <a:latin typeface="Microsoft Sans Serif"/>
                <a:cs typeface="Microsoft Sans Serif"/>
              </a:rPr>
              <a:t>0.01</a:t>
            </a:r>
            <a:endParaRPr sz="800">
              <a:latin typeface="Microsoft Sans Serif"/>
              <a:cs typeface="Microsoft Sans Serif"/>
            </a:endParaRPr>
          </a:p>
        </p:txBody>
      </p:sp>
      <p:sp>
        <p:nvSpPr>
          <p:cNvPr id="33" name="object 33"/>
          <p:cNvSpPr txBox="1"/>
          <p:nvPr/>
        </p:nvSpPr>
        <p:spPr>
          <a:xfrm>
            <a:off x="6408448" y="7255065"/>
            <a:ext cx="227329" cy="469265"/>
          </a:xfrm>
          <a:prstGeom prst="rect">
            <a:avLst/>
          </a:prstGeom>
        </p:spPr>
        <p:txBody>
          <a:bodyPr vert="horz" wrap="square" lIns="0" tIns="36195" rIns="0" bIns="0" rtlCol="0">
            <a:spAutoFit/>
          </a:bodyPr>
          <a:lstStyle/>
          <a:p>
            <a:pPr marL="12700">
              <a:spcBef>
                <a:spcPts val="285"/>
              </a:spcBef>
            </a:pPr>
            <a:r>
              <a:rPr sz="800" spc="5" dirty="0">
                <a:solidFill>
                  <a:srgbClr val="171514"/>
                </a:solidFill>
                <a:latin typeface="Microsoft Sans Serif"/>
                <a:cs typeface="Microsoft Sans Serif"/>
              </a:rPr>
              <a:t>0.1</a:t>
            </a:r>
            <a:endParaRPr sz="800">
              <a:latin typeface="Microsoft Sans Serif"/>
              <a:cs typeface="Microsoft Sans Serif"/>
            </a:endParaRPr>
          </a:p>
          <a:p>
            <a:pPr marL="12700">
              <a:spcBef>
                <a:spcPts val="185"/>
              </a:spcBef>
            </a:pPr>
            <a:r>
              <a:rPr sz="800" spc="5" dirty="0">
                <a:solidFill>
                  <a:srgbClr val="171514"/>
                </a:solidFill>
                <a:latin typeface="Microsoft Sans Serif"/>
                <a:cs typeface="Microsoft Sans Serif"/>
              </a:rPr>
              <a:t>0.25</a:t>
            </a:r>
            <a:endParaRPr sz="800">
              <a:latin typeface="Microsoft Sans Serif"/>
              <a:cs typeface="Microsoft Sans Serif"/>
            </a:endParaRPr>
          </a:p>
          <a:p>
            <a:pPr marL="12700">
              <a:spcBef>
                <a:spcPts val="240"/>
              </a:spcBef>
            </a:pPr>
            <a:r>
              <a:rPr sz="800" spc="-180" dirty="0">
                <a:solidFill>
                  <a:srgbClr val="171514"/>
                </a:solidFill>
                <a:latin typeface="Lucida Sans Unicode"/>
                <a:cs typeface="Lucida Sans Unicode"/>
              </a:rPr>
              <a:t>≥</a:t>
            </a:r>
            <a:r>
              <a:rPr sz="800" spc="5" dirty="0">
                <a:solidFill>
                  <a:srgbClr val="171514"/>
                </a:solidFill>
                <a:latin typeface="Microsoft Sans Serif"/>
                <a:cs typeface="Microsoft Sans Serif"/>
              </a:rPr>
              <a:t>0.5</a:t>
            </a:r>
            <a:endParaRPr sz="800">
              <a:latin typeface="Microsoft Sans Serif"/>
              <a:cs typeface="Microsoft Sans Serif"/>
            </a:endParaRPr>
          </a:p>
        </p:txBody>
      </p:sp>
      <p:sp>
        <p:nvSpPr>
          <p:cNvPr id="34" name="object 34"/>
          <p:cNvSpPr txBox="1"/>
          <p:nvPr/>
        </p:nvSpPr>
        <p:spPr>
          <a:xfrm>
            <a:off x="8389648" y="6907383"/>
            <a:ext cx="227329" cy="373380"/>
          </a:xfrm>
          <a:prstGeom prst="rect">
            <a:avLst/>
          </a:prstGeom>
        </p:spPr>
        <p:txBody>
          <a:bodyPr vert="horz" wrap="square" lIns="0" tIns="67310" rIns="0" bIns="0" rtlCol="0">
            <a:spAutoFit/>
          </a:bodyPr>
          <a:lstStyle/>
          <a:p>
            <a:pPr marL="67310">
              <a:spcBef>
                <a:spcPts val="530"/>
              </a:spcBef>
            </a:pPr>
            <a:r>
              <a:rPr sz="800" b="1" i="1" spc="-10" dirty="0">
                <a:solidFill>
                  <a:srgbClr val="171514"/>
                </a:solidFill>
                <a:latin typeface="Arial"/>
                <a:cs typeface="Arial"/>
              </a:rPr>
              <a:t>D</a:t>
            </a:r>
            <a:r>
              <a:rPr sz="500" b="1" i="1" spc="-10" dirty="0">
                <a:solidFill>
                  <a:srgbClr val="171514"/>
                </a:solidFill>
                <a:latin typeface="Arial"/>
                <a:cs typeface="Arial"/>
              </a:rPr>
              <a:t>F</a:t>
            </a:r>
            <a:endParaRPr sz="500">
              <a:latin typeface="Arial"/>
              <a:cs typeface="Arial"/>
            </a:endParaRPr>
          </a:p>
          <a:p>
            <a:pPr marL="12700">
              <a:spcBef>
                <a:spcPts val="385"/>
              </a:spcBef>
            </a:pPr>
            <a:r>
              <a:rPr sz="800" spc="5" dirty="0">
                <a:solidFill>
                  <a:srgbClr val="171514"/>
                </a:solidFill>
                <a:latin typeface="Microsoft Sans Serif"/>
                <a:cs typeface="Microsoft Sans Serif"/>
              </a:rPr>
              <a:t>1.65</a:t>
            </a:r>
            <a:endParaRPr sz="800">
              <a:latin typeface="Microsoft Sans Serif"/>
              <a:cs typeface="Microsoft Sans Serif"/>
            </a:endParaRPr>
          </a:p>
        </p:txBody>
      </p:sp>
      <p:sp>
        <p:nvSpPr>
          <p:cNvPr id="35" name="object 35"/>
          <p:cNvSpPr txBox="1"/>
          <p:nvPr/>
        </p:nvSpPr>
        <p:spPr>
          <a:xfrm>
            <a:off x="8389648" y="7255064"/>
            <a:ext cx="227329" cy="462280"/>
          </a:xfrm>
          <a:prstGeom prst="rect">
            <a:avLst/>
          </a:prstGeom>
        </p:spPr>
        <p:txBody>
          <a:bodyPr vert="horz" wrap="square" lIns="0" tIns="36195" rIns="0" bIns="0" rtlCol="0">
            <a:spAutoFit/>
          </a:bodyPr>
          <a:lstStyle/>
          <a:p>
            <a:pPr marL="12700">
              <a:spcBef>
                <a:spcPts val="285"/>
              </a:spcBef>
            </a:pPr>
            <a:r>
              <a:rPr sz="800" spc="5" dirty="0">
                <a:solidFill>
                  <a:srgbClr val="171514"/>
                </a:solidFill>
                <a:latin typeface="Microsoft Sans Serif"/>
                <a:cs typeface="Microsoft Sans Serif"/>
              </a:rPr>
              <a:t>1.25</a:t>
            </a:r>
            <a:endParaRPr sz="800">
              <a:latin typeface="Microsoft Sans Serif"/>
              <a:cs typeface="Microsoft Sans Serif"/>
            </a:endParaRPr>
          </a:p>
          <a:p>
            <a:pPr marL="12700">
              <a:spcBef>
                <a:spcPts val="185"/>
              </a:spcBef>
            </a:pPr>
            <a:r>
              <a:rPr sz="800" spc="5" dirty="0">
                <a:solidFill>
                  <a:srgbClr val="171514"/>
                </a:solidFill>
                <a:latin typeface="Microsoft Sans Serif"/>
                <a:cs typeface="Microsoft Sans Serif"/>
              </a:rPr>
              <a:t>1.10</a:t>
            </a:r>
            <a:endParaRPr sz="800">
              <a:latin typeface="Microsoft Sans Serif"/>
              <a:cs typeface="Microsoft Sans Serif"/>
            </a:endParaRPr>
          </a:p>
          <a:p>
            <a:pPr marL="12700">
              <a:spcBef>
                <a:spcPts val="190"/>
              </a:spcBef>
            </a:pPr>
            <a:r>
              <a:rPr sz="800" spc="5" dirty="0">
                <a:solidFill>
                  <a:srgbClr val="171514"/>
                </a:solidFill>
                <a:latin typeface="Microsoft Sans Serif"/>
                <a:cs typeface="Microsoft Sans Serif"/>
              </a:rPr>
              <a:t>1.00</a:t>
            </a:r>
            <a:endParaRPr sz="800">
              <a:latin typeface="Microsoft Sans Serif"/>
              <a:cs typeface="Microsoft Sans Serif"/>
            </a:endParaRPr>
          </a:p>
        </p:txBody>
      </p:sp>
      <p:sp>
        <p:nvSpPr>
          <p:cNvPr id="36" name="object 36"/>
          <p:cNvSpPr txBox="1"/>
          <p:nvPr/>
        </p:nvSpPr>
        <p:spPr>
          <a:xfrm>
            <a:off x="6479423" y="1207744"/>
            <a:ext cx="100027" cy="734060"/>
          </a:xfrm>
          <a:prstGeom prst="rect">
            <a:avLst/>
          </a:prstGeom>
        </p:spPr>
        <p:txBody>
          <a:bodyPr vert="vert270" wrap="square" lIns="0" tIns="18415" rIns="0" bIns="0" rtlCol="0">
            <a:spAutoFit/>
          </a:bodyPr>
          <a:lstStyle/>
          <a:p>
            <a:pPr marL="12700">
              <a:spcBef>
                <a:spcPts val="145"/>
              </a:spcBef>
            </a:pPr>
            <a:r>
              <a:rPr sz="650" spc="10" dirty="0">
                <a:solidFill>
                  <a:srgbClr val="171514"/>
                </a:solidFill>
                <a:latin typeface="Microsoft Sans Serif"/>
                <a:cs typeface="Microsoft Sans Serif"/>
              </a:rPr>
              <a:t>resistencia,</a:t>
            </a:r>
            <a:r>
              <a:rPr sz="650" spc="-40" dirty="0">
                <a:solidFill>
                  <a:srgbClr val="171514"/>
                </a:solidFill>
                <a:latin typeface="Microsoft Sans Serif"/>
                <a:cs typeface="Microsoft Sans Serif"/>
              </a:rPr>
              <a:t> </a:t>
            </a:r>
            <a:r>
              <a:rPr sz="650" spc="35" dirty="0">
                <a:solidFill>
                  <a:srgbClr val="171514"/>
                </a:solidFill>
                <a:latin typeface="Microsoft Sans Serif"/>
                <a:cs typeface="Microsoft Sans Serif"/>
              </a:rPr>
              <a:t>ohmio</a:t>
            </a:r>
            <a:endParaRPr sz="650">
              <a:latin typeface="Microsoft Sans Serif"/>
              <a:cs typeface="Microsoft Sans Serif"/>
            </a:endParaRP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50705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3" name="object 3"/>
          <p:cNvSpPr txBox="1"/>
          <p:nvPr/>
        </p:nvSpPr>
        <p:spPr>
          <a:xfrm>
            <a:off x="535247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98</a:t>
            </a:r>
            <a:endParaRPr sz="900">
              <a:latin typeface="Arial"/>
              <a:cs typeface="Arial"/>
            </a:endParaRPr>
          </a:p>
        </p:txBody>
      </p:sp>
      <p:sp>
        <p:nvSpPr>
          <p:cNvPr id="4" name="object 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 name="object 5"/>
          <p:cNvSpPr txBox="1"/>
          <p:nvPr/>
        </p:nvSpPr>
        <p:spPr>
          <a:xfrm>
            <a:off x="5337170" y="739520"/>
            <a:ext cx="4294505" cy="4474495"/>
          </a:xfrm>
          <a:prstGeom prst="rect">
            <a:avLst/>
          </a:prstGeom>
        </p:spPr>
        <p:txBody>
          <a:bodyPr vert="horz" wrap="square" lIns="0" tIns="12700" rIns="0" bIns="0" rtlCol="0">
            <a:spAutoFit/>
          </a:bodyPr>
          <a:lstStyle/>
          <a:p>
            <a:pPr marL="12700" marR="84455" indent="152400">
              <a:lnSpc>
                <a:spcPct val="142900"/>
              </a:lnSpc>
              <a:spcBef>
                <a:spcPts val="100"/>
              </a:spcBef>
            </a:pPr>
            <a:r>
              <a:rPr sz="700" dirty="0">
                <a:solidFill>
                  <a:srgbClr val="171514"/>
                </a:solidFill>
                <a:latin typeface="Microsoft Sans Serif"/>
                <a:cs typeface="Microsoft Sans Serif"/>
              </a:rPr>
              <a:t>Para </a:t>
            </a:r>
            <a:r>
              <a:rPr sz="700" spc="15" dirty="0">
                <a:solidFill>
                  <a:srgbClr val="171514"/>
                </a:solidFill>
                <a:latin typeface="Microsoft Sans Serif"/>
                <a:cs typeface="Microsoft Sans Serif"/>
              </a:rPr>
              <a:t>valores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intermedios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duración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falla,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factores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decremento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pueden</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obtenerse</a:t>
            </a:r>
            <a:r>
              <a:rPr sz="700"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por</a:t>
            </a:r>
            <a:r>
              <a:rPr lang="es-ES" sz="700" spc="4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interpolación</a:t>
            </a:r>
            <a:r>
              <a:rPr sz="700" spc="-1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lineal.</a:t>
            </a:r>
            <a:endParaRPr sz="700" dirty="0">
              <a:latin typeface="Microsoft Sans Serif"/>
              <a:cs typeface="Microsoft Sans Serif"/>
            </a:endParaRPr>
          </a:p>
          <a:p>
            <a:pPr marL="12700" marR="5080" indent="152400">
              <a:lnSpc>
                <a:spcPct val="117600"/>
              </a:lnSpc>
              <a:spcBef>
                <a:spcPts val="30"/>
              </a:spcBef>
            </a:pPr>
            <a:r>
              <a:rPr sz="850" i="1" spc="5" dirty="0">
                <a:solidFill>
                  <a:srgbClr val="171514"/>
                </a:solidFill>
                <a:latin typeface="Arial"/>
                <a:cs typeface="Arial"/>
              </a:rPr>
              <a:t>S</a:t>
            </a:r>
            <a:r>
              <a:rPr sz="500" i="1" spc="5" dirty="0">
                <a:solidFill>
                  <a:srgbClr val="171514"/>
                </a:solidFill>
                <a:latin typeface="Arial"/>
                <a:cs typeface="Arial"/>
              </a:rPr>
              <a:t>F</a:t>
            </a:r>
            <a:r>
              <a:rPr sz="850" spc="5" dirty="0">
                <a:solidFill>
                  <a:srgbClr val="171514"/>
                </a:solidFill>
                <a:latin typeface="Microsoft Sans Serif"/>
                <a:cs typeface="Microsoft Sans Serif"/>
              </a:rPr>
              <a:t>=factor </a:t>
            </a:r>
            <a:r>
              <a:rPr sz="850" spc="25" dirty="0">
                <a:solidFill>
                  <a:srgbClr val="171514"/>
                </a:solidFill>
                <a:latin typeface="Microsoft Sans Serif"/>
                <a:cs typeface="Microsoft Sans Serif"/>
              </a:rPr>
              <a:t>de </a:t>
            </a:r>
            <a:r>
              <a:rPr sz="850" spc="25" dirty="0" err="1">
                <a:solidFill>
                  <a:srgbClr val="171514"/>
                </a:solidFill>
                <a:latin typeface="Microsoft Sans Serif"/>
                <a:cs typeface="Microsoft Sans Serif"/>
              </a:rPr>
              <a:t>división</a:t>
            </a:r>
            <a:r>
              <a:rPr sz="850" spc="25" dirty="0">
                <a:solidFill>
                  <a:srgbClr val="171514"/>
                </a:solidFill>
                <a:latin typeface="Microsoft Sans Serif"/>
                <a:cs typeface="Microsoft Sans Serif"/>
              </a:rPr>
              <a:t> </a:t>
            </a:r>
            <a:r>
              <a:rPr lang="es-ES" sz="850" spc="15" dirty="0" smtClean="0">
                <a:solidFill>
                  <a:srgbClr val="171514"/>
                </a:solidFill>
                <a:latin typeface="Microsoft Sans Serif"/>
                <a:cs typeface="Microsoft Sans Serif"/>
              </a:rPr>
              <a:t>de la corriente</a:t>
            </a:r>
            <a:r>
              <a:rPr sz="850" spc="15" dirty="0" smtClean="0">
                <a:solidFill>
                  <a:srgbClr val="171514"/>
                </a:solidFill>
                <a:latin typeface="Microsoft Sans Serif"/>
                <a:cs typeface="Microsoft Sans Serif"/>
              </a:rPr>
              <a:t>. </a:t>
            </a:r>
            <a:r>
              <a:rPr sz="850" spc="15" dirty="0">
                <a:solidFill>
                  <a:srgbClr val="171514"/>
                </a:solidFill>
                <a:latin typeface="Microsoft Sans Serif"/>
                <a:cs typeface="Microsoft Sans Serif"/>
              </a:rPr>
              <a:t>Representa </a:t>
            </a:r>
            <a:r>
              <a:rPr sz="850" spc="10" dirty="0">
                <a:solidFill>
                  <a:srgbClr val="171514"/>
                </a:solidFill>
                <a:latin typeface="Microsoft Sans Serif"/>
                <a:cs typeface="Microsoft Sans Serif"/>
              </a:rPr>
              <a:t>la </a:t>
            </a:r>
            <a:r>
              <a:rPr sz="850" spc="25" dirty="0">
                <a:solidFill>
                  <a:srgbClr val="171514"/>
                </a:solidFill>
                <a:latin typeface="Microsoft Sans Serif"/>
                <a:cs typeface="Microsoft Sans Serif"/>
              </a:rPr>
              <a:t>relación </a:t>
            </a:r>
            <a:r>
              <a:rPr sz="850" spc="40" dirty="0">
                <a:solidFill>
                  <a:srgbClr val="171514"/>
                </a:solidFill>
                <a:latin typeface="Microsoft Sans Serif"/>
                <a:cs typeface="Microsoft Sans Serif"/>
              </a:rPr>
              <a:t>entre </a:t>
            </a:r>
            <a:r>
              <a:rPr sz="850" spc="10" dirty="0">
                <a:solidFill>
                  <a:srgbClr val="171514"/>
                </a:solidFill>
                <a:latin typeface="Microsoft Sans Serif"/>
                <a:cs typeface="Microsoft Sans Serif"/>
              </a:rPr>
              <a:t>la </a:t>
            </a:r>
            <a:r>
              <a:rPr sz="850" spc="35" dirty="0" err="1">
                <a:solidFill>
                  <a:srgbClr val="171514"/>
                </a:solidFill>
                <a:latin typeface="Microsoft Sans Serif"/>
                <a:cs typeface="Microsoft Sans Serif"/>
              </a:rPr>
              <a:t>corriente</a:t>
            </a:r>
            <a:r>
              <a:rPr sz="850" spc="35" dirty="0">
                <a:solidFill>
                  <a:srgbClr val="171514"/>
                </a:solidFill>
                <a:latin typeface="Microsoft Sans Serif"/>
                <a:cs typeface="Microsoft Sans Serif"/>
              </a:rPr>
              <a:t> </a:t>
            </a:r>
            <a:r>
              <a:rPr sz="850" spc="35" dirty="0" smtClean="0">
                <a:solidFill>
                  <a:srgbClr val="171514"/>
                </a:solidFill>
                <a:latin typeface="Microsoft Sans Serif"/>
                <a:cs typeface="Microsoft Sans Serif"/>
              </a:rPr>
              <a:t>que</a:t>
            </a:r>
            <a:r>
              <a:rPr lang="es-ES" sz="850" spc="35" dirty="0" smtClean="0">
                <a:solidFill>
                  <a:srgbClr val="171514"/>
                </a:solidFill>
                <a:latin typeface="Microsoft Sans Serif"/>
                <a:cs typeface="Microsoft Sans Serif"/>
              </a:rPr>
              <a:t> </a:t>
            </a:r>
            <a:r>
              <a:rPr sz="850" spc="35" dirty="0" err="1" smtClean="0">
                <a:solidFill>
                  <a:srgbClr val="171514"/>
                </a:solidFill>
                <a:latin typeface="Microsoft Sans Serif"/>
                <a:cs typeface="Microsoft Sans Serif"/>
              </a:rPr>
              <a:t>realmente</a:t>
            </a:r>
            <a:r>
              <a:rPr sz="850" spc="-5" dirty="0" smtClean="0">
                <a:solidFill>
                  <a:srgbClr val="171514"/>
                </a:solidFill>
                <a:latin typeface="Microsoft Sans Serif"/>
                <a:cs typeface="Microsoft Sans Serif"/>
              </a:rPr>
              <a:t> </a:t>
            </a:r>
            <a:r>
              <a:rPr lang="es-ES" sz="850" spc="25" dirty="0" smtClean="0">
                <a:solidFill>
                  <a:srgbClr val="171514"/>
                </a:solidFill>
                <a:latin typeface="Microsoft Sans Serif"/>
                <a:cs typeface="Microsoft Sans Serif"/>
              </a:rPr>
              <a:t>circula</a:t>
            </a:r>
            <a:r>
              <a:rPr sz="85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red</a:t>
            </a:r>
            <a:r>
              <a:rPr sz="850" dirty="0">
                <a:solidFill>
                  <a:srgbClr val="171514"/>
                </a:solidFill>
                <a:latin typeface="Microsoft Sans Serif"/>
                <a:cs typeface="Microsoft Sans Serif"/>
              </a:rPr>
              <a:t> 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tierra</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corriente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cortocircuito</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su</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valor</a:t>
            </a:r>
            <a:r>
              <a:rPr sz="850" dirty="0">
                <a:solidFill>
                  <a:srgbClr val="171514"/>
                </a:solidFill>
                <a:latin typeface="Microsoft Sans Serif"/>
                <a:cs typeface="Microsoft Sans Serif"/>
              </a:rPr>
              <a:t> </a:t>
            </a:r>
            <a:r>
              <a:rPr sz="850" spc="10" dirty="0" err="1">
                <a:solidFill>
                  <a:srgbClr val="171514"/>
                </a:solidFill>
                <a:latin typeface="Microsoft Sans Serif"/>
                <a:cs typeface="Microsoft Sans Serif"/>
              </a:rPr>
              <a:t>suele</a:t>
            </a:r>
            <a:r>
              <a:rPr sz="850" dirty="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estar</a:t>
            </a:r>
            <a:r>
              <a:rPr lang="es-ES" sz="850" spc="25" dirty="0" smtClean="0">
                <a:solidFill>
                  <a:srgbClr val="171514"/>
                </a:solidFill>
                <a:latin typeface="Microsoft Sans Serif"/>
                <a:cs typeface="Microsoft Sans Serif"/>
              </a:rPr>
              <a:t> </a:t>
            </a:r>
            <a:r>
              <a:rPr sz="850" spc="40" dirty="0" smtClean="0">
                <a:solidFill>
                  <a:srgbClr val="171514"/>
                </a:solidFill>
                <a:latin typeface="Microsoft Sans Serif"/>
                <a:cs typeface="Microsoft Sans Serif"/>
              </a:rPr>
              <a:t>entre</a:t>
            </a:r>
            <a:r>
              <a:rPr sz="850" spc="-5" dirty="0" smtClean="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50%</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80%</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dependiendo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ubicación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falla</a:t>
            </a:r>
            <a:r>
              <a:rPr sz="850" spc="15" dirty="0">
                <a:solidFill>
                  <a:srgbClr val="171514"/>
                </a:solidFill>
                <a:latin typeface="Microsoft Sans Serif"/>
                <a:cs typeface="Microsoft Sans Serif"/>
              </a:rPr>
              <a:t>.</a:t>
            </a:r>
            <a:endParaRPr sz="850" dirty="0">
              <a:latin typeface="Microsoft Sans Serif"/>
              <a:cs typeface="Microsoft Sans Serif"/>
            </a:endParaRPr>
          </a:p>
          <a:p>
            <a:pPr marL="12700" marR="352425" indent="152400">
              <a:lnSpc>
                <a:spcPts val="1200"/>
              </a:lnSpc>
              <a:spcBef>
                <a:spcPts val="70"/>
              </a:spcBef>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Figura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6.6</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ejemplos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influencia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ubicación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en</a:t>
            </a:r>
            <a:r>
              <a:rPr sz="700" dirty="0">
                <a:solidFill>
                  <a:srgbClr val="171514"/>
                </a:solidFill>
                <a:latin typeface="Microsoft Sans Serif"/>
                <a:cs typeface="Microsoft Sans Serif"/>
              </a:rPr>
              <a:t> </a:t>
            </a:r>
            <a:r>
              <a:rPr lang="es-ES" sz="700" spc="10" dirty="0" smtClean="0">
                <a:solidFill>
                  <a:srgbClr val="171514"/>
                </a:solidFill>
                <a:latin typeface="Microsoft Sans Serif"/>
                <a:cs typeface="Microsoft Sans Serif"/>
              </a:rPr>
              <a:t>el camino</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flujo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corriente</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falla</a:t>
            </a:r>
            <a:r>
              <a:rPr sz="700" spc="10" dirty="0">
                <a:solidFill>
                  <a:srgbClr val="171514"/>
                </a:solidFill>
                <a:latin typeface="Microsoft Sans Serif"/>
                <a:cs typeface="Microsoft Sans Serif"/>
              </a:rPr>
              <a:t>.</a:t>
            </a:r>
            <a:endParaRPr sz="700" dirty="0">
              <a:latin typeface="Microsoft Sans Serif"/>
              <a:cs typeface="Microsoft Sans Serif"/>
            </a:endParaRPr>
          </a:p>
          <a:p>
            <a:pPr marL="165100">
              <a:spcBef>
                <a:spcPts val="260"/>
              </a:spcBef>
            </a:pP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ejemplos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Figura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6.6</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notamos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siguiente</a:t>
            </a:r>
            <a:r>
              <a:rPr sz="700" spc="20" dirty="0">
                <a:solidFill>
                  <a:srgbClr val="171514"/>
                </a:solidFill>
                <a:latin typeface="Microsoft Sans Serif"/>
                <a:cs typeface="Microsoft Sans Serif"/>
              </a:rPr>
              <a:t>:</a:t>
            </a:r>
            <a:endParaRPr sz="700" dirty="0">
              <a:latin typeface="Microsoft Sans Serif"/>
              <a:cs typeface="Microsoft Sans Serif"/>
            </a:endParaRPr>
          </a:p>
          <a:p>
            <a:pPr>
              <a:spcBef>
                <a:spcPts val="50"/>
              </a:spcBef>
            </a:pPr>
            <a:endParaRPr sz="1200" dirty="0">
              <a:latin typeface="Microsoft Sans Serif"/>
              <a:cs typeface="Microsoft Sans Serif"/>
            </a:endParaRPr>
          </a:p>
          <a:p>
            <a:pPr marL="165100"/>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(a)</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45" dirty="0">
                <a:solidFill>
                  <a:srgbClr val="171514"/>
                </a:solidFill>
                <a:latin typeface="Microsoft Sans Serif"/>
                <a:cs typeface="Microsoft Sans Serif"/>
              </a:rPr>
              <a:t>neutro</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estación</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único</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punto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conectado</a:t>
            </a:r>
            <a:r>
              <a:rPr sz="850" dirty="0">
                <a:solidFill>
                  <a:srgbClr val="171514"/>
                </a:solidFill>
                <a:latin typeface="Microsoft Sans Serif"/>
                <a:cs typeface="Microsoft Sans Serif"/>
              </a:rPr>
              <a:t> a </a:t>
            </a:r>
            <a:r>
              <a:rPr sz="850" spc="30" dirty="0">
                <a:solidFill>
                  <a:srgbClr val="171514"/>
                </a:solidFill>
                <a:latin typeface="Microsoft Sans Serif"/>
                <a:cs typeface="Microsoft Sans Serif"/>
              </a:rPr>
              <a:t>tierra.</a:t>
            </a:r>
            <a:r>
              <a:rPr sz="850" spc="-5" dirty="0">
                <a:solidFill>
                  <a:srgbClr val="171514"/>
                </a:solidFill>
                <a:latin typeface="Microsoft Sans Serif"/>
                <a:cs typeface="Microsoft Sans Serif"/>
              </a:rPr>
              <a:t> casi</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endParaRPr sz="850" dirty="0">
              <a:latin typeface="Microsoft Sans Serif"/>
              <a:cs typeface="Microsoft Sans Serif"/>
            </a:endParaRPr>
          </a:p>
          <a:p>
            <a:pPr marL="317500">
              <a:spcBef>
                <a:spcPts val="229"/>
              </a:spcBef>
            </a:pPr>
            <a:r>
              <a:rPr sz="800" spc="35" dirty="0">
                <a:solidFill>
                  <a:srgbClr val="171514"/>
                </a:solidFill>
                <a:latin typeface="Microsoft Sans Serif"/>
                <a:cs typeface="Microsoft Sans Serif"/>
              </a:rPr>
              <a:t>toda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falla</a:t>
            </a:r>
            <a:r>
              <a:rPr sz="800" dirty="0">
                <a:solidFill>
                  <a:srgbClr val="171514"/>
                </a:solidFill>
                <a:latin typeface="Microsoft Sans Serif"/>
                <a:cs typeface="Microsoft Sans Serif"/>
              </a:rPr>
              <a:t> </a:t>
            </a:r>
            <a:r>
              <a:rPr lang="es-ES" sz="800" spc="25" dirty="0" smtClean="0">
                <a:solidFill>
                  <a:srgbClr val="171514"/>
                </a:solidFill>
                <a:latin typeface="Microsoft Sans Serif"/>
                <a:cs typeface="Microsoft Sans Serif"/>
              </a:rPr>
              <a:t>circula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estera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endParaRPr sz="800" dirty="0">
              <a:latin typeface="Microsoft Sans Serif"/>
              <a:cs typeface="Microsoft Sans Serif"/>
            </a:endParaRPr>
          </a:p>
          <a:p>
            <a:pPr marL="165100">
              <a:spcBef>
                <a:spcPts val="190"/>
              </a:spcBef>
            </a:pP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(b)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punto</a:t>
            </a:r>
            <a:r>
              <a:rPr sz="850" dirty="0">
                <a:solidFill>
                  <a:srgbClr val="171514"/>
                </a:solidFill>
                <a:latin typeface="Microsoft Sans Serif"/>
                <a:cs typeface="Microsoft Sans Serif"/>
              </a:rPr>
              <a:t> </a:t>
            </a:r>
            <a:r>
              <a:rPr sz="850" spc="45" dirty="0">
                <a:solidFill>
                  <a:srgbClr val="171514"/>
                </a:solidFill>
                <a:latin typeface="Microsoft Sans Serif"/>
                <a:cs typeface="Microsoft Sans Serif"/>
              </a:rPr>
              <a:t>neutro</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está</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conectado</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 </a:t>
            </a:r>
            <a:r>
              <a:rPr sz="850" spc="40" dirty="0">
                <a:solidFill>
                  <a:srgbClr val="171514"/>
                </a:solidFill>
                <a:latin typeface="Microsoft Sans Serif"/>
                <a:cs typeface="Microsoft Sans Serif"/>
              </a:rPr>
              <a:t>tierra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fuera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estación</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todo</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endParaRPr sz="850" dirty="0">
              <a:latin typeface="Microsoft Sans Serif"/>
              <a:cs typeface="Microsoft Sans Serif"/>
            </a:endParaRPr>
          </a:p>
          <a:p>
            <a:pPr marL="317500">
              <a:spcBef>
                <a:spcPts val="229"/>
              </a:spcBef>
            </a:pP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falla</a:t>
            </a:r>
            <a:r>
              <a:rPr sz="800" spc="-5" dirty="0">
                <a:solidFill>
                  <a:srgbClr val="171514"/>
                </a:solidFill>
                <a:latin typeface="Microsoft Sans Serif"/>
                <a:cs typeface="Microsoft Sans Serif"/>
              </a:rPr>
              <a:t> </a:t>
            </a:r>
            <a:r>
              <a:rPr lang="es-ES" sz="800" spc="25" dirty="0" smtClean="0">
                <a:solidFill>
                  <a:srgbClr val="171514"/>
                </a:solidFill>
                <a:latin typeface="Microsoft Sans Serif"/>
                <a:cs typeface="Microsoft Sans Serif"/>
              </a:rPr>
              <a:t>circula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malla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endParaRPr sz="800" dirty="0">
              <a:latin typeface="Microsoft Sans Serif"/>
              <a:cs typeface="Microsoft Sans Serif"/>
            </a:endParaRPr>
          </a:p>
          <a:p>
            <a:pPr marL="317500" marR="259079" indent="-152400">
              <a:lnSpc>
                <a:spcPct val="125000"/>
              </a:lnSpc>
            </a:pPr>
            <a:r>
              <a:rPr sz="800" spc="-20"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hay</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otro</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punto</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neutro</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conectado</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fuera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estación.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parte</a:t>
            </a:r>
            <a:r>
              <a:rPr sz="80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sz="800" spc="-1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falla</a:t>
            </a:r>
            <a:r>
              <a:rPr sz="800" spc="-5" dirty="0">
                <a:solidFill>
                  <a:srgbClr val="171514"/>
                </a:solidFill>
                <a:latin typeface="Microsoft Sans Serif"/>
                <a:cs typeface="Microsoft Sans Serif"/>
              </a:rPr>
              <a:t> </a:t>
            </a:r>
            <a:r>
              <a:rPr lang="es-ES" sz="800" spc="25" dirty="0" smtClean="0">
                <a:solidFill>
                  <a:srgbClr val="171514"/>
                </a:solidFill>
                <a:latin typeface="Microsoft Sans Serif"/>
                <a:cs typeface="Microsoft Sans Serif"/>
              </a:rPr>
              <a:t>circula</a:t>
            </a:r>
            <a:r>
              <a:rPr sz="800" spc="-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endParaRPr sz="800" dirty="0">
              <a:latin typeface="Microsoft Sans Serif"/>
              <a:cs typeface="Microsoft Sans Serif"/>
            </a:endParaRPr>
          </a:p>
          <a:p>
            <a:pPr marL="165100">
              <a:spcBef>
                <a:spcPts val="290"/>
              </a:spcBef>
            </a:pPr>
            <a:r>
              <a:rPr sz="750" spc="-20" dirty="0">
                <a:solidFill>
                  <a:srgbClr val="171514"/>
                </a:solidFill>
                <a:latin typeface="Microsoft Sans Serif"/>
                <a:cs typeface="Microsoft Sans Serif"/>
              </a:rPr>
              <a:t>En</a:t>
            </a:r>
            <a:r>
              <a:rPr sz="750" spc="-5" dirty="0">
                <a:solidFill>
                  <a:srgbClr val="171514"/>
                </a:solidFill>
                <a:latin typeface="Microsoft Sans Serif"/>
                <a:cs typeface="Microsoft Sans Serif"/>
              </a:rPr>
              <a:t> (d)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falla</a:t>
            </a:r>
            <a:r>
              <a:rPr sz="750" spc="-5" dirty="0">
                <a:solidFill>
                  <a:srgbClr val="171514"/>
                </a:solidFill>
                <a:latin typeface="Microsoft Sans Serif"/>
                <a:cs typeface="Microsoft Sans Serif"/>
              </a:rPr>
              <a:t> se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divide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puntos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puestos</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acuerdo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endParaRPr sz="750" dirty="0">
              <a:latin typeface="Microsoft Sans Serif"/>
              <a:cs typeface="Microsoft Sans Serif"/>
            </a:endParaRPr>
          </a:p>
          <a:p>
            <a:pPr marL="317500">
              <a:spcBef>
                <a:spcPts val="450"/>
              </a:spcBef>
            </a:pPr>
            <a:r>
              <a:rPr sz="600" dirty="0">
                <a:solidFill>
                  <a:srgbClr val="171514"/>
                </a:solidFill>
                <a:latin typeface="Microsoft Sans Serif"/>
                <a:cs typeface="Microsoft Sans Serif"/>
              </a:rPr>
              <a:t>Resistencias</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camino</a:t>
            </a:r>
            <a:r>
              <a:rPr sz="600" spc="-10"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tierra</a:t>
            </a:r>
            <a:r>
              <a:rPr sz="600" spc="20" dirty="0">
                <a:solidFill>
                  <a:srgbClr val="171514"/>
                </a:solidFill>
                <a:latin typeface="Microsoft Sans Serif"/>
                <a:cs typeface="Microsoft Sans Serif"/>
              </a:rPr>
              <a:t>.</a:t>
            </a:r>
            <a:endParaRPr sz="600" dirty="0">
              <a:latin typeface="Microsoft Sans Serif"/>
              <a:cs typeface="Microsoft Sans Serif"/>
            </a:endParaRPr>
          </a:p>
          <a:p>
            <a:pPr>
              <a:lnSpc>
                <a:spcPct val="100000"/>
              </a:lnSpc>
            </a:pPr>
            <a:endParaRPr sz="800" dirty="0">
              <a:latin typeface="Microsoft Sans Serif"/>
              <a:cs typeface="Microsoft Sans Serif"/>
            </a:endParaRPr>
          </a:p>
          <a:p>
            <a:pPr>
              <a:spcBef>
                <a:spcPts val="20"/>
              </a:spcBef>
            </a:pPr>
            <a:endParaRPr sz="800" dirty="0">
              <a:latin typeface="Microsoft Sans Serif"/>
              <a:cs typeface="Microsoft Sans Serif"/>
            </a:endParaRPr>
          </a:p>
          <a:p>
            <a:pPr marL="12700"/>
            <a:r>
              <a:rPr sz="1050" b="1" spc="20" dirty="0">
                <a:solidFill>
                  <a:srgbClr val="171514"/>
                </a:solidFill>
                <a:latin typeface="Arial"/>
                <a:cs typeface="Arial"/>
              </a:rPr>
              <a:t>6.2.3d</a:t>
            </a:r>
            <a:r>
              <a:rPr sz="700" b="1" spc="20" dirty="0">
                <a:solidFill>
                  <a:srgbClr val="171514"/>
                </a:solidFill>
                <a:latin typeface="Arial"/>
                <a:cs typeface="Arial"/>
              </a:rPr>
              <a:t>eterminación</a:t>
            </a:r>
            <a:r>
              <a:rPr sz="700" b="1" spc="5" dirty="0">
                <a:solidFill>
                  <a:srgbClr val="171514"/>
                </a:solidFill>
                <a:latin typeface="Arial"/>
                <a:cs typeface="Arial"/>
              </a:rPr>
              <a:t> </a:t>
            </a:r>
            <a:r>
              <a:rPr sz="700" b="1" spc="40" dirty="0" smtClean="0">
                <a:solidFill>
                  <a:srgbClr val="171514"/>
                </a:solidFill>
                <a:latin typeface="Arial"/>
                <a:cs typeface="Arial"/>
              </a:rPr>
              <a:t>de</a:t>
            </a:r>
            <a:r>
              <a:rPr lang="es-ES" sz="1050" b="1" spc="40" dirty="0" smtClean="0">
                <a:solidFill>
                  <a:srgbClr val="171514"/>
                </a:solidFill>
                <a:latin typeface="Arial"/>
                <a:cs typeface="Arial"/>
              </a:rPr>
              <a:t>m</a:t>
            </a:r>
            <a:r>
              <a:rPr sz="700" b="1" spc="40" dirty="0" err="1" smtClean="0">
                <a:solidFill>
                  <a:srgbClr val="171514"/>
                </a:solidFill>
                <a:latin typeface="Arial"/>
                <a:cs typeface="Arial"/>
              </a:rPr>
              <a:t>máximo</a:t>
            </a:r>
            <a:r>
              <a:rPr sz="1050" b="1" spc="40" dirty="0" err="1" smtClean="0">
                <a:solidFill>
                  <a:srgbClr val="171514"/>
                </a:solidFill>
                <a:latin typeface="Arial"/>
                <a:cs typeface="Arial"/>
              </a:rPr>
              <a:t>t</a:t>
            </a:r>
            <a:r>
              <a:rPr sz="700" b="1" spc="40" dirty="0" err="1" smtClean="0">
                <a:solidFill>
                  <a:srgbClr val="171514"/>
                </a:solidFill>
                <a:latin typeface="Arial"/>
                <a:cs typeface="Arial"/>
              </a:rPr>
              <a:t>ay</a:t>
            </a:r>
            <a:r>
              <a:rPr sz="700" b="1" spc="10" dirty="0" smtClean="0">
                <a:solidFill>
                  <a:srgbClr val="171514"/>
                </a:solidFill>
                <a:latin typeface="Arial"/>
                <a:cs typeface="Arial"/>
              </a:rPr>
              <a:t> </a:t>
            </a:r>
            <a:r>
              <a:rPr sz="700" b="1" dirty="0">
                <a:solidFill>
                  <a:srgbClr val="171514"/>
                </a:solidFill>
                <a:latin typeface="Arial"/>
                <a:cs typeface="Arial"/>
              </a:rPr>
              <a:t>y</a:t>
            </a:r>
            <a:r>
              <a:rPr sz="1050" b="1" dirty="0">
                <a:solidFill>
                  <a:srgbClr val="171514"/>
                </a:solidFill>
                <a:latin typeface="Arial"/>
                <a:cs typeface="Arial"/>
              </a:rPr>
              <a:t>S</a:t>
            </a:r>
            <a:r>
              <a:rPr sz="700" b="1" dirty="0">
                <a:solidFill>
                  <a:srgbClr val="171514"/>
                </a:solidFill>
                <a:latin typeface="Arial"/>
                <a:cs typeface="Arial"/>
              </a:rPr>
              <a:t>paso</a:t>
            </a:r>
            <a:r>
              <a:rPr sz="1050" b="1" dirty="0">
                <a:solidFill>
                  <a:srgbClr val="171514"/>
                </a:solidFill>
                <a:latin typeface="Arial"/>
                <a:cs typeface="Arial"/>
              </a:rPr>
              <a:t>v</a:t>
            </a:r>
            <a:r>
              <a:rPr sz="700" b="1" dirty="0">
                <a:solidFill>
                  <a:srgbClr val="171514"/>
                </a:solidFill>
                <a:latin typeface="Arial"/>
                <a:cs typeface="Arial"/>
              </a:rPr>
              <a:t>voltajes</a:t>
            </a:r>
            <a:endParaRPr sz="700" dirty="0">
              <a:latin typeface="Arial"/>
              <a:cs typeface="Arial"/>
            </a:endParaRPr>
          </a:p>
          <a:p>
            <a:pPr marL="12700" marR="10160">
              <a:lnSpc>
                <a:spcPct val="133300"/>
              </a:lnSpc>
              <a:spcBef>
                <a:spcPts val="540"/>
              </a:spcBef>
            </a:pPr>
            <a:r>
              <a:rPr sz="750" spc="-5" dirty="0">
                <a:solidFill>
                  <a:srgbClr val="171514"/>
                </a:solidFill>
                <a:latin typeface="Microsoft Sans Serif"/>
                <a:cs typeface="Microsoft Sans Serif"/>
              </a:rPr>
              <a:t>Los </a:t>
            </a:r>
            <a:r>
              <a:rPr sz="750" spc="20"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pará</a:t>
            </a:r>
            <a:r>
              <a:rPr lang="es-ES" sz="750" spc="30" dirty="0" smtClean="0">
                <a:solidFill>
                  <a:srgbClr val="171514"/>
                </a:solidFill>
                <a:latin typeface="Microsoft Sans Serif"/>
                <a:cs typeface="Microsoft Sans Serif"/>
              </a:rPr>
              <a:t>m</a:t>
            </a:r>
            <a:r>
              <a:rPr sz="750" spc="30" dirty="0" smtClean="0">
                <a:solidFill>
                  <a:srgbClr val="171514"/>
                </a:solidFill>
                <a:latin typeface="Microsoft Sans Serif"/>
                <a:cs typeface="Microsoft Sans Serif"/>
              </a:rPr>
              <a:t>s</a:t>
            </a:r>
            <a:r>
              <a:rPr sz="75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importantes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diseño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malla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subestación</a:t>
            </a:r>
            <a:r>
              <a:rPr sz="75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son</a:t>
            </a:r>
            <a:r>
              <a:rPr lang="es-ES" sz="750" spc="2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sz="750" spc="1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voltajes </a:t>
            </a:r>
            <a:r>
              <a:rPr sz="750" spc="25" dirty="0">
                <a:solidFill>
                  <a:srgbClr val="171514"/>
                </a:solidFill>
                <a:latin typeface="Microsoft Sans Serif"/>
                <a:cs typeface="Microsoft Sans Serif"/>
              </a:rPr>
              <a:t>de contacto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paso. </a:t>
            </a:r>
            <a:r>
              <a:rPr sz="750" spc="-35" dirty="0">
                <a:solidFill>
                  <a:srgbClr val="171514"/>
                </a:solidFill>
                <a:latin typeface="Microsoft Sans Serif"/>
                <a:cs typeface="Microsoft Sans Serif"/>
              </a:rPr>
              <a:t>El </a:t>
            </a:r>
            <a:r>
              <a:rPr sz="750" spc="20" dirty="0">
                <a:solidFill>
                  <a:srgbClr val="171514"/>
                </a:solidFill>
                <a:latin typeface="Microsoft Sans Serif"/>
                <a:cs typeface="Microsoft Sans Serif"/>
              </a:rPr>
              <a:t>voltaje </a:t>
            </a:r>
            <a:r>
              <a:rPr sz="750" spc="25" dirty="0">
                <a:solidFill>
                  <a:srgbClr val="171514"/>
                </a:solidFill>
                <a:latin typeface="Microsoft Sans Serif"/>
                <a:cs typeface="Microsoft Sans Serif"/>
              </a:rPr>
              <a:t>de contacto en </a:t>
            </a:r>
            <a:r>
              <a:rPr sz="750" spc="30" dirty="0">
                <a:solidFill>
                  <a:srgbClr val="171514"/>
                </a:solidFill>
                <a:latin typeface="Microsoft Sans Serif"/>
                <a:cs typeface="Microsoft Sans Serif"/>
              </a:rPr>
              <a:t>una </a:t>
            </a:r>
            <a:r>
              <a:rPr sz="750" spc="35" dirty="0">
                <a:solidFill>
                  <a:srgbClr val="171514"/>
                </a:solidFill>
                <a:latin typeface="Microsoft Sans Serif"/>
                <a:cs typeface="Microsoft Sans Serif"/>
              </a:rPr>
              <a:t>red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define </a:t>
            </a:r>
            <a:r>
              <a:rPr sz="750" spc="30" dirty="0" err="1">
                <a:solidFill>
                  <a:srgbClr val="171514"/>
                </a:solidFill>
                <a:latin typeface="Microsoft Sans Serif"/>
                <a:cs typeface="Microsoft Sans Serif"/>
              </a:rPr>
              <a:t>como</a:t>
            </a:r>
            <a:r>
              <a:rPr sz="750" spc="3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diferencia</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25" dirty="0">
                <a:solidFill>
                  <a:srgbClr val="171514"/>
                </a:solidFill>
                <a:latin typeface="Microsoft Sans Serif"/>
                <a:cs typeface="Microsoft Sans Serif"/>
              </a:rPr>
              <a:t>potencial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estructura </a:t>
            </a:r>
            <a:r>
              <a:rPr sz="750" spc="20" dirty="0">
                <a:solidFill>
                  <a:srgbClr val="171514"/>
                </a:solidFill>
                <a:latin typeface="Microsoft Sans Serif"/>
                <a:cs typeface="Microsoft Sans Serif"/>
              </a:rPr>
              <a:t>puesta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centro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malla</a:t>
            </a:r>
            <a:r>
              <a:rPr sz="750" spc="25" dirty="0">
                <a:solidFill>
                  <a:srgbClr val="171514"/>
                </a:solidFill>
                <a:latin typeface="Microsoft Sans Serif"/>
                <a:cs typeface="Microsoft Sans Serif"/>
              </a:rPr>
              <a:t> de red. </a:t>
            </a:r>
            <a:r>
              <a:rPr sz="750" spc="-35" dirty="0" smtClean="0">
                <a:solidFill>
                  <a:srgbClr val="171514"/>
                </a:solidFill>
                <a:latin typeface="Microsoft Sans Serif"/>
                <a:cs typeface="Microsoft Sans Serif"/>
              </a:rPr>
              <a:t>El</a:t>
            </a:r>
            <a:r>
              <a:rPr lang="es-ES" sz="750" spc="-3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valor</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alto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aparece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centro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malla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esquina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perí</a:t>
            </a:r>
            <a:r>
              <a:rPr lang="es-ES" sz="750" spc="40" dirty="0" smtClean="0">
                <a:solidFill>
                  <a:srgbClr val="171514"/>
                </a:solidFill>
                <a:latin typeface="Microsoft Sans Serif"/>
                <a:cs typeface="Microsoft Sans Serif"/>
              </a:rPr>
              <a:t>m</a:t>
            </a:r>
            <a:r>
              <a:rPr sz="75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sz="750" spc="-1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denomina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malla</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312420" indent="152400">
              <a:lnSpc>
                <a:spcPct val="133300"/>
              </a:lnSpc>
            </a:pPr>
            <a:r>
              <a:rPr sz="750" spc="-5" dirty="0">
                <a:solidFill>
                  <a:srgbClr val="171514"/>
                </a:solidFill>
                <a:latin typeface="Microsoft Sans Serif"/>
                <a:cs typeface="Microsoft Sans Serif"/>
              </a:rPr>
              <a:t>Los </a:t>
            </a:r>
            <a:r>
              <a:rPr sz="750" spc="15" dirty="0">
                <a:solidFill>
                  <a:srgbClr val="171514"/>
                </a:solidFill>
                <a:latin typeface="Microsoft Sans Serif"/>
                <a:cs typeface="Microsoft Sans Serif"/>
              </a:rPr>
              <a:t>voltajes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máximos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(malla)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paso</a:t>
            </a:r>
            <a:r>
              <a:rPr sz="750" spc="-5" dirty="0">
                <a:solidFill>
                  <a:srgbClr val="171514"/>
                </a:solidFill>
                <a:latin typeface="Microsoft Sans Serif"/>
                <a:cs typeface="Microsoft Sans Serif"/>
              </a:rPr>
              <a:t> 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pueden</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determinar</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usando</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siguientes</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fórmulas,</a:t>
            </a:r>
            <a:r>
              <a:rPr sz="450" spc="25" dirty="0">
                <a:solidFill>
                  <a:srgbClr val="171514"/>
                </a:solidFill>
                <a:latin typeface="Microsoft Sans Serif"/>
                <a:cs typeface="Microsoft Sans Serif"/>
              </a:rPr>
              <a:t>3</a:t>
            </a:r>
            <a:endParaRPr sz="450" dirty="0">
              <a:latin typeface="Microsoft Sans Serif"/>
              <a:cs typeface="Microsoft Sans Serif"/>
            </a:endParaRPr>
          </a:p>
          <a:p>
            <a:pPr>
              <a:spcBef>
                <a:spcPts val="15"/>
              </a:spcBef>
            </a:pPr>
            <a:endParaRPr sz="1000" dirty="0">
              <a:latin typeface="Microsoft Sans Serif"/>
              <a:cs typeface="Microsoft Sans Serif"/>
            </a:endParaRPr>
          </a:p>
          <a:p>
            <a:pPr marL="12700">
              <a:spcBef>
                <a:spcPts val="5"/>
              </a:spcBef>
            </a:pPr>
            <a:r>
              <a:rPr sz="800" spc="-20" dirty="0">
                <a:solidFill>
                  <a:srgbClr val="171514"/>
                </a:solidFill>
                <a:latin typeface="Microsoft Sans Serif"/>
                <a:cs typeface="Microsoft Sans Serif"/>
              </a:rPr>
              <a:t>(a)</a:t>
            </a:r>
            <a:r>
              <a:rPr sz="800" spc="-10" dirty="0">
                <a:solidFill>
                  <a:srgbClr val="171514"/>
                </a:solidFill>
                <a:latin typeface="Microsoft Sans Serif"/>
                <a:cs typeface="Microsoft Sans Serif"/>
              </a:rPr>
              <a:t> </a:t>
            </a:r>
            <a:r>
              <a:rPr sz="800" dirty="0">
                <a:solidFill>
                  <a:srgbClr val="171514"/>
                </a:solidFill>
                <a:latin typeface="Microsoft Sans Serif"/>
                <a:cs typeface="Microsoft Sans Serif"/>
              </a:rPr>
              <a:t>Rejilla</a:t>
            </a:r>
            <a:r>
              <a:rPr sz="800" spc="-10" dirty="0">
                <a:solidFill>
                  <a:srgbClr val="171514"/>
                </a:solidFill>
                <a:latin typeface="Microsoft Sans Serif"/>
                <a:cs typeface="Microsoft Sans Serif"/>
              </a:rPr>
              <a:t> </a:t>
            </a:r>
            <a:r>
              <a:rPr sz="800" spc="15" dirty="0">
                <a:solidFill>
                  <a:srgbClr val="171514"/>
                </a:solidFill>
                <a:latin typeface="Microsoft Sans Serif"/>
                <a:cs typeface="Microsoft Sans Serif"/>
              </a:rPr>
              <a:t>sin</a:t>
            </a:r>
            <a:r>
              <a:rPr sz="800" spc="-10" dirty="0">
                <a:solidFill>
                  <a:srgbClr val="171514"/>
                </a:solidFill>
                <a:latin typeface="Microsoft Sans Serif"/>
                <a:cs typeface="Microsoft Sans Serif"/>
              </a:rPr>
              <a:t> </a:t>
            </a:r>
            <a:r>
              <a:rPr lang="es-ES" sz="800" spc="15" dirty="0" smtClean="0">
                <a:solidFill>
                  <a:srgbClr val="171514"/>
                </a:solidFill>
                <a:latin typeface="Microsoft Sans Serif"/>
                <a:cs typeface="Microsoft Sans Serif"/>
              </a:rPr>
              <a:t>jabalina</a:t>
            </a:r>
            <a:r>
              <a:rPr sz="800" spc="15" dirty="0" smtClean="0">
                <a:solidFill>
                  <a:srgbClr val="171514"/>
                </a:solidFill>
                <a:latin typeface="Microsoft Sans Serif"/>
                <a:cs typeface="Microsoft Sans Serif"/>
              </a:rPr>
              <a:t>s</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endParaRPr sz="800" dirty="0">
              <a:latin typeface="Microsoft Sans Serif"/>
              <a:cs typeface="Microsoft Sans Serif"/>
            </a:endParaRPr>
          </a:p>
        </p:txBody>
      </p:sp>
      <p:sp>
        <p:nvSpPr>
          <p:cNvPr id="6" name="object 6"/>
          <p:cNvSpPr txBox="1"/>
          <p:nvPr/>
        </p:nvSpPr>
        <p:spPr>
          <a:xfrm>
            <a:off x="6950076" y="5264423"/>
            <a:ext cx="984885" cy="124393"/>
          </a:xfrm>
          <a:prstGeom prst="rect">
            <a:avLst/>
          </a:prstGeom>
        </p:spPr>
        <p:txBody>
          <a:bodyPr vert="horz" wrap="square" lIns="0" tIns="16510" rIns="0" bIns="0" rtlCol="0">
            <a:spAutoFit/>
          </a:bodyPr>
          <a:lstStyle/>
          <a:p>
            <a:pPr marL="12700">
              <a:spcBef>
                <a:spcPts val="130"/>
              </a:spcBef>
            </a:pPr>
            <a:r>
              <a:rPr sz="700" i="1" spc="45" dirty="0" err="1" smtClean="0">
                <a:latin typeface="Arial"/>
                <a:cs typeface="Arial"/>
              </a:rPr>
              <a:t>mi</a:t>
            </a:r>
            <a:r>
              <a:rPr sz="450" i="1" spc="15" dirty="0" err="1" smtClean="0">
                <a:latin typeface="Arial"/>
                <a:cs typeface="Arial"/>
              </a:rPr>
              <a:t>malla</a:t>
            </a:r>
            <a:r>
              <a:rPr sz="700" spc="-10" dirty="0" smtClean="0">
                <a:latin typeface="Microsoft Sans Serif"/>
                <a:cs typeface="Microsoft Sans Serif"/>
              </a:rPr>
              <a:t>=</a:t>
            </a:r>
            <a:r>
              <a:rPr sz="700" i="1" spc="-10" dirty="0" err="1" smtClean="0">
                <a:latin typeface="Arial"/>
                <a:cs typeface="Arial"/>
              </a:rPr>
              <a:t>ρK</a:t>
            </a:r>
            <a:r>
              <a:rPr lang="es-ES" sz="450" i="1" spc="25" dirty="0" smtClean="0">
                <a:latin typeface="Arial"/>
                <a:cs typeface="Arial"/>
              </a:rPr>
              <a:t>m</a:t>
            </a:r>
            <a:r>
              <a:rPr sz="700" i="1" spc="20" dirty="0" err="1" smtClean="0">
                <a:latin typeface="Arial"/>
                <a:cs typeface="Arial"/>
              </a:rPr>
              <a:t>k</a:t>
            </a:r>
            <a:r>
              <a:rPr sz="450" i="1" spc="15" dirty="0" err="1" smtClean="0">
                <a:latin typeface="Arial"/>
                <a:cs typeface="Arial"/>
              </a:rPr>
              <a:t>i</a:t>
            </a:r>
            <a:r>
              <a:rPr sz="700" i="1" spc="40" dirty="0" err="1" smtClean="0">
                <a:latin typeface="Arial"/>
                <a:cs typeface="Arial"/>
              </a:rPr>
              <a:t>I</a:t>
            </a:r>
            <a:r>
              <a:rPr lang="es-ES" sz="450" i="1" spc="-10" dirty="0" smtClean="0">
                <a:latin typeface="Arial"/>
                <a:cs typeface="Arial"/>
              </a:rPr>
              <a:t>g</a:t>
            </a:r>
            <a:r>
              <a:rPr sz="700" spc="65" dirty="0" smtClean="0">
                <a:latin typeface="Microsoft Sans Serif"/>
                <a:cs typeface="Microsoft Sans Serif"/>
              </a:rPr>
              <a:t>/</a:t>
            </a:r>
            <a:r>
              <a:rPr sz="700" i="1" spc="-25" dirty="0" smtClean="0">
                <a:latin typeface="Arial"/>
                <a:cs typeface="Arial"/>
              </a:rPr>
              <a:t>L</a:t>
            </a:r>
            <a:endParaRPr sz="700" dirty="0">
              <a:latin typeface="Arial"/>
              <a:cs typeface="Arial"/>
            </a:endParaRPr>
          </a:p>
        </p:txBody>
      </p:sp>
      <p:sp>
        <p:nvSpPr>
          <p:cNvPr id="7" name="object 7"/>
          <p:cNvSpPr txBox="1"/>
          <p:nvPr/>
        </p:nvSpPr>
        <p:spPr>
          <a:xfrm>
            <a:off x="6981826" y="5505164"/>
            <a:ext cx="932815" cy="140423"/>
          </a:xfrm>
          <a:prstGeom prst="rect">
            <a:avLst/>
          </a:prstGeom>
        </p:spPr>
        <p:txBody>
          <a:bodyPr vert="horz" wrap="square" lIns="0" tIns="17145" rIns="0" bIns="0" rtlCol="0">
            <a:spAutoFit/>
          </a:bodyPr>
          <a:lstStyle/>
          <a:p>
            <a:pPr marL="12700">
              <a:spcBef>
                <a:spcPts val="135"/>
              </a:spcBef>
            </a:pPr>
            <a:r>
              <a:rPr sz="800" i="1" spc="55" dirty="0" err="1" smtClean="0">
                <a:latin typeface="Arial"/>
                <a:cs typeface="Arial"/>
              </a:rPr>
              <a:t>mi</a:t>
            </a:r>
            <a:r>
              <a:rPr sz="500" i="1" spc="10" dirty="0" err="1" smtClean="0">
                <a:latin typeface="Arial"/>
                <a:cs typeface="Arial"/>
              </a:rPr>
              <a:t>paso</a:t>
            </a:r>
            <a:r>
              <a:rPr sz="800" spc="-10" dirty="0" smtClean="0">
                <a:latin typeface="Microsoft Sans Serif"/>
                <a:cs typeface="Microsoft Sans Serif"/>
              </a:rPr>
              <a:t>=</a:t>
            </a:r>
            <a:r>
              <a:rPr sz="800" i="1" spc="-10" dirty="0" err="1" smtClean="0">
                <a:latin typeface="Arial"/>
                <a:cs typeface="Arial"/>
              </a:rPr>
              <a:t>ρK</a:t>
            </a:r>
            <a:r>
              <a:rPr sz="500" i="1" spc="-15" dirty="0" err="1" smtClean="0">
                <a:latin typeface="Arial"/>
                <a:cs typeface="Arial"/>
              </a:rPr>
              <a:t>s</a:t>
            </a:r>
            <a:r>
              <a:rPr sz="800" i="1" spc="25" dirty="0" err="1" smtClean="0">
                <a:latin typeface="Arial"/>
                <a:cs typeface="Arial"/>
              </a:rPr>
              <a:t>k</a:t>
            </a:r>
            <a:r>
              <a:rPr sz="500" i="1" spc="15" dirty="0" err="1" smtClean="0">
                <a:latin typeface="Arial"/>
                <a:cs typeface="Arial"/>
              </a:rPr>
              <a:t>i</a:t>
            </a:r>
            <a:r>
              <a:rPr sz="800" i="1" spc="45" dirty="0" err="1" smtClean="0">
                <a:latin typeface="Arial"/>
                <a:cs typeface="Arial"/>
              </a:rPr>
              <a:t>I</a:t>
            </a:r>
            <a:r>
              <a:rPr lang="es-ES" sz="500" i="1" spc="-15" dirty="0" smtClean="0">
                <a:latin typeface="Arial"/>
                <a:cs typeface="Arial"/>
              </a:rPr>
              <a:t>g</a:t>
            </a:r>
            <a:r>
              <a:rPr sz="800" spc="75" dirty="0" smtClean="0">
                <a:latin typeface="Microsoft Sans Serif"/>
                <a:cs typeface="Microsoft Sans Serif"/>
              </a:rPr>
              <a:t>/</a:t>
            </a:r>
            <a:r>
              <a:rPr sz="800" i="1" spc="-30" dirty="0" smtClean="0">
                <a:latin typeface="Arial"/>
                <a:cs typeface="Arial"/>
              </a:rPr>
              <a:t>L</a:t>
            </a:r>
            <a:endParaRPr sz="800" dirty="0">
              <a:latin typeface="Arial"/>
              <a:cs typeface="Arial"/>
            </a:endParaRPr>
          </a:p>
        </p:txBody>
      </p:sp>
      <p:sp>
        <p:nvSpPr>
          <p:cNvPr id="8" name="object 8"/>
          <p:cNvSpPr txBox="1"/>
          <p:nvPr/>
        </p:nvSpPr>
        <p:spPr>
          <a:xfrm>
            <a:off x="5337176" y="5795388"/>
            <a:ext cx="2915285" cy="97463"/>
          </a:xfrm>
          <a:prstGeom prst="rect">
            <a:avLst/>
          </a:prstGeom>
        </p:spPr>
        <p:txBody>
          <a:bodyPr vert="horz" wrap="square" lIns="0" tIns="12700" rIns="0" bIns="0" rtlCol="0">
            <a:spAutoFit/>
          </a:bodyPr>
          <a:lstStyle/>
          <a:p>
            <a:pPr marL="12700">
              <a:spcBef>
                <a:spcPts val="100"/>
              </a:spcBef>
            </a:pPr>
            <a:r>
              <a:rPr sz="550" spc="-5" dirty="0">
                <a:solidFill>
                  <a:srgbClr val="171514"/>
                </a:solidFill>
                <a:latin typeface="Microsoft Sans Serif"/>
                <a:cs typeface="Microsoft Sans Serif"/>
              </a:rPr>
              <a:t>(b) </a:t>
            </a:r>
            <a:r>
              <a:rPr sz="550" spc="5" dirty="0">
                <a:solidFill>
                  <a:srgbClr val="171514"/>
                </a:solidFill>
                <a:latin typeface="Microsoft Sans Serif"/>
                <a:cs typeface="Microsoft Sans Serif"/>
              </a:rPr>
              <a:t>Varillas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a </a:t>
            </a:r>
            <a:r>
              <a:rPr sz="550" spc="25" dirty="0">
                <a:solidFill>
                  <a:srgbClr val="171514"/>
                </a:solidFill>
                <a:latin typeface="Microsoft Sans Serif"/>
                <a:cs typeface="Microsoft Sans Serif"/>
              </a:rPr>
              <a:t>tierra</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espaciadas</a:t>
            </a:r>
            <a:r>
              <a:rPr sz="550" dirty="0">
                <a:solidFill>
                  <a:srgbClr val="171514"/>
                </a:solidFill>
                <a:latin typeface="Microsoft Sans Serif"/>
                <a:cs typeface="Microsoft Sans Serif"/>
              </a:rPr>
              <a:t> </a:t>
            </a:r>
            <a:r>
              <a:rPr sz="550" spc="30" dirty="0">
                <a:solidFill>
                  <a:srgbClr val="171514"/>
                </a:solidFill>
                <a:latin typeface="Microsoft Sans Serif"/>
                <a:cs typeface="Microsoft Sans Serif"/>
              </a:rPr>
              <a:t>uniformemente</a:t>
            </a:r>
            <a:r>
              <a:rPr sz="550" spc="-5" dirty="0">
                <a:solidFill>
                  <a:srgbClr val="171514"/>
                </a:solidFill>
                <a:latin typeface="Microsoft Sans Serif"/>
                <a:cs typeface="Microsoft Sans Serif"/>
              </a:rPr>
              <a:t> </a:t>
            </a:r>
            <a:r>
              <a:rPr sz="550" spc="30" dirty="0">
                <a:solidFill>
                  <a:srgbClr val="171514"/>
                </a:solidFill>
                <a:latin typeface="Microsoft Sans Serif"/>
                <a:cs typeface="Microsoft Sans Serif"/>
              </a:rPr>
              <a:t>dentro</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área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a </a:t>
            </a:r>
            <a:r>
              <a:rPr sz="550" spc="20" dirty="0">
                <a:solidFill>
                  <a:srgbClr val="171514"/>
                </a:solidFill>
                <a:latin typeface="Microsoft Sans Serif"/>
                <a:cs typeface="Microsoft Sans Serif"/>
              </a:rPr>
              <a:t>tierra:</a:t>
            </a:r>
            <a:endParaRPr sz="550">
              <a:latin typeface="Microsoft Sans Serif"/>
              <a:cs typeface="Microsoft Sans Serif"/>
            </a:endParaRPr>
          </a:p>
        </p:txBody>
      </p:sp>
      <p:sp>
        <p:nvSpPr>
          <p:cNvPr id="9" name="object 9"/>
          <p:cNvSpPr txBox="1"/>
          <p:nvPr/>
        </p:nvSpPr>
        <p:spPr>
          <a:xfrm>
            <a:off x="6791326" y="5998587"/>
            <a:ext cx="1315085" cy="464820"/>
          </a:xfrm>
          <a:prstGeom prst="rect">
            <a:avLst/>
          </a:prstGeom>
        </p:spPr>
        <p:txBody>
          <a:bodyPr vert="horz" wrap="square" lIns="0" tIns="12700" rIns="0" bIns="0" rtlCol="0">
            <a:spAutoFit/>
          </a:bodyPr>
          <a:lstStyle/>
          <a:p>
            <a:pPr marL="12700">
              <a:spcBef>
                <a:spcPts val="100"/>
              </a:spcBef>
            </a:pPr>
            <a:r>
              <a:rPr sz="800" i="1" spc="10" dirty="0" err="1" smtClean="0">
                <a:latin typeface="Arial"/>
                <a:cs typeface="Arial"/>
              </a:rPr>
              <a:t>mi</a:t>
            </a:r>
            <a:r>
              <a:rPr sz="500" i="1" spc="10" dirty="0" err="1" smtClean="0">
                <a:latin typeface="Arial"/>
                <a:cs typeface="Arial"/>
              </a:rPr>
              <a:t>malla</a:t>
            </a:r>
            <a:r>
              <a:rPr sz="800" spc="10" dirty="0" smtClean="0">
                <a:latin typeface="Microsoft Sans Serif"/>
                <a:cs typeface="Microsoft Sans Serif"/>
              </a:rPr>
              <a:t>=</a:t>
            </a:r>
            <a:r>
              <a:rPr sz="800" i="1" spc="10" dirty="0" err="1" smtClean="0">
                <a:latin typeface="Arial"/>
                <a:cs typeface="Arial"/>
              </a:rPr>
              <a:t>ρK</a:t>
            </a:r>
            <a:r>
              <a:rPr lang="es-ES" sz="500" i="1" spc="10" dirty="0" smtClean="0">
                <a:latin typeface="Arial"/>
                <a:cs typeface="Arial"/>
              </a:rPr>
              <a:t>m</a:t>
            </a:r>
            <a:r>
              <a:rPr sz="800" i="1" spc="10" dirty="0" err="1" smtClean="0">
                <a:latin typeface="Arial"/>
                <a:cs typeface="Arial"/>
              </a:rPr>
              <a:t>k</a:t>
            </a:r>
            <a:r>
              <a:rPr sz="500" i="1" spc="10" dirty="0" err="1" smtClean="0">
                <a:latin typeface="Arial"/>
                <a:cs typeface="Arial"/>
              </a:rPr>
              <a:t>i</a:t>
            </a:r>
            <a:r>
              <a:rPr sz="800" i="1" spc="10" dirty="0" err="1" smtClean="0">
                <a:latin typeface="Arial"/>
                <a:cs typeface="Arial"/>
              </a:rPr>
              <a:t>I</a:t>
            </a:r>
            <a:r>
              <a:rPr lang="es-ES" sz="500" i="1" spc="10" dirty="0" smtClean="0">
                <a:latin typeface="Arial"/>
                <a:cs typeface="Arial"/>
              </a:rPr>
              <a:t>g</a:t>
            </a:r>
            <a:r>
              <a:rPr sz="800" spc="10" dirty="0" smtClean="0">
                <a:latin typeface="Microsoft Sans Serif"/>
                <a:cs typeface="Microsoft Sans Serif"/>
              </a:rPr>
              <a:t>/</a:t>
            </a:r>
            <a:r>
              <a:rPr sz="950" spc="10" dirty="0" smtClean="0">
                <a:latin typeface="Microsoft Sans Serif"/>
                <a:cs typeface="Microsoft Sans Serif"/>
              </a:rPr>
              <a:t>(</a:t>
            </a:r>
            <a:r>
              <a:rPr sz="800" i="1" spc="10" dirty="0">
                <a:latin typeface="Arial"/>
                <a:cs typeface="Arial"/>
              </a:rPr>
              <a:t>L</a:t>
            </a:r>
            <a:r>
              <a:rPr sz="800" spc="10" dirty="0">
                <a:latin typeface="Microsoft Sans Serif"/>
                <a:cs typeface="Microsoft Sans Serif"/>
              </a:rPr>
              <a:t>+</a:t>
            </a:r>
            <a:r>
              <a:rPr sz="800" i="1" spc="10" dirty="0">
                <a:latin typeface="Arial"/>
                <a:cs typeface="Arial"/>
              </a:rPr>
              <a:t>L</a:t>
            </a:r>
            <a:r>
              <a:rPr sz="500" i="1" spc="10" dirty="0">
                <a:latin typeface="Arial"/>
                <a:cs typeface="Arial"/>
              </a:rPr>
              <a:t>r</a:t>
            </a:r>
            <a:r>
              <a:rPr sz="950" spc="10" dirty="0">
                <a:latin typeface="Microsoft Sans Serif"/>
                <a:cs typeface="Microsoft Sans Serif"/>
              </a:rPr>
              <a:t>)</a:t>
            </a:r>
            <a:endParaRPr sz="950" dirty="0">
              <a:latin typeface="Microsoft Sans Serif"/>
              <a:cs typeface="Microsoft Sans Serif"/>
            </a:endParaRPr>
          </a:p>
          <a:p>
            <a:pPr marL="38100">
              <a:spcBef>
                <a:spcPts val="1060"/>
              </a:spcBef>
            </a:pPr>
            <a:r>
              <a:rPr sz="900" i="1" spc="5" dirty="0" err="1" smtClean="0">
                <a:latin typeface="Arial"/>
                <a:cs typeface="Arial"/>
              </a:rPr>
              <a:t>mi</a:t>
            </a:r>
            <a:r>
              <a:rPr sz="550" i="1" spc="5" dirty="0" err="1" smtClean="0">
                <a:latin typeface="Arial"/>
                <a:cs typeface="Arial"/>
              </a:rPr>
              <a:t>paso</a:t>
            </a:r>
            <a:r>
              <a:rPr sz="900" spc="5" dirty="0" smtClean="0">
                <a:latin typeface="Microsoft Sans Serif"/>
                <a:cs typeface="Microsoft Sans Serif"/>
              </a:rPr>
              <a:t>=</a:t>
            </a:r>
            <a:r>
              <a:rPr sz="900" i="1" spc="5" dirty="0" err="1" smtClean="0">
                <a:latin typeface="Arial"/>
                <a:cs typeface="Arial"/>
              </a:rPr>
              <a:t>ρK</a:t>
            </a:r>
            <a:r>
              <a:rPr sz="550" i="1" spc="5" dirty="0" err="1" smtClean="0">
                <a:latin typeface="Arial"/>
                <a:cs typeface="Arial"/>
              </a:rPr>
              <a:t>s</a:t>
            </a:r>
            <a:r>
              <a:rPr sz="900" i="1" spc="5" dirty="0" err="1" smtClean="0">
                <a:latin typeface="Arial"/>
                <a:cs typeface="Arial"/>
              </a:rPr>
              <a:t>k</a:t>
            </a:r>
            <a:r>
              <a:rPr sz="550" i="1" spc="5" dirty="0" err="1" smtClean="0">
                <a:latin typeface="Arial"/>
                <a:cs typeface="Arial"/>
              </a:rPr>
              <a:t>i</a:t>
            </a:r>
            <a:r>
              <a:rPr sz="900" i="1" spc="5" dirty="0" err="1" smtClean="0">
                <a:latin typeface="Arial"/>
                <a:cs typeface="Arial"/>
              </a:rPr>
              <a:t>I</a:t>
            </a:r>
            <a:r>
              <a:rPr lang="es-ES" sz="550" i="1" spc="5" dirty="0" smtClean="0">
                <a:latin typeface="Arial"/>
                <a:cs typeface="Arial"/>
              </a:rPr>
              <a:t>g</a:t>
            </a:r>
            <a:r>
              <a:rPr sz="900" spc="5" dirty="0" smtClean="0">
                <a:latin typeface="Microsoft Sans Serif"/>
                <a:cs typeface="Microsoft Sans Serif"/>
              </a:rPr>
              <a:t>/</a:t>
            </a:r>
            <a:r>
              <a:rPr sz="1050" spc="5" dirty="0" smtClean="0">
                <a:latin typeface="Microsoft Sans Serif"/>
                <a:cs typeface="Microsoft Sans Serif"/>
              </a:rPr>
              <a:t>(</a:t>
            </a:r>
            <a:r>
              <a:rPr sz="900" i="1" spc="5" dirty="0">
                <a:latin typeface="Arial"/>
                <a:cs typeface="Arial"/>
              </a:rPr>
              <a:t>L</a:t>
            </a:r>
            <a:r>
              <a:rPr sz="900" spc="5" dirty="0">
                <a:latin typeface="Microsoft Sans Serif"/>
                <a:cs typeface="Microsoft Sans Serif"/>
              </a:rPr>
              <a:t>+</a:t>
            </a:r>
            <a:r>
              <a:rPr sz="900" i="1" spc="5" dirty="0">
                <a:latin typeface="Arial"/>
                <a:cs typeface="Arial"/>
              </a:rPr>
              <a:t>L</a:t>
            </a:r>
            <a:r>
              <a:rPr sz="550" i="1" spc="5" dirty="0">
                <a:latin typeface="Arial"/>
                <a:cs typeface="Arial"/>
              </a:rPr>
              <a:t>r</a:t>
            </a:r>
            <a:r>
              <a:rPr sz="1050" spc="5" dirty="0">
                <a:latin typeface="Microsoft Sans Serif"/>
                <a:cs typeface="Microsoft Sans Serif"/>
              </a:rPr>
              <a:t>)</a:t>
            </a:r>
            <a:endParaRPr sz="1050" dirty="0">
              <a:latin typeface="Microsoft Sans Serif"/>
              <a:cs typeface="Microsoft Sans Serif"/>
            </a:endParaRPr>
          </a:p>
        </p:txBody>
      </p:sp>
      <p:sp>
        <p:nvSpPr>
          <p:cNvPr id="10" name="object 10"/>
          <p:cNvSpPr txBox="1"/>
          <p:nvPr/>
        </p:nvSpPr>
        <p:spPr>
          <a:xfrm>
            <a:off x="9372917" y="5249287"/>
            <a:ext cx="245110" cy="408940"/>
          </a:xfrm>
          <a:prstGeom prst="rect">
            <a:avLst/>
          </a:prstGeom>
        </p:spPr>
        <p:txBody>
          <a:bodyPr vert="horz" wrap="square" lIns="0" tIns="12700" rIns="0" bIns="0" rtlCol="0">
            <a:spAutoFit/>
          </a:bodyPr>
          <a:lstStyle/>
          <a:p>
            <a:pPr marL="14604">
              <a:spcBef>
                <a:spcPts val="100"/>
              </a:spcBef>
            </a:pPr>
            <a:r>
              <a:rPr sz="850" spc="-10" dirty="0">
                <a:solidFill>
                  <a:srgbClr val="171514"/>
                </a:solidFill>
                <a:latin typeface="Microsoft Sans Serif"/>
                <a:cs typeface="Microsoft Sans Serif"/>
              </a:rPr>
              <a:t>(6.7)</a:t>
            </a:r>
            <a:endParaRPr sz="850">
              <a:latin typeface="Microsoft Sans Serif"/>
              <a:cs typeface="Microsoft Sans Serif"/>
            </a:endParaRPr>
          </a:p>
          <a:p>
            <a:pPr marL="12700">
              <a:spcBef>
                <a:spcPts val="980"/>
              </a:spcBef>
            </a:pPr>
            <a:r>
              <a:rPr sz="850" spc="-10" dirty="0">
                <a:solidFill>
                  <a:srgbClr val="171514"/>
                </a:solidFill>
                <a:latin typeface="Microsoft Sans Serif"/>
                <a:cs typeface="Microsoft Sans Serif"/>
              </a:rPr>
              <a:t>(6.8)</a:t>
            </a:r>
            <a:endParaRPr sz="850">
              <a:latin typeface="Microsoft Sans Serif"/>
              <a:cs typeface="Microsoft Sans Serif"/>
            </a:endParaRPr>
          </a:p>
        </p:txBody>
      </p:sp>
      <p:sp>
        <p:nvSpPr>
          <p:cNvPr id="11" name="object 11"/>
          <p:cNvSpPr txBox="1"/>
          <p:nvPr/>
        </p:nvSpPr>
        <p:spPr>
          <a:xfrm>
            <a:off x="9376409" y="6011288"/>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(6.9)</a:t>
            </a:r>
            <a:endParaRPr sz="850">
              <a:latin typeface="Microsoft Sans Serif"/>
              <a:cs typeface="Microsoft Sans Serif"/>
            </a:endParaRPr>
          </a:p>
        </p:txBody>
      </p:sp>
      <p:sp>
        <p:nvSpPr>
          <p:cNvPr id="12" name="object 12"/>
          <p:cNvSpPr txBox="1"/>
          <p:nvPr/>
        </p:nvSpPr>
        <p:spPr>
          <a:xfrm>
            <a:off x="9320529" y="6309738"/>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(6.10)</a:t>
            </a:r>
            <a:endParaRPr sz="800">
              <a:latin typeface="Microsoft Sans Serif"/>
              <a:cs typeface="Microsoft Sans Serif"/>
            </a:endParaRPr>
          </a:p>
        </p:txBody>
      </p:sp>
      <p:sp>
        <p:nvSpPr>
          <p:cNvPr id="13" name="object 13"/>
          <p:cNvSpPr txBox="1"/>
          <p:nvPr/>
        </p:nvSpPr>
        <p:spPr>
          <a:xfrm>
            <a:off x="5337176" y="6620887"/>
            <a:ext cx="1623695" cy="128240"/>
          </a:xfrm>
          <a:prstGeom prst="rect">
            <a:avLst/>
          </a:prstGeom>
        </p:spPr>
        <p:txBody>
          <a:bodyPr vert="horz" wrap="square" lIns="0" tIns="12700" rIns="0" bIns="0" rtlCol="0">
            <a:spAutoFit/>
          </a:bodyPr>
          <a:lstStyle/>
          <a:p>
            <a:pPr marL="12700">
              <a:spcBef>
                <a:spcPts val="100"/>
              </a:spcBef>
            </a:pPr>
            <a:r>
              <a:rPr sz="750" spc="-25" dirty="0">
                <a:solidFill>
                  <a:srgbClr val="171514"/>
                </a:solidFill>
                <a:latin typeface="Microsoft Sans Serif"/>
                <a:cs typeface="Microsoft Sans Serif"/>
              </a:rPr>
              <a:t>(c)</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Varillas</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1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perí</a:t>
            </a:r>
            <a:r>
              <a:rPr lang="es-ES" sz="750" spc="35" dirty="0" smtClean="0">
                <a:solidFill>
                  <a:srgbClr val="171514"/>
                </a:solidFill>
                <a:latin typeface="Microsoft Sans Serif"/>
                <a:cs typeface="Microsoft Sans Serif"/>
              </a:rPr>
              <a:t>m</a:t>
            </a:r>
            <a:r>
              <a:rPr sz="750" spc="35" dirty="0" smtClean="0">
                <a:solidFill>
                  <a:srgbClr val="171514"/>
                </a:solidFill>
                <a:latin typeface="Microsoft Sans Serif"/>
                <a:cs typeface="Microsoft Sans Serif"/>
              </a:rPr>
              <a:t>:</a:t>
            </a:r>
            <a:endParaRPr sz="750" dirty="0">
              <a:latin typeface="Microsoft Sans Serif"/>
              <a:cs typeface="Microsoft Sans Serif"/>
            </a:endParaRPr>
          </a:p>
        </p:txBody>
      </p:sp>
      <p:sp>
        <p:nvSpPr>
          <p:cNvPr id="14" name="object 14"/>
          <p:cNvSpPr txBox="1"/>
          <p:nvPr/>
        </p:nvSpPr>
        <p:spPr>
          <a:xfrm>
            <a:off x="6683375" y="6900287"/>
            <a:ext cx="1516380" cy="477520"/>
          </a:xfrm>
          <a:prstGeom prst="rect">
            <a:avLst/>
          </a:prstGeom>
        </p:spPr>
        <p:txBody>
          <a:bodyPr vert="horz" wrap="square" lIns="0" tIns="12700" rIns="0" bIns="0" rtlCol="0">
            <a:spAutoFit/>
          </a:bodyPr>
          <a:lstStyle/>
          <a:p>
            <a:pPr marL="12700">
              <a:spcBef>
                <a:spcPts val="100"/>
              </a:spcBef>
            </a:pPr>
            <a:r>
              <a:rPr sz="800" i="1" spc="10" dirty="0" err="1" smtClean="0">
                <a:latin typeface="Arial"/>
                <a:cs typeface="Arial"/>
              </a:rPr>
              <a:t>mi</a:t>
            </a:r>
            <a:r>
              <a:rPr sz="500" i="1" spc="10" dirty="0" err="1" smtClean="0">
                <a:latin typeface="Arial"/>
                <a:cs typeface="Arial"/>
              </a:rPr>
              <a:t>malla</a:t>
            </a:r>
            <a:r>
              <a:rPr sz="800" spc="10" dirty="0" smtClean="0">
                <a:latin typeface="Microsoft Sans Serif"/>
                <a:cs typeface="Microsoft Sans Serif"/>
              </a:rPr>
              <a:t>=</a:t>
            </a:r>
            <a:r>
              <a:rPr sz="800" i="1" spc="10" dirty="0" err="1" smtClean="0">
                <a:latin typeface="Arial"/>
                <a:cs typeface="Arial"/>
              </a:rPr>
              <a:t>ρK</a:t>
            </a:r>
            <a:r>
              <a:rPr lang="es-ES" sz="500" i="1" spc="10" dirty="0" smtClean="0">
                <a:latin typeface="Arial"/>
                <a:cs typeface="Arial"/>
              </a:rPr>
              <a:t>m</a:t>
            </a:r>
            <a:r>
              <a:rPr sz="800" i="1" spc="10" dirty="0" err="1" smtClean="0">
                <a:latin typeface="Arial"/>
                <a:cs typeface="Arial"/>
              </a:rPr>
              <a:t>k</a:t>
            </a:r>
            <a:r>
              <a:rPr sz="500" i="1" spc="10" dirty="0" err="1" smtClean="0">
                <a:latin typeface="Arial"/>
                <a:cs typeface="Arial"/>
              </a:rPr>
              <a:t>i</a:t>
            </a:r>
            <a:r>
              <a:rPr sz="800" i="1" spc="10" dirty="0" err="1" smtClean="0">
                <a:latin typeface="Arial"/>
                <a:cs typeface="Arial"/>
              </a:rPr>
              <a:t>I</a:t>
            </a:r>
            <a:r>
              <a:rPr lang="es-ES" sz="500" i="1" spc="10" dirty="0" smtClean="0">
                <a:latin typeface="Arial"/>
                <a:cs typeface="Arial"/>
              </a:rPr>
              <a:t>g</a:t>
            </a:r>
            <a:r>
              <a:rPr sz="800" spc="10" dirty="0" smtClean="0">
                <a:latin typeface="Microsoft Sans Serif"/>
                <a:cs typeface="Microsoft Sans Serif"/>
              </a:rPr>
              <a:t>/</a:t>
            </a:r>
            <a:r>
              <a:rPr sz="950" spc="10" dirty="0" smtClean="0">
                <a:latin typeface="Microsoft Sans Serif"/>
                <a:cs typeface="Microsoft Sans Serif"/>
              </a:rPr>
              <a:t>(</a:t>
            </a:r>
            <a:r>
              <a:rPr sz="800" i="1" spc="10" dirty="0">
                <a:latin typeface="Arial"/>
                <a:cs typeface="Arial"/>
              </a:rPr>
              <a:t>L</a:t>
            </a:r>
            <a:r>
              <a:rPr sz="800" spc="10" dirty="0">
                <a:latin typeface="Microsoft Sans Serif"/>
                <a:cs typeface="Microsoft Sans Serif"/>
              </a:rPr>
              <a:t>+1.15</a:t>
            </a:r>
            <a:r>
              <a:rPr sz="800" i="1" spc="10" dirty="0">
                <a:latin typeface="Arial"/>
                <a:cs typeface="Arial"/>
              </a:rPr>
              <a:t>L</a:t>
            </a:r>
            <a:r>
              <a:rPr sz="500" i="1" spc="10" dirty="0">
                <a:latin typeface="Arial"/>
                <a:cs typeface="Arial"/>
              </a:rPr>
              <a:t>r</a:t>
            </a:r>
            <a:r>
              <a:rPr sz="950" spc="10" dirty="0">
                <a:latin typeface="Microsoft Sans Serif"/>
                <a:cs typeface="Microsoft Sans Serif"/>
              </a:rPr>
              <a:t>)</a:t>
            </a:r>
            <a:endParaRPr sz="950" dirty="0">
              <a:latin typeface="Microsoft Sans Serif"/>
              <a:cs typeface="Microsoft Sans Serif"/>
            </a:endParaRPr>
          </a:p>
          <a:p>
            <a:pPr marL="31750">
              <a:spcBef>
                <a:spcPts val="1160"/>
              </a:spcBef>
            </a:pPr>
            <a:r>
              <a:rPr sz="900" i="1" spc="5" dirty="0" err="1" smtClean="0">
                <a:latin typeface="Arial"/>
                <a:cs typeface="Arial"/>
              </a:rPr>
              <a:t>mi</a:t>
            </a:r>
            <a:r>
              <a:rPr sz="550" i="1" spc="5" dirty="0" err="1" smtClean="0">
                <a:latin typeface="Arial"/>
                <a:cs typeface="Arial"/>
              </a:rPr>
              <a:t>paso</a:t>
            </a:r>
            <a:r>
              <a:rPr sz="900" spc="5" dirty="0" smtClean="0">
                <a:latin typeface="Microsoft Sans Serif"/>
                <a:cs typeface="Microsoft Sans Serif"/>
              </a:rPr>
              <a:t>=</a:t>
            </a:r>
            <a:r>
              <a:rPr sz="900" i="1" spc="5" dirty="0" err="1" smtClean="0">
                <a:latin typeface="Arial"/>
                <a:cs typeface="Arial"/>
              </a:rPr>
              <a:t>ρK</a:t>
            </a:r>
            <a:r>
              <a:rPr sz="550" i="1" spc="5" dirty="0" err="1" smtClean="0">
                <a:latin typeface="Arial"/>
                <a:cs typeface="Arial"/>
              </a:rPr>
              <a:t>s</a:t>
            </a:r>
            <a:r>
              <a:rPr sz="900" i="1" spc="5" dirty="0" err="1" smtClean="0">
                <a:latin typeface="Arial"/>
                <a:cs typeface="Arial"/>
              </a:rPr>
              <a:t>k</a:t>
            </a:r>
            <a:r>
              <a:rPr sz="550" i="1" spc="5" dirty="0" err="1" smtClean="0">
                <a:latin typeface="Arial"/>
                <a:cs typeface="Arial"/>
              </a:rPr>
              <a:t>i</a:t>
            </a:r>
            <a:r>
              <a:rPr sz="900" i="1" spc="5" dirty="0" err="1" smtClean="0">
                <a:latin typeface="Arial"/>
                <a:cs typeface="Arial"/>
              </a:rPr>
              <a:t>I</a:t>
            </a:r>
            <a:r>
              <a:rPr lang="es-ES" sz="550" i="1" spc="5" dirty="0" smtClean="0">
                <a:latin typeface="Arial"/>
                <a:cs typeface="Arial"/>
              </a:rPr>
              <a:t>g</a:t>
            </a:r>
            <a:r>
              <a:rPr sz="900" spc="5" dirty="0" smtClean="0">
                <a:latin typeface="Microsoft Sans Serif"/>
                <a:cs typeface="Microsoft Sans Serif"/>
              </a:rPr>
              <a:t>/</a:t>
            </a:r>
            <a:r>
              <a:rPr sz="1050" spc="5" dirty="0" smtClean="0">
                <a:latin typeface="Microsoft Sans Serif"/>
                <a:cs typeface="Microsoft Sans Serif"/>
              </a:rPr>
              <a:t>(</a:t>
            </a:r>
            <a:r>
              <a:rPr sz="900" i="1" spc="5" dirty="0">
                <a:latin typeface="Arial"/>
                <a:cs typeface="Arial"/>
              </a:rPr>
              <a:t>L</a:t>
            </a:r>
            <a:r>
              <a:rPr sz="900" spc="5" dirty="0">
                <a:latin typeface="Microsoft Sans Serif"/>
                <a:cs typeface="Microsoft Sans Serif"/>
              </a:rPr>
              <a:t>+1.15</a:t>
            </a:r>
            <a:r>
              <a:rPr sz="900" i="1" spc="5" dirty="0">
                <a:latin typeface="Arial"/>
                <a:cs typeface="Arial"/>
              </a:rPr>
              <a:t>L</a:t>
            </a:r>
            <a:r>
              <a:rPr sz="550" i="1" spc="5" dirty="0">
                <a:latin typeface="Arial"/>
                <a:cs typeface="Arial"/>
              </a:rPr>
              <a:t>r</a:t>
            </a:r>
            <a:r>
              <a:rPr sz="1050" spc="5" dirty="0">
                <a:latin typeface="Microsoft Sans Serif"/>
                <a:cs typeface="Microsoft Sans Serif"/>
              </a:rPr>
              <a:t>)</a:t>
            </a:r>
            <a:endParaRPr sz="1050" dirty="0">
              <a:latin typeface="Microsoft Sans Serif"/>
              <a:cs typeface="Microsoft Sans Serif"/>
            </a:endParaRPr>
          </a:p>
        </p:txBody>
      </p:sp>
      <p:sp>
        <p:nvSpPr>
          <p:cNvPr id="15" name="object 15"/>
          <p:cNvSpPr txBox="1"/>
          <p:nvPr/>
        </p:nvSpPr>
        <p:spPr>
          <a:xfrm>
            <a:off x="9328260" y="6919338"/>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(6.11)</a:t>
            </a:r>
            <a:endParaRPr sz="800">
              <a:latin typeface="Microsoft Sans Serif"/>
              <a:cs typeface="Microsoft Sans Serif"/>
            </a:endParaRPr>
          </a:p>
        </p:txBody>
      </p:sp>
      <p:sp>
        <p:nvSpPr>
          <p:cNvPr id="16" name="object 16"/>
          <p:cNvSpPr txBox="1"/>
          <p:nvPr/>
        </p:nvSpPr>
        <p:spPr>
          <a:xfrm>
            <a:off x="9319577" y="7217788"/>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(6.12)</a:t>
            </a:r>
            <a:endParaRPr sz="850">
              <a:latin typeface="Microsoft Sans Serif"/>
              <a:cs typeface="Microsoft Sans Serif"/>
            </a:endParaRPr>
          </a:p>
        </p:txBody>
      </p:sp>
      <p:sp>
        <p:nvSpPr>
          <p:cNvPr id="17" name="object 17"/>
          <p:cNvSpPr txBox="1"/>
          <p:nvPr/>
        </p:nvSpPr>
        <p:spPr>
          <a:xfrm>
            <a:off x="5337175" y="7485027"/>
            <a:ext cx="4055110" cy="276999"/>
          </a:xfrm>
          <a:prstGeom prst="rect">
            <a:avLst/>
          </a:prstGeom>
        </p:spPr>
        <p:txBody>
          <a:bodyPr vert="horz" wrap="square" lIns="0" tIns="60960" rIns="0" bIns="0" rtlCol="0">
            <a:spAutoFit/>
          </a:bodyPr>
          <a:lstStyle/>
          <a:p>
            <a:pPr marL="12700">
              <a:spcBef>
                <a:spcPts val="480"/>
              </a:spcBef>
            </a:pPr>
            <a:r>
              <a:rPr sz="400" dirty="0">
                <a:solidFill>
                  <a:srgbClr val="171514"/>
                </a:solidFill>
                <a:latin typeface="Microsoft Sans Serif"/>
                <a:cs typeface="Microsoft Sans Serif"/>
              </a:rPr>
              <a:t>3</a:t>
            </a:r>
            <a:r>
              <a:rPr sz="650" dirty="0">
                <a:solidFill>
                  <a:srgbClr val="171514"/>
                </a:solidFill>
                <a:latin typeface="Microsoft Sans Serif"/>
                <a:cs typeface="Microsoft Sans Serif"/>
              </a:rPr>
              <a:t>Para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análisis </a:t>
            </a:r>
            <a:r>
              <a:rPr sz="650" spc="25" dirty="0">
                <a:solidFill>
                  <a:srgbClr val="171514"/>
                </a:solidFill>
                <a:latin typeface="Microsoft Sans Serif"/>
                <a:cs typeface="Microsoft Sans Serif"/>
              </a:rPr>
              <a:t>matemático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problema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gradiente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malla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lector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debe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consultar</a:t>
            </a:r>
            <a:endParaRPr sz="650" dirty="0">
              <a:latin typeface="Microsoft Sans Serif"/>
              <a:cs typeface="Microsoft Sans Serif"/>
            </a:endParaRPr>
          </a:p>
          <a:p>
            <a:pPr marL="88900">
              <a:spcBef>
                <a:spcPts val="330"/>
              </a:spcBef>
            </a:pPr>
            <a:r>
              <a:rPr sz="500" spc="10" dirty="0">
                <a:solidFill>
                  <a:srgbClr val="171514"/>
                </a:solidFill>
                <a:latin typeface="Microsoft Sans Serif"/>
                <a:cs typeface="Microsoft Sans Serif"/>
              </a:rPr>
              <a:t>Estándar</a:t>
            </a:r>
            <a:r>
              <a:rPr sz="500" spc="-5" dirty="0">
                <a:solidFill>
                  <a:srgbClr val="171514"/>
                </a:solidFill>
                <a:latin typeface="Microsoft Sans Serif"/>
                <a:cs typeface="Microsoft Sans Serif"/>
              </a:rPr>
              <a:t> </a:t>
            </a:r>
            <a:r>
              <a:rPr sz="500" spc="-35" dirty="0">
                <a:solidFill>
                  <a:srgbClr val="171514"/>
                </a:solidFill>
                <a:latin typeface="Microsoft Sans Serif"/>
                <a:cs typeface="Microsoft Sans Serif"/>
              </a:rPr>
              <a:t>IEEE</a:t>
            </a:r>
            <a:r>
              <a:rPr sz="500" dirty="0">
                <a:solidFill>
                  <a:srgbClr val="171514"/>
                </a:solidFill>
                <a:latin typeface="Microsoft Sans Serif"/>
                <a:cs typeface="Microsoft Sans Serif"/>
              </a:rPr>
              <a:t> 80-2000:</a:t>
            </a:r>
            <a:r>
              <a:rPr sz="500" i="1" dirty="0">
                <a:solidFill>
                  <a:srgbClr val="171514"/>
                </a:solidFill>
                <a:latin typeface="Arial"/>
                <a:cs typeface="Arial"/>
              </a:rPr>
              <a:t>Guía</a:t>
            </a:r>
            <a:r>
              <a:rPr sz="500" i="1" spc="-5" dirty="0">
                <a:solidFill>
                  <a:srgbClr val="171514"/>
                </a:solidFill>
                <a:latin typeface="Arial"/>
                <a:cs typeface="Arial"/>
              </a:rPr>
              <a:t> </a:t>
            </a:r>
            <a:r>
              <a:rPr sz="500" i="1" spc="15" dirty="0">
                <a:solidFill>
                  <a:srgbClr val="171514"/>
                </a:solidFill>
                <a:latin typeface="Arial"/>
                <a:cs typeface="Arial"/>
              </a:rPr>
              <a:t>de</a:t>
            </a:r>
            <a:r>
              <a:rPr sz="500" i="1" spc="-10" dirty="0">
                <a:solidFill>
                  <a:srgbClr val="171514"/>
                </a:solidFill>
                <a:latin typeface="Arial"/>
                <a:cs typeface="Arial"/>
              </a:rPr>
              <a:t> </a:t>
            </a:r>
            <a:r>
              <a:rPr sz="500" i="1" spc="15" dirty="0">
                <a:solidFill>
                  <a:srgbClr val="171514"/>
                </a:solidFill>
                <a:latin typeface="Arial"/>
                <a:cs typeface="Arial"/>
              </a:rPr>
              <a:t>seguridad</a:t>
            </a:r>
            <a:r>
              <a:rPr sz="500" i="1" spc="-5" dirty="0">
                <a:solidFill>
                  <a:srgbClr val="171514"/>
                </a:solidFill>
                <a:latin typeface="Arial"/>
                <a:cs typeface="Arial"/>
              </a:rPr>
              <a:t> </a:t>
            </a:r>
            <a:r>
              <a:rPr sz="500" i="1" spc="15" dirty="0">
                <a:solidFill>
                  <a:srgbClr val="171514"/>
                </a:solidFill>
                <a:latin typeface="Arial"/>
                <a:cs typeface="Arial"/>
              </a:rPr>
              <a:t>en</a:t>
            </a:r>
            <a:r>
              <a:rPr sz="500" i="1" spc="-5" dirty="0">
                <a:solidFill>
                  <a:srgbClr val="171514"/>
                </a:solidFill>
                <a:latin typeface="Arial"/>
                <a:cs typeface="Arial"/>
              </a:rPr>
              <a:t> </a:t>
            </a:r>
            <a:r>
              <a:rPr sz="500" i="1" spc="15" dirty="0">
                <a:solidFill>
                  <a:srgbClr val="171514"/>
                </a:solidFill>
                <a:latin typeface="Arial"/>
                <a:cs typeface="Arial"/>
              </a:rPr>
              <a:t>puesta</a:t>
            </a:r>
            <a:r>
              <a:rPr sz="500" i="1" spc="-10" dirty="0">
                <a:solidFill>
                  <a:srgbClr val="171514"/>
                </a:solidFill>
                <a:latin typeface="Arial"/>
                <a:cs typeface="Arial"/>
              </a:rPr>
              <a:t> </a:t>
            </a:r>
            <a:r>
              <a:rPr sz="500" i="1" dirty="0">
                <a:solidFill>
                  <a:srgbClr val="171514"/>
                </a:solidFill>
                <a:latin typeface="Arial"/>
                <a:cs typeface="Arial"/>
              </a:rPr>
              <a:t>a</a:t>
            </a:r>
            <a:r>
              <a:rPr sz="500" i="1" spc="-5" dirty="0">
                <a:solidFill>
                  <a:srgbClr val="171514"/>
                </a:solidFill>
                <a:latin typeface="Arial"/>
                <a:cs typeface="Arial"/>
              </a:rPr>
              <a:t> </a:t>
            </a:r>
            <a:r>
              <a:rPr sz="500" i="1" spc="20" dirty="0">
                <a:solidFill>
                  <a:srgbClr val="171514"/>
                </a:solidFill>
                <a:latin typeface="Arial"/>
                <a:cs typeface="Arial"/>
              </a:rPr>
              <a:t>tierra</a:t>
            </a:r>
            <a:r>
              <a:rPr sz="500" i="1" spc="-5" dirty="0">
                <a:solidFill>
                  <a:srgbClr val="171514"/>
                </a:solidFill>
                <a:latin typeface="Arial"/>
                <a:cs typeface="Arial"/>
              </a:rPr>
              <a:t> </a:t>
            </a:r>
            <a:r>
              <a:rPr sz="500" i="1" spc="15" dirty="0">
                <a:solidFill>
                  <a:srgbClr val="171514"/>
                </a:solidFill>
                <a:latin typeface="Arial"/>
                <a:cs typeface="Arial"/>
              </a:rPr>
              <a:t>de</a:t>
            </a:r>
            <a:r>
              <a:rPr sz="500" i="1" spc="-5" dirty="0">
                <a:solidFill>
                  <a:srgbClr val="171514"/>
                </a:solidFill>
                <a:latin typeface="Arial"/>
                <a:cs typeface="Arial"/>
              </a:rPr>
              <a:t> </a:t>
            </a:r>
            <a:r>
              <a:rPr sz="500" i="1" spc="10" dirty="0" err="1">
                <a:solidFill>
                  <a:srgbClr val="171514"/>
                </a:solidFill>
                <a:latin typeface="Arial"/>
                <a:cs typeface="Arial"/>
              </a:rPr>
              <a:t>subestaciones</a:t>
            </a:r>
            <a:r>
              <a:rPr sz="500" i="1" spc="-10" dirty="0">
                <a:solidFill>
                  <a:srgbClr val="171514"/>
                </a:solidFill>
                <a:latin typeface="Arial"/>
                <a:cs typeface="Arial"/>
              </a:rPr>
              <a:t> </a:t>
            </a:r>
            <a:r>
              <a:rPr sz="500" i="1" spc="10" dirty="0" smtClean="0">
                <a:solidFill>
                  <a:srgbClr val="171514"/>
                </a:solidFill>
                <a:latin typeface="Arial"/>
                <a:cs typeface="Arial"/>
              </a:rPr>
              <a:t>AC</a:t>
            </a:r>
            <a:r>
              <a:rPr lang="es-ES" sz="500" spc="10" dirty="0" smtClean="0">
                <a:solidFill>
                  <a:srgbClr val="171514"/>
                </a:solidFill>
                <a:latin typeface="Microsoft Sans Serif"/>
                <a:cs typeface="Microsoft Sans Serif"/>
              </a:rPr>
              <a:t>g</a:t>
            </a:r>
            <a:r>
              <a:rPr sz="500" spc="10" dirty="0" smtClean="0">
                <a:solidFill>
                  <a:srgbClr val="171514"/>
                </a:solidFill>
                <a:latin typeface="Microsoft Sans Serif"/>
                <a:cs typeface="Microsoft Sans Serif"/>
              </a:rPr>
              <a:t>.</a:t>
            </a:r>
            <a:endParaRPr sz="500" dirty="0">
              <a:latin typeface="Microsoft Sans Serif"/>
              <a:cs typeface="Microsoft Sans Serif"/>
            </a:endParaRP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7732638" y="911835"/>
            <a:ext cx="1354895" cy="719501"/>
          </a:xfrm>
          <a:prstGeom prst="rect">
            <a:avLst/>
          </a:prstGeom>
        </p:spPr>
      </p:pic>
      <p:pic>
        <p:nvPicPr>
          <p:cNvPr id="3" name="object 3"/>
          <p:cNvPicPr/>
          <p:nvPr/>
        </p:nvPicPr>
        <p:blipFill>
          <a:blip r:embed="rId3" cstate="print"/>
          <a:stretch>
            <a:fillRect/>
          </a:stretch>
        </p:blipFill>
        <p:spPr>
          <a:xfrm>
            <a:off x="5733928" y="869442"/>
            <a:ext cx="1349084" cy="723900"/>
          </a:xfrm>
          <a:prstGeom prst="rect">
            <a:avLst/>
          </a:prstGeom>
        </p:spPr>
      </p:pic>
      <p:grpSp>
        <p:nvGrpSpPr>
          <p:cNvPr id="4" name="object 4"/>
          <p:cNvGrpSpPr/>
          <p:nvPr/>
        </p:nvGrpSpPr>
        <p:grpSpPr>
          <a:xfrm>
            <a:off x="5891263" y="3380625"/>
            <a:ext cx="3209290" cy="1457960"/>
            <a:chOff x="1208138" y="3380625"/>
            <a:chExt cx="3209290" cy="1457960"/>
          </a:xfrm>
        </p:grpSpPr>
        <p:pic>
          <p:nvPicPr>
            <p:cNvPr id="5" name="object 5"/>
            <p:cNvPicPr/>
            <p:nvPr/>
          </p:nvPicPr>
          <p:blipFill>
            <a:blip r:embed="rId4" cstate="print"/>
            <a:stretch>
              <a:fillRect/>
            </a:stretch>
          </p:blipFill>
          <p:spPr>
            <a:xfrm>
              <a:off x="1208138" y="3380625"/>
              <a:ext cx="2408593" cy="1095933"/>
            </a:xfrm>
            <a:prstGeom prst="rect">
              <a:avLst/>
            </a:prstGeom>
          </p:spPr>
        </p:pic>
        <p:pic>
          <p:nvPicPr>
            <p:cNvPr id="6" name="object 6"/>
            <p:cNvPicPr/>
            <p:nvPr/>
          </p:nvPicPr>
          <p:blipFill>
            <a:blip r:embed="rId5" cstate="print"/>
            <a:stretch>
              <a:fillRect/>
            </a:stretch>
          </p:blipFill>
          <p:spPr>
            <a:xfrm>
              <a:off x="3614013" y="3380625"/>
              <a:ext cx="803325" cy="1457617"/>
            </a:xfrm>
            <a:prstGeom prst="rect">
              <a:avLst/>
            </a:prstGeom>
          </p:spPr>
        </p:pic>
        <p:pic>
          <p:nvPicPr>
            <p:cNvPr id="7" name="object 7"/>
            <p:cNvPicPr/>
            <p:nvPr/>
          </p:nvPicPr>
          <p:blipFill>
            <a:blip r:embed="rId6" cstate="print"/>
            <a:stretch>
              <a:fillRect/>
            </a:stretch>
          </p:blipFill>
          <p:spPr>
            <a:xfrm>
              <a:off x="1208138" y="4473841"/>
              <a:ext cx="2408593" cy="364401"/>
            </a:xfrm>
            <a:prstGeom prst="rect">
              <a:avLst/>
            </a:prstGeom>
          </p:spPr>
        </p:pic>
      </p:grpSp>
      <p:pic>
        <p:nvPicPr>
          <p:cNvPr id="8" name="object 8"/>
          <p:cNvPicPr/>
          <p:nvPr/>
        </p:nvPicPr>
        <p:blipFill>
          <a:blip r:embed="rId7" cstate="print"/>
          <a:stretch>
            <a:fillRect/>
          </a:stretch>
        </p:blipFill>
        <p:spPr>
          <a:xfrm>
            <a:off x="6118848" y="2161438"/>
            <a:ext cx="2466847" cy="762660"/>
          </a:xfrm>
          <a:prstGeom prst="rect">
            <a:avLst/>
          </a:prstGeom>
        </p:spPr>
      </p:pic>
      <p:sp>
        <p:nvSpPr>
          <p:cNvPr id="9" name="object 9"/>
          <p:cNvSpPr txBox="1"/>
          <p:nvPr/>
        </p:nvSpPr>
        <p:spPr>
          <a:xfrm>
            <a:off x="5337134"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10" name="object 10"/>
          <p:cNvSpPr txBox="1"/>
          <p:nvPr/>
        </p:nvSpPr>
        <p:spPr>
          <a:xfrm>
            <a:off x="9476964" y="396881"/>
            <a:ext cx="156210"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99</a:t>
            </a:r>
            <a:endParaRPr sz="900">
              <a:latin typeface="Arial"/>
              <a:cs typeface="Arial"/>
            </a:endParaRPr>
          </a:p>
        </p:txBody>
      </p:sp>
      <p:sp>
        <p:nvSpPr>
          <p:cNvPr id="11" name="object 11"/>
          <p:cNvSpPr txBox="1"/>
          <p:nvPr/>
        </p:nvSpPr>
        <p:spPr>
          <a:xfrm>
            <a:off x="5764770" y="1628397"/>
            <a:ext cx="1487170" cy="376555"/>
          </a:xfrm>
          <a:prstGeom prst="rect">
            <a:avLst/>
          </a:prstGeom>
        </p:spPr>
        <p:txBody>
          <a:bodyPr vert="horz" wrap="square" lIns="0" tIns="12700" rIns="0" bIns="0" rtlCol="0">
            <a:spAutoFit/>
          </a:bodyPr>
          <a:lstStyle/>
          <a:p>
            <a:pPr marL="12700" marR="5080" indent="-635">
              <a:lnSpc>
                <a:spcPct val="153700"/>
              </a:lnSpc>
              <a:spcBef>
                <a:spcPts val="100"/>
              </a:spcBef>
            </a:pPr>
            <a:r>
              <a:rPr sz="500" spc="-15" dirty="0">
                <a:solidFill>
                  <a:srgbClr val="171514"/>
                </a:solidFill>
                <a:latin typeface="Microsoft Sans Serif"/>
                <a:cs typeface="Microsoft Sans Serif"/>
              </a:rPr>
              <a:t>(a)</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corriente</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falla</a:t>
            </a:r>
            <a:r>
              <a:rPr sz="500" dirty="0">
                <a:solidFill>
                  <a:srgbClr val="171514"/>
                </a:solidFill>
                <a:latin typeface="Microsoft Sans Serif"/>
                <a:cs typeface="Microsoft Sans Serif"/>
              </a:rPr>
              <a:t> </a:t>
            </a:r>
            <a:r>
              <a:rPr sz="500" spc="10" dirty="0">
                <a:solidFill>
                  <a:srgbClr val="171514"/>
                </a:solidFill>
                <a:latin typeface="Microsoft Sans Serif"/>
                <a:cs typeface="Microsoft Sans Serif"/>
              </a:rPr>
              <a:t>sigue</a:t>
            </a:r>
            <a:r>
              <a:rPr sz="500" spc="-5" dirty="0">
                <a:solidFill>
                  <a:srgbClr val="171514"/>
                </a:solidFill>
                <a:latin typeface="Microsoft Sans Serif"/>
                <a:cs typeface="Microsoft Sans Serif"/>
              </a:rPr>
              <a:t> </a:t>
            </a:r>
            <a:r>
              <a:rPr sz="500" spc="30" dirty="0">
                <a:solidFill>
                  <a:srgbClr val="171514"/>
                </a:solidFill>
                <a:latin typeface="Microsoft Sans Serif"/>
                <a:cs typeface="Microsoft Sans Serif"/>
              </a:rPr>
              <a:t>un</a:t>
            </a:r>
            <a:r>
              <a:rPr sz="500" dirty="0">
                <a:solidFill>
                  <a:srgbClr val="171514"/>
                </a:solidFill>
                <a:latin typeface="Microsoft Sans Serif"/>
                <a:cs typeface="Microsoft Sans Serif"/>
              </a:rPr>
              <a:t> </a:t>
            </a:r>
            <a:r>
              <a:rPr sz="500" spc="15" dirty="0" err="1">
                <a:solidFill>
                  <a:srgbClr val="171514"/>
                </a:solidFill>
                <a:latin typeface="Microsoft Sans Serif"/>
                <a:cs typeface="Microsoft Sans Serif"/>
              </a:rPr>
              <a:t>camino</a:t>
            </a:r>
            <a:r>
              <a:rPr sz="500" spc="-5" dirty="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metálico</a:t>
            </a:r>
            <a:r>
              <a:rPr lang="es-ES" sz="500" spc="15" dirty="0" smtClean="0">
                <a:solidFill>
                  <a:srgbClr val="171514"/>
                </a:solidFill>
                <a:latin typeface="Microsoft Sans Serif"/>
                <a:cs typeface="Microsoft Sans Serif"/>
              </a:rPr>
              <a:t> </a:t>
            </a:r>
            <a:r>
              <a:rPr sz="500" spc="20" dirty="0" err="1" smtClean="0">
                <a:solidFill>
                  <a:srgbClr val="171514"/>
                </a:solidFill>
                <a:latin typeface="Microsoft Sans Serif"/>
                <a:cs typeface="Microsoft Sans Serif"/>
              </a:rPr>
              <a:t>proporcionado</a:t>
            </a:r>
            <a:r>
              <a:rPr sz="500" spc="-10" dirty="0" smtClean="0">
                <a:solidFill>
                  <a:srgbClr val="171514"/>
                </a:solidFill>
                <a:latin typeface="Microsoft Sans Serif"/>
                <a:cs typeface="Microsoft Sans Serif"/>
              </a:rPr>
              <a:t> </a:t>
            </a:r>
            <a:r>
              <a:rPr sz="500" spc="30" dirty="0">
                <a:solidFill>
                  <a:srgbClr val="171514"/>
                </a:solidFill>
                <a:latin typeface="Microsoft Sans Serif"/>
                <a:cs typeface="Microsoft Sans Serif"/>
              </a:rPr>
              <a:t>por</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rejilla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tierra</a:t>
            </a:r>
            <a:r>
              <a:rPr sz="500" spc="15" dirty="0">
                <a:solidFill>
                  <a:srgbClr val="171514"/>
                </a:solidFill>
                <a:latin typeface="Microsoft Sans Serif"/>
                <a:cs typeface="Microsoft Sans Serif"/>
              </a:rPr>
              <a:t>.</a:t>
            </a:r>
            <a:endParaRPr sz="500" dirty="0">
              <a:latin typeface="Microsoft Sans Serif"/>
              <a:cs typeface="Microsoft Sans Serif"/>
            </a:endParaRPr>
          </a:p>
          <a:p>
            <a:pPr marL="12700">
              <a:spcBef>
                <a:spcPts val="315"/>
              </a:spcBef>
            </a:pPr>
            <a:r>
              <a:rPr sz="500" spc="20" dirty="0">
                <a:solidFill>
                  <a:srgbClr val="171514"/>
                </a:solidFill>
                <a:latin typeface="Microsoft Sans Serif"/>
                <a:cs typeface="Microsoft Sans Serif"/>
              </a:rPr>
              <a:t>No</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hay</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flujo</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corriente</a:t>
            </a:r>
            <a:r>
              <a:rPr sz="500" dirty="0">
                <a:solidFill>
                  <a:srgbClr val="171514"/>
                </a:solidFill>
                <a:latin typeface="Microsoft Sans Serif"/>
                <a:cs typeface="Microsoft Sans Serif"/>
              </a:rPr>
              <a:t> </a:t>
            </a:r>
            <a:r>
              <a:rPr sz="500" spc="10" dirty="0">
                <a:solidFill>
                  <a:srgbClr val="171514"/>
                </a:solidFill>
                <a:latin typeface="Microsoft Sans Serif"/>
                <a:cs typeface="Microsoft Sans Serif"/>
              </a:rPr>
              <a:t>apreciable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en</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tierra</a:t>
            </a:r>
            <a:r>
              <a:rPr sz="500" spc="15" dirty="0">
                <a:solidFill>
                  <a:srgbClr val="171514"/>
                </a:solidFill>
                <a:latin typeface="Microsoft Sans Serif"/>
                <a:cs typeface="Microsoft Sans Serif"/>
              </a:rPr>
              <a:t>.</a:t>
            </a:r>
            <a:endParaRPr sz="500" dirty="0">
              <a:latin typeface="Microsoft Sans Serif"/>
              <a:cs typeface="Microsoft Sans Serif"/>
            </a:endParaRPr>
          </a:p>
        </p:txBody>
      </p:sp>
      <p:sp>
        <p:nvSpPr>
          <p:cNvPr id="12" name="object 12"/>
          <p:cNvSpPr txBox="1"/>
          <p:nvPr/>
        </p:nvSpPr>
        <p:spPr>
          <a:xfrm>
            <a:off x="7964074" y="1627381"/>
            <a:ext cx="1024890" cy="380365"/>
          </a:xfrm>
          <a:prstGeom prst="rect">
            <a:avLst/>
          </a:prstGeom>
        </p:spPr>
        <p:txBody>
          <a:bodyPr vert="horz" wrap="square" lIns="0" tIns="12700" rIns="0" bIns="0" rtlCol="0">
            <a:spAutoFit/>
          </a:bodyPr>
          <a:lstStyle/>
          <a:p>
            <a:pPr marL="12700" marR="5080">
              <a:lnSpc>
                <a:spcPct val="155100"/>
              </a:lnSpc>
              <a:spcBef>
                <a:spcPts val="100"/>
              </a:spcBef>
            </a:pPr>
            <a:r>
              <a:rPr sz="500" spc="-5" dirty="0">
                <a:solidFill>
                  <a:srgbClr val="171514"/>
                </a:solidFill>
                <a:latin typeface="Microsoft Sans Serif"/>
                <a:cs typeface="Microsoft Sans Serif"/>
              </a:rPr>
              <a:t>(b)</a:t>
            </a:r>
            <a:r>
              <a:rPr sz="500" spc="-15" dirty="0">
                <a:solidFill>
                  <a:srgbClr val="171514"/>
                </a:solidFill>
                <a:latin typeface="Microsoft Sans Serif"/>
                <a:cs typeface="Microsoft Sans Serif"/>
              </a:rPr>
              <a:t> </a:t>
            </a:r>
            <a:r>
              <a:rPr sz="500" spc="-10" dirty="0">
                <a:solidFill>
                  <a:srgbClr val="171514"/>
                </a:solidFill>
                <a:latin typeface="Microsoft Sans Serif"/>
                <a:cs typeface="Microsoft Sans Serif"/>
              </a:rPr>
              <a:t>La </a:t>
            </a:r>
            <a:r>
              <a:rPr sz="500" spc="20" dirty="0">
                <a:solidFill>
                  <a:srgbClr val="171514"/>
                </a:solidFill>
                <a:latin typeface="Microsoft Sans Serif"/>
                <a:cs typeface="Microsoft Sans Serif"/>
              </a:rPr>
              <a:t>corriente</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10" dirty="0">
                <a:solidFill>
                  <a:srgbClr val="171514"/>
                </a:solidFill>
                <a:latin typeface="Microsoft Sans Serif"/>
                <a:cs typeface="Microsoft Sans Serif"/>
              </a:rPr>
              <a:t>falla</a:t>
            </a:r>
            <a:r>
              <a:rPr sz="500" spc="-15" dirty="0">
                <a:solidFill>
                  <a:srgbClr val="171514"/>
                </a:solidFill>
                <a:latin typeface="Microsoft Sans Serif"/>
                <a:cs typeface="Microsoft Sans Serif"/>
              </a:rPr>
              <a:t> </a:t>
            </a:r>
            <a:r>
              <a:rPr sz="500" spc="25" dirty="0">
                <a:solidFill>
                  <a:srgbClr val="171514"/>
                </a:solidFill>
                <a:latin typeface="Microsoft Sans Serif"/>
                <a:cs typeface="Microsoft Sans Serif"/>
              </a:rPr>
              <a:t>total</a:t>
            </a:r>
            <a:r>
              <a:rPr sz="500" spc="-10" dirty="0">
                <a:solidFill>
                  <a:srgbClr val="171514"/>
                </a:solidFill>
                <a:latin typeface="Microsoft Sans Serif"/>
                <a:cs typeface="Microsoft Sans Serif"/>
              </a:rPr>
              <a:t> </a:t>
            </a:r>
            <a:r>
              <a:rPr lang="es-ES" sz="500" spc="15" dirty="0" smtClean="0">
                <a:solidFill>
                  <a:srgbClr val="171514"/>
                </a:solidFill>
                <a:latin typeface="Microsoft Sans Serif"/>
                <a:cs typeface="Microsoft Sans Serif"/>
              </a:rPr>
              <a:t>circula </a:t>
            </a:r>
            <a:r>
              <a:rPr sz="500" spc="10" dirty="0" err="1" smtClean="0">
                <a:solidFill>
                  <a:srgbClr val="171514"/>
                </a:solidFill>
                <a:latin typeface="Microsoft Sans Serif"/>
                <a:cs typeface="Microsoft Sans Serif"/>
              </a:rPr>
              <a:t>desde</a:t>
            </a:r>
            <a:r>
              <a:rPr sz="500" spc="10" dirty="0" smtClean="0">
                <a:solidFill>
                  <a:srgbClr val="171514"/>
                </a:solidFill>
                <a:latin typeface="Microsoft Sans Serif"/>
                <a:cs typeface="Microsoft Sans Serif"/>
              </a:rPr>
              <a:t> </a:t>
            </a:r>
            <a:r>
              <a:rPr sz="500" spc="5" dirty="0">
                <a:solidFill>
                  <a:srgbClr val="171514"/>
                </a:solidFill>
                <a:latin typeface="Microsoft Sans Serif"/>
                <a:cs typeface="Microsoft Sans Serif"/>
              </a:rPr>
              <a:t>la </a:t>
            </a:r>
            <a:r>
              <a:rPr sz="500" spc="15" dirty="0">
                <a:solidFill>
                  <a:srgbClr val="171514"/>
                </a:solidFill>
                <a:latin typeface="Microsoft Sans Serif"/>
                <a:cs typeface="Microsoft Sans Serif"/>
              </a:rPr>
              <a:t>rejilla de </a:t>
            </a:r>
            <a:r>
              <a:rPr sz="500" spc="20" dirty="0">
                <a:solidFill>
                  <a:srgbClr val="171514"/>
                </a:solidFill>
                <a:latin typeface="Microsoft Sans Serif"/>
                <a:cs typeface="Microsoft Sans Serif"/>
              </a:rPr>
              <a:t>tierra</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de </a:t>
            </a:r>
            <a:r>
              <a:rPr sz="500" spc="5" dirty="0" smtClean="0">
                <a:solidFill>
                  <a:srgbClr val="171514"/>
                </a:solidFill>
                <a:latin typeface="Microsoft Sans Serif"/>
                <a:cs typeface="Microsoft Sans Serif"/>
              </a:rPr>
              <a:t>la</a:t>
            </a:r>
            <a:r>
              <a:rPr lang="es-ES" sz="500" spc="5" dirty="0" smtClean="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estación</a:t>
            </a:r>
            <a:r>
              <a:rPr sz="500" spc="-10" dirty="0" smtClean="0">
                <a:solidFill>
                  <a:srgbClr val="171514"/>
                </a:solidFill>
                <a:latin typeface="Microsoft Sans Serif"/>
                <a:cs typeface="Microsoft Sans Serif"/>
              </a:rPr>
              <a:t> </a:t>
            </a:r>
            <a:r>
              <a:rPr sz="500" dirty="0">
                <a:solidFill>
                  <a:srgbClr val="171514"/>
                </a:solidFill>
                <a:latin typeface="Microsoft Sans Serif"/>
                <a:cs typeface="Microsoft Sans Serif"/>
              </a:rPr>
              <a:t>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tierra</a:t>
            </a:r>
            <a:r>
              <a:rPr sz="500" spc="15" dirty="0">
                <a:solidFill>
                  <a:srgbClr val="171514"/>
                </a:solidFill>
                <a:latin typeface="Microsoft Sans Serif"/>
                <a:cs typeface="Microsoft Sans Serif"/>
              </a:rPr>
              <a:t>.</a:t>
            </a:r>
            <a:endParaRPr sz="500" dirty="0">
              <a:latin typeface="Microsoft Sans Serif"/>
              <a:cs typeface="Microsoft Sans Serif"/>
            </a:endParaRPr>
          </a:p>
        </p:txBody>
      </p:sp>
      <p:sp>
        <p:nvSpPr>
          <p:cNvPr id="13" name="object 13"/>
          <p:cNvSpPr txBox="1"/>
          <p:nvPr/>
        </p:nvSpPr>
        <p:spPr>
          <a:xfrm>
            <a:off x="7684320" y="2520276"/>
            <a:ext cx="481965" cy="218007"/>
          </a:xfrm>
          <a:prstGeom prst="rect">
            <a:avLst/>
          </a:prstGeom>
        </p:spPr>
        <p:txBody>
          <a:bodyPr vert="horz" wrap="square" lIns="0" tIns="27939" rIns="0" bIns="0" rtlCol="0">
            <a:spAutoFit/>
          </a:bodyPr>
          <a:lstStyle/>
          <a:p>
            <a:pPr marR="20955" algn="r">
              <a:spcBef>
                <a:spcPts val="219"/>
              </a:spcBef>
            </a:pPr>
            <a:r>
              <a:rPr sz="550" b="1" spc="25" dirty="0">
                <a:solidFill>
                  <a:srgbClr val="171514"/>
                </a:solidFill>
                <a:latin typeface="Arial"/>
                <a:cs typeface="Arial"/>
              </a:rPr>
              <a:t>otro</a:t>
            </a:r>
            <a:r>
              <a:rPr sz="550" b="1" spc="-10" dirty="0">
                <a:solidFill>
                  <a:srgbClr val="171514"/>
                </a:solidFill>
                <a:latin typeface="Arial"/>
                <a:cs typeface="Arial"/>
              </a:rPr>
              <a:t> </a:t>
            </a:r>
            <a:r>
              <a:rPr sz="550" b="1" spc="10" dirty="0">
                <a:solidFill>
                  <a:srgbClr val="171514"/>
                </a:solidFill>
                <a:latin typeface="Arial"/>
                <a:cs typeface="Arial"/>
              </a:rPr>
              <a:t>sistema</a:t>
            </a:r>
            <a:endParaRPr sz="550">
              <a:latin typeface="Arial"/>
              <a:cs typeface="Arial"/>
            </a:endParaRPr>
          </a:p>
          <a:p>
            <a:pPr marR="5080" algn="r">
              <a:spcBef>
                <a:spcPts val="130"/>
              </a:spcBef>
            </a:pPr>
            <a:r>
              <a:rPr sz="600" b="1" spc="15" dirty="0">
                <a:solidFill>
                  <a:srgbClr val="171514"/>
                </a:solidFill>
                <a:latin typeface="Arial"/>
                <a:cs typeface="Arial"/>
              </a:rPr>
              <a:t>jardines</a:t>
            </a:r>
            <a:endParaRPr sz="600">
              <a:latin typeface="Arial"/>
              <a:cs typeface="Arial"/>
            </a:endParaRPr>
          </a:p>
        </p:txBody>
      </p:sp>
      <p:sp>
        <p:nvSpPr>
          <p:cNvPr id="14" name="object 14"/>
          <p:cNvSpPr txBox="1"/>
          <p:nvPr/>
        </p:nvSpPr>
        <p:spPr>
          <a:xfrm>
            <a:off x="6217226" y="2949455"/>
            <a:ext cx="2329180" cy="380365"/>
          </a:xfrm>
          <a:prstGeom prst="rect">
            <a:avLst/>
          </a:prstGeom>
        </p:spPr>
        <p:txBody>
          <a:bodyPr vert="horz" wrap="square" lIns="0" tIns="12700" rIns="0" bIns="0" rtlCol="0">
            <a:spAutoFit/>
          </a:bodyPr>
          <a:lstStyle/>
          <a:p>
            <a:pPr marL="12700" marR="5080" indent="-635">
              <a:lnSpc>
                <a:spcPct val="141000"/>
              </a:lnSpc>
              <a:spcBef>
                <a:spcPts val="100"/>
              </a:spcBef>
            </a:pPr>
            <a:r>
              <a:rPr sz="550" spc="-20" dirty="0">
                <a:solidFill>
                  <a:srgbClr val="171514"/>
                </a:solidFill>
                <a:latin typeface="Microsoft Sans Serif"/>
                <a:cs typeface="Microsoft Sans Serif"/>
              </a:rPr>
              <a:t>(c)</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corriente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falla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regresa</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al</a:t>
            </a:r>
            <a:r>
              <a:rPr sz="550" dirty="0">
                <a:solidFill>
                  <a:srgbClr val="171514"/>
                </a:solidFill>
                <a:latin typeface="Microsoft Sans Serif"/>
                <a:cs typeface="Microsoft Sans Serif"/>
              </a:rPr>
              <a:t> </a:t>
            </a:r>
            <a:r>
              <a:rPr sz="550" spc="30" dirty="0">
                <a:solidFill>
                  <a:srgbClr val="171514"/>
                </a:solidFill>
                <a:latin typeface="Microsoft Sans Serif"/>
                <a:cs typeface="Microsoft Sans Serif"/>
              </a:rPr>
              <a:t>neutro</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local</a:t>
            </a:r>
            <a:r>
              <a:rPr sz="550" dirty="0">
                <a:solidFill>
                  <a:srgbClr val="171514"/>
                </a:solidFill>
                <a:latin typeface="Microsoft Sans Serif"/>
                <a:cs typeface="Microsoft Sans Serif"/>
              </a:rPr>
              <a:t> a</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través</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red</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local</a:t>
            </a:r>
            <a:r>
              <a:rPr sz="55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y</a:t>
            </a:r>
            <a:r>
              <a:rPr lang="es-ES" sz="550" spc="5" dirty="0" smtClean="0">
                <a:solidFill>
                  <a:srgbClr val="171514"/>
                </a:solidFill>
                <a:latin typeface="Microsoft Sans Serif"/>
                <a:cs typeface="Microsoft Sans Serif"/>
              </a:rPr>
              <a:t> </a:t>
            </a:r>
            <a:r>
              <a:rPr sz="550" dirty="0" smtClean="0">
                <a:solidFill>
                  <a:srgbClr val="171514"/>
                </a:solidFill>
                <a:latin typeface="Microsoft Sans Serif"/>
                <a:cs typeface="Microsoft Sans Serif"/>
              </a:rPr>
              <a:t>a </a:t>
            </a:r>
            <a:r>
              <a:rPr sz="550" spc="10" dirty="0">
                <a:solidFill>
                  <a:srgbClr val="171514"/>
                </a:solidFill>
                <a:latin typeface="Microsoft Sans Serif"/>
                <a:cs typeface="Microsoft Sans Serif"/>
              </a:rPr>
              <a:t>los </a:t>
            </a:r>
            <a:r>
              <a:rPr sz="550" spc="25" dirty="0">
                <a:solidFill>
                  <a:srgbClr val="171514"/>
                </a:solidFill>
                <a:latin typeface="Microsoft Sans Serif"/>
                <a:cs typeface="Microsoft Sans Serif"/>
              </a:rPr>
              <a:t>neutros remotos </a:t>
            </a:r>
            <a:r>
              <a:rPr sz="550" dirty="0">
                <a:solidFill>
                  <a:srgbClr val="171514"/>
                </a:solidFill>
                <a:latin typeface="Microsoft Sans Serif"/>
                <a:cs typeface="Microsoft Sans Serif"/>
              </a:rPr>
              <a:t>a </a:t>
            </a:r>
            <a:r>
              <a:rPr sz="550" spc="10" dirty="0">
                <a:solidFill>
                  <a:srgbClr val="171514"/>
                </a:solidFill>
                <a:latin typeface="Microsoft Sans Serif"/>
                <a:cs typeface="Microsoft Sans Serif"/>
              </a:rPr>
              <a:t>través </a:t>
            </a:r>
            <a:r>
              <a:rPr sz="550" spc="15" dirty="0">
                <a:solidFill>
                  <a:srgbClr val="171514"/>
                </a:solidFill>
                <a:latin typeface="Microsoft Sans Serif"/>
                <a:cs typeface="Microsoft Sans Serif"/>
              </a:rPr>
              <a:t>de </a:t>
            </a:r>
            <a:r>
              <a:rPr sz="550" spc="5" dirty="0">
                <a:solidFill>
                  <a:srgbClr val="171514"/>
                </a:solidFill>
                <a:latin typeface="Microsoft Sans Serif"/>
                <a:cs typeface="Microsoft Sans Serif"/>
              </a:rPr>
              <a:t>la </a:t>
            </a:r>
            <a:r>
              <a:rPr sz="550" spc="20" dirty="0">
                <a:solidFill>
                  <a:srgbClr val="171514"/>
                </a:solidFill>
                <a:latin typeface="Microsoft Sans Serif"/>
                <a:cs typeface="Microsoft Sans Serif"/>
              </a:rPr>
              <a:t>tierra. </a:t>
            </a:r>
            <a:r>
              <a:rPr sz="550" spc="-10" dirty="0">
                <a:solidFill>
                  <a:srgbClr val="171514"/>
                </a:solidFill>
                <a:latin typeface="Microsoft Sans Serif"/>
                <a:cs typeface="Microsoft Sans Serif"/>
              </a:rPr>
              <a:t>Esta </a:t>
            </a:r>
            <a:r>
              <a:rPr sz="550" spc="25" dirty="0">
                <a:solidFill>
                  <a:srgbClr val="171514"/>
                </a:solidFill>
                <a:latin typeface="Microsoft Sans Serif"/>
                <a:cs typeface="Microsoft Sans Serif"/>
              </a:rPr>
              <a:t>última </a:t>
            </a:r>
            <a:r>
              <a:rPr sz="550" spc="20" dirty="0" err="1">
                <a:solidFill>
                  <a:srgbClr val="171514"/>
                </a:solidFill>
                <a:latin typeface="Microsoft Sans Serif"/>
                <a:cs typeface="Microsoft Sans Serif"/>
              </a:rPr>
              <a:t>corriente</a:t>
            </a:r>
            <a:r>
              <a:rPr sz="550" spc="20" dirty="0">
                <a:solidFill>
                  <a:srgbClr val="171514"/>
                </a:solidFill>
                <a:latin typeface="Microsoft Sans Serif"/>
                <a:cs typeface="Microsoft Sans Serif"/>
              </a:rPr>
              <a:t> </a:t>
            </a:r>
            <a:r>
              <a:rPr sz="550" spc="-5" dirty="0" err="1" smtClean="0">
                <a:solidFill>
                  <a:srgbClr val="171514"/>
                </a:solidFill>
                <a:latin typeface="Microsoft Sans Serif"/>
                <a:cs typeface="Microsoft Sans Serif"/>
              </a:rPr>
              <a:t>es</a:t>
            </a:r>
            <a:r>
              <a:rPr lang="es-ES" sz="550" spc="-5" dirty="0" smtClean="0">
                <a:solidFill>
                  <a:srgbClr val="171514"/>
                </a:solidFill>
                <a:latin typeface="Microsoft Sans Serif"/>
                <a:cs typeface="Microsoft Sans Serif"/>
              </a:rPr>
              <a:t> </a:t>
            </a:r>
            <a:r>
              <a:rPr sz="550" spc="25" dirty="0" err="1" smtClean="0">
                <a:solidFill>
                  <a:srgbClr val="171514"/>
                </a:solidFill>
                <a:latin typeface="Microsoft Sans Serif"/>
                <a:cs typeface="Microsoft Sans Serif"/>
              </a:rPr>
              <a:t>motivo</a:t>
            </a:r>
            <a:r>
              <a:rPr sz="550" spc="-5"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preocupación</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en</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el</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estudio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tensiones</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peligrosas</a:t>
            </a:r>
            <a:r>
              <a:rPr sz="550" spc="10" dirty="0">
                <a:solidFill>
                  <a:srgbClr val="171514"/>
                </a:solidFill>
                <a:latin typeface="Microsoft Sans Serif"/>
                <a:cs typeface="Microsoft Sans Serif"/>
              </a:rPr>
              <a:t>.</a:t>
            </a:r>
            <a:endParaRPr sz="550" dirty="0">
              <a:latin typeface="Microsoft Sans Serif"/>
              <a:cs typeface="Microsoft Sans Serif"/>
            </a:endParaRPr>
          </a:p>
        </p:txBody>
      </p:sp>
      <p:sp>
        <p:nvSpPr>
          <p:cNvPr id="15" name="object 15"/>
          <p:cNvSpPr txBox="1"/>
          <p:nvPr/>
        </p:nvSpPr>
        <p:spPr>
          <a:xfrm>
            <a:off x="5868398" y="4580107"/>
            <a:ext cx="744855" cy="82074"/>
          </a:xfrm>
          <a:prstGeom prst="rect">
            <a:avLst/>
          </a:prstGeom>
        </p:spPr>
        <p:txBody>
          <a:bodyPr vert="horz" wrap="square" lIns="0" tIns="12700" rIns="0" bIns="0" rtlCol="0">
            <a:spAutoFit/>
          </a:bodyPr>
          <a:lstStyle/>
          <a:p>
            <a:pPr marL="12700">
              <a:spcBef>
                <a:spcPts val="100"/>
              </a:spcBef>
            </a:pPr>
            <a:r>
              <a:rPr sz="450" b="1" spc="25" dirty="0">
                <a:solidFill>
                  <a:srgbClr val="171514"/>
                </a:solidFill>
                <a:latin typeface="Arial"/>
                <a:cs typeface="Arial"/>
              </a:rPr>
              <a:t>tierra</a:t>
            </a:r>
            <a:r>
              <a:rPr sz="450" b="1" spc="-20" dirty="0">
                <a:solidFill>
                  <a:srgbClr val="171514"/>
                </a:solidFill>
                <a:latin typeface="Arial"/>
                <a:cs typeface="Arial"/>
              </a:rPr>
              <a:t> </a:t>
            </a:r>
            <a:r>
              <a:rPr sz="450" b="1" spc="10" dirty="0">
                <a:solidFill>
                  <a:srgbClr val="171514"/>
                </a:solidFill>
                <a:latin typeface="Arial"/>
                <a:cs typeface="Arial"/>
              </a:rPr>
              <a:t>de</a:t>
            </a:r>
            <a:r>
              <a:rPr sz="450" b="1" spc="-20" dirty="0">
                <a:solidFill>
                  <a:srgbClr val="171514"/>
                </a:solidFill>
                <a:latin typeface="Arial"/>
                <a:cs typeface="Arial"/>
              </a:rPr>
              <a:t> </a:t>
            </a:r>
            <a:r>
              <a:rPr sz="450" b="1" spc="15" dirty="0">
                <a:solidFill>
                  <a:srgbClr val="171514"/>
                </a:solidFill>
                <a:latin typeface="Arial"/>
                <a:cs typeface="Arial"/>
              </a:rPr>
              <a:t>la</a:t>
            </a:r>
            <a:r>
              <a:rPr sz="450" b="1" spc="-20" dirty="0">
                <a:solidFill>
                  <a:srgbClr val="171514"/>
                </a:solidFill>
                <a:latin typeface="Arial"/>
                <a:cs typeface="Arial"/>
              </a:rPr>
              <a:t> </a:t>
            </a:r>
            <a:r>
              <a:rPr sz="450" b="1" spc="5" dirty="0">
                <a:solidFill>
                  <a:srgbClr val="171514"/>
                </a:solidFill>
                <a:latin typeface="Arial"/>
                <a:cs typeface="Arial"/>
              </a:rPr>
              <a:t>estación</a:t>
            </a:r>
            <a:r>
              <a:rPr sz="450" b="1" spc="-20" dirty="0">
                <a:solidFill>
                  <a:srgbClr val="171514"/>
                </a:solidFill>
                <a:latin typeface="Arial"/>
                <a:cs typeface="Arial"/>
              </a:rPr>
              <a:t> </a:t>
            </a:r>
            <a:r>
              <a:rPr sz="450" b="1" spc="5" dirty="0">
                <a:solidFill>
                  <a:srgbClr val="171514"/>
                </a:solidFill>
                <a:latin typeface="Arial"/>
                <a:cs typeface="Arial"/>
              </a:rPr>
              <a:t>local</a:t>
            </a:r>
            <a:endParaRPr sz="450">
              <a:latin typeface="Arial"/>
              <a:cs typeface="Arial"/>
            </a:endParaRPr>
          </a:p>
        </p:txBody>
      </p:sp>
      <p:sp>
        <p:nvSpPr>
          <p:cNvPr id="16" name="object 16"/>
          <p:cNvSpPr txBox="1"/>
          <p:nvPr/>
        </p:nvSpPr>
        <p:spPr>
          <a:xfrm>
            <a:off x="8229582" y="4539886"/>
            <a:ext cx="765175" cy="89768"/>
          </a:xfrm>
          <a:prstGeom prst="rect">
            <a:avLst/>
          </a:prstGeom>
        </p:spPr>
        <p:txBody>
          <a:bodyPr vert="horz" wrap="square" lIns="0" tIns="12700" rIns="0" bIns="0" rtlCol="0">
            <a:spAutoFit/>
          </a:bodyPr>
          <a:lstStyle/>
          <a:p>
            <a:pPr marL="12700">
              <a:spcBef>
                <a:spcPts val="100"/>
              </a:spcBef>
            </a:pPr>
            <a:r>
              <a:rPr sz="500" b="1" spc="15" dirty="0">
                <a:solidFill>
                  <a:srgbClr val="171514"/>
                </a:solidFill>
                <a:latin typeface="Arial"/>
                <a:cs typeface="Arial"/>
              </a:rPr>
              <a:t>otras</a:t>
            </a:r>
            <a:r>
              <a:rPr sz="500" b="1" spc="-25" dirty="0">
                <a:solidFill>
                  <a:srgbClr val="171514"/>
                </a:solidFill>
                <a:latin typeface="Arial"/>
                <a:cs typeface="Arial"/>
              </a:rPr>
              <a:t> </a:t>
            </a:r>
            <a:r>
              <a:rPr sz="500" b="1" spc="-5" dirty="0">
                <a:solidFill>
                  <a:srgbClr val="171514"/>
                </a:solidFill>
                <a:latin typeface="Arial"/>
                <a:cs typeface="Arial"/>
              </a:rPr>
              <a:t>bases</a:t>
            </a:r>
            <a:r>
              <a:rPr sz="500" b="1" spc="-20" dirty="0">
                <a:solidFill>
                  <a:srgbClr val="171514"/>
                </a:solidFill>
                <a:latin typeface="Arial"/>
                <a:cs typeface="Arial"/>
              </a:rPr>
              <a:t> </a:t>
            </a:r>
            <a:r>
              <a:rPr sz="500" b="1" spc="10" dirty="0">
                <a:solidFill>
                  <a:srgbClr val="171514"/>
                </a:solidFill>
                <a:latin typeface="Arial"/>
                <a:cs typeface="Arial"/>
              </a:rPr>
              <a:t>del</a:t>
            </a:r>
            <a:r>
              <a:rPr sz="500" b="1" spc="-20" dirty="0">
                <a:solidFill>
                  <a:srgbClr val="171514"/>
                </a:solidFill>
                <a:latin typeface="Arial"/>
                <a:cs typeface="Arial"/>
              </a:rPr>
              <a:t> </a:t>
            </a:r>
            <a:r>
              <a:rPr sz="500" b="1" spc="10" dirty="0">
                <a:solidFill>
                  <a:srgbClr val="171514"/>
                </a:solidFill>
                <a:latin typeface="Arial"/>
                <a:cs typeface="Arial"/>
              </a:rPr>
              <a:t>sistema</a:t>
            </a:r>
            <a:endParaRPr sz="500">
              <a:latin typeface="Arial"/>
              <a:cs typeface="Arial"/>
            </a:endParaRPr>
          </a:p>
        </p:txBody>
      </p:sp>
      <p:sp>
        <p:nvSpPr>
          <p:cNvPr id="17" name="object 17"/>
          <p:cNvSpPr txBox="1"/>
          <p:nvPr/>
        </p:nvSpPr>
        <p:spPr>
          <a:xfrm>
            <a:off x="6130534" y="4932316"/>
            <a:ext cx="2596515" cy="254942"/>
          </a:xfrm>
          <a:prstGeom prst="rect">
            <a:avLst/>
          </a:prstGeom>
        </p:spPr>
        <p:txBody>
          <a:bodyPr vert="horz" wrap="square" lIns="0" tIns="12700" rIns="0" bIns="0" rtlCol="0">
            <a:spAutoFit/>
          </a:bodyPr>
          <a:lstStyle/>
          <a:p>
            <a:pPr marL="12700" marR="5080" indent="-635">
              <a:lnSpc>
                <a:spcPct val="143000"/>
              </a:lnSpc>
              <a:spcBef>
                <a:spcPts val="100"/>
              </a:spcBef>
            </a:pPr>
            <a:r>
              <a:rPr sz="550" spc="-5" dirty="0">
                <a:solidFill>
                  <a:srgbClr val="171514"/>
                </a:solidFill>
                <a:latin typeface="Microsoft Sans Serif"/>
                <a:cs typeface="Microsoft Sans Serif"/>
              </a:rPr>
              <a:t>(d) </a:t>
            </a:r>
            <a:r>
              <a:rPr sz="550" spc="-10"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parte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corriente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falla</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que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regresa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dirty="0">
                <a:solidFill>
                  <a:srgbClr val="171514"/>
                </a:solidFill>
                <a:latin typeface="Microsoft Sans Serif"/>
                <a:cs typeface="Microsoft Sans Serif"/>
              </a:rPr>
              <a:t> a</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red</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dirty="0">
                <a:solidFill>
                  <a:srgbClr val="171514"/>
                </a:solidFill>
                <a:latin typeface="Microsoft Sans Serif"/>
                <a:cs typeface="Microsoft Sans Serif"/>
              </a:rPr>
              <a:t> </a:t>
            </a:r>
            <a:r>
              <a:rPr sz="550" spc="15" dirty="0" err="1">
                <a:solidFill>
                  <a:srgbClr val="171514"/>
                </a:solidFill>
                <a:latin typeface="Microsoft Sans Serif"/>
                <a:cs typeface="Microsoft Sans Serif"/>
              </a:rPr>
              <a:t>en</a:t>
            </a:r>
            <a:r>
              <a:rPr sz="55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la</a:t>
            </a:r>
            <a:r>
              <a:rPr lang="es-ES" sz="550" spc="5" dirty="0" smtClean="0">
                <a:solidFill>
                  <a:srgbClr val="171514"/>
                </a:solidFill>
                <a:latin typeface="Microsoft Sans Serif"/>
                <a:cs typeface="Microsoft Sans Serif"/>
              </a:rPr>
              <a:t> </a:t>
            </a:r>
            <a:r>
              <a:rPr sz="550" spc="10" dirty="0" err="1" smtClean="0">
                <a:solidFill>
                  <a:srgbClr val="171514"/>
                </a:solidFill>
                <a:latin typeface="Microsoft Sans Serif"/>
                <a:cs typeface="Microsoft Sans Serif"/>
              </a:rPr>
              <a:t>estación</a:t>
            </a:r>
            <a:r>
              <a:rPr sz="550" spc="-5" dirty="0" smtClean="0">
                <a:solidFill>
                  <a:srgbClr val="171514"/>
                </a:solidFill>
                <a:latin typeface="Microsoft Sans Serif"/>
                <a:cs typeface="Microsoft Sans Serif"/>
              </a:rPr>
              <a:t> </a:t>
            </a:r>
            <a:r>
              <a:rPr sz="550" spc="10" dirty="0">
                <a:solidFill>
                  <a:srgbClr val="171514"/>
                </a:solidFill>
                <a:latin typeface="Microsoft Sans Serif"/>
                <a:cs typeface="Microsoft Sans Serif"/>
              </a:rPr>
              <a:t>local</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determina</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el</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aumento</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potencial</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red</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y</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los</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gradientes</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allí</a:t>
            </a:r>
            <a:r>
              <a:rPr sz="550" spc="5" dirty="0">
                <a:solidFill>
                  <a:srgbClr val="171514"/>
                </a:solidFill>
                <a:latin typeface="Microsoft Sans Serif"/>
                <a:cs typeface="Microsoft Sans Serif"/>
              </a:rPr>
              <a:t>.</a:t>
            </a:r>
            <a:endParaRPr sz="550" dirty="0">
              <a:latin typeface="Microsoft Sans Serif"/>
              <a:cs typeface="Microsoft Sans Serif"/>
            </a:endParaRPr>
          </a:p>
        </p:txBody>
      </p:sp>
      <p:sp>
        <p:nvSpPr>
          <p:cNvPr id="18" name="object 18"/>
          <p:cNvSpPr txBox="1"/>
          <p:nvPr/>
        </p:nvSpPr>
        <p:spPr>
          <a:xfrm>
            <a:off x="5337172" y="5392983"/>
            <a:ext cx="4331335" cy="2346668"/>
          </a:xfrm>
          <a:prstGeom prst="rect">
            <a:avLst/>
          </a:prstGeom>
        </p:spPr>
        <p:txBody>
          <a:bodyPr vert="horz" wrap="square" lIns="0" tIns="43180" rIns="0" bIns="0" rtlCol="0">
            <a:spAutoFit/>
          </a:bodyPr>
          <a:lstStyle/>
          <a:p>
            <a:pPr marL="12700">
              <a:spcBef>
                <a:spcPts val="340"/>
              </a:spcBef>
            </a:pPr>
            <a:r>
              <a:rPr sz="700" b="1" spc="-10" dirty="0">
                <a:solidFill>
                  <a:srgbClr val="171514"/>
                </a:solidFill>
                <a:latin typeface="Arial"/>
                <a:cs typeface="Arial"/>
              </a:rPr>
              <a:t>FIGURA </a:t>
            </a:r>
            <a:r>
              <a:rPr sz="700" b="1" spc="10" dirty="0">
                <a:solidFill>
                  <a:srgbClr val="171514"/>
                </a:solidFill>
                <a:latin typeface="Arial"/>
                <a:cs typeface="Arial"/>
              </a:rPr>
              <a:t>6.6</a:t>
            </a:r>
            <a:r>
              <a:rPr sz="700" spc="10" dirty="0">
                <a:solidFill>
                  <a:srgbClr val="171514"/>
                </a:solidFill>
                <a:latin typeface="Microsoft Sans Serif"/>
                <a:cs typeface="Microsoft Sans Serif"/>
              </a:rPr>
              <a:t>Ubicación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r>
              <a:rPr sz="700" spc="5" dirty="0">
                <a:solidFill>
                  <a:srgbClr val="171514"/>
                </a:solidFill>
                <a:latin typeface="Microsoft Sans Serif"/>
                <a:cs typeface="Microsoft Sans Serif"/>
              </a:rPr>
              <a:t> y </a:t>
            </a:r>
            <a:r>
              <a:rPr sz="700" spc="40" dirty="0">
                <a:solidFill>
                  <a:srgbClr val="171514"/>
                </a:solidFill>
                <a:latin typeface="Microsoft Sans Serif"/>
                <a:cs typeface="Microsoft Sans Serif"/>
              </a:rPr>
              <a:t>ruta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flujo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(b)</a:t>
            </a:r>
            <a:r>
              <a:rPr sz="700" spc="5" dirty="0">
                <a:solidFill>
                  <a:srgbClr val="171514"/>
                </a:solidFill>
                <a:latin typeface="Microsoft Sans Serif"/>
                <a:cs typeface="Microsoft Sans Serif"/>
              </a:rPr>
              <a:t> y </a:t>
            </a:r>
            <a:r>
              <a:rPr sz="700" spc="-25" dirty="0">
                <a:solidFill>
                  <a:srgbClr val="171514"/>
                </a:solidFill>
                <a:latin typeface="Microsoft Sans Serif"/>
                <a:cs typeface="Microsoft Sans Serif"/>
              </a:rPr>
              <a:t>(c)</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dentro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estación</a:t>
            </a:r>
            <a:r>
              <a:rPr sz="700" spc="5" dirty="0">
                <a:solidFill>
                  <a:srgbClr val="171514"/>
                </a:solidFill>
                <a:latin typeface="Microsoft Sans Serif"/>
                <a:cs typeface="Microsoft Sans Serif"/>
              </a:rPr>
              <a:t> local;</a:t>
            </a:r>
            <a:endParaRPr sz="700" dirty="0">
              <a:latin typeface="Microsoft Sans Serif"/>
              <a:cs typeface="Microsoft Sans Serif"/>
            </a:endParaRPr>
          </a:p>
          <a:p>
            <a:pPr marL="12700" marR="443865">
              <a:lnSpc>
                <a:spcPct val="128600"/>
              </a:lnSpc>
              <a:buAutoNum type="alphaLcParenBoth" startAt="4"/>
              <a:tabLst>
                <a:tab pos="144145" algn="l"/>
              </a:tabLst>
            </a:pPr>
            <a:r>
              <a:rPr sz="700" spc="15" dirty="0">
                <a:solidFill>
                  <a:srgbClr val="171514"/>
                </a:solidFill>
                <a:latin typeface="Microsoft Sans Serif"/>
                <a:cs typeface="Microsoft Sans Serif"/>
              </a:rPr>
              <a:t>falla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fuera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estación.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(Reproducido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permiso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50" dirty="0">
                <a:solidFill>
                  <a:srgbClr val="171514"/>
                </a:solidFill>
                <a:latin typeface="Microsoft Sans Serif"/>
                <a:cs typeface="Microsoft Sans Serif"/>
              </a:rPr>
              <a:t>IEEE</a:t>
            </a:r>
            <a:r>
              <a:rPr sz="700" dirty="0">
                <a:solidFill>
                  <a:srgbClr val="171514"/>
                </a:solidFill>
                <a:latin typeface="Microsoft Sans Serif"/>
                <a:cs typeface="Microsoft Sans Serif"/>
              </a:rPr>
              <a:t> Std.</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80</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Guide</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for</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Safety</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in</a:t>
            </a:r>
            <a:r>
              <a:rPr sz="700" dirty="0">
                <a:solidFill>
                  <a:srgbClr val="171514"/>
                </a:solidFill>
                <a:latin typeface="Microsoft Sans Serif"/>
                <a:cs typeface="Microsoft Sans Serif"/>
              </a:rPr>
              <a:t> </a:t>
            </a:r>
            <a:r>
              <a:rPr sz="700" spc="-45" dirty="0" smtClean="0">
                <a:solidFill>
                  <a:srgbClr val="171514"/>
                </a:solidFill>
                <a:latin typeface="Microsoft Sans Serif"/>
                <a:cs typeface="Microsoft Sans Serif"/>
              </a:rPr>
              <a:t>AC</a:t>
            </a:r>
            <a:r>
              <a:rPr lang="es-ES" sz="700" spc="-4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Substation</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Grounding).</a:t>
            </a:r>
            <a:endParaRPr sz="700" dirty="0">
              <a:latin typeface="Microsoft Sans Serif"/>
              <a:cs typeface="Microsoft Sans Serif"/>
            </a:endParaRPr>
          </a:p>
          <a:p>
            <a:pPr marL="317500" marR="170815" lvl="1" indent="-192405">
              <a:lnSpc>
                <a:spcPct val="138500"/>
              </a:lnSpc>
              <a:spcBef>
                <a:spcPts val="590"/>
              </a:spcBef>
              <a:buAutoNum type="alphaLcParenBoth"/>
              <a:tabLst>
                <a:tab pos="243204" algn="l"/>
              </a:tabLst>
            </a:pPr>
            <a:r>
              <a:rPr sz="650" spc="-5" dirty="0">
                <a:solidFill>
                  <a:srgbClr val="171514"/>
                </a:solidFill>
                <a:latin typeface="Microsoft Sans Serif"/>
                <a:cs typeface="Microsoft Sans Serif"/>
              </a:rPr>
              <a:t>Falla </a:t>
            </a:r>
            <a:r>
              <a:rPr sz="650" spc="30" dirty="0">
                <a:solidFill>
                  <a:srgbClr val="171514"/>
                </a:solidFill>
                <a:latin typeface="Microsoft Sans Serif"/>
                <a:cs typeface="Microsoft Sans Serif"/>
              </a:rPr>
              <a:t>entre </a:t>
            </a:r>
            <a:r>
              <a:rPr sz="650" spc="25" dirty="0">
                <a:solidFill>
                  <a:srgbClr val="171514"/>
                </a:solidFill>
                <a:latin typeface="Microsoft Sans Serif"/>
                <a:cs typeface="Microsoft Sans Serif"/>
              </a:rPr>
              <a:t>una estructura </a:t>
            </a:r>
            <a:r>
              <a:rPr sz="650" spc="15" dirty="0">
                <a:solidFill>
                  <a:srgbClr val="171514"/>
                </a:solidFill>
                <a:latin typeface="Microsoft Sans Serif"/>
                <a:cs typeface="Microsoft Sans Serif"/>
              </a:rPr>
              <a:t>metálica </a:t>
            </a:r>
            <a:r>
              <a:rPr sz="650" spc="35" dirty="0">
                <a:solidFill>
                  <a:srgbClr val="171514"/>
                </a:solidFill>
                <a:latin typeface="Microsoft Sans Serif"/>
                <a:cs typeface="Microsoft Sans Serif"/>
              </a:rPr>
              <a:t>dentro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la </a:t>
            </a:r>
            <a:r>
              <a:rPr sz="650" spc="15" dirty="0">
                <a:solidFill>
                  <a:srgbClr val="171514"/>
                </a:solidFill>
                <a:latin typeface="Microsoft Sans Serif"/>
                <a:cs typeface="Microsoft Sans Serif"/>
              </a:rPr>
              <a:t>subestación </a:t>
            </a:r>
            <a:r>
              <a:rPr sz="650" spc="5" dirty="0">
                <a:solidFill>
                  <a:srgbClr val="171514"/>
                </a:solidFill>
                <a:latin typeface="Microsoft Sans Serif"/>
                <a:cs typeface="Microsoft Sans Serif"/>
              </a:rPr>
              <a:t>y </a:t>
            </a:r>
            <a:r>
              <a:rPr sz="650" spc="40" dirty="0">
                <a:solidFill>
                  <a:srgbClr val="171514"/>
                </a:solidFill>
                <a:latin typeface="Microsoft Sans Serif"/>
                <a:cs typeface="Microsoft Sans Serif"/>
              </a:rPr>
              <a:t>un </a:t>
            </a:r>
            <a:r>
              <a:rPr sz="650" spc="25" dirty="0">
                <a:solidFill>
                  <a:srgbClr val="171514"/>
                </a:solidFill>
                <a:latin typeface="Microsoft Sans Serif"/>
                <a:cs typeface="Microsoft Sans Serif"/>
              </a:rPr>
              <a:t>conductor </a:t>
            </a:r>
            <a:r>
              <a:rPr sz="650" spc="20" dirty="0">
                <a:solidFill>
                  <a:srgbClr val="171514"/>
                </a:solidFill>
                <a:latin typeface="Microsoft Sans Serif"/>
                <a:cs typeface="Microsoft Sans Serif"/>
              </a:rPr>
              <a:t>de </a:t>
            </a:r>
            <a:r>
              <a:rPr sz="650" spc="5" dirty="0">
                <a:solidFill>
                  <a:srgbClr val="171514"/>
                </a:solidFill>
                <a:latin typeface="Microsoft Sans Serif"/>
                <a:cs typeface="Microsoft Sans Serif"/>
              </a:rPr>
              <a:t>fase </a:t>
            </a:r>
            <a:r>
              <a:rPr sz="650" spc="20" dirty="0">
                <a:solidFill>
                  <a:srgbClr val="171514"/>
                </a:solidFill>
                <a:latin typeface="Microsoft Sans Serif"/>
                <a:cs typeface="Microsoft Sans Serif"/>
              </a:rPr>
              <a:t>de </a:t>
            </a:r>
            <a:r>
              <a:rPr sz="650" spc="25" dirty="0" err="1">
                <a:solidFill>
                  <a:srgbClr val="171514"/>
                </a:solidFill>
                <a:latin typeface="Microsoft Sans Serif"/>
                <a:cs typeface="Microsoft Sans Serif"/>
              </a:rPr>
              <a:t>una</a:t>
            </a:r>
            <a:r>
              <a:rPr sz="650" spc="25" dirty="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línea</a:t>
            </a:r>
            <a:r>
              <a:rPr lang="es-ES" sz="650" spc="15"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trifásica</a:t>
            </a:r>
            <a:r>
              <a:rPr sz="650" spc="-5"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punto</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neutro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fuente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puesto</a:t>
            </a:r>
            <a:r>
              <a:rPr sz="650" dirty="0">
                <a:solidFill>
                  <a:srgbClr val="171514"/>
                </a:solidFill>
                <a:latin typeface="Microsoft Sans Serif"/>
                <a:cs typeface="Microsoft Sans Serif"/>
              </a:rPr>
              <a:t> 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al</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tapete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estación.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mayor</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parte</a:t>
            </a:r>
            <a:r>
              <a:rPr sz="650" spc="-5"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lang="es-ES" sz="650" spc="20"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la</a:t>
            </a:r>
            <a:r>
              <a:rPr sz="650" spc="-5" dirty="0" smtClean="0">
                <a:solidFill>
                  <a:srgbClr val="171514"/>
                </a:solidFill>
                <a:latin typeface="Microsoft Sans Serif"/>
                <a:cs typeface="Microsoft Sans Serif"/>
              </a:rPr>
              <a:t> </a:t>
            </a:r>
            <a:r>
              <a:rPr sz="650" spc="25" dirty="0" err="1">
                <a:solidFill>
                  <a:srgbClr val="171514"/>
                </a:solidFill>
                <a:latin typeface="Microsoft Sans Serif"/>
                <a:cs typeface="Microsoft Sans Serif"/>
              </a:rPr>
              <a:t>corriente</a:t>
            </a:r>
            <a:r>
              <a:rPr sz="650" spc="-5" dirty="0">
                <a:solidFill>
                  <a:srgbClr val="171514"/>
                </a:solidFill>
                <a:latin typeface="Microsoft Sans Serif"/>
                <a:cs typeface="Microsoft Sans Serif"/>
              </a:rPr>
              <a:t> </a:t>
            </a:r>
            <a:r>
              <a:rPr lang="es-ES" sz="650" spc="20" dirty="0" smtClean="0">
                <a:solidFill>
                  <a:srgbClr val="171514"/>
                </a:solidFill>
                <a:latin typeface="Microsoft Sans Serif"/>
                <a:cs typeface="Microsoft Sans Serif"/>
              </a:rPr>
              <a:t>circula</a:t>
            </a:r>
            <a:r>
              <a:rPr sz="650" spc="-5"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través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estera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respalda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neutral.</a:t>
            </a:r>
            <a:endParaRPr sz="650" dirty="0">
              <a:latin typeface="Microsoft Sans Serif"/>
              <a:cs typeface="Microsoft Sans Serif"/>
            </a:endParaRPr>
          </a:p>
          <a:p>
            <a:pPr marL="317500" marR="208915" lvl="1" indent="-205740" algn="just">
              <a:lnSpc>
                <a:spcPts val="1080"/>
              </a:lnSpc>
              <a:spcBef>
                <a:spcPts val="85"/>
              </a:spcBef>
              <a:buAutoNum type="alphaLcParenBoth"/>
              <a:tabLst>
                <a:tab pos="224790" algn="l"/>
              </a:tabLst>
            </a:pPr>
            <a:r>
              <a:rPr sz="600" spc="25" dirty="0">
                <a:solidFill>
                  <a:srgbClr val="171514"/>
                </a:solidFill>
                <a:latin typeface="Microsoft Sans Serif"/>
                <a:cs typeface="Microsoft Sans Serif"/>
              </a:rPr>
              <a:t>Igual</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pero</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el</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punto</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neutral</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fuente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suministro</a:t>
            </a:r>
            <a:r>
              <a:rPr sz="600" dirty="0">
                <a:solidFill>
                  <a:srgbClr val="171514"/>
                </a:solidFill>
                <a:latin typeface="Microsoft Sans Serif"/>
                <a:cs typeface="Microsoft Sans Serif"/>
              </a:rPr>
              <a:t> </a:t>
            </a:r>
            <a:r>
              <a:rPr sz="600" spc="30" dirty="0">
                <a:solidFill>
                  <a:srgbClr val="171514"/>
                </a:solidFill>
                <a:latin typeface="Microsoft Sans Serif"/>
                <a:cs typeface="Microsoft Sans Serif"/>
              </a:rPr>
              <a:t>no</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está</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conectado</a:t>
            </a:r>
            <a:r>
              <a:rPr sz="600" dirty="0">
                <a:solidFill>
                  <a:srgbClr val="171514"/>
                </a:solidFill>
                <a:latin typeface="Microsoft Sans Serif"/>
                <a:cs typeface="Microsoft Sans Serif"/>
              </a:rPr>
              <a:t> a </a:t>
            </a:r>
            <a:r>
              <a:rPr sz="600" spc="20" dirty="0">
                <a:solidFill>
                  <a:srgbClr val="171514"/>
                </a:solidFill>
                <a:latin typeface="Microsoft Sans Serif"/>
                <a:cs typeface="Microsoft Sans Serif"/>
              </a:rPr>
              <a:t>tierra.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corriente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falla</a:t>
            </a:r>
            <a:r>
              <a:rPr lang="es-ES" sz="600" spc="15" dirty="0" smtClean="0">
                <a:solidFill>
                  <a:srgbClr val="171514"/>
                </a:solidFill>
                <a:latin typeface="Microsoft Sans Serif"/>
                <a:cs typeface="Microsoft Sans Serif"/>
              </a:rPr>
              <a:t> </a:t>
            </a:r>
            <a:r>
              <a:rPr lang="es-ES" sz="600" spc="20" dirty="0" smtClean="0">
                <a:solidFill>
                  <a:srgbClr val="171514"/>
                </a:solidFill>
                <a:latin typeface="Microsoft Sans Serif"/>
                <a:cs typeface="Microsoft Sans Serif"/>
              </a:rPr>
              <a:t>circula</a:t>
            </a:r>
            <a:r>
              <a:rPr sz="600" spc="-1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red</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tierra</a:t>
            </a:r>
            <a:r>
              <a:rPr sz="600" spc="20" dirty="0">
                <a:solidFill>
                  <a:srgbClr val="171514"/>
                </a:solidFill>
                <a:latin typeface="Microsoft Sans Serif"/>
                <a:cs typeface="Microsoft Sans Serif"/>
              </a:rPr>
              <a:t>.</a:t>
            </a:r>
            <a:endParaRPr sz="600" dirty="0">
              <a:latin typeface="Microsoft Sans Serif"/>
              <a:cs typeface="Microsoft Sans Serif"/>
            </a:endParaRPr>
          </a:p>
          <a:p>
            <a:pPr marL="317500" marR="160655" lvl="1" indent="-190500" algn="just">
              <a:lnSpc>
                <a:spcPts val="1080"/>
              </a:lnSpc>
              <a:buAutoNum type="alphaLcParenBoth"/>
              <a:tabLst>
                <a:tab pos="247015" algn="l"/>
              </a:tabLst>
            </a:pPr>
            <a:r>
              <a:rPr sz="700" spc="30" dirty="0">
                <a:solidFill>
                  <a:srgbClr val="171514"/>
                </a:solidFill>
                <a:latin typeface="Microsoft Sans Serif"/>
                <a:cs typeface="Microsoft Sans Serif"/>
              </a:rPr>
              <a:t>Igual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pero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estación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está</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conectada</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segunda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subestación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similar</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más</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adelante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sz="70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línea.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parte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regresa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través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malla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neutro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local</a:t>
            </a:r>
            <a:r>
              <a:rPr sz="700" spc="5"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y</a:t>
            </a:r>
            <a:r>
              <a:rPr lang="es-ES" sz="700" spc="5"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sz="700" spc="-5"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otra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parte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regresa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través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neutro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remoto.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estación</a:t>
            </a:r>
            <a:r>
              <a:rPr sz="700" spc="10" dirty="0">
                <a:solidFill>
                  <a:srgbClr val="171514"/>
                </a:solidFill>
                <a:latin typeface="Microsoft Sans Serif"/>
                <a:cs typeface="Microsoft Sans Serif"/>
              </a:rPr>
              <a:t>.</a:t>
            </a:r>
            <a:endParaRPr sz="700" dirty="0">
              <a:latin typeface="Microsoft Sans Serif"/>
              <a:cs typeface="Microsoft Sans Serif"/>
            </a:endParaRPr>
          </a:p>
          <a:p>
            <a:pPr marL="317500" marR="178435" lvl="1" indent="-202565">
              <a:lnSpc>
                <a:spcPts val="1080"/>
              </a:lnSpc>
              <a:buAutoNum type="alphaLcParenBoth"/>
              <a:tabLst>
                <a:tab pos="237490" algn="l"/>
              </a:tabLst>
            </a:pPr>
            <a:r>
              <a:rPr sz="650" spc="5" dirty="0">
                <a:solidFill>
                  <a:srgbClr val="171514"/>
                </a:solidFill>
                <a:latin typeface="Microsoft Sans Serif"/>
                <a:cs typeface="Microsoft Sans Serif"/>
              </a:rPr>
              <a:t>Dos </a:t>
            </a:r>
            <a:r>
              <a:rPr sz="650" spc="10" dirty="0">
                <a:solidFill>
                  <a:srgbClr val="171514"/>
                </a:solidFill>
                <a:latin typeface="Microsoft Sans Serif"/>
                <a:cs typeface="Microsoft Sans Serif"/>
              </a:rPr>
              <a:t>subestaciones </a:t>
            </a:r>
            <a:r>
              <a:rPr sz="650" spc="20" dirty="0">
                <a:solidFill>
                  <a:srgbClr val="171514"/>
                </a:solidFill>
                <a:latin typeface="Microsoft Sans Serif"/>
                <a:cs typeface="Microsoft Sans Serif"/>
              </a:rPr>
              <a:t>distantes </a:t>
            </a:r>
            <a:r>
              <a:rPr sz="650" spc="15" dirty="0">
                <a:solidFill>
                  <a:srgbClr val="171514"/>
                </a:solidFill>
                <a:latin typeface="Microsoft Sans Serif"/>
                <a:cs typeface="Microsoft Sans Serif"/>
              </a:rPr>
              <a:t>con </a:t>
            </a:r>
            <a:r>
              <a:rPr sz="650" spc="30" dirty="0">
                <a:solidFill>
                  <a:srgbClr val="171514"/>
                </a:solidFill>
                <a:latin typeface="Microsoft Sans Serif"/>
                <a:cs typeface="Microsoft Sans Serif"/>
              </a:rPr>
              <a:t>puntos </a:t>
            </a:r>
            <a:r>
              <a:rPr sz="650" spc="15" dirty="0">
                <a:solidFill>
                  <a:srgbClr val="171514"/>
                </a:solidFill>
                <a:latin typeface="Microsoft Sans Serif"/>
                <a:cs typeface="Microsoft Sans Serif"/>
              </a:rPr>
              <a:t>neurales </a:t>
            </a:r>
            <a:r>
              <a:rPr sz="650" spc="20" dirty="0">
                <a:solidFill>
                  <a:srgbClr val="171514"/>
                </a:solidFill>
                <a:latin typeface="Microsoft Sans Serif"/>
                <a:cs typeface="Microsoft Sans Serif"/>
              </a:rPr>
              <a:t>puestos </a:t>
            </a:r>
            <a:r>
              <a:rPr sz="650" dirty="0">
                <a:solidFill>
                  <a:srgbClr val="171514"/>
                </a:solidFill>
                <a:latin typeface="Microsoft Sans Serif"/>
                <a:cs typeface="Microsoft Sans Serif"/>
              </a:rPr>
              <a:t>a </a:t>
            </a:r>
            <a:r>
              <a:rPr sz="650" spc="30" dirty="0">
                <a:solidFill>
                  <a:srgbClr val="171514"/>
                </a:solidFill>
                <a:latin typeface="Microsoft Sans Serif"/>
                <a:cs typeface="Microsoft Sans Serif"/>
              </a:rPr>
              <a:t>tierra </a:t>
            </a:r>
            <a:r>
              <a:rPr sz="650" spc="15" dirty="0">
                <a:solidFill>
                  <a:srgbClr val="171514"/>
                </a:solidFill>
                <a:latin typeface="Microsoft Sans Serif"/>
                <a:cs typeface="Microsoft Sans Serif"/>
              </a:rPr>
              <a:t>están </a:t>
            </a:r>
            <a:r>
              <a:rPr sz="650" spc="20" dirty="0">
                <a:solidFill>
                  <a:srgbClr val="171514"/>
                </a:solidFill>
                <a:latin typeface="Microsoft Sans Serif"/>
                <a:cs typeface="Microsoft Sans Serif"/>
              </a:rPr>
              <a:t>interconectadas </a:t>
            </a:r>
            <a:r>
              <a:rPr sz="650" spc="40" dirty="0" err="1">
                <a:solidFill>
                  <a:srgbClr val="171514"/>
                </a:solidFill>
                <a:latin typeface="Microsoft Sans Serif"/>
                <a:cs typeface="Microsoft Sans Serif"/>
              </a:rPr>
              <a:t>por</a:t>
            </a:r>
            <a:r>
              <a:rPr sz="650" spc="40" dirty="0">
                <a:solidFill>
                  <a:srgbClr val="171514"/>
                </a:solidFill>
                <a:latin typeface="Microsoft Sans Serif"/>
                <a:cs typeface="Microsoft Sans Serif"/>
              </a:rPr>
              <a:t> </a:t>
            </a:r>
            <a:r>
              <a:rPr sz="650" spc="15" dirty="0" smtClean="0">
                <a:solidFill>
                  <a:srgbClr val="171514"/>
                </a:solidFill>
                <a:latin typeface="Microsoft Sans Serif"/>
                <a:cs typeface="Microsoft Sans Serif"/>
              </a:rPr>
              <a:t>dos</a:t>
            </a:r>
            <a:r>
              <a:rPr lang="es-ES" sz="650" spc="15"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circuitos</a:t>
            </a:r>
            <a:r>
              <a:rPr sz="65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transmisión</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trifásicos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paralelos.</a:t>
            </a:r>
            <a:r>
              <a:rPr sz="650" spc="5" dirty="0">
                <a:solidFill>
                  <a:srgbClr val="171514"/>
                </a:solidFill>
                <a:latin typeface="Microsoft Sans Serif"/>
                <a:cs typeface="Microsoft Sans Serif"/>
              </a:rPr>
              <a:t> Hay </a:t>
            </a:r>
            <a:r>
              <a:rPr sz="650" spc="25" dirty="0">
                <a:solidFill>
                  <a:srgbClr val="171514"/>
                </a:solidFill>
                <a:latin typeface="Microsoft Sans Serif"/>
                <a:cs typeface="Microsoft Sans Serif"/>
              </a:rPr>
              <a:t>una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falla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entre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fase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circuito</a:t>
            </a:r>
            <a:r>
              <a:rPr lang="es-ES" sz="650" spc="20" dirty="0" smtClean="0">
                <a:solidFill>
                  <a:srgbClr val="171514"/>
                </a:solidFill>
                <a:latin typeface="Microsoft Sans Serif"/>
                <a:cs typeface="Microsoft Sans Serif"/>
              </a:rPr>
              <a:t> </a:t>
            </a:r>
            <a:r>
              <a:rPr sz="650" spc="5" dirty="0" smtClean="0">
                <a:solidFill>
                  <a:srgbClr val="171514"/>
                </a:solidFill>
                <a:latin typeface="Microsoft Sans Serif"/>
                <a:cs typeface="Microsoft Sans Serif"/>
              </a:rPr>
              <a:t>y</a:t>
            </a:r>
            <a:r>
              <a:rPr sz="650" spc="-5" dirty="0" smtClean="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algún</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lugar</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entre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las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dos</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estaciones.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parte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corriente</a:t>
            </a:r>
            <a:r>
              <a:rPr sz="650" spc="-5" dirty="0">
                <a:solidFill>
                  <a:srgbClr val="171514"/>
                </a:solidFill>
                <a:latin typeface="Microsoft Sans Serif"/>
                <a:cs typeface="Microsoft Sans Serif"/>
              </a:rPr>
              <a:t> </a:t>
            </a:r>
            <a:r>
              <a:rPr lang="es-ES" sz="650" spc="20" dirty="0" smtClean="0">
                <a:solidFill>
                  <a:srgbClr val="171514"/>
                </a:solidFill>
                <a:latin typeface="Microsoft Sans Serif"/>
                <a:cs typeface="Microsoft Sans Serif"/>
              </a:rPr>
              <a:t>circula</a:t>
            </a:r>
            <a:r>
              <a:rPr sz="650"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través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tierra</a:t>
            </a:r>
            <a:r>
              <a:rPr sz="650" spc="25" dirty="0" smtClean="0">
                <a:solidFill>
                  <a:srgbClr val="171514"/>
                </a:solidFill>
                <a:latin typeface="Microsoft Sans Serif"/>
                <a:cs typeface="Microsoft Sans Serif"/>
              </a:rPr>
              <a:t>,</a:t>
            </a:r>
            <a:r>
              <a:rPr lang="es-ES" sz="650" spc="25"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la </a:t>
            </a:r>
            <a:r>
              <a:rPr sz="650" spc="30" dirty="0">
                <a:solidFill>
                  <a:srgbClr val="171514"/>
                </a:solidFill>
                <a:latin typeface="Microsoft Sans Serif"/>
                <a:cs typeface="Microsoft Sans Serif"/>
              </a:rPr>
              <a:t>alfombra </a:t>
            </a:r>
            <a:r>
              <a:rPr sz="650" spc="20" dirty="0">
                <a:solidFill>
                  <a:srgbClr val="171514"/>
                </a:solidFill>
                <a:latin typeface="Microsoft Sans Serif"/>
                <a:cs typeface="Microsoft Sans Serif"/>
              </a:rPr>
              <a:t>de </a:t>
            </a:r>
            <a:r>
              <a:rPr sz="650" spc="30" dirty="0">
                <a:solidFill>
                  <a:srgbClr val="171514"/>
                </a:solidFill>
                <a:latin typeface="Microsoft Sans Serif"/>
                <a:cs typeface="Microsoft Sans Serif"/>
              </a:rPr>
              <a:t>tierra </a:t>
            </a:r>
            <a:r>
              <a:rPr sz="650" spc="5" dirty="0">
                <a:solidFill>
                  <a:srgbClr val="171514"/>
                </a:solidFill>
                <a:latin typeface="Microsoft Sans Serif"/>
                <a:cs typeface="Microsoft Sans Serif"/>
              </a:rPr>
              <a:t>y </a:t>
            </a:r>
            <a:r>
              <a:rPr sz="650" spc="10" dirty="0">
                <a:solidFill>
                  <a:srgbClr val="171514"/>
                </a:solidFill>
                <a:latin typeface="Microsoft Sans Serif"/>
                <a:cs typeface="Microsoft Sans Serif"/>
              </a:rPr>
              <a:t>el </a:t>
            </a:r>
            <a:r>
              <a:rPr sz="650" spc="35" dirty="0">
                <a:solidFill>
                  <a:srgbClr val="171514"/>
                </a:solidFill>
                <a:latin typeface="Microsoft Sans Serif"/>
                <a:cs typeface="Microsoft Sans Serif"/>
              </a:rPr>
              <a:t>neutro </a:t>
            </a:r>
            <a:r>
              <a:rPr sz="650" spc="20" dirty="0">
                <a:solidFill>
                  <a:srgbClr val="171514"/>
                </a:solidFill>
                <a:latin typeface="Microsoft Sans Serif"/>
                <a:cs typeface="Microsoft Sans Serif"/>
              </a:rPr>
              <a:t>de </a:t>
            </a:r>
            <a:r>
              <a:rPr sz="650" spc="25" dirty="0">
                <a:solidFill>
                  <a:srgbClr val="171514"/>
                </a:solidFill>
                <a:latin typeface="Microsoft Sans Serif"/>
                <a:cs typeface="Microsoft Sans Serif"/>
              </a:rPr>
              <a:t>una </a:t>
            </a:r>
            <a:r>
              <a:rPr sz="650" spc="15" dirty="0">
                <a:solidFill>
                  <a:srgbClr val="171514"/>
                </a:solidFill>
                <a:latin typeface="Microsoft Sans Serif"/>
                <a:cs typeface="Microsoft Sans Serif"/>
              </a:rPr>
              <a:t>estación</a:t>
            </a:r>
            <a:r>
              <a:rPr sz="650" spc="15" dirty="0">
                <a:solidFill>
                  <a:srgbClr val="171514"/>
                </a:solidFill>
                <a:latin typeface="Microsoft Sans Serif"/>
                <a:cs typeface="Microsoft Sans Serif"/>
              </a:rPr>
              <a:t> </a:t>
            </a:r>
            <a:r>
              <a:rPr sz="650" spc="5" dirty="0">
                <a:solidFill>
                  <a:srgbClr val="171514"/>
                </a:solidFill>
                <a:latin typeface="Microsoft Sans Serif"/>
                <a:cs typeface="Microsoft Sans Serif"/>
              </a:rPr>
              <a:t>y </a:t>
            </a:r>
            <a:r>
              <a:rPr sz="650" spc="10" dirty="0">
                <a:solidFill>
                  <a:srgbClr val="171514"/>
                </a:solidFill>
                <a:latin typeface="Microsoft Sans Serif"/>
                <a:cs typeface="Microsoft Sans Serif"/>
              </a:rPr>
              <a:t>la </a:t>
            </a:r>
            <a:r>
              <a:rPr sz="650" spc="30" dirty="0">
                <a:solidFill>
                  <a:srgbClr val="171514"/>
                </a:solidFill>
                <a:latin typeface="Microsoft Sans Serif"/>
                <a:cs typeface="Microsoft Sans Serif"/>
              </a:rPr>
              <a:t>parte </a:t>
            </a:r>
            <a:r>
              <a:rPr sz="650" spc="25" dirty="0">
                <a:solidFill>
                  <a:srgbClr val="171514"/>
                </a:solidFill>
                <a:latin typeface="Microsoft Sans Serif"/>
                <a:cs typeface="Microsoft Sans Serif"/>
              </a:rPr>
              <a:t>restante </a:t>
            </a:r>
            <a:r>
              <a:rPr lang="es-ES" sz="650" spc="20" dirty="0" smtClean="0">
                <a:solidFill>
                  <a:srgbClr val="171514"/>
                </a:solidFill>
                <a:latin typeface="Microsoft Sans Serif"/>
                <a:cs typeface="Microsoft Sans Serif"/>
              </a:rPr>
              <a:t>circula</a:t>
            </a:r>
            <a:r>
              <a:rPr sz="650" spc="20"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a </a:t>
            </a:r>
            <a:r>
              <a:rPr sz="650" spc="15" dirty="0">
                <a:solidFill>
                  <a:srgbClr val="171514"/>
                </a:solidFill>
                <a:latin typeface="Microsoft Sans Serif"/>
                <a:cs typeface="Microsoft Sans Serif"/>
              </a:rPr>
              <a:t>través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la </a:t>
            </a:r>
            <a:r>
              <a:rPr sz="650" spc="25" dirty="0">
                <a:solidFill>
                  <a:srgbClr val="171514"/>
                </a:solidFill>
                <a:latin typeface="Microsoft Sans Serif"/>
                <a:cs typeface="Microsoft Sans Serif"/>
              </a:rPr>
              <a:t>tierra</a:t>
            </a:r>
            <a:r>
              <a:rPr sz="650" spc="25" dirty="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la</a:t>
            </a:r>
            <a:r>
              <a:rPr lang="es-ES" sz="650" spc="10" dirty="0" smtClean="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alfombra</a:t>
            </a:r>
            <a:r>
              <a:rPr sz="650" spc="-1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neutro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estación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remota</a:t>
            </a:r>
            <a:r>
              <a:rPr sz="650" spc="25" dirty="0">
                <a:solidFill>
                  <a:srgbClr val="171514"/>
                </a:solidFill>
                <a:latin typeface="Microsoft Sans Serif"/>
                <a:cs typeface="Microsoft Sans Serif"/>
              </a:rPr>
              <a:t>.</a:t>
            </a:r>
            <a:endParaRPr sz="650" dirty="0">
              <a:latin typeface="Microsoft Sans Serif"/>
              <a:cs typeface="Microsoft Sans Serif"/>
            </a:endParaRP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154076" y="3302229"/>
            <a:ext cx="117475" cy="3175"/>
          </a:xfrm>
          <a:custGeom>
            <a:avLst/>
            <a:gdLst/>
            <a:ahLst/>
            <a:cxnLst/>
            <a:rect l="l" t="t" r="r" b="b"/>
            <a:pathLst>
              <a:path w="117475" h="3175">
                <a:moveTo>
                  <a:pt x="117462" y="0"/>
                </a:moveTo>
                <a:lnTo>
                  <a:pt x="0" y="0"/>
                </a:lnTo>
                <a:lnTo>
                  <a:pt x="0" y="3162"/>
                </a:lnTo>
                <a:lnTo>
                  <a:pt x="117462" y="3162"/>
                </a:lnTo>
                <a:lnTo>
                  <a:pt x="117462" y="0"/>
                </a:lnTo>
                <a:close/>
              </a:path>
            </a:pathLst>
          </a:custGeom>
          <a:solidFill>
            <a:srgbClr val="000000"/>
          </a:solidFill>
        </p:spPr>
        <p:txBody>
          <a:bodyPr wrap="square" lIns="0" tIns="0" rIns="0" bIns="0" rtlCol="0"/>
          <a:lstStyle/>
          <a:p>
            <a:endParaRPr/>
          </a:p>
        </p:txBody>
      </p:sp>
      <p:sp>
        <p:nvSpPr>
          <p:cNvPr id="3" name="object 3"/>
          <p:cNvSpPr/>
          <p:nvPr/>
        </p:nvSpPr>
        <p:spPr>
          <a:xfrm>
            <a:off x="7354892" y="5343750"/>
            <a:ext cx="528955" cy="148590"/>
          </a:xfrm>
          <a:custGeom>
            <a:avLst/>
            <a:gdLst/>
            <a:ahLst/>
            <a:cxnLst/>
            <a:rect l="l" t="t" r="r" b="b"/>
            <a:pathLst>
              <a:path w="528955" h="148589">
                <a:moveTo>
                  <a:pt x="528637" y="0"/>
                </a:moveTo>
                <a:lnTo>
                  <a:pt x="76200" y="0"/>
                </a:lnTo>
                <a:lnTo>
                  <a:pt x="45275" y="133832"/>
                </a:lnTo>
                <a:lnTo>
                  <a:pt x="17780" y="89052"/>
                </a:lnTo>
                <a:lnTo>
                  <a:pt x="0" y="99441"/>
                </a:lnTo>
                <a:lnTo>
                  <a:pt x="2235" y="103276"/>
                </a:lnTo>
                <a:lnTo>
                  <a:pt x="11023" y="98145"/>
                </a:lnTo>
                <a:lnTo>
                  <a:pt x="41910" y="148424"/>
                </a:lnTo>
                <a:lnTo>
                  <a:pt x="48425" y="148424"/>
                </a:lnTo>
                <a:lnTo>
                  <a:pt x="81241" y="6337"/>
                </a:lnTo>
                <a:lnTo>
                  <a:pt x="528637" y="6337"/>
                </a:lnTo>
                <a:lnTo>
                  <a:pt x="528637" y="0"/>
                </a:lnTo>
                <a:close/>
              </a:path>
            </a:pathLst>
          </a:custGeom>
          <a:solidFill>
            <a:srgbClr val="000000"/>
          </a:solidFill>
        </p:spPr>
        <p:txBody>
          <a:bodyPr wrap="square" lIns="0" tIns="0" rIns="0" bIns="0" rtlCol="0"/>
          <a:lstStyle/>
          <a:p>
            <a:endParaRPr/>
          </a:p>
        </p:txBody>
      </p:sp>
      <p:sp>
        <p:nvSpPr>
          <p:cNvPr id="4" name="object 4"/>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100</a:t>
            </a:r>
            <a:endParaRPr sz="900">
              <a:latin typeface="Arial"/>
              <a:cs typeface="Arial"/>
            </a:endParaRPr>
          </a:p>
        </p:txBody>
      </p:sp>
      <p:sp>
        <p:nvSpPr>
          <p:cNvPr id="5" name="object 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6" name="object 6"/>
          <p:cNvSpPr txBox="1"/>
          <p:nvPr/>
        </p:nvSpPr>
        <p:spPr>
          <a:xfrm>
            <a:off x="5337026" y="746414"/>
            <a:ext cx="4184015" cy="1250983"/>
          </a:xfrm>
          <a:prstGeom prst="rect">
            <a:avLst/>
          </a:prstGeom>
        </p:spPr>
        <p:txBody>
          <a:bodyPr vert="horz" wrap="square" lIns="0" tIns="45085" rIns="0" bIns="0" rtlCol="0">
            <a:spAutoFit/>
          </a:bodyPr>
          <a:lstStyle/>
          <a:p>
            <a:pPr marL="12700">
              <a:spcBef>
                <a:spcPts val="355"/>
              </a:spcBef>
            </a:pPr>
            <a:r>
              <a:rPr sz="750" spc="35" dirty="0">
                <a:solidFill>
                  <a:srgbClr val="171514"/>
                </a:solidFill>
                <a:latin typeface="Microsoft Sans Serif"/>
                <a:cs typeface="Microsoft Sans Serif"/>
              </a:rPr>
              <a:t>dónde</a:t>
            </a:r>
            <a:endParaRPr sz="750" dirty="0">
              <a:latin typeface="Microsoft Sans Serif"/>
              <a:cs typeface="Microsoft Sans Serif"/>
            </a:endParaRPr>
          </a:p>
          <a:p>
            <a:pPr marL="165100">
              <a:spcBef>
                <a:spcPts val="300"/>
              </a:spcBef>
            </a:pPr>
            <a:r>
              <a:rPr sz="750" i="1" spc="15" dirty="0">
                <a:solidFill>
                  <a:srgbClr val="171514"/>
                </a:solidFill>
                <a:latin typeface="Arial"/>
                <a:cs typeface="Arial"/>
              </a:rPr>
              <a:t>ρ</a:t>
            </a:r>
            <a:r>
              <a:rPr sz="750" spc="15" dirty="0">
                <a:solidFill>
                  <a:srgbClr val="171514"/>
                </a:solidFill>
                <a:latin typeface="Microsoft Sans Serif"/>
                <a:cs typeface="Microsoft Sans Serif"/>
              </a:rPr>
              <a:t>=resistividad</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ohm-m.</a:t>
            </a:r>
            <a:endParaRPr sz="750" dirty="0">
              <a:latin typeface="Microsoft Sans Serif"/>
              <a:cs typeface="Microsoft Sans Serif"/>
            </a:endParaRPr>
          </a:p>
          <a:p>
            <a:pPr marL="165100" marR="1958339">
              <a:lnSpc>
                <a:spcPts val="1200"/>
              </a:lnSpc>
              <a:spcBef>
                <a:spcPts val="90"/>
              </a:spcBef>
            </a:pPr>
            <a:r>
              <a:rPr sz="650" i="1" spc="25" dirty="0">
                <a:solidFill>
                  <a:srgbClr val="171514"/>
                </a:solidFill>
                <a:latin typeface="Arial"/>
                <a:cs typeface="Arial"/>
              </a:rPr>
              <a:t>L</a:t>
            </a:r>
            <a:r>
              <a:rPr sz="650" spc="25" dirty="0">
                <a:solidFill>
                  <a:srgbClr val="171514"/>
                </a:solidFill>
                <a:latin typeface="Microsoft Sans Serif"/>
                <a:cs typeface="Microsoft Sans Serif"/>
              </a:rPr>
              <a:t>=longitud</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total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todos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conductores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rejilla</a:t>
            </a:r>
            <a:r>
              <a:rPr lang="es-ES" sz="650" spc="15" dirty="0" smtClean="0">
                <a:solidFill>
                  <a:srgbClr val="171514"/>
                </a:solidFill>
                <a:latin typeface="Microsoft Sans Serif"/>
                <a:cs typeface="Microsoft Sans Serif"/>
              </a:rPr>
              <a:t> </a:t>
            </a:r>
            <a:r>
              <a:rPr sz="650" dirty="0" smtClean="0">
                <a:solidFill>
                  <a:srgbClr val="171514"/>
                </a:solidFill>
                <a:latin typeface="Microsoft Sans Serif"/>
                <a:cs typeface="Microsoft Sans Serif"/>
              </a:rPr>
              <a:t>(</a:t>
            </a:r>
            <a:r>
              <a:rPr sz="650" dirty="0">
                <a:solidFill>
                  <a:srgbClr val="171514"/>
                </a:solidFill>
                <a:latin typeface="Microsoft Sans Serif"/>
                <a:cs typeface="Microsoft Sans Serif"/>
              </a:rPr>
              <a:t>m).</a:t>
            </a:r>
            <a:r>
              <a:rPr sz="650" spc="-5" dirty="0">
                <a:solidFill>
                  <a:srgbClr val="171514"/>
                </a:solidFill>
                <a:latin typeface="Microsoft Sans Serif"/>
                <a:cs typeface="Microsoft Sans Serif"/>
              </a:rPr>
              <a:t> </a:t>
            </a:r>
            <a:r>
              <a:rPr sz="650" i="1" spc="25" dirty="0">
                <a:solidFill>
                  <a:srgbClr val="171514"/>
                </a:solidFill>
                <a:latin typeface="Arial"/>
                <a:cs typeface="Arial"/>
              </a:rPr>
              <a:t>L</a:t>
            </a:r>
            <a:r>
              <a:rPr sz="400" i="1" spc="25" dirty="0">
                <a:solidFill>
                  <a:srgbClr val="171514"/>
                </a:solidFill>
                <a:latin typeface="Arial"/>
                <a:cs typeface="Arial"/>
              </a:rPr>
              <a:t>r</a:t>
            </a:r>
            <a:r>
              <a:rPr sz="650" spc="25" dirty="0">
                <a:solidFill>
                  <a:srgbClr val="171514"/>
                </a:solidFill>
                <a:latin typeface="Microsoft Sans Serif"/>
                <a:cs typeface="Microsoft Sans Serif"/>
              </a:rPr>
              <a:t>=longitud</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total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las</a:t>
            </a:r>
            <a:r>
              <a:rPr sz="650" spc="-5"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s</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(m).</a:t>
            </a:r>
            <a:endParaRPr sz="650" dirty="0">
              <a:latin typeface="Microsoft Sans Serif"/>
              <a:cs typeface="Microsoft Sans Serif"/>
            </a:endParaRPr>
          </a:p>
          <a:p>
            <a:pPr marL="12700" marR="110489" indent="151765">
              <a:lnSpc>
                <a:spcPts val="1200"/>
              </a:lnSpc>
            </a:pPr>
            <a:r>
              <a:rPr sz="800" i="1" spc="25" dirty="0">
                <a:solidFill>
                  <a:srgbClr val="171514"/>
                </a:solidFill>
                <a:latin typeface="Arial"/>
                <a:cs typeface="Arial"/>
              </a:rPr>
              <a:t>k</a:t>
            </a:r>
            <a:r>
              <a:rPr sz="450" i="1" spc="25" dirty="0">
                <a:solidFill>
                  <a:srgbClr val="171514"/>
                </a:solidFill>
                <a:latin typeface="Arial"/>
                <a:cs typeface="Arial"/>
              </a:rPr>
              <a:t>i</a:t>
            </a:r>
            <a:r>
              <a:rPr sz="800" spc="25" dirty="0">
                <a:solidFill>
                  <a:srgbClr val="171514"/>
                </a:solidFill>
                <a:latin typeface="Microsoft Sans Serif"/>
                <a:cs typeface="Microsoft Sans Serif"/>
              </a:rPr>
              <a:t>=factor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uniformidad</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explica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flujo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dirty="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uniforme</a:t>
            </a:r>
            <a:r>
              <a:rPr lang="es-ES" sz="800" spc="4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desde</a:t>
            </a:r>
            <a:r>
              <a:rPr sz="800" spc="-1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diferentes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red.</a:t>
            </a:r>
            <a:endParaRPr sz="800" dirty="0">
              <a:latin typeface="Microsoft Sans Serif"/>
              <a:cs typeface="Microsoft Sans Serif"/>
            </a:endParaRPr>
          </a:p>
          <a:p>
            <a:pPr marL="12700" marR="5080" indent="152400">
              <a:lnSpc>
                <a:spcPts val="1200"/>
              </a:lnSpc>
            </a:pPr>
            <a:r>
              <a:rPr sz="650" i="1" spc="15" dirty="0" err="1" smtClean="0">
                <a:solidFill>
                  <a:srgbClr val="171514"/>
                </a:solidFill>
                <a:latin typeface="Arial"/>
                <a:cs typeface="Arial"/>
              </a:rPr>
              <a:t>k</a:t>
            </a:r>
            <a:r>
              <a:rPr sz="400" i="1" spc="15" dirty="0" err="1" smtClean="0">
                <a:solidFill>
                  <a:srgbClr val="171514"/>
                </a:solidFill>
                <a:latin typeface="Arial"/>
                <a:cs typeface="Arial"/>
              </a:rPr>
              <a:t>s</a:t>
            </a:r>
            <a:r>
              <a:rPr sz="650" spc="15" dirty="0" err="1" smtClean="0">
                <a:solidFill>
                  <a:srgbClr val="171514"/>
                </a:solidFill>
                <a:latin typeface="Microsoft Sans Serif"/>
                <a:cs typeface="Microsoft Sans Serif"/>
              </a:rPr>
              <a:t>,</a:t>
            </a:r>
            <a:r>
              <a:rPr sz="650" i="1" spc="15" dirty="0" err="1" smtClean="0">
                <a:solidFill>
                  <a:srgbClr val="171514"/>
                </a:solidFill>
                <a:latin typeface="Arial"/>
                <a:cs typeface="Arial"/>
              </a:rPr>
              <a:t>k</a:t>
            </a:r>
            <a:r>
              <a:rPr lang="es-ES" sz="400" i="1" spc="15" dirty="0" smtClean="0">
                <a:solidFill>
                  <a:srgbClr val="171514"/>
                </a:solidFill>
                <a:latin typeface="Arial"/>
                <a:cs typeface="Arial"/>
              </a:rPr>
              <a:t>m</a:t>
            </a:r>
            <a:r>
              <a:rPr sz="650" spc="15" dirty="0" smtClean="0">
                <a:solidFill>
                  <a:srgbClr val="171514"/>
                </a:solidFill>
                <a:latin typeface="Microsoft Sans Serif"/>
                <a:cs typeface="Microsoft Sans Serif"/>
              </a:rPr>
              <a:t>=</a:t>
            </a:r>
            <a:r>
              <a:rPr sz="650" spc="15" dirty="0" err="1" smtClean="0">
                <a:solidFill>
                  <a:srgbClr val="171514"/>
                </a:solidFill>
                <a:latin typeface="Microsoft Sans Serif"/>
                <a:cs typeface="Microsoft Sans Serif"/>
              </a:rPr>
              <a:t>coeficiente</a:t>
            </a:r>
            <a:r>
              <a:rPr sz="650" spc="5"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tiene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cuenta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efecto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número,</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espaciamiento,</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tamaño</a:t>
            </a:r>
            <a:r>
              <a:rPr sz="650" spc="5" dirty="0">
                <a:solidFill>
                  <a:srgbClr val="171514"/>
                </a:solidFill>
                <a:latin typeface="Microsoft Sans Serif"/>
                <a:cs typeface="Microsoft Sans Serif"/>
              </a:rPr>
              <a:t> y </a:t>
            </a:r>
            <a:r>
              <a:rPr sz="650" spc="30" dirty="0" err="1">
                <a:solidFill>
                  <a:srgbClr val="171514"/>
                </a:solidFill>
                <a:latin typeface="Microsoft Sans Serif"/>
                <a:cs typeface="Microsoft Sans Serif"/>
              </a:rPr>
              <a:t>profundidad</a:t>
            </a:r>
            <a:r>
              <a:rPr sz="650" spc="5"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lang="es-ES" sz="650" spc="20" dirty="0" smtClean="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enterramiento</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conductores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rejilla</a:t>
            </a:r>
            <a:r>
              <a:rPr sz="650" spc="15" dirty="0">
                <a:solidFill>
                  <a:srgbClr val="171514"/>
                </a:solidFill>
                <a:latin typeface="Microsoft Sans Serif"/>
                <a:cs typeface="Microsoft Sans Serif"/>
              </a:rPr>
              <a:t>.</a:t>
            </a:r>
            <a:endParaRPr sz="650" dirty="0">
              <a:latin typeface="Microsoft Sans Serif"/>
              <a:cs typeface="Microsoft Sans Serif"/>
            </a:endParaRPr>
          </a:p>
        </p:txBody>
      </p:sp>
      <p:sp>
        <p:nvSpPr>
          <p:cNvPr id="7" name="object 7"/>
          <p:cNvSpPr txBox="1"/>
          <p:nvPr/>
        </p:nvSpPr>
        <p:spPr>
          <a:xfrm>
            <a:off x="5337026" y="2139668"/>
            <a:ext cx="3573779" cy="393065"/>
          </a:xfrm>
          <a:prstGeom prst="rect">
            <a:avLst/>
          </a:prstGeom>
        </p:spPr>
        <p:txBody>
          <a:bodyPr vert="horz" wrap="square" lIns="0" tIns="17145" rIns="0" bIns="0" rtlCol="0">
            <a:spAutoFit/>
          </a:bodyPr>
          <a:lstStyle/>
          <a:p>
            <a:pPr marL="12700">
              <a:spcBef>
                <a:spcPts val="135"/>
              </a:spcBef>
            </a:pPr>
            <a:r>
              <a:rPr sz="800" spc="15" dirty="0">
                <a:solidFill>
                  <a:srgbClr val="171514"/>
                </a:solidFill>
                <a:latin typeface="Microsoft Sans Serif"/>
                <a:cs typeface="Microsoft Sans Serif"/>
              </a:rPr>
              <a:t>los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valores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de</a:t>
            </a:r>
            <a:r>
              <a:rPr sz="800" i="1" spc="10" dirty="0">
                <a:solidFill>
                  <a:srgbClr val="171514"/>
                </a:solidFill>
                <a:latin typeface="Arial"/>
                <a:cs typeface="Arial"/>
              </a:rPr>
              <a:t>k</a:t>
            </a:r>
            <a:r>
              <a:rPr sz="500" i="1" spc="10" dirty="0">
                <a:solidFill>
                  <a:srgbClr val="171514"/>
                </a:solidFill>
                <a:latin typeface="Arial"/>
                <a:cs typeface="Arial"/>
              </a:rPr>
              <a:t>i</a:t>
            </a:r>
            <a:r>
              <a:rPr sz="800" spc="10" dirty="0">
                <a:solidFill>
                  <a:srgbClr val="171514"/>
                </a:solidFill>
                <a:latin typeface="Microsoft Sans Serif"/>
                <a:cs typeface="Microsoft Sans Serif"/>
              </a:rPr>
              <a:t>,</a:t>
            </a:r>
            <a:r>
              <a:rPr sz="800" i="1" spc="10" dirty="0">
                <a:solidFill>
                  <a:srgbClr val="171514"/>
                </a:solidFill>
                <a:latin typeface="Arial"/>
                <a:cs typeface="Arial"/>
              </a:rPr>
              <a:t>k</a:t>
            </a:r>
            <a:r>
              <a:rPr sz="500" i="1" spc="10" dirty="0">
                <a:solidFill>
                  <a:srgbClr val="171514"/>
                </a:solidFill>
                <a:latin typeface="Arial"/>
                <a:cs typeface="Arial"/>
              </a:rPr>
              <a:t>s</a:t>
            </a:r>
            <a:r>
              <a:rPr sz="800" spc="1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y</a:t>
            </a:r>
            <a:r>
              <a:rPr sz="800" i="1" spc="20" dirty="0" err="1" smtClean="0">
                <a:solidFill>
                  <a:srgbClr val="171514"/>
                </a:solidFill>
                <a:latin typeface="Arial"/>
                <a:cs typeface="Arial"/>
              </a:rPr>
              <a:t>k</a:t>
            </a:r>
            <a:r>
              <a:rPr lang="es-ES" sz="500" i="1" spc="20" dirty="0" smtClean="0">
                <a:solidFill>
                  <a:srgbClr val="171514"/>
                </a:solidFill>
                <a:latin typeface="Arial"/>
                <a:cs typeface="Arial"/>
              </a:rPr>
              <a:t>m</a:t>
            </a:r>
            <a:r>
              <a:rPr sz="800" spc="20" dirty="0" smtClean="0">
                <a:solidFill>
                  <a:srgbClr val="171514"/>
                </a:solidFill>
                <a:latin typeface="Microsoft Sans Serif"/>
                <a:cs typeface="Microsoft Sans Serif"/>
              </a:rPr>
              <a:t>se</a:t>
            </a:r>
            <a:r>
              <a:rPr sz="800" spc="5"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determinan</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partir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las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siguientes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fórmulas</a:t>
            </a:r>
            <a:r>
              <a:rPr sz="800" spc="30" dirty="0">
                <a:solidFill>
                  <a:srgbClr val="171514"/>
                </a:solidFill>
                <a:latin typeface="Microsoft Sans Serif"/>
                <a:cs typeface="Microsoft Sans Serif"/>
              </a:rPr>
              <a:t>:</a:t>
            </a:r>
            <a:endParaRPr sz="800" dirty="0">
              <a:latin typeface="Microsoft Sans Serif"/>
              <a:cs typeface="Microsoft Sans Serif"/>
            </a:endParaRPr>
          </a:p>
          <a:p>
            <a:pPr>
              <a:spcBef>
                <a:spcPts val="25"/>
              </a:spcBef>
            </a:pPr>
            <a:endParaRPr sz="850" dirty="0">
              <a:latin typeface="Microsoft Sans Serif"/>
              <a:cs typeface="Microsoft Sans Serif"/>
            </a:endParaRPr>
          </a:p>
          <a:p>
            <a:pPr marL="1638300"/>
            <a:r>
              <a:rPr sz="750" i="1" spc="5" dirty="0">
                <a:latin typeface="Arial"/>
                <a:cs typeface="Arial"/>
              </a:rPr>
              <a:t>k</a:t>
            </a:r>
            <a:r>
              <a:rPr sz="450" i="1" spc="5" dirty="0">
                <a:latin typeface="Arial"/>
                <a:cs typeface="Arial"/>
              </a:rPr>
              <a:t>i</a:t>
            </a:r>
            <a:r>
              <a:rPr sz="750" spc="5" dirty="0">
                <a:latin typeface="Microsoft Sans Serif"/>
                <a:cs typeface="Microsoft Sans Serif"/>
              </a:rPr>
              <a:t>=0,656</a:t>
            </a:r>
            <a:r>
              <a:rPr sz="750" spc="-25" dirty="0">
                <a:latin typeface="Microsoft Sans Serif"/>
                <a:cs typeface="Microsoft Sans Serif"/>
              </a:rPr>
              <a:t> </a:t>
            </a:r>
            <a:r>
              <a:rPr sz="750" spc="-10" dirty="0">
                <a:latin typeface="Microsoft Sans Serif"/>
                <a:cs typeface="Microsoft Sans Serif"/>
              </a:rPr>
              <a:t>+</a:t>
            </a:r>
            <a:r>
              <a:rPr sz="750" spc="-25" dirty="0">
                <a:latin typeface="Microsoft Sans Serif"/>
                <a:cs typeface="Microsoft Sans Serif"/>
              </a:rPr>
              <a:t> </a:t>
            </a:r>
            <a:r>
              <a:rPr sz="750" spc="25" dirty="0" smtClean="0">
                <a:latin typeface="Microsoft Sans Serif"/>
                <a:cs typeface="Microsoft Sans Serif"/>
              </a:rPr>
              <a:t>0,172</a:t>
            </a:r>
            <a:r>
              <a:rPr lang="es-ES" sz="750" i="1" spc="25" dirty="0" smtClean="0">
                <a:latin typeface="Arial"/>
                <a:cs typeface="Arial"/>
              </a:rPr>
              <a:t>n</a:t>
            </a:r>
            <a:endParaRPr sz="750" dirty="0">
              <a:latin typeface="Arial"/>
              <a:cs typeface="Arial"/>
            </a:endParaRPr>
          </a:p>
        </p:txBody>
      </p:sp>
      <p:sp>
        <p:nvSpPr>
          <p:cNvPr id="8" name="object 8"/>
          <p:cNvSpPr txBox="1"/>
          <p:nvPr/>
        </p:nvSpPr>
        <p:spPr>
          <a:xfrm>
            <a:off x="9320696" y="2385442"/>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(6.13)</a:t>
            </a:r>
            <a:endParaRPr sz="800">
              <a:latin typeface="Microsoft Sans Serif"/>
              <a:cs typeface="Microsoft Sans Serif"/>
            </a:endParaRPr>
          </a:p>
        </p:txBody>
      </p:sp>
      <p:sp>
        <p:nvSpPr>
          <p:cNvPr id="9" name="object 9"/>
          <p:cNvSpPr txBox="1"/>
          <p:nvPr/>
        </p:nvSpPr>
        <p:spPr>
          <a:xfrm>
            <a:off x="9323261" y="2715642"/>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(6.14)</a:t>
            </a:r>
            <a:endParaRPr sz="800">
              <a:latin typeface="Microsoft Sans Serif"/>
              <a:cs typeface="Microsoft Sans Serif"/>
            </a:endParaRPr>
          </a:p>
        </p:txBody>
      </p:sp>
      <p:sp>
        <p:nvSpPr>
          <p:cNvPr id="10" name="object 10"/>
          <p:cNvSpPr txBox="1"/>
          <p:nvPr/>
        </p:nvSpPr>
        <p:spPr>
          <a:xfrm>
            <a:off x="6271018" y="2604479"/>
            <a:ext cx="2721610" cy="173766"/>
          </a:xfrm>
          <a:prstGeom prst="rect">
            <a:avLst/>
          </a:prstGeom>
        </p:spPr>
        <p:txBody>
          <a:bodyPr vert="horz" wrap="square" lIns="0" tIns="12065" rIns="0" bIns="0" rtlCol="0">
            <a:spAutoFit/>
          </a:bodyPr>
          <a:lstStyle/>
          <a:p>
            <a:pPr marL="50800">
              <a:spcBef>
                <a:spcPts val="95"/>
              </a:spcBef>
              <a:tabLst>
                <a:tab pos="746125" algn="l"/>
                <a:tab pos="1494155" algn="l"/>
                <a:tab pos="2148840" algn="l"/>
                <a:tab pos="2349500" algn="l"/>
                <a:tab pos="2616200" algn="l"/>
              </a:tabLst>
            </a:pPr>
            <a:r>
              <a:rPr lang="es-ES" sz="1425" u="sng" baseline="2923" dirty="0" smtClean="0">
                <a:uFill>
                  <a:solidFill>
                    <a:srgbClr val="000000"/>
                  </a:solidFill>
                </a:uFill>
                <a:latin typeface="Times New Roman"/>
                <a:cs typeface="Times New Roman"/>
              </a:rPr>
              <a:t> </a:t>
            </a:r>
            <a:r>
              <a:rPr sz="1425" u="sng" spc="22" baseline="2923" dirty="0" smtClean="0">
                <a:uFill>
                  <a:solidFill>
                    <a:srgbClr val="000000"/>
                  </a:solidFill>
                </a:uFill>
                <a:latin typeface="Microsoft Sans Serif"/>
                <a:cs typeface="Microsoft Sans Serif"/>
              </a:rPr>
              <a:t>1</a:t>
            </a:r>
            <a:r>
              <a:rPr sz="1425" spc="-7" baseline="2923" dirty="0" smtClean="0">
                <a:latin typeface="Microsoft Sans Serif"/>
                <a:cs typeface="Microsoft Sans Serif"/>
              </a:rPr>
              <a:t> </a:t>
            </a:r>
            <a:r>
              <a:rPr sz="1425" spc="-22" baseline="2923" dirty="0">
                <a:latin typeface="Microsoft Sans Serif"/>
                <a:cs typeface="Microsoft Sans Serif"/>
              </a:rPr>
              <a:t>-</a:t>
            </a:r>
            <a:r>
              <a:rPr sz="1425" baseline="2923" dirty="0">
                <a:latin typeface="Microsoft Sans Serif"/>
                <a:cs typeface="Microsoft Sans Serif"/>
              </a:rPr>
              <a:t> </a:t>
            </a:r>
            <a:r>
              <a:rPr sz="1425" spc="-22" baseline="2923" dirty="0">
                <a:latin typeface="Microsoft Sans Serif"/>
                <a:cs typeface="Microsoft Sans Serif"/>
              </a:rPr>
              <a:t>-</a:t>
            </a:r>
            <a:r>
              <a:rPr sz="1500" i="1" spc="-22" baseline="2777" dirty="0">
                <a:latin typeface="Arial"/>
                <a:cs typeface="Arial"/>
              </a:rPr>
              <a:t>D</a:t>
            </a:r>
            <a:r>
              <a:rPr sz="825" spc="-22" baseline="5050" dirty="0">
                <a:latin typeface="Microsoft Sans Serif"/>
                <a:cs typeface="Microsoft Sans Serif"/>
              </a:rPr>
              <a:t>2</a:t>
            </a:r>
            <a:r>
              <a:rPr sz="825" u="sng" spc="-22" baseline="5050" dirty="0">
                <a:uFill>
                  <a:solidFill>
                    <a:srgbClr val="000000"/>
                  </a:solidFill>
                </a:uFill>
                <a:latin typeface="Times New Roman"/>
                <a:cs typeface="Times New Roman"/>
              </a:rPr>
              <a:t>	</a:t>
            </a:r>
            <a:r>
              <a:rPr sz="950" u="sng" spc="-10" dirty="0">
                <a:uFill>
                  <a:solidFill>
                    <a:srgbClr val="000000"/>
                  </a:solidFill>
                </a:uFill>
                <a:latin typeface="Microsoft Sans Serif"/>
                <a:cs typeface="Microsoft Sans Serif"/>
              </a:rPr>
              <a:t>(</a:t>
            </a:r>
            <a:r>
              <a:rPr sz="1000" i="1" u="sng" spc="-10" dirty="0">
                <a:uFill>
                  <a:solidFill>
                    <a:srgbClr val="000000"/>
                  </a:solidFill>
                </a:uFill>
                <a:latin typeface="Arial"/>
                <a:cs typeface="Arial"/>
              </a:rPr>
              <a:t>D</a:t>
            </a:r>
            <a:r>
              <a:rPr sz="950" u="sng" spc="-10" dirty="0">
                <a:uFill>
                  <a:solidFill>
                    <a:srgbClr val="000000"/>
                  </a:solidFill>
                </a:uFill>
                <a:latin typeface="Microsoft Sans Serif"/>
                <a:cs typeface="Microsoft Sans Serif"/>
              </a:rPr>
              <a:t>+2</a:t>
            </a:r>
            <a:r>
              <a:rPr sz="1000" i="1" u="sng" spc="-10" dirty="0">
                <a:uFill>
                  <a:solidFill>
                    <a:srgbClr val="000000"/>
                  </a:solidFill>
                </a:uFill>
                <a:latin typeface="Arial"/>
                <a:cs typeface="Arial"/>
              </a:rPr>
              <a:t>h</a:t>
            </a:r>
            <a:r>
              <a:rPr sz="950" u="sng" spc="-10" dirty="0">
                <a:uFill>
                  <a:solidFill>
                    <a:srgbClr val="000000"/>
                  </a:solidFill>
                </a:uFill>
                <a:latin typeface="Microsoft Sans Serif"/>
                <a:cs typeface="Microsoft Sans Serif"/>
              </a:rPr>
              <a:t>)</a:t>
            </a:r>
            <a:r>
              <a:rPr sz="550" u="sng" spc="-10" dirty="0">
                <a:uFill>
                  <a:solidFill>
                    <a:srgbClr val="000000"/>
                  </a:solidFill>
                </a:uFill>
                <a:latin typeface="Microsoft Sans Serif"/>
                <a:cs typeface="Microsoft Sans Serif"/>
              </a:rPr>
              <a:t>2</a:t>
            </a:r>
            <a:r>
              <a:rPr sz="550" spc="-10" dirty="0">
                <a:latin typeface="Microsoft Sans Serif"/>
                <a:cs typeface="Microsoft Sans Serif"/>
              </a:rPr>
              <a:t>	</a:t>
            </a:r>
            <a:r>
              <a:rPr sz="1050" i="1" u="sng" spc="10" dirty="0">
                <a:uFill>
                  <a:solidFill>
                    <a:srgbClr val="000000"/>
                  </a:solidFill>
                </a:uFill>
                <a:latin typeface="Arial"/>
                <a:cs typeface="Arial"/>
              </a:rPr>
              <a:t>h</a:t>
            </a:r>
            <a:r>
              <a:rPr sz="1000" u="sng" spc="10" dirty="0">
                <a:uFill>
                  <a:solidFill>
                    <a:srgbClr val="000000"/>
                  </a:solidFill>
                </a:uFill>
                <a:latin typeface="Microsoft Sans Serif"/>
                <a:cs typeface="Microsoft Sans Serif"/>
              </a:rPr>
              <a:t>-</a:t>
            </a:r>
            <a:r>
              <a:rPr sz="1000" spc="10" dirty="0">
                <a:latin typeface="Microsoft Sans Serif"/>
                <a:cs typeface="Microsoft Sans Serif"/>
              </a:rPr>
              <a:t>	</a:t>
            </a:r>
            <a:r>
              <a:rPr sz="1000" u="sng" spc="10" dirty="0">
                <a:uFill>
                  <a:solidFill>
                    <a:srgbClr val="000000"/>
                  </a:solidFill>
                </a:uFill>
                <a:latin typeface="Times New Roman"/>
                <a:cs typeface="Times New Roman"/>
              </a:rPr>
              <a:t> 	</a:t>
            </a:r>
            <a:r>
              <a:rPr sz="1000" u="sng" spc="15" dirty="0">
                <a:uFill>
                  <a:solidFill>
                    <a:srgbClr val="000000"/>
                  </a:solidFill>
                </a:uFill>
                <a:latin typeface="Microsoft Sans Serif"/>
                <a:cs typeface="Microsoft Sans Serif"/>
              </a:rPr>
              <a:t>8	</a:t>
            </a:r>
            <a:r>
              <a:rPr sz="1500" spc="-22" baseline="5555" dirty="0">
                <a:latin typeface="Microsoft Sans Serif"/>
                <a:cs typeface="Microsoft Sans Serif"/>
              </a:rPr>
              <a:t>-</a:t>
            </a:r>
            <a:endParaRPr sz="1500" baseline="5555" dirty="0">
              <a:latin typeface="Microsoft Sans Serif"/>
              <a:cs typeface="Microsoft Sans Serif"/>
            </a:endParaRPr>
          </a:p>
        </p:txBody>
      </p:sp>
      <p:sp>
        <p:nvSpPr>
          <p:cNvPr id="11" name="object 11"/>
          <p:cNvSpPr txBox="1"/>
          <p:nvPr/>
        </p:nvSpPr>
        <p:spPr>
          <a:xfrm>
            <a:off x="8887619" y="2714449"/>
            <a:ext cx="66675" cy="166712"/>
          </a:xfrm>
          <a:prstGeom prst="rect">
            <a:avLst/>
          </a:prstGeom>
        </p:spPr>
        <p:txBody>
          <a:bodyPr vert="horz" wrap="square" lIns="0" tIns="12700" rIns="0" bIns="0" rtlCol="0">
            <a:spAutoFit/>
          </a:bodyPr>
          <a:lstStyle/>
          <a:p>
            <a:pPr marL="12700">
              <a:spcBef>
                <a:spcPts val="100"/>
              </a:spcBef>
            </a:pPr>
            <a:r>
              <a:rPr sz="1000" spc="-15" dirty="0">
                <a:latin typeface="Microsoft Sans Serif"/>
                <a:cs typeface="Microsoft Sans Serif"/>
              </a:rPr>
              <a:t>-</a:t>
            </a:r>
            <a:endParaRPr sz="1000">
              <a:latin typeface="Microsoft Sans Serif"/>
              <a:cs typeface="Microsoft Sans Serif"/>
            </a:endParaRPr>
          </a:p>
        </p:txBody>
      </p:sp>
      <p:sp>
        <p:nvSpPr>
          <p:cNvPr id="12" name="object 12"/>
          <p:cNvSpPr txBox="1"/>
          <p:nvPr/>
        </p:nvSpPr>
        <p:spPr>
          <a:xfrm>
            <a:off x="5997576" y="2684647"/>
            <a:ext cx="93345" cy="173766"/>
          </a:xfrm>
          <a:prstGeom prst="rect">
            <a:avLst/>
          </a:prstGeom>
        </p:spPr>
        <p:txBody>
          <a:bodyPr vert="horz" wrap="square" lIns="0" tIns="12065" rIns="0" bIns="0" rtlCol="0">
            <a:spAutoFit/>
          </a:bodyPr>
          <a:lstStyle/>
          <a:p>
            <a:pPr marL="12700">
              <a:spcBef>
                <a:spcPts val="95"/>
              </a:spcBef>
            </a:pPr>
            <a:r>
              <a:rPr sz="1050" i="1" spc="5" dirty="0">
                <a:latin typeface="Arial"/>
                <a:cs typeface="Arial"/>
              </a:rPr>
              <a:t>k</a:t>
            </a:r>
            <a:endParaRPr sz="1050">
              <a:latin typeface="Arial"/>
              <a:cs typeface="Arial"/>
            </a:endParaRPr>
          </a:p>
        </p:txBody>
      </p:sp>
      <p:sp>
        <p:nvSpPr>
          <p:cNvPr id="13" name="object 13"/>
          <p:cNvSpPr txBox="1"/>
          <p:nvPr/>
        </p:nvSpPr>
        <p:spPr>
          <a:xfrm>
            <a:off x="6089254" y="2760090"/>
            <a:ext cx="197485" cy="105157"/>
          </a:xfrm>
          <a:prstGeom prst="rect">
            <a:avLst/>
          </a:prstGeom>
        </p:spPr>
        <p:txBody>
          <a:bodyPr vert="horz" wrap="square" lIns="0" tIns="12700" rIns="0" bIns="0" rtlCol="0">
            <a:spAutoFit/>
          </a:bodyPr>
          <a:lstStyle/>
          <a:p>
            <a:pPr marL="12700">
              <a:spcBef>
                <a:spcPts val="100"/>
              </a:spcBef>
            </a:pPr>
            <a:r>
              <a:rPr lang="es-ES" sz="350" i="1" spc="20" dirty="0" smtClean="0">
                <a:latin typeface="Arial"/>
                <a:cs typeface="Arial"/>
              </a:rPr>
              <a:t>m</a:t>
            </a:r>
            <a:r>
              <a:rPr sz="600" spc="-10" dirty="0" smtClean="0">
                <a:latin typeface="Microsoft Sans Serif"/>
                <a:cs typeface="Microsoft Sans Serif"/>
              </a:rPr>
              <a:t>=</a:t>
            </a:r>
            <a:endParaRPr sz="600" dirty="0">
              <a:latin typeface="Microsoft Sans Serif"/>
              <a:cs typeface="Microsoft Sans Serif"/>
            </a:endParaRPr>
          </a:p>
        </p:txBody>
      </p:sp>
      <p:sp>
        <p:nvSpPr>
          <p:cNvPr id="14" name="object 14"/>
          <p:cNvSpPr txBox="1"/>
          <p:nvPr/>
        </p:nvSpPr>
        <p:spPr>
          <a:xfrm>
            <a:off x="8093646" y="2623544"/>
            <a:ext cx="251460" cy="173766"/>
          </a:xfrm>
          <a:prstGeom prst="rect">
            <a:avLst/>
          </a:prstGeom>
        </p:spPr>
        <p:txBody>
          <a:bodyPr vert="horz" wrap="square" lIns="0" tIns="12065" rIns="0" bIns="0" rtlCol="0">
            <a:spAutoFit/>
          </a:bodyPr>
          <a:lstStyle/>
          <a:p>
            <a:pPr marL="38100">
              <a:spcBef>
                <a:spcPts val="95"/>
              </a:spcBef>
            </a:pPr>
            <a:r>
              <a:rPr sz="1575" i="1" u="sng" spc="7" baseline="7936" dirty="0">
                <a:uFill>
                  <a:solidFill>
                    <a:srgbClr val="000000"/>
                  </a:solidFill>
                </a:uFill>
                <a:latin typeface="Arial"/>
                <a:cs typeface="Arial"/>
              </a:rPr>
              <a:t>k</a:t>
            </a:r>
            <a:r>
              <a:rPr sz="1575" i="1" u="sng" spc="-179" baseline="7936" dirty="0">
                <a:uFill>
                  <a:solidFill>
                    <a:srgbClr val="000000"/>
                  </a:solidFill>
                </a:uFill>
                <a:latin typeface="Arial"/>
                <a:cs typeface="Arial"/>
              </a:rPr>
              <a:t> </a:t>
            </a:r>
            <a:r>
              <a:rPr sz="600" i="1" u="sng" spc="15" dirty="0">
                <a:uFill>
                  <a:solidFill>
                    <a:srgbClr val="000000"/>
                  </a:solidFill>
                </a:uFill>
                <a:latin typeface="Arial"/>
                <a:cs typeface="Arial"/>
              </a:rPr>
              <a:t>yo</a:t>
            </a:r>
            <a:endParaRPr sz="600">
              <a:latin typeface="Arial"/>
              <a:cs typeface="Arial"/>
            </a:endParaRPr>
          </a:p>
        </p:txBody>
      </p:sp>
      <p:sp>
        <p:nvSpPr>
          <p:cNvPr id="15" name="object 15"/>
          <p:cNvSpPr txBox="1"/>
          <p:nvPr/>
        </p:nvSpPr>
        <p:spPr>
          <a:xfrm>
            <a:off x="6319424" y="2667705"/>
            <a:ext cx="2148840" cy="271228"/>
          </a:xfrm>
          <a:prstGeom prst="rect">
            <a:avLst/>
          </a:prstGeom>
        </p:spPr>
        <p:txBody>
          <a:bodyPr vert="horz" wrap="square" lIns="0" tIns="34925" rIns="0" bIns="0" rtlCol="0">
            <a:spAutoFit/>
          </a:bodyPr>
          <a:lstStyle/>
          <a:p>
            <a:pPr marL="174625">
              <a:spcBef>
                <a:spcPts val="275"/>
              </a:spcBef>
              <a:tabLst>
                <a:tab pos="711835" algn="l"/>
                <a:tab pos="1346200" algn="l"/>
                <a:tab pos="1699260" algn="l"/>
                <a:tab pos="1985010" algn="l"/>
              </a:tabLst>
            </a:pPr>
            <a:r>
              <a:rPr sz="1000" spc="25" dirty="0">
                <a:latin typeface="Microsoft Sans Serif"/>
                <a:cs typeface="Microsoft Sans Serif"/>
              </a:rPr>
              <a:t>-ln	</a:t>
            </a:r>
            <a:r>
              <a:rPr sz="1000" spc="-15" dirty="0">
                <a:latin typeface="Microsoft Sans Serif"/>
                <a:cs typeface="Microsoft Sans Serif"/>
              </a:rPr>
              <a:t>+	</a:t>
            </a:r>
            <a:r>
              <a:rPr sz="1000" spc="110" dirty="0">
                <a:latin typeface="Lucida Sans Unicode"/>
                <a:cs typeface="Lucida Sans Unicode"/>
              </a:rPr>
              <a:t>−	</a:t>
            </a:r>
            <a:r>
              <a:rPr sz="1000" spc="-15" dirty="0">
                <a:latin typeface="Microsoft Sans Serif"/>
                <a:cs typeface="Microsoft Sans Serif"/>
              </a:rPr>
              <a:t>+	</a:t>
            </a:r>
            <a:r>
              <a:rPr sz="1000" spc="30" dirty="0">
                <a:latin typeface="Microsoft Sans Serif"/>
                <a:cs typeface="Microsoft Sans Serif"/>
              </a:rPr>
              <a:t>en</a:t>
            </a:r>
            <a:endParaRPr sz="1000">
              <a:latin typeface="Microsoft Sans Serif"/>
              <a:cs typeface="Microsoft Sans Serif"/>
            </a:endParaRPr>
          </a:p>
          <a:p>
            <a:pPr marL="12700">
              <a:spcBef>
                <a:spcPts val="105"/>
              </a:spcBef>
            </a:pPr>
            <a:r>
              <a:rPr sz="450" spc="25" dirty="0">
                <a:latin typeface="Microsoft Sans Serif"/>
                <a:cs typeface="Microsoft Sans Serif"/>
              </a:rPr>
              <a:t>2π</a:t>
            </a:r>
            <a:r>
              <a:rPr sz="450" spc="-20" dirty="0">
                <a:latin typeface="Microsoft Sans Serif"/>
                <a:cs typeface="Microsoft Sans Serif"/>
              </a:rPr>
              <a:t> </a:t>
            </a:r>
            <a:r>
              <a:rPr sz="450" spc="-5" dirty="0">
                <a:latin typeface="Microsoft Sans Serif"/>
                <a:cs typeface="Microsoft Sans Serif"/>
              </a:rPr>
              <a:t>-</a:t>
            </a:r>
            <a:r>
              <a:rPr sz="450" spc="-15" dirty="0">
                <a:latin typeface="Microsoft Sans Serif"/>
                <a:cs typeface="Microsoft Sans Serif"/>
              </a:rPr>
              <a:t> </a:t>
            </a:r>
            <a:r>
              <a:rPr sz="450" spc="-5" dirty="0">
                <a:latin typeface="Microsoft Sans Serif"/>
                <a:cs typeface="Microsoft Sans Serif"/>
              </a:rPr>
              <a:t>--</a:t>
            </a:r>
            <a:r>
              <a:rPr sz="450" spc="-15" dirty="0">
                <a:latin typeface="Microsoft Sans Serif"/>
                <a:cs typeface="Microsoft Sans Serif"/>
              </a:rPr>
              <a:t> </a:t>
            </a:r>
            <a:r>
              <a:rPr sz="450" spc="10" dirty="0">
                <a:latin typeface="Microsoft Sans Serif"/>
                <a:cs typeface="Microsoft Sans Serif"/>
              </a:rPr>
              <a:t>16</a:t>
            </a:r>
            <a:r>
              <a:rPr sz="450" i="1" spc="10" dirty="0">
                <a:latin typeface="Arial"/>
                <a:cs typeface="Arial"/>
              </a:rPr>
              <a:t>alta</a:t>
            </a:r>
            <a:r>
              <a:rPr sz="450" i="1" spc="-20" dirty="0">
                <a:latin typeface="Arial"/>
                <a:cs typeface="Arial"/>
              </a:rPr>
              <a:t> </a:t>
            </a:r>
            <a:r>
              <a:rPr sz="450" i="1" spc="15" dirty="0">
                <a:latin typeface="Arial"/>
                <a:cs typeface="Arial"/>
              </a:rPr>
              <a:t>definición</a:t>
            </a:r>
            <a:endParaRPr sz="450">
              <a:latin typeface="Arial"/>
              <a:cs typeface="Arial"/>
            </a:endParaRPr>
          </a:p>
        </p:txBody>
      </p:sp>
      <p:sp>
        <p:nvSpPr>
          <p:cNvPr id="16" name="object 16"/>
          <p:cNvSpPr txBox="1"/>
          <p:nvPr/>
        </p:nvSpPr>
        <p:spPr>
          <a:xfrm>
            <a:off x="7253636" y="2780246"/>
            <a:ext cx="1687830" cy="173766"/>
          </a:xfrm>
          <a:prstGeom prst="rect">
            <a:avLst/>
          </a:prstGeom>
        </p:spPr>
        <p:txBody>
          <a:bodyPr vert="horz" wrap="square" lIns="0" tIns="12065" rIns="0" bIns="0" rtlCol="0">
            <a:spAutoFit/>
          </a:bodyPr>
          <a:lstStyle/>
          <a:p>
            <a:pPr marL="12700">
              <a:spcBef>
                <a:spcPts val="95"/>
              </a:spcBef>
              <a:tabLst>
                <a:tab pos="521970" algn="l"/>
                <a:tab pos="878840" algn="l"/>
                <a:tab pos="1176655" algn="l"/>
              </a:tabLst>
            </a:pPr>
            <a:r>
              <a:rPr sz="1000" spc="15" dirty="0">
                <a:latin typeface="Microsoft Sans Serif"/>
                <a:cs typeface="Microsoft Sans Serif"/>
              </a:rPr>
              <a:t>8</a:t>
            </a:r>
            <a:r>
              <a:rPr sz="1050" i="1" dirty="0">
                <a:latin typeface="Arial"/>
                <a:cs typeface="Arial"/>
              </a:rPr>
              <a:t>Dd	</a:t>
            </a:r>
            <a:r>
              <a:rPr sz="1000" spc="-25" dirty="0">
                <a:latin typeface="Microsoft Sans Serif"/>
                <a:cs typeface="Microsoft Sans Serif"/>
              </a:rPr>
              <a:t>4</a:t>
            </a:r>
            <a:r>
              <a:rPr sz="1050" i="1" spc="30" dirty="0">
                <a:latin typeface="Arial"/>
                <a:cs typeface="Arial"/>
              </a:rPr>
              <a:t>d</a:t>
            </a:r>
            <a:r>
              <a:rPr sz="1000" spc="-15" dirty="0">
                <a:latin typeface="Microsoft Sans Serif"/>
                <a:cs typeface="Microsoft Sans Serif"/>
              </a:rPr>
              <a:t>--</a:t>
            </a:r>
            <a:r>
              <a:rPr sz="1000" dirty="0">
                <a:latin typeface="Microsoft Sans Serif"/>
                <a:cs typeface="Microsoft Sans Serif"/>
              </a:rPr>
              <a:t>	</a:t>
            </a:r>
            <a:r>
              <a:rPr sz="1050" i="1" spc="5" dirty="0">
                <a:latin typeface="Arial"/>
                <a:cs typeface="Arial"/>
              </a:rPr>
              <a:t>k</a:t>
            </a:r>
            <a:r>
              <a:rPr sz="600" i="1" spc="35" dirty="0">
                <a:latin typeface="Arial"/>
                <a:cs typeface="Arial"/>
              </a:rPr>
              <a:t>h</a:t>
            </a:r>
            <a:r>
              <a:rPr sz="600" i="1" dirty="0">
                <a:latin typeface="Arial"/>
                <a:cs typeface="Arial"/>
              </a:rPr>
              <a:t>	</a:t>
            </a:r>
            <a:r>
              <a:rPr sz="1000" spc="30" dirty="0" smtClean="0">
                <a:latin typeface="Microsoft Sans Serif"/>
                <a:cs typeface="Microsoft Sans Serif"/>
              </a:rPr>
              <a:t>π(</a:t>
            </a:r>
            <a:r>
              <a:rPr sz="1000" spc="-125" dirty="0" smtClean="0">
                <a:latin typeface="Microsoft Sans Serif"/>
                <a:cs typeface="Microsoft Sans Serif"/>
              </a:rPr>
              <a:t>2</a:t>
            </a:r>
            <a:r>
              <a:rPr lang="es-ES" sz="550" i="1" spc="30" dirty="0" smtClean="0">
                <a:latin typeface="Arial"/>
                <a:cs typeface="Arial"/>
              </a:rPr>
              <a:t>n</a:t>
            </a:r>
            <a:r>
              <a:rPr sz="550" spc="60" dirty="0" smtClean="0">
                <a:latin typeface="Lucida Sans Unicode"/>
                <a:cs typeface="Lucida Sans Unicode"/>
              </a:rPr>
              <a:t>−</a:t>
            </a:r>
            <a:r>
              <a:rPr sz="550" spc="-5" dirty="0">
                <a:latin typeface="Microsoft Sans Serif"/>
                <a:cs typeface="Microsoft Sans Serif"/>
              </a:rPr>
              <a:t>1) </a:t>
            </a:r>
            <a:r>
              <a:rPr sz="550" spc="-140" dirty="0">
                <a:latin typeface="Microsoft Sans Serif"/>
                <a:cs typeface="Microsoft Sans Serif"/>
              </a:rPr>
              <a:t>-</a:t>
            </a:r>
            <a:endParaRPr sz="550" dirty="0">
              <a:latin typeface="Microsoft Sans Serif"/>
              <a:cs typeface="Microsoft Sans Serif"/>
            </a:endParaRPr>
          </a:p>
        </p:txBody>
      </p:sp>
      <p:sp>
        <p:nvSpPr>
          <p:cNvPr id="17" name="object 17"/>
          <p:cNvSpPr txBox="1"/>
          <p:nvPr/>
        </p:nvSpPr>
        <p:spPr>
          <a:xfrm>
            <a:off x="5972175" y="3112480"/>
            <a:ext cx="1337310" cy="173766"/>
          </a:xfrm>
          <a:prstGeom prst="rect">
            <a:avLst/>
          </a:prstGeom>
        </p:spPr>
        <p:txBody>
          <a:bodyPr vert="horz" wrap="square" lIns="0" tIns="12065" rIns="0" bIns="0" rtlCol="0">
            <a:spAutoFit/>
          </a:bodyPr>
          <a:lstStyle/>
          <a:p>
            <a:pPr marL="38100">
              <a:spcBef>
                <a:spcPts val="95"/>
              </a:spcBef>
            </a:pPr>
            <a:r>
              <a:rPr sz="1575" i="1" spc="7" baseline="-34391" dirty="0">
                <a:latin typeface="Arial"/>
                <a:cs typeface="Arial"/>
              </a:rPr>
              <a:t>k</a:t>
            </a:r>
            <a:r>
              <a:rPr sz="1575" i="1" spc="-157" baseline="-34391" dirty="0">
                <a:latin typeface="Arial"/>
                <a:cs typeface="Arial"/>
              </a:rPr>
              <a:t> </a:t>
            </a:r>
            <a:r>
              <a:rPr sz="900" i="1" spc="-22" baseline="-74074" dirty="0">
                <a:latin typeface="Arial"/>
                <a:cs typeface="Arial"/>
              </a:rPr>
              <a:t>s</a:t>
            </a:r>
            <a:r>
              <a:rPr sz="900" i="1" spc="187" baseline="-74074" dirty="0">
                <a:latin typeface="Arial"/>
                <a:cs typeface="Arial"/>
              </a:rPr>
              <a:t> </a:t>
            </a:r>
            <a:r>
              <a:rPr sz="1500" spc="-22" baseline="-36111" dirty="0">
                <a:latin typeface="Microsoft Sans Serif"/>
                <a:cs typeface="Microsoft Sans Serif"/>
              </a:rPr>
              <a:t>=</a:t>
            </a:r>
            <a:r>
              <a:rPr sz="1500" spc="120" baseline="-36111" dirty="0">
                <a:latin typeface="Microsoft Sans Serif"/>
                <a:cs typeface="Microsoft Sans Serif"/>
              </a:rPr>
              <a:t> </a:t>
            </a:r>
            <a:r>
              <a:rPr sz="950" u="sng" spc="15" dirty="0">
                <a:uFill>
                  <a:solidFill>
                    <a:srgbClr val="000000"/>
                  </a:solidFill>
                </a:uFill>
                <a:latin typeface="Microsoft Sans Serif"/>
                <a:cs typeface="Microsoft Sans Serif"/>
              </a:rPr>
              <a:t>1</a:t>
            </a:r>
            <a:r>
              <a:rPr sz="950" spc="-5" dirty="0">
                <a:latin typeface="Microsoft Sans Serif"/>
                <a:cs typeface="Microsoft Sans Serif"/>
              </a:rPr>
              <a:t> </a:t>
            </a:r>
            <a:r>
              <a:rPr sz="950" spc="-15" dirty="0">
                <a:latin typeface="Microsoft Sans Serif"/>
                <a:cs typeface="Microsoft Sans Serif"/>
              </a:rPr>
              <a:t>-</a:t>
            </a:r>
            <a:r>
              <a:rPr sz="950" spc="-10" dirty="0">
                <a:latin typeface="Microsoft Sans Serif"/>
                <a:cs typeface="Microsoft Sans Serif"/>
              </a:rPr>
              <a:t> </a:t>
            </a:r>
            <a:r>
              <a:rPr sz="950" u="sng" spc="15" dirty="0" smtClean="0">
                <a:uFill>
                  <a:solidFill>
                    <a:srgbClr val="000000"/>
                  </a:solidFill>
                </a:uFill>
                <a:latin typeface="Microsoft Sans Serif"/>
                <a:cs typeface="Microsoft Sans Serif"/>
              </a:rPr>
              <a:t>1</a:t>
            </a:r>
            <a:r>
              <a:rPr lang="es-ES" sz="950" spc="15" dirty="0" smtClean="0">
                <a:latin typeface="Microsoft Sans Serif"/>
                <a:cs typeface="Microsoft Sans Serif"/>
              </a:rPr>
              <a:t> </a:t>
            </a:r>
            <a:r>
              <a:rPr sz="1500" spc="-22" baseline="-36111" dirty="0" smtClean="0">
                <a:latin typeface="Microsoft Sans Serif"/>
                <a:cs typeface="Microsoft Sans Serif"/>
              </a:rPr>
              <a:t>+</a:t>
            </a:r>
            <a:r>
              <a:rPr lang="es-ES" sz="1000" u="sng" spc="310" dirty="0" smtClean="0">
                <a:uFill>
                  <a:solidFill>
                    <a:srgbClr val="000000"/>
                  </a:solidFill>
                </a:uFill>
                <a:latin typeface="Microsoft Sans Serif"/>
                <a:cs typeface="Microsoft Sans Serif"/>
              </a:rPr>
              <a:t> </a:t>
            </a:r>
            <a:r>
              <a:rPr sz="1000" u="sng" spc="15" dirty="0" smtClean="0">
                <a:uFill>
                  <a:solidFill>
                    <a:srgbClr val="000000"/>
                  </a:solidFill>
                </a:uFill>
                <a:latin typeface="Microsoft Sans Serif"/>
                <a:cs typeface="Microsoft Sans Serif"/>
              </a:rPr>
              <a:t>1</a:t>
            </a:r>
            <a:r>
              <a:rPr lang="es-ES" sz="1000" u="sng" spc="15" dirty="0" smtClean="0">
                <a:uFill>
                  <a:solidFill>
                    <a:srgbClr val="000000"/>
                  </a:solidFill>
                </a:uFill>
                <a:latin typeface="Microsoft Sans Serif"/>
                <a:cs typeface="Microsoft Sans Serif"/>
              </a:rPr>
              <a:t> </a:t>
            </a:r>
            <a:r>
              <a:rPr sz="1500" spc="-22" baseline="-36111" dirty="0" smtClean="0">
                <a:latin typeface="Microsoft Sans Serif"/>
                <a:cs typeface="Microsoft Sans Serif"/>
              </a:rPr>
              <a:t>+</a:t>
            </a:r>
            <a:r>
              <a:rPr sz="1500" spc="-37" baseline="-36111" dirty="0" smtClean="0">
                <a:latin typeface="Microsoft Sans Serif"/>
                <a:cs typeface="Microsoft Sans Serif"/>
              </a:rPr>
              <a:t> </a:t>
            </a:r>
            <a:r>
              <a:rPr sz="1500" spc="-292" baseline="-36111" dirty="0">
                <a:latin typeface="Microsoft Sans Serif"/>
                <a:cs typeface="Microsoft Sans Serif"/>
              </a:rPr>
              <a:t>(</a:t>
            </a:r>
            <a:r>
              <a:rPr sz="1000" spc="-195" dirty="0">
                <a:latin typeface="Microsoft Sans Serif"/>
                <a:cs typeface="Microsoft Sans Serif"/>
              </a:rPr>
              <a:t>1</a:t>
            </a:r>
            <a:r>
              <a:rPr sz="1500" spc="-292" baseline="-36111" dirty="0">
                <a:latin typeface="Microsoft Sans Serif"/>
                <a:cs typeface="Microsoft Sans Serif"/>
              </a:rPr>
              <a:t>1</a:t>
            </a:r>
            <a:endParaRPr sz="1500" baseline="-36111" dirty="0">
              <a:latin typeface="Microsoft Sans Serif"/>
              <a:cs typeface="Microsoft Sans Serif"/>
            </a:endParaRPr>
          </a:p>
        </p:txBody>
      </p:sp>
      <p:sp>
        <p:nvSpPr>
          <p:cNvPr id="18" name="object 18"/>
          <p:cNvSpPr txBox="1"/>
          <p:nvPr/>
        </p:nvSpPr>
        <p:spPr>
          <a:xfrm>
            <a:off x="6277705" y="3288280"/>
            <a:ext cx="996950" cy="173766"/>
          </a:xfrm>
          <a:prstGeom prst="rect">
            <a:avLst/>
          </a:prstGeom>
        </p:spPr>
        <p:txBody>
          <a:bodyPr vert="horz" wrap="square" lIns="0" tIns="12065" rIns="0" bIns="0" rtlCol="0">
            <a:spAutoFit/>
          </a:bodyPr>
          <a:lstStyle/>
          <a:p>
            <a:pPr marL="12700">
              <a:spcBef>
                <a:spcPts val="95"/>
              </a:spcBef>
              <a:tabLst>
                <a:tab pos="890905" algn="l"/>
              </a:tabLst>
            </a:pPr>
            <a:r>
              <a:rPr sz="950" spc="95" dirty="0">
                <a:latin typeface="Microsoft Sans Serif"/>
                <a:cs typeface="Microsoft Sans Serif"/>
              </a:rPr>
              <a:t>π</a:t>
            </a:r>
            <a:r>
              <a:rPr sz="950" spc="-10" dirty="0">
                <a:latin typeface="Microsoft Sans Serif"/>
                <a:cs typeface="Microsoft Sans Serif"/>
              </a:rPr>
              <a:t> </a:t>
            </a:r>
            <a:r>
              <a:rPr sz="950" spc="-15" dirty="0">
                <a:latin typeface="Microsoft Sans Serif"/>
                <a:cs typeface="Microsoft Sans Serif"/>
              </a:rPr>
              <a:t>--</a:t>
            </a:r>
            <a:r>
              <a:rPr sz="950" spc="-10" dirty="0">
                <a:latin typeface="Microsoft Sans Serif"/>
                <a:cs typeface="Microsoft Sans Serif"/>
              </a:rPr>
              <a:t> </a:t>
            </a:r>
            <a:r>
              <a:rPr sz="950" spc="15" dirty="0">
                <a:latin typeface="Microsoft Sans Serif"/>
                <a:cs typeface="Microsoft Sans Serif"/>
              </a:rPr>
              <a:t>2</a:t>
            </a:r>
            <a:r>
              <a:rPr sz="1000" i="1" dirty="0">
                <a:latin typeface="Arial"/>
                <a:cs typeface="Arial"/>
              </a:rPr>
              <a:t>hD</a:t>
            </a:r>
            <a:r>
              <a:rPr sz="950" spc="-15" dirty="0">
                <a:latin typeface="Microsoft Sans Serif"/>
                <a:cs typeface="Microsoft Sans Serif"/>
              </a:rPr>
              <a:t>+</a:t>
            </a:r>
            <a:r>
              <a:rPr sz="1000" i="1" spc="30" dirty="0">
                <a:latin typeface="Arial"/>
                <a:cs typeface="Arial"/>
              </a:rPr>
              <a:t>h</a:t>
            </a:r>
            <a:r>
              <a:rPr sz="1000" i="1" dirty="0">
                <a:latin typeface="Arial"/>
                <a:cs typeface="Arial"/>
              </a:rPr>
              <a:t>	</a:t>
            </a:r>
            <a:r>
              <a:rPr sz="1050" i="1" spc="-30" dirty="0">
                <a:latin typeface="Arial"/>
                <a:cs typeface="Arial"/>
              </a:rPr>
              <a:t>D</a:t>
            </a:r>
            <a:endParaRPr sz="1050">
              <a:latin typeface="Arial"/>
              <a:cs typeface="Arial"/>
            </a:endParaRPr>
          </a:p>
        </p:txBody>
      </p:sp>
      <p:sp>
        <p:nvSpPr>
          <p:cNvPr id="19" name="object 19"/>
          <p:cNvSpPr txBox="1"/>
          <p:nvPr/>
        </p:nvSpPr>
        <p:spPr>
          <a:xfrm>
            <a:off x="7360904" y="3192649"/>
            <a:ext cx="1618615" cy="173766"/>
          </a:xfrm>
          <a:prstGeom prst="rect">
            <a:avLst/>
          </a:prstGeom>
        </p:spPr>
        <p:txBody>
          <a:bodyPr vert="horz" wrap="square" lIns="0" tIns="12065" rIns="0" bIns="0" rtlCol="0">
            <a:spAutoFit/>
          </a:bodyPr>
          <a:lstStyle/>
          <a:p>
            <a:pPr marL="38100">
              <a:spcBef>
                <a:spcPts val="95"/>
              </a:spcBef>
            </a:pPr>
            <a:r>
              <a:rPr sz="1000" spc="70" dirty="0">
                <a:latin typeface="Lucida Sans Unicode"/>
                <a:cs typeface="Lucida Sans Unicode"/>
              </a:rPr>
              <a:t>–</a:t>
            </a:r>
            <a:r>
              <a:rPr sz="1000" spc="-125" dirty="0">
                <a:latin typeface="Lucida Sans Unicode"/>
                <a:cs typeface="Lucida Sans Unicode"/>
              </a:rPr>
              <a:t> </a:t>
            </a:r>
            <a:r>
              <a:rPr sz="750" spc="5" dirty="0" smtClean="0">
                <a:latin typeface="Microsoft Sans Serif"/>
                <a:cs typeface="Microsoft Sans Serif"/>
              </a:rPr>
              <a:t>0.5</a:t>
            </a:r>
            <a:r>
              <a:rPr lang="es-ES" sz="450" i="1" spc="25" dirty="0" smtClean="0">
                <a:latin typeface="Arial"/>
                <a:cs typeface="Arial"/>
              </a:rPr>
              <a:t>n</a:t>
            </a:r>
            <a:r>
              <a:rPr sz="450" spc="50" dirty="0" smtClean="0">
                <a:latin typeface="Lucida Sans Unicode"/>
                <a:cs typeface="Lucida Sans Unicode"/>
              </a:rPr>
              <a:t>−</a:t>
            </a:r>
            <a:r>
              <a:rPr sz="450" spc="5" dirty="0">
                <a:latin typeface="Microsoft Sans Serif"/>
                <a:cs typeface="Microsoft Sans Serif"/>
              </a:rPr>
              <a:t>2</a:t>
            </a:r>
            <a:r>
              <a:rPr sz="750" spc="-90" dirty="0">
                <a:latin typeface="Microsoft Sans Serif"/>
                <a:cs typeface="Microsoft Sans Serif"/>
              </a:rPr>
              <a:t>)</a:t>
            </a:r>
            <a:r>
              <a:rPr sz="1500" spc="-412" baseline="-36111" dirty="0">
                <a:latin typeface="Microsoft Sans Serif"/>
                <a:cs typeface="Microsoft Sans Serif"/>
              </a:rPr>
              <a:t>-</a:t>
            </a:r>
            <a:r>
              <a:rPr sz="750" spc="5" dirty="0">
                <a:latin typeface="Microsoft Sans Serif"/>
                <a:cs typeface="Microsoft Sans Serif"/>
              </a:rPr>
              <a:t>-</a:t>
            </a:r>
            <a:r>
              <a:rPr sz="1500" spc="-240" baseline="-36111" dirty="0">
                <a:latin typeface="Microsoft Sans Serif"/>
                <a:cs typeface="Microsoft Sans Serif"/>
              </a:rPr>
              <a:t>-</a:t>
            </a:r>
            <a:r>
              <a:rPr sz="750" spc="-25" dirty="0">
                <a:latin typeface="Microsoft Sans Serif"/>
                <a:cs typeface="Microsoft Sans Serif"/>
              </a:rPr>
              <a:t>(</a:t>
            </a:r>
            <a:r>
              <a:rPr sz="750" spc="60" dirty="0">
                <a:latin typeface="Microsoft Sans Serif"/>
                <a:cs typeface="Microsoft Sans Serif"/>
              </a:rPr>
              <a:t> </a:t>
            </a:r>
            <a:r>
              <a:rPr sz="800" spc="5" dirty="0">
                <a:latin typeface="Microsoft Sans Serif"/>
                <a:cs typeface="Microsoft Sans Serif"/>
              </a:rPr>
              <a:t>0,25</a:t>
            </a:r>
            <a:r>
              <a:rPr sz="800" spc="-5" dirty="0">
                <a:latin typeface="Microsoft Sans Serif"/>
                <a:cs typeface="Microsoft Sans Serif"/>
              </a:rPr>
              <a:t> </a:t>
            </a:r>
            <a:r>
              <a:rPr sz="800" spc="80" dirty="0">
                <a:latin typeface="Microsoft Sans Serif"/>
                <a:cs typeface="Microsoft Sans Serif"/>
              </a:rPr>
              <a:t>m</a:t>
            </a:r>
            <a:r>
              <a:rPr sz="800" spc="-5" dirty="0">
                <a:latin typeface="Microsoft Sans Serif"/>
                <a:cs typeface="Microsoft Sans Serif"/>
              </a:rPr>
              <a:t> </a:t>
            </a:r>
            <a:r>
              <a:rPr sz="800" spc="-10" dirty="0" smtClean="0">
                <a:latin typeface="Microsoft Sans Serif"/>
                <a:cs typeface="Microsoft Sans Serif"/>
              </a:rPr>
              <a:t>&lt;</a:t>
            </a:r>
            <a:r>
              <a:rPr lang="es-ES" sz="800" dirty="0" smtClean="0">
                <a:latin typeface="Microsoft Sans Serif"/>
                <a:cs typeface="Microsoft Sans Serif"/>
              </a:rPr>
              <a:t> </a:t>
            </a:r>
            <a:r>
              <a:rPr sz="1050" i="1" spc="30" dirty="0" smtClean="0">
                <a:latin typeface="Arial"/>
                <a:cs typeface="Arial"/>
              </a:rPr>
              <a:t>h</a:t>
            </a:r>
            <a:r>
              <a:rPr sz="1000" spc="-15" dirty="0">
                <a:latin typeface="Microsoft Sans Serif"/>
                <a:cs typeface="Microsoft Sans Serif"/>
              </a:rPr>
              <a:t>&lt;</a:t>
            </a:r>
            <a:r>
              <a:rPr sz="1000" spc="70" dirty="0">
                <a:latin typeface="Microsoft Sans Serif"/>
                <a:cs typeface="Microsoft Sans Serif"/>
              </a:rPr>
              <a:t> </a:t>
            </a:r>
            <a:r>
              <a:rPr sz="800" spc="5" dirty="0">
                <a:latin typeface="Microsoft Sans Serif"/>
                <a:cs typeface="Microsoft Sans Serif"/>
              </a:rPr>
              <a:t>2,5</a:t>
            </a:r>
            <a:r>
              <a:rPr sz="800" spc="-5" dirty="0">
                <a:latin typeface="Microsoft Sans Serif"/>
                <a:cs typeface="Microsoft Sans Serif"/>
              </a:rPr>
              <a:t> </a:t>
            </a:r>
            <a:r>
              <a:rPr sz="800" spc="25" dirty="0">
                <a:latin typeface="Microsoft Sans Serif"/>
                <a:cs typeface="Microsoft Sans Serif"/>
              </a:rPr>
              <a:t>m)</a:t>
            </a:r>
            <a:endParaRPr sz="800" dirty="0">
              <a:latin typeface="Microsoft Sans Serif"/>
              <a:cs typeface="Microsoft Sans Serif"/>
            </a:endParaRPr>
          </a:p>
        </p:txBody>
      </p:sp>
      <p:sp>
        <p:nvSpPr>
          <p:cNvPr id="20" name="object 20"/>
          <p:cNvSpPr txBox="1"/>
          <p:nvPr/>
        </p:nvSpPr>
        <p:spPr>
          <a:xfrm>
            <a:off x="9314816" y="3217292"/>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(6.15)</a:t>
            </a:r>
            <a:endParaRPr sz="850">
              <a:latin typeface="Microsoft Sans Serif"/>
              <a:cs typeface="Microsoft Sans Serif"/>
            </a:endParaRPr>
          </a:p>
        </p:txBody>
      </p:sp>
      <p:sp>
        <p:nvSpPr>
          <p:cNvPr id="21" name="object 21"/>
          <p:cNvSpPr txBox="1"/>
          <p:nvPr/>
        </p:nvSpPr>
        <p:spPr>
          <a:xfrm>
            <a:off x="5337177" y="3687192"/>
            <a:ext cx="2743835" cy="182101"/>
          </a:xfrm>
          <a:prstGeom prst="rect">
            <a:avLst/>
          </a:prstGeom>
        </p:spPr>
        <p:txBody>
          <a:bodyPr vert="horz" wrap="square" lIns="0" tIns="12700" rIns="0" bIns="0" rtlCol="0">
            <a:spAutoFit/>
          </a:bodyPr>
          <a:lstStyle/>
          <a:p>
            <a:pPr marL="12700">
              <a:spcBef>
                <a:spcPts val="100"/>
              </a:spcBef>
            </a:pPr>
            <a:r>
              <a:rPr sz="550" dirty="0">
                <a:solidFill>
                  <a:srgbClr val="171514"/>
                </a:solidFill>
                <a:latin typeface="Microsoft Sans Serif"/>
                <a:cs typeface="Microsoft Sans Serif"/>
              </a:rPr>
              <a:t>Para </a:t>
            </a:r>
            <a:r>
              <a:rPr sz="550" spc="10" dirty="0">
                <a:solidFill>
                  <a:srgbClr val="171514"/>
                </a:solidFill>
                <a:latin typeface="Microsoft Sans Serif"/>
                <a:cs typeface="Microsoft Sans Serif"/>
              </a:rPr>
              <a:t>rejillas</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sin</a:t>
            </a:r>
            <a:r>
              <a:rPr sz="550" dirty="0">
                <a:solidFill>
                  <a:srgbClr val="171514"/>
                </a:solidFill>
                <a:latin typeface="Microsoft Sans Serif"/>
                <a:cs typeface="Microsoft Sans Serif"/>
              </a:rPr>
              <a:t> </a:t>
            </a:r>
            <a:r>
              <a:rPr lang="es-ES" sz="550" spc="10" dirty="0" smtClean="0">
                <a:solidFill>
                  <a:srgbClr val="171514"/>
                </a:solidFill>
                <a:latin typeface="Microsoft Sans Serif"/>
                <a:cs typeface="Microsoft Sans Serif"/>
              </a:rPr>
              <a:t>jabalina</a:t>
            </a:r>
            <a:r>
              <a:rPr sz="550" spc="10" dirty="0" smtClean="0">
                <a:solidFill>
                  <a:srgbClr val="171514"/>
                </a:solidFill>
                <a:latin typeface="Microsoft Sans Serif"/>
                <a:cs typeface="Microsoft Sans Serif"/>
              </a:rPr>
              <a:t>s</a:t>
            </a:r>
            <a:r>
              <a:rPr sz="550" spc="-5"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dirty="0">
                <a:solidFill>
                  <a:srgbClr val="171514"/>
                </a:solidFill>
                <a:latin typeface="Microsoft Sans Serif"/>
                <a:cs typeface="Microsoft Sans Serif"/>
              </a:rPr>
              <a:t> a </a:t>
            </a:r>
            <a:r>
              <a:rPr sz="550" spc="25" dirty="0">
                <a:solidFill>
                  <a:srgbClr val="171514"/>
                </a:solidFill>
                <a:latin typeface="Microsoft Sans Serif"/>
                <a:cs typeface="Microsoft Sans Serif"/>
              </a:rPr>
              <a:t>tierra</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o</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con</a:t>
            </a:r>
            <a:r>
              <a:rPr sz="550" dirty="0">
                <a:solidFill>
                  <a:srgbClr val="171514"/>
                </a:solidFill>
                <a:latin typeface="Microsoft Sans Serif"/>
                <a:cs typeface="Microsoft Sans Serif"/>
              </a:rPr>
              <a:t> </a:t>
            </a:r>
            <a:r>
              <a:rPr lang="es-ES" sz="550" spc="10" dirty="0" smtClean="0">
                <a:solidFill>
                  <a:srgbClr val="171514"/>
                </a:solidFill>
                <a:latin typeface="Microsoft Sans Serif"/>
                <a:cs typeface="Microsoft Sans Serif"/>
              </a:rPr>
              <a:t>jabalina</a:t>
            </a:r>
            <a:r>
              <a:rPr sz="550" spc="10" dirty="0" smtClean="0">
                <a:solidFill>
                  <a:srgbClr val="171514"/>
                </a:solidFill>
                <a:latin typeface="Microsoft Sans Serif"/>
                <a:cs typeface="Microsoft Sans Serif"/>
              </a:rPr>
              <a:t>s</a:t>
            </a:r>
            <a:r>
              <a:rPr sz="550" dirty="0" smtClean="0">
                <a:solidFill>
                  <a:srgbClr val="171514"/>
                </a:solidFill>
                <a:latin typeface="Microsoft Sans Serif"/>
                <a:cs typeface="Microsoft Sans Serif"/>
              </a:rPr>
              <a:t> </a:t>
            </a:r>
            <a:r>
              <a:rPr sz="550" spc="5" dirty="0">
                <a:solidFill>
                  <a:srgbClr val="171514"/>
                </a:solidFill>
                <a:latin typeface="Microsoft Sans Serif"/>
                <a:cs typeface="Microsoft Sans Serif"/>
              </a:rPr>
              <a:t>espaciadas</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uniformemente</a:t>
            </a:r>
            <a:r>
              <a:rPr sz="550" spc="25" dirty="0">
                <a:solidFill>
                  <a:srgbClr val="171514"/>
                </a:solidFill>
                <a:latin typeface="Microsoft Sans Serif"/>
                <a:cs typeface="Microsoft Sans Serif"/>
              </a:rPr>
              <a:t>,</a:t>
            </a:r>
            <a:endParaRPr sz="550" dirty="0">
              <a:latin typeface="Microsoft Sans Serif"/>
              <a:cs typeface="Microsoft Sans Serif"/>
            </a:endParaRPr>
          </a:p>
        </p:txBody>
      </p:sp>
      <p:sp>
        <p:nvSpPr>
          <p:cNvPr id="22" name="object 22"/>
          <p:cNvSpPr txBox="1"/>
          <p:nvPr/>
        </p:nvSpPr>
        <p:spPr>
          <a:xfrm>
            <a:off x="7121525" y="3965337"/>
            <a:ext cx="723900" cy="288540"/>
          </a:xfrm>
          <a:prstGeom prst="rect">
            <a:avLst/>
          </a:prstGeom>
        </p:spPr>
        <p:txBody>
          <a:bodyPr vert="horz" wrap="square" lIns="0" tIns="52069" rIns="0" bIns="0" rtlCol="0">
            <a:spAutoFit/>
          </a:bodyPr>
          <a:lstStyle/>
          <a:p>
            <a:pPr marL="38100">
              <a:spcBef>
                <a:spcPts val="409"/>
              </a:spcBef>
              <a:tabLst>
                <a:tab pos="685165" algn="l"/>
              </a:tabLst>
            </a:pPr>
            <a:r>
              <a:rPr sz="1050" i="1" spc="5" dirty="0" err="1">
                <a:latin typeface="Arial"/>
                <a:cs typeface="Arial"/>
              </a:rPr>
              <a:t>k</a:t>
            </a:r>
            <a:r>
              <a:rPr sz="600" i="1" spc="5" dirty="0" err="1">
                <a:latin typeface="Arial"/>
                <a:cs typeface="Arial"/>
              </a:rPr>
              <a:t>yo</a:t>
            </a:r>
            <a:r>
              <a:rPr sz="1000" spc="5" dirty="0" smtClean="0">
                <a:latin typeface="Microsoft Sans Serif"/>
                <a:cs typeface="Microsoft Sans Serif"/>
              </a:rPr>
              <a:t>=</a:t>
            </a:r>
            <a:r>
              <a:rPr lang="es-ES" sz="1000" spc="5" dirty="0" smtClean="0">
                <a:latin typeface="Microsoft Sans Serif"/>
                <a:cs typeface="Microsoft Sans Serif"/>
              </a:rPr>
              <a:t> </a:t>
            </a:r>
            <a:r>
              <a:rPr sz="1500" u="sng" spc="22" baseline="36111" dirty="0" smtClean="0">
                <a:uFill>
                  <a:solidFill>
                    <a:srgbClr val="000000"/>
                  </a:solidFill>
                </a:uFill>
                <a:latin typeface="Microsoft Sans Serif"/>
                <a:cs typeface="Microsoft Sans Serif"/>
              </a:rPr>
              <a:t>1</a:t>
            </a:r>
            <a:r>
              <a:rPr sz="1500" u="sng" spc="22" baseline="36111" dirty="0">
                <a:uFill>
                  <a:solidFill>
                    <a:srgbClr val="000000"/>
                  </a:solidFill>
                </a:uFill>
                <a:latin typeface="Microsoft Sans Serif"/>
                <a:cs typeface="Microsoft Sans Serif"/>
              </a:rPr>
              <a:t>	</a:t>
            </a:r>
            <a:endParaRPr sz="1500" baseline="36111" dirty="0">
              <a:latin typeface="Microsoft Sans Serif"/>
              <a:cs typeface="Microsoft Sans Serif"/>
            </a:endParaRPr>
          </a:p>
          <a:p>
            <a:pPr marL="326390">
              <a:spcBef>
                <a:spcPts val="140"/>
              </a:spcBef>
            </a:pPr>
            <a:r>
              <a:rPr sz="400" spc="-5" dirty="0">
                <a:latin typeface="Microsoft Sans Serif"/>
                <a:cs typeface="Microsoft Sans Serif"/>
              </a:rPr>
              <a:t>(</a:t>
            </a:r>
            <a:r>
              <a:rPr sz="400" spc="-5" dirty="0" smtClean="0">
                <a:latin typeface="Microsoft Sans Serif"/>
                <a:cs typeface="Microsoft Sans Serif"/>
              </a:rPr>
              <a:t>2</a:t>
            </a:r>
            <a:r>
              <a:rPr lang="es-ES" sz="400" i="1" spc="20" dirty="0" smtClean="0">
                <a:latin typeface="Arial"/>
                <a:cs typeface="Arial"/>
              </a:rPr>
              <a:t>n</a:t>
            </a:r>
            <a:r>
              <a:rPr sz="400" spc="-15" dirty="0" smtClean="0">
                <a:latin typeface="Microsoft Sans Serif"/>
                <a:cs typeface="Microsoft Sans Serif"/>
              </a:rPr>
              <a:t>)</a:t>
            </a:r>
            <a:r>
              <a:rPr sz="250" dirty="0" smtClean="0">
                <a:latin typeface="Microsoft Sans Serif"/>
                <a:cs typeface="Microsoft Sans Serif"/>
              </a:rPr>
              <a:t>2</a:t>
            </a:r>
            <a:r>
              <a:rPr sz="250" spc="-5" dirty="0" smtClean="0">
                <a:latin typeface="Microsoft Sans Serif"/>
                <a:cs typeface="Microsoft Sans Serif"/>
              </a:rPr>
              <a:t> </a:t>
            </a:r>
            <a:r>
              <a:rPr sz="250" spc="20" dirty="0" smtClean="0">
                <a:latin typeface="Microsoft Sans Serif"/>
                <a:cs typeface="Microsoft Sans Serif"/>
              </a:rPr>
              <a:t>/</a:t>
            </a:r>
            <a:r>
              <a:rPr lang="es-ES" sz="250" i="1" spc="10" dirty="0" smtClean="0">
                <a:latin typeface="Arial"/>
                <a:cs typeface="Arial"/>
              </a:rPr>
              <a:t>n</a:t>
            </a:r>
            <a:endParaRPr sz="250" dirty="0">
              <a:latin typeface="Arial"/>
              <a:cs typeface="Arial"/>
            </a:endParaRPr>
          </a:p>
        </p:txBody>
      </p:sp>
      <p:sp>
        <p:nvSpPr>
          <p:cNvPr id="23" name="object 23"/>
          <p:cNvSpPr txBox="1"/>
          <p:nvPr/>
        </p:nvSpPr>
        <p:spPr>
          <a:xfrm>
            <a:off x="9317878" y="4030092"/>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(6.16)</a:t>
            </a:r>
            <a:endParaRPr sz="850">
              <a:latin typeface="Microsoft Sans Serif"/>
              <a:cs typeface="Microsoft Sans Serif"/>
            </a:endParaRPr>
          </a:p>
        </p:txBody>
      </p:sp>
      <p:sp>
        <p:nvSpPr>
          <p:cNvPr id="24" name="object 24"/>
          <p:cNvSpPr txBox="1"/>
          <p:nvPr/>
        </p:nvSpPr>
        <p:spPr>
          <a:xfrm>
            <a:off x="5337190" y="4449192"/>
            <a:ext cx="1454150" cy="112851"/>
          </a:xfrm>
          <a:prstGeom prst="rect">
            <a:avLst/>
          </a:prstGeom>
        </p:spPr>
        <p:txBody>
          <a:bodyPr vert="horz" wrap="square" lIns="0" tIns="12700" rIns="0" bIns="0" rtlCol="0">
            <a:spAutoFit/>
          </a:bodyPr>
          <a:lstStyle/>
          <a:p>
            <a:pPr marL="12700">
              <a:spcBef>
                <a:spcPts val="100"/>
              </a:spcBef>
            </a:pPr>
            <a:r>
              <a:rPr sz="650" dirty="0">
                <a:solidFill>
                  <a:srgbClr val="171514"/>
                </a:solidFill>
                <a:latin typeface="Microsoft Sans Serif"/>
                <a:cs typeface="Microsoft Sans Serif"/>
              </a:rPr>
              <a:t>Para</a:t>
            </a:r>
            <a:r>
              <a:rPr sz="650" spc="-10"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s</a:t>
            </a:r>
            <a:r>
              <a:rPr sz="650" spc="-5"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lo</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largo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perí</a:t>
            </a:r>
            <a:r>
              <a:rPr lang="es-ES" sz="650" spc="30" dirty="0" smtClean="0">
                <a:solidFill>
                  <a:srgbClr val="171514"/>
                </a:solidFill>
                <a:latin typeface="Microsoft Sans Serif"/>
                <a:cs typeface="Microsoft Sans Serif"/>
              </a:rPr>
              <a:t>m</a:t>
            </a:r>
            <a:r>
              <a:rPr sz="650" spc="30" dirty="0" smtClean="0">
                <a:solidFill>
                  <a:srgbClr val="171514"/>
                </a:solidFill>
                <a:latin typeface="Microsoft Sans Serif"/>
                <a:cs typeface="Microsoft Sans Serif"/>
              </a:rPr>
              <a:t>,</a:t>
            </a:r>
            <a:endParaRPr sz="650" dirty="0">
              <a:latin typeface="Microsoft Sans Serif"/>
              <a:cs typeface="Microsoft Sans Serif"/>
            </a:endParaRPr>
          </a:p>
        </p:txBody>
      </p:sp>
      <p:sp>
        <p:nvSpPr>
          <p:cNvPr id="25" name="object 25"/>
          <p:cNvSpPr txBox="1"/>
          <p:nvPr/>
        </p:nvSpPr>
        <p:spPr>
          <a:xfrm>
            <a:off x="7305675" y="4710578"/>
            <a:ext cx="306070" cy="165430"/>
          </a:xfrm>
          <a:prstGeom prst="rect">
            <a:avLst/>
          </a:prstGeom>
        </p:spPr>
        <p:txBody>
          <a:bodyPr vert="horz" wrap="square" lIns="0" tIns="11430" rIns="0" bIns="0" rtlCol="0">
            <a:spAutoFit/>
          </a:bodyPr>
          <a:lstStyle/>
          <a:p>
            <a:pPr marL="12700">
              <a:spcBef>
                <a:spcPts val="90"/>
              </a:spcBef>
            </a:pPr>
            <a:r>
              <a:rPr sz="1000" i="1" spc="5" dirty="0">
                <a:latin typeface="Arial"/>
                <a:cs typeface="Arial"/>
              </a:rPr>
              <a:t>k</a:t>
            </a:r>
            <a:r>
              <a:rPr sz="550" i="1" spc="15" dirty="0">
                <a:latin typeface="Arial"/>
                <a:cs typeface="Arial"/>
              </a:rPr>
              <a:t>yo</a:t>
            </a:r>
            <a:r>
              <a:rPr sz="950" spc="-15" dirty="0">
                <a:latin typeface="Microsoft Sans Serif"/>
                <a:cs typeface="Microsoft Sans Serif"/>
              </a:rPr>
              <a:t>=</a:t>
            </a:r>
            <a:r>
              <a:rPr sz="950" spc="15" dirty="0">
                <a:latin typeface="Microsoft Sans Serif"/>
                <a:cs typeface="Microsoft Sans Serif"/>
              </a:rPr>
              <a:t>1</a:t>
            </a:r>
            <a:endParaRPr sz="950">
              <a:latin typeface="Microsoft Sans Serif"/>
              <a:cs typeface="Microsoft Sans Serif"/>
            </a:endParaRPr>
          </a:p>
        </p:txBody>
      </p:sp>
      <p:sp>
        <p:nvSpPr>
          <p:cNvPr id="26" name="object 26"/>
          <p:cNvSpPr txBox="1"/>
          <p:nvPr/>
        </p:nvSpPr>
        <p:spPr>
          <a:xfrm>
            <a:off x="5337175" y="5077841"/>
            <a:ext cx="647700" cy="89768"/>
          </a:xfrm>
          <a:prstGeom prst="rect">
            <a:avLst/>
          </a:prstGeom>
        </p:spPr>
        <p:txBody>
          <a:bodyPr vert="horz" wrap="square" lIns="0" tIns="12700" rIns="0" bIns="0" rtlCol="0">
            <a:spAutoFit/>
          </a:bodyPr>
          <a:lstStyle/>
          <a:p>
            <a:pPr marL="12700">
              <a:spcBef>
                <a:spcPts val="100"/>
              </a:spcBef>
            </a:pPr>
            <a:r>
              <a:rPr sz="500" dirty="0">
                <a:solidFill>
                  <a:srgbClr val="171514"/>
                </a:solidFill>
                <a:latin typeface="Microsoft Sans Serif"/>
                <a:cs typeface="Microsoft Sans Serif"/>
              </a:rPr>
              <a:t>Para</a:t>
            </a:r>
            <a:r>
              <a:rPr sz="500" spc="-20" dirty="0">
                <a:solidFill>
                  <a:srgbClr val="171514"/>
                </a:solidFill>
                <a:latin typeface="Microsoft Sans Serif"/>
                <a:cs typeface="Microsoft Sans Serif"/>
              </a:rPr>
              <a:t> </a:t>
            </a:r>
            <a:r>
              <a:rPr sz="500" spc="20" dirty="0">
                <a:solidFill>
                  <a:srgbClr val="171514"/>
                </a:solidFill>
                <a:latin typeface="Microsoft Sans Serif"/>
                <a:cs typeface="Microsoft Sans Serif"/>
              </a:rPr>
              <a:t>todos</a:t>
            </a:r>
            <a:r>
              <a:rPr sz="500" spc="-15" dirty="0">
                <a:solidFill>
                  <a:srgbClr val="171514"/>
                </a:solidFill>
                <a:latin typeface="Microsoft Sans Serif"/>
                <a:cs typeface="Microsoft Sans Serif"/>
              </a:rPr>
              <a:t> </a:t>
            </a:r>
            <a:r>
              <a:rPr sz="500" spc="5" dirty="0">
                <a:solidFill>
                  <a:srgbClr val="171514"/>
                </a:solidFill>
                <a:latin typeface="Microsoft Sans Serif"/>
                <a:cs typeface="Microsoft Sans Serif"/>
              </a:rPr>
              <a:t>los</a:t>
            </a:r>
            <a:r>
              <a:rPr sz="500" spc="-15" dirty="0">
                <a:solidFill>
                  <a:srgbClr val="171514"/>
                </a:solidFill>
                <a:latin typeface="Microsoft Sans Serif"/>
                <a:cs typeface="Microsoft Sans Serif"/>
              </a:rPr>
              <a:t> </a:t>
            </a:r>
            <a:r>
              <a:rPr sz="500" spc="-5" dirty="0">
                <a:solidFill>
                  <a:srgbClr val="171514"/>
                </a:solidFill>
                <a:latin typeface="Microsoft Sans Serif"/>
                <a:cs typeface="Microsoft Sans Serif"/>
              </a:rPr>
              <a:t>casos,</a:t>
            </a:r>
            <a:endParaRPr sz="500">
              <a:latin typeface="Microsoft Sans Serif"/>
              <a:cs typeface="Microsoft Sans Serif"/>
            </a:endParaRPr>
          </a:p>
        </p:txBody>
      </p:sp>
      <p:sp>
        <p:nvSpPr>
          <p:cNvPr id="27" name="object 27"/>
          <p:cNvSpPr txBox="1"/>
          <p:nvPr/>
        </p:nvSpPr>
        <p:spPr>
          <a:xfrm>
            <a:off x="7064375" y="5320178"/>
            <a:ext cx="605790" cy="165430"/>
          </a:xfrm>
          <a:prstGeom prst="rect">
            <a:avLst/>
          </a:prstGeom>
        </p:spPr>
        <p:txBody>
          <a:bodyPr vert="horz" wrap="square" lIns="0" tIns="11430" rIns="0" bIns="0" rtlCol="0">
            <a:spAutoFit/>
          </a:bodyPr>
          <a:lstStyle/>
          <a:p>
            <a:pPr marL="12700">
              <a:spcBef>
                <a:spcPts val="90"/>
              </a:spcBef>
            </a:pPr>
            <a:r>
              <a:rPr sz="1000" i="1" spc="10" dirty="0">
                <a:latin typeface="Arial"/>
                <a:cs typeface="Arial"/>
              </a:rPr>
              <a:t>k</a:t>
            </a:r>
            <a:r>
              <a:rPr sz="550" i="1" spc="10" dirty="0">
                <a:latin typeface="Arial"/>
                <a:cs typeface="Arial"/>
              </a:rPr>
              <a:t>h</a:t>
            </a:r>
            <a:r>
              <a:rPr sz="950" spc="10" dirty="0">
                <a:latin typeface="Microsoft Sans Serif"/>
                <a:cs typeface="Microsoft Sans Serif"/>
              </a:rPr>
              <a:t>=1</a:t>
            </a:r>
            <a:r>
              <a:rPr sz="950" spc="-60" dirty="0">
                <a:latin typeface="Microsoft Sans Serif"/>
                <a:cs typeface="Microsoft Sans Serif"/>
              </a:rPr>
              <a:t> </a:t>
            </a:r>
            <a:r>
              <a:rPr sz="950" spc="25" dirty="0">
                <a:latin typeface="Microsoft Sans Serif"/>
                <a:cs typeface="Microsoft Sans Serif"/>
              </a:rPr>
              <a:t>+</a:t>
            </a:r>
            <a:r>
              <a:rPr sz="1000" i="1" spc="25" dirty="0">
                <a:latin typeface="Arial"/>
                <a:cs typeface="Arial"/>
              </a:rPr>
              <a:t>h</a:t>
            </a:r>
            <a:r>
              <a:rPr sz="950" spc="25" dirty="0">
                <a:latin typeface="Microsoft Sans Serif"/>
                <a:cs typeface="Microsoft Sans Serif"/>
              </a:rPr>
              <a:t>/</a:t>
            </a:r>
            <a:r>
              <a:rPr sz="1000" i="1" spc="25" dirty="0">
                <a:latin typeface="Arial"/>
                <a:cs typeface="Arial"/>
              </a:rPr>
              <a:t>h</a:t>
            </a:r>
            <a:r>
              <a:rPr sz="550" spc="25" dirty="0">
                <a:latin typeface="Microsoft Sans Serif"/>
                <a:cs typeface="Microsoft Sans Serif"/>
              </a:rPr>
              <a:t>0</a:t>
            </a:r>
            <a:endParaRPr sz="550">
              <a:latin typeface="Microsoft Sans Serif"/>
              <a:cs typeface="Microsoft Sans Serif"/>
            </a:endParaRPr>
          </a:p>
        </p:txBody>
      </p:sp>
      <p:sp>
        <p:nvSpPr>
          <p:cNvPr id="28" name="object 28"/>
          <p:cNvSpPr txBox="1"/>
          <p:nvPr/>
        </p:nvSpPr>
        <p:spPr>
          <a:xfrm>
            <a:off x="9334119" y="5338192"/>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(6.17)</a:t>
            </a:r>
            <a:endParaRPr sz="850">
              <a:latin typeface="Microsoft Sans Serif"/>
              <a:cs typeface="Microsoft Sans Serif"/>
            </a:endParaRPr>
          </a:p>
        </p:txBody>
      </p:sp>
      <p:sp>
        <p:nvSpPr>
          <p:cNvPr id="29" name="object 29"/>
          <p:cNvSpPr txBox="1"/>
          <p:nvPr/>
        </p:nvSpPr>
        <p:spPr>
          <a:xfrm>
            <a:off x="5489575" y="5615778"/>
            <a:ext cx="2790190" cy="482600"/>
          </a:xfrm>
          <a:prstGeom prst="rect">
            <a:avLst/>
          </a:prstGeom>
        </p:spPr>
        <p:txBody>
          <a:bodyPr vert="horz" wrap="square" lIns="0" tIns="12065" rIns="0" bIns="0" rtlCol="0">
            <a:spAutoFit/>
          </a:bodyPr>
          <a:lstStyle/>
          <a:p>
            <a:pPr marL="12700" marR="5080">
              <a:lnSpc>
                <a:spcPct val="153800"/>
              </a:lnSpc>
              <a:spcBef>
                <a:spcPts val="95"/>
              </a:spcBef>
            </a:pPr>
            <a:r>
              <a:rPr lang="es-ES" sz="650" i="1" spc="30" dirty="0" smtClean="0">
                <a:solidFill>
                  <a:srgbClr val="171514"/>
                </a:solidFill>
                <a:latin typeface="Arial"/>
                <a:cs typeface="Arial"/>
              </a:rPr>
              <a:t>n</a:t>
            </a:r>
            <a:r>
              <a:rPr sz="650" spc="30" dirty="0" smtClean="0">
                <a:solidFill>
                  <a:srgbClr val="171514"/>
                </a:solidFill>
                <a:latin typeface="Microsoft Sans Serif"/>
                <a:cs typeface="Microsoft Sans Serif"/>
              </a:rPr>
              <a:t>=</a:t>
            </a:r>
            <a:r>
              <a:rPr sz="650" spc="30" dirty="0" err="1" smtClean="0">
                <a:solidFill>
                  <a:srgbClr val="171514"/>
                </a:solidFill>
                <a:latin typeface="Microsoft Sans Serif"/>
                <a:cs typeface="Microsoft Sans Serif"/>
              </a:rPr>
              <a:t>número</a:t>
            </a:r>
            <a:r>
              <a:rPr sz="650" spc="3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spc="20" dirty="0">
                <a:solidFill>
                  <a:srgbClr val="171514"/>
                </a:solidFill>
                <a:latin typeface="Microsoft Sans Serif"/>
                <a:cs typeface="Microsoft Sans Serif"/>
              </a:rPr>
              <a:t>conductores de </a:t>
            </a:r>
            <a:r>
              <a:rPr sz="650" spc="15" dirty="0">
                <a:solidFill>
                  <a:srgbClr val="171514"/>
                </a:solidFill>
                <a:latin typeface="Microsoft Sans Serif"/>
                <a:cs typeface="Microsoft Sans Serif"/>
              </a:rPr>
              <a:t>rejilla paralelos </a:t>
            </a:r>
            <a:r>
              <a:rPr sz="650" spc="20" dirty="0">
                <a:solidFill>
                  <a:srgbClr val="171514"/>
                </a:solidFill>
                <a:latin typeface="Microsoft Sans Serif"/>
                <a:cs typeface="Microsoft Sans Serif"/>
              </a:rPr>
              <a:t>en </a:t>
            </a:r>
            <a:r>
              <a:rPr sz="650" spc="25" dirty="0">
                <a:solidFill>
                  <a:srgbClr val="171514"/>
                </a:solidFill>
                <a:latin typeface="Microsoft Sans Serif"/>
                <a:cs typeface="Microsoft Sans Serif"/>
              </a:rPr>
              <a:t>una </a:t>
            </a:r>
            <a:r>
              <a:rPr sz="650" spc="15" dirty="0">
                <a:solidFill>
                  <a:srgbClr val="171514"/>
                </a:solidFill>
                <a:latin typeface="Microsoft Sans Serif"/>
                <a:cs typeface="Microsoft Sans Serif"/>
              </a:rPr>
              <a:t>dirección</a:t>
            </a:r>
            <a:r>
              <a:rPr sz="650" spc="15" dirty="0">
                <a:solidFill>
                  <a:srgbClr val="171514"/>
                </a:solidFill>
                <a:latin typeface="Microsoft Sans Serif"/>
                <a:cs typeface="Microsoft Sans Serif"/>
              </a:rPr>
              <a:t>, </a:t>
            </a:r>
            <a:r>
              <a:rPr sz="650" i="1" spc="-5" dirty="0">
                <a:solidFill>
                  <a:srgbClr val="171514"/>
                </a:solidFill>
                <a:latin typeface="Arial"/>
                <a:cs typeface="Arial"/>
              </a:rPr>
              <a:t>D</a:t>
            </a:r>
            <a:r>
              <a:rPr sz="650" spc="-5" dirty="0" smtClean="0">
                <a:solidFill>
                  <a:srgbClr val="171514"/>
                </a:solidFill>
                <a:latin typeface="Microsoft Sans Serif"/>
                <a:cs typeface="Microsoft Sans Serif"/>
              </a:rPr>
              <a:t>=</a:t>
            </a:r>
            <a:r>
              <a:rPr lang="es-ES" sz="650" spc="-5"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separación</a:t>
            </a:r>
            <a:r>
              <a:rPr sz="650" dirty="0" smtClean="0">
                <a:solidFill>
                  <a:srgbClr val="171514"/>
                </a:solidFill>
                <a:latin typeface="Microsoft Sans Serif"/>
                <a:cs typeface="Microsoft Sans Serif"/>
              </a:rPr>
              <a:t> </a:t>
            </a:r>
            <a:r>
              <a:rPr sz="650" spc="30" dirty="0">
                <a:solidFill>
                  <a:srgbClr val="171514"/>
                </a:solidFill>
                <a:latin typeface="Microsoft Sans Serif"/>
                <a:cs typeface="Microsoft Sans Serif"/>
              </a:rPr>
              <a:t>entre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conductores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paralelos</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(m), </a:t>
            </a:r>
            <a:r>
              <a:rPr sz="650" i="1" spc="30" dirty="0">
                <a:solidFill>
                  <a:srgbClr val="171514"/>
                </a:solidFill>
                <a:latin typeface="Arial"/>
                <a:cs typeface="Arial"/>
              </a:rPr>
              <a:t>h</a:t>
            </a:r>
            <a:r>
              <a:rPr sz="650" spc="30" dirty="0">
                <a:solidFill>
                  <a:srgbClr val="171514"/>
                </a:solidFill>
                <a:latin typeface="Microsoft Sans Serif"/>
                <a:cs typeface="Microsoft Sans Serif"/>
              </a:rPr>
              <a:t>=profundidad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entierro</a:t>
            </a:r>
            <a:r>
              <a:rPr lang="es-ES" sz="650" spc="30" dirty="0" smtClean="0">
                <a:solidFill>
                  <a:srgbClr val="171514"/>
                </a:solidFill>
                <a:latin typeface="Microsoft Sans Serif"/>
                <a:cs typeface="Microsoft Sans Serif"/>
              </a:rPr>
              <a:t> </a:t>
            </a:r>
            <a:r>
              <a:rPr sz="650" dirty="0" smtClean="0">
                <a:solidFill>
                  <a:srgbClr val="171514"/>
                </a:solidFill>
                <a:latin typeface="Microsoft Sans Serif"/>
                <a:cs typeface="Microsoft Sans Serif"/>
              </a:rPr>
              <a:t>(</a:t>
            </a:r>
            <a:r>
              <a:rPr sz="650" dirty="0">
                <a:solidFill>
                  <a:srgbClr val="171514"/>
                </a:solidFill>
                <a:latin typeface="Microsoft Sans Serif"/>
                <a:cs typeface="Microsoft Sans Serif"/>
              </a:rPr>
              <a:t>m),</a:t>
            </a:r>
            <a:r>
              <a:rPr sz="650" spc="-10" dirty="0">
                <a:solidFill>
                  <a:srgbClr val="171514"/>
                </a:solidFill>
                <a:latin typeface="Microsoft Sans Serif"/>
                <a:cs typeface="Microsoft Sans Serif"/>
              </a:rPr>
              <a:t> </a:t>
            </a:r>
            <a:r>
              <a:rPr sz="650" i="1" spc="25" dirty="0">
                <a:solidFill>
                  <a:srgbClr val="171514"/>
                </a:solidFill>
                <a:latin typeface="Arial"/>
                <a:cs typeface="Arial"/>
              </a:rPr>
              <a:t>h</a:t>
            </a:r>
            <a:r>
              <a:rPr sz="400" i="1" spc="25" dirty="0">
                <a:solidFill>
                  <a:srgbClr val="171514"/>
                </a:solidFill>
                <a:latin typeface="Arial"/>
                <a:cs typeface="Arial"/>
              </a:rPr>
              <a:t>o</a:t>
            </a:r>
            <a:r>
              <a:rPr sz="650" spc="25" dirty="0">
                <a:solidFill>
                  <a:srgbClr val="171514"/>
                </a:solidFill>
                <a:latin typeface="Microsoft Sans Serif"/>
                <a:cs typeface="Microsoft Sans Serif"/>
              </a:rPr>
              <a:t>=1m</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a:t>
            </a:r>
            <a:r>
              <a:rPr sz="650" spc="30" dirty="0">
                <a:solidFill>
                  <a:srgbClr val="171514"/>
                </a:solidFill>
                <a:latin typeface="Microsoft Sans Serif"/>
                <a:cs typeface="Microsoft Sans Serif"/>
              </a:rPr>
              <a:t>profundidad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referencia</a:t>
            </a:r>
            <a:r>
              <a:rPr sz="650" spc="15" dirty="0">
                <a:solidFill>
                  <a:srgbClr val="171514"/>
                </a:solidFill>
                <a:latin typeface="Microsoft Sans Serif"/>
                <a:cs typeface="Microsoft Sans Serif"/>
              </a:rPr>
              <a:t>).</a:t>
            </a:r>
            <a:endParaRPr sz="650" dirty="0">
              <a:latin typeface="Microsoft Sans Serif"/>
              <a:cs typeface="Microsoft Sans Serif"/>
            </a:endParaRPr>
          </a:p>
        </p:txBody>
      </p:sp>
      <p:sp>
        <p:nvSpPr>
          <p:cNvPr id="30" name="object 30"/>
          <p:cNvSpPr txBox="1"/>
          <p:nvPr/>
        </p:nvSpPr>
        <p:spPr>
          <a:xfrm>
            <a:off x="5337163" y="6378321"/>
            <a:ext cx="4321175" cy="1398270"/>
          </a:xfrm>
          <a:prstGeom prst="rect">
            <a:avLst/>
          </a:prstGeom>
        </p:spPr>
        <p:txBody>
          <a:bodyPr vert="horz" wrap="square" lIns="0" tIns="12700" rIns="0" bIns="0" rtlCol="0">
            <a:spAutoFit/>
          </a:bodyPr>
          <a:lstStyle/>
          <a:p>
            <a:pPr marL="12700" marR="5080">
              <a:lnSpc>
                <a:spcPct val="142900"/>
              </a:lnSpc>
              <a:spcBef>
                <a:spcPts val="100"/>
              </a:spcBef>
            </a:pP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Figura </a:t>
            </a:r>
            <a:r>
              <a:rPr sz="700" spc="5" dirty="0">
                <a:solidFill>
                  <a:srgbClr val="171514"/>
                </a:solidFill>
                <a:latin typeface="Microsoft Sans Serif"/>
                <a:cs typeface="Microsoft Sans Serif"/>
              </a:rPr>
              <a:t>6.7 </a:t>
            </a:r>
            <a:r>
              <a:rPr sz="700" spc="30" dirty="0">
                <a:solidFill>
                  <a:srgbClr val="171514"/>
                </a:solidFill>
                <a:latin typeface="Microsoft Sans Serif"/>
                <a:cs typeface="Microsoft Sans Serif"/>
              </a:rPr>
              <a:t>muestra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perfil </a:t>
            </a:r>
            <a:r>
              <a:rPr sz="700" spc="20" dirty="0">
                <a:solidFill>
                  <a:srgbClr val="171514"/>
                </a:solidFill>
                <a:latin typeface="Microsoft Sans Serif"/>
                <a:cs typeface="Microsoft Sans Serif"/>
              </a:rPr>
              <a:t>de voltaje en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superficie del </a:t>
            </a:r>
            <a:r>
              <a:rPr sz="700" spc="15" dirty="0">
                <a:solidFill>
                  <a:srgbClr val="171514"/>
                </a:solidFill>
                <a:latin typeface="Microsoft Sans Serif"/>
                <a:cs typeface="Microsoft Sans Serif"/>
              </a:rPr>
              <a:t>suelo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largo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una </a:t>
            </a:r>
            <a:r>
              <a:rPr sz="700" spc="15" dirty="0" err="1">
                <a:solidFill>
                  <a:srgbClr val="171514"/>
                </a:solidFill>
                <a:latin typeface="Microsoft Sans Serif"/>
                <a:cs typeface="Microsoft Sans Serif"/>
              </a:rPr>
              <a:t>línea</a:t>
            </a:r>
            <a:r>
              <a:rPr sz="700" spc="15" dirty="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diagonal</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sobre</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estera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10×10</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mallas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mallas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6m×6</a:t>
            </a:r>
            <a:r>
              <a:rPr sz="700" dirty="0">
                <a:solidFill>
                  <a:srgbClr val="171514"/>
                </a:solidFill>
                <a:latin typeface="Microsoft Sans Serif"/>
                <a:cs typeface="Microsoft Sans Serif"/>
              </a:rPr>
              <a:t> </a:t>
            </a:r>
            <a:r>
              <a:rPr lang="es-ES" sz="700" spc="35" dirty="0" smtClean="0">
                <a:solidFill>
                  <a:srgbClr val="171514"/>
                </a:solidFill>
                <a:latin typeface="Microsoft Sans Serif"/>
                <a:cs typeface="Microsoft Sans Serif"/>
              </a:rPr>
              <a:t>m</a:t>
            </a:r>
            <a:r>
              <a:rPr sz="700" spc="35" dirty="0" smtClean="0">
                <a:solidFill>
                  <a:srgbClr val="171514"/>
                </a:solidFill>
                <a:latin typeface="Microsoft Sans Serif"/>
                <a:cs typeface="Microsoft Sans Serif"/>
              </a:rPr>
              <a:t>s</a:t>
            </a:r>
            <a:r>
              <a:rPr sz="70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Si</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persona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encuentra</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sz="700" spc="2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el </a:t>
            </a:r>
            <a:r>
              <a:rPr sz="700" spc="40" dirty="0">
                <a:solidFill>
                  <a:srgbClr val="171514"/>
                </a:solidFill>
                <a:latin typeface="Microsoft Sans Serif"/>
                <a:cs typeface="Microsoft Sans Serif"/>
              </a:rPr>
              <a:t>punto </a:t>
            </a:r>
            <a:r>
              <a:rPr sz="700" spc="-30" dirty="0">
                <a:solidFill>
                  <a:srgbClr val="171514"/>
                </a:solidFill>
                <a:latin typeface="Microsoft Sans Serif"/>
                <a:cs typeface="Microsoft Sans Serif"/>
              </a:rPr>
              <a:t>P,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está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centro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malla 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esquina, </a:t>
            </a:r>
            <a:r>
              <a:rPr sz="700" spc="10" dirty="0">
                <a:solidFill>
                  <a:srgbClr val="171514"/>
                </a:solidFill>
                <a:latin typeface="Microsoft Sans Serif"/>
                <a:cs typeface="Microsoft Sans Serif"/>
              </a:rPr>
              <a:t>está </a:t>
            </a: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contacto </a:t>
            </a:r>
            <a:r>
              <a:rPr sz="700" spc="20" dirty="0">
                <a:solidFill>
                  <a:srgbClr val="171514"/>
                </a:solidFill>
                <a:latin typeface="Microsoft Sans Serif"/>
                <a:cs typeface="Microsoft Sans Serif"/>
              </a:rPr>
              <a:t>con </a:t>
            </a:r>
            <a:r>
              <a:rPr sz="700" spc="30" dirty="0" err="1">
                <a:solidFill>
                  <a:srgbClr val="171514"/>
                </a:solidFill>
                <a:latin typeface="Microsoft Sans Serif"/>
                <a:cs typeface="Microsoft Sans Serif"/>
              </a:rPr>
              <a:t>una</a:t>
            </a:r>
            <a:r>
              <a:rPr sz="700" spc="30"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parte</a:t>
            </a:r>
            <a:r>
              <a:rPr lang="es-ES" sz="700" spc="3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conectada</a:t>
            </a:r>
            <a:r>
              <a:rPr sz="700" spc="15"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35" dirty="0">
                <a:solidFill>
                  <a:srgbClr val="171514"/>
                </a:solidFill>
                <a:latin typeface="Microsoft Sans Serif"/>
                <a:cs typeface="Microsoft Sans Serif"/>
              </a:rPr>
              <a:t>durante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ocurrencia de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falla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tierra, </a:t>
            </a:r>
            <a:r>
              <a:rPr sz="700" spc="15" dirty="0">
                <a:solidFill>
                  <a:srgbClr val="171514"/>
                </a:solidFill>
                <a:latin typeface="Microsoft Sans Serif"/>
                <a:cs typeface="Microsoft Sans Serif"/>
              </a:rPr>
              <a:t>estará sujeta </a:t>
            </a:r>
            <a:r>
              <a:rPr sz="700" spc="10" dirty="0">
                <a:solidFill>
                  <a:srgbClr val="171514"/>
                </a:solidFill>
                <a:latin typeface="Microsoft Sans Serif"/>
                <a:cs typeface="Microsoft Sans Serif"/>
              </a:rPr>
              <a:t>al </a:t>
            </a:r>
            <a:r>
              <a:rPr sz="700" spc="20" dirty="0">
                <a:solidFill>
                  <a:srgbClr val="171514"/>
                </a:solidFill>
                <a:latin typeface="Microsoft Sans Serif"/>
                <a:cs typeface="Microsoft Sans Serif"/>
              </a:rPr>
              <a:t>voltaje de contacto. </a:t>
            </a:r>
            <a:r>
              <a:rPr sz="700" i="1" dirty="0" err="1">
                <a:solidFill>
                  <a:srgbClr val="171514"/>
                </a:solidFill>
                <a:latin typeface="Arial"/>
                <a:cs typeface="Arial"/>
              </a:rPr>
              <a:t>V</a:t>
            </a:r>
            <a:r>
              <a:rPr sz="400" i="1" dirty="0" err="1">
                <a:solidFill>
                  <a:srgbClr val="171514"/>
                </a:solidFill>
                <a:latin typeface="Arial"/>
                <a:cs typeface="Arial"/>
              </a:rPr>
              <a:t>tocar</a:t>
            </a:r>
            <a:r>
              <a:rPr sz="700" dirty="0" smtClean="0">
                <a:solidFill>
                  <a:srgbClr val="171514"/>
                </a:solidFill>
                <a:latin typeface="Microsoft Sans Serif"/>
                <a:cs typeface="Microsoft Sans Serif"/>
              </a:rPr>
              <a:t>;</a:t>
            </a:r>
            <a:r>
              <a:rPr lang="es-ES" sz="70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una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persona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pie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esquina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pies</a:t>
            </a:r>
            <a:r>
              <a:rPr sz="700" dirty="0">
                <a:solidFill>
                  <a:srgbClr val="171514"/>
                </a:solidFill>
                <a:latin typeface="Microsoft Sans Serif"/>
                <a:cs typeface="Microsoft Sans Serif"/>
              </a:rPr>
              <a:t> a </a:t>
            </a:r>
            <a:r>
              <a:rPr sz="700" spc="10" dirty="0">
                <a:solidFill>
                  <a:srgbClr val="171514"/>
                </a:solidFill>
                <a:latin typeface="Microsoft Sans Serif"/>
                <a:cs typeface="Microsoft Sans Serif"/>
              </a:rPr>
              <a:t>1</a:t>
            </a:r>
            <a:r>
              <a:rPr sz="700" dirty="0">
                <a:solidFill>
                  <a:srgbClr val="171514"/>
                </a:solidFill>
                <a:latin typeface="Microsoft Sans Serif"/>
                <a:cs typeface="Microsoft Sans Serif"/>
              </a:rPr>
              <a:t> </a:t>
            </a:r>
            <a:r>
              <a:rPr lang="es-ES" sz="700" spc="45" dirty="0" smtClean="0">
                <a:solidFill>
                  <a:srgbClr val="171514"/>
                </a:solidFill>
                <a:latin typeface="Microsoft Sans Serif"/>
                <a:cs typeface="Microsoft Sans Serif"/>
              </a:rPr>
              <a:t>m</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distancia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(F</a:t>
            </a:r>
            <a:r>
              <a:rPr sz="400" spc="-30" dirty="0">
                <a:solidFill>
                  <a:srgbClr val="171514"/>
                </a:solidFill>
                <a:latin typeface="Microsoft Sans Serif"/>
                <a:cs typeface="Microsoft Sans Serif"/>
              </a:rPr>
              <a:t>1</a:t>
            </a:r>
            <a:r>
              <a:rPr sz="700" spc="-30" dirty="0">
                <a:solidFill>
                  <a:srgbClr val="171514"/>
                </a:solidFill>
                <a:latin typeface="Microsoft Sans Serif"/>
                <a:cs typeface="Microsoft Sans Serif"/>
              </a:rPr>
              <a:t>F</a:t>
            </a:r>
            <a:r>
              <a:rPr sz="400" spc="-30" dirty="0">
                <a:solidFill>
                  <a:srgbClr val="171514"/>
                </a:solidFill>
                <a:latin typeface="Microsoft Sans Serif"/>
                <a:cs typeface="Microsoft Sans Serif"/>
              </a:rPr>
              <a:t>2</a:t>
            </a:r>
            <a:r>
              <a:rPr sz="700" spc="-3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someterá</a:t>
            </a:r>
            <a:r>
              <a:rPr sz="700" dirty="0">
                <a:solidFill>
                  <a:srgbClr val="171514"/>
                </a:solidFill>
                <a:latin typeface="Microsoft Sans Serif"/>
                <a:cs typeface="Microsoft Sans Serif"/>
              </a:rPr>
              <a:t> a </a:t>
            </a:r>
            <a:r>
              <a:rPr sz="700" spc="30" dirty="0" err="1">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tensión</a:t>
            </a:r>
            <a:r>
              <a:rPr lang="es-ES" sz="700" spc="2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1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paso</a:t>
            </a:r>
            <a:r>
              <a:rPr sz="700" i="1" spc="10" dirty="0">
                <a:solidFill>
                  <a:srgbClr val="171514"/>
                </a:solidFill>
                <a:latin typeface="Arial"/>
                <a:cs typeface="Arial"/>
              </a:rPr>
              <a:t>V</a:t>
            </a:r>
            <a:r>
              <a:rPr sz="400" i="1" spc="10" dirty="0">
                <a:solidFill>
                  <a:srgbClr val="171514"/>
                </a:solidFill>
                <a:latin typeface="Arial"/>
                <a:cs typeface="Arial"/>
              </a:rPr>
              <a:t>paso</a:t>
            </a:r>
            <a:r>
              <a:rPr sz="700" spc="10" dirty="0">
                <a:solidFill>
                  <a:srgbClr val="171514"/>
                </a:solidFill>
                <a:latin typeface="Microsoft Sans Serif"/>
                <a:cs typeface="Microsoft Sans Serif"/>
              </a:rPr>
              <a:t>como</a:t>
            </a:r>
            <a:r>
              <a:rPr sz="700" spc="-5" dirty="0">
                <a:solidFill>
                  <a:srgbClr val="171514"/>
                </a:solidFill>
                <a:latin typeface="Microsoft Sans Serif"/>
                <a:cs typeface="Microsoft Sans Serif"/>
              </a:rPr>
              <a:t> se </a:t>
            </a:r>
            <a:r>
              <a:rPr sz="700" spc="25" dirty="0">
                <a:solidFill>
                  <a:srgbClr val="171514"/>
                </a:solidFill>
                <a:latin typeface="Microsoft Sans Serif"/>
                <a:cs typeface="Microsoft Sans Serif"/>
              </a:rPr>
              <a:t>muestra</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113664" indent="152400" algn="just">
              <a:lnSpc>
                <a:spcPct val="133300"/>
              </a:lnSpc>
              <a:spcBef>
                <a:spcPts val="10"/>
              </a:spcBef>
            </a:pP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6.8</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muestra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efecto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tiene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sobre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tensión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número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mallas</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spc="-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divide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red.</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puede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observar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máximo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t>
            </a:r>
            <a:r>
              <a:rPr sz="750" spc="15" dirty="0" err="1">
                <a:solidFill>
                  <a:srgbClr val="171514"/>
                </a:solidFill>
                <a:latin typeface="Microsoft Sans Serif"/>
                <a:cs typeface="Microsoft Sans Serif"/>
              </a:rPr>
              <a:t>voltaje</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malla</a:t>
            </a:r>
            <a:r>
              <a:rPr sz="750" spc="15" dirty="0">
                <a:solidFill>
                  <a:srgbClr val="171514"/>
                </a:solidFill>
                <a:latin typeface="Microsoft Sans Serif"/>
                <a:cs typeface="Microsoft Sans Serif"/>
              </a:rPr>
              <a:t>)</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disminuye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medida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aumenta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número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mallas</a:t>
            </a:r>
            <a:r>
              <a:rPr sz="750" spc="15"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696077" y="799265"/>
            <a:ext cx="1839595" cy="1962150"/>
            <a:chOff x="2012951" y="799265"/>
            <a:chExt cx="1839595" cy="1962150"/>
          </a:xfrm>
        </p:grpSpPr>
        <p:sp>
          <p:nvSpPr>
            <p:cNvPr id="3" name="object 3"/>
            <p:cNvSpPr/>
            <p:nvPr/>
          </p:nvSpPr>
          <p:spPr>
            <a:xfrm>
              <a:off x="2029499" y="2666959"/>
              <a:ext cx="203200" cy="91440"/>
            </a:xfrm>
            <a:custGeom>
              <a:avLst/>
              <a:gdLst/>
              <a:ahLst/>
              <a:cxnLst/>
              <a:rect l="l" t="t" r="r" b="b"/>
              <a:pathLst>
                <a:path w="203200" h="91439">
                  <a:moveTo>
                    <a:pt x="0" y="0"/>
                  </a:moveTo>
                  <a:lnTo>
                    <a:pt x="202590" y="91262"/>
                  </a:lnTo>
                </a:path>
              </a:pathLst>
            </a:custGeom>
            <a:ln w="5715">
              <a:solidFill>
                <a:srgbClr val="231F20"/>
              </a:solidFill>
            </a:ln>
          </p:spPr>
          <p:txBody>
            <a:bodyPr wrap="square" lIns="0" tIns="0" rIns="0" bIns="0" rtlCol="0"/>
            <a:lstStyle/>
            <a:p>
              <a:endParaRPr/>
            </a:p>
          </p:txBody>
        </p:sp>
        <p:sp>
          <p:nvSpPr>
            <p:cNvPr id="4" name="object 4"/>
            <p:cNvSpPr/>
            <p:nvPr/>
          </p:nvSpPr>
          <p:spPr>
            <a:xfrm>
              <a:off x="2015808" y="802123"/>
              <a:ext cx="1833880" cy="1833880"/>
            </a:xfrm>
            <a:custGeom>
              <a:avLst/>
              <a:gdLst/>
              <a:ahLst/>
              <a:cxnLst/>
              <a:rect l="l" t="t" r="r" b="b"/>
              <a:pathLst>
                <a:path w="1833879" h="1833880">
                  <a:moveTo>
                    <a:pt x="0" y="1833816"/>
                  </a:moveTo>
                  <a:lnTo>
                    <a:pt x="1833359" y="0"/>
                  </a:lnTo>
                </a:path>
              </a:pathLst>
            </a:custGeom>
            <a:ln w="5715">
              <a:solidFill>
                <a:srgbClr val="231F20"/>
              </a:solidFill>
              <a:prstDash val="sysDash"/>
            </a:ln>
          </p:spPr>
          <p:txBody>
            <a:bodyPr wrap="square" lIns="0" tIns="0" rIns="0" bIns="0" rtlCol="0"/>
            <a:lstStyle/>
            <a:p>
              <a:endParaRPr/>
            </a:p>
          </p:txBody>
        </p:sp>
      </p:grpSp>
      <p:grpSp>
        <p:nvGrpSpPr>
          <p:cNvPr id="5" name="object 5"/>
          <p:cNvGrpSpPr/>
          <p:nvPr/>
        </p:nvGrpSpPr>
        <p:grpSpPr>
          <a:xfrm>
            <a:off x="8044856" y="1241859"/>
            <a:ext cx="46355" cy="46355"/>
            <a:chOff x="3361730" y="1241858"/>
            <a:chExt cx="46355" cy="46355"/>
          </a:xfrm>
        </p:grpSpPr>
        <p:sp>
          <p:nvSpPr>
            <p:cNvPr id="6" name="object 6"/>
            <p:cNvSpPr/>
            <p:nvPr/>
          </p:nvSpPr>
          <p:spPr>
            <a:xfrm>
              <a:off x="3364587" y="1244715"/>
              <a:ext cx="40640" cy="40640"/>
            </a:xfrm>
            <a:custGeom>
              <a:avLst/>
              <a:gdLst/>
              <a:ahLst/>
              <a:cxnLst/>
              <a:rect l="l" t="t" r="r" b="b"/>
              <a:pathLst>
                <a:path w="40639" h="40640">
                  <a:moveTo>
                    <a:pt x="20078" y="0"/>
                  </a:moveTo>
                  <a:lnTo>
                    <a:pt x="12264" y="1578"/>
                  </a:lnTo>
                  <a:lnTo>
                    <a:pt x="5881" y="5881"/>
                  </a:lnTo>
                  <a:lnTo>
                    <a:pt x="1578" y="12264"/>
                  </a:lnTo>
                  <a:lnTo>
                    <a:pt x="0" y="20078"/>
                  </a:lnTo>
                  <a:lnTo>
                    <a:pt x="1578" y="27893"/>
                  </a:lnTo>
                  <a:lnTo>
                    <a:pt x="5881" y="34275"/>
                  </a:lnTo>
                  <a:lnTo>
                    <a:pt x="12264" y="38579"/>
                  </a:lnTo>
                  <a:lnTo>
                    <a:pt x="20078" y="40157"/>
                  </a:lnTo>
                  <a:lnTo>
                    <a:pt x="27893" y="38579"/>
                  </a:lnTo>
                  <a:lnTo>
                    <a:pt x="34275" y="34275"/>
                  </a:lnTo>
                  <a:lnTo>
                    <a:pt x="38579" y="27893"/>
                  </a:lnTo>
                  <a:lnTo>
                    <a:pt x="40157" y="20078"/>
                  </a:lnTo>
                  <a:lnTo>
                    <a:pt x="38579" y="12264"/>
                  </a:lnTo>
                  <a:lnTo>
                    <a:pt x="34275" y="5881"/>
                  </a:lnTo>
                  <a:lnTo>
                    <a:pt x="27893" y="1578"/>
                  </a:lnTo>
                  <a:lnTo>
                    <a:pt x="20078" y="0"/>
                  </a:lnTo>
                  <a:close/>
                </a:path>
              </a:pathLst>
            </a:custGeom>
            <a:solidFill>
              <a:srgbClr val="231F20"/>
            </a:solidFill>
          </p:spPr>
          <p:txBody>
            <a:bodyPr wrap="square" lIns="0" tIns="0" rIns="0" bIns="0" rtlCol="0"/>
            <a:lstStyle/>
            <a:p>
              <a:endParaRPr/>
            </a:p>
          </p:txBody>
        </p:sp>
        <p:sp>
          <p:nvSpPr>
            <p:cNvPr id="7" name="object 7"/>
            <p:cNvSpPr/>
            <p:nvPr/>
          </p:nvSpPr>
          <p:spPr>
            <a:xfrm>
              <a:off x="3364587" y="1244715"/>
              <a:ext cx="40640" cy="40640"/>
            </a:xfrm>
            <a:custGeom>
              <a:avLst/>
              <a:gdLst/>
              <a:ahLst/>
              <a:cxnLst/>
              <a:rect l="l" t="t" r="r" b="b"/>
              <a:pathLst>
                <a:path w="40639" h="40640">
                  <a:moveTo>
                    <a:pt x="20078" y="0"/>
                  </a:moveTo>
                  <a:lnTo>
                    <a:pt x="12264" y="1578"/>
                  </a:lnTo>
                  <a:lnTo>
                    <a:pt x="5881" y="5881"/>
                  </a:lnTo>
                  <a:lnTo>
                    <a:pt x="1578" y="12264"/>
                  </a:lnTo>
                  <a:lnTo>
                    <a:pt x="0" y="20078"/>
                  </a:lnTo>
                  <a:lnTo>
                    <a:pt x="1578" y="27893"/>
                  </a:lnTo>
                  <a:lnTo>
                    <a:pt x="5881" y="34275"/>
                  </a:lnTo>
                  <a:lnTo>
                    <a:pt x="12264" y="38579"/>
                  </a:lnTo>
                  <a:lnTo>
                    <a:pt x="20078" y="40157"/>
                  </a:lnTo>
                  <a:lnTo>
                    <a:pt x="27893" y="38579"/>
                  </a:lnTo>
                  <a:lnTo>
                    <a:pt x="34275" y="34275"/>
                  </a:lnTo>
                  <a:lnTo>
                    <a:pt x="38579" y="27893"/>
                  </a:lnTo>
                  <a:lnTo>
                    <a:pt x="40157" y="20078"/>
                  </a:lnTo>
                  <a:lnTo>
                    <a:pt x="38579" y="12264"/>
                  </a:lnTo>
                  <a:lnTo>
                    <a:pt x="34275" y="5881"/>
                  </a:lnTo>
                  <a:lnTo>
                    <a:pt x="27893" y="1578"/>
                  </a:lnTo>
                  <a:lnTo>
                    <a:pt x="20078" y="0"/>
                  </a:lnTo>
                  <a:close/>
                </a:path>
              </a:pathLst>
            </a:custGeom>
            <a:ln w="5715">
              <a:solidFill>
                <a:srgbClr val="231F20"/>
              </a:solidFill>
            </a:ln>
          </p:spPr>
          <p:txBody>
            <a:bodyPr wrap="square" lIns="0" tIns="0" rIns="0" bIns="0" rtlCol="0"/>
            <a:lstStyle/>
            <a:p>
              <a:endParaRPr/>
            </a:p>
          </p:txBody>
        </p:sp>
      </p:grpSp>
      <p:grpSp>
        <p:nvGrpSpPr>
          <p:cNvPr id="8" name="object 8"/>
          <p:cNvGrpSpPr/>
          <p:nvPr/>
        </p:nvGrpSpPr>
        <p:grpSpPr>
          <a:xfrm>
            <a:off x="8339624" y="960329"/>
            <a:ext cx="46355" cy="46355"/>
            <a:chOff x="3656498" y="960328"/>
            <a:chExt cx="46355" cy="46355"/>
          </a:xfrm>
        </p:grpSpPr>
        <p:sp>
          <p:nvSpPr>
            <p:cNvPr id="9" name="object 9"/>
            <p:cNvSpPr/>
            <p:nvPr/>
          </p:nvSpPr>
          <p:spPr>
            <a:xfrm>
              <a:off x="3659356" y="963185"/>
              <a:ext cx="40640" cy="40640"/>
            </a:xfrm>
            <a:custGeom>
              <a:avLst/>
              <a:gdLst/>
              <a:ahLst/>
              <a:cxnLst/>
              <a:rect l="l" t="t" r="r" b="b"/>
              <a:pathLst>
                <a:path w="40639" h="40640">
                  <a:moveTo>
                    <a:pt x="20307" y="0"/>
                  </a:moveTo>
                  <a:lnTo>
                    <a:pt x="12397" y="1578"/>
                  </a:lnTo>
                  <a:lnTo>
                    <a:pt x="5943" y="5881"/>
                  </a:lnTo>
                  <a:lnTo>
                    <a:pt x="1594" y="12264"/>
                  </a:lnTo>
                  <a:lnTo>
                    <a:pt x="0" y="20078"/>
                  </a:lnTo>
                  <a:lnTo>
                    <a:pt x="1594" y="27893"/>
                  </a:lnTo>
                  <a:lnTo>
                    <a:pt x="5943" y="34275"/>
                  </a:lnTo>
                  <a:lnTo>
                    <a:pt x="12397" y="38579"/>
                  </a:lnTo>
                  <a:lnTo>
                    <a:pt x="20307" y="40157"/>
                  </a:lnTo>
                  <a:lnTo>
                    <a:pt x="28209" y="38579"/>
                  </a:lnTo>
                  <a:lnTo>
                    <a:pt x="34659" y="34275"/>
                  </a:lnTo>
                  <a:lnTo>
                    <a:pt x="39007" y="27893"/>
                  </a:lnTo>
                  <a:lnTo>
                    <a:pt x="40601" y="20078"/>
                  </a:lnTo>
                  <a:lnTo>
                    <a:pt x="39007" y="12264"/>
                  </a:lnTo>
                  <a:lnTo>
                    <a:pt x="34659" y="5881"/>
                  </a:lnTo>
                  <a:lnTo>
                    <a:pt x="28209" y="1578"/>
                  </a:lnTo>
                  <a:lnTo>
                    <a:pt x="20307" y="0"/>
                  </a:lnTo>
                  <a:close/>
                </a:path>
              </a:pathLst>
            </a:custGeom>
            <a:solidFill>
              <a:srgbClr val="231F20"/>
            </a:solidFill>
          </p:spPr>
          <p:txBody>
            <a:bodyPr wrap="square" lIns="0" tIns="0" rIns="0" bIns="0" rtlCol="0"/>
            <a:lstStyle/>
            <a:p>
              <a:endParaRPr/>
            </a:p>
          </p:txBody>
        </p:sp>
        <p:sp>
          <p:nvSpPr>
            <p:cNvPr id="10" name="object 10"/>
            <p:cNvSpPr/>
            <p:nvPr/>
          </p:nvSpPr>
          <p:spPr>
            <a:xfrm>
              <a:off x="3659356" y="963185"/>
              <a:ext cx="40640" cy="40640"/>
            </a:xfrm>
            <a:custGeom>
              <a:avLst/>
              <a:gdLst/>
              <a:ahLst/>
              <a:cxnLst/>
              <a:rect l="l" t="t" r="r" b="b"/>
              <a:pathLst>
                <a:path w="40639" h="40640">
                  <a:moveTo>
                    <a:pt x="20307" y="0"/>
                  </a:moveTo>
                  <a:lnTo>
                    <a:pt x="12397" y="1578"/>
                  </a:lnTo>
                  <a:lnTo>
                    <a:pt x="5943" y="5881"/>
                  </a:lnTo>
                  <a:lnTo>
                    <a:pt x="1594" y="12264"/>
                  </a:lnTo>
                  <a:lnTo>
                    <a:pt x="0" y="20078"/>
                  </a:lnTo>
                  <a:lnTo>
                    <a:pt x="1594" y="27893"/>
                  </a:lnTo>
                  <a:lnTo>
                    <a:pt x="5943" y="34275"/>
                  </a:lnTo>
                  <a:lnTo>
                    <a:pt x="12397" y="38579"/>
                  </a:lnTo>
                  <a:lnTo>
                    <a:pt x="20307" y="40157"/>
                  </a:lnTo>
                  <a:lnTo>
                    <a:pt x="28209" y="38579"/>
                  </a:lnTo>
                  <a:lnTo>
                    <a:pt x="34659" y="34275"/>
                  </a:lnTo>
                  <a:lnTo>
                    <a:pt x="39007" y="27893"/>
                  </a:lnTo>
                  <a:lnTo>
                    <a:pt x="40601" y="20078"/>
                  </a:lnTo>
                  <a:lnTo>
                    <a:pt x="39007" y="12264"/>
                  </a:lnTo>
                  <a:lnTo>
                    <a:pt x="34659" y="5881"/>
                  </a:lnTo>
                  <a:lnTo>
                    <a:pt x="28209" y="1578"/>
                  </a:lnTo>
                  <a:lnTo>
                    <a:pt x="20307" y="0"/>
                  </a:lnTo>
                  <a:close/>
                </a:path>
              </a:pathLst>
            </a:custGeom>
            <a:ln w="5714">
              <a:solidFill>
                <a:srgbClr val="231F20"/>
              </a:solidFill>
            </a:ln>
          </p:spPr>
          <p:txBody>
            <a:bodyPr wrap="square" lIns="0" tIns="0" rIns="0" bIns="0" rtlCol="0"/>
            <a:lstStyle/>
            <a:p>
              <a:endParaRPr/>
            </a:p>
          </p:txBody>
        </p:sp>
      </p:grpSp>
      <p:grpSp>
        <p:nvGrpSpPr>
          <p:cNvPr id="11" name="object 11"/>
          <p:cNvGrpSpPr/>
          <p:nvPr/>
        </p:nvGrpSpPr>
        <p:grpSpPr>
          <a:xfrm>
            <a:off x="8205483" y="1088091"/>
            <a:ext cx="46355" cy="46355"/>
            <a:chOff x="3522357" y="1088090"/>
            <a:chExt cx="46355" cy="46355"/>
          </a:xfrm>
        </p:grpSpPr>
        <p:sp>
          <p:nvSpPr>
            <p:cNvPr id="12" name="object 12"/>
            <p:cNvSpPr/>
            <p:nvPr/>
          </p:nvSpPr>
          <p:spPr>
            <a:xfrm>
              <a:off x="3525215" y="1090947"/>
              <a:ext cx="40640" cy="40640"/>
            </a:xfrm>
            <a:custGeom>
              <a:avLst/>
              <a:gdLst/>
              <a:ahLst/>
              <a:cxnLst/>
              <a:rect l="l" t="t" r="r" b="b"/>
              <a:pathLst>
                <a:path w="40639" h="40640">
                  <a:moveTo>
                    <a:pt x="20065" y="0"/>
                  </a:moveTo>
                  <a:lnTo>
                    <a:pt x="12253" y="1578"/>
                  </a:lnTo>
                  <a:lnTo>
                    <a:pt x="5875" y="5881"/>
                  </a:lnTo>
                  <a:lnTo>
                    <a:pt x="1576" y="12264"/>
                  </a:lnTo>
                  <a:lnTo>
                    <a:pt x="0" y="20078"/>
                  </a:lnTo>
                  <a:lnTo>
                    <a:pt x="1576" y="27893"/>
                  </a:lnTo>
                  <a:lnTo>
                    <a:pt x="5875" y="34275"/>
                  </a:lnTo>
                  <a:lnTo>
                    <a:pt x="12253" y="38579"/>
                  </a:lnTo>
                  <a:lnTo>
                    <a:pt x="20065" y="40157"/>
                  </a:lnTo>
                  <a:lnTo>
                    <a:pt x="27886" y="38579"/>
                  </a:lnTo>
                  <a:lnTo>
                    <a:pt x="34267" y="34275"/>
                  </a:lnTo>
                  <a:lnTo>
                    <a:pt x="38568" y="27893"/>
                  </a:lnTo>
                  <a:lnTo>
                    <a:pt x="40144" y="20078"/>
                  </a:lnTo>
                  <a:lnTo>
                    <a:pt x="38568" y="12264"/>
                  </a:lnTo>
                  <a:lnTo>
                    <a:pt x="34267" y="5881"/>
                  </a:lnTo>
                  <a:lnTo>
                    <a:pt x="27886" y="1578"/>
                  </a:lnTo>
                  <a:lnTo>
                    <a:pt x="20065" y="0"/>
                  </a:lnTo>
                  <a:close/>
                </a:path>
              </a:pathLst>
            </a:custGeom>
            <a:solidFill>
              <a:srgbClr val="231F20"/>
            </a:solidFill>
          </p:spPr>
          <p:txBody>
            <a:bodyPr wrap="square" lIns="0" tIns="0" rIns="0" bIns="0" rtlCol="0"/>
            <a:lstStyle/>
            <a:p>
              <a:endParaRPr/>
            </a:p>
          </p:txBody>
        </p:sp>
        <p:sp>
          <p:nvSpPr>
            <p:cNvPr id="13" name="object 13"/>
            <p:cNvSpPr/>
            <p:nvPr/>
          </p:nvSpPr>
          <p:spPr>
            <a:xfrm>
              <a:off x="3525215" y="1090947"/>
              <a:ext cx="40640" cy="40640"/>
            </a:xfrm>
            <a:custGeom>
              <a:avLst/>
              <a:gdLst/>
              <a:ahLst/>
              <a:cxnLst/>
              <a:rect l="l" t="t" r="r" b="b"/>
              <a:pathLst>
                <a:path w="40639" h="40640">
                  <a:moveTo>
                    <a:pt x="20065" y="0"/>
                  </a:moveTo>
                  <a:lnTo>
                    <a:pt x="12253" y="1578"/>
                  </a:lnTo>
                  <a:lnTo>
                    <a:pt x="5875" y="5881"/>
                  </a:lnTo>
                  <a:lnTo>
                    <a:pt x="1576" y="12264"/>
                  </a:lnTo>
                  <a:lnTo>
                    <a:pt x="0" y="20078"/>
                  </a:lnTo>
                  <a:lnTo>
                    <a:pt x="1576" y="27893"/>
                  </a:lnTo>
                  <a:lnTo>
                    <a:pt x="5875" y="34275"/>
                  </a:lnTo>
                  <a:lnTo>
                    <a:pt x="12253" y="38579"/>
                  </a:lnTo>
                  <a:lnTo>
                    <a:pt x="20065" y="40157"/>
                  </a:lnTo>
                  <a:lnTo>
                    <a:pt x="27886" y="38579"/>
                  </a:lnTo>
                  <a:lnTo>
                    <a:pt x="34267" y="34275"/>
                  </a:lnTo>
                  <a:lnTo>
                    <a:pt x="38568" y="27893"/>
                  </a:lnTo>
                  <a:lnTo>
                    <a:pt x="40144" y="20078"/>
                  </a:lnTo>
                  <a:lnTo>
                    <a:pt x="38568" y="12264"/>
                  </a:lnTo>
                  <a:lnTo>
                    <a:pt x="34267" y="5881"/>
                  </a:lnTo>
                  <a:lnTo>
                    <a:pt x="27886" y="1578"/>
                  </a:lnTo>
                  <a:lnTo>
                    <a:pt x="20065" y="0"/>
                  </a:lnTo>
                  <a:close/>
                </a:path>
              </a:pathLst>
            </a:custGeom>
            <a:ln w="5715">
              <a:solidFill>
                <a:srgbClr val="231F20"/>
              </a:solidFill>
            </a:ln>
          </p:spPr>
          <p:txBody>
            <a:bodyPr wrap="square" lIns="0" tIns="0" rIns="0" bIns="0" rtlCol="0"/>
            <a:lstStyle/>
            <a:p>
              <a:endParaRPr/>
            </a:p>
          </p:txBody>
        </p:sp>
      </p:grpSp>
      <p:sp>
        <p:nvSpPr>
          <p:cNvPr id="14" name="object 14"/>
          <p:cNvSpPr/>
          <p:nvPr/>
        </p:nvSpPr>
        <p:spPr>
          <a:xfrm>
            <a:off x="8253050" y="4234309"/>
            <a:ext cx="0" cy="60960"/>
          </a:xfrm>
          <a:custGeom>
            <a:avLst/>
            <a:gdLst/>
            <a:ahLst/>
            <a:cxnLst/>
            <a:rect l="l" t="t" r="r" b="b"/>
            <a:pathLst>
              <a:path h="60960">
                <a:moveTo>
                  <a:pt x="0" y="0"/>
                </a:moveTo>
                <a:lnTo>
                  <a:pt x="0" y="60693"/>
                </a:lnTo>
              </a:path>
            </a:pathLst>
          </a:custGeom>
          <a:ln w="5715">
            <a:solidFill>
              <a:srgbClr val="231F20"/>
            </a:solidFill>
          </a:ln>
        </p:spPr>
        <p:txBody>
          <a:bodyPr wrap="square" lIns="0" tIns="0" rIns="0" bIns="0" rtlCol="0"/>
          <a:lstStyle/>
          <a:p>
            <a:endParaRPr/>
          </a:p>
        </p:txBody>
      </p:sp>
      <p:grpSp>
        <p:nvGrpSpPr>
          <p:cNvPr id="15" name="object 15"/>
          <p:cNvGrpSpPr/>
          <p:nvPr/>
        </p:nvGrpSpPr>
        <p:grpSpPr>
          <a:xfrm>
            <a:off x="6630940" y="2979528"/>
            <a:ext cx="2039620" cy="1348740"/>
            <a:chOff x="1947815" y="2979528"/>
            <a:chExt cx="2039620" cy="1348740"/>
          </a:xfrm>
        </p:grpSpPr>
        <p:sp>
          <p:nvSpPr>
            <p:cNvPr id="16" name="object 16"/>
            <p:cNvSpPr/>
            <p:nvPr/>
          </p:nvSpPr>
          <p:spPr>
            <a:xfrm>
              <a:off x="2118473" y="3312156"/>
              <a:ext cx="1776730" cy="771525"/>
            </a:xfrm>
            <a:custGeom>
              <a:avLst/>
              <a:gdLst/>
              <a:ahLst/>
              <a:cxnLst/>
              <a:rect l="l" t="t" r="r" b="b"/>
              <a:pathLst>
                <a:path w="1776729" h="771525">
                  <a:moveTo>
                    <a:pt x="0" y="93078"/>
                  </a:moveTo>
                  <a:lnTo>
                    <a:pt x="19809" y="126617"/>
                  </a:lnTo>
                  <a:lnTo>
                    <a:pt x="42279" y="154405"/>
                  </a:lnTo>
                  <a:lnTo>
                    <a:pt x="69953" y="170693"/>
                  </a:lnTo>
                  <a:lnTo>
                    <a:pt x="105371" y="169735"/>
                  </a:lnTo>
                  <a:lnTo>
                    <a:pt x="135876" y="152220"/>
                  </a:lnTo>
                  <a:lnTo>
                    <a:pt x="172093" y="120133"/>
                  </a:lnTo>
                  <a:lnTo>
                    <a:pt x="211375" y="81172"/>
                  </a:lnTo>
                  <a:lnTo>
                    <a:pt x="251074" y="43031"/>
                  </a:lnTo>
                  <a:lnTo>
                    <a:pt x="288542" y="13409"/>
                  </a:lnTo>
                  <a:lnTo>
                    <a:pt x="321132" y="0"/>
                  </a:lnTo>
                  <a:lnTo>
                    <a:pt x="352983" y="12135"/>
                  </a:lnTo>
                  <a:lnTo>
                    <a:pt x="379952" y="45821"/>
                  </a:lnTo>
                  <a:lnTo>
                    <a:pt x="404543" y="87130"/>
                  </a:lnTo>
                  <a:lnTo>
                    <a:pt x="429263" y="122130"/>
                  </a:lnTo>
                  <a:lnTo>
                    <a:pt x="456615" y="136893"/>
                  </a:lnTo>
                  <a:lnTo>
                    <a:pt x="487055" y="122411"/>
                  </a:lnTo>
                  <a:lnTo>
                    <a:pt x="518959" y="87971"/>
                  </a:lnTo>
                  <a:lnTo>
                    <a:pt x="551701" y="47083"/>
                  </a:lnTo>
                  <a:lnTo>
                    <a:pt x="584651" y="13256"/>
                  </a:lnTo>
                  <a:lnTo>
                    <a:pt x="617181" y="0"/>
                  </a:lnTo>
                  <a:lnTo>
                    <a:pt x="649294" y="16924"/>
                  </a:lnTo>
                  <a:lnTo>
                    <a:pt x="681408" y="55069"/>
                  </a:lnTo>
                  <a:lnTo>
                    <a:pt x="713524" y="100082"/>
                  </a:lnTo>
                  <a:lnTo>
                    <a:pt x="745642" y="137614"/>
                  </a:lnTo>
                  <a:lnTo>
                    <a:pt x="777760" y="153314"/>
                  </a:lnTo>
                  <a:lnTo>
                    <a:pt x="810187" y="136493"/>
                  </a:lnTo>
                  <a:lnTo>
                    <a:pt x="842939" y="96717"/>
                  </a:lnTo>
                  <a:lnTo>
                    <a:pt x="875534" y="50021"/>
                  </a:lnTo>
                  <a:lnTo>
                    <a:pt x="907491" y="12438"/>
                  </a:lnTo>
                  <a:lnTo>
                    <a:pt x="963085" y="17564"/>
                  </a:lnTo>
                  <a:lnTo>
                    <a:pt x="987232" y="54749"/>
                  </a:lnTo>
                  <a:lnTo>
                    <a:pt x="1010823" y="101974"/>
                  </a:lnTo>
                  <a:lnTo>
                    <a:pt x="1033913" y="149656"/>
                  </a:lnTo>
                  <a:lnTo>
                    <a:pt x="1056558" y="188214"/>
                  </a:lnTo>
                  <a:lnTo>
                    <a:pt x="1078814" y="208064"/>
                  </a:lnTo>
                  <a:lnTo>
                    <a:pt x="1104636" y="200899"/>
                  </a:lnTo>
                  <a:lnTo>
                    <a:pt x="1129515" y="171236"/>
                  </a:lnTo>
                  <a:lnTo>
                    <a:pt x="1154026" y="133109"/>
                  </a:lnTo>
                  <a:lnTo>
                    <a:pt x="1178746" y="100554"/>
                  </a:lnTo>
                  <a:lnTo>
                    <a:pt x="1204252" y="87604"/>
                  </a:lnTo>
                  <a:lnTo>
                    <a:pt x="1237562" y="109556"/>
                  </a:lnTo>
                  <a:lnTo>
                    <a:pt x="1271746" y="155635"/>
                  </a:lnTo>
                  <a:lnTo>
                    <a:pt x="1306054" y="201918"/>
                  </a:lnTo>
                  <a:lnTo>
                    <a:pt x="1339735" y="224485"/>
                  </a:lnTo>
                  <a:lnTo>
                    <a:pt x="1366021" y="211058"/>
                  </a:lnTo>
                  <a:lnTo>
                    <a:pt x="1392018" y="176972"/>
                  </a:lnTo>
                  <a:lnTo>
                    <a:pt x="1417919" y="138101"/>
                  </a:lnTo>
                  <a:lnTo>
                    <a:pt x="1443916" y="110319"/>
                  </a:lnTo>
                  <a:lnTo>
                    <a:pt x="1490430" y="132621"/>
                  </a:lnTo>
                  <a:lnTo>
                    <a:pt x="1512444" y="172269"/>
                  </a:lnTo>
                  <a:lnTo>
                    <a:pt x="1534997" y="222351"/>
                  </a:lnTo>
                  <a:lnTo>
                    <a:pt x="1556843" y="276774"/>
                  </a:lnTo>
                  <a:lnTo>
                    <a:pt x="1576735" y="329448"/>
                  </a:lnTo>
                  <a:lnTo>
                    <a:pt x="1593428" y="374281"/>
                  </a:lnTo>
                  <a:lnTo>
                    <a:pt x="1605673" y="405180"/>
                  </a:lnTo>
                </a:path>
                <a:path w="1776729" h="771525">
                  <a:moveTo>
                    <a:pt x="1776196" y="771372"/>
                  </a:moveTo>
                  <a:lnTo>
                    <a:pt x="1730298" y="707654"/>
                  </a:lnTo>
                  <a:lnTo>
                    <a:pt x="1707043" y="666207"/>
                  </a:lnTo>
                  <a:lnTo>
                    <a:pt x="1684016" y="619304"/>
                  </a:lnTo>
                  <a:lnTo>
                    <a:pt x="1661541" y="567646"/>
                  </a:lnTo>
                  <a:lnTo>
                    <a:pt x="1639940" y="511934"/>
                  </a:lnTo>
                  <a:lnTo>
                    <a:pt x="1619537" y="452872"/>
                  </a:lnTo>
                  <a:lnTo>
                    <a:pt x="1600657" y="391160"/>
                  </a:lnTo>
                </a:path>
              </a:pathLst>
            </a:custGeom>
            <a:ln w="14287">
              <a:solidFill>
                <a:srgbClr val="231F20"/>
              </a:solidFill>
            </a:ln>
          </p:spPr>
          <p:txBody>
            <a:bodyPr wrap="square" lIns="0" tIns="0" rIns="0" bIns="0" rtlCol="0"/>
            <a:lstStyle/>
            <a:p>
              <a:endParaRPr/>
            </a:p>
          </p:txBody>
        </p:sp>
        <p:sp>
          <p:nvSpPr>
            <p:cNvPr id="17" name="object 17"/>
            <p:cNvSpPr/>
            <p:nvPr/>
          </p:nvSpPr>
          <p:spPr>
            <a:xfrm>
              <a:off x="2081060" y="3345929"/>
              <a:ext cx="290195" cy="170815"/>
            </a:xfrm>
            <a:custGeom>
              <a:avLst/>
              <a:gdLst/>
              <a:ahLst/>
              <a:cxnLst/>
              <a:rect l="l" t="t" r="r" b="b"/>
              <a:pathLst>
                <a:path w="290194" h="170814">
                  <a:moveTo>
                    <a:pt x="290194" y="0"/>
                  </a:moveTo>
                  <a:lnTo>
                    <a:pt x="0" y="0"/>
                  </a:lnTo>
                  <a:lnTo>
                    <a:pt x="0" y="170192"/>
                  </a:lnTo>
                  <a:lnTo>
                    <a:pt x="290194" y="170192"/>
                  </a:lnTo>
                  <a:lnTo>
                    <a:pt x="290194" y="0"/>
                  </a:lnTo>
                  <a:close/>
                </a:path>
              </a:pathLst>
            </a:custGeom>
            <a:solidFill>
              <a:srgbClr val="FFFFFF"/>
            </a:solidFill>
          </p:spPr>
          <p:txBody>
            <a:bodyPr wrap="square" lIns="0" tIns="0" rIns="0" bIns="0" rtlCol="0"/>
            <a:lstStyle/>
            <a:p>
              <a:endParaRPr/>
            </a:p>
          </p:txBody>
        </p:sp>
        <p:sp>
          <p:nvSpPr>
            <p:cNvPr id="18" name="object 18"/>
            <p:cNvSpPr/>
            <p:nvPr/>
          </p:nvSpPr>
          <p:spPr>
            <a:xfrm>
              <a:off x="2015351" y="3325841"/>
              <a:ext cx="356870" cy="86360"/>
            </a:xfrm>
            <a:custGeom>
              <a:avLst/>
              <a:gdLst/>
              <a:ahLst/>
              <a:cxnLst/>
              <a:rect l="l" t="t" r="r" b="b"/>
              <a:pathLst>
                <a:path w="356869" h="86360">
                  <a:moveTo>
                    <a:pt x="356362" y="25603"/>
                  </a:moveTo>
                  <a:lnTo>
                    <a:pt x="322748" y="49227"/>
                  </a:lnTo>
                  <a:lnTo>
                    <a:pt x="287832" y="69494"/>
                  </a:lnTo>
                  <a:lnTo>
                    <a:pt x="250173" y="82903"/>
                  </a:lnTo>
                  <a:lnTo>
                    <a:pt x="208330" y="85953"/>
                  </a:lnTo>
                  <a:lnTo>
                    <a:pt x="167262" y="76696"/>
                  </a:lnTo>
                  <a:lnTo>
                    <a:pt x="119420" y="57907"/>
                  </a:lnTo>
                  <a:lnTo>
                    <a:pt x="71280" y="35151"/>
                  </a:lnTo>
                  <a:lnTo>
                    <a:pt x="29315" y="13993"/>
                  </a:lnTo>
                  <a:lnTo>
                    <a:pt x="0" y="0"/>
                  </a:lnTo>
                </a:path>
              </a:pathLst>
            </a:custGeom>
            <a:ln w="14287">
              <a:solidFill>
                <a:srgbClr val="231F20"/>
              </a:solidFill>
            </a:ln>
          </p:spPr>
          <p:txBody>
            <a:bodyPr wrap="square" lIns="0" tIns="0" rIns="0" bIns="0" rtlCol="0"/>
            <a:lstStyle/>
            <a:p>
              <a:endParaRPr/>
            </a:p>
          </p:txBody>
        </p:sp>
        <p:sp>
          <p:nvSpPr>
            <p:cNvPr id="19" name="object 19"/>
            <p:cNvSpPr/>
            <p:nvPr/>
          </p:nvSpPr>
          <p:spPr>
            <a:xfrm>
              <a:off x="3566735" y="3410709"/>
              <a:ext cx="334645" cy="635"/>
            </a:xfrm>
            <a:custGeom>
              <a:avLst/>
              <a:gdLst/>
              <a:ahLst/>
              <a:cxnLst/>
              <a:rect l="l" t="t" r="r" b="b"/>
              <a:pathLst>
                <a:path w="334645" h="635">
                  <a:moveTo>
                    <a:pt x="0" y="0"/>
                  </a:moveTo>
                  <a:lnTo>
                    <a:pt x="334454" y="457"/>
                  </a:lnTo>
                </a:path>
              </a:pathLst>
            </a:custGeom>
            <a:ln w="4000">
              <a:solidFill>
                <a:srgbClr val="231F20"/>
              </a:solidFill>
            </a:ln>
          </p:spPr>
          <p:txBody>
            <a:bodyPr wrap="square" lIns="0" tIns="0" rIns="0" bIns="0" rtlCol="0"/>
            <a:lstStyle/>
            <a:p>
              <a:endParaRPr/>
            </a:p>
          </p:txBody>
        </p:sp>
        <p:sp>
          <p:nvSpPr>
            <p:cNvPr id="20" name="object 20"/>
            <p:cNvSpPr/>
            <p:nvPr/>
          </p:nvSpPr>
          <p:spPr>
            <a:xfrm>
              <a:off x="3575400" y="3421213"/>
              <a:ext cx="102235" cy="881380"/>
            </a:xfrm>
            <a:custGeom>
              <a:avLst/>
              <a:gdLst/>
              <a:ahLst/>
              <a:cxnLst/>
              <a:rect l="l" t="t" r="r" b="b"/>
              <a:pathLst>
                <a:path w="102235" h="881379">
                  <a:moveTo>
                    <a:pt x="0" y="0"/>
                  </a:moveTo>
                  <a:lnTo>
                    <a:pt x="457" y="879703"/>
                  </a:lnTo>
                </a:path>
                <a:path w="102235" h="881379">
                  <a:moveTo>
                    <a:pt x="101295" y="182499"/>
                  </a:moveTo>
                  <a:lnTo>
                    <a:pt x="101752" y="881087"/>
                  </a:lnTo>
                </a:path>
              </a:pathLst>
            </a:custGeom>
            <a:ln w="5715">
              <a:solidFill>
                <a:srgbClr val="231F20"/>
              </a:solidFill>
              <a:prstDash val="sysDash"/>
            </a:ln>
          </p:spPr>
          <p:txBody>
            <a:bodyPr wrap="square" lIns="0" tIns="0" rIns="0" bIns="0" rtlCol="0"/>
            <a:lstStyle/>
            <a:p>
              <a:endParaRPr/>
            </a:p>
          </p:txBody>
        </p:sp>
        <p:sp>
          <p:nvSpPr>
            <p:cNvPr id="21" name="object 21"/>
            <p:cNvSpPr/>
            <p:nvPr/>
          </p:nvSpPr>
          <p:spPr>
            <a:xfrm>
              <a:off x="3683995" y="3606460"/>
              <a:ext cx="248920" cy="635"/>
            </a:xfrm>
            <a:custGeom>
              <a:avLst/>
              <a:gdLst/>
              <a:ahLst/>
              <a:cxnLst/>
              <a:rect l="l" t="t" r="r" b="b"/>
              <a:pathLst>
                <a:path w="248920" h="635">
                  <a:moveTo>
                    <a:pt x="0" y="0"/>
                  </a:moveTo>
                  <a:lnTo>
                    <a:pt x="248665" y="457"/>
                  </a:lnTo>
                </a:path>
              </a:pathLst>
            </a:custGeom>
            <a:ln w="4000">
              <a:solidFill>
                <a:srgbClr val="231F20"/>
              </a:solidFill>
            </a:ln>
          </p:spPr>
          <p:txBody>
            <a:bodyPr wrap="square" lIns="0" tIns="0" rIns="0" bIns="0" rtlCol="0"/>
            <a:lstStyle/>
            <a:p>
              <a:endParaRPr/>
            </a:p>
          </p:txBody>
        </p:sp>
        <p:sp>
          <p:nvSpPr>
            <p:cNvPr id="22" name="object 22"/>
            <p:cNvSpPr/>
            <p:nvPr/>
          </p:nvSpPr>
          <p:spPr>
            <a:xfrm>
              <a:off x="3462745" y="3249637"/>
              <a:ext cx="635" cy="263525"/>
            </a:xfrm>
            <a:custGeom>
              <a:avLst/>
              <a:gdLst/>
              <a:ahLst/>
              <a:cxnLst/>
              <a:rect l="l" t="t" r="r" b="b"/>
              <a:pathLst>
                <a:path w="635" h="263525">
                  <a:moveTo>
                    <a:pt x="0" y="0"/>
                  </a:moveTo>
                  <a:lnTo>
                    <a:pt x="355" y="263296"/>
                  </a:lnTo>
                </a:path>
              </a:pathLst>
            </a:custGeom>
            <a:ln w="8572">
              <a:solidFill>
                <a:srgbClr val="231F20"/>
              </a:solidFill>
            </a:ln>
          </p:spPr>
          <p:txBody>
            <a:bodyPr wrap="square" lIns="0" tIns="0" rIns="0" bIns="0" rtlCol="0"/>
            <a:lstStyle/>
            <a:p>
              <a:endParaRPr/>
            </a:p>
          </p:txBody>
        </p:sp>
        <p:sp>
          <p:nvSpPr>
            <p:cNvPr id="23" name="object 23"/>
            <p:cNvSpPr/>
            <p:nvPr/>
          </p:nvSpPr>
          <p:spPr>
            <a:xfrm>
              <a:off x="3444519" y="3213137"/>
              <a:ext cx="36830" cy="336550"/>
            </a:xfrm>
            <a:custGeom>
              <a:avLst/>
              <a:gdLst/>
              <a:ahLst/>
              <a:cxnLst/>
              <a:rect l="l" t="t" r="r" b="b"/>
              <a:pathLst>
                <a:path w="36829" h="336550">
                  <a:moveTo>
                    <a:pt x="36499" y="54737"/>
                  </a:moveTo>
                  <a:lnTo>
                    <a:pt x="18173" y="0"/>
                  </a:lnTo>
                  <a:lnTo>
                    <a:pt x="0" y="54787"/>
                  </a:lnTo>
                  <a:lnTo>
                    <a:pt x="18224" y="36499"/>
                  </a:lnTo>
                  <a:lnTo>
                    <a:pt x="36499" y="54737"/>
                  </a:lnTo>
                  <a:close/>
                </a:path>
                <a:path w="36829" h="336550">
                  <a:moveTo>
                    <a:pt x="36804" y="281508"/>
                  </a:moveTo>
                  <a:lnTo>
                    <a:pt x="18580" y="299796"/>
                  </a:lnTo>
                  <a:lnTo>
                    <a:pt x="304" y="281559"/>
                  </a:lnTo>
                  <a:lnTo>
                    <a:pt x="18630" y="336296"/>
                  </a:lnTo>
                  <a:lnTo>
                    <a:pt x="36804" y="281508"/>
                  </a:lnTo>
                  <a:close/>
                </a:path>
              </a:pathLst>
            </a:custGeom>
            <a:solidFill>
              <a:srgbClr val="231F20"/>
            </a:solidFill>
          </p:spPr>
          <p:txBody>
            <a:bodyPr wrap="square" lIns="0" tIns="0" rIns="0" bIns="0" rtlCol="0"/>
            <a:lstStyle/>
            <a:p>
              <a:endParaRPr/>
            </a:p>
          </p:txBody>
        </p:sp>
        <p:sp>
          <p:nvSpPr>
            <p:cNvPr id="24" name="object 24"/>
            <p:cNvSpPr/>
            <p:nvPr/>
          </p:nvSpPr>
          <p:spPr>
            <a:xfrm>
              <a:off x="3779894" y="3438085"/>
              <a:ext cx="635" cy="134620"/>
            </a:xfrm>
            <a:custGeom>
              <a:avLst/>
              <a:gdLst/>
              <a:ahLst/>
              <a:cxnLst/>
              <a:rect l="l" t="t" r="r" b="b"/>
              <a:pathLst>
                <a:path w="635" h="134620">
                  <a:moveTo>
                    <a:pt x="0" y="0"/>
                  </a:moveTo>
                  <a:lnTo>
                    <a:pt x="292" y="134150"/>
                  </a:lnTo>
                </a:path>
              </a:pathLst>
            </a:custGeom>
            <a:ln w="8572">
              <a:solidFill>
                <a:srgbClr val="231F20"/>
              </a:solidFill>
            </a:ln>
          </p:spPr>
          <p:txBody>
            <a:bodyPr wrap="square" lIns="0" tIns="0" rIns="0" bIns="0" rtlCol="0"/>
            <a:lstStyle/>
            <a:p>
              <a:endParaRPr/>
            </a:p>
          </p:txBody>
        </p:sp>
        <p:sp>
          <p:nvSpPr>
            <p:cNvPr id="25" name="object 25"/>
            <p:cNvSpPr/>
            <p:nvPr/>
          </p:nvSpPr>
          <p:spPr>
            <a:xfrm>
              <a:off x="3761676" y="3401593"/>
              <a:ext cx="36830" cy="207645"/>
            </a:xfrm>
            <a:custGeom>
              <a:avLst/>
              <a:gdLst/>
              <a:ahLst/>
              <a:cxnLst/>
              <a:rect l="l" t="t" r="r" b="b"/>
              <a:pathLst>
                <a:path w="36829" h="207645">
                  <a:moveTo>
                    <a:pt x="36499" y="54711"/>
                  </a:moveTo>
                  <a:lnTo>
                    <a:pt x="18135" y="0"/>
                  </a:lnTo>
                  <a:lnTo>
                    <a:pt x="0" y="54787"/>
                  </a:lnTo>
                  <a:lnTo>
                    <a:pt x="18211" y="36499"/>
                  </a:lnTo>
                  <a:lnTo>
                    <a:pt x="36499" y="54711"/>
                  </a:lnTo>
                  <a:close/>
                </a:path>
                <a:path w="36829" h="207645">
                  <a:moveTo>
                    <a:pt x="36715" y="152361"/>
                  </a:moveTo>
                  <a:lnTo>
                    <a:pt x="18516" y="170649"/>
                  </a:lnTo>
                  <a:lnTo>
                    <a:pt x="215" y="152425"/>
                  </a:lnTo>
                  <a:lnTo>
                    <a:pt x="18580" y="207149"/>
                  </a:lnTo>
                  <a:lnTo>
                    <a:pt x="36715" y="152361"/>
                  </a:lnTo>
                  <a:close/>
                </a:path>
              </a:pathLst>
            </a:custGeom>
            <a:solidFill>
              <a:srgbClr val="231F20"/>
            </a:solidFill>
          </p:spPr>
          <p:txBody>
            <a:bodyPr wrap="square" lIns="0" tIns="0" rIns="0" bIns="0" rtlCol="0"/>
            <a:lstStyle/>
            <a:p>
              <a:endParaRPr/>
            </a:p>
          </p:txBody>
        </p:sp>
        <p:sp>
          <p:nvSpPr>
            <p:cNvPr id="26" name="object 26"/>
            <p:cNvSpPr/>
            <p:nvPr/>
          </p:nvSpPr>
          <p:spPr>
            <a:xfrm>
              <a:off x="1991626" y="3214970"/>
              <a:ext cx="1822450" cy="0"/>
            </a:xfrm>
            <a:custGeom>
              <a:avLst/>
              <a:gdLst/>
              <a:ahLst/>
              <a:cxnLst/>
              <a:rect l="l" t="t" r="r" b="b"/>
              <a:pathLst>
                <a:path w="1822450">
                  <a:moveTo>
                    <a:pt x="0" y="0"/>
                  </a:moveTo>
                  <a:lnTo>
                    <a:pt x="1822424" y="0"/>
                  </a:lnTo>
                </a:path>
              </a:pathLst>
            </a:custGeom>
            <a:ln w="8572">
              <a:solidFill>
                <a:srgbClr val="231F20"/>
              </a:solidFill>
            </a:ln>
          </p:spPr>
          <p:txBody>
            <a:bodyPr wrap="square" lIns="0" tIns="0" rIns="0" bIns="0" rtlCol="0"/>
            <a:lstStyle/>
            <a:p>
              <a:endParaRPr/>
            </a:p>
          </p:txBody>
        </p:sp>
        <p:sp>
          <p:nvSpPr>
            <p:cNvPr id="27" name="object 27"/>
            <p:cNvSpPr/>
            <p:nvPr/>
          </p:nvSpPr>
          <p:spPr>
            <a:xfrm>
              <a:off x="1947815" y="2979528"/>
              <a:ext cx="1316355" cy="1325880"/>
            </a:xfrm>
            <a:custGeom>
              <a:avLst/>
              <a:gdLst/>
              <a:ahLst/>
              <a:cxnLst/>
              <a:rect l="l" t="t" r="r" b="b"/>
              <a:pathLst>
                <a:path w="1316354" h="1325879">
                  <a:moveTo>
                    <a:pt x="366407" y="1272120"/>
                  </a:moveTo>
                  <a:lnTo>
                    <a:pt x="366407" y="1320939"/>
                  </a:lnTo>
                </a:path>
                <a:path w="1316354" h="1325879">
                  <a:moveTo>
                    <a:pt x="682155" y="1275308"/>
                  </a:moveTo>
                  <a:lnTo>
                    <a:pt x="682155" y="1323682"/>
                  </a:lnTo>
                </a:path>
                <a:path w="1316354" h="1325879">
                  <a:moveTo>
                    <a:pt x="997445" y="1272120"/>
                  </a:moveTo>
                  <a:lnTo>
                    <a:pt x="997445" y="1320939"/>
                  </a:lnTo>
                </a:path>
                <a:path w="1316354" h="1325879">
                  <a:moveTo>
                    <a:pt x="1315935" y="1272120"/>
                  </a:moveTo>
                  <a:lnTo>
                    <a:pt x="1315935" y="1320939"/>
                  </a:lnTo>
                </a:path>
                <a:path w="1316354" h="1325879">
                  <a:moveTo>
                    <a:pt x="48374" y="443052"/>
                  </a:moveTo>
                  <a:lnTo>
                    <a:pt x="0" y="443052"/>
                  </a:lnTo>
                </a:path>
                <a:path w="1316354" h="1325879">
                  <a:moveTo>
                    <a:pt x="48374" y="659320"/>
                  </a:moveTo>
                  <a:lnTo>
                    <a:pt x="0" y="659320"/>
                  </a:lnTo>
                </a:path>
                <a:path w="1316354" h="1325879">
                  <a:moveTo>
                    <a:pt x="51574" y="893394"/>
                  </a:moveTo>
                  <a:lnTo>
                    <a:pt x="2743" y="893394"/>
                  </a:lnTo>
                </a:path>
                <a:path w="1316354" h="1325879">
                  <a:moveTo>
                    <a:pt x="48374" y="1103744"/>
                  </a:moveTo>
                  <a:lnTo>
                    <a:pt x="0" y="1103744"/>
                  </a:lnTo>
                </a:path>
                <a:path w="1316354" h="1325879">
                  <a:moveTo>
                    <a:pt x="48374" y="235445"/>
                  </a:moveTo>
                  <a:lnTo>
                    <a:pt x="0" y="235445"/>
                  </a:lnTo>
                </a:path>
                <a:path w="1316354" h="1325879">
                  <a:moveTo>
                    <a:pt x="51574" y="0"/>
                  </a:moveTo>
                  <a:lnTo>
                    <a:pt x="51574" y="1325511"/>
                  </a:lnTo>
                </a:path>
              </a:pathLst>
            </a:custGeom>
            <a:ln w="5715">
              <a:solidFill>
                <a:srgbClr val="231F20"/>
              </a:solidFill>
            </a:ln>
          </p:spPr>
          <p:txBody>
            <a:bodyPr wrap="square" lIns="0" tIns="0" rIns="0" bIns="0" rtlCol="0"/>
            <a:lstStyle/>
            <a:p>
              <a:endParaRPr/>
            </a:p>
          </p:txBody>
        </p:sp>
        <p:sp>
          <p:nvSpPr>
            <p:cNvPr id="28" name="object 28"/>
            <p:cNvSpPr/>
            <p:nvPr/>
          </p:nvSpPr>
          <p:spPr>
            <a:xfrm>
              <a:off x="1999385" y="4300466"/>
              <a:ext cx="1933575" cy="0"/>
            </a:xfrm>
            <a:custGeom>
              <a:avLst/>
              <a:gdLst/>
              <a:ahLst/>
              <a:cxnLst/>
              <a:rect l="l" t="t" r="r" b="b"/>
              <a:pathLst>
                <a:path w="1933575">
                  <a:moveTo>
                    <a:pt x="0" y="0"/>
                  </a:moveTo>
                  <a:lnTo>
                    <a:pt x="1933282" y="0"/>
                  </a:lnTo>
                </a:path>
              </a:pathLst>
            </a:custGeom>
            <a:ln w="8572">
              <a:solidFill>
                <a:srgbClr val="231F20"/>
              </a:solidFill>
            </a:ln>
          </p:spPr>
          <p:txBody>
            <a:bodyPr wrap="square" lIns="0" tIns="0" rIns="0" bIns="0" rtlCol="0"/>
            <a:lstStyle/>
            <a:p>
              <a:endParaRPr/>
            </a:p>
          </p:txBody>
        </p:sp>
        <p:sp>
          <p:nvSpPr>
            <p:cNvPr id="29" name="object 29"/>
            <p:cNvSpPr/>
            <p:nvPr/>
          </p:nvSpPr>
          <p:spPr>
            <a:xfrm>
              <a:off x="3896167" y="4273097"/>
              <a:ext cx="91440" cy="55244"/>
            </a:xfrm>
            <a:custGeom>
              <a:avLst/>
              <a:gdLst/>
              <a:ahLst/>
              <a:cxnLst/>
              <a:rect l="l" t="t" r="r" b="b"/>
              <a:pathLst>
                <a:path w="91439" h="55245">
                  <a:moveTo>
                    <a:pt x="0" y="0"/>
                  </a:moveTo>
                  <a:lnTo>
                    <a:pt x="36499" y="27368"/>
                  </a:lnTo>
                  <a:lnTo>
                    <a:pt x="0" y="54749"/>
                  </a:lnTo>
                  <a:lnTo>
                    <a:pt x="91262" y="27368"/>
                  </a:lnTo>
                  <a:lnTo>
                    <a:pt x="0" y="0"/>
                  </a:lnTo>
                  <a:close/>
                </a:path>
              </a:pathLst>
            </a:custGeom>
            <a:solidFill>
              <a:srgbClr val="231F20"/>
            </a:solidFill>
          </p:spPr>
          <p:txBody>
            <a:bodyPr wrap="square" lIns="0" tIns="0" rIns="0" bIns="0" rtlCol="0"/>
            <a:lstStyle/>
            <a:p>
              <a:endParaRPr/>
            </a:p>
          </p:txBody>
        </p:sp>
      </p:grpSp>
      <p:grpSp>
        <p:nvGrpSpPr>
          <p:cNvPr id="30" name="object 30"/>
          <p:cNvGrpSpPr/>
          <p:nvPr/>
        </p:nvGrpSpPr>
        <p:grpSpPr>
          <a:xfrm>
            <a:off x="6546482" y="6005691"/>
            <a:ext cx="1627505" cy="1481455"/>
            <a:chOff x="1863356" y="6005690"/>
            <a:chExt cx="1627505" cy="1481455"/>
          </a:xfrm>
        </p:grpSpPr>
        <p:pic>
          <p:nvPicPr>
            <p:cNvPr id="31" name="object 31"/>
            <p:cNvPicPr/>
            <p:nvPr/>
          </p:nvPicPr>
          <p:blipFill>
            <a:blip r:embed="rId2" cstate="print"/>
            <a:stretch>
              <a:fillRect/>
            </a:stretch>
          </p:blipFill>
          <p:spPr>
            <a:xfrm>
              <a:off x="1979435" y="6102616"/>
              <a:ext cx="1122781" cy="993495"/>
            </a:xfrm>
            <a:prstGeom prst="rect">
              <a:avLst/>
            </a:prstGeom>
          </p:spPr>
        </p:pic>
        <p:pic>
          <p:nvPicPr>
            <p:cNvPr id="32" name="object 32"/>
            <p:cNvPicPr/>
            <p:nvPr/>
          </p:nvPicPr>
          <p:blipFill>
            <a:blip r:embed="rId3" cstate="print"/>
            <a:stretch>
              <a:fillRect/>
            </a:stretch>
          </p:blipFill>
          <p:spPr>
            <a:xfrm>
              <a:off x="3099473" y="6005690"/>
              <a:ext cx="390905" cy="1451152"/>
            </a:xfrm>
            <a:prstGeom prst="rect">
              <a:avLst/>
            </a:prstGeom>
          </p:spPr>
        </p:pic>
        <p:pic>
          <p:nvPicPr>
            <p:cNvPr id="33" name="object 33"/>
            <p:cNvPicPr/>
            <p:nvPr/>
          </p:nvPicPr>
          <p:blipFill>
            <a:blip r:embed="rId4" cstate="print"/>
            <a:stretch>
              <a:fillRect/>
            </a:stretch>
          </p:blipFill>
          <p:spPr>
            <a:xfrm>
              <a:off x="1930882" y="7093369"/>
              <a:ext cx="1171333" cy="363474"/>
            </a:xfrm>
            <a:prstGeom prst="rect">
              <a:avLst/>
            </a:prstGeom>
          </p:spPr>
        </p:pic>
        <p:sp>
          <p:nvSpPr>
            <p:cNvPr id="34" name="object 34"/>
            <p:cNvSpPr/>
            <p:nvPr/>
          </p:nvSpPr>
          <p:spPr>
            <a:xfrm>
              <a:off x="2060346" y="7323455"/>
              <a:ext cx="1260475" cy="163830"/>
            </a:xfrm>
            <a:custGeom>
              <a:avLst/>
              <a:gdLst/>
              <a:ahLst/>
              <a:cxnLst/>
              <a:rect l="l" t="t" r="r" b="b"/>
              <a:pathLst>
                <a:path w="1260475" h="163829">
                  <a:moveTo>
                    <a:pt x="1259941" y="0"/>
                  </a:moveTo>
                  <a:lnTo>
                    <a:pt x="0" y="0"/>
                  </a:lnTo>
                  <a:lnTo>
                    <a:pt x="0" y="163283"/>
                  </a:lnTo>
                  <a:lnTo>
                    <a:pt x="1259941" y="163283"/>
                  </a:lnTo>
                  <a:lnTo>
                    <a:pt x="1259941" y="0"/>
                  </a:lnTo>
                  <a:close/>
                </a:path>
              </a:pathLst>
            </a:custGeom>
            <a:solidFill>
              <a:srgbClr val="FFFFFF"/>
            </a:solidFill>
          </p:spPr>
          <p:txBody>
            <a:bodyPr wrap="square" lIns="0" tIns="0" rIns="0" bIns="0" rtlCol="0"/>
            <a:lstStyle/>
            <a:p>
              <a:endParaRPr/>
            </a:p>
          </p:txBody>
        </p:sp>
        <p:sp>
          <p:nvSpPr>
            <p:cNvPr id="35" name="object 35"/>
            <p:cNvSpPr/>
            <p:nvPr/>
          </p:nvSpPr>
          <p:spPr>
            <a:xfrm>
              <a:off x="2161120" y="6238303"/>
              <a:ext cx="1268095" cy="11430"/>
            </a:xfrm>
            <a:custGeom>
              <a:avLst/>
              <a:gdLst/>
              <a:ahLst/>
              <a:cxnLst/>
              <a:rect l="l" t="t" r="r" b="b"/>
              <a:pathLst>
                <a:path w="1268095" h="11429">
                  <a:moveTo>
                    <a:pt x="0" y="11429"/>
                  </a:moveTo>
                  <a:lnTo>
                    <a:pt x="1267675" y="11429"/>
                  </a:lnTo>
                  <a:lnTo>
                    <a:pt x="1267675" y="0"/>
                  </a:lnTo>
                  <a:lnTo>
                    <a:pt x="0" y="0"/>
                  </a:lnTo>
                  <a:lnTo>
                    <a:pt x="0" y="11429"/>
                  </a:lnTo>
                  <a:close/>
                </a:path>
              </a:pathLst>
            </a:custGeom>
            <a:solidFill>
              <a:srgbClr val="231F20"/>
            </a:solidFill>
          </p:spPr>
          <p:txBody>
            <a:bodyPr wrap="square" lIns="0" tIns="0" rIns="0" bIns="0" rtlCol="0"/>
            <a:lstStyle/>
            <a:p>
              <a:endParaRPr/>
            </a:p>
          </p:txBody>
        </p:sp>
        <p:sp>
          <p:nvSpPr>
            <p:cNvPr id="36" name="object 36"/>
            <p:cNvSpPr/>
            <p:nvPr/>
          </p:nvSpPr>
          <p:spPr>
            <a:xfrm>
              <a:off x="1863356" y="6175184"/>
              <a:ext cx="238125" cy="1080135"/>
            </a:xfrm>
            <a:custGeom>
              <a:avLst/>
              <a:gdLst/>
              <a:ahLst/>
              <a:cxnLst/>
              <a:rect l="l" t="t" r="r" b="b"/>
              <a:pathLst>
                <a:path w="238125" h="1080134">
                  <a:moveTo>
                    <a:pt x="238086" y="0"/>
                  </a:moveTo>
                  <a:lnTo>
                    <a:pt x="0" y="0"/>
                  </a:lnTo>
                  <a:lnTo>
                    <a:pt x="0" y="1079804"/>
                  </a:lnTo>
                  <a:lnTo>
                    <a:pt x="238086" y="1079804"/>
                  </a:lnTo>
                  <a:lnTo>
                    <a:pt x="238086" y="0"/>
                  </a:lnTo>
                  <a:close/>
                </a:path>
              </a:pathLst>
            </a:custGeom>
            <a:solidFill>
              <a:srgbClr val="FFFFFF"/>
            </a:solidFill>
          </p:spPr>
          <p:txBody>
            <a:bodyPr wrap="square" lIns="0" tIns="0" rIns="0" bIns="0" rtlCol="0"/>
            <a:lstStyle/>
            <a:p>
              <a:endParaRPr/>
            </a:p>
          </p:txBody>
        </p:sp>
      </p:grpSp>
      <p:sp>
        <p:nvSpPr>
          <p:cNvPr id="37" name="object 37"/>
          <p:cNvSpPr/>
          <p:nvPr/>
        </p:nvSpPr>
        <p:spPr>
          <a:xfrm>
            <a:off x="8163523" y="5240769"/>
            <a:ext cx="28575" cy="127000"/>
          </a:xfrm>
          <a:custGeom>
            <a:avLst/>
            <a:gdLst/>
            <a:ahLst/>
            <a:cxnLst/>
            <a:rect l="l" t="t" r="r" b="b"/>
            <a:pathLst>
              <a:path w="28575" h="127000">
                <a:moveTo>
                  <a:pt x="28092" y="28092"/>
                </a:moveTo>
                <a:lnTo>
                  <a:pt x="14058" y="0"/>
                </a:lnTo>
                <a:lnTo>
                  <a:pt x="0" y="28092"/>
                </a:lnTo>
                <a:lnTo>
                  <a:pt x="10553" y="17551"/>
                </a:lnTo>
                <a:lnTo>
                  <a:pt x="10553" y="126415"/>
                </a:lnTo>
                <a:lnTo>
                  <a:pt x="17576" y="126415"/>
                </a:lnTo>
                <a:lnTo>
                  <a:pt x="17576" y="17576"/>
                </a:lnTo>
                <a:lnTo>
                  <a:pt x="28092" y="28092"/>
                </a:lnTo>
                <a:close/>
              </a:path>
            </a:pathLst>
          </a:custGeom>
          <a:solidFill>
            <a:srgbClr val="231F20"/>
          </a:solidFill>
        </p:spPr>
        <p:txBody>
          <a:bodyPr wrap="square" lIns="0" tIns="0" rIns="0" bIns="0" rtlCol="0"/>
          <a:lstStyle/>
          <a:p>
            <a:endParaRPr/>
          </a:p>
        </p:txBody>
      </p:sp>
      <p:sp>
        <p:nvSpPr>
          <p:cNvPr id="38" name="object 38"/>
          <p:cNvSpPr/>
          <p:nvPr/>
        </p:nvSpPr>
        <p:spPr>
          <a:xfrm>
            <a:off x="8580359" y="5658634"/>
            <a:ext cx="28575" cy="28575"/>
          </a:xfrm>
          <a:custGeom>
            <a:avLst/>
            <a:gdLst/>
            <a:ahLst/>
            <a:cxnLst/>
            <a:rect l="l" t="t" r="r" b="b"/>
            <a:pathLst>
              <a:path w="28575" h="28575">
                <a:moveTo>
                  <a:pt x="0" y="0"/>
                </a:moveTo>
                <a:lnTo>
                  <a:pt x="14046" y="14046"/>
                </a:lnTo>
                <a:lnTo>
                  <a:pt x="0" y="28092"/>
                </a:lnTo>
                <a:lnTo>
                  <a:pt x="28079" y="14046"/>
                </a:lnTo>
                <a:lnTo>
                  <a:pt x="0" y="0"/>
                </a:lnTo>
                <a:close/>
              </a:path>
            </a:pathLst>
          </a:custGeom>
          <a:solidFill>
            <a:srgbClr val="231F20"/>
          </a:solidFill>
        </p:spPr>
        <p:txBody>
          <a:bodyPr wrap="square" lIns="0" tIns="0" rIns="0" bIns="0" rtlCol="0"/>
          <a:lstStyle/>
          <a:p>
            <a:endParaRPr/>
          </a:p>
        </p:txBody>
      </p:sp>
      <p:sp>
        <p:nvSpPr>
          <p:cNvPr id="39" name="object 39"/>
          <p:cNvSpPr/>
          <p:nvPr/>
        </p:nvSpPr>
        <p:spPr>
          <a:xfrm>
            <a:off x="7895425" y="5355031"/>
            <a:ext cx="607060" cy="601980"/>
          </a:xfrm>
          <a:custGeom>
            <a:avLst/>
            <a:gdLst/>
            <a:ahLst/>
            <a:cxnLst/>
            <a:rect l="l" t="t" r="r" b="b"/>
            <a:pathLst>
              <a:path w="607060" h="601979">
                <a:moveTo>
                  <a:pt x="398170" y="204698"/>
                </a:moveTo>
                <a:lnTo>
                  <a:pt x="394525" y="200914"/>
                </a:lnTo>
                <a:lnTo>
                  <a:pt x="364159" y="230124"/>
                </a:lnTo>
                <a:lnTo>
                  <a:pt x="367817" y="233921"/>
                </a:lnTo>
                <a:lnTo>
                  <a:pt x="398170" y="204698"/>
                </a:lnTo>
                <a:close/>
              </a:path>
              <a:path w="607060" h="601979">
                <a:moveTo>
                  <a:pt x="481672" y="124345"/>
                </a:moveTo>
                <a:lnTo>
                  <a:pt x="478015" y="120548"/>
                </a:lnTo>
                <a:lnTo>
                  <a:pt x="447649" y="149771"/>
                </a:lnTo>
                <a:lnTo>
                  <a:pt x="451307" y="153568"/>
                </a:lnTo>
                <a:lnTo>
                  <a:pt x="481672" y="124345"/>
                </a:lnTo>
                <a:close/>
              </a:path>
              <a:path w="607060" h="601979">
                <a:moveTo>
                  <a:pt x="565150" y="43980"/>
                </a:moveTo>
                <a:lnTo>
                  <a:pt x="561492" y="40182"/>
                </a:lnTo>
                <a:lnTo>
                  <a:pt x="560222" y="41402"/>
                </a:lnTo>
                <a:lnTo>
                  <a:pt x="555536" y="41402"/>
                </a:lnTo>
                <a:lnTo>
                  <a:pt x="555536" y="596392"/>
                </a:lnTo>
                <a:lnTo>
                  <a:pt x="493026" y="596392"/>
                </a:lnTo>
                <a:lnTo>
                  <a:pt x="493026" y="532028"/>
                </a:lnTo>
                <a:lnTo>
                  <a:pt x="555536" y="532028"/>
                </a:lnTo>
                <a:lnTo>
                  <a:pt x="555536" y="526770"/>
                </a:lnTo>
                <a:lnTo>
                  <a:pt x="493026" y="526770"/>
                </a:lnTo>
                <a:lnTo>
                  <a:pt x="493026" y="462864"/>
                </a:lnTo>
                <a:lnTo>
                  <a:pt x="555536" y="462864"/>
                </a:lnTo>
                <a:lnTo>
                  <a:pt x="555536" y="457593"/>
                </a:lnTo>
                <a:lnTo>
                  <a:pt x="493026" y="457593"/>
                </a:lnTo>
                <a:lnTo>
                  <a:pt x="493026" y="393331"/>
                </a:lnTo>
                <a:lnTo>
                  <a:pt x="555536" y="393331"/>
                </a:lnTo>
                <a:lnTo>
                  <a:pt x="555536" y="388061"/>
                </a:lnTo>
                <a:lnTo>
                  <a:pt x="493026" y="388061"/>
                </a:lnTo>
                <a:lnTo>
                  <a:pt x="493026" y="324485"/>
                </a:lnTo>
                <a:lnTo>
                  <a:pt x="555536" y="324510"/>
                </a:lnTo>
                <a:lnTo>
                  <a:pt x="555536" y="319252"/>
                </a:lnTo>
                <a:lnTo>
                  <a:pt x="493026" y="319227"/>
                </a:lnTo>
                <a:lnTo>
                  <a:pt x="493026" y="254622"/>
                </a:lnTo>
                <a:lnTo>
                  <a:pt x="555536" y="254622"/>
                </a:lnTo>
                <a:lnTo>
                  <a:pt x="555536" y="249351"/>
                </a:lnTo>
                <a:lnTo>
                  <a:pt x="493026" y="249351"/>
                </a:lnTo>
                <a:lnTo>
                  <a:pt x="493026" y="185102"/>
                </a:lnTo>
                <a:lnTo>
                  <a:pt x="555536" y="185102"/>
                </a:lnTo>
                <a:lnTo>
                  <a:pt x="555536" y="179832"/>
                </a:lnTo>
                <a:lnTo>
                  <a:pt x="493026" y="179832"/>
                </a:lnTo>
                <a:lnTo>
                  <a:pt x="493026" y="115912"/>
                </a:lnTo>
                <a:lnTo>
                  <a:pt x="555536" y="115912"/>
                </a:lnTo>
                <a:lnTo>
                  <a:pt x="555536" y="110642"/>
                </a:lnTo>
                <a:lnTo>
                  <a:pt x="495896" y="110642"/>
                </a:lnTo>
                <a:lnTo>
                  <a:pt x="523405" y="84162"/>
                </a:lnTo>
                <a:lnTo>
                  <a:pt x="519747" y="80365"/>
                </a:lnTo>
                <a:lnTo>
                  <a:pt x="493026" y="106095"/>
                </a:lnTo>
                <a:lnTo>
                  <a:pt x="493026" y="46482"/>
                </a:lnTo>
                <a:lnTo>
                  <a:pt x="554939" y="46482"/>
                </a:lnTo>
                <a:lnTo>
                  <a:pt x="531139" y="69405"/>
                </a:lnTo>
                <a:lnTo>
                  <a:pt x="534797" y="73202"/>
                </a:lnTo>
                <a:lnTo>
                  <a:pt x="555536" y="53238"/>
                </a:lnTo>
                <a:lnTo>
                  <a:pt x="555536" y="41402"/>
                </a:lnTo>
                <a:lnTo>
                  <a:pt x="487756" y="41402"/>
                </a:lnTo>
                <a:lnTo>
                  <a:pt x="487756" y="46482"/>
                </a:lnTo>
                <a:lnTo>
                  <a:pt x="487756" y="110642"/>
                </a:lnTo>
                <a:lnTo>
                  <a:pt x="487756" y="596392"/>
                </a:lnTo>
                <a:lnTo>
                  <a:pt x="420674" y="596392"/>
                </a:lnTo>
                <a:lnTo>
                  <a:pt x="420674" y="532028"/>
                </a:lnTo>
                <a:lnTo>
                  <a:pt x="487756" y="532028"/>
                </a:lnTo>
                <a:lnTo>
                  <a:pt x="487756" y="526770"/>
                </a:lnTo>
                <a:lnTo>
                  <a:pt x="420674" y="526770"/>
                </a:lnTo>
                <a:lnTo>
                  <a:pt x="420674" y="462864"/>
                </a:lnTo>
                <a:lnTo>
                  <a:pt x="487756" y="462864"/>
                </a:lnTo>
                <a:lnTo>
                  <a:pt x="487756" y="457593"/>
                </a:lnTo>
                <a:lnTo>
                  <a:pt x="420674" y="457593"/>
                </a:lnTo>
                <a:lnTo>
                  <a:pt x="420674" y="393331"/>
                </a:lnTo>
                <a:lnTo>
                  <a:pt x="487756" y="393331"/>
                </a:lnTo>
                <a:lnTo>
                  <a:pt x="487756" y="388061"/>
                </a:lnTo>
                <a:lnTo>
                  <a:pt x="420674" y="388061"/>
                </a:lnTo>
                <a:lnTo>
                  <a:pt x="420674" y="324434"/>
                </a:lnTo>
                <a:lnTo>
                  <a:pt x="487756" y="324472"/>
                </a:lnTo>
                <a:lnTo>
                  <a:pt x="487756" y="319214"/>
                </a:lnTo>
                <a:lnTo>
                  <a:pt x="420674" y="319176"/>
                </a:lnTo>
                <a:lnTo>
                  <a:pt x="420674" y="254622"/>
                </a:lnTo>
                <a:lnTo>
                  <a:pt x="487756" y="254622"/>
                </a:lnTo>
                <a:lnTo>
                  <a:pt x="487756" y="249351"/>
                </a:lnTo>
                <a:lnTo>
                  <a:pt x="420674" y="249351"/>
                </a:lnTo>
                <a:lnTo>
                  <a:pt x="420674" y="185102"/>
                </a:lnTo>
                <a:lnTo>
                  <a:pt x="487756" y="185102"/>
                </a:lnTo>
                <a:lnTo>
                  <a:pt x="487756" y="179832"/>
                </a:lnTo>
                <a:lnTo>
                  <a:pt x="424002" y="179832"/>
                </a:lnTo>
                <a:lnTo>
                  <a:pt x="439928" y="164515"/>
                </a:lnTo>
                <a:lnTo>
                  <a:pt x="436270" y="160731"/>
                </a:lnTo>
                <a:lnTo>
                  <a:pt x="420674" y="175742"/>
                </a:lnTo>
                <a:lnTo>
                  <a:pt x="420674" y="115912"/>
                </a:lnTo>
                <a:lnTo>
                  <a:pt x="487756" y="115912"/>
                </a:lnTo>
                <a:lnTo>
                  <a:pt x="487756" y="110642"/>
                </a:lnTo>
                <a:lnTo>
                  <a:pt x="420674" y="110642"/>
                </a:lnTo>
                <a:lnTo>
                  <a:pt x="420674" y="46482"/>
                </a:lnTo>
                <a:lnTo>
                  <a:pt x="487756" y="46482"/>
                </a:lnTo>
                <a:lnTo>
                  <a:pt x="487756" y="41402"/>
                </a:lnTo>
                <a:lnTo>
                  <a:pt x="415404" y="41402"/>
                </a:lnTo>
                <a:lnTo>
                  <a:pt x="415404" y="46482"/>
                </a:lnTo>
                <a:lnTo>
                  <a:pt x="415404" y="110642"/>
                </a:lnTo>
                <a:lnTo>
                  <a:pt x="415404" y="596392"/>
                </a:lnTo>
                <a:lnTo>
                  <a:pt x="360286" y="596392"/>
                </a:lnTo>
                <a:lnTo>
                  <a:pt x="360286" y="532028"/>
                </a:lnTo>
                <a:lnTo>
                  <a:pt x="415404" y="532028"/>
                </a:lnTo>
                <a:lnTo>
                  <a:pt x="415404" y="526770"/>
                </a:lnTo>
                <a:lnTo>
                  <a:pt x="360286" y="526770"/>
                </a:lnTo>
                <a:lnTo>
                  <a:pt x="360286" y="462864"/>
                </a:lnTo>
                <a:lnTo>
                  <a:pt x="415404" y="462864"/>
                </a:lnTo>
                <a:lnTo>
                  <a:pt x="415404" y="457593"/>
                </a:lnTo>
                <a:lnTo>
                  <a:pt x="360286" y="457593"/>
                </a:lnTo>
                <a:lnTo>
                  <a:pt x="360286" y="393331"/>
                </a:lnTo>
                <a:lnTo>
                  <a:pt x="415404" y="393331"/>
                </a:lnTo>
                <a:lnTo>
                  <a:pt x="415404" y="388061"/>
                </a:lnTo>
                <a:lnTo>
                  <a:pt x="360286" y="388061"/>
                </a:lnTo>
                <a:lnTo>
                  <a:pt x="360286" y="324396"/>
                </a:lnTo>
                <a:lnTo>
                  <a:pt x="415404" y="324434"/>
                </a:lnTo>
                <a:lnTo>
                  <a:pt x="415404" y="319176"/>
                </a:lnTo>
                <a:lnTo>
                  <a:pt x="360286" y="319138"/>
                </a:lnTo>
                <a:lnTo>
                  <a:pt x="360286" y="254622"/>
                </a:lnTo>
                <a:lnTo>
                  <a:pt x="415404" y="254622"/>
                </a:lnTo>
                <a:lnTo>
                  <a:pt x="415404" y="249351"/>
                </a:lnTo>
                <a:lnTo>
                  <a:pt x="360286" y="249351"/>
                </a:lnTo>
                <a:lnTo>
                  <a:pt x="360286" y="185102"/>
                </a:lnTo>
                <a:lnTo>
                  <a:pt x="410933" y="185102"/>
                </a:lnTo>
                <a:lnTo>
                  <a:pt x="405904" y="189953"/>
                </a:lnTo>
                <a:lnTo>
                  <a:pt x="409549" y="193738"/>
                </a:lnTo>
                <a:lnTo>
                  <a:pt x="415404" y="188112"/>
                </a:lnTo>
                <a:lnTo>
                  <a:pt x="415404" y="179832"/>
                </a:lnTo>
                <a:lnTo>
                  <a:pt x="360286" y="179832"/>
                </a:lnTo>
                <a:lnTo>
                  <a:pt x="360286" y="115912"/>
                </a:lnTo>
                <a:lnTo>
                  <a:pt x="415404" y="115912"/>
                </a:lnTo>
                <a:lnTo>
                  <a:pt x="415404" y="110642"/>
                </a:lnTo>
                <a:lnTo>
                  <a:pt x="360286" y="110642"/>
                </a:lnTo>
                <a:lnTo>
                  <a:pt x="360286" y="46482"/>
                </a:lnTo>
                <a:lnTo>
                  <a:pt x="415404" y="46482"/>
                </a:lnTo>
                <a:lnTo>
                  <a:pt x="415404" y="41402"/>
                </a:lnTo>
                <a:lnTo>
                  <a:pt x="355015" y="41402"/>
                </a:lnTo>
                <a:lnTo>
                  <a:pt x="355015" y="46482"/>
                </a:lnTo>
                <a:lnTo>
                  <a:pt x="355015" y="110642"/>
                </a:lnTo>
                <a:lnTo>
                  <a:pt x="355015" y="596392"/>
                </a:lnTo>
                <a:lnTo>
                  <a:pt x="287959" y="596392"/>
                </a:lnTo>
                <a:lnTo>
                  <a:pt x="287959" y="532028"/>
                </a:lnTo>
                <a:lnTo>
                  <a:pt x="355015" y="532028"/>
                </a:lnTo>
                <a:lnTo>
                  <a:pt x="355015" y="526770"/>
                </a:lnTo>
                <a:lnTo>
                  <a:pt x="287959" y="526770"/>
                </a:lnTo>
                <a:lnTo>
                  <a:pt x="287959" y="462864"/>
                </a:lnTo>
                <a:lnTo>
                  <a:pt x="355015" y="462864"/>
                </a:lnTo>
                <a:lnTo>
                  <a:pt x="355015" y="457593"/>
                </a:lnTo>
                <a:lnTo>
                  <a:pt x="287959" y="457593"/>
                </a:lnTo>
                <a:lnTo>
                  <a:pt x="287959" y="393331"/>
                </a:lnTo>
                <a:lnTo>
                  <a:pt x="355015" y="393331"/>
                </a:lnTo>
                <a:lnTo>
                  <a:pt x="355015" y="388061"/>
                </a:lnTo>
                <a:lnTo>
                  <a:pt x="287959" y="388061"/>
                </a:lnTo>
                <a:lnTo>
                  <a:pt x="287959" y="324345"/>
                </a:lnTo>
                <a:lnTo>
                  <a:pt x="355015" y="324396"/>
                </a:lnTo>
                <a:lnTo>
                  <a:pt x="355015" y="319138"/>
                </a:lnTo>
                <a:lnTo>
                  <a:pt x="287959" y="319087"/>
                </a:lnTo>
                <a:lnTo>
                  <a:pt x="287959" y="310794"/>
                </a:lnTo>
                <a:lnTo>
                  <a:pt x="314680" y="285064"/>
                </a:lnTo>
                <a:lnTo>
                  <a:pt x="311035" y="281266"/>
                </a:lnTo>
                <a:lnTo>
                  <a:pt x="287959" y="303479"/>
                </a:lnTo>
                <a:lnTo>
                  <a:pt x="287959" y="254622"/>
                </a:lnTo>
                <a:lnTo>
                  <a:pt x="338709" y="254622"/>
                </a:lnTo>
                <a:lnTo>
                  <a:pt x="322427" y="270306"/>
                </a:lnTo>
                <a:lnTo>
                  <a:pt x="326072" y="274104"/>
                </a:lnTo>
                <a:lnTo>
                  <a:pt x="346303" y="254622"/>
                </a:lnTo>
                <a:lnTo>
                  <a:pt x="355015" y="254622"/>
                </a:lnTo>
                <a:lnTo>
                  <a:pt x="355015" y="249351"/>
                </a:lnTo>
                <a:lnTo>
                  <a:pt x="351777" y="249351"/>
                </a:lnTo>
                <a:lnTo>
                  <a:pt x="355015" y="246240"/>
                </a:lnTo>
                <a:lnTo>
                  <a:pt x="355015" y="243420"/>
                </a:lnTo>
                <a:lnTo>
                  <a:pt x="352780" y="241084"/>
                </a:lnTo>
                <a:lnTo>
                  <a:pt x="344182" y="249351"/>
                </a:lnTo>
                <a:lnTo>
                  <a:pt x="287959" y="249351"/>
                </a:lnTo>
                <a:lnTo>
                  <a:pt x="287959" y="185102"/>
                </a:lnTo>
                <a:lnTo>
                  <a:pt x="355015" y="185102"/>
                </a:lnTo>
                <a:lnTo>
                  <a:pt x="355015" y="179832"/>
                </a:lnTo>
                <a:lnTo>
                  <a:pt x="287959" y="179832"/>
                </a:lnTo>
                <a:lnTo>
                  <a:pt x="287959" y="115912"/>
                </a:lnTo>
                <a:lnTo>
                  <a:pt x="355015" y="115912"/>
                </a:lnTo>
                <a:lnTo>
                  <a:pt x="355015" y="110642"/>
                </a:lnTo>
                <a:lnTo>
                  <a:pt x="287959" y="110642"/>
                </a:lnTo>
                <a:lnTo>
                  <a:pt x="287959" y="46482"/>
                </a:lnTo>
                <a:lnTo>
                  <a:pt x="355015" y="46482"/>
                </a:lnTo>
                <a:lnTo>
                  <a:pt x="355015" y="41402"/>
                </a:lnTo>
                <a:lnTo>
                  <a:pt x="282689" y="41402"/>
                </a:lnTo>
                <a:lnTo>
                  <a:pt x="282689" y="46482"/>
                </a:lnTo>
                <a:lnTo>
                  <a:pt x="282689" y="110642"/>
                </a:lnTo>
                <a:lnTo>
                  <a:pt x="282689" y="308546"/>
                </a:lnTo>
                <a:lnTo>
                  <a:pt x="280670" y="310489"/>
                </a:lnTo>
                <a:lnTo>
                  <a:pt x="282689" y="312597"/>
                </a:lnTo>
                <a:lnTo>
                  <a:pt x="282689" y="319087"/>
                </a:lnTo>
                <a:lnTo>
                  <a:pt x="282689" y="324345"/>
                </a:lnTo>
                <a:lnTo>
                  <a:pt x="282689" y="596392"/>
                </a:lnTo>
                <a:lnTo>
                  <a:pt x="222288" y="596392"/>
                </a:lnTo>
                <a:lnTo>
                  <a:pt x="222288" y="532028"/>
                </a:lnTo>
                <a:lnTo>
                  <a:pt x="282689" y="532028"/>
                </a:lnTo>
                <a:lnTo>
                  <a:pt x="282689" y="526770"/>
                </a:lnTo>
                <a:lnTo>
                  <a:pt x="222288" y="526770"/>
                </a:lnTo>
                <a:lnTo>
                  <a:pt x="222288" y="462864"/>
                </a:lnTo>
                <a:lnTo>
                  <a:pt x="282689" y="462864"/>
                </a:lnTo>
                <a:lnTo>
                  <a:pt x="282689" y="457593"/>
                </a:lnTo>
                <a:lnTo>
                  <a:pt x="222288" y="457593"/>
                </a:lnTo>
                <a:lnTo>
                  <a:pt x="222288" y="393331"/>
                </a:lnTo>
                <a:lnTo>
                  <a:pt x="282689" y="393331"/>
                </a:lnTo>
                <a:lnTo>
                  <a:pt x="282689" y="388061"/>
                </a:lnTo>
                <a:lnTo>
                  <a:pt x="222288" y="388061"/>
                </a:lnTo>
                <a:lnTo>
                  <a:pt x="222288" y="324319"/>
                </a:lnTo>
                <a:lnTo>
                  <a:pt x="282689" y="324345"/>
                </a:lnTo>
                <a:lnTo>
                  <a:pt x="282689" y="319087"/>
                </a:lnTo>
                <a:lnTo>
                  <a:pt x="222288" y="319062"/>
                </a:lnTo>
                <a:lnTo>
                  <a:pt x="222288" y="254622"/>
                </a:lnTo>
                <a:lnTo>
                  <a:pt x="282689" y="254622"/>
                </a:lnTo>
                <a:lnTo>
                  <a:pt x="282689" y="249351"/>
                </a:lnTo>
                <a:lnTo>
                  <a:pt x="222288" y="249351"/>
                </a:lnTo>
                <a:lnTo>
                  <a:pt x="222288" y="185102"/>
                </a:lnTo>
                <a:lnTo>
                  <a:pt x="282689" y="185102"/>
                </a:lnTo>
                <a:lnTo>
                  <a:pt x="282689" y="179832"/>
                </a:lnTo>
                <a:lnTo>
                  <a:pt x="222288" y="179832"/>
                </a:lnTo>
                <a:lnTo>
                  <a:pt x="222288" y="115912"/>
                </a:lnTo>
                <a:lnTo>
                  <a:pt x="282689" y="115912"/>
                </a:lnTo>
                <a:lnTo>
                  <a:pt x="282689" y="110642"/>
                </a:lnTo>
                <a:lnTo>
                  <a:pt x="222288" y="110642"/>
                </a:lnTo>
                <a:lnTo>
                  <a:pt x="222288" y="46482"/>
                </a:lnTo>
                <a:lnTo>
                  <a:pt x="282689" y="46482"/>
                </a:lnTo>
                <a:lnTo>
                  <a:pt x="282689" y="41402"/>
                </a:lnTo>
                <a:lnTo>
                  <a:pt x="217017" y="41402"/>
                </a:lnTo>
                <a:lnTo>
                  <a:pt x="217017" y="46482"/>
                </a:lnTo>
                <a:lnTo>
                  <a:pt x="217017" y="110642"/>
                </a:lnTo>
                <a:lnTo>
                  <a:pt x="217017" y="596392"/>
                </a:lnTo>
                <a:lnTo>
                  <a:pt x="149237" y="596392"/>
                </a:lnTo>
                <a:lnTo>
                  <a:pt x="149237" y="532028"/>
                </a:lnTo>
                <a:lnTo>
                  <a:pt x="217017" y="532028"/>
                </a:lnTo>
                <a:lnTo>
                  <a:pt x="217017" y="526770"/>
                </a:lnTo>
                <a:lnTo>
                  <a:pt x="149237" y="526770"/>
                </a:lnTo>
                <a:lnTo>
                  <a:pt x="149237" y="462864"/>
                </a:lnTo>
                <a:lnTo>
                  <a:pt x="217017" y="462864"/>
                </a:lnTo>
                <a:lnTo>
                  <a:pt x="217017" y="457593"/>
                </a:lnTo>
                <a:lnTo>
                  <a:pt x="149237" y="457593"/>
                </a:lnTo>
                <a:lnTo>
                  <a:pt x="149237" y="393331"/>
                </a:lnTo>
                <a:lnTo>
                  <a:pt x="217017" y="393331"/>
                </a:lnTo>
                <a:lnTo>
                  <a:pt x="217017" y="388061"/>
                </a:lnTo>
                <a:lnTo>
                  <a:pt x="149237" y="388061"/>
                </a:lnTo>
                <a:lnTo>
                  <a:pt x="149237" y="324269"/>
                </a:lnTo>
                <a:lnTo>
                  <a:pt x="217017" y="324319"/>
                </a:lnTo>
                <a:lnTo>
                  <a:pt x="217017" y="319062"/>
                </a:lnTo>
                <a:lnTo>
                  <a:pt x="149237" y="319011"/>
                </a:lnTo>
                <a:lnTo>
                  <a:pt x="149237" y="254622"/>
                </a:lnTo>
                <a:lnTo>
                  <a:pt x="217017" y="254622"/>
                </a:lnTo>
                <a:lnTo>
                  <a:pt x="217017" y="249351"/>
                </a:lnTo>
                <a:lnTo>
                  <a:pt x="149237" y="249351"/>
                </a:lnTo>
                <a:lnTo>
                  <a:pt x="149237" y="185102"/>
                </a:lnTo>
                <a:lnTo>
                  <a:pt x="217017" y="185102"/>
                </a:lnTo>
                <a:lnTo>
                  <a:pt x="217017" y="179832"/>
                </a:lnTo>
                <a:lnTo>
                  <a:pt x="149237" y="179832"/>
                </a:lnTo>
                <a:lnTo>
                  <a:pt x="149237" y="115912"/>
                </a:lnTo>
                <a:lnTo>
                  <a:pt x="217017" y="115912"/>
                </a:lnTo>
                <a:lnTo>
                  <a:pt x="217017" y="110642"/>
                </a:lnTo>
                <a:lnTo>
                  <a:pt x="149237" y="110642"/>
                </a:lnTo>
                <a:lnTo>
                  <a:pt x="149237" y="46482"/>
                </a:lnTo>
                <a:lnTo>
                  <a:pt x="217017" y="46482"/>
                </a:lnTo>
                <a:lnTo>
                  <a:pt x="217017" y="41402"/>
                </a:lnTo>
                <a:lnTo>
                  <a:pt x="143967" y="41402"/>
                </a:lnTo>
                <a:lnTo>
                  <a:pt x="143967" y="46482"/>
                </a:lnTo>
                <a:lnTo>
                  <a:pt x="143967" y="110642"/>
                </a:lnTo>
                <a:lnTo>
                  <a:pt x="143967" y="596392"/>
                </a:lnTo>
                <a:lnTo>
                  <a:pt x="77609" y="596392"/>
                </a:lnTo>
                <a:lnTo>
                  <a:pt x="77609" y="532028"/>
                </a:lnTo>
                <a:lnTo>
                  <a:pt x="143967" y="532028"/>
                </a:lnTo>
                <a:lnTo>
                  <a:pt x="143967" y="526770"/>
                </a:lnTo>
                <a:lnTo>
                  <a:pt x="77609" y="526770"/>
                </a:lnTo>
                <a:lnTo>
                  <a:pt x="77609" y="462864"/>
                </a:lnTo>
                <a:lnTo>
                  <a:pt x="143967" y="462864"/>
                </a:lnTo>
                <a:lnTo>
                  <a:pt x="143967" y="457593"/>
                </a:lnTo>
                <a:lnTo>
                  <a:pt x="77609" y="457593"/>
                </a:lnTo>
                <a:lnTo>
                  <a:pt x="77609" y="393331"/>
                </a:lnTo>
                <a:lnTo>
                  <a:pt x="143967" y="393331"/>
                </a:lnTo>
                <a:lnTo>
                  <a:pt x="143967" y="388061"/>
                </a:lnTo>
                <a:lnTo>
                  <a:pt x="77609" y="388061"/>
                </a:lnTo>
                <a:lnTo>
                  <a:pt x="77609" y="324231"/>
                </a:lnTo>
                <a:lnTo>
                  <a:pt x="143967" y="324269"/>
                </a:lnTo>
                <a:lnTo>
                  <a:pt x="143967" y="318998"/>
                </a:lnTo>
                <a:lnTo>
                  <a:pt x="77609" y="318960"/>
                </a:lnTo>
                <a:lnTo>
                  <a:pt x="77609" y="254622"/>
                </a:lnTo>
                <a:lnTo>
                  <a:pt x="143967" y="254622"/>
                </a:lnTo>
                <a:lnTo>
                  <a:pt x="143967" y="249351"/>
                </a:lnTo>
                <a:lnTo>
                  <a:pt x="77609" y="249351"/>
                </a:lnTo>
                <a:lnTo>
                  <a:pt x="77609" y="185102"/>
                </a:lnTo>
                <a:lnTo>
                  <a:pt x="143967" y="185102"/>
                </a:lnTo>
                <a:lnTo>
                  <a:pt x="143967" y="179832"/>
                </a:lnTo>
                <a:lnTo>
                  <a:pt x="77609" y="179832"/>
                </a:lnTo>
                <a:lnTo>
                  <a:pt x="77609" y="115912"/>
                </a:lnTo>
                <a:lnTo>
                  <a:pt x="143967" y="115912"/>
                </a:lnTo>
                <a:lnTo>
                  <a:pt x="143967" y="110642"/>
                </a:lnTo>
                <a:lnTo>
                  <a:pt x="77609" y="110642"/>
                </a:lnTo>
                <a:lnTo>
                  <a:pt x="77609" y="46482"/>
                </a:lnTo>
                <a:lnTo>
                  <a:pt x="143967" y="46482"/>
                </a:lnTo>
                <a:lnTo>
                  <a:pt x="143967" y="41402"/>
                </a:lnTo>
                <a:lnTo>
                  <a:pt x="72351" y="41402"/>
                </a:lnTo>
                <a:lnTo>
                  <a:pt x="72351" y="46482"/>
                </a:lnTo>
                <a:lnTo>
                  <a:pt x="72351" y="110642"/>
                </a:lnTo>
                <a:lnTo>
                  <a:pt x="72351" y="115912"/>
                </a:lnTo>
                <a:lnTo>
                  <a:pt x="72351" y="179832"/>
                </a:lnTo>
                <a:lnTo>
                  <a:pt x="72351" y="185102"/>
                </a:lnTo>
                <a:lnTo>
                  <a:pt x="72351" y="249351"/>
                </a:lnTo>
                <a:lnTo>
                  <a:pt x="7200" y="249351"/>
                </a:lnTo>
                <a:lnTo>
                  <a:pt x="7200" y="254622"/>
                </a:lnTo>
                <a:lnTo>
                  <a:pt x="72351" y="254622"/>
                </a:lnTo>
                <a:lnTo>
                  <a:pt x="72351" y="318960"/>
                </a:lnTo>
                <a:lnTo>
                  <a:pt x="72351" y="324231"/>
                </a:lnTo>
                <a:lnTo>
                  <a:pt x="72351" y="388061"/>
                </a:lnTo>
                <a:lnTo>
                  <a:pt x="7200" y="388061"/>
                </a:lnTo>
                <a:lnTo>
                  <a:pt x="7200" y="393331"/>
                </a:lnTo>
                <a:lnTo>
                  <a:pt x="72351" y="393331"/>
                </a:lnTo>
                <a:lnTo>
                  <a:pt x="72351" y="457593"/>
                </a:lnTo>
                <a:lnTo>
                  <a:pt x="72351" y="462864"/>
                </a:lnTo>
                <a:lnTo>
                  <a:pt x="72351" y="526770"/>
                </a:lnTo>
                <a:lnTo>
                  <a:pt x="72351" y="532028"/>
                </a:lnTo>
                <a:lnTo>
                  <a:pt x="72351" y="596392"/>
                </a:lnTo>
                <a:lnTo>
                  <a:pt x="5270" y="596392"/>
                </a:lnTo>
                <a:lnTo>
                  <a:pt x="5270" y="532028"/>
                </a:lnTo>
                <a:lnTo>
                  <a:pt x="72351" y="532028"/>
                </a:lnTo>
                <a:lnTo>
                  <a:pt x="72351" y="526770"/>
                </a:lnTo>
                <a:lnTo>
                  <a:pt x="5270" y="526770"/>
                </a:lnTo>
                <a:lnTo>
                  <a:pt x="5270" y="462864"/>
                </a:lnTo>
                <a:lnTo>
                  <a:pt x="72351" y="462864"/>
                </a:lnTo>
                <a:lnTo>
                  <a:pt x="72351" y="457593"/>
                </a:lnTo>
                <a:lnTo>
                  <a:pt x="5270" y="457593"/>
                </a:lnTo>
                <a:lnTo>
                  <a:pt x="5270" y="324180"/>
                </a:lnTo>
                <a:lnTo>
                  <a:pt x="72351" y="324231"/>
                </a:lnTo>
                <a:lnTo>
                  <a:pt x="72351" y="318960"/>
                </a:lnTo>
                <a:lnTo>
                  <a:pt x="5270" y="318909"/>
                </a:lnTo>
                <a:lnTo>
                  <a:pt x="5270" y="185102"/>
                </a:lnTo>
                <a:lnTo>
                  <a:pt x="72351" y="185102"/>
                </a:lnTo>
                <a:lnTo>
                  <a:pt x="72351" y="179832"/>
                </a:lnTo>
                <a:lnTo>
                  <a:pt x="5270" y="179832"/>
                </a:lnTo>
                <a:lnTo>
                  <a:pt x="5270" y="115912"/>
                </a:lnTo>
                <a:lnTo>
                  <a:pt x="72351" y="115912"/>
                </a:lnTo>
                <a:lnTo>
                  <a:pt x="72351" y="110642"/>
                </a:lnTo>
                <a:lnTo>
                  <a:pt x="5270" y="110642"/>
                </a:lnTo>
                <a:lnTo>
                  <a:pt x="5270" y="46482"/>
                </a:lnTo>
                <a:lnTo>
                  <a:pt x="72351" y="46482"/>
                </a:lnTo>
                <a:lnTo>
                  <a:pt x="72351" y="41402"/>
                </a:lnTo>
                <a:lnTo>
                  <a:pt x="0" y="41402"/>
                </a:lnTo>
                <a:lnTo>
                  <a:pt x="0" y="46482"/>
                </a:lnTo>
                <a:lnTo>
                  <a:pt x="0" y="596392"/>
                </a:lnTo>
                <a:lnTo>
                  <a:pt x="0" y="601472"/>
                </a:lnTo>
                <a:lnTo>
                  <a:pt x="2641" y="601472"/>
                </a:lnTo>
                <a:lnTo>
                  <a:pt x="560806" y="601472"/>
                </a:lnTo>
                <a:lnTo>
                  <a:pt x="560806" y="598932"/>
                </a:lnTo>
                <a:lnTo>
                  <a:pt x="560806" y="596392"/>
                </a:lnTo>
                <a:lnTo>
                  <a:pt x="560806" y="393331"/>
                </a:lnTo>
                <a:lnTo>
                  <a:pt x="562381" y="393331"/>
                </a:lnTo>
                <a:lnTo>
                  <a:pt x="562381" y="388061"/>
                </a:lnTo>
                <a:lnTo>
                  <a:pt x="560806" y="388061"/>
                </a:lnTo>
                <a:lnTo>
                  <a:pt x="560806" y="324510"/>
                </a:lnTo>
                <a:lnTo>
                  <a:pt x="562356" y="324510"/>
                </a:lnTo>
                <a:lnTo>
                  <a:pt x="562368" y="319252"/>
                </a:lnTo>
                <a:lnTo>
                  <a:pt x="560806" y="319252"/>
                </a:lnTo>
                <a:lnTo>
                  <a:pt x="560806" y="254622"/>
                </a:lnTo>
                <a:lnTo>
                  <a:pt x="562381" y="254622"/>
                </a:lnTo>
                <a:lnTo>
                  <a:pt x="562381" y="249351"/>
                </a:lnTo>
                <a:lnTo>
                  <a:pt x="560806" y="249351"/>
                </a:lnTo>
                <a:lnTo>
                  <a:pt x="560806" y="48171"/>
                </a:lnTo>
                <a:lnTo>
                  <a:pt x="565150" y="43980"/>
                </a:lnTo>
                <a:close/>
              </a:path>
              <a:path w="607060" h="601979">
                <a:moveTo>
                  <a:pt x="606894" y="3797"/>
                </a:moveTo>
                <a:lnTo>
                  <a:pt x="603250" y="0"/>
                </a:lnTo>
                <a:lnTo>
                  <a:pt x="572884" y="29222"/>
                </a:lnTo>
                <a:lnTo>
                  <a:pt x="576541" y="33020"/>
                </a:lnTo>
                <a:lnTo>
                  <a:pt x="606894" y="3797"/>
                </a:lnTo>
                <a:close/>
              </a:path>
            </a:pathLst>
          </a:custGeom>
          <a:solidFill>
            <a:srgbClr val="231F20"/>
          </a:solidFill>
        </p:spPr>
        <p:txBody>
          <a:bodyPr wrap="square" lIns="0" tIns="0" rIns="0" bIns="0" rtlCol="0"/>
          <a:lstStyle/>
          <a:p>
            <a:endParaRPr/>
          </a:p>
        </p:txBody>
      </p:sp>
      <p:sp>
        <p:nvSpPr>
          <p:cNvPr id="40" name="object 40"/>
          <p:cNvSpPr/>
          <p:nvPr/>
        </p:nvSpPr>
        <p:spPr>
          <a:xfrm>
            <a:off x="7087603" y="5355031"/>
            <a:ext cx="615950" cy="601980"/>
          </a:xfrm>
          <a:custGeom>
            <a:avLst/>
            <a:gdLst/>
            <a:ahLst/>
            <a:cxnLst/>
            <a:rect l="l" t="t" r="r" b="b"/>
            <a:pathLst>
              <a:path w="615950" h="601979">
                <a:moveTo>
                  <a:pt x="365391" y="244881"/>
                </a:moveTo>
                <a:lnTo>
                  <a:pt x="361734" y="241084"/>
                </a:lnTo>
                <a:lnTo>
                  <a:pt x="331368" y="270306"/>
                </a:lnTo>
                <a:lnTo>
                  <a:pt x="335026" y="274104"/>
                </a:lnTo>
                <a:lnTo>
                  <a:pt x="365391" y="244881"/>
                </a:lnTo>
                <a:close/>
              </a:path>
              <a:path w="615950" h="601979">
                <a:moveTo>
                  <a:pt x="407123" y="204698"/>
                </a:moveTo>
                <a:lnTo>
                  <a:pt x="403466" y="200914"/>
                </a:lnTo>
                <a:lnTo>
                  <a:pt x="373113" y="230124"/>
                </a:lnTo>
                <a:lnTo>
                  <a:pt x="376770" y="233921"/>
                </a:lnTo>
                <a:lnTo>
                  <a:pt x="407123" y="204698"/>
                </a:lnTo>
                <a:close/>
              </a:path>
              <a:path w="615950" h="601979">
                <a:moveTo>
                  <a:pt x="490613" y="124345"/>
                </a:moveTo>
                <a:lnTo>
                  <a:pt x="486968" y="120548"/>
                </a:lnTo>
                <a:lnTo>
                  <a:pt x="456603" y="149771"/>
                </a:lnTo>
                <a:lnTo>
                  <a:pt x="460260" y="153568"/>
                </a:lnTo>
                <a:lnTo>
                  <a:pt x="490613" y="124345"/>
                </a:lnTo>
                <a:close/>
              </a:path>
              <a:path w="615950" h="601979">
                <a:moveTo>
                  <a:pt x="532358" y="84162"/>
                </a:moveTo>
                <a:lnTo>
                  <a:pt x="528713" y="80365"/>
                </a:lnTo>
                <a:lnTo>
                  <a:pt x="498348" y="109588"/>
                </a:lnTo>
                <a:lnTo>
                  <a:pt x="501992" y="113385"/>
                </a:lnTo>
                <a:lnTo>
                  <a:pt x="532358" y="84162"/>
                </a:lnTo>
                <a:close/>
              </a:path>
              <a:path w="615950" h="601979">
                <a:moveTo>
                  <a:pt x="574103" y="43980"/>
                </a:moveTo>
                <a:lnTo>
                  <a:pt x="570458" y="40182"/>
                </a:lnTo>
                <a:lnTo>
                  <a:pt x="563765" y="46634"/>
                </a:lnTo>
                <a:lnTo>
                  <a:pt x="563765" y="46482"/>
                </a:lnTo>
                <a:lnTo>
                  <a:pt x="563765" y="41402"/>
                </a:lnTo>
                <a:lnTo>
                  <a:pt x="558507" y="41402"/>
                </a:lnTo>
                <a:lnTo>
                  <a:pt x="558507" y="46482"/>
                </a:lnTo>
                <a:lnTo>
                  <a:pt x="558507" y="51689"/>
                </a:lnTo>
                <a:lnTo>
                  <a:pt x="540092" y="69405"/>
                </a:lnTo>
                <a:lnTo>
                  <a:pt x="543737" y="73202"/>
                </a:lnTo>
                <a:lnTo>
                  <a:pt x="558507" y="58991"/>
                </a:lnTo>
                <a:lnTo>
                  <a:pt x="558507" y="179832"/>
                </a:lnTo>
                <a:lnTo>
                  <a:pt x="558507" y="185102"/>
                </a:lnTo>
                <a:lnTo>
                  <a:pt x="558507" y="319252"/>
                </a:lnTo>
                <a:lnTo>
                  <a:pt x="558507" y="324510"/>
                </a:lnTo>
                <a:lnTo>
                  <a:pt x="558507" y="596392"/>
                </a:lnTo>
                <a:lnTo>
                  <a:pt x="423672" y="596392"/>
                </a:lnTo>
                <a:lnTo>
                  <a:pt x="423672" y="462864"/>
                </a:lnTo>
                <a:lnTo>
                  <a:pt x="555167" y="462864"/>
                </a:lnTo>
                <a:lnTo>
                  <a:pt x="555167" y="457593"/>
                </a:lnTo>
                <a:lnTo>
                  <a:pt x="423672" y="457593"/>
                </a:lnTo>
                <a:lnTo>
                  <a:pt x="423672" y="324434"/>
                </a:lnTo>
                <a:lnTo>
                  <a:pt x="558507" y="324510"/>
                </a:lnTo>
                <a:lnTo>
                  <a:pt x="558507" y="319252"/>
                </a:lnTo>
                <a:lnTo>
                  <a:pt x="423672" y="319176"/>
                </a:lnTo>
                <a:lnTo>
                  <a:pt x="423672" y="188785"/>
                </a:lnTo>
                <a:lnTo>
                  <a:pt x="427482" y="185102"/>
                </a:lnTo>
                <a:lnTo>
                  <a:pt x="558507" y="185102"/>
                </a:lnTo>
                <a:lnTo>
                  <a:pt x="558507" y="179832"/>
                </a:lnTo>
                <a:lnTo>
                  <a:pt x="432955" y="179832"/>
                </a:lnTo>
                <a:lnTo>
                  <a:pt x="448868" y="164515"/>
                </a:lnTo>
                <a:lnTo>
                  <a:pt x="445211" y="160731"/>
                </a:lnTo>
                <a:lnTo>
                  <a:pt x="425361" y="179832"/>
                </a:lnTo>
                <a:lnTo>
                  <a:pt x="423672" y="179832"/>
                </a:lnTo>
                <a:lnTo>
                  <a:pt x="423672" y="46482"/>
                </a:lnTo>
                <a:lnTo>
                  <a:pt x="558507" y="46482"/>
                </a:lnTo>
                <a:lnTo>
                  <a:pt x="558507" y="41402"/>
                </a:lnTo>
                <a:lnTo>
                  <a:pt x="418401" y="41402"/>
                </a:lnTo>
                <a:lnTo>
                  <a:pt x="418401" y="46482"/>
                </a:lnTo>
                <a:lnTo>
                  <a:pt x="418401" y="179832"/>
                </a:lnTo>
                <a:lnTo>
                  <a:pt x="418401" y="185102"/>
                </a:lnTo>
                <a:lnTo>
                  <a:pt x="418401" y="186550"/>
                </a:lnTo>
                <a:lnTo>
                  <a:pt x="414858" y="189953"/>
                </a:lnTo>
                <a:lnTo>
                  <a:pt x="418401" y="193624"/>
                </a:lnTo>
                <a:lnTo>
                  <a:pt x="418401" y="319176"/>
                </a:lnTo>
                <a:lnTo>
                  <a:pt x="418401" y="324434"/>
                </a:lnTo>
                <a:lnTo>
                  <a:pt x="418401" y="457593"/>
                </a:lnTo>
                <a:lnTo>
                  <a:pt x="418401" y="462864"/>
                </a:lnTo>
                <a:lnTo>
                  <a:pt x="418401" y="596392"/>
                </a:lnTo>
                <a:lnTo>
                  <a:pt x="290931" y="596392"/>
                </a:lnTo>
                <a:lnTo>
                  <a:pt x="290931" y="462864"/>
                </a:lnTo>
                <a:lnTo>
                  <a:pt x="418401" y="462864"/>
                </a:lnTo>
                <a:lnTo>
                  <a:pt x="418401" y="457593"/>
                </a:lnTo>
                <a:lnTo>
                  <a:pt x="290931" y="457593"/>
                </a:lnTo>
                <a:lnTo>
                  <a:pt x="290931" y="324345"/>
                </a:lnTo>
                <a:lnTo>
                  <a:pt x="418401" y="324434"/>
                </a:lnTo>
                <a:lnTo>
                  <a:pt x="418401" y="319176"/>
                </a:lnTo>
                <a:lnTo>
                  <a:pt x="290931" y="319087"/>
                </a:lnTo>
                <a:lnTo>
                  <a:pt x="290931" y="311848"/>
                </a:lnTo>
                <a:lnTo>
                  <a:pt x="293281" y="314286"/>
                </a:lnTo>
                <a:lnTo>
                  <a:pt x="323634" y="285064"/>
                </a:lnTo>
                <a:lnTo>
                  <a:pt x="319989" y="281266"/>
                </a:lnTo>
                <a:lnTo>
                  <a:pt x="290931" y="309232"/>
                </a:lnTo>
                <a:lnTo>
                  <a:pt x="290931" y="185102"/>
                </a:lnTo>
                <a:lnTo>
                  <a:pt x="418401" y="185102"/>
                </a:lnTo>
                <a:lnTo>
                  <a:pt x="418401" y="179832"/>
                </a:lnTo>
                <a:lnTo>
                  <a:pt x="290931" y="179832"/>
                </a:lnTo>
                <a:lnTo>
                  <a:pt x="290931" y="46482"/>
                </a:lnTo>
                <a:lnTo>
                  <a:pt x="418401" y="46482"/>
                </a:lnTo>
                <a:lnTo>
                  <a:pt x="418401" y="41402"/>
                </a:lnTo>
                <a:lnTo>
                  <a:pt x="285661" y="41402"/>
                </a:lnTo>
                <a:lnTo>
                  <a:pt x="285661" y="46482"/>
                </a:lnTo>
                <a:lnTo>
                  <a:pt x="285661" y="179832"/>
                </a:lnTo>
                <a:lnTo>
                  <a:pt x="285661" y="596392"/>
                </a:lnTo>
                <a:lnTo>
                  <a:pt x="146951" y="596392"/>
                </a:lnTo>
                <a:lnTo>
                  <a:pt x="146951" y="462864"/>
                </a:lnTo>
                <a:lnTo>
                  <a:pt x="285661" y="462864"/>
                </a:lnTo>
                <a:lnTo>
                  <a:pt x="285661" y="457593"/>
                </a:lnTo>
                <a:lnTo>
                  <a:pt x="146951" y="457593"/>
                </a:lnTo>
                <a:lnTo>
                  <a:pt x="146951" y="324269"/>
                </a:lnTo>
                <a:lnTo>
                  <a:pt x="285661" y="324345"/>
                </a:lnTo>
                <a:lnTo>
                  <a:pt x="285661" y="319087"/>
                </a:lnTo>
                <a:lnTo>
                  <a:pt x="146951" y="318998"/>
                </a:lnTo>
                <a:lnTo>
                  <a:pt x="146951" y="185102"/>
                </a:lnTo>
                <a:lnTo>
                  <a:pt x="285661" y="185102"/>
                </a:lnTo>
                <a:lnTo>
                  <a:pt x="285661" y="179832"/>
                </a:lnTo>
                <a:lnTo>
                  <a:pt x="146951" y="179832"/>
                </a:lnTo>
                <a:lnTo>
                  <a:pt x="146951" y="46482"/>
                </a:lnTo>
                <a:lnTo>
                  <a:pt x="285661" y="46482"/>
                </a:lnTo>
                <a:lnTo>
                  <a:pt x="285661" y="41402"/>
                </a:lnTo>
                <a:lnTo>
                  <a:pt x="141693" y="41402"/>
                </a:lnTo>
                <a:lnTo>
                  <a:pt x="141693" y="46482"/>
                </a:lnTo>
                <a:lnTo>
                  <a:pt x="141693" y="179832"/>
                </a:lnTo>
                <a:lnTo>
                  <a:pt x="141693" y="596392"/>
                </a:lnTo>
                <a:lnTo>
                  <a:pt x="8242" y="596392"/>
                </a:lnTo>
                <a:lnTo>
                  <a:pt x="8242" y="462864"/>
                </a:lnTo>
                <a:lnTo>
                  <a:pt x="141693" y="462864"/>
                </a:lnTo>
                <a:lnTo>
                  <a:pt x="141693" y="457593"/>
                </a:lnTo>
                <a:lnTo>
                  <a:pt x="8242" y="457593"/>
                </a:lnTo>
                <a:lnTo>
                  <a:pt x="8242" y="324180"/>
                </a:lnTo>
                <a:lnTo>
                  <a:pt x="141693" y="324269"/>
                </a:lnTo>
                <a:lnTo>
                  <a:pt x="141693" y="318998"/>
                </a:lnTo>
                <a:lnTo>
                  <a:pt x="8242" y="318909"/>
                </a:lnTo>
                <a:lnTo>
                  <a:pt x="8242" y="185102"/>
                </a:lnTo>
                <a:lnTo>
                  <a:pt x="141693" y="185102"/>
                </a:lnTo>
                <a:lnTo>
                  <a:pt x="141693" y="179832"/>
                </a:lnTo>
                <a:lnTo>
                  <a:pt x="8242" y="179832"/>
                </a:lnTo>
                <a:lnTo>
                  <a:pt x="8242" y="46482"/>
                </a:lnTo>
                <a:lnTo>
                  <a:pt x="141693" y="46482"/>
                </a:lnTo>
                <a:lnTo>
                  <a:pt x="141693" y="41402"/>
                </a:lnTo>
                <a:lnTo>
                  <a:pt x="2984" y="41402"/>
                </a:lnTo>
                <a:lnTo>
                  <a:pt x="2984" y="46482"/>
                </a:lnTo>
                <a:lnTo>
                  <a:pt x="2984" y="457593"/>
                </a:lnTo>
                <a:lnTo>
                  <a:pt x="0" y="457593"/>
                </a:lnTo>
                <a:lnTo>
                  <a:pt x="0" y="462864"/>
                </a:lnTo>
                <a:lnTo>
                  <a:pt x="2984" y="462864"/>
                </a:lnTo>
                <a:lnTo>
                  <a:pt x="2984" y="596392"/>
                </a:lnTo>
                <a:lnTo>
                  <a:pt x="2984" y="601472"/>
                </a:lnTo>
                <a:lnTo>
                  <a:pt x="5613" y="601472"/>
                </a:lnTo>
                <a:lnTo>
                  <a:pt x="563765" y="601472"/>
                </a:lnTo>
                <a:lnTo>
                  <a:pt x="563765" y="598932"/>
                </a:lnTo>
                <a:lnTo>
                  <a:pt x="563765" y="596392"/>
                </a:lnTo>
                <a:lnTo>
                  <a:pt x="563765" y="324510"/>
                </a:lnTo>
                <a:lnTo>
                  <a:pt x="565340" y="324510"/>
                </a:lnTo>
                <a:lnTo>
                  <a:pt x="565353" y="319252"/>
                </a:lnTo>
                <a:lnTo>
                  <a:pt x="563765" y="319252"/>
                </a:lnTo>
                <a:lnTo>
                  <a:pt x="563765" y="53936"/>
                </a:lnTo>
                <a:lnTo>
                  <a:pt x="574103" y="43980"/>
                </a:lnTo>
                <a:close/>
              </a:path>
              <a:path w="615950" h="601979">
                <a:moveTo>
                  <a:pt x="615848" y="3797"/>
                </a:moveTo>
                <a:lnTo>
                  <a:pt x="612190" y="0"/>
                </a:lnTo>
                <a:lnTo>
                  <a:pt x="581837" y="29222"/>
                </a:lnTo>
                <a:lnTo>
                  <a:pt x="585482" y="33020"/>
                </a:lnTo>
                <a:lnTo>
                  <a:pt x="615848" y="3797"/>
                </a:lnTo>
                <a:close/>
              </a:path>
            </a:pathLst>
          </a:custGeom>
          <a:solidFill>
            <a:srgbClr val="231F20"/>
          </a:solidFill>
        </p:spPr>
        <p:txBody>
          <a:bodyPr wrap="square" lIns="0" tIns="0" rIns="0" bIns="0" rtlCol="0"/>
          <a:lstStyle/>
          <a:p>
            <a:endParaRPr/>
          </a:p>
        </p:txBody>
      </p:sp>
      <p:sp>
        <p:nvSpPr>
          <p:cNvPr id="41" name="object 41"/>
          <p:cNvSpPr/>
          <p:nvPr/>
        </p:nvSpPr>
        <p:spPr>
          <a:xfrm>
            <a:off x="7781838" y="5658634"/>
            <a:ext cx="28575" cy="28575"/>
          </a:xfrm>
          <a:custGeom>
            <a:avLst/>
            <a:gdLst/>
            <a:ahLst/>
            <a:cxnLst/>
            <a:rect l="l" t="t" r="r" b="b"/>
            <a:pathLst>
              <a:path w="28575" h="28575">
                <a:moveTo>
                  <a:pt x="0" y="0"/>
                </a:moveTo>
                <a:lnTo>
                  <a:pt x="14033" y="14046"/>
                </a:lnTo>
                <a:lnTo>
                  <a:pt x="0" y="28092"/>
                </a:lnTo>
                <a:lnTo>
                  <a:pt x="28092" y="14046"/>
                </a:lnTo>
                <a:lnTo>
                  <a:pt x="0" y="0"/>
                </a:lnTo>
                <a:close/>
              </a:path>
            </a:pathLst>
          </a:custGeom>
          <a:solidFill>
            <a:srgbClr val="231F20"/>
          </a:solidFill>
        </p:spPr>
        <p:txBody>
          <a:bodyPr wrap="square" lIns="0" tIns="0" rIns="0" bIns="0" rtlCol="0"/>
          <a:lstStyle/>
          <a:p>
            <a:endParaRPr/>
          </a:p>
        </p:txBody>
      </p:sp>
      <p:sp>
        <p:nvSpPr>
          <p:cNvPr id="42" name="object 42"/>
          <p:cNvSpPr/>
          <p:nvPr/>
        </p:nvSpPr>
        <p:spPr>
          <a:xfrm>
            <a:off x="7362559" y="5240769"/>
            <a:ext cx="28575" cy="127000"/>
          </a:xfrm>
          <a:custGeom>
            <a:avLst/>
            <a:gdLst/>
            <a:ahLst/>
            <a:cxnLst/>
            <a:rect l="l" t="t" r="r" b="b"/>
            <a:pathLst>
              <a:path w="28575" h="127000">
                <a:moveTo>
                  <a:pt x="28092" y="28092"/>
                </a:moveTo>
                <a:lnTo>
                  <a:pt x="14046" y="0"/>
                </a:lnTo>
                <a:lnTo>
                  <a:pt x="0" y="28092"/>
                </a:lnTo>
                <a:lnTo>
                  <a:pt x="10541" y="17551"/>
                </a:lnTo>
                <a:lnTo>
                  <a:pt x="10541" y="126415"/>
                </a:lnTo>
                <a:lnTo>
                  <a:pt x="17564" y="126415"/>
                </a:lnTo>
                <a:lnTo>
                  <a:pt x="17564" y="17564"/>
                </a:lnTo>
                <a:lnTo>
                  <a:pt x="28092" y="28092"/>
                </a:lnTo>
                <a:close/>
              </a:path>
            </a:pathLst>
          </a:custGeom>
          <a:solidFill>
            <a:srgbClr val="231F20"/>
          </a:solidFill>
        </p:spPr>
        <p:txBody>
          <a:bodyPr wrap="square" lIns="0" tIns="0" rIns="0" bIns="0" rtlCol="0"/>
          <a:lstStyle/>
          <a:p>
            <a:endParaRPr/>
          </a:p>
        </p:txBody>
      </p:sp>
      <p:sp>
        <p:nvSpPr>
          <p:cNvPr id="43" name="object 43"/>
          <p:cNvSpPr/>
          <p:nvPr/>
        </p:nvSpPr>
        <p:spPr>
          <a:xfrm>
            <a:off x="6296977" y="5355032"/>
            <a:ext cx="603250" cy="601345"/>
          </a:xfrm>
          <a:custGeom>
            <a:avLst/>
            <a:gdLst/>
            <a:ahLst/>
            <a:cxnLst/>
            <a:rect l="l" t="t" r="r" b="b"/>
            <a:pathLst>
              <a:path w="603250" h="601345">
                <a:moveTo>
                  <a:pt x="352221" y="244881"/>
                </a:moveTo>
                <a:lnTo>
                  <a:pt x="348576" y="241084"/>
                </a:lnTo>
                <a:lnTo>
                  <a:pt x="318211" y="270306"/>
                </a:lnTo>
                <a:lnTo>
                  <a:pt x="321868" y="274104"/>
                </a:lnTo>
                <a:lnTo>
                  <a:pt x="352221" y="244881"/>
                </a:lnTo>
                <a:close/>
              </a:path>
              <a:path w="603250" h="601345">
                <a:moveTo>
                  <a:pt x="393966" y="204698"/>
                </a:moveTo>
                <a:lnTo>
                  <a:pt x="390321" y="200901"/>
                </a:lnTo>
                <a:lnTo>
                  <a:pt x="359956" y="230124"/>
                </a:lnTo>
                <a:lnTo>
                  <a:pt x="363613" y="233921"/>
                </a:lnTo>
                <a:lnTo>
                  <a:pt x="393966" y="204698"/>
                </a:lnTo>
                <a:close/>
              </a:path>
              <a:path w="603250" h="601345">
                <a:moveTo>
                  <a:pt x="435711" y="164515"/>
                </a:moveTo>
                <a:lnTo>
                  <a:pt x="432054" y="160718"/>
                </a:lnTo>
                <a:lnTo>
                  <a:pt x="401701" y="189941"/>
                </a:lnTo>
                <a:lnTo>
                  <a:pt x="405358" y="193738"/>
                </a:lnTo>
                <a:lnTo>
                  <a:pt x="435711" y="164515"/>
                </a:lnTo>
                <a:close/>
              </a:path>
              <a:path w="603250" h="601345">
                <a:moveTo>
                  <a:pt x="477456" y="124333"/>
                </a:moveTo>
                <a:lnTo>
                  <a:pt x="473798" y="120548"/>
                </a:lnTo>
                <a:lnTo>
                  <a:pt x="443445" y="149771"/>
                </a:lnTo>
                <a:lnTo>
                  <a:pt x="447090" y="153555"/>
                </a:lnTo>
                <a:lnTo>
                  <a:pt x="477456" y="124333"/>
                </a:lnTo>
                <a:close/>
              </a:path>
              <a:path w="603250" h="601345">
                <a:moveTo>
                  <a:pt x="519201" y="84150"/>
                </a:moveTo>
                <a:lnTo>
                  <a:pt x="515543" y="80365"/>
                </a:lnTo>
                <a:lnTo>
                  <a:pt x="485190" y="109588"/>
                </a:lnTo>
                <a:lnTo>
                  <a:pt x="488835" y="113385"/>
                </a:lnTo>
                <a:lnTo>
                  <a:pt x="519201" y="84150"/>
                </a:lnTo>
                <a:close/>
              </a:path>
              <a:path w="603250" h="601345">
                <a:moveTo>
                  <a:pt x="562025" y="319252"/>
                </a:moveTo>
                <a:lnTo>
                  <a:pt x="560451" y="319252"/>
                </a:lnTo>
                <a:lnTo>
                  <a:pt x="560451" y="46393"/>
                </a:lnTo>
                <a:lnTo>
                  <a:pt x="558431" y="46393"/>
                </a:lnTo>
                <a:lnTo>
                  <a:pt x="558634" y="46202"/>
                </a:lnTo>
                <a:lnTo>
                  <a:pt x="560451" y="46202"/>
                </a:lnTo>
                <a:lnTo>
                  <a:pt x="560451" y="44462"/>
                </a:lnTo>
                <a:lnTo>
                  <a:pt x="560946" y="43980"/>
                </a:lnTo>
                <a:lnTo>
                  <a:pt x="560451" y="43472"/>
                </a:lnTo>
                <a:lnTo>
                  <a:pt x="560451" y="41122"/>
                </a:lnTo>
                <a:lnTo>
                  <a:pt x="558190" y="41122"/>
                </a:lnTo>
                <a:lnTo>
                  <a:pt x="557288" y="40182"/>
                </a:lnTo>
                <a:lnTo>
                  <a:pt x="556310" y="41122"/>
                </a:lnTo>
                <a:lnTo>
                  <a:pt x="555180" y="41122"/>
                </a:lnTo>
                <a:lnTo>
                  <a:pt x="555180" y="49530"/>
                </a:lnTo>
                <a:lnTo>
                  <a:pt x="555180" y="319252"/>
                </a:lnTo>
                <a:lnTo>
                  <a:pt x="555180" y="324510"/>
                </a:lnTo>
                <a:lnTo>
                  <a:pt x="555180" y="596112"/>
                </a:lnTo>
                <a:lnTo>
                  <a:pt x="287947" y="596112"/>
                </a:lnTo>
                <a:lnTo>
                  <a:pt x="287947" y="324345"/>
                </a:lnTo>
                <a:lnTo>
                  <a:pt x="555180" y="324510"/>
                </a:lnTo>
                <a:lnTo>
                  <a:pt x="555180" y="319252"/>
                </a:lnTo>
                <a:lnTo>
                  <a:pt x="287947" y="319087"/>
                </a:lnTo>
                <a:lnTo>
                  <a:pt x="287947" y="306755"/>
                </a:lnTo>
                <a:lnTo>
                  <a:pt x="310476" y="285064"/>
                </a:lnTo>
                <a:lnTo>
                  <a:pt x="306832" y="281266"/>
                </a:lnTo>
                <a:lnTo>
                  <a:pt x="287947" y="299453"/>
                </a:lnTo>
                <a:lnTo>
                  <a:pt x="287947" y="46202"/>
                </a:lnTo>
                <a:lnTo>
                  <a:pt x="551027" y="46202"/>
                </a:lnTo>
                <a:lnTo>
                  <a:pt x="526935" y="69405"/>
                </a:lnTo>
                <a:lnTo>
                  <a:pt x="530580" y="73202"/>
                </a:lnTo>
                <a:lnTo>
                  <a:pt x="555180" y="49530"/>
                </a:lnTo>
                <a:lnTo>
                  <a:pt x="555180" y="41122"/>
                </a:lnTo>
                <a:lnTo>
                  <a:pt x="282676" y="41122"/>
                </a:lnTo>
                <a:lnTo>
                  <a:pt x="282676" y="46202"/>
                </a:lnTo>
                <a:lnTo>
                  <a:pt x="282676" y="304520"/>
                </a:lnTo>
                <a:lnTo>
                  <a:pt x="276466" y="310489"/>
                </a:lnTo>
                <a:lnTo>
                  <a:pt x="280123" y="314286"/>
                </a:lnTo>
                <a:lnTo>
                  <a:pt x="282676" y="311835"/>
                </a:lnTo>
                <a:lnTo>
                  <a:pt x="282676" y="319087"/>
                </a:lnTo>
                <a:lnTo>
                  <a:pt x="282676" y="324345"/>
                </a:lnTo>
                <a:lnTo>
                  <a:pt x="282676" y="596112"/>
                </a:lnTo>
                <a:lnTo>
                  <a:pt x="5270" y="596112"/>
                </a:lnTo>
                <a:lnTo>
                  <a:pt x="5270" y="324180"/>
                </a:lnTo>
                <a:lnTo>
                  <a:pt x="282676" y="324345"/>
                </a:lnTo>
                <a:lnTo>
                  <a:pt x="282676" y="319087"/>
                </a:lnTo>
                <a:lnTo>
                  <a:pt x="5270" y="318909"/>
                </a:lnTo>
                <a:lnTo>
                  <a:pt x="5270" y="46202"/>
                </a:lnTo>
                <a:lnTo>
                  <a:pt x="282676" y="46202"/>
                </a:lnTo>
                <a:lnTo>
                  <a:pt x="282676" y="41122"/>
                </a:lnTo>
                <a:lnTo>
                  <a:pt x="0" y="41122"/>
                </a:lnTo>
                <a:lnTo>
                  <a:pt x="0" y="46202"/>
                </a:lnTo>
                <a:lnTo>
                  <a:pt x="0" y="596112"/>
                </a:lnTo>
                <a:lnTo>
                  <a:pt x="0" y="601192"/>
                </a:lnTo>
                <a:lnTo>
                  <a:pt x="560451" y="601192"/>
                </a:lnTo>
                <a:lnTo>
                  <a:pt x="560451" y="596303"/>
                </a:lnTo>
                <a:lnTo>
                  <a:pt x="560451" y="596112"/>
                </a:lnTo>
                <a:lnTo>
                  <a:pt x="560451" y="324510"/>
                </a:lnTo>
                <a:lnTo>
                  <a:pt x="562025" y="324510"/>
                </a:lnTo>
                <a:lnTo>
                  <a:pt x="562025" y="319252"/>
                </a:lnTo>
                <a:close/>
              </a:path>
              <a:path w="603250" h="601345">
                <a:moveTo>
                  <a:pt x="602691" y="3797"/>
                </a:moveTo>
                <a:lnTo>
                  <a:pt x="599033" y="0"/>
                </a:lnTo>
                <a:lnTo>
                  <a:pt x="568667" y="29222"/>
                </a:lnTo>
                <a:lnTo>
                  <a:pt x="572325" y="33020"/>
                </a:lnTo>
                <a:lnTo>
                  <a:pt x="602691" y="3797"/>
                </a:lnTo>
                <a:close/>
              </a:path>
            </a:pathLst>
          </a:custGeom>
          <a:solidFill>
            <a:srgbClr val="231F20"/>
          </a:solidFill>
        </p:spPr>
        <p:txBody>
          <a:bodyPr wrap="square" lIns="0" tIns="0" rIns="0" bIns="0" rtlCol="0"/>
          <a:lstStyle/>
          <a:p>
            <a:endParaRPr/>
          </a:p>
        </p:txBody>
      </p:sp>
      <p:sp>
        <p:nvSpPr>
          <p:cNvPr id="44" name="object 44"/>
          <p:cNvSpPr/>
          <p:nvPr/>
        </p:nvSpPr>
        <p:spPr>
          <a:xfrm>
            <a:off x="6993847" y="5658634"/>
            <a:ext cx="28575" cy="28575"/>
          </a:xfrm>
          <a:custGeom>
            <a:avLst/>
            <a:gdLst/>
            <a:ahLst/>
            <a:cxnLst/>
            <a:rect l="l" t="t" r="r" b="b"/>
            <a:pathLst>
              <a:path w="28575" h="28575">
                <a:moveTo>
                  <a:pt x="0" y="0"/>
                </a:moveTo>
                <a:lnTo>
                  <a:pt x="14046" y="14046"/>
                </a:lnTo>
                <a:lnTo>
                  <a:pt x="0" y="28092"/>
                </a:lnTo>
                <a:lnTo>
                  <a:pt x="28092" y="14046"/>
                </a:lnTo>
                <a:lnTo>
                  <a:pt x="0" y="0"/>
                </a:lnTo>
                <a:close/>
              </a:path>
            </a:pathLst>
          </a:custGeom>
          <a:solidFill>
            <a:srgbClr val="231F20"/>
          </a:solidFill>
        </p:spPr>
        <p:txBody>
          <a:bodyPr wrap="square" lIns="0" tIns="0" rIns="0" bIns="0" rtlCol="0"/>
          <a:lstStyle/>
          <a:p>
            <a:endParaRPr/>
          </a:p>
        </p:txBody>
      </p:sp>
      <p:sp>
        <p:nvSpPr>
          <p:cNvPr id="45" name="object 45"/>
          <p:cNvSpPr/>
          <p:nvPr/>
        </p:nvSpPr>
        <p:spPr>
          <a:xfrm>
            <a:off x="6579844" y="5254816"/>
            <a:ext cx="7620" cy="112395"/>
          </a:xfrm>
          <a:custGeom>
            <a:avLst/>
            <a:gdLst/>
            <a:ahLst/>
            <a:cxnLst/>
            <a:rect l="l" t="t" r="r" b="b"/>
            <a:pathLst>
              <a:path w="7619" h="112395">
                <a:moveTo>
                  <a:pt x="7023" y="0"/>
                </a:moveTo>
                <a:lnTo>
                  <a:pt x="0" y="0"/>
                </a:lnTo>
                <a:lnTo>
                  <a:pt x="0" y="112369"/>
                </a:lnTo>
                <a:lnTo>
                  <a:pt x="7023" y="112369"/>
                </a:lnTo>
                <a:lnTo>
                  <a:pt x="7023" y="0"/>
                </a:lnTo>
                <a:close/>
              </a:path>
            </a:pathLst>
          </a:custGeom>
          <a:solidFill>
            <a:srgbClr val="231F20"/>
          </a:solidFill>
        </p:spPr>
        <p:txBody>
          <a:bodyPr wrap="square" lIns="0" tIns="0" rIns="0" bIns="0" rtlCol="0"/>
          <a:lstStyle/>
          <a:p>
            <a:endParaRPr/>
          </a:p>
        </p:txBody>
      </p:sp>
      <p:sp>
        <p:nvSpPr>
          <p:cNvPr id="46" name="object 46"/>
          <p:cNvSpPr/>
          <p:nvPr/>
        </p:nvSpPr>
        <p:spPr>
          <a:xfrm>
            <a:off x="6569307" y="5240765"/>
            <a:ext cx="28575" cy="28575"/>
          </a:xfrm>
          <a:custGeom>
            <a:avLst/>
            <a:gdLst/>
            <a:ahLst/>
            <a:cxnLst/>
            <a:rect l="l" t="t" r="r" b="b"/>
            <a:pathLst>
              <a:path w="28575" h="28575">
                <a:moveTo>
                  <a:pt x="14046" y="0"/>
                </a:moveTo>
                <a:lnTo>
                  <a:pt x="0" y="28092"/>
                </a:lnTo>
                <a:lnTo>
                  <a:pt x="14046" y="14046"/>
                </a:lnTo>
                <a:lnTo>
                  <a:pt x="28092" y="28092"/>
                </a:lnTo>
                <a:lnTo>
                  <a:pt x="14046" y="0"/>
                </a:lnTo>
                <a:close/>
              </a:path>
            </a:pathLst>
          </a:custGeom>
          <a:solidFill>
            <a:srgbClr val="231F20"/>
          </a:solidFill>
        </p:spPr>
        <p:txBody>
          <a:bodyPr wrap="square" lIns="0" tIns="0" rIns="0" bIns="0" rtlCol="0"/>
          <a:lstStyle/>
          <a:p>
            <a:endParaRPr/>
          </a:p>
        </p:txBody>
      </p:sp>
      <p:sp>
        <p:nvSpPr>
          <p:cNvPr id="47" name="object 47"/>
          <p:cNvSpPr/>
          <p:nvPr/>
        </p:nvSpPr>
        <p:spPr>
          <a:xfrm>
            <a:off x="8111922" y="6236272"/>
            <a:ext cx="197485" cy="40005"/>
          </a:xfrm>
          <a:custGeom>
            <a:avLst/>
            <a:gdLst/>
            <a:ahLst/>
            <a:cxnLst/>
            <a:rect l="l" t="t" r="r" b="b"/>
            <a:pathLst>
              <a:path w="197485" h="40004">
                <a:moveTo>
                  <a:pt x="196989" y="0"/>
                </a:moveTo>
                <a:lnTo>
                  <a:pt x="0" y="0"/>
                </a:lnTo>
                <a:lnTo>
                  <a:pt x="0" y="39687"/>
                </a:lnTo>
                <a:lnTo>
                  <a:pt x="196989" y="39687"/>
                </a:lnTo>
                <a:lnTo>
                  <a:pt x="196989" y="0"/>
                </a:lnTo>
                <a:close/>
              </a:path>
            </a:pathLst>
          </a:custGeom>
          <a:solidFill>
            <a:srgbClr val="FFFFFF"/>
          </a:solidFill>
        </p:spPr>
        <p:txBody>
          <a:bodyPr wrap="square" lIns="0" tIns="0" rIns="0" bIns="0" rtlCol="0"/>
          <a:lstStyle/>
          <a:p>
            <a:endParaRPr/>
          </a:p>
        </p:txBody>
      </p:sp>
      <p:sp>
        <p:nvSpPr>
          <p:cNvPr id="48" name="object 48"/>
          <p:cNvSpPr txBox="1"/>
          <p:nvPr/>
        </p:nvSpPr>
        <p:spPr>
          <a:xfrm>
            <a:off x="5337214"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49" name="object 49"/>
          <p:cNvSpPr txBox="1"/>
          <p:nvPr/>
        </p:nvSpPr>
        <p:spPr>
          <a:xfrm>
            <a:off x="9420467"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101</a:t>
            </a:r>
            <a:endParaRPr sz="900">
              <a:latin typeface="Arial"/>
              <a:cs typeface="Arial"/>
            </a:endParaRPr>
          </a:p>
        </p:txBody>
      </p:sp>
      <p:sp>
        <p:nvSpPr>
          <p:cNvPr id="50" name="object 50"/>
          <p:cNvSpPr txBox="1"/>
          <p:nvPr/>
        </p:nvSpPr>
        <p:spPr>
          <a:xfrm>
            <a:off x="8294334" y="987802"/>
            <a:ext cx="233045" cy="228268"/>
          </a:xfrm>
          <a:prstGeom prst="rect">
            <a:avLst/>
          </a:prstGeom>
        </p:spPr>
        <p:txBody>
          <a:bodyPr vert="horz" wrap="square" lIns="0" tIns="12700" rIns="0" bIns="0" rtlCol="0">
            <a:spAutoFit/>
          </a:bodyPr>
          <a:lstStyle/>
          <a:p>
            <a:pPr marL="133350">
              <a:spcBef>
                <a:spcPts val="100"/>
              </a:spcBef>
            </a:pPr>
            <a:r>
              <a:rPr sz="700" spc="-65" dirty="0">
                <a:solidFill>
                  <a:srgbClr val="171514"/>
                </a:solidFill>
                <a:latin typeface="Microsoft Sans Serif"/>
                <a:cs typeface="Microsoft Sans Serif"/>
              </a:rPr>
              <a:t>F</a:t>
            </a:r>
            <a:r>
              <a:rPr sz="550" spc="5" dirty="0">
                <a:solidFill>
                  <a:srgbClr val="171514"/>
                </a:solidFill>
                <a:latin typeface="Microsoft Sans Serif"/>
                <a:cs typeface="Microsoft Sans Serif"/>
              </a:rPr>
              <a:t>2</a:t>
            </a:r>
            <a:endParaRPr sz="550">
              <a:latin typeface="Microsoft Sans Serif"/>
              <a:cs typeface="Microsoft Sans Serif"/>
            </a:endParaRPr>
          </a:p>
          <a:p>
            <a:pPr marL="12700"/>
            <a:r>
              <a:rPr sz="700" spc="-30" dirty="0">
                <a:solidFill>
                  <a:srgbClr val="171514"/>
                </a:solidFill>
                <a:latin typeface="Microsoft Sans Serif"/>
                <a:cs typeface="Microsoft Sans Serif"/>
              </a:rPr>
              <a:t>F</a:t>
            </a:r>
            <a:r>
              <a:rPr sz="550" spc="-30" dirty="0">
                <a:solidFill>
                  <a:srgbClr val="171514"/>
                </a:solidFill>
                <a:latin typeface="Microsoft Sans Serif"/>
                <a:cs typeface="Microsoft Sans Serif"/>
              </a:rPr>
              <a:t>1</a:t>
            </a:r>
            <a:endParaRPr sz="550">
              <a:latin typeface="Microsoft Sans Serif"/>
              <a:cs typeface="Microsoft Sans Serif"/>
            </a:endParaRPr>
          </a:p>
        </p:txBody>
      </p:sp>
      <p:graphicFrame>
        <p:nvGraphicFramePr>
          <p:cNvPr id="51" name="object 51"/>
          <p:cNvGraphicFramePr>
            <a:graphicFrameLocks noGrp="1"/>
          </p:cNvGraphicFramePr>
          <p:nvPr/>
        </p:nvGraphicFramePr>
        <p:xfrm>
          <a:off x="6536882" y="1092918"/>
          <a:ext cx="1684654" cy="1669114"/>
        </p:xfrm>
        <a:graphic>
          <a:graphicData uri="http://schemas.openxmlformats.org/drawingml/2006/table">
            <a:tbl>
              <a:tblPr firstRow="1" bandRow="1">
                <a:tableStyleId>{2D5ABB26-0587-4C30-8999-92F81FD0307C}</a:tableStyleId>
              </a:tblPr>
              <a:tblGrid>
                <a:gridCol w="139700">
                  <a:extLst>
                    <a:ext uri="{9D8B030D-6E8A-4147-A177-3AD203B41FA5}">
                      <a16:colId xmlns:a16="http://schemas.microsoft.com/office/drawing/2014/main" val="20000"/>
                    </a:ext>
                  </a:extLst>
                </a:gridCol>
                <a:gridCol w="311150">
                  <a:extLst>
                    <a:ext uri="{9D8B030D-6E8A-4147-A177-3AD203B41FA5}">
                      <a16:colId xmlns:a16="http://schemas.microsoft.com/office/drawing/2014/main" val="20001"/>
                    </a:ext>
                  </a:extLst>
                </a:gridCol>
                <a:gridCol w="305434">
                  <a:extLst>
                    <a:ext uri="{9D8B030D-6E8A-4147-A177-3AD203B41FA5}">
                      <a16:colId xmlns:a16="http://schemas.microsoft.com/office/drawing/2014/main" val="20002"/>
                    </a:ext>
                  </a:extLst>
                </a:gridCol>
                <a:gridCol w="311150">
                  <a:extLst>
                    <a:ext uri="{9D8B030D-6E8A-4147-A177-3AD203B41FA5}">
                      <a16:colId xmlns:a16="http://schemas.microsoft.com/office/drawing/2014/main" val="20003"/>
                    </a:ext>
                  </a:extLst>
                </a:gridCol>
                <a:gridCol w="311150">
                  <a:extLst>
                    <a:ext uri="{9D8B030D-6E8A-4147-A177-3AD203B41FA5}">
                      <a16:colId xmlns:a16="http://schemas.microsoft.com/office/drawing/2014/main" val="20004"/>
                    </a:ext>
                  </a:extLst>
                </a:gridCol>
                <a:gridCol w="306070">
                  <a:extLst>
                    <a:ext uri="{9D8B030D-6E8A-4147-A177-3AD203B41FA5}">
                      <a16:colId xmlns:a16="http://schemas.microsoft.com/office/drawing/2014/main" val="20005"/>
                    </a:ext>
                  </a:extLst>
                </a:gridCol>
              </a:tblGrid>
              <a:tr h="289758">
                <a:tc>
                  <a:txBody>
                    <a:bodyPr/>
                    <a:lstStyle/>
                    <a:p>
                      <a:pPr>
                        <a:lnSpc>
                          <a:spcPct val="100000"/>
                        </a:lnSpc>
                      </a:pPr>
                      <a:endParaRPr sz="600">
                        <a:latin typeface="Times New Roman"/>
                        <a:cs typeface="Times New Roman"/>
                      </a:endParaRPr>
                    </a:p>
                  </a:txBody>
                  <a:tcPr marL="0" marR="0" marT="0" marB="0">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marL="39370">
                        <a:lnSpc>
                          <a:spcPct val="100000"/>
                        </a:lnSpc>
                        <a:spcBef>
                          <a:spcPts val="670"/>
                        </a:spcBef>
                      </a:pPr>
                      <a:r>
                        <a:rPr sz="700" spc="-35" dirty="0">
                          <a:solidFill>
                            <a:srgbClr val="171514"/>
                          </a:solidFill>
                          <a:latin typeface="Microsoft Sans Serif"/>
                          <a:cs typeface="Microsoft Sans Serif"/>
                        </a:rPr>
                        <a:t>PAG</a:t>
                      </a:r>
                      <a:endParaRPr sz="700">
                        <a:latin typeface="Microsoft Sans Serif"/>
                        <a:cs typeface="Microsoft Sans Serif"/>
                      </a:endParaRPr>
                    </a:p>
                  </a:txBody>
                  <a:tcPr marL="0" marR="0" marT="8509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extLst>
                  <a:ext uri="{0D108BD9-81ED-4DB2-BD59-A6C34878D82A}">
                    <a16:rowId xmlns:a16="http://schemas.microsoft.com/office/drawing/2014/main" val="10000"/>
                  </a:ext>
                </a:extLst>
              </a:tr>
              <a:tr h="306158">
                <a:tc>
                  <a:txBody>
                    <a:bodyPr/>
                    <a:lstStyle/>
                    <a:p>
                      <a:pPr>
                        <a:lnSpc>
                          <a:spcPct val="100000"/>
                        </a:lnSpc>
                      </a:pPr>
                      <a:endParaRPr sz="600">
                        <a:latin typeface="Times New Roman"/>
                        <a:cs typeface="Times New Roman"/>
                      </a:endParaRPr>
                    </a:p>
                  </a:txBody>
                  <a:tcPr marL="0" marR="0" marT="0" marB="0">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extLst>
                  <a:ext uri="{0D108BD9-81ED-4DB2-BD59-A6C34878D82A}">
                    <a16:rowId xmlns:a16="http://schemas.microsoft.com/office/drawing/2014/main" val="10001"/>
                  </a:ext>
                </a:extLst>
              </a:tr>
              <a:tr h="311200">
                <a:tc>
                  <a:txBody>
                    <a:bodyPr/>
                    <a:lstStyle/>
                    <a:p>
                      <a:pPr>
                        <a:lnSpc>
                          <a:spcPct val="100000"/>
                        </a:lnSpc>
                      </a:pPr>
                      <a:endParaRPr sz="600">
                        <a:latin typeface="Times New Roman"/>
                        <a:cs typeface="Times New Roman"/>
                      </a:endParaRPr>
                    </a:p>
                  </a:txBody>
                  <a:tcPr marL="0" marR="0" marT="0" marB="0">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extLst>
                  <a:ext uri="{0D108BD9-81ED-4DB2-BD59-A6C34878D82A}">
                    <a16:rowId xmlns:a16="http://schemas.microsoft.com/office/drawing/2014/main" val="10002"/>
                  </a:ext>
                </a:extLst>
              </a:tr>
              <a:tr h="322122">
                <a:tc>
                  <a:txBody>
                    <a:bodyPr/>
                    <a:lstStyle/>
                    <a:p>
                      <a:pPr>
                        <a:lnSpc>
                          <a:spcPct val="100000"/>
                        </a:lnSpc>
                      </a:pPr>
                      <a:endParaRPr sz="600">
                        <a:latin typeface="Times New Roman"/>
                        <a:cs typeface="Times New Roman"/>
                      </a:endParaRPr>
                    </a:p>
                  </a:txBody>
                  <a:tcPr marL="0" marR="0" marT="0" marB="0">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extLst>
                  <a:ext uri="{0D108BD9-81ED-4DB2-BD59-A6C34878D82A}">
                    <a16:rowId xmlns:a16="http://schemas.microsoft.com/office/drawing/2014/main" val="10003"/>
                  </a:ext>
                </a:extLst>
              </a:tr>
              <a:tr h="316666">
                <a:tc>
                  <a:txBody>
                    <a:bodyPr/>
                    <a:lstStyle/>
                    <a:p>
                      <a:pPr>
                        <a:lnSpc>
                          <a:spcPct val="100000"/>
                        </a:lnSpc>
                      </a:pPr>
                      <a:endParaRPr sz="600">
                        <a:latin typeface="Times New Roman"/>
                        <a:cs typeface="Times New Roman"/>
                      </a:endParaRPr>
                    </a:p>
                  </a:txBody>
                  <a:tcPr marL="0" marR="0" marT="0" marB="0">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lnB w="19050">
                      <a:solidFill>
                        <a:srgbClr val="231F20"/>
                      </a:solidFill>
                      <a:prstDash val="solid"/>
                    </a:lnB>
                  </a:tcPr>
                </a:tc>
                <a:extLst>
                  <a:ext uri="{0D108BD9-81ED-4DB2-BD59-A6C34878D82A}">
                    <a16:rowId xmlns:a16="http://schemas.microsoft.com/office/drawing/2014/main" val="10004"/>
                  </a:ext>
                </a:extLst>
              </a:tr>
              <a:tr h="123210">
                <a:tc>
                  <a:txBody>
                    <a:bodyPr/>
                    <a:lstStyle/>
                    <a:p>
                      <a:pPr>
                        <a:lnSpc>
                          <a:spcPct val="100000"/>
                        </a:lnSpc>
                      </a:pPr>
                      <a:endParaRPr sz="600">
                        <a:latin typeface="Times New Roman"/>
                        <a:cs typeface="Times New Roman"/>
                      </a:endParaRPr>
                    </a:p>
                  </a:txBody>
                  <a:tcPr marL="0" marR="0" marT="0" marB="0">
                    <a:lnR w="19050">
                      <a:solidFill>
                        <a:srgbClr val="231F20"/>
                      </a:solidFill>
                      <a:prstDash val="solid"/>
                    </a:lnR>
                    <a:lnT w="190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L w="19050">
                      <a:solidFill>
                        <a:srgbClr val="231F20"/>
                      </a:solidFill>
                      <a:prstDash val="solid"/>
                    </a:lnL>
                    <a:lnR w="19050">
                      <a:solidFill>
                        <a:srgbClr val="231F20"/>
                      </a:solidFill>
                      <a:prstDash val="solid"/>
                    </a:lnR>
                    <a:lnT w="19050">
                      <a:solidFill>
                        <a:srgbClr val="231F20"/>
                      </a:solidFill>
                      <a:prstDash val="solid"/>
                    </a:lnT>
                  </a:tcPr>
                </a:tc>
                <a:extLst>
                  <a:ext uri="{0D108BD9-81ED-4DB2-BD59-A6C34878D82A}">
                    <a16:rowId xmlns:a16="http://schemas.microsoft.com/office/drawing/2014/main" val="10005"/>
                  </a:ext>
                </a:extLst>
              </a:tr>
            </a:tbl>
          </a:graphicData>
        </a:graphic>
      </p:graphicFrame>
      <p:sp>
        <p:nvSpPr>
          <p:cNvPr id="52" name="object 52"/>
          <p:cNvSpPr txBox="1"/>
          <p:nvPr/>
        </p:nvSpPr>
        <p:spPr>
          <a:xfrm>
            <a:off x="6767820" y="2804660"/>
            <a:ext cx="756285" cy="105157"/>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(0,0)</a:t>
            </a:r>
            <a:r>
              <a:rPr sz="600" spc="-25" dirty="0">
                <a:solidFill>
                  <a:srgbClr val="171514"/>
                </a:solidFill>
                <a:latin typeface="Microsoft Sans Serif"/>
                <a:cs typeface="Microsoft Sans Serif"/>
              </a:rPr>
              <a:t> </a:t>
            </a:r>
            <a:r>
              <a:rPr sz="600" spc="25" dirty="0">
                <a:solidFill>
                  <a:srgbClr val="171514"/>
                </a:solidFill>
                <a:latin typeface="Microsoft Sans Serif"/>
                <a:cs typeface="Microsoft Sans Serif"/>
              </a:rPr>
              <a:t>centro</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20" dirty="0">
                <a:solidFill>
                  <a:srgbClr val="171514"/>
                </a:solidFill>
                <a:latin typeface="Microsoft Sans Serif"/>
                <a:cs typeface="Microsoft Sans Serif"/>
              </a:rPr>
              <a:t> </a:t>
            </a:r>
            <a:r>
              <a:rPr sz="600" spc="20" dirty="0">
                <a:solidFill>
                  <a:srgbClr val="171514"/>
                </a:solidFill>
                <a:latin typeface="Microsoft Sans Serif"/>
                <a:cs typeface="Microsoft Sans Serif"/>
              </a:rPr>
              <a:t>malla</a:t>
            </a:r>
            <a:endParaRPr sz="600">
              <a:latin typeface="Microsoft Sans Serif"/>
              <a:cs typeface="Microsoft Sans Serif"/>
            </a:endParaRPr>
          </a:p>
        </p:txBody>
      </p:sp>
      <p:sp>
        <p:nvSpPr>
          <p:cNvPr id="53" name="object 53"/>
          <p:cNvSpPr txBox="1"/>
          <p:nvPr/>
        </p:nvSpPr>
        <p:spPr>
          <a:xfrm>
            <a:off x="8242349" y="3039899"/>
            <a:ext cx="224154" cy="135935"/>
          </a:xfrm>
          <a:prstGeom prst="rect">
            <a:avLst/>
          </a:prstGeom>
        </p:spPr>
        <p:txBody>
          <a:bodyPr vert="horz" wrap="square" lIns="0" tIns="12700" rIns="0" bIns="0" rtlCol="0">
            <a:spAutoFit/>
          </a:bodyPr>
          <a:lstStyle/>
          <a:p>
            <a:pPr marL="12700">
              <a:spcBef>
                <a:spcPts val="100"/>
              </a:spcBef>
            </a:pPr>
            <a:r>
              <a:rPr sz="800" spc="-60" dirty="0">
                <a:solidFill>
                  <a:srgbClr val="171514"/>
                </a:solidFill>
                <a:latin typeface="Microsoft Sans Serif"/>
                <a:cs typeface="Microsoft Sans Serif"/>
              </a:rPr>
              <a:t>GPR</a:t>
            </a:r>
            <a:endParaRPr sz="800">
              <a:latin typeface="Microsoft Sans Serif"/>
              <a:cs typeface="Microsoft Sans Serif"/>
            </a:endParaRPr>
          </a:p>
        </p:txBody>
      </p:sp>
      <p:sp>
        <p:nvSpPr>
          <p:cNvPr id="54" name="object 54"/>
          <p:cNvSpPr txBox="1"/>
          <p:nvPr/>
        </p:nvSpPr>
        <p:spPr>
          <a:xfrm>
            <a:off x="6444771" y="3257601"/>
            <a:ext cx="189230" cy="128240"/>
          </a:xfrm>
          <a:prstGeom prst="rect">
            <a:avLst/>
          </a:prstGeom>
        </p:spPr>
        <p:txBody>
          <a:bodyPr vert="horz" wrap="square" lIns="0" tIns="12700" rIns="0" bIns="0" rtlCol="0">
            <a:spAutoFit/>
          </a:bodyPr>
          <a:lstStyle/>
          <a:p>
            <a:pPr marL="12700">
              <a:spcBef>
                <a:spcPts val="100"/>
              </a:spcBef>
            </a:pPr>
            <a:r>
              <a:rPr sz="750" spc="10" dirty="0">
                <a:solidFill>
                  <a:srgbClr val="171514"/>
                </a:solidFill>
                <a:latin typeface="Microsoft Sans Serif"/>
                <a:cs typeface="Microsoft Sans Serif"/>
              </a:rPr>
              <a:t>100</a:t>
            </a:r>
            <a:endParaRPr sz="750">
              <a:latin typeface="Microsoft Sans Serif"/>
              <a:cs typeface="Microsoft Sans Serif"/>
            </a:endParaRPr>
          </a:p>
        </p:txBody>
      </p:sp>
      <p:sp>
        <p:nvSpPr>
          <p:cNvPr id="55" name="object 55"/>
          <p:cNvSpPr txBox="1"/>
          <p:nvPr/>
        </p:nvSpPr>
        <p:spPr>
          <a:xfrm>
            <a:off x="7882088" y="3263431"/>
            <a:ext cx="224790" cy="108363"/>
          </a:xfrm>
          <a:prstGeom prst="rect">
            <a:avLst/>
          </a:prstGeom>
        </p:spPr>
        <p:txBody>
          <a:bodyPr vert="horz" wrap="square" lIns="0" tIns="15875" rIns="0" bIns="0" rtlCol="0">
            <a:spAutoFit/>
          </a:bodyPr>
          <a:lstStyle/>
          <a:p>
            <a:pPr marL="12700">
              <a:spcBef>
                <a:spcPts val="125"/>
              </a:spcBef>
            </a:pPr>
            <a:r>
              <a:rPr sz="600" i="1" spc="-45" dirty="0">
                <a:solidFill>
                  <a:srgbClr val="171514"/>
                </a:solidFill>
                <a:latin typeface="Arial"/>
                <a:cs typeface="Arial"/>
              </a:rPr>
              <a:t>V</a:t>
            </a:r>
            <a:r>
              <a:rPr sz="500" i="1" spc="15" dirty="0">
                <a:solidFill>
                  <a:srgbClr val="171514"/>
                </a:solidFill>
                <a:latin typeface="Arial"/>
                <a:cs typeface="Arial"/>
              </a:rPr>
              <a:t>tocar</a:t>
            </a:r>
            <a:endParaRPr sz="500">
              <a:latin typeface="Arial"/>
              <a:cs typeface="Arial"/>
            </a:endParaRPr>
          </a:p>
        </p:txBody>
      </p:sp>
      <p:sp>
        <p:nvSpPr>
          <p:cNvPr id="56" name="object 56"/>
          <p:cNvSpPr txBox="1"/>
          <p:nvPr/>
        </p:nvSpPr>
        <p:spPr>
          <a:xfrm>
            <a:off x="8509562" y="3463400"/>
            <a:ext cx="178435" cy="92333"/>
          </a:xfrm>
          <a:prstGeom prst="rect">
            <a:avLst/>
          </a:prstGeom>
        </p:spPr>
        <p:txBody>
          <a:bodyPr vert="horz" wrap="square" lIns="0" tIns="15240" rIns="0" bIns="0" rtlCol="0">
            <a:spAutoFit/>
          </a:bodyPr>
          <a:lstStyle/>
          <a:p>
            <a:pPr marL="12700">
              <a:spcBef>
                <a:spcPts val="120"/>
              </a:spcBef>
            </a:pPr>
            <a:r>
              <a:rPr sz="500" i="1" spc="-35" dirty="0">
                <a:solidFill>
                  <a:srgbClr val="171514"/>
                </a:solidFill>
                <a:latin typeface="Arial"/>
                <a:cs typeface="Arial"/>
              </a:rPr>
              <a:t>V</a:t>
            </a:r>
            <a:r>
              <a:rPr sz="400" i="1" spc="5" dirty="0">
                <a:solidFill>
                  <a:srgbClr val="171514"/>
                </a:solidFill>
                <a:latin typeface="Arial"/>
                <a:cs typeface="Arial"/>
              </a:rPr>
              <a:t>paso</a:t>
            </a:r>
            <a:endParaRPr sz="400">
              <a:latin typeface="Arial"/>
              <a:cs typeface="Arial"/>
            </a:endParaRPr>
          </a:p>
        </p:txBody>
      </p:sp>
      <p:sp>
        <p:nvSpPr>
          <p:cNvPr id="57" name="object 57"/>
          <p:cNvSpPr txBox="1"/>
          <p:nvPr/>
        </p:nvSpPr>
        <p:spPr>
          <a:xfrm>
            <a:off x="6495194" y="3588899"/>
            <a:ext cx="134620" cy="128240"/>
          </a:xfrm>
          <a:prstGeom prst="rect">
            <a:avLst/>
          </a:prstGeom>
        </p:spPr>
        <p:txBody>
          <a:bodyPr vert="horz" wrap="square" lIns="0" tIns="12700" rIns="0" bIns="0" rtlCol="0">
            <a:spAutoFit/>
          </a:bodyPr>
          <a:lstStyle/>
          <a:p>
            <a:pPr marL="12700">
              <a:spcBef>
                <a:spcPts val="100"/>
              </a:spcBef>
            </a:pPr>
            <a:r>
              <a:rPr sz="750" spc="10" dirty="0">
                <a:solidFill>
                  <a:srgbClr val="171514"/>
                </a:solidFill>
                <a:latin typeface="Microsoft Sans Serif"/>
                <a:cs typeface="Microsoft Sans Serif"/>
              </a:rPr>
              <a:t>80</a:t>
            </a:r>
            <a:endParaRPr sz="750">
              <a:latin typeface="Microsoft Sans Serif"/>
              <a:cs typeface="Microsoft Sans Serif"/>
            </a:endParaRPr>
          </a:p>
        </p:txBody>
      </p:sp>
      <p:sp>
        <p:nvSpPr>
          <p:cNvPr id="58" name="object 58"/>
          <p:cNvSpPr txBox="1"/>
          <p:nvPr/>
        </p:nvSpPr>
        <p:spPr>
          <a:xfrm>
            <a:off x="5337175" y="4038533"/>
            <a:ext cx="3958590" cy="905376"/>
          </a:xfrm>
          <a:prstGeom prst="rect">
            <a:avLst/>
          </a:prstGeom>
        </p:spPr>
        <p:txBody>
          <a:bodyPr vert="horz" wrap="square" lIns="0" tIns="12700" rIns="0" bIns="0" rtlCol="0">
            <a:spAutoFit/>
          </a:bodyPr>
          <a:lstStyle/>
          <a:p>
            <a:pPr marL="1170305">
              <a:spcBef>
                <a:spcPts val="100"/>
              </a:spcBef>
            </a:pPr>
            <a:r>
              <a:rPr sz="750" spc="10" dirty="0">
                <a:solidFill>
                  <a:srgbClr val="171514"/>
                </a:solidFill>
                <a:latin typeface="Microsoft Sans Serif"/>
                <a:cs typeface="Microsoft Sans Serif"/>
              </a:rPr>
              <a:t>60</a:t>
            </a:r>
            <a:endParaRPr sz="750" dirty="0">
              <a:latin typeface="Microsoft Sans Serif"/>
              <a:cs typeface="Microsoft Sans Serif"/>
            </a:endParaRPr>
          </a:p>
          <a:p>
            <a:pPr>
              <a:spcBef>
                <a:spcPts val="5"/>
              </a:spcBef>
            </a:pPr>
            <a:endParaRPr sz="1300" dirty="0">
              <a:latin typeface="Microsoft Sans Serif"/>
              <a:cs typeface="Microsoft Sans Serif"/>
            </a:endParaRPr>
          </a:p>
          <a:p>
            <a:pPr marL="1347470">
              <a:tabLst>
                <a:tab pos="1640205" algn="l"/>
                <a:tab pos="1932939" algn="l"/>
                <a:tab pos="2249805" algn="l"/>
                <a:tab pos="2566670" algn="l"/>
                <a:tab pos="2883535" algn="l"/>
                <a:tab pos="3175000" algn="l"/>
              </a:tabLst>
            </a:pPr>
            <a:r>
              <a:rPr sz="750" spc="10" dirty="0">
                <a:solidFill>
                  <a:srgbClr val="171514"/>
                </a:solidFill>
                <a:latin typeface="Microsoft Sans Serif"/>
                <a:cs typeface="Microsoft Sans Serif"/>
              </a:rPr>
              <a:t>0	6	12	18	24	30	</a:t>
            </a:r>
            <a:r>
              <a:rPr sz="700" spc="-35" dirty="0">
                <a:solidFill>
                  <a:srgbClr val="171514"/>
                </a:solidFill>
                <a:latin typeface="Microsoft Sans Serif"/>
                <a:cs typeface="Microsoft Sans Serif"/>
              </a:rPr>
              <a:t>X,</a:t>
            </a:r>
            <a:r>
              <a:rPr sz="700" spc="-5" dirty="0">
                <a:solidFill>
                  <a:srgbClr val="171514"/>
                </a:solidFill>
                <a:latin typeface="Microsoft Sans Serif"/>
                <a:cs typeface="Microsoft Sans Serif"/>
              </a:rPr>
              <a:t> </a:t>
            </a:r>
            <a:r>
              <a:rPr sz="700" spc="-75" dirty="0">
                <a:solidFill>
                  <a:srgbClr val="171514"/>
                </a:solidFill>
                <a:latin typeface="Microsoft Sans Serif"/>
                <a:cs typeface="Microsoft Sans Serif"/>
              </a:rPr>
              <a:t>Y</a:t>
            </a:r>
            <a:endParaRPr sz="700" dirty="0">
              <a:latin typeface="Microsoft Sans Serif"/>
              <a:cs typeface="Microsoft Sans Serif"/>
            </a:endParaRPr>
          </a:p>
          <a:p>
            <a:pPr>
              <a:spcBef>
                <a:spcPts val="10"/>
              </a:spcBef>
            </a:pPr>
            <a:endParaRPr sz="1200" dirty="0">
              <a:latin typeface="Microsoft Sans Serif"/>
              <a:cs typeface="Microsoft Sans Serif"/>
            </a:endParaRPr>
          </a:p>
          <a:p>
            <a:pPr marL="12700" marR="5080">
              <a:lnSpc>
                <a:spcPct val="150000"/>
              </a:lnSpc>
            </a:pPr>
            <a:r>
              <a:rPr sz="600" b="1" spc="-10" dirty="0">
                <a:solidFill>
                  <a:srgbClr val="171514"/>
                </a:solidFill>
                <a:latin typeface="Arial"/>
                <a:cs typeface="Arial"/>
              </a:rPr>
              <a:t>FIGURA </a:t>
            </a:r>
            <a:r>
              <a:rPr sz="600" b="1" spc="10" dirty="0">
                <a:solidFill>
                  <a:srgbClr val="171514"/>
                </a:solidFill>
                <a:latin typeface="Arial"/>
                <a:cs typeface="Arial"/>
              </a:rPr>
              <a:t>6.7</a:t>
            </a:r>
            <a:r>
              <a:rPr sz="600" spc="10" dirty="0">
                <a:solidFill>
                  <a:srgbClr val="171514"/>
                </a:solidFill>
                <a:latin typeface="Microsoft Sans Serif"/>
                <a:cs typeface="Microsoft Sans Serif"/>
              </a:rPr>
              <a:t>Perfil</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voltaje</a:t>
            </a:r>
            <a:r>
              <a:rPr sz="600" dirty="0">
                <a:solidFill>
                  <a:srgbClr val="171514"/>
                </a:solidFill>
                <a:latin typeface="Microsoft Sans Serif"/>
                <a:cs typeface="Microsoft Sans Serif"/>
              </a:rPr>
              <a:t> a </a:t>
            </a:r>
            <a:r>
              <a:rPr sz="600" spc="20" dirty="0">
                <a:solidFill>
                  <a:srgbClr val="171514"/>
                </a:solidFill>
                <a:latin typeface="Microsoft Sans Serif"/>
                <a:cs typeface="Microsoft Sans Serif"/>
              </a:rPr>
              <a:t>lo</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largo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diagonal</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alfombra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(10×malla</a:t>
            </a:r>
            <a:r>
              <a:rPr sz="600" dirty="0">
                <a:solidFill>
                  <a:srgbClr val="171514"/>
                </a:solidFill>
                <a:latin typeface="Microsoft Sans Serif"/>
                <a:cs typeface="Microsoft Sans Serif"/>
              </a:rPr>
              <a:t> 10, </a:t>
            </a:r>
            <a:r>
              <a:rPr sz="600" spc="30" dirty="0">
                <a:solidFill>
                  <a:srgbClr val="171514"/>
                </a:solidFill>
                <a:latin typeface="Microsoft Sans Serif"/>
                <a:cs typeface="Microsoft Sans Serif"/>
              </a:rPr>
              <a:t>tamaño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6m×</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6</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m</a:t>
            </a:r>
            <a:r>
              <a:rPr sz="600" spc="25" dirty="0" smtClean="0">
                <a:solidFill>
                  <a:srgbClr val="171514"/>
                </a:solidFill>
                <a:latin typeface="Microsoft Sans Serif"/>
                <a:cs typeface="Microsoft Sans Serif"/>
              </a:rPr>
              <a:t>,</a:t>
            </a:r>
            <a:r>
              <a:rPr lang="es-ES" sz="600" spc="25"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conductores</a:t>
            </a:r>
            <a:r>
              <a:rPr sz="600" spc="-1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cobre</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2/0</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AWG,</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profundidad</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entierro</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0,3</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m).</a:t>
            </a:r>
            <a:endParaRPr sz="600" dirty="0">
              <a:latin typeface="Microsoft Sans Serif"/>
              <a:cs typeface="Microsoft Sans Serif"/>
            </a:endParaRPr>
          </a:p>
        </p:txBody>
      </p:sp>
      <p:sp>
        <p:nvSpPr>
          <p:cNvPr id="59" name="object 59"/>
          <p:cNvSpPr txBox="1"/>
          <p:nvPr/>
        </p:nvSpPr>
        <p:spPr>
          <a:xfrm>
            <a:off x="6599114" y="5218385"/>
            <a:ext cx="76200" cy="120546"/>
          </a:xfrm>
          <a:prstGeom prst="rect">
            <a:avLst/>
          </a:prstGeom>
        </p:spPr>
        <p:txBody>
          <a:bodyPr vert="horz" wrap="square" lIns="0" tIns="12700" rIns="0" bIns="0" rtlCol="0">
            <a:spAutoFit/>
          </a:bodyPr>
          <a:lstStyle/>
          <a:p>
            <a:pPr marL="12700">
              <a:spcBef>
                <a:spcPts val="100"/>
              </a:spcBef>
            </a:pPr>
            <a:r>
              <a:rPr sz="700" spc="-75" dirty="0">
                <a:solidFill>
                  <a:srgbClr val="171514"/>
                </a:solidFill>
                <a:latin typeface="Microsoft Sans Serif"/>
                <a:cs typeface="Microsoft Sans Serif"/>
              </a:rPr>
              <a:t>Y</a:t>
            </a:r>
            <a:endParaRPr sz="700">
              <a:latin typeface="Microsoft Sans Serif"/>
              <a:cs typeface="Microsoft Sans Serif"/>
            </a:endParaRPr>
          </a:p>
        </p:txBody>
      </p:sp>
      <p:sp>
        <p:nvSpPr>
          <p:cNvPr id="60" name="object 60"/>
          <p:cNvSpPr txBox="1"/>
          <p:nvPr/>
        </p:nvSpPr>
        <p:spPr>
          <a:xfrm>
            <a:off x="7403092" y="5218386"/>
            <a:ext cx="76200" cy="120546"/>
          </a:xfrm>
          <a:prstGeom prst="rect">
            <a:avLst/>
          </a:prstGeom>
        </p:spPr>
        <p:txBody>
          <a:bodyPr vert="horz" wrap="square" lIns="0" tIns="12700" rIns="0" bIns="0" rtlCol="0">
            <a:spAutoFit/>
          </a:bodyPr>
          <a:lstStyle/>
          <a:p>
            <a:pPr marL="12700">
              <a:spcBef>
                <a:spcPts val="100"/>
              </a:spcBef>
            </a:pPr>
            <a:r>
              <a:rPr sz="700" spc="-75" dirty="0">
                <a:solidFill>
                  <a:srgbClr val="171514"/>
                </a:solidFill>
                <a:latin typeface="Microsoft Sans Serif"/>
                <a:cs typeface="Microsoft Sans Serif"/>
              </a:rPr>
              <a:t>Y</a:t>
            </a:r>
            <a:endParaRPr sz="700">
              <a:latin typeface="Microsoft Sans Serif"/>
              <a:cs typeface="Microsoft Sans Serif"/>
            </a:endParaRPr>
          </a:p>
        </p:txBody>
      </p:sp>
      <p:sp>
        <p:nvSpPr>
          <p:cNvPr id="61" name="object 61"/>
          <p:cNvSpPr txBox="1"/>
          <p:nvPr/>
        </p:nvSpPr>
        <p:spPr>
          <a:xfrm>
            <a:off x="8190661" y="5218385"/>
            <a:ext cx="76200" cy="120546"/>
          </a:xfrm>
          <a:prstGeom prst="rect">
            <a:avLst/>
          </a:prstGeom>
        </p:spPr>
        <p:txBody>
          <a:bodyPr vert="horz" wrap="square" lIns="0" tIns="12700" rIns="0" bIns="0" rtlCol="0">
            <a:spAutoFit/>
          </a:bodyPr>
          <a:lstStyle/>
          <a:p>
            <a:pPr marL="12700">
              <a:spcBef>
                <a:spcPts val="100"/>
              </a:spcBef>
            </a:pPr>
            <a:r>
              <a:rPr sz="700" spc="-75" dirty="0">
                <a:solidFill>
                  <a:srgbClr val="171514"/>
                </a:solidFill>
                <a:latin typeface="Microsoft Sans Serif"/>
                <a:cs typeface="Microsoft Sans Serif"/>
              </a:rPr>
              <a:t>Y</a:t>
            </a:r>
            <a:endParaRPr sz="700">
              <a:latin typeface="Microsoft Sans Serif"/>
              <a:cs typeface="Microsoft Sans Serif"/>
            </a:endParaRPr>
          </a:p>
        </p:txBody>
      </p:sp>
      <p:sp>
        <p:nvSpPr>
          <p:cNvPr id="62" name="object 62"/>
          <p:cNvSpPr txBox="1"/>
          <p:nvPr/>
        </p:nvSpPr>
        <p:spPr>
          <a:xfrm>
            <a:off x="6920612" y="5550861"/>
            <a:ext cx="78105" cy="120546"/>
          </a:xfrm>
          <a:prstGeom prst="rect">
            <a:avLst/>
          </a:prstGeom>
        </p:spPr>
        <p:txBody>
          <a:bodyPr vert="horz" wrap="square" lIns="0" tIns="12700" rIns="0" bIns="0" rtlCol="0">
            <a:spAutoFit/>
          </a:bodyPr>
          <a:lstStyle/>
          <a:p>
            <a:pPr marL="12700">
              <a:spcBef>
                <a:spcPts val="100"/>
              </a:spcBef>
            </a:pPr>
            <a:r>
              <a:rPr sz="700" u="sng" spc="-60" dirty="0">
                <a:solidFill>
                  <a:srgbClr val="171514"/>
                </a:solidFill>
                <a:uFill>
                  <a:solidFill>
                    <a:srgbClr val="171514"/>
                  </a:solidFill>
                </a:uFill>
                <a:latin typeface="Microsoft Sans Serif"/>
                <a:cs typeface="Microsoft Sans Serif"/>
              </a:rPr>
              <a:t>X</a:t>
            </a:r>
            <a:endParaRPr sz="700">
              <a:latin typeface="Microsoft Sans Serif"/>
              <a:cs typeface="Microsoft Sans Serif"/>
            </a:endParaRPr>
          </a:p>
        </p:txBody>
      </p:sp>
      <p:sp>
        <p:nvSpPr>
          <p:cNvPr id="63" name="object 63"/>
          <p:cNvSpPr txBox="1"/>
          <p:nvPr/>
        </p:nvSpPr>
        <p:spPr>
          <a:xfrm>
            <a:off x="7720809" y="5550861"/>
            <a:ext cx="78105" cy="120546"/>
          </a:xfrm>
          <a:prstGeom prst="rect">
            <a:avLst/>
          </a:prstGeom>
        </p:spPr>
        <p:txBody>
          <a:bodyPr vert="horz" wrap="square" lIns="0" tIns="12700" rIns="0" bIns="0" rtlCol="0">
            <a:spAutoFit/>
          </a:bodyPr>
          <a:lstStyle/>
          <a:p>
            <a:pPr marL="12700">
              <a:spcBef>
                <a:spcPts val="100"/>
              </a:spcBef>
            </a:pPr>
            <a:r>
              <a:rPr sz="700" u="sng" spc="-60" dirty="0">
                <a:solidFill>
                  <a:srgbClr val="171514"/>
                </a:solidFill>
                <a:uFill>
                  <a:solidFill>
                    <a:srgbClr val="171514"/>
                  </a:solidFill>
                </a:uFill>
                <a:latin typeface="Microsoft Sans Serif"/>
                <a:cs typeface="Microsoft Sans Serif"/>
              </a:rPr>
              <a:t>X</a:t>
            </a:r>
            <a:endParaRPr sz="700">
              <a:latin typeface="Microsoft Sans Serif"/>
              <a:cs typeface="Microsoft Sans Serif"/>
            </a:endParaRPr>
          </a:p>
        </p:txBody>
      </p:sp>
      <p:sp>
        <p:nvSpPr>
          <p:cNvPr id="64" name="object 64"/>
          <p:cNvSpPr txBox="1"/>
          <p:nvPr/>
        </p:nvSpPr>
        <p:spPr>
          <a:xfrm>
            <a:off x="8510062" y="5550861"/>
            <a:ext cx="78105" cy="120546"/>
          </a:xfrm>
          <a:prstGeom prst="rect">
            <a:avLst/>
          </a:prstGeom>
        </p:spPr>
        <p:txBody>
          <a:bodyPr vert="horz" wrap="square" lIns="0" tIns="12700" rIns="0" bIns="0" rtlCol="0">
            <a:spAutoFit/>
          </a:bodyPr>
          <a:lstStyle/>
          <a:p>
            <a:pPr marL="12700">
              <a:spcBef>
                <a:spcPts val="100"/>
              </a:spcBef>
            </a:pPr>
            <a:r>
              <a:rPr sz="700" u="sng" spc="-60" dirty="0">
                <a:solidFill>
                  <a:srgbClr val="171514"/>
                </a:solidFill>
                <a:uFill>
                  <a:solidFill>
                    <a:srgbClr val="171514"/>
                  </a:solidFill>
                </a:uFill>
                <a:latin typeface="Microsoft Sans Serif"/>
                <a:cs typeface="Microsoft Sans Serif"/>
              </a:rPr>
              <a:t>X</a:t>
            </a:r>
            <a:endParaRPr sz="700">
              <a:latin typeface="Microsoft Sans Serif"/>
              <a:cs typeface="Microsoft Sans Serif"/>
            </a:endParaRPr>
          </a:p>
        </p:txBody>
      </p:sp>
      <p:sp>
        <p:nvSpPr>
          <p:cNvPr id="65" name="object 65"/>
          <p:cNvSpPr txBox="1"/>
          <p:nvPr/>
        </p:nvSpPr>
        <p:spPr>
          <a:xfrm>
            <a:off x="6514813" y="5995505"/>
            <a:ext cx="106680" cy="97463"/>
          </a:xfrm>
          <a:prstGeom prst="rect">
            <a:avLst/>
          </a:prstGeom>
        </p:spPr>
        <p:txBody>
          <a:bodyPr vert="horz" wrap="square" lIns="0" tIns="12700" rIns="0" bIns="0" rtlCol="0">
            <a:spAutoFit/>
          </a:bodyPr>
          <a:lstStyle/>
          <a:p>
            <a:pPr marL="12700">
              <a:spcBef>
                <a:spcPts val="100"/>
              </a:spcBef>
            </a:pPr>
            <a:r>
              <a:rPr sz="550" spc="-15" dirty="0">
                <a:solidFill>
                  <a:srgbClr val="171514"/>
                </a:solidFill>
                <a:latin typeface="Microsoft Sans Serif"/>
                <a:cs typeface="Microsoft Sans Serif"/>
              </a:rPr>
              <a:t>(a)</a:t>
            </a:r>
            <a:endParaRPr sz="550">
              <a:latin typeface="Microsoft Sans Serif"/>
              <a:cs typeface="Microsoft Sans Serif"/>
            </a:endParaRPr>
          </a:p>
        </p:txBody>
      </p:sp>
      <p:sp>
        <p:nvSpPr>
          <p:cNvPr id="66" name="object 66"/>
          <p:cNvSpPr txBox="1"/>
          <p:nvPr/>
        </p:nvSpPr>
        <p:spPr>
          <a:xfrm>
            <a:off x="7332287" y="5990431"/>
            <a:ext cx="110489" cy="97463"/>
          </a:xfrm>
          <a:prstGeom prst="rect">
            <a:avLst/>
          </a:prstGeom>
        </p:spPr>
        <p:txBody>
          <a:bodyPr vert="horz" wrap="square" lIns="0" tIns="12700" rIns="0" bIns="0" rtlCol="0">
            <a:spAutoFit/>
          </a:bodyPr>
          <a:lstStyle/>
          <a:p>
            <a:pPr marL="12700">
              <a:spcBef>
                <a:spcPts val="100"/>
              </a:spcBef>
            </a:pPr>
            <a:r>
              <a:rPr sz="550" spc="-5" dirty="0">
                <a:solidFill>
                  <a:srgbClr val="171514"/>
                </a:solidFill>
                <a:latin typeface="Microsoft Sans Serif"/>
                <a:cs typeface="Microsoft Sans Serif"/>
              </a:rPr>
              <a:t>(b)</a:t>
            </a:r>
            <a:endParaRPr sz="550">
              <a:latin typeface="Microsoft Sans Serif"/>
              <a:cs typeface="Microsoft Sans Serif"/>
            </a:endParaRPr>
          </a:p>
        </p:txBody>
      </p:sp>
      <p:sp>
        <p:nvSpPr>
          <p:cNvPr id="67" name="object 67"/>
          <p:cNvSpPr txBox="1"/>
          <p:nvPr/>
        </p:nvSpPr>
        <p:spPr>
          <a:xfrm>
            <a:off x="8132889" y="5979869"/>
            <a:ext cx="111760" cy="97463"/>
          </a:xfrm>
          <a:prstGeom prst="rect">
            <a:avLst/>
          </a:prstGeom>
        </p:spPr>
        <p:txBody>
          <a:bodyPr vert="horz" wrap="square" lIns="0" tIns="12700" rIns="0" bIns="0" rtlCol="0">
            <a:spAutoFit/>
          </a:bodyPr>
          <a:lstStyle/>
          <a:p>
            <a:pPr marL="12700">
              <a:spcBef>
                <a:spcPts val="100"/>
              </a:spcBef>
            </a:pPr>
            <a:r>
              <a:rPr sz="550" spc="-30" dirty="0">
                <a:solidFill>
                  <a:srgbClr val="171514"/>
                </a:solidFill>
                <a:latin typeface="Microsoft Sans Serif"/>
                <a:cs typeface="Microsoft Sans Serif"/>
              </a:rPr>
              <a:t>(C)</a:t>
            </a:r>
            <a:endParaRPr sz="550">
              <a:latin typeface="Microsoft Sans Serif"/>
              <a:cs typeface="Microsoft Sans Serif"/>
            </a:endParaRPr>
          </a:p>
        </p:txBody>
      </p:sp>
      <p:sp>
        <p:nvSpPr>
          <p:cNvPr id="68" name="object 68"/>
          <p:cNvSpPr txBox="1"/>
          <p:nvPr/>
        </p:nvSpPr>
        <p:spPr>
          <a:xfrm>
            <a:off x="6633438" y="6189342"/>
            <a:ext cx="145415" cy="97463"/>
          </a:xfrm>
          <a:prstGeom prst="rect">
            <a:avLst/>
          </a:prstGeom>
        </p:spPr>
        <p:txBody>
          <a:bodyPr vert="horz" wrap="square" lIns="0" tIns="12700" rIns="0" bIns="0" rtlCol="0">
            <a:spAutoFit/>
          </a:bodyPr>
          <a:lstStyle/>
          <a:p>
            <a:pPr marL="12700">
              <a:spcBef>
                <a:spcPts val="100"/>
              </a:spcBef>
            </a:pPr>
            <a:r>
              <a:rPr sz="550" spc="5" dirty="0">
                <a:solidFill>
                  <a:srgbClr val="171514"/>
                </a:solidFill>
                <a:latin typeface="Microsoft Sans Serif"/>
                <a:cs typeface="Microsoft Sans Serif"/>
              </a:rPr>
              <a:t>100</a:t>
            </a:r>
            <a:endParaRPr sz="550">
              <a:latin typeface="Microsoft Sans Serif"/>
              <a:cs typeface="Microsoft Sans Serif"/>
            </a:endParaRPr>
          </a:p>
        </p:txBody>
      </p:sp>
      <p:sp>
        <p:nvSpPr>
          <p:cNvPr id="69" name="object 69"/>
          <p:cNvSpPr txBox="1"/>
          <p:nvPr/>
        </p:nvSpPr>
        <p:spPr>
          <a:xfrm>
            <a:off x="6672184" y="6283712"/>
            <a:ext cx="751840" cy="631825"/>
          </a:xfrm>
          <a:prstGeom prst="rect">
            <a:avLst/>
          </a:prstGeom>
        </p:spPr>
        <p:txBody>
          <a:bodyPr vert="horz" wrap="square" lIns="0" tIns="27939" rIns="0" bIns="0" rtlCol="0">
            <a:spAutoFit/>
          </a:bodyPr>
          <a:lstStyle/>
          <a:p>
            <a:pPr marR="5080" algn="r">
              <a:spcBef>
                <a:spcPts val="219"/>
              </a:spcBef>
            </a:pPr>
            <a:r>
              <a:rPr sz="550" spc="-30" dirty="0">
                <a:solidFill>
                  <a:srgbClr val="171514"/>
                </a:solidFill>
                <a:latin typeface="Microsoft Sans Serif"/>
                <a:cs typeface="Microsoft Sans Serif"/>
              </a:rPr>
              <a:t>(C)</a:t>
            </a:r>
            <a:endParaRPr sz="550">
              <a:latin typeface="Microsoft Sans Serif"/>
              <a:cs typeface="Microsoft Sans Serif"/>
            </a:endParaRPr>
          </a:p>
          <a:p>
            <a:pPr marL="502920">
              <a:spcBef>
                <a:spcPts val="120"/>
              </a:spcBef>
            </a:pPr>
            <a:r>
              <a:rPr sz="550" spc="-5" dirty="0">
                <a:solidFill>
                  <a:srgbClr val="171514"/>
                </a:solidFill>
                <a:latin typeface="Microsoft Sans Serif"/>
                <a:cs typeface="Microsoft Sans Serif"/>
              </a:rPr>
              <a:t>(b)</a:t>
            </a:r>
            <a:endParaRPr sz="550">
              <a:latin typeface="Microsoft Sans Serif"/>
              <a:cs typeface="Microsoft Sans Serif"/>
            </a:endParaRPr>
          </a:p>
          <a:p>
            <a:pPr marL="12700">
              <a:spcBef>
                <a:spcPts val="125"/>
              </a:spcBef>
            </a:pPr>
            <a:r>
              <a:rPr sz="550" spc="5" dirty="0">
                <a:solidFill>
                  <a:srgbClr val="171514"/>
                </a:solidFill>
                <a:latin typeface="Microsoft Sans Serif"/>
                <a:cs typeface="Microsoft Sans Serif"/>
              </a:rPr>
              <a:t>80</a:t>
            </a:r>
            <a:endParaRPr sz="550">
              <a:latin typeface="Microsoft Sans Serif"/>
              <a:cs typeface="Microsoft Sans Serif"/>
            </a:endParaRPr>
          </a:p>
          <a:p>
            <a:pPr>
              <a:lnSpc>
                <a:spcPct val="100000"/>
              </a:lnSpc>
            </a:pPr>
            <a:endParaRPr sz="700">
              <a:latin typeface="Microsoft Sans Serif"/>
              <a:cs typeface="Microsoft Sans Serif"/>
            </a:endParaRPr>
          </a:p>
          <a:p>
            <a:pPr marL="481330">
              <a:lnSpc>
                <a:spcPts val="610"/>
              </a:lnSpc>
              <a:spcBef>
                <a:spcPts val="415"/>
              </a:spcBef>
            </a:pPr>
            <a:r>
              <a:rPr sz="550" spc="-15" dirty="0">
                <a:solidFill>
                  <a:srgbClr val="171514"/>
                </a:solidFill>
                <a:latin typeface="Microsoft Sans Serif"/>
                <a:cs typeface="Microsoft Sans Serif"/>
              </a:rPr>
              <a:t>(a)</a:t>
            </a:r>
            <a:endParaRPr sz="550">
              <a:latin typeface="Microsoft Sans Serif"/>
              <a:cs typeface="Microsoft Sans Serif"/>
            </a:endParaRPr>
          </a:p>
          <a:p>
            <a:pPr marL="12700">
              <a:lnSpc>
                <a:spcPts val="610"/>
              </a:lnSpc>
            </a:pPr>
            <a:r>
              <a:rPr sz="550" spc="5" dirty="0">
                <a:solidFill>
                  <a:srgbClr val="171514"/>
                </a:solidFill>
                <a:latin typeface="Microsoft Sans Serif"/>
                <a:cs typeface="Microsoft Sans Serif"/>
              </a:rPr>
              <a:t>60</a:t>
            </a:r>
            <a:endParaRPr sz="550">
              <a:latin typeface="Microsoft Sans Serif"/>
              <a:cs typeface="Microsoft Sans Serif"/>
            </a:endParaRPr>
          </a:p>
        </p:txBody>
      </p:sp>
      <p:sp>
        <p:nvSpPr>
          <p:cNvPr id="70" name="object 70"/>
          <p:cNvSpPr txBox="1"/>
          <p:nvPr/>
        </p:nvSpPr>
        <p:spPr>
          <a:xfrm>
            <a:off x="6800937" y="7332106"/>
            <a:ext cx="69215"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0</a:t>
            </a:r>
            <a:endParaRPr sz="600">
              <a:latin typeface="Microsoft Sans Serif"/>
              <a:cs typeface="Microsoft Sans Serif"/>
            </a:endParaRPr>
          </a:p>
        </p:txBody>
      </p:sp>
      <p:sp>
        <p:nvSpPr>
          <p:cNvPr id="71" name="object 71"/>
          <p:cNvSpPr txBox="1"/>
          <p:nvPr/>
        </p:nvSpPr>
        <p:spPr>
          <a:xfrm>
            <a:off x="7109311" y="7332106"/>
            <a:ext cx="113030"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15</a:t>
            </a:r>
            <a:endParaRPr sz="600">
              <a:latin typeface="Microsoft Sans Serif"/>
              <a:cs typeface="Microsoft Sans Serif"/>
            </a:endParaRPr>
          </a:p>
        </p:txBody>
      </p:sp>
      <p:sp>
        <p:nvSpPr>
          <p:cNvPr id="72" name="object 72"/>
          <p:cNvSpPr txBox="1"/>
          <p:nvPr/>
        </p:nvSpPr>
        <p:spPr>
          <a:xfrm>
            <a:off x="7456706" y="7332106"/>
            <a:ext cx="113030"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30</a:t>
            </a:r>
            <a:endParaRPr sz="600">
              <a:latin typeface="Microsoft Sans Serif"/>
              <a:cs typeface="Microsoft Sans Serif"/>
            </a:endParaRPr>
          </a:p>
        </p:txBody>
      </p:sp>
      <p:sp>
        <p:nvSpPr>
          <p:cNvPr id="73" name="object 73"/>
          <p:cNvSpPr txBox="1"/>
          <p:nvPr/>
        </p:nvSpPr>
        <p:spPr>
          <a:xfrm>
            <a:off x="7744955" y="7332106"/>
            <a:ext cx="113030"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45</a:t>
            </a:r>
            <a:endParaRPr sz="600">
              <a:latin typeface="Microsoft Sans Serif"/>
              <a:cs typeface="Microsoft Sans Serif"/>
            </a:endParaRPr>
          </a:p>
        </p:txBody>
      </p:sp>
      <p:sp>
        <p:nvSpPr>
          <p:cNvPr id="74" name="object 74"/>
          <p:cNvSpPr txBox="1"/>
          <p:nvPr/>
        </p:nvSpPr>
        <p:spPr>
          <a:xfrm>
            <a:off x="5321872" y="7668349"/>
            <a:ext cx="2313305" cy="97463"/>
          </a:xfrm>
          <a:prstGeom prst="rect">
            <a:avLst/>
          </a:prstGeom>
        </p:spPr>
        <p:txBody>
          <a:bodyPr vert="horz" wrap="square" lIns="0" tIns="12700" rIns="0" bIns="0" rtlCol="0">
            <a:spAutoFit/>
          </a:bodyPr>
          <a:lstStyle/>
          <a:p>
            <a:pPr marL="12700">
              <a:spcBef>
                <a:spcPts val="100"/>
              </a:spcBef>
            </a:pPr>
            <a:r>
              <a:rPr sz="550" b="1" spc="-10" dirty="0">
                <a:solidFill>
                  <a:srgbClr val="171514"/>
                </a:solidFill>
                <a:latin typeface="Arial"/>
                <a:cs typeface="Arial"/>
              </a:rPr>
              <a:t>FIGURA</a:t>
            </a:r>
            <a:r>
              <a:rPr sz="550" b="1" spc="-5" dirty="0">
                <a:solidFill>
                  <a:srgbClr val="171514"/>
                </a:solidFill>
                <a:latin typeface="Arial"/>
                <a:cs typeface="Arial"/>
              </a:rPr>
              <a:t> </a:t>
            </a:r>
            <a:r>
              <a:rPr sz="550" b="1" spc="5" dirty="0">
                <a:solidFill>
                  <a:srgbClr val="171514"/>
                </a:solidFill>
                <a:latin typeface="Arial"/>
                <a:cs typeface="Arial"/>
              </a:rPr>
              <a:t>6.8</a:t>
            </a:r>
            <a:r>
              <a:rPr sz="550" spc="5" dirty="0">
                <a:solidFill>
                  <a:srgbClr val="171514"/>
                </a:solidFill>
                <a:latin typeface="Microsoft Sans Serif"/>
                <a:cs typeface="Microsoft Sans Serif"/>
              </a:rPr>
              <a:t>Efecto</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tamaño</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malla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sobre</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el</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voltaje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contacto.</a:t>
            </a:r>
            <a:endParaRPr sz="550">
              <a:latin typeface="Microsoft Sans Serif"/>
              <a:cs typeface="Microsoft Sans Serif"/>
            </a:endParaRPr>
          </a:p>
        </p:txBody>
      </p:sp>
      <p:sp>
        <p:nvSpPr>
          <p:cNvPr id="75" name="object 75"/>
          <p:cNvSpPr txBox="1"/>
          <p:nvPr/>
        </p:nvSpPr>
        <p:spPr>
          <a:xfrm>
            <a:off x="6256103" y="3368945"/>
            <a:ext cx="215444" cy="777875"/>
          </a:xfrm>
          <a:prstGeom prst="rect">
            <a:avLst/>
          </a:prstGeom>
        </p:spPr>
        <p:txBody>
          <a:bodyPr vert="vert270" wrap="square" lIns="0" tIns="18415" rIns="0" bIns="0" rtlCol="0">
            <a:spAutoFit/>
          </a:bodyPr>
          <a:lstStyle/>
          <a:p>
            <a:pPr marL="12700">
              <a:spcBef>
                <a:spcPts val="145"/>
              </a:spcBef>
            </a:pPr>
            <a:r>
              <a:rPr sz="700" dirty="0">
                <a:solidFill>
                  <a:srgbClr val="171514"/>
                </a:solidFill>
                <a:latin typeface="Microsoft Sans Serif"/>
                <a:cs typeface="Microsoft Sans Serif"/>
              </a:rPr>
              <a:t>voltaje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GPR)</a:t>
            </a:r>
            <a:endParaRPr sz="700">
              <a:latin typeface="Microsoft Sans Serif"/>
              <a:cs typeface="Microsoft Sans Serif"/>
            </a:endParaRPr>
          </a:p>
        </p:txBody>
      </p:sp>
      <p:sp>
        <p:nvSpPr>
          <p:cNvPr id="76" name="object 76"/>
          <p:cNvSpPr txBox="1"/>
          <p:nvPr/>
        </p:nvSpPr>
        <p:spPr>
          <a:xfrm>
            <a:off x="6472172" y="6392178"/>
            <a:ext cx="169277" cy="616585"/>
          </a:xfrm>
          <a:prstGeom prst="rect">
            <a:avLst/>
          </a:prstGeom>
        </p:spPr>
        <p:txBody>
          <a:bodyPr vert="vert270" wrap="square" lIns="0" tIns="17145" rIns="0" bIns="0" rtlCol="0">
            <a:spAutoFit/>
          </a:bodyPr>
          <a:lstStyle/>
          <a:p>
            <a:pPr marL="12700">
              <a:spcBef>
                <a:spcPts val="135"/>
              </a:spcBef>
            </a:pPr>
            <a:r>
              <a:rPr sz="550" dirty="0">
                <a:solidFill>
                  <a:srgbClr val="171514"/>
                </a:solidFill>
                <a:latin typeface="Microsoft Sans Serif"/>
                <a:cs typeface="Microsoft Sans Serif"/>
              </a:rPr>
              <a:t>voltaje</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GPR)</a:t>
            </a:r>
            <a:endParaRPr sz="550">
              <a:latin typeface="Microsoft Sans Serif"/>
              <a:cs typeface="Microsoft Sans Serif"/>
            </a:endParaRP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8010928" y="1851029"/>
            <a:ext cx="130556" cy="127393"/>
          </a:xfrm>
          <a:prstGeom prst="rect">
            <a:avLst/>
          </a:prstGeom>
        </p:spPr>
      </p:pic>
      <p:pic>
        <p:nvPicPr>
          <p:cNvPr id="3" name="object 3"/>
          <p:cNvPicPr/>
          <p:nvPr/>
        </p:nvPicPr>
        <p:blipFill>
          <a:blip r:embed="rId3" cstate="print"/>
          <a:stretch>
            <a:fillRect/>
          </a:stretch>
        </p:blipFill>
        <p:spPr>
          <a:xfrm>
            <a:off x="7980763" y="2333627"/>
            <a:ext cx="130568" cy="127393"/>
          </a:xfrm>
          <a:prstGeom prst="rect">
            <a:avLst/>
          </a:prstGeom>
        </p:spPr>
      </p:pic>
      <p:pic>
        <p:nvPicPr>
          <p:cNvPr id="4" name="object 4"/>
          <p:cNvPicPr/>
          <p:nvPr/>
        </p:nvPicPr>
        <p:blipFill>
          <a:blip r:embed="rId4" cstate="print"/>
          <a:stretch>
            <a:fillRect/>
          </a:stretch>
        </p:blipFill>
        <p:spPr>
          <a:xfrm>
            <a:off x="7755729" y="3260726"/>
            <a:ext cx="130568" cy="127393"/>
          </a:xfrm>
          <a:prstGeom prst="rect">
            <a:avLst/>
          </a:prstGeom>
        </p:spPr>
      </p:pic>
      <p:pic>
        <p:nvPicPr>
          <p:cNvPr id="5" name="object 5"/>
          <p:cNvPicPr/>
          <p:nvPr/>
        </p:nvPicPr>
        <p:blipFill>
          <a:blip r:embed="rId5" cstate="print"/>
          <a:stretch>
            <a:fillRect/>
          </a:stretch>
        </p:blipFill>
        <p:spPr>
          <a:xfrm>
            <a:off x="7731921" y="3717926"/>
            <a:ext cx="130568" cy="127393"/>
          </a:xfrm>
          <a:prstGeom prst="rect">
            <a:avLst/>
          </a:prstGeom>
        </p:spPr>
      </p:pic>
      <p:sp>
        <p:nvSpPr>
          <p:cNvPr id="6" name="object 6"/>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102</a:t>
            </a:r>
            <a:endParaRPr sz="900">
              <a:latin typeface="Arial"/>
              <a:cs typeface="Arial"/>
            </a:endParaRPr>
          </a:p>
        </p:txBody>
      </p:sp>
      <p:sp>
        <p:nvSpPr>
          <p:cNvPr id="7" name="object 7"/>
          <p:cNvSpPr txBox="1"/>
          <p:nvPr/>
        </p:nvSpPr>
        <p:spPr>
          <a:xfrm>
            <a:off x="7674366"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8" name="object 8"/>
          <p:cNvSpPr txBox="1"/>
          <p:nvPr/>
        </p:nvSpPr>
        <p:spPr>
          <a:xfrm>
            <a:off x="5337175" y="756447"/>
            <a:ext cx="4297680" cy="711200"/>
          </a:xfrm>
          <a:prstGeom prst="rect">
            <a:avLst/>
          </a:prstGeom>
        </p:spPr>
        <p:txBody>
          <a:bodyPr vert="horz" wrap="square" lIns="0" tIns="12700" rIns="0" bIns="0" rtlCol="0">
            <a:spAutoFit/>
          </a:bodyPr>
          <a:lstStyle/>
          <a:p>
            <a:pPr marL="12700">
              <a:spcBef>
                <a:spcPts val="100"/>
              </a:spcBef>
            </a:pPr>
            <a:r>
              <a:rPr sz="1050" b="1" spc="10" dirty="0">
                <a:solidFill>
                  <a:srgbClr val="171514"/>
                </a:solidFill>
                <a:latin typeface="Arial"/>
                <a:cs typeface="Arial"/>
              </a:rPr>
              <a:t>6.2.4</a:t>
            </a:r>
            <a:r>
              <a:rPr sz="1050" b="1" spc="-40" dirty="0">
                <a:solidFill>
                  <a:srgbClr val="171514"/>
                </a:solidFill>
                <a:latin typeface="Arial"/>
                <a:cs typeface="Arial"/>
              </a:rPr>
              <a:t> </a:t>
            </a:r>
            <a:r>
              <a:rPr sz="1050" b="1" spc="10" dirty="0">
                <a:solidFill>
                  <a:srgbClr val="171514"/>
                </a:solidFill>
                <a:latin typeface="Arial"/>
                <a:cs typeface="Arial"/>
              </a:rPr>
              <a:t>S</a:t>
            </a:r>
            <a:r>
              <a:rPr sz="700" b="1" spc="10" dirty="0">
                <a:solidFill>
                  <a:srgbClr val="171514"/>
                </a:solidFill>
                <a:latin typeface="Arial"/>
                <a:cs typeface="Arial"/>
              </a:rPr>
              <a:t>seguridad</a:t>
            </a:r>
            <a:r>
              <a:rPr sz="1050" b="1" spc="10" dirty="0">
                <a:solidFill>
                  <a:srgbClr val="171514"/>
                </a:solidFill>
                <a:latin typeface="Arial"/>
                <a:cs typeface="Arial"/>
              </a:rPr>
              <a:t>r</a:t>
            </a:r>
            <a:r>
              <a:rPr sz="700" b="1" spc="10" dirty="0">
                <a:solidFill>
                  <a:srgbClr val="171514"/>
                </a:solidFill>
                <a:latin typeface="Arial"/>
                <a:cs typeface="Arial"/>
              </a:rPr>
              <a:t>requisitos</a:t>
            </a:r>
            <a:endParaRPr sz="700" dirty="0">
              <a:latin typeface="Arial"/>
              <a:cs typeface="Arial"/>
            </a:endParaRPr>
          </a:p>
          <a:p>
            <a:pPr marL="12700" marR="5080">
              <a:lnSpc>
                <a:spcPct val="133300"/>
              </a:lnSpc>
              <a:spcBef>
                <a:spcPts val="540"/>
              </a:spcBef>
            </a:pPr>
            <a:r>
              <a:rPr sz="750" spc="10" dirty="0">
                <a:solidFill>
                  <a:srgbClr val="171514"/>
                </a:solidFill>
                <a:latin typeface="Microsoft Sans Serif"/>
                <a:cs typeface="Microsoft Sans Serif"/>
              </a:rPr>
              <a:t>Después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calcular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valores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tensiones </a:t>
            </a:r>
            <a:r>
              <a:rPr sz="750" spc="25" dirty="0">
                <a:solidFill>
                  <a:srgbClr val="171514"/>
                </a:solidFill>
                <a:latin typeface="Microsoft Sans Serif"/>
                <a:cs typeface="Microsoft Sans Serif"/>
              </a:rPr>
              <a:t>máximas de contacto </a:t>
            </a:r>
            <a:r>
              <a:rPr sz="750" spc="10" dirty="0">
                <a:solidFill>
                  <a:srgbClr val="171514"/>
                </a:solidFill>
                <a:latin typeface="Microsoft Sans Serif"/>
                <a:cs typeface="Microsoft Sans Serif"/>
              </a:rPr>
              <a:t>(malla)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paso</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Ecs</a:t>
            </a:r>
            <a:r>
              <a:rPr sz="750" spc="-3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(6.7)</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(6.12)</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debemos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verificar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valores</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excedan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permitidos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(ver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Capítulo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4</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sz="750" spc="-1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saber,</a:t>
            </a:r>
            <a:endParaRPr sz="750" dirty="0">
              <a:latin typeface="Microsoft Sans Serif"/>
              <a:cs typeface="Microsoft Sans Serif"/>
            </a:endParaRPr>
          </a:p>
        </p:txBody>
      </p:sp>
      <p:sp>
        <p:nvSpPr>
          <p:cNvPr id="9" name="object 9"/>
          <p:cNvSpPr txBox="1"/>
          <p:nvPr/>
        </p:nvSpPr>
        <p:spPr>
          <a:xfrm>
            <a:off x="8079233" y="1818035"/>
            <a:ext cx="71755" cy="173766"/>
          </a:xfrm>
          <a:prstGeom prst="rect">
            <a:avLst/>
          </a:prstGeom>
        </p:spPr>
        <p:txBody>
          <a:bodyPr vert="horz" wrap="square" lIns="0" tIns="12065" rIns="0" bIns="0" rtlCol="0">
            <a:spAutoFit/>
          </a:bodyPr>
          <a:lstStyle/>
          <a:p>
            <a:pPr marL="12700">
              <a:spcBef>
                <a:spcPts val="95"/>
              </a:spcBef>
            </a:pPr>
            <a:r>
              <a:rPr sz="1050" i="1" spc="65" dirty="0">
                <a:latin typeface="Arial"/>
                <a:cs typeface="Arial"/>
              </a:rPr>
              <a:t>t</a:t>
            </a:r>
            <a:endParaRPr sz="1050">
              <a:latin typeface="Arial"/>
              <a:cs typeface="Arial"/>
            </a:endParaRPr>
          </a:p>
        </p:txBody>
      </p:sp>
      <p:sp>
        <p:nvSpPr>
          <p:cNvPr id="10" name="object 10"/>
          <p:cNvSpPr txBox="1"/>
          <p:nvPr/>
        </p:nvSpPr>
        <p:spPr>
          <a:xfrm>
            <a:off x="6488921" y="1742293"/>
            <a:ext cx="1927860" cy="148117"/>
          </a:xfrm>
          <a:prstGeom prst="rect">
            <a:avLst/>
          </a:prstGeom>
        </p:spPr>
        <p:txBody>
          <a:bodyPr vert="horz" wrap="square" lIns="0" tIns="17145" rIns="0" bIns="0" rtlCol="0">
            <a:spAutoFit/>
          </a:bodyPr>
          <a:lstStyle/>
          <a:p>
            <a:pPr marL="38100">
              <a:spcBef>
                <a:spcPts val="135"/>
              </a:spcBef>
            </a:pPr>
            <a:r>
              <a:rPr sz="850" i="1" spc="20" dirty="0">
                <a:latin typeface="Arial"/>
                <a:cs typeface="Arial"/>
              </a:rPr>
              <a:t>V</a:t>
            </a:r>
            <a:r>
              <a:rPr sz="500" i="1" spc="20" dirty="0">
                <a:latin typeface="Arial"/>
                <a:cs typeface="Arial"/>
              </a:rPr>
              <a:t>tocar</a:t>
            </a:r>
            <a:r>
              <a:rPr sz="850" spc="20" dirty="0">
                <a:latin typeface="Microsoft Sans Serif"/>
                <a:cs typeface="Microsoft Sans Serif"/>
              </a:rPr>
              <a:t>(máx.permitido)</a:t>
            </a:r>
            <a:r>
              <a:rPr sz="850" spc="-5" dirty="0">
                <a:latin typeface="Microsoft Sans Serif"/>
                <a:cs typeface="Microsoft Sans Serif"/>
              </a:rPr>
              <a:t> </a:t>
            </a:r>
            <a:r>
              <a:rPr sz="850" spc="-15" dirty="0">
                <a:latin typeface="Microsoft Sans Serif"/>
                <a:cs typeface="Microsoft Sans Serif"/>
              </a:rPr>
              <a:t>=</a:t>
            </a:r>
            <a:r>
              <a:rPr sz="850" spc="440" dirty="0">
                <a:latin typeface="Microsoft Sans Serif"/>
                <a:cs typeface="Microsoft Sans Serif"/>
              </a:rPr>
              <a:t> </a:t>
            </a:r>
            <a:r>
              <a:rPr sz="1275" u="sng" baseline="42483" dirty="0">
                <a:uFill>
                  <a:solidFill>
                    <a:srgbClr val="000000"/>
                  </a:solidFill>
                </a:uFill>
                <a:latin typeface="Microsoft Sans Serif"/>
                <a:cs typeface="Microsoft Sans Serif"/>
              </a:rPr>
              <a:t>(116 </a:t>
            </a:r>
            <a:r>
              <a:rPr sz="1275" u="sng" spc="-22" baseline="42483" dirty="0">
                <a:uFill>
                  <a:solidFill>
                    <a:srgbClr val="000000"/>
                  </a:solidFill>
                </a:uFill>
                <a:latin typeface="Microsoft Sans Serif"/>
                <a:cs typeface="Microsoft Sans Serif"/>
              </a:rPr>
              <a:t>+</a:t>
            </a:r>
            <a:r>
              <a:rPr sz="1275" u="sng" spc="-7" baseline="42483" dirty="0">
                <a:uFill>
                  <a:solidFill>
                    <a:srgbClr val="000000"/>
                  </a:solidFill>
                </a:uFill>
                <a:latin typeface="Microsoft Sans Serif"/>
                <a:cs typeface="Microsoft Sans Serif"/>
              </a:rPr>
              <a:t> </a:t>
            </a:r>
            <a:r>
              <a:rPr sz="1275" u="sng" spc="7" baseline="42483" dirty="0">
                <a:uFill>
                  <a:solidFill>
                    <a:srgbClr val="000000"/>
                  </a:solidFill>
                </a:uFill>
                <a:latin typeface="Microsoft Sans Serif"/>
                <a:cs typeface="Microsoft Sans Serif"/>
              </a:rPr>
              <a:t>0,17</a:t>
            </a:r>
            <a:r>
              <a:rPr sz="1275" i="1" u="sng" spc="7" baseline="42483" dirty="0">
                <a:uFill>
                  <a:solidFill>
                    <a:srgbClr val="000000"/>
                  </a:solidFill>
                </a:uFill>
                <a:latin typeface="Arial"/>
                <a:cs typeface="Arial"/>
              </a:rPr>
              <a:t>ρ</a:t>
            </a:r>
            <a:r>
              <a:rPr sz="1275" u="sng" spc="7" baseline="42483" dirty="0">
                <a:uFill>
                  <a:solidFill>
                    <a:srgbClr val="000000"/>
                  </a:solidFill>
                </a:uFill>
                <a:latin typeface="Microsoft Sans Serif"/>
                <a:cs typeface="Microsoft Sans Serif"/>
              </a:rPr>
              <a:t>)</a:t>
            </a:r>
            <a:endParaRPr sz="1275" baseline="42483">
              <a:latin typeface="Microsoft Sans Serif"/>
              <a:cs typeface="Microsoft Sans Serif"/>
            </a:endParaRPr>
          </a:p>
        </p:txBody>
      </p:sp>
      <p:sp>
        <p:nvSpPr>
          <p:cNvPr id="11" name="object 11"/>
          <p:cNvSpPr txBox="1"/>
          <p:nvPr/>
        </p:nvSpPr>
        <p:spPr>
          <a:xfrm>
            <a:off x="9323135" y="1753398"/>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(6.18)</a:t>
            </a:r>
            <a:endParaRPr sz="800">
              <a:latin typeface="Microsoft Sans Serif"/>
              <a:cs typeface="Microsoft Sans Serif"/>
            </a:endParaRPr>
          </a:p>
        </p:txBody>
      </p:sp>
      <p:sp>
        <p:nvSpPr>
          <p:cNvPr id="12" name="object 12"/>
          <p:cNvSpPr txBox="1"/>
          <p:nvPr/>
        </p:nvSpPr>
        <p:spPr>
          <a:xfrm>
            <a:off x="7719616" y="2127158"/>
            <a:ext cx="611505" cy="358140"/>
          </a:xfrm>
          <a:prstGeom prst="rect">
            <a:avLst/>
          </a:prstGeom>
        </p:spPr>
        <p:txBody>
          <a:bodyPr vert="horz" wrap="square" lIns="0" tIns="34925" rIns="0" bIns="0" rtlCol="0">
            <a:spAutoFit/>
          </a:bodyPr>
          <a:lstStyle/>
          <a:p>
            <a:pPr marL="12700">
              <a:spcBef>
                <a:spcPts val="275"/>
              </a:spcBef>
            </a:pPr>
            <a:r>
              <a:rPr sz="850" u="sng" dirty="0">
                <a:uFill>
                  <a:solidFill>
                    <a:srgbClr val="000000"/>
                  </a:solidFill>
                </a:uFill>
                <a:latin typeface="Microsoft Sans Serif"/>
                <a:cs typeface="Microsoft Sans Serif"/>
              </a:rPr>
              <a:t>(116</a:t>
            </a:r>
            <a:r>
              <a:rPr sz="850" u="sng" spc="-35" dirty="0">
                <a:uFill>
                  <a:solidFill>
                    <a:srgbClr val="000000"/>
                  </a:solidFill>
                </a:uFill>
                <a:latin typeface="Microsoft Sans Serif"/>
                <a:cs typeface="Microsoft Sans Serif"/>
              </a:rPr>
              <a:t> </a:t>
            </a:r>
            <a:r>
              <a:rPr sz="850" u="sng" spc="-15" dirty="0">
                <a:uFill>
                  <a:solidFill>
                    <a:srgbClr val="000000"/>
                  </a:solidFill>
                </a:uFill>
                <a:latin typeface="Microsoft Sans Serif"/>
                <a:cs typeface="Microsoft Sans Serif"/>
              </a:rPr>
              <a:t>+</a:t>
            </a:r>
            <a:r>
              <a:rPr sz="850" u="sng" spc="-30" dirty="0">
                <a:uFill>
                  <a:solidFill>
                    <a:srgbClr val="000000"/>
                  </a:solidFill>
                </a:uFill>
                <a:latin typeface="Microsoft Sans Serif"/>
                <a:cs typeface="Microsoft Sans Serif"/>
              </a:rPr>
              <a:t> </a:t>
            </a:r>
            <a:r>
              <a:rPr sz="850" u="sng" dirty="0">
                <a:uFill>
                  <a:solidFill>
                    <a:srgbClr val="000000"/>
                  </a:solidFill>
                </a:uFill>
                <a:latin typeface="Microsoft Sans Serif"/>
                <a:cs typeface="Microsoft Sans Serif"/>
              </a:rPr>
              <a:t>0,7</a:t>
            </a:r>
            <a:r>
              <a:rPr sz="850" i="1" u="sng" dirty="0">
                <a:uFill>
                  <a:solidFill>
                    <a:srgbClr val="000000"/>
                  </a:solidFill>
                </a:uFill>
                <a:latin typeface="Arial"/>
                <a:cs typeface="Arial"/>
              </a:rPr>
              <a:t>ρ</a:t>
            </a:r>
            <a:r>
              <a:rPr sz="850" u="sng" dirty="0">
                <a:uFill>
                  <a:solidFill>
                    <a:srgbClr val="000000"/>
                  </a:solidFill>
                </a:uFill>
                <a:latin typeface="Microsoft Sans Serif"/>
                <a:cs typeface="Microsoft Sans Serif"/>
              </a:rPr>
              <a:t>)</a:t>
            </a:r>
            <a:endParaRPr sz="850">
              <a:latin typeface="Microsoft Sans Serif"/>
              <a:cs typeface="Microsoft Sans Serif"/>
            </a:endParaRPr>
          </a:p>
          <a:p>
            <a:pPr marL="118745" algn="ctr">
              <a:spcBef>
                <a:spcPts val="165"/>
              </a:spcBef>
            </a:pPr>
            <a:r>
              <a:rPr sz="1050" i="1" spc="65" dirty="0">
                <a:latin typeface="Arial"/>
                <a:cs typeface="Arial"/>
              </a:rPr>
              <a:t>t</a:t>
            </a:r>
            <a:endParaRPr sz="1050">
              <a:latin typeface="Arial"/>
              <a:cs typeface="Arial"/>
            </a:endParaRPr>
          </a:p>
        </p:txBody>
      </p:sp>
      <p:sp>
        <p:nvSpPr>
          <p:cNvPr id="13" name="object 13"/>
          <p:cNvSpPr txBox="1"/>
          <p:nvPr/>
        </p:nvSpPr>
        <p:spPr>
          <a:xfrm>
            <a:off x="6565057" y="2231525"/>
            <a:ext cx="1078230" cy="140423"/>
          </a:xfrm>
          <a:prstGeom prst="rect">
            <a:avLst/>
          </a:prstGeom>
        </p:spPr>
        <p:txBody>
          <a:bodyPr vert="horz" wrap="square" lIns="0" tIns="17145" rIns="0" bIns="0" rtlCol="0">
            <a:spAutoFit/>
          </a:bodyPr>
          <a:lstStyle/>
          <a:p>
            <a:pPr marL="12700">
              <a:spcBef>
                <a:spcPts val="135"/>
              </a:spcBef>
            </a:pPr>
            <a:r>
              <a:rPr sz="800" i="1" spc="20" dirty="0">
                <a:latin typeface="Arial"/>
                <a:cs typeface="Arial"/>
              </a:rPr>
              <a:t>V</a:t>
            </a:r>
            <a:r>
              <a:rPr sz="500" i="1" spc="20" dirty="0">
                <a:latin typeface="Arial"/>
                <a:cs typeface="Arial"/>
              </a:rPr>
              <a:t>paso</a:t>
            </a:r>
            <a:r>
              <a:rPr sz="800" spc="20" dirty="0">
                <a:latin typeface="Microsoft Sans Serif"/>
                <a:cs typeface="Microsoft Sans Serif"/>
              </a:rPr>
              <a:t>(máx.permitido)</a:t>
            </a:r>
            <a:r>
              <a:rPr sz="800" spc="-50" dirty="0">
                <a:latin typeface="Microsoft Sans Serif"/>
                <a:cs typeface="Microsoft Sans Serif"/>
              </a:rPr>
              <a:t> </a:t>
            </a:r>
            <a:r>
              <a:rPr sz="800" spc="-10" dirty="0">
                <a:latin typeface="Microsoft Sans Serif"/>
                <a:cs typeface="Microsoft Sans Serif"/>
              </a:rPr>
              <a:t>=</a:t>
            </a:r>
            <a:endParaRPr sz="800">
              <a:latin typeface="Microsoft Sans Serif"/>
              <a:cs typeface="Microsoft Sans Serif"/>
            </a:endParaRPr>
          </a:p>
        </p:txBody>
      </p:sp>
      <p:sp>
        <p:nvSpPr>
          <p:cNvPr id="14" name="object 14"/>
          <p:cNvSpPr txBox="1"/>
          <p:nvPr/>
        </p:nvSpPr>
        <p:spPr>
          <a:xfrm>
            <a:off x="9321548" y="2235998"/>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(6.19)</a:t>
            </a:r>
            <a:endParaRPr sz="800">
              <a:latin typeface="Microsoft Sans Serif"/>
              <a:cs typeface="Microsoft Sans Serif"/>
            </a:endParaRPr>
          </a:p>
        </p:txBody>
      </p:sp>
      <p:sp>
        <p:nvSpPr>
          <p:cNvPr id="15" name="object 15"/>
          <p:cNvSpPr txBox="1"/>
          <p:nvPr/>
        </p:nvSpPr>
        <p:spPr>
          <a:xfrm>
            <a:off x="5337177" y="2586517"/>
            <a:ext cx="4147820" cy="330200"/>
          </a:xfrm>
          <a:prstGeom prst="rect">
            <a:avLst/>
          </a:prstGeom>
        </p:spPr>
        <p:txBody>
          <a:bodyPr vert="horz" wrap="square" lIns="0" tIns="12700" rIns="0" bIns="0" rtlCol="0">
            <a:spAutoFit/>
          </a:bodyPr>
          <a:lstStyle/>
          <a:p>
            <a:pPr marL="12700" marR="5080">
              <a:lnSpc>
                <a:spcPct val="125000"/>
              </a:lnSpc>
              <a:spcBef>
                <a:spcPts val="100"/>
              </a:spcBef>
            </a:pPr>
            <a:r>
              <a:rPr sz="800" spc="35" dirty="0">
                <a:solidFill>
                  <a:srgbClr val="171514"/>
                </a:solidFill>
                <a:latin typeface="Microsoft Sans Serif"/>
                <a:cs typeface="Microsoft Sans Serif"/>
              </a:rPr>
              <a:t>o</a:t>
            </a:r>
            <a:r>
              <a:rPr sz="800" dirty="0">
                <a:solidFill>
                  <a:srgbClr val="171514"/>
                </a:solidFill>
                <a:latin typeface="Microsoft Sans Serif"/>
                <a:cs typeface="Microsoft Sans Serif"/>
              </a:rPr>
              <a:t> si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suelo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ha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sido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cubierta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capa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alta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resistividad</a:t>
            </a:r>
            <a:r>
              <a:rPr sz="800" dirty="0">
                <a:solidFill>
                  <a:srgbClr val="171514"/>
                </a:solidFill>
                <a:latin typeface="Microsoft Sans Serif"/>
                <a:cs typeface="Microsoft Sans Serif"/>
              </a:rPr>
              <a:t> </a:t>
            </a:r>
            <a:r>
              <a:rPr sz="800" spc="35" dirty="0" err="1">
                <a:solidFill>
                  <a:srgbClr val="171514"/>
                </a:solidFill>
                <a:latin typeface="Microsoft Sans Serif"/>
                <a:cs typeface="Microsoft Sans Serif"/>
              </a:rPr>
              <a:t>como</a:t>
            </a:r>
            <a:r>
              <a:rPr sz="800" spc="5"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roca</a:t>
            </a:r>
            <a:r>
              <a:rPr lang="es-ES" sz="800" spc="2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triturada</a:t>
            </a:r>
            <a:r>
              <a:rPr sz="800" spc="35" dirty="0">
                <a:solidFill>
                  <a:srgbClr val="171514"/>
                </a:solidFill>
                <a:latin typeface="Microsoft Sans Serif"/>
                <a:cs typeface="Microsoft Sans Serif"/>
              </a:rPr>
              <a:t>,</a:t>
            </a:r>
            <a:endParaRPr sz="800" dirty="0">
              <a:latin typeface="Microsoft Sans Serif"/>
              <a:cs typeface="Microsoft Sans Serif"/>
            </a:endParaRPr>
          </a:p>
        </p:txBody>
      </p:sp>
      <p:sp>
        <p:nvSpPr>
          <p:cNvPr id="16" name="object 16"/>
          <p:cNvSpPr txBox="1"/>
          <p:nvPr/>
        </p:nvSpPr>
        <p:spPr>
          <a:xfrm>
            <a:off x="7824090" y="3227736"/>
            <a:ext cx="71755" cy="173766"/>
          </a:xfrm>
          <a:prstGeom prst="rect">
            <a:avLst/>
          </a:prstGeom>
        </p:spPr>
        <p:txBody>
          <a:bodyPr vert="horz" wrap="square" lIns="0" tIns="12065" rIns="0" bIns="0" rtlCol="0">
            <a:spAutoFit/>
          </a:bodyPr>
          <a:lstStyle/>
          <a:p>
            <a:pPr marL="12700">
              <a:spcBef>
                <a:spcPts val="95"/>
              </a:spcBef>
            </a:pPr>
            <a:r>
              <a:rPr sz="1050" i="1" spc="65" dirty="0">
                <a:latin typeface="Arial"/>
                <a:cs typeface="Arial"/>
              </a:rPr>
              <a:t>t</a:t>
            </a:r>
            <a:endParaRPr sz="1050">
              <a:latin typeface="Arial"/>
              <a:cs typeface="Arial"/>
            </a:endParaRPr>
          </a:p>
        </p:txBody>
      </p:sp>
      <p:sp>
        <p:nvSpPr>
          <p:cNvPr id="17" name="object 17"/>
          <p:cNvSpPr txBox="1"/>
          <p:nvPr/>
        </p:nvSpPr>
        <p:spPr>
          <a:xfrm>
            <a:off x="6704822" y="3145365"/>
            <a:ext cx="1529715" cy="156453"/>
          </a:xfrm>
          <a:prstGeom prst="rect">
            <a:avLst/>
          </a:prstGeom>
        </p:spPr>
        <p:txBody>
          <a:bodyPr vert="horz" wrap="square" lIns="0" tIns="17780" rIns="0" bIns="0" rtlCol="0">
            <a:spAutoFit/>
          </a:bodyPr>
          <a:lstStyle/>
          <a:p>
            <a:pPr marL="38100">
              <a:spcBef>
                <a:spcPts val="140"/>
              </a:spcBef>
            </a:pPr>
            <a:r>
              <a:rPr sz="900" i="1" spc="10" dirty="0">
                <a:latin typeface="Arial"/>
                <a:cs typeface="Arial"/>
              </a:rPr>
              <a:t>V</a:t>
            </a:r>
            <a:r>
              <a:rPr sz="550" i="1" spc="10" dirty="0">
                <a:latin typeface="Arial"/>
                <a:cs typeface="Arial"/>
              </a:rPr>
              <a:t>tocar</a:t>
            </a:r>
            <a:r>
              <a:rPr sz="900" spc="10" dirty="0">
                <a:latin typeface="Microsoft Sans Serif"/>
                <a:cs typeface="Microsoft Sans Serif"/>
              </a:rPr>
              <a:t>(máx)</a:t>
            </a:r>
            <a:r>
              <a:rPr sz="900" spc="-20" dirty="0">
                <a:latin typeface="Microsoft Sans Serif"/>
                <a:cs typeface="Microsoft Sans Serif"/>
              </a:rPr>
              <a:t> </a:t>
            </a:r>
            <a:r>
              <a:rPr sz="900" spc="-15" dirty="0">
                <a:latin typeface="Microsoft Sans Serif"/>
                <a:cs typeface="Microsoft Sans Serif"/>
              </a:rPr>
              <a:t>=</a:t>
            </a:r>
            <a:r>
              <a:rPr sz="900" spc="165" dirty="0">
                <a:latin typeface="Microsoft Sans Serif"/>
                <a:cs typeface="Microsoft Sans Serif"/>
              </a:rPr>
              <a:t> </a:t>
            </a:r>
            <a:r>
              <a:rPr sz="1275" u="sng" spc="15" baseline="42483" dirty="0">
                <a:uFill>
                  <a:solidFill>
                    <a:srgbClr val="000000"/>
                  </a:solidFill>
                </a:uFill>
                <a:latin typeface="Microsoft Sans Serif"/>
                <a:cs typeface="Microsoft Sans Serif"/>
              </a:rPr>
              <a:t>116</a:t>
            </a:r>
            <a:r>
              <a:rPr sz="1275" u="sng" spc="-15" baseline="42483" dirty="0">
                <a:uFill>
                  <a:solidFill>
                    <a:srgbClr val="000000"/>
                  </a:solidFill>
                </a:uFill>
                <a:latin typeface="Microsoft Sans Serif"/>
                <a:cs typeface="Microsoft Sans Serif"/>
              </a:rPr>
              <a:t> </a:t>
            </a:r>
            <a:r>
              <a:rPr sz="1275" u="sng" spc="-22" baseline="42483" dirty="0">
                <a:uFill>
                  <a:solidFill>
                    <a:srgbClr val="000000"/>
                  </a:solidFill>
                </a:uFill>
                <a:latin typeface="Microsoft Sans Serif"/>
                <a:cs typeface="Microsoft Sans Serif"/>
              </a:rPr>
              <a:t>+</a:t>
            </a:r>
            <a:r>
              <a:rPr sz="1275" u="sng" spc="-15" baseline="42483" dirty="0">
                <a:uFill>
                  <a:solidFill>
                    <a:srgbClr val="000000"/>
                  </a:solidFill>
                </a:uFill>
                <a:latin typeface="Microsoft Sans Serif"/>
                <a:cs typeface="Microsoft Sans Serif"/>
              </a:rPr>
              <a:t> 0,17</a:t>
            </a:r>
            <a:r>
              <a:rPr sz="1275" i="1" u="sng" spc="-15" baseline="42483" dirty="0">
                <a:uFill>
                  <a:solidFill>
                    <a:srgbClr val="000000"/>
                  </a:solidFill>
                </a:uFill>
                <a:latin typeface="Arial"/>
                <a:cs typeface="Arial"/>
              </a:rPr>
              <a:t>C</a:t>
            </a:r>
            <a:r>
              <a:rPr sz="1275" i="1" u="sng" spc="-44" baseline="42483" dirty="0">
                <a:uFill>
                  <a:solidFill>
                    <a:srgbClr val="000000"/>
                  </a:solidFill>
                </a:uFill>
                <a:latin typeface="Arial"/>
                <a:cs typeface="Arial"/>
              </a:rPr>
              <a:t> </a:t>
            </a:r>
            <a:r>
              <a:rPr sz="1275" i="1" u="sng" spc="-367" baseline="42483" dirty="0">
                <a:uFill>
                  <a:solidFill>
                    <a:srgbClr val="000000"/>
                  </a:solidFill>
                </a:uFill>
                <a:latin typeface="Arial"/>
                <a:cs typeface="Arial"/>
              </a:rPr>
              <a:t>ρ</a:t>
            </a:r>
            <a:r>
              <a:rPr sz="900" i="1" u="sng" spc="-367" baseline="46296" dirty="0">
                <a:uFill>
                  <a:solidFill>
                    <a:srgbClr val="000000"/>
                  </a:solidFill>
                </a:uFill>
                <a:latin typeface="Arial"/>
                <a:cs typeface="Arial"/>
              </a:rPr>
              <a:t>s</a:t>
            </a:r>
            <a:r>
              <a:rPr sz="900" i="1" u="sng" spc="652" baseline="46296" dirty="0">
                <a:uFill>
                  <a:solidFill>
                    <a:srgbClr val="000000"/>
                  </a:solidFill>
                </a:uFill>
                <a:latin typeface="Arial"/>
                <a:cs typeface="Arial"/>
              </a:rPr>
              <a:t> </a:t>
            </a:r>
            <a:r>
              <a:rPr sz="900" i="1" u="sng" spc="-22" baseline="46296" dirty="0">
                <a:uFill>
                  <a:solidFill>
                    <a:srgbClr val="000000"/>
                  </a:solidFill>
                </a:uFill>
                <a:latin typeface="Arial"/>
                <a:cs typeface="Arial"/>
              </a:rPr>
              <a:t>s</a:t>
            </a:r>
            <a:endParaRPr sz="900" baseline="46296">
              <a:latin typeface="Arial"/>
              <a:cs typeface="Arial"/>
            </a:endParaRPr>
          </a:p>
        </p:txBody>
      </p:sp>
      <p:sp>
        <p:nvSpPr>
          <p:cNvPr id="18" name="object 18"/>
          <p:cNvSpPr txBox="1"/>
          <p:nvPr/>
        </p:nvSpPr>
        <p:spPr>
          <a:xfrm>
            <a:off x="9268832" y="3163098"/>
            <a:ext cx="34544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(6.18a)</a:t>
            </a:r>
            <a:endParaRPr sz="800">
              <a:latin typeface="Microsoft Sans Serif"/>
              <a:cs typeface="Microsoft Sans Serif"/>
            </a:endParaRPr>
          </a:p>
        </p:txBody>
      </p:sp>
      <p:sp>
        <p:nvSpPr>
          <p:cNvPr id="19" name="object 19"/>
          <p:cNvSpPr txBox="1"/>
          <p:nvPr/>
        </p:nvSpPr>
        <p:spPr>
          <a:xfrm>
            <a:off x="7800150" y="3684936"/>
            <a:ext cx="71755" cy="173766"/>
          </a:xfrm>
          <a:prstGeom prst="rect">
            <a:avLst/>
          </a:prstGeom>
        </p:spPr>
        <p:txBody>
          <a:bodyPr vert="horz" wrap="square" lIns="0" tIns="12065" rIns="0" bIns="0" rtlCol="0">
            <a:spAutoFit/>
          </a:bodyPr>
          <a:lstStyle/>
          <a:p>
            <a:pPr marL="12700">
              <a:spcBef>
                <a:spcPts val="95"/>
              </a:spcBef>
            </a:pPr>
            <a:r>
              <a:rPr sz="1050" i="1" spc="65" dirty="0">
                <a:latin typeface="Arial"/>
                <a:cs typeface="Arial"/>
              </a:rPr>
              <a:t>t</a:t>
            </a:r>
            <a:endParaRPr sz="1050">
              <a:latin typeface="Arial"/>
              <a:cs typeface="Arial"/>
            </a:endParaRPr>
          </a:p>
        </p:txBody>
      </p:sp>
      <p:sp>
        <p:nvSpPr>
          <p:cNvPr id="20" name="object 20"/>
          <p:cNvSpPr txBox="1"/>
          <p:nvPr/>
        </p:nvSpPr>
        <p:spPr>
          <a:xfrm>
            <a:off x="6761909" y="3529026"/>
            <a:ext cx="1433195" cy="148117"/>
          </a:xfrm>
          <a:prstGeom prst="rect">
            <a:avLst/>
          </a:prstGeom>
        </p:spPr>
        <p:txBody>
          <a:bodyPr vert="horz" wrap="square" lIns="0" tIns="17145" rIns="0" bIns="0" rtlCol="0">
            <a:spAutoFit/>
          </a:bodyPr>
          <a:lstStyle/>
          <a:p>
            <a:pPr marL="38100">
              <a:spcBef>
                <a:spcPts val="135"/>
              </a:spcBef>
            </a:pPr>
            <a:r>
              <a:rPr sz="1275" i="1" baseline="-42483" dirty="0">
                <a:latin typeface="Arial"/>
                <a:cs typeface="Arial"/>
              </a:rPr>
              <a:t>V</a:t>
            </a:r>
            <a:r>
              <a:rPr sz="750" i="1" baseline="-72222" dirty="0">
                <a:latin typeface="Arial"/>
                <a:cs typeface="Arial"/>
              </a:rPr>
              <a:t>paso</a:t>
            </a:r>
            <a:r>
              <a:rPr sz="1275" baseline="-42483" dirty="0">
                <a:latin typeface="Microsoft Sans Serif"/>
                <a:cs typeface="Microsoft Sans Serif"/>
              </a:rPr>
              <a:t>(máx)</a:t>
            </a:r>
            <a:r>
              <a:rPr sz="1275" spc="-15" baseline="-42483" dirty="0">
                <a:latin typeface="Microsoft Sans Serif"/>
                <a:cs typeface="Microsoft Sans Serif"/>
              </a:rPr>
              <a:t> </a:t>
            </a:r>
            <a:r>
              <a:rPr sz="1275" spc="-22" baseline="-42483" dirty="0">
                <a:latin typeface="Microsoft Sans Serif"/>
                <a:cs typeface="Microsoft Sans Serif"/>
              </a:rPr>
              <a:t>=</a:t>
            </a:r>
            <a:r>
              <a:rPr sz="1275" spc="307" baseline="-42483" dirty="0">
                <a:latin typeface="Microsoft Sans Serif"/>
                <a:cs typeface="Microsoft Sans Serif"/>
              </a:rPr>
              <a:t> </a:t>
            </a:r>
            <a:r>
              <a:rPr sz="850" u="sng" spc="10" dirty="0">
                <a:uFill>
                  <a:solidFill>
                    <a:srgbClr val="000000"/>
                  </a:solidFill>
                </a:uFill>
                <a:latin typeface="Microsoft Sans Serif"/>
                <a:cs typeface="Microsoft Sans Serif"/>
              </a:rPr>
              <a:t>116</a:t>
            </a:r>
            <a:r>
              <a:rPr sz="850" u="sng" spc="-5" dirty="0">
                <a:uFill>
                  <a:solidFill>
                    <a:srgbClr val="000000"/>
                  </a:solidFill>
                </a:uFill>
                <a:latin typeface="Microsoft Sans Serif"/>
                <a:cs typeface="Microsoft Sans Serif"/>
              </a:rPr>
              <a:t> </a:t>
            </a:r>
            <a:r>
              <a:rPr sz="850" u="sng" spc="-15" dirty="0">
                <a:uFill>
                  <a:solidFill>
                    <a:srgbClr val="000000"/>
                  </a:solidFill>
                </a:uFill>
                <a:latin typeface="Microsoft Sans Serif"/>
                <a:cs typeface="Microsoft Sans Serif"/>
              </a:rPr>
              <a:t>+</a:t>
            </a:r>
            <a:r>
              <a:rPr sz="850" u="sng" spc="-5" dirty="0">
                <a:uFill>
                  <a:solidFill>
                    <a:srgbClr val="000000"/>
                  </a:solidFill>
                </a:uFill>
                <a:latin typeface="Microsoft Sans Serif"/>
                <a:cs typeface="Microsoft Sans Serif"/>
              </a:rPr>
              <a:t> </a:t>
            </a:r>
            <a:r>
              <a:rPr sz="850" u="sng" spc="-10" dirty="0">
                <a:uFill>
                  <a:solidFill>
                    <a:srgbClr val="000000"/>
                  </a:solidFill>
                </a:uFill>
                <a:latin typeface="Microsoft Sans Serif"/>
                <a:cs typeface="Microsoft Sans Serif"/>
              </a:rPr>
              <a:t>0,7</a:t>
            </a:r>
            <a:r>
              <a:rPr sz="850" i="1" u="sng" spc="-10" dirty="0">
                <a:uFill>
                  <a:solidFill>
                    <a:srgbClr val="000000"/>
                  </a:solidFill>
                </a:uFill>
                <a:latin typeface="Arial"/>
                <a:cs typeface="Arial"/>
              </a:rPr>
              <a:t>C</a:t>
            </a:r>
            <a:r>
              <a:rPr sz="500" i="1" u="sng" spc="-10" dirty="0">
                <a:uFill>
                  <a:solidFill>
                    <a:srgbClr val="000000"/>
                  </a:solidFill>
                </a:uFill>
                <a:latin typeface="Arial"/>
                <a:cs typeface="Arial"/>
              </a:rPr>
              <a:t>s</a:t>
            </a:r>
            <a:r>
              <a:rPr sz="850" i="1" u="sng" spc="-10" dirty="0">
                <a:uFill>
                  <a:solidFill>
                    <a:srgbClr val="000000"/>
                  </a:solidFill>
                </a:uFill>
                <a:latin typeface="Arial"/>
                <a:cs typeface="Arial"/>
              </a:rPr>
              <a:t>ρ</a:t>
            </a:r>
            <a:r>
              <a:rPr sz="500" i="1" u="sng" spc="-10" dirty="0">
                <a:uFill>
                  <a:solidFill>
                    <a:srgbClr val="000000"/>
                  </a:solidFill>
                </a:uFill>
                <a:latin typeface="Arial"/>
                <a:cs typeface="Arial"/>
              </a:rPr>
              <a:t>s </a:t>
            </a:r>
            <a:endParaRPr sz="500">
              <a:latin typeface="Arial"/>
              <a:cs typeface="Arial"/>
            </a:endParaRPr>
          </a:p>
        </p:txBody>
      </p:sp>
      <p:sp>
        <p:nvSpPr>
          <p:cNvPr id="21" name="object 21"/>
          <p:cNvSpPr txBox="1"/>
          <p:nvPr/>
        </p:nvSpPr>
        <p:spPr>
          <a:xfrm>
            <a:off x="9266508" y="3620298"/>
            <a:ext cx="34544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(6.19a)</a:t>
            </a:r>
            <a:endParaRPr sz="800">
              <a:latin typeface="Microsoft Sans Serif"/>
              <a:cs typeface="Microsoft Sans Serif"/>
            </a:endParaRPr>
          </a:p>
        </p:txBody>
      </p:sp>
      <p:sp>
        <p:nvSpPr>
          <p:cNvPr id="22" name="object 22"/>
          <p:cNvSpPr txBox="1"/>
          <p:nvPr/>
        </p:nvSpPr>
        <p:spPr>
          <a:xfrm>
            <a:off x="5337128" y="4037984"/>
            <a:ext cx="4204970" cy="335915"/>
          </a:xfrm>
          <a:prstGeom prst="rect">
            <a:avLst/>
          </a:prstGeom>
        </p:spPr>
        <p:txBody>
          <a:bodyPr vert="horz" wrap="square" lIns="0" tIns="17780" rIns="0" bIns="0" rtlCol="0">
            <a:spAutoFit/>
          </a:bodyPr>
          <a:lstStyle/>
          <a:p>
            <a:pPr marL="12700" marR="5080" indent="-635">
              <a:lnSpc>
                <a:spcPct val="153800"/>
              </a:lnSpc>
              <a:spcBef>
                <a:spcPts val="140"/>
              </a:spcBef>
            </a:pPr>
            <a:r>
              <a:rPr sz="650" spc="5" dirty="0">
                <a:solidFill>
                  <a:srgbClr val="171514"/>
                </a:solidFill>
                <a:latin typeface="Microsoft Sans Serif"/>
                <a:cs typeface="Microsoft Sans Serif"/>
              </a:rPr>
              <a:t>dónde</a:t>
            </a:r>
            <a:r>
              <a:rPr sz="650" i="1" spc="5" dirty="0">
                <a:solidFill>
                  <a:srgbClr val="171514"/>
                </a:solidFill>
                <a:latin typeface="Arial"/>
                <a:cs typeface="Arial"/>
              </a:rPr>
              <a:t>C</a:t>
            </a:r>
            <a:r>
              <a:rPr sz="400" i="1" spc="5" dirty="0">
                <a:solidFill>
                  <a:srgbClr val="171514"/>
                </a:solidFill>
                <a:latin typeface="Arial"/>
                <a:cs typeface="Arial"/>
              </a:rPr>
              <a:t>s</a:t>
            </a:r>
            <a:r>
              <a:rPr sz="650" spc="5" dirty="0">
                <a:solidFill>
                  <a:srgbClr val="171514"/>
                </a:solidFill>
                <a:latin typeface="Microsoft Sans Serif"/>
                <a:cs typeface="Microsoft Sans Serif"/>
              </a:rPr>
              <a:t>es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factor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reducción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como</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describe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 </a:t>
            </a:r>
            <a:r>
              <a:rPr sz="650" spc="-5" dirty="0">
                <a:solidFill>
                  <a:srgbClr val="171514"/>
                </a:solidFill>
                <a:latin typeface="Microsoft Sans Serif"/>
                <a:cs typeface="Microsoft Sans Serif"/>
              </a:rPr>
              <a:t>Sección</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4.2.</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tanto</a:t>
            </a:r>
            <a:r>
              <a:rPr sz="650" spc="2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 </a:t>
            </a:r>
            <a:r>
              <a:rPr sz="650" spc="20" dirty="0" err="1" smtClean="0">
                <a:solidFill>
                  <a:srgbClr val="171514"/>
                </a:solidFill>
                <a:latin typeface="Microsoft Sans Serif"/>
                <a:cs typeface="Microsoft Sans Serif"/>
              </a:rPr>
              <a:t>seguridad</a:t>
            </a:r>
            <a:r>
              <a:rPr lang="es-ES" sz="650" spc="20" dirty="0" smtClean="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del</a:t>
            </a:r>
            <a:r>
              <a:rPr sz="650" spc="-5"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sistema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puesta</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debe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satisfacer</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las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siguientes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condiciones</a:t>
            </a:r>
            <a:r>
              <a:rPr sz="650" spc="15" dirty="0">
                <a:solidFill>
                  <a:srgbClr val="171514"/>
                </a:solidFill>
                <a:latin typeface="Microsoft Sans Serif"/>
                <a:cs typeface="Microsoft Sans Serif"/>
              </a:rPr>
              <a:t>:</a:t>
            </a:r>
            <a:endParaRPr sz="650" dirty="0">
              <a:latin typeface="Microsoft Sans Serif"/>
              <a:cs typeface="Microsoft Sans Serif"/>
            </a:endParaRPr>
          </a:p>
        </p:txBody>
      </p:sp>
      <p:sp>
        <p:nvSpPr>
          <p:cNvPr id="23" name="object 23"/>
          <p:cNvSpPr txBox="1"/>
          <p:nvPr/>
        </p:nvSpPr>
        <p:spPr>
          <a:xfrm>
            <a:off x="7003256" y="4556184"/>
            <a:ext cx="914400" cy="124393"/>
          </a:xfrm>
          <a:prstGeom prst="rect">
            <a:avLst/>
          </a:prstGeom>
        </p:spPr>
        <p:txBody>
          <a:bodyPr vert="horz" wrap="square" lIns="0" tIns="16510" rIns="0" bIns="0" rtlCol="0">
            <a:spAutoFit/>
          </a:bodyPr>
          <a:lstStyle/>
          <a:p>
            <a:pPr marL="12700">
              <a:spcBef>
                <a:spcPts val="130"/>
              </a:spcBef>
            </a:pPr>
            <a:r>
              <a:rPr sz="700" i="1" spc="-50" dirty="0">
                <a:latin typeface="Arial"/>
                <a:cs typeface="Arial"/>
              </a:rPr>
              <a:t>V</a:t>
            </a:r>
            <a:r>
              <a:rPr sz="450" i="1" spc="15" dirty="0">
                <a:latin typeface="Arial"/>
                <a:cs typeface="Arial"/>
              </a:rPr>
              <a:t>tocar</a:t>
            </a:r>
            <a:r>
              <a:rPr sz="700" spc="-25" dirty="0">
                <a:latin typeface="Microsoft Sans Serif"/>
                <a:cs typeface="Microsoft Sans Serif"/>
              </a:rPr>
              <a:t>(</a:t>
            </a:r>
            <a:r>
              <a:rPr sz="700" spc="25" dirty="0">
                <a:latin typeface="Microsoft Sans Serif"/>
                <a:cs typeface="Microsoft Sans Serif"/>
              </a:rPr>
              <a:t>máximo)</a:t>
            </a:r>
            <a:r>
              <a:rPr sz="700" spc="-160" dirty="0">
                <a:latin typeface="Lucida Sans Unicode"/>
                <a:cs typeface="Lucida Sans Unicode"/>
              </a:rPr>
              <a:t>≥</a:t>
            </a:r>
            <a:r>
              <a:rPr sz="700" i="1" spc="45" dirty="0">
                <a:latin typeface="Arial"/>
                <a:cs typeface="Arial"/>
              </a:rPr>
              <a:t>mi</a:t>
            </a:r>
            <a:r>
              <a:rPr sz="450" i="1" spc="15" dirty="0">
                <a:latin typeface="Arial"/>
                <a:cs typeface="Arial"/>
              </a:rPr>
              <a:t>malla</a:t>
            </a:r>
            <a:endParaRPr sz="450">
              <a:latin typeface="Arial"/>
              <a:cs typeface="Arial"/>
            </a:endParaRPr>
          </a:p>
        </p:txBody>
      </p:sp>
      <p:sp>
        <p:nvSpPr>
          <p:cNvPr id="24" name="object 24"/>
          <p:cNvSpPr txBox="1"/>
          <p:nvPr/>
        </p:nvSpPr>
        <p:spPr>
          <a:xfrm>
            <a:off x="9307692" y="4541048"/>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(6.20)</a:t>
            </a:r>
            <a:endParaRPr sz="850">
              <a:latin typeface="Microsoft Sans Serif"/>
              <a:cs typeface="Microsoft Sans Serif"/>
            </a:endParaRPr>
          </a:p>
        </p:txBody>
      </p:sp>
      <p:sp>
        <p:nvSpPr>
          <p:cNvPr id="25" name="object 25"/>
          <p:cNvSpPr txBox="1"/>
          <p:nvPr/>
        </p:nvSpPr>
        <p:spPr>
          <a:xfrm>
            <a:off x="7047707" y="4867613"/>
            <a:ext cx="815975" cy="116057"/>
          </a:xfrm>
          <a:prstGeom prst="rect">
            <a:avLst/>
          </a:prstGeom>
        </p:spPr>
        <p:txBody>
          <a:bodyPr vert="horz" wrap="square" lIns="0" tIns="15875" rIns="0" bIns="0" rtlCol="0">
            <a:spAutoFit/>
          </a:bodyPr>
          <a:lstStyle/>
          <a:p>
            <a:pPr marL="12700">
              <a:spcBef>
                <a:spcPts val="125"/>
              </a:spcBef>
            </a:pPr>
            <a:r>
              <a:rPr sz="650" i="1" spc="5" dirty="0">
                <a:latin typeface="Arial"/>
                <a:cs typeface="Arial"/>
              </a:rPr>
              <a:t>V</a:t>
            </a:r>
            <a:r>
              <a:rPr sz="400" i="1" spc="5" dirty="0">
                <a:latin typeface="Arial"/>
                <a:cs typeface="Arial"/>
              </a:rPr>
              <a:t>paso</a:t>
            </a:r>
            <a:r>
              <a:rPr sz="650" spc="5" dirty="0">
                <a:latin typeface="Microsoft Sans Serif"/>
                <a:cs typeface="Microsoft Sans Serif"/>
              </a:rPr>
              <a:t>(máximo)</a:t>
            </a:r>
            <a:r>
              <a:rPr sz="650" spc="5" dirty="0">
                <a:latin typeface="Lucida Sans Unicode"/>
                <a:cs typeface="Lucida Sans Unicode"/>
              </a:rPr>
              <a:t>≥</a:t>
            </a:r>
            <a:r>
              <a:rPr sz="650" i="1" spc="5" dirty="0">
                <a:latin typeface="Arial"/>
                <a:cs typeface="Arial"/>
              </a:rPr>
              <a:t>mi</a:t>
            </a:r>
            <a:r>
              <a:rPr sz="400" i="1" spc="5" dirty="0">
                <a:latin typeface="Arial"/>
                <a:cs typeface="Arial"/>
              </a:rPr>
              <a:t>paso</a:t>
            </a:r>
            <a:endParaRPr sz="400">
              <a:latin typeface="Arial"/>
              <a:cs typeface="Arial"/>
            </a:endParaRPr>
          </a:p>
        </p:txBody>
      </p:sp>
      <p:sp>
        <p:nvSpPr>
          <p:cNvPr id="26" name="object 26"/>
          <p:cNvSpPr txBox="1"/>
          <p:nvPr/>
        </p:nvSpPr>
        <p:spPr>
          <a:xfrm>
            <a:off x="9319732" y="4852198"/>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(6.21)</a:t>
            </a:r>
            <a:endParaRPr sz="800">
              <a:latin typeface="Microsoft Sans Serif"/>
              <a:cs typeface="Microsoft Sans Serif"/>
            </a:endParaRPr>
          </a:p>
        </p:txBody>
      </p:sp>
      <p:sp>
        <p:nvSpPr>
          <p:cNvPr id="27" name="object 27"/>
          <p:cNvSpPr txBox="1"/>
          <p:nvPr/>
        </p:nvSpPr>
        <p:spPr>
          <a:xfrm>
            <a:off x="5489539" y="5245897"/>
            <a:ext cx="4009390" cy="585470"/>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Ejemplo</a:t>
            </a:r>
            <a:r>
              <a:rPr sz="900" b="1" spc="-55" dirty="0">
                <a:solidFill>
                  <a:srgbClr val="171514"/>
                </a:solidFill>
                <a:latin typeface="Arial"/>
                <a:cs typeface="Arial"/>
              </a:rPr>
              <a:t> </a:t>
            </a:r>
            <a:r>
              <a:rPr sz="900" b="1" spc="10" dirty="0">
                <a:solidFill>
                  <a:srgbClr val="171514"/>
                </a:solidFill>
                <a:latin typeface="Arial"/>
                <a:cs typeface="Arial"/>
              </a:rPr>
              <a:t>6.2</a:t>
            </a:r>
            <a:endParaRPr sz="900" dirty="0">
              <a:latin typeface="Arial"/>
              <a:cs typeface="Arial"/>
            </a:endParaRPr>
          </a:p>
          <a:p>
            <a:pPr>
              <a:spcBef>
                <a:spcPts val="20"/>
              </a:spcBef>
            </a:pPr>
            <a:endParaRPr sz="1000" dirty="0">
              <a:latin typeface="Arial"/>
              <a:cs typeface="Arial"/>
            </a:endParaRPr>
          </a:p>
          <a:p>
            <a:pPr marL="12700" marR="5080">
              <a:lnSpc>
                <a:spcPct val="120000"/>
              </a:lnSpc>
            </a:pPr>
            <a:r>
              <a:rPr sz="750" spc="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malla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ejemplo</a:t>
            </a:r>
            <a:r>
              <a:rPr sz="750" dirty="0">
                <a:solidFill>
                  <a:srgbClr val="171514"/>
                </a:solidFill>
                <a:latin typeface="Microsoft Sans Serif"/>
                <a:cs typeface="Microsoft Sans Serif"/>
              </a:rPr>
              <a:t> 6.1,</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si</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falla</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simétrica</a:t>
            </a:r>
            <a:r>
              <a:rPr sz="750" spc="-5" dirty="0">
                <a:solidFill>
                  <a:srgbClr val="171514"/>
                </a:solidFill>
                <a:latin typeface="Microsoft Sans Serif"/>
                <a:cs typeface="Microsoft Sans Serif"/>
              </a:rPr>
              <a:t> 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1000</a:t>
            </a:r>
            <a:r>
              <a:rPr lang="es-ES" sz="750" spc="1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A</a:t>
            </a:r>
            <a:r>
              <a:rPr sz="750" spc="-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duración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falla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0,5</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a:t>
            </a:r>
            <a:r>
              <a:rPr sz="750" spc="-5" dirty="0">
                <a:solidFill>
                  <a:srgbClr val="171514"/>
                </a:solidFill>
                <a:latin typeface="Microsoft Sans Serif"/>
                <a:cs typeface="Microsoft Sans Serif"/>
              </a:rPr>
              <a:t> se </a:t>
            </a:r>
            <a:r>
              <a:rPr sz="750" spc="30" dirty="0">
                <a:solidFill>
                  <a:srgbClr val="171514"/>
                </a:solidFill>
                <a:latin typeface="Microsoft Sans Serif"/>
                <a:cs typeface="Microsoft Sans Serif"/>
              </a:rPr>
              <a:t>requiere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determinar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siguientes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voltajes</a:t>
            </a:r>
            <a:r>
              <a:rPr sz="750" spc="15" dirty="0">
                <a:solidFill>
                  <a:srgbClr val="171514"/>
                </a:solidFill>
                <a:latin typeface="Microsoft Sans Serif"/>
                <a:cs typeface="Microsoft Sans Serif"/>
              </a:rPr>
              <a:t>:</a:t>
            </a:r>
            <a:endParaRPr sz="750" dirty="0">
              <a:latin typeface="Microsoft Sans Serif"/>
              <a:cs typeface="Microsoft Sans Serif"/>
            </a:endParaRPr>
          </a:p>
        </p:txBody>
      </p:sp>
      <p:sp>
        <p:nvSpPr>
          <p:cNvPr id="28" name="object 28"/>
          <p:cNvSpPr txBox="1"/>
          <p:nvPr/>
        </p:nvSpPr>
        <p:spPr>
          <a:xfrm>
            <a:off x="5489422" y="6070583"/>
            <a:ext cx="3926204" cy="1555169"/>
          </a:xfrm>
          <a:prstGeom prst="rect">
            <a:avLst/>
          </a:prstGeom>
        </p:spPr>
        <p:txBody>
          <a:bodyPr vert="horz" wrap="square" lIns="0" tIns="15875" rIns="0" bIns="0" rtlCol="0">
            <a:spAutoFit/>
          </a:bodyPr>
          <a:lstStyle/>
          <a:p>
            <a:pPr marL="1017269">
              <a:spcBef>
                <a:spcPts val="125"/>
              </a:spcBef>
            </a:pPr>
            <a:r>
              <a:rPr sz="600" spc="5" dirty="0">
                <a:latin typeface="Microsoft Sans Serif"/>
                <a:cs typeface="Microsoft Sans Serif"/>
              </a:rPr>
              <a:t>(</a:t>
            </a:r>
            <a:r>
              <a:rPr sz="600" i="1" spc="5" dirty="0">
                <a:latin typeface="Arial"/>
                <a:cs typeface="Arial"/>
              </a:rPr>
              <a:t>GPR</a:t>
            </a:r>
            <a:r>
              <a:rPr sz="600" spc="5" dirty="0">
                <a:latin typeface="Microsoft Sans Serif"/>
                <a:cs typeface="Microsoft Sans Serif"/>
              </a:rPr>
              <a:t>)</a:t>
            </a:r>
            <a:r>
              <a:rPr sz="350" spc="5" dirty="0">
                <a:latin typeface="Microsoft Sans Serif"/>
                <a:cs typeface="Microsoft Sans Serif"/>
              </a:rPr>
              <a:t>máximo</a:t>
            </a:r>
            <a:r>
              <a:rPr sz="600" spc="5" dirty="0">
                <a:latin typeface="Microsoft Sans Serif"/>
                <a:cs typeface="Microsoft Sans Serif"/>
              </a:rPr>
              <a:t>,</a:t>
            </a:r>
            <a:r>
              <a:rPr sz="600" i="1" spc="5" dirty="0">
                <a:latin typeface="Arial"/>
                <a:cs typeface="Arial"/>
              </a:rPr>
              <a:t>mi</a:t>
            </a:r>
            <a:r>
              <a:rPr sz="350" i="1" spc="5" dirty="0">
                <a:latin typeface="Arial"/>
                <a:cs typeface="Arial"/>
              </a:rPr>
              <a:t>malla</a:t>
            </a:r>
            <a:r>
              <a:rPr sz="600" spc="5" dirty="0">
                <a:latin typeface="Microsoft Sans Serif"/>
                <a:cs typeface="Microsoft Sans Serif"/>
              </a:rPr>
              <a:t>,</a:t>
            </a:r>
            <a:r>
              <a:rPr sz="600" i="1" spc="5" dirty="0">
                <a:latin typeface="Arial"/>
                <a:cs typeface="Arial"/>
              </a:rPr>
              <a:t>mi</a:t>
            </a:r>
            <a:r>
              <a:rPr sz="350" i="1" spc="5" dirty="0">
                <a:latin typeface="Arial"/>
                <a:cs typeface="Arial"/>
              </a:rPr>
              <a:t>paso</a:t>
            </a:r>
            <a:r>
              <a:rPr sz="600" spc="5" dirty="0">
                <a:latin typeface="Microsoft Sans Serif"/>
                <a:cs typeface="Microsoft Sans Serif"/>
              </a:rPr>
              <a:t>,</a:t>
            </a:r>
            <a:r>
              <a:rPr sz="600" i="1" spc="5" dirty="0">
                <a:latin typeface="Arial"/>
                <a:cs typeface="Arial"/>
              </a:rPr>
              <a:t>V</a:t>
            </a:r>
            <a:r>
              <a:rPr sz="350" i="1" spc="5" dirty="0">
                <a:latin typeface="Arial"/>
                <a:cs typeface="Arial"/>
              </a:rPr>
              <a:t>tocar</a:t>
            </a:r>
            <a:r>
              <a:rPr sz="600" spc="5" dirty="0">
                <a:latin typeface="Microsoft Sans Serif"/>
                <a:cs typeface="Microsoft Sans Serif"/>
              </a:rPr>
              <a:t>(máximo),</a:t>
            </a:r>
            <a:r>
              <a:rPr sz="600" i="1" spc="5" dirty="0">
                <a:latin typeface="Arial"/>
                <a:cs typeface="Arial"/>
              </a:rPr>
              <a:t>V</a:t>
            </a:r>
            <a:r>
              <a:rPr sz="350" i="1" spc="5" dirty="0">
                <a:latin typeface="Arial"/>
                <a:cs typeface="Arial"/>
              </a:rPr>
              <a:t>paso</a:t>
            </a:r>
            <a:r>
              <a:rPr sz="600" spc="5" dirty="0">
                <a:latin typeface="Microsoft Sans Serif"/>
                <a:cs typeface="Microsoft Sans Serif"/>
              </a:rPr>
              <a:t>(máximo</a:t>
            </a:r>
            <a:r>
              <a:rPr sz="600" spc="5" dirty="0">
                <a:latin typeface="Microsoft Sans Serif"/>
                <a:cs typeface="Microsoft Sans Serif"/>
              </a:rPr>
              <a:t>)</a:t>
            </a:r>
            <a:endParaRPr sz="600" dirty="0">
              <a:latin typeface="Microsoft Sans Serif"/>
              <a:cs typeface="Microsoft Sans Serif"/>
            </a:endParaRPr>
          </a:p>
          <a:p>
            <a:pPr>
              <a:spcBef>
                <a:spcPts val="5"/>
              </a:spcBef>
            </a:pPr>
            <a:endParaRPr sz="1100" dirty="0">
              <a:latin typeface="Microsoft Sans Serif"/>
              <a:cs typeface="Microsoft Sans Serif"/>
            </a:endParaRPr>
          </a:p>
          <a:p>
            <a:pPr marL="12700" marR="73025">
              <a:lnSpc>
                <a:spcPct val="105900"/>
              </a:lnSpc>
            </a:pPr>
            <a:r>
              <a:rPr sz="850" spc="35" dirty="0">
                <a:solidFill>
                  <a:srgbClr val="171514"/>
                </a:solidFill>
                <a:latin typeface="Microsoft Sans Serif"/>
                <a:cs typeface="Microsoft Sans Serif"/>
              </a:rPr>
              <a:t>Profundidad</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entierro</a:t>
            </a:r>
            <a:r>
              <a:rPr sz="850" i="1" spc="30" dirty="0">
                <a:solidFill>
                  <a:srgbClr val="171514"/>
                </a:solidFill>
                <a:latin typeface="Arial"/>
                <a:cs typeface="Arial"/>
              </a:rPr>
              <a:t>h</a:t>
            </a:r>
            <a:r>
              <a:rPr sz="850" spc="30" dirty="0">
                <a:solidFill>
                  <a:srgbClr val="171514"/>
                </a:solidFill>
                <a:latin typeface="Microsoft Sans Serif"/>
                <a:cs typeface="Microsoft Sans Serif"/>
              </a:rPr>
              <a:t>=0,3</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m,</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ρ</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100</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Ω·m</a:t>
            </a:r>
            <a:r>
              <a:rPr sz="850" spc="15"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spc="40" dirty="0" err="1" smtClean="0">
                <a:solidFill>
                  <a:srgbClr val="171514"/>
                </a:solidFill>
                <a:latin typeface="Microsoft Sans Serif"/>
                <a:cs typeface="Microsoft Sans Serif"/>
              </a:rPr>
              <a:t>diá</a:t>
            </a:r>
            <a:r>
              <a:rPr lang="es-ES" sz="850" spc="40" dirty="0" smtClean="0">
                <a:solidFill>
                  <a:srgbClr val="171514"/>
                </a:solidFill>
                <a:latin typeface="Microsoft Sans Serif"/>
                <a:cs typeface="Microsoft Sans Serif"/>
              </a:rPr>
              <a:t>m</a:t>
            </a:r>
            <a:r>
              <a:rPr sz="850" spc="-5"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err="1">
                <a:solidFill>
                  <a:srgbClr val="171514"/>
                </a:solidFill>
                <a:latin typeface="Microsoft Sans Serif"/>
                <a:cs typeface="Microsoft Sans Serif"/>
              </a:rPr>
              <a:t>conductores</a:t>
            </a:r>
            <a:r>
              <a:rPr sz="850" spc="-5" dirty="0">
                <a:solidFill>
                  <a:srgbClr val="171514"/>
                </a:solidFill>
                <a:latin typeface="Microsoft Sans Serif"/>
                <a:cs typeface="Microsoft Sans Serif"/>
              </a:rPr>
              <a:t> </a:t>
            </a:r>
            <a:r>
              <a:rPr sz="850" spc="35" dirty="0" smtClean="0">
                <a:solidFill>
                  <a:srgbClr val="171514"/>
                </a:solidFill>
                <a:latin typeface="Microsoft Sans Serif"/>
                <a:cs typeface="Microsoft Sans Serif"/>
              </a:rPr>
              <a:t>2/0</a:t>
            </a:r>
            <a:r>
              <a:rPr lang="es-ES" sz="850" spc="35" dirty="0" smtClean="0">
                <a:solidFill>
                  <a:srgbClr val="171514"/>
                </a:solidFill>
                <a:latin typeface="Microsoft Sans Serif"/>
                <a:cs typeface="Microsoft Sans Serif"/>
              </a:rPr>
              <a:t> </a:t>
            </a:r>
            <a:r>
              <a:rPr sz="850" spc="-30" dirty="0" smtClean="0">
                <a:solidFill>
                  <a:srgbClr val="171514"/>
                </a:solidFill>
                <a:latin typeface="Microsoft Sans Serif"/>
                <a:cs typeface="Microsoft Sans Serif"/>
              </a:rPr>
              <a:t>AWG</a:t>
            </a:r>
            <a:r>
              <a:rPr sz="850" spc="-5" dirty="0" smtClean="0">
                <a:solidFill>
                  <a:srgbClr val="171514"/>
                </a:solidFill>
                <a:latin typeface="Microsoft Sans Serif"/>
                <a:cs typeface="Microsoft Sans Serif"/>
              </a:rPr>
              <a:t> </a:t>
            </a:r>
            <a:r>
              <a:rPr sz="850" i="1" spc="15" dirty="0">
                <a:solidFill>
                  <a:srgbClr val="171514"/>
                </a:solidFill>
                <a:latin typeface="Arial"/>
                <a:cs typeface="Arial"/>
              </a:rPr>
              <a:t>d</a:t>
            </a:r>
            <a:r>
              <a:rPr sz="850" spc="15" dirty="0">
                <a:solidFill>
                  <a:srgbClr val="171514"/>
                </a:solidFill>
                <a:latin typeface="Microsoft Sans Serif"/>
                <a:cs typeface="Microsoft Sans Serif"/>
              </a:rPr>
              <a:t>=0.0106m.</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Asumir</a:t>
            </a:r>
            <a:r>
              <a:rPr sz="850" i="1" dirty="0">
                <a:solidFill>
                  <a:srgbClr val="171514"/>
                </a:solidFill>
                <a:latin typeface="Arial"/>
                <a:cs typeface="Arial"/>
              </a:rPr>
              <a:t>S</a:t>
            </a:r>
            <a:r>
              <a:rPr sz="500" i="1" dirty="0">
                <a:solidFill>
                  <a:srgbClr val="171514"/>
                </a:solidFill>
                <a:latin typeface="Arial"/>
                <a:cs typeface="Arial"/>
              </a:rPr>
              <a:t>F</a:t>
            </a:r>
            <a:r>
              <a:rPr sz="850" dirty="0">
                <a:solidFill>
                  <a:srgbClr val="171514"/>
                </a:solidFill>
                <a:latin typeface="Microsoft Sans Serif"/>
                <a:cs typeface="Microsoft Sans Serif"/>
              </a:rPr>
              <a:t>=0.8</a:t>
            </a:r>
            <a:r>
              <a:rPr sz="850" spc="-10" dirty="0">
                <a:solidFill>
                  <a:srgbClr val="171514"/>
                </a:solidFill>
                <a:latin typeface="Microsoft Sans Serif"/>
                <a:cs typeface="Microsoft Sans Serif"/>
              </a:rPr>
              <a:t> </a:t>
            </a:r>
            <a:r>
              <a:rPr sz="850" spc="-15" dirty="0">
                <a:solidFill>
                  <a:srgbClr val="171514"/>
                </a:solidFill>
                <a:latin typeface="Microsoft Sans Serif"/>
                <a:cs typeface="Microsoft Sans Serif"/>
              </a:rPr>
              <a:t>y</a:t>
            </a:r>
            <a:r>
              <a:rPr sz="850" i="1" spc="-15" dirty="0">
                <a:solidFill>
                  <a:srgbClr val="171514"/>
                </a:solidFill>
                <a:latin typeface="Arial"/>
                <a:cs typeface="Arial"/>
              </a:rPr>
              <a:t>C</a:t>
            </a:r>
            <a:r>
              <a:rPr sz="500" i="1" spc="-15" dirty="0">
                <a:solidFill>
                  <a:srgbClr val="171514"/>
                </a:solidFill>
                <a:latin typeface="Arial"/>
                <a:cs typeface="Arial"/>
              </a:rPr>
              <a:t>F</a:t>
            </a:r>
            <a:r>
              <a:rPr sz="850" spc="-15" dirty="0">
                <a:solidFill>
                  <a:srgbClr val="171514"/>
                </a:solidFill>
                <a:latin typeface="Microsoft Sans Serif"/>
                <a:cs typeface="Microsoft Sans Serif"/>
              </a:rPr>
              <a:t>=1.5.</a:t>
            </a:r>
            <a:endParaRPr sz="850" dirty="0">
              <a:latin typeface="Microsoft Sans Serif"/>
              <a:cs typeface="Microsoft Sans Serif"/>
            </a:endParaRPr>
          </a:p>
          <a:p>
            <a:pPr marL="165100">
              <a:spcBef>
                <a:spcPts val="160"/>
              </a:spcBef>
            </a:pPr>
            <a:r>
              <a:rPr sz="750" spc="5" dirty="0">
                <a:solidFill>
                  <a:srgbClr val="171514"/>
                </a:solidFill>
                <a:latin typeface="Microsoft Sans Serif"/>
                <a:cs typeface="Microsoft Sans Serif"/>
              </a:rPr>
              <a:t>De</a:t>
            </a:r>
            <a:r>
              <a:rPr sz="750" spc="-1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15" dirty="0">
                <a:solidFill>
                  <a:srgbClr val="171514"/>
                </a:solidFill>
                <a:latin typeface="Microsoft Sans Serif"/>
                <a:cs typeface="Microsoft Sans Serif"/>
              </a:rPr>
              <a:t> </a:t>
            </a:r>
            <a:r>
              <a:rPr sz="750" spc="35" dirty="0">
                <a:solidFill>
                  <a:srgbClr val="171514"/>
                </a:solidFill>
                <a:latin typeface="Microsoft Sans Serif"/>
                <a:cs typeface="Microsoft Sans Serif"/>
              </a:rPr>
              <a:t>figura</a:t>
            </a:r>
            <a:r>
              <a:rPr sz="750" spc="-15" dirty="0">
                <a:solidFill>
                  <a:srgbClr val="171514"/>
                </a:solidFill>
                <a:latin typeface="Microsoft Sans Serif"/>
                <a:cs typeface="Microsoft Sans Serif"/>
              </a:rPr>
              <a:t> </a:t>
            </a:r>
            <a:r>
              <a:rPr sz="750" spc="5" dirty="0">
                <a:solidFill>
                  <a:srgbClr val="171514"/>
                </a:solidFill>
                <a:latin typeface="Microsoft Sans Serif"/>
                <a:cs typeface="Microsoft Sans Serif"/>
              </a:rPr>
              <a:t>6.3</a:t>
            </a:r>
            <a:r>
              <a:rPr sz="750" spc="-15" dirty="0">
                <a:solidFill>
                  <a:srgbClr val="171514"/>
                </a:solidFill>
                <a:latin typeface="Microsoft Sans Serif"/>
                <a:cs typeface="Microsoft Sans Serif"/>
              </a:rPr>
              <a:t> </a:t>
            </a:r>
            <a:r>
              <a:rPr sz="750" spc="20" dirty="0">
                <a:solidFill>
                  <a:srgbClr val="171514"/>
                </a:solidFill>
                <a:latin typeface="Microsoft Sans Serif"/>
                <a:cs typeface="Microsoft Sans Serif"/>
              </a:rPr>
              <a:t>vemos</a:t>
            </a:r>
            <a:r>
              <a:rPr sz="750" spc="-1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endParaRPr sz="750" dirty="0">
              <a:latin typeface="Microsoft Sans Serif"/>
              <a:cs typeface="Microsoft Sans Serif"/>
            </a:endParaRPr>
          </a:p>
          <a:p>
            <a:pPr marL="165100">
              <a:spcBef>
                <a:spcPts val="180"/>
              </a:spcBef>
            </a:pPr>
            <a:r>
              <a:rPr lang="es-ES" sz="750" i="1" spc="15" dirty="0" smtClean="0">
                <a:solidFill>
                  <a:srgbClr val="171514"/>
                </a:solidFill>
                <a:latin typeface="Arial"/>
                <a:cs typeface="Arial"/>
              </a:rPr>
              <a:t>n</a:t>
            </a:r>
            <a:r>
              <a:rPr sz="750" spc="15" dirty="0" smtClean="0">
                <a:solidFill>
                  <a:srgbClr val="171514"/>
                </a:solidFill>
                <a:latin typeface="Microsoft Sans Serif"/>
                <a:cs typeface="Microsoft Sans Serif"/>
              </a:rPr>
              <a:t>=</a:t>
            </a:r>
            <a:r>
              <a:rPr sz="750" spc="15" dirty="0" err="1" smtClean="0">
                <a:solidFill>
                  <a:srgbClr val="171514"/>
                </a:solidFill>
                <a:latin typeface="Microsoft Sans Serif"/>
                <a:cs typeface="Microsoft Sans Serif"/>
              </a:rPr>
              <a:t>dieciséis,</a:t>
            </a:r>
            <a:r>
              <a:rPr sz="750" i="1" spc="15" dirty="0" err="1" smtClean="0">
                <a:solidFill>
                  <a:srgbClr val="171514"/>
                </a:solidFill>
                <a:latin typeface="Arial"/>
                <a:cs typeface="Arial"/>
              </a:rPr>
              <a:t>D</a:t>
            </a:r>
            <a:r>
              <a:rPr sz="750" spc="15" dirty="0" smtClean="0">
                <a:solidFill>
                  <a:srgbClr val="171514"/>
                </a:solidFill>
                <a:latin typeface="Microsoft Sans Serif"/>
                <a:cs typeface="Microsoft Sans Serif"/>
              </a:rPr>
              <a:t>=4m,</a:t>
            </a:r>
            <a:r>
              <a:rPr sz="750" i="1" spc="15" dirty="0" smtClean="0">
                <a:solidFill>
                  <a:srgbClr val="171514"/>
                </a:solidFill>
                <a:latin typeface="Arial"/>
                <a:cs typeface="Arial"/>
              </a:rPr>
              <a:t>L</a:t>
            </a:r>
            <a:r>
              <a:rPr sz="750" spc="15" dirty="0" smtClean="0">
                <a:solidFill>
                  <a:srgbClr val="171514"/>
                </a:solidFill>
                <a:latin typeface="Microsoft Sans Serif"/>
                <a:cs typeface="Microsoft Sans Serif"/>
              </a:rPr>
              <a:t>=1920m</a:t>
            </a:r>
            <a:endParaRPr sz="750" dirty="0">
              <a:latin typeface="Microsoft Sans Serif"/>
              <a:cs typeface="Microsoft Sans Serif"/>
            </a:endParaRPr>
          </a:p>
          <a:p>
            <a:pPr marL="12700" marR="5080" indent="151765">
              <a:lnSpc>
                <a:spcPts val="1080"/>
              </a:lnSpc>
              <a:spcBef>
                <a:spcPts val="65"/>
              </a:spcBef>
            </a:pPr>
            <a:r>
              <a:rPr sz="700" spc="1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Ejemplo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1</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encontró</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estera</a:t>
            </a:r>
            <a:r>
              <a:rPr sz="700" spc="5" dirty="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era</a:t>
            </a:r>
            <a:r>
              <a:rPr sz="700" i="1" spc="5" dirty="0" err="1" smtClean="0">
                <a:solidFill>
                  <a:srgbClr val="171514"/>
                </a:solidFill>
                <a:latin typeface="Arial"/>
                <a:cs typeface="Arial"/>
              </a:rPr>
              <a:t>R</a:t>
            </a:r>
            <a:r>
              <a:rPr lang="es-ES" sz="400" i="1" spc="5" dirty="0" smtClean="0">
                <a:solidFill>
                  <a:srgbClr val="171514"/>
                </a:solidFill>
                <a:latin typeface="Arial"/>
                <a:cs typeface="Arial"/>
              </a:rPr>
              <a:t>g</a:t>
            </a:r>
            <a:r>
              <a:rPr sz="700" spc="5" dirty="0" smtClean="0">
                <a:solidFill>
                  <a:srgbClr val="171514"/>
                </a:solidFill>
                <a:latin typeface="Microsoft Sans Serif"/>
                <a:cs typeface="Microsoft Sans Serif"/>
              </a:rPr>
              <a:t>=0.79</a:t>
            </a:r>
            <a:r>
              <a:rPr sz="70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Ωentonces</a:t>
            </a:r>
            <a:r>
              <a:rPr lang="es-ES" sz="700" spc="1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1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(6.5)</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tenemos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endParaRPr sz="700" dirty="0">
              <a:latin typeface="Microsoft Sans Serif"/>
              <a:cs typeface="Microsoft Sans Serif"/>
            </a:endParaRPr>
          </a:p>
          <a:p>
            <a:pPr marL="165100" marR="1925320" indent="-635">
              <a:lnSpc>
                <a:spcPts val="1080"/>
              </a:lnSpc>
            </a:pPr>
            <a:r>
              <a:rPr sz="700" spc="-5" dirty="0">
                <a:solidFill>
                  <a:srgbClr val="171514"/>
                </a:solidFill>
                <a:latin typeface="Microsoft Sans Serif"/>
                <a:cs typeface="Microsoft Sans Serif"/>
              </a:rPr>
              <a:t>(RPG)</a:t>
            </a:r>
            <a:r>
              <a:rPr sz="450" spc="-5" dirty="0">
                <a:solidFill>
                  <a:srgbClr val="171514"/>
                </a:solidFill>
                <a:latin typeface="Microsoft Sans Serif"/>
                <a:cs typeface="Microsoft Sans Serif"/>
              </a:rPr>
              <a:t>máximo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1200×0.79 </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947V </a:t>
            </a:r>
            <a:r>
              <a:rPr sz="700" spc="5" dirty="0">
                <a:solidFill>
                  <a:srgbClr val="171514"/>
                </a:solidFill>
                <a:latin typeface="Microsoft Sans Serif"/>
                <a:cs typeface="Microsoft Sans Serif"/>
              </a:rPr>
              <a:t>y </a:t>
            </a:r>
            <a:r>
              <a:rPr sz="700" spc="20" dirty="0">
                <a:solidFill>
                  <a:srgbClr val="171514"/>
                </a:solidFill>
                <a:latin typeface="Microsoft Sans Serif"/>
                <a:cs typeface="Microsoft Sans Serif"/>
              </a:rPr>
              <a:t>de </a:t>
            </a:r>
            <a:r>
              <a:rPr sz="700" dirty="0" smtClean="0">
                <a:solidFill>
                  <a:srgbClr val="171514"/>
                </a:solidFill>
                <a:latin typeface="Microsoft Sans Serif"/>
                <a:cs typeface="Microsoft Sans Serif"/>
              </a:rPr>
              <a:t>las</a:t>
            </a:r>
            <a:r>
              <a:rPr lang="es-ES" sz="70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ecuaciones</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(6.7)</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(6.8)</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encontramos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i="1" spc="45" dirty="0" smtClean="0">
                <a:solidFill>
                  <a:srgbClr val="171514"/>
                </a:solidFill>
                <a:latin typeface="Arial"/>
                <a:cs typeface="Arial"/>
              </a:rPr>
              <a:t>mi</a:t>
            </a:r>
            <a:r>
              <a:rPr lang="es-ES" sz="700" i="1" spc="45" dirty="0" smtClean="0">
                <a:solidFill>
                  <a:srgbClr val="171514"/>
                </a:solidFill>
                <a:latin typeface="Arial"/>
                <a:cs typeface="Arial"/>
              </a:rPr>
              <a:t> </a:t>
            </a:r>
            <a:r>
              <a:rPr sz="450" i="1" spc="15" dirty="0" err="1" smtClean="0">
                <a:solidFill>
                  <a:srgbClr val="171514"/>
                </a:solidFill>
                <a:latin typeface="Arial"/>
                <a:cs typeface="Arial"/>
              </a:rPr>
              <a:t>malla</a:t>
            </a:r>
            <a:r>
              <a:rPr sz="700" spc="-10" dirty="0" smtClean="0">
                <a:solidFill>
                  <a:srgbClr val="171514"/>
                </a:solidFill>
                <a:latin typeface="Microsoft Sans Serif"/>
                <a:cs typeface="Microsoft Sans Serif"/>
              </a:rPr>
              <a:t>=</a:t>
            </a:r>
            <a:r>
              <a:rPr sz="700" spc="5" dirty="0" smtClean="0">
                <a:solidFill>
                  <a:srgbClr val="171514"/>
                </a:solidFill>
                <a:latin typeface="Microsoft Sans Serif"/>
                <a:cs typeface="Microsoft Sans Serif"/>
              </a:rPr>
              <a:t>152,24</a:t>
            </a:r>
            <a:r>
              <a:rPr sz="700" spc="-5" dirty="0" smtClean="0">
                <a:solidFill>
                  <a:srgbClr val="171514"/>
                </a:solidFill>
                <a:latin typeface="Microsoft Sans Serif"/>
                <a:cs typeface="Microsoft Sans Serif"/>
              </a:rPr>
              <a:t> </a:t>
            </a:r>
            <a:r>
              <a:rPr sz="700" spc="-5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i="1" spc="45" dirty="0">
                <a:solidFill>
                  <a:srgbClr val="171514"/>
                </a:solidFill>
                <a:latin typeface="Arial"/>
                <a:cs typeface="Arial"/>
              </a:rPr>
              <a:t>mi</a:t>
            </a:r>
            <a:r>
              <a:rPr sz="450" i="1" spc="10" dirty="0">
                <a:solidFill>
                  <a:srgbClr val="171514"/>
                </a:solidFill>
                <a:latin typeface="Arial"/>
                <a:cs typeface="Arial"/>
              </a:rPr>
              <a:t>ste</a:t>
            </a:r>
            <a:r>
              <a:rPr sz="450" spc="15" dirty="0">
                <a:solidFill>
                  <a:srgbClr val="171514"/>
                </a:solidFill>
                <a:latin typeface="Microsoft Sans Serif"/>
                <a:cs typeface="Microsoft Sans Serif"/>
              </a:rPr>
              <a:t>pag</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145,7</a:t>
            </a:r>
            <a:r>
              <a:rPr sz="700" spc="-5" dirty="0">
                <a:solidFill>
                  <a:srgbClr val="171514"/>
                </a:solidFill>
                <a:latin typeface="Microsoft Sans Serif"/>
                <a:cs typeface="Microsoft Sans Serif"/>
              </a:rPr>
              <a:t> </a:t>
            </a:r>
            <a:r>
              <a:rPr sz="700" spc="-50" dirty="0">
                <a:solidFill>
                  <a:srgbClr val="171514"/>
                </a:solidFill>
                <a:latin typeface="Microsoft Sans Serif"/>
                <a:cs typeface="Microsoft Sans Serif"/>
              </a:rPr>
              <a:t>V</a:t>
            </a:r>
            <a:endParaRPr sz="700" dirty="0">
              <a:latin typeface="Microsoft Sans Serif"/>
              <a:cs typeface="Microsoft Sans Serif"/>
            </a:endParaRPr>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37202"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3" name="object 3"/>
          <p:cNvSpPr txBox="1"/>
          <p:nvPr/>
        </p:nvSpPr>
        <p:spPr>
          <a:xfrm>
            <a:off x="9419998"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103</a:t>
            </a:r>
            <a:endParaRPr sz="900">
              <a:latin typeface="Arial"/>
              <a:cs typeface="Arial"/>
            </a:endParaRPr>
          </a:p>
        </p:txBody>
      </p:sp>
      <p:sp>
        <p:nvSpPr>
          <p:cNvPr id="4" name="object 4"/>
          <p:cNvSpPr txBox="1"/>
          <p:nvPr/>
        </p:nvSpPr>
        <p:spPr>
          <a:xfrm>
            <a:off x="5489575" y="751846"/>
            <a:ext cx="3989070" cy="4067717"/>
          </a:xfrm>
          <a:prstGeom prst="rect">
            <a:avLst/>
          </a:prstGeom>
        </p:spPr>
        <p:txBody>
          <a:bodyPr vert="horz" wrap="square" lIns="0" tIns="12700" rIns="0" bIns="0" rtlCol="0">
            <a:spAutoFit/>
          </a:bodyPr>
          <a:lstStyle/>
          <a:p>
            <a:pPr marL="12700" marR="188595" indent="151765">
              <a:lnSpc>
                <a:spcPct val="128600"/>
              </a:lnSpc>
              <a:spcBef>
                <a:spcPts val="100"/>
              </a:spcBef>
            </a:pP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Ecs.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(4.4)</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(4.3)</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encontramos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tensiones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paso</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máximas</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permisibles</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son</a:t>
            </a:r>
            <a:endParaRPr sz="700" dirty="0">
              <a:latin typeface="Microsoft Sans Serif"/>
              <a:cs typeface="Microsoft Sans Serif"/>
            </a:endParaRPr>
          </a:p>
          <a:p>
            <a:pPr marL="165100">
              <a:spcBef>
                <a:spcPts val="140"/>
              </a:spcBef>
            </a:pPr>
            <a:r>
              <a:rPr sz="800" i="1" dirty="0">
                <a:solidFill>
                  <a:srgbClr val="171514"/>
                </a:solidFill>
                <a:latin typeface="Arial"/>
                <a:cs typeface="Arial"/>
              </a:rPr>
              <a:t>V</a:t>
            </a:r>
            <a:r>
              <a:rPr sz="500" i="1" dirty="0">
                <a:solidFill>
                  <a:srgbClr val="171514"/>
                </a:solidFill>
                <a:latin typeface="Arial"/>
                <a:cs typeface="Arial"/>
              </a:rPr>
              <a:t>t</a:t>
            </a:r>
            <a:r>
              <a:rPr sz="800" dirty="0">
                <a:solidFill>
                  <a:srgbClr val="171514"/>
                </a:solidFill>
                <a:latin typeface="Microsoft Sans Serif"/>
                <a:cs typeface="Microsoft Sans Serif"/>
              </a:rPr>
              <a:t>(máx</a:t>
            </a:r>
            <a:r>
              <a:rPr sz="800" dirty="0">
                <a:solidFill>
                  <a:srgbClr val="171514"/>
                </a:solidFill>
                <a:latin typeface="Microsoft Sans Serif"/>
                <a:cs typeface="Microsoft Sans Serif"/>
              </a:rPr>
              <a:t>.)</a:t>
            </a:r>
            <a:r>
              <a:rPr sz="800" spc="-20" dirty="0">
                <a:solidFill>
                  <a:srgbClr val="171514"/>
                </a:solidFill>
                <a:latin typeface="Microsoft Sans Serif"/>
                <a:cs typeface="Microsoft Sans Serif"/>
              </a:rPr>
              <a:t> </a:t>
            </a:r>
            <a:r>
              <a:rPr sz="800" spc="-10" dirty="0">
                <a:solidFill>
                  <a:srgbClr val="171514"/>
                </a:solidFill>
                <a:latin typeface="Microsoft Sans Serif"/>
                <a:cs typeface="Microsoft Sans Serif"/>
              </a:rPr>
              <a:t>=</a:t>
            </a:r>
            <a:r>
              <a:rPr sz="800" spc="-20" dirty="0">
                <a:solidFill>
                  <a:srgbClr val="171514"/>
                </a:solidFill>
                <a:latin typeface="Microsoft Sans Serif"/>
                <a:cs typeface="Microsoft Sans Serif"/>
              </a:rPr>
              <a:t> </a:t>
            </a:r>
            <a:r>
              <a:rPr sz="800" spc="-5" dirty="0">
                <a:solidFill>
                  <a:srgbClr val="171514"/>
                </a:solidFill>
                <a:latin typeface="Microsoft Sans Serif"/>
                <a:cs typeface="Microsoft Sans Serif"/>
              </a:rPr>
              <a:t>189V</a:t>
            </a:r>
            <a:r>
              <a:rPr sz="800" spc="-20" dirty="0">
                <a:solidFill>
                  <a:srgbClr val="171514"/>
                </a:solidFill>
                <a:latin typeface="Microsoft Sans Serif"/>
                <a:cs typeface="Microsoft Sans Serif"/>
              </a:rPr>
              <a:t> </a:t>
            </a:r>
            <a:r>
              <a:rPr sz="800" i="1" spc="-55" dirty="0">
                <a:solidFill>
                  <a:srgbClr val="171514"/>
                </a:solidFill>
                <a:latin typeface="Arial"/>
                <a:cs typeface="Arial"/>
              </a:rPr>
              <a:t>V</a:t>
            </a:r>
            <a:endParaRPr sz="800" dirty="0">
              <a:latin typeface="Arial"/>
              <a:cs typeface="Arial"/>
            </a:endParaRPr>
          </a:p>
          <a:p>
            <a:pPr marL="164465">
              <a:spcBef>
                <a:spcPts val="120"/>
              </a:spcBef>
            </a:pPr>
            <a:r>
              <a:rPr sz="500" i="1" spc="5" dirty="0">
                <a:solidFill>
                  <a:srgbClr val="171514"/>
                </a:solidFill>
                <a:latin typeface="Arial"/>
                <a:cs typeface="Arial"/>
              </a:rPr>
              <a:t>s</a:t>
            </a:r>
            <a:r>
              <a:rPr sz="800" spc="5" dirty="0">
                <a:solidFill>
                  <a:srgbClr val="171514"/>
                </a:solidFill>
                <a:latin typeface="Microsoft Sans Serif"/>
                <a:cs typeface="Microsoft Sans Serif"/>
              </a:rPr>
              <a:t>(máx</a:t>
            </a:r>
            <a:r>
              <a:rPr sz="800" spc="5" dirty="0">
                <a:solidFill>
                  <a:srgbClr val="171514"/>
                </a:solidFill>
                <a:latin typeface="Microsoft Sans Serif"/>
                <a:cs typeface="Microsoft Sans Serif"/>
              </a:rPr>
              <a:t>.)</a:t>
            </a:r>
            <a:r>
              <a:rPr sz="800" spc="-40" dirty="0">
                <a:solidFill>
                  <a:srgbClr val="171514"/>
                </a:solidFill>
                <a:latin typeface="Microsoft Sans Serif"/>
                <a:cs typeface="Microsoft Sans Serif"/>
              </a:rPr>
              <a:t> </a:t>
            </a:r>
            <a:r>
              <a:rPr sz="800" spc="-10" dirty="0">
                <a:solidFill>
                  <a:srgbClr val="171514"/>
                </a:solidFill>
                <a:latin typeface="Microsoft Sans Serif"/>
                <a:cs typeface="Microsoft Sans Serif"/>
              </a:rPr>
              <a:t>=</a:t>
            </a:r>
            <a:r>
              <a:rPr sz="800" spc="-40" dirty="0">
                <a:solidFill>
                  <a:srgbClr val="171514"/>
                </a:solidFill>
                <a:latin typeface="Microsoft Sans Serif"/>
                <a:cs typeface="Microsoft Sans Serif"/>
              </a:rPr>
              <a:t> </a:t>
            </a:r>
            <a:r>
              <a:rPr sz="800" spc="-5" dirty="0">
                <a:solidFill>
                  <a:srgbClr val="171514"/>
                </a:solidFill>
                <a:latin typeface="Microsoft Sans Serif"/>
                <a:cs typeface="Microsoft Sans Serif"/>
              </a:rPr>
              <a:t>262V</a:t>
            </a:r>
            <a:endParaRPr sz="800" dirty="0">
              <a:latin typeface="Microsoft Sans Serif"/>
              <a:cs typeface="Microsoft Sans Serif"/>
            </a:endParaRPr>
          </a:p>
          <a:p>
            <a:pPr marL="12700" marR="157480" indent="151765">
              <a:lnSpc>
                <a:spcPct val="105900"/>
              </a:lnSpc>
              <a:spcBef>
                <a:spcPts val="10"/>
              </a:spcBef>
            </a:pPr>
            <a:r>
              <a:rPr sz="850" spc="25" dirty="0">
                <a:solidFill>
                  <a:srgbClr val="171514"/>
                </a:solidFill>
                <a:latin typeface="Microsoft Sans Serif"/>
                <a:cs typeface="Microsoft Sans Serif"/>
              </a:rPr>
              <a:t>Dado</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se</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cumplen</a:t>
            </a:r>
            <a:r>
              <a:rPr sz="850" dirty="0">
                <a:solidFill>
                  <a:srgbClr val="171514"/>
                </a:solidFill>
                <a:latin typeface="Microsoft Sans Serif"/>
                <a:cs typeface="Microsoft Sans Serif"/>
              </a:rPr>
              <a:t> las </a:t>
            </a:r>
            <a:r>
              <a:rPr sz="850" spc="20" dirty="0">
                <a:solidFill>
                  <a:srgbClr val="171514"/>
                </a:solidFill>
                <a:latin typeface="Microsoft Sans Serif"/>
                <a:cs typeface="Microsoft Sans Serif"/>
              </a:rPr>
              <a:t>dos</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condiciones</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(6.20)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(6.21),</a:t>
            </a:r>
            <a:r>
              <a:rPr sz="850" dirty="0">
                <a:solidFill>
                  <a:srgbClr val="171514"/>
                </a:solidFill>
                <a:latin typeface="Microsoft Sans Serif"/>
                <a:cs typeface="Microsoft Sans Serif"/>
              </a:rPr>
              <a:t> </a:t>
            </a:r>
            <a:r>
              <a:rPr sz="850" spc="45" dirty="0">
                <a:solidFill>
                  <a:srgbClr val="171514"/>
                </a:solidFill>
                <a:latin typeface="Microsoft Sans Serif"/>
                <a:cs typeface="Microsoft Sans Serif"/>
              </a:rPr>
              <a:t>no</a:t>
            </a:r>
            <a:r>
              <a:rPr sz="850" spc="-5" dirty="0">
                <a:solidFill>
                  <a:srgbClr val="171514"/>
                </a:solidFill>
                <a:latin typeface="Microsoft Sans Serif"/>
                <a:cs typeface="Microsoft Sans Serif"/>
              </a:rPr>
              <a:t> </a:t>
            </a:r>
            <a:r>
              <a:rPr sz="850" spc="-10" dirty="0" err="1">
                <a:solidFill>
                  <a:srgbClr val="171514"/>
                </a:solidFill>
                <a:latin typeface="Microsoft Sans Serif"/>
                <a:cs typeface="Microsoft Sans Serif"/>
              </a:rPr>
              <a:t>es</a:t>
            </a:r>
            <a:r>
              <a:rPr sz="850" dirty="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necesario</a:t>
            </a:r>
            <a:r>
              <a:rPr lang="es-ES" sz="850" spc="15" dirty="0" smtClean="0">
                <a:solidFill>
                  <a:srgbClr val="171514"/>
                </a:solidFill>
                <a:latin typeface="Microsoft Sans Serif"/>
                <a:cs typeface="Microsoft Sans Serif"/>
              </a:rPr>
              <a:t> </a:t>
            </a:r>
            <a:r>
              <a:rPr sz="850" spc="35" dirty="0" err="1" smtClean="0">
                <a:solidFill>
                  <a:srgbClr val="171514"/>
                </a:solidFill>
                <a:latin typeface="Microsoft Sans Serif"/>
                <a:cs typeface="Microsoft Sans Serif"/>
              </a:rPr>
              <a:t>modificar</a:t>
            </a:r>
            <a:r>
              <a:rPr sz="850" spc="-10" dirty="0" smtClean="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malla</a:t>
            </a:r>
            <a:r>
              <a:rPr sz="850" spc="20" dirty="0">
                <a:solidFill>
                  <a:srgbClr val="171514"/>
                </a:solidFill>
                <a:latin typeface="Microsoft Sans Serif"/>
                <a:cs typeface="Microsoft Sans Serif"/>
              </a:rPr>
              <a:t>.</a:t>
            </a:r>
            <a:endParaRPr sz="850" dirty="0">
              <a:latin typeface="Microsoft Sans Serif"/>
              <a:cs typeface="Microsoft Sans Serif"/>
            </a:endParaRPr>
          </a:p>
          <a:p>
            <a:pPr>
              <a:lnSpc>
                <a:spcPct val="100000"/>
              </a:lnSpc>
            </a:pPr>
            <a:endParaRPr sz="1100" dirty="0">
              <a:latin typeface="Microsoft Sans Serif"/>
              <a:cs typeface="Microsoft Sans Serif"/>
            </a:endParaRPr>
          </a:p>
          <a:p>
            <a:pPr marL="12700">
              <a:spcBef>
                <a:spcPts val="885"/>
              </a:spcBef>
            </a:pPr>
            <a:r>
              <a:rPr sz="900" b="1" spc="10" dirty="0">
                <a:solidFill>
                  <a:srgbClr val="171514"/>
                </a:solidFill>
                <a:latin typeface="Arial"/>
                <a:cs typeface="Arial"/>
              </a:rPr>
              <a:t>Ejemplo</a:t>
            </a:r>
            <a:r>
              <a:rPr sz="900" b="1" spc="-55" dirty="0">
                <a:solidFill>
                  <a:srgbClr val="171514"/>
                </a:solidFill>
                <a:latin typeface="Arial"/>
                <a:cs typeface="Arial"/>
              </a:rPr>
              <a:t> </a:t>
            </a:r>
            <a:r>
              <a:rPr sz="900" b="1" spc="10" dirty="0">
                <a:solidFill>
                  <a:srgbClr val="171514"/>
                </a:solidFill>
                <a:latin typeface="Arial"/>
                <a:cs typeface="Arial"/>
              </a:rPr>
              <a:t>6.3</a:t>
            </a:r>
            <a:endParaRPr sz="900" dirty="0">
              <a:latin typeface="Arial"/>
              <a:cs typeface="Arial"/>
            </a:endParaRPr>
          </a:p>
          <a:p>
            <a:pPr>
              <a:spcBef>
                <a:spcPts val="5"/>
              </a:spcBef>
            </a:pPr>
            <a:endParaRPr sz="1000" dirty="0">
              <a:latin typeface="Arial"/>
              <a:cs typeface="Arial"/>
            </a:endParaRPr>
          </a:p>
          <a:p>
            <a:pPr marL="12700" marR="5080">
              <a:lnSpc>
                <a:spcPct val="128600"/>
              </a:lnSpc>
              <a:spcBef>
                <a:spcPts val="5"/>
              </a:spcBef>
            </a:pPr>
            <a:r>
              <a:rPr sz="700" spc="15" dirty="0">
                <a:solidFill>
                  <a:srgbClr val="171514"/>
                </a:solidFill>
                <a:latin typeface="Microsoft Sans Serif"/>
                <a:cs typeface="Microsoft Sans Serif"/>
              </a:rPr>
              <a:t>Suponga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el </a:t>
            </a:r>
            <a:r>
              <a:rPr sz="700" spc="35" dirty="0">
                <a:solidFill>
                  <a:srgbClr val="171514"/>
                </a:solidFill>
                <a:latin typeface="Microsoft Sans Serif"/>
                <a:cs typeface="Microsoft Sans Serif"/>
              </a:rPr>
              <a:t>tamaño </a:t>
            </a:r>
            <a:r>
              <a:rPr sz="700" spc="20" dirty="0">
                <a:solidFill>
                  <a:srgbClr val="171514"/>
                </a:solidFill>
                <a:latin typeface="Microsoft Sans Serif"/>
                <a:cs typeface="Microsoft Sans Serif"/>
              </a:rPr>
              <a:t>de malla 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malla dada en </a:t>
            </a:r>
            <a:r>
              <a:rPr sz="700" spc="10" dirty="0">
                <a:solidFill>
                  <a:srgbClr val="171514"/>
                </a:solidFill>
                <a:latin typeface="Microsoft Sans Serif"/>
                <a:cs typeface="Microsoft Sans Serif"/>
              </a:rPr>
              <a:t>el </a:t>
            </a:r>
            <a:r>
              <a:rPr sz="700" spc="25" dirty="0">
                <a:solidFill>
                  <a:srgbClr val="171514"/>
                </a:solidFill>
                <a:latin typeface="Microsoft Sans Serif"/>
                <a:cs typeface="Microsoft Sans Serif"/>
              </a:rPr>
              <a:t>ejemplo </a:t>
            </a:r>
            <a:r>
              <a:rPr sz="700" spc="5" dirty="0">
                <a:solidFill>
                  <a:srgbClr val="171514"/>
                </a:solidFill>
                <a:latin typeface="Microsoft Sans Serif"/>
                <a:cs typeface="Microsoft Sans Serif"/>
              </a:rPr>
              <a:t>6.2 </a:t>
            </a:r>
            <a:r>
              <a:rPr sz="700" spc="-5" dirty="0">
                <a:solidFill>
                  <a:srgbClr val="171514"/>
                </a:solidFill>
                <a:latin typeface="Microsoft Sans Serif"/>
                <a:cs typeface="Microsoft Sans Serif"/>
              </a:rPr>
              <a:t>es </a:t>
            </a:r>
            <a:r>
              <a:rPr sz="700" spc="5" dirty="0">
                <a:solidFill>
                  <a:srgbClr val="171514"/>
                </a:solidFill>
                <a:latin typeface="Microsoft Sans Serif"/>
                <a:cs typeface="Microsoft Sans Serif"/>
              </a:rPr>
              <a:t>10×10 </a:t>
            </a:r>
            <a:r>
              <a:rPr sz="700" spc="70" dirty="0">
                <a:solidFill>
                  <a:srgbClr val="171514"/>
                </a:solidFill>
                <a:latin typeface="Microsoft Sans Serif"/>
                <a:cs typeface="Microsoft Sans Serif"/>
              </a:rPr>
              <a:t>m </a:t>
            </a:r>
            <a:r>
              <a:rPr sz="700" spc="5" dirty="0">
                <a:solidFill>
                  <a:srgbClr val="171514"/>
                </a:solidFill>
                <a:latin typeface="Microsoft Sans Serif"/>
                <a:cs typeface="Microsoft Sans Serif"/>
              </a:rPr>
              <a:t>y </a:t>
            </a:r>
            <a:r>
              <a:rPr sz="700" spc="30" dirty="0" err="1">
                <a:solidFill>
                  <a:srgbClr val="171514"/>
                </a:solidFill>
                <a:latin typeface="Microsoft Sans Serif"/>
                <a:cs typeface="Microsoft Sans Serif"/>
              </a:rPr>
              <a:t>todos</a:t>
            </a:r>
            <a:r>
              <a:rPr sz="700" spc="30"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demás</a:t>
            </a:r>
            <a:r>
              <a:rPr sz="70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detalles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siguen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siendo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mismos.</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requiere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encontrar</a:t>
            </a:r>
            <a:r>
              <a:rPr sz="700" dirty="0">
                <a:solidFill>
                  <a:srgbClr val="171514"/>
                </a:solidFill>
                <a:latin typeface="Microsoft Sans Serif"/>
                <a:cs typeface="Microsoft Sans Serif"/>
              </a:rPr>
              <a:t> las </a:t>
            </a:r>
            <a:r>
              <a:rPr sz="700" spc="20" dirty="0">
                <a:solidFill>
                  <a:srgbClr val="171514"/>
                </a:solidFill>
                <a:latin typeface="Microsoft Sans Serif"/>
                <a:cs typeface="Microsoft Sans Serif"/>
              </a:rPr>
              <a:t>tensiones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paso</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introducir</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modificaciones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necesarias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estas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tensiones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seguras</a:t>
            </a:r>
            <a:r>
              <a:rPr sz="700" spc="10" dirty="0">
                <a:solidFill>
                  <a:srgbClr val="171514"/>
                </a:solidFill>
                <a:latin typeface="Microsoft Sans Serif"/>
                <a:cs typeface="Microsoft Sans Serif"/>
              </a:rPr>
              <a:t>.</a:t>
            </a:r>
            <a:endParaRPr sz="700" dirty="0">
              <a:latin typeface="Microsoft Sans Serif"/>
              <a:cs typeface="Microsoft Sans Serif"/>
            </a:endParaRPr>
          </a:p>
          <a:p>
            <a:pPr marL="164465">
              <a:spcBef>
                <a:spcPts val="240"/>
              </a:spcBef>
            </a:pPr>
            <a:r>
              <a:rPr sz="700" spc="5"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ecuaciones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apropiadas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encontramos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R="48895" algn="ctr">
              <a:spcBef>
                <a:spcPts val="720"/>
              </a:spcBef>
            </a:pPr>
            <a:r>
              <a:rPr sz="800" i="1" spc="10" dirty="0">
                <a:latin typeface="Arial"/>
                <a:cs typeface="Arial"/>
              </a:rPr>
              <a:t>mi</a:t>
            </a:r>
            <a:r>
              <a:rPr sz="500" i="1" spc="10" dirty="0">
                <a:latin typeface="Arial"/>
                <a:cs typeface="Arial"/>
              </a:rPr>
              <a:t>malla</a:t>
            </a:r>
            <a:r>
              <a:rPr sz="800" spc="10" dirty="0">
                <a:latin typeface="Microsoft Sans Serif"/>
                <a:cs typeface="Microsoft Sans Serif"/>
              </a:rPr>
              <a:t>=295V,</a:t>
            </a:r>
            <a:r>
              <a:rPr sz="800" i="1" spc="10" dirty="0">
                <a:latin typeface="Arial"/>
                <a:cs typeface="Arial"/>
              </a:rPr>
              <a:t>mi</a:t>
            </a:r>
            <a:r>
              <a:rPr sz="500" i="1" spc="10" dirty="0">
                <a:latin typeface="Arial"/>
                <a:cs typeface="Arial"/>
              </a:rPr>
              <a:t>paso</a:t>
            </a:r>
            <a:r>
              <a:rPr sz="800" spc="10" dirty="0">
                <a:latin typeface="Microsoft Sans Serif"/>
                <a:cs typeface="Microsoft Sans Serif"/>
              </a:rPr>
              <a:t>=158V</a:t>
            </a:r>
            <a:endParaRPr sz="800" dirty="0">
              <a:latin typeface="Microsoft Sans Serif"/>
              <a:cs typeface="Microsoft Sans Serif"/>
            </a:endParaRPr>
          </a:p>
          <a:p>
            <a:pPr>
              <a:spcBef>
                <a:spcPts val="35"/>
              </a:spcBef>
            </a:pPr>
            <a:endParaRPr sz="1400" dirty="0">
              <a:latin typeface="Microsoft Sans Serif"/>
              <a:cs typeface="Microsoft Sans Serif"/>
            </a:endParaRPr>
          </a:p>
          <a:p>
            <a:pPr marR="85725" algn="ctr"/>
            <a:r>
              <a:rPr sz="700" i="1" spc="5" dirty="0">
                <a:latin typeface="Arial"/>
                <a:cs typeface="Arial"/>
              </a:rPr>
              <a:t>V</a:t>
            </a:r>
            <a:r>
              <a:rPr sz="400" i="1" spc="5" dirty="0">
                <a:latin typeface="Arial"/>
                <a:cs typeface="Arial"/>
              </a:rPr>
              <a:t>t</a:t>
            </a:r>
            <a:r>
              <a:rPr sz="800" spc="5" dirty="0">
                <a:latin typeface="Microsoft Sans Serif"/>
                <a:cs typeface="Microsoft Sans Serif"/>
              </a:rPr>
              <a:t>(</a:t>
            </a:r>
            <a:r>
              <a:rPr sz="700" spc="5" dirty="0">
                <a:latin typeface="Microsoft Sans Serif"/>
                <a:cs typeface="Microsoft Sans Serif"/>
              </a:rPr>
              <a:t>máximo</a:t>
            </a:r>
            <a:r>
              <a:rPr sz="800" spc="5" dirty="0">
                <a:latin typeface="Microsoft Sans Serif"/>
                <a:cs typeface="Microsoft Sans Serif"/>
              </a:rPr>
              <a:t>)</a:t>
            </a:r>
            <a:r>
              <a:rPr sz="700" spc="5" dirty="0">
                <a:latin typeface="Microsoft Sans Serif"/>
                <a:cs typeface="Microsoft Sans Serif"/>
              </a:rPr>
              <a:t>=189V,</a:t>
            </a:r>
            <a:r>
              <a:rPr sz="700" i="1" spc="5" dirty="0">
                <a:latin typeface="Arial"/>
                <a:cs typeface="Arial"/>
              </a:rPr>
              <a:t>V</a:t>
            </a:r>
            <a:r>
              <a:rPr sz="400" i="1" spc="5" dirty="0">
                <a:latin typeface="Arial"/>
                <a:cs typeface="Arial"/>
              </a:rPr>
              <a:t>s</a:t>
            </a:r>
            <a:r>
              <a:rPr sz="800" spc="5" dirty="0">
                <a:latin typeface="Microsoft Sans Serif"/>
                <a:cs typeface="Microsoft Sans Serif"/>
              </a:rPr>
              <a:t>(</a:t>
            </a:r>
            <a:r>
              <a:rPr sz="700" spc="5" dirty="0">
                <a:latin typeface="Microsoft Sans Serif"/>
                <a:cs typeface="Microsoft Sans Serif"/>
              </a:rPr>
              <a:t>máximo</a:t>
            </a:r>
            <a:r>
              <a:rPr sz="800" spc="5" dirty="0">
                <a:latin typeface="Microsoft Sans Serif"/>
                <a:cs typeface="Microsoft Sans Serif"/>
              </a:rPr>
              <a:t>)</a:t>
            </a:r>
            <a:r>
              <a:rPr sz="700" spc="5" dirty="0">
                <a:latin typeface="Microsoft Sans Serif"/>
                <a:cs typeface="Microsoft Sans Serif"/>
              </a:rPr>
              <a:t>=262V</a:t>
            </a:r>
            <a:endParaRPr sz="700" dirty="0">
              <a:latin typeface="Microsoft Sans Serif"/>
              <a:cs typeface="Microsoft Sans Serif"/>
            </a:endParaRPr>
          </a:p>
          <a:p>
            <a:pPr>
              <a:spcBef>
                <a:spcPts val="15"/>
              </a:spcBef>
            </a:pPr>
            <a:endParaRPr sz="950" dirty="0">
              <a:latin typeface="Microsoft Sans Serif"/>
              <a:cs typeface="Microsoft Sans Serif"/>
            </a:endParaRPr>
          </a:p>
          <a:p>
            <a:pPr marL="12700" marR="47625">
              <a:lnSpc>
                <a:spcPct val="120000"/>
              </a:lnSpc>
            </a:pPr>
            <a:r>
              <a:rPr sz="750" spc="-3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cumple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requisito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seguridad.</a:t>
            </a:r>
            <a:r>
              <a:rPr sz="750" spc="5" dirty="0">
                <a:solidFill>
                  <a:srgbClr val="171514"/>
                </a:solidFill>
                <a:latin typeface="Microsoft Sans Serif"/>
                <a:cs typeface="Microsoft Sans Serif"/>
              </a:rPr>
              <a:t> </a:t>
            </a:r>
            <a:r>
              <a:rPr sz="750" spc="-50"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posible</a:t>
            </a:r>
            <a:r>
              <a:rPr sz="750" dirty="0">
                <a:solidFill>
                  <a:srgbClr val="171514"/>
                </a:solidFill>
                <a:latin typeface="Microsoft Sans Serif"/>
                <a:cs typeface="Microsoft Sans Serif"/>
              </a:rPr>
              <a:t> </a:t>
            </a:r>
            <a:r>
              <a:rPr sz="750" spc="35" dirty="0" err="1">
                <a:solidFill>
                  <a:srgbClr val="171514"/>
                </a:solidFill>
                <a:latin typeface="Microsoft Sans Serif"/>
                <a:cs typeface="Microsoft Sans Serif"/>
              </a:rPr>
              <a:t>introducir</a:t>
            </a:r>
            <a:r>
              <a:rPr sz="75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dos</a:t>
            </a:r>
            <a:r>
              <a:rPr lang="es-ES" sz="750" spc="2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modificaciones</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diseño</a:t>
            </a:r>
            <a:r>
              <a:rPr sz="750" spc="15" dirty="0">
                <a:solidFill>
                  <a:srgbClr val="171514"/>
                </a:solidFill>
                <a:latin typeface="Microsoft Sans Serif"/>
                <a:cs typeface="Microsoft Sans Serif"/>
              </a:rPr>
              <a:t>:</a:t>
            </a:r>
            <a:endParaRPr sz="750" dirty="0">
              <a:latin typeface="Microsoft Sans Serif"/>
              <a:cs typeface="Microsoft Sans Serif"/>
            </a:endParaRPr>
          </a:p>
          <a:p>
            <a:pPr>
              <a:spcBef>
                <a:spcPts val="45"/>
              </a:spcBef>
            </a:pPr>
            <a:endParaRPr sz="1000" dirty="0">
              <a:latin typeface="Microsoft Sans Serif"/>
              <a:cs typeface="Microsoft Sans Serif"/>
            </a:endParaRPr>
          </a:p>
          <a:p>
            <a:pPr marL="316865" marR="144145" indent="-191135">
              <a:lnSpc>
                <a:spcPct val="138500"/>
              </a:lnSpc>
            </a:pPr>
            <a:r>
              <a:rPr sz="650" spc="15"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descenso</a:t>
            </a:r>
            <a:r>
              <a:rPr sz="650" i="1" spc="20" dirty="0">
                <a:solidFill>
                  <a:srgbClr val="171514"/>
                </a:solidFill>
                <a:latin typeface="Arial"/>
                <a:cs typeface="Arial"/>
              </a:rPr>
              <a:t>mi</a:t>
            </a:r>
            <a:r>
              <a:rPr sz="400" i="1" spc="20" dirty="0">
                <a:solidFill>
                  <a:srgbClr val="171514"/>
                </a:solidFill>
                <a:latin typeface="Arial"/>
                <a:cs typeface="Arial"/>
              </a:rPr>
              <a:t>malla</a:t>
            </a:r>
            <a:r>
              <a:rPr sz="650" spc="20" dirty="0">
                <a:solidFill>
                  <a:srgbClr val="171514"/>
                </a:solidFill>
                <a:latin typeface="Microsoft Sans Serif"/>
                <a:cs typeface="Microsoft Sans Serif"/>
              </a:rPr>
              <a:t>y</a:t>
            </a:r>
            <a:r>
              <a:rPr sz="650" i="1" spc="20" dirty="0">
                <a:solidFill>
                  <a:srgbClr val="171514"/>
                </a:solidFill>
                <a:latin typeface="Arial"/>
                <a:cs typeface="Arial"/>
              </a:rPr>
              <a:t>mi</a:t>
            </a:r>
            <a:r>
              <a:rPr sz="400" i="1" spc="20" dirty="0">
                <a:solidFill>
                  <a:srgbClr val="171514"/>
                </a:solidFill>
                <a:latin typeface="Arial"/>
                <a:cs typeface="Arial"/>
              </a:rPr>
              <a:t>paso</a:t>
            </a:r>
            <a:r>
              <a:rPr sz="650" spc="20" dirty="0">
                <a:solidFill>
                  <a:srgbClr val="171514"/>
                </a:solidFill>
                <a:latin typeface="Microsoft Sans Serif"/>
                <a:cs typeface="Microsoft Sans Serif"/>
              </a:rPr>
              <a:t>aumentando</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longitud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conductores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enterrados</a:t>
            </a:r>
            <a:r>
              <a:rPr sz="650" spc="5" dirty="0">
                <a:solidFill>
                  <a:srgbClr val="171514"/>
                </a:solidFill>
                <a:latin typeface="Microsoft Sans Serif"/>
                <a:cs typeface="Microsoft Sans Serif"/>
              </a:rPr>
              <a:t> </a:t>
            </a:r>
            <a:r>
              <a:rPr sz="650" spc="20" dirty="0" err="1">
                <a:solidFill>
                  <a:srgbClr val="171514"/>
                </a:solidFill>
                <a:latin typeface="Microsoft Sans Serif"/>
                <a:cs typeface="Microsoft Sans Serif"/>
              </a:rPr>
              <a:t>utilizando</a:t>
            </a:r>
            <a:r>
              <a:rPr sz="650" spc="5"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una</a:t>
            </a:r>
            <a:r>
              <a:rPr lang="es-ES" sz="650" spc="25" dirty="0" smtClean="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serie</a:t>
            </a:r>
            <a:r>
              <a:rPr sz="650" spc="-1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s</a:t>
            </a:r>
            <a:r>
              <a:rPr sz="650" spc="-5"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introducidas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área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placa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tierra</a:t>
            </a:r>
            <a:r>
              <a:rPr sz="650" spc="25" dirty="0">
                <a:solidFill>
                  <a:srgbClr val="171514"/>
                </a:solidFill>
                <a:latin typeface="Microsoft Sans Serif"/>
                <a:cs typeface="Microsoft Sans Serif"/>
              </a:rPr>
              <a:t>:</a:t>
            </a:r>
            <a:endParaRPr sz="650" dirty="0">
              <a:latin typeface="Microsoft Sans Serif"/>
              <a:cs typeface="Microsoft Sans Serif"/>
            </a:endParaRPr>
          </a:p>
          <a:p>
            <a:pPr marL="316865">
              <a:spcBef>
                <a:spcPts val="300"/>
              </a:spcBef>
            </a:pPr>
            <a:r>
              <a:rPr sz="650" spc="35" dirty="0">
                <a:solidFill>
                  <a:srgbClr val="171514"/>
                </a:solidFill>
                <a:latin typeface="Microsoft Sans Serif"/>
                <a:cs typeface="Microsoft Sans Serif"/>
              </a:rPr>
              <a:t>número</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lang="es-ES" sz="650" spc="10" dirty="0" smtClean="0">
                <a:solidFill>
                  <a:srgbClr val="171514"/>
                </a:solidFill>
                <a:latin typeface="Microsoft Sans Serif"/>
                <a:cs typeface="Microsoft Sans Serif"/>
              </a:rPr>
              <a:t>jabalina</a:t>
            </a:r>
            <a:r>
              <a:rPr sz="650" spc="10" dirty="0" smtClean="0">
                <a:solidFill>
                  <a:srgbClr val="171514"/>
                </a:solidFill>
                <a:latin typeface="Microsoft Sans Serif"/>
                <a:cs typeface="Microsoft Sans Serif"/>
              </a:rPr>
              <a:t>s</a:t>
            </a:r>
            <a:r>
              <a:rPr sz="650" spc="-5"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49</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longitud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5" dirty="0" err="1">
                <a:solidFill>
                  <a:srgbClr val="171514"/>
                </a:solidFill>
                <a:latin typeface="Microsoft Sans Serif"/>
                <a:cs typeface="Microsoft Sans Serif"/>
              </a:rPr>
              <a:t>cada</a:t>
            </a:r>
            <a:r>
              <a:rPr sz="650" spc="-10" dirty="0">
                <a:solidFill>
                  <a:srgbClr val="171514"/>
                </a:solidFill>
                <a:latin typeface="Microsoft Sans Serif"/>
                <a:cs typeface="Microsoft Sans Serif"/>
              </a:rPr>
              <a:t> </a:t>
            </a:r>
            <a:r>
              <a:rPr lang="es-ES" sz="650" spc="15" dirty="0" smtClean="0">
                <a:solidFill>
                  <a:srgbClr val="171514"/>
                </a:solidFill>
                <a:latin typeface="Microsoft Sans Serif"/>
                <a:cs typeface="Microsoft Sans Serif"/>
              </a:rPr>
              <a:t>jabalina</a:t>
            </a:r>
            <a:endParaRPr sz="650" dirty="0">
              <a:latin typeface="Microsoft Sans Serif"/>
              <a:cs typeface="Microsoft Sans Serif"/>
            </a:endParaRPr>
          </a:p>
          <a:p>
            <a:pPr marL="316865" marR="1870075">
              <a:lnSpc>
                <a:spcPct val="138500"/>
              </a:lnSpc>
            </a:pP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15</a:t>
            </a:r>
            <a:r>
              <a:rPr sz="650" spc="-5" dirty="0">
                <a:solidFill>
                  <a:srgbClr val="171514"/>
                </a:solidFill>
                <a:latin typeface="Microsoft Sans Serif"/>
                <a:cs typeface="Microsoft Sans Serif"/>
              </a:rPr>
              <a:t> </a:t>
            </a:r>
            <a:r>
              <a:rPr sz="650" spc="65" dirty="0">
                <a:solidFill>
                  <a:srgbClr val="171514"/>
                </a:solidFill>
                <a:latin typeface="Microsoft Sans Serif"/>
                <a:cs typeface="Microsoft Sans Serif"/>
              </a:rPr>
              <a:t>m</a:t>
            </a:r>
            <a:r>
              <a:rPr sz="650" spc="-10" dirty="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diá</a:t>
            </a:r>
            <a:r>
              <a:rPr lang="es-ES" sz="650" spc="30" dirty="0" smtClean="0">
                <a:solidFill>
                  <a:srgbClr val="171514"/>
                </a:solidFill>
                <a:latin typeface="Microsoft Sans Serif"/>
                <a:cs typeface="Microsoft Sans Serif"/>
              </a:rPr>
              <a:t>m</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lang="es-ES" sz="650" spc="15" dirty="0" smtClean="0">
                <a:solidFill>
                  <a:srgbClr val="171514"/>
                </a:solidFill>
                <a:latin typeface="Microsoft Sans Serif"/>
                <a:cs typeface="Microsoft Sans Serif"/>
              </a:rPr>
              <a:t>jabalina</a:t>
            </a:r>
            <a:r>
              <a:rPr sz="650" spc="-5"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 </a:t>
            </a:r>
            <a:r>
              <a:rPr sz="650" dirty="0">
                <a:solidFill>
                  <a:srgbClr val="171514"/>
                </a:solidFill>
                <a:latin typeface="Microsoft Sans Serif"/>
                <a:cs typeface="Microsoft Sans Serif"/>
              </a:rPr>
              <a:t>1,9</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cm</a:t>
            </a:r>
            <a:r>
              <a:rPr sz="650" spc="-10" dirty="0">
                <a:solidFill>
                  <a:srgbClr val="171514"/>
                </a:solidFill>
                <a:latin typeface="Microsoft Sans Serif"/>
                <a:cs typeface="Microsoft Sans Serif"/>
              </a:rPr>
              <a:t> </a:t>
            </a:r>
            <a:r>
              <a:rPr sz="650" spc="35" dirty="0" err="1" smtClean="0">
                <a:solidFill>
                  <a:srgbClr val="171514"/>
                </a:solidFill>
                <a:latin typeface="Microsoft Sans Serif"/>
                <a:cs typeface="Microsoft Sans Serif"/>
              </a:rPr>
              <a:t>longitud</a:t>
            </a:r>
            <a:r>
              <a:rPr lang="es-ES" sz="650" spc="35" dirty="0" smtClean="0">
                <a:solidFill>
                  <a:srgbClr val="171514"/>
                </a:solidFill>
                <a:latin typeface="Microsoft Sans Serif"/>
                <a:cs typeface="Microsoft Sans Serif"/>
              </a:rPr>
              <a:t> </a:t>
            </a:r>
            <a:r>
              <a:rPr sz="650" spc="30" dirty="0" smtClean="0">
                <a:solidFill>
                  <a:srgbClr val="171514"/>
                </a:solidFill>
                <a:latin typeface="Microsoft Sans Serif"/>
                <a:cs typeface="Microsoft Sans Serif"/>
              </a:rPr>
              <a:t>total </a:t>
            </a:r>
            <a:r>
              <a:rPr sz="650" spc="20" dirty="0">
                <a:solidFill>
                  <a:srgbClr val="171514"/>
                </a:solidFill>
                <a:latin typeface="Microsoft Sans Serif"/>
                <a:cs typeface="Microsoft Sans Serif"/>
              </a:rPr>
              <a:t>de </a:t>
            </a:r>
            <a:r>
              <a:rPr sz="650" dirty="0">
                <a:solidFill>
                  <a:srgbClr val="171514"/>
                </a:solidFill>
                <a:latin typeface="Microsoft Sans Serif"/>
                <a:cs typeface="Microsoft Sans Serif"/>
              </a:rPr>
              <a:t>las </a:t>
            </a:r>
            <a:r>
              <a:rPr lang="es-ES" sz="650" spc="10" dirty="0" smtClean="0">
                <a:solidFill>
                  <a:srgbClr val="171514"/>
                </a:solidFill>
                <a:latin typeface="Microsoft Sans Serif"/>
                <a:cs typeface="Microsoft Sans Serif"/>
              </a:rPr>
              <a:t>jabalina</a:t>
            </a:r>
            <a:r>
              <a:rPr sz="650" spc="10" dirty="0" err="1" smtClean="0">
                <a:solidFill>
                  <a:srgbClr val="171514"/>
                </a:solidFill>
                <a:latin typeface="Microsoft Sans Serif"/>
                <a:cs typeface="Microsoft Sans Serif"/>
              </a:rPr>
              <a:t>s</a:t>
            </a:r>
            <a:r>
              <a:rPr sz="650" i="1" spc="10" dirty="0" err="1" smtClean="0">
                <a:solidFill>
                  <a:srgbClr val="171514"/>
                </a:solidFill>
                <a:latin typeface="Arial"/>
                <a:cs typeface="Arial"/>
              </a:rPr>
              <a:t>L</a:t>
            </a:r>
            <a:r>
              <a:rPr sz="400" i="1" spc="10" dirty="0" err="1" smtClean="0">
                <a:solidFill>
                  <a:srgbClr val="171514"/>
                </a:solidFill>
                <a:latin typeface="Arial"/>
                <a:cs typeface="Arial"/>
              </a:rPr>
              <a:t>r</a:t>
            </a:r>
            <a:r>
              <a:rPr sz="650" spc="10" dirty="0" smtClean="0">
                <a:solidFill>
                  <a:srgbClr val="171514"/>
                </a:solidFill>
                <a:latin typeface="Microsoft Sans Serif"/>
                <a:cs typeface="Microsoft Sans Serif"/>
              </a:rPr>
              <a:t>=735m </a:t>
            </a:r>
            <a:r>
              <a:rPr sz="650" spc="5" dirty="0">
                <a:solidFill>
                  <a:srgbClr val="171514"/>
                </a:solidFill>
                <a:latin typeface="Microsoft Sans Serif"/>
                <a:cs typeface="Microsoft Sans Serif"/>
              </a:rPr>
              <a:t>De </a:t>
            </a:r>
            <a:r>
              <a:rPr sz="650" dirty="0">
                <a:solidFill>
                  <a:srgbClr val="171514"/>
                </a:solidFill>
                <a:latin typeface="Microsoft Sans Serif"/>
                <a:cs typeface="Microsoft Sans Serif"/>
              </a:rPr>
              <a:t>las </a:t>
            </a:r>
            <a:r>
              <a:rPr sz="650" spc="10" dirty="0" err="1" smtClean="0">
                <a:solidFill>
                  <a:srgbClr val="171514"/>
                </a:solidFill>
                <a:latin typeface="Microsoft Sans Serif"/>
                <a:cs typeface="Microsoft Sans Serif"/>
              </a:rPr>
              <a:t>ecuaciones</a:t>
            </a:r>
            <a:r>
              <a:rPr lang="es-ES" sz="650" spc="10"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a:t>
            </a:r>
            <a:r>
              <a:rPr sz="650" spc="-10" dirty="0">
                <a:solidFill>
                  <a:srgbClr val="171514"/>
                </a:solidFill>
                <a:latin typeface="Microsoft Sans Serif"/>
                <a:cs typeface="Microsoft Sans Serif"/>
              </a:rPr>
              <a:t>6.9)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(6.10) </a:t>
            </a:r>
            <a:r>
              <a:rPr sz="650" spc="25" dirty="0">
                <a:solidFill>
                  <a:srgbClr val="171514"/>
                </a:solidFill>
                <a:latin typeface="Microsoft Sans Serif"/>
                <a:cs typeface="Microsoft Sans Serif"/>
              </a:rPr>
              <a:t>encontramos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endParaRPr sz="650" dirty="0">
              <a:latin typeface="Microsoft Sans Serif"/>
              <a:cs typeface="Microsoft Sans Serif"/>
            </a:endParaRPr>
          </a:p>
        </p:txBody>
      </p:sp>
      <p:sp>
        <p:nvSpPr>
          <p:cNvPr id="5" name="object 5"/>
          <p:cNvSpPr txBox="1"/>
          <p:nvPr/>
        </p:nvSpPr>
        <p:spPr>
          <a:xfrm>
            <a:off x="5337207" y="5129490"/>
            <a:ext cx="4324985" cy="2722605"/>
          </a:xfrm>
          <a:prstGeom prst="rect">
            <a:avLst/>
          </a:prstGeom>
        </p:spPr>
        <p:txBody>
          <a:bodyPr vert="horz" wrap="square" lIns="0" tIns="12700" rIns="0" bIns="0" rtlCol="0">
            <a:spAutoFit/>
          </a:bodyPr>
          <a:lstStyle/>
          <a:p>
            <a:pPr marR="100965" algn="ctr">
              <a:spcBef>
                <a:spcPts val="100"/>
              </a:spcBef>
            </a:pPr>
            <a:r>
              <a:rPr sz="750" i="1" spc="10" dirty="0">
                <a:latin typeface="Arial"/>
                <a:cs typeface="Arial"/>
              </a:rPr>
              <a:t>mi</a:t>
            </a:r>
            <a:r>
              <a:rPr sz="450" i="1" spc="10" dirty="0">
                <a:latin typeface="Arial"/>
                <a:cs typeface="Arial"/>
              </a:rPr>
              <a:t>malla</a:t>
            </a:r>
            <a:r>
              <a:rPr sz="750" spc="10" dirty="0">
                <a:latin typeface="Microsoft Sans Serif"/>
                <a:cs typeface="Microsoft Sans Serif"/>
              </a:rPr>
              <a:t>=157V</a:t>
            </a:r>
            <a:r>
              <a:rPr sz="750" spc="-10" dirty="0">
                <a:latin typeface="Microsoft Sans Serif"/>
                <a:cs typeface="Microsoft Sans Serif"/>
              </a:rPr>
              <a:t> </a:t>
            </a:r>
            <a:r>
              <a:rPr sz="750" spc="5" dirty="0">
                <a:latin typeface="Microsoft Sans Serif"/>
                <a:cs typeface="Microsoft Sans Serif"/>
              </a:rPr>
              <a:t>&lt;</a:t>
            </a:r>
            <a:r>
              <a:rPr sz="750" i="1" spc="5" dirty="0">
                <a:latin typeface="Arial"/>
                <a:cs typeface="Arial"/>
              </a:rPr>
              <a:t>V</a:t>
            </a:r>
            <a:r>
              <a:rPr sz="450" i="1" spc="5" dirty="0">
                <a:latin typeface="Arial"/>
                <a:cs typeface="Arial"/>
              </a:rPr>
              <a:t>t</a:t>
            </a:r>
            <a:r>
              <a:rPr sz="850" spc="5" dirty="0">
                <a:latin typeface="Microsoft Sans Serif"/>
                <a:cs typeface="Microsoft Sans Serif"/>
              </a:rPr>
              <a:t>(</a:t>
            </a:r>
            <a:r>
              <a:rPr sz="750" spc="5" dirty="0">
                <a:latin typeface="Microsoft Sans Serif"/>
                <a:cs typeface="Microsoft Sans Serif"/>
              </a:rPr>
              <a:t>máximo</a:t>
            </a:r>
            <a:r>
              <a:rPr sz="850" spc="5" dirty="0">
                <a:latin typeface="Microsoft Sans Serif"/>
                <a:cs typeface="Microsoft Sans Serif"/>
              </a:rPr>
              <a:t>)</a:t>
            </a:r>
            <a:r>
              <a:rPr sz="750" spc="5" dirty="0">
                <a:latin typeface="Microsoft Sans Serif"/>
                <a:cs typeface="Microsoft Sans Serif"/>
              </a:rPr>
              <a:t>=189V</a:t>
            </a:r>
            <a:endParaRPr sz="750" dirty="0">
              <a:latin typeface="Microsoft Sans Serif"/>
              <a:cs typeface="Microsoft Sans Serif"/>
            </a:endParaRPr>
          </a:p>
          <a:p>
            <a:pPr>
              <a:spcBef>
                <a:spcPts val="45"/>
              </a:spcBef>
            </a:pPr>
            <a:endParaRPr sz="1250" dirty="0">
              <a:latin typeface="Microsoft Sans Serif"/>
              <a:cs typeface="Microsoft Sans Serif"/>
            </a:endParaRPr>
          </a:p>
          <a:p>
            <a:pPr marR="104139" algn="ctr"/>
            <a:r>
              <a:rPr sz="900" i="1" spc="10" dirty="0">
                <a:latin typeface="Arial"/>
                <a:cs typeface="Arial"/>
              </a:rPr>
              <a:t>mi</a:t>
            </a:r>
            <a:r>
              <a:rPr sz="550" i="1" spc="10" dirty="0">
                <a:latin typeface="Arial"/>
                <a:cs typeface="Arial"/>
              </a:rPr>
              <a:t>paso</a:t>
            </a:r>
            <a:r>
              <a:rPr sz="900" spc="10" dirty="0">
                <a:latin typeface="Microsoft Sans Serif"/>
                <a:cs typeface="Microsoft Sans Serif"/>
              </a:rPr>
              <a:t>=84V</a:t>
            </a:r>
            <a:r>
              <a:rPr sz="900" spc="-25" dirty="0">
                <a:latin typeface="Microsoft Sans Serif"/>
                <a:cs typeface="Microsoft Sans Serif"/>
              </a:rPr>
              <a:t> </a:t>
            </a:r>
            <a:r>
              <a:rPr sz="900" spc="-5" dirty="0">
                <a:latin typeface="Microsoft Sans Serif"/>
                <a:cs typeface="Microsoft Sans Serif"/>
              </a:rPr>
              <a:t>&lt;</a:t>
            </a:r>
            <a:r>
              <a:rPr sz="900" i="1" spc="-5" dirty="0">
                <a:latin typeface="Arial"/>
                <a:cs typeface="Arial"/>
              </a:rPr>
              <a:t>V</a:t>
            </a:r>
            <a:r>
              <a:rPr sz="550" i="1" spc="-5" dirty="0">
                <a:latin typeface="Arial"/>
                <a:cs typeface="Arial"/>
              </a:rPr>
              <a:t>s</a:t>
            </a:r>
            <a:r>
              <a:rPr sz="1050" spc="-5" dirty="0">
                <a:latin typeface="Microsoft Sans Serif"/>
                <a:cs typeface="Microsoft Sans Serif"/>
              </a:rPr>
              <a:t>(</a:t>
            </a:r>
            <a:r>
              <a:rPr sz="900" spc="-5" dirty="0">
                <a:latin typeface="Microsoft Sans Serif"/>
                <a:cs typeface="Microsoft Sans Serif"/>
              </a:rPr>
              <a:t>máx</a:t>
            </a:r>
            <a:r>
              <a:rPr sz="900" spc="-5" dirty="0">
                <a:latin typeface="Microsoft Sans Serif"/>
                <a:cs typeface="Microsoft Sans Serif"/>
              </a:rPr>
              <a:t>.)</a:t>
            </a:r>
            <a:r>
              <a:rPr sz="900" spc="-20" dirty="0">
                <a:latin typeface="Microsoft Sans Serif"/>
                <a:cs typeface="Microsoft Sans Serif"/>
              </a:rPr>
              <a:t> </a:t>
            </a:r>
            <a:r>
              <a:rPr sz="900" spc="-15" dirty="0">
                <a:latin typeface="Microsoft Sans Serif"/>
                <a:cs typeface="Microsoft Sans Serif"/>
              </a:rPr>
              <a:t>=</a:t>
            </a:r>
            <a:r>
              <a:rPr sz="900" spc="-20" dirty="0">
                <a:latin typeface="Microsoft Sans Serif"/>
                <a:cs typeface="Microsoft Sans Serif"/>
              </a:rPr>
              <a:t> </a:t>
            </a:r>
            <a:r>
              <a:rPr sz="900" spc="-5" dirty="0">
                <a:latin typeface="Microsoft Sans Serif"/>
                <a:cs typeface="Microsoft Sans Serif"/>
              </a:rPr>
              <a:t>262V</a:t>
            </a:r>
            <a:endParaRPr sz="900" dirty="0">
              <a:latin typeface="Microsoft Sans Serif"/>
              <a:cs typeface="Microsoft Sans Serif"/>
            </a:endParaRPr>
          </a:p>
          <a:p>
            <a:pPr>
              <a:lnSpc>
                <a:spcPct val="100000"/>
              </a:lnSpc>
            </a:pPr>
            <a:endParaRPr sz="1350" dirty="0">
              <a:latin typeface="Microsoft Sans Serif"/>
              <a:cs typeface="Microsoft Sans Serif"/>
            </a:endParaRPr>
          </a:p>
          <a:p>
            <a:pPr marL="469265" marR="438784" indent="-200025">
              <a:lnSpc>
                <a:spcPct val="128600"/>
              </a:lnSpc>
            </a:pPr>
            <a:r>
              <a:rPr sz="700" spc="-5" dirty="0">
                <a:solidFill>
                  <a:srgbClr val="171514"/>
                </a:solidFill>
                <a:latin typeface="Microsoft Sans Serif"/>
                <a:cs typeface="Microsoft Sans Serif"/>
              </a:rPr>
              <a:t>(b) </a:t>
            </a:r>
            <a:r>
              <a:rPr sz="700" spc="-50"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posible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elevar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valores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máximos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permisibles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tensiones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paso</a:t>
            </a:r>
            <a:r>
              <a:rPr sz="700" spc="1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a:t>
            </a:r>
            <a:r>
              <a:rPr sz="700" i="1" spc="10" dirty="0">
                <a:solidFill>
                  <a:srgbClr val="171514"/>
                </a:solidFill>
                <a:latin typeface="Arial"/>
                <a:cs typeface="Arial"/>
              </a:rPr>
              <a:t>V</a:t>
            </a:r>
            <a:r>
              <a:rPr sz="400" i="1" spc="10" dirty="0">
                <a:solidFill>
                  <a:srgbClr val="171514"/>
                </a:solidFill>
                <a:latin typeface="Arial"/>
                <a:cs typeface="Arial"/>
              </a:rPr>
              <a:t>s</a:t>
            </a:r>
            <a:r>
              <a:rPr sz="700" spc="10" dirty="0">
                <a:solidFill>
                  <a:srgbClr val="171514"/>
                </a:solidFill>
                <a:latin typeface="Microsoft Sans Serif"/>
                <a:cs typeface="Microsoft Sans Serif"/>
              </a:rPr>
              <a:t>(</a:t>
            </a:r>
            <a:r>
              <a:rPr sz="700" spc="10" dirty="0">
                <a:solidFill>
                  <a:srgbClr val="171514"/>
                </a:solidFill>
                <a:latin typeface="Microsoft Sans Serif"/>
                <a:cs typeface="Microsoft Sans Serif"/>
              </a:rPr>
              <a:t>máximo)</a:t>
            </a:r>
            <a:r>
              <a:rPr sz="400" spc="10" dirty="0">
                <a:solidFill>
                  <a:srgbClr val="171514"/>
                </a:solidFill>
                <a:latin typeface="Microsoft Sans Serif"/>
                <a:cs typeface="Microsoft Sans Serif"/>
              </a:rPr>
              <a:t>,</a:t>
            </a:r>
            <a:r>
              <a:rPr sz="700" i="1" spc="10" dirty="0">
                <a:solidFill>
                  <a:srgbClr val="171514"/>
                </a:solidFill>
                <a:latin typeface="Arial"/>
                <a:cs typeface="Arial"/>
              </a:rPr>
              <a:t>V</a:t>
            </a:r>
            <a:r>
              <a:rPr sz="400" i="1" spc="10" dirty="0">
                <a:solidFill>
                  <a:srgbClr val="171514"/>
                </a:solidFill>
                <a:latin typeface="Arial"/>
                <a:cs typeface="Arial"/>
              </a:rPr>
              <a:t>t</a:t>
            </a:r>
            <a:r>
              <a:rPr sz="700" spc="10" dirty="0">
                <a:solidFill>
                  <a:srgbClr val="171514"/>
                </a:solidFill>
                <a:latin typeface="Microsoft Sans Serif"/>
                <a:cs typeface="Microsoft Sans Serif"/>
              </a:rPr>
              <a:t>(max)] </a:t>
            </a:r>
            <a:r>
              <a:rPr sz="700" spc="30" dirty="0">
                <a:solidFill>
                  <a:srgbClr val="171514"/>
                </a:solidFill>
                <a:latin typeface="Microsoft Sans Serif"/>
                <a:cs typeface="Microsoft Sans Serif"/>
              </a:rPr>
              <a:t>mediante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uso de </a:t>
            </a:r>
            <a:r>
              <a:rPr sz="700" spc="30" dirty="0">
                <a:solidFill>
                  <a:srgbClr val="171514"/>
                </a:solidFill>
                <a:latin typeface="Microsoft Sans Serif"/>
                <a:cs typeface="Microsoft Sans Serif"/>
              </a:rPr>
              <a:t>una </a:t>
            </a:r>
            <a:r>
              <a:rPr sz="700" spc="5" dirty="0">
                <a:solidFill>
                  <a:srgbClr val="171514"/>
                </a:solidFill>
                <a:latin typeface="Microsoft Sans Serif"/>
                <a:cs typeface="Microsoft Sans Serif"/>
              </a:rPr>
              <a:t>capa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roca </a:t>
            </a:r>
            <a:r>
              <a:rPr sz="700" spc="30" dirty="0" err="1">
                <a:solidFill>
                  <a:srgbClr val="171514"/>
                </a:solidFill>
                <a:latin typeface="Microsoft Sans Serif"/>
                <a:cs typeface="Microsoft Sans Serif"/>
              </a:rPr>
              <a:t>triturada</a:t>
            </a:r>
            <a:r>
              <a:rPr sz="700" spc="30" dirty="0" smtClean="0">
                <a:solidFill>
                  <a:srgbClr val="171514"/>
                </a:solidFill>
                <a:latin typeface="Microsoft Sans Serif"/>
                <a:cs typeface="Microsoft Sans Serif"/>
              </a:rPr>
              <a:t>:</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resistividad</a:t>
            </a:r>
            <a:r>
              <a:rPr sz="700" spc="-10"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ρ</a:t>
            </a:r>
            <a:r>
              <a:rPr sz="400" i="1" spc="5" dirty="0">
                <a:solidFill>
                  <a:srgbClr val="171514"/>
                </a:solidFill>
                <a:latin typeface="Arial"/>
                <a:cs typeface="Arial"/>
              </a:rPr>
              <a:t>s</a:t>
            </a:r>
            <a:r>
              <a:rPr sz="700" spc="5" dirty="0">
                <a:solidFill>
                  <a:srgbClr val="171514"/>
                </a:solidFill>
                <a:latin typeface="Microsoft Sans Serif"/>
                <a:cs typeface="Microsoft Sans Serif"/>
              </a:rPr>
              <a:t>=2500</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ohmios·m</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espesor</a:t>
            </a:r>
            <a:r>
              <a:rPr sz="700" i="1" spc="10" dirty="0">
                <a:solidFill>
                  <a:srgbClr val="171514"/>
                </a:solidFill>
                <a:latin typeface="Arial"/>
                <a:cs typeface="Arial"/>
              </a:rPr>
              <a:t>h</a:t>
            </a:r>
            <a:r>
              <a:rPr sz="400" i="1" spc="10" dirty="0">
                <a:solidFill>
                  <a:srgbClr val="171514"/>
                </a:solidFill>
                <a:latin typeface="Arial"/>
                <a:cs typeface="Arial"/>
              </a:rPr>
              <a:t>s</a:t>
            </a:r>
            <a:r>
              <a:rPr sz="700" spc="10" dirty="0">
                <a:solidFill>
                  <a:srgbClr val="171514"/>
                </a:solidFill>
                <a:latin typeface="Microsoft Sans Serif"/>
                <a:cs typeface="Microsoft Sans Serif"/>
              </a:rPr>
              <a:t>=0,1</a:t>
            </a:r>
            <a:r>
              <a:rPr sz="700" spc="-5" dirty="0">
                <a:solidFill>
                  <a:srgbClr val="171514"/>
                </a:solidFill>
                <a:latin typeface="Microsoft Sans Serif"/>
                <a:cs typeface="Microsoft Sans Serif"/>
              </a:rPr>
              <a:t> </a:t>
            </a:r>
            <a:r>
              <a:rPr sz="700" spc="70" dirty="0">
                <a:solidFill>
                  <a:srgbClr val="171514"/>
                </a:solidFill>
                <a:latin typeface="Microsoft Sans Serif"/>
                <a:cs typeface="Microsoft Sans Serif"/>
              </a:rPr>
              <a:t>m</a:t>
            </a:r>
            <a:endParaRPr sz="700" dirty="0">
              <a:latin typeface="Microsoft Sans Serif"/>
              <a:cs typeface="Microsoft Sans Serif"/>
            </a:endParaRPr>
          </a:p>
          <a:p>
            <a:pPr>
              <a:spcBef>
                <a:spcPts val="20"/>
              </a:spcBef>
            </a:pPr>
            <a:endParaRPr sz="1150" dirty="0">
              <a:latin typeface="Microsoft Sans Serif"/>
              <a:cs typeface="Microsoft Sans Serif"/>
            </a:endParaRPr>
          </a:p>
          <a:p>
            <a:pPr marL="469265"/>
            <a:r>
              <a:rPr sz="700" spc="5"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Ecs.</a:t>
            </a:r>
            <a:r>
              <a:rPr sz="700" spc="-5" dirty="0">
                <a:solidFill>
                  <a:srgbClr val="171514"/>
                </a:solidFill>
                <a:latin typeface="Microsoft Sans Serif"/>
                <a:cs typeface="Microsoft Sans Serif"/>
              </a:rPr>
              <a:t> (6.18a)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(6.19a) </a:t>
            </a:r>
            <a:r>
              <a:rPr sz="700" spc="25" dirty="0">
                <a:solidFill>
                  <a:srgbClr val="171514"/>
                </a:solidFill>
                <a:latin typeface="Microsoft Sans Serif"/>
                <a:cs typeface="Microsoft Sans Serif"/>
              </a:rPr>
              <a:t>encontramos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R="134620" algn="ctr">
              <a:spcBef>
                <a:spcPts val="570"/>
              </a:spcBef>
            </a:pPr>
            <a:r>
              <a:rPr sz="900" i="1" dirty="0">
                <a:latin typeface="Arial"/>
                <a:cs typeface="Arial"/>
              </a:rPr>
              <a:t>V</a:t>
            </a:r>
            <a:r>
              <a:rPr sz="550" i="1" dirty="0">
                <a:latin typeface="Arial"/>
                <a:cs typeface="Arial"/>
              </a:rPr>
              <a:t>t</a:t>
            </a:r>
            <a:r>
              <a:rPr sz="1050" dirty="0">
                <a:latin typeface="Microsoft Sans Serif"/>
                <a:cs typeface="Microsoft Sans Serif"/>
              </a:rPr>
              <a:t>(</a:t>
            </a:r>
            <a:r>
              <a:rPr sz="900" dirty="0">
                <a:latin typeface="Microsoft Sans Serif"/>
                <a:cs typeface="Microsoft Sans Serif"/>
              </a:rPr>
              <a:t>máx.)</a:t>
            </a:r>
            <a:r>
              <a:rPr sz="900" spc="-15" dirty="0">
                <a:latin typeface="Microsoft Sans Serif"/>
                <a:cs typeface="Microsoft Sans Serif"/>
              </a:rPr>
              <a:t> =</a:t>
            </a:r>
            <a:r>
              <a:rPr sz="900" spc="-10" dirty="0">
                <a:latin typeface="Microsoft Sans Serif"/>
                <a:cs typeface="Microsoft Sans Serif"/>
              </a:rPr>
              <a:t> </a:t>
            </a:r>
            <a:r>
              <a:rPr sz="900" spc="-5" dirty="0">
                <a:latin typeface="Microsoft Sans Serif"/>
                <a:cs typeface="Microsoft Sans Serif"/>
              </a:rPr>
              <a:t>465V</a:t>
            </a:r>
            <a:r>
              <a:rPr sz="900" spc="-10" dirty="0">
                <a:latin typeface="Microsoft Sans Serif"/>
                <a:cs typeface="Microsoft Sans Serif"/>
              </a:rPr>
              <a:t> </a:t>
            </a:r>
            <a:r>
              <a:rPr sz="900" spc="10" dirty="0">
                <a:latin typeface="Microsoft Sans Serif"/>
                <a:cs typeface="Microsoft Sans Serif"/>
              </a:rPr>
              <a:t>&gt;</a:t>
            </a:r>
            <a:r>
              <a:rPr sz="900" i="1" spc="10" dirty="0">
                <a:latin typeface="Arial"/>
                <a:cs typeface="Arial"/>
              </a:rPr>
              <a:t>mi</a:t>
            </a:r>
            <a:r>
              <a:rPr sz="550" i="1" spc="10" dirty="0">
                <a:latin typeface="Arial"/>
                <a:cs typeface="Arial"/>
              </a:rPr>
              <a:t>malla</a:t>
            </a:r>
            <a:r>
              <a:rPr sz="900" spc="10" dirty="0">
                <a:latin typeface="Microsoft Sans Serif"/>
                <a:cs typeface="Microsoft Sans Serif"/>
              </a:rPr>
              <a:t>=295V</a:t>
            </a:r>
            <a:endParaRPr sz="900" dirty="0">
              <a:latin typeface="Microsoft Sans Serif"/>
              <a:cs typeface="Microsoft Sans Serif"/>
            </a:endParaRPr>
          </a:p>
          <a:p>
            <a:pPr>
              <a:spcBef>
                <a:spcPts val="30"/>
              </a:spcBef>
            </a:pPr>
            <a:endParaRPr sz="1450" dirty="0">
              <a:latin typeface="Microsoft Sans Serif"/>
              <a:cs typeface="Microsoft Sans Serif"/>
            </a:endParaRPr>
          </a:p>
          <a:p>
            <a:pPr marR="75565" algn="ctr"/>
            <a:r>
              <a:rPr sz="900" i="1" spc="-65" dirty="0">
                <a:latin typeface="Arial"/>
                <a:cs typeface="Arial"/>
              </a:rPr>
              <a:t>V</a:t>
            </a:r>
            <a:r>
              <a:rPr sz="550" i="1" spc="-15" dirty="0">
                <a:latin typeface="Arial"/>
                <a:cs typeface="Arial"/>
              </a:rPr>
              <a:t>s</a:t>
            </a:r>
            <a:r>
              <a:rPr sz="1000" spc="-35" dirty="0">
                <a:latin typeface="Microsoft Sans Serif"/>
                <a:cs typeface="Microsoft Sans Serif"/>
              </a:rPr>
              <a:t>(</a:t>
            </a:r>
            <a:r>
              <a:rPr sz="900" spc="15" dirty="0">
                <a:latin typeface="Microsoft Sans Serif"/>
                <a:cs typeface="Microsoft Sans Serif"/>
              </a:rPr>
              <a:t>máx.)</a:t>
            </a:r>
            <a:r>
              <a:rPr sz="900" spc="-10" dirty="0">
                <a:latin typeface="Microsoft Sans Serif"/>
                <a:cs typeface="Microsoft Sans Serif"/>
              </a:rPr>
              <a:t> </a:t>
            </a:r>
            <a:r>
              <a:rPr sz="900" spc="-15" dirty="0">
                <a:latin typeface="Microsoft Sans Serif"/>
                <a:cs typeface="Microsoft Sans Serif"/>
              </a:rPr>
              <a:t>=</a:t>
            </a:r>
            <a:r>
              <a:rPr sz="900" spc="-10" dirty="0">
                <a:latin typeface="Microsoft Sans Serif"/>
                <a:cs typeface="Microsoft Sans Serif"/>
              </a:rPr>
              <a:t> </a:t>
            </a:r>
            <a:r>
              <a:rPr sz="900" spc="5" dirty="0">
                <a:latin typeface="Microsoft Sans Serif"/>
                <a:cs typeface="Microsoft Sans Serif"/>
              </a:rPr>
              <a:t>1.402</a:t>
            </a:r>
            <a:r>
              <a:rPr sz="900" spc="-10" dirty="0">
                <a:latin typeface="Microsoft Sans Serif"/>
                <a:cs typeface="Microsoft Sans Serif"/>
              </a:rPr>
              <a:t> </a:t>
            </a:r>
            <a:r>
              <a:rPr sz="900" spc="-65" dirty="0">
                <a:latin typeface="Microsoft Sans Serif"/>
                <a:cs typeface="Microsoft Sans Serif"/>
              </a:rPr>
              <a:t>V</a:t>
            </a:r>
            <a:r>
              <a:rPr sz="900" spc="-10" dirty="0">
                <a:latin typeface="Microsoft Sans Serif"/>
                <a:cs typeface="Microsoft Sans Serif"/>
              </a:rPr>
              <a:t> </a:t>
            </a:r>
            <a:r>
              <a:rPr sz="900" spc="-15" dirty="0">
                <a:latin typeface="Microsoft Sans Serif"/>
                <a:cs typeface="Microsoft Sans Serif"/>
              </a:rPr>
              <a:t>&gt;</a:t>
            </a:r>
            <a:r>
              <a:rPr sz="900" i="1" spc="60" dirty="0">
                <a:latin typeface="Arial"/>
                <a:cs typeface="Arial"/>
              </a:rPr>
              <a:t>mi</a:t>
            </a:r>
            <a:r>
              <a:rPr sz="550" i="1" spc="10" dirty="0">
                <a:latin typeface="Arial"/>
                <a:cs typeface="Arial"/>
              </a:rPr>
              <a:t>paso</a:t>
            </a:r>
            <a:r>
              <a:rPr sz="900" spc="-15" dirty="0">
                <a:latin typeface="Microsoft Sans Serif"/>
                <a:cs typeface="Microsoft Sans Serif"/>
              </a:rPr>
              <a:t>=</a:t>
            </a:r>
            <a:r>
              <a:rPr sz="900" spc="-5" dirty="0">
                <a:latin typeface="Microsoft Sans Serif"/>
                <a:cs typeface="Microsoft Sans Serif"/>
              </a:rPr>
              <a:t>158V</a:t>
            </a:r>
            <a:endParaRPr sz="900" dirty="0">
              <a:latin typeface="Microsoft Sans Serif"/>
              <a:cs typeface="Microsoft Sans Serif"/>
            </a:endParaRPr>
          </a:p>
          <a:p>
            <a:pPr>
              <a:lnSpc>
                <a:spcPct val="100000"/>
              </a:lnSpc>
            </a:pPr>
            <a:endParaRPr sz="1900" dirty="0">
              <a:latin typeface="Microsoft Sans Serif"/>
              <a:cs typeface="Microsoft Sans Serif"/>
            </a:endParaRPr>
          </a:p>
          <a:p>
            <a:pPr marL="12700"/>
            <a:r>
              <a:rPr sz="750" spc="-3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factor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corrección</a:t>
            </a:r>
            <a:r>
              <a:rPr sz="750" i="1" spc="15" dirty="0">
                <a:solidFill>
                  <a:srgbClr val="171514"/>
                </a:solidFill>
                <a:latin typeface="Arial"/>
                <a:cs typeface="Arial"/>
              </a:rPr>
              <a:t>C</a:t>
            </a:r>
            <a:r>
              <a:rPr sz="450" i="1" spc="15" dirty="0">
                <a:solidFill>
                  <a:srgbClr val="171514"/>
                </a:solidFill>
                <a:latin typeface="Arial"/>
                <a:cs typeface="Arial"/>
              </a:rPr>
              <a:t>s</a:t>
            </a:r>
            <a:r>
              <a:rPr sz="750" spc="15" dirty="0">
                <a:solidFill>
                  <a:srgbClr val="171514"/>
                </a:solidFill>
                <a:latin typeface="Microsoft Sans Serif"/>
                <a:cs typeface="Microsoft Sans Serif"/>
              </a:rPr>
              <a:t>utilizado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ecuaciones</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(6.18a)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5" dirty="0">
                <a:solidFill>
                  <a:srgbClr val="171514"/>
                </a:solidFill>
                <a:latin typeface="Microsoft Sans Serif"/>
                <a:cs typeface="Microsoft Sans Serif"/>
              </a:rPr>
              <a:t>(6.19a)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toma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4.3 </a:t>
            </a:r>
            <a:r>
              <a:rPr sz="750" spc="25" dirty="0">
                <a:solidFill>
                  <a:srgbClr val="171514"/>
                </a:solidFill>
                <a:latin typeface="Microsoft Sans Serif"/>
                <a:cs typeface="Microsoft Sans Serif"/>
              </a:rPr>
              <a:t>para</a:t>
            </a:r>
            <a:endParaRPr sz="750" dirty="0">
              <a:latin typeface="Microsoft Sans Serif"/>
              <a:cs typeface="Microsoft Sans Serif"/>
            </a:endParaRPr>
          </a:p>
          <a:p>
            <a:pPr marL="12700">
              <a:spcBef>
                <a:spcPts val="300"/>
              </a:spcBef>
            </a:pPr>
            <a:r>
              <a:rPr sz="750" i="1" spc="5" dirty="0">
                <a:solidFill>
                  <a:srgbClr val="171514"/>
                </a:solidFill>
                <a:latin typeface="Arial"/>
                <a:cs typeface="Arial"/>
              </a:rPr>
              <a:t>h</a:t>
            </a:r>
            <a:r>
              <a:rPr sz="450" i="1" spc="5" dirty="0">
                <a:solidFill>
                  <a:srgbClr val="171514"/>
                </a:solidFill>
                <a:latin typeface="Arial"/>
                <a:cs typeface="Arial"/>
              </a:rPr>
              <a:t>s</a:t>
            </a:r>
            <a:r>
              <a:rPr sz="750" spc="5" dirty="0">
                <a:solidFill>
                  <a:srgbClr val="171514"/>
                </a:solidFill>
                <a:latin typeface="Microsoft Sans Serif"/>
                <a:cs typeface="Microsoft Sans Serif"/>
              </a:rPr>
              <a:t>=0,1</a:t>
            </a:r>
            <a:r>
              <a:rPr sz="750" spc="-20" dirty="0">
                <a:solidFill>
                  <a:srgbClr val="171514"/>
                </a:solidFill>
                <a:latin typeface="Microsoft Sans Serif"/>
                <a:cs typeface="Microsoft Sans Serif"/>
              </a:rPr>
              <a:t> </a:t>
            </a:r>
            <a:r>
              <a:rPr sz="750" spc="75" dirty="0">
                <a:solidFill>
                  <a:srgbClr val="171514"/>
                </a:solidFill>
                <a:latin typeface="Microsoft Sans Serif"/>
                <a:cs typeface="Microsoft Sans Serif"/>
              </a:rPr>
              <a:t>m</a:t>
            </a:r>
            <a:r>
              <a:rPr sz="750" spc="-2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i="1" spc="5" dirty="0">
                <a:solidFill>
                  <a:srgbClr val="171514"/>
                </a:solidFill>
                <a:latin typeface="Arial"/>
                <a:cs typeface="Arial"/>
              </a:rPr>
              <a:t>k</a:t>
            </a:r>
            <a:r>
              <a:rPr sz="750" spc="5" dirty="0">
                <a:solidFill>
                  <a:srgbClr val="171514"/>
                </a:solidFill>
                <a:latin typeface="Microsoft Sans Serif"/>
                <a:cs typeface="Microsoft Sans Serif"/>
              </a:rPr>
              <a:t>=</a:t>
            </a:r>
            <a:r>
              <a:rPr sz="750" spc="-20" dirty="0">
                <a:solidFill>
                  <a:srgbClr val="171514"/>
                </a:solidFill>
                <a:latin typeface="Microsoft Sans Serif"/>
                <a:cs typeface="Microsoft Sans Serif"/>
              </a:rPr>
              <a:t> </a:t>
            </a:r>
            <a:r>
              <a:rPr sz="750" spc="30" dirty="0">
                <a:solidFill>
                  <a:srgbClr val="171514"/>
                </a:solidFill>
                <a:latin typeface="Microsoft Sans Serif"/>
                <a:cs typeface="Microsoft Sans Serif"/>
              </a:rPr>
              <a:t>–0.9.</a:t>
            </a:r>
            <a:endParaRPr sz="750" dirty="0">
              <a:latin typeface="Microsoft Sans Serif"/>
              <a:cs typeface="Microsoft Sans Serif"/>
            </a:endParaRP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nvGraphicFramePr>
        <p:xfrm>
          <a:off x="6535953" y="5550307"/>
          <a:ext cx="1713861" cy="1715993"/>
        </p:xfrm>
        <a:graphic>
          <a:graphicData uri="http://schemas.openxmlformats.org/drawingml/2006/table">
            <a:tbl>
              <a:tblPr firstRow="1" bandRow="1">
                <a:tableStyleId>{2D5ABB26-0587-4C30-8999-92F81FD0307C}</a:tableStyleId>
              </a:tblPr>
              <a:tblGrid>
                <a:gridCol w="165100">
                  <a:extLst>
                    <a:ext uri="{9D8B030D-6E8A-4147-A177-3AD203B41FA5}">
                      <a16:colId xmlns:a16="http://schemas.microsoft.com/office/drawing/2014/main" val="20000"/>
                    </a:ext>
                  </a:extLst>
                </a:gridCol>
                <a:gridCol w="173354">
                  <a:extLst>
                    <a:ext uri="{9D8B030D-6E8A-4147-A177-3AD203B41FA5}">
                      <a16:colId xmlns:a16="http://schemas.microsoft.com/office/drawing/2014/main" val="20001"/>
                    </a:ext>
                  </a:extLst>
                </a:gridCol>
                <a:gridCol w="168910">
                  <a:extLst>
                    <a:ext uri="{9D8B030D-6E8A-4147-A177-3AD203B41FA5}">
                      <a16:colId xmlns:a16="http://schemas.microsoft.com/office/drawing/2014/main" val="20002"/>
                    </a:ext>
                  </a:extLst>
                </a:gridCol>
                <a:gridCol w="168909">
                  <a:extLst>
                    <a:ext uri="{9D8B030D-6E8A-4147-A177-3AD203B41FA5}">
                      <a16:colId xmlns:a16="http://schemas.microsoft.com/office/drawing/2014/main" val="20003"/>
                    </a:ext>
                  </a:extLst>
                </a:gridCol>
                <a:gridCol w="177165">
                  <a:extLst>
                    <a:ext uri="{9D8B030D-6E8A-4147-A177-3AD203B41FA5}">
                      <a16:colId xmlns:a16="http://schemas.microsoft.com/office/drawing/2014/main" val="20004"/>
                    </a:ext>
                  </a:extLst>
                </a:gridCol>
                <a:gridCol w="177165">
                  <a:extLst>
                    <a:ext uri="{9D8B030D-6E8A-4147-A177-3AD203B41FA5}">
                      <a16:colId xmlns:a16="http://schemas.microsoft.com/office/drawing/2014/main" val="20005"/>
                    </a:ext>
                  </a:extLst>
                </a:gridCol>
                <a:gridCol w="173355">
                  <a:extLst>
                    <a:ext uri="{9D8B030D-6E8A-4147-A177-3AD203B41FA5}">
                      <a16:colId xmlns:a16="http://schemas.microsoft.com/office/drawing/2014/main" val="20006"/>
                    </a:ext>
                  </a:extLst>
                </a:gridCol>
                <a:gridCol w="168909">
                  <a:extLst>
                    <a:ext uri="{9D8B030D-6E8A-4147-A177-3AD203B41FA5}">
                      <a16:colId xmlns:a16="http://schemas.microsoft.com/office/drawing/2014/main" val="20007"/>
                    </a:ext>
                  </a:extLst>
                </a:gridCol>
                <a:gridCol w="168909">
                  <a:extLst>
                    <a:ext uri="{9D8B030D-6E8A-4147-A177-3AD203B41FA5}">
                      <a16:colId xmlns:a16="http://schemas.microsoft.com/office/drawing/2014/main" val="20008"/>
                    </a:ext>
                  </a:extLst>
                </a:gridCol>
                <a:gridCol w="172085">
                  <a:extLst>
                    <a:ext uri="{9D8B030D-6E8A-4147-A177-3AD203B41FA5}">
                      <a16:colId xmlns:a16="http://schemas.microsoft.com/office/drawing/2014/main" val="20009"/>
                    </a:ext>
                  </a:extLst>
                </a:gridCol>
              </a:tblGrid>
              <a:tr h="189607">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0"/>
                  </a:ext>
                </a:extLst>
              </a:tr>
              <a:tr h="169544">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1"/>
                  </a:ext>
                </a:extLst>
              </a:tr>
              <a:tr h="173431">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2"/>
                  </a:ext>
                </a:extLst>
              </a:tr>
              <a:tr h="160616">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3"/>
                  </a:ext>
                </a:extLst>
              </a:tr>
              <a:tr h="165074">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4"/>
                  </a:ext>
                </a:extLst>
              </a:tr>
              <a:tr h="185712">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5"/>
                  </a:ext>
                </a:extLst>
              </a:tr>
              <a:tr h="169532">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6"/>
                  </a:ext>
                </a:extLst>
              </a:tr>
              <a:tr h="173443">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7"/>
                  </a:ext>
                </a:extLst>
              </a:tr>
              <a:tr h="160616">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8"/>
                  </a:ext>
                </a:extLst>
              </a:tr>
              <a:tr h="168418">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9525">
                      <a:solidFill>
                        <a:srgbClr val="231F20"/>
                      </a:solidFill>
                      <a:prstDash val="solid"/>
                    </a:lnL>
                    <a:lnR w="9525">
                      <a:solidFill>
                        <a:srgbClr val="231F20"/>
                      </a:solidFill>
                      <a:prstDash val="solid"/>
                    </a:lnR>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9"/>
                  </a:ext>
                </a:extLst>
              </a:tr>
            </a:tbl>
          </a:graphicData>
        </a:graphic>
      </p:graphicFrame>
      <p:sp>
        <p:nvSpPr>
          <p:cNvPr id="3" name="object 3"/>
          <p:cNvSpPr/>
          <p:nvPr/>
        </p:nvSpPr>
        <p:spPr>
          <a:xfrm>
            <a:off x="6564309" y="7379939"/>
            <a:ext cx="697230" cy="0"/>
          </a:xfrm>
          <a:custGeom>
            <a:avLst/>
            <a:gdLst/>
            <a:ahLst/>
            <a:cxnLst/>
            <a:rect l="l" t="t" r="r" b="b"/>
            <a:pathLst>
              <a:path w="697230">
                <a:moveTo>
                  <a:pt x="0" y="0"/>
                </a:moveTo>
                <a:lnTo>
                  <a:pt x="696775" y="0"/>
                </a:lnTo>
              </a:path>
            </a:pathLst>
          </a:custGeom>
          <a:ln w="11010">
            <a:solidFill>
              <a:srgbClr val="231F20"/>
            </a:solidFill>
          </a:ln>
        </p:spPr>
        <p:txBody>
          <a:bodyPr wrap="square" lIns="0" tIns="0" rIns="0" bIns="0" rtlCol="0"/>
          <a:lstStyle/>
          <a:p>
            <a:endParaRPr/>
          </a:p>
        </p:txBody>
      </p:sp>
      <p:grpSp>
        <p:nvGrpSpPr>
          <p:cNvPr id="4" name="object 4"/>
          <p:cNvGrpSpPr/>
          <p:nvPr/>
        </p:nvGrpSpPr>
        <p:grpSpPr>
          <a:xfrm>
            <a:off x="7729537" y="7357878"/>
            <a:ext cx="542290" cy="45085"/>
            <a:chOff x="3046412" y="7357877"/>
            <a:chExt cx="542290" cy="45085"/>
          </a:xfrm>
        </p:grpSpPr>
        <p:sp>
          <p:nvSpPr>
            <p:cNvPr id="5" name="object 5"/>
            <p:cNvSpPr/>
            <p:nvPr/>
          </p:nvSpPr>
          <p:spPr>
            <a:xfrm>
              <a:off x="3046412" y="7379939"/>
              <a:ext cx="502920" cy="0"/>
            </a:xfrm>
            <a:custGeom>
              <a:avLst/>
              <a:gdLst/>
              <a:ahLst/>
              <a:cxnLst/>
              <a:rect l="l" t="t" r="r" b="b"/>
              <a:pathLst>
                <a:path w="502920">
                  <a:moveTo>
                    <a:pt x="0" y="0"/>
                  </a:moveTo>
                  <a:lnTo>
                    <a:pt x="502688" y="0"/>
                  </a:lnTo>
                </a:path>
              </a:pathLst>
            </a:custGeom>
            <a:ln w="11010">
              <a:solidFill>
                <a:srgbClr val="231F20"/>
              </a:solidFill>
            </a:ln>
          </p:spPr>
          <p:txBody>
            <a:bodyPr wrap="square" lIns="0" tIns="0" rIns="0" bIns="0" rtlCol="0"/>
            <a:lstStyle/>
            <a:p>
              <a:endParaRPr/>
            </a:p>
          </p:txBody>
        </p:sp>
        <p:sp>
          <p:nvSpPr>
            <p:cNvPr id="6" name="object 6"/>
            <p:cNvSpPr/>
            <p:nvPr/>
          </p:nvSpPr>
          <p:spPr>
            <a:xfrm>
              <a:off x="3521548" y="7357877"/>
              <a:ext cx="67310" cy="45085"/>
            </a:xfrm>
            <a:custGeom>
              <a:avLst/>
              <a:gdLst/>
              <a:ahLst/>
              <a:cxnLst/>
              <a:rect l="l" t="t" r="r" b="b"/>
              <a:pathLst>
                <a:path w="67310" h="45084">
                  <a:moveTo>
                    <a:pt x="38" y="0"/>
                  </a:moveTo>
                  <a:lnTo>
                    <a:pt x="22313" y="22326"/>
                  </a:lnTo>
                  <a:lnTo>
                    <a:pt x="0" y="44627"/>
                  </a:lnTo>
                  <a:lnTo>
                    <a:pt x="66929" y="22339"/>
                  </a:lnTo>
                  <a:lnTo>
                    <a:pt x="38" y="0"/>
                  </a:lnTo>
                  <a:close/>
                </a:path>
              </a:pathLst>
            </a:custGeom>
            <a:solidFill>
              <a:srgbClr val="231F20"/>
            </a:solidFill>
          </p:spPr>
          <p:txBody>
            <a:bodyPr wrap="square" lIns="0" tIns="0" rIns="0" bIns="0" rtlCol="0"/>
            <a:lstStyle/>
            <a:p>
              <a:endParaRPr/>
            </a:p>
          </p:txBody>
        </p:sp>
      </p:grpSp>
      <p:sp>
        <p:nvSpPr>
          <p:cNvPr id="7" name="object 7"/>
          <p:cNvSpPr/>
          <p:nvPr/>
        </p:nvSpPr>
        <p:spPr>
          <a:xfrm>
            <a:off x="6524933" y="7357372"/>
            <a:ext cx="67310" cy="45085"/>
          </a:xfrm>
          <a:custGeom>
            <a:avLst/>
            <a:gdLst/>
            <a:ahLst/>
            <a:cxnLst/>
            <a:rect l="l" t="t" r="r" b="b"/>
            <a:pathLst>
              <a:path w="67310" h="45084">
                <a:moveTo>
                  <a:pt x="66929" y="0"/>
                </a:moveTo>
                <a:lnTo>
                  <a:pt x="0" y="22288"/>
                </a:lnTo>
                <a:lnTo>
                  <a:pt x="66916" y="44627"/>
                </a:lnTo>
                <a:lnTo>
                  <a:pt x="44615" y="22301"/>
                </a:lnTo>
                <a:lnTo>
                  <a:pt x="66929" y="0"/>
                </a:lnTo>
                <a:close/>
              </a:path>
            </a:pathLst>
          </a:custGeom>
          <a:solidFill>
            <a:srgbClr val="231F20"/>
          </a:solidFill>
        </p:spPr>
        <p:txBody>
          <a:bodyPr wrap="square" lIns="0" tIns="0" rIns="0" bIns="0" rtlCol="0"/>
          <a:lstStyle/>
          <a:p>
            <a:endParaRPr/>
          </a:p>
        </p:txBody>
      </p:sp>
      <p:sp>
        <p:nvSpPr>
          <p:cNvPr id="8" name="object 8"/>
          <p:cNvSpPr/>
          <p:nvPr/>
        </p:nvSpPr>
        <p:spPr>
          <a:xfrm>
            <a:off x="8486034" y="6589980"/>
            <a:ext cx="0" cy="626745"/>
          </a:xfrm>
          <a:custGeom>
            <a:avLst/>
            <a:gdLst/>
            <a:ahLst/>
            <a:cxnLst/>
            <a:rect l="l" t="t" r="r" b="b"/>
            <a:pathLst>
              <a:path h="626745">
                <a:moveTo>
                  <a:pt x="0" y="0"/>
                </a:moveTo>
                <a:lnTo>
                  <a:pt x="0" y="626501"/>
                </a:lnTo>
              </a:path>
            </a:pathLst>
          </a:custGeom>
          <a:ln w="11010">
            <a:solidFill>
              <a:srgbClr val="231F20"/>
            </a:solidFill>
          </a:ln>
        </p:spPr>
        <p:txBody>
          <a:bodyPr wrap="square" lIns="0" tIns="0" rIns="0" bIns="0" rtlCol="0"/>
          <a:lstStyle/>
          <a:p>
            <a:endParaRPr/>
          </a:p>
        </p:txBody>
      </p:sp>
      <p:sp>
        <p:nvSpPr>
          <p:cNvPr id="9" name="object 9"/>
          <p:cNvSpPr/>
          <p:nvPr/>
        </p:nvSpPr>
        <p:spPr>
          <a:xfrm>
            <a:off x="8486034" y="5578676"/>
            <a:ext cx="0" cy="810895"/>
          </a:xfrm>
          <a:custGeom>
            <a:avLst/>
            <a:gdLst/>
            <a:ahLst/>
            <a:cxnLst/>
            <a:rect l="l" t="t" r="r" b="b"/>
            <a:pathLst>
              <a:path h="810895">
                <a:moveTo>
                  <a:pt x="0" y="0"/>
                </a:moveTo>
                <a:lnTo>
                  <a:pt x="0" y="810529"/>
                </a:lnTo>
              </a:path>
            </a:pathLst>
          </a:custGeom>
          <a:ln w="11010">
            <a:solidFill>
              <a:srgbClr val="231F20"/>
            </a:solidFill>
          </a:ln>
        </p:spPr>
        <p:txBody>
          <a:bodyPr wrap="square" lIns="0" tIns="0" rIns="0" bIns="0" rtlCol="0"/>
          <a:lstStyle/>
          <a:p>
            <a:endParaRPr/>
          </a:p>
        </p:txBody>
      </p:sp>
      <p:sp>
        <p:nvSpPr>
          <p:cNvPr id="10" name="object 10"/>
          <p:cNvSpPr/>
          <p:nvPr/>
        </p:nvSpPr>
        <p:spPr>
          <a:xfrm>
            <a:off x="8463973" y="7188922"/>
            <a:ext cx="45085" cy="67310"/>
          </a:xfrm>
          <a:custGeom>
            <a:avLst/>
            <a:gdLst/>
            <a:ahLst/>
            <a:cxnLst/>
            <a:rect l="l" t="t" r="r" b="b"/>
            <a:pathLst>
              <a:path w="45085" h="67309">
                <a:moveTo>
                  <a:pt x="44640" y="0"/>
                </a:moveTo>
                <a:lnTo>
                  <a:pt x="22326" y="22313"/>
                </a:lnTo>
                <a:lnTo>
                  <a:pt x="0" y="0"/>
                </a:lnTo>
                <a:lnTo>
                  <a:pt x="22339" y="66929"/>
                </a:lnTo>
                <a:lnTo>
                  <a:pt x="44640" y="0"/>
                </a:lnTo>
                <a:close/>
              </a:path>
            </a:pathLst>
          </a:custGeom>
          <a:solidFill>
            <a:srgbClr val="231F20"/>
          </a:solidFill>
        </p:spPr>
        <p:txBody>
          <a:bodyPr wrap="square" lIns="0" tIns="0" rIns="0" bIns="0" rtlCol="0"/>
          <a:lstStyle/>
          <a:p>
            <a:endParaRPr/>
          </a:p>
        </p:txBody>
      </p:sp>
      <p:sp>
        <p:nvSpPr>
          <p:cNvPr id="11" name="object 11"/>
          <p:cNvSpPr/>
          <p:nvPr/>
        </p:nvSpPr>
        <p:spPr>
          <a:xfrm>
            <a:off x="8463468" y="5539299"/>
            <a:ext cx="45085" cy="67310"/>
          </a:xfrm>
          <a:custGeom>
            <a:avLst/>
            <a:gdLst/>
            <a:ahLst/>
            <a:cxnLst/>
            <a:rect l="l" t="t" r="r" b="b"/>
            <a:pathLst>
              <a:path w="45085" h="67310">
                <a:moveTo>
                  <a:pt x="22301" y="0"/>
                </a:moveTo>
                <a:lnTo>
                  <a:pt x="0" y="66929"/>
                </a:lnTo>
                <a:lnTo>
                  <a:pt x="22313" y="44615"/>
                </a:lnTo>
                <a:lnTo>
                  <a:pt x="44627" y="66916"/>
                </a:lnTo>
                <a:lnTo>
                  <a:pt x="22301" y="0"/>
                </a:lnTo>
                <a:close/>
              </a:path>
            </a:pathLst>
          </a:custGeom>
          <a:solidFill>
            <a:srgbClr val="231F20"/>
          </a:solidFill>
        </p:spPr>
        <p:txBody>
          <a:bodyPr wrap="square" lIns="0" tIns="0" rIns="0" bIns="0" rtlCol="0"/>
          <a:lstStyle/>
          <a:p>
            <a:endParaRPr/>
          </a:p>
        </p:txBody>
      </p:sp>
      <p:sp>
        <p:nvSpPr>
          <p:cNvPr id="12" name="object 1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104</a:t>
            </a:r>
            <a:endParaRPr sz="900">
              <a:latin typeface="Arial"/>
              <a:cs typeface="Arial"/>
            </a:endParaRPr>
          </a:p>
        </p:txBody>
      </p:sp>
      <p:sp>
        <p:nvSpPr>
          <p:cNvPr id="13" name="object 13"/>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4" name="object 14"/>
          <p:cNvSpPr txBox="1"/>
          <p:nvPr/>
        </p:nvSpPr>
        <p:spPr>
          <a:xfrm>
            <a:off x="5337049" y="800898"/>
            <a:ext cx="4327525" cy="3676519"/>
          </a:xfrm>
          <a:prstGeom prst="rect">
            <a:avLst/>
          </a:prstGeom>
        </p:spPr>
        <p:txBody>
          <a:bodyPr vert="horz" wrap="square" lIns="0" tIns="12700" rIns="0" bIns="0" rtlCol="0">
            <a:spAutoFit/>
          </a:bodyPr>
          <a:lstStyle/>
          <a:p>
            <a:pPr marL="12700">
              <a:spcBef>
                <a:spcPts val="100"/>
              </a:spcBef>
            </a:pPr>
            <a:r>
              <a:rPr sz="700" b="1" spc="5" dirty="0">
                <a:solidFill>
                  <a:srgbClr val="171514"/>
                </a:solidFill>
                <a:latin typeface="Arial"/>
                <a:cs typeface="Arial"/>
              </a:rPr>
              <a:t>6.3</a:t>
            </a:r>
            <a:r>
              <a:rPr sz="700" b="1" spc="-10" dirty="0">
                <a:solidFill>
                  <a:srgbClr val="171514"/>
                </a:solidFill>
                <a:latin typeface="Arial"/>
                <a:cs typeface="Arial"/>
              </a:rPr>
              <a:t> </a:t>
            </a:r>
            <a:r>
              <a:rPr sz="700" b="1" dirty="0">
                <a:solidFill>
                  <a:srgbClr val="171514"/>
                </a:solidFill>
                <a:latin typeface="Arial"/>
                <a:cs typeface="Arial"/>
              </a:rPr>
              <a:t>DISEÑO</a:t>
            </a:r>
            <a:r>
              <a:rPr sz="700" b="1" spc="-10" dirty="0">
                <a:solidFill>
                  <a:srgbClr val="171514"/>
                </a:solidFill>
                <a:latin typeface="Arial"/>
                <a:cs typeface="Arial"/>
              </a:rPr>
              <a:t> </a:t>
            </a:r>
            <a:r>
              <a:rPr sz="700" b="1" spc="-35" dirty="0">
                <a:solidFill>
                  <a:srgbClr val="171514"/>
                </a:solidFill>
                <a:latin typeface="Arial"/>
                <a:cs typeface="Arial"/>
              </a:rPr>
              <a:t>DE</a:t>
            </a:r>
            <a:r>
              <a:rPr sz="700" b="1" spc="-10" dirty="0">
                <a:solidFill>
                  <a:srgbClr val="171514"/>
                </a:solidFill>
                <a:latin typeface="Arial"/>
                <a:cs typeface="Arial"/>
              </a:rPr>
              <a:t> </a:t>
            </a:r>
            <a:r>
              <a:rPr sz="700" b="1" spc="-30" dirty="0">
                <a:solidFill>
                  <a:srgbClr val="171514"/>
                </a:solidFill>
                <a:latin typeface="Arial"/>
                <a:cs typeface="Arial"/>
              </a:rPr>
              <a:t>LA</a:t>
            </a:r>
            <a:r>
              <a:rPr sz="700" b="1" spc="-10" dirty="0">
                <a:solidFill>
                  <a:srgbClr val="171514"/>
                </a:solidFill>
                <a:latin typeface="Arial"/>
                <a:cs typeface="Arial"/>
              </a:rPr>
              <a:t> </a:t>
            </a:r>
            <a:r>
              <a:rPr sz="700" b="1" spc="-15" dirty="0">
                <a:solidFill>
                  <a:srgbClr val="171514"/>
                </a:solidFill>
                <a:latin typeface="Arial"/>
                <a:cs typeface="Arial"/>
              </a:rPr>
              <a:t>ALFOMBRA</a:t>
            </a:r>
            <a:r>
              <a:rPr sz="700" b="1" spc="-10" dirty="0">
                <a:solidFill>
                  <a:srgbClr val="171514"/>
                </a:solidFill>
                <a:latin typeface="Arial"/>
                <a:cs typeface="Arial"/>
              </a:rPr>
              <a:t> </a:t>
            </a:r>
            <a:r>
              <a:rPr sz="700" b="1" spc="-35" dirty="0">
                <a:solidFill>
                  <a:srgbClr val="171514"/>
                </a:solidFill>
                <a:latin typeface="Arial"/>
                <a:cs typeface="Arial"/>
              </a:rPr>
              <a:t>DE</a:t>
            </a:r>
            <a:r>
              <a:rPr sz="700" b="1" spc="-5" dirty="0">
                <a:solidFill>
                  <a:srgbClr val="171514"/>
                </a:solidFill>
                <a:latin typeface="Arial"/>
                <a:cs typeface="Arial"/>
              </a:rPr>
              <a:t> </a:t>
            </a:r>
            <a:r>
              <a:rPr sz="700" b="1" spc="-25" dirty="0">
                <a:solidFill>
                  <a:srgbClr val="171514"/>
                </a:solidFill>
                <a:latin typeface="Arial"/>
                <a:cs typeface="Arial"/>
              </a:rPr>
              <a:t>TIERRA</a:t>
            </a:r>
            <a:r>
              <a:rPr sz="700" b="1" spc="-10" dirty="0">
                <a:solidFill>
                  <a:srgbClr val="171514"/>
                </a:solidFill>
                <a:latin typeface="Arial"/>
                <a:cs typeface="Arial"/>
              </a:rPr>
              <a:t> </a:t>
            </a:r>
            <a:r>
              <a:rPr sz="700" b="1" spc="15" dirty="0">
                <a:solidFill>
                  <a:srgbClr val="171514"/>
                </a:solidFill>
                <a:latin typeface="Arial"/>
                <a:cs typeface="Arial"/>
              </a:rPr>
              <a:t>UTILIZANDO</a:t>
            </a:r>
            <a:r>
              <a:rPr sz="700" b="1" spc="-10" dirty="0">
                <a:solidFill>
                  <a:srgbClr val="171514"/>
                </a:solidFill>
                <a:latin typeface="Arial"/>
                <a:cs typeface="Arial"/>
              </a:rPr>
              <a:t> </a:t>
            </a:r>
            <a:r>
              <a:rPr sz="700" b="1" spc="40" dirty="0">
                <a:solidFill>
                  <a:srgbClr val="171514"/>
                </a:solidFill>
                <a:latin typeface="Arial"/>
                <a:cs typeface="Arial"/>
              </a:rPr>
              <a:t>UN</a:t>
            </a:r>
            <a:r>
              <a:rPr sz="700" b="1" spc="-10" dirty="0">
                <a:solidFill>
                  <a:srgbClr val="171514"/>
                </a:solidFill>
                <a:latin typeface="Arial"/>
                <a:cs typeface="Arial"/>
              </a:rPr>
              <a:t> </a:t>
            </a:r>
            <a:r>
              <a:rPr sz="700" b="1" spc="-15" dirty="0">
                <a:solidFill>
                  <a:srgbClr val="171514"/>
                </a:solidFill>
                <a:latin typeface="Arial"/>
                <a:cs typeface="Arial"/>
              </a:rPr>
              <a:t>PROGRAMA</a:t>
            </a:r>
            <a:r>
              <a:rPr sz="700" b="1" spc="-10" dirty="0">
                <a:solidFill>
                  <a:srgbClr val="171514"/>
                </a:solidFill>
                <a:latin typeface="Arial"/>
                <a:cs typeface="Arial"/>
              </a:rPr>
              <a:t> </a:t>
            </a:r>
            <a:r>
              <a:rPr sz="700" b="1" spc="-35" dirty="0">
                <a:solidFill>
                  <a:srgbClr val="171514"/>
                </a:solidFill>
                <a:latin typeface="Arial"/>
                <a:cs typeface="Arial"/>
              </a:rPr>
              <a:t>DE</a:t>
            </a:r>
            <a:r>
              <a:rPr sz="700" b="1" spc="-10" dirty="0">
                <a:solidFill>
                  <a:srgbClr val="171514"/>
                </a:solidFill>
                <a:latin typeface="Arial"/>
                <a:cs typeface="Arial"/>
              </a:rPr>
              <a:t> COMPUTADORA</a:t>
            </a:r>
            <a:endParaRPr sz="700" dirty="0">
              <a:latin typeface="Arial"/>
              <a:cs typeface="Arial"/>
            </a:endParaRPr>
          </a:p>
          <a:p>
            <a:pPr marL="12700" marR="5080">
              <a:lnSpc>
                <a:spcPct val="133300"/>
              </a:lnSpc>
              <a:spcBef>
                <a:spcPts val="610"/>
              </a:spcBef>
            </a:pPr>
            <a:r>
              <a:rPr sz="750" spc="-35" dirty="0">
                <a:solidFill>
                  <a:srgbClr val="171514"/>
                </a:solidFill>
                <a:latin typeface="Microsoft Sans Serif"/>
                <a:cs typeface="Microsoft Sans Serif"/>
              </a:rPr>
              <a:t>El </a:t>
            </a:r>
            <a:r>
              <a:rPr sz="750" spc="25" dirty="0">
                <a:solidFill>
                  <a:srgbClr val="171514"/>
                </a:solidFill>
                <a:latin typeface="Microsoft Sans Serif"/>
                <a:cs typeface="Microsoft Sans Serif"/>
              </a:rPr>
              <a:t>lector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dará </a:t>
            </a:r>
            <a:r>
              <a:rPr sz="750" spc="20" dirty="0">
                <a:solidFill>
                  <a:srgbClr val="171514"/>
                </a:solidFill>
                <a:latin typeface="Microsoft Sans Serif"/>
                <a:cs typeface="Microsoft Sans Serif"/>
              </a:rPr>
              <a:t>cuenta </a:t>
            </a:r>
            <a:r>
              <a:rPr sz="750" spc="25" dirty="0">
                <a:solidFill>
                  <a:srgbClr val="171514"/>
                </a:solidFill>
                <a:latin typeface="Microsoft Sans Serif"/>
                <a:cs typeface="Microsoft Sans Serif"/>
              </a:rPr>
              <a:t>de lo </a:t>
            </a:r>
            <a:r>
              <a:rPr sz="750" spc="35" dirty="0">
                <a:solidFill>
                  <a:srgbClr val="171514"/>
                </a:solidFill>
                <a:latin typeface="Microsoft Sans Serif"/>
                <a:cs typeface="Microsoft Sans Serif"/>
              </a:rPr>
              <a:t>anterior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diseño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tapetes </a:t>
            </a:r>
            <a:r>
              <a:rPr sz="750" spc="30" dirty="0">
                <a:solidFill>
                  <a:srgbClr val="171514"/>
                </a:solidFill>
                <a:latin typeface="Microsoft Sans Serif"/>
                <a:cs typeface="Microsoft Sans Serif"/>
              </a:rPr>
              <a:t>requiere </a:t>
            </a:r>
            <a:r>
              <a:rPr sz="750" spc="10" dirty="0">
                <a:solidFill>
                  <a:srgbClr val="171514"/>
                </a:solidFill>
                <a:latin typeface="Microsoft Sans Serif"/>
                <a:cs typeface="Microsoft Sans Serif"/>
              </a:rPr>
              <a:t>cálculos </a:t>
            </a:r>
            <a:r>
              <a:rPr sz="750" spc="20" dirty="0" err="1">
                <a:solidFill>
                  <a:srgbClr val="171514"/>
                </a:solidFill>
                <a:latin typeface="Microsoft Sans Serif"/>
                <a:cs typeface="Microsoft Sans Serif"/>
              </a:rPr>
              <a:t>laboriosos</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spc="15" dirty="0">
                <a:solidFill>
                  <a:srgbClr val="171514"/>
                </a:solidFill>
                <a:latin typeface="Microsoft Sans Serif"/>
                <a:cs typeface="Microsoft Sans Serif"/>
              </a:rPr>
              <a:t>hay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serie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programas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computadora </a:t>
            </a:r>
            <a:r>
              <a:rPr sz="750" spc="20" dirty="0">
                <a:solidFill>
                  <a:srgbClr val="171514"/>
                </a:solidFill>
                <a:latin typeface="Microsoft Sans Serif"/>
                <a:cs typeface="Microsoft Sans Serif"/>
              </a:rPr>
              <a:t>especialmente </a:t>
            </a:r>
            <a:r>
              <a:rPr sz="750" spc="15" dirty="0">
                <a:solidFill>
                  <a:srgbClr val="171514"/>
                </a:solidFill>
                <a:latin typeface="Microsoft Sans Serif"/>
                <a:cs typeface="Microsoft Sans Serif"/>
              </a:rPr>
              <a:t>diseñados</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spc="10" dirty="0" err="1" smtClean="0">
                <a:solidFill>
                  <a:srgbClr val="171514"/>
                </a:solidFill>
                <a:latin typeface="Microsoft Sans Serif"/>
                <a:cs typeface="Microsoft Sans Serif"/>
              </a:rPr>
              <a:t>este</a:t>
            </a:r>
            <a:r>
              <a:rPr lang="es-ES" sz="750" spc="1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propósito</a:t>
            </a:r>
            <a:r>
              <a:rPr sz="75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aquí</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damos</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ejemplo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diseño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tapetes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usando</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uno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esos </a:t>
            </a:r>
            <a:r>
              <a:rPr sz="750" spc="30" dirty="0">
                <a:solidFill>
                  <a:srgbClr val="171514"/>
                </a:solidFill>
                <a:latin typeface="Microsoft Sans Serif"/>
                <a:cs typeface="Microsoft Sans Serif"/>
              </a:rPr>
              <a:t>programas</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(EDSA</a:t>
            </a:r>
            <a:r>
              <a:rPr sz="750" spc="-40" dirty="0" smtClean="0">
                <a:solidFill>
                  <a:srgbClr val="171514"/>
                </a:solidFill>
                <a:latin typeface="Microsoft Sans Serif"/>
                <a:cs typeface="Microsoft Sans Serif"/>
              </a:rPr>
              <a:t>)</a:t>
            </a:r>
            <a:r>
              <a:rPr lang="es-ES" sz="750" spc="-4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usa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fórmula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Sverak</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dada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ecuación.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(6.4).</a:t>
            </a:r>
            <a:endParaRPr sz="750" dirty="0">
              <a:latin typeface="Microsoft Sans Serif"/>
              <a:cs typeface="Microsoft Sans Serif"/>
            </a:endParaRPr>
          </a:p>
          <a:p>
            <a:pPr marL="12700" marR="57150" indent="152400">
              <a:lnSpc>
                <a:spcPts val="1200"/>
              </a:lnSpc>
              <a:spcBef>
                <a:spcPts val="90"/>
              </a:spcBef>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Figura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6.9</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muestra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diseño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preliminar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malla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subestación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150× </a:t>
            </a:r>
            <a:r>
              <a:rPr sz="700" spc="10" dirty="0" smtClean="0">
                <a:solidFill>
                  <a:srgbClr val="171514"/>
                </a:solidFill>
                <a:latin typeface="Microsoft Sans Serif"/>
                <a:cs typeface="Microsoft Sans Serif"/>
              </a:rPr>
              <a:t>150</a:t>
            </a:r>
            <a:r>
              <a:rPr lang="es-ES" sz="700" spc="1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pies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El </a:t>
            </a:r>
            <a:r>
              <a:rPr sz="700" spc="35" dirty="0">
                <a:solidFill>
                  <a:srgbClr val="171514"/>
                </a:solidFill>
                <a:latin typeface="Microsoft Sans Serif"/>
                <a:cs typeface="Microsoft Sans Serif"/>
              </a:rPr>
              <a:t>tamaño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conductores de cobre </a:t>
            </a:r>
            <a:r>
              <a:rPr sz="700" spc="-5" dirty="0">
                <a:solidFill>
                  <a:srgbClr val="171514"/>
                </a:solidFill>
                <a:latin typeface="Microsoft Sans Serif"/>
                <a:cs typeface="Microsoft Sans Serif"/>
              </a:rPr>
              <a:t>es </a:t>
            </a:r>
            <a:r>
              <a:rPr sz="700" spc="25" dirty="0">
                <a:solidFill>
                  <a:srgbClr val="171514"/>
                </a:solidFill>
                <a:latin typeface="Microsoft Sans Serif"/>
                <a:cs typeface="Microsoft Sans Serif"/>
              </a:rPr>
              <a:t>2/0 </a:t>
            </a:r>
            <a:r>
              <a:rPr sz="700" spc="-25" dirty="0">
                <a:solidFill>
                  <a:srgbClr val="171514"/>
                </a:solidFill>
                <a:latin typeface="Microsoft Sans Serif"/>
                <a:cs typeface="Microsoft Sans Serif"/>
              </a:rPr>
              <a:t>AWG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malla </a:t>
            </a:r>
            <a:r>
              <a:rPr sz="700" spc="10" dirty="0">
                <a:solidFill>
                  <a:srgbClr val="171514"/>
                </a:solidFill>
                <a:latin typeface="Microsoft Sans Serif"/>
                <a:cs typeface="Microsoft Sans Serif"/>
              </a:rPr>
              <a:t>está </a:t>
            </a:r>
            <a:r>
              <a:rPr sz="700" spc="30" dirty="0">
                <a:solidFill>
                  <a:srgbClr val="171514"/>
                </a:solidFill>
                <a:latin typeface="Microsoft Sans Serif"/>
                <a:cs typeface="Microsoft Sans Serif"/>
              </a:rPr>
              <a:t>enterrada </a:t>
            </a:r>
            <a:r>
              <a:rPr sz="700" dirty="0">
                <a:solidFill>
                  <a:srgbClr val="171514"/>
                </a:solidFill>
                <a:latin typeface="Microsoft Sans Serif"/>
                <a:cs typeface="Microsoft Sans Serif"/>
              </a:rPr>
              <a:t>a </a:t>
            </a:r>
            <a:r>
              <a:rPr sz="700" spc="30" dirty="0" err="1">
                <a:solidFill>
                  <a:srgbClr val="171514"/>
                </a:solidFill>
                <a:latin typeface="Microsoft Sans Serif"/>
                <a:cs typeface="Microsoft Sans Serif"/>
              </a:rPr>
              <a:t>una</a:t>
            </a:r>
            <a:r>
              <a:rPr sz="700" spc="30"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profundidad</a:t>
            </a:r>
            <a:r>
              <a:rPr lang="es-ES" sz="700" spc="3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 </a:t>
            </a:r>
            <a:r>
              <a:rPr sz="700" spc="5" dirty="0">
                <a:solidFill>
                  <a:srgbClr val="171514"/>
                </a:solidFill>
                <a:latin typeface="Microsoft Sans Serif"/>
                <a:cs typeface="Microsoft Sans Serif"/>
              </a:rPr>
              <a:t>1,5 </a:t>
            </a:r>
            <a:r>
              <a:rPr sz="700" spc="10" dirty="0">
                <a:solidFill>
                  <a:srgbClr val="171514"/>
                </a:solidFill>
                <a:latin typeface="Microsoft Sans Serif"/>
                <a:cs typeface="Microsoft Sans Serif"/>
              </a:rPr>
              <a:t>pies </a:t>
            </a:r>
            <a:r>
              <a:rPr sz="700" spc="20" dirty="0">
                <a:solidFill>
                  <a:srgbClr val="171514"/>
                </a:solidFill>
                <a:latin typeface="Microsoft Sans Serif"/>
                <a:cs typeface="Microsoft Sans Serif"/>
              </a:rPr>
              <a:t>en </a:t>
            </a:r>
            <a:r>
              <a:rPr sz="700" spc="15" dirty="0">
                <a:solidFill>
                  <a:srgbClr val="171514"/>
                </a:solidFill>
                <a:latin typeface="Microsoft Sans Serif"/>
                <a:cs typeface="Microsoft Sans Serif"/>
              </a:rPr>
              <a:t>suelo </a:t>
            </a:r>
            <a:r>
              <a:rPr sz="700" spc="20" dirty="0">
                <a:solidFill>
                  <a:srgbClr val="171514"/>
                </a:solidFill>
                <a:latin typeface="Microsoft Sans Serif"/>
                <a:cs typeface="Microsoft Sans Serif"/>
              </a:rPr>
              <a:t>de resistividad </a:t>
            </a:r>
            <a:r>
              <a:rPr sz="700" spc="40" dirty="0">
                <a:solidFill>
                  <a:srgbClr val="171514"/>
                </a:solidFill>
                <a:latin typeface="Microsoft Sans Serif"/>
                <a:cs typeface="Microsoft Sans Serif"/>
              </a:rPr>
              <a:t>uniforme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100 </a:t>
            </a:r>
            <a:r>
              <a:rPr sz="700" spc="30" dirty="0">
                <a:solidFill>
                  <a:srgbClr val="171514"/>
                </a:solidFill>
                <a:latin typeface="Microsoft Sans Serif"/>
                <a:cs typeface="Microsoft Sans Serif"/>
              </a:rPr>
              <a:t>ohm-m.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corriente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falla </a:t>
            </a:r>
            <a:r>
              <a:rPr sz="700" spc="-5" dirty="0">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1000 </a:t>
            </a:r>
            <a:r>
              <a:rPr sz="700" spc="-20" dirty="0">
                <a:solidFill>
                  <a:srgbClr val="171514"/>
                </a:solidFill>
                <a:latin typeface="Microsoft Sans Serif"/>
                <a:cs typeface="Microsoft Sans Serif"/>
              </a:rPr>
              <a:t>A </a:t>
            </a:r>
            <a:r>
              <a:rPr sz="700" spc="5" dirty="0">
                <a:solidFill>
                  <a:srgbClr val="171514"/>
                </a:solidFill>
                <a:latin typeface="Microsoft Sans Serif"/>
                <a:cs typeface="Microsoft Sans Serif"/>
              </a:rPr>
              <a:t>y </a:t>
            </a:r>
            <a:r>
              <a:rPr sz="700" spc="10" dirty="0" err="1" smtClean="0">
                <a:solidFill>
                  <a:srgbClr val="171514"/>
                </a:solidFill>
                <a:latin typeface="Microsoft Sans Serif"/>
                <a:cs typeface="Microsoft Sans Serif"/>
              </a:rPr>
              <a:t>su</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duración</a:t>
            </a:r>
            <a:r>
              <a:rPr sz="700" spc="2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5" dirty="0">
                <a:solidFill>
                  <a:srgbClr val="171514"/>
                </a:solidFill>
                <a:latin typeface="Microsoft Sans Serif"/>
                <a:cs typeface="Microsoft Sans Serif"/>
              </a:rPr>
              <a:t>0,25 </a:t>
            </a:r>
            <a:r>
              <a:rPr sz="700" spc="-15" dirty="0">
                <a:solidFill>
                  <a:srgbClr val="171514"/>
                </a:solidFill>
                <a:latin typeface="Microsoft Sans Serif"/>
                <a:cs typeface="Microsoft Sans Serif"/>
              </a:rPr>
              <a:t>s. </a:t>
            </a:r>
            <a:r>
              <a:rPr sz="700" spc="-40" dirty="0">
                <a:solidFill>
                  <a:srgbClr val="171514"/>
                </a:solidFill>
                <a:latin typeface="Microsoft Sans Serif"/>
                <a:cs typeface="Microsoft Sans Serif"/>
              </a:rPr>
              <a:t>Se </a:t>
            </a:r>
            <a:r>
              <a:rPr sz="700" spc="25" dirty="0">
                <a:solidFill>
                  <a:srgbClr val="171514"/>
                </a:solidFill>
                <a:latin typeface="Microsoft Sans Serif"/>
                <a:cs typeface="Microsoft Sans Serif"/>
              </a:rPr>
              <a:t>requiere </a:t>
            </a:r>
            <a:r>
              <a:rPr sz="700" spc="35" dirty="0">
                <a:solidFill>
                  <a:srgbClr val="171514"/>
                </a:solidFill>
                <a:latin typeface="Microsoft Sans Serif"/>
                <a:cs typeface="Microsoft Sans Serif"/>
              </a:rPr>
              <a:t>determinar </a:t>
            </a:r>
            <a:r>
              <a:rPr sz="700" dirty="0">
                <a:solidFill>
                  <a:srgbClr val="171514"/>
                </a:solidFill>
                <a:latin typeface="Microsoft Sans Serif"/>
                <a:cs typeface="Microsoft Sans Serif"/>
              </a:rPr>
              <a:t>a </a:t>
            </a:r>
            <a:r>
              <a:rPr sz="700" spc="35" dirty="0">
                <a:solidFill>
                  <a:srgbClr val="171514"/>
                </a:solidFill>
                <a:latin typeface="Microsoft Sans Serif"/>
                <a:cs typeface="Microsoft Sans Serif"/>
              </a:rPr>
              <a:t>partir </a:t>
            </a:r>
            <a:r>
              <a:rPr sz="700" spc="20" dirty="0">
                <a:solidFill>
                  <a:srgbClr val="171514"/>
                </a:solidFill>
                <a:latin typeface="Microsoft Sans Serif"/>
                <a:cs typeface="Microsoft Sans Serif"/>
              </a:rPr>
              <a:t>del </a:t>
            </a:r>
            <a:r>
              <a:rPr sz="700" spc="35" dirty="0">
                <a:solidFill>
                  <a:srgbClr val="171514"/>
                </a:solidFill>
                <a:latin typeface="Microsoft Sans Serif"/>
                <a:cs typeface="Microsoft Sans Serif"/>
              </a:rPr>
              <a:t>programa </a:t>
            </a:r>
            <a:r>
              <a:rPr sz="700" dirty="0">
                <a:solidFill>
                  <a:srgbClr val="171514"/>
                </a:solidFill>
                <a:latin typeface="Microsoft Sans Serif"/>
                <a:cs typeface="Microsoft Sans Serif"/>
              </a:rPr>
              <a:t>si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cumplen </a:t>
            </a:r>
            <a:r>
              <a:rPr sz="700" spc="10" dirty="0">
                <a:solidFill>
                  <a:srgbClr val="171514"/>
                </a:solidFill>
                <a:latin typeface="Microsoft Sans Serif"/>
                <a:cs typeface="Microsoft Sans Serif"/>
              </a:rPr>
              <a:t>los </a:t>
            </a:r>
            <a:r>
              <a:rPr sz="700" spc="25" dirty="0" err="1">
                <a:solidFill>
                  <a:srgbClr val="171514"/>
                </a:solidFill>
                <a:latin typeface="Microsoft Sans Serif"/>
                <a:cs typeface="Microsoft Sans Serif"/>
              </a:rPr>
              <a:t>requisitos</a:t>
            </a:r>
            <a:r>
              <a:rPr sz="700" spc="2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seguridad</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siguientes</a:t>
            </a:r>
            <a:r>
              <a:rPr sz="700" spc="-5" dirty="0">
                <a:solidFill>
                  <a:srgbClr val="171514"/>
                </a:solidFill>
                <a:latin typeface="Microsoft Sans Serif"/>
                <a:cs typeface="Microsoft Sans Serif"/>
              </a:rPr>
              <a:t> casos</a:t>
            </a:r>
            <a:r>
              <a:rPr sz="700" spc="-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45"/>
              </a:spcBef>
            </a:pPr>
            <a:endParaRPr sz="700" dirty="0">
              <a:latin typeface="Microsoft Sans Serif"/>
              <a:cs typeface="Microsoft Sans Serif"/>
            </a:endParaRPr>
          </a:p>
          <a:p>
            <a:pPr marL="146050" indent="-133985">
              <a:spcBef>
                <a:spcPts val="5"/>
              </a:spcBef>
              <a:buAutoNum type="alphaUcParenBoth"/>
              <a:tabLst>
                <a:tab pos="146685" algn="l"/>
              </a:tabLst>
            </a:pPr>
            <a:r>
              <a:rPr sz="700" spc="-35" dirty="0">
                <a:solidFill>
                  <a:srgbClr val="171514"/>
                </a:solidFill>
                <a:latin typeface="Microsoft Sans Serif"/>
                <a:cs typeface="Microsoft Sans Serif"/>
              </a:rPr>
              <a:t>Si</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10" dirty="0">
                <a:solidFill>
                  <a:srgbClr val="171514"/>
                </a:solidFill>
                <a:latin typeface="Microsoft Sans Serif"/>
                <a:cs typeface="Microsoft Sans Serif"/>
              </a:rPr>
              <a:t> </a:t>
            </a:r>
            <a:r>
              <a:rPr sz="700" spc="35" dirty="0">
                <a:solidFill>
                  <a:srgbClr val="171514"/>
                </a:solidFill>
                <a:latin typeface="Microsoft Sans Serif"/>
                <a:cs typeface="Microsoft Sans Serif"/>
              </a:rPr>
              <a:t>tamaño</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malla</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15×15</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pies</a:t>
            </a:r>
            <a:endParaRPr sz="700" dirty="0">
              <a:latin typeface="Microsoft Sans Serif"/>
              <a:cs typeface="Microsoft Sans Serif"/>
            </a:endParaRPr>
          </a:p>
          <a:p>
            <a:pPr marL="146685" indent="-134620">
              <a:spcBef>
                <a:spcPts val="359"/>
              </a:spcBef>
              <a:buAutoNum type="alphaUcParenBoth"/>
              <a:tabLst>
                <a:tab pos="147320" algn="l"/>
              </a:tabLst>
            </a:pPr>
            <a:r>
              <a:rPr sz="700" spc="-35" dirty="0">
                <a:solidFill>
                  <a:srgbClr val="171514"/>
                </a:solidFill>
                <a:latin typeface="Microsoft Sans Serif"/>
                <a:cs typeface="Microsoft Sans Serif"/>
              </a:rPr>
              <a:t>Si</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10" dirty="0">
                <a:solidFill>
                  <a:srgbClr val="171514"/>
                </a:solidFill>
                <a:latin typeface="Microsoft Sans Serif"/>
                <a:cs typeface="Microsoft Sans Serif"/>
              </a:rPr>
              <a:t> </a:t>
            </a:r>
            <a:r>
              <a:rPr sz="700" spc="35" dirty="0">
                <a:solidFill>
                  <a:srgbClr val="171514"/>
                </a:solidFill>
                <a:latin typeface="Microsoft Sans Serif"/>
                <a:cs typeface="Microsoft Sans Serif"/>
              </a:rPr>
              <a:t>tamaño</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malla</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30×30</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pies</a:t>
            </a:r>
            <a:endParaRPr sz="700" dirty="0">
              <a:latin typeface="Microsoft Sans Serif"/>
              <a:cs typeface="Microsoft Sans Serif"/>
            </a:endParaRPr>
          </a:p>
          <a:p>
            <a:pPr marL="164465" marR="356870" indent="-164465">
              <a:lnSpc>
                <a:spcPct val="125000"/>
              </a:lnSpc>
              <a:spcBef>
                <a:spcPts val="20"/>
              </a:spcBef>
              <a:buAutoNum type="alphaUcParenBoth"/>
              <a:tabLst>
                <a:tab pos="164465" algn="l"/>
              </a:tabLst>
            </a:pPr>
            <a:r>
              <a:rPr sz="800" spc="-40" dirty="0">
                <a:solidFill>
                  <a:srgbClr val="171514"/>
                </a:solidFill>
                <a:latin typeface="Microsoft Sans Serif"/>
                <a:cs typeface="Microsoft Sans Serif"/>
              </a:rPr>
              <a:t>Si</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está</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cubierta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con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capa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roca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triturada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resistividad</a:t>
            </a:r>
            <a:r>
              <a:rPr sz="80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2500</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Ω.m</a:t>
            </a:r>
            <a:r>
              <a:rPr sz="800" spc="-10"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espesor</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4</a:t>
            </a:r>
            <a:r>
              <a:rPr sz="800" spc="-5" dirty="0">
                <a:solidFill>
                  <a:srgbClr val="171514"/>
                </a:solidFill>
                <a:latin typeface="Microsoft Sans Serif"/>
                <a:cs typeface="Microsoft Sans Serif"/>
              </a:rPr>
              <a:t> .̋</a:t>
            </a:r>
            <a:endParaRPr sz="800" dirty="0">
              <a:latin typeface="Microsoft Sans Serif"/>
              <a:cs typeface="Microsoft Sans Serif"/>
            </a:endParaRPr>
          </a:p>
          <a:p>
            <a:pPr>
              <a:spcBef>
                <a:spcPts val="10"/>
              </a:spcBef>
            </a:pPr>
            <a:endParaRPr sz="1350" dirty="0">
              <a:latin typeface="Microsoft Sans Serif"/>
              <a:cs typeface="Microsoft Sans Serif"/>
            </a:endParaRPr>
          </a:p>
          <a:p>
            <a:pPr marL="12700"/>
            <a:r>
              <a:rPr sz="700" spc="-15" dirty="0">
                <a:solidFill>
                  <a:srgbClr val="171514"/>
                </a:solidFill>
                <a:latin typeface="Microsoft Sans Serif"/>
                <a:cs typeface="Microsoft Sans Serif"/>
              </a:rPr>
              <a:t>Las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tablas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6.1–6.3</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dan</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 </a:t>
            </a:r>
            <a:r>
              <a:rPr sz="700" spc="5" dirty="0">
                <a:solidFill>
                  <a:srgbClr val="171514"/>
                </a:solidFill>
                <a:latin typeface="Microsoft Sans Serif"/>
                <a:cs typeface="Microsoft Sans Serif"/>
              </a:rPr>
              <a:t>salidas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computadora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respectivas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estos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tres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casos</a:t>
            </a:r>
            <a:r>
              <a:rPr sz="700" spc="-5" dirty="0">
                <a:solidFill>
                  <a:srgbClr val="171514"/>
                </a:solidFill>
                <a:latin typeface="Microsoft Sans Serif"/>
                <a:cs typeface="Microsoft Sans Serif"/>
              </a:rPr>
              <a:t>:</a:t>
            </a:r>
            <a:endParaRPr sz="700" dirty="0">
              <a:latin typeface="Microsoft Sans Serif"/>
              <a:cs typeface="Microsoft Sans Serif"/>
            </a:endParaRPr>
          </a:p>
          <a:p>
            <a:pPr>
              <a:spcBef>
                <a:spcPts val="20"/>
              </a:spcBef>
            </a:pPr>
            <a:endParaRPr sz="1050" dirty="0">
              <a:latin typeface="Microsoft Sans Serif"/>
              <a:cs typeface="Microsoft Sans Serif"/>
            </a:endParaRPr>
          </a:p>
          <a:p>
            <a:pPr marL="155575" marR="257810" indent="-155575">
              <a:lnSpc>
                <a:spcPct val="133300"/>
              </a:lnSpc>
              <a:buAutoNum type="alphaUcParenBoth"/>
              <a:tabLst>
                <a:tab pos="155575" algn="l"/>
              </a:tabLst>
            </a:pP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Tabla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6.1 </a:t>
            </a:r>
            <a:r>
              <a:rPr sz="750" spc="30" dirty="0">
                <a:solidFill>
                  <a:srgbClr val="171514"/>
                </a:solidFill>
                <a:latin typeface="Microsoft Sans Serif"/>
                <a:cs typeface="Microsoft Sans Serif"/>
              </a:rPr>
              <a:t>muestra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requisitos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seguridad</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cumplen</a:t>
            </a:r>
            <a:r>
              <a:rPr sz="750" spc="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desde</a:t>
            </a:r>
            <a:r>
              <a:rPr sz="750" i="1" spc="20" dirty="0" err="1" smtClean="0">
                <a:solidFill>
                  <a:srgbClr val="171514"/>
                </a:solidFill>
                <a:latin typeface="Arial"/>
                <a:cs typeface="Arial"/>
              </a:rPr>
              <a:t>mi</a:t>
            </a:r>
            <a:r>
              <a:rPr sz="450" i="1" spc="20" dirty="0" err="1" smtClean="0">
                <a:solidFill>
                  <a:srgbClr val="171514"/>
                </a:solidFill>
                <a:latin typeface="Arial"/>
                <a:cs typeface="Arial"/>
              </a:rPr>
              <a:t>malla</a:t>
            </a:r>
            <a:r>
              <a:rPr sz="750" spc="20" dirty="0" err="1" smtClean="0">
                <a:solidFill>
                  <a:srgbClr val="171514"/>
                </a:solidFill>
                <a:latin typeface="Microsoft Sans Serif"/>
                <a:cs typeface="Microsoft Sans Serif"/>
              </a:rPr>
              <a:t>y</a:t>
            </a:r>
            <a:r>
              <a:rPr sz="750" i="1" spc="20" dirty="0" err="1" smtClean="0">
                <a:solidFill>
                  <a:srgbClr val="171514"/>
                </a:solidFill>
                <a:latin typeface="Arial"/>
                <a:cs typeface="Arial"/>
              </a:rPr>
              <a:t>mi</a:t>
            </a:r>
            <a:r>
              <a:rPr sz="450" i="1" spc="20" dirty="0" err="1" smtClean="0">
                <a:solidFill>
                  <a:srgbClr val="171514"/>
                </a:solidFill>
                <a:latin typeface="Arial"/>
                <a:cs typeface="Arial"/>
              </a:rPr>
              <a:t>paso</a:t>
            </a:r>
            <a:r>
              <a:rPr sz="750" spc="20" dirty="0" err="1" smtClean="0">
                <a:solidFill>
                  <a:srgbClr val="171514"/>
                </a:solidFill>
                <a:latin typeface="Microsoft Sans Serif"/>
                <a:cs typeface="Microsoft Sans Serif"/>
              </a:rPr>
              <a:t>son</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menos</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que</a:t>
            </a:r>
            <a:r>
              <a:rPr sz="750" i="1" spc="10" dirty="0">
                <a:solidFill>
                  <a:srgbClr val="171514"/>
                </a:solidFill>
                <a:latin typeface="Arial"/>
                <a:cs typeface="Arial"/>
              </a:rPr>
              <a:t>V</a:t>
            </a:r>
            <a:r>
              <a:rPr sz="450" i="1" spc="10" dirty="0">
                <a:solidFill>
                  <a:srgbClr val="171514"/>
                </a:solidFill>
                <a:latin typeface="Arial"/>
                <a:cs typeface="Arial"/>
              </a:rPr>
              <a:t>t</a:t>
            </a:r>
            <a:r>
              <a:rPr sz="750" spc="10" dirty="0">
                <a:solidFill>
                  <a:srgbClr val="171514"/>
                </a:solidFill>
                <a:latin typeface="Microsoft Sans Serif"/>
                <a:cs typeface="Microsoft Sans Serif"/>
              </a:rPr>
              <a:t>(máx)</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i="1" spc="-5" dirty="0">
                <a:solidFill>
                  <a:srgbClr val="171514"/>
                </a:solidFill>
                <a:latin typeface="Arial"/>
                <a:cs typeface="Arial"/>
              </a:rPr>
              <a:t>V</a:t>
            </a:r>
            <a:r>
              <a:rPr sz="450" i="1" spc="-5" dirty="0">
                <a:solidFill>
                  <a:srgbClr val="171514"/>
                </a:solidFill>
                <a:latin typeface="Arial"/>
                <a:cs typeface="Arial"/>
              </a:rPr>
              <a:t>s</a:t>
            </a:r>
            <a:r>
              <a:rPr sz="750" spc="-5" dirty="0">
                <a:solidFill>
                  <a:srgbClr val="171514"/>
                </a:solidFill>
                <a:latin typeface="Microsoft Sans Serif"/>
                <a:cs typeface="Microsoft Sans Serif"/>
              </a:rPr>
              <a:t>(máx</a:t>
            </a:r>
            <a:r>
              <a:rPr sz="750" spc="-5" dirty="0">
                <a:solidFill>
                  <a:srgbClr val="171514"/>
                </a:solidFill>
                <a:latin typeface="Microsoft Sans Serif"/>
                <a:cs typeface="Microsoft Sans Serif"/>
              </a:rPr>
              <a:t>.).</a:t>
            </a:r>
            <a:endParaRPr sz="750" dirty="0">
              <a:latin typeface="Microsoft Sans Serif"/>
              <a:cs typeface="Microsoft Sans Serif"/>
            </a:endParaRPr>
          </a:p>
          <a:p>
            <a:pPr marL="127635" indent="-115570">
              <a:spcBef>
                <a:spcPts val="450"/>
              </a:spcBef>
              <a:buAutoNum type="alphaUcParenBoth"/>
              <a:tabLst>
                <a:tab pos="128270" algn="l"/>
              </a:tabLst>
            </a:pP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tabla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6.2</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muestra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se</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requieren</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20 </a:t>
            </a:r>
            <a:r>
              <a:rPr lang="es-ES" sz="600" spc="10" dirty="0" smtClean="0">
                <a:solidFill>
                  <a:srgbClr val="171514"/>
                </a:solidFill>
                <a:latin typeface="Microsoft Sans Serif"/>
                <a:cs typeface="Microsoft Sans Serif"/>
              </a:rPr>
              <a:t>jabalina</a:t>
            </a:r>
            <a:r>
              <a:rPr sz="600" spc="10" dirty="0" smtClean="0">
                <a:solidFill>
                  <a:srgbClr val="171514"/>
                </a:solidFill>
                <a:latin typeface="Microsoft Sans Serif"/>
                <a:cs typeface="Microsoft Sans Serif"/>
              </a:rPr>
              <a:t>s</a:t>
            </a:r>
            <a:r>
              <a:rPr sz="600" spc="5" dirty="0" smtClean="0">
                <a:solidFill>
                  <a:srgbClr val="171514"/>
                </a:solidFill>
                <a:latin typeface="Microsoft Sans Serif"/>
                <a:cs typeface="Microsoft Sans Serif"/>
              </a:rPr>
              <a:t> </a:t>
            </a:r>
            <a:r>
              <a:rPr sz="600" spc="5" dirty="0">
                <a:solidFill>
                  <a:srgbClr val="171514"/>
                </a:solidFill>
                <a:latin typeface="Microsoft Sans Serif"/>
                <a:cs typeface="Microsoft Sans Serif"/>
              </a:rPr>
              <a:t>accionadas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cumplir</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con</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los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requisitos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seguridad</a:t>
            </a:r>
            <a:r>
              <a:rPr sz="600" spc="15" dirty="0">
                <a:solidFill>
                  <a:srgbClr val="171514"/>
                </a:solidFill>
                <a:latin typeface="Microsoft Sans Serif"/>
                <a:cs typeface="Microsoft Sans Serif"/>
              </a:rPr>
              <a:t>.</a:t>
            </a:r>
            <a:endParaRPr sz="600" dirty="0">
              <a:latin typeface="Microsoft Sans Serif"/>
              <a:cs typeface="Microsoft Sans Serif"/>
            </a:endParaRPr>
          </a:p>
          <a:p>
            <a:pPr marL="173990" marR="156845" indent="-173990">
              <a:lnSpc>
                <a:spcPct val="117600"/>
              </a:lnSpc>
              <a:spcBef>
                <a:spcPts val="50"/>
              </a:spcBef>
              <a:buAutoNum type="alphaUcParenBoth"/>
              <a:tabLst>
                <a:tab pos="173990" algn="l"/>
              </a:tabLst>
            </a:pPr>
            <a:r>
              <a:rPr sz="850" spc="-15"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tabla</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6.3</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muestra</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gran</a:t>
            </a:r>
            <a:r>
              <a:rPr sz="850" spc="-5" dirty="0">
                <a:solidFill>
                  <a:srgbClr val="171514"/>
                </a:solidFill>
                <a:latin typeface="Microsoft Sans Serif"/>
                <a:cs typeface="Microsoft Sans Serif"/>
              </a:rPr>
              <a:t> </a:t>
            </a:r>
            <a:r>
              <a:rPr sz="850" spc="45" dirty="0">
                <a:solidFill>
                  <a:srgbClr val="171514"/>
                </a:solidFill>
                <a:latin typeface="Microsoft Sans Serif"/>
                <a:cs typeface="Microsoft Sans Serif"/>
              </a:rPr>
              <a:t>aumento</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en</a:t>
            </a:r>
            <a:r>
              <a:rPr sz="850" i="1" spc="10" dirty="0">
                <a:solidFill>
                  <a:srgbClr val="171514"/>
                </a:solidFill>
                <a:latin typeface="Arial"/>
                <a:cs typeface="Arial"/>
              </a:rPr>
              <a:t>V</a:t>
            </a:r>
            <a:r>
              <a:rPr sz="500" i="1" spc="10" dirty="0">
                <a:solidFill>
                  <a:srgbClr val="171514"/>
                </a:solidFill>
                <a:latin typeface="Arial"/>
                <a:cs typeface="Arial"/>
              </a:rPr>
              <a:t>t</a:t>
            </a:r>
            <a:r>
              <a:rPr sz="850" spc="10" dirty="0">
                <a:solidFill>
                  <a:srgbClr val="171514"/>
                </a:solidFill>
                <a:latin typeface="Microsoft Sans Serif"/>
                <a:cs typeface="Microsoft Sans Serif"/>
              </a:rPr>
              <a:t>(máx)</a:t>
            </a:r>
            <a:r>
              <a:rPr sz="850" dirty="0">
                <a:solidFill>
                  <a:srgbClr val="171514"/>
                </a:solidFill>
                <a:latin typeface="Microsoft Sans Serif"/>
                <a:cs typeface="Microsoft Sans Serif"/>
              </a:rPr>
              <a:t> y</a:t>
            </a:r>
            <a:r>
              <a:rPr sz="850" i="1" dirty="0">
                <a:solidFill>
                  <a:srgbClr val="171514"/>
                </a:solidFill>
                <a:latin typeface="Arial"/>
                <a:cs typeface="Arial"/>
              </a:rPr>
              <a:t>V</a:t>
            </a:r>
            <a:r>
              <a:rPr sz="500" i="1" dirty="0">
                <a:solidFill>
                  <a:srgbClr val="171514"/>
                </a:solidFill>
                <a:latin typeface="Arial"/>
                <a:cs typeface="Arial"/>
              </a:rPr>
              <a:t>s</a:t>
            </a:r>
            <a:r>
              <a:rPr sz="850" dirty="0">
                <a:solidFill>
                  <a:srgbClr val="171514"/>
                </a:solidFill>
                <a:latin typeface="Microsoft Sans Serif"/>
                <a:cs typeface="Microsoft Sans Serif"/>
              </a:rPr>
              <a:t>(max)</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provocada</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por</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uso</a:t>
            </a:r>
            <a:r>
              <a:rPr lang="es-ES" sz="850" spc="25" dirty="0" smtClean="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de</a:t>
            </a:r>
            <a:r>
              <a:rPr sz="850" spc="-10" dirty="0" smtClean="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capa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roca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triturada</a:t>
            </a:r>
            <a:r>
              <a:rPr sz="850" spc="40" dirty="0">
                <a:solidFill>
                  <a:srgbClr val="171514"/>
                </a:solidFill>
                <a:latin typeface="Microsoft Sans Serif"/>
                <a:cs typeface="Microsoft Sans Serif"/>
              </a:rPr>
              <a:t>.</a:t>
            </a:r>
            <a:endParaRPr sz="850" dirty="0">
              <a:latin typeface="Microsoft Sans Serif"/>
              <a:cs typeface="Microsoft Sans Serif"/>
            </a:endParaRPr>
          </a:p>
        </p:txBody>
      </p:sp>
      <p:sp>
        <p:nvSpPr>
          <p:cNvPr id="15" name="object 15"/>
          <p:cNvSpPr txBox="1"/>
          <p:nvPr/>
        </p:nvSpPr>
        <p:spPr>
          <a:xfrm>
            <a:off x="6311475" y="5466296"/>
            <a:ext cx="415290" cy="267335"/>
          </a:xfrm>
          <a:prstGeom prst="rect">
            <a:avLst/>
          </a:prstGeom>
        </p:spPr>
        <p:txBody>
          <a:bodyPr vert="horz" wrap="square" lIns="0" tIns="12700" rIns="0" bIns="0" rtlCol="0">
            <a:spAutoFit/>
          </a:bodyPr>
          <a:lstStyle/>
          <a:p>
            <a:pPr marL="233045">
              <a:spcBef>
                <a:spcPts val="100"/>
              </a:spcBef>
            </a:pPr>
            <a:r>
              <a:rPr sz="400" spc="5" dirty="0">
                <a:solidFill>
                  <a:srgbClr val="171514"/>
                </a:solidFill>
                <a:latin typeface="Microsoft Sans Serif"/>
                <a:cs typeface="Microsoft Sans Serif"/>
              </a:rPr>
              <a:t>15</a:t>
            </a:r>
            <a:r>
              <a:rPr sz="400" spc="-5" dirty="0">
                <a:solidFill>
                  <a:srgbClr val="171514"/>
                </a:solidFill>
                <a:latin typeface="Microsoft Sans Serif"/>
                <a:cs typeface="Microsoft Sans Serif"/>
              </a:rPr>
              <a:t> </a:t>
            </a:r>
            <a:r>
              <a:rPr sz="400" spc="5" dirty="0">
                <a:solidFill>
                  <a:srgbClr val="171514"/>
                </a:solidFill>
                <a:latin typeface="Microsoft Sans Serif"/>
                <a:cs typeface="Microsoft Sans Serif"/>
              </a:rPr>
              <a:t>pies</a:t>
            </a:r>
            <a:endParaRPr sz="400">
              <a:latin typeface="Microsoft Sans Serif"/>
              <a:cs typeface="Microsoft Sans Serif"/>
            </a:endParaRPr>
          </a:p>
          <a:p>
            <a:pPr>
              <a:lnSpc>
                <a:spcPct val="100000"/>
              </a:lnSpc>
            </a:pPr>
            <a:endParaRPr sz="500">
              <a:latin typeface="Microsoft Sans Serif"/>
              <a:cs typeface="Microsoft Sans Serif"/>
            </a:endParaRPr>
          </a:p>
          <a:p>
            <a:pPr marL="12700">
              <a:spcBef>
                <a:spcPts val="375"/>
              </a:spcBef>
            </a:pPr>
            <a:r>
              <a:rPr sz="400" spc="5" dirty="0">
                <a:solidFill>
                  <a:srgbClr val="171514"/>
                </a:solidFill>
                <a:latin typeface="Microsoft Sans Serif"/>
                <a:cs typeface="Microsoft Sans Serif"/>
              </a:rPr>
              <a:t>15</a:t>
            </a:r>
            <a:r>
              <a:rPr sz="400" spc="-5" dirty="0">
                <a:solidFill>
                  <a:srgbClr val="171514"/>
                </a:solidFill>
                <a:latin typeface="Microsoft Sans Serif"/>
                <a:cs typeface="Microsoft Sans Serif"/>
              </a:rPr>
              <a:t> </a:t>
            </a:r>
            <a:r>
              <a:rPr sz="400" spc="5" dirty="0">
                <a:solidFill>
                  <a:srgbClr val="171514"/>
                </a:solidFill>
                <a:latin typeface="Microsoft Sans Serif"/>
                <a:cs typeface="Microsoft Sans Serif"/>
              </a:rPr>
              <a:t>pies</a:t>
            </a:r>
            <a:endParaRPr sz="400">
              <a:latin typeface="Microsoft Sans Serif"/>
              <a:cs typeface="Microsoft Sans Serif"/>
            </a:endParaRPr>
          </a:p>
        </p:txBody>
      </p:sp>
      <p:sp>
        <p:nvSpPr>
          <p:cNvPr id="16" name="object 16"/>
          <p:cNvSpPr txBox="1"/>
          <p:nvPr/>
        </p:nvSpPr>
        <p:spPr>
          <a:xfrm>
            <a:off x="8407478" y="6455445"/>
            <a:ext cx="273050" cy="89768"/>
          </a:xfrm>
          <a:prstGeom prst="rect">
            <a:avLst/>
          </a:prstGeom>
        </p:spPr>
        <p:txBody>
          <a:bodyPr vert="horz" wrap="square" lIns="0" tIns="12700" rIns="0" bIns="0" rtlCol="0">
            <a:spAutoFit/>
          </a:bodyPr>
          <a:lstStyle/>
          <a:p>
            <a:pPr marL="12700">
              <a:spcBef>
                <a:spcPts val="100"/>
              </a:spcBef>
            </a:pPr>
            <a:r>
              <a:rPr sz="500" spc="5" dirty="0">
                <a:solidFill>
                  <a:srgbClr val="171514"/>
                </a:solidFill>
                <a:latin typeface="Microsoft Sans Serif"/>
                <a:cs typeface="Microsoft Sans Serif"/>
              </a:rPr>
              <a:t>150</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p:txBody>
      </p:sp>
      <p:sp>
        <p:nvSpPr>
          <p:cNvPr id="17" name="object 17"/>
          <p:cNvSpPr txBox="1"/>
          <p:nvPr/>
        </p:nvSpPr>
        <p:spPr>
          <a:xfrm>
            <a:off x="7350780" y="7352200"/>
            <a:ext cx="273050" cy="89768"/>
          </a:xfrm>
          <a:prstGeom prst="rect">
            <a:avLst/>
          </a:prstGeom>
        </p:spPr>
        <p:txBody>
          <a:bodyPr vert="horz" wrap="square" lIns="0" tIns="12700" rIns="0" bIns="0" rtlCol="0">
            <a:spAutoFit/>
          </a:bodyPr>
          <a:lstStyle/>
          <a:p>
            <a:pPr marL="12700">
              <a:spcBef>
                <a:spcPts val="100"/>
              </a:spcBef>
            </a:pPr>
            <a:r>
              <a:rPr sz="500" spc="5" dirty="0">
                <a:solidFill>
                  <a:srgbClr val="171514"/>
                </a:solidFill>
                <a:latin typeface="Microsoft Sans Serif"/>
                <a:cs typeface="Microsoft Sans Serif"/>
              </a:rPr>
              <a:t>150</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p:txBody>
      </p:sp>
      <p:sp>
        <p:nvSpPr>
          <p:cNvPr id="18" name="object 18"/>
          <p:cNvSpPr txBox="1"/>
          <p:nvPr/>
        </p:nvSpPr>
        <p:spPr>
          <a:xfrm>
            <a:off x="5337176" y="7661999"/>
            <a:ext cx="3593465" cy="105157"/>
          </a:xfrm>
          <a:prstGeom prst="rect">
            <a:avLst/>
          </a:prstGeom>
        </p:spPr>
        <p:txBody>
          <a:bodyPr vert="horz" wrap="square" lIns="0" tIns="12700" rIns="0" bIns="0" rtlCol="0">
            <a:spAutoFit/>
          </a:bodyPr>
          <a:lstStyle/>
          <a:p>
            <a:pPr marL="12700">
              <a:spcBef>
                <a:spcPts val="100"/>
              </a:spcBef>
            </a:pPr>
            <a:r>
              <a:rPr sz="600" b="1" spc="-10" dirty="0">
                <a:solidFill>
                  <a:srgbClr val="171514"/>
                </a:solidFill>
                <a:latin typeface="Arial"/>
                <a:cs typeface="Arial"/>
              </a:rPr>
              <a:t>FIGURA </a:t>
            </a:r>
            <a:r>
              <a:rPr sz="600" b="1" spc="5" dirty="0">
                <a:solidFill>
                  <a:srgbClr val="171514"/>
                </a:solidFill>
                <a:latin typeface="Arial"/>
                <a:cs typeface="Arial"/>
              </a:rPr>
              <a:t>6.9</a:t>
            </a:r>
            <a:r>
              <a:rPr sz="600" spc="5" dirty="0">
                <a:solidFill>
                  <a:srgbClr val="171514"/>
                </a:solidFill>
                <a:latin typeface="Microsoft Sans Serif"/>
                <a:cs typeface="Microsoft Sans Serif"/>
              </a:rPr>
              <a:t>Tapete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área</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150 </a:t>
            </a:r>
            <a:r>
              <a:rPr sz="600" spc="10" dirty="0">
                <a:solidFill>
                  <a:srgbClr val="171514"/>
                </a:solidFill>
                <a:latin typeface="Microsoft Sans Serif"/>
                <a:cs typeface="Microsoft Sans Serif"/>
              </a:rPr>
              <a:t>pies</a:t>
            </a:r>
            <a:r>
              <a:rPr sz="350" spc="10" dirty="0">
                <a:solidFill>
                  <a:srgbClr val="171514"/>
                </a:solidFill>
                <a:latin typeface="Microsoft Sans Serif"/>
                <a:cs typeface="Microsoft Sans Serif"/>
              </a:rPr>
              <a:t>2</a:t>
            </a:r>
            <a:r>
              <a:rPr sz="600" spc="10" dirty="0">
                <a:solidFill>
                  <a:srgbClr val="171514"/>
                </a:solidFill>
                <a:latin typeface="Microsoft Sans Serif"/>
                <a:cs typeface="Microsoft Sans Serif"/>
              </a:rPr>
              <a:t>con</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10×10</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mallas,</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profundidad</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entierro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1,5 </a:t>
            </a:r>
            <a:r>
              <a:rPr sz="600" spc="5" dirty="0">
                <a:solidFill>
                  <a:srgbClr val="171514"/>
                </a:solidFill>
                <a:latin typeface="Microsoft Sans Serif"/>
                <a:cs typeface="Microsoft Sans Serif"/>
              </a:rPr>
              <a:t>pies.</a:t>
            </a:r>
            <a:endParaRPr sz="600">
              <a:latin typeface="Microsoft Sans Serif"/>
              <a:cs typeface="Microsoft Sans Serif"/>
            </a:endParaRP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758638" y="2406311"/>
            <a:ext cx="3465195" cy="6350"/>
            <a:chOff x="1075512" y="2406311"/>
            <a:chExt cx="3465195" cy="6350"/>
          </a:xfrm>
        </p:grpSpPr>
        <p:sp>
          <p:nvSpPr>
            <p:cNvPr id="3" name="object 3"/>
            <p:cNvSpPr/>
            <p:nvPr/>
          </p:nvSpPr>
          <p:spPr>
            <a:xfrm>
              <a:off x="1075512" y="2409486"/>
              <a:ext cx="1104900" cy="0"/>
            </a:xfrm>
            <a:custGeom>
              <a:avLst/>
              <a:gdLst/>
              <a:ahLst/>
              <a:cxnLst/>
              <a:rect l="l" t="t" r="r" b="b"/>
              <a:pathLst>
                <a:path w="1104900">
                  <a:moveTo>
                    <a:pt x="0" y="0"/>
                  </a:moveTo>
                  <a:lnTo>
                    <a:pt x="1104900" y="0"/>
                  </a:lnTo>
                </a:path>
              </a:pathLst>
            </a:custGeom>
            <a:ln w="6350">
              <a:solidFill>
                <a:srgbClr val="231F20"/>
              </a:solidFill>
            </a:ln>
          </p:spPr>
          <p:txBody>
            <a:bodyPr wrap="square" lIns="0" tIns="0" rIns="0" bIns="0" rtlCol="0"/>
            <a:lstStyle/>
            <a:p>
              <a:endParaRPr/>
            </a:p>
          </p:txBody>
        </p:sp>
        <p:sp>
          <p:nvSpPr>
            <p:cNvPr id="4" name="object 4"/>
            <p:cNvSpPr/>
            <p:nvPr/>
          </p:nvSpPr>
          <p:spPr>
            <a:xfrm>
              <a:off x="2180412" y="2409486"/>
              <a:ext cx="787400" cy="0"/>
            </a:xfrm>
            <a:custGeom>
              <a:avLst/>
              <a:gdLst/>
              <a:ahLst/>
              <a:cxnLst/>
              <a:rect l="l" t="t" r="r" b="b"/>
              <a:pathLst>
                <a:path w="787400">
                  <a:moveTo>
                    <a:pt x="0" y="0"/>
                  </a:moveTo>
                  <a:lnTo>
                    <a:pt x="787400" y="0"/>
                  </a:lnTo>
                </a:path>
              </a:pathLst>
            </a:custGeom>
            <a:ln w="6350">
              <a:solidFill>
                <a:srgbClr val="231F20"/>
              </a:solidFill>
            </a:ln>
          </p:spPr>
          <p:txBody>
            <a:bodyPr wrap="square" lIns="0" tIns="0" rIns="0" bIns="0" rtlCol="0"/>
            <a:lstStyle/>
            <a:p>
              <a:endParaRPr/>
            </a:p>
          </p:txBody>
        </p:sp>
        <p:sp>
          <p:nvSpPr>
            <p:cNvPr id="5" name="object 5"/>
            <p:cNvSpPr/>
            <p:nvPr/>
          </p:nvSpPr>
          <p:spPr>
            <a:xfrm>
              <a:off x="2967812" y="2409486"/>
              <a:ext cx="1193800" cy="0"/>
            </a:xfrm>
            <a:custGeom>
              <a:avLst/>
              <a:gdLst/>
              <a:ahLst/>
              <a:cxnLst/>
              <a:rect l="l" t="t" r="r" b="b"/>
              <a:pathLst>
                <a:path w="1193800">
                  <a:moveTo>
                    <a:pt x="0" y="0"/>
                  </a:moveTo>
                  <a:lnTo>
                    <a:pt x="1193800" y="0"/>
                  </a:lnTo>
                </a:path>
              </a:pathLst>
            </a:custGeom>
            <a:ln w="6350">
              <a:solidFill>
                <a:srgbClr val="231F20"/>
              </a:solidFill>
            </a:ln>
          </p:spPr>
          <p:txBody>
            <a:bodyPr wrap="square" lIns="0" tIns="0" rIns="0" bIns="0" rtlCol="0"/>
            <a:lstStyle/>
            <a:p>
              <a:endParaRPr/>
            </a:p>
          </p:txBody>
        </p:sp>
        <p:sp>
          <p:nvSpPr>
            <p:cNvPr id="6" name="object 6"/>
            <p:cNvSpPr/>
            <p:nvPr/>
          </p:nvSpPr>
          <p:spPr>
            <a:xfrm>
              <a:off x="4161612" y="2409486"/>
              <a:ext cx="379095" cy="0"/>
            </a:xfrm>
            <a:custGeom>
              <a:avLst/>
              <a:gdLst/>
              <a:ahLst/>
              <a:cxnLst/>
              <a:rect l="l" t="t" r="r" b="b"/>
              <a:pathLst>
                <a:path w="379095">
                  <a:moveTo>
                    <a:pt x="0" y="0"/>
                  </a:moveTo>
                  <a:lnTo>
                    <a:pt x="378879" y="0"/>
                  </a:lnTo>
                </a:path>
              </a:pathLst>
            </a:custGeom>
            <a:ln w="6350">
              <a:solidFill>
                <a:srgbClr val="231F20"/>
              </a:solidFill>
            </a:ln>
          </p:spPr>
          <p:txBody>
            <a:bodyPr wrap="square" lIns="0" tIns="0" rIns="0" bIns="0" rtlCol="0"/>
            <a:lstStyle/>
            <a:p>
              <a:endParaRPr/>
            </a:p>
          </p:txBody>
        </p:sp>
      </p:grpSp>
      <p:sp>
        <p:nvSpPr>
          <p:cNvPr id="7" name="object 7"/>
          <p:cNvSpPr/>
          <p:nvPr/>
        </p:nvSpPr>
        <p:spPr>
          <a:xfrm>
            <a:off x="5758638" y="803319"/>
            <a:ext cx="3465195" cy="0"/>
          </a:xfrm>
          <a:custGeom>
            <a:avLst/>
            <a:gdLst/>
            <a:ahLst/>
            <a:cxnLst/>
            <a:rect l="l" t="t" r="r" b="b"/>
            <a:pathLst>
              <a:path w="3465195">
                <a:moveTo>
                  <a:pt x="0" y="0"/>
                </a:moveTo>
                <a:lnTo>
                  <a:pt x="3464979" y="0"/>
                </a:lnTo>
              </a:path>
            </a:pathLst>
          </a:custGeom>
          <a:ln w="6350">
            <a:solidFill>
              <a:srgbClr val="231F20"/>
            </a:solidFill>
          </a:ln>
        </p:spPr>
        <p:txBody>
          <a:bodyPr wrap="square" lIns="0" tIns="0" rIns="0" bIns="0" rtlCol="0"/>
          <a:lstStyle/>
          <a:p>
            <a:endParaRPr/>
          </a:p>
        </p:txBody>
      </p:sp>
      <p:grpSp>
        <p:nvGrpSpPr>
          <p:cNvPr id="8" name="object 8"/>
          <p:cNvGrpSpPr/>
          <p:nvPr/>
        </p:nvGrpSpPr>
        <p:grpSpPr>
          <a:xfrm>
            <a:off x="6011605" y="3045961"/>
            <a:ext cx="2955290" cy="6350"/>
            <a:chOff x="1328480" y="3045961"/>
            <a:chExt cx="2955290" cy="6350"/>
          </a:xfrm>
        </p:grpSpPr>
        <p:sp>
          <p:nvSpPr>
            <p:cNvPr id="9" name="object 9"/>
            <p:cNvSpPr/>
            <p:nvPr/>
          </p:nvSpPr>
          <p:spPr>
            <a:xfrm>
              <a:off x="1328480" y="3049136"/>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10" name="object 10"/>
            <p:cNvSpPr/>
            <p:nvPr/>
          </p:nvSpPr>
          <p:spPr>
            <a:xfrm>
              <a:off x="2014280" y="3049136"/>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11" name="object 11"/>
            <p:cNvSpPr/>
            <p:nvPr/>
          </p:nvSpPr>
          <p:spPr>
            <a:xfrm>
              <a:off x="2827080" y="3049136"/>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12" name="object 12"/>
            <p:cNvSpPr/>
            <p:nvPr/>
          </p:nvSpPr>
          <p:spPr>
            <a:xfrm>
              <a:off x="3690680" y="3049136"/>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13" name="object 13"/>
          <p:cNvGrpSpPr/>
          <p:nvPr/>
        </p:nvGrpSpPr>
        <p:grpSpPr>
          <a:xfrm>
            <a:off x="6011605" y="3323633"/>
            <a:ext cx="2955290" cy="6350"/>
            <a:chOff x="1328480" y="3323633"/>
            <a:chExt cx="2955290" cy="6350"/>
          </a:xfrm>
        </p:grpSpPr>
        <p:sp>
          <p:nvSpPr>
            <p:cNvPr id="14" name="object 14"/>
            <p:cNvSpPr/>
            <p:nvPr/>
          </p:nvSpPr>
          <p:spPr>
            <a:xfrm>
              <a:off x="1328480" y="3326808"/>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15" name="object 15"/>
            <p:cNvSpPr/>
            <p:nvPr/>
          </p:nvSpPr>
          <p:spPr>
            <a:xfrm>
              <a:off x="2014280" y="3326808"/>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16" name="object 16"/>
            <p:cNvSpPr/>
            <p:nvPr/>
          </p:nvSpPr>
          <p:spPr>
            <a:xfrm>
              <a:off x="2827080" y="3326808"/>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17" name="object 17"/>
            <p:cNvSpPr/>
            <p:nvPr/>
          </p:nvSpPr>
          <p:spPr>
            <a:xfrm>
              <a:off x="3690680" y="3326808"/>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18" name="object 18"/>
          <p:cNvGrpSpPr/>
          <p:nvPr/>
        </p:nvGrpSpPr>
        <p:grpSpPr>
          <a:xfrm>
            <a:off x="6011605" y="3740572"/>
            <a:ext cx="2955290" cy="6350"/>
            <a:chOff x="1328480" y="3740572"/>
            <a:chExt cx="2955290" cy="6350"/>
          </a:xfrm>
        </p:grpSpPr>
        <p:sp>
          <p:nvSpPr>
            <p:cNvPr id="19" name="object 19"/>
            <p:cNvSpPr/>
            <p:nvPr/>
          </p:nvSpPr>
          <p:spPr>
            <a:xfrm>
              <a:off x="1328480" y="3743747"/>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20" name="object 20"/>
            <p:cNvSpPr/>
            <p:nvPr/>
          </p:nvSpPr>
          <p:spPr>
            <a:xfrm>
              <a:off x="2014280" y="3743747"/>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21" name="object 21"/>
            <p:cNvSpPr/>
            <p:nvPr/>
          </p:nvSpPr>
          <p:spPr>
            <a:xfrm>
              <a:off x="2827080" y="3743747"/>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22" name="object 22"/>
            <p:cNvSpPr/>
            <p:nvPr/>
          </p:nvSpPr>
          <p:spPr>
            <a:xfrm>
              <a:off x="3690680" y="3743747"/>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23" name="object 23"/>
          <p:cNvGrpSpPr/>
          <p:nvPr/>
        </p:nvGrpSpPr>
        <p:grpSpPr>
          <a:xfrm>
            <a:off x="5946108" y="4227060"/>
            <a:ext cx="3086100" cy="6350"/>
            <a:chOff x="1262983" y="4227060"/>
            <a:chExt cx="3086100" cy="6350"/>
          </a:xfrm>
        </p:grpSpPr>
        <p:sp>
          <p:nvSpPr>
            <p:cNvPr id="24" name="object 24"/>
            <p:cNvSpPr/>
            <p:nvPr/>
          </p:nvSpPr>
          <p:spPr>
            <a:xfrm>
              <a:off x="1262983" y="4230235"/>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25" name="object 25"/>
            <p:cNvSpPr/>
            <p:nvPr/>
          </p:nvSpPr>
          <p:spPr>
            <a:xfrm>
              <a:off x="2545683" y="4230235"/>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26" name="object 26"/>
            <p:cNvSpPr/>
            <p:nvPr/>
          </p:nvSpPr>
          <p:spPr>
            <a:xfrm>
              <a:off x="3117183" y="4230235"/>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27" name="object 27"/>
            <p:cNvSpPr/>
            <p:nvPr/>
          </p:nvSpPr>
          <p:spPr>
            <a:xfrm>
              <a:off x="4082383" y="4230235"/>
              <a:ext cx="266700" cy="0"/>
            </a:xfrm>
            <a:custGeom>
              <a:avLst/>
              <a:gdLst/>
              <a:ahLst/>
              <a:cxnLst/>
              <a:rect l="l" t="t" r="r" b="b"/>
              <a:pathLst>
                <a:path w="266700">
                  <a:moveTo>
                    <a:pt x="0" y="0"/>
                  </a:moveTo>
                  <a:lnTo>
                    <a:pt x="266700" y="0"/>
                  </a:lnTo>
                </a:path>
              </a:pathLst>
            </a:custGeom>
            <a:ln w="6350">
              <a:solidFill>
                <a:srgbClr val="231F20"/>
              </a:solidFill>
            </a:ln>
          </p:spPr>
          <p:txBody>
            <a:bodyPr wrap="square" lIns="0" tIns="0" rIns="0" bIns="0" rtlCol="0"/>
            <a:lstStyle/>
            <a:p>
              <a:endParaRPr/>
            </a:p>
          </p:txBody>
        </p:sp>
      </p:grpSp>
      <p:grpSp>
        <p:nvGrpSpPr>
          <p:cNvPr id="28" name="object 28"/>
          <p:cNvGrpSpPr/>
          <p:nvPr/>
        </p:nvGrpSpPr>
        <p:grpSpPr>
          <a:xfrm>
            <a:off x="5946108" y="4504732"/>
            <a:ext cx="3086100" cy="6350"/>
            <a:chOff x="1262983" y="4504732"/>
            <a:chExt cx="3086100" cy="6350"/>
          </a:xfrm>
        </p:grpSpPr>
        <p:sp>
          <p:nvSpPr>
            <p:cNvPr id="29" name="object 29"/>
            <p:cNvSpPr/>
            <p:nvPr/>
          </p:nvSpPr>
          <p:spPr>
            <a:xfrm>
              <a:off x="1262983" y="4507907"/>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30" name="object 30"/>
            <p:cNvSpPr/>
            <p:nvPr/>
          </p:nvSpPr>
          <p:spPr>
            <a:xfrm>
              <a:off x="2545683" y="4507907"/>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31" name="object 31"/>
            <p:cNvSpPr/>
            <p:nvPr/>
          </p:nvSpPr>
          <p:spPr>
            <a:xfrm>
              <a:off x="3117183" y="4507907"/>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32" name="object 32"/>
            <p:cNvSpPr/>
            <p:nvPr/>
          </p:nvSpPr>
          <p:spPr>
            <a:xfrm>
              <a:off x="4082383" y="4507907"/>
              <a:ext cx="266700" cy="0"/>
            </a:xfrm>
            <a:custGeom>
              <a:avLst/>
              <a:gdLst/>
              <a:ahLst/>
              <a:cxnLst/>
              <a:rect l="l" t="t" r="r" b="b"/>
              <a:pathLst>
                <a:path w="266700">
                  <a:moveTo>
                    <a:pt x="0" y="0"/>
                  </a:moveTo>
                  <a:lnTo>
                    <a:pt x="266700" y="0"/>
                  </a:lnTo>
                </a:path>
              </a:pathLst>
            </a:custGeom>
            <a:ln w="6350">
              <a:solidFill>
                <a:srgbClr val="231F20"/>
              </a:solidFill>
            </a:ln>
          </p:spPr>
          <p:txBody>
            <a:bodyPr wrap="square" lIns="0" tIns="0" rIns="0" bIns="0" rtlCol="0"/>
            <a:lstStyle/>
            <a:p>
              <a:endParaRPr/>
            </a:p>
          </p:txBody>
        </p:sp>
      </p:grpSp>
      <p:grpSp>
        <p:nvGrpSpPr>
          <p:cNvPr id="33" name="object 33"/>
          <p:cNvGrpSpPr/>
          <p:nvPr/>
        </p:nvGrpSpPr>
        <p:grpSpPr>
          <a:xfrm>
            <a:off x="5946108" y="4897517"/>
            <a:ext cx="3086100" cy="6350"/>
            <a:chOff x="1262983" y="4897517"/>
            <a:chExt cx="3086100" cy="6350"/>
          </a:xfrm>
        </p:grpSpPr>
        <p:sp>
          <p:nvSpPr>
            <p:cNvPr id="34" name="object 34"/>
            <p:cNvSpPr/>
            <p:nvPr/>
          </p:nvSpPr>
          <p:spPr>
            <a:xfrm>
              <a:off x="1262983" y="4900692"/>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35" name="object 35"/>
            <p:cNvSpPr/>
            <p:nvPr/>
          </p:nvSpPr>
          <p:spPr>
            <a:xfrm>
              <a:off x="2545683" y="4900692"/>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36" name="object 36"/>
            <p:cNvSpPr/>
            <p:nvPr/>
          </p:nvSpPr>
          <p:spPr>
            <a:xfrm>
              <a:off x="3117183" y="4900692"/>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37" name="object 37"/>
            <p:cNvSpPr/>
            <p:nvPr/>
          </p:nvSpPr>
          <p:spPr>
            <a:xfrm>
              <a:off x="4082383" y="4900692"/>
              <a:ext cx="266700" cy="0"/>
            </a:xfrm>
            <a:custGeom>
              <a:avLst/>
              <a:gdLst/>
              <a:ahLst/>
              <a:cxnLst/>
              <a:rect l="l" t="t" r="r" b="b"/>
              <a:pathLst>
                <a:path w="266700">
                  <a:moveTo>
                    <a:pt x="0" y="0"/>
                  </a:moveTo>
                  <a:lnTo>
                    <a:pt x="266700" y="0"/>
                  </a:lnTo>
                </a:path>
              </a:pathLst>
            </a:custGeom>
            <a:ln w="6350">
              <a:solidFill>
                <a:srgbClr val="231F20"/>
              </a:solidFill>
            </a:ln>
          </p:spPr>
          <p:txBody>
            <a:bodyPr wrap="square" lIns="0" tIns="0" rIns="0" bIns="0" rtlCol="0"/>
            <a:lstStyle/>
            <a:p>
              <a:endParaRPr/>
            </a:p>
          </p:txBody>
        </p:sp>
      </p:grpSp>
      <p:grpSp>
        <p:nvGrpSpPr>
          <p:cNvPr id="38" name="object 38"/>
          <p:cNvGrpSpPr/>
          <p:nvPr/>
        </p:nvGrpSpPr>
        <p:grpSpPr>
          <a:xfrm>
            <a:off x="6426611" y="5474474"/>
            <a:ext cx="2133600" cy="6350"/>
            <a:chOff x="1743486" y="5474474"/>
            <a:chExt cx="2133600" cy="6350"/>
          </a:xfrm>
        </p:grpSpPr>
        <p:sp>
          <p:nvSpPr>
            <p:cNvPr id="39" name="object 39"/>
            <p:cNvSpPr/>
            <p:nvPr/>
          </p:nvSpPr>
          <p:spPr>
            <a:xfrm>
              <a:off x="1743486" y="5477649"/>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40" name="object 40"/>
            <p:cNvSpPr/>
            <p:nvPr/>
          </p:nvSpPr>
          <p:spPr>
            <a:xfrm>
              <a:off x="2429286" y="5477649"/>
              <a:ext cx="787400" cy="0"/>
            </a:xfrm>
            <a:custGeom>
              <a:avLst/>
              <a:gdLst/>
              <a:ahLst/>
              <a:cxnLst/>
              <a:rect l="l" t="t" r="r" b="b"/>
              <a:pathLst>
                <a:path w="787400">
                  <a:moveTo>
                    <a:pt x="0" y="0"/>
                  </a:moveTo>
                  <a:lnTo>
                    <a:pt x="787400" y="0"/>
                  </a:lnTo>
                </a:path>
              </a:pathLst>
            </a:custGeom>
            <a:ln w="6350">
              <a:solidFill>
                <a:srgbClr val="231F20"/>
              </a:solidFill>
            </a:ln>
          </p:spPr>
          <p:txBody>
            <a:bodyPr wrap="square" lIns="0" tIns="0" rIns="0" bIns="0" rtlCol="0"/>
            <a:lstStyle/>
            <a:p>
              <a:endParaRPr/>
            </a:p>
          </p:txBody>
        </p:sp>
        <p:sp>
          <p:nvSpPr>
            <p:cNvPr id="41" name="object 41"/>
            <p:cNvSpPr/>
            <p:nvPr/>
          </p:nvSpPr>
          <p:spPr>
            <a:xfrm>
              <a:off x="3216686" y="5477649"/>
              <a:ext cx="660400" cy="0"/>
            </a:xfrm>
            <a:custGeom>
              <a:avLst/>
              <a:gdLst/>
              <a:ahLst/>
              <a:cxnLst/>
              <a:rect l="l" t="t" r="r" b="b"/>
              <a:pathLst>
                <a:path w="660400">
                  <a:moveTo>
                    <a:pt x="0" y="0"/>
                  </a:moveTo>
                  <a:lnTo>
                    <a:pt x="660400" y="0"/>
                  </a:lnTo>
                </a:path>
              </a:pathLst>
            </a:custGeom>
            <a:ln w="6350">
              <a:solidFill>
                <a:srgbClr val="231F20"/>
              </a:solidFill>
            </a:ln>
          </p:spPr>
          <p:txBody>
            <a:bodyPr wrap="square" lIns="0" tIns="0" rIns="0" bIns="0" rtlCol="0"/>
            <a:lstStyle/>
            <a:p>
              <a:endParaRPr/>
            </a:p>
          </p:txBody>
        </p:sp>
      </p:grpSp>
      <p:graphicFrame>
        <p:nvGraphicFramePr>
          <p:cNvPr id="42" name="object 42"/>
          <p:cNvGraphicFramePr>
            <a:graphicFrameLocks noGrp="1"/>
          </p:cNvGraphicFramePr>
          <p:nvPr/>
        </p:nvGraphicFramePr>
        <p:xfrm>
          <a:off x="6426611" y="5755320"/>
          <a:ext cx="2134235" cy="750109"/>
        </p:xfrm>
        <a:graphic>
          <a:graphicData uri="http://schemas.openxmlformats.org/drawingml/2006/table">
            <a:tbl>
              <a:tblPr firstRow="1" bandRow="1">
                <a:tableStyleId>{2D5ABB26-0587-4C30-8999-92F81FD0307C}</a:tableStyleId>
              </a:tblPr>
              <a:tblGrid>
                <a:gridCol w="513080">
                  <a:extLst>
                    <a:ext uri="{9D8B030D-6E8A-4147-A177-3AD203B41FA5}">
                      <a16:colId xmlns:a16="http://schemas.microsoft.com/office/drawing/2014/main" val="20000"/>
                    </a:ext>
                  </a:extLst>
                </a:gridCol>
                <a:gridCol w="795020">
                  <a:extLst>
                    <a:ext uri="{9D8B030D-6E8A-4147-A177-3AD203B41FA5}">
                      <a16:colId xmlns:a16="http://schemas.microsoft.com/office/drawing/2014/main" val="20001"/>
                    </a:ext>
                  </a:extLst>
                </a:gridCol>
                <a:gridCol w="826135">
                  <a:extLst>
                    <a:ext uri="{9D8B030D-6E8A-4147-A177-3AD203B41FA5}">
                      <a16:colId xmlns:a16="http://schemas.microsoft.com/office/drawing/2014/main" val="20002"/>
                    </a:ext>
                  </a:extLst>
                </a:gridCol>
              </a:tblGrid>
              <a:tr h="162206">
                <a:tc>
                  <a:txBody>
                    <a:bodyPr/>
                    <a:lstStyle/>
                    <a:p>
                      <a:pPr>
                        <a:lnSpc>
                          <a:spcPct val="100000"/>
                        </a:lnSpc>
                        <a:spcBef>
                          <a:spcPts val="335"/>
                        </a:spcBef>
                      </a:pPr>
                      <a:r>
                        <a:rPr sz="650" b="1" spc="35" dirty="0">
                          <a:solidFill>
                            <a:srgbClr val="171514"/>
                          </a:solidFill>
                          <a:latin typeface="Arial"/>
                          <a:cs typeface="Arial"/>
                        </a:rPr>
                        <a:t>Número</a:t>
                      </a:r>
                      <a:endParaRPr sz="650" dirty="0">
                        <a:latin typeface="Arial"/>
                        <a:cs typeface="Arial"/>
                      </a:endParaRPr>
                    </a:p>
                  </a:txBody>
                  <a:tcPr marL="0" marR="0" marT="42545" marB="0">
                    <a:lnT w="6350">
                      <a:solidFill>
                        <a:srgbClr val="231F20"/>
                      </a:solidFill>
                      <a:prstDash val="solid"/>
                    </a:lnT>
                  </a:tcPr>
                </a:tc>
                <a:tc>
                  <a:txBody>
                    <a:bodyPr/>
                    <a:lstStyle/>
                    <a:p>
                      <a:pPr marR="13970" algn="ctr">
                        <a:lnSpc>
                          <a:spcPct val="100000"/>
                        </a:lnSpc>
                        <a:spcBef>
                          <a:spcPts val="535"/>
                        </a:spcBef>
                      </a:pPr>
                      <a:r>
                        <a:rPr sz="450" b="1" dirty="0">
                          <a:solidFill>
                            <a:srgbClr val="171514"/>
                          </a:solidFill>
                          <a:latin typeface="Arial"/>
                          <a:cs typeface="Arial"/>
                        </a:rPr>
                        <a:t>Longitud</a:t>
                      </a:r>
                      <a:r>
                        <a:rPr sz="450" b="1" spc="-10" dirty="0">
                          <a:solidFill>
                            <a:srgbClr val="171514"/>
                          </a:solidFill>
                          <a:latin typeface="Arial"/>
                          <a:cs typeface="Arial"/>
                        </a:rPr>
                        <a:t> </a:t>
                      </a:r>
                      <a:r>
                        <a:rPr sz="450" b="1" dirty="0">
                          <a:solidFill>
                            <a:srgbClr val="171514"/>
                          </a:solidFill>
                          <a:latin typeface="Arial"/>
                          <a:cs typeface="Arial"/>
                        </a:rPr>
                        <a:t>(pies)</a:t>
                      </a:r>
                      <a:endParaRPr sz="450">
                        <a:latin typeface="Arial"/>
                        <a:cs typeface="Arial"/>
                      </a:endParaRPr>
                    </a:p>
                  </a:txBody>
                  <a:tcPr marL="0" marR="0" marT="67945" marB="0">
                    <a:lnT w="6350">
                      <a:solidFill>
                        <a:srgbClr val="231F20"/>
                      </a:solidFill>
                      <a:prstDash val="solid"/>
                    </a:lnT>
                  </a:tcPr>
                </a:tc>
                <a:tc>
                  <a:txBody>
                    <a:bodyPr/>
                    <a:lstStyle/>
                    <a:p>
                      <a:pPr marL="149225" algn="ctr">
                        <a:lnSpc>
                          <a:spcPct val="100000"/>
                        </a:lnSpc>
                        <a:spcBef>
                          <a:spcPts val="535"/>
                        </a:spcBef>
                      </a:pPr>
                      <a:r>
                        <a:rPr sz="450" b="1" spc="20" dirty="0" err="1" smtClean="0">
                          <a:solidFill>
                            <a:srgbClr val="171514"/>
                          </a:solidFill>
                          <a:latin typeface="Arial"/>
                          <a:cs typeface="Arial"/>
                        </a:rPr>
                        <a:t>Diá</a:t>
                      </a:r>
                      <a:r>
                        <a:rPr lang="es-ES" sz="450" b="1" spc="20" dirty="0" smtClean="0">
                          <a:solidFill>
                            <a:srgbClr val="171514"/>
                          </a:solidFill>
                          <a:latin typeface="Arial"/>
                          <a:cs typeface="Arial"/>
                        </a:rPr>
                        <a:t>m</a:t>
                      </a:r>
                      <a:r>
                        <a:rPr sz="450" b="1" spc="-35" dirty="0" smtClean="0">
                          <a:solidFill>
                            <a:srgbClr val="171514"/>
                          </a:solidFill>
                          <a:latin typeface="Arial"/>
                          <a:cs typeface="Arial"/>
                        </a:rPr>
                        <a:t> </a:t>
                      </a:r>
                      <a:r>
                        <a:rPr sz="450" b="1" spc="5" dirty="0">
                          <a:solidFill>
                            <a:srgbClr val="171514"/>
                          </a:solidFill>
                          <a:latin typeface="Arial"/>
                          <a:cs typeface="Arial"/>
                        </a:rPr>
                        <a:t>(pulgadas)</a:t>
                      </a:r>
                      <a:endParaRPr sz="450" dirty="0">
                        <a:latin typeface="Arial"/>
                        <a:cs typeface="Arial"/>
                      </a:endParaRPr>
                    </a:p>
                  </a:txBody>
                  <a:tcPr marL="0" marR="0" marT="67945" marB="0">
                    <a:lnT w="6350">
                      <a:solidFill>
                        <a:srgbClr val="231F20"/>
                      </a:solidFill>
                      <a:prstDash val="solid"/>
                    </a:lnT>
                  </a:tcPr>
                </a:tc>
                <a:extLst>
                  <a:ext uri="{0D108BD9-81ED-4DB2-BD59-A6C34878D82A}">
                    <a16:rowId xmlns:a16="http://schemas.microsoft.com/office/drawing/2014/main" val="10000"/>
                  </a:ext>
                </a:extLst>
              </a:tr>
              <a:tr h="154733">
                <a:tc>
                  <a:txBody>
                    <a:bodyPr/>
                    <a:lstStyle/>
                    <a:p>
                      <a:pPr>
                        <a:lnSpc>
                          <a:spcPct val="100000"/>
                        </a:lnSpc>
                        <a:spcBef>
                          <a:spcPts val="155"/>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9685" marB="0"/>
                </a:tc>
                <a:tc>
                  <a:txBody>
                    <a:bodyPr/>
                    <a:lstStyle/>
                    <a:p>
                      <a:pPr marR="1270" algn="ctr">
                        <a:lnSpc>
                          <a:spcPct val="100000"/>
                        </a:lnSpc>
                        <a:spcBef>
                          <a:spcPts val="305"/>
                        </a:spcBef>
                      </a:pPr>
                      <a:r>
                        <a:rPr sz="650" spc="5" dirty="0">
                          <a:solidFill>
                            <a:srgbClr val="171514"/>
                          </a:solidFill>
                          <a:latin typeface="Microsoft Sans Serif"/>
                          <a:cs typeface="Microsoft Sans Serif"/>
                        </a:rPr>
                        <a:t>24.61</a:t>
                      </a:r>
                      <a:endParaRPr sz="650">
                        <a:latin typeface="Microsoft Sans Serif"/>
                        <a:cs typeface="Microsoft Sans Serif"/>
                      </a:endParaRPr>
                    </a:p>
                  </a:txBody>
                  <a:tcPr marL="0" marR="0" marT="38735" marB="0"/>
                </a:tc>
                <a:tc>
                  <a:txBody>
                    <a:bodyPr/>
                    <a:lstStyle/>
                    <a:p>
                      <a:pPr marL="172720" algn="ctr">
                        <a:lnSpc>
                          <a:spcPct val="100000"/>
                        </a:lnSpc>
                        <a:spcBef>
                          <a:spcPts val="305"/>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38735" marB="0"/>
                </a:tc>
                <a:extLst>
                  <a:ext uri="{0D108BD9-81ED-4DB2-BD59-A6C34878D82A}">
                    <a16:rowId xmlns:a16="http://schemas.microsoft.com/office/drawing/2014/main" val="10001"/>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36</a:t>
                      </a:r>
                      <a:endParaRPr sz="800">
                        <a:latin typeface="Microsoft Sans Serif"/>
                        <a:cs typeface="Microsoft Sans Serif"/>
                      </a:endParaRPr>
                    </a:p>
                  </a:txBody>
                  <a:tcPr marL="0" marR="0" marT="10160" marB="0"/>
                </a:tc>
                <a:tc>
                  <a:txBody>
                    <a:bodyPr/>
                    <a:lstStyle/>
                    <a:p>
                      <a:pPr marR="1270" algn="ctr">
                        <a:lnSpc>
                          <a:spcPct val="100000"/>
                        </a:lnSpc>
                        <a:spcBef>
                          <a:spcPts val="229"/>
                        </a:spcBef>
                      </a:pPr>
                      <a:r>
                        <a:rPr sz="650" spc="5" dirty="0">
                          <a:solidFill>
                            <a:srgbClr val="171514"/>
                          </a:solidFill>
                          <a:latin typeface="Microsoft Sans Serif"/>
                          <a:cs typeface="Microsoft Sans Serif"/>
                        </a:rPr>
                        <a:t>32.81</a:t>
                      </a:r>
                      <a:endParaRPr sz="650">
                        <a:latin typeface="Microsoft Sans Serif"/>
                        <a:cs typeface="Microsoft Sans Serif"/>
                      </a:endParaRPr>
                    </a:p>
                  </a:txBody>
                  <a:tcPr marL="0" marR="0" marT="29209" marB="0"/>
                </a:tc>
                <a:tc>
                  <a:txBody>
                    <a:bodyPr/>
                    <a:lstStyle/>
                    <a:p>
                      <a:pPr marL="17272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2"/>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36</a:t>
                      </a:r>
                      <a:endParaRPr sz="800">
                        <a:latin typeface="Microsoft Sans Serif"/>
                        <a:cs typeface="Microsoft Sans Serif"/>
                      </a:endParaRPr>
                    </a:p>
                  </a:txBody>
                  <a:tcPr marL="0" marR="0" marT="10160" marB="0"/>
                </a:tc>
                <a:tc>
                  <a:txBody>
                    <a:bodyPr/>
                    <a:lstStyle/>
                    <a:p>
                      <a:pPr marR="1270" algn="ctr">
                        <a:lnSpc>
                          <a:spcPct val="100000"/>
                        </a:lnSpc>
                        <a:spcBef>
                          <a:spcPts val="229"/>
                        </a:spcBef>
                      </a:pPr>
                      <a:r>
                        <a:rPr sz="650" spc="5" dirty="0">
                          <a:solidFill>
                            <a:srgbClr val="171514"/>
                          </a:solidFill>
                          <a:latin typeface="Microsoft Sans Serif"/>
                          <a:cs typeface="Microsoft Sans Serif"/>
                        </a:rPr>
                        <a:t>49.21</a:t>
                      </a:r>
                      <a:endParaRPr sz="650">
                        <a:latin typeface="Microsoft Sans Serif"/>
                        <a:cs typeface="Microsoft Sans Serif"/>
                      </a:endParaRPr>
                    </a:p>
                  </a:txBody>
                  <a:tcPr marL="0" marR="0" marT="29209" marB="0"/>
                </a:tc>
                <a:tc>
                  <a:txBody>
                    <a:bodyPr/>
                    <a:lstStyle/>
                    <a:p>
                      <a:pPr marL="17272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3"/>
                  </a:ext>
                </a:extLst>
              </a:tr>
              <a:tr h="141986">
                <a:tc>
                  <a:txBody>
                    <a:bodyPr/>
                    <a:lstStyle/>
                    <a:p>
                      <a:pPr>
                        <a:lnSpc>
                          <a:spcPts val="935"/>
                        </a:lnSpc>
                        <a:spcBef>
                          <a:spcPts val="80"/>
                        </a:spcBef>
                      </a:pPr>
                      <a:r>
                        <a:rPr sz="800" spc="10" dirty="0">
                          <a:solidFill>
                            <a:srgbClr val="171514"/>
                          </a:solidFill>
                          <a:latin typeface="Microsoft Sans Serif"/>
                          <a:cs typeface="Microsoft Sans Serif"/>
                        </a:rPr>
                        <a:t>38</a:t>
                      </a:r>
                      <a:endParaRPr sz="800">
                        <a:latin typeface="Microsoft Sans Serif"/>
                        <a:cs typeface="Microsoft Sans Serif"/>
                      </a:endParaRPr>
                    </a:p>
                  </a:txBody>
                  <a:tcPr marL="0" marR="0" marT="10160" marB="0"/>
                </a:tc>
                <a:tc>
                  <a:txBody>
                    <a:bodyPr/>
                    <a:lstStyle/>
                    <a:p>
                      <a:pPr marR="1270" algn="ctr">
                        <a:lnSpc>
                          <a:spcPct val="100000"/>
                        </a:lnSpc>
                        <a:spcBef>
                          <a:spcPts val="229"/>
                        </a:spcBef>
                      </a:pPr>
                      <a:r>
                        <a:rPr sz="650" spc="5" dirty="0">
                          <a:solidFill>
                            <a:srgbClr val="171514"/>
                          </a:solidFill>
                          <a:latin typeface="Microsoft Sans Serif"/>
                          <a:cs typeface="Microsoft Sans Serif"/>
                        </a:rPr>
                        <a:t>32.81</a:t>
                      </a:r>
                      <a:endParaRPr sz="650">
                        <a:latin typeface="Microsoft Sans Serif"/>
                        <a:cs typeface="Microsoft Sans Serif"/>
                      </a:endParaRPr>
                    </a:p>
                  </a:txBody>
                  <a:tcPr marL="0" marR="0" marT="29209" marB="0"/>
                </a:tc>
                <a:tc>
                  <a:txBody>
                    <a:bodyPr/>
                    <a:lstStyle/>
                    <a:p>
                      <a:pPr marL="17272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4"/>
                  </a:ext>
                </a:extLst>
              </a:tr>
            </a:tbl>
          </a:graphicData>
        </a:graphic>
      </p:graphicFrame>
      <p:grpSp>
        <p:nvGrpSpPr>
          <p:cNvPr id="43" name="object 43"/>
          <p:cNvGrpSpPr/>
          <p:nvPr/>
        </p:nvGrpSpPr>
        <p:grpSpPr>
          <a:xfrm>
            <a:off x="5345300" y="7744548"/>
            <a:ext cx="4283075" cy="6350"/>
            <a:chOff x="662174" y="7744548"/>
            <a:chExt cx="4283075" cy="6350"/>
          </a:xfrm>
        </p:grpSpPr>
        <p:sp>
          <p:nvSpPr>
            <p:cNvPr id="44" name="object 44"/>
            <p:cNvSpPr/>
            <p:nvPr/>
          </p:nvSpPr>
          <p:spPr>
            <a:xfrm>
              <a:off x="662174" y="7747723"/>
              <a:ext cx="1219200" cy="0"/>
            </a:xfrm>
            <a:custGeom>
              <a:avLst/>
              <a:gdLst/>
              <a:ahLst/>
              <a:cxnLst/>
              <a:rect l="l" t="t" r="r" b="b"/>
              <a:pathLst>
                <a:path w="1219200">
                  <a:moveTo>
                    <a:pt x="0" y="0"/>
                  </a:moveTo>
                  <a:lnTo>
                    <a:pt x="1219200" y="0"/>
                  </a:lnTo>
                </a:path>
              </a:pathLst>
            </a:custGeom>
            <a:ln w="6350">
              <a:solidFill>
                <a:srgbClr val="231F20"/>
              </a:solidFill>
            </a:ln>
          </p:spPr>
          <p:txBody>
            <a:bodyPr wrap="square" lIns="0" tIns="0" rIns="0" bIns="0" rtlCol="0"/>
            <a:lstStyle/>
            <a:p>
              <a:endParaRPr/>
            </a:p>
          </p:txBody>
        </p:sp>
        <p:sp>
          <p:nvSpPr>
            <p:cNvPr id="45" name="object 45"/>
            <p:cNvSpPr/>
            <p:nvPr/>
          </p:nvSpPr>
          <p:spPr>
            <a:xfrm>
              <a:off x="1881374" y="7747723"/>
              <a:ext cx="655955" cy="0"/>
            </a:xfrm>
            <a:custGeom>
              <a:avLst/>
              <a:gdLst/>
              <a:ahLst/>
              <a:cxnLst/>
              <a:rect l="l" t="t" r="r" b="b"/>
              <a:pathLst>
                <a:path w="655955">
                  <a:moveTo>
                    <a:pt x="0" y="0"/>
                  </a:moveTo>
                  <a:lnTo>
                    <a:pt x="655853" y="0"/>
                  </a:lnTo>
                </a:path>
              </a:pathLst>
            </a:custGeom>
            <a:ln w="6350">
              <a:solidFill>
                <a:srgbClr val="231F20"/>
              </a:solidFill>
            </a:ln>
          </p:spPr>
          <p:txBody>
            <a:bodyPr wrap="square" lIns="0" tIns="0" rIns="0" bIns="0" rtlCol="0"/>
            <a:lstStyle/>
            <a:p>
              <a:endParaRPr/>
            </a:p>
          </p:txBody>
        </p:sp>
        <p:sp>
          <p:nvSpPr>
            <p:cNvPr id="46" name="object 46"/>
            <p:cNvSpPr/>
            <p:nvPr/>
          </p:nvSpPr>
          <p:spPr>
            <a:xfrm>
              <a:off x="2537231" y="7747723"/>
              <a:ext cx="467995" cy="0"/>
            </a:xfrm>
            <a:custGeom>
              <a:avLst/>
              <a:gdLst/>
              <a:ahLst/>
              <a:cxnLst/>
              <a:rect l="l" t="t" r="r" b="b"/>
              <a:pathLst>
                <a:path w="467994">
                  <a:moveTo>
                    <a:pt x="0" y="0"/>
                  </a:moveTo>
                  <a:lnTo>
                    <a:pt x="467804" y="0"/>
                  </a:lnTo>
                </a:path>
              </a:pathLst>
            </a:custGeom>
            <a:ln w="6350">
              <a:solidFill>
                <a:srgbClr val="231F20"/>
              </a:solidFill>
            </a:ln>
          </p:spPr>
          <p:txBody>
            <a:bodyPr wrap="square" lIns="0" tIns="0" rIns="0" bIns="0" rtlCol="0"/>
            <a:lstStyle/>
            <a:p>
              <a:endParaRPr/>
            </a:p>
          </p:txBody>
        </p:sp>
        <p:sp>
          <p:nvSpPr>
            <p:cNvPr id="47" name="object 47"/>
            <p:cNvSpPr/>
            <p:nvPr/>
          </p:nvSpPr>
          <p:spPr>
            <a:xfrm>
              <a:off x="3005029" y="7747723"/>
              <a:ext cx="315595" cy="0"/>
            </a:xfrm>
            <a:custGeom>
              <a:avLst/>
              <a:gdLst/>
              <a:ahLst/>
              <a:cxnLst/>
              <a:rect l="l" t="t" r="r" b="b"/>
              <a:pathLst>
                <a:path w="315595">
                  <a:moveTo>
                    <a:pt x="0" y="0"/>
                  </a:moveTo>
                  <a:lnTo>
                    <a:pt x="315404" y="0"/>
                  </a:lnTo>
                </a:path>
              </a:pathLst>
            </a:custGeom>
            <a:ln w="6350">
              <a:solidFill>
                <a:srgbClr val="231F20"/>
              </a:solidFill>
            </a:ln>
          </p:spPr>
          <p:txBody>
            <a:bodyPr wrap="square" lIns="0" tIns="0" rIns="0" bIns="0" rtlCol="0"/>
            <a:lstStyle/>
            <a:p>
              <a:endParaRPr/>
            </a:p>
          </p:txBody>
        </p:sp>
        <p:sp>
          <p:nvSpPr>
            <p:cNvPr id="48" name="object 48"/>
            <p:cNvSpPr/>
            <p:nvPr/>
          </p:nvSpPr>
          <p:spPr>
            <a:xfrm>
              <a:off x="3320427" y="7747723"/>
              <a:ext cx="636905" cy="0"/>
            </a:xfrm>
            <a:custGeom>
              <a:avLst/>
              <a:gdLst/>
              <a:ahLst/>
              <a:cxnLst/>
              <a:rect l="l" t="t" r="r" b="b"/>
              <a:pathLst>
                <a:path w="636904">
                  <a:moveTo>
                    <a:pt x="0" y="0"/>
                  </a:moveTo>
                  <a:lnTo>
                    <a:pt x="636447" y="0"/>
                  </a:lnTo>
                </a:path>
              </a:pathLst>
            </a:custGeom>
            <a:ln w="6350">
              <a:solidFill>
                <a:srgbClr val="231F20"/>
              </a:solidFill>
            </a:ln>
          </p:spPr>
          <p:txBody>
            <a:bodyPr wrap="square" lIns="0" tIns="0" rIns="0" bIns="0" rtlCol="0"/>
            <a:lstStyle/>
            <a:p>
              <a:endParaRPr/>
            </a:p>
          </p:txBody>
        </p:sp>
        <p:sp>
          <p:nvSpPr>
            <p:cNvPr id="49" name="object 49"/>
            <p:cNvSpPr/>
            <p:nvPr/>
          </p:nvSpPr>
          <p:spPr>
            <a:xfrm>
              <a:off x="3956882" y="7747723"/>
              <a:ext cx="531495" cy="0"/>
            </a:xfrm>
            <a:custGeom>
              <a:avLst/>
              <a:gdLst/>
              <a:ahLst/>
              <a:cxnLst/>
              <a:rect l="l" t="t" r="r" b="b"/>
              <a:pathLst>
                <a:path w="531495">
                  <a:moveTo>
                    <a:pt x="0" y="0"/>
                  </a:moveTo>
                  <a:lnTo>
                    <a:pt x="531495" y="0"/>
                  </a:lnTo>
                </a:path>
              </a:pathLst>
            </a:custGeom>
            <a:ln w="6350">
              <a:solidFill>
                <a:srgbClr val="231F20"/>
              </a:solidFill>
            </a:ln>
          </p:spPr>
          <p:txBody>
            <a:bodyPr wrap="square" lIns="0" tIns="0" rIns="0" bIns="0" rtlCol="0"/>
            <a:lstStyle/>
            <a:p>
              <a:endParaRPr/>
            </a:p>
          </p:txBody>
        </p:sp>
        <p:sp>
          <p:nvSpPr>
            <p:cNvPr id="50" name="object 50"/>
            <p:cNvSpPr/>
            <p:nvPr/>
          </p:nvSpPr>
          <p:spPr>
            <a:xfrm>
              <a:off x="4488379" y="7747723"/>
              <a:ext cx="456565" cy="0"/>
            </a:xfrm>
            <a:custGeom>
              <a:avLst/>
              <a:gdLst/>
              <a:ahLst/>
              <a:cxnLst/>
              <a:rect l="l" t="t" r="r" b="b"/>
              <a:pathLst>
                <a:path w="456564">
                  <a:moveTo>
                    <a:pt x="0" y="0"/>
                  </a:moveTo>
                  <a:lnTo>
                    <a:pt x="456298" y="0"/>
                  </a:lnTo>
                </a:path>
              </a:pathLst>
            </a:custGeom>
            <a:ln w="6350">
              <a:solidFill>
                <a:srgbClr val="231F20"/>
              </a:solidFill>
            </a:ln>
          </p:spPr>
          <p:txBody>
            <a:bodyPr wrap="square" lIns="0" tIns="0" rIns="0" bIns="0" rtlCol="0"/>
            <a:lstStyle/>
            <a:p>
              <a:endParaRPr/>
            </a:p>
          </p:txBody>
        </p:sp>
      </p:grpSp>
      <p:grpSp>
        <p:nvGrpSpPr>
          <p:cNvPr id="51" name="object 51"/>
          <p:cNvGrpSpPr/>
          <p:nvPr/>
        </p:nvGrpSpPr>
        <p:grpSpPr>
          <a:xfrm>
            <a:off x="5345300" y="7079984"/>
            <a:ext cx="4283075" cy="6350"/>
            <a:chOff x="662174" y="7079984"/>
            <a:chExt cx="4283075" cy="6350"/>
          </a:xfrm>
        </p:grpSpPr>
        <p:sp>
          <p:nvSpPr>
            <p:cNvPr id="52" name="object 52"/>
            <p:cNvSpPr/>
            <p:nvPr/>
          </p:nvSpPr>
          <p:spPr>
            <a:xfrm>
              <a:off x="662174" y="7083159"/>
              <a:ext cx="1219200" cy="0"/>
            </a:xfrm>
            <a:custGeom>
              <a:avLst/>
              <a:gdLst/>
              <a:ahLst/>
              <a:cxnLst/>
              <a:rect l="l" t="t" r="r" b="b"/>
              <a:pathLst>
                <a:path w="1219200">
                  <a:moveTo>
                    <a:pt x="0" y="0"/>
                  </a:moveTo>
                  <a:lnTo>
                    <a:pt x="1219200" y="0"/>
                  </a:lnTo>
                </a:path>
              </a:pathLst>
            </a:custGeom>
            <a:ln w="6350">
              <a:solidFill>
                <a:srgbClr val="231F20"/>
              </a:solidFill>
            </a:ln>
          </p:spPr>
          <p:txBody>
            <a:bodyPr wrap="square" lIns="0" tIns="0" rIns="0" bIns="0" rtlCol="0"/>
            <a:lstStyle/>
            <a:p>
              <a:endParaRPr/>
            </a:p>
          </p:txBody>
        </p:sp>
        <p:sp>
          <p:nvSpPr>
            <p:cNvPr id="53" name="object 53"/>
            <p:cNvSpPr/>
            <p:nvPr/>
          </p:nvSpPr>
          <p:spPr>
            <a:xfrm>
              <a:off x="1881374" y="7083159"/>
              <a:ext cx="655955" cy="0"/>
            </a:xfrm>
            <a:custGeom>
              <a:avLst/>
              <a:gdLst/>
              <a:ahLst/>
              <a:cxnLst/>
              <a:rect l="l" t="t" r="r" b="b"/>
              <a:pathLst>
                <a:path w="655955">
                  <a:moveTo>
                    <a:pt x="0" y="0"/>
                  </a:moveTo>
                  <a:lnTo>
                    <a:pt x="655853" y="0"/>
                  </a:lnTo>
                </a:path>
              </a:pathLst>
            </a:custGeom>
            <a:ln w="6350">
              <a:solidFill>
                <a:srgbClr val="231F20"/>
              </a:solidFill>
            </a:ln>
          </p:spPr>
          <p:txBody>
            <a:bodyPr wrap="square" lIns="0" tIns="0" rIns="0" bIns="0" rtlCol="0"/>
            <a:lstStyle/>
            <a:p>
              <a:endParaRPr/>
            </a:p>
          </p:txBody>
        </p:sp>
        <p:sp>
          <p:nvSpPr>
            <p:cNvPr id="54" name="object 54"/>
            <p:cNvSpPr/>
            <p:nvPr/>
          </p:nvSpPr>
          <p:spPr>
            <a:xfrm>
              <a:off x="2537231" y="7083159"/>
              <a:ext cx="467995" cy="0"/>
            </a:xfrm>
            <a:custGeom>
              <a:avLst/>
              <a:gdLst/>
              <a:ahLst/>
              <a:cxnLst/>
              <a:rect l="l" t="t" r="r" b="b"/>
              <a:pathLst>
                <a:path w="467994">
                  <a:moveTo>
                    <a:pt x="0" y="0"/>
                  </a:moveTo>
                  <a:lnTo>
                    <a:pt x="467804" y="0"/>
                  </a:lnTo>
                </a:path>
              </a:pathLst>
            </a:custGeom>
            <a:ln w="6350">
              <a:solidFill>
                <a:srgbClr val="231F20"/>
              </a:solidFill>
            </a:ln>
          </p:spPr>
          <p:txBody>
            <a:bodyPr wrap="square" lIns="0" tIns="0" rIns="0" bIns="0" rtlCol="0"/>
            <a:lstStyle/>
            <a:p>
              <a:endParaRPr/>
            </a:p>
          </p:txBody>
        </p:sp>
        <p:sp>
          <p:nvSpPr>
            <p:cNvPr id="55" name="object 55"/>
            <p:cNvSpPr/>
            <p:nvPr/>
          </p:nvSpPr>
          <p:spPr>
            <a:xfrm>
              <a:off x="3005029" y="7083159"/>
              <a:ext cx="315595" cy="0"/>
            </a:xfrm>
            <a:custGeom>
              <a:avLst/>
              <a:gdLst/>
              <a:ahLst/>
              <a:cxnLst/>
              <a:rect l="l" t="t" r="r" b="b"/>
              <a:pathLst>
                <a:path w="315595">
                  <a:moveTo>
                    <a:pt x="0" y="0"/>
                  </a:moveTo>
                  <a:lnTo>
                    <a:pt x="315404" y="0"/>
                  </a:lnTo>
                </a:path>
              </a:pathLst>
            </a:custGeom>
            <a:ln w="6350">
              <a:solidFill>
                <a:srgbClr val="231F20"/>
              </a:solidFill>
            </a:ln>
          </p:spPr>
          <p:txBody>
            <a:bodyPr wrap="square" lIns="0" tIns="0" rIns="0" bIns="0" rtlCol="0"/>
            <a:lstStyle/>
            <a:p>
              <a:endParaRPr/>
            </a:p>
          </p:txBody>
        </p:sp>
        <p:sp>
          <p:nvSpPr>
            <p:cNvPr id="56" name="object 56"/>
            <p:cNvSpPr/>
            <p:nvPr/>
          </p:nvSpPr>
          <p:spPr>
            <a:xfrm>
              <a:off x="3320427" y="7083159"/>
              <a:ext cx="636905" cy="0"/>
            </a:xfrm>
            <a:custGeom>
              <a:avLst/>
              <a:gdLst/>
              <a:ahLst/>
              <a:cxnLst/>
              <a:rect l="l" t="t" r="r" b="b"/>
              <a:pathLst>
                <a:path w="636904">
                  <a:moveTo>
                    <a:pt x="0" y="0"/>
                  </a:moveTo>
                  <a:lnTo>
                    <a:pt x="636447" y="0"/>
                  </a:lnTo>
                </a:path>
              </a:pathLst>
            </a:custGeom>
            <a:ln w="6350">
              <a:solidFill>
                <a:srgbClr val="231F20"/>
              </a:solidFill>
            </a:ln>
          </p:spPr>
          <p:txBody>
            <a:bodyPr wrap="square" lIns="0" tIns="0" rIns="0" bIns="0" rtlCol="0"/>
            <a:lstStyle/>
            <a:p>
              <a:endParaRPr/>
            </a:p>
          </p:txBody>
        </p:sp>
        <p:sp>
          <p:nvSpPr>
            <p:cNvPr id="57" name="object 57"/>
            <p:cNvSpPr/>
            <p:nvPr/>
          </p:nvSpPr>
          <p:spPr>
            <a:xfrm>
              <a:off x="3956882" y="7083159"/>
              <a:ext cx="531495" cy="0"/>
            </a:xfrm>
            <a:custGeom>
              <a:avLst/>
              <a:gdLst/>
              <a:ahLst/>
              <a:cxnLst/>
              <a:rect l="l" t="t" r="r" b="b"/>
              <a:pathLst>
                <a:path w="531495">
                  <a:moveTo>
                    <a:pt x="0" y="0"/>
                  </a:moveTo>
                  <a:lnTo>
                    <a:pt x="531495" y="0"/>
                  </a:lnTo>
                </a:path>
              </a:pathLst>
            </a:custGeom>
            <a:ln w="6350">
              <a:solidFill>
                <a:srgbClr val="231F20"/>
              </a:solidFill>
            </a:ln>
          </p:spPr>
          <p:txBody>
            <a:bodyPr wrap="square" lIns="0" tIns="0" rIns="0" bIns="0" rtlCol="0"/>
            <a:lstStyle/>
            <a:p>
              <a:endParaRPr/>
            </a:p>
          </p:txBody>
        </p:sp>
        <p:sp>
          <p:nvSpPr>
            <p:cNvPr id="58" name="object 58"/>
            <p:cNvSpPr/>
            <p:nvPr/>
          </p:nvSpPr>
          <p:spPr>
            <a:xfrm>
              <a:off x="4488379" y="7083159"/>
              <a:ext cx="456565" cy="0"/>
            </a:xfrm>
            <a:custGeom>
              <a:avLst/>
              <a:gdLst/>
              <a:ahLst/>
              <a:cxnLst/>
              <a:rect l="l" t="t" r="r" b="b"/>
              <a:pathLst>
                <a:path w="456564">
                  <a:moveTo>
                    <a:pt x="0" y="0"/>
                  </a:moveTo>
                  <a:lnTo>
                    <a:pt x="456298" y="0"/>
                  </a:lnTo>
                </a:path>
              </a:pathLst>
            </a:custGeom>
            <a:ln w="6350">
              <a:solidFill>
                <a:srgbClr val="231F20"/>
              </a:solidFill>
            </a:ln>
          </p:spPr>
          <p:txBody>
            <a:bodyPr wrap="square" lIns="0" tIns="0" rIns="0" bIns="0" rtlCol="0"/>
            <a:lstStyle/>
            <a:p>
              <a:endParaRPr/>
            </a:p>
          </p:txBody>
        </p:sp>
      </p:grpSp>
      <p:grpSp>
        <p:nvGrpSpPr>
          <p:cNvPr id="59" name="object 59"/>
          <p:cNvGrpSpPr/>
          <p:nvPr/>
        </p:nvGrpSpPr>
        <p:grpSpPr>
          <a:xfrm>
            <a:off x="5345300" y="7497356"/>
            <a:ext cx="4283075" cy="6350"/>
            <a:chOff x="662174" y="7497356"/>
            <a:chExt cx="4283075" cy="6350"/>
          </a:xfrm>
        </p:grpSpPr>
        <p:sp>
          <p:nvSpPr>
            <p:cNvPr id="60" name="object 60"/>
            <p:cNvSpPr/>
            <p:nvPr/>
          </p:nvSpPr>
          <p:spPr>
            <a:xfrm>
              <a:off x="662174" y="7500531"/>
              <a:ext cx="1219200" cy="0"/>
            </a:xfrm>
            <a:custGeom>
              <a:avLst/>
              <a:gdLst/>
              <a:ahLst/>
              <a:cxnLst/>
              <a:rect l="l" t="t" r="r" b="b"/>
              <a:pathLst>
                <a:path w="1219200">
                  <a:moveTo>
                    <a:pt x="0" y="0"/>
                  </a:moveTo>
                  <a:lnTo>
                    <a:pt x="1219200" y="0"/>
                  </a:lnTo>
                </a:path>
              </a:pathLst>
            </a:custGeom>
            <a:ln w="6350">
              <a:solidFill>
                <a:srgbClr val="231F20"/>
              </a:solidFill>
            </a:ln>
          </p:spPr>
          <p:txBody>
            <a:bodyPr wrap="square" lIns="0" tIns="0" rIns="0" bIns="0" rtlCol="0"/>
            <a:lstStyle/>
            <a:p>
              <a:endParaRPr/>
            </a:p>
          </p:txBody>
        </p:sp>
        <p:sp>
          <p:nvSpPr>
            <p:cNvPr id="61" name="object 61"/>
            <p:cNvSpPr/>
            <p:nvPr/>
          </p:nvSpPr>
          <p:spPr>
            <a:xfrm>
              <a:off x="1881374" y="7500531"/>
              <a:ext cx="655955" cy="0"/>
            </a:xfrm>
            <a:custGeom>
              <a:avLst/>
              <a:gdLst/>
              <a:ahLst/>
              <a:cxnLst/>
              <a:rect l="l" t="t" r="r" b="b"/>
              <a:pathLst>
                <a:path w="655955">
                  <a:moveTo>
                    <a:pt x="0" y="0"/>
                  </a:moveTo>
                  <a:lnTo>
                    <a:pt x="655853" y="0"/>
                  </a:lnTo>
                </a:path>
              </a:pathLst>
            </a:custGeom>
            <a:ln w="6350">
              <a:solidFill>
                <a:srgbClr val="231F20"/>
              </a:solidFill>
            </a:ln>
          </p:spPr>
          <p:txBody>
            <a:bodyPr wrap="square" lIns="0" tIns="0" rIns="0" bIns="0" rtlCol="0"/>
            <a:lstStyle/>
            <a:p>
              <a:endParaRPr/>
            </a:p>
          </p:txBody>
        </p:sp>
        <p:sp>
          <p:nvSpPr>
            <p:cNvPr id="62" name="object 62"/>
            <p:cNvSpPr/>
            <p:nvPr/>
          </p:nvSpPr>
          <p:spPr>
            <a:xfrm>
              <a:off x="2537231" y="7500531"/>
              <a:ext cx="467995" cy="0"/>
            </a:xfrm>
            <a:custGeom>
              <a:avLst/>
              <a:gdLst/>
              <a:ahLst/>
              <a:cxnLst/>
              <a:rect l="l" t="t" r="r" b="b"/>
              <a:pathLst>
                <a:path w="467994">
                  <a:moveTo>
                    <a:pt x="0" y="0"/>
                  </a:moveTo>
                  <a:lnTo>
                    <a:pt x="467804" y="0"/>
                  </a:lnTo>
                </a:path>
              </a:pathLst>
            </a:custGeom>
            <a:ln w="6350">
              <a:solidFill>
                <a:srgbClr val="231F20"/>
              </a:solidFill>
            </a:ln>
          </p:spPr>
          <p:txBody>
            <a:bodyPr wrap="square" lIns="0" tIns="0" rIns="0" bIns="0" rtlCol="0"/>
            <a:lstStyle/>
            <a:p>
              <a:endParaRPr/>
            </a:p>
          </p:txBody>
        </p:sp>
        <p:sp>
          <p:nvSpPr>
            <p:cNvPr id="63" name="object 63"/>
            <p:cNvSpPr/>
            <p:nvPr/>
          </p:nvSpPr>
          <p:spPr>
            <a:xfrm>
              <a:off x="3005029" y="7500531"/>
              <a:ext cx="315595" cy="0"/>
            </a:xfrm>
            <a:custGeom>
              <a:avLst/>
              <a:gdLst/>
              <a:ahLst/>
              <a:cxnLst/>
              <a:rect l="l" t="t" r="r" b="b"/>
              <a:pathLst>
                <a:path w="315595">
                  <a:moveTo>
                    <a:pt x="0" y="0"/>
                  </a:moveTo>
                  <a:lnTo>
                    <a:pt x="315404" y="0"/>
                  </a:lnTo>
                </a:path>
              </a:pathLst>
            </a:custGeom>
            <a:ln w="6350">
              <a:solidFill>
                <a:srgbClr val="231F20"/>
              </a:solidFill>
            </a:ln>
          </p:spPr>
          <p:txBody>
            <a:bodyPr wrap="square" lIns="0" tIns="0" rIns="0" bIns="0" rtlCol="0"/>
            <a:lstStyle/>
            <a:p>
              <a:endParaRPr/>
            </a:p>
          </p:txBody>
        </p:sp>
        <p:sp>
          <p:nvSpPr>
            <p:cNvPr id="64" name="object 64"/>
            <p:cNvSpPr/>
            <p:nvPr/>
          </p:nvSpPr>
          <p:spPr>
            <a:xfrm>
              <a:off x="3320427" y="7500531"/>
              <a:ext cx="636905" cy="0"/>
            </a:xfrm>
            <a:custGeom>
              <a:avLst/>
              <a:gdLst/>
              <a:ahLst/>
              <a:cxnLst/>
              <a:rect l="l" t="t" r="r" b="b"/>
              <a:pathLst>
                <a:path w="636904">
                  <a:moveTo>
                    <a:pt x="0" y="0"/>
                  </a:moveTo>
                  <a:lnTo>
                    <a:pt x="636447" y="0"/>
                  </a:lnTo>
                </a:path>
              </a:pathLst>
            </a:custGeom>
            <a:ln w="6350">
              <a:solidFill>
                <a:srgbClr val="231F20"/>
              </a:solidFill>
            </a:ln>
          </p:spPr>
          <p:txBody>
            <a:bodyPr wrap="square" lIns="0" tIns="0" rIns="0" bIns="0" rtlCol="0"/>
            <a:lstStyle/>
            <a:p>
              <a:endParaRPr/>
            </a:p>
          </p:txBody>
        </p:sp>
        <p:sp>
          <p:nvSpPr>
            <p:cNvPr id="65" name="object 65"/>
            <p:cNvSpPr/>
            <p:nvPr/>
          </p:nvSpPr>
          <p:spPr>
            <a:xfrm>
              <a:off x="3956882" y="7500531"/>
              <a:ext cx="531495" cy="0"/>
            </a:xfrm>
            <a:custGeom>
              <a:avLst/>
              <a:gdLst/>
              <a:ahLst/>
              <a:cxnLst/>
              <a:rect l="l" t="t" r="r" b="b"/>
              <a:pathLst>
                <a:path w="531495">
                  <a:moveTo>
                    <a:pt x="0" y="0"/>
                  </a:moveTo>
                  <a:lnTo>
                    <a:pt x="531495" y="0"/>
                  </a:lnTo>
                </a:path>
              </a:pathLst>
            </a:custGeom>
            <a:ln w="6350">
              <a:solidFill>
                <a:srgbClr val="231F20"/>
              </a:solidFill>
            </a:ln>
          </p:spPr>
          <p:txBody>
            <a:bodyPr wrap="square" lIns="0" tIns="0" rIns="0" bIns="0" rtlCol="0"/>
            <a:lstStyle/>
            <a:p>
              <a:endParaRPr/>
            </a:p>
          </p:txBody>
        </p:sp>
        <p:sp>
          <p:nvSpPr>
            <p:cNvPr id="66" name="object 66"/>
            <p:cNvSpPr/>
            <p:nvPr/>
          </p:nvSpPr>
          <p:spPr>
            <a:xfrm>
              <a:off x="4488379" y="7500531"/>
              <a:ext cx="456565" cy="0"/>
            </a:xfrm>
            <a:custGeom>
              <a:avLst/>
              <a:gdLst/>
              <a:ahLst/>
              <a:cxnLst/>
              <a:rect l="l" t="t" r="r" b="b"/>
              <a:pathLst>
                <a:path w="456564">
                  <a:moveTo>
                    <a:pt x="0" y="0"/>
                  </a:moveTo>
                  <a:lnTo>
                    <a:pt x="456298" y="0"/>
                  </a:lnTo>
                </a:path>
              </a:pathLst>
            </a:custGeom>
            <a:ln w="6350">
              <a:solidFill>
                <a:srgbClr val="231F20"/>
              </a:solidFill>
            </a:ln>
          </p:spPr>
          <p:txBody>
            <a:bodyPr wrap="square" lIns="0" tIns="0" rIns="0" bIns="0" rtlCol="0"/>
            <a:lstStyle/>
            <a:p>
              <a:endParaRPr/>
            </a:p>
          </p:txBody>
        </p:sp>
      </p:grpSp>
      <p:sp>
        <p:nvSpPr>
          <p:cNvPr id="67" name="object 67"/>
          <p:cNvSpPr txBox="1"/>
          <p:nvPr/>
        </p:nvSpPr>
        <p:spPr>
          <a:xfrm>
            <a:off x="5337145"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68" name="object 68"/>
          <p:cNvSpPr txBox="1"/>
          <p:nvPr/>
        </p:nvSpPr>
        <p:spPr>
          <a:xfrm>
            <a:off x="941845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105</a:t>
            </a:r>
            <a:endParaRPr sz="900">
              <a:latin typeface="Arial"/>
              <a:cs typeface="Arial"/>
            </a:endParaRPr>
          </a:p>
        </p:txBody>
      </p:sp>
      <p:sp>
        <p:nvSpPr>
          <p:cNvPr id="69" name="object 69"/>
          <p:cNvSpPr txBox="1"/>
          <p:nvPr/>
        </p:nvSpPr>
        <p:spPr>
          <a:xfrm>
            <a:off x="5745937" y="850606"/>
            <a:ext cx="3342004" cy="540385"/>
          </a:xfrm>
          <a:prstGeom prst="rect">
            <a:avLst/>
          </a:prstGeom>
        </p:spPr>
        <p:txBody>
          <a:bodyPr vert="horz" wrap="square" lIns="0" tIns="69850" rIns="0" bIns="0" rtlCol="0">
            <a:spAutoFit/>
          </a:bodyPr>
          <a:lstStyle/>
          <a:p>
            <a:pPr marL="12700">
              <a:spcBef>
                <a:spcPts val="550"/>
              </a:spcBef>
            </a:pPr>
            <a:r>
              <a:rPr sz="700" b="1" spc="-15" dirty="0">
                <a:solidFill>
                  <a:srgbClr val="171514"/>
                </a:solidFill>
                <a:latin typeface="Arial"/>
                <a:cs typeface="Arial"/>
              </a:rPr>
              <a:t>CUADRO </a:t>
            </a:r>
            <a:r>
              <a:rPr sz="700" b="1" spc="5" dirty="0">
                <a:solidFill>
                  <a:srgbClr val="171514"/>
                </a:solidFill>
                <a:latin typeface="Arial"/>
                <a:cs typeface="Arial"/>
              </a:rPr>
              <a:t>6.1</a:t>
            </a:r>
            <a:endParaRPr sz="700" dirty="0">
              <a:latin typeface="Arial"/>
              <a:cs typeface="Arial"/>
            </a:endParaRPr>
          </a:p>
          <a:p>
            <a:pPr marL="12700" marR="5080">
              <a:lnSpc>
                <a:spcPct val="152800"/>
              </a:lnSpc>
              <a:spcBef>
                <a:spcPts val="10"/>
              </a:spcBef>
            </a:pPr>
            <a:r>
              <a:rPr sz="750" b="1" spc="10" dirty="0">
                <a:solidFill>
                  <a:srgbClr val="171514"/>
                </a:solidFill>
                <a:latin typeface="Arial"/>
                <a:cs typeface="Arial"/>
              </a:rPr>
              <a:t>Trabajo:</a:t>
            </a:r>
            <a:r>
              <a:rPr sz="750" b="1" spc="-15" dirty="0">
                <a:solidFill>
                  <a:srgbClr val="171514"/>
                </a:solidFill>
                <a:latin typeface="Arial"/>
                <a:cs typeface="Arial"/>
              </a:rPr>
              <a:t> </a:t>
            </a:r>
            <a:r>
              <a:rPr sz="750" b="1" dirty="0">
                <a:solidFill>
                  <a:srgbClr val="171514"/>
                </a:solidFill>
                <a:latin typeface="Arial"/>
                <a:cs typeface="Arial"/>
              </a:rPr>
              <a:t>Solución</a:t>
            </a:r>
            <a:r>
              <a:rPr sz="750" b="1" spc="-15" dirty="0">
                <a:solidFill>
                  <a:srgbClr val="171514"/>
                </a:solidFill>
                <a:latin typeface="Arial"/>
                <a:cs typeface="Arial"/>
              </a:rPr>
              <a:t> </a:t>
            </a:r>
            <a:r>
              <a:rPr sz="750" b="1" spc="20" dirty="0">
                <a:solidFill>
                  <a:srgbClr val="171514"/>
                </a:solidFill>
                <a:latin typeface="Arial"/>
                <a:cs typeface="Arial"/>
              </a:rPr>
              <a:t>del</a:t>
            </a:r>
            <a:r>
              <a:rPr sz="750" b="1" spc="-10" dirty="0">
                <a:solidFill>
                  <a:srgbClr val="171514"/>
                </a:solidFill>
                <a:latin typeface="Arial"/>
                <a:cs typeface="Arial"/>
              </a:rPr>
              <a:t> </a:t>
            </a:r>
            <a:r>
              <a:rPr sz="750" b="1" spc="10" dirty="0">
                <a:solidFill>
                  <a:srgbClr val="171514"/>
                </a:solidFill>
                <a:latin typeface="Arial"/>
                <a:cs typeface="Arial"/>
              </a:rPr>
              <a:t>Ejemplo</a:t>
            </a:r>
            <a:r>
              <a:rPr sz="750" b="1" spc="-15" dirty="0">
                <a:solidFill>
                  <a:srgbClr val="171514"/>
                </a:solidFill>
                <a:latin typeface="Arial"/>
                <a:cs typeface="Arial"/>
              </a:rPr>
              <a:t> (Caso</a:t>
            </a:r>
            <a:r>
              <a:rPr sz="750" b="1" spc="-10" dirty="0">
                <a:solidFill>
                  <a:srgbClr val="171514"/>
                </a:solidFill>
                <a:latin typeface="Arial"/>
                <a:cs typeface="Arial"/>
              </a:rPr>
              <a:t> A)</a:t>
            </a:r>
            <a:r>
              <a:rPr sz="750" b="1" spc="-15" dirty="0">
                <a:solidFill>
                  <a:srgbClr val="171514"/>
                </a:solidFill>
                <a:latin typeface="Arial"/>
                <a:cs typeface="Arial"/>
              </a:rPr>
              <a:t> </a:t>
            </a:r>
            <a:r>
              <a:rPr sz="750" b="1" spc="5" dirty="0">
                <a:solidFill>
                  <a:srgbClr val="171514"/>
                </a:solidFill>
                <a:latin typeface="Arial"/>
                <a:cs typeface="Arial"/>
              </a:rPr>
              <a:t>Diseño</a:t>
            </a:r>
            <a:r>
              <a:rPr sz="750" b="1" spc="-10"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5" dirty="0">
                <a:solidFill>
                  <a:srgbClr val="171514"/>
                </a:solidFill>
                <a:latin typeface="Arial"/>
                <a:cs typeface="Arial"/>
              </a:rPr>
              <a:t>Red</a:t>
            </a:r>
            <a:r>
              <a:rPr sz="750" b="1" spc="-10"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25" dirty="0">
                <a:solidFill>
                  <a:srgbClr val="171514"/>
                </a:solidFill>
                <a:latin typeface="Arial"/>
                <a:cs typeface="Arial"/>
              </a:rPr>
              <a:t>Tierra</a:t>
            </a:r>
            <a:r>
              <a:rPr sz="750" b="1" spc="-15" dirty="0">
                <a:solidFill>
                  <a:srgbClr val="171514"/>
                </a:solidFill>
                <a:latin typeface="Arial"/>
                <a:cs typeface="Arial"/>
              </a:rPr>
              <a:t> </a:t>
            </a:r>
            <a:r>
              <a:rPr sz="750" b="1" spc="10" dirty="0" err="1" smtClean="0">
                <a:solidFill>
                  <a:srgbClr val="171514"/>
                </a:solidFill>
                <a:latin typeface="Arial"/>
                <a:cs typeface="Arial"/>
              </a:rPr>
              <a:t>usando</a:t>
            </a:r>
            <a:r>
              <a:rPr lang="es-ES" sz="750" b="1" spc="10" dirty="0" smtClean="0">
                <a:solidFill>
                  <a:srgbClr val="171514"/>
                </a:solidFill>
                <a:latin typeface="Arial"/>
                <a:cs typeface="Arial"/>
              </a:rPr>
              <a:t> </a:t>
            </a:r>
            <a:r>
              <a:rPr sz="750" b="1" spc="20" dirty="0" smtClean="0">
                <a:solidFill>
                  <a:srgbClr val="171514"/>
                </a:solidFill>
                <a:latin typeface="Arial"/>
                <a:cs typeface="Arial"/>
              </a:rPr>
              <a:t>el</a:t>
            </a:r>
            <a:r>
              <a:rPr sz="750" b="1" spc="-15" dirty="0" smtClean="0">
                <a:solidFill>
                  <a:srgbClr val="171514"/>
                </a:solidFill>
                <a:latin typeface="Arial"/>
                <a:cs typeface="Arial"/>
              </a:rPr>
              <a:t> </a:t>
            </a:r>
            <a:r>
              <a:rPr sz="750" b="1" spc="25" dirty="0">
                <a:solidFill>
                  <a:srgbClr val="171514"/>
                </a:solidFill>
                <a:latin typeface="Arial"/>
                <a:cs typeface="Arial"/>
              </a:rPr>
              <a:t>Programa</a:t>
            </a:r>
            <a:r>
              <a:rPr sz="750" b="1" spc="-15" dirty="0">
                <a:solidFill>
                  <a:srgbClr val="171514"/>
                </a:solidFill>
                <a:latin typeface="Arial"/>
                <a:cs typeface="Arial"/>
              </a:rPr>
              <a:t> </a:t>
            </a:r>
            <a:r>
              <a:rPr sz="750" b="1" spc="-45" dirty="0">
                <a:solidFill>
                  <a:srgbClr val="171514"/>
                </a:solidFill>
                <a:latin typeface="Arial"/>
                <a:cs typeface="Arial"/>
              </a:rPr>
              <a:t>EDSA</a:t>
            </a:r>
            <a:r>
              <a:rPr sz="750" b="1" spc="-15" dirty="0">
                <a:solidFill>
                  <a:srgbClr val="171514"/>
                </a:solidFill>
                <a:latin typeface="Arial"/>
                <a:cs typeface="Arial"/>
              </a:rPr>
              <a:t> </a:t>
            </a:r>
            <a:r>
              <a:rPr sz="750" b="1" spc="-85" dirty="0">
                <a:solidFill>
                  <a:srgbClr val="171514"/>
                </a:solidFill>
                <a:latin typeface="Arial"/>
                <a:cs typeface="Arial"/>
              </a:rPr>
              <a:t>EE</a:t>
            </a:r>
            <a:r>
              <a:rPr sz="750" b="1" spc="-15" dirty="0">
                <a:solidFill>
                  <a:srgbClr val="171514"/>
                </a:solidFill>
                <a:latin typeface="Arial"/>
                <a:cs typeface="Arial"/>
              </a:rPr>
              <a:t> </a:t>
            </a:r>
            <a:r>
              <a:rPr sz="750" b="1" spc="25" dirty="0">
                <a:solidFill>
                  <a:srgbClr val="171514"/>
                </a:solidFill>
                <a:latin typeface="Arial"/>
                <a:cs typeface="Arial"/>
              </a:rPr>
              <a:t>Dept.</a:t>
            </a:r>
            <a:r>
              <a:rPr sz="750" b="1" spc="-15" dirty="0">
                <a:solidFill>
                  <a:srgbClr val="171514"/>
                </a:solidFill>
                <a:latin typeface="Arial"/>
                <a:cs typeface="Arial"/>
              </a:rPr>
              <a:t> </a:t>
            </a:r>
            <a:r>
              <a:rPr sz="750" b="1" spc="15" dirty="0">
                <a:solidFill>
                  <a:srgbClr val="171514"/>
                </a:solidFill>
                <a:latin typeface="Arial"/>
                <a:cs typeface="Arial"/>
              </a:rPr>
              <a:t>Facultad</a:t>
            </a:r>
            <a:r>
              <a:rPr sz="750" b="1" spc="-15" dirty="0">
                <a:solidFill>
                  <a:srgbClr val="171514"/>
                </a:solidFill>
                <a:latin typeface="Arial"/>
                <a:cs typeface="Arial"/>
              </a:rPr>
              <a:t> </a:t>
            </a:r>
            <a:r>
              <a:rPr sz="750" b="1" spc="20" dirty="0">
                <a:solidFill>
                  <a:srgbClr val="171514"/>
                </a:solidFill>
                <a:latin typeface="Arial"/>
                <a:cs typeface="Arial"/>
              </a:rPr>
              <a:t>de</a:t>
            </a:r>
            <a:r>
              <a:rPr sz="750" b="1" spc="-10" dirty="0">
                <a:solidFill>
                  <a:srgbClr val="171514"/>
                </a:solidFill>
                <a:latin typeface="Arial"/>
                <a:cs typeface="Arial"/>
              </a:rPr>
              <a:t> </a:t>
            </a:r>
            <a:r>
              <a:rPr sz="750" b="1" spc="30" dirty="0">
                <a:solidFill>
                  <a:srgbClr val="171514"/>
                </a:solidFill>
                <a:latin typeface="Arial"/>
                <a:cs typeface="Arial"/>
              </a:rPr>
              <a:t>Ingeniería</a:t>
            </a:r>
            <a:endParaRPr sz="750" dirty="0">
              <a:latin typeface="Arial"/>
              <a:cs typeface="Arial"/>
            </a:endParaRPr>
          </a:p>
        </p:txBody>
      </p:sp>
      <p:sp>
        <p:nvSpPr>
          <p:cNvPr id="70" name="object 70"/>
          <p:cNvSpPr txBox="1"/>
          <p:nvPr/>
        </p:nvSpPr>
        <p:spPr>
          <a:xfrm>
            <a:off x="5745937" y="1503266"/>
            <a:ext cx="464820" cy="66685"/>
          </a:xfrm>
          <a:prstGeom prst="rect">
            <a:avLst/>
          </a:prstGeom>
        </p:spPr>
        <p:txBody>
          <a:bodyPr vert="horz" wrap="square" lIns="0" tIns="12700" rIns="0" bIns="0" rtlCol="0">
            <a:spAutoFit/>
          </a:bodyPr>
          <a:lstStyle/>
          <a:p>
            <a:pPr marL="12700">
              <a:spcBef>
                <a:spcPts val="100"/>
              </a:spcBef>
            </a:pPr>
            <a:r>
              <a:rPr sz="350" b="1" spc="5" dirty="0">
                <a:solidFill>
                  <a:srgbClr val="171514"/>
                </a:solidFill>
                <a:latin typeface="Arial"/>
                <a:cs typeface="Arial"/>
              </a:rPr>
              <a:t>Datos</a:t>
            </a:r>
            <a:r>
              <a:rPr sz="350" b="1" spc="-10" dirty="0">
                <a:solidFill>
                  <a:srgbClr val="171514"/>
                </a:solidFill>
                <a:latin typeface="Arial"/>
                <a:cs typeface="Arial"/>
              </a:rPr>
              <a:t> </a:t>
            </a:r>
            <a:r>
              <a:rPr sz="350" b="1" spc="10" dirty="0">
                <a:solidFill>
                  <a:srgbClr val="171514"/>
                </a:solidFill>
                <a:latin typeface="Arial"/>
                <a:cs typeface="Arial"/>
              </a:rPr>
              <a:t>de</a:t>
            </a:r>
            <a:r>
              <a:rPr sz="350" b="1" spc="-10" dirty="0">
                <a:solidFill>
                  <a:srgbClr val="171514"/>
                </a:solidFill>
                <a:latin typeface="Arial"/>
                <a:cs typeface="Arial"/>
              </a:rPr>
              <a:t> </a:t>
            </a:r>
            <a:r>
              <a:rPr sz="350" b="1" spc="5" dirty="0">
                <a:solidFill>
                  <a:srgbClr val="171514"/>
                </a:solidFill>
                <a:latin typeface="Arial"/>
                <a:cs typeface="Arial"/>
              </a:rPr>
              <a:t>cuadrícula</a:t>
            </a:r>
            <a:endParaRPr sz="350">
              <a:latin typeface="Arial"/>
              <a:cs typeface="Arial"/>
            </a:endParaRPr>
          </a:p>
        </p:txBody>
      </p:sp>
      <p:sp>
        <p:nvSpPr>
          <p:cNvPr id="71" name="object 71"/>
          <p:cNvSpPr txBox="1"/>
          <p:nvPr/>
        </p:nvSpPr>
        <p:spPr>
          <a:xfrm>
            <a:off x="5745938" y="1680609"/>
            <a:ext cx="436245" cy="58991"/>
          </a:xfrm>
          <a:prstGeom prst="rect">
            <a:avLst/>
          </a:prstGeom>
        </p:spPr>
        <p:txBody>
          <a:bodyPr vert="horz" wrap="square" lIns="0" tIns="12700" rIns="0" bIns="0" rtlCol="0">
            <a:spAutoFit/>
          </a:bodyPr>
          <a:lstStyle/>
          <a:p>
            <a:pPr marL="12700">
              <a:spcBef>
                <a:spcPts val="100"/>
              </a:spcBef>
            </a:pPr>
            <a:r>
              <a:rPr sz="300" spc="10" dirty="0">
                <a:solidFill>
                  <a:srgbClr val="171514"/>
                </a:solidFill>
                <a:latin typeface="Microsoft Sans Serif"/>
                <a:cs typeface="Microsoft Sans Serif"/>
              </a:rPr>
              <a:t>Longitud</a:t>
            </a:r>
            <a:r>
              <a:rPr sz="300" spc="-15" dirty="0">
                <a:solidFill>
                  <a:srgbClr val="171514"/>
                </a:solidFill>
                <a:latin typeface="Microsoft Sans Serif"/>
                <a:cs typeface="Microsoft Sans Serif"/>
              </a:rPr>
              <a:t> </a:t>
            </a:r>
            <a:r>
              <a:rPr sz="300" spc="10" dirty="0">
                <a:solidFill>
                  <a:srgbClr val="171514"/>
                </a:solidFill>
                <a:latin typeface="Microsoft Sans Serif"/>
                <a:cs typeface="Microsoft Sans Serif"/>
              </a:rPr>
              <a:t>de</a:t>
            </a:r>
            <a:r>
              <a:rPr sz="300" spc="-15" dirty="0">
                <a:solidFill>
                  <a:srgbClr val="171514"/>
                </a:solidFill>
                <a:latin typeface="Microsoft Sans Serif"/>
                <a:cs typeface="Microsoft Sans Serif"/>
              </a:rPr>
              <a:t> </a:t>
            </a:r>
            <a:r>
              <a:rPr sz="300" spc="5" dirty="0">
                <a:solidFill>
                  <a:srgbClr val="171514"/>
                </a:solidFill>
                <a:latin typeface="Microsoft Sans Serif"/>
                <a:cs typeface="Microsoft Sans Serif"/>
              </a:rPr>
              <a:t>cuadrícula</a:t>
            </a:r>
            <a:endParaRPr sz="300">
              <a:latin typeface="Microsoft Sans Serif"/>
              <a:cs typeface="Microsoft Sans Serif"/>
            </a:endParaRPr>
          </a:p>
        </p:txBody>
      </p:sp>
      <p:sp>
        <p:nvSpPr>
          <p:cNvPr id="72" name="object 72"/>
          <p:cNvSpPr txBox="1"/>
          <p:nvPr/>
        </p:nvSpPr>
        <p:spPr>
          <a:xfrm>
            <a:off x="5745938" y="1778054"/>
            <a:ext cx="755015" cy="275590"/>
          </a:xfrm>
          <a:prstGeom prst="rect">
            <a:avLst/>
          </a:prstGeom>
        </p:spPr>
        <p:txBody>
          <a:bodyPr vert="horz" wrap="square" lIns="0" tIns="41910" rIns="0" bIns="0" rtlCol="0">
            <a:spAutoFit/>
          </a:bodyPr>
          <a:lstStyle/>
          <a:p>
            <a:pPr marL="12700">
              <a:spcBef>
                <a:spcPts val="330"/>
              </a:spcBef>
            </a:pPr>
            <a:r>
              <a:rPr sz="450" spc="5" dirty="0">
                <a:solidFill>
                  <a:srgbClr val="171514"/>
                </a:solidFill>
                <a:latin typeface="Microsoft Sans Serif"/>
                <a:cs typeface="Microsoft Sans Serif"/>
              </a:rPr>
              <a:t>Separación</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conductores</a:t>
            </a:r>
            <a:endParaRPr sz="450">
              <a:latin typeface="Microsoft Sans Serif"/>
              <a:cs typeface="Microsoft Sans Serif"/>
            </a:endParaRPr>
          </a:p>
          <a:p>
            <a:pPr marL="12700">
              <a:spcBef>
                <a:spcPts val="355"/>
              </a:spcBef>
            </a:pPr>
            <a:r>
              <a:rPr sz="700" dirty="0">
                <a:solidFill>
                  <a:srgbClr val="171514"/>
                </a:solidFill>
                <a:latin typeface="Microsoft Sans Serif"/>
                <a:cs typeface="Microsoft Sans Serif"/>
              </a:rPr>
              <a:t>Sim.</a:t>
            </a:r>
            <a:r>
              <a:rPr sz="700" spc="-2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20"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endParaRPr sz="700">
              <a:latin typeface="Microsoft Sans Serif"/>
              <a:cs typeface="Microsoft Sans Serif"/>
            </a:endParaRPr>
          </a:p>
        </p:txBody>
      </p:sp>
      <p:sp>
        <p:nvSpPr>
          <p:cNvPr id="73" name="object 73"/>
          <p:cNvSpPr txBox="1"/>
          <p:nvPr/>
        </p:nvSpPr>
        <p:spPr>
          <a:xfrm>
            <a:off x="6850837" y="1655209"/>
            <a:ext cx="468630" cy="393065"/>
          </a:xfrm>
          <a:prstGeom prst="rect">
            <a:avLst/>
          </a:prstGeom>
        </p:spPr>
        <p:txBody>
          <a:bodyPr vert="horz" wrap="square" lIns="0" tIns="12700" rIns="0" bIns="0" rtlCol="0">
            <a:spAutoFit/>
          </a:bodyPr>
          <a:lstStyle/>
          <a:p>
            <a:pPr marL="12700">
              <a:spcBef>
                <a:spcPts val="100"/>
              </a:spcBef>
            </a:pPr>
            <a:r>
              <a:rPr sz="500" spc="5" dirty="0">
                <a:solidFill>
                  <a:srgbClr val="171514"/>
                </a:solidFill>
                <a:latin typeface="Microsoft Sans Serif"/>
                <a:cs typeface="Microsoft Sans Serif"/>
              </a:rPr>
              <a:t>150.00</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dirty="0">
              <a:latin typeface="Microsoft Sans Serif"/>
              <a:cs typeface="Microsoft Sans Serif"/>
            </a:endParaRPr>
          </a:p>
          <a:p>
            <a:pPr marL="12700" marR="5080">
              <a:lnSpc>
                <a:spcPct val="191100"/>
              </a:lnSpc>
            </a:pPr>
            <a:r>
              <a:rPr sz="500" spc="5" dirty="0">
                <a:solidFill>
                  <a:srgbClr val="171514"/>
                </a:solidFill>
                <a:latin typeface="Microsoft Sans Serif"/>
                <a:cs typeface="Microsoft Sans Serif"/>
              </a:rPr>
              <a:t>15.00 </a:t>
            </a:r>
            <a:r>
              <a:rPr sz="500" spc="5" dirty="0" smtClean="0">
                <a:solidFill>
                  <a:srgbClr val="171514"/>
                </a:solidFill>
                <a:latin typeface="Microsoft Sans Serif"/>
                <a:cs typeface="Microsoft Sans Serif"/>
              </a:rPr>
              <a:t>pies</a:t>
            </a:r>
            <a:r>
              <a:rPr lang="es-ES" sz="500" spc="5" dirty="0" smtClean="0">
                <a:solidFill>
                  <a:srgbClr val="171514"/>
                </a:solidFill>
                <a:latin typeface="Microsoft Sans Serif"/>
                <a:cs typeface="Microsoft Sans Serif"/>
              </a:rPr>
              <a:t> </a:t>
            </a:r>
            <a:r>
              <a:rPr sz="500" spc="5" dirty="0" smtClean="0">
                <a:solidFill>
                  <a:srgbClr val="171514"/>
                </a:solidFill>
                <a:latin typeface="Microsoft Sans Serif"/>
                <a:cs typeface="Microsoft Sans Serif"/>
              </a:rPr>
              <a:t>1000</a:t>
            </a:r>
            <a:r>
              <a:rPr sz="500" spc="-5"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amperios</a:t>
            </a:r>
            <a:endParaRPr sz="500" dirty="0">
              <a:latin typeface="Microsoft Sans Serif"/>
              <a:cs typeface="Microsoft Sans Serif"/>
            </a:endParaRPr>
          </a:p>
        </p:txBody>
      </p:sp>
      <p:sp>
        <p:nvSpPr>
          <p:cNvPr id="74" name="object 74"/>
          <p:cNvSpPr txBox="1"/>
          <p:nvPr/>
        </p:nvSpPr>
        <p:spPr>
          <a:xfrm>
            <a:off x="7638237" y="1674259"/>
            <a:ext cx="855980" cy="372745"/>
          </a:xfrm>
          <a:prstGeom prst="rect">
            <a:avLst/>
          </a:prstGeom>
        </p:spPr>
        <p:txBody>
          <a:bodyPr vert="horz" wrap="square" lIns="0" tIns="12700" rIns="0" bIns="0" rtlCol="0">
            <a:spAutoFit/>
          </a:bodyPr>
          <a:lstStyle/>
          <a:p>
            <a:pPr marL="12700">
              <a:spcBef>
                <a:spcPts val="100"/>
              </a:spcBef>
            </a:pPr>
            <a:r>
              <a:rPr sz="350" spc="5" dirty="0">
                <a:solidFill>
                  <a:srgbClr val="171514"/>
                </a:solidFill>
                <a:latin typeface="Microsoft Sans Serif"/>
                <a:cs typeface="Microsoft Sans Serif"/>
              </a:rPr>
              <a:t>Ancho</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cuadrícula</a:t>
            </a:r>
            <a:endParaRPr sz="350">
              <a:latin typeface="Microsoft Sans Serif"/>
              <a:cs typeface="Microsoft Sans Serif"/>
            </a:endParaRPr>
          </a:p>
          <a:p>
            <a:pPr>
              <a:spcBef>
                <a:spcPts val="20"/>
              </a:spcBef>
            </a:pPr>
            <a:endParaRPr sz="400">
              <a:latin typeface="Microsoft Sans Serif"/>
              <a:cs typeface="Microsoft Sans Serif"/>
            </a:endParaRPr>
          </a:p>
          <a:p>
            <a:pPr marL="12700"/>
            <a:r>
              <a:rPr sz="600" spc="20" dirty="0">
                <a:solidFill>
                  <a:srgbClr val="171514"/>
                </a:solidFill>
                <a:latin typeface="Microsoft Sans Serif"/>
                <a:cs typeface="Microsoft Sans Serif"/>
              </a:rPr>
              <a:t>Temperatura</a:t>
            </a:r>
            <a:r>
              <a:rPr sz="600" spc="-35" dirty="0">
                <a:solidFill>
                  <a:srgbClr val="171514"/>
                </a:solidFill>
                <a:latin typeface="Microsoft Sans Serif"/>
                <a:cs typeface="Microsoft Sans Serif"/>
              </a:rPr>
              <a:t> </a:t>
            </a:r>
            <a:r>
              <a:rPr sz="600" spc="25" dirty="0">
                <a:solidFill>
                  <a:srgbClr val="171514"/>
                </a:solidFill>
                <a:latin typeface="Microsoft Sans Serif"/>
                <a:cs typeface="Microsoft Sans Serif"/>
              </a:rPr>
              <a:t>ambiente</a:t>
            </a:r>
            <a:endParaRPr sz="600">
              <a:latin typeface="Microsoft Sans Serif"/>
              <a:cs typeface="Microsoft Sans Serif"/>
            </a:endParaRPr>
          </a:p>
          <a:p>
            <a:pPr marL="12700">
              <a:spcBef>
                <a:spcPts val="580"/>
              </a:spcBef>
            </a:pPr>
            <a:r>
              <a:rPr sz="450" spc="15" dirty="0">
                <a:solidFill>
                  <a:srgbClr val="171514"/>
                </a:solidFill>
                <a:latin typeface="Microsoft Sans Serif"/>
                <a:cs typeface="Microsoft Sans Serif"/>
              </a:rPr>
              <a:t>Duración</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5" dirty="0">
                <a:solidFill>
                  <a:srgbClr val="171514"/>
                </a:solidFill>
                <a:latin typeface="Microsoft Sans Serif"/>
                <a:cs typeface="Microsoft Sans Serif"/>
              </a:rPr>
              <a:t> </a:t>
            </a:r>
            <a:r>
              <a:rPr sz="450" spc="5" dirty="0">
                <a:solidFill>
                  <a:srgbClr val="171514"/>
                </a:solidFill>
                <a:latin typeface="Microsoft Sans Serif"/>
                <a:cs typeface="Microsoft Sans Serif"/>
              </a:rPr>
              <a:t>la</a:t>
            </a:r>
            <a:r>
              <a:rPr sz="450" spc="-25" dirty="0">
                <a:solidFill>
                  <a:srgbClr val="171514"/>
                </a:solidFill>
                <a:latin typeface="Microsoft Sans Serif"/>
                <a:cs typeface="Microsoft Sans Serif"/>
              </a:rPr>
              <a:t> </a:t>
            </a:r>
            <a:r>
              <a:rPr sz="450" spc="10" dirty="0">
                <a:solidFill>
                  <a:srgbClr val="171514"/>
                </a:solidFill>
                <a:latin typeface="Microsoft Sans Serif"/>
                <a:cs typeface="Microsoft Sans Serif"/>
              </a:rPr>
              <a:t>falla</a:t>
            </a:r>
            <a:endParaRPr sz="450">
              <a:latin typeface="Microsoft Sans Serif"/>
              <a:cs typeface="Microsoft Sans Serif"/>
            </a:endParaRPr>
          </a:p>
        </p:txBody>
      </p:sp>
      <p:sp>
        <p:nvSpPr>
          <p:cNvPr id="75" name="object 75"/>
          <p:cNvSpPr txBox="1"/>
          <p:nvPr/>
        </p:nvSpPr>
        <p:spPr>
          <a:xfrm>
            <a:off x="8832038" y="1623785"/>
            <a:ext cx="372745" cy="428625"/>
          </a:xfrm>
          <a:prstGeom prst="rect">
            <a:avLst/>
          </a:prstGeom>
        </p:spPr>
        <p:txBody>
          <a:bodyPr vert="horz" wrap="square" lIns="0" tIns="43815" rIns="0" bIns="0" rtlCol="0">
            <a:spAutoFit/>
          </a:bodyPr>
          <a:lstStyle/>
          <a:p>
            <a:pPr marL="12700">
              <a:spcBef>
                <a:spcPts val="345"/>
              </a:spcBef>
            </a:pPr>
            <a:r>
              <a:rPr sz="500" spc="5" dirty="0">
                <a:solidFill>
                  <a:srgbClr val="171514"/>
                </a:solidFill>
                <a:latin typeface="Microsoft Sans Serif"/>
                <a:cs typeface="Microsoft Sans Serif"/>
              </a:rPr>
              <a:t>150.00</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a:p>
            <a:pPr marL="63500">
              <a:spcBef>
                <a:spcPts val="345"/>
              </a:spcBef>
            </a:pPr>
            <a:r>
              <a:rPr sz="700" spc="5" dirty="0">
                <a:solidFill>
                  <a:srgbClr val="171514"/>
                </a:solidFill>
                <a:latin typeface="Microsoft Sans Serif"/>
                <a:cs typeface="Microsoft Sans Serif"/>
              </a:rPr>
              <a:t>77.00</a:t>
            </a:r>
            <a:r>
              <a:rPr sz="700" spc="-5" dirty="0">
                <a:solidFill>
                  <a:srgbClr val="171514"/>
                </a:solidFill>
                <a:latin typeface="Microsoft Sans Serif"/>
                <a:cs typeface="Microsoft Sans Serif"/>
              </a:rPr>
              <a:t> </a:t>
            </a:r>
            <a:r>
              <a:rPr sz="700" spc="-65" dirty="0">
                <a:solidFill>
                  <a:srgbClr val="171514"/>
                </a:solidFill>
                <a:latin typeface="Microsoft Sans Serif"/>
                <a:cs typeface="Microsoft Sans Serif"/>
              </a:rPr>
              <a:t>F</a:t>
            </a:r>
            <a:endParaRPr sz="700">
              <a:latin typeface="Microsoft Sans Serif"/>
              <a:cs typeface="Microsoft Sans Serif"/>
            </a:endParaRPr>
          </a:p>
          <a:p>
            <a:pPr marL="114300">
              <a:spcBef>
                <a:spcPts val="360"/>
              </a:spcBef>
            </a:pPr>
            <a:r>
              <a:rPr sz="650" spc="5" dirty="0">
                <a:solidFill>
                  <a:srgbClr val="171514"/>
                </a:solidFill>
                <a:latin typeface="Microsoft Sans Serif"/>
                <a:cs typeface="Microsoft Sans Serif"/>
              </a:rPr>
              <a:t>0,25</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a:t>
            </a:r>
            <a:endParaRPr sz="650">
              <a:latin typeface="Microsoft Sans Serif"/>
              <a:cs typeface="Microsoft Sans Serif"/>
            </a:endParaRPr>
          </a:p>
        </p:txBody>
      </p:sp>
      <p:sp>
        <p:nvSpPr>
          <p:cNvPr id="76" name="object 76"/>
          <p:cNvSpPr txBox="1"/>
          <p:nvPr/>
        </p:nvSpPr>
        <p:spPr>
          <a:xfrm>
            <a:off x="5745937" y="2174538"/>
            <a:ext cx="1146810" cy="212879"/>
          </a:xfrm>
          <a:prstGeom prst="rect">
            <a:avLst/>
          </a:prstGeom>
        </p:spPr>
        <p:txBody>
          <a:bodyPr vert="horz" wrap="square" lIns="0" tIns="12700" rIns="0" bIns="0" rtlCol="0">
            <a:spAutoFit/>
          </a:bodyPr>
          <a:lstStyle/>
          <a:p>
            <a:pPr marL="12700">
              <a:spcBef>
                <a:spcPts val="100"/>
              </a:spcBef>
            </a:pPr>
            <a:r>
              <a:rPr sz="650" spc="10" dirty="0">
                <a:solidFill>
                  <a:srgbClr val="171514"/>
                </a:solidFill>
                <a:latin typeface="Microsoft Sans Serif"/>
                <a:cs typeface="Microsoft Sans Serif"/>
              </a:rPr>
              <a:t>Factor</a:t>
            </a:r>
            <a:r>
              <a:rPr sz="650" spc="-2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20" dirty="0">
                <a:solidFill>
                  <a:srgbClr val="171514"/>
                </a:solidFill>
                <a:latin typeface="Microsoft Sans Serif"/>
                <a:cs typeface="Microsoft Sans Serif"/>
              </a:rPr>
              <a:t> </a:t>
            </a:r>
            <a:r>
              <a:rPr sz="650" spc="20" dirty="0" err="1">
                <a:solidFill>
                  <a:srgbClr val="171514"/>
                </a:solidFill>
                <a:latin typeface="Microsoft Sans Serif"/>
                <a:cs typeface="Microsoft Sans Serif"/>
              </a:rPr>
              <a:t>división</a:t>
            </a:r>
            <a:r>
              <a:rPr sz="650" spc="-20" dirty="0">
                <a:solidFill>
                  <a:srgbClr val="171514"/>
                </a:solidFill>
                <a:latin typeface="Microsoft Sans Serif"/>
                <a:cs typeface="Microsoft Sans Serif"/>
              </a:rPr>
              <a:t> </a:t>
            </a:r>
            <a:r>
              <a:rPr lang="es-ES" sz="650" spc="15" dirty="0" smtClean="0">
                <a:solidFill>
                  <a:srgbClr val="171514"/>
                </a:solidFill>
                <a:latin typeface="Microsoft Sans Serif"/>
                <a:cs typeface="Microsoft Sans Serif"/>
              </a:rPr>
              <a:t>de la corriente</a:t>
            </a:r>
            <a:r>
              <a:rPr sz="650" spc="-20"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0.80</a:t>
            </a:r>
            <a:endParaRPr sz="650" dirty="0">
              <a:latin typeface="Microsoft Sans Serif"/>
              <a:cs typeface="Microsoft Sans Serif"/>
            </a:endParaRPr>
          </a:p>
        </p:txBody>
      </p:sp>
      <p:sp>
        <p:nvSpPr>
          <p:cNvPr id="77" name="object 77"/>
          <p:cNvSpPr txBox="1"/>
          <p:nvPr/>
        </p:nvSpPr>
        <p:spPr>
          <a:xfrm>
            <a:off x="5998905" y="3180758"/>
            <a:ext cx="447040" cy="97463"/>
          </a:xfrm>
          <a:prstGeom prst="rect">
            <a:avLst/>
          </a:prstGeom>
        </p:spPr>
        <p:txBody>
          <a:bodyPr vert="horz" wrap="square" lIns="0" tIns="12700" rIns="0" bIns="0" rtlCol="0">
            <a:spAutoFit/>
          </a:bodyPr>
          <a:lstStyle/>
          <a:p>
            <a:pPr marL="12700">
              <a:spcBef>
                <a:spcPts val="100"/>
              </a:spcBef>
            </a:pPr>
            <a:r>
              <a:rPr sz="550" b="1" spc="5" dirty="0">
                <a:solidFill>
                  <a:srgbClr val="171514"/>
                </a:solidFill>
                <a:latin typeface="Arial"/>
                <a:cs typeface="Arial"/>
              </a:rPr>
              <a:t>Resistividad</a:t>
            </a:r>
            <a:endParaRPr sz="550">
              <a:latin typeface="Arial"/>
              <a:cs typeface="Arial"/>
            </a:endParaRPr>
          </a:p>
        </p:txBody>
      </p:sp>
      <p:sp>
        <p:nvSpPr>
          <p:cNvPr id="78" name="object 78"/>
          <p:cNvSpPr txBox="1"/>
          <p:nvPr/>
        </p:nvSpPr>
        <p:spPr>
          <a:xfrm>
            <a:off x="5998906" y="3324006"/>
            <a:ext cx="379095" cy="292100"/>
          </a:xfrm>
          <a:prstGeom prst="rect">
            <a:avLst/>
          </a:prstGeom>
        </p:spPr>
        <p:txBody>
          <a:bodyPr vert="horz" wrap="square" lIns="0" tIns="52705" rIns="0" bIns="0" rtlCol="0">
            <a:spAutoFit/>
          </a:bodyPr>
          <a:lstStyle/>
          <a:p>
            <a:pPr marL="12700">
              <a:spcBef>
                <a:spcPts val="415"/>
              </a:spcBef>
            </a:pPr>
            <a:r>
              <a:rPr sz="450" dirty="0">
                <a:solidFill>
                  <a:srgbClr val="171514"/>
                </a:solidFill>
                <a:latin typeface="Microsoft Sans Serif"/>
                <a:cs typeface="Microsoft Sans Serif"/>
              </a:rPr>
              <a:t>Suelo</a:t>
            </a:r>
            <a:endParaRPr sz="450">
              <a:latin typeface="Microsoft Sans Serif"/>
              <a:cs typeface="Microsoft Sans Serif"/>
            </a:endParaRPr>
          </a:p>
          <a:p>
            <a:pPr marL="12700">
              <a:spcBef>
                <a:spcPts val="459"/>
              </a:spcBef>
            </a:pPr>
            <a:r>
              <a:rPr sz="650" spc="15" dirty="0">
                <a:solidFill>
                  <a:srgbClr val="171514"/>
                </a:solidFill>
                <a:latin typeface="Microsoft Sans Serif"/>
                <a:cs typeface="Microsoft Sans Serif"/>
              </a:rPr>
              <a:t>Concreto</a:t>
            </a:r>
            <a:endParaRPr sz="650">
              <a:latin typeface="Microsoft Sans Serif"/>
              <a:cs typeface="Microsoft Sans Serif"/>
            </a:endParaRPr>
          </a:p>
        </p:txBody>
      </p:sp>
      <p:sp>
        <p:nvSpPr>
          <p:cNvPr id="79" name="object 79"/>
          <p:cNvSpPr txBox="1"/>
          <p:nvPr/>
        </p:nvSpPr>
        <p:spPr>
          <a:xfrm>
            <a:off x="6695170" y="3364908"/>
            <a:ext cx="490220" cy="252729"/>
          </a:xfrm>
          <a:prstGeom prst="rect">
            <a:avLst/>
          </a:prstGeom>
        </p:spPr>
        <p:txBody>
          <a:bodyPr vert="horz" wrap="square" lIns="0" tIns="12700" rIns="0" bIns="0" rtlCol="0">
            <a:spAutoFit/>
          </a:bodyPr>
          <a:lstStyle/>
          <a:p>
            <a:pPr marR="5080" algn="r">
              <a:spcBef>
                <a:spcPts val="100"/>
              </a:spcBef>
            </a:pPr>
            <a:r>
              <a:rPr sz="500" spc="5" dirty="0">
                <a:solidFill>
                  <a:srgbClr val="171514"/>
                </a:solidFill>
                <a:latin typeface="Microsoft Sans Serif"/>
                <a:cs typeface="Microsoft Sans Serif"/>
              </a:rPr>
              <a:t>100,00</a:t>
            </a:r>
            <a:r>
              <a:rPr sz="500" spc="-5" dirty="0">
                <a:solidFill>
                  <a:srgbClr val="171514"/>
                </a:solidFill>
                <a:latin typeface="Microsoft Sans Serif"/>
                <a:cs typeface="Microsoft Sans Serif"/>
              </a:rPr>
              <a:t> </a:t>
            </a:r>
            <a:r>
              <a:rPr sz="500" dirty="0" smtClean="0">
                <a:solidFill>
                  <a:srgbClr val="171514"/>
                </a:solidFill>
                <a:latin typeface="Microsoft Sans Serif"/>
                <a:cs typeface="Microsoft Sans Serif"/>
              </a:rPr>
              <a:t>Ω</a:t>
            </a:r>
            <a:r>
              <a:rPr sz="500" spc="-5" dirty="0" smtClean="0">
                <a:solidFill>
                  <a:srgbClr val="171514"/>
                </a:solidFill>
                <a:latin typeface="Microsoft Sans Serif"/>
                <a:cs typeface="Microsoft Sans Serif"/>
              </a:rPr>
              <a:t>·</a:t>
            </a:r>
            <a:r>
              <a:rPr lang="es-ES" sz="500" spc="30" dirty="0" smtClean="0">
                <a:solidFill>
                  <a:srgbClr val="171514"/>
                </a:solidFill>
                <a:latin typeface="Microsoft Sans Serif"/>
                <a:cs typeface="Microsoft Sans Serif"/>
              </a:rPr>
              <a:t>m</a:t>
            </a:r>
            <a:endParaRPr sz="500" dirty="0">
              <a:latin typeface="Microsoft Sans Serif"/>
              <a:cs typeface="Microsoft Sans Serif"/>
            </a:endParaRPr>
          </a:p>
          <a:p>
            <a:pPr>
              <a:spcBef>
                <a:spcPts val="25"/>
              </a:spcBef>
            </a:pPr>
            <a:endParaRPr sz="550" dirty="0">
              <a:latin typeface="Microsoft Sans Serif"/>
              <a:cs typeface="Microsoft Sans Serif"/>
            </a:endParaRPr>
          </a:p>
          <a:p>
            <a:pPr marR="15240" algn="r"/>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dirty="0" smtClean="0">
                <a:solidFill>
                  <a:srgbClr val="171514"/>
                </a:solidFill>
                <a:latin typeface="Microsoft Sans Serif"/>
                <a:cs typeface="Microsoft Sans Serif"/>
              </a:rPr>
              <a:t>Ω</a:t>
            </a:r>
            <a:r>
              <a:rPr sz="450" spc="-5" dirty="0" smtClean="0">
                <a:solidFill>
                  <a:srgbClr val="171514"/>
                </a:solidFill>
                <a:latin typeface="Microsoft Sans Serif"/>
                <a:cs typeface="Microsoft Sans Serif"/>
              </a:rPr>
              <a:t>·</a:t>
            </a:r>
            <a:r>
              <a:rPr lang="es-ES" sz="450" spc="25" dirty="0" smtClean="0">
                <a:solidFill>
                  <a:srgbClr val="171514"/>
                </a:solidFill>
                <a:latin typeface="Microsoft Sans Serif"/>
                <a:cs typeface="Microsoft Sans Serif"/>
              </a:rPr>
              <a:t>m</a:t>
            </a:r>
            <a:endParaRPr sz="450" dirty="0">
              <a:latin typeface="Microsoft Sans Serif"/>
              <a:cs typeface="Microsoft Sans Serif"/>
            </a:endParaRPr>
          </a:p>
        </p:txBody>
      </p:sp>
      <p:sp>
        <p:nvSpPr>
          <p:cNvPr id="80" name="object 80"/>
          <p:cNvSpPr txBox="1"/>
          <p:nvPr/>
        </p:nvSpPr>
        <p:spPr>
          <a:xfrm>
            <a:off x="7497506" y="3345401"/>
            <a:ext cx="535305" cy="105157"/>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Roca</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triturada</a:t>
            </a:r>
            <a:endParaRPr sz="600">
              <a:latin typeface="Microsoft Sans Serif"/>
              <a:cs typeface="Microsoft Sans Serif"/>
            </a:endParaRPr>
          </a:p>
        </p:txBody>
      </p:sp>
      <p:sp>
        <p:nvSpPr>
          <p:cNvPr id="81" name="object 81"/>
          <p:cNvSpPr txBox="1"/>
          <p:nvPr/>
        </p:nvSpPr>
        <p:spPr>
          <a:xfrm>
            <a:off x="8386505" y="3364907"/>
            <a:ext cx="543560" cy="89768"/>
          </a:xfrm>
          <a:prstGeom prst="rect">
            <a:avLst/>
          </a:prstGeom>
        </p:spPr>
        <p:txBody>
          <a:bodyPr vert="horz" wrap="square" lIns="0" tIns="12700" rIns="0" bIns="0" rtlCol="0">
            <a:spAutoFit/>
          </a:bodyPr>
          <a:lstStyle/>
          <a:p>
            <a:pPr marL="12700">
              <a:spcBef>
                <a:spcPts val="100"/>
              </a:spcBef>
            </a:pPr>
            <a:r>
              <a:rPr sz="500" dirty="0">
                <a:solidFill>
                  <a:srgbClr val="171514"/>
                </a:solidFill>
                <a:latin typeface="Microsoft Sans Serif"/>
                <a:cs typeface="Microsoft Sans Serif"/>
              </a:rPr>
              <a:t>2.500,00</a:t>
            </a:r>
            <a:r>
              <a:rPr sz="500" spc="-30" dirty="0">
                <a:solidFill>
                  <a:srgbClr val="171514"/>
                </a:solidFill>
                <a:latin typeface="Microsoft Sans Serif"/>
                <a:cs typeface="Microsoft Sans Serif"/>
              </a:rPr>
              <a:t> </a:t>
            </a:r>
            <a:r>
              <a:rPr sz="500" spc="20" dirty="0" smtClean="0">
                <a:solidFill>
                  <a:srgbClr val="171514"/>
                </a:solidFill>
                <a:latin typeface="Microsoft Sans Serif"/>
                <a:cs typeface="Microsoft Sans Serif"/>
              </a:rPr>
              <a:t>Ω·</a:t>
            </a:r>
            <a:r>
              <a:rPr lang="es-ES" sz="500" spc="20" dirty="0" smtClean="0">
                <a:solidFill>
                  <a:srgbClr val="171514"/>
                </a:solidFill>
                <a:latin typeface="Microsoft Sans Serif"/>
                <a:cs typeface="Microsoft Sans Serif"/>
              </a:rPr>
              <a:t>m</a:t>
            </a:r>
            <a:endParaRPr sz="500" dirty="0">
              <a:latin typeface="Microsoft Sans Serif"/>
              <a:cs typeface="Microsoft Sans Serif"/>
            </a:endParaRPr>
          </a:p>
        </p:txBody>
      </p:sp>
      <p:sp>
        <p:nvSpPr>
          <p:cNvPr id="82" name="object 82"/>
          <p:cNvSpPr txBox="1"/>
          <p:nvPr/>
        </p:nvSpPr>
        <p:spPr>
          <a:xfrm>
            <a:off x="5933408" y="4380907"/>
            <a:ext cx="654050" cy="74379"/>
          </a:xfrm>
          <a:prstGeom prst="rect">
            <a:avLst/>
          </a:prstGeom>
        </p:spPr>
        <p:txBody>
          <a:bodyPr vert="horz" wrap="square" lIns="0" tIns="12700" rIns="0" bIns="0" rtlCol="0">
            <a:spAutoFit/>
          </a:bodyPr>
          <a:lstStyle/>
          <a:p>
            <a:pPr marL="12700">
              <a:spcBef>
                <a:spcPts val="100"/>
              </a:spcBef>
            </a:pPr>
            <a:r>
              <a:rPr sz="400" b="1" spc="10" dirty="0">
                <a:solidFill>
                  <a:srgbClr val="171514"/>
                </a:solidFill>
                <a:latin typeface="Arial"/>
                <a:cs typeface="Arial"/>
              </a:rPr>
              <a:t>Profundidad</a:t>
            </a:r>
            <a:r>
              <a:rPr sz="400" b="1" spc="-25" dirty="0">
                <a:solidFill>
                  <a:srgbClr val="171514"/>
                </a:solidFill>
                <a:latin typeface="Arial"/>
                <a:cs typeface="Arial"/>
              </a:rPr>
              <a:t> </a:t>
            </a:r>
            <a:r>
              <a:rPr sz="400" b="1" spc="10" dirty="0">
                <a:solidFill>
                  <a:srgbClr val="171514"/>
                </a:solidFill>
                <a:latin typeface="Arial"/>
                <a:cs typeface="Arial"/>
              </a:rPr>
              <a:t>del</a:t>
            </a:r>
            <a:r>
              <a:rPr sz="400" b="1" spc="-25" dirty="0">
                <a:solidFill>
                  <a:srgbClr val="171514"/>
                </a:solidFill>
                <a:latin typeface="Arial"/>
                <a:cs typeface="Arial"/>
              </a:rPr>
              <a:t> </a:t>
            </a:r>
            <a:r>
              <a:rPr sz="400" b="1" spc="15" dirty="0">
                <a:solidFill>
                  <a:srgbClr val="171514"/>
                </a:solidFill>
                <a:latin typeface="Arial"/>
                <a:cs typeface="Arial"/>
              </a:rPr>
              <a:t>entierro</a:t>
            </a:r>
            <a:endParaRPr sz="400">
              <a:latin typeface="Arial"/>
              <a:cs typeface="Arial"/>
            </a:endParaRPr>
          </a:p>
        </p:txBody>
      </p:sp>
      <p:sp>
        <p:nvSpPr>
          <p:cNvPr id="83" name="object 83"/>
          <p:cNvSpPr txBox="1"/>
          <p:nvPr/>
        </p:nvSpPr>
        <p:spPr>
          <a:xfrm>
            <a:off x="5933408" y="4551900"/>
            <a:ext cx="590550"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rejilla</a:t>
            </a:r>
            <a:r>
              <a:rPr sz="400" spc="-1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puesta</a:t>
            </a:r>
            <a:r>
              <a:rPr sz="400" spc="-10" dirty="0">
                <a:solidFill>
                  <a:srgbClr val="171514"/>
                </a:solidFill>
                <a:latin typeface="Microsoft Sans Serif"/>
                <a:cs typeface="Microsoft Sans Serif"/>
              </a:rPr>
              <a:t> </a:t>
            </a:r>
            <a:r>
              <a:rPr sz="400" dirty="0">
                <a:solidFill>
                  <a:srgbClr val="171514"/>
                </a:solidFill>
                <a:latin typeface="Microsoft Sans Serif"/>
                <a:cs typeface="Microsoft Sans Serif"/>
              </a:rPr>
              <a:t>a</a:t>
            </a:r>
            <a:r>
              <a:rPr sz="400" spc="-15" dirty="0">
                <a:solidFill>
                  <a:srgbClr val="171514"/>
                </a:solidFill>
                <a:latin typeface="Microsoft Sans Serif"/>
                <a:cs typeface="Microsoft Sans Serif"/>
              </a:rPr>
              <a:t> </a:t>
            </a:r>
            <a:r>
              <a:rPr sz="400" spc="15" dirty="0">
                <a:solidFill>
                  <a:srgbClr val="171514"/>
                </a:solidFill>
                <a:latin typeface="Microsoft Sans Serif"/>
                <a:cs typeface="Microsoft Sans Serif"/>
              </a:rPr>
              <a:t>tierra</a:t>
            </a:r>
            <a:endParaRPr sz="400">
              <a:latin typeface="Microsoft Sans Serif"/>
              <a:cs typeface="Microsoft Sans Serif"/>
            </a:endParaRPr>
          </a:p>
        </p:txBody>
      </p:sp>
      <p:sp>
        <p:nvSpPr>
          <p:cNvPr id="84" name="object 84"/>
          <p:cNvSpPr txBox="1"/>
          <p:nvPr/>
        </p:nvSpPr>
        <p:spPr>
          <a:xfrm>
            <a:off x="5933408" y="4697492"/>
            <a:ext cx="924560" cy="74379"/>
          </a:xfrm>
          <a:prstGeom prst="rect">
            <a:avLst/>
          </a:prstGeom>
        </p:spPr>
        <p:txBody>
          <a:bodyPr vert="horz" wrap="square" lIns="0" tIns="12700" rIns="0" bIns="0" rtlCol="0">
            <a:spAutoFit/>
          </a:bodyPr>
          <a:lstStyle/>
          <a:p>
            <a:pPr marL="12700">
              <a:spcBef>
                <a:spcPts val="100"/>
              </a:spcBef>
            </a:pPr>
            <a:r>
              <a:rPr sz="400" spc="15" dirty="0">
                <a:solidFill>
                  <a:srgbClr val="171514"/>
                </a:solidFill>
                <a:latin typeface="Microsoft Sans Serif"/>
                <a:cs typeface="Microsoft Sans Serif"/>
              </a:rPr>
              <a:t>Profundidad</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referencia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5" dirty="0">
                <a:solidFill>
                  <a:srgbClr val="171514"/>
                </a:solidFill>
                <a:latin typeface="Microsoft Sans Serif"/>
                <a:cs typeface="Microsoft Sans Serif"/>
              </a:rPr>
              <a:t>la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rejilla</a:t>
            </a:r>
            <a:endParaRPr sz="400">
              <a:latin typeface="Microsoft Sans Serif"/>
              <a:cs typeface="Microsoft Sans Serif"/>
            </a:endParaRPr>
          </a:p>
        </p:txBody>
      </p:sp>
      <p:sp>
        <p:nvSpPr>
          <p:cNvPr id="85" name="object 85"/>
          <p:cNvSpPr txBox="1"/>
          <p:nvPr/>
        </p:nvSpPr>
        <p:spPr>
          <a:xfrm>
            <a:off x="7216109" y="4545549"/>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1,50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86" name="object 86"/>
          <p:cNvSpPr txBox="1"/>
          <p:nvPr/>
        </p:nvSpPr>
        <p:spPr>
          <a:xfrm>
            <a:off x="7216109" y="4691141"/>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3,28</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87" name="object 87"/>
          <p:cNvSpPr txBox="1"/>
          <p:nvPr/>
        </p:nvSpPr>
        <p:spPr>
          <a:xfrm>
            <a:off x="7787609" y="4526499"/>
            <a:ext cx="655955" cy="261620"/>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Roca</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triturada</a:t>
            </a:r>
            <a:endParaRPr sz="600">
              <a:latin typeface="Microsoft Sans Serif"/>
              <a:cs typeface="Microsoft Sans Serif"/>
            </a:endParaRPr>
          </a:p>
          <a:p>
            <a:pPr marL="12700">
              <a:spcBef>
                <a:spcPts val="475"/>
              </a:spcBef>
            </a:pPr>
            <a:r>
              <a:rPr sz="550" dirty="0">
                <a:solidFill>
                  <a:srgbClr val="171514"/>
                </a:solidFill>
                <a:latin typeface="Microsoft Sans Serif"/>
                <a:cs typeface="Microsoft Sans Serif"/>
              </a:rPr>
              <a:t>Radio</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spc="30" dirty="0">
                <a:solidFill>
                  <a:srgbClr val="171514"/>
                </a:solidFill>
                <a:latin typeface="Microsoft Sans Serif"/>
                <a:cs typeface="Microsoft Sans Serif"/>
              </a:rPr>
              <a:t>hormigón</a:t>
            </a:r>
            <a:endParaRPr sz="550">
              <a:latin typeface="Microsoft Sans Serif"/>
              <a:cs typeface="Microsoft Sans Serif"/>
            </a:endParaRPr>
          </a:p>
        </p:txBody>
      </p:sp>
      <p:sp>
        <p:nvSpPr>
          <p:cNvPr id="88" name="object 88"/>
          <p:cNvSpPr txBox="1"/>
          <p:nvPr/>
        </p:nvSpPr>
        <p:spPr>
          <a:xfrm>
            <a:off x="8752809" y="4545549"/>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89" name="object 89"/>
          <p:cNvSpPr txBox="1"/>
          <p:nvPr/>
        </p:nvSpPr>
        <p:spPr>
          <a:xfrm>
            <a:off x="8752809" y="4691141"/>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90" name="object 90"/>
          <p:cNvSpPr txBox="1"/>
          <p:nvPr/>
        </p:nvSpPr>
        <p:spPr>
          <a:xfrm>
            <a:off x="6413912" y="5609270"/>
            <a:ext cx="1119505" cy="182101"/>
          </a:xfrm>
          <a:prstGeom prst="rect">
            <a:avLst/>
          </a:prstGeom>
        </p:spPr>
        <p:txBody>
          <a:bodyPr vert="horz" wrap="square" lIns="0" tIns="12700" rIns="0" bIns="0" rtlCol="0">
            <a:spAutoFit/>
          </a:bodyPr>
          <a:lstStyle/>
          <a:p>
            <a:pPr marL="12700">
              <a:spcBef>
                <a:spcPts val="100"/>
              </a:spcBef>
            </a:pPr>
            <a:r>
              <a:rPr sz="550" b="1" spc="20" dirty="0">
                <a:solidFill>
                  <a:srgbClr val="171514"/>
                </a:solidFill>
                <a:latin typeface="Arial"/>
                <a:cs typeface="Arial"/>
              </a:rPr>
              <a:t>Información</a:t>
            </a:r>
            <a:r>
              <a:rPr sz="550" b="1" spc="-25" dirty="0">
                <a:solidFill>
                  <a:srgbClr val="171514"/>
                </a:solidFill>
                <a:latin typeface="Arial"/>
                <a:cs typeface="Arial"/>
              </a:rPr>
              <a:t> </a:t>
            </a:r>
            <a:r>
              <a:rPr sz="550" b="1" spc="15" dirty="0">
                <a:solidFill>
                  <a:srgbClr val="171514"/>
                </a:solidFill>
                <a:latin typeface="Arial"/>
                <a:cs typeface="Arial"/>
              </a:rPr>
              <a:t>de</a:t>
            </a:r>
            <a:r>
              <a:rPr sz="550" b="1" spc="-20" dirty="0">
                <a:solidFill>
                  <a:srgbClr val="171514"/>
                </a:solidFill>
                <a:latin typeface="Arial"/>
                <a:cs typeface="Arial"/>
              </a:rPr>
              <a:t> </a:t>
            </a:r>
            <a:r>
              <a:rPr lang="es-ES" sz="550" b="1" spc="20" dirty="0" smtClean="0">
                <a:solidFill>
                  <a:srgbClr val="171514"/>
                </a:solidFill>
                <a:latin typeface="Arial"/>
                <a:cs typeface="Arial"/>
              </a:rPr>
              <a:t>jabalina</a:t>
            </a:r>
            <a:r>
              <a:rPr sz="550" b="1" spc="-20" dirty="0" smtClean="0">
                <a:solidFill>
                  <a:srgbClr val="171514"/>
                </a:solidFill>
                <a:latin typeface="Arial"/>
                <a:cs typeface="Arial"/>
              </a:rPr>
              <a:t> </a:t>
            </a:r>
            <a:r>
              <a:rPr sz="550" b="1" spc="15" dirty="0">
                <a:solidFill>
                  <a:srgbClr val="171514"/>
                </a:solidFill>
                <a:latin typeface="Arial"/>
                <a:cs typeface="Arial"/>
              </a:rPr>
              <a:t>de</a:t>
            </a:r>
            <a:r>
              <a:rPr sz="550" b="1" spc="-25" dirty="0">
                <a:solidFill>
                  <a:srgbClr val="171514"/>
                </a:solidFill>
                <a:latin typeface="Arial"/>
                <a:cs typeface="Arial"/>
              </a:rPr>
              <a:t> </a:t>
            </a:r>
            <a:r>
              <a:rPr sz="550" b="1" spc="30" dirty="0">
                <a:solidFill>
                  <a:srgbClr val="171514"/>
                </a:solidFill>
                <a:latin typeface="Arial"/>
                <a:cs typeface="Arial"/>
              </a:rPr>
              <a:t>tierra</a:t>
            </a:r>
            <a:endParaRPr sz="550" dirty="0">
              <a:latin typeface="Arial"/>
              <a:cs typeface="Arial"/>
            </a:endParaRPr>
          </a:p>
        </p:txBody>
      </p:sp>
      <p:sp>
        <p:nvSpPr>
          <p:cNvPr id="91" name="object 91"/>
          <p:cNvSpPr txBox="1"/>
          <p:nvPr/>
        </p:nvSpPr>
        <p:spPr>
          <a:xfrm>
            <a:off x="6413911" y="6506957"/>
            <a:ext cx="2159000" cy="135935"/>
          </a:xfrm>
          <a:prstGeom prst="rect">
            <a:avLst/>
          </a:prstGeom>
        </p:spPr>
        <p:txBody>
          <a:bodyPr vert="horz" wrap="square" lIns="0" tIns="12700" rIns="0" bIns="0" rtlCol="0">
            <a:spAutoFit/>
          </a:bodyPr>
          <a:lstStyle/>
          <a:p>
            <a:pPr marL="12700">
              <a:spcBef>
                <a:spcPts val="100"/>
              </a:spcBef>
              <a:tabLst>
                <a:tab pos="812165" algn="l"/>
                <a:tab pos="1713864" algn="l"/>
                <a:tab pos="2145665" algn="l"/>
              </a:tabLst>
            </a:pPr>
            <a:r>
              <a:rPr sz="800" u="sng" spc="10" dirty="0">
                <a:solidFill>
                  <a:srgbClr val="171514"/>
                </a:solidFill>
                <a:uFill>
                  <a:solidFill>
                    <a:srgbClr val="231F20"/>
                  </a:solidFill>
                </a:uFill>
                <a:latin typeface="Microsoft Sans Serif"/>
                <a:cs typeface="Microsoft Sans Serif"/>
              </a:rPr>
              <a:t>48	</a:t>
            </a:r>
            <a:r>
              <a:rPr sz="650" u="sng" spc="5" dirty="0">
                <a:solidFill>
                  <a:srgbClr val="171514"/>
                </a:solidFill>
                <a:uFill>
                  <a:solidFill>
                    <a:srgbClr val="231F20"/>
                  </a:solidFill>
                </a:uFill>
                <a:latin typeface="Microsoft Sans Serif"/>
                <a:cs typeface="Microsoft Sans Serif"/>
              </a:rPr>
              <a:t>39.37	0.748	</a:t>
            </a:r>
            <a:endParaRPr sz="650">
              <a:latin typeface="Microsoft Sans Serif"/>
              <a:cs typeface="Microsoft Sans Serif"/>
            </a:endParaRPr>
          </a:p>
        </p:txBody>
      </p:sp>
      <p:sp>
        <p:nvSpPr>
          <p:cNvPr id="92" name="object 92"/>
          <p:cNvSpPr txBox="1"/>
          <p:nvPr/>
        </p:nvSpPr>
        <p:spPr>
          <a:xfrm>
            <a:off x="9223880" y="7202080"/>
            <a:ext cx="386715" cy="248786"/>
          </a:xfrm>
          <a:prstGeom prst="rect">
            <a:avLst/>
          </a:prstGeom>
        </p:spPr>
        <p:txBody>
          <a:bodyPr vert="horz" wrap="square" lIns="0" tIns="12700" rIns="0" bIns="0" rtlCol="0">
            <a:spAutoFit/>
          </a:bodyPr>
          <a:lstStyle/>
          <a:p>
            <a:pPr marL="25400">
              <a:spcBef>
                <a:spcPts val="100"/>
              </a:spcBef>
            </a:pPr>
            <a:r>
              <a:rPr sz="650" b="1" spc="10" dirty="0">
                <a:solidFill>
                  <a:srgbClr val="171514"/>
                </a:solidFill>
                <a:latin typeface="Arial"/>
                <a:cs typeface="Arial"/>
              </a:rPr>
              <a:t>Térmico</a:t>
            </a:r>
            <a:endParaRPr sz="650">
              <a:latin typeface="Arial"/>
              <a:cs typeface="Arial"/>
            </a:endParaRPr>
          </a:p>
          <a:p>
            <a:pPr marL="12700">
              <a:spcBef>
                <a:spcPts val="420"/>
              </a:spcBef>
            </a:pPr>
            <a:r>
              <a:rPr sz="550" b="1" spc="5" dirty="0">
                <a:solidFill>
                  <a:srgbClr val="171514"/>
                </a:solidFill>
                <a:latin typeface="Arial"/>
                <a:cs typeface="Arial"/>
              </a:rPr>
              <a:t>Capacidad</a:t>
            </a:r>
            <a:endParaRPr sz="550">
              <a:latin typeface="Arial"/>
              <a:cs typeface="Arial"/>
            </a:endParaRPr>
          </a:p>
        </p:txBody>
      </p:sp>
      <p:sp>
        <p:nvSpPr>
          <p:cNvPr id="93" name="object 93"/>
          <p:cNvSpPr txBox="1"/>
          <p:nvPr/>
        </p:nvSpPr>
        <p:spPr>
          <a:xfrm>
            <a:off x="5332599" y="7341781"/>
            <a:ext cx="375920" cy="112851"/>
          </a:xfrm>
          <a:prstGeom prst="rect">
            <a:avLst/>
          </a:prstGeom>
        </p:spPr>
        <p:txBody>
          <a:bodyPr vert="horz" wrap="square" lIns="0" tIns="12700" rIns="0" bIns="0" rtlCol="0">
            <a:spAutoFit/>
          </a:bodyPr>
          <a:lstStyle/>
          <a:p>
            <a:pPr marL="12700">
              <a:spcBef>
                <a:spcPts val="100"/>
              </a:spcBef>
            </a:pPr>
            <a:r>
              <a:rPr sz="650" b="1" spc="35" dirty="0">
                <a:solidFill>
                  <a:srgbClr val="171514"/>
                </a:solidFill>
                <a:latin typeface="Arial"/>
                <a:cs typeface="Arial"/>
              </a:rPr>
              <a:t>Material</a:t>
            </a:r>
            <a:endParaRPr sz="650">
              <a:latin typeface="Arial"/>
              <a:cs typeface="Arial"/>
            </a:endParaRPr>
          </a:p>
        </p:txBody>
      </p:sp>
      <p:sp>
        <p:nvSpPr>
          <p:cNvPr id="94" name="object 94"/>
          <p:cNvSpPr txBox="1"/>
          <p:nvPr/>
        </p:nvSpPr>
        <p:spPr>
          <a:xfrm>
            <a:off x="5332497" y="7500073"/>
            <a:ext cx="1112520" cy="128240"/>
          </a:xfrm>
          <a:prstGeom prst="rect">
            <a:avLst/>
          </a:prstGeom>
        </p:spPr>
        <p:txBody>
          <a:bodyPr vert="horz" wrap="square" lIns="0" tIns="12700" rIns="0" bIns="0" rtlCol="0">
            <a:spAutoFit/>
          </a:bodyPr>
          <a:lstStyle/>
          <a:p>
            <a:pPr marL="12700">
              <a:spcBef>
                <a:spcPts val="100"/>
              </a:spcBef>
            </a:pPr>
            <a:r>
              <a:rPr sz="750" spc="-30" dirty="0">
                <a:solidFill>
                  <a:srgbClr val="171514"/>
                </a:solidFill>
                <a:latin typeface="Microsoft Sans Serif"/>
                <a:cs typeface="Microsoft Sans Serif"/>
              </a:rPr>
              <a:t>STDANNEALED-</a:t>
            </a:r>
            <a:r>
              <a:rPr sz="750" spc="-45" dirty="0">
                <a:solidFill>
                  <a:srgbClr val="171514"/>
                </a:solidFill>
                <a:latin typeface="Microsoft Sans Serif"/>
                <a:cs typeface="Microsoft Sans Serif"/>
              </a:rPr>
              <a:t>SOFT-</a:t>
            </a:r>
            <a:r>
              <a:rPr sz="750" spc="-35" dirty="0">
                <a:solidFill>
                  <a:srgbClr val="171514"/>
                </a:solidFill>
                <a:latin typeface="Microsoft Sans Serif"/>
                <a:cs typeface="Microsoft Sans Serif"/>
              </a:rPr>
              <a:t>CU</a:t>
            </a:r>
            <a:endParaRPr sz="750">
              <a:latin typeface="Microsoft Sans Serif"/>
              <a:cs typeface="Microsoft Sans Serif"/>
            </a:endParaRPr>
          </a:p>
        </p:txBody>
      </p:sp>
      <p:sp>
        <p:nvSpPr>
          <p:cNvPr id="95" name="object 95"/>
          <p:cNvSpPr txBox="1"/>
          <p:nvPr/>
        </p:nvSpPr>
        <p:spPr>
          <a:xfrm>
            <a:off x="6595182" y="7322730"/>
            <a:ext cx="1986280" cy="300082"/>
          </a:xfrm>
          <a:prstGeom prst="rect">
            <a:avLst/>
          </a:prstGeom>
        </p:spPr>
        <p:txBody>
          <a:bodyPr vert="horz" wrap="square" lIns="0" tIns="12700" rIns="0" bIns="0" rtlCol="0">
            <a:spAutoFit/>
          </a:bodyPr>
          <a:lstStyle/>
          <a:p>
            <a:pPr algn="ctr">
              <a:spcBef>
                <a:spcPts val="100"/>
              </a:spcBef>
              <a:tabLst>
                <a:tab pos="707390" algn="l"/>
                <a:tab pos="1169670" algn="l"/>
              </a:tabLst>
            </a:pPr>
            <a:r>
              <a:rPr sz="600" b="1" spc="10" dirty="0">
                <a:solidFill>
                  <a:srgbClr val="171514"/>
                </a:solidFill>
                <a:latin typeface="Arial"/>
                <a:cs typeface="Arial"/>
              </a:rPr>
              <a:t>Conductividad	</a:t>
            </a:r>
            <a:r>
              <a:rPr sz="650" b="1" spc="10" dirty="0">
                <a:solidFill>
                  <a:srgbClr val="171514"/>
                </a:solidFill>
                <a:latin typeface="Arial"/>
                <a:cs typeface="Arial"/>
              </a:rPr>
              <a:t>Factor	</a:t>
            </a:r>
            <a:r>
              <a:rPr sz="800" b="1" spc="-25" dirty="0">
                <a:solidFill>
                  <a:srgbClr val="171514"/>
                </a:solidFill>
                <a:latin typeface="Arial"/>
                <a:cs typeface="Arial"/>
              </a:rPr>
              <a:t>Jefe</a:t>
            </a:r>
            <a:r>
              <a:rPr sz="800" b="1" spc="340" dirty="0">
                <a:solidFill>
                  <a:srgbClr val="171514"/>
                </a:solidFill>
                <a:latin typeface="Arial"/>
                <a:cs typeface="Arial"/>
              </a:rPr>
              <a:t> </a:t>
            </a:r>
            <a:r>
              <a:rPr sz="350" b="1" spc="15" dirty="0">
                <a:solidFill>
                  <a:srgbClr val="171514"/>
                </a:solidFill>
                <a:latin typeface="Arial"/>
                <a:cs typeface="Arial"/>
              </a:rPr>
              <a:t>Temperatura</a:t>
            </a:r>
            <a:r>
              <a:rPr sz="350" b="1" spc="-15" dirty="0">
                <a:solidFill>
                  <a:srgbClr val="171514"/>
                </a:solidFill>
                <a:latin typeface="Arial"/>
                <a:cs typeface="Arial"/>
              </a:rPr>
              <a:t> </a:t>
            </a:r>
            <a:r>
              <a:rPr sz="350" b="1" spc="10" dirty="0">
                <a:solidFill>
                  <a:srgbClr val="171514"/>
                </a:solidFill>
                <a:latin typeface="Arial"/>
                <a:cs typeface="Arial"/>
              </a:rPr>
              <a:t>de</a:t>
            </a:r>
            <a:r>
              <a:rPr sz="350" b="1" spc="-15" dirty="0">
                <a:solidFill>
                  <a:srgbClr val="171514"/>
                </a:solidFill>
                <a:latin typeface="Arial"/>
                <a:cs typeface="Arial"/>
              </a:rPr>
              <a:t> </a:t>
            </a:r>
            <a:r>
              <a:rPr sz="350" b="1" spc="5" dirty="0">
                <a:solidFill>
                  <a:srgbClr val="171514"/>
                </a:solidFill>
                <a:latin typeface="Arial"/>
                <a:cs typeface="Arial"/>
              </a:rPr>
              <a:t>fusión</a:t>
            </a:r>
            <a:r>
              <a:rPr sz="350" b="1" spc="5" dirty="0">
                <a:solidFill>
                  <a:srgbClr val="171514"/>
                </a:solidFill>
                <a:latin typeface="Arial"/>
                <a:cs typeface="Arial"/>
              </a:rPr>
              <a:t>.</a:t>
            </a:r>
            <a:endParaRPr sz="350" dirty="0">
              <a:latin typeface="Arial"/>
              <a:cs typeface="Arial"/>
            </a:endParaRPr>
          </a:p>
          <a:p>
            <a:pPr marL="52069" algn="ctr">
              <a:spcBef>
                <a:spcPts val="535"/>
              </a:spcBef>
              <a:tabLst>
                <a:tab pos="568325" algn="l"/>
                <a:tab pos="1465580" algn="l"/>
              </a:tabLst>
            </a:pPr>
            <a:r>
              <a:rPr sz="650" spc="5" dirty="0">
                <a:solidFill>
                  <a:srgbClr val="171514"/>
                </a:solidFill>
                <a:latin typeface="Microsoft Sans Serif"/>
                <a:cs typeface="Microsoft Sans Serif"/>
              </a:rPr>
              <a:t>100.00	</a:t>
            </a:r>
            <a:r>
              <a:rPr sz="650" spc="5" dirty="0" smtClean="0">
                <a:solidFill>
                  <a:srgbClr val="171514"/>
                </a:solidFill>
                <a:latin typeface="Microsoft Sans Serif"/>
                <a:cs typeface="Microsoft Sans Serif"/>
              </a:rPr>
              <a:t>0.003930</a:t>
            </a:r>
            <a:r>
              <a:rPr lang="es-ES" sz="650" spc="5" dirty="0" smtClean="0">
                <a:solidFill>
                  <a:srgbClr val="171514"/>
                </a:solidFill>
                <a:latin typeface="Microsoft Sans Serif"/>
                <a:cs typeface="Microsoft Sans Serif"/>
              </a:rPr>
              <a:t> </a:t>
            </a:r>
            <a:r>
              <a:rPr sz="650" spc="5" dirty="0" smtClean="0">
                <a:solidFill>
                  <a:srgbClr val="171514"/>
                </a:solidFill>
                <a:latin typeface="Microsoft Sans Serif"/>
                <a:cs typeface="Microsoft Sans Serif"/>
              </a:rPr>
              <a:t>234.0</a:t>
            </a:r>
            <a:r>
              <a:rPr sz="650" spc="5" dirty="0">
                <a:solidFill>
                  <a:srgbClr val="171514"/>
                </a:solidFill>
                <a:latin typeface="Microsoft Sans Serif"/>
                <a:cs typeface="Microsoft Sans Serif"/>
              </a:rPr>
              <a:t>	1,083.0</a:t>
            </a:r>
            <a:endParaRPr sz="650" dirty="0">
              <a:latin typeface="Microsoft Sans Serif"/>
              <a:cs typeface="Microsoft Sans Serif"/>
            </a:endParaRPr>
          </a:p>
        </p:txBody>
      </p:sp>
      <p:sp>
        <p:nvSpPr>
          <p:cNvPr id="96" name="object 96"/>
          <p:cNvSpPr txBox="1"/>
          <p:nvPr/>
        </p:nvSpPr>
        <p:spPr>
          <a:xfrm>
            <a:off x="8670667" y="7354481"/>
            <a:ext cx="447040" cy="97463"/>
          </a:xfrm>
          <a:prstGeom prst="rect">
            <a:avLst/>
          </a:prstGeom>
        </p:spPr>
        <p:txBody>
          <a:bodyPr vert="horz" wrap="square" lIns="0" tIns="12700" rIns="0" bIns="0" rtlCol="0">
            <a:spAutoFit/>
          </a:bodyPr>
          <a:lstStyle/>
          <a:p>
            <a:pPr marL="12700">
              <a:spcBef>
                <a:spcPts val="100"/>
              </a:spcBef>
            </a:pPr>
            <a:r>
              <a:rPr sz="550" b="1" spc="5" dirty="0">
                <a:solidFill>
                  <a:srgbClr val="171514"/>
                </a:solidFill>
                <a:latin typeface="Arial"/>
                <a:cs typeface="Arial"/>
              </a:rPr>
              <a:t>Resistividad</a:t>
            </a:r>
            <a:endParaRPr sz="550">
              <a:latin typeface="Arial"/>
              <a:cs typeface="Arial"/>
            </a:endParaRPr>
          </a:p>
        </p:txBody>
      </p:sp>
      <p:sp>
        <p:nvSpPr>
          <p:cNvPr id="97" name="object 97"/>
          <p:cNvSpPr txBox="1"/>
          <p:nvPr/>
        </p:nvSpPr>
        <p:spPr>
          <a:xfrm>
            <a:off x="8792180" y="7512774"/>
            <a:ext cx="236854"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1.724</a:t>
            </a:r>
            <a:endParaRPr sz="650">
              <a:latin typeface="Microsoft Sans Serif"/>
              <a:cs typeface="Microsoft Sans Serif"/>
            </a:endParaRPr>
          </a:p>
        </p:txBody>
      </p:sp>
      <p:sp>
        <p:nvSpPr>
          <p:cNvPr id="98" name="object 98"/>
          <p:cNvSpPr txBox="1"/>
          <p:nvPr/>
        </p:nvSpPr>
        <p:spPr>
          <a:xfrm>
            <a:off x="9323650" y="7512774"/>
            <a:ext cx="236854"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3.422</a:t>
            </a:r>
            <a:endParaRPr sz="650">
              <a:latin typeface="Microsoft Sans Serif"/>
              <a:cs typeface="Microsoft Sans Serif"/>
            </a:endParaRP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617872" y="7744548"/>
            <a:ext cx="3746500" cy="6350"/>
            <a:chOff x="934747" y="7744548"/>
            <a:chExt cx="3746500" cy="6350"/>
          </a:xfrm>
        </p:grpSpPr>
        <p:sp>
          <p:nvSpPr>
            <p:cNvPr id="3" name="object 3"/>
            <p:cNvSpPr/>
            <p:nvPr/>
          </p:nvSpPr>
          <p:spPr>
            <a:xfrm>
              <a:off x="934747" y="7747723"/>
              <a:ext cx="1079500" cy="0"/>
            </a:xfrm>
            <a:custGeom>
              <a:avLst/>
              <a:gdLst/>
              <a:ahLst/>
              <a:cxnLst/>
              <a:rect l="l" t="t" r="r" b="b"/>
              <a:pathLst>
                <a:path w="1079500">
                  <a:moveTo>
                    <a:pt x="0" y="0"/>
                  </a:moveTo>
                  <a:lnTo>
                    <a:pt x="1079500" y="0"/>
                  </a:lnTo>
                </a:path>
              </a:pathLst>
            </a:custGeom>
            <a:ln w="6350">
              <a:solidFill>
                <a:srgbClr val="231F20"/>
              </a:solidFill>
            </a:ln>
          </p:spPr>
          <p:txBody>
            <a:bodyPr wrap="square" lIns="0" tIns="0" rIns="0" bIns="0" rtlCol="0"/>
            <a:lstStyle/>
            <a:p>
              <a:endParaRPr/>
            </a:p>
          </p:txBody>
        </p:sp>
        <p:sp>
          <p:nvSpPr>
            <p:cNvPr id="4" name="object 4"/>
            <p:cNvSpPr/>
            <p:nvPr/>
          </p:nvSpPr>
          <p:spPr>
            <a:xfrm>
              <a:off x="2014247" y="7747723"/>
              <a:ext cx="596900" cy="0"/>
            </a:xfrm>
            <a:custGeom>
              <a:avLst/>
              <a:gdLst/>
              <a:ahLst/>
              <a:cxnLst/>
              <a:rect l="l" t="t" r="r" b="b"/>
              <a:pathLst>
                <a:path w="596900">
                  <a:moveTo>
                    <a:pt x="0" y="0"/>
                  </a:moveTo>
                  <a:lnTo>
                    <a:pt x="596900" y="0"/>
                  </a:lnTo>
                </a:path>
              </a:pathLst>
            </a:custGeom>
            <a:ln w="6350">
              <a:solidFill>
                <a:srgbClr val="231F20"/>
              </a:solidFill>
            </a:ln>
          </p:spPr>
          <p:txBody>
            <a:bodyPr wrap="square" lIns="0" tIns="0" rIns="0" bIns="0" rtlCol="0"/>
            <a:lstStyle/>
            <a:p>
              <a:endParaRPr/>
            </a:p>
          </p:txBody>
        </p:sp>
        <p:sp>
          <p:nvSpPr>
            <p:cNvPr id="5" name="object 5"/>
            <p:cNvSpPr/>
            <p:nvPr/>
          </p:nvSpPr>
          <p:spPr>
            <a:xfrm>
              <a:off x="2611147" y="7747723"/>
              <a:ext cx="533400" cy="0"/>
            </a:xfrm>
            <a:custGeom>
              <a:avLst/>
              <a:gdLst/>
              <a:ahLst/>
              <a:cxnLst/>
              <a:rect l="l" t="t" r="r" b="b"/>
              <a:pathLst>
                <a:path w="533400">
                  <a:moveTo>
                    <a:pt x="0" y="0"/>
                  </a:moveTo>
                  <a:lnTo>
                    <a:pt x="533400" y="0"/>
                  </a:lnTo>
                </a:path>
              </a:pathLst>
            </a:custGeom>
            <a:ln w="6350">
              <a:solidFill>
                <a:srgbClr val="231F20"/>
              </a:solidFill>
            </a:ln>
          </p:spPr>
          <p:txBody>
            <a:bodyPr wrap="square" lIns="0" tIns="0" rIns="0" bIns="0" rtlCol="0"/>
            <a:lstStyle/>
            <a:p>
              <a:endParaRPr/>
            </a:p>
          </p:txBody>
        </p:sp>
        <p:sp>
          <p:nvSpPr>
            <p:cNvPr id="6" name="object 6"/>
            <p:cNvSpPr/>
            <p:nvPr/>
          </p:nvSpPr>
          <p:spPr>
            <a:xfrm>
              <a:off x="3144547" y="7747723"/>
              <a:ext cx="1181100" cy="0"/>
            </a:xfrm>
            <a:custGeom>
              <a:avLst/>
              <a:gdLst/>
              <a:ahLst/>
              <a:cxnLst/>
              <a:rect l="l" t="t" r="r" b="b"/>
              <a:pathLst>
                <a:path w="1181100">
                  <a:moveTo>
                    <a:pt x="0" y="0"/>
                  </a:moveTo>
                  <a:lnTo>
                    <a:pt x="1181100" y="0"/>
                  </a:lnTo>
                </a:path>
              </a:pathLst>
            </a:custGeom>
            <a:ln w="6350">
              <a:solidFill>
                <a:srgbClr val="231F20"/>
              </a:solidFill>
            </a:ln>
          </p:spPr>
          <p:txBody>
            <a:bodyPr wrap="square" lIns="0" tIns="0" rIns="0" bIns="0" rtlCol="0"/>
            <a:lstStyle/>
            <a:p>
              <a:endParaRPr/>
            </a:p>
          </p:txBody>
        </p:sp>
        <p:sp>
          <p:nvSpPr>
            <p:cNvPr id="7" name="object 7"/>
            <p:cNvSpPr/>
            <p:nvPr/>
          </p:nvSpPr>
          <p:spPr>
            <a:xfrm>
              <a:off x="4325647" y="7747723"/>
              <a:ext cx="355600" cy="0"/>
            </a:xfrm>
            <a:custGeom>
              <a:avLst/>
              <a:gdLst/>
              <a:ahLst/>
              <a:cxnLst/>
              <a:rect l="l" t="t" r="r" b="b"/>
              <a:pathLst>
                <a:path w="355600">
                  <a:moveTo>
                    <a:pt x="0" y="0"/>
                  </a:moveTo>
                  <a:lnTo>
                    <a:pt x="355600" y="0"/>
                  </a:lnTo>
                </a:path>
              </a:pathLst>
            </a:custGeom>
            <a:ln w="6350">
              <a:solidFill>
                <a:srgbClr val="231F20"/>
              </a:solidFill>
            </a:ln>
          </p:spPr>
          <p:txBody>
            <a:bodyPr wrap="square" lIns="0" tIns="0" rIns="0" bIns="0" rtlCol="0"/>
            <a:lstStyle/>
            <a:p>
              <a:endParaRPr/>
            </a:p>
          </p:txBody>
        </p:sp>
      </p:grpSp>
      <p:sp>
        <p:nvSpPr>
          <p:cNvPr id="8" name="object 8"/>
          <p:cNvSpPr/>
          <p:nvPr/>
        </p:nvSpPr>
        <p:spPr>
          <a:xfrm>
            <a:off x="5617872" y="6141557"/>
            <a:ext cx="3746500" cy="0"/>
          </a:xfrm>
          <a:custGeom>
            <a:avLst/>
            <a:gdLst/>
            <a:ahLst/>
            <a:cxnLst/>
            <a:rect l="l" t="t" r="r" b="b"/>
            <a:pathLst>
              <a:path w="3746500">
                <a:moveTo>
                  <a:pt x="0" y="0"/>
                </a:moveTo>
                <a:lnTo>
                  <a:pt x="3746500" y="0"/>
                </a:lnTo>
              </a:path>
            </a:pathLst>
          </a:custGeom>
          <a:ln w="6350">
            <a:solidFill>
              <a:srgbClr val="231F20"/>
            </a:solidFill>
          </a:ln>
        </p:spPr>
        <p:txBody>
          <a:bodyPr wrap="square" lIns="0" tIns="0" rIns="0" bIns="0" rtlCol="0"/>
          <a:lstStyle/>
          <a:p>
            <a:endParaRPr/>
          </a:p>
        </p:txBody>
      </p:sp>
      <p:grpSp>
        <p:nvGrpSpPr>
          <p:cNvPr id="9" name="object 9"/>
          <p:cNvGrpSpPr/>
          <p:nvPr/>
        </p:nvGrpSpPr>
        <p:grpSpPr>
          <a:xfrm>
            <a:off x="6017926" y="800098"/>
            <a:ext cx="2946400" cy="6350"/>
            <a:chOff x="1334801" y="800098"/>
            <a:chExt cx="2946400" cy="6350"/>
          </a:xfrm>
        </p:grpSpPr>
        <p:sp>
          <p:nvSpPr>
            <p:cNvPr id="10" name="object 10"/>
            <p:cNvSpPr/>
            <p:nvPr/>
          </p:nvSpPr>
          <p:spPr>
            <a:xfrm>
              <a:off x="1334801" y="803273"/>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11" name="object 11"/>
            <p:cNvSpPr/>
            <p:nvPr/>
          </p:nvSpPr>
          <p:spPr>
            <a:xfrm>
              <a:off x="2185701" y="803273"/>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12" name="object 12"/>
            <p:cNvSpPr/>
            <p:nvPr/>
          </p:nvSpPr>
          <p:spPr>
            <a:xfrm>
              <a:off x="2833401" y="803273"/>
              <a:ext cx="927100" cy="0"/>
            </a:xfrm>
            <a:custGeom>
              <a:avLst/>
              <a:gdLst/>
              <a:ahLst/>
              <a:cxnLst/>
              <a:rect l="l" t="t" r="r" b="b"/>
              <a:pathLst>
                <a:path w="927100">
                  <a:moveTo>
                    <a:pt x="0" y="0"/>
                  </a:moveTo>
                  <a:lnTo>
                    <a:pt x="927100" y="0"/>
                  </a:lnTo>
                </a:path>
              </a:pathLst>
            </a:custGeom>
            <a:ln w="6350">
              <a:solidFill>
                <a:srgbClr val="231F20"/>
              </a:solidFill>
            </a:ln>
          </p:spPr>
          <p:txBody>
            <a:bodyPr wrap="square" lIns="0" tIns="0" rIns="0" bIns="0" rtlCol="0"/>
            <a:lstStyle/>
            <a:p>
              <a:endParaRPr/>
            </a:p>
          </p:txBody>
        </p:sp>
        <p:sp>
          <p:nvSpPr>
            <p:cNvPr id="13" name="object 13"/>
            <p:cNvSpPr/>
            <p:nvPr/>
          </p:nvSpPr>
          <p:spPr>
            <a:xfrm>
              <a:off x="3760501" y="803273"/>
              <a:ext cx="520700" cy="0"/>
            </a:xfrm>
            <a:custGeom>
              <a:avLst/>
              <a:gdLst/>
              <a:ahLst/>
              <a:cxnLst/>
              <a:rect l="l" t="t" r="r" b="b"/>
              <a:pathLst>
                <a:path w="520700">
                  <a:moveTo>
                    <a:pt x="0" y="0"/>
                  </a:moveTo>
                  <a:lnTo>
                    <a:pt x="520700" y="0"/>
                  </a:lnTo>
                </a:path>
              </a:pathLst>
            </a:custGeom>
            <a:ln w="6350">
              <a:solidFill>
                <a:srgbClr val="231F20"/>
              </a:solidFill>
            </a:ln>
          </p:spPr>
          <p:txBody>
            <a:bodyPr wrap="square" lIns="0" tIns="0" rIns="0" bIns="0" rtlCol="0"/>
            <a:lstStyle/>
            <a:p>
              <a:endParaRPr/>
            </a:p>
          </p:txBody>
        </p:sp>
      </p:grpSp>
      <p:grpSp>
        <p:nvGrpSpPr>
          <p:cNvPr id="14" name="object 14"/>
          <p:cNvGrpSpPr/>
          <p:nvPr/>
        </p:nvGrpSpPr>
        <p:grpSpPr>
          <a:xfrm>
            <a:off x="6017926" y="1077770"/>
            <a:ext cx="2946400" cy="6350"/>
            <a:chOff x="1334801" y="1077770"/>
            <a:chExt cx="2946400" cy="6350"/>
          </a:xfrm>
        </p:grpSpPr>
        <p:sp>
          <p:nvSpPr>
            <p:cNvPr id="15" name="object 15"/>
            <p:cNvSpPr/>
            <p:nvPr/>
          </p:nvSpPr>
          <p:spPr>
            <a:xfrm>
              <a:off x="1334801" y="1080945"/>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16" name="object 16"/>
            <p:cNvSpPr/>
            <p:nvPr/>
          </p:nvSpPr>
          <p:spPr>
            <a:xfrm>
              <a:off x="2185701" y="1080945"/>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17" name="object 17"/>
            <p:cNvSpPr/>
            <p:nvPr/>
          </p:nvSpPr>
          <p:spPr>
            <a:xfrm>
              <a:off x="2833401" y="1080945"/>
              <a:ext cx="927100" cy="0"/>
            </a:xfrm>
            <a:custGeom>
              <a:avLst/>
              <a:gdLst/>
              <a:ahLst/>
              <a:cxnLst/>
              <a:rect l="l" t="t" r="r" b="b"/>
              <a:pathLst>
                <a:path w="927100">
                  <a:moveTo>
                    <a:pt x="0" y="0"/>
                  </a:moveTo>
                  <a:lnTo>
                    <a:pt x="927100" y="0"/>
                  </a:lnTo>
                </a:path>
              </a:pathLst>
            </a:custGeom>
            <a:ln w="6350">
              <a:solidFill>
                <a:srgbClr val="231F20"/>
              </a:solidFill>
            </a:ln>
          </p:spPr>
          <p:txBody>
            <a:bodyPr wrap="square" lIns="0" tIns="0" rIns="0" bIns="0" rtlCol="0"/>
            <a:lstStyle/>
            <a:p>
              <a:endParaRPr/>
            </a:p>
          </p:txBody>
        </p:sp>
        <p:sp>
          <p:nvSpPr>
            <p:cNvPr id="18" name="object 18"/>
            <p:cNvSpPr/>
            <p:nvPr/>
          </p:nvSpPr>
          <p:spPr>
            <a:xfrm>
              <a:off x="3760501" y="1080945"/>
              <a:ext cx="520700" cy="0"/>
            </a:xfrm>
            <a:custGeom>
              <a:avLst/>
              <a:gdLst/>
              <a:ahLst/>
              <a:cxnLst/>
              <a:rect l="l" t="t" r="r" b="b"/>
              <a:pathLst>
                <a:path w="520700">
                  <a:moveTo>
                    <a:pt x="0" y="0"/>
                  </a:moveTo>
                  <a:lnTo>
                    <a:pt x="520700" y="0"/>
                  </a:lnTo>
                </a:path>
              </a:pathLst>
            </a:custGeom>
            <a:ln w="6350">
              <a:solidFill>
                <a:srgbClr val="231F20"/>
              </a:solidFill>
            </a:ln>
          </p:spPr>
          <p:txBody>
            <a:bodyPr wrap="square" lIns="0" tIns="0" rIns="0" bIns="0" rtlCol="0"/>
            <a:lstStyle/>
            <a:p>
              <a:endParaRPr/>
            </a:p>
          </p:txBody>
        </p:sp>
      </p:grpSp>
      <p:grpSp>
        <p:nvGrpSpPr>
          <p:cNvPr id="19" name="object 19"/>
          <p:cNvGrpSpPr/>
          <p:nvPr/>
        </p:nvGrpSpPr>
        <p:grpSpPr>
          <a:xfrm>
            <a:off x="6017926" y="1324963"/>
            <a:ext cx="2946400" cy="6350"/>
            <a:chOff x="1334801" y="1324963"/>
            <a:chExt cx="2946400" cy="6350"/>
          </a:xfrm>
        </p:grpSpPr>
        <p:sp>
          <p:nvSpPr>
            <p:cNvPr id="20" name="object 20"/>
            <p:cNvSpPr/>
            <p:nvPr/>
          </p:nvSpPr>
          <p:spPr>
            <a:xfrm>
              <a:off x="1334801" y="1328138"/>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21" name="object 21"/>
            <p:cNvSpPr/>
            <p:nvPr/>
          </p:nvSpPr>
          <p:spPr>
            <a:xfrm>
              <a:off x="2185701" y="1328138"/>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22" name="object 22"/>
            <p:cNvSpPr/>
            <p:nvPr/>
          </p:nvSpPr>
          <p:spPr>
            <a:xfrm>
              <a:off x="2833401" y="1328138"/>
              <a:ext cx="927100" cy="0"/>
            </a:xfrm>
            <a:custGeom>
              <a:avLst/>
              <a:gdLst/>
              <a:ahLst/>
              <a:cxnLst/>
              <a:rect l="l" t="t" r="r" b="b"/>
              <a:pathLst>
                <a:path w="927100">
                  <a:moveTo>
                    <a:pt x="0" y="0"/>
                  </a:moveTo>
                  <a:lnTo>
                    <a:pt x="927100" y="0"/>
                  </a:lnTo>
                </a:path>
              </a:pathLst>
            </a:custGeom>
            <a:ln w="6350">
              <a:solidFill>
                <a:srgbClr val="231F20"/>
              </a:solidFill>
            </a:ln>
          </p:spPr>
          <p:txBody>
            <a:bodyPr wrap="square" lIns="0" tIns="0" rIns="0" bIns="0" rtlCol="0"/>
            <a:lstStyle/>
            <a:p>
              <a:endParaRPr/>
            </a:p>
          </p:txBody>
        </p:sp>
        <p:sp>
          <p:nvSpPr>
            <p:cNvPr id="23" name="object 23"/>
            <p:cNvSpPr/>
            <p:nvPr/>
          </p:nvSpPr>
          <p:spPr>
            <a:xfrm>
              <a:off x="3760501" y="1328138"/>
              <a:ext cx="520700" cy="0"/>
            </a:xfrm>
            <a:custGeom>
              <a:avLst/>
              <a:gdLst/>
              <a:ahLst/>
              <a:cxnLst/>
              <a:rect l="l" t="t" r="r" b="b"/>
              <a:pathLst>
                <a:path w="520700">
                  <a:moveTo>
                    <a:pt x="0" y="0"/>
                  </a:moveTo>
                  <a:lnTo>
                    <a:pt x="520700" y="0"/>
                  </a:lnTo>
                </a:path>
              </a:pathLst>
            </a:custGeom>
            <a:ln w="6350">
              <a:solidFill>
                <a:srgbClr val="231F20"/>
              </a:solidFill>
            </a:ln>
          </p:spPr>
          <p:txBody>
            <a:bodyPr wrap="square" lIns="0" tIns="0" rIns="0" bIns="0" rtlCol="0"/>
            <a:lstStyle/>
            <a:p>
              <a:endParaRPr/>
            </a:p>
          </p:txBody>
        </p:sp>
      </p:grpSp>
      <p:graphicFrame>
        <p:nvGraphicFramePr>
          <p:cNvPr id="24" name="object 24"/>
          <p:cNvGraphicFramePr>
            <a:graphicFrameLocks noGrp="1"/>
          </p:cNvGraphicFramePr>
          <p:nvPr/>
        </p:nvGraphicFramePr>
        <p:xfrm>
          <a:off x="6144926" y="1906316"/>
          <a:ext cx="2691128" cy="656675"/>
        </p:xfrm>
        <a:graphic>
          <a:graphicData uri="http://schemas.openxmlformats.org/drawingml/2006/table">
            <a:tbl>
              <a:tblPr firstRow="1" bandRow="1">
                <a:tableStyleId>{2D5ABB26-0587-4C30-8999-92F81FD0307C}</a:tableStyleId>
              </a:tblPr>
              <a:tblGrid>
                <a:gridCol w="793115">
                  <a:extLst>
                    <a:ext uri="{9D8B030D-6E8A-4147-A177-3AD203B41FA5}">
                      <a16:colId xmlns:a16="http://schemas.microsoft.com/office/drawing/2014/main" val="20000"/>
                    </a:ext>
                  </a:extLst>
                </a:gridCol>
                <a:gridCol w="573404">
                  <a:extLst>
                    <a:ext uri="{9D8B030D-6E8A-4147-A177-3AD203B41FA5}">
                      <a16:colId xmlns:a16="http://schemas.microsoft.com/office/drawing/2014/main" val="20001"/>
                    </a:ext>
                  </a:extLst>
                </a:gridCol>
                <a:gridCol w="866140">
                  <a:extLst>
                    <a:ext uri="{9D8B030D-6E8A-4147-A177-3AD203B41FA5}">
                      <a16:colId xmlns:a16="http://schemas.microsoft.com/office/drawing/2014/main" val="20002"/>
                    </a:ext>
                  </a:extLst>
                </a:gridCol>
                <a:gridCol w="458469">
                  <a:extLst>
                    <a:ext uri="{9D8B030D-6E8A-4147-A177-3AD203B41FA5}">
                      <a16:colId xmlns:a16="http://schemas.microsoft.com/office/drawing/2014/main" val="20003"/>
                    </a:ext>
                  </a:extLst>
                </a:gridCol>
              </a:tblGrid>
              <a:tr h="201471">
                <a:tc>
                  <a:txBody>
                    <a:bodyPr/>
                    <a:lstStyle/>
                    <a:p>
                      <a:pPr>
                        <a:lnSpc>
                          <a:spcPct val="100000"/>
                        </a:lnSpc>
                        <a:spcBef>
                          <a:spcPts val="585"/>
                        </a:spcBef>
                      </a:pPr>
                      <a:r>
                        <a:rPr sz="500" b="1" spc="5" dirty="0">
                          <a:solidFill>
                            <a:srgbClr val="171514"/>
                          </a:solidFill>
                          <a:latin typeface="Arial"/>
                          <a:cs typeface="Arial"/>
                        </a:rPr>
                        <a:t>Resultados</a:t>
                      </a:r>
                      <a:r>
                        <a:rPr sz="500" b="1" spc="-30" dirty="0">
                          <a:solidFill>
                            <a:srgbClr val="171514"/>
                          </a:solidFill>
                          <a:latin typeface="Arial"/>
                          <a:cs typeface="Arial"/>
                        </a:rPr>
                        <a:t> </a:t>
                      </a:r>
                      <a:r>
                        <a:rPr sz="500" b="1" spc="10" dirty="0">
                          <a:solidFill>
                            <a:srgbClr val="171514"/>
                          </a:solidFill>
                          <a:latin typeface="Arial"/>
                          <a:cs typeface="Arial"/>
                        </a:rPr>
                        <a:t>de</a:t>
                      </a:r>
                      <a:r>
                        <a:rPr sz="500" b="1" spc="-30" dirty="0">
                          <a:solidFill>
                            <a:srgbClr val="171514"/>
                          </a:solidFill>
                          <a:latin typeface="Arial"/>
                          <a:cs typeface="Arial"/>
                        </a:rPr>
                        <a:t> </a:t>
                      </a:r>
                      <a:r>
                        <a:rPr sz="500" b="1" spc="5" dirty="0">
                          <a:solidFill>
                            <a:srgbClr val="171514"/>
                          </a:solidFill>
                          <a:latin typeface="Arial"/>
                          <a:cs typeface="Arial"/>
                        </a:rPr>
                        <a:t>salida</a:t>
                      </a:r>
                      <a:endParaRPr sz="500">
                        <a:latin typeface="Arial"/>
                        <a:cs typeface="Arial"/>
                      </a:endParaRPr>
                    </a:p>
                  </a:txBody>
                  <a:tcPr marL="0" marR="0" marT="74295" marB="0">
                    <a:lnT w="6350">
                      <a:solidFill>
                        <a:srgbClr val="231F20"/>
                      </a:solidFill>
                      <a:prstDash val="solid"/>
                    </a:lnT>
                    <a:lnB w="6350">
                      <a:solidFill>
                        <a:srgbClr val="231F20"/>
                      </a:solidFill>
                      <a:prstDash val="solid"/>
                    </a:lnB>
                  </a:tcPr>
                </a:tc>
                <a:tc gridSpan="3">
                  <a:txBody>
                    <a:bodyPr/>
                    <a:lstStyle/>
                    <a:p>
                      <a:pPr>
                        <a:lnSpc>
                          <a:spcPct val="100000"/>
                        </a:lnSpc>
                      </a:pPr>
                      <a:endParaRPr sz="500">
                        <a:latin typeface="Times New Roman"/>
                        <a:cs typeface="Times New Roman"/>
                      </a:endParaRPr>
                    </a:p>
                  </a:txBody>
                  <a:tcPr marL="0" marR="0" marT="0" marB="0">
                    <a:lnT w="6350">
                      <a:solidFill>
                        <a:srgbClr val="231F20"/>
                      </a:solidFill>
                      <a:prstDash val="solid"/>
                    </a:lnT>
                    <a:lnB w="6350">
                      <a:solidFill>
                        <a:srgbClr val="231F20"/>
                      </a:solidFill>
                      <a:prstDash val="solid"/>
                    </a:lnB>
                  </a:tcPr>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69925">
                <a:tc>
                  <a:txBody>
                    <a:bodyPr/>
                    <a:lstStyle/>
                    <a:p>
                      <a:pPr>
                        <a:lnSpc>
                          <a:spcPct val="100000"/>
                        </a:lnSpc>
                        <a:spcBef>
                          <a:spcPts val="285"/>
                        </a:spcBef>
                      </a:pPr>
                      <a:r>
                        <a:rPr sz="700" b="1" spc="10" dirty="0">
                          <a:solidFill>
                            <a:srgbClr val="171514"/>
                          </a:solidFill>
                          <a:latin typeface="Arial"/>
                          <a:cs typeface="Arial"/>
                        </a:rPr>
                        <a:t>Voltajes</a:t>
                      </a:r>
                      <a:endParaRPr sz="700">
                        <a:latin typeface="Arial"/>
                        <a:cs typeface="Arial"/>
                      </a:endParaRPr>
                    </a:p>
                  </a:txBody>
                  <a:tcPr marL="0" marR="0" marT="36195" marB="0">
                    <a:lnT w="6350">
                      <a:solidFill>
                        <a:srgbClr val="231F20"/>
                      </a:solidFill>
                      <a:prstDash val="solid"/>
                    </a:lnT>
                  </a:tcPr>
                </a:tc>
                <a:tc>
                  <a:txBody>
                    <a:bodyPr/>
                    <a:lstStyle/>
                    <a:p>
                      <a:pPr>
                        <a:lnSpc>
                          <a:spcPct val="100000"/>
                        </a:lnSpc>
                      </a:pPr>
                      <a:endParaRPr sz="5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5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500">
                        <a:latin typeface="Times New Roman"/>
                        <a:cs typeface="Times New Roman"/>
                      </a:endParaRPr>
                    </a:p>
                  </a:txBody>
                  <a:tcPr marL="0" marR="0" marT="0" marB="0">
                    <a:lnT w="6350">
                      <a:solidFill>
                        <a:srgbClr val="231F20"/>
                      </a:solidFill>
                      <a:prstDash val="solid"/>
                    </a:lnT>
                  </a:tcPr>
                </a:tc>
                <a:extLst>
                  <a:ext uri="{0D108BD9-81ED-4DB2-BD59-A6C34878D82A}">
                    <a16:rowId xmlns:a16="http://schemas.microsoft.com/office/drawing/2014/main" val="10001"/>
                  </a:ext>
                </a:extLst>
              </a:tr>
              <a:tr h="151942">
                <a:tc>
                  <a:txBody>
                    <a:bodyPr/>
                    <a:lstStyle/>
                    <a:p>
                      <a:pPr>
                        <a:lnSpc>
                          <a:spcPct val="100000"/>
                        </a:lnSpc>
                        <a:spcBef>
                          <a:spcPts val="195"/>
                        </a:spcBef>
                      </a:pPr>
                      <a:r>
                        <a:rPr sz="70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(toque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máx.)</a:t>
                      </a:r>
                      <a:endParaRPr sz="700">
                        <a:latin typeface="Microsoft Sans Serif"/>
                        <a:cs typeface="Microsoft Sans Serif"/>
                      </a:endParaRPr>
                    </a:p>
                  </a:txBody>
                  <a:tcPr marL="0" marR="0" marT="24765" marB="0"/>
                </a:tc>
                <a:tc>
                  <a:txBody>
                    <a:bodyPr/>
                    <a:lstStyle/>
                    <a:p>
                      <a:pPr marL="146050">
                        <a:lnSpc>
                          <a:spcPct val="100000"/>
                        </a:lnSpc>
                        <a:spcBef>
                          <a:spcPts val="244"/>
                        </a:spcBef>
                      </a:pPr>
                      <a:r>
                        <a:rPr sz="650" spc="5" dirty="0">
                          <a:solidFill>
                            <a:srgbClr val="171514"/>
                          </a:solidFill>
                          <a:latin typeface="Microsoft Sans Serif"/>
                          <a:cs typeface="Microsoft Sans Serif"/>
                        </a:rPr>
                        <a:t>268.33</a:t>
                      </a:r>
                      <a:endParaRPr sz="650">
                        <a:latin typeface="Microsoft Sans Serif"/>
                        <a:cs typeface="Microsoft Sans Serif"/>
                      </a:endParaRPr>
                    </a:p>
                  </a:txBody>
                  <a:tcPr marL="0" marR="0" marT="31114" marB="0"/>
                </a:tc>
                <a:tc>
                  <a:txBody>
                    <a:bodyPr/>
                    <a:lstStyle/>
                    <a:p>
                      <a:pPr marL="168910">
                        <a:lnSpc>
                          <a:spcPct val="100000"/>
                        </a:lnSpc>
                        <a:spcBef>
                          <a:spcPts val="244"/>
                        </a:spcBef>
                      </a:pPr>
                      <a:r>
                        <a:rPr sz="650" dirty="0">
                          <a:solidFill>
                            <a:srgbClr val="171514"/>
                          </a:solidFill>
                          <a:latin typeface="Microsoft Sans Serif"/>
                          <a:cs typeface="Microsoft Sans Serif"/>
                        </a:rPr>
                        <a:t>V</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(paso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máx.)</a:t>
                      </a:r>
                      <a:endParaRPr sz="650">
                        <a:latin typeface="Microsoft Sans Serif"/>
                        <a:cs typeface="Microsoft Sans Serif"/>
                      </a:endParaRPr>
                    </a:p>
                  </a:txBody>
                  <a:tcPr marL="0" marR="0" marT="31114" marB="0"/>
                </a:tc>
                <a:tc>
                  <a:txBody>
                    <a:bodyPr/>
                    <a:lstStyle/>
                    <a:p>
                      <a:pPr marR="13335" algn="r">
                        <a:lnSpc>
                          <a:spcPct val="100000"/>
                        </a:lnSpc>
                        <a:spcBef>
                          <a:spcPts val="244"/>
                        </a:spcBef>
                      </a:pPr>
                      <a:r>
                        <a:rPr sz="650" spc="5" dirty="0">
                          <a:solidFill>
                            <a:srgbClr val="171514"/>
                          </a:solidFill>
                          <a:latin typeface="Microsoft Sans Serif"/>
                          <a:cs typeface="Microsoft Sans Serif"/>
                        </a:rPr>
                        <a:t>377.32</a:t>
                      </a:r>
                      <a:endParaRPr sz="650">
                        <a:latin typeface="Microsoft Sans Serif"/>
                        <a:cs typeface="Microsoft Sans Serif"/>
                      </a:endParaRPr>
                    </a:p>
                  </a:txBody>
                  <a:tcPr marL="0" marR="0" marT="31114" marB="0"/>
                </a:tc>
                <a:extLst>
                  <a:ext uri="{0D108BD9-81ED-4DB2-BD59-A6C34878D82A}">
                    <a16:rowId xmlns:a16="http://schemas.microsoft.com/office/drawing/2014/main" val="10002"/>
                  </a:ext>
                </a:extLst>
              </a:tr>
              <a:tr h="133337">
                <a:tc>
                  <a:txBody>
                    <a:bodyPr/>
                    <a:lstStyle/>
                    <a:p>
                      <a:pPr>
                        <a:lnSpc>
                          <a:spcPts val="805"/>
                        </a:lnSpc>
                        <a:spcBef>
                          <a:spcPts val="145"/>
                        </a:spcBef>
                      </a:pPr>
                      <a:r>
                        <a:rPr sz="700" dirty="0">
                          <a:solidFill>
                            <a:srgbClr val="171514"/>
                          </a:solidFill>
                          <a:latin typeface="Microsoft Sans Serif"/>
                          <a:cs typeface="Microsoft Sans Serif"/>
                        </a:rPr>
                        <a:t>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(malla)</a:t>
                      </a:r>
                      <a:endParaRPr sz="700">
                        <a:latin typeface="Microsoft Sans Serif"/>
                        <a:cs typeface="Microsoft Sans Serif"/>
                      </a:endParaRPr>
                    </a:p>
                  </a:txBody>
                  <a:tcPr marL="0" marR="0" marT="18415" marB="0"/>
                </a:tc>
                <a:tc>
                  <a:txBody>
                    <a:bodyPr/>
                    <a:lstStyle/>
                    <a:p>
                      <a:pPr marL="146050">
                        <a:lnSpc>
                          <a:spcPts val="755"/>
                        </a:lnSpc>
                        <a:spcBef>
                          <a:spcPts val="195"/>
                        </a:spcBef>
                      </a:pPr>
                      <a:r>
                        <a:rPr sz="650" spc="5" dirty="0">
                          <a:solidFill>
                            <a:srgbClr val="171514"/>
                          </a:solidFill>
                          <a:latin typeface="Microsoft Sans Serif"/>
                          <a:cs typeface="Microsoft Sans Serif"/>
                        </a:rPr>
                        <a:t>171.06</a:t>
                      </a:r>
                      <a:endParaRPr sz="650">
                        <a:latin typeface="Microsoft Sans Serif"/>
                        <a:cs typeface="Microsoft Sans Serif"/>
                      </a:endParaRPr>
                    </a:p>
                  </a:txBody>
                  <a:tcPr marL="0" marR="0" marT="24765" marB="0"/>
                </a:tc>
                <a:tc>
                  <a:txBody>
                    <a:bodyPr/>
                    <a:lstStyle/>
                    <a:p>
                      <a:pPr marL="168910">
                        <a:lnSpc>
                          <a:spcPts val="655"/>
                        </a:lnSpc>
                        <a:spcBef>
                          <a:spcPts val="295"/>
                        </a:spcBef>
                      </a:pPr>
                      <a:r>
                        <a:rPr sz="550" dirty="0">
                          <a:solidFill>
                            <a:srgbClr val="171514"/>
                          </a:solidFill>
                          <a:latin typeface="Microsoft Sans Serif"/>
                          <a:cs typeface="Microsoft Sans Serif"/>
                        </a:rPr>
                        <a:t>mi</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(paso)</a:t>
                      </a:r>
                      <a:endParaRPr sz="550">
                        <a:latin typeface="Microsoft Sans Serif"/>
                        <a:cs typeface="Microsoft Sans Serif"/>
                      </a:endParaRPr>
                    </a:p>
                  </a:txBody>
                  <a:tcPr marL="0" marR="0" marT="37465" marB="0"/>
                </a:tc>
                <a:tc>
                  <a:txBody>
                    <a:bodyPr/>
                    <a:lstStyle/>
                    <a:p>
                      <a:pPr marR="13335" algn="r">
                        <a:lnSpc>
                          <a:spcPts val="755"/>
                        </a:lnSpc>
                        <a:spcBef>
                          <a:spcPts val="195"/>
                        </a:spcBef>
                      </a:pPr>
                      <a:r>
                        <a:rPr sz="650" spc="5" dirty="0">
                          <a:solidFill>
                            <a:srgbClr val="171514"/>
                          </a:solidFill>
                          <a:latin typeface="Microsoft Sans Serif"/>
                          <a:cs typeface="Microsoft Sans Serif"/>
                        </a:rPr>
                        <a:t>107.19</a:t>
                      </a:r>
                      <a:endParaRPr sz="650">
                        <a:latin typeface="Microsoft Sans Serif"/>
                        <a:cs typeface="Microsoft Sans Serif"/>
                      </a:endParaRPr>
                    </a:p>
                  </a:txBody>
                  <a:tcPr marL="0" marR="0" marT="24765" marB="0"/>
                </a:tc>
                <a:extLst>
                  <a:ext uri="{0D108BD9-81ED-4DB2-BD59-A6C34878D82A}">
                    <a16:rowId xmlns:a16="http://schemas.microsoft.com/office/drawing/2014/main" val="10003"/>
                  </a:ext>
                </a:extLst>
              </a:tr>
            </a:tbl>
          </a:graphicData>
        </a:graphic>
      </p:graphicFrame>
      <p:grpSp>
        <p:nvGrpSpPr>
          <p:cNvPr id="25" name="object 25"/>
          <p:cNvGrpSpPr/>
          <p:nvPr/>
        </p:nvGrpSpPr>
        <p:grpSpPr>
          <a:xfrm>
            <a:off x="6144926" y="2920661"/>
            <a:ext cx="2692400" cy="6350"/>
            <a:chOff x="1461801" y="2920661"/>
            <a:chExt cx="2692400" cy="6350"/>
          </a:xfrm>
        </p:grpSpPr>
        <p:sp>
          <p:nvSpPr>
            <p:cNvPr id="26" name="object 26"/>
            <p:cNvSpPr/>
            <p:nvPr/>
          </p:nvSpPr>
          <p:spPr>
            <a:xfrm>
              <a:off x="1461801" y="2923836"/>
              <a:ext cx="939800" cy="0"/>
            </a:xfrm>
            <a:custGeom>
              <a:avLst/>
              <a:gdLst/>
              <a:ahLst/>
              <a:cxnLst/>
              <a:rect l="l" t="t" r="r" b="b"/>
              <a:pathLst>
                <a:path w="939800">
                  <a:moveTo>
                    <a:pt x="0" y="0"/>
                  </a:moveTo>
                  <a:lnTo>
                    <a:pt x="939800" y="0"/>
                  </a:lnTo>
                </a:path>
              </a:pathLst>
            </a:custGeom>
            <a:ln w="6350">
              <a:solidFill>
                <a:srgbClr val="231F20"/>
              </a:solidFill>
            </a:ln>
          </p:spPr>
          <p:txBody>
            <a:bodyPr wrap="square" lIns="0" tIns="0" rIns="0" bIns="0" rtlCol="0"/>
            <a:lstStyle/>
            <a:p>
              <a:endParaRPr/>
            </a:p>
          </p:txBody>
        </p:sp>
        <p:sp>
          <p:nvSpPr>
            <p:cNvPr id="27" name="object 27"/>
            <p:cNvSpPr/>
            <p:nvPr/>
          </p:nvSpPr>
          <p:spPr>
            <a:xfrm>
              <a:off x="2401601" y="2923836"/>
              <a:ext cx="596900" cy="0"/>
            </a:xfrm>
            <a:custGeom>
              <a:avLst/>
              <a:gdLst/>
              <a:ahLst/>
              <a:cxnLst/>
              <a:rect l="l" t="t" r="r" b="b"/>
              <a:pathLst>
                <a:path w="596900">
                  <a:moveTo>
                    <a:pt x="0" y="0"/>
                  </a:moveTo>
                  <a:lnTo>
                    <a:pt x="596900" y="0"/>
                  </a:lnTo>
                </a:path>
              </a:pathLst>
            </a:custGeom>
            <a:ln w="6350">
              <a:solidFill>
                <a:srgbClr val="231F20"/>
              </a:solidFill>
            </a:ln>
          </p:spPr>
          <p:txBody>
            <a:bodyPr wrap="square" lIns="0" tIns="0" rIns="0" bIns="0" rtlCol="0"/>
            <a:lstStyle/>
            <a:p>
              <a:endParaRPr/>
            </a:p>
          </p:txBody>
        </p:sp>
        <p:sp>
          <p:nvSpPr>
            <p:cNvPr id="28" name="object 28"/>
            <p:cNvSpPr/>
            <p:nvPr/>
          </p:nvSpPr>
          <p:spPr>
            <a:xfrm>
              <a:off x="2998501" y="2923836"/>
              <a:ext cx="876300" cy="0"/>
            </a:xfrm>
            <a:custGeom>
              <a:avLst/>
              <a:gdLst/>
              <a:ahLst/>
              <a:cxnLst/>
              <a:rect l="l" t="t" r="r" b="b"/>
              <a:pathLst>
                <a:path w="876300">
                  <a:moveTo>
                    <a:pt x="0" y="0"/>
                  </a:moveTo>
                  <a:lnTo>
                    <a:pt x="876300" y="0"/>
                  </a:lnTo>
                </a:path>
              </a:pathLst>
            </a:custGeom>
            <a:ln w="6350">
              <a:solidFill>
                <a:srgbClr val="231F20"/>
              </a:solidFill>
            </a:ln>
          </p:spPr>
          <p:txBody>
            <a:bodyPr wrap="square" lIns="0" tIns="0" rIns="0" bIns="0" rtlCol="0"/>
            <a:lstStyle/>
            <a:p>
              <a:endParaRPr/>
            </a:p>
          </p:txBody>
        </p:sp>
        <p:sp>
          <p:nvSpPr>
            <p:cNvPr id="29" name="object 29"/>
            <p:cNvSpPr/>
            <p:nvPr/>
          </p:nvSpPr>
          <p:spPr>
            <a:xfrm>
              <a:off x="3874801" y="2923836"/>
              <a:ext cx="279400" cy="0"/>
            </a:xfrm>
            <a:custGeom>
              <a:avLst/>
              <a:gdLst/>
              <a:ahLst/>
              <a:cxnLst/>
              <a:rect l="l" t="t" r="r" b="b"/>
              <a:pathLst>
                <a:path w="279400">
                  <a:moveTo>
                    <a:pt x="0" y="0"/>
                  </a:moveTo>
                  <a:lnTo>
                    <a:pt x="279400" y="0"/>
                  </a:lnTo>
                </a:path>
              </a:pathLst>
            </a:custGeom>
            <a:ln w="6350">
              <a:solidFill>
                <a:srgbClr val="231F20"/>
              </a:solidFill>
            </a:ln>
          </p:spPr>
          <p:txBody>
            <a:bodyPr wrap="square" lIns="0" tIns="0" rIns="0" bIns="0" rtlCol="0"/>
            <a:lstStyle/>
            <a:p>
              <a:endParaRPr/>
            </a:p>
          </p:txBody>
        </p:sp>
      </p:grpSp>
      <p:grpSp>
        <p:nvGrpSpPr>
          <p:cNvPr id="30" name="object 30"/>
          <p:cNvGrpSpPr/>
          <p:nvPr/>
        </p:nvGrpSpPr>
        <p:grpSpPr>
          <a:xfrm>
            <a:off x="6448562" y="3425873"/>
            <a:ext cx="2075180" cy="6350"/>
            <a:chOff x="1765437" y="3425873"/>
            <a:chExt cx="2075180" cy="6350"/>
          </a:xfrm>
        </p:grpSpPr>
        <p:sp>
          <p:nvSpPr>
            <p:cNvPr id="31" name="object 31"/>
            <p:cNvSpPr/>
            <p:nvPr/>
          </p:nvSpPr>
          <p:spPr>
            <a:xfrm>
              <a:off x="1765437" y="3429048"/>
              <a:ext cx="1524000" cy="0"/>
            </a:xfrm>
            <a:custGeom>
              <a:avLst/>
              <a:gdLst/>
              <a:ahLst/>
              <a:cxnLst/>
              <a:rect l="l" t="t" r="r" b="b"/>
              <a:pathLst>
                <a:path w="1524000">
                  <a:moveTo>
                    <a:pt x="0" y="0"/>
                  </a:moveTo>
                  <a:lnTo>
                    <a:pt x="1524000" y="0"/>
                  </a:lnTo>
                </a:path>
              </a:pathLst>
            </a:custGeom>
            <a:ln w="6350">
              <a:solidFill>
                <a:srgbClr val="231F20"/>
              </a:solidFill>
            </a:ln>
          </p:spPr>
          <p:txBody>
            <a:bodyPr wrap="square" lIns="0" tIns="0" rIns="0" bIns="0" rtlCol="0"/>
            <a:lstStyle/>
            <a:p>
              <a:endParaRPr/>
            </a:p>
          </p:txBody>
        </p:sp>
        <p:sp>
          <p:nvSpPr>
            <p:cNvPr id="32" name="object 32"/>
            <p:cNvSpPr/>
            <p:nvPr/>
          </p:nvSpPr>
          <p:spPr>
            <a:xfrm>
              <a:off x="3289437" y="3429048"/>
              <a:ext cx="551180" cy="0"/>
            </a:xfrm>
            <a:custGeom>
              <a:avLst/>
              <a:gdLst/>
              <a:ahLst/>
              <a:cxnLst/>
              <a:rect l="l" t="t" r="r" b="b"/>
              <a:pathLst>
                <a:path w="551179">
                  <a:moveTo>
                    <a:pt x="0" y="0"/>
                  </a:moveTo>
                  <a:lnTo>
                    <a:pt x="551027" y="0"/>
                  </a:lnTo>
                </a:path>
              </a:pathLst>
            </a:custGeom>
            <a:ln w="6350">
              <a:solidFill>
                <a:srgbClr val="231F20"/>
              </a:solidFill>
            </a:ln>
          </p:spPr>
          <p:txBody>
            <a:bodyPr wrap="square" lIns="0" tIns="0" rIns="0" bIns="0" rtlCol="0"/>
            <a:lstStyle/>
            <a:p>
              <a:endParaRPr/>
            </a:p>
          </p:txBody>
        </p:sp>
      </p:grpSp>
      <p:grpSp>
        <p:nvGrpSpPr>
          <p:cNvPr id="33" name="object 33"/>
          <p:cNvGrpSpPr/>
          <p:nvPr/>
        </p:nvGrpSpPr>
        <p:grpSpPr>
          <a:xfrm>
            <a:off x="6448562" y="3703544"/>
            <a:ext cx="2075180" cy="6350"/>
            <a:chOff x="1765437" y="3703544"/>
            <a:chExt cx="2075180" cy="6350"/>
          </a:xfrm>
        </p:grpSpPr>
        <p:sp>
          <p:nvSpPr>
            <p:cNvPr id="34" name="object 34"/>
            <p:cNvSpPr/>
            <p:nvPr/>
          </p:nvSpPr>
          <p:spPr>
            <a:xfrm>
              <a:off x="1765437" y="3706719"/>
              <a:ext cx="1524000" cy="0"/>
            </a:xfrm>
            <a:custGeom>
              <a:avLst/>
              <a:gdLst/>
              <a:ahLst/>
              <a:cxnLst/>
              <a:rect l="l" t="t" r="r" b="b"/>
              <a:pathLst>
                <a:path w="1524000">
                  <a:moveTo>
                    <a:pt x="0" y="0"/>
                  </a:moveTo>
                  <a:lnTo>
                    <a:pt x="1524000" y="0"/>
                  </a:lnTo>
                </a:path>
              </a:pathLst>
            </a:custGeom>
            <a:ln w="6350">
              <a:solidFill>
                <a:srgbClr val="231F20"/>
              </a:solidFill>
            </a:ln>
          </p:spPr>
          <p:txBody>
            <a:bodyPr wrap="square" lIns="0" tIns="0" rIns="0" bIns="0" rtlCol="0"/>
            <a:lstStyle/>
            <a:p>
              <a:endParaRPr/>
            </a:p>
          </p:txBody>
        </p:sp>
        <p:sp>
          <p:nvSpPr>
            <p:cNvPr id="35" name="object 35"/>
            <p:cNvSpPr/>
            <p:nvPr/>
          </p:nvSpPr>
          <p:spPr>
            <a:xfrm>
              <a:off x="3289437" y="3706719"/>
              <a:ext cx="551180" cy="0"/>
            </a:xfrm>
            <a:custGeom>
              <a:avLst/>
              <a:gdLst/>
              <a:ahLst/>
              <a:cxnLst/>
              <a:rect l="l" t="t" r="r" b="b"/>
              <a:pathLst>
                <a:path w="551179">
                  <a:moveTo>
                    <a:pt x="0" y="0"/>
                  </a:moveTo>
                  <a:lnTo>
                    <a:pt x="551027" y="0"/>
                  </a:lnTo>
                </a:path>
              </a:pathLst>
            </a:custGeom>
            <a:ln w="6350">
              <a:solidFill>
                <a:srgbClr val="231F20"/>
              </a:solidFill>
            </a:ln>
          </p:spPr>
          <p:txBody>
            <a:bodyPr wrap="square" lIns="0" tIns="0" rIns="0" bIns="0" rtlCol="0"/>
            <a:lstStyle/>
            <a:p>
              <a:endParaRPr/>
            </a:p>
          </p:txBody>
        </p:sp>
      </p:grpSp>
      <p:grpSp>
        <p:nvGrpSpPr>
          <p:cNvPr id="36" name="object 36"/>
          <p:cNvGrpSpPr/>
          <p:nvPr/>
        </p:nvGrpSpPr>
        <p:grpSpPr>
          <a:xfrm>
            <a:off x="6448562" y="4248730"/>
            <a:ext cx="2075180" cy="6350"/>
            <a:chOff x="1765437" y="4248730"/>
            <a:chExt cx="2075180" cy="6350"/>
          </a:xfrm>
        </p:grpSpPr>
        <p:sp>
          <p:nvSpPr>
            <p:cNvPr id="37" name="object 37"/>
            <p:cNvSpPr/>
            <p:nvPr/>
          </p:nvSpPr>
          <p:spPr>
            <a:xfrm>
              <a:off x="1765437" y="4251905"/>
              <a:ext cx="1524000" cy="0"/>
            </a:xfrm>
            <a:custGeom>
              <a:avLst/>
              <a:gdLst/>
              <a:ahLst/>
              <a:cxnLst/>
              <a:rect l="l" t="t" r="r" b="b"/>
              <a:pathLst>
                <a:path w="1524000">
                  <a:moveTo>
                    <a:pt x="0" y="0"/>
                  </a:moveTo>
                  <a:lnTo>
                    <a:pt x="1524000" y="0"/>
                  </a:lnTo>
                </a:path>
              </a:pathLst>
            </a:custGeom>
            <a:ln w="6350">
              <a:solidFill>
                <a:srgbClr val="231F20"/>
              </a:solidFill>
            </a:ln>
          </p:spPr>
          <p:txBody>
            <a:bodyPr wrap="square" lIns="0" tIns="0" rIns="0" bIns="0" rtlCol="0"/>
            <a:lstStyle/>
            <a:p>
              <a:endParaRPr/>
            </a:p>
          </p:txBody>
        </p:sp>
        <p:sp>
          <p:nvSpPr>
            <p:cNvPr id="38" name="object 38"/>
            <p:cNvSpPr/>
            <p:nvPr/>
          </p:nvSpPr>
          <p:spPr>
            <a:xfrm>
              <a:off x="3289437" y="4251905"/>
              <a:ext cx="551180" cy="0"/>
            </a:xfrm>
            <a:custGeom>
              <a:avLst/>
              <a:gdLst/>
              <a:ahLst/>
              <a:cxnLst/>
              <a:rect l="l" t="t" r="r" b="b"/>
              <a:pathLst>
                <a:path w="551179">
                  <a:moveTo>
                    <a:pt x="0" y="0"/>
                  </a:moveTo>
                  <a:lnTo>
                    <a:pt x="551027" y="0"/>
                  </a:lnTo>
                </a:path>
              </a:pathLst>
            </a:custGeom>
            <a:ln w="6350">
              <a:solidFill>
                <a:srgbClr val="231F20"/>
              </a:solidFill>
            </a:ln>
          </p:spPr>
          <p:txBody>
            <a:bodyPr wrap="square" lIns="0" tIns="0" rIns="0" bIns="0" rtlCol="0"/>
            <a:lstStyle/>
            <a:p>
              <a:endParaRPr/>
            </a:p>
          </p:txBody>
        </p:sp>
      </p:grpSp>
      <p:grpSp>
        <p:nvGrpSpPr>
          <p:cNvPr id="39" name="object 39"/>
          <p:cNvGrpSpPr/>
          <p:nvPr/>
        </p:nvGrpSpPr>
        <p:grpSpPr>
          <a:xfrm>
            <a:off x="5573425" y="5583584"/>
            <a:ext cx="3835400" cy="6350"/>
            <a:chOff x="890300" y="5583584"/>
            <a:chExt cx="3835400" cy="6350"/>
          </a:xfrm>
        </p:grpSpPr>
        <p:sp>
          <p:nvSpPr>
            <p:cNvPr id="40" name="object 40"/>
            <p:cNvSpPr/>
            <p:nvPr/>
          </p:nvSpPr>
          <p:spPr>
            <a:xfrm>
              <a:off x="890300" y="5586759"/>
              <a:ext cx="1549400" cy="0"/>
            </a:xfrm>
            <a:custGeom>
              <a:avLst/>
              <a:gdLst/>
              <a:ahLst/>
              <a:cxnLst/>
              <a:rect l="l" t="t" r="r" b="b"/>
              <a:pathLst>
                <a:path w="1549400">
                  <a:moveTo>
                    <a:pt x="0" y="0"/>
                  </a:moveTo>
                  <a:lnTo>
                    <a:pt x="1549400" y="0"/>
                  </a:lnTo>
                </a:path>
              </a:pathLst>
            </a:custGeom>
            <a:ln w="6350">
              <a:solidFill>
                <a:srgbClr val="231F20"/>
              </a:solidFill>
            </a:ln>
          </p:spPr>
          <p:txBody>
            <a:bodyPr wrap="square" lIns="0" tIns="0" rIns="0" bIns="0" rtlCol="0"/>
            <a:lstStyle/>
            <a:p>
              <a:endParaRPr/>
            </a:p>
          </p:txBody>
        </p:sp>
        <p:sp>
          <p:nvSpPr>
            <p:cNvPr id="41" name="object 41"/>
            <p:cNvSpPr/>
            <p:nvPr/>
          </p:nvSpPr>
          <p:spPr>
            <a:xfrm>
              <a:off x="2439700" y="5586759"/>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42" name="object 42"/>
            <p:cNvSpPr/>
            <p:nvPr/>
          </p:nvSpPr>
          <p:spPr>
            <a:xfrm>
              <a:off x="3290600" y="5586759"/>
              <a:ext cx="825500" cy="0"/>
            </a:xfrm>
            <a:custGeom>
              <a:avLst/>
              <a:gdLst/>
              <a:ahLst/>
              <a:cxnLst/>
              <a:rect l="l" t="t" r="r" b="b"/>
              <a:pathLst>
                <a:path w="825500">
                  <a:moveTo>
                    <a:pt x="0" y="0"/>
                  </a:moveTo>
                  <a:lnTo>
                    <a:pt x="825500" y="0"/>
                  </a:lnTo>
                </a:path>
              </a:pathLst>
            </a:custGeom>
            <a:ln w="6350">
              <a:solidFill>
                <a:srgbClr val="231F20"/>
              </a:solidFill>
            </a:ln>
          </p:spPr>
          <p:txBody>
            <a:bodyPr wrap="square" lIns="0" tIns="0" rIns="0" bIns="0" rtlCol="0"/>
            <a:lstStyle/>
            <a:p>
              <a:endParaRPr/>
            </a:p>
          </p:txBody>
        </p:sp>
        <p:sp>
          <p:nvSpPr>
            <p:cNvPr id="43" name="object 43"/>
            <p:cNvSpPr/>
            <p:nvPr/>
          </p:nvSpPr>
          <p:spPr>
            <a:xfrm>
              <a:off x="4116100" y="5586759"/>
              <a:ext cx="609600" cy="0"/>
            </a:xfrm>
            <a:custGeom>
              <a:avLst/>
              <a:gdLst/>
              <a:ahLst/>
              <a:cxnLst/>
              <a:rect l="l" t="t" r="r" b="b"/>
              <a:pathLst>
                <a:path w="609600">
                  <a:moveTo>
                    <a:pt x="0" y="0"/>
                  </a:moveTo>
                  <a:lnTo>
                    <a:pt x="609600" y="0"/>
                  </a:lnTo>
                </a:path>
              </a:pathLst>
            </a:custGeom>
            <a:ln w="6350">
              <a:solidFill>
                <a:srgbClr val="231F20"/>
              </a:solidFill>
            </a:ln>
          </p:spPr>
          <p:txBody>
            <a:bodyPr wrap="square" lIns="0" tIns="0" rIns="0" bIns="0" rtlCol="0"/>
            <a:lstStyle/>
            <a:p>
              <a:endParaRPr/>
            </a:p>
          </p:txBody>
        </p:sp>
      </p:grpSp>
      <p:grpSp>
        <p:nvGrpSpPr>
          <p:cNvPr id="44" name="object 44"/>
          <p:cNvGrpSpPr/>
          <p:nvPr/>
        </p:nvGrpSpPr>
        <p:grpSpPr>
          <a:xfrm>
            <a:off x="5573425" y="4804721"/>
            <a:ext cx="3835400" cy="6350"/>
            <a:chOff x="890300" y="4804721"/>
            <a:chExt cx="3835400" cy="6350"/>
          </a:xfrm>
        </p:grpSpPr>
        <p:sp>
          <p:nvSpPr>
            <p:cNvPr id="45" name="object 45"/>
            <p:cNvSpPr/>
            <p:nvPr/>
          </p:nvSpPr>
          <p:spPr>
            <a:xfrm>
              <a:off x="890300" y="4807896"/>
              <a:ext cx="1549400" cy="0"/>
            </a:xfrm>
            <a:custGeom>
              <a:avLst/>
              <a:gdLst/>
              <a:ahLst/>
              <a:cxnLst/>
              <a:rect l="l" t="t" r="r" b="b"/>
              <a:pathLst>
                <a:path w="1549400">
                  <a:moveTo>
                    <a:pt x="0" y="0"/>
                  </a:moveTo>
                  <a:lnTo>
                    <a:pt x="1549400" y="0"/>
                  </a:lnTo>
                </a:path>
              </a:pathLst>
            </a:custGeom>
            <a:ln w="6350">
              <a:solidFill>
                <a:srgbClr val="231F20"/>
              </a:solidFill>
            </a:ln>
          </p:spPr>
          <p:txBody>
            <a:bodyPr wrap="square" lIns="0" tIns="0" rIns="0" bIns="0" rtlCol="0"/>
            <a:lstStyle/>
            <a:p>
              <a:endParaRPr/>
            </a:p>
          </p:txBody>
        </p:sp>
        <p:sp>
          <p:nvSpPr>
            <p:cNvPr id="46" name="object 46"/>
            <p:cNvSpPr/>
            <p:nvPr/>
          </p:nvSpPr>
          <p:spPr>
            <a:xfrm>
              <a:off x="2439700" y="4807896"/>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47" name="object 47"/>
            <p:cNvSpPr/>
            <p:nvPr/>
          </p:nvSpPr>
          <p:spPr>
            <a:xfrm>
              <a:off x="3290600" y="4807896"/>
              <a:ext cx="825500" cy="0"/>
            </a:xfrm>
            <a:custGeom>
              <a:avLst/>
              <a:gdLst/>
              <a:ahLst/>
              <a:cxnLst/>
              <a:rect l="l" t="t" r="r" b="b"/>
              <a:pathLst>
                <a:path w="825500">
                  <a:moveTo>
                    <a:pt x="0" y="0"/>
                  </a:moveTo>
                  <a:lnTo>
                    <a:pt x="825500" y="0"/>
                  </a:lnTo>
                </a:path>
              </a:pathLst>
            </a:custGeom>
            <a:ln w="6350">
              <a:solidFill>
                <a:srgbClr val="231F20"/>
              </a:solidFill>
            </a:ln>
          </p:spPr>
          <p:txBody>
            <a:bodyPr wrap="square" lIns="0" tIns="0" rIns="0" bIns="0" rtlCol="0"/>
            <a:lstStyle/>
            <a:p>
              <a:endParaRPr/>
            </a:p>
          </p:txBody>
        </p:sp>
        <p:sp>
          <p:nvSpPr>
            <p:cNvPr id="48" name="object 48"/>
            <p:cNvSpPr/>
            <p:nvPr/>
          </p:nvSpPr>
          <p:spPr>
            <a:xfrm>
              <a:off x="4116100" y="4807896"/>
              <a:ext cx="609600" cy="0"/>
            </a:xfrm>
            <a:custGeom>
              <a:avLst/>
              <a:gdLst/>
              <a:ahLst/>
              <a:cxnLst/>
              <a:rect l="l" t="t" r="r" b="b"/>
              <a:pathLst>
                <a:path w="609600">
                  <a:moveTo>
                    <a:pt x="0" y="0"/>
                  </a:moveTo>
                  <a:lnTo>
                    <a:pt x="609600" y="0"/>
                  </a:lnTo>
                </a:path>
              </a:pathLst>
            </a:custGeom>
            <a:ln w="6350">
              <a:solidFill>
                <a:srgbClr val="231F20"/>
              </a:solidFill>
            </a:ln>
          </p:spPr>
          <p:txBody>
            <a:bodyPr wrap="square" lIns="0" tIns="0" rIns="0" bIns="0" rtlCol="0"/>
            <a:lstStyle/>
            <a:p>
              <a:endParaRPr/>
            </a:p>
          </p:txBody>
        </p:sp>
      </p:grpSp>
      <p:grpSp>
        <p:nvGrpSpPr>
          <p:cNvPr id="49" name="object 49"/>
          <p:cNvGrpSpPr/>
          <p:nvPr/>
        </p:nvGrpSpPr>
        <p:grpSpPr>
          <a:xfrm>
            <a:off x="5573425" y="5082391"/>
            <a:ext cx="3835400" cy="6350"/>
            <a:chOff x="890300" y="5082391"/>
            <a:chExt cx="3835400" cy="6350"/>
          </a:xfrm>
        </p:grpSpPr>
        <p:sp>
          <p:nvSpPr>
            <p:cNvPr id="50" name="object 50"/>
            <p:cNvSpPr/>
            <p:nvPr/>
          </p:nvSpPr>
          <p:spPr>
            <a:xfrm>
              <a:off x="890300" y="5085566"/>
              <a:ext cx="1549400" cy="0"/>
            </a:xfrm>
            <a:custGeom>
              <a:avLst/>
              <a:gdLst/>
              <a:ahLst/>
              <a:cxnLst/>
              <a:rect l="l" t="t" r="r" b="b"/>
              <a:pathLst>
                <a:path w="1549400">
                  <a:moveTo>
                    <a:pt x="0" y="0"/>
                  </a:moveTo>
                  <a:lnTo>
                    <a:pt x="1549400" y="0"/>
                  </a:lnTo>
                </a:path>
              </a:pathLst>
            </a:custGeom>
            <a:ln w="6350">
              <a:solidFill>
                <a:srgbClr val="231F20"/>
              </a:solidFill>
            </a:ln>
          </p:spPr>
          <p:txBody>
            <a:bodyPr wrap="square" lIns="0" tIns="0" rIns="0" bIns="0" rtlCol="0"/>
            <a:lstStyle/>
            <a:p>
              <a:endParaRPr/>
            </a:p>
          </p:txBody>
        </p:sp>
        <p:sp>
          <p:nvSpPr>
            <p:cNvPr id="51" name="object 51"/>
            <p:cNvSpPr/>
            <p:nvPr/>
          </p:nvSpPr>
          <p:spPr>
            <a:xfrm>
              <a:off x="2439700" y="5085566"/>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52" name="object 52"/>
            <p:cNvSpPr/>
            <p:nvPr/>
          </p:nvSpPr>
          <p:spPr>
            <a:xfrm>
              <a:off x="3290600" y="5085566"/>
              <a:ext cx="825500" cy="0"/>
            </a:xfrm>
            <a:custGeom>
              <a:avLst/>
              <a:gdLst/>
              <a:ahLst/>
              <a:cxnLst/>
              <a:rect l="l" t="t" r="r" b="b"/>
              <a:pathLst>
                <a:path w="825500">
                  <a:moveTo>
                    <a:pt x="0" y="0"/>
                  </a:moveTo>
                  <a:lnTo>
                    <a:pt x="825500" y="0"/>
                  </a:lnTo>
                </a:path>
              </a:pathLst>
            </a:custGeom>
            <a:ln w="6350">
              <a:solidFill>
                <a:srgbClr val="231F20"/>
              </a:solidFill>
            </a:ln>
          </p:spPr>
          <p:txBody>
            <a:bodyPr wrap="square" lIns="0" tIns="0" rIns="0" bIns="0" rtlCol="0"/>
            <a:lstStyle/>
            <a:p>
              <a:endParaRPr/>
            </a:p>
          </p:txBody>
        </p:sp>
        <p:sp>
          <p:nvSpPr>
            <p:cNvPr id="53" name="object 53"/>
            <p:cNvSpPr/>
            <p:nvPr/>
          </p:nvSpPr>
          <p:spPr>
            <a:xfrm>
              <a:off x="4116100" y="5085566"/>
              <a:ext cx="609600" cy="0"/>
            </a:xfrm>
            <a:custGeom>
              <a:avLst/>
              <a:gdLst/>
              <a:ahLst/>
              <a:cxnLst/>
              <a:rect l="l" t="t" r="r" b="b"/>
              <a:pathLst>
                <a:path w="609600">
                  <a:moveTo>
                    <a:pt x="0" y="0"/>
                  </a:moveTo>
                  <a:lnTo>
                    <a:pt x="609600" y="0"/>
                  </a:lnTo>
                </a:path>
              </a:pathLst>
            </a:custGeom>
            <a:ln w="6350">
              <a:solidFill>
                <a:srgbClr val="231F20"/>
              </a:solidFill>
            </a:ln>
          </p:spPr>
          <p:txBody>
            <a:bodyPr wrap="square" lIns="0" tIns="0" rIns="0" bIns="0" rtlCol="0"/>
            <a:lstStyle/>
            <a:p>
              <a:endParaRPr/>
            </a:p>
          </p:txBody>
        </p:sp>
      </p:grpSp>
      <p:sp>
        <p:nvSpPr>
          <p:cNvPr id="54" name="object 54"/>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106</a:t>
            </a:r>
            <a:endParaRPr sz="900">
              <a:latin typeface="Arial"/>
              <a:cs typeface="Arial"/>
            </a:endParaRPr>
          </a:p>
        </p:txBody>
      </p:sp>
      <p:sp>
        <p:nvSpPr>
          <p:cNvPr id="55" name="object 5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6" name="object 56"/>
          <p:cNvSpPr txBox="1"/>
          <p:nvPr/>
        </p:nvSpPr>
        <p:spPr>
          <a:xfrm>
            <a:off x="6005226" y="909494"/>
            <a:ext cx="532130"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AWG/</a:t>
            </a:r>
            <a:r>
              <a:rPr sz="750" b="1" spc="30" dirty="0">
                <a:solidFill>
                  <a:srgbClr val="171514"/>
                </a:solidFill>
                <a:latin typeface="Arial"/>
                <a:cs typeface="Arial"/>
              </a:rPr>
              <a:t>MMC</a:t>
            </a:r>
            <a:endParaRPr sz="750">
              <a:latin typeface="Arial"/>
              <a:cs typeface="Arial"/>
            </a:endParaRPr>
          </a:p>
        </p:txBody>
      </p:sp>
      <p:sp>
        <p:nvSpPr>
          <p:cNvPr id="57" name="object 57"/>
          <p:cNvSpPr txBox="1"/>
          <p:nvPr/>
        </p:nvSpPr>
        <p:spPr>
          <a:xfrm>
            <a:off x="6005227" y="1086837"/>
            <a:ext cx="387985" cy="120546"/>
          </a:xfrm>
          <a:prstGeom prst="rect">
            <a:avLst/>
          </a:prstGeom>
        </p:spPr>
        <p:txBody>
          <a:bodyPr vert="horz" wrap="square" lIns="0" tIns="12700" rIns="0" bIns="0" rtlCol="0">
            <a:spAutoFit/>
          </a:bodyPr>
          <a:lstStyle/>
          <a:p>
            <a:pPr marL="12700">
              <a:spcBef>
                <a:spcPts val="100"/>
              </a:spcBef>
            </a:pPr>
            <a:r>
              <a:rPr sz="700" spc="25" dirty="0">
                <a:solidFill>
                  <a:srgbClr val="171514"/>
                </a:solidFill>
                <a:latin typeface="Microsoft Sans Serif"/>
                <a:cs typeface="Microsoft Sans Serif"/>
              </a:rPr>
              <a:t>2/0</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AWG</a:t>
            </a:r>
            <a:endParaRPr sz="700">
              <a:latin typeface="Microsoft Sans Serif"/>
              <a:cs typeface="Microsoft Sans Serif"/>
            </a:endParaRPr>
          </a:p>
        </p:txBody>
      </p:sp>
      <p:sp>
        <p:nvSpPr>
          <p:cNvPr id="58" name="object 58"/>
          <p:cNvSpPr txBox="1"/>
          <p:nvPr/>
        </p:nvSpPr>
        <p:spPr>
          <a:xfrm>
            <a:off x="6869742" y="922195"/>
            <a:ext cx="314325" cy="112851"/>
          </a:xfrm>
          <a:prstGeom prst="rect">
            <a:avLst/>
          </a:prstGeom>
        </p:spPr>
        <p:txBody>
          <a:bodyPr vert="horz" wrap="square" lIns="0" tIns="12700" rIns="0" bIns="0" rtlCol="0">
            <a:spAutoFit/>
          </a:bodyPr>
          <a:lstStyle/>
          <a:p>
            <a:pPr marL="12700">
              <a:spcBef>
                <a:spcPts val="100"/>
              </a:spcBef>
            </a:pPr>
            <a:r>
              <a:rPr sz="650" b="1" dirty="0">
                <a:solidFill>
                  <a:srgbClr val="171514"/>
                </a:solidFill>
                <a:latin typeface="Arial"/>
                <a:cs typeface="Arial"/>
              </a:rPr>
              <a:t>Cir.</a:t>
            </a:r>
            <a:r>
              <a:rPr sz="650" b="1" spc="-15" dirty="0">
                <a:solidFill>
                  <a:srgbClr val="171514"/>
                </a:solidFill>
                <a:latin typeface="Arial"/>
                <a:cs typeface="Arial"/>
              </a:rPr>
              <a:t> </a:t>
            </a:r>
            <a:r>
              <a:rPr sz="650" b="1" spc="35" dirty="0">
                <a:solidFill>
                  <a:srgbClr val="171514"/>
                </a:solidFill>
                <a:latin typeface="Arial"/>
                <a:cs typeface="Arial"/>
              </a:rPr>
              <a:t>Mil</a:t>
            </a:r>
            <a:endParaRPr sz="650">
              <a:latin typeface="Arial"/>
              <a:cs typeface="Arial"/>
            </a:endParaRPr>
          </a:p>
        </p:txBody>
      </p:sp>
      <p:sp>
        <p:nvSpPr>
          <p:cNvPr id="59" name="object 59"/>
          <p:cNvSpPr txBox="1"/>
          <p:nvPr/>
        </p:nvSpPr>
        <p:spPr>
          <a:xfrm>
            <a:off x="6856127" y="1093188"/>
            <a:ext cx="33083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133,100</a:t>
            </a:r>
            <a:endParaRPr sz="650">
              <a:latin typeface="Microsoft Sans Serif"/>
              <a:cs typeface="Microsoft Sans Serif"/>
            </a:endParaRPr>
          </a:p>
        </p:txBody>
      </p:sp>
      <p:sp>
        <p:nvSpPr>
          <p:cNvPr id="60" name="object 60"/>
          <p:cNvSpPr txBox="1"/>
          <p:nvPr/>
        </p:nvSpPr>
        <p:spPr>
          <a:xfrm>
            <a:off x="7503827" y="928545"/>
            <a:ext cx="582295" cy="105157"/>
          </a:xfrm>
          <a:prstGeom prst="rect">
            <a:avLst/>
          </a:prstGeom>
        </p:spPr>
        <p:txBody>
          <a:bodyPr vert="horz" wrap="square" lIns="0" tIns="12700" rIns="0" bIns="0" rtlCol="0">
            <a:spAutoFit/>
          </a:bodyPr>
          <a:lstStyle/>
          <a:p>
            <a:pPr marL="12700">
              <a:spcBef>
                <a:spcPts val="100"/>
              </a:spcBef>
            </a:pPr>
            <a:r>
              <a:rPr sz="600" b="1" spc="10" dirty="0">
                <a:solidFill>
                  <a:srgbClr val="171514"/>
                </a:solidFill>
                <a:latin typeface="Arial"/>
                <a:cs typeface="Arial"/>
              </a:rPr>
              <a:t>Cond.Diám</a:t>
            </a:r>
            <a:r>
              <a:rPr sz="600" b="1" spc="-15" dirty="0">
                <a:solidFill>
                  <a:srgbClr val="171514"/>
                </a:solidFill>
                <a:latin typeface="Arial"/>
                <a:cs typeface="Arial"/>
              </a:rPr>
              <a:t> </a:t>
            </a:r>
            <a:r>
              <a:rPr sz="600" b="1" spc="5" dirty="0">
                <a:solidFill>
                  <a:srgbClr val="171514"/>
                </a:solidFill>
                <a:latin typeface="Arial"/>
                <a:cs typeface="Arial"/>
              </a:rPr>
              <a:t>CM</a:t>
            </a:r>
            <a:endParaRPr sz="600">
              <a:latin typeface="Arial"/>
              <a:cs typeface="Arial"/>
            </a:endParaRPr>
          </a:p>
        </p:txBody>
      </p:sp>
      <p:sp>
        <p:nvSpPr>
          <p:cNvPr id="61" name="object 61"/>
          <p:cNvSpPr txBox="1"/>
          <p:nvPr/>
        </p:nvSpPr>
        <p:spPr>
          <a:xfrm>
            <a:off x="7668927" y="1093188"/>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1.0600</a:t>
            </a:r>
            <a:endParaRPr sz="650">
              <a:latin typeface="Microsoft Sans Serif"/>
              <a:cs typeface="Microsoft Sans Serif"/>
            </a:endParaRPr>
          </a:p>
        </p:txBody>
      </p:sp>
      <p:sp>
        <p:nvSpPr>
          <p:cNvPr id="62" name="object 62"/>
          <p:cNvSpPr txBox="1"/>
          <p:nvPr/>
        </p:nvSpPr>
        <p:spPr>
          <a:xfrm>
            <a:off x="8437227" y="928545"/>
            <a:ext cx="504825" cy="105157"/>
          </a:xfrm>
          <a:prstGeom prst="rect">
            <a:avLst/>
          </a:prstGeom>
        </p:spPr>
        <p:txBody>
          <a:bodyPr vert="horz" wrap="square" lIns="0" tIns="12700" rIns="0" bIns="0" rtlCol="0">
            <a:spAutoFit/>
          </a:bodyPr>
          <a:lstStyle/>
          <a:p>
            <a:pPr marL="12700">
              <a:spcBef>
                <a:spcPts val="100"/>
              </a:spcBef>
            </a:pPr>
            <a:r>
              <a:rPr sz="600" b="1" spc="10" dirty="0">
                <a:solidFill>
                  <a:srgbClr val="171514"/>
                </a:solidFill>
                <a:latin typeface="Arial"/>
                <a:cs typeface="Arial"/>
              </a:rPr>
              <a:t>Con.Diám</a:t>
            </a:r>
            <a:r>
              <a:rPr sz="600" b="1" spc="-15" dirty="0">
                <a:solidFill>
                  <a:srgbClr val="171514"/>
                </a:solidFill>
                <a:latin typeface="Arial"/>
                <a:cs typeface="Arial"/>
              </a:rPr>
              <a:t> </a:t>
            </a:r>
            <a:r>
              <a:rPr sz="600" b="1" spc="60" dirty="0">
                <a:solidFill>
                  <a:srgbClr val="171514"/>
                </a:solidFill>
                <a:latin typeface="Arial"/>
                <a:cs typeface="Arial"/>
              </a:rPr>
              <a:t>IN</a:t>
            </a:r>
            <a:endParaRPr sz="600">
              <a:latin typeface="Arial"/>
              <a:cs typeface="Arial"/>
            </a:endParaRPr>
          </a:p>
        </p:txBody>
      </p:sp>
      <p:sp>
        <p:nvSpPr>
          <p:cNvPr id="63" name="object 63"/>
          <p:cNvSpPr txBox="1"/>
          <p:nvPr/>
        </p:nvSpPr>
        <p:spPr>
          <a:xfrm>
            <a:off x="8551628" y="1093188"/>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0.4190</a:t>
            </a:r>
            <a:endParaRPr sz="650">
              <a:latin typeface="Microsoft Sans Serif"/>
              <a:cs typeface="Microsoft Sans Serif"/>
            </a:endParaRPr>
          </a:p>
        </p:txBody>
      </p:sp>
      <p:sp>
        <p:nvSpPr>
          <p:cNvPr id="64" name="object 64"/>
          <p:cNvSpPr txBox="1"/>
          <p:nvPr/>
        </p:nvSpPr>
        <p:spPr>
          <a:xfrm>
            <a:off x="6132227" y="2707938"/>
            <a:ext cx="998219"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Incremento</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potencial</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red</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929,84</a:t>
            </a:r>
            <a:endParaRPr sz="500">
              <a:latin typeface="Microsoft Sans Serif"/>
              <a:cs typeface="Microsoft Sans Serif"/>
            </a:endParaRPr>
          </a:p>
        </p:txBody>
      </p:sp>
      <p:sp>
        <p:nvSpPr>
          <p:cNvPr id="65" name="object 65"/>
          <p:cNvSpPr txBox="1"/>
          <p:nvPr/>
        </p:nvSpPr>
        <p:spPr>
          <a:xfrm>
            <a:off x="6435863" y="3554320"/>
            <a:ext cx="685165" cy="105157"/>
          </a:xfrm>
          <a:prstGeom prst="rect">
            <a:avLst/>
          </a:prstGeom>
        </p:spPr>
        <p:txBody>
          <a:bodyPr vert="horz" wrap="square" lIns="0" tIns="12700" rIns="0" bIns="0" rtlCol="0">
            <a:spAutoFit/>
          </a:bodyPr>
          <a:lstStyle/>
          <a:p>
            <a:pPr marL="12700">
              <a:spcBef>
                <a:spcPts val="100"/>
              </a:spcBef>
            </a:pPr>
            <a:r>
              <a:rPr sz="600" b="1" spc="15" dirty="0">
                <a:solidFill>
                  <a:srgbClr val="171514"/>
                </a:solidFill>
                <a:latin typeface="Arial"/>
                <a:cs typeface="Arial"/>
              </a:rPr>
              <a:t>Detalles</a:t>
            </a:r>
            <a:r>
              <a:rPr sz="600" b="1" spc="-35" dirty="0">
                <a:solidFill>
                  <a:srgbClr val="171514"/>
                </a:solidFill>
                <a:latin typeface="Arial"/>
                <a:cs typeface="Arial"/>
              </a:rPr>
              <a:t> </a:t>
            </a:r>
            <a:r>
              <a:rPr sz="600" b="1" spc="15" dirty="0">
                <a:solidFill>
                  <a:srgbClr val="171514"/>
                </a:solidFill>
                <a:latin typeface="Arial"/>
                <a:cs typeface="Arial"/>
              </a:rPr>
              <a:t>de</a:t>
            </a:r>
            <a:r>
              <a:rPr sz="600" b="1" spc="-30" dirty="0">
                <a:solidFill>
                  <a:srgbClr val="171514"/>
                </a:solidFill>
                <a:latin typeface="Arial"/>
                <a:cs typeface="Arial"/>
              </a:rPr>
              <a:t> </a:t>
            </a:r>
            <a:r>
              <a:rPr sz="600" b="1" spc="20" dirty="0">
                <a:solidFill>
                  <a:srgbClr val="171514"/>
                </a:solidFill>
                <a:latin typeface="Arial"/>
                <a:cs typeface="Arial"/>
              </a:rPr>
              <a:t>la</a:t>
            </a:r>
            <a:r>
              <a:rPr sz="600" b="1" spc="-30" dirty="0">
                <a:solidFill>
                  <a:srgbClr val="171514"/>
                </a:solidFill>
                <a:latin typeface="Arial"/>
                <a:cs typeface="Arial"/>
              </a:rPr>
              <a:t> </a:t>
            </a:r>
            <a:r>
              <a:rPr sz="600" b="1" spc="20" dirty="0">
                <a:solidFill>
                  <a:srgbClr val="171514"/>
                </a:solidFill>
                <a:latin typeface="Arial"/>
                <a:cs typeface="Arial"/>
              </a:rPr>
              <a:t>red</a:t>
            </a:r>
            <a:endParaRPr sz="600">
              <a:latin typeface="Arial"/>
              <a:cs typeface="Arial"/>
            </a:endParaRPr>
          </a:p>
        </p:txBody>
      </p:sp>
      <p:sp>
        <p:nvSpPr>
          <p:cNvPr id="66" name="object 66"/>
          <p:cNvSpPr txBox="1"/>
          <p:nvPr/>
        </p:nvSpPr>
        <p:spPr>
          <a:xfrm>
            <a:off x="6435863" y="3738012"/>
            <a:ext cx="721995" cy="235962"/>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Longitud</a:t>
            </a:r>
            <a:r>
              <a:rPr sz="500" spc="-30" dirty="0">
                <a:solidFill>
                  <a:srgbClr val="171514"/>
                </a:solidFill>
                <a:latin typeface="Microsoft Sans Serif"/>
                <a:cs typeface="Microsoft Sans Serif"/>
              </a:rPr>
              <a:t> </a:t>
            </a:r>
            <a:r>
              <a:rPr sz="500" spc="15" dirty="0">
                <a:solidFill>
                  <a:srgbClr val="171514"/>
                </a:solidFill>
                <a:latin typeface="Microsoft Sans Serif"/>
                <a:cs typeface="Microsoft Sans Serif"/>
              </a:rPr>
              <a:t>del</a:t>
            </a:r>
            <a:r>
              <a:rPr sz="500" spc="-30" dirty="0">
                <a:solidFill>
                  <a:srgbClr val="171514"/>
                </a:solidFill>
                <a:latin typeface="Microsoft Sans Serif"/>
                <a:cs typeface="Microsoft Sans Serif"/>
              </a:rPr>
              <a:t> </a:t>
            </a:r>
            <a:r>
              <a:rPr sz="500" spc="20" dirty="0">
                <a:solidFill>
                  <a:srgbClr val="171514"/>
                </a:solidFill>
                <a:latin typeface="Microsoft Sans Serif"/>
                <a:cs typeface="Microsoft Sans Serif"/>
              </a:rPr>
              <a:t>conductor</a:t>
            </a:r>
            <a:endParaRPr sz="500">
              <a:latin typeface="Microsoft Sans Serif"/>
              <a:cs typeface="Microsoft Sans Serif"/>
            </a:endParaRPr>
          </a:p>
          <a:p>
            <a:pPr marL="12700">
              <a:spcBef>
                <a:spcPts val="595"/>
              </a:spcBef>
            </a:pPr>
            <a:r>
              <a:rPr sz="450" spc="15" dirty="0">
                <a:solidFill>
                  <a:srgbClr val="171514"/>
                </a:solidFill>
                <a:latin typeface="Microsoft Sans Serif"/>
                <a:cs typeface="Microsoft Sans Serif"/>
              </a:rPr>
              <a:t>Corriente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máxima</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red</a:t>
            </a:r>
            <a:endParaRPr sz="450">
              <a:latin typeface="Microsoft Sans Serif"/>
              <a:cs typeface="Microsoft Sans Serif"/>
            </a:endParaRPr>
          </a:p>
        </p:txBody>
      </p:sp>
      <p:sp>
        <p:nvSpPr>
          <p:cNvPr id="67" name="object 67"/>
          <p:cNvSpPr txBox="1"/>
          <p:nvPr/>
        </p:nvSpPr>
        <p:spPr>
          <a:xfrm>
            <a:off x="6435863" y="4048248"/>
            <a:ext cx="448309" cy="66685"/>
          </a:xfrm>
          <a:prstGeom prst="rect">
            <a:avLst/>
          </a:prstGeom>
        </p:spPr>
        <p:txBody>
          <a:bodyPr vert="horz" wrap="square" lIns="0" tIns="12700" rIns="0" bIns="0" rtlCol="0">
            <a:spAutoFit/>
          </a:bodyPr>
          <a:lstStyle/>
          <a:p>
            <a:pPr marL="12700">
              <a:spcBef>
                <a:spcPts val="100"/>
              </a:spcBef>
            </a:pPr>
            <a:r>
              <a:rPr sz="350" dirty="0">
                <a:solidFill>
                  <a:srgbClr val="171514"/>
                </a:solidFill>
                <a:latin typeface="Microsoft Sans Serif"/>
                <a:cs typeface="Microsoft Sans Serif"/>
              </a:rPr>
              <a:t>Resistencia</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rejilla</a:t>
            </a:r>
            <a:endParaRPr sz="350">
              <a:latin typeface="Microsoft Sans Serif"/>
              <a:cs typeface="Microsoft Sans Serif"/>
            </a:endParaRPr>
          </a:p>
        </p:txBody>
      </p:sp>
      <p:sp>
        <p:nvSpPr>
          <p:cNvPr id="68" name="object 68"/>
          <p:cNvSpPr txBox="1"/>
          <p:nvPr/>
        </p:nvSpPr>
        <p:spPr>
          <a:xfrm>
            <a:off x="7988411" y="3738012"/>
            <a:ext cx="521970" cy="405130"/>
          </a:xfrm>
          <a:prstGeom prst="rect">
            <a:avLst/>
          </a:prstGeom>
        </p:spPr>
        <p:txBody>
          <a:bodyPr vert="horz" wrap="square" lIns="0" tIns="12700" rIns="0" bIns="0" rtlCol="0">
            <a:spAutoFit/>
          </a:bodyPr>
          <a:lstStyle/>
          <a:p>
            <a:pPr marL="57150">
              <a:spcBef>
                <a:spcPts val="100"/>
              </a:spcBef>
            </a:pPr>
            <a:r>
              <a:rPr sz="500" dirty="0">
                <a:solidFill>
                  <a:srgbClr val="171514"/>
                </a:solidFill>
                <a:latin typeface="Microsoft Sans Serif"/>
                <a:cs typeface="Microsoft Sans Serif"/>
              </a:rPr>
              <a:t>3,300.00</a:t>
            </a:r>
            <a:r>
              <a:rPr sz="500" spc="-2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a:p>
            <a:pPr marL="12700">
              <a:spcBef>
                <a:spcPts val="545"/>
              </a:spcBef>
            </a:pPr>
            <a:r>
              <a:rPr sz="500" spc="5" dirty="0">
                <a:solidFill>
                  <a:srgbClr val="171514"/>
                </a:solidFill>
                <a:latin typeface="Microsoft Sans Serif"/>
                <a:cs typeface="Microsoft Sans Serif"/>
              </a:rPr>
              <a:t>880.00</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amperios</a:t>
            </a:r>
            <a:endParaRPr sz="500">
              <a:latin typeface="Microsoft Sans Serif"/>
              <a:cs typeface="Microsoft Sans Serif"/>
            </a:endParaRPr>
          </a:p>
          <a:p>
            <a:pPr marL="107314">
              <a:spcBef>
                <a:spcPts val="400"/>
              </a:spcBef>
            </a:pPr>
            <a:r>
              <a:rPr sz="700" spc="5" dirty="0">
                <a:solidFill>
                  <a:srgbClr val="171514"/>
                </a:solidFill>
                <a:latin typeface="Microsoft Sans Serif"/>
                <a:cs typeface="Microsoft Sans Serif"/>
              </a:rPr>
              <a:t>1.057</a:t>
            </a:r>
            <a:r>
              <a:rPr sz="700" spc="-45" dirty="0">
                <a:solidFill>
                  <a:srgbClr val="171514"/>
                </a:solidFill>
                <a:latin typeface="Microsoft Sans Serif"/>
                <a:cs typeface="Microsoft Sans Serif"/>
              </a:rPr>
              <a:t> </a:t>
            </a:r>
            <a:r>
              <a:rPr sz="700" dirty="0">
                <a:solidFill>
                  <a:srgbClr val="171514"/>
                </a:solidFill>
                <a:latin typeface="Microsoft Sans Serif"/>
                <a:cs typeface="Microsoft Sans Serif"/>
              </a:rPr>
              <a:t>Ω</a:t>
            </a:r>
            <a:endParaRPr sz="700">
              <a:latin typeface="Microsoft Sans Serif"/>
              <a:cs typeface="Microsoft Sans Serif"/>
            </a:endParaRPr>
          </a:p>
        </p:txBody>
      </p:sp>
      <p:sp>
        <p:nvSpPr>
          <p:cNvPr id="69" name="object 69"/>
          <p:cNvSpPr txBox="1"/>
          <p:nvPr/>
        </p:nvSpPr>
        <p:spPr>
          <a:xfrm>
            <a:off x="5560725" y="4926816"/>
            <a:ext cx="375920" cy="112851"/>
          </a:xfrm>
          <a:prstGeom prst="rect">
            <a:avLst/>
          </a:prstGeom>
        </p:spPr>
        <p:txBody>
          <a:bodyPr vert="horz" wrap="square" lIns="0" tIns="12700" rIns="0" bIns="0" rtlCol="0">
            <a:spAutoFit/>
          </a:bodyPr>
          <a:lstStyle/>
          <a:p>
            <a:pPr marL="12700">
              <a:spcBef>
                <a:spcPts val="100"/>
              </a:spcBef>
            </a:pPr>
            <a:r>
              <a:rPr sz="650" b="1" spc="35" dirty="0">
                <a:solidFill>
                  <a:srgbClr val="171514"/>
                </a:solidFill>
                <a:latin typeface="Arial"/>
                <a:cs typeface="Arial"/>
              </a:rPr>
              <a:t>Material</a:t>
            </a:r>
            <a:endParaRPr sz="650">
              <a:latin typeface="Arial"/>
              <a:cs typeface="Arial"/>
            </a:endParaRPr>
          </a:p>
        </p:txBody>
      </p:sp>
      <p:sp>
        <p:nvSpPr>
          <p:cNvPr id="70" name="object 70"/>
          <p:cNvSpPr txBox="1"/>
          <p:nvPr/>
        </p:nvSpPr>
        <p:spPr>
          <a:xfrm>
            <a:off x="5560726" y="5091458"/>
            <a:ext cx="1209675" cy="120546"/>
          </a:xfrm>
          <a:prstGeom prst="rect">
            <a:avLst/>
          </a:prstGeom>
        </p:spPr>
        <p:txBody>
          <a:bodyPr vert="horz" wrap="square" lIns="0" tIns="12700" rIns="0" bIns="0" rtlCol="0">
            <a:spAutoFit/>
          </a:bodyPr>
          <a:lstStyle/>
          <a:p>
            <a:pPr marL="12700">
              <a:spcBef>
                <a:spcPts val="100"/>
              </a:spcBef>
            </a:pPr>
            <a:r>
              <a:rPr sz="700" spc="-35" dirty="0">
                <a:solidFill>
                  <a:srgbClr val="171514"/>
                </a:solidFill>
                <a:latin typeface="Microsoft Sans Serif"/>
                <a:cs typeface="Microsoft Sans Serif"/>
              </a:rPr>
              <a:t>STD-</a:t>
            </a:r>
            <a:r>
              <a:rPr sz="700" spc="-30" dirty="0">
                <a:solidFill>
                  <a:srgbClr val="171514"/>
                </a:solidFill>
                <a:latin typeface="Microsoft Sans Serif"/>
                <a:cs typeface="Microsoft Sans Serif"/>
              </a:rPr>
              <a:t>RECOCIDO-</a:t>
            </a:r>
            <a:r>
              <a:rPr sz="700" spc="-5" dirty="0">
                <a:solidFill>
                  <a:srgbClr val="171514"/>
                </a:solidFill>
                <a:latin typeface="Microsoft Sans Serif"/>
                <a:cs typeface="Microsoft Sans Serif"/>
              </a:rPr>
              <a:t>BLANDO-</a:t>
            </a:r>
            <a:r>
              <a:rPr sz="700" spc="-30" dirty="0">
                <a:solidFill>
                  <a:srgbClr val="171514"/>
                </a:solidFill>
                <a:latin typeface="Microsoft Sans Serif"/>
                <a:cs typeface="Microsoft Sans Serif"/>
              </a:rPr>
              <a:t>CU</a:t>
            </a:r>
            <a:endParaRPr sz="700">
              <a:latin typeface="Microsoft Sans Serif"/>
              <a:cs typeface="Microsoft Sans Serif"/>
            </a:endParaRPr>
          </a:p>
        </p:txBody>
      </p:sp>
      <p:sp>
        <p:nvSpPr>
          <p:cNvPr id="71" name="object 71"/>
          <p:cNvSpPr txBox="1"/>
          <p:nvPr/>
        </p:nvSpPr>
        <p:spPr>
          <a:xfrm>
            <a:off x="7110125" y="4914115"/>
            <a:ext cx="532130"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AWG/</a:t>
            </a:r>
            <a:r>
              <a:rPr sz="750" b="1" spc="30" dirty="0">
                <a:solidFill>
                  <a:srgbClr val="171514"/>
                </a:solidFill>
                <a:latin typeface="Arial"/>
                <a:cs typeface="Arial"/>
              </a:rPr>
              <a:t>MMC</a:t>
            </a:r>
            <a:endParaRPr sz="750">
              <a:latin typeface="Arial"/>
              <a:cs typeface="Arial"/>
            </a:endParaRPr>
          </a:p>
        </p:txBody>
      </p:sp>
      <p:sp>
        <p:nvSpPr>
          <p:cNvPr id="72" name="object 72"/>
          <p:cNvSpPr txBox="1"/>
          <p:nvPr/>
        </p:nvSpPr>
        <p:spPr>
          <a:xfrm>
            <a:off x="7185310" y="5091458"/>
            <a:ext cx="387985" cy="120546"/>
          </a:xfrm>
          <a:prstGeom prst="rect">
            <a:avLst/>
          </a:prstGeom>
        </p:spPr>
        <p:txBody>
          <a:bodyPr vert="horz" wrap="square" lIns="0" tIns="12700" rIns="0" bIns="0" rtlCol="0">
            <a:spAutoFit/>
          </a:bodyPr>
          <a:lstStyle/>
          <a:p>
            <a:pPr marL="12700">
              <a:spcBef>
                <a:spcPts val="100"/>
              </a:spcBef>
            </a:pPr>
            <a:r>
              <a:rPr sz="700" spc="25" dirty="0">
                <a:solidFill>
                  <a:srgbClr val="171514"/>
                </a:solidFill>
                <a:latin typeface="Microsoft Sans Serif"/>
                <a:cs typeface="Microsoft Sans Serif"/>
              </a:rPr>
              <a:t>2/0</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AWG</a:t>
            </a:r>
            <a:endParaRPr sz="700">
              <a:latin typeface="Microsoft Sans Serif"/>
              <a:cs typeface="Microsoft Sans Serif"/>
            </a:endParaRPr>
          </a:p>
        </p:txBody>
      </p:sp>
      <p:sp>
        <p:nvSpPr>
          <p:cNvPr id="73" name="object 73"/>
          <p:cNvSpPr txBox="1"/>
          <p:nvPr/>
        </p:nvSpPr>
        <p:spPr>
          <a:xfrm>
            <a:off x="7961026" y="4933166"/>
            <a:ext cx="507365" cy="105157"/>
          </a:xfrm>
          <a:prstGeom prst="rect">
            <a:avLst/>
          </a:prstGeom>
        </p:spPr>
        <p:txBody>
          <a:bodyPr vert="horz" wrap="square" lIns="0" tIns="12700" rIns="0" bIns="0" rtlCol="0">
            <a:spAutoFit/>
          </a:bodyPr>
          <a:lstStyle/>
          <a:p>
            <a:pPr marL="12700">
              <a:spcBef>
                <a:spcPts val="100"/>
              </a:spcBef>
            </a:pPr>
            <a:r>
              <a:rPr sz="600" b="1" spc="10" dirty="0">
                <a:solidFill>
                  <a:srgbClr val="171514"/>
                </a:solidFill>
                <a:latin typeface="Arial"/>
                <a:cs typeface="Arial"/>
              </a:rPr>
              <a:t>Rejilla</a:t>
            </a:r>
            <a:r>
              <a:rPr sz="600" b="1" spc="-15" dirty="0">
                <a:solidFill>
                  <a:srgbClr val="171514"/>
                </a:solidFill>
                <a:latin typeface="Arial"/>
                <a:cs typeface="Arial"/>
              </a:rPr>
              <a:t> </a:t>
            </a:r>
            <a:r>
              <a:rPr sz="600" b="1" spc="15" dirty="0">
                <a:solidFill>
                  <a:srgbClr val="171514"/>
                </a:solidFill>
                <a:latin typeface="Arial"/>
                <a:cs typeface="Arial"/>
              </a:rPr>
              <a:t>Cirmil</a:t>
            </a:r>
            <a:endParaRPr sz="600">
              <a:latin typeface="Arial"/>
              <a:cs typeface="Arial"/>
            </a:endParaRPr>
          </a:p>
        </p:txBody>
      </p:sp>
      <p:sp>
        <p:nvSpPr>
          <p:cNvPr id="74" name="object 74"/>
          <p:cNvSpPr txBox="1"/>
          <p:nvPr/>
        </p:nvSpPr>
        <p:spPr>
          <a:xfrm>
            <a:off x="8049926" y="5097809"/>
            <a:ext cx="33083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133,100</a:t>
            </a:r>
            <a:endParaRPr sz="650">
              <a:latin typeface="Microsoft Sans Serif"/>
              <a:cs typeface="Microsoft Sans Serif"/>
            </a:endParaRPr>
          </a:p>
        </p:txBody>
      </p:sp>
      <p:sp>
        <p:nvSpPr>
          <p:cNvPr id="75" name="object 75"/>
          <p:cNvSpPr txBox="1"/>
          <p:nvPr/>
        </p:nvSpPr>
        <p:spPr>
          <a:xfrm>
            <a:off x="8787033" y="4964916"/>
            <a:ext cx="588010" cy="66685"/>
          </a:xfrm>
          <a:prstGeom prst="rect">
            <a:avLst/>
          </a:prstGeom>
        </p:spPr>
        <p:txBody>
          <a:bodyPr vert="horz" wrap="square" lIns="0" tIns="12700" rIns="0" bIns="0" rtlCol="0">
            <a:spAutoFit/>
          </a:bodyPr>
          <a:lstStyle/>
          <a:p>
            <a:pPr marL="12700">
              <a:spcBef>
                <a:spcPts val="100"/>
              </a:spcBef>
            </a:pPr>
            <a:r>
              <a:rPr sz="350" b="1" spc="-5" dirty="0">
                <a:solidFill>
                  <a:srgbClr val="171514"/>
                </a:solidFill>
                <a:latin typeface="Arial"/>
                <a:cs typeface="Arial"/>
              </a:rPr>
              <a:t>Cond.</a:t>
            </a:r>
            <a:r>
              <a:rPr sz="350" b="1" spc="-10" dirty="0">
                <a:solidFill>
                  <a:srgbClr val="171514"/>
                </a:solidFill>
                <a:latin typeface="Arial"/>
                <a:cs typeface="Arial"/>
              </a:rPr>
              <a:t> </a:t>
            </a:r>
            <a:r>
              <a:rPr sz="350" b="1" spc="10" dirty="0">
                <a:solidFill>
                  <a:srgbClr val="171514"/>
                </a:solidFill>
                <a:latin typeface="Arial"/>
                <a:cs typeface="Arial"/>
              </a:rPr>
              <a:t>de</a:t>
            </a:r>
            <a:r>
              <a:rPr sz="350" b="1" spc="-10" dirty="0">
                <a:solidFill>
                  <a:srgbClr val="171514"/>
                </a:solidFill>
                <a:latin typeface="Arial"/>
                <a:cs typeface="Arial"/>
              </a:rPr>
              <a:t> </a:t>
            </a:r>
            <a:r>
              <a:rPr sz="350" b="1" spc="15" dirty="0" err="1" smtClean="0">
                <a:solidFill>
                  <a:srgbClr val="171514"/>
                </a:solidFill>
                <a:latin typeface="Arial"/>
                <a:cs typeface="Arial"/>
              </a:rPr>
              <a:t>diá</a:t>
            </a:r>
            <a:r>
              <a:rPr lang="es-ES" sz="350" b="1" spc="15" dirty="0" smtClean="0">
                <a:solidFill>
                  <a:srgbClr val="171514"/>
                </a:solidFill>
                <a:latin typeface="Arial"/>
                <a:cs typeface="Arial"/>
              </a:rPr>
              <a:t>m</a:t>
            </a:r>
            <a:r>
              <a:rPr sz="350" b="1" spc="-10" dirty="0" smtClean="0">
                <a:solidFill>
                  <a:srgbClr val="171514"/>
                </a:solidFill>
                <a:latin typeface="Arial"/>
                <a:cs typeface="Arial"/>
              </a:rPr>
              <a:t> </a:t>
            </a:r>
            <a:r>
              <a:rPr sz="350" b="1" spc="5" dirty="0">
                <a:solidFill>
                  <a:srgbClr val="171514"/>
                </a:solidFill>
                <a:latin typeface="Arial"/>
                <a:cs typeface="Arial"/>
              </a:rPr>
              <a:t>(</a:t>
            </a:r>
            <a:r>
              <a:rPr sz="350" b="1" spc="5" dirty="0">
                <a:solidFill>
                  <a:srgbClr val="171514"/>
                </a:solidFill>
                <a:latin typeface="Arial"/>
                <a:cs typeface="Arial"/>
              </a:rPr>
              <a:t>pulg</a:t>
            </a:r>
            <a:r>
              <a:rPr sz="350" b="1" spc="5" dirty="0">
                <a:solidFill>
                  <a:srgbClr val="171514"/>
                </a:solidFill>
                <a:latin typeface="Arial"/>
                <a:cs typeface="Arial"/>
              </a:rPr>
              <a:t>.)</a:t>
            </a:r>
            <a:endParaRPr sz="350" dirty="0">
              <a:latin typeface="Arial"/>
              <a:cs typeface="Arial"/>
            </a:endParaRPr>
          </a:p>
        </p:txBody>
      </p:sp>
      <p:sp>
        <p:nvSpPr>
          <p:cNvPr id="76" name="object 76"/>
          <p:cNvSpPr txBox="1"/>
          <p:nvPr/>
        </p:nvSpPr>
        <p:spPr>
          <a:xfrm>
            <a:off x="8951626" y="5097809"/>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0.4173</a:t>
            </a:r>
            <a:endParaRPr sz="650">
              <a:latin typeface="Microsoft Sans Serif"/>
              <a:cs typeface="Microsoft Sans Serif"/>
            </a:endParaRPr>
          </a:p>
        </p:txBody>
      </p:sp>
      <p:sp>
        <p:nvSpPr>
          <p:cNvPr id="77" name="object 77"/>
          <p:cNvSpPr txBox="1"/>
          <p:nvPr/>
        </p:nvSpPr>
        <p:spPr>
          <a:xfrm>
            <a:off x="5560725" y="5358159"/>
            <a:ext cx="1186180" cy="197490"/>
          </a:xfrm>
          <a:prstGeom prst="rect">
            <a:avLst/>
          </a:prstGeom>
        </p:spPr>
        <p:txBody>
          <a:bodyPr vert="horz" wrap="square" lIns="0" tIns="12700" rIns="0" bIns="0" rtlCol="0">
            <a:spAutoFit/>
          </a:bodyPr>
          <a:lstStyle/>
          <a:p>
            <a:pPr marL="12700">
              <a:spcBef>
                <a:spcPts val="100"/>
              </a:spcBef>
            </a:pPr>
            <a:r>
              <a:rPr sz="600" spc="95"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spc="95"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spc="95" dirty="0">
                <a:solidFill>
                  <a:srgbClr val="171514"/>
                </a:solidFill>
                <a:latin typeface="Microsoft Sans Serif"/>
                <a:cs typeface="Microsoft Sans Serif"/>
              </a:rPr>
              <a:t>*</a:t>
            </a:r>
            <a:r>
              <a:rPr sz="600" spc="-65" dirty="0">
                <a:solidFill>
                  <a:srgbClr val="171514"/>
                </a:solidFill>
                <a:latin typeface="Microsoft Sans Serif"/>
                <a:cs typeface="Microsoft Sans Serif"/>
              </a:rPr>
              <a:t> </a:t>
            </a:r>
            <a:r>
              <a:rPr sz="600" spc="25" dirty="0">
                <a:solidFill>
                  <a:srgbClr val="171514"/>
                </a:solidFill>
                <a:latin typeface="Microsoft Sans Serif"/>
                <a:cs typeface="Microsoft Sans Serif"/>
              </a:rPr>
              <a:t>No</a:t>
            </a:r>
            <a:r>
              <a:rPr sz="600" spc="-5" dirty="0">
                <a:solidFill>
                  <a:srgbClr val="171514"/>
                </a:solidFill>
                <a:latin typeface="Microsoft Sans Serif"/>
                <a:cs typeface="Microsoft Sans Serif"/>
              </a:rPr>
              <a:t> se </a:t>
            </a:r>
            <a:r>
              <a:rPr sz="600" spc="10" dirty="0" err="1">
                <a:solidFill>
                  <a:srgbClr val="171514"/>
                </a:solidFill>
                <a:latin typeface="Microsoft Sans Serif"/>
                <a:cs typeface="Microsoft Sans Serif"/>
              </a:rPr>
              <a:t>necesitan</a:t>
            </a:r>
            <a:r>
              <a:rPr sz="600" spc="-5" dirty="0">
                <a:solidFill>
                  <a:srgbClr val="171514"/>
                </a:solidFill>
                <a:latin typeface="Microsoft Sans Serif"/>
                <a:cs typeface="Microsoft Sans Serif"/>
              </a:rPr>
              <a:t> </a:t>
            </a:r>
            <a:r>
              <a:rPr lang="es-ES" sz="600" spc="10" dirty="0" smtClean="0">
                <a:solidFill>
                  <a:srgbClr val="171514"/>
                </a:solidFill>
                <a:latin typeface="Microsoft Sans Serif"/>
                <a:cs typeface="Microsoft Sans Serif"/>
              </a:rPr>
              <a:t>jabalina</a:t>
            </a:r>
            <a:r>
              <a:rPr sz="600" spc="10" dirty="0" smtClean="0">
                <a:solidFill>
                  <a:srgbClr val="171514"/>
                </a:solidFill>
                <a:latin typeface="Microsoft Sans Serif"/>
                <a:cs typeface="Microsoft Sans Serif"/>
              </a:rPr>
              <a:t>s</a:t>
            </a:r>
            <a:r>
              <a:rPr sz="600" spc="-5" dirty="0" smtClean="0">
                <a:solidFill>
                  <a:srgbClr val="171514"/>
                </a:solidFill>
                <a:latin typeface="Microsoft Sans Serif"/>
                <a:cs typeface="Microsoft Sans Serif"/>
              </a:rPr>
              <a:t> </a:t>
            </a:r>
            <a:r>
              <a:rPr sz="600" spc="95" dirty="0">
                <a:solidFill>
                  <a:srgbClr val="171514"/>
                </a:solidFill>
                <a:latin typeface="Microsoft Sans Serif"/>
                <a:cs typeface="Microsoft Sans Serif"/>
              </a:rPr>
              <a:t>***</a:t>
            </a:r>
            <a:endParaRPr sz="600" dirty="0">
              <a:latin typeface="Microsoft Sans Serif"/>
              <a:cs typeface="Microsoft Sans Serif"/>
            </a:endParaRPr>
          </a:p>
        </p:txBody>
      </p:sp>
      <p:sp>
        <p:nvSpPr>
          <p:cNvPr id="78" name="object 78"/>
          <p:cNvSpPr txBox="1"/>
          <p:nvPr/>
        </p:nvSpPr>
        <p:spPr>
          <a:xfrm>
            <a:off x="5605173" y="6227282"/>
            <a:ext cx="3687445" cy="515526"/>
          </a:xfrm>
          <a:prstGeom prst="rect">
            <a:avLst/>
          </a:prstGeom>
        </p:spPr>
        <p:txBody>
          <a:bodyPr vert="horz" wrap="square" lIns="0" tIns="12700" rIns="0" bIns="0" rtlCol="0">
            <a:spAutoFit/>
          </a:bodyPr>
          <a:lstStyle/>
          <a:p>
            <a:pPr marL="12700">
              <a:spcBef>
                <a:spcPts val="100"/>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6.2</a:t>
            </a:r>
            <a:endParaRPr sz="850" dirty="0">
              <a:latin typeface="Arial"/>
              <a:cs typeface="Arial"/>
            </a:endParaRPr>
          </a:p>
          <a:p>
            <a:pPr marL="12700" marR="5080">
              <a:lnSpc>
                <a:spcPts val="1380"/>
              </a:lnSpc>
              <a:spcBef>
                <a:spcPts val="60"/>
              </a:spcBef>
            </a:pPr>
            <a:r>
              <a:rPr sz="700" b="1" spc="10" dirty="0">
                <a:solidFill>
                  <a:srgbClr val="171514"/>
                </a:solidFill>
                <a:latin typeface="Arial"/>
                <a:cs typeface="Arial"/>
              </a:rPr>
              <a:t>Trabajo:</a:t>
            </a:r>
            <a:r>
              <a:rPr sz="700" b="1" spc="-15" dirty="0">
                <a:solidFill>
                  <a:srgbClr val="171514"/>
                </a:solidFill>
                <a:latin typeface="Arial"/>
                <a:cs typeface="Arial"/>
              </a:rPr>
              <a:t> </a:t>
            </a:r>
            <a:r>
              <a:rPr sz="700" b="1" dirty="0">
                <a:solidFill>
                  <a:srgbClr val="171514"/>
                </a:solidFill>
                <a:latin typeface="Arial"/>
                <a:cs typeface="Arial"/>
              </a:rPr>
              <a:t>Solución</a:t>
            </a:r>
            <a:r>
              <a:rPr sz="700" b="1" spc="-10" dirty="0">
                <a:solidFill>
                  <a:srgbClr val="171514"/>
                </a:solidFill>
                <a:latin typeface="Arial"/>
                <a:cs typeface="Arial"/>
              </a:rPr>
              <a:t> </a:t>
            </a:r>
            <a:r>
              <a:rPr sz="700" b="1" spc="15" dirty="0">
                <a:solidFill>
                  <a:srgbClr val="171514"/>
                </a:solidFill>
                <a:latin typeface="Arial"/>
                <a:cs typeface="Arial"/>
              </a:rPr>
              <a:t>del</a:t>
            </a:r>
            <a:r>
              <a:rPr sz="700" b="1" spc="-10" dirty="0">
                <a:solidFill>
                  <a:srgbClr val="171514"/>
                </a:solidFill>
                <a:latin typeface="Arial"/>
                <a:cs typeface="Arial"/>
              </a:rPr>
              <a:t> </a:t>
            </a:r>
            <a:r>
              <a:rPr sz="700" b="1" spc="10" dirty="0">
                <a:solidFill>
                  <a:srgbClr val="171514"/>
                </a:solidFill>
                <a:latin typeface="Arial"/>
                <a:cs typeface="Arial"/>
              </a:rPr>
              <a:t>Ejemplo</a:t>
            </a:r>
            <a:r>
              <a:rPr sz="700" b="1" spc="-10" dirty="0">
                <a:solidFill>
                  <a:srgbClr val="171514"/>
                </a:solidFill>
                <a:latin typeface="Arial"/>
                <a:cs typeface="Arial"/>
              </a:rPr>
              <a:t> </a:t>
            </a:r>
            <a:r>
              <a:rPr sz="700" b="1" spc="-15" dirty="0">
                <a:solidFill>
                  <a:srgbClr val="171514"/>
                </a:solidFill>
                <a:latin typeface="Arial"/>
                <a:cs typeface="Arial"/>
              </a:rPr>
              <a:t>(Caso</a:t>
            </a:r>
            <a:r>
              <a:rPr sz="700" b="1" spc="-10" dirty="0">
                <a:solidFill>
                  <a:srgbClr val="171514"/>
                </a:solidFill>
                <a:latin typeface="Arial"/>
                <a:cs typeface="Arial"/>
              </a:rPr>
              <a:t> </a:t>
            </a:r>
            <a:r>
              <a:rPr sz="700" b="1" spc="-20" dirty="0">
                <a:solidFill>
                  <a:srgbClr val="171514"/>
                </a:solidFill>
                <a:latin typeface="Arial"/>
                <a:cs typeface="Arial"/>
              </a:rPr>
              <a:t>B)</a:t>
            </a:r>
            <a:r>
              <a:rPr sz="700" b="1" spc="-10" dirty="0">
                <a:solidFill>
                  <a:srgbClr val="171514"/>
                </a:solidFill>
                <a:latin typeface="Arial"/>
                <a:cs typeface="Arial"/>
              </a:rPr>
              <a:t> </a:t>
            </a:r>
            <a:r>
              <a:rPr sz="700" b="1" spc="5" dirty="0">
                <a:solidFill>
                  <a:srgbClr val="171514"/>
                </a:solidFill>
                <a:latin typeface="Arial"/>
                <a:cs typeface="Arial"/>
              </a:rPr>
              <a:t>Diseño</a:t>
            </a:r>
            <a:r>
              <a:rPr sz="700" b="1" spc="-10" dirty="0">
                <a:solidFill>
                  <a:srgbClr val="171514"/>
                </a:solidFill>
                <a:latin typeface="Arial"/>
                <a:cs typeface="Arial"/>
              </a:rPr>
              <a:t> </a:t>
            </a:r>
            <a:r>
              <a:rPr sz="700" b="1" spc="20" dirty="0">
                <a:solidFill>
                  <a:srgbClr val="171514"/>
                </a:solidFill>
                <a:latin typeface="Arial"/>
                <a:cs typeface="Arial"/>
              </a:rPr>
              <a:t>de</a:t>
            </a:r>
            <a:r>
              <a:rPr sz="700" b="1" spc="-10" dirty="0">
                <a:solidFill>
                  <a:srgbClr val="171514"/>
                </a:solidFill>
                <a:latin typeface="Arial"/>
                <a:cs typeface="Arial"/>
              </a:rPr>
              <a:t> </a:t>
            </a:r>
            <a:r>
              <a:rPr sz="700" b="1" spc="-5" dirty="0">
                <a:solidFill>
                  <a:srgbClr val="171514"/>
                </a:solidFill>
                <a:latin typeface="Arial"/>
                <a:cs typeface="Arial"/>
              </a:rPr>
              <a:t>Red</a:t>
            </a:r>
            <a:r>
              <a:rPr sz="700" b="1" spc="-10" dirty="0">
                <a:solidFill>
                  <a:srgbClr val="171514"/>
                </a:solidFill>
                <a:latin typeface="Arial"/>
                <a:cs typeface="Arial"/>
              </a:rPr>
              <a:t> </a:t>
            </a:r>
            <a:r>
              <a:rPr sz="700" b="1" spc="20" dirty="0">
                <a:solidFill>
                  <a:srgbClr val="171514"/>
                </a:solidFill>
                <a:latin typeface="Arial"/>
                <a:cs typeface="Arial"/>
              </a:rPr>
              <a:t>de</a:t>
            </a:r>
            <a:r>
              <a:rPr sz="700" b="1" spc="-10" dirty="0">
                <a:solidFill>
                  <a:srgbClr val="171514"/>
                </a:solidFill>
                <a:latin typeface="Arial"/>
                <a:cs typeface="Arial"/>
              </a:rPr>
              <a:t> </a:t>
            </a:r>
            <a:r>
              <a:rPr sz="700" b="1" spc="20" dirty="0">
                <a:solidFill>
                  <a:srgbClr val="171514"/>
                </a:solidFill>
                <a:latin typeface="Arial"/>
                <a:cs typeface="Arial"/>
              </a:rPr>
              <a:t>Tierra</a:t>
            </a:r>
            <a:r>
              <a:rPr sz="700" b="1" spc="-10" dirty="0">
                <a:solidFill>
                  <a:srgbClr val="171514"/>
                </a:solidFill>
                <a:latin typeface="Arial"/>
                <a:cs typeface="Arial"/>
              </a:rPr>
              <a:t> </a:t>
            </a:r>
            <a:r>
              <a:rPr sz="700" b="1" spc="10" dirty="0">
                <a:solidFill>
                  <a:srgbClr val="171514"/>
                </a:solidFill>
                <a:latin typeface="Arial"/>
                <a:cs typeface="Arial"/>
              </a:rPr>
              <a:t>usando</a:t>
            </a:r>
            <a:r>
              <a:rPr sz="700" b="1" spc="-10" dirty="0">
                <a:solidFill>
                  <a:srgbClr val="171514"/>
                </a:solidFill>
                <a:latin typeface="Arial"/>
                <a:cs typeface="Arial"/>
              </a:rPr>
              <a:t> </a:t>
            </a:r>
            <a:r>
              <a:rPr sz="700" b="1" spc="20" dirty="0">
                <a:solidFill>
                  <a:srgbClr val="171514"/>
                </a:solidFill>
                <a:latin typeface="Arial"/>
                <a:cs typeface="Arial"/>
              </a:rPr>
              <a:t>el</a:t>
            </a:r>
            <a:r>
              <a:rPr sz="700" b="1" spc="-10" dirty="0">
                <a:solidFill>
                  <a:srgbClr val="171514"/>
                </a:solidFill>
                <a:latin typeface="Arial"/>
                <a:cs typeface="Arial"/>
              </a:rPr>
              <a:t> </a:t>
            </a:r>
            <a:r>
              <a:rPr sz="700" b="1" spc="25" dirty="0" err="1" smtClean="0">
                <a:solidFill>
                  <a:srgbClr val="171514"/>
                </a:solidFill>
                <a:latin typeface="Arial"/>
                <a:cs typeface="Arial"/>
              </a:rPr>
              <a:t>Programa</a:t>
            </a:r>
            <a:r>
              <a:rPr lang="es-ES" sz="700" b="1" spc="25" dirty="0" smtClean="0">
                <a:solidFill>
                  <a:srgbClr val="171514"/>
                </a:solidFill>
                <a:latin typeface="Arial"/>
                <a:cs typeface="Arial"/>
              </a:rPr>
              <a:t> </a:t>
            </a:r>
            <a:r>
              <a:rPr sz="700" b="1" spc="-45" dirty="0" smtClean="0">
                <a:solidFill>
                  <a:srgbClr val="171514"/>
                </a:solidFill>
                <a:latin typeface="Arial"/>
                <a:cs typeface="Arial"/>
              </a:rPr>
              <a:t>EDSA</a:t>
            </a:r>
            <a:r>
              <a:rPr sz="700" b="1" spc="-15" dirty="0" smtClean="0">
                <a:solidFill>
                  <a:srgbClr val="171514"/>
                </a:solidFill>
                <a:latin typeface="Arial"/>
                <a:cs typeface="Arial"/>
              </a:rPr>
              <a:t> </a:t>
            </a:r>
            <a:r>
              <a:rPr sz="700" b="1" spc="35" dirty="0">
                <a:solidFill>
                  <a:srgbClr val="171514"/>
                </a:solidFill>
                <a:latin typeface="Arial"/>
                <a:cs typeface="Arial"/>
              </a:rPr>
              <a:t>Departamento</a:t>
            </a:r>
            <a:r>
              <a:rPr sz="700" b="1" spc="-15" dirty="0">
                <a:solidFill>
                  <a:srgbClr val="171514"/>
                </a:solidFill>
                <a:latin typeface="Arial"/>
                <a:cs typeface="Arial"/>
              </a:rPr>
              <a:t> </a:t>
            </a:r>
            <a:r>
              <a:rPr sz="700" b="1" spc="20" dirty="0">
                <a:solidFill>
                  <a:srgbClr val="171514"/>
                </a:solidFill>
                <a:latin typeface="Arial"/>
                <a:cs typeface="Arial"/>
              </a:rPr>
              <a:t>de</a:t>
            </a:r>
            <a:r>
              <a:rPr sz="700" b="1" spc="-15" dirty="0">
                <a:solidFill>
                  <a:srgbClr val="171514"/>
                </a:solidFill>
                <a:latin typeface="Arial"/>
                <a:cs typeface="Arial"/>
              </a:rPr>
              <a:t> </a:t>
            </a:r>
            <a:r>
              <a:rPr sz="700" b="1" spc="-75" dirty="0">
                <a:solidFill>
                  <a:srgbClr val="171514"/>
                </a:solidFill>
                <a:latin typeface="Arial"/>
                <a:cs typeface="Arial"/>
              </a:rPr>
              <a:t>EE</a:t>
            </a:r>
            <a:r>
              <a:rPr sz="700" b="1" spc="-15" dirty="0">
                <a:solidFill>
                  <a:srgbClr val="171514"/>
                </a:solidFill>
                <a:latin typeface="Arial"/>
                <a:cs typeface="Arial"/>
              </a:rPr>
              <a:t> </a:t>
            </a:r>
            <a:r>
              <a:rPr sz="700" b="1" spc="15" dirty="0">
                <a:solidFill>
                  <a:srgbClr val="171514"/>
                </a:solidFill>
                <a:latin typeface="Arial"/>
                <a:cs typeface="Arial"/>
              </a:rPr>
              <a:t>Facultad</a:t>
            </a:r>
            <a:r>
              <a:rPr sz="700" b="1" spc="-15" dirty="0">
                <a:solidFill>
                  <a:srgbClr val="171514"/>
                </a:solidFill>
                <a:latin typeface="Arial"/>
                <a:cs typeface="Arial"/>
              </a:rPr>
              <a:t> </a:t>
            </a:r>
            <a:r>
              <a:rPr sz="700" b="1" spc="20" dirty="0">
                <a:solidFill>
                  <a:srgbClr val="171514"/>
                </a:solidFill>
                <a:latin typeface="Arial"/>
                <a:cs typeface="Arial"/>
              </a:rPr>
              <a:t>de</a:t>
            </a:r>
            <a:r>
              <a:rPr sz="700" b="1" spc="-15" dirty="0">
                <a:solidFill>
                  <a:srgbClr val="171514"/>
                </a:solidFill>
                <a:latin typeface="Arial"/>
                <a:cs typeface="Arial"/>
              </a:rPr>
              <a:t> </a:t>
            </a:r>
            <a:r>
              <a:rPr sz="700" b="1" spc="30" dirty="0">
                <a:solidFill>
                  <a:srgbClr val="171514"/>
                </a:solidFill>
                <a:latin typeface="Arial"/>
                <a:cs typeface="Arial"/>
              </a:rPr>
              <a:t>Ingeniería</a:t>
            </a:r>
            <a:endParaRPr sz="700" dirty="0">
              <a:latin typeface="Arial"/>
              <a:cs typeface="Arial"/>
            </a:endParaRPr>
          </a:p>
        </p:txBody>
      </p:sp>
      <p:sp>
        <p:nvSpPr>
          <p:cNvPr id="79" name="object 79"/>
          <p:cNvSpPr txBox="1"/>
          <p:nvPr/>
        </p:nvSpPr>
        <p:spPr>
          <a:xfrm>
            <a:off x="5605172" y="6847855"/>
            <a:ext cx="457834" cy="58991"/>
          </a:xfrm>
          <a:prstGeom prst="rect">
            <a:avLst/>
          </a:prstGeom>
        </p:spPr>
        <p:txBody>
          <a:bodyPr vert="horz" wrap="square" lIns="0" tIns="12700" rIns="0" bIns="0" rtlCol="0">
            <a:spAutoFit/>
          </a:bodyPr>
          <a:lstStyle/>
          <a:p>
            <a:pPr marL="12700">
              <a:spcBef>
                <a:spcPts val="100"/>
              </a:spcBef>
            </a:pPr>
            <a:r>
              <a:rPr sz="300" b="1" spc="5" dirty="0">
                <a:solidFill>
                  <a:srgbClr val="171514"/>
                </a:solidFill>
                <a:latin typeface="Arial"/>
                <a:cs typeface="Arial"/>
              </a:rPr>
              <a:t>Datos</a:t>
            </a:r>
            <a:r>
              <a:rPr sz="300" b="1" spc="-10" dirty="0">
                <a:solidFill>
                  <a:srgbClr val="171514"/>
                </a:solidFill>
                <a:latin typeface="Arial"/>
                <a:cs typeface="Arial"/>
              </a:rPr>
              <a:t> </a:t>
            </a:r>
            <a:r>
              <a:rPr sz="300" b="1" spc="5" dirty="0">
                <a:solidFill>
                  <a:srgbClr val="171514"/>
                </a:solidFill>
                <a:latin typeface="Arial"/>
                <a:cs typeface="Arial"/>
              </a:rPr>
              <a:t>de</a:t>
            </a:r>
            <a:r>
              <a:rPr sz="300" b="1" spc="-10" dirty="0">
                <a:solidFill>
                  <a:srgbClr val="171514"/>
                </a:solidFill>
                <a:latin typeface="Arial"/>
                <a:cs typeface="Arial"/>
              </a:rPr>
              <a:t> </a:t>
            </a:r>
            <a:r>
              <a:rPr sz="300" b="1" spc="10" dirty="0">
                <a:solidFill>
                  <a:srgbClr val="171514"/>
                </a:solidFill>
                <a:latin typeface="Arial"/>
                <a:cs typeface="Arial"/>
              </a:rPr>
              <a:t>la</a:t>
            </a:r>
            <a:r>
              <a:rPr sz="300" b="1" spc="-10" dirty="0">
                <a:solidFill>
                  <a:srgbClr val="171514"/>
                </a:solidFill>
                <a:latin typeface="Arial"/>
                <a:cs typeface="Arial"/>
              </a:rPr>
              <a:t> </a:t>
            </a:r>
            <a:r>
              <a:rPr sz="300" b="1" spc="5" dirty="0">
                <a:solidFill>
                  <a:srgbClr val="171514"/>
                </a:solidFill>
                <a:latin typeface="Arial"/>
                <a:cs typeface="Arial"/>
              </a:rPr>
              <a:t>cuadrícula:</a:t>
            </a:r>
            <a:endParaRPr sz="300">
              <a:latin typeface="Arial"/>
              <a:cs typeface="Arial"/>
            </a:endParaRPr>
          </a:p>
        </p:txBody>
      </p:sp>
      <p:sp>
        <p:nvSpPr>
          <p:cNvPr id="80" name="object 80"/>
          <p:cNvSpPr txBox="1"/>
          <p:nvPr/>
        </p:nvSpPr>
        <p:spPr>
          <a:xfrm>
            <a:off x="5605173" y="7018847"/>
            <a:ext cx="436245" cy="58991"/>
          </a:xfrm>
          <a:prstGeom prst="rect">
            <a:avLst/>
          </a:prstGeom>
        </p:spPr>
        <p:txBody>
          <a:bodyPr vert="horz" wrap="square" lIns="0" tIns="12700" rIns="0" bIns="0" rtlCol="0">
            <a:spAutoFit/>
          </a:bodyPr>
          <a:lstStyle/>
          <a:p>
            <a:pPr marL="12700">
              <a:spcBef>
                <a:spcPts val="100"/>
              </a:spcBef>
            </a:pPr>
            <a:r>
              <a:rPr sz="300" spc="10" dirty="0">
                <a:solidFill>
                  <a:srgbClr val="171514"/>
                </a:solidFill>
                <a:latin typeface="Microsoft Sans Serif"/>
                <a:cs typeface="Microsoft Sans Serif"/>
              </a:rPr>
              <a:t>Longitud</a:t>
            </a:r>
            <a:r>
              <a:rPr sz="300" spc="-15" dirty="0">
                <a:solidFill>
                  <a:srgbClr val="171514"/>
                </a:solidFill>
                <a:latin typeface="Microsoft Sans Serif"/>
                <a:cs typeface="Microsoft Sans Serif"/>
              </a:rPr>
              <a:t> </a:t>
            </a:r>
            <a:r>
              <a:rPr sz="300" spc="10" dirty="0">
                <a:solidFill>
                  <a:srgbClr val="171514"/>
                </a:solidFill>
                <a:latin typeface="Microsoft Sans Serif"/>
                <a:cs typeface="Microsoft Sans Serif"/>
              </a:rPr>
              <a:t>de</a:t>
            </a:r>
            <a:r>
              <a:rPr sz="300" spc="-15" dirty="0">
                <a:solidFill>
                  <a:srgbClr val="171514"/>
                </a:solidFill>
                <a:latin typeface="Microsoft Sans Serif"/>
                <a:cs typeface="Microsoft Sans Serif"/>
              </a:rPr>
              <a:t> </a:t>
            </a:r>
            <a:r>
              <a:rPr sz="300" spc="5" dirty="0">
                <a:solidFill>
                  <a:srgbClr val="171514"/>
                </a:solidFill>
                <a:latin typeface="Microsoft Sans Serif"/>
                <a:cs typeface="Microsoft Sans Serif"/>
              </a:rPr>
              <a:t>cuadrícula</a:t>
            </a:r>
            <a:endParaRPr sz="300">
              <a:latin typeface="Microsoft Sans Serif"/>
              <a:cs typeface="Microsoft Sans Serif"/>
            </a:endParaRPr>
          </a:p>
        </p:txBody>
      </p:sp>
      <p:sp>
        <p:nvSpPr>
          <p:cNvPr id="81" name="object 81"/>
          <p:cNvSpPr txBox="1"/>
          <p:nvPr/>
        </p:nvSpPr>
        <p:spPr>
          <a:xfrm>
            <a:off x="5605173" y="7116291"/>
            <a:ext cx="755015" cy="275590"/>
          </a:xfrm>
          <a:prstGeom prst="rect">
            <a:avLst/>
          </a:prstGeom>
        </p:spPr>
        <p:txBody>
          <a:bodyPr vert="horz" wrap="square" lIns="0" tIns="41910" rIns="0" bIns="0" rtlCol="0">
            <a:spAutoFit/>
          </a:bodyPr>
          <a:lstStyle/>
          <a:p>
            <a:pPr marL="12700">
              <a:spcBef>
                <a:spcPts val="330"/>
              </a:spcBef>
            </a:pPr>
            <a:r>
              <a:rPr sz="450" spc="5" dirty="0">
                <a:solidFill>
                  <a:srgbClr val="171514"/>
                </a:solidFill>
                <a:latin typeface="Microsoft Sans Serif"/>
                <a:cs typeface="Microsoft Sans Serif"/>
              </a:rPr>
              <a:t>Separación</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conductores</a:t>
            </a:r>
            <a:endParaRPr sz="450">
              <a:latin typeface="Microsoft Sans Serif"/>
              <a:cs typeface="Microsoft Sans Serif"/>
            </a:endParaRPr>
          </a:p>
          <a:p>
            <a:pPr marL="12700">
              <a:spcBef>
                <a:spcPts val="355"/>
              </a:spcBef>
            </a:pPr>
            <a:r>
              <a:rPr sz="700" dirty="0">
                <a:solidFill>
                  <a:srgbClr val="171514"/>
                </a:solidFill>
                <a:latin typeface="Microsoft Sans Serif"/>
                <a:cs typeface="Microsoft Sans Serif"/>
              </a:rPr>
              <a:t>Sim.</a:t>
            </a:r>
            <a:r>
              <a:rPr sz="700" spc="-2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20"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endParaRPr sz="700">
              <a:latin typeface="Microsoft Sans Serif"/>
              <a:cs typeface="Microsoft Sans Serif"/>
            </a:endParaRPr>
          </a:p>
        </p:txBody>
      </p:sp>
      <p:sp>
        <p:nvSpPr>
          <p:cNvPr id="82" name="object 82"/>
          <p:cNvSpPr txBox="1"/>
          <p:nvPr/>
        </p:nvSpPr>
        <p:spPr>
          <a:xfrm>
            <a:off x="6684673" y="6927863"/>
            <a:ext cx="283845" cy="462280"/>
          </a:xfrm>
          <a:prstGeom prst="rect">
            <a:avLst/>
          </a:prstGeom>
        </p:spPr>
        <p:txBody>
          <a:bodyPr vert="horz" wrap="square" lIns="0" tIns="59055" rIns="0" bIns="0" rtlCol="0">
            <a:spAutoFit/>
          </a:bodyPr>
          <a:lstStyle/>
          <a:p>
            <a:pPr marL="12700">
              <a:spcBef>
                <a:spcPts val="465"/>
              </a:spcBef>
            </a:pPr>
            <a:r>
              <a:rPr sz="650" spc="5" dirty="0">
                <a:solidFill>
                  <a:srgbClr val="171514"/>
                </a:solidFill>
                <a:latin typeface="Microsoft Sans Serif"/>
                <a:cs typeface="Microsoft Sans Serif"/>
              </a:rPr>
              <a:t>150.00</a:t>
            </a:r>
            <a:endParaRPr sz="650">
              <a:latin typeface="Microsoft Sans Serif"/>
              <a:cs typeface="Microsoft Sans Serif"/>
            </a:endParaRPr>
          </a:p>
          <a:p>
            <a:pPr marL="38100">
              <a:spcBef>
                <a:spcPts val="365"/>
              </a:spcBef>
            </a:pPr>
            <a:r>
              <a:rPr sz="650" spc="5" dirty="0">
                <a:solidFill>
                  <a:srgbClr val="171514"/>
                </a:solidFill>
                <a:latin typeface="Microsoft Sans Serif"/>
                <a:cs typeface="Microsoft Sans Serif"/>
              </a:rPr>
              <a:t>30.00</a:t>
            </a:r>
            <a:endParaRPr sz="650">
              <a:latin typeface="Microsoft Sans Serif"/>
              <a:cs typeface="Microsoft Sans Serif"/>
            </a:endParaRPr>
          </a:p>
          <a:p>
            <a:pPr marL="38100">
              <a:spcBef>
                <a:spcPts val="370"/>
              </a:spcBef>
            </a:pPr>
            <a:r>
              <a:rPr sz="650" spc="5" dirty="0">
                <a:solidFill>
                  <a:srgbClr val="171514"/>
                </a:solidFill>
                <a:latin typeface="Microsoft Sans Serif"/>
                <a:cs typeface="Microsoft Sans Serif"/>
              </a:rPr>
              <a:t>1,000</a:t>
            </a:r>
            <a:endParaRPr sz="650">
              <a:latin typeface="Microsoft Sans Serif"/>
              <a:cs typeface="Microsoft Sans Serif"/>
            </a:endParaRPr>
          </a:p>
        </p:txBody>
      </p:sp>
      <p:sp>
        <p:nvSpPr>
          <p:cNvPr id="83" name="object 83"/>
          <p:cNvSpPr txBox="1"/>
          <p:nvPr/>
        </p:nvSpPr>
        <p:spPr>
          <a:xfrm>
            <a:off x="7281573" y="6931673"/>
            <a:ext cx="222885" cy="450850"/>
          </a:xfrm>
          <a:prstGeom prst="rect">
            <a:avLst/>
          </a:prstGeom>
        </p:spPr>
        <p:txBody>
          <a:bodyPr vert="horz" wrap="square" lIns="0" tIns="12700" rIns="0" bIns="0" rtlCol="0">
            <a:spAutoFit/>
          </a:bodyPr>
          <a:lstStyle/>
          <a:p>
            <a:pPr marL="12700" marR="55880">
              <a:lnSpc>
                <a:spcPct val="119400"/>
              </a:lnSpc>
              <a:spcBef>
                <a:spcPts val="100"/>
              </a:spcBef>
            </a:pPr>
            <a:r>
              <a:rPr sz="800" spc="20" dirty="0" smtClean="0">
                <a:solidFill>
                  <a:srgbClr val="171514"/>
                </a:solidFill>
                <a:latin typeface="Microsoft Sans Serif"/>
                <a:cs typeface="Microsoft Sans Serif"/>
              </a:rPr>
              <a:t>pie</a:t>
            </a:r>
            <a:r>
              <a:rPr lang="es-ES" sz="800" spc="20"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pie</a:t>
            </a:r>
            <a:endParaRPr sz="800" dirty="0">
              <a:latin typeface="Microsoft Sans Serif"/>
              <a:cs typeface="Microsoft Sans Serif"/>
            </a:endParaRPr>
          </a:p>
          <a:p>
            <a:pPr marL="12700">
              <a:spcBef>
                <a:spcPts val="635"/>
              </a:spcBef>
            </a:pPr>
            <a:r>
              <a:rPr sz="350" spc="10" dirty="0">
                <a:solidFill>
                  <a:srgbClr val="171514"/>
                </a:solidFill>
                <a:latin typeface="Microsoft Sans Serif"/>
                <a:cs typeface="Microsoft Sans Serif"/>
              </a:rPr>
              <a:t>amperios</a:t>
            </a:r>
            <a:endParaRPr sz="350" dirty="0">
              <a:latin typeface="Microsoft Sans Serif"/>
              <a:cs typeface="Microsoft Sans Serif"/>
            </a:endParaRPr>
          </a:p>
        </p:txBody>
      </p:sp>
      <p:sp>
        <p:nvSpPr>
          <p:cNvPr id="84" name="object 84"/>
          <p:cNvSpPr txBox="1"/>
          <p:nvPr/>
        </p:nvSpPr>
        <p:spPr>
          <a:xfrm>
            <a:off x="7814972" y="7012497"/>
            <a:ext cx="855980" cy="372745"/>
          </a:xfrm>
          <a:prstGeom prst="rect">
            <a:avLst/>
          </a:prstGeom>
        </p:spPr>
        <p:txBody>
          <a:bodyPr vert="horz" wrap="square" lIns="0" tIns="12700" rIns="0" bIns="0" rtlCol="0">
            <a:spAutoFit/>
          </a:bodyPr>
          <a:lstStyle/>
          <a:p>
            <a:pPr marL="12700">
              <a:spcBef>
                <a:spcPts val="100"/>
              </a:spcBef>
            </a:pPr>
            <a:r>
              <a:rPr sz="350" spc="5" dirty="0">
                <a:solidFill>
                  <a:srgbClr val="171514"/>
                </a:solidFill>
                <a:latin typeface="Microsoft Sans Serif"/>
                <a:cs typeface="Microsoft Sans Serif"/>
              </a:rPr>
              <a:t>Ancho</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cuadrícula</a:t>
            </a:r>
            <a:endParaRPr sz="350">
              <a:latin typeface="Microsoft Sans Serif"/>
              <a:cs typeface="Microsoft Sans Serif"/>
            </a:endParaRPr>
          </a:p>
          <a:p>
            <a:pPr>
              <a:spcBef>
                <a:spcPts val="20"/>
              </a:spcBef>
            </a:pPr>
            <a:endParaRPr sz="400">
              <a:latin typeface="Microsoft Sans Serif"/>
              <a:cs typeface="Microsoft Sans Serif"/>
            </a:endParaRPr>
          </a:p>
          <a:p>
            <a:pPr marL="12700"/>
            <a:r>
              <a:rPr sz="600" spc="20" dirty="0">
                <a:solidFill>
                  <a:srgbClr val="171514"/>
                </a:solidFill>
                <a:latin typeface="Microsoft Sans Serif"/>
                <a:cs typeface="Microsoft Sans Serif"/>
              </a:rPr>
              <a:t>Temperatura</a:t>
            </a:r>
            <a:r>
              <a:rPr sz="600" spc="-35" dirty="0">
                <a:solidFill>
                  <a:srgbClr val="171514"/>
                </a:solidFill>
                <a:latin typeface="Microsoft Sans Serif"/>
                <a:cs typeface="Microsoft Sans Serif"/>
              </a:rPr>
              <a:t> </a:t>
            </a:r>
            <a:r>
              <a:rPr sz="600" spc="25" dirty="0">
                <a:solidFill>
                  <a:srgbClr val="171514"/>
                </a:solidFill>
                <a:latin typeface="Microsoft Sans Serif"/>
                <a:cs typeface="Microsoft Sans Serif"/>
              </a:rPr>
              <a:t>ambiente</a:t>
            </a:r>
            <a:endParaRPr sz="600">
              <a:latin typeface="Microsoft Sans Serif"/>
              <a:cs typeface="Microsoft Sans Serif"/>
            </a:endParaRPr>
          </a:p>
          <a:p>
            <a:pPr marL="12700">
              <a:spcBef>
                <a:spcPts val="580"/>
              </a:spcBef>
            </a:pPr>
            <a:r>
              <a:rPr sz="450" spc="15" dirty="0">
                <a:solidFill>
                  <a:srgbClr val="171514"/>
                </a:solidFill>
                <a:latin typeface="Microsoft Sans Serif"/>
                <a:cs typeface="Microsoft Sans Serif"/>
              </a:rPr>
              <a:t>Duración</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5" dirty="0">
                <a:solidFill>
                  <a:srgbClr val="171514"/>
                </a:solidFill>
                <a:latin typeface="Microsoft Sans Serif"/>
                <a:cs typeface="Microsoft Sans Serif"/>
              </a:rPr>
              <a:t> </a:t>
            </a:r>
            <a:r>
              <a:rPr sz="450" spc="5" dirty="0">
                <a:solidFill>
                  <a:srgbClr val="171514"/>
                </a:solidFill>
                <a:latin typeface="Microsoft Sans Serif"/>
                <a:cs typeface="Microsoft Sans Serif"/>
              </a:rPr>
              <a:t>la</a:t>
            </a:r>
            <a:r>
              <a:rPr sz="450" spc="-25" dirty="0">
                <a:solidFill>
                  <a:srgbClr val="171514"/>
                </a:solidFill>
                <a:latin typeface="Microsoft Sans Serif"/>
                <a:cs typeface="Microsoft Sans Serif"/>
              </a:rPr>
              <a:t> </a:t>
            </a:r>
            <a:r>
              <a:rPr sz="450" spc="10" dirty="0">
                <a:solidFill>
                  <a:srgbClr val="171514"/>
                </a:solidFill>
                <a:latin typeface="Microsoft Sans Serif"/>
                <a:cs typeface="Microsoft Sans Serif"/>
              </a:rPr>
              <a:t>falla</a:t>
            </a:r>
            <a:endParaRPr sz="450">
              <a:latin typeface="Microsoft Sans Serif"/>
              <a:cs typeface="Microsoft Sans Serif"/>
            </a:endParaRPr>
          </a:p>
        </p:txBody>
      </p:sp>
      <p:sp>
        <p:nvSpPr>
          <p:cNvPr id="85" name="object 85"/>
          <p:cNvSpPr txBox="1"/>
          <p:nvPr/>
        </p:nvSpPr>
        <p:spPr>
          <a:xfrm>
            <a:off x="8997495" y="6962024"/>
            <a:ext cx="365760" cy="428625"/>
          </a:xfrm>
          <a:prstGeom prst="rect">
            <a:avLst/>
          </a:prstGeom>
        </p:spPr>
        <p:txBody>
          <a:bodyPr vert="horz" wrap="square" lIns="0" tIns="43815" rIns="0" bIns="0" rtlCol="0">
            <a:spAutoFit/>
          </a:bodyPr>
          <a:lstStyle/>
          <a:p>
            <a:pPr marL="12700">
              <a:spcBef>
                <a:spcPts val="345"/>
              </a:spcBef>
            </a:pPr>
            <a:r>
              <a:rPr sz="500" spc="5" dirty="0">
                <a:solidFill>
                  <a:srgbClr val="171514"/>
                </a:solidFill>
                <a:latin typeface="Microsoft Sans Serif"/>
                <a:cs typeface="Microsoft Sans Serif"/>
              </a:rPr>
              <a:t>150.00</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a:p>
            <a:pPr marL="55880">
              <a:spcBef>
                <a:spcPts val="345"/>
              </a:spcBef>
            </a:pPr>
            <a:r>
              <a:rPr sz="700" spc="5" dirty="0">
                <a:solidFill>
                  <a:srgbClr val="171514"/>
                </a:solidFill>
                <a:latin typeface="Microsoft Sans Serif"/>
                <a:cs typeface="Microsoft Sans Serif"/>
              </a:rPr>
              <a:t>77.00</a:t>
            </a:r>
            <a:r>
              <a:rPr sz="700" spc="-5" dirty="0">
                <a:solidFill>
                  <a:srgbClr val="171514"/>
                </a:solidFill>
                <a:latin typeface="Microsoft Sans Serif"/>
                <a:cs typeface="Microsoft Sans Serif"/>
              </a:rPr>
              <a:t> </a:t>
            </a:r>
            <a:r>
              <a:rPr sz="700" spc="-65" dirty="0">
                <a:solidFill>
                  <a:srgbClr val="171514"/>
                </a:solidFill>
                <a:latin typeface="Microsoft Sans Serif"/>
                <a:cs typeface="Microsoft Sans Serif"/>
              </a:rPr>
              <a:t>F</a:t>
            </a:r>
            <a:endParaRPr sz="700">
              <a:latin typeface="Microsoft Sans Serif"/>
              <a:cs typeface="Microsoft Sans Serif"/>
            </a:endParaRPr>
          </a:p>
          <a:p>
            <a:pPr marL="111125">
              <a:spcBef>
                <a:spcPts val="360"/>
              </a:spcBef>
            </a:pPr>
            <a:r>
              <a:rPr sz="650" spc="5" dirty="0">
                <a:solidFill>
                  <a:srgbClr val="171514"/>
                </a:solidFill>
                <a:latin typeface="Microsoft Sans Serif"/>
                <a:cs typeface="Microsoft Sans Serif"/>
              </a:rPr>
              <a:t>0,25</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a:t>
            </a:r>
            <a:endParaRPr sz="650">
              <a:latin typeface="Microsoft Sans Serif"/>
              <a:cs typeface="Microsoft Sans Serif"/>
            </a:endParaRPr>
          </a:p>
        </p:txBody>
      </p:sp>
      <p:sp>
        <p:nvSpPr>
          <p:cNvPr id="86" name="object 86"/>
          <p:cNvSpPr txBox="1"/>
          <p:nvPr/>
        </p:nvSpPr>
        <p:spPr>
          <a:xfrm>
            <a:off x="5605172" y="7519126"/>
            <a:ext cx="1060450" cy="197490"/>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Factor</a:t>
            </a:r>
            <a:r>
              <a:rPr sz="600" spc="-2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15" dirty="0" err="1">
                <a:solidFill>
                  <a:srgbClr val="171514"/>
                </a:solidFill>
                <a:latin typeface="Microsoft Sans Serif"/>
                <a:cs typeface="Microsoft Sans Serif"/>
              </a:rPr>
              <a:t>división</a:t>
            </a:r>
            <a:r>
              <a:rPr sz="600" spc="-20" dirty="0">
                <a:solidFill>
                  <a:srgbClr val="171514"/>
                </a:solidFill>
                <a:latin typeface="Microsoft Sans Serif"/>
                <a:cs typeface="Microsoft Sans Serif"/>
              </a:rPr>
              <a:t> </a:t>
            </a:r>
            <a:r>
              <a:rPr lang="es-ES" sz="600" spc="15" dirty="0" smtClean="0">
                <a:solidFill>
                  <a:srgbClr val="171514"/>
                </a:solidFill>
                <a:latin typeface="Microsoft Sans Serif"/>
                <a:cs typeface="Microsoft Sans Serif"/>
              </a:rPr>
              <a:t>de la corriente</a:t>
            </a:r>
            <a:r>
              <a:rPr sz="600" spc="-15" dirty="0" smtClean="0">
                <a:solidFill>
                  <a:srgbClr val="171514"/>
                </a:solidFill>
                <a:latin typeface="Microsoft Sans Serif"/>
                <a:cs typeface="Microsoft Sans Serif"/>
              </a:rPr>
              <a:t> </a:t>
            </a:r>
            <a:r>
              <a:rPr sz="600" spc="5" dirty="0">
                <a:solidFill>
                  <a:srgbClr val="171514"/>
                </a:solidFill>
                <a:latin typeface="Microsoft Sans Serif"/>
                <a:cs typeface="Microsoft Sans Serif"/>
              </a:rPr>
              <a:t>0.80</a:t>
            </a:r>
            <a:endParaRPr sz="600" dirty="0">
              <a:latin typeface="Microsoft Sans Serif"/>
              <a:cs typeface="Microsoft Sans Serif"/>
            </a:endParaRP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013635" y="800100"/>
            <a:ext cx="2955290" cy="6350"/>
            <a:chOff x="1330510" y="800100"/>
            <a:chExt cx="2955290" cy="6350"/>
          </a:xfrm>
        </p:grpSpPr>
        <p:sp>
          <p:nvSpPr>
            <p:cNvPr id="3" name="object 3"/>
            <p:cNvSpPr/>
            <p:nvPr/>
          </p:nvSpPr>
          <p:spPr>
            <a:xfrm>
              <a:off x="1330510" y="803275"/>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4" name="object 4"/>
            <p:cNvSpPr/>
            <p:nvPr/>
          </p:nvSpPr>
          <p:spPr>
            <a:xfrm>
              <a:off x="2016310" y="803275"/>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5" name="object 5"/>
            <p:cNvSpPr/>
            <p:nvPr/>
          </p:nvSpPr>
          <p:spPr>
            <a:xfrm>
              <a:off x="2829110" y="803275"/>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6" name="object 6"/>
            <p:cNvSpPr/>
            <p:nvPr/>
          </p:nvSpPr>
          <p:spPr>
            <a:xfrm>
              <a:off x="3692710" y="803275"/>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7" name="object 7"/>
          <p:cNvGrpSpPr/>
          <p:nvPr/>
        </p:nvGrpSpPr>
        <p:grpSpPr>
          <a:xfrm>
            <a:off x="6013635" y="1077771"/>
            <a:ext cx="2955290" cy="6350"/>
            <a:chOff x="1330510" y="1077771"/>
            <a:chExt cx="2955290" cy="6350"/>
          </a:xfrm>
        </p:grpSpPr>
        <p:sp>
          <p:nvSpPr>
            <p:cNvPr id="8" name="object 8"/>
            <p:cNvSpPr/>
            <p:nvPr/>
          </p:nvSpPr>
          <p:spPr>
            <a:xfrm>
              <a:off x="1330510" y="1080946"/>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9" name="object 9"/>
            <p:cNvSpPr/>
            <p:nvPr/>
          </p:nvSpPr>
          <p:spPr>
            <a:xfrm>
              <a:off x="2016310" y="1080946"/>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10" name="object 10"/>
            <p:cNvSpPr/>
            <p:nvPr/>
          </p:nvSpPr>
          <p:spPr>
            <a:xfrm>
              <a:off x="2829110" y="1080946"/>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11" name="object 11"/>
            <p:cNvSpPr/>
            <p:nvPr/>
          </p:nvSpPr>
          <p:spPr>
            <a:xfrm>
              <a:off x="3692710" y="1080946"/>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12" name="object 12"/>
          <p:cNvGrpSpPr/>
          <p:nvPr/>
        </p:nvGrpSpPr>
        <p:grpSpPr>
          <a:xfrm>
            <a:off x="6013635" y="1494711"/>
            <a:ext cx="2955290" cy="6350"/>
            <a:chOff x="1330510" y="1494711"/>
            <a:chExt cx="2955290" cy="6350"/>
          </a:xfrm>
        </p:grpSpPr>
        <p:sp>
          <p:nvSpPr>
            <p:cNvPr id="13" name="object 13"/>
            <p:cNvSpPr/>
            <p:nvPr/>
          </p:nvSpPr>
          <p:spPr>
            <a:xfrm>
              <a:off x="1330510" y="1497886"/>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14" name="object 14"/>
            <p:cNvSpPr/>
            <p:nvPr/>
          </p:nvSpPr>
          <p:spPr>
            <a:xfrm>
              <a:off x="2016310" y="1497886"/>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15" name="object 15"/>
            <p:cNvSpPr/>
            <p:nvPr/>
          </p:nvSpPr>
          <p:spPr>
            <a:xfrm>
              <a:off x="2829110" y="1497886"/>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16" name="object 16"/>
            <p:cNvSpPr/>
            <p:nvPr/>
          </p:nvSpPr>
          <p:spPr>
            <a:xfrm>
              <a:off x="3692710" y="1497886"/>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17" name="object 17"/>
          <p:cNvGrpSpPr/>
          <p:nvPr/>
        </p:nvGrpSpPr>
        <p:grpSpPr>
          <a:xfrm>
            <a:off x="5913862" y="1869639"/>
            <a:ext cx="3154680" cy="6350"/>
            <a:chOff x="1230737" y="1869639"/>
            <a:chExt cx="3154680" cy="6350"/>
          </a:xfrm>
        </p:grpSpPr>
        <p:sp>
          <p:nvSpPr>
            <p:cNvPr id="18" name="object 18"/>
            <p:cNvSpPr/>
            <p:nvPr/>
          </p:nvSpPr>
          <p:spPr>
            <a:xfrm>
              <a:off x="1230737" y="1872814"/>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19" name="object 19"/>
            <p:cNvSpPr/>
            <p:nvPr/>
          </p:nvSpPr>
          <p:spPr>
            <a:xfrm>
              <a:off x="2513437" y="1872814"/>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20" name="object 20"/>
            <p:cNvSpPr/>
            <p:nvPr/>
          </p:nvSpPr>
          <p:spPr>
            <a:xfrm>
              <a:off x="3084937" y="1872814"/>
              <a:ext cx="990600" cy="0"/>
            </a:xfrm>
            <a:custGeom>
              <a:avLst/>
              <a:gdLst/>
              <a:ahLst/>
              <a:cxnLst/>
              <a:rect l="l" t="t" r="r" b="b"/>
              <a:pathLst>
                <a:path w="990600">
                  <a:moveTo>
                    <a:pt x="0" y="0"/>
                  </a:moveTo>
                  <a:lnTo>
                    <a:pt x="990600" y="0"/>
                  </a:lnTo>
                </a:path>
              </a:pathLst>
            </a:custGeom>
            <a:ln w="6350">
              <a:solidFill>
                <a:srgbClr val="231F20"/>
              </a:solidFill>
            </a:ln>
          </p:spPr>
          <p:txBody>
            <a:bodyPr wrap="square" lIns="0" tIns="0" rIns="0" bIns="0" rtlCol="0"/>
            <a:lstStyle/>
            <a:p>
              <a:endParaRPr/>
            </a:p>
          </p:txBody>
        </p:sp>
        <p:sp>
          <p:nvSpPr>
            <p:cNvPr id="21" name="object 21"/>
            <p:cNvSpPr/>
            <p:nvPr/>
          </p:nvSpPr>
          <p:spPr>
            <a:xfrm>
              <a:off x="4075537" y="1872814"/>
              <a:ext cx="309880" cy="0"/>
            </a:xfrm>
            <a:custGeom>
              <a:avLst/>
              <a:gdLst/>
              <a:ahLst/>
              <a:cxnLst/>
              <a:rect l="l" t="t" r="r" b="b"/>
              <a:pathLst>
                <a:path w="309879">
                  <a:moveTo>
                    <a:pt x="0" y="0"/>
                  </a:moveTo>
                  <a:lnTo>
                    <a:pt x="309727" y="0"/>
                  </a:lnTo>
                </a:path>
              </a:pathLst>
            </a:custGeom>
            <a:ln w="6350">
              <a:solidFill>
                <a:srgbClr val="231F20"/>
              </a:solidFill>
            </a:ln>
          </p:spPr>
          <p:txBody>
            <a:bodyPr wrap="square" lIns="0" tIns="0" rIns="0" bIns="0" rtlCol="0"/>
            <a:lstStyle/>
            <a:p>
              <a:endParaRPr/>
            </a:p>
          </p:txBody>
        </p:sp>
      </p:grpSp>
      <p:grpSp>
        <p:nvGrpSpPr>
          <p:cNvPr id="22" name="object 22"/>
          <p:cNvGrpSpPr/>
          <p:nvPr/>
        </p:nvGrpSpPr>
        <p:grpSpPr>
          <a:xfrm>
            <a:off x="5913862" y="2116832"/>
            <a:ext cx="3154680" cy="6350"/>
            <a:chOff x="1230737" y="2116832"/>
            <a:chExt cx="3154680" cy="6350"/>
          </a:xfrm>
        </p:grpSpPr>
        <p:sp>
          <p:nvSpPr>
            <p:cNvPr id="23" name="object 23"/>
            <p:cNvSpPr/>
            <p:nvPr/>
          </p:nvSpPr>
          <p:spPr>
            <a:xfrm>
              <a:off x="1230737" y="2120007"/>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24" name="object 24"/>
            <p:cNvSpPr/>
            <p:nvPr/>
          </p:nvSpPr>
          <p:spPr>
            <a:xfrm>
              <a:off x="2513437" y="2120007"/>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25" name="object 25"/>
            <p:cNvSpPr/>
            <p:nvPr/>
          </p:nvSpPr>
          <p:spPr>
            <a:xfrm>
              <a:off x="3084937" y="2120007"/>
              <a:ext cx="990600" cy="0"/>
            </a:xfrm>
            <a:custGeom>
              <a:avLst/>
              <a:gdLst/>
              <a:ahLst/>
              <a:cxnLst/>
              <a:rect l="l" t="t" r="r" b="b"/>
              <a:pathLst>
                <a:path w="990600">
                  <a:moveTo>
                    <a:pt x="0" y="0"/>
                  </a:moveTo>
                  <a:lnTo>
                    <a:pt x="990600" y="0"/>
                  </a:lnTo>
                </a:path>
              </a:pathLst>
            </a:custGeom>
            <a:ln w="6350">
              <a:solidFill>
                <a:srgbClr val="231F20"/>
              </a:solidFill>
            </a:ln>
          </p:spPr>
          <p:txBody>
            <a:bodyPr wrap="square" lIns="0" tIns="0" rIns="0" bIns="0" rtlCol="0"/>
            <a:lstStyle/>
            <a:p>
              <a:endParaRPr/>
            </a:p>
          </p:txBody>
        </p:sp>
        <p:sp>
          <p:nvSpPr>
            <p:cNvPr id="26" name="object 26"/>
            <p:cNvSpPr/>
            <p:nvPr/>
          </p:nvSpPr>
          <p:spPr>
            <a:xfrm>
              <a:off x="4075537" y="2120007"/>
              <a:ext cx="309880" cy="0"/>
            </a:xfrm>
            <a:custGeom>
              <a:avLst/>
              <a:gdLst/>
              <a:ahLst/>
              <a:cxnLst/>
              <a:rect l="l" t="t" r="r" b="b"/>
              <a:pathLst>
                <a:path w="309879">
                  <a:moveTo>
                    <a:pt x="0" y="0"/>
                  </a:moveTo>
                  <a:lnTo>
                    <a:pt x="309727" y="0"/>
                  </a:lnTo>
                </a:path>
              </a:pathLst>
            </a:custGeom>
            <a:ln w="6350">
              <a:solidFill>
                <a:srgbClr val="231F20"/>
              </a:solidFill>
            </a:ln>
          </p:spPr>
          <p:txBody>
            <a:bodyPr wrap="square" lIns="0" tIns="0" rIns="0" bIns="0" rtlCol="0"/>
            <a:lstStyle/>
            <a:p>
              <a:endParaRPr/>
            </a:p>
          </p:txBody>
        </p:sp>
      </p:grpSp>
      <p:grpSp>
        <p:nvGrpSpPr>
          <p:cNvPr id="27" name="object 27"/>
          <p:cNvGrpSpPr/>
          <p:nvPr/>
        </p:nvGrpSpPr>
        <p:grpSpPr>
          <a:xfrm>
            <a:off x="5913862" y="2509617"/>
            <a:ext cx="3154680" cy="6350"/>
            <a:chOff x="1230737" y="2509617"/>
            <a:chExt cx="3154680" cy="6350"/>
          </a:xfrm>
        </p:grpSpPr>
        <p:sp>
          <p:nvSpPr>
            <p:cNvPr id="28" name="object 28"/>
            <p:cNvSpPr/>
            <p:nvPr/>
          </p:nvSpPr>
          <p:spPr>
            <a:xfrm>
              <a:off x="1230737" y="2512792"/>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29" name="object 29"/>
            <p:cNvSpPr/>
            <p:nvPr/>
          </p:nvSpPr>
          <p:spPr>
            <a:xfrm>
              <a:off x="2513437" y="2512792"/>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30" name="object 30"/>
            <p:cNvSpPr/>
            <p:nvPr/>
          </p:nvSpPr>
          <p:spPr>
            <a:xfrm>
              <a:off x="3084937" y="2512792"/>
              <a:ext cx="990600" cy="0"/>
            </a:xfrm>
            <a:custGeom>
              <a:avLst/>
              <a:gdLst/>
              <a:ahLst/>
              <a:cxnLst/>
              <a:rect l="l" t="t" r="r" b="b"/>
              <a:pathLst>
                <a:path w="990600">
                  <a:moveTo>
                    <a:pt x="0" y="0"/>
                  </a:moveTo>
                  <a:lnTo>
                    <a:pt x="990600" y="0"/>
                  </a:lnTo>
                </a:path>
              </a:pathLst>
            </a:custGeom>
            <a:ln w="6350">
              <a:solidFill>
                <a:srgbClr val="231F20"/>
              </a:solidFill>
            </a:ln>
          </p:spPr>
          <p:txBody>
            <a:bodyPr wrap="square" lIns="0" tIns="0" rIns="0" bIns="0" rtlCol="0"/>
            <a:lstStyle/>
            <a:p>
              <a:endParaRPr/>
            </a:p>
          </p:txBody>
        </p:sp>
        <p:sp>
          <p:nvSpPr>
            <p:cNvPr id="31" name="object 31"/>
            <p:cNvSpPr/>
            <p:nvPr/>
          </p:nvSpPr>
          <p:spPr>
            <a:xfrm>
              <a:off x="4075537" y="2512792"/>
              <a:ext cx="309880" cy="0"/>
            </a:xfrm>
            <a:custGeom>
              <a:avLst/>
              <a:gdLst/>
              <a:ahLst/>
              <a:cxnLst/>
              <a:rect l="l" t="t" r="r" b="b"/>
              <a:pathLst>
                <a:path w="309879">
                  <a:moveTo>
                    <a:pt x="0" y="0"/>
                  </a:moveTo>
                  <a:lnTo>
                    <a:pt x="309727" y="0"/>
                  </a:lnTo>
                </a:path>
              </a:pathLst>
            </a:custGeom>
            <a:ln w="6350">
              <a:solidFill>
                <a:srgbClr val="231F20"/>
              </a:solidFill>
            </a:ln>
          </p:spPr>
          <p:txBody>
            <a:bodyPr wrap="square" lIns="0" tIns="0" rIns="0" bIns="0" rtlCol="0"/>
            <a:lstStyle/>
            <a:p>
              <a:endParaRPr/>
            </a:p>
          </p:txBody>
        </p:sp>
      </p:grpSp>
      <p:grpSp>
        <p:nvGrpSpPr>
          <p:cNvPr id="32" name="object 32"/>
          <p:cNvGrpSpPr/>
          <p:nvPr/>
        </p:nvGrpSpPr>
        <p:grpSpPr>
          <a:xfrm>
            <a:off x="6419021" y="2907009"/>
            <a:ext cx="2157095" cy="6350"/>
            <a:chOff x="1735895" y="2907009"/>
            <a:chExt cx="2157095" cy="6350"/>
          </a:xfrm>
        </p:grpSpPr>
        <p:sp>
          <p:nvSpPr>
            <p:cNvPr id="33" name="object 33"/>
            <p:cNvSpPr/>
            <p:nvPr/>
          </p:nvSpPr>
          <p:spPr>
            <a:xfrm>
              <a:off x="1735895" y="2910184"/>
              <a:ext cx="698500" cy="0"/>
            </a:xfrm>
            <a:custGeom>
              <a:avLst/>
              <a:gdLst/>
              <a:ahLst/>
              <a:cxnLst/>
              <a:rect l="l" t="t" r="r" b="b"/>
              <a:pathLst>
                <a:path w="698500">
                  <a:moveTo>
                    <a:pt x="0" y="0"/>
                  </a:moveTo>
                  <a:lnTo>
                    <a:pt x="698500" y="0"/>
                  </a:lnTo>
                </a:path>
              </a:pathLst>
            </a:custGeom>
            <a:ln w="6350">
              <a:solidFill>
                <a:srgbClr val="231F20"/>
              </a:solidFill>
            </a:ln>
          </p:spPr>
          <p:txBody>
            <a:bodyPr wrap="square" lIns="0" tIns="0" rIns="0" bIns="0" rtlCol="0"/>
            <a:lstStyle/>
            <a:p>
              <a:endParaRPr/>
            </a:p>
          </p:txBody>
        </p:sp>
        <p:sp>
          <p:nvSpPr>
            <p:cNvPr id="34" name="object 34"/>
            <p:cNvSpPr/>
            <p:nvPr/>
          </p:nvSpPr>
          <p:spPr>
            <a:xfrm>
              <a:off x="2434395" y="2910184"/>
              <a:ext cx="787400" cy="0"/>
            </a:xfrm>
            <a:custGeom>
              <a:avLst/>
              <a:gdLst/>
              <a:ahLst/>
              <a:cxnLst/>
              <a:rect l="l" t="t" r="r" b="b"/>
              <a:pathLst>
                <a:path w="787400">
                  <a:moveTo>
                    <a:pt x="0" y="0"/>
                  </a:moveTo>
                  <a:lnTo>
                    <a:pt x="787400" y="0"/>
                  </a:lnTo>
                </a:path>
              </a:pathLst>
            </a:custGeom>
            <a:ln w="6350">
              <a:solidFill>
                <a:srgbClr val="231F20"/>
              </a:solidFill>
            </a:ln>
          </p:spPr>
          <p:txBody>
            <a:bodyPr wrap="square" lIns="0" tIns="0" rIns="0" bIns="0" rtlCol="0"/>
            <a:lstStyle/>
            <a:p>
              <a:endParaRPr/>
            </a:p>
          </p:txBody>
        </p:sp>
        <p:sp>
          <p:nvSpPr>
            <p:cNvPr id="35" name="object 35"/>
            <p:cNvSpPr/>
            <p:nvPr/>
          </p:nvSpPr>
          <p:spPr>
            <a:xfrm>
              <a:off x="3221795" y="2910184"/>
              <a:ext cx="671195" cy="0"/>
            </a:xfrm>
            <a:custGeom>
              <a:avLst/>
              <a:gdLst/>
              <a:ahLst/>
              <a:cxnLst/>
              <a:rect l="l" t="t" r="r" b="b"/>
              <a:pathLst>
                <a:path w="671195">
                  <a:moveTo>
                    <a:pt x="0" y="0"/>
                  </a:moveTo>
                  <a:lnTo>
                    <a:pt x="671017" y="0"/>
                  </a:lnTo>
                </a:path>
              </a:pathLst>
            </a:custGeom>
            <a:ln w="6350">
              <a:solidFill>
                <a:srgbClr val="231F20"/>
              </a:solidFill>
            </a:ln>
          </p:spPr>
          <p:txBody>
            <a:bodyPr wrap="square" lIns="0" tIns="0" rIns="0" bIns="0" rtlCol="0"/>
            <a:lstStyle/>
            <a:p>
              <a:endParaRPr/>
            </a:p>
          </p:txBody>
        </p:sp>
      </p:grpSp>
      <p:graphicFrame>
        <p:nvGraphicFramePr>
          <p:cNvPr id="36" name="object 36"/>
          <p:cNvGraphicFramePr>
            <a:graphicFrameLocks noGrp="1"/>
          </p:cNvGraphicFramePr>
          <p:nvPr/>
        </p:nvGraphicFramePr>
        <p:xfrm>
          <a:off x="6419021" y="3187857"/>
          <a:ext cx="2157094" cy="895701"/>
        </p:xfrm>
        <a:graphic>
          <a:graphicData uri="http://schemas.openxmlformats.org/drawingml/2006/table">
            <a:tbl>
              <a:tblPr firstRow="1" bandRow="1">
                <a:tableStyleId>{2D5ABB26-0587-4C30-8999-92F81FD0307C}</a:tableStyleId>
              </a:tblPr>
              <a:tblGrid>
                <a:gridCol w="519430">
                  <a:extLst>
                    <a:ext uri="{9D8B030D-6E8A-4147-A177-3AD203B41FA5}">
                      <a16:colId xmlns:a16="http://schemas.microsoft.com/office/drawing/2014/main" val="20000"/>
                    </a:ext>
                  </a:extLst>
                </a:gridCol>
                <a:gridCol w="797559">
                  <a:extLst>
                    <a:ext uri="{9D8B030D-6E8A-4147-A177-3AD203B41FA5}">
                      <a16:colId xmlns:a16="http://schemas.microsoft.com/office/drawing/2014/main" val="20001"/>
                    </a:ext>
                  </a:extLst>
                </a:gridCol>
                <a:gridCol w="840105">
                  <a:extLst>
                    <a:ext uri="{9D8B030D-6E8A-4147-A177-3AD203B41FA5}">
                      <a16:colId xmlns:a16="http://schemas.microsoft.com/office/drawing/2014/main" val="20002"/>
                    </a:ext>
                  </a:extLst>
                </a:gridCol>
              </a:tblGrid>
              <a:tr h="162207">
                <a:tc>
                  <a:txBody>
                    <a:bodyPr/>
                    <a:lstStyle/>
                    <a:p>
                      <a:pPr>
                        <a:lnSpc>
                          <a:spcPct val="100000"/>
                        </a:lnSpc>
                        <a:spcBef>
                          <a:spcPts val="335"/>
                        </a:spcBef>
                      </a:pPr>
                      <a:r>
                        <a:rPr sz="650" b="1" spc="35" dirty="0">
                          <a:solidFill>
                            <a:srgbClr val="171514"/>
                          </a:solidFill>
                          <a:latin typeface="Arial"/>
                          <a:cs typeface="Arial"/>
                        </a:rPr>
                        <a:t>Número</a:t>
                      </a:r>
                      <a:endParaRPr sz="650" dirty="0">
                        <a:latin typeface="Arial"/>
                        <a:cs typeface="Arial"/>
                      </a:endParaRPr>
                    </a:p>
                  </a:txBody>
                  <a:tcPr marL="0" marR="0" marT="42545" marB="0">
                    <a:lnT w="6350">
                      <a:solidFill>
                        <a:srgbClr val="231F20"/>
                      </a:solidFill>
                      <a:prstDash val="solid"/>
                    </a:lnT>
                  </a:tcPr>
                </a:tc>
                <a:tc>
                  <a:txBody>
                    <a:bodyPr/>
                    <a:lstStyle/>
                    <a:p>
                      <a:pPr marR="4445" algn="ctr">
                        <a:lnSpc>
                          <a:spcPct val="100000"/>
                        </a:lnSpc>
                        <a:spcBef>
                          <a:spcPts val="535"/>
                        </a:spcBef>
                      </a:pPr>
                      <a:r>
                        <a:rPr sz="450" b="1" dirty="0">
                          <a:solidFill>
                            <a:srgbClr val="171514"/>
                          </a:solidFill>
                          <a:latin typeface="Arial"/>
                          <a:cs typeface="Arial"/>
                        </a:rPr>
                        <a:t>Longitud</a:t>
                      </a:r>
                      <a:r>
                        <a:rPr sz="450" b="1" spc="-10" dirty="0">
                          <a:solidFill>
                            <a:srgbClr val="171514"/>
                          </a:solidFill>
                          <a:latin typeface="Arial"/>
                          <a:cs typeface="Arial"/>
                        </a:rPr>
                        <a:t> </a:t>
                      </a:r>
                      <a:r>
                        <a:rPr sz="450" b="1" dirty="0">
                          <a:solidFill>
                            <a:srgbClr val="171514"/>
                          </a:solidFill>
                          <a:latin typeface="Arial"/>
                          <a:cs typeface="Arial"/>
                        </a:rPr>
                        <a:t>(pies)</a:t>
                      </a:r>
                      <a:endParaRPr sz="450">
                        <a:latin typeface="Arial"/>
                        <a:cs typeface="Arial"/>
                      </a:endParaRPr>
                    </a:p>
                  </a:txBody>
                  <a:tcPr marL="0" marR="0" marT="67945" marB="0">
                    <a:lnT w="6350">
                      <a:solidFill>
                        <a:srgbClr val="231F20"/>
                      </a:solidFill>
                      <a:prstDash val="solid"/>
                    </a:lnT>
                  </a:tcPr>
                </a:tc>
                <a:tc>
                  <a:txBody>
                    <a:bodyPr/>
                    <a:lstStyle/>
                    <a:p>
                      <a:pPr marL="127000" algn="ctr">
                        <a:lnSpc>
                          <a:spcPct val="100000"/>
                        </a:lnSpc>
                        <a:spcBef>
                          <a:spcPts val="535"/>
                        </a:spcBef>
                      </a:pPr>
                      <a:r>
                        <a:rPr sz="450" b="1" spc="20" dirty="0" err="1" smtClean="0">
                          <a:solidFill>
                            <a:srgbClr val="171514"/>
                          </a:solidFill>
                          <a:latin typeface="Arial"/>
                          <a:cs typeface="Arial"/>
                        </a:rPr>
                        <a:t>Diá</a:t>
                      </a:r>
                      <a:r>
                        <a:rPr lang="es-ES" sz="450" b="1" spc="20" dirty="0" smtClean="0">
                          <a:solidFill>
                            <a:srgbClr val="171514"/>
                          </a:solidFill>
                          <a:latin typeface="Arial"/>
                          <a:cs typeface="Arial"/>
                        </a:rPr>
                        <a:t>m</a:t>
                      </a:r>
                      <a:r>
                        <a:rPr sz="450" b="1" spc="-35" dirty="0" smtClean="0">
                          <a:solidFill>
                            <a:srgbClr val="171514"/>
                          </a:solidFill>
                          <a:latin typeface="Arial"/>
                          <a:cs typeface="Arial"/>
                        </a:rPr>
                        <a:t> </a:t>
                      </a:r>
                      <a:r>
                        <a:rPr sz="450" b="1" spc="5" dirty="0">
                          <a:solidFill>
                            <a:srgbClr val="171514"/>
                          </a:solidFill>
                          <a:latin typeface="Arial"/>
                          <a:cs typeface="Arial"/>
                        </a:rPr>
                        <a:t>(pulgadas)</a:t>
                      </a:r>
                      <a:endParaRPr sz="450" dirty="0">
                        <a:latin typeface="Arial"/>
                        <a:cs typeface="Arial"/>
                      </a:endParaRPr>
                    </a:p>
                  </a:txBody>
                  <a:tcPr marL="0" marR="0" marT="67945" marB="0">
                    <a:lnT w="6350">
                      <a:solidFill>
                        <a:srgbClr val="231F20"/>
                      </a:solidFill>
                      <a:prstDash val="solid"/>
                    </a:lnT>
                  </a:tcPr>
                </a:tc>
                <a:extLst>
                  <a:ext uri="{0D108BD9-81ED-4DB2-BD59-A6C34878D82A}">
                    <a16:rowId xmlns:a16="http://schemas.microsoft.com/office/drawing/2014/main" val="10000"/>
                  </a:ext>
                </a:extLst>
              </a:tr>
              <a:tr h="154733">
                <a:tc>
                  <a:txBody>
                    <a:bodyPr/>
                    <a:lstStyle/>
                    <a:p>
                      <a:pPr>
                        <a:lnSpc>
                          <a:spcPct val="100000"/>
                        </a:lnSpc>
                        <a:spcBef>
                          <a:spcPts val="155"/>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9685" marB="0"/>
                </a:tc>
                <a:tc>
                  <a:txBody>
                    <a:bodyPr/>
                    <a:lstStyle/>
                    <a:p>
                      <a:pPr marL="13335" algn="ctr">
                        <a:lnSpc>
                          <a:spcPct val="100000"/>
                        </a:lnSpc>
                        <a:spcBef>
                          <a:spcPts val="305"/>
                        </a:spcBef>
                      </a:pPr>
                      <a:r>
                        <a:rPr sz="650" spc="5" dirty="0">
                          <a:solidFill>
                            <a:srgbClr val="171514"/>
                          </a:solidFill>
                          <a:latin typeface="Microsoft Sans Serif"/>
                          <a:cs typeface="Microsoft Sans Serif"/>
                        </a:rPr>
                        <a:t>24.61</a:t>
                      </a:r>
                      <a:endParaRPr sz="650">
                        <a:latin typeface="Microsoft Sans Serif"/>
                        <a:cs typeface="Microsoft Sans Serif"/>
                      </a:endParaRPr>
                    </a:p>
                  </a:txBody>
                  <a:tcPr marL="0" marR="0" marT="38735" marB="0"/>
                </a:tc>
                <a:tc>
                  <a:txBody>
                    <a:bodyPr/>
                    <a:lstStyle/>
                    <a:p>
                      <a:pPr marL="191770" algn="ctr">
                        <a:lnSpc>
                          <a:spcPct val="100000"/>
                        </a:lnSpc>
                        <a:spcBef>
                          <a:spcPts val="305"/>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38735" marB="0"/>
                </a:tc>
                <a:extLst>
                  <a:ext uri="{0D108BD9-81ED-4DB2-BD59-A6C34878D82A}">
                    <a16:rowId xmlns:a16="http://schemas.microsoft.com/office/drawing/2014/main" val="10001"/>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36</a:t>
                      </a:r>
                      <a:endParaRPr sz="800">
                        <a:latin typeface="Microsoft Sans Serif"/>
                        <a:cs typeface="Microsoft Sans Serif"/>
                      </a:endParaRPr>
                    </a:p>
                  </a:txBody>
                  <a:tcPr marL="0" marR="0" marT="10160" marB="0"/>
                </a:tc>
                <a:tc>
                  <a:txBody>
                    <a:bodyPr/>
                    <a:lstStyle/>
                    <a:p>
                      <a:pPr marL="13335" algn="ctr">
                        <a:lnSpc>
                          <a:spcPct val="100000"/>
                        </a:lnSpc>
                        <a:spcBef>
                          <a:spcPts val="229"/>
                        </a:spcBef>
                      </a:pPr>
                      <a:r>
                        <a:rPr sz="650" spc="5" dirty="0">
                          <a:solidFill>
                            <a:srgbClr val="171514"/>
                          </a:solidFill>
                          <a:latin typeface="Microsoft Sans Serif"/>
                          <a:cs typeface="Microsoft Sans Serif"/>
                        </a:rPr>
                        <a:t>32.81</a:t>
                      </a:r>
                      <a:endParaRPr sz="650">
                        <a:latin typeface="Microsoft Sans Serif"/>
                        <a:cs typeface="Microsoft Sans Serif"/>
                      </a:endParaRPr>
                    </a:p>
                  </a:txBody>
                  <a:tcPr marL="0" marR="0" marT="29209" marB="0"/>
                </a:tc>
                <a:tc>
                  <a:txBody>
                    <a:bodyPr/>
                    <a:lstStyle/>
                    <a:p>
                      <a:pPr marL="19177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2"/>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36</a:t>
                      </a:r>
                      <a:endParaRPr sz="800">
                        <a:latin typeface="Microsoft Sans Serif"/>
                        <a:cs typeface="Microsoft Sans Serif"/>
                      </a:endParaRPr>
                    </a:p>
                  </a:txBody>
                  <a:tcPr marL="0" marR="0" marT="10160" marB="0"/>
                </a:tc>
                <a:tc>
                  <a:txBody>
                    <a:bodyPr/>
                    <a:lstStyle/>
                    <a:p>
                      <a:pPr marL="13970" algn="ctr">
                        <a:lnSpc>
                          <a:spcPct val="100000"/>
                        </a:lnSpc>
                        <a:spcBef>
                          <a:spcPts val="229"/>
                        </a:spcBef>
                      </a:pPr>
                      <a:r>
                        <a:rPr sz="650" spc="5" dirty="0">
                          <a:solidFill>
                            <a:srgbClr val="171514"/>
                          </a:solidFill>
                          <a:latin typeface="Microsoft Sans Serif"/>
                          <a:cs typeface="Microsoft Sans Serif"/>
                        </a:rPr>
                        <a:t>49.21</a:t>
                      </a:r>
                      <a:endParaRPr sz="650">
                        <a:latin typeface="Microsoft Sans Serif"/>
                        <a:cs typeface="Microsoft Sans Serif"/>
                      </a:endParaRPr>
                    </a:p>
                  </a:txBody>
                  <a:tcPr marL="0" marR="0" marT="29209" marB="0"/>
                </a:tc>
                <a:tc>
                  <a:txBody>
                    <a:bodyPr/>
                    <a:lstStyle/>
                    <a:p>
                      <a:pPr marL="19177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3"/>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38</a:t>
                      </a:r>
                      <a:endParaRPr sz="800">
                        <a:latin typeface="Microsoft Sans Serif"/>
                        <a:cs typeface="Microsoft Sans Serif"/>
                      </a:endParaRPr>
                    </a:p>
                  </a:txBody>
                  <a:tcPr marL="0" marR="0" marT="10160" marB="0"/>
                </a:tc>
                <a:tc>
                  <a:txBody>
                    <a:bodyPr/>
                    <a:lstStyle/>
                    <a:p>
                      <a:pPr marL="13970" algn="ctr">
                        <a:lnSpc>
                          <a:spcPct val="100000"/>
                        </a:lnSpc>
                        <a:spcBef>
                          <a:spcPts val="229"/>
                        </a:spcBef>
                      </a:pPr>
                      <a:r>
                        <a:rPr sz="650" spc="5" dirty="0">
                          <a:solidFill>
                            <a:srgbClr val="171514"/>
                          </a:solidFill>
                          <a:latin typeface="Microsoft Sans Serif"/>
                          <a:cs typeface="Microsoft Sans Serif"/>
                        </a:rPr>
                        <a:t>32.81</a:t>
                      </a:r>
                      <a:endParaRPr sz="650">
                        <a:latin typeface="Microsoft Sans Serif"/>
                        <a:cs typeface="Microsoft Sans Serif"/>
                      </a:endParaRPr>
                    </a:p>
                  </a:txBody>
                  <a:tcPr marL="0" marR="0" marT="29209" marB="0"/>
                </a:tc>
                <a:tc>
                  <a:txBody>
                    <a:bodyPr/>
                    <a:lstStyle/>
                    <a:p>
                      <a:pPr marL="192405"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4"/>
                  </a:ext>
                </a:extLst>
              </a:tr>
              <a:tr h="141985">
                <a:tc>
                  <a:txBody>
                    <a:bodyPr/>
                    <a:lstStyle/>
                    <a:p>
                      <a:pPr>
                        <a:lnSpc>
                          <a:spcPts val="935"/>
                        </a:lnSpc>
                        <a:spcBef>
                          <a:spcPts val="80"/>
                        </a:spcBef>
                      </a:pPr>
                      <a:r>
                        <a:rPr sz="800" spc="10" dirty="0">
                          <a:solidFill>
                            <a:srgbClr val="171514"/>
                          </a:solidFill>
                          <a:latin typeface="Microsoft Sans Serif"/>
                          <a:cs typeface="Microsoft Sans Serif"/>
                        </a:rPr>
                        <a:t>48</a:t>
                      </a:r>
                      <a:endParaRPr sz="800">
                        <a:latin typeface="Microsoft Sans Serif"/>
                        <a:cs typeface="Microsoft Sans Serif"/>
                      </a:endParaRPr>
                    </a:p>
                  </a:txBody>
                  <a:tcPr marL="0" marR="0" marT="10160" marB="0"/>
                </a:tc>
                <a:tc>
                  <a:txBody>
                    <a:bodyPr/>
                    <a:lstStyle/>
                    <a:p>
                      <a:pPr marL="13970" algn="ctr">
                        <a:lnSpc>
                          <a:spcPct val="100000"/>
                        </a:lnSpc>
                        <a:spcBef>
                          <a:spcPts val="229"/>
                        </a:spcBef>
                      </a:pPr>
                      <a:r>
                        <a:rPr sz="650" spc="5" dirty="0">
                          <a:solidFill>
                            <a:srgbClr val="171514"/>
                          </a:solidFill>
                          <a:latin typeface="Microsoft Sans Serif"/>
                          <a:cs typeface="Microsoft Sans Serif"/>
                        </a:rPr>
                        <a:t>39.37</a:t>
                      </a:r>
                      <a:endParaRPr sz="650">
                        <a:latin typeface="Microsoft Sans Serif"/>
                        <a:cs typeface="Microsoft Sans Serif"/>
                      </a:endParaRPr>
                    </a:p>
                  </a:txBody>
                  <a:tcPr marL="0" marR="0" marT="29209" marB="0"/>
                </a:tc>
                <a:tc>
                  <a:txBody>
                    <a:bodyPr/>
                    <a:lstStyle/>
                    <a:p>
                      <a:pPr marL="192405"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5"/>
                  </a:ext>
                </a:extLst>
              </a:tr>
            </a:tbl>
          </a:graphicData>
        </a:graphic>
      </p:graphicFrame>
      <p:grpSp>
        <p:nvGrpSpPr>
          <p:cNvPr id="37" name="object 37"/>
          <p:cNvGrpSpPr/>
          <p:nvPr/>
        </p:nvGrpSpPr>
        <p:grpSpPr>
          <a:xfrm>
            <a:off x="6419021" y="4190316"/>
            <a:ext cx="2157095" cy="6350"/>
            <a:chOff x="1735895" y="4190316"/>
            <a:chExt cx="2157095" cy="6350"/>
          </a:xfrm>
        </p:grpSpPr>
        <p:sp>
          <p:nvSpPr>
            <p:cNvPr id="38" name="object 38"/>
            <p:cNvSpPr/>
            <p:nvPr/>
          </p:nvSpPr>
          <p:spPr>
            <a:xfrm>
              <a:off x="1735895" y="4193491"/>
              <a:ext cx="698500" cy="0"/>
            </a:xfrm>
            <a:custGeom>
              <a:avLst/>
              <a:gdLst/>
              <a:ahLst/>
              <a:cxnLst/>
              <a:rect l="l" t="t" r="r" b="b"/>
              <a:pathLst>
                <a:path w="698500">
                  <a:moveTo>
                    <a:pt x="0" y="0"/>
                  </a:moveTo>
                  <a:lnTo>
                    <a:pt x="698500" y="0"/>
                  </a:lnTo>
                </a:path>
              </a:pathLst>
            </a:custGeom>
            <a:ln w="6350">
              <a:solidFill>
                <a:srgbClr val="231F20"/>
              </a:solidFill>
            </a:ln>
          </p:spPr>
          <p:txBody>
            <a:bodyPr wrap="square" lIns="0" tIns="0" rIns="0" bIns="0" rtlCol="0"/>
            <a:lstStyle/>
            <a:p>
              <a:endParaRPr/>
            </a:p>
          </p:txBody>
        </p:sp>
        <p:sp>
          <p:nvSpPr>
            <p:cNvPr id="39" name="object 39"/>
            <p:cNvSpPr/>
            <p:nvPr/>
          </p:nvSpPr>
          <p:spPr>
            <a:xfrm>
              <a:off x="2434395" y="4193491"/>
              <a:ext cx="787400" cy="0"/>
            </a:xfrm>
            <a:custGeom>
              <a:avLst/>
              <a:gdLst/>
              <a:ahLst/>
              <a:cxnLst/>
              <a:rect l="l" t="t" r="r" b="b"/>
              <a:pathLst>
                <a:path w="787400">
                  <a:moveTo>
                    <a:pt x="0" y="0"/>
                  </a:moveTo>
                  <a:lnTo>
                    <a:pt x="787400" y="0"/>
                  </a:lnTo>
                </a:path>
              </a:pathLst>
            </a:custGeom>
            <a:ln w="6350">
              <a:solidFill>
                <a:srgbClr val="231F20"/>
              </a:solidFill>
            </a:ln>
          </p:spPr>
          <p:txBody>
            <a:bodyPr wrap="square" lIns="0" tIns="0" rIns="0" bIns="0" rtlCol="0"/>
            <a:lstStyle/>
            <a:p>
              <a:endParaRPr/>
            </a:p>
          </p:txBody>
        </p:sp>
        <p:sp>
          <p:nvSpPr>
            <p:cNvPr id="40" name="object 40"/>
            <p:cNvSpPr/>
            <p:nvPr/>
          </p:nvSpPr>
          <p:spPr>
            <a:xfrm>
              <a:off x="3221795" y="4193491"/>
              <a:ext cx="671195" cy="0"/>
            </a:xfrm>
            <a:custGeom>
              <a:avLst/>
              <a:gdLst/>
              <a:ahLst/>
              <a:cxnLst/>
              <a:rect l="l" t="t" r="r" b="b"/>
              <a:pathLst>
                <a:path w="671195">
                  <a:moveTo>
                    <a:pt x="0" y="0"/>
                  </a:moveTo>
                  <a:lnTo>
                    <a:pt x="671017" y="0"/>
                  </a:lnTo>
                </a:path>
              </a:pathLst>
            </a:custGeom>
            <a:ln w="6350">
              <a:solidFill>
                <a:srgbClr val="231F20"/>
              </a:solidFill>
            </a:ln>
          </p:spPr>
          <p:txBody>
            <a:bodyPr wrap="square" lIns="0" tIns="0" rIns="0" bIns="0" rtlCol="0"/>
            <a:lstStyle/>
            <a:p>
              <a:endParaRPr/>
            </a:p>
          </p:txBody>
        </p:sp>
      </p:grpSp>
      <p:grpSp>
        <p:nvGrpSpPr>
          <p:cNvPr id="41" name="object 41"/>
          <p:cNvGrpSpPr/>
          <p:nvPr/>
        </p:nvGrpSpPr>
        <p:grpSpPr>
          <a:xfrm>
            <a:off x="5342224" y="4695874"/>
            <a:ext cx="4283075" cy="6350"/>
            <a:chOff x="659098" y="4695874"/>
            <a:chExt cx="4283075" cy="6350"/>
          </a:xfrm>
        </p:grpSpPr>
        <p:sp>
          <p:nvSpPr>
            <p:cNvPr id="42" name="object 42"/>
            <p:cNvSpPr/>
            <p:nvPr/>
          </p:nvSpPr>
          <p:spPr>
            <a:xfrm>
              <a:off x="659098" y="4699049"/>
              <a:ext cx="1315085" cy="0"/>
            </a:xfrm>
            <a:custGeom>
              <a:avLst/>
              <a:gdLst/>
              <a:ahLst/>
              <a:cxnLst/>
              <a:rect l="l" t="t" r="r" b="b"/>
              <a:pathLst>
                <a:path w="1315085">
                  <a:moveTo>
                    <a:pt x="0" y="0"/>
                  </a:moveTo>
                  <a:lnTo>
                    <a:pt x="1314983" y="0"/>
                  </a:lnTo>
                </a:path>
              </a:pathLst>
            </a:custGeom>
            <a:ln w="6350">
              <a:solidFill>
                <a:srgbClr val="231F20"/>
              </a:solidFill>
            </a:ln>
          </p:spPr>
          <p:txBody>
            <a:bodyPr wrap="square" lIns="0" tIns="0" rIns="0" bIns="0" rtlCol="0"/>
            <a:lstStyle/>
            <a:p>
              <a:endParaRPr/>
            </a:p>
          </p:txBody>
        </p:sp>
        <p:sp>
          <p:nvSpPr>
            <p:cNvPr id="43" name="object 43"/>
            <p:cNvSpPr/>
            <p:nvPr/>
          </p:nvSpPr>
          <p:spPr>
            <a:xfrm>
              <a:off x="1974085" y="4699049"/>
              <a:ext cx="689610" cy="0"/>
            </a:xfrm>
            <a:custGeom>
              <a:avLst/>
              <a:gdLst/>
              <a:ahLst/>
              <a:cxnLst/>
              <a:rect l="l" t="t" r="r" b="b"/>
              <a:pathLst>
                <a:path w="689610">
                  <a:moveTo>
                    <a:pt x="0" y="0"/>
                  </a:moveTo>
                  <a:lnTo>
                    <a:pt x="689203" y="0"/>
                  </a:lnTo>
                </a:path>
              </a:pathLst>
            </a:custGeom>
            <a:ln w="6350">
              <a:solidFill>
                <a:srgbClr val="231F20"/>
              </a:solidFill>
            </a:ln>
          </p:spPr>
          <p:txBody>
            <a:bodyPr wrap="square" lIns="0" tIns="0" rIns="0" bIns="0" rtlCol="0"/>
            <a:lstStyle/>
            <a:p>
              <a:endParaRPr/>
            </a:p>
          </p:txBody>
        </p:sp>
        <p:sp>
          <p:nvSpPr>
            <p:cNvPr id="44" name="object 44"/>
            <p:cNvSpPr/>
            <p:nvPr/>
          </p:nvSpPr>
          <p:spPr>
            <a:xfrm>
              <a:off x="2663286" y="4699049"/>
              <a:ext cx="501650" cy="0"/>
            </a:xfrm>
            <a:custGeom>
              <a:avLst/>
              <a:gdLst/>
              <a:ahLst/>
              <a:cxnLst/>
              <a:rect l="l" t="t" r="r" b="b"/>
              <a:pathLst>
                <a:path w="501650">
                  <a:moveTo>
                    <a:pt x="0" y="0"/>
                  </a:moveTo>
                  <a:lnTo>
                    <a:pt x="501142" y="0"/>
                  </a:lnTo>
                </a:path>
              </a:pathLst>
            </a:custGeom>
            <a:ln w="6350">
              <a:solidFill>
                <a:srgbClr val="231F20"/>
              </a:solidFill>
            </a:ln>
          </p:spPr>
          <p:txBody>
            <a:bodyPr wrap="square" lIns="0" tIns="0" rIns="0" bIns="0" rtlCol="0"/>
            <a:lstStyle/>
            <a:p>
              <a:endParaRPr/>
            </a:p>
          </p:txBody>
        </p:sp>
        <p:sp>
          <p:nvSpPr>
            <p:cNvPr id="45" name="object 45"/>
            <p:cNvSpPr/>
            <p:nvPr/>
          </p:nvSpPr>
          <p:spPr>
            <a:xfrm>
              <a:off x="3164425" y="4699049"/>
              <a:ext cx="349250" cy="0"/>
            </a:xfrm>
            <a:custGeom>
              <a:avLst/>
              <a:gdLst/>
              <a:ahLst/>
              <a:cxnLst/>
              <a:rect l="l" t="t" r="r" b="b"/>
              <a:pathLst>
                <a:path w="349250">
                  <a:moveTo>
                    <a:pt x="0" y="0"/>
                  </a:moveTo>
                  <a:lnTo>
                    <a:pt x="348742" y="0"/>
                  </a:lnTo>
                </a:path>
              </a:pathLst>
            </a:custGeom>
            <a:ln w="6350">
              <a:solidFill>
                <a:srgbClr val="231F20"/>
              </a:solidFill>
            </a:ln>
          </p:spPr>
          <p:txBody>
            <a:bodyPr wrap="square" lIns="0" tIns="0" rIns="0" bIns="0" rtlCol="0"/>
            <a:lstStyle/>
            <a:p>
              <a:endParaRPr/>
            </a:p>
          </p:txBody>
        </p:sp>
        <p:sp>
          <p:nvSpPr>
            <p:cNvPr id="46" name="object 46"/>
            <p:cNvSpPr/>
            <p:nvPr/>
          </p:nvSpPr>
          <p:spPr>
            <a:xfrm>
              <a:off x="3513166" y="4699049"/>
              <a:ext cx="432434" cy="0"/>
            </a:xfrm>
            <a:custGeom>
              <a:avLst/>
              <a:gdLst/>
              <a:ahLst/>
              <a:cxnLst/>
              <a:rect l="l" t="t" r="r" b="b"/>
              <a:pathLst>
                <a:path w="432435">
                  <a:moveTo>
                    <a:pt x="0" y="0"/>
                  </a:moveTo>
                  <a:lnTo>
                    <a:pt x="431850" y="0"/>
                  </a:lnTo>
                </a:path>
              </a:pathLst>
            </a:custGeom>
            <a:ln w="6350">
              <a:solidFill>
                <a:srgbClr val="231F20"/>
              </a:solidFill>
            </a:ln>
          </p:spPr>
          <p:txBody>
            <a:bodyPr wrap="square" lIns="0" tIns="0" rIns="0" bIns="0" rtlCol="0"/>
            <a:lstStyle/>
            <a:p>
              <a:endParaRPr/>
            </a:p>
          </p:txBody>
        </p:sp>
        <p:sp>
          <p:nvSpPr>
            <p:cNvPr id="47" name="object 47"/>
            <p:cNvSpPr/>
            <p:nvPr/>
          </p:nvSpPr>
          <p:spPr>
            <a:xfrm>
              <a:off x="3945013" y="4699049"/>
              <a:ext cx="565150" cy="0"/>
            </a:xfrm>
            <a:custGeom>
              <a:avLst/>
              <a:gdLst/>
              <a:ahLst/>
              <a:cxnLst/>
              <a:rect l="l" t="t" r="r" b="b"/>
              <a:pathLst>
                <a:path w="565150">
                  <a:moveTo>
                    <a:pt x="0" y="0"/>
                  </a:moveTo>
                  <a:lnTo>
                    <a:pt x="564845" y="0"/>
                  </a:lnTo>
                </a:path>
              </a:pathLst>
            </a:custGeom>
            <a:ln w="6350">
              <a:solidFill>
                <a:srgbClr val="231F20"/>
              </a:solidFill>
            </a:ln>
          </p:spPr>
          <p:txBody>
            <a:bodyPr wrap="square" lIns="0" tIns="0" rIns="0" bIns="0" rtlCol="0"/>
            <a:lstStyle/>
            <a:p>
              <a:endParaRPr/>
            </a:p>
          </p:txBody>
        </p:sp>
        <p:sp>
          <p:nvSpPr>
            <p:cNvPr id="48" name="object 48"/>
            <p:cNvSpPr/>
            <p:nvPr/>
          </p:nvSpPr>
          <p:spPr>
            <a:xfrm>
              <a:off x="4509853" y="4699049"/>
              <a:ext cx="431800" cy="0"/>
            </a:xfrm>
            <a:custGeom>
              <a:avLst/>
              <a:gdLst/>
              <a:ahLst/>
              <a:cxnLst/>
              <a:rect l="l" t="t" r="r" b="b"/>
              <a:pathLst>
                <a:path w="431800">
                  <a:moveTo>
                    <a:pt x="0" y="0"/>
                  </a:moveTo>
                  <a:lnTo>
                    <a:pt x="431749" y="0"/>
                  </a:lnTo>
                </a:path>
              </a:pathLst>
            </a:custGeom>
            <a:ln w="6350">
              <a:solidFill>
                <a:srgbClr val="231F20"/>
              </a:solidFill>
            </a:ln>
          </p:spPr>
          <p:txBody>
            <a:bodyPr wrap="square" lIns="0" tIns="0" rIns="0" bIns="0" rtlCol="0"/>
            <a:lstStyle/>
            <a:p>
              <a:endParaRPr/>
            </a:p>
          </p:txBody>
        </p:sp>
      </p:grpSp>
      <p:graphicFrame>
        <p:nvGraphicFramePr>
          <p:cNvPr id="49" name="object 49"/>
          <p:cNvGraphicFramePr>
            <a:graphicFrameLocks noGrp="1"/>
          </p:cNvGraphicFramePr>
          <p:nvPr/>
        </p:nvGraphicFramePr>
        <p:xfrm>
          <a:off x="5342224" y="4818186"/>
          <a:ext cx="4339587" cy="431773"/>
        </p:xfrm>
        <a:graphic>
          <a:graphicData uri="http://schemas.openxmlformats.org/drawingml/2006/table">
            <a:tbl>
              <a:tblPr firstRow="1" bandRow="1">
                <a:tableStyleId>{2D5ABB26-0587-4C30-8999-92F81FD0307C}</a:tableStyleId>
              </a:tblPr>
              <a:tblGrid>
                <a:gridCol w="1290955">
                  <a:extLst>
                    <a:ext uri="{9D8B030D-6E8A-4147-A177-3AD203B41FA5}">
                      <a16:colId xmlns:a16="http://schemas.microsoft.com/office/drawing/2014/main" val="20000"/>
                    </a:ext>
                  </a:extLst>
                </a:gridCol>
                <a:gridCol w="610235">
                  <a:extLst>
                    <a:ext uri="{9D8B030D-6E8A-4147-A177-3AD203B41FA5}">
                      <a16:colId xmlns:a16="http://schemas.microsoft.com/office/drawing/2014/main" val="20001"/>
                    </a:ext>
                  </a:extLst>
                </a:gridCol>
                <a:gridCol w="642619">
                  <a:extLst>
                    <a:ext uri="{9D8B030D-6E8A-4147-A177-3AD203B41FA5}">
                      <a16:colId xmlns:a16="http://schemas.microsoft.com/office/drawing/2014/main" val="20002"/>
                    </a:ext>
                  </a:extLst>
                </a:gridCol>
                <a:gridCol w="365760">
                  <a:extLst>
                    <a:ext uri="{9D8B030D-6E8A-4147-A177-3AD203B41FA5}">
                      <a16:colId xmlns:a16="http://schemas.microsoft.com/office/drawing/2014/main" val="20003"/>
                    </a:ext>
                  </a:extLst>
                </a:gridCol>
                <a:gridCol w="414019">
                  <a:extLst>
                    <a:ext uri="{9D8B030D-6E8A-4147-A177-3AD203B41FA5}">
                      <a16:colId xmlns:a16="http://schemas.microsoft.com/office/drawing/2014/main" val="20004"/>
                    </a:ext>
                  </a:extLst>
                </a:gridCol>
                <a:gridCol w="548004">
                  <a:extLst>
                    <a:ext uri="{9D8B030D-6E8A-4147-A177-3AD203B41FA5}">
                      <a16:colId xmlns:a16="http://schemas.microsoft.com/office/drawing/2014/main" val="20005"/>
                    </a:ext>
                  </a:extLst>
                </a:gridCol>
                <a:gridCol w="467995">
                  <a:extLst>
                    <a:ext uri="{9D8B030D-6E8A-4147-A177-3AD203B41FA5}">
                      <a16:colId xmlns:a16="http://schemas.microsoft.com/office/drawing/2014/main" val="20006"/>
                    </a:ext>
                  </a:extLst>
                </a:gridCol>
              </a:tblGrid>
              <a:tr h="123602">
                <a:tc gridSpan="4">
                  <a:txBody>
                    <a:bodyPr/>
                    <a:lstStyle/>
                    <a:p>
                      <a:pPr>
                        <a:lnSpc>
                          <a:spcPct val="100000"/>
                        </a:lnSpc>
                      </a:pPr>
                      <a:endParaRPr sz="500">
                        <a:latin typeface="Times New Roman"/>
                        <a:cs typeface="Times New Roman"/>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a:txBody>
                    <a:bodyPr/>
                    <a:lstStyle/>
                    <a:p>
                      <a:pPr marL="46355">
                        <a:lnSpc>
                          <a:spcPts val="825"/>
                        </a:lnSpc>
                        <a:spcBef>
                          <a:spcPts val="45"/>
                        </a:spcBef>
                      </a:pPr>
                      <a:r>
                        <a:rPr sz="700" b="1" spc="10" dirty="0">
                          <a:solidFill>
                            <a:srgbClr val="171514"/>
                          </a:solidFill>
                          <a:latin typeface="Arial"/>
                          <a:cs typeface="Arial"/>
                        </a:rPr>
                        <a:t>fusión</a:t>
                      </a:r>
                      <a:endParaRPr sz="700">
                        <a:latin typeface="Arial"/>
                        <a:cs typeface="Arial"/>
                      </a:endParaRPr>
                    </a:p>
                  </a:txBody>
                  <a:tcPr marL="0" marR="0" marT="5715" marB="0"/>
                </a:tc>
                <a:tc>
                  <a:txBody>
                    <a:bodyPr/>
                    <a:lstStyle/>
                    <a:p>
                      <a:pPr>
                        <a:lnSpc>
                          <a:spcPct val="100000"/>
                        </a:lnSpc>
                      </a:pPr>
                      <a:endParaRPr sz="500">
                        <a:latin typeface="Times New Roman"/>
                        <a:cs typeface="Times New Roman"/>
                      </a:endParaRPr>
                    </a:p>
                  </a:txBody>
                  <a:tcPr marL="0" marR="0" marT="0" marB="0"/>
                </a:tc>
                <a:tc>
                  <a:txBody>
                    <a:bodyPr/>
                    <a:lstStyle/>
                    <a:p>
                      <a:pPr marL="44450" algn="ctr">
                        <a:lnSpc>
                          <a:spcPts val="775"/>
                        </a:lnSpc>
                        <a:spcBef>
                          <a:spcPts val="95"/>
                        </a:spcBef>
                      </a:pPr>
                      <a:r>
                        <a:rPr sz="650" b="1" spc="10" dirty="0">
                          <a:solidFill>
                            <a:srgbClr val="171514"/>
                          </a:solidFill>
                          <a:latin typeface="Arial"/>
                          <a:cs typeface="Arial"/>
                        </a:rPr>
                        <a:t>Térmico</a:t>
                      </a:r>
                      <a:endParaRPr sz="650">
                        <a:latin typeface="Arial"/>
                        <a:cs typeface="Arial"/>
                      </a:endParaRPr>
                    </a:p>
                  </a:txBody>
                  <a:tcPr marL="0" marR="0" marT="12065" marB="0"/>
                </a:tc>
                <a:extLst>
                  <a:ext uri="{0D108BD9-81ED-4DB2-BD59-A6C34878D82A}">
                    <a16:rowId xmlns:a16="http://schemas.microsoft.com/office/drawing/2014/main" val="10000"/>
                  </a:ext>
                </a:extLst>
              </a:tr>
              <a:tr h="174631">
                <a:tc>
                  <a:txBody>
                    <a:bodyPr/>
                    <a:lstStyle/>
                    <a:p>
                      <a:pPr>
                        <a:lnSpc>
                          <a:spcPct val="100000"/>
                        </a:lnSpc>
                        <a:spcBef>
                          <a:spcPts val="225"/>
                        </a:spcBef>
                      </a:pPr>
                      <a:r>
                        <a:rPr sz="650" b="1" spc="35" dirty="0">
                          <a:solidFill>
                            <a:srgbClr val="171514"/>
                          </a:solidFill>
                          <a:latin typeface="Arial"/>
                          <a:cs typeface="Arial"/>
                        </a:rPr>
                        <a:t>Material</a:t>
                      </a:r>
                      <a:endParaRPr sz="650">
                        <a:latin typeface="Arial"/>
                        <a:cs typeface="Arial"/>
                      </a:endParaRPr>
                    </a:p>
                  </a:txBody>
                  <a:tcPr marL="0" marR="0" marT="28575" marB="0">
                    <a:lnB w="6350">
                      <a:solidFill>
                        <a:srgbClr val="231F20"/>
                      </a:solidFill>
                      <a:prstDash val="solid"/>
                    </a:lnB>
                  </a:tcPr>
                </a:tc>
                <a:tc>
                  <a:txBody>
                    <a:bodyPr/>
                    <a:lstStyle/>
                    <a:p>
                      <a:pPr marL="55244">
                        <a:lnSpc>
                          <a:spcPct val="100000"/>
                        </a:lnSpc>
                        <a:spcBef>
                          <a:spcPts val="275"/>
                        </a:spcBef>
                      </a:pPr>
                      <a:r>
                        <a:rPr sz="600" b="1" dirty="0">
                          <a:solidFill>
                            <a:srgbClr val="171514"/>
                          </a:solidFill>
                          <a:latin typeface="Arial"/>
                          <a:cs typeface="Arial"/>
                        </a:rPr>
                        <a:t>Conductividad</a:t>
                      </a:r>
                      <a:endParaRPr sz="600">
                        <a:latin typeface="Arial"/>
                        <a:cs typeface="Arial"/>
                      </a:endParaRPr>
                    </a:p>
                  </a:txBody>
                  <a:tcPr marL="0" marR="0" marT="34925" marB="0">
                    <a:lnB w="6350">
                      <a:solidFill>
                        <a:srgbClr val="231F20"/>
                      </a:solidFill>
                      <a:prstDash val="solid"/>
                    </a:lnB>
                  </a:tcPr>
                </a:tc>
                <a:tc>
                  <a:txBody>
                    <a:bodyPr/>
                    <a:lstStyle/>
                    <a:p>
                      <a:pPr marR="111760" algn="r">
                        <a:lnSpc>
                          <a:spcPct val="100000"/>
                        </a:lnSpc>
                        <a:spcBef>
                          <a:spcPts val="225"/>
                        </a:spcBef>
                      </a:pPr>
                      <a:r>
                        <a:rPr sz="650" b="1" spc="10" dirty="0">
                          <a:solidFill>
                            <a:srgbClr val="171514"/>
                          </a:solidFill>
                          <a:latin typeface="Arial"/>
                          <a:cs typeface="Arial"/>
                        </a:rPr>
                        <a:t>Factor</a:t>
                      </a:r>
                      <a:endParaRPr sz="650">
                        <a:latin typeface="Arial"/>
                        <a:cs typeface="Arial"/>
                      </a:endParaRPr>
                    </a:p>
                  </a:txBody>
                  <a:tcPr marL="0" marR="0" marT="28575" marB="0">
                    <a:lnB w="6350">
                      <a:solidFill>
                        <a:srgbClr val="231F20"/>
                      </a:solidFill>
                      <a:prstDash val="solid"/>
                    </a:lnB>
                  </a:tcPr>
                </a:tc>
                <a:tc>
                  <a:txBody>
                    <a:bodyPr/>
                    <a:lstStyle/>
                    <a:p>
                      <a:pPr marR="38735" algn="r">
                        <a:lnSpc>
                          <a:spcPct val="100000"/>
                        </a:lnSpc>
                        <a:spcBef>
                          <a:spcPts val="75"/>
                        </a:spcBef>
                      </a:pPr>
                      <a:r>
                        <a:rPr sz="800" b="1" spc="-25" dirty="0">
                          <a:solidFill>
                            <a:srgbClr val="171514"/>
                          </a:solidFill>
                          <a:latin typeface="Arial"/>
                          <a:cs typeface="Arial"/>
                        </a:rPr>
                        <a:t>Jefe</a:t>
                      </a:r>
                      <a:endParaRPr sz="800">
                        <a:latin typeface="Arial"/>
                        <a:cs typeface="Arial"/>
                      </a:endParaRPr>
                    </a:p>
                  </a:txBody>
                  <a:tcPr marL="0" marR="0" marT="9525" marB="0">
                    <a:lnB w="6350">
                      <a:solidFill>
                        <a:srgbClr val="231F20"/>
                      </a:solidFill>
                      <a:prstDash val="solid"/>
                    </a:lnB>
                  </a:tcPr>
                </a:tc>
                <a:tc>
                  <a:txBody>
                    <a:bodyPr/>
                    <a:lstStyle/>
                    <a:p>
                      <a:pPr>
                        <a:lnSpc>
                          <a:spcPct val="100000"/>
                        </a:lnSpc>
                      </a:pPr>
                      <a:endParaRPr sz="500">
                        <a:latin typeface="Times New Roman"/>
                        <a:cs typeface="Times New Roman"/>
                      </a:endParaRPr>
                    </a:p>
                    <a:p>
                      <a:pPr marL="67945">
                        <a:lnSpc>
                          <a:spcPct val="100000"/>
                        </a:lnSpc>
                      </a:pPr>
                      <a:r>
                        <a:rPr sz="300" b="1" spc="10" dirty="0">
                          <a:solidFill>
                            <a:srgbClr val="171514"/>
                          </a:solidFill>
                          <a:latin typeface="Arial"/>
                          <a:cs typeface="Arial"/>
                        </a:rPr>
                        <a:t>Temperatura</a:t>
                      </a:r>
                      <a:endParaRPr sz="300">
                        <a:latin typeface="Arial"/>
                        <a:cs typeface="Arial"/>
                      </a:endParaRPr>
                    </a:p>
                  </a:txBody>
                  <a:tcPr marL="0" marR="0" marT="0" marB="0">
                    <a:lnB w="6350">
                      <a:solidFill>
                        <a:srgbClr val="231F20"/>
                      </a:solidFill>
                      <a:prstDash val="solid"/>
                    </a:lnB>
                  </a:tcPr>
                </a:tc>
                <a:tc>
                  <a:txBody>
                    <a:bodyPr/>
                    <a:lstStyle/>
                    <a:p>
                      <a:pPr marL="50165">
                        <a:lnSpc>
                          <a:spcPct val="100000"/>
                        </a:lnSpc>
                        <a:spcBef>
                          <a:spcPts val="325"/>
                        </a:spcBef>
                      </a:pPr>
                      <a:r>
                        <a:rPr sz="550" b="1" spc="5" dirty="0">
                          <a:solidFill>
                            <a:srgbClr val="171514"/>
                          </a:solidFill>
                          <a:latin typeface="Arial"/>
                          <a:cs typeface="Arial"/>
                        </a:rPr>
                        <a:t>Resistividad</a:t>
                      </a:r>
                      <a:endParaRPr sz="550">
                        <a:latin typeface="Arial"/>
                        <a:cs typeface="Arial"/>
                      </a:endParaRPr>
                    </a:p>
                  </a:txBody>
                  <a:tcPr marL="0" marR="0" marT="41275" marB="0">
                    <a:lnB w="6350">
                      <a:solidFill>
                        <a:srgbClr val="231F20"/>
                      </a:solidFill>
                      <a:prstDash val="solid"/>
                    </a:lnB>
                  </a:tcPr>
                </a:tc>
                <a:tc>
                  <a:txBody>
                    <a:bodyPr/>
                    <a:lstStyle/>
                    <a:p>
                      <a:pPr marL="45085" algn="ctr">
                        <a:lnSpc>
                          <a:spcPct val="100000"/>
                        </a:lnSpc>
                        <a:spcBef>
                          <a:spcPts val="325"/>
                        </a:spcBef>
                      </a:pPr>
                      <a:r>
                        <a:rPr sz="550" b="1" spc="5" dirty="0">
                          <a:solidFill>
                            <a:srgbClr val="171514"/>
                          </a:solidFill>
                          <a:latin typeface="Arial"/>
                          <a:cs typeface="Arial"/>
                        </a:rPr>
                        <a:t>Capacidad</a:t>
                      </a:r>
                      <a:endParaRPr sz="550">
                        <a:latin typeface="Arial"/>
                        <a:cs typeface="Arial"/>
                      </a:endParaRPr>
                    </a:p>
                  </a:txBody>
                  <a:tcPr marL="0" marR="0" marT="41275" marB="0">
                    <a:lnB w="6350">
                      <a:solidFill>
                        <a:srgbClr val="231F20"/>
                      </a:solidFill>
                      <a:prstDash val="solid"/>
                    </a:lnB>
                  </a:tcPr>
                </a:tc>
                <a:extLst>
                  <a:ext uri="{0D108BD9-81ED-4DB2-BD59-A6C34878D82A}">
                    <a16:rowId xmlns:a16="http://schemas.microsoft.com/office/drawing/2014/main" val="10001"/>
                  </a:ext>
                </a:extLst>
              </a:tr>
              <a:tr h="133540">
                <a:tc>
                  <a:txBody>
                    <a:bodyPr/>
                    <a:lstStyle/>
                    <a:p>
                      <a:pPr>
                        <a:lnSpc>
                          <a:spcPts val="805"/>
                        </a:lnSpc>
                        <a:spcBef>
                          <a:spcPts val="145"/>
                        </a:spcBef>
                      </a:pPr>
                      <a:r>
                        <a:rPr sz="700" spc="-20" dirty="0">
                          <a:solidFill>
                            <a:srgbClr val="171514"/>
                          </a:solidFill>
                          <a:latin typeface="Microsoft Sans Serif"/>
                          <a:cs typeface="Microsoft Sans Serif"/>
                        </a:rPr>
                        <a:t>STD-RECOCIDO-BLANDO-CU</a:t>
                      </a:r>
                      <a:endParaRPr sz="700">
                        <a:latin typeface="Microsoft Sans Serif"/>
                        <a:cs typeface="Microsoft Sans Serif"/>
                      </a:endParaRPr>
                    </a:p>
                  </a:txBody>
                  <a:tcPr marL="0" marR="0" marT="18415" marB="0">
                    <a:lnT w="6350">
                      <a:solidFill>
                        <a:srgbClr val="231F20"/>
                      </a:solidFill>
                      <a:prstDash val="solid"/>
                    </a:lnT>
                  </a:tcPr>
                </a:tc>
                <a:tc>
                  <a:txBody>
                    <a:bodyPr/>
                    <a:lstStyle/>
                    <a:p>
                      <a:pPr marL="106045" marR="48895">
                        <a:lnSpc>
                          <a:spcPts val="755"/>
                        </a:lnSpc>
                        <a:spcBef>
                          <a:spcPts val="195"/>
                        </a:spcBef>
                      </a:pPr>
                      <a:r>
                        <a:rPr sz="650" spc="5" dirty="0">
                          <a:solidFill>
                            <a:srgbClr val="171514"/>
                          </a:solidFill>
                          <a:latin typeface="Microsoft Sans Serif"/>
                          <a:cs typeface="Microsoft Sans Serif"/>
                        </a:rPr>
                        <a:t>100.00</a:t>
                      </a:r>
                      <a:endParaRPr sz="650">
                        <a:latin typeface="Microsoft Sans Serif"/>
                        <a:cs typeface="Microsoft Sans Serif"/>
                      </a:endParaRPr>
                    </a:p>
                  </a:txBody>
                  <a:tcPr marL="0" marR="0" marT="24765" marB="0">
                    <a:lnT w="6350">
                      <a:solidFill>
                        <a:srgbClr val="231F20"/>
                      </a:solidFill>
                      <a:prstDash val="solid"/>
                    </a:lnT>
                  </a:tcPr>
                </a:tc>
                <a:tc>
                  <a:txBody>
                    <a:bodyPr/>
                    <a:lstStyle/>
                    <a:p>
                      <a:pPr marR="91440" algn="r">
                        <a:lnSpc>
                          <a:spcPts val="755"/>
                        </a:lnSpc>
                        <a:spcBef>
                          <a:spcPts val="195"/>
                        </a:spcBef>
                      </a:pPr>
                      <a:r>
                        <a:rPr sz="650" spc="5" dirty="0">
                          <a:solidFill>
                            <a:srgbClr val="171514"/>
                          </a:solidFill>
                          <a:latin typeface="Microsoft Sans Serif"/>
                          <a:cs typeface="Microsoft Sans Serif"/>
                        </a:rPr>
                        <a:t>0.003930</a:t>
                      </a:r>
                      <a:endParaRPr sz="650">
                        <a:latin typeface="Microsoft Sans Serif"/>
                        <a:cs typeface="Microsoft Sans Serif"/>
                      </a:endParaRPr>
                    </a:p>
                  </a:txBody>
                  <a:tcPr marL="0" marR="0" marT="24765" marB="0">
                    <a:lnT w="6350">
                      <a:solidFill>
                        <a:srgbClr val="231F20"/>
                      </a:solidFill>
                      <a:prstDash val="solid"/>
                    </a:lnT>
                  </a:tcPr>
                </a:tc>
                <a:tc>
                  <a:txBody>
                    <a:bodyPr/>
                    <a:lstStyle/>
                    <a:p>
                      <a:pPr marR="46990" algn="r">
                        <a:lnSpc>
                          <a:spcPts val="755"/>
                        </a:lnSpc>
                        <a:spcBef>
                          <a:spcPts val="195"/>
                        </a:spcBef>
                      </a:pPr>
                      <a:r>
                        <a:rPr sz="650" spc="5" dirty="0">
                          <a:solidFill>
                            <a:srgbClr val="171514"/>
                          </a:solidFill>
                          <a:latin typeface="Microsoft Sans Serif"/>
                          <a:cs typeface="Microsoft Sans Serif"/>
                        </a:rPr>
                        <a:t>234.0</a:t>
                      </a:r>
                      <a:endParaRPr sz="650">
                        <a:latin typeface="Microsoft Sans Serif"/>
                        <a:cs typeface="Microsoft Sans Serif"/>
                      </a:endParaRPr>
                    </a:p>
                  </a:txBody>
                  <a:tcPr marL="0" marR="0" marT="24765" marB="0">
                    <a:lnT w="6350">
                      <a:solidFill>
                        <a:srgbClr val="231F20"/>
                      </a:solidFill>
                      <a:prstDash val="solid"/>
                    </a:lnT>
                  </a:tcPr>
                </a:tc>
                <a:tc>
                  <a:txBody>
                    <a:bodyPr/>
                    <a:lstStyle/>
                    <a:p>
                      <a:pPr marL="82550">
                        <a:lnSpc>
                          <a:spcPts val="755"/>
                        </a:lnSpc>
                        <a:spcBef>
                          <a:spcPts val="195"/>
                        </a:spcBef>
                      </a:pPr>
                      <a:r>
                        <a:rPr sz="650" spc="5" dirty="0">
                          <a:solidFill>
                            <a:srgbClr val="171514"/>
                          </a:solidFill>
                          <a:latin typeface="Microsoft Sans Serif"/>
                          <a:cs typeface="Microsoft Sans Serif"/>
                        </a:rPr>
                        <a:t>1,083.0</a:t>
                      </a:r>
                      <a:endParaRPr sz="650">
                        <a:latin typeface="Microsoft Sans Serif"/>
                        <a:cs typeface="Microsoft Sans Serif"/>
                      </a:endParaRPr>
                    </a:p>
                  </a:txBody>
                  <a:tcPr marL="0" marR="0" marT="24765" marB="0">
                    <a:lnT w="6350">
                      <a:solidFill>
                        <a:srgbClr val="231F20"/>
                      </a:solidFill>
                      <a:prstDash val="solid"/>
                    </a:lnT>
                  </a:tcPr>
                </a:tc>
                <a:tc>
                  <a:txBody>
                    <a:bodyPr/>
                    <a:lstStyle/>
                    <a:p>
                      <a:pPr marL="100965">
                        <a:lnSpc>
                          <a:spcPts val="755"/>
                        </a:lnSpc>
                        <a:spcBef>
                          <a:spcPts val="195"/>
                        </a:spcBef>
                      </a:pPr>
                      <a:r>
                        <a:rPr sz="650" spc="5" dirty="0">
                          <a:solidFill>
                            <a:srgbClr val="171514"/>
                          </a:solidFill>
                          <a:latin typeface="Microsoft Sans Serif"/>
                          <a:cs typeface="Microsoft Sans Serif"/>
                        </a:rPr>
                        <a:t>1.724</a:t>
                      </a:r>
                      <a:endParaRPr sz="650">
                        <a:latin typeface="Microsoft Sans Serif"/>
                        <a:cs typeface="Microsoft Sans Serif"/>
                      </a:endParaRPr>
                    </a:p>
                  </a:txBody>
                  <a:tcPr marL="0" marR="0" marT="24765" marB="0">
                    <a:lnT w="6350">
                      <a:solidFill>
                        <a:srgbClr val="231F20"/>
                      </a:solidFill>
                      <a:prstDash val="solid"/>
                    </a:lnT>
                  </a:tcPr>
                </a:tc>
                <a:tc>
                  <a:txBody>
                    <a:bodyPr/>
                    <a:lstStyle/>
                    <a:p>
                      <a:pPr algn="ctr">
                        <a:lnSpc>
                          <a:spcPts val="755"/>
                        </a:lnSpc>
                        <a:spcBef>
                          <a:spcPts val="195"/>
                        </a:spcBef>
                      </a:pPr>
                      <a:r>
                        <a:rPr sz="650" spc="5" dirty="0">
                          <a:solidFill>
                            <a:srgbClr val="171514"/>
                          </a:solidFill>
                          <a:latin typeface="Microsoft Sans Serif"/>
                          <a:cs typeface="Microsoft Sans Serif"/>
                        </a:rPr>
                        <a:t>3.422</a:t>
                      </a:r>
                      <a:endParaRPr sz="650">
                        <a:latin typeface="Microsoft Sans Serif"/>
                        <a:cs typeface="Microsoft Sans Serif"/>
                      </a:endParaRPr>
                    </a:p>
                  </a:txBody>
                  <a:tcPr marL="0" marR="0" marT="24765" marB="0">
                    <a:lnT w="6350">
                      <a:solidFill>
                        <a:srgbClr val="231F20"/>
                      </a:solidFill>
                      <a:prstDash val="solid"/>
                    </a:lnT>
                  </a:tcPr>
                </a:tc>
                <a:extLst>
                  <a:ext uri="{0D108BD9-81ED-4DB2-BD59-A6C34878D82A}">
                    <a16:rowId xmlns:a16="http://schemas.microsoft.com/office/drawing/2014/main" val="10002"/>
                  </a:ext>
                </a:extLst>
              </a:tr>
            </a:tbl>
          </a:graphicData>
        </a:graphic>
      </p:graphicFrame>
      <p:grpSp>
        <p:nvGrpSpPr>
          <p:cNvPr id="50" name="object 50"/>
          <p:cNvGrpSpPr/>
          <p:nvPr/>
        </p:nvGrpSpPr>
        <p:grpSpPr>
          <a:xfrm>
            <a:off x="5342224" y="5360437"/>
            <a:ext cx="4283075" cy="6350"/>
            <a:chOff x="659098" y="5360437"/>
            <a:chExt cx="4283075" cy="6350"/>
          </a:xfrm>
        </p:grpSpPr>
        <p:sp>
          <p:nvSpPr>
            <p:cNvPr id="51" name="object 51"/>
            <p:cNvSpPr/>
            <p:nvPr/>
          </p:nvSpPr>
          <p:spPr>
            <a:xfrm>
              <a:off x="659098" y="5363612"/>
              <a:ext cx="1315085" cy="0"/>
            </a:xfrm>
            <a:custGeom>
              <a:avLst/>
              <a:gdLst/>
              <a:ahLst/>
              <a:cxnLst/>
              <a:rect l="l" t="t" r="r" b="b"/>
              <a:pathLst>
                <a:path w="1315085">
                  <a:moveTo>
                    <a:pt x="0" y="0"/>
                  </a:moveTo>
                  <a:lnTo>
                    <a:pt x="1314983" y="0"/>
                  </a:lnTo>
                </a:path>
              </a:pathLst>
            </a:custGeom>
            <a:ln w="6350">
              <a:solidFill>
                <a:srgbClr val="231F20"/>
              </a:solidFill>
            </a:ln>
          </p:spPr>
          <p:txBody>
            <a:bodyPr wrap="square" lIns="0" tIns="0" rIns="0" bIns="0" rtlCol="0"/>
            <a:lstStyle/>
            <a:p>
              <a:endParaRPr/>
            </a:p>
          </p:txBody>
        </p:sp>
        <p:sp>
          <p:nvSpPr>
            <p:cNvPr id="52" name="object 52"/>
            <p:cNvSpPr/>
            <p:nvPr/>
          </p:nvSpPr>
          <p:spPr>
            <a:xfrm>
              <a:off x="1974085" y="5363612"/>
              <a:ext cx="689610" cy="0"/>
            </a:xfrm>
            <a:custGeom>
              <a:avLst/>
              <a:gdLst/>
              <a:ahLst/>
              <a:cxnLst/>
              <a:rect l="l" t="t" r="r" b="b"/>
              <a:pathLst>
                <a:path w="689610">
                  <a:moveTo>
                    <a:pt x="0" y="0"/>
                  </a:moveTo>
                  <a:lnTo>
                    <a:pt x="689203" y="0"/>
                  </a:lnTo>
                </a:path>
              </a:pathLst>
            </a:custGeom>
            <a:ln w="6350">
              <a:solidFill>
                <a:srgbClr val="231F20"/>
              </a:solidFill>
            </a:ln>
          </p:spPr>
          <p:txBody>
            <a:bodyPr wrap="square" lIns="0" tIns="0" rIns="0" bIns="0" rtlCol="0"/>
            <a:lstStyle/>
            <a:p>
              <a:endParaRPr/>
            </a:p>
          </p:txBody>
        </p:sp>
        <p:sp>
          <p:nvSpPr>
            <p:cNvPr id="53" name="object 53"/>
            <p:cNvSpPr/>
            <p:nvPr/>
          </p:nvSpPr>
          <p:spPr>
            <a:xfrm>
              <a:off x="2663286" y="5363612"/>
              <a:ext cx="501650" cy="0"/>
            </a:xfrm>
            <a:custGeom>
              <a:avLst/>
              <a:gdLst/>
              <a:ahLst/>
              <a:cxnLst/>
              <a:rect l="l" t="t" r="r" b="b"/>
              <a:pathLst>
                <a:path w="501650">
                  <a:moveTo>
                    <a:pt x="0" y="0"/>
                  </a:moveTo>
                  <a:lnTo>
                    <a:pt x="501142" y="0"/>
                  </a:lnTo>
                </a:path>
              </a:pathLst>
            </a:custGeom>
            <a:ln w="6350">
              <a:solidFill>
                <a:srgbClr val="231F20"/>
              </a:solidFill>
            </a:ln>
          </p:spPr>
          <p:txBody>
            <a:bodyPr wrap="square" lIns="0" tIns="0" rIns="0" bIns="0" rtlCol="0"/>
            <a:lstStyle/>
            <a:p>
              <a:endParaRPr/>
            </a:p>
          </p:txBody>
        </p:sp>
        <p:sp>
          <p:nvSpPr>
            <p:cNvPr id="54" name="object 54"/>
            <p:cNvSpPr/>
            <p:nvPr/>
          </p:nvSpPr>
          <p:spPr>
            <a:xfrm>
              <a:off x="3164425" y="5363612"/>
              <a:ext cx="349250" cy="0"/>
            </a:xfrm>
            <a:custGeom>
              <a:avLst/>
              <a:gdLst/>
              <a:ahLst/>
              <a:cxnLst/>
              <a:rect l="l" t="t" r="r" b="b"/>
              <a:pathLst>
                <a:path w="349250">
                  <a:moveTo>
                    <a:pt x="0" y="0"/>
                  </a:moveTo>
                  <a:lnTo>
                    <a:pt x="348742" y="0"/>
                  </a:lnTo>
                </a:path>
              </a:pathLst>
            </a:custGeom>
            <a:ln w="6350">
              <a:solidFill>
                <a:srgbClr val="231F20"/>
              </a:solidFill>
            </a:ln>
          </p:spPr>
          <p:txBody>
            <a:bodyPr wrap="square" lIns="0" tIns="0" rIns="0" bIns="0" rtlCol="0"/>
            <a:lstStyle/>
            <a:p>
              <a:endParaRPr/>
            </a:p>
          </p:txBody>
        </p:sp>
        <p:sp>
          <p:nvSpPr>
            <p:cNvPr id="55" name="object 55"/>
            <p:cNvSpPr/>
            <p:nvPr/>
          </p:nvSpPr>
          <p:spPr>
            <a:xfrm>
              <a:off x="3513166" y="5363612"/>
              <a:ext cx="432434" cy="0"/>
            </a:xfrm>
            <a:custGeom>
              <a:avLst/>
              <a:gdLst/>
              <a:ahLst/>
              <a:cxnLst/>
              <a:rect l="l" t="t" r="r" b="b"/>
              <a:pathLst>
                <a:path w="432435">
                  <a:moveTo>
                    <a:pt x="0" y="0"/>
                  </a:moveTo>
                  <a:lnTo>
                    <a:pt x="431850" y="0"/>
                  </a:lnTo>
                </a:path>
              </a:pathLst>
            </a:custGeom>
            <a:ln w="6350">
              <a:solidFill>
                <a:srgbClr val="231F20"/>
              </a:solidFill>
            </a:ln>
          </p:spPr>
          <p:txBody>
            <a:bodyPr wrap="square" lIns="0" tIns="0" rIns="0" bIns="0" rtlCol="0"/>
            <a:lstStyle/>
            <a:p>
              <a:endParaRPr/>
            </a:p>
          </p:txBody>
        </p:sp>
        <p:sp>
          <p:nvSpPr>
            <p:cNvPr id="56" name="object 56"/>
            <p:cNvSpPr/>
            <p:nvPr/>
          </p:nvSpPr>
          <p:spPr>
            <a:xfrm>
              <a:off x="3945013" y="5363612"/>
              <a:ext cx="565150" cy="0"/>
            </a:xfrm>
            <a:custGeom>
              <a:avLst/>
              <a:gdLst/>
              <a:ahLst/>
              <a:cxnLst/>
              <a:rect l="l" t="t" r="r" b="b"/>
              <a:pathLst>
                <a:path w="565150">
                  <a:moveTo>
                    <a:pt x="0" y="0"/>
                  </a:moveTo>
                  <a:lnTo>
                    <a:pt x="564845" y="0"/>
                  </a:lnTo>
                </a:path>
              </a:pathLst>
            </a:custGeom>
            <a:ln w="6350">
              <a:solidFill>
                <a:srgbClr val="231F20"/>
              </a:solidFill>
            </a:ln>
          </p:spPr>
          <p:txBody>
            <a:bodyPr wrap="square" lIns="0" tIns="0" rIns="0" bIns="0" rtlCol="0"/>
            <a:lstStyle/>
            <a:p>
              <a:endParaRPr/>
            </a:p>
          </p:txBody>
        </p:sp>
        <p:sp>
          <p:nvSpPr>
            <p:cNvPr id="57" name="object 57"/>
            <p:cNvSpPr/>
            <p:nvPr/>
          </p:nvSpPr>
          <p:spPr>
            <a:xfrm>
              <a:off x="4509853" y="5363612"/>
              <a:ext cx="431800" cy="0"/>
            </a:xfrm>
            <a:custGeom>
              <a:avLst/>
              <a:gdLst/>
              <a:ahLst/>
              <a:cxnLst/>
              <a:rect l="l" t="t" r="r" b="b"/>
              <a:pathLst>
                <a:path w="431800">
                  <a:moveTo>
                    <a:pt x="0" y="0"/>
                  </a:moveTo>
                  <a:lnTo>
                    <a:pt x="431749" y="0"/>
                  </a:lnTo>
                </a:path>
              </a:pathLst>
            </a:custGeom>
            <a:ln w="6350">
              <a:solidFill>
                <a:srgbClr val="231F20"/>
              </a:solidFill>
            </a:ln>
          </p:spPr>
          <p:txBody>
            <a:bodyPr wrap="square" lIns="0" tIns="0" rIns="0" bIns="0" rtlCol="0"/>
            <a:lstStyle/>
            <a:p>
              <a:endParaRPr/>
            </a:p>
          </p:txBody>
        </p:sp>
      </p:grpSp>
      <p:grpSp>
        <p:nvGrpSpPr>
          <p:cNvPr id="58" name="object 58"/>
          <p:cNvGrpSpPr/>
          <p:nvPr/>
        </p:nvGrpSpPr>
        <p:grpSpPr>
          <a:xfrm>
            <a:off x="6017926" y="5816066"/>
            <a:ext cx="2946400" cy="6350"/>
            <a:chOff x="1334801" y="5816066"/>
            <a:chExt cx="2946400" cy="6350"/>
          </a:xfrm>
        </p:grpSpPr>
        <p:sp>
          <p:nvSpPr>
            <p:cNvPr id="59" name="object 59"/>
            <p:cNvSpPr/>
            <p:nvPr/>
          </p:nvSpPr>
          <p:spPr>
            <a:xfrm>
              <a:off x="1334801" y="5819241"/>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60" name="object 60"/>
            <p:cNvSpPr/>
            <p:nvPr/>
          </p:nvSpPr>
          <p:spPr>
            <a:xfrm>
              <a:off x="2185701" y="5819241"/>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61" name="object 61"/>
            <p:cNvSpPr/>
            <p:nvPr/>
          </p:nvSpPr>
          <p:spPr>
            <a:xfrm>
              <a:off x="2833401" y="5819241"/>
              <a:ext cx="939800" cy="0"/>
            </a:xfrm>
            <a:custGeom>
              <a:avLst/>
              <a:gdLst/>
              <a:ahLst/>
              <a:cxnLst/>
              <a:rect l="l" t="t" r="r" b="b"/>
              <a:pathLst>
                <a:path w="939800">
                  <a:moveTo>
                    <a:pt x="0" y="0"/>
                  </a:moveTo>
                  <a:lnTo>
                    <a:pt x="939800" y="0"/>
                  </a:lnTo>
                </a:path>
              </a:pathLst>
            </a:custGeom>
            <a:ln w="6350">
              <a:solidFill>
                <a:srgbClr val="231F20"/>
              </a:solidFill>
            </a:ln>
          </p:spPr>
          <p:txBody>
            <a:bodyPr wrap="square" lIns="0" tIns="0" rIns="0" bIns="0" rtlCol="0"/>
            <a:lstStyle/>
            <a:p>
              <a:endParaRPr/>
            </a:p>
          </p:txBody>
        </p:sp>
        <p:sp>
          <p:nvSpPr>
            <p:cNvPr id="62" name="object 62"/>
            <p:cNvSpPr/>
            <p:nvPr/>
          </p:nvSpPr>
          <p:spPr>
            <a:xfrm>
              <a:off x="3773201" y="5819241"/>
              <a:ext cx="508000" cy="0"/>
            </a:xfrm>
            <a:custGeom>
              <a:avLst/>
              <a:gdLst/>
              <a:ahLst/>
              <a:cxnLst/>
              <a:rect l="l" t="t" r="r" b="b"/>
              <a:pathLst>
                <a:path w="508000">
                  <a:moveTo>
                    <a:pt x="0" y="0"/>
                  </a:moveTo>
                  <a:lnTo>
                    <a:pt x="508000" y="0"/>
                  </a:lnTo>
                </a:path>
              </a:pathLst>
            </a:custGeom>
            <a:ln w="6350">
              <a:solidFill>
                <a:srgbClr val="231F20"/>
              </a:solidFill>
            </a:ln>
          </p:spPr>
          <p:txBody>
            <a:bodyPr wrap="square" lIns="0" tIns="0" rIns="0" bIns="0" rtlCol="0"/>
            <a:lstStyle/>
            <a:p>
              <a:endParaRPr/>
            </a:p>
          </p:txBody>
        </p:sp>
      </p:grpSp>
      <p:grpSp>
        <p:nvGrpSpPr>
          <p:cNvPr id="63" name="object 63"/>
          <p:cNvGrpSpPr/>
          <p:nvPr/>
        </p:nvGrpSpPr>
        <p:grpSpPr>
          <a:xfrm>
            <a:off x="6017926" y="6093738"/>
            <a:ext cx="2946400" cy="6350"/>
            <a:chOff x="1334801" y="6093738"/>
            <a:chExt cx="2946400" cy="6350"/>
          </a:xfrm>
        </p:grpSpPr>
        <p:sp>
          <p:nvSpPr>
            <p:cNvPr id="64" name="object 64"/>
            <p:cNvSpPr/>
            <p:nvPr/>
          </p:nvSpPr>
          <p:spPr>
            <a:xfrm>
              <a:off x="1334801" y="6096913"/>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65" name="object 65"/>
            <p:cNvSpPr/>
            <p:nvPr/>
          </p:nvSpPr>
          <p:spPr>
            <a:xfrm>
              <a:off x="2185701" y="6096913"/>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66" name="object 66"/>
            <p:cNvSpPr/>
            <p:nvPr/>
          </p:nvSpPr>
          <p:spPr>
            <a:xfrm>
              <a:off x="2833401" y="6096913"/>
              <a:ext cx="939800" cy="0"/>
            </a:xfrm>
            <a:custGeom>
              <a:avLst/>
              <a:gdLst/>
              <a:ahLst/>
              <a:cxnLst/>
              <a:rect l="l" t="t" r="r" b="b"/>
              <a:pathLst>
                <a:path w="939800">
                  <a:moveTo>
                    <a:pt x="0" y="0"/>
                  </a:moveTo>
                  <a:lnTo>
                    <a:pt x="939800" y="0"/>
                  </a:lnTo>
                </a:path>
              </a:pathLst>
            </a:custGeom>
            <a:ln w="6350">
              <a:solidFill>
                <a:srgbClr val="231F20"/>
              </a:solidFill>
            </a:ln>
          </p:spPr>
          <p:txBody>
            <a:bodyPr wrap="square" lIns="0" tIns="0" rIns="0" bIns="0" rtlCol="0"/>
            <a:lstStyle/>
            <a:p>
              <a:endParaRPr/>
            </a:p>
          </p:txBody>
        </p:sp>
        <p:sp>
          <p:nvSpPr>
            <p:cNvPr id="67" name="object 67"/>
            <p:cNvSpPr/>
            <p:nvPr/>
          </p:nvSpPr>
          <p:spPr>
            <a:xfrm>
              <a:off x="3773201" y="6096913"/>
              <a:ext cx="508000" cy="0"/>
            </a:xfrm>
            <a:custGeom>
              <a:avLst/>
              <a:gdLst/>
              <a:ahLst/>
              <a:cxnLst/>
              <a:rect l="l" t="t" r="r" b="b"/>
              <a:pathLst>
                <a:path w="508000">
                  <a:moveTo>
                    <a:pt x="0" y="0"/>
                  </a:moveTo>
                  <a:lnTo>
                    <a:pt x="508000" y="0"/>
                  </a:lnTo>
                </a:path>
              </a:pathLst>
            </a:custGeom>
            <a:ln w="6350">
              <a:solidFill>
                <a:srgbClr val="231F20"/>
              </a:solidFill>
            </a:ln>
          </p:spPr>
          <p:txBody>
            <a:bodyPr wrap="square" lIns="0" tIns="0" rIns="0" bIns="0" rtlCol="0"/>
            <a:lstStyle/>
            <a:p>
              <a:endParaRPr/>
            </a:p>
          </p:txBody>
        </p:sp>
      </p:grpSp>
      <p:grpSp>
        <p:nvGrpSpPr>
          <p:cNvPr id="68" name="object 68"/>
          <p:cNvGrpSpPr/>
          <p:nvPr/>
        </p:nvGrpSpPr>
        <p:grpSpPr>
          <a:xfrm>
            <a:off x="6017926" y="6340931"/>
            <a:ext cx="2946400" cy="6350"/>
            <a:chOff x="1334801" y="6340931"/>
            <a:chExt cx="2946400" cy="6350"/>
          </a:xfrm>
        </p:grpSpPr>
        <p:sp>
          <p:nvSpPr>
            <p:cNvPr id="69" name="object 69"/>
            <p:cNvSpPr/>
            <p:nvPr/>
          </p:nvSpPr>
          <p:spPr>
            <a:xfrm>
              <a:off x="1334801" y="6344106"/>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70" name="object 70"/>
            <p:cNvSpPr/>
            <p:nvPr/>
          </p:nvSpPr>
          <p:spPr>
            <a:xfrm>
              <a:off x="2185701" y="6344106"/>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71" name="object 71"/>
            <p:cNvSpPr/>
            <p:nvPr/>
          </p:nvSpPr>
          <p:spPr>
            <a:xfrm>
              <a:off x="2833401" y="6344106"/>
              <a:ext cx="939800" cy="0"/>
            </a:xfrm>
            <a:custGeom>
              <a:avLst/>
              <a:gdLst/>
              <a:ahLst/>
              <a:cxnLst/>
              <a:rect l="l" t="t" r="r" b="b"/>
              <a:pathLst>
                <a:path w="939800">
                  <a:moveTo>
                    <a:pt x="0" y="0"/>
                  </a:moveTo>
                  <a:lnTo>
                    <a:pt x="939800" y="0"/>
                  </a:lnTo>
                </a:path>
              </a:pathLst>
            </a:custGeom>
            <a:ln w="6350">
              <a:solidFill>
                <a:srgbClr val="231F20"/>
              </a:solidFill>
            </a:ln>
          </p:spPr>
          <p:txBody>
            <a:bodyPr wrap="square" lIns="0" tIns="0" rIns="0" bIns="0" rtlCol="0"/>
            <a:lstStyle/>
            <a:p>
              <a:endParaRPr/>
            </a:p>
          </p:txBody>
        </p:sp>
        <p:sp>
          <p:nvSpPr>
            <p:cNvPr id="72" name="object 72"/>
            <p:cNvSpPr/>
            <p:nvPr/>
          </p:nvSpPr>
          <p:spPr>
            <a:xfrm>
              <a:off x="3773201" y="6344106"/>
              <a:ext cx="508000" cy="0"/>
            </a:xfrm>
            <a:custGeom>
              <a:avLst/>
              <a:gdLst/>
              <a:ahLst/>
              <a:cxnLst/>
              <a:rect l="l" t="t" r="r" b="b"/>
              <a:pathLst>
                <a:path w="508000">
                  <a:moveTo>
                    <a:pt x="0" y="0"/>
                  </a:moveTo>
                  <a:lnTo>
                    <a:pt x="508000" y="0"/>
                  </a:lnTo>
                </a:path>
              </a:pathLst>
            </a:custGeom>
            <a:ln w="6350">
              <a:solidFill>
                <a:srgbClr val="231F20"/>
              </a:solidFill>
            </a:ln>
          </p:spPr>
          <p:txBody>
            <a:bodyPr wrap="square" lIns="0" tIns="0" rIns="0" bIns="0" rtlCol="0"/>
            <a:lstStyle/>
            <a:p>
              <a:endParaRPr/>
            </a:p>
          </p:txBody>
        </p:sp>
      </p:grpSp>
      <p:grpSp>
        <p:nvGrpSpPr>
          <p:cNvPr id="73" name="object 73"/>
          <p:cNvGrpSpPr/>
          <p:nvPr/>
        </p:nvGrpSpPr>
        <p:grpSpPr>
          <a:xfrm>
            <a:off x="6056026" y="6765559"/>
            <a:ext cx="2870200" cy="6350"/>
            <a:chOff x="1372901" y="6765559"/>
            <a:chExt cx="2870200" cy="6350"/>
          </a:xfrm>
        </p:grpSpPr>
        <p:sp>
          <p:nvSpPr>
            <p:cNvPr id="74" name="object 74"/>
            <p:cNvSpPr/>
            <p:nvPr/>
          </p:nvSpPr>
          <p:spPr>
            <a:xfrm>
              <a:off x="1372901" y="6768734"/>
              <a:ext cx="1066800" cy="0"/>
            </a:xfrm>
            <a:custGeom>
              <a:avLst/>
              <a:gdLst/>
              <a:ahLst/>
              <a:cxnLst/>
              <a:rect l="l" t="t" r="r" b="b"/>
              <a:pathLst>
                <a:path w="1066800">
                  <a:moveTo>
                    <a:pt x="0" y="0"/>
                  </a:moveTo>
                  <a:lnTo>
                    <a:pt x="1066800" y="0"/>
                  </a:lnTo>
                </a:path>
              </a:pathLst>
            </a:custGeom>
            <a:ln w="6350">
              <a:solidFill>
                <a:srgbClr val="231F20"/>
              </a:solidFill>
            </a:ln>
          </p:spPr>
          <p:txBody>
            <a:bodyPr wrap="square" lIns="0" tIns="0" rIns="0" bIns="0" rtlCol="0"/>
            <a:lstStyle/>
            <a:p>
              <a:endParaRPr/>
            </a:p>
          </p:txBody>
        </p:sp>
        <p:sp>
          <p:nvSpPr>
            <p:cNvPr id="75" name="object 75"/>
            <p:cNvSpPr/>
            <p:nvPr/>
          </p:nvSpPr>
          <p:spPr>
            <a:xfrm>
              <a:off x="2439701" y="6768734"/>
              <a:ext cx="673100" cy="0"/>
            </a:xfrm>
            <a:custGeom>
              <a:avLst/>
              <a:gdLst/>
              <a:ahLst/>
              <a:cxnLst/>
              <a:rect l="l" t="t" r="r" b="b"/>
              <a:pathLst>
                <a:path w="673100">
                  <a:moveTo>
                    <a:pt x="0" y="0"/>
                  </a:moveTo>
                  <a:lnTo>
                    <a:pt x="673100" y="0"/>
                  </a:lnTo>
                </a:path>
              </a:pathLst>
            </a:custGeom>
            <a:ln w="6350">
              <a:solidFill>
                <a:srgbClr val="231F20"/>
              </a:solidFill>
            </a:ln>
          </p:spPr>
          <p:txBody>
            <a:bodyPr wrap="square" lIns="0" tIns="0" rIns="0" bIns="0" rtlCol="0"/>
            <a:lstStyle/>
            <a:p>
              <a:endParaRPr/>
            </a:p>
          </p:txBody>
        </p:sp>
        <p:sp>
          <p:nvSpPr>
            <p:cNvPr id="76" name="object 76"/>
            <p:cNvSpPr/>
            <p:nvPr/>
          </p:nvSpPr>
          <p:spPr>
            <a:xfrm>
              <a:off x="3112801" y="6768734"/>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77" name="object 77"/>
            <p:cNvSpPr/>
            <p:nvPr/>
          </p:nvSpPr>
          <p:spPr>
            <a:xfrm>
              <a:off x="3963701" y="6768734"/>
              <a:ext cx="279400" cy="0"/>
            </a:xfrm>
            <a:custGeom>
              <a:avLst/>
              <a:gdLst/>
              <a:ahLst/>
              <a:cxnLst/>
              <a:rect l="l" t="t" r="r" b="b"/>
              <a:pathLst>
                <a:path w="279400">
                  <a:moveTo>
                    <a:pt x="0" y="0"/>
                  </a:moveTo>
                  <a:lnTo>
                    <a:pt x="279400" y="0"/>
                  </a:lnTo>
                </a:path>
              </a:pathLst>
            </a:custGeom>
            <a:ln w="6350">
              <a:solidFill>
                <a:srgbClr val="231F20"/>
              </a:solidFill>
            </a:ln>
          </p:spPr>
          <p:txBody>
            <a:bodyPr wrap="square" lIns="0" tIns="0" rIns="0" bIns="0" rtlCol="0"/>
            <a:lstStyle/>
            <a:p>
              <a:endParaRPr/>
            </a:p>
          </p:txBody>
        </p:sp>
      </p:grpSp>
      <p:graphicFrame>
        <p:nvGraphicFramePr>
          <p:cNvPr id="78" name="object 78"/>
          <p:cNvGraphicFramePr>
            <a:graphicFrameLocks noGrp="1"/>
          </p:cNvGraphicFramePr>
          <p:nvPr/>
        </p:nvGraphicFramePr>
        <p:xfrm>
          <a:off x="6056026" y="6915025"/>
          <a:ext cx="2870833" cy="699837"/>
        </p:xfrm>
        <a:graphic>
          <a:graphicData uri="http://schemas.openxmlformats.org/drawingml/2006/table">
            <a:tbl>
              <a:tblPr firstRow="1" bandRow="1">
                <a:tableStyleId>{2D5ABB26-0587-4C30-8999-92F81FD0307C}</a:tableStyleId>
              </a:tblPr>
              <a:tblGrid>
                <a:gridCol w="866775">
                  <a:extLst>
                    <a:ext uri="{9D8B030D-6E8A-4147-A177-3AD203B41FA5}">
                      <a16:colId xmlns:a16="http://schemas.microsoft.com/office/drawing/2014/main" val="20000"/>
                    </a:ext>
                  </a:extLst>
                </a:gridCol>
                <a:gridCol w="701040">
                  <a:extLst>
                    <a:ext uri="{9D8B030D-6E8A-4147-A177-3AD203B41FA5}">
                      <a16:colId xmlns:a16="http://schemas.microsoft.com/office/drawing/2014/main" val="20001"/>
                    </a:ext>
                  </a:extLst>
                </a:gridCol>
                <a:gridCol w="857249">
                  <a:extLst>
                    <a:ext uri="{9D8B030D-6E8A-4147-A177-3AD203B41FA5}">
                      <a16:colId xmlns:a16="http://schemas.microsoft.com/office/drawing/2014/main" val="20002"/>
                    </a:ext>
                  </a:extLst>
                </a:gridCol>
                <a:gridCol w="445769">
                  <a:extLst>
                    <a:ext uri="{9D8B030D-6E8A-4147-A177-3AD203B41FA5}">
                      <a16:colId xmlns:a16="http://schemas.microsoft.com/office/drawing/2014/main" val="20003"/>
                    </a:ext>
                  </a:extLst>
                </a:gridCol>
              </a:tblGrid>
              <a:tr h="131381">
                <a:tc>
                  <a:txBody>
                    <a:bodyPr/>
                    <a:lstStyle/>
                    <a:p>
                      <a:pPr>
                        <a:lnSpc>
                          <a:spcPct val="100000"/>
                        </a:lnSpc>
                        <a:spcBef>
                          <a:spcPts val="35"/>
                        </a:spcBef>
                      </a:pPr>
                      <a:r>
                        <a:rPr sz="500" b="1" spc="5" dirty="0">
                          <a:solidFill>
                            <a:srgbClr val="171514"/>
                          </a:solidFill>
                          <a:latin typeface="Arial"/>
                          <a:cs typeface="Arial"/>
                        </a:rPr>
                        <a:t>Resultados</a:t>
                      </a:r>
                      <a:r>
                        <a:rPr sz="500" b="1" spc="-30" dirty="0">
                          <a:solidFill>
                            <a:srgbClr val="171514"/>
                          </a:solidFill>
                          <a:latin typeface="Arial"/>
                          <a:cs typeface="Arial"/>
                        </a:rPr>
                        <a:t> </a:t>
                      </a:r>
                      <a:r>
                        <a:rPr sz="500" b="1" spc="10" dirty="0">
                          <a:solidFill>
                            <a:srgbClr val="171514"/>
                          </a:solidFill>
                          <a:latin typeface="Arial"/>
                          <a:cs typeface="Arial"/>
                        </a:rPr>
                        <a:t>de</a:t>
                      </a:r>
                      <a:r>
                        <a:rPr sz="500" b="1" spc="-30" dirty="0">
                          <a:solidFill>
                            <a:srgbClr val="171514"/>
                          </a:solidFill>
                          <a:latin typeface="Arial"/>
                          <a:cs typeface="Arial"/>
                        </a:rPr>
                        <a:t> </a:t>
                      </a:r>
                      <a:r>
                        <a:rPr sz="500" b="1" spc="5" dirty="0">
                          <a:solidFill>
                            <a:srgbClr val="171514"/>
                          </a:solidFill>
                          <a:latin typeface="Arial"/>
                          <a:cs typeface="Arial"/>
                        </a:rPr>
                        <a:t>salida</a:t>
                      </a:r>
                      <a:endParaRPr sz="500">
                        <a:latin typeface="Arial"/>
                        <a:cs typeface="Arial"/>
                      </a:endParaRPr>
                    </a:p>
                  </a:txBody>
                  <a:tcPr marL="0" marR="0" marT="4445" marB="0">
                    <a:lnB w="6350">
                      <a:solidFill>
                        <a:srgbClr val="231F20"/>
                      </a:solidFill>
                      <a:prstDash val="solid"/>
                    </a:lnB>
                  </a:tcPr>
                </a:tc>
                <a:tc gridSpan="3">
                  <a:txBody>
                    <a:bodyPr/>
                    <a:lstStyle/>
                    <a:p>
                      <a:pPr>
                        <a:lnSpc>
                          <a:spcPct val="100000"/>
                        </a:lnSpc>
                      </a:pPr>
                      <a:endParaRPr sz="500">
                        <a:latin typeface="Times New Roman"/>
                        <a:cs typeface="Times New Roman"/>
                      </a:endParaRPr>
                    </a:p>
                  </a:txBody>
                  <a:tcPr marL="0" marR="0" marT="0" marB="0">
                    <a:lnB w="6350">
                      <a:solidFill>
                        <a:srgbClr val="231F20"/>
                      </a:solidFill>
                      <a:prstDash val="solid"/>
                    </a:lnB>
                  </a:tcPr>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5795">
                <a:tc>
                  <a:txBody>
                    <a:bodyPr/>
                    <a:lstStyle/>
                    <a:p>
                      <a:pPr>
                        <a:lnSpc>
                          <a:spcPct val="100000"/>
                        </a:lnSpc>
                        <a:spcBef>
                          <a:spcPts val="145"/>
                        </a:spcBef>
                      </a:pPr>
                      <a:r>
                        <a:rPr sz="700" spc="10" dirty="0">
                          <a:solidFill>
                            <a:srgbClr val="171514"/>
                          </a:solidFill>
                          <a:latin typeface="Microsoft Sans Serif"/>
                          <a:cs typeface="Microsoft Sans Serif"/>
                        </a:rPr>
                        <a:t>Voltajes</a:t>
                      </a:r>
                      <a:endParaRPr sz="700">
                        <a:latin typeface="Microsoft Sans Serif"/>
                        <a:cs typeface="Microsoft Sans Serif"/>
                      </a:endParaRPr>
                    </a:p>
                  </a:txBody>
                  <a:tcPr marL="0" marR="0" marT="18415" marB="0">
                    <a:lnT w="6350">
                      <a:solidFill>
                        <a:srgbClr val="231F20"/>
                      </a:solidFill>
                      <a:prstDash val="solid"/>
                    </a:lnT>
                  </a:tcPr>
                </a:tc>
                <a:tc>
                  <a:txBody>
                    <a:bodyPr/>
                    <a:lstStyle/>
                    <a:p>
                      <a:pPr>
                        <a:lnSpc>
                          <a:spcPct val="100000"/>
                        </a:lnSpc>
                      </a:pPr>
                      <a:endParaRPr sz="5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5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500">
                        <a:latin typeface="Times New Roman"/>
                        <a:cs typeface="Times New Roman"/>
                      </a:endParaRPr>
                    </a:p>
                  </a:txBody>
                  <a:tcPr marL="0" marR="0" marT="0" marB="0">
                    <a:lnT w="6350">
                      <a:solidFill>
                        <a:srgbClr val="231F20"/>
                      </a:solidFill>
                      <a:prstDash val="solid"/>
                    </a:lnT>
                  </a:tcPr>
                </a:tc>
                <a:extLst>
                  <a:ext uri="{0D108BD9-81ED-4DB2-BD59-A6C34878D82A}">
                    <a16:rowId xmlns:a16="http://schemas.microsoft.com/office/drawing/2014/main" val="10001"/>
                  </a:ext>
                </a:extLst>
              </a:tr>
              <a:tr h="138804">
                <a:tc>
                  <a:txBody>
                    <a:bodyPr/>
                    <a:lstStyle/>
                    <a:p>
                      <a:pPr>
                        <a:lnSpc>
                          <a:spcPct val="100000"/>
                        </a:lnSpc>
                        <a:spcBef>
                          <a:spcPts val="145"/>
                        </a:spcBef>
                      </a:pPr>
                      <a:r>
                        <a:rPr sz="70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(toque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máx.)</a:t>
                      </a:r>
                      <a:endParaRPr sz="700">
                        <a:latin typeface="Microsoft Sans Serif"/>
                        <a:cs typeface="Microsoft Sans Serif"/>
                      </a:endParaRPr>
                    </a:p>
                  </a:txBody>
                  <a:tcPr marL="0" marR="0" marT="18415" marB="0"/>
                </a:tc>
                <a:tc>
                  <a:txBody>
                    <a:bodyPr/>
                    <a:lstStyle/>
                    <a:p>
                      <a:pPr marL="34290" algn="ctr">
                        <a:lnSpc>
                          <a:spcPct val="100000"/>
                        </a:lnSpc>
                        <a:spcBef>
                          <a:spcPts val="195"/>
                        </a:spcBef>
                      </a:pPr>
                      <a:r>
                        <a:rPr sz="650" spc="5" dirty="0">
                          <a:solidFill>
                            <a:srgbClr val="171514"/>
                          </a:solidFill>
                          <a:latin typeface="Microsoft Sans Serif"/>
                          <a:cs typeface="Microsoft Sans Serif"/>
                        </a:rPr>
                        <a:t>268.33</a:t>
                      </a:r>
                      <a:endParaRPr sz="650">
                        <a:latin typeface="Microsoft Sans Serif"/>
                        <a:cs typeface="Microsoft Sans Serif"/>
                      </a:endParaRPr>
                    </a:p>
                  </a:txBody>
                  <a:tcPr marL="0" marR="0" marT="24765" marB="0"/>
                </a:tc>
                <a:tc>
                  <a:txBody>
                    <a:bodyPr/>
                    <a:lstStyle/>
                    <a:p>
                      <a:pPr marL="172720">
                        <a:lnSpc>
                          <a:spcPct val="100000"/>
                        </a:lnSpc>
                        <a:spcBef>
                          <a:spcPts val="195"/>
                        </a:spcBef>
                      </a:pPr>
                      <a:r>
                        <a:rPr sz="650" dirty="0">
                          <a:solidFill>
                            <a:srgbClr val="171514"/>
                          </a:solidFill>
                          <a:latin typeface="Microsoft Sans Serif"/>
                          <a:cs typeface="Microsoft Sans Serif"/>
                        </a:rPr>
                        <a:t>V</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(paso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máx.)</a:t>
                      </a:r>
                      <a:endParaRPr sz="650">
                        <a:latin typeface="Microsoft Sans Serif"/>
                        <a:cs typeface="Microsoft Sans Serif"/>
                      </a:endParaRPr>
                    </a:p>
                  </a:txBody>
                  <a:tcPr marL="0" marR="0" marT="24765" marB="0"/>
                </a:tc>
                <a:tc>
                  <a:txBody>
                    <a:bodyPr/>
                    <a:lstStyle/>
                    <a:p>
                      <a:pPr marR="13335" algn="r">
                        <a:lnSpc>
                          <a:spcPct val="100000"/>
                        </a:lnSpc>
                        <a:spcBef>
                          <a:spcPts val="195"/>
                        </a:spcBef>
                      </a:pPr>
                      <a:r>
                        <a:rPr sz="650" spc="5" dirty="0">
                          <a:solidFill>
                            <a:srgbClr val="171514"/>
                          </a:solidFill>
                          <a:latin typeface="Microsoft Sans Serif"/>
                          <a:cs typeface="Microsoft Sans Serif"/>
                        </a:rPr>
                        <a:t>377.32</a:t>
                      </a:r>
                      <a:endParaRPr sz="650">
                        <a:latin typeface="Microsoft Sans Serif"/>
                        <a:cs typeface="Microsoft Sans Serif"/>
                      </a:endParaRPr>
                    </a:p>
                  </a:txBody>
                  <a:tcPr marL="0" marR="0" marT="24765" marB="0"/>
                </a:tc>
                <a:extLst>
                  <a:ext uri="{0D108BD9-81ED-4DB2-BD59-A6C34878D82A}">
                    <a16:rowId xmlns:a16="http://schemas.microsoft.com/office/drawing/2014/main" val="10002"/>
                  </a:ext>
                </a:extLst>
              </a:tr>
              <a:tr h="157635">
                <a:tc>
                  <a:txBody>
                    <a:bodyPr/>
                    <a:lstStyle/>
                    <a:p>
                      <a:pPr>
                        <a:lnSpc>
                          <a:spcPct val="100000"/>
                        </a:lnSpc>
                        <a:spcBef>
                          <a:spcPts val="195"/>
                        </a:spcBef>
                      </a:pPr>
                      <a:r>
                        <a:rPr sz="700" dirty="0">
                          <a:solidFill>
                            <a:srgbClr val="171514"/>
                          </a:solidFill>
                          <a:latin typeface="Microsoft Sans Serif"/>
                          <a:cs typeface="Microsoft Sans Serif"/>
                        </a:rPr>
                        <a:t>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(malla)</a:t>
                      </a:r>
                      <a:endParaRPr sz="700">
                        <a:latin typeface="Microsoft Sans Serif"/>
                        <a:cs typeface="Microsoft Sans Serif"/>
                      </a:endParaRPr>
                    </a:p>
                  </a:txBody>
                  <a:tcPr marL="0" marR="0" marT="24765" marB="0"/>
                </a:tc>
                <a:tc>
                  <a:txBody>
                    <a:bodyPr/>
                    <a:lstStyle/>
                    <a:p>
                      <a:pPr marL="77470" algn="ctr">
                        <a:lnSpc>
                          <a:spcPct val="100000"/>
                        </a:lnSpc>
                        <a:spcBef>
                          <a:spcPts val="95"/>
                        </a:spcBef>
                      </a:pPr>
                      <a:r>
                        <a:rPr sz="800" spc="10" dirty="0">
                          <a:solidFill>
                            <a:srgbClr val="171514"/>
                          </a:solidFill>
                          <a:latin typeface="Microsoft Sans Serif"/>
                          <a:cs typeface="Microsoft Sans Serif"/>
                        </a:rPr>
                        <a:t>192</a:t>
                      </a:r>
                      <a:endParaRPr sz="800">
                        <a:latin typeface="Microsoft Sans Serif"/>
                        <a:cs typeface="Microsoft Sans Serif"/>
                      </a:endParaRPr>
                    </a:p>
                  </a:txBody>
                  <a:tcPr marL="0" marR="0" marT="12065" marB="0"/>
                </a:tc>
                <a:tc>
                  <a:txBody>
                    <a:bodyPr/>
                    <a:lstStyle/>
                    <a:p>
                      <a:pPr marL="172720">
                        <a:lnSpc>
                          <a:spcPct val="100000"/>
                        </a:lnSpc>
                        <a:spcBef>
                          <a:spcPts val="345"/>
                        </a:spcBef>
                      </a:pPr>
                      <a:r>
                        <a:rPr sz="550" dirty="0">
                          <a:solidFill>
                            <a:srgbClr val="171514"/>
                          </a:solidFill>
                          <a:latin typeface="Microsoft Sans Serif"/>
                          <a:cs typeface="Microsoft Sans Serif"/>
                        </a:rPr>
                        <a:t>mi</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(paso)</a:t>
                      </a:r>
                      <a:endParaRPr sz="550">
                        <a:latin typeface="Microsoft Sans Serif"/>
                        <a:cs typeface="Microsoft Sans Serif"/>
                      </a:endParaRPr>
                    </a:p>
                  </a:txBody>
                  <a:tcPr marL="0" marR="0" marT="43815" marB="0"/>
                </a:tc>
                <a:tc>
                  <a:txBody>
                    <a:bodyPr/>
                    <a:lstStyle/>
                    <a:p>
                      <a:pPr marR="9525" algn="r">
                        <a:lnSpc>
                          <a:spcPct val="100000"/>
                        </a:lnSpc>
                        <a:spcBef>
                          <a:spcPts val="245"/>
                        </a:spcBef>
                      </a:pPr>
                      <a:r>
                        <a:rPr sz="650" spc="5" dirty="0">
                          <a:solidFill>
                            <a:srgbClr val="171514"/>
                          </a:solidFill>
                          <a:latin typeface="Microsoft Sans Serif"/>
                          <a:cs typeface="Microsoft Sans Serif"/>
                        </a:rPr>
                        <a:t>85.25</a:t>
                      </a:r>
                      <a:endParaRPr sz="650">
                        <a:latin typeface="Microsoft Sans Serif"/>
                        <a:cs typeface="Microsoft Sans Serif"/>
                      </a:endParaRPr>
                    </a:p>
                  </a:txBody>
                  <a:tcPr marL="0" marR="0" marT="31115" marB="0"/>
                </a:tc>
                <a:extLst>
                  <a:ext uri="{0D108BD9-81ED-4DB2-BD59-A6C34878D82A}">
                    <a16:rowId xmlns:a16="http://schemas.microsoft.com/office/drawing/2014/main" val="10003"/>
                  </a:ext>
                </a:extLst>
              </a:tr>
              <a:tr h="126222">
                <a:tc>
                  <a:txBody>
                    <a:bodyPr/>
                    <a:lstStyle/>
                    <a:p>
                      <a:pPr>
                        <a:lnSpc>
                          <a:spcPct val="100000"/>
                        </a:lnSpc>
                        <a:spcBef>
                          <a:spcPts val="50"/>
                        </a:spcBef>
                      </a:pPr>
                      <a:endParaRPr sz="350">
                        <a:latin typeface="Times New Roman"/>
                        <a:cs typeface="Times New Roman"/>
                      </a:endParaRPr>
                    </a:p>
                    <a:p>
                      <a:pPr>
                        <a:lnSpc>
                          <a:spcPct val="100000"/>
                        </a:lnSpc>
                      </a:pPr>
                      <a:r>
                        <a:rPr sz="350" spc="15" dirty="0">
                          <a:solidFill>
                            <a:srgbClr val="171514"/>
                          </a:solidFill>
                          <a:latin typeface="Microsoft Sans Serif"/>
                          <a:cs typeface="Microsoft Sans Serif"/>
                        </a:rPr>
                        <a:t>Aumento</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del</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potencial</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10" dirty="0">
                          <a:solidFill>
                            <a:srgbClr val="171514"/>
                          </a:solidFill>
                          <a:latin typeface="Microsoft Sans Serif"/>
                          <a:cs typeface="Microsoft Sans Serif"/>
                        </a:rPr>
                        <a:t> </a:t>
                      </a:r>
                      <a:r>
                        <a:rPr sz="350" spc="5" dirty="0">
                          <a:solidFill>
                            <a:srgbClr val="171514"/>
                          </a:solidFill>
                          <a:latin typeface="Microsoft Sans Serif"/>
                          <a:cs typeface="Microsoft Sans Serif"/>
                        </a:rPr>
                        <a:t>la</a:t>
                      </a:r>
                      <a:r>
                        <a:rPr sz="350" spc="-15" dirty="0">
                          <a:solidFill>
                            <a:srgbClr val="171514"/>
                          </a:solidFill>
                          <a:latin typeface="Microsoft Sans Serif"/>
                          <a:cs typeface="Microsoft Sans Serif"/>
                        </a:rPr>
                        <a:t> </a:t>
                      </a:r>
                      <a:r>
                        <a:rPr sz="350" spc="15" dirty="0">
                          <a:solidFill>
                            <a:srgbClr val="171514"/>
                          </a:solidFill>
                          <a:latin typeface="Microsoft Sans Serif"/>
                          <a:cs typeface="Microsoft Sans Serif"/>
                        </a:rPr>
                        <a:t>red</a:t>
                      </a:r>
                      <a:endParaRPr sz="350">
                        <a:latin typeface="Microsoft Sans Serif"/>
                        <a:cs typeface="Microsoft Sans Serif"/>
                      </a:endParaRPr>
                    </a:p>
                  </a:txBody>
                  <a:tcPr marL="0" marR="0" marT="6350" marB="0"/>
                </a:tc>
                <a:tc>
                  <a:txBody>
                    <a:bodyPr/>
                    <a:lstStyle/>
                    <a:p>
                      <a:pPr marL="27305" algn="ctr">
                        <a:lnSpc>
                          <a:spcPts val="740"/>
                        </a:lnSpc>
                        <a:spcBef>
                          <a:spcPts val="150"/>
                        </a:spcBef>
                      </a:pPr>
                      <a:r>
                        <a:rPr sz="650" spc="5" dirty="0">
                          <a:solidFill>
                            <a:srgbClr val="171514"/>
                          </a:solidFill>
                          <a:latin typeface="Microsoft Sans Serif"/>
                          <a:cs typeface="Microsoft Sans Serif"/>
                        </a:rPr>
                        <a:t>1,095.16</a:t>
                      </a:r>
                      <a:endParaRPr sz="650">
                        <a:latin typeface="Microsoft Sans Serif"/>
                        <a:cs typeface="Microsoft Sans Serif"/>
                      </a:endParaRPr>
                    </a:p>
                  </a:txBody>
                  <a:tcPr marL="0" marR="0" marT="1905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extLst>
                  <a:ext uri="{0D108BD9-81ED-4DB2-BD59-A6C34878D82A}">
                    <a16:rowId xmlns:a16="http://schemas.microsoft.com/office/drawing/2014/main" val="10004"/>
                  </a:ext>
                </a:extLst>
              </a:tr>
            </a:tbl>
          </a:graphicData>
        </a:graphic>
      </p:graphicFrame>
      <p:grpSp>
        <p:nvGrpSpPr>
          <p:cNvPr id="79" name="object 79"/>
          <p:cNvGrpSpPr/>
          <p:nvPr/>
        </p:nvGrpSpPr>
        <p:grpSpPr>
          <a:xfrm>
            <a:off x="6056026" y="7744548"/>
            <a:ext cx="2870200" cy="6350"/>
            <a:chOff x="1372901" y="7744548"/>
            <a:chExt cx="2870200" cy="6350"/>
          </a:xfrm>
        </p:grpSpPr>
        <p:sp>
          <p:nvSpPr>
            <p:cNvPr id="80" name="object 80"/>
            <p:cNvSpPr/>
            <p:nvPr/>
          </p:nvSpPr>
          <p:spPr>
            <a:xfrm>
              <a:off x="1372901" y="7747723"/>
              <a:ext cx="1066800" cy="0"/>
            </a:xfrm>
            <a:custGeom>
              <a:avLst/>
              <a:gdLst/>
              <a:ahLst/>
              <a:cxnLst/>
              <a:rect l="l" t="t" r="r" b="b"/>
              <a:pathLst>
                <a:path w="1066800">
                  <a:moveTo>
                    <a:pt x="0" y="0"/>
                  </a:moveTo>
                  <a:lnTo>
                    <a:pt x="1066800" y="0"/>
                  </a:lnTo>
                </a:path>
              </a:pathLst>
            </a:custGeom>
            <a:ln w="6350">
              <a:solidFill>
                <a:srgbClr val="231F20"/>
              </a:solidFill>
            </a:ln>
          </p:spPr>
          <p:txBody>
            <a:bodyPr wrap="square" lIns="0" tIns="0" rIns="0" bIns="0" rtlCol="0"/>
            <a:lstStyle/>
            <a:p>
              <a:endParaRPr/>
            </a:p>
          </p:txBody>
        </p:sp>
        <p:sp>
          <p:nvSpPr>
            <p:cNvPr id="81" name="object 81"/>
            <p:cNvSpPr/>
            <p:nvPr/>
          </p:nvSpPr>
          <p:spPr>
            <a:xfrm>
              <a:off x="2439701" y="7747723"/>
              <a:ext cx="673100" cy="0"/>
            </a:xfrm>
            <a:custGeom>
              <a:avLst/>
              <a:gdLst/>
              <a:ahLst/>
              <a:cxnLst/>
              <a:rect l="l" t="t" r="r" b="b"/>
              <a:pathLst>
                <a:path w="673100">
                  <a:moveTo>
                    <a:pt x="0" y="0"/>
                  </a:moveTo>
                  <a:lnTo>
                    <a:pt x="673100" y="0"/>
                  </a:lnTo>
                </a:path>
              </a:pathLst>
            </a:custGeom>
            <a:ln w="6350">
              <a:solidFill>
                <a:srgbClr val="231F20"/>
              </a:solidFill>
            </a:ln>
          </p:spPr>
          <p:txBody>
            <a:bodyPr wrap="square" lIns="0" tIns="0" rIns="0" bIns="0" rtlCol="0"/>
            <a:lstStyle/>
            <a:p>
              <a:endParaRPr/>
            </a:p>
          </p:txBody>
        </p:sp>
        <p:sp>
          <p:nvSpPr>
            <p:cNvPr id="82" name="object 82"/>
            <p:cNvSpPr/>
            <p:nvPr/>
          </p:nvSpPr>
          <p:spPr>
            <a:xfrm>
              <a:off x="3112801" y="7747723"/>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83" name="object 83"/>
            <p:cNvSpPr/>
            <p:nvPr/>
          </p:nvSpPr>
          <p:spPr>
            <a:xfrm>
              <a:off x="3963701" y="7747723"/>
              <a:ext cx="279400" cy="0"/>
            </a:xfrm>
            <a:custGeom>
              <a:avLst/>
              <a:gdLst/>
              <a:ahLst/>
              <a:cxnLst/>
              <a:rect l="l" t="t" r="r" b="b"/>
              <a:pathLst>
                <a:path w="279400">
                  <a:moveTo>
                    <a:pt x="0" y="0"/>
                  </a:moveTo>
                  <a:lnTo>
                    <a:pt x="279400" y="0"/>
                  </a:lnTo>
                </a:path>
              </a:pathLst>
            </a:custGeom>
            <a:ln w="6350">
              <a:solidFill>
                <a:srgbClr val="231F20"/>
              </a:solidFill>
            </a:ln>
          </p:spPr>
          <p:txBody>
            <a:bodyPr wrap="square" lIns="0" tIns="0" rIns="0" bIns="0" rtlCol="0"/>
            <a:lstStyle/>
            <a:p>
              <a:endParaRPr/>
            </a:p>
          </p:txBody>
        </p:sp>
      </p:grpSp>
      <p:sp>
        <p:nvSpPr>
          <p:cNvPr id="84" name="object 84"/>
          <p:cNvSpPr txBox="1"/>
          <p:nvPr/>
        </p:nvSpPr>
        <p:spPr>
          <a:xfrm>
            <a:off x="5337145"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85" name="object 85"/>
          <p:cNvSpPr txBox="1"/>
          <p:nvPr/>
        </p:nvSpPr>
        <p:spPr>
          <a:xfrm>
            <a:off x="9419827"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107</a:t>
            </a:r>
            <a:endParaRPr sz="900">
              <a:latin typeface="Arial"/>
              <a:cs typeface="Arial"/>
            </a:endParaRPr>
          </a:p>
        </p:txBody>
      </p:sp>
      <p:sp>
        <p:nvSpPr>
          <p:cNvPr id="86" name="object 86"/>
          <p:cNvSpPr txBox="1"/>
          <p:nvPr/>
        </p:nvSpPr>
        <p:spPr>
          <a:xfrm>
            <a:off x="6000936" y="934897"/>
            <a:ext cx="466725" cy="97463"/>
          </a:xfrm>
          <a:prstGeom prst="rect">
            <a:avLst/>
          </a:prstGeom>
        </p:spPr>
        <p:txBody>
          <a:bodyPr vert="horz" wrap="square" lIns="0" tIns="12700" rIns="0" bIns="0" rtlCol="0">
            <a:spAutoFit/>
          </a:bodyPr>
          <a:lstStyle/>
          <a:p>
            <a:pPr marL="12700">
              <a:spcBef>
                <a:spcPts val="100"/>
              </a:spcBef>
            </a:pPr>
            <a:r>
              <a:rPr sz="550" b="1" dirty="0">
                <a:solidFill>
                  <a:srgbClr val="171514"/>
                </a:solidFill>
                <a:latin typeface="Arial"/>
                <a:cs typeface="Arial"/>
              </a:rPr>
              <a:t>Resistividad:</a:t>
            </a:r>
            <a:endParaRPr sz="550">
              <a:latin typeface="Arial"/>
              <a:cs typeface="Arial"/>
            </a:endParaRPr>
          </a:p>
        </p:txBody>
      </p:sp>
      <p:sp>
        <p:nvSpPr>
          <p:cNvPr id="87" name="object 87"/>
          <p:cNvSpPr txBox="1"/>
          <p:nvPr/>
        </p:nvSpPr>
        <p:spPr>
          <a:xfrm>
            <a:off x="6000936" y="1078144"/>
            <a:ext cx="379095" cy="292100"/>
          </a:xfrm>
          <a:prstGeom prst="rect">
            <a:avLst/>
          </a:prstGeom>
        </p:spPr>
        <p:txBody>
          <a:bodyPr vert="horz" wrap="square" lIns="0" tIns="52705" rIns="0" bIns="0" rtlCol="0">
            <a:spAutoFit/>
          </a:bodyPr>
          <a:lstStyle/>
          <a:p>
            <a:pPr marL="12700">
              <a:spcBef>
                <a:spcPts val="415"/>
              </a:spcBef>
            </a:pPr>
            <a:r>
              <a:rPr sz="450" dirty="0">
                <a:solidFill>
                  <a:srgbClr val="171514"/>
                </a:solidFill>
                <a:latin typeface="Microsoft Sans Serif"/>
                <a:cs typeface="Microsoft Sans Serif"/>
              </a:rPr>
              <a:t>Suelo</a:t>
            </a:r>
            <a:endParaRPr sz="450">
              <a:latin typeface="Microsoft Sans Serif"/>
              <a:cs typeface="Microsoft Sans Serif"/>
            </a:endParaRPr>
          </a:p>
          <a:p>
            <a:pPr marL="12700">
              <a:spcBef>
                <a:spcPts val="459"/>
              </a:spcBef>
            </a:pPr>
            <a:r>
              <a:rPr sz="650" spc="15" dirty="0">
                <a:solidFill>
                  <a:srgbClr val="171514"/>
                </a:solidFill>
                <a:latin typeface="Microsoft Sans Serif"/>
                <a:cs typeface="Microsoft Sans Serif"/>
              </a:rPr>
              <a:t>Concreto</a:t>
            </a:r>
            <a:endParaRPr sz="650">
              <a:latin typeface="Microsoft Sans Serif"/>
              <a:cs typeface="Microsoft Sans Serif"/>
            </a:endParaRPr>
          </a:p>
        </p:txBody>
      </p:sp>
      <p:sp>
        <p:nvSpPr>
          <p:cNvPr id="88" name="object 88"/>
          <p:cNvSpPr txBox="1"/>
          <p:nvPr/>
        </p:nvSpPr>
        <p:spPr>
          <a:xfrm>
            <a:off x="6686735" y="1119047"/>
            <a:ext cx="490220" cy="252729"/>
          </a:xfrm>
          <a:prstGeom prst="rect">
            <a:avLst/>
          </a:prstGeom>
        </p:spPr>
        <p:txBody>
          <a:bodyPr vert="horz" wrap="square" lIns="0" tIns="12700" rIns="0" bIns="0" rtlCol="0">
            <a:spAutoFit/>
          </a:bodyPr>
          <a:lstStyle/>
          <a:p>
            <a:pPr marR="5080" algn="r">
              <a:spcBef>
                <a:spcPts val="100"/>
              </a:spcBef>
            </a:pPr>
            <a:r>
              <a:rPr sz="500" spc="5" dirty="0">
                <a:solidFill>
                  <a:srgbClr val="171514"/>
                </a:solidFill>
                <a:latin typeface="Microsoft Sans Serif"/>
                <a:cs typeface="Microsoft Sans Serif"/>
              </a:rPr>
              <a:t>100,00</a:t>
            </a:r>
            <a:r>
              <a:rPr sz="500" spc="-5" dirty="0">
                <a:solidFill>
                  <a:srgbClr val="171514"/>
                </a:solidFill>
                <a:latin typeface="Microsoft Sans Serif"/>
                <a:cs typeface="Microsoft Sans Serif"/>
              </a:rPr>
              <a:t> </a:t>
            </a:r>
            <a:r>
              <a:rPr sz="500" dirty="0" smtClean="0">
                <a:solidFill>
                  <a:srgbClr val="171514"/>
                </a:solidFill>
                <a:latin typeface="Microsoft Sans Serif"/>
                <a:cs typeface="Microsoft Sans Serif"/>
              </a:rPr>
              <a:t>Ω</a:t>
            </a:r>
            <a:r>
              <a:rPr sz="500" spc="-5" dirty="0" smtClean="0">
                <a:solidFill>
                  <a:srgbClr val="171514"/>
                </a:solidFill>
                <a:latin typeface="Microsoft Sans Serif"/>
                <a:cs typeface="Microsoft Sans Serif"/>
              </a:rPr>
              <a:t>·</a:t>
            </a:r>
            <a:r>
              <a:rPr lang="es-ES" sz="500" spc="30" dirty="0" smtClean="0">
                <a:solidFill>
                  <a:srgbClr val="171514"/>
                </a:solidFill>
                <a:latin typeface="Microsoft Sans Serif"/>
                <a:cs typeface="Microsoft Sans Serif"/>
              </a:rPr>
              <a:t>m</a:t>
            </a:r>
            <a:endParaRPr sz="500" dirty="0">
              <a:latin typeface="Microsoft Sans Serif"/>
              <a:cs typeface="Microsoft Sans Serif"/>
            </a:endParaRPr>
          </a:p>
          <a:p>
            <a:pPr>
              <a:spcBef>
                <a:spcPts val="25"/>
              </a:spcBef>
            </a:pPr>
            <a:endParaRPr sz="550" dirty="0">
              <a:latin typeface="Microsoft Sans Serif"/>
              <a:cs typeface="Microsoft Sans Serif"/>
            </a:endParaRPr>
          </a:p>
          <a:p>
            <a:pPr marR="15240" algn="r"/>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dirty="0" smtClean="0">
                <a:solidFill>
                  <a:srgbClr val="171514"/>
                </a:solidFill>
                <a:latin typeface="Microsoft Sans Serif"/>
                <a:cs typeface="Microsoft Sans Serif"/>
              </a:rPr>
              <a:t>Ω</a:t>
            </a:r>
            <a:r>
              <a:rPr sz="450" spc="-5" dirty="0" smtClean="0">
                <a:solidFill>
                  <a:srgbClr val="171514"/>
                </a:solidFill>
                <a:latin typeface="Microsoft Sans Serif"/>
                <a:cs typeface="Microsoft Sans Serif"/>
              </a:rPr>
              <a:t>·</a:t>
            </a:r>
            <a:r>
              <a:rPr lang="es-ES" sz="450" spc="25" dirty="0" smtClean="0">
                <a:solidFill>
                  <a:srgbClr val="171514"/>
                </a:solidFill>
                <a:latin typeface="Microsoft Sans Serif"/>
                <a:cs typeface="Microsoft Sans Serif"/>
              </a:rPr>
              <a:t>m</a:t>
            </a:r>
            <a:endParaRPr sz="450" dirty="0">
              <a:latin typeface="Microsoft Sans Serif"/>
              <a:cs typeface="Microsoft Sans Serif"/>
            </a:endParaRPr>
          </a:p>
        </p:txBody>
      </p:sp>
      <p:sp>
        <p:nvSpPr>
          <p:cNvPr id="89" name="object 89"/>
          <p:cNvSpPr txBox="1"/>
          <p:nvPr/>
        </p:nvSpPr>
        <p:spPr>
          <a:xfrm>
            <a:off x="7499536" y="1099540"/>
            <a:ext cx="535305" cy="105157"/>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Roca</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triturada</a:t>
            </a:r>
            <a:endParaRPr sz="600">
              <a:latin typeface="Microsoft Sans Serif"/>
              <a:cs typeface="Microsoft Sans Serif"/>
            </a:endParaRPr>
          </a:p>
        </p:txBody>
      </p:sp>
      <p:sp>
        <p:nvSpPr>
          <p:cNvPr id="90" name="object 90"/>
          <p:cNvSpPr txBox="1"/>
          <p:nvPr/>
        </p:nvSpPr>
        <p:spPr>
          <a:xfrm>
            <a:off x="8363135" y="1119046"/>
            <a:ext cx="543560" cy="89768"/>
          </a:xfrm>
          <a:prstGeom prst="rect">
            <a:avLst/>
          </a:prstGeom>
        </p:spPr>
        <p:txBody>
          <a:bodyPr vert="horz" wrap="square" lIns="0" tIns="12700" rIns="0" bIns="0" rtlCol="0">
            <a:spAutoFit/>
          </a:bodyPr>
          <a:lstStyle/>
          <a:p>
            <a:pPr marL="12700">
              <a:spcBef>
                <a:spcPts val="100"/>
              </a:spcBef>
            </a:pPr>
            <a:r>
              <a:rPr sz="500" dirty="0">
                <a:solidFill>
                  <a:srgbClr val="171514"/>
                </a:solidFill>
                <a:latin typeface="Microsoft Sans Serif"/>
                <a:cs typeface="Microsoft Sans Serif"/>
              </a:rPr>
              <a:t>2.500,00</a:t>
            </a:r>
            <a:r>
              <a:rPr sz="500" spc="-30" dirty="0">
                <a:solidFill>
                  <a:srgbClr val="171514"/>
                </a:solidFill>
                <a:latin typeface="Microsoft Sans Serif"/>
                <a:cs typeface="Microsoft Sans Serif"/>
              </a:rPr>
              <a:t> </a:t>
            </a:r>
            <a:r>
              <a:rPr sz="500" spc="20" dirty="0" smtClean="0">
                <a:solidFill>
                  <a:srgbClr val="171514"/>
                </a:solidFill>
                <a:latin typeface="Microsoft Sans Serif"/>
                <a:cs typeface="Microsoft Sans Serif"/>
              </a:rPr>
              <a:t>Ω·</a:t>
            </a:r>
            <a:r>
              <a:rPr lang="es-ES" sz="500" spc="20" dirty="0" smtClean="0">
                <a:solidFill>
                  <a:srgbClr val="171514"/>
                </a:solidFill>
                <a:latin typeface="Microsoft Sans Serif"/>
                <a:cs typeface="Microsoft Sans Serif"/>
              </a:rPr>
              <a:t>m</a:t>
            </a:r>
            <a:endParaRPr sz="500" dirty="0">
              <a:latin typeface="Microsoft Sans Serif"/>
              <a:cs typeface="Microsoft Sans Serif"/>
            </a:endParaRPr>
          </a:p>
        </p:txBody>
      </p:sp>
      <p:sp>
        <p:nvSpPr>
          <p:cNvPr id="91" name="object 91"/>
          <p:cNvSpPr txBox="1"/>
          <p:nvPr/>
        </p:nvSpPr>
        <p:spPr>
          <a:xfrm>
            <a:off x="5901164" y="2018408"/>
            <a:ext cx="616585" cy="74379"/>
          </a:xfrm>
          <a:prstGeom prst="rect">
            <a:avLst/>
          </a:prstGeom>
        </p:spPr>
        <p:txBody>
          <a:bodyPr vert="horz" wrap="square" lIns="0" tIns="12700" rIns="0" bIns="0" rtlCol="0">
            <a:spAutoFit/>
          </a:bodyPr>
          <a:lstStyle/>
          <a:p>
            <a:pPr marL="12700">
              <a:spcBef>
                <a:spcPts val="100"/>
              </a:spcBef>
            </a:pPr>
            <a:r>
              <a:rPr sz="400" spc="15" dirty="0">
                <a:solidFill>
                  <a:srgbClr val="171514"/>
                </a:solidFill>
                <a:latin typeface="Microsoft Sans Serif"/>
                <a:cs typeface="Microsoft Sans Serif"/>
              </a:rPr>
              <a:t>Profundidad</a:t>
            </a:r>
            <a:r>
              <a:rPr sz="400" spc="-2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20" dirty="0">
                <a:solidFill>
                  <a:srgbClr val="171514"/>
                </a:solidFill>
                <a:latin typeface="Microsoft Sans Serif"/>
                <a:cs typeface="Microsoft Sans Serif"/>
              </a:rPr>
              <a:t> </a:t>
            </a:r>
            <a:r>
              <a:rPr sz="400" spc="15" dirty="0">
                <a:solidFill>
                  <a:srgbClr val="171514"/>
                </a:solidFill>
                <a:latin typeface="Microsoft Sans Serif"/>
                <a:cs typeface="Microsoft Sans Serif"/>
              </a:rPr>
              <a:t>entierro:</a:t>
            </a:r>
            <a:endParaRPr sz="400">
              <a:latin typeface="Microsoft Sans Serif"/>
              <a:cs typeface="Microsoft Sans Serif"/>
            </a:endParaRPr>
          </a:p>
        </p:txBody>
      </p:sp>
      <p:sp>
        <p:nvSpPr>
          <p:cNvPr id="92" name="object 92"/>
          <p:cNvSpPr txBox="1"/>
          <p:nvPr/>
        </p:nvSpPr>
        <p:spPr>
          <a:xfrm>
            <a:off x="5901163" y="2164001"/>
            <a:ext cx="590550"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rejilla</a:t>
            </a:r>
            <a:r>
              <a:rPr sz="400" spc="-1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puesta</a:t>
            </a:r>
            <a:r>
              <a:rPr sz="400" spc="-10" dirty="0">
                <a:solidFill>
                  <a:srgbClr val="171514"/>
                </a:solidFill>
                <a:latin typeface="Microsoft Sans Serif"/>
                <a:cs typeface="Microsoft Sans Serif"/>
              </a:rPr>
              <a:t> </a:t>
            </a:r>
            <a:r>
              <a:rPr sz="400" dirty="0">
                <a:solidFill>
                  <a:srgbClr val="171514"/>
                </a:solidFill>
                <a:latin typeface="Microsoft Sans Serif"/>
                <a:cs typeface="Microsoft Sans Serif"/>
              </a:rPr>
              <a:t>a</a:t>
            </a:r>
            <a:r>
              <a:rPr sz="400" spc="-15" dirty="0">
                <a:solidFill>
                  <a:srgbClr val="171514"/>
                </a:solidFill>
                <a:latin typeface="Microsoft Sans Serif"/>
                <a:cs typeface="Microsoft Sans Serif"/>
              </a:rPr>
              <a:t> </a:t>
            </a:r>
            <a:r>
              <a:rPr sz="400" spc="15" dirty="0">
                <a:solidFill>
                  <a:srgbClr val="171514"/>
                </a:solidFill>
                <a:latin typeface="Microsoft Sans Serif"/>
                <a:cs typeface="Microsoft Sans Serif"/>
              </a:rPr>
              <a:t>tierra</a:t>
            </a:r>
            <a:endParaRPr sz="400">
              <a:latin typeface="Microsoft Sans Serif"/>
              <a:cs typeface="Microsoft Sans Serif"/>
            </a:endParaRPr>
          </a:p>
        </p:txBody>
      </p:sp>
      <p:sp>
        <p:nvSpPr>
          <p:cNvPr id="93" name="object 93"/>
          <p:cNvSpPr txBox="1"/>
          <p:nvPr/>
        </p:nvSpPr>
        <p:spPr>
          <a:xfrm>
            <a:off x="5901163" y="2309593"/>
            <a:ext cx="924560" cy="74379"/>
          </a:xfrm>
          <a:prstGeom prst="rect">
            <a:avLst/>
          </a:prstGeom>
        </p:spPr>
        <p:txBody>
          <a:bodyPr vert="horz" wrap="square" lIns="0" tIns="12700" rIns="0" bIns="0" rtlCol="0">
            <a:spAutoFit/>
          </a:bodyPr>
          <a:lstStyle/>
          <a:p>
            <a:pPr marL="12700">
              <a:spcBef>
                <a:spcPts val="100"/>
              </a:spcBef>
            </a:pPr>
            <a:r>
              <a:rPr sz="400" spc="15" dirty="0">
                <a:solidFill>
                  <a:srgbClr val="171514"/>
                </a:solidFill>
                <a:latin typeface="Microsoft Sans Serif"/>
                <a:cs typeface="Microsoft Sans Serif"/>
              </a:rPr>
              <a:t>Profundidad</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referencia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5" dirty="0">
                <a:solidFill>
                  <a:srgbClr val="171514"/>
                </a:solidFill>
                <a:latin typeface="Microsoft Sans Serif"/>
                <a:cs typeface="Microsoft Sans Serif"/>
              </a:rPr>
              <a:t>la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rejilla</a:t>
            </a:r>
            <a:endParaRPr sz="400">
              <a:latin typeface="Microsoft Sans Serif"/>
              <a:cs typeface="Microsoft Sans Serif"/>
            </a:endParaRPr>
          </a:p>
        </p:txBody>
      </p:sp>
      <p:sp>
        <p:nvSpPr>
          <p:cNvPr id="94" name="object 94"/>
          <p:cNvSpPr txBox="1"/>
          <p:nvPr/>
        </p:nvSpPr>
        <p:spPr>
          <a:xfrm>
            <a:off x="7183864" y="2157650"/>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1,50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95" name="object 95"/>
          <p:cNvSpPr txBox="1"/>
          <p:nvPr/>
        </p:nvSpPr>
        <p:spPr>
          <a:xfrm>
            <a:off x="7183864" y="2303242"/>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3,28</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96" name="object 96"/>
          <p:cNvSpPr txBox="1"/>
          <p:nvPr/>
        </p:nvSpPr>
        <p:spPr>
          <a:xfrm>
            <a:off x="7755364" y="2132250"/>
            <a:ext cx="655955" cy="267970"/>
          </a:xfrm>
          <a:prstGeom prst="rect">
            <a:avLst/>
          </a:prstGeom>
        </p:spPr>
        <p:txBody>
          <a:bodyPr vert="horz" wrap="square" lIns="0" tIns="12700" rIns="0" bIns="0" rtlCol="0">
            <a:spAutoFit/>
          </a:bodyPr>
          <a:lstStyle/>
          <a:p>
            <a:pPr marL="12700">
              <a:spcBef>
                <a:spcPts val="100"/>
              </a:spcBef>
            </a:pPr>
            <a:r>
              <a:rPr sz="650" spc="-15" dirty="0">
                <a:solidFill>
                  <a:srgbClr val="171514"/>
                </a:solidFill>
                <a:latin typeface="Microsoft Sans Serif"/>
                <a:cs typeface="Microsoft Sans Serif"/>
              </a:rPr>
              <a:t>Roca</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triturada</a:t>
            </a:r>
            <a:endParaRPr sz="650">
              <a:latin typeface="Microsoft Sans Serif"/>
              <a:cs typeface="Microsoft Sans Serif"/>
            </a:endParaRPr>
          </a:p>
          <a:p>
            <a:pPr marL="12700">
              <a:spcBef>
                <a:spcPts val="465"/>
              </a:spcBef>
            </a:pPr>
            <a:r>
              <a:rPr sz="550" dirty="0">
                <a:solidFill>
                  <a:srgbClr val="171514"/>
                </a:solidFill>
                <a:latin typeface="Microsoft Sans Serif"/>
                <a:cs typeface="Microsoft Sans Serif"/>
              </a:rPr>
              <a:t>Radio</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spc="30" dirty="0">
                <a:solidFill>
                  <a:srgbClr val="171514"/>
                </a:solidFill>
                <a:latin typeface="Microsoft Sans Serif"/>
                <a:cs typeface="Microsoft Sans Serif"/>
              </a:rPr>
              <a:t>hormigón</a:t>
            </a:r>
            <a:endParaRPr sz="550">
              <a:latin typeface="Microsoft Sans Serif"/>
              <a:cs typeface="Microsoft Sans Serif"/>
            </a:endParaRPr>
          </a:p>
        </p:txBody>
      </p:sp>
      <p:sp>
        <p:nvSpPr>
          <p:cNvPr id="97" name="object 97"/>
          <p:cNvSpPr txBox="1"/>
          <p:nvPr/>
        </p:nvSpPr>
        <p:spPr>
          <a:xfrm>
            <a:off x="8771364" y="2157650"/>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98" name="object 98"/>
          <p:cNvSpPr txBox="1"/>
          <p:nvPr/>
        </p:nvSpPr>
        <p:spPr>
          <a:xfrm>
            <a:off x="8771364" y="2303242"/>
            <a:ext cx="263525" cy="82074"/>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99" name="object 99"/>
          <p:cNvSpPr txBox="1"/>
          <p:nvPr/>
        </p:nvSpPr>
        <p:spPr>
          <a:xfrm>
            <a:off x="6406321" y="3041807"/>
            <a:ext cx="1119505" cy="182101"/>
          </a:xfrm>
          <a:prstGeom prst="rect">
            <a:avLst/>
          </a:prstGeom>
        </p:spPr>
        <p:txBody>
          <a:bodyPr vert="horz" wrap="square" lIns="0" tIns="12700" rIns="0" bIns="0" rtlCol="0">
            <a:spAutoFit/>
          </a:bodyPr>
          <a:lstStyle/>
          <a:p>
            <a:pPr marL="12700">
              <a:spcBef>
                <a:spcPts val="100"/>
              </a:spcBef>
            </a:pPr>
            <a:r>
              <a:rPr sz="550" b="1" spc="20" dirty="0">
                <a:solidFill>
                  <a:srgbClr val="171514"/>
                </a:solidFill>
                <a:latin typeface="Arial"/>
                <a:cs typeface="Arial"/>
              </a:rPr>
              <a:t>Información</a:t>
            </a:r>
            <a:r>
              <a:rPr sz="550" b="1" spc="-25" dirty="0">
                <a:solidFill>
                  <a:srgbClr val="171514"/>
                </a:solidFill>
                <a:latin typeface="Arial"/>
                <a:cs typeface="Arial"/>
              </a:rPr>
              <a:t> </a:t>
            </a:r>
            <a:r>
              <a:rPr sz="550" b="1" spc="15" dirty="0">
                <a:solidFill>
                  <a:srgbClr val="171514"/>
                </a:solidFill>
                <a:latin typeface="Arial"/>
                <a:cs typeface="Arial"/>
              </a:rPr>
              <a:t>de</a:t>
            </a:r>
            <a:r>
              <a:rPr sz="550" b="1" spc="-20" dirty="0">
                <a:solidFill>
                  <a:srgbClr val="171514"/>
                </a:solidFill>
                <a:latin typeface="Arial"/>
                <a:cs typeface="Arial"/>
              </a:rPr>
              <a:t> </a:t>
            </a:r>
            <a:r>
              <a:rPr lang="es-ES" sz="550" b="1" spc="20" dirty="0" smtClean="0">
                <a:solidFill>
                  <a:srgbClr val="171514"/>
                </a:solidFill>
                <a:latin typeface="Arial"/>
                <a:cs typeface="Arial"/>
              </a:rPr>
              <a:t>jabalina</a:t>
            </a:r>
            <a:r>
              <a:rPr sz="550" b="1" spc="-20" dirty="0" smtClean="0">
                <a:solidFill>
                  <a:srgbClr val="171514"/>
                </a:solidFill>
                <a:latin typeface="Arial"/>
                <a:cs typeface="Arial"/>
              </a:rPr>
              <a:t> </a:t>
            </a:r>
            <a:r>
              <a:rPr sz="550" b="1" spc="15" dirty="0">
                <a:solidFill>
                  <a:srgbClr val="171514"/>
                </a:solidFill>
                <a:latin typeface="Arial"/>
                <a:cs typeface="Arial"/>
              </a:rPr>
              <a:t>de</a:t>
            </a:r>
            <a:r>
              <a:rPr sz="550" b="1" spc="-25" dirty="0">
                <a:solidFill>
                  <a:srgbClr val="171514"/>
                </a:solidFill>
                <a:latin typeface="Arial"/>
                <a:cs typeface="Arial"/>
              </a:rPr>
              <a:t> </a:t>
            </a:r>
            <a:r>
              <a:rPr sz="550" b="1" spc="30" dirty="0">
                <a:solidFill>
                  <a:srgbClr val="171514"/>
                </a:solidFill>
                <a:latin typeface="Arial"/>
                <a:cs typeface="Arial"/>
              </a:rPr>
              <a:t>tierra</a:t>
            </a:r>
            <a:endParaRPr sz="550" dirty="0">
              <a:latin typeface="Arial"/>
              <a:cs typeface="Arial"/>
            </a:endParaRPr>
          </a:p>
        </p:txBody>
      </p:sp>
      <p:sp>
        <p:nvSpPr>
          <p:cNvPr id="100" name="object 100"/>
          <p:cNvSpPr txBox="1"/>
          <p:nvPr/>
        </p:nvSpPr>
        <p:spPr>
          <a:xfrm>
            <a:off x="6005227" y="5925463"/>
            <a:ext cx="532130"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AWG/</a:t>
            </a:r>
            <a:r>
              <a:rPr sz="750" b="1" spc="30" dirty="0">
                <a:solidFill>
                  <a:srgbClr val="171514"/>
                </a:solidFill>
                <a:latin typeface="Arial"/>
                <a:cs typeface="Arial"/>
              </a:rPr>
              <a:t>MMC</a:t>
            </a:r>
            <a:endParaRPr sz="750">
              <a:latin typeface="Arial"/>
              <a:cs typeface="Arial"/>
            </a:endParaRPr>
          </a:p>
        </p:txBody>
      </p:sp>
      <p:sp>
        <p:nvSpPr>
          <p:cNvPr id="101" name="object 101"/>
          <p:cNvSpPr txBox="1"/>
          <p:nvPr/>
        </p:nvSpPr>
        <p:spPr>
          <a:xfrm>
            <a:off x="6005228" y="6102805"/>
            <a:ext cx="387985" cy="120546"/>
          </a:xfrm>
          <a:prstGeom prst="rect">
            <a:avLst/>
          </a:prstGeom>
        </p:spPr>
        <p:txBody>
          <a:bodyPr vert="horz" wrap="square" lIns="0" tIns="12700" rIns="0" bIns="0" rtlCol="0">
            <a:spAutoFit/>
          </a:bodyPr>
          <a:lstStyle/>
          <a:p>
            <a:pPr marL="12700">
              <a:spcBef>
                <a:spcPts val="100"/>
              </a:spcBef>
            </a:pPr>
            <a:r>
              <a:rPr sz="700" spc="25" dirty="0">
                <a:solidFill>
                  <a:srgbClr val="171514"/>
                </a:solidFill>
                <a:latin typeface="Microsoft Sans Serif"/>
                <a:cs typeface="Microsoft Sans Serif"/>
              </a:rPr>
              <a:t>2/0</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AWG</a:t>
            </a:r>
            <a:endParaRPr sz="700">
              <a:latin typeface="Microsoft Sans Serif"/>
              <a:cs typeface="Microsoft Sans Serif"/>
            </a:endParaRPr>
          </a:p>
        </p:txBody>
      </p:sp>
      <p:sp>
        <p:nvSpPr>
          <p:cNvPr id="102" name="object 102"/>
          <p:cNvSpPr txBox="1"/>
          <p:nvPr/>
        </p:nvSpPr>
        <p:spPr>
          <a:xfrm>
            <a:off x="6869742" y="5938164"/>
            <a:ext cx="314325" cy="112851"/>
          </a:xfrm>
          <a:prstGeom prst="rect">
            <a:avLst/>
          </a:prstGeom>
        </p:spPr>
        <p:txBody>
          <a:bodyPr vert="horz" wrap="square" lIns="0" tIns="12700" rIns="0" bIns="0" rtlCol="0">
            <a:spAutoFit/>
          </a:bodyPr>
          <a:lstStyle/>
          <a:p>
            <a:pPr marL="12700">
              <a:spcBef>
                <a:spcPts val="100"/>
              </a:spcBef>
            </a:pPr>
            <a:r>
              <a:rPr sz="650" b="1" dirty="0">
                <a:solidFill>
                  <a:srgbClr val="171514"/>
                </a:solidFill>
                <a:latin typeface="Arial"/>
                <a:cs typeface="Arial"/>
              </a:rPr>
              <a:t>Cir.</a:t>
            </a:r>
            <a:r>
              <a:rPr sz="650" b="1" spc="-15" dirty="0">
                <a:solidFill>
                  <a:srgbClr val="171514"/>
                </a:solidFill>
                <a:latin typeface="Arial"/>
                <a:cs typeface="Arial"/>
              </a:rPr>
              <a:t> </a:t>
            </a:r>
            <a:r>
              <a:rPr sz="650" b="1" spc="35" dirty="0">
                <a:solidFill>
                  <a:srgbClr val="171514"/>
                </a:solidFill>
                <a:latin typeface="Arial"/>
                <a:cs typeface="Arial"/>
              </a:rPr>
              <a:t>Mil</a:t>
            </a:r>
            <a:endParaRPr sz="650">
              <a:latin typeface="Arial"/>
              <a:cs typeface="Arial"/>
            </a:endParaRPr>
          </a:p>
        </p:txBody>
      </p:sp>
      <p:sp>
        <p:nvSpPr>
          <p:cNvPr id="103" name="object 103"/>
          <p:cNvSpPr txBox="1"/>
          <p:nvPr/>
        </p:nvSpPr>
        <p:spPr>
          <a:xfrm>
            <a:off x="6856128" y="6109156"/>
            <a:ext cx="33083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133,100</a:t>
            </a:r>
            <a:endParaRPr sz="650">
              <a:latin typeface="Microsoft Sans Serif"/>
              <a:cs typeface="Microsoft Sans Serif"/>
            </a:endParaRPr>
          </a:p>
        </p:txBody>
      </p:sp>
      <p:sp>
        <p:nvSpPr>
          <p:cNvPr id="104" name="object 104"/>
          <p:cNvSpPr txBox="1"/>
          <p:nvPr/>
        </p:nvSpPr>
        <p:spPr>
          <a:xfrm>
            <a:off x="7510025" y="5944514"/>
            <a:ext cx="582295" cy="105157"/>
          </a:xfrm>
          <a:prstGeom prst="rect">
            <a:avLst/>
          </a:prstGeom>
        </p:spPr>
        <p:txBody>
          <a:bodyPr vert="horz" wrap="square" lIns="0" tIns="12700" rIns="0" bIns="0" rtlCol="0">
            <a:spAutoFit/>
          </a:bodyPr>
          <a:lstStyle/>
          <a:p>
            <a:pPr marL="12700">
              <a:spcBef>
                <a:spcPts val="100"/>
              </a:spcBef>
            </a:pPr>
            <a:r>
              <a:rPr sz="600" b="1" spc="10" dirty="0">
                <a:solidFill>
                  <a:srgbClr val="171514"/>
                </a:solidFill>
                <a:latin typeface="Arial"/>
                <a:cs typeface="Arial"/>
              </a:rPr>
              <a:t>Cond.Diám</a:t>
            </a:r>
            <a:r>
              <a:rPr sz="600" b="1" spc="-15" dirty="0">
                <a:solidFill>
                  <a:srgbClr val="171514"/>
                </a:solidFill>
                <a:latin typeface="Arial"/>
                <a:cs typeface="Arial"/>
              </a:rPr>
              <a:t> </a:t>
            </a:r>
            <a:r>
              <a:rPr sz="600" b="1" spc="5" dirty="0">
                <a:solidFill>
                  <a:srgbClr val="171514"/>
                </a:solidFill>
                <a:latin typeface="Arial"/>
                <a:cs typeface="Arial"/>
              </a:rPr>
              <a:t>CM</a:t>
            </a:r>
            <a:endParaRPr sz="600">
              <a:latin typeface="Arial"/>
              <a:cs typeface="Arial"/>
            </a:endParaRPr>
          </a:p>
        </p:txBody>
      </p:sp>
      <p:sp>
        <p:nvSpPr>
          <p:cNvPr id="105" name="object 105"/>
          <p:cNvSpPr txBox="1"/>
          <p:nvPr/>
        </p:nvSpPr>
        <p:spPr>
          <a:xfrm>
            <a:off x="7675329" y="6109156"/>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1.0600</a:t>
            </a:r>
            <a:endParaRPr sz="650">
              <a:latin typeface="Microsoft Sans Serif"/>
              <a:cs typeface="Microsoft Sans Serif"/>
            </a:endParaRPr>
          </a:p>
        </p:txBody>
      </p:sp>
      <p:sp>
        <p:nvSpPr>
          <p:cNvPr id="106" name="object 106"/>
          <p:cNvSpPr txBox="1"/>
          <p:nvPr/>
        </p:nvSpPr>
        <p:spPr>
          <a:xfrm>
            <a:off x="8443628" y="5944514"/>
            <a:ext cx="504825" cy="105157"/>
          </a:xfrm>
          <a:prstGeom prst="rect">
            <a:avLst/>
          </a:prstGeom>
        </p:spPr>
        <p:txBody>
          <a:bodyPr vert="horz" wrap="square" lIns="0" tIns="12700" rIns="0" bIns="0" rtlCol="0">
            <a:spAutoFit/>
          </a:bodyPr>
          <a:lstStyle/>
          <a:p>
            <a:pPr marL="12700">
              <a:spcBef>
                <a:spcPts val="100"/>
              </a:spcBef>
            </a:pPr>
            <a:r>
              <a:rPr sz="600" b="1" spc="10" dirty="0">
                <a:solidFill>
                  <a:srgbClr val="171514"/>
                </a:solidFill>
                <a:latin typeface="Arial"/>
                <a:cs typeface="Arial"/>
              </a:rPr>
              <a:t>Con.Diám</a:t>
            </a:r>
            <a:r>
              <a:rPr sz="600" b="1" spc="-15" dirty="0">
                <a:solidFill>
                  <a:srgbClr val="171514"/>
                </a:solidFill>
                <a:latin typeface="Arial"/>
                <a:cs typeface="Arial"/>
              </a:rPr>
              <a:t> </a:t>
            </a:r>
            <a:r>
              <a:rPr sz="600" b="1" spc="60" dirty="0">
                <a:solidFill>
                  <a:srgbClr val="171514"/>
                </a:solidFill>
                <a:latin typeface="Arial"/>
                <a:cs typeface="Arial"/>
              </a:rPr>
              <a:t>IN</a:t>
            </a:r>
            <a:endParaRPr sz="600">
              <a:latin typeface="Arial"/>
              <a:cs typeface="Arial"/>
            </a:endParaRPr>
          </a:p>
        </p:txBody>
      </p:sp>
      <p:sp>
        <p:nvSpPr>
          <p:cNvPr id="107" name="object 107"/>
          <p:cNvSpPr txBox="1"/>
          <p:nvPr/>
        </p:nvSpPr>
        <p:spPr>
          <a:xfrm>
            <a:off x="8558029" y="6109156"/>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0.4190</a:t>
            </a:r>
            <a:endParaRPr sz="650">
              <a:latin typeface="Microsoft Sans Serif"/>
              <a:cs typeface="Microsoft Sans Serif"/>
            </a:endParaRP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550027" y="800098"/>
            <a:ext cx="1882775" cy="6350"/>
            <a:chOff x="1866901" y="800098"/>
            <a:chExt cx="1882775" cy="6350"/>
          </a:xfrm>
        </p:grpSpPr>
        <p:sp>
          <p:nvSpPr>
            <p:cNvPr id="3" name="object 3"/>
            <p:cNvSpPr/>
            <p:nvPr/>
          </p:nvSpPr>
          <p:spPr>
            <a:xfrm>
              <a:off x="1866901" y="803273"/>
              <a:ext cx="1270000" cy="0"/>
            </a:xfrm>
            <a:custGeom>
              <a:avLst/>
              <a:gdLst/>
              <a:ahLst/>
              <a:cxnLst/>
              <a:rect l="l" t="t" r="r" b="b"/>
              <a:pathLst>
                <a:path w="1270000">
                  <a:moveTo>
                    <a:pt x="0" y="0"/>
                  </a:moveTo>
                  <a:lnTo>
                    <a:pt x="1270000" y="0"/>
                  </a:lnTo>
                </a:path>
              </a:pathLst>
            </a:custGeom>
            <a:ln w="6350">
              <a:solidFill>
                <a:srgbClr val="231F20"/>
              </a:solidFill>
            </a:ln>
          </p:spPr>
          <p:txBody>
            <a:bodyPr wrap="square" lIns="0" tIns="0" rIns="0" bIns="0" rtlCol="0"/>
            <a:lstStyle/>
            <a:p>
              <a:endParaRPr/>
            </a:p>
          </p:txBody>
        </p:sp>
        <p:sp>
          <p:nvSpPr>
            <p:cNvPr id="4" name="object 4"/>
            <p:cNvSpPr/>
            <p:nvPr/>
          </p:nvSpPr>
          <p:spPr>
            <a:xfrm>
              <a:off x="3136901" y="803273"/>
              <a:ext cx="612775" cy="0"/>
            </a:xfrm>
            <a:custGeom>
              <a:avLst/>
              <a:gdLst/>
              <a:ahLst/>
              <a:cxnLst/>
              <a:rect l="l" t="t" r="r" b="b"/>
              <a:pathLst>
                <a:path w="612775">
                  <a:moveTo>
                    <a:pt x="0" y="0"/>
                  </a:moveTo>
                  <a:lnTo>
                    <a:pt x="612203" y="0"/>
                  </a:lnTo>
                </a:path>
              </a:pathLst>
            </a:custGeom>
            <a:ln w="6350">
              <a:solidFill>
                <a:srgbClr val="231F20"/>
              </a:solidFill>
            </a:ln>
          </p:spPr>
          <p:txBody>
            <a:bodyPr wrap="square" lIns="0" tIns="0" rIns="0" bIns="0" rtlCol="0"/>
            <a:lstStyle/>
            <a:p>
              <a:endParaRPr/>
            </a:p>
          </p:txBody>
        </p:sp>
      </p:grpSp>
      <p:grpSp>
        <p:nvGrpSpPr>
          <p:cNvPr id="5" name="object 5"/>
          <p:cNvGrpSpPr/>
          <p:nvPr/>
        </p:nvGrpSpPr>
        <p:grpSpPr>
          <a:xfrm>
            <a:off x="6550027" y="1077770"/>
            <a:ext cx="1882775" cy="6350"/>
            <a:chOff x="1866901" y="1077770"/>
            <a:chExt cx="1882775" cy="6350"/>
          </a:xfrm>
        </p:grpSpPr>
        <p:sp>
          <p:nvSpPr>
            <p:cNvPr id="6" name="object 6"/>
            <p:cNvSpPr/>
            <p:nvPr/>
          </p:nvSpPr>
          <p:spPr>
            <a:xfrm>
              <a:off x="1866901" y="1080945"/>
              <a:ext cx="1270000" cy="0"/>
            </a:xfrm>
            <a:custGeom>
              <a:avLst/>
              <a:gdLst/>
              <a:ahLst/>
              <a:cxnLst/>
              <a:rect l="l" t="t" r="r" b="b"/>
              <a:pathLst>
                <a:path w="1270000">
                  <a:moveTo>
                    <a:pt x="0" y="0"/>
                  </a:moveTo>
                  <a:lnTo>
                    <a:pt x="1270000" y="0"/>
                  </a:lnTo>
                </a:path>
              </a:pathLst>
            </a:custGeom>
            <a:ln w="6350">
              <a:solidFill>
                <a:srgbClr val="231F20"/>
              </a:solidFill>
            </a:ln>
          </p:spPr>
          <p:txBody>
            <a:bodyPr wrap="square" lIns="0" tIns="0" rIns="0" bIns="0" rtlCol="0"/>
            <a:lstStyle/>
            <a:p>
              <a:endParaRPr/>
            </a:p>
          </p:txBody>
        </p:sp>
        <p:sp>
          <p:nvSpPr>
            <p:cNvPr id="7" name="object 7"/>
            <p:cNvSpPr/>
            <p:nvPr/>
          </p:nvSpPr>
          <p:spPr>
            <a:xfrm>
              <a:off x="3136901" y="1080945"/>
              <a:ext cx="612775" cy="0"/>
            </a:xfrm>
            <a:custGeom>
              <a:avLst/>
              <a:gdLst/>
              <a:ahLst/>
              <a:cxnLst/>
              <a:rect l="l" t="t" r="r" b="b"/>
              <a:pathLst>
                <a:path w="612775">
                  <a:moveTo>
                    <a:pt x="0" y="0"/>
                  </a:moveTo>
                  <a:lnTo>
                    <a:pt x="612203" y="0"/>
                  </a:lnTo>
                </a:path>
              </a:pathLst>
            </a:custGeom>
            <a:ln w="6350">
              <a:solidFill>
                <a:srgbClr val="231F20"/>
              </a:solidFill>
            </a:ln>
          </p:spPr>
          <p:txBody>
            <a:bodyPr wrap="square" lIns="0" tIns="0" rIns="0" bIns="0" rtlCol="0"/>
            <a:lstStyle/>
            <a:p>
              <a:endParaRPr/>
            </a:p>
          </p:txBody>
        </p:sp>
      </p:grpSp>
      <p:grpSp>
        <p:nvGrpSpPr>
          <p:cNvPr id="8" name="object 8"/>
          <p:cNvGrpSpPr/>
          <p:nvPr/>
        </p:nvGrpSpPr>
        <p:grpSpPr>
          <a:xfrm>
            <a:off x="6550027" y="1622955"/>
            <a:ext cx="1882775" cy="6350"/>
            <a:chOff x="1866901" y="1622955"/>
            <a:chExt cx="1882775" cy="6350"/>
          </a:xfrm>
        </p:grpSpPr>
        <p:sp>
          <p:nvSpPr>
            <p:cNvPr id="9" name="object 9"/>
            <p:cNvSpPr/>
            <p:nvPr/>
          </p:nvSpPr>
          <p:spPr>
            <a:xfrm>
              <a:off x="1866901" y="1626130"/>
              <a:ext cx="1270000" cy="0"/>
            </a:xfrm>
            <a:custGeom>
              <a:avLst/>
              <a:gdLst/>
              <a:ahLst/>
              <a:cxnLst/>
              <a:rect l="l" t="t" r="r" b="b"/>
              <a:pathLst>
                <a:path w="1270000">
                  <a:moveTo>
                    <a:pt x="0" y="0"/>
                  </a:moveTo>
                  <a:lnTo>
                    <a:pt x="1270000" y="0"/>
                  </a:lnTo>
                </a:path>
              </a:pathLst>
            </a:custGeom>
            <a:ln w="6350">
              <a:solidFill>
                <a:srgbClr val="231F20"/>
              </a:solidFill>
            </a:ln>
          </p:spPr>
          <p:txBody>
            <a:bodyPr wrap="square" lIns="0" tIns="0" rIns="0" bIns="0" rtlCol="0"/>
            <a:lstStyle/>
            <a:p>
              <a:endParaRPr/>
            </a:p>
          </p:txBody>
        </p:sp>
        <p:sp>
          <p:nvSpPr>
            <p:cNvPr id="10" name="object 10"/>
            <p:cNvSpPr/>
            <p:nvPr/>
          </p:nvSpPr>
          <p:spPr>
            <a:xfrm>
              <a:off x="3136901" y="1626130"/>
              <a:ext cx="612775" cy="0"/>
            </a:xfrm>
            <a:custGeom>
              <a:avLst/>
              <a:gdLst/>
              <a:ahLst/>
              <a:cxnLst/>
              <a:rect l="l" t="t" r="r" b="b"/>
              <a:pathLst>
                <a:path w="612775">
                  <a:moveTo>
                    <a:pt x="0" y="0"/>
                  </a:moveTo>
                  <a:lnTo>
                    <a:pt x="612203" y="0"/>
                  </a:lnTo>
                </a:path>
              </a:pathLst>
            </a:custGeom>
            <a:ln w="6350">
              <a:solidFill>
                <a:srgbClr val="231F20"/>
              </a:solidFill>
            </a:ln>
          </p:spPr>
          <p:txBody>
            <a:bodyPr wrap="square" lIns="0" tIns="0" rIns="0" bIns="0" rtlCol="0"/>
            <a:lstStyle/>
            <a:p>
              <a:endParaRPr/>
            </a:p>
          </p:txBody>
        </p:sp>
      </p:grpSp>
      <p:grpSp>
        <p:nvGrpSpPr>
          <p:cNvPr id="11" name="object 11"/>
          <p:cNvGrpSpPr/>
          <p:nvPr/>
        </p:nvGrpSpPr>
        <p:grpSpPr>
          <a:xfrm>
            <a:off x="5349872" y="2133334"/>
            <a:ext cx="4283075" cy="6350"/>
            <a:chOff x="666746" y="2133334"/>
            <a:chExt cx="4283075" cy="6350"/>
          </a:xfrm>
        </p:grpSpPr>
        <p:sp>
          <p:nvSpPr>
            <p:cNvPr id="12" name="object 12"/>
            <p:cNvSpPr/>
            <p:nvPr/>
          </p:nvSpPr>
          <p:spPr>
            <a:xfrm>
              <a:off x="666746" y="2136509"/>
              <a:ext cx="1295400" cy="0"/>
            </a:xfrm>
            <a:custGeom>
              <a:avLst/>
              <a:gdLst/>
              <a:ahLst/>
              <a:cxnLst/>
              <a:rect l="l" t="t" r="r" b="b"/>
              <a:pathLst>
                <a:path w="1295400">
                  <a:moveTo>
                    <a:pt x="0" y="0"/>
                  </a:moveTo>
                  <a:lnTo>
                    <a:pt x="1295400" y="0"/>
                  </a:lnTo>
                </a:path>
              </a:pathLst>
            </a:custGeom>
            <a:ln w="6350">
              <a:solidFill>
                <a:srgbClr val="231F20"/>
              </a:solidFill>
            </a:ln>
          </p:spPr>
          <p:txBody>
            <a:bodyPr wrap="square" lIns="0" tIns="0" rIns="0" bIns="0" rtlCol="0"/>
            <a:lstStyle/>
            <a:p>
              <a:endParaRPr/>
            </a:p>
          </p:txBody>
        </p:sp>
        <p:sp>
          <p:nvSpPr>
            <p:cNvPr id="13" name="object 13"/>
            <p:cNvSpPr/>
            <p:nvPr/>
          </p:nvSpPr>
          <p:spPr>
            <a:xfrm>
              <a:off x="1962146" y="2136509"/>
              <a:ext cx="503555" cy="0"/>
            </a:xfrm>
            <a:custGeom>
              <a:avLst/>
              <a:gdLst/>
              <a:ahLst/>
              <a:cxnLst/>
              <a:rect l="l" t="t" r="r" b="b"/>
              <a:pathLst>
                <a:path w="503555">
                  <a:moveTo>
                    <a:pt x="0" y="0"/>
                  </a:moveTo>
                  <a:lnTo>
                    <a:pt x="503542" y="0"/>
                  </a:lnTo>
                </a:path>
              </a:pathLst>
            </a:custGeom>
            <a:ln w="6350">
              <a:solidFill>
                <a:srgbClr val="231F20"/>
              </a:solidFill>
            </a:ln>
          </p:spPr>
          <p:txBody>
            <a:bodyPr wrap="square" lIns="0" tIns="0" rIns="0" bIns="0" rtlCol="0"/>
            <a:lstStyle/>
            <a:p>
              <a:endParaRPr/>
            </a:p>
          </p:txBody>
        </p:sp>
        <p:sp>
          <p:nvSpPr>
            <p:cNvPr id="14" name="object 14"/>
            <p:cNvSpPr/>
            <p:nvPr/>
          </p:nvSpPr>
          <p:spPr>
            <a:xfrm>
              <a:off x="2465688" y="2136509"/>
              <a:ext cx="476250" cy="0"/>
            </a:xfrm>
            <a:custGeom>
              <a:avLst/>
              <a:gdLst/>
              <a:ahLst/>
              <a:cxnLst/>
              <a:rect l="l" t="t" r="r" b="b"/>
              <a:pathLst>
                <a:path w="476250">
                  <a:moveTo>
                    <a:pt x="0" y="0"/>
                  </a:moveTo>
                  <a:lnTo>
                    <a:pt x="476008" y="0"/>
                  </a:lnTo>
                </a:path>
              </a:pathLst>
            </a:custGeom>
            <a:ln w="6350">
              <a:solidFill>
                <a:srgbClr val="231F20"/>
              </a:solidFill>
            </a:ln>
          </p:spPr>
          <p:txBody>
            <a:bodyPr wrap="square" lIns="0" tIns="0" rIns="0" bIns="0" rtlCol="0"/>
            <a:lstStyle/>
            <a:p>
              <a:endParaRPr/>
            </a:p>
          </p:txBody>
        </p:sp>
        <p:sp>
          <p:nvSpPr>
            <p:cNvPr id="15" name="object 15"/>
            <p:cNvSpPr/>
            <p:nvPr/>
          </p:nvSpPr>
          <p:spPr>
            <a:xfrm>
              <a:off x="2941699" y="2136509"/>
              <a:ext cx="588010" cy="0"/>
            </a:xfrm>
            <a:custGeom>
              <a:avLst/>
              <a:gdLst/>
              <a:ahLst/>
              <a:cxnLst/>
              <a:rect l="l" t="t" r="r" b="b"/>
              <a:pathLst>
                <a:path w="588010">
                  <a:moveTo>
                    <a:pt x="0" y="0"/>
                  </a:moveTo>
                  <a:lnTo>
                    <a:pt x="587870" y="0"/>
                  </a:lnTo>
                </a:path>
              </a:pathLst>
            </a:custGeom>
            <a:ln w="6350">
              <a:solidFill>
                <a:srgbClr val="231F20"/>
              </a:solidFill>
            </a:ln>
          </p:spPr>
          <p:txBody>
            <a:bodyPr wrap="square" lIns="0" tIns="0" rIns="0" bIns="0" rtlCol="0"/>
            <a:lstStyle/>
            <a:p>
              <a:endParaRPr/>
            </a:p>
          </p:txBody>
        </p:sp>
        <p:sp>
          <p:nvSpPr>
            <p:cNvPr id="16" name="object 16"/>
            <p:cNvSpPr/>
            <p:nvPr/>
          </p:nvSpPr>
          <p:spPr>
            <a:xfrm>
              <a:off x="3529570" y="2136509"/>
              <a:ext cx="467995" cy="0"/>
            </a:xfrm>
            <a:custGeom>
              <a:avLst/>
              <a:gdLst/>
              <a:ahLst/>
              <a:cxnLst/>
              <a:rect l="l" t="t" r="r" b="b"/>
              <a:pathLst>
                <a:path w="467995">
                  <a:moveTo>
                    <a:pt x="0" y="0"/>
                  </a:moveTo>
                  <a:lnTo>
                    <a:pt x="467474" y="0"/>
                  </a:lnTo>
                </a:path>
              </a:pathLst>
            </a:custGeom>
            <a:ln w="6350">
              <a:solidFill>
                <a:srgbClr val="231F20"/>
              </a:solidFill>
            </a:ln>
          </p:spPr>
          <p:txBody>
            <a:bodyPr wrap="square" lIns="0" tIns="0" rIns="0" bIns="0" rtlCol="0"/>
            <a:lstStyle/>
            <a:p>
              <a:endParaRPr/>
            </a:p>
          </p:txBody>
        </p:sp>
        <p:sp>
          <p:nvSpPr>
            <p:cNvPr id="17" name="object 17"/>
            <p:cNvSpPr/>
            <p:nvPr/>
          </p:nvSpPr>
          <p:spPr>
            <a:xfrm>
              <a:off x="3997046" y="2136509"/>
              <a:ext cx="546735" cy="0"/>
            </a:xfrm>
            <a:custGeom>
              <a:avLst/>
              <a:gdLst/>
              <a:ahLst/>
              <a:cxnLst/>
              <a:rect l="l" t="t" r="r" b="b"/>
              <a:pathLst>
                <a:path w="546735">
                  <a:moveTo>
                    <a:pt x="0" y="0"/>
                  </a:moveTo>
                  <a:lnTo>
                    <a:pt x="546620" y="0"/>
                  </a:lnTo>
                </a:path>
              </a:pathLst>
            </a:custGeom>
            <a:ln w="6350">
              <a:solidFill>
                <a:srgbClr val="231F20"/>
              </a:solidFill>
            </a:ln>
          </p:spPr>
          <p:txBody>
            <a:bodyPr wrap="square" lIns="0" tIns="0" rIns="0" bIns="0" rtlCol="0"/>
            <a:lstStyle/>
            <a:p>
              <a:endParaRPr/>
            </a:p>
          </p:txBody>
        </p:sp>
        <p:sp>
          <p:nvSpPr>
            <p:cNvPr id="18" name="object 18"/>
            <p:cNvSpPr/>
            <p:nvPr/>
          </p:nvSpPr>
          <p:spPr>
            <a:xfrm>
              <a:off x="4543667" y="2136509"/>
              <a:ext cx="405765" cy="0"/>
            </a:xfrm>
            <a:custGeom>
              <a:avLst/>
              <a:gdLst/>
              <a:ahLst/>
              <a:cxnLst/>
              <a:rect l="l" t="t" r="r" b="b"/>
              <a:pathLst>
                <a:path w="405764">
                  <a:moveTo>
                    <a:pt x="0" y="0"/>
                  </a:moveTo>
                  <a:lnTo>
                    <a:pt x="405587" y="0"/>
                  </a:lnTo>
                </a:path>
              </a:pathLst>
            </a:custGeom>
            <a:ln w="6350">
              <a:solidFill>
                <a:srgbClr val="231F20"/>
              </a:solidFill>
            </a:ln>
          </p:spPr>
          <p:txBody>
            <a:bodyPr wrap="square" lIns="0" tIns="0" rIns="0" bIns="0" rtlCol="0"/>
            <a:lstStyle/>
            <a:p>
              <a:endParaRPr/>
            </a:p>
          </p:txBody>
        </p:sp>
      </p:grpSp>
      <p:graphicFrame>
        <p:nvGraphicFramePr>
          <p:cNvPr id="19" name="object 19"/>
          <p:cNvGraphicFramePr>
            <a:graphicFrameLocks noGrp="1"/>
          </p:cNvGraphicFramePr>
          <p:nvPr/>
        </p:nvGraphicFramePr>
        <p:xfrm>
          <a:off x="5349872" y="2242070"/>
          <a:ext cx="4281169" cy="449071"/>
        </p:xfrm>
        <a:graphic>
          <a:graphicData uri="http://schemas.openxmlformats.org/drawingml/2006/table">
            <a:tbl>
              <a:tblPr firstRow="1" bandRow="1">
                <a:tableStyleId>{2D5ABB26-0587-4C30-8999-92F81FD0307C}</a:tableStyleId>
              </a:tblPr>
              <a:tblGrid>
                <a:gridCol w="1227455">
                  <a:extLst>
                    <a:ext uri="{9D8B030D-6E8A-4147-A177-3AD203B41FA5}">
                      <a16:colId xmlns:a16="http://schemas.microsoft.com/office/drawing/2014/main" val="20000"/>
                    </a:ext>
                  </a:extLst>
                </a:gridCol>
                <a:gridCol w="567055">
                  <a:extLst>
                    <a:ext uri="{9D8B030D-6E8A-4147-A177-3AD203B41FA5}">
                      <a16:colId xmlns:a16="http://schemas.microsoft.com/office/drawing/2014/main" val="20001"/>
                    </a:ext>
                  </a:extLst>
                </a:gridCol>
                <a:gridCol w="461010">
                  <a:extLst>
                    <a:ext uri="{9D8B030D-6E8A-4147-A177-3AD203B41FA5}">
                      <a16:colId xmlns:a16="http://schemas.microsoft.com/office/drawing/2014/main" val="20002"/>
                    </a:ext>
                  </a:extLst>
                </a:gridCol>
                <a:gridCol w="601344">
                  <a:extLst>
                    <a:ext uri="{9D8B030D-6E8A-4147-A177-3AD203B41FA5}">
                      <a16:colId xmlns:a16="http://schemas.microsoft.com/office/drawing/2014/main" val="20003"/>
                    </a:ext>
                  </a:extLst>
                </a:gridCol>
                <a:gridCol w="441325">
                  <a:extLst>
                    <a:ext uri="{9D8B030D-6E8A-4147-A177-3AD203B41FA5}">
                      <a16:colId xmlns:a16="http://schemas.microsoft.com/office/drawing/2014/main" val="20004"/>
                    </a:ext>
                  </a:extLst>
                </a:gridCol>
                <a:gridCol w="560070">
                  <a:extLst>
                    <a:ext uri="{9D8B030D-6E8A-4147-A177-3AD203B41FA5}">
                      <a16:colId xmlns:a16="http://schemas.microsoft.com/office/drawing/2014/main" val="20005"/>
                    </a:ext>
                  </a:extLst>
                </a:gridCol>
                <a:gridCol w="422910">
                  <a:extLst>
                    <a:ext uri="{9D8B030D-6E8A-4147-A177-3AD203B41FA5}">
                      <a16:colId xmlns:a16="http://schemas.microsoft.com/office/drawing/2014/main" val="20006"/>
                    </a:ext>
                  </a:extLst>
                </a:gridCol>
              </a:tblGrid>
              <a:tr h="139039">
                <a:tc>
                  <a:txBody>
                    <a:bodyPr/>
                    <a:lstStyle/>
                    <a:p>
                      <a:pPr>
                        <a:lnSpc>
                          <a:spcPct val="100000"/>
                        </a:lnSpc>
                      </a:pPr>
                      <a:endParaRPr sz="500" dirty="0">
                        <a:latin typeface="Times New Roman"/>
                        <a:cs typeface="Times New Roman"/>
                      </a:endParaRPr>
                    </a:p>
                  </a:txBody>
                  <a:tcPr marL="0" marR="0" marT="0" marB="0"/>
                </a:tc>
                <a:tc>
                  <a:txBody>
                    <a:bodyPr/>
                    <a:lstStyle/>
                    <a:p>
                      <a:pPr marR="97790" algn="r">
                        <a:lnSpc>
                          <a:spcPts val="940"/>
                        </a:lnSpc>
                        <a:spcBef>
                          <a:spcPts val="55"/>
                        </a:spcBef>
                      </a:pPr>
                      <a:r>
                        <a:rPr sz="800" b="1" spc="10" dirty="0">
                          <a:solidFill>
                            <a:srgbClr val="171514"/>
                          </a:solidFill>
                          <a:latin typeface="Arial"/>
                          <a:cs typeface="Arial"/>
                        </a:rPr>
                        <a:t>AWG/</a:t>
                      </a:r>
                      <a:endParaRPr sz="800">
                        <a:latin typeface="Arial"/>
                        <a:cs typeface="Arial"/>
                      </a:endParaRPr>
                    </a:p>
                  </a:txBody>
                  <a:tcPr marL="0" marR="0" marT="6985" marB="0"/>
                </a:tc>
                <a:tc>
                  <a:txBody>
                    <a:bodyPr/>
                    <a:lstStyle/>
                    <a:p>
                      <a:pPr>
                        <a:lnSpc>
                          <a:spcPct val="100000"/>
                        </a:lnSpc>
                      </a:pPr>
                      <a:endParaRPr sz="500">
                        <a:latin typeface="Times New Roman"/>
                        <a:cs typeface="Times New Roman"/>
                      </a:endParaRPr>
                    </a:p>
                  </a:txBody>
                  <a:tcPr marL="0" marR="0" marT="0" marB="0"/>
                </a:tc>
                <a:tc>
                  <a:txBody>
                    <a:bodyPr/>
                    <a:lstStyle/>
                    <a:p>
                      <a:pPr marR="78105" algn="r">
                        <a:lnSpc>
                          <a:spcPct val="100000"/>
                        </a:lnSpc>
                        <a:spcBef>
                          <a:spcPts val="305"/>
                        </a:spcBef>
                      </a:pPr>
                      <a:r>
                        <a:rPr sz="550" b="1" spc="-5" dirty="0">
                          <a:solidFill>
                            <a:srgbClr val="171514"/>
                          </a:solidFill>
                          <a:latin typeface="Arial"/>
                          <a:cs typeface="Arial"/>
                        </a:rPr>
                        <a:t>Cond.</a:t>
                      </a:r>
                      <a:r>
                        <a:rPr sz="550" b="1" spc="-35" dirty="0">
                          <a:solidFill>
                            <a:srgbClr val="171514"/>
                          </a:solidFill>
                          <a:latin typeface="Arial"/>
                          <a:cs typeface="Arial"/>
                        </a:rPr>
                        <a:t> </a:t>
                      </a:r>
                      <a:r>
                        <a:rPr sz="550" b="1" spc="15" dirty="0">
                          <a:solidFill>
                            <a:srgbClr val="171514"/>
                          </a:solidFill>
                          <a:latin typeface="Arial"/>
                          <a:cs typeface="Arial"/>
                        </a:rPr>
                        <a:t>de</a:t>
                      </a:r>
                      <a:r>
                        <a:rPr sz="550" b="1" spc="-30" dirty="0">
                          <a:solidFill>
                            <a:srgbClr val="171514"/>
                          </a:solidFill>
                          <a:latin typeface="Arial"/>
                          <a:cs typeface="Arial"/>
                        </a:rPr>
                        <a:t> </a:t>
                      </a:r>
                      <a:r>
                        <a:rPr sz="550" b="1" spc="20" dirty="0">
                          <a:solidFill>
                            <a:srgbClr val="171514"/>
                          </a:solidFill>
                          <a:latin typeface="Arial"/>
                          <a:cs typeface="Arial"/>
                        </a:rPr>
                        <a:t>red</a:t>
                      </a:r>
                      <a:endParaRPr sz="550">
                        <a:latin typeface="Arial"/>
                        <a:cs typeface="Arial"/>
                      </a:endParaRPr>
                    </a:p>
                  </a:txBody>
                  <a:tcPr marL="0" marR="0" marT="38735" marB="0"/>
                </a:tc>
                <a:tc>
                  <a:txBody>
                    <a:bodyPr/>
                    <a:lstStyle/>
                    <a:p>
                      <a:pPr marR="106680" algn="r">
                        <a:lnSpc>
                          <a:spcPts val="890"/>
                        </a:lnSpc>
                        <a:spcBef>
                          <a:spcPts val="105"/>
                        </a:spcBef>
                      </a:pPr>
                      <a:r>
                        <a:rPr sz="750" b="1" dirty="0">
                          <a:solidFill>
                            <a:srgbClr val="171514"/>
                          </a:solidFill>
                          <a:latin typeface="Arial"/>
                          <a:cs typeface="Arial"/>
                        </a:rPr>
                        <a:t>Suelo</a:t>
                      </a:r>
                      <a:endParaRPr sz="750">
                        <a:latin typeface="Arial"/>
                        <a:cs typeface="Arial"/>
                      </a:endParaRPr>
                    </a:p>
                  </a:txBody>
                  <a:tcPr marL="0" marR="0" marT="13335" marB="0"/>
                </a:tc>
                <a:tc>
                  <a:txBody>
                    <a:bodyPr/>
                    <a:lstStyle/>
                    <a:p>
                      <a:pPr marL="12700" algn="ctr">
                        <a:lnSpc>
                          <a:spcPct val="100000"/>
                        </a:lnSpc>
                        <a:spcBef>
                          <a:spcPts val="355"/>
                        </a:spcBef>
                      </a:pPr>
                      <a:r>
                        <a:rPr sz="500" b="1" dirty="0">
                          <a:solidFill>
                            <a:srgbClr val="171514"/>
                          </a:solidFill>
                          <a:latin typeface="Arial"/>
                          <a:cs typeface="Arial"/>
                        </a:rPr>
                        <a:t>Longitud</a:t>
                      </a:r>
                      <a:r>
                        <a:rPr sz="500" b="1" spc="-10" dirty="0">
                          <a:solidFill>
                            <a:srgbClr val="171514"/>
                          </a:solidFill>
                          <a:latin typeface="Arial"/>
                          <a:cs typeface="Arial"/>
                        </a:rPr>
                        <a:t> </a:t>
                      </a:r>
                      <a:r>
                        <a:rPr sz="500" b="1" dirty="0">
                          <a:solidFill>
                            <a:srgbClr val="171514"/>
                          </a:solidFill>
                          <a:latin typeface="Arial"/>
                          <a:cs typeface="Arial"/>
                        </a:rPr>
                        <a:t>de</a:t>
                      </a:r>
                      <a:endParaRPr sz="500">
                        <a:latin typeface="Arial"/>
                        <a:cs typeface="Arial"/>
                      </a:endParaRPr>
                    </a:p>
                  </a:txBody>
                  <a:tcPr marL="0" marR="0" marT="45085" marB="0"/>
                </a:tc>
                <a:tc>
                  <a:txBody>
                    <a:bodyPr/>
                    <a:lstStyle/>
                    <a:p>
                      <a:pPr marL="107950">
                        <a:lnSpc>
                          <a:spcPts val="940"/>
                        </a:lnSpc>
                        <a:spcBef>
                          <a:spcPts val="55"/>
                        </a:spcBef>
                      </a:pPr>
                      <a:r>
                        <a:rPr sz="800" b="1" spc="20" dirty="0">
                          <a:solidFill>
                            <a:srgbClr val="171514"/>
                          </a:solidFill>
                          <a:latin typeface="Arial"/>
                          <a:cs typeface="Arial"/>
                        </a:rPr>
                        <a:t>de</a:t>
                      </a:r>
                      <a:endParaRPr sz="800">
                        <a:latin typeface="Arial"/>
                        <a:cs typeface="Arial"/>
                      </a:endParaRPr>
                    </a:p>
                  </a:txBody>
                  <a:tcPr marL="0" marR="0" marT="6985" marB="0"/>
                </a:tc>
                <a:extLst>
                  <a:ext uri="{0D108BD9-81ED-4DB2-BD59-A6C34878D82A}">
                    <a16:rowId xmlns:a16="http://schemas.microsoft.com/office/drawing/2014/main" val="10000"/>
                  </a:ext>
                </a:extLst>
              </a:tr>
              <a:tr h="171653">
                <a:tc>
                  <a:txBody>
                    <a:bodyPr/>
                    <a:lstStyle/>
                    <a:p>
                      <a:pPr>
                        <a:lnSpc>
                          <a:spcPct val="100000"/>
                        </a:lnSpc>
                        <a:spcBef>
                          <a:spcPts val="210"/>
                        </a:spcBef>
                      </a:pPr>
                      <a:r>
                        <a:rPr sz="650" b="1" spc="35" dirty="0">
                          <a:solidFill>
                            <a:srgbClr val="171514"/>
                          </a:solidFill>
                          <a:latin typeface="Arial"/>
                          <a:cs typeface="Arial"/>
                        </a:rPr>
                        <a:t>Material</a:t>
                      </a:r>
                      <a:endParaRPr sz="650">
                        <a:latin typeface="Arial"/>
                        <a:cs typeface="Arial"/>
                      </a:endParaRPr>
                    </a:p>
                  </a:txBody>
                  <a:tcPr marL="0" marR="0" marT="26670" marB="0">
                    <a:lnB w="6350">
                      <a:solidFill>
                        <a:srgbClr val="231F20"/>
                      </a:solidFill>
                      <a:prstDash val="solid"/>
                    </a:lnB>
                  </a:tcPr>
                </a:tc>
                <a:tc>
                  <a:txBody>
                    <a:bodyPr/>
                    <a:lstStyle/>
                    <a:p>
                      <a:pPr marR="108585" algn="r">
                        <a:lnSpc>
                          <a:spcPct val="100000"/>
                        </a:lnSpc>
                        <a:spcBef>
                          <a:spcPts val="60"/>
                        </a:spcBef>
                      </a:pPr>
                      <a:r>
                        <a:rPr sz="800" b="1" spc="35" dirty="0">
                          <a:solidFill>
                            <a:srgbClr val="171514"/>
                          </a:solidFill>
                          <a:latin typeface="Arial"/>
                          <a:cs typeface="Arial"/>
                        </a:rPr>
                        <a:t>MCM</a:t>
                      </a:r>
                      <a:endParaRPr sz="800">
                        <a:latin typeface="Arial"/>
                        <a:cs typeface="Arial"/>
                      </a:endParaRPr>
                    </a:p>
                  </a:txBody>
                  <a:tcPr marL="0" marR="0" marT="7620" marB="0">
                    <a:lnB w="6350">
                      <a:solidFill>
                        <a:srgbClr val="231F20"/>
                      </a:solidFill>
                      <a:prstDash val="solid"/>
                    </a:lnB>
                  </a:tcPr>
                </a:tc>
                <a:tc>
                  <a:txBody>
                    <a:bodyPr/>
                    <a:lstStyle/>
                    <a:p>
                      <a:pPr marL="12065" algn="ctr">
                        <a:lnSpc>
                          <a:spcPct val="100000"/>
                        </a:lnSpc>
                        <a:spcBef>
                          <a:spcPts val="160"/>
                        </a:spcBef>
                      </a:pPr>
                      <a:r>
                        <a:rPr sz="700" b="1" spc="15" dirty="0">
                          <a:solidFill>
                            <a:srgbClr val="171514"/>
                          </a:solidFill>
                          <a:latin typeface="Arial"/>
                          <a:cs typeface="Arial"/>
                        </a:rPr>
                        <a:t>Cirmil</a:t>
                      </a:r>
                      <a:endParaRPr sz="700">
                        <a:latin typeface="Arial"/>
                        <a:cs typeface="Arial"/>
                      </a:endParaRPr>
                    </a:p>
                  </a:txBody>
                  <a:tcPr marL="0" marR="0" marT="20320" marB="0">
                    <a:lnB w="6350">
                      <a:solidFill>
                        <a:srgbClr val="231F20"/>
                      </a:solidFill>
                      <a:prstDash val="solid"/>
                    </a:lnB>
                  </a:tcPr>
                </a:tc>
                <a:tc>
                  <a:txBody>
                    <a:bodyPr/>
                    <a:lstStyle/>
                    <a:p>
                      <a:pPr>
                        <a:lnSpc>
                          <a:spcPct val="100000"/>
                        </a:lnSpc>
                        <a:spcBef>
                          <a:spcPts val="40"/>
                        </a:spcBef>
                      </a:pPr>
                      <a:endParaRPr sz="450" dirty="0">
                        <a:latin typeface="Times New Roman"/>
                        <a:cs typeface="Times New Roman"/>
                      </a:endParaRPr>
                    </a:p>
                    <a:p>
                      <a:pPr marR="59690" algn="r">
                        <a:lnSpc>
                          <a:spcPct val="100000"/>
                        </a:lnSpc>
                      </a:pPr>
                      <a:r>
                        <a:rPr sz="300" b="1" dirty="0" err="1" smtClean="0">
                          <a:solidFill>
                            <a:srgbClr val="171514"/>
                          </a:solidFill>
                          <a:latin typeface="Arial"/>
                          <a:cs typeface="Arial"/>
                        </a:rPr>
                        <a:t>Diá</a:t>
                      </a:r>
                      <a:r>
                        <a:rPr lang="es-ES" sz="300" b="1" dirty="0" smtClean="0">
                          <a:solidFill>
                            <a:srgbClr val="171514"/>
                          </a:solidFill>
                          <a:latin typeface="Arial"/>
                          <a:cs typeface="Arial"/>
                        </a:rPr>
                        <a:t>m</a:t>
                      </a:r>
                      <a:r>
                        <a:rPr sz="300" b="1" spc="-10" dirty="0" smtClean="0">
                          <a:solidFill>
                            <a:srgbClr val="171514"/>
                          </a:solidFill>
                          <a:latin typeface="Arial"/>
                          <a:cs typeface="Arial"/>
                        </a:rPr>
                        <a:t> </a:t>
                      </a:r>
                      <a:r>
                        <a:rPr sz="300" b="1" dirty="0">
                          <a:solidFill>
                            <a:srgbClr val="171514"/>
                          </a:solidFill>
                          <a:latin typeface="Arial"/>
                          <a:cs typeface="Arial"/>
                        </a:rPr>
                        <a:t>(pulgadas)</a:t>
                      </a:r>
                      <a:endParaRPr sz="300" dirty="0">
                        <a:latin typeface="Arial"/>
                        <a:cs typeface="Arial"/>
                      </a:endParaRPr>
                    </a:p>
                  </a:txBody>
                  <a:tcPr marL="0" marR="0" marT="5080" marB="0">
                    <a:lnB w="6350">
                      <a:solidFill>
                        <a:srgbClr val="231F20"/>
                      </a:solidFill>
                      <a:prstDash val="solid"/>
                    </a:lnB>
                  </a:tcPr>
                </a:tc>
                <a:tc>
                  <a:txBody>
                    <a:bodyPr/>
                    <a:lstStyle/>
                    <a:p>
                      <a:pPr marR="88900" algn="r">
                        <a:lnSpc>
                          <a:spcPct val="100000"/>
                        </a:lnSpc>
                        <a:spcBef>
                          <a:spcPts val="409"/>
                        </a:spcBef>
                      </a:pPr>
                      <a:r>
                        <a:rPr sz="450" b="1" spc="5" dirty="0">
                          <a:solidFill>
                            <a:srgbClr val="171514"/>
                          </a:solidFill>
                          <a:latin typeface="Arial"/>
                          <a:cs typeface="Arial"/>
                        </a:rPr>
                        <a:t>Varillas</a:t>
                      </a:r>
                      <a:endParaRPr sz="450">
                        <a:latin typeface="Arial"/>
                        <a:cs typeface="Arial"/>
                      </a:endParaRPr>
                    </a:p>
                  </a:txBody>
                  <a:tcPr marL="0" marR="0" marT="52069" marB="0">
                    <a:lnB w="6350">
                      <a:solidFill>
                        <a:srgbClr val="231F20"/>
                      </a:solidFill>
                      <a:prstDash val="solid"/>
                    </a:lnB>
                  </a:tcPr>
                </a:tc>
                <a:tc>
                  <a:txBody>
                    <a:bodyPr/>
                    <a:lstStyle/>
                    <a:p>
                      <a:pPr marL="11430" algn="ctr">
                        <a:lnSpc>
                          <a:spcPct val="100000"/>
                        </a:lnSpc>
                        <a:spcBef>
                          <a:spcPts val="360"/>
                        </a:spcBef>
                      </a:pPr>
                      <a:r>
                        <a:rPr sz="500" b="1" dirty="0" err="1">
                          <a:solidFill>
                            <a:srgbClr val="171514"/>
                          </a:solidFill>
                          <a:latin typeface="Arial"/>
                          <a:cs typeface="Arial"/>
                        </a:rPr>
                        <a:t>Cada</a:t>
                      </a:r>
                      <a:r>
                        <a:rPr sz="500" b="1" spc="-10" dirty="0">
                          <a:solidFill>
                            <a:srgbClr val="171514"/>
                          </a:solidFill>
                          <a:latin typeface="Arial"/>
                          <a:cs typeface="Arial"/>
                        </a:rPr>
                        <a:t> </a:t>
                      </a:r>
                      <a:r>
                        <a:rPr lang="es-ES" sz="500" b="1" dirty="0" smtClean="0">
                          <a:solidFill>
                            <a:srgbClr val="171514"/>
                          </a:solidFill>
                          <a:latin typeface="Arial"/>
                          <a:cs typeface="Arial"/>
                        </a:rPr>
                        <a:t>jabalina</a:t>
                      </a:r>
                      <a:endParaRPr sz="500" dirty="0">
                        <a:latin typeface="Arial"/>
                        <a:cs typeface="Arial"/>
                      </a:endParaRPr>
                    </a:p>
                  </a:txBody>
                  <a:tcPr marL="0" marR="0" marB="0">
                    <a:lnB w="6350">
                      <a:solidFill>
                        <a:srgbClr val="231F20"/>
                      </a:solidFill>
                      <a:prstDash val="solid"/>
                    </a:lnB>
                  </a:tcPr>
                </a:tc>
                <a:tc>
                  <a:txBody>
                    <a:bodyPr/>
                    <a:lstStyle/>
                    <a:p>
                      <a:pPr marR="22225" algn="r">
                        <a:lnSpc>
                          <a:spcPct val="100000"/>
                        </a:lnSpc>
                        <a:spcBef>
                          <a:spcPts val="60"/>
                        </a:spcBef>
                      </a:pPr>
                      <a:r>
                        <a:rPr sz="800" b="1" spc="25" dirty="0">
                          <a:solidFill>
                            <a:srgbClr val="171514"/>
                          </a:solidFill>
                          <a:latin typeface="Arial"/>
                          <a:cs typeface="Arial"/>
                        </a:rPr>
                        <a:t>Vara</a:t>
                      </a:r>
                      <a:endParaRPr sz="800">
                        <a:latin typeface="Arial"/>
                        <a:cs typeface="Arial"/>
                      </a:endParaRPr>
                    </a:p>
                  </a:txBody>
                  <a:tcPr marL="0" marR="0" marT="7620" marB="0">
                    <a:lnB w="6350">
                      <a:solidFill>
                        <a:srgbClr val="231F20"/>
                      </a:solidFill>
                      <a:prstDash val="solid"/>
                    </a:lnB>
                  </a:tcPr>
                </a:tc>
                <a:extLst>
                  <a:ext uri="{0D108BD9-81ED-4DB2-BD59-A6C34878D82A}">
                    <a16:rowId xmlns:a16="http://schemas.microsoft.com/office/drawing/2014/main" val="10001"/>
                  </a:ext>
                </a:extLst>
              </a:tr>
              <a:tr h="138379">
                <a:tc>
                  <a:txBody>
                    <a:bodyPr/>
                    <a:lstStyle/>
                    <a:p>
                      <a:pPr>
                        <a:lnSpc>
                          <a:spcPct val="100000"/>
                        </a:lnSpc>
                        <a:spcBef>
                          <a:spcPts val="195"/>
                        </a:spcBef>
                      </a:pPr>
                      <a:r>
                        <a:rPr sz="650" spc="-20" dirty="0">
                          <a:solidFill>
                            <a:srgbClr val="171514"/>
                          </a:solidFill>
                          <a:latin typeface="Microsoft Sans Serif"/>
                          <a:cs typeface="Microsoft Sans Serif"/>
                        </a:rPr>
                        <a:t>STD-RECOCIDO-BLANDO-CU</a:t>
                      </a:r>
                      <a:endParaRPr sz="650">
                        <a:latin typeface="Microsoft Sans Serif"/>
                        <a:cs typeface="Microsoft Sans Serif"/>
                      </a:endParaRPr>
                    </a:p>
                  </a:txBody>
                  <a:tcPr marL="0" marR="0" marT="24765" marB="0">
                    <a:lnT w="6350">
                      <a:solidFill>
                        <a:srgbClr val="231F20"/>
                      </a:solidFill>
                      <a:prstDash val="solid"/>
                    </a:lnT>
                  </a:tcPr>
                </a:tc>
                <a:tc>
                  <a:txBody>
                    <a:bodyPr/>
                    <a:lstStyle/>
                    <a:p>
                      <a:pPr marR="69215" algn="r">
                        <a:lnSpc>
                          <a:spcPts val="835"/>
                        </a:lnSpc>
                        <a:spcBef>
                          <a:spcPts val="145"/>
                        </a:spcBef>
                      </a:pPr>
                      <a:r>
                        <a:rPr sz="700" spc="25" dirty="0">
                          <a:solidFill>
                            <a:srgbClr val="171514"/>
                          </a:solidFill>
                          <a:latin typeface="Microsoft Sans Serif"/>
                          <a:cs typeface="Microsoft Sans Serif"/>
                        </a:rPr>
                        <a:t>2/0</a:t>
                      </a:r>
                      <a:r>
                        <a:rPr sz="700" spc="-40" dirty="0">
                          <a:solidFill>
                            <a:srgbClr val="171514"/>
                          </a:solidFill>
                          <a:latin typeface="Microsoft Sans Serif"/>
                          <a:cs typeface="Microsoft Sans Serif"/>
                        </a:rPr>
                        <a:t> </a:t>
                      </a:r>
                      <a:r>
                        <a:rPr sz="700" spc="-25" dirty="0">
                          <a:solidFill>
                            <a:srgbClr val="171514"/>
                          </a:solidFill>
                          <a:latin typeface="Microsoft Sans Serif"/>
                          <a:cs typeface="Microsoft Sans Serif"/>
                        </a:rPr>
                        <a:t>AWG</a:t>
                      </a:r>
                      <a:endParaRPr sz="700">
                        <a:latin typeface="Microsoft Sans Serif"/>
                        <a:cs typeface="Microsoft Sans Serif"/>
                      </a:endParaRPr>
                    </a:p>
                  </a:txBody>
                  <a:tcPr marL="0" marR="0" marT="18415" marB="0">
                    <a:lnT w="6350">
                      <a:solidFill>
                        <a:srgbClr val="231F20"/>
                      </a:solidFill>
                      <a:prstDash val="solid"/>
                    </a:lnT>
                  </a:tcPr>
                </a:tc>
                <a:tc>
                  <a:txBody>
                    <a:bodyPr/>
                    <a:lstStyle/>
                    <a:p>
                      <a:pPr algn="ctr">
                        <a:lnSpc>
                          <a:spcPct val="100000"/>
                        </a:lnSpc>
                        <a:spcBef>
                          <a:spcPts val="195"/>
                        </a:spcBef>
                      </a:pPr>
                      <a:r>
                        <a:rPr sz="650" spc="5" dirty="0">
                          <a:solidFill>
                            <a:srgbClr val="171514"/>
                          </a:solidFill>
                          <a:latin typeface="Microsoft Sans Serif"/>
                          <a:cs typeface="Microsoft Sans Serif"/>
                        </a:rPr>
                        <a:t>133,100</a:t>
                      </a:r>
                      <a:endParaRPr sz="650">
                        <a:latin typeface="Microsoft Sans Serif"/>
                        <a:cs typeface="Microsoft Sans Serif"/>
                      </a:endParaRPr>
                    </a:p>
                  </a:txBody>
                  <a:tcPr marL="0" marR="0" marT="24765" marB="0">
                    <a:lnT w="6350">
                      <a:solidFill>
                        <a:srgbClr val="231F20"/>
                      </a:solidFill>
                      <a:prstDash val="solid"/>
                    </a:lnT>
                  </a:tcPr>
                </a:tc>
                <a:tc>
                  <a:txBody>
                    <a:bodyPr/>
                    <a:lstStyle/>
                    <a:p>
                      <a:pPr marL="173355">
                        <a:lnSpc>
                          <a:spcPct val="100000"/>
                        </a:lnSpc>
                        <a:spcBef>
                          <a:spcPts val="195"/>
                        </a:spcBef>
                      </a:pPr>
                      <a:r>
                        <a:rPr sz="650" spc="5" dirty="0">
                          <a:solidFill>
                            <a:srgbClr val="171514"/>
                          </a:solidFill>
                          <a:latin typeface="Microsoft Sans Serif"/>
                          <a:cs typeface="Microsoft Sans Serif"/>
                        </a:rPr>
                        <a:t>0.4173</a:t>
                      </a:r>
                      <a:endParaRPr sz="650">
                        <a:latin typeface="Microsoft Sans Serif"/>
                        <a:cs typeface="Microsoft Sans Serif"/>
                      </a:endParaRPr>
                    </a:p>
                  </a:txBody>
                  <a:tcPr marL="0" marR="0" marT="24765" marB="0">
                    <a:lnT w="6350">
                      <a:solidFill>
                        <a:srgbClr val="231F20"/>
                      </a:solidFill>
                      <a:prstDash val="solid"/>
                    </a:lnT>
                  </a:tcPr>
                </a:tc>
                <a:tc>
                  <a:txBody>
                    <a:bodyPr/>
                    <a:lstStyle/>
                    <a:p>
                      <a:pPr marL="188595">
                        <a:lnSpc>
                          <a:spcPts val="935"/>
                        </a:lnSpc>
                        <a:spcBef>
                          <a:spcPts val="45"/>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5715" marB="0">
                    <a:lnT w="6350">
                      <a:solidFill>
                        <a:srgbClr val="231F20"/>
                      </a:solidFill>
                      <a:prstDash val="solid"/>
                    </a:lnT>
                  </a:tcPr>
                </a:tc>
                <a:tc>
                  <a:txBody>
                    <a:bodyPr/>
                    <a:lstStyle/>
                    <a:p>
                      <a:pPr marL="153035">
                        <a:lnSpc>
                          <a:spcPct val="100000"/>
                        </a:lnSpc>
                        <a:spcBef>
                          <a:spcPts val="345"/>
                        </a:spcBef>
                      </a:pPr>
                      <a:r>
                        <a:rPr sz="500" dirty="0">
                          <a:solidFill>
                            <a:srgbClr val="171514"/>
                          </a:solidFill>
                          <a:latin typeface="Microsoft Sans Serif"/>
                          <a:cs typeface="Microsoft Sans Serif"/>
                        </a:rPr>
                        <a:t>24.61</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pies</a:t>
                      </a:r>
                      <a:endParaRPr sz="500">
                        <a:latin typeface="Microsoft Sans Serif"/>
                        <a:cs typeface="Microsoft Sans Serif"/>
                      </a:endParaRPr>
                    </a:p>
                  </a:txBody>
                  <a:tcPr marL="0" marR="0" marT="43815" marB="0">
                    <a:lnT w="6350">
                      <a:solidFill>
                        <a:srgbClr val="231F20"/>
                      </a:solidFill>
                      <a:prstDash val="solid"/>
                    </a:lnT>
                  </a:tcPr>
                </a:tc>
                <a:tc>
                  <a:txBody>
                    <a:bodyPr/>
                    <a:lstStyle/>
                    <a:p>
                      <a:pPr marR="1905" algn="r">
                        <a:lnSpc>
                          <a:spcPct val="100000"/>
                        </a:lnSpc>
                        <a:spcBef>
                          <a:spcPts val="345"/>
                        </a:spcBef>
                      </a:pPr>
                      <a:r>
                        <a:rPr sz="500" dirty="0">
                          <a:solidFill>
                            <a:srgbClr val="171514"/>
                          </a:solidFill>
                          <a:latin typeface="Microsoft Sans Serif"/>
                          <a:cs typeface="Microsoft Sans Serif"/>
                        </a:rPr>
                        <a:t>0.748</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pulg.</a:t>
                      </a:r>
                      <a:endParaRPr sz="500">
                        <a:latin typeface="Microsoft Sans Serif"/>
                        <a:cs typeface="Microsoft Sans Serif"/>
                      </a:endParaRPr>
                    </a:p>
                  </a:txBody>
                  <a:tcPr marL="0" marR="0" marT="43815" marB="0">
                    <a:lnT w="6350">
                      <a:solidFill>
                        <a:srgbClr val="231F20"/>
                      </a:solidFill>
                      <a:prstDash val="solid"/>
                    </a:lnT>
                  </a:tcPr>
                </a:tc>
                <a:extLst>
                  <a:ext uri="{0D108BD9-81ED-4DB2-BD59-A6C34878D82A}">
                    <a16:rowId xmlns:a16="http://schemas.microsoft.com/office/drawing/2014/main" val="10002"/>
                  </a:ext>
                </a:extLst>
              </a:tr>
            </a:tbl>
          </a:graphicData>
        </a:graphic>
      </p:graphicFrame>
      <p:grpSp>
        <p:nvGrpSpPr>
          <p:cNvPr id="20" name="object 20"/>
          <p:cNvGrpSpPr/>
          <p:nvPr/>
        </p:nvGrpSpPr>
        <p:grpSpPr>
          <a:xfrm>
            <a:off x="5349872" y="2797898"/>
            <a:ext cx="4283075" cy="6350"/>
            <a:chOff x="666746" y="2797898"/>
            <a:chExt cx="4283075" cy="6350"/>
          </a:xfrm>
        </p:grpSpPr>
        <p:sp>
          <p:nvSpPr>
            <p:cNvPr id="21" name="object 21"/>
            <p:cNvSpPr/>
            <p:nvPr/>
          </p:nvSpPr>
          <p:spPr>
            <a:xfrm>
              <a:off x="666746" y="2801073"/>
              <a:ext cx="1295400" cy="0"/>
            </a:xfrm>
            <a:custGeom>
              <a:avLst/>
              <a:gdLst/>
              <a:ahLst/>
              <a:cxnLst/>
              <a:rect l="l" t="t" r="r" b="b"/>
              <a:pathLst>
                <a:path w="1295400">
                  <a:moveTo>
                    <a:pt x="0" y="0"/>
                  </a:moveTo>
                  <a:lnTo>
                    <a:pt x="1295400" y="0"/>
                  </a:lnTo>
                </a:path>
              </a:pathLst>
            </a:custGeom>
            <a:ln w="6350">
              <a:solidFill>
                <a:srgbClr val="231F20"/>
              </a:solidFill>
            </a:ln>
          </p:spPr>
          <p:txBody>
            <a:bodyPr wrap="square" lIns="0" tIns="0" rIns="0" bIns="0" rtlCol="0"/>
            <a:lstStyle/>
            <a:p>
              <a:endParaRPr/>
            </a:p>
          </p:txBody>
        </p:sp>
        <p:sp>
          <p:nvSpPr>
            <p:cNvPr id="22" name="object 22"/>
            <p:cNvSpPr/>
            <p:nvPr/>
          </p:nvSpPr>
          <p:spPr>
            <a:xfrm>
              <a:off x="1962146" y="2801073"/>
              <a:ext cx="503555" cy="0"/>
            </a:xfrm>
            <a:custGeom>
              <a:avLst/>
              <a:gdLst/>
              <a:ahLst/>
              <a:cxnLst/>
              <a:rect l="l" t="t" r="r" b="b"/>
              <a:pathLst>
                <a:path w="503555">
                  <a:moveTo>
                    <a:pt x="0" y="0"/>
                  </a:moveTo>
                  <a:lnTo>
                    <a:pt x="503542" y="0"/>
                  </a:lnTo>
                </a:path>
              </a:pathLst>
            </a:custGeom>
            <a:ln w="6350">
              <a:solidFill>
                <a:srgbClr val="231F20"/>
              </a:solidFill>
            </a:ln>
          </p:spPr>
          <p:txBody>
            <a:bodyPr wrap="square" lIns="0" tIns="0" rIns="0" bIns="0" rtlCol="0"/>
            <a:lstStyle/>
            <a:p>
              <a:endParaRPr/>
            </a:p>
          </p:txBody>
        </p:sp>
        <p:sp>
          <p:nvSpPr>
            <p:cNvPr id="23" name="object 23"/>
            <p:cNvSpPr/>
            <p:nvPr/>
          </p:nvSpPr>
          <p:spPr>
            <a:xfrm>
              <a:off x="2465688" y="2801073"/>
              <a:ext cx="476250" cy="0"/>
            </a:xfrm>
            <a:custGeom>
              <a:avLst/>
              <a:gdLst/>
              <a:ahLst/>
              <a:cxnLst/>
              <a:rect l="l" t="t" r="r" b="b"/>
              <a:pathLst>
                <a:path w="476250">
                  <a:moveTo>
                    <a:pt x="0" y="0"/>
                  </a:moveTo>
                  <a:lnTo>
                    <a:pt x="476008" y="0"/>
                  </a:lnTo>
                </a:path>
              </a:pathLst>
            </a:custGeom>
            <a:ln w="6350">
              <a:solidFill>
                <a:srgbClr val="231F20"/>
              </a:solidFill>
            </a:ln>
          </p:spPr>
          <p:txBody>
            <a:bodyPr wrap="square" lIns="0" tIns="0" rIns="0" bIns="0" rtlCol="0"/>
            <a:lstStyle/>
            <a:p>
              <a:endParaRPr/>
            </a:p>
          </p:txBody>
        </p:sp>
        <p:sp>
          <p:nvSpPr>
            <p:cNvPr id="24" name="object 24"/>
            <p:cNvSpPr/>
            <p:nvPr/>
          </p:nvSpPr>
          <p:spPr>
            <a:xfrm>
              <a:off x="2941699" y="2801073"/>
              <a:ext cx="588010" cy="0"/>
            </a:xfrm>
            <a:custGeom>
              <a:avLst/>
              <a:gdLst/>
              <a:ahLst/>
              <a:cxnLst/>
              <a:rect l="l" t="t" r="r" b="b"/>
              <a:pathLst>
                <a:path w="588010">
                  <a:moveTo>
                    <a:pt x="0" y="0"/>
                  </a:moveTo>
                  <a:lnTo>
                    <a:pt x="587870" y="0"/>
                  </a:lnTo>
                </a:path>
              </a:pathLst>
            </a:custGeom>
            <a:ln w="6350">
              <a:solidFill>
                <a:srgbClr val="231F20"/>
              </a:solidFill>
            </a:ln>
          </p:spPr>
          <p:txBody>
            <a:bodyPr wrap="square" lIns="0" tIns="0" rIns="0" bIns="0" rtlCol="0"/>
            <a:lstStyle/>
            <a:p>
              <a:endParaRPr/>
            </a:p>
          </p:txBody>
        </p:sp>
        <p:sp>
          <p:nvSpPr>
            <p:cNvPr id="25" name="object 25"/>
            <p:cNvSpPr/>
            <p:nvPr/>
          </p:nvSpPr>
          <p:spPr>
            <a:xfrm>
              <a:off x="3529570" y="2801073"/>
              <a:ext cx="467995" cy="0"/>
            </a:xfrm>
            <a:custGeom>
              <a:avLst/>
              <a:gdLst/>
              <a:ahLst/>
              <a:cxnLst/>
              <a:rect l="l" t="t" r="r" b="b"/>
              <a:pathLst>
                <a:path w="467995">
                  <a:moveTo>
                    <a:pt x="0" y="0"/>
                  </a:moveTo>
                  <a:lnTo>
                    <a:pt x="467474" y="0"/>
                  </a:lnTo>
                </a:path>
              </a:pathLst>
            </a:custGeom>
            <a:ln w="6350">
              <a:solidFill>
                <a:srgbClr val="231F20"/>
              </a:solidFill>
            </a:ln>
          </p:spPr>
          <p:txBody>
            <a:bodyPr wrap="square" lIns="0" tIns="0" rIns="0" bIns="0" rtlCol="0"/>
            <a:lstStyle/>
            <a:p>
              <a:endParaRPr/>
            </a:p>
          </p:txBody>
        </p:sp>
        <p:sp>
          <p:nvSpPr>
            <p:cNvPr id="26" name="object 26"/>
            <p:cNvSpPr/>
            <p:nvPr/>
          </p:nvSpPr>
          <p:spPr>
            <a:xfrm>
              <a:off x="3997046" y="2801073"/>
              <a:ext cx="546735" cy="0"/>
            </a:xfrm>
            <a:custGeom>
              <a:avLst/>
              <a:gdLst/>
              <a:ahLst/>
              <a:cxnLst/>
              <a:rect l="l" t="t" r="r" b="b"/>
              <a:pathLst>
                <a:path w="546735">
                  <a:moveTo>
                    <a:pt x="0" y="0"/>
                  </a:moveTo>
                  <a:lnTo>
                    <a:pt x="546620" y="0"/>
                  </a:lnTo>
                </a:path>
              </a:pathLst>
            </a:custGeom>
            <a:ln w="6350">
              <a:solidFill>
                <a:srgbClr val="231F20"/>
              </a:solidFill>
            </a:ln>
          </p:spPr>
          <p:txBody>
            <a:bodyPr wrap="square" lIns="0" tIns="0" rIns="0" bIns="0" rtlCol="0"/>
            <a:lstStyle/>
            <a:p>
              <a:endParaRPr/>
            </a:p>
          </p:txBody>
        </p:sp>
        <p:sp>
          <p:nvSpPr>
            <p:cNvPr id="27" name="object 27"/>
            <p:cNvSpPr/>
            <p:nvPr/>
          </p:nvSpPr>
          <p:spPr>
            <a:xfrm>
              <a:off x="4543667" y="2801073"/>
              <a:ext cx="405765" cy="0"/>
            </a:xfrm>
            <a:custGeom>
              <a:avLst/>
              <a:gdLst/>
              <a:ahLst/>
              <a:cxnLst/>
              <a:rect l="l" t="t" r="r" b="b"/>
              <a:pathLst>
                <a:path w="405764">
                  <a:moveTo>
                    <a:pt x="0" y="0"/>
                  </a:moveTo>
                  <a:lnTo>
                    <a:pt x="405587" y="0"/>
                  </a:lnTo>
                </a:path>
              </a:pathLst>
            </a:custGeom>
            <a:ln w="6350">
              <a:solidFill>
                <a:srgbClr val="231F20"/>
              </a:solidFill>
            </a:ln>
          </p:spPr>
          <p:txBody>
            <a:bodyPr wrap="square" lIns="0" tIns="0" rIns="0" bIns="0" rtlCol="0"/>
            <a:lstStyle/>
            <a:p>
              <a:endParaRPr/>
            </a:p>
          </p:txBody>
        </p:sp>
      </p:grpSp>
      <p:grpSp>
        <p:nvGrpSpPr>
          <p:cNvPr id="28" name="object 28"/>
          <p:cNvGrpSpPr/>
          <p:nvPr/>
        </p:nvGrpSpPr>
        <p:grpSpPr>
          <a:xfrm>
            <a:off x="5774163" y="5041445"/>
            <a:ext cx="3434079" cy="6350"/>
            <a:chOff x="1091037" y="5041445"/>
            <a:chExt cx="3434079" cy="6350"/>
          </a:xfrm>
        </p:grpSpPr>
        <p:sp>
          <p:nvSpPr>
            <p:cNvPr id="29" name="object 29"/>
            <p:cNvSpPr/>
            <p:nvPr/>
          </p:nvSpPr>
          <p:spPr>
            <a:xfrm>
              <a:off x="1091037" y="5044620"/>
              <a:ext cx="1079500" cy="0"/>
            </a:xfrm>
            <a:custGeom>
              <a:avLst/>
              <a:gdLst/>
              <a:ahLst/>
              <a:cxnLst/>
              <a:rect l="l" t="t" r="r" b="b"/>
              <a:pathLst>
                <a:path w="1079500">
                  <a:moveTo>
                    <a:pt x="0" y="0"/>
                  </a:moveTo>
                  <a:lnTo>
                    <a:pt x="1079500" y="0"/>
                  </a:lnTo>
                </a:path>
              </a:pathLst>
            </a:custGeom>
            <a:ln w="6350">
              <a:solidFill>
                <a:srgbClr val="231F20"/>
              </a:solidFill>
            </a:ln>
          </p:spPr>
          <p:txBody>
            <a:bodyPr wrap="square" lIns="0" tIns="0" rIns="0" bIns="0" rtlCol="0"/>
            <a:lstStyle/>
            <a:p>
              <a:endParaRPr/>
            </a:p>
          </p:txBody>
        </p:sp>
        <p:sp>
          <p:nvSpPr>
            <p:cNvPr id="30" name="object 30"/>
            <p:cNvSpPr/>
            <p:nvPr/>
          </p:nvSpPr>
          <p:spPr>
            <a:xfrm>
              <a:off x="2170537" y="5044620"/>
              <a:ext cx="787400" cy="0"/>
            </a:xfrm>
            <a:custGeom>
              <a:avLst/>
              <a:gdLst/>
              <a:ahLst/>
              <a:cxnLst/>
              <a:rect l="l" t="t" r="r" b="b"/>
              <a:pathLst>
                <a:path w="787400">
                  <a:moveTo>
                    <a:pt x="0" y="0"/>
                  </a:moveTo>
                  <a:lnTo>
                    <a:pt x="787400" y="0"/>
                  </a:lnTo>
                </a:path>
              </a:pathLst>
            </a:custGeom>
            <a:ln w="6350">
              <a:solidFill>
                <a:srgbClr val="231F20"/>
              </a:solidFill>
            </a:ln>
          </p:spPr>
          <p:txBody>
            <a:bodyPr wrap="square" lIns="0" tIns="0" rIns="0" bIns="0" rtlCol="0"/>
            <a:lstStyle/>
            <a:p>
              <a:endParaRPr/>
            </a:p>
          </p:txBody>
        </p:sp>
        <p:sp>
          <p:nvSpPr>
            <p:cNvPr id="31" name="object 31"/>
            <p:cNvSpPr/>
            <p:nvPr/>
          </p:nvSpPr>
          <p:spPr>
            <a:xfrm>
              <a:off x="2957937" y="5044620"/>
              <a:ext cx="1181100" cy="0"/>
            </a:xfrm>
            <a:custGeom>
              <a:avLst/>
              <a:gdLst/>
              <a:ahLst/>
              <a:cxnLst/>
              <a:rect l="l" t="t" r="r" b="b"/>
              <a:pathLst>
                <a:path w="1181100">
                  <a:moveTo>
                    <a:pt x="0" y="0"/>
                  </a:moveTo>
                  <a:lnTo>
                    <a:pt x="1181100" y="0"/>
                  </a:lnTo>
                </a:path>
              </a:pathLst>
            </a:custGeom>
            <a:ln w="6350">
              <a:solidFill>
                <a:srgbClr val="231F20"/>
              </a:solidFill>
            </a:ln>
          </p:spPr>
          <p:txBody>
            <a:bodyPr wrap="square" lIns="0" tIns="0" rIns="0" bIns="0" rtlCol="0"/>
            <a:lstStyle/>
            <a:p>
              <a:endParaRPr/>
            </a:p>
          </p:txBody>
        </p:sp>
        <p:sp>
          <p:nvSpPr>
            <p:cNvPr id="32" name="object 32"/>
            <p:cNvSpPr/>
            <p:nvPr/>
          </p:nvSpPr>
          <p:spPr>
            <a:xfrm>
              <a:off x="4139037" y="5044620"/>
              <a:ext cx="386080" cy="0"/>
            </a:xfrm>
            <a:custGeom>
              <a:avLst/>
              <a:gdLst/>
              <a:ahLst/>
              <a:cxnLst/>
              <a:rect l="l" t="t" r="r" b="b"/>
              <a:pathLst>
                <a:path w="386079">
                  <a:moveTo>
                    <a:pt x="0" y="0"/>
                  </a:moveTo>
                  <a:lnTo>
                    <a:pt x="385927" y="0"/>
                  </a:lnTo>
                </a:path>
              </a:pathLst>
            </a:custGeom>
            <a:ln w="6350">
              <a:solidFill>
                <a:srgbClr val="231F20"/>
              </a:solidFill>
            </a:ln>
          </p:spPr>
          <p:txBody>
            <a:bodyPr wrap="square" lIns="0" tIns="0" rIns="0" bIns="0" rtlCol="0"/>
            <a:lstStyle/>
            <a:p>
              <a:endParaRPr/>
            </a:p>
          </p:txBody>
        </p:sp>
      </p:grpSp>
      <p:sp>
        <p:nvSpPr>
          <p:cNvPr id="33" name="object 33"/>
          <p:cNvSpPr/>
          <p:nvPr/>
        </p:nvSpPr>
        <p:spPr>
          <a:xfrm>
            <a:off x="5774163" y="3438452"/>
            <a:ext cx="3434079" cy="0"/>
          </a:xfrm>
          <a:custGeom>
            <a:avLst/>
            <a:gdLst/>
            <a:ahLst/>
            <a:cxnLst/>
            <a:rect l="l" t="t" r="r" b="b"/>
            <a:pathLst>
              <a:path w="3434079">
                <a:moveTo>
                  <a:pt x="0" y="0"/>
                </a:moveTo>
                <a:lnTo>
                  <a:pt x="3433927" y="0"/>
                </a:lnTo>
              </a:path>
            </a:pathLst>
          </a:custGeom>
          <a:ln w="6350">
            <a:solidFill>
              <a:srgbClr val="231F20"/>
            </a:solidFill>
          </a:ln>
        </p:spPr>
        <p:txBody>
          <a:bodyPr wrap="square" lIns="0" tIns="0" rIns="0" bIns="0" rtlCol="0"/>
          <a:lstStyle/>
          <a:p>
            <a:endParaRPr/>
          </a:p>
        </p:txBody>
      </p:sp>
      <p:grpSp>
        <p:nvGrpSpPr>
          <p:cNvPr id="34" name="object 34"/>
          <p:cNvGrpSpPr/>
          <p:nvPr/>
        </p:nvGrpSpPr>
        <p:grpSpPr>
          <a:xfrm>
            <a:off x="6013635" y="5739149"/>
            <a:ext cx="2955290" cy="6350"/>
            <a:chOff x="1330510" y="5739149"/>
            <a:chExt cx="2955290" cy="6350"/>
          </a:xfrm>
        </p:grpSpPr>
        <p:sp>
          <p:nvSpPr>
            <p:cNvPr id="35" name="object 35"/>
            <p:cNvSpPr/>
            <p:nvPr/>
          </p:nvSpPr>
          <p:spPr>
            <a:xfrm>
              <a:off x="1330510" y="5742324"/>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36" name="object 36"/>
            <p:cNvSpPr/>
            <p:nvPr/>
          </p:nvSpPr>
          <p:spPr>
            <a:xfrm>
              <a:off x="2016310" y="5742324"/>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37" name="object 37"/>
            <p:cNvSpPr/>
            <p:nvPr/>
          </p:nvSpPr>
          <p:spPr>
            <a:xfrm>
              <a:off x="2829110" y="5742324"/>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38" name="object 38"/>
            <p:cNvSpPr/>
            <p:nvPr/>
          </p:nvSpPr>
          <p:spPr>
            <a:xfrm>
              <a:off x="3692710" y="5742324"/>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39" name="object 39"/>
          <p:cNvGrpSpPr/>
          <p:nvPr/>
        </p:nvGrpSpPr>
        <p:grpSpPr>
          <a:xfrm>
            <a:off x="6013635" y="6016820"/>
            <a:ext cx="2955290" cy="6350"/>
            <a:chOff x="1330510" y="6016820"/>
            <a:chExt cx="2955290" cy="6350"/>
          </a:xfrm>
        </p:grpSpPr>
        <p:sp>
          <p:nvSpPr>
            <p:cNvPr id="40" name="object 40"/>
            <p:cNvSpPr/>
            <p:nvPr/>
          </p:nvSpPr>
          <p:spPr>
            <a:xfrm>
              <a:off x="1330510" y="6019995"/>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41" name="object 41"/>
            <p:cNvSpPr/>
            <p:nvPr/>
          </p:nvSpPr>
          <p:spPr>
            <a:xfrm>
              <a:off x="2016310" y="6019995"/>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42" name="object 42"/>
            <p:cNvSpPr/>
            <p:nvPr/>
          </p:nvSpPr>
          <p:spPr>
            <a:xfrm>
              <a:off x="2829110" y="6019995"/>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43" name="object 43"/>
            <p:cNvSpPr/>
            <p:nvPr/>
          </p:nvSpPr>
          <p:spPr>
            <a:xfrm>
              <a:off x="3692710" y="6019995"/>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44" name="object 44"/>
          <p:cNvGrpSpPr/>
          <p:nvPr/>
        </p:nvGrpSpPr>
        <p:grpSpPr>
          <a:xfrm>
            <a:off x="6013635" y="6433761"/>
            <a:ext cx="2955290" cy="6350"/>
            <a:chOff x="1330510" y="6433761"/>
            <a:chExt cx="2955290" cy="6350"/>
          </a:xfrm>
        </p:grpSpPr>
        <p:sp>
          <p:nvSpPr>
            <p:cNvPr id="45" name="object 45"/>
            <p:cNvSpPr/>
            <p:nvPr/>
          </p:nvSpPr>
          <p:spPr>
            <a:xfrm>
              <a:off x="1330510" y="6436936"/>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46" name="object 46"/>
            <p:cNvSpPr/>
            <p:nvPr/>
          </p:nvSpPr>
          <p:spPr>
            <a:xfrm>
              <a:off x="2016310" y="6436936"/>
              <a:ext cx="812800" cy="0"/>
            </a:xfrm>
            <a:custGeom>
              <a:avLst/>
              <a:gdLst/>
              <a:ahLst/>
              <a:cxnLst/>
              <a:rect l="l" t="t" r="r" b="b"/>
              <a:pathLst>
                <a:path w="812800">
                  <a:moveTo>
                    <a:pt x="0" y="0"/>
                  </a:moveTo>
                  <a:lnTo>
                    <a:pt x="812800" y="0"/>
                  </a:lnTo>
                </a:path>
              </a:pathLst>
            </a:custGeom>
            <a:ln w="6350">
              <a:solidFill>
                <a:srgbClr val="231F20"/>
              </a:solidFill>
            </a:ln>
          </p:spPr>
          <p:txBody>
            <a:bodyPr wrap="square" lIns="0" tIns="0" rIns="0" bIns="0" rtlCol="0"/>
            <a:lstStyle/>
            <a:p>
              <a:endParaRPr/>
            </a:p>
          </p:txBody>
        </p:sp>
        <p:sp>
          <p:nvSpPr>
            <p:cNvPr id="47" name="object 47"/>
            <p:cNvSpPr/>
            <p:nvPr/>
          </p:nvSpPr>
          <p:spPr>
            <a:xfrm>
              <a:off x="2829110" y="6436936"/>
              <a:ext cx="863600" cy="0"/>
            </a:xfrm>
            <a:custGeom>
              <a:avLst/>
              <a:gdLst/>
              <a:ahLst/>
              <a:cxnLst/>
              <a:rect l="l" t="t" r="r" b="b"/>
              <a:pathLst>
                <a:path w="863600">
                  <a:moveTo>
                    <a:pt x="0" y="0"/>
                  </a:moveTo>
                  <a:lnTo>
                    <a:pt x="863600" y="0"/>
                  </a:lnTo>
                </a:path>
              </a:pathLst>
            </a:custGeom>
            <a:ln w="6350">
              <a:solidFill>
                <a:srgbClr val="231F20"/>
              </a:solidFill>
            </a:ln>
          </p:spPr>
          <p:txBody>
            <a:bodyPr wrap="square" lIns="0" tIns="0" rIns="0" bIns="0" rtlCol="0"/>
            <a:lstStyle/>
            <a:p>
              <a:endParaRPr/>
            </a:p>
          </p:txBody>
        </p:sp>
        <p:sp>
          <p:nvSpPr>
            <p:cNvPr id="48" name="object 48"/>
            <p:cNvSpPr/>
            <p:nvPr/>
          </p:nvSpPr>
          <p:spPr>
            <a:xfrm>
              <a:off x="3692710" y="6436936"/>
              <a:ext cx="593090" cy="0"/>
            </a:xfrm>
            <a:custGeom>
              <a:avLst/>
              <a:gdLst/>
              <a:ahLst/>
              <a:cxnLst/>
              <a:rect l="l" t="t" r="r" b="b"/>
              <a:pathLst>
                <a:path w="593089">
                  <a:moveTo>
                    <a:pt x="0" y="0"/>
                  </a:moveTo>
                  <a:lnTo>
                    <a:pt x="592785" y="0"/>
                  </a:lnTo>
                </a:path>
              </a:pathLst>
            </a:custGeom>
            <a:ln w="6350">
              <a:solidFill>
                <a:srgbClr val="231F20"/>
              </a:solidFill>
            </a:ln>
          </p:spPr>
          <p:txBody>
            <a:bodyPr wrap="square" lIns="0" tIns="0" rIns="0" bIns="0" rtlCol="0"/>
            <a:lstStyle/>
            <a:p>
              <a:endParaRPr/>
            </a:p>
          </p:txBody>
        </p:sp>
      </p:grpSp>
      <p:grpSp>
        <p:nvGrpSpPr>
          <p:cNvPr id="49" name="object 49"/>
          <p:cNvGrpSpPr/>
          <p:nvPr/>
        </p:nvGrpSpPr>
        <p:grpSpPr>
          <a:xfrm>
            <a:off x="5954426" y="7074092"/>
            <a:ext cx="3073400" cy="6350"/>
            <a:chOff x="1271301" y="7074092"/>
            <a:chExt cx="3073400" cy="6350"/>
          </a:xfrm>
        </p:grpSpPr>
        <p:sp>
          <p:nvSpPr>
            <p:cNvPr id="50" name="object 50"/>
            <p:cNvSpPr/>
            <p:nvPr/>
          </p:nvSpPr>
          <p:spPr>
            <a:xfrm>
              <a:off x="1271301" y="7077267"/>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51" name="object 51"/>
            <p:cNvSpPr/>
            <p:nvPr/>
          </p:nvSpPr>
          <p:spPr>
            <a:xfrm>
              <a:off x="2554001" y="7077267"/>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52" name="object 52"/>
            <p:cNvSpPr/>
            <p:nvPr/>
          </p:nvSpPr>
          <p:spPr>
            <a:xfrm>
              <a:off x="3125501" y="7077267"/>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53" name="object 53"/>
            <p:cNvSpPr/>
            <p:nvPr/>
          </p:nvSpPr>
          <p:spPr>
            <a:xfrm>
              <a:off x="4090701" y="7077267"/>
              <a:ext cx="254000" cy="0"/>
            </a:xfrm>
            <a:custGeom>
              <a:avLst/>
              <a:gdLst/>
              <a:ahLst/>
              <a:cxnLst/>
              <a:rect l="l" t="t" r="r" b="b"/>
              <a:pathLst>
                <a:path w="254000">
                  <a:moveTo>
                    <a:pt x="0" y="0"/>
                  </a:moveTo>
                  <a:lnTo>
                    <a:pt x="254000" y="0"/>
                  </a:lnTo>
                </a:path>
              </a:pathLst>
            </a:custGeom>
            <a:ln w="6350">
              <a:solidFill>
                <a:srgbClr val="231F20"/>
              </a:solidFill>
            </a:ln>
          </p:spPr>
          <p:txBody>
            <a:bodyPr wrap="square" lIns="0" tIns="0" rIns="0" bIns="0" rtlCol="0"/>
            <a:lstStyle/>
            <a:p>
              <a:endParaRPr/>
            </a:p>
          </p:txBody>
        </p:sp>
      </p:grpSp>
      <p:grpSp>
        <p:nvGrpSpPr>
          <p:cNvPr id="54" name="object 54"/>
          <p:cNvGrpSpPr/>
          <p:nvPr/>
        </p:nvGrpSpPr>
        <p:grpSpPr>
          <a:xfrm>
            <a:off x="5954426" y="7351763"/>
            <a:ext cx="3073400" cy="6350"/>
            <a:chOff x="1271301" y="7351763"/>
            <a:chExt cx="3073400" cy="6350"/>
          </a:xfrm>
        </p:grpSpPr>
        <p:sp>
          <p:nvSpPr>
            <p:cNvPr id="55" name="object 55"/>
            <p:cNvSpPr/>
            <p:nvPr/>
          </p:nvSpPr>
          <p:spPr>
            <a:xfrm>
              <a:off x="1271301" y="7354938"/>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56" name="object 56"/>
            <p:cNvSpPr/>
            <p:nvPr/>
          </p:nvSpPr>
          <p:spPr>
            <a:xfrm>
              <a:off x="2554001" y="7354938"/>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57" name="object 57"/>
            <p:cNvSpPr/>
            <p:nvPr/>
          </p:nvSpPr>
          <p:spPr>
            <a:xfrm>
              <a:off x="3125501" y="7354938"/>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58" name="object 58"/>
            <p:cNvSpPr/>
            <p:nvPr/>
          </p:nvSpPr>
          <p:spPr>
            <a:xfrm>
              <a:off x="4090701" y="7354938"/>
              <a:ext cx="254000" cy="0"/>
            </a:xfrm>
            <a:custGeom>
              <a:avLst/>
              <a:gdLst/>
              <a:ahLst/>
              <a:cxnLst/>
              <a:rect l="l" t="t" r="r" b="b"/>
              <a:pathLst>
                <a:path w="254000">
                  <a:moveTo>
                    <a:pt x="0" y="0"/>
                  </a:moveTo>
                  <a:lnTo>
                    <a:pt x="254000" y="0"/>
                  </a:lnTo>
                </a:path>
              </a:pathLst>
            </a:custGeom>
            <a:ln w="6350">
              <a:solidFill>
                <a:srgbClr val="231F20"/>
              </a:solidFill>
            </a:ln>
          </p:spPr>
          <p:txBody>
            <a:bodyPr wrap="square" lIns="0" tIns="0" rIns="0" bIns="0" rtlCol="0"/>
            <a:lstStyle/>
            <a:p>
              <a:endParaRPr/>
            </a:p>
          </p:txBody>
        </p:sp>
      </p:grpSp>
      <p:grpSp>
        <p:nvGrpSpPr>
          <p:cNvPr id="59" name="object 59"/>
          <p:cNvGrpSpPr/>
          <p:nvPr/>
        </p:nvGrpSpPr>
        <p:grpSpPr>
          <a:xfrm>
            <a:off x="5954426" y="7744548"/>
            <a:ext cx="3073400" cy="6350"/>
            <a:chOff x="1271301" y="7744548"/>
            <a:chExt cx="3073400" cy="6350"/>
          </a:xfrm>
        </p:grpSpPr>
        <p:sp>
          <p:nvSpPr>
            <p:cNvPr id="60" name="object 60"/>
            <p:cNvSpPr/>
            <p:nvPr/>
          </p:nvSpPr>
          <p:spPr>
            <a:xfrm>
              <a:off x="1271301" y="7747723"/>
              <a:ext cx="1282700" cy="0"/>
            </a:xfrm>
            <a:custGeom>
              <a:avLst/>
              <a:gdLst/>
              <a:ahLst/>
              <a:cxnLst/>
              <a:rect l="l" t="t" r="r" b="b"/>
              <a:pathLst>
                <a:path w="1282700">
                  <a:moveTo>
                    <a:pt x="0" y="0"/>
                  </a:moveTo>
                  <a:lnTo>
                    <a:pt x="1282700" y="0"/>
                  </a:lnTo>
                </a:path>
              </a:pathLst>
            </a:custGeom>
            <a:ln w="6350">
              <a:solidFill>
                <a:srgbClr val="231F20"/>
              </a:solidFill>
            </a:ln>
          </p:spPr>
          <p:txBody>
            <a:bodyPr wrap="square" lIns="0" tIns="0" rIns="0" bIns="0" rtlCol="0"/>
            <a:lstStyle/>
            <a:p>
              <a:endParaRPr/>
            </a:p>
          </p:txBody>
        </p:sp>
        <p:sp>
          <p:nvSpPr>
            <p:cNvPr id="61" name="object 61"/>
            <p:cNvSpPr/>
            <p:nvPr/>
          </p:nvSpPr>
          <p:spPr>
            <a:xfrm>
              <a:off x="2554001" y="7747723"/>
              <a:ext cx="571500" cy="0"/>
            </a:xfrm>
            <a:custGeom>
              <a:avLst/>
              <a:gdLst/>
              <a:ahLst/>
              <a:cxnLst/>
              <a:rect l="l" t="t" r="r" b="b"/>
              <a:pathLst>
                <a:path w="571500">
                  <a:moveTo>
                    <a:pt x="0" y="0"/>
                  </a:moveTo>
                  <a:lnTo>
                    <a:pt x="571500" y="0"/>
                  </a:lnTo>
                </a:path>
              </a:pathLst>
            </a:custGeom>
            <a:ln w="6350">
              <a:solidFill>
                <a:srgbClr val="231F20"/>
              </a:solidFill>
            </a:ln>
          </p:spPr>
          <p:txBody>
            <a:bodyPr wrap="square" lIns="0" tIns="0" rIns="0" bIns="0" rtlCol="0"/>
            <a:lstStyle/>
            <a:p>
              <a:endParaRPr/>
            </a:p>
          </p:txBody>
        </p:sp>
        <p:sp>
          <p:nvSpPr>
            <p:cNvPr id="62" name="object 62"/>
            <p:cNvSpPr/>
            <p:nvPr/>
          </p:nvSpPr>
          <p:spPr>
            <a:xfrm>
              <a:off x="3125501" y="7747723"/>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63" name="object 63"/>
            <p:cNvSpPr/>
            <p:nvPr/>
          </p:nvSpPr>
          <p:spPr>
            <a:xfrm>
              <a:off x="4090701" y="7747723"/>
              <a:ext cx="254000" cy="0"/>
            </a:xfrm>
            <a:custGeom>
              <a:avLst/>
              <a:gdLst/>
              <a:ahLst/>
              <a:cxnLst/>
              <a:rect l="l" t="t" r="r" b="b"/>
              <a:pathLst>
                <a:path w="254000">
                  <a:moveTo>
                    <a:pt x="0" y="0"/>
                  </a:moveTo>
                  <a:lnTo>
                    <a:pt x="254000" y="0"/>
                  </a:lnTo>
                </a:path>
              </a:pathLst>
            </a:custGeom>
            <a:ln w="6350">
              <a:solidFill>
                <a:srgbClr val="231F20"/>
              </a:solidFill>
            </a:ln>
          </p:spPr>
          <p:txBody>
            <a:bodyPr wrap="square" lIns="0" tIns="0" rIns="0" bIns="0" rtlCol="0"/>
            <a:lstStyle/>
            <a:p>
              <a:endParaRPr/>
            </a:p>
          </p:txBody>
        </p:sp>
      </p:grpSp>
      <p:sp>
        <p:nvSpPr>
          <p:cNvPr id="64" name="object 64"/>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108</a:t>
            </a:r>
            <a:endParaRPr sz="900">
              <a:latin typeface="Arial"/>
              <a:cs typeface="Arial"/>
            </a:endParaRPr>
          </a:p>
        </p:txBody>
      </p:sp>
      <p:sp>
        <p:nvSpPr>
          <p:cNvPr id="65" name="object 6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66" name="object 66"/>
          <p:cNvSpPr txBox="1"/>
          <p:nvPr/>
        </p:nvSpPr>
        <p:spPr>
          <a:xfrm>
            <a:off x="6537327" y="928545"/>
            <a:ext cx="685165" cy="105157"/>
          </a:xfrm>
          <a:prstGeom prst="rect">
            <a:avLst/>
          </a:prstGeom>
        </p:spPr>
        <p:txBody>
          <a:bodyPr vert="horz" wrap="square" lIns="0" tIns="12700" rIns="0" bIns="0" rtlCol="0">
            <a:spAutoFit/>
          </a:bodyPr>
          <a:lstStyle/>
          <a:p>
            <a:pPr marL="12700">
              <a:spcBef>
                <a:spcPts val="100"/>
              </a:spcBef>
            </a:pPr>
            <a:r>
              <a:rPr sz="600" b="1" spc="15" dirty="0">
                <a:solidFill>
                  <a:srgbClr val="171514"/>
                </a:solidFill>
                <a:latin typeface="Arial"/>
                <a:cs typeface="Arial"/>
              </a:rPr>
              <a:t>Detalles</a:t>
            </a:r>
            <a:r>
              <a:rPr sz="600" b="1" spc="-35" dirty="0">
                <a:solidFill>
                  <a:srgbClr val="171514"/>
                </a:solidFill>
                <a:latin typeface="Arial"/>
                <a:cs typeface="Arial"/>
              </a:rPr>
              <a:t> </a:t>
            </a:r>
            <a:r>
              <a:rPr sz="600" b="1" spc="15" dirty="0">
                <a:solidFill>
                  <a:srgbClr val="171514"/>
                </a:solidFill>
                <a:latin typeface="Arial"/>
                <a:cs typeface="Arial"/>
              </a:rPr>
              <a:t>de</a:t>
            </a:r>
            <a:r>
              <a:rPr sz="600" b="1" spc="-30" dirty="0">
                <a:solidFill>
                  <a:srgbClr val="171514"/>
                </a:solidFill>
                <a:latin typeface="Arial"/>
                <a:cs typeface="Arial"/>
              </a:rPr>
              <a:t> </a:t>
            </a:r>
            <a:r>
              <a:rPr sz="600" b="1" spc="20" dirty="0">
                <a:solidFill>
                  <a:srgbClr val="171514"/>
                </a:solidFill>
                <a:latin typeface="Arial"/>
                <a:cs typeface="Arial"/>
              </a:rPr>
              <a:t>la</a:t>
            </a:r>
            <a:r>
              <a:rPr sz="600" b="1" spc="-30" dirty="0">
                <a:solidFill>
                  <a:srgbClr val="171514"/>
                </a:solidFill>
                <a:latin typeface="Arial"/>
                <a:cs typeface="Arial"/>
              </a:rPr>
              <a:t> </a:t>
            </a:r>
            <a:r>
              <a:rPr sz="600" b="1" spc="20" dirty="0">
                <a:solidFill>
                  <a:srgbClr val="171514"/>
                </a:solidFill>
                <a:latin typeface="Arial"/>
                <a:cs typeface="Arial"/>
              </a:rPr>
              <a:t>red</a:t>
            </a:r>
            <a:endParaRPr sz="600">
              <a:latin typeface="Arial"/>
              <a:cs typeface="Arial"/>
            </a:endParaRPr>
          </a:p>
        </p:txBody>
      </p:sp>
      <p:sp>
        <p:nvSpPr>
          <p:cNvPr id="67" name="object 67"/>
          <p:cNvSpPr txBox="1"/>
          <p:nvPr/>
        </p:nvSpPr>
        <p:spPr>
          <a:xfrm>
            <a:off x="6537327" y="1112237"/>
            <a:ext cx="721995" cy="235962"/>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Longitud</a:t>
            </a:r>
            <a:r>
              <a:rPr sz="500" spc="-30" dirty="0">
                <a:solidFill>
                  <a:srgbClr val="171514"/>
                </a:solidFill>
                <a:latin typeface="Microsoft Sans Serif"/>
                <a:cs typeface="Microsoft Sans Serif"/>
              </a:rPr>
              <a:t> </a:t>
            </a:r>
            <a:r>
              <a:rPr sz="500" spc="15" dirty="0">
                <a:solidFill>
                  <a:srgbClr val="171514"/>
                </a:solidFill>
                <a:latin typeface="Microsoft Sans Serif"/>
                <a:cs typeface="Microsoft Sans Serif"/>
              </a:rPr>
              <a:t>del</a:t>
            </a:r>
            <a:r>
              <a:rPr sz="500" spc="-30" dirty="0">
                <a:solidFill>
                  <a:srgbClr val="171514"/>
                </a:solidFill>
                <a:latin typeface="Microsoft Sans Serif"/>
                <a:cs typeface="Microsoft Sans Serif"/>
              </a:rPr>
              <a:t> </a:t>
            </a:r>
            <a:r>
              <a:rPr sz="500" spc="20" dirty="0">
                <a:solidFill>
                  <a:srgbClr val="171514"/>
                </a:solidFill>
                <a:latin typeface="Microsoft Sans Serif"/>
                <a:cs typeface="Microsoft Sans Serif"/>
              </a:rPr>
              <a:t>conductor</a:t>
            </a:r>
            <a:endParaRPr sz="500">
              <a:latin typeface="Microsoft Sans Serif"/>
              <a:cs typeface="Microsoft Sans Serif"/>
            </a:endParaRPr>
          </a:p>
          <a:p>
            <a:pPr marL="12700">
              <a:spcBef>
                <a:spcPts val="595"/>
              </a:spcBef>
            </a:pPr>
            <a:r>
              <a:rPr sz="450" spc="15" dirty="0">
                <a:solidFill>
                  <a:srgbClr val="171514"/>
                </a:solidFill>
                <a:latin typeface="Microsoft Sans Serif"/>
                <a:cs typeface="Microsoft Sans Serif"/>
              </a:rPr>
              <a:t>Corriente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máxima</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red</a:t>
            </a:r>
            <a:endParaRPr sz="450">
              <a:latin typeface="Microsoft Sans Serif"/>
              <a:cs typeface="Microsoft Sans Serif"/>
            </a:endParaRPr>
          </a:p>
        </p:txBody>
      </p:sp>
      <p:sp>
        <p:nvSpPr>
          <p:cNvPr id="68" name="object 68"/>
          <p:cNvSpPr txBox="1"/>
          <p:nvPr/>
        </p:nvSpPr>
        <p:spPr>
          <a:xfrm>
            <a:off x="6537327" y="1422473"/>
            <a:ext cx="448309" cy="66685"/>
          </a:xfrm>
          <a:prstGeom prst="rect">
            <a:avLst/>
          </a:prstGeom>
        </p:spPr>
        <p:txBody>
          <a:bodyPr vert="horz" wrap="square" lIns="0" tIns="12700" rIns="0" bIns="0" rtlCol="0">
            <a:spAutoFit/>
          </a:bodyPr>
          <a:lstStyle/>
          <a:p>
            <a:pPr marL="12700">
              <a:spcBef>
                <a:spcPts val="100"/>
              </a:spcBef>
            </a:pPr>
            <a:r>
              <a:rPr sz="350" dirty="0">
                <a:solidFill>
                  <a:srgbClr val="171514"/>
                </a:solidFill>
                <a:latin typeface="Microsoft Sans Serif"/>
                <a:cs typeface="Microsoft Sans Serif"/>
              </a:rPr>
              <a:t>Resistencia</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rejilla</a:t>
            </a:r>
            <a:endParaRPr sz="350">
              <a:latin typeface="Microsoft Sans Serif"/>
              <a:cs typeface="Microsoft Sans Serif"/>
            </a:endParaRPr>
          </a:p>
        </p:txBody>
      </p:sp>
      <p:sp>
        <p:nvSpPr>
          <p:cNvPr id="69" name="object 69"/>
          <p:cNvSpPr txBox="1"/>
          <p:nvPr/>
        </p:nvSpPr>
        <p:spPr>
          <a:xfrm>
            <a:off x="7807326" y="1112237"/>
            <a:ext cx="598170" cy="405130"/>
          </a:xfrm>
          <a:prstGeom prst="rect">
            <a:avLst/>
          </a:prstGeom>
        </p:spPr>
        <p:txBody>
          <a:bodyPr vert="horz" wrap="square" lIns="0" tIns="12700" rIns="0" bIns="0" rtlCol="0">
            <a:spAutoFit/>
          </a:bodyPr>
          <a:lstStyle/>
          <a:p>
            <a:pPr marL="12700">
              <a:spcBef>
                <a:spcPts val="100"/>
              </a:spcBef>
            </a:pPr>
            <a:r>
              <a:rPr sz="500" dirty="0">
                <a:solidFill>
                  <a:srgbClr val="171514"/>
                </a:solidFill>
                <a:latin typeface="Microsoft Sans Serif"/>
                <a:cs typeface="Microsoft Sans Serif"/>
              </a:rPr>
              <a:t>1,800.00</a:t>
            </a:r>
            <a:r>
              <a:rPr sz="500" spc="-2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a:p>
            <a:pPr marL="88900">
              <a:spcBef>
                <a:spcPts val="545"/>
              </a:spcBef>
            </a:pPr>
            <a:r>
              <a:rPr sz="500" spc="5" dirty="0">
                <a:solidFill>
                  <a:srgbClr val="171514"/>
                </a:solidFill>
                <a:latin typeface="Microsoft Sans Serif"/>
                <a:cs typeface="Microsoft Sans Serif"/>
              </a:rPr>
              <a:t>880.00</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amperios</a:t>
            </a:r>
            <a:endParaRPr sz="500">
              <a:latin typeface="Microsoft Sans Serif"/>
              <a:cs typeface="Microsoft Sans Serif"/>
            </a:endParaRPr>
          </a:p>
          <a:p>
            <a:pPr marL="190500">
              <a:spcBef>
                <a:spcPts val="400"/>
              </a:spcBef>
            </a:pPr>
            <a:r>
              <a:rPr sz="700" spc="5" dirty="0">
                <a:solidFill>
                  <a:srgbClr val="171514"/>
                </a:solidFill>
                <a:latin typeface="Microsoft Sans Serif"/>
                <a:cs typeface="Microsoft Sans Serif"/>
              </a:rPr>
              <a:t>1.244</a:t>
            </a:r>
            <a:r>
              <a:rPr sz="700" spc="-45" dirty="0">
                <a:solidFill>
                  <a:srgbClr val="171514"/>
                </a:solidFill>
                <a:latin typeface="Microsoft Sans Serif"/>
                <a:cs typeface="Microsoft Sans Serif"/>
              </a:rPr>
              <a:t> </a:t>
            </a:r>
            <a:r>
              <a:rPr sz="700" dirty="0">
                <a:solidFill>
                  <a:srgbClr val="171514"/>
                </a:solidFill>
                <a:latin typeface="Microsoft Sans Serif"/>
                <a:cs typeface="Microsoft Sans Serif"/>
              </a:rPr>
              <a:t>Ω</a:t>
            </a:r>
            <a:endParaRPr sz="700">
              <a:latin typeface="Microsoft Sans Serif"/>
              <a:cs typeface="Microsoft Sans Serif"/>
            </a:endParaRPr>
          </a:p>
        </p:txBody>
      </p:sp>
      <p:sp>
        <p:nvSpPr>
          <p:cNvPr id="70" name="object 70"/>
          <p:cNvSpPr txBox="1"/>
          <p:nvPr/>
        </p:nvSpPr>
        <p:spPr>
          <a:xfrm>
            <a:off x="5761463" y="3524176"/>
            <a:ext cx="3404870" cy="698500"/>
          </a:xfrm>
          <a:prstGeom prst="rect">
            <a:avLst/>
          </a:prstGeom>
        </p:spPr>
        <p:txBody>
          <a:bodyPr vert="horz" wrap="square" lIns="0" tIns="12700" rIns="0" bIns="0" rtlCol="0">
            <a:spAutoFit/>
          </a:bodyPr>
          <a:lstStyle/>
          <a:p>
            <a:pPr marL="12700">
              <a:spcBef>
                <a:spcPts val="100"/>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6.3</a:t>
            </a:r>
            <a:endParaRPr sz="850" dirty="0">
              <a:latin typeface="Arial"/>
              <a:cs typeface="Arial"/>
            </a:endParaRPr>
          </a:p>
          <a:p>
            <a:pPr marL="12700" marR="5080">
              <a:lnSpc>
                <a:spcPts val="1380"/>
              </a:lnSpc>
              <a:spcBef>
                <a:spcPts val="100"/>
              </a:spcBef>
            </a:pPr>
            <a:r>
              <a:rPr sz="700" b="1" spc="10" dirty="0">
                <a:solidFill>
                  <a:srgbClr val="171514"/>
                </a:solidFill>
                <a:latin typeface="Arial"/>
                <a:cs typeface="Arial"/>
              </a:rPr>
              <a:t>Trabajo:</a:t>
            </a:r>
            <a:r>
              <a:rPr sz="700" b="1" spc="-10" dirty="0">
                <a:solidFill>
                  <a:srgbClr val="171514"/>
                </a:solidFill>
                <a:latin typeface="Arial"/>
                <a:cs typeface="Arial"/>
              </a:rPr>
              <a:t> </a:t>
            </a:r>
            <a:r>
              <a:rPr sz="700" b="1" dirty="0">
                <a:solidFill>
                  <a:srgbClr val="171514"/>
                </a:solidFill>
                <a:latin typeface="Arial"/>
                <a:cs typeface="Arial"/>
              </a:rPr>
              <a:t>Solución</a:t>
            </a:r>
            <a:r>
              <a:rPr sz="700" b="1" spc="-10" dirty="0">
                <a:solidFill>
                  <a:srgbClr val="171514"/>
                </a:solidFill>
                <a:latin typeface="Arial"/>
                <a:cs typeface="Arial"/>
              </a:rPr>
              <a:t> </a:t>
            </a:r>
            <a:r>
              <a:rPr sz="700" b="1" spc="15" dirty="0">
                <a:solidFill>
                  <a:srgbClr val="171514"/>
                </a:solidFill>
                <a:latin typeface="Arial"/>
                <a:cs typeface="Arial"/>
              </a:rPr>
              <a:t>del</a:t>
            </a:r>
            <a:r>
              <a:rPr sz="700" b="1" spc="-5" dirty="0">
                <a:solidFill>
                  <a:srgbClr val="171514"/>
                </a:solidFill>
                <a:latin typeface="Arial"/>
                <a:cs typeface="Arial"/>
              </a:rPr>
              <a:t> </a:t>
            </a:r>
            <a:r>
              <a:rPr sz="700" b="1" spc="20" dirty="0">
                <a:solidFill>
                  <a:srgbClr val="171514"/>
                </a:solidFill>
                <a:latin typeface="Arial"/>
                <a:cs typeface="Arial"/>
              </a:rPr>
              <a:t>ejemplo</a:t>
            </a:r>
            <a:r>
              <a:rPr sz="700" b="1" spc="-10" dirty="0">
                <a:solidFill>
                  <a:srgbClr val="171514"/>
                </a:solidFill>
                <a:latin typeface="Arial"/>
                <a:cs typeface="Arial"/>
              </a:rPr>
              <a:t> </a:t>
            </a:r>
            <a:r>
              <a:rPr sz="700" b="1" spc="-15" dirty="0">
                <a:solidFill>
                  <a:srgbClr val="171514"/>
                </a:solidFill>
                <a:latin typeface="Arial"/>
                <a:cs typeface="Arial"/>
              </a:rPr>
              <a:t>(Caso</a:t>
            </a:r>
            <a:r>
              <a:rPr sz="700" b="1" spc="-5" dirty="0">
                <a:solidFill>
                  <a:srgbClr val="171514"/>
                </a:solidFill>
                <a:latin typeface="Arial"/>
                <a:cs typeface="Arial"/>
              </a:rPr>
              <a:t> </a:t>
            </a:r>
            <a:r>
              <a:rPr sz="700" b="1" spc="-30" dirty="0">
                <a:solidFill>
                  <a:srgbClr val="171514"/>
                </a:solidFill>
                <a:latin typeface="Arial"/>
                <a:cs typeface="Arial"/>
              </a:rPr>
              <a:t>C)</a:t>
            </a:r>
            <a:r>
              <a:rPr sz="700" b="1" spc="-10" dirty="0">
                <a:solidFill>
                  <a:srgbClr val="171514"/>
                </a:solidFill>
                <a:latin typeface="Arial"/>
                <a:cs typeface="Arial"/>
              </a:rPr>
              <a:t> </a:t>
            </a:r>
            <a:r>
              <a:rPr sz="700" b="1" spc="5" dirty="0">
                <a:solidFill>
                  <a:srgbClr val="171514"/>
                </a:solidFill>
                <a:latin typeface="Arial"/>
                <a:cs typeface="Arial"/>
              </a:rPr>
              <a:t>Diseño</a:t>
            </a:r>
            <a:r>
              <a:rPr sz="700" b="1" spc="-10" dirty="0">
                <a:solidFill>
                  <a:srgbClr val="171514"/>
                </a:solidFill>
                <a:latin typeface="Arial"/>
                <a:cs typeface="Arial"/>
              </a:rPr>
              <a:t> </a:t>
            </a:r>
            <a:r>
              <a:rPr sz="700" b="1" spc="20" dirty="0">
                <a:solidFill>
                  <a:srgbClr val="171514"/>
                </a:solidFill>
                <a:latin typeface="Arial"/>
                <a:cs typeface="Arial"/>
              </a:rPr>
              <a:t>de</a:t>
            </a:r>
            <a:r>
              <a:rPr sz="700" b="1" spc="-5" dirty="0">
                <a:solidFill>
                  <a:srgbClr val="171514"/>
                </a:solidFill>
                <a:latin typeface="Arial"/>
                <a:cs typeface="Arial"/>
              </a:rPr>
              <a:t> </a:t>
            </a:r>
            <a:r>
              <a:rPr sz="700" b="1" spc="15" dirty="0">
                <a:solidFill>
                  <a:srgbClr val="171514"/>
                </a:solidFill>
                <a:latin typeface="Arial"/>
                <a:cs typeface="Arial"/>
              </a:rPr>
              <a:t>cuadrícula</a:t>
            </a:r>
            <a:r>
              <a:rPr sz="700" b="1" spc="-10" dirty="0">
                <a:solidFill>
                  <a:srgbClr val="171514"/>
                </a:solidFill>
                <a:latin typeface="Arial"/>
                <a:cs typeface="Arial"/>
              </a:rPr>
              <a:t> </a:t>
            </a:r>
            <a:r>
              <a:rPr sz="700" b="1" spc="20" dirty="0">
                <a:solidFill>
                  <a:srgbClr val="171514"/>
                </a:solidFill>
                <a:latin typeface="Arial"/>
                <a:cs typeface="Arial"/>
              </a:rPr>
              <a:t>de</a:t>
            </a:r>
            <a:r>
              <a:rPr sz="700" b="1" spc="-5" dirty="0">
                <a:solidFill>
                  <a:srgbClr val="171514"/>
                </a:solidFill>
                <a:latin typeface="Arial"/>
                <a:cs typeface="Arial"/>
              </a:rPr>
              <a:t> </a:t>
            </a:r>
            <a:r>
              <a:rPr sz="700" b="1" spc="35" dirty="0" err="1">
                <a:solidFill>
                  <a:srgbClr val="171514"/>
                </a:solidFill>
                <a:latin typeface="Arial"/>
                <a:cs typeface="Arial"/>
              </a:rPr>
              <a:t>tierra</a:t>
            </a:r>
            <a:r>
              <a:rPr sz="700" b="1" spc="-10" dirty="0">
                <a:solidFill>
                  <a:srgbClr val="171514"/>
                </a:solidFill>
                <a:latin typeface="Arial"/>
                <a:cs typeface="Arial"/>
              </a:rPr>
              <a:t> </a:t>
            </a:r>
            <a:r>
              <a:rPr sz="700" b="1" spc="10" dirty="0" err="1" smtClean="0">
                <a:solidFill>
                  <a:srgbClr val="171514"/>
                </a:solidFill>
                <a:latin typeface="Arial"/>
                <a:cs typeface="Arial"/>
              </a:rPr>
              <a:t>usando</a:t>
            </a:r>
            <a:r>
              <a:rPr lang="es-ES" sz="700" b="1" spc="10" dirty="0" smtClean="0">
                <a:solidFill>
                  <a:srgbClr val="171514"/>
                </a:solidFill>
                <a:latin typeface="Arial"/>
                <a:cs typeface="Arial"/>
              </a:rPr>
              <a:t> </a:t>
            </a:r>
            <a:r>
              <a:rPr sz="700" b="1" spc="20" dirty="0" smtClean="0">
                <a:solidFill>
                  <a:srgbClr val="171514"/>
                </a:solidFill>
                <a:latin typeface="Arial"/>
                <a:cs typeface="Arial"/>
              </a:rPr>
              <a:t>el</a:t>
            </a:r>
            <a:r>
              <a:rPr sz="700" b="1" spc="-15" dirty="0" smtClean="0">
                <a:solidFill>
                  <a:srgbClr val="171514"/>
                </a:solidFill>
                <a:latin typeface="Arial"/>
                <a:cs typeface="Arial"/>
              </a:rPr>
              <a:t> </a:t>
            </a:r>
            <a:r>
              <a:rPr sz="700" b="1" spc="30" dirty="0">
                <a:solidFill>
                  <a:srgbClr val="171514"/>
                </a:solidFill>
                <a:latin typeface="Arial"/>
                <a:cs typeface="Arial"/>
              </a:rPr>
              <a:t>programa</a:t>
            </a:r>
            <a:r>
              <a:rPr sz="700" b="1" spc="-15" dirty="0">
                <a:solidFill>
                  <a:srgbClr val="171514"/>
                </a:solidFill>
                <a:latin typeface="Arial"/>
                <a:cs typeface="Arial"/>
              </a:rPr>
              <a:t> </a:t>
            </a:r>
            <a:r>
              <a:rPr sz="700" b="1" spc="-45" dirty="0">
                <a:solidFill>
                  <a:srgbClr val="171514"/>
                </a:solidFill>
                <a:latin typeface="Arial"/>
                <a:cs typeface="Arial"/>
              </a:rPr>
              <a:t>EDSA</a:t>
            </a:r>
            <a:r>
              <a:rPr sz="700" b="1" spc="-15" dirty="0">
                <a:solidFill>
                  <a:srgbClr val="171514"/>
                </a:solidFill>
                <a:latin typeface="Arial"/>
                <a:cs typeface="Arial"/>
              </a:rPr>
              <a:t> </a:t>
            </a:r>
            <a:r>
              <a:rPr sz="700" b="1" spc="-75" dirty="0">
                <a:solidFill>
                  <a:srgbClr val="171514"/>
                </a:solidFill>
                <a:latin typeface="Arial"/>
                <a:cs typeface="Arial"/>
              </a:rPr>
              <a:t>EE</a:t>
            </a:r>
            <a:r>
              <a:rPr sz="700" b="1" spc="-15" dirty="0">
                <a:solidFill>
                  <a:srgbClr val="171514"/>
                </a:solidFill>
                <a:latin typeface="Arial"/>
                <a:cs typeface="Arial"/>
              </a:rPr>
              <a:t> </a:t>
            </a:r>
            <a:r>
              <a:rPr sz="700" b="1" spc="25" dirty="0">
                <a:solidFill>
                  <a:srgbClr val="171514"/>
                </a:solidFill>
                <a:latin typeface="Arial"/>
                <a:cs typeface="Arial"/>
              </a:rPr>
              <a:t>Dept.</a:t>
            </a:r>
            <a:r>
              <a:rPr sz="700" b="1" spc="-15" dirty="0">
                <a:solidFill>
                  <a:srgbClr val="171514"/>
                </a:solidFill>
                <a:latin typeface="Arial"/>
                <a:cs typeface="Arial"/>
              </a:rPr>
              <a:t> </a:t>
            </a:r>
            <a:r>
              <a:rPr sz="700" b="1" spc="15" dirty="0">
                <a:solidFill>
                  <a:srgbClr val="171514"/>
                </a:solidFill>
                <a:latin typeface="Arial"/>
                <a:cs typeface="Arial"/>
              </a:rPr>
              <a:t>Facultad</a:t>
            </a:r>
            <a:r>
              <a:rPr sz="700" b="1" spc="-15" dirty="0">
                <a:solidFill>
                  <a:srgbClr val="171514"/>
                </a:solidFill>
                <a:latin typeface="Arial"/>
                <a:cs typeface="Arial"/>
              </a:rPr>
              <a:t> </a:t>
            </a:r>
            <a:r>
              <a:rPr sz="700" b="1" spc="20" dirty="0">
                <a:solidFill>
                  <a:srgbClr val="171514"/>
                </a:solidFill>
                <a:latin typeface="Arial"/>
                <a:cs typeface="Arial"/>
              </a:rPr>
              <a:t>de</a:t>
            </a:r>
            <a:r>
              <a:rPr sz="700" b="1" spc="-15" dirty="0">
                <a:solidFill>
                  <a:srgbClr val="171514"/>
                </a:solidFill>
                <a:latin typeface="Arial"/>
                <a:cs typeface="Arial"/>
              </a:rPr>
              <a:t> </a:t>
            </a:r>
            <a:r>
              <a:rPr sz="700" b="1" spc="25" dirty="0">
                <a:solidFill>
                  <a:srgbClr val="171514"/>
                </a:solidFill>
                <a:latin typeface="Arial"/>
                <a:cs typeface="Arial"/>
              </a:rPr>
              <a:t>ingeniería</a:t>
            </a:r>
            <a:endParaRPr sz="700" dirty="0">
              <a:latin typeface="Arial"/>
              <a:cs typeface="Arial"/>
            </a:endParaRPr>
          </a:p>
          <a:p>
            <a:pPr marL="12700">
              <a:spcBef>
                <a:spcPts val="755"/>
              </a:spcBef>
            </a:pPr>
            <a:r>
              <a:rPr sz="550" b="1" spc="-20" dirty="0">
                <a:solidFill>
                  <a:srgbClr val="171514"/>
                </a:solidFill>
                <a:latin typeface="Arial"/>
                <a:cs typeface="Arial"/>
              </a:rPr>
              <a:t>DATOS</a:t>
            </a:r>
            <a:r>
              <a:rPr sz="550" b="1" spc="-10" dirty="0">
                <a:solidFill>
                  <a:srgbClr val="171514"/>
                </a:solidFill>
                <a:latin typeface="Arial"/>
                <a:cs typeface="Arial"/>
              </a:rPr>
              <a:t> </a:t>
            </a:r>
            <a:r>
              <a:rPr sz="550" b="1" spc="-25" dirty="0">
                <a:solidFill>
                  <a:srgbClr val="171514"/>
                </a:solidFill>
                <a:latin typeface="Arial"/>
                <a:cs typeface="Arial"/>
              </a:rPr>
              <a:t>DE</a:t>
            </a:r>
            <a:r>
              <a:rPr sz="550" b="1" spc="-10" dirty="0">
                <a:solidFill>
                  <a:srgbClr val="171514"/>
                </a:solidFill>
                <a:latin typeface="Arial"/>
                <a:cs typeface="Arial"/>
              </a:rPr>
              <a:t> </a:t>
            </a:r>
            <a:r>
              <a:rPr sz="550" b="1" spc="-30" dirty="0">
                <a:solidFill>
                  <a:srgbClr val="171514"/>
                </a:solidFill>
                <a:latin typeface="Arial"/>
                <a:cs typeface="Arial"/>
              </a:rPr>
              <a:t>RED:</a:t>
            </a:r>
            <a:endParaRPr sz="550" dirty="0">
              <a:latin typeface="Arial"/>
              <a:cs typeface="Arial"/>
            </a:endParaRPr>
          </a:p>
        </p:txBody>
      </p:sp>
      <p:sp>
        <p:nvSpPr>
          <p:cNvPr id="71" name="object 71"/>
          <p:cNvSpPr txBox="1"/>
          <p:nvPr/>
        </p:nvSpPr>
        <p:spPr>
          <a:xfrm>
            <a:off x="5761464" y="4315742"/>
            <a:ext cx="436245" cy="58991"/>
          </a:xfrm>
          <a:prstGeom prst="rect">
            <a:avLst/>
          </a:prstGeom>
        </p:spPr>
        <p:txBody>
          <a:bodyPr vert="horz" wrap="square" lIns="0" tIns="12700" rIns="0" bIns="0" rtlCol="0">
            <a:spAutoFit/>
          </a:bodyPr>
          <a:lstStyle/>
          <a:p>
            <a:pPr marL="12700">
              <a:spcBef>
                <a:spcPts val="100"/>
              </a:spcBef>
            </a:pPr>
            <a:r>
              <a:rPr sz="300" spc="10" dirty="0">
                <a:solidFill>
                  <a:srgbClr val="171514"/>
                </a:solidFill>
                <a:latin typeface="Microsoft Sans Serif"/>
                <a:cs typeface="Microsoft Sans Serif"/>
              </a:rPr>
              <a:t>Longitud</a:t>
            </a:r>
            <a:r>
              <a:rPr sz="300" spc="-15" dirty="0">
                <a:solidFill>
                  <a:srgbClr val="171514"/>
                </a:solidFill>
                <a:latin typeface="Microsoft Sans Serif"/>
                <a:cs typeface="Microsoft Sans Serif"/>
              </a:rPr>
              <a:t> </a:t>
            </a:r>
            <a:r>
              <a:rPr sz="300" spc="10" dirty="0">
                <a:solidFill>
                  <a:srgbClr val="171514"/>
                </a:solidFill>
                <a:latin typeface="Microsoft Sans Serif"/>
                <a:cs typeface="Microsoft Sans Serif"/>
              </a:rPr>
              <a:t>de</a:t>
            </a:r>
            <a:r>
              <a:rPr sz="300" spc="-15" dirty="0">
                <a:solidFill>
                  <a:srgbClr val="171514"/>
                </a:solidFill>
                <a:latin typeface="Microsoft Sans Serif"/>
                <a:cs typeface="Microsoft Sans Serif"/>
              </a:rPr>
              <a:t> </a:t>
            </a:r>
            <a:r>
              <a:rPr sz="300" spc="5" dirty="0">
                <a:solidFill>
                  <a:srgbClr val="171514"/>
                </a:solidFill>
                <a:latin typeface="Microsoft Sans Serif"/>
                <a:cs typeface="Microsoft Sans Serif"/>
              </a:rPr>
              <a:t>cuadrícula</a:t>
            </a:r>
            <a:endParaRPr sz="300">
              <a:latin typeface="Microsoft Sans Serif"/>
              <a:cs typeface="Microsoft Sans Serif"/>
            </a:endParaRPr>
          </a:p>
        </p:txBody>
      </p:sp>
      <p:sp>
        <p:nvSpPr>
          <p:cNvPr id="72" name="object 72"/>
          <p:cNvSpPr txBox="1"/>
          <p:nvPr/>
        </p:nvSpPr>
        <p:spPr>
          <a:xfrm>
            <a:off x="5761464" y="4413186"/>
            <a:ext cx="755015" cy="275590"/>
          </a:xfrm>
          <a:prstGeom prst="rect">
            <a:avLst/>
          </a:prstGeom>
        </p:spPr>
        <p:txBody>
          <a:bodyPr vert="horz" wrap="square" lIns="0" tIns="41910" rIns="0" bIns="0" rtlCol="0">
            <a:spAutoFit/>
          </a:bodyPr>
          <a:lstStyle/>
          <a:p>
            <a:pPr marL="12700">
              <a:spcBef>
                <a:spcPts val="330"/>
              </a:spcBef>
            </a:pPr>
            <a:r>
              <a:rPr sz="450" spc="5" dirty="0">
                <a:solidFill>
                  <a:srgbClr val="171514"/>
                </a:solidFill>
                <a:latin typeface="Microsoft Sans Serif"/>
                <a:cs typeface="Microsoft Sans Serif"/>
              </a:rPr>
              <a:t>Separación</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conductores</a:t>
            </a:r>
            <a:endParaRPr sz="450">
              <a:latin typeface="Microsoft Sans Serif"/>
              <a:cs typeface="Microsoft Sans Serif"/>
            </a:endParaRPr>
          </a:p>
          <a:p>
            <a:pPr marL="12700">
              <a:spcBef>
                <a:spcPts val="355"/>
              </a:spcBef>
            </a:pPr>
            <a:r>
              <a:rPr sz="700" dirty="0">
                <a:solidFill>
                  <a:srgbClr val="171514"/>
                </a:solidFill>
                <a:latin typeface="Microsoft Sans Serif"/>
                <a:cs typeface="Microsoft Sans Serif"/>
              </a:rPr>
              <a:t>Sim.</a:t>
            </a:r>
            <a:r>
              <a:rPr sz="700" spc="-2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20" dirty="0">
                <a:solidFill>
                  <a:srgbClr val="171514"/>
                </a:solidFill>
                <a:latin typeface="Microsoft Sans Serif"/>
                <a:cs typeface="Microsoft Sans Serif"/>
              </a:rPr>
              <a:t> </a:t>
            </a:r>
            <a:r>
              <a:rPr sz="700" spc="15" dirty="0">
                <a:solidFill>
                  <a:srgbClr val="171514"/>
                </a:solidFill>
                <a:latin typeface="Microsoft Sans Serif"/>
                <a:cs typeface="Microsoft Sans Serif"/>
              </a:rPr>
              <a:t>falla</a:t>
            </a:r>
            <a:endParaRPr sz="700">
              <a:latin typeface="Microsoft Sans Serif"/>
              <a:cs typeface="Microsoft Sans Serif"/>
            </a:endParaRPr>
          </a:p>
        </p:txBody>
      </p:sp>
      <p:sp>
        <p:nvSpPr>
          <p:cNvPr id="73" name="object 73"/>
          <p:cNvSpPr txBox="1"/>
          <p:nvPr/>
        </p:nvSpPr>
        <p:spPr>
          <a:xfrm>
            <a:off x="6840963" y="4290342"/>
            <a:ext cx="468630" cy="393065"/>
          </a:xfrm>
          <a:prstGeom prst="rect">
            <a:avLst/>
          </a:prstGeom>
        </p:spPr>
        <p:txBody>
          <a:bodyPr vert="horz" wrap="square" lIns="0" tIns="12700" rIns="0" bIns="0" rtlCol="0">
            <a:spAutoFit/>
          </a:bodyPr>
          <a:lstStyle/>
          <a:p>
            <a:pPr marL="12700">
              <a:spcBef>
                <a:spcPts val="100"/>
              </a:spcBef>
            </a:pPr>
            <a:r>
              <a:rPr sz="500" spc="5" dirty="0">
                <a:solidFill>
                  <a:srgbClr val="171514"/>
                </a:solidFill>
                <a:latin typeface="Microsoft Sans Serif"/>
                <a:cs typeface="Microsoft Sans Serif"/>
              </a:rPr>
              <a:t>150.00</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dirty="0">
              <a:latin typeface="Microsoft Sans Serif"/>
              <a:cs typeface="Microsoft Sans Serif"/>
            </a:endParaRPr>
          </a:p>
          <a:p>
            <a:pPr marL="12700" marR="5080" indent="50800">
              <a:lnSpc>
                <a:spcPct val="191100"/>
              </a:lnSpc>
            </a:pPr>
            <a:r>
              <a:rPr sz="500" spc="5" dirty="0">
                <a:solidFill>
                  <a:srgbClr val="171514"/>
                </a:solidFill>
                <a:latin typeface="Microsoft Sans Serif"/>
                <a:cs typeface="Microsoft Sans Serif"/>
              </a:rPr>
              <a:t>15.00 </a:t>
            </a:r>
            <a:r>
              <a:rPr sz="500" spc="5" dirty="0" smtClean="0">
                <a:solidFill>
                  <a:srgbClr val="171514"/>
                </a:solidFill>
                <a:latin typeface="Microsoft Sans Serif"/>
                <a:cs typeface="Microsoft Sans Serif"/>
              </a:rPr>
              <a:t>pies</a:t>
            </a:r>
            <a:r>
              <a:rPr lang="es-ES" sz="500" spc="5" dirty="0" smtClean="0">
                <a:solidFill>
                  <a:srgbClr val="171514"/>
                </a:solidFill>
                <a:latin typeface="Microsoft Sans Serif"/>
                <a:cs typeface="Microsoft Sans Serif"/>
              </a:rPr>
              <a:t> </a:t>
            </a:r>
            <a:r>
              <a:rPr sz="500" spc="5" dirty="0" smtClean="0">
                <a:solidFill>
                  <a:srgbClr val="171514"/>
                </a:solidFill>
                <a:latin typeface="Microsoft Sans Serif"/>
                <a:cs typeface="Microsoft Sans Serif"/>
              </a:rPr>
              <a:t>1000</a:t>
            </a:r>
            <a:r>
              <a:rPr sz="500" spc="-5"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amperios</a:t>
            </a:r>
            <a:endParaRPr sz="500" dirty="0">
              <a:latin typeface="Microsoft Sans Serif"/>
              <a:cs typeface="Microsoft Sans Serif"/>
            </a:endParaRPr>
          </a:p>
        </p:txBody>
      </p:sp>
      <p:sp>
        <p:nvSpPr>
          <p:cNvPr id="74" name="object 74"/>
          <p:cNvSpPr txBox="1"/>
          <p:nvPr/>
        </p:nvSpPr>
        <p:spPr>
          <a:xfrm>
            <a:off x="7628364" y="4309392"/>
            <a:ext cx="448945" cy="66685"/>
          </a:xfrm>
          <a:prstGeom prst="rect">
            <a:avLst/>
          </a:prstGeom>
        </p:spPr>
        <p:txBody>
          <a:bodyPr vert="horz" wrap="square" lIns="0" tIns="12700" rIns="0" bIns="0" rtlCol="0">
            <a:spAutoFit/>
          </a:bodyPr>
          <a:lstStyle/>
          <a:p>
            <a:pPr marL="12700">
              <a:spcBef>
                <a:spcPts val="100"/>
              </a:spcBef>
            </a:pPr>
            <a:r>
              <a:rPr sz="350" spc="5" dirty="0">
                <a:solidFill>
                  <a:srgbClr val="171514"/>
                </a:solidFill>
                <a:latin typeface="Microsoft Sans Serif"/>
                <a:cs typeface="Microsoft Sans Serif"/>
              </a:rPr>
              <a:t>Ancho</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cuadrícula</a:t>
            </a:r>
            <a:endParaRPr sz="350">
              <a:latin typeface="Microsoft Sans Serif"/>
              <a:cs typeface="Microsoft Sans Serif"/>
            </a:endParaRPr>
          </a:p>
        </p:txBody>
      </p:sp>
      <p:sp>
        <p:nvSpPr>
          <p:cNvPr id="75" name="object 75"/>
          <p:cNvSpPr txBox="1"/>
          <p:nvPr/>
        </p:nvSpPr>
        <p:spPr>
          <a:xfrm>
            <a:off x="7628363" y="4423234"/>
            <a:ext cx="855980" cy="259079"/>
          </a:xfrm>
          <a:prstGeom prst="rect">
            <a:avLst/>
          </a:prstGeom>
        </p:spPr>
        <p:txBody>
          <a:bodyPr vert="horz" wrap="square" lIns="0" tIns="12700" rIns="0" bIns="0" rtlCol="0">
            <a:spAutoFit/>
          </a:bodyPr>
          <a:lstStyle/>
          <a:p>
            <a:pPr marL="12700">
              <a:spcBef>
                <a:spcPts val="100"/>
              </a:spcBef>
            </a:pPr>
            <a:r>
              <a:rPr sz="600" spc="20" dirty="0">
                <a:solidFill>
                  <a:srgbClr val="171514"/>
                </a:solidFill>
                <a:latin typeface="Microsoft Sans Serif"/>
                <a:cs typeface="Microsoft Sans Serif"/>
              </a:rPr>
              <a:t>Temperatura</a:t>
            </a:r>
            <a:r>
              <a:rPr sz="600" spc="-35" dirty="0">
                <a:solidFill>
                  <a:srgbClr val="171514"/>
                </a:solidFill>
                <a:latin typeface="Microsoft Sans Serif"/>
                <a:cs typeface="Microsoft Sans Serif"/>
              </a:rPr>
              <a:t> </a:t>
            </a:r>
            <a:r>
              <a:rPr sz="600" spc="25" dirty="0">
                <a:solidFill>
                  <a:srgbClr val="171514"/>
                </a:solidFill>
                <a:latin typeface="Microsoft Sans Serif"/>
                <a:cs typeface="Microsoft Sans Serif"/>
              </a:rPr>
              <a:t>ambiente</a:t>
            </a:r>
            <a:endParaRPr sz="600">
              <a:latin typeface="Microsoft Sans Serif"/>
              <a:cs typeface="Microsoft Sans Serif"/>
            </a:endParaRPr>
          </a:p>
          <a:p>
            <a:pPr marL="12700">
              <a:spcBef>
                <a:spcPts val="575"/>
              </a:spcBef>
            </a:pPr>
            <a:r>
              <a:rPr sz="450" spc="15" dirty="0">
                <a:solidFill>
                  <a:srgbClr val="171514"/>
                </a:solidFill>
                <a:latin typeface="Microsoft Sans Serif"/>
                <a:cs typeface="Microsoft Sans Serif"/>
              </a:rPr>
              <a:t>Duración</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5" dirty="0">
                <a:solidFill>
                  <a:srgbClr val="171514"/>
                </a:solidFill>
                <a:latin typeface="Microsoft Sans Serif"/>
                <a:cs typeface="Microsoft Sans Serif"/>
              </a:rPr>
              <a:t> </a:t>
            </a:r>
            <a:r>
              <a:rPr sz="450" spc="5" dirty="0">
                <a:solidFill>
                  <a:srgbClr val="171514"/>
                </a:solidFill>
                <a:latin typeface="Microsoft Sans Serif"/>
                <a:cs typeface="Microsoft Sans Serif"/>
              </a:rPr>
              <a:t>la</a:t>
            </a:r>
            <a:r>
              <a:rPr sz="450" spc="-25" dirty="0">
                <a:solidFill>
                  <a:srgbClr val="171514"/>
                </a:solidFill>
                <a:latin typeface="Microsoft Sans Serif"/>
                <a:cs typeface="Microsoft Sans Serif"/>
              </a:rPr>
              <a:t> </a:t>
            </a:r>
            <a:r>
              <a:rPr sz="450" spc="10" dirty="0">
                <a:solidFill>
                  <a:srgbClr val="171514"/>
                </a:solidFill>
                <a:latin typeface="Microsoft Sans Serif"/>
                <a:cs typeface="Microsoft Sans Serif"/>
              </a:rPr>
              <a:t>falla</a:t>
            </a:r>
            <a:endParaRPr sz="450">
              <a:latin typeface="Microsoft Sans Serif"/>
              <a:cs typeface="Microsoft Sans Serif"/>
            </a:endParaRPr>
          </a:p>
        </p:txBody>
      </p:sp>
      <p:sp>
        <p:nvSpPr>
          <p:cNvPr id="76" name="object 76"/>
          <p:cNvSpPr txBox="1"/>
          <p:nvPr/>
        </p:nvSpPr>
        <p:spPr>
          <a:xfrm>
            <a:off x="8809464" y="4258918"/>
            <a:ext cx="372745" cy="428625"/>
          </a:xfrm>
          <a:prstGeom prst="rect">
            <a:avLst/>
          </a:prstGeom>
        </p:spPr>
        <p:txBody>
          <a:bodyPr vert="horz" wrap="square" lIns="0" tIns="43815" rIns="0" bIns="0" rtlCol="0">
            <a:spAutoFit/>
          </a:bodyPr>
          <a:lstStyle/>
          <a:p>
            <a:pPr marL="12700">
              <a:spcBef>
                <a:spcPts val="345"/>
              </a:spcBef>
            </a:pPr>
            <a:r>
              <a:rPr sz="500" spc="5" dirty="0">
                <a:solidFill>
                  <a:srgbClr val="171514"/>
                </a:solidFill>
                <a:latin typeface="Microsoft Sans Serif"/>
                <a:cs typeface="Microsoft Sans Serif"/>
              </a:rPr>
              <a:t>150.00</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a:p>
            <a:pPr marL="63500">
              <a:spcBef>
                <a:spcPts val="345"/>
              </a:spcBef>
            </a:pPr>
            <a:r>
              <a:rPr sz="700" spc="5" dirty="0">
                <a:solidFill>
                  <a:srgbClr val="171514"/>
                </a:solidFill>
                <a:latin typeface="Microsoft Sans Serif"/>
                <a:cs typeface="Microsoft Sans Serif"/>
              </a:rPr>
              <a:t>77.00</a:t>
            </a:r>
            <a:r>
              <a:rPr sz="700" spc="-5" dirty="0">
                <a:solidFill>
                  <a:srgbClr val="171514"/>
                </a:solidFill>
                <a:latin typeface="Microsoft Sans Serif"/>
                <a:cs typeface="Microsoft Sans Serif"/>
              </a:rPr>
              <a:t> </a:t>
            </a:r>
            <a:r>
              <a:rPr sz="700" spc="-65" dirty="0">
                <a:solidFill>
                  <a:srgbClr val="171514"/>
                </a:solidFill>
                <a:latin typeface="Microsoft Sans Serif"/>
                <a:cs typeface="Microsoft Sans Serif"/>
              </a:rPr>
              <a:t>F</a:t>
            </a:r>
            <a:endParaRPr sz="700">
              <a:latin typeface="Microsoft Sans Serif"/>
              <a:cs typeface="Microsoft Sans Serif"/>
            </a:endParaRPr>
          </a:p>
          <a:p>
            <a:pPr marL="114300">
              <a:spcBef>
                <a:spcPts val="360"/>
              </a:spcBef>
            </a:pPr>
            <a:r>
              <a:rPr sz="650" spc="5" dirty="0">
                <a:solidFill>
                  <a:srgbClr val="171514"/>
                </a:solidFill>
                <a:latin typeface="Microsoft Sans Serif"/>
                <a:cs typeface="Microsoft Sans Serif"/>
              </a:rPr>
              <a:t>0,25</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a:t>
            </a:r>
            <a:endParaRPr sz="650">
              <a:latin typeface="Microsoft Sans Serif"/>
              <a:cs typeface="Microsoft Sans Serif"/>
            </a:endParaRPr>
          </a:p>
        </p:txBody>
      </p:sp>
      <p:sp>
        <p:nvSpPr>
          <p:cNvPr id="77" name="object 77"/>
          <p:cNvSpPr txBox="1"/>
          <p:nvPr/>
        </p:nvSpPr>
        <p:spPr>
          <a:xfrm>
            <a:off x="5761463" y="4816020"/>
            <a:ext cx="1060450" cy="197490"/>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Factor</a:t>
            </a:r>
            <a:r>
              <a:rPr sz="600" spc="-2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15" dirty="0" err="1">
                <a:solidFill>
                  <a:srgbClr val="171514"/>
                </a:solidFill>
                <a:latin typeface="Microsoft Sans Serif"/>
                <a:cs typeface="Microsoft Sans Serif"/>
              </a:rPr>
              <a:t>división</a:t>
            </a:r>
            <a:r>
              <a:rPr sz="600" spc="-20" dirty="0">
                <a:solidFill>
                  <a:srgbClr val="171514"/>
                </a:solidFill>
                <a:latin typeface="Microsoft Sans Serif"/>
                <a:cs typeface="Microsoft Sans Serif"/>
              </a:rPr>
              <a:t> </a:t>
            </a:r>
            <a:r>
              <a:rPr lang="es-ES" sz="600" spc="15" dirty="0" smtClean="0">
                <a:solidFill>
                  <a:srgbClr val="171514"/>
                </a:solidFill>
                <a:latin typeface="Microsoft Sans Serif"/>
                <a:cs typeface="Microsoft Sans Serif"/>
              </a:rPr>
              <a:t>de la corriente</a:t>
            </a:r>
            <a:r>
              <a:rPr sz="600" spc="-15" dirty="0" smtClean="0">
                <a:solidFill>
                  <a:srgbClr val="171514"/>
                </a:solidFill>
                <a:latin typeface="Microsoft Sans Serif"/>
                <a:cs typeface="Microsoft Sans Serif"/>
              </a:rPr>
              <a:t> </a:t>
            </a:r>
            <a:r>
              <a:rPr sz="600" spc="5" dirty="0">
                <a:solidFill>
                  <a:srgbClr val="171514"/>
                </a:solidFill>
                <a:latin typeface="Microsoft Sans Serif"/>
                <a:cs typeface="Microsoft Sans Serif"/>
              </a:rPr>
              <a:t>0.80</a:t>
            </a:r>
            <a:endParaRPr sz="600" dirty="0">
              <a:latin typeface="Microsoft Sans Serif"/>
              <a:cs typeface="Microsoft Sans Serif"/>
            </a:endParaRPr>
          </a:p>
        </p:txBody>
      </p:sp>
      <p:sp>
        <p:nvSpPr>
          <p:cNvPr id="78" name="object 78"/>
          <p:cNvSpPr txBox="1"/>
          <p:nvPr/>
        </p:nvSpPr>
        <p:spPr>
          <a:xfrm>
            <a:off x="6000936" y="5873945"/>
            <a:ext cx="466725" cy="97463"/>
          </a:xfrm>
          <a:prstGeom prst="rect">
            <a:avLst/>
          </a:prstGeom>
        </p:spPr>
        <p:txBody>
          <a:bodyPr vert="horz" wrap="square" lIns="0" tIns="12700" rIns="0" bIns="0" rtlCol="0">
            <a:spAutoFit/>
          </a:bodyPr>
          <a:lstStyle/>
          <a:p>
            <a:pPr marL="12700">
              <a:spcBef>
                <a:spcPts val="100"/>
              </a:spcBef>
            </a:pPr>
            <a:r>
              <a:rPr sz="550" b="1" dirty="0">
                <a:solidFill>
                  <a:srgbClr val="171514"/>
                </a:solidFill>
                <a:latin typeface="Arial"/>
                <a:cs typeface="Arial"/>
              </a:rPr>
              <a:t>Resistividad:</a:t>
            </a:r>
            <a:endParaRPr sz="550">
              <a:latin typeface="Arial"/>
              <a:cs typeface="Arial"/>
            </a:endParaRPr>
          </a:p>
        </p:txBody>
      </p:sp>
      <p:sp>
        <p:nvSpPr>
          <p:cNvPr id="79" name="object 79"/>
          <p:cNvSpPr txBox="1"/>
          <p:nvPr/>
        </p:nvSpPr>
        <p:spPr>
          <a:xfrm>
            <a:off x="6000936" y="6017192"/>
            <a:ext cx="379095" cy="292100"/>
          </a:xfrm>
          <a:prstGeom prst="rect">
            <a:avLst/>
          </a:prstGeom>
        </p:spPr>
        <p:txBody>
          <a:bodyPr vert="horz" wrap="square" lIns="0" tIns="52705" rIns="0" bIns="0" rtlCol="0">
            <a:spAutoFit/>
          </a:bodyPr>
          <a:lstStyle/>
          <a:p>
            <a:pPr marL="12700">
              <a:spcBef>
                <a:spcPts val="415"/>
              </a:spcBef>
            </a:pPr>
            <a:r>
              <a:rPr sz="450" dirty="0">
                <a:solidFill>
                  <a:srgbClr val="171514"/>
                </a:solidFill>
                <a:latin typeface="Microsoft Sans Serif"/>
                <a:cs typeface="Microsoft Sans Serif"/>
              </a:rPr>
              <a:t>Suelo</a:t>
            </a:r>
            <a:endParaRPr sz="450">
              <a:latin typeface="Microsoft Sans Serif"/>
              <a:cs typeface="Microsoft Sans Serif"/>
            </a:endParaRPr>
          </a:p>
          <a:p>
            <a:pPr marL="12700">
              <a:spcBef>
                <a:spcPts val="459"/>
              </a:spcBef>
            </a:pPr>
            <a:r>
              <a:rPr sz="650" spc="15" dirty="0">
                <a:solidFill>
                  <a:srgbClr val="171514"/>
                </a:solidFill>
                <a:latin typeface="Microsoft Sans Serif"/>
                <a:cs typeface="Microsoft Sans Serif"/>
              </a:rPr>
              <a:t>Concreto</a:t>
            </a:r>
            <a:endParaRPr sz="650">
              <a:latin typeface="Microsoft Sans Serif"/>
              <a:cs typeface="Microsoft Sans Serif"/>
            </a:endParaRPr>
          </a:p>
        </p:txBody>
      </p:sp>
      <p:sp>
        <p:nvSpPr>
          <p:cNvPr id="80" name="object 80"/>
          <p:cNvSpPr txBox="1"/>
          <p:nvPr/>
        </p:nvSpPr>
        <p:spPr>
          <a:xfrm>
            <a:off x="6697200" y="6058095"/>
            <a:ext cx="490220" cy="252729"/>
          </a:xfrm>
          <a:prstGeom prst="rect">
            <a:avLst/>
          </a:prstGeom>
        </p:spPr>
        <p:txBody>
          <a:bodyPr vert="horz" wrap="square" lIns="0" tIns="12700" rIns="0" bIns="0" rtlCol="0">
            <a:spAutoFit/>
          </a:bodyPr>
          <a:lstStyle/>
          <a:p>
            <a:pPr marR="5080" algn="r">
              <a:spcBef>
                <a:spcPts val="100"/>
              </a:spcBef>
            </a:pPr>
            <a:r>
              <a:rPr sz="500" spc="5" dirty="0">
                <a:solidFill>
                  <a:srgbClr val="171514"/>
                </a:solidFill>
                <a:latin typeface="Microsoft Sans Serif"/>
                <a:cs typeface="Microsoft Sans Serif"/>
              </a:rPr>
              <a:t>100,00</a:t>
            </a:r>
            <a:r>
              <a:rPr sz="500" spc="-5" dirty="0">
                <a:solidFill>
                  <a:srgbClr val="171514"/>
                </a:solidFill>
                <a:latin typeface="Microsoft Sans Serif"/>
                <a:cs typeface="Microsoft Sans Serif"/>
              </a:rPr>
              <a:t> </a:t>
            </a:r>
            <a:r>
              <a:rPr sz="500" dirty="0" smtClean="0">
                <a:solidFill>
                  <a:srgbClr val="171514"/>
                </a:solidFill>
                <a:latin typeface="Microsoft Sans Serif"/>
                <a:cs typeface="Microsoft Sans Serif"/>
              </a:rPr>
              <a:t>Ω</a:t>
            </a:r>
            <a:r>
              <a:rPr sz="500" spc="-5" dirty="0" smtClean="0">
                <a:solidFill>
                  <a:srgbClr val="171514"/>
                </a:solidFill>
                <a:latin typeface="Microsoft Sans Serif"/>
                <a:cs typeface="Microsoft Sans Serif"/>
              </a:rPr>
              <a:t>·</a:t>
            </a:r>
            <a:r>
              <a:rPr lang="es-ES" sz="500" spc="30" dirty="0" smtClean="0">
                <a:solidFill>
                  <a:srgbClr val="171514"/>
                </a:solidFill>
                <a:latin typeface="Microsoft Sans Serif"/>
                <a:cs typeface="Microsoft Sans Serif"/>
              </a:rPr>
              <a:t>m</a:t>
            </a:r>
            <a:endParaRPr sz="500" dirty="0">
              <a:latin typeface="Microsoft Sans Serif"/>
              <a:cs typeface="Microsoft Sans Serif"/>
            </a:endParaRPr>
          </a:p>
          <a:p>
            <a:pPr>
              <a:spcBef>
                <a:spcPts val="25"/>
              </a:spcBef>
            </a:pPr>
            <a:endParaRPr sz="550" dirty="0">
              <a:latin typeface="Microsoft Sans Serif"/>
              <a:cs typeface="Microsoft Sans Serif"/>
            </a:endParaRPr>
          </a:p>
          <a:p>
            <a:pPr marR="14604" algn="r"/>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dirty="0" smtClean="0">
                <a:solidFill>
                  <a:srgbClr val="171514"/>
                </a:solidFill>
                <a:latin typeface="Microsoft Sans Serif"/>
                <a:cs typeface="Microsoft Sans Serif"/>
              </a:rPr>
              <a:t>Ω</a:t>
            </a:r>
            <a:r>
              <a:rPr sz="450" spc="-5" dirty="0" smtClean="0">
                <a:solidFill>
                  <a:srgbClr val="171514"/>
                </a:solidFill>
                <a:latin typeface="Microsoft Sans Serif"/>
                <a:cs typeface="Microsoft Sans Serif"/>
              </a:rPr>
              <a:t>·</a:t>
            </a:r>
            <a:r>
              <a:rPr lang="es-ES" sz="450" spc="25" dirty="0" smtClean="0">
                <a:solidFill>
                  <a:srgbClr val="171514"/>
                </a:solidFill>
                <a:latin typeface="Microsoft Sans Serif"/>
                <a:cs typeface="Microsoft Sans Serif"/>
              </a:rPr>
              <a:t>m</a:t>
            </a:r>
            <a:endParaRPr sz="450" dirty="0">
              <a:latin typeface="Microsoft Sans Serif"/>
              <a:cs typeface="Microsoft Sans Serif"/>
            </a:endParaRPr>
          </a:p>
        </p:txBody>
      </p:sp>
      <p:sp>
        <p:nvSpPr>
          <p:cNvPr id="81" name="object 81"/>
          <p:cNvSpPr txBox="1"/>
          <p:nvPr/>
        </p:nvSpPr>
        <p:spPr>
          <a:xfrm>
            <a:off x="7499536" y="6038588"/>
            <a:ext cx="535305" cy="105157"/>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Roca</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triturada</a:t>
            </a:r>
            <a:endParaRPr sz="600">
              <a:latin typeface="Microsoft Sans Serif"/>
              <a:cs typeface="Microsoft Sans Serif"/>
            </a:endParaRPr>
          </a:p>
        </p:txBody>
      </p:sp>
      <p:sp>
        <p:nvSpPr>
          <p:cNvPr id="82" name="object 82"/>
          <p:cNvSpPr txBox="1"/>
          <p:nvPr/>
        </p:nvSpPr>
        <p:spPr>
          <a:xfrm>
            <a:off x="8394936" y="6058094"/>
            <a:ext cx="543560" cy="89768"/>
          </a:xfrm>
          <a:prstGeom prst="rect">
            <a:avLst/>
          </a:prstGeom>
        </p:spPr>
        <p:txBody>
          <a:bodyPr vert="horz" wrap="square" lIns="0" tIns="12700" rIns="0" bIns="0" rtlCol="0">
            <a:spAutoFit/>
          </a:bodyPr>
          <a:lstStyle/>
          <a:p>
            <a:pPr marL="12700">
              <a:spcBef>
                <a:spcPts val="100"/>
              </a:spcBef>
            </a:pPr>
            <a:r>
              <a:rPr sz="500" dirty="0">
                <a:solidFill>
                  <a:srgbClr val="171514"/>
                </a:solidFill>
                <a:latin typeface="Microsoft Sans Serif"/>
                <a:cs typeface="Microsoft Sans Serif"/>
              </a:rPr>
              <a:t>2.500,00</a:t>
            </a:r>
            <a:r>
              <a:rPr sz="500" spc="-30" dirty="0">
                <a:solidFill>
                  <a:srgbClr val="171514"/>
                </a:solidFill>
                <a:latin typeface="Microsoft Sans Serif"/>
                <a:cs typeface="Microsoft Sans Serif"/>
              </a:rPr>
              <a:t> </a:t>
            </a:r>
            <a:r>
              <a:rPr sz="500" spc="20" dirty="0" smtClean="0">
                <a:solidFill>
                  <a:srgbClr val="171514"/>
                </a:solidFill>
                <a:latin typeface="Microsoft Sans Serif"/>
                <a:cs typeface="Microsoft Sans Serif"/>
              </a:rPr>
              <a:t>Ω·</a:t>
            </a:r>
            <a:r>
              <a:rPr lang="es-ES" sz="500" spc="20" dirty="0" smtClean="0">
                <a:solidFill>
                  <a:srgbClr val="171514"/>
                </a:solidFill>
                <a:latin typeface="Microsoft Sans Serif"/>
                <a:cs typeface="Microsoft Sans Serif"/>
              </a:rPr>
              <a:t>m</a:t>
            </a:r>
            <a:endParaRPr sz="500" dirty="0">
              <a:latin typeface="Microsoft Sans Serif"/>
              <a:cs typeface="Microsoft Sans Serif"/>
            </a:endParaRPr>
          </a:p>
        </p:txBody>
      </p:sp>
      <p:sp>
        <p:nvSpPr>
          <p:cNvPr id="83" name="object 83"/>
          <p:cNvSpPr txBox="1"/>
          <p:nvPr/>
        </p:nvSpPr>
        <p:spPr>
          <a:xfrm>
            <a:off x="5941727" y="7227938"/>
            <a:ext cx="668020" cy="74379"/>
          </a:xfrm>
          <a:prstGeom prst="rect">
            <a:avLst/>
          </a:prstGeom>
        </p:spPr>
        <p:txBody>
          <a:bodyPr vert="horz" wrap="square" lIns="0" tIns="12700" rIns="0" bIns="0" rtlCol="0">
            <a:spAutoFit/>
          </a:bodyPr>
          <a:lstStyle/>
          <a:p>
            <a:pPr marL="12700">
              <a:spcBef>
                <a:spcPts val="100"/>
              </a:spcBef>
            </a:pPr>
            <a:r>
              <a:rPr sz="400" b="1" spc="10" dirty="0">
                <a:solidFill>
                  <a:srgbClr val="171514"/>
                </a:solidFill>
                <a:latin typeface="Arial"/>
                <a:cs typeface="Arial"/>
              </a:rPr>
              <a:t>Profundidad</a:t>
            </a:r>
            <a:r>
              <a:rPr sz="400" b="1" spc="-25" dirty="0">
                <a:solidFill>
                  <a:srgbClr val="171514"/>
                </a:solidFill>
                <a:latin typeface="Arial"/>
                <a:cs typeface="Arial"/>
              </a:rPr>
              <a:t> </a:t>
            </a:r>
            <a:r>
              <a:rPr sz="400" b="1" spc="10" dirty="0">
                <a:solidFill>
                  <a:srgbClr val="171514"/>
                </a:solidFill>
                <a:latin typeface="Arial"/>
                <a:cs typeface="Arial"/>
              </a:rPr>
              <a:t>del</a:t>
            </a:r>
            <a:r>
              <a:rPr sz="400" b="1" spc="-20" dirty="0">
                <a:solidFill>
                  <a:srgbClr val="171514"/>
                </a:solidFill>
                <a:latin typeface="Arial"/>
                <a:cs typeface="Arial"/>
              </a:rPr>
              <a:t> </a:t>
            </a:r>
            <a:r>
              <a:rPr sz="400" b="1" spc="10" dirty="0">
                <a:solidFill>
                  <a:srgbClr val="171514"/>
                </a:solidFill>
                <a:latin typeface="Arial"/>
                <a:cs typeface="Arial"/>
              </a:rPr>
              <a:t>entierro:</a:t>
            </a:r>
            <a:endParaRPr sz="400">
              <a:latin typeface="Arial"/>
              <a:cs typeface="Arial"/>
            </a:endParaRPr>
          </a:p>
        </p:txBody>
      </p:sp>
      <p:sp>
        <p:nvSpPr>
          <p:cNvPr id="84" name="object 84"/>
          <p:cNvSpPr txBox="1"/>
          <p:nvPr/>
        </p:nvSpPr>
        <p:spPr>
          <a:xfrm>
            <a:off x="5941727" y="7398930"/>
            <a:ext cx="590550"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rejilla</a:t>
            </a:r>
            <a:r>
              <a:rPr sz="400" spc="-1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puesta</a:t>
            </a:r>
            <a:r>
              <a:rPr sz="400" spc="-10" dirty="0">
                <a:solidFill>
                  <a:srgbClr val="171514"/>
                </a:solidFill>
                <a:latin typeface="Microsoft Sans Serif"/>
                <a:cs typeface="Microsoft Sans Serif"/>
              </a:rPr>
              <a:t> </a:t>
            </a:r>
            <a:r>
              <a:rPr sz="400" dirty="0">
                <a:solidFill>
                  <a:srgbClr val="171514"/>
                </a:solidFill>
                <a:latin typeface="Microsoft Sans Serif"/>
                <a:cs typeface="Microsoft Sans Serif"/>
              </a:rPr>
              <a:t>a</a:t>
            </a:r>
            <a:r>
              <a:rPr sz="400" spc="-15" dirty="0">
                <a:solidFill>
                  <a:srgbClr val="171514"/>
                </a:solidFill>
                <a:latin typeface="Microsoft Sans Serif"/>
                <a:cs typeface="Microsoft Sans Serif"/>
              </a:rPr>
              <a:t> </a:t>
            </a:r>
            <a:r>
              <a:rPr sz="400" spc="15" dirty="0">
                <a:solidFill>
                  <a:srgbClr val="171514"/>
                </a:solidFill>
                <a:latin typeface="Microsoft Sans Serif"/>
                <a:cs typeface="Microsoft Sans Serif"/>
              </a:rPr>
              <a:t>tierra</a:t>
            </a:r>
            <a:endParaRPr sz="400">
              <a:latin typeface="Microsoft Sans Serif"/>
              <a:cs typeface="Microsoft Sans Serif"/>
            </a:endParaRPr>
          </a:p>
        </p:txBody>
      </p:sp>
      <p:sp>
        <p:nvSpPr>
          <p:cNvPr id="85" name="object 85"/>
          <p:cNvSpPr txBox="1"/>
          <p:nvPr/>
        </p:nvSpPr>
        <p:spPr>
          <a:xfrm>
            <a:off x="5941727" y="7544524"/>
            <a:ext cx="924560" cy="74379"/>
          </a:xfrm>
          <a:prstGeom prst="rect">
            <a:avLst/>
          </a:prstGeom>
        </p:spPr>
        <p:txBody>
          <a:bodyPr vert="horz" wrap="square" lIns="0" tIns="12700" rIns="0" bIns="0" rtlCol="0">
            <a:spAutoFit/>
          </a:bodyPr>
          <a:lstStyle/>
          <a:p>
            <a:pPr marL="12700">
              <a:spcBef>
                <a:spcPts val="100"/>
              </a:spcBef>
            </a:pPr>
            <a:r>
              <a:rPr sz="400" spc="15" dirty="0">
                <a:solidFill>
                  <a:srgbClr val="171514"/>
                </a:solidFill>
                <a:latin typeface="Microsoft Sans Serif"/>
                <a:cs typeface="Microsoft Sans Serif"/>
              </a:rPr>
              <a:t>Profundidad</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referencia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5" dirty="0">
                <a:solidFill>
                  <a:srgbClr val="171514"/>
                </a:solidFill>
                <a:latin typeface="Microsoft Sans Serif"/>
                <a:cs typeface="Microsoft Sans Serif"/>
              </a:rPr>
              <a:t>la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rejilla</a:t>
            </a:r>
            <a:endParaRPr sz="400">
              <a:latin typeface="Microsoft Sans Serif"/>
              <a:cs typeface="Microsoft Sans Serif"/>
            </a:endParaRPr>
          </a:p>
        </p:txBody>
      </p:sp>
      <p:sp>
        <p:nvSpPr>
          <p:cNvPr id="86" name="object 86"/>
          <p:cNvSpPr txBox="1"/>
          <p:nvPr/>
        </p:nvSpPr>
        <p:spPr>
          <a:xfrm>
            <a:off x="7224428" y="7392579"/>
            <a:ext cx="263525" cy="228268"/>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1,50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a:p>
            <a:pPr>
              <a:spcBef>
                <a:spcPts val="40"/>
              </a:spcBef>
            </a:pPr>
            <a:endParaRPr sz="500">
              <a:latin typeface="Microsoft Sans Serif"/>
              <a:cs typeface="Microsoft Sans Serif"/>
            </a:endParaRPr>
          </a:p>
          <a:p>
            <a:pPr marL="12700"/>
            <a:r>
              <a:rPr sz="450" dirty="0">
                <a:solidFill>
                  <a:srgbClr val="171514"/>
                </a:solidFill>
                <a:latin typeface="Microsoft Sans Serif"/>
                <a:cs typeface="Microsoft Sans Serif"/>
              </a:rPr>
              <a:t>3,28</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
        <p:nvSpPr>
          <p:cNvPr id="87" name="object 87"/>
          <p:cNvSpPr txBox="1"/>
          <p:nvPr/>
        </p:nvSpPr>
        <p:spPr>
          <a:xfrm>
            <a:off x="7795928" y="7373529"/>
            <a:ext cx="655955" cy="261620"/>
          </a:xfrm>
          <a:prstGeom prst="rect">
            <a:avLst/>
          </a:prstGeom>
        </p:spPr>
        <p:txBody>
          <a:bodyPr vert="horz" wrap="square" lIns="0" tIns="12700" rIns="0" bIns="0" rtlCol="0">
            <a:spAutoFit/>
          </a:bodyPr>
          <a:lstStyle/>
          <a:p>
            <a:pPr marL="12700">
              <a:spcBef>
                <a:spcPts val="100"/>
              </a:spcBef>
            </a:pPr>
            <a:r>
              <a:rPr sz="600" spc="-10" dirty="0">
                <a:solidFill>
                  <a:srgbClr val="171514"/>
                </a:solidFill>
                <a:latin typeface="Microsoft Sans Serif"/>
                <a:cs typeface="Microsoft Sans Serif"/>
              </a:rPr>
              <a:t>Roca</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triturada</a:t>
            </a:r>
            <a:endParaRPr sz="600">
              <a:latin typeface="Microsoft Sans Serif"/>
              <a:cs typeface="Microsoft Sans Serif"/>
            </a:endParaRPr>
          </a:p>
          <a:p>
            <a:pPr marL="12700">
              <a:spcBef>
                <a:spcPts val="475"/>
              </a:spcBef>
            </a:pPr>
            <a:r>
              <a:rPr sz="550" dirty="0">
                <a:solidFill>
                  <a:srgbClr val="171514"/>
                </a:solidFill>
                <a:latin typeface="Microsoft Sans Serif"/>
                <a:cs typeface="Microsoft Sans Serif"/>
              </a:rPr>
              <a:t>Radio</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spc="30" dirty="0">
                <a:solidFill>
                  <a:srgbClr val="171514"/>
                </a:solidFill>
                <a:latin typeface="Microsoft Sans Serif"/>
                <a:cs typeface="Microsoft Sans Serif"/>
              </a:rPr>
              <a:t>hormigón</a:t>
            </a:r>
            <a:endParaRPr sz="550">
              <a:latin typeface="Microsoft Sans Serif"/>
              <a:cs typeface="Microsoft Sans Serif"/>
            </a:endParaRPr>
          </a:p>
        </p:txBody>
      </p:sp>
      <p:sp>
        <p:nvSpPr>
          <p:cNvPr id="88" name="object 88"/>
          <p:cNvSpPr txBox="1"/>
          <p:nvPr/>
        </p:nvSpPr>
        <p:spPr>
          <a:xfrm>
            <a:off x="8761128" y="7392579"/>
            <a:ext cx="263525" cy="228268"/>
          </a:xfrm>
          <a:prstGeom prst="rect">
            <a:avLst/>
          </a:prstGeom>
        </p:spPr>
        <p:txBody>
          <a:bodyPr vert="horz" wrap="square" lIns="0" tIns="12700" rIns="0" bIns="0" rtlCol="0">
            <a:spAutoFit/>
          </a:bodyPr>
          <a:lstStyle/>
          <a:p>
            <a:pPr marL="12700">
              <a:spcBef>
                <a:spcPts val="100"/>
              </a:spcBef>
            </a:pPr>
            <a:r>
              <a:rPr sz="450" dirty="0">
                <a:solidFill>
                  <a:srgbClr val="171514"/>
                </a:solidFill>
                <a:latin typeface="Microsoft Sans Serif"/>
                <a:cs typeface="Microsoft Sans Serif"/>
              </a:rPr>
              <a:t>0,33</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a:p>
            <a:pPr>
              <a:spcBef>
                <a:spcPts val="40"/>
              </a:spcBef>
            </a:pPr>
            <a:endParaRPr sz="500">
              <a:latin typeface="Microsoft Sans Serif"/>
              <a:cs typeface="Microsoft Sans Serif"/>
            </a:endParaRPr>
          </a:p>
          <a:p>
            <a:pPr marL="12700"/>
            <a:r>
              <a:rPr sz="450" dirty="0">
                <a:solidFill>
                  <a:srgbClr val="171514"/>
                </a:solidFill>
                <a:latin typeface="Microsoft Sans Serif"/>
                <a:cs typeface="Microsoft Sans Serif"/>
              </a:rPr>
              <a:t>0,00</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pies</a:t>
            </a:r>
            <a:endParaRPr sz="450">
              <a:latin typeface="Microsoft Sans Serif"/>
              <a:cs typeface="Microsoft Sans Serif"/>
            </a:endParaRP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439494" y="800098"/>
            <a:ext cx="2103755" cy="6350"/>
            <a:chOff x="1756368" y="800098"/>
            <a:chExt cx="2103755" cy="6350"/>
          </a:xfrm>
        </p:grpSpPr>
        <p:sp>
          <p:nvSpPr>
            <p:cNvPr id="3" name="object 3"/>
            <p:cNvSpPr/>
            <p:nvPr/>
          </p:nvSpPr>
          <p:spPr>
            <a:xfrm>
              <a:off x="1756368" y="803273"/>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4" name="object 4"/>
            <p:cNvSpPr/>
            <p:nvPr/>
          </p:nvSpPr>
          <p:spPr>
            <a:xfrm>
              <a:off x="2442168" y="803273"/>
              <a:ext cx="787400" cy="0"/>
            </a:xfrm>
            <a:custGeom>
              <a:avLst/>
              <a:gdLst/>
              <a:ahLst/>
              <a:cxnLst/>
              <a:rect l="l" t="t" r="r" b="b"/>
              <a:pathLst>
                <a:path w="787400">
                  <a:moveTo>
                    <a:pt x="0" y="0"/>
                  </a:moveTo>
                  <a:lnTo>
                    <a:pt x="787400" y="0"/>
                  </a:lnTo>
                </a:path>
              </a:pathLst>
            </a:custGeom>
            <a:ln w="6350">
              <a:solidFill>
                <a:srgbClr val="231F20"/>
              </a:solidFill>
            </a:ln>
          </p:spPr>
          <p:txBody>
            <a:bodyPr wrap="square" lIns="0" tIns="0" rIns="0" bIns="0" rtlCol="0"/>
            <a:lstStyle/>
            <a:p>
              <a:endParaRPr/>
            </a:p>
          </p:txBody>
        </p:sp>
        <p:sp>
          <p:nvSpPr>
            <p:cNvPr id="5" name="object 5"/>
            <p:cNvSpPr/>
            <p:nvPr/>
          </p:nvSpPr>
          <p:spPr>
            <a:xfrm>
              <a:off x="3229568" y="803273"/>
              <a:ext cx="630555" cy="0"/>
            </a:xfrm>
            <a:custGeom>
              <a:avLst/>
              <a:gdLst/>
              <a:ahLst/>
              <a:cxnLst/>
              <a:rect l="l" t="t" r="r" b="b"/>
              <a:pathLst>
                <a:path w="630554">
                  <a:moveTo>
                    <a:pt x="0" y="0"/>
                  </a:moveTo>
                  <a:lnTo>
                    <a:pt x="630072" y="0"/>
                  </a:lnTo>
                </a:path>
              </a:pathLst>
            </a:custGeom>
            <a:ln w="6350">
              <a:solidFill>
                <a:srgbClr val="231F20"/>
              </a:solidFill>
            </a:ln>
          </p:spPr>
          <p:txBody>
            <a:bodyPr wrap="square" lIns="0" tIns="0" rIns="0" bIns="0" rtlCol="0"/>
            <a:lstStyle/>
            <a:p>
              <a:endParaRPr/>
            </a:p>
          </p:txBody>
        </p:sp>
      </p:grpSp>
      <p:graphicFrame>
        <p:nvGraphicFramePr>
          <p:cNvPr id="6" name="object 6"/>
          <p:cNvGraphicFramePr>
            <a:graphicFrameLocks noGrp="1"/>
          </p:cNvGraphicFramePr>
          <p:nvPr/>
        </p:nvGraphicFramePr>
        <p:xfrm>
          <a:off x="6439494" y="1080946"/>
          <a:ext cx="2103753" cy="921102"/>
        </p:xfrm>
        <a:graphic>
          <a:graphicData uri="http://schemas.openxmlformats.org/drawingml/2006/table">
            <a:tbl>
              <a:tblPr firstRow="1" bandRow="1">
                <a:tableStyleId>{2D5ABB26-0587-4C30-8999-92F81FD0307C}</a:tableStyleId>
              </a:tblPr>
              <a:tblGrid>
                <a:gridCol w="513080">
                  <a:extLst>
                    <a:ext uri="{9D8B030D-6E8A-4147-A177-3AD203B41FA5}">
                      <a16:colId xmlns:a16="http://schemas.microsoft.com/office/drawing/2014/main" val="20000"/>
                    </a:ext>
                  </a:extLst>
                </a:gridCol>
                <a:gridCol w="788034">
                  <a:extLst>
                    <a:ext uri="{9D8B030D-6E8A-4147-A177-3AD203B41FA5}">
                      <a16:colId xmlns:a16="http://schemas.microsoft.com/office/drawing/2014/main" val="20001"/>
                    </a:ext>
                  </a:extLst>
                </a:gridCol>
                <a:gridCol w="802639">
                  <a:extLst>
                    <a:ext uri="{9D8B030D-6E8A-4147-A177-3AD203B41FA5}">
                      <a16:colId xmlns:a16="http://schemas.microsoft.com/office/drawing/2014/main" val="20002"/>
                    </a:ext>
                  </a:extLst>
                </a:gridCol>
              </a:tblGrid>
              <a:tr h="181257">
                <a:tc>
                  <a:txBody>
                    <a:bodyPr/>
                    <a:lstStyle/>
                    <a:p>
                      <a:pPr>
                        <a:lnSpc>
                          <a:spcPct val="100000"/>
                        </a:lnSpc>
                        <a:spcBef>
                          <a:spcPts val="434"/>
                        </a:spcBef>
                      </a:pPr>
                      <a:r>
                        <a:rPr sz="650" b="1" spc="35" dirty="0">
                          <a:solidFill>
                            <a:srgbClr val="171514"/>
                          </a:solidFill>
                          <a:latin typeface="Arial"/>
                          <a:cs typeface="Arial"/>
                        </a:rPr>
                        <a:t>Número</a:t>
                      </a:r>
                      <a:endParaRPr sz="650" dirty="0">
                        <a:latin typeface="Arial"/>
                        <a:cs typeface="Arial"/>
                      </a:endParaRPr>
                    </a:p>
                  </a:txBody>
                  <a:tcPr marL="0" marR="0" marT="55244" marB="0">
                    <a:lnT w="6350">
                      <a:solidFill>
                        <a:srgbClr val="231F20"/>
                      </a:solidFill>
                      <a:prstDash val="solid"/>
                    </a:lnT>
                  </a:tcPr>
                </a:tc>
                <a:tc>
                  <a:txBody>
                    <a:bodyPr/>
                    <a:lstStyle/>
                    <a:p>
                      <a:pPr>
                        <a:lnSpc>
                          <a:spcPct val="100000"/>
                        </a:lnSpc>
                      </a:pPr>
                      <a:endParaRPr sz="550">
                        <a:latin typeface="Times New Roman"/>
                        <a:cs typeface="Times New Roman"/>
                      </a:endParaRPr>
                    </a:p>
                    <a:p>
                      <a:pPr marR="7620" algn="ctr">
                        <a:lnSpc>
                          <a:spcPct val="100000"/>
                        </a:lnSpc>
                      </a:pPr>
                      <a:r>
                        <a:rPr sz="450" b="1" dirty="0">
                          <a:solidFill>
                            <a:srgbClr val="171514"/>
                          </a:solidFill>
                          <a:latin typeface="Arial"/>
                          <a:cs typeface="Arial"/>
                        </a:rPr>
                        <a:t>Longitud</a:t>
                      </a:r>
                      <a:r>
                        <a:rPr sz="450" b="1" spc="-10" dirty="0">
                          <a:solidFill>
                            <a:srgbClr val="171514"/>
                          </a:solidFill>
                          <a:latin typeface="Arial"/>
                          <a:cs typeface="Arial"/>
                        </a:rPr>
                        <a:t> </a:t>
                      </a:r>
                      <a:r>
                        <a:rPr sz="450" b="1" dirty="0">
                          <a:solidFill>
                            <a:srgbClr val="171514"/>
                          </a:solidFill>
                          <a:latin typeface="Arial"/>
                          <a:cs typeface="Arial"/>
                        </a:rPr>
                        <a:t>(pies)</a:t>
                      </a:r>
                      <a:endParaRPr sz="450">
                        <a:latin typeface="Arial"/>
                        <a:cs typeface="Arial"/>
                      </a:endParaRPr>
                    </a:p>
                  </a:txBody>
                  <a:tcPr marL="0" marR="0" marT="0" marB="0">
                    <a:lnT w="6350">
                      <a:solidFill>
                        <a:srgbClr val="231F20"/>
                      </a:solidFill>
                      <a:prstDash val="solid"/>
                    </a:lnT>
                  </a:tcPr>
                </a:tc>
                <a:tc>
                  <a:txBody>
                    <a:bodyPr/>
                    <a:lstStyle/>
                    <a:p>
                      <a:pPr>
                        <a:lnSpc>
                          <a:spcPct val="100000"/>
                        </a:lnSpc>
                      </a:pPr>
                      <a:endParaRPr sz="550" dirty="0">
                        <a:latin typeface="Times New Roman"/>
                        <a:cs typeface="Times New Roman"/>
                      </a:endParaRPr>
                    </a:p>
                    <a:p>
                      <a:pPr marL="158750" algn="ctr">
                        <a:lnSpc>
                          <a:spcPct val="100000"/>
                        </a:lnSpc>
                      </a:pPr>
                      <a:r>
                        <a:rPr sz="450" b="1" spc="20" dirty="0" err="1" smtClean="0">
                          <a:solidFill>
                            <a:srgbClr val="171514"/>
                          </a:solidFill>
                          <a:latin typeface="Arial"/>
                          <a:cs typeface="Arial"/>
                        </a:rPr>
                        <a:t>Diá</a:t>
                      </a:r>
                      <a:r>
                        <a:rPr lang="es-ES" sz="450" b="1" spc="20" dirty="0" smtClean="0">
                          <a:solidFill>
                            <a:srgbClr val="171514"/>
                          </a:solidFill>
                          <a:latin typeface="Arial"/>
                          <a:cs typeface="Arial"/>
                        </a:rPr>
                        <a:t>m</a:t>
                      </a:r>
                      <a:r>
                        <a:rPr sz="450" b="1" spc="-35" dirty="0" smtClean="0">
                          <a:solidFill>
                            <a:srgbClr val="171514"/>
                          </a:solidFill>
                          <a:latin typeface="Arial"/>
                          <a:cs typeface="Arial"/>
                        </a:rPr>
                        <a:t> </a:t>
                      </a:r>
                      <a:r>
                        <a:rPr sz="450" b="1" spc="5" dirty="0">
                          <a:solidFill>
                            <a:srgbClr val="171514"/>
                          </a:solidFill>
                          <a:latin typeface="Arial"/>
                          <a:cs typeface="Arial"/>
                        </a:rPr>
                        <a:t>(pulgadas)</a:t>
                      </a:r>
                      <a:endParaRPr sz="450" dirty="0">
                        <a:latin typeface="Arial"/>
                        <a:cs typeface="Arial"/>
                      </a:endParaRPr>
                    </a:p>
                  </a:txBody>
                  <a:tcPr marL="0" marR="0" marT="0" marB="0">
                    <a:lnT w="6350">
                      <a:solidFill>
                        <a:srgbClr val="231F20"/>
                      </a:solidFill>
                      <a:prstDash val="solid"/>
                    </a:lnT>
                  </a:tcPr>
                </a:tc>
                <a:extLst>
                  <a:ext uri="{0D108BD9-81ED-4DB2-BD59-A6C34878D82A}">
                    <a16:rowId xmlns:a16="http://schemas.microsoft.com/office/drawing/2014/main" val="10000"/>
                  </a:ext>
                </a:extLst>
              </a:tr>
              <a:tr h="161083">
                <a:tc>
                  <a:txBody>
                    <a:bodyPr/>
                    <a:lstStyle/>
                    <a:p>
                      <a:pPr>
                        <a:lnSpc>
                          <a:spcPct val="100000"/>
                        </a:lnSpc>
                        <a:spcBef>
                          <a:spcPts val="204"/>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26034" marB="0"/>
                </a:tc>
                <a:tc>
                  <a:txBody>
                    <a:bodyPr/>
                    <a:lstStyle/>
                    <a:p>
                      <a:pPr marL="10160" algn="ctr">
                        <a:lnSpc>
                          <a:spcPct val="100000"/>
                        </a:lnSpc>
                        <a:spcBef>
                          <a:spcPts val="355"/>
                        </a:spcBef>
                      </a:pPr>
                      <a:r>
                        <a:rPr sz="650" spc="5" dirty="0">
                          <a:solidFill>
                            <a:srgbClr val="171514"/>
                          </a:solidFill>
                          <a:latin typeface="Microsoft Sans Serif"/>
                          <a:cs typeface="Microsoft Sans Serif"/>
                        </a:rPr>
                        <a:t>24.61</a:t>
                      </a:r>
                      <a:endParaRPr sz="650">
                        <a:latin typeface="Microsoft Sans Serif"/>
                        <a:cs typeface="Microsoft Sans Serif"/>
                      </a:endParaRPr>
                    </a:p>
                  </a:txBody>
                  <a:tcPr marL="0" marR="0" marT="45085" marB="0"/>
                </a:tc>
                <a:tc>
                  <a:txBody>
                    <a:bodyPr/>
                    <a:lstStyle/>
                    <a:p>
                      <a:pPr marL="154305" algn="ctr">
                        <a:lnSpc>
                          <a:spcPct val="100000"/>
                        </a:lnSpc>
                        <a:spcBef>
                          <a:spcPts val="355"/>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45085" marB="0"/>
                </a:tc>
                <a:extLst>
                  <a:ext uri="{0D108BD9-81ED-4DB2-BD59-A6C34878D82A}">
                    <a16:rowId xmlns:a16="http://schemas.microsoft.com/office/drawing/2014/main" val="10001"/>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36</a:t>
                      </a:r>
                      <a:endParaRPr sz="800">
                        <a:latin typeface="Microsoft Sans Serif"/>
                        <a:cs typeface="Microsoft Sans Serif"/>
                      </a:endParaRPr>
                    </a:p>
                  </a:txBody>
                  <a:tcPr marL="0" marR="0" marT="10160" marB="0"/>
                </a:tc>
                <a:tc>
                  <a:txBody>
                    <a:bodyPr/>
                    <a:lstStyle/>
                    <a:p>
                      <a:pPr marL="9525" algn="ctr">
                        <a:lnSpc>
                          <a:spcPct val="100000"/>
                        </a:lnSpc>
                        <a:spcBef>
                          <a:spcPts val="229"/>
                        </a:spcBef>
                      </a:pPr>
                      <a:r>
                        <a:rPr sz="650" spc="5" dirty="0">
                          <a:solidFill>
                            <a:srgbClr val="171514"/>
                          </a:solidFill>
                          <a:latin typeface="Microsoft Sans Serif"/>
                          <a:cs typeface="Microsoft Sans Serif"/>
                        </a:rPr>
                        <a:t>32.81</a:t>
                      </a:r>
                      <a:endParaRPr sz="650">
                        <a:latin typeface="Microsoft Sans Serif"/>
                        <a:cs typeface="Microsoft Sans Serif"/>
                      </a:endParaRPr>
                    </a:p>
                  </a:txBody>
                  <a:tcPr marL="0" marR="0" marT="29209" marB="0"/>
                </a:tc>
                <a:tc>
                  <a:txBody>
                    <a:bodyPr/>
                    <a:lstStyle/>
                    <a:p>
                      <a:pPr marL="154305"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2"/>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36</a:t>
                      </a:r>
                      <a:endParaRPr sz="800">
                        <a:latin typeface="Microsoft Sans Serif"/>
                        <a:cs typeface="Microsoft Sans Serif"/>
                      </a:endParaRPr>
                    </a:p>
                  </a:txBody>
                  <a:tcPr marL="0" marR="0" marT="10160" marB="0"/>
                </a:tc>
                <a:tc>
                  <a:txBody>
                    <a:bodyPr/>
                    <a:lstStyle/>
                    <a:p>
                      <a:pPr marL="9525" algn="ctr">
                        <a:lnSpc>
                          <a:spcPct val="100000"/>
                        </a:lnSpc>
                        <a:spcBef>
                          <a:spcPts val="229"/>
                        </a:spcBef>
                      </a:pPr>
                      <a:r>
                        <a:rPr sz="650" spc="5" dirty="0">
                          <a:solidFill>
                            <a:srgbClr val="171514"/>
                          </a:solidFill>
                          <a:latin typeface="Microsoft Sans Serif"/>
                          <a:cs typeface="Microsoft Sans Serif"/>
                        </a:rPr>
                        <a:t>49.21</a:t>
                      </a:r>
                      <a:endParaRPr sz="650">
                        <a:latin typeface="Microsoft Sans Serif"/>
                        <a:cs typeface="Microsoft Sans Serif"/>
                      </a:endParaRPr>
                    </a:p>
                  </a:txBody>
                  <a:tcPr marL="0" marR="0" marT="29209" marB="0"/>
                </a:tc>
                <a:tc>
                  <a:txBody>
                    <a:bodyPr/>
                    <a:lstStyle/>
                    <a:p>
                      <a:pPr marL="15367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3"/>
                  </a:ext>
                </a:extLst>
              </a:tr>
              <a:tr h="145592">
                <a:tc>
                  <a:txBody>
                    <a:bodyPr/>
                    <a:lstStyle/>
                    <a:p>
                      <a:pPr>
                        <a:lnSpc>
                          <a:spcPct val="100000"/>
                        </a:lnSpc>
                        <a:spcBef>
                          <a:spcPts val="80"/>
                        </a:spcBef>
                      </a:pPr>
                      <a:r>
                        <a:rPr sz="800" spc="10" dirty="0">
                          <a:solidFill>
                            <a:srgbClr val="171514"/>
                          </a:solidFill>
                          <a:latin typeface="Microsoft Sans Serif"/>
                          <a:cs typeface="Microsoft Sans Serif"/>
                        </a:rPr>
                        <a:t>38</a:t>
                      </a:r>
                      <a:endParaRPr sz="800">
                        <a:latin typeface="Microsoft Sans Serif"/>
                        <a:cs typeface="Microsoft Sans Serif"/>
                      </a:endParaRPr>
                    </a:p>
                  </a:txBody>
                  <a:tcPr marL="0" marR="0" marT="10160" marB="0"/>
                </a:tc>
                <a:tc>
                  <a:txBody>
                    <a:bodyPr/>
                    <a:lstStyle/>
                    <a:p>
                      <a:pPr marL="8890" algn="ctr">
                        <a:lnSpc>
                          <a:spcPct val="100000"/>
                        </a:lnSpc>
                        <a:spcBef>
                          <a:spcPts val="229"/>
                        </a:spcBef>
                      </a:pPr>
                      <a:r>
                        <a:rPr sz="650" dirty="0">
                          <a:solidFill>
                            <a:srgbClr val="171514"/>
                          </a:solidFill>
                          <a:latin typeface="Microsoft Sans Serif"/>
                          <a:cs typeface="Microsoft Sans Serif"/>
                        </a:rPr>
                        <a:t>32</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81</a:t>
                      </a:r>
                      <a:endParaRPr sz="650">
                        <a:latin typeface="Microsoft Sans Serif"/>
                        <a:cs typeface="Microsoft Sans Serif"/>
                      </a:endParaRPr>
                    </a:p>
                  </a:txBody>
                  <a:tcPr marL="0" marR="0" marT="29209" marB="0"/>
                </a:tc>
                <a:tc>
                  <a:txBody>
                    <a:bodyPr/>
                    <a:lstStyle/>
                    <a:p>
                      <a:pPr marL="15367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4"/>
                  </a:ext>
                </a:extLst>
              </a:tr>
              <a:tr h="141986">
                <a:tc>
                  <a:txBody>
                    <a:bodyPr/>
                    <a:lstStyle/>
                    <a:p>
                      <a:pPr>
                        <a:lnSpc>
                          <a:spcPts val="935"/>
                        </a:lnSpc>
                        <a:spcBef>
                          <a:spcPts val="80"/>
                        </a:spcBef>
                      </a:pPr>
                      <a:r>
                        <a:rPr sz="800" spc="10" dirty="0">
                          <a:solidFill>
                            <a:srgbClr val="171514"/>
                          </a:solidFill>
                          <a:latin typeface="Microsoft Sans Serif"/>
                          <a:cs typeface="Microsoft Sans Serif"/>
                        </a:rPr>
                        <a:t>48</a:t>
                      </a:r>
                      <a:endParaRPr sz="800">
                        <a:latin typeface="Microsoft Sans Serif"/>
                        <a:cs typeface="Microsoft Sans Serif"/>
                      </a:endParaRPr>
                    </a:p>
                  </a:txBody>
                  <a:tcPr marL="0" marR="0" marT="10160" marB="0"/>
                </a:tc>
                <a:tc>
                  <a:txBody>
                    <a:bodyPr/>
                    <a:lstStyle/>
                    <a:p>
                      <a:pPr marL="8890" algn="ctr">
                        <a:lnSpc>
                          <a:spcPct val="100000"/>
                        </a:lnSpc>
                        <a:spcBef>
                          <a:spcPts val="229"/>
                        </a:spcBef>
                      </a:pPr>
                      <a:r>
                        <a:rPr sz="650" spc="5" dirty="0">
                          <a:solidFill>
                            <a:srgbClr val="171514"/>
                          </a:solidFill>
                          <a:latin typeface="Microsoft Sans Serif"/>
                          <a:cs typeface="Microsoft Sans Serif"/>
                        </a:rPr>
                        <a:t>39.37</a:t>
                      </a:r>
                      <a:endParaRPr sz="650">
                        <a:latin typeface="Microsoft Sans Serif"/>
                        <a:cs typeface="Microsoft Sans Serif"/>
                      </a:endParaRPr>
                    </a:p>
                  </a:txBody>
                  <a:tcPr marL="0" marR="0" marT="29209" marB="0"/>
                </a:tc>
                <a:tc>
                  <a:txBody>
                    <a:bodyPr/>
                    <a:lstStyle/>
                    <a:p>
                      <a:pPr marL="153670" algn="ctr">
                        <a:lnSpc>
                          <a:spcPct val="100000"/>
                        </a:lnSpc>
                        <a:spcBef>
                          <a:spcPts val="229"/>
                        </a:spcBef>
                      </a:pPr>
                      <a:r>
                        <a:rPr sz="650" spc="5" dirty="0">
                          <a:solidFill>
                            <a:srgbClr val="171514"/>
                          </a:solidFill>
                          <a:latin typeface="Microsoft Sans Serif"/>
                          <a:cs typeface="Microsoft Sans Serif"/>
                        </a:rPr>
                        <a:t>0.748</a:t>
                      </a:r>
                      <a:endParaRPr sz="650">
                        <a:latin typeface="Microsoft Sans Serif"/>
                        <a:cs typeface="Microsoft Sans Serif"/>
                      </a:endParaRPr>
                    </a:p>
                  </a:txBody>
                  <a:tcPr marL="0" marR="0" marT="29209" marB="0"/>
                </a:tc>
                <a:extLst>
                  <a:ext uri="{0D108BD9-81ED-4DB2-BD59-A6C34878D82A}">
                    <a16:rowId xmlns:a16="http://schemas.microsoft.com/office/drawing/2014/main" val="10005"/>
                  </a:ext>
                </a:extLst>
              </a:tr>
            </a:tbl>
          </a:graphicData>
        </a:graphic>
      </p:graphicFrame>
      <p:grpSp>
        <p:nvGrpSpPr>
          <p:cNvPr id="7" name="object 7"/>
          <p:cNvGrpSpPr/>
          <p:nvPr/>
        </p:nvGrpSpPr>
        <p:grpSpPr>
          <a:xfrm>
            <a:off x="6439494" y="2108805"/>
            <a:ext cx="2103755" cy="6350"/>
            <a:chOff x="1756368" y="2108805"/>
            <a:chExt cx="2103755" cy="6350"/>
          </a:xfrm>
        </p:grpSpPr>
        <p:sp>
          <p:nvSpPr>
            <p:cNvPr id="8" name="object 8"/>
            <p:cNvSpPr/>
            <p:nvPr/>
          </p:nvSpPr>
          <p:spPr>
            <a:xfrm>
              <a:off x="1756368" y="2111980"/>
              <a:ext cx="685800" cy="0"/>
            </a:xfrm>
            <a:custGeom>
              <a:avLst/>
              <a:gdLst/>
              <a:ahLst/>
              <a:cxnLst/>
              <a:rect l="l" t="t" r="r" b="b"/>
              <a:pathLst>
                <a:path w="685800">
                  <a:moveTo>
                    <a:pt x="0" y="0"/>
                  </a:moveTo>
                  <a:lnTo>
                    <a:pt x="685800" y="0"/>
                  </a:lnTo>
                </a:path>
              </a:pathLst>
            </a:custGeom>
            <a:ln w="6350">
              <a:solidFill>
                <a:srgbClr val="231F20"/>
              </a:solidFill>
            </a:ln>
          </p:spPr>
          <p:txBody>
            <a:bodyPr wrap="square" lIns="0" tIns="0" rIns="0" bIns="0" rtlCol="0"/>
            <a:lstStyle/>
            <a:p>
              <a:endParaRPr/>
            </a:p>
          </p:txBody>
        </p:sp>
        <p:sp>
          <p:nvSpPr>
            <p:cNvPr id="9" name="object 9"/>
            <p:cNvSpPr/>
            <p:nvPr/>
          </p:nvSpPr>
          <p:spPr>
            <a:xfrm>
              <a:off x="2442168" y="2111980"/>
              <a:ext cx="787400" cy="0"/>
            </a:xfrm>
            <a:custGeom>
              <a:avLst/>
              <a:gdLst/>
              <a:ahLst/>
              <a:cxnLst/>
              <a:rect l="l" t="t" r="r" b="b"/>
              <a:pathLst>
                <a:path w="787400">
                  <a:moveTo>
                    <a:pt x="0" y="0"/>
                  </a:moveTo>
                  <a:lnTo>
                    <a:pt x="787400" y="0"/>
                  </a:lnTo>
                </a:path>
              </a:pathLst>
            </a:custGeom>
            <a:ln w="6350">
              <a:solidFill>
                <a:srgbClr val="231F20"/>
              </a:solidFill>
            </a:ln>
          </p:spPr>
          <p:txBody>
            <a:bodyPr wrap="square" lIns="0" tIns="0" rIns="0" bIns="0" rtlCol="0"/>
            <a:lstStyle/>
            <a:p>
              <a:endParaRPr/>
            </a:p>
          </p:txBody>
        </p:sp>
        <p:sp>
          <p:nvSpPr>
            <p:cNvPr id="10" name="object 10"/>
            <p:cNvSpPr/>
            <p:nvPr/>
          </p:nvSpPr>
          <p:spPr>
            <a:xfrm>
              <a:off x="3229568" y="2111980"/>
              <a:ext cx="630555" cy="0"/>
            </a:xfrm>
            <a:custGeom>
              <a:avLst/>
              <a:gdLst/>
              <a:ahLst/>
              <a:cxnLst/>
              <a:rect l="l" t="t" r="r" b="b"/>
              <a:pathLst>
                <a:path w="630554">
                  <a:moveTo>
                    <a:pt x="0" y="0"/>
                  </a:moveTo>
                  <a:lnTo>
                    <a:pt x="630072" y="0"/>
                  </a:lnTo>
                </a:path>
              </a:pathLst>
            </a:custGeom>
            <a:ln w="6350">
              <a:solidFill>
                <a:srgbClr val="231F20"/>
              </a:solidFill>
            </a:ln>
          </p:spPr>
          <p:txBody>
            <a:bodyPr wrap="square" lIns="0" tIns="0" rIns="0" bIns="0" rtlCol="0"/>
            <a:lstStyle/>
            <a:p>
              <a:endParaRPr/>
            </a:p>
          </p:txBody>
        </p:sp>
      </p:grpSp>
      <p:grpSp>
        <p:nvGrpSpPr>
          <p:cNvPr id="11" name="object 11"/>
          <p:cNvGrpSpPr/>
          <p:nvPr/>
        </p:nvGrpSpPr>
        <p:grpSpPr>
          <a:xfrm>
            <a:off x="5349876" y="2469474"/>
            <a:ext cx="4283075" cy="6350"/>
            <a:chOff x="666750" y="2469474"/>
            <a:chExt cx="4283075" cy="6350"/>
          </a:xfrm>
        </p:grpSpPr>
        <p:sp>
          <p:nvSpPr>
            <p:cNvPr id="12" name="object 12"/>
            <p:cNvSpPr/>
            <p:nvPr/>
          </p:nvSpPr>
          <p:spPr>
            <a:xfrm>
              <a:off x="666750" y="2472649"/>
              <a:ext cx="1315085" cy="0"/>
            </a:xfrm>
            <a:custGeom>
              <a:avLst/>
              <a:gdLst/>
              <a:ahLst/>
              <a:cxnLst/>
              <a:rect l="l" t="t" r="r" b="b"/>
              <a:pathLst>
                <a:path w="1315085">
                  <a:moveTo>
                    <a:pt x="0" y="0"/>
                  </a:moveTo>
                  <a:lnTo>
                    <a:pt x="1314513" y="0"/>
                  </a:lnTo>
                </a:path>
              </a:pathLst>
            </a:custGeom>
            <a:ln w="6350">
              <a:solidFill>
                <a:srgbClr val="231F20"/>
              </a:solidFill>
            </a:ln>
          </p:spPr>
          <p:txBody>
            <a:bodyPr wrap="square" lIns="0" tIns="0" rIns="0" bIns="0" rtlCol="0"/>
            <a:lstStyle/>
            <a:p>
              <a:endParaRPr/>
            </a:p>
          </p:txBody>
        </p:sp>
        <p:sp>
          <p:nvSpPr>
            <p:cNvPr id="13" name="object 13"/>
            <p:cNvSpPr/>
            <p:nvPr/>
          </p:nvSpPr>
          <p:spPr>
            <a:xfrm>
              <a:off x="1981263" y="2472649"/>
              <a:ext cx="688975" cy="0"/>
            </a:xfrm>
            <a:custGeom>
              <a:avLst/>
              <a:gdLst/>
              <a:ahLst/>
              <a:cxnLst/>
              <a:rect l="l" t="t" r="r" b="b"/>
              <a:pathLst>
                <a:path w="688975">
                  <a:moveTo>
                    <a:pt x="0" y="0"/>
                  </a:moveTo>
                  <a:lnTo>
                    <a:pt x="688721" y="0"/>
                  </a:lnTo>
                </a:path>
              </a:pathLst>
            </a:custGeom>
            <a:ln w="6350">
              <a:solidFill>
                <a:srgbClr val="231F20"/>
              </a:solidFill>
            </a:ln>
          </p:spPr>
          <p:txBody>
            <a:bodyPr wrap="square" lIns="0" tIns="0" rIns="0" bIns="0" rtlCol="0"/>
            <a:lstStyle/>
            <a:p>
              <a:endParaRPr/>
            </a:p>
          </p:txBody>
        </p:sp>
        <p:sp>
          <p:nvSpPr>
            <p:cNvPr id="14" name="object 14"/>
            <p:cNvSpPr/>
            <p:nvPr/>
          </p:nvSpPr>
          <p:spPr>
            <a:xfrm>
              <a:off x="2669989" y="2472649"/>
              <a:ext cx="501015" cy="0"/>
            </a:xfrm>
            <a:custGeom>
              <a:avLst/>
              <a:gdLst/>
              <a:ahLst/>
              <a:cxnLst/>
              <a:rect l="l" t="t" r="r" b="b"/>
              <a:pathLst>
                <a:path w="501014">
                  <a:moveTo>
                    <a:pt x="0" y="0"/>
                  </a:moveTo>
                  <a:lnTo>
                    <a:pt x="500672" y="0"/>
                  </a:lnTo>
                </a:path>
              </a:pathLst>
            </a:custGeom>
            <a:ln w="6350">
              <a:solidFill>
                <a:srgbClr val="231F20"/>
              </a:solidFill>
            </a:ln>
          </p:spPr>
          <p:txBody>
            <a:bodyPr wrap="square" lIns="0" tIns="0" rIns="0" bIns="0" rtlCol="0"/>
            <a:lstStyle/>
            <a:p>
              <a:endParaRPr/>
            </a:p>
          </p:txBody>
        </p:sp>
        <p:sp>
          <p:nvSpPr>
            <p:cNvPr id="15" name="object 15"/>
            <p:cNvSpPr/>
            <p:nvPr/>
          </p:nvSpPr>
          <p:spPr>
            <a:xfrm>
              <a:off x="3170655" y="2472649"/>
              <a:ext cx="348615" cy="0"/>
            </a:xfrm>
            <a:custGeom>
              <a:avLst/>
              <a:gdLst/>
              <a:ahLst/>
              <a:cxnLst/>
              <a:rect l="l" t="t" r="r" b="b"/>
              <a:pathLst>
                <a:path w="348614">
                  <a:moveTo>
                    <a:pt x="0" y="0"/>
                  </a:moveTo>
                  <a:lnTo>
                    <a:pt x="348272" y="0"/>
                  </a:lnTo>
                </a:path>
              </a:pathLst>
            </a:custGeom>
            <a:ln w="6350">
              <a:solidFill>
                <a:srgbClr val="231F20"/>
              </a:solidFill>
            </a:ln>
          </p:spPr>
          <p:txBody>
            <a:bodyPr wrap="square" lIns="0" tIns="0" rIns="0" bIns="0" rtlCol="0"/>
            <a:lstStyle/>
            <a:p>
              <a:endParaRPr/>
            </a:p>
          </p:txBody>
        </p:sp>
        <p:sp>
          <p:nvSpPr>
            <p:cNvPr id="16" name="object 16"/>
            <p:cNvSpPr/>
            <p:nvPr/>
          </p:nvSpPr>
          <p:spPr>
            <a:xfrm>
              <a:off x="3518921" y="2472649"/>
              <a:ext cx="434340" cy="0"/>
            </a:xfrm>
            <a:custGeom>
              <a:avLst/>
              <a:gdLst/>
              <a:ahLst/>
              <a:cxnLst/>
              <a:rect l="l" t="t" r="r" b="b"/>
              <a:pathLst>
                <a:path w="434339">
                  <a:moveTo>
                    <a:pt x="0" y="0"/>
                  </a:moveTo>
                  <a:lnTo>
                    <a:pt x="434213" y="0"/>
                  </a:lnTo>
                </a:path>
              </a:pathLst>
            </a:custGeom>
            <a:ln w="6350">
              <a:solidFill>
                <a:srgbClr val="231F20"/>
              </a:solidFill>
            </a:ln>
          </p:spPr>
          <p:txBody>
            <a:bodyPr wrap="square" lIns="0" tIns="0" rIns="0" bIns="0" rtlCol="0"/>
            <a:lstStyle/>
            <a:p>
              <a:endParaRPr/>
            </a:p>
          </p:txBody>
        </p:sp>
        <p:sp>
          <p:nvSpPr>
            <p:cNvPr id="17" name="object 17"/>
            <p:cNvSpPr/>
            <p:nvPr/>
          </p:nvSpPr>
          <p:spPr>
            <a:xfrm>
              <a:off x="3953140" y="2472649"/>
              <a:ext cx="564515" cy="0"/>
            </a:xfrm>
            <a:custGeom>
              <a:avLst/>
              <a:gdLst/>
              <a:ahLst/>
              <a:cxnLst/>
              <a:rect l="l" t="t" r="r" b="b"/>
              <a:pathLst>
                <a:path w="564514">
                  <a:moveTo>
                    <a:pt x="0" y="0"/>
                  </a:moveTo>
                  <a:lnTo>
                    <a:pt x="564362" y="0"/>
                  </a:lnTo>
                </a:path>
              </a:pathLst>
            </a:custGeom>
            <a:ln w="6350">
              <a:solidFill>
                <a:srgbClr val="231F20"/>
              </a:solidFill>
            </a:ln>
          </p:spPr>
          <p:txBody>
            <a:bodyPr wrap="square" lIns="0" tIns="0" rIns="0" bIns="0" rtlCol="0"/>
            <a:lstStyle/>
            <a:p>
              <a:endParaRPr/>
            </a:p>
          </p:txBody>
        </p:sp>
        <p:sp>
          <p:nvSpPr>
            <p:cNvPr id="18" name="object 18"/>
            <p:cNvSpPr/>
            <p:nvPr/>
          </p:nvSpPr>
          <p:spPr>
            <a:xfrm>
              <a:off x="4517505" y="2472649"/>
              <a:ext cx="431800" cy="0"/>
            </a:xfrm>
            <a:custGeom>
              <a:avLst/>
              <a:gdLst/>
              <a:ahLst/>
              <a:cxnLst/>
              <a:rect l="l" t="t" r="r" b="b"/>
              <a:pathLst>
                <a:path w="431800">
                  <a:moveTo>
                    <a:pt x="0" y="0"/>
                  </a:moveTo>
                  <a:lnTo>
                    <a:pt x="431749" y="0"/>
                  </a:lnTo>
                </a:path>
              </a:pathLst>
            </a:custGeom>
            <a:ln w="6350">
              <a:solidFill>
                <a:srgbClr val="231F20"/>
              </a:solidFill>
            </a:ln>
          </p:spPr>
          <p:txBody>
            <a:bodyPr wrap="square" lIns="0" tIns="0" rIns="0" bIns="0" rtlCol="0"/>
            <a:lstStyle/>
            <a:p>
              <a:endParaRPr/>
            </a:p>
          </p:txBody>
        </p:sp>
      </p:grpSp>
      <p:graphicFrame>
        <p:nvGraphicFramePr>
          <p:cNvPr id="19" name="object 19"/>
          <p:cNvGraphicFramePr>
            <a:graphicFrameLocks noGrp="1"/>
          </p:cNvGraphicFramePr>
          <p:nvPr/>
        </p:nvGraphicFramePr>
        <p:xfrm>
          <a:off x="5349876" y="2591786"/>
          <a:ext cx="4283072" cy="431772"/>
        </p:xfrm>
        <a:graphic>
          <a:graphicData uri="http://schemas.openxmlformats.org/drawingml/2006/table">
            <a:tbl>
              <a:tblPr firstRow="1" bandRow="1">
                <a:tableStyleId>{2D5ABB26-0587-4C30-8999-92F81FD0307C}</a:tableStyleId>
              </a:tblPr>
              <a:tblGrid>
                <a:gridCol w="1279525">
                  <a:extLst>
                    <a:ext uri="{9D8B030D-6E8A-4147-A177-3AD203B41FA5}">
                      <a16:colId xmlns:a16="http://schemas.microsoft.com/office/drawing/2014/main" val="20000"/>
                    </a:ext>
                  </a:extLst>
                </a:gridCol>
                <a:gridCol w="713739">
                  <a:extLst>
                    <a:ext uri="{9D8B030D-6E8A-4147-A177-3AD203B41FA5}">
                      <a16:colId xmlns:a16="http://schemas.microsoft.com/office/drawing/2014/main" val="20001"/>
                    </a:ext>
                  </a:extLst>
                </a:gridCol>
                <a:gridCol w="496569">
                  <a:extLst>
                    <a:ext uri="{9D8B030D-6E8A-4147-A177-3AD203B41FA5}">
                      <a16:colId xmlns:a16="http://schemas.microsoft.com/office/drawing/2014/main" val="20002"/>
                    </a:ext>
                  </a:extLst>
                </a:gridCol>
                <a:gridCol w="370205">
                  <a:extLst>
                    <a:ext uri="{9D8B030D-6E8A-4147-A177-3AD203B41FA5}">
                      <a16:colId xmlns:a16="http://schemas.microsoft.com/office/drawing/2014/main" val="20003"/>
                    </a:ext>
                  </a:extLst>
                </a:gridCol>
                <a:gridCol w="415925">
                  <a:extLst>
                    <a:ext uri="{9D8B030D-6E8A-4147-A177-3AD203B41FA5}">
                      <a16:colId xmlns:a16="http://schemas.microsoft.com/office/drawing/2014/main" val="20004"/>
                    </a:ext>
                  </a:extLst>
                </a:gridCol>
                <a:gridCol w="553720">
                  <a:extLst>
                    <a:ext uri="{9D8B030D-6E8A-4147-A177-3AD203B41FA5}">
                      <a16:colId xmlns:a16="http://schemas.microsoft.com/office/drawing/2014/main" val="20005"/>
                    </a:ext>
                  </a:extLst>
                </a:gridCol>
                <a:gridCol w="453389">
                  <a:extLst>
                    <a:ext uri="{9D8B030D-6E8A-4147-A177-3AD203B41FA5}">
                      <a16:colId xmlns:a16="http://schemas.microsoft.com/office/drawing/2014/main" val="20006"/>
                    </a:ext>
                  </a:extLst>
                </a:gridCol>
              </a:tblGrid>
              <a:tr h="123602">
                <a:tc gridSpan="4">
                  <a:txBody>
                    <a:bodyPr/>
                    <a:lstStyle/>
                    <a:p>
                      <a:pPr>
                        <a:lnSpc>
                          <a:spcPct val="100000"/>
                        </a:lnSpc>
                      </a:pPr>
                      <a:endParaRPr sz="500">
                        <a:latin typeface="Times New Roman"/>
                        <a:cs typeface="Times New Roman"/>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a:txBody>
                    <a:bodyPr/>
                    <a:lstStyle/>
                    <a:p>
                      <a:pPr algn="ctr">
                        <a:lnSpc>
                          <a:spcPts val="825"/>
                        </a:lnSpc>
                        <a:spcBef>
                          <a:spcPts val="45"/>
                        </a:spcBef>
                      </a:pPr>
                      <a:r>
                        <a:rPr sz="700" b="1" spc="10" dirty="0">
                          <a:solidFill>
                            <a:srgbClr val="171514"/>
                          </a:solidFill>
                          <a:latin typeface="Arial"/>
                          <a:cs typeface="Arial"/>
                        </a:rPr>
                        <a:t>fusión</a:t>
                      </a:r>
                      <a:endParaRPr sz="700">
                        <a:latin typeface="Arial"/>
                        <a:cs typeface="Arial"/>
                      </a:endParaRPr>
                    </a:p>
                  </a:txBody>
                  <a:tcPr marL="0" marR="0" marT="5715" marB="0"/>
                </a:tc>
                <a:tc>
                  <a:txBody>
                    <a:bodyPr/>
                    <a:lstStyle/>
                    <a:p>
                      <a:pPr>
                        <a:lnSpc>
                          <a:spcPct val="100000"/>
                        </a:lnSpc>
                      </a:pPr>
                      <a:endParaRPr sz="500">
                        <a:latin typeface="Times New Roman"/>
                        <a:cs typeface="Times New Roman"/>
                      </a:endParaRPr>
                    </a:p>
                  </a:txBody>
                  <a:tcPr marL="0" marR="0" marT="0" marB="0"/>
                </a:tc>
                <a:tc>
                  <a:txBody>
                    <a:bodyPr/>
                    <a:lstStyle/>
                    <a:p>
                      <a:pPr marL="29845" algn="ctr">
                        <a:lnSpc>
                          <a:spcPts val="775"/>
                        </a:lnSpc>
                        <a:spcBef>
                          <a:spcPts val="95"/>
                        </a:spcBef>
                      </a:pPr>
                      <a:r>
                        <a:rPr sz="650" b="1" spc="10" dirty="0">
                          <a:solidFill>
                            <a:srgbClr val="171514"/>
                          </a:solidFill>
                          <a:latin typeface="Arial"/>
                          <a:cs typeface="Arial"/>
                        </a:rPr>
                        <a:t>Térmico</a:t>
                      </a:r>
                      <a:endParaRPr sz="650">
                        <a:latin typeface="Arial"/>
                        <a:cs typeface="Arial"/>
                      </a:endParaRPr>
                    </a:p>
                  </a:txBody>
                  <a:tcPr marL="0" marR="0" marT="12065" marB="0"/>
                </a:tc>
                <a:extLst>
                  <a:ext uri="{0D108BD9-81ED-4DB2-BD59-A6C34878D82A}">
                    <a16:rowId xmlns:a16="http://schemas.microsoft.com/office/drawing/2014/main" val="10000"/>
                  </a:ext>
                </a:extLst>
              </a:tr>
              <a:tr h="174631">
                <a:tc>
                  <a:txBody>
                    <a:bodyPr/>
                    <a:lstStyle/>
                    <a:p>
                      <a:pPr>
                        <a:lnSpc>
                          <a:spcPct val="100000"/>
                        </a:lnSpc>
                        <a:spcBef>
                          <a:spcPts val="225"/>
                        </a:spcBef>
                      </a:pPr>
                      <a:r>
                        <a:rPr sz="650" b="1" spc="35" dirty="0">
                          <a:solidFill>
                            <a:srgbClr val="171514"/>
                          </a:solidFill>
                          <a:latin typeface="Arial"/>
                          <a:cs typeface="Arial"/>
                        </a:rPr>
                        <a:t>Material</a:t>
                      </a:r>
                      <a:endParaRPr sz="650">
                        <a:latin typeface="Arial"/>
                        <a:cs typeface="Arial"/>
                      </a:endParaRPr>
                    </a:p>
                  </a:txBody>
                  <a:tcPr marL="0" marR="0" marT="28575" marB="0">
                    <a:lnB w="6350">
                      <a:solidFill>
                        <a:srgbClr val="231F20"/>
                      </a:solidFill>
                      <a:prstDash val="solid"/>
                    </a:lnB>
                  </a:tcPr>
                </a:tc>
                <a:tc>
                  <a:txBody>
                    <a:bodyPr/>
                    <a:lstStyle/>
                    <a:p>
                      <a:pPr marL="24765" algn="ctr">
                        <a:lnSpc>
                          <a:spcPct val="100000"/>
                        </a:lnSpc>
                        <a:spcBef>
                          <a:spcPts val="275"/>
                        </a:spcBef>
                      </a:pPr>
                      <a:r>
                        <a:rPr sz="600" b="1" spc="10" dirty="0">
                          <a:solidFill>
                            <a:srgbClr val="171514"/>
                          </a:solidFill>
                          <a:latin typeface="Arial"/>
                          <a:cs typeface="Arial"/>
                        </a:rPr>
                        <a:t>Conductividad</a:t>
                      </a:r>
                      <a:endParaRPr sz="600">
                        <a:latin typeface="Arial"/>
                        <a:cs typeface="Arial"/>
                      </a:endParaRPr>
                    </a:p>
                  </a:txBody>
                  <a:tcPr marL="0" marR="0" marT="34925" marB="0">
                    <a:lnB w="6350">
                      <a:solidFill>
                        <a:srgbClr val="231F20"/>
                      </a:solidFill>
                      <a:prstDash val="solid"/>
                    </a:lnB>
                  </a:tcPr>
                </a:tc>
                <a:tc>
                  <a:txBody>
                    <a:bodyPr/>
                    <a:lstStyle/>
                    <a:p>
                      <a:pPr marL="8255" algn="ctr">
                        <a:lnSpc>
                          <a:spcPct val="100000"/>
                        </a:lnSpc>
                        <a:spcBef>
                          <a:spcPts val="225"/>
                        </a:spcBef>
                      </a:pPr>
                      <a:r>
                        <a:rPr sz="650" b="1" spc="10" dirty="0">
                          <a:solidFill>
                            <a:srgbClr val="171514"/>
                          </a:solidFill>
                          <a:latin typeface="Arial"/>
                          <a:cs typeface="Arial"/>
                        </a:rPr>
                        <a:t>Factor</a:t>
                      </a:r>
                      <a:endParaRPr sz="650">
                        <a:latin typeface="Arial"/>
                        <a:cs typeface="Arial"/>
                      </a:endParaRPr>
                    </a:p>
                  </a:txBody>
                  <a:tcPr marL="0" marR="0" marT="28575" marB="0">
                    <a:lnB w="6350">
                      <a:solidFill>
                        <a:srgbClr val="231F20"/>
                      </a:solidFill>
                      <a:prstDash val="solid"/>
                    </a:lnB>
                  </a:tcPr>
                </a:tc>
                <a:tc>
                  <a:txBody>
                    <a:bodyPr/>
                    <a:lstStyle/>
                    <a:p>
                      <a:pPr marR="48895" algn="r">
                        <a:lnSpc>
                          <a:spcPct val="100000"/>
                        </a:lnSpc>
                        <a:spcBef>
                          <a:spcPts val="75"/>
                        </a:spcBef>
                      </a:pPr>
                      <a:r>
                        <a:rPr sz="800" b="1" spc="-25" dirty="0">
                          <a:solidFill>
                            <a:srgbClr val="171514"/>
                          </a:solidFill>
                          <a:latin typeface="Arial"/>
                          <a:cs typeface="Arial"/>
                        </a:rPr>
                        <a:t>Jefe</a:t>
                      </a:r>
                      <a:endParaRPr sz="800">
                        <a:latin typeface="Arial"/>
                        <a:cs typeface="Arial"/>
                      </a:endParaRPr>
                    </a:p>
                  </a:txBody>
                  <a:tcPr marL="0" marR="0" marT="9525" marB="0">
                    <a:lnB w="6350">
                      <a:solidFill>
                        <a:srgbClr val="231F20"/>
                      </a:solidFill>
                      <a:prstDash val="solid"/>
                    </a:lnB>
                  </a:tcPr>
                </a:tc>
                <a:tc>
                  <a:txBody>
                    <a:bodyPr/>
                    <a:lstStyle/>
                    <a:p>
                      <a:pPr>
                        <a:lnSpc>
                          <a:spcPct val="100000"/>
                        </a:lnSpc>
                      </a:pPr>
                      <a:endParaRPr sz="500">
                        <a:latin typeface="Times New Roman"/>
                        <a:cs typeface="Times New Roman"/>
                      </a:endParaRPr>
                    </a:p>
                    <a:p>
                      <a:pPr marL="13970" algn="ctr">
                        <a:lnSpc>
                          <a:spcPct val="100000"/>
                        </a:lnSpc>
                      </a:pPr>
                      <a:r>
                        <a:rPr sz="300" b="1" spc="10" dirty="0">
                          <a:solidFill>
                            <a:srgbClr val="171514"/>
                          </a:solidFill>
                          <a:latin typeface="Arial"/>
                          <a:cs typeface="Arial"/>
                        </a:rPr>
                        <a:t>Temperatura</a:t>
                      </a:r>
                      <a:endParaRPr sz="300">
                        <a:latin typeface="Arial"/>
                        <a:cs typeface="Arial"/>
                      </a:endParaRPr>
                    </a:p>
                  </a:txBody>
                  <a:tcPr marL="0" marR="0" marT="0" marB="0">
                    <a:lnB w="6350">
                      <a:solidFill>
                        <a:srgbClr val="231F20"/>
                      </a:solidFill>
                      <a:prstDash val="solid"/>
                    </a:lnB>
                  </a:tcPr>
                </a:tc>
                <a:tc>
                  <a:txBody>
                    <a:bodyPr/>
                    <a:lstStyle/>
                    <a:p>
                      <a:pPr marL="8255" algn="ctr">
                        <a:lnSpc>
                          <a:spcPct val="100000"/>
                        </a:lnSpc>
                        <a:spcBef>
                          <a:spcPts val="325"/>
                        </a:spcBef>
                      </a:pPr>
                      <a:r>
                        <a:rPr sz="550" b="1" spc="5" dirty="0">
                          <a:solidFill>
                            <a:srgbClr val="171514"/>
                          </a:solidFill>
                          <a:latin typeface="Arial"/>
                          <a:cs typeface="Arial"/>
                        </a:rPr>
                        <a:t>Resistividad</a:t>
                      </a:r>
                      <a:endParaRPr sz="550">
                        <a:latin typeface="Arial"/>
                        <a:cs typeface="Arial"/>
                      </a:endParaRPr>
                    </a:p>
                  </a:txBody>
                  <a:tcPr marL="0" marR="0" marT="41275" marB="0">
                    <a:lnB w="6350">
                      <a:solidFill>
                        <a:srgbClr val="231F20"/>
                      </a:solidFill>
                      <a:prstDash val="solid"/>
                    </a:lnB>
                  </a:tcPr>
                </a:tc>
                <a:tc>
                  <a:txBody>
                    <a:bodyPr/>
                    <a:lstStyle/>
                    <a:p>
                      <a:pPr marL="30480" algn="ctr">
                        <a:lnSpc>
                          <a:spcPct val="100000"/>
                        </a:lnSpc>
                        <a:spcBef>
                          <a:spcPts val="325"/>
                        </a:spcBef>
                      </a:pPr>
                      <a:r>
                        <a:rPr sz="550" b="1" spc="5" dirty="0">
                          <a:solidFill>
                            <a:srgbClr val="171514"/>
                          </a:solidFill>
                          <a:latin typeface="Arial"/>
                          <a:cs typeface="Arial"/>
                        </a:rPr>
                        <a:t>Capacidad</a:t>
                      </a:r>
                      <a:endParaRPr sz="550">
                        <a:latin typeface="Arial"/>
                        <a:cs typeface="Arial"/>
                      </a:endParaRPr>
                    </a:p>
                  </a:txBody>
                  <a:tcPr marL="0" marR="0" marT="41275" marB="0">
                    <a:lnB w="6350">
                      <a:solidFill>
                        <a:srgbClr val="231F20"/>
                      </a:solidFill>
                      <a:prstDash val="solid"/>
                    </a:lnB>
                  </a:tcPr>
                </a:tc>
                <a:extLst>
                  <a:ext uri="{0D108BD9-81ED-4DB2-BD59-A6C34878D82A}">
                    <a16:rowId xmlns:a16="http://schemas.microsoft.com/office/drawing/2014/main" val="10001"/>
                  </a:ext>
                </a:extLst>
              </a:tr>
              <a:tr h="133539">
                <a:tc>
                  <a:txBody>
                    <a:bodyPr/>
                    <a:lstStyle/>
                    <a:p>
                      <a:pPr>
                        <a:lnSpc>
                          <a:spcPts val="805"/>
                        </a:lnSpc>
                        <a:spcBef>
                          <a:spcPts val="145"/>
                        </a:spcBef>
                      </a:pPr>
                      <a:r>
                        <a:rPr sz="700" spc="-20" dirty="0">
                          <a:solidFill>
                            <a:srgbClr val="171514"/>
                          </a:solidFill>
                          <a:latin typeface="Microsoft Sans Serif"/>
                          <a:cs typeface="Microsoft Sans Serif"/>
                        </a:rPr>
                        <a:t>STD-RECOCIDO-BLANDO-CU</a:t>
                      </a:r>
                      <a:endParaRPr sz="700">
                        <a:latin typeface="Microsoft Sans Serif"/>
                        <a:cs typeface="Microsoft Sans Serif"/>
                      </a:endParaRPr>
                    </a:p>
                  </a:txBody>
                  <a:tcPr marL="0" marR="0" marT="18415" marB="0">
                    <a:lnT w="6350">
                      <a:solidFill>
                        <a:srgbClr val="231F20"/>
                      </a:solidFill>
                      <a:prstDash val="solid"/>
                    </a:lnT>
                  </a:tcPr>
                </a:tc>
                <a:tc>
                  <a:txBody>
                    <a:bodyPr/>
                    <a:lstStyle/>
                    <a:p>
                      <a:pPr marL="24130" algn="ctr">
                        <a:lnSpc>
                          <a:spcPts val="755"/>
                        </a:lnSpc>
                        <a:spcBef>
                          <a:spcPts val="195"/>
                        </a:spcBef>
                      </a:pPr>
                      <a:r>
                        <a:rPr sz="650" spc="5" dirty="0">
                          <a:solidFill>
                            <a:srgbClr val="171514"/>
                          </a:solidFill>
                          <a:latin typeface="Microsoft Sans Serif"/>
                          <a:cs typeface="Microsoft Sans Serif"/>
                        </a:rPr>
                        <a:t>100.00</a:t>
                      </a:r>
                      <a:endParaRPr sz="650">
                        <a:latin typeface="Microsoft Sans Serif"/>
                        <a:cs typeface="Microsoft Sans Serif"/>
                      </a:endParaRPr>
                    </a:p>
                  </a:txBody>
                  <a:tcPr marL="0" marR="0" marT="24765" marB="0">
                    <a:lnT w="6350">
                      <a:solidFill>
                        <a:srgbClr val="231F20"/>
                      </a:solidFill>
                      <a:prstDash val="solid"/>
                    </a:lnT>
                  </a:tcPr>
                </a:tc>
                <a:tc>
                  <a:txBody>
                    <a:bodyPr/>
                    <a:lstStyle/>
                    <a:p>
                      <a:pPr algn="ctr">
                        <a:lnSpc>
                          <a:spcPts val="755"/>
                        </a:lnSpc>
                        <a:spcBef>
                          <a:spcPts val="195"/>
                        </a:spcBef>
                      </a:pPr>
                      <a:r>
                        <a:rPr sz="650" spc="5" dirty="0">
                          <a:solidFill>
                            <a:srgbClr val="171514"/>
                          </a:solidFill>
                          <a:latin typeface="Microsoft Sans Serif"/>
                          <a:cs typeface="Microsoft Sans Serif"/>
                        </a:rPr>
                        <a:t>0.003930</a:t>
                      </a:r>
                      <a:endParaRPr sz="650">
                        <a:latin typeface="Microsoft Sans Serif"/>
                        <a:cs typeface="Microsoft Sans Serif"/>
                      </a:endParaRPr>
                    </a:p>
                  </a:txBody>
                  <a:tcPr marL="0" marR="0" marT="24765" marB="0">
                    <a:lnT w="6350">
                      <a:solidFill>
                        <a:srgbClr val="231F20"/>
                      </a:solidFill>
                      <a:prstDash val="solid"/>
                    </a:lnT>
                  </a:tcPr>
                </a:tc>
                <a:tc>
                  <a:txBody>
                    <a:bodyPr/>
                    <a:lstStyle/>
                    <a:p>
                      <a:pPr marR="77470" algn="r">
                        <a:lnSpc>
                          <a:spcPts val="755"/>
                        </a:lnSpc>
                        <a:spcBef>
                          <a:spcPts val="195"/>
                        </a:spcBef>
                      </a:pPr>
                      <a:r>
                        <a:rPr sz="650" spc="5" dirty="0">
                          <a:solidFill>
                            <a:srgbClr val="171514"/>
                          </a:solidFill>
                          <a:latin typeface="Microsoft Sans Serif"/>
                          <a:cs typeface="Microsoft Sans Serif"/>
                        </a:rPr>
                        <a:t>234.0</a:t>
                      </a:r>
                      <a:endParaRPr sz="650">
                        <a:latin typeface="Microsoft Sans Serif"/>
                        <a:cs typeface="Microsoft Sans Serif"/>
                      </a:endParaRPr>
                    </a:p>
                  </a:txBody>
                  <a:tcPr marL="0" marR="0" marT="24765" marB="0">
                    <a:lnT w="6350">
                      <a:solidFill>
                        <a:srgbClr val="231F20"/>
                      </a:solidFill>
                      <a:prstDash val="solid"/>
                    </a:lnT>
                  </a:tcPr>
                </a:tc>
                <a:tc>
                  <a:txBody>
                    <a:bodyPr/>
                    <a:lstStyle/>
                    <a:p>
                      <a:pPr marR="13970" algn="ctr">
                        <a:lnSpc>
                          <a:spcPts val="755"/>
                        </a:lnSpc>
                        <a:spcBef>
                          <a:spcPts val="195"/>
                        </a:spcBef>
                      </a:pPr>
                      <a:r>
                        <a:rPr sz="650" spc="5" dirty="0">
                          <a:solidFill>
                            <a:srgbClr val="171514"/>
                          </a:solidFill>
                          <a:latin typeface="Microsoft Sans Serif"/>
                          <a:cs typeface="Microsoft Sans Serif"/>
                        </a:rPr>
                        <a:t>1,083.0</a:t>
                      </a:r>
                      <a:endParaRPr sz="650">
                        <a:latin typeface="Microsoft Sans Serif"/>
                        <a:cs typeface="Microsoft Sans Serif"/>
                      </a:endParaRPr>
                    </a:p>
                  </a:txBody>
                  <a:tcPr marL="0" marR="0" marT="24765" marB="0">
                    <a:lnT w="6350">
                      <a:solidFill>
                        <a:srgbClr val="231F20"/>
                      </a:solidFill>
                      <a:prstDash val="solid"/>
                    </a:lnT>
                  </a:tcPr>
                </a:tc>
                <a:tc>
                  <a:txBody>
                    <a:bodyPr/>
                    <a:lstStyle/>
                    <a:p>
                      <a:pPr marL="13970" algn="ctr">
                        <a:lnSpc>
                          <a:spcPts val="755"/>
                        </a:lnSpc>
                        <a:spcBef>
                          <a:spcPts val="195"/>
                        </a:spcBef>
                      </a:pPr>
                      <a:r>
                        <a:rPr sz="650" spc="5" dirty="0">
                          <a:solidFill>
                            <a:srgbClr val="171514"/>
                          </a:solidFill>
                          <a:latin typeface="Microsoft Sans Serif"/>
                          <a:cs typeface="Microsoft Sans Serif"/>
                        </a:rPr>
                        <a:t>1.724</a:t>
                      </a:r>
                      <a:endParaRPr sz="650">
                        <a:latin typeface="Microsoft Sans Serif"/>
                        <a:cs typeface="Microsoft Sans Serif"/>
                      </a:endParaRPr>
                    </a:p>
                  </a:txBody>
                  <a:tcPr marL="0" marR="0" marT="24765" marB="0">
                    <a:lnT w="6350">
                      <a:solidFill>
                        <a:srgbClr val="231F20"/>
                      </a:solidFill>
                      <a:prstDash val="solid"/>
                    </a:lnT>
                  </a:tcPr>
                </a:tc>
                <a:tc>
                  <a:txBody>
                    <a:bodyPr/>
                    <a:lstStyle/>
                    <a:p>
                      <a:pPr marL="41910" algn="ctr">
                        <a:lnSpc>
                          <a:spcPts val="755"/>
                        </a:lnSpc>
                        <a:spcBef>
                          <a:spcPts val="195"/>
                        </a:spcBef>
                      </a:pPr>
                      <a:r>
                        <a:rPr sz="650" spc="5" dirty="0">
                          <a:solidFill>
                            <a:srgbClr val="171514"/>
                          </a:solidFill>
                          <a:latin typeface="Microsoft Sans Serif"/>
                          <a:cs typeface="Microsoft Sans Serif"/>
                        </a:rPr>
                        <a:t>3.422</a:t>
                      </a:r>
                      <a:endParaRPr sz="650">
                        <a:latin typeface="Microsoft Sans Serif"/>
                        <a:cs typeface="Microsoft Sans Serif"/>
                      </a:endParaRPr>
                    </a:p>
                  </a:txBody>
                  <a:tcPr marL="0" marR="0" marT="24765" marB="0">
                    <a:lnT w="6350">
                      <a:solidFill>
                        <a:srgbClr val="231F20"/>
                      </a:solidFill>
                      <a:prstDash val="solid"/>
                    </a:lnT>
                  </a:tcPr>
                </a:tc>
                <a:extLst>
                  <a:ext uri="{0D108BD9-81ED-4DB2-BD59-A6C34878D82A}">
                    <a16:rowId xmlns:a16="http://schemas.microsoft.com/office/drawing/2014/main" val="10002"/>
                  </a:ext>
                </a:extLst>
              </a:tr>
            </a:tbl>
          </a:graphicData>
        </a:graphic>
      </p:graphicFrame>
      <p:grpSp>
        <p:nvGrpSpPr>
          <p:cNvPr id="20" name="object 20"/>
          <p:cNvGrpSpPr/>
          <p:nvPr/>
        </p:nvGrpSpPr>
        <p:grpSpPr>
          <a:xfrm>
            <a:off x="5349876" y="3134038"/>
            <a:ext cx="4283075" cy="6350"/>
            <a:chOff x="666750" y="3134038"/>
            <a:chExt cx="4283075" cy="6350"/>
          </a:xfrm>
        </p:grpSpPr>
        <p:sp>
          <p:nvSpPr>
            <p:cNvPr id="21" name="object 21"/>
            <p:cNvSpPr/>
            <p:nvPr/>
          </p:nvSpPr>
          <p:spPr>
            <a:xfrm>
              <a:off x="666750" y="3137213"/>
              <a:ext cx="1315085" cy="0"/>
            </a:xfrm>
            <a:custGeom>
              <a:avLst/>
              <a:gdLst/>
              <a:ahLst/>
              <a:cxnLst/>
              <a:rect l="l" t="t" r="r" b="b"/>
              <a:pathLst>
                <a:path w="1315085">
                  <a:moveTo>
                    <a:pt x="0" y="0"/>
                  </a:moveTo>
                  <a:lnTo>
                    <a:pt x="1314513" y="0"/>
                  </a:lnTo>
                </a:path>
              </a:pathLst>
            </a:custGeom>
            <a:ln w="6350">
              <a:solidFill>
                <a:srgbClr val="231F20"/>
              </a:solidFill>
            </a:ln>
          </p:spPr>
          <p:txBody>
            <a:bodyPr wrap="square" lIns="0" tIns="0" rIns="0" bIns="0" rtlCol="0"/>
            <a:lstStyle/>
            <a:p>
              <a:endParaRPr/>
            </a:p>
          </p:txBody>
        </p:sp>
        <p:sp>
          <p:nvSpPr>
            <p:cNvPr id="22" name="object 22"/>
            <p:cNvSpPr/>
            <p:nvPr/>
          </p:nvSpPr>
          <p:spPr>
            <a:xfrm>
              <a:off x="1981263" y="3137213"/>
              <a:ext cx="688975" cy="0"/>
            </a:xfrm>
            <a:custGeom>
              <a:avLst/>
              <a:gdLst/>
              <a:ahLst/>
              <a:cxnLst/>
              <a:rect l="l" t="t" r="r" b="b"/>
              <a:pathLst>
                <a:path w="688975">
                  <a:moveTo>
                    <a:pt x="0" y="0"/>
                  </a:moveTo>
                  <a:lnTo>
                    <a:pt x="688721" y="0"/>
                  </a:lnTo>
                </a:path>
              </a:pathLst>
            </a:custGeom>
            <a:ln w="6350">
              <a:solidFill>
                <a:srgbClr val="231F20"/>
              </a:solidFill>
            </a:ln>
          </p:spPr>
          <p:txBody>
            <a:bodyPr wrap="square" lIns="0" tIns="0" rIns="0" bIns="0" rtlCol="0"/>
            <a:lstStyle/>
            <a:p>
              <a:endParaRPr/>
            </a:p>
          </p:txBody>
        </p:sp>
        <p:sp>
          <p:nvSpPr>
            <p:cNvPr id="23" name="object 23"/>
            <p:cNvSpPr/>
            <p:nvPr/>
          </p:nvSpPr>
          <p:spPr>
            <a:xfrm>
              <a:off x="2669989" y="3137213"/>
              <a:ext cx="501015" cy="0"/>
            </a:xfrm>
            <a:custGeom>
              <a:avLst/>
              <a:gdLst/>
              <a:ahLst/>
              <a:cxnLst/>
              <a:rect l="l" t="t" r="r" b="b"/>
              <a:pathLst>
                <a:path w="501014">
                  <a:moveTo>
                    <a:pt x="0" y="0"/>
                  </a:moveTo>
                  <a:lnTo>
                    <a:pt x="500672" y="0"/>
                  </a:lnTo>
                </a:path>
              </a:pathLst>
            </a:custGeom>
            <a:ln w="6350">
              <a:solidFill>
                <a:srgbClr val="231F20"/>
              </a:solidFill>
            </a:ln>
          </p:spPr>
          <p:txBody>
            <a:bodyPr wrap="square" lIns="0" tIns="0" rIns="0" bIns="0" rtlCol="0"/>
            <a:lstStyle/>
            <a:p>
              <a:endParaRPr/>
            </a:p>
          </p:txBody>
        </p:sp>
        <p:sp>
          <p:nvSpPr>
            <p:cNvPr id="24" name="object 24"/>
            <p:cNvSpPr/>
            <p:nvPr/>
          </p:nvSpPr>
          <p:spPr>
            <a:xfrm>
              <a:off x="3170655" y="3137213"/>
              <a:ext cx="348615" cy="0"/>
            </a:xfrm>
            <a:custGeom>
              <a:avLst/>
              <a:gdLst/>
              <a:ahLst/>
              <a:cxnLst/>
              <a:rect l="l" t="t" r="r" b="b"/>
              <a:pathLst>
                <a:path w="348614">
                  <a:moveTo>
                    <a:pt x="0" y="0"/>
                  </a:moveTo>
                  <a:lnTo>
                    <a:pt x="348272" y="0"/>
                  </a:lnTo>
                </a:path>
              </a:pathLst>
            </a:custGeom>
            <a:ln w="6350">
              <a:solidFill>
                <a:srgbClr val="231F20"/>
              </a:solidFill>
            </a:ln>
          </p:spPr>
          <p:txBody>
            <a:bodyPr wrap="square" lIns="0" tIns="0" rIns="0" bIns="0" rtlCol="0"/>
            <a:lstStyle/>
            <a:p>
              <a:endParaRPr/>
            </a:p>
          </p:txBody>
        </p:sp>
        <p:sp>
          <p:nvSpPr>
            <p:cNvPr id="25" name="object 25"/>
            <p:cNvSpPr/>
            <p:nvPr/>
          </p:nvSpPr>
          <p:spPr>
            <a:xfrm>
              <a:off x="3518921" y="3137213"/>
              <a:ext cx="434340" cy="0"/>
            </a:xfrm>
            <a:custGeom>
              <a:avLst/>
              <a:gdLst/>
              <a:ahLst/>
              <a:cxnLst/>
              <a:rect l="l" t="t" r="r" b="b"/>
              <a:pathLst>
                <a:path w="434339">
                  <a:moveTo>
                    <a:pt x="0" y="0"/>
                  </a:moveTo>
                  <a:lnTo>
                    <a:pt x="434213" y="0"/>
                  </a:lnTo>
                </a:path>
              </a:pathLst>
            </a:custGeom>
            <a:ln w="6350">
              <a:solidFill>
                <a:srgbClr val="231F20"/>
              </a:solidFill>
            </a:ln>
          </p:spPr>
          <p:txBody>
            <a:bodyPr wrap="square" lIns="0" tIns="0" rIns="0" bIns="0" rtlCol="0"/>
            <a:lstStyle/>
            <a:p>
              <a:endParaRPr/>
            </a:p>
          </p:txBody>
        </p:sp>
        <p:sp>
          <p:nvSpPr>
            <p:cNvPr id="26" name="object 26"/>
            <p:cNvSpPr/>
            <p:nvPr/>
          </p:nvSpPr>
          <p:spPr>
            <a:xfrm>
              <a:off x="3953140" y="3137213"/>
              <a:ext cx="564515" cy="0"/>
            </a:xfrm>
            <a:custGeom>
              <a:avLst/>
              <a:gdLst/>
              <a:ahLst/>
              <a:cxnLst/>
              <a:rect l="l" t="t" r="r" b="b"/>
              <a:pathLst>
                <a:path w="564514">
                  <a:moveTo>
                    <a:pt x="0" y="0"/>
                  </a:moveTo>
                  <a:lnTo>
                    <a:pt x="564362" y="0"/>
                  </a:lnTo>
                </a:path>
              </a:pathLst>
            </a:custGeom>
            <a:ln w="6350">
              <a:solidFill>
                <a:srgbClr val="231F20"/>
              </a:solidFill>
            </a:ln>
          </p:spPr>
          <p:txBody>
            <a:bodyPr wrap="square" lIns="0" tIns="0" rIns="0" bIns="0" rtlCol="0"/>
            <a:lstStyle/>
            <a:p>
              <a:endParaRPr/>
            </a:p>
          </p:txBody>
        </p:sp>
        <p:sp>
          <p:nvSpPr>
            <p:cNvPr id="27" name="object 27"/>
            <p:cNvSpPr/>
            <p:nvPr/>
          </p:nvSpPr>
          <p:spPr>
            <a:xfrm>
              <a:off x="4517505" y="3137213"/>
              <a:ext cx="431800" cy="0"/>
            </a:xfrm>
            <a:custGeom>
              <a:avLst/>
              <a:gdLst/>
              <a:ahLst/>
              <a:cxnLst/>
              <a:rect l="l" t="t" r="r" b="b"/>
              <a:pathLst>
                <a:path w="431800">
                  <a:moveTo>
                    <a:pt x="0" y="0"/>
                  </a:moveTo>
                  <a:lnTo>
                    <a:pt x="431749" y="0"/>
                  </a:lnTo>
                </a:path>
              </a:pathLst>
            </a:custGeom>
            <a:ln w="6350">
              <a:solidFill>
                <a:srgbClr val="231F20"/>
              </a:solidFill>
            </a:ln>
          </p:spPr>
          <p:txBody>
            <a:bodyPr wrap="square" lIns="0" tIns="0" rIns="0" bIns="0" rtlCol="0"/>
            <a:lstStyle/>
            <a:p>
              <a:endParaRPr/>
            </a:p>
          </p:txBody>
        </p:sp>
      </p:grpSp>
      <p:grpSp>
        <p:nvGrpSpPr>
          <p:cNvPr id="28" name="object 28"/>
          <p:cNvGrpSpPr/>
          <p:nvPr/>
        </p:nvGrpSpPr>
        <p:grpSpPr>
          <a:xfrm>
            <a:off x="5975129" y="3613016"/>
            <a:ext cx="3032125" cy="6350"/>
            <a:chOff x="1292003" y="3613016"/>
            <a:chExt cx="3032125" cy="6350"/>
          </a:xfrm>
        </p:grpSpPr>
        <p:sp>
          <p:nvSpPr>
            <p:cNvPr id="29" name="object 29"/>
            <p:cNvSpPr/>
            <p:nvPr/>
          </p:nvSpPr>
          <p:spPr>
            <a:xfrm>
              <a:off x="1292003" y="3616191"/>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30" name="object 30"/>
            <p:cNvSpPr/>
            <p:nvPr/>
          </p:nvSpPr>
          <p:spPr>
            <a:xfrm>
              <a:off x="2142903" y="3616191"/>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31" name="object 31"/>
            <p:cNvSpPr/>
            <p:nvPr/>
          </p:nvSpPr>
          <p:spPr>
            <a:xfrm>
              <a:off x="2790603" y="3616191"/>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32" name="object 32"/>
            <p:cNvSpPr/>
            <p:nvPr/>
          </p:nvSpPr>
          <p:spPr>
            <a:xfrm>
              <a:off x="3755803" y="3616191"/>
              <a:ext cx="568325" cy="0"/>
            </a:xfrm>
            <a:custGeom>
              <a:avLst/>
              <a:gdLst/>
              <a:ahLst/>
              <a:cxnLst/>
              <a:rect l="l" t="t" r="r" b="b"/>
              <a:pathLst>
                <a:path w="568325">
                  <a:moveTo>
                    <a:pt x="0" y="0"/>
                  </a:moveTo>
                  <a:lnTo>
                    <a:pt x="568198" y="0"/>
                  </a:lnTo>
                </a:path>
              </a:pathLst>
            </a:custGeom>
            <a:ln w="6350">
              <a:solidFill>
                <a:srgbClr val="231F20"/>
              </a:solidFill>
            </a:ln>
          </p:spPr>
          <p:txBody>
            <a:bodyPr wrap="square" lIns="0" tIns="0" rIns="0" bIns="0" rtlCol="0"/>
            <a:lstStyle/>
            <a:p>
              <a:endParaRPr/>
            </a:p>
          </p:txBody>
        </p:sp>
      </p:grpSp>
      <p:grpSp>
        <p:nvGrpSpPr>
          <p:cNvPr id="33" name="object 33"/>
          <p:cNvGrpSpPr/>
          <p:nvPr/>
        </p:nvGrpSpPr>
        <p:grpSpPr>
          <a:xfrm>
            <a:off x="5975129" y="3890688"/>
            <a:ext cx="3032125" cy="6350"/>
            <a:chOff x="1292003" y="3890688"/>
            <a:chExt cx="3032125" cy="6350"/>
          </a:xfrm>
        </p:grpSpPr>
        <p:sp>
          <p:nvSpPr>
            <p:cNvPr id="34" name="object 34"/>
            <p:cNvSpPr/>
            <p:nvPr/>
          </p:nvSpPr>
          <p:spPr>
            <a:xfrm>
              <a:off x="1292003" y="3893863"/>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35" name="object 35"/>
            <p:cNvSpPr/>
            <p:nvPr/>
          </p:nvSpPr>
          <p:spPr>
            <a:xfrm>
              <a:off x="2142903" y="3893863"/>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36" name="object 36"/>
            <p:cNvSpPr/>
            <p:nvPr/>
          </p:nvSpPr>
          <p:spPr>
            <a:xfrm>
              <a:off x="2790603" y="3893863"/>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37" name="object 37"/>
            <p:cNvSpPr/>
            <p:nvPr/>
          </p:nvSpPr>
          <p:spPr>
            <a:xfrm>
              <a:off x="3755803" y="3893863"/>
              <a:ext cx="568325" cy="0"/>
            </a:xfrm>
            <a:custGeom>
              <a:avLst/>
              <a:gdLst/>
              <a:ahLst/>
              <a:cxnLst/>
              <a:rect l="l" t="t" r="r" b="b"/>
              <a:pathLst>
                <a:path w="568325">
                  <a:moveTo>
                    <a:pt x="0" y="0"/>
                  </a:moveTo>
                  <a:lnTo>
                    <a:pt x="568198" y="0"/>
                  </a:lnTo>
                </a:path>
              </a:pathLst>
            </a:custGeom>
            <a:ln w="6350">
              <a:solidFill>
                <a:srgbClr val="231F20"/>
              </a:solidFill>
            </a:ln>
          </p:spPr>
          <p:txBody>
            <a:bodyPr wrap="square" lIns="0" tIns="0" rIns="0" bIns="0" rtlCol="0"/>
            <a:lstStyle/>
            <a:p>
              <a:endParaRPr/>
            </a:p>
          </p:txBody>
        </p:sp>
      </p:grpSp>
      <p:grpSp>
        <p:nvGrpSpPr>
          <p:cNvPr id="38" name="object 38"/>
          <p:cNvGrpSpPr/>
          <p:nvPr/>
        </p:nvGrpSpPr>
        <p:grpSpPr>
          <a:xfrm>
            <a:off x="5975129" y="4137881"/>
            <a:ext cx="3032125" cy="6350"/>
            <a:chOff x="1292003" y="4137881"/>
            <a:chExt cx="3032125" cy="6350"/>
          </a:xfrm>
        </p:grpSpPr>
        <p:sp>
          <p:nvSpPr>
            <p:cNvPr id="39" name="object 39"/>
            <p:cNvSpPr/>
            <p:nvPr/>
          </p:nvSpPr>
          <p:spPr>
            <a:xfrm>
              <a:off x="1292003" y="4141056"/>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40" name="object 40"/>
            <p:cNvSpPr/>
            <p:nvPr/>
          </p:nvSpPr>
          <p:spPr>
            <a:xfrm>
              <a:off x="2142903" y="4141056"/>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41" name="object 41"/>
            <p:cNvSpPr/>
            <p:nvPr/>
          </p:nvSpPr>
          <p:spPr>
            <a:xfrm>
              <a:off x="2790603" y="4141056"/>
              <a:ext cx="965200" cy="0"/>
            </a:xfrm>
            <a:custGeom>
              <a:avLst/>
              <a:gdLst/>
              <a:ahLst/>
              <a:cxnLst/>
              <a:rect l="l" t="t" r="r" b="b"/>
              <a:pathLst>
                <a:path w="965200">
                  <a:moveTo>
                    <a:pt x="0" y="0"/>
                  </a:moveTo>
                  <a:lnTo>
                    <a:pt x="965200" y="0"/>
                  </a:lnTo>
                </a:path>
              </a:pathLst>
            </a:custGeom>
            <a:ln w="6350">
              <a:solidFill>
                <a:srgbClr val="231F20"/>
              </a:solidFill>
            </a:ln>
          </p:spPr>
          <p:txBody>
            <a:bodyPr wrap="square" lIns="0" tIns="0" rIns="0" bIns="0" rtlCol="0"/>
            <a:lstStyle/>
            <a:p>
              <a:endParaRPr/>
            </a:p>
          </p:txBody>
        </p:sp>
        <p:sp>
          <p:nvSpPr>
            <p:cNvPr id="42" name="object 42"/>
            <p:cNvSpPr/>
            <p:nvPr/>
          </p:nvSpPr>
          <p:spPr>
            <a:xfrm>
              <a:off x="3755803" y="4141056"/>
              <a:ext cx="568325" cy="0"/>
            </a:xfrm>
            <a:custGeom>
              <a:avLst/>
              <a:gdLst/>
              <a:ahLst/>
              <a:cxnLst/>
              <a:rect l="l" t="t" r="r" b="b"/>
              <a:pathLst>
                <a:path w="568325">
                  <a:moveTo>
                    <a:pt x="0" y="0"/>
                  </a:moveTo>
                  <a:lnTo>
                    <a:pt x="568198" y="0"/>
                  </a:lnTo>
                </a:path>
              </a:pathLst>
            </a:custGeom>
            <a:ln w="6350">
              <a:solidFill>
                <a:srgbClr val="231F20"/>
              </a:solidFill>
            </a:ln>
          </p:spPr>
          <p:txBody>
            <a:bodyPr wrap="square" lIns="0" tIns="0" rIns="0" bIns="0" rtlCol="0"/>
            <a:lstStyle/>
            <a:p>
              <a:endParaRPr/>
            </a:p>
          </p:txBody>
        </p:sp>
      </p:grpSp>
      <p:grpSp>
        <p:nvGrpSpPr>
          <p:cNvPr id="43" name="object 43"/>
          <p:cNvGrpSpPr/>
          <p:nvPr/>
        </p:nvGrpSpPr>
        <p:grpSpPr>
          <a:xfrm>
            <a:off x="6043326" y="4544259"/>
            <a:ext cx="2895600" cy="6350"/>
            <a:chOff x="1360201" y="4544259"/>
            <a:chExt cx="2895600" cy="6350"/>
          </a:xfrm>
        </p:grpSpPr>
        <p:sp>
          <p:nvSpPr>
            <p:cNvPr id="44" name="object 44"/>
            <p:cNvSpPr/>
            <p:nvPr/>
          </p:nvSpPr>
          <p:spPr>
            <a:xfrm>
              <a:off x="1360201" y="4547434"/>
              <a:ext cx="1066800" cy="0"/>
            </a:xfrm>
            <a:custGeom>
              <a:avLst/>
              <a:gdLst/>
              <a:ahLst/>
              <a:cxnLst/>
              <a:rect l="l" t="t" r="r" b="b"/>
              <a:pathLst>
                <a:path w="1066800">
                  <a:moveTo>
                    <a:pt x="0" y="0"/>
                  </a:moveTo>
                  <a:lnTo>
                    <a:pt x="1066800" y="0"/>
                  </a:lnTo>
                </a:path>
              </a:pathLst>
            </a:custGeom>
            <a:ln w="6350">
              <a:solidFill>
                <a:srgbClr val="231F20"/>
              </a:solidFill>
            </a:ln>
          </p:spPr>
          <p:txBody>
            <a:bodyPr wrap="square" lIns="0" tIns="0" rIns="0" bIns="0" rtlCol="0"/>
            <a:lstStyle/>
            <a:p>
              <a:endParaRPr/>
            </a:p>
          </p:txBody>
        </p:sp>
        <p:sp>
          <p:nvSpPr>
            <p:cNvPr id="45" name="object 45"/>
            <p:cNvSpPr/>
            <p:nvPr/>
          </p:nvSpPr>
          <p:spPr>
            <a:xfrm>
              <a:off x="2427001" y="4547434"/>
              <a:ext cx="596900" cy="0"/>
            </a:xfrm>
            <a:custGeom>
              <a:avLst/>
              <a:gdLst/>
              <a:ahLst/>
              <a:cxnLst/>
              <a:rect l="l" t="t" r="r" b="b"/>
              <a:pathLst>
                <a:path w="596900">
                  <a:moveTo>
                    <a:pt x="0" y="0"/>
                  </a:moveTo>
                  <a:lnTo>
                    <a:pt x="596900" y="0"/>
                  </a:lnTo>
                </a:path>
              </a:pathLst>
            </a:custGeom>
            <a:ln w="6350">
              <a:solidFill>
                <a:srgbClr val="231F20"/>
              </a:solidFill>
            </a:ln>
          </p:spPr>
          <p:txBody>
            <a:bodyPr wrap="square" lIns="0" tIns="0" rIns="0" bIns="0" rtlCol="0"/>
            <a:lstStyle/>
            <a:p>
              <a:endParaRPr/>
            </a:p>
          </p:txBody>
        </p:sp>
        <p:sp>
          <p:nvSpPr>
            <p:cNvPr id="46" name="object 46"/>
            <p:cNvSpPr/>
            <p:nvPr/>
          </p:nvSpPr>
          <p:spPr>
            <a:xfrm>
              <a:off x="3023901" y="4547434"/>
              <a:ext cx="876300" cy="0"/>
            </a:xfrm>
            <a:custGeom>
              <a:avLst/>
              <a:gdLst/>
              <a:ahLst/>
              <a:cxnLst/>
              <a:rect l="l" t="t" r="r" b="b"/>
              <a:pathLst>
                <a:path w="876300">
                  <a:moveTo>
                    <a:pt x="0" y="0"/>
                  </a:moveTo>
                  <a:lnTo>
                    <a:pt x="876300" y="0"/>
                  </a:lnTo>
                </a:path>
              </a:pathLst>
            </a:custGeom>
            <a:ln w="6350">
              <a:solidFill>
                <a:srgbClr val="231F20"/>
              </a:solidFill>
            </a:ln>
          </p:spPr>
          <p:txBody>
            <a:bodyPr wrap="square" lIns="0" tIns="0" rIns="0" bIns="0" rtlCol="0"/>
            <a:lstStyle/>
            <a:p>
              <a:endParaRPr/>
            </a:p>
          </p:txBody>
        </p:sp>
        <p:sp>
          <p:nvSpPr>
            <p:cNvPr id="47" name="object 47"/>
            <p:cNvSpPr/>
            <p:nvPr/>
          </p:nvSpPr>
          <p:spPr>
            <a:xfrm>
              <a:off x="3900201" y="4547434"/>
              <a:ext cx="355600" cy="0"/>
            </a:xfrm>
            <a:custGeom>
              <a:avLst/>
              <a:gdLst/>
              <a:ahLst/>
              <a:cxnLst/>
              <a:rect l="l" t="t" r="r" b="b"/>
              <a:pathLst>
                <a:path w="355600">
                  <a:moveTo>
                    <a:pt x="0" y="0"/>
                  </a:moveTo>
                  <a:lnTo>
                    <a:pt x="355600" y="0"/>
                  </a:lnTo>
                </a:path>
              </a:pathLst>
            </a:custGeom>
            <a:ln w="6350">
              <a:solidFill>
                <a:srgbClr val="231F20"/>
              </a:solidFill>
            </a:ln>
          </p:spPr>
          <p:txBody>
            <a:bodyPr wrap="square" lIns="0" tIns="0" rIns="0" bIns="0" rtlCol="0"/>
            <a:lstStyle/>
            <a:p>
              <a:endParaRPr/>
            </a:p>
          </p:txBody>
        </p:sp>
      </p:grpSp>
      <p:graphicFrame>
        <p:nvGraphicFramePr>
          <p:cNvPr id="48" name="object 48"/>
          <p:cNvGraphicFramePr>
            <a:graphicFrameLocks noGrp="1"/>
          </p:cNvGraphicFramePr>
          <p:nvPr/>
        </p:nvGraphicFramePr>
        <p:xfrm>
          <a:off x="6043326" y="4693724"/>
          <a:ext cx="2896869" cy="699837"/>
        </p:xfrm>
        <a:graphic>
          <a:graphicData uri="http://schemas.openxmlformats.org/drawingml/2006/table">
            <a:tbl>
              <a:tblPr firstRow="1" bandRow="1">
                <a:tableStyleId>{2D5ABB26-0587-4C30-8999-92F81FD0307C}</a:tableStyleId>
              </a:tblPr>
              <a:tblGrid>
                <a:gridCol w="866775">
                  <a:extLst>
                    <a:ext uri="{9D8B030D-6E8A-4147-A177-3AD203B41FA5}">
                      <a16:colId xmlns:a16="http://schemas.microsoft.com/office/drawing/2014/main" val="20000"/>
                    </a:ext>
                  </a:extLst>
                </a:gridCol>
                <a:gridCol w="628015">
                  <a:extLst>
                    <a:ext uri="{9D8B030D-6E8A-4147-A177-3AD203B41FA5}">
                      <a16:colId xmlns:a16="http://schemas.microsoft.com/office/drawing/2014/main" val="20001"/>
                    </a:ext>
                  </a:extLst>
                </a:gridCol>
                <a:gridCol w="866774">
                  <a:extLst>
                    <a:ext uri="{9D8B030D-6E8A-4147-A177-3AD203B41FA5}">
                      <a16:colId xmlns:a16="http://schemas.microsoft.com/office/drawing/2014/main" val="20002"/>
                    </a:ext>
                  </a:extLst>
                </a:gridCol>
                <a:gridCol w="535305">
                  <a:extLst>
                    <a:ext uri="{9D8B030D-6E8A-4147-A177-3AD203B41FA5}">
                      <a16:colId xmlns:a16="http://schemas.microsoft.com/office/drawing/2014/main" val="20003"/>
                    </a:ext>
                  </a:extLst>
                </a:gridCol>
              </a:tblGrid>
              <a:tr h="131382">
                <a:tc>
                  <a:txBody>
                    <a:bodyPr/>
                    <a:lstStyle/>
                    <a:p>
                      <a:pPr>
                        <a:lnSpc>
                          <a:spcPct val="100000"/>
                        </a:lnSpc>
                        <a:spcBef>
                          <a:spcPts val="35"/>
                        </a:spcBef>
                      </a:pPr>
                      <a:r>
                        <a:rPr sz="500" b="1" spc="5" dirty="0">
                          <a:solidFill>
                            <a:srgbClr val="171514"/>
                          </a:solidFill>
                          <a:latin typeface="Arial"/>
                          <a:cs typeface="Arial"/>
                        </a:rPr>
                        <a:t>Resultados</a:t>
                      </a:r>
                      <a:r>
                        <a:rPr sz="500" b="1" spc="-30" dirty="0">
                          <a:solidFill>
                            <a:srgbClr val="171514"/>
                          </a:solidFill>
                          <a:latin typeface="Arial"/>
                          <a:cs typeface="Arial"/>
                        </a:rPr>
                        <a:t> </a:t>
                      </a:r>
                      <a:r>
                        <a:rPr sz="500" b="1" spc="10" dirty="0">
                          <a:solidFill>
                            <a:srgbClr val="171514"/>
                          </a:solidFill>
                          <a:latin typeface="Arial"/>
                          <a:cs typeface="Arial"/>
                        </a:rPr>
                        <a:t>de</a:t>
                      </a:r>
                      <a:r>
                        <a:rPr sz="500" b="1" spc="-30" dirty="0">
                          <a:solidFill>
                            <a:srgbClr val="171514"/>
                          </a:solidFill>
                          <a:latin typeface="Arial"/>
                          <a:cs typeface="Arial"/>
                        </a:rPr>
                        <a:t> </a:t>
                      </a:r>
                      <a:r>
                        <a:rPr sz="500" b="1" spc="5" dirty="0">
                          <a:solidFill>
                            <a:srgbClr val="171514"/>
                          </a:solidFill>
                          <a:latin typeface="Arial"/>
                          <a:cs typeface="Arial"/>
                        </a:rPr>
                        <a:t>salida</a:t>
                      </a:r>
                      <a:endParaRPr sz="500">
                        <a:latin typeface="Arial"/>
                        <a:cs typeface="Arial"/>
                      </a:endParaRPr>
                    </a:p>
                  </a:txBody>
                  <a:tcPr marL="0" marR="0" marT="4445" marB="0">
                    <a:lnB w="6350">
                      <a:solidFill>
                        <a:srgbClr val="231F20"/>
                      </a:solidFill>
                      <a:prstDash val="solid"/>
                    </a:lnB>
                  </a:tcPr>
                </a:tc>
                <a:tc gridSpan="3">
                  <a:txBody>
                    <a:bodyPr/>
                    <a:lstStyle/>
                    <a:p>
                      <a:pPr>
                        <a:lnSpc>
                          <a:spcPct val="100000"/>
                        </a:lnSpc>
                      </a:pPr>
                      <a:endParaRPr sz="500">
                        <a:latin typeface="Times New Roman"/>
                        <a:cs typeface="Times New Roman"/>
                      </a:endParaRPr>
                    </a:p>
                  </a:txBody>
                  <a:tcPr marL="0" marR="0" marT="0" marB="0">
                    <a:lnB w="6350">
                      <a:solidFill>
                        <a:srgbClr val="231F20"/>
                      </a:solidFill>
                      <a:prstDash val="solid"/>
                    </a:lnB>
                  </a:tcPr>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291387">
                <a:tc>
                  <a:txBody>
                    <a:bodyPr/>
                    <a:lstStyle/>
                    <a:p>
                      <a:pPr>
                        <a:lnSpc>
                          <a:spcPct val="100000"/>
                        </a:lnSpc>
                        <a:spcBef>
                          <a:spcPts val="145"/>
                        </a:spcBef>
                      </a:pPr>
                      <a:r>
                        <a:rPr sz="700" spc="10" dirty="0">
                          <a:solidFill>
                            <a:srgbClr val="171514"/>
                          </a:solidFill>
                          <a:latin typeface="Microsoft Sans Serif"/>
                          <a:cs typeface="Microsoft Sans Serif"/>
                        </a:rPr>
                        <a:t>Voltajes</a:t>
                      </a:r>
                      <a:endParaRPr sz="700">
                        <a:latin typeface="Microsoft Sans Serif"/>
                        <a:cs typeface="Microsoft Sans Serif"/>
                      </a:endParaRPr>
                    </a:p>
                    <a:p>
                      <a:pPr>
                        <a:lnSpc>
                          <a:spcPct val="100000"/>
                        </a:lnSpc>
                        <a:spcBef>
                          <a:spcPts val="305"/>
                        </a:spcBef>
                      </a:pPr>
                      <a:r>
                        <a:rPr sz="70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(toque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máx.)</a:t>
                      </a:r>
                      <a:endParaRPr sz="700">
                        <a:latin typeface="Microsoft Sans Serif"/>
                        <a:cs typeface="Microsoft Sans Serif"/>
                      </a:endParaRPr>
                    </a:p>
                  </a:txBody>
                  <a:tcPr marL="0" marR="0" marT="18415" marB="0">
                    <a:lnT w="6350">
                      <a:solidFill>
                        <a:srgbClr val="231F20"/>
                      </a:solidFill>
                      <a:prstDash val="solid"/>
                    </a:lnT>
                  </a:tcPr>
                </a:tc>
                <a:tc>
                  <a:txBody>
                    <a:bodyPr/>
                    <a:lstStyle/>
                    <a:p>
                      <a:pPr>
                        <a:lnSpc>
                          <a:spcPct val="100000"/>
                        </a:lnSpc>
                        <a:spcBef>
                          <a:spcPts val="20"/>
                        </a:spcBef>
                      </a:pPr>
                      <a:endParaRPr sz="1150">
                        <a:latin typeface="Times New Roman"/>
                        <a:cs typeface="Times New Roman"/>
                      </a:endParaRPr>
                    </a:p>
                    <a:p>
                      <a:pPr marR="161290" algn="r">
                        <a:lnSpc>
                          <a:spcPct val="100000"/>
                        </a:lnSpc>
                      </a:pPr>
                      <a:r>
                        <a:rPr sz="650" spc="5" dirty="0">
                          <a:solidFill>
                            <a:srgbClr val="171514"/>
                          </a:solidFill>
                          <a:latin typeface="Microsoft Sans Serif"/>
                          <a:cs typeface="Microsoft Sans Serif"/>
                        </a:rPr>
                        <a:t>712.58</a:t>
                      </a:r>
                      <a:endParaRPr sz="650">
                        <a:latin typeface="Microsoft Sans Serif"/>
                        <a:cs typeface="Microsoft Sans Serif"/>
                      </a:endParaRPr>
                    </a:p>
                  </a:txBody>
                  <a:tcPr marL="0" marR="0" marT="2540" marB="0">
                    <a:lnT w="6350">
                      <a:solidFill>
                        <a:srgbClr val="231F20"/>
                      </a:solidFill>
                      <a:prstDash val="solid"/>
                    </a:lnT>
                  </a:tcPr>
                </a:tc>
                <a:tc>
                  <a:txBody>
                    <a:bodyPr/>
                    <a:lstStyle/>
                    <a:p>
                      <a:pPr>
                        <a:lnSpc>
                          <a:spcPct val="100000"/>
                        </a:lnSpc>
                        <a:spcBef>
                          <a:spcPts val="20"/>
                        </a:spcBef>
                      </a:pPr>
                      <a:endParaRPr sz="1150">
                        <a:latin typeface="Times New Roman"/>
                        <a:cs typeface="Times New Roman"/>
                      </a:endParaRPr>
                    </a:p>
                    <a:p>
                      <a:pPr marL="168910">
                        <a:lnSpc>
                          <a:spcPct val="100000"/>
                        </a:lnSpc>
                      </a:pPr>
                      <a:r>
                        <a:rPr sz="650" dirty="0">
                          <a:solidFill>
                            <a:srgbClr val="171514"/>
                          </a:solidFill>
                          <a:latin typeface="Microsoft Sans Serif"/>
                          <a:cs typeface="Microsoft Sans Serif"/>
                        </a:rPr>
                        <a:t>V</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(paso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máx.)</a:t>
                      </a:r>
                      <a:endParaRPr sz="650">
                        <a:latin typeface="Microsoft Sans Serif"/>
                        <a:cs typeface="Microsoft Sans Serif"/>
                      </a:endParaRPr>
                    </a:p>
                  </a:txBody>
                  <a:tcPr marL="0" marR="0" marT="2540" marB="0">
                    <a:lnT w="6350">
                      <a:solidFill>
                        <a:srgbClr val="231F20"/>
                      </a:solidFill>
                      <a:prstDash val="solid"/>
                    </a:lnT>
                  </a:tcPr>
                </a:tc>
                <a:tc>
                  <a:txBody>
                    <a:bodyPr/>
                    <a:lstStyle/>
                    <a:p>
                      <a:pPr>
                        <a:lnSpc>
                          <a:spcPct val="100000"/>
                        </a:lnSpc>
                        <a:spcBef>
                          <a:spcPts val="20"/>
                        </a:spcBef>
                      </a:pPr>
                      <a:endParaRPr sz="1150">
                        <a:latin typeface="Times New Roman"/>
                        <a:cs typeface="Times New Roman"/>
                      </a:endParaRPr>
                    </a:p>
                    <a:p>
                      <a:pPr marR="20320" algn="r">
                        <a:lnSpc>
                          <a:spcPct val="100000"/>
                        </a:lnSpc>
                      </a:pPr>
                      <a:r>
                        <a:rPr sz="650" spc="5" dirty="0">
                          <a:solidFill>
                            <a:srgbClr val="171514"/>
                          </a:solidFill>
                          <a:latin typeface="Microsoft Sans Serif"/>
                          <a:cs typeface="Microsoft Sans Serif"/>
                        </a:rPr>
                        <a:t>2.154,31</a:t>
                      </a:r>
                      <a:endParaRPr sz="650">
                        <a:latin typeface="Microsoft Sans Serif"/>
                        <a:cs typeface="Microsoft Sans Serif"/>
                      </a:endParaRPr>
                    </a:p>
                  </a:txBody>
                  <a:tcPr marL="0" marR="0" marT="2540" marB="0">
                    <a:lnT w="6350">
                      <a:solidFill>
                        <a:srgbClr val="231F20"/>
                      </a:solidFill>
                      <a:prstDash val="solid"/>
                    </a:lnT>
                  </a:tcPr>
                </a:tc>
                <a:extLst>
                  <a:ext uri="{0D108BD9-81ED-4DB2-BD59-A6C34878D82A}">
                    <a16:rowId xmlns:a16="http://schemas.microsoft.com/office/drawing/2014/main" val="10001"/>
                  </a:ext>
                </a:extLst>
              </a:tr>
              <a:tr h="148986">
                <a:tc>
                  <a:txBody>
                    <a:bodyPr/>
                    <a:lstStyle/>
                    <a:p>
                      <a:pPr>
                        <a:lnSpc>
                          <a:spcPct val="100000"/>
                        </a:lnSpc>
                        <a:spcBef>
                          <a:spcPts val="145"/>
                        </a:spcBef>
                      </a:pPr>
                      <a:r>
                        <a:rPr sz="700" dirty="0">
                          <a:solidFill>
                            <a:srgbClr val="171514"/>
                          </a:solidFill>
                          <a:latin typeface="Microsoft Sans Serif"/>
                          <a:cs typeface="Microsoft Sans Serif"/>
                        </a:rPr>
                        <a:t>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(malla)</a:t>
                      </a:r>
                      <a:endParaRPr sz="700">
                        <a:latin typeface="Microsoft Sans Serif"/>
                        <a:cs typeface="Microsoft Sans Serif"/>
                      </a:endParaRPr>
                    </a:p>
                  </a:txBody>
                  <a:tcPr marL="0" marR="0" marT="18415" marB="0"/>
                </a:tc>
                <a:tc>
                  <a:txBody>
                    <a:bodyPr/>
                    <a:lstStyle/>
                    <a:p>
                      <a:pPr marR="161290" algn="r">
                        <a:lnSpc>
                          <a:spcPct val="100000"/>
                        </a:lnSpc>
                        <a:spcBef>
                          <a:spcPts val="195"/>
                        </a:spcBef>
                      </a:pPr>
                      <a:r>
                        <a:rPr sz="650" spc="5" dirty="0">
                          <a:solidFill>
                            <a:srgbClr val="171514"/>
                          </a:solidFill>
                          <a:latin typeface="Microsoft Sans Serif"/>
                          <a:cs typeface="Microsoft Sans Serif"/>
                        </a:rPr>
                        <a:t>155.51</a:t>
                      </a:r>
                      <a:endParaRPr sz="650">
                        <a:latin typeface="Microsoft Sans Serif"/>
                        <a:cs typeface="Microsoft Sans Serif"/>
                      </a:endParaRPr>
                    </a:p>
                  </a:txBody>
                  <a:tcPr marL="0" marR="0" marT="24765" marB="0"/>
                </a:tc>
                <a:tc>
                  <a:txBody>
                    <a:bodyPr/>
                    <a:lstStyle/>
                    <a:p>
                      <a:pPr marL="168910">
                        <a:lnSpc>
                          <a:spcPct val="100000"/>
                        </a:lnSpc>
                        <a:spcBef>
                          <a:spcPts val="295"/>
                        </a:spcBef>
                      </a:pPr>
                      <a:r>
                        <a:rPr sz="550" dirty="0">
                          <a:solidFill>
                            <a:srgbClr val="171514"/>
                          </a:solidFill>
                          <a:latin typeface="Microsoft Sans Serif"/>
                          <a:cs typeface="Microsoft Sans Serif"/>
                        </a:rPr>
                        <a:t>mi</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(paso)</a:t>
                      </a:r>
                      <a:endParaRPr sz="550">
                        <a:latin typeface="Microsoft Sans Serif"/>
                        <a:cs typeface="Microsoft Sans Serif"/>
                      </a:endParaRPr>
                    </a:p>
                  </a:txBody>
                  <a:tcPr marL="0" marR="0" marT="37465" marB="0"/>
                </a:tc>
                <a:tc>
                  <a:txBody>
                    <a:bodyPr/>
                    <a:lstStyle/>
                    <a:p>
                      <a:pPr marR="9525" algn="r">
                        <a:lnSpc>
                          <a:spcPct val="100000"/>
                        </a:lnSpc>
                        <a:spcBef>
                          <a:spcPts val="195"/>
                        </a:spcBef>
                      </a:pPr>
                      <a:r>
                        <a:rPr sz="650" spc="5" dirty="0">
                          <a:solidFill>
                            <a:srgbClr val="171514"/>
                          </a:solidFill>
                          <a:latin typeface="Microsoft Sans Serif"/>
                          <a:cs typeface="Microsoft Sans Serif"/>
                        </a:rPr>
                        <a:t>97.44</a:t>
                      </a:r>
                      <a:endParaRPr sz="650">
                        <a:latin typeface="Microsoft Sans Serif"/>
                        <a:cs typeface="Microsoft Sans Serif"/>
                      </a:endParaRPr>
                    </a:p>
                  </a:txBody>
                  <a:tcPr marL="0" marR="0" marT="24765" marB="0"/>
                </a:tc>
                <a:extLst>
                  <a:ext uri="{0D108BD9-81ED-4DB2-BD59-A6C34878D82A}">
                    <a16:rowId xmlns:a16="http://schemas.microsoft.com/office/drawing/2014/main" val="10002"/>
                  </a:ext>
                </a:extLst>
              </a:tr>
              <a:tr h="128082">
                <a:tc>
                  <a:txBody>
                    <a:bodyPr/>
                    <a:lstStyle/>
                    <a:p>
                      <a:pPr>
                        <a:lnSpc>
                          <a:spcPct val="100000"/>
                        </a:lnSpc>
                        <a:spcBef>
                          <a:spcPts val="5"/>
                        </a:spcBef>
                      </a:pPr>
                      <a:endParaRPr sz="400">
                        <a:latin typeface="Times New Roman"/>
                        <a:cs typeface="Times New Roman"/>
                      </a:endParaRPr>
                    </a:p>
                    <a:p>
                      <a:pPr>
                        <a:lnSpc>
                          <a:spcPct val="100000"/>
                        </a:lnSpc>
                      </a:pPr>
                      <a:r>
                        <a:rPr sz="350" spc="15" dirty="0">
                          <a:solidFill>
                            <a:srgbClr val="171514"/>
                          </a:solidFill>
                          <a:latin typeface="Microsoft Sans Serif"/>
                          <a:cs typeface="Microsoft Sans Serif"/>
                        </a:rPr>
                        <a:t>Aumento</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del</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potencial</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10" dirty="0">
                          <a:solidFill>
                            <a:srgbClr val="171514"/>
                          </a:solidFill>
                          <a:latin typeface="Microsoft Sans Serif"/>
                          <a:cs typeface="Microsoft Sans Serif"/>
                        </a:rPr>
                        <a:t> </a:t>
                      </a:r>
                      <a:r>
                        <a:rPr sz="350" spc="5" dirty="0">
                          <a:solidFill>
                            <a:srgbClr val="171514"/>
                          </a:solidFill>
                          <a:latin typeface="Microsoft Sans Serif"/>
                          <a:cs typeface="Microsoft Sans Serif"/>
                        </a:rPr>
                        <a:t>la</a:t>
                      </a:r>
                      <a:r>
                        <a:rPr sz="350" spc="-15" dirty="0">
                          <a:solidFill>
                            <a:srgbClr val="171514"/>
                          </a:solidFill>
                          <a:latin typeface="Microsoft Sans Serif"/>
                          <a:cs typeface="Microsoft Sans Serif"/>
                        </a:rPr>
                        <a:t> </a:t>
                      </a:r>
                      <a:r>
                        <a:rPr sz="350" spc="15" dirty="0">
                          <a:solidFill>
                            <a:srgbClr val="171514"/>
                          </a:solidFill>
                          <a:latin typeface="Microsoft Sans Serif"/>
                          <a:cs typeface="Microsoft Sans Serif"/>
                        </a:rPr>
                        <a:t>red</a:t>
                      </a:r>
                      <a:endParaRPr sz="350">
                        <a:latin typeface="Microsoft Sans Serif"/>
                        <a:cs typeface="Microsoft Sans Serif"/>
                      </a:endParaRPr>
                    </a:p>
                  </a:txBody>
                  <a:tcPr marL="0" marR="0" marT="635" marB="0"/>
                </a:tc>
                <a:tc>
                  <a:txBody>
                    <a:bodyPr/>
                    <a:lstStyle/>
                    <a:p>
                      <a:pPr marR="161290" algn="r">
                        <a:lnSpc>
                          <a:spcPts val="740"/>
                        </a:lnSpc>
                        <a:spcBef>
                          <a:spcPts val="165"/>
                        </a:spcBef>
                      </a:pPr>
                      <a:r>
                        <a:rPr sz="650" spc="5" dirty="0">
                          <a:solidFill>
                            <a:srgbClr val="171514"/>
                          </a:solidFill>
                          <a:latin typeface="Microsoft Sans Serif"/>
                          <a:cs typeface="Microsoft Sans Serif"/>
                        </a:rPr>
                        <a:t>845.31</a:t>
                      </a:r>
                      <a:endParaRPr sz="650">
                        <a:latin typeface="Microsoft Sans Serif"/>
                        <a:cs typeface="Microsoft Sans Serif"/>
                      </a:endParaRPr>
                    </a:p>
                  </a:txBody>
                  <a:tcPr marL="0" marR="0" marT="20955"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extLst>
                  <a:ext uri="{0D108BD9-81ED-4DB2-BD59-A6C34878D82A}">
                    <a16:rowId xmlns:a16="http://schemas.microsoft.com/office/drawing/2014/main" val="10003"/>
                  </a:ext>
                </a:extLst>
              </a:tr>
            </a:tbl>
          </a:graphicData>
        </a:graphic>
      </p:graphicFrame>
      <p:grpSp>
        <p:nvGrpSpPr>
          <p:cNvPr id="49" name="object 49"/>
          <p:cNvGrpSpPr/>
          <p:nvPr/>
        </p:nvGrpSpPr>
        <p:grpSpPr>
          <a:xfrm>
            <a:off x="6043326" y="5523249"/>
            <a:ext cx="2895600" cy="6350"/>
            <a:chOff x="1360201" y="5523249"/>
            <a:chExt cx="2895600" cy="6350"/>
          </a:xfrm>
        </p:grpSpPr>
        <p:sp>
          <p:nvSpPr>
            <p:cNvPr id="50" name="object 50"/>
            <p:cNvSpPr/>
            <p:nvPr/>
          </p:nvSpPr>
          <p:spPr>
            <a:xfrm>
              <a:off x="1360201" y="5526424"/>
              <a:ext cx="1066800" cy="0"/>
            </a:xfrm>
            <a:custGeom>
              <a:avLst/>
              <a:gdLst/>
              <a:ahLst/>
              <a:cxnLst/>
              <a:rect l="l" t="t" r="r" b="b"/>
              <a:pathLst>
                <a:path w="1066800">
                  <a:moveTo>
                    <a:pt x="0" y="0"/>
                  </a:moveTo>
                  <a:lnTo>
                    <a:pt x="1066800" y="0"/>
                  </a:lnTo>
                </a:path>
              </a:pathLst>
            </a:custGeom>
            <a:ln w="6350">
              <a:solidFill>
                <a:srgbClr val="231F20"/>
              </a:solidFill>
            </a:ln>
          </p:spPr>
          <p:txBody>
            <a:bodyPr wrap="square" lIns="0" tIns="0" rIns="0" bIns="0" rtlCol="0"/>
            <a:lstStyle/>
            <a:p>
              <a:endParaRPr/>
            </a:p>
          </p:txBody>
        </p:sp>
        <p:sp>
          <p:nvSpPr>
            <p:cNvPr id="51" name="object 51"/>
            <p:cNvSpPr/>
            <p:nvPr/>
          </p:nvSpPr>
          <p:spPr>
            <a:xfrm>
              <a:off x="2427001" y="5526424"/>
              <a:ext cx="596900" cy="0"/>
            </a:xfrm>
            <a:custGeom>
              <a:avLst/>
              <a:gdLst/>
              <a:ahLst/>
              <a:cxnLst/>
              <a:rect l="l" t="t" r="r" b="b"/>
              <a:pathLst>
                <a:path w="596900">
                  <a:moveTo>
                    <a:pt x="0" y="0"/>
                  </a:moveTo>
                  <a:lnTo>
                    <a:pt x="596900" y="0"/>
                  </a:lnTo>
                </a:path>
              </a:pathLst>
            </a:custGeom>
            <a:ln w="6350">
              <a:solidFill>
                <a:srgbClr val="231F20"/>
              </a:solidFill>
            </a:ln>
          </p:spPr>
          <p:txBody>
            <a:bodyPr wrap="square" lIns="0" tIns="0" rIns="0" bIns="0" rtlCol="0"/>
            <a:lstStyle/>
            <a:p>
              <a:endParaRPr/>
            </a:p>
          </p:txBody>
        </p:sp>
        <p:sp>
          <p:nvSpPr>
            <p:cNvPr id="52" name="object 52"/>
            <p:cNvSpPr/>
            <p:nvPr/>
          </p:nvSpPr>
          <p:spPr>
            <a:xfrm>
              <a:off x="3023901" y="5526424"/>
              <a:ext cx="876300" cy="0"/>
            </a:xfrm>
            <a:custGeom>
              <a:avLst/>
              <a:gdLst/>
              <a:ahLst/>
              <a:cxnLst/>
              <a:rect l="l" t="t" r="r" b="b"/>
              <a:pathLst>
                <a:path w="876300">
                  <a:moveTo>
                    <a:pt x="0" y="0"/>
                  </a:moveTo>
                  <a:lnTo>
                    <a:pt x="876300" y="0"/>
                  </a:lnTo>
                </a:path>
              </a:pathLst>
            </a:custGeom>
            <a:ln w="6350">
              <a:solidFill>
                <a:srgbClr val="231F20"/>
              </a:solidFill>
            </a:ln>
          </p:spPr>
          <p:txBody>
            <a:bodyPr wrap="square" lIns="0" tIns="0" rIns="0" bIns="0" rtlCol="0"/>
            <a:lstStyle/>
            <a:p>
              <a:endParaRPr/>
            </a:p>
          </p:txBody>
        </p:sp>
        <p:sp>
          <p:nvSpPr>
            <p:cNvPr id="53" name="object 53"/>
            <p:cNvSpPr/>
            <p:nvPr/>
          </p:nvSpPr>
          <p:spPr>
            <a:xfrm>
              <a:off x="3900201" y="5526424"/>
              <a:ext cx="355600" cy="0"/>
            </a:xfrm>
            <a:custGeom>
              <a:avLst/>
              <a:gdLst/>
              <a:ahLst/>
              <a:cxnLst/>
              <a:rect l="l" t="t" r="r" b="b"/>
              <a:pathLst>
                <a:path w="355600">
                  <a:moveTo>
                    <a:pt x="0" y="0"/>
                  </a:moveTo>
                  <a:lnTo>
                    <a:pt x="355600" y="0"/>
                  </a:lnTo>
                </a:path>
              </a:pathLst>
            </a:custGeom>
            <a:ln w="6350">
              <a:solidFill>
                <a:srgbClr val="231F20"/>
              </a:solidFill>
            </a:ln>
          </p:spPr>
          <p:txBody>
            <a:bodyPr wrap="square" lIns="0" tIns="0" rIns="0" bIns="0" rtlCol="0"/>
            <a:lstStyle/>
            <a:p>
              <a:endParaRPr/>
            </a:p>
          </p:txBody>
        </p:sp>
      </p:grpSp>
      <p:grpSp>
        <p:nvGrpSpPr>
          <p:cNvPr id="54" name="object 54"/>
          <p:cNvGrpSpPr/>
          <p:nvPr/>
        </p:nvGrpSpPr>
        <p:grpSpPr>
          <a:xfrm>
            <a:off x="6394451" y="5892124"/>
            <a:ext cx="2193925" cy="6350"/>
            <a:chOff x="1711325" y="5892124"/>
            <a:chExt cx="2193925" cy="6350"/>
          </a:xfrm>
        </p:grpSpPr>
        <p:sp>
          <p:nvSpPr>
            <p:cNvPr id="55" name="object 55"/>
            <p:cNvSpPr/>
            <p:nvPr/>
          </p:nvSpPr>
          <p:spPr>
            <a:xfrm>
              <a:off x="1711325" y="5895299"/>
              <a:ext cx="1524000" cy="0"/>
            </a:xfrm>
            <a:custGeom>
              <a:avLst/>
              <a:gdLst/>
              <a:ahLst/>
              <a:cxnLst/>
              <a:rect l="l" t="t" r="r" b="b"/>
              <a:pathLst>
                <a:path w="1524000">
                  <a:moveTo>
                    <a:pt x="0" y="0"/>
                  </a:moveTo>
                  <a:lnTo>
                    <a:pt x="1524000" y="0"/>
                  </a:lnTo>
                </a:path>
              </a:pathLst>
            </a:custGeom>
            <a:ln w="6350">
              <a:solidFill>
                <a:srgbClr val="231F20"/>
              </a:solidFill>
            </a:ln>
          </p:spPr>
          <p:txBody>
            <a:bodyPr wrap="square" lIns="0" tIns="0" rIns="0" bIns="0" rtlCol="0"/>
            <a:lstStyle/>
            <a:p>
              <a:endParaRPr/>
            </a:p>
          </p:txBody>
        </p:sp>
        <p:sp>
          <p:nvSpPr>
            <p:cNvPr id="56" name="object 56"/>
            <p:cNvSpPr/>
            <p:nvPr/>
          </p:nvSpPr>
          <p:spPr>
            <a:xfrm>
              <a:off x="3235325" y="5895299"/>
              <a:ext cx="669925" cy="0"/>
            </a:xfrm>
            <a:custGeom>
              <a:avLst/>
              <a:gdLst/>
              <a:ahLst/>
              <a:cxnLst/>
              <a:rect l="l" t="t" r="r" b="b"/>
              <a:pathLst>
                <a:path w="669925">
                  <a:moveTo>
                    <a:pt x="0" y="0"/>
                  </a:moveTo>
                  <a:lnTo>
                    <a:pt x="669353" y="0"/>
                  </a:lnTo>
                </a:path>
              </a:pathLst>
            </a:custGeom>
            <a:ln w="6350">
              <a:solidFill>
                <a:srgbClr val="231F20"/>
              </a:solidFill>
            </a:ln>
          </p:spPr>
          <p:txBody>
            <a:bodyPr wrap="square" lIns="0" tIns="0" rIns="0" bIns="0" rtlCol="0"/>
            <a:lstStyle/>
            <a:p>
              <a:endParaRPr/>
            </a:p>
          </p:txBody>
        </p:sp>
      </p:grpSp>
      <p:grpSp>
        <p:nvGrpSpPr>
          <p:cNvPr id="57" name="object 57"/>
          <p:cNvGrpSpPr/>
          <p:nvPr/>
        </p:nvGrpSpPr>
        <p:grpSpPr>
          <a:xfrm>
            <a:off x="6394451" y="6182065"/>
            <a:ext cx="2193925" cy="6350"/>
            <a:chOff x="1711325" y="6182065"/>
            <a:chExt cx="2193925" cy="6350"/>
          </a:xfrm>
        </p:grpSpPr>
        <p:sp>
          <p:nvSpPr>
            <p:cNvPr id="58" name="object 58"/>
            <p:cNvSpPr/>
            <p:nvPr/>
          </p:nvSpPr>
          <p:spPr>
            <a:xfrm>
              <a:off x="1711325" y="6185240"/>
              <a:ext cx="1524000" cy="0"/>
            </a:xfrm>
            <a:custGeom>
              <a:avLst/>
              <a:gdLst/>
              <a:ahLst/>
              <a:cxnLst/>
              <a:rect l="l" t="t" r="r" b="b"/>
              <a:pathLst>
                <a:path w="1524000">
                  <a:moveTo>
                    <a:pt x="0" y="0"/>
                  </a:moveTo>
                  <a:lnTo>
                    <a:pt x="1524000" y="0"/>
                  </a:lnTo>
                </a:path>
              </a:pathLst>
            </a:custGeom>
            <a:ln w="6350">
              <a:solidFill>
                <a:srgbClr val="231F20"/>
              </a:solidFill>
            </a:ln>
          </p:spPr>
          <p:txBody>
            <a:bodyPr wrap="square" lIns="0" tIns="0" rIns="0" bIns="0" rtlCol="0"/>
            <a:lstStyle/>
            <a:p>
              <a:endParaRPr/>
            </a:p>
          </p:txBody>
        </p:sp>
        <p:sp>
          <p:nvSpPr>
            <p:cNvPr id="59" name="object 59"/>
            <p:cNvSpPr/>
            <p:nvPr/>
          </p:nvSpPr>
          <p:spPr>
            <a:xfrm>
              <a:off x="3235325" y="6185240"/>
              <a:ext cx="669925" cy="0"/>
            </a:xfrm>
            <a:custGeom>
              <a:avLst/>
              <a:gdLst/>
              <a:ahLst/>
              <a:cxnLst/>
              <a:rect l="l" t="t" r="r" b="b"/>
              <a:pathLst>
                <a:path w="669925">
                  <a:moveTo>
                    <a:pt x="0" y="0"/>
                  </a:moveTo>
                  <a:lnTo>
                    <a:pt x="669353" y="0"/>
                  </a:lnTo>
                </a:path>
              </a:pathLst>
            </a:custGeom>
            <a:ln w="6350">
              <a:solidFill>
                <a:srgbClr val="231F20"/>
              </a:solidFill>
            </a:ln>
          </p:spPr>
          <p:txBody>
            <a:bodyPr wrap="square" lIns="0" tIns="0" rIns="0" bIns="0" rtlCol="0"/>
            <a:lstStyle/>
            <a:p>
              <a:endParaRPr/>
            </a:p>
          </p:txBody>
        </p:sp>
      </p:grpSp>
      <p:grpSp>
        <p:nvGrpSpPr>
          <p:cNvPr id="60" name="object 60"/>
          <p:cNvGrpSpPr/>
          <p:nvPr/>
        </p:nvGrpSpPr>
        <p:grpSpPr>
          <a:xfrm>
            <a:off x="6394451" y="6720442"/>
            <a:ext cx="2193925" cy="6350"/>
            <a:chOff x="1711325" y="6720442"/>
            <a:chExt cx="2193925" cy="6350"/>
          </a:xfrm>
        </p:grpSpPr>
        <p:sp>
          <p:nvSpPr>
            <p:cNvPr id="61" name="object 61"/>
            <p:cNvSpPr/>
            <p:nvPr/>
          </p:nvSpPr>
          <p:spPr>
            <a:xfrm>
              <a:off x="1711325" y="6723617"/>
              <a:ext cx="1524000" cy="0"/>
            </a:xfrm>
            <a:custGeom>
              <a:avLst/>
              <a:gdLst/>
              <a:ahLst/>
              <a:cxnLst/>
              <a:rect l="l" t="t" r="r" b="b"/>
              <a:pathLst>
                <a:path w="1524000">
                  <a:moveTo>
                    <a:pt x="0" y="0"/>
                  </a:moveTo>
                  <a:lnTo>
                    <a:pt x="1524000" y="0"/>
                  </a:lnTo>
                </a:path>
              </a:pathLst>
            </a:custGeom>
            <a:ln w="6350">
              <a:solidFill>
                <a:srgbClr val="231F20"/>
              </a:solidFill>
            </a:ln>
          </p:spPr>
          <p:txBody>
            <a:bodyPr wrap="square" lIns="0" tIns="0" rIns="0" bIns="0" rtlCol="0"/>
            <a:lstStyle/>
            <a:p>
              <a:endParaRPr/>
            </a:p>
          </p:txBody>
        </p:sp>
        <p:sp>
          <p:nvSpPr>
            <p:cNvPr id="62" name="object 62"/>
            <p:cNvSpPr/>
            <p:nvPr/>
          </p:nvSpPr>
          <p:spPr>
            <a:xfrm>
              <a:off x="3235325" y="6723617"/>
              <a:ext cx="669925" cy="0"/>
            </a:xfrm>
            <a:custGeom>
              <a:avLst/>
              <a:gdLst/>
              <a:ahLst/>
              <a:cxnLst/>
              <a:rect l="l" t="t" r="r" b="b"/>
              <a:pathLst>
                <a:path w="669925">
                  <a:moveTo>
                    <a:pt x="0" y="0"/>
                  </a:moveTo>
                  <a:lnTo>
                    <a:pt x="669353" y="0"/>
                  </a:lnTo>
                </a:path>
              </a:pathLst>
            </a:custGeom>
            <a:ln w="6350">
              <a:solidFill>
                <a:srgbClr val="231F20"/>
              </a:solidFill>
            </a:ln>
          </p:spPr>
          <p:txBody>
            <a:bodyPr wrap="square" lIns="0" tIns="0" rIns="0" bIns="0" rtlCol="0"/>
            <a:lstStyle/>
            <a:p>
              <a:endParaRPr/>
            </a:p>
          </p:txBody>
        </p:sp>
      </p:grpSp>
      <p:grpSp>
        <p:nvGrpSpPr>
          <p:cNvPr id="63" name="object 63"/>
          <p:cNvGrpSpPr/>
          <p:nvPr/>
        </p:nvGrpSpPr>
        <p:grpSpPr>
          <a:xfrm>
            <a:off x="5662326" y="7054584"/>
            <a:ext cx="3657600" cy="6350"/>
            <a:chOff x="979201" y="7054584"/>
            <a:chExt cx="3657600" cy="6350"/>
          </a:xfrm>
        </p:grpSpPr>
        <p:sp>
          <p:nvSpPr>
            <p:cNvPr id="64" name="object 64"/>
            <p:cNvSpPr/>
            <p:nvPr/>
          </p:nvSpPr>
          <p:spPr>
            <a:xfrm>
              <a:off x="979201" y="7057759"/>
              <a:ext cx="1549400" cy="0"/>
            </a:xfrm>
            <a:custGeom>
              <a:avLst/>
              <a:gdLst/>
              <a:ahLst/>
              <a:cxnLst/>
              <a:rect l="l" t="t" r="r" b="b"/>
              <a:pathLst>
                <a:path w="1549400">
                  <a:moveTo>
                    <a:pt x="0" y="0"/>
                  </a:moveTo>
                  <a:lnTo>
                    <a:pt x="1549400" y="0"/>
                  </a:lnTo>
                </a:path>
              </a:pathLst>
            </a:custGeom>
            <a:ln w="6350">
              <a:solidFill>
                <a:srgbClr val="231F20"/>
              </a:solidFill>
            </a:ln>
          </p:spPr>
          <p:txBody>
            <a:bodyPr wrap="square" lIns="0" tIns="0" rIns="0" bIns="0" rtlCol="0"/>
            <a:lstStyle/>
            <a:p>
              <a:endParaRPr/>
            </a:p>
          </p:txBody>
        </p:sp>
        <p:sp>
          <p:nvSpPr>
            <p:cNvPr id="65" name="object 65"/>
            <p:cNvSpPr/>
            <p:nvPr/>
          </p:nvSpPr>
          <p:spPr>
            <a:xfrm>
              <a:off x="2528601" y="7057759"/>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66" name="object 66"/>
            <p:cNvSpPr/>
            <p:nvPr/>
          </p:nvSpPr>
          <p:spPr>
            <a:xfrm>
              <a:off x="3379501" y="7057759"/>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67" name="object 67"/>
            <p:cNvSpPr/>
            <p:nvPr/>
          </p:nvSpPr>
          <p:spPr>
            <a:xfrm>
              <a:off x="4027201" y="7057759"/>
              <a:ext cx="609600" cy="0"/>
            </a:xfrm>
            <a:custGeom>
              <a:avLst/>
              <a:gdLst/>
              <a:ahLst/>
              <a:cxnLst/>
              <a:rect l="l" t="t" r="r" b="b"/>
              <a:pathLst>
                <a:path w="609600">
                  <a:moveTo>
                    <a:pt x="0" y="0"/>
                  </a:moveTo>
                  <a:lnTo>
                    <a:pt x="609600" y="0"/>
                  </a:lnTo>
                </a:path>
              </a:pathLst>
            </a:custGeom>
            <a:ln w="6350">
              <a:solidFill>
                <a:srgbClr val="231F20"/>
              </a:solidFill>
            </a:ln>
          </p:spPr>
          <p:txBody>
            <a:bodyPr wrap="square" lIns="0" tIns="0" rIns="0" bIns="0" rtlCol="0"/>
            <a:lstStyle/>
            <a:p>
              <a:endParaRPr/>
            </a:p>
          </p:txBody>
        </p:sp>
      </p:grpSp>
      <p:grpSp>
        <p:nvGrpSpPr>
          <p:cNvPr id="68" name="object 68"/>
          <p:cNvGrpSpPr/>
          <p:nvPr/>
        </p:nvGrpSpPr>
        <p:grpSpPr>
          <a:xfrm>
            <a:off x="5662326" y="7256056"/>
            <a:ext cx="3657600" cy="6350"/>
            <a:chOff x="979201" y="7256056"/>
            <a:chExt cx="3657600" cy="6350"/>
          </a:xfrm>
        </p:grpSpPr>
        <p:sp>
          <p:nvSpPr>
            <p:cNvPr id="69" name="object 69"/>
            <p:cNvSpPr/>
            <p:nvPr/>
          </p:nvSpPr>
          <p:spPr>
            <a:xfrm>
              <a:off x="979201" y="7259231"/>
              <a:ext cx="1549400" cy="0"/>
            </a:xfrm>
            <a:custGeom>
              <a:avLst/>
              <a:gdLst/>
              <a:ahLst/>
              <a:cxnLst/>
              <a:rect l="l" t="t" r="r" b="b"/>
              <a:pathLst>
                <a:path w="1549400">
                  <a:moveTo>
                    <a:pt x="0" y="0"/>
                  </a:moveTo>
                  <a:lnTo>
                    <a:pt x="1549400" y="0"/>
                  </a:lnTo>
                </a:path>
              </a:pathLst>
            </a:custGeom>
            <a:ln w="6350">
              <a:solidFill>
                <a:srgbClr val="231F20"/>
              </a:solidFill>
            </a:ln>
          </p:spPr>
          <p:txBody>
            <a:bodyPr wrap="square" lIns="0" tIns="0" rIns="0" bIns="0" rtlCol="0"/>
            <a:lstStyle/>
            <a:p>
              <a:endParaRPr/>
            </a:p>
          </p:txBody>
        </p:sp>
        <p:sp>
          <p:nvSpPr>
            <p:cNvPr id="70" name="object 70"/>
            <p:cNvSpPr/>
            <p:nvPr/>
          </p:nvSpPr>
          <p:spPr>
            <a:xfrm>
              <a:off x="2528601" y="7259231"/>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71" name="object 71"/>
            <p:cNvSpPr/>
            <p:nvPr/>
          </p:nvSpPr>
          <p:spPr>
            <a:xfrm>
              <a:off x="3379501" y="7259231"/>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72" name="object 72"/>
            <p:cNvSpPr/>
            <p:nvPr/>
          </p:nvSpPr>
          <p:spPr>
            <a:xfrm>
              <a:off x="4027201" y="7259231"/>
              <a:ext cx="609600" cy="0"/>
            </a:xfrm>
            <a:custGeom>
              <a:avLst/>
              <a:gdLst/>
              <a:ahLst/>
              <a:cxnLst/>
              <a:rect l="l" t="t" r="r" b="b"/>
              <a:pathLst>
                <a:path w="609600">
                  <a:moveTo>
                    <a:pt x="0" y="0"/>
                  </a:moveTo>
                  <a:lnTo>
                    <a:pt x="609600" y="0"/>
                  </a:lnTo>
                </a:path>
              </a:pathLst>
            </a:custGeom>
            <a:ln w="6350">
              <a:solidFill>
                <a:srgbClr val="231F20"/>
              </a:solidFill>
            </a:ln>
          </p:spPr>
          <p:txBody>
            <a:bodyPr wrap="square" lIns="0" tIns="0" rIns="0" bIns="0" rtlCol="0"/>
            <a:lstStyle/>
            <a:p>
              <a:endParaRPr/>
            </a:p>
          </p:txBody>
        </p:sp>
      </p:grpSp>
      <p:grpSp>
        <p:nvGrpSpPr>
          <p:cNvPr id="73" name="object 73"/>
          <p:cNvGrpSpPr/>
          <p:nvPr/>
        </p:nvGrpSpPr>
        <p:grpSpPr>
          <a:xfrm>
            <a:off x="5662326" y="7401648"/>
            <a:ext cx="3657600" cy="6350"/>
            <a:chOff x="979201" y="7401648"/>
            <a:chExt cx="3657600" cy="6350"/>
          </a:xfrm>
        </p:grpSpPr>
        <p:sp>
          <p:nvSpPr>
            <p:cNvPr id="74" name="object 74"/>
            <p:cNvSpPr/>
            <p:nvPr/>
          </p:nvSpPr>
          <p:spPr>
            <a:xfrm>
              <a:off x="979201" y="7404823"/>
              <a:ext cx="1549400" cy="0"/>
            </a:xfrm>
            <a:custGeom>
              <a:avLst/>
              <a:gdLst/>
              <a:ahLst/>
              <a:cxnLst/>
              <a:rect l="l" t="t" r="r" b="b"/>
              <a:pathLst>
                <a:path w="1549400">
                  <a:moveTo>
                    <a:pt x="0" y="0"/>
                  </a:moveTo>
                  <a:lnTo>
                    <a:pt x="1549400" y="0"/>
                  </a:lnTo>
                </a:path>
              </a:pathLst>
            </a:custGeom>
            <a:ln w="6350">
              <a:solidFill>
                <a:srgbClr val="231F20"/>
              </a:solidFill>
            </a:ln>
          </p:spPr>
          <p:txBody>
            <a:bodyPr wrap="square" lIns="0" tIns="0" rIns="0" bIns="0" rtlCol="0"/>
            <a:lstStyle/>
            <a:p>
              <a:endParaRPr/>
            </a:p>
          </p:txBody>
        </p:sp>
        <p:sp>
          <p:nvSpPr>
            <p:cNvPr id="75" name="object 75"/>
            <p:cNvSpPr/>
            <p:nvPr/>
          </p:nvSpPr>
          <p:spPr>
            <a:xfrm>
              <a:off x="2528601" y="7404823"/>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76" name="object 76"/>
            <p:cNvSpPr/>
            <p:nvPr/>
          </p:nvSpPr>
          <p:spPr>
            <a:xfrm>
              <a:off x="3379501" y="7404823"/>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77" name="object 77"/>
            <p:cNvSpPr/>
            <p:nvPr/>
          </p:nvSpPr>
          <p:spPr>
            <a:xfrm>
              <a:off x="4027201" y="7404823"/>
              <a:ext cx="609600" cy="0"/>
            </a:xfrm>
            <a:custGeom>
              <a:avLst/>
              <a:gdLst/>
              <a:ahLst/>
              <a:cxnLst/>
              <a:rect l="l" t="t" r="r" b="b"/>
              <a:pathLst>
                <a:path w="609600">
                  <a:moveTo>
                    <a:pt x="0" y="0"/>
                  </a:moveTo>
                  <a:lnTo>
                    <a:pt x="609600" y="0"/>
                  </a:lnTo>
                </a:path>
              </a:pathLst>
            </a:custGeom>
            <a:ln w="6350">
              <a:solidFill>
                <a:srgbClr val="231F20"/>
              </a:solidFill>
            </a:ln>
          </p:spPr>
          <p:txBody>
            <a:bodyPr wrap="square" lIns="0" tIns="0" rIns="0" bIns="0" rtlCol="0"/>
            <a:lstStyle/>
            <a:p>
              <a:endParaRPr/>
            </a:p>
          </p:txBody>
        </p:sp>
      </p:grpSp>
      <p:grpSp>
        <p:nvGrpSpPr>
          <p:cNvPr id="78" name="object 78"/>
          <p:cNvGrpSpPr/>
          <p:nvPr/>
        </p:nvGrpSpPr>
        <p:grpSpPr>
          <a:xfrm>
            <a:off x="5662326" y="7757248"/>
            <a:ext cx="3657600" cy="6350"/>
            <a:chOff x="979201" y="7757248"/>
            <a:chExt cx="3657600" cy="6350"/>
          </a:xfrm>
        </p:grpSpPr>
        <p:sp>
          <p:nvSpPr>
            <p:cNvPr id="79" name="object 79"/>
            <p:cNvSpPr/>
            <p:nvPr/>
          </p:nvSpPr>
          <p:spPr>
            <a:xfrm>
              <a:off x="979201" y="7760423"/>
              <a:ext cx="1549400" cy="0"/>
            </a:xfrm>
            <a:custGeom>
              <a:avLst/>
              <a:gdLst/>
              <a:ahLst/>
              <a:cxnLst/>
              <a:rect l="l" t="t" r="r" b="b"/>
              <a:pathLst>
                <a:path w="1549400">
                  <a:moveTo>
                    <a:pt x="0" y="0"/>
                  </a:moveTo>
                  <a:lnTo>
                    <a:pt x="1549400" y="0"/>
                  </a:lnTo>
                </a:path>
              </a:pathLst>
            </a:custGeom>
            <a:ln w="6350">
              <a:solidFill>
                <a:srgbClr val="231F20"/>
              </a:solidFill>
            </a:ln>
          </p:spPr>
          <p:txBody>
            <a:bodyPr wrap="square" lIns="0" tIns="0" rIns="0" bIns="0" rtlCol="0"/>
            <a:lstStyle/>
            <a:p>
              <a:endParaRPr/>
            </a:p>
          </p:txBody>
        </p:sp>
        <p:sp>
          <p:nvSpPr>
            <p:cNvPr id="80" name="object 80"/>
            <p:cNvSpPr/>
            <p:nvPr/>
          </p:nvSpPr>
          <p:spPr>
            <a:xfrm>
              <a:off x="2528601" y="7760423"/>
              <a:ext cx="850900" cy="0"/>
            </a:xfrm>
            <a:custGeom>
              <a:avLst/>
              <a:gdLst/>
              <a:ahLst/>
              <a:cxnLst/>
              <a:rect l="l" t="t" r="r" b="b"/>
              <a:pathLst>
                <a:path w="850900">
                  <a:moveTo>
                    <a:pt x="0" y="0"/>
                  </a:moveTo>
                  <a:lnTo>
                    <a:pt x="850900" y="0"/>
                  </a:lnTo>
                </a:path>
              </a:pathLst>
            </a:custGeom>
            <a:ln w="6350">
              <a:solidFill>
                <a:srgbClr val="231F20"/>
              </a:solidFill>
            </a:ln>
          </p:spPr>
          <p:txBody>
            <a:bodyPr wrap="square" lIns="0" tIns="0" rIns="0" bIns="0" rtlCol="0"/>
            <a:lstStyle/>
            <a:p>
              <a:endParaRPr/>
            </a:p>
          </p:txBody>
        </p:sp>
        <p:sp>
          <p:nvSpPr>
            <p:cNvPr id="81" name="object 81"/>
            <p:cNvSpPr/>
            <p:nvPr/>
          </p:nvSpPr>
          <p:spPr>
            <a:xfrm>
              <a:off x="3379501" y="7760423"/>
              <a:ext cx="647700" cy="0"/>
            </a:xfrm>
            <a:custGeom>
              <a:avLst/>
              <a:gdLst/>
              <a:ahLst/>
              <a:cxnLst/>
              <a:rect l="l" t="t" r="r" b="b"/>
              <a:pathLst>
                <a:path w="647700">
                  <a:moveTo>
                    <a:pt x="0" y="0"/>
                  </a:moveTo>
                  <a:lnTo>
                    <a:pt x="647700" y="0"/>
                  </a:lnTo>
                </a:path>
              </a:pathLst>
            </a:custGeom>
            <a:ln w="6350">
              <a:solidFill>
                <a:srgbClr val="231F20"/>
              </a:solidFill>
            </a:ln>
          </p:spPr>
          <p:txBody>
            <a:bodyPr wrap="square" lIns="0" tIns="0" rIns="0" bIns="0" rtlCol="0"/>
            <a:lstStyle/>
            <a:p>
              <a:endParaRPr/>
            </a:p>
          </p:txBody>
        </p:sp>
        <p:sp>
          <p:nvSpPr>
            <p:cNvPr id="82" name="object 82"/>
            <p:cNvSpPr/>
            <p:nvPr/>
          </p:nvSpPr>
          <p:spPr>
            <a:xfrm>
              <a:off x="4027201" y="7760423"/>
              <a:ext cx="609600" cy="0"/>
            </a:xfrm>
            <a:custGeom>
              <a:avLst/>
              <a:gdLst/>
              <a:ahLst/>
              <a:cxnLst/>
              <a:rect l="l" t="t" r="r" b="b"/>
              <a:pathLst>
                <a:path w="609600">
                  <a:moveTo>
                    <a:pt x="0" y="0"/>
                  </a:moveTo>
                  <a:lnTo>
                    <a:pt x="609600" y="0"/>
                  </a:lnTo>
                </a:path>
              </a:pathLst>
            </a:custGeom>
            <a:ln w="6350">
              <a:solidFill>
                <a:srgbClr val="231F20"/>
              </a:solidFill>
            </a:ln>
          </p:spPr>
          <p:txBody>
            <a:bodyPr wrap="square" lIns="0" tIns="0" rIns="0" bIns="0" rtlCol="0"/>
            <a:lstStyle/>
            <a:p>
              <a:endParaRPr/>
            </a:p>
          </p:txBody>
        </p:sp>
      </p:grpSp>
      <p:sp>
        <p:nvSpPr>
          <p:cNvPr id="83" name="object 83"/>
          <p:cNvSpPr txBox="1"/>
          <p:nvPr/>
        </p:nvSpPr>
        <p:spPr>
          <a:xfrm>
            <a:off x="5337191" y="434981"/>
            <a:ext cx="1634489"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Sistemas</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puesta</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subestaciones</a:t>
            </a:r>
            <a:endParaRPr sz="600">
              <a:latin typeface="Microsoft Sans Serif"/>
              <a:cs typeface="Microsoft Sans Serif"/>
            </a:endParaRPr>
          </a:p>
        </p:txBody>
      </p:sp>
      <p:sp>
        <p:nvSpPr>
          <p:cNvPr id="84" name="object 84"/>
          <p:cNvSpPr txBox="1"/>
          <p:nvPr/>
        </p:nvSpPr>
        <p:spPr>
          <a:xfrm>
            <a:off x="9417587"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109</a:t>
            </a:r>
            <a:endParaRPr sz="900">
              <a:latin typeface="Arial"/>
              <a:cs typeface="Arial"/>
            </a:endParaRPr>
          </a:p>
        </p:txBody>
      </p:sp>
      <p:sp>
        <p:nvSpPr>
          <p:cNvPr id="85" name="object 85"/>
          <p:cNvSpPr txBox="1"/>
          <p:nvPr/>
        </p:nvSpPr>
        <p:spPr>
          <a:xfrm>
            <a:off x="6426794" y="934895"/>
            <a:ext cx="1119505" cy="182101"/>
          </a:xfrm>
          <a:prstGeom prst="rect">
            <a:avLst/>
          </a:prstGeom>
        </p:spPr>
        <p:txBody>
          <a:bodyPr vert="horz" wrap="square" lIns="0" tIns="12700" rIns="0" bIns="0" rtlCol="0">
            <a:spAutoFit/>
          </a:bodyPr>
          <a:lstStyle/>
          <a:p>
            <a:pPr marL="12700">
              <a:spcBef>
                <a:spcPts val="100"/>
              </a:spcBef>
            </a:pPr>
            <a:r>
              <a:rPr sz="550" b="1" spc="20" dirty="0">
                <a:solidFill>
                  <a:srgbClr val="171514"/>
                </a:solidFill>
                <a:latin typeface="Arial"/>
                <a:cs typeface="Arial"/>
              </a:rPr>
              <a:t>Información</a:t>
            </a:r>
            <a:r>
              <a:rPr sz="550" b="1" spc="-25" dirty="0">
                <a:solidFill>
                  <a:srgbClr val="171514"/>
                </a:solidFill>
                <a:latin typeface="Arial"/>
                <a:cs typeface="Arial"/>
              </a:rPr>
              <a:t> </a:t>
            </a:r>
            <a:r>
              <a:rPr sz="550" b="1" spc="15" dirty="0">
                <a:solidFill>
                  <a:srgbClr val="171514"/>
                </a:solidFill>
                <a:latin typeface="Arial"/>
                <a:cs typeface="Arial"/>
              </a:rPr>
              <a:t>de</a:t>
            </a:r>
            <a:r>
              <a:rPr sz="550" b="1" spc="-20" dirty="0">
                <a:solidFill>
                  <a:srgbClr val="171514"/>
                </a:solidFill>
                <a:latin typeface="Arial"/>
                <a:cs typeface="Arial"/>
              </a:rPr>
              <a:t> </a:t>
            </a:r>
            <a:r>
              <a:rPr lang="es-ES" sz="550" b="1" spc="20" dirty="0" smtClean="0">
                <a:solidFill>
                  <a:srgbClr val="171514"/>
                </a:solidFill>
                <a:latin typeface="Arial"/>
                <a:cs typeface="Arial"/>
              </a:rPr>
              <a:t>jabalina</a:t>
            </a:r>
            <a:r>
              <a:rPr sz="550" b="1" spc="-20" dirty="0" smtClean="0">
                <a:solidFill>
                  <a:srgbClr val="171514"/>
                </a:solidFill>
                <a:latin typeface="Arial"/>
                <a:cs typeface="Arial"/>
              </a:rPr>
              <a:t> </a:t>
            </a:r>
            <a:r>
              <a:rPr sz="550" b="1" spc="15" dirty="0">
                <a:solidFill>
                  <a:srgbClr val="171514"/>
                </a:solidFill>
                <a:latin typeface="Arial"/>
                <a:cs typeface="Arial"/>
              </a:rPr>
              <a:t>de</a:t>
            </a:r>
            <a:r>
              <a:rPr sz="550" b="1" spc="-25" dirty="0">
                <a:solidFill>
                  <a:srgbClr val="171514"/>
                </a:solidFill>
                <a:latin typeface="Arial"/>
                <a:cs typeface="Arial"/>
              </a:rPr>
              <a:t> </a:t>
            </a:r>
            <a:r>
              <a:rPr sz="550" b="1" spc="30" dirty="0">
                <a:solidFill>
                  <a:srgbClr val="171514"/>
                </a:solidFill>
                <a:latin typeface="Arial"/>
                <a:cs typeface="Arial"/>
              </a:rPr>
              <a:t>tierra</a:t>
            </a:r>
            <a:endParaRPr sz="550" dirty="0">
              <a:latin typeface="Arial"/>
              <a:cs typeface="Arial"/>
            </a:endParaRPr>
          </a:p>
        </p:txBody>
      </p:sp>
      <p:sp>
        <p:nvSpPr>
          <p:cNvPr id="86" name="object 86"/>
          <p:cNvSpPr txBox="1"/>
          <p:nvPr/>
        </p:nvSpPr>
        <p:spPr>
          <a:xfrm>
            <a:off x="5962428" y="3722412"/>
            <a:ext cx="532130"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AWG/</a:t>
            </a:r>
            <a:r>
              <a:rPr sz="750" b="1" spc="30" dirty="0">
                <a:solidFill>
                  <a:srgbClr val="171514"/>
                </a:solidFill>
                <a:latin typeface="Arial"/>
                <a:cs typeface="Arial"/>
              </a:rPr>
              <a:t>MMC</a:t>
            </a:r>
            <a:endParaRPr sz="750">
              <a:latin typeface="Arial"/>
              <a:cs typeface="Arial"/>
            </a:endParaRPr>
          </a:p>
        </p:txBody>
      </p:sp>
      <p:sp>
        <p:nvSpPr>
          <p:cNvPr id="87" name="object 87"/>
          <p:cNvSpPr txBox="1"/>
          <p:nvPr/>
        </p:nvSpPr>
        <p:spPr>
          <a:xfrm>
            <a:off x="5962429" y="3899755"/>
            <a:ext cx="387985" cy="120546"/>
          </a:xfrm>
          <a:prstGeom prst="rect">
            <a:avLst/>
          </a:prstGeom>
        </p:spPr>
        <p:txBody>
          <a:bodyPr vert="horz" wrap="square" lIns="0" tIns="12700" rIns="0" bIns="0" rtlCol="0">
            <a:spAutoFit/>
          </a:bodyPr>
          <a:lstStyle/>
          <a:p>
            <a:pPr marL="12700">
              <a:spcBef>
                <a:spcPts val="100"/>
              </a:spcBef>
            </a:pPr>
            <a:r>
              <a:rPr sz="700" spc="25" dirty="0">
                <a:solidFill>
                  <a:srgbClr val="171514"/>
                </a:solidFill>
                <a:latin typeface="Microsoft Sans Serif"/>
                <a:cs typeface="Microsoft Sans Serif"/>
              </a:rPr>
              <a:t>2/0</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AWG</a:t>
            </a:r>
            <a:endParaRPr sz="700">
              <a:latin typeface="Microsoft Sans Serif"/>
              <a:cs typeface="Microsoft Sans Serif"/>
            </a:endParaRPr>
          </a:p>
        </p:txBody>
      </p:sp>
      <p:sp>
        <p:nvSpPr>
          <p:cNvPr id="88" name="object 88"/>
          <p:cNvSpPr txBox="1"/>
          <p:nvPr/>
        </p:nvSpPr>
        <p:spPr>
          <a:xfrm>
            <a:off x="6826944" y="3735113"/>
            <a:ext cx="314325" cy="112851"/>
          </a:xfrm>
          <a:prstGeom prst="rect">
            <a:avLst/>
          </a:prstGeom>
        </p:spPr>
        <p:txBody>
          <a:bodyPr vert="horz" wrap="square" lIns="0" tIns="12700" rIns="0" bIns="0" rtlCol="0">
            <a:spAutoFit/>
          </a:bodyPr>
          <a:lstStyle/>
          <a:p>
            <a:pPr marL="12700">
              <a:spcBef>
                <a:spcPts val="100"/>
              </a:spcBef>
            </a:pPr>
            <a:r>
              <a:rPr sz="650" b="1" dirty="0">
                <a:solidFill>
                  <a:srgbClr val="171514"/>
                </a:solidFill>
                <a:latin typeface="Arial"/>
                <a:cs typeface="Arial"/>
              </a:rPr>
              <a:t>Cir.</a:t>
            </a:r>
            <a:r>
              <a:rPr sz="650" b="1" spc="-15" dirty="0">
                <a:solidFill>
                  <a:srgbClr val="171514"/>
                </a:solidFill>
                <a:latin typeface="Arial"/>
                <a:cs typeface="Arial"/>
              </a:rPr>
              <a:t> </a:t>
            </a:r>
            <a:r>
              <a:rPr sz="650" b="1" spc="35" dirty="0">
                <a:solidFill>
                  <a:srgbClr val="171514"/>
                </a:solidFill>
                <a:latin typeface="Arial"/>
                <a:cs typeface="Arial"/>
              </a:rPr>
              <a:t>Mil</a:t>
            </a:r>
            <a:endParaRPr sz="650">
              <a:latin typeface="Arial"/>
              <a:cs typeface="Arial"/>
            </a:endParaRPr>
          </a:p>
        </p:txBody>
      </p:sp>
      <p:sp>
        <p:nvSpPr>
          <p:cNvPr id="89" name="object 89"/>
          <p:cNvSpPr txBox="1"/>
          <p:nvPr/>
        </p:nvSpPr>
        <p:spPr>
          <a:xfrm>
            <a:off x="6813330" y="3906106"/>
            <a:ext cx="33083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133,100</a:t>
            </a:r>
            <a:endParaRPr sz="650">
              <a:latin typeface="Microsoft Sans Serif"/>
              <a:cs typeface="Microsoft Sans Serif"/>
            </a:endParaRPr>
          </a:p>
        </p:txBody>
      </p:sp>
      <p:sp>
        <p:nvSpPr>
          <p:cNvPr id="90" name="object 90"/>
          <p:cNvSpPr txBox="1"/>
          <p:nvPr/>
        </p:nvSpPr>
        <p:spPr>
          <a:xfrm>
            <a:off x="7465805" y="3728762"/>
            <a:ext cx="612775" cy="120546"/>
          </a:xfrm>
          <a:prstGeom prst="rect">
            <a:avLst/>
          </a:prstGeom>
        </p:spPr>
        <p:txBody>
          <a:bodyPr vert="horz" wrap="square" lIns="0" tIns="12700" rIns="0" bIns="0" rtlCol="0">
            <a:spAutoFit/>
          </a:bodyPr>
          <a:lstStyle/>
          <a:p>
            <a:pPr marL="12700">
              <a:spcBef>
                <a:spcPts val="100"/>
              </a:spcBef>
            </a:pPr>
            <a:r>
              <a:rPr sz="700" b="1" spc="5" dirty="0">
                <a:solidFill>
                  <a:srgbClr val="171514"/>
                </a:solidFill>
                <a:latin typeface="Arial"/>
                <a:cs typeface="Arial"/>
              </a:rPr>
              <a:t>Cond.Dia.</a:t>
            </a:r>
            <a:r>
              <a:rPr sz="700" b="1" spc="-15" dirty="0">
                <a:solidFill>
                  <a:srgbClr val="171514"/>
                </a:solidFill>
                <a:latin typeface="Arial"/>
                <a:cs typeface="Arial"/>
              </a:rPr>
              <a:t> </a:t>
            </a:r>
            <a:r>
              <a:rPr sz="700" b="1" spc="5" dirty="0">
                <a:solidFill>
                  <a:srgbClr val="171514"/>
                </a:solidFill>
                <a:latin typeface="Arial"/>
                <a:cs typeface="Arial"/>
              </a:rPr>
              <a:t>CM</a:t>
            </a:r>
            <a:endParaRPr sz="700">
              <a:latin typeface="Arial"/>
              <a:cs typeface="Arial"/>
            </a:endParaRPr>
          </a:p>
        </p:txBody>
      </p:sp>
      <p:sp>
        <p:nvSpPr>
          <p:cNvPr id="91" name="object 91"/>
          <p:cNvSpPr txBox="1"/>
          <p:nvPr/>
        </p:nvSpPr>
        <p:spPr>
          <a:xfrm>
            <a:off x="7645230" y="3906106"/>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1.0600</a:t>
            </a:r>
            <a:endParaRPr sz="650">
              <a:latin typeface="Microsoft Sans Serif"/>
              <a:cs typeface="Microsoft Sans Serif"/>
            </a:endParaRPr>
          </a:p>
        </p:txBody>
      </p:sp>
      <p:sp>
        <p:nvSpPr>
          <p:cNvPr id="92" name="object 92"/>
          <p:cNvSpPr txBox="1"/>
          <p:nvPr/>
        </p:nvSpPr>
        <p:spPr>
          <a:xfrm>
            <a:off x="8442078" y="3728762"/>
            <a:ext cx="538480" cy="120546"/>
          </a:xfrm>
          <a:prstGeom prst="rect">
            <a:avLst/>
          </a:prstGeom>
        </p:spPr>
        <p:txBody>
          <a:bodyPr vert="horz" wrap="square" lIns="0" tIns="12700" rIns="0" bIns="0" rtlCol="0">
            <a:spAutoFit/>
          </a:bodyPr>
          <a:lstStyle/>
          <a:p>
            <a:pPr marL="12700">
              <a:spcBef>
                <a:spcPts val="100"/>
              </a:spcBef>
            </a:pPr>
            <a:r>
              <a:rPr sz="700" b="1" spc="5" dirty="0">
                <a:solidFill>
                  <a:srgbClr val="171514"/>
                </a:solidFill>
                <a:latin typeface="Arial"/>
                <a:cs typeface="Arial"/>
              </a:rPr>
              <a:t>Con.Dia.</a:t>
            </a:r>
            <a:r>
              <a:rPr sz="700" b="1" spc="-15" dirty="0">
                <a:solidFill>
                  <a:srgbClr val="171514"/>
                </a:solidFill>
                <a:latin typeface="Arial"/>
                <a:cs typeface="Arial"/>
              </a:rPr>
              <a:t> </a:t>
            </a:r>
            <a:r>
              <a:rPr sz="700" b="1" spc="-10" dirty="0">
                <a:solidFill>
                  <a:srgbClr val="171514"/>
                </a:solidFill>
                <a:latin typeface="Arial"/>
                <a:cs typeface="Arial"/>
              </a:rPr>
              <a:t>EN</a:t>
            </a:r>
            <a:endParaRPr sz="700">
              <a:latin typeface="Arial"/>
              <a:cs typeface="Arial"/>
            </a:endParaRPr>
          </a:p>
        </p:txBody>
      </p:sp>
      <p:sp>
        <p:nvSpPr>
          <p:cNvPr id="93" name="object 93"/>
          <p:cNvSpPr txBox="1"/>
          <p:nvPr/>
        </p:nvSpPr>
        <p:spPr>
          <a:xfrm>
            <a:off x="8570705" y="3906106"/>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0.4190</a:t>
            </a:r>
            <a:endParaRPr sz="650">
              <a:latin typeface="Microsoft Sans Serif"/>
              <a:cs typeface="Microsoft Sans Serif"/>
            </a:endParaRPr>
          </a:p>
        </p:txBody>
      </p:sp>
      <p:sp>
        <p:nvSpPr>
          <p:cNvPr id="94" name="object 94"/>
          <p:cNvSpPr txBox="1"/>
          <p:nvPr/>
        </p:nvSpPr>
        <p:spPr>
          <a:xfrm>
            <a:off x="6381751" y="6032840"/>
            <a:ext cx="685165" cy="105157"/>
          </a:xfrm>
          <a:prstGeom prst="rect">
            <a:avLst/>
          </a:prstGeom>
        </p:spPr>
        <p:txBody>
          <a:bodyPr vert="horz" wrap="square" lIns="0" tIns="12700" rIns="0" bIns="0" rtlCol="0">
            <a:spAutoFit/>
          </a:bodyPr>
          <a:lstStyle/>
          <a:p>
            <a:pPr marL="12700">
              <a:spcBef>
                <a:spcPts val="100"/>
              </a:spcBef>
            </a:pPr>
            <a:r>
              <a:rPr sz="600" b="1" spc="15" dirty="0">
                <a:solidFill>
                  <a:srgbClr val="171514"/>
                </a:solidFill>
                <a:latin typeface="Arial"/>
                <a:cs typeface="Arial"/>
              </a:rPr>
              <a:t>Detalles</a:t>
            </a:r>
            <a:r>
              <a:rPr sz="600" b="1" spc="-35" dirty="0">
                <a:solidFill>
                  <a:srgbClr val="171514"/>
                </a:solidFill>
                <a:latin typeface="Arial"/>
                <a:cs typeface="Arial"/>
              </a:rPr>
              <a:t> </a:t>
            </a:r>
            <a:r>
              <a:rPr sz="600" b="1" spc="15" dirty="0">
                <a:solidFill>
                  <a:srgbClr val="171514"/>
                </a:solidFill>
                <a:latin typeface="Arial"/>
                <a:cs typeface="Arial"/>
              </a:rPr>
              <a:t>de</a:t>
            </a:r>
            <a:r>
              <a:rPr sz="600" b="1" spc="-30" dirty="0">
                <a:solidFill>
                  <a:srgbClr val="171514"/>
                </a:solidFill>
                <a:latin typeface="Arial"/>
                <a:cs typeface="Arial"/>
              </a:rPr>
              <a:t> </a:t>
            </a:r>
            <a:r>
              <a:rPr sz="600" b="1" spc="20" dirty="0">
                <a:solidFill>
                  <a:srgbClr val="171514"/>
                </a:solidFill>
                <a:latin typeface="Arial"/>
                <a:cs typeface="Arial"/>
              </a:rPr>
              <a:t>la</a:t>
            </a:r>
            <a:r>
              <a:rPr sz="600" b="1" spc="-30" dirty="0">
                <a:solidFill>
                  <a:srgbClr val="171514"/>
                </a:solidFill>
                <a:latin typeface="Arial"/>
                <a:cs typeface="Arial"/>
              </a:rPr>
              <a:t> </a:t>
            </a:r>
            <a:r>
              <a:rPr sz="600" b="1" spc="20" dirty="0">
                <a:solidFill>
                  <a:srgbClr val="171514"/>
                </a:solidFill>
                <a:latin typeface="Arial"/>
                <a:cs typeface="Arial"/>
              </a:rPr>
              <a:t>red</a:t>
            </a:r>
            <a:endParaRPr sz="600">
              <a:latin typeface="Arial"/>
              <a:cs typeface="Arial"/>
            </a:endParaRPr>
          </a:p>
        </p:txBody>
      </p:sp>
      <p:sp>
        <p:nvSpPr>
          <p:cNvPr id="95" name="object 95"/>
          <p:cNvSpPr txBox="1"/>
          <p:nvPr/>
        </p:nvSpPr>
        <p:spPr>
          <a:xfrm>
            <a:off x="6381751" y="6216532"/>
            <a:ext cx="721995" cy="235962"/>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Longitud</a:t>
            </a:r>
            <a:r>
              <a:rPr sz="500" spc="-30" dirty="0">
                <a:solidFill>
                  <a:srgbClr val="171514"/>
                </a:solidFill>
                <a:latin typeface="Microsoft Sans Serif"/>
                <a:cs typeface="Microsoft Sans Serif"/>
              </a:rPr>
              <a:t> </a:t>
            </a:r>
            <a:r>
              <a:rPr sz="500" spc="15" dirty="0">
                <a:solidFill>
                  <a:srgbClr val="171514"/>
                </a:solidFill>
                <a:latin typeface="Microsoft Sans Serif"/>
                <a:cs typeface="Microsoft Sans Serif"/>
              </a:rPr>
              <a:t>del</a:t>
            </a:r>
            <a:r>
              <a:rPr sz="500" spc="-30" dirty="0">
                <a:solidFill>
                  <a:srgbClr val="171514"/>
                </a:solidFill>
                <a:latin typeface="Microsoft Sans Serif"/>
                <a:cs typeface="Microsoft Sans Serif"/>
              </a:rPr>
              <a:t> </a:t>
            </a:r>
            <a:r>
              <a:rPr sz="500" spc="20" dirty="0">
                <a:solidFill>
                  <a:srgbClr val="171514"/>
                </a:solidFill>
                <a:latin typeface="Microsoft Sans Serif"/>
                <a:cs typeface="Microsoft Sans Serif"/>
              </a:rPr>
              <a:t>conductor</a:t>
            </a:r>
            <a:endParaRPr sz="500">
              <a:latin typeface="Microsoft Sans Serif"/>
              <a:cs typeface="Microsoft Sans Serif"/>
            </a:endParaRPr>
          </a:p>
          <a:p>
            <a:pPr marL="12700">
              <a:spcBef>
                <a:spcPts val="595"/>
              </a:spcBef>
            </a:pPr>
            <a:r>
              <a:rPr sz="450" spc="15" dirty="0">
                <a:solidFill>
                  <a:srgbClr val="171514"/>
                </a:solidFill>
                <a:latin typeface="Microsoft Sans Serif"/>
                <a:cs typeface="Microsoft Sans Serif"/>
              </a:rPr>
              <a:t>Corriente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máxima</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red</a:t>
            </a:r>
            <a:endParaRPr sz="450">
              <a:latin typeface="Microsoft Sans Serif"/>
              <a:cs typeface="Microsoft Sans Serif"/>
            </a:endParaRPr>
          </a:p>
        </p:txBody>
      </p:sp>
      <p:sp>
        <p:nvSpPr>
          <p:cNvPr id="96" name="object 96"/>
          <p:cNvSpPr txBox="1"/>
          <p:nvPr/>
        </p:nvSpPr>
        <p:spPr>
          <a:xfrm>
            <a:off x="6381751" y="6526769"/>
            <a:ext cx="448309" cy="66685"/>
          </a:xfrm>
          <a:prstGeom prst="rect">
            <a:avLst/>
          </a:prstGeom>
        </p:spPr>
        <p:txBody>
          <a:bodyPr vert="horz" wrap="square" lIns="0" tIns="12700" rIns="0" bIns="0" rtlCol="0">
            <a:spAutoFit/>
          </a:bodyPr>
          <a:lstStyle/>
          <a:p>
            <a:pPr marL="12700">
              <a:spcBef>
                <a:spcPts val="100"/>
              </a:spcBef>
            </a:pPr>
            <a:r>
              <a:rPr sz="350" dirty="0">
                <a:solidFill>
                  <a:srgbClr val="171514"/>
                </a:solidFill>
                <a:latin typeface="Microsoft Sans Serif"/>
                <a:cs typeface="Microsoft Sans Serif"/>
              </a:rPr>
              <a:t>Resistencia</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spc="10" dirty="0">
                <a:solidFill>
                  <a:srgbClr val="171514"/>
                </a:solidFill>
                <a:latin typeface="Microsoft Sans Serif"/>
                <a:cs typeface="Microsoft Sans Serif"/>
              </a:rPr>
              <a:t>rejilla</a:t>
            </a:r>
            <a:endParaRPr sz="350">
              <a:latin typeface="Microsoft Sans Serif"/>
              <a:cs typeface="Microsoft Sans Serif"/>
            </a:endParaRPr>
          </a:p>
        </p:txBody>
      </p:sp>
      <p:sp>
        <p:nvSpPr>
          <p:cNvPr id="97" name="object 97"/>
          <p:cNvSpPr txBox="1"/>
          <p:nvPr/>
        </p:nvSpPr>
        <p:spPr>
          <a:xfrm>
            <a:off x="7905751" y="6216533"/>
            <a:ext cx="644525" cy="394335"/>
          </a:xfrm>
          <a:prstGeom prst="rect">
            <a:avLst/>
          </a:prstGeom>
        </p:spPr>
        <p:txBody>
          <a:bodyPr vert="horz" wrap="square" lIns="0" tIns="12700" rIns="0" bIns="0" rtlCol="0">
            <a:spAutoFit/>
          </a:bodyPr>
          <a:lstStyle/>
          <a:p>
            <a:pPr marL="12700">
              <a:spcBef>
                <a:spcPts val="100"/>
              </a:spcBef>
            </a:pPr>
            <a:r>
              <a:rPr sz="500" dirty="0">
                <a:solidFill>
                  <a:srgbClr val="171514"/>
                </a:solidFill>
                <a:latin typeface="Microsoft Sans Serif"/>
                <a:cs typeface="Microsoft Sans Serif"/>
              </a:rPr>
              <a:t>3,300.00</a:t>
            </a:r>
            <a:r>
              <a:rPr sz="500" spc="-25" dirty="0">
                <a:solidFill>
                  <a:srgbClr val="171514"/>
                </a:solidFill>
                <a:latin typeface="Microsoft Sans Serif"/>
                <a:cs typeface="Microsoft Sans Serif"/>
              </a:rPr>
              <a:t> </a:t>
            </a:r>
            <a:r>
              <a:rPr sz="500" spc="5" dirty="0">
                <a:solidFill>
                  <a:srgbClr val="171514"/>
                </a:solidFill>
                <a:latin typeface="Microsoft Sans Serif"/>
                <a:cs typeface="Microsoft Sans Serif"/>
              </a:rPr>
              <a:t>pies</a:t>
            </a:r>
            <a:endParaRPr sz="500">
              <a:latin typeface="Microsoft Sans Serif"/>
              <a:cs typeface="Microsoft Sans Serif"/>
            </a:endParaRPr>
          </a:p>
          <a:p>
            <a:pPr marR="50800" algn="r">
              <a:spcBef>
                <a:spcPts val="545"/>
              </a:spcBef>
            </a:pPr>
            <a:r>
              <a:rPr sz="500" spc="5" dirty="0">
                <a:solidFill>
                  <a:srgbClr val="171514"/>
                </a:solidFill>
                <a:latin typeface="Microsoft Sans Serif"/>
                <a:cs typeface="Microsoft Sans Serif"/>
              </a:rPr>
              <a:t>800.00</a:t>
            </a:r>
            <a:r>
              <a:rPr sz="500" spc="-35" dirty="0">
                <a:solidFill>
                  <a:srgbClr val="171514"/>
                </a:solidFill>
                <a:latin typeface="Microsoft Sans Serif"/>
                <a:cs typeface="Microsoft Sans Serif"/>
              </a:rPr>
              <a:t> </a:t>
            </a:r>
            <a:r>
              <a:rPr sz="500" spc="15" dirty="0">
                <a:solidFill>
                  <a:srgbClr val="171514"/>
                </a:solidFill>
                <a:latin typeface="Microsoft Sans Serif"/>
                <a:cs typeface="Microsoft Sans Serif"/>
              </a:rPr>
              <a:t>amperios</a:t>
            </a:r>
            <a:endParaRPr sz="500">
              <a:latin typeface="Microsoft Sans Serif"/>
              <a:cs typeface="Microsoft Sans Serif"/>
            </a:endParaRPr>
          </a:p>
          <a:p>
            <a:pPr marR="5080" algn="r">
              <a:spcBef>
                <a:spcPts val="495"/>
              </a:spcBef>
            </a:pPr>
            <a:r>
              <a:rPr sz="550" spc="5" dirty="0">
                <a:solidFill>
                  <a:srgbClr val="171514"/>
                </a:solidFill>
                <a:latin typeface="Microsoft Sans Serif"/>
                <a:cs typeface="Microsoft Sans Serif"/>
              </a:rPr>
              <a:t>1.057</a:t>
            </a:r>
            <a:r>
              <a:rPr sz="550" spc="-35" dirty="0">
                <a:solidFill>
                  <a:srgbClr val="171514"/>
                </a:solidFill>
                <a:latin typeface="Microsoft Sans Serif"/>
                <a:cs typeface="Microsoft Sans Serif"/>
              </a:rPr>
              <a:t> </a:t>
            </a:r>
            <a:r>
              <a:rPr sz="550" spc="20" dirty="0">
                <a:solidFill>
                  <a:srgbClr val="171514"/>
                </a:solidFill>
                <a:latin typeface="Microsoft Sans Serif"/>
                <a:cs typeface="Microsoft Sans Serif"/>
              </a:rPr>
              <a:t>ohmios</a:t>
            </a:r>
            <a:endParaRPr sz="550">
              <a:latin typeface="Microsoft Sans Serif"/>
              <a:cs typeface="Microsoft Sans Serif"/>
            </a:endParaRPr>
          </a:p>
        </p:txBody>
      </p:sp>
      <p:sp>
        <p:nvSpPr>
          <p:cNvPr id="98" name="object 98"/>
          <p:cNvSpPr txBox="1"/>
          <p:nvPr/>
        </p:nvSpPr>
        <p:spPr>
          <a:xfrm>
            <a:off x="5649626" y="7100481"/>
            <a:ext cx="375920" cy="112851"/>
          </a:xfrm>
          <a:prstGeom prst="rect">
            <a:avLst/>
          </a:prstGeom>
        </p:spPr>
        <p:txBody>
          <a:bodyPr vert="horz" wrap="square" lIns="0" tIns="12700" rIns="0" bIns="0" rtlCol="0">
            <a:spAutoFit/>
          </a:bodyPr>
          <a:lstStyle/>
          <a:p>
            <a:pPr marL="12700">
              <a:spcBef>
                <a:spcPts val="100"/>
              </a:spcBef>
            </a:pPr>
            <a:r>
              <a:rPr sz="650" b="1" spc="35" dirty="0">
                <a:solidFill>
                  <a:srgbClr val="171514"/>
                </a:solidFill>
                <a:latin typeface="Arial"/>
                <a:cs typeface="Arial"/>
              </a:rPr>
              <a:t>Material</a:t>
            </a:r>
            <a:endParaRPr sz="650">
              <a:latin typeface="Arial"/>
              <a:cs typeface="Arial"/>
            </a:endParaRPr>
          </a:p>
        </p:txBody>
      </p:sp>
      <p:sp>
        <p:nvSpPr>
          <p:cNvPr id="99" name="object 99"/>
          <p:cNvSpPr txBox="1"/>
          <p:nvPr/>
        </p:nvSpPr>
        <p:spPr>
          <a:xfrm>
            <a:off x="5649526" y="7265123"/>
            <a:ext cx="1209675" cy="120546"/>
          </a:xfrm>
          <a:prstGeom prst="rect">
            <a:avLst/>
          </a:prstGeom>
        </p:spPr>
        <p:txBody>
          <a:bodyPr vert="horz" wrap="square" lIns="0" tIns="12700" rIns="0" bIns="0" rtlCol="0">
            <a:spAutoFit/>
          </a:bodyPr>
          <a:lstStyle/>
          <a:p>
            <a:pPr marL="12700">
              <a:spcBef>
                <a:spcPts val="100"/>
              </a:spcBef>
            </a:pPr>
            <a:r>
              <a:rPr sz="700" spc="-35" dirty="0">
                <a:solidFill>
                  <a:srgbClr val="171514"/>
                </a:solidFill>
                <a:latin typeface="Microsoft Sans Serif"/>
                <a:cs typeface="Microsoft Sans Serif"/>
              </a:rPr>
              <a:t>STD-</a:t>
            </a:r>
            <a:r>
              <a:rPr sz="700" spc="-30" dirty="0">
                <a:solidFill>
                  <a:srgbClr val="171514"/>
                </a:solidFill>
                <a:latin typeface="Microsoft Sans Serif"/>
                <a:cs typeface="Microsoft Sans Serif"/>
              </a:rPr>
              <a:t>RECOCIDO-</a:t>
            </a:r>
            <a:r>
              <a:rPr sz="700" spc="-5" dirty="0">
                <a:solidFill>
                  <a:srgbClr val="171514"/>
                </a:solidFill>
                <a:latin typeface="Microsoft Sans Serif"/>
                <a:cs typeface="Microsoft Sans Serif"/>
              </a:rPr>
              <a:t>BLANDO-</a:t>
            </a:r>
            <a:r>
              <a:rPr sz="700" spc="-30" dirty="0">
                <a:solidFill>
                  <a:srgbClr val="171514"/>
                </a:solidFill>
                <a:latin typeface="Microsoft Sans Serif"/>
                <a:cs typeface="Microsoft Sans Serif"/>
              </a:rPr>
              <a:t>CU</a:t>
            </a:r>
            <a:endParaRPr sz="700">
              <a:latin typeface="Microsoft Sans Serif"/>
              <a:cs typeface="Microsoft Sans Serif"/>
            </a:endParaRPr>
          </a:p>
        </p:txBody>
      </p:sp>
      <p:sp>
        <p:nvSpPr>
          <p:cNvPr id="100" name="object 100"/>
          <p:cNvSpPr txBox="1"/>
          <p:nvPr/>
        </p:nvSpPr>
        <p:spPr>
          <a:xfrm>
            <a:off x="7199433" y="7087780"/>
            <a:ext cx="532130"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AWG/</a:t>
            </a:r>
            <a:r>
              <a:rPr sz="750" b="1" spc="30" dirty="0">
                <a:solidFill>
                  <a:srgbClr val="171514"/>
                </a:solidFill>
                <a:latin typeface="Arial"/>
                <a:cs typeface="Arial"/>
              </a:rPr>
              <a:t>MMC</a:t>
            </a:r>
            <a:endParaRPr sz="750">
              <a:latin typeface="Arial"/>
              <a:cs typeface="Arial"/>
            </a:endParaRPr>
          </a:p>
        </p:txBody>
      </p:sp>
      <p:sp>
        <p:nvSpPr>
          <p:cNvPr id="101" name="object 101"/>
          <p:cNvSpPr txBox="1"/>
          <p:nvPr/>
        </p:nvSpPr>
        <p:spPr>
          <a:xfrm>
            <a:off x="7274110" y="7265123"/>
            <a:ext cx="387985" cy="120546"/>
          </a:xfrm>
          <a:prstGeom prst="rect">
            <a:avLst/>
          </a:prstGeom>
        </p:spPr>
        <p:txBody>
          <a:bodyPr vert="horz" wrap="square" lIns="0" tIns="12700" rIns="0" bIns="0" rtlCol="0">
            <a:spAutoFit/>
          </a:bodyPr>
          <a:lstStyle/>
          <a:p>
            <a:pPr marL="12700">
              <a:spcBef>
                <a:spcPts val="100"/>
              </a:spcBef>
            </a:pPr>
            <a:r>
              <a:rPr sz="700" spc="25" dirty="0">
                <a:solidFill>
                  <a:srgbClr val="171514"/>
                </a:solidFill>
                <a:latin typeface="Microsoft Sans Serif"/>
                <a:cs typeface="Microsoft Sans Serif"/>
              </a:rPr>
              <a:t>2/0</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AWG</a:t>
            </a:r>
            <a:endParaRPr sz="700">
              <a:latin typeface="Microsoft Sans Serif"/>
              <a:cs typeface="Microsoft Sans Serif"/>
            </a:endParaRPr>
          </a:p>
        </p:txBody>
      </p:sp>
      <p:sp>
        <p:nvSpPr>
          <p:cNvPr id="102" name="object 102"/>
          <p:cNvSpPr txBox="1"/>
          <p:nvPr/>
        </p:nvSpPr>
        <p:spPr>
          <a:xfrm>
            <a:off x="8076648" y="7094130"/>
            <a:ext cx="291465" cy="120546"/>
          </a:xfrm>
          <a:prstGeom prst="rect">
            <a:avLst/>
          </a:prstGeom>
        </p:spPr>
        <p:txBody>
          <a:bodyPr vert="horz" wrap="square" lIns="0" tIns="12700" rIns="0" bIns="0" rtlCol="0">
            <a:spAutoFit/>
          </a:bodyPr>
          <a:lstStyle/>
          <a:p>
            <a:pPr marL="12700">
              <a:spcBef>
                <a:spcPts val="100"/>
              </a:spcBef>
            </a:pPr>
            <a:r>
              <a:rPr sz="700" b="1" spc="15" dirty="0">
                <a:solidFill>
                  <a:srgbClr val="171514"/>
                </a:solidFill>
                <a:latin typeface="Arial"/>
                <a:cs typeface="Arial"/>
              </a:rPr>
              <a:t>Cirmil</a:t>
            </a:r>
            <a:endParaRPr sz="700">
              <a:latin typeface="Arial"/>
              <a:cs typeface="Arial"/>
            </a:endParaRPr>
          </a:p>
        </p:txBody>
      </p:sp>
      <p:sp>
        <p:nvSpPr>
          <p:cNvPr id="103" name="object 103"/>
          <p:cNvSpPr txBox="1"/>
          <p:nvPr/>
        </p:nvSpPr>
        <p:spPr>
          <a:xfrm>
            <a:off x="8049826" y="7271474"/>
            <a:ext cx="33083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133,100</a:t>
            </a:r>
            <a:endParaRPr sz="650">
              <a:latin typeface="Microsoft Sans Serif"/>
              <a:cs typeface="Microsoft Sans Serif"/>
            </a:endParaRPr>
          </a:p>
        </p:txBody>
      </p:sp>
      <p:sp>
        <p:nvSpPr>
          <p:cNvPr id="104" name="object 104"/>
          <p:cNvSpPr txBox="1"/>
          <p:nvPr/>
        </p:nvSpPr>
        <p:spPr>
          <a:xfrm>
            <a:off x="8700269" y="7125880"/>
            <a:ext cx="594995" cy="82074"/>
          </a:xfrm>
          <a:prstGeom prst="rect">
            <a:avLst/>
          </a:prstGeom>
        </p:spPr>
        <p:txBody>
          <a:bodyPr vert="horz" wrap="square" lIns="0" tIns="12700" rIns="0" bIns="0" rtlCol="0">
            <a:spAutoFit/>
          </a:bodyPr>
          <a:lstStyle/>
          <a:p>
            <a:pPr marL="12700">
              <a:spcBef>
                <a:spcPts val="100"/>
              </a:spcBef>
            </a:pPr>
            <a:r>
              <a:rPr sz="450" b="1" spc="-5" dirty="0">
                <a:solidFill>
                  <a:srgbClr val="171514"/>
                </a:solidFill>
                <a:latin typeface="Arial"/>
                <a:cs typeface="Arial"/>
              </a:rPr>
              <a:t>Cond</a:t>
            </a:r>
            <a:r>
              <a:rPr sz="450" b="1" spc="-25" dirty="0">
                <a:solidFill>
                  <a:srgbClr val="171514"/>
                </a:solidFill>
                <a:latin typeface="Arial"/>
                <a:cs typeface="Arial"/>
              </a:rPr>
              <a:t> </a:t>
            </a:r>
            <a:r>
              <a:rPr sz="450" b="1" spc="10" dirty="0">
                <a:solidFill>
                  <a:srgbClr val="171514"/>
                </a:solidFill>
                <a:latin typeface="Arial"/>
                <a:cs typeface="Arial"/>
              </a:rPr>
              <a:t>Dia</a:t>
            </a:r>
            <a:r>
              <a:rPr sz="450" b="1" spc="-25" dirty="0">
                <a:solidFill>
                  <a:srgbClr val="171514"/>
                </a:solidFill>
                <a:latin typeface="Arial"/>
                <a:cs typeface="Arial"/>
              </a:rPr>
              <a:t> </a:t>
            </a:r>
            <a:r>
              <a:rPr sz="450" b="1" spc="5" dirty="0">
                <a:solidFill>
                  <a:srgbClr val="171514"/>
                </a:solidFill>
                <a:latin typeface="Arial"/>
                <a:cs typeface="Arial"/>
              </a:rPr>
              <a:t>(pulgadas)</a:t>
            </a:r>
            <a:endParaRPr sz="450">
              <a:latin typeface="Arial"/>
              <a:cs typeface="Arial"/>
            </a:endParaRPr>
          </a:p>
        </p:txBody>
      </p:sp>
      <p:sp>
        <p:nvSpPr>
          <p:cNvPr id="105" name="object 105"/>
          <p:cNvSpPr txBox="1"/>
          <p:nvPr/>
        </p:nvSpPr>
        <p:spPr>
          <a:xfrm>
            <a:off x="8862626" y="7271474"/>
            <a:ext cx="28384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0.4173</a:t>
            </a:r>
            <a:endParaRPr sz="650">
              <a:latin typeface="Microsoft Sans Serif"/>
              <a:cs typeface="Microsoft Sans Serif"/>
            </a:endParaRPr>
          </a:p>
        </p:txBody>
      </p:sp>
      <p:sp>
        <p:nvSpPr>
          <p:cNvPr id="106" name="object 106"/>
          <p:cNvSpPr txBox="1"/>
          <p:nvPr/>
        </p:nvSpPr>
        <p:spPr>
          <a:xfrm>
            <a:off x="5649525" y="7531824"/>
            <a:ext cx="1186180" cy="197490"/>
          </a:xfrm>
          <a:prstGeom prst="rect">
            <a:avLst/>
          </a:prstGeom>
        </p:spPr>
        <p:txBody>
          <a:bodyPr vert="horz" wrap="square" lIns="0" tIns="12700" rIns="0" bIns="0" rtlCol="0">
            <a:spAutoFit/>
          </a:bodyPr>
          <a:lstStyle/>
          <a:p>
            <a:pPr marL="12700">
              <a:spcBef>
                <a:spcPts val="100"/>
              </a:spcBef>
            </a:pPr>
            <a:r>
              <a:rPr sz="600" spc="95"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spc="95"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spc="95" dirty="0">
                <a:solidFill>
                  <a:srgbClr val="171514"/>
                </a:solidFill>
                <a:latin typeface="Microsoft Sans Serif"/>
                <a:cs typeface="Microsoft Sans Serif"/>
              </a:rPr>
              <a:t>*</a:t>
            </a:r>
            <a:r>
              <a:rPr sz="600" spc="-65" dirty="0">
                <a:solidFill>
                  <a:srgbClr val="171514"/>
                </a:solidFill>
                <a:latin typeface="Microsoft Sans Serif"/>
                <a:cs typeface="Microsoft Sans Serif"/>
              </a:rPr>
              <a:t> </a:t>
            </a:r>
            <a:r>
              <a:rPr sz="600" spc="25" dirty="0">
                <a:solidFill>
                  <a:srgbClr val="171514"/>
                </a:solidFill>
                <a:latin typeface="Microsoft Sans Serif"/>
                <a:cs typeface="Microsoft Sans Serif"/>
              </a:rPr>
              <a:t>No</a:t>
            </a:r>
            <a:r>
              <a:rPr sz="600" spc="-5" dirty="0">
                <a:solidFill>
                  <a:srgbClr val="171514"/>
                </a:solidFill>
                <a:latin typeface="Microsoft Sans Serif"/>
                <a:cs typeface="Microsoft Sans Serif"/>
              </a:rPr>
              <a:t> se </a:t>
            </a:r>
            <a:r>
              <a:rPr sz="600" spc="10" dirty="0" err="1">
                <a:solidFill>
                  <a:srgbClr val="171514"/>
                </a:solidFill>
                <a:latin typeface="Microsoft Sans Serif"/>
                <a:cs typeface="Microsoft Sans Serif"/>
              </a:rPr>
              <a:t>necesitan</a:t>
            </a:r>
            <a:r>
              <a:rPr sz="600" spc="-5" dirty="0">
                <a:solidFill>
                  <a:srgbClr val="171514"/>
                </a:solidFill>
                <a:latin typeface="Microsoft Sans Serif"/>
                <a:cs typeface="Microsoft Sans Serif"/>
              </a:rPr>
              <a:t> </a:t>
            </a:r>
            <a:r>
              <a:rPr lang="es-ES" sz="600" spc="10" dirty="0" smtClean="0">
                <a:solidFill>
                  <a:srgbClr val="171514"/>
                </a:solidFill>
                <a:latin typeface="Microsoft Sans Serif"/>
                <a:cs typeface="Microsoft Sans Serif"/>
              </a:rPr>
              <a:t>jabalina</a:t>
            </a:r>
            <a:r>
              <a:rPr sz="600" spc="10" dirty="0" smtClean="0">
                <a:solidFill>
                  <a:srgbClr val="171514"/>
                </a:solidFill>
                <a:latin typeface="Microsoft Sans Serif"/>
                <a:cs typeface="Microsoft Sans Serif"/>
              </a:rPr>
              <a:t>s</a:t>
            </a:r>
            <a:r>
              <a:rPr sz="600" spc="-5" dirty="0" smtClean="0">
                <a:solidFill>
                  <a:srgbClr val="171514"/>
                </a:solidFill>
                <a:latin typeface="Microsoft Sans Serif"/>
                <a:cs typeface="Microsoft Sans Serif"/>
              </a:rPr>
              <a:t> </a:t>
            </a:r>
            <a:r>
              <a:rPr sz="600" spc="95" dirty="0">
                <a:solidFill>
                  <a:srgbClr val="171514"/>
                </a:solidFill>
                <a:latin typeface="Microsoft Sans Serif"/>
                <a:cs typeface="Microsoft Sans Serif"/>
              </a:rPr>
              <a:t>***</a:t>
            </a:r>
            <a:endParaRPr sz="600" dirty="0">
              <a:latin typeface="Microsoft Sans Serif"/>
              <a:cs typeface="Microsoft Sans Serif"/>
            </a:endParaRP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4707651" y="3477670"/>
            <a:ext cx="5571056" cy="1478899"/>
          </a:xfrm>
          <a:prstGeom prst="rect">
            <a:avLst/>
          </a:prstGeom>
        </p:spPr>
      </p:pic>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5654422" y="604411"/>
            <a:ext cx="3067685" cy="604520"/>
          </a:xfrm>
          <a:prstGeom prst="rect">
            <a:avLst/>
          </a:prstGeom>
        </p:spPr>
        <p:txBody>
          <a:bodyPr vert="horz" wrap="square" lIns="0" tIns="12700" rIns="0" bIns="0" rtlCol="0">
            <a:spAutoFit/>
          </a:bodyPr>
          <a:lstStyle/>
          <a:p>
            <a:pPr marL="12700">
              <a:spcBef>
                <a:spcPts val="100"/>
              </a:spcBef>
            </a:pPr>
            <a:r>
              <a:rPr sz="3800" spc="40" dirty="0"/>
              <a:t>7</a:t>
            </a:r>
            <a:r>
              <a:rPr sz="2100" spc="40" dirty="0"/>
              <a:t>Electrificación</a:t>
            </a:r>
            <a:r>
              <a:rPr sz="2100" spc="-30" dirty="0"/>
              <a:t> </a:t>
            </a:r>
            <a:r>
              <a:rPr sz="2100" spc="10" dirty="0"/>
              <a:t>Estática</a:t>
            </a:r>
            <a:endParaRPr sz="2100"/>
          </a:p>
        </p:txBody>
      </p:sp>
      <p:sp>
        <p:nvSpPr>
          <p:cNvPr id="3" name="object 3"/>
          <p:cNvSpPr txBox="1"/>
          <p:nvPr/>
        </p:nvSpPr>
        <p:spPr>
          <a:xfrm>
            <a:off x="5337178" y="1588658"/>
            <a:ext cx="4301490" cy="4824730"/>
          </a:xfrm>
          <a:prstGeom prst="rect">
            <a:avLst/>
          </a:prstGeom>
        </p:spPr>
        <p:txBody>
          <a:bodyPr vert="horz" wrap="square" lIns="0" tIns="12700" rIns="0" bIns="0" rtlCol="0">
            <a:spAutoFit/>
          </a:bodyPr>
          <a:lstStyle/>
          <a:p>
            <a:pPr marL="51435">
              <a:spcBef>
                <a:spcPts val="100"/>
              </a:spcBef>
            </a:pPr>
            <a:r>
              <a:rPr sz="1050" b="1" spc="10" dirty="0">
                <a:solidFill>
                  <a:srgbClr val="171514"/>
                </a:solidFill>
                <a:latin typeface="Arial"/>
                <a:cs typeface="Arial"/>
              </a:rPr>
              <a:t>7.1</a:t>
            </a:r>
            <a:r>
              <a:rPr sz="1050" b="1" spc="-35" dirty="0">
                <a:solidFill>
                  <a:srgbClr val="171514"/>
                </a:solidFill>
                <a:latin typeface="Arial"/>
                <a:cs typeface="Arial"/>
              </a:rPr>
              <a:t> </a:t>
            </a:r>
            <a:r>
              <a:rPr sz="1050" b="1" spc="15" dirty="0">
                <a:solidFill>
                  <a:srgbClr val="171514"/>
                </a:solidFill>
                <a:latin typeface="Arial"/>
                <a:cs typeface="Arial"/>
              </a:rPr>
              <a:t>INTRODUCCIÓN</a:t>
            </a:r>
            <a:endParaRPr sz="1050" dirty="0">
              <a:latin typeface="Arial"/>
              <a:cs typeface="Arial"/>
            </a:endParaRPr>
          </a:p>
          <a:p>
            <a:pPr marL="12700" marR="5080">
              <a:lnSpc>
                <a:spcPct val="133300"/>
              </a:lnSpc>
              <a:spcBef>
                <a:spcPts val="540"/>
              </a:spcBef>
            </a:pPr>
            <a:r>
              <a:rPr sz="750" spc="-15" dirty="0">
                <a:solidFill>
                  <a:srgbClr val="171514"/>
                </a:solidFill>
                <a:latin typeface="Microsoft Sans Serif"/>
                <a:cs typeface="Microsoft Sans Serif"/>
              </a:rPr>
              <a:t>La </a:t>
            </a:r>
            <a:r>
              <a:rPr sz="750" spc="20" dirty="0">
                <a:solidFill>
                  <a:srgbClr val="171514"/>
                </a:solidFill>
                <a:latin typeface="Microsoft Sans Serif"/>
                <a:cs typeface="Microsoft Sans Serif"/>
              </a:rPr>
              <a:t>electrificación </a:t>
            </a:r>
            <a:r>
              <a:rPr sz="750" spc="15" dirty="0">
                <a:solidFill>
                  <a:srgbClr val="171514"/>
                </a:solidFill>
                <a:latin typeface="Microsoft Sans Serif"/>
                <a:cs typeface="Microsoft Sans Serif"/>
              </a:rPr>
              <a:t>estática </a:t>
            </a:r>
            <a:r>
              <a:rPr sz="750" spc="-5" dirty="0">
                <a:solidFill>
                  <a:srgbClr val="171514"/>
                </a:solidFill>
                <a:latin typeface="Microsoft Sans Serif"/>
                <a:cs typeface="Microsoft Sans Serif"/>
              </a:rPr>
              <a:t>es </a:t>
            </a:r>
            <a:r>
              <a:rPr sz="750" spc="45" dirty="0">
                <a:solidFill>
                  <a:srgbClr val="171514"/>
                </a:solidFill>
                <a:latin typeface="Microsoft Sans Serif"/>
                <a:cs typeface="Microsoft Sans Serif"/>
              </a:rPr>
              <a:t>un </a:t>
            </a:r>
            <a:r>
              <a:rPr sz="750" spc="40" dirty="0">
                <a:solidFill>
                  <a:srgbClr val="171514"/>
                </a:solidFill>
                <a:latin typeface="Microsoft Sans Serif"/>
                <a:cs typeface="Microsoft Sans Serif"/>
              </a:rPr>
              <a:t>término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10" dirty="0">
                <a:solidFill>
                  <a:srgbClr val="171514"/>
                </a:solidFill>
                <a:latin typeface="Microsoft Sans Serif"/>
                <a:cs typeface="Microsoft Sans Serif"/>
              </a:rPr>
              <a:t>aplica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todas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operaciones </a:t>
            </a:r>
            <a:r>
              <a:rPr sz="750" spc="10" dirty="0" err="1">
                <a:solidFill>
                  <a:srgbClr val="171514"/>
                </a:solidFill>
                <a:latin typeface="Microsoft Sans Serif"/>
                <a:cs typeface="Microsoft Sans Serif"/>
              </a:rPr>
              <a:t>mecánicas</a:t>
            </a:r>
            <a:r>
              <a:rPr sz="750" spc="10"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resultan</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separación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cargas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positivas</a:t>
            </a:r>
            <a:r>
              <a:rPr sz="750" spc="5" dirty="0">
                <a:solidFill>
                  <a:srgbClr val="171514"/>
                </a:solidFill>
                <a:latin typeface="Microsoft Sans Serif"/>
                <a:cs typeface="Microsoft Sans Serif"/>
              </a:rPr>
              <a:t> y </a:t>
            </a:r>
            <a:r>
              <a:rPr sz="750" spc="15" dirty="0">
                <a:solidFill>
                  <a:srgbClr val="171514"/>
                </a:solidFill>
                <a:latin typeface="Microsoft Sans Serif"/>
                <a:cs typeface="Microsoft Sans Serif"/>
              </a:rPr>
              <a:t>negativas.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Estas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operaciones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incluyen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fricción</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 </a:t>
            </a:r>
            <a:r>
              <a:rPr sz="750" spc="25" dirty="0">
                <a:solidFill>
                  <a:srgbClr val="171514"/>
                </a:solidFill>
                <a:latin typeface="Microsoft Sans Serif"/>
                <a:cs typeface="Microsoft Sans Serif"/>
              </a:rPr>
              <a:t>contacto </a:t>
            </a:r>
            <a:r>
              <a:rPr sz="750" spc="35" dirty="0">
                <a:solidFill>
                  <a:srgbClr val="171514"/>
                </a:solidFill>
                <a:latin typeface="Microsoft Sans Serif"/>
                <a:cs typeface="Microsoft Sans Serif"/>
              </a:rPr>
              <a:t>o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impacto </a:t>
            </a:r>
            <a:r>
              <a:rPr sz="750" spc="35" dirty="0">
                <a:solidFill>
                  <a:srgbClr val="171514"/>
                </a:solidFill>
                <a:latin typeface="Microsoft Sans Serif"/>
                <a:cs typeface="Microsoft Sans Serif"/>
              </a:rPr>
              <a:t>entre </a:t>
            </a:r>
            <a:r>
              <a:rPr sz="750" spc="20" dirty="0">
                <a:solidFill>
                  <a:srgbClr val="171514"/>
                </a:solidFill>
                <a:latin typeface="Microsoft Sans Serif"/>
                <a:cs typeface="Microsoft Sans Serif"/>
              </a:rPr>
              <a:t>dos </a:t>
            </a:r>
            <a:r>
              <a:rPr sz="750" spc="15" dirty="0">
                <a:solidFill>
                  <a:srgbClr val="171514"/>
                </a:solidFill>
                <a:latin typeface="Microsoft Sans Serif"/>
                <a:cs typeface="Microsoft Sans Serif"/>
              </a:rPr>
              <a:t>superficies </a:t>
            </a:r>
            <a:r>
              <a:rPr sz="750" spc="10" dirty="0">
                <a:solidFill>
                  <a:srgbClr val="171514"/>
                </a:solidFill>
                <a:latin typeface="Microsoft Sans Serif"/>
                <a:cs typeface="Microsoft Sans Serif"/>
              </a:rPr>
              <a:t>sólidas,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superficie </a:t>
            </a:r>
            <a:r>
              <a:rPr sz="750" spc="15" dirty="0">
                <a:solidFill>
                  <a:srgbClr val="171514"/>
                </a:solidFill>
                <a:latin typeface="Microsoft Sans Serif"/>
                <a:cs typeface="Microsoft Sans Serif"/>
              </a:rPr>
              <a:t>sólida </a:t>
            </a:r>
            <a:r>
              <a:rPr sz="750" spc="5" dirty="0">
                <a:solidFill>
                  <a:srgbClr val="171514"/>
                </a:solidFill>
                <a:latin typeface="Microsoft Sans Serif"/>
                <a:cs typeface="Microsoft Sans Serif"/>
              </a:rPr>
              <a:t>y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líquido</a:t>
            </a:r>
            <a:r>
              <a:rPr sz="750" spc="30" dirty="0">
                <a:solidFill>
                  <a:srgbClr val="171514"/>
                </a:solidFill>
                <a:latin typeface="Microsoft Sans Serif"/>
                <a:cs typeface="Microsoft Sans Serif"/>
              </a:rPr>
              <a:t> </a:t>
            </a:r>
            <a:r>
              <a:rPr sz="750" spc="35" dirty="0">
                <a:solidFill>
                  <a:srgbClr val="171514"/>
                </a:solidFill>
                <a:latin typeface="Microsoft Sans Serif"/>
                <a:cs typeface="Microsoft Sans Serif"/>
              </a:rPr>
              <a:t>o </a:t>
            </a:r>
            <a:r>
              <a:rPr sz="750" spc="5" dirty="0">
                <a:solidFill>
                  <a:srgbClr val="171514"/>
                </a:solidFill>
                <a:latin typeface="Microsoft Sans Serif"/>
                <a:cs typeface="Microsoft Sans Serif"/>
              </a:rPr>
              <a:t>gas</a:t>
            </a:r>
            <a:r>
              <a:rPr sz="750" spc="5" dirty="0" smtClean="0">
                <a:solidFill>
                  <a:srgbClr val="171514"/>
                </a:solidFill>
                <a:latin typeface="Microsoft Sans Serif"/>
                <a:cs typeface="Microsoft Sans Serif"/>
              </a:rPr>
              <a:t>,</a:t>
            </a:r>
            <a:r>
              <a:rPr lang="es-ES" sz="750" spc="5" dirty="0" smtClean="0">
                <a:solidFill>
                  <a:srgbClr val="171514"/>
                </a:solidFill>
                <a:latin typeface="Microsoft Sans Serif"/>
                <a:cs typeface="Microsoft Sans Serif"/>
              </a:rPr>
              <a:t> </a:t>
            </a:r>
            <a:r>
              <a:rPr sz="750" dirty="0" err="1" smtClean="0">
                <a:solidFill>
                  <a:srgbClr val="171514"/>
                </a:solidFill>
                <a:latin typeface="Microsoft Sans Serif"/>
                <a:cs typeface="Microsoft Sans Serif"/>
              </a:rPr>
              <a:t>así</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como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separación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superficies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45" dirty="0">
                <a:solidFill>
                  <a:srgbClr val="171514"/>
                </a:solidFill>
                <a:latin typeface="Microsoft Sans Serif"/>
                <a:cs typeface="Microsoft Sans Serif"/>
              </a:rPr>
              <a:t>ruptura </a:t>
            </a:r>
            <a:r>
              <a:rPr sz="750" spc="25" dirty="0">
                <a:solidFill>
                  <a:srgbClr val="171514"/>
                </a:solidFill>
                <a:latin typeface="Microsoft Sans Serif"/>
                <a:cs typeface="Microsoft Sans Serif"/>
              </a:rPr>
              <a:t>de líquidos </a:t>
            </a:r>
            <a:r>
              <a:rPr sz="750" spc="45" dirty="0">
                <a:solidFill>
                  <a:srgbClr val="171514"/>
                </a:solidFill>
                <a:latin typeface="Microsoft Sans Serif"/>
                <a:cs typeface="Microsoft Sans Serif"/>
              </a:rPr>
              <a:t>por </a:t>
            </a:r>
            <a:r>
              <a:rPr sz="750" spc="20" dirty="0">
                <a:solidFill>
                  <a:srgbClr val="171514"/>
                </a:solidFill>
                <a:latin typeface="Microsoft Sans Serif"/>
                <a:cs typeface="Microsoft Sans Serif"/>
              </a:rPr>
              <a:t>aspersión </a:t>
            </a:r>
            <a:r>
              <a:rPr sz="750" spc="35" dirty="0">
                <a:solidFill>
                  <a:srgbClr val="171514"/>
                </a:solidFill>
                <a:latin typeface="Microsoft Sans Serif"/>
                <a:cs typeface="Microsoft Sans Serif"/>
              </a:rPr>
              <a:t>o </a:t>
            </a:r>
            <a:r>
              <a:rPr sz="750" spc="30" dirty="0">
                <a:solidFill>
                  <a:srgbClr val="171514"/>
                </a:solidFill>
                <a:latin typeface="Microsoft Sans Serif"/>
                <a:cs typeface="Microsoft Sans Serif"/>
              </a:rPr>
              <a:t>burbujeo</a:t>
            </a:r>
            <a:r>
              <a:rPr sz="750" spc="30"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electrificación</a:t>
            </a:r>
            <a:r>
              <a:rPr sz="750" spc="2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fricción </a:t>
            </a:r>
            <a:r>
              <a:rPr sz="750" spc="35" dirty="0">
                <a:solidFill>
                  <a:srgbClr val="171514"/>
                </a:solidFill>
                <a:latin typeface="Microsoft Sans Serif"/>
                <a:cs typeface="Microsoft Sans Serif"/>
              </a:rPr>
              <a:t>o </a:t>
            </a:r>
            <a:r>
              <a:rPr sz="750" spc="25" dirty="0">
                <a:solidFill>
                  <a:srgbClr val="171514"/>
                </a:solidFill>
                <a:latin typeface="Microsoft Sans Serif"/>
                <a:cs typeface="Microsoft Sans Serif"/>
              </a:rPr>
              <a:t>contacto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conoce </a:t>
            </a:r>
            <a:r>
              <a:rPr sz="750" spc="30" dirty="0" err="1">
                <a:solidFill>
                  <a:srgbClr val="171514"/>
                </a:solidFill>
                <a:latin typeface="Microsoft Sans Serif"/>
                <a:cs typeface="Microsoft Sans Serif"/>
              </a:rPr>
              <a:t>generalmente</a:t>
            </a:r>
            <a:r>
              <a:rPr sz="750" spc="3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como</a:t>
            </a:r>
            <a:r>
              <a:rPr sz="750" i="1" spc="25" dirty="0" err="1" smtClean="0">
                <a:solidFill>
                  <a:srgbClr val="171514"/>
                </a:solidFill>
                <a:latin typeface="Arial"/>
                <a:cs typeface="Arial"/>
              </a:rPr>
              <a:t>tribo-electrificación</a:t>
            </a:r>
            <a:r>
              <a:rPr sz="750" spc="25" dirty="0" err="1" smtClean="0">
                <a:solidFill>
                  <a:srgbClr val="171514"/>
                </a:solidFill>
                <a:latin typeface="Microsoft Sans Serif"/>
                <a:cs typeface="Microsoft Sans Serif"/>
              </a:rPr>
              <a:t>o</a:t>
            </a:r>
            <a:r>
              <a:rPr lang="es-ES" sz="750" spc="25" dirty="0" smtClean="0">
                <a:solidFill>
                  <a:srgbClr val="171514"/>
                </a:solidFill>
                <a:latin typeface="Microsoft Sans Serif"/>
                <a:cs typeface="Microsoft Sans Serif"/>
              </a:rPr>
              <a:t> </a:t>
            </a:r>
            <a:r>
              <a:rPr sz="750" i="1" spc="20" dirty="0" err="1" smtClean="0">
                <a:solidFill>
                  <a:srgbClr val="171514"/>
                </a:solidFill>
                <a:latin typeface="Arial"/>
                <a:cs typeface="Arial"/>
              </a:rPr>
              <a:t>electrificación</a:t>
            </a:r>
            <a:r>
              <a:rPr sz="750" i="1" spc="20" dirty="0" smtClean="0">
                <a:solidFill>
                  <a:srgbClr val="171514"/>
                </a:solidFill>
                <a:latin typeface="Arial"/>
                <a:cs typeface="Arial"/>
              </a:rPr>
              <a:t> </a:t>
            </a:r>
            <a:r>
              <a:rPr sz="750" i="1" spc="25" dirty="0">
                <a:solidFill>
                  <a:srgbClr val="171514"/>
                </a:solidFill>
                <a:latin typeface="Arial"/>
                <a:cs typeface="Arial"/>
              </a:rPr>
              <a:t>de </a:t>
            </a:r>
            <a:r>
              <a:rPr sz="750" i="1" spc="25" dirty="0">
                <a:solidFill>
                  <a:srgbClr val="171514"/>
                </a:solidFill>
                <a:latin typeface="Arial"/>
                <a:cs typeface="Arial"/>
              </a:rPr>
              <a:t>contacto</a:t>
            </a:r>
            <a:r>
              <a:rPr sz="750" spc="2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electrificación </a:t>
            </a:r>
            <a:r>
              <a:rPr sz="750" spc="15" dirty="0">
                <a:solidFill>
                  <a:srgbClr val="171514"/>
                </a:solidFill>
                <a:latin typeface="Microsoft Sans Serif"/>
                <a:cs typeface="Microsoft Sans Serif"/>
              </a:rPr>
              <a:t>estática </a:t>
            </a:r>
            <a:r>
              <a:rPr sz="750" spc="30" dirty="0">
                <a:solidFill>
                  <a:srgbClr val="171514"/>
                </a:solidFill>
                <a:latin typeface="Microsoft Sans Serif"/>
                <a:cs typeface="Microsoft Sans Serif"/>
              </a:rPr>
              <a:t>producida </a:t>
            </a:r>
            <a:r>
              <a:rPr sz="750" spc="45" dirty="0">
                <a:solidFill>
                  <a:srgbClr val="171514"/>
                </a:solidFill>
                <a:latin typeface="Microsoft Sans Serif"/>
                <a:cs typeface="Microsoft Sans Serif"/>
              </a:rPr>
              <a:t>por</a:t>
            </a:r>
            <a:r>
              <a:rPr sz="750" spc="4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20" dirty="0" err="1" smtClean="0">
                <a:solidFill>
                  <a:srgbClr val="171514"/>
                </a:solidFill>
                <a:latin typeface="Microsoft Sans Serif"/>
                <a:cs typeface="Microsoft Sans Serif"/>
              </a:rPr>
              <a:t>pulverización</a:t>
            </a:r>
            <a:r>
              <a:rPr lang="es-ES" sz="750" spc="20"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a:t>
            </a:r>
            <a:r>
              <a:rPr sz="750" spc="15" dirty="0">
                <a:solidFill>
                  <a:srgbClr val="171514"/>
                </a:solidFill>
                <a:latin typeface="Microsoft Sans Serif"/>
                <a:cs typeface="Microsoft Sans Serif"/>
              </a:rPr>
              <a:t>atomización) </a:t>
            </a:r>
            <a:r>
              <a:rPr sz="750" spc="35" dirty="0">
                <a:solidFill>
                  <a:srgbClr val="171514"/>
                </a:solidFill>
                <a:latin typeface="Microsoft Sans Serif"/>
                <a:cs typeface="Microsoft Sans Serif"/>
              </a:rPr>
              <a:t>o burbujeo </a:t>
            </a:r>
            <a:r>
              <a:rPr sz="750" spc="25" dirty="0">
                <a:solidFill>
                  <a:srgbClr val="171514"/>
                </a:solidFill>
                <a:latin typeface="Microsoft Sans Serif"/>
                <a:cs typeface="Microsoft Sans Serif"/>
              </a:rPr>
              <a:t>de líquidos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conoce </a:t>
            </a:r>
            <a:r>
              <a:rPr sz="750" spc="20" dirty="0">
                <a:solidFill>
                  <a:srgbClr val="171514"/>
                </a:solidFill>
                <a:latin typeface="Microsoft Sans Serif"/>
                <a:cs typeface="Microsoft Sans Serif"/>
              </a:rPr>
              <a:t>como</a:t>
            </a:r>
            <a:r>
              <a:rPr sz="750" i="1" spc="20" dirty="0">
                <a:solidFill>
                  <a:srgbClr val="171514"/>
                </a:solidFill>
                <a:latin typeface="Arial"/>
                <a:cs typeface="Arial"/>
              </a:rPr>
              <a:t>electrificación </a:t>
            </a:r>
            <a:r>
              <a:rPr sz="750" i="1" spc="45" dirty="0">
                <a:solidFill>
                  <a:srgbClr val="171514"/>
                </a:solidFill>
                <a:latin typeface="Arial"/>
                <a:cs typeface="Arial"/>
              </a:rPr>
              <a:t>por </a:t>
            </a:r>
            <a:r>
              <a:rPr sz="750" i="1" spc="20" dirty="0">
                <a:solidFill>
                  <a:srgbClr val="171514"/>
                </a:solidFill>
                <a:latin typeface="Arial"/>
                <a:cs typeface="Arial"/>
              </a:rPr>
              <a:t>pulverización</a:t>
            </a:r>
            <a:r>
              <a:rPr sz="750" spc="20"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electrificación</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polvos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polvos </a:t>
            </a:r>
            <a:r>
              <a:rPr sz="750" spc="-5" dirty="0">
                <a:solidFill>
                  <a:srgbClr val="171514"/>
                </a:solidFill>
                <a:latin typeface="Microsoft Sans Serif"/>
                <a:cs typeface="Microsoft Sans Serif"/>
              </a:rPr>
              <a:t>es </a:t>
            </a:r>
            <a:r>
              <a:rPr sz="750" spc="45" dirty="0">
                <a:solidFill>
                  <a:srgbClr val="171514"/>
                </a:solidFill>
                <a:latin typeface="Microsoft Sans Serif"/>
                <a:cs typeface="Microsoft Sans Serif"/>
              </a:rPr>
              <a:t>un </a:t>
            </a:r>
            <a:r>
              <a:rPr sz="750" spc="40" dirty="0">
                <a:solidFill>
                  <a:srgbClr val="171514"/>
                </a:solidFill>
                <a:latin typeface="Microsoft Sans Serif"/>
                <a:cs typeface="Microsoft Sans Serif"/>
              </a:rPr>
              <a:t>tipo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tribo </a:t>
            </a:r>
            <a:r>
              <a:rPr sz="750" spc="35" dirty="0">
                <a:solidFill>
                  <a:srgbClr val="171514"/>
                </a:solidFill>
                <a:latin typeface="Microsoft Sans Serif"/>
                <a:cs typeface="Microsoft Sans Serif"/>
              </a:rPr>
              <a:t>o </a:t>
            </a:r>
            <a:r>
              <a:rPr sz="750" spc="20" dirty="0">
                <a:solidFill>
                  <a:srgbClr val="171514"/>
                </a:solidFill>
                <a:latin typeface="Microsoft Sans Serif"/>
                <a:cs typeface="Microsoft Sans Serif"/>
              </a:rPr>
              <a:t>electrificación </a:t>
            </a:r>
            <a:r>
              <a:rPr sz="750" spc="25" dirty="0">
                <a:solidFill>
                  <a:srgbClr val="171514"/>
                </a:solidFill>
                <a:latin typeface="Microsoft Sans Serif"/>
                <a:cs typeface="Microsoft Sans Serif"/>
              </a:rPr>
              <a:t>de contacto </a:t>
            </a:r>
            <a:r>
              <a:rPr sz="750" spc="15" dirty="0" err="1">
                <a:solidFill>
                  <a:srgbClr val="171514"/>
                </a:solidFill>
                <a:latin typeface="Microsoft Sans Serif"/>
                <a:cs typeface="Microsoft Sans Serif"/>
              </a:rPr>
              <a:t>sólido-sólido</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Cabe</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mencionar </a:t>
            </a:r>
            <a:r>
              <a:rPr sz="750" spc="25" dirty="0">
                <a:solidFill>
                  <a:srgbClr val="171514"/>
                </a:solidFill>
                <a:latin typeface="Microsoft Sans Serif"/>
                <a:cs typeface="Microsoft Sans Serif"/>
              </a:rPr>
              <a:t>aquí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resultados experimentales </a:t>
            </a:r>
            <a:r>
              <a:rPr sz="750" spc="30" dirty="0">
                <a:solidFill>
                  <a:srgbClr val="171514"/>
                </a:solidFill>
                <a:latin typeface="Microsoft Sans Serif"/>
                <a:cs typeface="Microsoft Sans Serif"/>
              </a:rPr>
              <a:t>han </a:t>
            </a:r>
            <a:r>
              <a:rPr sz="750" spc="35" dirty="0">
                <a:solidFill>
                  <a:srgbClr val="171514"/>
                </a:solidFill>
                <a:latin typeface="Microsoft Sans Serif"/>
                <a:cs typeface="Microsoft Sans Serif"/>
              </a:rPr>
              <a:t>confirmado</a:t>
            </a:r>
            <a:r>
              <a:rPr sz="750" spc="3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triboelectrificación</a:t>
            </a:r>
            <a:r>
              <a:rPr sz="750" spc="2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45" dirty="0">
                <a:solidFill>
                  <a:srgbClr val="171514"/>
                </a:solidFill>
                <a:latin typeface="Microsoft Sans Serif"/>
                <a:cs typeface="Microsoft Sans Serif"/>
              </a:rPr>
              <a:t>un </a:t>
            </a:r>
            <a:r>
              <a:rPr sz="750" spc="20" dirty="0">
                <a:solidFill>
                  <a:srgbClr val="171514"/>
                </a:solidFill>
                <a:latin typeface="Microsoft Sans Serif"/>
                <a:cs typeface="Microsoft Sans Serif"/>
              </a:rPr>
              <a:t>efecto </a:t>
            </a:r>
            <a:r>
              <a:rPr sz="750" spc="30" dirty="0">
                <a:solidFill>
                  <a:srgbClr val="171514"/>
                </a:solidFill>
                <a:latin typeface="Microsoft Sans Serif"/>
                <a:cs typeface="Microsoft Sans Serif"/>
              </a:rPr>
              <a:t>debido </a:t>
            </a:r>
            <a:r>
              <a:rPr sz="750" spc="10" dirty="0">
                <a:solidFill>
                  <a:srgbClr val="171514"/>
                </a:solidFill>
                <a:latin typeface="Microsoft Sans Serif"/>
                <a:cs typeface="Microsoft Sans Serif"/>
              </a:rPr>
              <a:t>al </a:t>
            </a:r>
            <a:r>
              <a:rPr sz="750" spc="25" dirty="0">
                <a:solidFill>
                  <a:srgbClr val="171514"/>
                </a:solidFill>
                <a:latin typeface="Microsoft Sans Serif"/>
                <a:cs typeface="Microsoft Sans Serif"/>
              </a:rPr>
              <a:t>contacto </a:t>
            </a:r>
            <a:r>
              <a:rPr sz="750" spc="35" dirty="0">
                <a:solidFill>
                  <a:srgbClr val="171514"/>
                </a:solidFill>
                <a:latin typeface="Microsoft Sans Serif"/>
                <a:cs typeface="Microsoft Sans Serif"/>
              </a:rPr>
              <a:t>entre </a:t>
            </a:r>
            <a:r>
              <a:rPr sz="750" spc="20" dirty="0">
                <a:solidFill>
                  <a:srgbClr val="171514"/>
                </a:solidFill>
                <a:latin typeface="Microsoft Sans Serif"/>
                <a:cs typeface="Microsoft Sans Serif"/>
              </a:rPr>
              <a:t>dos </a:t>
            </a:r>
            <a:r>
              <a:rPr sz="750" spc="15" dirty="0">
                <a:solidFill>
                  <a:srgbClr val="171514"/>
                </a:solidFill>
                <a:latin typeface="Microsoft Sans Serif"/>
                <a:cs typeface="Microsoft Sans Serif"/>
              </a:rPr>
              <a:t>superficies </a:t>
            </a:r>
            <a:r>
              <a:rPr sz="750" spc="5" dirty="0">
                <a:solidFill>
                  <a:srgbClr val="171514"/>
                </a:solidFill>
                <a:latin typeface="Microsoft Sans Serif"/>
                <a:cs typeface="Microsoft Sans Serif"/>
              </a:rPr>
              <a:t>y </a:t>
            </a:r>
            <a:r>
              <a:rPr sz="750" spc="15" dirty="0" err="1">
                <a:solidFill>
                  <a:srgbClr val="171514"/>
                </a:solidFill>
                <a:latin typeface="Microsoft Sans Serif"/>
                <a:cs typeface="Microsoft Sans Serif"/>
              </a:rPr>
              <a:t>su</a:t>
            </a:r>
            <a:r>
              <a:rPr sz="750" spc="1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posterior</a:t>
            </a:r>
            <a:r>
              <a:rPr lang="es-ES" sz="750" spc="3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separación</a:t>
            </a:r>
            <a:r>
              <a:rPr sz="750" spc="1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fricción</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tiene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efecto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proceso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electrificación</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menos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35" dirty="0" err="1">
                <a:solidFill>
                  <a:srgbClr val="171514"/>
                </a:solidFill>
                <a:latin typeface="Microsoft Sans Serif"/>
                <a:cs typeface="Microsoft Sans Serif"/>
              </a:rPr>
              <a:t>provoque</a:t>
            </a:r>
            <a:r>
              <a:rPr sz="750" dirty="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a:t>
            </a:r>
            <a:r>
              <a:rPr lang="es-ES" sz="750" spc="45"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aumento</a:t>
            </a:r>
            <a:r>
              <a:rPr sz="750" spc="3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temperatura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superficie </a:t>
            </a:r>
            <a:r>
              <a:rPr sz="750" spc="45" dirty="0">
                <a:solidFill>
                  <a:srgbClr val="171514"/>
                </a:solidFill>
                <a:latin typeface="Microsoft Sans Serif"/>
                <a:cs typeface="Microsoft Sans Serif"/>
              </a:rPr>
              <a:t>por </a:t>
            </a:r>
            <a:r>
              <a:rPr sz="750" spc="20" dirty="0">
                <a:solidFill>
                  <a:srgbClr val="171514"/>
                </a:solidFill>
                <a:latin typeface="Microsoft Sans Serif"/>
                <a:cs typeface="Microsoft Sans Serif"/>
              </a:rPr>
              <a:t>encima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otra. </a:t>
            </a:r>
            <a:r>
              <a:rPr sz="750" spc="-5" dirty="0">
                <a:solidFill>
                  <a:srgbClr val="171514"/>
                </a:solidFill>
                <a:latin typeface="Microsoft Sans Serif"/>
                <a:cs typeface="Microsoft Sans Serif"/>
              </a:rPr>
              <a:t>Los </a:t>
            </a:r>
            <a:r>
              <a:rPr sz="750" spc="30" dirty="0" err="1">
                <a:solidFill>
                  <a:srgbClr val="171514"/>
                </a:solidFill>
                <a:latin typeface="Microsoft Sans Serif"/>
                <a:cs typeface="Microsoft Sans Serif"/>
              </a:rPr>
              <a:t>fenómenos</a:t>
            </a:r>
            <a:r>
              <a:rPr sz="750" spc="3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electrificación</a:t>
            </a:r>
            <a:r>
              <a:rPr sz="750" spc="2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estática </a:t>
            </a:r>
            <a:r>
              <a:rPr sz="750" spc="20" dirty="0">
                <a:solidFill>
                  <a:srgbClr val="171514"/>
                </a:solidFill>
                <a:latin typeface="Microsoft Sans Serif"/>
                <a:cs typeface="Microsoft Sans Serif"/>
              </a:rPr>
              <a:t>son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gran </a:t>
            </a:r>
            <a:r>
              <a:rPr sz="750" spc="30" dirty="0">
                <a:solidFill>
                  <a:srgbClr val="171514"/>
                </a:solidFill>
                <a:latin typeface="Microsoft Sans Serif"/>
                <a:cs typeface="Microsoft Sans Serif"/>
              </a:rPr>
              <a:t>importancia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industria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pueden </a:t>
            </a:r>
            <a:r>
              <a:rPr sz="750" spc="25" dirty="0" err="1">
                <a:solidFill>
                  <a:srgbClr val="171514"/>
                </a:solidFill>
                <a:latin typeface="Microsoft Sans Serif"/>
                <a:cs typeface="Microsoft Sans Serif"/>
              </a:rPr>
              <a:t>provocar</a:t>
            </a:r>
            <a:r>
              <a:rPr sz="750" spc="2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explosiones</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ingenios </a:t>
            </a:r>
            <a:r>
              <a:rPr sz="750" spc="10" dirty="0">
                <a:solidFill>
                  <a:srgbClr val="171514"/>
                </a:solidFill>
                <a:latin typeface="Microsoft Sans Serif"/>
                <a:cs typeface="Microsoft Sans Serif"/>
              </a:rPr>
              <a:t>azucareros, </a:t>
            </a:r>
            <a:r>
              <a:rPr sz="750" spc="25" dirty="0">
                <a:solidFill>
                  <a:srgbClr val="171514"/>
                </a:solidFill>
                <a:latin typeface="Microsoft Sans Serif"/>
                <a:cs typeface="Microsoft Sans Serif"/>
              </a:rPr>
              <a:t>graneros, </a:t>
            </a:r>
            <a:r>
              <a:rPr sz="750" spc="15" dirty="0">
                <a:solidFill>
                  <a:srgbClr val="171514"/>
                </a:solidFill>
                <a:latin typeface="Microsoft Sans Serif"/>
                <a:cs typeface="Microsoft Sans Serif"/>
              </a:rPr>
              <a:t>centrales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azufre, fábricas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explosivos, </a:t>
            </a:r>
            <a:r>
              <a:rPr sz="750" spc="30" dirty="0" err="1">
                <a:solidFill>
                  <a:srgbClr val="171514"/>
                </a:solidFill>
                <a:latin typeface="Microsoft Sans Serif"/>
                <a:cs typeface="Microsoft Sans Serif"/>
              </a:rPr>
              <a:t>petroquímicas</a:t>
            </a:r>
            <a:r>
              <a:rPr sz="750" spc="3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todas </a:t>
            </a:r>
            <a:r>
              <a:rPr sz="750" dirty="0">
                <a:solidFill>
                  <a:srgbClr val="171514"/>
                </a:solidFill>
                <a:latin typeface="Microsoft Sans Serif"/>
                <a:cs typeface="Microsoft Sans Serif"/>
              </a:rPr>
              <a:t>las </a:t>
            </a:r>
            <a:r>
              <a:rPr sz="750" spc="25" dirty="0">
                <a:solidFill>
                  <a:srgbClr val="171514"/>
                </a:solidFill>
                <a:latin typeface="Microsoft Sans Serif"/>
                <a:cs typeface="Microsoft Sans Serif"/>
              </a:rPr>
              <a:t>ramas 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industria </a:t>
            </a:r>
            <a:r>
              <a:rPr sz="750" spc="25" dirty="0">
                <a:solidFill>
                  <a:srgbClr val="171514"/>
                </a:solidFill>
                <a:latin typeface="Microsoft Sans Serif"/>
                <a:cs typeface="Microsoft Sans Serif"/>
              </a:rPr>
              <a:t>petrolera, </a:t>
            </a:r>
            <a:r>
              <a:rPr sz="750" dirty="0">
                <a:solidFill>
                  <a:srgbClr val="171514"/>
                </a:solidFill>
                <a:latin typeface="Microsoft Sans Serif"/>
                <a:cs typeface="Microsoft Sans Serif"/>
              </a:rPr>
              <a:t>así </a:t>
            </a:r>
            <a:r>
              <a:rPr sz="750" spc="30" dirty="0">
                <a:solidFill>
                  <a:srgbClr val="171514"/>
                </a:solidFill>
                <a:latin typeface="Microsoft Sans Serif"/>
                <a:cs typeface="Microsoft Sans Serif"/>
              </a:rPr>
              <a:t>como </a:t>
            </a:r>
            <a:r>
              <a:rPr sz="750" spc="25" dirty="0">
                <a:solidFill>
                  <a:srgbClr val="171514"/>
                </a:solidFill>
                <a:latin typeface="Microsoft Sans Serif"/>
                <a:cs typeface="Microsoft Sans Serif"/>
              </a:rPr>
              <a:t>en </a:t>
            </a:r>
            <a:r>
              <a:rPr sz="750" spc="20" dirty="0">
                <a:solidFill>
                  <a:srgbClr val="171514"/>
                </a:solidFill>
                <a:latin typeface="Microsoft Sans Serif"/>
                <a:cs typeface="Microsoft Sans Serif"/>
              </a:rPr>
              <a:t>operaciones </a:t>
            </a:r>
            <a:r>
              <a:rPr sz="750" spc="25" dirty="0">
                <a:solidFill>
                  <a:srgbClr val="171514"/>
                </a:solidFill>
                <a:latin typeface="Microsoft Sans Serif"/>
                <a:cs typeface="Microsoft Sans Serif"/>
              </a:rPr>
              <a:t>de </a:t>
            </a:r>
            <a:r>
              <a:rPr sz="750" spc="25" dirty="0" err="1">
                <a:solidFill>
                  <a:srgbClr val="171514"/>
                </a:solidFill>
                <a:latin typeface="Microsoft Sans Serif"/>
                <a:cs typeface="Microsoft Sans Serif"/>
              </a:rPr>
              <a:t>manipulación</a:t>
            </a:r>
            <a:r>
              <a:rPr sz="750" spc="2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carbón</a:t>
            </a:r>
            <a:r>
              <a:rPr sz="750" spc="2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materiales inflamables. líquidos. </a:t>
            </a:r>
            <a:r>
              <a:rPr sz="750" spc="10" dirty="0">
                <a:solidFill>
                  <a:srgbClr val="171514"/>
                </a:solidFill>
                <a:latin typeface="Microsoft Sans Serif"/>
                <a:cs typeface="Microsoft Sans Serif"/>
              </a:rPr>
              <a:t>Además, </a:t>
            </a:r>
            <a:r>
              <a:rPr sz="750" spc="-5" dirty="0">
                <a:solidFill>
                  <a:srgbClr val="171514"/>
                </a:solidFill>
                <a:latin typeface="Microsoft Sans Serif"/>
                <a:cs typeface="Microsoft Sans Serif"/>
              </a:rPr>
              <a:t>se </a:t>
            </a:r>
            <a:r>
              <a:rPr sz="750" spc="5" dirty="0">
                <a:solidFill>
                  <a:srgbClr val="171514"/>
                </a:solidFill>
                <a:latin typeface="Microsoft Sans Serif"/>
                <a:cs typeface="Microsoft Sans Serif"/>
              </a:rPr>
              <a:t>sabe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20" dirty="0" err="1">
                <a:solidFill>
                  <a:srgbClr val="171514"/>
                </a:solidFill>
                <a:latin typeface="Microsoft Sans Serif"/>
                <a:cs typeface="Microsoft Sans Serif"/>
              </a:rPr>
              <a:t>electrificación</a:t>
            </a:r>
            <a:r>
              <a:rPr sz="750" spc="2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estática</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provoca</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explosiones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quirófanos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hospitales</a:t>
            </a:r>
            <a:r>
              <a:rPr sz="750" spc="15" dirty="0">
                <a:solidFill>
                  <a:srgbClr val="171514"/>
                </a:solidFill>
                <a:latin typeface="Microsoft Sans Serif"/>
                <a:cs typeface="Microsoft Sans Serif"/>
              </a:rPr>
              <a:t>.</a:t>
            </a:r>
            <a:endParaRPr sz="750" dirty="0">
              <a:latin typeface="Microsoft Sans Serif"/>
              <a:cs typeface="Microsoft Sans Serif"/>
            </a:endParaRPr>
          </a:p>
          <a:p>
            <a:pPr marL="12700" marR="57785" indent="152400">
              <a:lnSpc>
                <a:spcPct val="133300"/>
              </a:lnSpc>
            </a:pPr>
            <a:r>
              <a:rPr sz="750" spc="5" dirty="0">
                <a:solidFill>
                  <a:srgbClr val="171514"/>
                </a:solidFill>
                <a:latin typeface="Microsoft Sans Serif"/>
                <a:cs typeface="Microsoft Sans Serif"/>
              </a:rPr>
              <a:t>Con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grandes </a:t>
            </a:r>
            <a:r>
              <a:rPr sz="750" spc="5" dirty="0">
                <a:solidFill>
                  <a:srgbClr val="171514"/>
                </a:solidFill>
                <a:latin typeface="Microsoft Sans Serif"/>
                <a:cs typeface="Microsoft Sans Serif"/>
              </a:rPr>
              <a:t>avances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fabricación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circuitos </a:t>
            </a:r>
            <a:r>
              <a:rPr sz="750" spc="30" dirty="0">
                <a:solidFill>
                  <a:srgbClr val="171514"/>
                </a:solidFill>
                <a:latin typeface="Microsoft Sans Serif"/>
                <a:cs typeface="Microsoft Sans Serif"/>
              </a:rPr>
              <a:t>integrados </a:t>
            </a:r>
            <a:r>
              <a:rPr sz="750" spc="5" dirty="0">
                <a:solidFill>
                  <a:srgbClr val="171514"/>
                </a:solidFill>
                <a:latin typeface="Microsoft Sans Serif"/>
                <a:cs typeface="Microsoft Sans Serif"/>
              </a:rPr>
              <a:t>y </a:t>
            </a:r>
            <a:r>
              <a:rPr sz="750" spc="15" dirty="0">
                <a:solidFill>
                  <a:srgbClr val="171514"/>
                </a:solidFill>
                <a:latin typeface="Microsoft Sans Serif"/>
                <a:cs typeface="Microsoft Sans Serif"/>
              </a:rPr>
              <a:t>su </a:t>
            </a:r>
            <a:r>
              <a:rPr sz="750" spc="20" dirty="0">
                <a:solidFill>
                  <a:srgbClr val="171514"/>
                </a:solidFill>
                <a:latin typeface="Microsoft Sans Serif"/>
                <a:cs typeface="Microsoft Sans Serif"/>
              </a:rPr>
              <a:t>uso </a:t>
            </a:r>
            <a:r>
              <a:rPr sz="750" spc="25" dirty="0">
                <a:solidFill>
                  <a:srgbClr val="171514"/>
                </a:solidFill>
                <a:latin typeface="Microsoft Sans Serif"/>
                <a:cs typeface="Microsoft Sans Serif"/>
              </a:rPr>
              <a:t>en </a:t>
            </a:r>
            <a:r>
              <a:rPr sz="750" spc="30" dirty="0" err="1">
                <a:solidFill>
                  <a:srgbClr val="171514"/>
                </a:solidFill>
                <a:latin typeface="Microsoft Sans Serif"/>
                <a:cs typeface="Microsoft Sans Serif"/>
              </a:rPr>
              <a:t>todos</a:t>
            </a:r>
            <a:r>
              <a:rPr sz="750" spc="3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dispositivos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15" dirty="0">
                <a:solidFill>
                  <a:srgbClr val="171514"/>
                </a:solidFill>
                <a:latin typeface="Microsoft Sans Serif"/>
                <a:cs typeface="Microsoft Sans Serif"/>
              </a:rPr>
              <a:t>sistemas </a:t>
            </a:r>
            <a:r>
              <a:rPr sz="750" spc="20" dirty="0">
                <a:solidFill>
                  <a:srgbClr val="171514"/>
                </a:solidFill>
                <a:latin typeface="Microsoft Sans Serif"/>
                <a:cs typeface="Microsoft Sans Serif"/>
              </a:rPr>
              <a:t>electrónicos </a:t>
            </a:r>
            <a:r>
              <a:rPr sz="750" spc="30" dirty="0">
                <a:solidFill>
                  <a:srgbClr val="171514"/>
                </a:solidFill>
                <a:latin typeface="Microsoft Sans Serif"/>
                <a:cs typeface="Microsoft Sans Serif"/>
              </a:rPr>
              <a:t>modernos,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descargas </a:t>
            </a:r>
            <a:r>
              <a:rPr sz="750" spc="15" dirty="0">
                <a:solidFill>
                  <a:srgbClr val="171514"/>
                </a:solidFill>
                <a:latin typeface="Microsoft Sans Serif"/>
                <a:cs typeface="Microsoft Sans Serif"/>
              </a:rPr>
              <a:t>electrostáticas</a:t>
            </a:r>
            <a:r>
              <a:rPr sz="750" spc="15" dirty="0">
                <a:solidFill>
                  <a:srgbClr val="171514"/>
                </a:solidFill>
                <a:latin typeface="Microsoft Sans Serif"/>
                <a:cs typeface="Microsoft Sans Serif"/>
              </a:rPr>
              <a:t> </a:t>
            </a:r>
            <a:r>
              <a:rPr sz="750" spc="-45" dirty="0">
                <a:solidFill>
                  <a:srgbClr val="171514"/>
                </a:solidFill>
                <a:latin typeface="Microsoft Sans Serif"/>
                <a:cs typeface="Microsoft Sans Serif"/>
              </a:rPr>
              <a:t>(ESD) </a:t>
            </a:r>
            <a:r>
              <a:rPr sz="750" spc="25" dirty="0" err="1" smtClean="0">
                <a:solidFill>
                  <a:srgbClr val="171514"/>
                </a:solidFill>
                <a:latin typeface="Microsoft Sans Serif"/>
                <a:cs typeface="Microsoft Sans Serif"/>
              </a:rPr>
              <a:t>constituyen</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una</a:t>
            </a:r>
            <a:r>
              <a:rPr sz="750" spc="3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fuente </a:t>
            </a:r>
            <a:r>
              <a:rPr sz="750" spc="20" dirty="0">
                <a:solidFill>
                  <a:srgbClr val="171514"/>
                </a:solidFill>
                <a:latin typeface="Microsoft Sans Serif"/>
                <a:cs typeface="Microsoft Sans Serif"/>
              </a:rPr>
              <a:t>grave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daño </a:t>
            </a:r>
            <a:r>
              <a:rPr sz="750" spc="25" dirty="0">
                <a:solidFill>
                  <a:srgbClr val="171514"/>
                </a:solidFill>
                <a:latin typeface="Microsoft Sans Serif"/>
                <a:cs typeface="Microsoft Sans Serif"/>
              </a:rPr>
              <a:t>para </a:t>
            </a:r>
            <a:r>
              <a:rPr sz="750" spc="10" dirty="0">
                <a:solidFill>
                  <a:srgbClr val="171514"/>
                </a:solidFill>
                <a:latin typeface="Microsoft Sans Serif"/>
                <a:cs typeface="Microsoft Sans Serif"/>
              </a:rPr>
              <a:t>estos </a:t>
            </a:r>
            <a:r>
              <a:rPr sz="750" spc="20" dirty="0">
                <a:solidFill>
                  <a:srgbClr val="171514"/>
                </a:solidFill>
                <a:latin typeface="Microsoft Sans Serif"/>
                <a:cs typeface="Microsoft Sans Serif"/>
              </a:rPr>
              <a:t>circuitos </a:t>
            </a:r>
            <a:r>
              <a:rPr sz="750" spc="35" dirty="0">
                <a:solidFill>
                  <a:srgbClr val="171514"/>
                </a:solidFill>
                <a:latin typeface="Microsoft Sans Serif"/>
                <a:cs typeface="Microsoft Sans Serif"/>
              </a:rPr>
              <a:t>durante </a:t>
            </a:r>
            <a:r>
              <a:rPr sz="750" spc="15" dirty="0">
                <a:solidFill>
                  <a:srgbClr val="171514"/>
                </a:solidFill>
                <a:latin typeface="Microsoft Sans Serif"/>
                <a:cs typeface="Microsoft Sans Serif"/>
              </a:rPr>
              <a:t>su </a:t>
            </a:r>
            <a:r>
              <a:rPr sz="750" spc="20" dirty="0">
                <a:solidFill>
                  <a:srgbClr val="171514"/>
                </a:solidFill>
                <a:latin typeface="Microsoft Sans Serif"/>
                <a:cs typeface="Microsoft Sans Serif"/>
              </a:rPr>
              <a:t>fabricación </a:t>
            </a:r>
            <a:r>
              <a:rPr sz="750" spc="35" dirty="0">
                <a:solidFill>
                  <a:srgbClr val="171514"/>
                </a:solidFill>
                <a:latin typeface="Microsoft Sans Serif"/>
                <a:cs typeface="Microsoft Sans Serif"/>
              </a:rPr>
              <a:t>o </a:t>
            </a:r>
            <a:r>
              <a:rPr sz="750" spc="15" dirty="0">
                <a:solidFill>
                  <a:srgbClr val="171514"/>
                </a:solidFill>
                <a:latin typeface="Microsoft Sans Serif"/>
                <a:cs typeface="Microsoft Sans Serif"/>
              </a:rPr>
              <a:t>su embalaje, </a:t>
            </a:r>
            <a:r>
              <a:rPr sz="750" dirty="0" err="1">
                <a:solidFill>
                  <a:srgbClr val="171514"/>
                </a:solidFill>
                <a:latin typeface="Microsoft Sans Serif"/>
                <a:cs typeface="Microsoft Sans Serif"/>
              </a:rPr>
              <a:t>así</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como</a:t>
            </a:r>
            <a:r>
              <a:rPr lang="es-ES" sz="750" spc="3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durante</a:t>
            </a:r>
            <a:r>
              <a:rPr sz="750" spc="3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su </a:t>
            </a:r>
            <a:r>
              <a:rPr sz="750" spc="30" dirty="0">
                <a:solidFill>
                  <a:srgbClr val="171514"/>
                </a:solidFill>
                <a:latin typeface="Microsoft Sans Serif"/>
                <a:cs typeface="Microsoft Sans Serif"/>
              </a:rPr>
              <a:t>funcionamiento. </a:t>
            </a:r>
            <a:r>
              <a:rPr sz="750" spc="-15" dirty="0">
                <a:solidFill>
                  <a:srgbClr val="171514"/>
                </a:solidFill>
                <a:latin typeface="Microsoft Sans Serif"/>
                <a:cs typeface="Microsoft Sans Serif"/>
              </a:rPr>
              <a:t>La </a:t>
            </a:r>
            <a:r>
              <a:rPr sz="750" spc="20" dirty="0">
                <a:solidFill>
                  <a:srgbClr val="171514"/>
                </a:solidFill>
                <a:latin typeface="Microsoft Sans Serif"/>
                <a:cs typeface="Microsoft Sans Serif"/>
              </a:rPr>
              <a:t>experiencia </a:t>
            </a:r>
            <a:r>
              <a:rPr sz="750" spc="25" dirty="0">
                <a:solidFill>
                  <a:srgbClr val="171514"/>
                </a:solidFill>
                <a:latin typeface="Microsoft Sans Serif"/>
                <a:cs typeface="Microsoft Sans Serif"/>
              </a:rPr>
              <a:t>ha </a:t>
            </a:r>
            <a:r>
              <a:rPr sz="750" spc="35" dirty="0">
                <a:solidFill>
                  <a:srgbClr val="171514"/>
                </a:solidFill>
                <a:latin typeface="Microsoft Sans Serif"/>
                <a:cs typeface="Microsoft Sans Serif"/>
              </a:rPr>
              <a:t>demostrado </a:t>
            </a:r>
            <a:r>
              <a:rPr sz="750" spc="30" dirty="0">
                <a:solidFill>
                  <a:srgbClr val="171514"/>
                </a:solidFill>
                <a:latin typeface="Microsoft Sans Serif"/>
                <a:cs typeface="Microsoft Sans Serif"/>
              </a:rPr>
              <a:t>que </a:t>
            </a:r>
            <a:r>
              <a:rPr sz="750" spc="15" dirty="0">
                <a:solidFill>
                  <a:srgbClr val="171514"/>
                </a:solidFill>
                <a:latin typeface="Microsoft Sans Serif"/>
                <a:cs typeface="Microsoft Sans Serif"/>
              </a:rPr>
              <a:t>tales </a:t>
            </a:r>
            <a:r>
              <a:rPr sz="750" spc="10" dirty="0">
                <a:solidFill>
                  <a:srgbClr val="171514"/>
                </a:solidFill>
                <a:latin typeface="Microsoft Sans Serif"/>
                <a:cs typeface="Microsoft Sans Serif"/>
              </a:rPr>
              <a:t>descargas </a:t>
            </a:r>
            <a:r>
              <a:rPr sz="750" spc="20" dirty="0">
                <a:solidFill>
                  <a:srgbClr val="171514"/>
                </a:solidFill>
                <a:latin typeface="Microsoft Sans Serif"/>
                <a:cs typeface="Microsoft Sans Serif"/>
              </a:rPr>
              <a:t>conducen</a:t>
            </a:r>
            <a:r>
              <a:rPr sz="750" spc="20"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destrucción</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25" dirty="0">
                <a:solidFill>
                  <a:srgbClr val="171514"/>
                </a:solidFill>
                <a:latin typeface="Microsoft Sans Serif"/>
                <a:cs typeface="Microsoft Sans Serif"/>
              </a:rPr>
              <a:t>semiconductores de </a:t>
            </a:r>
            <a:r>
              <a:rPr sz="750" spc="30" dirty="0">
                <a:solidFill>
                  <a:srgbClr val="171514"/>
                </a:solidFill>
                <a:latin typeface="Microsoft Sans Serif"/>
                <a:cs typeface="Microsoft Sans Serif"/>
              </a:rPr>
              <a:t>óxido </a:t>
            </a:r>
            <a:r>
              <a:rPr sz="750" spc="25" dirty="0">
                <a:solidFill>
                  <a:srgbClr val="171514"/>
                </a:solidFill>
                <a:latin typeface="Microsoft Sans Serif"/>
                <a:cs typeface="Microsoft Sans Serif"/>
              </a:rPr>
              <a:t>metálico de </a:t>
            </a:r>
            <a:r>
              <a:rPr sz="750" spc="15" dirty="0">
                <a:solidFill>
                  <a:srgbClr val="171514"/>
                </a:solidFill>
                <a:latin typeface="Microsoft Sans Serif"/>
                <a:cs typeface="Microsoft Sans Serif"/>
              </a:rPr>
              <a:t>película </a:t>
            </a:r>
            <a:r>
              <a:rPr sz="750" spc="20" dirty="0">
                <a:solidFill>
                  <a:srgbClr val="171514"/>
                </a:solidFill>
                <a:latin typeface="Microsoft Sans Serif"/>
                <a:cs typeface="Microsoft Sans Serif"/>
              </a:rPr>
              <a:t>delgada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15" dirty="0" err="1">
                <a:solidFill>
                  <a:srgbClr val="171514"/>
                </a:solidFill>
                <a:latin typeface="Microsoft Sans Serif"/>
                <a:cs typeface="Microsoft Sans Serif"/>
              </a:rPr>
              <a:t>serie</a:t>
            </a:r>
            <a:r>
              <a:rPr sz="750" spc="1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elementos</a:t>
            </a:r>
            <a:r>
              <a:rPr sz="750" spc="2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sensibles </a:t>
            </a:r>
            <a:r>
              <a:rPr sz="750" spc="30" dirty="0">
                <a:solidFill>
                  <a:srgbClr val="171514"/>
                </a:solidFill>
                <a:latin typeface="Microsoft Sans Serif"/>
                <a:cs typeface="Microsoft Sans Serif"/>
              </a:rPr>
              <a:t>como </a:t>
            </a:r>
            <a:r>
              <a:rPr sz="750" spc="10" dirty="0">
                <a:solidFill>
                  <a:srgbClr val="171514"/>
                </a:solidFill>
                <a:latin typeface="Microsoft Sans Serif"/>
                <a:cs typeface="Microsoft Sans Serif"/>
              </a:rPr>
              <a:t>pistas, resistencias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membrana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condensadores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circuitos</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integrados</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etc.</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También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pueden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causar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llamado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daño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estático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latente</a:t>
            </a:r>
            <a:r>
              <a:rPr sz="750" spc="5" dirty="0">
                <a:solidFill>
                  <a:srgbClr val="171514"/>
                </a:solidFill>
                <a:latin typeface="Microsoft Sans Serif"/>
                <a:cs typeface="Microsoft Sans Serif"/>
              </a:rPr>
              <a:t> </a:t>
            </a:r>
            <a:r>
              <a:rPr sz="750" spc="-60" dirty="0">
                <a:solidFill>
                  <a:srgbClr val="171514"/>
                </a:solidFill>
                <a:latin typeface="Microsoft Sans Serif"/>
                <a:cs typeface="Microsoft Sans Serif"/>
              </a:rPr>
              <a:t>ESD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descarga</a:t>
            </a:r>
            <a:r>
              <a:rPr sz="750" spc="1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inicial </a:t>
            </a:r>
            <a:r>
              <a:rPr sz="750" spc="10" dirty="0">
                <a:solidFill>
                  <a:srgbClr val="171514"/>
                </a:solidFill>
                <a:latin typeface="Microsoft Sans Serif"/>
                <a:cs typeface="Microsoft Sans Serif"/>
              </a:rPr>
              <a:t>causará </a:t>
            </a:r>
            <a:r>
              <a:rPr sz="750" spc="20" dirty="0">
                <a:solidFill>
                  <a:srgbClr val="171514"/>
                </a:solidFill>
                <a:latin typeface="Microsoft Sans Serif"/>
                <a:cs typeface="Microsoft Sans Serif"/>
              </a:rPr>
              <a:t>solo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daño </a:t>
            </a:r>
            <a:r>
              <a:rPr sz="750" spc="20" dirty="0">
                <a:solidFill>
                  <a:srgbClr val="171514"/>
                </a:solidFill>
                <a:latin typeface="Microsoft Sans Serif"/>
                <a:cs typeface="Microsoft Sans Serif"/>
              </a:rPr>
              <a:t>parcial </a:t>
            </a:r>
            <a:r>
              <a:rPr sz="750" dirty="0">
                <a:solidFill>
                  <a:srgbClr val="171514"/>
                </a:solidFill>
                <a:latin typeface="Microsoft Sans Serif"/>
                <a:cs typeface="Microsoft Sans Serif"/>
              </a:rPr>
              <a:t>a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pista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conducirá </a:t>
            </a:r>
            <a:r>
              <a:rPr sz="750" dirty="0">
                <a:solidFill>
                  <a:srgbClr val="171514"/>
                </a:solidFill>
                <a:latin typeface="Microsoft Sans Serif"/>
                <a:cs typeface="Microsoft Sans Serif"/>
              </a:rPr>
              <a:t>a </a:t>
            </a:r>
            <a:r>
              <a:rPr sz="750" spc="15" dirty="0" err="1">
                <a:solidFill>
                  <a:srgbClr val="171514"/>
                </a:solidFill>
                <a:latin typeface="Microsoft Sans Serif"/>
                <a:cs typeface="Microsoft Sans Serif"/>
              </a:rPr>
              <a:t>su</a:t>
            </a:r>
            <a:r>
              <a:rPr sz="750" spc="1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degradación</a:t>
            </a:r>
            <a:r>
              <a:rPr lang="es-ES" sz="750" spc="2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gradual</a:t>
            </a:r>
            <a:r>
              <a:rPr sz="750" spc="-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eventual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falla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debido</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tensiones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térmicas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vibratorias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durante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uso</a:t>
            </a:r>
            <a:r>
              <a:rPr sz="750" spc="15"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50" dirty="0">
              <a:latin typeface="Microsoft Sans Serif"/>
              <a:cs typeface="Microsoft Sans Serif"/>
            </a:endParaRPr>
          </a:p>
          <a:p>
            <a:pPr marL="12700" marR="125095" indent="152400">
              <a:lnSpc>
                <a:spcPct val="142900"/>
              </a:lnSpc>
            </a:pPr>
            <a:r>
              <a:rPr sz="700" spc="10" dirty="0">
                <a:solidFill>
                  <a:srgbClr val="171514"/>
                </a:solidFill>
                <a:latin typeface="Microsoft Sans Serif"/>
                <a:cs typeface="Microsoft Sans Serif"/>
              </a:rPr>
              <a:t>Antes </a:t>
            </a:r>
            <a:r>
              <a:rPr sz="700" spc="20" dirty="0">
                <a:solidFill>
                  <a:srgbClr val="171514"/>
                </a:solidFill>
                <a:latin typeface="Microsoft Sans Serif"/>
                <a:cs typeface="Microsoft Sans Serif"/>
              </a:rPr>
              <a:t>de considerar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tema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electrificación estática </a:t>
            </a:r>
            <a:r>
              <a:rPr sz="700" spc="5" dirty="0">
                <a:solidFill>
                  <a:srgbClr val="171514"/>
                </a:solidFill>
                <a:latin typeface="Microsoft Sans Serif"/>
                <a:cs typeface="Microsoft Sans Serif"/>
              </a:rPr>
              <a:t>y </a:t>
            </a:r>
            <a:r>
              <a:rPr sz="700" dirty="0">
                <a:solidFill>
                  <a:srgbClr val="171514"/>
                </a:solidFill>
                <a:latin typeface="Microsoft Sans Serif"/>
                <a:cs typeface="Microsoft Sans Serif"/>
              </a:rPr>
              <a:t>las </a:t>
            </a:r>
            <a:r>
              <a:rPr sz="700" spc="30" dirty="0">
                <a:solidFill>
                  <a:srgbClr val="171514"/>
                </a:solidFill>
                <a:latin typeface="Microsoft Sans Serif"/>
                <a:cs typeface="Microsoft Sans Serif"/>
              </a:rPr>
              <a:t>formas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controlarla</a:t>
            </a:r>
            <a:r>
              <a:rPr sz="700" spc="25"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hemos</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considerado</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pertinente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familiarizar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lector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sinopsis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condiciones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son</a:t>
            </a:r>
            <a:r>
              <a:rPr sz="700" spc="5" dirty="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necesarias</a:t>
            </a:r>
            <a:r>
              <a:rPr lang="es-ES" sz="700" spc="5"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55" dirty="0">
                <a:solidFill>
                  <a:srgbClr val="171514"/>
                </a:solidFill>
                <a:latin typeface="Microsoft Sans Serif"/>
                <a:cs typeface="Microsoft Sans Serif"/>
              </a:rPr>
              <a:t>ESD</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provoque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incendio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explosión</a:t>
            </a:r>
            <a:r>
              <a:rPr sz="700" spc="15" dirty="0">
                <a:solidFill>
                  <a:srgbClr val="171514"/>
                </a:solidFill>
                <a:latin typeface="Microsoft Sans Serif"/>
                <a:cs typeface="Microsoft Sans Serif"/>
              </a:rPr>
              <a:t>.</a:t>
            </a:r>
            <a:endParaRPr sz="700" dirty="0">
              <a:latin typeface="Microsoft Sans Serif"/>
              <a:cs typeface="Microsoft Sans Serif"/>
            </a:endParaRPr>
          </a:p>
        </p:txBody>
      </p:sp>
      <p:sp>
        <p:nvSpPr>
          <p:cNvPr id="4" name="object 4"/>
          <p:cNvSpPr txBox="1"/>
          <p:nvPr/>
        </p:nvSpPr>
        <p:spPr>
          <a:xfrm>
            <a:off x="5337178" y="6643255"/>
            <a:ext cx="4330700" cy="1403589"/>
          </a:xfrm>
          <a:prstGeom prst="rect">
            <a:avLst/>
          </a:prstGeom>
        </p:spPr>
        <p:txBody>
          <a:bodyPr vert="horz" wrap="square" lIns="0" tIns="12700" rIns="0" bIns="0" rtlCol="0">
            <a:spAutoFit/>
          </a:bodyPr>
          <a:lstStyle/>
          <a:p>
            <a:pPr marL="12700">
              <a:spcBef>
                <a:spcPts val="100"/>
              </a:spcBef>
            </a:pPr>
            <a:r>
              <a:rPr sz="850" b="1" spc="10" dirty="0">
                <a:solidFill>
                  <a:srgbClr val="171514"/>
                </a:solidFill>
                <a:latin typeface="Arial"/>
                <a:cs typeface="Arial"/>
              </a:rPr>
              <a:t>7.2</a:t>
            </a:r>
            <a:r>
              <a:rPr sz="850" b="1" spc="-20" dirty="0">
                <a:solidFill>
                  <a:srgbClr val="171514"/>
                </a:solidFill>
                <a:latin typeface="Arial"/>
                <a:cs typeface="Arial"/>
              </a:rPr>
              <a:t> </a:t>
            </a:r>
            <a:r>
              <a:rPr sz="850" b="1" spc="5" dirty="0">
                <a:solidFill>
                  <a:srgbClr val="171514"/>
                </a:solidFill>
                <a:latin typeface="Arial"/>
                <a:cs typeface="Arial"/>
              </a:rPr>
              <a:t>CONDICIONES</a:t>
            </a:r>
            <a:r>
              <a:rPr sz="850" b="1" spc="-20" dirty="0">
                <a:solidFill>
                  <a:srgbClr val="171514"/>
                </a:solidFill>
                <a:latin typeface="Arial"/>
                <a:cs typeface="Arial"/>
              </a:rPr>
              <a:t> </a:t>
            </a:r>
            <a:r>
              <a:rPr sz="850" b="1" spc="-40" dirty="0">
                <a:solidFill>
                  <a:srgbClr val="171514"/>
                </a:solidFill>
                <a:latin typeface="Arial"/>
                <a:cs typeface="Arial"/>
              </a:rPr>
              <a:t>NECESARIAS</a:t>
            </a:r>
            <a:r>
              <a:rPr sz="850" b="1" spc="-20" dirty="0">
                <a:solidFill>
                  <a:srgbClr val="171514"/>
                </a:solidFill>
                <a:latin typeface="Arial"/>
                <a:cs typeface="Arial"/>
              </a:rPr>
              <a:t> </a:t>
            </a:r>
            <a:r>
              <a:rPr sz="850" b="1" spc="-40" dirty="0">
                <a:solidFill>
                  <a:srgbClr val="171514"/>
                </a:solidFill>
                <a:latin typeface="Arial"/>
                <a:cs typeface="Arial"/>
              </a:rPr>
              <a:t>PARA</a:t>
            </a:r>
            <a:r>
              <a:rPr sz="850" b="1" spc="-20" dirty="0">
                <a:solidFill>
                  <a:srgbClr val="171514"/>
                </a:solidFill>
                <a:latin typeface="Arial"/>
                <a:cs typeface="Arial"/>
              </a:rPr>
              <a:t> </a:t>
            </a:r>
            <a:r>
              <a:rPr sz="850" b="1" spc="-65" dirty="0">
                <a:solidFill>
                  <a:srgbClr val="171514"/>
                </a:solidFill>
                <a:latin typeface="Arial"/>
                <a:cs typeface="Arial"/>
              </a:rPr>
              <a:t>EL</a:t>
            </a:r>
            <a:r>
              <a:rPr sz="850" b="1" spc="-20" dirty="0">
                <a:solidFill>
                  <a:srgbClr val="171514"/>
                </a:solidFill>
                <a:latin typeface="Arial"/>
                <a:cs typeface="Arial"/>
              </a:rPr>
              <a:t> </a:t>
            </a:r>
            <a:r>
              <a:rPr sz="850" b="1" dirty="0">
                <a:solidFill>
                  <a:srgbClr val="171514"/>
                </a:solidFill>
                <a:latin typeface="Arial"/>
                <a:cs typeface="Arial"/>
              </a:rPr>
              <a:t>ENCENDIDO</a:t>
            </a:r>
            <a:endParaRPr sz="850" dirty="0">
              <a:latin typeface="Arial"/>
              <a:cs typeface="Arial"/>
            </a:endParaRPr>
          </a:p>
          <a:p>
            <a:pPr marL="12700" marR="10795">
              <a:lnSpc>
                <a:spcPct val="153800"/>
              </a:lnSpc>
              <a:spcBef>
                <a:spcPts val="560"/>
              </a:spcBef>
            </a:pPr>
            <a:r>
              <a:rPr sz="650" spc="-10" dirty="0">
                <a:solidFill>
                  <a:srgbClr val="171514"/>
                </a:solidFill>
                <a:latin typeface="Microsoft Sans Serif"/>
                <a:cs typeface="Microsoft Sans Serif"/>
              </a:rPr>
              <a:t>La </a:t>
            </a:r>
            <a:r>
              <a:rPr sz="650" spc="30" dirty="0">
                <a:solidFill>
                  <a:srgbClr val="171514"/>
                </a:solidFill>
                <a:latin typeface="Microsoft Sans Serif"/>
                <a:cs typeface="Microsoft Sans Serif"/>
              </a:rPr>
              <a:t>quema </a:t>
            </a:r>
            <a:r>
              <a:rPr sz="650" spc="20" dirty="0">
                <a:solidFill>
                  <a:srgbClr val="171514"/>
                </a:solidFill>
                <a:latin typeface="Microsoft Sans Serif"/>
                <a:cs typeface="Microsoft Sans Serif"/>
              </a:rPr>
              <a:t>de </a:t>
            </a:r>
            <a:r>
              <a:rPr sz="650" spc="40" dirty="0">
                <a:solidFill>
                  <a:srgbClr val="171514"/>
                </a:solidFill>
                <a:latin typeface="Microsoft Sans Serif"/>
                <a:cs typeface="Microsoft Sans Serif"/>
              </a:rPr>
              <a:t>un </a:t>
            </a:r>
            <a:r>
              <a:rPr sz="650" spc="25" dirty="0">
                <a:solidFill>
                  <a:srgbClr val="171514"/>
                </a:solidFill>
                <a:latin typeface="Microsoft Sans Serif"/>
                <a:cs typeface="Microsoft Sans Serif"/>
              </a:rPr>
              <a:t>combustible </a:t>
            </a:r>
            <a:r>
              <a:rPr sz="650" spc="20" dirty="0">
                <a:solidFill>
                  <a:srgbClr val="171514"/>
                </a:solidFill>
                <a:latin typeface="Microsoft Sans Serif"/>
                <a:cs typeface="Microsoft Sans Serif"/>
              </a:rPr>
              <a:t>en </a:t>
            </a:r>
            <a:r>
              <a:rPr sz="650" spc="10" dirty="0">
                <a:solidFill>
                  <a:srgbClr val="171514"/>
                </a:solidFill>
                <a:latin typeface="Microsoft Sans Serif"/>
                <a:cs typeface="Microsoft Sans Serif"/>
              </a:rPr>
              <a:t>el </a:t>
            </a:r>
            <a:r>
              <a:rPr sz="650" spc="15" dirty="0">
                <a:solidFill>
                  <a:srgbClr val="171514"/>
                </a:solidFill>
                <a:latin typeface="Microsoft Sans Serif"/>
                <a:cs typeface="Microsoft Sans Serif"/>
              </a:rPr>
              <a:t>aire </a:t>
            </a:r>
            <a:r>
              <a:rPr sz="650" spc="-5" dirty="0">
                <a:solidFill>
                  <a:srgbClr val="171514"/>
                </a:solidFill>
                <a:latin typeface="Microsoft Sans Serif"/>
                <a:cs typeface="Microsoft Sans Serif"/>
              </a:rPr>
              <a:t>es </a:t>
            </a:r>
            <a:r>
              <a:rPr sz="650" spc="10" dirty="0">
                <a:solidFill>
                  <a:srgbClr val="171514"/>
                </a:solidFill>
                <a:latin typeface="Microsoft Sans Serif"/>
                <a:cs typeface="Microsoft Sans Serif"/>
              </a:rPr>
              <a:t>el </a:t>
            </a:r>
            <a:r>
              <a:rPr sz="650" spc="25" dirty="0">
                <a:solidFill>
                  <a:srgbClr val="171514"/>
                </a:solidFill>
                <a:latin typeface="Microsoft Sans Serif"/>
                <a:cs typeface="Microsoft Sans Serif"/>
              </a:rPr>
              <a:t>resultado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la </a:t>
            </a:r>
            <a:r>
              <a:rPr sz="650" spc="15" dirty="0">
                <a:solidFill>
                  <a:srgbClr val="171514"/>
                </a:solidFill>
                <a:latin typeface="Microsoft Sans Serif"/>
                <a:cs typeface="Microsoft Sans Serif"/>
              </a:rPr>
              <a:t>reacción </a:t>
            </a:r>
            <a:r>
              <a:rPr sz="650" spc="30" dirty="0">
                <a:solidFill>
                  <a:srgbClr val="171514"/>
                </a:solidFill>
                <a:latin typeface="Microsoft Sans Serif"/>
                <a:cs typeface="Microsoft Sans Serif"/>
              </a:rPr>
              <a:t>entre </a:t>
            </a:r>
            <a:r>
              <a:rPr sz="650" dirty="0">
                <a:solidFill>
                  <a:srgbClr val="171514"/>
                </a:solidFill>
                <a:latin typeface="Microsoft Sans Serif"/>
                <a:cs typeface="Microsoft Sans Serif"/>
              </a:rPr>
              <a:t>las </a:t>
            </a:r>
            <a:r>
              <a:rPr sz="650" spc="15" dirty="0">
                <a:solidFill>
                  <a:srgbClr val="171514"/>
                </a:solidFill>
                <a:latin typeface="Microsoft Sans Serif"/>
                <a:cs typeface="Microsoft Sans Serif"/>
              </a:rPr>
              <a:t>moléculas</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spc="25" dirty="0">
                <a:solidFill>
                  <a:srgbClr val="171514"/>
                </a:solidFill>
                <a:latin typeface="Microsoft Sans Serif"/>
                <a:cs typeface="Microsoft Sans Serif"/>
              </a:rPr>
              <a:t>combustible </a:t>
            </a:r>
            <a:r>
              <a:rPr sz="650" spc="5" dirty="0">
                <a:solidFill>
                  <a:srgbClr val="171514"/>
                </a:solidFill>
                <a:latin typeface="Microsoft Sans Serif"/>
                <a:cs typeface="Microsoft Sans Serif"/>
              </a:rPr>
              <a:t>y </a:t>
            </a:r>
            <a:r>
              <a:rPr sz="650" dirty="0" smtClean="0">
                <a:solidFill>
                  <a:srgbClr val="171514"/>
                </a:solidFill>
                <a:latin typeface="Microsoft Sans Serif"/>
                <a:cs typeface="Microsoft Sans Serif"/>
              </a:rPr>
              <a:t>las</a:t>
            </a:r>
            <a:r>
              <a:rPr lang="es-ES" sz="65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moléculas</a:t>
            </a:r>
            <a:r>
              <a:rPr sz="650" spc="1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spc="25" dirty="0">
                <a:solidFill>
                  <a:srgbClr val="171514"/>
                </a:solidFill>
                <a:latin typeface="Microsoft Sans Serif"/>
                <a:cs typeface="Microsoft Sans Serif"/>
              </a:rPr>
              <a:t>oxígeno </a:t>
            </a:r>
            <a:r>
              <a:rPr sz="650" spc="20" dirty="0">
                <a:solidFill>
                  <a:srgbClr val="171514"/>
                </a:solidFill>
                <a:latin typeface="Microsoft Sans Serif"/>
                <a:cs typeface="Microsoft Sans Serif"/>
              </a:rPr>
              <a:t>en </a:t>
            </a:r>
            <a:r>
              <a:rPr sz="650" spc="10" dirty="0">
                <a:solidFill>
                  <a:srgbClr val="171514"/>
                </a:solidFill>
                <a:latin typeface="Microsoft Sans Serif"/>
                <a:cs typeface="Microsoft Sans Serif"/>
              </a:rPr>
              <a:t>el aire. </a:t>
            </a:r>
            <a:r>
              <a:rPr sz="650" dirty="0">
                <a:solidFill>
                  <a:srgbClr val="171514"/>
                </a:solidFill>
                <a:latin typeface="Microsoft Sans Serif"/>
                <a:cs typeface="Microsoft Sans Serif"/>
              </a:rPr>
              <a:t>Para </a:t>
            </a:r>
            <a:r>
              <a:rPr sz="650" spc="10" dirty="0">
                <a:solidFill>
                  <a:srgbClr val="171514"/>
                </a:solidFill>
                <a:latin typeface="Microsoft Sans Serif"/>
                <a:cs typeface="Microsoft Sans Serif"/>
              </a:rPr>
              <a:t>los </a:t>
            </a:r>
            <a:r>
              <a:rPr sz="650" spc="20" dirty="0">
                <a:solidFill>
                  <a:srgbClr val="171514"/>
                </a:solidFill>
                <a:latin typeface="Microsoft Sans Serif"/>
                <a:cs typeface="Microsoft Sans Serif"/>
              </a:rPr>
              <a:t>combustibles líquidos, </a:t>
            </a:r>
            <a:r>
              <a:rPr sz="650" spc="10" dirty="0">
                <a:solidFill>
                  <a:srgbClr val="171514"/>
                </a:solidFill>
                <a:latin typeface="Microsoft Sans Serif"/>
                <a:cs typeface="Microsoft Sans Serif"/>
              </a:rPr>
              <a:t>la mezcla </a:t>
            </a:r>
            <a:r>
              <a:rPr sz="650" spc="20" dirty="0">
                <a:solidFill>
                  <a:srgbClr val="171514"/>
                </a:solidFill>
                <a:latin typeface="Microsoft Sans Serif"/>
                <a:cs typeface="Microsoft Sans Serif"/>
              </a:rPr>
              <a:t>de </a:t>
            </a:r>
            <a:r>
              <a:rPr sz="650" spc="25" dirty="0">
                <a:solidFill>
                  <a:srgbClr val="171514"/>
                </a:solidFill>
                <a:latin typeface="Microsoft Sans Serif"/>
                <a:cs typeface="Microsoft Sans Serif"/>
              </a:rPr>
              <a:t>combustible </a:t>
            </a:r>
            <a:r>
              <a:rPr sz="650" spc="5" dirty="0">
                <a:solidFill>
                  <a:srgbClr val="171514"/>
                </a:solidFill>
                <a:latin typeface="Microsoft Sans Serif"/>
                <a:cs typeface="Microsoft Sans Serif"/>
              </a:rPr>
              <a:t>y </a:t>
            </a:r>
            <a:r>
              <a:rPr sz="650" spc="25" dirty="0" err="1">
                <a:solidFill>
                  <a:srgbClr val="171514"/>
                </a:solidFill>
                <a:latin typeface="Microsoft Sans Serif"/>
                <a:cs typeface="Microsoft Sans Serif"/>
              </a:rPr>
              <a:t>oxígeno</a:t>
            </a:r>
            <a:r>
              <a:rPr sz="650" spc="25" dirty="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está</a:t>
            </a:r>
            <a:r>
              <a:rPr lang="es-ES" sz="650" spc="10"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disponible</a:t>
            </a:r>
            <a:r>
              <a:rPr sz="65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cuando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combustible</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evapora,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pero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combustibles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sólidos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debe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haber</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ruptura</a:t>
            </a:r>
            <a:r>
              <a:rPr sz="650" spc="5" dirty="0">
                <a:solidFill>
                  <a:srgbClr val="171514"/>
                </a:solidFill>
                <a:latin typeface="Microsoft Sans Serif"/>
                <a:cs typeface="Microsoft Sans Serif"/>
              </a:rPr>
              <a:t> </a:t>
            </a:r>
            <a:r>
              <a:rPr sz="650" spc="20" dirty="0" err="1">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el</a:t>
            </a:r>
            <a:r>
              <a:rPr lang="es-ES" sz="650" spc="10"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enlace </a:t>
            </a:r>
            <a:r>
              <a:rPr sz="650" spc="25" dirty="0">
                <a:solidFill>
                  <a:srgbClr val="171514"/>
                </a:solidFill>
                <a:latin typeface="Microsoft Sans Serif"/>
                <a:cs typeface="Microsoft Sans Serif"/>
              </a:rPr>
              <a:t>químico </a:t>
            </a:r>
            <a:r>
              <a:rPr sz="650" spc="20" dirty="0">
                <a:solidFill>
                  <a:srgbClr val="171514"/>
                </a:solidFill>
                <a:latin typeface="Microsoft Sans Serif"/>
                <a:cs typeface="Microsoft Sans Serif"/>
              </a:rPr>
              <a:t>de </a:t>
            </a:r>
            <a:r>
              <a:rPr sz="650" dirty="0">
                <a:solidFill>
                  <a:srgbClr val="171514"/>
                </a:solidFill>
                <a:latin typeface="Microsoft Sans Serif"/>
                <a:cs typeface="Microsoft Sans Serif"/>
              </a:rPr>
              <a:t>las </a:t>
            </a:r>
            <a:r>
              <a:rPr sz="650" spc="15" dirty="0">
                <a:solidFill>
                  <a:srgbClr val="171514"/>
                </a:solidFill>
                <a:latin typeface="Microsoft Sans Serif"/>
                <a:cs typeface="Microsoft Sans Serif"/>
              </a:rPr>
              <a:t>moléculas </a:t>
            </a:r>
            <a:r>
              <a:rPr sz="650" spc="20" dirty="0">
                <a:solidFill>
                  <a:srgbClr val="171514"/>
                </a:solidFill>
                <a:latin typeface="Microsoft Sans Serif"/>
                <a:cs typeface="Microsoft Sans Serif"/>
              </a:rPr>
              <a:t>del </a:t>
            </a:r>
            <a:r>
              <a:rPr sz="650" spc="25" dirty="0">
                <a:solidFill>
                  <a:srgbClr val="171514"/>
                </a:solidFill>
                <a:latin typeface="Microsoft Sans Serif"/>
                <a:cs typeface="Microsoft Sans Serif"/>
              </a:rPr>
              <a:t>combustible </a:t>
            </a:r>
            <a:r>
              <a:rPr sz="650" spc="20" dirty="0">
                <a:solidFill>
                  <a:srgbClr val="171514"/>
                </a:solidFill>
                <a:latin typeface="Microsoft Sans Serif"/>
                <a:cs typeface="Microsoft Sans Serif"/>
              </a:rPr>
              <a:t>para </a:t>
            </a:r>
            <a:r>
              <a:rPr sz="650" spc="25" dirty="0">
                <a:solidFill>
                  <a:srgbClr val="171514"/>
                </a:solidFill>
                <a:latin typeface="Microsoft Sans Serif"/>
                <a:cs typeface="Microsoft Sans Serif"/>
              </a:rPr>
              <a:t>que </a:t>
            </a:r>
            <a:r>
              <a:rPr sz="650" dirty="0">
                <a:solidFill>
                  <a:srgbClr val="171514"/>
                </a:solidFill>
                <a:latin typeface="Microsoft Sans Serif"/>
                <a:cs typeface="Microsoft Sans Serif"/>
              </a:rPr>
              <a:t>las </a:t>
            </a:r>
            <a:r>
              <a:rPr sz="650" spc="15" dirty="0">
                <a:solidFill>
                  <a:srgbClr val="171514"/>
                </a:solidFill>
                <a:latin typeface="Microsoft Sans Serif"/>
                <a:cs typeface="Microsoft Sans Serif"/>
              </a:rPr>
              <a:t>moléculas </a:t>
            </a:r>
            <a:r>
              <a:rPr sz="650" spc="20" dirty="0">
                <a:solidFill>
                  <a:srgbClr val="171514"/>
                </a:solidFill>
                <a:latin typeface="Microsoft Sans Serif"/>
                <a:cs typeface="Microsoft Sans Serif"/>
              </a:rPr>
              <a:t>de </a:t>
            </a:r>
            <a:r>
              <a:rPr sz="650" spc="30" dirty="0">
                <a:solidFill>
                  <a:srgbClr val="171514"/>
                </a:solidFill>
                <a:latin typeface="Microsoft Sans Serif"/>
                <a:cs typeface="Microsoft Sans Serif"/>
              </a:rPr>
              <a:t>hidrocarburo </a:t>
            </a:r>
            <a:r>
              <a:rPr sz="650" spc="20" dirty="0" err="1">
                <a:solidFill>
                  <a:srgbClr val="171514"/>
                </a:solidFill>
                <a:latin typeface="Microsoft Sans Serif"/>
                <a:cs typeface="Microsoft Sans Serif"/>
              </a:rPr>
              <a:t>resultantes</a:t>
            </a:r>
            <a:r>
              <a:rPr sz="650" spc="20"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puedan</a:t>
            </a:r>
            <a:r>
              <a:rPr lang="es-ES" sz="650" spc="2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interactuar</a:t>
            </a:r>
            <a:r>
              <a:rPr sz="650" spc="-10"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oxígeno</a:t>
            </a:r>
            <a:r>
              <a:rPr sz="650" spc="20" dirty="0">
                <a:solidFill>
                  <a:srgbClr val="171514"/>
                </a:solidFill>
                <a:latin typeface="Microsoft Sans Serif"/>
                <a:cs typeface="Microsoft Sans Serif"/>
              </a:rPr>
              <a:t>.</a:t>
            </a:r>
            <a:endParaRPr sz="650" dirty="0">
              <a:latin typeface="Microsoft Sans Serif"/>
              <a:cs typeface="Microsoft Sans Serif"/>
            </a:endParaRPr>
          </a:p>
          <a:p>
            <a:pPr>
              <a:lnSpc>
                <a:spcPct val="100000"/>
              </a:lnSpc>
            </a:pPr>
            <a:endParaRPr sz="900" dirty="0">
              <a:latin typeface="Microsoft Sans Serif"/>
              <a:cs typeface="Microsoft Sans Serif"/>
            </a:endParaRPr>
          </a:p>
          <a:p>
            <a:pPr>
              <a:spcBef>
                <a:spcPts val="50"/>
              </a:spcBef>
            </a:pPr>
            <a:endParaRPr sz="800" dirty="0">
              <a:latin typeface="Microsoft Sans Serif"/>
              <a:cs typeface="Microsoft Sans Serif"/>
            </a:endParaRPr>
          </a:p>
          <a:p>
            <a:pPr marR="5080" algn="r"/>
            <a:r>
              <a:rPr sz="900" b="1" spc="10" dirty="0">
                <a:solidFill>
                  <a:srgbClr val="171514"/>
                </a:solidFill>
                <a:latin typeface="Arial"/>
                <a:cs typeface="Arial"/>
              </a:rPr>
              <a:t>111</a:t>
            </a:r>
            <a:endParaRPr sz="900" dirty="0">
              <a:latin typeface="Arial"/>
              <a:cs typeface="Arial"/>
            </a:endParaRP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112</a:t>
            </a:r>
            <a:endParaRPr sz="900">
              <a:latin typeface="Arial"/>
              <a:cs typeface="Arial"/>
            </a:endParaRPr>
          </a:p>
        </p:txBody>
      </p:sp>
      <p:sp>
        <p:nvSpPr>
          <p:cNvPr id="3" name="object 3"/>
          <p:cNvSpPr txBox="1"/>
          <p:nvPr/>
        </p:nvSpPr>
        <p:spPr>
          <a:xfrm>
            <a:off x="7674366"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 name="object 4"/>
          <p:cNvSpPr txBox="1"/>
          <p:nvPr/>
        </p:nvSpPr>
        <p:spPr>
          <a:xfrm>
            <a:off x="5337175" y="739520"/>
            <a:ext cx="4315460" cy="7108677"/>
          </a:xfrm>
          <a:prstGeom prst="rect">
            <a:avLst/>
          </a:prstGeom>
        </p:spPr>
        <p:txBody>
          <a:bodyPr vert="horz" wrap="square" lIns="0" tIns="12700" rIns="0" bIns="0" rtlCol="0">
            <a:spAutoFit/>
          </a:bodyPr>
          <a:lstStyle/>
          <a:p>
            <a:pPr marL="12700" marR="11430" indent="152400">
              <a:lnSpc>
                <a:spcPct val="142900"/>
              </a:lnSpc>
              <a:spcBef>
                <a:spcPts val="100"/>
              </a:spcBef>
            </a:pPr>
            <a:r>
              <a:rPr sz="700" spc="-40" dirty="0">
                <a:solidFill>
                  <a:srgbClr val="171514"/>
                </a:solidFill>
                <a:latin typeface="Microsoft Sans Serif"/>
                <a:cs typeface="Microsoft Sans Serif"/>
              </a:rPr>
              <a:t>Se </a:t>
            </a:r>
            <a:r>
              <a:rPr sz="700" spc="30" dirty="0">
                <a:solidFill>
                  <a:srgbClr val="171514"/>
                </a:solidFill>
                <a:latin typeface="Microsoft Sans Serif"/>
                <a:cs typeface="Microsoft Sans Serif"/>
              </a:rPr>
              <a:t>producirá </a:t>
            </a:r>
            <a:r>
              <a:rPr sz="700" spc="40" dirty="0">
                <a:solidFill>
                  <a:srgbClr val="171514"/>
                </a:solidFill>
                <a:latin typeface="Microsoft Sans Serif"/>
                <a:cs typeface="Microsoft Sans Serif"/>
              </a:rPr>
              <a:t>un </a:t>
            </a:r>
            <a:r>
              <a:rPr sz="700" spc="20" dirty="0">
                <a:solidFill>
                  <a:srgbClr val="171514"/>
                </a:solidFill>
                <a:latin typeface="Microsoft Sans Serif"/>
                <a:cs typeface="Microsoft Sans Serif"/>
              </a:rPr>
              <a:t>incendio </a:t>
            </a:r>
            <a:r>
              <a:rPr sz="700" spc="30" dirty="0">
                <a:solidFill>
                  <a:srgbClr val="171514"/>
                </a:solidFill>
                <a:latin typeface="Microsoft Sans Serif"/>
                <a:cs typeface="Microsoft Sans Serif"/>
              </a:rPr>
              <a:t>o una </a:t>
            </a:r>
            <a:r>
              <a:rPr sz="700" spc="20" dirty="0">
                <a:solidFill>
                  <a:srgbClr val="171514"/>
                </a:solidFill>
                <a:latin typeface="Microsoft Sans Serif"/>
                <a:cs typeface="Microsoft Sans Serif"/>
              </a:rPr>
              <a:t>explosión </a:t>
            </a:r>
            <a:r>
              <a:rPr sz="700" spc="25" dirty="0">
                <a:solidFill>
                  <a:srgbClr val="171514"/>
                </a:solidFill>
                <a:latin typeface="Microsoft Sans Serif"/>
                <a:cs typeface="Microsoft Sans Serif"/>
              </a:rPr>
              <a:t>cuando </a:t>
            </a:r>
            <a:r>
              <a:rPr sz="700" spc="15" dirty="0">
                <a:solidFill>
                  <a:srgbClr val="171514"/>
                </a:solidFill>
                <a:latin typeface="Microsoft Sans Serif"/>
                <a:cs typeface="Microsoft Sans Serif"/>
              </a:rPr>
              <a:t>coexistan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siguientes </a:t>
            </a:r>
            <a:r>
              <a:rPr sz="700" spc="25" dirty="0">
                <a:solidFill>
                  <a:srgbClr val="171514"/>
                </a:solidFill>
                <a:latin typeface="Microsoft Sans Serif"/>
                <a:cs typeface="Microsoft Sans Serif"/>
              </a:rPr>
              <a:t>tres </a:t>
            </a:r>
            <a:r>
              <a:rPr sz="700" spc="20" dirty="0" err="1">
                <a:solidFill>
                  <a:srgbClr val="171514"/>
                </a:solidFill>
                <a:latin typeface="Microsoft Sans Serif"/>
                <a:cs typeface="Microsoft Sans Serif"/>
              </a:rPr>
              <a:t>elementos</a:t>
            </a:r>
            <a:r>
              <a:rPr sz="700" spc="20" dirty="0" smtClean="0">
                <a:solidFill>
                  <a:srgbClr val="171514"/>
                </a:solidFill>
                <a:latin typeface="Microsoft Sans Serif"/>
                <a:cs typeface="Microsoft Sans Serif"/>
              </a:rPr>
              <a:t>:</a:t>
            </a:r>
            <a:r>
              <a:rPr lang="es-ES" sz="700" spc="2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combustible</a:t>
            </a:r>
            <a:r>
              <a:rPr sz="700" spc="25" dirty="0">
                <a:solidFill>
                  <a:srgbClr val="171514"/>
                </a:solidFill>
                <a:latin typeface="Microsoft Sans Serif"/>
                <a:cs typeface="Microsoft Sans Serif"/>
              </a:rPr>
              <a:t>, </a:t>
            </a:r>
            <a:r>
              <a:rPr sz="700" spc="25" dirty="0">
                <a:solidFill>
                  <a:srgbClr val="171514"/>
                </a:solidFill>
                <a:latin typeface="Microsoft Sans Serif"/>
                <a:cs typeface="Microsoft Sans Serif"/>
              </a:rPr>
              <a:t>oxígeno </a:t>
            </a:r>
            <a:r>
              <a:rPr sz="700" spc="5" dirty="0">
                <a:solidFill>
                  <a:srgbClr val="171514"/>
                </a:solidFill>
                <a:latin typeface="Microsoft Sans Serif"/>
                <a:cs typeface="Microsoft Sans Serif"/>
              </a:rPr>
              <a:t>y </a:t>
            </a:r>
            <a:r>
              <a:rPr sz="700" spc="30" dirty="0">
                <a:solidFill>
                  <a:srgbClr val="171514"/>
                </a:solidFill>
                <a:latin typeface="Microsoft Sans Serif"/>
                <a:cs typeface="Microsoft Sans Serif"/>
              </a:rPr>
              <a:t>una fuente </a:t>
            </a:r>
            <a:r>
              <a:rPr sz="700" spc="20" dirty="0">
                <a:solidFill>
                  <a:srgbClr val="171514"/>
                </a:solidFill>
                <a:latin typeface="Microsoft Sans Serif"/>
                <a:cs typeface="Microsoft Sans Serif"/>
              </a:rPr>
              <a:t>de ignición; </a:t>
            </a:r>
            <a:r>
              <a:rPr sz="700" spc="10" dirty="0">
                <a:solidFill>
                  <a:srgbClr val="171514"/>
                </a:solidFill>
                <a:latin typeface="Microsoft Sans Serif"/>
                <a:cs typeface="Microsoft Sans Serif"/>
              </a:rPr>
              <a:t>estos </a:t>
            </a:r>
            <a:r>
              <a:rPr sz="700" spc="25" dirty="0">
                <a:solidFill>
                  <a:srgbClr val="171514"/>
                </a:solidFill>
                <a:latin typeface="Microsoft Sans Serif"/>
                <a:cs typeface="Microsoft Sans Serif"/>
              </a:rPr>
              <a:t>constituyen </a:t>
            </a:r>
            <a:r>
              <a:rPr sz="700" spc="10" dirty="0">
                <a:solidFill>
                  <a:srgbClr val="171514"/>
                </a:solidFill>
                <a:latin typeface="Microsoft Sans Serif"/>
                <a:cs typeface="Microsoft Sans Serif"/>
              </a:rPr>
              <a:t>el </a:t>
            </a:r>
            <a:r>
              <a:rPr sz="700" spc="25" dirty="0">
                <a:solidFill>
                  <a:srgbClr val="171514"/>
                </a:solidFill>
                <a:latin typeface="Microsoft Sans Serif"/>
                <a:cs typeface="Microsoft Sans Serif"/>
              </a:rPr>
              <a:t>llamado </a:t>
            </a:r>
            <a:r>
              <a:rPr sz="700" spc="35" dirty="0">
                <a:solidFill>
                  <a:srgbClr val="171514"/>
                </a:solidFill>
                <a:latin typeface="Microsoft Sans Serif"/>
                <a:cs typeface="Microsoft Sans Serif"/>
              </a:rPr>
              <a:t>triángulo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peligro</a:t>
            </a:r>
            <a:r>
              <a:rPr sz="700" spc="2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Sin</a:t>
            </a:r>
            <a:r>
              <a:rPr lang="es-ES" sz="700" spc="-10"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embargo</a:t>
            </a:r>
            <a:r>
              <a:rPr sz="700" spc="3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presencia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simultánea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estos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elementos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per</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no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dará</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lugar</a:t>
            </a:r>
            <a:r>
              <a:rPr sz="700" dirty="0">
                <a:solidFill>
                  <a:srgbClr val="171514"/>
                </a:solidFill>
                <a:latin typeface="Microsoft Sans Serif"/>
                <a:cs typeface="Microsoft Sans Serif"/>
              </a:rPr>
              <a:t> a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incendio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explosión</a:t>
            </a:r>
            <a:r>
              <a:rPr sz="700"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a</a:t>
            </a:r>
            <a:r>
              <a:rPr lang="es-ES" sz="70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menos</a:t>
            </a:r>
            <a:r>
              <a:rPr sz="700" spc="-1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prevalezcan</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siguientes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condiciones</a:t>
            </a:r>
            <a:r>
              <a:rPr sz="700" spc="15" dirty="0">
                <a:solidFill>
                  <a:srgbClr val="171514"/>
                </a:solidFill>
                <a:latin typeface="Microsoft Sans Serif"/>
                <a:cs typeface="Microsoft Sans Serif"/>
              </a:rPr>
              <a:t>:</a:t>
            </a:r>
            <a:endParaRPr sz="700" dirty="0">
              <a:latin typeface="Microsoft Sans Serif"/>
              <a:cs typeface="Microsoft Sans Serif"/>
            </a:endParaRPr>
          </a:p>
          <a:p>
            <a:pPr>
              <a:spcBef>
                <a:spcPts val="20"/>
              </a:spcBef>
            </a:pPr>
            <a:endParaRPr sz="1050" dirty="0">
              <a:latin typeface="Microsoft Sans Serif"/>
              <a:cs typeface="Microsoft Sans Serif"/>
            </a:endParaRPr>
          </a:p>
          <a:p>
            <a:pPr marL="317500" marR="284480" indent="-203835">
              <a:lnSpc>
                <a:spcPct val="133300"/>
              </a:lnSpc>
              <a:buAutoNum type="alphaLcParenBoth"/>
              <a:tabLst>
                <a:tab pos="249554" algn="l"/>
              </a:tabLst>
            </a:pP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composición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mezcla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combustible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dentro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límites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explosión</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(EL</a:t>
            </a:r>
            <a:r>
              <a:rPr sz="750" spc="-40" dirty="0" smtClean="0">
                <a:solidFill>
                  <a:srgbClr val="171514"/>
                </a:solidFill>
                <a:latin typeface="Microsoft Sans Serif"/>
                <a:cs typeface="Microsoft Sans Serif"/>
              </a:rPr>
              <a:t>)</a:t>
            </a:r>
            <a:r>
              <a:rPr lang="es-ES" sz="750" spc="-40"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combustible.</a:t>
            </a:r>
            <a:endParaRPr sz="750" dirty="0">
              <a:latin typeface="Microsoft Sans Serif"/>
              <a:cs typeface="Microsoft Sans Serif"/>
            </a:endParaRPr>
          </a:p>
          <a:p>
            <a:pPr marL="248285" indent="-150495">
              <a:spcBef>
                <a:spcPts val="250"/>
              </a:spcBef>
              <a:buAutoNum type="alphaLcParenBoth"/>
              <a:tabLst>
                <a:tab pos="248920" algn="l"/>
              </a:tabLst>
            </a:pPr>
            <a:r>
              <a:rPr sz="800" spc="-15" dirty="0">
                <a:solidFill>
                  <a:srgbClr val="171514"/>
                </a:solidFill>
                <a:latin typeface="Microsoft Sans Serif"/>
                <a:cs typeface="Microsoft Sans Serif"/>
              </a:rPr>
              <a:t>La</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concentración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oxígeno</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spc="-10" dirty="0">
                <a:solidFill>
                  <a:srgbClr val="171514"/>
                </a:solidFill>
                <a:latin typeface="Microsoft Sans Serif"/>
                <a:cs typeface="Microsoft Sans Serif"/>
              </a:rPr>
              <a:t> es</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inferior</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10%.</a:t>
            </a:r>
            <a:endParaRPr sz="800" dirty="0">
              <a:latin typeface="Microsoft Sans Serif"/>
              <a:cs typeface="Microsoft Sans Serif"/>
            </a:endParaRPr>
          </a:p>
          <a:p>
            <a:pPr marL="317500" marR="507365" indent="-201295">
              <a:lnSpc>
                <a:spcPct val="125000"/>
              </a:lnSpc>
              <a:buAutoNum type="alphaLcParenBoth"/>
              <a:tabLst>
                <a:tab pos="252729" algn="l"/>
              </a:tabLst>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energía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liberada</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fuente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ignición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menos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igual</a:t>
            </a:r>
            <a:r>
              <a:rPr sz="800" dirty="0">
                <a:solidFill>
                  <a:srgbClr val="171514"/>
                </a:solidFill>
                <a:latin typeface="Microsoft Sans Serif"/>
                <a:cs typeface="Microsoft Sans Serif"/>
              </a:rPr>
              <a:t> a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energía</a:t>
            </a:r>
            <a:r>
              <a:rPr lang="es-ES" sz="800" spc="25"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mínima</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ignición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(MIE)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mezcla</a:t>
            </a:r>
            <a:r>
              <a:rPr sz="800" spc="5" dirty="0">
                <a:solidFill>
                  <a:srgbClr val="171514"/>
                </a:solidFill>
                <a:latin typeface="Microsoft Sans Serif"/>
                <a:cs typeface="Microsoft Sans Serif"/>
              </a:rPr>
              <a:t>.</a:t>
            </a:r>
            <a:endParaRPr sz="800" dirty="0">
              <a:latin typeface="Microsoft Sans Serif"/>
              <a:cs typeface="Microsoft Sans Serif"/>
            </a:endParaRPr>
          </a:p>
          <a:p>
            <a:pPr>
              <a:spcBef>
                <a:spcPts val="35"/>
              </a:spcBef>
            </a:pPr>
            <a:endParaRPr sz="1550" dirty="0">
              <a:latin typeface="Microsoft Sans Serif"/>
              <a:cs typeface="Microsoft Sans Serif"/>
            </a:endParaRPr>
          </a:p>
          <a:p>
            <a:pPr marL="351790" lvl="2" indent="-339725">
              <a:buAutoNum type="arabicPeriod"/>
              <a:tabLst>
                <a:tab pos="352425" algn="l"/>
              </a:tabLst>
            </a:pPr>
            <a:r>
              <a:rPr sz="1050" b="1" spc="15" dirty="0">
                <a:solidFill>
                  <a:srgbClr val="171514"/>
                </a:solidFill>
                <a:latin typeface="Arial"/>
                <a:cs typeface="Arial"/>
              </a:rPr>
              <a:t>y</a:t>
            </a:r>
            <a:r>
              <a:rPr sz="700" b="1" spc="15" dirty="0">
                <a:solidFill>
                  <a:srgbClr val="171514"/>
                </a:solidFill>
                <a:latin typeface="Arial"/>
                <a:cs typeface="Arial"/>
              </a:rPr>
              <a:t>xplosión</a:t>
            </a:r>
            <a:r>
              <a:rPr sz="1050" b="1" spc="15" dirty="0">
                <a:solidFill>
                  <a:srgbClr val="171514"/>
                </a:solidFill>
                <a:latin typeface="Arial"/>
                <a:cs typeface="Arial"/>
              </a:rPr>
              <a:t>yo</a:t>
            </a:r>
            <a:r>
              <a:rPr sz="700" b="1" spc="15" dirty="0">
                <a:solidFill>
                  <a:srgbClr val="171514"/>
                </a:solidFill>
                <a:latin typeface="Arial"/>
                <a:cs typeface="Arial"/>
              </a:rPr>
              <a:t>imita</a:t>
            </a:r>
            <a:endParaRPr sz="700" dirty="0">
              <a:latin typeface="Arial"/>
              <a:cs typeface="Arial"/>
            </a:endParaRPr>
          </a:p>
          <a:p>
            <a:pPr marL="12700" marR="25400">
              <a:lnSpc>
                <a:spcPct val="133300"/>
              </a:lnSpc>
              <a:spcBef>
                <a:spcPts val="540"/>
              </a:spcBef>
            </a:pPr>
            <a:r>
              <a:rPr sz="750" spc="5" dirty="0">
                <a:solidFill>
                  <a:srgbClr val="171514"/>
                </a:solidFill>
                <a:latin typeface="Microsoft Sans Serif"/>
                <a:cs typeface="Microsoft Sans Serif"/>
              </a:rPr>
              <a:t>Para </a:t>
            </a:r>
            <a:r>
              <a:rPr sz="750" spc="25" dirty="0">
                <a:solidFill>
                  <a:srgbClr val="171514"/>
                </a:solidFill>
                <a:latin typeface="Microsoft Sans Serif"/>
                <a:cs typeface="Microsoft Sans Serif"/>
              </a:rPr>
              <a:t>cualquier </a:t>
            </a:r>
            <a:r>
              <a:rPr sz="750" spc="40" dirty="0">
                <a:solidFill>
                  <a:srgbClr val="171514"/>
                </a:solidFill>
                <a:latin typeface="Microsoft Sans Serif"/>
                <a:cs typeface="Microsoft Sans Serif"/>
              </a:rPr>
              <a:t>tipo </a:t>
            </a:r>
            <a:r>
              <a:rPr sz="750" spc="25" dirty="0">
                <a:solidFill>
                  <a:srgbClr val="171514"/>
                </a:solidFill>
                <a:latin typeface="Microsoft Sans Serif"/>
                <a:cs typeface="Microsoft Sans Serif"/>
              </a:rPr>
              <a:t>de combustible, </a:t>
            </a:r>
            <a:r>
              <a:rPr sz="750" spc="5" dirty="0">
                <a:solidFill>
                  <a:srgbClr val="171514"/>
                </a:solidFill>
                <a:latin typeface="Microsoft Sans Serif"/>
                <a:cs typeface="Microsoft Sans Serif"/>
              </a:rPr>
              <a:t>ya </a:t>
            </a:r>
            <a:r>
              <a:rPr sz="750" spc="-5" dirty="0">
                <a:solidFill>
                  <a:srgbClr val="171514"/>
                </a:solidFill>
                <a:latin typeface="Microsoft Sans Serif"/>
                <a:cs typeface="Microsoft Sans Serif"/>
              </a:rPr>
              <a:t>sea </a:t>
            </a:r>
            <a:r>
              <a:rPr sz="750" spc="10" dirty="0">
                <a:solidFill>
                  <a:srgbClr val="171514"/>
                </a:solidFill>
                <a:latin typeface="Microsoft Sans Serif"/>
                <a:cs typeface="Microsoft Sans Serif"/>
              </a:rPr>
              <a:t>gaseoso, </a:t>
            </a:r>
            <a:r>
              <a:rPr sz="750" spc="30" dirty="0">
                <a:solidFill>
                  <a:srgbClr val="171514"/>
                </a:solidFill>
                <a:latin typeface="Microsoft Sans Serif"/>
                <a:cs typeface="Microsoft Sans Serif"/>
              </a:rPr>
              <a:t>líquido </a:t>
            </a:r>
            <a:r>
              <a:rPr sz="750" spc="35" dirty="0">
                <a:solidFill>
                  <a:srgbClr val="171514"/>
                </a:solidFill>
                <a:latin typeface="Microsoft Sans Serif"/>
                <a:cs typeface="Microsoft Sans Serif"/>
              </a:rPr>
              <a:t>o </a:t>
            </a:r>
            <a:r>
              <a:rPr sz="750" spc="15" dirty="0">
                <a:solidFill>
                  <a:srgbClr val="171514"/>
                </a:solidFill>
                <a:latin typeface="Microsoft Sans Serif"/>
                <a:cs typeface="Microsoft Sans Serif"/>
              </a:rPr>
              <a:t>sólido</a:t>
            </a:r>
            <a:r>
              <a:rPr sz="750" spc="1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30" dirty="0" err="1" smtClean="0">
                <a:solidFill>
                  <a:srgbClr val="171514"/>
                </a:solidFill>
                <a:latin typeface="Microsoft Sans Serif"/>
                <a:cs typeface="Microsoft Sans Serif"/>
              </a:rPr>
              <a:t>combustión</a:t>
            </a:r>
            <a:r>
              <a:rPr lang="es-ES" sz="750" spc="3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autosostenida</a:t>
            </a:r>
            <a:r>
              <a:rPr sz="750" spc="2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solo </a:t>
            </a:r>
            <a:r>
              <a:rPr sz="750" spc="-5" dirty="0">
                <a:solidFill>
                  <a:srgbClr val="171514"/>
                </a:solidFill>
                <a:latin typeface="Microsoft Sans Serif"/>
                <a:cs typeface="Microsoft Sans Serif"/>
              </a:rPr>
              <a:t>es </a:t>
            </a:r>
            <a:r>
              <a:rPr sz="750" spc="20" dirty="0">
                <a:solidFill>
                  <a:srgbClr val="171514"/>
                </a:solidFill>
                <a:latin typeface="Microsoft Sans Serif"/>
                <a:cs typeface="Microsoft Sans Serif"/>
              </a:rPr>
              <a:t>posible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concentraciones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volumen </a:t>
            </a:r>
            <a:r>
              <a:rPr sz="750" spc="35" dirty="0">
                <a:solidFill>
                  <a:srgbClr val="171514"/>
                </a:solidFill>
                <a:latin typeface="Microsoft Sans Serif"/>
                <a:cs typeface="Microsoft Sans Serif"/>
              </a:rPr>
              <a:t>entre </a:t>
            </a:r>
            <a:r>
              <a:rPr sz="750" spc="45" dirty="0">
                <a:solidFill>
                  <a:srgbClr val="171514"/>
                </a:solidFill>
                <a:latin typeface="Microsoft Sans Serif"/>
                <a:cs typeface="Microsoft Sans Serif"/>
              </a:rPr>
              <a:t>un </a:t>
            </a:r>
            <a:r>
              <a:rPr sz="750" spc="35" dirty="0">
                <a:solidFill>
                  <a:srgbClr val="171514"/>
                </a:solidFill>
                <a:latin typeface="Microsoft Sans Serif"/>
                <a:cs typeface="Microsoft Sans Serif"/>
              </a:rPr>
              <a:t>límite</a:t>
            </a:r>
            <a:r>
              <a:rPr sz="750" spc="35" dirty="0">
                <a:solidFill>
                  <a:srgbClr val="171514"/>
                </a:solidFill>
                <a:latin typeface="Microsoft Sans Serif"/>
                <a:cs typeface="Microsoft Sans Serif"/>
              </a:rPr>
              <a:t> inferior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superior</a:t>
            </a:r>
            <a:r>
              <a:rPr sz="75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conocido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límites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explosión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inflamabilidad</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FL)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deben</a:t>
            </a:r>
            <a:r>
              <a:rPr sz="750" spc="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determinarse</a:t>
            </a:r>
            <a:r>
              <a:rPr lang="es-ES" sz="750" spc="3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experimentalmente</a:t>
            </a:r>
            <a:r>
              <a:rPr sz="750" spc="30" dirty="0">
                <a:solidFill>
                  <a:srgbClr val="171514"/>
                </a:solidFill>
                <a:latin typeface="Microsoft Sans Serif"/>
                <a:cs typeface="Microsoft Sans Serif"/>
              </a:rPr>
              <a:t>.</a:t>
            </a:r>
            <a:endParaRPr sz="750" dirty="0">
              <a:latin typeface="Microsoft Sans Serif"/>
              <a:cs typeface="Microsoft Sans Serif"/>
            </a:endParaRPr>
          </a:p>
          <a:p>
            <a:pPr marL="12700" marR="43815" indent="152400">
              <a:lnSpc>
                <a:spcPct val="133300"/>
              </a:lnSpc>
            </a:pPr>
            <a:r>
              <a:rPr sz="750" spc="-35" dirty="0">
                <a:solidFill>
                  <a:srgbClr val="171514"/>
                </a:solidFill>
                <a:latin typeface="Microsoft Sans Serif"/>
                <a:cs typeface="Microsoft Sans Serif"/>
              </a:rPr>
              <a:t>El </a:t>
            </a:r>
            <a:r>
              <a:rPr sz="750" spc="35" dirty="0">
                <a:solidFill>
                  <a:srgbClr val="171514"/>
                </a:solidFill>
                <a:latin typeface="Microsoft Sans Serif"/>
                <a:cs typeface="Microsoft Sans Serif"/>
              </a:rPr>
              <a:t>límite </a:t>
            </a:r>
            <a:r>
              <a:rPr sz="750" spc="20" dirty="0">
                <a:solidFill>
                  <a:srgbClr val="171514"/>
                </a:solidFill>
                <a:latin typeface="Microsoft Sans Serif"/>
                <a:cs typeface="Microsoft Sans Serif"/>
              </a:rPr>
              <a:t>explosivo </a:t>
            </a:r>
            <a:r>
              <a:rPr sz="750" spc="35" dirty="0">
                <a:solidFill>
                  <a:srgbClr val="171514"/>
                </a:solidFill>
                <a:latin typeface="Microsoft Sans Serif"/>
                <a:cs typeface="Microsoft Sans Serif"/>
              </a:rPr>
              <a:t>inferior </a:t>
            </a:r>
            <a:r>
              <a:rPr sz="750" spc="-40" dirty="0">
                <a:solidFill>
                  <a:srgbClr val="171514"/>
                </a:solidFill>
                <a:latin typeface="Microsoft Sans Serif"/>
                <a:cs typeface="Microsoft Sans Serif"/>
              </a:rPr>
              <a:t>(LEL) </a:t>
            </a:r>
            <a:r>
              <a:rPr sz="750" spc="-5" dirty="0">
                <a:solidFill>
                  <a:srgbClr val="171514"/>
                </a:solidFill>
                <a:latin typeface="Microsoft Sans Serif"/>
                <a:cs typeface="Microsoft Sans Serif"/>
              </a:rPr>
              <a:t>es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concentración más </a:t>
            </a:r>
            <a:r>
              <a:rPr sz="750" spc="15" dirty="0">
                <a:solidFill>
                  <a:srgbClr val="171514"/>
                </a:solidFill>
                <a:latin typeface="Microsoft Sans Serif"/>
                <a:cs typeface="Microsoft Sans Serif"/>
              </a:rPr>
              <a:t>baja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un </a:t>
            </a:r>
            <a:r>
              <a:rPr sz="750" spc="10" dirty="0">
                <a:solidFill>
                  <a:srgbClr val="171514"/>
                </a:solidFill>
                <a:latin typeface="Microsoft Sans Serif"/>
                <a:cs typeface="Microsoft Sans Serif"/>
              </a:rPr>
              <a:t>gas </a:t>
            </a:r>
            <a:r>
              <a:rPr sz="750" spc="35" dirty="0">
                <a:solidFill>
                  <a:srgbClr val="171514"/>
                </a:solidFill>
                <a:latin typeface="Microsoft Sans Serif"/>
                <a:cs typeface="Microsoft Sans Serif"/>
              </a:rPr>
              <a:t>o </a:t>
            </a:r>
            <a:r>
              <a:rPr sz="750" spc="30" dirty="0">
                <a:solidFill>
                  <a:srgbClr val="171514"/>
                </a:solidFill>
                <a:latin typeface="Microsoft Sans Serif"/>
                <a:cs typeface="Microsoft Sans Serif"/>
              </a:rPr>
              <a:t>vapor </a:t>
            </a:r>
            <a:r>
              <a:rPr sz="750" spc="25" dirty="0">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20" dirty="0" err="1" smtClean="0">
                <a:solidFill>
                  <a:srgbClr val="171514"/>
                </a:solidFill>
                <a:latin typeface="Microsoft Sans Serif"/>
                <a:cs typeface="Microsoft Sans Serif"/>
              </a:rPr>
              <a:t>aire</a:t>
            </a:r>
            <a:r>
              <a:rPr lang="es-ES" sz="750" spc="2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arderá</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explotará</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presencia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fuente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ignición.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debajo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LEL,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mezcla</a:t>
            </a:r>
            <a:r>
              <a:rPr sz="75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es</a:t>
            </a:r>
            <a:r>
              <a:rPr lang="es-ES" sz="750" spc="-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a:t>
            </a:r>
            <a:r>
              <a:rPr sz="750" spc="25" dirty="0">
                <a:solidFill>
                  <a:srgbClr val="171514"/>
                </a:solidFill>
                <a:latin typeface="Microsoft Sans Serif"/>
                <a:cs typeface="Microsoft Sans Serif"/>
              </a:rPr>
              <a:t>demasiado </a:t>
            </a:r>
            <a:r>
              <a:rPr sz="750" spc="35" dirty="0">
                <a:solidFill>
                  <a:srgbClr val="171514"/>
                </a:solidFill>
                <a:latin typeface="Microsoft Sans Serif"/>
                <a:cs typeface="Microsoft Sans Serif"/>
              </a:rPr>
              <a:t>pobre" </a:t>
            </a:r>
            <a:r>
              <a:rPr sz="750" spc="25" dirty="0">
                <a:solidFill>
                  <a:srgbClr val="171514"/>
                </a:solidFill>
                <a:latin typeface="Microsoft Sans Serif"/>
                <a:cs typeface="Microsoft Sans Serif"/>
              </a:rPr>
              <a:t>para </a:t>
            </a:r>
            <a:r>
              <a:rPr sz="750" spc="35" dirty="0">
                <a:solidFill>
                  <a:srgbClr val="171514"/>
                </a:solidFill>
                <a:latin typeface="Microsoft Sans Serif"/>
                <a:cs typeface="Microsoft Sans Serif"/>
              </a:rPr>
              <a:t>quemar </a:t>
            </a:r>
            <a:r>
              <a:rPr sz="750" spc="-15" dirty="0">
                <a:solidFill>
                  <a:srgbClr val="171514"/>
                </a:solidFill>
                <a:latin typeface="Microsoft Sans Serif"/>
                <a:cs typeface="Microsoft Sans Serif"/>
              </a:rPr>
              <a:t>(es </a:t>
            </a:r>
            <a:r>
              <a:rPr sz="750" spc="15" dirty="0">
                <a:solidFill>
                  <a:srgbClr val="171514"/>
                </a:solidFill>
                <a:latin typeface="Microsoft Sans Serif"/>
                <a:cs typeface="Microsoft Sans Serif"/>
              </a:rPr>
              <a:t>decir, </a:t>
            </a:r>
            <a:r>
              <a:rPr sz="750" spc="40" dirty="0">
                <a:solidFill>
                  <a:srgbClr val="171514"/>
                </a:solidFill>
                <a:latin typeface="Microsoft Sans Serif"/>
                <a:cs typeface="Microsoft Sans Serif"/>
              </a:rPr>
              <a:t>no </a:t>
            </a:r>
            <a:r>
              <a:rPr sz="750" spc="15" dirty="0">
                <a:solidFill>
                  <a:srgbClr val="171514"/>
                </a:solidFill>
                <a:latin typeface="Microsoft Sans Serif"/>
                <a:cs typeface="Microsoft Sans Serif"/>
              </a:rPr>
              <a:t>hay </a:t>
            </a:r>
            <a:r>
              <a:rPr sz="750" spc="20" dirty="0">
                <a:solidFill>
                  <a:srgbClr val="171514"/>
                </a:solidFill>
                <a:latin typeface="Microsoft Sans Serif"/>
                <a:cs typeface="Microsoft Sans Serif"/>
              </a:rPr>
              <a:t>suficiente combustible). </a:t>
            </a:r>
            <a:r>
              <a:rPr sz="750" spc="-35" dirty="0">
                <a:solidFill>
                  <a:srgbClr val="171514"/>
                </a:solidFill>
                <a:latin typeface="Microsoft Sans Serif"/>
                <a:cs typeface="Microsoft Sans Serif"/>
              </a:rPr>
              <a:t>El </a:t>
            </a:r>
            <a:r>
              <a:rPr sz="750" spc="35" dirty="0" err="1">
                <a:solidFill>
                  <a:srgbClr val="171514"/>
                </a:solidFill>
                <a:latin typeface="Microsoft Sans Serif"/>
                <a:cs typeface="Microsoft Sans Serif"/>
              </a:rPr>
              <a:t>límite</a:t>
            </a:r>
            <a:r>
              <a:rPr sz="750" spc="3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explosivo</a:t>
            </a:r>
            <a:r>
              <a:rPr lang="es-ES" sz="750" spc="2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superior</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(UEL)</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concentración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alta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gas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vapor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aire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arderá</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explotará</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presencia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fuente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ignición.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encima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mezcla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“demasiado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rica</a:t>
            </a:r>
            <a:r>
              <a:rPr sz="750" spc="1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quemarse</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a:t>
            </a:r>
            <a:r>
              <a:rPr sz="750" spc="-1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decir,</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hay</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suficiente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oxígeno</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ts val="1200"/>
              </a:lnSpc>
              <a:spcBef>
                <a:spcPts val="90"/>
              </a:spcBef>
            </a:pPr>
            <a:r>
              <a:rPr sz="700" dirty="0">
                <a:solidFill>
                  <a:srgbClr val="171514"/>
                </a:solidFill>
                <a:latin typeface="Microsoft Sans Serif"/>
                <a:cs typeface="Microsoft Sans Serif"/>
              </a:rPr>
              <a:t>Para gases </a:t>
            </a:r>
            <a:r>
              <a:rPr sz="700" spc="5" dirty="0">
                <a:solidFill>
                  <a:srgbClr val="171514"/>
                </a:solidFill>
                <a:latin typeface="Microsoft Sans Serif"/>
                <a:cs typeface="Microsoft Sans Serif"/>
              </a:rPr>
              <a:t>y </a:t>
            </a:r>
            <a:r>
              <a:rPr sz="700" spc="15" dirty="0">
                <a:solidFill>
                  <a:srgbClr val="171514"/>
                </a:solidFill>
                <a:latin typeface="Microsoft Sans Serif"/>
                <a:cs typeface="Microsoft Sans Serif"/>
              </a:rPr>
              <a:t>vapores, </a:t>
            </a:r>
            <a:r>
              <a:rPr sz="700" spc="20" dirty="0">
                <a:solidFill>
                  <a:srgbClr val="171514"/>
                </a:solidFill>
                <a:latin typeface="Microsoft Sans Serif"/>
                <a:cs typeface="Microsoft Sans Serif"/>
              </a:rPr>
              <a:t>ambas </a:t>
            </a:r>
            <a:r>
              <a:rPr sz="700" spc="15" dirty="0">
                <a:solidFill>
                  <a:srgbClr val="171514"/>
                </a:solidFill>
                <a:latin typeface="Microsoft Sans Serif"/>
                <a:cs typeface="Microsoft Sans Serif"/>
              </a:rPr>
              <a:t>concentraciones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expresan </a:t>
            </a:r>
            <a:r>
              <a:rPr sz="700" spc="30" dirty="0">
                <a:solidFill>
                  <a:srgbClr val="171514"/>
                </a:solidFill>
                <a:latin typeface="Microsoft Sans Serif"/>
                <a:cs typeface="Microsoft Sans Serif"/>
              </a:rPr>
              <a:t>como </a:t>
            </a:r>
            <a:r>
              <a:rPr sz="700" spc="25" dirty="0">
                <a:solidFill>
                  <a:srgbClr val="171514"/>
                </a:solidFill>
                <a:latin typeface="Microsoft Sans Serif"/>
                <a:cs typeface="Microsoft Sans Serif"/>
              </a:rPr>
              <a:t>porcentaje </a:t>
            </a:r>
            <a:r>
              <a:rPr sz="700" spc="15" dirty="0">
                <a:solidFill>
                  <a:srgbClr val="171514"/>
                </a:solidFill>
                <a:latin typeface="Microsoft Sans Serif"/>
                <a:cs typeface="Microsoft Sans Serif"/>
              </a:rPr>
              <a:t>(volumen</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concentración</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combustible</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 mezcla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combustible/aire</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(en </a:t>
            </a:r>
            <a:r>
              <a:rPr sz="700" spc="20" dirty="0">
                <a:solidFill>
                  <a:srgbClr val="171514"/>
                </a:solidFill>
                <a:latin typeface="Microsoft Sans Serif"/>
                <a:cs typeface="Microsoft Sans Serif"/>
              </a:rPr>
              <a:t>atmósferas</a:t>
            </a:r>
            <a:r>
              <a:rPr sz="700" spc="10" dirty="0">
                <a:solidFill>
                  <a:srgbClr val="171514"/>
                </a:solidFill>
                <a:latin typeface="Microsoft Sans Serif"/>
                <a:cs typeface="Microsoft Sans Serif"/>
              </a:rPr>
              <a:t> ricas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oxígeno</a:t>
            </a:r>
            <a:r>
              <a:rPr sz="700" spc="20" dirty="0">
                <a:solidFill>
                  <a:srgbClr val="171514"/>
                </a:solidFill>
                <a:latin typeface="Microsoft Sans Serif"/>
                <a:cs typeface="Microsoft Sans Serif"/>
              </a:rPr>
              <a:t>,</a:t>
            </a:r>
            <a:r>
              <a:rPr sz="700" spc="1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como</a:t>
            </a:r>
            <a:r>
              <a:rPr lang="es-ES" sz="700" spc="3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los</a:t>
            </a:r>
            <a:r>
              <a:rPr sz="700" spc="1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hospitales,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concentraciones </a:t>
            </a:r>
            <a:r>
              <a:rPr sz="700" spc="25" dirty="0">
                <a:solidFill>
                  <a:srgbClr val="171514"/>
                </a:solidFill>
                <a:latin typeface="Microsoft Sans Serif"/>
                <a:cs typeface="Microsoft Sans Serif"/>
              </a:rPr>
              <a:t>deben </a:t>
            </a:r>
            <a:r>
              <a:rPr sz="700" spc="15" dirty="0">
                <a:solidFill>
                  <a:srgbClr val="171514"/>
                </a:solidFill>
                <a:latin typeface="Microsoft Sans Serif"/>
                <a:cs typeface="Microsoft Sans Serif"/>
              </a:rPr>
              <a:t>conocerse </a:t>
            </a:r>
            <a:r>
              <a:rPr sz="700" spc="25" dirty="0">
                <a:solidFill>
                  <a:srgbClr val="171514"/>
                </a:solidFill>
                <a:latin typeface="Microsoft Sans Serif"/>
                <a:cs typeface="Microsoft Sans Serif"/>
              </a:rPr>
              <a:t>para </a:t>
            </a:r>
            <a:r>
              <a:rPr sz="700" dirty="0">
                <a:solidFill>
                  <a:srgbClr val="171514"/>
                </a:solidFill>
                <a:latin typeface="Microsoft Sans Serif"/>
                <a:cs typeface="Microsoft Sans Serif"/>
              </a:rPr>
              <a:t>las </a:t>
            </a:r>
            <a:r>
              <a:rPr sz="700" spc="5" dirty="0">
                <a:solidFill>
                  <a:srgbClr val="171514"/>
                </a:solidFill>
                <a:latin typeface="Microsoft Sans Serif"/>
                <a:cs typeface="Microsoft Sans Serif"/>
              </a:rPr>
              <a:t>mezclas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combustible/oxígeno</a:t>
            </a:r>
            <a:r>
              <a:rPr sz="700" spc="25"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Para</a:t>
            </a:r>
            <a:r>
              <a:rPr lang="es-ES" sz="70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polvos</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polvos)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expresan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masa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volumen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mezcla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polvo</a:t>
            </a:r>
            <a:r>
              <a:rPr sz="700" spc="25" dirty="0">
                <a:solidFill>
                  <a:srgbClr val="171514"/>
                </a:solidFill>
                <a:latin typeface="Microsoft Sans Serif"/>
                <a:cs typeface="Microsoft Sans Serif"/>
              </a:rPr>
              <a:t>/</a:t>
            </a:r>
            <a:r>
              <a:rPr sz="700" spc="25" dirty="0" err="1">
                <a:solidFill>
                  <a:srgbClr val="171514"/>
                </a:solidFill>
                <a:latin typeface="Microsoft Sans Serif"/>
                <a:cs typeface="Microsoft Sans Serif"/>
              </a:rPr>
              <a:t>aire</a:t>
            </a:r>
            <a:r>
              <a:rPr sz="700" spc="25" dirty="0" smtClean="0">
                <a:solidFill>
                  <a:srgbClr val="171514"/>
                </a:solidFill>
                <a:latin typeface="Microsoft Sans Serif"/>
                <a:cs typeface="Microsoft Sans Serif"/>
              </a:rPr>
              <a:t>,</a:t>
            </a:r>
            <a:r>
              <a:rPr lang="es-ES" sz="700" spc="25"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por</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ejemplo</a:t>
            </a:r>
            <a:r>
              <a:rPr sz="700" spc="2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kg/m</a:t>
            </a:r>
            <a:r>
              <a:rPr sz="400" spc="30" dirty="0">
                <a:solidFill>
                  <a:srgbClr val="171514"/>
                </a:solidFill>
                <a:latin typeface="Microsoft Sans Serif"/>
                <a:cs typeface="Microsoft Sans Serif"/>
              </a:rPr>
              <a:t>3</a:t>
            </a:r>
            <a:r>
              <a:rPr sz="700" spc="30" dirty="0">
                <a:solidFill>
                  <a:srgbClr val="171514"/>
                </a:solidFill>
                <a:latin typeface="Microsoft Sans Serif"/>
                <a:cs typeface="Microsoft Sans Serif"/>
              </a:rPr>
              <a:t>.</a:t>
            </a:r>
            <a:endParaRPr sz="700" dirty="0">
              <a:latin typeface="Microsoft Sans Serif"/>
              <a:cs typeface="Microsoft Sans Serif"/>
            </a:endParaRPr>
          </a:p>
          <a:p>
            <a:pPr>
              <a:spcBef>
                <a:spcPts val="40"/>
              </a:spcBef>
            </a:pPr>
            <a:endParaRPr sz="1300" dirty="0">
              <a:latin typeface="Microsoft Sans Serif"/>
              <a:cs typeface="Microsoft Sans Serif"/>
            </a:endParaRPr>
          </a:p>
          <a:p>
            <a:pPr marL="218440" lvl="3" indent="-92710">
              <a:buAutoNum type="romanLcParenBoth"/>
              <a:tabLst>
                <a:tab pos="219075" algn="l"/>
              </a:tabLst>
            </a:pPr>
            <a:r>
              <a:rPr sz="650" spc="15" dirty="0">
                <a:solidFill>
                  <a:srgbClr val="171514"/>
                </a:solidFill>
                <a:latin typeface="Microsoft Sans Serif"/>
                <a:cs typeface="Microsoft Sans Serif"/>
              </a:rPr>
              <a:t>Combustibles</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líquidos</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gaseosos</a:t>
            </a:r>
            <a:r>
              <a:rPr sz="650" spc="5" dirty="0">
                <a:solidFill>
                  <a:srgbClr val="171514"/>
                </a:solidFill>
                <a:latin typeface="Microsoft Sans Serif"/>
                <a:cs typeface="Microsoft Sans Serif"/>
              </a:rPr>
              <a:t>.</a:t>
            </a:r>
            <a:endParaRPr sz="650" dirty="0">
              <a:latin typeface="Microsoft Sans Serif"/>
              <a:cs typeface="Microsoft Sans Serif"/>
            </a:endParaRPr>
          </a:p>
          <a:p>
            <a:pPr marL="316865" marR="147320" indent="152400">
              <a:lnSpc>
                <a:spcPct val="133300"/>
              </a:lnSpc>
              <a:spcBef>
                <a:spcPts val="20"/>
              </a:spcBef>
            </a:pP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ignición </a:t>
            </a:r>
            <a:r>
              <a:rPr sz="750" spc="20" dirty="0">
                <a:solidFill>
                  <a:srgbClr val="171514"/>
                </a:solidFill>
                <a:latin typeface="Microsoft Sans Serif"/>
                <a:cs typeface="Microsoft Sans Serif"/>
              </a:rPr>
              <a:t>del </a:t>
            </a:r>
            <a:r>
              <a:rPr sz="750" spc="30" dirty="0">
                <a:solidFill>
                  <a:srgbClr val="171514"/>
                </a:solidFill>
                <a:latin typeface="Microsoft Sans Serif"/>
                <a:cs typeface="Microsoft Sans Serif"/>
              </a:rPr>
              <a:t>combustible líquido </a:t>
            </a:r>
            <a:r>
              <a:rPr sz="750" spc="25" dirty="0">
                <a:solidFill>
                  <a:srgbClr val="171514"/>
                </a:solidFill>
                <a:latin typeface="Microsoft Sans Serif"/>
                <a:cs typeface="Microsoft Sans Serif"/>
              </a:rPr>
              <a:t>depende de </a:t>
            </a:r>
            <a:r>
              <a:rPr sz="750" spc="15" dirty="0">
                <a:solidFill>
                  <a:srgbClr val="171514"/>
                </a:solidFill>
                <a:latin typeface="Microsoft Sans Serif"/>
                <a:cs typeface="Microsoft Sans Serif"/>
              </a:rPr>
              <a:t>su </a:t>
            </a:r>
            <a:r>
              <a:rPr sz="750" spc="25" dirty="0">
                <a:solidFill>
                  <a:srgbClr val="171514"/>
                </a:solidFill>
                <a:latin typeface="Microsoft Sans Serif"/>
                <a:cs typeface="Microsoft Sans Serif"/>
              </a:rPr>
              <a:t>presión de </a:t>
            </a:r>
            <a:r>
              <a:rPr sz="750" spc="20" dirty="0">
                <a:solidFill>
                  <a:srgbClr val="171514"/>
                </a:solidFill>
                <a:latin typeface="Microsoft Sans Serif"/>
                <a:cs typeface="Microsoft Sans Serif"/>
              </a:rPr>
              <a:t>vapor. </a:t>
            </a:r>
            <a:r>
              <a:rPr sz="750" spc="-10" dirty="0">
                <a:solidFill>
                  <a:srgbClr val="171514"/>
                </a:solidFill>
                <a:latin typeface="Microsoft Sans Serif"/>
                <a:cs typeface="Microsoft Sans Serif"/>
              </a:rPr>
              <a:t>Esta </a:t>
            </a:r>
            <a:r>
              <a:rPr sz="750" spc="20" dirty="0" err="1">
                <a:solidFill>
                  <a:srgbClr val="171514"/>
                </a:solidFill>
                <a:latin typeface="Microsoft Sans Serif"/>
                <a:cs typeface="Microsoft Sans Serif"/>
              </a:rPr>
              <a:t>presión</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 </a:t>
            </a:r>
            <a:r>
              <a:rPr sz="750" spc="45" dirty="0">
                <a:solidFill>
                  <a:srgbClr val="171514"/>
                </a:solidFill>
                <a:latin typeface="Microsoft Sans Serif"/>
                <a:cs typeface="Microsoft Sans Serif"/>
              </a:rPr>
              <a:t>por </a:t>
            </a:r>
            <a:r>
              <a:rPr sz="750" spc="40" dirty="0">
                <a:solidFill>
                  <a:srgbClr val="171514"/>
                </a:solidFill>
                <a:latin typeface="Microsoft Sans Serif"/>
                <a:cs typeface="Microsoft Sans Serif"/>
              </a:rPr>
              <a:t>tanto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concentración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vapor, </a:t>
            </a:r>
            <a:r>
              <a:rPr sz="750" spc="25" dirty="0">
                <a:solidFill>
                  <a:srgbClr val="171514"/>
                </a:solidFill>
                <a:latin typeface="Microsoft Sans Serif"/>
                <a:cs typeface="Microsoft Sans Serif"/>
              </a:rPr>
              <a:t>depende de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temperatura. </a:t>
            </a:r>
            <a:r>
              <a:rPr sz="750" spc="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err="1" smtClean="0">
                <a:solidFill>
                  <a:srgbClr val="171514"/>
                </a:solidFill>
                <a:latin typeface="Microsoft Sans Serif"/>
                <a:cs typeface="Microsoft Sans Serif"/>
              </a:rPr>
              <a:t>relación</a:t>
            </a:r>
            <a:r>
              <a:rPr lang="es-ES" sz="750" spc="20"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entre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presión de </a:t>
            </a:r>
            <a:r>
              <a:rPr sz="750" spc="30" dirty="0">
                <a:solidFill>
                  <a:srgbClr val="171514"/>
                </a:solidFill>
                <a:latin typeface="Microsoft Sans Serif"/>
                <a:cs typeface="Microsoft Sans Serif"/>
              </a:rPr>
              <a:t>vapor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temperatura </a:t>
            </a:r>
            <a:r>
              <a:rPr sz="750" spc="25" dirty="0">
                <a:solidFill>
                  <a:srgbClr val="171514"/>
                </a:solidFill>
                <a:latin typeface="Microsoft Sans Serif"/>
                <a:cs typeface="Microsoft Sans Serif"/>
              </a:rPr>
              <a:t>para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líquido dado </a:t>
            </a:r>
            <a:r>
              <a:rPr sz="750" spc="30" dirty="0" err="1">
                <a:solidFill>
                  <a:srgbClr val="171514"/>
                </a:solidFill>
                <a:latin typeface="Microsoft Sans Serif"/>
                <a:cs typeface="Microsoft Sans Serif"/>
              </a:rPr>
              <a:t>obtenemos</a:t>
            </a:r>
            <a:r>
              <a:rPr sz="750" spc="3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relación</a:t>
            </a:r>
            <a:r>
              <a:rPr sz="750" spc="2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concentración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vapor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temperatura. </a:t>
            </a:r>
            <a:r>
              <a:rPr sz="750" spc="-15" dirty="0">
                <a:solidFill>
                  <a:srgbClr val="171514"/>
                </a:solidFill>
                <a:latin typeface="Microsoft Sans Serif"/>
                <a:cs typeface="Microsoft Sans Serif"/>
              </a:rPr>
              <a:t>La </a:t>
            </a:r>
            <a:r>
              <a:rPr sz="750" spc="35" dirty="0" err="1" smtClean="0">
                <a:solidFill>
                  <a:srgbClr val="171514"/>
                </a:solidFill>
                <a:latin typeface="Microsoft Sans Serif"/>
                <a:cs typeface="Microsoft Sans Serif"/>
              </a:rPr>
              <a:t>temperatura</a:t>
            </a:r>
            <a:r>
              <a:rPr lang="es-ES" sz="750" spc="3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correspondiente</a:t>
            </a:r>
            <a:r>
              <a:rPr sz="750" spc="2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al </a:t>
            </a:r>
            <a:r>
              <a:rPr sz="750" spc="-25" dirty="0">
                <a:solidFill>
                  <a:srgbClr val="171514"/>
                </a:solidFill>
                <a:latin typeface="Microsoft Sans Serif"/>
                <a:cs typeface="Microsoft Sans Serif"/>
              </a:rPr>
              <a:t>LIE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conoce </a:t>
            </a:r>
            <a:r>
              <a:rPr sz="750" spc="40" dirty="0">
                <a:solidFill>
                  <a:srgbClr val="171514"/>
                </a:solidFill>
                <a:latin typeface="Microsoft Sans Serif"/>
                <a:cs typeface="Microsoft Sans Serif"/>
              </a:rPr>
              <a:t>como</a:t>
            </a:r>
            <a:r>
              <a:rPr sz="750" i="1" spc="40" dirty="0">
                <a:solidFill>
                  <a:srgbClr val="171514"/>
                </a:solidFill>
                <a:latin typeface="Arial"/>
                <a:cs typeface="Arial"/>
              </a:rPr>
              <a:t>punto </a:t>
            </a:r>
            <a:r>
              <a:rPr sz="750" i="1" spc="25" dirty="0">
                <a:solidFill>
                  <a:srgbClr val="171514"/>
                </a:solidFill>
                <a:latin typeface="Arial"/>
                <a:cs typeface="Arial"/>
              </a:rPr>
              <a:t>de </a:t>
            </a:r>
            <a:r>
              <a:rPr sz="750" i="1" spc="30" dirty="0">
                <a:solidFill>
                  <a:srgbClr val="171514"/>
                </a:solidFill>
                <a:latin typeface="Arial"/>
                <a:cs typeface="Arial"/>
              </a:rPr>
              <a:t>inflamabilidad</a:t>
            </a:r>
            <a:r>
              <a:rPr sz="750" spc="3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líquido</a:t>
            </a:r>
            <a:r>
              <a:rPr sz="750" spc="2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define </a:t>
            </a:r>
            <a:r>
              <a:rPr sz="750" spc="30" dirty="0">
                <a:solidFill>
                  <a:srgbClr val="171514"/>
                </a:solidFill>
                <a:latin typeface="Microsoft Sans Serif"/>
                <a:cs typeface="Microsoft Sans Serif"/>
              </a:rPr>
              <a:t>como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temperatura </a:t>
            </a:r>
            <a:r>
              <a:rPr sz="750" spc="20" dirty="0">
                <a:solidFill>
                  <a:srgbClr val="171514"/>
                </a:solidFill>
                <a:latin typeface="Microsoft Sans Serif"/>
                <a:cs typeface="Microsoft Sans Serif"/>
              </a:rPr>
              <a:t>más </a:t>
            </a:r>
            <a:r>
              <a:rPr sz="750" spc="15" dirty="0">
                <a:solidFill>
                  <a:srgbClr val="171514"/>
                </a:solidFill>
                <a:latin typeface="Microsoft Sans Serif"/>
                <a:cs typeface="Microsoft Sans Serif"/>
              </a:rPr>
              <a:t>baja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cual la </a:t>
            </a:r>
            <a:r>
              <a:rPr sz="750" spc="20" dirty="0">
                <a:solidFill>
                  <a:srgbClr val="171514"/>
                </a:solidFill>
                <a:latin typeface="Microsoft Sans Serif"/>
                <a:cs typeface="Microsoft Sans Serif"/>
              </a:rPr>
              <a:t>concentración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vapor </a:t>
            </a:r>
            <a:r>
              <a:rPr sz="750" spc="25" dirty="0">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20" dirty="0" err="1" smtClean="0">
                <a:solidFill>
                  <a:srgbClr val="171514"/>
                </a:solidFill>
                <a:latin typeface="Microsoft Sans Serif"/>
                <a:cs typeface="Microsoft Sans Serif"/>
              </a:rPr>
              <a:t>aire</a:t>
            </a:r>
            <a:r>
              <a:rPr lang="es-ES" sz="750" spc="2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cerca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superficie del </a:t>
            </a:r>
            <a:r>
              <a:rPr sz="750" spc="30" dirty="0">
                <a:solidFill>
                  <a:srgbClr val="171514"/>
                </a:solidFill>
                <a:latin typeface="Microsoft Sans Serif"/>
                <a:cs typeface="Microsoft Sans Serif"/>
              </a:rPr>
              <a:t>líquido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lo suficientemente </a:t>
            </a:r>
            <a:r>
              <a:rPr sz="750" spc="20" dirty="0">
                <a:solidFill>
                  <a:srgbClr val="171514"/>
                </a:solidFill>
                <a:latin typeface="Microsoft Sans Serif"/>
                <a:cs typeface="Microsoft Sans Serif"/>
              </a:rPr>
              <a:t>alta </a:t>
            </a:r>
            <a:r>
              <a:rPr sz="750" spc="30" dirty="0">
                <a:solidFill>
                  <a:srgbClr val="171514"/>
                </a:solidFill>
                <a:latin typeface="Microsoft Sans Serif"/>
                <a:cs typeface="Microsoft Sans Serif"/>
              </a:rPr>
              <a:t>como </a:t>
            </a:r>
            <a:r>
              <a:rPr sz="750" spc="25" dirty="0">
                <a:solidFill>
                  <a:srgbClr val="171514"/>
                </a:solidFill>
                <a:latin typeface="Microsoft Sans Serif"/>
                <a:cs typeface="Microsoft Sans Serif"/>
              </a:rPr>
              <a:t>para </a:t>
            </a:r>
            <a:r>
              <a:rPr sz="750" spc="45" dirty="0" err="1">
                <a:solidFill>
                  <a:srgbClr val="171514"/>
                </a:solidFill>
                <a:latin typeface="Microsoft Sans Serif"/>
                <a:cs typeface="Microsoft Sans Serif"/>
              </a:rPr>
              <a:t>formar</a:t>
            </a:r>
            <a:r>
              <a:rPr sz="750" spc="4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mezcla</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inflamable. </a:t>
            </a:r>
            <a:r>
              <a:rPr sz="750" spc="-35" dirty="0">
                <a:solidFill>
                  <a:srgbClr val="171514"/>
                </a:solidFill>
                <a:latin typeface="Microsoft Sans Serif"/>
                <a:cs typeface="Microsoft Sans Serif"/>
              </a:rPr>
              <a:t>El </a:t>
            </a:r>
            <a:r>
              <a:rPr sz="750" spc="45" dirty="0">
                <a:solidFill>
                  <a:srgbClr val="171514"/>
                </a:solidFill>
                <a:latin typeface="Microsoft Sans Serif"/>
                <a:cs typeface="Microsoft Sans Serif"/>
              </a:rPr>
              <a:t>punto </a:t>
            </a:r>
            <a:r>
              <a:rPr sz="750" spc="25" dirty="0">
                <a:solidFill>
                  <a:srgbClr val="171514"/>
                </a:solidFill>
                <a:latin typeface="Microsoft Sans Serif"/>
                <a:cs typeface="Microsoft Sans Serif"/>
              </a:rPr>
              <a:t>de inflamación de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líquido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una medida</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5" dirty="0" err="1" smtClean="0">
                <a:solidFill>
                  <a:srgbClr val="171514"/>
                </a:solidFill>
                <a:latin typeface="Microsoft Sans Serif"/>
                <a:cs typeface="Microsoft Sans Serif"/>
              </a:rPr>
              <a:t>su</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inflamabilidad</a:t>
            </a:r>
            <a:r>
              <a:rPr sz="750" spc="25" dirty="0">
                <a:solidFill>
                  <a:srgbClr val="171514"/>
                </a:solidFill>
                <a:latin typeface="Microsoft Sans Serif"/>
                <a:cs typeface="Microsoft Sans Serif"/>
              </a:rPr>
              <a:t>, </a:t>
            </a:r>
            <a:r>
              <a:rPr sz="750" spc="30" dirty="0">
                <a:solidFill>
                  <a:srgbClr val="171514"/>
                </a:solidFill>
                <a:latin typeface="Microsoft Sans Serif"/>
                <a:cs typeface="Microsoft Sans Serif"/>
              </a:rPr>
              <a:t>cuanto </a:t>
            </a:r>
            <a:r>
              <a:rPr sz="750" spc="45" dirty="0">
                <a:solidFill>
                  <a:srgbClr val="171514"/>
                </a:solidFill>
                <a:latin typeface="Microsoft Sans Serif"/>
                <a:cs typeface="Microsoft Sans Serif"/>
              </a:rPr>
              <a:t>menor </a:t>
            </a:r>
            <a:r>
              <a:rPr sz="750" spc="-5" dirty="0">
                <a:solidFill>
                  <a:srgbClr val="171514"/>
                </a:solidFill>
                <a:latin typeface="Microsoft Sans Serif"/>
                <a:cs typeface="Microsoft Sans Serif"/>
              </a:rPr>
              <a:t>sea </a:t>
            </a:r>
            <a:r>
              <a:rPr sz="750" spc="15" dirty="0">
                <a:solidFill>
                  <a:srgbClr val="171514"/>
                </a:solidFill>
                <a:latin typeface="Microsoft Sans Serif"/>
                <a:cs typeface="Microsoft Sans Serif"/>
              </a:rPr>
              <a:t>su </a:t>
            </a:r>
            <a:r>
              <a:rPr sz="750" spc="45" dirty="0">
                <a:solidFill>
                  <a:srgbClr val="171514"/>
                </a:solidFill>
                <a:latin typeface="Microsoft Sans Serif"/>
                <a:cs typeface="Microsoft Sans Serif"/>
              </a:rPr>
              <a:t>punto </a:t>
            </a:r>
            <a:r>
              <a:rPr sz="750" spc="25" dirty="0">
                <a:solidFill>
                  <a:srgbClr val="171514"/>
                </a:solidFill>
                <a:latin typeface="Microsoft Sans Serif"/>
                <a:cs typeface="Microsoft Sans Serif"/>
              </a:rPr>
              <a:t>de inflamación, </a:t>
            </a:r>
            <a:r>
              <a:rPr sz="750" spc="35" dirty="0">
                <a:solidFill>
                  <a:srgbClr val="171514"/>
                </a:solidFill>
                <a:latin typeface="Microsoft Sans Serif"/>
                <a:cs typeface="Microsoft Sans Serif"/>
              </a:rPr>
              <a:t>mayor </a:t>
            </a:r>
            <a:r>
              <a:rPr sz="750" spc="10" dirty="0" err="1">
                <a:solidFill>
                  <a:srgbClr val="171514"/>
                </a:solidFill>
                <a:latin typeface="Microsoft Sans Serif"/>
                <a:cs typeface="Microsoft Sans Serif"/>
              </a:rPr>
              <a:t>será</a:t>
            </a:r>
            <a:r>
              <a:rPr sz="750" spc="1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su</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inflamabilidad</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temperaturas</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debajo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inflamación,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líquidos</a:t>
            </a:r>
            <a:r>
              <a:rPr sz="750" spc="5" dirty="0">
                <a:solidFill>
                  <a:srgbClr val="171514"/>
                </a:solidFill>
                <a:latin typeface="Microsoft Sans Serif"/>
                <a:cs typeface="Microsoft Sans Serif"/>
              </a:rPr>
              <a:t> </a:t>
            </a:r>
            <a:r>
              <a:rPr sz="750" spc="40" dirty="0" smtClean="0">
                <a:solidFill>
                  <a:srgbClr val="171514"/>
                </a:solidFill>
                <a:latin typeface="Microsoft Sans Serif"/>
                <a:cs typeface="Microsoft Sans Serif"/>
              </a:rPr>
              <a:t>no</a:t>
            </a:r>
            <a:r>
              <a:rPr lang="es-ES" sz="750" spc="4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pueden</a:t>
            </a:r>
            <a:r>
              <a:rPr sz="750" spc="-1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encenderse</a:t>
            </a:r>
            <a:r>
              <a:rPr sz="750" spc="15" dirty="0">
                <a:solidFill>
                  <a:srgbClr val="171514"/>
                </a:solidFill>
                <a:latin typeface="Microsoft Sans Serif"/>
                <a:cs typeface="Microsoft Sans Serif"/>
              </a:rPr>
              <a:t>.</a:t>
            </a:r>
            <a:endParaRPr sz="750" dirty="0">
              <a:latin typeface="Microsoft Sans Serif"/>
              <a:cs typeface="Microsoft Sans Serif"/>
            </a:endParaRPr>
          </a:p>
          <a:p>
            <a:pPr marL="316865" marR="236854" indent="152400">
              <a:lnSpc>
                <a:spcPct val="117600"/>
              </a:lnSpc>
              <a:spcBef>
                <a:spcPts val="20"/>
              </a:spcBef>
            </a:pPr>
            <a:r>
              <a:rPr sz="850" spc="-15" dirty="0">
                <a:solidFill>
                  <a:srgbClr val="171514"/>
                </a:solidFill>
                <a:latin typeface="Microsoft Sans Serif"/>
                <a:cs typeface="Microsoft Sans Serif"/>
              </a:rPr>
              <a:t>Las</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tablas</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7.1</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7.2</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dan</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los</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límites</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explosivos,</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punto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err="1">
                <a:solidFill>
                  <a:srgbClr val="171514"/>
                </a:solidFill>
                <a:latin typeface="Microsoft Sans Serif"/>
                <a:cs typeface="Microsoft Sans Serif"/>
              </a:rPr>
              <a:t>inflamación</a:t>
            </a:r>
            <a:r>
              <a:rPr sz="850" spc="-5" dirty="0">
                <a:solidFill>
                  <a:srgbClr val="171514"/>
                </a:solidFill>
                <a:latin typeface="Microsoft Sans Serif"/>
                <a:cs typeface="Microsoft Sans Serif"/>
              </a:rPr>
              <a:t> </a:t>
            </a:r>
            <a:r>
              <a:rPr sz="850" spc="5" dirty="0" smtClean="0">
                <a:solidFill>
                  <a:srgbClr val="171514"/>
                </a:solidFill>
                <a:latin typeface="Microsoft Sans Serif"/>
                <a:cs typeface="Microsoft Sans Serif"/>
              </a:rPr>
              <a:t>y</a:t>
            </a:r>
            <a:r>
              <a:rPr lang="es-ES" sz="850" spc="5" dirty="0" smtClean="0">
                <a:solidFill>
                  <a:srgbClr val="171514"/>
                </a:solidFill>
                <a:latin typeface="Microsoft Sans Serif"/>
                <a:cs typeface="Microsoft Sans Serif"/>
              </a:rPr>
              <a:t> </a:t>
            </a:r>
            <a:r>
              <a:rPr sz="850" spc="15" dirty="0" smtClean="0">
                <a:solidFill>
                  <a:srgbClr val="171514"/>
                </a:solidFill>
                <a:latin typeface="Microsoft Sans Serif"/>
                <a:cs typeface="Microsoft Sans Serif"/>
              </a:rPr>
              <a:t>el </a:t>
            </a:r>
            <a:r>
              <a:rPr sz="850" spc="5" dirty="0">
                <a:solidFill>
                  <a:srgbClr val="171514"/>
                </a:solidFill>
                <a:latin typeface="Microsoft Sans Serif"/>
                <a:cs typeface="Microsoft Sans Serif"/>
              </a:rPr>
              <a:t>MIE </a:t>
            </a:r>
            <a:r>
              <a:rPr sz="850" spc="-15" dirty="0">
                <a:solidFill>
                  <a:srgbClr val="171514"/>
                </a:solidFill>
                <a:latin typeface="Microsoft Sans Serif"/>
                <a:cs typeface="Microsoft Sans Serif"/>
              </a:rPr>
              <a:t>(Sec.7.2.4) </a:t>
            </a:r>
            <a:r>
              <a:rPr sz="850" spc="30" dirty="0">
                <a:solidFill>
                  <a:srgbClr val="171514"/>
                </a:solidFill>
                <a:latin typeface="Microsoft Sans Serif"/>
                <a:cs typeface="Microsoft Sans Serif"/>
              </a:rPr>
              <a:t>para </a:t>
            </a:r>
            <a:r>
              <a:rPr sz="850" spc="15" dirty="0">
                <a:solidFill>
                  <a:srgbClr val="171514"/>
                </a:solidFill>
                <a:latin typeface="Microsoft Sans Serif"/>
                <a:cs typeface="Microsoft Sans Serif"/>
              </a:rPr>
              <a:t>varias </a:t>
            </a:r>
            <a:r>
              <a:rPr sz="850" spc="10" dirty="0">
                <a:solidFill>
                  <a:srgbClr val="171514"/>
                </a:solidFill>
                <a:latin typeface="Microsoft Sans Serif"/>
                <a:cs typeface="Microsoft Sans Serif"/>
              </a:rPr>
              <a:t>sustancias. </a:t>
            </a:r>
            <a:r>
              <a:rPr sz="850" spc="-5" dirty="0">
                <a:solidFill>
                  <a:srgbClr val="171514"/>
                </a:solidFill>
                <a:latin typeface="Microsoft Sans Serif"/>
                <a:cs typeface="Microsoft Sans Serif"/>
              </a:rPr>
              <a:t>Los </a:t>
            </a:r>
            <a:r>
              <a:rPr sz="850" spc="15" dirty="0">
                <a:solidFill>
                  <a:srgbClr val="171514"/>
                </a:solidFill>
                <a:latin typeface="Microsoft Sans Serif"/>
                <a:cs typeface="Microsoft Sans Serif"/>
              </a:rPr>
              <a:t>valores </a:t>
            </a:r>
            <a:r>
              <a:rPr sz="850" spc="-10" dirty="0">
                <a:solidFill>
                  <a:srgbClr val="171514"/>
                </a:solidFill>
                <a:latin typeface="Microsoft Sans Serif"/>
                <a:cs typeface="Microsoft Sans Serif"/>
              </a:rPr>
              <a:t>se </a:t>
            </a:r>
            <a:r>
              <a:rPr sz="850" spc="30" dirty="0">
                <a:solidFill>
                  <a:srgbClr val="171514"/>
                </a:solidFill>
                <a:latin typeface="Microsoft Sans Serif"/>
                <a:cs typeface="Microsoft Sans Serif"/>
              </a:rPr>
              <a:t>eligieron</a:t>
            </a:r>
            <a:r>
              <a:rPr sz="850" spc="30" dirty="0">
                <a:solidFill>
                  <a:srgbClr val="171514"/>
                </a:solidFill>
                <a:latin typeface="Microsoft Sans Serif"/>
                <a:cs typeface="Microsoft Sans Serif"/>
              </a:rPr>
              <a:t> </a:t>
            </a:r>
            <a:r>
              <a:rPr sz="850" spc="25" dirty="0">
                <a:solidFill>
                  <a:srgbClr val="171514"/>
                </a:solidFill>
                <a:latin typeface="Microsoft Sans Serif"/>
                <a:cs typeface="Microsoft Sans Serif"/>
              </a:rPr>
              <a:t>de </a:t>
            </a:r>
            <a:r>
              <a:rPr sz="850" spc="35" dirty="0" err="1" smtClean="0">
                <a:solidFill>
                  <a:srgbClr val="171514"/>
                </a:solidFill>
                <a:latin typeface="Microsoft Sans Serif"/>
                <a:cs typeface="Microsoft Sans Serif"/>
              </a:rPr>
              <a:t>una</a:t>
            </a:r>
            <a:r>
              <a:rPr lang="es-ES" sz="850" spc="35" dirty="0" smtClean="0">
                <a:solidFill>
                  <a:srgbClr val="171514"/>
                </a:solidFill>
                <a:latin typeface="Microsoft Sans Serif"/>
                <a:cs typeface="Microsoft Sans Serif"/>
              </a:rPr>
              <a:t> </a:t>
            </a:r>
            <a:r>
              <a:rPr sz="850" spc="40" dirty="0" smtClean="0">
                <a:solidFill>
                  <a:srgbClr val="171514"/>
                </a:solidFill>
                <a:latin typeface="Microsoft Sans Serif"/>
                <a:cs typeface="Microsoft Sans Serif"/>
              </a:rPr>
              <a:t>gran</a:t>
            </a:r>
            <a:r>
              <a:rPr sz="850" spc="-5" dirty="0" smtClean="0">
                <a:solidFill>
                  <a:srgbClr val="171514"/>
                </a:solidFill>
                <a:latin typeface="Microsoft Sans Serif"/>
                <a:cs typeface="Microsoft Sans Serif"/>
              </a:rPr>
              <a:t> </a:t>
            </a:r>
            <a:r>
              <a:rPr sz="850" spc="30" dirty="0">
                <a:solidFill>
                  <a:srgbClr val="171514"/>
                </a:solidFill>
                <a:latin typeface="Microsoft Sans Serif"/>
                <a:cs typeface="Microsoft Sans Serif"/>
              </a:rPr>
              <a:t>cantidad</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fuentes</a:t>
            </a:r>
            <a:r>
              <a:rPr sz="850" dirty="0">
                <a:solidFill>
                  <a:srgbClr val="171514"/>
                </a:solidFill>
                <a:latin typeface="Microsoft Sans Serif"/>
                <a:cs typeface="Microsoft Sans Serif"/>
              </a:rPr>
              <a:t> </a:t>
            </a:r>
            <a:r>
              <a:rPr sz="850" spc="45" dirty="0">
                <a:solidFill>
                  <a:srgbClr val="171514"/>
                </a:solidFill>
                <a:latin typeface="Microsoft Sans Serif"/>
                <a:cs typeface="Microsoft Sans Serif"/>
              </a:rPr>
              <a:t>[38–40]</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se</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pueden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ajustar</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con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precisión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5" dirty="0" err="1" smtClean="0">
                <a:solidFill>
                  <a:srgbClr val="171514"/>
                </a:solidFill>
                <a:latin typeface="Microsoft Sans Serif"/>
                <a:cs typeface="Microsoft Sans Serif"/>
              </a:rPr>
              <a:t>vez</a:t>
            </a:r>
            <a:r>
              <a:rPr lang="es-ES" sz="850" spc="-5" dirty="0" smtClean="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en</a:t>
            </a:r>
            <a:r>
              <a:rPr sz="850" spc="-5"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cuando.</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Sin</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embargo,</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sirven</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como</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guía</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como</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comparación</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dirty="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los</a:t>
            </a:r>
            <a:r>
              <a:rPr lang="es-ES" sz="850" spc="15" dirty="0" smtClean="0">
                <a:solidFill>
                  <a:srgbClr val="171514"/>
                </a:solidFill>
                <a:latin typeface="Microsoft Sans Serif"/>
                <a:cs typeface="Microsoft Sans Serif"/>
              </a:rPr>
              <a:t> </a:t>
            </a:r>
            <a:r>
              <a:rPr sz="850" spc="-55" dirty="0" smtClean="0">
                <a:solidFill>
                  <a:srgbClr val="171514"/>
                </a:solidFill>
                <a:latin typeface="Microsoft Sans Serif"/>
                <a:cs typeface="Microsoft Sans Serif"/>
              </a:rPr>
              <a:t>FL</a:t>
            </a:r>
            <a:r>
              <a:rPr sz="850" spc="-5" dirty="0" smtClean="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MIE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algunos</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gases</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vapores</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comunes</a:t>
            </a:r>
            <a:r>
              <a:rPr sz="850" spc="20" dirty="0">
                <a:solidFill>
                  <a:srgbClr val="171514"/>
                </a:solidFill>
                <a:latin typeface="Microsoft Sans Serif"/>
                <a:cs typeface="Microsoft Sans Serif"/>
              </a:rPr>
              <a:t>.</a:t>
            </a:r>
            <a:endParaRPr sz="850" dirty="0">
              <a:latin typeface="Microsoft Sans Serif"/>
              <a:cs typeface="Microsoft Sans Serif"/>
            </a:endParaRP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681374" y="4487263"/>
            <a:ext cx="3619500" cy="6350"/>
            <a:chOff x="998249" y="4487263"/>
            <a:chExt cx="3619500" cy="6350"/>
          </a:xfrm>
        </p:grpSpPr>
        <p:sp>
          <p:nvSpPr>
            <p:cNvPr id="3" name="object 3"/>
            <p:cNvSpPr/>
            <p:nvPr/>
          </p:nvSpPr>
          <p:spPr>
            <a:xfrm>
              <a:off x="998249" y="4490438"/>
              <a:ext cx="1200150" cy="0"/>
            </a:xfrm>
            <a:custGeom>
              <a:avLst/>
              <a:gdLst/>
              <a:ahLst/>
              <a:cxnLst/>
              <a:rect l="l" t="t" r="r" b="b"/>
              <a:pathLst>
                <a:path w="1200150">
                  <a:moveTo>
                    <a:pt x="0" y="0"/>
                  </a:moveTo>
                  <a:lnTo>
                    <a:pt x="1200150" y="0"/>
                  </a:lnTo>
                </a:path>
              </a:pathLst>
            </a:custGeom>
            <a:ln w="6350">
              <a:solidFill>
                <a:srgbClr val="231F20"/>
              </a:solidFill>
            </a:ln>
          </p:spPr>
          <p:txBody>
            <a:bodyPr wrap="square" lIns="0" tIns="0" rIns="0" bIns="0" rtlCol="0"/>
            <a:lstStyle/>
            <a:p>
              <a:endParaRPr/>
            </a:p>
          </p:txBody>
        </p:sp>
        <p:sp>
          <p:nvSpPr>
            <p:cNvPr id="4" name="object 4"/>
            <p:cNvSpPr/>
            <p:nvPr/>
          </p:nvSpPr>
          <p:spPr>
            <a:xfrm>
              <a:off x="2198400" y="4490438"/>
              <a:ext cx="913130" cy="0"/>
            </a:xfrm>
            <a:custGeom>
              <a:avLst/>
              <a:gdLst/>
              <a:ahLst/>
              <a:cxnLst/>
              <a:rect l="l" t="t" r="r" b="b"/>
              <a:pathLst>
                <a:path w="913130">
                  <a:moveTo>
                    <a:pt x="0" y="0"/>
                  </a:moveTo>
                  <a:lnTo>
                    <a:pt x="913130" y="0"/>
                  </a:lnTo>
                </a:path>
              </a:pathLst>
            </a:custGeom>
            <a:ln w="6350">
              <a:solidFill>
                <a:srgbClr val="231F20"/>
              </a:solidFill>
            </a:ln>
          </p:spPr>
          <p:txBody>
            <a:bodyPr wrap="square" lIns="0" tIns="0" rIns="0" bIns="0" rtlCol="0"/>
            <a:lstStyle/>
            <a:p>
              <a:endParaRPr/>
            </a:p>
          </p:txBody>
        </p:sp>
        <p:sp>
          <p:nvSpPr>
            <p:cNvPr id="5" name="object 5"/>
            <p:cNvSpPr/>
            <p:nvPr/>
          </p:nvSpPr>
          <p:spPr>
            <a:xfrm>
              <a:off x="3111530" y="4490438"/>
              <a:ext cx="913130" cy="0"/>
            </a:xfrm>
            <a:custGeom>
              <a:avLst/>
              <a:gdLst/>
              <a:ahLst/>
              <a:cxnLst/>
              <a:rect l="l" t="t" r="r" b="b"/>
              <a:pathLst>
                <a:path w="913129">
                  <a:moveTo>
                    <a:pt x="0" y="0"/>
                  </a:moveTo>
                  <a:lnTo>
                    <a:pt x="913130" y="0"/>
                  </a:lnTo>
                </a:path>
              </a:pathLst>
            </a:custGeom>
            <a:ln w="6350">
              <a:solidFill>
                <a:srgbClr val="231F20"/>
              </a:solidFill>
            </a:ln>
          </p:spPr>
          <p:txBody>
            <a:bodyPr wrap="square" lIns="0" tIns="0" rIns="0" bIns="0" rtlCol="0"/>
            <a:lstStyle/>
            <a:p>
              <a:endParaRPr/>
            </a:p>
          </p:txBody>
        </p:sp>
        <p:sp>
          <p:nvSpPr>
            <p:cNvPr id="6" name="object 6"/>
            <p:cNvSpPr/>
            <p:nvPr/>
          </p:nvSpPr>
          <p:spPr>
            <a:xfrm>
              <a:off x="4024660" y="4490438"/>
              <a:ext cx="593090" cy="0"/>
            </a:xfrm>
            <a:custGeom>
              <a:avLst/>
              <a:gdLst/>
              <a:ahLst/>
              <a:cxnLst/>
              <a:rect l="l" t="t" r="r" b="b"/>
              <a:pathLst>
                <a:path w="593089">
                  <a:moveTo>
                    <a:pt x="0" y="0"/>
                  </a:moveTo>
                  <a:lnTo>
                    <a:pt x="593090" y="0"/>
                  </a:lnTo>
                </a:path>
              </a:pathLst>
            </a:custGeom>
            <a:ln w="6350">
              <a:solidFill>
                <a:srgbClr val="231F20"/>
              </a:solidFill>
            </a:ln>
          </p:spPr>
          <p:txBody>
            <a:bodyPr wrap="square" lIns="0" tIns="0" rIns="0" bIns="0" rtlCol="0"/>
            <a:lstStyle/>
            <a:p>
              <a:endParaRPr/>
            </a:p>
          </p:txBody>
        </p:sp>
      </p:grpSp>
      <p:sp>
        <p:nvSpPr>
          <p:cNvPr id="7" name="object 7"/>
          <p:cNvSpPr/>
          <p:nvPr/>
        </p:nvSpPr>
        <p:spPr>
          <a:xfrm>
            <a:off x="5681374" y="803273"/>
            <a:ext cx="3619500" cy="0"/>
          </a:xfrm>
          <a:custGeom>
            <a:avLst/>
            <a:gdLst/>
            <a:ahLst/>
            <a:cxnLst/>
            <a:rect l="l" t="t" r="r" b="b"/>
            <a:pathLst>
              <a:path w="3619500">
                <a:moveTo>
                  <a:pt x="0" y="0"/>
                </a:moveTo>
                <a:lnTo>
                  <a:pt x="3619500" y="0"/>
                </a:lnTo>
              </a:path>
            </a:pathLst>
          </a:custGeom>
          <a:ln w="6350">
            <a:solidFill>
              <a:srgbClr val="231F20"/>
            </a:solidFill>
          </a:ln>
        </p:spPr>
        <p:txBody>
          <a:bodyPr wrap="square" lIns="0" tIns="0" rIns="0" bIns="0" rtlCol="0"/>
          <a:lstStyle/>
          <a:p>
            <a:endParaRPr/>
          </a:p>
        </p:txBody>
      </p:sp>
      <p:grpSp>
        <p:nvGrpSpPr>
          <p:cNvPr id="8" name="object 8"/>
          <p:cNvGrpSpPr/>
          <p:nvPr/>
        </p:nvGrpSpPr>
        <p:grpSpPr>
          <a:xfrm>
            <a:off x="6281451" y="7608023"/>
            <a:ext cx="2419350" cy="6350"/>
            <a:chOff x="1598326" y="7608023"/>
            <a:chExt cx="2419350" cy="6350"/>
          </a:xfrm>
        </p:grpSpPr>
        <p:sp>
          <p:nvSpPr>
            <p:cNvPr id="9" name="object 9"/>
            <p:cNvSpPr/>
            <p:nvPr/>
          </p:nvSpPr>
          <p:spPr>
            <a:xfrm>
              <a:off x="1598326" y="7611198"/>
              <a:ext cx="828675" cy="0"/>
            </a:xfrm>
            <a:custGeom>
              <a:avLst/>
              <a:gdLst/>
              <a:ahLst/>
              <a:cxnLst/>
              <a:rect l="l" t="t" r="r" b="b"/>
              <a:pathLst>
                <a:path w="828675">
                  <a:moveTo>
                    <a:pt x="0" y="0"/>
                  </a:moveTo>
                  <a:lnTo>
                    <a:pt x="828675" y="0"/>
                  </a:lnTo>
                </a:path>
              </a:pathLst>
            </a:custGeom>
            <a:ln w="6350">
              <a:solidFill>
                <a:srgbClr val="231F20"/>
              </a:solidFill>
            </a:ln>
          </p:spPr>
          <p:txBody>
            <a:bodyPr wrap="square" lIns="0" tIns="0" rIns="0" bIns="0" rtlCol="0"/>
            <a:lstStyle/>
            <a:p>
              <a:endParaRPr/>
            </a:p>
          </p:txBody>
        </p:sp>
        <p:sp>
          <p:nvSpPr>
            <p:cNvPr id="10" name="object 10"/>
            <p:cNvSpPr/>
            <p:nvPr/>
          </p:nvSpPr>
          <p:spPr>
            <a:xfrm>
              <a:off x="2427001" y="7611198"/>
              <a:ext cx="581025" cy="0"/>
            </a:xfrm>
            <a:custGeom>
              <a:avLst/>
              <a:gdLst/>
              <a:ahLst/>
              <a:cxnLst/>
              <a:rect l="l" t="t" r="r" b="b"/>
              <a:pathLst>
                <a:path w="581025">
                  <a:moveTo>
                    <a:pt x="0" y="0"/>
                  </a:moveTo>
                  <a:lnTo>
                    <a:pt x="581025" y="0"/>
                  </a:lnTo>
                </a:path>
              </a:pathLst>
            </a:custGeom>
            <a:ln w="6350">
              <a:solidFill>
                <a:srgbClr val="231F20"/>
              </a:solidFill>
            </a:ln>
          </p:spPr>
          <p:txBody>
            <a:bodyPr wrap="square" lIns="0" tIns="0" rIns="0" bIns="0" rtlCol="0"/>
            <a:lstStyle/>
            <a:p>
              <a:endParaRPr/>
            </a:p>
          </p:txBody>
        </p:sp>
        <p:sp>
          <p:nvSpPr>
            <p:cNvPr id="11" name="object 11"/>
            <p:cNvSpPr/>
            <p:nvPr/>
          </p:nvSpPr>
          <p:spPr>
            <a:xfrm>
              <a:off x="3008026" y="7611198"/>
              <a:ext cx="1009650" cy="0"/>
            </a:xfrm>
            <a:custGeom>
              <a:avLst/>
              <a:gdLst/>
              <a:ahLst/>
              <a:cxnLst/>
              <a:rect l="l" t="t" r="r" b="b"/>
              <a:pathLst>
                <a:path w="1009650">
                  <a:moveTo>
                    <a:pt x="0" y="0"/>
                  </a:moveTo>
                  <a:lnTo>
                    <a:pt x="1009650" y="0"/>
                  </a:lnTo>
                </a:path>
              </a:pathLst>
            </a:custGeom>
            <a:ln w="6350">
              <a:solidFill>
                <a:srgbClr val="231F20"/>
              </a:solidFill>
            </a:ln>
          </p:spPr>
          <p:txBody>
            <a:bodyPr wrap="square" lIns="0" tIns="0" rIns="0" bIns="0" rtlCol="0"/>
            <a:lstStyle/>
            <a:p>
              <a:endParaRPr/>
            </a:p>
          </p:txBody>
        </p:sp>
      </p:grpSp>
      <p:sp>
        <p:nvSpPr>
          <p:cNvPr id="12" name="object 12"/>
          <p:cNvSpPr/>
          <p:nvPr/>
        </p:nvSpPr>
        <p:spPr>
          <a:xfrm>
            <a:off x="6281451" y="5041634"/>
            <a:ext cx="2419350" cy="0"/>
          </a:xfrm>
          <a:custGeom>
            <a:avLst/>
            <a:gdLst/>
            <a:ahLst/>
            <a:cxnLst/>
            <a:rect l="l" t="t" r="r" b="b"/>
            <a:pathLst>
              <a:path w="2419350">
                <a:moveTo>
                  <a:pt x="0" y="0"/>
                </a:moveTo>
                <a:lnTo>
                  <a:pt x="2419350" y="0"/>
                </a:lnTo>
              </a:path>
            </a:pathLst>
          </a:custGeom>
          <a:ln w="6350">
            <a:solidFill>
              <a:srgbClr val="231F20"/>
            </a:solidFill>
          </a:ln>
        </p:spPr>
        <p:txBody>
          <a:bodyPr wrap="square" lIns="0" tIns="0" rIns="0" bIns="0" rtlCol="0"/>
          <a:lstStyle/>
          <a:p>
            <a:endParaRPr/>
          </a:p>
        </p:txBody>
      </p:sp>
      <p:sp>
        <p:nvSpPr>
          <p:cNvPr id="13" name="object 13"/>
          <p:cNvSpPr txBox="1"/>
          <p:nvPr/>
        </p:nvSpPr>
        <p:spPr>
          <a:xfrm>
            <a:off x="5337214"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14" name="object 14"/>
          <p:cNvSpPr txBox="1"/>
          <p:nvPr/>
        </p:nvSpPr>
        <p:spPr>
          <a:xfrm>
            <a:off x="9429497"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113</a:t>
            </a:r>
            <a:endParaRPr sz="900">
              <a:latin typeface="Arial"/>
              <a:cs typeface="Arial"/>
            </a:endParaRPr>
          </a:p>
        </p:txBody>
      </p:sp>
      <p:sp>
        <p:nvSpPr>
          <p:cNvPr id="15" name="object 15"/>
          <p:cNvSpPr txBox="1"/>
          <p:nvPr/>
        </p:nvSpPr>
        <p:spPr>
          <a:xfrm>
            <a:off x="5668675" y="823509"/>
            <a:ext cx="2910205" cy="393065"/>
          </a:xfrm>
          <a:prstGeom prst="rect">
            <a:avLst/>
          </a:prstGeom>
        </p:spPr>
        <p:txBody>
          <a:bodyPr vert="horz" wrap="square" lIns="0" tIns="78105" rIns="0" bIns="0" rtlCol="0">
            <a:spAutoFit/>
          </a:bodyPr>
          <a:lstStyle/>
          <a:p>
            <a:pPr marL="12700">
              <a:spcBef>
                <a:spcPts val="615"/>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7.1</a:t>
            </a:r>
            <a:endParaRPr sz="850">
              <a:latin typeface="Arial"/>
              <a:cs typeface="Arial"/>
            </a:endParaRPr>
          </a:p>
          <a:p>
            <a:pPr marL="12700">
              <a:spcBef>
                <a:spcPts val="455"/>
              </a:spcBef>
            </a:pPr>
            <a:r>
              <a:rPr sz="750" b="1" spc="-50" dirty="0">
                <a:solidFill>
                  <a:srgbClr val="171514"/>
                </a:solidFill>
                <a:latin typeface="Arial"/>
                <a:cs typeface="Arial"/>
              </a:rPr>
              <a:t>LEL</a:t>
            </a:r>
            <a:r>
              <a:rPr sz="750" b="1" spc="-15" dirty="0">
                <a:solidFill>
                  <a:srgbClr val="171514"/>
                </a:solidFill>
                <a:latin typeface="Arial"/>
                <a:cs typeface="Arial"/>
              </a:rPr>
              <a:t> </a:t>
            </a:r>
            <a:r>
              <a:rPr sz="750" b="1" spc="5" dirty="0">
                <a:solidFill>
                  <a:srgbClr val="171514"/>
                </a:solidFill>
                <a:latin typeface="Arial"/>
                <a:cs typeface="Arial"/>
              </a:rPr>
              <a:t>y</a:t>
            </a:r>
            <a:r>
              <a:rPr sz="750" b="1" spc="-15" dirty="0">
                <a:solidFill>
                  <a:srgbClr val="171514"/>
                </a:solidFill>
                <a:latin typeface="Arial"/>
                <a:cs typeface="Arial"/>
              </a:rPr>
              <a:t> </a:t>
            </a:r>
            <a:r>
              <a:rPr sz="750" b="1" spc="-30" dirty="0">
                <a:solidFill>
                  <a:srgbClr val="171514"/>
                </a:solidFill>
                <a:latin typeface="Arial"/>
                <a:cs typeface="Arial"/>
              </a:rPr>
              <a:t>UEL</a:t>
            </a:r>
            <a:r>
              <a:rPr sz="750" b="1" spc="-10" dirty="0">
                <a:solidFill>
                  <a:srgbClr val="171514"/>
                </a:solidFill>
                <a:latin typeface="Arial"/>
                <a:cs typeface="Arial"/>
              </a:rPr>
              <a:t> </a:t>
            </a:r>
            <a:r>
              <a:rPr sz="750" b="1" spc="5" dirty="0">
                <a:solidFill>
                  <a:srgbClr val="171514"/>
                </a:solidFill>
                <a:latin typeface="Arial"/>
                <a:cs typeface="Arial"/>
              </a:rPr>
              <a:t>y</a:t>
            </a:r>
            <a:r>
              <a:rPr sz="750" b="1" spc="-15" dirty="0">
                <a:solidFill>
                  <a:srgbClr val="171514"/>
                </a:solidFill>
                <a:latin typeface="Arial"/>
                <a:cs typeface="Arial"/>
              </a:rPr>
              <a:t> </a:t>
            </a:r>
            <a:r>
              <a:rPr sz="750" b="1" spc="30" dirty="0">
                <a:solidFill>
                  <a:srgbClr val="171514"/>
                </a:solidFill>
                <a:latin typeface="Arial"/>
                <a:cs typeface="Arial"/>
              </a:rPr>
              <a:t>punto</a:t>
            </a:r>
            <a:r>
              <a:rPr sz="750" b="1" spc="-10"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25" dirty="0">
                <a:solidFill>
                  <a:srgbClr val="171514"/>
                </a:solidFill>
                <a:latin typeface="Arial"/>
                <a:cs typeface="Arial"/>
              </a:rPr>
              <a:t>inflamación</a:t>
            </a:r>
            <a:r>
              <a:rPr sz="750" b="1" spc="-10"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10" dirty="0">
                <a:solidFill>
                  <a:srgbClr val="171514"/>
                </a:solidFill>
                <a:latin typeface="Arial"/>
                <a:cs typeface="Arial"/>
              </a:rPr>
              <a:t>algunos</a:t>
            </a:r>
            <a:r>
              <a:rPr sz="750" b="1" spc="-10" dirty="0">
                <a:solidFill>
                  <a:srgbClr val="171514"/>
                </a:solidFill>
                <a:latin typeface="Arial"/>
                <a:cs typeface="Arial"/>
              </a:rPr>
              <a:t> </a:t>
            </a:r>
            <a:r>
              <a:rPr sz="750" b="1" spc="-5" dirty="0">
                <a:solidFill>
                  <a:srgbClr val="171514"/>
                </a:solidFill>
                <a:latin typeface="Arial"/>
                <a:cs typeface="Arial"/>
              </a:rPr>
              <a:t>gases</a:t>
            </a:r>
            <a:r>
              <a:rPr sz="750" b="1" spc="-15" dirty="0">
                <a:solidFill>
                  <a:srgbClr val="171514"/>
                </a:solidFill>
                <a:latin typeface="Arial"/>
                <a:cs typeface="Arial"/>
              </a:rPr>
              <a:t> </a:t>
            </a:r>
            <a:r>
              <a:rPr sz="750" b="1" spc="5" dirty="0">
                <a:solidFill>
                  <a:srgbClr val="171514"/>
                </a:solidFill>
                <a:latin typeface="Arial"/>
                <a:cs typeface="Arial"/>
              </a:rPr>
              <a:t>y</a:t>
            </a:r>
            <a:r>
              <a:rPr sz="750" b="1" spc="-10" dirty="0">
                <a:solidFill>
                  <a:srgbClr val="171514"/>
                </a:solidFill>
                <a:latin typeface="Arial"/>
                <a:cs typeface="Arial"/>
              </a:rPr>
              <a:t> </a:t>
            </a:r>
            <a:r>
              <a:rPr sz="750" b="1" spc="10" dirty="0">
                <a:solidFill>
                  <a:srgbClr val="171514"/>
                </a:solidFill>
                <a:latin typeface="Arial"/>
                <a:cs typeface="Arial"/>
              </a:rPr>
              <a:t>vapores</a:t>
            </a:r>
            <a:endParaRPr sz="750">
              <a:latin typeface="Arial"/>
              <a:cs typeface="Arial"/>
            </a:endParaRPr>
          </a:p>
        </p:txBody>
      </p:sp>
      <p:graphicFrame>
        <p:nvGraphicFramePr>
          <p:cNvPr id="16" name="object 16"/>
          <p:cNvGraphicFramePr>
            <a:graphicFrameLocks noGrp="1"/>
          </p:cNvGraphicFramePr>
          <p:nvPr/>
        </p:nvGraphicFramePr>
        <p:xfrm>
          <a:off x="5659484" y="1277135"/>
          <a:ext cx="3622674" cy="3101507"/>
        </p:xfrm>
        <a:graphic>
          <a:graphicData uri="http://schemas.openxmlformats.org/drawingml/2006/table">
            <a:tbl>
              <a:tblPr firstRow="1" bandRow="1">
                <a:tableStyleId>{2D5ABB26-0587-4C30-8999-92F81FD0307C}</a:tableStyleId>
              </a:tblPr>
              <a:tblGrid>
                <a:gridCol w="1167765">
                  <a:extLst>
                    <a:ext uri="{9D8B030D-6E8A-4147-A177-3AD203B41FA5}">
                      <a16:colId xmlns:a16="http://schemas.microsoft.com/office/drawing/2014/main" val="20000"/>
                    </a:ext>
                  </a:extLst>
                </a:gridCol>
                <a:gridCol w="943610">
                  <a:extLst>
                    <a:ext uri="{9D8B030D-6E8A-4147-A177-3AD203B41FA5}">
                      <a16:colId xmlns:a16="http://schemas.microsoft.com/office/drawing/2014/main" val="20001"/>
                    </a:ext>
                  </a:extLst>
                </a:gridCol>
                <a:gridCol w="900430">
                  <a:extLst>
                    <a:ext uri="{9D8B030D-6E8A-4147-A177-3AD203B41FA5}">
                      <a16:colId xmlns:a16="http://schemas.microsoft.com/office/drawing/2014/main" val="20002"/>
                    </a:ext>
                  </a:extLst>
                </a:gridCol>
                <a:gridCol w="610869">
                  <a:extLst>
                    <a:ext uri="{9D8B030D-6E8A-4147-A177-3AD203B41FA5}">
                      <a16:colId xmlns:a16="http://schemas.microsoft.com/office/drawing/2014/main" val="20003"/>
                    </a:ext>
                  </a:extLst>
                </a:gridCol>
              </a:tblGrid>
              <a:tr h="294385">
                <a:tc>
                  <a:txBody>
                    <a:bodyPr/>
                    <a:lstStyle/>
                    <a:p>
                      <a:pPr>
                        <a:lnSpc>
                          <a:spcPct val="100000"/>
                        </a:lnSpc>
                        <a:spcBef>
                          <a:spcPts val="45"/>
                        </a:spcBef>
                      </a:pPr>
                      <a:endParaRPr sz="1050">
                        <a:latin typeface="Times New Roman"/>
                        <a:cs typeface="Times New Roman"/>
                      </a:endParaRPr>
                    </a:p>
                    <a:p>
                      <a:pPr marL="21590">
                        <a:lnSpc>
                          <a:spcPct val="100000"/>
                        </a:lnSpc>
                      </a:pPr>
                      <a:r>
                        <a:rPr sz="700" b="1" spc="5" dirty="0">
                          <a:solidFill>
                            <a:srgbClr val="171514"/>
                          </a:solidFill>
                          <a:latin typeface="Arial"/>
                          <a:cs typeface="Arial"/>
                        </a:rPr>
                        <a:t>Sustancia</a:t>
                      </a:r>
                      <a:endParaRPr sz="700">
                        <a:latin typeface="Arial"/>
                        <a:cs typeface="Arial"/>
                      </a:endParaRPr>
                    </a:p>
                  </a:txBody>
                  <a:tcPr marL="0" marR="0" marT="5715" marB="0"/>
                </a:tc>
                <a:tc>
                  <a:txBody>
                    <a:bodyPr/>
                    <a:lstStyle/>
                    <a:p>
                      <a:pPr marL="79375" algn="ctr">
                        <a:lnSpc>
                          <a:spcPct val="100000"/>
                        </a:lnSpc>
                        <a:spcBef>
                          <a:spcPts val="55"/>
                        </a:spcBef>
                      </a:pPr>
                      <a:r>
                        <a:rPr sz="800" b="1" spc="-15" dirty="0">
                          <a:solidFill>
                            <a:srgbClr val="171514"/>
                          </a:solidFill>
                          <a:latin typeface="Arial"/>
                          <a:cs typeface="Arial"/>
                        </a:rPr>
                        <a:t>LEI</a:t>
                      </a:r>
                      <a:endParaRPr sz="800">
                        <a:latin typeface="Arial"/>
                        <a:cs typeface="Arial"/>
                      </a:endParaRPr>
                    </a:p>
                    <a:p>
                      <a:pPr marL="29845" algn="ctr">
                        <a:lnSpc>
                          <a:spcPct val="100000"/>
                        </a:lnSpc>
                        <a:spcBef>
                          <a:spcPts val="490"/>
                        </a:spcBef>
                      </a:pPr>
                      <a:r>
                        <a:rPr sz="450" b="1" dirty="0">
                          <a:solidFill>
                            <a:srgbClr val="171514"/>
                          </a:solidFill>
                          <a:latin typeface="Arial"/>
                          <a:cs typeface="Arial"/>
                        </a:rPr>
                        <a:t>(%</a:t>
                      </a:r>
                      <a:r>
                        <a:rPr sz="450" b="1" spc="-20" dirty="0">
                          <a:solidFill>
                            <a:srgbClr val="171514"/>
                          </a:solidFill>
                          <a:latin typeface="Arial"/>
                          <a:cs typeface="Arial"/>
                        </a:rPr>
                        <a:t> </a:t>
                      </a:r>
                      <a:r>
                        <a:rPr sz="450" b="1" spc="10" dirty="0">
                          <a:solidFill>
                            <a:srgbClr val="171514"/>
                          </a:solidFill>
                          <a:latin typeface="Arial"/>
                          <a:cs typeface="Arial"/>
                        </a:rPr>
                        <a:t>por</a:t>
                      </a:r>
                      <a:r>
                        <a:rPr sz="450" b="1" spc="-20" dirty="0">
                          <a:solidFill>
                            <a:srgbClr val="171514"/>
                          </a:solidFill>
                          <a:latin typeface="Arial"/>
                          <a:cs typeface="Arial"/>
                        </a:rPr>
                        <a:t> </a:t>
                      </a:r>
                      <a:r>
                        <a:rPr sz="450" b="1" spc="15" dirty="0">
                          <a:solidFill>
                            <a:srgbClr val="171514"/>
                          </a:solidFill>
                          <a:latin typeface="Arial"/>
                          <a:cs typeface="Arial"/>
                        </a:rPr>
                        <a:t>volumen</a:t>
                      </a:r>
                      <a:r>
                        <a:rPr sz="450" b="1" spc="-20" dirty="0">
                          <a:solidFill>
                            <a:srgbClr val="171514"/>
                          </a:solidFill>
                          <a:latin typeface="Arial"/>
                          <a:cs typeface="Arial"/>
                        </a:rPr>
                        <a:t> </a:t>
                      </a:r>
                      <a:r>
                        <a:rPr sz="450" b="1" spc="10" dirty="0">
                          <a:solidFill>
                            <a:srgbClr val="171514"/>
                          </a:solidFill>
                          <a:latin typeface="Arial"/>
                          <a:cs typeface="Arial"/>
                        </a:rPr>
                        <a:t>de</a:t>
                      </a:r>
                      <a:r>
                        <a:rPr sz="450" b="1" spc="-20" dirty="0">
                          <a:solidFill>
                            <a:srgbClr val="171514"/>
                          </a:solidFill>
                          <a:latin typeface="Arial"/>
                          <a:cs typeface="Arial"/>
                        </a:rPr>
                        <a:t> </a:t>
                      </a:r>
                      <a:r>
                        <a:rPr sz="450" b="1" spc="15" dirty="0">
                          <a:solidFill>
                            <a:srgbClr val="171514"/>
                          </a:solidFill>
                          <a:latin typeface="Arial"/>
                          <a:cs typeface="Arial"/>
                        </a:rPr>
                        <a:t>aire)</a:t>
                      </a:r>
                      <a:endParaRPr sz="450">
                        <a:latin typeface="Arial"/>
                        <a:cs typeface="Arial"/>
                      </a:endParaRPr>
                    </a:p>
                  </a:txBody>
                  <a:tcPr marL="0" marR="0" marT="6985" marB="0"/>
                </a:tc>
                <a:tc>
                  <a:txBody>
                    <a:bodyPr/>
                    <a:lstStyle/>
                    <a:p>
                      <a:pPr marL="71120" algn="ctr">
                        <a:lnSpc>
                          <a:spcPct val="100000"/>
                        </a:lnSpc>
                        <a:spcBef>
                          <a:spcPts val="55"/>
                        </a:spcBef>
                      </a:pPr>
                      <a:r>
                        <a:rPr sz="800" b="1" spc="-35" dirty="0">
                          <a:solidFill>
                            <a:srgbClr val="171514"/>
                          </a:solidFill>
                          <a:latin typeface="Arial"/>
                          <a:cs typeface="Arial"/>
                        </a:rPr>
                        <a:t>UEL</a:t>
                      </a:r>
                      <a:endParaRPr sz="800">
                        <a:latin typeface="Arial"/>
                        <a:cs typeface="Arial"/>
                      </a:endParaRPr>
                    </a:p>
                    <a:p>
                      <a:pPr marL="12700" algn="ctr">
                        <a:lnSpc>
                          <a:spcPct val="100000"/>
                        </a:lnSpc>
                        <a:spcBef>
                          <a:spcPts val="490"/>
                        </a:spcBef>
                      </a:pPr>
                      <a:r>
                        <a:rPr sz="450" b="1" dirty="0">
                          <a:solidFill>
                            <a:srgbClr val="171514"/>
                          </a:solidFill>
                          <a:latin typeface="Arial"/>
                          <a:cs typeface="Arial"/>
                        </a:rPr>
                        <a:t>(%</a:t>
                      </a:r>
                      <a:r>
                        <a:rPr sz="450" b="1" spc="-20" dirty="0">
                          <a:solidFill>
                            <a:srgbClr val="171514"/>
                          </a:solidFill>
                          <a:latin typeface="Arial"/>
                          <a:cs typeface="Arial"/>
                        </a:rPr>
                        <a:t> </a:t>
                      </a:r>
                      <a:r>
                        <a:rPr sz="450" b="1" spc="10" dirty="0">
                          <a:solidFill>
                            <a:srgbClr val="171514"/>
                          </a:solidFill>
                          <a:latin typeface="Arial"/>
                          <a:cs typeface="Arial"/>
                        </a:rPr>
                        <a:t>por</a:t>
                      </a:r>
                      <a:r>
                        <a:rPr sz="450" b="1" spc="-20" dirty="0">
                          <a:solidFill>
                            <a:srgbClr val="171514"/>
                          </a:solidFill>
                          <a:latin typeface="Arial"/>
                          <a:cs typeface="Arial"/>
                        </a:rPr>
                        <a:t> </a:t>
                      </a:r>
                      <a:r>
                        <a:rPr sz="450" b="1" spc="15" dirty="0">
                          <a:solidFill>
                            <a:srgbClr val="171514"/>
                          </a:solidFill>
                          <a:latin typeface="Arial"/>
                          <a:cs typeface="Arial"/>
                        </a:rPr>
                        <a:t>volumen</a:t>
                      </a:r>
                      <a:r>
                        <a:rPr sz="450" b="1" spc="-20" dirty="0">
                          <a:solidFill>
                            <a:srgbClr val="171514"/>
                          </a:solidFill>
                          <a:latin typeface="Arial"/>
                          <a:cs typeface="Arial"/>
                        </a:rPr>
                        <a:t> </a:t>
                      </a:r>
                      <a:r>
                        <a:rPr sz="450" b="1" spc="10" dirty="0">
                          <a:solidFill>
                            <a:srgbClr val="171514"/>
                          </a:solidFill>
                          <a:latin typeface="Arial"/>
                          <a:cs typeface="Arial"/>
                        </a:rPr>
                        <a:t>de</a:t>
                      </a:r>
                      <a:r>
                        <a:rPr sz="450" b="1" spc="-20" dirty="0">
                          <a:solidFill>
                            <a:srgbClr val="171514"/>
                          </a:solidFill>
                          <a:latin typeface="Arial"/>
                          <a:cs typeface="Arial"/>
                        </a:rPr>
                        <a:t> </a:t>
                      </a:r>
                      <a:r>
                        <a:rPr sz="450" b="1" spc="15" dirty="0">
                          <a:solidFill>
                            <a:srgbClr val="171514"/>
                          </a:solidFill>
                          <a:latin typeface="Arial"/>
                          <a:cs typeface="Arial"/>
                        </a:rPr>
                        <a:t>aire)</a:t>
                      </a:r>
                      <a:endParaRPr sz="450">
                        <a:latin typeface="Arial"/>
                        <a:cs typeface="Arial"/>
                      </a:endParaRPr>
                    </a:p>
                  </a:txBody>
                  <a:tcPr marL="0" marR="0" marT="6985" marB="0"/>
                </a:tc>
                <a:tc>
                  <a:txBody>
                    <a:bodyPr/>
                    <a:lstStyle/>
                    <a:p>
                      <a:pPr>
                        <a:lnSpc>
                          <a:spcPct val="100000"/>
                        </a:lnSpc>
                        <a:spcBef>
                          <a:spcPts val="35"/>
                        </a:spcBef>
                      </a:pPr>
                      <a:endParaRPr sz="450">
                        <a:latin typeface="Times New Roman"/>
                        <a:cs typeface="Times New Roman"/>
                      </a:endParaRPr>
                    </a:p>
                    <a:p>
                      <a:pPr marL="109220" algn="ctr">
                        <a:lnSpc>
                          <a:spcPct val="100000"/>
                        </a:lnSpc>
                      </a:pPr>
                      <a:r>
                        <a:rPr sz="300" b="1" dirty="0">
                          <a:solidFill>
                            <a:srgbClr val="171514"/>
                          </a:solidFill>
                          <a:latin typeface="Arial"/>
                          <a:cs typeface="Arial"/>
                        </a:rPr>
                        <a:t>Punto</a:t>
                      </a:r>
                      <a:r>
                        <a:rPr sz="300" b="1" spc="-10" dirty="0">
                          <a:solidFill>
                            <a:srgbClr val="171514"/>
                          </a:solidFill>
                          <a:latin typeface="Arial"/>
                          <a:cs typeface="Arial"/>
                        </a:rPr>
                        <a:t> </a:t>
                      </a:r>
                      <a:r>
                        <a:rPr sz="300" b="1" dirty="0">
                          <a:solidFill>
                            <a:srgbClr val="171514"/>
                          </a:solidFill>
                          <a:latin typeface="Arial"/>
                          <a:cs typeface="Arial"/>
                        </a:rPr>
                        <a:t>de</a:t>
                      </a:r>
                      <a:r>
                        <a:rPr sz="300" b="1" spc="-10" dirty="0">
                          <a:solidFill>
                            <a:srgbClr val="171514"/>
                          </a:solidFill>
                          <a:latin typeface="Arial"/>
                          <a:cs typeface="Arial"/>
                        </a:rPr>
                        <a:t> </a:t>
                      </a:r>
                      <a:r>
                        <a:rPr sz="300" b="1" dirty="0">
                          <a:solidFill>
                            <a:srgbClr val="171514"/>
                          </a:solidFill>
                          <a:latin typeface="Arial"/>
                          <a:cs typeface="Arial"/>
                        </a:rPr>
                        <a:t>inflamabilidad</a:t>
                      </a:r>
                      <a:endParaRPr sz="300">
                        <a:latin typeface="Arial"/>
                        <a:cs typeface="Arial"/>
                      </a:endParaRPr>
                    </a:p>
                    <a:p>
                      <a:pPr marL="133985" algn="ctr">
                        <a:lnSpc>
                          <a:spcPct val="100000"/>
                        </a:lnSpc>
                        <a:spcBef>
                          <a:spcPts val="240"/>
                        </a:spcBef>
                      </a:pPr>
                      <a:r>
                        <a:rPr sz="800" b="1" spc="-10" dirty="0">
                          <a:solidFill>
                            <a:srgbClr val="171514"/>
                          </a:solidFill>
                          <a:latin typeface="Arial"/>
                          <a:cs typeface="Arial"/>
                        </a:rPr>
                        <a:t>(</a:t>
                      </a:r>
                      <a:r>
                        <a:rPr sz="800" spc="-10" dirty="0">
                          <a:solidFill>
                            <a:srgbClr val="171514"/>
                          </a:solidFill>
                          <a:latin typeface="Microsoft Sans Serif"/>
                          <a:cs typeface="Microsoft Sans Serif"/>
                        </a:rPr>
                        <a:t>°</a:t>
                      </a:r>
                      <a:r>
                        <a:rPr sz="800" b="1" spc="-10" dirty="0">
                          <a:solidFill>
                            <a:srgbClr val="171514"/>
                          </a:solidFill>
                          <a:latin typeface="Arial"/>
                          <a:cs typeface="Arial"/>
                        </a:rPr>
                        <a:t>C)</a:t>
                      </a:r>
                      <a:endParaRPr sz="800">
                        <a:latin typeface="Arial"/>
                        <a:cs typeface="Arial"/>
                      </a:endParaRPr>
                    </a:p>
                  </a:txBody>
                  <a:tcPr marL="0" marR="0" marT="4445" marB="0"/>
                </a:tc>
                <a:extLst>
                  <a:ext uri="{0D108BD9-81ED-4DB2-BD59-A6C34878D82A}">
                    <a16:rowId xmlns:a16="http://schemas.microsoft.com/office/drawing/2014/main" val="10000"/>
                  </a:ext>
                </a:extLst>
              </a:tr>
              <a:tr h="155346">
                <a:tc>
                  <a:txBody>
                    <a:bodyPr/>
                    <a:lstStyle/>
                    <a:p>
                      <a:pPr marL="21590">
                        <a:lnSpc>
                          <a:spcPct val="100000"/>
                        </a:lnSpc>
                        <a:spcBef>
                          <a:spcPts val="330"/>
                        </a:spcBef>
                      </a:pPr>
                      <a:r>
                        <a:rPr sz="650" spc="10" dirty="0">
                          <a:solidFill>
                            <a:srgbClr val="171514"/>
                          </a:solidFill>
                          <a:latin typeface="Microsoft Sans Serif"/>
                          <a:cs typeface="Microsoft Sans Serif"/>
                        </a:rPr>
                        <a:t>Acetona</a:t>
                      </a:r>
                      <a:endParaRPr sz="650">
                        <a:latin typeface="Microsoft Sans Serif"/>
                        <a:cs typeface="Microsoft Sans Serif"/>
                      </a:endParaRPr>
                    </a:p>
                  </a:txBody>
                  <a:tcPr marL="0" marR="0" marT="41910" marB="0"/>
                </a:tc>
                <a:tc>
                  <a:txBody>
                    <a:bodyPr/>
                    <a:lstStyle/>
                    <a:p>
                      <a:pPr algn="ctr">
                        <a:lnSpc>
                          <a:spcPct val="100000"/>
                        </a:lnSpc>
                        <a:spcBef>
                          <a:spcPts val="280"/>
                        </a:spcBef>
                      </a:pPr>
                      <a:r>
                        <a:rPr sz="700" spc="30" dirty="0">
                          <a:solidFill>
                            <a:srgbClr val="171514"/>
                          </a:solidFill>
                          <a:latin typeface="Microsoft Sans Serif"/>
                          <a:cs typeface="Microsoft Sans Serif"/>
                        </a:rPr>
                        <a:t>2.6–3</a:t>
                      </a:r>
                      <a:endParaRPr sz="700">
                        <a:latin typeface="Microsoft Sans Serif"/>
                        <a:cs typeface="Microsoft Sans Serif"/>
                      </a:endParaRPr>
                    </a:p>
                  </a:txBody>
                  <a:tcPr marL="0" marR="0" marT="35560" marB="0"/>
                </a:tc>
                <a:tc>
                  <a:txBody>
                    <a:bodyPr/>
                    <a:lstStyle/>
                    <a:p>
                      <a:pPr marL="276860">
                        <a:lnSpc>
                          <a:spcPct val="100000"/>
                        </a:lnSpc>
                        <a:spcBef>
                          <a:spcPts val="280"/>
                        </a:spcBef>
                      </a:pPr>
                      <a:r>
                        <a:rPr sz="700" spc="25" dirty="0">
                          <a:solidFill>
                            <a:srgbClr val="171514"/>
                          </a:solidFill>
                          <a:latin typeface="Microsoft Sans Serif"/>
                          <a:cs typeface="Microsoft Sans Serif"/>
                        </a:rPr>
                        <a:t>12.8–13</a:t>
                      </a:r>
                      <a:endParaRPr sz="700">
                        <a:latin typeface="Microsoft Sans Serif"/>
                        <a:cs typeface="Microsoft Sans Serif"/>
                      </a:endParaRPr>
                    </a:p>
                  </a:txBody>
                  <a:tcPr marL="0" marR="0" marT="35560" marB="0"/>
                </a:tc>
                <a:tc>
                  <a:txBody>
                    <a:bodyPr/>
                    <a:lstStyle/>
                    <a:p>
                      <a:pPr marL="97790" algn="ctr">
                        <a:lnSpc>
                          <a:spcPts val="940"/>
                        </a:lnSpc>
                        <a:spcBef>
                          <a:spcPts val="180"/>
                        </a:spcBef>
                      </a:pPr>
                      <a:r>
                        <a:rPr sz="800" spc="165" dirty="0">
                          <a:solidFill>
                            <a:srgbClr val="171514"/>
                          </a:solidFill>
                          <a:latin typeface="Microsoft Sans Serif"/>
                          <a:cs typeface="Microsoft Sans Serif"/>
                        </a:rPr>
                        <a:t>–</a:t>
                      </a:r>
                      <a:r>
                        <a:rPr sz="800" spc="-50" dirty="0">
                          <a:solidFill>
                            <a:srgbClr val="171514"/>
                          </a:solidFill>
                          <a:latin typeface="Microsoft Sans Serif"/>
                          <a:cs typeface="Microsoft Sans Serif"/>
                        </a:rPr>
                        <a:t> </a:t>
                      </a:r>
                      <a:r>
                        <a:rPr sz="800" spc="10" dirty="0">
                          <a:solidFill>
                            <a:srgbClr val="171514"/>
                          </a:solidFill>
                          <a:latin typeface="Microsoft Sans Serif"/>
                          <a:cs typeface="Microsoft Sans Serif"/>
                        </a:rPr>
                        <a:t>17</a:t>
                      </a:r>
                      <a:endParaRPr sz="800">
                        <a:latin typeface="Microsoft Sans Serif"/>
                        <a:cs typeface="Microsoft Sans Serif"/>
                      </a:endParaRPr>
                    </a:p>
                  </a:txBody>
                  <a:tcPr marL="0" marR="0" marT="22860" marB="0"/>
                </a:tc>
                <a:extLst>
                  <a:ext uri="{0D108BD9-81ED-4DB2-BD59-A6C34878D82A}">
                    <a16:rowId xmlns:a16="http://schemas.microsoft.com/office/drawing/2014/main" val="10001"/>
                  </a:ext>
                </a:extLst>
              </a:tr>
              <a:tr h="139700">
                <a:tc>
                  <a:txBody>
                    <a:bodyPr/>
                    <a:lstStyle/>
                    <a:p>
                      <a:pPr marL="21590">
                        <a:lnSpc>
                          <a:spcPct val="100000"/>
                        </a:lnSpc>
                        <a:spcBef>
                          <a:spcPts val="160"/>
                        </a:spcBef>
                      </a:pPr>
                      <a:r>
                        <a:rPr sz="700" spc="15" dirty="0">
                          <a:solidFill>
                            <a:srgbClr val="171514"/>
                          </a:solidFill>
                          <a:latin typeface="Microsoft Sans Serif"/>
                          <a:cs typeface="Microsoft Sans Serif"/>
                        </a:rPr>
                        <a:t>Acetileno</a:t>
                      </a:r>
                      <a:endParaRPr sz="700">
                        <a:latin typeface="Microsoft Sans Serif"/>
                        <a:cs typeface="Microsoft Sans Serif"/>
                      </a:endParaRPr>
                    </a:p>
                  </a:txBody>
                  <a:tcPr marL="0" marR="0" marT="20320" marB="0"/>
                </a:tc>
                <a:tc>
                  <a:txBody>
                    <a:bodyPr/>
                    <a:lstStyle/>
                    <a:p>
                      <a:pPr marL="18415" algn="ctr">
                        <a:lnSpc>
                          <a:spcPts val="940"/>
                        </a:lnSpc>
                        <a:spcBef>
                          <a:spcPts val="60"/>
                        </a:spcBef>
                      </a:pPr>
                      <a:r>
                        <a:rPr sz="800" spc="5" dirty="0">
                          <a:solidFill>
                            <a:srgbClr val="171514"/>
                          </a:solidFill>
                          <a:latin typeface="Microsoft Sans Serif"/>
                          <a:cs typeface="Microsoft Sans Serif"/>
                        </a:rPr>
                        <a:t>2.5</a:t>
                      </a:r>
                      <a:endParaRPr sz="800">
                        <a:latin typeface="Microsoft Sans Serif"/>
                        <a:cs typeface="Microsoft Sans Serif"/>
                      </a:endParaRPr>
                    </a:p>
                  </a:txBody>
                  <a:tcPr marL="0" marR="0" marT="7620" marB="0"/>
                </a:tc>
                <a:tc>
                  <a:txBody>
                    <a:bodyPr/>
                    <a:lstStyle/>
                    <a:p>
                      <a:pPr algn="ctr">
                        <a:lnSpc>
                          <a:spcPts val="940"/>
                        </a:lnSpc>
                        <a:spcBef>
                          <a:spcPts val="60"/>
                        </a:spcBef>
                      </a:pPr>
                      <a:r>
                        <a:rPr sz="800" spc="10" dirty="0">
                          <a:solidFill>
                            <a:srgbClr val="171514"/>
                          </a:solidFill>
                          <a:latin typeface="Microsoft Sans Serif"/>
                          <a:cs typeface="Microsoft Sans Serif"/>
                        </a:rPr>
                        <a:t>82</a:t>
                      </a:r>
                      <a:endParaRPr sz="800">
                        <a:latin typeface="Microsoft Sans Serif"/>
                        <a:cs typeface="Microsoft Sans Serif"/>
                      </a:endParaRPr>
                    </a:p>
                  </a:txBody>
                  <a:tcPr marL="0" marR="0" marT="7620" marB="0"/>
                </a:tc>
                <a:tc>
                  <a:txBody>
                    <a:bodyPr/>
                    <a:lstStyle/>
                    <a:p>
                      <a:pPr marL="97790" algn="ctr">
                        <a:lnSpc>
                          <a:spcPts val="940"/>
                        </a:lnSpc>
                        <a:spcBef>
                          <a:spcPts val="60"/>
                        </a:spcBef>
                      </a:pPr>
                      <a:r>
                        <a:rPr sz="800" spc="165" dirty="0">
                          <a:solidFill>
                            <a:srgbClr val="171514"/>
                          </a:solidFill>
                          <a:latin typeface="Microsoft Sans Serif"/>
                          <a:cs typeface="Microsoft Sans Serif"/>
                        </a:rPr>
                        <a:t>–</a:t>
                      </a:r>
                      <a:r>
                        <a:rPr sz="800" spc="-50" dirty="0">
                          <a:solidFill>
                            <a:srgbClr val="171514"/>
                          </a:solidFill>
                          <a:latin typeface="Microsoft Sans Serif"/>
                          <a:cs typeface="Microsoft Sans Serif"/>
                        </a:rPr>
                        <a:t> </a:t>
                      </a:r>
                      <a:r>
                        <a:rPr sz="800" spc="10" dirty="0">
                          <a:solidFill>
                            <a:srgbClr val="171514"/>
                          </a:solidFill>
                          <a:latin typeface="Microsoft Sans Serif"/>
                          <a:cs typeface="Microsoft Sans Serif"/>
                        </a:rPr>
                        <a:t>18</a:t>
                      </a:r>
                      <a:endParaRPr sz="800">
                        <a:latin typeface="Microsoft Sans Serif"/>
                        <a:cs typeface="Microsoft Sans Serif"/>
                      </a:endParaRPr>
                    </a:p>
                  </a:txBody>
                  <a:tcPr marL="0" marR="0" marT="7620" marB="0"/>
                </a:tc>
                <a:extLst>
                  <a:ext uri="{0D108BD9-81ED-4DB2-BD59-A6C34878D82A}">
                    <a16:rowId xmlns:a16="http://schemas.microsoft.com/office/drawing/2014/main" val="10002"/>
                  </a:ext>
                </a:extLst>
              </a:tr>
              <a:tr h="139700">
                <a:tc>
                  <a:txBody>
                    <a:bodyPr/>
                    <a:lstStyle/>
                    <a:p>
                      <a:pPr marL="21590">
                        <a:lnSpc>
                          <a:spcPct val="100000"/>
                        </a:lnSpc>
                        <a:spcBef>
                          <a:spcPts val="210"/>
                        </a:spcBef>
                      </a:pPr>
                      <a:r>
                        <a:rPr sz="650" spc="10" dirty="0">
                          <a:solidFill>
                            <a:srgbClr val="171514"/>
                          </a:solidFill>
                          <a:latin typeface="Microsoft Sans Serif"/>
                          <a:cs typeface="Microsoft Sans Serif"/>
                        </a:rPr>
                        <a:t>Benceno</a:t>
                      </a:r>
                      <a:endParaRPr sz="650">
                        <a:latin typeface="Microsoft Sans Serif"/>
                        <a:cs typeface="Microsoft Sans Serif"/>
                      </a:endParaRPr>
                    </a:p>
                  </a:txBody>
                  <a:tcPr marL="0" marR="0" marT="26670" marB="0"/>
                </a:tc>
                <a:tc>
                  <a:txBody>
                    <a:bodyPr/>
                    <a:lstStyle/>
                    <a:p>
                      <a:pPr marL="18415" algn="ctr">
                        <a:lnSpc>
                          <a:spcPts val="940"/>
                        </a:lnSpc>
                        <a:spcBef>
                          <a:spcPts val="60"/>
                        </a:spcBef>
                      </a:pPr>
                      <a:r>
                        <a:rPr sz="800" spc="5" dirty="0">
                          <a:solidFill>
                            <a:srgbClr val="171514"/>
                          </a:solidFill>
                          <a:latin typeface="Microsoft Sans Serif"/>
                          <a:cs typeface="Microsoft Sans Serif"/>
                        </a:rPr>
                        <a:t>1.2</a:t>
                      </a:r>
                      <a:endParaRPr sz="800">
                        <a:latin typeface="Microsoft Sans Serif"/>
                        <a:cs typeface="Microsoft Sans Serif"/>
                      </a:endParaRPr>
                    </a:p>
                  </a:txBody>
                  <a:tcPr marL="0" marR="0" marT="7620" marB="0"/>
                </a:tc>
                <a:tc>
                  <a:txBody>
                    <a:bodyPr/>
                    <a:lstStyle/>
                    <a:p>
                      <a:pPr marL="1270" algn="ctr">
                        <a:lnSpc>
                          <a:spcPts val="940"/>
                        </a:lnSpc>
                        <a:spcBef>
                          <a:spcPts val="60"/>
                        </a:spcBef>
                      </a:pPr>
                      <a:r>
                        <a:rPr sz="800" spc="5" dirty="0">
                          <a:solidFill>
                            <a:srgbClr val="171514"/>
                          </a:solidFill>
                          <a:latin typeface="Microsoft Sans Serif"/>
                          <a:cs typeface="Microsoft Sans Serif"/>
                        </a:rPr>
                        <a:t>7.8</a:t>
                      </a:r>
                      <a:endParaRPr sz="800">
                        <a:latin typeface="Microsoft Sans Serif"/>
                        <a:cs typeface="Microsoft Sans Serif"/>
                      </a:endParaRPr>
                    </a:p>
                  </a:txBody>
                  <a:tcPr marL="0" marR="0" marT="7620" marB="0"/>
                </a:tc>
                <a:tc>
                  <a:txBody>
                    <a:bodyPr/>
                    <a:lstStyle/>
                    <a:p>
                      <a:pPr marL="97790" algn="ctr">
                        <a:lnSpc>
                          <a:spcPts val="940"/>
                        </a:lnSpc>
                        <a:spcBef>
                          <a:spcPts val="60"/>
                        </a:spcBef>
                      </a:pPr>
                      <a:r>
                        <a:rPr sz="800" spc="165" dirty="0">
                          <a:solidFill>
                            <a:srgbClr val="171514"/>
                          </a:solidFill>
                          <a:latin typeface="Microsoft Sans Serif"/>
                          <a:cs typeface="Microsoft Sans Serif"/>
                        </a:rPr>
                        <a:t>–</a:t>
                      </a:r>
                      <a:r>
                        <a:rPr sz="800" spc="-50" dirty="0">
                          <a:solidFill>
                            <a:srgbClr val="171514"/>
                          </a:solidFill>
                          <a:latin typeface="Microsoft Sans Serif"/>
                          <a:cs typeface="Microsoft Sans Serif"/>
                        </a:rPr>
                        <a:t> </a:t>
                      </a:r>
                      <a:r>
                        <a:rPr sz="800" spc="10" dirty="0">
                          <a:solidFill>
                            <a:srgbClr val="171514"/>
                          </a:solidFill>
                          <a:latin typeface="Microsoft Sans Serif"/>
                          <a:cs typeface="Microsoft Sans Serif"/>
                        </a:rPr>
                        <a:t>11</a:t>
                      </a:r>
                      <a:endParaRPr sz="800">
                        <a:latin typeface="Microsoft Sans Serif"/>
                        <a:cs typeface="Microsoft Sans Serif"/>
                      </a:endParaRPr>
                    </a:p>
                  </a:txBody>
                  <a:tcPr marL="0" marR="0" marT="7620" marB="0"/>
                </a:tc>
                <a:extLst>
                  <a:ext uri="{0D108BD9-81ED-4DB2-BD59-A6C34878D82A}">
                    <a16:rowId xmlns:a16="http://schemas.microsoft.com/office/drawing/2014/main" val="10003"/>
                  </a:ext>
                </a:extLst>
              </a:tr>
              <a:tr h="139700">
                <a:tc>
                  <a:txBody>
                    <a:bodyPr/>
                    <a:lstStyle/>
                    <a:p>
                      <a:pPr marL="21590">
                        <a:lnSpc>
                          <a:spcPct val="100000"/>
                        </a:lnSpc>
                        <a:spcBef>
                          <a:spcPts val="210"/>
                        </a:spcBef>
                      </a:pPr>
                      <a:r>
                        <a:rPr sz="650" spc="25" dirty="0">
                          <a:solidFill>
                            <a:srgbClr val="171514"/>
                          </a:solidFill>
                          <a:latin typeface="Microsoft Sans Serif"/>
                          <a:cs typeface="Microsoft Sans Serif"/>
                        </a:rPr>
                        <a:t>Butano</a:t>
                      </a:r>
                      <a:endParaRPr sz="650">
                        <a:latin typeface="Microsoft Sans Serif"/>
                        <a:cs typeface="Microsoft Sans Serif"/>
                      </a:endParaRPr>
                    </a:p>
                  </a:txBody>
                  <a:tcPr marL="0" marR="0" marT="26670" marB="0"/>
                </a:tc>
                <a:tc>
                  <a:txBody>
                    <a:bodyPr/>
                    <a:lstStyle/>
                    <a:p>
                      <a:pPr marL="18415" algn="ctr">
                        <a:lnSpc>
                          <a:spcPts val="940"/>
                        </a:lnSpc>
                        <a:spcBef>
                          <a:spcPts val="60"/>
                        </a:spcBef>
                      </a:pPr>
                      <a:r>
                        <a:rPr sz="800" spc="5" dirty="0">
                          <a:solidFill>
                            <a:srgbClr val="171514"/>
                          </a:solidFill>
                          <a:latin typeface="Microsoft Sans Serif"/>
                          <a:cs typeface="Microsoft Sans Serif"/>
                        </a:rPr>
                        <a:t>1.4</a:t>
                      </a:r>
                      <a:endParaRPr sz="800">
                        <a:latin typeface="Microsoft Sans Serif"/>
                        <a:cs typeface="Microsoft Sans Serif"/>
                      </a:endParaRPr>
                    </a:p>
                  </a:txBody>
                  <a:tcPr marL="0" marR="0" marT="7620" marB="0"/>
                </a:tc>
                <a:tc>
                  <a:txBody>
                    <a:bodyPr/>
                    <a:lstStyle/>
                    <a:p>
                      <a:pPr marL="1270" algn="ctr">
                        <a:lnSpc>
                          <a:spcPts val="940"/>
                        </a:lnSpc>
                        <a:spcBef>
                          <a:spcPts val="60"/>
                        </a:spcBef>
                      </a:pPr>
                      <a:r>
                        <a:rPr sz="800" spc="5" dirty="0">
                          <a:solidFill>
                            <a:srgbClr val="171514"/>
                          </a:solidFill>
                          <a:latin typeface="Microsoft Sans Serif"/>
                          <a:cs typeface="Microsoft Sans Serif"/>
                        </a:rPr>
                        <a:t>8.4</a:t>
                      </a:r>
                      <a:endParaRPr sz="800">
                        <a:latin typeface="Microsoft Sans Serif"/>
                        <a:cs typeface="Microsoft Sans Serif"/>
                      </a:endParaRPr>
                    </a:p>
                  </a:txBody>
                  <a:tcPr marL="0" marR="0" marT="7620" marB="0"/>
                </a:tc>
                <a:tc>
                  <a:txBody>
                    <a:bodyPr/>
                    <a:lstStyle/>
                    <a:p>
                      <a:pPr marL="97790" algn="ctr">
                        <a:lnSpc>
                          <a:spcPts val="940"/>
                        </a:lnSpc>
                        <a:spcBef>
                          <a:spcPts val="60"/>
                        </a:spcBef>
                      </a:pPr>
                      <a:r>
                        <a:rPr sz="800" spc="165" dirty="0">
                          <a:solidFill>
                            <a:srgbClr val="171514"/>
                          </a:solidFill>
                          <a:latin typeface="Microsoft Sans Serif"/>
                          <a:cs typeface="Microsoft Sans Serif"/>
                        </a:rPr>
                        <a:t>–</a:t>
                      </a:r>
                      <a:r>
                        <a:rPr sz="800" spc="-50" dirty="0">
                          <a:solidFill>
                            <a:srgbClr val="171514"/>
                          </a:solidFill>
                          <a:latin typeface="Microsoft Sans Serif"/>
                          <a:cs typeface="Microsoft Sans Serif"/>
                        </a:rPr>
                        <a:t> </a:t>
                      </a: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7620" marB="0"/>
                </a:tc>
                <a:extLst>
                  <a:ext uri="{0D108BD9-81ED-4DB2-BD59-A6C34878D82A}">
                    <a16:rowId xmlns:a16="http://schemas.microsoft.com/office/drawing/2014/main" val="10004"/>
                  </a:ext>
                </a:extLst>
              </a:tr>
              <a:tr h="139700">
                <a:tc>
                  <a:txBody>
                    <a:bodyPr/>
                    <a:lstStyle/>
                    <a:p>
                      <a:pPr marL="21590">
                        <a:lnSpc>
                          <a:spcPct val="100000"/>
                        </a:lnSpc>
                        <a:spcBef>
                          <a:spcPts val="310"/>
                        </a:spcBef>
                      </a:pPr>
                      <a:r>
                        <a:rPr sz="550" spc="25" dirty="0">
                          <a:solidFill>
                            <a:srgbClr val="171514"/>
                          </a:solidFill>
                          <a:latin typeface="Microsoft Sans Serif"/>
                          <a:cs typeface="Microsoft Sans Serif"/>
                        </a:rPr>
                        <a:t>Monóxido</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spc="20" dirty="0">
                          <a:solidFill>
                            <a:srgbClr val="171514"/>
                          </a:solidFill>
                          <a:latin typeface="Microsoft Sans Serif"/>
                          <a:cs typeface="Microsoft Sans Serif"/>
                        </a:rPr>
                        <a:t>carbono</a:t>
                      </a:r>
                      <a:endParaRPr sz="550">
                        <a:latin typeface="Microsoft Sans Serif"/>
                        <a:cs typeface="Microsoft Sans Serif"/>
                      </a:endParaRPr>
                    </a:p>
                  </a:txBody>
                  <a:tcPr marL="0" marR="0" marT="39370" marB="0"/>
                </a:tc>
                <a:tc>
                  <a:txBody>
                    <a:bodyPr/>
                    <a:lstStyle/>
                    <a:p>
                      <a:pPr marL="16510" algn="ctr">
                        <a:lnSpc>
                          <a:spcPts val="940"/>
                        </a:lnSpc>
                        <a:spcBef>
                          <a:spcPts val="60"/>
                        </a:spcBef>
                      </a:pPr>
                      <a:r>
                        <a:rPr sz="800" spc="10" dirty="0">
                          <a:solidFill>
                            <a:srgbClr val="171514"/>
                          </a:solidFill>
                          <a:latin typeface="Microsoft Sans Serif"/>
                          <a:cs typeface="Microsoft Sans Serif"/>
                        </a:rPr>
                        <a:t>12</a:t>
                      </a:r>
                      <a:endParaRPr sz="800">
                        <a:latin typeface="Microsoft Sans Serif"/>
                        <a:cs typeface="Microsoft Sans Serif"/>
                      </a:endParaRPr>
                    </a:p>
                  </a:txBody>
                  <a:tcPr marL="0" marR="0" marT="7620" marB="0"/>
                </a:tc>
                <a:tc>
                  <a:txBody>
                    <a:bodyPr/>
                    <a:lstStyle/>
                    <a:p>
                      <a:pPr algn="ctr">
                        <a:lnSpc>
                          <a:spcPts val="940"/>
                        </a:lnSpc>
                        <a:spcBef>
                          <a:spcPts val="60"/>
                        </a:spcBef>
                      </a:pPr>
                      <a:r>
                        <a:rPr sz="800" spc="10" dirty="0">
                          <a:solidFill>
                            <a:srgbClr val="171514"/>
                          </a:solidFill>
                          <a:latin typeface="Microsoft Sans Serif"/>
                          <a:cs typeface="Microsoft Sans Serif"/>
                        </a:rPr>
                        <a:t>75</a:t>
                      </a:r>
                      <a:endParaRPr sz="800">
                        <a:latin typeface="Microsoft Sans Serif"/>
                        <a:cs typeface="Microsoft Sans Serif"/>
                      </a:endParaRPr>
                    </a:p>
                  </a:txBody>
                  <a:tcPr marL="0" marR="0" marT="7620" marB="0"/>
                </a:tc>
                <a:tc>
                  <a:txBody>
                    <a:bodyPr/>
                    <a:lstStyle/>
                    <a:p>
                      <a:pPr marL="42545" algn="ctr">
                        <a:lnSpc>
                          <a:spcPct val="100000"/>
                        </a:lnSpc>
                        <a:spcBef>
                          <a:spcPts val="260"/>
                        </a:spcBef>
                      </a:pPr>
                      <a:r>
                        <a:rPr sz="600"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191</a:t>
                      </a:r>
                      <a:endParaRPr sz="600">
                        <a:latin typeface="Microsoft Sans Serif"/>
                        <a:cs typeface="Microsoft Sans Serif"/>
                      </a:endParaRPr>
                    </a:p>
                  </a:txBody>
                  <a:tcPr marL="0" marR="0" marT="33020" marB="0"/>
                </a:tc>
                <a:extLst>
                  <a:ext uri="{0D108BD9-81ED-4DB2-BD59-A6C34878D82A}">
                    <a16:rowId xmlns:a16="http://schemas.microsoft.com/office/drawing/2014/main" val="10005"/>
                  </a:ext>
                </a:extLst>
              </a:tr>
              <a:tr h="139699">
                <a:tc>
                  <a:txBody>
                    <a:bodyPr/>
                    <a:lstStyle/>
                    <a:p>
                      <a:pPr>
                        <a:lnSpc>
                          <a:spcPct val="100000"/>
                        </a:lnSpc>
                        <a:spcBef>
                          <a:spcPts val="50"/>
                        </a:spcBef>
                      </a:pPr>
                      <a:endParaRPr sz="400">
                        <a:latin typeface="Times New Roman"/>
                        <a:cs typeface="Times New Roman"/>
                      </a:endParaRPr>
                    </a:p>
                    <a:p>
                      <a:pPr marL="21590">
                        <a:lnSpc>
                          <a:spcPct val="100000"/>
                        </a:lnSpc>
                      </a:pPr>
                      <a:r>
                        <a:rPr sz="350" dirty="0">
                          <a:solidFill>
                            <a:srgbClr val="171514"/>
                          </a:solidFill>
                          <a:latin typeface="Microsoft Sans Serif"/>
                          <a:cs typeface="Microsoft Sans Serif"/>
                        </a:rPr>
                        <a:t>Combustible</a:t>
                      </a:r>
                      <a:r>
                        <a:rPr sz="350" spc="-5" dirty="0">
                          <a:solidFill>
                            <a:srgbClr val="171514"/>
                          </a:solidFill>
                          <a:latin typeface="Microsoft Sans Serif"/>
                          <a:cs typeface="Microsoft Sans Serif"/>
                        </a:rPr>
                        <a:t> </a:t>
                      </a:r>
                      <a:r>
                        <a:rPr sz="350" dirty="0">
                          <a:solidFill>
                            <a:srgbClr val="171514"/>
                          </a:solidFill>
                          <a:latin typeface="Microsoft Sans Serif"/>
                          <a:cs typeface="Microsoft Sans Serif"/>
                        </a:rPr>
                        <a:t>diesel</a:t>
                      </a:r>
                      <a:endParaRPr sz="350">
                        <a:latin typeface="Microsoft Sans Serif"/>
                        <a:cs typeface="Microsoft Sans Serif"/>
                      </a:endParaRPr>
                    </a:p>
                  </a:txBody>
                  <a:tcPr marL="0" marR="0" marT="6350" marB="0"/>
                </a:tc>
                <a:tc>
                  <a:txBody>
                    <a:bodyPr/>
                    <a:lstStyle/>
                    <a:p>
                      <a:pPr marL="18415" algn="ctr">
                        <a:lnSpc>
                          <a:spcPts val="940"/>
                        </a:lnSpc>
                        <a:spcBef>
                          <a:spcPts val="60"/>
                        </a:spcBef>
                      </a:pPr>
                      <a:r>
                        <a:rPr sz="800" spc="5" dirty="0">
                          <a:solidFill>
                            <a:srgbClr val="171514"/>
                          </a:solidFill>
                          <a:latin typeface="Microsoft Sans Serif"/>
                          <a:cs typeface="Microsoft Sans Serif"/>
                        </a:rPr>
                        <a:t>0.6</a:t>
                      </a:r>
                      <a:endParaRPr sz="800">
                        <a:latin typeface="Microsoft Sans Serif"/>
                        <a:cs typeface="Microsoft Sans Serif"/>
                      </a:endParaRPr>
                    </a:p>
                  </a:txBody>
                  <a:tcPr marL="0" marR="0" marT="7620" marB="0"/>
                </a:tc>
                <a:tc>
                  <a:txBody>
                    <a:bodyPr/>
                    <a:lstStyle/>
                    <a:p>
                      <a:pPr marL="1270" algn="ctr">
                        <a:lnSpc>
                          <a:spcPts val="940"/>
                        </a:lnSpc>
                        <a:spcBef>
                          <a:spcPts val="60"/>
                        </a:spcBef>
                      </a:pPr>
                      <a:r>
                        <a:rPr sz="800" spc="5" dirty="0">
                          <a:solidFill>
                            <a:srgbClr val="171514"/>
                          </a:solidFill>
                          <a:latin typeface="Microsoft Sans Serif"/>
                          <a:cs typeface="Microsoft Sans Serif"/>
                        </a:rPr>
                        <a:t>7.5</a:t>
                      </a:r>
                      <a:endParaRPr sz="800">
                        <a:latin typeface="Microsoft Sans Serif"/>
                        <a:cs typeface="Microsoft Sans Serif"/>
                      </a:endParaRPr>
                    </a:p>
                  </a:txBody>
                  <a:tcPr marL="0" marR="0" marT="7620" marB="0"/>
                </a:tc>
                <a:tc>
                  <a:txBody>
                    <a:bodyPr/>
                    <a:lstStyle/>
                    <a:p>
                      <a:pPr marL="71755" algn="ctr">
                        <a:lnSpc>
                          <a:spcPts val="940"/>
                        </a:lnSpc>
                        <a:spcBef>
                          <a:spcPts val="60"/>
                        </a:spcBef>
                      </a:pPr>
                      <a:r>
                        <a:rPr sz="800" spc="-10" dirty="0">
                          <a:solidFill>
                            <a:srgbClr val="171514"/>
                          </a:solidFill>
                          <a:latin typeface="Microsoft Sans Serif"/>
                          <a:cs typeface="Microsoft Sans Serif"/>
                        </a:rPr>
                        <a:t>&gt;</a:t>
                      </a:r>
                      <a:r>
                        <a:rPr sz="800" spc="25" dirty="0">
                          <a:solidFill>
                            <a:srgbClr val="171514"/>
                          </a:solidFill>
                          <a:latin typeface="Microsoft Sans Serif"/>
                          <a:cs typeface="Microsoft Sans Serif"/>
                        </a:rPr>
                        <a:t> </a:t>
                      </a:r>
                      <a:r>
                        <a:rPr sz="800" spc="10" dirty="0">
                          <a:solidFill>
                            <a:srgbClr val="171514"/>
                          </a:solidFill>
                          <a:latin typeface="Microsoft Sans Serif"/>
                          <a:cs typeface="Microsoft Sans Serif"/>
                        </a:rPr>
                        <a:t>62</a:t>
                      </a:r>
                      <a:endParaRPr sz="800">
                        <a:latin typeface="Microsoft Sans Serif"/>
                        <a:cs typeface="Microsoft Sans Serif"/>
                      </a:endParaRPr>
                    </a:p>
                  </a:txBody>
                  <a:tcPr marL="0" marR="0" marT="7620" marB="0"/>
                </a:tc>
                <a:extLst>
                  <a:ext uri="{0D108BD9-81ED-4DB2-BD59-A6C34878D82A}">
                    <a16:rowId xmlns:a16="http://schemas.microsoft.com/office/drawing/2014/main" val="10006"/>
                  </a:ext>
                </a:extLst>
              </a:tr>
              <a:tr h="139699">
                <a:tc>
                  <a:txBody>
                    <a:bodyPr/>
                    <a:lstStyle/>
                    <a:p>
                      <a:pPr marL="21590">
                        <a:lnSpc>
                          <a:spcPct val="100000"/>
                        </a:lnSpc>
                        <a:spcBef>
                          <a:spcPts val="160"/>
                        </a:spcBef>
                      </a:pPr>
                      <a:r>
                        <a:rPr sz="700" spc="10" dirty="0">
                          <a:solidFill>
                            <a:srgbClr val="171514"/>
                          </a:solidFill>
                          <a:latin typeface="Microsoft Sans Serif"/>
                          <a:cs typeface="Microsoft Sans Serif"/>
                        </a:rPr>
                        <a:t>Éter</a:t>
                      </a:r>
                      <a:r>
                        <a:rPr sz="700" spc="-40" dirty="0">
                          <a:solidFill>
                            <a:srgbClr val="171514"/>
                          </a:solidFill>
                          <a:latin typeface="Microsoft Sans Serif"/>
                          <a:cs typeface="Microsoft Sans Serif"/>
                        </a:rPr>
                        <a:t> </a:t>
                      </a:r>
                      <a:r>
                        <a:rPr sz="700" spc="20" dirty="0">
                          <a:solidFill>
                            <a:srgbClr val="171514"/>
                          </a:solidFill>
                          <a:latin typeface="Microsoft Sans Serif"/>
                          <a:cs typeface="Microsoft Sans Serif"/>
                        </a:rPr>
                        <a:t>dietílico</a:t>
                      </a:r>
                      <a:endParaRPr sz="700">
                        <a:latin typeface="Microsoft Sans Serif"/>
                        <a:cs typeface="Microsoft Sans Serif"/>
                      </a:endParaRPr>
                    </a:p>
                  </a:txBody>
                  <a:tcPr marL="0" marR="0" marT="20320" marB="0"/>
                </a:tc>
                <a:tc>
                  <a:txBody>
                    <a:bodyPr/>
                    <a:lstStyle/>
                    <a:p>
                      <a:pPr algn="ctr">
                        <a:lnSpc>
                          <a:spcPct val="100000"/>
                        </a:lnSpc>
                        <a:spcBef>
                          <a:spcPts val="160"/>
                        </a:spcBef>
                      </a:pPr>
                      <a:r>
                        <a:rPr sz="700" spc="30" dirty="0">
                          <a:solidFill>
                            <a:srgbClr val="171514"/>
                          </a:solidFill>
                          <a:latin typeface="Microsoft Sans Serif"/>
                          <a:cs typeface="Microsoft Sans Serif"/>
                        </a:rPr>
                        <a:t>1.9–2</a:t>
                      </a:r>
                      <a:endParaRPr sz="700">
                        <a:latin typeface="Microsoft Sans Serif"/>
                        <a:cs typeface="Microsoft Sans Serif"/>
                      </a:endParaRPr>
                    </a:p>
                  </a:txBody>
                  <a:tcPr marL="0" marR="0" marT="20320" marB="0"/>
                </a:tc>
                <a:tc>
                  <a:txBody>
                    <a:bodyPr/>
                    <a:lstStyle/>
                    <a:p>
                      <a:pPr marL="314960">
                        <a:lnSpc>
                          <a:spcPct val="100000"/>
                        </a:lnSpc>
                        <a:spcBef>
                          <a:spcPts val="160"/>
                        </a:spcBef>
                      </a:pPr>
                      <a:r>
                        <a:rPr sz="700" spc="35" dirty="0">
                          <a:solidFill>
                            <a:srgbClr val="171514"/>
                          </a:solidFill>
                          <a:latin typeface="Microsoft Sans Serif"/>
                          <a:cs typeface="Microsoft Sans Serif"/>
                        </a:rPr>
                        <a:t>36–48</a:t>
                      </a:r>
                      <a:endParaRPr sz="700">
                        <a:latin typeface="Microsoft Sans Serif"/>
                        <a:cs typeface="Microsoft Sans Serif"/>
                      </a:endParaRPr>
                    </a:p>
                  </a:txBody>
                  <a:tcPr marL="0" marR="0" marT="20320" marB="0"/>
                </a:tc>
                <a:tc>
                  <a:txBody>
                    <a:bodyPr/>
                    <a:lstStyle/>
                    <a:p>
                      <a:pPr marL="98425" algn="ctr">
                        <a:lnSpc>
                          <a:spcPts val="940"/>
                        </a:lnSpc>
                        <a:spcBef>
                          <a:spcPts val="60"/>
                        </a:spcBef>
                      </a:pPr>
                      <a:r>
                        <a:rPr sz="800" spc="165" dirty="0">
                          <a:solidFill>
                            <a:srgbClr val="171514"/>
                          </a:solidFill>
                          <a:latin typeface="Microsoft Sans Serif"/>
                          <a:cs typeface="Microsoft Sans Serif"/>
                        </a:rPr>
                        <a:t>–</a:t>
                      </a:r>
                      <a:r>
                        <a:rPr sz="800" spc="-50" dirty="0">
                          <a:solidFill>
                            <a:srgbClr val="171514"/>
                          </a:solidFill>
                          <a:latin typeface="Microsoft Sans Serif"/>
                          <a:cs typeface="Microsoft Sans Serif"/>
                        </a:rPr>
                        <a:t> </a:t>
                      </a:r>
                      <a:r>
                        <a:rPr sz="800" spc="10" dirty="0">
                          <a:solidFill>
                            <a:srgbClr val="171514"/>
                          </a:solidFill>
                          <a:latin typeface="Microsoft Sans Serif"/>
                          <a:cs typeface="Microsoft Sans Serif"/>
                        </a:rPr>
                        <a:t>45</a:t>
                      </a:r>
                      <a:endParaRPr sz="800">
                        <a:latin typeface="Microsoft Sans Serif"/>
                        <a:cs typeface="Microsoft Sans Serif"/>
                      </a:endParaRPr>
                    </a:p>
                  </a:txBody>
                  <a:tcPr marL="0" marR="0" marT="7620" marB="0"/>
                </a:tc>
                <a:extLst>
                  <a:ext uri="{0D108BD9-81ED-4DB2-BD59-A6C34878D82A}">
                    <a16:rowId xmlns:a16="http://schemas.microsoft.com/office/drawing/2014/main" val="10007"/>
                  </a:ext>
                </a:extLst>
              </a:tr>
              <a:tr h="139700">
                <a:tc>
                  <a:txBody>
                    <a:bodyPr/>
                    <a:lstStyle/>
                    <a:p>
                      <a:pPr marL="21590">
                        <a:lnSpc>
                          <a:spcPts val="890"/>
                        </a:lnSpc>
                        <a:spcBef>
                          <a:spcPts val="110"/>
                        </a:spcBef>
                      </a:pPr>
                      <a:r>
                        <a:rPr sz="750" spc="10" dirty="0">
                          <a:solidFill>
                            <a:srgbClr val="171514"/>
                          </a:solidFill>
                          <a:latin typeface="Microsoft Sans Serif"/>
                          <a:cs typeface="Microsoft Sans Serif"/>
                        </a:rPr>
                        <a:t>Etanol</a:t>
                      </a:r>
                      <a:r>
                        <a:rPr sz="750" spc="-35" dirty="0">
                          <a:solidFill>
                            <a:srgbClr val="171514"/>
                          </a:solidFill>
                          <a:latin typeface="Microsoft Sans Serif"/>
                          <a:cs typeface="Microsoft Sans Serif"/>
                        </a:rPr>
                        <a:t> </a:t>
                      </a:r>
                      <a:r>
                        <a:rPr sz="750" spc="15" dirty="0">
                          <a:solidFill>
                            <a:srgbClr val="171514"/>
                          </a:solidFill>
                          <a:latin typeface="Microsoft Sans Serif"/>
                          <a:cs typeface="Microsoft Sans Serif"/>
                        </a:rPr>
                        <a:t>(alcohol</a:t>
                      </a:r>
                      <a:endParaRPr sz="750">
                        <a:latin typeface="Microsoft Sans Serif"/>
                        <a:cs typeface="Microsoft Sans Serif"/>
                      </a:endParaRPr>
                    </a:p>
                  </a:txBody>
                  <a:tcPr marL="0" marR="0" marT="13970" marB="0"/>
                </a:tc>
                <a:tc>
                  <a:txBody>
                    <a:bodyPr/>
                    <a:lstStyle/>
                    <a:p>
                      <a:pPr algn="ctr">
                        <a:lnSpc>
                          <a:spcPct val="100000"/>
                        </a:lnSpc>
                        <a:spcBef>
                          <a:spcPts val="160"/>
                        </a:spcBef>
                      </a:pPr>
                      <a:r>
                        <a:rPr sz="700" spc="30" dirty="0">
                          <a:solidFill>
                            <a:srgbClr val="171514"/>
                          </a:solidFill>
                          <a:latin typeface="Microsoft Sans Serif"/>
                          <a:cs typeface="Microsoft Sans Serif"/>
                        </a:rPr>
                        <a:t>3–3.3</a:t>
                      </a:r>
                      <a:endParaRPr sz="700">
                        <a:latin typeface="Microsoft Sans Serif"/>
                        <a:cs typeface="Microsoft Sans Serif"/>
                      </a:endParaRPr>
                    </a:p>
                  </a:txBody>
                  <a:tcPr marL="0" marR="0" marT="20320" marB="0"/>
                </a:tc>
                <a:tc>
                  <a:txBody>
                    <a:bodyPr/>
                    <a:lstStyle/>
                    <a:p>
                      <a:pPr algn="ctr">
                        <a:lnSpc>
                          <a:spcPts val="940"/>
                        </a:lnSpc>
                        <a:spcBef>
                          <a:spcPts val="60"/>
                        </a:spcBef>
                      </a:pPr>
                      <a:r>
                        <a:rPr sz="800" spc="10" dirty="0">
                          <a:solidFill>
                            <a:srgbClr val="171514"/>
                          </a:solidFill>
                          <a:latin typeface="Microsoft Sans Serif"/>
                          <a:cs typeface="Microsoft Sans Serif"/>
                        </a:rPr>
                        <a:t>19</a:t>
                      </a:r>
                      <a:endParaRPr sz="800">
                        <a:latin typeface="Microsoft Sans Serif"/>
                        <a:cs typeface="Microsoft Sans Serif"/>
                      </a:endParaRPr>
                    </a:p>
                  </a:txBody>
                  <a:tcPr marL="0" marR="0" marT="7620" marB="0"/>
                </a:tc>
                <a:tc>
                  <a:txBody>
                    <a:bodyPr/>
                    <a:lstStyle/>
                    <a:p>
                      <a:pPr marL="80645" algn="ctr">
                        <a:lnSpc>
                          <a:spcPts val="940"/>
                        </a:lnSpc>
                        <a:spcBef>
                          <a:spcPts val="60"/>
                        </a:spcBef>
                      </a:pPr>
                      <a:r>
                        <a:rPr sz="800" spc="5" dirty="0">
                          <a:solidFill>
                            <a:srgbClr val="171514"/>
                          </a:solidFill>
                          <a:latin typeface="Microsoft Sans Serif"/>
                          <a:cs typeface="Microsoft Sans Serif"/>
                        </a:rPr>
                        <a:t>12.8</a:t>
                      </a:r>
                      <a:endParaRPr sz="800">
                        <a:latin typeface="Microsoft Sans Serif"/>
                        <a:cs typeface="Microsoft Sans Serif"/>
                      </a:endParaRPr>
                    </a:p>
                  </a:txBody>
                  <a:tcPr marL="0" marR="0" marT="7620" marB="0"/>
                </a:tc>
                <a:extLst>
                  <a:ext uri="{0D108BD9-81ED-4DB2-BD59-A6C34878D82A}">
                    <a16:rowId xmlns:a16="http://schemas.microsoft.com/office/drawing/2014/main" val="10008"/>
                  </a:ext>
                </a:extLst>
              </a:tr>
              <a:tr h="139700">
                <a:tc>
                  <a:txBody>
                    <a:bodyPr/>
                    <a:lstStyle/>
                    <a:p>
                      <a:pPr marL="21590">
                        <a:lnSpc>
                          <a:spcPts val="890"/>
                        </a:lnSpc>
                        <a:spcBef>
                          <a:spcPts val="110"/>
                        </a:spcBef>
                      </a:pPr>
                      <a:r>
                        <a:rPr sz="750" spc="15" dirty="0">
                          <a:solidFill>
                            <a:srgbClr val="171514"/>
                          </a:solidFill>
                          <a:latin typeface="Microsoft Sans Serif"/>
                          <a:cs typeface="Microsoft Sans Serif"/>
                        </a:rPr>
                        <a:t>etílico)</a:t>
                      </a:r>
                      <a:r>
                        <a:rPr sz="750" spc="-35" dirty="0">
                          <a:solidFill>
                            <a:srgbClr val="171514"/>
                          </a:solidFill>
                          <a:latin typeface="Microsoft Sans Serif"/>
                          <a:cs typeface="Microsoft Sans Serif"/>
                        </a:rPr>
                        <a:t> </a:t>
                      </a:r>
                      <a:r>
                        <a:rPr sz="750" spc="15" dirty="0">
                          <a:solidFill>
                            <a:srgbClr val="171514"/>
                          </a:solidFill>
                          <a:latin typeface="Microsoft Sans Serif"/>
                          <a:cs typeface="Microsoft Sans Serif"/>
                        </a:rPr>
                        <a:t>Etilenglicol</a:t>
                      </a:r>
                      <a:endParaRPr sz="750">
                        <a:latin typeface="Microsoft Sans Serif"/>
                        <a:cs typeface="Microsoft Sans Serif"/>
                      </a:endParaRPr>
                    </a:p>
                  </a:txBody>
                  <a:tcPr marL="0" marR="0" marT="13970" marB="0"/>
                </a:tc>
                <a:tc>
                  <a:txBody>
                    <a:bodyPr/>
                    <a:lstStyle/>
                    <a:p>
                      <a:pPr marL="8890" algn="ctr">
                        <a:lnSpc>
                          <a:spcPts val="940"/>
                        </a:lnSpc>
                        <a:spcBef>
                          <a:spcPts val="60"/>
                        </a:spcBef>
                      </a:pPr>
                      <a:r>
                        <a:rPr sz="800" dirty="0">
                          <a:solidFill>
                            <a:srgbClr val="171514"/>
                          </a:solidFill>
                          <a:latin typeface="Microsoft Sans Serif"/>
                          <a:cs typeface="Microsoft Sans Serif"/>
                        </a:rPr>
                        <a:t>3</a:t>
                      </a:r>
                      <a:endParaRPr sz="800">
                        <a:latin typeface="Microsoft Sans Serif"/>
                        <a:cs typeface="Microsoft Sans Serif"/>
                      </a:endParaRPr>
                    </a:p>
                  </a:txBody>
                  <a:tcPr marL="0" marR="0" marT="7620" marB="0"/>
                </a:tc>
                <a:tc>
                  <a:txBody>
                    <a:bodyPr/>
                    <a:lstStyle/>
                    <a:p>
                      <a:pPr algn="ctr">
                        <a:lnSpc>
                          <a:spcPts val="940"/>
                        </a:lnSpc>
                        <a:spcBef>
                          <a:spcPts val="60"/>
                        </a:spcBef>
                      </a:pPr>
                      <a:r>
                        <a:rPr sz="800" spc="10" dirty="0">
                          <a:solidFill>
                            <a:srgbClr val="171514"/>
                          </a:solidFill>
                          <a:latin typeface="Microsoft Sans Serif"/>
                          <a:cs typeface="Microsoft Sans Serif"/>
                        </a:rPr>
                        <a:t>22</a:t>
                      </a:r>
                      <a:endParaRPr sz="800">
                        <a:latin typeface="Microsoft Sans Serif"/>
                        <a:cs typeface="Microsoft Sans Serif"/>
                      </a:endParaRPr>
                    </a:p>
                  </a:txBody>
                  <a:tcPr marL="0" marR="0" marT="7620" marB="0"/>
                </a:tc>
                <a:tc>
                  <a:txBody>
                    <a:bodyPr/>
                    <a:lstStyle/>
                    <a:p>
                      <a:pPr marL="79375" algn="ctr">
                        <a:lnSpc>
                          <a:spcPts val="940"/>
                        </a:lnSpc>
                        <a:spcBef>
                          <a:spcPts val="60"/>
                        </a:spcBef>
                      </a:pPr>
                      <a:r>
                        <a:rPr sz="800" spc="10" dirty="0">
                          <a:solidFill>
                            <a:srgbClr val="171514"/>
                          </a:solidFill>
                          <a:latin typeface="Microsoft Sans Serif"/>
                          <a:cs typeface="Microsoft Sans Serif"/>
                        </a:rPr>
                        <a:t>111</a:t>
                      </a:r>
                      <a:endParaRPr sz="800">
                        <a:latin typeface="Microsoft Sans Serif"/>
                        <a:cs typeface="Microsoft Sans Serif"/>
                      </a:endParaRPr>
                    </a:p>
                  </a:txBody>
                  <a:tcPr marL="0" marR="0" marT="7620" marB="0"/>
                </a:tc>
                <a:extLst>
                  <a:ext uri="{0D108BD9-81ED-4DB2-BD59-A6C34878D82A}">
                    <a16:rowId xmlns:a16="http://schemas.microsoft.com/office/drawing/2014/main" val="10009"/>
                  </a:ext>
                </a:extLst>
              </a:tr>
              <a:tr h="139700">
                <a:tc>
                  <a:txBody>
                    <a:bodyPr/>
                    <a:lstStyle/>
                    <a:p>
                      <a:pPr marL="21590">
                        <a:lnSpc>
                          <a:spcPct val="100000"/>
                        </a:lnSpc>
                        <a:spcBef>
                          <a:spcPts val="210"/>
                        </a:spcBef>
                      </a:pPr>
                      <a:r>
                        <a:rPr sz="650" spc="5" dirty="0">
                          <a:solidFill>
                            <a:srgbClr val="171514"/>
                          </a:solidFill>
                          <a:latin typeface="Microsoft Sans Serif"/>
                          <a:cs typeface="Microsoft Sans Serif"/>
                        </a:rPr>
                        <a:t>Gasolina</a:t>
                      </a:r>
                      <a:r>
                        <a:rPr sz="650" spc="-15" dirty="0">
                          <a:solidFill>
                            <a:srgbClr val="171514"/>
                          </a:solidFill>
                          <a:latin typeface="Microsoft Sans Serif"/>
                          <a:cs typeface="Microsoft Sans Serif"/>
                        </a:rPr>
                        <a:t> </a:t>
                      </a:r>
                      <a:r>
                        <a:rPr sz="650" dirty="0">
                          <a:solidFill>
                            <a:srgbClr val="171514"/>
                          </a:solidFill>
                          <a:latin typeface="Microsoft Sans Serif"/>
                          <a:cs typeface="Microsoft Sans Serif"/>
                        </a:rPr>
                        <a:t>(100</a:t>
                      </a:r>
                      <a:r>
                        <a:rPr sz="650" spc="-15" dirty="0">
                          <a:solidFill>
                            <a:srgbClr val="171514"/>
                          </a:solidFill>
                          <a:latin typeface="Microsoft Sans Serif"/>
                          <a:cs typeface="Microsoft Sans Serif"/>
                        </a:rPr>
                        <a:t> </a:t>
                      </a:r>
                      <a:r>
                        <a:rPr sz="650" spc="10" dirty="0">
                          <a:solidFill>
                            <a:srgbClr val="171514"/>
                          </a:solidFill>
                          <a:latin typeface="Microsoft Sans Serif"/>
                          <a:cs typeface="Microsoft Sans Serif"/>
                        </a:rPr>
                        <a:t>octanos)</a:t>
                      </a:r>
                      <a:endParaRPr sz="650">
                        <a:latin typeface="Microsoft Sans Serif"/>
                        <a:cs typeface="Microsoft Sans Serif"/>
                      </a:endParaRPr>
                    </a:p>
                  </a:txBody>
                  <a:tcPr marL="0" marR="0" marT="26670" marB="0"/>
                </a:tc>
                <a:tc>
                  <a:txBody>
                    <a:bodyPr/>
                    <a:lstStyle/>
                    <a:p>
                      <a:pPr marL="18415" algn="ctr">
                        <a:lnSpc>
                          <a:spcPts val="940"/>
                        </a:lnSpc>
                        <a:spcBef>
                          <a:spcPts val="60"/>
                        </a:spcBef>
                      </a:pPr>
                      <a:r>
                        <a:rPr sz="800" spc="5" dirty="0">
                          <a:solidFill>
                            <a:srgbClr val="171514"/>
                          </a:solidFill>
                          <a:latin typeface="Microsoft Sans Serif"/>
                          <a:cs typeface="Microsoft Sans Serif"/>
                        </a:rPr>
                        <a:t>1.4</a:t>
                      </a:r>
                      <a:endParaRPr sz="800">
                        <a:latin typeface="Microsoft Sans Serif"/>
                        <a:cs typeface="Microsoft Sans Serif"/>
                      </a:endParaRPr>
                    </a:p>
                  </a:txBody>
                  <a:tcPr marL="0" marR="0" marT="7620" marB="0"/>
                </a:tc>
                <a:tc>
                  <a:txBody>
                    <a:bodyPr/>
                    <a:lstStyle/>
                    <a:p>
                      <a:pPr marL="1270" algn="ctr">
                        <a:lnSpc>
                          <a:spcPts val="940"/>
                        </a:lnSpc>
                        <a:spcBef>
                          <a:spcPts val="60"/>
                        </a:spcBef>
                      </a:pPr>
                      <a:r>
                        <a:rPr sz="800" spc="5" dirty="0">
                          <a:solidFill>
                            <a:srgbClr val="171514"/>
                          </a:solidFill>
                          <a:latin typeface="Microsoft Sans Serif"/>
                          <a:cs typeface="Microsoft Sans Serif"/>
                        </a:rPr>
                        <a:t>7.6</a:t>
                      </a:r>
                      <a:endParaRPr sz="800">
                        <a:latin typeface="Microsoft Sans Serif"/>
                        <a:cs typeface="Microsoft Sans Serif"/>
                      </a:endParaRPr>
                    </a:p>
                  </a:txBody>
                  <a:tcPr marL="0" marR="0" marT="7620" marB="0"/>
                </a:tc>
                <a:tc>
                  <a:txBody>
                    <a:bodyPr/>
                    <a:lstStyle/>
                    <a:p>
                      <a:pPr marL="45720" algn="ctr">
                        <a:lnSpc>
                          <a:spcPts val="890"/>
                        </a:lnSpc>
                        <a:spcBef>
                          <a:spcPts val="110"/>
                        </a:spcBef>
                      </a:pPr>
                      <a:r>
                        <a:rPr sz="750" dirty="0">
                          <a:solidFill>
                            <a:srgbClr val="171514"/>
                          </a:solidFill>
                          <a:latin typeface="Microsoft Sans Serif"/>
                          <a:cs typeface="Microsoft Sans Serif"/>
                        </a:rPr>
                        <a:t>&lt;</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–40</a:t>
                      </a:r>
                      <a:endParaRPr sz="750">
                        <a:latin typeface="Microsoft Sans Serif"/>
                        <a:cs typeface="Microsoft Sans Serif"/>
                      </a:endParaRPr>
                    </a:p>
                  </a:txBody>
                  <a:tcPr marL="0" marR="0" marT="13970" marB="0"/>
                </a:tc>
                <a:extLst>
                  <a:ext uri="{0D108BD9-81ED-4DB2-BD59-A6C34878D82A}">
                    <a16:rowId xmlns:a16="http://schemas.microsoft.com/office/drawing/2014/main" val="10010"/>
                  </a:ext>
                </a:extLst>
              </a:tr>
              <a:tr h="139700">
                <a:tc>
                  <a:txBody>
                    <a:bodyPr/>
                    <a:lstStyle/>
                    <a:p>
                      <a:pPr marL="21590">
                        <a:lnSpc>
                          <a:spcPct val="100000"/>
                        </a:lnSpc>
                        <a:spcBef>
                          <a:spcPts val="210"/>
                        </a:spcBef>
                      </a:pPr>
                      <a:r>
                        <a:rPr sz="650" spc="15" dirty="0">
                          <a:solidFill>
                            <a:srgbClr val="171514"/>
                          </a:solidFill>
                          <a:latin typeface="Microsoft Sans Serif"/>
                          <a:cs typeface="Microsoft Sans Serif"/>
                        </a:rPr>
                        <a:t>Hexano</a:t>
                      </a:r>
                      <a:endParaRPr sz="650">
                        <a:latin typeface="Microsoft Sans Serif"/>
                        <a:cs typeface="Microsoft Sans Serif"/>
                      </a:endParaRPr>
                    </a:p>
                  </a:txBody>
                  <a:tcPr marL="0" marR="0" marT="26670" marB="0"/>
                </a:tc>
                <a:tc>
                  <a:txBody>
                    <a:bodyPr/>
                    <a:lstStyle/>
                    <a:p>
                      <a:pPr marL="18415" algn="ctr">
                        <a:lnSpc>
                          <a:spcPts val="940"/>
                        </a:lnSpc>
                        <a:spcBef>
                          <a:spcPts val="60"/>
                        </a:spcBef>
                      </a:pPr>
                      <a:r>
                        <a:rPr sz="800" spc="5" dirty="0">
                          <a:solidFill>
                            <a:srgbClr val="171514"/>
                          </a:solidFill>
                          <a:latin typeface="Microsoft Sans Serif"/>
                          <a:cs typeface="Microsoft Sans Serif"/>
                        </a:rPr>
                        <a:t>1.1</a:t>
                      </a:r>
                      <a:endParaRPr sz="800">
                        <a:latin typeface="Microsoft Sans Serif"/>
                        <a:cs typeface="Microsoft Sans Serif"/>
                      </a:endParaRPr>
                    </a:p>
                  </a:txBody>
                  <a:tcPr marL="0" marR="0" marT="7620" marB="0"/>
                </a:tc>
                <a:tc>
                  <a:txBody>
                    <a:bodyPr/>
                    <a:lstStyle/>
                    <a:p>
                      <a:pPr marL="1270" algn="ctr">
                        <a:lnSpc>
                          <a:spcPts val="940"/>
                        </a:lnSpc>
                        <a:spcBef>
                          <a:spcPts val="60"/>
                        </a:spcBef>
                      </a:pPr>
                      <a:r>
                        <a:rPr sz="800" spc="5" dirty="0">
                          <a:solidFill>
                            <a:srgbClr val="171514"/>
                          </a:solidFill>
                          <a:latin typeface="Microsoft Sans Serif"/>
                          <a:cs typeface="Microsoft Sans Serif"/>
                        </a:rPr>
                        <a:t>7.5</a:t>
                      </a:r>
                      <a:endParaRPr sz="800">
                        <a:latin typeface="Microsoft Sans Serif"/>
                        <a:cs typeface="Microsoft Sans Serif"/>
                      </a:endParaRPr>
                    </a:p>
                  </a:txBody>
                  <a:tcPr marL="0" marR="0" marT="7620" marB="0"/>
                </a:tc>
                <a:tc>
                  <a:txBody>
                    <a:bodyPr/>
                    <a:lstStyle/>
                    <a:p>
                      <a:pPr marL="98425" algn="ctr">
                        <a:lnSpc>
                          <a:spcPts val="940"/>
                        </a:lnSpc>
                        <a:spcBef>
                          <a:spcPts val="60"/>
                        </a:spcBef>
                      </a:pPr>
                      <a:r>
                        <a:rPr sz="800" spc="165" dirty="0">
                          <a:solidFill>
                            <a:srgbClr val="171514"/>
                          </a:solidFill>
                          <a:latin typeface="Microsoft Sans Serif"/>
                          <a:cs typeface="Microsoft Sans Serif"/>
                        </a:rPr>
                        <a:t>–</a:t>
                      </a:r>
                      <a:r>
                        <a:rPr sz="800" spc="-50" dirty="0">
                          <a:solidFill>
                            <a:srgbClr val="171514"/>
                          </a:solidFill>
                          <a:latin typeface="Microsoft Sans Serif"/>
                          <a:cs typeface="Microsoft Sans Serif"/>
                        </a:rPr>
                        <a:t> </a:t>
                      </a:r>
                      <a:r>
                        <a:rPr sz="800" spc="10" dirty="0">
                          <a:solidFill>
                            <a:srgbClr val="171514"/>
                          </a:solidFill>
                          <a:latin typeface="Microsoft Sans Serif"/>
                          <a:cs typeface="Microsoft Sans Serif"/>
                        </a:rPr>
                        <a:t>22</a:t>
                      </a:r>
                      <a:endParaRPr sz="800">
                        <a:latin typeface="Microsoft Sans Serif"/>
                        <a:cs typeface="Microsoft Sans Serif"/>
                      </a:endParaRPr>
                    </a:p>
                  </a:txBody>
                  <a:tcPr marL="0" marR="0" marT="7620" marB="0"/>
                </a:tc>
                <a:extLst>
                  <a:ext uri="{0D108BD9-81ED-4DB2-BD59-A6C34878D82A}">
                    <a16:rowId xmlns:a16="http://schemas.microsoft.com/office/drawing/2014/main" val="10011"/>
                  </a:ext>
                </a:extLst>
              </a:tr>
              <a:tr h="139700">
                <a:tc>
                  <a:txBody>
                    <a:bodyPr/>
                    <a:lstStyle/>
                    <a:p>
                      <a:pPr marL="21590">
                        <a:lnSpc>
                          <a:spcPct val="100000"/>
                        </a:lnSpc>
                        <a:spcBef>
                          <a:spcPts val="260"/>
                        </a:spcBef>
                      </a:pPr>
                      <a:r>
                        <a:rPr sz="600" spc="25" dirty="0">
                          <a:solidFill>
                            <a:srgbClr val="171514"/>
                          </a:solidFill>
                          <a:latin typeface="Microsoft Sans Serif"/>
                          <a:cs typeface="Microsoft Sans Serif"/>
                        </a:rPr>
                        <a:t>Hidrógeno</a:t>
                      </a:r>
                      <a:endParaRPr sz="600">
                        <a:latin typeface="Microsoft Sans Serif"/>
                        <a:cs typeface="Microsoft Sans Serif"/>
                      </a:endParaRPr>
                    </a:p>
                  </a:txBody>
                  <a:tcPr marL="0" marR="0" marT="33020" marB="0"/>
                </a:tc>
                <a:tc>
                  <a:txBody>
                    <a:bodyPr/>
                    <a:lstStyle/>
                    <a:p>
                      <a:pPr marL="8890" algn="ctr">
                        <a:lnSpc>
                          <a:spcPts val="940"/>
                        </a:lnSpc>
                        <a:spcBef>
                          <a:spcPts val="60"/>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7620" marB="0"/>
                </a:tc>
                <a:tc>
                  <a:txBody>
                    <a:bodyPr/>
                    <a:lstStyle/>
                    <a:p>
                      <a:pPr algn="ctr">
                        <a:lnSpc>
                          <a:spcPts val="940"/>
                        </a:lnSpc>
                        <a:spcBef>
                          <a:spcPts val="60"/>
                        </a:spcBef>
                      </a:pPr>
                      <a:r>
                        <a:rPr sz="800" spc="10" dirty="0">
                          <a:solidFill>
                            <a:srgbClr val="171514"/>
                          </a:solidFill>
                          <a:latin typeface="Microsoft Sans Serif"/>
                          <a:cs typeface="Microsoft Sans Serif"/>
                        </a:rPr>
                        <a:t>75</a:t>
                      </a:r>
                      <a:endParaRPr sz="800">
                        <a:latin typeface="Microsoft Sans Serif"/>
                        <a:cs typeface="Microsoft Sans Serif"/>
                      </a:endParaRPr>
                    </a:p>
                  </a:txBody>
                  <a:tcPr marL="0" marR="0" marT="7620" marB="0"/>
                </a:tc>
                <a:tc>
                  <a:txBody>
                    <a:bodyPr/>
                    <a:lstStyle/>
                    <a:p>
                      <a:pPr marL="5715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extLst>
                  <a:ext uri="{0D108BD9-81ED-4DB2-BD59-A6C34878D82A}">
                    <a16:rowId xmlns:a16="http://schemas.microsoft.com/office/drawing/2014/main" val="10012"/>
                  </a:ext>
                </a:extLst>
              </a:tr>
              <a:tr h="139700">
                <a:tc>
                  <a:txBody>
                    <a:bodyPr/>
                    <a:lstStyle/>
                    <a:p>
                      <a:pPr marL="21590">
                        <a:lnSpc>
                          <a:spcPct val="100000"/>
                        </a:lnSpc>
                        <a:spcBef>
                          <a:spcPts val="260"/>
                        </a:spcBef>
                      </a:pPr>
                      <a:r>
                        <a:rPr sz="600" spc="10" dirty="0">
                          <a:solidFill>
                            <a:srgbClr val="171514"/>
                          </a:solidFill>
                          <a:latin typeface="Microsoft Sans Serif"/>
                          <a:cs typeface="Microsoft Sans Serif"/>
                        </a:rPr>
                        <a:t>Alcohol</a:t>
                      </a:r>
                      <a:r>
                        <a:rPr sz="600" spc="-30" dirty="0">
                          <a:solidFill>
                            <a:srgbClr val="171514"/>
                          </a:solidFill>
                          <a:latin typeface="Microsoft Sans Serif"/>
                          <a:cs typeface="Microsoft Sans Serif"/>
                        </a:rPr>
                        <a:t> </a:t>
                      </a:r>
                      <a:r>
                        <a:rPr sz="600" spc="20" dirty="0">
                          <a:solidFill>
                            <a:srgbClr val="171514"/>
                          </a:solidFill>
                          <a:latin typeface="Microsoft Sans Serif"/>
                          <a:cs typeface="Microsoft Sans Serif"/>
                        </a:rPr>
                        <a:t>isopropílico</a:t>
                      </a:r>
                      <a:endParaRPr sz="600">
                        <a:latin typeface="Microsoft Sans Serif"/>
                        <a:cs typeface="Microsoft Sans Serif"/>
                      </a:endParaRPr>
                    </a:p>
                  </a:txBody>
                  <a:tcPr marL="0" marR="0" marT="33020" marB="0"/>
                </a:tc>
                <a:tc>
                  <a:txBody>
                    <a:bodyPr/>
                    <a:lstStyle/>
                    <a:p>
                      <a:pPr marL="8890" algn="ctr">
                        <a:lnSpc>
                          <a:spcPts val="940"/>
                        </a:lnSpc>
                        <a:spcBef>
                          <a:spcPts val="60"/>
                        </a:spcBef>
                      </a:pPr>
                      <a:r>
                        <a:rPr sz="800" dirty="0">
                          <a:solidFill>
                            <a:srgbClr val="171514"/>
                          </a:solidFill>
                          <a:latin typeface="Microsoft Sans Serif"/>
                          <a:cs typeface="Microsoft Sans Serif"/>
                        </a:rPr>
                        <a:t>2</a:t>
                      </a:r>
                      <a:endParaRPr sz="800">
                        <a:latin typeface="Microsoft Sans Serif"/>
                        <a:cs typeface="Microsoft Sans Serif"/>
                      </a:endParaRPr>
                    </a:p>
                  </a:txBody>
                  <a:tcPr marL="0" marR="0" marT="7620" marB="0"/>
                </a:tc>
                <a:tc>
                  <a:txBody>
                    <a:bodyPr/>
                    <a:lstStyle/>
                    <a:p>
                      <a:pPr algn="ctr">
                        <a:lnSpc>
                          <a:spcPts val="940"/>
                        </a:lnSpc>
                        <a:spcBef>
                          <a:spcPts val="60"/>
                        </a:spcBef>
                      </a:pPr>
                      <a:r>
                        <a:rPr sz="800" spc="10" dirty="0">
                          <a:solidFill>
                            <a:srgbClr val="171514"/>
                          </a:solidFill>
                          <a:latin typeface="Microsoft Sans Serif"/>
                          <a:cs typeface="Microsoft Sans Serif"/>
                        </a:rPr>
                        <a:t>12</a:t>
                      </a:r>
                      <a:endParaRPr sz="800">
                        <a:latin typeface="Microsoft Sans Serif"/>
                        <a:cs typeface="Microsoft Sans Serif"/>
                      </a:endParaRPr>
                    </a:p>
                  </a:txBody>
                  <a:tcPr marL="0" marR="0" marT="7620" marB="0"/>
                </a:tc>
                <a:tc>
                  <a:txBody>
                    <a:bodyPr/>
                    <a:lstStyle/>
                    <a:p>
                      <a:pPr marL="71755" algn="ctr">
                        <a:lnSpc>
                          <a:spcPts val="940"/>
                        </a:lnSpc>
                        <a:spcBef>
                          <a:spcPts val="60"/>
                        </a:spcBef>
                      </a:pPr>
                      <a:r>
                        <a:rPr sz="800" spc="10" dirty="0">
                          <a:solidFill>
                            <a:srgbClr val="171514"/>
                          </a:solidFill>
                          <a:latin typeface="Microsoft Sans Serif"/>
                          <a:cs typeface="Microsoft Sans Serif"/>
                        </a:rPr>
                        <a:t>12</a:t>
                      </a:r>
                      <a:endParaRPr sz="800">
                        <a:latin typeface="Microsoft Sans Serif"/>
                        <a:cs typeface="Microsoft Sans Serif"/>
                      </a:endParaRPr>
                    </a:p>
                  </a:txBody>
                  <a:tcPr marL="0" marR="0" marT="7620" marB="0"/>
                </a:tc>
                <a:extLst>
                  <a:ext uri="{0D108BD9-81ED-4DB2-BD59-A6C34878D82A}">
                    <a16:rowId xmlns:a16="http://schemas.microsoft.com/office/drawing/2014/main" val="10013"/>
                  </a:ext>
                </a:extLst>
              </a:tr>
              <a:tr h="139700">
                <a:tc>
                  <a:txBody>
                    <a:bodyPr/>
                    <a:lstStyle/>
                    <a:p>
                      <a:pPr marL="21590">
                        <a:lnSpc>
                          <a:spcPts val="890"/>
                        </a:lnSpc>
                        <a:spcBef>
                          <a:spcPts val="110"/>
                        </a:spcBef>
                      </a:pPr>
                      <a:r>
                        <a:rPr sz="750" spc="35" dirty="0">
                          <a:solidFill>
                            <a:srgbClr val="171514"/>
                          </a:solidFill>
                          <a:latin typeface="Microsoft Sans Serif"/>
                          <a:cs typeface="Microsoft Sans Serif"/>
                        </a:rPr>
                        <a:t>Metano</a:t>
                      </a:r>
                      <a:endParaRPr sz="750">
                        <a:latin typeface="Microsoft Sans Serif"/>
                        <a:cs typeface="Microsoft Sans Serif"/>
                      </a:endParaRPr>
                    </a:p>
                  </a:txBody>
                  <a:tcPr marL="0" marR="0" marT="13970" marB="0"/>
                </a:tc>
                <a:tc>
                  <a:txBody>
                    <a:bodyPr/>
                    <a:lstStyle/>
                    <a:p>
                      <a:pPr algn="ctr">
                        <a:lnSpc>
                          <a:spcPct val="100000"/>
                        </a:lnSpc>
                        <a:spcBef>
                          <a:spcPts val="160"/>
                        </a:spcBef>
                      </a:pPr>
                      <a:r>
                        <a:rPr sz="700" spc="30" dirty="0">
                          <a:solidFill>
                            <a:srgbClr val="171514"/>
                          </a:solidFill>
                          <a:latin typeface="Microsoft Sans Serif"/>
                          <a:cs typeface="Microsoft Sans Serif"/>
                        </a:rPr>
                        <a:t>4.4–5</a:t>
                      </a:r>
                      <a:endParaRPr sz="700">
                        <a:latin typeface="Microsoft Sans Serif"/>
                        <a:cs typeface="Microsoft Sans Serif"/>
                      </a:endParaRPr>
                    </a:p>
                  </a:txBody>
                  <a:tcPr marL="0" marR="0" marT="20320" marB="0"/>
                </a:tc>
                <a:tc>
                  <a:txBody>
                    <a:bodyPr/>
                    <a:lstStyle/>
                    <a:p>
                      <a:pPr marL="314960">
                        <a:lnSpc>
                          <a:spcPct val="100000"/>
                        </a:lnSpc>
                        <a:spcBef>
                          <a:spcPts val="160"/>
                        </a:spcBef>
                      </a:pPr>
                      <a:r>
                        <a:rPr sz="700" spc="35" dirty="0">
                          <a:solidFill>
                            <a:srgbClr val="171514"/>
                          </a:solidFill>
                          <a:latin typeface="Microsoft Sans Serif"/>
                          <a:cs typeface="Microsoft Sans Serif"/>
                        </a:rPr>
                        <a:t>15–17</a:t>
                      </a:r>
                      <a:endParaRPr sz="700">
                        <a:latin typeface="Microsoft Sans Serif"/>
                        <a:cs typeface="Microsoft Sans Serif"/>
                      </a:endParaRPr>
                    </a:p>
                  </a:txBody>
                  <a:tcPr marL="0" marR="0" marT="20320" marB="0"/>
                </a:tc>
                <a:tc>
                  <a:txBody>
                    <a:bodyPr/>
                    <a:lstStyle/>
                    <a:p>
                      <a:pPr marL="5715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extLst>
                  <a:ext uri="{0D108BD9-81ED-4DB2-BD59-A6C34878D82A}">
                    <a16:rowId xmlns:a16="http://schemas.microsoft.com/office/drawing/2014/main" val="10014"/>
                  </a:ext>
                </a:extLst>
              </a:tr>
              <a:tr h="139700">
                <a:tc>
                  <a:txBody>
                    <a:bodyPr/>
                    <a:lstStyle/>
                    <a:p>
                      <a:pPr marL="21590">
                        <a:lnSpc>
                          <a:spcPct val="100000"/>
                        </a:lnSpc>
                        <a:spcBef>
                          <a:spcPts val="210"/>
                        </a:spcBef>
                      </a:pPr>
                      <a:r>
                        <a:rPr sz="650" spc="25" dirty="0">
                          <a:solidFill>
                            <a:srgbClr val="171514"/>
                          </a:solidFill>
                          <a:latin typeface="Microsoft Sans Serif"/>
                          <a:cs typeface="Microsoft Sans Serif"/>
                        </a:rPr>
                        <a:t>Metanol</a:t>
                      </a:r>
                      <a:r>
                        <a:rPr sz="650" spc="-20" dirty="0">
                          <a:solidFill>
                            <a:srgbClr val="171514"/>
                          </a:solidFill>
                          <a:latin typeface="Microsoft Sans Serif"/>
                          <a:cs typeface="Microsoft Sans Serif"/>
                        </a:rPr>
                        <a:t> </a:t>
                      </a:r>
                      <a:r>
                        <a:rPr sz="650" spc="10" dirty="0">
                          <a:solidFill>
                            <a:srgbClr val="171514"/>
                          </a:solidFill>
                          <a:latin typeface="Microsoft Sans Serif"/>
                          <a:cs typeface="Microsoft Sans Serif"/>
                        </a:rPr>
                        <a:t>(alcohol</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metílico)</a:t>
                      </a:r>
                      <a:endParaRPr sz="650">
                        <a:latin typeface="Microsoft Sans Serif"/>
                        <a:cs typeface="Microsoft Sans Serif"/>
                      </a:endParaRPr>
                    </a:p>
                  </a:txBody>
                  <a:tcPr marL="0" marR="0" marT="26670" marB="0"/>
                </a:tc>
                <a:tc>
                  <a:txBody>
                    <a:bodyPr/>
                    <a:lstStyle/>
                    <a:p>
                      <a:pPr algn="ctr">
                        <a:lnSpc>
                          <a:spcPct val="100000"/>
                        </a:lnSpc>
                        <a:spcBef>
                          <a:spcPts val="160"/>
                        </a:spcBef>
                      </a:pPr>
                      <a:r>
                        <a:rPr sz="700" spc="30" dirty="0">
                          <a:solidFill>
                            <a:srgbClr val="171514"/>
                          </a:solidFill>
                          <a:latin typeface="Microsoft Sans Serif"/>
                          <a:cs typeface="Microsoft Sans Serif"/>
                        </a:rPr>
                        <a:t>6–6.7</a:t>
                      </a:r>
                      <a:endParaRPr sz="700">
                        <a:latin typeface="Microsoft Sans Serif"/>
                        <a:cs typeface="Microsoft Sans Serif"/>
                      </a:endParaRPr>
                    </a:p>
                  </a:txBody>
                  <a:tcPr marL="0" marR="0" marT="20320" marB="0"/>
                </a:tc>
                <a:tc>
                  <a:txBody>
                    <a:bodyPr/>
                    <a:lstStyle/>
                    <a:p>
                      <a:pPr algn="ctr">
                        <a:lnSpc>
                          <a:spcPts val="940"/>
                        </a:lnSpc>
                        <a:spcBef>
                          <a:spcPts val="60"/>
                        </a:spcBef>
                      </a:pPr>
                      <a:r>
                        <a:rPr sz="800" spc="10" dirty="0">
                          <a:solidFill>
                            <a:srgbClr val="171514"/>
                          </a:solidFill>
                          <a:latin typeface="Microsoft Sans Serif"/>
                          <a:cs typeface="Microsoft Sans Serif"/>
                        </a:rPr>
                        <a:t>36</a:t>
                      </a:r>
                      <a:endParaRPr sz="800">
                        <a:latin typeface="Microsoft Sans Serif"/>
                        <a:cs typeface="Microsoft Sans Serif"/>
                      </a:endParaRPr>
                    </a:p>
                  </a:txBody>
                  <a:tcPr marL="0" marR="0" marT="7620" marB="0"/>
                </a:tc>
                <a:tc>
                  <a:txBody>
                    <a:bodyPr/>
                    <a:lstStyle/>
                    <a:p>
                      <a:pPr marL="71755" algn="ctr">
                        <a:lnSpc>
                          <a:spcPts val="940"/>
                        </a:lnSpc>
                        <a:spcBef>
                          <a:spcPts val="60"/>
                        </a:spcBef>
                      </a:pPr>
                      <a:r>
                        <a:rPr sz="800" spc="10" dirty="0">
                          <a:solidFill>
                            <a:srgbClr val="171514"/>
                          </a:solidFill>
                          <a:latin typeface="Microsoft Sans Serif"/>
                          <a:cs typeface="Microsoft Sans Serif"/>
                        </a:rPr>
                        <a:t>11</a:t>
                      </a:r>
                      <a:endParaRPr sz="800">
                        <a:latin typeface="Microsoft Sans Serif"/>
                        <a:cs typeface="Microsoft Sans Serif"/>
                      </a:endParaRPr>
                    </a:p>
                  </a:txBody>
                  <a:tcPr marL="0" marR="0" marT="7620" marB="0"/>
                </a:tc>
                <a:extLst>
                  <a:ext uri="{0D108BD9-81ED-4DB2-BD59-A6C34878D82A}">
                    <a16:rowId xmlns:a16="http://schemas.microsoft.com/office/drawing/2014/main" val="10015"/>
                  </a:ext>
                </a:extLst>
              </a:tr>
              <a:tr h="139700">
                <a:tc>
                  <a:txBody>
                    <a:bodyPr/>
                    <a:lstStyle/>
                    <a:p>
                      <a:pPr marL="21590">
                        <a:lnSpc>
                          <a:spcPct val="100000"/>
                        </a:lnSpc>
                        <a:spcBef>
                          <a:spcPts val="210"/>
                        </a:spcBef>
                      </a:pPr>
                      <a:r>
                        <a:rPr sz="650" spc="15" dirty="0">
                          <a:solidFill>
                            <a:srgbClr val="171514"/>
                          </a:solidFill>
                          <a:latin typeface="Microsoft Sans Serif"/>
                          <a:cs typeface="Microsoft Sans Serif"/>
                        </a:rPr>
                        <a:t>Octano</a:t>
                      </a:r>
                      <a:endParaRPr sz="650">
                        <a:latin typeface="Microsoft Sans Serif"/>
                        <a:cs typeface="Microsoft Sans Serif"/>
                      </a:endParaRPr>
                    </a:p>
                  </a:txBody>
                  <a:tcPr marL="0" marR="0" marT="26670" marB="0"/>
                </a:tc>
                <a:tc>
                  <a:txBody>
                    <a:bodyPr/>
                    <a:lstStyle/>
                    <a:p>
                      <a:pPr marL="8890" algn="ctr">
                        <a:lnSpc>
                          <a:spcPts val="940"/>
                        </a:lnSpc>
                        <a:spcBef>
                          <a:spcPts val="6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7620" marB="0"/>
                </a:tc>
                <a:tc>
                  <a:txBody>
                    <a:bodyPr/>
                    <a:lstStyle/>
                    <a:p>
                      <a:pPr algn="ctr">
                        <a:lnSpc>
                          <a:spcPts val="94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71755" algn="ctr">
                        <a:lnSpc>
                          <a:spcPts val="940"/>
                        </a:lnSpc>
                        <a:spcBef>
                          <a:spcPts val="60"/>
                        </a:spcBef>
                      </a:pPr>
                      <a:r>
                        <a:rPr sz="800" spc="10" dirty="0">
                          <a:solidFill>
                            <a:srgbClr val="171514"/>
                          </a:solidFill>
                          <a:latin typeface="Microsoft Sans Serif"/>
                          <a:cs typeface="Microsoft Sans Serif"/>
                        </a:rPr>
                        <a:t>13</a:t>
                      </a:r>
                      <a:endParaRPr sz="800">
                        <a:latin typeface="Microsoft Sans Serif"/>
                        <a:cs typeface="Microsoft Sans Serif"/>
                      </a:endParaRPr>
                    </a:p>
                  </a:txBody>
                  <a:tcPr marL="0" marR="0" marT="7620" marB="0"/>
                </a:tc>
                <a:extLst>
                  <a:ext uri="{0D108BD9-81ED-4DB2-BD59-A6C34878D82A}">
                    <a16:rowId xmlns:a16="http://schemas.microsoft.com/office/drawing/2014/main" val="10016"/>
                  </a:ext>
                </a:extLst>
              </a:tr>
              <a:tr h="139700">
                <a:tc>
                  <a:txBody>
                    <a:bodyPr/>
                    <a:lstStyle/>
                    <a:p>
                      <a:pPr marL="21590">
                        <a:lnSpc>
                          <a:spcPct val="100000"/>
                        </a:lnSpc>
                        <a:spcBef>
                          <a:spcPts val="260"/>
                        </a:spcBef>
                      </a:pPr>
                      <a:r>
                        <a:rPr sz="600" spc="25" dirty="0">
                          <a:solidFill>
                            <a:srgbClr val="171514"/>
                          </a:solidFill>
                          <a:latin typeface="Microsoft Sans Serif"/>
                          <a:cs typeface="Microsoft Sans Serif"/>
                        </a:rPr>
                        <a:t>pentano</a:t>
                      </a:r>
                      <a:endParaRPr sz="600">
                        <a:latin typeface="Microsoft Sans Serif"/>
                        <a:cs typeface="Microsoft Sans Serif"/>
                      </a:endParaRPr>
                    </a:p>
                  </a:txBody>
                  <a:tcPr marL="0" marR="0" marT="33020" marB="0"/>
                </a:tc>
                <a:tc>
                  <a:txBody>
                    <a:bodyPr/>
                    <a:lstStyle/>
                    <a:p>
                      <a:pPr marL="18415" algn="ctr">
                        <a:lnSpc>
                          <a:spcPts val="940"/>
                        </a:lnSpc>
                        <a:spcBef>
                          <a:spcPts val="60"/>
                        </a:spcBef>
                      </a:pPr>
                      <a:r>
                        <a:rPr sz="800" spc="5" dirty="0">
                          <a:solidFill>
                            <a:srgbClr val="171514"/>
                          </a:solidFill>
                          <a:latin typeface="Microsoft Sans Serif"/>
                          <a:cs typeface="Microsoft Sans Serif"/>
                        </a:rPr>
                        <a:t>1.5</a:t>
                      </a:r>
                      <a:endParaRPr sz="800">
                        <a:latin typeface="Microsoft Sans Serif"/>
                        <a:cs typeface="Microsoft Sans Serif"/>
                      </a:endParaRPr>
                    </a:p>
                  </a:txBody>
                  <a:tcPr marL="0" marR="0" marT="7620" marB="0"/>
                </a:tc>
                <a:tc>
                  <a:txBody>
                    <a:bodyPr/>
                    <a:lstStyle/>
                    <a:p>
                      <a:pPr marL="1270" algn="ctr">
                        <a:lnSpc>
                          <a:spcPts val="940"/>
                        </a:lnSpc>
                        <a:spcBef>
                          <a:spcPts val="60"/>
                        </a:spcBef>
                      </a:pPr>
                      <a:r>
                        <a:rPr sz="800" spc="5" dirty="0">
                          <a:solidFill>
                            <a:srgbClr val="171514"/>
                          </a:solidFill>
                          <a:latin typeface="Microsoft Sans Serif"/>
                          <a:cs typeface="Microsoft Sans Serif"/>
                        </a:rPr>
                        <a:t>7.8</a:t>
                      </a:r>
                      <a:endParaRPr sz="800">
                        <a:latin typeface="Microsoft Sans Serif"/>
                        <a:cs typeface="Microsoft Sans Serif"/>
                      </a:endParaRPr>
                    </a:p>
                  </a:txBody>
                  <a:tcPr marL="0" marR="0" marT="7620" marB="0"/>
                </a:tc>
                <a:tc>
                  <a:txBody>
                    <a:bodyPr/>
                    <a:lstStyle/>
                    <a:p>
                      <a:pPr marL="38100" algn="ctr">
                        <a:lnSpc>
                          <a:spcPts val="890"/>
                        </a:lnSpc>
                        <a:spcBef>
                          <a:spcPts val="110"/>
                        </a:spcBef>
                      </a:pPr>
                      <a:r>
                        <a:rPr sz="750" spc="155" dirty="0">
                          <a:solidFill>
                            <a:srgbClr val="171514"/>
                          </a:solidFill>
                          <a:latin typeface="Microsoft Sans Serif"/>
                          <a:cs typeface="Microsoft Sans Serif"/>
                        </a:rPr>
                        <a:t>–</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40</a:t>
                      </a:r>
                      <a:r>
                        <a:rPr sz="750" spc="-2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20" dirty="0">
                          <a:solidFill>
                            <a:srgbClr val="171514"/>
                          </a:solidFill>
                          <a:latin typeface="Microsoft Sans Serif"/>
                          <a:cs typeface="Microsoft Sans Serif"/>
                        </a:rPr>
                        <a:t> </a:t>
                      </a:r>
                      <a:r>
                        <a:rPr sz="750" spc="55" dirty="0">
                          <a:solidFill>
                            <a:srgbClr val="171514"/>
                          </a:solidFill>
                          <a:latin typeface="Microsoft Sans Serif"/>
                          <a:cs typeface="Microsoft Sans Serif"/>
                        </a:rPr>
                        <a:t>–49</a:t>
                      </a:r>
                      <a:endParaRPr sz="750">
                        <a:latin typeface="Microsoft Sans Serif"/>
                        <a:cs typeface="Microsoft Sans Serif"/>
                      </a:endParaRPr>
                    </a:p>
                  </a:txBody>
                  <a:tcPr marL="0" marR="0" marT="13970" marB="0"/>
                </a:tc>
                <a:extLst>
                  <a:ext uri="{0D108BD9-81ED-4DB2-BD59-A6C34878D82A}">
                    <a16:rowId xmlns:a16="http://schemas.microsoft.com/office/drawing/2014/main" val="10017"/>
                  </a:ext>
                </a:extLst>
              </a:tr>
              <a:tr h="139700">
                <a:tc>
                  <a:txBody>
                    <a:bodyPr/>
                    <a:lstStyle/>
                    <a:p>
                      <a:pPr marL="21590">
                        <a:lnSpc>
                          <a:spcPct val="100000"/>
                        </a:lnSpc>
                        <a:spcBef>
                          <a:spcPts val="260"/>
                        </a:spcBef>
                      </a:pPr>
                      <a:r>
                        <a:rPr sz="600" spc="20" dirty="0">
                          <a:solidFill>
                            <a:srgbClr val="171514"/>
                          </a:solidFill>
                          <a:latin typeface="Microsoft Sans Serif"/>
                          <a:cs typeface="Microsoft Sans Serif"/>
                        </a:rPr>
                        <a:t>Propano</a:t>
                      </a:r>
                      <a:endParaRPr sz="600">
                        <a:latin typeface="Microsoft Sans Serif"/>
                        <a:cs typeface="Microsoft Sans Serif"/>
                      </a:endParaRPr>
                    </a:p>
                  </a:txBody>
                  <a:tcPr marL="0" marR="0" marT="33020" marB="0"/>
                </a:tc>
                <a:tc>
                  <a:txBody>
                    <a:bodyPr/>
                    <a:lstStyle/>
                    <a:p>
                      <a:pPr marL="18415" algn="ctr">
                        <a:lnSpc>
                          <a:spcPts val="940"/>
                        </a:lnSpc>
                        <a:spcBef>
                          <a:spcPts val="60"/>
                        </a:spcBef>
                      </a:pPr>
                      <a:r>
                        <a:rPr sz="800" spc="5" dirty="0">
                          <a:solidFill>
                            <a:srgbClr val="171514"/>
                          </a:solidFill>
                          <a:latin typeface="Microsoft Sans Serif"/>
                          <a:cs typeface="Microsoft Sans Serif"/>
                        </a:rPr>
                        <a:t>2.1</a:t>
                      </a:r>
                      <a:endParaRPr sz="800">
                        <a:latin typeface="Microsoft Sans Serif"/>
                        <a:cs typeface="Microsoft Sans Serif"/>
                      </a:endParaRPr>
                    </a:p>
                  </a:txBody>
                  <a:tcPr marL="0" marR="0" marT="7620" marB="0"/>
                </a:tc>
                <a:tc>
                  <a:txBody>
                    <a:bodyPr/>
                    <a:lstStyle/>
                    <a:p>
                      <a:pPr marL="264160">
                        <a:lnSpc>
                          <a:spcPct val="100000"/>
                        </a:lnSpc>
                        <a:spcBef>
                          <a:spcPts val="160"/>
                        </a:spcBef>
                      </a:pPr>
                      <a:r>
                        <a:rPr sz="700" spc="20" dirty="0">
                          <a:solidFill>
                            <a:srgbClr val="171514"/>
                          </a:solidFill>
                          <a:latin typeface="Microsoft Sans Serif"/>
                          <a:cs typeface="Microsoft Sans Serif"/>
                        </a:rPr>
                        <a:t>9.5–10.1</a:t>
                      </a:r>
                      <a:endParaRPr sz="700">
                        <a:latin typeface="Microsoft Sans Serif"/>
                        <a:cs typeface="Microsoft Sans Serif"/>
                      </a:endParaRPr>
                    </a:p>
                  </a:txBody>
                  <a:tcPr marL="0" marR="0" marT="20320" marB="0"/>
                </a:tc>
                <a:tc>
                  <a:txBody>
                    <a:bodyPr/>
                    <a:lstStyle/>
                    <a:p>
                      <a:pPr marL="5715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extLst>
                  <a:ext uri="{0D108BD9-81ED-4DB2-BD59-A6C34878D82A}">
                    <a16:rowId xmlns:a16="http://schemas.microsoft.com/office/drawing/2014/main" val="10018"/>
                  </a:ext>
                </a:extLst>
              </a:tr>
              <a:tr h="143094">
                <a:tc>
                  <a:txBody>
                    <a:bodyPr/>
                    <a:lstStyle/>
                    <a:p>
                      <a:pPr marL="21590">
                        <a:lnSpc>
                          <a:spcPct val="100000"/>
                        </a:lnSpc>
                        <a:spcBef>
                          <a:spcPts val="210"/>
                        </a:spcBef>
                      </a:pPr>
                      <a:r>
                        <a:rPr sz="650" spc="30" dirty="0">
                          <a:solidFill>
                            <a:srgbClr val="171514"/>
                          </a:solidFill>
                          <a:latin typeface="Microsoft Sans Serif"/>
                          <a:cs typeface="Microsoft Sans Serif"/>
                        </a:rPr>
                        <a:t>tolueno</a:t>
                      </a:r>
                      <a:endParaRPr sz="650">
                        <a:latin typeface="Microsoft Sans Serif"/>
                        <a:cs typeface="Microsoft Sans Serif"/>
                      </a:endParaRPr>
                    </a:p>
                  </a:txBody>
                  <a:tcPr marL="0" marR="0" marT="26670" marB="0"/>
                </a:tc>
                <a:tc>
                  <a:txBody>
                    <a:bodyPr/>
                    <a:lstStyle/>
                    <a:p>
                      <a:pPr marL="25400" algn="ctr">
                        <a:lnSpc>
                          <a:spcPct val="100000"/>
                        </a:lnSpc>
                        <a:spcBef>
                          <a:spcPts val="60"/>
                        </a:spcBef>
                      </a:pPr>
                      <a:r>
                        <a:rPr sz="800" spc="5" dirty="0">
                          <a:solidFill>
                            <a:srgbClr val="171514"/>
                          </a:solidFill>
                          <a:latin typeface="Microsoft Sans Serif"/>
                          <a:cs typeface="Microsoft Sans Serif"/>
                        </a:rPr>
                        <a:t>1.25</a:t>
                      </a:r>
                      <a:endParaRPr sz="800">
                        <a:latin typeface="Microsoft Sans Serif"/>
                        <a:cs typeface="Microsoft Sans Serif"/>
                      </a:endParaRPr>
                    </a:p>
                  </a:txBody>
                  <a:tcPr marL="0" marR="0" marT="7620" marB="0"/>
                </a:tc>
                <a:tc>
                  <a:txBody>
                    <a:bodyPr/>
                    <a:lstStyle/>
                    <a:p>
                      <a:pPr marL="264160">
                        <a:lnSpc>
                          <a:spcPct val="100000"/>
                        </a:lnSpc>
                        <a:spcBef>
                          <a:spcPts val="160"/>
                        </a:spcBef>
                      </a:pPr>
                      <a:r>
                        <a:rPr sz="700" spc="20" dirty="0">
                          <a:solidFill>
                            <a:srgbClr val="171514"/>
                          </a:solidFill>
                          <a:latin typeface="Microsoft Sans Serif"/>
                          <a:cs typeface="Microsoft Sans Serif"/>
                        </a:rPr>
                        <a:t>6.75–7.1</a:t>
                      </a:r>
                      <a:endParaRPr sz="700">
                        <a:latin typeface="Microsoft Sans Serif"/>
                        <a:cs typeface="Microsoft Sans Serif"/>
                      </a:endParaRPr>
                    </a:p>
                  </a:txBody>
                  <a:tcPr marL="0" marR="0" marT="20320" marB="0"/>
                </a:tc>
                <a:tc>
                  <a:txBody>
                    <a:bodyPr/>
                    <a:lstStyle/>
                    <a:p>
                      <a:pPr marL="73660" algn="ctr">
                        <a:lnSpc>
                          <a:spcPct val="100000"/>
                        </a:lnSpc>
                        <a:spcBef>
                          <a:spcPts val="60"/>
                        </a:spcBef>
                      </a:pPr>
                      <a:r>
                        <a:rPr sz="800" spc="5" dirty="0">
                          <a:solidFill>
                            <a:srgbClr val="171514"/>
                          </a:solidFill>
                          <a:latin typeface="Microsoft Sans Serif"/>
                          <a:cs typeface="Microsoft Sans Serif"/>
                        </a:rPr>
                        <a:t>4.4</a:t>
                      </a:r>
                      <a:endParaRPr sz="800">
                        <a:latin typeface="Microsoft Sans Serif"/>
                        <a:cs typeface="Microsoft Sans Serif"/>
                      </a:endParaRPr>
                    </a:p>
                  </a:txBody>
                  <a:tcPr marL="0" marR="0" marT="7620" marB="0"/>
                </a:tc>
                <a:extLst>
                  <a:ext uri="{0D108BD9-81ED-4DB2-BD59-A6C34878D82A}">
                    <a16:rowId xmlns:a16="http://schemas.microsoft.com/office/drawing/2014/main" val="10019"/>
                  </a:ext>
                </a:extLst>
              </a:tr>
              <a:tr h="133784">
                <a:tc>
                  <a:txBody>
                    <a:bodyPr/>
                    <a:lstStyle/>
                    <a:p>
                      <a:pPr marL="21590">
                        <a:lnSpc>
                          <a:spcPts val="869"/>
                        </a:lnSpc>
                        <a:spcBef>
                          <a:spcPts val="80"/>
                        </a:spcBef>
                      </a:pPr>
                      <a:r>
                        <a:rPr sz="750" spc="25" dirty="0">
                          <a:solidFill>
                            <a:srgbClr val="171514"/>
                          </a:solidFill>
                          <a:latin typeface="Microsoft Sans Serif"/>
                          <a:cs typeface="Microsoft Sans Serif"/>
                        </a:rPr>
                        <a:t>xileno</a:t>
                      </a:r>
                      <a:endParaRPr sz="750">
                        <a:latin typeface="Microsoft Sans Serif"/>
                        <a:cs typeface="Microsoft Sans Serif"/>
                      </a:endParaRPr>
                    </a:p>
                  </a:txBody>
                  <a:tcPr marL="0" marR="0" marT="10160" marB="0"/>
                </a:tc>
                <a:tc>
                  <a:txBody>
                    <a:bodyPr/>
                    <a:lstStyle/>
                    <a:p>
                      <a:pPr algn="ctr">
                        <a:lnSpc>
                          <a:spcPts val="819"/>
                        </a:lnSpc>
                        <a:spcBef>
                          <a:spcPts val="130"/>
                        </a:spcBef>
                      </a:pPr>
                      <a:r>
                        <a:rPr sz="700" spc="25" dirty="0">
                          <a:solidFill>
                            <a:srgbClr val="171514"/>
                          </a:solidFill>
                          <a:latin typeface="Microsoft Sans Serif"/>
                          <a:cs typeface="Microsoft Sans Serif"/>
                        </a:rPr>
                        <a:t>0,9–1,0</a:t>
                      </a:r>
                      <a:endParaRPr sz="700">
                        <a:latin typeface="Microsoft Sans Serif"/>
                        <a:cs typeface="Microsoft Sans Serif"/>
                      </a:endParaRPr>
                    </a:p>
                  </a:txBody>
                  <a:tcPr marL="0" marR="0" marT="16510" marB="0"/>
                </a:tc>
                <a:tc>
                  <a:txBody>
                    <a:bodyPr/>
                    <a:lstStyle/>
                    <a:p>
                      <a:pPr marL="289560">
                        <a:lnSpc>
                          <a:spcPts val="819"/>
                        </a:lnSpc>
                        <a:spcBef>
                          <a:spcPts val="130"/>
                        </a:spcBef>
                      </a:pPr>
                      <a:r>
                        <a:rPr sz="700" spc="25" dirty="0">
                          <a:solidFill>
                            <a:srgbClr val="171514"/>
                          </a:solidFill>
                          <a:latin typeface="Microsoft Sans Serif"/>
                          <a:cs typeface="Microsoft Sans Serif"/>
                        </a:rPr>
                        <a:t>0,9–1,0</a:t>
                      </a:r>
                      <a:endParaRPr sz="700">
                        <a:latin typeface="Microsoft Sans Serif"/>
                        <a:cs typeface="Microsoft Sans Serif"/>
                      </a:endParaRPr>
                    </a:p>
                  </a:txBody>
                  <a:tcPr marL="0" marR="0" marT="16510" marB="0"/>
                </a:tc>
                <a:tc>
                  <a:txBody>
                    <a:bodyPr/>
                    <a:lstStyle/>
                    <a:p>
                      <a:pPr marL="50800" algn="ctr">
                        <a:lnSpc>
                          <a:spcPts val="819"/>
                        </a:lnSpc>
                        <a:spcBef>
                          <a:spcPts val="130"/>
                        </a:spcBef>
                      </a:pPr>
                      <a:r>
                        <a:rPr sz="700" spc="35" dirty="0">
                          <a:solidFill>
                            <a:srgbClr val="171514"/>
                          </a:solidFill>
                          <a:latin typeface="Microsoft Sans Serif"/>
                          <a:cs typeface="Microsoft Sans Serif"/>
                        </a:rPr>
                        <a:t>27–32</a:t>
                      </a:r>
                      <a:endParaRPr sz="700">
                        <a:latin typeface="Microsoft Sans Serif"/>
                        <a:cs typeface="Microsoft Sans Serif"/>
                      </a:endParaRPr>
                    </a:p>
                  </a:txBody>
                  <a:tcPr marL="0" marR="0" marT="16510" marB="0"/>
                </a:tc>
                <a:extLst>
                  <a:ext uri="{0D108BD9-81ED-4DB2-BD59-A6C34878D82A}">
                    <a16:rowId xmlns:a16="http://schemas.microsoft.com/office/drawing/2014/main" val="10020"/>
                  </a:ext>
                </a:extLst>
              </a:tr>
            </a:tbl>
          </a:graphicData>
        </a:graphic>
      </p:graphicFrame>
      <p:sp>
        <p:nvSpPr>
          <p:cNvPr id="17" name="object 17"/>
          <p:cNvSpPr txBox="1"/>
          <p:nvPr/>
        </p:nvSpPr>
        <p:spPr>
          <a:xfrm>
            <a:off x="6268752" y="5072710"/>
            <a:ext cx="1734185" cy="383540"/>
          </a:xfrm>
          <a:prstGeom prst="rect">
            <a:avLst/>
          </a:prstGeom>
        </p:spPr>
        <p:txBody>
          <a:bodyPr vert="horz" wrap="square" lIns="0" tIns="67310" rIns="0" bIns="0" rtlCol="0">
            <a:spAutoFit/>
          </a:bodyPr>
          <a:lstStyle/>
          <a:p>
            <a:pPr marL="12700">
              <a:spcBef>
                <a:spcPts val="530"/>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7.2</a:t>
            </a:r>
            <a:endParaRPr sz="850">
              <a:latin typeface="Arial"/>
              <a:cs typeface="Arial"/>
            </a:endParaRPr>
          </a:p>
          <a:p>
            <a:pPr marL="12700">
              <a:spcBef>
                <a:spcPts val="405"/>
              </a:spcBef>
            </a:pPr>
            <a:r>
              <a:rPr sz="800" b="1" spc="30" dirty="0">
                <a:solidFill>
                  <a:srgbClr val="171514"/>
                </a:solidFill>
                <a:latin typeface="Arial"/>
                <a:cs typeface="Arial"/>
              </a:rPr>
              <a:t>MIE</a:t>
            </a:r>
            <a:r>
              <a:rPr sz="800" b="1" spc="-30" dirty="0">
                <a:solidFill>
                  <a:srgbClr val="171514"/>
                </a:solidFill>
                <a:latin typeface="Arial"/>
                <a:cs typeface="Arial"/>
              </a:rPr>
              <a:t> </a:t>
            </a:r>
            <a:r>
              <a:rPr sz="800" b="1" spc="35" dirty="0">
                <a:solidFill>
                  <a:srgbClr val="171514"/>
                </a:solidFill>
                <a:latin typeface="Arial"/>
                <a:cs typeface="Arial"/>
              </a:rPr>
              <a:t>para</a:t>
            </a:r>
            <a:r>
              <a:rPr sz="800" b="1" spc="-30" dirty="0">
                <a:solidFill>
                  <a:srgbClr val="171514"/>
                </a:solidFill>
                <a:latin typeface="Arial"/>
                <a:cs typeface="Arial"/>
              </a:rPr>
              <a:t> </a:t>
            </a:r>
            <a:r>
              <a:rPr sz="800" b="1" spc="15" dirty="0">
                <a:solidFill>
                  <a:srgbClr val="171514"/>
                </a:solidFill>
                <a:latin typeface="Arial"/>
                <a:cs typeface="Arial"/>
              </a:rPr>
              <a:t>algunos</a:t>
            </a:r>
            <a:r>
              <a:rPr sz="800" b="1" spc="-25" dirty="0">
                <a:solidFill>
                  <a:srgbClr val="171514"/>
                </a:solidFill>
                <a:latin typeface="Arial"/>
                <a:cs typeface="Arial"/>
              </a:rPr>
              <a:t> </a:t>
            </a:r>
            <a:r>
              <a:rPr sz="800" b="1" spc="-5" dirty="0">
                <a:solidFill>
                  <a:srgbClr val="171514"/>
                </a:solidFill>
                <a:latin typeface="Arial"/>
                <a:cs typeface="Arial"/>
              </a:rPr>
              <a:t>gases</a:t>
            </a:r>
            <a:r>
              <a:rPr sz="800" b="1" spc="-30" dirty="0">
                <a:solidFill>
                  <a:srgbClr val="171514"/>
                </a:solidFill>
                <a:latin typeface="Arial"/>
                <a:cs typeface="Arial"/>
              </a:rPr>
              <a:t> </a:t>
            </a:r>
            <a:r>
              <a:rPr sz="800" b="1" spc="10" dirty="0">
                <a:solidFill>
                  <a:srgbClr val="171514"/>
                </a:solidFill>
                <a:latin typeface="Arial"/>
                <a:cs typeface="Arial"/>
              </a:rPr>
              <a:t>y</a:t>
            </a:r>
            <a:r>
              <a:rPr sz="800" b="1" spc="-30" dirty="0">
                <a:solidFill>
                  <a:srgbClr val="171514"/>
                </a:solidFill>
                <a:latin typeface="Arial"/>
                <a:cs typeface="Arial"/>
              </a:rPr>
              <a:t> </a:t>
            </a:r>
            <a:r>
              <a:rPr sz="800" b="1" spc="15" dirty="0">
                <a:solidFill>
                  <a:srgbClr val="171514"/>
                </a:solidFill>
                <a:latin typeface="Arial"/>
                <a:cs typeface="Arial"/>
              </a:rPr>
              <a:t>vapores</a:t>
            </a:r>
            <a:endParaRPr sz="800">
              <a:latin typeface="Arial"/>
              <a:cs typeface="Arial"/>
            </a:endParaRPr>
          </a:p>
        </p:txBody>
      </p:sp>
      <p:graphicFrame>
        <p:nvGraphicFramePr>
          <p:cNvPr id="18" name="object 18"/>
          <p:cNvGraphicFramePr>
            <a:graphicFrameLocks noGrp="1"/>
          </p:cNvGraphicFramePr>
          <p:nvPr/>
        </p:nvGraphicFramePr>
        <p:xfrm>
          <a:off x="6259663" y="5515495"/>
          <a:ext cx="2392045" cy="1985768"/>
        </p:xfrm>
        <a:graphic>
          <a:graphicData uri="http://schemas.openxmlformats.org/drawingml/2006/table">
            <a:tbl>
              <a:tblPr firstRow="1" bandRow="1">
                <a:tableStyleId>{2D5ABB26-0587-4C30-8999-92F81FD0307C}</a:tableStyleId>
              </a:tblPr>
              <a:tblGrid>
                <a:gridCol w="726440">
                  <a:extLst>
                    <a:ext uri="{9D8B030D-6E8A-4147-A177-3AD203B41FA5}">
                      <a16:colId xmlns:a16="http://schemas.microsoft.com/office/drawing/2014/main" val="20000"/>
                    </a:ext>
                  </a:extLst>
                </a:gridCol>
                <a:gridCol w="659765">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294386">
                <a:tc>
                  <a:txBody>
                    <a:bodyPr/>
                    <a:lstStyle/>
                    <a:p>
                      <a:pPr>
                        <a:lnSpc>
                          <a:spcPct val="100000"/>
                        </a:lnSpc>
                        <a:spcBef>
                          <a:spcPts val="45"/>
                        </a:spcBef>
                      </a:pPr>
                      <a:endParaRPr sz="1050">
                        <a:latin typeface="Times New Roman"/>
                        <a:cs typeface="Times New Roman"/>
                      </a:endParaRPr>
                    </a:p>
                    <a:p>
                      <a:pPr marL="21590">
                        <a:lnSpc>
                          <a:spcPct val="100000"/>
                        </a:lnSpc>
                      </a:pPr>
                      <a:r>
                        <a:rPr sz="700" b="1" spc="5" dirty="0">
                          <a:solidFill>
                            <a:srgbClr val="171514"/>
                          </a:solidFill>
                          <a:latin typeface="Arial"/>
                          <a:cs typeface="Arial"/>
                        </a:rPr>
                        <a:t>Sustancia</a:t>
                      </a:r>
                      <a:endParaRPr sz="700">
                        <a:latin typeface="Arial"/>
                        <a:cs typeface="Arial"/>
                      </a:endParaRPr>
                    </a:p>
                  </a:txBody>
                  <a:tcPr marL="0" marR="0" marT="5715" marB="0"/>
                </a:tc>
                <a:tc>
                  <a:txBody>
                    <a:bodyPr/>
                    <a:lstStyle/>
                    <a:p>
                      <a:pPr marL="327025">
                        <a:lnSpc>
                          <a:spcPct val="100000"/>
                        </a:lnSpc>
                        <a:spcBef>
                          <a:spcPts val="55"/>
                        </a:spcBef>
                      </a:pPr>
                      <a:r>
                        <a:rPr sz="800" b="1" spc="30" dirty="0">
                          <a:solidFill>
                            <a:srgbClr val="171514"/>
                          </a:solidFill>
                          <a:latin typeface="Arial"/>
                          <a:cs typeface="Arial"/>
                        </a:rPr>
                        <a:t>MIE</a:t>
                      </a:r>
                      <a:endParaRPr sz="800">
                        <a:latin typeface="Arial"/>
                        <a:cs typeface="Arial"/>
                      </a:endParaRPr>
                    </a:p>
                    <a:p>
                      <a:pPr marL="321310">
                        <a:lnSpc>
                          <a:spcPct val="100000"/>
                        </a:lnSpc>
                        <a:spcBef>
                          <a:spcPts val="140"/>
                        </a:spcBef>
                      </a:pPr>
                      <a:r>
                        <a:rPr sz="800" b="1" spc="-25" dirty="0">
                          <a:solidFill>
                            <a:srgbClr val="171514"/>
                          </a:solidFill>
                          <a:latin typeface="Arial"/>
                          <a:cs typeface="Arial"/>
                        </a:rPr>
                        <a:t>(mJ)</a:t>
                      </a:r>
                      <a:endParaRPr sz="800">
                        <a:latin typeface="Arial"/>
                        <a:cs typeface="Arial"/>
                      </a:endParaRPr>
                    </a:p>
                  </a:txBody>
                  <a:tcPr marL="0" marR="0" marT="6985" marB="0"/>
                </a:tc>
                <a:tc>
                  <a:txBody>
                    <a:bodyPr/>
                    <a:lstStyle/>
                    <a:p>
                      <a:pPr marL="113664" algn="ctr">
                        <a:lnSpc>
                          <a:spcPct val="100000"/>
                        </a:lnSpc>
                        <a:spcBef>
                          <a:spcPts val="305"/>
                        </a:spcBef>
                      </a:pPr>
                      <a:r>
                        <a:rPr sz="550" b="1" spc="10" dirty="0">
                          <a:solidFill>
                            <a:srgbClr val="171514"/>
                          </a:solidFill>
                          <a:latin typeface="Arial"/>
                          <a:cs typeface="Arial"/>
                        </a:rPr>
                        <a:t>Concentración</a:t>
                      </a:r>
                      <a:r>
                        <a:rPr sz="550" b="1" spc="-25" dirty="0">
                          <a:solidFill>
                            <a:srgbClr val="171514"/>
                          </a:solidFill>
                          <a:latin typeface="Arial"/>
                          <a:cs typeface="Arial"/>
                        </a:rPr>
                        <a:t> </a:t>
                      </a:r>
                      <a:r>
                        <a:rPr sz="550" b="1" spc="20" dirty="0">
                          <a:solidFill>
                            <a:srgbClr val="171514"/>
                          </a:solidFill>
                          <a:latin typeface="Arial"/>
                          <a:cs typeface="Arial"/>
                        </a:rPr>
                        <a:t>en</a:t>
                      </a:r>
                      <a:r>
                        <a:rPr sz="550" b="1" spc="-25" dirty="0">
                          <a:solidFill>
                            <a:srgbClr val="171514"/>
                          </a:solidFill>
                          <a:latin typeface="Arial"/>
                          <a:cs typeface="Arial"/>
                        </a:rPr>
                        <a:t> </a:t>
                      </a:r>
                      <a:r>
                        <a:rPr sz="550" b="1" spc="15" dirty="0">
                          <a:solidFill>
                            <a:srgbClr val="171514"/>
                          </a:solidFill>
                          <a:latin typeface="Arial"/>
                          <a:cs typeface="Arial"/>
                        </a:rPr>
                        <a:t>el</a:t>
                      </a:r>
                      <a:r>
                        <a:rPr sz="550" b="1" spc="-25" dirty="0">
                          <a:solidFill>
                            <a:srgbClr val="171514"/>
                          </a:solidFill>
                          <a:latin typeface="Arial"/>
                          <a:cs typeface="Arial"/>
                        </a:rPr>
                        <a:t> </a:t>
                      </a:r>
                      <a:r>
                        <a:rPr sz="550" b="1" spc="20" dirty="0">
                          <a:solidFill>
                            <a:srgbClr val="171514"/>
                          </a:solidFill>
                          <a:latin typeface="Arial"/>
                          <a:cs typeface="Arial"/>
                        </a:rPr>
                        <a:t>aire</a:t>
                      </a:r>
                      <a:endParaRPr sz="550">
                        <a:latin typeface="Arial"/>
                        <a:cs typeface="Arial"/>
                      </a:endParaRPr>
                    </a:p>
                    <a:p>
                      <a:pPr marL="139700" algn="ctr">
                        <a:lnSpc>
                          <a:spcPct val="100000"/>
                        </a:lnSpc>
                        <a:spcBef>
                          <a:spcPts val="390"/>
                        </a:spcBef>
                      </a:pPr>
                      <a:r>
                        <a:rPr sz="600" b="1" spc="5" dirty="0">
                          <a:solidFill>
                            <a:srgbClr val="171514"/>
                          </a:solidFill>
                          <a:latin typeface="Arial"/>
                          <a:cs typeface="Arial"/>
                        </a:rPr>
                        <a:t>(%</a:t>
                      </a:r>
                      <a:r>
                        <a:rPr sz="600" b="1" spc="-40" dirty="0">
                          <a:solidFill>
                            <a:srgbClr val="171514"/>
                          </a:solidFill>
                          <a:latin typeface="Arial"/>
                          <a:cs typeface="Arial"/>
                        </a:rPr>
                        <a:t> </a:t>
                      </a:r>
                      <a:r>
                        <a:rPr sz="600" b="1" spc="15" dirty="0">
                          <a:solidFill>
                            <a:srgbClr val="171514"/>
                          </a:solidFill>
                          <a:latin typeface="Arial"/>
                          <a:cs typeface="Arial"/>
                        </a:rPr>
                        <a:t>por</a:t>
                      </a:r>
                      <a:r>
                        <a:rPr sz="600" b="1" spc="-40" dirty="0">
                          <a:solidFill>
                            <a:srgbClr val="171514"/>
                          </a:solidFill>
                          <a:latin typeface="Arial"/>
                          <a:cs typeface="Arial"/>
                        </a:rPr>
                        <a:t> </a:t>
                      </a:r>
                      <a:r>
                        <a:rPr sz="600" b="1" spc="20" dirty="0">
                          <a:solidFill>
                            <a:srgbClr val="171514"/>
                          </a:solidFill>
                          <a:latin typeface="Arial"/>
                          <a:cs typeface="Arial"/>
                        </a:rPr>
                        <a:t>volumen)</a:t>
                      </a:r>
                      <a:endParaRPr sz="600">
                        <a:latin typeface="Arial"/>
                        <a:cs typeface="Arial"/>
                      </a:endParaRPr>
                    </a:p>
                  </a:txBody>
                  <a:tcPr marL="0" marR="0" marT="38735" marB="0"/>
                </a:tc>
                <a:extLst>
                  <a:ext uri="{0D108BD9-81ED-4DB2-BD59-A6C34878D82A}">
                    <a16:rowId xmlns:a16="http://schemas.microsoft.com/office/drawing/2014/main" val="10000"/>
                  </a:ext>
                </a:extLst>
              </a:tr>
              <a:tr h="155346">
                <a:tc>
                  <a:txBody>
                    <a:bodyPr/>
                    <a:lstStyle/>
                    <a:p>
                      <a:pPr marL="21590">
                        <a:lnSpc>
                          <a:spcPct val="100000"/>
                        </a:lnSpc>
                        <a:spcBef>
                          <a:spcPts val="330"/>
                        </a:spcBef>
                      </a:pPr>
                      <a:r>
                        <a:rPr sz="650" spc="10" dirty="0">
                          <a:solidFill>
                            <a:srgbClr val="171514"/>
                          </a:solidFill>
                          <a:latin typeface="Microsoft Sans Serif"/>
                          <a:cs typeface="Microsoft Sans Serif"/>
                        </a:rPr>
                        <a:t>Acetona</a:t>
                      </a:r>
                      <a:endParaRPr sz="650">
                        <a:latin typeface="Microsoft Sans Serif"/>
                        <a:cs typeface="Microsoft Sans Serif"/>
                      </a:endParaRPr>
                    </a:p>
                  </a:txBody>
                  <a:tcPr marL="0" marR="0" marT="41910" marB="0"/>
                </a:tc>
                <a:tc>
                  <a:txBody>
                    <a:bodyPr/>
                    <a:lstStyle/>
                    <a:p>
                      <a:pPr marR="160655" algn="r">
                        <a:lnSpc>
                          <a:spcPts val="940"/>
                        </a:lnSpc>
                        <a:spcBef>
                          <a:spcPts val="180"/>
                        </a:spcBef>
                      </a:pPr>
                      <a:r>
                        <a:rPr sz="800" spc="5" dirty="0">
                          <a:solidFill>
                            <a:srgbClr val="171514"/>
                          </a:solidFill>
                          <a:latin typeface="Microsoft Sans Serif"/>
                          <a:cs typeface="Microsoft Sans Serif"/>
                        </a:rPr>
                        <a:t>1.15</a:t>
                      </a:r>
                      <a:endParaRPr sz="800">
                        <a:latin typeface="Microsoft Sans Serif"/>
                        <a:cs typeface="Microsoft Sans Serif"/>
                      </a:endParaRPr>
                    </a:p>
                  </a:txBody>
                  <a:tcPr marL="0" marR="0" marT="22860" marB="0"/>
                </a:tc>
                <a:tc>
                  <a:txBody>
                    <a:bodyPr/>
                    <a:lstStyle/>
                    <a:p>
                      <a:pPr marR="401955" algn="r">
                        <a:lnSpc>
                          <a:spcPts val="940"/>
                        </a:lnSpc>
                        <a:spcBef>
                          <a:spcPts val="180"/>
                        </a:spcBef>
                      </a:pPr>
                      <a:r>
                        <a:rPr sz="800" spc="5" dirty="0">
                          <a:solidFill>
                            <a:srgbClr val="171514"/>
                          </a:solidFill>
                          <a:latin typeface="Microsoft Sans Serif"/>
                          <a:cs typeface="Microsoft Sans Serif"/>
                        </a:rPr>
                        <a:t>4.5</a:t>
                      </a:r>
                      <a:endParaRPr sz="800">
                        <a:latin typeface="Microsoft Sans Serif"/>
                        <a:cs typeface="Microsoft Sans Serif"/>
                      </a:endParaRPr>
                    </a:p>
                  </a:txBody>
                  <a:tcPr marL="0" marR="0" marT="22860" marB="0"/>
                </a:tc>
                <a:extLst>
                  <a:ext uri="{0D108BD9-81ED-4DB2-BD59-A6C34878D82A}">
                    <a16:rowId xmlns:a16="http://schemas.microsoft.com/office/drawing/2014/main" val="10001"/>
                  </a:ext>
                </a:extLst>
              </a:tr>
              <a:tr h="139700">
                <a:tc>
                  <a:txBody>
                    <a:bodyPr/>
                    <a:lstStyle/>
                    <a:p>
                      <a:pPr marL="21590">
                        <a:lnSpc>
                          <a:spcPct val="100000"/>
                        </a:lnSpc>
                        <a:spcBef>
                          <a:spcPts val="160"/>
                        </a:spcBef>
                      </a:pPr>
                      <a:r>
                        <a:rPr sz="700" spc="15" dirty="0">
                          <a:solidFill>
                            <a:srgbClr val="171514"/>
                          </a:solidFill>
                          <a:latin typeface="Microsoft Sans Serif"/>
                          <a:cs typeface="Microsoft Sans Serif"/>
                        </a:rPr>
                        <a:t>Acetileno</a:t>
                      </a:r>
                      <a:endParaRPr sz="700">
                        <a:latin typeface="Microsoft Sans Serif"/>
                        <a:cs typeface="Microsoft Sans Serif"/>
                      </a:endParaRPr>
                    </a:p>
                  </a:txBody>
                  <a:tcPr marL="0" marR="0" marT="20320" marB="0"/>
                </a:tc>
                <a:tc>
                  <a:txBody>
                    <a:bodyPr/>
                    <a:lstStyle/>
                    <a:p>
                      <a:pPr marR="151130" algn="r">
                        <a:lnSpc>
                          <a:spcPct val="100000"/>
                        </a:lnSpc>
                        <a:spcBef>
                          <a:spcPts val="210"/>
                        </a:spcBef>
                      </a:pPr>
                      <a:r>
                        <a:rPr sz="650" spc="5" dirty="0">
                          <a:solidFill>
                            <a:srgbClr val="171514"/>
                          </a:solidFill>
                          <a:latin typeface="Microsoft Sans Serif"/>
                          <a:cs typeface="Microsoft Sans Serif"/>
                        </a:rPr>
                        <a:t>0.017</a:t>
                      </a:r>
                      <a:endParaRPr sz="650">
                        <a:latin typeface="Microsoft Sans Serif"/>
                        <a:cs typeface="Microsoft Sans Serif"/>
                      </a:endParaRPr>
                    </a:p>
                  </a:txBody>
                  <a:tcPr marL="0" marR="0" marT="26670" marB="0"/>
                </a:tc>
                <a:tc>
                  <a:txBody>
                    <a:bodyPr/>
                    <a:lstStyle/>
                    <a:p>
                      <a:pPr marR="401955" algn="r">
                        <a:lnSpc>
                          <a:spcPts val="940"/>
                        </a:lnSpc>
                        <a:spcBef>
                          <a:spcPts val="60"/>
                        </a:spcBef>
                      </a:pPr>
                      <a:r>
                        <a:rPr sz="800" spc="5" dirty="0">
                          <a:solidFill>
                            <a:srgbClr val="171514"/>
                          </a:solidFill>
                          <a:latin typeface="Microsoft Sans Serif"/>
                          <a:cs typeface="Microsoft Sans Serif"/>
                        </a:rPr>
                        <a:t>8.5</a:t>
                      </a:r>
                      <a:endParaRPr sz="800">
                        <a:latin typeface="Microsoft Sans Serif"/>
                        <a:cs typeface="Microsoft Sans Serif"/>
                      </a:endParaRPr>
                    </a:p>
                  </a:txBody>
                  <a:tcPr marL="0" marR="0" marT="7620" marB="0"/>
                </a:tc>
                <a:extLst>
                  <a:ext uri="{0D108BD9-81ED-4DB2-BD59-A6C34878D82A}">
                    <a16:rowId xmlns:a16="http://schemas.microsoft.com/office/drawing/2014/main" val="10002"/>
                  </a:ext>
                </a:extLst>
              </a:tr>
              <a:tr h="139700">
                <a:tc>
                  <a:txBody>
                    <a:bodyPr/>
                    <a:lstStyle/>
                    <a:p>
                      <a:pPr marL="21590">
                        <a:lnSpc>
                          <a:spcPct val="100000"/>
                        </a:lnSpc>
                        <a:spcBef>
                          <a:spcPts val="210"/>
                        </a:spcBef>
                      </a:pPr>
                      <a:r>
                        <a:rPr sz="650" spc="20" dirty="0">
                          <a:solidFill>
                            <a:srgbClr val="171514"/>
                          </a:solidFill>
                          <a:latin typeface="Microsoft Sans Serif"/>
                          <a:cs typeface="Microsoft Sans Serif"/>
                        </a:rPr>
                        <a:t>Amoníaco</a:t>
                      </a:r>
                      <a:endParaRPr sz="650">
                        <a:latin typeface="Microsoft Sans Serif"/>
                        <a:cs typeface="Microsoft Sans Serif"/>
                      </a:endParaRPr>
                    </a:p>
                  </a:txBody>
                  <a:tcPr marL="0" marR="0" marT="26670" marB="0"/>
                </a:tc>
                <a:tc>
                  <a:txBody>
                    <a:bodyPr/>
                    <a:lstStyle/>
                    <a:p>
                      <a:pPr marL="187325">
                        <a:lnSpc>
                          <a:spcPts val="940"/>
                        </a:lnSpc>
                        <a:spcBef>
                          <a:spcPts val="60"/>
                        </a:spcBef>
                      </a:pPr>
                      <a:r>
                        <a:rPr sz="800" spc="10" dirty="0">
                          <a:solidFill>
                            <a:srgbClr val="171514"/>
                          </a:solidFill>
                          <a:latin typeface="Microsoft Sans Serif"/>
                          <a:cs typeface="Microsoft Sans Serif"/>
                        </a:rPr>
                        <a:t>680</a:t>
                      </a:r>
                      <a:endParaRPr sz="800">
                        <a:latin typeface="Microsoft Sans Serif"/>
                        <a:cs typeface="Microsoft Sans Serif"/>
                      </a:endParaRPr>
                    </a:p>
                  </a:txBody>
                  <a:tcPr marL="0" marR="0" marT="7620" marB="0"/>
                </a:tc>
                <a:tc>
                  <a:txBody>
                    <a:bodyPr/>
                    <a:lstStyle/>
                    <a:p>
                      <a:pPr marR="421640" algn="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extLst>
                  <a:ext uri="{0D108BD9-81ED-4DB2-BD59-A6C34878D82A}">
                    <a16:rowId xmlns:a16="http://schemas.microsoft.com/office/drawing/2014/main" val="10003"/>
                  </a:ext>
                </a:extLst>
              </a:tr>
              <a:tr h="139700">
                <a:tc>
                  <a:txBody>
                    <a:bodyPr/>
                    <a:lstStyle/>
                    <a:p>
                      <a:pPr marL="21590">
                        <a:lnSpc>
                          <a:spcPct val="100000"/>
                        </a:lnSpc>
                        <a:spcBef>
                          <a:spcPts val="210"/>
                        </a:spcBef>
                      </a:pPr>
                      <a:r>
                        <a:rPr sz="650" spc="10" dirty="0">
                          <a:solidFill>
                            <a:srgbClr val="171514"/>
                          </a:solidFill>
                          <a:latin typeface="Microsoft Sans Serif"/>
                          <a:cs typeface="Microsoft Sans Serif"/>
                        </a:rPr>
                        <a:t>Benceno</a:t>
                      </a:r>
                      <a:endParaRPr sz="650">
                        <a:latin typeface="Microsoft Sans Serif"/>
                        <a:cs typeface="Microsoft Sans Serif"/>
                      </a:endParaRPr>
                    </a:p>
                  </a:txBody>
                  <a:tcPr marL="0" marR="0" marT="26670" marB="0"/>
                </a:tc>
                <a:tc>
                  <a:txBody>
                    <a:bodyPr/>
                    <a:lstStyle/>
                    <a:p>
                      <a:pPr marR="160655" algn="r">
                        <a:lnSpc>
                          <a:spcPts val="940"/>
                        </a:lnSpc>
                        <a:spcBef>
                          <a:spcPts val="60"/>
                        </a:spcBef>
                      </a:pPr>
                      <a:r>
                        <a:rPr sz="800" spc="5" dirty="0">
                          <a:solidFill>
                            <a:srgbClr val="171514"/>
                          </a:solidFill>
                          <a:latin typeface="Microsoft Sans Serif"/>
                          <a:cs typeface="Microsoft Sans Serif"/>
                        </a:rPr>
                        <a:t>0.22</a:t>
                      </a:r>
                      <a:endParaRPr sz="800">
                        <a:latin typeface="Microsoft Sans Serif"/>
                        <a:cs typeface="Microsoft Sans Serif"/>
                      </a:endParaRPr>
                    </a:p>
                  </a:txBody>
                  <a:tcPr marL="0" marR="0" marT="7620" marB="0"/>
                </a:tc>
                <a:tc>
                  <a:txBody>
                    <a:bodyPr/>
                    <a:lstStyle/>
                    <a:p>
                      <a:pPr marR="401955" algn="r">
                        <a:lnSpc>
                          <a:spcPts val="940"/>
                        </a:lnSpc>
                        <a:spcBef>
                          <a:spcPts val="60"/>
                        </a:spcBef>
                      </a:pPr>
                      <a:r>
                        <a:rPr sz="800" spc="5" dirty="0">
                          <a:solidFill>
                            <a:srgbClr val="171514"/>
                          </a:solidFill>
                          <a:latin typeface="Microsoft Sans Serif"/>
                          <a:cs typeface="Microsoft Sans Serif"/>
                        </a:rPr>
                        <a:t>4.7</a:t>
                      </a:r>
                      <a:endParaRPr sz="800">
                        <a:latin typeface="Microsoft Sans Serif"/>
                        <a:cs typeface="Microsoft Sans Serif"/>
                      </a:endParaRPr>
                    </a:p>
                  </a:txBody>
                  <a:tcPr marL="0" marR="0" marT="7620" marB="0"/>
                </a:tc>
                <a:extLst>
                  <a:ext uri="{0D108BD9-81ED-4DB2-BD59-A6C34878D82A}">
                    <a16:rowId xmlns:a16="http://schemas.microsoft.com/office/drawing/2014/main" val="10004"/>
                  </a:ext>
                </a:extLst>
              </a:tr>
              <a:tr h="139699">
                <a:tc>
                  <a:txBody>
                    <a:bodyPr/>
                    <a:lstStyle/>
                    <a:p>
                      <a:pPr marL="21590">
                        <a:lnSpc>
                          <a:spcPct val="100000"/>
                        </a:lnSpc>
                        <a:spcBef>
                          <a:spcPts val="210"/>
                        </a:spcBef>
                      </a:pPr>
                      <a:r>
                        <a:rPr sz="650" spc="25" dirty="0">
                          <a:solidFill>
                            <a:srgbClr val="171514"/>
                          </a:solidFill>
                          <a:latin typeface="Microsoft Sans Serif"/>
                          <a:cs typeface="Microsoft Sans Serif"/>
                        </a:rPr>
                        <a:t>Butano</a:t>
                      </a:r>
                      <a:endParaRPr sz="650">
                        <a:latin typeface="Microsoft Sans Serif"/>
                        <a:cs typeface="Microsoft Sans Serif"/>
                      </a:endParaRPr>
                    </a:p>
                  </a:txBody>
                  <a:tcPr marL="0" marR="0" marT="26670" marB="0"/>
                </a:tc>
                <a:tc>
                  <a:txBody>
                    <a:bodyPr/>
                    <a:lstStyle/>
                    <a:p>
                      <a:pPr marR="160655" algn="r">
                        <a:lnSpc>
                          <a:spcPts val="940"/>
                        </a:lnSpc>
                        <a:spcBef>
                          <a:spcPts val="60"/>
                        </a:spcBef>
                      </a:pPr>
                      <a:r>
                        <a:rPr sz="800" spc="5" dirty="0">
                          <a:solidFill>
                            <a:srgbClr val="171514"/>
                          </a:solidFill>
                          <a:latin typeface="Microsoft Sans Serif"/>
                          <a:cs typeface="Microsoft Sans Serif"/>
                        </a:rPr>
                        <a:t>0.25</a:t>
                      </a:r>
                      <a:endParaRPr sz="800">
                        <a:latin typeface="Microsoft Sans Serif"/>
                        <a:cs typeface="Microsoft Sans Serif"/>
                      </a:endParaRPr>
                    </a:p>
                  </a:txBody>
                  <a:tcPr marL="0" marR="0" marT="7620" marB="0"/>
                </a:tc>
                <a:tc>
                  <a:txBody>
                    <a:bodyPr/>
                    <a:lstStyle/>
                    <a:p>
                      <a:pPr marR="401955" algn="r">
                        <a:lnSpc>
                          <a:spcPts val="940"/>
                        </a:lnSpc>
                        <a:spcBef>
                          <a:spcPts val="60"/>
                        </a:spcBef>
                      </a:pPr>
                      <a:r>
                        <a:rPr sz="800" spc="5" dirty="0">
                          <a:solidFill>
                            <a:srgbClr val="171514"/>
                          </a:solidFill>
                          <a:latin typeface="Microsoft Sans Serif"/>
                          <a:cs typeface="Microsoft Sans Serif"/>
                        </a:rPr>
                        <a:t>4.7</a:t>
                      </a:r>
                      <a:endParaRPr sz="800">
                        <a:latin typeface="Microsoft Sans Serif"/>
                        <a:cs typeface="Microsoft Sans Serif"/>
                      </a:endParaRPr>
                    </a:p>
                  </a:txBody>
                  <a:tcPr marL="0" marR="0" marT="7620" marB="0"/>
                </a:tc>
                <a:extLst>
                  <a:ext uri="{0D108BD9-81ED-4DB2-BD59-A6C34878D82A}">
                    <a16:rowId xmlns:a16="http://schemas.microsoft.com/office/drawing/2014/main" val="10005"/>
                  </a:ext>
                </a:extLst>
              </a:tr>
              <a:tr h="139699">
                <a:tc>
                  <a:txBody>
                    <a:bodyPr/>
                    <a:lstStyle/>
                    <a:p>
                      <a:pPr marL="21590">
                        <a:lnSpc>
                          <a:spcPct val="100000"/>
                        </a:lnSpc>
                        <a:spcBef>
                          <a:spcPts val="160"/>
                        </a:spcBef>
                      </a:pPr>
                      <a:r>
                        <a:rPr sz="700" spc="10" dirty="0">
                          <a:solidFill>
                            <a:srgbClr val="171514"/>
                          </a:solidFill>
                          <a:latin typeface="Microsoft Sans Serif"/>
                          <a:cs typeface="Microsoft Sans Serif"/>
                        </a:rPr>
                        <a:t>Éter</a:t>
                      </a:r>
                      <a:r>
                        <a:rPr sz="700" spc="-40" dirty="0">
                          <a:solidFill>
                            <a:srgbClr val="171514"/>
                          </a:solidFill>
                          <a:latin typeface="Microsoft Sans Serif"/>
                          <a:cs typeface="Microsoft Sans Serif"/>
                        </a:rPr>
                        <a:t> </a:t>
                      </a:r>
                      <a:r>
                        <a:rPr sz="700" spc="20" dirty="0">
                          <a:solidFill>
                            <a:srgbClr val="171514"/>
                          </a:solidFill>
                          <a:latin typeface="Microsoft Sans Serif"/>
                          <a:cs typeface="Microsoft Sans Serif"/>
                        </a:rPr>
                        <a:t>dietílico</a:t>
                      </a:r>
                      <a:endParaRPr sz="700">
                        <a:latin typeface="Microsoft Sans Serif"/>
                        <a:cs typeface="Microsoft Sans Serif"/>
                      </a:endParaRPr>
                    </a:p>
                  </a:txBody>
                  <a:tcPr marL="0" marR="0" marT="20320" marB="0"/>
                </a:tc>
                <a:tc>
                  <a:txBody>
                    <a:bodyPr/>
                    <a:lstStyle/>
                    <a:p>
                      <a:pPr marR="160655" algn="r">
                        <a:lnSpc>
                          <a:spcPts val="940"/>
                        </a:lnSpc>
                        <a:spcBef>
                          <a:spcPts val="60"/>
                        </a:spcBef>
                      </a:pPr>
                      <a:r>
                        <a:rPr sz="800" spc="5" dirty="0">
                          <a:solidFill>
                            <a:srgbClr val="171514"/>
                          </a:solidFill>
                          <a:latin typeface="Microsoft Sans Serif"/>
                          <a:cs typeface="Microsoft Sans Serif"/>
                        </a:rPr>
                        <a:t>0.19</a:t>
                      </a:r>
                      <a:endParaRPr sz="800">
                        <a:latin typeface="Microsoft Sans Serif"/>
                        <a:cs typeface="Microsoft Sans Serif"/>
                      </a:endParaRPr>
                    </a:p>
                  </a:txBody>
                  <a:tcPr marL="0" marR="0" marT="7620" marB="0"/>
                </a:tc>
                <a:tc>
                  <a:txBody>
                    <a:bodyPr/>
                    <a:lstStyle/>
                    <a:p>
                      <a:pPr marR="401955" algn="r">
                        <a:lnSpc>
                          <a:spcPts val="940"/>
                        </a:lnSpc>
                        <a:spcBef>
                          <a:spcPts val="60"/>
                        </a:spcBef>
                      </a:pPr>
                      <a:r>
                        <a:rPr sz="800" spc="5" dirty="0">
                          <a:solidFill>
                            <a:srgbClr val="171514"/>
                          </a:solidFill>
                          <a:latin typeface="Microsoft Sans Serif"/>
                          <a:cs typeface="Microsoft Sans Serif"/>
                        </a:rPr>
                        <a:t>5.1</a:t>
                      </a:r>
                      <a:endParaRPr sz="800">
                        <a:latin typeface="Microsoft Sans Serif"/>
                        <a:cs typeface="Microsoft Sans Serif"/>
                      </a:endParaRPr>
                    </a:p>
                  </a:txBody>
                  <a:tcPr marL="0" marR="0" marT="7620" marB="0"/>
                </a:tc>
                <a:extLst>
                  <a:ext uri="{0D108BD9-81ED-4DB2-BD59-A6C34878D82A}">
                    <a16:rowId xmlns:a16="http://schemas.microsoft.com/office/drawing/2014/main" val="10006"/>
                  </a:ext>
                </a:extLst>
              </a:tr>
              <a:tr h="139699">
                <a:tc>
                  <a:txBody>
                    <a:bodyPr/>
                    <a:lstStyle/>
                    <a:p>
                      <a:pPr marL="21590">
                        <a:lnSpc>
                          <a:spcPct val="100000"/>
                        </a:lnSpc>
                        <a:spcBef>
                          <a:spcPts val="210"/>
                        </a:spcBef>
                      </a:pPr>
                      <a:r>
                        <a:rPr sz="650" spc="15" dirty="0">
                          <a:solidFill>
                            <a:srgbClr val="171514"/>
                          </a:solidFill>
                          <a:latin typeface="Microsoft Sans Serif"/>
                          <a:cs typeface="Microsoft Sans Serif"/>
                        </a:rPr>
                        <a:t>Hexano</a:t>
                      </a:r>
                      <a:endParaRPr sz="650">
                        <a:latin typeface="Microsoft Sans Serif"/>
                        <a:cs typeface="Microsoft Sans Serif"/>
                      </a:endParaRPr>
                    </a:p>
                  </a:txBody>
                  <a:tcPr marL="0" marR="0" marT="26670" marB="0"/>
                </a:tc>
                <a:tc>
                  <a:txBody>
                    <a:bodyPr/>
                    <a:lstStyle/>
                    <a:p>
                      <a:pPr marR="160655" algn="r">
                        <a:lnSpc>
                          <a:spcPts val="940"/>
                        </a:lnSpc>
                        <a:spcBef>
                          <a:spcPts val="60"/>
                        </a:spcBef>
                      </a:pPr>
                      <a:r>
                        <a:rPr sz="800" spc="5" dirty="0">
                          <a:solidFill>
                            <a:srgbClr val="171514"/>
                          </a:solidFill>
                          <a:latin typeface="Microsoft Sans Serif"/>
                          <a:cs typeface="Microsoft Sans Serif"/>
                        </a:rPr>
                        <a:t>0.24</a:t>
                      </a:r>
                      <a:endParaRPr sz="800">
                        <a:latin typeface="Microsoft Sans Serif"/>
                        <a:cs typeface="Microsoft Sans Serif"/>
                      </a:endParaRPr>
                    </a:p>
                  </a:txBody>
                  <a:tcPr marL="0" marR="0" marT="7620" marB="0"/>
                </a:tc>
                <a:tc>
                  <a:txBody>
                    <a:bodyPr/>
                    <a:lstStyle/>
                    <a:p>
                      <a:pPr marR="401955" algn="r">
                        <a:lnSpc>
                          <a:spcPts val="940"/>
                        </a:lnSpc>
                        <a:spcBef>
                          <a:spcPts val="60"/>
                        </a:spcBef>
                      </a:pPr>
                      <a:r>
                        <a:rPr sz="800" spc="5" dirty="0">
                          <a:solidFill>
                            <a:srgbClr val="171514"/>
                          </a:solidFill>
                          <a:latin typeface="Microsoft Sans Serif"/>
                          <a:cs typeface="Microsoft Sans Serif"/>
                        </a:rPr>
                        <a:t>3.8</a:t>
                      </a:r>
                      <a:endParaRPr sz="800">
                        <a:latin typeface="Microsoft Sans Serif"/>
                        <a:cs typeface="Microsoft Sans Serif"/>
                      </a:endParaRPr>
                    </a:p>
                  </a:txBody>
                  <a:tcPr marL="0" marR="0" marT="7620" marB="0"/>
                </a:tc>
                <a:extLst>
                  <a:ext uri="{0D108BD9-81ED-4DB2-BD59-A6C34878D82A}">
                    <a16:rowId xmlns:a16="http://schemas.microsoft.com/office/drawing/2014/main" val="10007"/>
                  </a:ext>
                </a:extLst>
              </a:tr>
              <a:tr h="139700">
                <a:tc>
                  <a:txBody>
                    <a:bodyPr/>
                    <a:lstStyle/>
                    <a:p>
                      <a:pPr marL="21590">
                        <a:lnSpc>
                          <a:spcPct val="100000"/>
                        </a:lnSpc>
                        <a:spcBef>
                          <a:spcPts val="260"/>
                        </a:spcBef>
                      </a:pPr>
                      <a:r>
                        <a:rPr sz="600" spc="25" dirty="0">
                          <a:solidFill>
                            <a:srgbClr val="171514"/>
                          </a:solidFill>
                          <a:latin typeface="Microsoft Sans Serif"/>
                          <a:cs typeface="Microsoft Sans Serif"/>
                        </a:rPr>
                        <a:t>Hidrógeno</a:t>
                      </a:r>
                      <a:endParaRPr sz="600">
                        <a:latin typeface="Microsoft Sans Serif"/>
                        <a:cs typeface="Microsoft Sans Serif"/>
                      </a:endParaRPr>
                    </a:p>
                  </a:txBody>
                  <a:tcPr marL="0" marR="0" marT="33020" marB="0"/>
                </a:tc>
                <a:tc>
                  <a:txBody>
                    <a:bodyPr/>
                    <a:lstStyle/>
                    <a:p>
                      <a:pPr marR="151130" algn="r">
                        <a:lnSpc>
                          <a:spcPct val="100000"/>
                        </a:lnSpc>
                        <a:spcBef>
                          <a:spcPts val="210"/>
                        </a:spcBef>
                      </a:pPr>
                      <a:r>
                        <a:rPr sz="650" spc="5" dirty="0">
                          <a:solidFill>
                            <a:srgbClr val="171514"/>
                          </a:solidFill>
                          <a:latin typeface="Microsoft Sans Serif"/>
                          <a:cs typeface="Microsoft Sans Serif"/>
                        </a:rPr>
                        <a:t>0.017</a:t>
                      </a:r>
                      <a:endParaRPr sz="650">
                        <a:latin typeface="Microsoft Sans Serif"/>
                        <a:cs typeface="Microsoft Sans Serif"/>
                      </a:endParaRPr>
                    </a:p>
                  </a:txBody>
                  <a:tcPr marL="0" marR="0" marT="26670" marB="0"/>
                </a:tc>
                <a:tc>
                  <a:txBody>
                    <a:bodyPr/>
                    <a:lstStyle/>
                    <a:p>
                      <a:pPr marR="78740" algn="ctr">
                        <a:lnSpc>
                          <a:spcPts val="940"/>
                        </a:lnSpc>
                        <a:spcBef>
                          <a:spcPts val="60"/>
                        </a:spcBef>
                      </a:pPr>
                      <a:r>
                        <a:rPr sz="800" spc="10" dirty="0">
                          <a:solidFill>
                            <a:srgbClr val="171514"/>
                          </a:solidFill>
                          <a:latin typeface="Microsoft Sans Serif"/>
                          <a:cs typeface="Microsoft Sans Serif"/>
                        </a:rPr>
                        <a:t>28</a:t>
                      </a:r>
                      <a:endParaRPr sz="800">
                        <a:latin typeface="Microsoft Sans Serif"/>
                        <a:cs typeface="Microsoft Sans Serif"/>
                      </a:endParaRPr>
                    </a:p>
                  </a:txBody>
                  <a:tcPr marL="0" marR="0" marT="7620" marB="0"/>
                </a:tc>
                <a:extLst>
                  <a:ext uri="{0D108BD9-81ED-4DB2-BD59-A6C34878D82A}">
                    <a16:rowId xmlns:a16="http://schemas.microsoft.com/office/drawing/2014/main" val="10008"/>
                  </a:ext>
                </a:extLst>
              </a:tr>
              <a:tr h="139700">
                <a:tc>
                  <a:txBody>
                    <a:bodyPr/>
                    <a:lstStyle/>
                    <a:p>
                      <a:pPr marL="21590">
                        <a:lnSpc>
                          <a:spcPts val="890"/>
                        </a:lnSpc>
                        <a:spcBef>
                          <a:spcPts val="110"/>
                        </a:spcBef>
                      </a:pPr>
                      <a:r>
                        <a:rPr sz="750" spc="35" dirty="0">
                          <a:solidFill>
                            <a:srgbClr val="171514"/>
                          </a:solidFill>
                          <a:latin typeface="Microsoft Sans Serif"/>
                          <a:cs typeface="Microsoft Sans Serif"/>
                        </a:rPr>
                        <a:t>Metano</a:t>
                      </a:r>
                      <a:endParaRPr sz="750">
                        <a:latin typeface="Microsoft Sans Serif"/>
                        <a:cs typeface="Microsoft Sans Serif"/>
                      </a:endParaRPr>
                    </a:p>
                  </a:txBody>
                  <a:tcPr marL="0" marR="0" marT="13970" marB="0"/>
                </a:tc>
                <a:tc>
                  <a:txBody>
                    <a:bodyPr/>
                    <a:lstStyle/>
                    <a:p>
                      <a:pPr marR="160655" algn="r">
                        <a:lnSpc>
                          <a:spcPts val="940"/>
                        </a:lnSpc>
                        <a:spcBef>
                          <a:spcPts val="60"/>
                        </a:spcBef>
                      </a:pPr>
                      <a:r>
                        <a:rPr sz="800" spc="5" dirty="0">
                          <a:solidFill>
                            <a:srgbClr val="171514"/>
                          </a:solidFill>
                          <a:latin typeface="Microsoft Sans Serif"/>
                          <a:cs typeface="Microsoft Sans Serif"/>
                        </a:rPr>
                        <a:t>0.28</a:t>
                      </a:r>
                      <a:endParaRPr sz="800">
                        <a:latin typeface="Microsoft Sans Serif"/>
                        <a:cs typeface="Microsoft Sans Serif"/>
                      </a:endParaRPr>
                    </a:p>
                  </a:txBody>
                  <a:tcPr marL="0" marR="0" marT="7620" marB="0"/>
                </a:tc>
                <a:tc>
                  <a:txBody>
                    <a:bodyPr/>
                    <a:lstStyle/>
                    <a:p>
                      <a:pPr marR="401955" algn="r">
                        <a:lnSpc>
                          <a:spcPts val="940"/>
                        </a:lnSpc>
                        <a:spcBef>
                          <a:spcPts val="60"/>
                        </a:spcBef>
                      </a:pPr>
                      <a:r>
                        <a:rPr sz="800" spc="5" dirty="0">
                          <a:solidFill>
                            <a:srgbClr val="171514"/>
                          </a:solidFill>
                          <a:latin typeface="Microsoft Sans Serif"/>
                          <a:cs typeface="Microsoft Sans Serif"/>
                        </a:rPr>
                        <a:t>8.5</a:t>
                      </a:r>
                      <a:endParaRPr sz="800">
                        <a:latin typeface="Microsoft Sans Serif"/>
                        <a:cs typeface="Microsoft Sans Serif"/>
                      </a:endParaRPr>
                    </a:p>
                  </a:txBody>
                  <a:tcPr marL="0" marR="0" marT="7620" marB="0"/>
                </a:tc>
                <a:extLst>
                  <a:ext uri="{0D108BD9-81ED-4DB2-BD59-A6C34878D82A}">
                    <a16:rowId xmlns:a16="http://schemas.microsoft.com/office/drawing/2014/main" val="10009"/>
                  </a:ext>
                </a:extLst>
              </a:tr>
              <a:tr h="139700">
                <a:tc>
                  <a:txBody>
                    <a:bodyPr/>
                    <a:lstStyle/>
                    <a:p>
                      <a:pPr marL="21590">
                        <a:lnSpc>
                          <a:spcPts val="890"/>
                        </a:lnSpc>
                        <a:spcBef>
                          <a:spcPts val="110"/>
                        </a:spcBef>
                      </a:pPr>
                      <a:r>
                        <a:rPr sz="750" spc="35" dirty="0">
                          <a:solidFill>
                            <a:srgbClr val="171514"/>
                          </a:solidFill>
                          <a:latin typeface="Microsoft Sans Serif"/>
                          <a:cs typeface="Microsoft Sans Serif"/>
                        </a:rPr>
                        <a:t>metanol</a:t>
                      </a:r>
                      <a:endParaRPr sz="750">
                        <a:latin typeface="Microsoft Sans Serif"/>
                        <a:cs typeface="Microsoft Sans Serif"/>
                      </a:endParaRPr>
                    </a:p>
                  </a:txBody>
                  <a:tcPr marL="0" marR="0" marT="13970" marB="0"/>
                </a:tc>
                <a:tc>
                  <a:txBody>
                    <a:bodyPr/>
                    <a:lstStyle/>
                    <a:p>
                      <a:pPr marR="160655" algn="r">
                        <a:lnSpc>
                          <a:spcPts val="940"/>
                        </a:lnSpc>
                        <a:spcBef>
                          <a:spcPts val="60"/>
                        </a:spcBef>
                      </a:pPr>
                      <a:r>
                        <a:rPr sz="800" spc="5" dirty="0">
                          <a:solidFill>
                            <a:srgbClr val="171514"/>
                          </a:solidFill>
                          <a:latin typeface="Microsoft Sans Serif"/>
                          <a:cs typeface="Microsoft Sans Serif"/>
                        </a:rPr>
                        <a:t>0.14</a:t>
                      </a:r>
                      <a:endParaRPr sz="800">
                        <a:latin typeface="Microsoft Sans Serif"/>
                        <a:cs typeface="Microsoft Sans Serif"/>
                      </a:endParaRPr>
                    </a:p>
                  </a:txBody>
                  <a:tcPr marL="0" marR="0" marT="7620" marB="0"/>
                </a:tc>
                <a:tc>
                  <a:txBody>
                    <a:bodyPr/>
                    <a:lstStyle/>
                    <a:p>
                      <a:pPr marR="421640" algn="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extLst>
                  <a:ext uri="{0D108BD9-81ED-4DB2-BD59-A6C34878D82A}">
                    <a16:rowId xmlns:a16="http://schemas.microsoft.com/office/drawing/2014/main" val="10010"/>
                  </a:ext>
                </a:extLst>
              </a:tr>
              <a:tr h="139700">
                <a:tc>
                  <a:txBody>
                    <a:bodyPr/>
                    <a:lstStyle/>
                    <a:p>
                      <a:pPr marL="21590">
                        <a:lnSpc>
                          <a:spcPct val="100000"/>
                        </a:lnSpc>
                        <a:spcBef>
                          <a:spcPts val="260"/>
                        </a:spcBef>
                      </a:pPr>
                      <a:r>
                        <a:rPr sz="600" spc="20" dirty="0">
                          <a:solidFill>
                            <a:srgbClr val="171514"/>
                          </a:solidFill>
                          <a:latin typeface="Microsoft Sans Serif"/>
                          <a:cs typeface="Microsoft Sans Serif"/>
                        </a:rPr>
                        <a:t>Propano</a:t>
                      </a:r>
                      <a:endParaRPr sz="600">
                        <a:latin typeface="Microsoft Sans Serif"/>
                        <a:cs typeface="Microsoft Sans Serif"/>
                      </a:endParaRPr>
                    </a:p>
                  </a:txBody>
                  <a:tcPr marL="0" marR="0" marT="33020" marB="0"/>
                </a:tc>
                <a:tc>
                  <a:txBody>
                    <a:bodyPr/>
                    <a:lstStyle/>
                    <a:p>
                      <a:pPr marR="160655" algn="r">
                        <a:lnSpc>
                          <a:spcPts val="940"/>
                        </a:lnSpc>
                        <a:spcBef>
                          <a:spcPts val="60"/>
                        </a:spcBef>
                      </a:pPr>
                      <a:r>
                        <a:rPr sz="800" spc="5" dirty="0">
                          <a:solidFill>
                            <a:srgbClr val="171514"/>
                          </a:solidFill>
                          <a:latin typeface="Microsoft Sans Serif"/>
                          <a:cs typeface="Microsoft Sans Serif"/>
                        </a:rPr>
                        <a:t>0.25</a:t>
                      </a:r>
                      <a:endParaRPr sz="800">
                        <a:latin typeface="Microsoft Sans Serif"/>
                        <a:cs typeface="Microsoft Sans Serif"/>
                      </a:endParaRPr>
                    </a:p>
                  </a:txBody>
                  <a:tcPr marL="0" marR="0" marT="7620" marB="0"/>
                </a:tc>
                <a:tc>
                  <a:txBody>
                    <a:bodyPr/>
                    <a:lstStyle/>
                    <a:p>
                      <a:pPr marR="401955" algn="r">
                        <a:lnSpc>
                          <a:spcPts val="940"/>
                        </a:lnSpc>
                        <a:spcBef>
                          <a:spcPts val="60"/>
                        </a:spcBef>
                      </a:pPr>
                      <a:r>
                        <a:rPr sz="800" spc="5" dirty="0">
                          <a:solidFill>
                            <a:srgbClr val="171514"/>
                          </a:solidFill>
                          <a:latin typeface="Microsoft Sans Serif"/>
                          <a:cs typeface="Microsoft Sans Serif"/>
                        </a:rPr>
                        <a:t>5.2</a:t>
                      </a:r>
                      <a:endParaRPr sz="800">
                        <a:latin typeface="Microsoft Sans Serif"/>
                        <a:cs typeface="Microsoft Sans Serif"/>
                      </a:endParaRPr>
                    </a:p>
                  </a:txBody>
                  <a:tcPr marL="0" marR="0" marT="7620" marB="0"/>
                </a:tc>
                <a:extLst>
                  <a:ext uri="{0D108BD9-81ED-4DB2-BD59-A6C34878D82A}">
                    <a16:rowId xmlns:a16="http://schemas.microsoft.com/office/drawing/2014/main" val="10011"/>
                  </a:ext>
                </a:extLst>
              </a:tr>
              <a:tr h="139039">
                <a:tc>
                  <a:txBody>
                    <a:bodyPr/>
                    <a:lstStyle/>
                    <a:p>
                      <a:pPr marL="21590">
                        <a:lnSpc>
                          <a:spcPct val="100000"/>
                        </a:lnSpc>
                        <a:spcBef>
                          <a:spcPts val="210"/>
                        </a:spcBef>
                      </a:pPr>
                      <a:r>
                        <a:rPr sz="650" spc="30" dirty="0">
                          <a:solidFill>
                            <a:srgbClr val="171514"/>
                          </a:solidFill>
                          <a:latin typeface="Microsoft Sans Serif"/>
                          <a:cs typeface="Microsoft Sans Serif"/>
                        </a:rPr>
                        <a:t>tolueno</a:t>
                      </a:r>
                      <a:endParaRPr sz="650">
                        <a:latin typeface="Microsoft Sans Serif"/>
                        <a:cs typeface="Microsoft Sans Serif"/>
                      </a:endParaRPr>
                    </a:p>
                  </a:txBody>
                  <a:tcPr marL="0" marR="0" marT="26670" marB="0"/>
                </a:tc>
                <a:tc>
                  <a:txBody>
                    <a:bodyPr/>
                    <a:lstStyle/>
                    <a:p>
                      <a:pPr marR="160655" algn="r">
                        <a:lnSpc>
                          <a:spcPts val="935"/>
                        </a:lnSpc>
                        <a:spcBef>
                          <a:spcPts val="60"/>
                        </a:spcBef>
                      </a:pPr>
                      <a:r>
                        <a:rPr sz="800" spc="5" dirty="0">
                          <a:solidFill>
                            <a:srgbClr val="171514"/>
                          </a:solidFill>
                          <a:latin typeface="Microsoft Sans Serif"/>
                          <a:cs typeface="Microsoft Sans Serif"/>
                        </a:rPr>
                        <a:t>0.24</a:t>
                      </a:r>
                      <a:endParaRPr sz="800">
                        <a:latin typeface="Microsoft Sans Serif"/>
                        <a:cs typeface="Microsoft Sans Serif"/>
                      </a:endParaRPr>
                    </a:p>
                  </a:txBody>
                  <a:tcPr marL="0" marR="0" marT="7620" marB="0"/>
                </a:tc>
                <a:tc>
                  <a:txBody>
                    <a:bodyPr/>
                    <a:lstStyle/>
                    <a:p>
                      <a:pPr marR="401955" algn="r">
                        <a:lnSpc>
                          <a:spcPts val="935"/>
                        </a:lnSpc>
                        <a:spcBef>
                          <a:spcPts val="60"/>
                        </a:spcBef>
                      </a:pPr>
                      <a:r>
                        <a:rPr sz="800" spc="5" dirty="0">
                          <a:solidFill>
                            <a:srgbClr val="171514"/>
                          </a:solidFill>
                          <a:latin typeface="Microsoft Sans Serif"/>
                          <a:cs typeface="Microsoft Sans Serif"/>
                        </a:rPr>
                        <a:t>4.1</a:t>
                      </a:r>
                      <a:endParaRPr sz="800">
                        <a:latin typeface="Microsoft Sans Serif"/>
                        <a:cs typeface="Microsoft Sans Serif"/>
                      </a:endParaRPr>
                    </a:p>
                  </a:txBody>
                  <a:tcPr marL="0" marR="0" marT="7620" marB="0"/>
                </a:tc>
                <a:extLst>
                  <a:ext uri="{0D108BD9-81ED-4DB2-BD59-A6C34878D82A}">
                    <a16:rowId xmlns:a16="http://schemas.microsoft.com/office/drawing/2014/main" val="10012"/>
                  </a:ext>
                </a:extLst>
              </a:tr>
            </a:tbl>
          </a:graphicData>
        </a:graphic>
      </p:graphicFrame>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114</a:t>
            </a:r>
            <a:endParaRPr sz="900">
              <a:latin typeface="Arial"/>
              <a:cs typeface="Arial"/>
            </a:endParaRPr>
          </a:p>
        </p:txBody>
      </p:sp>
      <p:sp>
        <p:nvSpPr>
          <p:cNvPr id="3" name="object 3"/>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 name="object 4"/>
          <p:cNvSpPr txBox="1"/>
          <p:nvPr/>
        </p:nvSpPr>
        <p:spPr>
          <a:xfrm>
            <a:off x="5413884" y="729165"/>
            <a:ext cx="4094479" cy="1882567"/>
          </a:xfrm>
          <a:prstGeom prst="rect">
            <a:avLst/>
          </a:prstGeom>
        </p:spPr>
        <p:txBody>
          <a:bodyPr vert="horz" wrap="square" lIns="0" tIns="68580" rIns="0" bIns="0" rtlCol="0">
            <a:spAutoFit/>
          </a:bodyPr>
          <a:lstStyle/>
          <a:p>
            <a:pPr marL="12700">
              <a:spcBef>
                <a:spcPts val="540"/>
              </a:spcBef>
            </a:pPr>
            <a:r>
              <a:rPr sz="700" spc="-5" dirty="0">
                <a:solidFill>
                  <a:srgbClr val="171514"/>
                </a:solidFill>
                <a:latin typeface="Microsoft Sans Serif"/>
                <a:cs typeface="Microsoft Sans Serif"/>
              </a:rPr>
              <a:t>(ii)</a:t>
            </a:r>
            <a:r>
              <a:rPr sz="700" spc="-10" dirty="0">
                <a:solidFill>
                  <a:srgbClr val="171514"/>
                </a:solidFill>
                <a:latin typeface="Microsoft Sans Serif"/>
                <a:cs typeface="Microsoft Sans Serif"/>
              </a:rPr>
              <a:t> Capas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nubes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endParaRPr sz="700" dirty="0">
              <a:latin typeface="Microsoft Sans Serif"/>
              <a:cs typeface="Microsoft Sans Serif"/>
            </a:endParaRPr>
          </a:p>
          <a:p>
            <a:pPr marL="240665" marR="5080" indent="152400">
              <a:lnSpc>
                <a:spcPts val="1200"/>
              </a:lnSpc>
              <a:spcBef>
                <a:spcPts val="90"/>
              </a:spcBef>
            </a:pPr>
            <a:r>
              <a:rPr sz="650" spc="-5" dirty="0">
                <a:solidFill>
                  <a:srgbClr val="171514"/>
                </a:solidFill>
                <a:latin typeface="Microsoft Sans Serif"/>
                <a:cs typeface="Microsoft Sans Serif"/>
              </a:rPr>
              <a:t>Los </a:t>
            </a:r>
            <a:r>
              <a:rPr sz="650" spc="15" dirty="0">
                <a:solidFill>
                  <a:srgbClr val="171514"/>
                </a:solidFill>
                <a:latin typeface="Microsoft Sans Serif"/>
                <a:cs typeface="Microsoft Sans Serif"/>
              </a:rPr>
              <a:t>polvos </a:t>
            </a:r>
            <a:r>
              <a:rPr sz="650" spc="5" dirty="0">
                <a:solidFill>
                  <a:srgbClr val="171514"/>
                </a:solidFill>
                <a:latin typeface="Microsoft Sans Serif"/>
                <a:cs typeface="Microsoft Sans Serif"/>
              </a:rPr>
              <a:t>y </a:t>
            </a:r>
            <a:r>
              <a:rPr sz="650" spc="15" dirty="0">
                <a:solidFill>
                  <a:srgbClr val="171514"/>
                </a:solidFill>
                <a:latin typeface="Microsoft Sans Serif"/>
                <a:cs typeface="Microsoft Sans Serif"/>
              </a:rPr>
              <a:t>polvos </a:t>
            </a:r>
            <a:r>
              <a:rPr sz="650" spc="30" dirty="0">
                <a:solidFill>
                  <a:srgbClr val="171514"/>
                </a:solidFill>
                <a:latin typeface="Microsoft Sans Serif"/>
                <a:cs typeface="Microsoft Sans Serif"/>
              </a:rPr>
              <a:t>también </a:t>
            </a:r>
            <a:r>
              <a:rPr sz="650" spc="25" dirty="0">
                <a:solidFill>
                  <a:srgbClr val="171514"/>
                </a:solidFill>
                <a:latin typeface="Microsoft Sans Serif"/>
                <a:cs typeface="Microsoft Sans Serif"/>
              </a:rPr>
              <a:t>tienen </a:t>
            </a:r>
            <a:r>
              <a:rPr sz="650" spc="-50" dirty="0">
                <a:solidFill>
                  <a:srgbClr val="171514"/>
                </a:solidFill>
                <a:latin typeface="Microsoft Sans Serif"/>
                <a:cs typeface="Microsoft Sans Serif"/>
              </a:rPr>
              <a:t>EL </a:t>
            </a:r>
            <a:r>
              <a:rPr sz="650" spc="25" dirty="0">
                <a:solidFill>
                  <a:srgbClr val="171514"/>
                </a:solidFill>
                <a:latin typeface="Microsoft Sans Serif"/>
                <a:cs typeface="Microsoft Sans Serif"/>
              </a:rPr>
              <a:t>inferiores </a:t>
            </a:r>
            <a:r>
              <a:rPr sz="650" spc="5" dirty="0">
                <a:solidFill>
                  <a:srgbClr val="171514"/>
                </a:solidFill>
                <a:latin typeface="Microsoft Sans Serif"/>
                <a:cs typeface="Microsoft Sans Serif"/>
              </a:rPr>
              <a:t>y </a:t>
            </a:r>
            <a:r>
              <a:rPr sz="650" spc="15" dirty="0">
                <a:solidFill>
                  <a:srgbClr val="171514"/>
                </a:solidFill>
                <a:latin typeface="Microsoft Sans Serif"/>
                <a:cs typeface="Microsoft Sans Serif"/>
              </a:rPr>
              <a:t>superiores, </a:t>
            </a:r>
            <a:r>
              <a:rPr sz="650" spc="30" dirty="0">
                <a:solidFill>
                  <a:srgbClr val="171514"/>
                </a:solidFill>
                <a:latin typeface="Microsoft Sans Serif"/>
                <a:cs typeface="Microsoft Sans Serif"/>
              </a:rPr>
              <a:t>pero </a:t>
            </a:r>
            <a:r>
              <a:rPr sz="650" spc="20" dirty="0">
                <a:solidFill>
                  <a:srgbClr val="171514"/>
                </a:solidFill>
                <a:latin typeface="Microsoft Sans Serif"/>
                <a:cs typeface="Microsoft Sans Serif"/>
              </a:rPr>
              <a:t>en general </a:t>
            </a:r>
            <a:r>
              <a:rPr sz="650" spc="15" dirty="0">
                <a:solidFill>
                  <a:srgbClr val="171514"/>
                </a:solidFill>
                <a:latin typeface="Microsoft Sans Serif"/>
                <a:cs typeface="Microsoft Sans Serif"/>
              </a:rPr>
              <a:t>son </a:t>
            </a:r>
            <a:r>
              <a:rPr sz="650" spc="10" dirty="0" err="1">
                <a:solidFill>
                  <a:srgbClr val="171514"/>
                </a:solidFill>
                <a:latin typeface="Microsoft Sans Serif"/>
                <a:cs typeface="Microsoft Sans Serif"/>
              </a:rPr>
              <a:t>los</a:t>
            </a:r>
            <a:r>
              <a:rPr sz="650" spc="10"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límites</a:t>
            </a:r>
            <a:r>
              <a:rPr lang="es-ES" sz="650" spc="20"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inferiores</a:t>
            </a:r>
            <a:r>
              <a:rPr sz="650"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tienen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importancia.</a:t>
            </a:r>
            <a:r>
              <a:rPr sz="650" dirty="0">
                <a:solidFill>
                  <a:srgbClr val="171514"/>
                </a:solidFill>
                <a:latin typeface="Microsoft Sans Serif"/>
                <a:cs typeface="Microsoft Sans Serif"/>
              </a:rPr>
              <a:t> Para </a:t>
            </a:r>
            <a:r>
              <a:rPr sz="650" spc="25" dirty="0">
                <a:solidFill>
                  <a:srgbClr val="171514"/>
                </a:solidFill>
                <a:latin typeface="Microsoft Sans Serif"/>
                <a:cs typeface="Microsoft Sans Serif"/>
              </a:rPr>
              <a:t>muchos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polvos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orgánicos,</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estos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están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rango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10</a:t>
            </a:r>
            <a:r>
              <a:rPr lang="es-ES" sz="650" spc="10" dirty="0" smtClean="0">
                <a:solidFill>
                  <a:srgbClr val="171514"/>
                </a:solidFill>
                <a:latin typeface="Microsoft Sans Serif"/>
                <a:cs typeface="Microsoft Sans Serif"/>
              </a:rPr>
              <a:t> </a:t>
            </a:r>
            <a:r>
              <a:rPr sz="650" dirty="0" smtClean="0">
                <a:solidFill>
                  <a:srgbClr val="171514"/>
                </a:solidFill>
                <a:latin typeface="Microsoft Sans Serif"/>
                <a:cs typeface="Microsoft Sans Serif"/>
              </a:rPr>
              <a:t>a </a:t>
            </a:r>
            <a:r>
              <a:rPr sz="650" spc="10" dirty="0">
                <a:solidFill>
                  <a:srgbClr val="171514"/>
                </a:solidFill>
                <a:latin typeface="Microsoft Sans Serif"/>
                <a:cs typeface="Microsoft Sans Serif"/>
              </a:rPr>
              <a:t>50 </a:t>
            </a:r>
            <a:r>
              <a:rPr sz="650" spc="30" dirty="0">
                <a:solidFill>
                  <a:srgbClr val="171514"/>
                </a:solidFill>
                <a:latin typeface="Microsoft Sans Serif"/>
                <a:cs typeface="Microsoft Sans Serif"/>
              </a:rPr>
              <a:t>g/m</a:t>
            </a:r>
            <a:r>
              <a:rPr sz="400" spc="30" dirty="0">
                <a:solidFill>
                  <a:srgbClr val="171514"/>
                </a:solidFill>
                <a:latin typeface="Microsoft Sans Serif"/>
                <a:cs typeface="Microsoft Sans Serif"/>
              </a:rPr>
              <a:t>3</a:t>
            </a:r>
            <a:r>
              <a:rPr sz="650" spc="3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 </a:t>
            </a:r>
            <a:r>
              <a:rPr sz="650" spc="-5" dirty="0">
                <a:solidFill>
                  <a:srgbClr val="171514"/>
                </a:solidFill>
                <a:latin typeface="Microsoft Sans Serif"/>
                <a:cs typeface="Microsoft Sans Serif"/>
              </a:rPr>
              <a:t>es </a:t>
            </a:r>
            <a:r>
              <a:rPr sz="650" spc="35" dirty="0">
                <a:solidFill>
                  <a:srgbClr val="171514"/>
                </a:solidFill>
                <a:latin typeface="Microsoft Sans Serif"/>
                <a:cs typeface="Microsoft Sans Serif"/>
              </a:rPr>
              <a:t>muy </a:t>
            </a:r>
            <a:r>
              <a:rPr sz="650" spc="25" dirty="0">
                <a:solidFill>
                  <a:srgbClr val="171514"/>
                </a:solidFill>
                <a:latin typeface="Microsoft Sans Serif"/>
                <a:cs typeface="Microsoft Sans Serif"/>
              </a:rPr>
              <a:t>superior </a:t>
            </a:r>
            <a:r>
              <a:rPr sz="650" spc="10" dirty="0">
                <a:solidFill>
                  <a:srgbClr val="171514"/>
                </a:solidFill>
                <a:latin typeface="Microsoft Sans Serif"/>
                <a:cs typeface="Microsoft Sans Serif"/>
              </a:rPr>
              <a:t>al </a:t>
            </a:r>
            <a:r>
              <a:rPr sz="650" spc="30" dirty="0">
                <a:solidFill>
                  <a:srgbClr val="171514"/>
                </a:solidFill>
                <a:latin typeface="Microsoft Sans Serif"/>
                <a:cs typeface="Microsoft Sans Serif"/>
              </a:rPr>
              <a:t>límite </a:t>
            </a:r>
            <a:r>
              <a:rPr sz="650" spc="15" dirty="0">
                <a:solidFill>
                  <a:srgbClr val="171514"/>
                </a:solidFill>
                <a:latin typeface="Microsoft Sans Serif"/>
                <a:cs typeface="Microsoft Sans Serif"/>
              </a:rPr>
              <a:t>establecido </a:t>
            </a:r>
            <a:r>
              <a:rPr sz="650" spc="40" dirty="0">
                <a:solidFill>
                  <a:srgbClr val="171514"/>
                </a:solidFill>
                <a:latin typeface="Microsoft Sans Serif"/>
                <a:cs typeface="Microsoft Sans Serif"/>
              </a:rPr>
              <a:t>por </a:t>
            </a:r>
            <a:r>
              <a:rPr sz="650" spc="10" dirty="0">
                <a:solidFill>
                  <a:srgbClr val="171514"/>
                </a:solidFill>
                <a:latin typeface="Microsoft Sans Serif"/>
                <a:cs typeface="Microsoft Sans Serif"/>
              </a:rPr>
              <a:t>razones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salud. </a:t>
            </a:r>
            <a:r>
              <a:rPr sz="650" spc="-5" dirty="0">
                <a:solidFill>
                  <a:srgbClr val="171514"/>
                </a:solidFill>
                <a:latin typeface="Microsoft Sans Serif"/>
                <a:cs typeface="Microsoft Sans Serif"/>
              </a:rPr>
              <a:t>Los </a:t>
            </a:r>
            <a:r>
              <a:rPr sz="650" spc="-50" dirty="0">
                <a:solidFill>
                  <a:srgbClr val="171514"/>
                </a:solidFill>
                <a:latin typeface="Microsoft Sans Serif"/>
                <a:cs typeface="Microsoft Sans Serif"/>
              </a:rPr>
              <a:t>EL </a:t>
            </a:r>
            <a:r>
              <a:rPr sz="650" spc="30" dirty="0" err="1" smtClean="0">
                <a:solidFill>
                  <a:srgbClr val="171514"/>
                </a:solidFill>
                <a:latin typeface="Microsoft Sans Serif"/>
                <a:cs typeface="Microsoft Sans Serif"/>
              </a:rPr>
              <a:t>también</a:t>
            </a:r>
            <a:r>
              <a:rPr lang="es-ES" sz="650" spc="30"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dependen</a:t>
            </a:r>
            <a:r>
              <a:rPr sz="650" spc="2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del </a:t>
            </a:r>
            <a:r>
              <a:rPr sz="650" spc="30" dirty="0">
                <a:solidFill>
                  <a:srgbClr val="171514"/>
                </a:solidFill>
                <a:latin typeface="Microsoft Sans Serif"/>
                <a:cs typeface="Microsoft Sans Serif"/>
              </a:rPr>
              <a:t>tamaño </a:t>
            </a:r>
            <a:r>
              <a:rPr sz="650" spc="20" dirty="0">
                <a:solidFill>
                  <a:srgbClr val="171514"/>
                </a:solidFill>
                <a:latin typeface="Microsoft Sans Serif"/>
                <a:cs typeface="Microsoft Sans Serif"/>
              </a:rPr>
              <a:t>de </a:t>
            </a:r>
            <a:r>
              <a:rPr sz="650" dirty="0">
                <a:solidFill>
                  <a:srgbClr val="171514"/>
                </a:solidFill>
                <a:latin typeface="Microsoft Sans Serif"/>
                <a:cs typeface="Microsoft Sans Serif"/>
              </a:rPr>
              <a:t>las </a:t>
            </a:r>
            <a:r>
              <a:rPr sz="650" spc="20" dirty="0">
                <a:solidFill>
                  <a:srgbClr val="171514"/>
                </a:solidFill>
                <a:latin typeface="Microsoft Sans Serif"/>
                <a:cs typeface="Microsoft Sans Serif"/>
              </a:rPr>
              <a:t>partículas de </a:t>
            </a:r>
            <a:r>
              <a:rPr sz="650" spc="25" dirty="0">
                <a:solidFill>
                  <a:srgbClr val="171514"/>
                </a:solidFill>
                <a:latin typeface="Microsoft Sans Serif"/>
                <a:cs typeface="Microsoft Sans Serif"/>
              </a:rPr>
              <a:t>polvo </a:t>
            </a:r>
            <a:r>
              <a:rPr sz="650" spc="15" dirty="0">
                <a:solidFill>
                  <a:srgbClr val="171514"/>
                </a:solidFill>
                <a:latin typeface="Microsoft Sans Serif"/>
                <a:cs typeface="Microsoft Sans Serif"/>
              </a:rPr>
              <a:t>involucradas </a:t>
            </a:r>
            <a:r>
              <a:rPr sz="650" spc="5" dirty="0">
                <a:solidFill>
                  <a:srgbClr val="171514"/>
                </a:solidFill>
                <a:latin typeface="Microsoft Sans Serif"/>
                <a:cs typeface="Microsoft Sans Serif"/>
              </a:rPr>
              <a:t>y </a:t>
            </a:r>
            <a:r>
              <a:rPr sz="650" spc="35" dirty="0">
                <a:solidFill>
                  <a:srgbClr val="171514"/>
                </a:solidFill>
                <a:latin typeface="Microsoft Sans Serif"/>
                <a:cs typeface="Microsoft Sans Serif"/>
              </a:rPr>
              <a:t>no </a:t>
            </a:r>
            <a:r>
              <a:rPr sz="650" spc="15" dirty="0">
                <a:solidFill>
                  <a:srgbClr val="171514"/>
                </a:solidFill>
                <a:latin typeface="Microsoft Sans Serif"/>
                <a:cs typeface="Microsoft Sans Serif"/>
              </a:rPr>
              <a:t>son </a:t>
            </a:r>
            <a:r>
              <a:rPr sz="650" spc="25" dirty="0">
                <a:solidFill>
                  <a:srgbClr val="171514"/>
                </a:solidFill>
                <a:latin typeface="Microsoft Sans Serif"/>
                <a:cs typeface="Microsoft Sans Serif"/>
              </a:rPr>
              <a:t>una </a:t>
            </a:r>
            <a:r>
              <a:rPr sz="650" spc="25" dirty="0" err="1">
                <a:solidFill>
                  <a:srgbClr val="171514"/>
                </a:solidFill>
                <a:latin typeface="Microsoft Sans Serif"/>
                <a:cs typeface="Microsoft Sans Serif"/>
              </a:rPr>
              <a:t>propiedad</a:t>
            </a:r>
            <a:r>
              <a:rPr sz="650" spc="25"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intrínseca</a:t>
            </a:r>
            <a:r>
              <a:rPr lang="es-ES" sz="650" spc="20" dirty="0" smtClean="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del </a:t>
            </a:r>
            <a:r>
              <a:rPr sz="650" spc="20" dirty="0">
                <a:solidFill>
                  <a:srgbClr val="171514"/>
                </a:solidFill>
                <a:latin typeface="Microsoft Sans Serif"/>
                <a:cs typeface="Microsoft Sans Serif"/>
              </a:rPr>
              <a:t>material. </a:t>
            </a:r>
            <a:r>
              <a:rPr sz="650" spc="-40" dirty="0">
                <a:solidFill>
                  <a:srgbClr val="171514"/>
                </a:solidFill>
                <a:latin typeface="Microsoft Sans Serif"/>
                <a:cs typeface="Microsoft Sans Serif"/>
              </a:rPr>
              <a:t>Se </a:t>
            </a:r>
            <a:r>
              <a:rPr sz="650" spc="25" dirty="0">
                <a:solidFill>
                  <a:srgbClr val="171514"/>
                </a:solidFill>
                <a:latin typeface="Microsoft Sans Serif"/>
                <a:cs typeface="Microsoft Sans Serif"/>
              </a:rPr>
              <a:t>puede </a:t>
            </a:r>
            <a:r>
              <a:rPr sz="650" spc="15" dirty="0">
                <a:solidFill>
                  <a:srgbClr val="171514"/>
                </a:solidFill>
                <a:latin typeface="Microsoft Sans Serif"/>
                <a:cs typeface="Microsoft Sans Serif"/>
              </a:rPr>
              <a:t>crear </a:t>
            </a:r>
            <a:r>
              <a:rPr sz="650" spc="25" dirty="0">
                <a:solidFill>
                  <a:srgbClr val="171514"/>
                </a:solidFill>
                <a:latin typeface="Microsoft Sans Serif"/>
                <a:cs typeface="Microsoft Sans Serif"/>
              </a:rPr>
              <a:t>una </a:t>
            </a:r>
            <a:r>
              <a:rPr sz="650" spc="20" dirty="0">
                <a:solidFill>
                  <a:srgbClr val="171514"/>
                </a:solidFill>
                <a:latin typeface="Microsoft Sans Serif"/>
                <a:cs typeface="Microsoft Sans Serif"/>
              </a:rPr>
              <a:t>concentración </a:t>
            </a:r>
            <a:r>
              <a:rPr sz="650" spc="40" dirty="0">
                <a:solidFill>
                  <a:srgbClr val="171514"/>
                </a:solidFill>
                <a:latin typeface="Microsoft Sans Serif"/>
                <a:cs typeface="Microsoft Sans Serif"/>
              </a:rPr>
              <a:t>por </a:t>
            </a:r>
            <a:r>
              <a:rPr sz="650" spc="20" dirty="0">
                <a:solidFill>
                  <a:srgbClr val="171514"/>
                </a:solidFill>
                <a:latin typeface="Microsoft Sans Serif"/>
                <a:cs typeface="Microsoft Sans Serif"/>
              </a:rPr>
              <a:t>encima del </a:t>
            </a:r>
            <a:r>
              <a:rPr sz="650" spc="-40" dirty="0">
                <a:solidFill>
                  <a:srgbClr val="171514"/>
                </a:solidFill>
                <a:latin typeface="Microsoft Sans Serif"/>
                <a:cs typeface="Microsoft Sans Serif"/>
              </a:rPr>
              <a:t>LEL </a:t>
            </a:r>
            <a:r>
              <a:rPr sz="650" dirty="0">
                <a:solidFill>
                  <a:srgbClr val="171514"/>
                </a:solidFill>
                <a:latin typeface="Microsoft Sans Serif"/>
                <a:cs typeface="Microsoft Sans Serif"/>
              </a:rPr>
              <a:t>a </a:t>
            </a:r>
            <a:r>
              <a:rPr sz="650" spc="35" dirty="0">
                <a:solidFill>
                  <a:srgbClr val="171514"/>
                </a:solidFill>
                <a:latin typeface="Microsoft Sans Serif"/>
                <a:cs typeface="Microsoft Sans Serif"/>
              </a:rPr>
              <a:t>partir </a:t>
            </a:r>
            <a:r>
              <a:rPr sz="650" spc="20" dirty="0">
                <a:solidFill>
                  <a:srgbClr val="171514"/>
                </a:solidFill>
                <a:latin typeface="Microsoft Sans Serif"/>
                <a:cs typeface="Microsoft Sans Serif"/>
              </a:rPr>
              <a:t>de </a:t>
            </a:r>
            <a:r>
              <a:rPr sz="650" spc="25" dirty="0">
                <a:solidFill>
                  <a:srgbClr val="171514"/>
                </a:solidFill>
                <a:latin typeface="Microsoft Sans Serif"/>
                <a:cs typeface="Microsoft Sans Serif"/>
              </a:rPr>
              <a:t>una </a:t>
            </a:r>
            <a:r>
              <a:rPr sz="650" spc="20" dirty="0" err="1">
                <a:solidFill>
                  <a:srgbClr val="171514"/>
                </a:solidFill>
                <a:latin typeface="Microsoft Sans Serif"/>
                <a:cs typeface="Microsoft Sans Serif"/>
              </a:rPr>
              <a:t>acumulación</a:t>
            </a:r>
            <a:r>
              <a:rPr sz="650" spc="20"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lang="es-ES" sz="650" spc="20"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polvo</a:t>
            </a:r>
            <a:r>
              <a:rPr sz="650" spc="25"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sedimentado </a:t>
            </a:r>
            <a:r>
              <a:rPr sz="650" spc="40" dirty="0">
                <a:solidFill>
                  <a:srgbClr val="171514"/>
                </a:solidFill>
                <a:latin typeface="Microsoft Sans Serif"/>
                <a:cs typeface="Microsoft Sans Serif"/>
              </a:rPr>
              <a:t>por </a:t>
            </a:r>
            <a:r>
              <a:rPr sz="650" spc="25" dirty="0">
                <a:solidFill>
                  <a:srgbClr val="171514"/>
                </a:solidFill>
                <a:latin typeface="Microsoft Sans Serif"/>
                <a:cs typeface="Microsoft Sans Serif"/>
              </a:rPr>
              <a:t>una </a:t>
            </a:r>
            <a:r>
              <a:rPr sz="650" spc="20" dirty="0">
                <a:solidFill>
                  <a:srgbClr val="171514"/>
                </a:solidFill>
                <a:latin typeface="Microsoft Sans Serif"/>
                <a:cs typeface="Microsoft Sans Serif"/>
              </a:rPr>
              <a:t>ráfaga de </a:t>
            </a:r>
            <a:r>
              <a:rPr sz="650" spc="25" dirty="0">
                <a:solidFill>
                  <a:srgbClr val="171514"/>
                </a:solidFill>
                <a:latin typeface="Microsoft Sans Serif"/>
                <a:cs typeface="Microsoft Sans Serif"/>
              </a:rPr>
              <a:t>viento repentina. </a:t>
            </a:r>
            <a:r>
              <a:rPr sz="650" spc="-15" dirty="0">
                <a:solidFill>
                  <a:srgbClr val="171514"/>
                </a:solidFill>
                <a:latin typeface="Microsoft Sans Serif"/>
                <a:cs typeface="Microsoft Sans Serif"/>
              </a:rPr>
              <a:t>Las </a:t>
            </a:r>
            <a:r>
              <a:rPr sz="650" spc="15" dirty="0">
                <a:solidFill>
                  <a:srgbClr val="171514"/>
                </a:solidFill>
                <a:latin typeface="Microsoft Sans Serif"/>
                <a:cs typeface="Microsoft Sans Serif"/>
              </a:rPr>
              <a:t>acumulaciones </a:t>
            </a:r>
            <a:r>
              <a:rPr sz="650" spc="20" dirty="0">
                <a:solidFill>
                  <a:srgbClr val="171514"/>
                </a:solidFill>
                <a:latin typeface="Microsoft Sans Serif"/>
                <a:cs typeface="Microsoft Sans Serif"/>
              </a:rPr>
              <a:t>de </a:t>
            </a:r>
            <a:r>
              <a:rPr sz="650" spc="25" dirty="0">
                <a:solidFill>
                  <a:srgbClr val="171514"/>
                </a:solidFill>
                <a:latin typeface="Microsoft Sans Serif"/>
                <a:cs typeface="Microsoft Sans Serif"/>
              </a:rPr>
              <a:t>polvo</a:t>
            </a:r>
            <a:r>
              <a:rPr sz="650" spc="25" dirty="0">
                <a:solidFill>
                  <a:srgbClr val="171514"/>
                </a:solidFill>
                <a:latin typeface="Microsoft Sans Serif"/>
                <a:cs typeface="Microsoft Sans Serif"/>
              </a:rPr>
              <a:t> </a:t>
            </a:r>
            <a:r>
              <a:rPr sz="650" spc="-5" dirty="0">
                <a:solidFill>
                  <a:srgbClr val="171514"/>
                </a:solidFill>
                <a:latin typeface="Microsoft Sans Serif"/>
                <a:cs typeface="Microsoft Sans Serif"/>
              </a:rPr>
              <a:t>se </a:t>
            </a:r>
            <a:r>
              <a:rPr sz="650" spc="25" dirty="0" err="1" smtClean="0">
                <a:solidFill>
                  <a:srgbClr val="171514"/>
                </a:solidFill>
                <a:latin typeface="Microsoft Sans Serif"/>
                <a:cs typeface="Microsoft Sans Serif"/>
              </a:rPr>
              <a:t>pueden</a:t>
            </a:r>
            <a:r>
              <a:rPr lang="es-ES" sz="650" spc="2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prevenir</a:t>
            </a:r>
            <a:r>
              <a:rPr sz="650" spc="25"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mediante </a:t>
            </a:r>
            <a:r>
              <a:rPr sz="650" spc="10" dirty="0">
                <a:solidFill>
                  <a:srgbClr val="171514"/>
                </a:solidFill>
                <a:latin typeface="Microsoft Sans Serif"/>
                <a:cs typeface="Microsoft Sans Serif"/>
              </a:rPr>
              <a:t>el </a:t>
            </a:r>
            <a:r>
              <a:rPr sz="650" spc="15" dirty="0">
                <a:solidFill>
                  <a:srgbClr val="171514"/>
                </a:solidFill>
                <a:latin typeface="Microsoft Sans Serif"/>
                <a:cs typeface="Microsoft Sans Serif"/>
              </a:rPr>
              <a:t>uso </a:t>
            </a:r>
            <a:r>
              <a:rPr sz="650" spc="20" dirty="0">
                <a:solidFill>
                  <a:srgbClr val="171514"/>
                </a:solidFill>
                <a:latin typeface="Microsoft Sans Serif"/>
                <a:cs typeface="Microsoft Sans Serif"/>
              </a:rPr>
              <a:t>de recintos apropiados, ventilación </a:t>
            </a:r>
            <a:r>
              <a:rPr sz="650" spc="10" dirty="0">
                <a:solidFill>
                  <a:srgbClr val="171514"/>
                </a:solidFill>
                <a:latin typeface="Microsoft Sans Serif"/>
                <a:cs typeface="Microsoft Sans Serif"/>
              </a:rPr>
              <a:t>adecuada </a:t>
            </a:r>
            <a:r>
              <a:rPr sz="650" spc="5" dirty="0">
                <a:solidFill>
                  <a:srgbClr val="171514"/>
                </a:solidFill>
                <a:latin typeface="Microsoft Sans Serif"/>
                <a:cs typeface="Microsoft Sans Serif"/>
              </a:rPr>
              <a:t>y </a:t>
            </a:r>
            <a:r>
              <a:rPr sz="650" spc="15" dirty="0">
                <a:solidFill>
                  <a:srgbClr val="171514"/>
                </a:solidFill>
                <a:latin typeface="Microsoft Sans Serif"/>
                <a:cs typeface="Microsoft Sans Serif"/>
              </a:rPr>
              <a:t>limpieza</a:t>
            </a:r>
            <a:r>
              <a:rPr sz="650" spc="15" dirty="0">
                <a:solidFill>
                  <a:srgbClr val="171514"/>
                </a:solidFill>
                <a:latin typeface="Microsoft Sans Serif"/>
                <a:cs typeface="Microsoft Sans Serif"/>
              </a:rPr>
              <a:t> </a:t>
            </a:r>
            <a:r>
              <a:rPr sz="650" spc="30" dirty="0">
                <a:solidFill>
                  <a:srgbClr val="171514"/>
                </a:solidFill>
                <a:latin typeface="Microsoft Sans Serif"/>
                <a:cs typeface="Microsoft Sans Serif"/>
              </a:rPr>
              <a:t>regular </a:t>
            </a:r>
            <a:r>
              <a:rPr sz="650" spc="20" dirty="0">
                <a:solidFill>
                  <a:srgbClr val="171514"/>
                </a:solidFill>
                <a:latin typeface="Microsoft Sans Serif"/>
                <a:cs typeface="Microsoft Sans Serif"/>
              </a:rPr>
              <a:t>de </a:t>
            </a:r>
            <a:r>
              <a:rPr sz="650" spc="10" dirty="0" smtClean="0">
                <a:solidFill>
                  <a:srgbClr val="171514"/>
                </a:solidFill>
                <a:latin typeface="Microsoft Sans Serif"/>
                <a:cs typeface="Microsoft Sans Serif"/>
              </a:rPr>
              <a:t>la</a:t>
            </a:r>
            <a:r>
              <a:rPr lang="es-ES" sz="650" spc="1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superficie</a:t>
            </a:r>
            <a:r>
              <a:rPr sz="650" spc="1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Sin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embargo,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formación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nubes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polvo</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inherente</a:t>
            </a:r>
            <a:r>
              <a:rPr sz="650" dirty="0">
                <a:solidFill>
                  <a:srgbClr val="171514"/>
                </a:solidFill>
                <a:latin typeface="Microsoft Sans Serif"/>
                <a:cs typeface="Microsoft Sans Serif"/>
              </a:rPr>
              <a:t> a </a:t>
            </a:r>
            <a:r>
              <a:rPr sz="650" spc="15" dirty="0">
                <a:solidFill>
                  <a:srgbClr val="171514"/>
                </a:solidFill>
                <a:latin typeface="Microsoft Sans Serif"/>
                <a:cs typeface="Microsoft Sans Serif"/>
              </a:rPr>
              <a:t>ciertas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industrias,</a:t>
            </a:r>
            <a:r>
              <a:rPr sz="650"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como</a:t>
            </a:r>
            <a:r>
              <a:rPr sz="650" spc="-5" dirty="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los</a:t>
            </a:r>
            <a:r>
              <a:rPr lang="es-ES" sz="650" spc="10"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ingenios</a:t>
            </a:r>
            <a:r>
              <a:rPr sz="650" spc="20"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azucareros, los </a:t>
            </a:r>
            <a:r>
              <a:rPr sz="650" spc="25" dirty="0">
                <a:solidFill>
                  <a:srgbClr val="171514"/>
                </a:solidFill>
                <a:latin typeface="Microsoft Sans Serif"/>
                <a:cs typeface="Microsoft Sans Serif"/>
              </a:rPr>
              <a:t>molinos </a:t>
            </a:r>
            <a:r>
              <a:rPr sz="650" spc="20" dirty="0">
                <a:solidFill>
                  <a:srgbClr val="171514"/>
                </a:solidFill>
                <a:latin typeface="Microsoft Sans Serif"/>
                <a:cs typeface="Microsoft Sans Serif"/>
              </a:rPr>
              <a:t>de </a:t>
            </a:r>
            <a:r>
              <a:rPr sz="650" spc="15" dirty="0">
                <a:solidFill>
                  <a:srgbClr val="171514"/>
                </a:solidFill>
                <a:latin typeface="Microsoft Sans Serif"/>
                <a:cs typeface="Microsoft Sans Serif"/>
              </a:rPr>
              <a:t>azufre, </a:t>
            </a:r>
            <a:r>
              <a:rPr sz="650" dirty="0">
                <a:solidFill>
                  <a:srgbClr val="171514"/>
                </a:solidFill>
                <a:latin typeface="Microsoft Sans Serif"/>
                <a:cs typeface="Microsoft Sans Serif"/>
              </a:rPr>
              <a:t>las </a:t>
            </a:r>
            <a:r>
              <a:rPr sz="650" spc="20" dirty="0">
                <a:solidFill>
                  <a:srgbClr val="171514"/>
                </a:solidFill>
                <a:latin typeface="Microsoft Sans Serif"/>
                <a:cs typeface="Microsoft Sans Serif"/>
              </a:rPr>
              <a:t>industrias harineras </a:t>
            </a:r>
            <a:r>
              <a:rPr sz="650" spc="5" dirty="0">
                <a:solidFill>
                  <a:srgbClr val="171514"/>
                </a:solidFill>
                <a:latin typeface="Microsoft Sans Serif"/>
                <a:cs typeface="Microsoft Sans Serif"/>
              </a:rPr>
              <a:t>y </a:t>
            </a:r>
            <a:r>
              <a:rPr sz="650" spc="20" dirty="0">
                <a:solidFill>
                  <a:srgbClr val="171514"/>
                </a:solidFill>
                <a:latin typeface="Microsoft Sans Serif"/>
                <a:cs typeface="Microsoft Sans Serif"/>
              </a:rPr>
              <a:t>de granos, </a:t>
            </a:r>
            <a:r>
              <a:rPr sz="650" dirty="0">
                <a:solidFill>
                  <a:srgbClr val="171514"/>
                </a:solidFill>
                <a:latin typeface="Microsoft Sans Serif"/>
                <a:cs typeface="Microsoft Sans Serif"/>
              </a:rPr>
              <a:t>así </a:t>
            </a:r>
            <a:r>
              <a:rPr sz="650" spc="25" dirty="0">
                <a:solidFill>
                  <a:srgbClr val="171514"/>
                </a:solidFill>
                <a:latin typeface="Microsoft Sans Serif"/>
                <a:cs typeface="Microsoft Sans Serif"/>
              </a:rPr>
              <a:t>como </a:t>
            </a:r>
            <a:r>
              <a:rPr sz="650" spc="20" dirty="0" err="1">
                <a:solidFill>
                  <a:srgbClr val="171514"/>
                </a:solidFill>
                <a:latin typeface="Microsoft Sans Serif"/>
                <a:cs typeface="Microsoft Sans Serif"/>
              </a:rPr>
              <a:t>en</a:t>
            </a:r>
            <a:r>
              <a:rPr sz="650" spc="20" dirty="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los</a:t>
            </a:r>
            <a:r>
              <a:rPr lang="es-ES" sz="650" spc="10"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graneros</a:t>
            </a:r>
            <a:r>
              <a:rPr sz="650" spc="25"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y </a:t>
            </a:r>
            <a:r>
              <a:rPr sz="650" spc="20" dirty="0">
                <a:solidFill>
                  <a:srgbClr val="171514"/>
                </a:solidFill>
                <a:latin typeface="Microsoft Sans Serif"/>
                <a:cs typeface="Microsoft Sans Serif"/>
              </a:rPr>
              <a:t>en </a:t>
            </a:r>
            <a:r>
              <a:rPr sz="650" spc="10" dirty="0">
                <a:solidFill>
                  <a:srgbClr val="171514"/>
                </a:solidFill>
                <a:latin typeface="Microsoft Sans Serif"/>
                <a:cs typeface="Microsoft Sans Serif"/>
              </a:rPr>
              <a:t>el </a:t>
            </a:r>
            <a:r>
              <a:rPr sz="650" spc="25" dirty="0">
                <a:solidFill>
                  <a:srgbClr val="171514"/>
                </a:solidFill>
                <a:latin typeface="Microsoft Sans Serif"/>
                <a:cs typeface="Microsoft Sans Serif"/>
              </a:rPr>
              <a:t>manejo </a:t>
            </a:r>
            <a:r>
              <a:rPr sz="650" spc="20" dirty="0">
                <a:solidFill>
                  <a:srgbClr val="171514"/>
                </a:solidFill>
                <a:latin typeface="Microsoft Sans Serif"/>
                <a:cs typeface="Microsoft Sans Serif"/>
              </a:rPr>
              <a:t>del carbón. </a:t>
            </a:r>
            <a:r>
              <a:rPr sz="650" spc="-5" dirty="0">
                <a:solidFill>
                  <a:srgbClr val="171514"/>
                </a:solidFill>
                <a:latin typeface="Microsoft Sans Serif"/>
                <a:cs typeface="Microsoft Sans Serif"/>
              </a:rPr>
              <a:t>Tales </a:t>
            </a:r>
            <a:r>
              <a:rPr sz="650" spc="20" dirty="0">
                <a:solidFill>
                  <a:srgbClr val="171514"/>
                </a:solidFill>
                <a:latin typeface="Microsoft Sans Serif"/>
                <a:cs typeface="Microsoft Sans Serif"/>
              </a:rPr>
              <a:t>nubes de </a:t>
            </a:r>
            <a:r>
              <a:rPr sz="650" spc="25" dirty="0">
                <a:solidFill>
                  <a:srgbClr val="171514"/>
                </a:solidFill>
                <a:latin typeface="Microsoft Sans Serif"/>
                <a:cs typeface="Microsoft Sans Serif"/>
              </a:rPr>
              <a:t>polvo </a:t>
            </a:r>
            <a:r>
              <a:rPr sz="650" spc="15" dirty="0">
                <a:solidFill>
                  <a:srgbClr val="171514"/>
                </a:solidFill>
                <a:latin typeface="Microsoft Sans Serif"/>
                <a:cs typeface="Microsoft Sans Serif"/>
              </a:rPr>
              <a:t>son </a:t>
            </a:r>
            <a:r>
              <a:rPr sz="650" spc="10" dirty="0">
                <a:solidFill>
                  <a:srgbClr val="171514"/>
                </a:solidFill>
                <a:latin typeface="Microsoft Sans Serif"/>
                <a:cs typeface="Microsoft Sans Serif"/>
              </a:rPr>
              <a:t>explosivas </a:t>
            </a:r>
            <a:r>
              <a:rPr sz="650" spc="5" dirty="0">
                <a:solidFill>
                  <a:srgbClr val="171514"/>
                </a:solidFill>
                <a:latin typeface="Microsoft Sans Serif"/>
                <a:cs typeface="Microsoft Sans Serif"/>
              </a:rPr>
              <a:t>y </a:t>
            </a:r>
            <a:r>
              <a:rPr sz="650" spc="15" dirty="0" err="1">
                <a:solidFill>
                  <a:srgbClr val="171514"/>
                </a:solidFill>
                <a:latin typeface="Microsoft Sans Serif"/>
                <a:cs typeface="Microsoft Sans Serif"/>
              </a:rPr>
              <a:t>algunas</a:t>
            </a:r>
            <a:r>
              <a:rPr sz="650" spc="15"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pueden</a:t>
            </a:r>
            <a:r>
              <a:rPr lang="es-ES" sz="650" spc="25"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encenderse</a:t>
            </a:r>
            <a:r>
              <a:rPr sz="650" spc="-5"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chispas</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estáticas</a:t>
            </a:r>
            <a:r>
              <a:rPr sz="650" spc="5" dirty="0">
                <a:solidFill>
                  <a:srgbClr val="171514"/>
                </a:solidFill>
                <a:latin typeface="Microsoft Sans Serif"/>
                <a:cs typeface="Microsoft Sans Serif"/>
              </a:rPr>
              <a:t>.</a:t>
            </a:r>
            <a:endParaRPr sz="650" dirty="0">
              <a:latin typeface="Microsoft Sans Serif"/>
              <a:cs typeface="Microsoft Sans Serif"/>
            </a:endParaRPr>
          </a:p>
        </p:txBody>
      </p:sp>
      <p:sp>
        <p:nvSpPr>
          <p:cNvPr id="5" name="object 5"/>
          <p:cNvSpPr txBox="1"/>
          <p:nvPr/>
        </p:nvSpPr>
        <p:spPr>
          <a:xfrm>
            <a:off x="5337175" y="2848987"/>
            <a:ext cx="4302760" cy="1318260"/>
          </a:xfrm>
          <a:prstGeom prst="rect">
            <a:avLst/>
          </a:prstGeom>
        </p:spPr>
        <p:txBody>
          <a:bodyPr vert="horz" wrap="square" lIns="0" tIns="12700" rIns="0" bIns="0" rtlCol="0">
            <a:spAutoFit/>
          </a:bodyPr>
          <a:lstStyle/>
          <a:p>
            <a:pPr marL="12700">
              <a:spcBef>
                <a:spcPts val="100"/>
              </a:spcBef>
            </a:pPr>
            <a:r>
              <a:rPr sz="1050" b="1" spc="10" dirty="0">
                <a:solidFill>
                  <a:srgbClr val="171514"/>
                </a:solidFill>
                <a:latin typeface="Arial"/>
                <a:cs typeface="Arial"/>
              </a:rPr>
              <a:t>7.2.2</a:t>
            </a:r>
            <a:r>
              <a:rPr sz="1050" b="1" spc="-55" dirty="0">
                <a:solidFill>
                  <a:srgbClr val="171514"/>
                </a:solidFill>
                <a:latin typeface="Arial"/>
                <a:cs typeface="Arial"/>
              </a:rPr>
              <a:t> </a:t>
            </a:r>
            <a:r>
              <a:rPr sz="1050" b="1" spc="15" dirty="0">
                <a:solidFill>
                  <a:srgbClr val="171514"/>
                </a:solidFill>
                <a:latin typeface="Arial"/>
                <a:cs typeface="Arial"/>
              </a:rPr>
              <a:t>o</a:t>
            </a:r>
            <a:r>
              <a:rPr sz="700" b="1" spc="15" dirty="0">
                <a:solidFill>
                  <a:srgbClr val="171514"/>
                </a:solidFill>
                <a:latin typeface="Arial"/>
                <a:cs typeface="Arial"/>
              </a:rPr>
              <a:t>oxigeno</a:t>
            </a:r>
            <a:endParaRPr sz="700" dirty="0">
              <a:latin typeface="Arial"/>
              <a:cs typeface="Arial"/>
            </a:endParaRPr>
          </a:p>
          <a:p>
            <a:pPr marL="12700" marR="5080">
              <a:lnSpc>
                <a:spcPct val="153800"/>
              </a:lnSpc>
              <a:spcBef>
                <a:spcPts val="520"/>
              </a:spcBef>
            </a:pPr>
            <a:r>
              <a:rPr sz="650" spc="-30" dirty="0">
                <a:solidFill>
                  <a:srgbClr val="171514"/>
                </a:solidFill>
                <a:latin typeface="Microsoft Sans Serif"/>
                <a:cs typeface="Microsoft Sans Serif"/>
              </a:rPr>
              <a:t>El </a:t>
            </a:r>
            <a:r>
              <a:rPr sz="650" spc="25" dirty="0">
                <a:solidFill>
                  <a:srgbClr val="171514"/>
                </a:solidFill>
                <a:latin typeface="Microsoft Sans Serif"/>
                <a:cs typeface="Microsoft Sans Serif"/>
              </a:rPr>
              <a:t>oxígeno </a:t>
            </a:r>
            <a:r>
              <a:rPr sz="650" spc="-5" dirty="0">
                <a:solidFill>
                  <a:srgbClr val="171514"/>
                </a:solidFill>
                <a:latin typeface="Microsoft Sans Serif"/>
                <a:cs typeface="Microsoft Sans Serif"/>
              </a:rPr>
              <a:t>es </a:t>
            </a:r>
            <a:r>
              <a:rPr sz="650" spc="40" dirty="0">
                <a:solidFill>
                  <a:srgbClr val="171514"/>
                </a:solidFill>
                <a:latin typeface="Microsoft Sans Serif"/>
                <a:cs typeface="Microsoft Sans Serif"/>
              </a:rPr>
              <a:t>un </a:t>
            </a:r>
            <a:r>
              <a:rPr sz="650" spc="25" dirty="0">
                <a:solidFill>
                  <a:srgbClr val="171514"/>
                </a:solidFill>
                <a:latin typeface="Microsoft Sans Serif"/>
                <a:cs typeface="Microsoft Sans Serif"/>
              </a:rPr>
              <a:t>elemento </a:t>
            </a:r>
            <a:r>
              <a:rPr sz="650" spc="20" dirty="0">
                <a:solidFill>
                  <a:srgbClr val="171514"/>
                </a:solidFill>
                <a:latin typeface="Microsoft Sans Serif"/>
                <a:cs typeface="Microsoft Sans Serif"/>
              </a:rPr>
              <a:t>vital en </a:t>
            </a:r>
            <a:r>
              <a:rPr sz="650" spc="10" dirty="0">
                <a:solidFill>
                  <a:srgbClr val="171514"/>
                </a:solidFill>
                <a:latin typeface="Microsoft Sans Serif"/>
                <a:cs typeface="Microsoft Sans Serif"/>
              </a:rPr>
              <a:t>la </a:t>
            </a:r>
            <a:r>
              <a:rPr sz="650" spc="25" dirty="0">
                <a:solidFill>
                  <a:srgbClr val="171514"/>
                </a:solidFill>
                <a:latin typeface="Microsoft Sans Serif"/>
                <a:cs typeface="Microsoft Sans Serif"/>
              </a:rPr>
              <a:t>combustión </a:t>
            </a:r>
            <a:r>
              <a:rPr sz="650" spc="20" dirty="0">
                <a:solidFill>
                  <a:srgbClr val="171514"/>
                </a:solidFill>
                <a:latin typeface="Microsoft Sans Serif"/>
                <a:cs typeface="Microsoft Sans Serif"/>
              </a:rPr>
              <a:t>de cualquier </a:t>
            </a:r>
            <a:r>
              <a:rPr sz="650" spc="35" dirty="0">
                <a:solidFill>
                  <a:srgbClr val="171514"/>
                </a:solidFill>
                <a:latin typeface="Microsoft Sans Serif"/>
                <a:cs typeface="Microsoft Sans Serif"/>
              </a:rPr>
              <a:t>tipo </a:t>
            </a:r>
            <a:r>
              <a:rPr sz="650" spc="20" dirty="0">
                <a:solidFill>
                  <a:srgbClr val="171514"/>
                </a:solidFill>
                <a:latin typeface="Microsoft Sans Serif"/>
                <a:cs typeface="Microsoft Sans Serif"/>
              </a:rPr>
              <a:t>de </a:t>
            </a:r>
            <a:r>
              <a:rPr sz="650" spc="25" dirty="0">
                <a:solidFill>
                  <a:srgbClr val="171514"/>
                </a:solidFill>
                <a:latin typeface="Microsoft Sans Serif"/>
                <a:cs typeface="Microsoft Sans Serif"/>
              </a:rPr>
              <a:t>combustible </a:t>
            </a:r>
            <a:r>
              <a:rPr sz="650" spc="5" dirty="0">
                <a:solidFill>
                  <a:srgbClr val="171514"/>
                </a:solidFill>
                <a:latin typeface="Microsoft Sans Serif"/>
                <a:cs typeface="Microsoft Sans Serif"/>
              </a:rPr>
              <a:t>y </a:t>
            </a:r>
            <a:r>
              <a:rPr sz="650" spc="10" dirty="0">
                <a:solidFill>
                  <a:srgbClr val="171514"/>
                </a:solidFill>
                <a:latin typeface="Microsoft Sans Serif"/>
                <a:cs typeface="Microsoft Sans Serif"/>
              </a:rPr>
              <a:t>la </a:t>
            </a:r>
            <a:r>
              <a:rPr sz="650" spc="25" dirty="0">
                <a:solidFill>
                  <a:srgbClr val="171514"/>
                </a:solidFill>
                <a:latin typeface="Microsoft Sans Serif"/>
                <a:cs typeface="Microsoft Sans Serif"/>
              </a:rPr>
              <a:t>mayoría</a:t>
            </a:r>
            <a:r>
              <a:rPr sz="650" spc="25" dirty="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spc="10" dirty="0" err="1" smtClean="0">
                <a:solidFill>
                  <a:srgbClr val="171514"/>
                </a:solidFill>
                <a:latin typeface="Microsoft Sans Serif"/>
                <a:cs typeface="Microsoft Sans Serif"/>
              </a:rPr>
              <a:t>los</a:t>
            </a:r>
            <a:r>
              <a:rPr lang="es-ES" sz="650" spc="10" dirty="0" smtClean="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combustibles</a:t>
            </a:r>
            <a:r>
              <a:rPr sz="650"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requieren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concentración</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mínima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oxígeno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alrededor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10</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volumen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5" dirty="0" smtClean="0">
                <a:solidFill>
                  <a:srgbClr val="171514"/>
                </a:solidFill>
                <a:latin typeface="Microsoft Sans Serif"/>
                <a:cs typeface="Microsoft Sans Serif"/>
              </a:rPr>
              <a:t>se</a:t>
            </a:r>
            <a:r>
              <a:rPr lang="es-ES" sz="650" spc="-5"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produzca</a:t>
            </a:r>
            <a:r>
              <a:rPr sz="650"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combustión.</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Dado</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que,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condiciones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atmosféricas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normales,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contenido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oxígeno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15" dirty="0" err="1">
                <a:solidFill>
                  <a:srgbClr val="171514"/>
                </a:solidFill>
                <a:latin typeface="Microsoft Sans Serif"/>
                <a:cs typeface="Microsoft Sans Serif"/>
              </a:rPr>
              <a:t>aire</a:t>
            </a:r>
            <a:r>
              <a:rPr sz="650" dirty="0">
                <a:solidFill>
                  <a:srgbClr val="171514"/>
                </a:solidFill>
                <a:latin typeface="Microsoft Sans Serif"/>
                <a:cs typeface="Microsoft Sans Serif"/>
              </a:rPr>
              <a:t> </a:t>
            </a:r>
            <a:r>
              <a:rPr sz="650" spc="-5" dirty="0" err="1" smtClean="0">
                <a:solidFill>
                  <a:srgbClr val="171514"/>
                </a:solidFill>
                <a:latin typeface="Microsoft Sans Serif"/>
                <a:cs typeface="Microsoft Sans Serif"/>
              </a:rPr>
              <a:t>es</a:t>
            </a:r>
            <a:r>
              <a:rPr lang="es-ES" sz="650" spc="-5" dirty="0" smtClean="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del </a:t>
            </a:r>
            <a:r>
              <a:rPr sz="650" spc="-10" dirty="0">
                <a:solidFill>
                  <a:srgbClr val="171514"/>
                </a:solidFill>
                <a:latin typeface="Microsoft Sans Serif"/>
                <a:cs typeface="Microsoft Sans Serif"/>
              </a:rPr>
              <a:t>21% </a:t>
            </a:r>
            <a:r>
              <a:rPr sz="650" spc="20" dirty="0">
                <a:solidFill>
                  <a:srgbClr val="171514"/>
                </a:solidFill>
                <a:latin typeface="Microsoft Sans Serif"/>
                <a:cs typeface="Microsoft Sans Serif"/>
              </a:rPr>
              <a:t>en </a:t>
            </a:r>
            <a:r>
              <a:rPr sz="650" spc="25" dirty="0">
                <a:solidFill>
                  <a:srgbClr val="171514"/>
                </a:solidFill>
                <a:latin typeface="Microsoft Sans Serif"/>
                <a:cs typeface="Microsoft Sans Serif"/>
              </a:rPr>
              <a:t>volumen, </a:t>
            </a:r>
            <a:r>
              <a:rPr sz="650" spc="15" dirty="0">
                <a:solidFill>
                  <a:srgbClr val="171514"/>
                </a:solidFill>
                <a:latin typeface="Microsoft Sans Serif"/>
                <a:cs typeface="Microsoft Sans Serif"/>
              </a:rPr>
              <a:t>esto significa que, </a:t>
            </a:r>
            <a:r>
              <a:rPr sz="650" spc="20" dirty="0">
                <a:solidFill>
                  <a:srgbClr val="171514"/>
                </a:solidFill>
                <a:latin typeface="Microsoft Sans Serif"/>
                <a:cs typeface="Microsoft Sans Serif"/>
              </a:rPr>
              <a:t>para </a:t>
            </a:r>
            <a:r>
              <a:rPr sz="650" spc="25" dirty="0">
                <a:solidFill>
                  <a:srgbClr val="171514"/>
                </a:solidFill>
                <a:latin typeface="Microsoft Sans Serif"/>
                <a:cs typeface="Microsoft Sans Serif"/>
              </a:rPr>
              <a:t>una </a:t>
            </a:r>
            <a:r>
              <a:rPr sz="650" spc="20" dirty="0">
                <a:solidFill>
                  <a:srgbClr val="171514"/>
                </a:solidFill>
                <a:latin typeface="Microsoft Sans Serif"/>
                <a:cs typeface="Microsoft Sans Serif"/>
              </a:rPr>
              <a:t>seguridad </a:t>
            </a:r>
            <a:r>
              <a:rPr sz="650" spc="15" dirty="0">
                <a:solidFill>
                  <a:srgbClr val="171514"/>
                </a:solidFill>
                <a:latin typeface="Microsoft Sans Serif"/>
                <a:cs typeface="Microsoft Sans Serif"/>
              </a:rPr>
              <a:t>absoluta, </a:t>
            </a:r>
            <a:r>
              <a:rPr sz="650" spc="25" dirty="0">
                <a:solidFill>
                  <a:srgbClr val="171514"/>
                </a:solidFill>
                <a:latin typeface="Microsoft Sans Serif"/>
                <a:cs typeface="Microsoft Sans Serif"/>
              </a:rPr>
              <a:t>alrededor </a:t>
            </a:r>
            <a:r>
              <a:rPr sz="650" spc="20" dirty="0">
                <a:solidFill>
                  <a:srgbClr val="171514"/>
                </a:solidFill>
                <a:latin typeface="Microsoft Sans Serif"/>
                <a:cs typeface="Microsoft Sans Serif"/>
              </a:rPr>
              <a:t>del </a:t>
            </a:r>
            <a:r>
              <a:rPr sz="650" spc="-10" dirty="0">
                <a:solidFill>
                  <a:srgbClr val="171514"/>
                </a:solidFill>
                <a:latin typeface="Microsoft Sans Serif"/>
                <a:cs typeface="Microsoft Sans Serif"/>
              </a:rPr>
              <a:t>50% </a:t>
            </a:r>
            <a:r>
              <a:rPr sz="650" spc="20" dirty="0">
                <a:solidFill>
                  <a:srgbClr val="171514"/>
                </a:solidFill>
                <a:latin typeface="Microsoft Sans Serif"/>
                <a:cs typeface="Microsoft Sans Serif"/>
              </a:rPr>
              <a:t>del </a:t>
            </a:r>
            <a:r>
              <a:rPr sz="650" spc="15" dirty="0" err="1">
                <a:solidFill>
                  <a:srgbClr val="171514"/>
                </a:solidFill>
                <a:latin typeface="Microsoft Sans Serif"/>
                <a:cs typeface="Microsoft Sans Serif"/>
              </a:rPr>
              <a:t>aire</a:t>
            </a:r>
            <a:r>
              <a:rPr sz="650" spc="15"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debe</a:t>
            </a:r>
            <a:r>
              <a:rPr lang="es-ES" sz="650" spc="20"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sustituirse</a:t>
            </a:r>
            <a:r>
              <a:rPr sz="650" dirty="0" smtClean="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algún</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gas </a:t>
            </a:r>
            <a:r>
              <a:rPr sz="650" spc="25" dirty="0">
                <a:solidFill>
                  <a:srgbClr val="171514"/>
                </a:solidFill>
                <a:latin typeface="Microsoft Sans Serif"/>
                <a:cs typeface="Microsoft Sans Serif"/>
              </a:rPr>
              <a:t>inerte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como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nitrógeno</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dióxido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carbono.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Esto</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puede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implementarse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solo</a:t>
            </a:r>
            <a:r>
              <a:rPr sz="650" spc="5"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en</a:t>
            </a:r>
            <a:r>
              <a:rPr lang="es-ES" sz="650" spc="2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ciertas</a:t>
            </a:r>
            <a:r>
              <a:rPr sz="650" spc="15"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zonas </a:t>
            </a:r>
            <a:r>
              <a:rPr sz="650" spc="20" dirty="0">
                <a:solidFill>
                  <a:srgbClr val="171514"/>
                </a:solidFill>
                <a:latin typeface="Microsoft Sans Serif"/>
                <a:cs typeface="Microsoft Sans Serif"/>
              </a:rPr>
              <a:t>limitadas </a:t>
            </a:r>
            <a:r>
              <a:rPr sz="650" spc="30" dirty="0">
                <a:solidFill>
                  <a:srgbClr val="171514"/>
                </a:solidFill>
                <a:latin typeface="Microsoft Sans Serif"/>
                <a:cs typeface="Microsoft Sans Serif"/>
              </a:rPr>
              <a:t>donde </a:t>
            </a:r>
            <a:r>
              <a:rPr sz="650" spc="-5" dirty="0">
                <a:solidFill>
                  <a:srgbClr val="171514"/>
                </a:solidFill>
                <a:latin typeface="Microsoft Sans Serif"/>
                <a:cs typeface="Microsoft Sans Serif"/>
              </a:rPr>
              <a:t>es </a:t>
            </a:r>
            <a:r>
              <a:rPr sz="650" spc="25" dirty="0">
                <a:solidFill>
                  <a:srgbClr val="171514"/>
                </a:solidFill>
                <a:latin typeface="Microsoft Sans Serif"/>
                <a:cs typeface="Microsoft Sans Serif"/>
              </a:rPr>
              <a:t>absolutamente </a:t>
            </a:r>
            <a:r>
              <a:rPr sz="650" spc="10" dirty="0">
                <a:solidFill>
                  <a:srgbClr val="171514"/>
                </a:solidFill>
                <a:latin typeface="Microsoft Sans Serif"/>
                <a:cs typeface="Microsoft Sans Serif"/>
              </a:rPr>
              <a:t>necesario </a:t>
            </a:r>
            <a:r>
              <a:rPr sz="650" spc="20" dirty="0">
                <a:solidFill>
                  <a:srgbClr val="171514"/>
                </a:solidFill>
                <a:latin typeface="Microsoft Sans Serif"/>
                <a:cs typeface="Microsoft Sans Serif"/>
              </a:rPr>
              <a:t>garantizar </a:t>
            </a:r>
            <a:r>
              <a:rPr sz="650" spc="40" dirty="0">
                <a:solidFill>
                  <a:srgbClr val="171514"/>
                </a:solidFill>
                <a:latin typeface="Microsoft Sans Serif"/>
                <a:cs typeface="Microsoft Sans Serif"/>
              </a:rPr>
              <a:t>un </a:t>
            </a:r>
            <a:r>
              <a:rPr sz="650" spc="25" dirty="0">
                <a:solidFill>
                  <a:srgbClr val="171514"/>
                </a:solidFill>
                <a:latin typeface="Microsoft Sans Serif"/>
                <a:cs typeface="Microsoft Sans Serif"/>
              </a:rPr>
              <a:t>ambiente </a:t>
            </a:r>
            <a:r>
              <a:rPr sz="650" spc="-5" dirty="0">
                <a:solidFill>
                  <a:srgbClr val="171514"/>
                </a:solidFill>
                <a:latin typeface="Microsoft Sans Serif"/>
                <a:cs typeface="Microsoft Sans Serif"/>
              </a:rPr>
              <a:t>100% </a:t>
            </a:r>
            <a:r>
              <a:rPr sz="650" dirty="0">
                <a:solidFill>
                  <a:srgbClr val="171514"/>
                </a:solidFill>
                <a:latin typeface="Microsoft Sans Serif"/>
                <a:cs typeface="Microsoft Sans Serif"/>
              </a:rPr>
              <a:t>a </a:t>
            </a:r>
            <a:r>
              <a:rPr sz="650" spc="25" dirty="0" err="1">
                <a:solidFill>
                  <a:srgbClr val="171514"/>
                </a:solidFill>
                <a:latin typeface="Microsoft Sans Serif"/>
                <a:cs typeface="Microsoft Sans Serif"/>
              </a:rPr>
              <a:t>prueba</a:t>
            </a:r>
            <a:r>
              <a:rPr sz="650" spc="25"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lang="es-ES" sz="650" spc="20" dirty="0" smtClean="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explosiones</a:t>
            </a:r>
            <a:r>
              <a:rPr sz="650" spc="10" dirty="0">
                <a:solidFill>
                  <a:srgbClr val="171514"/>
                </a:solidFill>
                <a:latin typeface="Microsoft Sans Serif"/>
                <a:cs typeface="Microsoft Sans Serif"/>
              </a:rPr>
              <a:t>.</a:t>
            </a:r>
            <a:endParaRPr sz="650" dirty="0">
              <a:latin typeface="Microsoft Sans Serif"/>
              <a:cs typeface="Microsoft Sans Serif"/>
            </a:endParaRPr>
          </a:p>
        </p:txBody>
      </p:sp>
      <p:sp>
        <p:nvSpPr>
          <p:cNvPr id="6" name="object 6"/>
          <p:cNvSpPr txBox="1"/>
          <p:nvPr/>
        </p:nvSpPr>
        <p:spPr>
          <a:xfrm>
            <a:off x="5337175" y="4468234"/>
            <a:ext cx="4197350" cy="3331553"/>
          </a:xfrm>
          <a:prstGeom prst="rect">
            <a:avLst/>
          </a:prstGeom>
        </p:spPr>
        <p:txBody>
          <a:bodyPr vert="horz" wrap="square" lIns="0" tIns="12700" rIns="0" bIns="0" rtlCol="0">
            <a:spAutoFit/>
          </a:bodyPr>
          <a:lstStyle/>
          <a:p>
            <a:pPr marL="335915" lvl="2" indent="-323850">
              <a:spcBef>
                <a:spcPts val="100"/>
              </a:spcBef>
              <a:buAutoNum type="arabicPeriod" startAt="3"/>
              <a:tabLst>
                <a:tab pos="336550" algn="l"/>
              </a:tabLst>
            </a:pPr>
            <a:r>
              <a:rPr sz="1000" b="1" spc="10" dirty="0">
                <a:solidFill>
                  <a:srgbClr val="171514"/>
                </a:solidFill>
                <a:latin typeface="Arial"/>
                <a:cs typeface="Arial"/>
              </a:rPr>
              <a:t>yo</a:t>
            </a:r>
            <a:r>
              <a:rPr sz="700" b="1" spc="10" dirty="0">
                <a:solidFill>
                  <a:srgbClr val="171514"/>
                </a:solidFill>
                <a:latin typeface="Arial"/>
                <a:cs typeface="Arial"/>
              </a:rPr>
              <a:t>encendido</a:t>
            </a:r>
            <a:r>
              <a:rPr sz="1000" b="1" spc="10" dirty="0">
                <a:solidFill>
                  <a:srgbClr val="171514"/>
                </a:solidFill>
                <a:latin typeface="Arial"/>
                <a:cs typeface="Arial"/>
              </a:rPr>
              <a:t>S</a:t>
            </a:r>
            <a:r>
              <a:rPr sz="700" b="1" spc="10" dirty="0">
                <a:solidFill>
                  <a:srgbClr val="171514"/>
                </a:solidFill>
                <a:latin typeface="Arial"/>
                <a:cs typeface="Arial"/>
              </a:rPr>
              <a:t>fuentes</a:t>
            </a:r>
            <a:endParaRPr sz="700" dirty="0">
              <a:latin typeface="Arial"/>
              <a:cs typeface="Arial"/>
            </a:endParaRPr>
          </a:p>
          <a:p>
            <a:pPr marL="12700" marR="19050">
              <a:lnSpc>
                <a:spcPct val="133300"/>
              </a:lnSpc>
              <a:spcBef>
                <a:spcPts val="550"/>
              </a:spcBef>
            </a:pPr>
            <a:r>
              <a:rPr sz="750" spc="15"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fuente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ignición</a:t>
            </a:r>
            <a:r>
              <a:rPr sz="750" spc="-5" dirty="0">
                <a:solidFill>
                  <a:srgbClr val="171514"/>
                </a:solidFill>
                <a:latin typeface="Microsoft Sans Serif"/>
                <a:cs typeface="Microsoft Sans Serif"/>
              </a:rPr>
              <a:t> es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fuente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capaz</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proporcionar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energía</a:t>
            </a:r>
            <a:r>
              <a:rPr sz="750"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necesaria</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encender</a:t>
            </a:r>
            <a:r>
              <a:rPr sz="750" spc="2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 </a:t>
            </a:r>
            <a:r>
              <a:rPr sz="750" spc="10" dirty="0">
                <a:solidFill>
                  <a:srgbClr val="171514"/>
                </a:solidFill>
                <a:latin typeface="Microsoft Sans Serif"/>
                <a:cs typeface="Microsoft Sans Serif"/>
              </a:rPr>
              <a:t>mezcla </a:t>
            </a:r>
            <a:r>
              <a:rPr sz="750" spc="25" dirty="0">
                <a:solidFill>
                  <a:srgbClr val="171514"/>
                </a:solidFill>
                <a:latin typeface="Microsoft Sans Serif"/>
                <a:cs typeface="Microsoft Sans Serif"/>
              </a:rPr>
              <a:t>combustible. </a:t>
            </a:r>
            <a:r>
              <a:rPr sz="750" spc="-15" dirty="0">
                <a:solidFill>
                  <a:srgbClr val="171514"/>
                </a:solidFill>
                <a:latin typeface="Microsoft Sans Serif"/>
                <a:cs typeface="Microsoft Sans Serif"/>
              </a:rPr>
              <a:t>Las </a:t>
            </a:r>
            <a:r>
              <a:rPr sz="750" spc="15" dirty="0">
                <a:solidFill>
                  <a:srgbClr val="171514"/>
                </a:solidFill>
                <a:latin typeface="Microsoft Sans Serif"/>
                <a:cs typeface="Microsoft Sans Serif"/>
              </a:rPr>
              <a:t>posibles </a:t>
            </a:r>
            <a:r>
              <a:rPr sz="750" spc="25" dirty="0">
                <a:solidFill>
                  <a:srgbClr val="171514"/>
                </a:solidFill>
                <a:latin typeface="Microsoft Sans Serif"/>
                <a:cs typeface="Microsoft Sans Serif"/>
              </a:rPr>
              <a:t>fuentes de ignición </a:t>
            </a:r>
            <a:r>
              <a:rPr sz="750" spc="20" dirty="0">
                <a:solidFill>
                  <a:srgbClr val="171514"/>
                </a:solidFill>
                <a:latin typeface="Microsoft Sans Serif"/>
                <a:cs typeface="Microsoft Sans Serif"/>
              </a:rPr>
              <a:t>son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siguientes</a:t>
            </a:r>
            <a:r>
              <a:rPr sz="750" spc="20" dirty="0">
                <a:solidFill>
                  <a:srgbClr val="171514"/>
                </a:solidFill>
                <a:latin typeface="Microsoft Sans Serif"/>
                <a:cs typeface="Microsoft Sans Serif"/>
              </a:rPr>
              <a:t> </a:t>
            </a:r>
            <a:r>
              <a:rPr sz="750" spc="15" dirty="0">
                <a:solidFill>
                  <a:srgbClr val="171514"/>
                </a:solidFill>
                <a:latin typeface="Microsoft Sans Serif"/>
                <a:cs typeface="Microsoft Sans Serif"/>
              </a:rPr>
              <a:t>(</a:t>
            </a:r>
            <a:r>
              <a:rPr sz="750" spc="15" dirty="0" smtClean="0">
                <a:solidFill>
                  <a:srgbClr val="171514"/>
                </a:solidFill>
                <a:latin typeface="Microsoft Sans Serif"/>
                <a:cs typeface="Microsoft Sans Serif"/>
              </a:rPr>
              <a:t>no</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enumeradas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orden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importancia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ni</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frecuencia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aparición</a:t>
            </a:r>
            <a:r>
              <a:rPr sz="750" spc="15" dirty="0">
                <a:solidFill>
                  <a:srgbClr val="171514"/>
                </a:solidFill>
                <a:latin typeface="Microsoft Sans Serif"/>
                <a:cs typeface="Microsoft Sans Serif"/>
              </a:rPr>
              <a:t>):</a:t>
            </a:r>
            <a:endParaRPr sz="750" dirty="0">
              <a:latin typeface="Microsoft Sans Serif"/>
              <a:cs typeface="Microsoft Sans Serif"/>
            </a:endParaRPr>
          </a:p>
          <a:p>
            <a:pPr>
              <a:spcBef>
                <a:spcPts val="40"/>
              </a:spcBef>
            </a:pPr>
            <a:endParaRPr sz="1200" dirty="0">
              <a:latin typeface="Microsoft Sans Serif"/>
              <a:cs typeface="Microsoft Sans Serif"/>
            </a:endParaRPr>
          </a:p>
          <a:p>
            <a:pPr marL="233679" lvl="3" indent="-69215">
              <a:buChar char="•"/>
              <a:tabLst>
                <a:tab pos="234315" algn="l"/>
              </a:tabLst>
            </a:pPr>
            <a:r>
              <a:rPr sz="850" spc="10" dirty="0">
                <a:solidFill>
                  <a:srgbClr val="171514"/>
                </a:solidFill>
                <a:latin typeface="Microsoft Sans Serif"/>
                <a:cs typeface="Microsoft Sans Serif"/>
              </a:rPr>
              <a:t>Llamas</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(de </a:t>
            </a:r>
            <a:r>
              <a:rPr sz="850" spc="30" dirty="0">
                <a:solidFill>
                  <a:srgbClr val="171514"/>
                </a:solidFill>
                <a:latin typeface="Microsoft Sans Serif"/>
                <a:cs typeface="Microsoft Sans Serif"/>
              </a:rPr>
              <a:t>corte</a:t>
            </a:r>
            <a:r>
              <a:rPr sz="850" spc="5" dirty="0">
                <a:solidFill>
                  <a:srgbClr val="171514"/>
                </a:solidFill>
                <a:latin typeface="Microsoft Sans Serif"/>
                <a:cs typeface="Microsoft Sans Serif"/>
              </a:rPr>
              <a:t> y </a:t>
            </a:r>
            <a:r>
              <a:rPr sz="850" spc="25" dirty="0">
                <a:solidFill>
                  <a:srgbClr val="171514"/>
                </a:solidFill>
                <a:latin typeface="Microsoft Sans Serif"/>
                <a:cs typeface="Microsoft Sans Serif"/>
              </a:rPr>
              <a:t>soldadura,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cigarrillos,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fósforos</a:t>
            </a:r>
            <a:r>
              <a:rPr sz="850" spc="25" dirty="0">
                <a:solidFill>
                  <a:srgbClr val="171514"/>
                </a:solidFill>
                <a:latin typeface="Microsoft Sans Serif"/>
                <a:cs typeface="Microsoft Sans Serif"/>
              </a:rPr>
              <a:t>,</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etc.)</a:t>
            </a:r>
            <a:endParaRPr sz="850" dirty="0">
              <a:latin typeface="Microsoft Sans Serif"/>
              <a:cs typeface="Microsoft Sans Serif"/>
            </a:endParaRPr>
          </a:p>
          <a:p>
            <a:pPr marL="213360" lvl="3" indent="-48895">
              <a:spcBef>
                <a:spcPts val="430"/>
              </a:spcBef>
              <a:buChar char="•"/>
              <a:tabLst>
                <a:tab pos="213995" algn="l"/>
              </a:tabLst>
            </a:pPr>
            <a:r>
              <a:rPr sz="600" spc="10" dirty="0">
                <a:solidFill>
                  <a:srgbClr val="171514"/>
                </a:solidFill>
                <a:latin typeface="Microsoft Sans Serif"/>
                <a:cs typeface="Microsoft Sans Serif"/>
              </a:rPr>
              <a:t>Superficies</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calientes</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(tuberías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calefacción,</a:t>
            </a:r>
            <a:r>
              <a:rPr sz="600" dirty="0">
                <a:solidFill>
                  <a:srgbClr val="171514"/>
                </a:solidFill>
                <a:latin typeface="Microsoft Sans Serif"/>
                <a:cs typeface="Microsoft Sans Serif"/>
              </a:rPr>
              <a:t> carcasas</a:t>
            </a:r>
            <a:r>
              <a:rPr sz="600" spc="5" dirty="0">
                <a:solidFill>
                  <a:srgbClr val="171514"/>
                </a:solidFill>
                <a:latin typeface="Microsoft Sans Serif"/>
                <a:cs typeface="Microsoft Sans Serif"/>
              </a:rPr>
              <a:t> eléctricas</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etc.)</a:t>
            </a:r>
            <a:endParaRPr sz="600" dirty="0">
              <a:latin typeface="Microsoft Sans Serif"/>
              <a:cs typeface="Microsoft Sans Serif"/>
            </a:endParaRPr>
          </a:p>
          <a:p>
            <a:pPr marL="221615" lvl="3" indent="-57150">
              <a:spcBef>
                <a:spcPts val="380"/>
              </a:spcBef>
              <a:buChar char="•"/>
              <a:tabLst>
                <a:tab pos="222250" algn="l"/>
              </a:tabLst>
            </a:pPr>
            <a:r>
              <a:rPr sz="700" spc="20" dirty="0">
                <a:solidFill>
                  <a:srgbClr val="171514"/>
                </a:solidFill>
                <a:latin typeface="Microsoft Sans Serif"/>
                <a:cs typeface="Microsoft Sans Serif"/>
              </a:rPr>
              <a:t>Calentamiento</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fricción</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chispas</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(corte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abrasivo</a:t>
            </a:r>
            <a:r>
              <a:rPr sz="700" spc="10" dirty="0">
                <a:solidFill>
                  <a:srgbClr val="171514"/>
                </a:solidFill>
                <a:latin typeface="Microsoft Sans Serif"/>
                <a:cs typeface="Microsoft Sans Serif"/>
              </a:rPr>
              <a:t>)</a:t>
            </a:r>
            <a:endParaRPr sz="700" dirty="0">
              <a:latin typeface="Microsoft Sans Serif"/>
              <a:cs typeface="Microsoft Sans Serif"/>
            </a:endParaRPr>
          </a:p>
          <a:p>
            <a:pPr marL="241300" lvl="3" indent="-76835">
              <a:spcBef>
                <a:spcPts val="110"/>
              </a:spcBef>
              <a:buChar char="•"/>
              <a:tabLst>
                <a:tab pos="241935" algn="l"/>
              </a:tabLst>
            </a:pPr>
            <a:r>
              <a:rPr sz="950" spc="35" dirty="0">
                <a:solidFill>
                  <a:srgbClr val="171514"/>
                </a:solidFill>
                <a:latin typeface="Microsoft Sans Serif"/>
                <a:cs typeface="Microsoft Sans Serif"/>
              </a:rPr>
              <a:t>Maquinaria</a:t>
            </a:r>
            <a:r>
              <a:rPr sz="950" spc="-35" dirty="0">
                <a:solidFill>
                  <a:srgbClr val="171514"/>
                </a:solidFill>
                <a:latin typeface="Microsoft Sans Serif"/>
                <a:cs typeface="Microsoft Sans Serif"/>
              </a:rPr>
              <a:t> </a:t>
            </a:r>
            <a:r>
              <a:rPr sz="950" spc="20" dirty="0">
                <a:solidFill>
                  <a:srgbClr val="171514"/>
                </a:solidFill>
                <a:latin typeface="Microsoft Sans Serif"/>
                <a:cs typeface="Microsoft Sans Serif"/>
              </a:rPr>
              <a:t>mecánica</a:t>
            </a:r>
            <a:endParaRPr sz="950" dirty="0">
              <a:latin typeface="Microsoft Sans Serif"/>
              <a:cs typeface="Microsoft Sans Serif"/>
            </a:endParaRPr>
          </a:p>
          <a:p>
            <a:pPr marL="317500" marR="139700" lvl="3" indent="-152400">
              <a:lnSpc>
                <a:spcPts val="1200"/>
              </a:lnSpc>
              <a:spcBef>
                <a:spcPts val="50"/>
              </a:spcBef>
              <a:buChar char="•"/>
              <a:tabLst>
                <a:tab pos="222250" algn="l"/>
              </a:tabLst>
            </a:pPr>
            <a:r>
              <a:rPr sz="700" spc="10" dirty="0">
                <a:solidFill>
                  <a:srgbClr val="171514"/>
                </a:solidFill>
                <a:latin typeface="Microsoft Sans Serif"/>
                <a:cs typeface="Microsoft Sans Serif"/>
              </a:rPr>
              <a:t>Equipos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 </a:t>
            </a:r>
            <a:r>
              <a:rPr sz="700" spc="15" dirty="0">
                <a:solidFill>
                  <a:srgbClr val="171514"/>
                </a:solidFill>
                <a:latin typeface="Microsoft Sans Serif"/>
                <a:cs typeface="Microsoft Sans Serif"/>
              </a:rPr>
              <a:t>instalaciones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eléctricas</a:t>
            </a:r>
            <a:r>
              <a:rPr sz="700" spc="5" dirty="0">
                <a:solidFill>
                  <a:srgbClr val="171514"/>
                </a:solidFill>
                <a:latin typeface="Microsoft Sans Serif"/>
                <a:cs typeface="Microsoft Sans Serif"/>
              </a:rPr>
              <a:t> (chispas </a:t>
            </a:r>
            <a:r>
              <a:rPr sz="700" spc="10" dirty="0">
                <a:solidFill>
                  <a:srgbClr val="171514"/>
                </a:solidFill>
                <a:latin typeface="Microsoft Sans Serif"/>
                <a:cs typeface="Microsoft Sans Serif"/>
              </a:rPr>
              <a:t>eléctricas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interruptores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apertura</a:t>
            </a:r>
            <a:r>
              <a:rPr sz="700" spc="25" dirty="0">
                <a:solidFill>
                  <a:srgbClr val="171514"/>
                </a:solidFill>
                <a:latin typeface="Microsoft Sans Serif"/>
                <a:cs typeface="Microsoft Sans Serif"/>
              </a:rPr>
              <a:t>/</a:t>
            </a:r>
            <a:r>
              <a:rPr sz="700" spc="25" dirty="0" err="1">
                <a:solidFill>
                  <a:srgbClr val="171514"/>
                </a:solidFill>
                <a:latin typeface="Microsoft Sans Serif"/>
                <a:cs typeface="Microsoft Sans Serif"/>
              </a:rPr>
              <a:t>cierre</a:t>
            </a:r>
            <a:r>
              <a:rPr sz="700" spc="25" dirty="0" smtClean="0">
                <a:solidFill>
                  <a:srgbClr val="171514"/>
                </a:solidFill>
                <a:latin typeface="Microsoft Sans Serif"/>
                <a:cs typeface="Microsoft Sans Serif"/>
              </a:rPr>
              <a:t>,</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contactos</a:t>
            </a:r>
            <a:r>
              <a:rPr sz="700" spc="-1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sueltos,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malas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uniones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soldadura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cables,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etc.)</a:t>
            </a:r>
            <a:endParaRPr sz="700" dirty="0">
              <a:latin typeface="Microsoft Sans Serif"/>
              <a:cs typeface="Microsoft Sans Serif"/>
            </a:endParaRPr>
          </a:p>
          <a:p>
            <a:pPr marL="237490" lvl="3" indent="-73025">
              <a:spcBef>
                <a:spcPts val="60"/>
              </a:spcBef>
              <a:buChar char="•"/>
              <a:tabLst>
                <a:tab pos="238125" algn="l"/>
              </a:tabLst>
            </a:pPr>
            <a:r>
              <a:rPr sz="900" dirty="0">
                <a:solidFill>
                  <a:srgbClr val="171514"/>
                </a:solidFill>
                <a:latin typeface="Microsoft Sans Serif"/>
                <a:cs typeface="Microsoft Sans Serif"/>
              </a:rPr>
              <a:t>Chispas</a:t>
            </a:r>
            <a:r>
              <a:rPr sz="900" spc="-40" dirty="0">
                <a:solidFill>
                  <a:srgbClr val="171514"/>
                </a:solidFill>
                <a:latin typeface="Microsoft Sans Serif"/>
                <a:cs typeface="Microsoft Sans Serif"/>
              </a:rPr>
              <a:t> </a:t>
            </a:r>
            <a:r>
              <a:rPr sz="900" spc="-70" dirty="0">
                <a:solidFill>
                  <a:srgbClr val="171514"/>
                </a:solidFill>
                <a:latin typeface="Microsoft Sans Serif"/>
                <a:cs typeface="Microsoft Sans Serif"/>
              </a:rPr>
              <a:t>ESD</a:t>
            </a:r>
            <a:endParaRPr sz="900" dirty="0">
              <a:latin typeface="Microsoft Sans Serif"/>
              <a:cs typeface="Microsoft Sans Serif"/>
            </a:endParaRPr>
          </a:p>
          <a:p>
            <a:pPr marL="237490" lvl="3" indent="-73025">
              <a:spcBef>
                <a:spcPts val="120"/>
              </a:spcBef>
              <a:buChar char="•"/>
              <a:tabLst>
                <a:tab pos="238125" algn="l"/>
              </a:tabLst>
            </a:pPr>
            <a:r>
              <a:rPr sz="900" spc="-15" dirty="0">
                <a:solidFill>
                  <a:srgbClr val="171514"/>
                </a:solidFill>
                <a:latin typeface="Microsoft Sans Serif"/>
                <a:cs typeface="Microsoft Sans Serif"/>
              </a:rPr>
              <a:t>La</a:t>
            </a:r>
            <a:r>
              <a:rPr sz="900" spc="-25" dirty="0">
                <a:solidFill>
                  <a:srgbClr val="171514"/>
                </a:solidFill>
                <a:latin typeface="Microsoft Sans Serif"/>
                <a:cs typeface="Microsoft Sans Serif"/>
              </a:rPr>
              <a:t> </a:t>
            </a:r>
            <a:r>
              <a:rPr sz="900" spc="10" dirty="0">
                <a:solidFill>
                  <a:srgbClr val="171514"/>
                </a:solidFill>
                <a:latin typeface="Microsoft Sans Serif"/>
                <a:cs typeface="Microsoft Sans Serif"/>
              </a:rPr>
              <a:t>caída</a:t>
            </a:r>
            <a:r>
              <a:rPr sz="900" spc="-25" dirty="0">
                <a:solidFill>
                  <a:srgbClr val="171514"/>
                </a:solidFill>
                <a:latin typeface="Microsoft Sans Serif"/>
                <a:cs typeface="Microsoft Sans Serif"/>
              </a:rPr>
              <a:t> </a:t>
            </a:r>
            <a:r>
              <a:rPr sz="900" spc="30" dirty="0">
                <a:solidFill>
                  <a:srgbClr val="171514"/>
                </a:solidFill>
                <a:latin typeface="Microsoft Sans Serif"/>
                <a:cs typeface="Microsoft Sans Serif"/>
              </a:rPr>
              <a:t>de</a:t>
            </a:r>
            <a:r>
              <a:rPr sz="900" spc="-25" dirty="0">
                <a:solidFill>
                  <a:srgbClr val="171514"/>
                </a:solidFill>
                <a:latin typeface="Microsoft Sans Serif"/>
                <a:cs typeface="Microsoft Sans Serif"/>
              </a:rPr>
              <a:t> </a:t>
            </a:r>
            <a:r>
              <a:rPr sz="900" spc="20" dirty="0">
                <a:solidFill>
                  <a:srgbClr val="171514"/>
                </a:solidFill>
                <a:latin typeface="Microsoft Sans Serif"/>
                <a:cs typeface="Microsoft Sans Serif"/>
              </a:rPr>
              <a:t>rayos</a:t>
            </a:r>
            <a:endParaRPr sz="900" dirty="0">
              <a:latin typeface="Microsoft Sans Serif"/>
              <a:cs typeface="Microsoft Sans Serif"/>
            </a:endParaRPr>
          </a:p>
          <a:p>
            <a:pPr marL="221615" lvl="3" indent="-57150">
              <a:spcBef>
                <a:spcPts val="320"/>
              </a:spcBef>
              <a:buChar char="•"/>
              <a:tabLst>
                <a:tab pos="222250" algn="l"/>
              </a:tabLst>
            </a:pPr>
            <a:r>
              <a:rPr sz="700" spc="5" dirty="0">
                <a:solidFill>
                  <a:srgbClr val="171514"/>
                </a:solidFill>
                <a:latin typeface="Microsoft Sans Serif"/>
                <a:cs typeface="Microsoft Sans Serif"/>
              </a:rPr>
              <a:t>Radiación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electromagnética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diferentes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longitudes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onda</a:t>
            </a:r>
            <a:endParaRPr sz="700" dirty="0">
              <a:latin typeface="Microsoft Sans Serif"/>
              <a:cs typeface="Microsoft Sans Serif"/>
            </a:endParaRPr>
          </a:p>
          <a:p>
            <a:pPr marL="233679" lvl="3" indent="-69215">
              <a:spcBef>
                <a:spcPts val="210"/>
              </a:spcBef>
              <a:buChar char="•"/>
              <a:tabLst>
                <a:tab pos="234315" algn="l"/>
              </a:tabLst>
            </a:pPr>
            <a:r>
              <a:rPr sz="850" spc="25" dirty="0">
                <a:solidFill>
                  <a:srgbClr val="171514"/>
                </a:solidFill>
                <a:latin typeface="Microsoft Sans Serif"/>
                <a:cs typeface="Microsoft Sans Serif"/>
              </a:rPr>
              <a:t>Ultrasonidos</a:t>
            </a:r>
            <a:endParaRPr sz="850" dirty="0">
              <a:latin typeface="Microsoft Sans Serif"/>
              <a:cs typeface="Microsoft Sans Serif"/>
            </a:endParaRPr>
          </a:p>
          <a:p>
            <a:pPr marL="229235" lvl="3" indent="-64769">
              <a:spcBef>
                <a:spcPts val="229"/>
              </a:spcBef>
              <a:buChar char="•"/>
              <a:tabLst>
                <a:tab pos="229870" algn="l"/>
              </a:tabLst>
            </a:pPr>
            <a:r>
              <a:rPr sz="800" dirty="0">
                <a:solidFill>
                  <a:srgbClr val="171514"/>
                </a:solidFill>
                <a:latin typeface="Microsoft Sans Serif"/>
                <a:cs typeface="Microsoft Sans Serif"/>
              </a:rPr>
              <a:t>Reacciones</a:t>
            </a:r>
            <a:r>
              <a:rPr sz="800" spc="-25" dirty="0">
                <a:solidFill>
                  <a:srgbClr val="171514"/>
                </a:solidFill>
                <a:latin typeface="Microsoft Sans Serif"/>
                <a:cs typeface="Microsoft Sans Serif"/>
              </a:rPr>
              <a:t> </a:t>
            </a:r>
            <a:r>
              <a:rPr sz="800" spc="20" dirty="0">
                <a:solidFill>
                  <a:srgbClr val="171514"/>
                </a:solidFill>
                <a:latin typeface="Microsoft Sans Serif"/>
                <a:cs typeface="Microsoft Sans Serif"/>
              </a:rPr>
              <a:t>químicas</a:t>
            </a:r>
            <a:r>
              <a:rPr sz="800" spc="-20" dirty="0">
                <a:solidFill>
                  <a:srgbClr val="171514"/>
                </a:solidFill>
                <a:latin typeface="Microsoft Sans Serif"/>
                <a:cs typeface="Microsoft Sans Serif"/>
              </a:rPr>
              <a:t> </a:t>
            </a:r>
            <a:r>
              <a:rPr sz="800" spc="25" dirty="0">
                <a:solidFill>
                  <a:srgbClr val="171514"/>
                </a:solidFill>
                <a:latin typeface="Microsoft Sans Serif"/>
                <a:cs typeface="Microsoft Sans Serif"/>
              </a:rPr>
              <a:t>exotérmicas</a:t>
            </a:r>
            <a:endParaRPr sz="800" dirty="0">
              <a:latin typeface="Microsoft Sans Serif"/>
              <a:cs typeface="Microsoft Sans Serif"/>
            </a:endParaRPr>
          </a:p>
          <a:p>
            <a:pPr>
              <a:lnSpc>
                <a:spcPct val="100000"/>
              </a:lnSpc>
            </a:pPr>
            <a:endParaRPr sz="1050" dirty="0">
              <a:latin typeface="Microsoft Sans Serif"/>
              <a:cs typeface="Microsoft Sans Serif"/>
            </a:endParaRPr>
          </a:p>
          <a:p>
            <a:pPr marL="12700" marR="5080">
              <a:lnSpc>
                <a:spcPct val="133300"/>
              </a:lnSpc>
            </a:pPr>
            <a:r>
              <a:rPr sz="750" spc="-35"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estas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fuentes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encender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mezcla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combustible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varía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enormemente</a:t>
            </a:r>
            <a:r>
              <a:rPr sz="750" spc="3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Por</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ejemplo</a:t>
            </a:r>
            <a:r>
              <a:rPr sz="750" spc="25" dirty="0">
                <a:solidFill>
                  <a:srgbClr val="171514"/>
                </a:solidFill>
                <a:latin typeface="Microsoft Sans Serif"/>
                <a:cs typeface="Microsoft Sans Serif"/>
              </a:rPr>
              <a:t>, </a:t>
            </a:r>
            <a:r>
              <a:rPr sz="750" spc="30" dirty="0">
                <a:solidFill>
                  <a:srgbClr val="171514"/>
                </a:solidFill>
                <a:latin typeface="Microsoft Sans Serif"/>
                <a:cs typeface="Microsoft Sans Serif"/>
              </a:rPr>
              <a:t>mientras que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rayo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llama abierta </a:t>
            </a:r>
            <a:r>
              <a:rPr sz="750" spc="30" dirty="0">
                <a:solidFill>
                  <a:srgbClr val="171514"/>
                </a:solidFill>
                <a:latin typeface="Microsoft Sans Serif"/>
                <a:cs typeface="Microsoft Sans Serif"/>
              </a:rPr>
              <a:t>tienen </a:t>
            </a:r>
            <a:r>
              <a:rPr sz="750" spc="25" dirty="0">
                <a:solidFill>
                  <a:srgbClr val="171514"/>
                </a:solidFill>
                <a:latin typeface="Microsoft Sans Serif"/>
                <a:cs typeface="Microsoft Sans Serif"/>
              </a:rPr>
              <a:t>energía </a:t>
            </a:r>
            <a:r>
              <a:rPr sz="750" spc="20" dirty="0">
                <a:solidFill>
                  <a:srgbClr val="171514"/>
                </a:solidFill>
                <a:latin typeface="Microsoft Sans Serif"/>
                <a:cs typeface="Microsoft Sans Serif"/>
              </a:rPr>
              <a:t>suficiente</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spc="20" dirty="0" err="1" smtClean="0">
                <a:solidFill>
                  <a:srgbClr val="171514"/>
                </a:solidFill>
                <a:latin typeface="Microsoft Sans Serif"/>
                <a:cs typeface="Microsoft Sans Serif"/>
              </a:rPr>
              <a:t>encender</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cualquier</a:t>
            </a:r>
            <a:r>
              <a:rPr sz="750" spc="2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material </a:t>
            </a:r>
            <a:r>
              <a:rPr sz="750" spc="25" dirty="0">
                <a:solidFill>
                  <a:srgbClr val="171514"/>
                </a:solidFill>
                <a:latin typeface="Microsoft Sans Serif"/>
                <a:cs typeface="Microsoft Sans Serif"/>
              </a:rPr>
              <a:t>combustible, </a:t>
            </a:r>
            <a:r>
              <a:rPr sz="750" spc="25" dirty="0">
                <a:solidFill>
                  <a:srgbClr val="171514"/>
                </a:solidFill>
                <a:latin typeface="Microsoft Sans Serif"/>
                <a:cs typeface="Microsoft Sans Serif"/>
              </a:rPr>
              <a:t>otras fuentes </a:t>
            </a:r>
            <a:r>
              <a:rPr sz="750" spc="30" dirty="0">
                <a:solidFill>
                  <a:srgbClr val="171514"/>
                </a:solidFill>
                <a:latin typeface="Microsoft Sans Serif"/>
                <a:cs typeface="Microsoft Sans Serif"/>
              </a:rPr>
              <a:t>como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chispas mecánicas </a:t>
            </a:r>
            <a:r>
              <a:rPr sz="750" spc="35" dirty="0">
                <a:solidFill>
                  <a:srgbClr val="171514"/>
                </a:solidFill>
                <a:latin typeface="Microsoft Sans Serif"/>
                <a:cs typeface="Microsoft Sans Serif"/>
              </a:rPr>
              <a:t>o </a:t>
            </a:r>
            <a:r>
              <a:rPr sz="750" spc="10" dirty="0" err="1">
                <a:solidFill>
                  <a:srgbClr val="171514"/>
                </a:solidFill>
                <a:latin typeface="Microsoft Sans Serif"/>
                <a:cs typeface="Microsoft Sans Serif"/>
              </a:rPr>
              <a:t>eléctricas</a:t>
            </a:r>
            <a:r>
              <a:rPr sz="750" spc="1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solo</a:t>
            </a:r>
            <a:r>
              <a:rPr lang="es-ES" sz="750" spc="2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pueden</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hacerlo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si</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energía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spc="-5" dirty="0">
                <a:solidFill>
                  <a:srgbClr val="171514"/>
                </a:solidFill>
                <a:latin typeface="Microsoft Sans Serif"/>
                <a:cs typeface="Microsoft Sans Serif"/>
              </a:rPr>
              <a:t> es </a:t>
            </a:r>
            <a:r>
              <a:rPr sz="750" spc="25" dirty="0">
                <a:solidFill>
                  <a:srgbClr val="171514"/>
                </a:solidFill>
                <a:latin typeface="Microsoft Sans Serif"/>
                <a:cs typeface="Microsoft Sans Serif"/>
              </a:rPr>
              <a:t>igual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mayor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MIE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mezcla</a:t>
            </a:r>
            <a:r>
              <a:rPr sz="750" spc="5"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032735" y="2074336"/>
            <a:ext cx="247015" cy="0"/>
          </a:xfrm>
          <a:custGeom>
            <a:avLst/>
            <a:gdLst/>
            <a:ahLst/>
            <a:cxnLst/>
            <a:rect l="l" t="t" r="r" b="b"/>
            <a:pathLst>
              <a:path w="247014">
                <a:moveTo>
                  <a:pt x="0" y="0"/>
                </a:moveTo>
                <a:lnTo>
                  <a:pt x="246880" y="0"/>
                </a:lnTo>
              </a:path>
            </a:pathLst>
          </a:custGeom>
          <a:ln w="5715">
            <a:solidFill>
              <a:srgbClr val="231F20"/>
            </a:solidFill>
          </a:ln>
        </p:spPr>
        <p:txBody>
          <a:bodyPr wrap="square" lIns="0" tIns="0" rIns="0" bIns="0" rtlCol="0"/>
          <a:lstStyle/>
          <a:p>
            <a:endParaRPr/>
          </a:p>
        </p:txBody>
      </p:sp>
      <p:grpSp>
        <p:nvGrpSpPr>
          <p:cNvPr id="3" name="object 3"/>
          <p:cNvGrpSpPr/>
          <p:nvPr/>
        </p:nvGrpSpPr>
        <p:grpSpPr>
          <a:xfrm>
            <a:off x="7986610" y="2049409"/>
            <a:ext cx="196850" cy="50165"/>
            <a:chOff x="3303485" y="2049408"/>
            <a:chExt cx="196850" cy="50165"/>
          </a:xfrm>
        </p:grpSpPr>
        <p:sp>
          <p:nvSpPr>
            <p:cNvPr id="4" name="object 4"/>
            <p:cNvSpPr/>
            <p:nvPr/>
          </p:nvSpPr>
          <p:spPr>
            <a:xfrm>
              <a:off x="3303485" y="2074336"/>
              <a:ext cx="155575" cy="0"/>
            </a:xfrm>
            <a:custGeom>
              <a:avLst/>
              <a:gdLst/>
              <a:ahLst/>
              <a:cxnLst/>
              <a:rect l="l" t="t" r="r" b="b"/>
              <a:pathLst>
                <a:path w="155575">
                  <a:moveTo>
                    <a:pt x="0" y="0"/>
                  </a:moveTo>
                  <a:lnTo>
                    <a:pt x="155049" y="0"/>
                  </a:lnTo>
                </a:path>
              </a:pathLst>
            </a:custGeom>
            <a:ln w="5715">
              <a:solidFill>
                <a:srgbClr val="231F20"/>
              </a:solidFill>
            </a:ln>
          </p:spPr>
          <p:txBody>
            <a:bodyPr wrap="square" lIns="0" tIns="0" rIns="0" bIns="0" rtlCol="0"/>
            <a:lstStyle/>
            <a:p>
              <a:endParaRPr/>
            </a:p>
          </p:txBody>
        </p:sp>
        <p:sp>
          <p:nvSpPr>
            <p:cNvPr id="5" name="object 5"/>
            <p:cNvSpPr/>
            <p:nvPr/>
          </p:nvSpPr>
          <p:spPr>
            <a:xfrm>
              <a:off x="3450207" y="2049408"/>
              <a:ext cx="50165" cy="50165"/>
            </a:xfrm>
            <a:custGeom>
              <a:avLst/>
              <a:gdLst/>
              <a:ahLst/>
              <a:cxnLst/>
              <a:rect l="l" t="t" r="r" b="b"/>
              <a:pathLst>
                <a:path w="50164" h="50164">
                  <a:moveTo>
                    <a:pt x="12" y="0"/>
                  </a:moveTo>
                  <a:lnTo>
                    <a:pt x="0" y="49872"/>
                  </a:lnTo>
                  <a:lnTo>
                    <a:pt x="49885" y="24930"/>
                  </a:lnTo>
                  <a:lnTo>
                    <a:pt x="12" y="0"/>
                  </a:lnTo>
                  <a:close/>
                </a:path>
              </a:pathLst>
            </a:custGeom>
            <a:solidFill>
              <a:srgbClr val="231F20"/>
            </a:solidFill>
          </p:spPr>
          <p:txBody>
            <a:bodyPr wrap="square" lIns="0" tIns="0" rIns="0" bIns="0" rtlCol="0"/>
            <a:lstStyle/>
            <a:p>
              <a:endParaRPr/>
            </a:p>
          </p:txBody>
        </p:sp>
      </p:grpSp>
      <p:grpSp>
        <p:nvGrpSpPr>
          <p:cNvPr id="6" name="object 6"/>
          <p:cNvGrpSpPr/>
          <p:nvPr/>
        </p:nvGrpSpPr>
        <p:grpSpPr>
          <a:xfrm>
            <a:off x="6991174" y="883126"/>
            <a:ext cx="50165" cy="1437640"/>
            <a:chOff x="2308048" y="883126"/>
            <a:chExt cx="50165" cy="1437640"/>
          </a:xfrm>
        </p:grpSpPr>
        <p:sp>
          <p:nvSpPr>
            <p:cNvPr id="7" name="object 7"/>
            <p:cNvSpPr/>
            <p:nvPr/>
          </p:nvSpPr>
          <p:spPr>
            <a:xfrm>
              <a:off x="2308048" y="2049404"/>
              <a:ext cx="50165" cy="50165"/>
            </a:xfrm>
            <a:custGeom>
              <a:avLst/>
              <a:gdLst/>
              <a:ahLst/>
              <a:cxnLst/>
              <a:rect l="l" t="t" r="r" b="b"/>
              <a:pathLst>
                <a:path w="50164" h="50164">
                  <a:moveTo>
                    <a:pt x="49872" y="0"/>
                  </a:moveTo>
                  <a:lnTo>
                    <a:pt x="0" y="24930"/>
                  </a:lnTo>
                  <a:lnTo>
                    <a:pt x="49872" y="49872"/>
                  </a:lnTo>
                  <a:lnTo>
                    <a:pt x="49872" y="0"/>
                  </a:lnTo>
                  <a:close/>
                </a:path>
              </a:pathLst>
            </a:custGeom>
            <a:solidFill>
              <a:srgbClr val="231F20"/>
            </a:solidFill>
          </p:spPr>
          <p:txBody>
            <a:bodyPr wrap="square" lIns="0" tIns="0" rIns="0" bIns="0" rtlCol="0"/>
            <a:lstStyle/>
            <a:p>
              <a:endParaRPr/>
            </a:p>
          </p:txBody>
        </p:sp>
        <p:sp>
          <p:nvSpPr>
            <p:cNvPr id="8" name="object 8"/>
            <p:cNvSpPr/>
            <p:nvPr/>
          </p:nvSpPr>
          <p:spPr>
            <a:xfrm>
              <a:off x="2314276" y="883126"/>
              <a:ext cx="0" cy="1437640"/>
            </a:xfrm>
            <a:custGeom>
              <a:avLst/>
              <a:gdLst/>
              <a:ahLst/>
              <a:cxnLst/>
              <a:rect l="l" t="t" r="r" b="b"/>
              <a:pathLst>
                <a:path h="1437639">
                  <a:moveTo>
                    <a:pt x="0" y="0"/>
                  </a:moveTo>
                  <a:lnTo>
                    <a:pt x="0" y="1437271"/>
                  </a:lnTo>
                </a:path>
              </a:pathLst>
            </a:custGeom>
            <a:ln w="5715">
              <a:solidFill>
                <a:srgbClr val="231F20"/>
              </a:solidFill>
              <a:prstDash val="sysDashDot"/>
            </a:ln>
          </p:spPr>
          <p:txBody>
            <a:bodyPr wrap="square" lIns="0" tIns="0" rIns="0" bIns="0" rtlCol="0"/>
            <a:lstStyle/>
            <a:p>
              <a:endParaRPr/>
            </a:p>
          </p:txBody>
        </p:sp>
      </p:grpSp>
      <p:sp>
        <p:nvSpPr>
          <p:cNvPr id="9" name="object 9"/>
          <p:cNvSpPr/>
          <p:nvPr/>
        </p:nvSpPr>
        <p:spPr>
          <a:xfrm>
            <a:off x="8178222" y="1278402"/>
            <a:ext cx="0" cy="1036955"/>
          </a:xfrm>
          <a:custGeom>
            <a:avLst/>
            <a:gdLst/>
            <a:ahLst/>
            <a:cxnLst/>
            <a:rect l="l" t="t" r="r" b="b"/>
            <a:pathLst>
              <a:path h="1036955">
                <a:moveTo>
                  <a:pt x="0" y="0"/>
                </a:moveTo>
                <a:lnTo>
                  <a:pt x="0" y="1036599"/>
                </a:lnTo>
              </a:path>
            </a:pathLst>
          </a:custGeom>
          <a:ln w="5715">
            <a:solidFill>
              <a:srgbClr val="231F20"/>
            </a:solidFill>
            <a:prstDash val="sysDashDot"/>
          </a:ln>
        </p:spPr>
        <p:txBody>
          <a:bodyPr wrap="square" lIns="0" tIns="0" rIns="0" bIns="0" rtlCol="0"/>
          <a:lstStyle/>
          <a:p>
            <a:endParaRPr/>
          </a:p>
        </p:txBody>
      </p:sp>
      <p:grpSp>
        <p:nvGrpSpPr>
          <p:cNvPr id="10" name="object 10"/>
          <p:cNvGrpSpPr/>
          <p:nvPr/>
        </p:nvGrpSpPr>
        <p:grpSpPr>
          <a:xfrm>
            <a:off x="6711864" y="795242"/>
            <a:ext cx="1779905" cy="1491615"/>
            <a:chOff x="2028738" y="795241"/>
            <a:chExt cx="1779905" cy="1491615"/>
          </a:xfrm>
        </p:grpSpPr>
        <p:sp>
          <p:nvSpPr>
            <p:cNvPr id="11" name="object 11"/>
            <p:cNvSpPr/>
            <p:nvPr/>
          </p:nvSpPr>
          <p:spPr>
            <a:xfrm>
              <a:off x="2128907" y="815378"/>
              <a:ext cx="1679575" cy="1471930"/>
            </a:xfrm>
            <a:custGeom>
              <a:avLst/>
              <a:gdLst/>
              <a:ahLst/>
              <a:cxnLst/>
              <a:rect l="l" t="t" r="r" b="b"/>
              <a:pathLst>
                <a:path w="1679575" h="1471930">
                  <a:moveTo>
                    <a:pt x="0" y="0"/>
                  </a:moveTo>
                  <a:lnTo>
                    <a:pt x="0" y="1471345"/>
                  </a:lnTo>
                </a:path>
                <a:path w="1679575" h="1471930">
                  <a:moveTo>
                    <a:pt x="1679168" y="1458887"/>
                  </a:moveTo>
                  <a:lnTo>
                    <a:pt x="6235" y="1458887"/>
                  </a:lnTo>
                </a:path>
              </a:pathLst>
            </a:custGeom>
            <a:ln w="5715">
              <a:solidFill>
                <a:srgbClr val="231F20"/>
              </a:solidFill>
            </a:ln>
          </p:spPr>
          <p:txBody>
            <a:bodyPr wrap="square" lIns="0" tIns="0" rIns="0" bIns="0" rtlCol="0"/>
            <a:lstStyle/>
            <a:p>
              <a:endParaRPr/>
            </a:p>
          </p:txBody>
        </p:sp>
        <p:sp>
          <p:nvSpPr>
            <p:cNvPr id="12" name="object 12"/>
            <p:cNvSpPr/>
            <p:nvPr/>
          </p:nvSpPr>
          <p:spPr>
            <a:xfrm>
              <a:off x="2028738" y="1850731"/>
              <a:ext cx="989965" cy="0"/>
            </a:xfrm>
            <a:custGeom>
              <a:avLst/>
              <a:gdLst/>
              <a:ahLst/>
              <a:cxnLst/>
              <a:rect l="l" t="t" r="r" b="b"/>
              <a:pathLst>
                <a:path w="989964">
                  <a:moveTo>
                    <a:pt x="989622" y="0"/>
                  </a:moveTo>
                  <a:lnTo>
                    <a:pt x="0" y="0"/>
                  </a:lnTo>
                </a:path>
              </a:pathLst>
            </a:custGeom>
            <a:ln w="5715">
              <a:solidFill>
                <a:srgbClr val="231F20"/>
              </a:solidFill>
              <a:prstDash val="sysDot"/>
            </a:ln>
          </p:spPr>
          <p:txBody>
            <a:bodyPr wrap="square" lIns="0" tIns="0" rIns="0" bIns="0" rtlCol="0"/>
            <a:lstStyle/>
            <a:p>
              <a:endParaRPr/>
            </a:p>
          </p:txBody>
        </p:sp>
        <p:sp>
          <p:nvSpPr>
            <p:cNvPr id="13" name="object 13"/>
            <p:cNvSpPr/>
            <p:nvPr/>
          </p:nvSpPr>
          <p:spPr>
            <a:xfrm>
              <a:off x="3014211" y="1321621"/>
              <a:ext cx="0" cy="958215"/>
            </a:xfrm>
            <a:custGeom>
              <a:avLst/>
              <a:gdLst/>
              <a:ahLst/>
              <a:cxnLst/>
              <a:rect l="l" t="t" r="r" b="b"/>
              <a:pathLst>
                <a:path h="958214">
                  <a:moveTo>
                    <a:pt x="0" y="847474"/>
                  </a:moveTo>
                  <a:lnTo>
                    <a:pt x="0" y="957630"/>
                  </a:lnTo>
                </a:path>
                <a:path h="958214">
                  <a:moveTo>
                    <a:pt x="0" y="0"/>
                  </a:moveTo>
                  <a:lnTo>
                    <a:pt x="0" y="682476"/>
                  </a:lnTo>
                </a:path>
              </a:pathLst>
            </a:custGeom>
            <a:ln w="5714">
              <a:solidFill>
                <a:srgbClr val="231F20"/>
              </a:solidFill>
              <a:prstDash val="sysDashDot"/>
            </a:ln>
          </p:spPr>
          <p:txBody>
            <a:bodyPr wrap="square" lIns="0" tIns="0" rIns="0" bIns="0" rtlCol="0"/>
            <a:lstStyle/>
            <a:p>
              <a:endParaRPr/>
            </a:p>
          </p:txBody>
        </p:sp>
        <p:sp>
          <p:nvSpPr>
            <p:cNvPr id="14" name="object 14"/>
            <p:cNvSpPr/>
            <p:nvPr/>
          </p:nvSpPr>
          <p:spPr>
            <a:xfrm>
              <a:off x="2313572" y="800956"/>
              <a:ext cx="1179195" cy="1047750"/>
            </a:xfrm>
            <a:custGeom>
              <a:avLst/>
              <a:gdLst/>
              <a:ahLst/>
              <a:cxnLst/>
              <a:rect l="l" t="t" r="r" b="b"/>
              <a:pathLst>
                <a:path w="1179195" h="1047750">
                  <a:moveTo>
                    <a:pt x="718400" y="1043000"/>
                  </a:moveTo>
                  <a:lnTo>
                    <a:pt x="688091" y="1045887"/>
                  </a:lnTo>
                  <a:lnTo>
                    <a:pt x="657709" y="1045436"/>
                  </a:lnTo>
                  <a:lnTo>
                    <a:pt x="627309" y="1041725"/>
                  </a:lnTo>
                  <a:lnTo>
                    <a:pt x="566676" y="1024843"/>
                  </a:lnTo>
                  <a:lnTo>
                    <a:pt x="506630" y="995878"/>
                  </a:lnTo>
                  <a:lnTo>
                    <a:pt x="447608" y="955465"/>
                  </a:lnTo>
                  <a:lnTo>
                    <a:pt x="390050" y="904241"/>
                  </a:lnTo>
                  <a:lnTo>
                    <a:pt x="361957" y="874773"/>
                  </a:lnTo>
                  <a:lnTo>
                    <a:pt x="334393" y="842841"/>
                  </a:lnTo>
                  <a:lnTo>
                    <a:pt x="307415" y="808524"/>
                  </a:lnTo>
                  <a:lnTo>
                    <a:pt x="281076" y="771902"/>
                  </a:lnTo>
                  <a:lnTo>
                    <a:pt x="255432" y="733054"/>
                  </a:lnTo>
                  <a:lnTo>
                    <a:pt x="230536" y="692060"/>
                  </a:lnTo>
                  <a:lnTo>
                    <a:pt x="206445" y="648999"/>
                  </a:lnTo>
                  <a:lnTo>
                    <a:pt x="183213" y="603951"/>
                  </a:lnTo>
                  <a:lnTo>
                    <a:pt x="160894" y="556995"/>
                  </a:lnTo>
                  <a:lnTo>
                    <a:pt x="139543" y="508211"/>
                  </a:lnTo>
                  <a:lnTo>
                    <a:pt x="119216" y="457678"/>
                  </a:lnTo>
                  <a:lnTo>
                    <a:pt x="99966" y="405476"/>
                  </a:lnTo>
                  <a:lnTo>
                    <a:pt x="81849" y="351684"/>
                  </a:lnTo>
                  <a:lnTo>
                    <a:pt x="64920" y="296381"/>
                  </a:lnTo>
                  <a:lnTo>
                    <a:pt x="49232" y="239648"/>
                  </a:lnTo>
                  <a:lnTo>
                    <a:pt x="34842" y="181564"/>
                  </a:lnTo>
                  <a:lnTo>
                    <a:pt x="21803" y="122208"/>
                  </a:lnTo>
                  <a:lnTo>
                    <a:pt x="10171" y="61660"/>
                  </a:lnTo>
                  <a:lnTo>
                    <a:pt x="0" y="0"/>
                  </a:lnTo>
                </a:path>
                <a:path w="1179195" h="1047750">
                  <a:moveTo>
                    <a:pt x="716876" y="1047445"/>
                  </a:moveTo>
                  <a:lnTo>
                    <a:pt x="758631" y="1034410"/>
                  </a:lnTo>
                  <a:lnTo>
                    <a:pt x="799078" y="1017838"/>
                  </a:lnTo>
                  <a:lnTo>
                    <a:pt x="838108" y="997881"/>
                  </a:lnTo>
                  <a:lnTo>
                    <a:pt x="875613" y="974695"/>
                  </a:lnTo>
                  <a:lnTo>
                    <a:pt x="911481" y="948434"/>
                  </a:lnTo>
                  <a:lnTo>
                    <a:pt x="945603" y="919251"/>
                  </a:lnTo>
                  <a:lnTo>
                    <a:pt x="977871" y="887302"/>
                  </a:lnTo>
                  <a:lnTo>
                    <a:pt x="1008174" y="852739"/>
                  </a:lnTo>
                  <a:lnTo>
                    <a:pt x="1036402" y="815717"/>
                  </a:lnTo>
                  <a:lnTo>
                    <a:pt x="1062447" y="776391"/>
                  </a:lnTo>
                  <a:lnTo>
                    <a:pt x="1086197" y="734915"/>
                  </a:lnTo>
                  <a:lnTo>
                    <a:pt x="1107545" y="691442"/>
                  </a:lnTo>
                  <a:lnTo>
                    <a:pt x="1126380" y="646127"/>
                  </a:lnTo>
                  <a:lnTo>
                    <a:pt x="1142593" y="599125"/>
                  </a:lnTo>
                  <a:lnTo>
                    <a:pt x="1156074" y="550588"/>
                  </a:lnTo>
                  <a:lnTo>
                    <a:pt x="1166714" y="500673"/>
                  </a:lnTo>
                  <a:lnTo>
                    <a:pt x="1174402" y="449531"/>
                  </a:lnTo>
                  <a:lnTo>
                    <a:pt x="1179029" y="397319"/>
                  </a:lnTo>
                </a:path>
              </a:pathLst>
            </a:custGeom>
            <a:ln w="11430">
              <a:solidFill>
                <a:srgbClr val="231F20"/>
              </a:solidFill>
            </a:ln>
          </p:spPr>
          <p:txBody>
            <a:bodyPr wrap="square" lIns="0" tIns="0" rIns="0" bIns="0" rtlCol="0"/>
            <a:lstStyle/>
            <a:p>
              <a:endParaRPr/>
            </a:p>
          </p:txBody>
        </p:sp>
      </p:grpSp>
      <p:sp>
        <p:nvSpPr>
          <p:cNvPr id="15" name="object 15"/>
          <p:cNvSpPr txBox="1"/>
          <p:nvPr/>
        </p:nvSpPr>
        <p:spPr>
          <a:xfrm>
            <a:off x="5337167"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16" name="object 16"/>
          <p:cNvSpPr txBox="1"/>
          <p:nvPr/>
        </p:nvSpPr>
        <p:spPr>
          <a:xfrm>
            <a:off x="9428422"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115</a:t>
            </a:r>
            <a:endParaRPr sz="900">
              <a:latin typeface="Arial"/>
              <a:cs typeface="Arial"/>
            </a:endParaRPr>
          </a:p>
        </p:txBody>
      </p:sp>
      <p:sp>
        <p:nvSpPr>
          <p:cNvPr id="17" name="object 17"/>
          <p:cNvSpPr txBox="1"/>
          <p:nvPr/>
        </p:nvSpPr>
        <p:spPr>
          <a:xfrm>
            <a:off x="7050954" y="1731340"/>
            <a:ext cx="197485" cy="58991"/>
          </a:xfrm>
          <a:prstGeom prst="rect">
            <a:avLst/>
          </a:prstGeom>
        </p:spPr>
        <p:txBody>
          <a:bodyPr vert="horz" wrap="square" lIns="0" tIns="12700" rIns="0" bIns="0" rtlCol="0">
            <a:spAutoFit/>
          </a:bodyPr>
          <a:lstStyle/>
          <a:p>
            <a:pPr marL="12700">
              <a:spcBef>
                <a:spcPts val="100"/>
              </a:spcBef>
            </a:pPr>
            <a:r>
              <a:rPr sz="300" spc="5" dirty="0">
                <a:solidFill>
                  <a:srgbClr val="171514"/>
                </a:solidFill>
                <a:latin typeface="Microsoft Sans Serif"/>
                <a:cs typeface="Microsoft Sans Serif"/>
              </a:rPr>
              <a:t>inclinarse</a:t>
            </a:r>
            <a:endParaRPr sz="300">
              <a:latin typeface="Microsoft Sans Serif"/>
              <a:cs typeface="Microsoft Sans Serif"/>
            </a:endParaRPr>
          </a:p>
        </p:txBody>
      </p:sp>
      <p:sp>
        <p:nvSpPr>
          <p:cNvPr id="18" name="object 18"/>
          <p:cNvSpPr txBox="1"/>
          <p:nvPr/>
        </p:nvSpPr>
        <p:spPr>
          <a:xfrm>
            <a:off x="6478349" y="1806397"/>
            <a:ext cx="186055" cy="120546"/>
          </a:xfrm>
          <a:prstGeom prst="rect">
            <a:avLst/>
          </a:prstGeom>
        </p:spPr>
        <p:txBody>
          <a:bodyPr vert="horz" wrap="square" lIns="0" tIns="12700" rIns="0" bIns="0" rtlCol="0">
            <a:spAutoFit/>
          </a:bodyPr>
          <a:lstStyle/>
          <a:p>
            <a:pPr marL="12700">
              <a:spcBef>
                <a:spcPts val="100"/>
              </a:spcBef>
            </a:pPr>
            <a:r>
              <a:rPr sz="700" spc="5" dirty="0">
                <a:solidFill>
                  <a:srgbClr val="171514"/>
                </a:solidFill>
                <a:latin typeface="Microsoft Sans Serif"/>
                <a:cs typeface="Microsoft Sans Serif"/>
              </a:rPr>
              <a:t>MIE</a:t>
            </a:r>
            <a:endParaRPr sz="700">
              <a:latin typeface="Microsoft Sans Serif"/>
              <a:cs typeface="Microsoft Sans Serif"/>
            </a:endParaRPr>
          </a:p>
        </p:txBody>
      </p:sp>
      <p:sp>
        <p:nvSpPr>
          <p:cNvPr id="19" name="object 19"/>
          <p:cNvSpPr txBox="1"/>
          <p:nvPr/>
        </p:nvSpPr>
        <p:spPr>
          <a:xfrm>
            <a:off x="7890829" y="1823185"/>
            <a:ext cx="181610" cy="120546"/>
          </a:xfrm>
          <a:prstGeom prst="rect">
            <a:avLst/>
          </a:prstGeom>
        </p:spPr>
        <p:txBody>
          <a:bodyPr vert="horz" wrap="square" lIns="0" tIns="12700" rIns="0" bIns="0" rtlCol="0">
            <a:spAutoFit/>
          </a:bodyPr>
          <a:lstStyle/>
          <a:p>
            <a:pPr marL="12700">
              <a:spcBef>
                <a:spcPts val="100"/>
              </a:spcBef>
            </a:pPr>
            <a:r>
              <a:rPr sz="700" spc="20" dirty="0">
                <a:solidFill>
                  <a:srgbClr val="171514"/>
                </a:solidFill>
                <a:latin typeface="Microsoft Sans Serif"/>
                <a:cs typeface="Microsoft Sans Serif"/>
              </a:rPr>
              <a:t>rico</a:t>
            </a:r>
            <a:endParaRPr sz="700">
              <a:latin typeface="Microsoft Sans Serif"/>
              <a:cs typeface="Microsoft Sans Serif"/>
            </a:endParaRPr>
          </a:p>
        </p:txBody>
      </p:sp>
      <p:sp>
        <p:nvSpPr>
          <p:cNvPr id="20" name="object 20"/>
          <p:cNvSpPr txBox="1"/>
          <p:nvPr/>
        </p:nvSpPr>
        <p:spPr>
          <a:xfrm>
            <a:off x="7339232" y="2027814"/>
            <a:ext cx="629920" cy="97463"/>
          </a:xfrm>
          <a:prstGeom prst="rect">
            <a:avLst/>
          </a:prstGeom>
        </p:spPr>
        <p:txBody>
          <a:bodyPr vert="horz" wrap="square" lIns="0" tIns="12700" rIns="0" bIns="0" rtlCol="0">
            <a:spAutoFit/>
          </a:bodyPr>
          <a:lstStyle/>
          <a:p>
            <a:pPr marL="12700">
              <a:spcBef>
                <a:spcPts val="100"/>
              </a:spcBef>
            </a:pPr>
            <a:r>
              <a:rPr sz="550" spc="20" dirty="0">
                <a:solidFill>
                  <a:srgbClr val="171514"/>
                </a:solidFill>
                <a:latin typeface="Microsoft Sans Serif"/>
                <a:cs typeface="Microsoft Sans Serif"/>
              </a:rPr>
              <a:t>inflamabl</a:t>
            </a:r>
            <a:r>
              <a:rPr sz="550" spc="50" dirty="0">
                <a:solidFill>
                  <a:srgbClr val="171514"/>
                </a:solidFill>
                <a:latin typeface="Microsoft Sans Serif"/>
                <a:cs typeface="Microsoft Sans Serif"/>
              </a:rPr>
              <a:t>e</a:t>
            </a:r>
            <a:r>
              <a:rPr sz="550" spc="25" dirty="0">
                <a:solidFill>
                  <a:srgbClr val="171514"/>
                </a:solidFill>
                <a:latin typeface="Microsoft Sans Serif"/>
                <a:cs typeface="Microsoft Sans Serif"/>
              </a:rPr>
              <a:t>rango</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e</a:t>
            </a:r>
            <a:endParaRPr sz="550">
              <a:latin typeface="Microsoft Sans Serif"/>
              <a:cs typeface="Microsoft Sans Serif"/>
            </a:endParaRPr>
          </a:p>
        </p:txBody>
      </p:sp>
      <p:sp>
        <p:nvSpPr>
          <p:cNvPr id="21" name="object 21"/>
          <p:cNvSpPr txBox="1"/>
          <p:nvPr/>
        </p:nvSpPr>
        <p:spPr>
          <a:xfrm>
            <a:off x="6929249" y="2288147"/>
            <a:ext cx="151765" cy="120546"/>
          </a:xfrm>
          <a:prstGeom prst="rect">
            <a:avLst/>
          </a:prstGeom>
        </p:spPr>
        <p:txBody>
          <a:bodyPr vert="horz" wrap="square" lIns="0" tIns="12700" rIns="0" bIns="0" rtlCol="0">
            <a:spAutoFit/>
          </a:bodyPr>
          <a:lstStyle/>
          <a:p>
            <a:pPr marL="12700">
              <a:spcBef>
                <a:spcPts val="100"/>
              </a:spcBef>
            </a:pPr>
            <a:r>
              <a:rPr sz="700" spc="-20" dirty="0">
                <a:solidFill>
                  <a:srgbClr val="171514"/>
                </a:solidFill>
                <a:latin typeface="Microsoft Sans Serif"/>
                <a:cs typeface="Microsoft Sans Serif"/>
              </a:rPr>
              <a:t>LEI</a:t>
            </a:r>
            <a:endParaRPr sz="700">
              <a:latin typeface="Microsoft Sans Serif"/>
              <a:cs typeface="Microsoft Sans Serif"/>
            </a:endParaRPr>
          </a:p>
        </p:txBody>
      </p:sp>
      <p:sp>
        <p:nvSpPr>
          <p:cNvPr id="22" name="object 22"/>
          <p:cNvSpPr txBox="1"/>
          <p:nvPr/>
        </p:nvSpPr>
        <p:spPr>
          <a:xfrm>
            <a:off x="7364174" y="2228085"/>
            <a:ext cx="775335" cy="333375"/>
          </a:xfrm>
          <a:prstGeom prst="rect">
            <a:avLst/>
          </a:prstGeom>
        </p:spPr>
        <p:txBody>
          <a:bodyPr vert="horz" wrap="square" lIns="0" tIns="71755" rIns="0" bIns="0" rtlCol="0">
            <a:spAutoFit/>
          </a:bodyPr>
          <a:lstStyle/>
          <a:p>
            <a:pPr marR="5080" algn="r">
              <a:spcBef>
                <a:spcPts val="565"/>
              </a:spcBef>
            </a:pPr>
            <a:r>
              <a:rPr sz="700" spc="-35" dirty="0">
                <a:solidFill>
                  <a:srgbClr val="171514"/>
                </a:solidFill>
                <a:latin typeface="Microsoft Sans Serif"/>
                <a:cs typeface="Microsoft Sans Serif"/>
              </a:rPr>
              <a:t>UEL</a:t>
            </a:r>
            <a:endParaRPr sz="700">
              <a:latin typeface="Microsoft Sans Serif"/>
              <a:cs typeface="Microsoft Sans Serif"/>
            </a:endParaRPr>
          </a:p>
          <a:p>
            <a:pPr marL="12700">
              <a:spcBef>
                <a:spcPts val="395"/>
              </a:spcBef>
            </a:pPr>
            <a:r>
              <a:rPr sz="600" spc="15" dirty="0">
                <a:solidFill>
                  <a:srgbClr val="171514"/>
                </a:solidFill>
                <a:latin typeface="Microsoft Sans Serif"/>
                <a:cs typeface="Microsoft Sans Serif"/>
              </a:rPr>
              <a:t>concentración</a:t>
            </a:r>
            <a:r>
              <a:rPr sz="600" spc="-25" dirty="0">
                <a:solidFill>
                  <a:srgbClr val="171514"/>
                </a:solidFill>
                <a:latin typeface="Microsoft Sans Serif"/>
                <a:cs typeface="Microsoft Sans Serif"/>
              </a:rPr>
              <a:t> (%)</a:t>
            </a:r>
            <a:endParaRPr sz="600">
              <a:latin typeface="Microsoft Sans Serif"/>
              <a:cs typeface="Microsoft Sans Serif"/>
            </a:endParaRPr>
          </a:p>
        </p:txBody>
      </p:sp>
      <p:sp>
        <p:nvSpPr>
          <p:cNvPr id="23" name="object 23"/>
          <p:cNvSpPr txBox="1"/>
          <p:nvPr/>
        </p:nvSpPr>
        <p:spPr>
          <a:xfrm>
            <a:off x="5337173" y="2723940"/>
            <a:ext cx="4323080" cy="506933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15" dirty="0">
                <a:solidFill>
                  <a:srgbClr val="171514"/>
                </a:solidFill>
                <a:latin typeface="Arial"/>
                <a:cs typeface="Arial"/>
              </a:rPr>
              <a:t> </a:t>
            </a:r>
            <a:r>
              <a:rPr sz="700" b="1" spc="10" dirty="0">
                <a:solidFill>
                  <a:srgbClr val="171514"/>
                </a:solidFill>
                <a:latin typeface="Arial"/>
                <a:cs typeface="Arial"/>
              </a:rPr>
              <a:t>7.1</a:t>
            </a:r>
            <a:r>
              <a:rPr sz="700" spc="10" dirty="0">
                <a:solidFill>
                  <a:srgbClr val="171514"/>
                </a:solidFill>
                <a:latin typeface="Microsoft Sans Serif"/>
                <a:cs typeface="Microsoft Sans Serif"/>
              </a:rPr>
              <a:t>Variación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energía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ignición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concentración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material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combustible.</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35"/>
              </a:spcBef>
            </a:pPr>
            <a:endParaRPr sz="850" dirty="0">
              <a:latin typeface="Microsoft Sans Serif"/>
              <a:cs typeface="Microsoft Sans Serif"/>
            </a:endParaRPr>
          </a:p>
          <a:p>
            <a:pPr marL="12700"/>
            <a:r>
              <a:rPr sz="850" b="1" spc="10" dirty="0">
                <a:solidFill>
                  <a:srgbClr val="171514"/>
                </a:solidFill>
                <a:latin typeface="Arial"/>
                <a:cs typeface="Arial"/>
              </a:rPr>
              <a:t>7,2,4</a:t>
            </a:r>
            <a:r>
              <a:rPr sz="850" b="1" spc="-55" dirty="0">
                <a:solidFill>
                  <a:srgbClr val="171514"/>
                </a:solidFill>
                <a:latin typeface="Arial"/>
                <a:cs typeface="Arial"/>
              </a:rPr>
              <a:t> </a:t>
            </a:r>
            <a:r>
              <a:rPr lang="es-ES" sz="850" b="1" spc="25" dirty="0" smtClean="0">
                <a:solidFill>
                  <a:srgbClr val="171514"/>
                </a:solidFill>
                <a:latin typeface="Arial"/>
                <a:cs typeface="Arial"/>
              </a:rPr>
              <a:t>m</a:t>
            </a:r>
            <a:r>
              <a:rPr sz="850" b="1" spc="25" dirty="0" err="1" smtClean="0">
                <a:solidFill>
                  <a:srgbClr val="171514"/>
                </a:solidFill>
                <a:latin typeface="Arial"/>
                <a:cs typeface="Arial"/>
              </a:rPr>
              <a:t>s</a:t>
            </a:r>
            <a:r>
              <a:rPr sz="600" b="1" spc="25" dirty="0" err="1" smtClean="0">
                <a:solidFill>
                  <a:srgbClr val="171514"/>
                </a:solidFill>
                <a:latin typeface="Arial"/>
                <a:cs typeface="Arial"/>
              </a:rPr>
              <a:t>mínimo</a:t>
            </a:r>
            <a:r>
              <a:rPr sz="850" b="1" spc="25" dirty="0" err="1" smtClean="0">
                <a:solidFill>
                  <a:srgbClr val="171514"/>
                </a:solidFill>
                <a:latin typeface="Arial"/>
                <a:cs typeface="Arial"/>
              </a:rPr>
              <a:t>i</a:t>
            </a:r>
            <a:r>
              <a:rPr sz="600" b="1" spc="25" dirty="0" err="1" smtClean="0">
                <a:solidFill>
                  <a:srgbClr val="171514"/>
                </a:solidFill>
                <a:latin typeface="Arial"/>
                <a:cs typeface="Arial"/>
              </a:rPr>
              <a:t>encendido</a:t>
            </a:r>
            <a:r>
              <a:rPr sz="850" b="1" spc="25" dirty="0" err="1" smtClean="0">
                <a:solidFill>
                  <a:srgbClr val="171514"/>
                </a:solidFill>
                <a:latin typeface="Arial"/>
                <a:cs typeface="Arial"/>
              </a:rPr>
              <a:t>mi</a:t>
            </a:r>
            <a:r>
              <a:rPr sz="600" b="1" spc="25" dirty="0" err="1" smtClean="0">
                <a:solidFill>
                  <a:srgbClr val="171514"/>
                </a:solidFill>
                <a:latin typeface="Arial"/>
                <a:cs typeface="Arial"/>
              </a:rPr>
              <a:t>energía</a:t>
            </a:r>
            <a:endParaRPr sz="600" dirty="0">
              <a:latin typeface="Arial"/>
              <a:cs typeface="Arial"/>
            </a:endParaRPr>
          </a:p>
          <a:p>
            <a:pPr marL="12700" marR="5080">
              <a:lnSpc>
                <a:spcPct val="142900"/>
              </a:lnSpc>
              <a:spcBef>
                <a:spcPts val="570"/>
              </a:spcBef>
            </a:pPr>
            <a:r>
              <a:rPr sz="700" spc="15" dirty="0">
                <a:solidFill>
                  <a:srgbClr val="171514"/>
                </a:solidFill>
                <a:latin typeface="Microsoft Sans Serif"/>
                <a:cs typeface="Microsoft Sans Serif"/>
              </a:rPr>
              <a:t>Como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mencionó </a:t>
            </a:r>
            <a:r>
              <a:rPr sz="700" spc="30" dirty="0">
                <a:solidFill>
                  <a:srgbClr val="171514"/>
                </a:solidFill>
                <a:latin typeface="Microsoft Sans Serif"/>
                <a:cs typeface="Microsoft Sans Serif"/>
              </a:rPr>
              <a:t>anteriormente, </a:t>
            </a:r>
            <a:r>
              <a:rPr sz="700" spc="25" dirty="0">
                <a:solidFill>
                  <a:srgbClr val="171514"/>
                </a:solidFill>
                <a:latin typeface="Microsoft Sans Serif"/>
                <a:cs typeface="Microsoft Sans Serif"/>
              </a:rPr>
              <a:t>para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ocurra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ignición,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concentración</a:t>
            </a:r>
            <a:r>
              <a:rPr sz="700" spc="20" dirty="0">
                <a:solidFill>
                  <a:srgbClr val="171514"/>
                </a:solidFill>
                <a:latin typeface="Microsoft Sans Serif"/>
                <a:cs typeface="Microsoft Sans Serif"/>
              </a:rPr>
              <a:t> del </a:t>
            </a:r>
            <a:r>
              <a:rPr sz="700" spc="30" dirty="0" smtClean="0">
                <a:solidFill>
                  <a:srgbClr val="171514"/>
                </a:solidFill>
                <a:latin typeface="Microsoft Sans Serif"/>
                <a:cs typeface="Microsoft Sans Serif"/>
              </a:rPr>
              <a:t>material</a:t>
            </a:r>
            <a:r>
              <a:rPr lang="es-ES" sz="700" spc="3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combustible </a:t>
            </a:r>
            <a:r>
              <a:rPr sz="700" spc="20" dirty="0">
                <a:solidFill>
                  <a:srgbClr val="171514"/>
                </a:solidFill>
                <a:latin typeface="Microsoft Sans Serif"/>
                <a:cs typeface="Microsoft Sans Serif"/>
              </a:rPr>
              <a:t>debe estar </a:t>
            </a:r>
            <a:r>
              <a:rPr sz="700" spc="30" dirty="0">
                <a:solidFill>
                  <a:srgbClr val="171514"/>
                </a:solidFill>
                <a:latin typeface="Microsoft Sans Serif"/>
                <a:cs typeface="Microsoft Sans Serif"/>
              </a:rPr>
              <a:t>entre </a:t>
            </a:r>
            <a:r>
              <a:rPr sz="700" spc="10" dirty="0">
                <a:solidFill>
                  <a:srgbClr val="171514"/>
                </a:solidFill>
                <a:latin typeface="Microsoft Sans Serif"/>
                <a:cs typeface="Microsoft Sans Serif"/>
              </a:rPr>
              <a:t>los </a:t>
            </a:r>
            <a:r>
              <a:rPr sz="700" spc="25" dirty="0">
                <a:solidFill>
                  <a:srgbClr val="171514"/>
                </a:solidFill>
                <a:latin typeface="Microsoft Sans Serif"/>
                <a:cs typeface="Microsoft Sans Serif"/>
              </a:rPr>
              <a:t>límites </a:t>
            </a:r>
            <a:r>
              <a:rPr sz="700" spc="20" dirty="0">
                <a:solidFill>
                  <a:srgbClr val="171514"/>
                </a:solidFill>
                <a:latin typeface="Microsoft Sans Serif"/>
                <a:cs typeface="Microsoft Sans Serif"/>
              </a:rPr>
              <a:t>de explosión </a:t>
            </a:r>
            <a:r>
              <a:rPr sz="700" spc="35" dirty="0">
                <a:solidFill>
                  <a:srgbClr val="171514"/>
                </a:solidFill>
                <a:latin typeface="Microsoft Sans Serif"/>
                <a:cs typeface="Microsoft Sans Serif"/>
              </a:rPr>
              <a:t>inferior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superior. </a:t>
            </a:r>
            <a:r>
              <a:rPr sz="700" dirty="0">
                <a:solidFill>
                  <a:srgbClr val="171514"/>
                </a:solidFill>
                <a:latin typeface="Microsoft Sans Serif"/>
                <a:cs typeface="Microsoft Sans Serif"/>
              </a:rPr>
              <a:t>Para </a:t>
            </a:r>
            <a:r>
              <a:rPr sz="700" spc="5" dirty="0" err="1">
                <a:solidFill>
                  <a:srgbClr val="171514"/>
                </a:solidFill>
                <a:latin typeface="Microsoft Sans Serif"/>
                <a:cs typeface="Microsoft Sans Serif"/>
              </a:rPr>
              <a:t>cada</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concentración</a:t>
            </a:r>
            <a:r>
              <a:rPr lang="es-ES" sz="700" spc="2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dentro</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límites,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requiere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cierta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cantidad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energía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(generalmente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medida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milijulios</a:t>
            </a:r>
            <a:r>
              <a:rPr sz="700" spc="20" dirty="0" smtClean="0">
                <a:solidFill>
                  <a:srgbClr val="171514"/>
                </a:solidFill>
                <a:latin typeface="Microsoft Sans Serif"/>
                <a:cs typeface="Microsoft Sans Serif"/>
              </a:rPr>
              <a:t>)</a:t>
            </a:r>
            <a:r>
              <a:rPr lang="es-ES" sz="700" spc="2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 </a:t>
            </a:r>
            <a:r>
              <a:rPr sz="700" spc="20" dirty="0">
                <a:solidFill>
                  <a:srgbClr val="171514"/>
                </a:solidFill>
                <a:latin typeface="Microsoft Sans Serif"/>
                <a:cs typeface="Microsoft Sans Serif"/>
              </a:rPr>
              <a:t>iniciar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proceso de ignición. </a:t>
            </a:r>
            <a:r>
              <a:rPr sz="700" spc="-20" dirty="0">
                <a:solidFill>
                  <a:srgbClr val="171514"/>
                </a:solidFill>
                <a:latin typeface="Microsoft Sans Serif"/>
                <a:cs typeface="Microsoft Sans Serif"/>
              </a:rPr>
              <a:t>A </a:t>
            </a:r>
            <a:r>
              <a:rPr sz="700" spc="30" dirty="0">
                <a:solidFill>
                  <a:srgbClr val="171514"/>
                </a:solidFill>
                <a:latin typeface="Microsoft Sans Serif"/>
                <a:cs typeface="Microsoft Sans Serif"/>
              </a:rPr>
              <a:t>medida que </a:t>
            </a:r>
            <a:r>
              <a:rPr sz="700" spc="15" dirty="0">
                <a:solidFill>
                  <a:srgbClr val="171514"/>
                </a:solidFill>
                <a:latin typeface="Microsoft Sans Serif"/>
                <a:cs typeface="Microsoft Sans Serif"/>
              </a:rPr>
              <a:t>pasamos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concentraciones</a:t>
            </a:r>
            <a:r>
              <a:rPr sz="700" spc="15" dirty="0">
                <a:solidFill>
                  <a:srgbClr val="171514"/>
                </a:solidFill>
                <a:latin typeface="Microsoft Sans Serif"/>
                <a:cs typeface="Microsoft Sans Serif"/>
              </a:rPr>
              <a:t> </a:t>
            </a:r>
            <a:r>
              <a:rPr sz="700" spc="-45" dirty="0">
                <a:solidFill>
                  <a:srgbClr val="171514"/>
                </a:solidFill>
                <a:latin typeface="Microsoft Sans Serif"/>
                <a:cs typeface="Microsoft Sans Serif"/>
              </a:rPr>
              <a:t>LEL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UEL, </a:t>
            </a:r>
            <a:r>
              <a:rPr sz="700" spc="10" dirty="0" err="1" smtClean="0">
                <a:solidFill>
                  <a:srgbClr val="171514"/>
                </a:solidFill>
                <a:latin typeface="Microsoft Sans Serif"/>
                <a:cs typeface="Microsoft Sans Serif"/>
              </a:rPr>
              <a:t>esta</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energía</a:t>
            </a:r>
            <a:r>
              <a:rPr sz="700" spc="2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pasa </a:t>
            </a:r>
            <a:r>
              <a:rPr sz="700" spc="40" dirty="0">
                <a:solidFill>
                  <a:srgbClr val="171514"/>
                </a:solidFill>
                <a:latin typeface="Microsoft Sans Serif"/>
                <a:cs typeface="Microsoft Sans Serif"/>
              </a:rPr>
              <a:t>por un </a:t>
            </a:r>
            <a:r>
              <a:rPr sz="700" spc="20" dirty="0">
                <a:solidFill>
                  <a:srgbClr val="171514"/>
                </a:solidFill>
                <a:latin typeface="Microsoft Sans Serif"/>
                <a:cs typeface="Microsoft Sans Serif"/>
              </a:rPr>
              <a:t>valor </a:t>
            </a:r>
            <a:r>
              <a:rPr sz="700" spc="35" dirty="0">
                <a:solidFill>
                  <a:srgbClr val="171514"/>
                </a:solidFill>
                <a:latin typeface="Microsoft Sans Serif"/>
                <a:cs typeface="Microsoft Sans Serif"/>
              </a:rPr>
              <a:t>mínimo, </a:t>
            </a:r>
            <a:r>
              <a:rPr sz="700" spc="30" dirty="0">
                <a:solidFill>
                  <a:srgbClr val="171514"/>
                </a:solidFill>
                <a:latin typeface="Microsoft Sans Serif"/>
                <a:cs typeface="Microsoft Sans Serif"/>
              </a:rPr>
              <a:t>como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Figura </a:t>
            </a:r>
            <a:r>
              <a:rPr sz="700" dirty="0">
                <a:solidFill>
                  <a:srgbClr val="171514"/>
                </a:solidFill>
                <a:latin typeface="Microsoft Sans Serif"/>
                <a:cs typeface="Microsoft Sans Serif"/>
              </a:rPr>
              <a:t>7.1. </a:t>
            </a:r>
            <a:r>
              <a:rPr sz="700" spc="-10" dirty="0">
                <a:solidFill>
                  <a:srgbClr val="171514"/>
                </a:solidFill>
                <a:latin typeface="Microsoft Sans Serif"/>
                <a:cs typeface="Microsoft Sans Serif"/>
              </a:rPr>
              <a:t>Este </a:t>
            </a:r>
            <a:r>
              <a:rPr sz="700" spc="20" dirty="0">
                <a:solidFill>
                  <a:srgbClr val="171514"/>
                </a:solidFill>
                <a:latin typeface="Microsoft Sans Serif"/>
                <a:cs typeface="Microsoft Sans Serif"/>
              </a:rPr>
              <a:t>valor </a:t>
            </a:r>
            <a:r>
              <a:rPr sz="700" spc="25" dirty="0">
                <a:solidFill>
                  <a:srgbClr val="171514"/>
                </a:solidFill>
                <a:latin typeface="Microsoft Sans Serif"/>
                <a:cs typeface="Microsoft Sans Serif"/>
              </a:rPr>
              <a:t>representa</a:t>
            </a:r>
            <a:r>
              <a:rPr sz="700" spc="25" dirty="0">
                <a:solidFill>
                  <a:srgbClr val="171514"/>
                </a:solidFill>
                <a:latin typeface="Microsoft Sans Serif"/>
                <a:cs typeface="Microsoft Sans Serif"/>
              </a:rPr>
              <a:t> </a:t>
            </a:r>
            <a:r>
              <a:rPr sz="700" spc="10" dirty="0">
                <a:solidFill>
                  <a:srgbClr val="171514"/>
                </a:solidFill>
                <a:latin typeface="Microsoft Sans Serif"/>
                <a:cs typeface="Microsoft Sans Serif"/>
              </a:rPr>
              <a:t>la </a:t>
            </a:r>
            <a:r>
              <a:rPr sz="700" spc="25" dirty="0" err="1" smtClean="0">
                <a:solidFill>
                  <a:srgbClr val="171514"/>
                </a:solidFill>
                <a:latin typeface="Microsoft Sans Serif"/>
                <a:cs typeface="Microsoft Sans Serif"/>
              </a:rPr>
              <a:t>energía</a:t>
            </a:r>
            <a:r>
              <a:rPr lang="es-ES" sz="700" spc="25"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mínima</a:t>
            </a:r>
            <a:r>
              <a:rPr sz="700" spc="3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ignición </a:t>
            </a:r>
            <a:r>
              <a:rPr sz="700" spc="-10" dirty="0">
                <a:solidFill>
                  <a:srgbClr val="171514"/>
                </a:solidFill>
                <a:latin typeface="Microsoft Sans Serif"/>
                <a:cs typeface="Microsoft Sans Serif"/>
              </a:rPr>
              <a:t>(MIE)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5" dirty="0">
                <a:solidFill>
                  <a:srgbClr val="171514"/>
                </a:solidFill>
                <a:latin typeface="Microsoft Sans Serif"/>
                <a:cs typeface="Microsoft Sans Serif"/>
              </a:rPr>
              <a:t>mezcla. </a:t>
            </a:r>
            <a:r>
              <a:rPr sz="700" spc="-10" dirty="0">
                <a:solidFill>
                  <a:srgbClr val="171514"/>
                </a:solidFill>
                <a:latin typeface="Microsoft Sans Serif"/>
                <a:cs typeface="Microsoft Sans Serif"/>
              </a:rPr>
              <a:t>La </a:t>
            </a:r>
            <a:r>
              <a:rPr sz="700" spc="5" dirty="0">
                <a:solidFill>
                  <a:srgbClr val="171514"/>
                </a:solidFill>
                <a:latin typeface="Microsoft Sans Serif"/>
                <a:cs typeface="Microsoft Sans Serif"/>
              </a:rPr>
              <a:t>Tabla 7.2 </a:t>
            </a:r>
            <a:r>
              <a:rPr sz="700" spc="30" dirty="0">
                <a:solidFill>
                  <a:srgbClr val="171514"/>
                </a:solidFill>
                <a:latin typeface="Microsoft Sans Serif"/>
                <a:cs typeface="Microsoft Sans Serif"/>
              </a:rPr>
              <a:t>brinda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valores </a:t>
            </a:r>
            <a:r>
              <a:rPr sz="700" spc="5" dirty="0">
                <a:solidFill>
                  <a:srgbClr val="171514"/>
                </a:solidFill>
                <a:latin typeface="Microsoft Sans Serif"/>
                <a:cs typeface="Microsoft Sans Serif"/>
              </a:rPr>
              <a:t>MIE </a:t>
            </a:r>
            <a:r>
              <a:rPr sz="700" spc="25" dirty="0">
                <a:solidFill>
                  <a:srgbClr val="171514"/>
                </a:solidFill>
                <a:latin typeface="Microsoft Sans Serif"/>
                <a:cs typeface="Microsoft Sans Serif"/>
              </a:rPr>
              <a:t>para </a:t>
            </a:r>
            <a:r>
              <a:rPr sz="700" spc="20" dirty="0">
                <a:solidFill>
                  <a:srgbClr val="171514"/>
                </a:solidFill>
                <a:latin typeface="Microsoft Sans Serif"/>
                <a:cs typeface="Microsoft Sans Serif"/>
              </a:rPr>
              <a:t>algunos </a:t>
            </a:r>
            <a:r>
              <a:rPr sz="700" spc="15" dirty="0" err="1">
                <a:solidFill>
                  <a:srgbClr val="171514"/>
                </a:solidFill>
                <a:latin typeface="Microsoft Sans Serif"/>
                <a:cs typeface="Microsoft Sans Serif"/>
              </a:rPr>
              <a:t>vapores</a:t>
            </a:r>
            <a:r>
              <a:rPr sz="700" spc="15"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y</a:t>
            </a:r>
            <a:r>
              <a:rPr lang="es-ES" sz="700" spc="5"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gases</a:t>
            </a:r>
            <a:r>
              <a:rPr sz="70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mientras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Tabla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7.3</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brinda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valores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MIE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nubes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capas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polvo</a:t>
            </a:r>
            <a:r>
              <a:rPr sz="700" spc="2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45"/>
              </a:spcBef>
            </a:pPr>
            <a:endParaRPr sz="700" dirty="0">
              <a:latin typeface="Microsoft Sans Serif"/>
              <a:cs typeface="Microsoft Sans Serif"/>
            </a:endParaRPr>
          </a:p>
          <a:p>
            <a:pPr marL="12700">
              <a:spcBef>
                <a:spcPts val="5"/>
              </a:spcBef>
            </a:pPr>
            <a:r>
              <a:rPr sz="1000" b="1" spc="10" dirty="0">
                <a:solidFill>
                  <a:srgbClr val="171514"/>
                </a:solidFill>
                <a:latin typeface="Arial"/>
                <a:cs typeface="Arial"/>
              </a:rPr>
              <a:t>7.3</a:t>
            </a:r>
            <a:r>
              <a:rPr sz="1000" b="1" spc="-20" dirty="0">
                <a:solidFill>
                  <a:srgbClr val="171514"/>
                </a:solidFill>
                <a:latin typeface="Arial"/>
                <a:cs typeface="Arial"/>
              </a:rPr>
              <a:t> </a:t>
            </a:r>
            <a:r>
              <a:rPr sz="1000" b="1" spc="-15" dirty="0">
                <a:solidFill>
                  <a:srgbClr val="171514"/>
                </a:solidFill>
                <a:latin typeface="Arial"/>
                <a:cs typeface="Arial"/>
              </a:rPr>
              <a:t>GENERACIÓN</a:t>
            </a:r>
            <a:r>
              <a:rPr sz="1000" b="1" spc="-20" dirty="0">
                <a:solidFill>
                  <a:srgbClr val="171514"/>
                </a:solidFill>
                <a:latin typeface="Arial"/>
                <a:cs typeface="Arial"/>
              </a:rPr>
              <a:t> </a:t>
            </a:r>
            <a:r>
              <a:rPr sz="1000" b="1" spc="-45" dirty="0">
                <a:solidFill>
                  <a:srgbClr val="171514"/>
                </a:solidFill>
                <a:latin typeface="Arial"/>
                <a:cs typeface="Arial"/>
              </a:rPr>
              <a:t>DE</a:t>
            </a:r>
            <a:r>
              <a:rPr sz="1000" b="1" spc="-20" dirty="0">
                <a:solidFill>
                  <a:srgbClr val="171514"/>
                </a:solidFill>
                <a:latin typeface="Arial"/>
                <a:cs typeface="Arial"/>
              </a:rPr>
              <a:t> </a:t>
            </a:r>
            <a:r>
              <a:rPr sz="1000" b="1" spc="-65" dirty="0">
                <a:solidFill>
                  <a:srgbClr val="171514"/>
                </a:solidFill>
                <a:latin typeface="Arial"/>
                <a:cs typeface="Arial"/>
              </a:rPr>
              <a:t>CARGAS</a:t>
            </a:r>
            <a:r>
              <a:rPr sz="1000" b="1" spc="-20" dirty="0">
                <a:solidFill>
                  <a:srgbClr val="171514"/>
                </a:solidFill>
                <a:latin typeface="Arial"/>
                <a:cs typeface="Arial"/>
              </a:rPr>
              <a:t> </a:t>
            </a:r>
            <a:r>
              <a:rPr sz="1000" b="1" spc="-55" dirty="0">
                <a:solidFill>
                  <a:srgbClr val="171514"/>
                </a:solidFill>
                <a:latin typeface="Arial"/>
                <a:cs typeface="Arial"/>
              </a:rPr>
              <a:t>ELECTROSTÁTICAS</a:t>
            </a:r>
            <a:endParaRPr sz="1000" dirty="0">
              <a:latin typeface="Arial"/>
              <a:cs typeface="Arial"/>
            </a:endParaRPr>
          </a:p>
          <a:p>
            <a:pPr marL="12700" marR="41275">
              <a:lnSpc>
                <a:spcPct val="133300"/>
              </a:lnSpc>
              <a:spcBef>
                <a:spcPts val="550"/>
              </a:spcBef>
            </a:pPr>
            <a:r>
              <a:rPr sz="750" spc="-15"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cargas </a:t>
            </a:r>
            <a:r>
              <a:rPr sz="750" spc="15" dirty="0">
                <a:solidFill>
                  <a:srgbClr val="171514"/>
                </a:solidFill>
                <a:latin typeface="Microsoft Sans Serif"/>
                <a:cs typeface="Microsoft Sans Serif"/>
              </a:rPr>
              <a:t>superficiales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generan </a:t>
            </a:r>
            <a:r>
              <a:rPr sz="750" spc="25" dirty="0">
                <a:solidFill>
                  <a:srgbClr val="171514"/>
                </a:solidFill>
                <a:latin typeface="Microsoft Sans Serif"/>
                <a:cs typeface="Microsoft Sans Serif"/>
              </a:rPr>
              <a:t>cuando </a:t>
            </a:r>
            <a:r>
              <a:rPr sz="750" spc="20" dirty="0">
                <a:solidFill>
                  <a:srgbClr val="171514"/>
                </a:solidFill>
                <a:latin typeface="Microsoft Sans Serif"/>
                <a:cs typeface="Microsoft Sans Serif"/>
              </a:rPr>
              <a:t>dos </a:t>
            </a:r>
            <a:r>
              <a:rPr sz="750" spc="15" dirty="0">
                <a:solidFill>
                  <a:srgbClr val="171514"/>
                </a:solidFill>
                <a:latin typeface="Microsoft Sans Serif"/>
                <a:cs typeface="Microsoft Sans Serif"/>
              </a:rPr>
              <a:t>superficies </a:t>
            </a:r>
            <a:r>
              <a:rPr sz="750" spc="25" dirty="0">
                <a:solidFill>
                  <a:srgbClr val="171514"/>
                </a:solidFill>
                <a:latin typeface="Microsoft Sans Serif"/>
                <a:cs typeface="Microsoft Sans Serif"/>
              </a:rPr>
              <a:t>diferentes </a:t>
            </a:r>
            <a:r>
              <a:rPr sz="750" spc="-5" dirty="0">
                <a:solidFill>
                  <a:srgbClr val="171514"/>
                </a:solidFill>
                <a:latin typeface="Microsoft Sans Serif"/>
                <a:cs typeface="Microsoft Sans Serif"/>
              </a:rPr>
              <a:t>se </a:t>
            </a:r>
            <a:r>
              <a:rPr sz="750" spc="35" dirty="0">
                <a:solidFill>
                  <a:srgbClr val="171514"/>
                </a:solidFill>
                <a:latin typeface="Microsoft Sans Serif"/>
                <a:cs typeface="Microsoft Sans Serif"/>
              </a:rPr>
              <a:t>juntan </a:t>
            </a:r>
            <a:r>
              <a:rPr sz="750" spc="5" dirty="0">
                <a:solidFill>
                  <a:srgbClr val="171514"/>
                </a:solidFill>
                <a:latin typeface="Microsoft Sans Serif"/>
                <a:cs typeface="Microsoft Sans Serif"/>
              </a:rPr>
              <a:t>y </a:t>
            </a:r>
            <a:r>
              <a:rPr sz="750" spc="30" dirty="0" err="1">
                <a:solidFill>
                  <a:srgbClr val="171514"/>
                </a:solidFill>
                <a:latin typeface="Microsoft Sans Serif"/>
                <a:cs typeface="Microsoft Sans Serif"/>
              </a:rPr>
              <a:t>luego</a:t>
            </a:r>
            <a:r>
              <a:rPr sz="750" spc="3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separan</a:t>
            </a:r>
            <a:r>
              <a:rPr sz="750" spc="1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Durante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inicial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tiene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lugar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transferencia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las </a:t>
            </a:r>
            <a:r>
              <a:rPr sz="750" spc="15" dirty="0">
                <a:solidFill>
                  <a:srgbClr val="171514"/>
                </a:solidFill>
                <a:latin typeface="Microsoft Sans Serif"/>
                <a:cs typeface="Microsoft Sans Serif"/>
              </a:rPr>
              <a:t>superficies</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45" dirty="0">
                <a:solidFill>
                  <a:srgbClr val="171514"/>
                </a:solidFill>
                <a:latin typeface="Microsoft Sans Serif"/>
                <a:cs typeface="Microsoft Sans Serif"/>
              </a:rPr>
              <a:t>modo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cuando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separan,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superficie </a:t>
            </a:r>
            <a:r>
              <a:rPr sz="750" spc="15" dirty="0">
                <a:solidFill>
                  <a:srgbClr val="171514"/>
                </a:solidFill>
                <a:latin typeface="Microsoft Sans Serif"/>
                <a:cs typeface="Microsoft Sans Serif"/>
              </a:rPr>
              <a:t>llevará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carga </a:t>
            </a:r>
            <a:r>
              <a:rPr sz="750" spc="20" dirty="0">
                <a:solidFill>
                  <a:srgbClr val="171514"/>
                </a:solidFill>
                <a:latin typeface="Microsoft Sans Serif"/>
                <a:cs typeface="Microsoft Sans Serif"/>
              </a:rPr>
              <a:t>negativa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otra </a:t>
            </a:r>
            <a:r>
              <a:rPr sz="750" spc="30" dirty="0" err="1">
                <a:solidFill>
                  <a:srgbClr val="171514"/>
                </a:solidFill>
                <a:latin typeface="Microsoft Sans Serif"/>
                <a:cs typeface="Microsoft Sans Serif"/>
              </a:rPr>
              <a:t>una</a:t>
            </a:r>
            <a:r>
              <a:rPr sz="750" spc="3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carga</a:t>
            </a:r>
            <a:r>
              <a:rPr lang="es-ES" sz="750" spc="1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positiva</a:t>
            </a:r>
            <a:r>
              <a:rPr sz="750" spc="1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Este </a:t>
            </a:r>
            <a:r>
              <a:rPr sz="750" spc="40" dirty="0">
                <a:solidFill>
                  <a:srgbClr val="171514"/>
                </a:solidFill>
                <a:latin typeface="Microsoft Sans Serif"/>
                <a:cs typeface="Microsoft Sans Serif"/>
              </a:rPr>
              <a:t>método </a:t>
            </a:r>
            <a:r>
              <a:rPr sz="750" spc="25" dirty="0">
                <a:solidFill>
                  <a:srgbClr val="171514"/>
                </a:solidFill>
                <a:latin typeface="Microsoft Sans Serif"/>
                <a:cs typeface="Microsoft Sans Serif"/>
              </a:rPr>
              <a:t>de generación de </a:t>
            </a:r>
            <a:r>
              <a:rPr sz="750" spc="15" dirty="0">
                <a:solidFill>
                  <a:srgbClr val="171514"/>
                </a:solidFill>
                <a:latin typeface="Microsoft Sans Serif"/>
                <a:cs typeface="Microsoft Sans Serif"/>
              </a:rPr>
              <a:t>carga estática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conoce </a:t>
            </a:r>
            <a:r>
              <a:rPr sz="750" spc="30" dirty="0" err="1">
                <a:solidFill>
                  <a:srgbClr val="171514"/>
                </a:solidFill>
                <a:latin typeface="Microsoft Sans Serif"/>
                <a:cs typeface="Microsoft Sans Serif"/>
              </a:rPr>
              <a:t>como</a:t>
            </a:r>
            <a:r>
              <a:rPr sz="750" spc="3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triboelectrificación</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aunque</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mencionó</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introducción,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realidad</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electrificación</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contacto</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9525" indent="152400">
              <a:lnSpc>
                <a:spcPct val="133300"/>
              </a:lnSpc>
            </a:pP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cantidad de </a:t>
            </a:r>
            <a:r>
              <a:rPr sz="750" spc="15" dirty="0">
                <a:solidFill>
                  <a:srgbClr val="171514"/>
                </a:solidFill>
                <a:latin typeface="Microsoft Sans Serif"/>
                <a:cs typeface="Microsoft Sans Serif"/>
              </a:rPr>
              <a:t>carga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transfiere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cuerpo </a:t>
            </a:r>
            <a:r>
              <a:rPr sz="750" dirty="0">
                <a:solidFill>
                  <a:srgbClr val="171514"/>
                </a:solidFill>
                <a:latin typeface="Microsoft Sans Serif"/>
                <a:cs typeface="Microsoft Sans Serif"/>
              </a:rPr>
              <a:t>a </a:t>
            </a:r>
            <a:r>
              <a:rPr sz="750" spc="45" dirty="0">
                <a:solidFill>
                  <a:srgbClr val="171514"/>
                </a:solidFill>
                <a:latin typeface="Microsoft Sans Serif"/>
                <a:cs typeface="Microsoft Sans Serif"/>
              </a:rPr>
              <a:t>otro </a:t>
            </a:r>
            <a:r>
              <a:rPr sz="750" spc="25" dirty="0">
                <a:solidFill>
                  <a:srgbClr val="171514"/>
                </a:solidFill>
                <a:latin typeface="Microsoft Sans Serif"/>
                <a:cs typeface="Microsoft Sans Serif"/>
              </a:rPr>
              <a:t>depende de </a:t>
            </a:r>
            <a:r>
              <a:rPr sz="750" spc="10" dirty="0">
                <a:solidFill>
                  <a:srgbClr val="171514"/>
                </a:solidFill>
                <a:latin typeface="Microsoft Sans Serif"/>
                <a:cs typeface="Microsoft Sans Serif"/>
              </a:rPr>
              <a:t>la </a:t>
            </a:r>
            <a:r>
              <a:rPr sz="750" spc="15" dirty="0" err="1">
                <a:solidFill>
                  <a:srgbClr val="171514"/>
                </a:solidFill>
                <a:latin typeface="Microsoft Sans Serif"/>
                <a:cs typeface="Microsoft Sans Serif"/>
              </a:rPr>
              <a:t>capacidad</a:t>
            </a:r>
            <a:r>
              <a:rPr sz="750" spc="1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material </a:t>
            </a:r>
            <a:r>
              <a:rPr sz="750" spc="30" dirty="0">
                <a:solidFill>
                  <a:srgbClr val="171514"/>
                </a:solidFill>
                <a:latin typeface="Microsoft Sans Serif"/>
                <a:cs typeface="Microsoft Sans Serif"/>
              </a:rPr>
              <a:t>que </a:t>
            </a:r>
            <a:r>
              <a:rPr sz="750" spc="30" dirty="0">
                <a:solidFill>
                  <a:srgbClr val="171514"/>
                </a:solidFill>
                <a:latin typeface="Microsoft Sans Serif"/>
                <a:cs typeface="Microsoft Sans Serif"/>
              </a:rPr>
              <a:t>dona </a:t>
            </a:r>
            <a:r>
              <a:rPr sz="750" spc="15" dirty="0">
                <a:solidFill>
                  <a:srgbClr val="171514"/>
                </a:solidFill>
                <a:latin typeface="Microsoft Sans Serif"/>
                <a:cs typeface="Microsoft Sans Serif"/>
              </a:rPr>
              <a:t>carga </a:t>
            </a:r>
            <a:r>
              <a:rPr sz="750" spc="35" dirty="0">
                <a:solidFill>
                  <a:srgbClr val="171514"/>
                </a:solidFill>
                <a:latin typeface="Microsoft Sans Serif"/>
                <a:cs typeface="Microsoft Sans Serif"/>
              </a:rPr>
              <a:t>o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su capacidad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aceptar </a:t>
            </a:r>
            <a:r>
              <a:rPr sz="750" spc="10" dirty="0">
                <a:solidFill>
                  <a:srgbClr val="171514"/>
                </a:solidFill>
                <a:latin typeface="Microsoft Sans Serif"/>
                <a:cs typeface="Microsoft Sans Serif"/>
              </a:rPr>
              <a:t>carga. </a:t>
            </a:r>
            <a:r>
              <a:rPr sz="750" spc="5" dirty="0">
                <a:solidFill>
                  <a:srgbClr val="171514"/>
                </a:solidFill>
                <a:latin typeface="Microsoft Sans Serif"/>
                <a:cs typeface="Microsoft Sans Serif"/>
              </a:rPr>
              <a:t>Con base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esta capacidad</a:t>
            </a:r>
            <a:r>
              <a:rPr sz="750" spc="1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materiales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han </a:t>
            </a:r>
            <a:r>
              <a:rPr sz="750" spc="10" dirty="0">
                <a:solidFill>
                  <a:srgbClr val="171514"/>
                </a:solidFill>
                <a:latin typeface="Microsoft Sans Serif"/>
                <a:cs typeface="Microsoft Sans Serif"/>
              </a:rPr>
              <a:t>clasificado </a:t>
            </a:r>
            <a:r>
              <a:rPr sz="750" spc="25" dirty="0">
                <a:solidFill>
                  <a:srgbClr val="171514"/>
                </a:solidFill>
                <a:latin typeface="Microsoft Sans Serif"/>
                <a:cs typeface="Microsoft Sans Serif"/>
              </a:rPr>
              <a:t>en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serie </a:t>
            </a:r>
            <a:r>
              <a:rPr sz="750" spc="20" dirty="0">
                <a:solidFill>
                  <a:srgbClr val="171514"/>
                </a:solidFill>
                <a:latin typeface="Microsoft Sans Serif"/>
                <a:cs typeface="Microsoft Sans Serif"/>
              </a:rPr>
              <a:t>conocida como</a:t>
            </a:r>
            <a:r>
              <a:rPr sz="750" i="1" spc="20" dirty="0">
                <a:solidFill>
                  <a:srgbClr val="171514"/>
                </a:solidFill>
                <a:latin typeface="Arial"/>
                <a:cs typeface="Arial"/>
              </a:rPr>
              <a:t>serie </a:t>
            </a:r>
            <a:r>
              <a:rPr sz="750" i="1" spc="25" dirty="0">
                <a:solidFill>
                  <a:srgbClr val="171514"/>
                </a:solidFill>
                <a:latin typeface="Arial"/>
                <a:cs typeface="Arial"/>
              </a:rPr>
              <a:t>triboeléctrica</a:t>
            </a:r>
            <a:r>
              <a:rPr sz="750" spc="25"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da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Tabla</a:t>
            </a:r>
            <a:r>
              <a:rPr sz="750" spc="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7.4. </a:t>
            </a:r>
            <a:r>
              <a:rPr sz="750" spc="-5" dirty="0">
                <a:solidFill>
                  <a:srgbClr val="171514"/>
                </a:solidFill>
                <a:latin typeface="Microsoft Sans Serif"/>
                <a:cs typeface="Microsoft Sans Serif"/>
              </a:rPr>
              <a:t>Los </a:t>
            </a:r>
            <a:r>
              <a:rPr sz="750" spc="20" dirty="0">
                <a:solidFill>
                  <a:srgbClr val="171514"/>
                </a:solidFill>
                <a:latin typeface="Microsoft Sans Serif"/>
                <a:cs typeface="Microsoft Sans Serif"/>
              </a:rPr>
              <a:t>materiales </a:t>
            </a:r>
            <a:r>
              <a:rPr sz="750" spc="10" dirty="0">
                <a:solidFill>
                  <a:srgbClr val="171514"/>
                </a:solidFill>
                <a:latin typeface="Microsoft Sans Serif"/>
                <a:cs typeface="Microsoft Sans Serif"/>
              </a:rPr>
              <a:t>cuya </a:t>
            </a:r>
            <a:r>
              <a:rPr sz="750" spc="20" dirty="0">
                <a:solidFill>
                  <a:srgbClr val="171514"/>
                </a:solidFill>
                <a:latin typeface="Microsoft Sans Serif"/>
                <a:cs typeface="Microsoft Sans Serif"/>
              </a:rPr>
              <a:t>posición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tabla </a:t>
            </a:r>
            <a:r>
              <a:rPr sz="750" spc="-5" dirty="0">
                <a:solidFill>
                  <a:srgbClr val="171514"/>
                </a:solidFill>
                <a:latin typeface="Microsoft Sans Serif"/>
                <a:cs typeface="Microsoft Sans Serif"/>
              </a:rPr>
              <a:t>es </a:t>
            </a:r>
            <a:r>
              <a:rPr sz="750" spc="20" dirty="0">
                <a:solidFill>
                  <a:srgbClr val="171514"/>
                </a:solidFill>
                <a:latin typeface="Microsoft Sans Serif"/>
                <a:cs typeface="Microsoft Sans Serif"/>
              </a:rPr>
              <a:t>más alta </a:t>
            </a:r>
            <a:r>
              <a:rPr sz="750" spc="30" dirty="0">
                <a:solidFill>
                  <a:srgbClr val="171514"/>
                </a:solidFill>
                <a:latin typeface="Microsoft Sans Serif"/>
                <a:cs typeface="Microsoft Sans Serif"/>
              </a:rPr>
              <a:t>que </a:t>
            </a:r>
            <a:r>
              <a:rPr sz="750" spc="35" dirty="0">
                <a:solidFill>
                  <a:srgbClr val="171514"/>
                </a:solidFill>
                <a:latin typeface="Microsoft Sans Serif"/>
                <a:cs typeface="Microsoft Sans Serif"/>
              </a:rPr>
              <a:t>otros </a:t>
            </a:r>
            <a:r>
              <a:rPr sz="750" spc="30" dirty="0">
                <a:solidFill>
                  <a:srgbClr val="171514"/>
                </a:solidFill>
                <a:latin typeface="Microsoft Sans Serif"/>
                <a:cs typeface="Microsoft Sans Serif"/>
              </a:rPr>
              <a:t>tienen </a:t>
            </a:r>
            <a:r>
              <a:rPr sz="750" spc="30" dirty="0" err="1">
                <a:solidFill>
                  <a:srgbClr val="171514"/>
                </a:solidFill>
                <a:latin typeface="Microsoft Sans Serif"/>
                <a:cs typeface="Microsoft Sans Serif"/>
              </a:rPr>
              <a:t>una</a:t>
            </a:r>
            <a:r>
              <a:rPr sz="750" spc="30" dirty="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mayor</a:t>
            </a:r>
            <a:r>
              <a:rPr lang="es-ES" sz="750" spc="3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capacidad</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spc="35" dirty="0">
                <a:solidFill>
                  <a:srgbClr val="171514"/>
                </a:solidFill>
                <a:latin typeface="Microsoft Sans Serif"/>
                <a:cs typeface="Microsoft Sans Serif"/>
              </a:rPr>
              <a:t>donar </a:t>
            </a:r>
            <a:r>
              <a:rPr sz="750" spc="20" dirty="0">
                <a:solidFill>
                  <a:srgbClr val="171514"/>
                </a:solidFill>
                <a:latin typeface="Microsoft Sans Serif"/>
                <a:cs typeface="Microsoft Sans Serif"/>
              </a:rPr>
              <a:t>electrones </a:t>
            </a:r>
            <a:r>
              <a:rPr sz="750" spc="-10" dirty="0">
                <a:solidFill>
                  <a:srgbClr val="171514"/>
                </a:solidFill>
                <a:latin typeface="Microsoft Sans Serif"/>
                <a:cs typeface="Microsoft Sans Serif"/>
              </a:rPr>
              <a:t>(y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lo </a:t>
            </a:r>
            <a:r>
              <a:rPr sz="750" spc="40" dirty="0">
                <a:solidFill>
                  <a:srgbClr val="171514"/>
                </a:solidFill>
                <a:latin typeface="Microsoft Sans Serif"/>
                <a:cs typeface="Microsoft Sans Serif"/>
              </a:rPr>
              <a:t>tanto </a:t>
            </a:r>
            <a:r>
              <a:rPr sz="750" spc="35" dirty="0">
                <a:solidFill>
                  <a:srgbClr val="171514"/>
                </a:solidFill>
                <a:latin typeface="Microsoft Sans Serif"/>
                <a:cs typeface="Microsoft Sans Serif"/>
              </a:rPr>
              <a:t>adquirir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carga positiva)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los</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encuentran</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debajo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ella.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mismo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modo,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materiales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cuya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posición</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baja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otros</a:t>
            </a:r>
            <a:r>
              <a:rPr lang="es-ES" sz="750" spc="3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tienen</a:t>
            </a:r>
            <a:r>
              <a:rPr sz="750" spc="3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 </a:t>
            </a:r>
            <a:r>
              <a:rPr sz="750" spc="35" dirty="0">
                <a:solidFill>
                  <a:srgbClr val="171514"/>
                </a:solidFill>
                <a:latin typeface="Microsoft Sans Serif"/>
                <a:cs typeface="Microsoft Sans Serif"/>
              </a:rPr>
              <a:t>mayor </a:t>
            </a:r>
            <a:r>
              <a:rPr sz="750" spc="15" dirty="0">
                <a:solidFill>
                  <a:srgbClr val="171514"/>
                </a:solidFill>
                <a:latin typeface="Microsoft Sans Serif"/>
                <a:cs typeface="Microsoft Sans Serif"/>
              </a:rPr>
              <a:t>capacidad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aceptar electrones </a:t>
            </a:r>
            <a:r>
              <a:rPr sz="750" spc="-10" dirty="0">
                <a:solidFill>
                  <a:srgbClr val="171514"/>
                </a:solidFill>
                <a:latin typeface="Microsoft Sans Serif"/>
                <a:cs typeface="Microsoft Sans Serif"/>
              </a:rPr>
              <a:t>(y,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tanto, </a:t>
            </a:r>
            <a:r>
              <a:rPr sz="750" spc="35" dirty="0">
                <a:solidFill>
                  <a:srgbClr val="171514"/>
                </a:solidFill>
                <a:latin typeface="Microsoft Sans Serif"/>
                <a:cs typeface="Microsoft Sans Serif"/>
              </a:rPr>
              <a:t>adquirir </a:t>
            </a:r>
            <a:r>
              <a:rPr sz="750" spc="30" dirty="0" err="1">
                <a:solidFill>
                  <a:srgbClr val="171514"/>
                </a:solidFill>
                <a:latin typeface="Microsoft Sans Serif"/>
                <a:cs typeface="Microsoft Sans Serif"/>
              </a:rPr>
              <a:t>una</a:t>
            </a:r>
            <a:r>
              <a:rPr sz="750" spc="3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carga</a:t>
            </a:r>
            <a:r>
              <a:rPr lang="es-ES" sz="750" spc="1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negativa</a:t>
            </a:r>
            <a:r>
              <a:rPr sz="750" spc="1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los </a:t>
            </a:r>
            <a:r>
              <a:rPr sz="750" spc="30" dirty="0">
                <a:solidFill>
                  <a:srgbClr val="171514"/>
                </a:solidFill>
                <a:latin typeface="Microsoft Sans Serif"/>
                <a:cs typeface="Microsoft Sans Serif"/>
              </a:rPr>
              <a:t>que </a:t>
            </a:r>
            <a:r>
              <a:rPr sz="750" spc="20" dirty="0">
                <a:solidFill>
                  <a:srgbClr val="171514"/>
                </a:solidFill>
                <a:latin typeface="Microsoft Sans Serif"/>
                <a:cs typeface="Microsoft Sans Serif"/>
              </a:rPr>
              <a:t>están </a:t>
            </a:r>
            <a:r>
              <a:rPr sz="750" spc="45" dirty="0">
                <a:solidFill>
                  <a:srgbClr val="171514"/>
                </a:solidFill>
                <a:latin typeface="Microsoft Sans Serif"/>
                <a:cs typeface="Microsoft Sans Serif"/>
              </a:rPr>
              <a:t>por </a:t>
            </a:r>
            <a:r>
              <a:rPr sz="750" spc="20" dirty="0">
                <a:solidFill>
                  <a:srgbClr val="171514"/>
                </a:solidFill>
                <a:latin typeface="Microsoft Sans Serif"/>
                <a:cs typeface="Microsoft Sans Serif"/>
              </a:rPr>
              <a:t>encima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ellos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tabla. </a:t>
            </a:r>
            <a:r>
              <a:rPr sz="750" spc="-10" dirty="0">
                <a:solidFill>
                  <a:srgbClr val="171514"/>
                </a:solidFill>
                <a:latin typeface="Microsoft Sans Serif"/>
                <a:cs typeface="Microsoft Sans Serif"/>
              </a:rPr>
              <a:t>Así, </a:t>
            </a:r>
            <a:r>
              <a:rPr sz="750" dirty="0">
                <a:solidFill>
                  <a:srgbClr val="171514"/>
                </a:solidFill>
                <a:latin typeface="Microsoft Sans Serif"/>
                <a:cs typeface="Microsoft Sans Serif"/>
              </a:rPr>
              <a:t>si </a:t>
            </a:r>
            <a:r>
              <a:rPr sz="750" spc="20" dirty="0">
                <a:solidFill>
                  <a:srgbClr val="171514"/>
                </a:solidFill>
                <a:latin typeface="Microsoft Sans Serif"/>
                <a:cs typeface="Microsoft Sans Serif"/>
              </a:rPr>
              <a:t>dos cuerpos</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err="1" smtClean="0">
                <a:solidFill>
                  <a:srgbClr val="171514"/>
                </a:solidFill>
                <a:latin typeface="Microsoft Sans Serif"/>
                <a:cs typeface="Microsoft Sans Serif"/>
              </a:rPr>
              <a:t>diferente</a:t>
            </a:r>
            <a:r>
              <a:rPr lang="es-ES" sz="750" spc="3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material </a:t>
            </a:r>
            <a:r>
              <a:rPr sz="750" spc="35" dirty="0">
                <a:solidFill>
                  <a:srgbClr val="171514"/>
                </a:solidFill>
                <a:latin typeface="Microsoft Sans Serif"/>
                <a:cs typeface="Microsoft Sans Serif"/>
              </a:rPr>
              <a:t>entran </a:t>
            </a:r>
            <a:r>
              <a:rPr sz="750" spc="25" dirty="0">
                <a:solidFill>
                  <a:srgbClr val="171514"/>
                </a:solidFill>
                <a:latin typeface="Microsoft Sans Serif"/>
                <a:cs typeface="Microsoft Sans Serif"/>
              </a:rPr>
              <a:t>en </a:t>
            </a:r>
            <a:r>
              <a:rPr sz="750" spc="20" dirty="0">
                <a:solidFill>
                  <a:srgbClr val="171514"/>
                </a:solidFill>
                <a:latin typeface="Microsoft Sans Serif"/>
                <a:cs typeface="Microsoft Sans Serif"/>
              </a:rPr>
              <a:t>contacto,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cuerpo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adquiere </a:t>
            </a:r>
            <a:r>
              <a:rPr sz="750" spc="15" dirty="0">
                <a:solidFill>
                  <a:srgbClr val="171514"/>
                </a:solidFill>
                <a:latin typeface="Microsoft Sans Serif"/>
                <a:cs typeface="Microsoft Sans Serif"/>
              </a:rPr>
              <a:t>carga </a:t>
            </a:r>
            <a:r>
              <a:rPr sz="750" spc="20" dirty="0">
                <a:solidFill>
                  <a:srgbClr val="171514"/>
                </a:solidFill>
                <a:latin typeface="Microsoft Sans Serif"/>
                <a:cs typeface="Microsoft Sans Serif"/>
              </a:rPr>
              <a:t>positiva </a:t>
            </a:r>
            <a:r>
              <a:rPr sz="750" spc="-5" dirty="0">
                <a:solidFill>
                  <a:srgbClr val="171514"/>
                </a:solidFill>
                <a:latin typeface="Microsoft Sans Serif"/>
                <a:cs typeface="Microsoft Sans Serif"/>
              </a:rPr>
              <a:t>es </a:t>
            </a:r>
            <a:r>
              <a:rPr sz="750" spc="20" dirty="0">
                <a:solidFill>
                  <a:srgbClr val="171514"/>
                </a:solidFill>
                <a:latin typeface="Microsoft Sans Serif"/>
                <a:cs typeface="Microsoft Sans Serif"/>
              </a:rPr>
              <a:t>aquel </a:t>
            </a:r>
            <a:r>
              <a:rPr sz="750" spc="10" dirty="0">
                <a:solidFill>
                  <a:srgbClr val="171514"/>
                </a:solidFill>
                <a:latin typeface="Microsoft Sans Serif"/>
                <a:cs typeface="Microsoft Sans Serif"/>
              </a:rPr>
              <a:t>cuya </a:t>
            </a:r>
            <a:r>
              <a:rPr sz="750" spc="20" dirty="0">
                <a:solidFill>
                  <a:srgbClr val="171514"/>
                </a:solidFill>
                <a:latin typeface="Microsoft Sans Serif"/>
                <a:cs typeface="Microsoft Sans Serif"/>
              </a:rPr>
              <a:t>posición </a:t>
            </a:r>
            <a:r>
              <a:rPr sz="750" spc="25" dirty="0" err="1">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mesa </a:t>
            </a:r>
            <a:r>
              <a:rPr sz="750" spc="10" dirty="0">
                <a:solidFill>
                  <a:srgbClr val="171514"/>
                </a:solidFill>
                <a:latin typeface="Microsoft Sans Serif"/>
                <a:cs typeface="Microsoft Sans Serif"/>
              </a:rPr>
              <a:t>está </a:t>
            </a:r>
            <a:r>
              <a:rPr sz="750" spc="45" dirty="0">
                <a:solidFill>
                  <a:srgbClr val="171514"/>
                </a:solidFill>
                <a:latin typeface="Microsoft Sans Serif"/>
                <a:cs typeface="Microsoft Sans Serif"/>
              </a:rPr>
              <a:t>por </a:t>
            </a:r>
            <a:r>
              <a:rPr sz="750" spc="20" dirty="0">
                <a:solidFill>
                  <a:srgbClr val="171514"/>
                </a:solidFill>
                <a:latin typeface="Microsoft Sans Serif"/>
                <a:cs typeface="Microsoft Sans Serif"/>
              </a:rPr>
              <a:t>encima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del </a:t>
            </a:r>
            <a:r>
              <a:rPr sz="750" spc="35" dirty="0">
                <a:solidFill>
                  <a:srgbClr val="171514"/>
                </a:solidFill>
                <a:latin typeface="Microsoft Sans Serif"/>
                <a:cs typeface="Microsoft Sans Serif"/>
              </a:rPr>
              <a:t>otro. </a:t>
            </a:r>
            <a:r>
              <a:rPr sz="750" spc="1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ejemplo, </a:t>
            </a:r>
            <a:r>
              <a:rPr sz="750" dirty="0">
                <a:solidFill>
                  <a:srgbClr val="171514"/>
                </a:solidFill>
                <a:latin typeface="Microsoft Sans Serif"/>
                <a:cs typeface="Microsoft Sans Serif"/>
              </a:rPr>
              <a:t>si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cuerpo de </a:t>
            </a:r>
            <a:r>
              <a:rPr sz="750" spc="30" dirty="0">
                <a:solidFill>
                  <a:srgbClr val="171514"/>
                </a:solidFill>
                <a:latin typeface="Microsoft Sans Serif"/>
                <a:cs typeface="Microsoft Sans Serif"/>
              </a:rPr>
              <a:t>vidrio </a:t>
            </a:r>
            <a:r>
              <a:rPr sz="750" spc="35" dirty="0">
                <a:solidFill>
                  <a:srgbClr val="171514"/>
                </a:solidFill>
                <a:latin typeface="Microsoft Sans Serif"/>
                <a:cs typeface="Microsoft Sans Serif"/>
              </a:rPr>
              <a:t>entra </a:t>
            </a:r>
            <a:r>
              <a:rPr sz="750" spc="25" dirty="0">
                <a:solidFill>
                  <a:srgbClr val="171514"/>
                </a:solidFill>
                <a:latin typeface="Microsoft Sans Serif"/>
                <a:cs typeface="Microsoft Sans Serif"/>
              </a:rPr>
              <a:t>en </a:t>
            </a:r>
            <a:r>
              <a:rPr sz="750" spc="25" dirty="0" err="1">
                <a:solidFill>
                  <a:srgbClr val="171514"/>
                </a:solidFill>
                <a:latin typeface="Microsoft Sans Serif"/>
                <a:cs typeface="Microsoft Sans Serif"/>
              </a:rPr>
              <a:t>contacto</a:t>
            </a:r>
            <a:r>
              <a:rPr sz="750" spc="2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a:t>
            </a:r>
            <a:r>
              <a:rPr lang="es-ES" sz="750" spc="20" dirty="0" smtClean="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cuerpo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goma,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vidrio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adquirirá</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positiva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goma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negativa</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9525" indent="152400" algn="just">
              <a:lnSpc>
                <a:spcPct val="133300"/>
              </a:lnSpc>
            </a:pP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magnitud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adquirida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depende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serie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factores,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limpieza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superficies</a:t>
            </a:r>
            <a:r>
              <a:rPr sz="750" spc="1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presión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extensión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área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velocidad</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separan</a:t>
            </a:r>
            <a:r>
              <a:rPr sz="750" spc="-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superficies.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muchos</a:t>
            </a:r>
            <a:r>
              <a:rPr sz="750" spc="-5" dirty="0">
                <a:solidFill>
                  <a:srgbClr val="171514"/>
                </a:solidFill>
                <a:latin typeface="Microsoft Sans Serif"/>
                <a:cs typeface="Microsoft Sans Serif"/>
              </a:rPr>
              <a:t> casos,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cargas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superficiales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pueden</a:t>
            </a:r>
            <a:endParaRPr sz="750" dirty="0">
              <a:latin typeface="Microsoft Sans Serif"/>
              <a:cs typeface="Microsoft Sans Serif"/>
            </a:endParaRPr>
          </a:p>
        </p:txBody>
      </p:sp>
      <p:sp>
        <p:nvSpPr>
          <p:cNvPr id="24" name="object 24"/>
          <p:cNvSpPr txBox="1"/>
          <p:nvPr/>
        </p:nvSpPr>
        <p:spPr>
          <a:xfrm>
            <a:off x="6592790" y="1117426"/>
            <a:ext cx="69250" cy="540385"/>
          </a:xfrm>
          <a:prstGeom prst="rect">
            <a:avLst/>
          </a:prstGeom>
        </p:spPr>
        <p:txBody>
          <a:bodyPr vert="vert270" wrap="square" lIns="0" tIns="16510" rIns="0" bIns="0" rtlCol="0">
            <a:spAutoFit/>
          </a:bodyPr>
          <a:lstStyle/>
          <a:p>
            <a:pPr marL="12700">
              <a:spcBef>
                <a:spcPts val="130"/>
              </a:spcBef>
            </a:pPr>
            <a:r>
              <a:rPr sz="450" dirty="0">
                <a:solidFill>
                  <a:srgbClr val="171514"/>
                </a:solidFill>
                <a:latin typeface="Microsoft Sans Serif"/>
                <a:cs typeface="Microsoft Sans Serif"/>
              </a:rPr>
              <a:t>energía</a:t>
            </a:r>
            <a:r>
              <a:rPr sz="450" spc="-5" dirty="0">
                <a:solidFill>
                  <a:srgbClr val="171514"/>
                </a:solidFill>
                <a:latin typeface="Microsoft Sans Serif"/>
                <a:cs typeface="Microsoft Sans Serif"/>
              </a:rPr>
              <a:t> </a:t>
            </a:r>
            <a:r>
              <a:rPr sz="450"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dirty="0">
                <a:solidFill>
                  <a:srgbClr val="171514"/>
                </a:solidFill>
                <a:latin typeface="Microsoft Sans Serif"/>
                <a:cs typeface="Microsoft Sans Serif"/>
              </a:rPr>
              <a:t>ignición</a:t>
            </a:r>
            <a:endParaRPr sz="450">
              <a:latin typeface="Microsoft Sans Serif"/>
              <a:cs typeface="Microsoft Sans Serif"/>
            </a:endParaRP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6097586" y="803273"/>
            <a:ext cx="2787650" cy="0"/>
          </a:xfrm>
          <a:custGeom>
            <a:avLst/>
            <a:gdLst/>
            <a:ahLst/>
            <a:cxnLst/>
            <a:rect l="l" t="t" r="r" b="b"/>
            <a:pathLst>
              <a:path w="2787650">
                <a:moveTo>
                  <a:pt x="0" y="0"/>
                </a:moveTo>
                <a:lnTo>
                  <a:pt x="2787078" y="0"/>
                </a:lnTo>
              </a:path>
            </a:pathLst>
          </a:custGeom>
          <a:ln w="6350">
            <a:solidFill>
              <a:srgbClr val="231F20"/>
            </a:solidFill>
          </a:ln>
        </p:spPr>
        <p:txBody>
          <a:bodyPr wrap="square" lIns="0" tIns="0" rIns="0" bIns="0" rtlCol="0"/>
          <a:lstStyle/>
          <a:p>
            <a:endParaRPr/>
          </a:p>
        </p:txBody>
      </p:sp>
      <p:sp>
        <p:nvSpPr>
          <p:cNvPr id="3" name="object 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116</a:t>
            </a:r>
            <a:endParaRPr sz="900">
              <a:latin typeface="Arial"/>
              <a:cs typeface="Arial"/>
            </a:endParaRPr>
          </a:p>
        </p:txBody>
      </p:sp>
      <p:sp>
        <p:nvSpPr>
          <p:cNvPr id="4" name="object 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 name="object 5"/>
          <p:cNvSpPr txBox="1"/>
          <p:nvPr/>
        </p:nvSpPr>
        <p:spPr>
          <a:xfrm>
            <a:off x="6084887" y="850560"/>
            <a:ext cx="1989455" cy="560705"/>
          </a:xfrm>
          <a:prstGeom prst="rect">
            <a:avLst/>
          </a:prstGeom>
        </p:spPr>
        <p:txBody>
          <a:bodyPr vert="horz" wrap="square" lIns="0" tIns="69850" rIns="0" bIns="0" rtlCol="0">
            <a:spAutoFit/>
          </a:bodyPr>
          <a:lstStyle/>
          <a:p>
            <a:pPr marL="12700">
              <a:spcBef>
                <a:spcPts val="550"/>
              </a:spcBef>
            </a:pPr>
            <a:r>
              <a:rPr sz="700" b="1" spc="-15" dirty="0">
                <a:solidFill>
                  <a:srgbClr val="171514"/>
                </a:solidFill>
                <a:latin typeface="Arial"/>
                <a:cs typeface="Arial"/>
              </a:rPr>
              <a:t>CUADRO </a:t>
            </a:r>
            <a:r>
              <a:rPr sz="700" b="1" spc="5" dirty="0">
                <a:solidFill>
                  <a:srgbClr val="171514"/>
                </a:solidFill>
                <a:latin typeface="Arial"/>
                <a:cs typeface="Arial"/>
              </a:rPr>
              <a:t>7.3</a:t>
            </a:r>
            <a:endParaRPr sz="700">
              <a:latin typeface="Arial"/>
              <a:cs typeface="Arial"/>
            </a:endParaRPr>
          </a:p>
          <a:p>
            <a:pPr marL="12700">
              <a:spcBef>
                <a:spcPts val="484"/>
              </a:spcBef>
            </a:pPr>
            <a:r>
              <a:rPr sz="750" b="1" spc="25" dirty="0">
                <a:solidFill>
                  <a:srgbClr val="171514"/>
                </a:solidFill>
                <a:latin typeface="Arial"/>
                <a:cs typeface="Arial"/>
              </a:rPr>
              <a:t>MIE</a:t>
            </a:r>
            <a:r>
              <a:rPr sz="750" b="1" spc="-15" dirty="0">
                <a:solidFill>
                  <a:srgbClr val="171514"/>
                </a:solidFill>
                <a:latin typeface="Arial"/>
                <a:cs typeface="Arial"/>
              </a:rPr>
              <a:t> </a:t>
            </a:r>
            <a:r>
              <a:rPr sz="750" b="1" spc="30" dirty="0">
                <a:solidFill>
                  <a:srgbClr val="171514"/>
                </a:solidFill>
                <a:latin typeface="Arial"/>
                <a:cs typeface="Arial"/>
              </a:rPr>
              <a:t>para</a:t>
            </a:r>
            <a:r>
              <a:rPr sz="750" b="1" spc="-15" dirty="0">
                <a:solidFill>
                  <a:srgbClr val="171514"/>
                </a:solidFill>
                <a:latin typeface="Arial"/>
                <a:cs typeface="Arial"/>
              </a:rPr>
              <a:t> </a:t>
            </a:r>
            <a:r>
              <a:rPr sz="750" b="1" spc="15" dirty="0">
                <a:solidFill>
                  <a:srgbClr val="171514"/>
                </a:solidFill>
                <a:latin typeface="Arial"/>
                <a:cs typeface="Arial"/>
              </a:rPr>
              <a:t>algunas</a:t>
            </a:r>
            <a:r>
              <a:rPr sz="750" b="1" spc="-15" dirty="0">
                <a:solidFill>
                  <a:srgbClr val="171514"/>
                </a:solidFill>
                <a:latin typeface="Arial"/>
                <a:cs typeface="Arial"/>
              </a:rPr>
              <a:t> </a:t>
            </a:r>
            <a:r>
              <a:rPr sz="750" b="1" spc="10" dirty="0">
                <a:solidFill>
                  <a:srgbClr val="171514"/>
                </a:solidFill>
                <a:latin typeface="Arial"/>
                <a:cs typeface="Arial"/>
              </a:rPr>
              <a:t>nubes</a:t>
            </a:r>
            <a:r>
              <a:rPr sz="750" b="1" spc="-15" dirty="0">
                <a:solidFill>
                  <a:srgbClr val="171514"/>
                </a:solidFill>
                <a:latin typeface="Arial"/>
                <a:cs typeface="Arial"/>
              </a:rPr>
              <a:t> </a:t>
            </a:r>
            <a:r>
              <a:rPr sz="750" b="1" spc="5" dirty="0">
                <a:solidFill>
                  <a:srgbClr val="171514"/>
                </a:solidFill>
                <a:latin typeface="Arial"/>
                <a:cs typeface="Arial"/>
              </a:rPr>
              <a:t>y</a:t>
            </a:r>
            <a:r>
              <a:rPr sz="750" b="1" spc="-15" dirty="0">
                <a:solidFill>
                  <a:srgbClr val="171514"/>
                </a:solidFill>
                <a:latin typeface="Arial"/>
                <a:cs typeface="Arial"/>
              </a:rPr>
              <a:t> </a:t>
            </a:r>
            <a:r>
              <a:rPr sz="750" b="1" dirty="0">
                <a:solidFill>
                  <a:srgbClr val="171514"/>
                </a:solidFill>
                <a:latin typeface="Arial"/>
                <a:cs typeface="Arial"/>
              </a:rPr>
              <a:t>capas</a:t>
            </a:r>
            <a:r>
              <a:rPr sz="750" b="1" spc="-15"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10" dirty="0">
                <a:solidFill>
                  <a:srgbClr val="171514"/>
                </a:solidFill>
                <a:latin typeface="Arial"/>
                <a:cs typeface="Arial"/>
              </a:rPr>
              <a:t>polvo</a:t>
            </a:r>
            <a:endParaRPr sz="750">
              <a:latin typeface="Arial"/>
              <a:cs typeface="Arial"/>
            </a:endParaRPr>
          </a:p>
          <a:p>
            <a:pPr>
              <a:spcBef>
                <a:spcPts val="15"/>
              </a:spcBef>
            </a:pPr>
            <a:endParaRPr sz="800">
              <a:latin typeface="Arial"/>
              <a:cs typeface="Arial"/>
            </a:endParaRPr>
          </a:p>
          <a:p>
            <a:pPr marR="5080" algn="r">
              <a:spcBef>
                <a:spcPts val="5"/>
              </a:spcBef>
            </a:pPr>
            <a:r>
              <a:rPr sz="500" b="1" spc="20" dirty="0">
                <a:solidFill>
                  <a:srgbClr val="171514"/>
                </a:solidFill>
                <a:latin typeface="Arial"/>
                <a:cs typeface="Arial"/>
              </a:rPr>
              <a:t>Nube</a:t>
            </a:r>
            <a:r>
              <a:rPr sz="500" b="1" spc="-10" dirty="0">
                <a:solidFill>
                  <a:srgbClr val="171514"/>
                </a:solidFill>
                <a:latin typeface="Arial"/>
                <a:cs typeface="Arial"/>
              </a:rPr>
              <a:t> </a:t>
            </a:r>
            <a:r>
              <a:rPr sz="500" b="1" spc="10" dirty="0">
                <a:solidFill>
                  <a:srgbClr val="171514"/>
                </a:solidFill>
                <a:latin typeface="Arial"/>
                <a:cs typeface="Arial"/>
              </a:rPr>
              <a:t>de</a:t>
            </a:r>
            <a:r>
              <a:rPr sz="500" b="1" spc="-10" dirty="0">
                <a:solidFill>
                  <a:srgbClr val="171514"/>
                </a:solidFill>
                <a:latin typeface="Arial"/>
                <a:cs typeface="Arial"/>
              </a:rPr>
              <a:t> </a:t>
            </a:r>
            <a:r>
              <a:rPr sz="500" b="1" spc="5" dirty="0">
                <a:solidFill>
                  <a:srgbClr val="171514"/>
                </a:solidFill>
                <a:latin typeface="Arial"/>
                <a:cs typeface="Arial"/>
              </a:rPr>
              <a:t>polvo</a:t>
            </a:r>
            <a:endParaRPr sz="500">
              <a:latin typeface="Arial"/>
              <a:cs typeface="Arial"/>
            </a:endParaRPr>
          </a:p>
        </p:txBody>
      </p:sp>
      <p:graphicFrame>
        <p:nvGraphicFramePr>
          <p:cNvPr id="6" name="object 6"/>
          <p:cNvGraphicFramePr>
            <a:graphicFrameLocks noGrp="1"/>
          </p:cNvGraphicFramePr>
          <p:nvPr/>
        </p:nvGraphicFramePr>
        <p:xfrm>
          <a:off x="6076279" y="1416835"/>
          <a:ext cx="2802255" cy="6563373"/>
        </p:xfrm>
        <a:graphic>
          <a:graphicData uri="http://schemas.openxmlformats.org/drawingml/2006/table">
            <a:tbl>
              <a:tblPr firstRow="1" bandRow="1">
                <a:tableStyleId>{2D5ABB26-0587-4C30-8999-92F81FD0307C}</a:tableStyleId>
              </a:tblPr>
              <a:tblGrid>
                <a:gridCol w="1322070">
                  <a:extLst>
                    <a:ext uri="{9D8B030D-6E8A-4147-A177-3AD203B41FA5}">
                      <a16:colId xmlns:a16="http://schemas.microsoft.com/office/drawing/2014/main" val="20000"/>
                    </a:ext>
                  </a:extLst>
                </a:gridCol>
                <a:gridCol w="741680">
                  <a:extLst>
                    <a:ext uri="{9D8B030D-6E8A-4147-A177-3AD203B41FA5}">
                      <a16:colId xmlns:a16="http://schemas.microsoft.com/office/drawing/2014/main" val="20001"/>
                    </a:ext>
                  </a:extLst>
                </a:gridCol>
                <a:gridCol w="738505">
                  <a:extLst>
                    <a:ext uri="{9D8B030D-6E8A-4147-A177-3AD203B41FA5}">
                      <a16:colId xmlns:a16="http://schemas.microsoft.com/office/drawing/2014/main" val="20002"/>
                    </a:ext>
                  </a:extLst>
                </a:gridCol>
              </a:tblGrid>
              <a:tr h="312978">
                <a:tc>
                  <a:txBody>
                    <a:bodyPr/>
                    <a:lstStyle/>
                    <a:p>
                      <a:pPr marL="20955">
                        <a:lnSpc>
                          <a:spcPct val="100000"/>
                        </a:lnSpc>
                        <a:spcBef>
                          <a:spcPts val="204"/>
                        </a:spcBef>
                      </a:pPr>
                      <a:r>
                        <a:rPr sz="650" b="1" spc="35" dirty="0">
                          <a:solidFill>
                            <a:srgbClr val="171514"/>
                          </a:solidFill>
                          <a:latin typeface="Arial"/>
                          <a:cs typeface="Arial"/>
                        </a:rPr>
                        <a:t>Material</a:t>
                      </a:r>
                      <a:endParaRPr sz="650">
                        <a:latin typeface="Arial"/>
                        <a:cs typeface="Arial"/>
                      </a:endParaRPr>
                    </a:p>
                    <a:p>
                      <a:pPr marL="20955">
                        <a:lnSpc>
                          <a:spcPct val="100000"/>
                        </a:lnSpc>
                        <a:spcBef>
                          <a:spcPts val="515"/>
                        </a:spcBef>
                      </a:pPr>
                      <a:r>
                        <a:rPr sz="700" spc="15" dirty="0">
                          <a:solidFill>
                            <a:srgbClr val="171514"/>
                          </a:solidFill>
                          <a:latin typeface="Microsoft Sans Serif"/>
                          <a:cs typeface="Microsoft Sans Serif"/>
                        </a:rPr>
                        <a:t>Alfalfa</a:t>
                      </a:r>
                      <a:endParaRPr sz="700">
                        <a:latin typeface="Microsoft Sans Serif"/>
                        <a:cs typeface="Microsoft Sans Serif"/>
                      </a:endParaRPr>
                    </a:p>
                  </a:txBody>
                  <a:tcPr marL="0" marR="0" marT="26034" marB="0"/>
                </a:tc>
                <a:tc>
                  <a:txBody>
                    <a:bodyPr/>
                    <a:lstStyle/>
                    <a:p>
                      <a:pPr marL="364490">
                        <a:lnSpc>
                          <a:spcPct val="100000"/>
                        </a:lnSpc>
                        <a:spcBef>
                          <a:spcPts val="55"/>
                        </a:spcBef>
                      </a:pPr>
                      <a:r>
                        <a:rPr sz="800" b="1" spc="-25" dirty="0">
                          <a:solidFill>
                            <a:srgbClr val="171514"/>
                          </a:solidFill>
                          <a:latin typeface="Arial"/>
                          <a:cs typeface="Arial"/>
                        </a:rPr>
                        <a:t>(mJ)</a:t>
                      </a:r>
                      <a:endParaRPr sz="800">
                        <a:latin typeface="Arial"/>
                        <a:cs typeface="Arial"/>
                      </a:endParaRPr>
                    </a:p>
                    <a:p>
                      <a:pPr marL="304165">
                        <a:lnSpc>
                          <a:spcPct val="100000"/>
                        </a:lnSpc>
                        <a:spcBef>
                          <a:spcPts val="385"/>
                        </a:spcBef>
                      </a:pPr>
                      <a:r>
                        <a:rPr sz="800" spc="10" dirty="0">
                          <a:solidFill>
                            <a:srgbClr val="171514"/>
                          </a:solidFill>
                          <a:latin typeface="Microsoft Sans Serif"/>
                          <a:cs typeface="Microsoft Sans Serif"/>
                        </a:rPr>
                        <a:t>320</a:t>
                      </a:r>
                      <a:endParaRPr sz="800">
                        <a:latin typeface="Microsoft Sans Serif"/>
                        <a:cs typeface="Microsoft Sans Serif"/>
                      </a:endParaRPr>
                    </a:p>
                  </a:txBody>
                  <a:tcPr marL="0" marR="0" marT="6985" marB="0"/>
                </a:tc>
                <a:tc>
                  <a:txBody>
                    <a:bodyPr/>
                    <a:lstStyle/>
                    <a:p>
                      <a:pPr marL="328295">
                        <a:lnSpc>
                          <a:spcPct val="100000"/>
                        </a:lnSpc>
                        <a:spcBef>
                          <a:spcPts val="55"/>
                        </a:spcBef>
                      </a:pPr>
                      <a:r>
                        <a:rPr sz="800" b="1" spc="-25" dirty="0">
                          <a:solidFill>
                            <a:srgbClr val="171514"/>
                          </a:solidFill>
                          <a:latin typeface="Arial"/>
                          <a:cs typeface="Arial"/>
                        </a:rPr>
                        <a:t>(mJ)</a:t>
                      </a:r>
                      <a:endParaRPr sz="800">
                        <a:latin typeface="Arial"/>
                        <a:cs typeface="Arial"/>
                      </a:endParaRPr>
                    </a:p>
                  </a:txBody>
                  <a:tcPr marL="0" marR="0" marT="6985" marB="0"/>
                </a:tc>
                <a:extLst>
                  <a:ext uri="{0D108BD9-81ED-4DB2-BD59-A6C34878D82A}">
                    <a16:rowId xmlns:a16="http://schemas.microsoft.com/office/drawing/2014/main" val="10000"/>
                  </a:ext>
                </a:extLst>
              </a:tr>
              <a:tr h="145592">
                <a:tc>
                  <a:txBody>
                    <a:bodyPr/>
                    <a:lstStyle/>
                    <a:p>
                      <a:pPr marL="20955">
                        <a:lnSpc>
                          <a:spcPct val="100000"/>
                        </a:lnSpc>
                        <a:spcBef>
                          <a:spcPts val="380"/>
                        </a:spcBef>
                      </a:pPr>
                      <a:r>
                        <a:rPr sz="500" spc="10" dirty="0">
                          <a:solidFill>
                            <a:srgbClr val="171514"/>
                          </a:solidFill>
                          <a:latin typeface="Microsoft Sans Serif"/>
                          <a:cs typeface="Microsoft Sans Serif"/>
                        </a:rPr>
                        <a:t>resina</a:t>
                      </a:r>
                      <a:r>
                        <a:rPr sz="500" spc="-1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5" dirty="0">
                          <a:solidFill>
                            <a:srgbClr val="171514"/>
                          </a:solidFill>
                          <a:latin typeface="Microsoft Sans Serif"/>
                          <a:cs typeface="Microsoft Sans Serif"/>
                        </a:rPr>
                        <a:t> </a:t>
                      </a:r>
                      <a:r>
                        <a:rPr sz="500" spc="10" dirty="0">
                          <a:solidFill>
                            <a:srgbClr val="171514"/>
                          </a:solidFill>
                          <a:latin typeface="Microsoft Sans Serif"/>
                          <a:cs typeface="Microsoft Sans Serif"/>
                        </a:rPr>
                        <a:t>alcohol</a:t>
                      </a:r>
                      <a:r>
                        <a:rPr sz="500" spc="-15" dirty="0">
                          <a:solidFill>
                            <a:srgbClr val="171514"/>
                          </a:solidFill>
                          <a:latin typeface="Microsoft Sans Serif"/>
                          <a:cs typeface="Microsoft Sans Serif"/>
                        </a:rPr>
                        <a:t> </a:t>
                      </a:r>
                      <a:r>
                        <a:rPr sz="500" spc="10" dirty="0">
                          <a:solidFill>
                            <a:srgbClr val="171514"/>
                          </a:solidFill>
                          <a:latin typeface="Microsoft Sans Serif"/>
                          <a:cs typeface="Microsoft Sans Serif"/>
                        </a:rPr>
                        <a:t>alílico</a:t>
                      </a:r>
                      <a:endParaRPr sz="500">
                        <a:latin typeface="Microsoft Sans Serif"/>
                        <a:cs typeface="Microsoft Sans Serif"/>
                      </a:endParaRPr>
                    </a:p>
                  </a:txBody>
                  <a:tcPr marL="0" marR="0" marT="48260" marB="0"/>
                </a:tc>
                <a:tc>
                  <a:txBody>
                    <a:bodyPr/>
                    <a:lstStyle/>
                    <a:p>
                      <a:pPr marR="262890" algn="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marL="300990">
                        <a:lnSpc>
                          <a:spcPct val="100000"/>
                        </a:lnSpc>
                        <a:spcBef>
                          <a:spcPts val="80"/>
                        </a:spcBef>
                      </a:pPr>
                      <a:r>
                        <a:rPr sz="800" spc="5" dirty="0">
                          <a:solidFill>
                            <a:srgbClr val="171514"/>
                          </a:solidFill>
                          <a:latin typeface="Microsoft Sans Serif"/>
                          <a:cs typeface="Microsoft Sans Serif"/>
                        </a:rPr>
                        <a:t>80.0</a:t>
                      </a:r>
                      <a:endParaRPr sz="800">
                        <a:latin typeface="Microsoft Sans Serif"/>
                        <a:cs typeface="Microsoft Sans Serif"/>
                      </a:endParaRPr>
                    </a:p>
                  </a:txBody>
                  <a:tcPr marL="0" marR="0" marT="10160" marB="0"/>
                </a:tc>
                <a:extLst>
                  <a:ext uri="{0D108BD9-81ED-4DB2-BD59-A6C34878D82A}">
                    <a16:rowId xmlns:a16="http://schemas.microsoft.com/office/drawing/2014/main" val="10001"/>
                  </a:ext>
                </a:extLst>
              </a:tr>
              <a:tr h="145593">
                <a:tc>
                  <a:txBody>
                    <a:bodyPr/>
                    <a:lstStyle/>
                    <a:p>
                      <a:pPr marL="20955">
                        <a:lnSpc>
                          <a:spcPct val="100000"/>
                        </a:lnSpc>
                        <a:spcBef>
                          <a:spcPts val="130"/>
                        </a:spcBef>
                      </a:pPr>
                      <a:r>
                        <a:rPr sz="750" spc="30" dirty="0">
                          <a:solidFill>
                            <a:srgbClr val="171514"/>
                          </a:solidFill>
                          <a:latin typeface="Microsoft Sans Serif"/>
                          <a:cs typeface="Microsoft Sans Serif"/>
                        </a:rPr>
                        <a:t>Aluminio</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1.6</a:t>
                      </a:r>
                      <a:endParaRPr sz="800">
                        <a:latin typeface="Microsoft Sans Serif"/>
                        <a:cs typeface="Microsoft Sans Serif"/>
                      </a:endParaRPr>
                    </a:p>
                  </a:txBody>
                  <a:tcPr marL="0" marR="0" marT="10160" marB="0"/>
                </a:tc>
                <a:extLst>
                  <a:ext uri="{0D108BD9-81ED-4DB2-BD59-A6C34878D82A}">
                    <a16:rowId xmlns:a16="http://schemas.microsoft.com/office/drawing/2014/main" val="10002"/>
                  </a:ext>
                </a:extLst>
              </a:tr>
              <a:tr h="145592">
                <a:tc>
                  <a:txBody>
                    <a:bodyPr/>
                    <a:lstStyle/>
                    <a:p>
                      <a:pPr marL="20955">
                        <a:lnSpc>
                          <a:spcPct val="100000"/>
                        </a:lnSpc>
                        <a:spcBef>
                          <a:spcPts val="330"/>
                        </a:spcBef>
                      </a:pPr>
                      <a:r>
                        <a:rPr sz="550" spc="15" dirty="0">
                          <a:solidFill>
                            <a:srgbClr val="171514"/>
                          </a:solidFill>
                          <a:latin typeface="Microsoft Sans Serif"/>
                          <a:cs typeface="Microsoft Sans Serif"/>
                        </a:rPr>
                        <a:t>estearato</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5" dirty="0">
                          <a:solidFill>
                            <a:srgbClr val="171514"/>
                          </a:solidFill>
                          <a:latin typeface="Microsoft Sans Serif"/>
                          <a:cs typeface="Microsoft Sans Serif"/>
                        </a:rPr>
                        <a:t> </a:t>
                      </a:r>
                      <a:r>
                        <a:rPr sz="550" spc="25" dirty="0">
                          <a:solidFill>
                            <a:srgbClr val="171514"/>
                          </a:solidFill>
                          <a:latin typeface="Microsoft Sans Serif"/>
                          <a:cs typeface="Microsoft Sans Serif"/>
                        </a:rPr>
                        <a:t>aluminio</a:t>
                      </a:r>
                      <a:endParaRPr sz="550">
                        <a:latin typeface="Microsoft Sans Serif"/>
                        <a:cs typeface="Microsoft Sans Serif"/>
                      </a:endParaRPr>
                    </a:p>
                  </a:txBody>
                  <a:tcPr marL="0" marR="0" marT="41910" marB="0"/>
                </a:tc>
                <a:tc>
                  <a:txBody>
                    <a:bodyPr/>
                    <a:lstStyle/>
                    <a:p>
                      <a:pPr marR="262890" algn="r">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300990">
                        <a:lnSpc>
                          <a:spcPct val="100000"/>
                        </a:lnSpc>
                        <a:spcBef>
                          <a:spcPts val="80"/>
                        </a:spcBef>
                      </a:pPr>
                      <a:r>
                        <a:rPr sz="800" spc="5" dirty="0">
                          <a:solidFill>
                            <a:srgbClr val="171514"/>
                          </a:solidFill>
                          <a:latin typeface="Microsoft Sans Serif"/>
                          <a:cs typeface="Microsoft Sans Serif"/>
                        </a:rPr>
                        <a:t>40,0</a:t>
                      </a:r>
                      <a:endParaRPr sz="800">
                        <a:latin typeface="Microsoft Sans Serif"/>
                        <a:cs typeface="Microsoft Sans Serif"/>
                      </a:endParaRPr>
                    </a:p>
                  </a:txBody>
                  <a:tcPr marL="0" marR="0" marT="10160" marB="0"/>
                </a:tc>
                <a:extLst>
                  <a:ext uri="{0D108BD9-81ED-4DB2-BD59-A6C34878D82A}">
                    <a16:rowId xmlns:a16="http://schemas.microsoft.com/office/drawing/2014/main" val="10003"/>
                  </a:ext>
                </a:extLst>
              </a:tr>
              <a:tr h="145592">
                <a:tc>
                  <a:txBody>
                    <a:bodyPr/>
                    <a:lstStyle/>
                    <a:p>
                      <a:pPr marL="20955">
                        <a:lnSpc>
                          <a:spcPct val="100000"/>
                        </a:lnSpc>
                        <a:spcBef>
                          <a:spcPts val="180"/>
                        </a:spcBef>
                      </a:pPr>
                      <a:r>
                        <a:rPr sz="700" spc="15" dirty="0">
                          <a:solidFill>
                            <a:srgbClr val="171514"/>
                          </a:solidFill>
                          <a:latin typeface="Microsoft Sans Serif"/>
                          <a:cs typeface="Microsoft Sans Serif"/>
                        </a:rPr>
                        <a:t>Aril</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sulfonil</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hidracina</a:t>
                      </a:r>
                      <a:endParaRPr sz="700">
                        <a:latin typeface="Microsoft Sans Serif"/>
                        <a:cs typeface="Microsoft Sans Serif"/>
                      </a:endParaRPr>
                    </a:p>
                  </a:txBody>
                  <a:tcPr marL="0" marR="0" marT="22860" marB="0"/>
                </a:tc>
                <a:tc>
                  <a:txBody>
                    <a:bodyPr/>
                    <a:lstStyle/>
                    <a:p>
                      <a:pPr marR="262890" algn="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marR="18415" algn="ctr">
                        <a:lnSpc>
                          <a:spcPct val="100000"/>
                        </a:lnSpc>
                        <a:spcBef>
                          <a:spcPts val="229"/>
                        </a:spcBef>
                      </a:pPr>
                      <a:r>
                        <a:rPr sz="650" spc="5" dirty="0">
                          <a:solidFill>
                            <a:srgbClr val="171514"/>
                          </a:solidFill>
                          <a:latin typeface="Microsoft Sans Serif"/>
                          <a:cs typeface="Microsoft Sans Serif"/>
                        </a:rPr>
                        <a:t>160.0</a:t>
                      </a:r>
                      <a:endParaRPr sz="650">
                        <a:latin typeface="Microsoft Sans Serif"/>
                        <a:cs typeface="Microsoft Sans Serif"/>
                      </a:endParaRPr>
                    </a:p>
                  </a:txBody>
                  <a:tcPr marL="0" marR="0" marT="29209" marB="0"/>
                </a:tc>
                <a:extLst>
                  <a:ext uri="{0D108BD9-81ED-4DB2-BD59-A6C34878D82A}">
                    <a16:rowId xmlns:a16="http://schemas.microsoft.com/office/drawing/2014/main" val="10004"/>
                  </a:ext>
                </a:extLst>
              </a:tr>
              <a:tr h="145592">
                <a:tc>
                  <a:txBody>
                    <a:bodyPr/>
                    <a:lstStyle/>
                    <a:p>
                      <a:pPr marL="20955">
                        <a:lnSpc>
                          <a:spcPct val="100000"/>
                        </a:lnSpc>
                        <a:spcBef>
                          <a:spcPts val="180"/>
                        </a:spcBef>
                      </a:pPr>
                      <a:r>
                        <a:rPr sz="700" spc="15" dirty="0">
                          <a:solidFill>
                            <a:srgbClr val="171514"/>
                          </a:solidFill>
                          <a:latin typeface="Microsoft Sans Serif"/>
                          <a:cs typeface="Microsoft Sans Serif"/>
                        </a:rPr>
                        <a:t>Aspirina</a:t>
                      </a:r>
                      <a:endParaRPr sz="700">
                        <a:latin typeface="Microsoft Sans Serif"/>
                        <a:cs typeface="Microsoft Sans Serif"/>
                      </a:endParaRPr>
                    </a:p>
                  </a:txBody>
                  <a:tcPr marL="0" marR="0" marT="22860" marB="0"/>
                </a:tc>
                <a:tc>
                  <a:txBody>
                    <a:bodyPr/>
                    <a:lstStyle/>
                    <a:p>
                      <a:pPr marR="262890" algn="r">
                        <a:lnSpc>
                          <a:spcPct val="100000"/>
                        </a:lnSpc>
                        <a:spcBef>
                          <a:spcPts val="80"/>
                        </a:spcBef>
                      </a:pPr>
                      <a:r>
                        <a:rPr sz="800" spc="10" dirty="0">
                          <a:solidFill>
                            <a:srgbClr val="171514"/>
                          </a:solidFill>
                          <a:latin typeface="Microsoft Sans Serif"/>
                          <a:cs typeface="Microsoft Sans Serif"/>
                        </a:rPr>
                        <a:t>25</a:t>
                      </a:r>
                      <a:endParaRPr sz="800">
                        <a:latin typeface="Microsoft Sans Serif"/>
                        <a:cs typeface="Microsoft Sans Serif"/>
                      </a:endParaRPr>
                    </a:p>
                  </a:txBody>
                  <a:tcPr marL="0" marR="0" marT="10160" marB="0"/>
                </a:tc>
                <a:tc>
                  <a:txBody>
                    <a:bodyPr/>
                    <a:lstStyle/>
                    <a:p>
                      <a:pPr marR="18415" algn="ctr">
                        <a:lnSpc>
                          <a:spcPct val="100000"/>
                        </a:lnSpc>
                        <a:spcBef>
                          <a:spcPts val="229"/>
                        </a:spcBef>
                      </a:pPr>
                      <a:r>
                        <a:rPr sz="650" spc="5" dirty="0">
                          <a:solidFill>
                            <a:srgbClr val="171514"/>
                          </a:solidFill>
                          <a:latin typeface="Microsoft Sans Serif"/>
                          <a:cs typeface="Microsoft Sans Serif"/>
                        </a:rPr>
                        <a:t>160.0</a:t>
                      </a:r>
                      <a:endParaRPr sz="650">
                        <a:latin typeface="Microsoft Sans Serif"/>
                        <a:cs typeface="Microsoft Sans Serif"/>
                      </a:endParaRPr>
                    </a:p>
                  </a:txBody>
                  <a:tcPr marL="0" marR="0" marT="29209" marB="0"/>
                </a:tc>
                <a:extLst>
                  <a:ext uri="{0D108BD9-81ED-4DB2-BD59-A6C34878D82A}">
                    <a16:rowId xmlns:a16="http://schemas.microsoft.com/office/drawing/2014/main" val="10005"/>
                  </a:ext>
                </a:extLst>
              </a:tr>
              <a:tr h="145592">
                <a:tc>
                  <a:txBody>
                    <a:bodyPr/>
                    <a:lstStyle/>
                    <a:p>
                      <a:pPr marL="20955">
                        <a:lnSpc>
                          <a:spcPct val="100000"/>
                        </a:lnSpc>
                        <a:spcBef>
                          <a:spcPts val="80"/>
                        </a:spcBef>
                      </a:pPr>
                      <a:r>
                        <a:rPr sz="800" spc="30" dirty="0">
                          <a:solidFill>
                            <a:srgbClr val="171514"/>
                          </a:solidFill>
                          <a:latin typeface="Microsoft Sans Serif"/>
                          <a:cs typeface="Microsoft Sans Serif"/>
                        </a:rPr>
                        <a:t>Boro</a:t>
                      </a:r>
                      <a:endParaRPr sz="800">
                        <a:latin typeface="Microsoft Sans Serif"/>
                        <a:cs typeface="Microsoft Sans Serif"/>
                      </a:endParaRPr>
                    </a:p>
                  </a:txBody>
                  <a:tcPr marL="0" marR="0" marT="10160" marB="0"/>
                </a:tc>
                <a:tc>
                  <a:txBody>
                    <a:bodyPr/>
                    <a:lstStyle/>
                    <a:p>
                      <a:pPr marR="262890" algn="r">
                        <a:lnSpc>
                          <a:spcPct val="100000"/>
                        </a:lnSpc>
                        <a:spcBef>
                          <a:spcPts val="80"/>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6"/>
                  </a:ext>
                </a:extLst>
              </a:tr>
              <a:tr h="145592">
                <a:tc>
                  <a:txBody>
                    <a:bodyPr/>
                    <a:lstStyle/>
                    <a:p>
                      <a:pPr marL="20955">
                        <a:lnSpc>
                          <a:spcPct val="100000"/>
                        </a:lnSpc>
                        <a:spcBef>
                          <a:spcPts val="229"/>
                        </a:spcBef>
                      </a:pPr>
                      <a:r>
                        <a:rPr sz="650" spc="20" dirty="0">
                          <a:solidFill>
                            <a:srgbClr val="171514"/>
                          </a:solidFill>
                          <a:latin typeface="Microsoft Sans Serif"/>
                          <a:cs typeface="Microsoft Sans Serif"/>
                        </a:rPr>
                        <a:t>Cellucotton</a:t>
                      </a:r>
                      <a:endParaRPr sz="650">
                        <a:latin typeface="Microsoft Sans Serif"/>
                        <a:cs typeface="Microsoft Sans Serif"/>
                      </a:endParaRPr>
                    </a:p>
                  </a:txBody>
                  <a:tcPr marL="0" marR="0" marT="29209" marB="0"/>
                </a:tc>
                <a:tc>
                  <a:txBody>
                    <a:bodyPr/>
                    <a:lstStyle/>
                    <a:p>
                      <a:pPr marR="262890" algn="r">
                        <a:lnSpc>
                          <a:spcPct val="100000"/>
                        </a:lnSpc>
                        <a:spcBef>
                          <a:spcPts val="80"/>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7"/>
                  </a:ext>
                </a:extLst>
              </a:tr>
              <a:tr h="145592">
                <a:tc>
                  <a:txBody>
                    <a:bodyPr/>
                    <a:lstStyle/>
                    <a:p>
                      <a:pPr marL="20955">
                        <a:lnSpc>
                          <a:spcPct val="100000"/>
                        </a:lnSpc>
                        <a:spcBef>
                          <a:spcPts val="330"/>
                        </a:spcBef>
                      </a:pPr>
                      <a:r>
                        <a:rPr sz="550" spc="10" dirty="0">
                          <a:solidFill>
                            <a:srgbClr val="171514"/>
                          </a:solidFill>
                          <a:latin typeface="Microsoft Sans Serif"/>
                          <a:cs typeface="Microsoft Sans Serif"/>
                        </a:rPr>
                        <a:t>Acetato</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5" dirty="0">
                          <a:solidFill>
                            <a:srgbClr val="171514"/>
                          </a:solidFill>
                          <a:latin typeface="Microsoft Sans Serif"/>
                          <a:cs typeface="Microsoft Sans Serif"/>
                        </a:rPr>
                        <a:t>celulosa</a:t>
                      </a:r>
                      <a:endParaRPr sz="550">
                        <a:latin typeface="Microsoft Sans Serif"/>
                        <a:cs typeface="Microsoft Sans Serif"/>
                      </a:endParaRPr>
                    </a:p>
                  </a:txBody>
                  <a:tcPr marL="0" marR="0" marT="41910" marB="0"/>
                </a:tc>
                <a:tc>
                  <a:txBody>
                    <a:bodyPr/>
                    <a:lstStyle/>
                    <a:p>
                      <a:pPr marR="262890" algn="r">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8"/>
                  </a:ext>
                </a:extLst>
              </a:tr>
              <a:tr h="145592">
                <a:tc>
                  <a:txBody>
                    <a:bodyPr/>
                    <a:lstStyle/>
                    <a:p>
                      <a:pPr marL="20955">
                        <a:lnSpc>
                          <a:spcPct val="100000"/>
                        </a:lnSpc>
                        <a:spcBef>
                          <a:spcPts val="130"/>
                        </a:spcBef>
                      </a:pPr>
                      <a:r>
                        <a:rPr sz="750" dirty="0">
                          <a:solidFill>
                            <a:srgbClr val="171514"/>
                          </a:solidFill>
                          <a:latin typeface="Microsoft Sans Serif"/>
                          <a:cs typeface="Microsoft Sans Serif"/>
                        </a:rPr>
                        <a:t>Canela</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40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9"/>
                  </a:ext>
                </a:extLst>
              </a:tr>
              <a:tr h="145592">
                <a:tc>
                  <a:txBody>
                    <a:bodyPr/>
                    <a:lstStyle/>
                    <a:p>
                      <a:pPr marL="20955">
                        <a:lnSpc>
                          <a:spcPct val="100000"/>
                        </a:lnSpc>
                        <a:spcBef>
                          <a:spcPts val="280"/>
                        </a:spcBef>
                      </a:pPr>
                      <a:r>
                        <a:rPr sz="600" dirty="0">
                          <a:solidFill>
                            <a:srgbClr val="171514"/>
                          </a:solidFill>
                          <a:latin typeface="Microsoft Sans Serif"/>
                          <a:cs typeface="Microsoft Sans Serif"/>
                        </a:rPr>
                        <a:t>Carbón</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bituminoso</a:t>
                      </a:r>
                      <a:endParaRPr sz="600">
                        <a:latin typeface="Microsoft Sans Serif"/>
                        <a:cs typeface="Microsoft Sans Serif"/>
                      </a:endParaRPr>
                    </a:p>
                  </a:txBody>
                  <a:tcPr marL="0" marR="0" marT="35560" marB="0"/>
                </a:tc>
                <a:tc>
                  <a:txBody>
                    <a:bodyPr/>
                    <a:lstStyle/>
                    <a:p>
                      <a:pPr marR="262890" algn="r">
                        <a:lnSpc>
                          <a:spcPct val="100000"/>
                        </a:lnSpc>
                        <a:spcBef>
                          <a:spcPts val="80"/>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10160" marB="0"/>
                </a:tc>
                <a:tc>
                  <a:txBody>
                    <a:bodyPr/>
                    <a:lstStyle/>
                    <a:p>
                      <a:pPr marR="18415" algn="ctr">
                        <a:lnSpc>
                          <a:spcPct val="100000"/>
                        </a:lnSpc>
                        <a:spcBef>
                          <a:spcPts val="229"/>
                        </a:spcBef>
                      </a:pPr>
                      <a:r>
                        <a:rPr sz="650" spc="5" dirty="0">
                          <a:solidFill>
                            <a:srgbClr val="171514"/>
                          </a:solidFill>
                          <a:latin typeface="Microsoft Sans Serif"/>
                          <a:cs typeface="Microsoft Sans Serif"/>
                        </a:rPr>
                        <a:t>560.0</a:t>
                      </a:r>
                      <a:endParaRPr sz="650">
                        <a:latin typeface="Microsoft Sans Serif"/>
                        <a:cs typeface="Microsoft Sans Serif"/>
                      </a:endParaRPr>
                    </a:p>
                  </a:txBody>
                  <a:tcPr marL="0" marR="0" marT="29209" marB="0"/>
                </a:tc>
                <a:extLst>
                  <a:ext uri="{0D108BD9-81ED-4DB2-BD59-A6C34878D82A}">
                    <a16:rowId xmlns:a16="http://schemas.microsoft.com/office/drawing/2014/main" val="10010"/>
                  </a:ext>
                </a:extLst>
              </a:tr>
              <a:tr h="145592">
                <a:tc>
                  <a:txBody>
                    <a:bodyPr/>
                    <a:lstStyle/>
                    <a:p>
                      <a:pPr marL="20955">
                        <a:lnSpc>
                          <a:spcPct val="100000"/>
                        </a:lnSpc>
                        <a:spcBef>
                          <a:spcPts val="180"/>
                        </a:spcBef>
                      </a:pPr>
                      <a:r>
                        <a:rPr sz="700" spc="-10" dirty="0">
                          <a:solidFill>
                            <a:srgbClr val="171514"/>
                          </a:solidFill>
                          <a:latin typeface="Microsoft Sans Serif"/>
                          <a:cs typeface="Microsoft Sans Serif"/>
                        </a:rPr>
                        <a:t>Cacao</a:t>
                      </a:r>
                      <a:endParaRPr sz="700">
                        <a:latin typeface="Microsoft Sans Serif"/>
                        <a:cs typeface="Microsoft Sans Serif"/>
                      </a:endParaRPr>
                    </a:p>
                  </a:txBody>
                  <a:tcPr marL="0" marR="0" marT="22860" marB="0"/>
                </a:tc>
                <a:tc>
                  <a:txBody>
                    <a:bodyPr/>
                    <a:lstStyle/>
                    <a:p>
                      <a:pPr marR="255270" algn="r">
                        <a:lnSpc>
                          <a:spcPct val="100000"/>
                        </a:lnSpc>
                        <a:spcBef>
                          <a:spcPts val="80"/>
                        </a:spcBef>
                      </a:pPr>
                      <a:r>
                        <a:rPr sz="800" spc="10" dirty="0">
                          <a:solidFill>
                            <a:srgbClr val="171514"/>
                          </a:solidFill>
                          <a:latin typeface="Microsoft Sans Serif"/>
                          <a:cs typeface="Microsoft Sans Serif"/>
                        </a:rPr>
                        <a:t>100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1"/>
                  </a:ext>
                </a:extLst>
              </a:tr>
              <a:tr h="145592">
                <a:tc>
                  <a:txBody>
                    <a:bodyPr/>
                    <a:lstStyle/>
                    <a:p>
                      <a:pPr marL="20955">
                        <a:lnSpc>
                          <a:spcPct val="100000"/>
                        </a:lnSpc>
                        <a:spcBef>
                          <a:spcPts val="430"/>
                        </a:spcBef>
                      </a:pPr>
                      <a:r>
                        <a:rPr sz="450" spc="15" dirty="0">
                          <a:solidFill>
                            <a:srgbClr val="171514"/>
                          </a:solidFill>
                          <a:latin typeface="Microsoft Sans Serif"/>
                          <a:cs typeface="Microsoft Sans Serif"/>
                        </a:rPr>
                        <a:t>corcho</a:t>
                      </a:r>
                      <a:endParaRPr sz="450">
                        <a:latin typeface="Microsoft Sans Serif"/>
                        <a:cs typeface="Microsoft Sans Serif"/>
                      </a:endParaRPr>
                    </a:p>
                  </a:txBody>
                  <a:tcPr marL="0" marR="0" marT="54610" marB="0"/>
                </a:tc>
                <a:tc>
                  <a:txBody>
                    <a:bodyPr/>
                    <a:lstStyle/>
                    <a:p>
                      <a:pPr marR="262890" algn="r">
                        <a:lnSpc>
                          <a:spcPct val="100000"/>
                        </a:lnSpc>
                        <a:spcBef>
                          <a:spcPts val="80"/>
                        </a:spcBef>
                      </a:pPr>
                      <a:r>
                        <a:rPr sz="800" spc="10" dirty="0">
                          <a:solidFill>
                            <a:srgbClr val="171514"/>
                          </a:solidFill>
                          <a:latin typeface="Microsoft Sans Serif"/>
                          <a:cs typeface="Microsoft Sans Serif"/>
                        </a:rPr>
                        <a:t>35</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2"/>
                  </a:ext>
                </a:extLst>
              </a:tr>
              <a:tr h="145592">
                <a:tc>
                  <a:txBody>
                    <a:bodyPr/>
                    <a:lstStyle/>
                    <a:p>
                      <a:pPr marL="20955">
                        <a:lnSpc>
                          <a:spcPct val="100000"/>
                        </a:lnSpc>
                        <a:spcBef>
                          <a:spcPts val="130"/>
                        </a:spcBef>
                      </a:pPr>
                      <a:r>
                        <a:rPr sz="750" spc="15" dirty="0">
                          <a:solidFill>
                            <a:srgbClr val="171514"/>
                          </a:solidFill>
                          <a:latin typeface="Microsoft Sans Serif"/>
                          <a:cs typeface="Microsoft Sans Serif"/>
                        </a:rPr>
                        <a:t>Maicena</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3"/>
                  </a:ext>
                </a:extLst>
              </a:tr>
              <a:tr h="145592">
                <a:tc>
                  <a:txBody>
                    <a:bodyPr/>
                    <a:lstStyle/>
                    <a:p>
                      <a:pPr marL="20955">
                        <a:lnSpc>
                          <a:spcPct val="100000"/>
                        </a:lnSpc>
                        <a:spcBef>
                          <a:spcPts val="229"/>
                        </a:spcBef>
                      </a:pPr>
                      <a:r>
                        <a:rPr sz="650" spc="25" dirty="0">
                          <a:solidFill>
                            <a:srgbClr val="171514"/>
                          </a:solidFill>
                          <a:latin typeface="Microsoft Sans Serif"/>
                          <a:cs typeface="Microsoft Sans Serif"/>
                        </a:rPr>
                        <a:t>tereftalato</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5" dirty="0">
                          <a:solidFill>
                            <a:srgbClr val="171514"/>
                          </a:solidFill>
                          <a:latin typeface="Microsoft Sans Serif"/>
                          <a:cs typeface="Microsoft Sans Serif"/>
                        </a:rPr>
                        <a:t> </a:t>
                      </a:r>
                      <a:r>
                        <a:rPr sz="650" spc="30" dirty="0">
                          <a:solidFill>
                            <a:srgbClr val="171514"/>
                          </a:solidFill>
                          <a:latin typeface="Microsoft Sans Serif"/>
                          <a:cs typeface="Microsoft Sans Serif"/>
                        </a:rPr>
                        <a:t>dimetilo</a:t>
                      </a:r>
                      <a:endParaRPr sz="650">
                        <a:latin typeface="Microsoft Sans Serif"/>
                        <a:cs typeface="Microsoft Sans Serif"/>
                      </a:endParaRPr>
                    </a:p>
                  </a:txBody>
                  <a:tcPr marL="0" marR="0" marT="29209" marB="0"/>
                </a:tc>
                <a:tc>
                  <a:txBody>
                    <a:bodyPr/>
                    <a:lstStyle/>
                    <a:p>
                      <a:pPr marR="262890" algn="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4"/>
                  </a:ext>
                </a:extLst>
              </a:tr>
              <a:tr h="145592">
                <a:tc>
                  <a:txBody>
                    <a:bodyPr/>
                    <a:lstStyle/>
                    <a:p>
                      <a:pPr marL="20955">
                        <a:lnSpc>
                          <a:spcPct val="100000"/>
                        </a:lnSpc>
                        <a:spcBef>
                          <a:spcPts val="229"/>
                        </a:spcBef>
                      </a:pPr>
                      <a:r>
                        <a:rPr sz="650" spc="25" dirty="0">
                          <a:solidFill>
                            <a:srgbClr val="171514"/>
                          </a:solidFill>
                          <a:latin typeface="Microsoft Sans Serif"/>
                          <a:cs typeface="Microsoft Sans Serif"/>
                        </a:rPr>
                        <a:t>Dinitro-o-toluamida</a:t>
                      </a:r>
                      <a:endParaRPr sz="650">
                        <a:latin typeface="Microsoft Sans Serif"/>
                        <a:cs typeface="Microsoft Sans Serif"/>
                      </a:endParaRPr>
                    </a:p>
                  </a:txBody>
                  <a:tcPr marL="0" marR="0" marT="29209" marB="0"/>
                </a:tc>
                <a:tc>
                  <a:txBody>
                    <a:bodyPr/>
                    <a:lstStyle/>
                    <a:p>
                      <a:pPr marR="262890" algn="r">
                        <a:lnSpc>
                          <a:spcPct val="100000"/>
                        </a:lnSpc>
                        <a:spcBef>
                          <a:spcPts val="80"/>
                        </a:spcBef>
                      </a:pPr>
                      <a:r>
                        <a:rPr sz="800" spc="10" dirty="0">
                          <a:solidFill>
                            <a:srgbClr val="171514"/>
                          </a:solidFill>
                          <a:latin typeface="Microsoft Sans Serif"/>
                          <a:cs typeface="Microsoft Sans Serif"/>
                        </a:rPr>
                        <a:t>15</a:t>
                      </a:r>
                      <a:endParaRPr sz="800">
                        <a:latin typeface="Microsoft Sans Serif"/>
                        <a:cs typeface="Microsoft Sans Serif"/>
                      </a:endParaRPr>
                    </a:p>
                  </a:txBody>
                  <a:tcPr marL="0" marR="0" marT="10160" marB="0"/>
                </a:tc>
                <a:tc>
                  <a:txBody>
                    <a:bodyPr/>
                    <a:lstStyle/>
                    <a:p>
                      <a:pPr marL="300990">
                        <a:lnSpc>
                          <a:spcPct val="100000"/>
                        </a:lnSpc>
                        <a:spcBef>
                          <a:spcPts val="80"/>
                        </a:spcBef>
                      </a:pPr>
                      <a:r>
                        <a:rPr sz="800" spc="5" dirty="0">
                          <a:solidFill>
                            <a:srgbClr val="171514"/>
                          </a:solidFill>
                          <a:latin typeface="Microsoft Sans Serif"/>
                          <a:cs typeface="Microsoft Sans Serif"/>
                        </a:rPr>
                        <a:t>24.0</a:t>
                      </a:r>
                      <a:endParaRPr sz="800">
                        <a:latin typeface="Microsoft Sans Serif"/>
                        <a:cs typeface="Microsoft Sans Serif"/>
                      </a:endParaRPr>
                    </a:p>
                  </a:txBody>
                  <a:tcPr marL="0" marR="0" marT="10160" marB="0"/>
                </a:tc>
                <a:extLst>
                  <a:ext uri="{0D108BD9-81ED-4DB2-BD59-A6C34878D82A}">
                    <a16:rowId xmlns:a16="http://schemas.microsoft.com/office/drawing/2014/main" val="10015"/>
                  </a:ext>
                </a:extLst>
              </a:tr>
              <a:tr h="145592">
                <a:tc>
                  <a:txBody>
                    <a:bodyPr/>
                    <a:lstStyle/>
                    <a:p>
                      <a:pPr marL="20955">
                        <a:lnSpc>
                          <a:spcPct val="100000"/>
                        </a:lnSpc>
                        <a:spcBef>
                          <a:spcPts val="280"/>
                        </a:spcBef>
                      </a:pPr>
                      <a:r>
                        <a:rPr sz="600" spc="15" dirty="0">
                          <a:solidFill>
                            <a:srgbClr val="171514"/>
                          </a:solidFill>
                          <a:latin typeface="Microsoft Sans Serif"/>
                          <a:cs typeface="Microsoft Sans Serif"/>
                        </a:rPr>
                        <a:t>Ferromanganeso</a:t>
                      </a:r>
                      <a:endParaRPr sz="600">
                        <a:latin typeface="Microsoft Sans Serif"/>
                        <a:cs typeface="Microsoft Sans Serif"/>
                      </a:endParaRPr>
                    </a:p>
                  </a:txBody>
                  <a:tcPr marL="0" marR="0" marT="35560" marB="0"/>
                </a:tc>
                <a:tc>
                  <a:txBody>
                    <a:bodyPr/>
                    <a:lstStyle/>
                    <a:p>
                      <a:pPr marR="262890" algn="r">
                        <a:lnSpc>
                          <a:spcPct val="100000"/>
                        </a:lnSpc>
                        <a:spcBef>
                          <a:spcPts val="80"/>
                        </a:spcBef>
                      </a:pPr>
                      <a:r>
                        <a:rPr sz="800" spc="10" dirty="0">
                          <a:solidFill>
                            <a:srgbClr val="171514"/>
                          </a:solidFill>
                          <a:latin typeface="Microsoft Sans Serif"/>
                          <a:cs typeface="Microsoft Sans Serif"/>
                        </a:rPr>
                        <a:t>80</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8.0</a:t>
                      </a:r>
                      <a:endParaRPr sz="800">
                        <a:latin typeface="Microsoft Sans Serif"/>
                        <a:cs typeface="Microsoft Sans Serif"/>
                      </a:endParaRPr>
                    </a:p>
                  </a:txBody>
                  <a:tcPr marL="0" marR="0" marT="10160" marB="0"/>
                </a:tc>
                <a:extLst>
                  <a:ext uri="{0D108BD9-81ED-4DB2-BD59-A6C34878D82A}">
                    <a16:rowId xmlns:a16="http://schemas.microsoft.com/office/drawing/2014/main" val="10016"/>
                  </a:ext>
                </a:extLst>
              </a:tr>
              <a:tr h="145592">
                <a:tc>
                  <a:txBody>
                    <a:bodyPr/>
                    <a:lstStyle/>
                    <a:p>
                      <a:pPr marL="20955">
                        <a:lnSpc>
                          <a:spcPct val="100000"/>
                        </a:lnSpc>
                        <a:spcBef>
                          <a:spcPts val="180"/>
                        </a:spcBef>
                      </a:pPr>
                      <a:r>
                        <a:rPr sz="700" spc="15" dirty="0">
                          <a:solidFill>
                            <a:srgbClr val="171514"/>
                          </a:solidFill>
                          <a:latin typeface="Microsoft Sans Serif"/>
                          <a:cs typeface="Microsoft Sans Serif"/>
                        </a:rPr>
                        <a:t>Gilsonita</a:t>
                      </a:r>
                      <a:endParaRPr sz="700">
                        <a:latin typeface="Microsoft Sans Serif"/>
                        <a:cs typeface="Microsoft Sans Serif"/>
                      </a:endParaRPr>
                    </a:p>
                  </a:txBody>
                  <a:tcPr marL="0" marR="0" marT="22860" marB="0"/>
                </a:tc>
                <a:tc>
                  <a:txBody>
                    <a:bodyPr/>
                    <a:lstStyle/>
                    <a:p>
                      <a:pPr marR="262890" algn="r">
                        <a:lnSpc>
                          <a:spcPct val="100000"/>
                        </a:lnSpc>
                        <a:spcBef>
                          <a:spcPts val="80"/>
                        </a:spcBef>
                      </a:pPr>
                      <a:r>
                        <a:rPr sz="800" spc="10" dirty="0">
                          <a:solidFill>
                            <a:srgbClr val="171514"/>
                          </a:solidFill>
                          <a:latin typeface="Microsoft Sans Serif"/>
                          <a:cs typeface="Microsoft Sans Serif"/>
                        </a:rPr>
                        <a:t>25</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4.0</a:t>
                      </a:r>
                      <a:endParaRPr sz="800">
                        <a:latin typeface="Microsoft Sans Serif"/>
                        <a:cs typeface="Microsoft Sans Serif"/>
                      </a:endParaRPr>
                    </a:p>
                  </a:txBody>
                  <a:tcPr marL="0" marR="0" marT="10160" marB="0"/>
                </a:tc>
                <a:extLst>
                  <a:ext uri="{0D108BD9-81ED-4DB2-BD59-A6C34878D82A}">
                    <a16:rowId xmlns:a16="http://schemas.microsoft.com/office/drawing/2014/main" val="10017"/>
                  </a:ext>
                </a:extLst>
              </a:tr>
              <a:tr h="145592">
                <a:tc>
                  <a:txBody>
                    <a:bodyPr/>
                    <a:lstStyle/>
                    <a:p>
                      <a:pPr marL="20955">
                        <a:lnSpc>
                          <a:spcPct val="100000"/>
                        </a:lnSpc>
                        <a:spcBef>
                          <a:spcPts val="280"/>
                        </a:spcBef>
                      </a:pPr>
                      <a:r>
                        <a:rPr sz="600" spc="15" dirty="0">
                          <a:solidFill>
                            <a:srgbClr val="171514"/>
                          </a:solidFill>
                          <a:latin typeface="Microsoft Sans Serif"/>
                          <a:cs typeface="Microsoft Sans Serif"/>
                        </a:rPr>
                        <a:t>Grano</a:t>
                      </a:r>
                      <a:endParaRPr sz="600">
                        <a:latin typeface="Microsoft Sans Serif"/>
                        <a:cs typeface="Microsoft Sans Serif"/>
                      </a:endParaRPr>
                    </a:p>
                  </a:txBody>
                  <a:tcPr marL="0" marR="0" marT="35560" marB="0"/>
                </a:tc>
                <a:tc>
                  <a:txBody>
                    <a:bodyPr/>
                    <a:lstStyle/>
                    <a:p>
                      <a:pPr marR="262890" algn="r">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8"/>
                  </a:ext>
                </a:extLst>
              </a:tr>
              <a:tr h="145592">
                <a:tc>
                  <a:txBody>
                    <a:bodyPr/>
                    <a:lstStyle/>
                    <a:p>
                      <a:pPr marL="20955">
                        <a:lnSpc>
                          <a:spcPct val="100000"/>
                        </a:lnSpc>
                        <a:spcBef>
                          <a:spcPts val="130"/>
                        </a:spcBef>
                      </a:pPr>
                      <a:r>
                        <a:rPr sz="750" spc="30" dirty="0">
                          <a:solidFill>
                            <a:srgbClr val="171514"/>
                          </a:solidFill>
                          <a:latin typeface="Microsoft Sans Serif"/>
                          <a:cs typeface="Microsoft Sans Serif"/>
                        </a:rPr>
                        <a:t>hexametilentetramina</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9"/>
                  </a:ext>
                </a:extLst>
              </a:tr>
              <a:tr h="145592">
                <a:tc>
                  <a:txBody>
                    <a:bodyPr/>
                    <a:lstStyle/>
                    <a:p>
                      <a:pPr>
                        <a:lnSpc>
                          <a:spcPct val="100000"/>
                        </a:lnSpc>
                        <a:spcBef>
                          <a:spcPts val="20"/>
                        </a:spcBef>
                      </a:pPr>
                      <a:endParaRPr sz="400">
                        <a:latin typeface="Times New Roman"/>
                        <a:cs typeface="Times New Roman"/>
                      </a:endParaRPr>
                    </a:p>
                    <a:p>
                      <a:pPr marL="20955">
                        <a:lnSpc>
                          <a:spcPct val="100000"/>
                        </a:lnSpc>
                      </a:pPr>
                      <a:r>
                        <a:rPr sz="400" spc="15" dirty="0">
                          <a:solidFill>
                            <a:srgbClr val="171514"/>
                          </a:solidFill>
                          <a:latin typeface="Microsoft Sans Serif"/>
                          <a:cs typeface="Microsoft Sans Serif"/>
                        </a:rPr>
                        <a:t>Hierro</a:t>
                      </a:r>
                      <a:endParaRPr sz="400">
                        <a:latin typeface="Microsoft Sans Serif"/>
                        <a:cs typeface="Microsoft Sans Serif"/>
                      </a:endParaRPr>
                    </a:p>
                  </a:txBody>
                  <a:tcPr marL="0" marR="0" marT="2540" marB="0"/>
                </a:tc>
                <a:tc>
                  <a:txBody>
                    <a:bodyPr/>
                    <a:lstStyle/>
                    <a:p>
                      <a:pPr marR="262890" algn="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7.0</a:t>
                      </a:r>
                      <a:endParaRPr sz="800">
                        <a:latin typeface="Microsoft Sans Serif"/>
                        <a:cs typeface="Microsoft Sans Serif"/>
                      </a:endParaRPr>
                    </a:p>
                  </a:txBody>
                  <a:tcPr marL="0" marR="0" marT="10160" marB="0"/>
                </a:tc>
                <a:extLst>
                  <a:ext uri="{0D108BD9-81ED-4DB2-BD59-A6C34878D82A}">
                    <a16:rowId xmlns:a16="http://schemas.microsoft.com/office/drawing/2014/main" val="10020"/>
                  </a:ext>
                </a:extLst>
              </a:tr>
              <a:tr h="145592">
                <a:tc>
                  <a:txBody>
                    <a:bodyPr/>
                    <a:lstStyle/>
                    <a:p>
                      <a:pPr marL="20955">
                        <a:lnSpc>
                          <a:spcPct val="100000"/>
                        </a:lnSpc>
                        <a:spcBef>
                          <a:spcPts val="130"/>
                        </a:spcBef>
                      </a:pPr>
                      <a:r>
                        <a:rPr sz="750" spc="20" dirty="0">
                          <a:solidFill>
                            <a:srgbClr val="171514"/>
                          </a:solidFill>
                          <a:latin typeface="Microsoft Sans Serif"/>
                          <a:cs typeface="Microsoft Sans Serif"/>
                        </a:rPr>
                        <a:t>Magnesio</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0.24</a:t>
                      </a:r>
                      <a:endParaRPr sz="800">
                        <a:latin typeface="Microsoft Sans Serif"/>
                        <a:cs typeface="Microsoft Sans Serif"/>
                      </a:endParaRPr>
                    </a:p>
                  </a:txBody>
                  <a:tcPr marL="0" marR="0" marT="10160" marB="0"/>
                </a:tc>
                <a:extLst>
                  <a:ext uri="{0D108BD9-81ED-4DB2-BD59-A6C34878D82A}">
                    <a16:rowId xmlns:a16="http://schemas.microsoft.com/office/drawing/2014/main" val="10021"/>
                  </a:ext>
                </a:extLst>
              </a:tr>
              <a:tr h="145592">
                <a:tc>
                  <a:txBody>
                    <a:bodyPr/>
                    <a:lstStyle/>
                    <a:p>
                      <a:pPr marL="20955">
                        <a:lnSpc>
                          <a:spcPct val="100000"/>
                        </a:lnSpc>
                        <a:spcBef>
                          <a:spcPts val="229"/>
                        </a:spcBef>
                      </a:pPr>
                      <a:r>
                        <a:rPr sz="650" spc="20" dirty="0">
                          <a:solidFill>
                            <a:srgbClr val="171514"/>
                          </a:solidFill>
                          <a:latin typeface="Microsoft Sans Serif"/>
                          <a:cs typeface="Microsoft Sans Serif"/>
                        </a:rPr>
                        <a:t>Manganeso</a:t>
                      </a:r>
                      <a:endParaRPr sz="650">
                        <a:latin typeface="Microsoft Sans Serif"/>
                        <a:cs typeface="Microsoft Sans Serif"/>
                      </a:endParaRPr>
                    </a:p>
                  </a:txBody>
                  <a:tcPr marL="0" marR="0" marT="29209" marB="0"/>
                </a:tc>
                <a:tc>
                  <a:txBody>
                    <a:bodyPr/>
                    <a:lstStyle/>
                    <a:p>
                      <a:pPr marR="262890" algn="r">
                        <a:lnSpc>
                          <a:spcPct val="100000"/>
                        </a:lnSpc>
                        <a:spcBef>
                          <a:spcPts val="80"/>
                        </a:spcBef>
                      </a:pPr>
                      <a:r>
                        <a:rPr sz="800" spc="10" dirty="0">
                          <a:solidFill>
                            <a:srgbClr val="171514"/>
                          </a:solidFill>
                          <a:latin typeface="Microsoft Sans Serif"/>
                          <a:cs typeface="Microsoft Sans Serif"/>
                        </a:rPr>
                        <a:t>80</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3.2</a:t>
                      </a:r>
                      <a:endParaRPr sz="800">
                        <a:latin typeface="Microsoft Sans Serif"/>
                        <a:cs typeface="Microsoft Sans Serif"/>
                      </a:endParaRPr>
                    </a:p>
                  </a:txBody>
                  <a:tcPr marL="0" marR="0" marT="10160" marB="0"/>
                </a:tc>
                <a:extLst>
                  <a:ext uri="{0D108BD9-81ED-4DB2-BD59-A6C34878D82A}">
                    <a16:rowId xmlns:a16="http://schemas.microsoft.com/office/drawing/2014/main" val="10022"/>
                  </a:ext>
                </a:extLst>
              </a:tr>
              <a:tr h="145592">
                <a:tc>
                  <a:txBody>
                    <a:bodyPr/>
                    <a:lstStyle/>
                    <a:p>
                      <a:pPr marL="20955">
                        <a:lnSpc>
                          <a:spcPct val="100000"/>
                        </a:lnSpc>
                        <a:spcBef>
                          <a:spcPts val="229"/>
                        </a:spcBef>
                      </a:pPr>
                      <a:r>
                        <a:rPr sz="650" spc="25" dirty="0">
                          <a:solidFill>
                            <a:srgbClr val="171514"/>
                          </a:solidFill>
                          <a:latin typeface="Microsoft Sans Serif"/>
                          <a:cs typeface="Microsoft Sans Serif"/>
                        </a:rPr>
                        <a:t>Metacrilato</a:t>
                      </a:r>
                      <a:r>
                        <a:rPr sz="650" spc="-3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30" dirty="0">
                          <a:solidFill>
                            <a:srgbClr val="171514"/>
                          </a:solidFill>
                          <a:latin typeface="Microsoft Sans Serif"/>
                          <a:cs typeface="Microsoft Sans Serif"/>
                        </a:rPr>
                        <a:t> </a:t>
                      </a:r>
                      <a:r>
                        <a:rPr sz="650" spc="30" dirty="0">
                          <a:solidFill>
                            <a:srgbClr val="171514"/>
                          </a:solidFill>
                          <a:latin typeface="Microsoft Sans Serif"/>
                          <a:cs typeface="Microsoft Sans Serif"/>
                        </a:rPr>
                        <a:t>metilo</a:t>
                      </a:r>
                      <a:endParaRPr sz="650">
                        <a:latin typeface="Microsoft Sans Serif"/>
                        <a:cs typeface="Microsoft Sans Serif"/>
                      </a:endParaRPr>
                    </a:p>
                  </a:txBody>
                  <a:tcPr marL="0" marR="0" marT="29209" marB="0"/>
                </a:tc>
                <a:tc>
                  <a:txBody>
                    <a:bodyPr/>
                    <a:lstStyle/>
                    <a:p>
                      <a:pPr marR="262890" algn="r">
                        <a:lnSpc>
                          <a:spcPct val="100000"/>
                        </a:lnSpc>
                        <a:spcBef>
                          <a:spcPts val="80"/>
                        </a:spcBef>
                      </a:pPr>
                      <a:r>
                        <a:rPr sz="800" spc="10" dirty="0">
                          <a:solidFill>
                            <a:srgbClr val="171514"/>
                          </a:solidFill>
                          <a:latin typeface="Microsoft Sans Serif"/>
                          <a:cs typeface="Microsoft Sans Serif"/>
                        </a:rPr>
                        <a:t>15</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3"/>
                  </a:ext>
                </a:extLst>
              </a:tr>
              <a:tr h="145592">
                <a:tc>
                  <a:txBody>
                    <a:bodyPr/>
                    <a:lstStyle/>
                    <a:p>
                      <a:pPr>
                        <a:lnSpc>
                          <a:spcPct val="100000"/>
                        </a:lnSpc>
                        <a:spcBef>
                          <a:spcPts val="15"/>
                        </a:spcBef>
                      </a:pPr>
                      <a:endParaRPr sz="450">
                        <a:latin typeface="Times New Roman"/>
                        <a:cs typeface="Times New Roman"/>
                      </a:endParaRPr>
                    </a:p>
                    <a:p>
                      <a:pPr marL="20955">
                        <a:lnSpc>
                          <a:spcPct val="100000"/>
                        </a:lnSpc>
                      </a:pPr>
                      <a:r>
                        <a:rPr sz="350" dirty="0">
                          <a:solidFill>
                            <a:srgbClr val="171514"/>
                          </a:solidFill>
                          <a:latin typeface="Microsoft Sans Serif"/>
                          <a:cs typeface="Microsoft Sans Serif"/>
                        </a:rPr>
                        <a:t>cáscara</a:t>
                      </a:r>
                      <a:r>
                        <a:rPr sz="350" spc="-5" dirty="0">
                          <a:solidFill>
                            <a:srgbClr val="171514"/>
                          </a:solidFill>
                          <a:latin typeface="Microsoft Sans Serif"/>
                          <a:cs typeface="Microsoft Sans Serif"/>
                        </a:rPr>
                        <a:t> </a:t>
                      </a:r>
                      <a:r>
                        <a:rPr sz="350" dirty="0">
                          <a:solidFill>
                            <a:srgbClr val="171514"/>
                          </a:solidFill>
                          <a:latin typeface="Microsoft Sans Serif"/>
                          <a:cs typeface="Microsoft Sans Serif"/>
                        </a:rPr>
                        <a:t>de</a:t>
                      </a:r>
                      <a:r>
                        <a:rPr sz="350" spc="-5" dirty="0">
                          <a:solidFill>
                            <a:srgbClr val="171514"/>
                          </a:solidFill>
                          <a:latin typeface="Microsoft Sans Serif"/>
                          <a:cs typeface="Microsoft Sans Serif"/>
                        </a:rPr>
                        <a:t> </a:t>
                      </a:r>
                      <a:r>
                        <a:rPr sz="350" dirty="0">
                          <a:solidFill>
                            <a:srgbClr val="171514"/>
                          </a:solidFill>
                          <a:latin typeface="Microsoft Sans Serif"/>
                          <a:cs typeface="Microsoft Sans Serif"/>
                        </a:rPr>
                        <a:t>nuez</a:t>
                      </a:r>
                      <a:endParaRPr sz="350">
                        <a:latin typeface="Microsoft Sans Serif"/>
                        <a:cs typeface="Microsoft Sans Serif"/>
                      </a:endParaRPr>
                    </a:p>
                  </a:txBody>
                  <a:tcPr marL="0" marR="0" marT="1905" marB="0"/>
                </a:tc>
                <a:tc>
                  <a:txBody>
                    <a:bodyPr/>
                    <a:lstStyle/>
                    <a:p>
                      <a:pPr marR="262890" algn="r">
                        <a:lnSpc>
                          <a:spcPct val="100000"/>
                        </a:lnSpc>
                        <a:spcBef>
                          <a:spcPts val="80"/>
                        </a:spcBef>
                      </a:pPr>
                      <a:r>
                        <a:rPr sz="800" spc="10" dirty="0">
                          <a:solidFill>
                            <a:srgbClr val="171514"/>
                          </a:solidFill>
                          <a:latin typeface="Microsoft Sans Serif"/>
                          <a:cs typeface="Microsoft Sans Serif"/>
                        </a:rPr>
                        <a:t>50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4"/>
                  </a:ext>
                </a:extLst>
              </a:tr>
              <a:tr h="145592">
                <a:tc>
                  <a:txBody>
                    <a:bodyPr/>
                    <a:lstStyle/>
                    <a:p>
                      <a:pPr marL="20955">
                        <a:lnSpc>
                          <a:spcPct val="100000"/>
                        </a:lnSpc>
                        <a:spcBef>
                          <a:spcPts val="229"/>
                        </a:spcBef>
                      </a:pPr>
                      <a:r>
                        <a:rPr sz="650" spc="30" dirty="0">
                          <a:solidFill>
                            <a:srgbClr val="171514"/>
                          </a:solidFill>
                          <a:latin typeface="Microsoft Sans Serif"/>
                          <a:cs typeface="Microsoft Sans Serif"/>
                        </a:rPr>
                        <a:t>paraformaldehido</a:t>
                      </a:r>
                      <a:endParaRPr sz="650">
                        <a:latin typeface="Microsoft Sans Serif"/>
                        <a:cs typeface="Microsoft Sans Serif"/>
                      </a:endParaRPr>
                    </a:p>
                  </a:txBody>
                  <a:tcPr marL="0" marR="0" marT="29209" marB="0"/>
                </a:tc>
                <a:tc>
                  <a:txBody>
                    <a:bodyPr/>
                    <a:lstStyle/>
                    <a:p>
                      <a:pPr marR="262890" algn="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5"/>
                  </a:ext>
                </a:extLst>
              </a:tr>
              <a:tr h="145592">
                <a:tc>
                  <a:txBody>
                    <a:bodyPr/>
                    <a:lstStyle/>
                    <a:p>
                      <a:pPr marL="20955">
                        <a:lnSpc>
                          <a:spcPct val="100000"/>
                        </a:lnSpc>
                        <a:spcBef>
                          <a:spcPts val="130"/>
                        </a:spcBef>
                      </a:pPr>
                      <a:r>
                        <a:rPr sz="750" spc="35" dirty="0">
                          <a:solidFill>
                            <a:srgbClr val="171514"/>
                          </a:solidFill>
                          <a:latin typeface="Microsoft Sans Serif"/>
                          <a:cs typeface="Microsoft Sans Serif"/>
                        </a:rPr>
                        <a:t>pentaeritritol</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6"/>
                  </a:ext>
                </a:extLst>
              </a:tr>
              <a:tr h="145592">
                <a:tc>
                  <a:txBody>
                    <a:bodyPr/>
                    <a:lstStyle/>
                    <a:p>
                      <a:pPr marL="20955">
                        <a:lnSpc>
                          <a:spcPct val="100000"/>
                        </a:lnSpc>
                        <a:spcBef>
                          <a:spcPts val="280"/>
                        </a:spcBef>
                      </a:pPr>
                      <a:r>
                        <a:rPr sz="600" spc="-5" dirty="0">
                          <a:solidFill>
                            <a:srgbClr val="171514"/>
                          </a:solidFill>
                          <a:latin typeface="Microsoft Sans Serif"/>
                          <a:cs typeface="Microsoft Sans Serif"/>
                        </a:rPr>
                        <a:t>Resina</a:t>
                      </a:r>
                      <a:r>
                        <a:rPr sz="600" spc="-35" dirty="0">
                          <a:solidFill>
                            <a:srgbClr val="171514"/>
                          </a:solidFill>
                          <a:latin typeface="Microsoft Sans Serif"/>
                          <a:cs typeface="Microsoft Sans Serif"/>
                        </a:rPr>
                        <a:t> </a:t>
                      </a:r>
                      <a:r>
                        <a:rPr sz="600" spc="15" dirty="0">
                          <a:solidFill>
                            <a:srgbClr val="171514"/>
                          </a:solidFill>
                          <a:latin typeface="Microsoft Sans Serif"/>
                          <a:cs typeface="Microsoft Sans Serif"/>
                        </a:rPr>
                        <a:t>fenolica</a:t>
                      </a:r>
                      <a:endParaRPr sz="600">
                        <a:latin typeface="Microsoft Sans Serif"/>
                        <a:cs typeface="Microsoft Sans Serif"/>
                      </a:endParaRPr>
                    </a:p>
                  </a:txBody>
                  <a:tcPr marL="0" marR="0" marT="35560" marB="0"/>
                </a:tc>
                <a:tc>
                  <a:txBody>
                    <a:bodyPr/>
                    <a:lstStyle/>
                    <a:p>
                      <a:pPr marR="262890" algn="r">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300990">
                        <a:lnSpc>
                          <a:spcPct val="100000"/>
                        </a:lnSpc>
                        <a:spcBef>
                          <a:spcPts val="80"/>
                        </a:spcBef>
                      </a:pPr>
                      <a:r>
                        <a:rPr sz="800" spc="5" dirty="0">
                          <a:solidFill>
                            <a:srgbClr val="171514"/>
                          </a:solidFill>
                          <a:latin typeface="Microsoft Sans Serif"/>
                          <a:cs typeface="Microsoft Sans Serif"/>
                        </a:rPr>
                        <a:t>40,0</a:t>
                      </a:r>
                      <a:endParaRPr sz="800">
                        <a:latin typeface="Microsoft Sans Serif"/>
                        <a:cs typeface="Microsoft Sans Serif"/>
                      </a:endParaRPr>
                    </a:p>
                  </a:txBody>
                  <a:tcPr marL="0" marR="0" marT="10160" marB="0"/>
                </a:tc>
                <a:extLst>
                  <a:ext uri="{0D108BD9-81ED-4DB2-BD59-A6C34878D82A}">
                    <a16:rowId xmlns:a16="http://schemas.microsoft.com/office/drawing/2014/main" val="10027"/>
                  </a:ext>
                </a:extLst>
              </a:tr>
              <a:tr h="145592">
                <a:tc>
                  <a:txBody>
                    <a:bodyPr/>
                    <a:lstStyle/>
                    <a:p>
                      <a:pPr marL="20955">
                        <a:lnSpc>
                          <a:spcPct val="100000"/>
                        </a:lnSpc>
                        <a:spcBef>
                          <a:spcPts val="130"/>
                        </a:spcBef>
                      </a:pPr>
                      <a:r>
                        <a:rPr sz="750" spc="35" dirty="0">
                          <a:solidFill>
                            <a:srgbClr val="171514"/>
                          </a:solidFill>
                          <a:latin typeface="Microsoft Sans Serif"/>
                          <a:cs typeface="Microsoft Sans Serif"/>
                        </a:rPr>
                        <a:t>anhídrido</a:t>
                      </a:r>
                      <a:r>
                        <a:rPr sz="750" spc="-45" dirty="0">
                          <a:solidFill>
                            <a:srgbClr val="171514"/>
                          </a:solidFill>
                          <a:latin typeface="Microsoft Sans Serif"/>
                          <a:cs typeface="Microsoft Sans Serif"/>
                        </a:rPr>
                        <a:t> </a:t>
                      </a:r>
                      <a:r>
                        <a:rPr sz="750" spc="25" dirty="0">
                          <a:solidFill>
                            <a:srgbClr val="171514"/>
                          </a:solidFill>
                          <a:latin typeface="Microsoft Sans Serif"/>
                          <a:cs typeface="Microsoft Sans Serif"/>
                        </a:rPr>
                        <a:t>ftálico</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15</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8"/>
                  </a:ext>
                </a:extLst>
              </a:tr>
              <a:tr h="145592">
                <a:tc>
                  <a:txBody>
                    <a:bodyPr/>
                    <a:lstStyle/>
                    <a:p>
                      <a:pPr marL="20955">
                        <a:lnSpc>
                          <a:spcPct val="100000"/>
                        </a:lnSpc>
                        <a:spcBef>
                          <a:spcPts val="80"/>
                        </a:spcBef>
                      </a:pPr>
                      <a:r>
                        <a:rPr sz="800" spc="-10" dirty="0">
                          <a:solidFill>
                            <a:srgbClr val="171514"/>
                          </a:solidFill>
                          <a:latin typeface="Microsoft Sans Serif"/>
                          <a:cs typeface="Microsoft Sans Serif"/>
                        </a:rPr>
                        <a:t>Paso</a:t>
                      </a:r>
                      <a:endParaRPr sz="800">
                        <a:latin typeface="Microsoft Sans Serif"/>
                        <a:cs typeface="Microsoft Sans Serif"/>
                      </a:endParaRPr>
                    </a:p>
                  </a:txBody>
                  <a:tcPr marL="0" marR="0" marT="10160" marB="0"/>
                </a:tc>
                <a:tc>
                  <a:txBody>
                    <a:bodyPr/>
                    <a:lstStyle/>
                    <a:p>
                      <a:pPr marR="262890" algn="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6.0</a:t>
                      </a:r>
                      <a:endParaRPr sz="800">
                        <a:latin typeface="Microsoft Sans Serif"/>
                        <a:cs typeface="Microsoft Sans Serif"/>
                      </a:endParaRPr>
                    </a:p>
                  </a:txBody>
                  <a:tcPr marL="0" marR="0" marT="10160" marB="0"/>
                </a:tc>
                <a:extLst>
                  <a:ext uri="{0D108BD9-81ED-4DB2-BD59-A6C34878D82A}">
                    <a16:rowId xmlns:a16="http://schemas.microsoft.com/office/drawing/2014/main" val="10029"/>
                  </a:ext>
                </a:extLst>
              </a:tr>
              <a:tr h="145592">
                <a:tc>
                  <a:txBody>
                    <a:bodyPr/>
                    <a:lstStyle/>
                    <a:p>
                      <a:pPr marL="20955">
                        <a:lnSpc>
                          <a:spcPct val="100000"/>
                        </a:lnSpc>
                        <a:spcBef>
                          <a:spcPts val="130"/>
                        </a:spcBef>
                      </a:pPr>
                      <a:r>
                        <a:rPr sz="750" spc="20" dirty="0">
                          <a:solidFill>
                            <a:srgbClr val="171514"/>
                          </a:solidFill>
                          <a:latin typeface="Microsoft Sans Serif"/>
                          <a:cs typeface="Microsoft Sans Serif"/>
                        </a:rPr>
                        <a:t>Polietileno</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0"/>
                  </a:ext>
                </a:extLst>
              </a:tr>
              <a:tr h="145592">
                <a:tc>
                  <a:txBody>
                    <a:bodyPr/>
                    <a:lstStyle/>
                    <a:p>
                      <a:pPr marL="20955">
                        <a:lnSpc>
                          <a:spcPct val="100000"/>
                        </a:lnSpc>
                        <a:spcBef>
                          <a:spcPts val="229"/>
                        </a:spcBef>
                      </a:pPr>
                      <a:r>
                        <a:rPr sz="650" spc="15" dirty="0">
                          <a:solidFill>
                            <a:srgbClr val="171514"/>
                          </a:solidFill>
                          <a:latin typeface="Microsoft Sans Serif"/>
                          <a:cs typeface="Microsoft Sans Serif"/>
                        </a:rPr>
                        <a:t>Poliestireno</a:t>
                      </a:r>
                      <a:endParaRPr sz="650">
                        <a:latin typeface="Microsoft Sans Serif"/>
                        <a:cs typeface="Microsoft Sans Serif"/>
                      </a:endParaRPr>
                    </a:p>
                  </a:txBody>
                  <a:tcPr marL="0" marR="0" marT="29209" marB="0"/>
                </a:tc>
                <a:tc>
                  <a:txBody>
                    <a:bodyPr/>
                    <a:lstStyle/>
                    <a:p>
                      <a:pPr marR="262890" algn="r">
                        <a:lnSpc>
                          <a:spcPct val="100000"/>
                        </a:lnSpc>
                        <a:spcBef>
                          <a:spcPts val="80"/>
                        </a:spcBef>
                      </a:pPr>
                      <a:r>
                        <a:rPr sz="800" spc="10" dirty="0">
                          <a:solidFill>
                            <a:srgbClr val="171514"/>
                          </a:solidFill>
                          <a:latin typeface="Microsoft Sans Serif"/>
                          <a:cs typeface="Microsoft Sans Serif"/>
                        </a:rPr>
                        <a:t>15</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1"/>
                  </a:ext>
                </a:extLst>
              </a:tr>
              <a:tr h="145592">
                <a:tc>
                  <a:txBody>
                    <a:bodyPr/>
                    <a:lstStyle/>
                    <a:p>
                      <a:pPr marL="20955">
                        <a:lnSpc>
                          <a:spcPct val="100000"/>
                        </a:lnSpc>
                        <a:spcBef>
                          <a:spcPts val="330"/>
                        </a:spcBef>
                      </a:pPr>
                      <a:r>
                        <a:rPr sz="550" spc="15" dirty="0">
                          <a:solidFill>
                            <a:srgbClr val="171514"/>
                          </a:solidFill>
                          <a:latin typeface="Microsoft Sans Serif"/>
                          <a:cs typeface="Microsoft Sans Serif"/>
                        </a:rPr>
                        <a:t>Arroz</a:t>
                      </a:r>
                      <a:endParaRPr sz="550">
                        <a:latin typeface="Microsoft Sans Serif"/>
                        <a:cs typeface="Microsoft Sans Serif"/>
                      </a:endParaRPr>
                    </a:p>
                  </a:txBody>
                  <a:tcPr marL="0" marR="0" marT="41910" marB="0"/>
                </a:tc>
                <a:tc>
                  <a:txBody>
                    <a:bodyPr/>
                    <a:lstStyle/>
                    <a:p>
                      <a:pPr marR="262890" algn="r">
                        <a:lnSpc>
                          <a:spcPct val="100000"/>
                        </a:lnSpc>
                        <a:spcBef>
                          <a:spcPts val="80"/>
                        </a:spcBef>
                      </a:pPr>
                      <a:r>
                        <a:rPr sz="800" spc="10" dirty="0">
                          <a:solidFill>
                            <a:srgbClr val="171514"/>
                          </a:solidFill>
                          <a:latin typeface="Microsoft Sans Serif"/>
                          <a:cs typeface="Microsoft Sans Serif"/>
                        </a:rPr>
                        <a:t>40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2"/>
                  </a:ext>
                </a:extLst>
              </a:tr>
              <a:tr h="145592">
                <a:tc>
                  <a:txBody>
                    <a:bodyPr/>
                    <a:lstStyle/>
                    <a:p>
                      <a:pPr marL="20955">
                        <a:lnSpc>
                          <a:spcPct val="100000"/>
                        </a:lnSpc>
                        <a:spcBef>
                          <a:spcPts val="280"/>
                        </a:spcBef>
                      </a:pPr>
                      <a:r>
                        <a:rPr sz="600" spc="15" dirty="0">
                          <a:solidFill>
                            <a:srgbClr val="171514"/>
                          </a:solidFill>
                          <a:latin typeface="Microsoft Sans Serif"/>
                          <a:cs typeface="Microsoft Sans Serif"/>
                        </a:rPr>
                        <a:t>semilla</a:t>
                      </a:r>
                      <a:r>
                        <a:rPr sz="600" spc="-40" dirty="0">
                          <a:solidFill>
                            <a:srgbClr val="171514"/>
                          </a:solidFill>
                          <a:latin typeface="Microsoft Sans Serif"/>
                          <a:cs typeface="Microsoft Sans Serif"/>
                        </a:rPr>
                        <a:t> </a:t>
                      </a:r>
                      <a:r>
                        <a:rPr sz="600" spc="15" dirty="0">
                          <a:solidFill>
                            <a:srgbClr val="171514"/>
                          </a:solidFill>
                          <a:latin typeface="Microsoft Sans Serif"/>
                          <a:cs typeface="Microsoft Sans Serif"/>
                        </a:rPr>
                        <a:t>(trébol)</a:t>
                      </a:r>
                      <a:endParaRPr sz="600">
                        <a:latin typeface="Microsoft Sans Serif"/>
                        <a:cs typeface="Microsoft Sans Serif"/>
                      </a:endParaRPr>
                    </a:p>
                  </a:txBody>
                  <a:tcPr marL="0" marR="0" marT="35560" marB="0"/>
                </a:tc>
                <a:tc>
                  <a:txBody>
                    <a:bodyPr/>
                    <a:lstStyle/>
                    <a:p>
                      <a:pPr marR="262890" algn="r">
                        <a:lnSpc>
                          <a:spcPct val="100000"/>
                        </a:lnSpc>
                        <a:spcBef>
                          <a:spcPts val="80"/>
                        </a:spcBef>
                      </a:pPr>
                      <a:r>
                        <a:rPr sz="800" spc="10" dirty="0">
                          <a:solidFill>
                            <a:srgbClr val="171514"/>
                          </a:solidFill>
                          <a:latin typeface="Microsoft Sans Serif"/>
                          <a:cs typeface="Microsoft Sans Serif"/>
                        </a:rPr>
                        <a:t>40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3"/>
                  </a:ext>
                </a:extLst>
              </a:tr>
              <a:tr h="145592">
                <a:tc>
                  <a:txBody>
                    <a:bodyPr/>
                    <a:lstStyle/>
                    <a:p>
                      <a:pPr marL="20955">
                        <a:lnSpc>
                          <a:spcPct val="100000"/>
                        </a:lnSpc>
                        <a:spcBef>
                          <a:spcPts val="130"/>
                        </a:spcBef>
                      </a:pPr>
                      <a:r>
                        <a:rPr sz="750" dirty="0">
                          <a:solidFill>
                            <a:srgbClr val="171514"/>
                          </a:solidFill>
                          <a:latin typeface="Microsoft Sans Serif"/>
                          <a:cs typeface="Microsoft Sans Serif"/>
                        </a:rPr>
                        <a:t>Silicio</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80</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2.4</a:t>
                      </a:r>
                      <a:endParaRPr sz="800">
                        <a:latin typeface="Microsoft Sans Serif"/>
                        <a:cs typeface="Microsoft Sans Serif"/>
                      </a:endParaRPr>
                    </a:p>
                  </a:txBody>
                  <a:tcPr marL="0" marR="0" marT="10160" marB="0"/>
                </a:tc>
                <a:extLst>
                  <a:ext uri="{0D108BD9-81ED-4DB2-BD59-A6C34878D82A}">
                    <a16:rowId xmlns:a16="http://schemas.microsoft.com/office/drawing/2014/main" val="10034"/>
                  </a:ext>
                </a:extLst>
              </a:tr>
              <a:tr h="145592">
                <a:tc>
                  <a:txBody>
                    <a:bodyPr/>
                    <a:lstStyle/>
                    <a:p>
                      <a:pPr marL="20955">
                        <a:lnSpc>
                          <a:spcPct val="100000"/>
                        </a:lnSpc>
                        <a:spcBef>
                          <a:spcPts val="330"/>
                        </a:spcBef>
                      </a:pPr>
                      <a:r>
                        <a:rPr sz="550" spc="-10" dirty="0">
                          <a:solidFill>
                            <a:srgbClr val="171514"/>
                          </a:solidFill>
                          <a:latin typeface="Microsoft Sans Serif"/>
                          <a:cs typeface="Microsoft Sans Serif"/>
                        </a:rPr>
                        <a:t>Jabón</a:t>
                      </a:r>
                      <a:endParaRPr sz="550">
                        <a:latin typeface="Microsoft Sans Serif"/>
                        <a:cs typeface="Microsoft Sans Serif"/>
                      </a:endParaRPr>
                    </a:p>
                  </a:txBody>
                  <a:tcPr marL="0" marR="0" marT="41910" marB="0"/>
                </a:tc>
                <a:tc>
                  <a:txBody>
                    <a:bodyPr/>
                    <a:lstStyle/>
                    <a:p>
                      <a:pPr marR="262890" algn="r">
                        <a:lnSpc>
                          <a:spcPct val="100000"/>
                        </a:lnSpc>
                        <a:spcBef>
                          <a:spcPts val="80"/>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10160" marB="0"/>
                </a:tc>
                <a:tc>
                  <a:txBody>
                    <a:bodyPr/>
                    <a:lstStyle/>
                    <a:p>
                      <a:pPr marL="173990">
                        <a:lnSpc>
                          <a:spcPct val="100000"/>
                        </a:lnSpc>
                        <a:spcBef>
                          <a:spcPts val="229"/>
                        </a:spcBef>
                      </a:pPr>
                      <a:r>
                        <a:rPr sz="650" spc="5" dirty="0">
                          <a:solidFill>
                            <a:srgbClr val="171514"/>
                          </a:solidFill>
                          <a:latin typeface="Microsoft Sans Serif"/>
                          <a:cs typeface="Microsoft Sans Serif"/>
                        </a:rPr>
                        <a:t>3,840.0</a:t>
                      </a:r>
                      <a:endParaRPr sz="650">
                        <a:latin typeface="Microsoft Sans Serif"/>
                        <a:cs typeface="Microsoft Sans Serif"/>
                      </a:endParaRPr>
                    </a:p>
                  </a:txBody>
                  <a:tcPr marL="0" marR="0" marT="29209" marB="0"/>
                </a:tc>
                <a:extLst>
                  <a:ext uri="{0D108BD9-81ED-4DB2-BD59-A6C34878D82A}">
                    <a16:rowId xmlns:a16="http://schemas.microsoft.com/office/drawing/2014/main" val="10035"/>
                  </a:ext>
                </a:extLst>
              </a:tr>
              <a:tr h="145593">
                <a:tc>
                  <a:txBody>
                    <a:bodyPr/>
                    <a:lstStyle/>
                    <a:p>
                      <a:pPr marL="20955">
                        <a:lnSpc>
                          <a:spcPct val="100000"/>
                        </a:lnSpc>
                        <a:spcBef>
                          <a:spcPts val="430"/>
                        </a:spcBef>
                      </a:pPr>
                      <a:r>
                        <a:rPr sz="450" spc="5" dirty="0">
                          <a:solidFill>
                            <a:srgbClr val="171514"/>
                          </a:solidFill>
                          <a:latin typeface="Microsoft Sans Serif"/>
                          <a:cs typeface="Microsoft Sans Serif"/>
                        </a:rPr>
                        <a:t>Haba</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5" dirty="0">
                          <a:solidFill>
                            <a:srgbClr val="171514"/>
                          </a:solidFill>
                          <a:latin typeface="Microsoft Sans Serif"/>
                          <a:cs typeface="Microsoft Sans Serif"/>
                        </a:rPr>
                        <a:t> </a:t>
                      </a:r>
                      <a:r>
                        <a:rPr sz="450" spc="5" dirty="0">
                          <a:solidFill>
                            <a:srgbClr val="171514"/>
                          </a:solidFill>
                          <a:latin typeface="Microsoft Sans Serif"/>
                          <a:cs typeface="Microsoft Sans Serif"/>
                        </a:rPr>
                        <a:t>soja</a:t>
                      </a:r>
                      <a:endParaRPr sz="450">
                        <a:latin typeface="Microsoft Sans Serif"/>
                        <a:cs typeface="Microsoft Sans Serif"/>
                      </a:endParaRPr>
                    </a:p>
                  </a:txBody>
                  <a:tcPr marL="0" marR="0" marT="54610" marB="0"/>
                </a:tc>
                <a:tc>
                  <a:txBody>
                    <a:bodyPr/>
                    <a:lstStyle/>
                    <a:p>
                      <a:pPr marR="262890" algn="r">
                        <a:lnSpc>
                          <a:spcPct val="100000"/>
                        </a:lnSpc>
                        <a:spcBef>
                          <a:spcPts val="80"/>
                        </a:spcBef>
                      </a:pPr>
                      <a:r>
                        <a:rPr sz="800" spc="10" dirty="0">
                          <a:solidFill>
                            <a:srgbClr val="171514"/>
                          </a:solidFill>
                          <a:latin typeface="Microsoft Sans Serif"/>
                          <a:cs typeface="Microsoft Sans Serif"/>
                        </a:rPr>
                        <a:t>50</a:t>
                      </a:r>
                      <a:endParaRPr sz="800">
                        <a:latin typeface="Microsoft Sans Serif"/>
                        <a:cs typeface="Microsoft Sans Serif"/>
                      </a:endParaRPr>
                    </a:p>
                  </a:txBody>
                  <a:tcPr marL="0" marR="0" marT="10160" marB="0"/>
                </a:tc>
                <a:tc>
                  <a:txBody>
                    <a:bodyPr/>
                    <a:lstStyle/>
                    <a:p>
                      <a:pPr marL="300990">
                        <a:lnSpc>
                          <a:spcPct val="100000"/>
                        </a:lnSpc>
                        <a:spcBef>
                          <a:spcPts val="80"/>
                        </a:spcBef>
                      </a:pPr>
                      <a:r>
                        <a:rPr sz="800" spc="5" dirty="0">
                          <a:solidFill>
                            <a:srgbClr val="171514"/>
                          </a:solidFill>
                          <a:latin typeface="Microsoft Sans Serif"/>
                          <a:cs typeface="Microsoft Sans Serif"/>
                        </a:rPr>
                        <a:t>40,0</a:t>
                      </a:r>
                      <a:endParaRPr sz="800">
                        <a:latin typeface="Microsoft Sans Serif"/>
                        <a:cs typeface="Microsoft Sans Serif"/>
                      </a:endParaRPr>
                    </a:p>
                  </a:txBody>
                  <a:tcPr marL="0" marR="0" marT="10160" marB="0"/>
                </a:tc>
                <a:extLst>
                  <a:ext uri="{0D108BD9-81ED-4DB2-BD59-A6C34878D82A}">
                    <a16:rowId xmlns:a16="http://schemas.microsoft.com/office/drawing/2014/main" val="10036"/>
                  </a:ext>
                </a:extLst>
              </a:tr>
              <a:tr h="145593">
                <a:tc>
                  <a:txBody>
                    <a:bodyPr/>
                    <a:lstStyle/>
                    <a:p>
                      <a:pPr marL="20955">
                        <a:lnSpc>
                          <a:spcPct val="100000"/>
                        </a:lnSpc>
                        <a:spcBef>
                          <a:spcPts val="380"/>
                        </a:spcBef>
                      </a:pPr>
                      <a:r>
                        <a:rPr sz="500" spc="5" dirty="0">
                          <a:solidFill>
                            <a:srgbClr val="171514"/>
                          </a:solidFill>
                          <a:latin typeface="Microsoft Sans Serif"/>
                          <a:cs typeface="Microsoft Sans Serif"/>
                        </a:rPr>
                        <a:t>Ácido</a:t>
                      </a:r>
                      <a:r>
                        <a:rPr sz="500" spc="-35" dirty="0">
                          <a:solidFill>
                            <a:srgbClr val="171514"/>
                          </a:solidFill>
                          <a:latin typeface="Microsoft Sans Serif"/>
                          <a:cs typeface="Microsoft Sans Serif"/>
                        </a:rPr>
                        <a:t> </a:t>
                      </a:r>
                      <a:r>
                        <a:rPr sz="500" spc="10" dirty="0">
                          <a:solidFill>
                            <a:srgbClr val="171514"/>
                          </a:solidFill>
                          <a:latin typeface="Microsoft Sans Serif"/>
                          <a:cs typeface="Microsoft Sans Serif"/>
                        </a:rPr>
                        <a:t>esteárico</a:t>
                      </a:r>
                      <a:endParaRPr sz="500">
                        <a:latin typeface="Microsoft Sans Serif"/>
                        <a:cs typeface="Microsoft Sans Serif"/>
                      </a:endParaRPr>
                    </a:p>
                  </a:txBody>
                  <a:tcPr marL="0" marR="0" marT="48260" marB="0"/>
                </a:tc>
                <a:tc>
                  <a:txBody>
                    <a:bodyPr/>
                    <a:lstStyle/>
                    <a:p>
                      <a:pPr marR="262890" algn="r">
                        <a:lnSpc>
                          <a:spcPct val="100000"/>
                        </a:lnSpc>
                        <a:spcBef>
                          <a:spcPts val="80"/>
                        </a:spcBef>
                      </a:pPr>
                      <a:r>
                        <a:rPr sz="800" spc="10" dirty="0">
                          <a:solidFill>
                            <a:srgbClr val="171514"/>
                          </a:solidFill>
                          <a:latin typeface="Microsoft Sans Serif"/>
                          <a:cs typeface="Microsoft Sans Serif"/>
                        </a:rPr>
                        <a:t>25</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7"/>
                  </a:ext>
                </a:extLst>
              </a:tr>
              <a:tr h="145592">
                <a:tc>
                  <a:txBody>
                    <a:bodyPr/>
                    <a:lstStyle/>
                    <a:p>
                      <a:pPr marL="20955">
                        <a:lnSpc>
                          <a:spcPct val="100000"/>
                        </a:lnSpc>
                        <a:spcBef>
                          <a:spcPts val="330"/>
                        </a:spcBef>
                      </a:pPr>
                      <a:r>
                        <a:rPr sz="550" spc="5" dirty="0">
                          <a:solidFill>
                            <a:srgbClr val="171514"/>
                          </a:solidFill>
                          <a:latin typeface="Microsoft Sans Serif"/>
                          <a:cs typeface="Microsoft Sans Serif"/>
                        </a:rPr>
                        <a:t>Azúcar</a:t>
                      </a:r>
                      <a:endParaRPr sz="550">
                        <a:latin typeface="Microsoft Sans Serif"/>
                        <a:cs typeface="Microsoft Sans Serif"/>
                      </a:endParaRPr>
                    </a:p>
                  </a:txBody>
                  <a:tcPr marL="0" marR="0" marT="41910" marB="0"/>
                </a:tc>
                <a:tc>
                  <a:txBody>
                    <a:bodyPr/>
                    <a:lstStyle/>
                    <a:p>
                      <a:pPr marR="262890" algn="r">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8"/>
                  </a:ext>
                </a:extLst>
              </a:tr>
              <a:tr h="145592">
                <a:tc>
                  <a:txBody>
                    <a:bodyPr/>
                    <a:lstStyle/>
                    <a:p>
                      <a:pPr marL="20955">
                        <a:lnSpc>
                          <a:spcPct val="100000"/>
                        </a:lnSpc>
                        <a:spcBef>
                          <a:spcPts val="280"/>
                        </a:spcBef>
                      </a:pPr>
                      <a:r>
                        <a:rPr sz="600" spc="15" dirty="0">
                          <a:solidFill>
                            <a:srgbClr val="171514"/>
                          </a:solidFill>
                          <a:latin typeface="Microsoft Sans Serif"/>
                          <a:cs typeface="Microsoft Sans Serif"/>
                        </a:rPr>
                        <a:t>Azufre</a:t>
                      </a:r>
                      <a:endParaRPr sz="600">
                        <a:latin typeface="Microsoft Sans Serif"/>
                        <a:cs typeface="Microsoft Sans Serif"/>
                      </a:endParaRPr>
                    </a:p>
                  </a:txBody>
                  <a:tcPr marL="0" marR="0" marT="35560" marB="0"/>
                </a:tc>
                <a:tc>
                  <a:txBody>
                    <a:bodyPr/>
                    <a:lstStyle/>
                    <a:p>
                      <a:pPr marR="262890" algn="r">
                        <a:lnSpc>
                          <a:spcPct val="100000"/>
                        </a:lnSpc>
                        <a:spcBef>
                          <a:spcPts val="80"/>
                        </a:spcBef>
                      </a:pPr>
                      <a:r>
                        <a:rPr sz="800" spc="10" dirty="0">
                          <a:solidFill>
                            <a:srgbClr val="171514"/>
                          </a:solidFill>
                          <a:latin typeface="Microsoft Sans Serif"/>
                          <a:cs typeface="Microsoft Sans Serif"/>
                        </a:rPr>
                        <a:t>15</a:t>
                      </a:r>
                      <a:endParaRPr sz="800">
                        <a:latin typeface="Microsoft Sans Serif"/>
                        <a:cs typeface="Microsoft Sans Serif"/>
                      </a:endParaRPr>
                    </a:p>
                  </a:txBody>
                  <a:tcPr marL="0" marR="0" marT="10160" marB="0"/>
                </a:tc>
                <a:tc>
                  <a:txBody>
                    <a:bodyPr/>
                    <a:lstStyle/>
                    <a:p>
                      <a:pPr marL="351790">
                        <a:lnSpc>
                          <a:spcPct val="100000"/>
                        </a:lnSpc>
                        <a:spcBef>
                          <a:spcPts val="80"/>
                        </a:spcBef>
                      </a:pPr>
                      <a:r>
                        <a:rPr sz="800" spc="5" dirty="0">
                          <a:solidFill>
                            <a:srgbClr val="171514"/>
                          </a:solidFill>
                          <a:latin typeface="Microsoft Sans Serif"/>
                          <a:cs typeface="Microsoft Sans Serif"/>
                        </a:rPr>
                        <a:t>1.6</a:t>
                      </a:r>
                      <a:endParaRPr sz="800">
                        <a:latin typeface="Microsoft Sans Serif"/>
                        <a:cs typeface="Microsoft Sans Serif"/>
                      </a:endParaRPr>
                    </a:p>
                  </a:txBody>
                  <a:tcPr marL="0" marR="0" marT="10160" marB="0"/>
                </a:tc>
                <a:extLst>
                  <a:ext uri="{0D108BD9-81ED-4DB2-BD59-A6C34878D82A}">
                    <a16:rowId xmlns:a16="http://schemas.microsoft.com/office/drawing/2014/main" val="10039"/>
                  </a:ext>
                </a:extLst>
              </a:tr>
              <a:tr h="145593">
                <a:tc>
                  <a:txBody>
                    <a:bodyPr/>
                    <a:lstStyle/>
                    <a:p>
                      <a:pPr marL="20955">
                        <a:lnSpc>
                          <a:spcPct val="100000"/>
                        </a:lnSpc>
                        <a:spcBef>
                          <a:spcPts val="130"/>
                        </a:spcBef>
                      </a:pPr>
                      <a:r>
                        <a:rPr sz="750" spc="40" dirty="0">
                          <a:solidFill>
                            <a:srgbClr val="171514"/>
                          </a:solidFill>
                          <a:latin typeface="Microsoft Sans Serif"/>
                          <a:cs typeface="Microsoft Sans Serif"/>
                        </a:rPr>
                        <a:t>torio</a:t>
                      </a:r>
                      <a:endParaRPr sz="750">
                        <a:latin typeface="Microsoft Sans Serif"/>
                        <a:cs typeface="Microsoft Sans Serif"/>
                      </a:endParaRPr>
                    </a:p>
                  </a:txBody>
                  <a:tcPr marL="0" marR="0" marT="16510" marB="0"/>
                </a:tc>
                <a:tc>
                  <a:txBody>
                    <a:bodyPr/>
                    <a:lstStyle/>
                    <a:p>
                      <a:pPr marR="269875" algn="r">
                        <a:lnSpc>
                          <a:spcPct val="100000"/>
                        </a:lnSpc>
                        <a:spcBef>
                          <a:spcPts val="80"/>
                        </a:spcBef>
                      </a:pPr>
                      <a:r>
                        <a:rPr sz="800" dirty="0">
                          <a:solidFill>
                            <a:srgbClr val="171514"/>
                          </a:solidFill>
                          <a:latin typeface="Microsoft Sans Serif"/>
                          <a:cs typeface="Microsoft Sans Serif"/>
                        </a:rPr>
                        <a:t>5</a:t>
                      </a:r>
                      <a:endParaRPr sz="800">
                        <a:latin typeface="Microsoft Sans Serif"/>
                        <a:cs typeface="Microsoft Sans Serif"/>
                      </a:endParaRPr>
                    </a:p>
                  </a:txBody>
                  <a:tcPr marL="0" marR="0" marT="10160" marB="0"/>
                </a:tc>
                <a:tc>
                  <a:txBody>
                    <a:bodyPr/>
                    <a:lstStyle/>
                    <a:p>
                      <a:pPr marL="351790">
                        <a:lnSpc>
                          <a:spcPct val="100000"/>
                        </a:lnSpc>
                        <a:spcBef>
                          <a:spcPts val="229"/>
                        </a:spcBef>
                      </a:pPr>
                      <a:r>
                        <a:rPr sz="650" spc="5" dirty="0">
                          <a:solidFill>
                            <a:srgbClr val="171514"/>
                          </a:solidFill>
                          <a:latin typeface="Microsoft Sans Serif"/>
                          <a:cs typeface="Microsoft Sans Serif"/>
                        </a:rPr>
                        <a:t>0.004</a:t>
                      </a:r>
                      <a:endParaRPr sz="650">
                        <a:latin typeface="Microsoft Sans Serif"/>
                        <a:cs typeface="Microsoft Sans Serif"/>
                      </a:endParaRPr>
                    </a:p>
                  </a:txBody>
                  <a:tcPr marL="0" marR="0" marT="29209" marB="0"/>
                </a:tc>
                <a:extLst>
                  <a:ext uri="{0D108BD9-81ED-4DB2-BD59-A6C34878D82A}">
                    <a16:rowId xmlns:a16="http://schemas.microsoft.com/office/drawing/2014/main" val="10040"/>
                  </a:ext>
                </a:extLst>
              </a:tr>
              <a:tr h="145593">
                <a:tc>
                  <a:txBody>
                    <a:bodyPr/>
                    <a:lstStyle/>
                    <a:p>
                      <a:pPr marL="20955">
                        <a:lnSpc>
                          <a:spcPct val="100000"/>
                        </a:lnSpc>
                        <a:spcBef>
                          <a:spcPts val="130"/>
                        </a:spcBef>
                      </a:pPr>
                      <a:r>
                        <a:rPr sz="750" spc="20" dirty="0">
                          <a:solidFill>
                            <a:srgbClr val="171514"/>
                          </a:solidFill>
                          <a:latin typeface="Microsoft Sans Serif"/>
                          <a:cs typeface="Microsoft Sans Serif"/>
                        </a:rPr>
                        <a:t>Titanio</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351790">
                        <a:lnSpc>
                          <a:spcPct val="100000"/>
                        </a:lnSpc>
                        <a:spcBef>
                          <a:spcPts val="229"/>
                        </a:spcBef>
                      </a:pPr>
                      <a:r>
                        <a:rPr sz="650" spc="5" dirty="0">
                          <a:solidFill>
                            <a:srgbClr val="171514"/>
                          </a:solidFill>
                          <a:latin typeface="Microsoft Sans Serif"/>
                          <a:cs typeface="Microsoft Sans Serif"/>
                        </a:rPr>
                        <a:t>0.008</a:t>
                      </a:r>
                      <a:endParaRPr sz="650">
                        <a:latin typeface="Microsoft Sans Serif"/>
                        <a:cs typeface="Microsoft Sans Serif"/>
                      </a:endParaRPr>
                    </a:p>
                  </a:txBody>
                  <a:tcPr marL="0" marR="0" marT="29209" marB="0"/>
                </a:tc>
                <a:extLst>
                  <a:ext uri="{0D108BD9-81ED-4DB2-BD59-A6C34878D82A}">
                    <a16:rowId xmlns:a16="http://schemas.microsoft.com/office/drawing/2014/main" val="10041"/>
                  </a:ext>
                </a:extLst>
              </a:tr>
              <a:tr h="157375">
                <a:tc>
                  <a:txBody>
                    <a:bodyPr/>
                    <a:lstStyle/>
                    <a:p>
                      <a:pPr marL="20955">
                        <a:lnSpc>
                          <a:spcPct val="100000"/>
                        </a:lnSpc>
                        <a:spcBef>
                          <a:spcPts val="130"/>
                        </a:spcBef>
                      </a:pPr>
                      <a:r>
                        <a:rPr sz="750" spc="25" dirty="0">
                          <a:solidFill>
                            <a:srgbClr val="171514"/>
                          </a:solidFill>
                          <a:latin typeface="Microsoft Sans Serif"/>
                          <a:cs typeface="Microsoft Sans Serif"/>
                        </a:rPr>
                        <a:t>Uranio</a:t>
                      </a:r>
                      <a:endParaRPr sz="750">
                        <a:latin typeface="Microsoft Sans Serif"/>
                        <a:cs typeface="Microsoft Sans Serif"/>
                      </a:endParaRPr>
                    </a:p>
                  </a:txBody>
                  <a:tcPr marL="0" marR="0" marT="16510" marB="0"/>
                </a:tc>
                <a:tc>
                  <a:txBody>
                    <a:bodyPr/>
                    <a:lstStyle/>
                    <a:p>
                      <a:pPr marR="262890" algn="r">
                        <a:lnSpc>
                          <a:spcPct val="100000"/>
                        </a:lnSpc>
                        <a:spcBef>
                          <a:spcPts val="80"/>
                        </a:spcBef>
                      </a:pPr>
                      <a:r>
                        <a:rPr sz="800" spc="10" dirty="0">
                          <a:solidFill>
                            <a:srgbClr val="171514"/>
                          </a:solidFill>
                          <a:latin typeface="Microsoft Sans Serif"/>
                          <a:cs typeface="Microsoft Sans Serif"/>
                        </a:rPr>
                        <a:t>45</a:t>
                      </a:r>
                      <a:endParaRPr sz="800">
                        <a:latin typeface="Microsoft Sans Serif"/>
                        <a:cs typeface="Microsoft Sans Serif"/>
                      </a:endParaRPr>
                    </a:p>
                  </a:txBody>
                  <a:tcPr marL="0" marR="0" marT="10160" marB="0"/>
                </a:tc>
                <a:tc>
                  <a:txBody>
                    <a:bodyPr/>
                    <a:lstStyle/>
                    <a:p>
                      <a:pPr marL="351790">
                        <a:lnSpc>
                          <a:spcPct val="100000"/>
                        </a:lnSpc>
                        <a:spcBef>
                          <a:spcPts val="229"/>
                        </a:spcBef>
                      </a:pPr>
                      <a:r>
                        <a:rPr sz="650" spc="5" dirty="0">
                          <a:solidFill>
                            <a:srgbClr val="171514"/>
                          </a:solidFill>
                          <a:latin typeface="Microsoft Sans Serif"/>
                          <a:cs typeface="Microsoft Sans Serif"/>
                        </a:rPr>
                        <a:t>0.004</a:t>
                      </a:r>
                      <a:endParaRPr sz="650">
                        <a:latin typeface="Microsoft Sans Serif"/>
                        <a:cs typeface="Microsoft Sans Serif"/>
                      </a:endParaRPr>
                    </a:p>
                  </a:txBody>
                  <a:tcPr marL="0" marR="0" marT="29209" marB="0"/>
                </a:tc>
                <a:extLst>
                  <a:ext uri="{0D108BD9-81ED-4DB2-BD59-A6C34878D82A}">
                    <a16:rowId xmlns:a16="http://schemas.microsoft.com/office/drawing/2014/main" val="10042"/>
                  </a:ext>
                </a:extLst>
              </a:tr>
              <a:tr h="123743">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tc>
                  <a:txBody>
                    <a:bodyPr/>
                    <a:lstStyle/>
                    <a:p>
                      <a:pPr marL="252729">
                        <a:lnSpc>
                          <a:spcPts val="685"/>
                        </a:lnSpc>
                        <a:spcBef>
                          <a:spcPts val="190"/>
                        </a:spcBef>
                      </a:pPr>
                      <a:r>
                        <a:rPr sz="600" spc="15" dirty="0">
                          <a:solidFill>
                            <a:srgbClr val="171514"/>
                          </a:solidFill>
                          <a:latin typeface="Microsoft Sans Serif"/>
                          <a:cs typeface="Microsoft Sans Serif"/>
                        </a:rPr>
                        <a:t>(</a:t>
                      </a:r>
                      <a:r>
                        <a:rPr sz="600" i="1" spc="15" dirty="0">
                          <a:solidFill>
                            <a:srgbClr val="171514"/>
                          </a:solidFill>
                          <a:latin typeface="Arial"/>
                          <a:cs typeface="Arial"/>
                        </a:rPr>
                        <a:t>Continuado</a:t>
                      </a:r>
                      <a:r>
                        <a:rPr sz="600" spc="15" dirty="0">
                          <a:solidFill>
                            <a:srgbClr val="171514"/>
                          </a:solidFill>
                          <a:latin typeface="Microsoft Sans Serif"/>
                          <a:cs typeface="Microsoft Sans Serif"/>
                        </a:rPr>
                        <a:t>)</a:t>
                      </a:r>
                      <a:endParaRPr sz="600">
                        <a:latin typeface="Microsoft Sans Serif"/>
                        <a:cs typeface="Microsoft Sans Serif"/>
                      </a:endParaRPr>
                    </a:p>
                  </a:txBody>
                  <a:tcPr marL="0" marR="0" marT="24130" marB="0"/>
                </a:tc>
                <a:extLst>
                  <a:ext uri="{0D108BD9-81ED-4DB2-BD59-A6C34878D82A}">
                    <a16:rowId xmlns:a16="http://schemas.microsoft.com/office/drawing/2014/main" val="10043"/>
                  </a:ext>
                </a:extLst>
              </a:tr>
            </a:tbl>
          </a:graphicData>
        </a:graphic>
      </p:graphicFrame>
      <p:sp>
        <p:nvSpPr>
          <p:cNvPr id="7" name="object 7"/>
          <p:cNvSpPr txBox="1"/>
          <p:nvPr/>
        </p:nvSpPr>
        <p:spPr>
          <a:xfrm>
            <a:off x="8311857" y="1309544"/>
            <a:ext cx="460375" cy="89768"/>
          </a:xfrm>
          <a:prstGeom prst="rect">
            <a:avLst/>
          </a:prstGeom>
        </p:spPr>
        <p:txBody>
          <a:bodyPr vert="horz" wrap="square" lIns="0" tIns="12700" rIns="0" bIns="0" rtlCol="0">
            <a:spAutoFit/>
          </a:bodyPr>
          <a:lstStyle/>
          <a:p>
            <a:pPr marL="12700">
              <a:spcBef>
                <a:spcPts val="100"/>
              </a:spcBef>
            </a:pPr>
            <a:r>
              <a:rPr sz="500" b="1" spc="5" dirty="0">
                <a:solidFill>
                  <a:srgbClr val="171514"/>
                </a:solidFill>
                <a:latin typeface="Arial"/>
                <a:cs typeface="Arial"/>
              </a:rPr>
              <a:t>capa</a:t>
            </a:r>
            <a:r>
              <a:rPr sz="500" b="1" spc="-35" dirty="0">
                <a:solidFill>
                  <a:srgbClr val="171514"/>
                </a:solidFill>
                <a:latin typeface="Arial"/>
                <a:cs typeface="Arial"/>
              </a:rPr>
              <a:t> </a:t>
            </a:r>
            <a:r>
              <a:rPr sz="500" b="1" spc="10" dirty="0">
                <a:solidFill>
                  <a:srgbClr val="171514"/>
                </a:solidFill>
                <a:latin typeface="Arial"/>
                <a:cs typeface="Arial"/>
              </a:rPr>
              <a:t>de</a:t>
            </a:r>
            <a:r>
              <a:rPr sz="500" b="1" spc="-30" dirty="0">
                <a:solidFill>
                  <a:srgbClr val="171514"/>
                </a:solidFill>
                <a:latin typeface="Arial"/>
                <a:cs typeface="Arial"/>
              </a:rPr>
              <a:t> </a:t>
            </a:r>
            <a:r>
              <a:rPr sz="500" b="1" spc="5" dirty="0">
                <a:solidFill>
                  <a:srgbClr val="171514"/>
                </a:solidFill>
                <a:latin typeface="Arial"/>
                <a:cs typeface="Arial"/>
              </a:rPr>
              <a:t>polvo</a:t>
            </a:r>
            <a:endParaRPr sz="500">
              <a:latin typeface="Arial"/>
              <a:cs typeface="Arial"/>
            </a:endParaRP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754356"/>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3" name="object 3"/>
          <p:cNvGrpSpPr/>
          <p:nvPr/>
        </p:nvGrpSpPr>
        <p:grpSpPr>
          <a:xfrm>
            <a:off x="6097586" y="3093411"/>
            <a:ext cx="2787650" cy="6350"/>
            <a:chOff x="1414461" y="3093411"/>
            <a:chExt cx="2787650" cy="6350"/>
          </a:xfrm>
        </p:grpSpPr>
        <p:sp>
          <p:nvSpPr>
            <p:cNvPr id="4" name="object 4"/>
            <p:cNvSpPr/>
            <p:nvPr/>
          </p:nvSpPr>
          <p:spPr>
            <a:xfrm>
              <a:off x="1414461" y="3096586"/>
              <a:ext cx="1452880" cy="0"/>
            </a:xfrm>
            <a:custGeom>
              <a:avLst/>
              <a:gdLst/>
              <a:ahLst/>
              <a:cxnLst/>
              <a:rect l="l" t="t" r="r" b="b"/>
              <a:pathLst>
                <a:path w="1452880">
                  <a:moveTo>
                    <a:pt x="0" y="0"/>
                  </a:moveTo>
                  <a:lnTo>
                    <a:pt x="1452880" y="0"/>
                  </a:lnTo>
                </a:path>
              </a:pathLst>
            </a:custGeom>
            <a:ln w="6350">
              <a:solidFill>
                <a:srgbClr val="231F20"/>
              </a:solidFill>
            </a:ln>
          </p:spPr>
          <p:txBody>
            <a:bodyPr wrap="square" lIns="0" tIns="0" rIns="0" bIns="0" rtlCol="0"/>
            <a:lstStyle/>
            <a:p>
              <a:endParaRPr/>
            </a:p>
          </p:txBody>
        </p:sp>
        <p:sp>
          <p:nvSpPr>
            <p:cNvPr id="5" name="object 5"/>
            <p:cNvSpPr/>
            <p:nvPr/>
          </p:nvSpPr>
          <p:spPr>
            <a:xfrm>
              <a:off x="2867341" y="3096586"/>
              <a:ext cx="688975" cy="0"/>
            </a:xfrm>
            <a:custGeom>
              <a:avLst/>
              <a:gdLst/>
              <a:ahLst/>
              <a:cxnLst/>
              <a:rect l="l" t="t" r="r" b="b"/>
              <a:pathLst>
                <a:path w="688975">
                  <a:moveTo>
                    <a:pt x="0" y="0"/>
                  </a:moveTo>
                  <a:lnTo>
                    <a:pt x="688365" y="0"/>
                  </a:lnTo>
                </a:path>
              </a:pathLst>
            </a:custGeom>
            <a:ln w="6350">
              <a:solidFill>
                <a:srgbClr val="231F20"/>
              </a:solidFill>
            </a:ln>
          </p:spPr>
          <p:txBody>
            <a:bodyPr wrap="square" lIns="0" tIns="0" rIns="0" bIns="0" rtlCol="0"/>
            <a:lstStyle/>
            <a:p>
              <a:endParaRPr/>
            </a:p>
          </p:txBody>
        </p:sp>
        <p:sp>
          <p:nvSpPr>
            <p:cNvPr id="6" name="object 6"/>
            <p:cNvSpPr/>
            <p:nvPr/>
          </p:nvSpPr>
          <p:spPr>
            <a:xfrm>
              <a:off x="3555712" y="3096586"/>
              <a:ext cx="646430" cy="0"/>
            </a:xfrm>
            <a:custGeom>
              <a:avLst/>
              <a:gdLst/>
              <a:ahLst/>
              <a:cxnLst/>
              <a:rect l="l" t="t" r="r" b="b"/>
              <a:pathLst>
                <a:path w="646429">
                  <a:moveTo>
                    <a:pt x="0" y="0"/>
                  </a:moveTo>
                  <a:lnTo>
                    <a:pt x="645820" y="0"/>
                  </a:lnTo>
                </a:path>
              </a:pathLst>
            </a:custGeom>
            <a:ln w="6350">
              <a:solidFill>
                <a:srgbClr val="231F20"/>
              </a:solidFill>
            </a:ln>
          </p:spPr>
          <p:txBody>
            <a:bodyPr wrap="square" lIns="0" tIns="0" rIns="0" bIns="0" rtlCol="0"/>
            <a:lstStyle/>
            <a:p>
              <a:endParaRPr/>
            </a:p>
          </p:txBody>
        </p:sp>
      </p:grpSp>
      <p:sp>
        <p:nvSpPr>
          <p:cNvPr id="7" name="object 7"/>
          <p:cNvSpPr/>
          <p:nvPr/>
        </p:nvSpPr>
        <p:spPr>
          <a:xfrm>
            <a:off x="6097586" y="803273"/>
            <a:ext cx="2787650" cy="0"/>
          </a:xfrm>
          <a:custGeom>
            <a:avLst/>
            <a:gdLst/>
            <a:ahLst/>
            <a:cxnLst/>
            <a:rect l="l" t="t" r="r" b="b"/>
            <a:pathLst>
              <a:path w="2787650">
                <a:moveTo>
                  <a:pt x="0" y="0"/>
                </a:moveTo>
                <a:lnTo>
                  <a:pt x="2787078" y="0"/>
                </a:lnTo>
              </a:path>
            </a:pathLst>
          </a:custGeom>
          <a:ln w="6350">
            <a:solidFill>
              <a:srgbClr val="231F20"/>
            </a:solidFill>
          </a:ln>
        </p:spPr>
        <p:txBody>
          <a:bodyPr wrap="square" lIns="0" tIns="0" rIns="0" bIns="0" rtlCol="0"/>
          <a:lstStyle/>
          <a:p>
            <a:endParaRPr/>
          </a:p>
        </p:txBody>
      </p:sp>
      <p:grpSp>
        <p:nvGrpSpPr>
          <p:cNvPr id="8" name="object 8"/>
          <p:cNvGrpSpPr/>
          <p:nvPr/>
        </p:nvGrpSpPr>
        <p:grpSpPr>
          <a:xfrm>
            <a:off x="5576601" y="5972582"/>
            <a:ext cx="3829050" cy="6350"/>
            <a:chOff x="893476" y="5972582"/>
            <a:chExt cx="3829050" cy="6350"/>
          </a:xfrm>
        </p:grpSpPr>
        <p:sp>
          <p:nvSpPr>
            <p:cNvPr id="9" name="object 9"/>
            <p:cNvSpPr/>
            <p:nvPr/>
          </p:nvSpPr>
          <p:spPr>
            <a:xfrm>
              <a:off x="893476" y="5975757"/>
              <a:ext cx="533400" cy="0"/>
            </a:xfrm>
            <a:custGeom>
              <a:avLst/>
              <a:gdLst/>
              <a:ahLst/>
              <a:cxnLst/>
              <a:rect l="l" t="t" r="r" b="b"/>
              <a:pathLst>
                <a:path w="533400">
                  <a:moveTo>
                    <a:pt x="0" y="0"/>
                  </a:moveTo>
                  <a:lnTo>
                    <a:pt x="533400" y="0"/>
                  </a:lnTo>
                </a:path>
              </a:pathLst>
            </a:custGeom>
            <a:ln w="6350">
              <a:solidFill>
                <a:srgbClr val="231F20"/>
              </a:solidFill>
            </a:ln>
          </p:spPr>
          <p:txBody>
            <a:bodyPr wrap="square" lIns="0" tIns="0" rIns="0" bIns="0" rtlCol="0"/>
            <a:lstStyle/>
            <a:p>
              <a:endParaRPr/>
            </a:p>
          </p:txBody>
        </p:sp>
        <p:sp>
          <p:nvSpPr>
            <p:cNvPr id="10" name="object 10"/>
            <p:cNvSpPr/>
            <p:nvPr/>
          </p:nvSpPr>
          <p:spPr>
            <a:xfrm>
              <a:off x="1426876" y="5975757"/>
              <a:ext cx="752475" cy="0"/>
            </a:xfrm>
            <a:custGeom>
              <a:avLst/>
              <a:gdLst/>
              <a:ahLst/>
              <a:cxnLst/>
              <a:rect l="l" t="t" r="r" b="b"/>
              <a:pathLst>
                <a:path w="752475">
                  <a:moveTo>
                    <a:pt x="0" y="0"/>
                  </a:moveTo>
                  <a:lnTo>
                    <a:pt x="752475" y="0"/>
                  </a:lnTo>
                </a:path>
              </a:pathLst>
            </a:custGeom>
            <a:ln w="6350">
              <a:solidFill>
                <a:srgbClr val="231F20"/>
              </a:solidFill>
            </a:ln>
          </p:spPr>
          <p:txBody>
            <a:bodyPr wrap="square" lIns="0" tIns="0" rIns="0" bIns="0" rtlCol="0"/>
            <a:lstStyle/>
            <a:p>
              <a:endParaRPr/>
            </a:p>
          </p:txBody>
        </p:sp>
        <p:sp>
          <p:nvSpPr>
            <p:cNvPr id="11" name="object 11"/>
            <p:cNvSpPr/>
            <p:nvPr/>
          </p:nvSpPr>
          <p:spPr>
            <a:xfrm>
              <a:off x="2179351" y="5975757"/>
              <a:ext cx="371475" cy="0"/>
            </a:xfrm>
            <a:custGeom>
              <a:avLst/>
              <a:gdLst/>
              <a:ahLst/>
              <a:cxnLst/>
              <a:rect l="l" t="t" r="r" b="b"/>
              <a:pathLst>
                <a:path w="371475">
                  <a:moveTo>
                    <a:pt x="0" y="0"/>
                  </a:moveTo>
                  <a:lnTo>
                    <a:pt x="371475" y="0"/>
                  </a:lnTo>
                </a:path>
              </a:pathLst>
            </a:custGeom>
            <a:ln w="6350">
              <a:solidFill>
                <a:srgbClr val="231F20"/>
              </a:solidFill>
            </a:ln>
          </p:spPr>
          <p:txBody>
            <a:bodyPr wrap="square" lIns="0" tIns="0" rIns="0" bIns="0" rtlCol="0"/>
            <a:lstStyle/>
            <a:p>
              <a:endParaRPr/>
            </a:p>
          </p:txBody>
        </p:sp>
        <p:sp>
          <p:nvSpPr>
            <p:cNvPr id="12" name="object 12"/>
            <p:cNvSpPr/>
            <p:nvPr/>
          </p:nvSpPr>
          <p:spPr>
            <a:xfrm>
              <a:off x="2550826" y="5975757"/>
              <a:ext cx="1076325" cy="0"/>
            </a:xfrm>
            <a:custGeom>
              <a:avLst/>
              <a:gdLst/>
              <a:ahLst/>
              <a:cxnLst/>
              <a:rect l="l" t="t" r="r" b="b"/>
              <a:pathLst>
                <a:path w="1076325">
                  <a:moveTo>
                    <a:pt x="0" y="0"/>
                  </a:moveTo>
                  <a:lnTo>
                    <a:pt x="1076325" y="0"/>
                  </a:lnTo>
                </a:path>
              </a:pathLst>
            </a:custGeom>
            <a:ln w="6350">
              <a:solidFill>
                <a:srgbClr val="231F20"/>
              </a:solidFill>
            </a:ln>
          </p:spPr>
          <p:txBody>
            <a:bodyPr wrap="square" lIns="0" tIns="0" rIns="0" bIns="0" rtlCol="0"/>
            <a:lstStyle/>
            <a:p>
              <a:endParaRPr/>
            </a:p>
          </p:txBody>
        </p:sp>
        <p:sp>
          <p:nvSpPr>
            <p:cNvPr id="13" name="object 13"/>
            <p:cNvSpPr/>
            <p:nvPr/>
          </p:nvSpPr>
          <p:spPr>
            <a:xfrm>
              <a:off x="3627151" y="5975757"/>
              <a:ext cx="352425" cy="0"/>
            </a:xfrm>
            <a:custGeom>
              <a:avLst/>
              <a:gdLst/>
              <a:ahLst/>
              <a:cxnLst/>
              <a:rect l="l" t="t" r="r" b="b"/>
              <a:pathLst>
                <a:path w="352425">
                  <a:moveTo>
                    <a:pt x="0" y="0"/>
                  </a:moveTo>
                  <a:lnTo>
                    <a:pt x="352425" y="0"/>
                  </a:lnTo>
                </a:path>
              </a:pathLst>
            </a:custGeom>
            <a:ln w="6350">
              <a:solidFill>
                <a:srgbClr val="231F20"/>
              </a:solidFill>
            </a:ln>
          </p:spPr>
          <p:txBody>
            <a:bodyPr wrap="square" lIns="0" tIns="0" rIns="0" bIns="0" rtlCol="0"/>
            <a:lstStyle/>
            <a:p>
              <a:endParaRPr/>
            </a:p>
          </p:txBody>
        </p:sp>
        <p:sp>
          <p:nvSpPr>
            <p:cNvPr id="14" name="object 14"/>
            <p:cNvSpPr/>
            <p:nvPr/>
          </p:nvSpPr>
          <p:spPr>
            <a:xfrm>
              <a:off x="3979576" y="5975757"/>
              <a:ext cx="742950" cy="0"/>
            </a:xfrm>
            <a:custGeom>
              <a:avLst/>
              <a:gdLst/>
              <a:ahLst/>
              <a:cxnLst/>
              <a:rect l="l" t="t" r="r" b="b"/>
              <a:pathLst>
                <a:path w="742950">
                  <a:moveTo>
                    <a:pt x="0" y="0"/>
                  </a:moveTo>
                  <a:lnTo>
                    <a:pt x="742950" y="0"/>
                  </a:lnTo>
                </a:path>
              </a:pathLst>
            </a:custGeom>
            <a:ln w="6350">
              <a:solidFill>
                <a:srgbClr val="231F20"/>
              </a:solidFill>
            </a:ln>
          </p:spPr>
          <p:txBody>
            <a:bodyPr wrap="square" lIns="0" tIns="0" rIns="0" bIns="0" rtlCol="0"/>
            <a:lstStyle/>
            <a:p>
              <a:endParaRPr/>
            </a:p>
          </p:txBody>
        </p:sp>
      </p:grpSp>
      <p:sp>
        <p:nvSpPr>
          <p:cNvPr id="15" name="object 15"/>
          <p:cNvSpPr/>
          <p:nvPr/>
        </p:nvSpPr>
        <p:spPr>
          <a:xfrm>
            <a:off x="5576601" y="3508149"/>
            <a:ext cx="3829050" cy="0"/>
          </a:xfrm>
          <a:custGeom>
            <a:avLst/>
            <a:gdLst/>
            <a:ahLst/>
            <a:cxnLst/>
            <a:rect l="l" t="t" r="r" b="b"/>
            <a:pathLst>
              <a:path w="3829050">
                <a:moveTo>
                  <a:pt x="0" y="0"/>
                </a:moveTo>
                <a:lnTo>
                  <a:pt x="3829050" y="0"/>
                </a:lnTo>
              </a:path>
            </a:pathLst>
          </a:custGeom>
          <a:ln w="6350">
            <a:solidFill>
              <a:srgbClr val="231F20"/>
            </a:solidFill>
          </a:ln>
        </p:spPr>
        <p:txBody>
          <a:bodyPr wrap="square" lIns="0" tIns="0" rIns="0" bIns="0" rtlCol="0"/>
          <a:lstStyle/>
          <a:p>
            <a:endParaRPr/>
          </a:p>
        </p:txBody>
      </p:sp>
      <p:sp>
        <p:nvSpPr>
          <p:cNvPr id="16" name="object 16"/>
          <p:cNvSpPr txBox="1"/>
          <p:nvPr/>
        </p:nvSpPr>
        <p:spPr>
          <a:xfrm>
            <a:off x="5337224"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17" name="object 17"/>
          <p:cNvSpPr txBox="1"/>
          <p:nvPr/>
        </p:nvSpPr>
        <p:spPr>
          <a:xfrm>
            <a:off x="9429622"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117</a:t>
            </a:r>
            <a:endParaRPr sz="900">
              <a:latin typeface="Arial"/>
              <a:cs typeface="Arial"/>
            </a:endParaRPr>
          </a:p>
        </p:txBody>
      </p:sp>
      <p:sp>
        <p:nvSpPr>
          <p:cNvPr id="18" name="object 18"/>
          <p:cNvSpPr txBox="1"/>
          <p:nvPr/>
        </p:nvSpPr>
        <p:spPr>
          <a:xfrm>
            <a:off x="6084887" y="835400"/>
            <a:ext cx="1989455" cy="575945"/>
          </a:xfrm>
          <a:prstGeom prst="rect">
            <a:avLst/>
          </a:prstGeom>
        </p:spPr>
        <p:txBody>
          <a:bodyPr vert="horz" wrap="square" lIns="0" tIns="78740" rIns="0" bIns="0" rtlCol="0">
            <a:spAutoFit/>
          </a:bodyPr>
          <a:lstStyle/>
          <a:p>
            <a:pPr marL="12700">
              <a:spcBef>
                <a:spcPts val="620"/>
              </a:spcBef>
            </a:pPr>
            <a:r>
              <a:rPr sz="750" b="1" spc="-15" dirty="0">
                <a:solidFill>
                  <a:srgbClr val="171514"/>
                </a:solidFill>
                <a:latin typeface="Arial"/>
                <a:cs typeface="Arial"/>
              </a:rPr>
              <a:t>CUADRO</a:t>
            </a:r>
            <a:r>
              <a:rPr sz="750" b="1" spc="-30" dirty="0">
                <a:solidFill>
                  <a:srgbClr val="171514"/>
                </a:solidFill>
                <a:latin typeface="Arial"/>
                <a:cs typeface="Arial"/>
              </a:rPr>
              <a:t> </a:t>
            </a:r>
            <a:r>
              <a:rPr sz="750" b="1" spc="5" dirty="0">
                <a:solidFill>
                  <a:srgbClr val="171514"/>
                </a:solidFill>
                <a:latin typeface="Arial"/>
                <a:cs typeface="Arial"/>
              </a:rPr>
              <a:t>7.3</a:t>
            </a:r>
            <a:r>
              <a:rPr sz="750" b="1" spc="-30" dirty="0">
                <a:solidFill>
                  <a:srgbClr val="171514"/>
                </a:solidFill>
                <a:latin typeface="Arial"/>
                <a:cs typeface="Arial"/>
              </a:rPr>
              <a:t> </a:t>
            </a:r>
            <a:r>
              <a:rPr sz="750" b="1" spc="15" dirty="0">
                <a:solidFill>
                  <a:srgbClr val="171514"/>
                </a:solidFill>
                <a:latin typeface="Arial"/>
                <a:cs typeface="Arial"/>
              </a:rPr>
              <a:t>(</a:t>
            </a:r>
            <a:r>
              <a:rPr sz="750" b="1" i="1" spc="15" dirty="0">
                <a:solidFill>
                  <a:srgbClr val="171514"/>
                </a:solidFill>
                <a:latin typeface="Arial"/>
                <a:cs typeface="Arial"/>
              </a:rPr>
              <a:t>Continuado</a:t>
            </a:r>
            <a:r>
              <a:rPr sz="750" b="1" spc="15" dirty="0">
                <a:solidFill>
                  <a:srgbClr val="171514"/>
                </a:solidFill>
                <a:latin typeface="Arial"/>
                <a:cs typeface="Arial"/>
              </a:rPr>
              <a:t>)</a:t>
            </a:r>
            <a:endParaRPr sz="750">
              <a:latin typeface="Arial"/>
              <a:cs typeface="Arial"/>
            </a:endParaRPr>
          </a:p>
          <a:p>
            <a:pPr marL="12700">
              <a:spcBef>
                <a:spcPts val="475"/>
              </a:spcBef>
            </a:pPr>
            <a:r>
              <a:rPr sz="750" b="1" spc="25" dirty="0">
                <a:solidFill>
                  <a:srgbClr val="171514"/>
                </a:solidFill>
                <a:latin typeface="Arial"/>
                <a:cs typeface="Arial"/>
              </a:rPr>
              <a:t>MIE</a:t>
            </a:r>
            <a:r>
              <a:rPr sz="750" b="1" spc="-15" dirty="0">
                <a:solidFill>
                  <a:srgbClr val="171514"/>
                </a:solidFill>
                <a:latin typeface="Arial"/>
                <a:cs typeface="Arial"/>
              </a:rPr>
              <a:t> </a:t>
            </a:r>
            <a:r>
              <a:rPr sz="750" b="1" spc="30" dirty="0">
                <a:solidFill>
                  <a:srgbClr val="171514"/>
                </a:solidFill>
                <a:latin typeface="Arial"/>
                <a:cs typeface="Arial"/>
              </a:rPr>
              <a:t>para</a:t>
            </a:r>
            <a:r>
              <a:rPr sz="750" b="1" spc="-15" dirty="0">
                <a:solidFill>
                  <a:srgbClr val="171514"/>
                </a:solidFill>
                <a:latin typeface="Arial"/>
                <a:cs typeface="Arial"/>
              </a:rPr>
              <a:t> </a:t>
            </a:r>
            <a:r>
              <a:rPr sz="750" b="1" spc="15" dirty="0">
                <a:solidFill>
                  <a:srgbClr val="171514"/>
                </a:solidFill>
                <a:latin typeface="Arial"/>
                <a:cs typeface="Arial"/>
              </a:rPr>
              <a:t>algunas</a:t>
            </a:r>
            <a:r>
              <a:rPr sz="750" b="1" spc="-15" dirty="0">
                <a:solidFill>
                  <a:srgbClr val="171514"/>
                </a:solidFill>
                <a:latin typeface="Arial"/>
                <a:cs typeface="Arial"/>
              </a:rPr>
              <a:t> </a:t>
            </a:r>
            <a:r>
              <a:rPr sz="750" b="1" spc="10" dirty="0">
                <a:solidFill>
                  <a:srgbClr val="171514"/>
                </a:solidFill>
                <a:latin typeface="Arial"/>
                <a:cs typeface="Arial"/>
              </a:rPr>
              <a:t>nubes</a:t>
            </a:r>
            <a:r>
              <a:rPr sz="750" b="1" spc="-15" dirty="0">
                <a:solidFill>
                  <a:srgbClr val="171514"/>
                </a:solidFill>
                <a:latin typeface="Arial"/>
                <a:cs typeface="Arial"/>
              </a:rPr>
              <a:t> </a:t>
            </a:r>
            <a:r>
              <a:rPr sz="750" b="1" spc="5" dirty="0">
                <a:solidFill>
                  <a:srgbClr val="171514"/>
                </a:solidFill>
                <a:latin typeface="Arial"/>
                <a:cs typeface="Arial"/>
              </a:rPr>
              <a:t>y</a:t>
            </a:r>
            <a:r>
              <a:rPr sz="750" b="1" spc="-15" dirty="0">
                <a:solidFill>
                  <a:srgbClr val="171514"/>
                </a:solidFill>
                <a:latin typeface="Arial"/>
                <a:cs typeface="Arial"/>
              </a:rPr>
              <a:t> </a:t>
            </a:r>
            <a:r>
              <a:rPr sz="750" b="1" dirty="0">
                <a:solidFill>
                  <a:srgbClr val="171514"/>
                </a:solidFill>
                <a:latin typeface="Arial"/>
                <a:cs typeface="Arial"/>
              </a:rPr>
              <a:t>capas</a:t>
            </a:r>
            <a:r>
              <a:rPr sz="750" b="1" spc="-15" dirty="0">
                <a:solidFill>
                  <a:srgbClr val="171514"/>
                </a:solidFill>
                <a:latin typeface="Arial"/>
                <a:cs typeface="Arial"/>
              </a:rPr>
              <a:t> </a:t>
            </a:r>
            <a:r>
              <a:rPr sz="750" b="1" spc="20" dirty="0">
                <a:solidFill>
                  <a:srgbClr val="171514"/>
                </a:solidFill>
                <a:latin typeface="Arial"/>
                <a:cs typeface="Arial"/>
              </a:rPr>
              <a:t>de</a:t>
            </a:r>
            <a:r>
              <a:rPr sz="750" b="1" spc="-15" dirty="0">
                <a:solidFill>
                  <a:srgbClr val="171514"/>
                </a:solidFill>
                <a:latin typeface="Arial"/>
                <a:cs typeface="Arial"/>
              </a:rPr>
              <a:t> </a:t>
            </a:r>
            <a:r>
              <a:rPr sz="750" b="1" spc="10" dirty="0">
                <a:solidFill>
                  <a:srgbClr val="171514"/>
                </a:solidFill>
                <a:latin typeface="Arial"/>
                <a:cs typeface="Arial"/>
              </a:rPr>
              <a:t>polvo</a:t>
            </a:r>
            <a:endParaRPr sz="750">
              <a:latin typeface="Arial"/>
              <a:cs typeface="Arial"/>
            </a:endParaRPr>
          </a:p>
          <a:p>
            <a:pPr>
              <a:spcBef>
                <a:spcPts val="15"/>
              </a:spcBef>
            </a:pPr>
            <a:endParaRPr sz="800">
              <a:latin typeface="Arial"/>
              <a:cs typeface="Arial"/>
            </a:endParaRPr>
          </a:p>
          <a:p>
            <a:pPr marR="5080" algn="r"/>
            <a:r>
              <a:rPr sz="500" b="1" spc="20" dirty="0">
                <a:solidFill>
                  <a:srgbClr val="171514"/>
                </a:solidFill>
                <a:latin typeface="Arial"/>
                <a:cs typeface="Arial"/>
              </a:rPr>
              <a:t>Nube</a:t>
            </a:r>
            <a:r>
              <a:rPr sz="500" b="1" spc="-10" dirty="0">
                <a:solidFill>
                  <a:srgbClr val="171514"/>
                </a:solidFill>
                <a:latin typeface="Arial"/>
                <a:cs typeface="Arial"/>
              </a:rPr>
              <a:t> </a:t>
            </a:r>
            <a:r>
              <a:rPr sz="500" b="1" spc="10" dirty="0">
                <a:solidFill>
                  <a:srgbClr val="171514"/>
                </a:solidFill>
                <a:latin typeface="Arial"/>
                <a:cs typeface="Arial"/>
              </a:rPr>
              <a:t>de</a:t>
            </a:r>
            <a:r>
              <a:rPr sz="500" b="1" spc="-10" dirty="0">
                <a:solidFill>
                  <a:srgbClr val="171514"/>
                </a:solidFill>
                <a:latin typeface="Arial"/>
                <a:cs typeface="Arial"/>
              </a:rPr>
              <a:t> </a:t>
            </a:r>
            <a:r>
              <a:rPr sz="500" b="1" spc="5" dirty="0">
                <a:solidFill>
                  <a:srgbClr val="171514"/>
                </a:solidFill>
                <a:latin typeface="Arial"/>
                <a:cs typeface="Arial"/>
              </a:rPr>
              <a:t>polvo</a:t>
            </a:r>
            <a:endParaRPr sz="500">
              <a:latin typeface="Arial"/>
              <a:cs typeface="Arial"/>
            </a:endParaRPr>
          </a:p>
        </p:txBody>
      </p:sp>
      <p:graphicFrame>
        <p:nvGraphicFramePr>
          <p:cNvPr id="19" name="object 19"/>
          <p:cNvGraphicFramePr>
            <a:graphicFrameLocks noGrp="1"/>
          </p:cNvGraphicFramePr>
          <p:nvPr/>
        </p:nvGraphicFramePr>
        <p:xfrm>
          <a:off x="6075875" y="1416836"/>
          <a:ext cx="2696845" cy="1182922"/>
        </p:xfrm>
        <a:graphic>
          <a:graphicData uri="http://schemas.openxmlformats.org/drawingml/2006/table">
            <a:tbl>
              <a:tblPr firstRow="1" bandRow="1">
                <a:tableStyleId>{2D5ABB26-0587-4C30-8999-92F81FD0307C}</a:tableStyleId>
              </a:tblPr>
              <a:tblGrid>
                <a:gridCol w="1049655">
                  <a:extLst>
                    <a:ext uri="{9D8B030D-6E8A-4147-A177-3AD203B41FA5}">
                      <a16:colId xmlns:a16="http://schemas.microsoft.com/office/drawing/2014/main" val="20000"/>
                    </a:ext>
                  </a:extLst>
                </a:gridCol>
                <a:gridCol w="1052830">
                  <a:extLst>
                    <a:ext uri="{9D8B030D-6E8A-4147-A177-3AD203B41FA5}">
                      <a16:colId xmlns:a16="http://schemas.microsoft.com/office/drawing/2014/main" val="20001"/>
                    </a:ext>
                  </a:extLst>
                </a:gridCol>
                <a:gridCol w="594360">
                  <a:extLst>
                    <a:ext uri="{9D8B030D-6E8A-4147-A177-3AD203B41FA5}">
                      <a16:colId xmlns:a16="http://schemas.microsoft.com/office/drawing/2014/main" val="20002"/>
                    </a:ext>
                  </a:extLst>
                </a:gridCol>
              </a:tblGrid>
              <a:tr h="154685">
                <a:tc>
                  <a:txBody>
                    <a:bodyPr/>
                    <a:lstStyle/>
                    <a:p>
                      <a:pPr marL="21590">
                        <a:lnSpc>
                          <a:spcPct val="100000"/>
                        </a:lnSpc>
                        <a:spcBef>
                          <a:spcPts val="204"/>
                        </a:spcBef>
                      </a:pPr>
                      <a:r>
                        <a:rPr sz="650" b="1" spc="35" dirty="0">
                          <a:solidFill>
                            <a:srgbClr val="171514"/>
                          </a:solidFill>
                          <a:latin typeface="Arial"/>
                          <a:cs typeface="Arial"/>
                        </a:rPr>
                        <a:t>Material</a:t>
                      </a:r>
                      <a:endParaRPr sz="650">
                        <a:latin typeface="Arial"/>
                        <a:cs typeface="Arial"/>
                      </a:endParaRPr>
                    </a:p>
                  </a:txBody>
                  <a:tcPr marL="0" marR="0" marT="26034" marB="0"/>
                </a:tc>
                <a:tc>
                  <a:txBody>
                    <a:bodyPr/>
                    <a:lstStyle/>
                    <a:p>
                      <a:pPr marL="637540">
                        <a:lnSpc>
                          <a:spcPct val="100000"/>
                        </a:lnSpc>
                        <a:spcBef>
                          <a:spcPts val="55"/>
                        </a:spcBef>
                      </a:pPr>
                      <a:r>
                        <a:rPr sz="800" b="1" spc="-25" dirty="0">
                          <a:solidFill>
                            <a:srgbClr val="171514"/>
                          </a:solidFill>
                          <a:latin typeface="Arial"/>
                          <a:cs typeface="Arial"/>
                        </a:rPr>
                        <a:t>(mJ)</a:t>
                      </a:r>
                      <a:endParaRPr sz="800">
                        <a:latin typeface="Arial"/>
                        <a:cs typeface="Arial"/>
                      </a:endParaRPr>
                    </a:p>
                  </a:txBody>
                  <a:tcPr marL="0" marR="0" marT="6985" marB="0"/>
                </a:tc>
                <a:tc>
                  <a:txBody>
                    <a:bodyPr/>
                    <a:lstStyle/>
                    <a:p>
                      <a:pPr marR="93980" algn="r">
                        <a:lnSpc>
                          <a:spcPct val="100000"/>
                        </a:lnSpc>
                        <a:spcBef>
                          <a:spcPts val="55"/>
                        </a:spcBef>
                      </a:pPr>
                      <a:r>
                        <a:rPr sz="800" b="1" spc="-25" dirty="0">
                          <a:solidFill>
                            <a:srgbClr val="171514"/>
                          </a:solidFill>
                          <a:latin typeface="Arial"/>
                          <a:cs typeface="Arial"/>
                        </a:rPr>
                        <a:t>(mJ)</a:t>
                      </a:r>
                      <a:endParaRPr sz="800">
                        <a:latin typeface="Arial"/>
                        <a:cs typeface="Arial"/>
                      </a:endParaRPr>
                    </a:p>
                  </a:txBody>
                  <a:tcPr marL="0" marR="0" marT="6985" marB="0"/>
                </a:tc>
                <a:extLst>
                  <a:ext uri="{0D108BD9-81ED-4DB2-BD59-A6C34878D82A}">
                    <a16:rowId xmlns:a16="http://schemas.microsoft.com/office/drawing/2014/main" val="10000"/>
                  </a:ext>
                </a:extLst>
              </a:tr>
              <a:tr h="158292">
                <a:tc>
                  <a:txBody>
                    <a:bodyPr/>
                    <a:lstStyle/>
                    <a:p>
                      <a:pPr marL="21590">
                        <a:lnSpc>
                          <a:spcPct val="100000"/>
                        </a:lnSpc>
                        <a:spcBef>
                          <a:spcPts val="530"/>
                        </a:spcBef>
                      </a:pPr>
                      <a:r>
                        <a:rPr sz="450" spc="10" dirty="0">
                          <a:solidFill>
                            <a:srgbClr val="171514"/>
                          </a:solidFill>
                          <a:latin typeface="Microsoft Sans Serif"/>
                          <a:cs typeface="Microsoft Sans Serif"/>
                        </a:rPr>
                        <a:t>resina</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urea</a:t>
                      </a:r>
                      <a:endParaRPr sz="450">
                        <a:latin typeface="Microsoft Sans Serif"/>
                        <a:cs typeface="Microsoft Sans Serif"/>
                      </a:endParaRPr>
                    </a:p>
                  </a:txBody>
                  <a:tcPr marL="0" marR="0" marT="67310" marB="0"/>
                </a:tc>
                <a:tc>
                  <a:txBody>
                    <a:bodyPr/>
                    <a:lstStyle/>
                    <a:p>
                      <a:pPr marL="627380">
                        <a:lnSpc>
                          <a:spcPct val="100000"/>
                        </a:lnSpc>
                        <a:spcBef>
                          <a:spcPts val="180"/>
                        </a:spcBef>
                      </a:pPr>
                      <a:r>
                        <a:rPr sz="800" spc="10" dirty="0">
                          <a:solidFill>
                            <a:srgbClr val="171514"/>
                          </a:solidFill>
                          <a:latin typeface="Microsoft Sans Serif"/>
                          <a:cs typeface="Microsoft Sans Serif"/>
                        </a:rPr>
                        <a:t>80</a:t>
                      </a:r>
                      <a:endParaRPr sz="800">
                        <a:latin typeface="Microsoft Sans Serif"/>
                        <a:cs typeface="Microsoft Sans Serif"/>
                      </a:endParaRPr>
                    </a:p>
                  </a:txBody>
                  <a:tcPr marL="0" marR="0" marT="228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1"/>
                  </a:ext>
                </a:extLst>
              </a:tr>
              <a:tr h="145592">
                <a:tc>
                  <a:txBody>
                    <a:bodyPr/>
                    <a:lstStyle/>
                    <a:p>
                      <a:pPr marL="21590">
                        <a:lnSpc>
                          <a:spcPct val="100000"/>
                        </a:lnSpc>
                        <a:spcBef>
                          <a:spcPts val="130"/>
                        </a:spcBef>
                      </a:pPr>
                      <a:r>
                        <a:rPr sz="750" spc="15" dirty="0">
                          <a:solidFill>
                            <a:srgbClr val="171514"/>
                          </a:solidFill>
                          <a:latin typeface="Microsoft Sans Serif"/>
                          <a:cs typeface="Microsoft Sans Serif"/>
                        </a:rPr>
                        <a:t>Vanadio</a:t>
                      </a:r>
                      <a:endParaRPr sz="750">
                        <a:latin typeface="Microsoft Sans Serif"/>
                        <a:cs typeface="Microsoft Sans Serif"/>
                      </a:endParaRPr>
                    </a:p>
                  </a:txBody>
                  <a:tcPr marL="0" marR="0" marT="16510" marB="0"/>
                </a:tc>
                <a:tc>
                  <a:txBody>
                    <a:bodyPr/>
                    <a:lstStyle/>
                    <a:p>
                      <a:pPr marL="627380">
                        <a:lnSpc>
                          <a:spcPct val="100000"/>
                        </a:lnSpc>
                        <a:spcBef>
                          <a:spcPts val="80"/>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10160" marB="0"/>
                </a:tc>
                <a:tc>
                  <a:txBody>
                    <a:bodyPr/>
                    <a:lstStyle/>
                    <a:p>
                      <a:pPr marL="313690">
                        <a:lnSpc>
                          <a:spcPct val="100000"/>
                        </a:lnSpc>
                        <a:spcBef>
                          <a:spcPts val="80"/>
                        </a:spcBef>
                      </a:pPr>
                      <a:r>
                        <a:rPr sz="800" spc="5" dirty="0">
                          <a:solidFill>
                            <a:srgbClr val="171514"/>
                          </a:solidFill>
                          <a:latin typeface="Microsoft Sans Serif"/>
                          <a:cs typeface="Microsoft Sans Serif"/>
                        </a:rPr>
                        <a:t>8.0</a:t>
                      </a:r>
                      <a:endParaRPr sz="800">
                        <a:latin typeface="Microsoft Sans Serif"/>
                        <a:cs typeface="Microsoft Sans Serif"/>
                      </a:endParaRPr>
                    </a:p>
                  </a:txBody>
                  <a:tcPr marL="0" marR="0" marT="10160" marB="0"/>
                </a:tc>
                <a:extLst>
                  <a:ext uri="{0D108BD9-81ED-4DB2-BD59-A6C34878D82A}">
                    <a16:rowId xmlns:a16="http://schemas.microsoft.com/office/drawing/2014/main" val="10002"/>
                  </a:ext>
                </a:extLst>
              </a:tr>
              <a:tr h="145592">
                <a:tc>
                  <a:txBody>
                    <a:bodyPr/>
                    <a:lstStyle/>
                    <a:p>
                      <a:pPr marL="21590">
                        <a:lnSpc>
                          <a:spcPct val="100000"/>
                        </a:lnSpc>
                        <a:spcBef>
                          <a:spcPts val="430"/>
                        </a:spcBef>
                      </a:pPr>
                      <a:r>
                        <a:rPr sz="450" dirty="0">
                          <a:solidFill>
                            <a:srgbClr val="171514"/>
                          </a:solidFill>
                          <a:latin typeface="Microsoft Sans Serif"/>
                          <a:cs typeface="Microsoft Sans Serif"/>
                        </a:rPr>
                        <a:t>resina</a:t>
                      </a:r>
                      <a:r>
                        <a:rPr sz="450" spc="-5" dirty="0">
                          <a:solidFill>
                            <a:srgbClr val="171514"/>
                          </a:solidFill>
                          <a:latin typeface="Microsoft Sans Serif"/>
                          <a:cs typeface="Microsoft Sans Serif"/>
                        </a:rPr>
                        <a:t> </a:t>
                      </a:r>
                      <a:r>
                        <a:rPr sz="450"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dirty="0">
                          <a:solidFill>
                            <a:srgbClr val="171514"/>
                          </a:solidFill>
                          <a:latin typeface="Microsoft Sans Serif"/>
                          <a:cs typeface="Microsoft Sans Serif"/>
                        </a:rPr>
                        <a:t>vinilo</a:t>
                      </a:r>
                      <a:endParaRPr sz="450">
                        <a:latin typeface="Microsoft Sans Serif"/>
                        <a:cs typeface="Microsoft Sans Serif"/>
                      </a:endParaRPr>
                    </a:p>
                  </a:txBody>
                  <a:tcPr marL="0" marR="0" marT="54610" marB="0"/>
                </a:tc>
                <a:tc>
                  <a:txBody>
                    <a:bodyPr/>
                    <a:lstStyle/>
                    <a:p>
                      <a:pPr marL="627380">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3"/>
                  </a:ext>
                </a:extLst>
              </a:tr>
              <a:tr h="145592">
                <a:tc>
                  <a:txBody>
                    <a:bodyPr/>
                    <a:lstStyle/>
                    <a:p>
                      <a:pPr marL="21590">
                        <a:lnSpc>
                          <a:spcPct val="100000"/>
                        </a:lnSpc>
                        <a:spcBef>
                          <a:spcPts val="380"/>
                        </a:spcBef>
                      </a:pPr>
                      <a:r>
                        <a:rPr sz="500" spc="15" dirty="0">
                          <a:solidFill>
                            <a:srgbClr val="171514"/>
                          </a:solidFill>
                          <a:latin typeface="Microsoft Sans Serif"/>
                          <a:cs typeface="Microsoft Sans Serif"/>
                        </a:rPr>
                        <a:t>Harina</a:t>
                      </a:r>
                      <a:r>
                        <a:rPr sz="500" spc="-3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30" dirty="0">
                          <a:solidFill>
                            <a:srgbClr val="171514"/>
                          </a:solidFill>
                          <a:latin typeface="Microsoft Sans Serif"/>
                          <a:cs typeface="Microsoft Sans Serif"/>
                        </a:rPr>
                        <a:t> </a:t>
                      </a:r>
                      <a:r>
                        <a:rPr sz="500" spc="30" dirty="0">
                          <a:solidFill>
                            <a:srgbClr val="171514"/>
                          </a:solidFill>
                          <a:latin typeface="Microsoft Sans Serif"/>
                          <a:cs typeface="Microsoft Sans Serif"/>
                        </a:rPr>
                        <a:t>trigo</a:t>
                      </a:r>
                      <a:endParaRPr sz="500">
                        <a:latin typeface="Microsoft Sans Serif"/>
                        <a:cs typeface="Microsoft Sans Serif"/>
                      </a:endParaRPr>
                    </a:p>
                  </a:txBody>
                  <a:tcPr marL="0" marR="0" marT="48260" marB="0"/>
                </a:tc>
                <a:tc>
                  <a:txBody>
                    <a:bodyPr/>
                    <a:lstStyle/>
                    <a:p>
                      <a:pPr marL="627380">
                        <a:lnSpc>
                          <a:spcPct val="100000"/>
                        </a:lnSpc>
                        <a:spcBef>
                          <a:spcPts val="80"/>
                        </a:spcBef>
                      </a:pPr>
                      <a:r>
                        <a:rPr sz="800" spc="10" dirty="0">
                          <a:solidFill>
                            <a:srgbClr val="171514"/>
                          </a:solidFill>
                          <a:latin typeface="Microsoft Sans Serif"/>
                          <a:cs typeface="Microsoft Sans Serif"/>
                        </a:rPr>
                        <a:t>50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4"/>
                  </a:ext>
                </a:extLst>
              </a:tr>
              <a:tr h="145592">
                <a:tc>
                  <a:txBody>
                    <a:bodyPr/>
                    <a:lstStyle/>
                    <a:p>
                      <a:pPr>
                        <a:lnSpc>
                          <a:spcPct val="100000"/>
                        </a:lnSpc>
                        <a:spcBef>
                          <a:spcPts val="20"/>
                        </a:spcBef>
                      </a:pPr>
                      <a:endParaRPr sz="400">
                        <a:latin typeface="Times New Roman"/>
                        <a:cs typeface="Times New Roman"/>
                      </a:endParaRPr>
                    </a:p>
                    <a:p>
                      <a:pPr marL="21590">
                        <a:lnSpc>
                          <a:spcPct val="100000"/>
                        </a:lnSpc>
                      </a:pPr>
                      <a:r>
                        <a:rPr sz="400" spc="10" dirty="0">
                          <a:solidFill>
                            <a:srgbClr val="171514"/>
                          </a:solidFill>
                          <a:latin typeface="Microsoft Sans Serif"/>
                          <a:cs typeface="Microsoft Sans Serif"/>
                        </a:rPr>
                        <a:t>Harina</a:t>
                      </a:r>
                      <a:r>
                        <a:rPr sz="400" spc="-2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25" dirty="0">
                          <a:solidFill>
                            <a:srgbClr val="171514"/>
                          </a:solidFill>
                          <a:latin typeface="Microsoft Sans Serif"/>
                          <a:cs typeface="Microsoft Sans Serif"/>
                        </a:rPr>
                        <a:t> </a:t>
                      </a:r>
                      <a:r>
                        <a:rPr sz="400" spc="15" dirty="0">
                          <a:solidFill>
                            <a:srgbClr val="171514"/>
                          </a:solidFill>
                          <a:latin typeface="Microsoft Sans Serif"/>
                          <a:cs typeface="Microsoft Sans Serif"/>
                        </a:rPr>
                        <a:t>madera</a:t>
                      </a:r>
                      <a:endParaRPr sz="400">
                        <a:latin typeface="Microsoft Sans Serif"/>
                        <a:cs typeface="Microsoft Sans Serif"/>
                      </a:endParaRPr>
                    </a:p>
                  </a:txBody>
                  <a:tcPr marL="0" marR="0" marT="2540" marB="0"/>
                </a:tc>
                <a:tc>
                  <a:txBody>
                    <a:bodyPr/>
                    <a:lstStyle/>
                    <a:p>
                      <a:pPr marL="627380">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5"/>
                  </a:ext>
                </a:extLst>
              </a:tr>
              <a:tr h="145592">
                <a:tc>
                  <a:txBody>
                    <a:bodyPr/>
                    <a:lstStyle/>
                    <a:p>
                      <a:pPr marL="21590">
                        <a:lnSpc>
                          <a:spcPct val="100000"/>
                        </a:lnSpc>
                        <a:spcBef>
                          <a:spcPts val="80"/>
                        </a:spcBef>
                      </a:pPr>
                      <a:r>
                        <a:rPr sz="800" spc="5" dirty="0">
                          <a:solidFill>
                            <a:srgbClr val="171514"/>
                          </a:solidFill>
                          <a:latin typeface="Microsoft Sans Serif"/>
                          <a:cs typeface="Microsoft Sans Serif"/>
                        </a:rPr>
                        <a:t>Zinc</a:t>
                      </a:r>
                      <a:endParaRPr sz="800">
                        <a:latin typeface="Microsoft Sans Serif"/>
                        <a:cs typeface="Microsoft Sans Serif"/>
                      </a:endParaRPr>
                    </a:p>
                  </a:txBody>
                  <a:tcPr marL="0" marR="0" marT="10160" marB="0"/>
                </a:tc>
                <a:tc>
                  <a:txBody>
                    <a:bodyPr/>
                    <a:lstStyle/>
                    <a:p>
                      <a:pPr marL="576580">
                        <a:lnSpc>
                          <a:spcPct val="100000"/>
                        </a:lnSpc>
                        <a:spcBef>
                          <a:spcPts val="80"/>
                        </a:spcBef>
                      </a:pPr>
                      <a:r>
                        <a:rPr sz="800" spc="10" dirty="0">
                          <a:solidFill>
                            <a:srgbClr val="171514"/>
                          </a:solidFill>
                          <a:latin typeface="Microsoft Sans Serif"/>
                          <a:cs typeface="Microsoft Sans Serif"/>
                        </a:rPr>
                        <a:t>100</a:t>
                      </a:r>
                      <a:endParaRPr sz="800">
                        <a:latin typeface="Microsoft Sans Serif"/>
                        <a:cs typeface="Microsoft Sans Serif"/>
                      </a:endParaRPr>
                    </a:p>
                  </a:txBody>
                  <a:tcPr marL="0" marR="0" marT="10160" marB="0"/>
                </a:tc>
                <a:tc>
                  <a:txBody>
                    <a:bodyPr/>
                    <a:lstStyle/>
                    <a:p>
                      <a:pPr marL="212090">
                        <a:lnSpc>
                          <a:spcPct val="100000"/>
                        </a:lnSpc>
                        <a:spcBef>
                          <a:spcPts val="229"/>
                        </a:spcBef>
                      </a:pPr>
                      <a:r>
                        <a:rPr sz="650" spc="5" dirty="0">
                          <a:solidFill>
                            <a:srgbClr val="171514"/>
                          </a:solidFill>
                          <a:latin typeface="Microsoft Sans Serif"/>
                          <a:cs typeface="Microsoft Sans Serif"/>
                        </a:rPr>
                        <a:t>400.0</a:t>
                      </a:r>
                      <a:endParaRPr sz="650">
                        <a:latin typeface="Microsoft Sans Serif"/>
                        <a:cs typeface="Microsoft Sans Serif"/>
                      </a:endParaRPr>
                    </a:p>
                  </a:txBody>
                  <a:tcPr marL="0" marR="0" marT="29209" marB="0"/>
                </a:tc>
                <a:extLst>
                  <a:ext uri="{0D108BD9-81ED-4DB2-BD59-A6C34878D82A}">
                    <a16:rowId xmlns:a16="http://schemas.microsoft.com/office/drawing/2014/main" val="10006"/>
                  </a:ext>
                </a:extLst>
              </a:tr>
              <a:tr h="141985">
                <a:tc>
                  <a:txBody>
                    <a:bodyPr/>
                    <a:lstStyle/>
                    <a:p>
                      <a:pPr marL="21590">
                        <a:lnSpc>
                          <a:spcPts val="885"/>
                        </a:lnSpc>
                        <a:spcBef>
                          <a:spcPts val="130"/>
                        </a:spcBef>
                      </a:pPr>
                      <a:r>
                        <a:rPr sz="750" spc="15" dirty="0">
                          <a:solidFill>
                            <a:srgbClr val="171514"/>
                          </a:solidFill>
                          <a:latin typeface="Microsoft Sans Serif"/>
                          <a:cs typeface="Microsoft Sans Serif"/>
                        </a:rPr>
                        <a:t>Circonio</a:t>
                      </a:r>
                      <a:endParaRPr sz="750">
                        <a:latin typeface="Microsoft Sans Serif"/>
                        <a:cs typeface="Microsoft Sans Serif"/>
                      </a:endParaRPr>
                    </a:p>
                  </a:txBody>
                  <a:tcPr marL="0" marR="0" marT="16510" marB="0"/>
                </a:tc>
                <a:tc>
                  <a:txBody>
                    <a:bodyPr/>
                    <a:lstStyle/>
                    <a:p>
                      <a:pPr marL="678180">
                        <a:lnSpc>
                          <a:spcPts val="935"/>
                        </a:lnSpc>
                        <a:spcBef>
                          <a:spcPts val="80"/>
                        </a:spcBef>
                      </a:pPr>
                      <a:r>
                        <a:rPr sz="800" dirty="0">
                          <a:solidFill>
                            <a:srgbClr val="171514"/>
                          </a:solidFill>
                          <a:latin typeface="Microsoft Sans Serif"/>
                          <a:cs typeface="Microsoft Sans Serif"/>
                        </a:rPr>
                        <a:t>5</a:t>
                      </a:r>
                      <a:endParaRPr sz="800">
                        <a:latin typeface="Microsoft Sans Serif"/>
                        <a:cs typeface="Microsoft Sans Serif"/>
                      </a:endParaRPr>
                    </a:p>
                  </a:txBody>
                  <a:tcPr marL="0" marR="0" marT="10160" marB="0"/>
                </a:tc>
                <a:tc>
                  <a:txBody>
                    <a:bodyPr/>
                    <a:lstStyle/>
                    <a:p>
                      <a:pPr marR="13970" algn="r">
                        <a:lnSpc>
                          <a:spcPct val="100000"/>
                        </a:lnSpc>
                        <a:spcBef>
                          <a:spcPts val="229"/>
                        </a:spcBef>
                      </a:pPr>
                      <a:r>
                        <a:rPr sz="650" spc="5" dirty="0">
                          <a:solidFill>
                            <a:srgbClr val="171514"/>
                          </a:solidFill>
                          <a:latin typeface="Microsoft Sans Serif"/>
                          <a:cs typeface="Microsoft Sans Serif"/>
                        </a:rPr>
                        <a:t>0.0004</a:t>
                      </a:r>
                      <a:endParaRPr sz="650">
                        <a:latin typeface="Microsoft Sans Serif"/>
                        <a:cs typeface="Microsoft Sans Serif"/>
                      </a:endParaRPr>
                    </a:p>
                  </a:txBody>
                  <a:tcPr marL="0" marR="0" marT="29209" marB="0"/>
                </a:tc>
                <a:extLst>
                  <a:ext uri="{0D108BD9-81ED-4DB2-BD59-A6C34878D82A}">
                    <a16:rowId xmlns:a16="http://schemas.microsoft.com/office/drawing/2014/main" val="10007"/>
                  </a:ext>
                </a:extLst>
              </a:tr>
            </a:tbl>
          </a:graphicData>
        </a:graphic>
      </p:graphicFrame>
      <p:sp>
        <p:nvSpPr>
          <p:cNvPr id="20" name="object 20"/>
          <p:cNvSpPr txBox="1"/>
          <p:nvPr/>
        </p:nvSpPr>
        <p:spPr>
          <a:xfrm>
            <a:off x="8311857" y="1309545"/>
            <a:ext cx="460375" cy="89768"/>
          </a:xfrm>
          <a:prstGeom prst="rect">
            <a:avLst/>
          </a:prstGeom>
        </p:spPr>
        <p:txBody>
          <a:bodyPr vert="horz" wrap="square" lIns="0" tIns="12700" rIns="0" bIns="0" rtlCol="0">
            <a:spAutoFit/>
          </a:bodyPr>
          <a:lstStyle/>
          <a:p>
            <a:pPr marL="12700">
              <a:spcBef>
                <a:spcPts val="100"/>
              </a:spcBef>
            </a:pPr>
            <a:r>
              <a:rPr sz="500" b="1" spc="5" dirty="0">
                <a:solidFill>
                  <a:srgbClr val="171514"/>
                </a:solidFill>
                <a:latin typeface="Arial"/>
                <a:cs typeface="Arial"/>
              </a:rPr>
              <a:t>capa</a:t>
            </a:r>
            <a:r>
              <a:rPr sz="500" b="1" spc="-35" dirty="0">
                <a:solidFill>
                  <a:srgbClr val="171514"/>
                </a:solidFill>
                <a:latin typeface="Arial"/>
                <a:cs typeface="Arial"/>
              </a:rPr>
              <a:t> </a:t>
            </a:r>
            <a:r>
              <a:rPr sz="500" b="1" spc="10" dirty="0">
                <a:solidFill>
                  <a:srgbClr val="171514"/>
                </a:solidFill>
                <a:latin typeface="Arial"/>
                <a:cs typeface="Arial"/>
              </a:rPr>
              <a:t>de</a:t>
            </a:r>
            <a:r>
              <a:rPr sz="500" b="1" spc="-30" dirty="0">
                <a:solidFill>
                  <a:srgbClr val="171514"/>
                </a:solidFill>
                <a:latin typeface="Arial"/>
                <a:cs typeface="Arial"/>
              </a:rPr>
              <a:t> </a:t>
            </a:r>
            <a:r>
              <a:rPr sz="500" b="1" spc="5" dirty="0">
                <a:solidFill>
                  <a:srgbClr val="171514"/>
                </a:solidFill>
                <a:latin typeface="Arial"/>
                <a:cs typeface="Arial"/>
              </a:rPr>
              <a:t>polvo</a:t>
            </a:r>
            <a:endParaRPr sz="500">
              <a:latin typeface="Arial"/>
              <a:cs typeface="Arial"/>
            </a:endParaRPr>
          </a:p>
        </p:txBody>
      </p:sp>
      <p:sp>
        <p:nvSpPr>
          <p:cNvPr id="21" name="object 21"/>
          <p:cNvSpPr txBox="1"/>
          <p:nvPr/>
        </p:nvSpPr>
        <p:spPr>
          <a:xfrm>
            <a:off x="6084885" y="2682566"/>
            <a:ext cx="2679700" cy="304800"/>
          </a:xfrm>
          <a:prstGeom prst="rect">
            <a:avLst/>
          </a:prstGeom>
        </p:spPr>
        <p:txBody>
          <a:bodyPr vert="horz" wrap="square" lIns="0" tIns="12700" rIns="0" bIns="0" rtlCol="0">
            <a:spAutoFit/>
          </a:bodyPr>
          <a:lstStyle/>
          <a:p>
            <a:pPr marL="406400" marR="5080" indent="-393700">
              <a:lnSpc>
                <a:spcPct val="131000"/>
              </a:lnSpc>
              <a:spcBef>
                <a:spcPts val="100"/>
              </a:spcBef>
            </a:pPr>
            <a:r>
              <a:rPr sz="650" i="1" spc="10" dirty="0">
                <a:solidFill>
                  <a:srgbClr val="171514"/>
                </a:solidFill>
                <a:latin typeface="Arial"/>
                <a:cs typeface="Arial"/>
              </a:rPr>
              <a:t>Fuente</a:t>
            </a:r>
            <a:r>
              <a:rPr sz="650" i="1" spc="10" dirty="0" smtClean="0">
                <a:solidFill>
                  <a:srgbClr val="171514"/>
                </a:solidFill>
                <a:latin typeface="Arial"/>
                <a:cs typeface="Arial"/>
              </a:rPr>
              <a:t>:</a:t>
            </a:r>
            <a:r>
              <a:rPr lang="es-ES" sz="650" i="1" spc="10" dirty="0" smtClean="0">
                <a:solidFill>
                  <a:srgbClr val="171514"/>
                </a:solidFill>
                <a:latin typeface="Arial"/>
                <a:cs typeface="Arial"/>
              </a:rPr>
              <a:t> </a:t>
            </a:r>
            <a:r>
              <a:rPr sz="700" spc="15" dirty="0" err="1" smtClean="0">
                <a:solidFill>
                  <a:srgbClr val="171514"/>
                </a:solidFill>
                <a:latin typeface="Microsoft Sans Serif"/>
                <a:cs typeface="Microsoft Sans Serif"/>
              </a:rPr>
              <a:t>Datos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Oficina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Minas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EE.UU.</a:t>
            </a:r>
            <a:r>
              <a:rPr sz="700" spc="-5"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Reimpreso</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con</a:t>
            </a:r>
            <a:r>
              <a:rPr lang="es-ES" sz="700" spc="2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permiso</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50" dirty="0">
                <a:solidFill>
                  <a:srgbClr val="171514"/>
                </a:solidFill>
                <a:latin typeface="Microsoft Sans Serif"/>
                <a:cs typeface="Microsoft Sans Serif"/>
              </a:rPr>
              <a:t>IEEE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Std.</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142-2007.</a:t>
            </a:r>
            <a:endParaRPr sz="700" dirty="0">
              <a:latin typeface="Microsoft Sans Serif"/>
              <a:cs typeface="Microsoft Sans Serif"/>
            </a:endParaRPr>
          </a:p>
        </p:txBody>
      </p:sp>
      <p:sp>
        <p:nvSpPr>
          <p:cNvPr id="22" name="object 22"/>
          <p:cNvSpPr txBox="1"/>
          <p:nvPr/>
        </p:nvSpPr>
        <p:spPr>
          <a:xfrm>
            <a:off x="5563901" y="3557291"/>
            <a:ext cx="1325880" cy="532130"/>
          </a:xfrm>
          <a:prstGeom prst="rect">
            <a:avLst/>
          </a:prstGeom>
        </p:spPr>
        <p:txBody>
          <a:bodyPr vert="horz" wrap="square" lIns="0" tIns="48895" rIns="0" bIns="0" rtlCol="0">
            <a:spAutoFit/>
          </a:bodyPr>
          <a:lstStyle/>
          <a:p>
            <a:pPr marL="12700">
              <a:spcBef>
                <a:spcPts val="385"/>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7.4</a:t>
            </a:r>
            <a:endParaRPr sz="850">
              <a:latin typeface="Arial"/>
              <a:cs typeface="Arial"/>
            </a:endParaRPr>
          </a:p>
          <a:p>
            <a:pPr marL="12700">
              <a:spcBef>
                <a:spcPts val="305"/>
              </a:spcBef>
            </a:pPr>
            <a:r>
              <a:rPr sz="900" b="1" dirty="0">
                <a:solidFill>
                  <a:srgbClr val="171514"/>
                </a:solidFill>
                <a:latin typeface="Arial"/>
                <a:cs typeface="Arial"/>
              </a:rPr>
              <a:t>La</a:t>
            </a:r>
            <a:r>
              <a:rPr sz="900" b="1" spc="-45" dirty="0">
                <a:solidFill>
                  <a:srgbClr val="171514"/>
                </a:solidFill>
                <a:latin typeface="Arial"/>
                <a:cs typeface="Arial"/>
              </a:rPr>
              <a:t> </a:t>
            </a:r>
            <a:r>
              <a:rPr sz="900" b="1" spc="5" dirty="0">
                <a:solidFill>
                  <a:srgbClr val="171514"/>
                </a:solidFill>
                <a:latin typeface="Arial"/>
                <a:cs typeface="Arial"/>
              </a:rPr>
              <a:t>Serie</a:t>
            </a:r>
            <a:r>
              <a:rPr sz="900" b="1" spc="-45" dirty="0">
                <a:solidFill>
                  <a:srgbClr val="171514"/>
                </a:solidFill>
                <a:latin typeface="Arial"/>
                <a:cs typeface="Arial"/>
              </a:rPr>
              <a:t> </a:t>
            </a:r>
            <a:r>
              <a:rPr sz="900" b="1" spc="10" dirty="0">
                <a:solidFill>
                  <a:srgbClr val="171514"/>
                </a:solidFill>
                <a:latin typeface="Arial"/>
                <a:cs typeface="Arial"/>
              </a:rPr>
              <a:t>Tribo-Eléctrica</a:t>
            </a:r>
            <a:endParaRPr sz="900">
              <a:latin typeface="Arial"/>
              <a:cs typeface="Arial"/>
            </a:endParaRPr>
          </a:p>
          <a:p>
            <a:pPr marL="12700">
              <a:spcBef>
                <a:spcPts val="520"/>
              </a:spcBef>
            </a:pPr>
            <a:r>
              <a:rPr sz="650" b="1" spc="5" dirty="0">
                <a:solidFill>
                  <a:srgbClr val="171514"/>
                </a:solidFill>
                <a:latin typeface="Arial"/>
                <a:cs typeface="Arial"/>
              </a:rPr>
              <a:t>Positivo</a:t>
            </a:r>
            <a:endParaRPr sz="650">
              <a:latin typeface="Arial"/>
              <a:cs typeface="Arial"/>
            </a:endParaRPr>
          </a:p>
        </p:txBody>
      </p:sp>
      <p:graphicFrame>
        <p:nvGraphicFramePr>
          <p:cNvPr id="23" name="object 23"/>
          <p:cNvGraphicFramePr>
            <a:graphicFrameLocks noGrp="1"/>
          </p:cNvGraphicFramePr>
          <p:nvPr/>
        </p:nvGraphicFramePr>
        <p:xfrm>
          <a:off x="5554892" y="4091231"/>
          <a:ext cx="3689983" cy="1757264"/>
        </p:xfrm>
        <a:graphic>
          <a:graphicData uri="http://schemas.openxmlformats.org/drawingml/2006/table">
            <a:tbl>
              <a:tblPr firstRow="1" bandRow="1">
                <a:tableStyleId>{2D5ABB26-0587-4C30-8999-92F81FD0307C}</a:tableStyleId>
              </a:tblPr>
              <a:tblGrid>
                <a:gridCol w="346710">
                  <a:extLst>
                    <a:ext uri="{9D8B030D-6E8A-4147-A177-3AD203B41FA5}">
                      <a16:colId xmlns:a16="http://schemas.microsoft.com/office/drawing/2014/main" val="20000"/>
                    </a:ext>
                  </a:extLst>
                </a:gridCol>
                <a:gridCol w="826769">
                  <a:extLst>
                    <a:ext uri="{9D8B030D-6E8A-4147-A177-3AD203B41FA5}">
                      <a16:colId xmlns:a16="http://schemas.microsoft.com/office/drawing/2014/main" val="20001"/>
                    </a:ext>
                  </a:extLst>
                </a:gridCol>
                <a:gridCol w="395604">
                  <a:extLst>
                    <a:ext uri="{9D8B030D-6E8A-4147-A177-3AD203B41FA5}">
                      <a16:colId xmlns:a16="http://schemas.microsoft.com/office/drawing/2014/main" val="20002"/>
                    </a:ext>
                  </a:extLst>
                </a:gridCol>
                <a:gridCol w="1021715">
                  <a:extLst>
                    <a:ext uri="{9D8B030D-6E8A-4147-A177-3AD203B41FA5}">
                      <a16:colId xmlns:a16="http://schemas.microsoft.com/office/drawing/2014/main" val="20003"/>
                    </a:ext>
                  </a:extLst>
                </a:gridCol>
                <a:gridCol w="400050">
                  <a:extLst>
                    <a:ext uri="{9D8B030D-6E8A-4147-A177-3AD203B41FA5}">
                      <a16:colId xmlns:a16="http://schemas.microsoft.com/office/drawing/2014/main" val="20004"/>
                    </a:ext>
                  </a:extLst>
                </a:gridCol>
                <a:gridCol w="699135">
                  <a:extLst>
                    <a:ext uri="{9D8B030D-6E8A-4147-A177-3AD203B41FA5}">
                      <a16:colId xmlns:a16="http://schemas.microsoft.com/office/drawing/2014/main" val="20005"/>
                    </a:ext>
                  </a:extLst>
                </a:gridCol>
              </a:tblGrid>
              <a:tr h="141985">
                <a:tc>
                  <a:txBody>
                    <a:bodyPr/>
                    <a:lstStyle/>
                    <a:p>
                      <a:pPr marL="21590">
                        <a:lnSpc>
                          <a:spcPct val="100000"/>
                        </a:lnSpc>
                        <a:spcBef>
                          <a:spcPts val="55"/>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6985" marB="0"/>
                </a:tc>
                <a:tc>
                  <a:txBody>
                    <a:bodyPr/>
                    <a:lstStyle/>
                    <a:p>
                      <a:pPr marL="208279">
                        <a:lnSpc>
                          <a:spcPct val="100000"/>
                        </a:lnSpc>
                        <a:spcBef>
                          <a:spcPts val="55"/>
                        </a:spcBef>
                      </a:pPr>
                      <a:r>
                        <a:rPr sz="800" spc="15" dirty="0">
                          <a:solidFill>
                            <a:srgbClr val="171514"/>
                          </a:solidFill>
                          <a:latin typeface="Microsoft Sans Serif"/>
                          <a:cs typeface="Microsoft Sans Serif"/>
                        </a:rPr>
                        <a:t>Aire</a:t>
                      </a:r>
                      <a:endParaRPr sz="800">
                        <a:latin typeface="Microsoft Sans Serif"/>
                        <a:cs typeface="Microsoft Sans Serif"/>
                      </a:endParaRPr>
                    </a:p>
                  </a:txBody>
                  <a:tcPr marL="0" marR="0" marT="6985" marB="0"/>
                </a:tc>
                <a:tc>
                  <a:txBody>
                    <a:bodyPr/>
                    <a:lstStyle/>
                    <a:p>
                      <a:pPr marR="2540" algn="ctr">
                        <a:lnSpc>
                          <a:spcPct val="100000"/>
                        </a:lnSpc>
                        <a:spcBef>
                          <a:spcPts val="55"/>
                        </a:spcBef>
                      </a:pPr>
                      <a:r>
                        <a:rPr sz="800" spc="10" dirty="0">
                          <a:solidFill>
                            <a:srgbClr val="171514"/>
                          </a:solidFill>
                          <a:latin typeface="Microsoft Sans Serif"/>
                          <a:cs typeface="Microsoft Sans Serif"/>
                        </a:rPr>
                        <a:t>13</a:t>
                      </a:r>
                      <a:endParaRPr sz="800">
                        <a:latin typeface="Microsoft Sans Serif"/>
                        <a:cs typeface="Microsoft Sans Serif"/>
                      </a:endParaRPr>
                    </a:p>
                  </a:txBody>
                  <a:tcPr marL="0" marR="0" marT="6985" marB="0"/>
                </a:tc>
                <a:tc>
                  <a:txBody>
                    <a:bodyPr/>
                    <a:lstStyle/>
                    <a:p>
                      <a:pPr marL="109855">
                        <a:lnSpc>
                          <a:spcPct val="100000"/>
                        </a:lnSpc>
                        <a:spcBef>
                          <a:spcPts val="204"/>
                        </a:spcBef>
                      </a:pPr>
                      <a:r>
                        <a:rPr sz="650" spc="5" dirty="0">
                          <a:solidFill>
                            <a:srgbClr val="171514"/>
                          </a:solidFill>
                          <a:latin typeface="Microsoft Sans Serif"/>
                          <a:cs typeface="Microsoft Sans Serif"/>
                        </a:rPr>
                        <a:t>Papel</a:t>
                      </a:r>
                      <a:endParaRPr sz="650">
                        <a:latin typeface="Microsoft Sans Serif"/>
                        <a:cs typeface="Microsoft Sans Serif"/>
                      </a:endParaRPr>
                    </a:p>
                  </a:txBody>
                  <a:tcPr marL="0" marR="0" marT="26034" marB="0"/>
                </a:tc>
                <a:tc>
                  <a:txBody>
                    <a:bodyPr/>
                    <a:lstStyle/>
                    <a:p>
                      <a:pPr marR="110489" algn="r">
                        <a:lnSpc>
                          <a:spcPct val="100000"/>
                        </a:lnSpc>
                        <a:spcBef>
                          <a:spcPts val="55"/>
                        </a:spcBef>
                      </a:pPr>
                      <a:r>
                        <a:rPr sz="800" spc="10" dirty="0">
                          <a:solidFill>
                            <a:srgbClr val="171514"/>
                          </a:solidFill>
                          <a:latin typeface="Microsoft Sans Serif"/>
                          <a:cs typeface="Microsoft Sans Serif"/>
                        </a:rPr>
                        <a:t>25</a:t>
                      </a:r>
                      <a:endParaRPr sz="800">
                        <a:latin typeface="Microsoft Sans Serif"/>
                        <a:cs typeface="Microsoft Sans Serif"/>
                      </a:endParaRPr>
                    </a:p>
                  </a:txBody>
                  <a:tcPr marL="0" marR="0" marT="6985" marB="0"/>
                </a:tc>
                <a:tc>
                  <a:txBody>
                    <a:bodyPr/>
                    <a:lstStyle/>
                    <a:p>
                      <a:pPr marL="117475">
                        <a:lnSpc>
                          <a:spcPct val="100000"/>
                        </a:lnSpc>
                        <a:spcBef>
                          <a:spcPts val="204"/>
                        </a:spcBef>
                      </a:pPr>
                      <a:r>
                        <a:rPr sz="650" spc="10" dirty="0">
                          <a:solidFill>
                            <a:srgbClr val="171514"/>
                          </a:solidFill>
                          <a:latin typeface="Microsoft Sans Serif"/>
                          <a:cs typeface="Microsoft Sans Serif"/>
                        </a:rPr>
                        <a:t>Acrílico</a:t>
                      </a:r>
                      <a:endParaRPr sz="650">
                        <a:latin typeface="Microsoft Sans Serif"/>
                        <a:cs typeface="Microsoft Sans Serif"/>
                      </a:endParaRPr>
                    </a:p>
                  </a:txBody>
                  <a:tcPr marL="0" marR="0" marT="26034" marB="0"/>
                </a:tc>
                <a:extLst>
                  <a:ext uri="{0D108BD9-81ED-4DB2-BD59-A6C34878D82A}">
                    <a16:rowId xmlns:a16="http://schemas.microsoft.com/office/drawing/2014/main" val="10000"/>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2</a:t>
                      </a:r>
                      <a:endParaRPr sz="800">
                        <a:latin typeface="Microsoft Sans Serif"/>
                        <a:cs typeface="Microsoft Sans Serif"/>
                      </a:endParaRPr>
                    </a:p>
                  </a:txBody>
                  <a:tcPr marL="0" marR="0" marT="10160" marB="0"/>
                </a:tc>
                <a:tc>
                  <a:txBody>
                    <a:bodyPr/>
                    <a:lstStyle/>
                    <a:p>
                      <a:pPr marL="208279">
                        <a:lnSpc>
                          <a:spcPct val="100000"/>
                        </a:lnSpc>
                        <a:spcBef>
                          <a:spcPts val="229"/>
                        </a:spcBef>
                      </a:pPr>
                      <a:r>
                        <a:rPr sz="650" dirty="0">
                          <a:solidFill>
                            <a:srgbClr val="171514"/>
                          </a:solidFill>
                          <a:latin typeface="Microsoft Sans Serif"/>
                          <a:cs typeface="Microsoft Sans Serif"/>
                        </a:rPr>
                        <a:t>Piel</a:t>
                      </a:r>
                      <a:r>
                        <a:rPr sz="650" spc="-45" dirty="0">
                          <a:solidFill>
                            <a:srgbClr val="171514"/>
                          </a:solidFill>
                          <a:latin typeface="Microsoft Sans Serif"/>
                          <a:cs typeface="Microsoft Sans Serif"/>
                        </a:rPr>
                        <a:t> </a:t>
                      </a:r>
                      <a:r>
                        <a:rPr sz="650" spc="30" dirty="0">
                          <a:solidFill>
                            <a:srgbClr val="171514"/>
                          </a:solidFill>
                          <a:latin typeface="Microsoft Sans Serif"/>
                          <a:cs typeface="Microsoft Sans Serif"/>
                        </a:rPr>
                        <a:t>humana</a:t>
                      </a:r>
                      <a:endParaRPr sz="650">
                        <a:latin typeface="Microsoft Sans Serif"/>
                        <a:cs typeface="Microsoft Sans Serif"/>
                      </a:endParaRPr>
                    </a:p>
                  </a:txBody>
                  <a:tcPr marL="0" marR="0" marT="29209" marB="0"/>
                </a:tc>
                <a:tc>
                  <a:txBody>
                    <a:bodyPr/>
                    <a:lstStyle/>
                    <a:p>
                      <a:pPr marR="2540" algn="ctr">
                        <a:lnSpc>
                          <a:spcPct val="100000"/>
                        </a:lnSpc>
                        <a:spcBef>
                          <a:spcPts val="80"/>
                        </a:spcBef>
                      </a:pPr>
                      <a:r>
                        <a:rPr sz="800" spc="10" dirty="0">
                          <a:solidFill>
                            <a:srgbClr val="171514"/>
                          </a:solidFill>
                          <a:latin typeface="Microsoft Sans Serif"/>
                          <a:cs typeface="Microsoft Sans Serif"/>
                        </a:rPr>
                        <a:t>14</a:t>
                      </a:r>
                      <a:endParaRPr sz="800">
                        <a:latin typeface="Microsoft Sans Serif"/>
                        <a:cs typeface="Microsoft Sans Serif"/>
                      </a:endParaRPr>
                    </a:p>
                  </a:txBody>
                  <a:tcPr marL="0" marR="0" marT="10160" marB="0"/>
                </a:tc>
                <a:tc>
                  <a:txBody>
                    <a:bodyPr/>
                    <a:lstStyle/>
                    <a:p>
                      <a:pPr marL="109855">
                        <a:lnSpc>
                          <a:spcPct val="100000"/>
                        </a:lnSpc>
                        <a:spcBef>
                          <a:spcPts val="380"/>
                        </a:spcBef>
                      </a:pPr>
                      <a:r>
                        <a:rPr sz="500" spc="15" dirty="0">
                          <a:solidFill>
                            <a:srgbClr val="171514"/>
                          </a:solidFill>
                          <a:latin typeface="Microsoft Sans Serif"/>
                          <a:cs typeface="Microsoft Sans Serif"/>
                        </a:rPr>
                        <a:t>Algodón</a:t>
                      </a:r>
                      <a:endParaRPr sz="500">
                        <a:latin typeface="Microsoft Sans Serif"/>
                        <a:cs typeface="Microsoft Sans Serif"/>
                      </a:endParaRPr>
                    </a:p>
                  </a:txBody>
                  <a:tcPr marL="0" marR="0" marT="48260" marB="0"/>
                </a:tc>
                <a:tc>
                  <a:txBody>
                    <a:bodyPr/>
                    <a:lstStyle/>
                    <a:p>
                      <a:pPr marR="111125" algn="r">
                        <a:lnSpc>
                          <a:spcPct val="100000"/>
                        </a:lnSpc>
                        <a:spcBef>
                          <a:spcPts val="80"/>
                        </a:spcBef>
                      </a:pPr>
                      <a:r>
                        <a:rPr sz="800" spc="10" dirty="0">
                          <a:solidFill>
                            <a:srgbClr val="171514"/>
                          </a:solidFill>
                          <a:latin typeface="Microsoft Sans Serif"/>
                          <a:cs typeface="Microsoft Sans Serif"/>
                        </a:rPr>
                        <a:t>26</a:t>
                      </a:r>
                      <a:endParaRPr sz="800">
                        <a:latin typeface="Microsoft Sans Serif"/>
                        <a:cs typeface="Microsoft Sans Serif"/>
                      </a:endParaRPr>
                    </a:p>
                  </a:txBody>
                  <a:tcPr marL="0" marR="0" marT="10160" marB="0"/>
                </a:tc>
                <a:tc>
                  <a:txBody>
                    <a:bodyPr/>
                    <a:lstStyle/>
                    <a:p>
                      <a:pPr marL="118110">
                        <a:lnSpc>
                          <a:spcPct val="100000"/>
                        </a:lnSpc>
                        <a:spcBef>
                          <a:spcPts val="180"/>
                        </a:spcBef>
                      </a:pPr>
                      <a:r>
                        <a:rPr sz="700" spc="15" dirty="0">
                          <a:solidFill>
                            <a:srgbClr val="171514"/>
                          </a:solidFill>
                          <a:latin typeface="Microsoft Sans Serif"/>
                          <a:cs typeface="Microsoft Sans Serif"/>
                        </a:rPr>
                        <a:t>Poliéster</a:t>
                      </a:r>
                      <a:endParaRPr sz="700">
                        <a:latin typeface="Microsoft Sans Serif"/>
                        <a:cs typeface="Microsoft Sans Serif"/>
                      </a:endParaRPr>
                    </a:p>
                  </a:txBody>
                  <a:tcPr marL="0" marR="0" marT="22860" marB="0"/>
                </a:tc>
                <a:extLst>
                  <a:ext uri="{0D108BD9-81ED-4DB2-BD59-A6C34878D82A}">
                    <a16:rowId xmlns:a16="http://schemas.microsoft.com/office/drawing/2014/main" val="10001"/>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3</a:t>
                      </a:r>
                      <a:endParaRPr sz="800">
                        <a:latin typeface="Microsoft Sans Serif"/>
                        <a:cs typeface="Microsoft Sans Serif"/>
                      </a:endParaRPr>
                    </a:p>
                  </a:txBody>
                  <a:tcPr marL="0" marR="0" marT="10160" marB="0"/>
                </a:tc>
                <a:tc>
                  <a:txBody>
                    <a:bodyPr/>
                    <a:lstStyle/>
                    <a:p>
                      <a:pPr marL="208279">
                        <a:lnSpc>
                          <a:spcPct val="100000"/>
                        </a:lnSpc>
                        <a:spcBef>
                          <a:spcPts val="180"/>
                        </a:spcBef>
                      </a:pPr>
                      <a:r>
                        <a:rPr sz="700" spc="30" dirty="0">
                          <a:solidFill>
                            <a:srgbClr val="171514"/>
                          </a:solidFill>
                          <a:latin typeface="Microsoft Sans Serif"/>
                          <a:cs typeface="Microsoft Sans Serif"/>
                        </a:rPr>
                        <a:t>Amianto</a:t>
                      </a:r>
                      <a:endParaRPr sz="700">
                        <a:latin typeface="Microsoft Sans Serif"/>
                        <a:cs typeface="Microsoft Sans Serif"/>
                      </a:endParaRPr>
                    </a:p>
                  </a:txBody>
                  <a:tcPr marL="0" marR="0" marT="22860" marB="0"/>
                </a:tc>
                <a:tc>
                  <a:txBody>
                    <a:bodyPr/>
                    <a:lstStyle/>
                    <a:p>
                      <a:pPr marR="2540" algn="ctr">
                        <a:lnSpc>
                          <a:spcPct val="100000"/>
                        </a:lnSpc>
                        <a:spcBef>
                          <a:spcPts val="80"/>
                        </a:spcBef>
                      </a:pPr>
                      <a:r>
                        <a:rPr sz="800" spc="10" dirty="0">
                          <a:solidFill>
                            <a:srgbClr val="171514"/>
                          </a:solidFill>
                          <a:latin typeface="Microsoft Sans Serif"/>
                          <a:cs typeface="Microsoft Sans Serif"/>
                        </a:rPr>
                        <a:t>15</a:t>
                      </a:r>
                      <a:endParaRPr sz="800">
                        <a:latin typeface="Microsoft Sans Serif"/>
                        <a:cs typeface="Microsoft Sans Serif"/>
                      </a:endParaRPr>
                    </a:p>
                  </a:txBody>
                  <a:tcPr marL="0" marR="0" marT="10160" marB="0"/>
                </a:tc>
                <a:tc>
                  <a:txBody>
                    <a:bodyPr/>
                    <a:lstStyle/>
                    <a:p>
                      <a:pPr marL="109855">
                        <a:lnSpc>
                          <a:spcPct val="100000"/>
                        </a:lnSpc>
                        <a:spcBef>
                          <a:spcPts val="380"/>
                        </a:spcBef>
                      </a:pPr>
                      <a:r>
                        <a:rPr sz="500" spc="15" dirty="0">
                          <a:solidFill>
                            <a:srgbClr val="171514"/>
                          </a:solidFill>
                          <a:latin typeface="Microsoft Sans Serif"/>
                          <a:cs typeface="Microsoft Sans Serif"/>
                        </a:rPr>
                        <a:t>Madera</a:t>
                      </a:r>
                      <a:endParaRPr sz="500">
                        <a:latin typeface="Microsoft Sans Serif"/>
                        <a:cs typeface="Microsoft Sans Serif"/>
                      </a:endParaRPr>
                    </a:p>
                  </a:txBody>
                  <a:tcPr marL="0" marR="0" marT="48260" marB="0"/>
                </a:tc>
                <a:tc>
                  <a:txBody>
                    <a:bodyPr/>
                    <a:lstStyle/>
                    <a:p>
                      <a:pPr marR="111125" algn="r">
                        <a:lnSpc>
                          <a:spcPct val="100000"/>
                        </a:lnSpc>
                        <a:spcBef>
                          <a:spcPts val="80"/>
                        </a:spcBef>
                      </a:pPr>
                      <a:r>
                        <a:rPr sz="800" spc="10" dirty="0">
                          <a:solidFill>
                            <a:srgbClr val="171514"/>
                          </a:solidFill>
                          <a:latin typeface="Microsoft Sans Serif"/>
                          <a:cs typeface="Microsoft Sans Serif"/>
                        </a:rPr>
                        <a:t>27</a:t>
                      </a:r>
                      <a:endParaRPr sz="800">
                        <a:latin typeface="Microsoft Sans Serif"/>
                        <a:cs typeface="Microsoft Sans Serif"/>
                      </a:endParaRPr>
                    </a:p>
                  </a:txBody>
                  <a:tcPr marL="0" marR="0" marT="10160" marB="0"/>
                </a:tc>
                <a:tc>
                  <a:txBody>
                    <a:bodyPr/>
                    <a:lstStyle/>
                    <a:p>
                      <a:pPr marL="118110">
                        <a:lnSpc>
                          <a:spcPct val="100000"/>
                        </a:lnSpc>
                        <a:spcBef>
                          <a:spcPts val="229"/>
                        </a:spcBef>
                      </a:pPr>
                      <a:r>
                        <a:rPr sz="650" spc="10" dirty="0">
                          <a:solidFill>
                            <a:srgbClr val="171514"/>
                          </a:solidFill>
                          <a:latin typeface="Microsoft Sans Serif"/>
                          <a:cs typeface="Microsoft Sans Serif"/>
                        </a:rPr>
                        <a:t>Celuloide</a:t>
                      </a:r>
                      <a:endParaRPr sz="650">
                        <a:latin typeface="Microsoft Sans Serif"/>
                        <a:cs typeface="Microsoft Sans Serif"/>
                      </a:endParaRPr>
                    </a:p>
                  </a:txBody>
                  <a:tcPr marL="0" marR="0" marT="29209" marB="0"/>
                </a:tc>
                <a:extLst>
                  <a:ext uri="{0D108BD9-81ED-4DB2-BD59-A6C34878D82A}">
                    <a16:rowId xmlns:a16="http://schemas.microsoft.com/office/drawing/2014/main" val="10002"/>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10160" marB="0"/>
                </a:tc>
                <a:tc>
                  <a:txBody>
                    <a:bodyPr/>
                    <a:lstStyle/>
                    <a:p>
                      <a:pPr marL="208279">
                        <a:lnSpc>
                          <a:spcPct val="100000"/>
                        </a:lnSpc>
                        <a:spcBef>
                          <a:spcPts val="80"/>
                        </a:spcBef>
                      </a:pPr>
                      <a:r>
                        <a:rPr sz="800" spc="-10" dirty="0">
                          <a:solidFill>
                            <a:srgbClr val="171514"/>
                          </a:solidFill>
                          <a:latin typeface="Microsoft Sans Serif"/>
                          <a:cs typeface="Microsoft Sans Serif"/>
                        </a:rPr>
                        <a:t>Vaso</a:t>
                      </a:r>
                      <a:endParaRPr sz="800">
                        <a:latin typeface="Microsoft Sans Serif"/>
                        <a:cs typeface="Microsoft Sans Serif"/>
                      </a:endParaRPr>
                    </a:p>
                  </a:txBody>
                  <a:tcPr marL="0" marR="0" marT="10160" marB="0"/>
                </a:tc>
                <a:tc>
                  <a:txBody>
                    <a:bodyPr/>
                    <a:lstStyle/>
                    <a:p>
                      <a:pPr>
                        <a:lnSpc>
                          <a:spcPct val="100000"/>
                        </a:lnSpc>
                        <a:spcBef>
                          <a:spcPts val="5"/>
                        </a:spcBef>
                      </a:pPr>
                      <a:endParaRPr sz="500">
                        <a:latin typeface="Times New Roman"/>
                        <a:cs typeface="Times New Roman"/>
                      </a:endParaRPr>
                    </a:p>
                    <a:p>
                      <a:pPr marL="24130" algn="ctr">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635" marB="0"/>
                </a:tc>
                <a:tc>
                  <a:txBody>
                    <a:bodyPr/>
                    <a:lstStyle/>
                    <a:p>
                      <a:pPr marL="109855">
                        <a:lnSpc>
                          <a:spcPct val="100000"/>
                        </a:lnSpc>
                        <a:spcBef>
                          <a:spcPts val="330"/>
                        </a:spcBef>
                      </a:pPr>
                      <a:r>
                        <a:rPr sz="550" spc="5" dirty="0">
                          <a:solidFill>
                            <a:srgbClr val="171514"/>
                          </a:solidFill>
                          <a:latin typeface="Microsoft Sans Serif"/>
                          <a:cs typeface="Microsoft Sans Serif"/>
                        </a:rPr>
                        <a:t>Acero</a:t>
                      </a:r>
                      <a:endParaRPr sz="550">
                        <a:latin typeface="Microsoft Sans Serif"/>
                        <a:cs typeface="Microsoft Sans Serif"/>
                      </a:endParaRPr>
                    </a:p>
                  </a:txBody>
                  <a:tcPr marL="0" marR="0" marT="41910" marB="0"/>
                </a:tc>
                <a:tc>
                  <a:txBody>
                    <a:bodyPr/>
                    <a:lstStyle/>
                    <a:p>
                      <a:pPr marR="111125" algn="r">
                        <a:lnSpc>
                          <a:spcPct val="100000"/>
                        </a:lnSpc>
                        <a:spcBef>
                          <a:spcPts val="80"/>
                        </a:spcBef>
                      </a:pPr>
                      <a:r>
                        <a:rPr sz="800" spc="10" dirty="0">
                          <a:solidFill>
                            <a:srgbClr val="171514"/>
                          </a:solidFill>
                          <a:latin typeface="Microsoft Sans Serif"/>
                          <a:cs typeface="Microsoft Sans Serif"/>
                        </a:rPr>
                        <a:t>28</a:t>
                      </a:r>
                      <a:endParaRPr sz="800">
                        <a:latin typeface="Microsoft Sans Serif"/>
                        <a:cs typeface="Microsoft Sans Serif"/>
                      </a:endParaRPr>
                    </a:p>
                  </a:txBody>
                  <a:tcPr marL="0" marR="0" marT="10160" marB="0"/>
                </a:tc>
                <a:tc>
                  <a:txBody>
                    <a:bodyPr/>
                    <a:lstStyle/>
                    <a:p>
                      <a:pPr marL="118110">
                        <a:lnSpc>
                          <a:spcPct val="100000"/>
                        </a:lnSpc>
                        <a:spcBef>
                          <a:spcPts val="229"/>
                        </a:spcBef>
                      </a:pPr>
                      <a:r>
                        <a:rPr sz="650" spc="25" dirty="0">
                          <a:solidFill>
                            <a:srgbClr val="171514"/>
                          </a:solidFill>
                          <a:latin typeface="Microsoft Sans Serif"/>
                          <a:cs typeface="Microsoft Sans Serif"/>
                        </a:rPr>
                        <a:t>Orlón</a:t>
                      </a:r>
                      <a:endParaRPr sz="650">
                        <a:latin typeface="Microsoft Sans Serif"/>
                        <a:cs typeface="Microsoft Sans Serif"/>
                      </a:endParaRPr>
                    </a:p>
                  </a:txBody>
                  <a:tcPr marL="0" marR="0" marT="29209" marB="0"/>
                </a:tc>
                <a:extLst>
                  <a:ext uri="{0D108BD9-81ED-4DB2-BD59-A6C34878D82A}">
                    <a16:rowId xmlns:a16="http://schemas.microsoft.com/office/drawing/2014/main" val="10003"/>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5</a:t>
                      </a:r>
                      <a:endParaRPr sz="800">
                        <a:latin typeface="Microsoft Sans Serif"/>
                        <a:cs typeface="Microsoft Sans Serif"/>
                      </a:endParaRPr>
                    </a:p>
                  </a:txBody>
                  <a:tcPr marL="0" marR="0" marT="10160" marB="0"/>
                </a:tc>
                <a:tc>
                  <a:txBody>
                    <a:bodyPr/>
                    <a:lstStyle/>
                    <a:p>
                      <a:pPr marL="208279">
                        <a:lnSpc>
                          <a:spcPct val="100000"/>
                        </a:lnSpc>
                        <a:spcBef>
                          <a:spcPts val="80"/>
                        </a:spcBef>
                      </a:pPr>
                      <a:r>
                        <a:rPr sz="800" spc="15" dirty="0">
                          <a:solidFill>
                            <a:srgbClr val="171514"/>
                          </a:solidFill>
                          <a:latin typeface="Microsoft Sans Serif"/>
                          <a:cs typeface="Microsoft Sans Serif"/>
                        </a:rPr>
                        <a:t>Mica</a:t>
                      </a:r>
                      <a:endParaRPr sz="800">
                        <a:latin typeface="Microsoft Sans Serif"/>
                        <a:cs typeface="Microsoft Sans Serif"/>
                      </a:endParaRPr>
                    </a:p>
                  </a:txBody>
                  <a:tcPr marL="0" marR="0" marT="10160" marB="0"/>
                </a:tc>
                <a:tc>
                  <a:txBody>
                    <a:bodyPr/>
                    <a:lstStyle/>
                    <a:p>
                      <a:pPr marR="2540" algn="ctr">
                        <a:lnSpc>
                          <a:spcPct val="100000"/>
                        </a:lnSpc>
                        <a:spcBef>
                          <a:spcPts val="80"/>
                        </a:spcBef>
                      </a:pPr>
                      <a:r>
                        <a:rPr sz="800" spc="10" dirty="0">
                          <a:solidFill>
                            <a:srgbClr val="171514"/>
                          </a:solidFill>
                          <a:latin typeface="Microsoft Sans Serif"/>
                          <a:cs typeface="Microsoft Sans Serif"/>
                        </a:rPr>
                        <a:t>17</a:t>
                      </a:r>
                      <a:endParaRPr sz="800">
                        <a:latin typeface="Microsoft Sans Serif"/>
                        <a:cs typeface="Microsoft Sans Serif"/>
                      </a:endParaRPr>
                    </a:p>
                  </a:txBody>
                  <a:tcPr marL="0" marR="0" marT="10160" marB="0"/>
                </a:tc>
                <a:tc>
                  <a:txBody>
                    <a:bodyPr/>
                    <a:lstStyle/>
                    <a:p>
                      <a:pPr marL="109855">
                        <a:lnSpc>
                          <a:spcPct val="100000"/>
                        </a:lnSpc>
                        <a:spcBef>
                          <a:spcPts val="130"/>
                        </a:spcBef>
                      </a:pPr>
                      <a:r>
                        <a:rPr sz="750" spc="5" dirty="0">
                          <a:solidFill>
                            <a:srgbClr val="171514"/>
                          </a:solidFill>
                          <a:latin typeface="Microsoft Sans Serif"/>
                          <a:cs typeface="Microsoft Sans Serif"/>
                        </a:rPr>
                        <a:t>Lacre</a:t>
                      </a:r>
                      <a:endParaRPr sz="750">
                        <a:latin typeface="Microsoft Sans Serif"/>
                        <a:cs typeface="Microsoft Sans Serif"/>
                      </a:endParaRPr>
                    </a:p>
                  </a:txBody>
                  <a:tcPr marL="0" marR="0" marT="16510" marB="0"/>
                </a:tc>
                <a:tc>
                  <a:txBody>
                    <a:bodyPr/>
                    <a:lstStyle/>
                    <a:p>
                      <a:pPr marR="111125" algn="r">
                        <a:lnSpc>
                          <a:spcPct val="100000"/>
                        </a:lnSpc>
                        <a:spcBef>
                          <a:spcPts val="80"/>
                        </a:spcBef>
                      </a:pPr>
                      <a:r>
                        <a:rPr sz="800" spc="10" dirty="0">
                          <a:solidFill>
                            <a:srgbClr val="171514"/>
                          </a:solidFill>
                          <a:latin typeface="Microsoft Sans Serif"/>
                          <a:cs typeface="Microsoft Sans Serif"/>
                        </a:rPr>
                        <a:t>29</a:t>
                      </a:r>
                      <a:endParaRPr sz="800">
                        <a:latin typeface="Microsoft Sans Serif"/>
                        <a:cs typeface="Microsoft Sans Serif"/>
                      </a:endParaRPr>
                    </a:p>
                  </a:txBody>
                  <a:tcPr marL="0" marR="0" marT="10160" marB="0"/>
                </a:tc>
                <a:tc>
                  <a:txBody>
                    <a:bodyPr/>
                    <a:lstStyle/>
                    <a:p>
                      <a:pPr marL="118110">
                        <a:lnSpc>
                          <a:spcPct val="100000"/>
                        </a:lnSpc>
                        <a:spcBef>
                          <a:spcPts val="130"/>
                        </a:spcBef>
                      </a:pPr>
                      <a:r>
                        <a:rPr sz="750" spc="25" dirty="0">
                          <a:solidFill>
                            <a:srgbClr val="171514"/>
                          </a:solidFill>
                          <a:latin typeface="Microsoft Sans Serif"/>
                          <a:cs typeface="Microsoft Sans Serif"/>
                        </a:rPr>
                        <a:t>Poliuretano</a:t>
                      </a:r>
                      <a:endParaRPr sz="750">
                        <a:latin typeface="Microsoft Sans Serif"/>
                        <a:cs typeface="Microsoft Sans Serif"/>
                      </a:endParaRPr>
                    </a:p>
                  </a:txBody>
                  <a:tcPr marL="0" marR="0" marT="16510" marB="0"/>
                </a:tc>
                <a:extLst>
                  <a:ext uri="{0D108BD9-81ED-4DB2-BD59-A6C34878D82A}">
                    <a16:rowId xmlns:a16="http://schemas.microsoft.com/office/drawing/2014/main" val="10004"/>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6</a:t>
                      </a:r>
                      <a:endParaRPr sz="800">
                        <a:latin typeface="Microsoft Sans Serif"/>
                        <a:cs typeface="Microsoft Sans Serif"/>
                      </a:endParaRPr>
                    </a:p>
                  </a:txBody>
                  <a:tcPr marL="0" marR="0" marT="10160" marB="0"/>
                </a:tc>
                <a:tc>
                  <a:txBody>
                    <a:bodyPr/>
                    <a:lstStyle/>
                    <a:p>
                      <a:pPr marL="208279">
                        <a:lnSpc>
                          <a:spcPct val="100000"/>
                        </a:lnSpc>
                        <a:spcBef>
                          <a:spcPts val="430"/>
                        </a:spcBef>
                      </a:pPr>
                      <a:r>
                        <a:rPr sz="450" dirty="0">
                          <a:solidFill>
                            <a:srgbClr val="171514"/>
                          </a:solidFill>
                          <a:latin typeface="Microsoft Sans Serif"/>
                          <a:cs typeface="Microsoft Sans Serif"/>
                        </a:rPr>
                        <a:t>Cabello</a:t>
                      </a:r>
                      <a:r>
                        <a:rPr sz="450" spc="-5" dirty="0">
                          <a:solidFill>
                            <a:srgbClr val="171514"/>
                          </a:solidFill>
                          <a:latin typeface="Microsoft Sans Serif"/>
                          <a:cs typeface="Microsoft Sans Serif"/>
                        </a:rPr>
                        <a:t> </a:t>
                      </a:r>
                      <a:r>
                        <a:rPr sz="450" dirty="0">
                          <a:solidFill>
                            <a:srgbClr val="171514"/>
                          </a:solidFill>
                          <a:latin typeface="Microsoft Sans Serif"/>
                          <a:cs typeface="Microsoft Sans Serif"/>
                        </a:rPr>
                        <a:t>humano</a:t>
                      </a:r>
                      <a:endParaRPr sz="450">
                        <a:latin typeface="Microsoft Sans Serif"/>
                        <a:cs typeface="Microsoft Sans Serif"/>
                      </a:endParaRPr>
                    </a:p>
                  </a:txBody>
                  <a:tcPr marL="0" marR="0" marT="54610" marB="0"/>
                </a:tc>
                <a:tc>
                  <a:txBody>
                    <a:bodyPr/>
                    <a:lstStyle/>
                    <a:p>
                      <a:pPr marR="2540" algn="ctr">
                        <a:lnSpc>
                          <a:spcPct val="100000"/>
                        </a:lnSpc>
                        <a:spcBef>
                          <a:spcPts val="80"/>
                        </a:spcBef>
                      </a:pPr>
                      <a:r>
                        <a:rPr sz="800" spc="10" dirty="0">
                          <a:solidFill>
                            <a:srgbClr val="171514"/>
                          </a:solidFill>
                          <a:latin typeface="Microsoft Sans Serif"/>
                          <a:cs typeface="Microsoft Sans Serif"/>
                        </a:rPr>
                        <a:t>18</a:t>
                      </a:r>
                      <a:endParaRPr sz="800">
                        <a:latin typeface="Microsoft Sans Serif"/>
                        <a:cs typeface="Microsoft Sans Serif"/>
                      </a:endParaRPr>
                    </a:p>
                  </a:txBody>
                  <a:tcPr marL="0" marR="0" marT="10160" marB="0"/>
                </a:tc>
                <a:tc>
                  <a:txBody>
                    <a:bodyPr/>
                    <a:lstStyle/>
                    <a:p>
                      <a:pPr marL="109855">
                        <a:lnSpc>
                          <a:spcPct val="100000"/>
                        </a:lnSpc>
                        <a:spcBef>
                          <a:spcPts val="180"/>
                        </a:spcBef>
                      </a:pPr>
                      <a:r>
                        <a:rPr sz="700" spc="15" dirty="0">
                          <a:solidFill>
                            <a:srgbClr val="171514"/>
                          </a:solidFill>
                          <a:latin typeface="Microsoft Sans Serif"/>
                          <a:cs typeface="Microsoft Sans Serif"/>
                        </a:rPr>
                        <a:t>Goma</a:t>
                      </a:r>
                      <a:r>
                        <a:rPr sz="700" spc="-45" dirty="0">
                          <a:solidFill>
                            <a:srgbClr val="171514"/>
                          </a:solidFill>
                          <a:latin typeface="Microsoft Sans Serif"/>
                          <a:cs typeface="Microsoft Sans Serif"/>
                        </a:rPr>
                        <a:t> </a:t>
                      </a:r>
                      <a:r>
                        <a:rPr sz="700" spc="35" dirty="0">
                          <a:solidFill>
                            <a:srgbClr val="171514"/>
                          </a:solidFill>
                          <a:latin typeface="Microsoft Sans Serif"/>
                          <a:cs typeface="Microsoft Sans Serif"/>
                        </a:rPr>
                        <a:t>dura</a:t>
                      </a:r>
                      <a:endParaRPr sz="700">
                        <a:latin typeface="Microsoft Sans Serif"/>
                        <a:cs typeface="Microsoft Sans Serif"/>
                      </a:endParaRPr>
                    </a:p>
                  </a:txBody>
                  <a:tcPr marL="0" marR="0" marT="22860" marB="0"/>
                </a:tc>
                <a:tc>
                  <a:txBody>
                    <a:bodyPr/>
                    <a:lstStyle/>
                    <a:p>
                      <a:pPr marR="111125" algn="r">
                        <a:lnSpc>
                          <a:spcPct val="100000"/>
                        </a:lnSpc>
                        <a:spcBef>
                          <a:spcPts val="8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tc>
                  <a:txBody>
                    <a:bodyPr/>
                    <a:lstStyle/>
                    <a:p>
                      <a:pPr marL="118110">
                        <a:lnSpc>
                          <a:spcPct val="100000"/>
                        </a:lnSpc>
                        <a:spcBef>
                          <a:spcPts val="130"/>
                        </a:spcBef>
                      </a:pPr>
                      <a:r>
                        <a:rPr sz="750" spc="20" dirty="0">
                          <a:solidFill>
                            <a:srgbClr val="171514"/>
                          </a:solidFill>
                          <a:latin typeface="Microsoft Sans Serif"/>
                          <a:cs typeface="Microsoft Sans Serif"/>
                        </a:rPr>
                        <a:t>Polietileno</a:t>
                      </a:r>
                      <a:endParaRPr sz="750">
                        <a:latin typeface="Microsoft Sans Serif"/>
                        <a:cs typeface="Microsoft Sans Serif"/>
                      </a:endParaRPr>
                    </a:p>
                  </a:txBody>
                  <a:tcPr marL="0" marR="0" marT="16510" marB="0"/>
                </a:tc>
                <a:extLst>
                  <a:ext uri="{0D108BD9-81ED-4DB2-BD59-A6C34878D82A}">
                    <a16:rowId xmlns:a16="http://schemas.microsoft.com/office/drawing/2014/main" val="10005"/>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10160" marB="0"/>
                </a:tc>
                <a:tc>
                  <a:txBody>
                    <a:bodyPr/>
                    <a:lstStyle/>
                    <a:p>
                      <a:pPr marL="208279">
                        <a:lnSpc>
                          <a:spcPct val="100000"/>
                        </a:lnSpc>
                        <a:spcBef>
                          <a:spcPts val="180"/>
                        </a:spcBef>
                      </a:pPr>
                      <a:r>
                        <a:rPr sz="700" spc="25" dirty="0">
                          <a:solidFill>
                            <a:srgbClr val="171514"/>
                          </a:solidFill>
                          <a:latin typeface="Microsoft Sans Serif"/>
                          <a:cs typeface="Microsoft Sans Serif"/>
                        </a:rPr>
                        <a:t>Nylon</a:t>
                      </a:r>
                      <a:endParaRPr sz="700">
                        <a:latin typeface="Microsoft Sans Serif"/>
                        <a:cs typeface="Microsoft Sans Serif"/>
                      </a:endParaRPr>
                    </a:p>
                  </a:txBody>
                  <a:tcPr marL="0" marR="0" marT="22860" marB="0"/>
                </a:tc>
                <a:tc>
                  <a:txBody>
                    <a:bodyPr/>
                    <a:lstStyle/>
                    <a:p>
                      <a:pPr marR="2540" algn="ctr">
                        <a:lnSpc>
                          <a:spcPct val="100000"/>
                        </a:lnSpc>
                        <a:spcBef>
                          <a:spcPts val="80"/>
                        </a:spcBef>
                      </a:pPr>
                      <a:r>
                        <a:rPr sz="800" spc="10" dirty="0">
                          <a:solidFill>
                            <a:srgbClr val="171514"/>
                          </a:solidFill>
                          <a:latin typeface="Microsoft Sans Serif"/>
                          <a:cs typeface="Microsoft Sans Serif"/>
                        </a:rPr>
                        <a:t>19</a:t>
                      </a:r>
                      <a:endParaRPr sz="800">
                        <a:latin typeface="Microsoft Sans Serif"/>
                        <a:cs typeface="Microsoft Sans Serif"/>
                      </a:endParaRPr>
                    </a:p>
                  </a:txBody>
                  <a:tcPr marL="0" marR="0" marT="10160" marB="0"/>
                </a:tc>
                <a:tc>
                  <a:txBody>
                    <a:bodyPr/>
                    <a:lstStyle/>
                    <a:p>
                      <a:pPr marL="109855">
                        <a:lnSpc>
                          <a:spcPct val="100000"/>
                        </a:lnSpc>
                        <a:spcBef>
                          <a:spcPts val="180"/>
                        </a:spcBef>
                      </a:pPr>
                      <a:r>
                        <a:rPr sz="700" spc="25" dirty="0">
                          <a:solidFill>
                            <a:srgbClr val="171514"/>
                          </a:solidFill>
                          <a:latin typeface="Microsoft Sans Serif"/>
                          <a:cs typeface="Microsoft Sans Serif"/>
                        </a:rPr>
                        <a:t>Mylar</a:t>
                      </a:r>
                      <a:endParaRPr sz="700">
                        <a:latin typeface="Microsoft Sans Serif"/>
                        <a:cs typeface="Microsoft Sans Serif"/>
                      </a:endParaRPr>
                    </a:p>
                  </a:txBody>
                  <a:tcPr marL="0" marR="0" marT="22860" marB="0"/>
                </a:tc>
                <a:tc>
                  <a:txBody>
                    <a:bodyPr/>
                    <a:lstStyle/>
                    <a:p>
                      <a:pPr marR="111125" algn="r">
                        <a:lnSpc>
                          <a:spcPct val="100000"/>
                        </a:lnSpc>
                        <a:spcBef>
                          <a:spcPts val="80"/>
                        </a:spcBef>
                      </a:pPr>
                      <a:r>
                        <a:rPr sz="800" spc="10" dirty="0">
                          <a:solidFill>
                            <a:srgbClr val="171514"/>
                          </a:solidFill>
                          <a:latin typeface="Microsoft Sans Serif"/>
                          <a:cs typeface="Microsoft Sans Serif"/>
                        </a:rPr>
                        <a:t>31</a:t>
                      </a:r>
                      <a:endParaRPr sz="800">
                        <a:latin typeface="Microsoft Sans Serif"/>
                        <a:cs typeface="Microsoft Sans Serif"/>
                      </a:endParaRPr>
                    </a:p>
                  </a:txBody>
                  <a:tcPr marL="0" marR="0" marT="10160" marB="0"/>
                </a:tc>
                <a:tc>
                  <a:txBody>
                    <a:bodyPr/>
                    <a:lstStyle/>
                    <a:p>
                      <a:pPr marL="118110">
                        <a:lnSpc>
                          <a:spcPct val="100000"/>
                        </a:lnSpc>
                        <a:spcBef>
                          <a:spcPts val="180"/>
                        </a:spcBef>
                      </a:pPr>
                      <a:r>
                        <a:rPr sz="700" spc="30" dirty="0">
                          <a:solidFill>
                            <a:srgbClr val="171514"/>
                          </a:solidFill>
                          <a:latin typeface="Microsoft Sans Serif"/>
                          <a:cs typeface="Microsoft Sans Serif"/>
                        </a:rPr>
                        <a:t>polipropileno</a:t>
                      </a:r>
                      <a:endParaRPr sz="700">
                        <a:latin typeface="Microsoft Sans Serif"/>
                        <a:cs typeface="Microsoft Sans Serif"/>
                      </a:endParaRPr>
                    </a:p>
                  </a:txBody>
                  <a:tcPr marL="0" marR="0" marT="22860" marB="0"/>
                </a:tc>
                <a:extLst>
                  <a:ext uri="{0D108BD9-81ED-4DB2-BD59-A6C34878D82A}">
                    <a16:rowId xmlns:a16="http://schemas.microsoft.com/office/drawing/2014/main" val="10006"/>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8</a:t>
                      </a:r>
                      <a:endParaRPr sz="800">
                        <a:latin typeface="Microsoft Sans Serif"/>
                        <a:cs typeface="Microsoft Sans Serif"/>
                      </a:endParaRPr>
                    </a:p>
                  </a:txBody>
                  <a:tcPr marL="0" marR="0" marT="10160" marB="0"/>
                </a:tc>
                <a:tc>
                  <a:txBody>
                    <a:bodyPr/>
                    <a:lstStyle/>
                    <a:p>
                      <a:pPr marL="208279">
                        <a:lnSpc>
                          <a:spcPct val="100000"/>
                        </a:lnSpc>
                        <a:spcBef>
                          <a:spcPts val="80"/>
                        </a:spcBef>
                      </a:pPr>
                      <a:r>
                        <a:rPr sz="800" spc="5" dirty="0">
                          <a:solidFill>
                            <a:srgbClr val="171514"/>
                          </a:solidFill>
                          <a:latin typeface="Microsoft Sans Serif"/>
                          <a:cs typeface="Microsoft Sans Serif"/>
                        </a:rPr>
                        <a:t>Lana</a:t>
                      </a:r>
                      <a:endParaRPr sz="800">
                        <a:latin typeface="Microsoft Sans Serif"/>
                        <a:cs typeface="Microsoft Sans Serif"/>
                      </a:endParaRPr>
                    </a:p>
                  </a:txBody>
                  <a:tcPr marL="0" marR="0" marT="10160" marB="0"/>
                </a:tc>
                <a:tc>
                  <a:txBody>
                    <a:bodyPr/>
                    <a:lstStyle/>
                    <a:p>
                      <a:pPr marR="2540" algn="ctr">
                        <a:lnSpc>
                          <a:spcPct val="100000"/>
                        </a:lnSpc>
                        <a:spcBef>
                          <a:spcPts val="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marL="109855">
                        <a:lnSpc>
                          <a:spcPct val="100000"/>
                        </a:lnSpc>
                        <a:spcBef>
                          <a:spcPts val="180"/>
                        </a:spcBef>
                      </a:pPr>
                      <a:r>
                        <a:rPr sz="700" spc="5" dirty="0">
                          <a:solidFill>
                            <a:srgbClr val="171514"/>
                          </a:solidFill>
                          <a:latin typeface="Microsoft Sans Serif"/>
                          <a:cs typeface="Microsoft Sans Serif"/>
                        </a:rPr>
                        <a:t>Epoxy</a:t>
                      </a:r>
                      <a:endParaRPr sz="700">
                        <a:latin typeface="Microsoft Sans Serif"/>
                        <a:cs typeface="Microsoft Sans Serif"/>
                      </a:endParaRPr>
                    </a:p>
                  </a:txBody>
                  <a:tcPr marL="0" marR="0" marT="22860" marB="0"/>
                </a:tc>
                <a:tc>
                  <a:txBody>
                    <a:bodyPr/>
                    <a:lstStyle/>
                    <a:p>
                      <a:pPr marR="111125" algn="r">
                        <a:lnSpc>
                          <a:spcPct val="100000"/>
                        </a:lnSpc>
                        <a:spcBef>
                          <a:spcPts val="80"/>
                        </a:spcBef>
                      </a:pPr>
                      <a:r>
                        <a:rPr sz="800" spc="10" dirty="0">
                          <a:solidFill>
                            <a:srgbClr val="171514"/>
                          </a:solidFill>
                          <a:latin typeface="Microsoft Sans Serif"/>
                          <a:cs typeface="Microsoft Sans Serif"/>
                        </a:rPr>
                        <a:t>32</a:t>
                      </a:r>
                      <a:endParaRPr sz="800">
                        <a:latin typeface="Microsoft Sans Serif"/>
                        <a:cs typeface="Microsoft Sans Serif"/>
                      </a:endParaRPr>
                    </a:p>
                  </a:txBody>
                  <a:tcPr marL="0" marR="0" marT="10160" marB="0"/>
                </a:tc>
                <a:tc>
                  <a:txBody>
                    <a:bodyPr/>
                    <a:lstStyle/>
                    <a:p>
                      <a:pPr>
                        <a:lnSpc>
                          <a:spcPct val="100000"/>
                        </a:lnSpc>
                        <a:spcBef>
                          <a:spcPts val="5"/>
                        </a:spcBef>
                      </a:pPr>
                      <a:endParaRPr sz="500">
                        <a:latin typeface="Times New Roman"/>
                        <a:cs typeface="Times New Roman"/>
                      </a:endParaRPr>
                    </a:p>
                    <a:p>
                      <a:pPr marL="118110">
                        <a:lnSpc>
                          <a:spcPct val="100000"/>
                        </a:lnSpc>
                      </a:pPr>
                      <a:r>
                        <a:rPr sz="300" dirty="0">
                          <a:solidFill>
                            <a:srgbClr val="171514"/>
                          </a:solidFill>
                          <a:latin typeface="Microsoft Sans Serif"/>
                          <a:cs typeface="Microsoft Sans Serif"/>
                        </a:rPr>
                        <a:t>CLORURO</a:t>
                      </a:r>
                      <a:r>
                        <a:rPr sz="300" spc="-5" dirty="0">
                          <a:solidFill>
                            <a:srgbClr val="171514"/>
                          </a:solidFill>
                          <a:latin typeface="Microsoft Sans Serif"/>
                          <a:cs typeface="Microsoft Sans Serif"/>
                        </a:rPr>
                        <a:t> </a:t>
                      </a:r>
                      <a:r>
                        <a:rPr sz="300" dirty="0">
                          <a:solidFill>
                            <a:srgbClr val="171514"/>
                          </a:solidFill>
                          <a:latin typeface="Microsoft Sans Serif"/>
                          <a:cs typeface="Microsoft Sans Serif"/>
                        </a:rPr>
                        <a:t>DE</a:t>
                      </a:r>
                      <a:r>
                        <a:rPr sz="300" spc="-5" dirty="0">
                          <a:solidFill>
                            <a:srgbClr val="171514"/>
                          </a:solidFill>
                          <a:latin typeface="Microsoft Sans Serif"/>
                          <a:cs typeface="Microsoft Sans Serif"/>
                        </a:rPr>
                        <a:t> </a:t>
                      </a:r>
                      <a:r>
                        <a:rPr sz="300" dirty="0">
                          <a:solidFill>
                            <a:srgbClr val="171514"/>
                          </a:solidFill>
                          <a:latin typeface="Microsoft Sans Serif"/>
                          <a:cs typeface="Microsoft Sans Serif"/>
                        </a:rPr>
                        <a:t>POLIVINILO</a:t>
                      </a:r>
                      <a:endParaRPr sz="300">
                        <a:latin typeface="Microsoft Sans Serif"/>
                        <a:cs typeface="Microsoft Sans Serif"/>
                      </a:endParaRPr>
                    </a:p>
                  </a:txBody>
                  <a:tcPr marL="0" marR="0" marT="635" marB="0"/>
                </a:tc>
                <a:extLst>
                  <a:ext uri="{0D108BD9-81ED-4DB2-BD59-A6C34878D82A}">
                    <a16:rowId xmlns:a16="http://schemas.microsoft.com/office/drawing/2014/main" val="10007"/>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9</a:t>
                      </a:r>
                      <a:endParaRPr sz="800">
                        <a:latin typeface="Microsoft Sans Serif"/>
                        <a:cs typeface="Microsoft Sans Serif"/>
                      </a:endParaRPr>
                    </a:p>
                  </a:txBody>
                  <a:tcPr marL="0" marR="0" marT="10160" marB="0"/>
                </a:tc>
                <a:tc>
                  <a:txBody>
                    <a:bodyPr/>
                    <a:lstStyle/>
                    <a:p>
                      <a:pPr marL="208279">
                        <a:lnSpc>
                          <a:spcPct val="100000"/>
                        </a:lnSpc>
                        <a:spcBef>
                          <a:spcPts val="80"/>
                        </a:spcBef>
                      </a:pPr>
                      <a:r>
                        <a:rPr sz="800" dirty="0">
                          <a:solidFill>
                            <a:srgbClr val="171514"/>
                          </a:solidFill>
                          <a:latin typeface="Microsoft Sans Serif"/>
                          <a:cs typeface="Microsoft Sans Serif"/>
                        </a:rPr>
                        <a:t>Pelo</a:t>
                      </a:r>
                      <a:endParaRPr sz="800">
                        <a:latin typeface="Microsoft Sans Serif"/>
                        <a:cs typeface="Microsoft Sans Serif"/>
                      </a:endParaRPr>
                    </a:p>
                  </a:txBody>
                  <a:tcPr marL="0" marR="0" marT="10160" marB="0"/>
                </a:tc>
                <a:tc>
                  <a:txBody>
                    <a:bodyPr/>
                    <a:lstStyle/>
                    <a:p>
                      <a:pPr marR="2540" algn="ctr">
                        <a:lnSpc>
                          <a:spcPct val="100000"/>
                        </a:lnSpc>
                        <a:spcBef>
                          <a:spcPts val="80"/>
                        </a:spcBef>
                      </a:pPr>
                      <a:r>
                        <a:rPr sz="800" spc="10" dirty="0">
                          <a:solidFill>
                            <a:srgbClr val="171514"/>
                          </a:solidFill>
                          <a:latin typeface="Microsoft Sans Serif"/>
                          <a:cs typeface="Microsoft Sans Serif"/>
                        </a:rPr>
                        <a:t>21</a:t>
                      </a:r>
                      <a:endParaRPr sz="800">
                        <a:latin typeface="Microsoft Sans Serif"/>
                        <a:cs typeface="Microsoft Sans Serif"/>
                      </a:endParaRPr>
                    </a:p>
                  </a:txBody>
                  <a:tcPr marL="0" marR="0" marT="10160" marB="0"/>
                </a:tc>
                <a:tc>
                  <a:txBody>
                    <a:bodyPr/>
                    <a:lstStyle/>
                    <a:p>
                      <a:pPr marL="109855">
                        <a:lnSpc>
                          <a:spcPct val="100000"/>
                        </a:lnSpc>
                        <a:spcBef>
                          <a:spcPts val="280"/>
                        </a:spcBef>
                      </a:pPr>
                      <a:r>
                        <a:rPr sz="600" spc="20" dirty="0">
                          <a:solidFill>
                            <a:srgbClr val="171514"/>
                          </a:solidFill>
                          <a:latin typeface="Microsoft Sans Serif"/>
                          <a:cs typeface="Microsoft Sans Serif"/>
                        </a:rPr>
                        <a:t>Níquel</a:t>
                      </a:r>
                      <a:r>
                        <a:rPr sz="600" spc="-3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30" dirty="0">
                          <a:solidFill>
                            <a:srgbClr val="171514"/>
                          </a:solidFill>
                          <a:latin typeface="Microsoft Sans Serif"/>
                          <a:cs typeface="Microsoft Sans Serif"/>
                        </a:rPr>
                        <a:t> </a:t>
                      </a:r>
                      <a:r>
                        <a:rPr sz="600" spc="20" dirty="0">
                          <a:solidFill>
                            <a:srgbClr val="171514"/>
                          </a:solidFill>
                          <a:latin typeface="Microsoft Sans Serif"/>
                          <a:cs typeface="Microsoft Sans Serif"/>
                        </a:rPr>
                        <a:t>cobre</a:t>
                      </a:r>
                      <a:endParaRPr sz="600">
                        <a:latin typeface="Microsoft Sans Serif"/>
                        <a:cs typeface="Microsoft Sans Serif"/>
                      </a:endParaRPr>
                    </a:p>
                  </a:txBody>
                  <a:tcPr marL="0" marR="0" marT="35560" marB="0"/>
                </a:tc>
                <a:tc>
                  <a:txBody>
                    <a:bodyPr/>
                    <a:lstStyle/>
                    <a:p>
                      <a:pPr marR="111125" algn="r">
                        <a:lnSpc>
                          <a:spcPct val="100000"/>
                        </a:lnSpc>
                        <a:spcBef>
                          <a:spcPts val="80"/>
                        </a:spcBef>
                      </a:pPr>
                      <a:r>
                        <a:rPr sz="800" spc="10" dirty="0">
                          <a:solidFill>
                            <a:srgbClr val="171514"/>
                          </a:solidFill>
                          <a:latin typeface="Microsoft Sans Serif"/>
                          <a:cs typeface="Microsoft Sans Serif"/>
                        </a:rPr>
                        <a:t>33</a:t>
                      </a:r>
                      <a:endParaRPr sz="800">
                        <a:latin typeface="Microsoft Sans Serif"/>
                        <a:cs typeface="Microsoft Sans Serif"/>
                      </a:endParaRPr>
                    </a:p>
                  </a:txBody>
                  <a:tcPr marL="0" marR="0" marT="10160" marB="0"/>
                </a:tc>
                <a:tc>
                  <a:txBody>
                    <a:bodyPr/>
                    <a:lstStyle/>
                    <a:p>
                      <a:pPr marL="118110">
                        <a:lnSpc>
                          <a:spcPct val="100000"/>
                        </a:lnSpc>
                        <a:spcBef>
                          <a:spcPts val="130"/>
                        </a:spcBef>
                      </a:pPr>
                      <a:r>
                        <a:rPr sz="750" dirty="0">
                          <a:solidFill>
                            <a:srgbClr val="171514"/>
                          </a:solidFill>
                          <a:latin typeface="Microsoft Sans Serif"/>
                          <a:cs typeface="Microsoft Sans Serif"/>
                        </a:rPr>
                        <a:t>Silicio</a:t>
                      </a:r>
                      <a:endParaRPr sz="750">
                        <a:latin typeface="Microsoft Sans Serif"/>
                        <a:cs typeface="Microsoft Sans Serif"/>
                      </a:endParaRPr>
                    </a:p>
                  </a:txBody>
                  <a:tcPr marL="0" marR="0" marT="16510" marB="0"/>
                </a:tc>
                <a:extLst>
                  <a:ext uri="{0D108BD9-81ED-4DB2-BD59-A6C34878D82A}">
                    <a16:rowId xmlns:a16="http://schemas.microsoft.com/office/drawing/2014/main" val="10008"/>
                  </a:ext>
                </a:extLst>
              </a:tr>
              <a:tr h="145592">
                <a:tc>
                  <a:txBody>
                    <a:bodyPr/>
                    <a:lstStyle/>
                    <a:p>
                      <a:pPr marL="21590">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208279">
                        <a:lnSpc>
                          <a:spcPct val="100000"/>
                        </a:lnSpc>
                        <a:spcBef>
                          <a:spcPts val="380"/>
                        </a:spcBef>
                      </a:pPr>
                      <a:r>
                        <a:rPr sz="500" spc="20" dirty="0">
                          <a:solidFill>
                            <a:srgbClr val="171514"/>
                          </a:solidFill>
                          <a:latin typeface="Microsoft Sans Serif"/>
                          <a:cs typeface="Microsoft Sans Serif"/>
                        </a:rPr>
                        <a:t>Dirigir</a:t>
                      </a:r>
                      <a:endParaRPr sz="500">
                        <a:latin typeface="Microsoft Sans Serif"/>
                        <a:cs typeface="Microsoft Sans Serif"/>
                      </a:endParaRPr>
                    </a:p>
                  </a:txBody>
                  <a:tcPr marL="0" marR="0" marT="48260" marB="0"/>
                </a:tc>
                <a:tc>
                  <a:txBody>
                    <a:bodyPr/>
                    <a:lstStyle/>
                    <a:p>
                      <a:pPr marR="2540" algn="ctr">
                        <a:lnSpc>
                          <a:spcPct val="100000"/>
                        </a:lnSpc>
                        <a:spcBef>
                          <a:spcPts val="80"/>
                        </a:spcBef>
                      </a:pPr>
                      <a:r>
                        <a:rPr sz="800" spc="10" dirty="0">
                          <a:solidFill>
                            <a:srgbClr val="171514"/>
                          </a:solidFill>
                          <a:latin typeface="Microsoft Sans Serif"/>
                          <a:cs typeface="Microsoft Sans Serif"/>
                        </a:rPr>
                        <a:t>22</a:t>
                      </a:r>
                      <a:endParaRPr sz="800">
                        <a:latin typeface="Microsoft Sans Serif"/>
                        <a:cs typeface="Microsoft Sans Serif"/>
                      </a:endParaRPr>
                    </a:p>
                  </a:txBody>
                  <a:tcPr marL="0" marR="0" marT="10160" marB="0"/>
                </a:tc>
                <a:tc>
                  <a:txBody>
                    <a:bodyPr/>
                    <a:lstStyle/>
                    <a:p>
                      <a:pPr marL="109855">
                        <a:lnSpc>
                          <a:spcPct val="100000"/>
                        </a:lnSpc>
                        <a:spcBef>
                          <a:spcPts val="180"/>
                        </a:spcBef>
                      </a:pPr>
                      <a:r>
                        <a:rPr sz="700" spc="20" dirty="0">
                          <a:solidFill>
                            <a:srgbClr val="171514"/>
                          </a:solidFill>
                          <a:latin typeface="Microsoft Sans Serif"/>
                          <a:cs typeface="Microsoft Sans Serif"/>
                        </a:rPr>
                        <a:t>plata,</a:t>
                      </a:r>
                      <a:r>
                        <a:rPr sz="700" spc="-45" dirty="0">
                          <a:solidFill>
                            <a:srgbClr val="171514"/>
                          </a:solidFill>
                          <a:latin typeface="Microsoft Sans Serif"/>
                          <a:cs typeface="Microsoft Sans Serif"/>
                        </a:rPr>
                        <a:t> </a:t>
                      </a:r>
                      <a:r>
                        <a:rPr sz="700" spc="30" dirty="0">
                          <a:solidFill>
                            <a:srgbClr val="171514"/>
                          </a:solidFill>
                          <a:latin typeface="Microsoft Sans Serif"/>
                          <a:cs typeface="Microsoft Sans Serif"/>
                        </a:rPr>
                        <a:t>latón</a:t>
                      </a:r>
                      <a:endParaRPr sz="700">
                        <a:latin typeface="Microsoft Sans Serif"/>
                        <a:cs typeface="Microsoft Sans Serif"/>
                      </a:endParaRPr>
                    </a:p>
                  </a:txBody>
                  <a:tcPr marL="0" marR="0" marT="22860" marB="0"/>
                </a:tc>
                <a:tc>
                  <a:txBody>
                    <a:bodyPr/>
                    <a:lstStyle/>
                    <a:p>
                      <a:pPr marR="111125" algn="r">
                        <a:lnSpc>
                          <a:spcPct val="100000"/>
                        </a:lnSpc>
                        <a:spcBef>
                          <a:spcPts val="80"/>
                        </a:spcBef>
                      </a:pPr>
                      <a:r>
                        <a:rPr sz="800" spc="10" dirty="0">
                          <a:solidFill>
                            <a:srgbClr val="171514"/>
                          </a:solidFill>
                          <a:latin typeface="Microsoft Sans Serif"/>
                          <a:cs typeface="Microsoft Sans Serif"/>
                        </a:rPr>
                        <a:t>34</a:t>
                      </a:r>
                      <a:endParaRPr sz="800">
                        <a:latin typeface="Microsoft Sans Serif"/>
                        <a:cs typeface="Microsoft Sans Serif"/>
                      </a:endParaRPr>
                    </a:p>
                  </a:txBody>
                  <a:tcPr marL="0" marR="0" marT="10160" marB="0"/>
                </a:tc>
                <a:tc>
                  <a:txBody>
                    <a:bodyPr/>
                    <a:lstStyle/>
                    <a:p>
                      <a:pPr marL="118110">
                        <a:lnSpc>
                          <a:spcPct val="100000"/>
                        </a:lnSpc>
                        <a:spcBef>
                          <a:spcPts val="180"/>
                        </a:spcBef>
                      </a:pPr>
                      <a:r>
                        <a:rPr sz="700" spc="30" dirty="0">
                          <a:solidFill>
                            <a:srgbClr val="171514"/>
                          </a:solidFill>
                          <a:latin typeface="Microsoft Sans Serif"/>
                          <a:cs typeface="Microsoft Sans Serif"/>
                        </a:rPr>
                        <a:t>teflón</a:t>
                      </a:r>
                      <a:endParaRPr sz="700">
                        <a:latin typeface="Microsoft Sans Serif"/>
                        <a:cs typeface="Microsoft Sans Serif"/>
                      </a:endParaRPr>
                    </a:p>
                  </a:txBody>
                  <a:tcPr marL="0" marR="0" marT="22860" marB="0"/>
                </a:tc>
                <a:extLst>
                  <a:ext uri="{0D108BD9-81ED-4DB2-BD59-A6C34878D82A}">
                    <a16:rowId xmlns:a16="http://schemas.microsoft.com/office/drawing/2014/main" val="10009"/>
                  </a:ext>
                </a:extLst>
              </a:tr>
              <a:tr h="154279">
                <a:tc>
                  <a:txBody>
                    <a:bodyPr/>
                    <a:lstStyle/>
                    <a:p>
                      <a:pPr marL="21590">
                        <a:lnSpc>
                          <a:spcPct val="100000"/>
                        </a:lnSpc>
                        <a:spcBef>
                          <a:spcPts val="80"/>
                        </a:spcBef>
                      </a:pPr>
                      <a:r>
                        <a:rPr sz="800" spc="10" dirty="0">
                          <a:solidFill>
                            <a:srgbClr val="171514"/>
                          </a:solidFill>
                          <a:latin typeface="Microsoft Sans Serif"/>
                          <a:cs typeface="Microsoft Sans Serif"/>
                        </a:rPr>
                        <a:t>11</a:t>
                      </a:r>
                      <a:endParaRPr sz="800">
                        <a:latin typeface="Microsoft Sans Serif"/>
                        <a:cs typeface="Microsoft Sans Serif"/>
                      </a:endParaRPr>
                    </a:p>
                  </a:txBody>
                  <a:tcPr marL="0" marR="0" marT="10160" marB="0"/>
                </a:tc>
                <a:tc>
                  <a:txBody>
                    <a:bodyPr/>
                    <a:lstStyle/>
                    <a:p>
                      <a:pPr marL="208279">
                        <a:lnSpc>
                          <a:spcPct val="100000"/>
                        </a:lnSpc>
                        <a:spcBef>
                          <a:spcPts val="80"/>
                        </a:spcBef>
                      </a:pPr>
                      <a:r>
                        <a:rPr sz="800" spc="-10" dirty="0">
                          <a:solidFill>
                            <a:srgbClr val="171514"/>
                          </a:solidFill>
                          <a:latin typeface="Microsoft Sans Serif"/>
                          <a:cs typeface="Microsoft Sans Serif"/>
                        </a:rPr>
                        <a:t>Seda</a:t>
                      </a:r>
                      <a:endParaRPr sz="800">
                        <a:latin typeface="Microsoft Sans Serif"/>
                        <a:cs typeface="Microsoft Sans Serif"/>
                      </a:endParaRPr>
                    </a:p>
                  </a:txBody>
                  <a:tcPr marL="0" marR="0" marT="10160" marB="0"/>
                </a:tc>
                <a:tc>
                  <a:txBody>
                    <a:bodyPr/>
                    <a:lstStyle/>
                    <a:p>
                      <a:pPr marR="2540" algn="ctr">
                        <a:lnSpc>
                          <a:spcPct val="100000"/>
                        </a:lnSpc>
                        <a:spcBef>
                          <a:spcPts val="80"/>
                        </a:spcBef>
                      </a:pPr>
                      <a:r>
                        <a:rPr sz="800" spc="10" dirty="0">
                          <a:solidFill>
                            <a:srgbClr val="171514"/>
                          </a:solidFill>
                          <a:latin typeface="Microsoft Sans Serif"/>
                          <a:cs typeface="Microsoft Sans Serif"/>
                        </a:rPr>
                        <a:t>23</a:t>
                      </a:r>
                      <a:endParaRPr sz="800">
                        <a:latin typeface="Microsoft Sans Serif"/>
                        <a:cs typeface="Microsoft Sans Serif"/>
                      </a:endParaRPr>
                    </a:p>
                  </a:txBody>
                  <a:tcPr marL="0" marR="0" marT="10160" marB="0"/>
                </a:tc>
                <a:tc>
                  <a:txBody>
                    <a:bodyPr/>
                    <a:lstStyle/>
                    <a:p>
                      <a:pPr marL="109855">
                        <a:lnSpc>
                          <a:spcPct val="100000"/>
                        </a:lnSpc>
                        <a:spcBef>
                          <a:spcPts val="130"/>
                        </a:spcBef>
                      </a:pPr>
                      <a:r>
                        <a:rPr sz="750" spc="30" dirty="0">
                          <a:solidFill>
                            <a:srgbClr val="171514"/>
                          </a:solidFill>
                          <a:latin typeface="Microsoft Sans Serif"/>
                          <a:cs typeface="Microsoft Sans Serif"/>
                        </a:rPr>
                        <a:t>oro,</a:t>
                      </a:r>
                      <a:r>
                        <a:rPr sz="750" spc="-35" dirty="0">
                          <a:solidFill>
                            <a:srgbClr val="171514"/>
                          </a:solidFill>
                          <a:latin typeface="Microsoft Sans Serif"/>
                          <a:cs typeface="Microsoft Sans Serif"/>
                        </a:rPr>
                        <a:t> </a:t>
                      </a:r>
                      <a:r>
                        <a:rPr sz="750" spc="30" dirty="0">
                          <a:solidFill>
                            <a:srgbClr val="171514"/>
                          </a:solidFill>
                          <a:latin typeface="Microsoft Sans Serif"/>
                          <a:cs typeface="Microsoft Sans Serif"/>
                        </a:rPr>
                        <a:t>platino</a:t>
                      </a:r>
                      <a:endParaRPr sz="750">
                        <a:latin typeface="Microsoft Sans Serif"/>
                        <a:cs typeface="Microsoft Sans Serif"/>
                      </a:endParaRPr>
                    </a:p>
                  </a:txBody>
                  <a:tcPr marL="0" marR="0" marT="16510" marB="0"/>
                </a:tc>
                <a:tc>
                  <a:txBody>
                    <a:bodyPr/>
                    <a:lstStyle/>
                    <a:p>
                      <a:pPr>
                        <a:lnSpc>
                          <a:spcPct val="100000"/>
                        </a:lnSpc>
                      </a:pPr>
                      <a:endParaRPr sz="600">
                        <a:latin typeface="Times New Roman"/>
                        <a:cs typeface="Times New Roman"/>
                      </a:endParaRPr>
                    </a:p>
                  </a:txBody>
                  <a:tcPr marL="0" marR="0" marT="0" marB="0"/>
                </a:tc>
                <a:tc>
                  <a:txBody>
                    <a:bodyPr/>
                    <a:lstStyle/>
                    <a:p>
                      <a:pPr marL="118110">
                        <a:lnSpc>
                          <a:spcPct val="100000"/>
                        </a:lnSpc>
                        <a:spcBef>
                          <a:spcPts val="280"/>
                        </a:spcBef>
                      </a:pPr>
                      <a:r>
                        <a:rPr sz="600" b="1" spc="25" dirty="0">
                          <a:solidFill>
                            <a:srgbClr val="171514"/>
                          </a:solidFill>
                          <a:latin typeface="Arial"/>
                          <a:cs typeface="Arial"/>
                        </a:rPr>
                        <a:t>Negativo</a:t>
                      </a:r>
                      <a:endParaRPr sz="600">
                        <a:latin typeface="Arial"/>
                        <a:cs typeface="Arial"/>
                      </a:endParaRPr>
                    </a:p>
                  </a:txBody>
                  <a:tcPr marL="0" marR="0" marT="35560" marB="0"/>
                </a:tc>
                <a:extLst>
                  <a:ext uri="{0D108BD9-81ED-4DB2-BD59-A6C34878D82A}">
                    <a16:rowId xmlns:a16="http://schemas.microsoft.com/office/drawing/2014/main" val="10010"/>
                  </a:ext>
                </a:extLst>
              </a:tr>
              <a:tr h="150672">
                <a:tc>
                  <a:txBody>
                    <a:bodyPr/>
                    <a:lstStyle/>
                    <a:p>
                      <a:pPr marL="21590">
                        <a:lnSpc>
                          <a:spcPts val="935"/>
                        </a:lnSpc>
                        <a:spcBef>
                          <a:spcPts val="150"/>
                        </a:spcBef>
                      </a:pPr>
                      <a:r>
                        <a:rPr sz="800" spc="10" dirty="0">
                          <a:solidFill>
                            <a:srgbClr val="171514"/>
                          </a:solidFill>
                          <a:latin typeface="Microsoft Sans Serif"/>
                          <a:cs typeface="Microsoft Sans Serif"/>
                        </a:rPr>
                        <a:t>12</a:t>
                      </a:r>
                      <a:endParaRPr sz="800">
                        <a:latin typeface="Microsoft Sans Serif"/>
                        <a:cs typeface="Microsoft Sans Serif"/>
                      </a:endParaRPr>
                    </a:p>
                  </a:txBody>
                  <a:tcPr marL="0" marR="0" marT="19050" marB="0"/>
                </a:tc>
                <a:tc>
                  <a:txBody>
                    <a:bodyPr/>
                    <a:lstStyle/>
                    <a:p>
                      <a:pPr marL="208279">
                        <a:lnSpc>
                          <a:spcPts val="885"/>
                        </a:lnSpc>
                        <a:spcBef>
                          <a:spcPts val="200"/>
                        </a:spcBef>
                      </a:pPr>
                      <a:r>
                        <a:rPr sz="750" spc="30" dirty="0">
                          <a:solidFill>
                            <a:srgbClr val="171514"/>
                          </a:solidFill>
                          <a:latin typeface="Microsoft Sans Serif"/>
                          <a:cs typeface="Microsoft Sans Serif"/>
                        </a:rPr>
                        <a:t>Aluminio</a:t>
                      </a:r>
                      <a:endParaRPr sz="750">
                        <a:latin typeface="Microsoft Sans Serif"/>
                        <a:cs typeface="Microsoft Sans Serif"/>
                      </a:endParaRPr>
                    </a:p>
                  </a:txBody>
                  <a:tcPr marL="0" marR="0" marT="25400" marB="0"/>
                </a:tc>
                <a:tc>
                  <a:txBody>
                    <a:bodyPr/>
                    <a:lstStyle/>
                    <a:p>
                      <a:pPr marR="2540" algn="ctr">
                        <a:lnSpc>
                          <a:spcPts val="935"/>
                        </a:lnSpc>
                        <a:spcBef>
                          <a:spcPts val="150"/>
                        </a:spcBef>
                      </a:pPr>
                      <a:r>
                        <a:rPr sz="800" spc="10" dirty="0">
                          <a:solidFill>
                            <a:srgbClr val="171514"/>
                          </a:solidFill>
                          <a:latin typeface="Microsoft Sans Serif"/>
                          <a:cs typeface="Microsoft Sans Serif"/>
                        </a:rPr>
                        <a:t>24</a:t>
                      </a:r>
                      <a:endParaRPr sz="800">
                        <a:latin typeface="Microsoft Sans Serif"/>
                        <a:cs typeface="Microsoft Sans Serif"/>
                      </a:endParaRPr>
                    </a:p>
                  </a:txBody>
                  <a:tcPr marL="0" marR="0" marT="19050" marB="0"/>
                </a:tc>
                <a:tc>
                  <a:txBody>
                    <a:bodyPr/>
                    <a:lstStyle/>
                    <a:p>
                      <a:pPr marL="109855">
                        <a:lnSpc>
                          <a:spcPct val="100000"/>
                        </a:lnSpc>
                        <a:spcBef>
                          <a:spcPts val="400"/>
                        </a:spcBef>
                      </a:pPr>
                      <a:r>
                        <a:rPr sz="550" dirty="0">
                          <a:solidFill>
                            <a:srgbClr val="171514"/>
                          </a:solidFill>
                          <a:latin typeface="Microsoft Sans Serif"/>
                          <a:cs typeface="Microsoft Sans Serif"/>
                        </a:rPr>
                        <a:t>Poliestireno</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esponjoso</a:t>
                      </a:r>
                      <a:endParaRPr sz="550">
                        <a:latin typeface="Microsoft Sans Serif"/>
                        <a:cs typeface="Microsoft Sans Serif"/>
                      </a:endParaRPr>
                    </a:p>
                  </a:txBody>
                  <a:tcPr marL="0" marR="0" marT="5080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1"/>
                  </a:ext>
                </a:extLst>
              </a:tr>
            </a:tbl>
          </a:graphicData>
        </a:graphic>
      </p:graphicFrame>
      <p:sp>
        <p:nvSpPr>
          <p:cNvPr id="24" name="object 24"/>
          <p:cNvSpPr txBox="1"/>
          <p:nvPr/>
        </p:nvSpPr>
        <p:spPr>
          <a:xfrm>
            <a:off x="5337176" y="6253300"/>
            <a:ext cx="4330065" cy="1798313"/>
          </a:xfrm>
          <a:prstGeom prst="rect">
            <a:avLst/>
          </a:prstGeom>
        </p:spPr>
        <p:txBody>
          <a:bodyPr vert="horz" wrap="square" lIns="0" tIns="12700" rIns="0" bIns="0" rtlCol="0">
            <a:spAutoFit/>
          </a:bodyPr>
          <a:lstStyle/>
          <a:p>
            <a:pPr marL="12700" marR="5080" algn="just">
              <a:lnSpc>
                <a:spcPct val="142900"/>
              </a:lnSpc>
              <a:spcBef>
                <a:spcPts val="100"/>
              </a:spcBef>
            </a:pPr>
            <a:r>
              <a:rPr sz="700" spc="15" dirty="0">
                <a:solidFill>
                  <a:srgbClr val="171514"/>
                </a:solidFill>
                <a:latin typeface="Microsoft Sans Serif"/>
                <a:cs typeface="Microsoft Sans Serif"/>
              </a:rPr>
              <a:t>aparecen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cuando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separan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materiales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similares,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sucede</a:t>
            </a:r>
            <a:r>
              <a:rPr sz="700" dirty="0">
                <a:solidFill>
                  <a:srgbClr val="171514"/>
                </a:solidFill>
                <a:latin typeface="Microsoft Sans Serif"/>
                <a:cs typeface="Microsoft Sans Serif"/>
              </a:rPr>
              <a:t> a </a:t>
            </a:r>
            <a:r>
              <a:rPr sz="700" spc="35" dirty="0">
                <a:solidFill>
                  <a:srgbClr val="171514"/>
                </a:solidFill>
                <a:latin typeface="Microsoft Sans Serif"/>
                <a:cs typeface="Microsoft Sans Serif"/>
              </a:rPr>
              <a:t>menudo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cuando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abren</a:t>
            </a:r>
            <a:r>
              <a:rPr sz="700"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bolsas</a:t>
            </a:r>
            <a:r>
              <a:rPr lang="es-ES" sz="700" spc="1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plástico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extrae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hoja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"película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adhesiva"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rollo.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tales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casos,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carga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superficial</a:t>
            </a:r>
            <a:r>
              <a:rPr sz="700"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atribuye</a:t>
            </a:r>
            <a:r>
              <a:rPr sz="700" spc="-5"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transferencia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iones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debido</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presencia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impurezas</a:t>
            </a:r>
            <a:r>
              <a:rPr sz="700" spc="1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318135" lvl="2" indent="-306070" algn="just">
              <a:spcBef>
                <a:spcPts val="590"/>
              </a:spcBef>
              <a:buSzPct val="90476"/>
              <a:buAutoNum type="arabicPeriod"/>
              <a:tabLst>
                <a:tab pos="318770" algn="l"/>
              </a:tabLst>
            </a:pPr>
            <a:r>
              <a:rPr sz="1050" b="1" spc="15" dirty="0">
                <a:solidFill>
                  <a:srgbClr val="171514"/>
                </a:solidFill>
                <a:latin typeface="Arial"/>
                <a:cs typeface="Arial"/>
              </a:rPr>
              <a:t>c</a:t>
            </a:r>
            <a:r>
              <a:rPr sz="700" b="1" spc="15" dirty="0">
                <a:solidFill>
                  <a:srgbClr val="171514"/>
                </a:solidFill>
                <a:latin typeface="Arial"/>
                <a:cs typeface="Arial"/>
              </a:rPr>
              <a:t>contacto</a:t>
            </a:r>
            <a:r>
              <a:rPr sz="1050" b="1" spc="15" dirty="0">
                <a:solidFill>
                  <a:srgbClr val="171514"/>
                </a:solidFill>
                <a:latin typeface="Arial"/>
                <a:cs typeface="Arial"/>
              </a:rPr>
              <a:t>mi</a:t>
            </a:r>
            <a:r>
              <a:rPr sz="700" b="1" spc="15" dirty="0">
                <a:solidFill>
                  <a:srgbClr val="171514"/>
                </a:solidFill>
                <a:latin typeface="Arial"/>
                <a:cs typeface="Arial"/>
              </a:rPr>
              <a:t>lectrificación</a:t>
            </a:r>
            <a:r>
              <a:rPr sz="700" b="1" spc="-15" dirty="0">
                <a:solidFill>
                  <a:srgbClr val="171514"/>
                </a:solidFill>
                <a:latin typeface="Arial"/>
                <a:cs typeface="Arial"/>
              </a:rPr>
              <a:t> </a:t>
            </a:r>
            <a:r>
              <a:rPr sz="700" b="1" spc="5" dirty="0">
                <a:solidFill>
                  <a:srgbClr val="171514"/>
                </a:solidFill>
                <a:latin typeface="Arial"/>
                <a:cs typeface="Arial"/>
              </a:rPr>
              <a:t>entre</a:t>
            </a:r>
            <a:r>
              <a:rPr sz="1050" b="1" spc="5" dirty="0">
                <a:solidFill>
                  <a:srgbClr val="171514"/>
                </a:solidFill>
                <a:latin typeface="Arial"/>
                <a:cs typeface="Arial"/>
              </a:rPr>
              <a:t>S</a:t>
            </a:r>
            <a:r>
              <a:rPr sz="700" b="1" spc="5" dirty="0">
                <a:solidFill>
                  <a:srgbClr val="171514"/>
                </a:solidFill>
                <a:latin typeface="Arial"/>
                <a:cs typeface="Arial"/>
              </a:rPr>
              <a:t>olido</a:t>
            </a:r>
            <a:r>
              <a:rPr sz="1050" b="1" spc="5" dirty="0">
                <a:solidFill>
                  <a:srgbClr val="171514"/>
                </a:solidFill>
                <a:latin typeface="Arial"/>
                <a:cs typeface="Arial"/>
              </a:rPr>
              <a:t>S</a:t>
            </a:r>
            <a:r>
              <a:rPr sz="700" b="1" spc="5" dirty="0">
                <a:solidFill>
                  <a:srgbClr val="171514"/>
                </a:solidFill>
                <a:latin typeface="Arial"/>
                <a:cs typeface="Arial"/>
              </a:rPr>
              <a:t>superficies</a:t>
            </a:r>
            <a:endParaRPr sz="700" dirty="0">
              <a:latin typeface="Arial"/>
              <a:cs typeface="Arial"/>
            </a:endParaRPr>
          </a:p>
          <a:p>
            <a:pPr marL="237490" lvl="3" indent="-161925">
              <a:spcBef>
                <a:spcPts val="740"/>
              </a:spcBef>
              <a:buAutoNum type="alphaUcParenBoth"/>
              <a:tabLst>
                <a:tab pos="238125" algn="l"/>
              </a:tabLst>
            </a:pPr>
            <a:r>
              <a:rPr sz="850" spc="20" dirty="0">
                <a:solidFill>
                  <a:srgbClr val="171514"/>
                </a:solidFill>
                <a:latin typeface="Microsoft Sans Serif"/>
                <a:cs typeface="Microsoft Sans Serif"/>
              </a:rPr>
              <a:t>Contacto</a:t>
            </a:r>
            <a:r>
              <a:rPr sz="850" spc="-10"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10" dirty="0">
                <a:solidFill>
                  <a:srgbClr val="171514"/>
                </a:solidFill>
                <a:latin typeface="Microsoft Sans Serif"/>
                <a:cs typeface="Microsoft Sans Serif"/>
              </a:rPr>
              <a:t> </a:t>
            </a:r>
            <a:r>
              <a:rPr sz="850" spc="20" dirty="0">
                <a:solidFill>
                  <a:srgbClr val="171514"/>
                </a:solidFill>
                <a:latin typeface="Microsoft Sans Serif"/>
                <a:cs typeface="Microsoft Sans Serif"/>
              </a:rPr>
              <a:t>dos</a:t>
            </a:r>
            <a:r>
              <a:rPr sz="850" spc="-10" dirty="0">
                <a:solidFill>
                  <a:srgbClr val="171514"/>
                </a:solidFill>
                <a:latin typeface="Microsoft Sans Serif"/>
                <a:cs typeface="Microsoft Sans Serif"/>
              </a:rPr>
              <a:t> </a:t>
            </a:r>
            <a:r>
              <a:rPr sz="850" spc="25" dirty="0">
                <a:solidFill>
                  <a:srgbClr val="171514"/>
                </a:solidFill>
                <a:latin typeface="Microsoft Sans Serif"/>
                <a:cs typeface="Microsoft Sans Serif"/>
              </a:rPr>
              <a:t>metales</a:t>
            </a:r>
            <a:r>
              <a:rPr sz="850" spc="-10" dirty="0">
                <a:solidFill>
                  <a:srgbClr val="171514"/>
                </a:solidFill>
                <a:latin typeface="Microsoft Sans Serif"/>
                <a:cs typeface="Microsoft Sans Serif"/>
              </a:rPr>
              <a:t> </a:t>
            </a:r>
            <a:r>
              <a:rPr sz="850" spc="30" dirty="0">
                <a:solidFill>
                  <a:srgbClr val="171514"/>
                </a:solidFill>
                <a:latin typeface="Microsoft Sans Serif"/>
                <a:cs typeface="Microsoft Sans Serif"/>
              </a:rPr>
              <a:t>diferentes</a:t>
            </a:r>
            <a:endParaRPr sz="850" dirty="0">
              <a:latin typeface="Microsoft Sans Serif"/>
              <a:cs typeface="Microsoft Sans Serif"/>
            </a:endParaRPr>
          </a:p>
          <a:p>
            <a:pPr marL="317500" marR="158115" indent="152400">
              <a:lnSpc>
                <a:spcPts val="1200"/>
              </a:lnSpc>
              <a:spcBef>
                <a:spcPts val="70"/>
              </a:spcBef>
            </a:pP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caso,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electrones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libres</a:t>
            </a:r>
            <a:r>
              <a:rPr sz="700" spc="-5" dirty="0">
                <a:solidFill>
                  <a:srgbClr val="171514"/>
                </a:solidFill>
                <a:latin typeface="Microsoft Sans Serif"/>
                <a:cs typeface="Microsoft Sans Serif"/>
              </a:rPr>
              <a:t> se </a:t>
            </a:r>
            <a:r>
              <a:rPr sz="700" spc="25" dirty="0">
                <a:solidFill>
                  <a:srgbClr val="171514"/>
                </a:solidFill>
                <a:latin typeface="Microsoft Sans Serif"/>
                <a:cs typeface="Microsoft Sans Serif"/>
              </a:rPr>
              <a:t>mueven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desde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metal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función</a:t>
            </a:r>
            <a:r>
              <a:rPr lang="es-ES" sz="700" spc="3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trabajo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baja.</a:t>
            </a:r>
            <a:r>
              <a:rPr sz="400" spc="10" dirty="0">
                <a:solidFill>
                  <a:srgbClr val="171514"/>
                </a:solidFill>
                <a:latin typeface="Microsoft Sans Serif"/>
                <a:cs typeface="Microsoft Sans Serif"/>
              </a:rPr>
              <a:t>1</a:t>
            </a:r>
            <a:r>
              <a:rPr sz="700" spc="10" dirty="0">
                <a:solidFill>
                  <a:srgbClr val="171514"/>
                </a:solidFill>
                <a:latin typeface="Microsoft Sans Serif"/>
                <a:cs typeface="Microsoft Sans Serif"/>
              </a:rPr>
              <a:t>al</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tiene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función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trabajo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superior.</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Como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resultado</a:t>
            </a:r>
            <a:endParaRPr sz="700" dirty="0">
              <a:latin typeface="Microsoft Sans Serif"/>
              <a:cs typeface="Microsoft Sans Serif"/>
            </a:endParaRPr>
          </a:p>
          <a:p>
            <a:pPr>
              <a:spcBef>
                <a:spcPts val="20"/>
              </a:spcBef>
            </a:pPr>
            <a:endParaRPr sz="1200" dirty="0">
              <a:latin typeface="Microsoft Sans Serif"/>
              <a:cs typeface="Microsoft Sans Serif"/>
            </a:endParaRPr>
          </a:p>
          <a:p>
            <a:pPr marL="12700" algn="just"/>
            <a:r>
              <a:rPr sz="400" spc="-5" dirty="0">
                <a:solidFill>
                  <a:srgbClr val="171514"/>
                </a:solidFill>
                <a:latin typeface="Microsoft Sans Serif"/>
                <a:cs typeface="Microsoft Sans Serif"/>
              </a:rPr>
              <a:t>1</a:t>
            </a:r>
            <a:r>
              <a:rPr sz="600" spc="-5" dirty="0">
                <a:solidFill>
                  <a:srgbClr val="171514"/>
                </a:solidFill>
                <a:latin typeface="Microsoft Sans Serif"/>
                <a:cs typeface="Microsoft Sans Serif"/>
              </a:rPr>
              <a:t>La </a:t>
            </a:r>
            <a:r>
              <a:rPr sz="600" spc="25" dirty="0">
                <a:solidFill>
                  <a:srgbClr val="171514"/>
                </a:solidFill>
                <a:latin typeface="Microsoft Sans Serif"/>
                <a:cs typeface="Microsoft Sans Serif"/>
              </a:rPr>
              <a:t>función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trabajo</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es</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energía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requerida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remover</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un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electrón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libre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superficie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un</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metal</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puro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endParaRPr sz="600" dirty="0">
              <a:latin typeface="Microsoft Sans Serif"/>
              <a:cs typeface="Microsoft Sans Serif"/>
            </a:endParaRPr>
          </a:p>
          <a:p>
            <a:pPr marL="88900">
              <a:spcBef>
                <a:spcPts val="90"/>
              </a:spcBef>
            </a:pPr>
            <a:r>
              <a:rPr sz="750" spc="10" dirty="0">
                <a:solidFill>
                  <a:srgbClr val="171514"/>
                </a:solidFill>
                <a:latin typeface="Microsoft Sans Serif"/>
                <a:cs typeface="Microsoft Sans Serif"/>
              </a:rPr>
              <a:t>vacío</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10" dirty="0">
                <a:solidFill>
                  <a:srgbClr val="171514"/>
                </a:solidFill>
                <a:latin typeface="Microsoft Sans Serif"/>
                <a:cs typeface="Microsoft Sans Serif"/>
              </a:rPr>
              <a:t> </a:t>
            </a:r>
            <a:r>
              <a:rPr sz="750" spc="35" dirty="0">
                <a:solidFill>
                  <a:srgbClr val="171514"/>
                </a:solidFill>
                <a:latin typeface="Microsoft Sans Serif"/>
                <a:cs typeface="Microsoft Sans Serif"/>
              </a:rPr>
              <a:t>mide</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electrón-voltio</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(eV).</a:t>
            </a:r>
            <a:endParaRPr sz="750" dirty="0">
              <a:latin typeface="Microsoft Sans Serif"/>
              <a:cs typeface="Microsoft Sans Serif"/>
            </a:endParaRP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7893405" y="803136"/>
            <a:ext cx="767080" cy="1303655"/>
            <a:chOff x="3210280" y="803135"/>
            <a:chExt cx="767080" cy="1303655"/>
          </a:xfrm>
        </p:grpSpPr>
        <p:pic>
          <p:nvPicPr>
            <p:cNvPr id="3" name="object 3"/>
            <p:cNvPicPr/>
            <p:nvPr/>
          </p:nvPicPr>
          <p:blipFill>
            <a:blip r:embed="rId2" cstate="print"/>
            <a:stretch>
              <a:fillRect/>
            </a:stretch>
          </p:blipFill>
          <p:spPr>
            <a:xfrm>
              <a:off x="3210280" y="1026642"/>
              <a:ext cx="764971" cy="190982"/>
            </a:xfrm>
            <a:prstGeom prst="rect">
              <a:avLst/>
            </a:prstGeom>
          </p:spPr>
        </p:pic>
        <p:pic>
          <p:nvPicPr>
            <p:cNvPr id="4" name="object 4"/>
            <p:cNvPicPr/>
            <p:nvPr/>
          </p:nvPicPr>
          <p:blipFill>
            <a:blip r:embed="rId3" cstate="print"/>
            <a:stretch>
              <a:fillRect/>
            </a:stretch>
          </p:blipFill>
          <p:spPr>
            <a:xfrm>
              <a:off x="3212299" y="803135"/>
              <a:ext cx="764971" cy="241791"/>
            </a:xfrm>
            <a:prstGeom prst="rect">
              <a:avLst/>
            </a:prstGeom>
          </p:spPr>
        </p:pic>
        <p:sp>
          <p:nvSpPr>
            <p:cNvPr id="5" name="object 5"/>
            <p:cNvSpPr/>
            <p:nvPr/>
          </p:nvSpPr>
          <p:spPr>
            <a:xfrm>
              <a:off x="3222463" y="973814"/>
              <a:ext cx="741680" cy="48895"/>
            </a:xfrm>
            <a:custGeom>
              <a:avLst/>
              <a:gdLst/>
              <a:ahLst/>
              <a:cxnLst/>
              <a:rect l="l" t="t" r="r" b="b"/>
              <a:pathLst>
                <a:path w="741679" h="48894">
                  <a:moveTo>
                    <a:pt x="0" y="4064"/>
                  </a:moveTo>
                  <a:lnTo>
                    <a:pt x="19319" y="6270"/>
                  </a:lnTo>
                  <a:lnTo>
                    <a:pt x="37973" y="8763"/>
                  </a:lnTo>
                  <a:lnTo>
                    <a:pt x="56435" y="12207"/>
                  </a:lnTo>
                  <a:lnTo>
                    <a:pt x="75184" y="17272"/>
                  </a:lnTo>
                  <a:lnTo>
                    <a:pt x="78232" y="13208"/>
                  </a:lnTo>
                  <a:lnTo>
                    <a:pt x="79235" y="5080"/>
                  </a:lnTo>
                  <a:lnTo>
                    <a:pt x="84328" y="4064"/>
                  </a:lnTo>
                  <a:lnTo>
                    <a:pt x="89408" y="3048"/>
                  </a:lnTo>
                  <a:lnTo>
                    <a:pt x="92443" y="10160"/>
                  </a:lnTo>
                  <a:lnTo>
                    <a:pt x="97523" y="13208"/>
                  </a:lnTo>
                  <a:lnTo>
                    <a:pt x="101600" y="15240"/>
                  </a:lnTo>
                  <a:lnTo>
                    <a:pt x="106680" y="16256"/>
                  </a:lnTo>
                  <a:lnTo>
                    <a:pt x="110731" y="17272"/>
                  </a:lnTo>
                  <a:lnTo>
                    <a:pt x="114795" y="14224"/>
                  </a:lnTo>
                  <a:lnTo>
                    <a:pt x="118872" y="7112"/>
                  </a:lnTo>
                  <a:lnTo>
                    <a:pt x="123939" y="8128"/>
                  </a:lnTo>
                  <a:lnTo>
                    <a:pt x="129019" y="10160"/>
                  </a:lnTo>
                  <a:lnTo>
                    <a:pt x="131051" y="17272"/>
                  </a:lnTo>
                  <a:lnTo>
                    <a:pt x="133083" y="21336"/>
                  </a:lnTo>
                  <a:lnTo>
                    <a:pt x="136226" y="29479"/>
                  </a:lnTo>
                  <a:lnTo>
                    <a:pt x="139179" y="38481"/>
                  </a:lnTo>
                  <a:lnTo>
                    <a:pt x="141370" y="45767"/>
                  </a:lnTo>
                  <a:lnTo>
                    <a:pt x="142227" y="48768"/>
                  </a:lnTo>
                  <a:lnTo>
                    <a:pt x="147497" y="38205"/>
                  </a:lnTo>
                  <a:lnTo>
                    <a:pt x="176278" y="11414"/>
                  </a:lnTo>
                  <a:lnTo>
                    <a:pt x="191926" y="9350"/>
                  </a:lnTo>
                  <a:lnTo>
                    <a:pt x="200126" y="8128"/>
                  </a:lnTo>
                  <a:lnTo>
                    <a:pt x="204203" y="7112"/>
                  </a:lnTo>
                  <a:lnTo>
                    <a:pt x="208267" y="4064"/>
                  </a:lnTo>
                  <a:lnTo>
                    <a:pt x="213334" y="4064"/>
                  </a:lnTo>
                  <a:lnTo>
                    <a:pt x="223120" y="5334"/>
                  </a:lnTo>
                  <a:lnTo>
                    <a:pt x="226806" y="8890"/>
                  </a:lnTo>
                  <a:lnTo>
                    <a:pt x="229343" y="14351"/>
                  </a:lnTo>
                  <a:lnTo>
                    <a:pt x="235686" y="21336"/>
                  </a:lnTo>
                  <a:lnTo>
                    <a:pt x="238734" y="24384"/>
                  </a:lnTo>
                  <a:lnTo>
                    <a:pt x="243814" y="24384"/>
                  </a:lnTo>
                  <a:lnTo>
                    <a:pt x="248894" y="26416"/>
                  </a:lnTo>
                  <a:lnTo>
                    <a:pt x="261308" y="17255"/>
                  </a:lnTo>
                  <a:lnTo>
                    <a:pt x="261340" y="17905"/>
                  </a:lnTo>
                  <a:lnTo>
                    <a:pt x="259467" y="24839"/>
                  </a:lnTo>
                  <a:lnTo>
                    <a:pt x="266166" y="34531"/>
                  </a:lnTo>
                  <a:lnTo>
                    <a:pt x="270230" y="37592"/>
                  </a:lnTo>
                  <a:lnTo>
                    <a:pt x="275310" y="32512"/>
                  </a:lnTo>
                  <a:lnTo>
                    <a:pt x="279374" y="30480"/>
                  </a:lnTo>
                  <a:lnTo>
                    <a:pt x="282422" y="26416"/>
                  </a:lnTo>
                  <a:lnTo>
                    <a:pt x="284454" y="20320"/>
                  </a:lnTo>
                  <a:lnTo>
                    <a:pt x="288518" y="17272"/>
                  </a:lnTo>
                  <a:lnTo>
                    <a:pt x="295074" y="14557"/>
                  </a:lnTo>
                  <a:lnTo>
                    <a:pt x="302107" y="13081"/>
                  </a:lnTo>
                  <a:lnTo>
                    <a:pt x="308949" y="11414"/>
                  </a:lnTo>
                  <a:lnTo>
                    <a:pt x="314934" y="8128"/>
                  </a:lnTo>
                  <a:lnTo>
                    <a:pt x="320014" y="5080"/>
                  </a:lnTo>
                  <a:lnTo>
                    <a:pt x="324078" y="3048"/>
                  </a:lnTo>
                  <a:lnTo>
                    <a:pt x="328142" y="0"/>
                  </a:lnTo>
                  <a:lnTo>
                    <a:pt x="333209" y="3048"/>
                  </a:lnTo>
                  <a:lnTo>
                    <a:pt x="337286" y="6096"/>
                  </a:lnTo>
                  <a:lnTo>
                    <a:pt x="341350" y="8128"/>
                  </a:lnTo>
                  <a:lnTo>
                    <a:pt x="346417" y="10160"/>
                  </a:lnTo>
                  <a:lnTo>
                    <a:pt x="351497" y="10160"/>
                  </a:lnTo>
                  <a:lnTo>
                    <a:pt x="355561" y="13208"/>
                  </a:lnTo>
                  <a:lnTo>
                    <a:pt x="366325" y="23759"/>
                  </a:lnTo>
                  <a:lnTo>
                    <a:pt x="364705" y="26030"/>
                  </a:lnTo>
                  <a:lnTo>
                    <a:pt x="363848" y="26207"/>
                  </a:lnTo>
                  <a:lnTo>
                    <a:pt x="376897" y="30480"/>
                  </a:lnTo>
                  <a:lnTo>
                    <a:pt x="381977" y="27432"/>
                  </a:lnTo>
                  <a:lnTo>
                    <a:pt x="386041" y="23368"/>
                  </a:lnTo>
                  <a:lnTo>
                    <a:pt x="391121" y="21336"/>
                  </a:lnTo>
                  <a:lnTo>
                    <a:pt x="398678" y="18780"/>
                  </a:lnTo>
                  <a:lnTo>
                    <a:pt x="407377" y="16129"/>
                  </a:lnTo>
                  <a:lnTo>
                    <a:pt x="414553" y="14049"/>
                  </a:lnTo>
                  <a:lnTo>
                    <a:pt x="417537" y="13208"/>
                  </a:lnTo>
                  <a:lnTo>
                    <a:pt x="424522" y="16621"/>
                  </a:lnTo>
                  <a:lnTo>
                    <a:pt x="431507" y="20701"/>
                  </a:lnTo>
                  <a:lnTo>
                    <a:pt x="438111" y="23066"/>
                  </a:lnTo>
                  <a:lnTo>
                    <a:pt x="470369" y="4064"/>
                  </a:lnTo>
                  <a:lnTo>
                    <a:pt x="475449" y="7112"/>
                  </a:lnTo>
                  <a:lnTo>
                    <a:pt x="480529" y="9144"/>
                  </a:lnTo>
                  <a:lnTo>
                    <a:pt x="483565" y="13208"/>
                  </a:lnTo>
                  <a:lnTo>
                    <a:pt x="489423" y="20764"/>
                  </a:lnTo>
                  <a:lnTo>
                    <a:pt x="495376" y="29464"/>
                  </a:lnTo>
                  <a:lnTo>
                    <a:pt x="499995" y="36639"/>
                  </a:lnTo>
                  <a:lnTo>
                    <a:pt x="501853" y="39624"/>
                  </a:lnTo>
                  <a:lnTo>
                    <a:pt x="509552" y="36981"/>
                  </a:lnTo>
                  <a:lnTo>
                    <a:pt x="537159" y="13081"/>
                  </a:lnTo>
                  <a:lnTo>
                    <a:pt x="538841" y="11985"/>
                  </a:lnTo>
                  <a:lnTo>
                    <a:pt x="550621" y="8128"/>
                  </a:lnTo>
                  <a:lnTo>
                    <a:pt x="553669" y="13208"/>
                  </a:lnTo>
                  <a:lnTo>
                    <a:pt x="554685" y="20320"/>
                  </a:lnTo>
                  <a:lnTo>
                    <a:pt x="559765" y="21336"/>
                  </a:lnTo>
                  <a:lnTo>
                    <a:pt x="566464" y="21209"/>
                  </a:lnTo>
                  <a:lnTo>
                    <a:pt x="576783" y="18796"/>
                  </a:lnTo>
                  <a:lnTo>
                    <a:pt x="587482" y="15621"/>
                  </a:lnTo>
                  <a:lnTo>
                    <a:pt x="595325" y="13208"/>
                  </a:lnTo>
                  <a:lnTo>
                    <a:pt x="611002" y="16271"/>
                  </a:lnTo>
                  <a:lnTo>
                    <a:pt x="626302" y="15621"/>
                  </a:lnTo>
                  <a:lnTo>
                    <a:pt x="641604" y="12493"/>
                  </a:lnTo>
                  <a:lnTo>
                    <a:pt x="657288" y="8128"/>
                  </a:lnTo>
                  <a:lnTo>
                    <a:pt x="674131" y="13477"/>
                  </a:lnTo>
                  <a:lnTo>
                    <a:pt x="681545" y="15875"/>
                  </a:lnTo>
                  <a:lnTo>
                    <a:pt x="685720" y="19986"/>
                  </a:lnTo>
                  <a:lnTo>
                    <a:pt x="692848" y="30480"/>
                  </a:lnTo>
                  <a:lnTo>
                    <a:pt x="704040" y="26701"/>
                  </a:lnTo>
                  <a:lnTo>
                    <a:pt x="716849" y="22352"/>
                  </a:lnTo>
                  <a:lnTo>
                    <a:pt x="729847" y="18764"/>
                  </a:lnTo>
                  <a:lnTo>
                    <a:pt x="741603" y="17272"/>
                  </a:lnTo>
                </a:path>
              </a:pathLst>
            </a:custGeom>
            <a:ln w="6095">
              <a:solidFill>
                <a:srgbClr val="231F20"/>
              </a:solidFill>
            </a:ln>
          </p:spPr>
          <p:txBody>
            <a:bodyPr wrap="square" lIns="0" tIns="0" rIns="0" bIns="0" rtlCol="0"/>
            <a:lstStyle/>
            <a:p>
              <a:endParaRPr/>
            </a:p>
          </p:txBody>
        </p:sp>
        <p:pic>
          <p:nvPicPr>
            <p:cNvPr id="6" name="object 6"/>
            <p:cNvPicPr/>
            <p:nvPr/>
          </p:nvPicPr>
          <p:blipFill>
            <a:blip r:embed="rId4" cstate="print"/>
            <a:stretch>
              <a:fillRect/>
            </a:stretch>
          </p:blipFill>
          <p:spPr>
            <a:xfrm>
              <a:off x="3288503" y="928099"/>
              <a:ext cx="164579" cy="158470"/>
            </a:xfrm>
            <a:prstGeom prst="rect">
              <a:avLst/>
            </a:prstGeom>
          </p:spPr>
        </p:pic>
        <p:sp>
          <p:nvSpPr>
            <p:cNvPr id="7" name="object 7"/>
            <p:cNvSpPr/>
            <p:nvPr/>
          </p:nvSpPr>
          <p:spPr>
            <a:xfrm>
              <a:off x="3370787" y="1108927"/>
              <a:ext cx="79375" cy="457200"/>
            </a:xfrm>
            <a:custGeom>
              <a:avLst/>
              <a:gdLst/>
              <a:ahLst/>
              <a:cxnLst/>
              <a:rect l="l" t="t" r="r" b="b"/>
              <a:pathLst>
                <a:path w="79375" h="457200">
                  <a:moveTo>
                    <a:pt x="0" y="0"/>
                  </a:moveTo>
                  <a:lnTo>
                    <a:pt x="79248" y="457161"/>
                  </a:lnTo>
                </a:path>
              </a:pathLst>
            </a:custGeom>
            <a:ln w="4064">
              <a:solidFill>
                <a:srgbClr val="231F20"/>
              </a:solidFill>
            </a:ln>
          </p:spPr>
          <p:txBody>
            <a:bodyPr wrap="square" lIns="0" tIns="0" rIns="0" bIns="0" rtlCol="0"/>
            <a:lstStyle/>
            <a:p>
              <a:endParaRPr/>
            </a:p>
          </p:txBody>
        </p:sp>
        <p:pic>
          <p:nvPicPr>
            <p:cNvPr id="8" name="object 8"/>
            <p:cNvPicPr/>
            <p:nvPr/>
          </p:nvPicPr>
          <p:blipFill>
            <a:blip r:embed="rId5" cstate="print"/>
            <a:stretch>
              <a:fillRect/>
            </a:stretch>
          </p:blipFill>
          <p:spPr>
            <a:xfrm>
              <a:off x="3253955" y="1481721"/>
              <a:ext cx="652208" cy="416559"/>
            </a:xfrm>
            <a:prstGeom prst="rect">
              <a:avLst/>
            </a:prstGeom>
          </p:spPr>
        </p:pic>
        <p:sp>
          <p:nvSpPr>
            <p:cNvPr id="9" name="object 9"/>
            <p:cNvSpPr/>
            <p:nvPr/>
          </p:nvSpPr>
          <p:spPr>
            <a:xfrm>
              <a:off x="3252942" y="1479739"/>
              <a:ext cx="653415" cy="419100"/>
            </a:xfrm>
            <a:custGeom>
              <a:avLst/>
              <a:gdLst/>
              <a:ahLst/>
              <a:cxnLst/>
              <a:rect l="l" t="t" r="r" b="b"/>
              <a:pathLst>
                <a:path w="653414" h="419100">
                  <a:moveTo>
                    <a:pt x="0" y="183870"/>
                  </a:moveTo>
                  <a:lnTo>
                    <a:pt x="1381" y="169408"/>
                  </a:lnTo>
                  <a:lnTo>
                    <a:pt x="2667" y="155043"/>
                  </a:lnTo>
                  <a:lnTo>
                    <a:pt x="4143" y="140870"/>
                  </a:lnTo>
                  <a:lnTo>
                    <a:pt x="15192" y="96078"/>
                  </a:lnTo>
                  <a:lnTo>
                    <a:pt x="50530" y="62836"/>
                  </a:lnTo>
                  <a:lnTo>
                    <a:pt x="76200" y="50787"/>
                  </a:lnTo>
                  <a:lnTo>
                    <a:pt x="82296" y="46723"/>
                  </a:lnTo>
                  <a:lnTo>
                    <a:pt x="87363" y="40627"/>
                  </a:lnTo>
                  <a:lnTo>
                    <a:pt x="94475" y="37579"/>
                  </a:lnTo>
                  <a:lnTo>
                    <a:pt x="112144" y="32277"/>
                  </a:lnTo>
                  <a:lnTo>
                    <a:pt x="129908" y="27927"/>
                  </a:lnTo>
                  <a:lnTo>
                    <a:pt x="147481" y="23577"/>
                  </a:lnTo>
                  <a:lnTo>
                    <a:pt x="164579" y="18275"/>
                  </a:lnTo>
                  <a:lnTo>
                    <a:pt x="170675" y="16243"/>
                  </a:lnTo>
                  <a:lnTo>
                    <a:pt x="183883" y="12179"/>
                  </a:lnTo>
                  <a:lnTo>
                    <a:pt x="230376" y="15495"/>
                  </a:lnTo>
                  <a:lnTo>
                    <a:pt x="276186" y="15788"/>
                  </a:lnTo>
                  <a:lnTo>
                    <a:pt x="321608" y="13206"/>
                  </a:lnTo>
                  <a:lnTo>
                    <a:pt x="366934" y="7894"/>
                  </a:lnTo>
                  <a:lnTo>
                    <a:pt x="412457" y="0"/>
                  </a:lnTo>
                  <a:lnTo>
                    <a:pt x="426919" y="1230"/>
                  </a:lnTo>
                  <a:lnTo>
                    <a:pt x="469341" y="6083"/>
                  </a:lnTo>
                  <a:lnTo>
                    <a:pt x="488645" y="12179"/>
                  </a:lnTo>
                  <a:lnTo>
                    <a:pt x="498201" y="15798"/>
                  </a:lnTo>
                  <a:lnTo>
                    <a:pt x="507949" y="18275"/>
                  </a:lnTo>
                  <a:lnTo>
                    <a:pt x="526792" y="22053"/>
                  </a:lnTo>
                  <a:lnTo>
                    <a:pt x="547446" y="26403"/>
                  </a:lnTo>
                  <a:lnTo>
                    <a:pt x="564099" y="29991"/>
                  </a:lnTo>
                  <a:lnTo>
                    <a:pt x="570941" y="31483"/>
                  </a:lnTo>
                  <a:lnTo>
                    <a:pt x="575384" y="36356"/>
                  </a:lnTo>
                  <a:lnTo>
                    <a:pt x="579824" y="41516"/>
                  </a:lnTo>
                  <a:lnTo>
                    <a:pt x="584646" y="46485"/>
                  </a:lnTo>
                  <a:lnTo>
                    <a:pt x="590232" y="50787"/>
                  </a:lnTo>
                  <a:lnTo>
                    <a:pt x="595325" y="53835"/>
                  </a:lnTo>
                  <a:lnTo>
                    <a:pt x="604456" y="52819"/>
                  </a:lnTo>
                  <a:lnTo>
                    <a:pt x="609536" y="56883"/>
                  </a:lnTo>
                  <a:lnTo>
                    <a:pt x="615632" y="60947"/>
                  </a:lnTo>
                  <a:lnTo>
                    <a:pt x="616648" y="70091"/>
                  </a:lnTo>
                  <a:lnTo>
                    <a:pt x="621728" y="76187"/>
                  </a:lnTo>
                  <a:lnTo>
                    <a:pt x="627824" y="81254"/>
                  </a:lnTo>
                  <a:lnTo>
                    <a:pt x="634936" y="84315"/>
                  </a:lnTo>
                  <a:lnTo>
                    <a:pt x="641032" y="88366"/>
                  </a:lnTo>
                  <a:lnTo>
                    <a:pt x="648255" y="109940"/>
                  </a:lnTo>
                  <a:lnTo>
                    <a:pt x="653097" y="135229"/>
                  </a:lnTo>
                  <a:lnTo>
                    <a:pt x="648604" y="157660"/>
                  </a:lnTo>
                  <a:lnTo>
                    <a:pt x="627824" y="170662"/>
                  </a:lnTo>
                  <a:lnTo>
                    <a:pt x="609205" y="173488"/>
                  </a:lnTo>
                  <a:lnTo>
                    <a:pt x="590111" y="174980"/>
                  </a:lnTo>
                  <a:lnTo>
                    <a:pt x="570828" y="176091"/>
                  </a:lnTo>
                  <a:lnTo>
                    <a:pt x="551637" y="177774"/>
                  </a:lnTo>
                  <a:lnTo>
                    <a:pt x="519998" y="174583"/>
                  </a:lnTo>
                  <a:lnTo>
                    <a:pt x="493599" y="174345"/>
                  </a:lnTo>
                  <a:lnTo>
                    <a:pt x="467774" y="177345"/>
                  </a:lnTo>
                  <a:lnTo>
                    <a:pt x="437857" y="183870"/>
                  </a:lnTo>
                  <a:lnTo>
                    <a:pt x="427459" y="198761"/>
                  </a:lnTo>
                  <a:lnTo>
                    <a:pt x="423252" y="206222"/>
                  </a:lnTo>
                  <a:lnTo>
                    <a:pt x="419998" y="216731"/>
                  </a:lnTo>
                  <a:lnTo>
                    <a:pt x="412457" y="240766"/>
                  </a:lnTo>
                  <a:lnTo>
                    <a:pt x="409409" y="247878"/>
                  </a:lnTo>
                  <a:lnTo>
                    <a:pt x="399249" y="248881"/>
                  </a:lnTo>
                  <a:lnTo>
                    <a:pt x="393153" y="253961"/>
                  </a:lnTo>
                  <a:lnTo>
                    <a:pt x="390534" y="263407"/>
                  </a:lnTo>
                  <a:lnTo>
                    <a:pt x="388200" y="273138"/>
                  </a:lnTo>
                  <a:lnTo>
                    <a:pt x="385295" y="282679"/>
                  </a:lnTo>
                  <a:lnTo>
                    <a:pt x="380961" y="291553"/>
                  </a:lnTo>
                  <a:lnTo>
                    <a:pt x="376897" y="297649"/>
                  </a:lnTo>
                  <a:lnTo>
                    <a:pt x="371817" y="303745"/>
                  </a:lnTo>
                  <a:lnTo>
                    <a:pt x="367753" y="310857"/>
                  </a:lnTo>
                  <a:lnTo>
                    <a:pt x="364705" y="316953"/>
                  </a:lnTo>
                  <a:lnTo>
                    <a:pt x="365721" y="325081"/>
                  </a:lnTo>
                  <a:lnTo>
                    <a:pt x="361657" y="330161"/>
                  </a:lnTo>
                  <a:lnTo>
                    <a:pt x="356577" y="335229"/>
                  </a:lnTo>
                  <a:lnTo>
                    <a:pt x="348449" y="338289"/>
                  </a:lnTo>
                  <a:lnTo>
                    <a:pt x="342353" y="342353"/>
                  </a:lnTo>
                  <a:lnTo>
                    <a:pt x="334337" y="367968"/>
                  </a:lnTo>
                  <a:lnTo>
                    <a:pt x="328512" y="385776"/>
                  </a:lnTo>
                  <a:lnTo>
                    <a:pt x="320213" y="400920"/>
                  </a:lnTo>
                  <a:lnTo>
                    <a:pt x="304774" y="418541"/>
                  </a:lnTo>
                  <a:lnTo>
                    <a:pt x="303800" y="405460"/>
                  </a:lnTo>
                  <a:lnTo>
                    <a:pt x="303118" y="392380"/>
                  </a:lnTo>
                  <a:lnTo>
                    <a:pt x="301486" y="379684"/>
                  </a:lnTo>
                  <a:lnTo>
                    <a:pt x="297662" y="367753"/>
                  </a:lnTo>
                  <a:lnTo>
                    <a:pt x="286613" y="352400"/>
                  </a:lnTo>
                  <a:lnTo>
                    <a:pt x="279374" y="354668"/>
                  </a:lnTo>
                  <a:lnTo>
                    <a:pt x="278231" y="355604"/>
                  </a:lnTo>
                  <a:lnTo>
                    <a:pt x="285470" y="336257"/>
                  </a:lnTo>
                  <a:lnTo>
                    <a:pt x="283438" y="330161"/>
                  </a:lnTo>
                  <a:lnTo>
                    <a:pt x="283438" y="322033"/>
                  </a:lnTo>
                  <a:lnTo>
                    <a:pt x="279374" y="316953"/>
                  </a:lnTo>
                  <a:lnTo>
                    <a:pt x="274294" y="311873"/>
                  </a:lnTo>
                  <a:lnTo>
                    <a:pt x="264134" y="315937"/>
                  </a:lnTo>
                  <a:lnTo>
                    <a:pt x="260070" y="310857"/>
                  </a:lnTo>
                  <a:lnTo>
                    <a:pt x="245640" y="277871"/>
                  </a:lnTo>
                  <a:lnTo>
                    <a:pt x="236831" y="241268"/>
                  </a:lnTo>
                  <a:lnTo>
                    <a:pt x="223642" y="207712"/>
                  </a:lnTo>
                  <a:lnTo>
                    <a:pt x="196075" y="183870"/>
                  </a:lnTo>
                  <a:lnTo>
                    <a:pt x="186772" y="179806"/>
                  </a:lnTo>
                  <a:lnTo>
                    <a:pt x="177279" y="176504"/>
                  </a:lnTo>
                  <a:lnTo>
                    <a:pt x="167786" y="173583"/>
                  </a:lnTo>
                  <a:lnTo>
                    <a:pt x="158483" y="170662"/>
                  </a:lnTo>
                  <a:lnTo>
                    <a:pt x="138338" y="166566"/>
                  </a:lnTo>
                  <a:lnTo>
                    <a:pt x="117717" y="165328"/>
                  </a:lnTo>
                  <a:lnTo>
                    <a:pt x="96909" y="165233"/>
                  </a:lnTo>
                  <a:lnTo>
                    <a:pt x="76200" y="164566"/>
                  </a:lnTo>
                  <a:lnTo>
                    <a:pt x="57150" y="170154"/>
                  </a:lnTo>
                  <a:lnTo>
                    <a:pt x="38100" y="174980"/>
                  </a:lnTo>
                  <a:lnTo>
                    <a:pt x="19050" y="179425"/>
                  </a:lnTo>
                  <a:lnTo>
                    <a:pt x="0" y="183870"/>
                  </a:lnTo>
                </a:path>
              </a:pathLst>
            </a:custGeom>
            <a:ln w="6096">
              <a:solidFill>
                <a:srgbClr val="FFFFFF"/>
              </a:solidFill>
            </a:ln>
          </p:spPr>
          <p:txBody>
            <a:bodyPr wrap="square" lIns="0" tIns="0" rIns="0" bIns="0" rtlCol="0"/>
            <a:lstStyle/>
            <a:p>
              <a:endParaRPr/>
            </a:p>
          </p:txBody>
        </p:sp>
        <p:sp>
          <p:nvSpPr>
            <p:cNvPr id="10" name="object 10"/>
            <p:cNvSpPr/>
            <p:nvPr/>
          </p:nvSpPr>
          <p:spPr>
            <a:xfrm>
              <a:off x="3485578" y="1863750"/>
              <a:ext cx="175895" cy="142240"/>
            </a:xfrm>
            <a:custGeom>
              <a:avLst/>
              <a:gdLst/>
              <a:ahLst/>
              <a:cxnLst/>
              <a:rect l="l" t="t" r="r" b="b"/>
              <a:pathLst>
                <a:path w="175895" h="142239">
                  <a:moveTo>
                    <a:pt x="9144" y="112763"/>
                  </a:moveTo>
                  <a:lnTo>
                    <a:pt x="3048" y="111747"/>
                  </a:lnTo>
                  <a:lnTo>
                    <a:pt x="1016" y="122923"/>
                  </a:lnTo>
                  <a:lnTo>
                    <a:pt x="0" y="137147"/>
                  </a:lnTo>
                  <a:lnTo>
                    <a:pt x="6096" y="137147"/>
                  </a:lnTo>
                  <a:lnTo>
                    <a:pt x="7112" y="122923"/>
                  </a:lnTo>
                  <a:lnTo>
                    <a:pt x="9144" y="112763"/>
                  </a:lnTo>
                  <a:close/>
                </a:path>
                <a:path w="175895" h="142239">
                  <a:moveTo>
                    <a:pt x="19304" y="70104"/>
                  </a:moveTo>
                  <a:lnTo>
                    <a:pt x="13208" y="68059"/>
                  </a:lnTo>
                  <a:lnTo>
                    <a:pt x="12192" y="70104"/>
                  </a:lnTo>
                  <a:lnTo>
                    <a:pt x="8128" y="82296"/>
                  </a:lnTo>
                  <a:lnTo>
                    <a:pt x="6096" y="92443"/>
                  </a:lnTo>
                  <a:lnTo>
                    <a:pt x="12192" y="93459"/>
                  </a:lnTo>
                  <a:lnTo>
                    <a:pt x="14224" y="84315"/>
                  </a:lnTo>
                  <a:lnTo>
                    <a:pt x="18288" y="72123"/>
                  </a:lnTo>
                  <a:lnTo>
                    <a:pt x="19304" y="70104"/>
                  </a:lnTo>
                  <a:close/>
                </a:path>
                <a:path w="175895" h="142239">
                  <a:moveTo>
                    <a:pt x="38608" y="31496"/>
                  </a:moveTo>
                  <a:lnTo>
                    <a:pt x="33528" y="27432"/>
                  </a:lnTo>
                  <a:lnTo>
                    <a:pt x="31496" y="30480"/>
                  </a:lnTo>
                  <a:lnTo>
                    <a:pt x="26416" y="39624"/>
                  </a:lnTo>
                  <a:lnTo>
                    <a:pt x="20320" y="48755"/>
                  </a:lnTo>
                  <a:lnTo>
                    <a:pt x="20320" y="49771"/>
                  </a:lnTo>
                  <a:lnTo>
                    <a:pt x="26416" y="52832"/>
                  </a:lnTo>
                  <a:lnTo>
                    <a:pt x="26416" y="51816"/>
                  </a:lnTo>
                  <a:lnTo>
                    <a:pt x="31496" y="42672"/>
                  </a:lnTo>
                  <a:lnTo>
                    <a:pt x="36576" y="34544"/>
                  </a:lnTo>
                  <a:lnTo>
                    <a:pt x="38608" y="31496"/>
                  </a:lnTo>
                  <a:close/>
                </a:path>
                <a:path w="175895" h="142239">
                  <a:moveTo>
                    <a:pt x="74168" y="11176"/>
                  </a:moveTo>
                  <a:lnTo>
                    <a:pt x="73152" y="5080"/>
                  </a:lnTo>
                  <a:lnTo>
                    <a:pt x="66040" y="6096"/>
                  </a:lnTo>
                  <a:lnTo>
                    <a:pt x="65024" y="6096"/>
                  </a:lnTo>
                  <a:lnTo>
                    <a:pt x="58928" y="8128"/>
                  </a:lnTo>
                  <a:lnTo>
                    <a:pt x="57899" y="8128"/>
                  </a:lnTo>
                  <a:lnTo>
                    <a:pt x="50800" y="11176"/>
                  </a:lnTo>
                  <a:lnTo>
                    <a:pt x="50800" y="12192"/>
                  </a:lnTo>
                  <a:lnTo>
                    <a:pt x="47752" y="14224"/>
                  </a:lnTo>
                  <a:lnTo>
                    <a:pt x="51816" y="19304"/>
                  </a:lnTo>
                  <a:lnTo>
                    <a:pt x="54864" y="17272"/>
                  </a:lnTo>
                  <a:lnTo>
                    <a:pt x="53848" y="17272"/>
                  </a:lnTo>
                  <a:lnTo>
                    <a:pt x="60960" y="14224"/>
                  </a:lnTo>
                  <a:lnTo>
                    <a:pt x="59944" y="14224"/>
                  </a:lnTo>
                  <a:lnTo>
                    <a:pt x="67056" y="12192"/>
                  </a:lnTo>
                  <a:lnTo>
                    <a:pt x="74168" y="11176"/>
                  </a:lnTo>
                  <a:close/>
                </a:path>
                <a:path w="175895" h="142239">
                  <a:moveTo>
                    <a:pt x="89395" y="116814"/>
                  </a:moveTo>
                  <a:lnTo>
                    <a:pt x="83299" y="116814"/>
                  </a:lnTo>
                  <a:lnTo>
                    <a:pt x="83299" y="142214"/>
                  </a:lnTo>
                  <a:lnTo>
                    <a:pt x="89395" y="142214"/>
                  </a:lnTo>
                  <a:lnTo>
                    <a:pt x="89395" y="116814"/>
                  </a:lnTo>
                  <a:close/>
                </a:path>
                <a:path w="175895" h="142239">
                  <a:moveTo>
                    <a:pt x="89395" y="72110"/>
                  </a:moveTo>
                  <a:lnTo>
                    <a:pt x="83299" y="72110"/>
                  </a:lnTo>
                  <a:lnTo>
                    <a:pt x="83299" y="97510"/>
                  </a:lnTo>
                  <a:lnTo>
                    <a:pt x="89395" y="97510"/>
                  </a:lnTo>
                  <a:lnTo>
                    <a:pt x="89395" y="72110"/>
                  </a:lnTo>
                  <a:close/>
                </a:path>
                <a:path w="175895" h="142239">
                  <a:moveTo>
                    <a:pt x="89395" y="27432"/>
                  </a:moveTo>
                  <a:lnTo>
                    <a:pt x="83299" y="27432"/>
                  </a:lnTo>
                  <a:lnTo>
                    <a:pt x="83299" y="52832"/>
                  </a:lnTo>
                  <a:lnTo>
                    <a:pt x="89395" y="52832"/>
                  </a:lnTo>
                  <a:lnTo>
                    <a:pt x="89395" y="27432"/>
                  </a:lnTo>
                  <a:close/>
                </a:path>
                <a:path w="175895" h="142239">
                  <a:moveTo>
                    <a:pt x="121907" y="7112"/>
                  </a:moveTo>
                  <a:lnTo>
                    <a:pt x="120891" y="6096"/>
                  </a:lnTo>
                  <a:lnTo>
                    <a:pt x="112763" y="3048"/>
                  </a:lnTo>
                  <a:lnTo>
                    <a:pt x="105651" y="1016"/>
                  </a:lnTo>
                  <a:lnTo>
                    <a:pt x="104635" y="0"/>
                  </a:lnTo>
                  <a:lnTo>
                    <a:pt x="96520" y="0"/>
                  </a:lnTo>
                  <a:lnTo>
                    <a:pt x="96520" y="6096"/>
                  </a:lnTo>
                  <a:lnTo>
                    <a:pt x="103619" y="7112"/>
                  </a:lnTo>
                  <a:lnTo>
                    <a:pt x="110731" y="9144"/>
                  </a:lnTo>
                  <a:lnTo>
                    <a:pt x="117843" y="12192"/>
                  </a:lnTo>
                  <a:lnTo>
                    <a:pt x="118859" y="12192"/>
                  </a:lnTo>
                  <a:lnTo>
                    <a:pt x="121907" y="7112"/>
                  </a:lnTo>
                  <a:close/>
                </a:path>
                <a:path w="175895" h="142239">
                  <a:moveTo>
                    <a:pt x="152387" y="40640"/>
                  </a:moveTo>
                  <a:lnTo>
                    <a:pt x="148323" y="33528"/>
                  </a:lnTo>
                  <a:lnTo>
                    <a:pt x="142227" y="24384"/>
                  </a:lnTo>
                  <a:lnTo>
                    <a:pt x="137147" y="20320"/>
                  </a:lnTo>
                  <a:lnTo>
                    <a:pt x="133083" y="24384"/>
                  </a:lnTo>
                  <a:lnTo>
                    <a:pt x="137147" y="29464"/>
                  </a:lnTo>
                  <a:lnTo>
                    <a:pt x="143243" y="36576"/>
                  </a:lnTo>
                  <a:lnTo>
                    <a:pt x="147307" y="43675"/>
                  </a:lnTo>
                  <a:lnTo>
                    <a:pt x="152387" y="40640"/>
                  </a:lnTo>
                  <a:close/>
                </a:path>
                <a:path w="175895" h="142239">
                  <a:moveTo>
                    <a:pt x="169659" y="83299"/>
                  </a:moveTo>
                  <a:lnTo>
                    <a:pt x="167627" y="75171"/>
                  </a:lnTo>
                  <a:lnTo>
                    <a:pt x="163563" y="62979"/>
                  </a:lnTo>
                  <a:lnTo>
                    <a:pt x="161531" y="58928"/>
                  </a:lnTo>
                  <a:lnTo>
                    <a:pt x="155435" y="60947"/>
                  </a:lnTo>
                  <a:lnTo>
                    <a:pt x="157467" y="66027"/>
                  </a:lnTo>
                  <a:lnTo>
                    <a:pt x="161531" y="77216"/>
                  </a:lnTo>
                  <a:lnTo>
                    <a:pt x="163563" y="84315"/>
                  </a:lnTo>
                  <a:lnTo>
                    <a:pt x="169659" y="83299"/>
                  </a:lnTo>
                  <a:close/>
                </a:path>
                <a:path w="175895" h="142239">
                  <a:moveTo>
                    <a:pt x="175755" y="126987"/>
                  </a:moveTo>
                  <a:lnTo>
                    <a:pt x="174739" y="114795"/>
                  </a:lnTo>
                  <a:lnTo>
                    <a:pt x="173723" y="101587"/>
                  </a:lnTo>
                  <a:lnTo>
                    <a:pt x="166611" y="102603"/>
                  </a:lnTo>
                  <a:lnTo>
                    <a:pt x="168643" y="114795"/>
                  </a:lnTo>
                  <a:lnTo>
                    <a:pt x="169659" y="128003"/>
                  </a:lnTo>
                  <a:lnTo>
                    <a:pt x="175755" y="126987"/>
                  </a:lnTo>
                  <a:close/>
                </a:path>
              </a:pathLst>
            </a:custGeom>
            <a:solidFill>
              <a:srgbClr val="231F20"/>
            </a:solidFill>
          </p:spPr>
          <p:txBody>
            <a:bodyPr wrap="square" lIns="0" tIns="0" rIns="0" bIns="0" rtlCol="0"/>
            <a:lstStyle/>
            <a:p>
              <a:endParaRPr/>
            </a:p>
          </p:txBody>
        </p:sp>
        <p:sp>
          <p:nvSpPr>
            <p:cNvPr id="11" name="object 11"/>
            <p:cNvSpPr/>
            <p:nvPr/>
          </p:nvSpPr>
          <p:spPr>
            <a:xfrm>
              <a:off x="3223479" y="1648372"/>
              <a:ext cx="664845" cy="365125"/>
            </a:xfrm>
            <a:custGeom>
              <a:avLst/>
              <a:gdLst/>
              <a:ahLst/>
              <a:cxnLst/>
              <a:rect l="l" t="t" r="r" b="b"/>
              <a:pathLst>
                <a:path w="664845" h="365125">
                  <a:moveTo>
                    <a:pt x="472401" y="4064"/>
                  </a:moveTo>
                  <a:lnTo>
                    <a:pt x="350481" y="249910"/>
                  </a:lnTo>
                </a:path>
                <a:path w="664845" h="365125">
                  <a:moveTo>
                    <a:pt x="348462" y="243814"/>
                  </a:moveTo>
                  <a:lnTo>
                    <a:pt x="221475" y="0"/>
                  </a:lnTo>
                </a:path>
                <a:path w="664845" h="365125">
                  <a:moveTo>
                    <a:pt x="32512" y="0"/>
                  </a:moveTo>
                  <a:lnTo>
                    <a:pt x="221475" y="0"/>
                  </a:lnTo>
                </a:path>
                <a:path w="664845" h="365125">
                  <a:moveTo>
                    <a:pt x="664400" y="0"/>
                  </a:moveTo>
                  <a:lnTo>
                    <a:pt x="474433" y="0"/>
                  </a:lnTo>
                </a:path>
                <a:path w="664845" h="365125">
                  <a:moveTo>
                    <a:pt x="0" y="364705"/>
                  </a:moveTo>
                  <a:lnTo>
                    <a:pt x="661352" y="364705"/>
                  </a:lnTo>
                </a:path>
              </a:pathLst>
            </a:custGeom>
            <a:ln w="6096">
              <a:solidFill>
                <a:srgbClr val="231F20"/>
              </a:solidFill>
            </a:ln>
          </p:spPr>
          <p:txBody>
            <a:bodyPr wrap="square" lIns="0" tIns="0" rIns="0" bIns="0" rtlCol="0"/>
            <a:lstStyle/>
            <a:p>
              <a:endParaRPr/>
            </a:p>
          </p:txBody>
        </p:sp>
        <p:sp>
          <p:nvSpPr>
            <p:cNvPr id="12" name="object 12"/>
            <p:cNvSpPr/>
            <p:nvPr/>
          </p:nvSpPr>
          <p:spPr>
            <a:xfrm>
              <a:off x="3381959" y="1777402"/>
              <a:ext cx="386080" cy="241300"/>
            </a:xfrm>
            <a:custGeom>
              <a:avLst/>
              <a:gdLst/>
              <a:ahLst/>
              <a:cxnLst/>
              <a:rect l="l" t="t" r="r" b="b"/>
              <a:pathLst>
                <a:path w="386079" h="241300">
                  <a:moveTo>
                    <a:pt x="7112" y="222465"/>
                  </a:moveTo>
                  <a:lnTo>
                    <a:pt x="1016" y="222465"/>
                  </a:lnTo>
                  <a:lnTo>
                    <a:pt x="0" y="240753"/>
                  </a:lnTo>
                  <a:lnTo>
                    <a:pt x="7112" y="240753"/>
                  </a:lnTo>
                  <a:lnTo>
                    <a:pt x="7112" y="222465"/>
                  </a:lnTo>
                  <a:close/>
                </a:path>
                <a:path w="386079" h="241300">
                  <a:moveTo>
                    <a:pt x="12192" y="178790"/>
                  </a:moveTo>
                  <a:lnTo>
                    <a:pt x="5080" y="177774"/>
                  </a:lnTo>
                  <a:lnTo>
                    <a:pt x="3048" y="194030"/>
                  </a:lnTo>
                  <a:lnTo>
                    <a:pt x="2032" y="203174"/>
                  </a:lnTo>
                  <a:lnTo>
                    <a:pt x="8128" y="204177"/>
                  </a:lnTo>
                  <a:lnTo>
                    <a:pt x="9144" y="195046"/>
                  </a:lnTo>
                  <a:lnTo>
                    <a:pt x="12192" y="178790"/>
                  </a:lnTo>
                  <a:close/>
                </a:path>
                <a:path w="386079" h="241300">
                  <a:moveTo>
                    <a:pt x="21336" y="136118"/>
                  </a:moveTo>
                  <a:lnTo>
                    <a:pt x="15240" y="134086"/>
                  </a:lnTo>
                  <a:lnTo>
                    <a:pt x="10160" y="151358"/>
                  </a:lnTo>
                  <a:lnTo>
                    <a:pt x="9144" y="159486"/>
                  </a:lnTo>
                  <a:lnTo>
                    <a:pt x="15240" y="160502"/>
                  </a:lnTo>
                  <a:lnTo>
                    <a:pt x="16256" y="152374"/>
                  </a:lnTo>
                  <a:lnTo>
                    <a:pt x="21336" y="136118"/>
                  </a:lnTo>
                  <a:close/>
                </a:path>
                <a:path w="386079" h="241300">
                  <a:moveTo>
                    <a:pt x="36576" y="95478"/>
                  </a:moveTo>
                  <a:lnTo>
                    <a:pt x="31496" y="92443"/>
                  </a:lnTo>
                  <a:lnTo>
                    <a:pt x="30480" y="94462"/>
                  </a:lnTo>
                  <a:lnTo>
                    <a:pt x="22352" y="111734"/>
                  </a:lnTo>
                  <a:lnTo>
                    <a:pt x="21336" y="115798"/>
                  </a:lnTo>
                  <a:lnTo>
                    <a:pt x="27432" y="117830"/>
                  </a:lnTo>
                  <a:lnTo>
                    <a:pt x="28448" y="114782"/>
                  </a:lnTo>
                  <a:lnTo>
                    <a:pt x="35560" y="97510"/>
                  </a:lnTo>
                  <a:lnTo>
                    <a:pt x="36576" y="95478"/>
                  </a:lnTo>
                  <a:close/>
                </a:path>
                <a:path w="386079" h="241300">
                  <a:moveTo>
                    <a:pt x="59931" y="57899"/>
                  </a:moveTo>
                  <a:lnTo>
                    <a:pt x="54864" y="53835"/>
                  </a:lnTo>
                  <a:lnTo>
                    <a:pt x="52819" y="55867"/>
                  </a:lnTo>
                  <a:lnTo>
                    <a:pt x="42672" y="70091"/>
                  </a:lnTo>
                  <a:lnTo>
                    <a:pt x="39624" y="75171"/>
                  </a:lnTo>
                  <a:lnTo>
                    <a:pt x="45720" y="78206"/>
                  </a:lnTo>
                  <a:lnTo>
                    <a:pt x="47752" y="74155"/>
                  </a:lnTo>
                  <a:lnTo>
                    <a:pt x="57899" y="59918"/>
                  </a:lnTo>
                  <a:lnTo>
                    <a:pt x="59931" y="57899"/>
                  </a:lnTo>
                  <a:close/>
                </a:path>
                <a:path w="386079" h="241300">
                  <a:moveTo>
                    <a:pt x="63995" y="196062"/>
                  </a:moveTo>
                  <a:lnTo>
                    <a:pt x="56896" y="195046"/>
                  </a:lnTo>
                  <a:lnTo>
                    <a:pt x="56832" y="198094"/>
                  </a:lnTo>
                  <a:lnTo>
                    <a:pt x="55880" y="214350"/>
                  </a:lnTo>
                  <a:lnTo>
                    <a:pt x="55880" y="220446"/>
                  </a:lnTo>
                  <a:lnTo>
                    <a:pt x="61976" y="220446"/>
                  </a:lnTo>
                  <a:lnTo>
                    <a:pt x="62026" y="214350"/>
                  </a:lnTo>
                  <a:lnTo>
                    <a:pt x="62992" y="198094"/>
                  </a:lnTo>
                  <a:lnTo>
                    <a:pt x="63995" y="196062"/>
                  </a:lnTo>
                  <a:close/>
                </a:path>
                <a:path w="386079" h="241300">
                  <a:moveTo>
                    <a:pt x="72123" y="152374"/>
                  </a:moveTo>
                  <a:lnTo>
                    <a:pt x="66027" y="151371"/>
                  </a:lnTo>
                  <a:lnTo>
                    <a:pt x="62992" y="164566"/>
                  </a:lnTo>
                  <a:lnTo>
                    <a:pt x="59931" y="175742"/>
                  </a:lnTo>
                  <a:lnTo>
                    <a:pt x="66027" y="176758"/>
                  </a:lnTo>
                  <a:lnTo>
                    <a:pt x="69088" y="165582"/>
                  </a:lnTo>
                  <a:lnTo>
                    <a:pt x="72123" y="152374"/>
                  </a:lnTo>
                  <a:close/>
                </a:path>
                <a:path w="386079" h="241300">
                  <a:moveTo>
                    <a:pt x="88379" y="111734"/>
                  </a:moveTo>
                  <a:lnTo>
                    <a:pt x="82283" y="109715"/>
                  </a:lnTo>
                  <a:lnTo>
                    <a:pt x="77203" y="120891"/>
                  </a:lnTo>
                  <a:lnTo>
                    <a:pt x="72123" y="133083"/>
                  </a:lnTo>
                  <a:lnTo>
                    <a:pt x="78219" y="135102"/>
                  </a:lnTo>
                  <a:lnTo>
                    <a:pt x="82283" y="123926"/>
                  </a:lnTo>
                  <a:lnTo>
                    <a:pt x="88379" y="111734"/>
                  </a:lnTo>
                  <a:close/>
                </a:path>
                <a:path w="386079" h="241300">
                  <a:moveTo>
                    <a:pt x="91427" y="28435"/>
                  </a:moveTo>
                  <a:lnTo>
                    <a:pt x="87363" y="23355"/>
                  </a:lnTo>
                  <a:lnTo>
                    <a:pt x="86347" y="24371"/>
                  </a:lnTo>
                  <a:lnTo>
                    <a:pt x="74168" y="32499"/>
                  </a:lnTo>
                  <a:lnTo>
                    <a:pt x="67056" y="39611"/>
                  </a:lnTo>
                  <a:lnTo>
                    <a:pt x="72123" y="43675"/>
                  </a:lnTo>
                  <a:lnTo>
                    <a:pt x="78219" y="37579"/>
                  </a:lnTo>
                  <a:lnTo>
                    <a:pt x="83299" y="33515"/>
                  </a:lnTo>
                  <a:lnTo>
                    <a:pt x="89395" y="29451"/>
                  </a:lnTo>
                  <a:lnTo>
                    <a:pt x="91427" y="28435"/>
                  </a:lnTo>
                  <a:close/>
                </a:path>
                <a:path w="386079" h="241300">
                  <a:moveTo>
                    <a:pt x="113779" y="78219"/>
                  </a:moveTo>
                  <a:lnTo>
                    <a:pt x="109715" y="73139"/>
                  </a:lnTo>
                  <a:lnTo>
                    <a:pt x="105651" y="77203"/>
                  </a:lnTo>
                  <a:lnTo>
                    <a:pt x="97523" y="86347"/>
                  </a:lnTo>
                  <a:lnTo>
                    <a:pt x="92443" y="92443"/>
                  </a:lnTo>
                  <a:lnTo>
                    <a:pt x="97523" y="96507"/>
                  </a:lnTo>
                  <a:lnTo>
                    <a:pt x="101587" y="90411"/>
                  </a:lnTo>
                  <a:lnTo>
                    <a:pt x="113779" y="78219"/>
                  </a:lnTo>
                  <a:close/>
                </a:path>
                <a:path w="386079" h="241300">
                  <a:moveTo>
                    <a:pt x="132067" y="16243"/>
                  </a:moveTo>
                  <a:lnTo>
                    <a:pt x="131051" y="10147"/>
                  </a:lnTo>
                  <a:lnTo>
                    <a:pt x="124955" y="10147"/>
                  </a:lnTo>
                  <a:lnTo>
                    <a:pt x="117843" y="11163"/>
                  </a:lnTo>
                  <a:lnTo>
                    <a:pt x="111747" y="12179"/>
                  </a:lnTo>
                  <a:lnTo>
                    <a:pt x="105651" y="14211"/>
                  </a:lnTo>
                  <a:lnTo>
                    <a:pt x="107683" y="20307"/>
                  </a:lnTo>
                  <a:lnTo>
                    <a:pt x="112763" y="18275"/>
                  </a:lnTo>
                  <a:lnTo>
                    <a:pt x="124955" y="16243"/>
                  </a:lnTo>
                  <a:lnTo>
                    <a:pt x="132067" y="16243"/>
                  </a:lnTo>
                  <a:close/>
                </a:path>
                <a:path w="386079" h="241300">
                  <a:moveTo>
                    <a:pt x="152387" y="55867"/>
                  </a:moveTo>
                  <a:lnTo>
                    <a:pt x="147307" y="55867"/>
                  </a:lnTo>
                  <a:lnTo>
                    <a:pt x="132067" y="58915"/>
                  </a:lnTo>
                  <a:lnTo>
                    <a:pt x="125971" y="61963"/>
                  </a:lnTo>
                  <a:lnTo>
                    <a:pt x="129019" y="67043"/>
                  </a:lnTo>
                  <a:lnTo>
                    <a:pt x="130035" y="67043"/>
                  </a:lnTo>
                  <a:lnTo>
                    <a:pt x="134099" y="65011"/>
                  </a:lnTo>
                  <a:lnTo>
                    <a:pt x="138163" y="63995"/>
                  </a:lnTo>
                  <a:lnTo>
                    <a:pt x="143243" y="62979"/>
                  </a:lnTo>
                  <a:lnTo>
                    <a:pt x="147307" y="61963"/>
                  </a:lnTo>
                  <a:lnTo>
                    <a:pt x="152387" y="61963"/>
                  </a:lnTo>
                  <a:lnTo>
                    <a:pt x="152387" y="55867"/>
                  </a:lnTo>
                  <a:close/>
                </a:path>
                <a:path w="386079" h="241300">
                  <a:moveTo>
                    <a:pt x="256006" y="56883"/>
                  </a:moveTo>
                  <a:lnTo>
                    <a:pt x="254990" y="55867"/>
                  </a:lnTo>
                  <a:lnTo>
                    <a:pt x="249910" y="53835"/>
                  </a:lnTo>
                  <a:lnTo>
                    <a:pt x="245846" y="52819"/>
                  </a:lnTo>
                  <a:lnTo>
                    <a:pt x="235686" y="50787"/>
                  </a:lnTo>
                  <a:lnTo>
                    <a:pt x="230606" y="50787"/>
                  </a:lnTo>
                  <a:lnTo>
                    <a:pt x="229590" y="56883"/>
                  </a:lnTo>
                  <a:lnTo>
                    <a:pt x="234670" y="56883"/>
                  </a:lnTo>
                  <a:lnTo>
                    <a:pt x="239750" y="57899"/>
                  </a:lnTo>
                  <a:lnTo>
                    <a:pt x="243814" y="58915"/>
                  </a:lnTo>
                  <a:lnTo>
                    <a:pt x="248894" y="59931"/>
                  </a:lnTo>
                  <a:lnTo>
                    <a:pt x="252958" y="61963"/>
                  </a:lnTo>
                  <a:lnTo>
                    <a:pt x="256006" y="56883"/>
                  </a:lnTo>
                  <a:close/>
                </a:path>
                <a:path w="386079" h="241300">
                  <a:moveTo>
                    <a:pt x="283438" y="4064"/>
                  </a:moveTo>
                  <a:lnTo>
                    <a:pt x="277342" y="2032"/>
                  </a:lnTo>
                  <a:lnTo>
                    <a:pt x="271246" y="1016"/>
                  </a:lnTo>
                  <a:lnTo>
                    <a:pt x="264134" y="0"/>
                  </a:lnTo>
                  <a:lnTo>
                    <a:pt x="258038" y="0"/>
                  </a:lnTo>
                  <a:lnTo>
                    <a:pt x="258038" y="6096"/>
                  </a:lnTo>
                  <a:lnTo>
                    <a:pt x="264134" y="6096"/>
                  </a:lnTo>
                  <a:lnTo>
                    <a:pt x="276326" y="8128"/>
                  </a:lnTo>
                  <a:lnTo>
                    <a:pt x="281406" y="10160"/>
                  </a:lnTo>
                  <a:lnTo>
                    <a:pt x="283438" y="4064"/>
                  </a:lnTo>
                  <a:close/>
                </a:path>
                <a:path w="386079" h="241300">
                  <a:moveTo>
                    <a:pt x="289534" y="86347"/>
                  </a:moveTo>
                  <a:lnTo>
                    <a:pt x="285470" y="81267"/>
                  </a:lnTo>
                  <a:lnTo>
                    <a:pt x="277342" y="72123"/>
                  </a:lnTo>
                  <a:lnTo>
                    <a:pt x="272262" y="68059"/>
                  </a:lnTo>
                  <a:lnTo>
                    <a:pt x="268198" y="72123"/>
                  </a:lnTo>
                  <a:lnTo>
                    <a:pt x="281406" y="85331"/>
                  </a:lnTo>
                  <a:lnTo>
                    <a:pt x="284454" y="90411"/>
                  </a:lnTo>
                  <a:lnTo>
                    <a:pt x="289534" y="86347"/>
                  </a:lnTo>
                  <a:close/>
                </a:path>
                <a:path w="386079" h="241300">
                  <a:moveTo>
                    <a:pt x="310870" y="126974"/>
                  </a:moveTo>
                  <a:lnTo>
                    <a:pt x="306793" y="115811"/>
                  </a:lnTo>
                  <a:lnTo>
                    <a:pt x="300697" y="103619"/>
                  </a:lnTo>
                  <a:lnTo>
                    <a:pt x="294601" y="105651"/>
                  </a:lnTo>
                  <a:lnTo>
                    <a:pt x="300697" y="118846"/>
                  </a:lnTo>
                  <a:lnTo>
                    <a:pt x="305777" y="129006"/>
                  </a:lnTo>
                  <a:lnTo>
                    <a:pt x="310870" y="126974"/>
                  </a:lnTo>
                  <a:close/>
                </a:path>
                <a:path w="386079" h="241300">
                  <a:moveTo>
                    <a:pt x="321030" y="30480"/>
                  </a:moveTo>
                  <a:lnTo>
                    <a:pt x="318985" y="28448"/>
                  </a:lnTo>
                  <a:lnTo>
                    <a:pt x="313918" y="22352"/>
                  </a:lnTo>
                  <a:lnTo>
                    <a:pt x="307822" y="18288"/>
                  </a:lnTo>
                  <a:lnTo>
                    <a:pt x="302742" y="14224"/>
                  </a:lnTo>
                  <a:lnTo>
                    <a:pt x="301726" y="13208"/>
                  </a:lnTo>
                  <a:lnTo>
                    <a:pt x="297662" y="18288"/>
                  </a:lnTo>
                  <a:lnTo>
                    <a:pt x="298678" y="19304"/>
                  </a:lnTo>
                  <a:lnTo>
                    <a:pt x="304774" y="23368"/>
                  </a:lnTo>
                  <a:lnTo>
                    <a:pt x="309854" y="27432"/>
                  </a:lnTo>
                  <a:lnTo>
                    <a:pt x="316953" y="34544"/>
                  </a:lnTo>
                  <a:lnTo>
                    <a:pt x="321030" y="30480"/>
                  </a:lnTo>
                  <a:close/>
                </a:path>
                <a:path w="386079" h="241300">
                  <a:moveTo>
                    <a:pt x="323049" y="169646"/>
                  </a:moveTo>
                  <a:lnTo>
                    <a:pt x="321030" y="159486"/>
                  </a:lnTo>
                  <a:lnTo>
                    <a:pt x="317969" y="145262"/>
                  </a:lnTo>
                  <a:lnTo>
                    <a:pt x="311873" y="146291"/>
                  </a:lnTo>
                  <a:lnTo>
                    <a:pt x="314934" y="160502"/>
                  </a:lnTo>
                  <a:lnTo>
                    <a:pt x="316953" y="170662"/>
                  </a:lnTo>
                  <a:lnTo>
                    <a:pt x="323049" y="169646"/>
                  </a:lnTo>
                  <a:close/>
                </a:path>
                <a:path w="386079" h="241300">
                  <a:moveTo>
                    <a:pt x="328142" y="209270"/>
                  </a:moveTo>
                  <a:lnTo>
                    <a:pt x="327126" y="191998"/>
                  </a:lnTo>
                  <a:lnTo>
                    <a:pt x="326097" y="188950"/>
                  </a:lnTo>
                  <a:lnTo>
                    <a:pt x="320001" y="189966"/>
                  </a:lnTo>
                  <a:lnTo>
                    <a:pt x="321030" y="193014"/>
                  </a:lnTo>
                  <a:lnTo>
                    <a:pt x="321983" y="209270"/>
                  </a:lnTo>
                  <a:lnTo>
                    <a:pt x="322046" y="214350"/>
                  </a:lnTo>
                  <a:lnTo>
                    <a:pt x="328142" y="214350"/>
                  </a:lnTo>
                  <a:lnTo>
                    <a:pt x="328142" y="209270"/>
                  </a:lnTo>
                  <a:close/>
                </a:path>
                <a:path w="386079" h="241300">
                  <a:moveTo>
                    <a:pt x="348449" y="67043"/>
                  </a:moveTo>
                  <a:lnTo>
                    <a:pt x="344385" y="59931"/>
                  </a:lnTo>
                  <a:lnTo>
                    <a:pt x="339318" y="52832"/>
                  </a:lnTo>
                  <a:lnTo>
                    <a:pt x="335241" y="45720"/>
                  </a:lnTo>
                  <a:lnTo>
                    <a:pt x="334225" y="44691"/>
                  </a:lnTo>
                  <a:lnTo>
                    <a:pt x="329145" y="48755"/>
                  </a:lnTo>
                  <a:lnTo>
                    <a:pt x="330161" y="49771"/>
                  </a:lnTo>
                  <a:lnTo>
                    <a:pt x="334225" y="56883"/>
                  </a:lnTo>
                  <a:lnTo>
                    <a:pt x="339318" y="63995"/>
                  </a:lnTo>
                  <a:lnTo>
                    <a:pt x="342353" y="70091"/>
                  </a:lnTo>
                  <a:lnTo>
                    <a:pt x="348449" y="67043"/>
                  </a:lnTo>
                  <a:close/>
                </a:path>
                <a:path w="386079" h="241300">
                  <a:moveTo>
                    <a:pt x="365721" y="107683"/>
                  </a:moveTo>
                  <a:lnTo>
                    <a:pt x="363689" y="101587"/>
                  </a:lnTo>
                  <a:lnTo>
                    <a:pt x="356577" y="84315"/>
                  </a:lnTo>
                  <a:lnTo>
                    <a:pt x="356577" y="83299"/>
                  </a:lnTo>
                  <a:lnTo>
                    <a:pt x="351497" y="86347"/>
                  </a:lnTo>
                  <a:lnTo>
                    <a:pt x="351497" y="87363"/>
                  </a:lnTo>
                  <a:lnTo>
                    <a:pt x="358609" y="104635"/>
                  </a:lnTo>
                  <a:lnTo>
                    <a:pt x="359625" y="109715"/>
                  </a:lnTo>
                  <a:lnTo>
                    <a:pt x="365721" y="107683"/>
                  </a:lnTo>
                  <a:close/>
                </a:path>
                <a:path w="386079" h="241300">
                  <a:moveTo>
                    <a:pt x="377913" y="151371"/>
                  </a:moveTo>
                  <a:lnTo>
                    <a:pt x="375881" y="141211"/>
                  </a:lnTo>
                  <a:lnTo>
                    <a:pt x="371817" y="125971"/>
                  </a:lnTo>
                  <a:lnTo>
                    <a:pt x="365721" y="128003"/>
                  </a:lnTo>
                  <a:lnTo>
                    <a:pt x="369785" y="142227"/>
                  </a:lnTo>
                  <a:lnTo>
                    <a:pt x="371817" y="152374"/>
                  </a:lnTo>
                  <a:lnTo>
                    <a:pt x="377913" y="151371"/>
                  </a:lnTo>
                  <a:close/>
                </a:path>
                <a:path w="386079" h="241300">
                  <a:moveTo>
                    <a:pt x="384009" y="195046"/>
                  </a:moveTo>
                  <a:lnTo>
                    <a:pt x="382993" y="183870"/>
                  </a:lnTo>
                  <a:lnTo>
                    <a:pt x="380961" y="169646"/>
                  </a:lnTo>
                  <a:lnTo>
                    <a:pt x="374865" y="170662"/>
                  </a:lnTo>
                  <a:lnTo>
                    <a:pt x="376897" y="184899"/>
                  </a:lnTo>
                  <a:lnTo>
                    <a:pt x="377913" y="196062"/>
                  </a:lnTo>
                  <a:lnTo>
                    <a:pt x="384009" y="195046"/>
                  </a:lnTo>
                  <a:close/>
                </a:path>
                <a:path w="386079" h="241300">
                  <a:moveTo>
                    <a:pt x="386041" y="230606"/>
                  </a:moveTo>
                  <a:lnTo>
                    <a:pt x="385025" y="214350"/>
                  </a:lnTo>
                  <a:lnTo>
                    <a:pt x="378929" y="214350"/>
                  </a:lnTo>
                  <a:lnTo>
                    <a:pt x="378929" y="230606"/>
                  </a:lnTo>
                  <a:lnTo>
                    <a:pt x="386041" y="230606"/>
                  </a:lnTo>
                  <a:close/>
                </a:path>
              </a:pathLst>
            </a:custGeom>
            <a:solidFill>
              <a:srgbClr val="231F20"/>
            </a:solidFill>
          </p:spPr>
          <p:txBody>
            <a:bodyPr wrap="square" lIns="0" tIns="0" rIns="0" bIns="0" rtlCol="0"/>
            <a:lstStyle/>
            <a:p>
              <a:endParaRPr/>
            </a:p>
          </p:txBody>
        </p:sp>
        <p:pic>
          <p:nvPicPr>
            <p:cNvPr id="13" name="object 13"/>
            <p:cNvPicPr/>
            <p:nvPr/>
          </p:nvPicPr>
          <p:blipFill>
            <a:blip r:embed="rId6" cstate="print"/>
            <a:stretch>
              <a:fillRect/>
            </a:stretch>
          </p:blipFill>
          <p:spPr>
            <a:xfrm>
              <a:off x="3225507" y="2022221"/>
              <a:ext cx="681672" cy="84315"/>
            </a:xfrm>
            <a:prstGeom prst="rect">
              <a:avLst/>
            </a:prstGeom>
          </p:spPr>
        </p:pic>
      </p:grpSp>
      <p:grpSp>
        <p:nvGrpSpPr>
          <p:cNvPr id="14" name="object 14"/>
          <p:cNvGrpSpPr/>
          <p:nvPr/>
        </p:nvGrpSpPr>
        <p:grpSpPr>
          <a:xfrm>
            <a:off x="6374632" y="990066"/>
            <a:ext cx="1553845" cy="539750"/>
            <a:chOff x="1691506" y="990066"/>
            <a:chExt cx="1553845" cy="539750"/>
          </a:xfrm>
        </p:grpSpPr>
        <p:pic>
          <p:nvPicPr>
            <p:cNvPr id="15" name="object 15"/>
            <p:cNvPicPr/>
            <p:nvPr/>
          </p:nvPicPr>
          <p:blipFill>
            <a:blip r:embed="rId7" cstate="print"/>
            <a:stretch>
              <a:fillRect/>
            </a:stretch>
          </p:blipFill>
          <p:spPr>
            <a:xfrm>
              <a:off x="1709788" y="993114"/>
              <a:ext cx="925487" cy="533349"/>
            </a:xfrm>
            <a:prstGeom prst="rect">
              <a:avLst/>
            </a:prstGeom>
          </p:spPr>
        </p:pic>
        <p:sp>
          <p:nvSpPr>
            <p:cNvPr id="16" name="object 16"/>
            <p:cNvSpPr/>
            <p:nvPr/>
          </p:nvSpPr>
          <p:spPr>
            <a:xfrm>
              <a:off x="1709788" y="1266393"/>
              <a:ext cx="925830" cy="260350"/>
            </a:xfrm>
            <a:custGeom>
              <a:avLst/>
              <a:gdLst/>
              <a:ahLst/>
              <a:cxnLst/>
              <a:rect l="l" t="t" r="r" b="b"/>
              <a:pathLst>
                <a:path w="925830" h="260350">
                  <a:moveTo>
                    <a:pt x="0" y="260070"/>
                  </a:moveTo>
                  <a:lnTo>
                    <a:pt x="925487" y="260070"/>
                  </a:lnTo>
                  <a:lnTo>
                    <a:pt x="925487" y="0"/>
                  </a:lnTo>
                  <a:lnTo>
                    <a:pt x="0" y="0"/>
                  </a:lnTo>
                  <a:lnTo>
                    <a:pt x="0" y="260070"/>
                  </a:lnTo>
                  <a:close/>
                </a:path>
              </a:pathLst>
            </a:custGeom>
            <a:ln w="6096">
              <a:solidFill>
                <a:srgbClr val="FFFFFF"/>
              </a:solidFill>
            </a:ln>
          </p:spPr>
          <p:txBody>
            <a:bodyPr wrap="square" lIns="0" tIns="0" rIns="0" bIns="0" rtlCol="0"/>
            <a:lstStyle/>
            <a:p>
              <a:endParaRPr/>
            </a:p>
          </p:txBody>
        </p:sp>
        <p:sp>
          <p:nvSpPr>
            <p:cNvPr id="17" name="object 17"/>
            <p:cNvSpPr/>
            <p:nvPr/>
          </p:nvSpPr>
          <p:spPr>
            <a:xfrm>
              <a:off x="1691506" y="993114"/>
              <a:ext cx="949960" cy="533400"/>
            </a:xfrm>
            <a:custGeom>
              <a:avLst/>
              <a:gdLst/>
              <a:ahLst/>
              <a:cxnLst/>
              <a:rect l="l" t="t" r="r" b="b"/>
              <a:pathLst>
                <a:path w="949960" h="533400">
                  <a:moveTo>
                    <a:pt x="0" y="0"/>
                  </a:moveTo>
                  <a:lnTo>
                    <a:pt x="949858" y="0"/>
                  </a:lnTo>
                </a:path>
                <a:path w="949960" h="533400">
                  <a:moveTo>
                    <a:pt x="0" y="273278"/>
                  </a:moveTo>
                  <a:lnTo>
                    <a:pt x="949858" y="273278"/>
                  </a:lnTo>
                </a:path>
                <a:path w="949960" h="533400">
                  <a:moveTo>
                    <a:pt x="0" y="533349"/>
                  </a:moveTo>
                  <a:lnTo>
                    <a:pt x="949858" y="533349"/>
                  </a:lnTo>
                </a:path>
              </a:pathLst>
            </a:custGeom>
            <a:ln w="6096">
              <a:solidFill>
                <a:srgbClr val="231F20"/>
              </a:solidFill>
            </a:ln>
          </p:spPr>
          <p:txBody>
            <a:bodyPr wrap="square" lIns="0" tIns="0" rIns="0" bIns="0" rtlCol="0"/>
            <a:lstStyle/>
            <a:p>
              <a:endParaRPr/>
            </a:p>
          </p:txBody>
        </p:sp>
        <p:sp>
          <p:nvSpPr>
            <p:cNvPr id="18" name="object 18"/>
            <p:cNvSpPr/>
            <p:nvPr/>
          </p:nvSpPr>
          <p:spPr>
            <a:xfrm>
              <a:off x="1744338" y="1221689"/>
              <a:ext cx="897255" cy="114935"/>
            </a:xfrm>
            <a:custGeom>
              <a:avLst/>
              <a:gdLst/>
              <a:ahLst/>
              <a:cxnLst/>
              <a:rect l="l" t="t" r="r" b="b"/>
              <a:pathLst>
                <a:path w="897255" h="114934">
                  <a:moveTo>
                    <a:pt x="802551" y="0"/>
                  </a:moveTo>
                  <a:lnTo>
                    <a:pt x="881799" y="0"/>
                  </a:lnTo>
                </a:path>
                <a:path w="897255" h="114934">
                  <a:moveTo>
                    <a:pt x="546544" y="0"/>
                  </a:moveTo>
                  <a:lnTo>
                    <a:pt x="625792" y="0"/>
                  </a:lnTo>
                </a:path>
                <a:path w="897255" h="114934">
                  <a:moveTo>
                    <a:pt x="407365" y="0"/>
                  </a:moveTo>
                  <a:lnTo>
                    <a:pt x="485597" y="0"/>
                  </a:lnTo>
                </a:path>
                <a:path w="897255" h="114934">
                  <a:moveTo>
                    <a:pt x="270230" y="0"/>
                  </a:moveTo>
                  <a:lnTo>
                    <a:pt x="349465" y="0"/>
                  </a:lnTo>
                </a:path>
                <a:path w="897255" h="114934">
                  <a:moveTo>
                    <a:pt x="144246" y="0"/>
                  </a:moveTo>
                  <a:lnTo>
                    <a:pt x="223494" y="0"/>
                  </a:lnTo>
                </a:path>
                <a:path w="897255" h="114934">
                  <a:moveTo>
                    <a:pt x="0" y="0"/>
                  </a:moveTo>
                  <a:lnTo>
                    <a:pt x="79235" y="0"/>
                  </a:lnTo>
                </a:path>
                <a:path w="897255" h="114934">
                  <a:moveTo>
                    <a:pt x="669467" y="0"/>
                  </a:moveTo>
                  <a:lnTo>
                    <a:pt x="748715" y="0"/>
                  </a:lnTo>
                </a:path>
                <a:path w="897255" h="114934">
                  <a:moveTo>
                    <a:pt x="818807" y="114795"/>
                  </a:moveTo>
                  <a:lnTo>
                    <a:pt x="897026" y="114795"/>
                  </a:lnTo>
                </a:path>
              </a:pathLst>
            </a:custGeom>
            <a:ln w="13208">
              <a:solidFill>
                <a:srgbClr val="231F20"/>
              </a:solidFill>
            </a:ln>
          </p:spPr>
          <p:txBody>
            <a:bodyPr wrap="square" lIns="0" tIns="0" rIns="0" bIns="0" rtlCol="0"/>
            <a:lstStyle/>
            <a:p>
              <a:endParaRPr/>
            </a:p>
          </p:txBody>
        </p:sp>
        <p:sp>
          <p:nvSpPr>
            <p:cNvPr id="19" name="object 19"/>
            <p:cNvSpPr/>
            <p:nvPr/>
          </p:nvSpPr>
          <p:spPr>
            <a:xfrm>
              <a:off x="2601753" y="1297889"/>
              <a:ext cx="1270" cy="79375"/>
            </a:xfrm>
            <a:custGeom>
              <a:avLst/>
              <a:gdLst/>
              <a:ahLst/>
              <a:cxnLst/>
              <a:rect l="l" t="t" r="r" b="b"/>
              <a:pathLst>
                <a:path w="1269" h="79375">
                  <a:moveTo>
                    <a:pt x="508" y="-6603"/>
                  </a:moveTo>
                  <a:lnTo>
                    <a:pt x="508" y="85839"/>
                  </a:lnTo>
                </a:path>
              </a:pathLst>
            </a:custGeom>
            <a:ln w="14224">
              <a:solidFill>
                <a:srgbClr val="231F20"/>
              </a:solidFill>
            </a:ln>
          </p:spPr>
          <p:txBody>
            <a:bodyPr wrap="square" lIns="0" tIns="0" rIns="0" bIns="0" rtlCol="0"/>
            <a:lstStyle/>
            <a:p>
              <a:endParaRPr/>
            </a:p>
          </p:txBody>
        </p:sp>
        <p:sp>
          <p:nvSpPr>
            <p:cNvPr id="20" name="object 20"/>
            <p:cNvSpPr/>
            <p:nvPr/>
          </p:nvSpPr>
          <p:spPr>
            <a:xfrm>
              <a:off x="1752453" y="1336484"/>
              <a:ext cx="79375" cy="0"/>
            </a:xfrm>
            <a:custGeom>
              <a:avLst/>
              <a:gdLst/>
              <a:ahLst/>
              <a:cxnLst/>
              <a:rect l="l" t="t" r="r" b="b"/>
              <a:pathLst>
                <a:path w="79375">
                  <a:moveTo>
                    <a:pt x="0" y="0"/>
                  </a:moveTo>
                  <a:lnTo>
                    <a:pt x="79248" y="0"/>
                  </a:lnTo>
                </a:path>
              </a:pathLst>
            </a:custGeom>
            <a:ln w="13208">
              <a:solidFill>
                <a:srgbClr val="231F20"/>
              </a:solidFill>
            </a:ln>
          </p:spPr>
          <p:txBody>
            <a:bodyPr wrap="square" lIns="0" tIns="0" rIns="0" bIns="0" rtlCol="0"/>
            <a:lstStyle/>
            <a:p>
              <a:endParaRPr/>
            </a:p>
          </p:txBody>
        </p:sp>
        <p:sp>
          <p:nvSpPr>
            <p:cNvPr id="21" name="object 21"/>
            <p:cNvSpPr/>
            <p:nvPr/>
          </p:nvSpPr>
          <p:spPr>
            <a:xfrm>
              <a:off x="1791061" y="1297889"/>
              <a:ext cx="1270" cy="79375"/>
            </a:xfrm>
            <a:custGeom>
              <a:avLst/>
              <a:gdLst/>
              <a:ahLst/>
              <a:cxnLst/>
              <a:rect l="l" t="t" r="r" b="b"/>
              <a:pathLst>
                <a:path w="1269" h="79375">
                  <a:moveTo>
                    <a:pt x="508" y="-6603"/>
                  </a:moveTo>
                  <a:lnTo>
                    <a:pt x="508" y="85839"/>
                  </a:lnTo>
                </a:path>
              </a:pathLst>
            </a:custGeom>
            <a:ln w="14224">
              <a:solidFill>
                <a:srgbClr val="231F20"/>
              </a:solidFill>
            </a:ln>
          </p:spPr>
          <p:txBody>
            <a:bodyPr wrap="square" lIns="0" tIns="0" rIns="0" bIns="0" rtlCol="0"/>
            <a:lstStyle/>
            <a:p>
              <a:endParaRPr/>
            </a:p>
          </p:txBody>
        </p:sp>
        <p:sp>
          <p:nvSpPr>
            <p:cNvPr id="22" name="object 22"/>
            <p:cNvSpPr/>
            <p:nvPr/>
          </p:nvSpPr>
          <p:spPr>
            <a:xfrm>
              <a:off x="1900777" y="1297889"/>
              <a:ext cx="339725" cy="79375"/>
            </a:xfrm>
            <a:custGeom>
              <a:avLst/>
              <a:gdLst/>
              <a:ahLst/>
              <a:cxnLst/>
              <a:rect l="l" t="t" r="r" b="b"/>
              <a:pathLst>
                <a:path w="339725" h="79375">
                  <a:moveTo>
                    <a:pt x="0" y="38595"/>
                  </a:moveTo>
                  <a:lnTo>
                    <a:pt x="79248" y="38595"/>
                  </a:lnTo>
                </a:path>
                <a:path w="339725" h="79375">
                  <a:moveTo>
                    <a:pt x="39623" y="79235"/>
                  </a:moveTo>
                  <a:lnTo>
                    <a:pt x="39623" y="0"/>
                  </a:lnTo>
                </a:path>
                <a:path w="339725" h="79375">
                  <a:moveTo>
                    <a:pt x="126987" y="38595"/>
                  </a:moveTo>
                  <a:lnTo>
                    <a:pt x="206235" y="38595"/>
                  </a:lnTo>
                </a:path>
                <a:path w="339725" h="79375">
                  <a:moveTo>
                    <a:pt x="166611" y="79235"/>
                  </a:moveTo>
                  <a:lnTo>
                    <a:pt x="166611" y="0"/>
                  </a:lnTo>
                </a:path>
                <a:path w="339725" h="79375">
                  <a:moveTo>
                    <a:pt x="260083" y="38595"/>
                  </a:moveTo>
                  <a:lnTo>
                    <a:pt x="339318" y="38595"/>
                  </a:lnTo>
                </a:path>
              </a:pathLst>
            </a:custGeom>
            <a:ln w="13208">
              <a:solidFill>
                <a:srgbClr val="231F20"/>
              </a:solidFill>
            </a:ln>
          </p:spPr>
          <p:txBody>
            <a:bodyPr wrap="square" lIns="0" tIns="0" rIns="0" bIns="0" rtlCol="0"/>
            <a:lstStyle/>
            <a:p>
              <a:endParaRPr/>
            </a:p>
          </p:txBody>
        </p:sp>
        <p:sp>
          <p:nvSpPr>
            <p:cNvPr id="23" name="object 23"/>
            <p:cNvSpPr/>
            <p:nvPr/>
          </p:nvSpPr>
          <p:spPr>
            <a:xfrm>
              <a:off x="2199455" y="1297889"/>
              <a:ext cx="1270" cy="79375"/>
            </a:xfrm>
            <a:custGeom>
              <a:avLst/>
              <a:gdLst/>
              <a:ahLst/>
              <a:cxnLst/>
              <a:rect l="l" t="t" r="r" b="b"/>
              <a:pathLst>
                <a:path w="1269" h="79375">
                  <a:moveTo>
                    <a:pt x="507" y="-6603"/>
                  </a:moveTo>
                  <a:lnTo>
                    <a:pt x="507" y="85839"/>
                  </a:lnTo>
                </a:path>
              </a:pathLst>
            </a:custGeom>
            <a:ln w="14224">
              <a:solidFill>
                <a:srgbClr val="231F20"/>
              </a:solidFill>
            </a:ln>
          </p:spPr>
          <p:txBody>
            <a:bodyPr wrap="square" lIns="0" tIns="0" rIns="0" bIns="0" rtlCol="0"/>
            <a:lstStyle/>
            <a:p>
              <a:endParaRPr/>
            </a:p>
          </p:txBody>
        </p:sp>
        <p:sp>
          <p:nvSpPr>
            <p:cNvPr id="24" name="object 24"/>
            <p:cNvSpPr/>
            <p:nvPr/>
          </p:nvSpPr>
          <p:spPr>
            <a:xfrm>
              <a:off x="2303075" y="1297889"/>
              <a:ext cx="206375" cy="79375"/>
            </a:xfrm>
            <a:custGeom>
              <a:avLst/>
              <a:gdLst/>
              <a:ahLst/>
              <a:cxnLst/>
              <a:rect l="l" t="t" r="r" b="b"/>
              <a:pathLst>
                <a:path w="206375" h="79375">
                  <a:moveTo>
                    <a:pt x="0" y="38595"/>
                  </a:moveTo>
                  <a:lnTo>
                    <a:pt x="79248" y="38595"/>
                  </a:lnTo>
                </a:path>
                <a:path w="206375" h="79375">
                  <a:moveTo>
                    <a:pt x="39624" y="79235"/>
                  </a:moveTo>
                  <a:lnTo>
                    <a:pt x="39624" y="0"/>
                  </a:lnTo>
                </a:path>
                <a:path w="206375" h="79375">
                  <a:moveTo>
                    <a:pt x="126987" y="38595"/>
                  </a:moveTo>
                  <a:lnTo>
                    <a:pt x="206235" y="38595"/>
                  </a:lnTo>
                </a:path>
              </a:pathLst>
            </a:custGeom>
            <a:ln w="13208">
              <a:solidFill>
                <a:srgbClr val="231F20"/>
              </a:solidFill>
            </a:ln>
          </p:spPr>
          <p:txBody>
            <a:bodyPr wrap="square" lIns="0" tIns="0" rIns="0" bIns="0" rtlCol="0"/>
            <a:lstStyle/>
            <a:p>
              <a:endParaRPr/>
            </a:p>
          </p:txBody>
        </p:sp>
        <p:sp>
          <p:nvSpPr>
            <p:cNvPr id="25" name="object 25"/>
            <p:cNvSpPr/>
            <p:nvPr/>
          </p:nvSpPr>
          <p:spPr>
            <a:xfrm>
              <a:off x="2468670" y="1297889"/>
              <a:ext cx="1270" cy="79375"/>
            </a:xfrm>
            <a:custGeom>
              <a:avLst/>
              <a:gdLst/>
              <a:ahLst/>
              <a:cxnLst/>
              <a:rect l="l" t="t" r="r" b="b"/>
              <a:pathLst>
                <a:path w="1269" h="79375">
                  <a:moveTo>
                    <a:pt x="507" y="-6603"/>
                  </a:moveTo>
                  <a:lnTo>
                    <a:pt x="507" y="85839"/>
                  </a:lnTo>
                </a:path>
              </a:pathLst>
            </a:custGeom>
            <a:ln w="14224">
              <a:solidFill>
                <a:srgbClr val="231F20"/>
              </a:solidFill>
            </a:ln>
          </p:spPr>
          <p:txBody>
            <a:bodyPr wrap="square" lIns="0" tIns="0" rIns="0" bIns="0" rtlCol="0"/>
            <a:lstStyle/>
            <a:p>
              <a:endParaRPr/>
            </a:p>
          </p:txBody>
        </p:sp>
        <p:sp>
          <p:nvSpPr>
            <p:cNvPr id="26" name="object 26"/>
            <p:cNvSpPr/>
            <p:nvPr/>
          </p:nvSpPr>
          <p:spPr>
            <a:xfrm>
              <a:off x="2086684" y="1242010"/>
              <a:ext cx="129539" cy="62230"/>
            </a:xfrm>
            <a:custGeom>
              <a:avLst/>
              <a:gdLst/>
              <a:ahLst/>
              <a:cxnLst/>
              <a:rect l="l" t="t" r="r" b="b"/>
              <a:pathLst>
                <a:path w="129539" h="62230">
                  <a:moveTo>
                    <a:pt x="65024" y="0"/>
                  </a:moveTo>
                  <a:lnTo>
                    <a:pt x="39433" y="2492"/>
                  </a:lnTo>
                  <a:lnTo>
                    <a:pt x="18796" y="9271"/>
                  </a:lnTo>
                  <a:lnTo>
                    <a:pt x="5016" y="19288"/>
                  </a:lnTo>
                  <a:lnTo>
                    <a:pt x="0" y="31496"/>
                  </a:lnTo>
                  <a:lnTo>
                    <a:pt x="5016" y="43537"/>
                  </a:lnTo>
                  <a:lnTo>
                    <a:pt x="18796" y="53201"/>
                  </a:lnTo>
                  <a:lnTo>
                    <a:pt x="39433" y="59629"/>
                  </a:lnTo>
                  <a:lnTo>
                    <a:pt x="65024" y="61963"/>
                  </a:lnTo>
                  <a:lnTo>
                    <a:pt x="90027" y="59629"/>
                  </a:lnTo>
                  <a:lnTo>
                    <a:pt x="110363" y="53201"/>
                  </a:lnTo>
                  <a:lnTo>
                    <a:pt x="124031" y="43537"/>
                  </a:lnTo>
                  <a:lnTo>
                    <a:pt x="129032" y="31496"/>
                  </a:lnTo>
                  <a:lnTo>
                    <a:pt x="124031" y="19288"/>
                  </a:lnTo>
                  <a:lnTo>
                    <a:pt x="110363" y="9270"/>
                  </a:lnTo>
                  <a:lnTo>
                    <a:pt x="90027" y="2492"/>
                  </a:lnTo>
                  <a:lnTo>
                    <a:pt x="65024" y="0"/>
                  </a:lnTo>
                </a:path>
              </a:pathLst>
            </a:custGeom>
            <a:ln w="6096">
              <a:solidFill>
                <a:srgbClr val="231F20"/>
              </a:solidFill>
            </a:ln>
          </p:spPr>
          <p:txBody>
            <a:bodyPr wrap="square" lIns="0" tIns="0" rIns="0" bIns="0" rtlCol="0"/>
            <a:lstStyle/>
            <a:p>
              <a:endParaRPr/>
            </a:p>
          </p:txBody>
        </p:sp>
        <p:sp>
          <p:nvSpPr>
            <p:cNvPr id="27" name="object 27"/>
            <p:cNvSpPr/>
            <p:nvPr/>
          </p:nvSpPr>
          <p:spPr>
            <a:xfrm>
              <a:off x="2196405" y="1007341"/>
              <a:ext cx="1046480" cy="241300"/>
            </a:xfrm>
            <a:custGeom>
              <a:avLst/>
              <a:gdLst/>
              <a:ahLst/>
              <a:cxnLst/>
              <a:rect l="l" t="t" r="r" b="b"/>
              <a:pathLst>
                <a:path w="1046480" h="241300">
                  <a:moveTo>
                    <a:pt x="0" y="240766"/>
                  </a:moveTo>
                  <a:lnTo>
                    <a:pt x="1046378" y="0"/>
                  </a:lnTo>
                </a:path>
              </a:pathLst>
            </a:custGeom>
            <a:ln w="4064">
              <a:solidFill>
                <a:srgbClr val="231F20"/>
              </a:solidFill>
            </a:ln>
          </p:spPr>
          <p:txBody>
            <a:bodyPr wrap="square" lIns="0" tIns="0" rIns="0" bIns="0" rtlCol="0"/>
            <a:lstStyle/>
            <a:p>
              <a:endParaRPr/>
            </a:p>
          </p:txBody>
        </p:sp>
      </p:grpSp>
      <p:sp>
        <p:nvSpPr>
          <p:cNvPr id="28" name="object 28"/>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118</a:t>
            </a:r>
            <a:endParaRPr sz="900">
              <a:latin typeface="Arial"/>
              <a:cs typeface="Arial"/>
            </a:endParaRPr>
          </a:p>
        </p:txBody>
      </p:sp>
      <p:sp>
        <p:nvSpPr>
          <p:cNvPr id="29" name="object 29"/>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30" name="object 30"/>
          <p:cNvSpPr txBox="1"/>
          <p:nvPr/>
        </p:nvSpPr>
        <p:spPr>
          <a:xfrm>
            <a:off x="8690092" y="899922"/>
            <a:ext cx="149225"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(b)</a:t>
            </a:r>
            <a:endParaRPr sz="800">
              <a:latin typeface="Microsoft Sans Serif"/>
              <a:cs typeface="Microsoft Sans Serif"/>
            </a:endParaRPr>
          </a:p>
        </p:txBody>
      </p:sp>
      <p:sp>
        <p:nvSpPr>
          <p:cNvPr id="31" name="object 31"/>
          <p:cNvSpPr txBox="1"/>
          <p:nvPr/>
        </p:nvSpPr>
        <p:spPr>
          <a:xfrm>
            <a:off x="6148314" y="1057991"/>
            <a:ext cx="144780" cy="407034"/>
          </a:xfrm>
          <a:prstGeom prst="rect">
            <a:avLst/>
          </a:prstGeom>
        </p:spPr>
        <p:txBody>
          <a:bodyPr vert="horz" wrap="square" lIns="0" tIns="17145" rIns="0" bIns="0" rtlCol="0">
            <a:spAutoFit/>
          </a:bodyPr>
          <a:lstStyle/>
          <a:p>
            <a:pPr marL="12700">
              <a:spcBef>
                <a:spcPts val="135"/>
              </a:spcBef>
            </a:pPr>
            <a:r>
              <a:rPr sz="800" i="1" spc="55" dirty="0">
                <a:solidFill>
                  <a:srgbClr val="171514"/>
                </a:solidFill>
                <a:latin typeface="Arial"/>
                <a:cs typeface="Arial"/>
              </a:rPr>
              <a:t>φ</a:t>
            </a:r>
            <a:r>
              <a:rPr sz="600" spc="5" dirty="0">
                <a:solidFill>
                  <a:srgbClr val="171514"/>
                </a:solidFill>
                <a:latin typeface="Microsoft Sans Serif"/>
                <a:cs typeface="Microsoft Sans Serif"/>
              </a:rPr>
              <a:t>1</a:t>
            </a:r>
            <a:endParaRPr sz="600">
              <a:latin typeface="Microsoft Sans Serif"/>
              <a:cs typeface="Microsoft Sans Serif"/>
            </a:endParaRPr>
          </a:p>
          <a:p>
            <a:pPr>
              <a:spcBef>
                <a:spcPts val="20"/>
              </a:spcBef>
            </a:pPr>
            <a:endParaRPr sz="900">
              <a:latin typeface="Microsoft Sans Serif"/>
              <a:cs typeface="Microsoft Sans Serif"/>
            </a:endParaRPr>
          </a:p>
          <a:p>
            <a:pPr marL="14604"/>
            <a:r>
              <a:rPr sz="800" i="1" spc="55" dirty="0">
                <a:solidFill>
                  <a:srgbClr val="171514"/>
                </a:solidFill>
                <a:latin typeface="Arial"/>
                <a:cs typeface="Arial"/>
              </a:rPr>
              <a:t>φ</a:t>
            </a:r>
            <a:r>
              <a:rPr sz="600" spc="5" dirty="0">
                <a:solidFill>
                  <a:srgbClr val="171514"/>
                </a:solidFill>
                <a:latin typeface="Microsoft Sans Serif"/>
                <a:cs typeface="Microsoft Sans Serif"/>
              </a:rPr>
              <a:t>2</a:t>
            </a:r>
            <a:endParaRPr sz="600">
              <a:latin typeface="Microsoft Sans Serif"/>
              <a:cs typeface="Microsoft Sans Serif"/>
            </a:endParaRPr>
          </a:p>
        </p:txBody>
      </p:sp>
      <p:sp>
        <p:nvSpPr>
          <p:cNvPr id="32" name="object 32"/>
          <p:cNvSpPr txBox="1"/>
          <p:nvPr/>
        </p:nvSpPr>
        <p:spPr>
          <a:xfrm>
            <a:off x="6669411" y="1604074"/>
            <a:ext cx="298450" cy="374015"/>
          </a:xfrm>
          <a:prstGeom prst="rect">
            <a:avLst/>
          </a:prstGeom>
        </p:spPr>
        <p:txBody>
          <a:bodyPr vert="horz" wrap="square" lIns="0" tIns="16510" rIns="0" bIns="0" rtlCol="0">
            <a:spAutoFit/>
          </a:bodyPr>
          <a:lstStyle/>
          <a:p>
            <a:pPr marR="5080" algn="r">
              <a:spcBef>
                <a:spcPts val="130"/>
              </a:spcBef>
            </a:pPr>
            <a:r>
              <a:rPr sz="750" i="1" spc="50" dirty="0">
                <a:solidFill>
                  <a:srgbClr val="171514"/>
                </a:solidFill>
                <a:latin typeface="Arial"/>
                <a:cs typeface="Arial"/>
              </a:rPr>
              <a:t>φ</a:t>
            </a:r>
            <a:r>
              <a:rPr sz="550" spc="5" dirty="0">
                <a:solidFill>
                  <a:srgbClr val="171514"/>
                </a:solidFill>
                <a:latin typeface="Microsoft Sans Serif"/>
                <a:cs typeface="Microsoft Sans Serif"/>
              </a:rPr>
              <a:t>1</a:t>
            </a:r>
            <a:r>
              <a:rPr sz="750" spc="-10" dirty="0">
                <a:solidFill>
                  <a:srgbClr val="171514"/>
                </a:solidFill>
                <a:latin typeface="Microsoft Sans Serif"/>
                <a:cs typeface="Microsoft Sans Serif"/>
              </a:rPr>
              <a:t>&gt;</a:t>
            </a:r>
            <a:r>
              <a:rPr sz="750" i="1" spc="50" dirty="0">
                <a:solidFill>
                  <a:srgbClr val="171514"/>
                </a:solidFill>
                <a:latin typeface="Arial"/>
                <a:cs typeface="Arial"/>
              </a:rPr>
              <a:t>φ</a:t>
            </a:r>
            <a:r>
              <a:rPr sz="550" spc="5" dirty="0">
                <a:solidFill>
                  <a:srgbClr val="171514"/>
                </a:solidFill>
                <a:latin typeface="Microsoft Sans Serif"/>
                <a:cs typeface="Microsoft Sans Serif"/>
              </a:rPr>
              <a:t>2</a:t>
            </a:r>
            <a:endParaRPr sz="550">
              <a:latin typeface="Microsoft Sans Serif"/>
              <a:cs typeface="Microsoft Sans Serif"/>
            </a:endParaRPr>
          </a:p>
          <a:p>
            <a:pPr marR="57785" algn="r">
              <a:spcBef>
                <a:spcPts val="850"/>
              </a:spcBef>
            </a:pPr>
            <a:r>
              <a:rPr sz="800" spc="-20" dirty="0">
                <a:solidFill>
                  <a:srgbClr val="171514"/>
                </a:solidFill>
                <a:latin typeface="Microsoft Sans Serif"/>
                <a:cs typeface="Microsoft Sans Serif"/>
              </a:rPr>
              <a:t>(a)</a:t>
            </a:r>
            <a:endParaRPr sz="800">
              <a:latin typeface="Microsoft Sans Serif"/>
              <a:cs typeface="Microsoft Sans Serif"/>
            </a:endParaRPr>
          </a:p>
        </p:txBody>
      </p:sp>
      <p:sp>
        <p:nvSpPr>
          <p:cNvPr id="33" name="object 33"/>
          <p:cNvSpPr txBox="1"/>
          <p:nvPr/>
        </p:nvSpPr>
        <p:spPr>
          <a:xfrm>
            <a:off x="8693139" y="1660830"/>
            <a:ext cx="151130" cy="135935"/>
          </a:xfrm>
          <a:prstGeom prst="rect">
            <a:avLst/>
          </a:prstGeom>
        </p:spPr>
        <p:txBody>
          <a:bodyPr vert="horz" wrap="square" lIns="0" tIns="12700" rIns="0" bIns="0" rtlCol="0">
            <a:spAutoFit/>
          </a:bodyPr>
          <a:lstStyle/>
          <a:p>
            <a:pPr marL="12700">
              <a:spcBef>
                <a:spcPts val="100"/>
              </a:spcBef>
            </a:pPr>
            <a:r>
              <a:rPr sz="800" spc="-45" dirty="0">
                <a:solidFill>
                  <a:srgbClr val="171514"/>
                </a:solidFill>
                <a:latin typeface="Microsoft Sans Serif"/>
                <a:cs typeface="Microsoft Sans Serif"/>
              </a:rPr>
              <a:t>(C)</a:t>
            </a:r>
            <a:endParaRPr sz="800">
              <a:latin typeface="Microsoft Sans Serif"/>
              <a:cs typeface="Microsoft Sans Serif"/>
            </a:endParaRPr>
          </a:p>
        </p:txBody>
      </p:sp>
      <p:sp>
        <p:nvSpPr>
          <p:cNvPr id="34" name="object 34"/>
          <p:cNvSpPr txBox="1"/>
          <p:nvPr/>
        </p:nvSpPr>
        <p:spPr>
          <a:xfrm>
            <a:off x="5337144" y="2240404"/>
            <a:ext cx="4298315" cy="5789021"/>
          </a:xfrm>
          <a:prstGeom prst="rect">
            <a:avLst/>
          </a:prstGeom>
        </p:spPr>
        <p:txBody>
          <a:bodyPr vert="horz" wrap="square" lIns="0" tIns="12700" rIns="0" bIns="0" rtlCol="0">
            <a:spAutoFit/>
          </a:bodyPr>
          <a:lstStyle/>
          <a:p>
            <a:pPr marL="12700" marR="5080">
              <a:lnSpc>
                <a:spcPct val="138500"/>
              </a:lnSpc>
              <a:spcBef>
                <a:spcPts val="100"/>
              </a:spcBef>
            </a:pPr>
            <a:r>
              <a:rPr sz="650" b="1" spc="-10" dirty="0">
                <a:solidFill>
                  <a:srgbClr val="171514"/>
                </a:solidFill>
                <a:latin typeface="Arial"/>
                <a:cs typeface="Arial"/>
              </a:rPr>
              <a:t>FIGURA </a:t>
            </a:r>
            <a:r>
              <a:rPr sz="650" b="1" spc="-5" dirty="0">
                <a:solidFill>
                  <a:srgbClr val="171514"/>
                </a:solidFill>
                <a:latin typeface="Arial"/>
                <a:cs typeface="Arial"/>
              </a:rPr>
              <a:t>7.2</a:t>
            </a:r>
            <a:r>
              <a:rPr sz="650" spc="-5"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Formación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cargas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superficiales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debido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diferencias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función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trabajo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φ;</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(b)</a:t>
            </a:r>
            <a:r>
              <a:rPr sz="650" spc="5"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rugosidad</a:t>
            </a:r>
            <a:r>
              <a:rPr lang="es-ES" sz="650" spc="25" dirty="0" smtClean="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sz="650" spc="-5"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mejora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campo</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eléctrico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puntos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afilados</a:t>
            </a:r>
            <a:r>
              <a:rPr sz="650" spc="15" dirty="0">
                <a:solidFill>
                  <a:srgbClr val="171514"/>
                </a:solidFill>
                <a:latin typeface="Microsoft Sans Serif"/>
                <a:cs typeface="Microsoft Sans Serif"/>
              </a:rPr>
              <a:t>.</a:t>
            </a:r>
            <a:endParaRPr sz="650" dirty="0">
              <a:latin typeface="Microsoft Sans Serif"/>
              <a:cs typeface="Microsoft Sans Serif"/>
            </a:endParaRPr>
          </a:p>
          <a:p>
            <a:pPr marL="317500" marR="139065">
              <a:lnSpc>
                <a:spcPct val="133300"/>
              </a:lnSpc>
              <a:spcBef>
                <a:spcPts val="700"/>
              </a:spcBef>
            </a:pP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transferencia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habrá,</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equilibrio,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capa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cargas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negativas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superficies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5" dirty="0">
                <a:solidFill>
                  <a:srgbClr val="171514"/>
                </a:solidFill>
                <a:latin typeface="Microsoft Sans Serif"/>
                <a:cs typeface="Microsoft Sans Serif"/>
              </a:rPr>
              <a:t>capa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cargas </a:t>
            </a:r>
            <a:r>
              <a:rPr sz="750" spc="15" dirty="0">
                <a:solidFill>
                  <a:srgbClr val="171514"/>
                </a:solidFill>
                <a:latin typeface="Microsoft Sans Serif"/>
                <a:cs typeface="Microsoft Sans Serif"/>
              </a:rPr>
              <a:t>positivas iguales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otra </a:t>
            </a:r>
            <a:r>
              <a:rPr sz="750" spc="15" dirty="0">
                <a:solidFill>
                  <a:srgbClr val="171514"/>
                </a:solidFill>
                <a:latin typeface="Microsoft Sans Serif"/>
                <a:cs typeface="Microsoft Sans Serif"/>
              </a:rPr>
              <a:t>superficie, </a:t>
            </a:r>
            <a:r>
              <a:rPr sz="750" spc="30" dirty="0" err="1">
                <a:solidFill>
                  <a:srgbClr val="171514"/>
                </a:solidFill>
                <a:latin typeface="Microsoft Sans Serif"/>
                <a:cs typeface="Microsoft Sans Serif"/>
              </a:rPr>
              <a:t>como</a:t>
            </a:r>
            <a:r>
              <a:rPr sz="750" spc="3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muestra</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7.2a.</a:t>
            </a:r>
            <a:endParaRPr sz="750" dirty="0">
              <a:latin typeface="Microsoft Sans Serif"/>
              <a:cs typeface="Microsoft Sans Serif"/>
            </a:endParaRPr>
          </a:p>
          <a:p>
            <a:pPr>
              <a:lnSpc>
                <a:spcPct val="100000"/>
              </a:lnSpc>
            </a:pPr>
            <a:endParaRPr sz="1150" dirty="0">
              <a:latin typeface="Microsoft Sans Serif"/>
              <a:cs typeface="Microsoft Sans Serif"/>
            </a:endParaRPr>
          </a:p>
          <a:p>
            <a:pPr marL="259079" indent="-182880">
              <a:buAutoNum type="alphaUcParenBoth" startAt="2"/>
              <a:tabLst>
                <a:tab pos="259715" algn="l"/>
              </a:tabLst>
            </a:pPr>
            <a:r>
              <a:rPr sz="950" spc="25" dirty="0">
                <a:solidFill>
                  <a:srgbClr val="171514"/>
                </a:solidFill>
                <a:latin typeface="Microsoft Sans Serif"/>
                <a:cs typeface="Microsoft Sans Serif"/>
              </a:rPr>
              <a:t>Contacto</a:t>
            </a:r>
            <a:r>
              <a:rPr sz="950" spc="-20" dirty="0">
                <a:solidFill>
                  <a:srgbClr val="171514"/>
                </a:solidFill>
                <a:latin typeface="Microsoft Sans Serif"/>
                <a:cs typeface="Microsoft Sans Serif"/>
              </a:rPr>
              <a:t> </a:t>
            </a:r>
            <a:r>
              <a:rPr sz="950" spc="45" dirty="0">
                <a:solidFill>
                  <a:srgbClr val="171514"/>
                </a:solidFill>
                <a:latin typeface="Microsoft Sans Serif"/>
                <a:cs typeface="Microsoft Sans Serif"/>
              </a:rPr>
              <a:t>entre</a:t>
            </a:r>
            <a:r>
              <a:rPr sz="950" spc="-15" dirty="0">
                <a:solidFill>
                  <a:srgbClr val="171514"/>
                </a:solidFill>
                <a:latin typeface="Microsoft Sans Serif"/>
                <a:cs typeface="Microsoft Sans Serif"/>
              </a:rPr>
              <a:t> </a:t>
            </a:r>
            <a:r>
              <a:rPr sz="950" spc="40" dirty="0">
                <a:solidFill>
                  <a:srgbClr val="171514"/>
                </a:solidFill>
                <a:latin typeface="Microsoft Sans Serif"/>
                <a:cs typeface="Microsoft Sans Serif"/>
              </a:rPr>
              <a:t>metal</a:t>
            </a:r>
            <a:r>
              <a:rPr sz="950" spc="-15" dirty="0">
                <a:solidFill>
                  <a:srgbClr val="171514"/>
                </a:solidFill>
                <a:latin typeface="Microsoft Sans Serif"/>
                <a:cs typeface="Microsoft Sans Serif"/>
              </a:rPr>
              <a:t> </a:t>
            </a:r>
            <a:r>
              <a:rPr sz="950" spc="5" dirty="0">
                <a:solidFill>
                  <a:srgbClr val="171514"/>
                </a:solidFill>
                <a:latin typeface="Microsoft Sans Serif"/>
                <a:cs typeface="Microsoft Sans Serif"/>
              </a:rPr>
              <a:t>y</a:t>
            </a:r>
            <a:r>
              <a:rPr sz="950" spc="-20" dirty="0">
                <a:solidFill>
                  <a:srgbClr val="171514"/>
                </a:solidFill>
                <a:latin typeface="Microsoft Sans Serif"/>
                <a:cs typeface="Microsoft Sans Serif"/>
              </a:rPr>
              <a:t> </a:t>
            </a:r>
            <a:r>
              <a:rPr sz="950" spc="20" dirty="0">
                <a:solidFill>
                  <a:srgbClr val="171514"/>
                </a:solidFill>
                <a:latin typeface="Microsoft Sans Serif"/>
                <a:cs typeface="Microsoft Sans Serif"/>
              </a:rPr>
              <a:t>aislante</a:t>
            </a:r>
            <a:endParaRPr sz="950" dirty="0">
              <a:latin typeface="Microsoft Sans Serif"/>
              <a:cs typeface="Microsoft Sans Serif"/>
            </a:endParaRPr>
          </a:p>
          <a:p>
            <a:pPr marL="317500" marR="465455" indent="152400">
              <a:lnSpc>
                <a:spcPts val="1200"/>
              </a:lnSpc>
              <a:spcBef>
                <a:spcPts val="50"/>
              </a:spcBef>
            </a:pPr>
            <a:r>
              <a:rPr sz="750" spc="20" dirty="0">
                <a:solidFill>
                  <a:srgbClr val="171514"/>
                </a:solidFill>
                <a:latin typeface="Microsoft Sans Serif"/>
                <a:cs typeface="Microsoft Sans Serif"/>
              </a:rPr>
              <a:t>También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este </a:t>
            </a:r>
            <a:r>
              <a:rPr sz="750" dirty="0">
                <a:solidFill>
                  <a:srgbClr val="171514"/>
                </a:solidFill>
                <a:latin typeface="Microsoft Sans Serif"/>
                <a:cs typeface="Microsoft Sans Serif"/>
              </a:rPr>
              <a:t>caso, </a:t>
            </a:r>
            <a:r>
              <a:rPr sz="750" spc="-5" dirty="0">
                <a:solidFill>
                  <a:srgbClr val="171514"/>
                </a:solidFill>
                <a:latin typeface="Microsoft Sans Serif"/>
                <a:cs typeface="Microsoft Sans Serif"/>
              </a:rPr>
              <a:t>se </a:t>
            </a:r>
            <a:r>
              <a:rPr sz="750" spc="45" dirty="0">
                <a:solidFill>
                  <a:srgbClr val="171514"/>
                </a:solidFill>
                <a:latin typeface="Microsoft Sans Serif"/>
                <a:cs typeface="Microsoft Sans Serif"/>
              </a:rPr>
              <a:t>forman </a:t>
            </a:r>
            <a:r>
              <a:rPr sz="750" spc="10" dirty="0">
                <a:solidFill>
                  <a:srgbClr val="171514"/>
                </a:solidFill>
                <a:latin typeface="Microsoft Sans Serif"/>
                <a:cs typeface="Microsoft Sans Serif"/>
              </a:rPr>
              <a:t>cargas </a:t>
            </a:r>
            <a:r>
              <a:rPr sz="750" spc="15" dirty="0">
                <a:solidFill>
                  <a:srgbClr val="171514"/>
                </a:solidFill>
                <a:latin typeface="Microsoft Sans Serif"/>
                <a:cs typeface="Microsoft Sans Serif"/>
              </a:rPr>
              <a:t>positivas </a:t>
            </a:r>
            <a:r>
              <a:rPr sz="750" spc="5" dirty="0">
                <a:solidFill>
                  <a:srgbClr val="171514"/>
                </a:solidFill>
                <a:latin typeface="Microsoft Sans Serif"/>
                <a:cs typeface="Microsoft Sans Serif"/>
              </a:rPr>
              <a:t>y </a:t>
            </a:r>
            <a:r>
              <a:rPr sz="750" spc="15" dirty="0">
                <a:solidFill>
                  <a:srgbClr val="171514"/>
                </a:solidFill>
                <a:latin typeface="Microsoft Sans Serif"/>
                <a:cs typeface="Microsoft Sans Serif"/>
              </a:rPr>
              <a:t>negativas </a:t>
            </a:r>
            <a:r>
              <a:rPr sz="750" spc="25" dirty="0" err="1">
                <a:solidFill>
                  <a:srgbClr val="171514"/>
                </a:solidFill>
                <a:latin typeface="Microsoft Sans Serif"/>
                <a:cs typeface="Microsoft Sans Serif"/>
              </a:rPr>
              <a:t>sobre</a:t>
            </a:r>
            <a:r>
              <a:rPr sz="750" spc="25"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superficies</a:t>
            </a:r>
            <a:r>
              <a:rPr sz="750" spc="1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aunque</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diferencia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función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trabajo,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sino</a:t>
            </a:r>
            <a:r>
              <a:rPr sz="750" dirty="0">
                <a:solidFill>
                  <a:srgbClr val="171514"/>
                </a:solidFill>
                <a:latin typeface="Microsoft Sans Serif"/>
                <a:cs typeface="Microsoft Sans Serif"/>
              </a:rPr>
              <a:t> </a:t>
            </a:r>
            <a:r>
              <a:rPr sz="750" spc="45" dirty="0" err="1">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transferencia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electrones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(posiblemente</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efecto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túnel),</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así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iones</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positivos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negativos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superficies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otra. </a:t>
            </a:r>
            <a:r>
              <a:rPr sz="750" spc="35" dirty="0">
                <a:solidFill>
                  <a:srgbClr val="171514"/>
                </a:solidFill>
                <a:latin typeface="Microsoft Sans Serif"/>
                <a:cs typeface="Microsoft Sans Serif"/>
              </a:rPr>
              <a:t>otro. </a:t>
            </a:r>
            <a:r>
              <a:rPr sz="750" spc="-10" dirty="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mecanismo</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exacto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transferencia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bien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definido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[14].</a:t>
            </a:r>
            <a:endParaRPr sz="750" dirty="0">
              <a:latin typeface="Microsoft Sans Serif"/>
              <a:cs typeface="Microsoft Sans Serif"/>
            </a:endParaRPr>
          </a:p>
          <a:p>
            <a:pPr>
              <a:spcBef>
                <a:spcPts val="5"/>
              </a:spcBef>
            </a:pPr>
            <a:endParaRPr sz="1150" dirty="0">
              <a:latin typeface="Microsoft Sans Serif"/>
              <a:cs typeface="Microsoft Sans Serif"/>
            </a:endParaRPr>
          </a:p>
          <a:p>
            <a:pPr marL="238125" indent="-161925">
              <a:spcBef>
                <a:spcPts val="5"/>
              </a:spcBef>
              <a:buAutoNum type="alphaUcParenBoth" startAt="3"/>
              <a:tabLst>
                <a:tab pos="238760" algn="l"/>
              </a:tabLst>
            </a:pPr>
            <a:r>
              <a:rPr sz="850" spc="20" dirty="0">
                <a:solidFill>
                  <a:srgbClr val="171514"/>
                </a:solidFill>
                <a:latin typeface="Microsoft Sans Serif"/>
                <a:cs typeface="Microsoft Sans Serif"/>
              </a:rPr>
              <a:t>Contacto</a:t>
            </a:r>
            <a:r>
              <a:rPr sz="850" spc="-15"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10" dirty="0">
                <a:solidFill>
                  <a:srgbClr val="171514"/>
                </a:solidFill>
                <a:latin typeface="Microsoft Sans Serif"/>
                <a:cs typeface="Microsoft Sans Serif"/>
              </a:rPr>
              <a:t> </a:t>
            </a:r>
            <a:r>
              <a:rPr sz="850" spc="20" dirty="0">
                <a:solidFill>
                  <a:srgbClr val="171514"/>
                </a:solidFill>
                <a:latin typeface="Microsoft Sans Serif"/>
                <a:cs typeface="Microsoft Sans Serif"/>
              </a:rPr>
              <a:t>superficies</a:t>
            </a:r>
            <a:r>
              <a:rPr sz="850" spc="-15" dirty="0">
                <a:solidFill>
                  <a:srgbClr val="171514"/>
                </a:solidFill>
                <a:latin typeface="Microsoft Sans Serif"/>
                <a:cs typeface="Microsoft Sans Serif"/>
              </a:rPr>
              <a:t> </a:t>
            </a:r>
            <a:r>
              <a:rPr sz="850" spc="15" dirty="0">
                <a:solidFill>
                  <a:srgbClr val="171514"/>
                </a:solidFill>
                <a:latin typeface="Microsoft Sans Serif"/>
                <a:cs typeface="Microsoft Sans Serif"/>
              </a:rPr>
              <a:t>aislantes</a:t>
            </a:r>
            <a:endParaRPr sz="850" dirty="0">
              <a:latin typeface="Microsoft Sans Serif"/>
              <a:cs typeface="Microsoft Sans Serif"/>
            </a:endParaRPr>
          </a:p>
          <a:p>
            <a:pPr marL="317500" marR="134620" indent="152400">
              <a:lnSpc>
                <a:spcPts val="1200"/>
              </a:lnSpc>
              <a:spcBef>
                <a:spcPts val="70"/>
              </a:spcBef>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transferencia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carga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dirty="0">
                <a:solidFill>
                  <a:srgbClr val="171514"/>
                </a:solidFill>
                <a:latin typeface="Microsoft Sans Serif"/>
                <a:cs typeface="Microsoft Sans Serif"/>
              </a:rPr>
              <a:t> caso </a:t>
            </a:r>
            <a:r>
              <a:rPr sz="800" spc="25" dirty="0">
                <a:solidFill>
                  <a:srgbClr val="171514"/>
                </a:solidFill>
                <a:latin typeface="Microsoft Sans Serif"/>
                <a:cs typeface="Microsoft Sans Serif"/>
              </a:rPr>
              <a:t>depende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estructura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básica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los</a:t>
            </a:r>
            <a:r>
              <a:rPr lang="es-ES" sz="800" spc="1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materiales</a:t>
            </a:r>
            <a:r>
              <a:rPr sz="800" spc="2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aislantes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del </a:t>
            </a:r>
            <a:r>
              <a:rPr sz="800" spc="40" dirty="0">
                <a:solidFill>
                  <a:srgbClr val="171514"/>
                </a:solidFill>
                <a:latin typeface="Microsoft Sans Serif"/>
                <a:cs typeface="Microsoft Sans Serif"/>
              </a:rPr>
              <a:t>tipo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cantidad de </a:t>
            </a:r>
            <a:r>
              <a:rPr sz="800" spc="30" dirty="0">
                <a:solidFill>
                  <a:srgbClr val="171514"/>
                </a:solidFill>
                <a:latin typeface="Microsoft Sans Serif"/>
                <a:cs typeface="Microsoft Sans Serif"/>
              </a:rPr>
              <a:t>contaminación </a:t>
            </a:r>
            <a:r>
              <a:rPr sz="800" spc="20" dirty="0">
                <a:solidFill>
                  <a:srgbClr val="171514"/>
                </a:solidFill>
                <a:latin typeface="Microsoft Sans Serif"/>
                <a:cs typeface="Microsoft Sans Serif"/>
              </a:rPr>
              <a:t>iónica </a:t>
            </a:r>
            <a:r>
              <a:rPr sz="800" spc="25" dirty="0" err="1">
                <a:solidFill>
                  <a:srgbClr val="171514"/>
                </a:solidFill>
                <a:latin typeface="Microsoft Sans Serif"/>
                <a:cs typeface="Microsoft Sans Serif"/>
              </a:rPr>
              <a:t>en</a:t>
            </a:r>
            <a:r>
              <a:rPr sz="800" spc="25"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las</a:t>
            </a:r>
            <a:r>
              <a:rPr lang="es-ES" sz="800"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superficies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atmósfera, </a:t>
            </a:r>
            <a:r>
              <a:rPr sz="800" dirty="0">
                <a:solidFill>
                  <a:srgbClr val="171514"/>
                </a:solidFill>
                <a:latin typeface="Microsoft Sans Serif"/>
                <a:cs typeface="Microsoft Sans Serif"/>
              </a:rPr>
              <a:t>así </a:t>
            </a:r>
            <a:r>
              <a:rPr sz="800" spc="35" dirty="0">
                <a:solidFill>
                  <a:srgbClr val="171514"/>
                </a:solidFill>
                <a:latin typeface="Microsoft Sans Serif"/>
                <a:cs typeface="Microsoft Sans Serif"/>
              </a:rPr>
              <a:t>como </a:t>
            </a:r>
            <a:r>
              <a:rPr sz="800" spc="25" dirty="0">
                <a:solidFill>
                  <a:srgbClr val="171514"/>
                </a:solidFill>
                <a:latin typeface="Microsoft Sans Serif"/>
                <a:cs typeface="Microsoft Sans Serif"/>
              </a:rPr>
              <a:t>de </a:t>
            </a:r>
            <a:r>
              <a:rPr sz="800" dirty="0">
                <a:solidFill>
                  <a:srgbClr val="171514"/>
                </a:solidFill>
                <a:latin typeface="Microsoft Sans Serif"/>
                <a:cs typeface="Microsoft Sans Serif"/>
              </a:rPr>
              <a:t>las </a:t>
            </a:r>
            <a:r>
              <a:rPr sz="800" spc="15" dirty="0">
                <a:solidFill>
                  <a:srgbClr val="171514"/>
                </a:solidFill>
                <a:latin typeface="Microsoft Sans Serif"/>
                <a:cs typeface="Microsoft Sans Serif"/>
              </a:rPr>
              <a:t>densidades</a:t>
            </a:r>
            <a:r>
              <a:rPr sz="800" spc="15"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dirty="0">
                <a:solidFill>
                  <a:srgbClr val="171514"/>
                </a:solidFill>
                <a:latin typeface="Microsoft Sans Serif"/>
                <a:cs typeface="Microsoft Sans Serif"/>
              </a:rPr>
              <a:t>las </a:t>
            </a:r>
            <a:r>
              <a:rPr sz="800" spc="25" dirty="0" err="1" smtClean="0">
                <a:solidFill>
                  <a:srgbClr val="171514"/>
                </a:solidFill>
                <a:latin typeface="Microsoft Sans Serif"/>
                <a:cs typeface="Microsoft Sans Serif"/>
              </a:rPr>
              <a:t>impurezas</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donantes</a:t>
            </a:r>
            <a:r>
              <a:rPr sz="800" spc="-5"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aceptoras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presentes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cada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material.</a:t>
            </a:r>
            <a:endParaRPr sz="800" dirty="0">
              <a:latin typeface="Microsoft Sans Serif"/>
              <a:cs typeface="Microsoft Sans Serif"/>
            </a:endParaRPr>
          </a:p>
          <a:p>
            <a:pPr>
              <a:spcBef>
                <a:spcPts val="50"/>
              </a:spcBef>
            </a:pPr>
            <a:endParaRPr sz="1200" dirty="0">
              <a:latin typeface="Microsoft Sans Serif"/>
              <a:cs typeface="Microsoft Sans Serif"/>
            </a:endParaRPr>
          </a:p>
          <a:p>
            <a:pPr marL="220345" indent="-152400" algn="just">
              <a:buAutoNum type="alphaUcParenBoth" startAt="4"/>
              <a:tabLst>
                <a:tab pos="220979" algn="l"/>
              </a:tabLst>
            </a:pPr>
            <a:r>
              <a:rPr sz="750" spc="10" dirty="0">
                <a:solidFill>
                  <a:srgbClr val="171514"/>
                </a:solidFill>
                <a:latin typeface="Microsoft Sans Serif"/>
                <a:cs typeface="Microsoft Sans Serif"/>
              </a:rPr>
              <a:t>Separación</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5"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superficies</a:t>
            </a:r>
            <a:endParaRPr sz="750" dirty="0">
              <a:latin typeface="Microsoft Sans Serif"/>
              <a:cs typeface="Microsoft Sans Serif"/>
            </a:endParaRPr>
          </a:p>
          <a:p>
            <a:pPr marL="317500" marR="444500" indent="152400" algn="just">
              <a:lnSpc>
                <a:spcPct val="125000"/>
              </a:lnSpc>
              <a:spcBef>
                <a:spcPts val="10"/>
              </a:spcBef>
            </a:pPr>
            <a:r>
              <a:rPr sz="800" spc="15" dirty="0">
                <a:solidFill>
                  <a:srgbClr val="171514"/>
                </a:solidFill>
                <a:latin typeface="Microsoft Sans Serif"/>
                <a:cs typeface="Microsoft Sans Serif"/>
              </a:rPr>
              <a:t>Cuando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separan</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dos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cargadas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capacitancia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spc="5" dirty="0">
                <a:solidFill>
                  <a:srgbClr val="171514"/>
                </a:solidFill>
                <a:latin typeface="Microsoft Sans Serif"/>
                <a:cs typeface="Microsoft Sans Serif"/>
              </a:rPr>
              <a:t> </a:t>
            </a:r>
            <a:r>
              <a:rPr sz="800" spc="5" dirty="0" err="1" smtClean="0">
                <a:solidFill>
                  <a:srgbClr val="171514"/>
                </a:solidFill>
                <a:latin typeface="Microsoft Sans Serif"/>
                <a:cs typeface="Microsoft Sans Serif"/>
              </a:rPr>
              <a:t>ellas</a:t>
            </a:r>
            <a:r>
              <a:rPr lang="es-ES" sz="800" spc="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disminuye</a:t>
            </a:r>
            <a:r>
              <a:rPr sz="800" spc="25"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esto</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va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acompañado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gran</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aumento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diferencia</a:t>
            </a:r>
            <a:r>
              <a:rPr sz="800" spc="-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potencial</a:t>
            </a:r>
            <a:r>
              <a:rPr sz="800" spc="-5"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ya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carga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permanece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constante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relación</a:t>
            </a:r>
            <a:endParaRPr sz="800" dirty="0">
              <a:latin typeface="Microsoft Sans Serif"/>
              <a:cs typeface="Microsoft Sans Serif"/>
            </a:endParaRPr>
          </a:p>
          <a:p>
            <a:pPr>
              <a:spcBef>
                <a:spcPts val="20"/>
              </a:spcBef>
            </a:pPr>
            <a:endParaRPr sz="900" dirty="0">
              <a:latin typeface="Microsoft Sans Serif"/>
              <a:cs typeface="Microsoft Sans Serif"/>
            </a:endParaRPr>
          </a:p>
          <a:p>
            <a:pPr marR="113030" algn="ctr"/>
            <a:r>
              <a:rPr sz="1000" i="1" spc="-25" dirty="0">
                <a:latin typeface="Arial"/>
                <a:cs typeface="Arial"/>
              </a:rPr>
              <a:t>V</a:t>
            </a:r>
            <a:r>
              <a:rPr sz="950" spc="-25" dirty="0">
                <a:latin typeface="Microsoft Sans Serif"/>
                <a:cs typeface="Microsoft Sans Serif"/>
              </a:rPr>
              <a:t>=</a:t>
            </a:r>
            <a:r>
              <a:rPr sz="1000" i="1" spc="-25" dirty="0">
                <a:latin typeface="Arial"/>
                <a:cs typeface="Arial"/>
              </a:rPr>
              <a:t>q</a:t>
            </a:r>
            <a:r>
              <a:rPr sz="950" spc="-25" dirty="0">
                <a:latin typeface="Microsoft Sans Serif"/>
                <a:cs typeface="Microsoft Sans Serif"/>
              </a:rPr>
              <a:t>/</a:t>
            </a:r>
            <a:r>
              <a:rPr sz="1000" i="1" spc="-25" dirty="0">
                <a:latin typeface="Arial"/>
                <a:cs typeface="Arial"/>
              </a:rPr>
              <a:t>C</a:t>
            </a:r>
            <a:endParaRPr sz="1000" dirty="0">
              <a:latin typeface="Arial"/>
              <a:cs typeface="Arial"/>
            </a:endParaRPr>
          </a:p>
          <a:p>
            <a:pPr marL="12700" marR="246379">
              <a:lnSpc>
                <a:spcPct val="142900"/>
              </a:lnSpc>
              <a:spcBef>
                <a:spcPts val="1040"/>
              </a:spcBef>
            </a:pPr>
            <a:r>
              <a:rPr sz="700" spc="-3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trabajo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externo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realizado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separar</a:t>
            </a:r>
            <a:r>
              <a:rPr sz="700" dirty="0">
                <a:solidFill>
                  <a:srgbClr val="171514"/>
                </a:solidFill>
                <a:latin typeface="Microsoft Sans Serif"/>
                <a:cs typeface="Microsoft Sans Serif"/>
              </a:rPr>
              <a:t> las </a:t>
            </a:r>
            <a:r>
              <a:rPr sz="700" spc="15" dirty="0">
                <a:solidFill>
                  <a:srgbClr val="171514"/>
                </a:solidFill>
                <a:latin typeface="Microsoft Sans Serif"/>
                <a:cs typeface="Microsoft Sans Serif"/>
              </a:rPr>
              <a:t>superficies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aparece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energía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almacenada</a:t>
            </a:r>
            <a:r>
              <a:rPr sz="700" spc="5"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campo </a:t>
            </a:r>
            <a:r>
              <a:rPr sz="700" spc="20" dirty="0">
                <a:solidFill>
                  <a:srgbClr val="171514"/>
                </a:solidFill>
                <a:latin typeface="Microsoft Sans Serif"/>
                <a:cs typeface="Microsoft Sans Serif"/>
              </a:rPr>
              <a:t>electrostático </a:t>
            </a:r>
            <a:r>
              <a:rPr sz="700" spc="-25" dirty="0">
                <a:solidFill>
                  <a:srgbClr val="171514"/>
                </a:solidFill>
                <a:latin typeface="Microsoft Sans Serif"/>
                <a:cs typeface="Microsoft Sans Serif"/>
              </a:rPr>
              <a:t>(½</a:t>
            </a:r>
            <a:r>
              <a:rPr sz="700" i="1" spc="-25" dirty="0">
                <a:solidFill>
                  <a:srgbClr val="171514"/>
                </a:solidFill>
                <a:latin typeface="Arial"/>
                <a:cs typeface="Arial"/>
              </a:rPr>
              <a:t>QV</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práctica, sin </a:t>
            </a:r>
            <a:r>
              <a:rPr sz="700" spc="30" dirty="0">
                <a:solidFill>
                  <a:srgbClr val="171514"/>
                </a:solidFill>
                <a:latin typeface="Microsoft Sans Serif"/>
                <a:cs typeface="Microsoft Sans Serif"/>
              </a:rPr>
              <a:t>embargo,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separación</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dos </a:t>
            </a:r>
            <a:r>
              <a:rPr sz="700" spc="15" dirty="0">
                <a:solidFill>
                  <a:srgbClr val="171514"/>
                </a:solidFill>
                <a:latin typeface="Microsoft Sans Serif"/>
                <a:cs typeface="Microsoft Sans Serif"/>
              </a:rPr>
              <a:t>superficies </a:t>
            </a:r>
            <a:r>
              <a:rPr sz="700" dirty="0" err="1" smtClean="0">
                <a:solidFill>
                  <a:srgbClr val="171514"/>
                </a:solidFill>
                <a:latin typeface="Microsoft Sans Serif"/>
                <a:cs typeface="Microsoft Sans Serif"/>
              </a:rPr>
              <a:t>va</a:t>
            </a:r>
            <a:r>
              <a:rPr lang="es-ES" sz="70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acompañada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reducción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carga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superficial.</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Hay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razones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esto</a:t>
            </a:r>
            <a:r>
              <a:rPr sz="700" spc="15" dirty="0">
                <a:solidFill>
                  <a:srgbClr val="171514"/>
                </a:solidFill>
                <a:latin typeface="Microsoft Sans Serif"/>
                <a:cs typeface="Microsoft Sans Serif"/>
              </a:rPr>
              <a:t>:</a:t>
            </a:r>
            <a:endParaRPr sz="700" dirty="0">
              <a:latin typeface="Microsoft Sans Serif"/>
              <a:cs typeface="Microsoft Sans Serif"/>
            </a:endParaRPr>
          </a:p>
          <a:p>
            <a:pPr marL="165100">
              <a:spcBef>
                <a:spcPts val="360"/>
              </a:spcBef>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primera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razón</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que,</a:t>
            </a:r>
            <a:r>
              <a:rPr sz="700" dirty="0">
                <a:solidFill>
                  <a:srgbClr val="171514"/>
                </a:solidFill>
                <a:latin typeface="Microsoft Sans Serif"/>
                <a:cs typeface="Microsoft Sans Serif"/>
              </a:rPr>
              <a:t> a escala </a:t>
            </a:r>
            <a:r>
              <a:rPr sz="700" spc="15" dirty="0">
                <a:solidFill>
                  <a:srgbClr val="171514"/>
                </a:solidFill>
                <a:latin typeface="Microsoft Sans Serif"/>
                <a:cs typeface="Microsoft Sans Serif"/>
              </a:rPr>
              <a:t>microscópica,</a:t>
            </a:r>
            <a:r>
              <a:rPr sz="700" dirty="0">
                <a:solidFill>
                  <a:srgbClr val="171514"/>
                </a:solidFill>
                <a:latin typeface="Microsoft Sans Serif"/>
                <a:cs typeface="Microsoft Sans Serif"/>
              </a:rPr>
              <a:t> las </a:t>
            </a:r>
            <a:r>
              <a:rPr sz="700" spc="15" dirty="0">
                <a:solidFill>
                  <a:srgbClr val="171514"/>
                </a:solidFill>
                <a:latin typeface="Microsoft Sans Serif"/>
                <a:cs typeface="Microsoft Sans Serif"/>
              </a:rPr>
              <a:t>superficies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están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lejos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ser</a:t>
            </a:r>
            <a:r>
              <a:rPr sz="700" dirty="0">
                <a:solidFill>
                  <a:srgbClr val="171514"/>
                </a:solidFill>
                <a:latin typeface="Microsoft Sans Serif"/>
                <a:cs typeface="Microsoft Sans Serif"/>
              </a:rPr>
              <a:t> lisas </a:t>
            </a:r>
            <a:r>
              <a:rPr sz="700" spc="10" dirty="0">
                <a:solidFill>
                  <a:srgbClr val="171514"/>
                </a:solidFill>
                <a:latin typeface="Microsoft Sans Serif"/>
                <a:cs typeface="Microsoft Sans Serif"/>
              </a:rPr>
              <a:t>(Figura</a:t>
            </a:r>
            <a:endParaRPr sz="700" dirty="0">
              <a:latin typeface="Microsoft Sans Serif"/>
              <a:cs typeface="Microsoft Sans Serif"/>
            </a:endParaRPr>
          </a:p>
          <a:p>
            <a:pPr marL="12700" marR="32384">
              <a:lnSpc>
                <a:spcPts val="1200"/>
              </a:lnSpc>
              <a:spcBef>
                <a:spcPts val="90"/>
              </a:spcBef>
            </a:pPr>
            <a:r>
              <a:rPr sz="650" spc="5" dirty="0">
                <a:solidFill>
                  <a:srgbClr val="171514"/>
                </a:solidFill>
                <a:latin typeface="Microsoft Sans Serif"/>
                <a:cs typeface="Microsoft Sans Serif"/>
              </a:rPr>
              <a:t>7.2b)</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manera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durante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proceso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separación</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las </a:t>
            </a:r>
            <a:r>
              <a:rPr sz="650" spc="10" dirty="0">
                <a:solidFill>
                  <a:srgbClr val="171514"/>
                </a:solidFill>
                <a:latin typeface="Microsoft Sans Serif"/>
                <a:cs typeface="Microsoft Sans Serif"/>
              </a:rPr>
              <a:t>cargas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tienden</a:t>
            </a:r>
            <a:r>
              <a:rPr sz="650" dirty="0">
                <a:solidFill>
                  <a:srgbClr val="171514"/>
                </a:solidFill>
                <a:latin typeface="Microsoft Sans Serif"/>
                <a:cs typeface="Microsoft Sans Serif"/>
              </a:rPr>
              <a:t> a </a:t>
            </a:r>
            <a:r>
              <a:rPr sz="650" spc="20" dirty="0">
                <a:solidFill>
                  <a:srgbClr val="171514"/>
                </a:solidFill>
                <a:latin typeface="Microsoft Sans Serif"/>
                <a:cs typeface="Microsoft Sans Serif"/>
              </a:rPr>
              <a:t>acumularse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30" dirty="0" err="1">
                <a:solidFill>
                  <a:srgbClr val="171514"/>
                </a:solidFill>
                <a:latin typeface="Microsoft Sans Serif"/>
                <a:cs typeface="Microsoft Sans Serif"/>
              </a:rPr>
              <a:t>últimos</a:t>
            </a:r>
            <a:r>
              <a:rPr sz="650" dirty="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puntos</a:t>
            </a:r>
            <a:r>
              <a:rPr lang="es-ES" sz="650" spc="30" dirty="0" smtClean="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 </a:t>
            </a:r>
            <a:r>
              <a:rPr sz="650" spc="20" dirty="0">
                <a:solidFill>
                  <a:srgbClr val="171514"/>
                </a:solidFill>
                <a:latin typeface="Microsoft Sans Serif"/>
                <a:cs typeface="Microsoft Sans Serif"/>
              </a:rPr>
              <a:t>contacto restantes </a:t>
            </a:r>
            <a:r>
              <a:rPr sz="650" spc="30" dirty="0">
                <a:solidFill>
                  <a:srgbClr val="171514"/>
                </a:solidFill>
                <a:latin typeface="Microsoft Sans Serif"/>
                <a:cs typeface="Microsoft Sans Serif"/>
              </a:rPr>
              <a:t>entre </a:t>
            </a:r>
            <a:r>
              <a:rPr sz="650" dirty="0">
                <a:solidFill>
                  <a:srgbClr val="171514"/>
                </a:solidFill>
                <a:latin typeface="Microsoft Sans Serif"/>
                <a:cs typeface="Microsoft Sans Serif"/>
              </a:rPr>
              <a:t>las </a:t>
            </a:r>
            <a:r>
              <a:rPr sz="650" spc="15" dirty="0">
                <a:solidFill>
                  <a:srgbClr val="171514"/>
                </a:solidFill>
                <a:latin typeface="Microsoft Sans Serif"/>
                <a:cs typeface="Microsoft Sans Serif"/>
              </a:rPr>
              <a:t>dos </a:t>
            </a:r>
            <a:r>
              <a:rPr sz="650" spc="10" dirty="0">
                <a:solidFill>
                  <a:srgbClr val="171514"/>
                </a:solidFill>
                <a:latin typeface="Microsoft Sans Serif"/>
                <a:cs typeface="Microsoft Sans Serif"/>
              </a:rPr>
              <a:t>superficies. </a:t>
            </a:r>
            <a:r>
              <a:rPr sz="650" spc="20" dirty="0">
                <a:solidFill>
                  <a:srgbClr val="171514"/>
                </a:solidFill>
                <a:latin typeface="Microsoft Sans Serif"/>
                <a:cs typeface="Microsoft Sans Serif"/>
              </a:rPr>
              <a:t>Debido </a:t>
            </a:r>
            <a:r>
              <a:rPr sz="650" dirty="0">
                <a:solidFill>
                  <a:srgbClr val="171514"/>
                </a:solidFill>
                <a:latin typeface="Microsoft Sans Serif"/>
                <a:cs typeface="Microsoft Sans Serif"/>
              </a:rPr>
              <a:t>a </a:t>
            </a:r>
            <a:r>
              <a:rPr sz="650" spc="25" dirty="0">
                <a:solidFill>
                  <a:srgbClr val="171514"/>
                </a:solidFill>
                <a:latin typeface="Microsoft Sans Serif"/>
                <a:cs typeface="Microsoft Sans Serif"/>
              </a:rPr>
              <a:t>que </a:t>
            </a:r>
            <a:r>
              <a:rPr sz="650" spc="10" dirty="0">
                <a:solidFill>
                  <a:srgbClr val="171514"/>
                </a:solidFill>
                <a:latin typeface="Microsoft Sans Serif"/>
                <a:cs typeface="Microsoft Sans Serif"/>
              </a:rPr>
              <a:t>estos </a:t>
            </a:r>
            <a:r>
              <a:rPr sz="650" spc="30" dirty="0">
                <a:solidFill>
                  <a:srgbClr val="171514"/>
                </a:solidFill>
                <a:latin typeface="Microsoft Sans Serif"/>
                <a:cs typeface="Microsoft Sans Serif"/>
              </a:rPr>
              <a:t>puntos </a:t>
            </a:r>
            <a:r>
              <a:rPr sz="650" spc="25" dirty="0">
                <a:solidFill>
                  <a:srgbClr val="171514"/>
                </a:solidFill>
                <a:latin typeface="Microsoft Sans Serif"/>
                <a:cs typeface="Microsoft Sans Serif"/>
              </a:rPr>
              <a:t>pueden </a:t>
            </a:r>
            <a:r>
              <a:rPr sz="650" spc="10" dirty="0">
                <a:solidFill>
                  <a:srgbClr val="171514"/>
                </a:solidFill>
                <a:latin typeface="Microsoft Sans Serif"/>
                <a:cs typeface="Microsoft Sans Serif"/>
              </a:rPr>
              <a:t>ser </a:t>
            </a:r>
            <a:r>
              <a:rPr sz="650" spc="20" dirty="0">
                <a:solidFill>
                  <a:srgbClr val="171514"/>
                </a:solidFill>
                <a:latin typeface="Microsoft Sans Serif"/>
                <a:cs typeface="Microsoft Sans Serif"/>
              </a:rPr>
              <a:t>bastante </a:t>
            </a:r>
            <a:r>
              <a:rPr sz="650" spc="15" dirty="0" err="1">
                <a:solidFill>
                  <a:srgbClr val="171514"/>
                </a:solidFill>
                <a:latin typeface="Microsoft Sans Serif"/>
                <a:cs typeface="Microsoft Sans Serif"/>
              </a:rPr>
              <a:t>agudos</a:t>
            </a:r>
            <a:r>
              <a:rPr sz="650" spc="15" dirty="0" smtClean="0">
                <a:solidFill>
                  <a:srgbClr val="171514"/>
                </a:solidFill>
                <a:latin typeface="Microsoft Sans Serif"/>
                <a:cs typeface="Microsoft Sans Serif"/>
              </a:rPr>
              <a:t>,</a:t>
            </a:r>
            <a:r>
              <a:rPr lang="es-ES" sz="650" spc="1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producen</a:t>
            </a:r>
            <a:r>
              <a:rPr sz="650" spc="25" dirty="0" smtClean="0">
                <a:solidFill>
                  <a:srgbClr val="171514"/>
                </a:solidFill>
                <a:latin typeface="Microsoft Sans Serif"/>
                <a:cs typeface="Microsoft Sans Serif"/>
              </a:rPr>
              <a:t> </a:t>
            </a:r>
            <a:r>
              <a:rPr sz="650" spc="40" dirty="0">
                <a:solidFill>
                  <a:srgbClr val="171514"/>
                </a:solidFill>
                <a:latin typeface="Microsoft Sans Serif"/>
                <a:cs typeface="Microsoft Sans Serif"/>
              </a:rPr>
              <a:t>un </a:t>
            </a:r>
            <a:r>
              <a:rPr sz="650" spc="25" dirty="0">
                <a:solidFill>
                  <a:srgbClr val="171514"/>
                </a:solidFill>
                <a:latin typeface="Microsoft Sans Serif"/>
                <a:cs typeface="Microsoft Sans Serif"/>
              </a:rPr>
              <a:t>campo </a:t>
            </a:r>
            <a:r>
              <a:rPr sz="650" spc="20" dirty="0">
                <a:solidFill>
                  <a:srgbClr val="171514"/>
                </a:solidFill>
                <a:latin typeface="Microsoft Sans Serif"/>
                <a:cs typeface="Microsoft Sans Serif"/>
              </a:rPr>
              <a:t>de </a:t>
            </a:r>
            <a:r>
              <a:rPr sz="650" spc="35" dirty="0">
                <a:solidFill>
                  <a:srgbClr val="171514"/>
                </a:solidFill>
                <a:latin typeface="Microsoft Sans Serif"/>
                <a:cs typeface="Microsoft Sans Serif"/>
              </a:rPr>
              <a:t>muy </a:t>
            </a:r>
            <a:r>
              <a:rPr sz="650" spc="20" dirty="0">
                <a:solidFill>
                  <a:srgbClr val="171514"/>
                </a:solidFill>
                <a:latin typeface="Microsoft Sans Serif"/>
                <a:cs typeface="Microsoft Sans Serif"/>
              </a:rPr>
              <a:t>alta intensidad en </a:t>
            </a:r>
            <a:r>
              <a:rPr sz="650" spc="10" dirty="0">
                <a:solidFill>
                  <a:srgbClr val="171514"/>
                </a:solidFill>
                <a:latin typeface="Microsoft Sans Serif"/>
                <a:cs typeface="Microsoft Sans Serif"/>
              </a:rPr>
              <a:t>el espacio (Figura </a:t>
            </a:r>
            <a:r>
              <a:rPr sz="650" spc="-5" dirty="0">
                <a:solidFill>
                  <a:srgbClr val="171514"/>
                </a:solidFill>
                <a:latin typeface="Microsoft Sans Serif"/>
                <a:cs typeface="Microsoft Sans Serif"/>
              </a:rPr>
              <a:t>7.2c) </a:t>
            </a:r>
            <a:r>
              <a:rPr sz="650" spc="25" dirty="0">
                <a:solidFill>
                  <a:srgbClr val="171514"/>
                </a:solidFill>
                <a:latin typeface="Microsoft Sans Serif"/>
                <a:cs typeface="Microsoft Sans Serif"/>
              </a:rPr>
              <a:t>que </a:t>
            </a:r>
            <a:r>
              <a:rPr sz="650" spc="15" dirty="0">
                <a:solidFill>
                  <a:srgbClr val="171514"/>
                </a:solidFill>
                <a:latin typeface="Microsoft Sans Serif"/>
                <a:cs typeface="Microsoft Sans Serif"/>
              </a:rPr>
              <a:t>conduce </a:t>
            </a:r>
            <a:r>
              <a:rPr sz="650" dirty="0">
                <a:solidFill>
                  <a:srgbClr val="171514"/>
                </a:solidFill>
                <a:latin typeface="Microsoft Sans Serif"/>
                <a:cs typeface="Microsoft Sans Serif"/>
              </a:rPr>
              <a:t>a </a:t>
            </a:r>
            <a:r>
              <a:rPr sz="650" spc="10" dirty="0">
                <a:solidFill>
                  <a:srgbClr val="171514"/>
                </a:solidFill>
                <a:latin typeface="Microsoft Sans Serif"/>
                <a:cs typeface="Microsoft Sans Serif"/>
              </a:rPr>
              <a:t>la descarga</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spc="10" dirty="0" err="1" smtClean="0">
                <a:solidFill>
                  <a:srgbClr val="171514"/>
                </a:solidFill>
                <a:latin typeface="Microsoft Sans Serif"/>
                <a:cs typeface="Microsoft Sans Serif"/>
              </a:rPr>
              <a:t>cargas</a:t>
            </a:r>
            <a:r>
              <a:rPr lang="es-ES" sz="650" spc="1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superficiales</a:t>
            </a:r>
            <a:r>
              <a:rPr sz="650" spc="15"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a </a:t>
            </a:r>
            <a:r>
              <a:rPr sz="650" spc="15" dirty="0">
                <a:solidFill>
                  <a:srgbClr val="171514"/>
                </a:solidFill>
                <a:latin typeface="Microsoft Sans Serif"/>
                <a:cs typeface="Microsoft Sans Serif"/>
              </a:rPr>
              <a:t>través </a:t>
            </a:r>
            <a:r>
              <a:rPr sz="650" spc="20" dirty="0">
                <a:solidFill>
                  <a:srgbClr val="171514"/>
                </a:solidFill>
                <a:latin typeface="Microsoft Sans Serif"/>
                <a:cs typeface="Microsoft Sans Serif"/>
              </a:rPr>
              <a:t>de </a:t>
            </a:r>
            <a:r>
              <a:rPr sz="650" spc="15" dirty="0">
                <a:solidFill>
                  <a:srgbClr val="171514"/>
                </a:solidFill>
                <a:latin typeface="Microsoft Sans Serif"/>
                <a:cs typeface="Microsoft Sans Serif"/>
              </a:rPr>
              <a:t>dichos </a:t>
            </a:r>
            <a:r>
              <a:rPr sz="650" spc="30" dirty="0">
                <a:solidFill>
                  <a:srgbClr val="171514"/>
                </a:solidFill>
                <a:latin typeface="Microsoft Sans Serif"/>
                <a:cs typeface="Microsoft Sans Serif"/>
              </a:rPr>
              <a:t>puntos </a:t>
            </a:r>
            <a:r>
              <a:rPr sz="650" spc="40" dirty="0">
                <a:solidFill>
                  <a:srgbClr val="171514"/>
                </a:solidFill>
                <a:latin typeface="Microsoft Sans Serif"/>
                <a:cs typeface="Microsoft Sans Serif"/>
              </a:rPr>
              <a:t>por </a:t>
            </a:r>
            <a:r>
              <a:rPr sz="650" spc="20" dirty="0">
                <a:solidFill>
                  <a:srgbClr val="171514"/>
                </a:solidFill>
                <a:latin typeface="Microsoft Sans Serif"/>
                <a:cs typeface="Microsoft Sans Serif"/>
              </a:rPr>
              <a:t>emisión de campo, </a:t>
            </a:r>
            <a:r>
              <a:rPr sz="650" spc="40" dirty="0">
                <a:solidFill>
                  <a:srgbClr val="171514"/>
                </a:solidFill>
                <a:latin typeface="Microsoft Sans Serif"/>
                <a:cs typeface="Microsoft Sans Serif"/>
              </a:rPr>
              <a:t>un </a:t>
            </a:r>
            <a:r>
              <a:rPr sz="650" spc="15" dirty="0">
                <a:solidFill>
                  <a:srgbClr val="171514"/>
                </a:solidFill>
                <a:latin typeface="Microsoft Sans Serif"/>
                <a:cs typeface="Microsoft Sans Serif"/>
              </a:rPr>
              <a:t>proceso </a:t>
            </a:r>
            <a:r>
              <a:rPr sz="650" spc="30" dirty="0">
                <a:solidFill>
                  <a:srgbClr val="171514"/>
                </a:solidFill>
                <a:latin typeface="Microsoft Sans Serif"/>
                <a:cs typeface="Microsoft Sans Serif"/>
              </a:rPr>
              <a:t>denominado </a:t>
            </a:r>
            <a:r>
              <a:rPr sz="650" spc="10" dirty="0">
                <a:solidFill>
                  <a:srgbClr val="171514"/>
                </a:solidFill>
                <a:latin typeface="Microsoft Sans Serif"/>
                <a:cs typeface="Microsoft Sans Serif"/>
              </a:rPr>
              <a:t>descarga</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spc="35" dirty="0" err="1" smtClean="0">
                <a:solidFill>
                  <a:srgbClr val="171514"/>
                </a:solidFill>
                <a:latin typeface="Microsoft Sans Serif"/>
                <a:cs typeface="Microsoft Sans Serif"/>
              </a:rPr>
              <a:t>retorno</a:t>
            </a:r>
            <a:r>
              <a:rPr lang="es-ES" sz="650" spc="35" dirty="0" smtClean="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 </a:t>
            </a:r>
            <a:r>
              <a:rPr sz="650" spc="20" dirty="0">
                <a:solidFill>
                  <a:srgbClr val="171514"/>
                </a:solidFill>
                <a:latin typeface="Microsoft Sans Serif"/>
                <a:cs typeface="Microsoft Sans Serif"/>
              </a:rPr>
              <a:t>emisión de campo. </a:t>
            </a:r>
            <a:r>
              <a:rPr sz="650" spc="-10" dirty="0">
                <a:solidFill>
                  <a:srgbClr val="171514"/>
                </a:solidFill>
                <a:latin typeface="Microsoft Sans Serif"/>
                <a:cs typeface="Microsoft Sans Serif"/>
              </a:rPr>
              <a:t>La </a:t>
            </a:r>
            <a:r>
              <a:rPr sz="650" spc="15" dirty="0">
                <a:solidFill>
                  <a:srgbClr val="171514"/>
                </a:solidFill>
                <a:latin typeface="Microsoft Sans Serif"/>
                <a:cs typeface="Microsoft Sans Serif"/>
              </a:rPr>
              <a:t>velocidad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esta descarga </a:t>
            </a:r>
            <a:r>
              <a:rPr sz="650" spc="20" dirty="0">
                <a:solidFill>
                  <a:srgbClr val="171514"/>
                </a:solidFill>
                <a:latin typeface="Microsoft Sans Serif"/>
                <a:cs typeface="Microsoft Sans Serif"/>
              </a:rPr>
              <a:t>trasera </a:t>
            </a:r>
            <a:r>
              <a:rPr sz="650" spc="25" dirty="0">
                <a:solidFill>
                  <a:srgbClr val="171514"/>
                </a:solidFill>
                <a:latin typeface="Microsoft Sans Serif"/>
                <a:cs typeface="Microsoft Sans Serif"/>
              </a:rPr>
              <a:t>dependerá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la </a:t>
            </a:r>
            <a:r>
              <a:rPr sz="650" spc="15" dirty="0">
                <a:solidFill>
                  <a:srgbClr val="171514"/>
                </a:solidFill>
                <a:latin typeface="Microsoft Sans Serif"/>
                <a:cs typeface="Microsoft Sans Serif"/>
              </a:rPr>
              <a:t>velocidad</a:t>
            </a:r>
            <a:r>
              <a:rPr sz="650" spc="15" dirty="0">
                <a:solidFill>
                  <a:srgbClr val="171514"/>
                </a:solidFill>
                <a:latin typeface="Microsoft Sans Serif"/>
                <a:cs typeface="Microsoft Sans Serif"/>
              </a:rPr>
              <a:t> con </a:t>
            </a:r>
            <a:r>
              <a:rPr sz="650" spc="10" dirty="0">
                <a:solidFill>
                  <a:srgbClr val="171514"/>
                </a:solidFill>
                <a:latin typeface="Microsoft Sans Serif"/>
                <a:cs typeface="Microsoft Sans Serif"/>
              </a:rPr>
              <a:t>la </a:t>
            </a:r>
            <a:r>
              <a:rPr sz="650" spc="25" dirty="0">
                <a:solidFill>
                  <a:srgbClr val="171514"/>
                </a:solidFill>
                <a:latin typeface="Microsoft Sans Serif"/>
                <a:cs typeface="Microsoft Sans Serif"/>
              </a:rPr>
              <a:t>que </a:t>
            </a:r>
            <a:r>
              <a:rPr sz="650" dirty="0">
                <a:solidFill>
                  <a:srgbClr val="171514"/>
                </a:solidFill>
                <a:latin typeface="Microsoft Sans Serif"/>
                <a:cs typeface="Microsoft Sans Serif"/>
              </a:rPr>
              <a:t>las </a:t>
            </a:r>
            <a:r>
              <a:rPr sz="650" spc="10" dirty="0" err="1" smtClean="0">
                <a:solidFill>
                  <a:srgbClr val="171514"/>
                </a:solidFill>
                <a:latin typeface="Microsoft Sans Serif"/>
                <a:cs typeface="Microsoft Sans Serif"/>
              </a:rPr>
              <a:t>cargas</a:t>
            </a:r>
            <a:r>
              <a:rPr lang="es-ES" sz="650" spc="10" dirty="0" smtClean="0">
                <a:solidFill>
                  <a:srgbClr val="171514"/>
                </a:solidFill>
                <a:latin typeface="Microsoft Sans Serif"/>
                <a:cs typeface="Microsoft Sans Serif"/>
              </a:rPr>
              <a:t> </a:t>
            </a:r>
            <a:r>
              <a:rPr sz="650" spc="-5" dirty="0" smtClean="0">
                <a:solidFill>
                  <a:srgbClr val="171514"/>
                </a:solidFill>
                <a:latin typeface="Microsoft Sans Serif"/>
                <a:cs typeface="Microsoft Sans Serif"/>
              </a:rPr>
              <a:t>se </a:t>
            </a:r>
            <a:r>
              <a:rPr sz="650" spc="25" dirty="0">
                <a:solidFill>
                  <a:srgbClr val="171514"/>
                </a:solidFill>
                <a:latin typeface="Microsoft Sans Serif"/>
                <a:cs typeface="Microsoft Sans Serif"/>
              </a:rPr>
              <a:t>muevan </a:t>
            </a:r>
            <a:r>
              <a:rPr sz="650" spc="10" dirty="0">
                <a:solidFill>
                  <a:srgbClr val="171514"/>
                </a:solidFill>
                <a:latin typeface="Microsoft Sans Serif"/>
                <a:cs typeface="Microsoft Sans Serif"/>
              </a:rPr>
              <a:t>hacia los </a:t>
            </a:r>
            <a:r>
              <a:rPr sz="650" spc="30" dirty="0">
                <a:solidFill>
                  <a:srgbClr val="171514"/>
                </a:solidFill>
                <a:latin typeface="Microsoft Sans Serif"/>
                <a:cs typeface="Microsoft Sans Serif"/>
              </a:rPr>
              <a:t>puntos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descarga </a:t>
            </a:r>
            <a:r>
              <a:rPr sz="650" spc="5" dirty="0">
                <a:solidFill>
                  <a:srgbClr val="171514"/>
                </a:solidFill>
                <a:latin typeface="Microsoft Sans Serif"/>
                <a:cs typeface="Microsoft Sans Serif"/>
              </a:rPr>
              <a:t>y </a:t>
            </a:r>
            <a:r>
              <a:rPr sz="650" spc="10" dirty="0">
                <a:solidFill>
                  <a:srgbClr val="171514"/>
                </a:solidFill>
                <a:latin typeface="Microsoft Sans Serif"/>
                <a:cs typeface="Microsoft Sans Serif"/>
              </a:rPr>
              <a:t>esto, </a:t>
            </a:r>
            <a:r>
              <a:rPr sz="650" spc="20" dirty="0">
                <a:solidFill>
                  <a:srgbClr val="171514"/>
                </a:solidFill>
                <a:latin typeface="Microsoft Sans Serif"/>
                <a:cs typeface="Microsoft Sans Serif"/>
              </a:rPr>
              <a:t>para </a:t>
            </a:r>
            <a:r>
              <a:rPr sz="650" spc="25" dirty="0">
                <a:solidFill>
                  <a:srgbClr val="171514"/>
                </a:solidFill>
                <a:latin typeface="Microsoft Sans Serif"/>
                <a:cs typeface="Microsoft Sans Serif"/>
              </a:rPr>
              <a:t>una </a:t>
            </a:r>
            <a:r>
              <a:rPr sz="650" spc="15" dirty="0">
                <a:solidFill>
                  <a:srgbClr val="171514"/>
                </a:solidFill>
                <a:latin typeface="Microsoft Sans Serif"/>
                <a:cs typeface="Microsoft Sans Serif"/>
              </a:rPr>
              <a:t>velocidad </a:t>
            </a:r>
            <a:r>
              <a:rPr sz="650" spc="20" dirty="0">
                <a:solidFill>
                  <a:srgbClr val="171514"/>
                </a:solidFill>
                <a:latin typeface="Microsoft Sans Serif"/>
                <a:cs typeface="Microsoft Sans Serif"/>
              </a:rPr>
              <a:t>de </a:t>
            </a:r>
            <a:r>
              <a:rPr sz="650" spc="15" dirty="0">
                <a:solidFill>
                  <a:srgbClr val="171514"/>
                </a:solidFill>
                <a:latin typeface="Microsoft Sans Serif"/>
                <a:cs typeface="Microsoft Sans Serif"/>
              </a:rPr>
              <a:t>separación dada, </a:t>
            </a:r>
            <a:r>
              <a:rPr sz="650" spc="20" dirty="0">
                <a:solidFill>
                  <a:srgbClr val="171514"/>
                </a:solidFill>
                <a:latin typeface="Microsoft Sans Serif"/>
                <a:cs typeface="Microsoft Sans Serif"/>
              </a:rPr>
              <a:t>depende</a:t>
            </a:r>
            <a:r>
              <a:rPr sz="650" spc="20" dirty="0">
                <a:solidFill>
                  <a:srgbClr val="171514"/>
                </a:solidFill>
                <a:latin typeface="Microsoft Sans Serif"/>
                <a:cs typeface="Microsoft Sans Serif"/>
              </a:rPr>
              <a:t> de </a:t>
            </a:r>
            <a:r>
              <a:rPr sz="650" spc="10" dirty="0" smtClean="0">
                <a:solidFill>
                  <a:srgbClr val="171514"/>
                </a:solidFill>
                <a:latin typeface="Microsoft Sans Serif"/>
                <a:cs typeface="Microsoft Sans Serif"/>
              </a:rPr>
              <a:t>la</a:t>
            </a:r>
            <a:r>
              <a:rPr lang="es-ES" sz="650" spc="1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resistividad</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Cuanto</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menor</a:t>
            </a:r>
            <a:r>
              <a:rPr sz="650" spc="-5" dirty="0">
                <a:solidFill>
                  <a:srgbClr val="171514"/>
                </a:solidFill>
                <a:latin typeface="Microsoft Sans Serif"/>
                <a:cs typeface="Microsoft Sans Serif"/>
              </a:rPr>
              <a:t> sea </a:t>
            </a:r>
            <a:r>
              <a:rPr sz="650" spc="10" dirty="0">
                <a:solidFill>
                  <a:srgbClr val="171514"/>
                </a:solidFill>
                <a:latin typeface="Microsoft Sans Serif"/>
                <a:cs typeface="Microsoft Sans Serif"/>
              </a:rPr>
              <a:t>esta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resistividad</a:t>
            </a:r>
            <a:r>
              <a:rPr sz="650" spc="15" dirty="0">
                <a:solidFill>
                  <a:srgbClr val="171514"/>
                </a:solidFill>
                <a:latin typeface="Microsoft Sans Serif"/>
                <a:cs typeface="Microsoft Sans Serif"/>
              </a:rPr>
              <a:t>,</a:t>
            </a:r>
            <a:endParaRPr sz="650" dirty="0">
              <a:latin typeface="Microsoft Sans Serif"/>
              <a:cs typeface="Microsoft Sans Serif"/>
            </a:endParaRP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nvGraphicFramePr>
        <p:xfrm>
          <a:off x="5699598" y="5340949"/>
          <a:ext cx="3582668" cy="1145573"/>
        </p:xfrm>
        <a:graphic>
          <a:graphicData uri="http://schemas.openxmlformats.org/drawingml/2006/table">
            <a:tbl>
              <a:tblPr firstRow="1" bandRow="1">
                <a:tableStyleId>{2D5ABB26-0587-4C30-8999-92F81FD0307C}</a:tableStyleId>
              </a:tblPr>
              <a:tblGrid>
                <a:gridCol w="2266950">
                  <a:extLst>
                    <a:ext uri="{9D8B030D-6E8A-4147-A177-3AD203B41FA5}">
                      <a16:colId xmlns:a16="http://schemas.microsoft.com/office/drawing/2014/main" val="20000"/>
                    </a:ext>
                  </a:extLst>
                </a:gridCol>
                <a:gridCol w="602614">
                  <a:extLst>
                    <a:ext uri="{9D8B030D-6E8A-4147-A177-3AD203B41FA5}">
                      <a16:colId xmlns:a16="http://schemas.microsoft.com/office/drawing/2014/main" val="20001"/>
                    </a:ext>
                  </a:extLst>
                </a:gridCol>
                <a:gridCol w="636904">
                  <a:extLst>
                    <a:ext uri="{9D8B030D-6E8A-4147-A177-3AD203B41FA5}">
                      <a16:colId xmlns:a16="http://schemas.microsoft.com/office/drawing/2014/main" val="20002"/>
                    </a:ext>
                  </a:extLst>
                </a:gridCol>
                <a:gridCol w="76200">
                  <a:extLst>
                    <a:ext uri="{9D8B030D-6E8A-4147-A177-3AD203B41FA5}">
                      <a16:colId xmlns:a16="http://schemas.microsoft.com/office/drawing/2014/main" val="20003"/>
                    </a:ext>
                  </a:extLst>
                </a:gridCol>
              </a:tblGrid>
              <a:tr h="191710">
                <a:tc>
                  <a:txBody>
                    <a:bodyPr/>
                    <a:lstStyle/>
                    <a:p>
                      <a:pPr>
                        <a:lnSpc>
                          <a:spcPct val="100000"/>
                        </a:lnSpc>
                        <a:spcBef>
                          <a:spcPts val="470"/>
                        </a:spcBef>
                      </a:pPr>
                      <a:r>
                        <a:rPr sz="600" b="1" spc="10" dirty="0">
                          <a:solidFill>
                            <a:srgbClr val="171514"/>
                          </a:solidFill>
                          <a:latin typeface="Arial"/>
                          <a:cs typeface="Arial"/>
                        </a:rPr>
                        <a:t>Medios</a:t>
                      </a:r>
                      <a:r>
                        <a:rPr sz="600" b="1" spc="-20" dirty="0">
                          <a:solidFill>
                            <a:srgbClr val="171514"/>
                          </a:solidFill>
                          <a:latin typeface="Arial"/>
                          <a:cs typeface="Arial"/>
                        </a:rPr>
                        <a:t> </a:t>
                      </a:r>
                      <a:r>
                        <a:rPr sz="600" b="1" spc="15" dirty="0">
                          <a:solidFill>
                            <a:srgbClr val="171514"/>
                          </a:solidFill>
                          <a:latin typeface="Arial"/>
                          <a:cs typeface="Arial"/>
                        </a:rPr>
                        <a:t>de</a:t>
                      </a:r>
                      <a:r>
                        <a:rPr sz="600" b="1" spc="-15" dirty="0">
                          <a:solidFill>
                            <a:srgbClr val="171514"/>
                          </a:solidFill>
                          <a:latin typeface="Arial"/>
                          <a:cs typeface="Arial"/>
                        </a:rPr>
                        <a:t> </a:t>
                      </a:r>
                      <a:r>
                        <a:rPr sz="600" b="1" spc="15" dirty="0">
                          <a:solidFill>
                            <a:srgbClr val="171514"/>
                          </a:solidFill>
                          <a:latin typeface="Arial"/>
                          <a:cs typeface="Arial"/>
                        </a:rPr>
                        <a:t>generación</a:t>
                      </a:r>
                      <a:r>
                        <a:rPr sz="600" b="1" spc="-20" dirty="0">
                          <a:solidFill>
                            <a:srgbClr val="171514"/>
                          </a:solidFill>
                          <a:latin typeface="Arial"/>
                          <a:cs typeface="Arial"/>
                        </a:rPr>
                        <a:t> </a:t>
                      </a:r>
                      <a:r>
                        <a:rPr sz="600" b="1" spc="15" dirty="0">
                          <a:solidFill>
                            <a:srgbClr val="171514"/>
                          </a:solidFill>
                          <a:latin typeface="Arial"/>
                          <a:cs typeface="Arial"/>
                        </a:rPr>
                        <a:t>estática</a:t>
                      </a:r>
                      <a:endParaRPr sz="600">
                        <a:latin typeface="Arial"/>
                        <a:cs typeface="Arial"/>
                      </a:endParaRPr>
                    </a:p>
                  </a:txBody>
                  <a:tcPr marL="0" marR="0" marT="59690" marB="0"/>
                </a:tc>
                <a:tc>
                  <a:txBody>
                    <a:bodyPr/>
                    <a:lstStyle/>
                    <a:p>
                      <a:pPr marR="85090" algn="ctr">
                        <a:lnSpc>
                          <a:spcPct val="100000"/>
                        </a:lnSpc>
                        <a:spcBef>
                          <a:spcPts val="320"/>
                        </a:spcBef>
                      </a:pPr>
                      <a:r>
                        <a:rPr sz="750" b="1" dirty="0">
                          <a:solidFill>
                            <a:srgbClr val="171514"/>
                          </a:solidFill>
                          <a:latin typeface="Arial"/>
                          <a:cs typeface="Arial"/>
                        </a:rPr>
                        <a:t>10%–20%</a:t>
                      </a:r>
                      <a:endParaRPr sz="750">
                        <a:latin typeface="Arial"/>
                        <a:cs typeface="Arial"/>
                      </a:endParaRPr>
                    </a:p>
                  </a:txBody>
                  <a:tcPr marL="0" marR="0" marT="40640" marB="0">
                    <a:lnT w="3175">
                      <a:solidFill>
                        <a:srgbClr val="231F20"/>
                      </a:solidFill>
                      <a:prstDash val="solid"/>
                    </a:lnT>
                  </a:tcPr>
                </a:tc>
                <a:tc>
                  <a:txBody>
                    <a:bodyPr/>
                    <a:lstStyle/>
                    <a:p>
                      <a:pPr marL="128905">
                        <a:lnSpc>
                          <a:spcPct val="100000"/>
                        </a:lnSpc>
                        <a:spcBef>
                          <a:spcPts val="320"/>
                        </a:spcBef>
                      </a:pPr>
                      <a:r>
                        <a:rPr sz="750" b="1" dirty="0">
                          <a:solidFill>
                            <a:srgbClr val="171514"/>
                          </a:solidFill>
                          <a:latin typeface="Arial"/>
                          <a:cs typeface="Arial"/>
                        </a:rPr>
                        <a:t>65%–90%</a:t>
                      </a:r>
                      <a:endParaRPr sz="750">
                        <a:latin typeface="Arial"/>
                        <a:cs typeface="Arial"/>
                      </a:endParaRPr>
                    </a:p>
                  </a:txBody>
                  <a:tcPr marL="0" marR="0" marT="40640" marB="0">
                    <a:lnT w="317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tc>
                <a:extLst>
                  <a:ext uri="{0D108BD9-81ED-4DB2-BD59-A6C34878D82A}">
                    <a16:rowId xmlns:a16="http://schemas.microsoft.com/office/drawing/2014/main" val="10000"/>
                  </a:ext>
                </a:extLst>
              </a:tr>
              <a:tr h="143303">
                <a:tc>
                  <a:txBody>
                    <a:bodyPr/>
                    <a:lstStyle/>
                    <a:p>
                      <a:pPr>
                        <a:lnSpc>
                          <a:spcPct val="100000"/>
                        </a:lnSpc>
                        <a:spcBef>
                          <a:spcPts val="409"/>
                        </a:spcBef>
                      </a:pPr>
                      <a:r>
                        <a:rPr sz="500" spc="15" dirty="0">
                          <a:solidFill>
                            <a:srgbClr val="171514"/>
                          </a:solidFill>
                          <a:latin typeface="Microsoft Sans Serif"/>
                          <a:cs typeface="Microsoft Sans Serif"/>
                        </a:rPr>
                        <a:t>Caminando</a:t>
                      </a:r>
                      <a:r>
                        <a:rPr sz="500" spc="-20" dirty="0">
                          <a:solidFill>
                            <a:srgbClr val="171514"/>
                          </a:solidFill>
                          <a:latin typeface="Microsoft Sans Serif"/>
                          <a:cs typeface="Microsoft Sans Serif"/>
                        </a:rPr>
                        <a:t> </a:t>
                      </a:r>
                      <a:r>
                        <a:rPr sz="500" spc="30" dirty="0">
                          <a:solidFill>
                            <a:srgbClr val="171514"/>
                          </a:solidFill>
                          <a:latin typeface="Microsoft Sans Serif"/>
                          <a:cs typeface="Microsoft Sans Serif"/>
                        </a:rPr>
                        <a:t>por</a:t>
                      </a:r>
                      <a:r>
                        <a:rPr sz="500" spc="-1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15" dirty="0">
                          <a:solidFill>
                            <a:srgbClr val="171514"/>
                          </a:solidFill>
                          <a:latin typeface="Microsoft Sans Serif"/>
                          <a:cs typeface="Microsoft Sans Serif"/>
                        </a:rPr>
                        <a:t> </a:t>
                      </a:r>
                      <a:r>
                        <a:rPr sz="500" spc="20" dirty="0">
                          <a:solidFill>
                            <a:srgbClr val="171514"/>
                          </a:solidFill>
                          <a:latin typeface="Microsoft Sans Serif"/>
                          <a:cs typeface="Microsoft Sans Serif"/>
                        </a:rPr>
                        <a:t>alfombra</a:t>
                      </a:r>
                      <a:endParaRPr sz="500">
                        <a:latin typeface="Microsoft Sans Serif"/>
                        <a:cs typeface="Microsoft Sans Serif"/>
                      </a:endParaRPr>
                    </a:p>
                  </a:txBody>
                  <a:tcPr marL="0" marR="0" marT="52069" marB="0"/>
                </a:tc>
                <a:tc>
                  <a:txBody>
                    <a:bodyPr/>
                    <a:lstStyle/>
                    <a:p>
                      <a:pPr marR="133350" algn="ctr">
                        <a:lnSpc>
                          <a:spcPts val="770"/>
                        </a:lnSpc>
                        <a:spcBef>
                          <a:spcPts val="260"/>
                        </a:spcBef>
                      </a:pPr>
                      <a:r>
                        <a:rPr sz="650" spc="5" dirty="0">
                          <a:solidFill>
                            <a:srgbClr val="171514"/>
                          </a:solidFill>
                          <a:latin typeface="Microsoft Sans Serif"/>
                          <a:cs typeface="Microsoft Sans Serif"/>
                        </a:rPr>
                        <a:t>35,000</a:t>
                      </a:r>
                      <a:endParaRPr sz="650">
                        <a:latin typeface="Microsoft Sans Serif"/>
                        <a:cs typeface="Microsoft Sans Serif"/>
                      </a:endParaRPr>
                    </a:p>
                  </a:txBody>
                  <a:tcPr marL="0" marR="0" marT="33020" marB="0"/>
                </a:tc>
                <a:tc>
                  <a:txBody>
                    <a:bodyPr/>
                    <a:lstStyle/>
                    <a:p>
                      <a:pPr marL="254000">
                        <a:lnSpc>
                          <a:spcPts val="770"/>
                        </a:lnSpc>
                        <a:spcBef>
                          <a:spcPts val="260"/>
                        </a:spcBef>
                      </a:pPr>
                      <a:r>
                        <a:rPr sz="650" spc="5" dirty="0">
                          <a:solidFill>
                            <a:srgbClr val="171514"/>
                          </a:solidFill>
                          <a:latin typeface="Microsoft Sans Serif"/>
                          <a:cs typeface="Microsoft Sans Serif"/>
                        </a:rPr>
                        <a:t>1,500</a:t>
                      </a:r>
                      <a:endParaRPr sz="650">
                        <a:latin typeface="Microsoft Sans Serif"/>
                        <a:cs typeface="Microsoft Sans Serif"/>
                      </a:endParaRPr>
                    </a:p>
                  </a:txBody>
                  <a:tcPr marL="0" marR="0" marT="33020" marB="0"/>
                </a:tc>
                <a:tc>
                  <a:txBody>
                    <a:bodyPr/>
                    <a:lstStyle/>
                    <a:p>
                      <a:pPr>
                        <a:lnSpc>
                          <a:spcPct val="100000"/>
                        </a:lnSpc>
                      </a:pPr>
                      <a:endParaRPr sz="700">
                        <a:latin typeface="Times New Roman"/>
                        <a:cs typeface="Times New Roman"/>
                      </a:endParaRPr>
                    </a:p>
                  </a:txBody>
                  <a:tcPr marL="0" marR="0" marT="0" marB="0"/>
                </a:tc>
                <a:extLst>
                  <a:ext uri="{0D108BD9-81ED-4DB2-BD59-A6C34878D82A}">
                    <a16:rowId xmlns:a16="http://schemas.microsoft.com/office/drawing/2014/main" val="10001"/>
                  </a:ext>
                </a:extLst>
              </a:tr>
              <a:tr h="142490">
                <a:tc>
                  <a:txBody>
                    <a:bodyPr/>
                    <a:lstStyle/>
                    <a:p>
                      <a:pPr>
                        <a:lnSpc>
                          <a:spcPct val="100000"/>
                        </a:lnSpc>
                        <a:spcBef>
                          <a:spcPts val="380"/>
                        </a:spcBef>
                      </a:pPr>
                      <a:r>
                        <a:rPr sz="500" spc="15" dirty="0">
                          <a:solidFill>
                            <a:srgbClr val="171514"/>
                          </a:solidFill>
                          <a:latin typeface="Microsoft Sans Serif"/>
                          <a:cs typeface="Microsoft Sans Serif"/>
                        </a:rPr>
                        <a:t>Caminando</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sobre</a:t>
                      </a:r>
                      <a:r>
                        <a:rPr sz="500" spc="-5" dirty="0">
                          <a:solidFill>
                            <a:srgbClr val="171514"/>
                          </a:solidFill>
                          <a:latin typeface="Microsoft Sans Serif"/>
                          <a:cs typeface="Microsoft Sans Serif"/>
                        </a:rPr>
                        <a:t> </a:t>
                      </a:r>
                      <a:r>
                        <a:rPr sz="500" spc="30" dirty="0">
                          <a:solidFill>
                            <a:srgbClr val="171514"/>
                          </a:solidFill>
                          <a:latin typeface="Microsoft Sans Serif"/>
                          <a:cs typeface="Microsoft Sans Serif"/>
                        </a:rPr>
                        <a:t>un</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piso</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vinilo</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Trabajador</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moviéndose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en</a:t>
                      </a:r>
                      <a:r>
                        <a:rPr sz="500" spc="-5" dirty="0">
                          <a:solidFill>
                            <a:srgbClr val="171514"/>
                          </a:solidFill>
                          <a:latin typeface="Microsoft Sans Serif"/>
                          <a:cs typeface="Microsoft Sans Serif"/>
                        </a:rPr>
                        <a:t> </a:t>
                      </a:r>
                      <a:r>
                        <a:rPr sz="500" spc="30" dirty="0">
                          <a:solidFill>
                            <a:srgbClr val="171514"/>
                          </a:solidFill>
                          <a:latin typeface="Microsoft Sans Serif"/>
                          <a:cs typeface="Microsoft Sans Serif"/>
                        </a:rPr>
                        <a:t>un</a:t>
                      </a:r>
                      <a:endParaRPr sz="500">
                        <a:latin typeface="Microsoft Sans Serif"/>
                        <a:cs typeface="Microsoft Sans Serif"/>
                      </a:endParaRPr>
                    </a:p>
                  </a:txBody>
                  <a:tcPr marL="0" marR="0" marT="48260" marB="0"/>
                </a:tc>
                <a:tc>
                  <a:txBody>
                    <a:bodyPr/>
                    <a:lstStyle/>
                    <a:p>
                      <a:pPr marR="133350" algn="ctr">
                        <a:lnSpc>
                          <a:spcPct val="100000"/>
                        </a:lnSpc>
                        <a:spcBef>
                          <a:spcPts val="229"/>
                        </a:spcBef>
                      </a:pPr>
                      <a:r>
                        <a:rPr sz="650" spc="5" dirty="0">
                          <a:solidFill>
                            <a:srgbClr val="171514"/>
                          </a:solidFill>
                          <a:latin typeface="Microsoft Sans Serif"/>
                          <a:cs typeface="Microsoft Sans Serif"/>
                        </a:rPr>
                        <a:t>12,000</a:t>
                      </a:r>
                      <a:endParaRPr sz="650">
                        <a:latin typeface="Microsoft Sans Serif"/>
                        <a:cs typeface="Microsoft Sans Serif"/>
                      </a:endParaRPr>
                    </a:p>
                  </a:txBody>
                  <a:tcPr marL="0" marR="0" marT="29209" marB="0"/>
                </a:tc>
                <a:tc>
                  <a:txBody>
                    <a:bodyPr/>
                    <a:lstStyle/>
                    <a:p>
                      <a:pPr marL="330200">
                        <a:lnSpc>
                          <a:spcPts val="940"/>
                        </a:lnSpc>
                        <a:spcBef>
                          <a:spcPts val="80"/>
                        </a:spcBef>
                      </a:pPr>
                      <a:r>
                        <a:rPr sz="800" spc="10" dirty="0">
                          <a:solidFill>
                            <a:srgbClr val="171514"/>
                          </a:solidFill>
                          <a:latin typeface="Microsoft Sans Serif"/>
                          <a:cs typeface="Microsoft Sans Serif"/>
                        </a:rPr>
                        <a:t>250</a:t>
                      </a:r>
                      <a:endParaRPr sz="800">
                        <a:latin typeface="Microsoft Sans Serif"/>
                        <a:cs typeface="Microsoft Sans Serif"/>
                      </a:endParaRPr>
                    </a:p>
                  </a:txBody>
                  <a:tcPr marL="0" marR="0" marT="10160" marB="0"/>
                </a:tc>
                <a:tc>
                  <a:txBody>
                    <a:bodyPr/>
                    <a:lstStyle/>
                    <a:p>
                      <a:pPr>
                        <a:lnSpc>
                          <a:spcPct val="100000"/>
                        </a:lnSpc>
                      </a:pPr>
                      <a:endParaRPr sz="700">
                        <a:latin typeface="Times New Roman"/>
                        <a:cs typeface="Times New Roman"/>
                      </a:endParaRPr>
                    </a:p>
                  </a:txBody>
                  <a:tcPr marL="0" marR="0" marT="0" marB="0"/>
                </a:tc>
                <a:extLst>
                  <a:ext uri="{0D108BD9-81ED-4DB2-BD59-A6C34878D82A}">
                    <a16:rowId xmlns:a16="http://schemas.microsoft.com/office/drawing/2014/main" val="10002"/>
                  </a:ext>
                </a:extLst>
              </a:tr>
              <a:tr h="139700">
                <a:tc>
                  <a:txBody>
                    <a:bodyPr/>
                    <a:lstStyle/>
                    <a:p>
                      <a:pPr>
                        <a:lnSpc>
                          <a:spcPct val="100000"/>
                        </a:lnSpc>
                        <a:spcBef>
                          <a:spcPts val="360"/>
                        </a:spcBef>
                      </a:pPr>
                      <a:r>
                        <a:rPr sz="500" spc="15" dirty="0">
                          <a:solidFill>
                            <a:srgbClr val="171514"/>
                          </a:solidFill>
                          <a:latin typeface="Microsoft Sans Serif"/>
                          <a:cs typeface="Microsoft Sans Serif"/>
                        </a:rPr>
                        <a:t>banco</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Abriendo</a:t>
                      </a:r>
                      <a:r>
                        <a:rPr sz="500" spc="-5" dirty="0">
                          <a:solidFill>
                            <a:srgbClr val="171514"/>
                          </a:solidFill>
                          <a:latin typeface="Microsoft Sans Serif"/>
                          <a:cs typeface="Microsoft Sans Serif"/>
                        </a:rPr>
                        <a:t> </a:t>
                      </a:r>
                      <a:r>
                        <a:rPr sz="500" spc="30" dirty="0">
                          <a:solidFill>
                            <a:srgbClr val="171514"/>
                          </a:solidFill>
                          <a:latin typeface="Microsoft Sans Serif"/>
                          <a:cs typeface="Microsoft Sans Serif"/>
                        </a:rPr>
                        <a:t>un</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sobre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vinilo</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Recogiendo</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una</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bolsa</a:t>
                      </a:r>
                      <a:r>
                        <a:rPr sz="500" spc="-5" dirty="0">
                          <a:solidFill>
                            <a:srgbClr val="171514"/>
                          </a:solidFill>
                          <a:latin typeface="Microsoft Sans Serif"/>
                          <a:cs typeface="Microsoft Sans Serif"/>
                        </a:rPr>
                        <a:t> </a:t>
                      </a:r>
                      <a:r>
                        <a:rPr sz="500" spc="25" dirty="0">
                          <a:solidFill>
                            <a:srgbClr val="171514"/>
                          </a:solidFill>
                          <a:latin typeface="Microsoft Sans Serif"/>
                          <a:cs typeface="Microsoft Sans Serif"/>
                        </a:rPr>
                        <a:t>común</a:t>
                      </a:r>
                      <a:endParaRPr sz="500">
                        <a:latin typeface="Microsoft Sans Serif"/>
                        <a:cs typeface="Microsoft Sans Serif"/>
                      </a:endParaRPr>
                    </a:p>
                  </a:txBody>
                  <a:tcPr marL="0" marR="0" marB="0"/>
                </a:tc>
                <a:tc>
                  <a:txBody>
                    <a:bodyPr/>
                    <a:lstStyle/>
                    <a:p>
                      <a:pPr marR="79375" algn="ctr">
                        <a:lnSpc>
                          <a:spcPct val="100000"/>
                        </a:lnSpc>
                        <a:spcBef>
                          <a:spcPts val="210"/>
                        </a:spcBef>
                      </a:pPr>
                      <a:r>
                        <a:rPr sz="650" spc="5" dirty="0">
                          <a:solidFill>
                            <a:srgbClr val="171514"/>
                          </a:solidFill>
                          <a:latin typeface="Microsoft Sans Serif"/>
                          <a:cs typeface="Microsoft Sans Serif"/>
                        </a:rPr>
                        <a:t>6,000</a:t>
                      </a:r>
                      <a:endParaRPr sz="650">
                        <a:latin typeface="Microsoft Sans Serif"/>
                        <a:cs typeface="Microsoft Sans Serif"/>
                      </a:endParaRPr>
                    </a:p>
                  </a:txBody>
                  <a:tcPr marL="0" marR="0" marT="26670" marB="0"/>
                </a:tc>
                <a:tc>
                  <a:txBody>
                    <a:bodyPr/>
                    <a:lstStyle/>
                    <a:p>
                      <a:pPr marL="330200">
                        <a:lnSpc>
                          <a:spcPts val="940"/>
                        </a:lnSpc>
                        <a:spcBef>
                          <a:spcPts val="60"/>
                        </a:spcBef>
                      </a:pPr>
                      <a:r>
                        <a:rPr sz="800" spc="10" dirty="0">
                          <a:solidFill>
                            <a:srgbClr val="171514"/>
                          </a:solidFill>
                          <a:latin typeface="Microsoft Sans Serif"/>
                          <a:cs typeface="Microsoft Sans Serif"/>
                        </a:rPr>
                        <a:t>100</a:t>
                      </a:r>
                      <a:endParaRPr sz="800">
                        <a:latin typeface="Microsoft Sans Serif"/>
                        <a:cs typeface="Microsoft Sans Serif"/>
                      </a:endParaRPr>
                    </a:p>
                  </a:txBody>
                  <a:tcPr marL="0" marR="0" marT="7620" marB="0"/>
                </a:tc>
                <a:tc>
                  <a:txBody>
                    <a:bodyPr/>
                    <a:lstStyle/>
                    <a:p>
                      <a:pPr>
                        <a:lnSpc>
                          <a:spcPct val="100000"/>
                        </a:lnSpc>
                      </a:pPr>
                      <a:endParaRPr sz="700">
                        <a:latin typeface="Times New Roman"/>
                        <a:cs typeface="Times New Roman"/>
                      </a:endParaRPr>
                    </a:p>
                  </a:txBody>
                  <a:tcPr marL="0" marR="0" marT="0" marB="0"/>
                </a:tc>
                <a:extLst>
                  <a:ext uri="{0D108BD9-81ED-4DB2-BD59-A6C34878D82A}">
                    <a16:rowId xmlns:a16="http://schemas.microsoft.com/office/drawing/2014/main" val="10003"/>
                  </a:ext>
                </a:extLst>
              </a:tr>
              <a:tr h="139700">
                <a:tc>
                  <a:txBody>
                    <a:bodyPr/>
                    <a:lstStyle/>
                    <a:p>
                      <a:pPr>
                        <a:lnSpc>
                          <a:spcPct val="100000"/>
                        </a:lnSpc>
                        <a:spcBef>
                          <a:spcPts val="360"/>
                        </a:spcBef>
                      </a:pP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polietileno</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Sentado</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en</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una</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silla</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llena</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espuma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endParaRPr sz="500">
                        <a:latin typeface="Microsoft Sans Serif"/>
                        <a:cs typeface="Microsoft Sans Serif"/>
                      </a:endParaRPr>
                    </a:p>
                  </a:txBody>
                  <a:tcPr marL="0" marR="0" marB="0"/>
                </a:tc>
                <a:tc>
                  <a:txBody>
                    <a:bodyPr/>
                    <a:lstStyle/>
                    <a:p>
                      <a:pPr marR="79375" algn="ctr">
                        <a:lnSpc>
                          <a:spcPct val="100000"/>
                        </a:lnSpc>
                        <a:spcBef>
                          <a:spcPts val="210"/>
                        </a:spcBef>
                      </a:pPr>
                      <a:r>
                        <a:rPr sz="650" spc="5" dirty="0">
                          <a:solidFill>
                            <a:srgbClr val="171514"/>
                          </a:solidFill>
                          <a:latin typeface="Microsoft Sans Serif"/>
                          <a:cs typeface="Microsoft Sans Serif"/>
                        </a:rPr>
                        <a:t>7,000</a:t>
                      </a:r>
                      <a:endParaRPr sz="650">
                        <a:latin typeface="Microsoft Sans Serif"/>
                        <a:cs typeface="Microsoft Sans Serif"/>
                      </a:endParaRPr>
                    </a:p>
                  </a:txBody>
                  <a:tcPr marL="0" marR="0" marT="26670" marB="0"/>
                </a:tc>
                <a:tc>
                  <a:txBody>
                    <a:bodyPr/>
                    <a:lstStyle/>
                    <a:p>
                      <a:pPr marL="330200">
                        <a:lnSpc>
                          <a:spcPts val="940"/>
                        </a:lnSpc>
                        <a:spcBef>
                          <a:spcPts val="60"/>
                        </a:spcBef>
                      </a:pPr>
                      <a:r>
                        <a:rPr sz="800" spc="10" dirty="0">
                          <a:solidFill>
                            <a:srgbClr val="171514"/>
                          </a:solidFill>
                          <a:latin typeface="Microsoft Sans Serif"/>
                          <a:cs typeface="Microsoft Sans Serif"/>
                        </a:rPr>
                        <a:t>600</a:t>
                      </a:r>
                      <a:endParaRPr sz="800">
                        <a:latin typeface="Microsoft Sans Serif"/>
                        <a:cs typeface="Microsoft Sans Serif"/>
                      </a:endParaRPr>
                    </a:p>
                  </a:txBody>
                  <a:tcPr marL="0" marR="0" marT="7620" marB="0"/>
                </a:tc>
                <a:tc>
                  <a:txBody>
                    <a:bodyPr/>
                    <a:lstStyle/>
                    <a:p>
                      <a:pPr>
                        <a:lnSpc>
                          <a:spcPct val="100000"/>
                        </a:lnSpc>
                      </a:pPr>
                      <a:endParaRPr sz="700">
                        <a:latin typeface="Times New Roman"/>
                        <a:cs typeface="Times New Roman"/>
                      </a:endParaRPr>
                    </a:p>
                  </a:txBody>
                  <a:tcPr marL="0" marR="0" marT="0" marB="0"/>
                </a:tc>
                <a:extLst>
                  <a:ext uri="{0D108BD9-81ED-4DB2-BD59-A6C34878D82A}">
                    <a16:rowId xmlns:a16="http://schemas.microsoft.com/office/drawing/2014/main" val="10004"/>
                  </a:ext>
                </a:extLst>
              </a:tr>
              <a:tr h="149882">
                <a:tc>
                  <a:txBody>
                    <a:bodyPr/>
                    <a:lstStyle/>
                    <a:p>
                      <a:pPr>
                        <a:lnSpc>
                          <a:spcPct val="100000"/>
                        </a:lnSpc>
                        <a:spcBef>
                          <a:spcPts val="360"/>
                        </a:spcBef>
                      </a:pPr>
                      <a:r>
                        <a:rPr sz="500" spc="20" dirty="0">
                          <a:solidFill>
                            <a:srgbClr val="171514"/>
                          </a:solidFill>
                          <a:latin typeface="Microsoft Sans Serif"/>
                          <a:cs typeface="Microsoft Sans Serif"/>
                        </a:rPr>
                        <a:t>poliuretano</a:t>
                      </a:r>
                      <a:endParaRPr sz="500">
                        <a:latin typeface="Microsoft Sans Serif"/>
                        <a:cs typeface="Microsoft Sans Serif"/>
                      </a:endParaRPr>
                    </a:p>
                  </a:txBody>
                  <a:tcPr marL="0" marR="0" marB="0"/>
                </a:tc>
                <a:tc>
                  <a:txBody>
                    <a:bodyPr/>
                    <a:lstStyle/>
                    <a:p>
                      <a:pPr marR="133350" algn="ctr">
                        <a:lnSpc>
                          <a:spcPct val="100000"/>
                        </a:lnSpc>
                        <a:spcBef>
                          <a:spcPts val="210"/>
                        </a:spcBef>
                      </a:pPr>
                      <a:r>
                        <a:rPr sz="650" spc="5" dirty="0">
                          <a:solidFill>
                            <a:srgbClr val="171514"/>
                          </a:solidFill>
                          <a:latin typeface="Microsoft Sans Serif"/>
                          <a:cs typeface="Microsoft Sans Serif"/>
                        </a:rPr>
                        <a:t>20,000</a:t>
                      </a:r>
                      <a:endParaRPr sz="650">
                        <a:latin typeface="Microsoft Sans Serif"/>
                        <a:cs typeface="Microsoft Sans Serif"/>
                      </a:endParaRPr>
                    </a:p>
                  </a:txBody>
                  <a:tcPr marL="0" marR="0" marT="26670" marB="0"/>
                </a:tc>
                <a:tc>
                  <a:txBody>
                    <a:bodyPr/>
                    <a:lstStyle/>
                    <a:p>
                      <a:pPr marL="254000">
                        <a:lnSpc>
                          <a:spcPct val="100000"/>
                        </a:lnSpc>
                        <a:spcBef>
                          <a:spcPts val="60"/>
                        </a:spcBef>
                      </a:pPr>
                      <a:r>
                        <a:rPr sz="800" spc="10" dirty="0">
                          <a:solidFill>
                            <a:srgbClr val="171514"/>
                          </a:solidFill>
                          <a:latin typeface="Microsoft Sans Serif"/>
                          <a:cs typeface="Microsoft Sans Serif"/>
                        </a:rPr>
                        <a:t>1200</a:t>
                      </a:r>
                      <a:endParaRPr sz="800">
                        <a:latin typeface="Microsoft Sans Serif"/>
                        <a:cs typeface="Microsoft Sans Serif"/>
                      </a:endParaRPr>
                    </a:p>
                  </a:txBody>
                  <a:tcPr marL="0" marR="0" marT="7620" marB="0"/>
                </a:tc>
                <a:tc>
                  <a:txBody>
                    <a:bodyPr/>
                    <a:lstStyle/>
                    <a:p>
                      <a:pPr>
                        <a:lnSpc>
                          <a:spcPct val="100000"/>
                        </a:lnSpc>
                      </a:pPr>
                      <a:endParaRPr sz="700">
                        <a:latin typeface="Times New Roman"/>
                        <a:cs typeface="Times New Roman"/>
                      </a:endParaRPr>
                    </a:p>
                  </a:txBody>
                  <a:tcPr marL="0" marR="0" marT="0" marB="0"/>
                </a:tc>
                <a:extLst>
                  <a:ext uri="{0D108BD9-81ED-4DB2-BD59-A6C34878D82A}">
                    <a16:rowId xmlns:a16="http://schemas.microsoft.com/office/drawing/2014/main" val="10005"/>
                  </a:ext>
                </a:extLst>
              </a:tr>
              <a:tr h="238788">
                <a:tc>
                  <a:txBody>
                    <a:bodyPr/>
                    <a:lstStyle/>
                    <a:p>
                      <a:pPr>
                        <a:lnSpc>
                          <a:spcPct val="100000"/>
                        </a:lnSpc>
                      </a:pPr>
                      <a:endParaRPr sz="700">
                        <a:latin typeface="Times New Roman"/>
                        <a:cs typeface="Times New Roman"/>
                      </a:endParaRPr>
                    </a:p>
                  </a:txBody>
                  <a:tcPr marL="0" marR="0" marT="0" marB="0">
                    <a:lnB w="6350">
                      <a:solidFill>
                        <a:srgbClr val="231F20"/>
                      </a:solidFill>
                      <a:prstDash val="solid"/>
                    </a:lnB>
                  </a:tcPr>
                </a:tc>
                <a:tc>
                  <a:txBody>
                    <a:bodyPr/>
                    <a:lstStyle/>
                    <a:p>
                      <a:pPr marR="133350" algn="ctr">
                        <a:lnSpc>
                          <a:spcPct val="100000"/>
                        </a:lnSpc>
                        <a:spcBef>
                          <a:spcPts val="130"/>
                        </a:spcBef>
                      </a:pPr>
                      <a:r>
                        <a:rPr sz="650" spc="5" dirty="0">
                          <a:solidFill>
                            <a:srgbClr val="171514"/>
                          </a:solidFill>
                          <a:latin typeface="Microsoft Sans Serif"/>
                          <a:cs typeface="Microsoft Sans Serif"/>
                        </a:rPr>
                        <a:t>18,000</a:t>
                      </a:r>
                      <a:endParaRPr sz="650">
                        <a:latin typeface="Microsoft Sans Serif"/>
                        <a:cs typeface="Microsoft Sans Serif"/>
                      </a:endParaRPr>
                    </a:p>
                  </a:txBody>
                  <a:tcPr marL="0" marR="0" marT="16510" marB="0">
                    <a:lnB w="6350">
                      <a:solidFill>
                        <a:srgbClr val="231F20"/>
                      </a:solidFill>
                      <a:prstDash val="solid"/>
                    </a:lnB>
                  </a:tcPr>
                </a:tc>
                <a:tc>
                  <a:txBody>
                    <a:bodyPr/>
                    <a:lstStyle/>
                    <a:p>
                      <a:pPr marL="254000">
                        <a:lnSpc>
                          <a:spcPct val="100000"/>
                        </a:lnSpc>
                        <a:spcBef>
                          <a:spcPts val="130"/>
                        </a:spcBef>
                      </a:pPr>
                      <a:r>
                        <a:rPr sz="650" spc="5" dirty="0">
                          <a:solidFill>
                            <a:srgbClr val="171514"/>
                          </a:solidFill>
                          <a:latin typeface="Microsoft Sans Serif"/>
                          <a:cs typeface="Microsoft Sans Serif"/>
                        </a:rPr>
                        <a:t>1,500</a:t>
                      </a:r>
                      <a:endParaRPr sz="650">
                        <a:latin typeface="Microsoft Sans Serif"/>
                        <a:cs typeface="Microsoft Sans Serif"/>
                      </a:endParaRPr>
                    </a:p>
                  </a:txBody>
                  <a:tcPr marL="0" marR="0" marT="16510" marB="0">
                    <a:lnB w="6350">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B w="6350">
                      <a:solidFill>
                        <a:srgbClr val="231F20"/>
                      </a:solidFill>
                      <a:prstDash val="solid"/>
                    </a:lnB>
                  </a:tcPr>
                </a:tc>
                <a:extLst>
                  <a:ext uri="{0D108BD9-81ED-4DB2-BD59-A6C34878D82A}">
                    <a16:rowId xmlns:a16="http://schemas.microsoft.com/office/drawing/2014/main" val="10006"/>
                  </a:ext>
                </a:extLst>
              </a:tr>
            </a:tbl>
          </a:graphicData>
        </a:graphic>
      </p:graphicFrame>
      <p:sp>
        <p:nvSpPr>
          <p:cNvPr id="3" name="object 3"/>
          <p:cNvSpPr/>
          <p:nvPr/>
        </p:nvSpPr>
        <p:spPr>
          <a:xfrm>
            <a:off x="5699598" y="4491917"/>
            <a:ext cx="3583304" cy="0"/>
          </a:xfrm>
          <a:custGeom>
            <a:avLst/>
            <a:gdLst/>
            <a:ahLst/>
            <a:cxnLst/>
            <a:rect l="l" t="t" r="r" b="b"/>
            <a:pathLst>
              <a:path w="3583304">
                <a:moveTo>
                  <a:pt x="0" y="0"/>
                </a:moveTo>
                <a:lnTo>
                  <a:pt x="3583051" y="0"/>
                </a:lnTo>
              </a:path>
            </a:pathLst>
          </a:custGeom>
          <a:ln w="6350">
            <a:solidFill>
              <a:srgbClr val="231F20"/>
            </a:solidFill>
          </a:ln>
        </p:spPr>
        <p:txBody>
          <a:bodyPr wrap="square" lIns="0" tIns="0" rIns="0" bIns="0" rtlCol="0"/>
          <a:lstStyle/>
          <a:p>
            <a:endParaRPr/>
          </a:p>
        </p:txBody>
      </p:sp>
      <p:pic>
        <p:nvPicPr>
          <p:cNvPr id="4" name="object 4"/>
          <p:cNvPicPr/>
          <p:nvPr/>
        </p:nvPicPr>
        <p:blipFill>
          <a:blip r:embed="rId2" cstate="print"/>
          <a:stretch>
            <a:fillRect/>
          </a:stretch>
        </p:blipFill>
        <p:spPr>
          <a:xfrm>
            <a:off x="6934428" y="6699339"/>
            <a:ext cx="1113370" cy="939800"/>
          </a:xfrm>
          <a:prstGeom prst="rect">
            <a:avLst/>
          </a:prstGeom>
        </p:spPr>
      </p:pic>
      <p:sp>
        <p:nvSpPr>
          <p:cNvPr id="5" name="object 5"/>
          <p:cNvSpPr txBox="1"/>
          <p:nvPr/>
        </p:nvSpPr>
        <p:spPr>
          <a:xfrm>
            <a:off x="5337168"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6" name="object 6"/>
          <p:cNvSpPr txBox="1"/>
          <p:nvPr/>
        </p:nvSpPr>
        <p:spPr>
          <a:xfrm>
            <a:off x="9428079"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119</a:t>
            </a:r>
            <a:endParaRPr sz="900">
              <a:latin typeface="Arial"/>
              <a:cs typeface="Arial"/>
            </a:endParaRPr>
          </a:p>
        </p:txBody>
      </p:sp>
      <p:sp>
        <p:nvSpPr>
          <p:cNvPr id="7" name="object 7"/>
          <p:cNvSpPr txBox="1"/>
          <p:nvPr/>
        </p:nvSpPr>
        <p:spPr>
          <a:xfrm>
            <a:off x="5337170" y="797939"/>
            <a:ext cx="4314825" cy="4691990"/>
          </a:xfrm>
          <a:prstGeom prst="rect">
            <a:avLst/>
          </a:prstGeom>
        </p:spPr>
        <p:txBody>
          <a:bodyPr vert="horz" wrap="square" lIns="0" tIns="12700" rIns="0" bIns="0" rtlCol="0">
            <a:spAutoFit/>
          </a:bodyPr>
          <a:lstStyle/>
          <a:p>
            <a:pPr marL="12700">
              <a:spcBef>
                <a:spcPts val="100"/>
              </a:spcBef>
            </a:pPr>
            <a:r>
              <a:rPr sz="600" spc="15" dirty="0">
                <a:solidFill>
                  <a:srgbClr val="171514"/>
                </a:solidFill>
                <a:latin typeface="Microsoft Sans Serif"/>
                <a:cs typeface="Microsoft Sans Serif"/>
              </a:rPr>
              <a:t>más</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pequeñas</a:t>
            </a:r>
            <a:r>
              <a:rPr sz="600" dirty="0">
                <a:solidFill>
                  <a:srgbClr val="171514"/>
                </a:solidFill>
                <a:latin typeface="Microsoft Sans Serif"/>
                <a:cs typeface="Microsoft Sans Serif"/>
              </a:rPr>
              <a:t> las </a:t>
            </a:r>
            <a:r>
              <a:rPr sz="600" spc="10" dirty="0">
                <a:solidFill>
                  <a:srgbClr val="171514"/>
                </a:solidFill>
                <a:latin typeface="Microsoft Sans Serif"/>
                <a:cs typeface="Microsoft Sans Serif"/>
              </a:rPr>
              <a:t>cargas</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quedan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dirty="0">
                <a:solidFill>
                  <a:srgbClr val="171514"/>
                </a:solidFill>
                <a:latin typeface="Microsoft Sans Serif"/>
                <a:cs typeface="Microsoft Sans Serif"/>
              </a:rPr>
              <a:t> las </a:t>
            </a:r>
            <a:r>
              <a:rPr sz="600" spc="15" dirty="0">
                <a:solidFill>
                  <a:srgbClr val="171514"/>
                </a:solidFill>
                <a:latin typeface="Microsoft Sans Serif"/>
                <a:cs typeface="Microsoft Sans Serif"/>
              </a:rPr>
              <a:t>superficies</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después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separación.</a:t>
            </a:r>
            <a:r>
              <a:rPr sz="600" spc="5" dirty="0">
                <a:solidFill>
                  <a:srgbClr val="171514"/>
                </a:solidFill>
                <a:latin typeface="Microsoft Sans Serif"/>
                <a:cs typeface="Microsoft Sans Serif"/>
              </a:rPr>
              <a:t> Además,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cuanto</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más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rápida</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sea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endParaRPr sz="600" dirty="0">
              <a:latin typeface="Microsoft Sans Serif"/>
              <a:cs typeface="Microsoft Sans Serif"/>
            </a:endParaRPr>
          </a:p>
          <a:p>
            <a:pPr marL="12700">
              <a:spcBef>
                <a:spcPts val="480"/>
              </a:spcBef>
            </a:pPr>
            <a:r>
              <a:rPr sz="600" spc="10" dirty="0">
                <a:solidFill>
                  <a:srgbClr val="171514"/>
                </a:solidFill>
                <a:latin typeface="Microsoft Sans Serif"/>
                <a:cs typeface="Microsoft Sans Serif"/>
              </a:rPr>
              <a:t>separación,</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mayor</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será</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el</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número</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cargas</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quedarán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las </a:t>
            </a:r>
            <a:r>
              <a:rPr sz="600" spc="10" dirty="0">
                <a:solidFill>
                  <a:srgbClr val="171514"/>
                </a:solidFill>
                <a:latin typeface="Microsoft Sans Serif"/>
                <a:cs typeface="Microsoft Sans Serif"/>
              </a:rPr>
              <a:t>superficies.</a:t>
            </a:r>
            <a:endParaRPr sz="600" dirty="0">
              <a:latin typeface="Microsoft Sans Serif"/>
              <a:cs typeface="Microsoft Sans Serif"/>
            </a:endParaRPr>
          </a:p>
          <a:p>
            <a:pPr marL="12700" marR="18415" indent="152400">
              <a:lnSpc>
                <a:spcPct val="133300"/>
              </a:lnSpc>
              <a:spcBef>
                <a:spcPts val="30"/>
              </a:spcBef>
            </a:pP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segunda </a:t>
            </a:r>
            <a:r>
              <a:rPr sz="750" spc="20" dirty="0">
                <a:solidFill>
                  <a:srgbClr val="171514"/>
                </a:solidFill>
                <a:latin typeface="Microsoft Sans Serif"/>
                <a:cs typeface="Microsoft Sans Serif"/>
              </a:rPr>
              <a:t>razón </a:t>
            </a:r>
            <a:r>
              <a:rPr sz="750" spc="25" dirty="0">
                <a:solidFill>
                  <a:srgbClr val="171514"/>
                </a:solidFill>
                <a:latin typeface="Microsoft Sans Serif"/>
                <a:cs typeface="Microsoft Sans Serif"/>
              </a:rPr>
              <a:t>para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reducción de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cargas </a:t>
            </a:r>
            <a:r>
              <a:rPr sz="750" spc="15" dirty="0">
                <a:solidFill>
                  <a:srgbClr val="171514"/>
                </a:solidFill>
                <a:latin typeface="Microsoft Sans Serif"/>
                <a:cs typeface="Microsoft Sans Serif"/>
              </a:rPr>
              <a:t>superficiales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separación </a:t>
            </a:r>
            <a:r>
              <a:rPr sz="750" spc="-5" dirty="0" err="1">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durante</a:t>
            </a:r>
            <a:r>
              <a:rPr sz="750" spc="3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separación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campo en </a:t>
            </a:r>
            <a:r>
              <a:rPr sz="750" spc="10" dirty="0">
                <a:solidFill>
                  <a:srgbClr val="171514"/>
                </a:solidFill>
                <a:latin typeface="Microsoft Sans Serif"/>
                <a:cs typeface="Microsoft Sans Serif"/>
              </a:rPr>
              <a:t>el espacio </a:t>
            </a:r>
            <a:r>
              <a:rPr sz="750" spc="35" dirty="0">
                <a:solidFill>
                  <a:srgbClr val="171514"/>
                </a:solidFill>
                <a:latin typeface="Microsoft Sans Serif"/>
                <a:cs typeface="Microsoft Sans Serif"/>
              </a:rPr>
              <a:t>entre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dos </a:t>
            </a:r>
            <a:r>
              <a:rPr sz="750" spc="15" dirty="0">
                <a:solidFill>
                  <a:srgbClr val="171514"/>
                </a:solidFill>
                <a:latin typeface="Microsoft Sans Serif"/>
                <a:cs typeface="Microsoft Sans Serif"/>
              </a:rPr>
              <a:t>superficies </a:t>
            </a:r>
            <a:r>
              <a:rPr sz="750" spc="25" dirty="0">
                <a:solidFill>
                  <a:srgbClr val="171514"/>
                </a:solidFill>
                <a:latin typeface="Microsoft Sans Serif"/>
                <a:cs typeface="Microsoft Sans Serif"/>
              </a:rPr>
              <a:t>(dependiendo</a:t>
            </a:r>
            <a:r>
              <a:rPr sz="750" spc="25" dirty="0">
                <a:solidFill>
                  <a:srgbClr val="171514"/>
                </a:solidFill>
                <a:latin typeface="Microsoft Sans Serif"/>
                <a:cs typeface="Microsoft Sans Serif"/>
              </a:rPr>
              <a:t> de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densidad</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carga </a:t>
            </a:r>
            <a:r>
              <a:rPr sz="750" spc="20" dirty="0">
                <a:solidFill>
                  <a:srgbClr val="171514"/>
                </a:solidFill>
                <a:latin typeface="Microsoft Sans Serif"/>
                <a:cs typeface="Microsoft Sans Serif"/>
              </a:rPr>
              <a:t>superficial </a:t>
            </a:r>
            <a:r>
              <a:rPr sz="750" spc="10" dirty="0">
                <a:solidFill>
                  <a:srgbClr val="171514"/>
                </a:solidFill>
                <a:latin typeface="Microsoft Sans Serif"/>
                <a:cs typeface="Microsoft Sans Serif"/>
              </a:rPr>
              <a:t>inicial) </a:t>
            </a:r>
            <a:r>
              <a:rPr sz="750" spc="25" dirty="0">
                <a:solidFill>
                  <a:srgbClr val="171514"/>
                </a:solidFill>
                <a:latin typeface="Microsoft Sans Serif"/>
                <a:cs typeface="Microsoft Sans Serif"/>
              </a:rPr>
              <a:t>puede </a:t>
            </a:r>
            <a:r>
              <a:rPr sz="750" spc="10" dirty="0">
                <a:solidFill>
                  <a:srgbClr val="171514"/>
                </a:solidFill>
                <a:latin typeface="Microsoft Sans Serif"/>
                <a:cs typeface="Microsoft Sans Serif"/>
              </a:rPr>
              <a:t>alcanzar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valor de </a:t>
            </a:r>
            <a:r>
              <a:rPr sz="750" spc="10" dirty="0">
                <a:solidFill>
                  <a:srgbClr val="171514"/>
                </a:solidFill>
                <a:latin typeface="Microsoft Sans Serif"/>
                <a:cs typeface="Microsoft Sans Serif"/>
              </a:rPr>
              <a:t>30 </a:t>
            </a:r>
            <a:r>
              <a:rPr sz="750" spc="15" dirty="0">
                <a:solidFill>
                  <a:srgbClr val="171514"/>
                </a:solidFill>
                <a:latin typeface="Microsoft Sans Serif"/>
                <a:cs typeface="Microsoft Sans Serif"/>
              </a:rPr>
              <a:t>kV/cm,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15" dirty="0" err="1" smtClean="0">
                <a:solidFill>
                  <a:srgbClr val="171514"/>
                </a:solidFill>
                <a:latin typeface="Microsoft Sans Serif"/>
                <a:cs typeface="Microsoft Sans Serif"/>
              </a:rPr>
              <a:t>resistencia</a:t>
            </a:r>
            <a:r>
              <a:rPr lang="es-ES" sz="750" spc="15"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a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ruptura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aire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suficiente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producir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ionización</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iniciar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descargas</a:t>
            </a:r>
            <a:r>
              <a:rPr sz="750" spc="5" dirty="0">
                <a:solidFill>
                  <a:srgbClr val="171514"/>
                </a:solidFill>
                <a:latin typeface="Microsoft Sans Serif"/>
                <a:cs typeface="Microsoft Sans Serif"/>
              </a:rPr>
              <a:t> locales.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iones</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positivos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negativos </a:t>
            </a:r>
            <a:r>
              <a:rPr sz="750" spc="25" dirty="0">
                <a:solidFill>
                  <a:srgbClr val="171514"/>
                </a:solidFill>
                <a:latin typeface="Microsoft Sans Serif"/>
                <a:cs typeface="Microsoft Sans Serif"/>
              </a:rPr>
              <a:t>resultantes de tal </a:t>
            </a:r>
            <a:r>
              <a:rPr sz="750" spc="20" dirty="0">
                <a:solidFill>
                  <a:srgbClr val="171514"/>
                </a:solidFill>
                <a:latin typeface="Microsoft Sans Serif"/>
                <a:cs typeface="Microsoft Sans Serif"/>
              </a:rPr>
              <a:t>proceso serán </a:t>
            </a:r>
            <a:r>
              <a:rPr sz="750" spc="25" dirty="0">
                <a:solidFill>
                  <a:srgbClr val="171514"/>
                </a:solidFill>
                <a:latin typeface="Microsoft Sans Serif"/>
                <a:cs typeface="Microsoft Sans Serif"/>
              </a:rPr>
              <a:t>atraídos </a:t>
            </a:r>
            <a:r>
              <a:rPr sz="750" spc="10" dirty="0">
                <a:solidFill>
                  <a:srgbClr val="171514"/>
                </a:solidFill>
                <a:latin typeface="Microsoft Sans Serif"/>
                <a:cs typeface="Microsoft Sans Serif"/>
              </a:rPr>
              <a:t>hacia</a:t>
            </a:r>
            <a:r>
              <a:rPr sz="750" spc="10"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superficies </a:t>
            </a:r>
            <a:r>
              <a:rPr sz="750" spc="5" dirty="0">
                <a:solidFill>
                  <a:srgbClr val="171514"/>
                </a:solidFill>
                <a:latin typeface="Microsoft Sans Serif"/>
                <a:cs typeface="Microsoft Sans Serif"/>
              </a:rPr>
              <a:t>y </a:t>
            </a:r>
            <a:r>
              <a:rPr sz="750" spc="15" dirty="0" err="1" smtClean="0">
                <a:solidFill>
                  <a:srgbClr val="171514"/>
                </a:solidFill>
                <a:latin typeface="Microsoft Sans Serif"/>
                <a:cs typeface="Microsoft Sans Serif"/>
              </a:rPr>
              <a:t>allí</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neutralizarán</a:t>
            </a:r>
            <a:r>
              <a:rPr sz="750" spc="-1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sus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cargas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opuestas</a:t>
            </a:r>
            <a:r>
              <a:rPr sz="750" spc="15"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ct val="125000"/>
              </a:lnSpc>
              <a:spcBef>
                <a:spcPts val="10"/>
              </a:spcBef>
            </a:pPr>
            <a:r>
              <a:rPr sz="800" spc="15" dirty="0">
                <a:solidFill>
                  <a:srgbClr val="171514"/>
                </a:solidFill>
                <a:latin typeface="Microsoft Sans Serif"/>
                <a:cs typeface="Microsoft Sans Serif"/>
              </a:rPr>
              <a:t>Por </a:t>
            </a:r>
            <a:r>
              <a:rPr sz="800" dirty="0">
                <a:solidFill>
                  <a:srgbClr val="171514"/>
                </a:solidFill>
                <a:latin typeface="Microsoft Sans Serif"/>
                <a:cs typeface="Microsoft Sans Serif"/>
              </a:rPr>
              <a:t>las </a:t>
            </a:r>
            <a:r>
              <a:rPr sz="800" spc="15" dirty="0">
                <a:solidFill>
                  <a:srgbClr val="171514"/>
                </a:solidFill>
                <a:latin typeface="Microsoft Sans Serif"/>
                <a:cs typeface="Microsoft Sans Serif"/>
              </a:rPr>
              <a:t>razones </a:t>
            </a:r>
            <a:r>
              <a:rPr sz="800" spc="20" dirty="0">
                <a:solidFill>
                  <a:srgbClr val="171514"/>
                </a:solidFill>
                <a:latin typeface="Microsoft Sans Serif"/>
                <a:cs typeface="Microsoft Sans Serif"/>
              </a:rPr>
              <a:t>antes mencionadas, </a:t>
            </a:r>
            <a:r>
              <a:rPr sz="800" spc="-10" dirty="0">
                <a:solidFill>
                  <a:srgbClr val="171514"/>
                </a:solidFill>
                <a:latin typeface="Microsoft Sans Serif"/>
                <a:cs typeface="Microsoft Sans Serif"/>
              </a:rPr>
              <a:t>es </a:t>
            </a:r>
            <a:r>
              <a:rPr sz="800" spc="25" dirty="0">
                <a:solidFill>
                  <a:srgbClr val="171514"/>
                </a:solidFill>
                <a:latin typeface="Microsoft Sans Serif"/>
                <a:cs typeface="Microsoft Sans Serif"/>
              </a:rPr>
              <a:t>difícil </a:t>
            </a:r>
            <a:r>
              <a:rPr sz="800" spc="30" dirty="0">
                <a:solidFill>
                  <a:srgbClr val="171514"/>
                </a:solidFill>
                <a:latin typeface="Microsoft Sans Serif"/>
                <a:cs typeface="Microsoft Sans Serif"/>
              </a:rPr>
              <a:t>predecir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cantidad de </a:t>
            </a:r>
            <a:r>
              <a:rPr sz="800" spc="20" dirty="0" err="1">
                <a:solidFill>
                  <a:srgbClr val="171514"/>
                </a:solidFill>
                <a:latin typeface="Microsoft Sans Serif"/>
                <a:cs typeface="Microsoft Sans Serif"/>
              </a:rPr>
              <a:t>carga</a:t>
            </a:r>
            <a:r>
              <a:rPr sz="800" spc="20"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permanecerá</a:t>
            </a:r>
            <a:r>
              <a:rPr sz="80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las </a:t>
            </a:r>
            <a:r>
              <a:rPr sz="800" spc="20" dirty="0">
                <a:solidFill>
                  <a:srgbClr val="171514"/>
                </a:solidFill>
                <a:latin typeface="Microsoft Sans Serif"/>
                <a:cs typeface="Microsoft Sans Serif"/>
              </a:rPr>
              <a:t>superficies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después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separación.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Tabla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7.5</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da</a:t>
            </a:r>
            <a:r>
              <a:rPr sz="800" spc="5"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algunos</a:t>
            </a:r>
            <a:r>
              <a:rPr sz="80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valores</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típicos</a:t>
            </a:r>
            <a:r>
              <a:rPr sz="800" spc="2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para </a:t>
            </a:r>
            <a:r>
              <a:rPr sz="800" spc="15" dirty="0">
                <a:solidFill>
                  <a:srgbClr val="171514"/>
                </a:solidFill>
                <a:latin typeface="Microsoft Sans Serif"/>
                <a:cs typeface="Microsoft Sans Serif"/>
              </a:rPr>
              <a:t>los voltajes </a:t>
            </a:r>
            <a:r>
              <a:rPr sz="800" spc="20" dirty="0">
                <a:solidFill>
                  <a:srgbClr val="171514"/>
                </a:solidFill>
                <a:latin typeface="Microsoft Sans Serif"/>
                <a:cs typeface="Microsoft Sans Serif"/>
              </a:rPr>
              <a:t>electrostáticos </a:t>
            </a:r>
            <a:r>
              <a:rPr sz="800" spc="30" dirty="0">
                <a:solidFill>
                  <a:srgbClr val="171514"/>
                </a:solidFill>
                <a:latin typeface="Microsoft Sans Serif"/>
                <a:cs typeface="Microsoft Sans Serif"/>
              </a:rPr>
              <a:t>que pueden </a:t>
            </a:r>
            <a:r>
              <a:rPr sz="800" spc="25" dirty="0">
                <a:solidFill>
                  <a:srgbClr val="171514"/>
                </a:solidFill>
                <a:latin typeface="Microsoft Sans Serif"/>
                <a:cs typeface="Microsoft Sans Serif"/>
              </a:rPr>
              <a:t>generarse </a:t>
            </a:r>
            <a:r>
              <a:rPr sz="800" spc="50" dirty="0">
                <a:solidFill>
                  <a:srgbClr val="171514"/>
                </a:solidFill>
                <a:latin typeface="Microsoft Sans Serif"/>
                <a:cs typeface="Microsoft Sans Serif"/>
              </a:rPr>
              <a:t>por </a:t>
            </a:r>
            <a:r>
              <a:rPr sz="800" spc="25" dirty="0">
                <a:solidFill>
                  <a:srgbClr val="171514"/>
                </a:solidFill>
                <a:latin typeface="Microsoft Sans Serif"/>
                <a:cs typeface="Microsoft Sans Serif"/>
              </a:rPr>
              <a:t>triboelectrificación</a:t>
            </a:r>
            <a:r>
              <a:rPr sz="800" spc="2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magnitud</a:t>
            </a:r>
            <a:r>
              <a:rPr sz="800" spc="4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estos voltajes </a:t>
            </a:r>
            <a:r>
              <a:rPr sz="800" spc="25" dirty="0">
                <a:solidFill>
                  <a:srgbClr val="171514"/>
                </a:solidFill>
                <a:latin typeface="Microsoft Sans Serif"/>
                <a:cs typeface="Microsoft Sans Serif"/>
              </a:rPr>
              <a:t>depende en </a:t>
            </a:r>
            <a:r>
              <a:rPr sz="800" spc="40" dirty="0">
                <a:solidFill>
                  <a:srgbClr val="171514"/>
                </a:solidFill>
                <a:latin typeface="Microsoft Sans Serif"/>
                <a:cs typeface="Microsoft Sans Serif"/>
              </a:rPr>
              <a:t>gran </a:t>
            </a:r>
            <a:r>
              <a:rPr sz="800" spc="35" dirty="0">
                <a:solidFill>
                  <a:srgbClr val="171514"/>
                </a:solidFill>
                <a:latin typeface="Microsoft Sans Serif"/>
                <a:cs typeface="Microsoft Sans Serif"/>
              </a:rPr>
              <a:t>medida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40" dirty="0">
                <a:solidFill>
                  <a:srgbClr val="171514"/>
                </a:solidFill>
                <a:latin typeface="Microsoft Sans Serif"/>
                <a:cs typeface="Microsoft Sans Serif"/>
              </a:rPr>
              <a:t>humedad </a:t>
            </a:r>
            <a:r>
              <a:rPr sz="800" spc="20" dirty="0">
                <a:solidFill>
                  <a:srgbClr val="171514"/>
                </a:solidFill>
                <a:latin typeface="Microsoft Sans Serif"/>
                <a:cs typeface="Microsoft Sans Serif"/>
              </a:rPr>
              <a:t>relativa</a:t>
            </a:r>
            <a:r>
              <a:rPr sz="800" spc="20" dirty="0">
                <a:solidFill>
                  <a:srgbClr val="171514"/>
                </a:solidFill>
                <a:latin typeface="Microsoft Sans Serif"/>
                <a:cs typeface="Microsoft Sans Serif"/>
              </a:rPr>
              <a:t> </a:t>
            </a:r>
            <a:r>
              <a:rPr sz="800" spc="-30" dirty="0">
                <a:solidFill>
                  <a:srgbClr val="171514"/>
                </a:solidFill>
                <a:latin typeface="Microsoft Sans Serif"/>
                <a:cs typeface="Microsoft Sans Serif"/>
              </a:rPr>
              <a:t>(HR), </a:t>
            </a:r>
            <a:r>
              <a:rPr sz="800" spc="35" dirty="0" err="1" smtClean="0">
                <a:solidFill>
                  <a:srgbClr val="171514"/>
                </a:solidFill>
                <a:latin typeface="Microsoft Sans Serif"/>
                <a:cs typeface="Microsoft Sans Serif"/>
              </a:rPr>
              <a:t>pero</a:t>
            </a:r>
            <a:r>
              <a:rPr lang="es-ES" sz="800" spc="3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ciertamente</a:t>
            </a:r>
            <a:r>
              <a:rPr sz="800" spc="-5"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son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posibles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voltajes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10</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20</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kV.</a:t>
            </a:r>
            <a:endParaRPr sz="800" dirty="0">
              <a:latin typeface="Microsoft Sans Serif"/>
              <a:cs typeface="Microsoft Sans Serif"/>
            </a:endParaRPr>
          </a:p>
          <a:p>
            <a:pPr>
              <a:spcBef>
                <a:spcPts val="45"/>
              </a:spcBef>
            </a:pPr>
            <a:endParaRPr sz="1100" dirty="0">
              <a:latin typeface="Microsoft Sans Serif"/>
              <a:cs typeface="Microsoft Sans Serif"/>
            </a:endParaRPr>
          </a:p>
          <a:p>
            <a:pPr marL="12700"/>
            <a:r>
              <a:rPr sz="950" b="1" spc="10" dirty="0">
                <a:solidFill>
                  <a:srgbClr val="171514"/>
                </a:solidFill>
                <a:latin typeface="Arial"/>
                <a:cs typeface="Arial"/>
              </a:rPr>
              <a:t>7.3.2</a:t>
            </a:r>
            <a:r>
              <a:rPr sz="950" b="1" spc="-20" dirty="0">
                <a:solidFill>
                  <a:srgbClr val="171514"/>
                </a:solidFill>
                <a:latin typeface="Arial"/>
                <a:cs typeface="Arial"/>
              </a:rPr>
              <a:t> </a:t>
            </a:r>
            <a:r>
              <a:rPr sz="950" b="1" spc="15" dirty="0">
                <a:solidFill>
                  <a:srgbClr val="171514"/>
                </a:solidFill>
                <a:latin typeface="Arial"/>
                <a:cs typeface="Arial"/>
              </a:rPr>
              <a:t>S</a:t>
            </a:r>
            <a:r>
              <a:rPr sz="650" b="1" spc="15" dirty="0">
                <a:solidFill>
                  <a:srgbClr val="171514"/>
                </a:solidFill>
                <a:latin typeface="Arial"/>
                <a:cs typeface="Arial"/>
              </a:rPr>
              <a:t>táctica</a:t>
            </a:r>
            <a:r>
              <a:rPr sz="950" b="1" spc="15" dirty="0">
                <a:solidFill>
                  <a:srgbClr val="171514"/>
                </a:solidFill>
                <a:latin typeface="Arial"/>
                <a:cs typeface="Arial"/>
              </a:rPr>
              <a:t>mi</a:t>
            </a:r>
            <a:r>
              <a:rPr sz="650" b="1" spc="15" dirty="0">
                <a:solidFill>
                  <a:srgbClr val="171514"/>
                </a:solidFill>
                <a:latin typeface="Arial"/>
                <a:cs typeface="Arial"/>
              </a:rPr>
              <a:t>electrificación</a:t>
            </a:r>
            <a:r>
              <a:rPr sz="650" b="1" spc="-15" dirty="0">
                <a:solidFill>
                  <a:srgbClr val="171514"/>
                </a:solidFill>
                <a:latin typeface="Arial"/>
                <a:cs typeface="Arial"/>
              </a:rPr>
              <a:t> </a:t>
            </a:r>
            <a:r>
              <a:rPr sz="650" b="1" spc="10" dirty="0" err="1">
                <a:solidFill>
                  <a:srgbClr val="171514"/>
                </a:solidFill>
                <a:latin typeface="Arial"/>
                <a:cs typeface="Arial"/>
              </a:rPr>
              <a:t>en</a:t>
            </a:r>
            <a:r>
              <a:rPr sz="950" b="1" spc="10" dirty="0" err="1">
                <a:solidFill>
                  <a:srgbClr val="171514"/>
                </a:solidFill>
                <a:latin typeface="Arial"/>
                <a:cs typeface="Arial"/>
              </a:rPr>
              <a:t>yo</a:t>
            </a:r>
            <a:r>
              <a:rPr sz="650" b="1" spc="10" dirty="0" err="1">
                <a:solidFill>
                  <a:srgbClr val="171514"/>
                </a:solidFill>
                <a:latin typeface="Arial"/>
                <a:cs typeface="Arial"/>
              </a:rPr>
              <a:t>líquidos</a:t>
            </a:r>
            <a:r>
              <a:rPr sz="650" b="1" spc="-10" dirty="0">
                <a:solidFill>
                  <a:srgbClr val="171514"/>
                </a:solidFill>
                <a:latin typeface="Arial"/>
                <a:cs typeface="Arial"/>
              </a:rPr>
              <a:t> </a:t>
            </a:r>
            <a:r>
              <a:rPr sz="650" b="1" spc="-5" dirty="0" smtClean="0">
                <a:solidFill>
                  <a:srgbClr val="171514"/>
                </a:solidFill>
                <a:latin typeface="Arial"/>
                <a:cs typeface="Arial"/>
              </a:rPr>
              <a:t>y</a:t>
            </a:r>
            <a:r>
              <a:rPr lang="es-ES" sz="950" b="1" spc="-5" dirty="0" smtClean="0">
                <a:solidFill>
                  <a:srgbClr val="171514"/>
                </a:solidFill>
                <a:latin typeface="Arial"/>
                <a:cs typeface="Arial"/>
              </a:rPr>
              <a:t>g</a:t>
            </a:r>
            <a:r>
              <a:rPr sz="650" b="1" spc="-5" dirty="0" smtClean="0">
                <a:solidFill>
                  <a:srgbClr val="171514"/>
                </a:solidFill>
                <a:latin typeface="Arial"/>
                <a:cs typeface="Arial"/>
              </a:rPr>
              <a:t>ASES</a:t>
            </a:r>
            <a:endParaRPr sz="650" dirty="0">
              <a:latin typeface="Arial"/>
              <a:cs typeface="Arial"/>
            </a:endParaRPr>
          </a:p>
          <a:p>
            <a:pPr marL="12700" marR="31115">
              <a:lnSpc>
                <a:spcPct val="133300"/>
              </a:lnSpc>
              <a:spcBef>
                <a:spcPts val="560"/>
              </a:spcBef>
            </a:pPr>
            <a:r>
              <a:rPr sz="750" spc="15" dirty="0">
                <a:solidFill>
                  <a:srgbClr val="171514"/>
                </a:solidFill>
                <a:latin typeface="Microsoft Sans Serif"/>
                <a:cs typeface="Microsoft Sans Serif"/>
              </a:rPr>
              <a:t>Cuando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superficie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metálica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electrolito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tiene</a:t>
            </a:r>
            <a:r>
              <a:rPr sz="750" spc="5"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permitividad</a:t>
            </a:r>
            <a:r>
              <a:rPr lang="es-ES" sz="750" spc="3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relativa</a:t>
            </a:r>
            <a:r>
              <a:rPr sz="750" spc="2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alta (como </a:t>
            </a:r>
            <a:r>
              <a:rPr sz="750" spc="10" dirty="0">
                <a:solidFill>
                  <a:srgbClr val="171514"/>
                </a:solidFill>
                <a:latin typeface="Microsoft Sans Serif"/>
                <a:cs typeface="Microsoft Sans Serif"/>
              </a:rPr>
              <a:t>agua,</a:t>
            </a:r>
            <a:r>
              <a:rPr sz="750" i="1" spc="10" dirty="0">
                <a:solidFill>
                  <a:srgbClr val="171514"/>
                </a:solidFill>
                <a:latin typeface="Arial"/>
                <a:cs typeface="Arial"/>
              </a:rPr>
              <a:t>ε</a:t>
            </a:r>
            <a:r>
              <a:rPr sz="450" i="1" spc="10" dirty="0">
                <a:solidFill>
                  <a:srgbClr val="171514"/>
                </a:solidFill>
                <a:latin typeface="Arial"/>
                <a:cs typeface="Arial"/>
              </a:rPr>
              <a:t>r</a:t>
            </a:r>
            <a:r>
              <a:rPr sz="750" spc="10" dirty="0">
                <a:solidFill>
                  <a:srgbClr val="171514"/>
                </a:solidFill>
                <a:latin typeface="Microsoft Sans Serif"/>
                <a:cs typeface="Microsoft Sans Serif"/>
              </a:rPr>
              <a:t>=80) </a:t>
            </a:r>
            <a:r>
              <a:rPr sz="750" spc="25" dirty="0">
                <a:solidFill>
                  <a:srgbClr val="171514"/>
                </a:solidFill>
                <a:latin typeface="Microsoft Sans Serif"/>
                <a:cs typeface="Microsoft Sans Serif"/>
              </a:rPr>
              <a:t>tiene </a:t>
            </a:r>
            <a:r>
              <a:rPr sz="750" spc="35" dirty="0">
                <a:solidFill>
                  <a:srgbClr val="171514"/>
                </a:solidFill>
                <a:latin typeface="Microsoft Sans Serif"/>
                <a:cs typeface="Microsoft Sans Serif"/>
              </a:rPr>
              <a:t>lugar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intercambio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iones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dos </a:t>
            </a:r>
            <a:r>
              <a:rPr sz="750" spc="25" dirty="0" err="1">
                <a:solidFill>
                  <a:srgbClr val="171514"/>
                </a:solidFill>
                <a:latin typeface="Microsoft Sans Serif"/>
                <a:cs typeface="Microsoft Sans Serif"/>
              </a:rPr>
              <a:t>medios</a:t>
            </a:r>
            <a:r>
              <a:rPr sz="750" spc="2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lleva</a:t>
            </a:r>
            <a:r>
              <a:rPr sz="750" spc="1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formación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interfaz de </a:t>
            </a:r>
            <a:r>
              <a:rPr sz="750" spc="30" dirty="0">
                <a:solidFill>
                  <a:srgbClr val="171514"/>
                </a:solidFill>
                <a:latin typeface="Microsoft Sans Serif"/>
                <a:cs typeface="Microsoft Sans Serif"/>
              </a:rPr>
              <a:t>una </a:t>
            </a:r>
            <a:r>
              <a:rPr sz="750" spc="5" dirty="0">
                <a:solidFill>
                  <a:srgbClr val="171514"/>
                </a:solidFill>
                <a:latin typeface="Microsoft Sans Serif"/>
                <a:cs typeface="Microsoft Sans Serif"/>
              </a:rPr>
              <a:t>capa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cargas </a:t>
            </a:r>
            <a:r>
              <a:rPr sz="750" spc="15" dirty="0">
                <a:solidFill>
                  <a:srgbClr val="171514"/>
                </a:solidFill>
                <a:latin typeface="Microsoft Sans Serif"/>
                <a:cs typeface="Microsoft Sans Serif"/>
              </a:rPr>
              <a:t>positivas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5" dirty="0">
                <a:solidFill>
                  <a:srgbClr val="171514"/>
                </a:solidFill>
                <a:latin typeface="Microsoft Sans Serif"/>
                <a:cs typeface="Microsoft Sans Serif"/>
              </a:rPr>
              <a:t>capa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err="1" smtClean="0">
                <a:solidFill>
                  <a:srgbClr val="171514"/>
                </a:solidFill>
                <a:latin typeface="Microsoft Sans Serif"/>
                <a:cs typeface="Microsoft Sans Serif"/>
              </a:rPr>
              <a:t>cargas</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negativas</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conocidas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i="1" spc="30" dirty="0">
                <a:solidFill>
                  <a:srgbClr val="171514"/>
                </a:solidFill>
                <a:latin typeface="Arial"/>
                <a:cs typeface="Arial"/>
              </a:rPr>
              <a:t>Helmholtz</a:t>
            </a:r>
            <a:r>
              <a:rPr sz="750" i="1" spc="-15" dirty="0">
                <a:solidFill>
                  <a:srgbClr val="171514"/>
                </a:solidFill>
                <a:latin typeface="Arial"/>
                <a:cs typeface="Arial"/>
              </a:rPr>
              <a:t> </a:t>
            </a:r>
            <a:r>
              <a:rPr sz="750" i="1" spc="30" dirty="0">
                <a:solidFill>
                  <a:srgbClr val="171514"/>
                </a:solidFill>
                <a:latin typeface="Arial"/>
                <a:cs typeface="Arial"/>
              </a:rPr>
              <a:t>doble</a:t>
            </a:r>
            <a:r>
              <a:rPr sz="750" i="1" spc="-10" dirty="0">
                <a:solidFill>
                  <a:srgbClr val="171514"/>
                </a:solidFill>
                <a:latin typeface="Arial"/>
                <a:cs typeface="Arial"/>
              </a:rPr>
              <a:t> </a:t>
            </a:r>
            <a:r>
              <a:rPr sz="750" i="1" spc="20" dirty="0">
                <a:solidFill>
                  <a:srgbClr val="171514"/>
                </a:solidFill>
                <a:latin typeface="Arial"/>
                <a:cs typeface="Arial"/>
              </a:rPr>
              <a:t>capa</a:t>
            </a:r>
            <a:r>
              <a:rPr sz="750" spc="2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se </a:t>
            </a:r>
            <a:r>
              <a:rPr sz="750" spc="30" dirty="0">
                <a:solidFill>
                  <a:srgbClr val="171514"/>
                </a:solidFill>
                <a:latin typeface="Microsoft Sans Serif"/>
                <a:cs typeface="Microsoft Sans Serif"/>
              </a:rPr>
              <a:t>muestra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Figura</a:t>
            </a:r>
            <a:r>
              <a:rPr sz="750" dirty="0">
                <a:solidFill>
                  <a:srgbClr val="171514"/>
                </a:solidFill>
                <a:latin typeface="Microsoft Sans Serif"/>
                <a:cs typeface="Microsoft Sans Serif"/>
              </a:rPr>
              <a:t> 7.3.</a:t>
            </a:r>
            <a:endParaRPr sz="750" dirty="0">
              <a:latin typeface="Microsoft Sans Serif"/>
              <a:cs typeface="Microsoft Sans Serif"/>
            </a:endParaRPr>
          </a:p>
          <a:p>
            <a:pPr marL="12700" marR="52705" indent="152400">
              <a:lnSpc>
                <a:spcPct val="117600"/>
              </a:lnSpc>
              <a:spcBef>
                <a:spcPts val="20"/>
              </a:spcBef>
            </a:pPr>
            <a:r>
              <a:rPr sz="850" spc="-15" dirty="0">
                <a:solidFill>
                  <a:srgbClr val="171514"/>
                </a:solidFill>
                <a:latin typeface="Microsoft Sans Serif"/>
                <a:cs typeface="Microsoft Sans Serif"/>
              </a:rPr>
              <a:t>Estas</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cargas</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se</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separan</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sí </a:t>
            </a:r>
            <a:r>
              <a:rPr sz="850" spc="30" dirty="0" err="1">
                <a:solidFill>
                  <a:srgbClr val="171514"/>
                </a:solidFill>
                <a:latin typeface="Microsoft Sans Serif"/>
                <a:cs typeface="Microsoft Sans Serif"/>
              </a:rPr>
              <a:t>cuando</a:t>
            </a:r>
            <a:r>
              <a:rPr sz="850" spc="5" dirty="0">
                <a:solidFill>
                  <a:srgbClr val="171514"/>
                </a:solidFill>
                <a:latin typeface="Microsoft Sans Serif"/>
                <a:cs typeface="Microsoft Sans Serif"/>
              </a:rPr>
              <a:t> </a:t>
            </a:r>
            <a:r>
              <a:rPr lang="es-ES" sz="850" spc="25" dirty="0" smtClean="0">
                <a:solidFill>
                  <a:srgbClr val="171514"/>
                </a:solidFill>
                <a:latin typeface="Microsoft Sans Serif"/>
                <a:cs typeface="Microsoft Sans Serif"/>
              </a:rPr>
              <a:t>circula</a:t>
            </a:r>
            <a:r>
              <a:rPr sz="850" dirty="0" smtClean="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líquido.</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Por</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ejemplo,</a:t>
            </a:r>
            <a:r>
              <a:rPr sz="850" dirty="0">
                <a:solidFill>
                  <a:srgbClr val="171514"/>
                </a:solidFill>
                <a:latin typeface="Microsoft Sans Serif"/>
                <a:cs typeface="Microsoft Sans Serif"/>
              </a:rPr>
              <a:t> si</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35" dirty="0" err="1" smtClean="0">
                <a:solidFill>
                  <a:srgbClr val="171514"/>
                </a:solidFill>
                <a:latin typeface="Microsoft Sans Serif"/>
                <a:cs typeface="Microsoft Sans Serif"/>
              </a:rPr>
              <a:t>líquido</a:t>
            </a:r>
            <a:r>
              <a:rPr lang="es-ES" sz="850" spc="35" dirty="0" smtClean="0">
                <a:solidFill>
                  <a:srgbClr val="171514"/>
                </a:solidFill>
                <a:latin typeface="Microsoft Sans Serif"/>
                <a:cs typeface="Microsoft Sans Serif"/>
              </a:rPr>
              <a:t> </a:t>
            </a:r>
            <a:r>
              <a:rPr lang="es-ES" sz="850" spc="25" dirty="0" smtClean="0">
                <a:solidFill>
                  <a:srgbClr val="171514"/>
                </a:solidFill>
                <a:latin typeface="Microsoft Sans Serif"/>
                <a:cs typeface="Microsoft Sans Serif"/>
              </a:rPr>
              <a:t>circula</a:t>
            </a:r>
            <a:r>
              <a:rPr sz="850" spc="25" dirty="0" smtClean="0">
                <a:solidFill>
                  <a:srgbClr val="171514"/>
                </a:solidFill>
                <a:latin typeface="Microsoft Sans Serif"/>
                <a:cs typeface="Microsoft Sans Serif"/>
              </a:rPr>
              <a:t> </a:t>
            </a:r>
            <a:r>
              <a:rPr sz="850" spc="50" dirty="0">
                <a:solidFill>
                  <a:srgbClr val="171514"/>
                </a:solidFill>
                <a:latin typeface="Microsoft Sans Serif"/>
                <a:cs typeface="Microsoft Sans Serif"/>
              </a:rPr>
              <a:t>por </a:t>
            </a:r>
            <a:r>
              <a:rPr sz="850" spc="35" dirty="0">
                <a:solidFill>
                  <a:srgbClr val="171514"/>
                </a:solidFill>
                <a:latin typeface="Microsoft Sans Serif"/>
                <a:cs typeface="Microsoft Sans Serif"/>
              </a:rPr>
              <a:t>una tubería </a:t>
            </a:r>
            <a:r>
              <a:rPr sz="850" spc="25" dirty="0">
                <a:solidFill>
                  <a:srgbClr val="171514"/>
                </a:solidFill>
                <a:latin typeface="Microsoft Sans Serif"/>
                <a:cs typeface="Microsoft Sans Serif"/>
              </a:rPr>
              <a:t>de </a:t>
            </a:r>
            <a:r>
              <a:rPr sz="850" spc="35" dirty="0">
                <a:solidFill>
                  <a:srgbClr val="171514"/>
                </a:solidFill>
                <a:latin typeface="Microsoft Sans Serif"/>
                <a:cs typeface="Microsoft Sans Serif"/>
              </a:rPr>
              <a:t>metal </a:t>
            </a:r>
            <a:r>
              <a:rPr sz="850" spc="5" dirty="0">
                <a:solidFill>
                  <a:srgbClr val="171514"/>
                </a:solidFill>
                <a:latin typeface="Microsoft Sans Serif"/>
                <a:cs typeface="Microsoft Sans Serif"/>
              </a:rPr>
              <a:t>y </a:t>
            </a:r>
            <a:r>
              <a:rPr sz="850" spc="-10" dirty="0">
                <a:solidFill>
                  <a:srgbClr val="171514"/>
                </a:solidFill>
                <a:latin typeface="Microsoft Sans Serif"/>
                <a:cs typeface="Microsoft Sans Serif"/>
              </a:rPr>
              <a:t>se </a:t>
            </a:r>
            <a:r>
              <a:rPr sz="850" spc="25" dirty="0">
                <a:solidFill>
                  <a:srgbClr val="171514"/>
                </a:solidFill>
                <a:latin typeface="Microsoft Sans Serif"/>
                <a:cs typeface="Microsoft Sans Serif"/>
              </a:rPr>
              <a:t>recoge en </a:t>
            </a:r>
            <a:r>
              <a:rPr sz="850" spc="50" dirty="0">
                <a:solidFill>
                  <a:srgbClr val="171514"/>
                </a:solidFill>
                <a:latin typeface="Microsoft Sans Serif"/>
                <a:cs typeface="Microsoft Sans Serif"/>
              </a:rPr>
              <a:t>un </a:t>
            </a:r>
            <a:r>
              <a:rPr sz="850" spc="35" dirty="0">
                <a:solidFill>
                  <a:srgbClr val="171514"/>
                </a:solidFill>
                <a:latin typeface="Microsoft Sans Serif"/>
                <a:cs typeface="Microsoft Sans Serif"/>
              </a:rPr>
              <a:t>tanque que </a:t>
            </a:r>
            <a:r>
              <a:rPr sz="850" spc="15" dirty="0">
                <a:solidFill>
                  <a:srgbClr val="171514"/>
                </a:solidFill>
                <a:latin typeface="Microsoft Sans Serif"/>
                <a:cs typeface="Microsoft Sans Serif"/>
              </a:rPr>
              <a:t>está aislado</a:t>
            </a:r>
            <a:r>
              <a:rPr sz="850" spc="15" dirty="0">
                <a:solidFill>
                  <a:srgbClr val="171514"/>
                </a:solidFill>
                <a:latin typeface="Microsoft Sans Serif"/>
                <a:cs typeface="Microsoft Sans Serif"/>
              </a:rPr>
              <a:t> </a:t>
            </a:r>
            <a:r>
              <a:rPr sz="850" spc="25" dirty="0">
                <a:solidFill>
                  <a:srgbClr val="171514"/>
                </a:solidFill>
                <a:latin typeface="Microsoft Sans Serif"/>
                <a:cs typeface="Microsoft Sans Serif"/>
              </a:rPr>
              <a:t>de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tubería</a:t>
            </a:r>
            <a:r>
              <a:rPr sz="850" spc="30" dirty="0">
                <a:solidFill>
                  <a:srgbClr val="171514"/>
                </a:solidFill>
                <a:latin typeface="Microsoft Sans Serif"/>
                <a:cs typeface="Microsoft Sans Serif"/>
              </a:rPr>
              <a:t>, </a:t>
            </a:r>
            <a:r>
              <a:rPr sz="850" dirty="0">
                <a:solidFill>
                  <a:srgbClr val="171514"/>
                </a:solidFill>
                <a:latin typeface="Microsoft Sans Serif"/>
                <a:cs typeface="Microsoft Sans Serif"/>
              </a:rPr>
              <a:t>las </a:t>
            </a:r>
            <a:r>
              <a:rPr sz="850" spc="15" dirty="0">
                <a:solidFill>
                  <a:srgbClr val="171514"/>
                </a:solidFill>
                <a:latin typeface="Microsoft Sans Serif"/>
                <a:cs typeface="Microsoft Sans Serif"/>
              </a:rPr>
              <a:t>cargas </a:t>
            </a:r>
            <a:r>
              <a:rPr sz="850" spc="-10" dirty="0">
                <a:solidFill>
                  <a:srgbClr val="171514"/>
                </a:solidFill>
                <a:latin typeface="Microsoft Sans Serif"/>
                <a:cs typeface="Microsoft Sans Serif"/>
              </a:rPr>
              <a:t>se </a:t>
            </a:r>
            <a:r>
              <a:rPr sz="850" spc="30" dirty="0">
                <a:solidFill>
                  <a:srgbClr val="171514"/>
                </a:solidFill>
                <a:latin typeface="Microsoft Sans Serif"/>
                <a:cs typeface="Microsoft Sans Serif"/>
              </a:rPr>
              <a:t>acumulan </a:t>
            </a:r>
            <a:r>
              <a:rPr sz="850" spc="25" dirty="0">
                <a:solidFill>
                  <a:srgbClr val="171514"/>
                </a:solidFill>
                <a:latin typeface="Microsoft Sans Serif"/>
                <a:cs typeface="Microsoft Sans Serif"/>
              </a:rPr>
              <a:t>en </a:t>
            </a:r>
            <a:r>
              <a:rPr sz="850" spc="15" dirty="0">
                <a:solidFill>
                  <a:srgbClr val="171514"/>
                </a:solidFill>
                <a:latin typeface="Microsoft Sans Serif"/>
                <a:cs typeface="Microsoft Sans Serif"/>
              </a:rPr>
              <a:t>el </a:t>
            </a:r>
            <a:r>
              <a:rPr sz="850" spc="35" dirty="0">
                <a:solidFill>
                  <a:srgbClr val="171514"/>
                </a:solidFill>
                <a:latin typeface="Microsoft Sans Serif"/>
                <a:cs typeface="Microsoft Sans Serif"/>
              </a:rPr>
              <a:t>tanque </a:t>
            </a:r>
            <a:r>
              <a:rPr sz="850" spc="5" dirty="0">
                <a:solidFill>
                  <a:srgbClr val="171514"/>
                </a:solidFill>
                <a:latin typeface="Microsoft Sans Serif"/>
                <a:cs typeface="Microsoft Sans Serif"/>
              </a:rPr>
              <a:t>y </a:t>
            </a:r>
            <a:r>
              <a:rPr sz="850" spc="20" dirty="0">
                <a:solidFill>
                  <a:srgbClr val="171514"/>
                </a:solidFill>
                <a:latin typeface="Microsoft Sans Serif"/>
                <a:cs typeface="Microsoft Sans Serif"/>
              </a:rPr>
              <a:t>crean </a:t>
            </a:r>
            <a:r>
              <a:rPr sz="850" spc="35" dirty="0">
                <a:solidFill>
                  <a:srgbClr val="171514"/>
                </a:solidFill>
                <a:latin typeface="Microsoft Sans Serif"/>
                <a:cs typeface="Microsoft Sans Serif"/>
              </a:rPr>
              <a:t>una atmósfera </a:t>
            </a:r>
            <a:r>
              <a:rPr sz="850" spc="25" dirty="0">
                <a:solidFill>
                  <a:srgbClr val="171514"/>
                </a:solidFill>
                <a:latin typeface="Microsoft Sans Serif"/>
                <a:cs typeface="Microsoft Sans Serif"/>
              </a:rPr>
              <a:t>inflamable</a:t>
            </a:r>
            <a:r>
              <a:rPr sz="850" spc="25" dirty="0">
                <a:solidFill>
                  <a:srgbClr val="171514"/>
                </a:solidFill>
                <a:latin typeface="Microsoft Sans Serif"/>
                <a:cs typeface="Microsoft Sans Serif"/>
              </a:rPr>
              <a:t>. </a:t>
            </a:r>
            <a:r>
              <a:rPr sz="850" spc="30" dirty="0" smtClean="0">
                <a:solidFill>
                  <a:srgbClr val="171514"/>
                </a:solidFill>
                <a:latin typeface="Microsoft Sans Serif"/>
                <a:cs typeface="Microsoft Sans Serif"/>
              </a:rPr>
              <a:t>Un</a:t>
            </a:r>
            <a:r>
              <a:rPr lang="es-ES" sz="850" spc="3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ejemplo</a:t>
            </a:r>
            <a:r>
              <a:rPr sz="850" spc="-5"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esto</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último</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lavado</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tanques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aceite</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vacíos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buques</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tanque</a:t>
            </a:r>
            <a:r>
              <a:rPr sz="850" spc="30" dirty="0">
                <a:solidFill>
                  <a:srgbClr val="171514"/>
                </a:solidFill>
                <a:latin typeface="Microsoft Sans Serif"/>
                <a:cs typeface="Microsoft Sans Serif"/>
              </a:rPr>
              <a:t>;</a:t>
            </a:r>
            <a:endParaRPr sz="850" dirty="0">
              <a:latin typeface="Microsoft Sans Serif"/>
              <a:cs typeface="Microsoft Sans Serif"/>
            </a:endParaRPr>
          </a:p>
          <a:p>
            <a:pPr>
              <a:lnSpc>
                <a:spcPct val="100000"/>
              </a:lnSpc>
            </a:pPr>
            <a:endParaRPr sz="1100" dirty="0">
              <a:latin typeface="Microsoft Sans Serif"/>
              <a:cs typeface="Microsoft Sans Serif"/>
            </a:endParaRPr>
          </a:p>
          <a:p>
            <a:pPr marL="361950">
              <a:spcBef>
                <a:spcPts val="745"/>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7.5</a:t>
            </a:r>
            <a:endParaRPr sz="850" dirty="0">
              <a:latin typeface="Arial"/>
              <a:cs typeface="Arial"/>
            </a:endParaRPr>
          </a:p>
          <a:p>
            <a:pPr marL="361950">
              <a:spcBef>
                <a:spcPts val="505"/>
              </a:spcBef>
            </a:pPr>
            <a:r>
              <a:rPr sz="700" b="1" spc="5" dirty="0">
                <a:solidFill>
                  <a:srgbClr val="171514"/>
                </a:solidFill>
                <a:latin typeface="Arial"/>
                <a:cs typeface="Arial"/>
              </a:rPr>
              <a:t>Algunos</a:t>
            </a:r>
            <a:r>
              <a:rPr sz="700" b="1" spc="-20" dirty="0">
                <a:solidFill>
                  <a:srgbClr val="171514"/>
                </a:solidFill>
                <a:latin typeface="Arial"/>
                <a:cs typeface="Arial"/>
              </a:rPr>
              <a:t> </a:t>
            </a:r>
            <a:r>
              <a:rPr sz="700" b="1" spc="15" dirty="0">
                <a:solidFill>
                  <a:srgbClr val="171514"/>
                </a:solidFill>
                <a:latin typeface="Arial"/>
                <a:cs typeface="Arial"/>
              </a:rPr>
              <a:t>voltajes</a:t>
            </a:r>
            <a:r>
              <a:rPr sz="700" b="1" spc="-20" dirty="0">
                <a:solidFill>
                  <a:srgbClr val="171514"/>
                </a:solidFill>
                <a:latin typeface="Arial"/>
                <a:cs typeface="Arial"/>
              </a:rPr>
              <a:t> </a:t>
            </a:r>
            <a:r>
              <a:rPr sz="700" b="1" spc="5" dirty="0">
                <a:solidFill>
                  <a:srgbClr val="171514"/>
                </a:solidFill>
                <a:latin typeface="Arial"/>
                <a:cs typeface="Arial"/>
              </a:rPr>
              <a:t>típicos</a:t>
            </a:r>
            <a:r>
              <a:rPr sz="700" b="1" spc="-20" dirty="0">
                <a:solidFill>
                  <a:srgbClr val="171514"/>
                </a:solidFill>
                <a:latin typeface="Arial"/>
                <a:cs typeface="Arial"/>
              </a:rPr>
              <a:t> </a:t>
            </a:r>
            <a:r>
              <a:rPr sz="700" b="1" spc="15" dirty="0">
                <a:solidFill>
                  <a:srgbClr val="171514"/>
                </a:solidFill>
                <a:latin typeface="Arial"/>
                <a:cs typeface="Arial"/>
              </a:rPr>
              <a:t>generados</a:t>
            </a:r>
            <a:r>
              <a:rPr sz="700" b="1" spc="-20" dirty="0">
                <a:solidFill>
                  <a:srgbClr val="171514"/>
                </a:solidFill>
                <a:latin typeface="Arial"/>
                <a:cs typeface="Arial"/>
              </a:rPr>
              <a:t> </a:t>
            </a:r>
            <a:r>
              <a:rPr sz="700" b="1" spc="30" dirty="0">
                <a:solidFill>
                  <a:srgbClr val="171514"/>
                </a:solidFill>
                <a:latin typeface="Arial"/>
                <a:cs typeface="Arial"/>
              </a:rPr>
              <a:t>estáticamente</a:t>
            </a:r>
            <a:endParaRPr sz="700" dirty="0">
              <a:latin typeface="Arial"/>
              <a:cs typeface="Arial"/>
            </a:endParaRPr>
          </a:p>
          <a:p>
            <a:pPr marL="2169795" algn="ctr">
              <a:spcBef>
                <a:spcPts val="745"/>
              </a:spcBef>
            </a:pPr>
            <a:r>
              <a:rPr sz="700" b="1" spc="20" dirty="0">
                <a:solidFill>
                  <a:srgbClr val="171514"/>
                </a:solidFill>
                <a:latin typeface="Arial"/>
                <a:cs typeface="Arial"/>
              </a:rPr>
              <a:t>Voltaje</a:t>
            </a:r>
            <a:r>
              <a:rPr sz="700" b="1" spc="-45" dirty="0">
                <a:solidFill>
                  <a:srgbClr val="171514"/>
                </a:solidFill>
                <a:latin typeface="Arial"/>
                <a:cs typeface="Arial"/>
              </a:rPr>
              <a:t> </a:t>
            </a:r>
            <a:r>
              <a:rPr sz="700" b="1" spc="-5" dirty="0">
                <a:solidFill>
                  <a:srgbClr val="171514"/>
                </a:solidFill>
                <a:latin typeface="Arial"/>
                <a:cs typeface="Arial"/>
              </a:rPr>
              <a:t>(V)</a:t>
            </a:r>
            <a:endParaRPr sz="700" dirty="0">
              <a:latin typeface="Arial"/>
              <a:cs typeface="Arial"/>
            </a:endParaRPr>
          </a:p>
          <a:p>
            <a:pPr marL="2127250" algn="ctr">
              <a:spcBef>
                <a:spcPts val="800"/>
              </a:spcBef>
            </a:pPr>
            <a:r>
              <a:rPr sz="650" b="1" spc="25" dirty="0">
                <a:solidFill>
                  <a:srgbClr val="171514"/>
                </a:solidFill>
                <a:latin typeface="Arial"/>
                <a:cs typeface="Arial"/>
              </a:rPr>
              <a:t>Humedad</a:t>
            </a:r>
            <a:r>
              <a:rPr sz="650" b="1" spc="-35" dirty="0">
                <a:solidFill>
                  <a:srgbClr val="171514"/>
                </a:solidFill>
                <a:latin typeface="Arial"/>
                <a:cs typeface="Arial"/>
              </a:rPr>
              <a:t> </a:t>
            </a:r>
            <a:r>
              <a:rPr sz="650" b="1" spc="25" dirty="0">
                <a:solidFill>
                  <a:srgbClr val="171514"/>
                </a:solidFill>
                <a:latin typeface="Arial"/>
                <a:cs typeface="Arial"/>
              </a:rPr>
              <a:t>relativa</a:t>
            </a:r>
            <a:endParaRPr sz="650" dirty="0">
              <a:latin typeface="Arial"/>
              <a:cs typeface="Arial"/>
            </a:endParaRPr>
          </a:p>
        </p:txBody>
      </p:sp>
      <p:sp>
        <p:nvSpPr>
          <p:cNvPr id="8" name="object 8"/>
          <p:cNvSpPr txBox="1"/>
          <p:nvPr/>
        </p:nvSpPr>
        <p:spPr>
          <a:xfrm>
            <a:off x="6939364" y="7257971"/>
            <a:ext cx="247650" cy="105157"/>
          </a:xfrm>
          <a:prstGeom prst="rect">
            <a:avLst/>
          </a:prstGeom>
        </p:spPr>
        <p:txBody>
          <a:bodyPr vert="horz" wrap="square" lIns="0" tIns="12700" rIns="0" bIns="0" rtlCol="0">
            <a:spAutoFit/>
          </a:bodyPr>
          <a:lstStyle/>
          <a:p>
            <a:pPr marL="12700">
              <a:spcBef>
                <a:spcPts val="100"/>
              </a:spcBef>
            </a:pPr>
            <a:r>
              <a:rPr sz="600" b="1" spc="35" dirty="0">
                <a:solidFill>
                  <a:srgbClr val="171514"/>
                </a:solidFill>
                <a:latin typeface="Arial"/>
                <a:cs typeface="Arial"/>
              </a:rPr>
              <a:t>metal</a:t>
            </a:r>
            <a:endParaRPr sz="600">
              <a:latin typeface="Arial"/>
              <a:cs typeface="Arial"/>
            </a:endParaRPr>
          </a:p>
        </p:txBody>
      </p:sp>
      <p:sp>
        <p:nvSpPr>
          <p:cNvPr id="9" name="object 9"/>
          <p:cNvSpPr txBox="1"/>
          <p:nvPr/>
        </p:nvSpPr>
        <p:spPr>
          <a:xfrm>
            <a:off x="7577819" y="7272043"/>
            <a:ext cx="267335" cy="97463"/>
          </a:xfrm>
          <a:prstGeom prst="rect">
            <a:avLst/>
          </a:prstGeom>
        </p:spPr>
        <p:txBody>
          <a:bodyPr vert="horz" wrap="square" lIns="0" tIns="12700" rIns="0" bIns="0" rtlCol="0">
            <a:spAutoFit/>
          </a:bodyPr>
          <a:lstStyle/>
          <a:p>
            <a:pPr marL="12700">
              <a:spcBef>
                <a:spcPts val="100"/>
              </a:spcBef>
            </a:pPr>
            <a:r>
              <a:rPr sz="550" b="1" spc="10" dirty="0">
                <a:solidFill>
                  <a:srgbClr val="171514"/>
                </a:solidFill>
                <a:latin typeface="Arial"/>
                <a:cs typeface="Arial"/>
              </a:rPr>
              <a:t>líquido</a:t>
            </a:r>
            <a:endParaRPr sz="550">
              <a:latin typeface="Arial"/>
              <a:cs typeface="Arial"/>
            </a:endParaRPr>
          </a:p>
        </p:txBody>
      </p:sp>
      <p:sp>
        <p:nvSpPr>
          <p:cNvPr id="10" name="object 10"/>
          <p:cNvSpPr txBox="1"/>
          <p:nvPr/>
        </p:nvSpPr>
        <p:spPr>
          <a:xfrm>
            <a:off x="5337174" y="7801698"/>
            <a:ext cx="3427095"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 </a:t>
            </a:r>
            <a:r>
              <a:rPr sz="700" b="1" spc="15" dirty="0">
                <a:solidFill>
                  <a:srgbClr val="171514"/>
                </a:solidFill>
                <a:latin typeface="Arial"/>
                <a:cs typeface="Arial"/>
              </a:rPr>
              <a:t>7.3</a:t>
            </a:r>
            <a:r>
              <a:rPr sz="700" spc="15" dirty="0">
                <a:solidFill>
                  <a:srgbClr val="171514"/>
                </a:solidFill>
                <a:latin typeface="Microsoft Sans Serif"/>
                <a:cs typeface="Microsoft Sans Serif"/>
              </a:rPr>
              <a:t>Formación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doble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capa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Helmholz</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interfase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metal/líquido.</a:t>
            </a:r>
            <a:endParaRPr sz="700">
              <a:latin typeface="Microsoft Sans Serif"/>
              <a:cs typeface="Microsoft Sans Serif"/>
            </a:endParaRP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26321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3" name="object 3"/>
          <p:cNvGrpSpPr/>
          <p:nvPr/>
        </p:nvGrpSpPr>
        <p:grpSpPr>
          <a:xfrm>
            <a:off x="5962362" y="6846023"/>
            <a:ext cx="3057525" cy="6350"/>
            <a:chOff x="1279236" y="6846023"/>
            <a:chExt cx="3057525" cy="6350"/>
          </a:xfrm>
        </p:grpSpPr>
        <p:sp>
          <p:nvSpPr>
            <p:cNvPr id="4" name="object 4"/>
            <p:cNvSpPr/>
            <p:nvPr/>
          </p:nvSpPr>
          <p:spPr>
            <a:xfrm>
              <a:off x="1279236" y="6849198"/>
              <a:ext cx="292100" cy="0"/>
            </a:xfrm>
            <a:custGeom>
              <a:avLst/>
              <a:gdLst/>
              <a:ahLst/>
              <a:cxnLst/>
              <a:rect l="l" t="t" r="r" b="b"/>
              <a:pathLst>
                <a:path w="292100">
                  <a:moveTo>
                    <a:pt x="0" y="0"/>
                  </a:moveTo>
                  <a:lnTo>
                    <a:pt x="291528" y="0"/>
                  </a:lnTo>
                </a:path>
              </a:pathLst>
            </a:custGeom>
            <a:ln w="6350">
              <a:solidFill>
                <a:srgbClr val="231F20"/>
              </a:solidFill>
            </a:ln>
          </p:spPr>
          <p:txBody>
            <a:bodyPr wrap="square" lIns="0" tIns="0" rIns="0" bIns="0" rtlCol="0"/>
            <a:lstStyle/>
            <a:p>
              <a:endParaRPr/>
            </a:p>
          </p:txBody>
        </p:sp>
        <p:sp>
          <p:nvSpPr>
            <p:cNvPr id="5" name="object 5"/>
            <p:cNvSpPr/>
            <p:nvPr/>
          </p:nvSpPr>
          <p:spPr>
            <a:xfrm>
              <a:off x="1570762" y="6849198"/>
              <a:ext cx="419100" cy="0"/>
            </a:xfrm>
            <a:custGeom>
              <a:avLst/>
              <a:gdLst/>
              <a:ahLst/>
              <a:cxnLst/>
              <a:rect l="l" t="t" r="r" b="b"/>
              <a:pathLst>
                <a:path w="419100">
                  <a:moveTo>
                    <a:pt x="0" y="0"/>
                  </a:moveTo>
                  <a:lnTo>
                    <a:pt x="419100" y="0"/>
                  </a:lnTo>
                </a:path>
              </a:pathLst>
            </a:custGeom>
            <a:ln w="6350">
              <a:solidFill>
                <a:srgbClr val="231F20"/>
              </a:solidFill>
            </a:ln>
          </p:spPr>
          <p:txBody>
            <a:bodyPr wrap="square" lIns="0" tIns="0" rIns="0" bIns="0" rtlCol="0"/>
            <a:lstStyle/>
            <a:p>
              <a:endParaRPr/>
            </a:p>
          </p:txBody>
        </p:sp>
        <p:sp>
          <p:nvSpPr>
            <p:cNvPr id="6" name="object 6"/>
            <p:cNvSpPr/>
            <p:nvPr/>
          </p:nvSpPr>
          <p:spPr>
            <a:xfrm>
              <a:off x="1989862" y="6849198"/>
              <a:ext cx="311150" cy="0"/>
            </a:xfrm>
            <a:custGeom>
              <a:avLst/>
              <a:gdLst/>
              <a:ahLst/>
              <a:cxnLst/>
              <a:rect l="l" t="t" r="r" b="b"/>
              <a:pathLst>
                <a:path w="311150">
                  <a:moveTo>
                    <a:pt x="0" y="0"/>
                  </a:moveTo>
                  <a:lnTo>
                    <a:pt x="310578" y="0"/>
                  </a:lnTo>
                </a:path>
              </a:pathLst>
            </a:custGeom>
            <a:ln w="6350">
              <a:solidFill>
                <a:srgbClr val="231F20"/>
              </a:solidFill>
            </a:ln>
          </p:spPr>
          <p:txBody>
            <a:bodyPr wrap="square" lIns="0" tIns="0" rIns="0" bIns="0" rtlCol="0"/>
            <a:lstStyle/>
            <a:p>
              <a:endParaRPr/>
            </a:p>
          </p:txBody>
        </p:sp>
        <p:sp>
          <p:nvSpPr>
            <p:cNvPr id="7" name="object 7"/>
            <p:cNvSpPr/>
            <p:nvPr/>
          </p:nvSpPr>
          <p:spPr>
            <a:xfrm>
              <a:off x="2300438" y="6849198"/>
              <a:ext cx="622935" cy="0"/>
            </a:xfrm>
            <a:custGeom>
              <a:avLst/>
              <a:gdLst/>
              <a:ahLst/>
              <a:cxnLst/>
              <a:rect l="l" t="t" r="r" b="b"/>
              <a:pathLst>
                <a:path w="622935">
                  <a:moveTo>
                    <a:pt x="0" y="0"/>
                  </a:moveTo>
                  <a:lnTo>
                    <a:pt x="622871" y="0"/>
                  </a:lnTo>
                </a:path>
              </a:pathLst>
            </a:custGeom>
            <a:ln w="6350">
              <a:solidFill>
                <a:srgbClr val="231F20"/>
              </a:solidFill>
            </a:ln>
          </p:spPr>
          <p:txBody>
            <a:bodyPr wrap="square" lIns="0" tIns="0" rIns="0" bIns="0" rtlCol="0"/>
            <a:lstStyle/>
            <a:p>
              <a:endParaRPr/>
            </a:p>
          </p:txBody>
        </p:sp>
        <p:sp>
          <p:nvSpPr>
            <p:cNvPr id="8" name="object 8"/>
            <p:cNvSpPr/>
            <p:nvPr/>
          </p:nvSpPr>
          <p:spPr>
            <a:xfrm>
              <a:off x="2923312" y="6849198"/>
              <a:ext cx="285750" cy="0"/>
            </a:xfrm>
            <a:custGeom>
              <a:avLst/>
              <a:gdLst/>
              <a:ahLst/>
              <a:cxnLst/>
              <a:rect l="l" t="t" r="r" b="b"/>
              <a:pathLst>
                <a:path w="285750">
                  <a:moveTo>
                    <a:pt x="0" y="0"/>
                  </a:moveTo>
                  <a:lnTo>
                    <a:pt x="285750" y="0"/>
                  </a:lnTo>
                </a:path>
              </a:pathLst>
            </a:custGeom>
            <a:ln w="6350">
              <a:solidFill>
                <a:srgbClr val="231F20"/>
              </a:solidFill>
            </a:ln>
          </p:spPr>
          <p:txBody>
            <a:bodyPr wrap="square" lIns="0" tIns="0" rIns="0" bIns="0" rtlCol="0"/>
            <a:lstStyle/>
            <a:p>
              <a:endParaRPr/>
            </a:p>
          </p:txBody>
        </p:sp>
        <p:sp>
          <p:nvSpPr>
            <p:cNvPr id="9" name="object 9"/>
            <p:cNvSpPr/>
            <p:nvPr/>
          </p:nvSpPr>
          <p:spPr>
            <a:xfrm>
              <a:off x="3209062" y="6849198"/>
              <a:ext cx="590550" cy="0"/>
            </a:xfrm>
            <a:custGeom>
              <a:avLst/>
              <a:gdLst/>
              <a:ahLst/>
              <a:cxnLst/>
              <a:rect l="l" t="t" r="r" b="b"/>
              <a:pathLst>
                <a:path w="590550">
                  <a:moveTo>
                    <a:pt x="0" y="0"/>
                  </a:moveTo>
                  <a:lnTo>
                    <a:pt x="590550" y="0"/>
                  </a:lnTo>
                </a:path>
              </a:pathLst>
            </a:custGeom>
            <a:ln w="6350">
              <a:solidFill>
                <a:srgbClr val="231F20"/>
              </a:solidFill>
            </a:ln>
          </p:spPr>
          <p:txBody>
            <a:bodyPr wrap="square" lIns="0" tIns="0" rIns="0" bIns="0" rtlCol="0"/>
            <a:lstStyle/>
            <a:p>
              <a:endParaRPr/>
            </a:p>
          </p:txBody>
        </p:sp>
        <p:sp>
          <p:nvSpPr>
            <p:cNvPr id="10" name="object 10"/>
            <p:cNvSpPr/>
            <p:nvPr/>
          </p:nvSpPr>
          <p:spPr>
            <a:xfrm>
              <a:off x="3799612" y="6849198"/>
              <a:ext cx="266700" cy="0"/>
            </a:xfrm>
            <a:custGeom>
              <a:avLst/>
              <a:gdLst/>
              <a:ahLst/>
              <a:cxnLst/>
              <a:rect l="l" t="t" r="r" b="b"/>
              <a:pathLst>
                <a:path w="266700">
                  <a:moveTo>
                    <a:pt x="0" y="0"/>
                  </a:moveTo>
                  <a:lnTo>
                    <a:pt x="266700" y="0"/>
                  </a:lnTo>
                </a:path>
              </a:pathLst>
            </a:custGeom>
            <a:ln w="6350">
              <a:solidFill>
                <a:srgbClr val="231F20"/>
              </a:solidFill>
            </a:ln>
          </p:spPr>
          <p:txBody>
            <a:bodyPr wrap="square" lIns="0" tIns="0" rIns="0" bIns="0" rtlCol="0"/>
            <a:lstStyle/>
            <a:p>
              <a:endParaRPr/>
            </a:p>
          </p:txBody>
        </p:sp>
        <p:sp>
          <p:nvSpPr>
            <p:cNvPr id="11" name="object 11"/>
            <p:cNvSpPr/>
            <p:nvPr/>
          </p:nvSpPr>
          <p:spPr>
            <a:xfrm>
              <a:off x="4066312" y="6849198"/>
              <a:ext cx="270510" cy="0"/>
            </a:xfrm>
            <a:custGeom>
              <a:avLst/>
              <a:gdLst/>
              <a:ahLst/>
              <a:cxnLst/>
              <a:rect l="l" t="t" r="r" b="b"/>
              <a:pathLst>
                <a:path w="270510">
                  <a:moveTo>
                    <a:pt x="0" y="0"/>
                  </a:moveTo>
                  <a:lnTo>
                    <a:pt x="270446" y="0"/>
                  </a:lnTo>
                </a:path>
              </a:pathLst>
            </a:custGeom>
            <a:ln w="6350">
              <a:solidFill>
                <a:srgbClr val="231F20"/>
              </a:solidFill>
            </a:ln>
          </p:spPr>
          <p:txBody>
            <a:bodyPr wrap="square" lIns="0" tIns="0" rIns="0" bIns="0" rtlCol="0"/>
            <a:lstStyle/>
            <a:p>
              <a:endParaRPr/>
            </a:p>
          </p:txBody>
        </p:sp>
      </p:grpSp>
      <p:sp>
        <p:nvSpPr>
          <p:cNvPr id="12" name="object 12"/>
          <p:cNvSpPr/>
          <p:nvPr/>
        </p:nvSpPr>
        <p:spPr>
          <a:xfrm>
            <a:off x="5962362" y="5231906"/>
            <a:ext cx="3057525" cy="0"/>
          </a:xfrm>
          <a:custGeom>
            <a:avLst/>
            <a:gdLst/>
            <a:ahLst/>
            <a:cxnLst/>
            <a:rect l="l" t="t" r="r" b="b"/>
            <a:pathLst>
              <a:path w="3057525">
                <a:moveTo>
                  <a:pt x="0" y="0"/>
                </a:moveTo>
                <a:lnTo>
                  <a:pt x="3057525" y="0"/>
                </a:lnTo>
              </a:path>
            </a:pathLst>
          </a:custGeom>
          <a:ln w="6350">
            <a:solidFill>
              <a:srgbClr val="231F20"/>
            </a:solidFill>
          </a:ln>
        </p:spPr>
        <p:txBody>
          <a:bodyPr wrap="square" lIns="0" tIns="0" rIns="0" bIns="0" rtlCol="0"/>
          <a:lstStyle/>
          <a:p>
            <a:endParaRPr/>
          </a:p>
        </p:txBody>
      </p:sp>
      <p:sp>
        <p:nvSpPr>
          <p:cNvPr id="13" name="object 1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120</a:t>
            </a:r>
            <a:endParaRPr sz="900">
              <a:latin typeface="Arial"/>
              <a:cs typeface="Arial"/>
            </a:endParaRPr>
          </a:p>
        </p:txBody>
      </p:sp>
      <p:sp>
        <p:nvSpPr>
          <p:cNvPr id="14" name="object 1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5" name="object 15"/>
          <p:cNvSpPr txBox="1"/>
          <p:nvPr/>
        </p:nvSpPr>
        <p:spPr>
          <a:xfrm>
            <a:off x="5337176" y="739519"/>
            <a:ext cx="4261485" cy="1703070"/>
          </a:xfrm>
          <a:prstGeom prst="rect">
            <a:avLst/>
          </a:prstGeom>
        </p:spPr>
        <p:txBody>
          <a:bodyPr vert="horz" wrap="square" lIns="0" tIns="12700" rIns="0" bIns="0" rtlCol="0">
            <a:spAutoFit/>
          </a:bodyPr>
          <a:lstStyle/>
          <a:p>
            <a:pPr marL="12700" marR="5715">
              <a:lnSpc>
                <a:spcPct val="142900"/>
              </a:lnSpc>
              <a:spcBef>
                <a:spcPts val="100"/>
              </a:spcBef>
            </a:pPr>
            <a:r>
              <a:rPr sz="700" spc="10" dirty="0">
                <a:solidFill>
                  <a:srgbClr val="171514"/>
                </a:solidFill>
                <a:latin typeface="Microsoft Sans Serif"/>
                <a:cs typeface="Microsoft Sans Serif"/>
              </a:rPr>
              <a:t>estos </a:t>
            </a:r>
            <a:r>
              <a:rPr sz="700" spc="25" dirty="0">
                <a:solidFill>
                  <a:srgbClr val="171514"/>
                </a:solidFill>
                <a:latin typeface="Microsoft Sans Serif"/>
                <a:cs typeface="Microsoft Sans Serif"/>
              </a:rPr>
              <a:t>tanques siempre tienen </a:t>
            </a:r>
            <a:r>
              <a:rPr sz="700" spc="30" dirty="0">
                <a:solidFill>
                  <a:srgbClr val="171514"/>
                </a:solidFill>
                <a:latin typeface="Microsoft Sans Serif"/>
                <a:cs typeface="Microsoft Sans Serif"/>
              </a:rPr>
              <a:t>una </a:t>
            </a:r>
            <a:r>
              <a:rPr sz="700" spc="25" dirty="0">
                <a:solidFill>
                  <a:srgbClr val="171514"/>
                </a:solidFill>
                <a:latin typeface="Microsoft Sans Serif"/>
                <a:cs typeface="Microsoft Sans Serif"/>
              </a:rPr>
              <a:t>atmósfera inflamable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mezcla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aire/gases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hidrocarburo</a:t>
            </a:r>
            <a:r>
              <a:rPr sz="700" spc="30"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El</a:t>
            </a:r>
            <a:r>
              <a:rPr lang="es-ES" sz="700" spc="-3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rociado</a:t>
            </a:r>
            <a:r>
              <a:rPr sz="700" spc="2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 </a:t>
            </a:r>
            <a:r>
              <a:rPr sz="700" spc="20" dirty="0">
                <a:solidFill>
                  <a:srgbClr val="171514"/>
                </a:solidFill>
                <a:latin typeface="Microsoft Sans Serif"/>
                <a:cs typeface="Microsoft Sans Serif"/>
              </a:rPr>
              <a:t>agua </a:t>
            </a:r>
            <a:r>
              <a:rPr sz="700" spc="15" dirty="0">
                <a:solidFill>
                  <a:srgbClr val="171514"/>
                </a:solidFill>
                <a:latin typeface="Microsoft Sans Serif"/>
                <a:cs typeface="Microsoft Sans Serif"/>
              </a:rPr>
              <a:t>cargada </a:t>
            </a:r>
            <a:r>
              <a:rPr sz="700" spc="20" dirty="0">
                <a:solidFill>
                  <a:srgbClr val="171514"/>
                </a:solidFill>
                <a:latin typeface="Microsoft Sans Serif"/>
                <a:cs typeface="Microsoft Sans Serif"/>
              </a:rPr>
              <a:t>estáticamente </a:t>
            </a:r>
            <a:r>
              <a:rPr sz="700" spc="35" dirty="0">
                <a:solidFill>
                  <a:srgbClr val="171514"/>
                </a:solidFill>
                <a:latin typeface="Microsoft Sans Serif"/>
                <a:cs typeface="Microsoft Sans Serif"/>
              </a:rPr>
              <a:t>durante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lavado </a:t>
            </a:r>
            <a:r>
              <a:rPr sz="700" spc="10" dirty="0">
                <a:solidFill>
                  <a:srgbClr val="171514"/>
                </a:solidFill>
                <a:latin typeface="Microsoft Sans Serif"/>
                <a:cs typeface="Microsoft Sans Serif"/>
              </a:rPr>
              <a:t>crea </a:t>
            </a:r>
            <a:r>
              <a:rPr sz="700" spc="30" dirty="0">
                <a:solidFill>
                  <a:srgbClr val="171514"/>
                </a:solidFill>
                <a:latin typeface="Microsoft Sans Serif"/>
                <a:cs typeface="Microsoft Sans Serif"/>
              </a:rPr>
              <a:t>una </a:t>
            </a:r>
            <a:r>
              <a:rPr sz="700" spc="25" dirty="0">
                <a:solidFill>
                  <a:srgbClr val="171514"/>
                </a:solidFill>
                <a:latin typeface="Microsoft Sans Serif"/>
                <a:cs typeface="Microsoft Sans Serif"/>
              </a:rPr>
              <a:t>neblina </a:t>
            </a:r>
            <a:r>
              <a:rPr sz="700" spc="20" dirty="0">
                <a:solidFill>
                  <a:srgbClr val="171514"/>
                </a:solidFill>
                <a:latin typeface="Microsoft Sans Serif"/>
                <a:cs typeface="Microsoft Sans Serif"/>
              </a:rPr>
              <a:t>con </a:t>
            </a:r>
            <a:r>
              <a:rPr sz="700" spc="15" dirty="0" err="1">
                <a:solidFill>
                  <a:srgbClr val="171514"/>
                </a:solidFill>
                <a:latin typeface="Microsoft Sans Serif"/>
                <a:cs typeface="Microsoft Sans Serif"/>
              </a:rPr>
              <a:t>carga</a:t>
            </a:r>
            <a:r>
              <a:rPr sz="700" spc="15"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triboeléctrica</a:t>
            </a:r>
            <a:r>
              <a:rPr lang="es-ES" sz="700" spc="2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que</a:t>
            </a:r>
            <a:r>
              <a:rPr sz="700" spc="20" dirty="0">
                <a:solidFill>
                  <a:srgbClr val="171514"/>
                </a:solidFill>
                <a:latin typeface="Microsoft Sans Serif"/>
                <a:cs typeface="Microsoft Sans Serif"/>
              </a:rPr>
              <a:t>, </a:t>
            </a: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determinadas </a:t>
            </a:r>
            <a:r>
              <a:rPr sz="700" spc="15" dirty="0">
                <a:solidFill>
                  <a:srgbClr val="171514"/>
                </a:solidFill>
                <a:latin typeface="Microsoft Sans Serif"/>
                <a:cs typeface="Microsoft Sans Serif"/>
              </a:rPr>
              <a:t>condiciones favorables, </a:t>
            </a:r>
            <a:r>
              <a:rPr sz="700" spc="25" dirty="0">
                <a:solidFill>
                  <a:srgbClr val="171514"/>
                </a:solidFill>
                <a:latin typeface="Microsoft Sans Serif"/>
                <a:cs typeface="Microsoft Sans Serif"/>
              </a:rPr>
              <a:t>puede </a:t>
            </a:r>
            <a:r>
              <a:rPr sz="700" spc="10" dirty="0">
                <a:solidFill>
                  <a:srgbClr val="171514"/>
                </a:solidFill>
                <a:latin typeface="Microsoft Sans Serif"/>
                <a:cs typeface="Microsoft Sans Serif"/>
              </a:rPr>
              <a:t>causar descargas </a:t>
            </a:r>
            <a:r>
              <a:rPr sz="700" spc="15" dirty="0">
                <a:solidFill>
                  <a:srgbClr val="171514"/>
                </a:solidFill>
                <a:latin typeface="Microsoft Sans Serif"/>
                <a:cs typeface="Microsoft Sans Serif"/>
              </a:rPr>
              <a:t>electrostáticas</a:t>
            </a:r>
            <a:r>
              <a:rPr sz="700" spc="15" dirty="0">
                <a:solidFill>
                  <a:srgbClr val="171514"/>
                </a:solidFill>
                <a:latin typeface="Microsoft Sans Serif"/>
                <a:cs typeface="Microsoft Sans Serif"/>
              </a:rPr>
              <a:t> </a:t>
            </a:r>
            <a:r>
              <a:rPr sz="700" spc="-45" dirty="0">
                <a:solidFill>
                  <a:srgbClr val="171514"/>
                </a:solidFill>
                <a:latin typeface="Microsoft Sans Serif"/>
                <a:cs typeface="Microsoft Sans Serif"/>
              </a:rPr>
              <a:t>(ESD) </a:t>
            </a:r>
            <a:r>
              <a:rPr sz="700" spc="10" dirty="0" err="1" smtClean="0">
                <a:solidFill>
                  <a:srgbClr val="171514"/>
                </a:solidFill>
                <a:latin typeface="Microsoft Sans Serif"/>
                <a:cs typeface="Microsoft Sans Serif"/>
              </a:rPr>
              <a:t>extensas</a:t>
            </a:r>
            <a:r>
              <a:rPr lang="es-ES" sz="700" spc="10" dirty="0" smtClean="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dentro</a:t>
            </a:r>
            <a:r>
              <a:rPr sz="700" spc="3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 </a:t>
            </a:r>
            <a:r>
              <a:rPr sz="700" spc="30" dirty="0">
                <a:solidFill>
                  <a:srgbClr val="171514"/>
                </a:solidFill>
                <a:latin typeface="Microsoft Sans Serif"/>
                <a:cs typeface="Microsoft Sans Serif"/>
              </a:rPr>
              <a:t>tanque </a:t>
            </a:r>
            <a:r>
              <a:rPr sz="700" spc="20" dirty="0">
                <a:solidFill>
                  <a:srgbClr val="171514"/>
                </a:solidFill>
                <a:latin typeface="Microsoft Sans Serif"/>
                <a:cs typeface="Microsoft Sans Serif"/>
              </a:rPr>
              <a:t>que, </a:t>
            </a:r>
            <a:r>
              <a:rPr sz="700" spc="30" dirty="0">
                <a:solidFill>
                  <a:srgbClr val="171514"/>
                </a:solidFill>
                <a:latin typeface="Microsoft Sans Serif"/>
                <a:cs typeface="Microsoft Sans Serif"/>
              </a:rPr>
              <a:t>como </a:t>
            </a:r>
            <a:r>
              <a:rPr sz="700" spc="-5" dirty="0">
                <a:solidFill>
                  <a:srgbClr val="171514"/>
                </a:solidFill>
                <a:latin typeface="Microsoft Sans Serif"/>
                <a:cs typeface="Microsoft Sans Serif"/>
              </a:rPr>
              <a:t>se </a:t>
            </a:r>
            <a:r>
              <a:rPr sz="700" spc="5" dirty="0">
                <a:solidFill>
                  <a:srgbClr val="171514"/>
                </a:solidFill>
                <a:latin typeface="Microsoft Sans Serif"/>
                <a:cs typeface="Microsoft Sans Serif"/>
              </a:rPr>
              <a:t>sabe, </a:t>
            </a:r>
            <a:r>
              <a:rPr sz="700" spc="30" dirty="0">
                <a:solidFill>
                  <a:srgbClr val="171514"/>
                </a:solidFill>
                <a:latin typeface="Microsoft Sans Serif"/>
                <a:cs typeface="Microsoft Sans Serif"/>
              </a:rPr>
              <a:t>han </a:t>
            </a:r>
            <a:r>
              <a:rPr sz="700" spc="20" dirty="0">
                <a:solidFill>
                  <a:srgbClr val="171514"/>
                </a:solidFill>
                <a:latin typeface="Microsoft Sans Serif"/>
                <a:cs typeface="Microsoft Sans Serif"/>
              </a:rPr>
              <a:t>sido </a:t>
            </a:r>
            <a:r>
              <a:rPr sz="700" spc="10" dirty="0">
                <a:solidFill>
                  <a:srgbClr val="171514"/>
                </a:solidFill>
                <a:latin typeface="Microsoft Sans Serif"/>
                <a:cs typeface="Microsoft Sans Serif"/>
              </a:rPr>
              <a:t>la </a:t>
            </a:r>
            <a:r>
              <a:rPr sz="700" dirty="0">
                <a:solidFill>
                  <a:srgbClr val="171514"/>
                </a:solidFill>
                <a:latin typeface="Microsoft Sans Serif"/>
                <a:cs typeface="Microsoft Sans Serif"/>
              </a:rPr>
              <a:t>causa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explosiones. </a:t>
            </a:r>
            <a:r>
              <a:rPr sz="700" spc="-10" dirty="0">
                <a:solidFill>
                  <a:srgbClr val="171514"/>
                </a:solidFill>
                <a:latin typeface="Microsoft Sans Serif"/>
                <a:cs typeface="Microsoft Sans Serif"/>
              </a:rPr>
              <a:t>Este </a:t>
            </a:r>
            <a:r>
              <a:rPr sz="700" spc="30" dirty="0">
                <a:solidFill>
                  <a:srgbClr val="171514"/>
                </a:solidFill>
                <a:latin typeface="Microsoft Sans Serif"/>
                <a:cs typeface="Microsoft Sans Serif"/>
              </a:rPr>
              <a:t>fenómeno</a:t>
            </a:r>
            <a:r>
              <a:rPr sz="700" spc="30" dirty="0">
                <a:solidFill>
                  <a:srgbClr val="171514"/>
                </a:solidFill>
                <a:latin typeface="Microsoft Sans Serif"/>
                <a:cs typeface="Microsoft Sans Serif"/>
              </a:rPr>
              <a:t>, que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conoce</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como</a:t>
            </a:r>
            <a:r>
              <a:rPr sz="700" i="1" spc="20" dirty="0">
                <a:solidFill>
                  <a:srgbClr val="171514"/>
                </a:solidFill>
                <a:latin typeface="Arial"/>
                <a:cs typeface="Arial"/>
              </a:rPr>
              <a:t>electrificación</a:t>
            </a:r>
            <a:r>
              <a:rPr sz="700" i="1"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25" dirty="0">
                <a:solidFill>
                  <a:srgbClr val="171514"/>
                </a:solidFill>
                <a:latin typeface="Arial"/>
                <a:cs typeface="Arial"/>
              </a:rPr>
              <a:t>flujo</a:t>
            </a:r>
            <a:r>
              <a:rPr sz="700" spc="25" dirty="0">
                <a:solidFill>
                  <a:srgbClr val="171514"/>
                </a:solidFill>
                <a:latin typeface="Microsoft Sans Serif"/>
                <a:cs typeface="Microsoft Sans Serif"/>
              </a:rPr>
              <a:t>,</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ocurrir</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líquidos</a:t>
            </a:r>
            <a:r>
              <a:rPr sz="700" spc="10" dirty="0">
                <a:solidFill>
                  <a:srgbClr val="171514"/>
                </a:solidFill>
                <a:latin typeface="Microsoft Sans Serif"/>
                <a:cs typeface="Microsoft Sans Serif"/>
              </a:rPr>
              <a:t> aislantes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tienen</a:t>
            </a:r>
            <a:r>
              <a:rPr sz="700" spc="1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alto</a:t>
            </a:r>
            <a:r>
              <a:rPr sz="700" spc="1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contenido</a:t>
            </a:r>
            <a:r>
              <a:rPr lang="es-ES" sz="700" spc="2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1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humedad</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otras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impurezas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electrolíticas</a:t>
            </a:r>
            <a:r>
              <a:rPr sz="700" spc="15" dirty="0">
                <a:solidFill>
                  <a:srgbClr val="171514"/>
                </a:solidFill>
                <a:latin typeface="Microsoft Sans Serif"/>
                <a:cs typeface="Microsoft Sans Serif"/>
              </a:rPr>
              <a:t>.</a:t>
            </a:r>
            <a:endParaRPr sz="700" dirty="0">
              <a:latin typeface="Microsoft Sans Serif"/>
              <a:cs typeface="Microsoft Sans Serif"/>
            </a:endParaRPr>
          </a:p>
          <a:p>
            <a:pPr marL="12700" marR="74930" indent="152400">
              <a:lnSpc>
                <a:spcPct val="142900"/>
              </a:lnSpc>
            </a:pP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electrificación estática </a:t>
            </a: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líquidos </a:t>
            </a:r>
            <a:r>
              <a:rPr sz="700" spc="30" dirty="0">
                <a:solidFill>
                  <a:srgbClr val="171514"/>
                </a:solidFill>
                <a:latin typeface="Microsoft Sans Serif"/>
                <a:cs typeface="Microsoft Sans Serif"/>
              </a:rPr>
              <a:t>también </a:t>
            </a:r>
            <a:r>
              <a:rPr sz="700" spc="25" dirty="0">
                <a:solidFill>
                  <a:srgbClr val="171514"/>
                </a:solidFill>
                <a:latin typeface="Microsoft Sans Serif"/>
                <a:cs typeface="Microsoft Sans Serif"/>
              </a:rPr>
              <a:t>puede </a:t>
            </a:r>
            <a:r>
              <a:rPr sz="700" spc="35" dirty="0">
                <a:solidFill>
                  <a:srgbClr val="171514"/>
                </a:solidFill>
                <a:latin typeface="Microsoft Sans Serif"/>
                <a:cs typeface="Microsoft Sans Serif"/>
              </a:rPr>
              <a:t>ocurrir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interfase </a:t>
            </a:r>
            <a:r>
              <a:rPr sz="700" spc="30" dirty="0">
                <a:solidFill>
                  <a:srgbClr val="171514"/>
                </a:solidFill>
                <a:latin typeface="Microsoft Sans Serif"/>
                <a:cs typeface="Microsoft Sans Serif"/>
              </a:rPr>
              <a:t>entre </a:t>
            </a:r>
            <a:r>
              <a:rPr sz="700" spc="20" dirty="0">
                <a:solidFill>
                  <a:srgbClr val="171514"/>
                </a:solidFill>
                <a:latin typeface="Microsoft Sans Serif"/>
                <a:cs typeface="Microsoft Sans Serif"/>
              </a:rPr>
              <a:t>dos </a:t>
            </a:r>
            <a:r>
              <a:rPr sz="700" spc="20" dirty="0" err="1">
                <a:solidFill>
                  <a:srgbClr val="171514"/>
                </a:solidFill>
                <a:latin typeface="Microsoft Sans Serif"/>
                <a:cs typeface="Microsoft Sans Serif"/>
              </a:rPr>
              <a:t>líquidos</a:t>
            </a:r>
            <a:r>
              <a:rPr sz="700" spc="20" dirty="0" smtClean="0">
                <a:solidFill>
                  <a:srgbClr val="171514"/>
                </a:solidFill>
                <a:latin typeface="Microsoft Sans Serif"/>
                <a:cs typeface="Microsoft Sans Serif"/>
              </a:rPr>
              <a:t>,</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especialmente</a:t>
            </a:r>
            <a:r>
              <a:rPr sz="700" spc="-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cuando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muy</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grande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caso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las </a:t>
            </a:r>
            <a:r>
              <a:rPr sz="700" spc="20" dirty="0">
                <a:solidFill>
                  <a:srgbClr val="171514"/>
                </a:solidFill>
                <a:latin typeface="Microsoft Sans Serif"/>
                <a:cs typeface="Microsoft Sans Serif"/>
              </a:rPr>
              <a:t>emulsiones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aceite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a:t>
            </a:r>
            <a:r>
              <a:rPr sz="700" spc="5" dirty="0" smtClean="0">
                <a:solidFill>
                  <a:srgbClr val="171514"/>
                </a:solidFill>
                <a:latin typeface="Microsoft Sans Serif"/>
                <a:cs typeface="Microsoft Sans Serif"/>
              </a:rPr>
              <a:t>o</a:t>
            </a:r>
            <a:r>
              <a:rPr lang="es-ES" sz="700" spc="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cualquier</a:t>
            </a:r>
            <a:r>
              <a:rPr sz="700" spc="-5" dirty="0" smtClean="0">
                <a:solidFill>
                  <a:srgbClr val="171514"/>
                </a:solidFill>
                <a:latin typeface="Microsoft Sans Serif"/>
                <a:cs typeface="Microsoft Sans Serif"/>
              </a:rPr>
              <a:t> </a:t>
            </a:r>
            <a:r>
              <a:rPr sz="700" spc="45" dirty="0">
                <a:solidFill>
                  <a:srgbClr val="171514"/>
                </a:solidFill>
                <a:latin typeface="Microsoft Sans Serif"/>
                <a:cs typeface="Microsoft Sans Serif"/>
              </a:rPr>
              <a:t>otro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hidrocarburo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líquido)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agua</a:t>
            </a:r>
            <a:r>
              <a:rPr sz="700" spc="15" dirty="0">
                <a:solidFill>
                  <a:srgbClr val="171514"/>
                </a:solidFill>
                <a:latin typeface="Microsoft Sans Serif"/>
                <a:cs typeface="Microsoft Sans Serif"/>
              </a:rPr>
              <a:t>.</a:t>
            </a:r>
            <a:endParaRPr sz="700" dirty="0">
              <a:latin typeface="Microsoft Sans Serif"/>
              <a:cs typeface="Microsoft Sans Serif"/>
            </a:endParaRPr>
          </a:p>
          <a:p>
            <a:pPr marL="12700" marR="5080" indent="152400">
              <a:lnSpc>
                <a:spcPct val="133300"/>
              </a:lnSpc>
              <a:spcBef>
                <a:spcPts val="10"/>
              </a:spcBef>
            </a:pPr>
            <a:r>
              <a:rPr sz="750" spc="-20"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caso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gases </a:t>
            </a:r>
            <a:r>
              <a:rPr sz="750" spc="25" dirty="0">
                <a:solidFill>
                  <a:srgbClr val="171514"/>
                </a:solidFill>
                <a:latin typeface="Microsoft Sans Serif"/>
                <a:cs typeface="Microsoft Sans Serif"/>
              </a:rPr>
              <a:t>limpios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circulan</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tuberías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metálicas</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genera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r>
              <a:rPr sz="750" spc="5"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estática</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Sin</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embargo,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si</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gases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contienen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partículas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polvo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aerosoles,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pueden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formarse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cargas</a:t>
            </a:r>
            <a:r>
              <a:rPr sz="750" spc="10" dirty="0">
                <a:solidFill>
                  <a:srgbClr val="171514"/>
                </a:solidFill>
                <a:latin typeface="Microsoft Sans Serif"/>
                <a:cs typeface="Microsoft Sans Serif"/>
              </a:rPr>
              <a:t>.</a:t>
            </a:r>
            <a:endParaRPr sz="750" dirty="0">
              <a:latin typeface="Microsoft Sans Serif"/>
              <a:cs typeface="Microsoft Sans Serif"/>
            </a:endParaRPr>
          </a:p>
        </p:txBody>
      </p:sp>
      <p:sp>
        <p:nvSpPr>
          <p:cNvPr id="16" name="object 16"/>
          <p:cNvSpPr txBox="1"/>
          <p:nvPr/>
        </p:nvSpPr>
        <p:spPr>
          <a:xfrm>
            <a:off x="5337175" y="2777830"/>
            <a:ext cx="4286250" cy="2308837"/>
          </a:xfrm>
          <a:prstGeom prst="rect">
            <a:avLst/>
          </a:prstGeom>
        </p:spPr>
        <p:txBody>
          <a:bodyPr vert="horz" wrap="square" lIns="0" tIns="12700" rIns="0" bIns="0" rtlCol="0">
            <a:spAutoFit/>
          </a:bodyPr>
          <a:lstStyle/>
          <a:p>
            <a:pPr marL="327660" marR="1645920" indent="-315595">
              <a:lnSpc>
                <a:spcPct val="122800"/>
              </a:lnSpc>
              <a:spcBef>
                <a:spcPts val="100"/>
              </a:spcBef>
            </a:pPr>
            <a:r>
              <a:rPr sz="950" b="1" spc="10" dirty="0">
                <a:solidFill>
                  <a:srgbClr val="171514"/>
                </a:solidFill>
                <a:latin typeface="Arial"/>
                <a:cs typeface="Arial"/>
              </a:rPr>
              <a:t>7.4</a:t>
            </a:r>
            <a:r>
              <a:rPr sz="950" b="1" spc="-20" dirty="0">
                <a:solidFill>
                  <a:srgbClr val="171514"/>
                </a:solidFill>
                <a:latin typeface="Arial"/>
                <a:cs typeface="Arial"/>
              </a:rPr>
              <a:t> </a:t>
            </a:r>
            <a:r>
              <a:rPr sz="950" b="1" spc="-25" dirty="0">
                <a:solidFill>
                  <a:srgbClr val="171514"/>
                </a:solidFill>
                <a:latin typeface="Arial"/>
                <a:cs typeface="Arial"/>
              </a:rPr>
              <a:t>FORMAS</a:t>
            </a:r>
            <a:r>
              <a:rPr sz="950" b="1" spc="-20" dirty="0">
                <a:solidFill>
                  <a:srgbClr val="171514"/>
                </a:solidFill>
                <a:latin typeface="Arial"/>
                <a:cs typeface="Arial"/>
              </a:rPr>
              <a:t> </a:t>
            </a:r>
            <a:r>
              <a:rPr sz="950" b="1" spc="-45" dirty="0">
                <a:solidFill>
                  <a:srgbClr val="171514"/>
                </a:solidFill>
                <a:latin typeface="Arial"/>
                <a:cs typeface="Arial"/>
              </a:rPr>
              <a:t>DE</a:t>
            </a:r>
            <a:r>
              <a:rPr sz="950" b="1" spc="-20" dirty="0">
                <a:solidFill>
                  <a:srgbClr val="171514"/>
                </a:solidFill>
                <a:latin typeface="Arial"/>
                <a:cs typeface="Arial"/>
              </a:rPr>
              <a:t> </a:t>
            </a:r>
            <a:r>
              <a:rPr sz="950" b="1" spc="-25" dirty="0">
                <a:solidFill>
                  <a:srgbClr val="171514"/>
                </a:solidFill>
                <a:latin typeface="Arial"/>
                <a:cs typeface="Arial"/>
              </a:rPr>
              <a:t>REDUCIR</a:t>
            </a:r>
            <a:r>
              <a:rPr sz="950" b="1" spc="-20" dirty="0">
                <a:solidFill>
                  <a:srgbClr val="171514"/>
                </a:solidFill>
                <a:latin typeface="Arial"/>
                <a:cs typeface="Arial"/>
              </a:rPr>
              <a:t> </a:t>
            </a:r>
            <a:r>
              <a:rPr sz="950" b="1" spc="-40" dirty="0">
                <a:solidFill>
                  <a:srgbClr val="171514"/>
                </a:solidFill>
                <a:latin typeface="Arial"/>
                <a:cs typeface="Arial"/>
              </a:rPr>
              <a:t>LA</a:t>
            </a:r>
            <a:r>
              <a:rPr sz="950" b="1" spc="-20" dirty="0">
                <a:solidFill>
                  <a:srgbClr val="171514"/>
                </a:solidFill>
                <a:latin typeface="Arial"/>
                <a:cs typeface="Arial"/>
              </a:rPr>
              <a:t> </a:t>
            </a:r>
            <a:r>
              <a:rPr sz="950" b="1" spc="10" dirty="0">
                <a:solidFill>
                  <a:srgbClr val="171514"/>
                </a:solidFill>
                <a:latin typeface="Arial"/>
                <a:cs typeface="Arial"/>
              </a:rPr>
              <a:t>FORMACIÓN</a:t>
            </a:r>
            <a:r>
              <a:rPr sz="950" b="1" spc="-20" dirty="0">
                <a:solidFill>
                  <a:srgbClr val="171514"/>
                </a:solidFill>
                <a:latin typeface="Arial"/>
                <a:cs typeface="Arial"/>
              </a:rPr>
              <a:t> </a:t>
            </a:r>
            <a:r>
              <a:rPr sz="950" b="1" spc="-30" dirty="0" smtClean="0">
                <a:solidFill>
                  <a:srgbClr val="171514"/>
                </a:solidFill>
                <a:latin typeface="Arial"/>
                <a:cs typeface="Arial"/>
              </a:rPr>
              <a:t>DE</a:t>
            </a:r>
            <a:r>
              <a:rPr lang="es-ES" sz="950" b="1" spc="-30" dirty="0" smtClean="0">
                <a:solidFill>
                  <a:srgbClr val="171514"/>
                </a:solidFill>
                <a:latin typeface="Arial"/>
                <a:cs typeface="Arial"/>
              </a:rPr>
              <a:t> </a:t>
            </a:r>
            <a:r>
              <a:rPr sz="950" b="1" spc="-65" dirty="0" smtClean="0">
                <a:solidFill>
                  <a:srgbClr val="171514"/>
                </a:solidFill>
                <a:latin typeface="Arial"/>
                <a:cs typeface="Arial"/>
              </a:rPr>
              <a:t>CARGAS</a:t>
            </a:r>
            <a:r>
              <a:rPr sz="950" b="1" spc="-20" dirty="0" smtClean="0">
                <a:solidFill>
                  <a:srgbClr val="171514"/>
                </a:solidFill>
                <a:latin typeface="Arial"/>
                <a:cs typeface="Arial"/>
              </a:rPr>
              <a:t> </a:t>
            </a:r>
            <a:r>
              <a:rPr sz="950" b="1" spc="-40" dirty="0">
                <a:solidFill>
                  <a:srgbClr val="171514"/>
                </a:solidFill>
                <a:latin typeface="Arial"/>
                <a:cs typeface="Arial"/>
              </a:rPr>
              <a:t>SUPERFICIALES</a:t>
            </a:r>
            <a:endParaRPr sz="950" dirty="0">
              <a:latin typeface="Arial"/>
              <a:cs typeface="Arial"/>
            </a:endParaRPr>
          </a:p>
          <a:p>
            <a:pPr marL="12700" marR="5080">
              <a:lnSpc>
                <a:spcPct val="125000"/>
              </a:lnSpc>
              <a:spcBef>
                <a:spcPts val="570"/>
              </a:spcBef>
            </a:pPr>
            <a:r>
              <a:rPr sz="800" spc="-45" dirty="0">
                <a:solidFill>
                  <a:srgbClr val="171514"/>
                </a:solidFill>
                <a:latin typeface="Microsoft Sans Serif"/>
                <a:cs typeface="Microsoft Sans Serif"/>
              </a:rPr>
              <a:t>Se </a:t>
            </a:r>
            <a:r>
              <a:rPr sz="800" spc="25" dirty="0">
                <a:solidFill>
                  <a:srgbClr val="171514"/>
                </a:solidFill>
                <a:latin typeface="Microsoft Sans Serif"/>
                <a:cs typeface="Microsoft Sans Serif"/>
              </a:rPr>
              <a:t>ha </a:t>
            </a:r>
            <a:r>
              <a:rPr sz="800" spc="30" dirty="0">
                <a:solidFill>
                  <a:srgbClr val="171514"/>
                </a:solidFill>
                <a:latin typeface="Microsoft Sans Serif"/>
                <a:cs typeface="Microsoft Sans Serif"/>
              </a:rPr>
              <a:t>mencionado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5" dirty="0">
                <a:solidFill>
                  <a:srgbClr val="171514"/>
                </a:solidFill>
                <a:latin typeface="Microsoft Sans Serif"/>
                <a:cs typeface="Microsoft Sans Serif"/>
              </a:rPr>
              <a:t>Sección </a:t>
            </a:r>
            <a:r>
              <a:rPr sz="800" dirty="0">
                <a:solidFill>
                  <a:srgbClr val="171514"/>
                </a:solidFill>
                <a:latin typeface="Microsoft Sans Serif"/>
                <a:cs typeface="Microsoft Sans Serif"/>
              </a:rPr>
              <a:t>7.3.1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carga </a:t>
            </a:r>
            <a:r>
              <a:rPr sz="800" spc="30" dirty="0">
                <a:solidFill>
                  <a:srgbClr val="171514"/>
                </a:solidFill>
                <a:latin typeface="Microsoft Sans Serif"/>
                <a:cs typeface="Microsoft Sans Serif"/>
              </a:rPr>
              <a:t>que </a:t>
            </a:r>
            <a:r>
              <a:rPr sz="800" spc="15" dirty="0">
                <a:solidFill>
                  <a:srgbClr val="171514"/>
                </a:solidFill>
                <a:latin typeface="Microsoft Sans Serif"/>
                <a:cs typeface="Microsoft Sans Serif"/>
              </a:rPr>
              <a:t>aparece </a:t>
            </a:r>
            <a:r>
              <a:rPr sz="800" spc="25" dirty="0">
                <a:solidFill>
                  <a:srgbClr val="171514"/>
                </a:solidFill>
                <a:latin typeface="Microsoft Sans Serif"/>
                <a:cs typeface="Microsoft Sans Serif"/>
              </a:rPr>
              <a:t>en</a:t>
            </a:r>
            <a:r>
              <a:rPr sz="800" spc="25" dirty="0">
                <a:solidFill>
                  <a:srgbClr val="171514"/>
                </a:solidFill>
                <a:latin typeface="Microsoft Sans Serif"/>
                <a:cs typeface="Microsoft Sans Serif"/>
              </a:rPr>
              <a:t> </a:t>
            </a:r>
            <a:r>
              <a:rPr sz="800" dirty="0">
                <a:solidFill>
                  <a:srgbClr val="171514"/>
                </a:solidFill>
                <a:latin typeface="Microsoft Sans Serif"/>
                <a:cs typeface="Microsoft Sans Serif"/>
              </a:rPr>
              <a:t>las </a:t>
            </a:r>
            <a:r>
              <a:rPr sz="800" spc="20" dirty="0">
                <a:solidFill>
                  <a:srgbClr val="171514"/>
                </a:solidFill>
                <a:latin typeface="Microsoft Sans Serif"/>
                <a:cs typeface="Microsoft Sans Serif"/>
              </a:rPr>
              <a:t>superficies </a:t>
            </a:r>
            <a:r>
              <a:rPr sz="800" spc="25" dirty="0">
                <a:solidFill>
                  <a:srgbClr val="171514"/>
                </a:solidFill>
                <a:latin typeface="Microsoft Sans Serif"/>
                <a:cs typeface="Microsoft Sans Serif"/>
              </a:rPr>
              <a:t>de </a:t>
            </a:r>
            <a:r>
              <a:rPr sz="800" spc="20" dirty="0" smtClean="0">
                <a:solidFill>
                  <a:srgbClr val="171514"/>
                </a:solidFill>
                <a:latin typeface="Microsoft Sans Serif"/>
                <a:cs typeface="Microsoft Sans Serif"/>
              </a:rPr>
              <a:t>dos</a:t>
            </a:r>
            <a:r>
              <a:rPr lang="es-ES" sz="800" spc="2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metales</a:t>
            </a:r>
            <a:r>
              <a:rPr sz="800"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durante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contacto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depende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esencialmente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diferencia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sus</a:t>
            </a:r>
            <a:r>
              <a:rPr sz="800"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funciones</a:t>
            </a:r>
            <a:r>
              <a:rPr sz="80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trabajo</a:t>
            </a:r>
            <a:r>
              <a:rPr sz="800" spc="30" dirty="0">
                <a:solidFill>
                  <a:srgbClr val="171514"/>
                </a:solidFill>
                <a:latin typeface="Microsoft Sans Serif"/>
                <a:cs typeface="Microsoft Sans Serif"/>
              </a:rPr>
              <a:t>. </a:t>
            </a:r>
            <a:r>
              <a:rPr sz="800" spc="15" dirty="0">
                <a:solidFill>
                  <a:srgbClr val="171514"/>
                </a:solidFill>
                <a:latin typeface="Microsoft Sans Serif"/>
                <a:cs typeface="Microsoft Sans Serif"/>
              </a:rPr>
              <a:t>Por </a:t>
            </a:r>
            <a:r>
              <a:rPr sz="800" spc="35" dirty="0">
                <a:solidFill>
                  <a:srgbClr val="171514"/>
                </a:solidFill>
                <a:latin typeface="Microsoft Sans Serif"/>
                <a:cs typeface="Microsoft Sans Serif"/>
              </a:rPr>
              <a:t>tanto, </a:t>
            </a:r>
            <a:r>
              <a:rPr sz="800" spc="-10" dirty="0">
                <a:solidFill>
                  <a:srgbClr val="171514"/>
                </a:solidFill>
                <a:latin typeface="Microsoft Sans Serif"/>
                <a:cs typeface="Microsoft Sans Serif"/>
              </a:rPr>
              <a:t>es </a:t>
            </a:r>
            <a:r>
              <a:rPr sz="800" spc="20" dirty="0">
                <a:solidFill>
                  <a:srgbClr val="171514"/>
                </a:solidFill>
                <a:latin typeface="Microsoft Sans Serif"/>
                <a:cs typeface="Microsoft Sans Serif"/>
              </a:rPr>
              <a:t>posible </a:t>
            </a:r>
            <a:r>
              <a:rPr sz="800" spc="30" dirty="0">
                <a:solidFill>
                  <a:srgbClr val="171514"/>
                </a:solidFill>
                <a:latin typeface="Microsoft Sans Serif"/>
                <a:cs typeface="Microsoft Sans Serif"/>
              </a:rPr>
              <a:t>reducir </a:t>
            </a:r>
            <a:r>
              <a:rPr sz="800" dirty="0">
                <a:solidFill>
                  <a:srgbClr val="171514"/>
                </a:solidFill>
                <a:latin typeface="Microsoft Sans Serif"/>
                <a:cs typeface="Microsoft Sans Serif"/>
              </a:rPr>
              <a:t>las </a:t>
            </a:r>
            <a:r>
              <a:rPr sz="800" spc="10" dirty="0">
                <a:solidFill>
                  <a:srgbClr val="171514"/>
                </a:solidFill>
                <a:latin typeface="Microsoft Sans Serif"/>
                <a:cs typeface="Microsoft Sans Serif"/>
              </a:rPr>
              <a:t>cargas </a:t>
            </a:r>
            <a:r>
              <a:rPr sz="800" spc="15" dirty="0">
                <a:solidFill>
                  <a:srgbClr val="171514"/>
                </a:solidFill>
                <a:latin typeface="Microsoft Sans Serif"/>
                <a:cs typeface="Microsoft Sans Serif"/>
              </a:rPr>
              <a:t>superficiales </a:t>
            </a:r>
            <a:r>
              <a:rPr sz="800" spc="25" dirty="0">
                <a:solidFill>
                  <a:srgbClr val="171514"/>
                </a:solidFill>
                <a:latin typeface="Microsoft Sans Serif"/>
                <a:cs typeface="Microsoft Sans Serif"/>
              </a:rPr>
              <a:t>eligiendo </a:t>
            </a:r>
            <a:r>
              <a:rPr sz="800" spc="20" dirty="0">
                <a:solidFill>
                  <a:srgbClr val="171514"/>
                </a:solidFill>
                <a:latin typeface="Microsoft Sans Serif"/>
                <a:cs typeface="Microsoft Sans Serif"/>
              </a:rPr>
              <a:t>metales</a:t>
            </a:r>
            <a:r>
              <a:rPr sz="800" spc="20" dirty="0">
                <a:solidFill>
                  <a:srgbClr val="171514"/>
                </a:solidFill>
                <a:latin typeface="Microsoft Sans Serif"/>
                <a:cs typeface="Microsoft Sans Serif"/>
              </a:rPr>
              <a:t> con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menor</a:t>
            </a:r>
            <a:r>
              <a:rPr sz="800" spc="4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diferencia </a:t>
            </a:r>
            <a:r>
              <a:rPr sz="800" spc="20" dirty="0">
                <a:solidFill>
                  <a:srgbClr val="171514"/>
                </a:solidFill>
                <a:latin typeface="Microsoft Sans Serif"/>
                <a:cs typeface="Microsoft Sans Serif"/>
              </a:rPr>
              <a:t>posible </a:t>
            </a:r>
            <a:r>
              <a:rPr sz="800" spc="25" dirty="0">
                <a:solidFill>
                  <a:srgbClr val="171514"/>
                </a:solidFill>
                <a:latin typeface="Microsoft Sans Serif"/>
                <a:cs typeface="Microsoft Sans Serif"/>
              </a:rPr>
              <a:t>en </a:t>
            </a:r>
            <a:r>
              <a:rPr sz="800" spc="5" dirty="0">
                <a:solidFill>
                  <a:srgbClr val="171514"/>
                </a:solidFill>
                <a:latin typeface="Microsoft Sans Serif"/>
                <a:cs typeface="Microsoft Sans Serif"/>
              </a:rPr>
              <a:t>sus </a:t>
            </a:r>
            <a:r>
              <a:rPr sz="800" spc="25" dirty="0">
                <a:solidFill>
                  <a:srgbClr val="171514"/>
                </a:solidFill>
                <a:latin typeface="Microsoft Sans Serif"/>
                <a:cs typeface="Microsoft Sans Serif"/>
              </a:rPr>
              <a:t>funciones de </a:t>
            </a:r>
            <a:r>
              <a:rPr sz="800" spc="30" dirty="0">
                <a:solidFill>
                  <a:srgbClr val="171514"/>
                </a:solidFill>
                <a:latin typeface="Microsoft Sans Serif"/>
                <a:cs typeface="Microsoft Sans Serif"/>
              </a:rPr>
              <a:t>trabajo. </a:t>
            </a:r>
            <a:r>
              <a:rPr sz="800" spc="-15" dirty="0">
                <a:solidFill>
                  <a:srgbClr val="171514"/>
                </a:solidFill>
                <a:latin typeface="Microsoft Sans Serif"/>
                <a:cs typeface="Microsoft Sans Serif"/>
              </a:rPr>
              <a:t>La </a:t>
            </a:r>
            <a:r>
              <a:rPr sz="800" spc="35" dirty="0">
                <a:solidFill>
                  <a:srgbClr val="171514"/>
                </a:solidFill>
                <a:latin typeface="Microsoft Sans Serif"/>
                <a:cs typeface="Microsoft Sans Serif"/>
              </a:rPr>
              <a:t>función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trabajo</a:t>
            </a:r>
            <a:r>
              <a:rPr sz="800" spc="35"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20" dirty="0" err="1" smtClean="0">
                <a:solidFill>
                  <a:srgbClr val="171514"/>
                </a:solidFill>
                <a:latin typeface="Microsoft Sans Serif"/>
                <a:cs typeface="Microsoft Sans Serif"/>
              </a:rPr>
              <a:t>varios</a:t>
            </a:r>
            <a:r>
              <a:rPr lang="es-ES" sz="800" spc="2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metales</a:t>
            </a:r>
            <a:r>
              <a:rPr sz="800" spc="-1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tabla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7.6.</a:t>
            </a:r>
            <a:endParaRPr sz="800" dirty="0">
              <a:latin typeface="Microsoft Sans Serif"/>
              <a:cs typeface="Microsoft Sans Serif"/>
            </a:endParaRPr>
          </a:p>
          <a:p>
            <a:pPr marL="12700" marR="27940" indent="152400">
              <a:lnSpc>
                <a:spcPts val="1200"/>
              </a:lnSpc>
              <a:spcBef>
                <a:spcPts val="80"/>
              </a:spcBef>
            </a:pP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dirty="0">
                <a:solidFill>
                  <a:srgbClr val="171514"/>
                </a:solidFill>
                <a:latin typeface="Microsoft Sans Serif"/>
                <a:cs typeface="Microsoft Sans Serif"/>
              </a:rPr>
              <a:t>caso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superficies </a:t>
            </a:r>
            <a:r>
              <a:rPr sz="750" spc="10" dirty="0">
                <a:solidFill>
                  <a:srgbClr val="171514"/>
                </a:solidFill>
                <a:latin typeface="Microsoft Sans Serif"/>
                <a:cs typeface="Microsoft Sans Serif"/>
              </a:rPr>
              <a:t>aislantes, los </a:t>
            </a:r>
            <a:r>
              <a:rPr sz="750" spc="20" dirty="0">
                <a:solidFill>
                  <a:srgbClr val="171514"/>
                </a:solidFill>
                <a:latin typeface="Microsoft Sans Serif"/>
                <a:cs typeface="Microsoft Sans Serif"/>
              </a:rPr>
              <a:t>materiales </a:t>
            </a:r>
            <a:r>
              <a:rPr sz="750" spc="30" dirty="0">
                <a:solidFill>
                  <a:srgbClr val="171514"/>
                </a:solidFill>
                <a:latin typeface="Microsoft Sans Serif"/>
                <a:cs typeface="Microsoft Sans Serif"/>
              </a:rPr>
              <a:t>pueden </a:t>
            </a:r>
            <a:r>
              <a:rPr sz="750" spc="15" dirty="0">
                <a:solidFill>
                  <a:srgbClr val="171514"/>
                </a:solidFill>
                <a:latin typeface="Microsoft Sans Serif"/>
                <a:cs typeface="Microsoft Sans Serif"/>
              </a:rPr>
              <a:t>elegirse</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forma </a:t>
            </a:r>
            <a:r>
              <a:rPr sz="750" spc="30" dirty="0">
                <a:solidFill>
                  <a:srgbClr val="171514"/>
                </a:solidFill>
                <a:latin typeface="Microsoft Sans Serif"/>
                <a:cs typeface="Microsoft Sans Serif"/>
              </a:rPr>
              <a:t>que </a:t>
            </a:r>
            <a:r>
              <a:rPr sz="750" spc="30" dirty="0" err="1" smtClean="0">
                <a:solidFill>
                  <a:srgbClr val="171514"/>
                </a:solidFill>
                <a:latin typeface="Microsoft Sans Serif"/>
                <a:cs typeface="Microsoft Sans Serif"/>
              </a:rPr>
              <a:t>queden</a:t>
            </a:r>
            <a:r>
              <a:rPr lang="es-ES" sz="750" spc="3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próximos</a:t>
            </a:r>
            <a:r>
              <a:rPr sz="750" spc="35"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entre </a:t>
            </a:r>
            <a:r>
              <a:rPr sz="750" dirty="0">
                <a:solidFill>
                  <a:srgbClr val="171514"/>
                </a:solidFill>
                <a:latin typeface="Microsoft Sans Serif"/>
                <a:cs typeface="Microsoft Sans Serif"/>
              </a:rPr>
              <a:t>sí </a:t>
            </a:r>
            <a:r>
              <a:rPr sz="750" spc="25" dirty="0">
                <a:solidFill>
                  <a:srgbClr val="171514"/>
                </a:solidFill>
                <a:latin typeface="Microsoft Sans Serif"/>
                <a:cs typeface="Microsoft Sans Serif"/>
              </a:rPr>
              <a:t>en </a:t>
            </a:r>
            <a:r>
              <a:rPr sz="750" spc="15" dirty="0">
                <a:solidFill>
                  <a:srgbClr val="171514"/>
                </a:solidFill>
                <a:latin typeface="Microsoft Sans Serif"/>
                <a:cs typeface="Microsoft Sans Serif"/>
              </a:rPr>
              <a:t>serie </a:t>
            </a:r>
            <a:r>
              <a:rPr sz="750" spc="20" dirty="0">
                <a:solidFill>
                  <a:srgbClr val="171514"/>
                </a:solidFill>
                <a:latin typeface="Microsoft Sans Serif"/>
                <a:cs typeface="Microsoft Sans Serif"/>
              </a:rPr>
              <a:t>triboeléctrica, </a:t>
            </a:r>
            <a:r>
              <a:rPr sz="750" spc="30" dirty="0">
                <a:solidFill>
                  <a:srgbClr val="171514"/>
                </a:solidFill>
                <a:latin typeface="Microsoft Sans Serif"/>
                <a:cs typeface="Microsoft Sans Serif"/>
              </a:rPr>
              <a:t>aunque </a:t>
            </a:r>
            <a:r>
              <a:rPr sz="750" spc="20" dirty="0">
                <a:solidFill>
                  <a:srgbClr val="171514"/>
                </a:solidFill>
                <a:latin typeface="Microsoft Sans Serif"/>
                <a:cs typeface="Microsoft Sans Serif"/>
              </a:rPr>
              <a:t>esto </a:t>
            </a:r>
            <a:r>
              <a:rPr sz="750" spc="40" dirty="0">
                <a:solidFill>
                  <a:srgbClr val="171514"/>
                </a:solidFill>
                <a:latin typeface="Microsoft Sans Serif"/>
                <a:cs typeface="Microsoft Sans Serif"/>
              </a:rPr>
              <a:t>no </a:t>
            </a:r>
            <a:r>
              <a:rPr sz="750" spc="25" dirty="0">
                <a:solidFill>
                  <a:srgbClr val="171514"/>
                </a:solidFill>
                <a:latin typeface="Microsoft Sans Serif"/>
                <a:cs typeface="Microsoft Sans Serif"/>
              </a:rPr>
              <a:t>siempre puede </a:t>
            </a:r>
            <a:r>
              <a:rPr sz="750" spc="15" dirty="0">
                <a:solidFill>
                  <a:srgbClr val="171514"/>
                </a:solidFill>
                <a:latin typeface="Microsoft Sans Serif"/>
                <a:cs typeface="Microsoft Sans Serif"/>
              </a:rPr>
              <a:t>ser </a:t>
            </a:r>
            <a:r>
              <a:rPr sz="750" spc="30" dirty="0">
                <a:solidFill>
                  <a:srgbClr val="171514"/>
                </a:solidFill>
                <a:latin typeface="Microsoft Sans Serif"/>
                <a:cs typeface="Microsoft Sans Serif"/>
              </a:rPr>
              <a:t>una </a:t>
            </a:r>
            <a:r>
              <a:rPr sz="750" spc="25" dirty="0" err="1">
                <a:solidFill>
                  <a:srgbClr val="171514"/>
                </a:solidFill>
                <a:latin typeface="Microsoft Sans Serif"/>
                <a:cs typeface="Microsoft Sans Serif"/>
              </a:rPr>
              <a:t>garantía</a:t>
            </a:r>
            <a:r>
              <a:rPr sz="750" spc="25" dirty="0" smtClean="0">
                <a:solidFill>
                  <a:srgbClr val="171514"/>
                </a:solidFill>
                <a:latin typeface="Microsoft Sans Serif"/>
                <a:cs typeface="Microsoft Sans Serif"/>
              </a:rPr>
              <a:t>.</a:t>
            </a:r>
            <a:r>
              <a:rPr lang="es-ES" sz="750" spc="25"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Quizás</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40" dirty="0">
                <a:solidFill>
                  <a:srgbClr val="171514"/>
                </a:solidFill>
                <a:latin typeface="Microsoft Sans Serif"/>
                <a:cs typeface="Microsoft Sans Serif"/>
              </a:rPr>
              <a:t>mejor método </a:t>
            </a:r>
            <a:r>
              <a:rPr sz="750" spc="25" dirty="0">
                <a:solidFill>
                  <a:srgbClr val="171514"/>
                </a:solidFill>
                <a:latin typeface="Microsoft Sans Serif"/>
                <a:cs typeface="Microsoft Sans Serif"/>
              </a:rPr>
              <a:t>para </a:t>
            </a:r>
            <a:r>
              <a:rPr sz="750" spc="30" dirty="0">
                <a:solidFill>
                  <a:srgbClr val="171514"/>
                </a:solidFill>
                <a:latin typeface="Microsoft Sans Serif"/>
                <a:cs typeface="Microsoft Sans Serif"/>
              </a:rPr>
              <a:t>minimizar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cargas </a:t>
            </a:r>
            <a:r>
              <a:rPr sz="750" spc="30" dirty="0">
                <a:solidFill>
                  <a:srgbClr val="171514"/>
                </a:solidFill>
                <a:latin typeface="Microsoft Sans Serif"/>
                <a:cs typeface="Microsoft Sans Serif"/>
              </a:rPr>
              <a:t>que </a:t>
            </a:r>
            <a:r>
              <a:rPr sz="750" spc="15" dirty="0">
                <a:solidFill>
                  <a:srgbClr val="171514"/>
                </a:solidFill>
                <a:latin typeface="Microsoft Sans Serif"/>
                <a:cs typeface="Microsoft Sans Serif"/>
              </a:rPr>
              <a:t>aparecen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separación</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5" dirty="0" smtClean="0">
                <a:solidFill>
                  <a:srgbClr val="171514"/>
                </a:solidFill>
                <a:latin typeface="Microsoft Sans Serif"/>
                <a:cs typeface="Microsoft Sans Serif"/>
              </a:rPr>
              <a:t>tales</a:t>
            </a:r>
            <a:r>
              <a:rPr lang="es-ES" sz="750" spc="15"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superficies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reducir </a:t>
            </a:r>
            <a:r>
              <a:rPr sz="750" spc="5" dirty="0">
                <a:solidFill>
                  <a:srgbClr val="171514"/>
                </a:solidFill>
                <a:latin typeface="Microsoft Sans Serif"/>
                <a:cs typeface="Microsoft Sans Serif"/>
              </a:rPr>
              <a:t>sus </a:t>
            </a:r>
            <a:r>
              <a:rPr sz="750" spc="15" dirty="0">
                <a:solidFill>
                  <a:srgbClr val="171514"/>
                </a:solidFill>
                <a:latin typeface="Microsoft Sans Serif"/>
                <a:cs typeface="Microsoft Sans Serif"/>
              </a:rPr>
              <a:t>resistividades superficiales. </a:t>
            </a:r>
            <a:r>
              <a:rPr sz="750" spc="20" dirty="0">
                <a:solidFill>
                  <a:srgbClr val="171514"/>
                </a:solidFill>
                <a:latin typeface="Microsoft Sans Serif"/>
                <a:cs typeface="Microsoft Sans Serif"/>
              </a:rPr>
              <a:t>Investigaciones </a:t>
            </a:r>
            <a:r>
              <a:rPr sz="750" spc="25" dirty="0">
                <a:solidFill>
                  <a:srgbClr val="171514"/>
                </a:solidFill>
                <a:latin typeface="Microsoft Sans Serif"/>
                <a:cs typeface="Microsoft Sans Serif"/>
              </a:rPr>
              <a:t>experimentales</a:t>
            </a:r>
            <a:r>
              <a:rPr sz="750" spc="25" dirty="0">
                <a:solidFill>
                  <a:srgbClr val="171514"/>
                </a:solidFill>
                <a:latin typeface="Microsoft Sans Serif"/>
                <a:cs typeface="Microsoft Sans Serif"/>
              </a:rPr>
              <a:t> [10] </a:t>
            </a:r>
            <a:r>
              <a:rPr sz="750" spc="30" dirty="0" err="1" smtClean="0">
                <a:solidFill>
                  <a:srgbClr val="171514"/>
                </a:solidFill>
                <a:latin typeface="Microsoft Sans Serif"/>
                <a:cs typeface="Microsoft Sans Serif"/>
              </a:rPr>
              <a:t>han</a:t>
            </a:r>
            <a:r>
              <a:rPr lang="es-ES" sz="750" spc="3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demostrado</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gran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cantidad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materiales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plásticos</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velocidad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separación</a:t>
            </a:r>
            <a:r>
              <a:rPr lang="es-ES" sz="750" spc="15" dirty="0" smtClean="0">
                <a:solidFill>
                  <a:srgbClr val="171514"/>
                </a:solidFill>
                <a:latin typeface="Microsoft Sans Serif"/>
                <a:cs typeface="Microsoft Sans Serif"/>
              </a:rPr>
              <a:t> </a:t>
            </a:r>
            <a:r>
              <a:rPr sz="750" spc="40" dirty="0" smtClean="0">
                <a:solidFill>
                  <a:srgbClr val="171514"/>
                </a:solidFill>
                <a:latin typeface="Microsoft Sans Serif"/>
                <a:cs typeface="Microsoft Sans Serif"/>
              </a:rPr>
              <a:t>normal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1 </a:t>
            </a:r>
            <a:r>
              <a:rPr sz="750" spc="30" dirty="0">
                <a:solidFill>
                  <a:srgbClr val="171514"/>
                </a:solidFill>
                <a:latin typeface="Microsoft Sans Serif"/>
                <a:cs typeface="Microsoft Sans Serif"/>
              </a:rPr>
              <a:t>m/s,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cargas </a:t>
            </a:r>
            <a:r>
              <a:rPr sz="750" spc="15" dirty="0">
                <a:solidFill>
                  <a:srgbClr val="171514"/>
                </a:solidFill>
                <a:latin typeface="Microsoft Sans Serif"/>
                <a:cs typeface="Microsoft Sans Serif"/>
              </a:rPr>
              <a:t>superficiales </a:t>
            </a:r>
            <a:r>
              <a:rPr sz="750" spc="20" dirty="0">
                <a:solidFill>
                  <a:srgbClr val="171514"/>
                </a:solidFill>
                <a:latin typeface="Microsoft Sans Serif"/>
                <a:cs typeface="Microsoft Sans Serif"/>
              </a:rPr>
              <a:t>solo </a:t>
            </a:r>
            <a:r>
              <a:rPr sz="750" spc="30" dirty="0">
                <a:solidFill>
                  <a:srgbClr val="171514"/>
                </a:solidFill>
                <a:latin typeface="Microsoft Sans Serif"/>
                <a:cs typeface="Microsoft Sans Serif"/>
              </a:rPr>
              <a:t>pueden </a:t>
            </a:r>
            <a:r>
              <a:rPr sz="750" spc="20" dirty="0">
                <a:solidFill>
                  <a:srgbClr val="171514"/>
                </a:solidFill>
                <a:latin typeface="Microsoft Sans Serif"/>
                <a:cs typeface="Microsoft Sans Serif"/>
              </a:rPr>
              <a:t>detectarse </a:t>
            </a:r>
            <a:r>
              <a:rPr sz="750" spc="25" dirty="0">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superficies </a:t>
            </a:r>
            <a:r>
              <a:rPr sz="750" spc="5" dirty="0" err="1" smtClean="0">
                <a:solidFill>
                  <a:srgbClr val="171514"/>
                </a:solidFill>
                <a:latin typeface="Microsoft Sans Serif"/>
                <a:cs typeface="Microsoft Sans Serif"/>
              </a:rPr>
              <a:t>cuyas</a:t>
            </a:r>
            <a:r>
              <a:rPr lang="es-ES" sz="750" spc="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resistividades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superan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10</a:t>
            </a:r>
            <a:r>
              <a:rPr sz="450" spc="20" dirty="0">
                <a:solidFill>
                  <a:srgbClr val="171514"/>
                </a:solidFill>
                <a:latin typeface="Microsoft Sans Serif"/>
                <a:cs typeface="Microsoft Sans Serif"/>
              </a:rPr>
              <a:t>12</a:t>
            </a:r>
            <a:r>
              <a:rPr sz="750" spc="20" dirty="0">
                <a:solidFill>
                  <a:srgbClr val="171514"/>
                </a:solidFill>
                <a:latin typeface="Microsoft Sans Serif"/>
                <a:cs typeface="Microsoft Sans Serif"/>
              </a:rPr>
              <a:t>Ω/cuadrado</a:t>
            </a:r>
            <a:r>
              <a:rPr sz="450" spc="20" dirty="0">
                <a:solidFill>
                  <a:srgbClr val="171514"/>
                </a:solidFill>
                <a:latin typeface="Microsoft Sans Serif"/>
                <a:cs typeface="Microsoft Sans Serif"/>
              </a:rPr>
              <a:t>2</a:t>
            </a:r>
            <a:endParaRPr sz="450" dirty="0">
              <a:latin typeface="Microsoft Sans Serif"/>
              <a:cs typeface="Microsoft Sans Serif"/>
            </a:endParaRPr>
          </a:p>
        </p:txBody>
      </p:sp>
      <p:sp>
        <p:nvSpPr>
          <p:cNvPr id="17" name="object 17"/>
          <p:cNvSpPr txBox="1"/>
          <p:nvPr/>
        </p:nvSpPr>
        <p:spPr>
          <a:xfrm>
            <a:off x="5949662" y="5317632"/>
            <a:ext cx="2101215" cy="325755"/>
          </a:xfrm>
          <a:prstGeom prst="rect">
            <a:avLst/>
          </a:prstGeom>
        </p:spPr>
        <p:txBody>
          <a:bodyPr vert="horz" wrap="square" lIns="0" tIns="12700" rIns="0" bIns="0" rtlCol="0">
            <a:spAutoFit/>
          </a:bodyPr>
          <a:lstStyle/>
          <a:p>
            <a:pPr marL="12700">
              <a:spcBef>
                <a:spcPts val="100"/>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7.6</a:t>
            </a:r>
            <a:endParaRPr sz="850">
              <a:latin typeface="Arial"/>
              <a:cs typeface="Arial"/>
            </a:endParaRPr>
          </a:p>
          <a:p>
            <a:pPr marL="12700">
              <a:spcBef>
                <a:spcPts val="505"/>
              </a:spcBef>
            </a:pPr>
            <a:r>
              <a:rPr sz="700" b="1" dirty="0">
                <a:solidFill>
                  <a:srgbClr val="171514"/>
                </a:solidFill>
                <a:latin typeface="Arial"/>
                <a:cs typeface="Arial"/>
              </a:rPr>
              <a:t>La</a:t>
            </a:r>
            <a:r>
              <a:rPr sz="700" b="1" spc="-20" dirty="0">
                <a:solidFill>
                  <a:srgbClr val="171514"/>
                </a:solidFill>
                <a:latin typeface="Arial"/>
                <a:cs typeface="Arial"/>
              </a:rPr>
              <a:t> </a:t>
            </a:r>
            <a:r>
              <a:rPr sz="700" b="1" spc="15" dirty="0">
                <a:solidFill>
                  <a:srgbClr val="171514"/>
                </a:solidFill>
                <a:latin typeface="Arial"/>
                <a:cs typeface="Arial"/>
              </a:rPr>
              <a:t>función</a:t>
            </a:r>
            <a:r>
              <a:rPr sz="700" b="1" spc="-15" dirty="0">
                <a:solidFill>
                  <a:srgbClr val="171514"/>
                </a:solidFill>
                <a:latin typeface="Arial"/>
                <a:cs typeface="Arial"/>
              </a:rPr>
              <a:t> </a:t>
            </a:r>
            <a:r>
              <a:rPr sz="700" b="1" spc="20" dirty="0">
                <a:solidFill>
                  <a:srgbClr val="171514"/>
                </a:solidFill>
                <a:latin typeface="Arial"/>
                <a:cs typeface="Arial"/>
              </a:rPr>
              <a:t>de</a:t>
            </a:r>
            <a:r>
              <a:rPr sz="700" b="1" spc="-20" dirty="0">
                <a:solidFill>
                  <a:srgbClr val="171514"/>
                </a:solidFill>
                <a:latin typeface="Arial"/>
                <a:cs typeface="Arial"/>
              </a:rPr>
              <a:t> </a:t>
            </a:r>
            <a:r>
              <a:rPr sz="700" b="1" spc="30" dirty="0">
                <a:solidFill>
                  <a:srgbClr val="171514"/>
                </a:solidFill>
                <a:latin typeface="Arial"/>
                <a:cs typeface="Arial"/>
              </a:rPr>
              <a:t>trabajo</a:t>
            </a:r>
            <a:r>
              <a:rPr sz="700" b="1" spc="-15" dirty="0">
                <a:solidFill>
                  <a:srgbClr val="171514"/>
                </a:solidFill>
                <a:latin typeface="Arial"/>
                <a:cs typeface="Arial"/>
              </a:rPr>
              <a:t> </a:t>
            </a:r>
            <a:r>
              <a:rPr sz="700" b="1" spc="5" dirty="0">
                <a:solidFill>
                  <a:srgbClr val="171514"/>
                </a:solidFill>
                <a:latin typeface="Arial"/>
                <a:cs typeface="Arial"/>
              </a:rPr>
              <a:t>(eV)</a:t>
            </a:r>
            <a:r>
              <a:rPr sz="700" b="1" spc="-20" dirty="0">
                <a:solidFill>
                  <a:srgbClr val="171514"/>
                </a:solidFill>
                <a:latin typeface="Arial"/>
                <a:cs typeface="Arial"/>
              </a:rPr>
              <a:t> </a:t>
            </a:r>
            <a:r>
              <a:rPr sz="700" b="1" spc="20" dirty="0">
                <a:solidFill>
                  <a:srgbClr val="171514"/>
                </a:solidFill>
                <a:latin typeface="Arial"/>
                <a:cs typeface="Arial"/>
              </a:rPr>
              <a:t>de</a:t>
            </a:r>
            <a:r>
              <a:rPr sz="700" b="1" spc="-15" dirty="0">
                <a:solidFill>
                  <a:srgbClr val="171514"/>
                </a:solidFill>
                <a:latin typeface="Arial"/>
                <a:cs typeface="Arial"/>
              </a:rPr>
              <a:t> </a:t>
            </a:r>
            <a:r>
              <a:rPr sz="700" b="1" spc="-10" dirty="0">
                <a:solidFill>
                  <a:srgbClr val="171514"/>
                </a:solidFill>
                <a:latin typeface="Arial"/>
                <a:cs typeface="Arial"/>
              </a:rPr>
              <a:t>los</a:t>
            </a:r>
            <a:r>
              <a:rPr sz="700" b="1" spc="-15" dirty="0">
                <a:solidFill>
                  <a:srgbClr val="171514"/>
                </a:solidFill>
                <a:latin typeface="Arial"/>
                <a:cs typeface="Arial"/>
              </a:rPr>
              <a:t> </a:t>
            </a:r>
            <a:r>
              <a:rPr sz="700" b="1" spc="25" dirty="0">
                <a:solidFill>
                  <a:srgbClr val="171514"/>
                </a:solidFill>
                <a:latin typeface="Arial"/>
                <a:cs typeface="Arial"/>
              </a:rPr>
              <a:t>metales</a:t>
            </a:r>
            <a:r>
              <a:rPr sz="700" b="1" spc="-20" dirty="0">
                <a:solidFill>
                  <a:srgbClr val="171514"/>
                </a:solidFill>
                <a:latin typeface="Arial"/>
                <a:cs typeface="Arial"/>
              </a:rPr>
              <a:t> </a:t>
            </a:r>
            <a:r>
              <a:rPr sz="700" b="1" spc="10" dirty="0">
                <a:solidFill>
                  <a:srgbClr val="171514"/>
                </a:solidFill>
                <a:latin typeface="Arial"/>
                <a:cs typeface="Arial"/>
              </a:rPr>
              <a:t>puros</a:t>
            </a:r>
            <a:endParaRPr sz="700">
              <a:latin typeface="Arial"/>
              <a:cs typeface="Arial"/>
            </a:endParaRPr>
          </a:p>
        </p:txBody>
      </p:sp>
      <p:graphicFrame>
        <p:nvGraphicFramePr>
          <p:cNvPr id="18" name="object 18"/>
          <p:cNvGraphicFramePr>
            <a:graphicFrameLocks noGrp="1"/>
          </p:cNvGraphicFramePr>
          <p:nvPr/>
        </p:nvGraphicFramePr>
        <p:xfrm>
          <a:off x="5940303" y="5675289"/>
          <a:ext cx="3030218" cy="1046678"/>
        </p:xfrm>
        <a:graphic>
          <a:graphicData uri="http://schemas.openxmlformats.org/drawingml/2006/table">
            <a:tbl>
              <a:tblPr firstRow="1" bandRow="1">
                <a:tableStyleId>{2D5ABB26-0587-4C30-8999-92F81FD0307C}</a:tableStyleId>
              </a:tblPr>
              <a:tblGrid>
                <a:gridCol w="250190">
                  <a:extLst>
                    <a:ext uri="{9D8B030D-6E8A-4147-A177-3AD203B41FA5}">
                      <a16:colId xmlns:a16="http://schemas.microsoft.com/office/drawing/2014/main" val="20000"/>
                    </a:ext>
                  </a:extLst>
                </a:gridCol>
                <a:gridCol w="374015">
                  <a:extLst>
                    <a:ext uri="{9D8B030D-6E8A-4147-A177-3AD203B41FA5}">
                      <a16:colId xmlns:a16="http://schemas.microsoft.com/office/drawing/2014/main" val="20001"/>
                    </a:ext>
                  </a:extLst>
                </a:gridCol>
                <a:gridCol w="357505">
                  <a:extLst>
                    <a:ext uri="{9D8B030D-6E8A-4147-A177-3AD203B41FA5}">
                      <a16:colId xmlns:a16="http://schemas.microsoft.com/office/drawing/2014/main" val="20002"/>
                    </a:ext>
                  </a:extLst>
                </a:gridCol>
                <a:gridCol w="571500">
                  <a:extLst>
                    <a:ext uri="{9D8B030D-6E8A-4147-A177-3AD203B41FA5}">
                      <a16:colId xmlns:a16="http://schemas.microsoft.com/office/drawing/2014/main" val="20003"/>
                    </a:ext>
                  </a:extLst>
                </a:gridCol>
                <a:gridCol w="305434">
                  <a:extLst>
                    <a:ext uri="{9D8B030D-6E8A-4147-A177-3AD203B41FA5}">
                      <a16:colId xmlns:a16="http://schemas.microsoft.com/office/drawing/2014/main" val="20004"/>
                    </a:ext>
                  </a:extLst>
                </a:gridCol>
                <a:gridCol w="586105">
                  <a:extLst>
                    <a:ext uri="{9D8B030D-6E8A-4147-A177-3AD203B41FA5}">
                      <a16:colId xmlns:a16="http://schemas.microsoft.com/office/drawing/2014/main" val="20005"/>
                    </a:ext>
                  </a:extLst>
                </a:gridCol>
                <a:gridCol w="297180">
                  <a:extLst>
                    <a:ext uri="{9D8B030D-6E8A-4147-A177-3AD203B41FA5}">
                      <a16:colId xmlns:a16="http://schemas.microsoft.com/office/drawing/2014/main" val="20006"/>
                    </a:ext>
                  </a:extLst>
                </a:gridCol>
                <a:gridCol w="288289">
                  <a:extLst>
                    <a:ext uri="{9D8B030D-6E8A-4147-A177-3AD203B41FA5}">
                      <a16:colId xmlns:a16="http://schemas.microsoft.com/office/drawing/2014/main" val="20007"/>
                    </a:ext>
                  </a:extLst>
                </a:gridCol>
              </a:tblGrid>
              <a:tr h="141985">
                <a:tc>
                  <a:txBody>
                    <a:bodyPr/>
                    <a:lstStyle/>
                    <a:p>
                      <a:pPr marL="21590">
                        <a:lnSpc>
                          <a:spcPct val="100000"/>
                        </a:lnSpc>
                        <a:spcBef>
                          <a:spcPts val="55"/>
                        </a:spcBef>
                      </a:pPr>
                      <a:r>
                        <a:rPr sz="800" spc="20" dirty="0">
                          <a:solidFill>
                            <a:srgbClr val="171514"/>
                          </a:solidFill>
                          <a:latin typeface="Microsoft Sans Serif"/>
                          <a:cs typeface="Microsoft Sans Serif"/>
                        </a:rPr>
                        <a:t>li</a:t>
                      </a:r>
                      <a:endParaRPr sz="800">
                        <a:latin typeface="Microsoft Sans Serif"/>
                        <a:cs typeface="Microsoft Sans Serif"/>
                      </a:endParaRPr>
                    </a:p>
                  </a:txBody>
                  <a:tcPr marL="0" marR="0" marT="6985" marB="0"/>
                </a:tc>
                <a:tc>
                  <a:txBody>
                    <a:bodyPr/>
                    <a:lstStyle/>
                    <a:p>
                      <a:pPr marL="62865">
                        <a:lnSpc>
                          <a:spcPct val="100000"/>
                        </a:lnSpc>
                        <a:spcBef>
                          <a:spcPts val="55"/>
                        </a:spcBef>
                      </a:pPr>
                      <a:r>
                        <a:rPr sz="800" spc="5" dirty="0">
                          <a:solidFill>
                            <a:srgbClr val="171514"/>
                          </a:solidFill>
                          <a:latin typeface="Microsoft Sans Serif"/>
                          <a:cs typeface="Microsoft Sans Serif"/>
                        </a:rPr>
                        <a:t>2.48</a:t>
                      </a:r>
                      <a:endParaRPr sz="800">
                        <a:latin typeface="Microsoft Sans Serif"/>
                        <a:cs typeface="Microsoft Sans Serif"/>
                      </a:endParaRPr>
                    </a:p>
                  </a:txBody>
                  <a:tcPr marL="0" marR="0" marT="6985" marB="0"/>
                </a:tc>
                <a:tc>
                  <a:txBody>
                    <a:bodyPr/>
                    <a:lstStyle/>
                    <a:p>
                      <a:pPr marL="108585">
                        <a:lnSpc>
                          <a:spcPct val="100000"/>
                        </a:lnSpc>
                        <a:spcBef>
                          <a:spcPts val="55"/>
                        </a:spcBef>
                      </a:pPr>
                      <a:r>
                        <a:rPr sz="800" spc="-10" dirty="0">
                          <a:solidFill>
                            <a:srgbClr val="171514"/>
                          </a:solidFill>
                          <a:latin typeface="Microsoft Sans Serif"/>
                          <a:cs typeface="Microsoft Sans Serif"/>
                        </a:rPr>
                        <a:t>Ser</a:t>
                      </a:r>
                      <a:endParaRPr sz="800">
                        <a:latin typeface="Microsoft Sans Serif"/>
                        <a:cs typeface="Microsoft Sans Serif"/>
                      </a:endParaRPr>
                    </a:p>
                  </a:txBody>
                  <a:tcPr marL="0" marR="0" marT="6985" marB="0"/>
                </a:tc>
                <a:tc>
                  <a:txBody>
                    <a:bodyPr/>
                    <a:lstStyle/>
                    <a:p>
                      <a:pPr marR="104775" algn="r">
                        <a:lnSpc>
                          <a:spcPct val="100000"/>
                        </a:lnSpc>
                        <a:spcBef>
                          <a:spcPts val="155"/>
                        </a:spcBef>
                      </a:pPr>
                      <a:r>
                        <a:rPr sz="700" spc="20" dirty="0">
                          <a:solidFill>
                            <a:srgbClr val="171514"/>
                          </a:solidFill>
                          <a:latin typeface="Microsoft Sans Serif"/>
                          <a:cs typeface="Microsoft Sans Serif"/>
                        </a:rPr>
                        <a:t>3.32–3.92</a:t>
                      </a:r>
                      <a:endParaRPr sz="700">
                        <a:latin typeface="Microsoft Sans Serif"/>
                        <a:cs typeface="Microsoft Sans Serif"/>
                      </a:endParaRPr>
                    </a:p>
                  </a:txBody>
                  <a:tcPr marL="0" marR="0" marT="19685" marB="0"/>
                </a:tc>
                <a:tc>
                  <a:txBody>
                    <a:bodyPr/>
                    <a:lstStyle/>
                    <a:p>
                      <a:pPr marL="112395">
                        <a:lnSpc>
                          <a:spcPct val="100000"/>
                        </a:lnSpc>
                        <a:spcBef>
                          <a:spcPts val="55"/>
                        </a:spcBef>
                      </a:pPr>
                      <a:r>
                        <a:rPr sz="800" spc="15" dirty="0">
                          <a:solidFill>
                            <a:srgbClr val="171514"/>
                          </a:solidFill>
                          <a:latin typeface="Microsoft Sans Serif"/>
                          <a:cs typeface="Microsoft Sans Serif"/>
                        </a:rPr>
                        <a:t>jue.</a:t>
                      </a:r>
                      <a:endParaRPr sz="800">
                        <a:latin typeface="Microsoft Sans Serif"/>
                        <a:cs typeface="Microsoft Sans Serif"/>
                      </a:endParaRPr>
                    </a:p>
                  </a:txBody>
                  <a:tcPr marL="0" marR="0" marT="6985" marB="0"/>
                </a:tc>
                <a:tc>
                  <a:txBody>
                    <a:bodyPr/>
                    <a:lstStyle/>
                    <a:p>
                      <a:pPr marL="92710">
                        <a:lnSpc>
                          <a:spcPct val="100000"/>
                        </a:lnSpc>
                        <a:spcBef>
                          <a:spcPts val="55"/>
                        </a:spcBef>
                      </a:pPr>
                      <a:r>
                        <a:rPr sz="800" spc="5" dirty="0">
                          <a:solidFill>
                            <a:srgbClr val="171514"/>
                          </a:solidFill>
                          <a:latin typeface="Microsoft Sans Serif"/>
                          <a:cs typeface="Microsoft Sans Serif"/>
                        </a:rPr>
                        <a:t>3.38</a:t>
                      </a:r>
                      <a:endParaRPr sz="800">
                        <a:latin typeface="Microsoft Sans Serif"/>
                        <a:cs typeface="Microsoft Sans Serif"/>
                      </a:endParaRPr>
                    </a:p>
                  </a:txBody>
                  <a:tcPr marL="0" marR="0" marT="6985" marB="0"/>
                </a:tc>
                <a:tc>
                  <a:txBody>
                    <a:bodyPr/>
                    <a:lstStyle/>
                    <a:p>
                      <a:pPr marL="5080" algn="ctr">
                        <a:lnSpc>
                          <a:spcPct val="100000"/>
                        </a:lnSpc>
                        <a:spcBef>
                          <a:spcPts val="55"/>
                        </a:spcBef>
                      </a:pPr>
                      <a:r>
                        <a:rPr sz="800" spc="-35" dirty="0">
                          <a:solidFill>
                            <a:srgbClr val="171514"/>
                          </a:solidFill>
                          <a:latin typeface="Microsoft Sans Serif"/>
                          <a:cs typeface="Microsoft Sans Serif"/>
                        </a:rPr>
                        <a:t>Fe</a:t>
                      </a:r>
                      <a:endParaRPr sz="800">
                        <a:latin typeface="Microsoft Sans Serif"/>
                        <a:cs typeface="Microsoft Sans Serif"/>
                      </a:endParaRPr>
                    </a:p>
                  </a:txBody>
                  <a:tcPr marL="0" marR="0" marT="6985" marB="0"/>
                </a:tc>
                <a:tc>
                  <a:txBody>
                    <a:bodyPr/>
                    <a:lstStyle/>
                    <a:p>
                      <a:pPr marR="13970" algn="r">
                        <a:lnSpc>
                          <a:spcPct val="100000"/>
                        </a:lnSpc>
                        <a:spcBef>
                          <a:spcPts val="55"/>
                        </a:spcBef>
                      </a:pPr>
                      <a:r>
                        <a:rPr sz="800" spc="5" dirty="0">
                          <a:solidFill>
                            <a:srgbClr val="171514"/>
                          </a:solidFill>
                          <a:latin typeface="Microsoft Sans Serif"/>
                          <a:cs typeface="Microsoft Sans Serif"/>
                        </a:rPr>
                        <a:t>4.49</a:t>
                      </a:r>
                      <a:endParaRPr sz="800">
                        <a:latin typeface="Microsoft Sans Serif"/>
                        <a:cs typeface="Microsoft Sans Serif"/>
                      </a:endParaRPr>
                    </a:p>
                  </a:txBody>
                  <a:tcPr marL="0" marR="0" marT="6985" marB="0"/>
                </a:tc>
                <a:extLst>
                  <a:ext uri="{0D108BD9-81ED-4DB2-BD59-A6C34878D82A}">
                    <a16:rowId xmlns:a16="http://schemas.microsoft.com/office/drawing/2014/main" val="10000"/>
                  </a:ext>
                </a:extLst>
              </a:tr>
              <a:tr h="145592">
                <a:tc>
                  <a:txBody>
                    <a:bodyPr/>
                    <a:lstStyle/>
                    <a:p>
                      <a:pPr>
                        <a:lnSpc>
                          <a:spcPct val="100000"/>
                        </a:lnSpc>
                        <a:spcBef>
                          <a:spcPts val="20"/>
                        </a:spcBef>
                      </a:pPr>
                      <a:endParaRPr sz="400">
                        <a:latin typeface="Times New Roman"/>
                        <a:cs typeface="Times New Roman"/>
                      </a:endParaRPr>
                    </a:p>
                    <a:p>
                      <a:pPr marL="21590">
                        <a:lnSpc>
                          <a:spcPct val="100000"/>
                        </a:lnSpc>
                      </a:pPr>
                      <a:r>
                        <a:rPr sz="400" dirty="0">
                          <a:solidFill>
                            <a:srgbClr val="171514"/>
                          </a:solidFill>
                          <a:latin typeface="Microsoft Sans Serif"/>
                          <a:cs typeface="Microsoft Sans Serif"/>
                        </a:rPr>
                        <a:t>N</a:t>
                      </a:r>
                      <a:r>
                        <a:rPr sz="400" spc="-5" dirty="0">
                          <a:solidFill>
                            <a:srgbClr val="171514"/>
                          </a:solidFill>
                          <a:latin typeface="Microsoft Sans Serif"/>
                          <a:cs typeface="Microsoft Sans Serif"/>
                        </a:rPr>
                        <a:t> </a:t>
                      </a:r>
                      <a:r>
                        <a:rPr sz="400" dirty="0">
                          <a:solidFill>
                            <a:srgbClr val="171514"/>
                          </a:solidFill>
                          <a:latin typeface="Microsoft Sans Serif"/>
                          <a:cs typeface="Microsoft Sans Serif"/>
                        </a:rPr>
                        <a:t>/</a:t>
                      </a:r>
                      <a:r>
                        <a:rPr sz="400" spc="-5" dirty="0">
                          <a:solidFill>
                            <a:srgbClr val="171514"/>
                          </a:solidFill>
                          <a:latin typeface="Microsoft Sans Serif"/>
                          <a:cs typeface="Microsoft Sans Serif"/>
                        </a:rPr>
                        <a:t> </a:t>
                      </a:r>
                      <a:r>
                        <a:rPr sz="400" dirty="0">
                          <a:solidFill>
                            <a:srgbClr val="171514"/>
                          </a:solidFill>
                          <a:latin typeface="Microsoft Sans Serif"/>
                          <a:cs typeface="Microsoft Sans Serif"/>
                        </a:rPr>
                        <a:t>A</a:t>
                      </a:r>
                      <a:endParaRPr sz="400">
                        <a:latin typeface="Microsoft Sans Serif"/>
                        <a:cs typeface="Microsoft Sans Serif"/>
                      </a:endParaRPr>
                    </a:p>
                  </a:txBody>
                  <a:tcPr marL="0" marR="0" marT="2540" marB="0"/>
                </a:tc>
                <a:tc>
                  <a:txBody>
                    <a:bodyPr/>
                    <a:lstStyle/>
                    <a:p>
                      <a:pPr marL="62865">
                        <a:lnSpc>
                          <a:spcPct val="100000"/>
                        </a:lnSpc>
                        <a:spcBef>
                          <a:spcPts val="80"/>
                        </a:spcBef>
                      </a:pPr>
                      <a:r>
                        <a:rPr sz="800" spc="5" dirty="0">
                          <a:solidFill>
                            <a:srgbClr val="171514"/>
                          </a:solidFill>
                          <a:latin typeface="Microsoft Sans Serif"/>
                          <a:cs typeface="Microsoft Sans Serif"/>
                        </a:rPr>
                        <a:t>2.28</a:t>
                      </a:r>
                      <a:endParaRPr sz="800">
                        <a:latin typeface="Microsoft Sans Serif"/>
                        <a:cs typeface="Microsoft Sans Serif"/>
                      </a:endParaRPr>
                    </a:p>
                  </a:txBody>
                  <a:tcPr marL="0" marR="0" marT="10160" marB="0"/>
                </a:tc>
                <a:tc>
                  <a:txBody>
                    <a:bodyPr/>
                    <a:lstStyle/>
                    <a:p>
                      <a:pPr>
                        <a:lnSpc>
                          <a:spcPct val="100000"/>
                        </a:lnSpc>
                        <a:spcBef>
                          <a:spcPts val="5"/>
                        </a:spcBef>
                      </a:pPr>
                      <a:endParaRPr sz="500">
                        <a:latin typeface="Times New Roman"/>
                        <a:cs typeface="Times New Roman"/>
                      </a:endParaRPr>
                    </a:p>
                    <a:p>
                      <a:pPr marL="108585">
                        <a:lnSpc>
                          <a:spcPct val="100000"/>
                        </a:lnSpc>
                      </a:pPr>
                      <a:r>
                        <a:rPr sz="300" spc="10" dirty="0">
                          <a:solidFill>
                            <a:srgbClr val="171514"/>
                          </a:solidFill>
                          <a:latin typeface="Microsoft Sans Serif"/>
                          <a:cs typeface="Microsoft Sans Serif"/>
                        </a:rPr>
                        <a:t>magnesio</a:t>
                      </a:r>
                      <a:endParaRPr sz="300">
                        <a:latin typeface="Microsoft Sans Serif"/>
                        <a:cs typeface="Microsoft Sans Serif"/>
                      </a:endParaRPr>
                    </a:p>
                  </a:txBody>
                  <a:tcPr marL="0" marR="0" marT="635" marB="0"/>
                </a:tc>
                <a:tc>
                  <a:txBody>
                    <a:bodyPr/>
                    <a:lstStyle/>
                    <a:p>
                      <a:pPr marL="61594">
                        <a:lnSpc>
                          <a:spcPct val="100000"/>
                        </a:lnSpc>
                        <a:spcBef>
                          <a:spcPts val="80"/>
                        </a:spcBef>
                      </a:pPr>
                      <a:r>
                        <a:rPr sz="800" spc="5" dirty="0">
                          <a:solidFill>
                            <a:srgbClr val="171514"/>
                          </a:solidFill>
                          <a:latin typeface="Microsoft Sans Serif"/>
                          <a:cs typeface="Microsoft Sans Serif"/>
                        </a:rPr>
                        <a:t>3.67</a:t>
                      </a:r>
                      <a:endParaRPr sz="800">
                        <a:latin typeface="Microsoft Sans Serif"/>
                        <a:cs typeface="Microsoft Sans Serif"/>
                      </a:endParaRPr>
                    </a:p>
                  </a:txBody>
                  <a:tcPr marL="0" marR="0" marT="10160" marB="0"/>
                </a:tc>
                <a:tc>
                  <a:txBody>
                    <a:bodyPr/>
                    <a:lstStyle/>
                    <a:p>
                      <a:pPr marL="112395">
                        <a:lnSpc>
                          <a:spcPct val="100000"/>
                        </a:lnSpc>
                        <a:spcBef>
                          <a:spcPts val="80"/>
                        </a:spcBef>
                      </a:pPr>
                      <a:r>
                        <a:rPr sz="800" dirty="0">
                          <a:solidFill>
                            <a:srgbClr val="171514"/>
                          </a:solidFill>
                          <a:latin typeface="Microsoft Sans Serif"/>
                          <a:cs typeface="Microsoft Sans Serif"/>
                        </a:rPr>
                        <a:t>C</a:t>
                      </a:r>
                      <a:endParaRPr sz="800">
                        <a:latin typeface="Microsoft Sans Serif"/>
                        <a:cs typeface="Microsoft Sans Serif"/>
                      </a:endParaRPr>
                    </a:p>
                  </a:txBody>
                  <a:tcPr marL="0" marR="0" marT="10160" marB="0"/>
                </a:tc>
                <a:tc>
                  <a:txBody>
                    <a:bodyPr/>
                    <a:lstStyle/>
                    <a:p>
                      <a:pPr marL="92710">
                        <a:lnSpc>
                          <a:spcPct val="100000"/>
                        </a:lnSpc>
                        <a:spcBef>
                          <a:spcPts val="180"/>
                        </a:spcBef>
                      </a:pPr>
                      <a:r>
                        <a:rPr sz="700" spc="20" dirty="0">
                          <a:solidFill>
                            <a:srgbClr val="171514"/>
                          </a:solidFill>
                          <a:latin typeface="Microsoft Sans Serif"/>
                          <a:cs typeface="Microsoft Sans Serif"/>
                        </a:rPr>
                        <a:t>4.35–4.60</a:t>
                      </a:r>
                      <a:endParaRPr sz="700">
                        <a:latin typeface="Microsoft Sans Serif"/>
                        <a:cs typeface="Microsoft Sans Serif"/>
                      </a:endParaRPr>
                    </a:p>
                  </a:txBody>
                  <a:tcPr marL="0" marR="0" marT="22860" marB="0"/>
                </a:tc>
                <a:tc>
                  <a:txBody>
                    <a:bodyPr/>
                    <a:lstStyle/>
                    <a:p>
                      <a:pPr algn="ctr">
                        <a:lnSpc>
                          <a:spcPct val="100000"/>
                        </a:lnSpc>
                        <a:spcBef>
                          <a:spcPts val="80"/>
                        </a:spcBef>
                      </a:pPr>
                      <a:r>
                        <a:rPr sz="800" spc="25" dirty="0">
                          <a:solidFill>
                            <a:srgbClr val="171514"/>
                          </a:solidFill>
                          <a:latin typeface="Microsoft Sans Serif"/>
                          <a:cs typeface="Microsoft Sans Serif"/>
                        </a:rPr>
                        <a:t>Ni</a:t>
                      </a:r>
                      <a:endParaRPr sz="800">
                        <a:latin typeface="Microsoft Sans Serif"/>
                        <a:cs typeface="Microsoft Sans Serif"/>
                      </a:endParaRPr>
                    </a:p>
                  </a:txBody>
                  <a:tcPr marL="0" marR="0" marT="10160" marB="0"/>
                </a:tc>
                <a:tc>
                  <a:txBody>
                    <a:bodyPr/>
                    <a:lstStyle/>
                    <a:p>
                      <a:pPr marR="13970" algn="r">
                        <a:lnSpc>
                          <a:spcPct val="100000"/>
                        </a:lnSpc>
                        <a:spcBef>
                          <a:spcPts val="80"/>
                        </a:spcBef>
                      </a:pPr>
                      <a:r>
                        <a:rPr sz="800" spc="5" dirty="0">
                          <a:solidFill>
                            <a:srgbClr val="171514"/>
                          </a:solidFill>
                          <a:latin typeface="Microsoft Sans Serif"/>
                          <a:cs typeface="Microsoft Sans Serif"/>
                        </a:rPr>
                        <a:t>4.96</a:t>
                      </a:r>
                      <a:endParaRPr sz="800">
                        <a:latin typeface="Microsoft Sans Serif"/>
                        <a:cs typeface="Microsoft Sans Serif"/>
                      </a:endParaRPr>
                    </a:p>
                  </a:txBody>
                  <a:tcPr marL="0" marR="0" marT="10160" marB="0"/>
                </a:tc>
                <a:extLst>
                  <a:ext uri="{0D108BD9-81ED-4DB2-BD59-A6C34878D82A}">
                    <a16:rowId xmlns:a16="http://schemas.microsoft.com/office/drawing/2014/main" val="10001"/>
                  </a:ext>
                </a:extLst>
              </a:tr>
              <a:tr h="145592">
                <a:tc>
                  <a:txBody>
                    <a:bodyPr/>
                    <a:lstStyle/>
                    <a:p>
                      <a:pPr marL="21590">
                        <a:lnSpc>
                          <a:spcPct val="100000"/>
                        </a:lnSpc>
                        <a:spcBef>
                          <a:spcPts val="80"/>
                        </a:spcBef>
                      </a:pPr>
                      <a:r>
                        <a:rPr sz="800" dirty="0">
                          <a:solidFill>
                            <a:srgbClr val="171514"/>
                          </a:solidFill>
                          <a:latin typeface="Microsoft Sans Serif"/>
                          <a:cs typeface="Microsoft Sans Serif"/>
                        </a:rPr>
                        <a:t>k</a:t>
                      </a:r>
                      <a:endParaRPr sz="800">
                        <a:latin typeface="Microsoft Sans Serif"/>
                        <a:cs typeface="Microsoft Sans Serif"/>
                      </a:endParaRPr>
                    </a:p>
                  </a:txBody>
                  <a:tcPr marL="0" marR="0" marT="10160" marB="0"/>
                </a:tc>
                <a:tc>
                  <a:txBody>
                    <a:bodyPr/>
                    <a:lstStyle/>
                    <a:p>
                      <a:pPr marL="62865">
                        <a:lnSpc>
                          <a:spcPct val="100000"/>
                        </a:lnSpc>
                        <a:spcBef>
                          <a:spcPts val="80"/>
                        </a:spcBef>
                      </a:pPr>
                      <a:r>
                        <a:rPr sz="800" spc="5" dirty="0">
                          <a:solidFill>
                            <a:srgbClr val="171514"/>
                          </a:solidFill>
                          <a:latin typeface="Microsoft Sans Serif"/>
                          <a:cs typeface="Microsoft Sans Serif"/>
                        </a:rPr>
                        <a:t>2.22</a:t>
                      </a:r>
                      <a:endParaRPr sz="800">
                        <a:latin typeface="Microsoft Sans Serif"/>
                        <a:cs typeface="Microsoft Sans Serif"/>
                      </a:endParaRPr>
                    </a:p>
                  </a:txBody>
                  <a:tcPr marL="0" marR="0" marT="10160" marB="0"/>
                </a:tc>
                <a:tc>
                  <a:txBody>
                    <a:bodyPr/>
                    <a:lstStyle/>
                    <a:p>
                      <a:pPr>
                        <a:lnSpc>
                          <a:spcPct val="100000"/>
                        </a:lnSpc>
                        <a:spcBef>
                          <a:spcPts val="5"/>
                        </a:spcBef>
                      </a:pPr>
                      <a:endParaRPr sz="500">
                        <a:latin typeface="Times New Roman"/>
                        <a:cs typeface="Times New Roman"/>
                      </a:endParaRPr>
                    </a:p>
                    <a:p>
                      <a:pPr marL="108585">
                        <a:lnSpc>
                          <a:spcPct val="100000"/>
                        </a:lnSpc>
                      </a:pPr>
                      <a:r>
                        <a:rPr sz="300" spc="5" dirty="0">
                          <a:solidFill>
                            <a:srgbClr val="171514"/>
                          </a:solidFill>
                          <a:latin typeface="Microsoft Sans Serif"/>
                          <a:cs typeface="Microsoft Sans Serif"/>
                        </a:rPr>
                        <a:t>California</a:t>
                      </a:r>
                      <a:endParaRPr sz="300">
                        <a:latin typeface="Microsoft Sans Serif"/>
                        <a:cs typeface="Microsoft Sans Serif"/>
                      </a:endParaRPr>
                    </a:p>
                  </a:txBody>
                  <a:tcPr marL="0" marR="0" marT="635" marB="0"/>
                </a:tc>
                <a:tc>
                  <a:txBody>
                    <a:bodyPr/>
                    <a:lstStyle/>
                    <a:p>
                      <a:pPr marR="104775" algn="r">
                        <a:lnSpc>
                          <a:spcPct val="100000"/>
                        </a:lnSpc>
                        <a:spcBef>
                          <a:spcPts val="180"/>
                        </a:spcBef>
                      </a:pPr>
                      <a:r>
                        <a:rPr sz="700" spc="20" dirty="0">
                          <a:solidFill>
                            <a:srgbClr val="171514"/>
                          </a:solidFill>
                          <a:latin typeface="Microsoft Sans Serif"/>
                          <a:cs typeface="Microsoft Sans Serif"/>
                        </a:rPr>
                        <a:t>3.20–3.71</a:t>
                      </a:r>
                      <a:endParaRPr sz="700">
                        <a:latin typeface="Microsoft Sans Serif"/>
                        <a:cs typeface="Microsoft Sans Serif"/>
                      </a:endParaRPr>
                    </a:p>
                  </a:txBody>
                  <a:tcPr marL="0" marR="0" marT="22860" marB="0"/>
                </a:tc>
                <a:tc>
                  <a:txBody>
                    <a:bodyPr/>
                    <a:lstStyle/>
                    <a:p>
                      <a:pPr marL="112395">
                        <a:lnSpc>
                          <a:spcPct val="100000"/>
                        </a:lnSpc>
                        <a:spcBef>
                          <a:spcPts val="80"/>
                        </a:spcBef>
                      </a:pPr>
                      <a:r>
                        <a:rPr sz="800" spc="-40" dirty="0">
                          <a:solidFill>
                            <a:srgbClr val="171514"/>
                          </a:solidFill>
                          <a:latin typeface="Microsoft Sans Serif"/>
                          <a:cs typeface="Microsoft Sans Serif"/>
                        </a:rPr>
                        <a:t>Si</a:t>
                      </a:r>
                      <a:endParaRPr sz="800">
                        <a:latin typeface="Microsoft Sans Serif"/>
                        <a:cs typeface="Microsoft Sans Serif"/>
                      </a:endParaRPr>
                    </a:p>
                  </a:txBody>
                  <a:tcPr marL="0" marR="0" marT="10160" marB="0"/>
                </a:tc>
                <a:tc>
                  <a:txBody>
                    <a:bodyPr/>
                    <a:lstStyle/>
                    <a:p>
                      <a:pPr marL="92710">
                        <a:lnSpc>
                          <a:spcPct val="100000"/>
                        </a:lnSpc>
                        <a:spcBef>
                          <a:spcPts val="80"/>
                        </a:spcBef>
                      </a:pPr>
                      <a:r>
                        <a:rPr sz="800" spc="5" dirty="0">
                          <a:solidFill>
                            <a:srgbClr val="171514"/>
                          </a:solidFill>
                          <a:latin typeface="Microsoft Sans Serif"/>
                          <a:cs typeface="Microsoft Sans Serif"/>
                        </a:rPr>
                        <a:t>3.54</a:t>
                      </a:r>
                      <a:endParaRPr sz="800">
                        <a:latin typeface="Microsoft Sans Serif"/>
                        <a:cs typeface="Microsoft Sans Serif"/>
                      </a:endParaRPr>
                    </a:p>
                  </a:txBody>
                  <a:tcPr marL="0" marR="0" marT="10160" marB="0"/>
                </a:tc>
                <a:tc>
                  <a:txBody>
                    <a:bodyPr/>
                    <a:lstStyle/>
                    <a:p>
                      <a:pPr marL="30480" algn="ctr">
                        <a:lnSpc>
                          <a:spcPct val="100000"/>
                        </a:lnSpc>
                        <a:spcBef>
                          <a:spcPts val="80"/>
                        </a:spcBef>
                      </a:pPr>
                      <a:r>
                        <a:rPr sz="800" spc="-25" dirty="0">
                          <a:solidFill>
                            <a:srgbClr val="171514"/>
                          </a:solidFill>
                          <a:latin typeface="Microsoft Sans Serif"/>
                          <a:cs typeface="Microsoft Sans Serif"/>
                        </a:rPr>
                        <a:t>PD</a:t>
                      </a:r>
                      <a:endParaRPr sz="800">
                        <a:latin typeface="Microsoft Sans Serif"/>
                        <a:cs typeface="Microsoft Sans Serif"/>
                      </a:endParaRPr>
                    </a:p>
                  </a:txBody>
                  <a:tcPr marL="0" marR="0" marT="10160" marB="0"/>
                </a:tc>
                <a:tc>
                  <a:txBody>
                    <a:bodyPr/>
                    <a:lstStyle/>
                    <a:p>
                      <a:pPr marR="13970" algn="r">
                        <a:lnSpc>
                          <a:spcPct val="100000"/>
                        </a:lnSpc>
                        <a:spcBef>
                          <a:spcPts val="80"/>
                        </a:spcBef>
                      </a:pPr>
                      <a:r>
                        <a:rPr sz="800" spc="5" dirty="0">
                          <a:solidFill>
                            <a:srgbClr val="171514"/>
                          </a:solidFill>
                          <a:latin typeface="Microsoft Sans Serif"/>
                          <a:cs typeface="Microsoft Sans Serif"/>
                        </a:rPr>
                        <a:t>4.98</a:t>
                      </a:r>
                      <a:endParaRPr sz="800">
                        <a:latin typeface="Microsoft Sans Serif"/>
                        <a:cs typeface="Microsoft Sans Serif"/>
                      </a:endParaRPr>
                    </a:p>
                  </a:txBody>
                  <a:tcPr marL="0" marR="0" marT="10160" marB="0"/>
                </a:tc>
                <a:extLst>
                  <a:ext uri="{0D108BD9-81ED-4DB2-BD59-A6C34878D82A}">
                    <a16:rowId xmlns:a16="http://schemas.microsoft.com/office/drawing/2014/main" val="10002"/>
                  </a:ext>
                </a:extLst>
              </a:tr>
              <a:tr h="145592">
                <a:tc>
                  <a:txBody>
                    <a:bodyPr/>
                    <a:lstStyle/>
                    <a:p>
                      <a:pPr marL="21590">
                        <a:lnSpc>
                          <a:spcPct val="100000"/>
                        </a:lnSpc>
                        <a:spcBef>
                          <a:spcPts val="80"/>
                        </a:spcBef>
                      </a:pPr>
                      <a:r>
                        <a:rPr sz="800" spc="-20" dirty="0">
                          <a:solidFill>
                            <a:srgbClr val="171514"/>
                          </a:solidFill>
                          <a:latin typeface="Microsoft Sans Serif"/>
                          <a:cs typeface="Microsoft Sans Serif"/>
                        </a:rPr>
                        <a:t>cs</a:t>
                      </a:r>
                      <a:endParaRPr sz="800">
                        <a:latin typeface="Microsoft Sans Serif"/>
                        <a:cs typeface="Microsoft Sans Serif"/>
                      </a:endParaRPr>
                    </a:p>
                  </a:txBody>
                  <a:tcPr marL="0" marR="0" marT="10160" marB="0"/>
                </a:tc>
                <a:tc>
                  <a:txBody>
                    <a:bodyPr/>
                    <a:lstStyle/>
                    <a:p>
                      <a:pPr marL="62865">
                        <a:lnSpc>
                          <a:spcPct val="100000"/>
                        </a:lnSpc>
                        <a:spcBef>
                          <a:spcPts val="80"/>
                        </a:spcBef>
                      </a:pPr>
                      <a:r>
                        <a:rPr sz="800" spc="5" dirty="0">
                          <a:solidFill>
                            <a:srgbClr val="171514"/>
                          </a:solidFill>
                          <a:latin typeface="Microsoft Sans Serif"/>
                          <a:cs typeface="Microsoft Sans Serif"/>
                        </a:rPr>
                        <a:t>1.93</a:t>
                      </a:r>
                      <a:endParaRPr sz="800">
                        <a:latin typeface="Microsoft Sans Serif"/>
                        <a:cs typeface="Microsoft Sans Serif"/>
                      </a:endParaRPr>
                    </a:p>
                  </a:txBody>
                  <a:tcPr marL="0" marR="0" marT="10160" marB="0"/>
                </a:tc>
                <a:tc>
                  <a:txBody>
                    <a:bodyPr/>
                    <a:lstStyle/>
                    <a:p>
                      <a:pPr>
                        <a:lnSpc>
                          <a:spcPct val="100000"/>
                        </a:lnSpc>
                        <a:spcBef>
                          <a:spcPts val="5"/>
                        </a:spcBef>
                      </a:pPr>
                      <a:endParaRPr sz="500">
                        <a:latin typeface="Times New Roman"/>
                        <a:cs typeface="Times New Roman"/>
                      </a:endParaRPr>
                    </a:p>
                    <a:p>
                      <a:pPr marL="108585">
                        <a:lnSpc>
                          <a:spcPct val="100000"/>
                        </a:lnSpc>
                      </a:pPr>
                      <a:r>
                        <a:rPr sz="300" dirty="0">
                          <a:solidFill>
                            <a:srgbClr val="171514"/>
                          </a:solidFill>
                          <a:latin typeface="Microsoft Sans Serif"/>
                          <a:cs typeface="Microsoft Sans Serif"/>
                        </a:rPr>
                        <a:t>Licenciado</a:t>
                      </a:r>
                      <a:r>
                        <a:rPr sz="300" spc="-5" dirty="0">
                          <a:solidFill>
                            <a:srgbClr val="171514"/>
                          </a:solidFill>
                          <a:latin typeface="Microsoft Sans Serif"/>
                          <a:cs typeface="Microsoft Sans Serif"/>
                        </a:rPr>
                        <a:t> </a:t>
                      </a:r>
                      <a:r>
                        <a:rPr sz="300" dirty="0">
                          <a:solidFill>
                            <a:srgbClr val="171514"/>
                          </a:solidFill>
                          <a:latin typeface="Microsoft Sans Serif"/>
                          <a:cs typeface="Microsoft Sans Serif"/>
                        </a:rPr>
                        <a:t>en</a:t>
                      </a:r>
                      <a:endParaRPr sz="300">
                        <a:latin typeface="Microsoft Sans Serif"/>
                        <a:cs typeface="Microsoft Sans Serif"/>
                      </a:endParaRPr>
                    </a:p>
                  </a:txBody>
                  <a:tcPr marL="0" marR="0" marT="635" marB="0"/>
                </a:tc>
                <a:tc>
                  <a:txBody>
                    <a:bodyPr/>
                    <a:lstStyle/>
                    <a:p>
                      <a:pPr marL="4445">
                        <a:lnSpc>
                          <a:spcPct val="100000"/>
                        </a:lnSpc>
                        <a:spcBef>
                          <a:spcPts val="80"/>
                        </a:spcBef>
                      </a:pPr>
                      <a:r>
                        <a:rPr sz="300" dirty="0">
                          <a:solidFill>
                            <a:srgbClr val="171514"/>
                          </a:solidFill>
                          <a:latin typeface="Microsoft Sans Serif"/>
                          <a:cs typeface="Microsoft Sans Serif"/>
                        </a:rPr>
                        <a:t>Let</a:t>
                      </a:r>
                      <a:r>
                        <a:rPr sz="300" spc="-114" dirty="0">
                          <a:solidFill>
                            <a:srgbClr val="171514"/>
                          </a:solidFill>
                          <a:latin typeface="Microsoft Sans Serif"/>
                          <a:cs typeface="Microsoft Sans Serif"/>
                        </a:rPr>
                        <a:t>r</a:t>
                      </a:r>
                      <a:r>
                        <a:rPr sz="800" spc="-350" dirty="0">
                          <a:solidFill>
                            <a:srgbClr val="171514"/>
                          </a:solidFill>
                          <a:latin typeface="Microsoft Sans Serif"/>
                          <a:cs typeface="Microsoft Sans Serif"/>
                        </a:rPr>
                        <a:t>2</a:t>
                      </a:r>
                      <a:r>
                        <a:rPr sz="300" dirty="0">
                          <a:solidFill>
                            <a:srgbClr val="171514"/>
                          </a:solidFill>
                          <a:latin typeface="Microsoft Sans Serif"/>
                          <a:cs typeface="Microsoft Sans Serif"/>
                        </a:rPr>
                        <a:t>as</a:t>
                      </a:r>
                      <a:r>
                        <a:rPr sz="300" spc="-50" dirty="0">
                          <a:solidFill>
                            <a:srgbClr val="171514"/>
                          </a:solidFill>
                          <a:latin typeface="Microsoft Sans Serif"/>
                          <a:cs typeface="Microsoft Sans Serif"/>
                        </a:rPr>
                        <a:t>.</a:t>
                      </a:r>
                      <a:r>
                        <a:rPr sz="800" dirty="0">
                          <a:solidFill>
                            <a:srgbClr val="171514"/>
                          </a:solidFill>
                          <a:latin typeface="Microsoft Sans Serif"/>
                          <a:cs typeface="Microsoft Sans Serif"/>
                        </a:rPr>
                        <a:t>.51</a:t>
                      </a:r>
                      <a:endParaRPr sz="800">
                        <a:latin typeface="Microsoft Sans Serif"/>
                        <a:cs typeface="Microsoft Sans Serif"/>
                      </a:endParaRPr>
                    </a:p>
                  </a:txBody>
                  <a:tcPr marL="0" marR="0" marT="10160" marB="0"/>
                </a:tc>
                <a:tc>
                  <a:txBody>
                    <a:bodyPr/>
                    <a:lstStyle/>
                    <a:p>
                      <a:pPr>
                        <a:lnSpc>
                          <a:spcPct val="100000"/>
                        </a:lnSpc>
                        <a:spcBef>
                          <a:spcPts val="5"/>
                        </a:spcBef>
                      </a:pPr>
                      <a:endParaRPr sz="500">
                        <a:latin typeface="Times New Roman"/>
                        <a:cs typeface="Times New Roman"/>
                      </a:endParaRPr>
                    </a:p>
                    <a:p>
                      <a:pPr marL="112395">
                        <a:lnSpc>
                          <a:spcPct val="100000"/>
                        </a:lnSpc>
                      </a:pPr>
                      <a:r>
                        <a:rPr sz="300" dirty="0">
                          <a:solidFill>
                            <a:srgbClr val="171514"/>
                          </a:solidFill>
                          <a:latin typeface="Microsoft Sans Serif"/>
                          <a:cs typeface="Microsoft Sans Serif"/>
                        </a:rPr>
                        <a:t>Ejército</a:t>
                      </a:r>
                      <a:r>
                        <a:rPr sz="300" spc="-5" dirty="0">
                          <a:solidFill>
                            <a:srgbClr val="171514"/>
                          </a:solidFill>
                          <a:latin typeface="Microsoft Sans Serif"/>
                          <a:cs typeface="Microsoft Sans Serif"/>
                        </a:rPr>
                        <a:t> </a:t>
                      </a:r>
                      <a:r>
                        <a:rPr sz="300" dirty="0">
                          <a:solidFill>
                            <a:srgbClr val="171514"/>
                          </a:solidFill>
                          <a:latin typeface="Microsoft Sans Serif"/>
                          <a:cs typeface="Microsoft Sans Serif"/>
                        </a:rPr>
                        <a:t>de</a:t>
                      </a:r>
                      <a:endParaRPr sz="300">
                        <a:latin typeface="Microsoft Sans Serif"/>
                        <a:cs typeface="Microsoft Sans Serif"/>
                      </a:endParaRPr>
                    </a:p>
                  </a:txBody>
                  <a:tcPr marL="0" marR="0" marT="635" marB="0"/>
                </a:tc>
                <a:tc>
                  <a:txBody>
                    <a:bodyPr/>
                    <a:lstStyle/>
                    <a:p>
                      <a:pPr marL="4445">
                        <a:lnSpc>
                          <a:spcPct val="100000"/>
                        </a:lnSpc>
                        <a:spcBef>
                          <a:spcPts val="80"/>
                        </a:spcBef>
                      </a:pPr>
                      <a:r>
                        <a:rPr sz="300" dirty="0">
                          <a:solidFill>
                            <a:srgbClr val="171514"/>
                          </a:solidFill>
                          <a:latin typeface="Microsoft Sans Serif"/>
                          <a:cs typeface="Microsoft Sans Serif"/>
                        </a:rPr>
                        <a:t>rese</a:t>
                      </a:r>
                      <a:r>
                        <a:rPr sz="300" spc="-40" dirty="0">
                          <a:solidFill>
                            <a:srgbClr val="171514"/>
                          </a:solidFill>
                          <a:latin typeface="Microsoft Sans Serif"/>
                          <a:cs typeface="Microsoft Sans Serif"/>
                        </a:rPr>
                        <a:t>r</a:t>
                      </a:r>
                      <a:r>
                        <a:rPr sz="800" spc="-420" dirty="0">
                          <a:solidFill>
                            <a:srgbClr val="171514"/>
                          </a:solidFill>
                          <a:latin typeface="Microsoft Sans Serif"/>
                          <a:cs typeface="Microsoft Sans Serif"/>
                        </a:rPr>
                        <a:t>4</a:t>
                      </a:r>
                      <a:r>
                        <a:rPr sz="300" dirty="0">
                          <a:solidFill>
                            <a:srgbClr val="171514"/>
                          </a:solidFill>
                          <a:latin typeface="Microsoft Sans Serif"/>
                          <a:cs typeface="Microsoft Sans Serif"/>
                        </a:rPr>
                        <a:t>va</a:t>
                      </a:r>
                      <a:r>
                        <a:rPr sz="300" spc="15" dirty="0">
                          <a:solidFill>
                            <a:srgbClr val="171514"/>
                          </a:solidFill>
                          <a:latin typeface="Microsoft Sans Serif"/>
                          <a:cs typeface="Microsoft Sans Serif"/>
                        </a:rPr>
                        <a:t> </a:t>
                      </a:r>
                      <a:r>
                        <a:rPr sz="800" dirty="0">
                          <a:solidFill>
                            <a:srgbClr val="171514"/>
                          </a:solidFill>
                          <a:latin typeface="Microsoft Sans Serif"/>
                          <a:cs typeface="Microsoft Sans Serif"/>
                        </a:rPr>
                        <a:t>.13</a:t>
                      </a:r>
                      <a:endParaRPr sz="800">
                        <a:latin typeface="Microsoft Sans Serif"/>
                        <a:cs typeface="Microsoft Sans Serif"/>
                      </a:endParaRPr>
                    </a:p>
                  </a:txBody>
                  <a:tcPr marL="0" marR="0" marT="10160" marB="0"/>
                </a:tc>
                <a:tc>
                  <a:txBody>
                    <a:bodyPr/>
                    <a:lstStyle/>
                    <a:p>
                      <a:pPr>
                        <a:lnSpc>
                          <a:spcPct val="100000"/>
                        </a:lnSpc>
                        <a:spcBef>
                          <a:spcPts val="5"/>
                        </a:spcBef>
                      </a:pPr>
                      <a:endParaRPr sz="500">
                        <a:latin typeface="Times New Roman"/>
                        <a:cs typeface="Times New Roman"/>
                      </a:endParaRPr>
                    </a:p>
                    <a:p>
                      <a:pPr marL="2540" algn="ctr">
                        <a:lnSpc>
                          <a:spcPct val="100000"/>
                        </a:lnSpc>
                      </a:pPr>
                      <a:r>
                        <a:rPr sz="300" spc="15" dirty="0">
                          <a:solidFill>
                            <a:srgbClr val="171514"/>
                          </a:solidFill>
                          <a:latin typeface="Microsoft Sans Serif"/>
                          <a:cs typeface="Microsoft Sans Serif"/>
                        </a:rPr>
                        <a:t>punto</a:t>
                      </a:r>
                      <a:endParaRPr sz="300">
                        <a:latin typeface="Microsoft Sans Serif"/>
                        <a:cs typeface="Microsoft Sans Serif"/>
                      </a:endParaRPr>
                    </a:p>
                  </a:txBody>
                  <a:tcPr marL="0" marR="0" marT="635" marB="0"/>
                </a:tc>
                <a:tc>
                  <a:txBody>
                    <a:bodyPr/>
                    <a:lstStyle/>
                    <a:p>
                      <a:pPr marR="13970" algn="r">
                        <a:lnSpc>
                          <a:spcPct val="100000"/>
                        </a:lnSpc>
                        <a:spcBef>
                          <a:spcPts val="80"/>
                        </a:spcBef>
                      </a:pPr>
                      <a:r>
                        <a:rPr sz="800" spc="5" dirty="0">
                          <a:solidFill>
                            <a:srgbClr val="171514"/>
                          </a:solidFill>
                          <a:latin typeface="Microsoft Sans Serif"/>
                          <a:cs typeface="Microsoft Sans Serif"/>
                        </a:rPr>
                        <a:t>5.36</a:t>
                      </a:r>
                      <a:endParaRPr sz="800">
                        <a:latin typeface="Microsoft Sans Serif"/>
                        <a:cs typeface="Microsoft Sans Serif"/>
                      </a:endParaRPr>
                    </a:p>
                  </a:txBody>
                  <a:tcPr marL="0" marR="0" marT="10160" marB="0"/>
                </a:tc>
                <a:extLst>
                  <a:ext uri="{0D108BD9-81ED-4DB2-BD59-A6C34878D82A}">
                    <a16:rowId xmlns:a16="http://schemas.microsoft.com/office/drawing/2014/main" val="10003"/>
                  </a:ext>
                </a:extLst>
              </a:tr>
              <a:tr h="154279">
                <a:tc>
                  <a:txBody>
                    <a:bodyPr/>
                    <a:lstStyle/>
                    <a:p>
                      <a:pPr>
                        <a:lnSpc>
                          <a:spcPct val="100000"/>
                        </a:lnSpc>
                        <a:spcBef>
                          <a:spcPts val="15"/>
                        </a:spcBef>
                      </a:pPr>
                      <a:endParaRPr sz="450">
                        <a:latin typeface="Times New Roman"/>
                        <a:cs typeface="Times New Roman"/>
                      </a:endParaRPr>
                    </a:p>
                    <a:p>
                      <a:pPr marL="21590">
                        <a:lnSpc>
                          <a:spcPct val="100000"/>
                        </a:lnSpc>
                      </a:pPr>
                      <a:r>
                        <a:rPr sz="350" spc="10" dirty="0">
                          <a:solidFill>
                            <a:srgbClr val="171514"/>
                          </a:solidFill>
                          <a:latin typeface="Microsoft Sans Serif"/>
                          <a:cs typeface="Microsoft Sans Serif"/>
                        </a:rPr>
                        <a:t>cobre</a:t>
                      </a:r>
                      <a:endParaRPr sz="350">
                        <a:latin typeface="Microsoft Sans Serif"/>
                        <a:cs typeface="Microsoft Sans Serif"/>
                      </a:endParaRPr>
                    </a:p>
                  </a:txBody>
                  <a:tcPr marL="0" marR="0" marT="1905" marB="0"/>
                </a:tc>
                <a:tc>
                  <a:txBody>
                    <a:bodyPr/>
                    <a:lstStyle/>
                    <a:p>
                      <a:pPr marL="62865">
                        <a:lnSpc>
                          <a:spcPct val="100000"/>
                        </a:lnSpc>
                        <a:spcBef>
                          <a:spcPts val="80"/>
                        </a:spcBef>
                      </a:pPr>
                      <a:r>
                        <a:rPr sz="800" spc="5" dirty="0">
                          <a:solidFill>
                            <a:srgbClr val="171514"/>
                          </a:solidFill>
                          <a:latin typeface="Microsoft Sans Serif"/>
                          <a:cs typeface="Microsoft Sans Serif"/>
                        </a:rPr>
                        <a:t>4.45</a:t>
                      </a:r>
                      <a:endParaRPr sz="800">
                        <a:latin typeface="Microsoft Sans Serif"/>
                        <a:cs typeface="Microsoft Sans Serif"/>
                      </a:endParaRPr>
                    </a:p>
                  </a:txBody>
                  <a:tcPr marL="0" marR="0" marT="10160" marB="0"/>
                </a:tc>
                <a:tc>
                  <a:txBody>
                    <a:bodyPr/>
                    <a:lstStyle/>
                    <a:p>
                      <a:pPr marL="108585">
                        <a:lnSpc>
                          <a:spcPct val="100000"/>
                        </a:lnSpc>
                        <a:spcBef>
                          <a:spcPts val="80"/>
                        </a:spcBef>
                      </a:pPr>
                      <a:r>
                        <a:rPr sz="800" spc="5" dirty="0">
                          <a:solidFill>
                            <a:srgbClr val="171514"/>
                          </a:solidFill>
                          <a:latin typeface="Microsoft Sans Serif"/>
                          <a:cs typeface="Microsoft Sans Serif"/>
                        </a:rPr>
                        <a:t>zinc</a:t>
                      </a:r>
                      <a:endParaRPr sz="800">
                        <a:latin typeface="Microsoft Sans Serif"/>
                        <a:cs typeface="Microsoft Sans Serif"/>
                      </a:endParaRPr>
                    </a:p>
                  </a:txBody>
                  <a:tcPr marL="0" marR="0" marT="10160" marB="0"/>
                </a:tc>
                <a:tc>
                  <a:txBody>
                    <a:bodyPr/>
                    <a:lstStyle/>
                    <a:p>
                      <a:pPr marL="61594">
                        <a:lnSpc>
                          <a:spcPct val="100000"/>
                        </a:lnSpc>
                        <a:spcBef>
                          <a:spcPts val="80"/>
                        </a:spcBef>
                      </a:pPr>
                      <a:r>
                        <a:rPr sz="800" spc="5" dirty="0">
                          <a:solidFill>
                            <a:srgbClr val="171514"/>
                          </a:solidFill>
                          <a:latin typeface="Microsoft Sans Serif"/>
                          <a:cs typeface="Microsoft Sans Serif"/>
                        </a:rPr>
                        <a:t>4.29</a:t>
                      </a:r>
                      <a:endParaRPr sz="800">
                        <a:latin typeface="Microsoft Sans Serif"/>
                        <a:cs typeface="Microsoft Sans Serif"/>
                      </a:endParaRPr>
                    </a:p>
                  </a:txBody>
                  <a:tcPr marL="0" marR="0" marT="10160" marB="0"/>
                </a:tc>
                <a:tc>
                  <a:txBody>
                    <a:bodyPr/>
                    <a:lstStyle/>
                    <a:p>
                      <a:pPr marL="112395">
                        <a:lnSpc>
                          <a:spcPct val="100000"/>
                        </a:lnSpc>
                        <a:spcBef>
                          <a:spcPts val="80"/>
                        </a:spcBef>
                      </a:pPr>
                      <a:r>
                        <a:rPr sz="800" dirty="0">
                          <a:solidFill>
                            <a:srgbClr val="171514"/>
                          </a:solidFill>
                          <a:latin typeface="Microsoft Sans Serif"/>
                          <a:cs typeface="Microsoft Sans Serif"/>
                        </a:rPr>
                        <a:t>C</a:t>
                      </a:r>
                      <a:endParaRPr sz="800">
                        <a:latin typeface="Microsoft Sans Serif"/>
                        <a:cs typeface="Microsoft Sans Serif"/>
                      </a:endParaRPr>
                    </a:p>
                  </a:txBody>
                  <a:tcPr marL="0" marR="0" marT="10160" marB="0"/>
                </a:tc>
                <a:tc>
                  <a:txBody>
                    <a:bodyPr/>
                    <a:lstStyle/>
                    <a:p>
                      <a:pPr marL="92710">
                        <a:lnSpc>
                          <a:spcPct val="100000"/>
                        </a:lnSpc>
                        <a:spcBef>
                          <a:spcPts val="80"/>
                        </a:spcBef>
                      </a:pPr>
                      <a:r>
                        <a:rPr sz="800" spc="5" dirty="0">
                          <a:solidFill>
                            <a:srgbClr val="171514"/>
                          </a:solidFill>
                          <a:latin typeface="Microsoft Sans Serif"/>
                          <a:cs typeface="Microsoft Sans Serif"/>
                        </a:rPr>
                        <a:t>4.60</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4"/>
                  </a:ext>
                </a:extLst>
              </a:tr>
              <a:tr h="162966">
                <a:tc>
                  <a:txBody>
                    <a:bodyPr/>
                    <a:lstStyle/>
                    <a:p>
                      <a:pPr marL="21590">
                        <a:lnSpc>
                          <a:spcPct val="100000"/>
                        </a:lnSpc>
                        <a:spcBef>
                          <a:spcPts val="150"/>
                        </a:spcBef>
                      </a:pPr>
                      <a:r>
                        <a:rPr sz="800" spc="10" dirty="0">
                          <a:solidFill>
                            <a:srgbClr val="171514"/>
                          </a:solidFill>
                          <a:latin typeface="Microsoft Sans Serif"/>
                          <a:cs typeface="Microsoft Sans Serif"/>
                        </a:rPr>
                        <a:t>ag.</a:t>
                      </a:r>
                      <a:endParaRPr sz="800">
                        <a:latin typeface="Microsoft Sans Serif"/>
                        <a:cs typeface="Microsoft Sans Serif"/>
                      </a:endParaRPr>
                    </a:p>
                  </a:txBody>
                  <a:tcPr marL="0" marR="0" marT="19050" marB="0"/>
                </a:tc>
                <a:tc>
                  <a:txBody>
                    <a:bodyPr/>
                    <a:lstStyle/>
                    <a:p>
                      <a:pPr marL="63500">
                        <a:lnSpc>
                          <a:spcPct val="100000"/>
                        </a:lnSpc>
                        <a:spcBef>
                          <a:spcPts val="150"/>
                        </a:spcBef>
                      </a:pPr>
                      <a:r>
                        <a:rPr sz="800" spc="5" dirty="0">
                          <a:solidFill>
                            <a:srgbClr val="171514"/>
                          </a:solidFill>
                          <a:latin typeface="Microsoft Sans Serif"/>
                          <a:cs typeface="Microsoft Sans Serif"/>
                        </a:rPr>
                        <a:t>4.46</a:t>
                      </a:r>
                      <a:endParaRPr sz="800">
                        <a:latin typeface="Microsoft Sans Serif"/>
                        <a:cs typeface="Microsoft Sans Serif"/>
                      </a:endParaRPr>
                    </a:p>
                  </a:txBody>
                  <a:tcPr marL="0" marR="0" marT="19050" marB="0"/>
                </a:tc>
                <a:tc>
                  <a:txBody>
                    <a:bodyPr/>
                    <a:lstStyle/>
                    <a:p>
                      <a:pPr>
                        <a:lnSpc>
                          <a:spcPct val="100000"/>
                        </a:lnSpc>
                        <a:spcBef>
                          <a:spcPts val="15"/>
                        </a:spcBef>
                      </a:pPr>
                      <a:endParaRPr sz="550">
                        <a:latin typeface="Times New Roman"/>
                        <a:cs typeface="Times New Roman"/>
                      </a:endParaRPr>
                    </a:p>
                    <a:p>
                      <a:pPr marL="108585">
                        <a:lnSpc>
                          <a:spcPct val="100000"/>
                        </a:lnSpc>
                        <a:spcBef>
                          <a:spcPts val="5"/>
                        </a:spcBef>
                      </a:pPr>
                      <a:r>
                        <a:rPr sz="300" spc="5" dirty="0">
                          <a:solidFill>
                            <a:srgbClr val="171514"/>
                          </a:solidFill>
                          <a:latin typeface="Microsoft Sans Serif"/>
                          <a:cs typeface="Microsoft Sans Serif"/>
                        </a:rPr>
                        <a:t>Alabama</a:t>
                      </a:r>
                      <a:endParaRPr sz="300">
                        <a:latin typeface="Microsoft Sans Serif"/>
                        <a:cs typeface="Microsoft Sans Serif"/>
                      </a:endParaRPr>
                    </a:p>
                  </a:txBody>
                  <a:tcPr marL="0" marR="0" marT="1905" marB="0"/>
                </a:tc>
                <a:tc>
                  <a:txBody>
                    <a:bodyPr/>
                    <a:lstStyle/>
                    <a:p>
                      <a:pPr marL="61594">
                        <a:lnSpc>
                          <a:spcPct val="100000"/>
                        </a:lnSpc>
                        <a:spcBef>
                          <a:spcPts val="150"/>
                        </a:spcBef>
                      </a:pPr>
                      <a:r>
                        <a:rPr sz="800" spc="5" dirty="0">
                          <a:solidFill>
                            <a:srgbClr val="171514"/>
                          </a:solidFill>
                          <a:latin typeface="Microsoft Sans Serif"/>
                          <a:cs typeface="Microsoft Sans Serif"/>
                        </a:rPr>
                        <a:t>4.20</a:t>
                      </a:r>
                      <a:endParaRPr sz="800">
                        <a:latin typeface="Microsoft Sans Serif"/>
                        <a:cs typeface="Microsoft Sans Serif"/>
                      </a:endParaRPr>
                    </a:p>
                  </a:txBody>
                  <a:tcPr marL="0" marR="0" marT="19050" marB="0"/>
                </a:tc>
                <a:tc>
                  <a:txBody>
                    <a:bodyPr/>
                    <a:lstStyle/>
                    <a:p>
                      <a:pPr>
                        <a:lnSpc>
                          <a:spcPct val="100000"/>
                        </a:lnSpc>
                        <a:spcBef>
                          <a:spcPts val="15"/>
                        </a:spcBef>
                      </a:pPr>
                      <a:endParaRPr sz="550">
                        <a:latin typeface="Times New Roman"/>
                        <a:cs typeface="Times New Roman"/>
                      </a:endParaRPr>
                    </a:p>
                    <a:p>
                      <a:pPr marL="112395">
                        <a:lnSpc>
                          <a:spcPct val="100000"/>
                        </a:lnSpc>
                        <a:spcBef>
                          <a:spcPts val="5"/>
                        </a:spcBef>
                      </a:pPr>
                      <a:r>
                        <a:rPr sz="300" spc="-15" dirty="0">
                          <a:solidFill>
                            <a:srgbClr val="171514"/>
                          </a:solidFill>
                          <a:latin typeface="Microsoft Sans Serif"/>
                          <a:cs typeface="Microsoft Sans Serif"/>
                        </a:rPr>
                        <a:t>METRO</a:t>
                      </a:r>
                      <a:endParaRPr sz="300">
                        <a:latin typeface="Microsoft Sans Serif"/>
                        <a:cs typeface="Microsoft Sans Serif"/>
                      </a:endParaRPr>
                    </a:p>
                  </a:txBody>
                  <a:tcPr marL="0" marR="0" marT="1905" marB="0"/>
                </a:tc>
                <a:tc>
                  <a:txBody>
                    <a:bodyPr/>
                    <a:lstStyle/>
                    <a:p>
                      <a:pPr marL="92710">
                        <a:lnSpc>
                          <a:spcPct val="100000"/>
                        </a:lnSpc>
                        <a:spcBef>
                          <a:spcPts val="150"/>
                        </a:spcBef>
                      </a:pPr>
                      <a:r>
                        <a:rPr sz="800" spc="5" dirty="0">
                          <a:solidFill>
                            <a:srgbClr val="171514"/>
                          </a:solidFill>
                          <a:latin typeface="Microsoft Sans Serif"/>
                          <a:cs typeface="Microsoft Sans Serif"/>
                        </a:rPr>
                        <a:t>4.24</a:t>
                      </a:r>
                      <a:endParaRPr sz="800">
                        <a:latin typeface="Microsoft Sans Serif"/>
                        <a:cs typeface="Microsoft Sans Serif"/>
                      </a:endParaRPr>
                    </a:p>
                  </a:txBody>
                  <a:tcPr marL="0" marR="0" marT="1905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5"/>
                  </a:ext>
                </a:extLst>
              </a:tr>
              <a:tr h="150672">
                <a:tc>
                  <a:txBody>
                    <a:bodyPr/>
                    <a:lstStyle/>
                    <a:p>
                      <a:pPr marL="22225">
                        <a:lnSpc>
                          <a:spcPts val="935"/>
                        </a:lnSpc>
                        <a:spcBef>
                          <a:spcPts val="150"/>
                        </a:spcBef>
                      </a:pPr>
                      <a:r>
                        <a:rPr sz="800" spc="15" dirty="0">
                          <a:solidFill>
                            <a:srgbClr val="171514"/>
                          </a:solidFill>
                          <a:latin typeface="Microsoft Sans Serif"/>
                          <a:cs typeface="Microsoft Sans Serif"/>
                        </a:rPr>
                        <a:t>Un.</a:t>
                      </a:r>
                      <a:endParaRPr sz="800">
                        <a:latin typeface="Microsoft Sans Serif"/>
                        <a:cs typeface="Microsoft Sans Serif"/>
                      </a:endParaRPr>
                    </a:p>
                  </a:txBody>
                  <a:tcPr marL="0" marR="0" marT="19050" marB="0"/>
                </a:tc>
                <a:tc>
                  <a:txBody>
                    <a:bodyPr/>
                    <a:lstStyle/>
                    <a:p>
                      <a:pPr marL="63500">
                        <a:lnSpc>
                          <a:spcPts val="935"/>
                        </a:lnSpc>
                        <a:spcBef>
                          <a:spcPts val="150"/>
                        </a:spcBef>
                      </a:pPr>
                      <a:r>
                        <a:rPr sz="800" spc="5" dirty="0">
                          <a:solidFill>
                            <a:srgbClr val="171514"/>
                          </a:solidFill>
                          <a:latin typeface="Microsoft Sans Serif"/>
                          <a:cs typeface="Microsoft Sans Serif"/>
                        </a:rPr>
                        <a:t>4.89</a:t>
                      </a:r>
                      <a:endParaRPr sz="800">
                        <a:latin typeface="Microsoft Sans Serif"/>
                        <a:cs typeface="Microsoft Sans Serif"/>
                      </a:endParaRPr>
                    </a:p>
                  </a:txBody>
                  <a:tcPr marL="0" marR="0" marT="19050" marB="0"/>
                </a:tc>
                <a:tc>
                  <a:txBody>
                    <a:bodyPr/>
                    <a:lstStyle/>
                    <a:p>
                      <a:pPr marL="108585">
                        <a:lnSpc>
                          <a:spcPts val="935"/>
                        </a:lnSpc>
                        <a:spcBef>
                          <a:spcPts val="150"/>
                        </a:spcBef>
                      </a:pPr>
                      <a:r>
                        <a:rPr sz="800" spc="15" dirty="0">
                          <a:solidFill>
                            <a:srgbClr val="171514"/>
                          </a:solidFill>
                          <a:latin typeface="Microsoft Sans Serif"/>
                          <a:cs typeface="Microsoft Sans Serif"/>
                        </a:rPr>
                        <a:t>Zr</a:t>
                      </a:r>
                      <a:endParaRPr sz="800">
                        <a:latin typeface="Microsoft Sans Serif"/>
                        <a:cs typeface="Microsoft Sans Serif"/>
                      </a:endParaRPr>
                    </a:p>
                  </a:txBody>
                  <a:tcPr marL="0" marR="0" marT="19050" marB="0"/>
                </a:tc>
                <a:tc>
                  <a:txBody>
                    <a:bodyPr/>
                    <a:lstStyle/>
                    <a:p>
                      <a:pPr marL="61594">
                        <a:lnSpc>
                          <a:spcPts val="935"/>
                        </a:lnSpc>
                        <a:spcBef>
                          <a:spcPts val="150"/>
                        </a:spcBef>
                      </a:pPr>
                      <a:r>
                        <a:rPr sz="800" spc="5" dirty="0">
                          <a:solidFill>
                            <a:srgbClr val="171514"/>
                          </a:solidFill>
                          <a:latin typeface="Microsoft Sans Serif"/>
                          <a:cs typeface="Microsoft Sans Serif"/>
                        </a:rPr>
                        <a:t>3.73</a:t>
                      </a:r>
                      <a:endParaRPr sz="800">
                        <a:latin typeface="Microsoft Sans Serif"/>
                        <a:cs typeface="Microsoft Sans Serif"/>
                      </a:endParaRPr>
                    </a:p>
                  </a:txBody>
                  <a:tcPr marL="0" marR="0" marT="19050" marB="0"/>
                </a:tc>
                <a:tc>
                  <a:txBody>
                    <a:bodyPr/>
                    <a:lstStyle/>
                    <a:p>
                      <a:pPr marL="113030">
                        <a:lnSpc>
                          <a:spcPts val="935"/>
                        </a:lnSpc>
                        <a:spcBef>
                          <a:spcPts val="150"/>
                        </a:spcBef>
                      </a:pPr>
                      <a:r>
                        <a:rPr sz="800" dirty="0">
                          <a:solidFill>
                            <a:srgbClr val="171514"/>
                          </a:solidFill>
                          <a:latin typeface="Microsoft Sans Serif"/>
                          <a:cs typeface="Microsoft Sans Serif"/>
                        </a:rPr>
                        <a:t>W</a:t>
                      </a:r>
                      <a:endParaRPr sz="800">
                        <a:latin typeface="Microsoft Sans Serif"/>
                        <a:cs typeface="Microsoft Sans Serif"/>
                      </a:endParaRPr>
                    </a:p>
                  </a:txBody>
                  <a:tcPr marL="0" marR="0" marT="19050" marB="0"/>
                </a:tc>
                <a:tc>
                  <a:txBody>
                    <a:bodyPr/>
                    <a:lstStyle/>
                    <a:p>
                      <a:pPr marL="92710">
                        <a:lnSpc>
                          <a:spcPts val="935"/>
                        </a:lnSpc>
                        <a:spcBef>
                          <a:spcPts val="150"/>
                        </a:spcBef>
                      </a:pPr>
                      <a:r>
                        <a:rPr sz="800" spc="5" dirty="0">
                          <a:solidFill>
                            <a:srgbClr val="171514"/>
                          </a:solidFill>
                          <a:latin typeface="Microsoft Sans Serif"/>
                          <a:cs typeface="Microsoft Sans Serif"/>
                        </a:rPr>
                        <a:t>4.54</a:t>
                      </a:r>
                      <a:endParaRPr sz="800">
                        <a:latin typeface="Microsoft Sans Serif"/>
                        <a:cs typeface="Microsoft Sans Serif"/>
                      </a:endParaRPr>
                    </a:p>
                  </a:txBody>
                  <a:tcPr marL="0" marR="0" marT="1905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6"/>
                  </a:ext>
                </a:extLst>
              </a:tr>
            </a:tbl>
          </a:graphicData>
        </a:graphic>
      </p:graphicFrame>
      <p:sp>
        <p:nvSpPr>
          <p:cNvPr id="19" name="object 19"/>
          <p:cNvSpPr txBox="1"/>
          <p:nvPr/>
        </p:nvSpPr>
        <p:spPr>
          <a:xfrm>
            <a:off x="5337175" y="7273149"/>
            <a:ext cx="4281170" cy="504825"/>
          </a:xfrm>
          <a:prstGeom prst="rect">
            <a:avLst/>
          </a:prstGeom>
        </p:spPr>
        <p:txBody>
          <a:bodyPr vert="horz" wrap="square" lIns="0" tIns="48260" rIns="0" bIns="0" rtlCol="0">
            <a:spAutoFit/>
          </a:bodyPr>
          <a:lstStyle/>
          <a:p>
            <a:pPr marL="12700">
              <a:spcBef>
                <a:spcPts val="380"/>
              </a:spcBef>
            </a:pPr>
            <a:r>
              <a:rPr sz="300" spc="-5" dirty="0">
                <a:solidFill>
                  <a:srgbClr val="171514"/>
                </a:solidFill>
                <a:latin typeface="Microsoft Sans Serif"/>
                <a:cs typeface="Microsoft Sans Serif"/>
              </a:rPr>
              <a:t>2</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resistividad superficial</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es</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la </a:t>
            </a:r>
            <a:r>
              <a:rPr sz="500" spc="15" dirty="0">
                <a:solidFill>
                  <a:srgbClr val="171514"/>
                </a:solidFill>
                <a:latin typeface="Microsoft Sans Serif"/>
                <a:cs typeface="Microsoft Sans Serif"/>
              </a:rPr>
              <a:t>relación</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la</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caída</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voltaje</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50" dirty="0">
                <a:solidFill>
                  <a:srgbClr val="171514"/>
                </a:solidFill>
                <a:latin typeface="Microsoft Sans Serif"/>
                <a:cs typeface="Microsoft Sans Serif"/>
              </a:rPr>
              <a:t>CC</a:t>
            </a:r>
            <a:r>
              <a:rPr sz="500" spc="10" dirty="0">
                <a:solidFill>
                  <a:srgbClr val="171514"/>
                </a:solidFill>
                <a:latin typeface="Microsoft Sans Serif"/>
                <a:cs typeface="Microsoft Sans Serif"/>
              </a:rPr>
              <a:t> </a:t>
            </a:r>
            <a:r>
              <a:rPr sz="500" spc="30" dirty="0">
                <a:solidFill>
                  <a:srgbClr val="171514"/>
                </a:solidFill>
                <a:latin typeface="Microsoft Sans Serif"/>
                <a:cs typeface="Microsoft Sans Serif"/>
              </a:rPr>
              <a:t>por</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unidad</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distancia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entre</a:t>
            </a:r>
            <a:r>
              <a:rPr sz="500" spc="10" dirty="0">
                <a:solidFill>
                  <a:srgbClr val="171514"/>
                </a:solidFill>
                <a:latin typeface="Microsoft Sans Serif"/>
                <a:cs typeface="Microsoft Sans Serif"/>
              </a:rPr>
              <a:t> dos</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conexiones </a:t>
            </a:r>
            <a:r>
              <a:rPr sz="500" spc="5" dirty="0">
                <a:solidFill>
                  <a:srgbClr val="171514"/>
                </a:solidFill>
                <a:latin typeface="Microsoft Sans Serif"/>
                <a:cs typeface="Microsoft Sans Serif"/>
              </a:rPr>
              <a:t>eléctricas paralelas</a:t>
            </a:r>
            <a:r>
              <a:rPr sz="500" spc="5" dirty="0">
                <a:solidFill>
                  <a:srgbClr val="171514"/>
                </a:solidFill>
                <a:latin typeface="Microsoft Sans Serif"/>
                <a:cs typeface="Microsoft Sans Serif"/>
              </a:rPr>
              <a:t>.</a:t>
            </a:r>
            <a:endParaRPr sz="500" dirty="0">
              <a:latin typeface="Microsoft Sans Serif"/>
              <a:cs typeface="Microsoft Sans Serif"/>
            </a:endParaRPr>
          </a:p>
          <a:p>
            <a:pPr marL="88900" marR="5080">
              <a:lnSpc>
                <a:spcPct val="145500"/>
              </a:lnSpc>
              <a:spcBef>
                <a:spcPts val="10"/>
              </a:spcBef>
            </a:pPr>
            <a:r>
              <a:rPr sz="550" spc="25" dirty="0">
                <a:solidFill>
                  <a:srgbClr val="171514"/>
                </a:solidFill>
                <a:latin typeface="Microsoft Sans Serif"/>
                <a:cs typeface="Microsoft Sans Serif"/>
              </a:rPr>
              <a:t>trodos </a:t>
            </a:r>
            <a:r>
              <a:rPr sz="550" spc="15" dirty="0">
                <a:solidFill>
                  <a:srgbClr val="171514"/>
                </a:solidFill>
                <a:latin typeface="Microsoft Sans Serif"/>
                <a:cs typeface="Microsoft Sans Serif"/>
              </a:rPr>
              <a:t>en </a:t>
            </a:r>
            <a:r>
              <a:rPr sz="550" spc="20" dirty="0">
                <a:solidFill>
                  <a:srgbClr val="171514"/>
                </a:solidFill>
                <a:latin typeface="Microsoft Sans Serif"/>
                <a:cs typeface="Microsoft Sans Serif"/>
              </a:rPr>
              <a:t>contacto </a:t>
            </a:r>
            <a:r>
              <a:rPr sz="550" spc="15" dirty="0">
                <a:solidFill>
                  <a:srgbClr val="171514"/>
                </a:solidFill>
                <a:latin typeface="Microsoft Sans Serif"/>
                <a:cs typeface="Microsoft Sans Serif"/>
              </a:rPr>
              <a:t>con </a:t>
            </a:r>
            <a:r>
              <a:rPr sz="550" spc="5" dirty="0">
                <a:solidFill>
                  <a:srgbClr val="171514"/>
                </a:solidFill>
                <a:latin typeface="Microsoft Sans Serif"/>
                <a:cs typeface="Microsoft Sans Serif"/>
              </a:rPr>
              <a:t>la </a:t>
            </a:r>
            <a:r>
              <a:rPr sz="550" spc="15" dirty="0">
                <a:solidFill>
                  <a:srgbClr val="171514"/>
                </a:solidFill>
                <a:latin typeface="Microsoft Sans Serif"/>
                <a:cs typeface="Microsoft Sans Serif"/>
              </a:rPr>
              <a:t>superficie </a:t>
            </a:r>
            <a:r>
              <a:rPr sz="550" dirty="0">
                <a:solidFill>
                  <a:srgbClr val="171514"/>
                </a:solidFill>
                <a:latin typeface="Microsoft Sans Serif"/>
                <a:cs typeface="Microsoft Sans Serif"/>
              </a:rPr>
              <a:t>a </a:t>
            </a:r>
            <a:r>
              <a:rPr sz="550" spc="5" dirty="0">
                <a:solidFill>
                  <a:srgbClr val="171514"/>
                </a:solidFill>
                <a:latin typeface="Microsoft Sans Serif"/>
                <a:cs typeface="Microsoft Sans Serif"/>
              </a:rPr>
              <a:t>la </a:t>
            </a:r>
            <a:r>
              <a:rPr sz="550" spc="20" dirty="0">
                <a:solidFill>
                  <a:srgbClr val="171514"/>
                </a:solidFill>
                <a:latin typeface="Microsoft Sans Serif"/>
                <a:cs typeface="Microsoft Sans Serif"/>
              </a:rPr>
              <a:t>corriente </a:t>
            </a:r>
            <a:r>
              <a:rPr sz="550" spc="15" dirty="0">
                <a:solidFill>
                  <a:srgbClr val="171514"/>
                </a:solidFill>
                <a:latin typeface="Microsoft Sans Serif"/>
                <a:cs typeface="Microsoft Sans Serif"/>
              </a:rPr>
              <a:t>superficial </a:t>
            </a:r>
            <a:r>
              <a:rPr sz="550" spc="30" dirty="0">
                <a:solidFill>
                  <a:srgbClr val="171514"/>
                </a:solidFill>
                <a:latin typeface="Microsoft Sans Serif"/>
                <a:cs typeface="Microsoft Sans Serif"/>
              </a:rPr>
              <a:t>por </a:t>
            </a:r>
            <a:r>
              <a:rPr sz="550" spc="25" dirty="0">
                <a:solidFill>
                  <a:srgbClr val="171514"/>
                </a:solidFill>
                <a:latin typeface="Microsoft Sans Serif"/>
                <a:cs typeface="Microsoft Sans Serif"/>
              </a:rPr>
              <a:t>unidad </a:t>
            </a:r>
            <a:r>
              <a:rPr sz="550" spc="15" dirty="0">
                <a:solidFill>
                  <a:srgbClr val="171514"/>
                </a:solidFill>
                <a:latin typeface="Microsoft Sans Serif"/>
                <a:cs typeface="Microsoft Sans Serif"/>
              </a:rPr>
              <a:t>de </a:t>
            </a:r>
            <a:r>
              <a:rPr sz="550" spc="25" dirty="0">
                <a:solidFill>
                  <a:srgbClr val="171514"/>
                </a:solidFill>
                <a:latin typeface="Microsoft Sans Serif"/>
                <a:cs typeface="Microsoft Sans Serif"/>
              </a:rPr>
              <a:t>longitud </a:t>
            </a:r>
            <a:r>
              <a:rPr sz="550" spc="15" dirty="0">
                <a:solidFill>
                  <a:srgbClr val="171514"/>
                </a:solidFill>
                <a:latin typeface="Microsoft Sans Serif"/>
                <a:cs typeface="Microsoft Sans Serif"/>
              </a:rPr>
              <a:t>de electrodo. </a:t>
            </a:r>
            <a:r>
              <a:rPr sz="550" spc="-20" dirty="0">
                <a:solidFill>
                  <a:srgbClr val="171514"/>
                </a:solidFill>
                <a:latin typeface="Microsoft Sans Serif"/>
                <a:cs typeface="Microsoft Sans Serif"/>
              </a:rPr>
              <a:t>Su </a:t>
            </a:r>
            <a:r>
              <a:rPr sz="550" spc="25" dirty="0">
                <a:solidFill>
                  <a:srgbClr val="171514"/>
                </a:solidFill>
                <a:latin typeface="Microsoft Sans Serif"/>
                <a:cs typeface="Microsoft Sans Serif"/>
              </a:rPr>
              <a:t>unidad </a:t>
            </a:r>
            <a:r>
              <a:rPr sz="550" spc="-5" dirty="0">
                <a:solidFill>
                  <a:srgbClr val="171514"/>
                </a:solidFill>
                <a:latin typeface="Microsoft Sans Serif"/>
                <a:cs typeface="Microsoft Sans Serif"/>
              </a:rPr>
              <a:t>es </a:t>
            </a:r>
            <a:r>
              <a:rPr sz="550" spc="10" dirty="0">
                <a:solidFill>
                  <a:srgbClr val="171514"/>
                </a:solidFill>
                <a:latin typeface="Microsoft Sans Serif"/>
                <a:cs typeface="Microsoft Sans Serif"/>
              </a:rPr>
              <a:t>el </a:t>
            </a:r>
            <a:r>
              <a:rPr sz="550" spc="25" dirty="0">
                <a:solidFill>
                  <a:srgbClr val="171514"/>
                </a:solidFill>
                <a:latin typeface="Microsoft Sans Serif"/>
                <a:cs typeface="Microsoft Sans Serif"/>
              </a:rPr>
              <a:t>ohmio</a:t>
            </a:r>
            <a:r>
              <a:rPr sz="550" spc="25" dirty="0">
                <a:solidFill>
                  <a:srgbClr val="171514"/>
                </a:solidFill>
                <a:latin typeface="Microsoft Sans Serif"/>
                <a:cs typeface="Microsoft Sans Serif"/>
              </a:rPr>
              <a:t>, </a:t>
            </a:r>
            <a:r>
              <a:rPr sz="550" spc="25" dirty="0" err="1" smtClean="0">
                <a:solidFill>
                  <a:srgbClr val="171514"/>
                </a:solidFill>
                <a:latin typeface="Microsoft Sans Serif"/>
                <a:cs typeface="Microsoft Sans Serif"/>
              </a:rPr>
              <a:t>pero</a:t>
            </a:r>
            <a:r>
              <a:rPr lang="es-ES" sz="550" spc="25" dirty="0" smtClean="0">
                <a:solidFill>
                  <a:srgbClr val="171514"/>
                </a:solidFill>
                <a:latin typeface="Microsoft Sans Serif"/>
                <a:cs typeface="Microsoft Sans Serif"/>
              </a:rPr>
              <a:t> </a:t>
            </a:r>
            <a:r>
              <a:rPr sz="550" spc="20" dirty="0" smtClean="0">
                <a:solidFill>
                  <a:srgbClr val="171514"/>
                </a:solidFill>
                <a:latin typeface="Microsoft Sans Serif"/>
                <a:cs typeface="Microsoft Sans Serif"/>
              </a:rPr>
              <a:t>para</a:t>
            </a:r>
            <a:r>
              <a:rPr sz="550" spc="5"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evitar</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confusiones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con</a:t>
            </a:r>
            <a:r>
              <a:rPr sz="550" spc="5" dirty="0">
                <a:solidFill>
                  <a:srgbClr val="171514"/>
                </a:solidFill>
                <a:latin typeface="Microsoft Sans Serif"/>
                <a:cs typeface="Microsoft Sans Serif"/>
              </a:rPr>
              <a:t> la </a:t>
            </a:r>
            <a:r>
              <a:rPr sz="550" spc="10" dirty="0">
                <a:solidFill>
                  <a:srgbClr val="171514"/>
                </a:solidFill>
                <a:latin typeface="Microsoft Sans Serif"/>
                <a:cs typeface="Microsoft Sans Serif"/>
              </a:rPr>
              <a:t>resistencia</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superficial,</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5" dirty="0">
                <a:solidFill>
                  <a:srgbClr val="171514"/>
                </a:solidFill>
                <a:latin typeface="Microsoft Sans Serif"/>
                <a:cs typeface="Microsoft Sans Serif"/>
              </a:rPr>
              <a:t> </a:t>
            </a:r>
            <a:r>
              <a:rPr sz="550" spc="30" dirty="0">
                <a:solidFill>
                  <a:srgbClr val="171514"/>
                </a:solidFill>
                <a:latin typeface="Microsoft Sans Serif"/>
                <a:cs typeface="Microsoft Sans Serif"/>
              </a:rPr>
              <a:t>menudo</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se</a:t>
            </a:r>
            <a:r>
              <a:rPr sz="550" spc="10" dirty="0">
                <a:solidFill>
                  <a:srgbClr val="171514"/>
                </a:solidFill>
                <a:latin typeface="Microsoft Sans Serif"/>
                <a:cs typeface="Microsoft Sans Serif"/>
              </a:rPr>
              <a:t> expresa</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como</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ohmio/cuadrado.</a:t>
            </a:r>
            <a:r>
              <a:rPr sz="550" spc="5" dirty="0">
                <a:solidFill>
                  <a:srgbClr val="171514"/>
                </a:solidFill>
                <a:latin typeface="Microsoft Sans Serif"/>
                <a:cs typeface="Microsoft Sans Serif"/>
              </a:rPr>
              <a:t> </a:t>
            </a:r>
            <a:r>
              <a:rPr sz="550" spc="-40" dirty="0">
                <a:solidFill>
                  <a:srgbClr val="171514"/>
                </a:solidFill>
                <a:latin typeface="Microsoft Sans Serif"/>
                <a:cs typeface="Microsoft Sans Serif"/>
              </a:rPr>
              <a:t>Es</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numéricamente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igual</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5"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la</a:t>
            </a:r>
            <a:r>
              <a:rPr lang="es-ES" sz="550" spc="5" dirty="0" smtClean="0">
                <a:solidFill>
                  <a:srgbClr val="171514"/>
                </a:solidFill>
                <a:latin typeface="Microsoft Sans Serif"/>
                <a:cs typeface="Microsoft Sans Serif"/>
              </a:rPr>
              <a:t> </a:t>
            </a:r>
            <a:r>
              <a:rPr sz="550" spc="10" dirty="0" err="1" smtClean="0">
                <a:solidFill>
                  <a:srgbClr val="171514"/>
                </a:solidFill>
                <a:latin typeface="Microsoft Sans Serif"/>
                <a:cs typeface="Microsoft Sans Serif"/>
              </a:rPr>
              <a:t>resistencia</a:t>
            </a:r>
            <a:r>
              <a:rPr sz="55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superficial</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entre</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los</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lados</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opuestos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30" dirty="0">
                <a:solidFill>
                  <a:srgbClr val="171514"/>
                </a:solidFill>
                <a:latin typeface="Microsoft Sans Serif"/>
                <a:cs typeface="Microsoft Sans Serif"/>
              </a:rPr>
              <a:t>un</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cuadrado</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cualquier</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tamaño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cuando</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el</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flujo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corriente</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es</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uniforme</a:t>
            </a:r>
            <a:r>
              <a:rPr sz="550" spc="25" dirty="0">
                <a:solidFill>
                  <a:srgbClr val="171514"/>
                </a:solidFill>
                <a:latin typeface="Microsoft Sans Serif"/>
                <a:cs typeface="Microsoft Sans Serif"/>
              </a:rPr>
              <a:t>.</a:t>
            </a:r>
            <a:endParaRPr sz="550" dirty="0">
              <a:latin typeface="Microsoft Sans Serif"/>
              <a:cs typeface="Microsoft Sans Serif"/>
            </a:endParaRP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nvGraphicFramePr>
        <p:xfrm>
          <a:off x="6186199" y="4745545"/>
          <a:ext cx="2609850" cy="3002171"/>
        </p:xfrm>
        <a:graphic>
          <a:graphicData uri="http://schemas.openxmlformats.org/drawingml/2006/table">
            <a:tbl>
              <a:tblPr firstRow="1" bandRow="1">
                <a:tableStyleId>{2D5ABB26-0587-4C30-8999-92F81FD0307C}</a:tableStyleId>
              </a:tblPr>
              <a:tblGrid>
                <a:gridCol w="2003425">
                  <a:extLst>
                    <a:ext uri="{9D8B030D-6E8A-4147-A177-3AD203B41FA5}">
                      <a16:colId xmlns:a16="http://schemas.microsoft.com/office/drawing/2014/main" val="20000"/>
                    </a:ext>
                  </a:extLst>
                </a:gridCol>
                <a:gridCol w="606425">
                  <a:extLst>
                    <a:ext uri="{9D8B030D-6E8A-4147-A177-3AD203B41FA5}">
                      <a16:colId xmlns:a16="http://schemas.microsoft.com/office/drawing/2014/main" val="20001"/>
                    </a:ext>
                  </a:extLst>
                </a:gridCol>
              </a:tblGrid>
              <a:tr h="265379">
                <a:tc>
                  <a:txBody>
                    <a:bodyPr/>
                    <a:lstStyle/>
                    <a:p>
                      <a:pPr>
                        <a:lnSpc>
                          <a:spcPct val="100000"/>
                        </a:lnSpc>
                        <a:spcBef>
                          <a:spcPts val="775"/>
                        </a:spcBef>
                      </a:pPr>
                      <a:r>
                        <a:rPr sz="850" b="1" dirty="0">
                          <a:solidFill>
                            <a:srgbClr val="171514"/>
                          </a:solidFill>
                          <a:latin typeface="Arial"/>
                          <a:cs typeface="Arial"/>
                        </a:rPr>
                        <a:t>TABLA</a:t>
                      </a:r>
                      <a:r>
                        <a:rPr sz="850" b="1" spc="-20" dirty="0">
                          <a:solidFill>
                            <a:srgbClr val="171514"/>
                          </a:solidFill>
                          <a:latin typeface="Arial"/>
                          <a:cs typeface="Arial"/>
                        </a:rPr>
                        <a:t> </a:t>
                      </a:r>
                      <a:r>
                        <a:rPr sz="850" b="1" dirty="0">
                          <a:solidFill>
                            <a:srgbClr val="171514"/>
                          </a:solidFill>
                          <a:latin typeface="Arial"/>
                          <a:cs typeface="Arial"/>
                        </a:rPr>
                        <a:t>7.7</a:t>
                      </a:r>
                      <a:endParaRPr sz="850">
                        <a:latin typeface="Arial"/>
                        <a:cs typeface="Arial"/>
                      </a:endParaRPr>
                    </a:p>
                  </a:txBody>
                  <a:tcPr marL="0" marR="0" marT="98425" marB="0">
                    <a:lnT w="6350">
                      <a:solidFill>
                        <a:srgbClr val="231F20"/>
                      </a:solidFill>
                      <a:prstDash val="solid"/>
                    </a:lnT>
                  </a:tcPr>
                </a:tc>
                <a:tc rowSpan="2">
                  <a:txBody>
                    <a:bodyPr/>
                    <a:lstStyle/>
                    <a:p>
                      <a:pPr>
                        <a:lnSpc>
                          <a:spcPct val="100000"/>
                        </a:lnSpc>
                      </a:pPr>
                      <a:endParaRPr sz="700">
                        <a:latin typeface="Times New Roman"/>
                        <a:cs typeface="Times New Roman"/>
                      </a:endParaRPr>
                    </a:p>
                  </a:txBody>
                  <a:tcPr marL="0" marR="0" marT="0" marB="0">
                    <a:lnT w="6350">
                      <a:solidFill>
                        <a:srgbClr val="231F20"/>
                      </a:solidFill>
                      <a:prstDash val="solid"/>
                    </a:lnT>
                  </a:tcPr>
                </a:tc>
                <a:extLst>
                  <a:ext uri="{0D108BD9-81ED-4DB2-BD59-A6C34878D82A}">
                    <a16:rowId xmlns:a16="http://schemas.microsoft.com/office/drawing/2014/main" val="10000"/>
                  </a:ext>
                </a:extLst>
              </a:tr>
              <a:tr h="179705">
                <a:tc>
                  <a:txBody>
                    <a:bodyPr/>
                    <a:lstStyle/>
                    <a:p>
                      <a:pPr>
                        <a:lnSpc>
                          <a:spcPct val="100000"/>
                        </a:lnSpc>
                        <a:spcBef>
                          <a:spcPts val="260"/>
                        </a:spcBef>
                      </a:pPr>
                      <a:r>
                        <a:rPr sz="650" b="1" spc="5" dirty="0">
                          <a:solidFill>
                            <a:srgbClr val="171514"/>
                          </a:solidFill>
                          <a:latin typeface="Arial"/>
                          <a:cs typeface="Arial"/>
                        </a:rPr>
                        <a:t>Resistividad</a:t>
                      </a:r>
                      <a:r>
                        <a:rPr sz="650" b="1" spc="-15" dirty="0">
                          <a:solidFill>
                            <a:srgbClr val="171514"/>
                          </a:solidFill>
                          <a:latin typeface="Arial"/>
                          <a:cs typeface="Arial"/>
                        </a:rPr>
                        <a:t> </a:t>
                      </a:r>
                      <a:r>
                        <a:rPr sz="650" b="1" spc="10" dirty="0">
                          <a:solidFill>
                            <a:srgbClr val="171514"/>
                          </a:solidFill>
                          <a:latin typeface="Arial"/>
                          <a:cs typeface="Arial"/>
                        </a:rPr>
                        <a:t>superficial</a:t>
                      </a:r>
                      <a:r>
                        <a:rPr sz="650" b="1" spc="-10" dirty="0">
                          <a:solidFill>
                            <a:srgbClr val="171514"/>
                          </a:solidFill>
                          <a:latin typeface="Arial"/>
                          <a:cs typeface="Arial"/>
                        </a:rPr>
                        <a:t> </a:t>
                      </a:r>
                      <a:r>
                        <a:rPr sz="650" b="1" spc="15" dirty="0">
                          <a:solidFill>
                            <a:srgbClr val="171514"/>
                          </a:solidFill>
                          <a:latin typeface="Arial"/>
                          <a:cs typeface="Arial"/>
                        </a:rPr>
                        <a:t>de</a:t>
                      </a:r>
                      <a:r>
                        <a:rPr sz="650" b="1" spc="-15" dirty="0">
                          <a:solidFill>
                            <a:srgbClr val="171514"/>
                          </a:solidFill>
                          <a:latin typeface="Arial"/>
                          <a:cs typeface="Arial"/>
                        </a:rPr>
                        <a:t> </a:t>
                      </a:r>
                      <a:r>
                        <a:rPr sz="650" b="1" spc="10" dirty="0">
                          <a:solidFill>
                            <a:srgbClr val="171514"/>
                          </a:solidFill>
                          <a:latin typeface="Arial"/>
                          <a:cs typeface="Arial"/>
                        </a:rPr>
                        <a:t>algunos</a:t>
                      </a:r>
                      <a:r>
                        <a:rPr sz="650" b="1" spc="-10" dirty="0">
                          <a:solidFill>
                            <a:srgbClr val="171514"/>
                          </a:solidFill>
                          <a:latin typeface="Arial"/>
                          <a:cs typeface="Arial"/>
                        </a:rPr>
                        <a:t> </a:t>
                      </a:r>
                      <a:r>
                        <a:rPr sz="650" b="1" spc="5" dirty="0">
                          <a:solidFill>
                            <a:srgbClr val="171514"/>
                          </a:solidFill>
                          <a:latin typeface="Arial"/>
                          <a:cs typeface="Arial"/>
                        </a:rPr>
                        <a:t>plásticos</a:t>
                      </a:r>
                      <a:endParaRPr sz="650">
                        <a:latin typeface="Arial"/>
                        <a:cs typeface="Arial"/>
                      </a:endParaRPr>
                    </a:p>
                  </a:txBody>
                  <a:tcPr marL="0" marR="0" marT="33020" marB="0"/>
                </a:tc>
                <a:tc vMerge="1">
                  <a:txBody>
                    <a:bodyPr/>
                    <a:lstStyle/>
                    <a:p>
                      <a:endParaRPr/>
                    </a:p>
                  </a:txBody>
                  <a:tcPr marL="0" marR="0" marT="0" marB="0">
                    <a:lnT w="6350">
                      <a:solidFill>
                        <a:srgbClr val="231F20"/>
                      </a:solidFill>
                      <a:prstDash val="solid"/>
                    </a:lnT>
                  </a:tcPr>
                </a:tc>
                <a:extLst>
                  <a:ext uri="{0D108BD9-81ED-4DB2-BD59-A6C34878D82A}">
                    <a16:rowId xmlns:a16="http://schemas.microsoft.com/office/drawing/2014/main" val="10001"/>
                  </a:ext>
                </a:extLst>
              </a:tr>
              <a:tr h="187298">
                <a:tc>
                  <a:txBody>
                    <a:bodyPr/>
                    <a:lstStyle/>
                    <a:p>
                      <a:pPr>
                        <a:lnSpc>
                          <a:spcPct val="100000"/>
                        </a:lnSpc>
                        <a:spcBef>
                          <a:spcPts val="445"/>
                        </a:spcBef>
                      </a:pPr>
                      <a:r>
                        <a:rPr sz="650" b="1" spc="35" dirty="0">
                          <a:solidFill>
                            <a:srgbClr val="171514"/>
                          </a:solidFill>
                          <a:latin typeface="Arial"/>
                          <a:cs typeface="Arial"/>
                        </a:rPr>
                        <a:t>Material</a:t>
                      </a:r>
                      <a:endParaRPr sz="650">
                        <a:latin typeface="Arial"/>
                        <a:cs typeface="Arial"/>
                      </a:endParaRPr>
                    </a:p>
                  </a:txBody>
                  <a:tcPr marL="0" marR="0" marT="56515" marB="0"/>
                </a:tc>
                <a:tc>
                  <a:txBody>
                    <a:bodyPr/>
                    <a:lstStyle/>
                    <a:p>
                      <a:pPr marL="82550" algn="ctr">
                        <a:lnSpc>
                          <a:spcPct val="100000"/>
                        </a:lnSpc>
                        <a:spcBef>
                          <a:spcPts val="395"/>
                        </a:spcBef>
                      </a:pPr>
                      <a:r>
                        <a:rPr sz="700" i="1" spc="10" dirty="0">
                          <a:solidFill>
                            <a:srgbClr val="171514"/>
                          </a:solidFill>
                          <a:latin typeface="Arial"/>
                          <a:cs typeface="Arial"/>
                        </a:rPr>
                        <a:t>ρ</a:t>
                      </a:r>
                      <a:r>
                        <a:rPr sz="400" i="1" spc="10" dirty="0">
                          <a:solidFill>
                            <a:srgbClr val="171514"/>
                          </a:solidFill>
                          <a:latin typeface="Arial"/>
                          <a:cs typeface="Arial"/>
                        </a:rPr>
                        <a:t>s</a:t>
                      </a:r>
                      <a:r>
                        <a:rPr sz="700" b="1" spc="10" dirty="0">
                          <a:solidFill>
                            <a:srgbClr val="171514"/>
                          </a:solidFill>
                          <a:latin typeface="Arial"/>
                          <a:cs typeface="Arial"/>
                        </a:rPr>
                        <a:t>(</a:t>
                      </a:r>
                      <a:r>
                        <a:rPr sz="700" spc="10" dirty="0">
                          <a:solidFill>
                            <a:srgbClr val="171514"/>
                          </a:solidFill>
                          <a:latin typeface="Microsoft Sans Serif"/>
                          <a:cs typeface="Microsoft Sans Serif"/>
                        </a:rPr>
                        <a:t>Ω</a:t>
                      </a:r>
                      <a:r>
                        <a:rPr sz="700" b="1" spc="10" dirty="0">
                          <a:solidFill>
                            <a:srgbClr val="171514"/>
                          </a:solidFill>
                          <a:latin typeface="Arial"/>
                          <a:cs typeface="Arial"/>
                        </a:rPr>
                        <a:t>/sq)</a:t>
                      </a:r>
                      <a:endParaRPr sz="700">
                        <a:latin typeface="Arial"/>
                        <a:cs typeface="Arial"/>
                      </a:endParaRPr>
                    </a:p>
                  </a:txBody>
                  <a:tcPr marL="0" marR="0" marT="50165" marB="0"/>
                </a:tc>
                <a:extLst>
                  <a:ext uri="{0D108BD9-81ED-4DB2-BD59-A6C34878D82A}">
                    <a16:rowId xmlns:a16="http://schemas.microsoft.com/office/drawing/2014/main" val="10002"/>
                  </a:ext>
                </a:extLst>
              </a:tr>
              <a:tr h="162491">
                <a:tc>
                  <a:txBody>
                    <a:bodyPr/>
                    <a:lstStyle/>
                    <a:p>
                      <a:pPr>
                        <a:lnSpc>
                          <a:spcPct val="100000"/>
                        </a:lnSpc>
                        <a:spcBef>
                          <a:spcPts val="215"/>
                        </a:spcBef>
                      </a:pPr>
                      <a:r>
                        <a:rPr sz="750" dirty="0">
                          <a:solidFill>
                            <a:srgbClr val="171514"/>
                          </a:solidFill>
                          <a:latin typeface="Microsoft Sans Serif"/>
                          <a:cs typeface="Microsoft Sans Serif"/>
                        </a:rPr>
                        <a:t>CA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celulosa</a:t>
                      </a:r>
                      <a:endParaRPr sz="750">
                        <a:latin typeface="Microsoft Sans Serif"/>
                        <a:cs typeface="Microsoft Sans Serif"/>
                      </a:endParaRPr>
                    </a:p>
                  </a:txBody>
                  <a:tcPr marL="0" marR="0" marT="27305" marB="0"/>
                </a:tc>
                <a:tc>
                  <a:txBody>
                    <a:bodyPr/>
                    <a:lstStyle/>
                    <a:p>
                      <a:pPr marR="9525" algn="ctr">
                        <a:lnSpc>
                          <a:spcPct val="100000"/>
                        </a:lnSpc>
                        <a:spcBef>
                          <a:spcPts val="315"/>
                        </a:spcBef>
                      </a:pPr>
                      <a:r>
                        <a:rPr sz="650" spc="20" dirty="0">
                          <a:solidFill>
                            <a:srgbClr val="171514"/>
                          </a:solidFill>
                          <a:latin typeface="Microsoft Sans Serif"/>
                          <a:cs typeface="Microsoft Sans Serif"/>
                        </a:rPr>
                        <a:t>10</a:t>
                      </a:r>
                      <a:r>
                        <a:rPr sz="400" spc="20" dirty="0">
                          <a:solidFill>
                            <a:srgbClr val="171514"/>
                          </a:solidFill>
                          <a:latin typeface="Microsoft Sans Serif"/>
                          <a:cs typeface="Microsoft Sans Serif"/>
                        </a:rPr>
                        <a:t>12</a:t>
                      </a:r>
                      <a:r>
                        <a:rPr sz="650" spc="20" dirty="0">
                          <a:solidFill>
                            <a:srgbClr val="171514"/>
                          </a:solidFill>
                          <a:latin typeface="Microsoft Sans Serif"/>
                          <a:cs typeface="Microsoft Sans Serif"/>
                        </a:rPr>
                        <a:t>–10</a:t>
                      </a:r>
                      <a:r>
                        <a:rPr sz="400" spc="20" dirty="0">
                          <a:solidFill>
                            <a:srgbClr val="171514"/>
                          </a:solidFill>
                          <a:latin typeface="Microsoft Sans Serif"/>
                          <a:cs typeface="Microsoft Sans Serif"/>
                        </a:rPr>
                        <a:t>14</a:t>
                      </a:r>
                      <a:endParaRPr sz="400">
                        <a:latin typeface="Microsoft Sans Serif"/>
                        <a:cs typeface="Microsoft Sans Serif"/>
                      </a:endParaRPr>
                    </a:p>
                  </a:txBody>
                  <a:tcPr marL="0" marR="0" marT="40005" marB="0"/>
                </a:tc>
                <a:extLst>
                  <a:ext uri="{0D108BD9-81ED-4DB2-BD59-A6C34878D82A}">
                    <a16:rowId xmlns:a16="http://schemas.microsoft.com/office/drawing/2014/main" val="10003"/>
                  </a:ext>
                </a:extLst>
              </a:tr>
              <a:tr h="131051">
                <a:tc>
                  <a:txBody>
                    <a:bodyPr/>
                    <a:lstStyle/>
                    <a:p>
                      <a:pPr>
                        <a:lnSpc>
                          <a:spcPct val="100000"/>
                        </a:lnSpc>
                        <a:spcBef>
                          <a:spcPts val="135"/>
                        </a:spcBef>
                      </a:pPr>
                      <a:r>
                        <a:rPr sz="650" dirty="0">
                          <a:solidFill>
                            <a:srgbClr val="171514"/>
                          </a:solidFill>
                          <a:latin typeface="Microsoft Sans Serif"/>
                          <a:cs typeface="Microsoft Sans Serif"/>
                        </a:rPr>
                        <a:t>FEP</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copolímero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etileno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propileno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fluorado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PA</a:t>
                      </a:r>
                      <a:endParaRPr sz="650">
                        <a:latin typeface="Microsoft Sans Serif"/>
                        <a:cs typeface="Microsoft Sans Serif"/>
                      </a:endParaRPr>
                    </a:p>
                  </a:txBody>
                  <a:tcPr marL="0" marR="0" marT="17145" marB="0"/>
                </a:tc>
                <a:tc>
                  <a:txBody>
                    <a:bodyPr/>
                    <a:lstStyle/>
                    <a:p>
                      <a:pPr marL="2540" algn="ctr">
                        <a:lnSpc>
                          <a:spcPct val="100000"/>
                        </a:lnSpc>
                        <a:spcBef>
                          <a:spcPts val="434"/>
                        </a:spcBef>
                      </a:pPr>
                      <a:r>
                        <a:rPr sz="350" dirty="0">
                          <a:solidFill>
                            <a:srgbClr val="171514"/>
                          </a:solidFill>
                          <a:latin typeface="Microsoft Sans Serif"/>
                          <a:cs typeface="Microsoft Sans Serif"/>
                        </a:rPr>
                        <a:t>10</a:t>
                      </a:r>
                      <a:r>
                        <a:rPr sz="200" dirty="0">
                          <a:solidFill>
                            <a:srgbClr val="171514"/>
                          </a:solidFill>
                          <a:latin typeface="Microsoft Sans Serif"/>
                          <a:cs typeface="Microsoft Sans Serif"/>
                        </a:rPr>
                        <a:t>dieciséis</a:t>
                      </a:r>
                      <a:endParaRPr sz="200">
                        <a:latin typeface="Microsoft Sans Serif"/>
                        <a:cs typeface="Microsoft Sans Serif"/>
                      </a:endParaRPr>
                    </a:p>
                  </a:txBody>
                  <a:tcPr marL="0" marR="0" marT="55244" marB="0"/>
                </a:tc>
                <a:extLst>
                  <a:ext uri="{0D108BD9-81ED-4DB2-BD59-A6C34878D82A}">
                    <a16:rowId xmlns:a16="http://schemas.microsoft.com/office/drawing/2014/main" val="10004"/>
                  </a:ext>
                </a:extLst>
              </a:tr>
              <a:tr h="138166">
                <a:tc>
                  <a:txBody>
                    <a:bodyPr/>
                    <a:lstStyle/>
                    <a:p>
                      <a:pPr>
                        <a:lnSpc>
                          <a:spcPct val="100000"/>
                        </a:lnSpc>
                        <a:spcBef>
                          <a:spcPts val="204"/>
                        </a:spcBef>
                      </a:pPr>
                      <a:r>
                        <a:rPr sz="650" spc="10" dirty="0">
                          <a:solidFill>
                            <a:srgbClr val="171514"/>
                          </a:solidFill>
                          <a:latin typeface="Microsoft Sans Serif"/>
                          <a:cs typeface="Microsoft Sans Serif"/>
                        </a:rPr>
                        <a:t>6</a:t>
                      </a:r>
                      <a:r>
                        <a:rPr sz="650" spc="-25" dirty="0">
                          <a:solidFill>
                            <a:srgbClr val="171514"/>
                          </a:solidFill>
                          <a:latin typeface="Microsoft Sans Serif"/>
                          <a:cs typeface="Microsoft Sans Serif"/>
                        </a:rPr>
                        <a:t> </a:t>
                      </a:r>
                      <a:r>
                        <a:rPr sz="650" spc="40" dirty="0">
                          <a:solidFill>
                            <a:srgbClr val="171514"/>
                          </a:solidFill>
                          <a:latin typeface="Microsoft Sans Serif"/>
                          <a:cs typeface="Microsoft Sans Serif"/>
                        </a:rPr>
                        <a:t>poliamida—nylon</a:t>
                      </a:r>
                      <a:r>
                        <a:rPr sz="650" spc="-20" dirty="0">
                          <a:solidFill>
                            <a:srgbClr val="171514"/>
                          </a:solidFill>
                          <a:latin typeface="Microsoft Sans Serif"/>
                          <a:cs typeface="Microsoft Sans Serif"/>
                        </a:rPr>
                        <a:t> </a:t>
                      </a:r>
                      <a:r>
                        <a:rPr sz="650" spc="10" dirty="0">
                          <a:solidFill>
                            <a:srgbClr val="171514"/>
                          </a:solidFill>
                          <a:latin typeface="Microsoft Sans Serif"/>
                          <a:cs typeface="Microsoft Sans Serif"/>
                        </a:rPr>
                        <a:t>6</a:t>
                      </a:r>
                      <a:endParaRPr sz="650">
                        <a:latin typeface="Microsoft Sans Serif"/>
                        <a:cs typeface="Microsoft Sans Serif"/>
                      </a:endParaRPr>
                    </a:p>
                  </a:txBody>
                  <a:tcPr marL="0" marR="0" marT="26034" marB="0"/>
                </a:tc>
                <a:tc>
                  <a:txBody>
                    <a:bodyPr/>
                    <a:lstStyle/>
                    <a:p>
                      <a:pPr marR="16510" algn="ctr">
                        <a:lnSpc>
                          <a:spcPts val="880"/>
                        </a:lnSpc>
                        <a:spcBef>
                          <a:spcPts val="105"/>
                        </a:spcBef>
                      </a:pPr>
                      <a:r>
                        <a:rPr sz="750" spc="5" dirty="0">
                          <a:solidFill>
                            <a:srgbClr val="171514"/>
                          </a:solidFill>
                          <a:latin typeface="Microsoft Sans Serif"/>
                          <a:cs typeface="Microsoft Sans Serif"/>
                        </a:rPr>
                        <a:t>5×10</a:t>
                      </a:r>
                      <a:r>
                        <a:rPr sz="500" spc="5" dirty="0">
                          <a:solidFill>
                            <a:srgbClr val="171514"/>
                          </a:solidFill>
                          <a:latin typeface="Microsoft Sans Serif"/>
                          <a:cs typeface="Microsoft Sans Serif"/>
                        </a:rPr>
                        <a:t>10</a:t>
                      </a:r>
                      <a:endParaRPr sz="500">
                        <a:latin typeface="Microsoft Sans Serif"/>
                        <a:cs typeface="Microsoft Sans Serif"/>
                      </a:endParaRPr>
                    </a:p>
                  </a:txBody>
                  <a:tcPr marL="0" marR="0" marT="13335" marB="0"/>
                </a:tc>
                <a:extLst>
                  <a:ext uri="{0D108BD9-81ED-4DB2-BD59-A6C34878D82A}">
                    <a16:rowId xmlns:a16="http://schemas.microsoft.com/office/drawing/2014/main" val="10005"/>
                  </a:ext>
                </a:extLst>
              </a:tr>
              <a:tr h="140630">
                <a:tc>
                  <a:txBody>
                    <a:bodyPr/>
                    <a:lstStyle/>
                    <a:p>
                      <a:pPr>
                        <a:lnSpc>
                          <a:spcPct val="100000"/>
                        </a:lnSpc>
                        <a:spcBef>
                          <a:spcPts val="215"/>
                        </a:spcBef>
                      </a:pPr>
                      <a:r>
                        <a:rPr sz="650" dirty="0">
                          <a:solidFill>
                            <a:srgbClr val="171514"/>
                          </a:solidFill>
                          <a:latin typeface="Microsoft Sans Serif"/>
                          <a:cs typeface="Microsoft Sans Serif"/>
                        </a:rPr>
                        <a:t>PA</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12</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poliamida—nylon</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12</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PC</a:t>
                      </a:r>
                      <a:endParaRPr sz="650">
                        <a:latin typeface="Microsoft Sans Serif"/>
                        <a:cs typeface="Microsoft Sans Serif"/>
                      </a:endParaRPr>
                    </a:p>
                  </a:txBody>
                  <a:tcPr marL="0" marR="0" marT="27305" marB="0"/>
                </a:tc>
                <a:tc>
                  <a:txBody>
                    <a:bodyPr/>
                    <a:lstStyle/>
                    <a:p>
                      <a:pPr marL="40005" algn="ctr">
                        <a:lnSpc>
                          <a:spcPts val="940"/>
                        </a:lnSpc>
                        <a:spcBef>
                          <a:spcPts val="65"/>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13</a:t>
                      </a:r>
                      <a:endParaRPr sz="500">
                        <a:latin typeface="Microsoft Sans Serif"/>
                        <a:cs typeface="Microsoft Sans Serif"/>
                      </a:endParaRPr>
                    </a:p>
                  </a:txBody>
                  <a:tcPr marL="0" marR="0" marT="8255" marB="0"/>
                </a:tc>
                <a:extLst>
                  <a:ext uri="{0D108BD9-81ED-4DB2-BD59-A6C34878D82A}">
                    <a16:rowId xmlns:a16="http://schemas.microsoft.com/office/drawing/2014/main" val="10006"/>
                  </a:ext>
                </a:extLst>
              </a:tr>
              <a:tr h="146488">
                <a:tc>
                  <a:txBody>
                    <a:bodyPr/>
                    <a:lstStyle/>
                    <a:p>
                      <a:pPr>
                        <a:lnSpc>
                          <a:spcPct val="100000"/>
                        </a:lnSpc>
                        <a:spcBef>
                          <a:spcPts val="210"/>
                        </a:spcBef>
                      </a:pPr>
                      <a:r>
                        <a:rPr sz="650" spc="25" dirty="0">
                          <a:solidFill>
                            <a:srgbClr val="171514"/>
                          </a:solidFill>
                          <a:latin typeface="Microsoft Sans Serif"/>
                          <a:cs typeface="Microsoft Sans Serif"/>
                        </a:rPr>
                        <a:t>policarbonato</a:t>
                      </a:r>
                      <a:endParaRPr sz="650">
                        <a:latin typeface="Microsoft Sans Serif"/>
                        <a:cs typeface="Microsoft Sans Serif"/>
                      </a:endParaRPr>
                    </a:p>
                  </a:txBody>
                  <a:tcPr marL="0" marR="0" marT="26670" marB="0"/>
                </a:tc>
                <a:tc>
                  <a:txBody>
                    <a:bodyPr/>
                    <a:lstStyle/>
                    <a:p>
                      <a:pPr marL="40005" algn="ctr">
                        <a:lnSpc>
                          <a:spcPct val="100000"/>
                        </a:lnSpc>
                        <a:spcBef>
                          <a:spcPts val="60"/>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15</a:t>
                      </a:r>
                      <a:endParaRPr sz="500">
                        <a:latin typeface="Microsoft Sans Serif"/>
                        <a:cs typeface="Microsoft Sans Serif"/>
                      </a:endParaRPr>
                    </a:p>
                  </a:txBody>
                  <a:tcPr marL="0" marR="0" marT="7620" marB="0"/>
                </a:tc>
                <a:extLst>
                  <a:ext uri="{0D108BD9-81ED-4DB2-BD59-A6C34878D82A}">
                    <a16:rowId xmlns:a16="http://schemas.microsoft.com/office/drawing/2014/main" val="10007"/>
                  </a:ext>
                </a:extLst>
              </a:tr>
              <a:tr h="137839">
                <a:tc>
                  <a:txBody>
                    <a:bodyPr/>
                    <a:lstStyle/>
                    <a:p>
                      <a:pPr>
                        <a:lnSpc>
                          <a:spcPct val="100000"/>
                        </a:lnSpc>
                        <a:spcBef>
                          <a:spcPts val="105"/>
                        </a:spcBef>
                      </a:pPr>
                      <a:r>
                        <a:rPr sz="700" spc="-55" dirty="0">
                          <a:solidFill>
                            <a:srgbClr val="171514"/>
                          </a:solidFill>
                          <a:latin typeface="Microsoft Sans Serif"/>
                          <a:cs typeface="Microsoft Sans Serif"/>
                        </a:rPr>
                        <a:t>PC</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policarbonato—PE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polietileno</a:t>
                      </a:r>
                      <a:endParaRPr sz="700">
                        <a:latin typeface="Microsoft Sans Serif"/>
                        <a:cs typeface="Microsoft Sans Serif"/>
                      </a:endParaRPr>
                    </a:p>
                  </a:txBody>
                  <a:tcPr marL="0" marR="0" marT="13335" marB="0"/>
                </a:tc>
                <a:tc>
                  <a:txBody>
                    <a:bodyPr/>
                    <a:lstStyle/>
                    <a:p>
                      <a:pPr marL="9525" algn="ctr">
                        <a:lnSpc>
                          <a:spcPct val="100000"/>
                        </a:lnSpc>
                        <a:spcBef>
                          <a:spcPts val="105"/>
                        </a:spcBef>
                      </a:pPr>
                      <a:r>
                        <a:rPr sz="700" spc="30" dirty="0">
                          <a:solidFill>
                            <a:srgbClr val="171514"/>
                          </a:solidFill>
                          <a:latin typeface="Microsoft Sans Serif"/>
                          <a:cs typeface="Microsoft Sans Serif"/>
                        </a:rPr>
                        <a:t>100–500</a:t>
                      </a:r>
                      <a:endParaRPr sz="700">
                        <a:latin typeface="Microsoft Sans Serif"/>
                        <a:cs typeface="Microsoft Sans Serif"/>
                      </a:endParaRPr>
                    </a:p>
                  </a:txBody>
                  <a:tcPr marL="0" marR="0" marT="13335" marB="0"/>
                </a:tc>
                <a:extLst>
                  <a:ext uri="{0D108BD9-81ED-4DB2-BD59-A6C34878D82A}">
                    <a16:rowId xmlns:a16="http://schemas.microsoft.com/office/drawing/2014/main" val="10008"/>
                  </a:ext>
                </a:extLst>
              </a:tr>
              <a:tr h="132912">
                <a:tc>
                  <a:txBody>
                    <a:bodyPr/>
                    <a:lstStyle/>
                    <a:p>
                      <a:pPr>
                        <a:lnSpc>
                          <a:spcPts val="825"/>
                        </a:lnSpc>
                        <a:spcBef>
                          <a:spcPts val="120"/>
                        </a:spcBef>
                      </a:pPr>
                      <a:r>
                        <a:rPr sz="700" spc="45" dirty="0">
                          <a:solidFill>
                            <a:srgbClr val="171514"/>
                          </a:solidFill>
                          <a:latin typeface="Microsoft Sans Serif"/>
                          <a:cs typeface="Microsoft Sans Serif"/>
                        </a:rPr>
                        <a:t>conductor—lleno</a:t>
                      </a:r>
                      <a:r>
                        <a:rPr sz="700" spc="-2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20" dirty="0">
                          <a:solidFill>
                            <a:srgbClr val="171514"/>
                          </a:solidFill>
                          <a:latin typeface="Microsoft Sans Serif"/>
                          <a:cs typeface="Microsoft Sans Serif"/>
                        </a:rPr>
                        <a:t> </a:t>
                      </a:r>
                      <a:r>
                        <a:rPr sz="700" spc="25" dirty="0">
                          <a:solidFill>
                            <a:srgbClr val="171514"/>
                          </a:solidFill>
                          <a:latin typeface="Microsoft Sans Serif"/>
                          <a:cs typeface="Microsoft Sans Serif"/>
                        </a:rPr>
                        <a:t>carbón</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PE(HD)</a:t>
                      </a:r>
                      <a:endParaRPr sz="700">
                        <a:latin typeface="Microsoft Sans Serif"/>
                        <a:cs typeface="Microsoft Sans Serif"/>
                      </a:endParaRPr>
                    </a:p>
                  </a:txBody>
                  <a:tcPr marL="0" marR="0" marT="15240" marB="0"/>
                </a:tc>
                <a:tc>
                  <a:txBody>
                    <a:bodyPr/>
                    <a:lstStyle/>
                    <a:p>
                      <a:pPr marL="4445" algn="ctr">
                        <a:lnSpc>
                          <a:spcPts val="825"/>
                        </a:lnSpc>
                        <a:spcBef>
                          <a:spcPts val="120"/>
                        </a:spcBef>
                      </a:pPr>
                      <a:r>
                        <a:rPr sz="700" spc="25" dirty="0">
                          <a:solidFill>
                            <a:srgbClr val="171514"/>
                          </a:solidFill>
                          <a:latin typeface="Microsoft Sans Serif"/>
                          <a:cs typeface="Microsoft Sans Serif"/>
                        </a:rPr>
                        <a:t>10</a:t>
                      </a:r>
                      <a:r>
                        <a:rPr sz="400" spc="25" dirty="0">
                          <a:solidFill>
                            <a:srgbClr val="171514"/>
                          </a:solidFill>
                          <a:latin typeface="Microsoft Sans Serif"/>
                          <a:cs typeface="Microsoft Sans Serif"/>
                        </a:rPr>
                        <a:t>3</a:t>
                      </a:r>
                      <a:r>
                        <a:rPr sz="700" spc="25" dirty="0">
                          <a:solidFill>
                            <a:srgbClr val="171514"/>
                          </a:solidFill>
                          <a:latin typeface="Microsoft Sans Serif"/>
                          <a:cs typeface="Microsoft Sans Serif"/>
                        </a:rPr>
                        <a:t>–10</a:t>
                      </a:r>
                      <a:r>
                        <a:rPr sz="400" spc="25" dirty="0">
                          <a:solidFill>
                            <a:srgbClr val="171514"/>
                          </a:solidFill>
                          <a:latin typeface="Microsoft Sans Serif"/>
                          <a:cs typeface="Microsoft Sans Serif"/>
                        </a:rPr>
                        <a:t>4</a:t>
                      </a:r>
                      <a:endParaRPr sz="400">
                        <a:latin typeface="Microsoft Sans Serif"/>
                        <a:cs typeface="Microsoft Sans Serif"/>
                      </a:endParaRPr>
                    </a:p>
                  </a:txBody>
                  <a:tcPr marL="0" marR="0" marT="15240" marB="0"/>
                </a:tc>
                <a:extLst>
                  <a:ext uri="{0D108BD9-81ED-4DB2-BD59-A6C34878D82A}">
                    <a16:rowId xmlns:a16="http://schemas.microsoft.com/office/drawing/2014/main" val="10009"/>
                  </a:ext>
                </a:extLst>
              </a:tr>
              <a:tr h="141560">
                <a:tc>
                  <a:txBody>
                    <a:bodyPr/>
                    <a:lstStyle/>
                    <a:p>
                      <a:pPr>
                        <a:lnSpc>
                          <a:spcPct val="100000"/>
                        </a:lnSpc>
                        <a:spcBef>
                          <a:spcPts val="175"/>
                        </a:spcBef>
                      </a:pPr>
                      <a:r>
                        <a:rPr sz="700" spc="35" dirty="0">
                          <a:solidFill>
                            <a:srgbClr val="171514"/>
                          </a:solidFill>
                          <a:latin typeface="Microsoft Sans Serif"/>
                          <a:cs typeface="Microsoft Sans Serif"/>
                        </a:rPr>
                        <a:t>(polietileno—alta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densidad)</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PE(LD)</a:t>
                      </a:r>
                      <a:endParaRPr sz="700">
                        <a:latin typeface="Microsoft Sans Serif"/>
                        <a:cs typeface="Microsoft Sans Serif"/>
                      </a:endParaRPr>
                    </a:p>
                  </a:txBody>
                  <a:tcPr marL="0" marR="0" marT="22225" marB="0"/>
                </a:tc>
                <a:tc>
                  <a:txBody>
                    <a:bodyPr/>
                    <a:lstStyle/>
                    <a:p>
                      <a:pPr marL="40005" algn="ctr">
                        <a:lnSpc>
                          <a:spcPts val="940"/>
                        </a:lnSpc>
                        <a:spcBef>
                          <a:spcPts val="75"/>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13</a:t>
                      </a:r>
                      <a:endParaRPr sz="500">
                        <a:latin typeface="Microsoft Sans Serif"/>
                        <a:cs typeface="Microsoft Sans Serif"/>
                      </a:endParaRPr>
                    </a:p>
                  </a:txBody>
                  <a:tcPr marL="0" marR="0" marT="9525" marB="0"/>
                </a:tc>
                <a:extLst>
                  <a:ext uri="{0D108BD9-81ED-4DB2-BD59-A6C34878D82A}">
                    <a16:rowId xmlns:a16="http://schemas.microsoft.com/office/drawing/2014/main" val="10010"/>
                  </a:ext>
                </a:extLst>
              </a:tr>
              <a:tr h="139700">
                <a:tc>
                  <a:txBody>
                    <a:bodyPr/>
                    <a:lstStyle/>
                    <a:p>
                      <a:pPr>
                        <a:lnSpc>
                          <a:spcPct val="100000"/>
                        </a:lnSpc>
                        <a:spcBef>
                          <a:spcPts val="160"/>
                        </a:spcBef>
                      </a:pPr>
                      <a:r>
                        <a:rPr sz="700" spc="35" dirty="0">
                          <a:solidFill>
                            <a:srgbClr val="171514"/>
                          </a:solidFill>
                          <a:latin typeface="Microsoft Sans Serif"/>
                          <a:cs typeface="Microsoft Sans Serif"/>
                        </a:rPr>
                        <a:t>(polietileno—baja</a:t>
                      </a:r>
                      <a:r>
                        <a:rPr sz="700" spc="-15" dirty="0">
                          <a:solidFill>
                            <a:srgbClr val="171514"/>
                          </a:solidFill>
                          <a:latin typeface="Microsoft Sans Serif"/>
                          <a:cs typeface="Microsoft Sans Serif"/>
                        </a:rPr>
                        <a:t> </a:t>
                      </a:r>
                      <a:r>
                        <a:rPr sz="700" spc="15" dirty="0">
                          <a:solidFill>
                            <a:srgbClr val="171514"/>
                          </a:solidFill>
                          <a:latin typeface="Microsoft Sans Serif"/>
                          <a:cs typeface="Microsoft Sans Serif"/>
                        </a:rPr>
                        <a:t>densidad)</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PMMA</a:t>
                      </a:r>
                      <a:endParaRPr sz="700">
                        <a:latin typeface="Microsoft Sans Serif"/>
                        <a:cs typeface="Microsoft Sans Serif"/>
                      </a:endParaRPr>
                    </a:p>
                  </a:txBody>
                  <a:tcPr marL="0" marR="0" marT="20320" marB="0"/>
                </a:tc>
                <a:tc>
                  <a:txBody>
                    <a:bodyPr/>
                    <a:lstStyle/>
                    <a:p>
                      <a:pPr marL="40005" algn="ctr">
                        <a:lnSpc>
                          <a:spcPts val="940"/>
                        </a:lnSpc>
                        <a:spcBef>
                          <a:spcPts val="60"/>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13</a:t>
                      </a:r>
                      <a:endParaRPr sz="500">
                        <a:latin typeface="Microsoft Sans Serif"/>
                        <a:cs typeface="Microsoft Sans Serif"/>
                      </a:endParaRPr>
                    </a:p>
                  </a:txBody>
                  <a:tcPr marL="0" marR="0" marT="7620" marB="0"/>
                </a:tc>
                <a:extLst>
                  <a:ext uri="{0D108BD9-81ED-4DB2-BD59-A6C34878D82A}">
                    <a16:rowId xmlns:a16="http://schemas.microsoft.com/office/drawing/2014/main" val="10011"/>
                  </a:ext>
                </a:extLst>
              </a:tr>
              <a:tr h="139699">
                <a:tc>
                  <a:txBody>
                    <a:bodyPr/>
                    <a:lstStyle/>
                    <a:p>
                      <a:pPr>
                        <a:lnSpc>
                          <a:spcPct val="100000"/>
                        </a:lnSpc>
                        <a:spcBef>
                          <a:spcPts val="160"/>
                        </a:spcBef>
                      </a:pPr>
                      <a:r>
                        <a:rPr sz="700" spc="25" dirty="0">
                          <a:solidFill>
                            <a:srgbClr val="171514"/>
                          </a:solidFill>
                          <a:latin typeface="Microsoft Sans Serif"/>
                          <a:cs typeface="Microsoft Sans Serif"/>
                        </a:rPr>
                        <a:t>(polimetilmetacrilato)</a:t>
                      </a:r>
                      <a:endParaRPr sz="700">
                        <a:latin typeface="Microsoft Sans Serif"/>
                        <a:cs typeface="Microsoft Sans Serif"/>
                      </a:endParaRPr>
                    </a:p>
                  </a:txBody>
                  <a:tcPr marL="0" marR="0" marT="20320" marB="0"/>
                </a:tc>
                <a:tc>
                  <a:txBody>
                    <a:bodyPr/>
                    <a:lstStyle/>
                    <a:p>
                      <a:pPr marL="40005" algn="ctr">
                        <a:lnSpc>
                          <a:spcPts val="940"/>
                        </a:lnSpc>
                        <a:spcBef>
                          <a:spcPts val="60"/>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14</a:t>
                      </a:r>
                      <a:endParaRPr sz="500">
                        <a:latin typeface="Microsoft Sans Serif"/>
                        <a:cs typeface="Microsoft Sans Serif"/>
                      </a:endParaRPr>
                    </a:p>
                  </a:txBody>
                  <a:tcPr marL="0" marR="0" marT="7620" marB="0"/>
                </a:tc>
                <a:extLst>
                  <a:ext uri="{0D108BD9-81ED-4DB2-BD59-A6C34878D82A}">
                    <a16:rowId xmlns:a16="http://schemas.microsoft.com/office/drawing/2014/main" val="10012"/>
                  </a:ext>
                </a:extLst>
              </a:tr>
              <a:tr h="146488">
                <a:tc>
                  <a:txBody>
                    <a:bodyPr/>
                    <a:lstStyle/>
                    <a:p>
                      <a:pPr>
                        <a:lnSpc>
                          <a:spcPct val="100000"/>
                        </a:lnSpc>
                        <a:spcBef>
                          <a:spcPts val="160"/>
                        </a:spcBef>
                      </a:pPr>
                      <a:r>
                        <a:rPr sz="700" dirty="0">
                          <a:solidFill>
                            <a:srgbClr val="171514"/>
                          </a:solidFill>
                          <a:latin typeface="Microsoft Sans Serif"/>
                          <a:cs typeface="Microsoft Sans Serif"/>
                        </a:rPr>
                        <a:t>PP</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(polipropileno)</a:t>
                      </a:r>
                      <a:endParaRPr sz="700">
                        <a:latin typeface="Microsoft Sans Serif"/>
                        <a:cs typeface="Microsoft Sans Serif"/>
                      </a:endParaRPr>
                    </a:p>
                  </a:txBody>
                  <a:tcPr marL="0" marR="0" marT="20320" marB="0"/>
                </a:tc>
                <a:tc>
                  <a:txBody>
                    <a:bodyPr/>
                    <a:lstStyle/>
                    <a:p>
                      <a:pPr marL="40005" algn="ctr">
                        <a:lnSpc>
                          <a:spcPct val="100000"/>
                        </a:lnSpc>
                        <a:spcBef>
                          <a:spcPts val="60"/>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13</a:t>
                      </a:r>
                      <a:endParaRPr sz="500">
                        <a:latin typeface="Microsoft Sans Serif"/>
                        <a:cs typeface="Microsoft Sans Serif"/>
                      </a:endParaRPr>
                    </a:p>
                  </a:txBody>
                  <a:tcPr marL="0" marR="0" marT="7620" marB="0"/>
                </a:tc>
                <a:extLst>
                  <a:ext uri="{0D108BD9-81ED-4DB2-BD59-A6C34878D82A}">
                    <a16:rowId xmlns:a16="http://schemas.microsoft.com/office/drawing/2014/main" val="10013"/>
                  </a:ext>
                </a:extLst>
              </a:tr>
              <a:tr h="131051">
                <a:tc>
                  <a:txBody>
                    <a:bodyPr/>
                    <a:lstStyle/>
                    <a:p>
                      <a:pPr>
                        <a:lnSpc>
                          <a:spcPts val="775"/>
                        </a:lnSpc>
                        <a:spcBef>
                          <a:spcPts val="155"/>
                        </a:spcBef>
                      </a:pPr>
                      <a:r>
                        <a:rPr sz="650" dirty="0">
                          <a:solidFill>
                            <a:srgbClr val="171514"/>
                          </a:solidFill>
                          <a:latin typeface="Microsoft Sans Serif"/>
                          <a:cs typeface="Microsoft Sans Serif"/>
                        </a:rPr>
                        <a:t>PS</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(poliestireno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conductor)</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XLPS</a:t>
                      </a:r>
                      <a:endParaRPr sz="650">
                        <a:latin typeface="Microsoft Sans Serif"/>
                        <a:cs typeface="Microsoft Sans Serif"/>
                      </a:endParaRPr>
                    </a:p>
                  </a:txBody>
                  <a:tcPr marL="0" marR="0" marT="19685" marB="0"/>
                </a:tc>
                <a:tc>
                  <a:txBody>
                    <a:bodyPr/>
                    <a:lstStyle/>
                    <a:p>
                      <a:pPr marL="4445" algn="ctr">
                        <a:lnSpc>
                          <a:spcPts val="825"/>
                        </a:lnSpc>
                        <a:spcBef>
                          <a:spcPts val="105"/>
                        </a:spcBef>
                      </a:pPr>
                      <a:r>
                        <a:rPr sz="700" spc="25" dirty="0">
                          <a:solidFill>
                            <a:srgbClr val="171514"/>
                          </a:solidFill>
                          <a:latin typeface="Microsoft Sans Serif"/>
                          <a:cs typeface="Microsoft Sans Serif"/>
                        </a:rPr>
                        <a:t>10</a:t>
                      </a:r>
                      <a:r>
                        <a:rPr sz="400" spc="25" dirty="0">
                          <a:solidFill>
                            <a:srgbClr val="171514"/>
                          </a:solidFill>
                          <a:latin typeface="Microsoft Sans Serif"/>
                          <a:cs typeface="Microsoft Sans Serif"/>
                        </a:rPr>
                        <a:t>2</a:t>
                      </a:r>
                      <a:r>
                        <a:rPr sz="700" spc="25" dirty="0">
                          <a:solidFill>
                            <a:srgbClr val="171514"/>
                          </a:solidFill>
                          <a:latin typeface="Microsoft Sans Serif"/>
                          <a:cs typeface="Microsoft Sans Serif"/>
                        </a:rPr>
                        <a:t>–10</a:t>
                      </a:r>
                      <a:r>
                        <a:rPr sz="400" spc="25" dirty="0">
                          <a:solidFill>
                            <a:srgbClr val="171514"/>
                          </a:solidFill>
                          <a:latin typeface="Microsoft Sans Serif"/>
                          <a:cs typeface="Microsoft Sans Serif"/>
                        </a:rPr>
                        <a:t>7</a:t>
                      </a:r>
                      <a:endParaRPr sz="400">
                        <a:latin typeface="Microsoft Sans Serif"/>
                        <a:cs typeface="Microsoft Sans Serif"/>
                      </a:endParaRPr>
                    </a:p>
                  </a:txBody>
                  <a:tcPr marL="0" marR="0" marT="13335" marB="0"/>
                </a:tc>
                <a:extLst>
                  <a:ext uri="{0D108BD9-81ED-4DB2-BD59-A6C34878D82A}">
                    <a16:rowId xmlns:a16="http://schemas.microsoft.com/office/drawing/2014/main" val="10014"/>
                  </a:ext>
                </a:extLst>
              </a:tr>
              <a:tr h="144506">
                <a:tc>
                  <a:txBody>
                    <a:bodyPr/>
                    <a:lstStyle/>
                    <a:p>
                      <a:pPr>
                        <a:lnSpc>
                          <a:spcPct val="100000"/>
                        </a:lnSpc>
                        <a:spcBef>
                          <a:spcPts val="245"/>
                        </a:spcBef>
                      </a:pPr>
                      <a:r>
                        <a:rPr sz="650" spc="20" dirty="0">
                          <a:solidFill>
                            <a:srgbClr val="171514"/>
                          </a:solidFill>
                          <a:latin typeface="Microsoft Sans Serif"/>
                          <a:cs typeface="Microsoft Sans Serif"/>
                        </a:rPr>
                        <a:t>(poliestireno</a:t>
                      </a:r>
                      <a:r>
                        <a:rPr sz="650" spc="-25" dirty="0">
                          <a:solidFill>
                            <a:srgbClr val="171514"/>
                          </a:solidFill>
                          <a:latin typeface="Microsoft Sans Serif"/>
                          <a:cs typeface="Microsoft Sans Serif"/>
                        </a:rPr>
                        <a:t> </a:t>
                      </a:r>
                      <a:r>
                        <a:rPr sz="650" spc="20" dirty="0">
                          <a:solidFill>
                            <a:srgbClr val="171514"/>
                          </a:solidFill>
                          <a:latin typeface="Microsoft Sans Serif"/>
                          <a:cs typeface="Microsoft Sans Serif"/>
                        </a:rPr>
                        <a:t>reticulado)</a:t>
                      </a:r>
                      <a:r>
                        <a:rPr sz="650" spc="-20" dirty="0">
                          <a:solidFill>
                            <a:srgbClr val="171514"/>
                          </a:solidFill>
                          <a:latin typeface="Microsoft Sans Serif"/>
                          <a:cs typeface="Microsoft Sans Serif"/>
                        </a:rPr>
                        <a:t> </a:t>
                      </a:r>
                      <a:r>
                        <a:rPr sz="650" spc="-55" dirty="0">
                          <a:solidFill>
                            <a:srgbClr val="171514"/>
                          </a:solidFill>
                          <a:latin typeface="Microsoft Sans Serif"/>
                          <a:cs typeface="Microsoft Sans Serif"/>
                        </a:rPr>
                        <a:t>PTFE</a:t>
                      </a:r>
                      <a:endParaRPr sz="650">
                        <a:latin typeface="Microsoft Sans Serif"/>
                        <a:cs typeface="Microsoft Sans Serif"/>
                      </a:endParaRPr>
                    </a:p>
                  </a:txBody>
                  <a:tcPr marL="0" marR="0" marT="31115" marB="0"/>
                </a:tc>
                <a:tc>
                  <a:txBody>
                    <a:bodyPr/>
                    <a:lstStyle/>
                    <a:p>
                      <a:pPr marL="7620" algn="ctr">
                        <a:lnSpc>
                          <a:spcPct val="100000"/>
                        </a:lnSpc>
                        <a:spcBef>
                          <a:spcPts val="75"/>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15</a:t>
                      </a:r>
                      <a:endParaRPr sz="500">
                        <a:latin typeface="Microsoft Sans Serif"/>
                        <a:cs typeface="Microsoft Sans Serif"/>
                      </a:endParaRPr>
                    </a:p>
                  </a:txBody>
                  <a:tcPr marL="0" marR="0" marT="9525" marB="0"/>
                </a:tc>
                <a:extLst>
                  <a:ext uri="{0D108BD9-81ED-4DB2-BD59-A6C34878D82A}">
                    <a16:rowId xmlns:a16="http://schemas.microsoft.com/office/drawing/2014/main" val="10015"/>
                  </a:ext>
                </a:extLst>
              </a:tr>
              <a:tr h="145592">
                <a:tc>
                  <a:txBody>
                    <a:bodyPr/>
                    <a:lstStyle/>
                    <a:p>
                      <a:pPr>
                        <a:lnSpc>
                          <a:spcPct val="100000"/>
                        </a:lnSpc>
                        <a:spcBef>
                          <a:spcPts val="229"/>
                        </a:spcBef>
                      </a:pPr>
                      <a:r>
                        <a:rPr sz="650" dirty="0">
                          <a:solidFill>
                            <a:srgbClr val="171514"/>
                          </a:solidFill>
                          <a:latin typeface="Microsoft Sans Serif"/>
                          <a:cs typeface="Microsoft Sans Serif"/>
                        </a:rPr>
                        <a:t>(politetrafluoroetileno)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PVC</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(cloruro</a:t>
                      </a:r>
                      <a:endParaRPr sz="650">
                        <a:latin typeface="Microsoft Sans Serif"/>
                        <a:cs typeface="Microsoft Sans Serif"/>
                      </a:endParaRPr>
                    </a:p>
                  </a:txBody>
                  <a:tcPr marL="0" marR="0" marT="29209" marB="0"/>
                </a:tc>
                <a:tc>
                  <a:txBody>
                    <a:bodyPr/>
                    <a:lstStyle/>
                    <a:p>
                      <a:pPr marL="40005" algn="ctr">
                        <a:lnSpc>
                          <a:spcPct val="100000"/>
                        </a:lnSpc>
                        <a:spcBef>
                          <a:spcPts val="80"/>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17</a:t>
                      </a:r>
                      <a:endParaRPr sz="500">
                        <a:latin typeface="Microsoft Sans Serif"/>
                        <a:cs typeface="Microsoft Sans Serif"/>
                      </a:endParaRPr>
                    </a:p>
                  </a:txBody>
                  <a:tcPr marL="0" marR="0" marT="10160" marB="0"/>
                </a:tc>
                <a:extLst>
                  <a:ext uri="{0D108BD9-81ED-4DB2-BD59-A6C34878D82A}">
                    <a16:rowId xmlns:a16="http://schemas.microsoft.com/office/drawing/2014/main" val="10016"/>
                  </a:ext>
                </a:extLst>
              </a:tr>
              <a:tr h="142646">
                <a:tc>
                  <a:txBody>
                    <a:bodyPr/>
                    <a:lstStyle/>
                    <a:p>
                      <a:pPr>
                        <a:lnSpc>
                          <a:spcPct val="100000"/>
                        </a:lnSpc>
                        <a:spcBef>
                          <a:spcPts val="210"/>
                        </a:spcBef>
                      </a:pPr>
                      <a:r>
                        <a:rPr sz="65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polivinilo)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PVDF</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blando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(fluoruro</a:t>
                      </a:r>
                      <a:endParaRPr sz="650">
                        <a:latin typeface="Microsoft Sans Serif"/>
                        <a:cs typeface="Microsoft Sans Serif"/>
                      </a:endParaRPr>
                    </a:p>
                  </a:txBody>
                  <a:tcPr marL="0" marR="0" marT="26670" marB="0"/>
                </a:tc>
                <a:tc>
                  <a:txBody>
                    <a:bodyPr/>
                    <a:lstStyle/>
                    <a:p>
                      <a:pPr marL="40005" algn="ctr">
                        <a:lnSpc>
                          <a:spcPts val="940"/>
                        </a:lnSpc>
                        <a:spcBef>
                          <a:spcPts val="80"/>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13</a:t>
                      </a:r>
                      <a:endParaRPr sz="500">
                        <a:latin typeface="Microsoft Sans Serif"/>
                        <a:cs typeface="Microsoft Sans Serif"/>
                      </a:endParaRPr>
                    </a:p>
                  </a:txBody>
                  <a:tcPr marL="0" marR="0" marT="10160" marB="0"/>
                </a:tc>
                <a:extLst>
                  <a:ext uri="{0D108BD9-81ED-4DB2-BD59-A6C34878D82A}">
                    <a16:rowId xmlns:a16="http://schemas.microsoft.com/office/drawing/2014/main" val="10017"/>
                  </a:ext>
                </a:extLst>
              </a:tr>
              <a:tr h="248970">
                <a:tc>
                  <a:txBody>
                    <a:bodyPr/>
                    <a:lstStyle/>
                    <a:p>
                      <a:pPr>
                        <a:lnSpc>
                          <a:spcPct val="100000"/>
                        </a:lnSpc>
                        <a:spcBef>
                          <a:spcPts val="210"/>
                        </a:spcBef>
                      </a:pPr>
                      <a:r>
                        <a:rPr sz="650" spc="20" dirty="0">
                          <a:solidFill>
                            <a:srgbClr val="171514"/>
                          </a:solidFill>
                          <a:latin typeface="Microsoft Sans Serif"/>
                          <a:cs typeface="Microsoft Sans Serif"/>
                        </a:rPr>
                        <a:t>de</a:t>
                      </a:r>
                      <a:r>
                        <a:rPr sz="650" spc="-40" dirty="0">
                          <a:solidFill>
                            <a:srgbClr val="171514"/>
                          </a:solidFill>
                          <a:latin typeface="Microsoft Sans Serif"/>
                          <a:cs typeface="Microsoft Sans Serif"/>
                        </a:rPr>
                        <a:t> </a:t>
                      </a:r>
                      <a:r>
                        <a:rPr sz="650" spc="20" dirty="0">
                          <a:solidFill>
                            <a:srgbClr val="171514"/>
                          </a:solidFill>
                          <a:latin typeface="Microsoft Sans Serif"/>
                          <a:cs typeface="Microsoft Sans Serif"/>
                        </a:rPr>
                        <a:t>polivinilideno)</a:t>
                      </a:r>
                      <a:endParaRPr sz="650">
                        <a:latin typeface="Microsoft Sans Serif"/>
                        <a:cs typeface="Microsoft Sans Serif"/>
                      </a:endParaRPr>
                    </a:p>
                  </a:txBody>
                  <a:tcPr marL="0" marR="0" marT="26670" marB="0">
                    <a:lnB w="6350">
                      <a:solidFill>
                        <a:srgbClr val="231F20"/>
                      </a:solidFill>
                      <a:prstDash val="solid"/>
                    </a:lnB>
                  </a:tcPr>
                </a:tc>
                <a:tc>
                  <a:txBody>
                    <a:bodyPr/>
                    <a:lstStyle/>
                    <a:p>
                      <a:pPr marL="40005" algn="ctr">
                        <a:lnSpc>
                          <a:spcPct val="100000"/>
                        </a:lnSpc>
                        <a:spcBef>
                          <a:spcPts val="60"/>
                        </a:spcBef>
                      </a:pPr>
                      <a:r>
                        <a:rPr sz="800" spc="10" dirty="0">
                          <a:solidFill>
                            <a:srgbClr val="171514"/>
                          </a:solidFill>
                          <a:latin typeface="Microsoft Sans Serif"/>
                          <a:cs typeface="Microsoft Sans Serif"/>
                        </a:rPr>
                        <a:t>10</a:t>
                      </a:r>
                      <a:r>
                        <a:rPr sz="500" spc="10" dirty="0">
                          <a:solidFill>
                            <a:srgbClr val="171514"/>
                          </a:solidFill>
                          <a:latin typeface="Microsoft Sans Serif"/>
                          <a:cs typeface="Microsoft Sans Serif"/>
                        </a:rPr>
                        <a:t>13</a:t>
                      </a:r>
                      <a:endParaRPr sz="500">
                        <a:latin typeface="Microsoft Sans Serif"/>
                        <a:cs typeface="Microsoft Sans Serif"/>
                      </a:endParaRPr>
                    </a:p>
                  </a:txBody>
                  <a:tcPr marL="0" marR="0" marT="7620" marB="0">
                    <a:lnB w="6350">
                      <a:solidFill>
                        <a:srgbClr val="231F20"/>
                      </a:solidFill>
                      <a:prstDash val="solid"/>
                    </a:lnB>
                  </a:tcPr>
                </a:tc>
                <a:extLst>
                  <a:ext uri="{0D108BD9-81ED-4DB2-BD59-A6C34878D82A}">
                    <a16:rowId xmlns:a16="http://schemas.microsoft.com/office/drawing/2014/main" val="10018"/>
                  </a:ext>
                </a:extLst>
              </a:tr>
            </a:tbl>
          </a:graphicData>
        </a:graphic>
      </p:graphicFrame>
      <p:sp>
        <p:nvSpPr>
          <p:cNvPr id="3" name="object 3"/>
          <p:cNvSpPr txBox="1"/>
          <p:nvPr/>
        </p:nvSpPr>
        <p:spPr>
          <a:xfrm>
            <a:off x="5337213"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4" name="object 4"/>
          <p:cNvSpPr txBox="1"/>
          <p:nvPr/>
        </p:nvSpPr>
        <p:spPr>
          <a:xfrm>
            <a:off x="9423210"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121</a:t>
            </a:r>
            <a:endParaRPr sz="900">
              <a:latin typeface="Arial"/>
              <a:cs typeface="Arial"/>
            </a:endParaRPr>
          </a:p>
        </p:txBody>
      </p:sp>
      <p:sp>
        <p:nvSpPr>
          <p:cNvPr id="5" name="object 5"/>
          <p:cNvSpPr txBox="1"/>
          <p:nvPr/>
        </p:nvSpPr>
        <p:spPr>
          <a:xfrm>
            <a:off x="5337112" y="785240"/>
            <a:ext cx="4321175" cy="3830921"/>
          </a:xfrm>
          <a:prstGeom prst="rect">
            <a:avLst/>
          </a:prstGeom>
        </p:spPr>
        <p:txBody>
          <a:bodyPr vert="horz" wrap="square" lIns="0" tIns="12700" rIns="0" bIns="0" rtlCol="0">
            <a:spAutoFit/>
          </a:bodyPr>
          <a:lstStyle/>
          <a:p>
            <a:pPr marL="165100">
              <a:spcBef>
                <a:spcPts val="100"/>
              </a:spcBef>
            </a:pPr>
            <a:r>
              <a:rPr sz="700" spc="5"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acuerdo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sus </a:t>
            </a:r>
            <a:r>
              <a:rPr sz="700" spc="15" dirty="0">
                <a:solidFill>
                  <a:srgbClr val="171514"/>
                </a:solidFill>
                <a:latin typeface="Microsoft Sans Serif"/>
                <a:cs typeface="Microsoft Sans Serif"/>
              </a:rPr>
              <a:t>resistividades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superficiales,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materiales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clasifican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tres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grupos</a:t>
            </a:r>
            <a:r>
              <a:rPr sz="700" spc="25" dirty="0">
                <a:solidFill>
                  <a:srgbClr val="171514"/>
                </a:solidFill>
                <a:latin typeface="Microsoft Sans Serif"/>
                <a:cs typeface="Microsoft Sans Serif"/>
              </a:rPr>
              <a:t>:</a:t>
            </a:r>
            <a:endParaRPr sz="700" dirty="0">
              <a:latin typeface="Microsoft Sans Serif"/>
              <a:cs typeface="Microsoft Sans Serif"/>
            </a:endParaRPr>
          </a:p>
          <a:p>
            <a:pPr>
              <a:spcBef>
                <a:spcPts val="5"/>
              </a:spcBef>
            </a:pPr>
            <a:endParaRPr sz="1150" dirty="0">
              <a:latin typeface="Microsoft Sans Serif"/>
              <a:cs typeface="Microsoft Sans Serif"/>
            </a:endParaRPr>
          </a:p>
          <a:p>
            <a:pPr marL="241300" indent="-76835">
              <a:buChar char="•"/>
              <a:tabLst>
                <a:tab pos="241935" algn="l"/>
              </a:tabLst>
            </a:pPr>
            <a:r>
              <a:rPr sz="950" spc="-15" dirty="0">
                <a:solidFill>
                  <a:srgbClr val="171514"/>
                </a:solidFill>
                <a:latin typeface="Microsoft Sans Serif"/>
                <a:cs typeface="Microsoft Sans Serif"/>
              </a:rPr>
              <a:t>&gt;</a:t>
            </a:r>
            <a:r>
              <a:rPr sz="950" spc="-25" dirty="0">
                <a:solidFill>
                  <a:srgbClr val="171514"/>
                </a:solidFill>
                <a:latin typeface="Microsoft Sans Serif"/>
                <a:cs typeface="Microsoft Sans Serif"/>
              </a:rPr>
              <a:t> </a:t>
            </a:r>
            <a:r>
              <a:rPr sz="950" spc="20" dirty="0">
                <a:solidFill>
                  <a:srgbClr val="171514"/>
                </a:solidFill>
                <a:latin typeface="Microsoft Sans Serif"/>
                <a:cs typeface="Microsoft Sans Serif"/>
              </a:rPr>
              <a:t>10</a:t>
            </a:r>
            <a:r>
              <a:rPr sz="550" spc="20" dirty="0">
                <a:solidFill>
                  <a:srgbClr val="171514"/>
                </a:solidFill>
                <a:latin typeface="Microsoft Sans Serif"/>
                <a:cs typeface="Microsoft Sans Serif"/>
              </a:rPr>
              <a:t>12</a:t>
            </a:r>
            <a:r>
              <a:rPr sz="950" spc="20" dirty="0">
                <a:solidFill>
                  <a:srgbClr val="171514"/>
                </a:solidFill>
                <a:latin typeface="Microsoft Sans Serif"/>
                <a:cs typeface="Microsoft Sans Serif"/>
              </a:rPr>
              <a:t>Ω/sq</a:t>
            </a:r>
            <a:r>
              <a:rPr sz="950" spc="-25" dirty="0">
                <a:solidFill>
                  <a:srgbClr val="171514"/>
                </a:solidFill>
                <a:latin typeface="Microsoft Sans Serif"/>
                <a:cs typeface="Microsoft Sans Serif"/>
              </a:rPr>
              <a:t> </a:t>
            </a:r>
            <a:r>
              <a:rPr sz="950" spc="50" dirty="0">
                <a:solidFill>
                  <a:srgbClr val="171514"/>
                </a:solidFill>
                <a:latin typeface="Microsoft Sans Serif"/>
                <a:cs typeface="Microsoft Sans Serif"/>
              </a:rPr>
              <a:t>no</a:t>
            </a:r>
            <a:r>
              <a:rPr sz="950" spc="-25" dirty="0">
                <a:solidFill>
                  <a:srgbClr val="171514"/>
                </a:solidFill>
                <a:latin typeface="Microsoft Sans Serif"/>
                <a:cs typeface="Microsoft Sans Serif"/>
              </a:rPr>
              <a:t> </a:t>
            </a:r>
            <a:r>
              <a:rPr sz="950" spc="30" dirty="0">
                <a:solidFill>
                  <a:srgbClr val="171514"/>
                </a:solidFill>
                <a:latin typeface="Microsoft Sans Serif"/>
                <a:cs typeface="Microsoft Sans Serif"/>
              </a:rPr>
              <a:t>disipativo</a:t>
            </a:r>
            <a:endParaRPr sz="950" dirty="0">
              <a:latin typeface="Microsoft Sans Serif"/>
              <a:cs typeface="Microsoft Sans Serif"/>
            </a:endParaRPr>
          </a:p>
          <a:p>
            <a:pPr marL="164465" marR="272415">
              <a:lnSpc>
                <a:spcPts val="1200"/>
              </a:lnSpc>
              <a:spcBef>
                <a:spcPts val="50"/>
              </a:spcBef>
              <a:buChar char="•"/>
              <a:tabLst>
                <a:tab pos="229870" algn="l"/>
              </a:tabLst>
            </a:pPr>
            <a:r>
              <a:rPr sz="800" spc="25" dirty="0">
                <a:solidFill>
                  <a:srgbClr val="171514"/>
                </a:solidFill>
                <a:latin typeface="Microsoft Sans Serif"/>
                <a:cs typeface="Microsoft Sans Serif"/>
              </a:rPr>
              <a:t>10</a:t>
            </a:r>
            <a:r>
              <a:rPr sz="500" spc="25" dirty="0">
                <a:solidFill>
                  <a:srgbClr val="171514"/>
                </a:solidFill>
                <a:latin typeface="Microsoft Sans Serif"/>
                <a:cs typeface="Microsoft Sans Serif"/>
              </a:rPr>
              <a:t>10</a:t>
            </a:r>
            <a:r>
              <a:rPr sz="800" spc="25" dirty="0">
                <a:solidFill>
                  <a:srgbClr val="171514"/>
                </a:solidFill>
                <a:latin typeface="Microsoft Sans Serif"/>
                <a:cs typeface="Microsoft Sans Serif"/>
              </a:rPr>
              <a:t>–10</a:t>
            </a:r>
            <a:r>
              <a:rPr sz="500" spc="25" dirty="0">
                <a:solidFill>
                  <a:srgbClr val="171514"/>
                </a:solidFill>
                <a:latin typeface="Microsoft Sans Serif"/>
                <a:cs typeface="Microsoft Sans Serif"/>
              </a:rPr>
              <a:t>12</a:t>
            </a:r>
            <a:r>
              <a:rPr sz="800" spc="25" dirty="0">
                <a:solidFill>
                  <a:srgbClr val="171514"/>
                </a:solidFill>
                <a:latin typeface="Microsoft Sans Serif"/>
                <a:cs typeface="Microsoft Sans Serif"/>
              </a:rPr>
              <a:t>Ω/sq</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antiestático</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(reduce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cantidad</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carga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generada</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spc="5"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contacto</a:t>
            </a:r>
            <a:r>
              <a:rPr sz="800"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y</a:t>
            </a:r>
            <a:r>
              <a:rPr lang="es-ES" sz="800" spc="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separación</a:t>
            </a:r>
            <a:r>
              <a:rPr sz="800" spc="15" dirty="0">
                <a:solidFill>
                  <a:srgbClr val="171514"/>
                </a:solidFill>
                <a:latin typeface="Microsoft Sans Serif"/>
                <a:cs typeface="Microsoft Sans Serif"/>
              </a:rPr>
              <a:t>)</a:t>
            </a:r>
            <a:endParaRPr sz="800" dirty="0">
              <a:latin typeface="Microsoft Sans Serif"/>
              <a:cs typeface="Microsoft Sans Serif"/>
            </a:endParaRPr>
          </a:p>
          <a:p>
            <a:pPr marL="225425" indent="-60960">
              <a:spcBef>
                <a:spcPts val="210"/>
              </a:spcBef>
              <a:buChar char="•"/>
              <a:tabLst>
                <a:tab pos="226060" algn="l"/>
              </a:tabLst>
            </a:pPr>
            <a:r>
              <a:rPr sz="750" spc="25" dirty="0">
                <a:solidFill>
                  <a:srgbClr val="171514"/>
                </a:solidFill>
                <a:latin typeface="Microsoft Sans Serif"/>
                <a:cs typeface="Microsoft Sans Serif"/>
              </a:rPr>
              <a:t>10</a:t>
            </a:r>
            <a:r>
              <a:rPr sz="450" spc="25" dirty="0">
                <a:solidFill>
                  <a:srgbClr val="171514"/>
                </a:solidFill>
                <a:latin typeface="Microsoft Sans Serif"/>
                <a:cs typeface="Microsoft Sans Serif"/>
              </a:rPr>
              <a:t>5</a:t>
            </a:r>
            <a:r>
              <a:rPr sz="750" spc="25" dirty="0">
                <a:solidFill>
                  <a:srgbClr val="171514"/>
                </a:solidFill>
                <a:latin typeface="Microsoft Sans Serif"/>
                <a:cs typeface="Microsoft Sans Serif"/>
              </a:rPr>
              <a:t>–10</a:t>
            </a:r>
            <a:r>
              <a:rPr sz="450" spc="25" dirty="0">
                <a:solidFill>
                  <a:srgbClr val="171514"/>
                </a:solidFill>
                <a:latin typeface="Microsoft Sans Serif"/>
                <a:cs typeface="Microsoft Sans Serif"/>
              </a:rPr>
              <a:t>9</a:t>
            </a:r>
            <a:r>
              <a:rPr sz="750" spc="25" dirty="0">
                <a:solidFill>
                  <a:srgbClr val="171514"/>
                </a:solidFill>
                <a:latin typeface="Microsoft Sans Serif"/>
                <a:cs typeface="Microsoft Sans Serif"/>
              </a:rPr>
              <a:t>Ω/sq</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estáticamente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disipativo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(antiestático</a:t>
            </a:r>
            <a:r>
              <a:rPr sz="750" spc="15" dirty="0">
                <a:solidFill>
                  <a:srgbClr val="171514"/>
                </a:solidFill>
                <a:latin typeface="Microsoft Sans Serif"/>
                <a:cs typeface="Microsoft Sans Serif"/>
              </a:rPr>
              <a:t>)</a:t>
            </a:r>
            <a:endParaRPr sz="750" dirty="0">
              <a:latin typeface="Microsoft Sans Serif"/>
              <a:cs typeface="Microsoft Sans Serif"/>
            </a:endParaRPr>
          </a:p>
          <a:p>
            <a:pPr marL="233679" indent="-69215">
              <a:spcBef>
                <a:spcPts val="200"/>
              </a:spcBef>
              <a:buChar char="•"/>
              <a:tabLst>
                <a:tab pos="234315" algn="l"/>
              </a:tabLst>
            </a:pPr>
            <a:r>
              <a:rPr sz="850" spc="30" dirty="0">
                <a:solidFill>
                  <a:srgbClr val="171514"/>
                </a:solidFill>
                <a:latin typeface="Microsoft Sans Serif"/>
                <a:cs typeface="Microsoft Sans Serif"/>
              </a:rPr>
              <a:t>100–10</a:t>
            </a:r>
            <a:r>
              <a:rPr sz="500" spc="30" dirty="0">
                <a:solidFill>
                  <a:srgbClr val="171514"/>
                </a:solidFill>
                <a:latin typeface="Microsoft Sans Serif"/>
                <a:cs typeface="Microsoft Sans Serif"/>
              </a:rPr>
              <a:t>5</a:t>
            </a:r>
            <a:r>
              <a:rPr sz="850" spc="30" dirty="0">
                <a:solidFill>
                  <a:srgbClr val="171514"/>
                </a:solidFill>
                <a:latin typeface="Microsoft Sans Serif"/>
                <a:cs typeface="Microsoft Sans Serif"/>
              </a:rPr>
              <a:t>Ω/sq</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conductivo</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(sin</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acumulación</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carga</a:t>
            </a:r>
            <a:r>
              <a:rPr sz="850" spc="10" dirty="0">
                <a:solidFill>
                  <a:srgbClr val="171514"/>
                </a:solidFill>
                <a:latin typeface="Microsoft Sans Serif"/>
                <a:cs typeface="Microsoft Sans Serif"/>
              </a:rPr>
              <a:t>)</a:t>
            </a:r>
            <a:endParaRPr sz="850" dirty="0">
              <a:latin typeface="Microsoft Sans Serif"/>
              <a:cs typeface="Microsoft Sans Serif"/>
            </a:endParaRPr>
          </a:p>
          <a:p>
            <a:pPr>
              <a:spcBef>
                <a:spcPts val="40"/>
              </a:spcBef>
            </a:pPr>
            <a:endParaRPr sz="1000" dirty="0">
              <a:latin typeface="Microsoft Sans Serif"/>
              <a:cs typeface="Microsoft Sans Serif"/>
            </a:endParaRPr>
          </a:p>
          <a:p>
            <a:pPr marL="12700" marR="5080">
              <a:lnSpc>
                <a:spcPct val="142900"/>
              </a:lnSpc>
            </a:pP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resistividad 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superficie de algunos </a:t>
            </a:r>
            <a:r>
              <a:rPr sz="700" spc="15" dirty="0">
                <a:solidFill>
                  <a:srgbClr val="171514"/>
                </a:solidFill>
                <a:latin typeface="Microsoft Sans Serif"/>
                <a:cs typeface="Microsoft Sans Serif"/>
              </a:rPr>
              <a:t>plásticos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copolímero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puede reducir</a:t>
            </a:r>
            <a:r>
              <a:rPr sz="700" spc="2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5" dirty="0">
                <a:solidFill>
                  <a:srgbClr val="171514"/>
                </a:solidFill>
                <a:latin typeface="Microsoft Sans Serif"/>
                <a:cs typeface="Microsoft Sans Serif"/>
              </a:rPr>
              <a:t>100-1000 </a:t>
            </a:r>
            <a:r>
              <a:rPr sz="700" spc="20" dirty="0" smtClean="0">
                <a:solidFill>
                  <a:srgbClr val="171514"/>
                </a:solidFill>
                <a:latin typeface="Microsoft Sans Serif"/>
                <a:cs typeface="Microsoft Sans Serif"/>
              </a:rPr>
              <a:t>Ω/</a:t>
            </a:r>
            <a:r>
              <a:rPr sz="700" spc="20" dirty="0" err="1" smtClean="0">
                <a:solidFill>
                  <a:srgbClr val="171514"/>
                </a:solidFill>
                <a:latin typeface="Microsoft Sans Serif"/>
                <a:cs typeface="Microsoft Sans Serif"/>
              </a:rPr>
              <a:t>sq</a:t>
            </a:r>
            <a:r>
              <a:rPr lang="es-ES" sz="700" spc="2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mediante</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adición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rellenos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carbono,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fibras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carbono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fibras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acero</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inoxidable</a:t>
            </a:r>
            <a:r>
              <a:rPr sz="700" spc="20" dirty="0" smtClean="0">
                <a:solidFill>
                  <a:srgbClr val="171514"/>
                </a:solidFill>
                <a:latin typeface="Microsoft Sans Serif"/>
                <a:cs typeface="Microsoft Sans Serif"/>
              </a:rPr>
              <a:t>.</a:t>
            </a:r>
            <a:r>
              <a:rPr lang="es-ES" sz="700" spc="20"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Las </a:t>
            </a:r>
            <a:r>
              <a:rPr sz="700" spc="10" dirty="0">
                <a:solidFill>
                  <a:srgbClr val="171514"/>
                </a:solidFill>
                <a:latin typeface="Microsoft Sans Serif"/>
                <a:cs typeface="Microsoft Sans Serif"/>
              </a:rPr>
              <a:t>aplicaciones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plásticos </a:t>
            </a:r>
            <a:r>
              <a:rPr sz="700" spc="20" dirty="0">
                <a:solidFill>
                  <a:srgbClr val="171514"/>
                </a:solidFill>
                <a:latin typeface="Microsoft Sans Serif"/>
                <a:cs typeface="Microsoft Sans Serif"/>
              </a:rPr>
              <a:t>conductores incluyen </a:t>
            </a:r>
            <a:r>
              <a:rPr sz="700" spc="10" dirty="0">
                <a:solidFill>
                  <a:srgbClr val="171514"/>
                </a:solidFill>
                <a:latin typeface="Microsoft Sans Serif"/>
                <a:cs typeface="Microsoft Sans Serif"/>
              </a:rPr>
              <a:t>su </a:t>
            </a:r>
            <a:r>
              <a:rPr sz="700" spc="20" dirty="0">
                <a:solidFill>
                  <a:srgbClr val="171514"/>
                </a:solidFill>
                <a:latin typeface="Microsoft Sans Serif"/>
                <a:cs typeface="Microsoft Sans Serif"/>
              </a:rPr>
              <a:t>uso en </a:t>
            </a:r>
            <a:r>
              <a:rPr sz="700" spc="15" dirty="0">
                <a:solidFill>
                  <a:srgbClr val="171514"/>
                </a:solidFill>
                <a:latin typeface="Microsoft Sans Serif"/>
                <a:cs typeface="Microsoft Sans Serif"/>
              </a:rPr>
              <a:t>dispositivos médicos</a:t>
            </a:r>
            <a:r>
              <a:rPr sz="700" spc="15" dirty="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a:t>
            </a:r>
            <a:r>
              <a:rPr lang="es-ES" sz="700" spc="2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empaquetar</a:t>
            </a:r>
            <a:r>
              <a:rPr sz="700" spc="3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dispositivos electrónicos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para protección </a:t>
            </a:r>
            <a:r>
              <a:rPr sz="700" spc="-45" dirty="0">
                <a:solidFill>
                  <a:srgbClr val="171514"/>
                </a:solidFill>
                <a:latin typeface="Microsoft Sans Serif"/>
                <a:cs typeface="Microsoft Sans Serif"/>
              </a:rPr>
              <a:t>ESD, </a:t>
            </a:r>
            <a:r>
              <a:rPr sz="700" spc="30" dirty="0">
                <a:solidFill>
                  <a:srgbClr val="171514"/>
                </a:solidFill>
                <a:latin typeface="Microsoft Sans Serif"/>
                <a:cs typeface="Microsoft Sans Serif"/>
              </a:rPr>
              <a:t>como </a:t>
            </a:r>
            <a:r>
              <a:rPr sz="700" spc="20" dirty="0">
                <a:solidFill>
                  <a:srgbClr val="171514"/>
                </a:solidFill>
                <a:latin typeface="Microsoft Sans Serif"/>
                <a:cs typeface="Microsoft Sans Serif"/>
              </a:rPr>
              <a:t>recipientes </a:t>
            </a:r>
            <a:r>
              <a:rPr sz="700" spc="20" dirty="0" err="1">
                <a:solidFill>
                  <a:srgbClr val="171514"/>
                </a:solidFill>
                <a:latin typeface="Microsoft Sans Serif"/>
                <a:cs typeface="Microsoft Sans Serif"/>
              </a:rPr>
              <a:t>conductores</a:t>
            </a:r>
            <a:r>
              <a:rPr sz="700" spc="2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almacenamiento</a:t>
            </a:r>
            <a:r>
              <a:rPr sz="700" spc="-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líquidos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peligrosos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donde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se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necesite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ESD.</a:t>
            </a:r>
            <a:endParaRPr sz="700" dirty="0">
              <a:latin typeface="Microsoft Sans Serif"/>
              <a:cs typeface="Microsoft Sans Serif"/>
            </a:endParaRPr>
          </a:p>
          <a:p>
            <a:pPr marL="12700" marR="113664" indent="152400">
              <a:lnSpc>
                <a:spcPct val="142900"/>
              </a:lnSpc>
            </a:pPr>
            <a:r>
              <a:rPr sz="700" spc="15" dirty="0">
                <a:solidFill>
                  <a:srgbClr val="171514"/>
                </a:solidFill>
                <a:latin typeface="Microsoft Sans Serif"/>
                <a:cs typeface="Microsoft Sans Serif"/>
              </a:rPr>
              <a:t>Una </a:t>
            </a:r>
            <a:r>
              <a:rPr sz="700" spc="25" dirty="0">
                <a:solidFill>
                  <a:srgbClr val="171514"/>
                </a:solidFill>
                <a:latin typeface="Microsoft Sans Serif"/>
                <a:cs typeface="Microsoft Sans Serif"/>
              </a:rPr>
              <a:t>familia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plásticos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copolímero, </a:t>
            </a:r>
            <a:r>
              <a:rPr sz="700" spc="40" dirty="0">
                <a:solidFill>
                  <a:srgbClr val="171514"/>
                </a:solidFill>
                <a:latin typeface="Microsoft Sans Serif"/>
                <a:cs typeface="Microsoft Sans Serif"/>
              </a:rPr>
              <a:t>por </a:t>
            </a:r>
            <a:r>
              <a:rPr sz="700" spc="20" dirty="0">
                <a:solidFill>
                  <a:srgbClr val="171514"/>
                </a:solidFill>
                <a:latin typeface="Microsoft Sans Serif"/>
                <a:cs typeface="Microsoft Sans Serif"/>
              </a:rPr>
              <a:t>ejemplo,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polianilinas, </a:t>
            </a:r>
            <a:r>
              <a:rPr sz="700" spc="25" dirty="0">
                <a:solidFill>
                  <a:srgbClr val="171514"/>
                </a:solidFill>
                <a:latin typeface="Microsoft Sans Serif"/>
                <a:cs typeface="Microsoft Sans Serif"/>
              </a:rPr>
              <a:t>tienen </a:t>
            </a:r>
            <a:r>
              <a:rPr sz="700" spc="30" dirty="0" err="1">
                <a:solidFill>
                  <a:srgbClr val="171514"/>
                </a:solidFill>
                <a:latin typeface="Microsoft Sans Serif"/>
                <a:cs typeface="Microsoft Sans Serif"/>
              </a:rPr>
              <a:t>una</a:t>
            </a:r>
            <a:r>
              <a:rPr sz="700" spc="3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resistividad</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superficial </a:t>
            </a:r>
            <a:r>
              <a:rPr sz="700" spc="15" dirty="0">
                <a:solidFill>
                  <a:srgbClr val="171514"/>
                </a:solidFill>
                <a:latin typeface="Microsoft Sans Serif"/>
                <a:cs typeface="Microsoft Sans Serif"/>
              </a:rPr>
              <a:t>baja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35" dirty="0">
                <a:solidFill>
                  <a:srgbClr val="171514"/>
                </a:solidFill>
                <a:latin typeface="Microsoft Sans Serif"/>
                <a:cs typeface="Microsoft Sans Serif"/>
              </a:rPr>
              <a:t>rango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100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1000 </a:t>
            </a:r>
            <a:r>
              <a:rPr sz="700" spc="20" dirty="0">
                <a:solidFill>
                  <a:srgbClr val="171514"/>
                </a:solidFill>
                <a:latin typeface="Microsoft Sans Serif"/>
                <a:cs typeface="Microsoft Sans Serif"/>
              </a:rPr>
              <a:t>Ω/sq </a:t>
            </a:r>
            <a:r>
              <a:rPr sz="700" spc="5" dirty="0">
                <a:solidFill>
                  <a:srgbClr val="171514"/>
                </a:solidFill>
                <a:latin typeface="Microsoft Sans Serif"/>
                <a:cs typeface="Microsoft Sans Serif"/>
              </a:rPr>
              <a:t>y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conocen </a:t>
            </a:r>
            <a:r>
              <a:rPr sz="700" spc="30" dirty="0">
                <a:solidFill>
                  <a:srgbClr val="171514"/>
                </a:solidFill>
                <a:latin typeface="Microsoft Sans Serif"/>
                <a:cs typeface="Microsoft Sans Serif"/>
              </a:rPr>
              <a:t>como </a:t>
            </a:r>
            <a:r>
              <a:rPr sz="700" spc="30" dirty="0" err="1">
                <a:solidFill>
                  <a:srgbClr val="171514"/>
                </a:solidFill>
                <a:latin typeface="Microsoft Sans Serif"/>
                <a:cs typeface="Microsoft Sans Serif"/>
              </a:rPr>
              <a:t>polímeros</a:t>
            </a:r>
            <a:r>
              <a:rPr sz="700" spc="3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inherentemente</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conductores</a:t>
            </a:r>
            <a:r>
              <a:rPr sz="700" spc="2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utilizan</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principalmente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10" dirty="0">
                <a:solidFill>
                  <a:srgbClr val="171514"/>
                </a:solidFill>
                <a:latin typeface="Microsoft Sans Serif"/>
                <a:cs typeface="Microsoft Sans Serif"/>
              </a:rPr>
              <a:t> aplicaciones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antiestáticas,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baterías</a:t>
            </a:r>
            <a:r>
              <a:rPr sz="700" spc="5" dirty="0">
                <a:solidFill>
                  <a:srgbClr val="171514"/>
                </a:solidFill>
                <a:latin typeface="Microsoft Sans Serif"/>
                <a:cs typeface="Microsoft Sans Serif"/>
              </a:rPr>
              <a:t> y</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celdas </a:t>
            </a:r>
            <a:r>
              <a:rPr sz="700" spc="25" dirty="0" err="1">
                <a:solidFill>
                  <a:srgbClr val="171514"/>
                </a:solidFill>
                <a:latin typeface="Microsoft Sans Serif"/>
                <a:cs typeface="Microsoft Sans Serif"/>
              </a:rPr>
              <a:t>fotoquímicas</a:t>
            </a:r>
            <a:r>
              <a:rPr sz="700" spc="25" dirty="0" smtClean="0">
                <a:solidFill>
                  <a:srgbClr val="171514"/>
                </a:solidFill>
                <a:latin typeface="Microsoft Sans Serif"/>
                <a:cs typeface="Microsoft Sans Serif"/>
              </a:rPr>
              <a:t>;</a:t>
            </a:r>
            <a:r>
              <a:rPr lang="es-ES" sz="700" spc="2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su</a:t>
            </a:r>
            <a:r>
              <a:rPr sz="700" spc="-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principal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inconveniente,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hasta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ahora,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ha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sido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su</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procesabilidad</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estabilidad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térmica</a:t>
            </a:r>
            <a:r>
              <a:rPr sz="700" spc="20" dirty="0">
                <a:solidFill>
                  <a:srgbClr val="171514"/>
                </a:solidFill>
                <a:latin typeface="Microsoft Sans Serif"/>
                <a:cs typeface="Microsoft Sans Serif"/>
              </a:rPr>
              <a:t>.</a:t>
            </a:r>
            <a:endParaRPr sz="700" dirty="0">
              <a:latin typeface="Microsoft Sans Serif"/>
              <a:cs typeface="Microsoft Sans Serif"/>
            </a:endParaRPr>
          </a:p>
          <a:p>
            <a:pPr marL="12700" marR="241300" indent="152400">
              <a:lnSpc>
                <a:spcPct val="142900"/>
              </a:lnSpc>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tabla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7.7</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proporciona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valores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típicos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las </a:t>
            </a:r>
            <a:r>
              <a:rPr sz="700" spc="15" dirty="0">
                <a:solidFill>
                  <a:srgbClr val="171514"/>
                </a:solidFill>
                <a:latin typeface="Microsoft Sans Serif"/>
                <a:cs typeface="Microsoft Sans Serif"/>
              </a:rPr>
              <a:t>resistividades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superficiales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varios</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materiales</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plásticos</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uso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común</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66675" indent="152400">
              <a:lnSpc>
                <a:spcPct val="133300"/>
              </a:lnSpc>
              <a:spcBef>
                <a:spcPts val="10"/>
              </a:spcBef>
            </a:pPr>
            <a:r>
              <a:rPr sz="750" spc="25" dirty="0">
                <a:solidFill>
                  <a:srgbClr val="171514"/>
                </a:solidFill>
                <a:latin typeface="Microsoft Sans Serif"/>
                <a:cs typeface="Microsoft Sans Serif"/>
              </a:rPr>
              <a:t>Uno de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factores más </a:t>
            </a:r>
            <a:r>
              <a:rPr sz="750" spc="35" dirty="0">
                <a:solidFill>
                  <a:srgbClr val="171514"/>
                </a:solidFill>
                <a:latin typeface="Microsoft Sans Serif"/>
                <a:cs typeface="Microsoft Sans Serif"/>
              </a:rPr>
              <a:t>importantes</a:t>
            </a:r>
            <a:r>
              <a:rPr sz="750" spc="3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30" dirty="0" smtClean="0">
                <a:solidFill>
                  <a:srgbClr val="171514"/>
                </a:solidFill>
                <a:latin typeface="Microsoft Sans Serif"/>
                <a:cs typeface="Microsoft Sans Serif"/>
              </a:rPr>
              <a:t>in</a:t>
            </a:r>
            <a:r>
              <a:rPr lang="es-ES" sz="750" spc="30" dirty="0" smtClean="0">
                <a:solidFill>
                  <a:srgbClr val="171514"/>
                </a:solidFill>
                <a:latin typeface="Microsoft Sans Serif"/>
                <a:cs typeface="Microsoft Sans Serif"/>
              </a:rPr>
              <a:t>circula</a:t>
            </a:r>
            <a:r>
              <a:rPr sz="750" spc="30" dirty="0" smtClean="0">
                <a:solidFill>
                  <a:srgbClr val="171514"/>
                </a:solidFill>
                <a:latin typeface="Microsoft Sans Serif"/>
                <a:cs typeface="Microsoft Sans Serif"/>
              </a:rPr>
              <a:t>n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resistividad</a:t>
            </a:r>
            <a:r>
              <a:rPr sz="750" spc="20" dirty="0">
                <a:solidFill>
                  <a:srgbClr val="171514"/>
                </a:solidFill>
                <a:latin typeface="Microsoft Sans Serif"/>
                <a:cs typeface="Microsoft Sans Serif"/>
              </a:rPr>
              <a:t> superficial </a:t>
            </a:r>
            <a:r>
              <a:rPr sz="750" spc="25" dirty="0">
                <a:solidFill>
                  <a:srgbClr val="171514"/>
                </a:solidFill>
                <a:latin typeface="Microsoft Sans Serif"/>
                <a:cs typeface="Microsoft Sans Serif"/>
              </a:rPr>
              <a:t>de </a:t>
            </a:r>
            <a:r>
              <a:rPr sz="750" spc="25" dirty="0" err="1" smtClean="0">
                <a:solidFill>
                  <a:srgbClr val="171514"/>
                </a:solidFill>
                <a:latin typeface="Microsoft Sans Serif"/>
                <a:cs typeface="Microsoft Sans Serif"/>
              </a:rPr>
              <a:t>muchos</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materiales</a:t>
            </a:r>
            <a:r>
              <a:rPr sz="75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humedad</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relativa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atmósfera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circundante</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capacidad</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material</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a:t>
            </a:r>
            <a:r>
              <a:rPr lang="es-ES" sz="750" spc="2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absorber </a:t>
            </a:r>
            <a:r>
              <a:rPr sz="750" spc="30" dirty="0">
                <a:solidFill>
                  <a:srgbClr val="171514"/>
                </a:solidFill>
                <a:latin typeface="Microsoft Sans Serif"/>
                <a:cs typeface="Microsoft Sans Serif"/>
              </a:rPr>
              <a:t>humedad. </a:t>
            </a:r>
            <a:r>
              <a:rPr sz="750" spc="1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tanto,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resistividades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superficie </a:t>
            </a:r>
            <a:r>
              <a:rPr sz="750" spc="25" dirty="0">
                <a:solidFill>
                  <a:srgbClr val="171514"/>
                </a:solidFill>
                <a:latin typeface="Microsoft Sans Serif"/>
                <a:cs typeface="Microsoft Sans Serif"/>
              </a:rPr>
              <a:t>deben medirse</a:t>
            </a:r>
            <a:r>
              <a:rPr sz="750" spc="25" dirty="0">
                <a:solidFill>
                  <a:srgbClr val="171514"/>
                </a:solidFill>
                <a:latin typeface="Microsoft Sans Serif"/>
                <a:cs typeface="Microsoft Sans Serif"/>
              </a:rPr>
              <a:t> para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mismos</a:t>
            </a:r>
            <a:r>
              <a:rPr sz="750" spc="3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valores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humedad </a:t>
            </a:r>
            <a:r>
              <a:rPr sz="750" spc="20" dirty="0">
                <a:solidFill>
                  <a:srgbClr val="171514"/>
                </a:solidFill>
                <a:latin typeface="Microsoft Sans Serif"/>
                <a:cs typeface="Microsoft Sans Serif"/>
              </a:rPr>
              <a:t>relativa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esperados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uso </a:t>
            </a:r>
            <a:r>
              <a:rPr sz="750" spc="15" dirty="0">
                <a:solidFill>
                  <a:srgbClr val="171514"/>
                </a:solidFill>
                <a:latin typeface="Microsoft Sans Serif"/>
                <a:cs typeface="Microsoft Sans Serif"/>
              </a:rPr>
              <a:t>real. </a:t>
            </a:r>
            <a:r>
              <a:rPr sz="750" spc="20" dirty="0">
                <a:solidFill>
                  <a:srgbClr val="171514"/>
                </a:solidFill>
                <a:latin typeface="Microsoft Sans Serif"/>
                <a:cs typeface="Microsoft Sans Serif"/>
              </a:rPr>
              <a:t>Algunos </a:t>
            </a:r>
            <a:r>
              <a:rPr sz="750" spc="25" dirty="0" err="1">
                <a:solidFill>
                  <a:srgbClr val="171514"/>
                </a:solidFill>
                <a:latin typeface="Microsoft Sans Serif"/>
                <a:cs typeface="Microsoft Sans Serif"/>
              </a:rPr>
              <a:t>polímeros</a:t>
            </a:r>
            <a:r>
              <a:rPr sz="750" spc="25" dirty="0" smtClean="0">
                <a:solidFill>
                  <a:srgbClr val="171514"/>
                </a:solidFill>
                <a:latin typeface="Microsoft Sans Serif"/>
                <a:cs typeface="Microsoft Sans Serif"/>
              </a:rPr>
              <a:t>,</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especialmente</a:t>
            </a:r>
            <a:r>
              <a:rPr sz="750" spc="2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siliconas, </a:t>
            </a:r>
            <a:r>
              <a:rPr sz="750" spc="30" dirty="0">
                <a:solidFill>
                  <a:srgbClr val="171514"/>
                </a:solidFill>
                <a:latin typeface="Microsoft Sans Serif"/>
                <a:cs typeface="Microsoft Sans Serif"/>
              </a:rPr>
              <a:t>tienen una </a:t>
            </a:r>
            <a:r>
              <a:rPr sz="750" spc="20" dirty="0">
                <a:solidFill>
                  <a:srgbClr val="171514"/>
                </a:solidFill>
                <a:latin typeface="Microsoft Sans Serif"/>
                <a:cs typeface="Microsoft Sans Serif"/>
              </a:rPr>
              <a:t>absorción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humedad </a:t>
            </a:r>
            <a:r>
              <a:rPr sz="750" spc="40" dirty="0">
                <a:solidFill>
                  <a:srgbClr val="171514"/>
                </a:solidFill>
                <a:latin typeface="Microsoft Sans Serif"/>
                <a:cs typeface="Microsoft Sans Serif"/>
              </a:rPr>
              <a:t>muy </a:t>
            </a:r>
            <a:r>
              <a:rPr sz="750" spc="15" dirty="0">
                <a:solidFill>
                  <a:srgbClr val="171514"/>
                </a:solidFill>
                <a:latin typeface="Microsoft Sans Serif"/>
                <a:cs typeface="Microsoft Sans Serif"/>
              </a:rPr>
              <a:t>baja </a:t>
            </a:r>
            <a:r>
              <a:rPr sz="750" spc="5" dirty="0">
                <a:solidFill>
                  <a:srgbClr val="171514"/>
                </a:solidFill>
                <a:latin typeface="Microsoft Sans Serif"/>
                <a:cs typeface="Microsoft Sans Serif"/>
              </a:rPr>
              <a:t>y </a:t>
            </a:r>
            <a:r>
              <a:rPr sz="750" spc="15" dirty="0" err="1">
                <a:solidFill>
                  <a:srgbClr val="171514"/>
                </a:solidFill>
                <a:latin typeface="Microsoft Sans Serif"/>
                <a:cs typeface="Microsoft Sans Serif"/>
              </a:rPr>
              <a:t>su</a:t>
            </a:r>
            <a:r>
              <a:rPr sz="750" spc="1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resistividad</a:t>
            </a:r>
            <a:r>
              <a:rPr lang="es-ES" sz="750" spc="20"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superficial</a:t>
            </a:r>
            <a:r>
              <a:rPr sz="750" spc="-5"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se </a:t>
            </a:r>
            <a:r>
              <a:rPr sz="750" spc="5" dirty="0">
                <a:solidFill>
                  <a:srgbClr val="171514"/>
                </a:solidFill>
                <a:latin typeface="Microsoft Sans Serif"/>
                <a:cs typeface="Microsoft Sans Serif"/>
              </a:rPr>
              <a:t>ve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afectada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humedad</a:t>
            </a:r>
            <a:r>
              <a:rPr sz="750" spc="30"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270975" y="4714952"/>
            <a:ext cx="2638323" cy="2552481"/>
          </a:xfrm>
          <a:prstGeom prst="rect">
            <a:avLst/>
          </a:prstGeom>
        </p:spPr>
      </p:pic>
      <p:sp>
        <p:nvSpPr>
          <p:cNvPr id="3" name="object 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122</a:t>
            </a:r>
            <a:endParaRPr sz="900">
              <a:latin typeface="Arial"/>
              <a:cs typeface="Arial"/>
            </a:endParaRPr>
          </a:p>
        </p:txBody>
      </p:sp>
      <p:sp>
        <p:nvSpPr>
          <p:cNvPr id="4" name="object 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 name="object 5"/>
          <p:cNvSpPr txBox="1"/>
          <p:nvPr/>
        </p:nvSpPr>
        <p:spPr>
          <a:xfrm>
            <a:off x="5337175" y="762798"/>
            <a:ext cx="4330700" cy="3488519"/>
          </a:xfrm>
          <a:prstGeom prst="rect">
            <a:avLst/>
          </a:prstGeom>
        </p:spPr>
        <p:txBody>
          <a:bodyPr vert="horz" wrap="square" lIns="0" tIns="12700" rIns="0" bIns="0" rtlCol="0">
            <a:spAutoFit/>
          </a:bodyPr>
          <a:lstStyle/>
          <a:p>
            <a:pPr marL="226695" lvl="1" indent="-214629">
              <a:spcBef>
                <a:spcPts val="100"/>
              </a:spcBef>
              <a:buAutoNum type="arabicPeriod" startAt="5"/>
              <a:tabLst>
                <a:tab pos="227329" algn="l"/>
              </a:tabLst>
            </a:pPr>
            <a:r>
              <a:rPr sz="1000" b="1" spc="30" dirty="0">
                <a:solidFill>
                  <a:srgbClr val="171514"/>
                </a:solidFill>
                <a:latin typeface="Arial"/>
                <a:cs typeface="Arial"/>
              </a:rPr>
              <a:t>INDUCCIÓN</a:t>
            </a:r>
            <a:r>
              <a:rPr sz="1000" b="1" spc="-25" dirty="0">
                <a:solidFill>
                  <a:srgbClr val="171514"/>
                </a:solidFill>
                <a:latin typeface="Arial"/>
                <a:cs typeface="Arial"/>
              </a:rPr>
              <a:t> </a:t>
            </a:r>
            <a:r>
              <a:rPr sz="1000" b="1" spc="-50" dirty="0">
                <a:solidFill>
                  <a:srgbClr val="171514"/>
                </a:solidFill>
                <a:latin typeface="Arial"/>
                <a:cs typeface="Arial"/>
              </a:rPr>
              <a:t>ELECTROSTÁTICA</a:t>
            </a:r>
            <a:endParaRPr sz="1000" dirty="0">
              <a:latin typeface="Arial"/>
              <a:cs typeface="Arial"/>
            </a:endParaRPr>
          </a:p>
          <a:p>
            <a:pPr marL="12700" marR="5080">
              <a:lnSpc>
                <a:spcPct val="111100"/>
              </a:lnSpc>
              <a:spcBef>
                <a:spcPts val="580"/>
              </a:spcBef>
            </a:pPr>
            <a:r>
              <a:rPr sz="900" spc="-15" dirty="0">
                <a:solidFill>
                  <a:srgbClr val="171514"/>
                </a:solidFill>
                <a:latin typeface="Microsoft Sans Serif"/>
                <a:cs typeface="Microsoft Sans Serif"/>
              </a:rPr>
              <a:t>La </a:t>
            </a:r>
            <a:r>
              <a:rPr sz="900" spc="45" dirty="0">
                <a:solidFill>
                  <a:srgbClr val="171514"/>
                </a:solidFill>
                <a:latin typeface="Microsoft Sans Serif"/>
                <a:cs typeface="Microsoft Sans Serif"/>
              </a:rPr>
              <a:t>figura </a:t>
            </a:r>
            <a:r>
              <a:rPr sz="900" spc="5" dirty="0">
                <a:solidFill>
                  <a:srgbClr val="171514"/>
                </a:solidFill>
                <a:latin typeface="Microsoft Sans Serif"/>
                <a:cs typeface="Microsoft Sans Serif"/>
              </a:rPr>
              <a:t>7.4 </a:t>
            </a:r>
            <a:r>
              <a:rPr sz="900" spc="40" dirty="0">
                <a:solidFill>
                  <a:srgbClr val="171514"/>
                </a:solidFill>
                <a:latin typeface="Microsoft Sans Serif"/>
                <a:cs typeface="Microsoft Sans Serif"/>
              </a:rPr>
              <a:t>muestra cómo </a:t>
            </a:r>
            <a:r>
              <a:rPr sz="900" spc="20" dirty="0">
                <a:solidFill>
                  <a:srgbClr val="171514"/>
                </a:solidFill>
                <a:latin typeface="Microsoft Sans Serif"/>
                <a:cs typeface="Microsoft Sans Serif"/>
              </a:rPr>
              <a:t>aparecen </a:t>
            </a:r>
            <a:r>
              <a:rPr sz="900" dirty="0">
                <a:solidFill>
                  <a:srgbClr val="171514"/>
                </a:solidFill>
                <a:latin typeface="Microsoft Sans Serif"/>
                <a:cs typeface="Microsoft Sans Serif"/>
              </a:rPr>
              <a:t>las </a:t>
            </a:r>
            <a:r>
              <a:rPr sz="900" spc="15" dirty="0">
                <a:solidFill>
                  <a:srgbClr val="171514"/>
                </a:solidFill>
                <a:latin typeface="Microsoft Sans Serif"/>
                <a:cs typeface="Microsoft Sans Serif"/>
              </a:rPr>
              <a:t>cargas </a:t>
            </a:r>
            <a:r>
              <a:rPr sz="900" spc="25" dirty="0">
                <a:solidFill>
                  <a:srgbClr val="171514"/>
                </a:solidFill>
                <a:latin typeface="Microsoft Sans Serif"/>
                <a:cs typeface="Microsoft Sans Serif"/>
              </a:rPr>
              <a:t>inducidas </a:t>
            </a:r>
            <a:r>
              <a:rPr sz="900" spc="30" dirty="0">
                <a:solidFill>
                  <a:srgbClr val="171514"/>
                </a:solidFill>
                <a:latin typeface="Microsoft Sans Serif"/>
                <a:cs typeface="Microsoft Sans Serif"/>
              </a:rPr>
              <a:t>en</a:t>
            </a:r>
            <a:r>
              <a:rPr sz="900" spc="30" dirty="0">
                <a:solidFill>
                  <a:srgbClr val="171514"/>
                </a:solidFill>
                <a:latin typeface="Microsoft Sans Serif"/>
                <a:cs typeface="Microsoft Sans Serif"/>
              </a:rPr>
              <a:t> </a:t>
            </a:r>
            <a:r>
              <a:rPr sz="900" spc="55" dirty="0">
                <a:solidFill>
                  <a:srgbClr val="171514"/>
                </a:solidFill>
                <a:latin typeface="Microsoft Sans Serif"/>
                <a:cs typeface="Microsoft Sans Serif"/>
              </a:rPr>
              <a:t>un </a:t>
            </a:r>
            <a:r>
              <a:rPr sz="900" spc="35" dirty="0" err="1" smtClean="0">
                <a:solidFill>
                  <a:srgbClr val="171514"/>
                </a:solidFill>
                <a:latin typeface="Microsoft Sans Serif"/>
                <a:cs typeface="Microsoft Sans Serif"/>
              </a:rPr>
              <a:t>cuerpo</a:t>
            </a:r>
            <a:r>
              <a:rPr lang="es-ES" sz="900" spc="35" dirty="0" smtClean="0">
                <a:solidFill>
                  <a:srgbClr val="171514"/>
                </a:solidFill>
                <a:latin typeface="Microsoft Sans Serif"/>
                <a:cs typeface="Microsoft Sans Serif"/>
              </a:rPr>
              <a:t> </a:t>
            </a:r>
            <a:r>
              <a:rPr sz="900" spc="35" dirty="0" smtClean="0">
                <a:solidFill>
                  <a:srgbClr val="171514"/>
                </a:solidFill>
                <a:latin typeface="Microsoft Sans Serif"/>
                <a:cs typeface="Microsoft Sans Serif"/>
              </a:rPr>
              <a:t>conductor</a:t>
            </a:r>
            <a:r>
              <a:rPr sz="900" spc="35" dirty="0">
                <a:solidFill>
                  <a:srgbClr val="171514"/>
                </a:solidFill>
                <a:latin typeface="Microsoft Sans Serif"/>
                <a:cs typeface="Microsoft Sans Serif"/>
              </a:rPr>
              <a:t>.</a:t>
            </a:r>
            <a:r>
              <a:rPr sz="900" spc="-15" dirty="0">
                <a:solidFill>
                  <a:srgbClr val="171514"/>
                </a:solidFill>
                <a:latin typeface="Microsoft Sans Serif"/>
                <a:cs typeface="Microsoft Sans Serif"/>
              </a:rPr>
              <a:t> </a:t>
            </a:r>
            <a:r>
              <a:rPr sz="900" spc="20" dirty="0">
                <a:solidFill>
                  <a:srgbClr val="171514"/>
                </a:solidFill>
                <a:latin typeface="Microsoft Sans Serif"/>
                <a:cs typeface="Microsoft Sans Serif"/>
              </a:rPr>
              <a:t>Cuando</a:t>
            </a:r>
            <a:r>
              <a:rPr sz="900" spc="-10" dirty="0">
                <a:solidFill>
                  <a:srgbClr val="171514"/>
                </a:solidFill>
                <a:latin typeface="Microsoft Sans Serif"/>
                <a:cs typeface="Microsoft Sans Serif"/>
              </a:rPr>
              <a:t> </a:t>
            </a:r>
            <a:r>
              <a:rPr sz="900" spc="55" dirty="0">
                <a:solidFill>
                  <a:srgbClr val="171514"/>
                </a:solidFill>
                <a:latin typeface="Microsoft Sans Serif"/>
                <a:cs typeface="Microsoft Sans Serif"/>
              </a:rPr>
              <a:t>un</a:t>
            </a: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cuerpo</a:t>
            </a:r>
            <a:r>
              <a:rPr sz="900" spc="-10" dirty="0">
                <a:solidFill>
                  <a:srgbClr val="171514"/>
                </a:solidFill>
                <a:latin typeface="Microsoft Sans Serif"/>
                <a:cs typeface="Microsoft Sans Serif"/>
              </a:rPr>
              <a:t> </a:t>
            </a:r>
            <a:r>
              <a:rPr sz="900" spc="30" dirty="0">
                <a:solidFill>
                  <a:srgbClr val="171514"/>
                </a:solidFill>
                <a:latin typeface="Microsoft Sans Serif"/>
                <a:cs typeface="Microsoft Sans Serif"/>
              </a:rPr>
              <a:t>cargado</a:t>
            </a:r>
            <a:r>
              <a:rPr sz="900" spc="-15" dirty="0">
                <a:solidFill>
                  <a:srgbClr val="171514"/>
                </a:solidFill>
                <a:latin typeface="Microsoft Sans Serif"/>
                <a:cs typeface="Microsoft Sans Serif"/>
              </a:rPr>
              <a:t> </a:t>
            </a:r>
            <a:r>
              <a:rPr sz="900" spc="20" dirty="0">
                <a:solidFill>
                  <a:srgbClr val="171514"/>
                </a:solidFill>
                <a:latin typeface="Microsoft Sans Serif"/>
                <a:cs typeface="Microsoft Sans Serif"/>
              </a:rPr>
              <a:t>aislado</a:t>
            </a: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que</a:t>
            </a:r>
            <a:r>
              <a:rPr sz="900" spc="-10" dirty="0">
                <a:solidFill>
                  <a:srgbClr val="171514"/>
                </a:solidFill>
                <a:latin typeface="Microsoft Sans Serif"/>
                <a:cs typeface="Microsoft Sans Serif"/>
              </a:rPr>
              <a:t> </a:t>
            </a:r>
            <a:r>
              <a:rPr sz="900" spc="10" dirty="0">
                <a:solidFill>
                  <a:srgbClr val="171514"/>
                </a:solidFill>
                <a:latin typeface="Microsoft Sans Serif"/>
                <a:cs typeface="Microsoft Sans Serif"/>
              </a:rPr>
              <a:t>lleva</a:t>
            </a: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una</a:t>
            </a:r>
            <a:r>
              <a:rPr sz="900" spc="-15" dirty="0">
                <a:solidFill>
                  <a:srgbClr val="171514"/>
                </a:solidFill>
                <a:latin typeface="Microsoft Sans Serif"/>
                <a:cs typeface="Microsoft Sans Serif"/>
              </a:rPr>
              <a:t> </a:t>
            </a:r>
            <a:r>
              <a:rPr sz="900" spc="20" dirty="0">
                <a:solidFill>
                  <a:srgbClr val="171514"/>
                </a:solidFill>
                <a:latin typeface="Microsoft Sans Serif"/>
                <a:cs typeface="Microsoft Sans Serif"/>
              </a:rPr>
              <a:t>carga</a:t>
            </a:r>
            <a:r>
              <a:rPr sz="900" spc="-10" dirty="0">
                <a:solidFill>
                  <a:srgbClr val="171514"/>
                </a:solidFill>
                <a:latin typeface="Microsoft Sans Serif"/>
                <a:cs typeface="Microsoft Sans Serif"/>
              </a:rPr>
              <a:t> </a:t>
            </a:r>
            <a:r>
              <a:rPr sz="900" spc="25" dirty="0">
                <a:solidFill>
                  <a:srgbClr val="171514"/>
                </a:solidFill>
                <a:latin typeface="Microsoft Sans Serif"/>
                <a:cs typeface="Microsoft Sans Serif"/>
              </a:rPr>
              <a:t>negativa</a:t>
            </a:r>
            <a:r>
              <a:rPr sz="900" spc="25" dirty="0">
                <a:solidFill>
                  <a:srgbClr val="171514"/>
                </a:solidFill>
                <a:latin typeface="Microsoft Sans Serif"/>
                <a:cs typeface="Microsoft Sans Serif"/>
              </a:rPr>
              <a:t>,</a:t>
            </a:r>
            <a:r>
              <a:rPr sz="900" spc="-10" dirty="0">
                <a:solidFill>
                  <a:srgbClr val="171514"/>
                </a:solidFill>
                <a:latin typeface="Microsoft Sans Serif"/>
                <a:cs typeface="Microsoft Sans Serif"/>
              </a:rPr>
              <a:t> </a:t>
            </a:r>
            <a:r>
              <a:rPr sz="900" spc="55" dirty="0" err="1" smtClean="0">
                <a:solidFill>
                  <a:srgbClr val="171514"/>
                </a:solidFill>
                <a:latin typeface="Microsoft Sans Serif"/>
                <a:cs typeface="Microsoft Sans Serif"/>
              </a:rPr>
              <a:t>por</a:t>
            </a:r>
            <a:r>
              <a:rPr lang="es-ES" sz="900" spc="55" dirty="0" smtClean="0">
                <a:solidFill>
                  <a:srgbClr val="171514"/>
                </a:solidFill>
                <a:latin typeface="Microsoft Sans Serif"/>
                <a:cs typeface="Microsoft Sans Serif"/>
              </a:rPr>
              <a:t> </a:t>
            </a:r>
            <a:r>
              <a:rPr sz="900" spc="30" dirty="0" err="1" smtClean="0">
                <a:solidFill>
                  <a:srgbClr val="171514"/>
                </a:solidFill>
                <a:latin typeface="Microsoft Sans Serif"/>
                <a:cs typeface="Microsoft Sans Serif"/>
              </a:rPr>
              <a:t>ejemplo</a:t>
            </a:r>
            <a:r>
              <a:rPr sz="900" spc="30" dirty="0">
                <a:solidFill>
                  <a:srgbClr val="171514"/>
                </a:solidFill>
                <a:latin typeface="Microsoft Sans Serif"/>
                <a:cs typeface="Microsoft Sans Serif"/>
              </a:rPr>
              <a:t>, </a:t>
            </a:r>
            <a:r>
              <a:rPr sz="900" spc="-10" dirty="0">
                <a:solidFill>
                  <a:srgbClr val="171514"/>
                </a:solidFill>
                <a:latin typeface="Microsoft Sans Serif"/>
                <a:cs typeface="Microsoft Sans Serif"/>
              </a:rPr>
              <a:t>se </a:t>
            </a:r>
            <a:r>
              <a:rPr sz="900" spc="5" dirty="0">
                <a:solidFill>
                  <a:srgbClr val="171514"/>
                </a:solidFill>
                <a:latin typeface="Microsoft Sans Serif"/>
                <a:cs typeface="Microsoft Sans Serif"/>
              </a:rPr>
              <a:t>acerca </a:t>
            </a:r>
            <a:r>
              <a:rPr sz="900" spc="15" dirty="0">
                <a:solidFill>
                  <a:srgbClr val="171514"/>
                </a:solidFill>
                <a:latin typeface="Microsoft Sans Serif"/>
                <a:cs typeface="Microsoft Sans Serif"/>
              </a:rPr>
              <a:t>al </a:t>
            </a:r>
            <a:r>
              <a:rPr sz="900" spc="35" dirty="0">
                <a:solidFill>
                  <a:srgbClr val="171514"/>
                </a:solidFill>
                <a:latin typeface="Microsoft Sans Serif"/>
                <a:cs typeface="Microsoft Sans Serif"/>
              </a:rPr>
              <a:t>conductor, </a:t>
            </a:r>
            <a:r>
              <a:rPr sz="900" spc="15" dirty="0">
                <a:solidFill>
                  <a:srgbClr val="171514"/>
                </a:solidFill>
                <a:latin typeface="Microsoft Sans Serif"/>
                <a:cs typeface="Microsoft Sans Serif"/>
              </a:rPr>
              <a:t>aparece </a:t>
            </a:r>
            <a:r>
              <a:rPr sz="900" spc="35" dirty="0">
                <a:solidFill>
                  <a:srgbClr val="171514"/>
                </a:solidFill>
                <a:latin typeface="Microsoft Sans Serif"/>
                <a:cs typeface="Microsoft Sans Serif"/>
              </a:rPr>
              <a:t>una </a:t>
            </a:r>
            <a:r>
              <a:rPr sz="900" spc="20" dirty="0">
                <a:solidFill>
                  <a:srgbClr val="171514"/>
                </a:solidFill>
                <a:latin typeface="Microsoft Sans Serif"/>
                <a:cs typeface="Microsoft Sans Serif"/>
              </a:rPr>
              <a:t>carga </a:t>
            </a:r>
            <a:r>
              <a:rPr sz="900" spc="25" dirty="0">
                <a:solidFill>
                  <a:srgbClr val="171514"/>
                </a:solidFill>
                <a:latin typeface="Microsoft Sans Serif"/>
                <a:cs typeface="Microsoft Sans Serif"/>
              </a:rPr>
              <a:t>positiva </a:t>
            </a:r>
            <a:r>
              <a:rPr sz="900" spc="30" dirty="0">
                <a:solidFill>
                  <a:srgbClr val="171514"/>
                </a:solidFill>
                <a:latin typeface="Microsoft Sans Serif"/>
                <a:cs typeface="Microsoft Sans Serif"/>
              </a:rPr>
              <a:t>en </a:t>
            </a:r>
            <a:r>
              <a:rPr sz="900" spc="15" dirty="0">
                <a:solidFill>
                  <a:srgbClr val="171514"/>
                </a:solidFill>
                <a:latin typeface="Microsoft Sans Serif"/>
                <a:cs typeface="Microsoft Sans Serif"/>
              </a:rPr>
              <a:t>la </a:t>
            </a:r>
            <a:r>
              <a:rPr sz="900" spc="25" dirty="0" err="1">
                <a:solidFill>
                  <a:srgbClr val="171514"/>
                </a:solidFill>
                <a:latin typeface="Microsoft Sans Serif"/>
                <a:cs typeface="Microsoft Sans Serif"/>
              </a:rPr>
              <a:t>superficie</a:t>
            </a:r>
            <a:r>
              <a:rPr sz="900" spc="25" dirty="0">
                <a:solidFill>
                  <a:srgbClr val="171514"/>
                </a:solidFill>
                <a:latin typeface="Microsoft Sans Serif"/>
                <a:cs typeface="Microsoft Sans Serif"/>
              </a:rPr>
              <a:t> </a:t>
            </a:r>
            <a:r>
              <a:rPr sz="900" spc="25" dirty="0" smtClean="0">
                <a:solidFill>
                  <a:srgbClr val="171514"/>
                </a:solidFill>
                <a:latin typeface="Microsoft Sans Serif"/>
                <a:cs typeface="Microsoft Sans Serif"/>
              </a:rPr>
              <a:t>del</a:t>
            </a:r>
            <a:r>
              <a:rPr lang="es-ES" sz="900" spc="25" dirty="0" smtClean="0">
                <a:solidFill>
                  <a:srgbClr val="171514"/>
                </a:solidFill>
                <a:latin typeface="Microsoft Sans Serif"/>
                <a:cs typeface="Microsoft Sans Serif"/>
              </a:rPr>
              <a:t> </a:t>
            </a:r>
            <a:r>
              <a:rPr sz="900" spc="40" dirty="0" smtClean="0">
                <a:solidFill>
                  <a:srgbClr val="171514"/>
                </a:solidFill>
                <a:latin typeface="Microsoft Sans Serif"/>
                <a:cs typeface="Microsoft Sans Serif"/>
              </a:rPr>
              <a:t>conductor</a:t>
            </a:r>
            <a:r>
              <a:rPr sz="900" spc="-10" dirty="0" smtClean="0">
                <a:solidFill>
                  <a:srgbClr val="171514"/>
                </a:solidFill>
                <a:latin typeface="Microsoft Sans Serif"/>
                <a:cs typeface="Microsoft Sans Serif"/>
              </a:rPr>
              <a:t> </a:t>
            </a:r>
            <a:r>
              <a:rPr sz="900" spc="25" dirty="0">
                <a:solidFill>
                  <a:srgbClr val="171514"/>
                </a:solidFill>
                <a:latin typeface="Microsoft Sans Serif"/>
                <a:cs typeface="Microsoft Sans Serif"/>
              </a:rPr>
              <a:t>más</a:t>
            </a:r>
            <a:r>
              <a:rPr sz="900" spc="-10" dirty="0">
                <a:solidFill>
                  <a:srgbClr val="171514"/>
                </a:solidFill>
                <a:latin typeface="Microsoft Sans Serif"/>
                <a:cs typeface="Microsoft Sans Serif"/>
              </a:rPr>
              <a:t> </a:t>
            </a:r>
            <a:r>
              <a:rPr sz="900" spc="20" dirty="0">
                <a:solidFill>
                  <a:srgbClr val="171514"/>
                </a:solidFill>
                <a:latin typeface="Microsoft Sans Serif"/>
                <a:cs typeface="Microsoft Sans Serif"/>
              </a:rPr>
              <a:t>cercano</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al</a:t>
            </a: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cuerpo</a:t>
            </a:r>
            <a:r>
              <a:rPr sz="900" spc="-5" dirty="0">
                <a:solidFill>
                  <a:srgbClr val="171514"/>
                </a:solidFill>
                <a:latin typeface="Microsoft Sans Serif"/>
                <a:cs typeface="Microsoft Sans Serif"/>
              </a:rPr>
              <a:t> </a:t>
            </a:r>
            <a:r>
              <a:rPr sz="900" spc="30" dirty="0">
                <a:solidFill>
                  <a:srgbClr val="171514"/>
                </a:solidFill>
                <a:latin typeface="Microsoft Sans Serif"/>
                <a:cs typeface="Microsoft Sans Serif"/>
              </a:rPr>
              <a:t>cargado</a:t>
            </a:r>
            <a:r>
              <a:rPr sz="900" spc="-10" dirty="0">
                <a:solidFill>
                  <a:srgbClr val="171514"/>
                </a:solidFill>
                <a:latin typeface="Microsoft Sans Serif"/>
                <a:cs typeface="Microsoft Sans Serif"/>
              </a:rPr>
              <a:t> </a:t>
            </a:r>
            <a:r>
              <a:rPr sz="900" spc="5" dirty="0">
                <a:solidFill>
                  <a:srgbClr val="171514"/>
                </a:solidFill>
                <a:latin typeface="Microsoft Sans Serif"/>
                <a:cs typeface="Microsoft Sans Serif"/>
              </a:rPr>
              <a:t>y</a:t>
            </a:r>
            <a:r>
              <a:rPr sz="900" spc="-5" dirty="0">
                <a:solidFill>
                  <a:srgbClr val="171514"/>
                </a:solidFill>
                <a:latin typeface="Microsoft Sans Serif"/>
                <a:cs typeface="Microsoft Sans Serif"/>
              </a:rPr>
              <a:t> </a:t>
            </a:r>
            <a:r>
              <a:rPr sz="900" spc="20" dirty="0">
                <a:solidFill>
                  <a:srgbClr val="171514"/>
                </a:solidFill>
                <a:latin typeface="Microsoft Sans Serif"/>
                <a:cs typeface="Microsoft Sans Serif"/>
              </a:rPr>
              <a:t>aparecerá</a:t>
            </a: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una</a:t>
            </a:r>
            <a:r>
              <a:rPr sz="900" spc="-10" dirty="0">
                <a:solidFill>
                  <a:srgbClr val="171514"/>
                </a:solidFill>
                <a:latin typeface="Microsoft Sans Serif"/>
                <a:cs typeface="Microsoft Sans Serif"/>
              </a:rPr>
              <a:t> </a:t>
            </a:r>
            <a:r>
              <a:rPr sz="900" spc="20" dirty="0">
                <a:solidFill>
                  <a:srgbClr val="171514"/>
                </a:solidFill>
                <a:latin typeface="Microsoft Sans Serif"/>
                <a:cs typeface="Microsoft Sans Serif"/>
              </a:rPr>
              <a:t>carga</a:t>
            </a:r>
            <a:r>
              <a:rPr sz="900" spc="-5" dirty="0">
                <a:solidFill>
                  <a:srgbClr val="171514"/>
                </a:solidFill>
                <a:latin typeface="Microsoft Sans Serif"/>
                <a:cs typeface="Microsoft Sans Serif"/>
              </a:rPr>
              <a:t> </a:t>
            </a:r>
            <a:r>
              <a:rPr sz="900" spc="25" dirty="0" err="1">
                <a:solidFill>
                  <a:srgbClr val="171514"/>
                </a:solidFill>
                <a:latin typeface="Microsoft Sans Serif"/>
                <a:cs typeface="Microsoft Sans Serif"/>
              </a:rPr>
              <a:t>negativa</a:t>
            </a:r>
            <a:r>
              <a:rPr sz="900" spc="-10" dirty="0">
                <a:solidFill>
                  <a:srgbClr val="171514"/>
                </a:solidFill>
                <a:latin typeface="Microsoft Sans Serif"/>
                <a:cs typeface="Microsoft Sans Serif"/>
              </a:rPr>
              <a:t> </a:t>
            </a:r>
            <a:r>
              <a:rPr sz="900" spc="30" dirty="0" err="1" smtClean="0">
                <a:solidFill>
                  <a:srgbClr val="171514"/>
                </a:solidFill>
                <a:latin typeface="Microsoft Sans Serif"/>
                <a:cs typeface="Microsoft Sans Serif"/>
              </a:rPr>
              <a:t>igual</a:t>
            </a:r>
            <a:r>
              <a:rPr lang="es-ES" sz="900" spc="30" dirty="0" smtClean="0">
                <a:solidFill>
                  <a:srgbClr val="171514"/>
                </a:solidFill>
                <a:latin typeface="Microsoft Sans Serif"/>
                <a:cs typeface="Microsoft Sans Serif"/>
              </a:rPr>
              <a:t> </a:t>
            </a:r>
            <a:r>
              <a:rPr sz="900" spc="30" dirty="0" err="1" smtClean="0">
                <a:solidFill>
                  <a:srgbClr val="171514"/>
                </a:solidFill>
                <a:latin typeface="Microsoft Sans Serif"/>
                <a:cs typeface="Microsoft Sans Serif"/>
              </a:rPr>
              <a:t>en</a:t>
            </a:r>
            <a:r>
              <a:rPr sz="900" spc="30" dirty="0" smtClean="0">
                <a:solidFill>
                  <a:srgbClr val="171514"/>
                </a:solidFill>
                <a:latin typeface="Microsoft Sans Serif"/>
                <a:cs typeface="Microsoft Sans Serif"/>
              </a:rPr>
              <a:t> </a:t>
            </a:r>
            <a:r>
              <a:rPr sz="900" spc="15" dirty="0">
                <a:solidFill>
                  <a:srgbClr val="171514"/>
                </a:solidFill>
                <a:latin typeface="Microsoft Sans Serif"/>
                <a:cs typeface="Microsoft Sans Serif"/>
              </a:rPr>
              <a:t>la </a:t>
            </a:r>
            <a:r>
              <a:rPr sz="900" spc="25" dirty="0">
                <a:solidFill>
                  <a:srgbClr val="171514"/>
                </a:solidFill>
                <a:latin typeface="Microsoft Sans Serif"/>
                <a:cs typeface="Microsoft Sans Serif"/>
              </a:rPr>
              <a:t>superficie </a:t>
            </a:r>
            <a:r>
              <a:rPr sz="900" spc="15" dirty="0">
                <a:solidFill>
                  <a:srgbClr val="171514"/>
                </a:solidFill>
                <a:latin typeface="Microsoft Sans Serif"/>
                <a:cs typeface="Microsoft Sans Serif"/>
              </a:rPr>
              <a:t>lejana, </a:t>
            </a:r>
            <a:r>
              <a:rPr sz="900" spc="5" dirty="0">
                <a:solidFill>
                  <a:srgbClr val="171514"/>
                </a:solidFill>
                <a:latin typeface="Microsoft Sans Serif"/>
                <a:cs typeface="Microsoft Sans Serif"/>
              </a:rPr>
              <a:t>ya </a:t>
            </a:r>
            <a:r>
              <a:rPr sz="900" spc="35" dirty="0">
                <a:solidFill>
                  <a:srgbClr val="171514"/>
                </a:solidFill>
                <a:latin typeface="Microsoft Sans Serif"/>
                <a:cs typeface="Microsoft Sans Serif"/>
              </a:rPr>
              <a:t>que </a:t>
            </a:r>
            <a:r>
              <a:rPr sz="900" spc="15" dirty="0">
                <a:solidFill>
                  <a:srgbClr val="171514"/>
                </a:solidFill>
                <a:latin typeface="Microsoft Sans Serif"/>
                <a:cs typeface="Microsoft Sans Serif"/>
              </a:rPr>
              <a:t>la </a:t>
            </a:r>
            <a:r>
              <a:rPr sz="900" spc="20" dirty="0">
                <a:solidFill>
                  <a:srgbClr val="171514"/>
                </a:solidFill>
                <a:latin typeface="Microsoft Sans Serif"/>
                <a:cs typeface="Microsoft Sans Serif"/>
              </a:rPr>
              <a:t>carga </a:t>
            </a:r>
            <a:r>
              <a:rPr sz="900" spc="45" dirty="0">
                <a:solidFill>
                  <a:srgbClr val="171514"/>
                </a:solidFill>
                <a:latin typeface="Microsoft Sans Serif"/>
                <a:cs typeface="Microsoft Sans Serif"/>
              </a:rPr>
              <a:t>total </a:t>
            </a:r>
            <a:r>
              <a:rPr sz="900" spc="30" dirty="0">
                <a:solidFill>
                  <a:srgbClr val="171514"/>
                </a:solidFill>
                <a:latin typeface="Microsoft Sans Serif"/>
                <a:cs typeface="Microsoft Sans Serif"/>
              </a:rPr>
              <a:t>en </a:t>
            </a:r>
            <a:r>
              <a:rPr sz="900" spc="15" dirty="0">
                <a:solidFill>
                  <a:srgbClr val="171514"/>
                </a:solidFill>
                <a:latin typeface="Microsoft Sans Serif"/>
                <a:cs typeface="Microsoft Sans Serif"/>
              </a:rPr>
              <a:t>el </a:t>
            </a:r>
            <a:r>
              <a:rPr sz="900" spc="40" dirty="0">
                <a:solidFill>
                  <a:srgbClr val="171514"/>
                </a:solidFill>
                <a:latin typeface="Microsoft Sans Serif"/>
                <a:cs typeface="Microsoft Sans Serif"/>
              </a:rPr>
              <a:t>conductor </a:t>
            </a:r>
            <a:r>
              <a:rPr sz="900" spc="-10" dirty="0">
                <a:solidFill>
                  <a:srgbClr val="171514"/>
                </a:solidFill>
                <a:latin typeface="Microsoft Sans Serif"/>
                <a:cs typeface="Microsoft Sans Serif"/>
              </a:rPr>
              <a:t>es</a:t>
            </a:r>
            <a:r>
              <a:rPr sz="900" spc="-10" dirty="0">
                <a:solidFill>
                  <a:srgbClr val="171514"/>
                </a:solidFill>
                <a:latin typeface="Microsoft Sans Serif"/>
                <a:cs typeface="Microsoft Sans Serif"/>
              </a:rPr>
              <a:t> </a:t>
            </a:r>
            <a:r>
              <a:rPr sz="900" spc="15" dirty="0">
                <a:solidFill>
                  <a:srgbClr val="171514"/>
                </a:solidFill>
                <a:latin typeface="Microsoft Sans Serif"/>
                <a:cs typeface="Microsoft Sans Serif"/>
              </a:rPr>
              <a:t>cero. </a:t>
            </a:r>
            <a:r>
              <a:rPr sz="900" spc="-40" dirty="0" smtClean="0">
                <a:solidFill>
                  <a:srgbClr val="171514"/>
                </a:solidFill>
                <a:latin typeface="Microsoft Sans Serif"/>
                <a:cs typeface="Microsoft Sans Serif"/>
              </a:rPr>
              <a:t>Si</a:t>
            </a:r>
            <a:r>
              <a:rPr lang="es-ES" sz="900" spc="-40" dirty="0" smtClean="0">
                <a:solidFill>
                  <a:srgbClr val="171514"/>
                </a:solidFill>
                <a:latin typeface="Microsoft Sans Serif"/>
                <a:cs typeface="Microsoft Sans Serif"/>
              </a:rPr>
              <a:t> </a:t>
            </a:r>
            <a:r>
              <a:rPr sz="900" spc="30" dirty="0" err="1" smtClean="0">
                <a:solidFill>
                  <a:srgbClr val="171514"/>
                </a:solidFill>
                <a:latin typeface="Microsoft Sans Serif"/>
                <a:cs typeface="Microsoft Sans Serif"/>
              </a:rPr>
              <a:t>asumimos</a:t>
            </a:r>
            <a:r>
              <a:rPr sz="900" spc="-5" dirty="0" smtClean="0">
                <a:solidFill>
                  <a:srgbClr val="171514"/>
                </a:solidFill>
                <a:latin typeface="Microsoft Sans Serif"/>
                <a:cs typeface="Microsoft Sans Serif"/>
              </a:rPr>
              <a:t> </a:t>
            </a:r>
            <a:r>
              <a:rPr sz="900" spc="35" dirty="0">
                <a:solidFill>
                  <a:srgbClr val="171514"/>
                </a:solidFill>
                <a:latin typeface="Microsoft Sans Serif"/>
                <a:cs typeface="Microsoft Sans Serif"/>
              </a:rPr>
              <a:t>que</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el</a:t>
            </a:r>
            <a:r>
              <a:rPr sz="900" dirty="0">
                <a:solidFill>
                  <a:srgbClr val="171514"/>
                </a:solidFill>
                <a:latin typeface="Microsoft Sans Serif"/>
                <a:cs typeface="Microsoft Sans Serif"/>
              </a:rPr>
              <a:t> </a:t>
            </a:r>
            <a:r>
              <a:rPr sz="900" spc="35" dirty="0">
                <a:solidFill>
                  <a:srgbClr val="171514"/>
                </a:solidFill>
                <a:latin typeface="Microsoft Sans Serif"/>
                <a:cs typeface="Microsoft Sans Serif"/>
              </a:rPr>
              <a:t>cuerpo</a:t>
            </a:r>
            <a:r>
              <a:rPr sz="900" spc="-5" dirty="0">
                <a:solidFill>
                  <a:srgbClr val="171514"/>
                </a:solidFill>
                <a:latin typeface="Microsoft Sans Serif"/>
                <a:cs typeface="Microsoft Sans Serif"/>
              </a:rPr>
              <a:t> </a:t>
            </a:r>
            <a:r>
              <a:rPr sz="900" spc="40" dirty="0">
                <a:solidFill>
                  <a:srgbClr val="171514"/>
                </a:solidFill>
                <a:latin typeface="Microsoft Sans Serif"/>
                <a:cs typeface="Microsoft Sans Serif"/>
              </a:rPr>
              <a:t>conductor</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ahora</a:t>
            </a:r>
            <a:r>
              <a:rPr sz="900" dirty="0">
                <a:solidFill>
                  <a:srgbClr val="171514"/>
                </a:solidFill>
                <a:latin typeface="Microsoft Sans Serif"/>
                <a:cs typeface="Microsoft Sans Serif"/>
              </a:rPr>
              <a:t> </a:t>
            </a:r>
            <a:r>
              <a:rPr sz="900" spc="15" dirty="0">
                <a:solidFill>
                  <a:srgbClr val="171514"/>
                </a:solidFill>
                <a:latin typeface="Microsoft Sans Serif"/>
                <a:cs typeface="Microsoft Sans Serif"/>
              </a:rPr>
              <a:t>está</a:t>
            </a:r>
            <a:r>
              <a:rPr sz="900" spc="-5" dirty="0">
                <a:solidFill>
                  <a:srgbClr val="171514"/>
                </a:solidFill>
                <a:latin typeface="Microsoft Sans Serif"/>
                <a:cs typeface="Microsoft Sans Serif"/>
              </a:rPr>
              <a:t> </a:t>
            </a:r>
            <a:r>
              <a:rPr sz="900" spc="40" dirty="0">
                <a:solidFill>
                  <a:srgbClr val="171514"/>
                </a:solidFill>
                <a:latin typeface="Microsoft Sans Serif"/>
                <a:cs typeface="Microsoft Sans Serif"/>
              </a:rPr>
              <a:t>momentáneamente</a:t>
            </a:r>
            <a:r>
              <a:rPr sz="900" dirty="0">
                <a:solidFill>
                  <a:srgbClr val="171514"/>
                </a:solidFill>
                <a:latin typeface="Microsoft Sans Serif"/>
                <a:cs typeface="Microsoft Sans Serif"/>
              </a:rPr>
              <a:t> </a:t>
            </a:r>
            <a:r>
              <a:rPr sz="900" spc="25" dirty="0" err="1">
                <a:solidFill>
                  <a:srgbClr val="171514"/>
                </a:solidFill>
                <a:latin typeface="Microsoft Sans Serif"/>
                <a:cs typeface="Microsoft Sans Serif"/>
              </a:rPr>
              <a:t>conectado</a:t>
            </a:r>
            <a:r>
              <a:rPr sz="900" spc="-5" dirty="0">
                <a:solidFill>
                  <a:srgbClr val="171514"/>
                </a:solidFill>
                <a:latin typeface="Microsoft Sans Serif"/>
                <a:cs typeface="Microsoft Sans Serif"/>
              </a:rPr>
              <a:t> </a:t>
            </a:r>
            <a:r>
              <a:rPr sz="900" dirty="0" smtClean="0">
                <a:solidFill>
                  <a:srgbClr val="171514"/>
                </a:solidFill>
                <a:latin typeface="Microsoft Sans Serif"/>
                <a:cs typeface="Microsoft Sans Serif"/>
              </a:rPr>
              <a:t>a</a:t>
            </a:r>
            <a:r>
              <a:rPr lang="es-ES" sz="900" dirty="0" smtClean="0">
                <a:solidFill>
                  <a:srgbClr val="171514"/>
                </a:solidFill>
                <a:latin typeface="Microsoft Sans Serif"/>
                <a:cs typeface="Microsoft Sans Serif"/>
              </a:rPr>
              <a:t> </a:t>
            </a:r>
            <a:r>
              <a:rPr sz="900" spc="40" dirty="0" err="1" smtClean="0">
                <a:solidFill>
                  <a:srgbClr val="171514"/>
                </a:solidFill>
                <a:latin typeface="Microsoft Sans Serif"/>
                <a:cs typeface="Microsoft Sans Serif"/>
              </a:rPr>
              <a:t>tierra</a:t>
            </a:r>
            <a:r>
              <a:rPr sz="900" spc="-10" dirty="0" smtClean="0">
                <a:solidFill>
                  <a:srgbClr val="171514"/>
                </a:solidFill>
                <a:latin typeface="Microsoft Sans Serif"/>
                <a:cs typeface="Microsoft Sans Serif"/>
              </a:rPr>
              <a:t> </a:t>
            </a:r>
            <a:r>
              <a:rPr sz="900" spc="40" dirty="0">
                <a:solidFill>
                  <a:srgbClr val="171514"/>
                </a:solidFill>
                <a:latin typeface="Microsoft Sans Serif"/>
                <a:cs typeface="Microsoft Sans Serif"/>
              </a:rPr>
              <a:t>como</a:t>
            </a:r>
            <a:r>
              <a:rPr sz="900" spc="-5" dirty="0">
                <a:solidFill>
                  <a:srgbClr val="171514"/>
                </a:solidFill>
                <a:latin typeface="Microsoft Sans Serif"/>
                <a:cs typeface="Microsoft Sans Serif"/>
              </a:rPr>
              <a:t> </a:t>
            </a:r>
            <a:r>
              <a:rPr sz="900" spc="-10" dirty="0">
                <a:solidFill>
                  <a:srgbClr val="171514"/>
                </a:solidFill>
                <a:latin typeface="Microsoft Sans Serif"/>
                <a:cs typeface="Microsoft Sans Serif"/>
              </a:rPr>
              <a:t>se</a:t>
            </a:r>
            <a:r>
              <a:rPr sz="900" spc="-5" dirty="0">
                <a:solidFill>
                  <a:srgbClr val="171514"/>
                </a:solidFill>
                <a:latin typeface="Microsoft Sans Serif"/>
                <a:cs typeface="Microsoft Sans Serif"/>
              </a:rPr>
              <a:t> </a:t>
            </a:r>
            <a:r>
              <a:rPr sz="900" spc="40" dirty="0">
                <a:solidFill>
                  <a:srgbClr val="171514"/>
                </a:solidFill>
                <a:latin typeface="Microsoft Sans Serif"/>
                <a:cs typeface="Microsoft Sans Serif"/>
              </a:rPr>
              <a:t>muestra</a:t>
            </a:r>
            <a:r>
              <a:rPr sz="900" spc="-10" dirty="0">
                <a:solidFill>
                  <a:srgbClr val="171514"/>
                </a:solidFill>
                <a:latin typeface="Microsoft Sans Serif"/>
                <a:cs typeface="Microsoft Sans Serif"/>
              </a:rPr>
              <a:t> </a:t>
            </a:r>
            <a:r>
              <a:rPr sz="900" spc="30" dirty="0">
                <a:solidFill>
                  <a:srgbClr val="171514"/>
                </a:solidFill>
                <a:latin typeface="Microsoft Sans Serif"/>
                <a:cs typeface="Microsoft Sans Serif"/>
              </a:rPr>
              <a:t>en</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la</a:t>
            </a:r>
            <a:r>
              <a:rPr sz="900" spc="-5" dirty="0">
                <a:solidFill>
                  <a:srgbClr val="171514"/>
                </a:solidFill>
                <a:latin typeface="Microsoft Sans Serif"/>
                <a:cs typeface="Microsoft Sans Serif"/>
              </a:rPr>
              <a:t> </a:t>
            </a:r>
            <a:r>
              <a:rPr sz="900" spc="45" dirty="0">
                <a:solidFill>
                  <a:srgbClr val="171514"/>
                </a:solidFill>
                <a:latin typeface="Microsoft Sans Serif"/>
                <a:cs typeface="Microsoft Sans Serif"/>
              </a:rPr>
              <a:t>figura</a:t>
            </a:r>
            <a:r>
              <a:rPr sz="900" spc="-5" dirty="0">
                <a:solidFill>
                  <a:srgbClr val="171514"/>
                </a:solidFill>
                <a:latin typeface="Microsoft Sans Serif"/>
                <a:cs typeface="Microsoft Sans Serif"/>
              </a:rPr>
              <a:t> </a:t>
            </a:r>
            <a:r>
              <a:rPr sz="900" dirty="0">
                <a:solidFill>
                  <a:srgbClr val="171514"/>
                </a:solidFill>
                <a:latin typeface="Microsoft Sans Serif"/>
                <a:cs typeface="Microsoft Sans Serif"/>
              </a:rPr>
              <a:t>7.4a,</a:t>
            </a:r>
            <a:r>
              <a:rPr sz="900" spc="-10" dirty="0">
                <a:solidFill>
                  <a:srgbClr val="171514"/>
                </a:solidFill>
                <a:latin typeface="Microsoft Sans Serif"/>
                <a:cs typeface="Microsoft Sans Serif"/>
              </a:rPr>
              <a:t> </a:t>
            </a:r>
            <a:r>
              <a:rPr sz="900" dirty="0">
                <a:solidFill>
                  <a:srgbClr val="171514"/>
                </a:solidFill>
                <a:latin typeface="Microsoft Sans Serif"/>
                <a:cs typeface="Microsoft Sans Serif"/>
              </a:rPr>
              <a:t>las</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cargas</a:t>
            </a:r>
            <a:r>
              <a:rPr sz="900" spc="-5" dirty="0">
                <a:solidFill>
                  <a:srgbClr val="171514"/>
                </a:solidFill>
                <a:latin typeface="Microsoft Sans Serif"/>
                <a:cs typeface="Microsoft Sans Serif"/>
              </a:rPr>
              <a:t> </a:t>
            </a:r>
            <a:r>
              <a:rPr sz="900" spc="20" dirty="0">
                <a:solidFill>
                  <a:srgbClr val="171514"/>
                </a:solidFill>
                <a:latin typeface="Microsoft Sans Serif"/>
                <a:cs typeface="Microsoft Sans Serif"/>
              </a:rPr>
              <a:t>negativas</a:t>
            </a:r>
            <a:r>
              <a:rPr sz="900" spc="-10" dirty="0">
                <a:solidFill>
                  <a:srgbClr val="171514"/>
                </a:solidFill>
                <a:latin typeface="Microsoft Sans Serif"/>
                <a:cs typeface="Microsoft Sans Serif"/>
              </a:rPr>
              <a:t> </a:t>
            </a:r>
            <a:r>
              <a:rPr sz="900" spc="25" dirty="0">
                <a:solidFill>
                  <a:srgbClr val="171514"/>
                </a:solidFill>
                <a:latin typeface="Microsoft Sans Serif"/>
                <a:cs typeface="Microsoft Sans Serif"/>
              </a:rPr>
              <a:t>inducidas</a:t>
            </a:r>
            <a:r>
              <a:rPr sz="900" spc="-5" dirty="0">
                <a:solidFill>
                  <a:srgbClr val="171514"/>
                </a:solidFill>
                <a:latin typeface="Microsoft Sans Serif"/>
                <a:cs typeface="Microsoft Sans Serif"/>
              </a:rPr>
              <a:t> </a:t>
            </a:r>
            <a:r>
              <a:rPr sz="900" spc="40" dirty="0" err="1">
                <a:solidFill>
                  <a:srgbClr val="171514"/>
                </a:solidFill>
                <a:latin typeface="Microsoft Sans Serif"/>
                <a:cs typeface="Microsoft Sans Serif"/>
              </a:rPr>
              <a:t>fluirán</a:t>
            </a:r>
            <a:r>
              <a:rPr sz="900" spc="-5" dirty="0">
                <a:solidFill>
                  <a:srgbClr val="171514"/>
                </a:solidFill>
                <a:latin typeface="Microsoft Sans Serif"/>
                <a:cs typeface="Microsoft Sans Serif"/>
              </a:rPr>
              <a:t> </a:t>
            </a:r>
            <a:r>
              <a:rPr sz="900" dirty="0" smtClean="0">
                <a:solidFill>
                  <a:srgbClr val="171514"/>
                </a:solidFill>
                <a:latin typeface="Microsoft Sans Serif"/>
                <a:cs typeface="Microsoft Sans Serif"/>
              </a:rPr>
              <a:t>a</a:t>
            </a:r>
            <a:r>
              <a:rPr lang="es-ES" sz="900" dirty="0" smtClean="0">
                <a:solidFill>
                  <a:srgbClr val="171514"/>
                </a:solidFill>
                <a:latin typeface="Microsoft Sans Serif"/>
                <a:cs typeface="Microsoft Sans Serif"/>
              </a:rPr>
              <a:t> </a:t>
            </a:r>
            <a:r>
              <a:rPr sz="900" spc="40" dirty="0" err="1" smtClean="0">
                <a:solidFill>
                  <a:srgbClr val="171514"/>
                </a:solidFill>
                <a:latin typeface="Microsoft Sans Serif"/>
                <a:cs typeface="Microsoft Sans Serif"/>
              </a:rPr>
              <a:t>tierra</a:t>
            </a:r>
            <a:r>
              <a:rPr sz="900" spc="25" dirty="0" smtClean="0">
                <a:solidFill>
                  <a:srgbClr val="171514"/>
                </a:solidFill>
                <a:latin typeface="Microsoft Sans Serif"/>
                <a:cs typeface="Microsoft Sans Serif"/>
              </a:rPr>
              <a:t> </a:t>
            </a:r>
            <a:r>
              <a:rPr sz="900" spc="40" dirty="0">
                <a:solidFill>
                  <a:srgbClr val="171514"/>
                </a:solidFill>
                <a:latin typeface="Microsoft Sans Serif"/>
                <a:cs typeface="Microsoft Sans Serif"/>
              </a:rPr>
              <a:t>pero</a:t>
            </a:r>
            <a:r>
              <a:rPr sz="900" spc="25" dirty="0">
                <a:solidFill>
                  <a:srgbClr val="171514"/>
                </a:solidFill>
                <a:latin typeface="Microsoft Sans Serif"/>
                <a:cs typeface="Microsoft Sans Serif"/>
              </a:rPr>
              <a:t> </a:t>
            </a:r>
            <a:r>
              <a:rPr sz="900" dirty="0">
                <a:solidFill>
                  <a:srgbClr val="171514"/>
                </a:solidFill>
                <a:latin typeface="Microsoft Sans Serif"/>
                <a:cs typeface="Microsoft Sans Serif"/>
              </a:rPr>
              <a:t>las</a:t>
            </a:r>
            <a:r>
              <a:rPr sz="900" spc="25" dirty="0">
                <a:solidFill>
                  <a:srgbClr val="171514"/>
                </a:solidFill>
                <a:latin typeface="Microsoft Sans Serif"/>
                <a:cs typeface="Microsoft Sans Serif"/>
              </a:rPr>
              <a:t> </a:t>
            </a:r>
            <a:r>
              <a:rPr sz="900" spc="15" dirty="0">
                <a:solidFill>
                  <a:srgbClr val="171514"/>
                </a:solidFill>
                <a:latin typeface="Microsoft Sans Serif"/>
                <a:cs typeface="Microsoft Sans Serif"/>
              </a:rPr>
              <a:t>cargas</a:t>
            </a:r>
            <a:r>
              <a:rPr sz="900" spc="30" dirty="0">
                <a:solidFill>
                  <a:srgbClr val="171514"/>
                </a:solidFill>
                <a:latin typeface="Microsoft Sans Serif"/>
                <a:cs typeface="Microsoft Sans Serif"/>
              </a:rPr>
              <a:t> </a:t>
            </a:r>
            <a:r>
              <a:rPr sz="900" spc="20" dirty="0">
                <a:solidFill>
                  <a:srgbClr val="171514"/>
                </a:solidFill>
                <a:latin typeface="Microsoft Sans Serif"/>
                <a:cs typeface="Microsoft Sans Serif"/>
              </a:rPr>
              <a:t>positivas</a:t>
            </a:r>
            <a:r>
              <a:rPr sz="900" spc="25" dirty="0">
                <a:solidFill>
                  <a:srgbClr val="171514"/>
                </a:solidFill>
                <a:latin typeface="Microsoft Sans Serif"/>
                <a:cs typeface="Microsoft Sans Serif"/>
              </a:rPr>
              <a:t> </a:t>
            </a:r>
            <a:r>
              <a:rPr sz="900" spc="30" dirty="0">
                <a:solidFill>
                  <a:srgbClr val="171514"/>
                </a:solidFill>
                <a:latin typeface="Microsoft Sans Serif"/>
                <a:cs typeface="Microsoft Sans Serif"/>
              </a:rPr>
              <a:t>permanecerán</a:t>
            </a:r>
            <a:r>
              <a:rPr sz="900" spc="25" dirty="0">
                <a:solidFill>
                  <a:srgbClr val="171514"/>
                </a:solidFill>
                <a:latin typeface="Microsoft Sans Serif"/>
                <a:cs typeface="Microsoft Sans Serif"/>
              </a:rPr>
              <a:t> </a:t>
            </a:r>
            <a:r>
              <a:rPr sz="900" spc="20" dirty="0">
                <a:solidFill>
                  <a:srgbClr val="171514"/>
                </a:solidFill>
                <a:latin typeface="Microsoft Sans Serif"/>
                <a:cs typeface="Microsoft Sans Serif"/>
              </a:rPr>
              <a:t>sin</a:t>
            </a:r>
            <a:r>
              <a:rPr sz="900" spc="30" dirty="0">
                <a:solidFill>
                  <a:srgbClr val="171514"/>
                </a:solidFill>
                <a:latin typeface="Microsoft Sans Serif"/>
                <a:cs typeface="Microsoft Sans Serif"/>
              </a:rPr>
              <a:t> </a:t>
            </a:r>
            <a:r>
              <a:rPr sz="900" spc="25" dirty="0">
                <a:solidFill>
                  <a:srgbClr val="171514"/>
                </a:solidFill>
                <a:latin typeface="Microsoft Sans Serif"/>
                <a:cs typeface="Microsoft Sans Serif"/>
              </a:rPr>
              <a:t>cambios </a:t>
            </a:r>
            <a:r>
              <a:rPr sz="900" spc="5" dirty="0">
                <a:solidFill>
                  <a:srgbClr val="171514"/>
                </a:solidFill>
                <a:latin typeface="Microsoft Sans Serif"/>
                <a:cs typeface="Microsoft Sans Serif"/>
              </a:rPr>
              <a:t>ya</a:t>
            </a:r>
            <a:r>
              <a:rPr sz="900" spc="25" dirty="0">
                <a:solidFill>
                  <a:srgbClr val="171514"/>
                </a:solidFill>
                <a:latin typeface="Microsoft Sans Serif"/>
                <a:cs typeface="Microsoft Sans Serif"/>
              </a:rPr>
              <a:t> </a:t>
            </a:r>
            <a:r>
              <a:rPr sz="900" spc="35" dirty="0">
                <a:solidFill>
                  <a:srgbClr val="171514"/>
                </a:solidFill>
                <a:latin typeface="Microsoft Sans Serif"/>
                <a:cs typeface="Microsoft Sans Serif"/>
              </a:rPr>
              <a:t>que</a:t>
            </a:r>
            <a:r>
              <a:rPr sz="900" spc="30" dirty="0">
                <a:solidFill>
                  <a:srgbClr val="171514"/>
                </a:solidFill>
                <a:latin typeface="Microsoft Sans Serif"/>
                <a:cs typeface="Microsoft Sans Serif"/>
              </a:rPr>
              <a:t> </a:t>
            </a:r>
            <a:r>
              <a:rPr sz="900" spc="20" dirty="0" err="1">
                <a:solidFill>
                  <a:srgbClr val="171514"/>
                </a:solidFill>
                <a:latin typeface="Microsoft Sans Serif"/>
                <a:cs typeface="Microsoft Sans Serif"/>
              </a:rPr>
              <a:t>están</a:t>
            </a:r>
            <a:r>
              <a:rPr sz="900" spc="25" dirty="0">
                <a:solidFill>
                  <a:srgbClr val="171514"/>
                </a:solidFill>
                <a:latin typeface="Microsoft Sans Serif"/>
                <a:cs typeface="Microsoft Sans Serif"/>
              </a:rPr>
              <a:t> </a:t>
            </a:r>
            <a:r>
              <a:rPr sz="900" spc="25" dirty="0" err="1" smtClean="0">
                <a:solidFill>
                  <a:srgbClr val="171514"/>
                </a:solidFill>
                <a:latin typeface="Microsoft Sans Serif"/>
                <a:cs typeface="Microsoft Sans Serif"/>
              </a:rPr>
              <a:t>unidas</a:t>
            </a:r>
            <a:r>
              <a:rPr lang="es-ES" sz="900" spc="25" dirty="0" smtClean="0">
                <a:solidFill>
                  <a:srgbClr val="171514"/>
                </a:solidFill>
                <a:latin typeface="Microsoft Sans Serif"/>
                <a:cs typeface="Microsoft Sans Serif"/>
              </a:rPr>
              <a:t> </a:t>
            </a:r>
            <a:r>
              <a:rPr sz="900" dirty="0" smtClean="0">
                <a:solidFill>
                  <a:srgbClr val="171514"/>
                </a:solidFill>
                <a:latin typeface="Microsoft Sans Serif"/>
                <a:cs typeface="Microsoft Sans Serif"/>
              </a:rPr>
              <a:t>a </a:t>
            </a:r>
            <a:r>
              <a:rPr sz="900" dirty="0">
                <a:solidFill>
                  <a:srgbClr val="171514"/>
                </a:solidFill>
                <a:latin typeface="Microsoft Sans Serif"/>
                <a:cs typeface="Microsoft Sans Serif"/>
              </a:rPr>
              <a:t>las </a:t>
            </a:r>
            <a:r>
              <a:rPr sz="900" spc="15" dirty="0">
                <a:solidFill>
                  <a:srgbClr val="171514"/>
                </a:solidFill>
                <a:latin typeface="Microsoft Sans Serif"/>
                <a:cs typeface="Microsoft Sans Serif"/>
              </a:rPr>
              <a:t>cargas </a:t>
            </a:r>
            <a:r>
              <a:rPr sz="900" spc="20" dirty="0">
                <a:solidFill>
                  <a:srgbClr val="171514"/>
                </a:solidFill>
                <a:latin typeface="Microsoft Sans Serif"/>
                <a:cs typeface="Microsoft Sans Serif"/>
              </a:rPr>
              <a:t>negativas </a:t>
            </a:r>
            <a:r>
              <a:rPr sz="900" spc="25" dirty="0">
                <a:solidFill>
                  <a:srgbClr val="171514"/>
                </a:solidFill>
                <a:latin typeface="Microsoft Sans Serif"/>
                <a:cs typeface="Microsoft Sans Serif"/>
              </a:rPr>
              <a:t>del </a:t>
            </a:r>
            <a:r>
              <a:rPr sz="900" spc="35" dirty="0">
                <a:solidFill>
                  <a:srgbClr val="171514"/>
                </a:solidFill>
                <a:latin typeface="Microsoft Sans Serif"/>
                <a:cs typeface="Microsoft Sans Serif"/>
              </a:rPr>
              <a:t>cuerpo </a:t>
            </a:r>
            <a:r>
              <a:rPr sz="900" spc="30" dirty="0">
                <a:solidFill>
                  <a:srgbClr val="171514"/>
                </a:solidFill>
                <a:latin typeface="Microsoft Sans Serif"/>
                <a:cs typeface="Microsoft Sans Serif"/>
              </a:rPr>
              <a:t>cargado (figura </a:t>
            </a:r>
            <a:r>
              <a:rPr sz="900" spc="-5" dirty="0">
                <a:solidFill>
                  <a:srgbClr val="171514"/>
                </a:solidFill>
                <a:latin typeface="Microsoft Sans Serif"/>
                <a:cs typeface="Microsoft Sans Serif"/>
              </a:rPr>
              <a:t>7.4). </a:t>
            </a:r>
            <a:r>
              <a:rPr sz="900" dirty="0">
                <a:solidFill>
                  <a:srgbClr val="171514"/>
                </a:solidFill>
                <a:latin typeface="Microsoft Sans Serif"/>
                <a:cs typeface="Microsoft Sans Serif"/>
              </a:rPr>
              <a:t>b). </a:t>
            </a:r>
            <a:r>
              <a:rPr sz="900" spc="-40" dirty="0">
                <a:solidFill>
                  <a:srgbClr val="171514"/>
                </a:solidFill>
                <a:latin typeface="Microsoft Sans Serif"/>
                <a:cs typeface="Microsoft Sans Serif"/>
              </a:rPr>
              <a:t>Si </a:t>
            </a:r>
            <a:r>
              <a:rPr sz="900" spc="15" dirty="0">
                <a:solidFill>
                  <a:srgbClr val="171514"/>
                </a:solidFill>
                <a:latin typeface="Microsoft Sans Serif"/>
                <a:cs typeface="Microsoft Sans Serif"/>
              </a:rPr>
              <a:t>el </a:t>
            </a:r>
            <a:r>
              <a:rPr sz="900" spc="35" dirty="0" err="1">
                <a:solidFill>
                  <a:srgbClr val="171514"/>
                </a:solidFill>
                <a:latin typeface="Microsoft Sans Serif"/>
                <a:cs typeface="Microsoft Sans Serif"/>
              </a:rPr>
              <a:t>cuerpo</a:t>
            </a:r>
            <a:r>
              <a:rPr sz="900" spc="35" dirty="0">
                <a:solidFill>
                  <a:srgbClr val="171514"/>
                </a:solidFill>
                <a:latin typeface="Microsoft Sans Serif"/>
                <a:cs typeface="Microsoft Sans Serif"/>
              </a:rPr>
              <a:t> </a:t>
            </a:r>
            <a:r>
              <a:rPr sz="900" spc="30" dirty="0" err="1" smtClean="0">
                <a:solidFill>
                  <a:srgbClr val="171514"/>
                </a:solidFill>
                <a:latin typeface="Microsoft Sans Serif"/>
                <a:cs typeface="Microsoft Sans Serif"/>
              </a:rPr>
              <a:t>cargado</a:t>
            </a:r>
            <a:r>
              <a:rPr lang="es-ES" sz="900" spc="30" dirty="0" smtClean="0">
                <a:solidFill>
                  <a:srgbClr val="171514"/>
                </a:solidFill>
                <a:latin typeface="Microsoft Sans Serif"/>
                <a:cs typeface="Microsoft Sans Serif"/>
              </a:rPr>
              <a:t> </a:t>
            </a:r>
            <a:r>
              <a:rPr sz="900" spc="20" dirty="0" err="1" smtClean="0">
                <a:solidFill>
                  <a:srgbClr val="171514"/>
                </a:solidFill>
                <a:latin typeface="Microsoft Sans Serif"/>
                <a:cs typeface="Microsoft Sans Serif"/>
              </a:rPr>
              <a:t>aislado</a:t>
            </a:r>
            <a:r>
              <a:rPr sz="900" spc="20" dirty="0" smtClean="0">
                <a:solidFill>
                  <a:srgbClr val="171514"/>
                </a:solidFill>
                <a:latin typeface="Microsoft Sans Serif"/>
                <a:cs typeface="Microsoft Sans Serif"/>
              </a:rPr>
              <a:t> </a:t>
            </a:r>
            <a:r>
              <a:rPr sz="900" spc="35" dirty="0">
                <a:solidFill>
                  <a:srgbClr val="171514"/>
                </a:solidFill>
                <a:latin typeface="Microsoft Sans Serif"/>
                <a:cs typeface="Microsoft Sans Serif"/>
              </a:rPr>
              <a:t>ahora </a:t>
            </a:r>
            <a:r>
              <a:rPr sz="900" spc="-10" dirty="0">
                <a:solidFill>
                  <a:srgbClr val="171514"/>
                </a:solidFill>
                <a:latin typeface="Microsoft Sans Serif"/>
                <a:cs typeface="Microsoft Sans Serif"/>
              </a:rPr>
              <a:t>se </a:t>
            </a:r>
            <a:r>
              <a:rPr sz="900" spc="40" dirty="0">
                <a:solidFill>
                  <a:srgbClr val="171514"/>
                </a:solidFill>
                <a:latin typeface="Microsoft Sans Serif"/>
                <a:cs typeface="Microsoft Sans Serif"/>
              </a:rPr>
              <a:t>retira </a:t>
            </a:r>
            <a:r>
              <a:rPr sz="900" spc="30" dirty="0">
                <a:solidFill>
                  <a:srgbClr val="171514"/>
                </a:solidFill>
                <a:latin typeface="Microsoft Sans Serif"/>
                <a:cs typeface="Microsoft Sans Serif"/>
              </a:rPr>
              <a:t>de </a:t>
            </a:r>
            <a:r>
              <a:rPr sz="900" spc="15" dirty="0">
                <a:solidFill>
                  <a:srgbClr val="171514"/>
                </a:solidFill>
                <a:latin typeface="Microsoft Sans Serif"/>
                <a:cs typeface="Microsoft Sans Serif"/>
              </a:rPr>
              <a:t>la </a:t>
            </a:r>
            <a:r>
              <a:rPr sz="900" spc="20" dirty="0">
                <a:solidFill>
                  <a:srgbClr val="171514"/>
                </a:solidFill>
                <a:latin typeface="Microsoft Sans Serif"/>
                <a:cs typeface="Microsoft Sans Serif"/>
              </a:rPr>
              <a:t>vecindad </a:t>
            </a:r>
            <a:r>
              <a:rPr sz="900" spc="25" dirty="0">
                <a:solidFill>
                  <a:srgbClr val="171514"/>
                </a:solidFill>
                <a:latin typeface="Microsoft Sans Serif"/>
                <a:cs typeface="Microsoft Sans Serif"/>
              </a:rPr>
              <a:t>del </a:t>
            </a:r>
            <a:r>
              <a:rPr sz="900" spc="35" dirty="0">
                <a:solidFill>
                  <a:srgbClr val="171514"/>
                </a:solidFill>
                <a:latin typeface="Microsoft Sans Serif"/>
                <a:cs typeface="Microsoft Sans Serif"/>
              </a:rPr>
              <a:t>conductor, </a:t>
            </a:r>
            <a:r>
              <a:rPr sz="900" dirty="0">
                <a:solidFill>
                  <a:srgbClr val="171514"/>
                </a:solidFill>
                <a:latin typeface="Microsoft Sans Serif"/>
                <a:cs typeface="Microsoft Sans Serif"/>
              </a:rPr>
              <a:t>las </a:t>
            </a:r>
            <a:r>
              <a:rPr sz="900" spc="15" dirty="0">
                <a:solidFill>
                  <a:srgbClr val="171514"/>
                </a:solidFill>
                <a:latin typeface="Microsoft Sans Serif"/>
                <a:cs typeface="Microsoft Sans Serif"/>
              </a:rPr>
              <a:t>cargas </a:t>
            </a:r>
            <a:r>
              <a:rPr sz="900" spc="20" dirty="0" err="1">
                <a:solidFill>
                  <a:srgbClr val="171514"/>
                </a:solidFill>
                <a:latin typeface="Microsoft Sans Serif"/>
                <a:cs typeface="Microsoft Sans Serif"/>
              </a:rPr>
              <a:t>positivas</a:t>
            </a:r>
            <a:r>
              <a:rPr sz="900" spc="20" dirty="0">
                <a:solidFill>
                  <a:srgbClr val="171514"/>
                </a:solidFill>
                <a:latin typeface="Microsoft Sans Serif"/>
                <a:cs typeface="Microsoft Sans Serif"/>
              </a:rPr>
              <a:t> </a:t>
            </a:r>
            <a:r>
              <a:rPr sz="900" spc="35" dirty="0" err="1" smtClean="0">
                <a:solidFill>
                  <a:srgbClr val="171514"/>
                </a:solidFill>
                <a:latin typeface="Microsoft Sans Serif"/>
                <a:cs typeface="Microsoft Sans Serif"/>
              </a:rPr>
              <a:t>ahora</a:t>
            </a:r>
            <a:r>
              <a:rPr lang="es-ES" sz="900" spc="35" dirty="0" smtClean="0">
                <a:solidFill>
                  <a:srgbClr val="171514"/>
                </a:solidFill>
                <a:latin typeface="Microsoft Sans Serif"/>
                <a:cs typeface="Microsoft Sans Serif"/>
              </a:rPr>
              <a:t> </a:t>
            </a:r>
            <a:r>
              <a:rPr sz="900" spc="20" dirty="0" err="1" smtClean="0">
                <a:solidFill>
                  <a:srgbClr val="171514"/>
                </a:solidFill>
                <a:latin typeface="Microsoft Sans Serif"/>
                <a:cs typeface="Microsoft Sans Serif"/>
              </a:rPr>
              <a:t>están</a:t>
            </a:r>
            <a:r>
              <a:rPr sz="900" spc="-10" dirty="0" smtClean="0">
                <a:solidFill>
                  <a:srgbClr val="171514"/>
                </a:solidFill>
                <a:latin typeface="Microsoft Sans Serif"/>
                <a:cs typeface="Microsoft Sans Serif"/>
              </a:rPr>
              <a:t> </a:t>
            </a:r>
            <a:r>
              <a:rPr sz="900" spc="25" dirty="0">
                <a:solidFill>
                  <a:srgbClr val="171514"/>
                </a:solidFill>
                <a:latin typeface="Microsoft Sans Serif"/>
                <a:cs typeface="Microsoft Sans Serif"/>
              </a:rPr>
              <a:t>libres</a:t>
            </a:r>
            <a:r>
              <a:rPr sz="900" spc="-10" dirty="0">
                <a:solidFill>
                  <a:srgbClr val="171514"/>
                </a:solidFill>
                <a:latin typeface="Microsoft Sans Serif"/>
                <a:cs typeface="Microsoft Sans Serif"/>
              </a:rPr>
              <a:t> </a:t>
            </a:r>
            <a:r>
              <a:rPr sz="900" spc="30" dirty="0">
                <a:solidFill>
                  <a:srgbClr val="171514"/>
                </a:solidFill>
                <a:latin typeface="Microsoft Sans Serif"/>
                <a:cs typeface="Microsoft Sans Serif"/>
              </a:rPr>
              <a:t>para</a:t>
            </a: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redistribuirse</a:t>
            </a:r>
            <a:r>
              <a:rPr sz="900" spc="-5" dirty="0">
                <a:solidFill>
                  <a:srgbClr val="171514"/>
                </a:solidFill>
                <a:latin typeface="Microsoft Sans Serif"/>
                <a:cs typeface="Microsoft Sans Serif"/>
              </a:rPr>
              <a:t> </a:t>
            </a:r>
            <a:r>
              <a:rPr sz="900" spc="30" dirty="0">
                <a:solidFill>
                  <a:srgbClr val="171514"/>
                </a:solidFill>
                <a:latin typeface="Microsoft Sans Serif"/>
                <a:cs typeface="Microsoft Sans Serif"/>
              </a:rPr>
              <a:t>sobre</a:t>
            </a:r>
            <a:r>
              <a:rPr sz="900" spc="-10" dirty="0">
                <a:solidFill>
                  <a:srgbClr val="171514"/>
                </a:solidFill>
                <a:latin typeface="Microsoft Sans Serif"/>
                <a:cs typeface="Microsoft Sans Serif"/>
              </a:rPr>
              <a:t> </a:t>
            </a:r>
            <a:r>
              <a:rPr sz="900" spc="15" dirty="0">
                <a:solidFill>
                  <a:srgbClr val="171514"/>
                </a:solidFill>
                <a:latin typeface="Microsoft Sans Serif"/>
                <a:cs typeface="Microsoft Sans Serif"/>
              </a:rPr>
              <a:t>la</a:t>
            </a:r>
            <a:r>
              <a:rPr sz="900" spc="-10" dirty="0">
                <a:solidFill>
                  <a:srgbClr val="171514"/>
                </a:solidFill>
                <a:latin typeface="Microsoft Sans Serif"/>
                <a:cs typeface="Microsoft Sans Serif"/>
              </a:rPr>
              <a:t> </a:t>
            </a:r>
            <a:r>
              <a:rPr sz="900" spc="25" dirty="0">
                <a:solidFill>
                  <a:srgbClr val="171514"/>
                </a:solidFill>
                <a:latin typeface="Microsoft Sans Serif"/>
                <a:cs typeface="Microsoft Sans Serif"/>
              </a:rPr>
              <a:t>superficie</a:t>
            </a:r>
            <a:r>
              <a:rPr sz="900" spc="-10" dirty="0">
                <a:solidFill>
                  <a:srgbClr val="171514"/>
                </a:solidFill>
                <a:latin typeface="Microsoft Sans Serif"/>
                <a:cs typeface="Microsoft Sans Serif"/>
              </a:rPr>
              <a:t> </a:t>
            </a:r>
            <a:r>
              <a:rPr sz="900" spc="10" dirty="0">
                <a:solidFill>
                  <a:srgbClr val="171514"/>
                </a:solidFill>
                <a:latin typeface="Microsoft Sans Serif"/>
                <a:cs typeface="Microsoft Sans Serif"/>
              </a:rPr>
              <a:t>(Figura</a:t>
            </a:r>
            <a:r>
              <a:rPr sz="900" spc="-5" dirty="0">
                <a:solidFill>
                  <a:srgbClr val="171514"/>
                </a:solidFill>
                <a:latin typeface="Microsoft Sans Serif"/>
                <a:cs typeface="Microsoft Sans Serif"/>
              </a:rPr>
              <a:t> </a:t>
            </a:r>
            <a:r>
              <a:rPr sz="900" spc="-10" dirty="0">
                <a:solidFill>
                  <a:srgbClr val="171514"/>
                </a:solidFill>
                <a:latin typeface="Microsoft Sans Serif"/>
                <a:cs typeface="Microsoft Sans Serif"/>
              </a:rPr>
              <a:t>7.4c).</a:t>
            </a:r>
            <a:endParaRPr sz="900" dirty="0">
              <a:latin typeface="Microsoft Sans Serif"/>
              <a:cs typeface="Microsoft Sans Serif"/>
            </a:endParaRPr>
          </a:p>
          <a:p>
            <a:pPr>
              <a:spcBef>
                <a:spcPts val="45"/>
              </a:spcBef>
            </a:pPr>
            <a:endParaRPr sz="1000" dirty="0">
              <a:latin typeface="Microsoft Sans Serif"/>
              <a:cs typeface="Microsoft Sans Serif"/>
            </a:endParaRPr>
          </a:p>
          <a:p>
            <a:pPr marL="12700" marR="35560" indent="152400">
              <a:lnSpc>
                <a:spcPct val="125000"/>
              </a:lnSpc>
            </a:pPr>
            <a:r>
              <a:rPr sz="800" spc="15" dirty="0">
                <a:solidFill>
                  <a:srgbClr val="171514"/>
                </a:solidFill>
                <a:latin typeface="Microsoft Sans Serif"/>
                <a:cs typeface="Microsoft Sans Serif"/>
              </a:rPr>
              <a:t>Cuando el </a:t>
            </a:r>
            <a:r>
              <a:rPr sz="800" spc="35" dirty="0">
                <a:solidFill>
                  <a:srgbClr val="171514"/>
                </a:solidFill>
                <a:latin typeface="Microsoft Sans Serif"/>
                <a:cs typeface="Microsoft Sans Serif"/>
              </a:rPr>
              <a:t>conductor </a:t>
            </a:r>
            <a:r>
              <a:rPr sz="800" spc="30" dirty="0">
                <a:solidFill>
                  <a:srgbClr val="171514"/>
                </a:solidFill>
                <a:latin typeface="Microsoft Sans Serif"/>
                <a:cs typeface="Microsoft Sans Serif"/>
              </a:rPr>
              <a:t>que </a:t>
            </a:r>
            <a:r>
              <a:rPr sz="800" spc="25" dirty="0">
                <a:solidFill>
                  <a:srgbClr val="171514"/>
                </a:solidFill>
                <a:latin typeface="Microsoft Sans Serif"/>
                <a:cs typeface="Microsoft Sans Serif"/>
              </a:rPr>
              <a:t>ha </a:t>
            </a:r>
            <a:r>
              <a:rPr sz="800" spc="35" dirty="0">
                <a:solidFill>
                  <a:srgbClr val="171514"/>
                </a:solidFill>
                <a:latin typeface="Microsoft Sans Serif"/>
                <a:cs typeface="Microsoft Sans Serif"/>
              </a:rPr>
              <a:t>adquirido </a:t>
            </a:r>
            <a:r>
              <a:rPr sz="800" spc="30" dirty="0">
                <a:solidFill>
                  <a:srgbClr val="171514"/>
                </a:solidFill>
                <a:latin typeface="Microsoft Sans Serif"/>
                <a:cs typeface="Microsoft Sans Serif"/>
              </a:rPr>
              <a:t>una </a:t>
            </a:r>
            <a:r>
              <a:rPr sz="800" spc="20" dirty="0">
                <a:solidFill>
                  <a:srgbClr val="171514"/>
                </a:solidFill>
                <a:latin typeface="Microsoft Sans Serif"/>
                <a:cs typeface="Microsoft Sans Serif"/>
              </a:rPr>
              <a:t>carga </a:t>
            </a:r>
            <a:r>
              <a:rPr sz="800" spc="25" dirty="0">
                <a:solidFill>
                  <a:srgbClr val="171514"/>
                </a:solidFill>
                <a:latin typeface="Microsoft Sans Serif"/>
                <a:cs typeface="Microsoft Sans Serif"/>
              </a:rPr>
              <a:t>inducida </a:t>
            </a:r>
            <a:r>
              <a:rPr sz="800" spc="-10" dirty="0">
                <a:solidFill>
                  <a:srgbClr val="171514"/>
                </a:solidFill>
                <a:latin typeface="Microsoft Sans Serif"/>
                <a:cs typeface="Microsoft Sans Serif"/>
              </a:rPr>
              <a:t>se </a:t>
            </a:r>
            <a:r>
              <a:rPr sz="800" spc="5" dirty="0">
                <a:solidFill>
                  <a:srgbClr val="171514"/>
                </a:solidFill>
                <a:latin typeface="Microsoft Sans Serif"/>
                <a:cs typeface="Microsoft Sans Serif"/>
              </a:rPr>
              <a:t>acerca </a:t>
            </a:r>
            <a:r>
              <a:rPr sz="800" dirty="0">
                <a:solidFill>
                  <a:srgbClr val="171514"/>
                </a:solidFill>
                <a:latin typeface="Microsoft Sans Serif"/>
                <a:cs typeface="Microsoft Sans Serif"/>
              </a:rPr>
              <a:t>a </a:t>
            </a:r>
            <a:r>
              <a:rPr sz="800" spc="50" dirty="0" err="1">
                <a:solidFill>
                  <a:srgbClr val="171514"/>
                </a:solidFill>
                <a:latin typeface="Microsoft Sans Serif"/>
                <a:cs typeface="Microsoft Sans Serif"/>
              </a:rPr>
              <a:t>otro</a:t>
            </a:r>
            <a:r>
              <a:rPr sz="800" spc="5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cuerpo</a:t>
            </a:r>
            <a:r>
              <a:rPr lang="es-ES" sz="800" spc="30"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conductor</a:t>
            </a:r>
            <a:r>
              <a:rPr sz="800" spc="30" dirty="0">
                <a:solidFill>
                  <a:srgbClr val="171514"/>
                </a:solidFill>
                <a:latin typeface="Microsoft Sans Serif"/>
                <a:cs typeface="Microsoft Sans Serif"/>
              </a:rPr>
              <a:t>,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totalidad o parte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esta </a:t>
            </a:r>
            <a:r>
              <a:rPr sz="800" spc="20" dirty="0">
                <a:solidFill>
                  <a:srgbClr val="171514"/>
                </a:solidFill>
                <a:latin typeface="Microsoft Sans Serif"/>
                <a:cs typeface="Microsoft Sans Serif"/>
              </a:rPr>
              <a:t>carga </a:t>
            </a:r>
            <a:r>
              <a:rPr sz="800" spc="35" dirty="0">
                <a:solidFill>
                  <a:srgbClr val="171514"/>
                </a:solidFill>
                <a:latin typeface="Microsoft Sans Serif"/>
                <a:cs typeface="Microsoft Sans Serif"/>
              </a:rPr>
              <a:t>fluirá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 </a:t>
            </a:r>
            <a:r>
              <a:rPr sz="800" dirty="0">
                <a:solidFill>
                  <a:srgbClr val="171514"/>
                </a:solidFill>
                <a:latin typeface="Microsoft Sans Serif"/>
                <a:cs typeface="Microsoft Sans Serif"/>
              </a:rPr>
              <a:t>a </a:t>
            </a:r>
            <a:r>
              <a:rPr sz="800" spc="20" dirty="0">
                <a:solidFill>
                  <a:srgbClr val="171514"/>
                </a:solidFill>
                <a:latin typeface="Microsoft Sans Serif"/>
                <a:cs typeface="Microsoft Sans Serif"/>
              </a:rPr>
              <a:t>través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 </a:t>
            </a:r>
            <a:r>
              <a:rPr sz="800" spc="15" dirty="0" err="1">
                <a:solidFill>
                  <a:srgbClr val="171514"/>
                </a:solidFill>
                <a:latin typeface="Microsoft Sans Serif"/>
                <a:cs typeface="Microsoft Sans Serif"/>
              </a:rPr>
              <a:t>descarga</a:t>
            </a:r>
            <a:r>
              <a:rPr sz="800" spc="1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arco</a:t>
            </a:r>
            <a:r>
              <a:rPr sz="80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t>
            </a:r>
            <a:r>
              <a:rPr sz="800" spc="10" dirty="0">
                <a:solidFill>
                  <a:srgbClr val="171514"/>
                </a:solidFill>
                <a:latin typeface="Microsoft Sans Serif"/>
                <a:cs typeface="Microsoft Sans Serif"/>
              </a:rPr>
              <a:t>Figura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7.4d).</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Si</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cuerpo</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está</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conectado</a:t>
            </a:r>
            <a:r>
              <a:rPr sz="800" dirty="0">
                <a:solidFill>
                  <a:srgbClr val="171514"/>
                </a:solidFill>
                <a:latin typeface="Microsoft Sans Serif"/>
                <a:cs typeface="Microsoft Sans Serif"/>
              </a:rPr>
              <a:t> a </a:t>
            </a:r>
            <a:r>
              <a:rPr sz="800" spc="30"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descarga</a:t>
            </a:r>
            <a:r>
              <a:rPr sz="800" dirty="0">
                <a:solidFill>
                  <a:srgbClr val="171514"/>
                </a:solidFill>
                <a:latin typeface="Microsoft Sans Serif"/>
                <a:cs typeface="Microsoft Sans Serif"/>
              </a:rPr>
              <a:t> </a:t>
            </a:r>
            <a:r>
              <a:rPr sz="800" spc="35" dirty="0" err="1">
                <a:solidFill>
                  <a:srgbClr val="171514"/>
                </a:solidFill>
                <a:latin typeface="Microsoft Sans Serif"/>
                <a:cs typeface="Microsoft Sans Serif"/>
              </a:rPr>
              <a:t>fluirá</a:t>
            </a:r>
            <a:r>
              <a:rPr sz="800"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a</a:t>
            </a:r>
            <a:r>
              <a:rPr lang="es-ES" sz="80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tierra</a:t>
            </a:r>
            <a:r>
              <a:rPr sz="800" spc="-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través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capacitancia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cuerpo</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endParaRPr sz="800" dirty="0">
              <a:latin typeface="Microsoft Sans Serif"/>
              <a:cs typeface="Microsoft Sans Serif"/>
            </a:endParaRPr>
          </a:p>
          <a:p>
            <a:pPr>
              <a:spcBef>
                <a:spcPts val="30"/>
              </a:spcBef>
            </a:pPr>
            <a:endParaRPr sz="1600" dirty="0">
              <a:latin typeface="Microsoft Sans Serif"/>
              <a:cs typeface="Microsoft Sans Serif"/>
            </a:endParaRPr>
          </a:p>
          <a:p>
            <a:pPr marL="226695" lvl="1" indent="-214629">
              <a:buAutoNum type="arabicPeriod" startAt="6"/>
              <a:tabLst>
                <a:tab pos="227329" algn="l"/>
              </a:tabLst>
            </a:pPr>
            <a:r>
              <a:rPr sz="1000" b="1" spc="-15" dirty="0">
                <a:solidFill>
                  <a:srgbClr val="171514"/>
                </a:solidFill>
                <a:latin typeface="Arial"/>
                <a:cs typeface="Arial"/>
              </a:rPr>
              <a:t>TIPOS</a:t>
            </a:r>
            <a:r>
              <a:rPr sz="1000" b="1" spc="-20" dirty="0">
                <a:solidFill>
                  <a:srgbClr val="171514"/>
                </a:solidFill>
                <a:latin typeface="Arial"/>
                <a:cs typeface="Arial"/>
              </a:rPr>
              <a:t> </a:t>
            </a:r>
            <a:r>
              <a:rPr sz="1000" b="1" spc="-45" dirty="0">
                <a:solidFill>
                  <a:srgbClr val="171514"/>
                </a:solidFill>
                <a:latin typeface="Arial"/>
                <a:cs typeface="Arial"/>
              </a:rPr>
              <a:t>DE</a:t>
            </a:r>
            <a:r>
              <a:rPr sz="1000" b="1" spc="-20" dirty="0">
                <a:solidFill>
                  <a:srgbClr val="171514"/>
                </a:solidFill>
                <a:latin typeface="Arial"/>
                <a:cs typeface="Arial"/>
              </a:rPr>
              <a:t> </a:t>
            </a:r>
            <a:r>
              <a:rPr sz="1000" b="1" spc="-70" dirty="0">
                <a:solidFill>
                  <a:srgbClr val="171514"/>
                </a:solidFill>
                <a:latin typeface="Arial"/>
                <a:cs typeface="Arial"/>
              </a:rPr>
              <a:t>DESCARGAS</a:t>
            </a:r>
            <a:r>
              <a:rPr sz="1000" b="1" spc="-20" dirty="0">
                <a:solidFill>
                  <a:srgbClr val="171514"/>
                </a:solidFill>
                <a:latin typeface="Arial"/>
                <a:cs typeface="Arial"/>
              </a:rPr>
              <a:t> </a:t>
            </a:r>
            <a:r>
              <a:rPr sz="1000" b="1" spc="-60" dirty="0">
                <a:solidFill>
                  <a:srgbClr val="171514"/>
                </a:solidFill>
                <a:latin typeface="Arial"/>
                <a:cs typeface="Arial"/>
              </a:rPr>
              <a:t>ELÉCTRICAS</a:t>
            </a:r>
            <a:endParaRPr sz="1000" dirty="0">
              <a:latin typeface="Arial"/>
              <a:cs typeface="Arial"/>
            </a:endParaRPr>
          </a:p>
          <a:p>
            <a:pPr marL="12700" marR="424180">
              <a:lnSpc>
                <a:spcPct val="133300"/>
              </a:lnSpc>
              <a:spcBef>
                <a:spcPts val="550"/>
              </a:spcBef>
            </a:pPr>
            <a:r>
              <a:rPr sz="750" spc="15" dirty="0">
                <a:solidFill>
                  <a:srgbClr val="171514"/>
                </a:solidFill>
                <a:latin typeface="Microsoft Sans Serif"/>
                <a:cs typeface="Microsoft Sans Serif"/>
              </a:rPr>
              <a:t>Básicamente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existen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tres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tipos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descargas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eléctricas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producen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aire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cualquier</a:t>
            </a:r>
            <a:r>
              <a:rPr sz="750" spc="-1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otro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medio</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gaseoso</a:t>
            </a:r>
            <a:r>
              <a:rPr sz="750" spc="5" dirty="0">
                <a:solidFill>
                  <a:srgbClr val="171514"/>
                </a:solidFill>
                <a:latin typeface="Microsoft Sans Serif"/>
                <a:cs typeface="Microsoft Sans Serif"/>
              </a:rPr>
              <a:t>):</a:t>
            </a:r>
            <a:endParaRPr sz="750" dirty="0">
              <a:latin typeface="Microsoft Sans Serif"/>
              <a:cs typeface="Microsoft Sans Serif"/>
            </a:endParaRPr>
          </a:p>
        </p:txBody>
      </p:sp>
      <p:sp>
        <p:nvSpPr>
          <p:cNvPr id="6" name="object 6"/>
          <p:cNvSpPr txBox="1"/>
          <p:nvPr/>
        </p:nvSpPr>
        <p:spPr>
          <a:xfrm>
            <a:off x="6610462" y="4355055"/>
            <a:ext cx="318770" cy="231775"/>
          </a:xfrm>
          <a:prstGeom prst="rect">
            <a:avLst/>
          </a:prstGeom>
        </p:spPr>
        <p:txBody>
          <a:bodyPr vert="horz" wrap="square" lIns="0" tIns="12700" rIns="0" bIns="0" rtlCol="0">
            <a:spAutoFit/>
          </a:bodyPr>
          <a:lstStyle/>
          <a:p>
            <a:pPr marL="12700">
              <a:spcBef>
                <a:spcPts val="100"/>
              </a:spcBef>
            </a:pPr>
            <a:r>
              <a:rPr sz="600" spc="20" dirty="0">
                <a:solidFill>
                  <a:srgbClr val="171514"/>
                </a:solidFill>
                <a:latin typeface="Microsoft Sans Serif"/>
                <a:cs typeface="Microsoft Sans Serif"/>
              </a:rPr>
              <a:t>cargado</a:t>
            </a:r>
            <a:endParaRPr sz="600">
              <a:latin typeface="Microsoft Sans Serif"/>
              <a:cs typeface="Microsoft Sans Serif"/>
            </a:endParaRPr>
          </a:p>
          <a:p>
            <a:pPr marL="72390">
              <a:spcBef>
                <a:spcPts val="365"/>
              </a:spcBef>
            </a:pPr>
            <a:r>
              <a:rPr sz="450" spc="15" dirty="0">
                <a:solidFill>
                  <a:srgbClr val="171514"/>
                </a:solidFill>
                <a:latin typeface="Microsoft Sans Serif"/>
                <a:cs typeface="Microsoft Sans Serif"/>
              </a:rPr>
              <a:t>cuerpo</a:t>
            </a:r>
            <a:endParaRPr sz="450">
              <a:latin typeface="Microsoft Sans Serif"/>
              <a:cs typeface="Microsoft Sans Serif"/>
            </a:endParaRPr>
          </a:p>
        </p:txBody>
      </p:sp>
      <p:sp>
        <p:nvSpPr>
          <p:cNvPr id="7" name="object 7"/>
          <p:cNvSpPr txBox="1"/>
          <p:nvPr/>
        </p:nvSpPr>
        <p:spPr>
          <a:xfrm>
            <a:off x="8152244" y="4344082"/>
            <a:ext cx="442595" cy="231775"/>
          </a:xfrm>
          <a:prstGeom prst="rect">
            <a:avLst/>
          </a:prstGeom>
        </p:spPr>
        <p:txBody>
          <a:bodyPr vert="horz" wrap="square" lIns="0" tIns="12700" rIns="0" bIns="0" rtlCol="0">
            <a:spAutoFit/>
          </a:bodyPr>
          <a:lstStyle/>
          <a:p>
            <a:pPr algn="ctr">
              <a:spcBef>
                <a:spcPts val="100"/>
              </a:spcBef>
            </a:pPr>
            <a:r>
              <a:rPr sz="600" spc="20" dirty="0">
                <a:solidFill>
                  <a:srgbClr val="171514"/>
                </a:solidFill>
                <a:latin typeface="Microsoft Sans Serif"/>
                <a:cs typeface="Microsoft Sans Serif"/>
              </a:rPr>
              <a:t>conductible</a:t>
            </a:r>
            <a:endParaRPr sz="600">
              <a:latin typeface="Microsoft Sans Serif"/>
              <a:cs typeface="Microsoft Sans Serif"/>
            </a:endParaRPr>
          </a:p>
          <a:p>
            <a:pPr marL="19050" algn="ctr">
              <a:spcBef>
                <a:spcPts val="360"/>
              </a:spcBef>
            </a:pPr>
            <a:r>
              <a:rPr sz="450" spc="15" dirty="0">
                <a:solidFill>
                  <a:srgbClr val="171514"/>
                </a:solidFill>
                <a:latin typeface="Microsoft Sans Serif"/>
                <a:cs typeface="Microsoft Sans Serif"/>
              </a:rPr>
              <a:t>cuerpo</a:t>
            </a:r>
            <a:endParaRPr sz="450">
              <a:latin typeface="Microsoft Sans Serif"/>
              <a:cs typeface="Microsoft Sans Serif"/>
            </a:endParaRPr>
          </a:p>
        </p:txBody>
      </p:sp>
      <p:sp>
        <p:nvSpPr>
          <p:cNvPr id="8" name="object 8"/>
          <p:cNvSpPr txBox="1"/>
          <p:nvPr/>
        </p:nvSpPr>
        <p:spPr>
          <a:xfrm>
            <a:off x="5337172" y="7636599"/>
            <a:ext cx="3378200"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5" dirty="0">
                <a:solidFill>
                  <a:srgbClr val="171514"/>
                </a:solidFill>
                <a:latin typeface="Arial"/>
                <a:cs typeface="Arial"/>
              </a:rPr>
              <a:t>7.4</a:t>
            </a:r>
            <a:r>
              <a:rPr sz="800" spc="15" dirty="0">
                <a:solidFill>
                  <a:srgbClr val="171514"/>
                </a:solidFill>
                <a:latin typeface="Microsoft Sans Serif"/>
                <a:cs typeface="Microsoft Sans Serif"/>
              </a:rPr>
              <a:t>(a–c)</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Carga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cuerpo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conductor</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inducción;</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(d)</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ESD.</a:t>
            </a:r>
            <a:endParaRPr sz="800">
              <a:latin typeface="Microsoft Sans Serif"/>
              <a:cs typeface="Microsoft Sans Serif"/>
            </a:endParaRP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575526" y="7333792"/>
            <a:ext cx="1030770" cy="152946"/>
          </a:xfrm>
          <a:prstGeom prst="rect">
            <a:avLst/>
          </a:prstGeom>
        </p:spPr>
      </p:pic>
      <p:sp>
        <p:nvSpPr>
          <p:cNvPr id="3" name="object 3"/>
          <p:cNvSpPr/>
          <p:nvPr/>
        </p:nvSpPr>
        <p:spPr>
          <a:xfrm>
            <a:off x="7856013" y="6188627"/>
            <a:ext cx="47625" cy="0"/>
          </a:xfrm>
          <a:custGeom>
            <a:avLst/>
            <a:gdLst/>
            <a:ahLst/>
            <a:cxnLst/>
            <a:rect l="l" t="t" r="r" b="b"/>
            <a:pathLst>
              <a:path w="47625">
                <a:moveTo>
                  <a:pt x="0" y="0"/>
                </a:moveTo>
                <a:lnTo>
                  <a:pt x="47104" y="0"/>
                </a:lnTo>
              </a:path>
            </a:pathLst>
          </a:custGeom>
          <a:ln w="6921">
            <a:solidFill>
              <a:srgbClr val="231F20"/>
            </a:solidFill>
          </a:ln>
        </p:spPr>
        <p:txBody>
          <a:bodyPr wrap="square" lIns="0" tIns="0" rIns="0" bIns="0" rtlCol="0"/>
          <a:lstStyle/>
          <a:p>
            <a:endParaRPr/>
          </a:p>
        </p:txBody>
      </p:sp>
      <p:sp>
        <p:nvSpPr>
          <p:cNvPr id="4" name="object 4"/>
          <p:cNvSpPr/>
          <p:nvPr/>
        </p:nvSpPr>
        <p:spPr>
          <a:xfrm>
            <a:off x="7968701" y="6125813"/>
            <a:ext cx="47625" cy="0"/>
          </a:xfrm>
          <a:custGeom>
            <a:avLst/>
            <a:gdLst/>
            <a:ahLst/>
            <a:cxnLst/>
            <a:rect l="l" t="t" r="r" b="b"/>
            <a:pathLst>
              <a:path w="47625">
                <a:moveTo>
                  <a:pt x="0" y="0"/>
                </a:moveTo>
                <a:lnTo>
                  <a:pt x="47104" y="0"/>
                </a:lnTo>
              </a:path>
            </a:pathLst>
          </a:custGeom>
          <a:ln w="6921">
            <a:solidFill>
              <a:srgbClr val="231F20"/>
            </a:solidFill>
          </a:ln>
        </p:spPr>
        <p:txBody>
          <a:bodyPr wrap="square" lIns="0" tIns="0" rIns="0" bIns="0" rtlCol="0"/>
          <a:lstStyle/>
          <a:p>
            <a:endParaRPr/>
          </a:p>
        </p:txBody>
      </p:sp>
      <p:sp>
        <p:nvSpPr>
          <p:cNvPr id="5" name="object 5"/>
          <p:cNvSpPr/>
          <p:nvPr/>
        </p:nvSpPr>
        <p:spPr>
          <a:xfrm>
            <a:off x="6911602" y="7343641"/>
            <a:ext cx="59690" cy="59690"/>
          </a:xfrm>
          <a:custGeom>
            <a:avLst/>
            <a:gdLst/>
            <a:ahLst/>
            <a:cxnLst/>
            <a:rect l="l" t="t" r="r" b="b"/>
            <a:pathLst>
              <a:path w="59689" h="59690">
                <a:moveTo>
                  <a:pt x="29083" y="0"/>
                </a:moveTo>
                <a:lnTo>
                  <a:pt x="29083" y="59105"/>
                </a:lnTo>
              </a:path>
              <a:path w="59689" h="59690">
                <a:moveTo>
                  <a:pt x="0" y="29095"/>
                </a:moveTo>
                <a:lnTo>
                  <a:pt x="59105" y="29095"/>
                </a:lnTo>
              </a:path>
            </a:pathLst>
          </a:custGeom>
          <a:ln w="6921">
            <a:solidFill>
              <a:srgbClr val="231F20"/>
            </a:solidFill>
          </a:ln>
        </p:spPr>
        <p:txBody>
          <a:bodyPr wrap="square" lIns="0" tIns="0" rIns="0" bIns="0" rtlCol="0"/>
          <a:lstStyle/>
          <a:p>
            <a:endParaRPr/>
          </a:p>
        </p:txBody>
      </p:sp>
      <p:sp>
        <p:nvSpPr>
          <p:cNvPr id="6" name="object 6"/>
          <p:cNvSpPr/>
          <p:nvPr/>
        </p:nvSpPr>
        <p:spPr>
          <a:xfrm>
            <a:off x="7011805" y="7343641"/>
            <a:ext cx="59690" cy="59690"/>
          </a:xfrm>
          <a:custGeom>
            <a:avLst/>
            <a:gdLst/>
            <a:ahLst/>
            <a:cxnLst/>
            <a:rect l="l" t="t" r="r" b="b"/>
            <a:pathLst>
              <a:path w="59689" h="59690">
                <a:moveTo>
                  <a:pt x="29108" y="0"/>
                </a:moveTo>
                <a:lnTo>
                  <a:pt x="29108" y="59105"/>
                </a:lnTo>
              </a:path>
              <a:path w="59689" h="59690">
                <a:moveTo>
                  <a:pt x="0" y="29095"/>
                </a:moveTo>
                <a:lnTo>
                  <a:pt x="59118" y="29095"/>
                </a:lnTo>
              </a:path>
            </a:pathLst>
          </a:custGeom>
          <a:ln w="6921">
            <a:solidFill>
              <a:srgbClr val="231F20"/>
            </a:solidFill>
          </a:ln>
        </p:spPr>
        <p:txBody>
          <a:bodyPr wrap="square" lIns="0" tIns="0" rIns="0" bIns="0" rtlCol="0"/>
          <a:lstStyle/>
          <a:p>
            <a:endParaRPr/>
          </a:p>
        </p:txBody>
      </p:sp>
      <p:sp>
        <p:nvSpPr>
          <p:cNvPr id="7" name="object 7"/>
          <p:cNvSpPr/>
          <p:nvPr/>
        </p:nvSpPr>
        <p:spPr>
          <a:xfrm>
            <a:off x="7099093" y="7343641"/>
            <a:ext cx="59690" cy="59690"/>
          </a:xfrm>
          <a:custGeom>
            <a:avLst/>
            <a:gdLst/>
            <a:ahLst/>
            <a:cxnLst/>
            <a:rect l="l" t="t" r="r" b="b"/>
            <a:pathLst>
              <a:path w="59689" h="59690">
                <a:moveTo>
                  <a:pt x="29095" y="0"/>
                </a:moveTo>
                <a:lnTo>
                  <a:pt x="29095" y="59105"/>
                </a:lnTo>
              </a:path>
              <a:path w="59689" h="59690">
                <a:moveTo>
                  <a:pt x="0" y="29095"/>
                </a:moveTo>
                <a:lnTo>
                  <a:pt x="59118" y="29095"/>
                </a:lnTo>
              </a:path>
            </a:pathLst>
          </a:custGeom>
          <a:ln w="6921">
            <a:solidFill>
              <a:srgbClr val="231F20"/>
            </a:solidFill>
          </a:ln>
        </p:spPr>
        <p:txBody>
          <a:bodyPr wrap="square" lIns="0" tIns="0" rIns="0" bIns="0" rtlCol="0"/>
          <a:lstStyle/>
          <a:p>
            <a:endParaRPr/>
          </a:p>
        </p:txBody>
      </p:sp>
      <p:sp>
        <p:nvSpPr>
          <p:cNvPr id="8" name="object 8"/>
          <p:cNvSpPr/>
          <p:nvPr/>
        </p:nvSpPr>
        <p:spPr>
          <a:xfrm>
            <a:off x="7180372" y="7343641"/>
            <a:ext cx="59690" cy="59690"/>
          </a:xfrm>
          <a:custGeom>
            <a:avLst/>
            <a:gdLst/>
            <a:ahLst/>
            <a:cxnLst/>
            <a:rect l="l" t="t" r="r" b="b"/>
            <a:pathLst>
              <a:path w="59689" h="59690">
                <a:moveTo>
                  <a:pt x="29565" y="0"/>
                </a:moveTo>
                <a:lnTo>
                  <a:pt x="29565" y="59105"/>
                </a:lnTo>
              </a:path>
              <a:path w="59689" h="59690">
                <a:moveTo>
                  <a:pt x="0" y="29095"/>
                </a:moveTo>
                <a:lnTo>
                  <a:pt x="59575" y="29095"/>
                </a:lnTo>
              </a:path>
            </a:pathLst>
          </a:custGeom>
          <a:ln w="6921">
            <a:solidFill>
              <a:srgbClr val="231F20"/>
            </a:solidFill>
          </a:ln>
        </p:spPr>
        <p:txBody>
          <a:bodyPr wrap="square" lIns="0" tIns="0" rIns="0" bIns="0" rtlCol="0"/>
          <a:lstStyle/>
          <a:p>
            <a:endParaRPr/>
          </a:p>
        </p:txBody>
      </p:sp>
      <p:grpSp>
        <p:nvGrpSpPr>
          <p:cNvPr id="9" name="object 9"/>
          <p:cNvGrpSpPr/>
          <p:nvPr/>
        </p:nvGrpSpPr>
        <p:grpSpPr>
          <a:xfrm>
            <a:off x="7283366" y="7150591"/>
            <a:ext cx="393700" cy="116839"/>
            <a:chOff x="2600241" y="7150590"/>
            <a:chExt cx="393700" cy="116839"/>
          </a:xfrm>
        </p:grpSpPr>
        <p:sp>
          <p:nvSpPr>
            <p:cNvPr id="10" name="object 10"/>
            <p:cNvSpPr/>
            <p:nvPr/>
          </p:nvSpPr>
          <p:spPr>
            <a:xfrm>
              <a:off x="2635813" y="7155207"/>
              <a:ext cx="353695" cy="99060"/>
            </a:xfrm>
            <a:custGeom>
              <a:avLst/>
              <a:gdLst/>
              <a:ahLst/>
              <a:cxnLst/>
              <a:rect l="l" t="t" r="r" b="b"/>
              <a:pathLst>
                <a:path w="353694" h="99059">
                  <a:moveTo>
                    <a:pt x="0" y="99021"/>
                  </a:moveTo>
                  <a:lnTo>
                    <a:pt x="353263" y="0"/>
                  </a:lnTo>
                </a:path>
              </a:pathLst>
            </a:custGeom>
            <a:ln w="9232">
              <a:solidFill>
                <a:srgbClr val="231F20"/>
              </a:solidFill>
            </a:ln>
          </p:spPr>
          <p:txBody>
            <a:bodyPr wrap="square" lIns="0" tIns="0" rIns="0" bIns="0" rtlCol="0"/>
            <a:lstStyle/>
            <a:p>
              <a:endParaRPr/>
            </a:p>
          </p:txBody>
        </p:sp>
        <p:sp>
          <p:nvSpPr>
            <p:cNvPr id="11" name="object 11"/>
            <p:cNvSpPr/>
            <p:nvPr/>
          </p:nvSpPr>
          <p:spPr>
            <a:xfrm>
              <a:off x="2600241" y="7231457"/>
              <a:ext cx="58419" cy="35560"/>
            </a:xfrm>
            <a:custGeom>
              <a:avLst/>
              <a:gdLst/>
              <a:ahLst/>
              <a:cxnLst/>
              <a:rect l="l" t="t" r="r" b="b"/>
              <a:pathLst>
                <a:path w="58419" h="35559">
                  <a:moveTo>
                    <a:pt x="48374" y="0"/>
                  </a:moveTo>
                  <a:lnTo>
                    <a:pt x="0" y="32740"/>
                  </a:lnTo>
                  <a:lnTo>
                    <a:pt x="58343" y="35559"/>
                  </a:lnTo>
                  <a:lnTo>
                    <a:pt x="35572" y="22771"/>
                  </a:lnTo>
                  <a:lnTo>
                    <a:pt x="48374" y="0"/>
                  </a:lnTo>
                  <a:close/>
                </a:path>
              </a:pathLst>
            </a:custGeom>
            <a:solidFill>
              <a:srgbClr val="231F20"/>
            </a:solidFill>
          </p:spPr>
          <p:txBody>
            <a:bodyPr wrap="square" lIns="0" tIns="0" rIns="0" bIns="0" rtlCol="0"/>
            <a:lstStyle/>
            <a:p>
              <a:endParaRPr/>
            </a:p>
          </p:txBody>
        </p:sp>
      </p:grpSp>
      <p:pic>
        <p:nvPicPr>
          <p:cNvPr id="12" name="object 12"/>
          <p:cNvPicPr/>
          <p:nvPr/>
        </p:nvPicPr>
        <p:blipFill>
          <a:blip r:embed="rId3" cstate="print"/>
          <a:stretch>
            <a:fillRect/>
          </a:stretch>
        </p:blipFill>
        <p:spPr>
          <a:xfrm>
            <a:off x="8031801" y="5981161"/>
            <a:ext cx="176904" cy="66173"/>
          </a:xfrm>
          <a:prstGeom prst="rect">
            <a:avLst/>
          </a:prstGeom>
        </p:spPr>
      </p:pic>
      <p:sp>
        <p:nvSpPr>
          <p:cNvPr id="13" name="object 13"/>
          <p:cNvSpPr/>
          <p:nvPr/>
        </p:nvSpPr>
        <p:spPr>
          <a:xfrm>
            <a:off x="6906516" y="5972955"/>
            <a:ext cx="47625" cy="0"/>
          </a:xfrm>
          <a:custGeom>
            <a:avLst/>
            <a:gdLst/>
            <a:ahLst/>
            <a:cxnLst/>
            <a:rect l="l" t="t" r="r" b="b"/>
            <a:pathLst>
              <a:path w="47625">
                <a:moveTo>
                  <a:pt x="0" y="0"/>
                </a:moveTo>
                <a:lnTo>
                  <a:pt x="47117" y="0"/>
                </a:lnTo>
              </a:path>
            </a:pathLst>
          </a:custGeom>
          <a:ln w="6921">
            <a:solidFill>
              <a:srgbClr val="231F20"/>
            </a:solidFill>
          </a:ln>
        </p:spPr>
        <p:txBody>
          <a:bodyPr wrap="square" lIns="0" tIns="0" rIns="0" bIns="0" rtlCol="0"/>
          <a:lstStyle/>
          <a:p>
            <a:endParaRPr/>
          </a:p>
        </p:txBody>
      </p:sp>
      <p:sp>
        <p:nvSpPr>
          <p:cNvPr id="14" name="object 14"/>
          <p:cNvSpPr/>
          <p:nvPr/>
        </p:nvSpPr>
        <p:spPr>
          <a:xfrm>
            <a:off x="6888037" y="6035757"/>
            <a:ext cx="47625" cy="0"/>
          </a:xfrm>
          <a:custGeom>
            <a:avLst/>
            <a:gdLst/>
            <a:ahLst/>
            <a:cxnLst/>
            <a:rect l="l" t="t" r="r" b="b"/>
            <a:pathLst>
              <a:path w="47625">
                <a:moveTo>
                  <a:pt x="0" y="0"/>
                </a:moveTo>
                <a:lnTo>
                  <a:pt x="47117" y="0"/>
                </a:lnTo>
              </a:path>
            </a:pathLst>
          </a:custGeom>
          <a:ln w="6921">
            <a:solidFill>
              <a:srgbClr val="231F20"/>
            </a:solidFill>
          </a:ln>
        </p:spPr>
        <p:txBody>
          <a:bodyPr wrap="square" lIns="0" tIns="0" rIns="0" bIns="0" rtlCol="0"/>
          <a:lstStyle/>
          <a:p>
            <a:endParaRPr/>
          </a:p>
        </p:txBody>
      </p:sp>
      <p:sp>
        <p:nvSpPr>
          <p:cNvPr id="15" name="object 15"/>
          <p:cNvSpPr/>
          <p:nvPr/>
        </p:nvSpPr>
        <p:spPr>
          <a:xfrm>
            <a:off x="7156819" y="7099331"/>
            <a:ext cx="71120" cy="71120"/>
          </a:xfrm>
          <a:custGeom>
            <a:avLst/>
            <a:gdLst/>
            <a:ahLst/>
            <a:cxnLst/>
            <a:rect l="l" t="t" r="r" b="b"/>
            <a:pathLst>
              <a:path w="71119" h="71120">
                <a:moveTo>
                  <a:pt x="35102" y="0"/>
                </a:moveTo>
                <a:lnTo>
                  <a:pt x="35102" y="71119"/>
                </a:lnTo>
              </a:path>
              <a:path w="71119" h="71120">
                <a:moveTo>
                  <a:pt x="0" y="35102"/>
                </a:moveTo>
                <a:lnTo>
                  <a:pt x="71119" y="35102"/>
                </a:lnTo>
              </a:path>
            </a:pathLst>
          </a:custGeom>
          <a:ln w="6921">
            <a:solidFill>
              <a:srgbClr val="231F20"/>
            </a:solidFill>
          </a:ln>
        </p:spPr>
        <p:txBody>
          <a:bodyPr wrap="square" lIns="0" tIns="0" rIns="0" bIns="0" rtlCol="0"/>
          <a:lstStyle/>
          <a:p>
            <a:endParaRPr/>
          </a:p>
        </p:txBody>
      </p:sp>
      <p:sp>
        <p:nvSpPr>
          <p:cNvPr id="16" name="object 16"/>
          <p:cNvSpPr/>
          <p:nvPr/>
        </p:nvSpPr>
        <p:spPr>
          <a:xfrm>
            <a:off x="7801053" y="6023299"/>
            <a:ext cx="47625" cy="0"/>
          </a:xfrm>
          <a:custGeom>
            <a:avLst/>
            <a:gdLst/>
            <a:ahLst/>
            <a:cxnLst/>
            <a:rect l="l" t="t" r="r" b="b"/>
            <a:pathLst>
              <a:path w="47625">
                <a:moveTo>
                  <a:pt x="0" y="0"/>
                </a:moveTo>
                <a:lnTo>
                  <a:pt x="47574" y="0"/>
                </a:lnTo>
              </a:path>
            </a:pathLst>
          </a:custGeom>
          <a:ln w="6921">
            <a:solidFill>
              <a:srgbClr val="231F20"/>
            </a:solidFill>
          </a:ln>
        </p:spPr>
        <p:txBody>
          <a:bodyPr wrap="square" lIns="0" tIns="0" rIns="0" bIns="0" rtlCol="0"/>
          <a:lstStyle/>
          <a:p>
            <a:endParaRPr/>
          </a:p>
        </p:txBody>
      </p:sp>
      <p:sp>
        <p:nvSpPr>
          <p:cNvPr id="17" name="object 17"/>
          <p:cNvSpPr/>
          <p:nvPr/>
        </p:nvSpPr>
        <p:spPr>
          <a:xfrm>
            <a:off x="7507353" y="6185858"/>
            <a:ext cx="47625" cy="0"/>
          </a:xfrm>
          <a:custGeom>
            <a:avLst/>
            <a:gdLst/>
            <a:ahLst/>
            <a:cxnLst/>
            <a:rect l="l" t="t" r="r" b="b"/>
            <a:pathLst>
              <a:path w="47625">
                <a:moveTo>
                  <a:pt x="0" y="0"/>
                </a:moveTo>
                <a:lnTo>
                  <a:pt x="47104" y="0"/>
                </a:lnTo>
              </a:path>
            </a:pathLst>
          </a:custGeom>
          <a:ln w="6921">
            <a:solidFill>
              <a:srgbClr val="231F20"/>
            </a:solidFill>
          </a:ln>
        </p:spPr>
        <p:txBody>
          <a:bodyPr wrap="square" lIns="0" tIns="0" rIns="0" bIns="0" rtlCol="0"/>
          <a:lstStyle/>
          <a:p>
            <a:endParaRPr/>
          </a:p>
        </p:txBody>
      </p:sp>
      <p:sp>
        <p:nvSpPr>
          <p:cNvPr id="18" name="object 18"/>
          <p:cNvSpPr/>
          <p:nvPr/>
        </p:nvSpPr>
        <p:spPr>
          <a:xfrm>
            <a:off x="7939153" y="6004363"/>
            <a:ext cx="47625" cy="0"/>
          </a:xfrm>
          <a:custGeom>
            <a:avLst/>
            <a:gdLst/>
            <a:ahLst/>
            <a:cxnLst/>
            <a:rect l="l" t="t" r="r" b="b"/>
            <a:pathLst>
              <a:path w="47625">
                <a:moveTo>
                  <a:pt x="0" y="0"/>
                </a:moveTo>
                <a:lnTo>
                  <a:pt x="47104" y="0"/>
                </a:lnTo>
              </a:path>
            </a:pathLst>
          </a:custGeom>
          <a:ln w="6921">
            <a:solidFill>
              <a:srgbClr val="231F20"/>
            </a:solidFill>
          </a:ln>
        </p:spPr>
        <p:txBody>
          <a:bodyPr wrap="square" lIns="0" tIns="0" rIns="0" bIns="0" rtlCol="0"/>
          <a:lstStyle/>
          <a:p>
            <a:endParaRPr/>
          </a:p>
        </p:txBody>
      </p:sp>
      <p:sp>
        <p:nvSpPr>
          <p:cNvPr id="19" name="object 19"/>
          <p:cNvSpPr/>
          <p:nvPr/>
        </p:nvSpPr>
        <p:spPr>
          <a:xfrm>
            <a:off x="7632499" y="6104578"/>
            <a:ext cx="47625" cy="0"/>
          </a:xfrm>
          <a:custGeom>
            <a:avLst/>
            <a:gdLst/>
            <a:ahLst/>
            <a:cxnLst/>
            <a:rect l="l" t="t" r="r" b="b"/>
            <a:pathLst>
              <a:path w="47625">
                <a:moveTo>
                  <a:pt x="0" y="0"/>
                </a:moveTo>
                <a:lnTo>
                  <a:pt x="47104" y="0"/>
                </a:lnTo>
              </a:path>
            </a:pathLst>
          </a:custGeom>
          <a:ln w="6921">
            <a:solidFill>
              <a:srgbClr val="231F20"/>
            </a:solidFill>
          </a:ln>
        </p:spPr>
        <p:txBody>
          <a:bodyPr wrap="square" lIns="0" tIns="0" rIns="0" bIns="0" rtlCol="0"/>
          <a:lstStyle/>
          <a:p>
            <a:endParaRPr/>
          </a:p>
        </p:txBody>
      </p:sp>
      <p:sp>
        <p:nvSpPr>
          <p:cNvPr id="20" name="object 20"/>
          <p:cNvSpPr/>
          <p:nvPr/>
        </p:nvSpPr>
        <p:spPr>
          <a:xfrm>
            <a:off x="7828462" y="6039502"/>
            <a:ext cx="105410" cy="74295"/>
          </a:xfrm>
          <a:custGeom>
            <a:avLst/>
            <a:gdLst/>
            <a:ahLst/>
            <a:cxnLst/>
            <a:rect l="l" t="t" r="r" b="b"/>
            <a:pathLst>
              <a:path w="105410" h="74295">
                <a:moveTo>
                  <a:pt x="65714" y="61775"/>
                </a:moveTo>
                <a:lnTo>
                  <a:pt x="84671" y="49187"/>
                </a:lnTo>
                <a:lnTo>
                  <a:pt x="98167" y="35174"/>
                </a:lnTo>
                <a:lnTo>
                  <a:pt x="104974" y="21415"/>
                </a:lnTo>
                <a:lnTo>
                  <a:pt x="103865" y="9591"/>
                </a:lnTo>
                <a:lnTo>
                  <a:pt x="94681" y="2053"/>
                </a:lnTo>
                <a:lnTo>
                  <a:pt x="79468" y="0"/>
                </a:lnTo>
                <a:lnTo>
                  <a:pt x="60302" y="3351"/>
                </a:lnTo>
                <a:lnTo>
                  <a:pt x="39260" y="12030"/>
                </a:lnTo>
                <a:lnTo>
                  <a:pt x="20302" y="24618"/>
                </a:lnTo>
                <a:lnTo>
                  <a:pt x="6807" y="38631"/>
                </a:lnTo>
                <a:lnTo>
                  <a:pt x="0" y="52390"/>
                </a:lnTo>
                <a:lnTo>
                  <a:pt x="1109" y="64214"/>
                </a:lnTo>
                <a:lnTo>
                  <a:pt x="10294" y="71757"/>
                </a:lnTo>
                <a:lnTo>
                  <a:pt x="25510" y="73810"/>
                </a:lnTo>
                <a:lnTo>
                  <a:pt x="44677" y="70456"/>
                </a:lnTo>
                <a:lnTo>
                  <a:pt x="65714" y="61775"/>
                </a:lnTo>
                <a:close/>
              </a:path>
            </a:pathLst>
          </a:custGeom>
          <a:ln w="6921">
            <a:solidFill>
              <a:srgbClr val="231F20"/>
            </a:solidFill>
          </a:ln>
        </p:spPr>
        <p:txBody>
          <a:bodyPr wrap="square" lIns="0" tIns="0" rIns="0" bIns="0" rtlCol="0"/>
          <a:lstStyle/>
          <a:p>
            <a:endParaRPr/>
          </a:p>
        </p:txBody>
      </p:sp>
      <p:grpSp>
        <p:nvGrpSpPr>
          <p:cNvPr id="21" name="object 21"/>
          <p:cNvGrpSpPr/>
          <p:nvPr/>
        </p:nvGrpSpPr>
        <p:grpSpPr>
          <a:xfrm>
            <a:off x="6976250" y="6999113"/>
            <a:ext cx="59055" cy="59690"/>
            <a:chOff x="2293124" y="6999113"/>
            <a:chExt cx="59055" cy="59690"/>
          </a:xfrm>
        </p:grpSpPr>
        <p:sp>
          <p:nvSpPr>
            <p:cNvPr id="22" name="object 22"/>
            <p:cNvSpPr/>
            <p:nvPr/>
          </p:nvSpPr>
          <p:spPr>
            <a:xfrm>
              <a:off x="2321759" y="6999113"/>
              <a:ext cx="0" cy="59690"/>
            </a:xfrm>
            <a:custGeom>
              <a:avLst/>
              <a:gdLst/>
              <a:ahLst/>
              <a:cxnLst/>
              <a:rect l="l" t="t" r="r" b="b"/>
              <a:pathLst>
                <a:path h="59690">
                  <a:moveTo>
                    <a:pt x="0" y="0"/>
                  </a:moveTo>
                  <a:lnTo>
                    <a:pt x="0" y="59575"/>
                  </a:lnTo>
                </a:path>
              </a:pathLst>
            </a:custGeom>
            <a:ln w="6921">
              <a:solidFill>
                <a:srgbClr val="231F20"/>
              </a:solidFill>
            </a:ln>
          </p:spPr>
          <p:txBody>
            <a:bodyPr wrap="square" lIns="0" tIns="0" rIns="0" bIns="0" rtlCol="0"/>
            <a:lstStyle/>
            <a:p>
              <a:endParaRPr/>
            </a:p>
          </p:txBody>
        </p:sp>
        <p:sp>
          <p:nvSpPr>
            <p:cNvPr id="23" name="object 23"/>
            <p:cNvSpPr/>
            <p:nvPr/>
          </p:nvSpPr>
          <p:spPr>
            <a:xfrm>
              <a:off x="2293124" y="7028666"/>
              <a:ext cx="59055" cy="0"/>
            </a:xfrm>
            <a:custGeom>
              <a:avLst/>
              <a:gdLst/>
              <a:ahLst/>
              <a:cxnLst/>
              <a:rect l="l" t="t" r="r" b="b"/>
              <a:pathLst>
                <a:path w="59055">
                  <a:moveTo>
                    <a:pt x="0" y="0"/>
                  </a:moveTo>
                  <a:lnTo>
                    <a:pt x="58657" y="0"/>
                  </a:lnTo>
                </a:path>
              </a:pathLst>
            </a:custGeom>
            <a:ln w="6921">
              <a:solidFill>
                <a:srgbClr val="231F20"/>
              </a:solidFill>
            </a:ln>
          </p:spPr>
          <p:txBody>
            <a:bodyPr wrap="square" lIns="0" tIns="0" rIns="0" bIns="0" rtlCol="0"/>
            <a:lstStyle/>
            <a:p>
              <a:endParaRPr/>
            </a:p>
          </p:txBody>
        </p:sp>
      </p:grpSp>
      <p:sp>
        <p:nvSpPr>
          <p:cNvPr id="24" name="object 24"/>
          <p:cNvSpPr/>
          <p:nvPr/>
        </p:nvSpPr>
        <p:spPr>
          <a:xfrm>
            <a:off x="6981795" y="7105793"/>
            <a:ext cx="59690" cy="59690"/>
          </a:xfrm>
          <a:custGeom>
            <a:avLst/>
            <a:gdLst/>
            <a:ahLst/>
            <a:cxnLst/>
            <a:rect l="l" t="t" r="r" b="b"/>
            <a:pathLst>
              <a:path w="59689" h="59690">
                <a:moveTo>
                  <a:pt x="29095" y="0"/>
                </a:moveTo>
                <a:lnTo>
                  <a:pt x="29095" y="59105"/>
                </a:lnTo>
              </a:path>
              <a:path w="59689" h="59690">
                <a:moveTo>
                  <a:pt x="0" y="29095"/>
                </a:moveTo>
                <a:lnTo>
                  <a:pt x="59118" y="29095"/>
                </a:lnTo>
              </a:path>
            </a:pathLst>
          </a:custGeom>
          <a:ln w="6921">
            <a:solidFill>
              <a:srgbClr val="231F20"/>
            </a:solidFill>
          </a:ln>
        </p:spPr>
        <p:txBody>
          <a:bodyPr wrap="square" lIns="0" tIns="0" rIns="0" bIns="0" rtlCol="0"/>
          <a:lstStyle/>
          <a:p>
            <a:endParaRPr/>
          </a:p>
        </p:txBody>
      </p:sp>
      <p:sp>
        <p:nvSpPr>
          <p:cNvPr id="25" name="object 25"/>
          <p:cNvSpPr/>
          <p:nvPr/>
        </p:nvSpPr>
        <p:spPr>
          <a:xfrm>
            <a:off x="7075547" y="7105793"/>
            <a:ext cx="59690" cy="59690"/>
          </a:xfrm>
          <a:custGeom>
            <a:avLst/>
            <a:gdLst/>
            <a:ahLst/>
            <a:cxnLst/>
            <a:rect l="l" t="t" r="r" b="b"/>
            <a:pathLst>
              <a:path w="59689" h="59690">
                <a:moveTo>
                  <a:pt x="29095" y="0"/>
                </a:moveTo>
                <a:lnTo>
                  <a:pt x="29095" y="59105"/>
                </a:lnTo>
              </a:path>
              <a:path w="59689" h="59690">
                <a:moveTo>
                  <a:pt x="0" y="29095"/>
                </a:moveTo>
                <a:lnTo>
                  <a:pt x="59105" y="29095"/>
                </a:lnTo>
              </a:path>
            </a:pathLst>
          </a:custGeom>
          <a:ln w="6921">
            <a:solidFill>
              <a:srgbClr val="231F20"/>
            </a:solidFill>
          </a:ln>
        </p:spPr>
        <p:txBody>
          <a:bodyPr wrap="square" lIns="0" tIns="0" rIns="0" bIns="0" rtlCol="0"/>
          <a:lstStyle/>
          <a:p>
            <a:endParaRPr/>
          </a:p>
        </p:txBody>
      </p:sp>
      <p:sp>
        <p:nvSpPr>
          <p:cNvPr id="26" name="object 26"/>
          <p:cNvSpPr/>
          <p:nvPr/>
        </p:nvSpPr>
        <p:spPr>
          <a:xfrm>
            <a:off x="7031669" y="6298074"/>
            <a:ext cx="393065" cy="83185"/>
          </a:xfrm>
          <a:custGeom>
            <a:avLst/>
            <a:gdLst/>
            <a:ahLst/>
            <a:cxnLst/>
            <a:rect l="l" t="t" r="r" b="b"/>
            <a:pathLst>
              <a:path w="393064" h="83185">
                <a:moveTo>
                  <a:pt x="0" y="82664"/>
                </a:moveTo>
                <a:lnTo>
                  <a:pt x="392544" y="0"/>
                </a:lnTo>
              </a:path>
            </a:pathLst>
          </a:custGeom>
          <a:ln w="6921">
            <a:solidFill>
              <a:srgbClr val="231F20"/>
            </a:solidFill>
          </a:ln>
        </p:spPr>
        <p:txBody>
          <a:bodyPr wrap="square" lIns="0" tIns="0" rIns="0" bIns="0" rtlCol="0"/>
          <a:lstStyle/>
          <a:p>
            <a:endParaRPr/>
          </a:p>
        </p:txBody>
      </p:sp>
      <p:grpSp>
        <p:nvGrpSpPr>
          <p:cNvPr id="27" name="object 27"/>
          <p:cNvGrpSpPr/>
          <p:nvPr/>
        </p:nvGrpSpPr>
        <p:grpSpPr>
          <a:xfrm>
            <a:off x="8235868" y="5798154"/>
            <a:ext cx="513715" cy="1223645"/>
            <a:chOff x="3552742" y="5798153"/>
            <a:chExt cx="513715" cy="1223645"/>
          </a:xfrm>
        </p:grpSpPr>
        <p:sp>
          <p:nvSpPr>
            <p:cNvPr id="28" name="object 28"/>
            <p:cNvSpPr/>
            <p:nvPr/>
          </p:nvSpPr>
          <p:spPr>
            <a:xfrm>
              <a:off x="3556203" y="5801614"/>
              <a:ext cx="506730" cy="869950"/>
            </a:xfrm>
            <a:custGeom>
              <a:avLst/>
              <a:gdLst/>
              <a:ahLst/>
              <a:cxnLst/>
              <a:rect l="l" t="t" r="r" b="b"/>
              <a:pathLst>
                <a:path w="506729" h="869950">
                  <a:moveTo>
                    <a:pt x="0" y="869607"/>
                  </a:moveTo>
                  <a:lnTo>
                    <a:pt x="506602" y="869607"/>
                  </a:lnTo>
                  <a:lnTo>
                    <a:pt x="506602" y="0"/>
                  </a:lnTo>
                  <a:lnTo>
                    <a:pt x="0" y="0"/>
                  </a:lnTo>
                  <a:lnTo>
                    <a:pt x="0" y="869607"/>
                  </a:lnTo>
                  <a:close/>
                </a:path>
              </a:pathLst>
            </a:custGeom>
            <a:ln w="6921">
              <a:solidFill>
                <a:srgbClr val="231F20"/>
              </a:solidFill>
            </a:ln>
          </p:spPr>
          <p:txBody>
            <a:bodyPr wrap="square" lIns="0" tIns="0" rIns="0" bIns="0" rtlCol="0"/>
            <a:lstStyle/>
            <a:p>
              <a:endParaRPr/>
            </a:p>
          </p:txBody>
        </p:sp>
        <p:sp>
          <p:nvSpPr>
            <p:cNvPr id="29" name="object 29"/>
            <p:cNvSpPr/>
            <p:nvPr/>
          </p:nvSpPr>
          <p:spPr>
            <a:xfrm>
              <a:off x="3699823" y="6671227"/>
              <a:ext cx="250825" cy="347345"/>
            </a:xfrm>
            <a:custGeom>
              <a:avLst/>
              <a:gdLst/>
              <a:ahLst/>
              <a:cxnLst/>
              <a:rect l="l" t="t" r="r" b="b"/>
              <a:pathLst>
                <a:path w="250825" h="347345">
                  <a:moveTo>
                    <a:pt x="118681" y="0"/>
                  </a:moveTo>
                  <a:lnTo>
                    <a:pt x="125145" y="269240"/>
                  </a:lnTo>
                </a:path>
                <a:path w="250825" h="347345">
                  <a:moveTo>
                    <a:pt x="0" y="271551"/>
                  </a:moveTo>
                  <a:lnTo>
                    <a:pt x="250291" y="271551"/>
                  </a:lnTo>
                </a:path>
                <a:path w="250825" h="347345">
                  <a:moveTo>
                    <a:pt x="31394" y="309410"/>
                  </a:moveTo>
                  <a:lnTo>
                    <a:pt x="220738" y="309410"/>
                  </a:lnTo>
                </a:path>
                <a:path w="250825" h="347345">
                  <a:moveTo>
                    <a:pt x="93738" y="346824"/>
                  </a:moveTo>
                  <a:lnTo>
                    <a:pt x="164871" y="346824"/>
                  </a:lnTo>
                </a:path>
              </a:pathLst>
            </a:custGeom>
            <a:ln w="6921">
              <a:solidFill>
                <a:srgbClr val="231F20"/>
              </a:solidFill>
            </a:ln>
          </p:spPr>
          <p:txBody>
            <a:bodyPr wrap="square" lIns="0" tIns="0" rIns="0" bIns="0" rtlCol="0"/>
            <a:lstStyle/>
            <a:p>
              <a:endParaRPr/>
            </a:p>
          </p:txBody>
        </p:sp>
        <p:sp>
          <p:nvSpPr>
            <p:cNvPr id="30" name="object 30"/>
            <p:cNvSpPr/>
            <p:nvPr/>
          </p:nvSpPr>
          <p:spPr>
            <a:xfrm>
              <a:off x="3571897" y="5926776"/>
              <a:ext cx="71120" cy="71120"/>
            </a:xfrm>
            <a:custGeom>
              <a:avLst/>
              <a:gdLst/>
              <a:ahLst/>
              <a:cxnLst/>
              <a:rect l="l" t="t" r="r" b="b"/>
              <a:pathLst>
                <a:path w="71120" h="71120">
                  <a:moveTo>
                    <a:pt x="33705" y="0"/>
                  </a:moveTo>
                  <a:lnTo>
                    <a:pt x="33705" y="71120"/>
                  </a:lnTo>
                </a:path>
                <a:path w="71120" h="71120">
                  <a:moveTo>
                    <a:pt x="71119" y="37401"/>
                  </a:moveTo>
                  <a:lnTo>
                    <a:pt x="0" y="37401"/>
                  </a:lnTo>
                </a:path>
              </a:pathLst>
            </a:custGeom>
            <a:ln w="9232">
              <a:solidFill>
                <a:srgbClr val="231F20"/>
              </a:solidFill>
            </a:ln>
          </p:spPr>
          <p:txBody>
            <a:bodyPr wrap="square" lIns="0" tIns="0" rIns="0" bIns="0" rtlCol="0"/>
            <a:lstStyle/>
            <a:p>
              <a:endParaRPr/>
            </a:p>
          </p:txBody>
        </p:sp>
        <p:sp>
          <p:nvSpPr>
            <p:cNvPr id="31" name="object 31"/>
            <p:cNvSpPr/>
            <p:nvPr/>
          </p:nvSpPr>
          <p:spPr>
            <a:xfrm>
              <a:off x="3717833" y="5933240"/>
              <a:ext cx="635" cy="71120"/>
            </a:xfrm>
            <a:custGeom>
              <a:avLst/>
              <a:gdLst/>
              <a:ahLst/>
              <a:cxnLst/>
              <a:rect l="l" t="t" r="r" b="b"/>
              <a:pathLst>
                <a:path w="635" h="71120">
                  <a:moveTo>
                    <a:pt x="228" y="-4616"/>
                  </a:moveTo>
                  <a:lnTo>
                    <a:pt x="228" y="75279"/>
                  </a:lnTo>
                </a:path>
              </a:pathLst>
            </a:custGeom>
            <a:ln w="9690">
              <a:solidFill>
                <a:srgbClr val="231F20"/>
              </a:solidFill>
            </a:ln>
          </p:spPr>
          <p:txBody>
            <a:bodyPr wrap="square" lIns="0" tIns="0" rIns="0" bIns="0" rtlCol="0"/>
            <a:lstStyle/>
            <a:p>
              <a:endParaRPr/>
            </a:p>
          </p:txBody>
        </p:sp>
        <p:sp>
          <p:nvSpPr>
            <p:cNvPr id="32" name="object 32"/>
            <p:cNvSpPr/>
            <p:nvPr/>
          </p:nvSpPr>
          <p:spPr>
            <a:xfrm>
              <a:off x="3578362" y="5970185"/>
              <a:ext cx="183515" cy="153035"/>
            </a:xfrm>
            <a:custGeom>
              <a:avLst/>
              <a:gdLst/>
              <a:ahLst/>
              <a:cxnLst/>
              <a:rect l="l" t="t" r="r" b="b"/>
              <a:pathLst>
                <a:path w="183514" h="153035">
                  <a:moveTo>
                    <a:pt x="177342" y="0"/>
                  </a:moveTo>
                  <a:lnTo>
                    <a:pt x="106222" y="0"/>
                  </a:lnTo>
                </a:path>
                <a:path w="183514" h="153035">
                  <a:moveTo>
                    <a:pt x="33261" y="81737"/>
                  </a:moveTo>
                  <a:lnTo>
                    <a:pt x="33261" y="152869"/>
                  </a:lnTo>
                </a:path>
                <a:path w="183514" h="153035">
                  <a:moveTo>
                    <a:pt x="70662" y="119151"/>
                  </a:moveTo>
                  <a:lnTo>
                    <a:pt x="0" y="119151"/>
                  </a:lnTo>
                </a:path>
                <a:path w="183514" h="153035">
                  <a:moveTo>
                    <a:pt x="145935" y="81737"/>
                  </a:moveTo>
                  <a:lnTo>
                    <a:pt x="145935" y="152869"/>
                  </a:lnTo>
                </a:path>
                <a:path w="183514" h="153035">
                  <a:moveTo>
                    <a:pt x="183337" y="119151"/>
                  </a:moveTo>
                  <a:lnTo>
                    <a:pt x="112687" y="119151"/>
                  </a:lnTo>
                </a:path>
              </a:pathLst>
            </a:custGeom>
            <a:ln w="9232">
              <a:solidFill>
                <a:srgbClr val="231F20"/>
              </a:solidFill>
            </a:ln>
          </p:spPr>
          <p:txBody>
            <a:bodyPr wrap="square" lIns="0" tIns="0" rIns="0" bIns="0" rtlCol="0"/>
            <a:lstStyle/>
            <a:p>
              <a:endParaRPr/>
            </a:p>
          </p:txBody>
        </p:sp>
      </p:grpSp>
      <p:grpSp>
        <p:nvGrpSpPr>
          <p:cNvPr id="33" name="object 33"/>
          <p:cNvGrpSpPr/>
          <p:nvPr/>
        </p:nvGrpSpPr>
        <p:grpSpPr>
          <a:xfrm>
            <a:off x="6834247" y="5907154"/>
            <a:ext cx="323850" cy="464820"/>
            <a:chOff x="2151122" y="5907154"/>
            <a:chExt cx="323850" cy="464820"/>
          </a:xfrm>
        </p:grpSpPr>
        <p:sp>
          <p:nvSpPr>
            <p:cNvPr id="34" name="object 34"/>
            <p:cNvSpPr/>
            <p:nvPr/>
          </p:nvSpPr>
          <p:spPr>
            <a:xfrm>
              <a:off x="2154582" y="5910615"/>
              <a:ext cx="257175" cy="319405"/>
            </a:xfrm>
            <a:custGeom>
              <a:avLst/>
              <a:gdLst/>
              <a:ahLst/>
              <a:cxnLst/>
              <a:rect l="l" t="t" r="r" b="b"/>
              <a:pathLst>
                <a:path w="257175" h="319404">
                  <a:moveTo>
                    <a:pt x="128384" y="0"/>
                  </a:moveTo>
                  <a:lnTo>
                    <a:pt x="87805" y="8133"/>
                  </a:lnTo>
                  <a:lnTo>
                    <a:pt x="52562" y="30781"/>
                  </a:lnTo>
                  <a:lnTo>
                    <a:pt x="24770" y="65318"/>
                  </a:lnTo>
                  <a:lnTo>
                    <a:pt x="6545" y="109116"/>
                  </a:lnTo>
                  <a:lnTo>
                    <a:pt x="0" y="159550"/>
                  </a:lnTo>
                  <a:lnTo>
                    <a:pt x="6545" y="209984"/>
                  </a:lnTo>
                  <a:lnTo>
                    <a:pt x="24770" y="253786"/>
                  </a:lnTo>
                  <a:lnTo>
                    <a:pt x="52562" y="288326"/>
                  </a:lnTo>
                  <a:lnTo>
                    <a:pt x="87805" y="310978"/>
                  </a:lnTo>
                  <a:lnTo>
                    <a:pt x="128384" y="319112"/>
                  </a:lnTo>
                  <a:lnTo>
                    <a:pt x="168963" y="310978"/>
                  </a:lnTo>
                  <a:lnTo>
                    <a:pt x="204206" y="288326"/>
                  </a:lnTo>
                  <a:lnTo>
                    <a:pt x="231997" y="253786"/>
                  </a:lnTo>
                  <a:lnTo>
                    <a:pt x="250223" y="209984"/>
                  </a:lnTo>
                  <a:lnTo>
                    <a:pt x="256768" y="159550"/>
                  </a:lnTo>
                  <a:lnTo>
                    <a:pt x="250223" y="109116"/>
                  </a:lnTo>
                  <a:lnTo>
                    <a:pt x="231997" y="65318"/>
                  </a:lnTo>
                  <a:lnTo>
                    <a:pt x="204206" y="30781"/>
                  </a:lnTo>
                  <a:lnTo>
                    <a:pt x="168963" y="8133"/>
                  </a:lnTo>
                  <a:lnTo>
                    <a:pt x="128384" y="0"/>
                  </a:lnTo>
                  <a:close/>
                </a:path>
              </a:pathLst>
            </a:custGeom>
            <a:ln w="6921">
              <a:solidFill>
                <a:srgbClr val="231F20"/>
              </a:solidFill>
            </a:ln>
          </p:spPr>
          <p:txBody>
            <a:bodyPr wrap="square" lIns="0" tIns="0" rIns="0" bIns="0" rtlCol="0"/>
            <a:lstStyle/>
            <a:p>
              <a:endParaRPr/>
            </a:p>
          </p:txBody>
        </p:sp>
        <p:sp>
          <p:nvSpPr>
            <p:cNvPr id="35" name="object 35"/>
            <p:cNvSpPr/>
            <p:nvPr/>
          </p:nvSpPr>
          <p:spPr>
            <a:xfrm>
              <a:off x="2336715" y="5958046"/>
              <a:ext cx="46990" cy="70485"/>
            </a:xfrm>
            <a:custGeom>
              <a:avLst/>
              <a:gdLst/>
              <a:ahLst/>
              <a:cxnLst/>
              <a:rect l="l" t="t" r="r" b="b"/>
              <a:pathLst>
                <a:path w="46989" h="70485">
                  <a:moveTo>
                    <a:pt x="44" y="38214"/>
                  </a:moveTo>
                  <a:lnTo>
                    <a:pt x="3756" y="51585"/>
                  </a:lnTo>
                  <a:lnTo>
                    <a:pt x="10287" y="62023"/>
                  </a:lnTo>
                  <a:lnTo>
                    <a:pt x="18732" y="68503"/>
                  </a:lnTo>
                  <a:lnTo>
                    <a:pt x="28187" y="70002"/>
                  </a:lnTo>
                  <a:lnTo>
                    <a:pt x="36894" y="65999"/>
                  </a:lnTo>
                  <a:lnTo>
                    <a:pt x="43280" y="57477"/>
                  </a:lnTo>
                  <a:lnTo>
                    <a:pt x="46749" y="45663"/>
                  </a:lnTo>
                  <a:lnTo>
                    <a:pt x="46704" y="31788"/>
                  </a:lnTo>
                  <a:lnTo>
                    <a:pt x="42998" y="18418"/>
                  </a:lnTo>
                  <a:lnTo>
                    <a:pt x="36466" y="7983"/>
                  </a:lnTo>
                  <a:lnTo>
                    <a:pt x="28018" y="1503"/>
                  </a:lnTo>
                  <a:lnTo>
                    <a:pt x="18561" y="0"/>
                  </a:lnTo>
                  <a:lnTo>
                    <a:pt x="9854" y="4002"/>
                  </a:lnTo>
                  <a:lnTo>
                    <a:pt x="3468" y="12525"/>
                  </a:lnTo>
                  <a:lnTo>
                    <a:pt x="0" y="24338"/>
                  </a:lnTo>
                  <a:lnTo>
                    <a:pt x="44" y="38214"/>
                  </a:lnTo>
                  <a:close/>
                </a:path>
              </a:pathLst>
            </a:custGeom>
            <a:ln w="9232">
              <a:solidFill>
                <a:srgbClr val="231F20"/>
              </a:solidFill>
            </a:ln>
          </p:spPr>
          <p:txBody>
            <a:bodyPr wrap="square" lIns="0" tIns="0" rIns="0" bIns="0" rtlCol="0"/>
            <a:lstStyle/>
            <a:p>
              <a:endParaRPr/>
            </a:p>
          </p:txBody>
        </p:sp>
        <p:sp>
          <p:nvSpPr>
            <p:cNvPr id="36" name="object 36"/>
            <p:cNvSpPr/>
            <p:nvPr/>
          </p:nvSpPr>
          <p:spPr>
            <a:xfrm>
              <a:off x="2411354" y="6016373"/>
              <a:ext cx="59690" cy="59690"/>
            </a:xfrm>
            <a:custGeom>
              <a:avLst/>
              <a:gdLst/>
              <a:ahLst/>
              <a:cxnLst/>
              <a:rect l="l" t="t" r="r" b="b"/>
              <a:pathLst>
                <a:path w="59689" h="59689">
                  <a:moveTo>
                    <a:pt x="59575" y="29781"/>
                  </a:moveTo>
                  <a:lnTo>
                    <a:pt x="0" y="59575"/>
                  </a:lnTo>
                  <a:lnTo>
                    <a:pt x="0" y="0"/>
                  </a:lnTo>
                  <a:lnTo>
                    <a:pt x="59575" y="29781"/>
                  </a:lnTo>
                  <a:close/>
                </a:path>
              </a:pathLst>
            </a:custGeom>
            <a:ln w="6921">
              <a:solidFill>
                <a:srgbClr val="231F20"/>
              </a:solidFill>
            </a:ln>
          </p:spPr>
          <p:txBody>
            <a:bodyPr wrap="square" lIns="0" tIns="0" rIns="0" bIns="0" rtlCol="0"/>
            <a:lstStyle/>
            <a:p>
              <a:endParaRPr/>
            </a:p>
          </p:txBody>
        </p:sp>
        <p:sp>
          <p:nvSpPr>
            <p:cNvPr id="37" name="object 37"/>
            <p:cNvSpPr/>
            <p:nvPr/>
          </p:nvSpPr>
          <p:spPr>
            <a:xfrm>
              <a:off x="2286661" y="6229728"/>
              <a:ext cx="635" cy="139065"/>
            </a:xfrm>
            <a:custGeom>
              <a:avLst/>
              <a:gdLst/>
              <a:ahLst/>
              <a:cxnLst/>
              <a:rect l="l" t="t" r="r" b="b"/>
              <a:pathLst>
                <a:path w="635" h="139064">
                  <a:moveTo>
                    <a:pt x="0" y="0"/>
                  </a:moveTo>
                  <a:lnTo>
                    <a:pt x="469" y="138544"/>
                  </a:lnTo>
                </a:path>
              </a:pathLst>
            </a:custGeom>
            <a:ln w="6921">
              <a:solidFill>
                <a:srgbClr val="231F20"/>
              </a:solidFill>
            </a:ln>
          </p:spPr>
          <p:txBody>
            <a:bodyPr wrap="square" lIns="0" tIns="0" rIns="0" bIns="0" rtlCol="0"/>
            <a:lstStyle/>
            <a:p>
              <a:endParaRPr/>
            </a:p>
          </p:txBody>
        </p:sp>
      </p:grpSp>
      <p:grpSp>
        <p:nvGrpSpPr>
          <p:cNvPr id="38" name="object 38"/>
          <p:cNvGrpSpPr/>
          <p:nvPr/>
        </p:nvGrpSpPr>
        <p:grpSpPr>
          <a:xfrm>
            <a:off x="6911829" y="7191015"/>
            <a:ext cx="271145" cy="103505"/>
            <a:chOff x="2228703" y="7191014"/>
            <a:chExt cx="271145" cy="103505"/>
          </a:xfrm>
        </p:grpSpPr>
        <p:sp>
          <p:nvSpPr>
            <p:cNvPr id="39" name="object 39"/>
            <p:cNvSpPr/>
            <p:nvPr/>
          </p:nvSpPr>
          <p:spPr>
            <a:xfrm>
              <a:off x="2235861" y="7194475"/>
              <a:ext cx="260985" cy="47625"/>
            </a:xfrm>
            <a:custGeom>
              <a:avLst/>
              <a:gdLst/>
              <a:ahLst/>
              <a:cxnLst/>
              <a:rect l="l" t="t" r="r" b="b"/>
              <a:pathLst>
                <a:path w="260985" h="47625">
                  <a:moveTo>
                    <a:pt x="0" y="23533"/>
                  </a:moveTo>
                  <a:lnTo>
                    <a:pt x="10234" y="14375"/>
                  </a:lnTo>
                  <a:lnTo>
                    <a:pt x="38142" y="6894"/>
                  </a:lnTo>
                  <a:lnTo>
                    <a:pt x="79536" y="1850"/>
                  </a:lnTo>
                  <a:lnTo>
                    <a:pt x="130225" y="0"/>
                  </a:lnTo>
                  <a:lnTo>
                    <a:pt x="180922" y="1850"/>
                  </a:lnTo>
                  <a:lnTo>
                    <a:pt x="222319" y="6894"/>
                  </a:lnTo>
                  <a:lnTo>
                    <a:pt x="250230" y="14375"/>
                  </a:lnTo>
                  <a:lnTo>
                    <a:pt x="260464" y="23533"/>
                  </a:lnTo>
                  <a:lnTo>
                    <a:pt x="260464" y="47091"/>
                  </a:lnTo>
                  <a:lnTo>
                    <a:pt x="0" y="47091"/>
                  </a:lnTo>
                  <a:lnTo>
                    <a:pt x="0" y="23533"/>
                  </a:lnTo>
                  <a:close/>
                </a:path>
              </a:pathLst>
            </a:custGeom>
            <a:ln w="6921">
              <a:solidFill>
                <a:srgbClr val="231F20"/>
              </a:solidFill>
            </a:ln>
          </p:spPr>
          <p:txBody>
            <a:bodyPr wrap="square" lIns="0" tIns="0" rIns="0" bIns="0" rtlCol="0"/>
            <a:lstStyle/>
            <a:p>
              <a:endParaRPr/>
            </a:p>
          </p:txBody>
        </p:sp>
        <p:sp>
          <p:nvSpPr>
            <p:cNvPr id="40" name="object 40"/>
            <p:cNvSpPr/>
            <p:nvPr/>
          </p:nvSpPr>
          <p:spPr>
            <a:xfrm>
              <a:off x="2232164" y="7243407"/>
              <a:ext cx="260985" cy="47625"/>
            </a:xfrm>
            <a:custGeom>
              <a:avLst/>
              <a:gdLst/>
              <a:ahLst/>
              <a:cxnLst/>
              <a:rect l="l" t="t" r="r" b="b"/>
              <a:pathLst>
                <a:path w="260985" h="47625">
                  <a:moveTo>
                    <a:pt x="260464" y="0"/>
                  </a:moveTo>
                  <a:lnTo>
                    <a:pt x="0" y="0"/>
                  </a:lnTo>
                  <a:lnTo>
                    <a:pt x="0" y="47117"/>
                  </a:lnTo>
                  <a:lnTo>
                    <a:pt x="260464" y="47117"/>
                  </a:lnTo>
                  <a:lnTo>
                    <a:pt x="260464" y="0"/>
                  </a:lnTo>
                  <a:close/>
                </a:path>
              </a:pathLst>
            </a:custGeom>
            <a:solidFill>
              <a:srgbClr val="231F20"/>
            </a:solidFill>
          </p:spPr>
          <p:txBody>
            <a:bodyPr wrap="square" lIns="0" tIns="0" rIns="0" bIns="0" rtlCol="0"/>
            <a:lstStyle/>
            <a:p>
              <a:endParaRPr/>
            </a:p>
          </p:txBody>
        </p:sp>
        <p:sp>
          <p:nvSpPr>
            <p:cNvPr id="41" name="object 41"/>
            <p:cNvSpPr/>
            <p:nvPr/>
          </p:nvSpPr>
          <p:spPr>
            <a:xfrm>
              <a:off x="2232164" y="7243407"/>
              <a:ext cx="260985" cy="47625"/>
            </a:xfrm>
            <a:custGeom>
              <a:avLst/>
              <a:gdLst/>
              <a:ahLst/>
              <a:cxnLst/>
              <a:rect l="l" t="t" r="r" b="b"/>
              <a:pathLst>
                <a:path w="260985" h="47625">
                  <a:moveTo>
                    <a:pt x="0" y="47117"/>
                  </a:moveTo>
                  <a:lnTo>
                    <a:pt x="260464" y="47117"/>
                  </a:lnTo>
                  <a:lnTo>
                    <a:pt x="260464" y="0"/>
                  </a:lnTo>
                  <a:lnTo>
                    <a:pt x="0" y="0"/>
                  </a:lnTo>
                  <a:lnTo>
                    <a:pt x="0" y="47117"/>
                  </a:lnTo>
                  <a:close/>
                </a:path>
              </a:pathLst>
            </a:custGeom>
            <a:ln w="6921">
              <a:solidFill>
                <a:srgbClr val="231F20"/>
              </a:solidFill>
            </a:ln>
          </p:spPr>
          <p:txBody>
            <a:bodyPr wrap="square" lIns="0" tIns="0" rIns="0" bIns="0" rtlCol="0"/>
            <a:lstStyle/>
            <a:p>
              <a:endParaRPr/>
            </a:p>
          </p:txBody>
        </p:sp>
      </p:grpSp>
      <p:sp>
        <p:nvSpPr>
          <p:cNvPr id="42" name="object 42"/>
          <p:cNvSpPr/>
          <p:nvPr/>
        </p:nvSpPr>
        <p:spPr>
          <a:xfrm>
            <a:off x="7401120" y="6099039"/>
            <a:ext cx="421640" cy="205104"/>
          </a:xfrm>
          <a:custGeom>
            <a:avLst/>
            <a:gdLst/>
            <a:ahLst/>
            <a:cxnLst/>
            <a:rect l="l" t="t" r="r" b="b"/>
            <a:pathLst>
              <a:path w="421639" h="205104">
                <a:moveTo>
                  <a:pt x="0" y="205041"/>
                </a:moveTo>
                <a:lnTo>
                  <a:pt x="421640" y="0"/>
                </a:lnTo>
              </a:path>
            </a:pathLst>
          </a:custGeom>
          <a:ln w="6921">
            <a:solidFill>
              <a:srgbClr val="231F20"/>
            </a:solidFill>
          </a:ln>
        </p:spPr>
        <p:txBody>
          <a:bodyPr wrap="square" lIns="0" tIns="0" rIns="0" bIns="0" rtlCol="0"/>
          <a:lstStyle/>
          <a:p>
            <a:endParaRPr/>
          </a:p>
        </p:txBody>
      </p:sp>
      <p:grpSp>
        <p:nvGrpSpPr>
          <p:cNvPr id="43" name="object 43"/>
          <p:cNvGrpSpPr/>
          <p:nvPr/>
        </p:nvGrpSpPr>
        <p:grpSpPr>
          <a:xfrm>
            <a:off x="6900755" y="6367571"/>
            <a:ext cx="137795" cy="845185"/>
            <a:chOff x="2217629" y="6367570"/>
            <a:chExt cx="137795" cy="845185"/>
          </a:xfrm>
        </p:grpSpPr>
        <p:sp>
          <p:nvSpPr>
            <p:cNvPr id="44" name="object 44"/>
            <p:cNvSpPr/>
            <p:nvPr/>
          </p:nvSpPr>
          <p:spPr>
            <a:xfrm>
              <a:off x="2221090" y="6371031"/>
              <a:ext cx="130810" cy="445770"/>
            </a:xfrm>
            <a:custGeom>
              <a:avLst/>
              <a:gdLst/>
              <a:ahLst/>
              <a:cxnLst/>
              <a:rect l="l" t="t" r="r" b="b"/>
              <a:pathLst>
                <a:path w="130810" h="445770">
                  <a:moveTo>
                    <a:pt x="0" y="445198"/>
                  </a:moveTo>
                  <a:lnTo>
                    <a:pt x="130695" y="445198"/>
                  </a:lnTo>
                  <a:lnTo>
                    <a:pt x="130695" y="0"/>
                  </a:lnTo>
                  <a:lnTo>
                    <a:pt x="0" y="0"/>
                  </a:lnTo>
                  <a:lnTo>
                    <a:pt x="0" y="445198"/>
                  </a:lnTo>
                  <a:close/>
                </a:path>
              </a:pathLst>
            </a:custGeom>
            <a:ln w="6921">
              <a:solidFill>
                <a:srgbClr val="231F20"/>
              </a:solidFill>
            </a:ln>
          </p:spPr>
          <p:txBody>
            <a:bodyPr wrap="square" lIns="0" tIns="0" rIns="0" bIns="0" rtlCol="0"/>
            <a:lstStyle/>
            <a:p>
              <a:endParaRPr/>
            </a:p>
          </p:txBody>
        </p:sp>
        <p:sp>
          <p:nvSpPr>
            <p:cNvPr id="45" name="object 45"/>
            <p:cNvSpPr/>
            <p:nvPr/>
          </p:nvSpPr>
          <p:spPr>
            <a:xfrm>
              <a:off x="2240940" y="6816229"/>
              <a:ext cx="52705" cy="393065"/>
            </a:xfrm>
            <a:custGeom>
              <a:avLst/>
              <a:gdLst/>
              <a:ahLst/>
              <a:cxnLst/>
              <a:rect l="l" t="t" r="r" b="b"/>
              <a:pathLst>
                <a:path w="52705" h="393065">
                  <a:moveTo>
                    <a:pt x="52184" y="0"/>
                  </a:moveTo>
                  <a:lnTo>
                    <a:pt x="0" y="0"/>
                  </a:lnTo>
                  <a:lnTo>
                    <a:pt x="0" y="392556"/>
                  </a:lnTo>
                  <a:lnTo>
                    <a:pt x="52184" y="392556"/>
                  </a:lnTo>
                  <a:lnTo>
                    <a:pt x="52184" y="0"/>
                  </a:lnTo>
                  <a:close/>
                </a:path>
              </a:pathLst>
            </a:custGeom>
            <a:solidFill>
              <a:srgbClr val="FFFFFF"/>
            </a:solidFill>
          </p:spPr>
          <p:txBody>
            <a:bodyPr wrap="square" lIns="0" tIns="0" rIns="0" bIns="0" rtlCol="0"/>
            <a:lstStyle/>
            <a:p>
              <a:endParaRPr/>
            </a:p>
          </p:txBody>
        </p:sp>
        <p:sp>
          <p:nvSpPr>
            <p:cNvPr id="46" name="object 46"/>
            <p:cNvSpPr/>
            <p:nvPr/>
          </p:nvSpPr>
          <p:spPr>
            <a:xfrm>
              <a:off x="2240940" y="6816229"/>
              <a:ext cx="52705" cy="393065"/>
            </a:xfrm>
            <a:custGeom>
              <a:avLst/>
              <a:gdLst/>
              <a:ahLst/>
              <a:cxnLst/>
              <a:rect l="l" t="t" r="r" b="b"/>
              <a:pathLst>
                <a:path w="52705" h="393065">
                  <a:moveTo>
                    <a:pt x="0" y="392556"/>
                  </a:moveTo>
                  <a:lnTo>
                    <a:pt x="52184" y="392556"/>
                  </a:lnTo>
                  <a:lnTo>
                    <a:pt x="52184" y="0"/>
                  </a:lnTo>
                  <a:lnTo>
                    <a:pt x="0" y="0"/>
                  </a:lnTo>
                  <a:lnTo>
                    <a:pt x="0" y="392556"/>
                  </a:lnTo>
                  <a:close/>
                </a:path>
              </a:pathLst>
            </a:custGeom>
            <a:ln w="6921">
              <a:solidFill>
                <a:srgbClr val="231F20"/>
              </a:solidFill>
            </a:ln>
          </p:spPr>
          <p:txBody>
            <a:bodyPr wrap="square" lIns="0" tIns="0" rIns="0" bIns="0" rtlCol="0"/>
            <a:lstStyle/>
            <a:p>
              <a:endParaRPr/>
            </a:p>
          </p:txBody>
        </p:sp>
      </p:grpSp>
      <p:grpSp>
        <p:nvGrpSpPr>
          <p:cNvPr id="47" name="object 47"/>
          <p:cNvGrpSpPr/>
          <p:nvPr/>
        </p:nvGrpSpPr>
        <p:grpSpPr>
          <a:xfrm>
            <a:off x="6490422" y="7189858"/>
            <a:ext cx="198755" cy="182880"/>
            <a:chOff x="1807296" y="7189858"/>
            <a:chExt cx="198755" cy="182880"/>
          </a:xfrm>
        </p:grpSpPr>
        <p:sp>
          <p:nvSpPr>
            <p:cNvPr id="48" name="object 48"/>
            <p:cNvSpPr/>
            <p:nvPr/>
          </p:nvSpPr>
          <p:spPr>
            <a:xfrm>
              <a:off x="1811912" y="7194475"/>
              <a:ext cx="167005" cy="153670"/>
            </a:xfrm>
            <a:custGeom>
              <a:avLst/>
              <a:gdLst/>
              <a:ahLst/>
              <a:cxnLst/>
              <a:rect l="l" t="t" r="r" b="b"/>
              <a:pathLst>
                <a:path w="167005" h="153670">
                  <a:moveTo>
                    <a:pt x="0" y="0"/>
                  </a:moveTo>
                  <a:lnTo>
                    <a:pt x="166763" y="153250"/>
                  </a:lnTo>
                </a:path>
              </a:pathLst>
            </a:custGeom>
            <a:ln w="9232">
              <a:solidFill>
                <a:srgbClr val="231F20"/>
              </a:solidFill>
            </a:ln>
          </p:spPr>
          <p:txBody>
            <a:bodyPr wrap="square" lIns="0" tIns="0" rIns="0" bIns="0" rtlCol="0"/>
            <a:lstStyle/>
            <a:p>
              <a:endParaRPr/>
            </a:p>
          </p:txBody>
        </p:sp>
        <p:sp>
          <p:nvSpPr>
            <p:cNvPr id="49" name="object 49"/>
            <p:cNvSpPr/>
            <p:nvPr/>
          </p:nvSpPr>
          <p:spPr>
            <a:xfrm>
              <a:off x="1952575" y="7321614"/>
              <a:ext cx="53340" cy="51435"/>
            </a:xfrm>
            <a:custGeom>
              <a:avLst/>
              <a:gdLst/>
              <a:ahLst/>
              <a:cxnLst/>
              <a:rect l="l" t="t" r="r" b="b"/>
              <a:pathLst>
                <a:path w="53339" h="51434">
                  <a:moveTo>
                    <a:pt x="25006" y="0"/>
                  </a:moveTo>
                  <a:lnTo>
                    <a:pt x="26098" y="26111"/>
                  </a:lnTo>
                  <a:lnTo>
                    <a:pt x="0" y="27203"/>
                  </a:lnTo>
                  <a:lnTo>
                    <a:pt x="53301" y="51117"/>
                  </a:lnTo>
                  <a:lnTo>
                    <a:pt x="25006" y="0"/>
                  </a:lnTo>
                  <a:close/>
                </a:path>
              </a:pathLst>
            </a:custGeom>
            <a:solidFill>
              <a:srgbClr val="231F20"/>
            </a:solidFill>
          </p:spPr>
          <p:txBody>
            <a:bodyPr wrap="square" lIns="0" tIns="0" rIns="0" bIns="0" rtlCol="0"/>
            <a:lstStyle/>
            <a:p>
              <a:endParaRPr/>
            </a:p>
          </p:txBody>
        </p:sp>
      </p:grpSp>
      <p:sp>
        <p:nvSpPr>
          <p:cNvPr id="50" name="object 50"/>
          <p:cNvSpPr/>
          <p:nvPr/>
        </p:nvSpPr>
        <p:spPr>
          <a:xfrm>
            <a:off x="6920371" y="7318237"/>
            <a:ext cx="297815" cy="0"/>
          </a:xfrm>
          <a:custGeom>
            <a:avLst/>
            <a:gdLst/>
            <a:ahLst/>
            <a:cxnLst/>
            <a:rect l="l" t="t" r="r" b="b"/>
            <a:pathLst>
              <a:path w="297814">
                <a:moveTo>
                  <a:pt x="87744" y="0"/>
                </a:moveTo>
                <a:lnTo>
                  <a:pt x="134848" y="0"/>
                </a:lnTo>
              </a:path>
              <a:path w="297814">
                <a:moveTo>
                  <a:pt x="169024" y="0"/>
                </a:moveTo>
                <a:lnTo>
                  <a:pt x="216128" y="0"/>
                </a:lnTo>
              </a:path>
              <a:path w="297814">
                <a:moveTo>
                  <a:pt x="250304" y="0"/>
                </a:moveTo>
                <a:lnTo>
                  <a:pt x="297408" y="0"/>
                </a:lnTo>
              </a:path>
              <a:path w="297814">
                <a:moveTo>
                  <a:pt x="0" y="0"/>
                </a:moveTo>
                <a:lnTo>
                  <a:pt x="47104" y="0"/>
                </a:lnTo>
              </a:path>
            </a:pathLst>
          </a:custGeom>
          <a:ln w="6921">
            <a:solidFill>
              <a:srgbClr val="231F20"/>
            </a:solidFill>
          </a:ln>
        </p:spPr>
        <p:txBody>
          <a:bodyPr wrap="square" lIns="0" tIns="0" rIns="0" bIns="0" rtlCol="0"/>
          <a:lstStyle/>
          <a:p>
            <a:endParaRPr/>
          </a:p>
        </p:txBody>
      </p:sp>
      <p:grpSp>
        <p:nvGrpSpPr>
          <p:cNvPr id="51" name="object 51"/>
          <p:cNvGrpSpPr/>
          <p:nvPr/>
        </p:nvGrpSpPr>
        <p:grpSpPr>
          <a:xfrm>
            <a:off x="7031899" y="5980120"/>
            <a:ext cx="33655" cy="33655"/>
            <a:chOff x="2348773" y="5980119"/>
            <a:chExt cx="33655" cy="33655"/>
          </a:xfrm>
        </p:grpSpPr>
        <p:sp>
          <p:nvSpPr>
            <p:cNvPr id="52" name="object 52"/>
            <p:cNvSpPr/>
            <p:nvPr/>
          </p:nvSpPr>
          <p:spPr>
            <a:xfrm>
              <a:off x="2352234" y="5983579"/>
              <a:ext cx="26670" cy="26670"/>
            </a:xfrm>
            <a:custGeom>
              <a:avLst/>
              <a:gdLst/>
              <a:ahLst/>
              <a:cxnLst/>
              <a:rect l="l" t="t" r="r" b="b"/>
              <a:pathLst>
                <a:path w="26669" h="26670">
                  <a:moveTo>
                    <a:pt x="20434" y="0"/>
                  </a:moveTo>
                  <a:lnTo>
                    <a:pt x="13169" y="0"/>
                  </a:lnTo>
                  <a:lnTo>
                    <a:pt x="5892" y="0"/>
                  </a:lnTo>
                  <a:lnTo>
                    <a:pt x="0" y="5892"/>
                  </a:lnTo>
                  <a:lnTo>
                    <a:pt x="0" y="20434"/>
                  </a:lnTo>
                  <a:lnTo>
                    <a:pt x="5892" y="26327"/>
                  </a:lnTo>
                  <a:lnTo>
                    <a:pt x="20434" y="26327"/>
                  </a:lnTo>
                  <a:lnTo>
                    <a:pt x="26327" y="20434"/>
                  </a:lnTo>
                  <a:lnTo>
                    <a:pt x="26327" y="5892"/>
                  </a:lnTo>
                  <a:lnTo>
                    <a:pt x="20434" y="0"/>
                  </a:lnTo>
                  <a:close/>
                </a:path>
              </a:pathLst>
            </a:custGeom>
            <a:solidFill>
              <a:srgbClr val="231F20"/>
            </a:solidFill>
          </p:spPr>
          <p:txBody>
            <a:bodyPr wrap="square" lIns="0" tIns="0" rIns="0" bIns="0" rtlCol="0"/>
            <a:lstStyle/>
            <a:p>
              <a:endParaRPr/>
            </a:p>
          </p:txBody>
        </p:sp>
        <p:sp>
          <p:nvSpPr>
            <p:cNvPr id="53" name="object 53"/>
            <p:cNvSpPr/>
            <p:nvPr/>
          </p:nvSpPr>
          <p:spPr>
            <a:xfrm>
              <a:off x="2352234" y="5983579"/>
              <a:ext cx="26670" cy="26670"/>
            </a:xfrm>
            <a:custGeom>
              <a:avLst/>
              <a:gdLst/>
              <a:ahLst/>
              <a:cxnLst/>
              <a:rect l="l" t="t" r="r" b="b"/>
              <a:pathLst>
                <a:path w="26669" h="26670">
                  <a:moveTo>
                    <a:pt x="13169" y="0"/>
                  </a:moveTo>
                  <a:lnTo>
                    <a:pt x="5892" y="0"/>
                  </a:lnTo>
                  <a:lnTo>
                    <a:pt x="0" y="5892"/>
                  </a:lnTo>
                  <a:lnTo>
                    <a:pt x="0" y="13169"/>
                  </a:lnTo>
                  <a:lnTo>
                    <a:pt x="0" y="20434"/>
                  </a:lnTo>
                  <a:lnTo>
                    <a:pt x="5892" y="26327"/>
                  </a:lnTo>
                  <a:lnTo>
                    <a:pt x="13169" y="26327"/>
                  </a:lnTo>
                  <a:lnTo>
                    <a:pt x="20434" y="26327"/>
                  </a:lnTo>
                  <a:lnTo>
                    <a:pt x="26327" y="20434"/>
                  </a:lnTo>
                  <a:lnTo>
                    <a:pt x="26327" y="13169"/>
                  </a:lnTo>
                  <a:lnTo>
                    <a:pt x="26327" y="5892"/>
                  </a:lnTo>
                  <a:lnTo>
                    <a:pt x="20434" y="0"/>
                  </a:lnTo>
                  <a:lnTo>
                    <a:pt x="13169" y="0"/>
                  </a:lnTo>
                  <a:close/>
                </a:path>
              </a:pathLst>
            </a:custGeom>
            <a:ln w="6921">
              <a:solidFill>
                <a:srgbClr val="231F20"/>
              </a:solidFill>
            </a:ln>
          </p:spPr>
          <p:txBody>
            <a:bodyPr wrap="square" lIns="0" tIns="0" rIns="0" bIns="0" rtlCol="0"/>
            <a:lstStyle/>
            <a:p>
              <a:endParaRPr/>
            </a:p>
          </p:txBody>
        </p:sp>
      </p:grpSp>
      <p:sp>
        <p:nvSpPr>
          <p:cNvPr id="54" name="object 54"/>
          <p:cNvSpPr txBox="1"/>
          <p:nvPr/>
        </p:nvSpPr>
        <p:spPr>
          <a:xfrm>
            <a:off x="5337133"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55" name="object 55"/>
          <p:cNvSpPr txBox="1"/>
          <p:nvPr/>
        </p:nvSpPr>
        <p:spPr>
          <a:xfrm>
            <a:off x="9422444"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123</a:t>
            </a:r>
            <a:endParaRPr sz="900">
              <a:latin typeface="Arial"/>
              <a:cs typeface="Arial"/>
            </a:endParaRPr>
          </a:p>
        </p:txBody>
      </p:sp>
      <p:sp>
        <p:nvSpPr>
          <p:cNvPr id="56" name="object 56"/>
          <p:cNvSpPr txBox="1"/>
          <p:nvPr/>
        </p:nvSpPr>
        <p:spPr>
          <a:xfrm>
            <a:off x="5337175" y="748494"/>
            <a:ext cx="4319270" cy="4959948"/>
          </a:xfrm>
          <a:prstGeom prst="rect">
            <a:avLst/>
          </a:prstGeom>
        </p:spPr>
        <p:txBody>
          <a:bodyPr vert="horz" wrap="square" lIns="0" tIns="49530" rIns="0" bIns="0" rtlCol="0">
            <a:spAutoFit/>
          </a:bodyPr>
          <a:lstStyle/>
          <a:p>
            <a:pPr marL="221615" indent="-57150">
              <a:spcBef>
                <a:spcPts val="390"/>
              </a:spcBef>
              <a:buChar char="•"/>
              <a:tabLst>
                <a:tab pos="222250" algn="l"/>
              </a:tabLst>
            </a:pPr>
            <a:r>
              <a:rPr sz="700" spc="5" dirty="0">
                <a:solidFill>
                  <a:srgbClr val="171514"/>
                </a:solidFill>
                <a:latin typeface="Microsoft Sans Serif"/>
                <a:cs typeface="Microsoft Sans Serif"/>
              </a:rPr>
              <a:t>Descargas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chispas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arcos</a:t>
            </a:r>
            <a:endParaRPr sz="700" dirty="0">
              <a:latin typeface="Microsoft Sans Serif"/>
              <a:cs typeface="Microsoft Sans Serif"/>
            </a:endParaRPr>
          </a:p>
          <a:p>
            <a:pPr marL="225425" indent="-60960">
              <a:spcBef>
                <a:spcPts val="309"/>
              </a:spcBef>
              <a:buChar char="•"/>
              <a:tabLst>
                <a:tab pos="226060" algn="l"/>
              </a:tabLst>
            </a:pPr>
            <a:r>
              <a:rPr sz="750" spc="5" dirty="0">
                <a:solidFill>
                  <a:srgbClr val="171514"/>
                </a:solidFill>
                <a:latin typeface="Microsoft Sans Serif"/>
                <a:cs typeface="Microsoft Sans Serif"/>
              </a:rPr>
              <a:t>Descargas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maleza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maleza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propagación</a:t>
            </a:r>
            <a:endParaRPr sz="750" dirty="0">
              <a:latin typeface="Microsoft Sans Serif"/>
              <a:cs typeface="Microsoft Sans Serif"/>
            </a:endParaRPr>
          </a:p>
          <a:p>
            <a:pPr marL="237490" indent="-73025">
              <a:spcBef>
                <a:spcPts val="150"/>
              </a:spcBef>
              <a:buChar char="•"/>
              <a:tabLst>
                <a:tab pos="238125" algn="l"/>
              </a:tabLst>
            </a:pPr>
            <a:r>
              <a:rPr sz="900" spc="10" dirty="0">
                <a:solidFill>
                  <a:srgbClr val="171514"/>
                </a:solidFill>
                <a:latin typeface="Microsoft Sans Serif"/>
                <a:cs typeface="Microsoft Sans Serif"/>
              </a:rPr>
              <a:t>Descargas</a:t>
            </a:r>
            <a:r>
              <a:rPr sz="900" spc="-45" dirty="0">
                <a:solidFill>
                  <a:srgbClr val="171514"/>
                </a:solidFill>
                <a:latin typeface="Microsoft Sans Serif"/>
                <a:cs typeface="Microsoft Sans Serif"/>
              </a:rPr>
              <a:t> </a:t>
            </a:r>
            <a:r>
              <a:rPr sz="900" spc="30" dirty="0">
                <a:solidFill>
                  <a:srgbClr val="171514"/>
                </a:solidFill>
                <a:latin typeface="Microsoft Sans Serif"/>
                <a:cs typeface="Microsoft Sans Serif"/>
              </a:rPr>
              <a:t>corona</a:t>
            </a:r>
            <a:endParaRPr sz="900" dirty="0">
              <a:latin typeface="Microsoft Sans Serif"/>
              <a:cs typeface="Microsoft Sans Serif"/>
            </a:endParaRPr>
          </a:p>
          <a:p>
            <a:pPr>
              <a:spcBef>
                <a:spcPts val="25"/>
              </a:spcBef>
            </a:pPr>
            <a:endParaRPr sz="1000" dirty="0">
              <a:latin typeface="Microsoft Sans Serif"/>
              <a:cs typeface="Microsoft Sans Serif"/>
            </a:endParaRPr>
          </a:p>
          <a:p>
            <a:pPr marL="12700" marR="26034">
              <a:lnSpc>
                <a:spcPct val="142900"/>
              </a:lnSpc>
            </a:pPr>
            <a:r>
              <a:rPr sz="700" spc="-5" dirty="0">
                <a:solidFill>
                  <a:srgbClr val="171514"/>
                </a:solidFill>
                <a:latin typeface="Microsoft Sans Serif"/>
                <a:cs typeface="Microsoft Sans Serif"/>
              </a:rPr>
              <a:t>Los </a:t>
            </a:r>
            <a:r>
              <a:rPr sz="700" spc="20" dirty="0">
                <a:solidFill>
                  <a:srgbClr val="171514"/>
                </a:solidFill>
                <a:latin typeface="Microsoft Sans Serif"/>
                <a:cs typeface="Microsoft Sans Serif"/>
              </a:rPr>
              <a:t>dos </a:t>
            </a:r>
            <a:r>
              <a:rPr sz="700" spc="30" dirty="0">
                <a:solidFill>
                  <a:srgbClr val="171514"/>
                </a:solidFill>
                <a:latin typeface="Microsoft Sans Serif"/>
                <a:cs typeface="Microsoft Sans Serif"/>
              </a:rPr>
              <a:t>primeros </a:t>
            </a:r>
            <a:r>
              <a:rPr sz="700" spc="20" dirty="0">
                <a:solidFill>
                  <a:srgbClr val="171514"/>
                </a:solidFill>
                <a:latin typeface="Microsoft Sans Serif"/>
                <a:cs typeface="Microsoft Sans Serif"/>
              </a:rPr>
              <a:t>son </a:t>
            </a:r>
            <a:r>
              <a:rPr sz="700" spc="25" dirty="0">
                <a:solidFill>
                  <a:srgbClr val="171514"/>
                </a:solidFill>
                <a:latin typeface="Microsoft Sans Serif"/>
                <a:cs typeface="Microsoft Sans Serif"/>
              </a:rPr>
              <a:t>potencialmente </a:t>
            </a:r>
            <a:r>
              <a:rPr sz="700" spc="20" dirty="0">
                <a:solidFill>
                  <a:srgbClr val="171514"/>
                </a:solidFill>
                <a:latin typeface="Microsoft Sans Serif"/>
                <a:cs typeface="Microsoft Sans Serif"/>
              </a:rPr>
              <a:t>peligrosos </a:t>
            </a:r>
            <a:r>
              <a:rPr sz="700" spc="5" dirty="0">
                <a:solidFill>
                  <a:srgbClr val="171514"/>
                </a:solidFill>
                <a:latin typeface="Microsoft Sans Serif"/>
                <a:cs typeface="Microsoft Sans Serif"/>
              </a:rPr>
              <a:t>ya </a:t>
            </a:r>
            <a:r>
              <a:rPr sz="700" spc="30" dirty="0">
                <a:solidFill>
                  <a:srgbClr val="171514"/>
                </a:solidFill>
                <a:latin typeface="Microsoft Sans Serif"/>
                <a:cs typeface="Microsoft Sans Serif"/>
              </a:rPr>
              <a:t>que pueden </a:t>
            </a:r>
            <a:r>
              <a:rPr sz="700" spc="10" dirty="0">
                <a:solidFill>
                  <a:srgbClr val="171514"/>
                </a:solidFill>
                <a:latin typeface="Microsoft Sans Serif"/>
                <a:cs typeface="Microsoft Sans Serif"/>
              </a:rPr>
              <a:t>causar </a:t>
            </a:r>
            <a:r>
              <a:rPr sz="700" spc="20" dirty="0">
                <a:solidFill>
                  <a:srgbClr val="171514"/>
                </a:solidFill>
                <a:latin typeface="Microsoft Sans Serif"/>
                <a:cs typeface="Microsoft Sans Serif"/>
              </a:rPr>
              <a:t>daños </a:t>
            </a:r>
            <a:r>
              <a:rPr sz="700" dirty="0">
                <a:solidFill>
                  <a:srgbClr val="171514"/>
                </a:solidFill>
                <a:latin typeface="Microsoft Sans Serif"/>
                <a:cs typeface="Microsoft Sans Serif"/>
              </a:rPr>
              <a:t>a </a:t>
            </a:r>
            <a:r>
              <a:rPr sz="700" spc="10" dirty="0" err="1">
                <a:solidFill>
                  <a:srgbClr val="171514"/>
                </a:solidFill>
                <a:latin typeface="Microsoft Sans Serif"/>
                <a:cs typeface="Microsoft Sans Serif"/>
              </a:rPr>
              <a:t>los</a:t>
            </a:r>
            <a:r>
              <a:rPr sz="700" spc="1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equipos</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electrónicos</a:t>
            </a:r>
            <a:r>
              <a:rPr sz="700" spc="1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15" dirty="0">
                <a:solidFill>
                  <a:srgbClr val="171514"/>
                </a:solidFill>
                <a:latin typeface="Microsoft Sans Serif"/>
                <a:cs typeface="Microsoft Sans Serif"/>
              </a:rPr>
              <a:t>explosiones </a:t>
            </a:r>
            <a:r>
              <a:rPr sz="700" spc="20" dirty="0">
                <a:solidFill>
                  <a:srgbClr val="171514"/>
                </a:solidFill>
                <a:latin typeface="Microsoft Sans Serif"/>
                <a:cs typeface="Microsoft Sans Serif"/>
              </a:rPr>
              <a:t>en atmósferas combustibles, </a:t>
            </a:r>
            <a:r>
              <a:rPr sz="700" spc="30" dirty="0">
                <a:solidFill>
                  <a:srgbClr val="171514"/>
                </a:solidFill>
                <a:latin typeface="Microsoft Sans Serif"/>
                <a:cs typeface="Microsoft Sans Serif"/>
              </a:rPr>
              <a:t>mientras que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descargas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corona </a:t>
            </a:r>
            <a:r>
              <a:rPr sz="700" spc="25" dirty="0" err="1" smtClean="0">
                <a:solidFill>
                  <a:srgbClr val="171514"/>
                </a:solidFill>
                <a:latin typeface="Microsoft Sans Serif"/>
                <a:cs typeface="Microsoft Sans Serif"/>
              </a:rPr>
              <a:t>tienen</a:t>
            </a:r>
            <a:r>
              <a:rPr lang="es-ES" sz="700" spc="2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una</a:t>
            </a:r>
            <a:r>
              <a:rPr sz="70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energía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demasiado</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baja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provocar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ignición</a:t>
            </a:r>
            <a:r>
              <a:rPr sz="700" dirty="0">
                <a:solidFill>
                  <a:srgbClr val="171514"/>
                </a:solidFill>
                <a:latin typeface="Microsoft Sans Serif"/>
                <a:cs typeface="Microsoft Sans Serif"/>
              </a:rPr>
              <a:t> y,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hecho,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utilizan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medida</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preventiva</a:t>
            </a:r>
            <a:r>
              <a:rPr lang="es-ES" sz="700" spc="20"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contra</a:t>
            </a:r>
            <a:r>
              <a:rPr sz="700" spc="-1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acumulación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carga</a:t>
            </a:r>
            <a:r>
              <a:rPr sz="700" spc="1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30"/>
              </a:spcBef>
            </a:pPr>
            <a:endParaRPr sz="850" dirty="0">
              <a:latin typeface="Microsoft Sans Serif"/>
              <a:cs typeface="Microsoft Sans Serif"/>
            </a:endParaRPr>
          </a:p>
          <a:p>
            <a:pPr marL="12700"/>
            <a:r>
              <a:rPr sz="850" b="1" spc="10" dirty="0">
                <a:solidFill>
                  <a:srgbClr val="171514"/>
                </a:solidFill>
                <a:latin typeface="Arial"/>
                <a:cs typeface="Arial"/>
              </a:rPr>
              <a:t>7.6.1</a:t>
            </a:r>
            <a:r>
              <a:rPr sz="850" b="1" spc="-20" dirty="0">
                <a:solidFill>
                  <a:srgbClr val="171514"/>
                </a:solidFill>
                <a:latin typeface="Arial"/>
                <a:cs typeface="Arial"/>
              </a:rPr>
              <a:t> </a:t>
            </a:r>
            <a:r>
              <a:rPr sz="850" b="1" spc="15" dirty="0">
                <a:solidFill>
                  <a:srgbClr val="171514"/>
                </a:solidFill>
                <a:latin typeface="Arial"/>
                <a:cs typeface="Arial"/>
              </a:rPr>
              <a:t>toneladas</a:t>
            </a:r>
            <a:r>
              <a:rPr sz="600" b="1" spc="15" dirty="0">
                <a:solidFill>
                  <a:srgbClr val="171514"/>
                </a:solidFill>
                <a:latin typeface="Arial"/>
                <a:cs typeface="Arial"/>
              </a:rPr>
              <a:t>él</a:t>
            </a:r>
            <a:r>
              <a:rPr sz="850" b="1" spc="15" dirty="0">
                <a:solidFill>
                  <a:srgbClr val="171514"/>
                </a:solidFill>
                <a:latin typeface="Arial"/>
                <a:cs typeface="Arial"/>
              </a:rPr>
              <a:t>S</a:t>
            </a:r>
            <a:r>
              <a:rPr sz="600" b="1" spc="15" dirty="0">
                <a:solidFill>
                  <a:srgbClr val="171514"/>
                </a:solidFill>
                <a:latin typeface="Arial"/>
                <a:cs typeface="Arial"/>
              </a:rPr>
              <a:t>parque</a:t>
            </a:r>
            <a:r>
              <a:rPr sz="600" b="1" spc="-10" dirty="0">
                <a:solidFill>
                  <a:srgbClr val="171514"/>
                </a:solidFill>
                <a:latin typeface="Arial"/>
                <a:cs typeface="Arial"/>
              </a:rPr>
              <a:t> </a:t>
            </a:r>
            <a:r>
              <a:rPr sz="600" b="1" spc="10" dirty="0">
                <a:solidFill>
                  <a:srgbClr val="171514"/>
                </a:solidFill>
                <a:latin typeface="Arial"/>
                <a:cs typeface="Arial"/>
              </a:rPr>
              <a:t>o</a:t>
            </a:r>
            <a:r>
              <a:rPr sz="850" b="1" spc="10" dirty="0">
                <a:solidFill>
                  <a:srgbClr val="171514"/>
                </a:solidFill>
                <a:latin typeface="Arial"/>
                <a:cs typeface="Arial"/>
              </a:rPr>
              <a:t>a</a:t>
            </a:r>
            <a:r>
              <a:rPr sz="600" b="1" spc="10" dirty="0">
                <a:solidFill>
                  <a:srgbClr val="171514"/>
                </a:solidFill>
                <a:latin typeface="Arial"/>
                <a:cs typeface="Arial"/>
              </a:rPr>
              <a:t>rc</a:t>
            </a:r>
            <a:r>
              <a:rPr sz="850" b="1" spc="10" dirty="0">
                <a:solidFill>
                  <a:srgbClr val="171514"/>
                </a:solidFill>
                <a:latin typeface="Arial"/>
                <a:cs typeface="Arial"/>
              </a:rPr>
              <a:t>d</a:t>
            </a:r>
            <a:r>
              <a:rPr sz="600" b="1" spc="10" dirty="0">
                <a:solidFill>
                  <a:srgbClr val="171514"/>
                </a:solidFill>
                <a:latin typeface="Arial"/>
                <a:cs typeface="Arial"/>
              </a:rPr>
              <a:t>iDescargar</a:t>
            </a:r>
            <a:endParaRPr sz="600" dirty="0">
              <a:latin typeface="Arial"/>
              <a:cs typeface="Arial"/>
            </a:endParaRPr>
          </a:p>
          <a:p>
            <a:pPr marL="12700" marR="9525">
              <a:lnSpc>
                <a:spcPct val="133300"/>
              </a:lnSpc>
              <a:spcBef>
                <a:spcPts val="580"/>
              </a:spcBef>
            </a:pPr>
            <a:r>
              <a:rPr sz="750" spc="15" dirty="0">
                <a:solidFill>
                  <a:srgbClr val="171514"/>
                </a:solidFill>
                <a:latin typeface="Microsoft Sans Serif"/>
                <a:cs typeface="Microsoft Sans Serif"/>
              </a:rPr>
              <a:t>Cuando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campo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eléctrico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espacio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conductores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alcanza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fuerza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5" dirty="0" err="1">
                <a:solidFill>
                  <a:srgbClr val="171514"/>
                </a:solidFill>
                <a:latin typeface="Microsoft Sans Serif"/>
                <a:cs typeface="Microsoft Sans Serif"/>
              </a:rPr>
              <a:t>ruptura</a:t>
            </a:r>
            <a:r>
              <a:rPr sz="75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aire</a:t>
            </a:r>
            <a:r>
              <a:rPr sz="75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(30</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kV/cm</a:t>
            </a:r>
            <a:r>
              <a:rPr sz="750" dirty="0">
                <a:solidFill>
                  <a:srgbClr val="171514"/>
                </a:solidFill>
                <a:latin typeface="Microsoft Sans Serif"/>
                <a:cs typeface="Microsoft Sans Serif"/>
              </a:rPr>
              <a:t> a </a:t>
            </a:r>
            <a:r>
              <a:rPr sz="750" spc="35" dirty="0">
                <a:solidFill>
                  <a:srgbClr val="171514"/>
                </a:solidFill>
                <a:latin typeface="Microsoft Sans Serif"/>
                <a:cs typeface="Microsoft Sans Serif"/>
              </a:rPr>
              <a:t>temperatura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presión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normales),</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produce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eléctrica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cierra</a:t>
            </a:r>
            <a:r>
              <a:rPr lang="es-ES" sz="750" spc="2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completamente</a:t>
            </a:r>
            <a:r>
              <a:rPr sz="750" spc="3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10" dirty="0">
                <a:solidFill>
                  <a:srgbClr val="171514"/>
                </a:solidFill>
                <a:latin typeface="Microsoft Sans Serif"/>
                <a:cs typeface="Microsoft Sans Serif"/>
              </a:rPr>
              <a:t>espacio </a:t>
            </a:r>
            <a:r>
              <a:rPr sz="750" spc="25" dirty="0">
                <a:solidFill>
                  <a:srgbClr val="171514"/>
                </a:solidFill>
                <a:latin typeface="Microsoft Sans Serif"/>
                <a:cs typeface="Microsoft Sans Serif"/>
              </a:rPr>
              <a:t>en </a:t>
            </a:r>
            <a:r>
              <a:rPr sz="750" spc="45" dirty="0">
                <a:solidFill>
                  <a:srgbClr val="171514"/>
                </a:solidFill>
                <a:latin typeface="Microsoft Sans Serif"/>
                <a:cs typeface="Microsoft Sans Serif"/>
              </a:rPr>
              <a:t>forma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chispa </a:t>
            </a:r>
            <a:r>
              <a:rPr sz="750" spc="15" dirty="0">
                <a:solidFill>
                  <a:srgbClr val="171514"/>
                </a:solidFill>
                <a:latin typeface="Microsoft Sans Serif"/>
                <a:cs typeface="Microsoft Sans Serif"/>
              </a:rPr>
              <a:t>(que inicia </a:t>
            </a:r>
            <a:r>
              <a:rPr sz="750" spc="45" dirty="0">
                <a:solidFill>
                  <a:srgbClr val="171514"/>
                </a:solidFill>
                <a:latin typeface="Microsoft Sans Serif"/>
                <a:cs typeface="Microsoft Sans Serif"/>
              </a:rPr>
              <a:t>un </a:t>
            </a:r>
            <a:r>
              <a:rPr sz="750" spc="20" dirty="0">
                <a:solidFill>
                  <a:srgbClr val="171514"/>
                </a:solidFill>
                <a:latin typeface="Microsoft Sans Serif"/>
                <a:cs typeface="Microsoft Sans Serif"/>
              </a:rPr>
              <a:t>arco </a:t>
            </a:r>
            <a:r>
              <a:rPr sz="750" dirty="0">
                <a:solidFill>
                  <a:srgbClr val="171514"/>
                </a:solidFill>
                <a:latin typeface="Microsoft Sans Serif"/>
                <a:cs typeface="Microsoft Sans Serif"/>
              </a:rPr>
              <a:t>si </a:t>
            </a:r>
            <a:r>
              <a:rPr sz="750" spc="10" dirty="0">
                <a:solidFill>
                  <a:srgbClr val="171514"/>
                </a:solidFill>
                <a:latin typeface="Microsoft Sans Serif"/>
                <a:cs typeface="Microsoft Sans Serif"/>
              </a:rPr>
              <a:t>el </a:t>
            </a:r>
            <a:r>
              <a:rPr sz="750" spc="20" dirty="0" err="1">
                <a:solidFill>
                  <a:srgbClr val="171514"/>
                </a:solidFill>
                <a:latin typeface="Microsoft Sans Serif"/>
                <a:cs typeface="Microsoft Sans Serif"/>
              </a:rPr>
              <a:t>electrodos</a:t>
            </a:r>
            <a:r>
              <a:rPr sz="750" spc="2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están</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conectados</a:t>
            </a:r>
            <a:r>
              <a:rPr sz="750" spc="1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suministro). </a:t>
            </a: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energía </a:t>
            </a:r>
            <a:r>
              <a:rPr sz="750" spc="15" dirty="0">
                <a:solidFill>
                  <a:srgbClr val="171514"/>
                </a:solidFill>
                <a:latin typeface="Microsoft Sans Serif"/>
                <a:cs typeface="Microsoft Sans Serif"/>
              </a:rPr>
              <a:t>almacenada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capacitancia </a:t>
            </a:r>
            <a:r>
              <a:rPr sz="750" spc="35" dirty="0">
                <a:solidFill>
                  <a:srgbClr val="171514"/>
                </a:solidFill>
                <a:latin typeface="Microsoft Sans Serif"/>
                <a:cs typeface="Microsoft Sans Serif"/>
              </a:rPr>
              <a:t>entre </a:t>
            </a:r>
            <a:r>
              <a:rPr sz="750" spc="20" dirty="0">
                <a:solidFill>
                  <a:srgbClr val="171514"/>
                </a:solidFill>
                <a:latin typeface="Microsoft Sans Serif"/>
                <a:cs typeface="Microsoft Sans Serif"/>
              </a:rPr>
              <a:t>electrodos</a:t>
            </a:r>
            <a:r>
              <a:rPr sz="750" spc="20" dirty="0">
                <a:solidFill>
                  <a:srgbClr val="171514"/>
                </a:solidFill>
                <a:latin typeface="Microsoft Sans Serif"/>
                <a:cs typeface="Microsoft Sans Serif"/>
              </a:rPr>
              <a:t> </a:t>
            </a:r>
            <a:r>
              <a:rPr sz="750" spc="-35" dirty="0">
                <a:solidFill>
                  <a:srgbClr val="171514"/>
                </a:solidFill>
                <a:latin typeface="Microsoft Sans Serif"/>
                <a:cs typeface="Microsoft Sans Serif"/>
              </a:rPr>
              <a:t>(½</a:t>
            </a:r>
            <a:r>
              <a:rPr sz="750" i="1" spc="-35" dirty="0">
                <a:solidFill>
                  <a:srgbClr val="171514"/>
                </a:solidFill>
                <a:latin typeface="Arial"/>
                <a:cs typeface="Arial"/>
              </a:rPr>
              <a:t>CV</a:t>
            </a:r>
            <a:r>
              <a:rPr sz="450" spc="-35" dirty="0">
                <a:solidFill>
                  <a:srgbClr val="171514"/>
                </a:solidFill>
                <a:latin typeface="Microsoft Sans Serif"/>
                <a:cs typeface="Microsoft Sans Serif"/>
              </a:rPr>
              <a:t>2</a:t>
            </a:r>
            <a:r>
              <a:rPr sz="750" spc="-35" dirty="0" smtClean="0">
                <a:solidFill>
                  <a:srgbClr val="171514"/>
                </a:solidFill>
                <a:latin typeface="Microsoft Sans Serif"/>
                <a:cs typeface="Microsoft Sans Serif"/>
              </a:rPr>
              <a:t>)</a:t>
            </a:r>
            <a:r>
              <a:rPr lang="es-ES" sz="750" spc="-3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 </a:t>
            </a:r>
            <a:r>
              <a:rPr sz="750" spc="20" dirty="0">
                <a:solidFill>
                  <a:srgbClr val="171514"/>
                </a:solidFill>
                <a:latin typeface="Microsoft Sans Serif"/>
                <a:cs typeface="Microsoft Sans Serif"/>
              </a:rPr>
              <a:t>disipa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chispa.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produce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atmósfera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explosiva</a:t>
            </a:r>
            <a:r>
              <a:rPr sz="750" spc="1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puede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producirse</a:t>
            </a:r>
            <a:r>
              <a:rPr sz="750" spc="2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ignición </a:t>
            </a:r>
            <a:r>
              <a:rPr sz="750" dirty="0">
                <a:solidFill>
                  <a:srgbClr val="171514"/>
                </a:solidFill>
                <a:latin typeface="Microsoft Sans Serif"/>
                <a:cs typeface="Microsoft Sans Serif"/>
              </a:rPr>
              <a:t>si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energía de </a:t>
            </a:r>
            <a:r>
              <a:rPr sz="750" spc="15" dirty="0">
                <a:solidFill>
                  <a:srgbClr val="171514"/>
                </a:solidFill>
                <a:latin typeface="Microsoft Sans Serif"/>
                <a:cs typeface="Microsoft Sans Serif"/>
              </a:rPr>
              <a:t>descarga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superior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5" dirty="0">
                <a:solidFill>
                  <a:srgbClr val="171514"/>
                </a:solidFill>
                <a:latin typeface="Microsoft Sans Serif"/>
                <a:cs typeface="Microsoft Sans Serif"/>
              </a:rPr>
              <a:t>MIE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medio. </a:t>
            </a:r>
            <a:r>
              <a:rPr sz="750" spc="20" dirty="0" err="1">
                <a:solidFill>
                  <a:srgbClr val="171514"/>
                </a:solidFill>
                <a:latin typeface="Microsoft Sans Serif"/>
                <a:cs typeface="Microsoft Sans Serif"/>
              </a:rPr>
              <a:t>También</a:t>
            </a:r>
            <a:r>
              <a:rPr sz="750" spc="2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es</a:t>
            </a:r>
            <a:r>
              <a:rPr lang="es-ES" sz="750" spc="-5"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motivo</a:t>
            </a:r>
            <a:r>
              <a:rPr sz="750" spc="4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gran </a:t>
            </a:r>
            <a:r>
              <a:rPr sz="750" spc="25" dirty="0">
                <a:solidFill>
                  <a:srgbClr val="171514"/>
                </a:solidFill>
                <a:latin typeface="Microsoft Sans Serif"/>
                <a:cs typeface="Microsoft Sans Serif"/>
              </a:rPr>
              <a:t>preocupación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daño que </a:t>
            </a:r>
            <a:r>
              <a:rPr sz="750" spc="15" dirty="0">
                <a:solidFill>
                  <a:srgbClr val="171514"/>
                </a:solidFill>
                <a:latin typeface="Microsoft Sans Serif"/>
                <a:cs typeface="Microsoft Sans Serif"/>
              </a:rPr>
              <a:t>tales </a:t>
            </a:r>
            <a:r>
              <a:rPr sz="750" spc="10" dirty="0">
                <a:solidFill>
                  <a:srgbClr val="171514"/>
                </a:solidFill>
                <a:latin typeface="Microsoft Sans Serif"/>
                <a:cs typeface="Microsoft Sans Serif"/>
              </a:rPr>
              <a:t>descargas </a:t>
            </a:r>
            <a:r>
              <a:rPr sz="750" spc="30" dirty="0">
                <a:solidFill>
                  <a:srgbClr val="171514"/>
                </a:solidFill>
                <a:latin typeface="Microsoft Sans Serif"/>
                <a:cs typeface="Microsoft Sans Serif"/>
              </a:rPr>
              <a:t>pueden </a:t>
            </a:r>
            <a:r>
              <a:rPr sz="750" spc="10" dirty="0">
                <a:solidFill>
                  <a:srgbClr val="171514"/>
                </a:solidFill>
                <a:latin typeface="Microsoft Sans Serif"/>
                <a:cs typeface="Microsoft Sans Serif"/>
              </a:rPr>
              <a:t>causar </a:t>
            </a:r>
            <a:r>
              <a:rPr sz="750" dirty="0">
                <a:solidFill>
                  <a:srgbClr val="171514"/>
                </a:solidFill>
                <a:latin typeface="Microsoft Sans Serif"/>
                <a:cs typeface="Microsoft Sans Serif"/>
              </a:rPr>
              <a:t>a </a:t>
            </a:r>
            <a:r>
              <a:rPr sz="750" spc="10" dirty="0" err="1">
                <a:solidFill>
                  <a:srgbClr val="171514"/>
                </a:solidFill>
                <a:latin typeface="Microsoft Sans Serif"/>
                <a:cs typeface="Microsoft Sans Serif"/>
              </a:rPr>
              <a:t>los</a:t>
            </a:r>
            <a:r>
              <a:rPr sz="750" spc="1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equipos</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electrónicos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sensibles. </a:t>
            </a:r>
            <a:r>
              <a:rPr sz="750" spc="-15"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chispas </a:t>
            </a:r>
            <a:r>
              <a:rPr sz="750" spc="30" dirty="0">
                <a:solidFill>
                  <a:srgbClr val="171514"/>
                </a:solidFill>
                <a:latin typeface="Microsoft Sans Serif"/>
                <a:cs typeface="Microsoft Sans Serif"/>
              </a:rPr>
              <a:t>ocurren </a:t>
            </a:r>
            <a:r>
              <a:rPr sz="750" spc="35" dirty="0">
                <a:solidFill>
                  <a:srgbClr val="171514"/>
                </a:solidFill>
                <a:latin typeface="Microsoft Sans Serif"/>
                <a:cs typeface="Microsoft Sans Serif"/>
              </a:rPr>
              <a:t>entre </a:t>
            </a:r>
            <a:r>
              <a:rPr sz="750" spc="25" dirty="0">
                <a:solidFill>
                  <a:srgbClr val="171514"/>
                </a:solidFill>
                <a:latin typeface="Microsoft Sans Serif"/>
                <a:cs typeface="Microsoft Sans Serif"/>
              </a:rPr>
              <a:t>conductores </a:t>
            </a:r>
            <a:r>
              <a:rPr sz="750" spc="15" dirty="0">
                <a:solidFill>
                  <a:srgbClr val="171514"/>
                </a:solidFill>
                <a:latin typeface="Microsoft Sans Serif"/>
                <a:cs typeface="Microsoft Sans Serif"/>
              </a:rPr>
              <a:t>cargados. </a:t>
            </a:r>
            <a:r>
              <a:rPr sz="750" spc="20" dirty="0">
                <a:solidFill>
                  <a:srgbClr val="171514"/>
                </a:solidFill>
                <a:latin typeface="Microsoft Sans Serif"/>
                <a:cs typeface="Microsoft Sans Serif"/>
              </a:rPr>
              <a:t>Dado </a:t>
            </a:r>
            <a:r>
              <a:rPr sz="750" spc="30" dirty="0">
                <a:solidFill>
                  <a:srgbClr val="171514"/>
                </a:solidFill>
                <a:latin typeface="Microsoft Sans Serif"/>
                <a:cs typeface="Microsoft Sans Serif"/>
              </a:rPr>
              <a:t>que </a:t>
            </a:r>
            <a:r>
              <a:rPr sz="750" spc="10" dirty="0" err="1">
                <a:solidFill>
                  <a:srgbClr val="171514"/>
                </a:solidFill>
                <a:latin typeface="Microsoft Sans Serif"/>
                <a:cs typeface="Microsoft Sans Serif"/>
              </a:rPr>
              <a:t>los</a:t>
            </a:r>
            <a:r>
              <a:rPr sz="750" spc="1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seres</a:t>
            </a:r>
            <a:r>
              <a:rPr lang="es-ES" sz="750" spc="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humanos</a:t>
            </a:r>
            <a:r>
              <a:rPr sz="750" spc="3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son </a:t>
            </a:r>
            <a:r>
              <a:rPr sz="750" spc="25" dirty="0">
                <a:solidFill>
                  <a:srgbClr val="171514"/>
                </a:solidFill>
                <a:latin typeface="Microsoft Sans Serif"/>
                <a:cs typeface="Microsoft Sans Serif"/>
              </a:rPr>
              <a:t>eléctricamente </a:t>
            </a:r>
            <a:r>
              <a:rPr sz="750" spc="20" dirty="0">
                <a:solidFill>
                  <a:srgbClr val="171514"/>
                </a:solidFill>
                <a:latin typeface="Microsoft Sans Serif"/>
                <a:cs typeface="Microsoft Sans Serif"/>
              </a:rPr>
              <a:t>conductores, </a:t>
            </a:r>
            <a:r>
              <a:rPr sz="750" spc="30" dirty="0">
                <a:solidFill>
                  <a:srgbClr val="171514"/>
                </a:solidFill>
                <a:latin typeface="Microsoft Sans Serif"/>
                <a:cs typeface="Microsoft Sans Serif"/>
              </a:rPr>
              <a:t>pueden </a:t>
            </a:r>
            <a:r>
              <a:rPr sz="750" spc="35" dirty="0">
                <a:solidFill>
                  <a:srgbClr val="171514"/>
                </a:solidFill>
                <a:latin typeface="Microsoft Sans Serif"/>
                <a:cs typeface="Microsoft Sans Serif"/>
              </a:rPr>
              <a:t>transportar </a:t>
            </a:r>
            <a:r>
              <a:rPr sz="750" spc="25" dirty="0">
                <a:solidFill>
                  <a:srgbClr val="171514"/>
                </a:solidFill>
                <a:latin typeface="Microsoft Sans Serif"/>
                <a:cs typeface="Microsoft Sans Serif"/>
              </a:rPr>
              <a:t>grandes </a:t>
            </a:r>
            <a:r>
              <a:rPr sz="750" spc="10" dirty="0">
                <a:solidFill>
                  <a:srgbClr val="171514"/>
                </a:solidFill>
                <a:latin typeface="Microsoft Sans Serif"/>
                <a:cs typeface="Microsoft Sans Serif"/>
              </a:rPr>
              <a:t>cargas </a:t>
            </a:r>
            <a:r>
              <a:rPr sz="750" spc="20" dirty="0">
                <a:solidFill>
                  <a:srgbClr val="171514"/>
                </a:solidFill>
                <a:latin typeface="Microsoft Sans Serif"/>
                <a:cs typeface="Microsoft Sans Serif"/>
              </a:rPr>
              <a:t>inducidas</a:t>
            </a:r>
            <a:r>
              <a:rPr sz="750" spc="20" dirty="0">
                <a:solidFill>
                  <a:srgbClr val="171514"/>
                </a:solidFill>
                <a:latin typeface="Microsoft Sans Serif"/>
                <a:cs typeface="Microsoft Sans Serif"/>
              </a:rPr>
              <a:t> </a:t>
            </a:r>
            <a:r>
              <a:rPr sz="750" dirty="0">
                <a:solidFill>
                  <a:srgbClr val="171514"/>
                </a:solidFill>
                <a:latin typeface="Microsoft Sans Serif"/>
                <a:cs typeface="Microsoft Sans Serif"/>
              </a:rPr>
              <a:t>y</a:t>
            </a:r>
            <a:r>
              <a:rPr sz="750" dirty="0" smtClean="0">
                <a:solidFill>
                  <a:srgbClr val="171514"/>
                </a:solidFill>
                <a:latin typeface="Microsoft Sans Serif"/>
                <a:cs typeface="Microsoft Sans Serif"/>
              </a:rPr>
              <a:t>,</a:t>
            </a:r>
            <a:r>
              <a:rPr lang="es-ES" sz="75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como</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tales,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fuente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principal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descargas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chispas</a:t>
            </a:r>
            <a:r>
              <a:rPr sz="750" spc="5"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ct val="133300"/>
              </a:lnSpc>
            </a:pPr>
            <a:r>
              <a:rPr sz="750" spc="20" dirty="0">
                <a:solidFill>
                  <a:srgbClr val="171514"/>
                </a:solidFill>
                <a:latin typeface="Microsoft Sans Serif"/>
                <a:cs typeface="Microsoft Sans Serif"/>
              </a:rPr>
              <a:t>Como </a:t>
            </a:r>
            <a:r>
              <a:rPr sz="750" spc="30" dirty="0">
                <a:solidFill>
                  <a:srgbClr val="171514"/>
                </a:solidFill>
                <a:latin typeface="Microsoft Sans Serif"/>
                <a:cs typeface="Microsoft Sans Serif"/>
              </a:rPr>
              <a:t>ejemplo </a:t>
            </a:r>
            <a:r>
              <a:rPr sz="750" spc="20" dirty="0">
                <a:solidFill>
                  <a:srgbClr val="171514"/>
                </a:solidFill>
                <a:latin typeface="Microsoft Sans Serif"/>
                <a:cs typeface="Microsoft Sans Serif"/>
              </a:rPr>
              <a:t>práctico, </a:t>
            </a:r>
            <a:r>
              <a:rPr sz="750" spc="25" dirty="0">
                <a:solidFill>
                  <a:srgbClr val="171514"/>
                </a:solidFill>
                <a:latin typeface="Microsoft Sans Serif"/>
                <a:cs typeface="Microsoft Sans Serif"/>
              </a:rPr>
              <a:t>suponga </a:t>
            </a:r>
            <a:r>
              <a:rPr sz="750" spc="30" dirty="0">
                <a:solidFill>
                  <a:srgbClr val="171514"/>
                </a:solidFill>
                <a:latin typeface="Microsoft Sans Serif"/>
                <a:cs typeface="Microsoft Sans Serif"/>
              </a:rPr>
              <a:t>que una </a:t>
            </a:r>
            <a:r>
              <a:rPr sz="750" spc="25" dirty="0">
                <a:solidFill>
                  <a:srgbClr val="171514"/>
                </a:solidFill>
                <a:latin typeface="Microsoft Sans Serif"/>
                <a:cs typeface="Microsoft Sans Serif"/>
              </a:rPr>
              <a:t>persona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usa </a:t>
            </a:r>
            <a:r>
              <a:rPr sz="750" spc="15" dirty="0">
                <a:solidFill>
                  <a:srgbClr val="171514"/>
                </a:solidFill>
                <a:latin typeface="Microsoft Sans Serif"/>
                <a:cs typeface="Microsoft Sans Serif"/>
              </a:rPr>
              <a:t>zapatos </a:t>
            </a:r>
            <a:r>
              <a:rPr sz="750" spc="20" dirty="0">
                <a:solidFill>
                  <a:srgbClr val="171514"/>
                </a:solidFill>
                <a:latin typeface="Microsoft Sans Serif"/>
                <a:cs typeface="Microsoft Sans Serif"/>
              </a:rPr>
              <a:t>con </a:t>
            </a:r>
            <a:r>
              <a:rPr sz="750" spc="10" dirty="0">
                <a:solidFill>
                  <a:srgbClr val="171514"/>
                </a:solidFill>
                <a:latin typeface="Microsoft Sans Serif"/>
                <a:cs typeface="Microsoft Sans Serif"/>
              </a:rPr>
              <a:t>suela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40" dirty="0" err="1" smtClean="0">
                <a:solidFill>
                  <a:srgbClr val="171514"/>
                </a:solidFill>
                <a:latin typeface="Microsoft Sans Serif"/>
                <a:cs typeface="Microsoft Sans Serif"/>
              </a:rPr>
              <a:t>goma</a:t>
            </a:r>
            <a:r>
              <a:rPr lang="es-ES" sz="750" spc="4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camina</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sobre </a:t>
            </a:r>
            <a:r>
              <a:rPr sz="750" spc="30" dirty="0">
                <a:solidFill>
                  <a:srgbClr val="171514"/>
                </a:solidFill>
                <a:latin typeface="Microsoft Sans Serif"/>
                <a:cs typeface="Microsoft Sans Serif"/>
              </a:rPr>
              <a:t>una </a:t>
            </a:r>
            <a:r>
              <a:rPr sz="750" spc="35" dirty="0">
                <a:solidFill>
                  <a:srgbClr val="171514"/>
                </a:solidFill>
                <a:latin typeface="Microsoft Sans Serif"/>
                <a:cs typeface="Microsoft Sans Serif"/>
              </a:rPr>
              <a:t>alfombra </a:t>
            </a:r>
            <a:r>
              <a:rPr sz="750" spc="25" dirty="0">
                <a:solidFill>
                  <a:srgbClr val="171514"/>
                </a:solidFill>
                <a:latin typeface="Microsoft Sans Serif"/>
                <a:cs typeface="Microsoft Sans Serif"/>
              </a:rPr>
              <a:t>de nailon </a:t>
            </a:r>
            <a:r>
              <a:rPr sz="750" spc="35" dirty="0">
                <a:solidFill>
                  <a:srgbClr val="171514"/>
                </a:solidFill>
                <a:latin typeface="Microsoft Sans Serif"/>
                <a:cs typeface="Microsoft Sans Serif"/>
              </a:rPr>
              <a:t>o </a:t>
            </a:r>
            <a:r>
              <a:rPr sz="750" spc="10" dirty="0">
                <a:solidFill>
                  <a:srgbClr val="171514"/>
                </a:solidFill>
                <a:latin typeface="Microsoft Sans Serif"/>
                <a:cs typeface="Microsoft Sans Serif"/>
              </a:rPr>
              <a:t>lana. </a:t>
            </a:r>
            <a:r>
              <a:rPr sz="750" spc="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tabla </a:t>
            </a:r>
            <a:r>
              <a:rPr sz="750" spc="5" dirty="0">
                <a:solidFill>
                  <a:srgbClr val="171514"/>
                </a:solidFill>
                <a:latin typeface="Microsoft Sans Serif"/>
                <a:cs typeface="Microsoft Sans Serif"/>
              </a:rPr>
              <a:t>7.4 </a:t>
            </a:r>
            <a:r>
              <a:rPr sz="750" spc="25" dirty="0">
                <a:solidFill>
                  <a:srgbClr val="171514"/>
                </a:solidFill>
                <a:latin typeface="Microsoft Sans Serif"/>
                <a:cs typeface="Microsoft Sans Serif"/>
              </a:rPr>
              <a:t>deducimos </a:t>
            </a:r>
            <a:r>
              <a:rPr sz="750" spc="30" dirty="0">
                <a:solidFill>
                  <a:srgbClr val="171514"/>
                </a:solidFill>
                <a:latin typeface="Microsoft Sans Serif"/>
                <a:cs typeface="Microsoft Sans Serif"/>
              </a:rPr>
              <a:t>que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plantas</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pies </a:t>
            </a:r>
            <a:r>
              <a:rPr sz="750" spc="35" dirty="0">
                <a:solidFill>
                  <a:srgbClr val="171514"/>
                </a:solidFill>
                <a:latin typeface="Microsoft Sans Serif"/>
                <a:cs typeface="Microsoft Sans Serif"/>
              </a:rPr>
              <a:t>adquirirán </a:t>
            </a:r>
            <a:r>
              <a:rPr sz="750" spc="15" dirty="0">
                <a:solidFill>
                  <a:srgbClr val="171514"/>
                </a:solidFill>
                <a:latin typeface="Microsoft Sans Serif"/>
                <a:cs typeface="Microsoft Sans Serif"/>
              </a:rPr>
              <a:t>carga </a:t>
            </a:r>
            <a:r>
              <a:rPr sz="750" spc="20" dirty="0">
                <a:solidFill>
                  <a:srgbClr val="171514"/>
                </a:solidFill>
                <a:latin typeface="Microsoft Sans Serif"/>
                <a:cs typeface="Microsoft Sans Serif"/>
              </a:rPr>
              <a:t>negativa,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como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cuerpo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conductor, </a:t>
            </a:r>
            <a:r>
              <a:rPr sz="750" spc="15" dirty="0">
                <a:solidFill>
                  <a:srgbClr val="171514"/>
                </a:solidFill>
                <a:latin typeface="Microsoft Sans Serif"/>
                <a:cs typeface="Microsoft Sans Serif"/>
              </a:rPr>
              <a:t>aparecerá </a:t>
            </a:r>
            <a:r>
              <a:rPr sz="750" spc="30" dirty="0">
                <a:solidFill>
                  <a:srgbClr val="171514"/>
                </a:solidFill>
                <a:latin typeface="Microsoft Sans Serif"/>
                <a:cs typeface="Microsoft Sans Serif"/>
              </a:rPr>
              <a:t>una </a:t>
            </a:r>
            <a:r>
              <a:rPr sz="750" spc="15" dirty="0" err="1">
                <a:solidFill>
                  <a:srgbClr val="171514"/>
                </a:solidFill>
                <a:latin typeface="Microsoft Sans Serif"/>
                <a:cs typeface="Microsoft Sans Serif"/>
              </a:rPr>
              <a:t>carga</a:t>
            </a:r>
            <a:r>
              <a:rPr sz="750" spc="1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inducida</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positiva</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plantas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pies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persona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carga </a:t>
            </a:r>
            <a:r>
              <a:rPr sz="750" spc="20" dirty="0">
                <a:solidFill>
                  <a:srgbClr val="171514"/>
                </a:solidFill>
                <a:latin typeface="Microsoft Sans Serif"/>
                <a:cs typeface="Microsoft Sans Serif"/>
              </a:rPr>
              <a:t>negativa </a:t>
            </a:r>
            <a:r>
              <a:rPr sz="750" spc="25" dirty="0">
                <a:solidFill>
                  <a:srgbClr val="171514"/>
                </a:solidFill>
                <a:latin typeface="Microsoft Sans Serif"/>
                <a:cs typeface="Microsoft Sans Serif"/>
              </a:rPr>
              <a:t>en</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parte </a:t>
            </a:r>
            <a:r>
              <a:rPr sz="750" spc="30" dirty="0">
                <a:solidFill>
                  <a:srgbClr val="171514"/>
                </a:solidFill>
                <a:latin typeface="Microsoft Sans Serif"/>
                <a:cs typeface="Microsoft Sans Serif"/>
              </a:rPr>
              <a:t>superior </a:t>
            </a:r>
            <a:r>
              <a:rPr sz="750" spc="25" dirty="0">
                <a:solidFill>
                  <a:srgbClr val="171514"/>
                </a:solidFill>
                <a:latin typeface="Microsoft Sans Serif"/>
                <a:cs typeface="Microsoft Sans Serif"/>
              </a:rPr>
              <a:t>de </a:t>
            </a:r>
            <a:r>
              <a:rPr sz="750" spc="15" dirty="0" err="1" smtClean="0">
                <a:solidFill>
                  <a:srgbClr val="171514"/>
                </a:solidFill>
                <a:latin typeface="Microsoft Sans Serif"/>
                <a:cs typeface="Microsoft Sans Serif"/>
              </a:rPr>
              <a:t>su</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cuerpo</a:t>
            </a:r>
            <a:r>
              <a:rPr sz="750" spc="2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especialmente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30" dirty="0">
                <a:solidFill>
                  <a:srgbClr val="171514"/>
                </a:solidFill>
                <a:latin typeface="Microsoft Sans Serif"/>
                <a:cs typeface="Microsoft Sans Serif"/>
              </a:rPr>
              <a:t>puntas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sus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dedos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7.5).</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medida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mano</a:t>
            </a:r>
            <a:r>
              <a:rPr sz="750" spc="-5" dirty="0">
                <a:solidFill>
                  <a:srgbClr val="171514"/>
                </a:solidFill>
                <a:latin typeface="Microsoft Sans Serif"/>
                <a:cs typeface="Microsoft Sans Serif"/>
              </a:rPr>
              <a:t> se</a:t>
            </a:r>
            <a:r>
              <a:rPr sz="75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acerca</a:t>
            </a:r>
            <a:r>
              <a:rPr lang="es-ES" sz="750" spc="5"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a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cuerpo metálico </a:t>
            </a:r>
            <a:r>
              <a:rPr sz="750" spc="20" dirty="0">
                <a:solidFill>
                  <a:srgbClr val="171514"/>
                </a:solidFill>
                <a:latin typeface="Microsoft Sans Serif"/>
                <a:cs typeface="Microsoft Sans Serif"/>
              </a:rPr>
              <a:t>conectado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producirá una </a:t>
            </a:r>
            <a:r>
              <a:rPr sz="750" spc="-60" dirty="0">
                <a:solidFill>
                  <a:srgbClr val="171514"/>
                </a:solidFill>
                <a:latin typeface="Microsoft Sans Serif"/>
                <a:cs typeface="Microsoft Sans Serif"/>
              </a:rPr>
              <a:t>ESD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dedos</a:t>
            </a:r>
            <a:r>
              <a:rPr sz="750" spc="2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el </a:t>
            </a:r>
            <a:r>
              <a:rPr sz="750" spc="25" dirty="0" err="1" smtClean="0">
                <a:solidFill>
                  <a:srgbClr val="171514"/>
                </a:solidFill>
                <a:latin typeface="Microsoft Sans Serif"/>
                <a:cs typeface="Microsoft Sans Serif"/>
              </a:rPr>
              <a:t>cuerpo</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metálico</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cuando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campo </a:t>
            </a:r>
            <a:r>
              <a:rPr sz="750" spc="20" dirty="0">
                <a:solidFill>
                  <a:srgbClr val="171514"/>
                </a:solidFill>
                <a:latin typeface="Microsoft Sans Serif"/>
                <a:cs typeface="Microsoft Sans Serif"/>
              </a:rPr>
              <a:t>eléctrico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ellos exceda la </a:t>
            </a:r>
            <a:r>
              <a:rPr sz="750" spc="20" dirty="0">
                <a:solidFill>
                  <a:srgbClr val="171514"/>
                </a:solidFill>
                <a:latin typeface="Microsoft Sans Serif"/>
                <a:cs typeface="Microsoft Sans Serif"/>
              </a:rPr>
              <a:t>fuerza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ruptura </a:t>
            </a:r>
            <a:r>
              <a:rPr sz="750" spc="20" dirty="0">
                <a:solidFill>
                  <a:srgbClr val="171514"/>
                </a:solidFill>
                <a:latin typeface="Microsoft Sans Serif"/>
                <a:cs typeface="Microsoft Sans Serif"/>
              </a:rPr>
              <a:t>del aire</a:t>
            </a:r>
            <a:r>
              <a:rPr sz="750" spc="20" dirty="0">
                <a:solidFill>
                  <a:srgbClr val="171514"/>
                </a:solidFill>
                <a:latin typeface="Microsoft Sans Serif"/>
                <a:cs typeface="Microsoft Sans Serif"/>
              </a:rPr>
              <a:t> </a:t>
            </a:r>
            <a:r>
              <a:rPr sz="750" spc="-5" dirty="0">
                <a:solidFill>
                  <a:srgbClr val="171514"/>
                </a:solidFill>
                <a:latin typeface="Microsoft Sans Serif"/>
                <a:cs typeface="Microsoft Sans Serif"/>
              </a:rPr>
              <a:t>(30 </a:t>
            </a:r>
            <a:r>
              <a:rPr sz="750" spc="10" dirty="0">
                <a:solidFill>
                  <a:srgbClr val="171514"/>
                </a:solidFill>
                <a:latin typeface="Microsoft Sans Serif"/>
                <a:cs typeface="Microsoft Sans Serif"/>
              </a:rPr>
              <a:t>kV/cm</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Los </a:t>
            </a:r>
            <a:r>
              <a:rPr sz="750" spc="30" dirty="0">
                <a:solidFill>
                  <a:srgbClr val="171514"/>
                </a:solidFill>
                <a:latin typeface="Microsoft Sans Serif"/>
                <a:cs typeface="Microsoft Sans Serif"/>
              </a:rPr>
              <a:t>humanos </a:t>
            </a:r>
            <a:r>
              <a:rPr sz="750" spc="40" dirty="0">
                <a:solidFill>
                  <a:srgbClr val="171514"/>
                </a:solidFill>
                <a:latin typeface="Microsoft Sans Serif"/>
                <a:cs typeface="Microsoft Sans Serif"/>
              </a:rPr>
              <a:t>no </a:t>
            </a:r>
            <a:r>
              <a:rPr sz="750" spc="30" dirty="0">
                <a:solidFill>
                  <a:srgbClr val="171514"/>
                </a:solidFill>
                <a:latin typeface="Microsoft Sans Serif"/>
                <a:cs typeface="Microsoft Sans Serif"/>
              </a:rPr>
              <a:t>pueden sentir una </a:t>
            </a:r>
            <a:r>
              <a:rPr sz="750" spc="15" dirty="0">
                <a:solidFill>
                  <a:srgbClr val="171514"/>
                </a:solidFill>
                <a:latin typeface="Microsoft Sans Serif"/>
                <a:cs typeface="Microsoft Sans Serif"/>
              </a:rPr>
              <a:t>descarga </a:t>
            </a:r>
            <a:r>
              <a:rPr sz="750" spc="25" dirty="0">
                <a:solidFill>
                  <a:srgbClr val="171514"/>
                </a:solidFill>
                <a:latin typeface="Microsoft Sans Serif"/>
                <a:cs typeface="Microsoft Sans Serif"/>
              </a:rPr>
              <a:t>de menos de </a:t>
            </a:r>
            <a:r>
              <a:rPr sz="750" spc="10" dirty="0">
                <a:solidFill>
                  <a:srgbClr val="171514"/>
                </a:solidFill>
                <a:latin typeface="Microsoft Sans Serif"/>
                <a:cs typeface="Microsoft Sans Serif"/>
              </a:rPr>
              <a:t>3500 </a:t>
            </a:r>
            <a:r>
              <a:rPr sz="750" spc="-55" dirty="0">
                <a:solidFill>
                  <a:srgbClr val="171514"/>
                </a:solidFill>
                <a:latin typeface="Microsoft Sans Serif"/>
                <a:cs typeface="Microsoft Sans Serif"/>
              </a:rPr>
              <a:t>V </a:t>
            </a:r>
            <a:r>
              <a:rPr sz="750" spc="5" dirty="0">
                <a:solidFill>
                  <a:srgbClr val="171514"/>
                </a:solidFill>
                <a:latin typeface="Microsoft Sans Serif"/>
                <a:cs typeface="Microsoft Sans Serif"/>
              </a:rPr>
              <a:t>y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descargas</a:t>
            </a:r>
            <a:r>
              <a:rPr sz="750" spc="10"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5" dirty="0" err="1" smtClean="0">
                <a:solidFill>
                  <a:srgbClr val="171514"/>
                </a:solidFill>
                <a:latin typeface="Microsoft Sans Serif"/>
                <a:cs typeface="Microsoft Sans Serif"/>
              </a:rPr>
              <a:t>potenciales</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mayores</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25</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kV</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dolorosas</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337820" indent="152400">
              <a:lnSpc>
                <a:spcPts val="1200"/>
              </a:lnSpc>
              <a:spcBef>
                <a:spcPts val="80"/>
              </a:spcBef>
            </a:pPr>
            <a:r>
              <a:rPr sz="650" spc="20" dirty="0">
                <a:solidFill>
                  <a:srgbClr val="171514"/>
                </a:solidFill>
                <a:latin typeface="Microsoft Sans Serif"/>
                <a:cs typeface="Microsoft Sans Serif"/>
              </a:rPr>
              <a:t>Debido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cuerpo</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humano</a:t>
            </a:r>
            <a:r>
              <a:rPr sz="650" spc="-5" dirty="0">
                <a:solidFill>
                  <a:srgbClr val="171514"/>
                </a:solidFill>
                <a:latin typeface="Microsoft Sans Serif"/>
                <a:cs typeface="Microsoft Sans Serif"/>
              </a:rPr>
              <a:t> es</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actúa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como</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condensador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spc="-5" dirty="0">
                <a:solidFill>
                  <a:srgbClr val="171514"/>
                </a:solidFill>
                <a:latin typeface="Microsoft Sans Serif"/>
                <a:cs typeface="Microsoft Sans Serif"/>
              </a:rPr>
              <a:t> se</a:t>
            </a:r>
            <a:r>
              <a:rPr sz="650"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puede</a:t>
            </a:r>
            <a:r>
              <a:rPr lang="es-ES" sz="650" spc="25"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almacenar</a:t>
            </a:r>
            <a:r>
              <a:rPr sz="650" spc="5"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carga.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Ahora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bien,</a:t>
            </a:r>
            <a:r>
              <a:rPr sz="650" spc="10" dirty="0">
                <a:solidFill>
                  <a:srgbClr val="171514"/>
                </a:solidFill>
                <a:latin typeface="Microsoft Sans Serif"/>
                <a:cs typeface="Microsoft Sans Serif"/>
              </a:rPr>
              <a:t> la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capacitancia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absoluta</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cualquier</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capacitancia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como</a:t>
            </a:r>
            <a:endParaRPr sz="650" dirty="0">
              <a:latin typeface="Microsoft Sans Serif"/>
              <a:cs typeface="Microsoft Sans Serif"/>
            </a:endParaRPr>
          </a:p>
        </p:txBody>
      </p:sp>
      <p:sp>
        <p:nvSpPr>
          <p:cNvPr id="57" name="object 57"/>
          <p:cNvSpPr txBox="1"/>
          <p:nvPr/>
        </p:nvSpPr>
        <p:spPr>
          <a:xfrm>
            <a:off x="6220153" y="7066574"/>
            <a:ext cx="583565" cy="97463"/>
          </a:xfrm>
          <a:prstGeom prst="rect">
            <a:avLst/>
          </a:prstGeom>
        </p:spPr>
        <p:txBody>
          <a:bodyPr vert="horz" wrap="square" lIns="0" tIns="12700" rIns="0" bIns="0" rtlCol="0">
            <a:spAutoFit/>
          </a:bodyPr>
          <a:lstStyle/>
          <a:p>
            <a:pPr marL="12700">
              <a:spcBef>
                <a:spcPts val="100"/>
              </a:spcBef>
            </a:pPr>
            <a:r>
              <a:rPr sz="550" spc="25" dirty="0">
                <a:solidFill>
                  <a:srgbClr val="171514"/>
                </a:solidFill>
                <a:latin typeface="Microsoft Sans Serif"/>
                <a:cs typeface="Microsoft Sans Serif"/>
              </a:rPr>
              <a:t>alfombra</a:t>
            </a:r>
            <a:r>
              <a:rPr sz="550" spc="-3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5" dirty="0">
                <a:solidFill>
                  <a:srgbClr val="171514"/>
                </a:solidFill>
                <a:latin typeface="Microsoft Sans Serif"/>
                <a:cs typeface="Microsoft Sans Serif"/>
              </a:rPr>
              <a:t> </a:t>
            </a:r>
            <a:r>
              <a:rPr sz="550" spc="10" dirty="0">
                <a:solidFill>
                  <a:srgbClr val="171514"/>
                </a:solidFill>
                <a:latin typeface="Microsoft Sans Serif"/>
                <a:cs typeface="Microsoft Sans Serif"/>
              </a:rPr>
              <a:t>lana</a:t>
            </a:r>
            <a:endParaRPr sz="550">
              <a:latin typeface="Microsoft Sans Serif"/>
              <a:cs typeface="Microsoft Sans Serif"/>
            </a:endParaRPr>
          </a:p>
        </p:txBody>
      </p:sp>
      <p:sp>
        <p:nvSpPr>
          <p:cNvPr id="58" name="object 58"/>
          <p:cNvSpPr txBox="1"/>
          <p:nvPr/>
        </p:nvSpPr>
        <p:spPr>
          <a:xfrm>
            <a:off x="7565767" y="7039446"/>
            <a:ext cx="755650" cy="82074"/>
          </a:xfrm>
          <a:prstGeom prst="rect">
            <a:avLst/>
          </a:prstGeom>
        </p:spPr>
        <p:txBody>
          <a:bodyPr vert="horz" wrap="square" lIns="0" tIns="12700" rIns="0" bIns="0" rtlCol="0">
            <a:spAutoFit/>
          </a:bodyPr>
          <a:lstStyle/>
          <a:p>
            <a:pPr marL="12700">
              <a:spcBef>
                <a:spcPts val="100"/>
              </a:spcBef>
            </a:pPr>
            <a:r>
              <a:rPr sz="450" spc="5" dirty="0">
                <a:solidFill>
                  <a:srgbClr val="171514"/>
                </a:solidFill>
                <a:latin typeface="Microsoft Sans Serif"/>
                <a:cs typeface="Microsoft Sans Serif"/>
              </a:rPr>
              <a:t>zapatos</a:t>
            </a:r>
            <a:r>
              <a:rPr sz="450" spc="-15" dirty="0">
                <a:solidFill>
                  <a:srgbClr val="171514"/>
                </a:solidFill>
                <a:latin typeface="Microsoft Sans Serif"/>
                <a:cs typeface="Microsoft Sans Serif"/>
              </a:rPr>
              <a:t> </a:t>
            </a:r>
            <a:r>
              <a:rPr sz="450" spc="10" dirty="0">
                <a:solidFill>
                  <a:srgbClr val="171514"/>
                </a:solidFill>
                <a:latin typeface="Microsoft Sans Serif"/>
                <a:cs typeface="Microsoft Sans Serif"/>
              </a:rPr>
              <a:t>con</a:t>
            </a:r>
            <a:r>
              <a:rPr sz="450" spc="-10" dirty="0">
                <a:solidFill>
                  <a:srgbClr val="171514"/>
                </a:solidFill>
                <a:latin typeface="Microsoft Sans Serif"/>
                <a:cs typeface="Microsoft Sans Serif"/>
              </a:rPr>
              <a:t> </a:t>
            </a:r>
            <a:r>
              <a:rPr sz="450" spc="5" dirty="0">
                <a:solidFill>
                  <a:srgbClr val="171514"/>
                </a:solidFill>
                <a:latin typeface="Microsoft Sans Serif"/>
                <a:cs typeface="Microsoft Sans Serif"/>
              </a:rPr>
              <a:t>suela</a:t>
            </a:r>
            <a:r>
              <a:rPr sz="450" spc="-1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0" dirty="0">
                <a:solidFill>
                  <a:srgbClr val="171514"/>
                </a:solidFill>
                <a:latin typeface="Microsoft Sans Serif"/>
                <a:cs typeface="Microsoft Sans Serif"/>
              </a:rPr>
              <a:t> </a:t>
            </a:r>
            <a:r>
              <a:rPr sz="450" spc="20" dirty="0">
                <a:solidFill>
                  <a:srgbClr val="171514"/>
                </a:solidFill>
                <a:latin typeface="Microsoft Sans Serif"/>
                <a:cs typeface="Microsoft Sans Serif"/>
              </a:rPr>
              <a:t>goma</a:t>
            </a:r>
            <a:endParaRPr sz="450">
              <a:latin typeface="Microsoft Sans Serif"/>
              <a:cs typeface="Microsoft Sans Serif"/>
            </a:endParaRPr>
          </a:p>
        </p:txBody>
      </p:sp>
      <p:sp>
        <p:nvSpPr>
          <p:cNvPr id="59" name="object 59"/>
          <p:cNvSpPr txBox="1"/>
          <p:nvPr/>
        </p:nvSpPr>
        <p:spPr>
          <a:xfrm>
            <a:off x="5337173" y="7636599"/>
            <a:ext cx="2498725"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7.5</a:t>
            </a:r>
            <a:r>
              <a:rPr sz="800" spc="10" dirty="0">
                <a:solidFill>
                  <a:srgbClr val="171514"/>
                </a:solidFill>
                <a:latin typeface="Microsoft Sans Serif"/>
                <a:cs typeface="Microsoft Sans Serif"/>
              </a:rPr>
              <a:t>Descarga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persona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cuerpo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metálico.</a:t>
            </a:r>
            <a:endParaRPr sz="800">
              <a:latin typeface="Microsoft Sans Serif"/>
              <a:cs typeface="Microsoft Sans Serif"/>
            </a:endParaRP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385137"/>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aphicFrame>
        <p:nvGraphicFramePr>
          <p:cNvPr id="3" name="object 3"/>
          <p:cNvGraphicFramePr>
            <a:graphicFrameLocks noGrp="1"/>
          </p:cNvGraphicFramePr>
          <p:nvPr/>
        </p:nvGraphicFramePr>
        <p:xfrm>
          <a:off x="6742400" y="5540424"/>
          <a:ext cx="1497330" cy="911324"/>
        </p:xfrm>
        <a:graphic>
          <a:graphicData uri="http://schemas.openxmlformats.org/drawingml/2006/table">
            <a:tbl>
              <a:tblPr firstRow="1" bandRow="1">
                <a:tableStyleId>{2D5ABB26-0587-4C30-8999-92F81FD0307C}</a:tableStyleId>
              </a:tblPr>
              <a:tblGrid>
                <a:gridCol w="387985">
                  <a:extLst>
                    <a:ext uri="{9D8B030D-6E8A-4147-A177-3AD203B41FA5}">
                      <a16:colId xmlns:a16="http://schemas.microsoft.com/office/drawing/2014/main" val="20000"/>
                    </a:ext>
                  </a:extLst>
                </a:gridCol>
                <a:gridCol w="589915">
                  <a:extLst>
                    <a:ext uri="{9D8B030D-6E8A-4147-A177-3AD203B41FA5}">
                      <a16:colId xmlns:a16="http://schemas.microsoft.com/office/drawing/2014/main" val="20001"/>
                    </a:ext>
                  </a:extLst>
                </a:gridCol>
                <a:gridCol w="519430">
                  <a:extLst>
                    <a:ext uri="{9D8B030D-6E8A-4147-A177-3AD203B41FA5}">
                      <a16:colId xmlns:a16="http://schemas.microsoft.com/office/drawing/2014/main" val="20002"/>
                    </a:ext>
                  </a:extLst>
                </a:gridCol>
              </a:tblGrid>
              <a:tr h="193924">
                <a:tc>
                  <a:txBody>
                    <a:bodyPr/>
                    <a:lstStyle/>
                    <a:p>
                      <a:pPr>
                        <a:lnSpc>
                          <a:spcPct val="100000"/>
                        </a:lnSpc>
                      </a:pPr>
                      <a:endParaRPr sz="700">
                        <a:latin typeface="Times New Roman"/>
                        <a:cs typeface="Times New Roman"/>
                      </a:endParaRPr>
                    </a:p>
                  </a:txBody>
                  <a:tcPr marL="0" marR="0" marT="0" marB="0">
                    <a:lnT w="6350">
                      <a:solidFill>
                        <a:srgbClr val="231F20"/>
                      </a:solidFill>
                      <a:prstDash val="solid"/>
                    </a:lnT>
                  </a:tcPr>
                </a:tc>
                <a:tc>
                  <a:txBody>
                    <a:bodyPr/>
                    <a:lstStyle/>
                    <a:p>
                      <a:pPr marL="296545">
                        <a:lnSpc>
                          <a:spcPct val="100000"/>
                        </a:lnSpc>
                        <a:spcBef>
                          <a:spcPts val="380"/>
                        </a:spcBef>
                      </a:pPr>
                      <a:r>
                        <a:rPr sz="800" b="1" spc="-25" dirty="0">
                          <a:solidFill>
                            <a:srgbClr val="171514"/>
                          </a:solidFill>
                          <a:latin typeface="Arial"/>
                          <a:cs typeface="Arial"/>
                        </a:rPr>
                        <a:t>CEI</a:t>
                      </a:r>
                      <a:endParaRPr sz="800">
                        <a:latin typeface="Arial"/>
                        <a:cs typeface="Arial"/>
                      </a:endParaRPr>
                    </a:p>
                  </a:txBody>
                  <a:tcPr marL="0" marR="0" marT="48260" marB="0">
                    <a:lnT w="6350">
                      <a:solidFill>
                        <a:srgbClr val="231F20"/>
                      </a:solidFill>
                      <a:prstDash val="solid"/>
                    </a:lnT>
                  </a:tcPr>
                </a:tc>
                <a:tc>
                  <a:txBody>
                    <a:bodyPr/>
                    <a:lstStyle/>
                    <a:p>
                      <a:pPr marR="94615" algn="r">
                        <a:lnSpc>
                          <a:spcPct val="100000"/>
                        </a:lnSpc>
                        <a:spcBef>
                          <a:spcPts val="380"/>
                        </a:spcBef>
                      </a:pPr>
                      <a:r>
                        <a:rPr sz="800" b="1" spc="45" dirty="0">
                          <a:solidFill>
                            <a:srgbClr val="171514"/>
                          </a:solidFill>
                          <a:latin typeface="Arial"/>
                          <a:cs typeface="Arial"/>
                        </a:rPr>
                        <a:t>MIL</a:t>
                      </a:r>
                      <a:endParaRPr sz="800">
                        <a:latin typeface="Arial"/>
                        <a:cs typeface="Arial"/>
                      </a:endParaRPr>
                    </a:p>
                  </a:txBody>
                  <a:tcPr marL="0" marR="0" marT="48260" marB="0">
                    <a:lnT w="6350">
                      <a:solidFill>
                        <a:srgbClr val="231F20"/>
                      </a:solidFill>
                      <a:prstDash val="solid"/>
                    </a:lnT>
                  </a:tcPr>
                </a:tc>
                <a:extLst>
                  <a:ext uri="{0D108BD9-81ED-4DB2-BD59-A6C34878D82A}">
                    <a16:rowId xmlns:a16="http://schemas.microsoft.com/office/drawing/2014/main" val="10000"/>
                  </a:ext>
                </a:extLst>
              </a:tr>
              <a:tr h="158948">
                <a:tc>
                  <a:txBody>
                    <a:bodyPr/>
                    <a:lstStyle/>
                    <a:p>
                      <a:pPr>
                        <a:lnSpc>
                          <a:spcPts val="950"/>
                        </a:lnSpc>
                        <a:spcBef>
                          <a:spcPts val="200"/>
                        </a:spcBef>
                      </a:pPr>
                      <a:r>
                        <a:rPr sz="800" i="1" spc="-25" dirty="0">
                          <a:solidFill>
                            <a:srgbClr val="171514"/>
                          </a:solidFill>
                          <a:latin typeface="Arial"/>
                          <a:cs typeface="Arial"/>
                        </a:rPr>
                        <a:t>C</a:t>
                      </a:r>
                      <a:r>
                        <a:rPr sz="500" i="1" spc="-25" dirty="0">
                          <a:solidFill>
                            <a:srgbClr val="171514"/>
                          </a:solidFill>
                          <a:latin typeface="Arial"/>
                          <a:cs typeface="Arial"/>
                        </a:rPr>
                        <a:t>b</a:t>
                      </a:r>
                      <a:endParaRPr sz="500">
                        <a:latin typeface="Arial"/>
                        <a:cs typeface="Arial"/>
                      </a:endParaRPr>
                    </a:p>
                  </a:txBody>
                  <a:tcPr marL="0" marR="0" marT="25400" marB="0"/>
                </a:tc>
                <a:tc>
                  <a:txBody>
                    <a:bodyPr/>
                    <a:lstStyle/>
                    <a:p>
                      <a:pPr marL="192405">
                        <a:lnSpc>
                          <a:spcPct val="100000"/>
                        </a:lnSpc>
                        <a:spcBef>
                          <a:spcPts val="250"/>
                        </a:spcBef>
                      </a:pPr>
                      <a:r>
                        <a:rPr sz="750" dirty="0">
                          <a:solidFill>
                            <a:srgbClr val="171514"/>
                          </a:solidFill>
                          <a:latin typeface="Microsoft Sans Serif"/>
                          <a:cs typeface="Microsoft Sans Serif"/>
                        </a:rPr>
                        <a:t>150pF</a:t>
                      </a:r>
                      <a:endParaRPr sz="750">
                        <a:latin typeface="Microsoft Sans Serif"/>
                        <a:cs typeface="Microsoft Sans Serif"/>
                      </a:endParaRPr>
                    </a:p>
                  </a:txBody>
                  <a:tcPr marL="0" marR="0" marT="31750" marB="0"/>
                </a:tc>
                <a:tc>
                  <a:txBody>
                    <a:bodyPr/>
                    <a:lstStyle/>
                    <a:p>
                      <a:pPr marR="109220" algn="r">
                        <a:lnSpc>
                          <a:spcPct val="100000"/>
                        </a:lnSpc>
                        <a:spcBef>
                          <a:spcPts val="250"/>
                        </a:spcBef>
                      </a:pPr>
                      <a:r>
                        <a:rPr sz="750" dirty="0">
                          <a:solidFill>
                            <a:srgbClr val="171514"/>
                          </a:solidFill>
                          <a:latin typeface="Microsoft Sans Serif"/>
                          <a:cs typeface="Microsoft Sans Serif"/>
                        </a:rPr>
                        <a:t>100pF</a:t>
                      </a:r>
                      <a:endParaRPr sz="750">
                        <a:latin typeface="Microsoft Sans Serif"/>
                        <a:cs typeface="Microsoft Sans Serif"/>
                      </a:endParaRPr>
                    </a:p>
                  </a:txBody>
                  <a:tcPr marL="0" marR="0" marT="31750" marB="0"/>
                </a:tc>
                <a:extLst>
                  <a:ext uri="{0D108BD9-81ED-4DB2-BD59-A6C34878D82A}">
                    <a16:rowId xmlns:a16="http://schemas.microsoft.com/office/drawing/2014/main" val="10001"/>
                  </a:ext>
                </a:extLst>
              </a:tr>
              <a:tr h="149884">
                <a:tc>
                  <a:txBody>
                    <a:bodyPr/>
                    <a:lstStyle/>
                    <a:p>
                      <a:pPr>
                        <a:lnSpc>
                          <a:spcPct val="100000"/>
                        </a:lnSpc>
                        <a:spcBef>
                          <a:spcPts val="95"/>
                        </a:spcBef>
                      </a:pPr>
                      <a:r>
                        <a:rPr sz="800" i="1" spc="-30" dirty="0">
                          <a:solidFill>
                            <a:srgbClr val="171514"/>
                          </a:solidFill>
                          <a:latin typeface="Arial"/>
                          <a:cs typeface="Arial"/>
                        </a:rPr>
                        <a:t>R</a:t>
                      </a:r>
                      <a:r>
                        <a:rPr sz="500" i="1" spc="-30" dirty="0">
                          <a:solidFill>
                            <a:srgbClr val="171514"/>
                          </a:solidFill>
                          <a:latin typeface="Arial"/>
                          <a:cs typeface="Arial"/>
                        </a:rPr>
                        <a:t>b</a:t>
                      </a:r>
                      <a:endParaRPr sz="500">
                        <a:latin typeface="Arial"/>
                        <a:cs typeface="Arial"/>
                      </a:endParaRPr>
                    </a:p>
                  </a:txBody>
                  <a:tcPr marL="0" marR="0" marT="12065" marB="0"/>
                </a:tc>
                <a:tc>
                  <a:txBody>
                    <a:bodyPr/>
                    <a:lstStyle/>
                    <a:p>
                      <a:pPr>
                        <a:lnSpc>
                          <a:spcPct val="100000"/>
                        </a:lnSpc>
                        <a:spcBef>
                          <a:spcPts val="25"/>
                        </a:spcBef>
                      </a:pPr>
                      <a:endParaRPr sz="500">
                        <a:latin typeface="Times New Roman"/>
                        <a:cs typeface="Times New Roman"/>
                      </a:endParaRPr>
                    </a:p>
                    <a:p>
                      <a:pPr marL="208279">
                        <a:lnSpc>
                          <a:spcPct val="100000"/>
                        </a:lnSpc>
                      </a:pPr>
                      <a:r>
                        <a:rPr sz="350" dirty="0">
                          <a:solidFill>
                            <a:srgbClr val="171514"/>
                          </a:solidFill>
                          <a:latin typeface="Microsoft Sans Serif"/>
                          <a:cs typeface="Microsoft Sans Serif"/>
                        </a:rPr>
                        <a:t>150</a:t>
                      </a:r>
                      <a:r>
                        <a:rPr sz="350" spc="-5" dirty="0">
                          <a:solidFill>
                            <a:srgbClr val="171514"/>
                          </a:solidFill>
                          <a:latin typeface="Microsoft Sans Serif"/>
                          <a:cs typeface="Microsoft Sans Serif"/>
                        </a:rPr>
                        <a:t> </a:t>
                      </a:r>
                      <a:r>
                        <a:rPr sz="350" dirty="0">
                          <a:solidFill>
                            <a:srgbClr val="171514"/>
                          </a:solidFill>
                          <a:latin typeface="Microsoft Sans Serif"/>
                          <a:cs typeface="Microsoft Sans Serif"/>
                        </a:rPr>
                        <a:t>ohmios</a:t>
                      </a:r>
                      <a:endParaRPr sz="350">
                        <a:latin typeface="Microsoft Sans Serif"/>
                        <a:cs typeface="Microsoft Sans Serif"/>
                      </a:endParaRPr>
                    </a:p>
                  </a:txBody>
                  <a:tcPr marL="0" marR="0" marT="3175" marB="0"/>
                </a:tc>
                <a:tc>
                  <a:txBody>
                    <a:bodyPr/>
                    <a:lstStyle/>
                    <a:p>
                      <a:pPr marR="93980" algn="r">
                        <a:lnSpc>
                          <a:spcPts val="830"/>
                        </a:lnSpc>
                        <a:spcBef>
                          <a:spcPts val="250"/>
                        </a:spcBef>
                      </a:pPr>
                      <a:r>
                        <a:rPr sz="700" spc="10" dirty="0">
                          <a:solidFill>
                            <a:srgbClr val="171514"/>
                          </a:solidFill>
                          <a:latin typeface="Microsoft Sans Serif"/>
                          <a:cs typeface="Microsoft Sans Serif"/>
                        </a:rPr>
                        <a:t>1500</a:t>
                      </a:r>
                      <a:r>
                        <a:rPr sz="700" spc="-50" dirty="0">
                          <a:solidFill>
                            <a:srgbClr val="171514"/>
                          </a:solidFill>
                          <a:latin typeface="Microsoft Sans Serif"/>
                          <a:cs typeface="Microsoft Sans Serif"/>
                        </a:rPr>
                        <a:t> </a:t>
                      </a:r>
                      <a:r>
                        <a:rPr sz="700" dirty="0">
                          <a:solidFill>
                            <a:srgbClr val="171514"/>
                          </a:solidFill>
                          <a:latin typeface="Microsoft Sans Serif"/>
                          <a:cs typeface="Microsoft Sans Serif"/>
                        </a:rPr>
                        <a:t>Ω</a:t>
                      </a:r>
                      <a:endParaRPr sz="700">
                        <a:latin typeface="Microsoft Sans Serif"/>
                        <a:cs typeface="Microsoft Sans Serif"/>
                      </a:endParaRPr>
                    </a:p>
                  </a:txBody>
                  <a:tcPr marL="0" marR="0" marT="31750" marB="0"/>
                </a:tc>
                <a:extLst>
                  <a:ext uri="{0D108BD9-81ED-4DB2-BD59-A6C34878D82A}">
                    <a16:rowId xmlns:a16="http://schemas.microsoft.com/office/drawing/2014/main" val="10002"/>
                  </a:ext>
                </a:extLst>
              </a:tr>
              <a:tr h="151512">
                <a:tc>
                  <a:txBody>
                    <a:bodyPr/>
                    <a:lstStyle/>
                    <a:p>
                      <a:pPr>
                        <a:lnSpc>
                          <a:spcPct val="100000"/>
                        </a:lnSpc>
                        <a:spcBef>
                          <a:spcPts val="114"/>
                        </a:spcBef>
                      </a:pPr>
                      <a:r>
                        <a:rPr sz="800" i="1" spc="-15" dirty="0">
                          <a:solidFill>
                            <a:srgbClr val="171514"/>
                          </a:solidFill>
                          <a:latin typeface="Arial"/>
                          <a:cs typeface="Arial"/>
                        </a:rPr>
                        <a:t>V</a:t>
                      </a:r>
                      <a:r>
                        <a:rPr sz="500" i="1" spc="-15" dirty="0">
                          <a:solidFill>
                            <a:srgbClr val="171514"/>
                          </a:solidFill>
                          <a:latin typeface="Arial"/>
                          <a:cs typeface="Arial"/>
                        </a:rPr>
                        <a:t>b</a:t>
                      </a:r>
                      <a:endParaRPr sz="500">
                        <a:latin typeface="Arial"/>
                        <a:cs typeface="Arial"/>
                      </a:endParaRPr>
                    </a:p>
                  </a:txBody>
                  <a:tcPr marL="0" marR="0" marT="14604" marB="0"/>
                </a:tc>
                <a:tc>
                  <a:txBody>
                    <a:bodyPr/>
                    <a:lstStyle/>
                    <a:p>
                      <a:pPr marL="147955">
                        <a:lnSpc>
                          <a:spcPct val="100000"/>
                        </a:lnSpc>
                        <a:spcBef>
                          <a:spcPts val="215"/>
                        </a:spcBef>
                      </a:pPr>
                      <a:r>
                        <a:rPr sz="700" spc="5" dirty="0">
                          <a:solidFill>
                            <a:srgbClr val="171514"/>
                          </a:solidFill>
                          <a:latin typeface="Microsoft Sans Serif"/>
                          <a:cs typeface="Microsoft Sans Serif"/>
                        </a:rPr>
                        <a:t>15.000</a:t>
                      </a:r>
                      <a:r>
                        <a:rPr sz="700" spc="-40" dirty="0">
                          <a:solidFill>
                            <a:srgbClr val="171514"/>
                          </a:solidFill>
                          <a:latin typeface="Microsoft Sans Serif"/>
                          <a:cs typeface="Microsoft Sans Serif"/>
                        </a:rPr>
                        <a:t> </a:t>
                      </a:r>
                      <a:r>
                        <a:rPr sz="700" spc="-50" dirty="0">
                          <a:solidFill>
                            <a:srgbClr val="171514"/>
                          </a:solidFill>
                          <a:latin typeface="Microsoft Sans Serif"/>
                          <a:cs typeface="Microsoft Sans Serif"/>
                        </a:rPr>
                        <a:t>V</a:t>
                      </a:r>
                      <a:endParaRPr sz="700">
                        <a:latin typeface="Microsoft Sans Serif"/>
                        <a:cs typeface="Microsoft Sans Serif"/>
                      </a:endParaRPr>
                    </a:p>
                  </a:txBody>
                  <a:tcPr marL="0" marR="0" marT="27305" marB="0"/>
                </a:tc>
                <a:tc>
                  <a:txBody>
                    <a:bodyPr/>
                    <a:lstStyle/>
                    <a:p>
                      <a:pPr marR="69850" algn="r">
                        <a:lnSpc>
                          <a:spcPct val="100000"/>
                        </a:lnSpc>
                        <a:spcBef>
                          <a:spcPts val="215"/>
                        </a:spcBef>
                      </a:pPr>
                      <a:r>
                        <a:rPr sz="700" spc="5" dirty="0">
                          <a:solidFill>
                            <a:srgbClr val="171514"/>
                          </a:solidFill>
                          <a:latin typeface="Microsoft Sans Serif"/>
                          <a:cs typeface="Microsoft Sans Serif"/>
                        </a:rPr>
                        <a:t>15.000</a:t>
                      </a:r>
                      <a:r>
                        <a:rPr sz="700" spc="-40" dirty="0">
                          <a:solidFill>
                            <a:srgbClr val="171514"/>
                          </a:solidFill>
                          <a:latin typeface="Microsoft Sans Serif"/>
                          <a:cs typeface="Microsoft Sans Serif"/>
                        </a:rPr>
                        <a:t> </a:t>
                      </a:r>
                      <a:r>
                        <a:rPr sz="700" spc="-50" dirty="0">
                          <a:solidFill>
                            <a:srgbClr val="171514"/>
                          </a:solidFill>
                          <a:latin typeface="Microsoft Sans Serif"/>
                          <a:cs typeface="Microsoft Sans Serif"/>
                        </a:rPr>
                        <a:t>V</a:t>
                      </a:r>
                      <a:endParaRPr sz="700">
                        <a:latin typeface="Microsoft Sans Serif"/>
                        <a:cs typeface="Microsoft Sans Serif"/>
                      </a:endParaRPr>
                    </a:p>
                  </a:txBody>
                  <a:tcPr marL="0" marR="0" marT="27305" marB="0"/>
                </a:tc>
                <a:extLst>
                  <a:ext uri="{0D108BD9-81ED-4DB2-BD59-A6C34878D82A}">
                    <a16:rowId xmlns:a16="http://schemas.microsoft.com/office/drawing/2014/main" val="10003"/>
                  </a:ext>
                </a:extLst>
              </a:tr>
              <a:tr h="257056">
                <a:tc>
                  <a:txBody>
                    <a:bodyPr/>
                    <a:lstStyle/>
                    <a:p>
                      <a:pPr>
                        <a:lnSpc>
                          <a:spcPct val="100000"/>
                        </a:lnSpc>
                        <a:spcBef>
                          <a:spcPts val="125"/>
                        </a:spcBef>
                      </a:pPr>
                      <a:r>
                        <a:rPr sz="800" spc="-45" dirty="0">
                          <a:solidFill>
                            <a:srgbClr val="171514"/>
                          </a:solidFill>
                          <a:latin typeface="Microsoft Sans Serif"/>
                          <a:cs typeface="Microsoft Sans Serif"/>
                        </a:rPr>
                        <a:t>½</a:t>
                      </a:r>
                      <a:r>
                        <a:rPr sz="800" i="1" spc="-45" dirty="0">
                          <a:solidFill>
                            <a:srgbClr val="171514"/>
                          </a:solidFill>
                          <a:latin typeface="Arial"/>
                          <a:cs typeface="Arial"/>
                        </a:rPr>
                        <a:t>CV</a:t>
                      </a:r>
                      <a:r>
                        <a:rPr sz="500" spc="-45" dirty="0">
                          <a:solidFill>
                            <a:srgbClr val="171514"/>
                          </a:solidFill>
                          <a:latin typeface="Microsoft Sans Serif"/>
                          <a:cs typeface="Microsoft Sans Serif"/>
                        </a:rPr>
                        <a:t>2</a:t>
                      </a:r>
                      <a:endParaRPr sz="500">
                        <a:latin typeface="Microsoft Sans Serif"/>
                        <a:cs typeface="Microsoft Sans Serif"/>
                      </a:endParaRPr>
                    </a:p>
                  </a:txBody>
                  <a:tcPr marL="0" marR="0" marT="15875" marB="0">
                    <a:lnB w="6350">
                      <a:solidFill>
                        <a:srgbClr val="231F20"/>
                      </a:solidFill>
                      <a:prstDash val="solid"/>
                    </a:lnB>
                  </a:tcPr>
                </a:tc>
                <a:tc>
                  <a:txBody>
                    <a:bodyPr/>
                    <a:lstStyle/>
                    <a:p>
                      <a:pPr marL="173990">
                        <a:lnSpc>
                          <a:spcPct val="100000"/>
                        </a:lnSpc>
                        <a:spcBef>
                          <a:spcPts val="170"/>
                        </a:spcBef>
                      </a:pPr>
                      <a:r>
                        <a:rPr sz="700" spc="5" dirty="0">
                          <a:solidFill>
                            <a:srgbClr val="171514"/>
                          </a:solidFill>
                          <a:latin typeface="Microsoft Sans Serif"/>
                          <a:cs typeface="Microsoft Sans Serif"/>
                        </a:rPr>
                        <a:t>16,9</a:t>
                      </a:r>
                      <a:r>
                        <a:rPr sz="700" spc="-45" dirty="0">
                          <a:solidFill>
                            <a:srgbClr val="171514"/>
                          </a:solidFill>
                          <a:latin typeface="Microsoft Sans Serif"/>
                          <a:cs typeface="Microsoft Sans Serif"/>
                        </a:rPr>
                        <a:t> mJ</a:t>
                      </a:r>
                      <a:endParaRPr sz="700">
                        <a:latin typeface="Microsoft Sans Serif"/>
                        <a:cs typeface="Microsoft Sans Serif"/>
                      </a:endParaRPr>
                    </a:p>
                  </a:txBody>
                  <a:tcPr marL="0" marR="0" marT="21590" marB="0">
                    <a:lnB w="6350">
                      <a:solidFill>
                        <a:srgbClr val="231F20"/>
                      </a:solidFill>
                      <a:prstDash val="solid"/>
                    </a:lnB>
                  </a:tcPr>
                </a:tc>
                <a:tc>
                  <a:txBody>
                    <a:bodyPr/>
                    <a:lstStyle/>
                    <a:p>
                      <a:pPr marR="92075" algn="r">
                        <a:lnSpc>
                          <a:spcPct val="100000"/>
                        </a:lnSpc>
                        <a:spcBef>
                          <a:spcPts val="170"/>
                        </a:spcBef>
                      </a:pPr>
                      <a:r>
                        <a:rPr sz="700" spc="5" dirty="0">
                          <a:solidFill>
                            <a:srgbClr val="171514"/>
                          </a:solidFill>
                          <a:latin typeface="Microsoft Sans Serif"/>
                          <a:cs typeface="Microsoft Sans Serif"/>
                        </a:rPr>
                        <a:t>11,3</a:t>
                      </a:r>
                      <a:r>
                        <a:rPr sz="700" spc="-45" dirty="0">
                          <a:solidFill>
                            <a:srgbClr val="171514"/>
                          </a:solidFill>
                          <a:latin typeface="Microsoft Sans Serif"/>
                          <a:cs typeface="Microsoft Sans Serif"/>
                        </a:rPr>
                        <a:t> mJ</a:t>
                      </a:r>
                      <a:endParaRPr sz="700">
                        <a:latin typeface="Microsoft Sans Serif"/>
                        <a:cs typeface="Microsoft Sans Serif"/>
                      </a:endParaRPr>
                    </a:p>
                  </a:txBody>
                  <a:tcPr marL="0" marR="0" marT="21590" marB="0">
                    <a:lnB w="6350">
                      <a:solidFill>
                        <a:srgbClr val="231F20"/>
                      </a:solidFill>
                      <a:prstDash val="solid"/>
                    </a:lnB>
                  </a:tcPr>
                </a:tc>
                <a:extLst>
                  <a:ext uri="{0D108BD9-81ED-4DB2-BD59-A6C34878D82A}">
                    <a16:rowId xmlns:a16="http://schemas.microsoft.com/office/drawing/2014/main" val="10004"/>
                  </a:ext>
                </a:extLst>
              </a:tr>
            </a:tbl>
          </a:graphicData>
        </a:graphic>
      </p:graphicFrame>
      <p:sp>
        <p:nvSpPr>
          <p:cNvPr id="4" name="object 4"/>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124</a:t>
            </a:r>
            <a:endParaRPr sz="900">
              <a:latin typeface="Arial"/>
              <a:cs typeface="Arial"/>
            </a:endParaRPr>
          </a:p>
        </p:txBody>
      </p:sp>
      <p:sp>
        <p:nvSpPr>
          <p:cNvPr id="5" name="object 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6" name="object 6"/>
          <p:cNvSpPr txBox="1"/>
          <p:nvPr/>
        </p:nvSpPr>
        <p:spPr>
          <a:xfrm>
            <a:off x="5337175" y="747630"/>
            <a:ext cx="4324350" cy="4628703"/>
          </a:xfrm>
          <a:prstGeom prst="rect">
            <a:avLst/>
          </a:prstGeom>
        </p:spPr>
        <p:txBody>
          <a:bodyPr vert="horz" wrap="square" lIns="0" tIns="6985" rIns="0" bIns="0" rtlCol="0">
            <a:spAutoFit/>
          </a:bodyPr>
          <a:lstStyle/>
          <a:p>
            <a:pPr marL="12700" marR="335280">
              <a:lnSpc>
                <a:spcPct val="125000"/>
              </a:lnSpc>
              <a:spcBef>
                <a:spcPts val="55"/>
              </a:spcBef>
            </a:pPr>
            <a:r>
              <a:rPr sz="800" spc="30" dirty="0">
                <a:solidFill>
                  <a:srgbClr val="171514"/>
                </a:solidFill>
                <a:latin typeface="Microsoft Sans Serif"/>
                <a:cs typeface="Microsoft Sans Serif"/>
              </a:rPr>
              <a:t>cuerpo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aislado,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decir,</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conductor</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infinito.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ejemplo</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más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simple</a:t>
            </a:r>
            <a:r>
              <a:rPr sz="800" dirty="0">
                <a:solidFill>
                  <a:srgbClr val="171514"/>
                </a:solidFill>
                <a:latin typeface="Microsoft Sans Serif"/>
                <a:cs typeface="Microsoft Sans Serif"/>
              </a:rPr>
              <a:t> </a:t>
            </a:r>
            <a:r>
              <a:rPr sz="800" spc="-10" dirty="0" err="1">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capacitancia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esfera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conductora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aislada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radio</a:t>
            </a:r>
            <a:r>
              <a:rPr sz="800" i="1" spc="30" dirty="0">
                <a:solidFill>
                  <a:srgbClr val="171514"/>
                </a:solidFill>
                <a:latin typeface="Arial"/>
                <a:cs typeface="Arial"/>
              </a:rPr>
              <a:t>r</a:t>
            </a:r>
            <a:r>
              <a:rPr sz="800" spc="30" dirty="0">
                <a:solidFill>
                  <a:srgbClr val="171514"/>
                </a:solidFill>
                <a:latin typeface="Microsoft Sans Serif"/>
                <a:cs typeface="Microsoft Sans Serif"/>
              </a:rPr>
              <a:t>:</a:t>
            </a:r>
            <a:endParaRPr sz="800" dirty="0">
              <a:latin typeface="Microsoft Sans Serif"/>
              <a:cs typeface="Microsoft Sans Serif"/>
            </a:endParaRPr>
          </a:p>
          <a:p>
            <a:pPr marL="1839595" marR="1937385" indent="-6350" algn="ctr">
              <a:lnSpc>
                <a:spcPts val="1900"/>
              </a:lnSpc>
              <a:spcBef>
                <a:spcPts val="120"/>
              </a:spcBef>
            </a:pPr>
            <a:r>
              <a:rPr sz="1000" i="1" spc="10" dirty="0" smtClean="0">
                <a:latin typeface="Arial"/>
                <a:cs typeface="Arial"/>
              </a:rPr>
              <a:t>C</a:t>
            </a:r>
            <a:r>
              <a:rPr sz="950" spc="10" dirty="0" smtClean="0">
                <a:latin typeface="Microsoft Sans Serif"/>
                <a:cs typeface="Microsoft Sans Serif"/>
              </a:rPr>
              <a:t>=4π</a:t>
            </a:r>
            <a:r>
              <a:rPr sz="1000" i="1" spc="10" dirty="0" err="1" smtClean="0">
                <a:latin typeface="Arial"/>
                <a:cs typeface="Arial"/>
              </a:rPr>
              <a:t>ε</a:t>
            </a:r>
            <a:r>
              <a:rPr sz="550" i="1" spc="10" dirty="0" err="1" smtClean="0">
                <a:latin typeface="Arial"/>
                <a:cs typeface="Arial"/>
              </a:rPr>
              <a:t>o</a:t>
            </a:r>
            <a:r>
              <a:rPr sz="1000" i="1" spc="10" dirty="0" err="1" smtClean="0">
                <a:latin typeface="Arial"/>
                <a:cs typeface="Arial"/>
              </a:rPr>
              <a:t>r</a:t>
            </a:r>
            <a:r>
              <a:rPr lang="es-ES" sz="1000" i="1" spc="10" dirty="0" smtClean="0">
                <a:latin typeface="Arial"/>
                <a:cs typeface="Arial"/>
              </a:rPr>
              <a:t> </a:t>
            </a:r>
            <a:r>
              <a:rPr sz="1000" i="1" spc="-125" dirty="0" smtClean="0">
                <a:latin typeface="Arial"/>
                <a:cs typeface="Arial"/>
              </a:rPr>
              <a:t>C</a:t>
            </a:r>
            <a:r>
              <a:rPr sz="950" spc="-15" dirty="0" smtClean="0">
                <a:latin typeface="Microsoft Sans Serif"/>
                <a:cs typeface="Microsoft Sans Serif"/>
              </a:rPr>
              <a:t>=</a:t>
            </a:r>
            <a:r>
              <a:rPr sz="950" spc="15" dirty="0" smtClean="0">
                <a:latin typeface="Microsoft Sans Serif"/>
                <a:cs typeface="Microsoft Sans Serif"/>
              </a:rPr>
              <a:t>111</a:t>
            </a:r>
            <a:r>
              <a:rPr sz="1000" i="1" spc="-15" dirty="0" smtClean="0">
                <a:latin typeface="Arial"/>
                <a:cs typeface="Arial"/>
              </a:rPr>
              <a:t>rpF</a:t>
            </a:r>
            <a:endParaRPr sz="1000" dirty="0">
              <a:latin typeface="Arial"/>
              <a:cs typeface="Arial"/>
            </a:endParaRPr>
          </a:p>
          <a:p>
            <a:pPr marL="12700" marR="22860">
              <a:lnSpc>
                <a:spcPct val="133300"/>
              </a:lnSpc>
              <a:spcBef>
                <a:spcPts val="770"/>
              </a:spcBef>
            </a:pPr>
            <a:r>
              <a:rPr sz="750" spc="20" dirty="0">
                <a:solidFill>
                  <a:srgbClr val="171514"/>
                </a:solidFill>
                <a:latin typeface="Microsoft Sans Serif"/>
                <a:cs typeface="Microsoft Sans Serif"/>
              </a:rPr>
              <a:t>Como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general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capacitancia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cuerpo</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función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posible</a:t>
            </a:r>
            <a:r>
              <a:rPr sz="750" spc="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considerar</a:t>
            </a:r>
            <a:r>
              <a:rPr lang="es-ES" sz="750" spc="20"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 </a:t>
            </a:r>
            <a:r>
              <a:rPr sz="750" spc="25" dirty="0">
                <a:solidFill>
                  <a:srgbClr val="171514"/>
                </a:solidFill>
                <a:latin typeface="Microsoft Sans Serif"/>
                <a:cs typeface="Microsoft Sans Serif"/>
              </a:rPr>
              <a:t>cuerpo </a:t>
            </a:r>
            <a:r>
              <a:rPr sz="750" spc="40" dirty="0">
                <a:solidFill>
                  <a:srgbClr val="171514"/>
                </a:solidFill>
                <a:latin typeface="Microsoft Sans Serif"/>
                <a:cs typeface="Microsoft Sans Serif"/>
              </a:rPr>
              <a:t>humano </a:t>
            </a:r>
            <a:r>
              <a:rPr sz="750" spc="30" dirty="0">
                <a:solidFill>
                  <a:srgbClr val="171514"/>
                </a:solidFill>
                <a:latin typeface="Microsoft Sans Serif"/>
                <a:cs typeface="Microsoft Sans Serif"/>
              </a:rPr>
              <a:t>como </a:t>
            </a:r>
            <a:r>
              <a:rPr sz="750" spc="20" dirty="0">
                <a:solidFill>
                  <a:srgbClr val="171514"/>
                </a:solidFill>
                <a:latin typeface="Microsoft Sans Serif"/>
                <a:cs typeface="Microsoft Sans Serif"/>
              </a:rPr>
              <a:t>equivalente </a:t>
            </a:r>
            <a:r>
              <a:rPr sz="750" dirty="0">
                <a:solidFill>
                  <a:srgbClr val="171514"/>
                </a:solidFill>
                <a:latin typeface="Microsoft Sans Serif"/>
                <a:cs typeface="Microsoft Sans Serif"/>
              </a:rPr>
              <a:t>a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conductor </a:t>
            </a:r>
            <a:r>
              <a:rPr sz="750" spc="15" dirty="0">
                <a:solidFill>
                  <a:srgbClr val="171514"/>
                </a:solidFill>
                <a:latin typeface="Microsoft Sans Serif"/>
                <a:cs typeface="Microsoft Sans Serif"/>
              </a:rPr>
              <a:t>esférico</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1 </a:t>
            </a:r>
            <a:r>
              <a:rPr sz="750" spc="75" dirty="0">
                <a:solidFill>
                  <a:srgbClr val="171514"/>
                </a:solidFill>
                <a:latin typeface="Microsoft Sans Serif"/>
                <a:cs typeface="Microsoft Sans Serif"/>
              </a:rPr>
              <a:t>m </a:t>
            </a:r>
            <a:r>
              <a:rPr sz="750" spc="25" dirty="0">
                <a:solidFill>
                  <a:srgbClr val="171514"/>
                </a:solidFill>
                <a:latin typeface="Microsoft Sans Serif"/>
                <a:cs typeface="Microsoft Sans Serif"/>
              </a:rPr>
              <a:t>de </a:t>
            </a:r>
            <a:r>
              <a:rPr sz="750" spc="30" dirty="0" err="1" smtClean="0">
                <a:solidFill>
                  <a:srgbClr val="171514"/>
                </a:solidFill>
                <a:latin typeface="Microsoft Sans Serif"/>
                <a:cs typeface="Microsoft Sans Serif"/>
              </a:rPr>
              <a:t>diá</a:t>
            </a:r>
            <a:r>
              <a:rPr lang="es-ES" sz="750" spc="30" dirty="0" smtClean="0">
                <a:solidFill>
                  <a:srgbClr val="171514"/>
                </a:solidFill>
                <a:latin typeface="Microsoft Sans Serif"/>
                <a:cs typeface="Microsoft Sans Serif"/>
              </a:rPr>
              <a:t>m</a:t>
            </a:r>
            <a:r>
              <a:rPr sz="750" spc="3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por </a:t>
            </a:r>
            <a:r>
              <a:rPr sz="750" spc="30" dirty="0">
                <a:solidFill>
                  <a:srgbClr val="171514"/>
                </a:solidFill>
                <a:latin typeface="Microsoft Sans Serif"/>
                <a:cs typeface="Microsoft Sans Serif"/>
              </a:rPr>
              <a:t>tanto</a:t>
            </a:r>
            <a:r>
              <a:rPr sz="750" spc="3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capacitancia</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absoluta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cuerpo </a:t>
            </a:r>
            <a:r>
              <a:rPr sz="750" spc="40" dirty="0">
                <a:solidFill>
                  <a:srgbClr val="171514"/>
                </a:solidFill>
                <a:latin typeface="Microsoft Sans Serif"/>
                <a:cs typeface="Microsoft Sans Serif"/>
              </a:rPr>
              <a:t>humano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aproximadamente </a:t>
            </a:r>
            <a:r>
              <a:rPr sz="750" spc="10" dirty="0">
                <a:solidFill>
                  <a:srgbClr val="171514"/>
                </a:solidFill>
                <a:latin typeface="Microsoft Sans Serif"/>
                <a:cs typeface="Microsoft Sans Serif"/>
              </a:rPr>
              <a:t>50 </a:t>
            </a:r>
            <a:r>
              <a:rPr sz="750" spc="-15" dirty="0">
                <a:solidFill>
                  <a:srgbClr val="171514"/>
                </a:solidFill>
                <a:latin typeface="Microsoft Sans Serif"/>
                <a:cs typeface="Microsoft Sans Serif"/>
              </a:rPr>
              <a:t>pF. </a:t>
            </a:r>
            <a:r>
              <a:rPr sz="750" spc="-5" dirty="0">
                <a:solidFill>
                  <a:srgbClr val="171514"/>
                </a:solidFill>
                <a:latin typeface="Microsoft Sans Serif"/>
                <a:cs typeface="Microsoft Sans Serif"/>
              </a:rPr>
              <a:t>Los </a:t>
            </a:r>
            <a:r>
              <a:rPr sz="750" spc="15" dirty="0" err="1">
                <a:solidFill>
                  <a:srgbClr val="171514"/>
                </a:solidFill>
                <a:latin typeface="Microsoft Sans Serif"/>
                <a:cs typeface="Microsoft Sans Serif"/>
              </a:rPr>
              <a:t>valores</a:t>
            </a:r>
            <a:r>
              <a:rPr sz="750" spc="1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típicos</a:t>
            </a:r>
            <a:r>
              <a:rPr lang="es-ES" sz="750" spc="2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están</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rango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50</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100</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pF.</a:t>
            </a:r>
            <a:endParaRPr sz="750" dirty="0">
              <a:latin typeface="Microsoft Sans Serif"/>
              <a:cs typeface="Microsoft Sans Serif"/>
            </a:endParaRPr>
          </a:p>
          <a:p>
            <a:pPr marL="12700" marR="25400" indent="152400">
              <a:lnSpc>
                <a:spcPct val="125000"/>
              </a:lnSpc>
              <a:spcBef>
                <a:spcPts val="10"/>
              </a:spcBef>
            </a:pPr>
            <a:r>
              <a:rPr sz="800" spc="15" dirty="0">
                <a:solidFill>
                  <a:srgbClr val="171514"/>
                </a:solidFill>
                <a:latin typeface="Microsoft Sans Serif"/>
                <a:cs typeface="Microsoft Sans Serif"/>
              </a:rPr>
              <a:t>Cuando </a:t>
            </a:r>
            <a:r>
              <a:rPr sz="800" spc="35" dirty="0">
                <a:solidFill>
                  <a:srgbClr val="171514"/>
                </a:solidFill>
                <a:latin typeface="Microsoft Sans Serif"/>
                <a:cs typeface="Microsoft Sans Serif"/>
              </a:rPr>
              <a:t>otros </a:t>
            </a:r>
            <a:r>
              <a:rPr sz="800" spc="20" dirty="0">
                <a:solidFill>
                  <a:srgbClr val="171514"/>
                </a:solidFill>
                <a:latin typeface="Microsoft Sans Serif"/>
                <a:cs typeface="Microsoft Sans Serif"/>
              </a:rPr>
              <a:t>cuerpos están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40" dirty="0">
                <a:solidFill>
                  <a:srgbClr val="171514"/>
                </a:solidFill>
                <a:latin typeface="Microsoft Sans Serif"/>
                <a:cs typeface="Microsoft Sans Serif"/>
              </a:rPr>
              <a:t>proximidad </a:t>
            </a:r>
            <a:r>
              <a:rPr sz="800" spc="25" dirty="0">
                <a:solidFill>
                  <a:srgbClr val="171514"/>
                </a:solidFill>
                <a:latin typeface="Microsoft Sans Serif"/>
                <a:cs typeface="Microsoft Sans Serif"/>
              </a:rPr>
              <a:t>de </a:t>
            </a:r>
            <a:r>
              <a:rPr sz="800" spc="45" dirty="0">
                <a:solidFill>
                  <a:srgbClr val="171514"/>
                </a:solidFill>
                <a:latin typeface="Microsoft Sans Serif"/>
                <a:cs typeface="Microsoft Sans Serif"/>
              </a:rPr>
              <a:t>un </a:t>
            </a:r>
            <a:r>
              <a:rPr sz="800" spc="30" dirty="0">
                <a:solidFill>
                  <a:srgbClr val="171514"/>
                </a:solidFill>
                <a:latin typeface="Microsoft Sans Serif"/>
                <a:cs typeface="Microsoft Sans Serif"/>
              </a:rPr>
              <a:t>conductor, </a:t>
            </a:r>
            <a:r>
              <a:rPr sz="800" spc="30" dirty="0" err="1">
                <a:solidFill>
                  <a:srgbClr val="171514"/>
                </a:solidFill>
                <a:latin typeface="Microsoft Sans Serif"/>
                <a:cs typeface="Microsoft Sans Serif"/>
              </a:rPr>
              <a:t>habrá</a:t>
            </a:r>
            <a:r>
              <a:rPr sz="800" spc="3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otras</a:t>
            </a:r>
            <a:r>
              <a:rPr lang="es-ES" sz="800" spc="3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capacidades</a:t>
            </a:r>
            <a:r>
              <a:rPr sz="800"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conductor</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estos</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otros</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cuerpos;</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estas </a:t>
            </a:r>
            <a:r>
              <a:rPr sz="800" spc="20" dirty="0">
                <a:solidFill>
                  <a:srgbClr val="171514"/>
                </a:solidFill>
                <a:latin typeface="Microsoft Sans Serif"/>
                <a:cs typeface="Microsoft Sans Serif"/>
              </a:rPr>
              <a:t>son</a:t>
            </a:r>
            <a:r>
              <a:rPr sz="800" dirty="0">
                <a:solidFill>
                  <a:srgbClr val="171514"/>
                </a:solidFill>
                <a:latin typeface="Microsoft Sans Serif"/>
                <a:cs typeface="Microsoft Sans Serif"/>
              </a:rPr>
              <a:t> las </a:t>
            </a:r>
            <a:r>
              <a:rPr sz="800" spc="10" dirty="0">
                <a:solidFill>
                  <a:srgbClr val="171514"/>
                </a:solidFill>
                <a:latin typeface="Microsoft Sans Serif"/>
                <a:cs typeface="Microsoft Sans Serif"/>
              </a:rPr>
              <a:t>capacitancias</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mutuas</a:t>
            </a:r>
            <a:r>
              <a:rPr sz="800" spc="30" dirty="0" smtClean="0">
                <a:solidFill>
                  <a:srgbClr val="171514"/>
                </a:solidFill>
                <a:latin typeface="Microsoft Sans Serif"/>
                <a:cs typeface="Microsoft Sans Serif"/>
              </a:rPr>
              <a:t>.</a:t>
            </a:r>
            <a:r>
              <a:rPr lang="es-ES" sz="800" spc="30" dirty="0" smtClean="0">
                <a:solidFill>
                  <a:srgbClr val="171514"/>
                </a:solidFill>
                <a:latin typeface="Microsoft Sans Serif"/>
                <a:cs typeface="Microsoft Sans Serif"/>
              </a:rPr>
              <a:t> </a:t>
            </a:r>
            <a:r>
              <a:rPr sz="800" spc="5" dirty="0" smtClean="0">
                <a:solidFill>
                  <a:srgbClr val="171514"/>
                </a:solidFill>
                <a:latin typeface="Microsoft Sans Serif"/>
                <a:cs typeface="Microsoft Sans Serif"/>
              </a:rPr>
              <a:t>Para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cuerpo </a:t>
            </a:r>
            <a:r>
              <a:rPr sz="800" spc="35" dirty="0">
                <a:solidFill>
                  <a:srgbClr val="171514"/>
                </a:solidFill>
                <a:latin typeface="Microsoft Sans Serif"/>
                <a:cs typeface="Microsoft Sans Serif"/>
              </a:rPr>
              <a:t>humano, </a:t>
            </a:r>
            <a:r>
              <a:rPr sz="800" dirty="0">
                <a:solidFill>
                  <a:srgbClr val="171514"/>
                </a:solidFill>
                <a:latin typeface="Microsoft Sans Serif"/>
                <a:cs typeface="Microsoft Sans Serif"/>
              </a:rPr>
              <a:t>las </a:t>
            </a:r>
            <a:r>
              <a:rPr sz="800" spc="10" dirty="0">
                <a:solidFill>
                  <a:srgbClr val="171514"/>
                </a:solidFill>
                <a:latin typeface="Microsoft Sans Serif"/>
                <a:cs typeface="Microsoft Sans Serif"/>
              </a:rPr>
              <a:t>capacitancias </a:t>
            </a:r>
            <a:r>
              <a:rPr sz="800" spc="35" dirty="0">
                <a:solidFill>
                  <a:srgbClr val="171514"/>
                </a:solidFill>
                <a:latin typeface="Microsoft Sans Serif"/>
                <a:cs typeface="Microsoft Sans Serif"/>
              </a:rPr>
              <a:t>mutuas </a:t>
            </a:r>
            <a:r>
              <a:rPr sz="800" spc="20" dirty="0">
                <a:solidFill>
                  <a:srgbClr val="171514"/>
                </a:solidFill>
                <a:latin typeface="Microsoft Sans Serif"/>
                <a:cs typeface="Microsoft Sans Serif"/>
              </a:rPr>
              <a:t>son </a:t>
            </a:r>
            <a:r>
              <a:rPr sz="800" spc="15" dirty="0">
                <a:solidFill>
                  <a:srgbClr val="171514"/>
                </a:solidFill>
                <a:latin typeface="Microsoft Sans Serif"/>
                <a:cs typeface="Microsoft Sans Serif"/>
              </a:rPr>
              <a:t>aquellas </a:t>
            </a:r>
            <a:r>
              <a:rPr sz="800" spc="35" dirty="0">
                <a:solidFill>
                  <a:srgbClr val="171514"/>
                </a:solidFill>
                <a:latin typeface="Microsoft Sans Serif"/>
                <a:cs typeface="Microsoft Sans Serif"/>
              </a:rPr>
              <a:t>entre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cuerpo</a:t>
            </a:r>
            <a:r>
              <a:rPr sz="800" spc="30" dirty="0">
                <a:solidFill>
                  <a:srgbClr val="171514"/>
                </a:solidFill>
                <a:latin typeface="Microsoft Sans Serif"/>
                <a:cs typeface="Microsoft Sans Serif"/>
              </a:rPr>
              <a:t> </a:t>
            </a:r>
            <a:r>
              <a:rPr sz="800" spc="5" dirty="0">
                <a:solidFill>
                  <a:srgbClr val="171514"/>
                </a:solidFill>
                <a:latin typeface="Microsoft Sans Serif"/>
                <a:cs typeface="Microsoft Sans Serif"/>
              </a:rPr>
              <a:t>y </a:t>
            </a:r>
            <a:r>
              <a:rPr sz="800" dirty="0" smtClean="0">
                <a:solidFill>
                  <a:srgbClr val="171514"/>
                </a:solidFill>
                <a:latin typeface="Microsoft Sans Serif"/>
                <a:cs typeface="Microsoft Sans Serif"/>
              </a:rPr>
              <a:t>las</a:t>
            </a:r>
            <a:r>
              <a:rPr lang="es-ES" sz="80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paredes</a:t>
            </a:r>
            <a:r>
              <a:rPr sz="800" spc="2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circundantes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aquellas </a:t>
            </a:r>
            <a:r>
              <a:rPr sz="800" spc="35" dirty="0">
                <a:solidFill>
                  <a:srgbClr val="171514"/>
                </a:solidFill>
                <a:latin typeface="Microsoft Sans Serif"/>
                <a:cs typeface="Microsoft Sans Serif"/>
              </a:rPr>
              <a:t>entre </a:t>
            </a:r>
            <a:r>
              <a:rPr sz="800" dirty="0">
                <a:solidFill>
                  <a:srgbClr val="171514"/>
                </a:solidFill>
                <a:latin typeface="Microsoft Sans Serif"/>
                <a:cs typeface="Microsoft Sans Serif"/>
              </a:rPr>
              <a:t>las </a:t>
            </a:r>
            <a:r>
              <a:rPr sz="800" spc="25" dirty="0">
                <a:solidFill>
                  <a:srgbClr val="171514"/>
                </a:solidFill>
                <a:latin typeface="Microsoft Sans Serif"/>
                <a:cs typeface="Microsoft Sans Serif"/>
              </a:rPr>
              <a:t>plantas de </a:t>
            </a:r>
            <a:r>
              <a:rPr sz="800" spc="15" dirty="0">
                <a:solidFill>
                  <a:srgbClr val="171514"/>
                </a:solidFill>
                <a:latin typeface="Microsoft Sans Serif"/>
                <a:cs typeface="Microsoft Sans Serif"/>
              </a:rPr>
              <a:t>los pies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 </a:t>
            </a:r>
            <a:r>
              <a:rPr sz="800" spc="20" dirty="0">
                <a:solidFill>
                  <a:srgbClr val="171514"/>
                </a:solidFill>
                <a:latin typeface="Microsoft Sans Serif"/>
                <a:cs typeface="Microsoft Sans Serif"/>
              </a:rPr>
              <a:t>suelo </a:t>
            </a:r>
            <a:r>
              <a:rPr sz="800" spc="10" dirty="0">
                <a:solidFill>
                  <a:srgbClr val="171514"/>
                </a:solidFill>
                <a:latin typeface="Microsoft Sans Serif"/>
                <a:cs typeface="Microsoft Sans Serif"/>
              </a:rPr>
              <a:t>(Figura </a:t>
            </a:r>
            <a:r>
              <a:rPr sz="800" spc="-5" dirty="0">
                <a:solidFill>
                  <a:srgbClr val="171514"/>
                </a:solidFill>
                <a:latin typeface="Microsoft Sans Serif"/>
                <a:cs typeface="Microsoft Sans Serif"/>
              </a:rPr>
              <a:t>7.6). </a:t>
            </a:r>
            <a:r>
              <a:rPr sz="800" spc="-40" dirty="0">
                <a:solidFill>
                  <a:srgbClr val="171514"/>
                </a:solidFill>
                <a:latin typeface="Microsoft Sans Serif"/>
                <a:cs typeface="Microsoft Sans Serif"/>
              </a:rPr>
              <a:t>Si </a:t>
            </a:r>
            <a:r>
              <a:rPr sz="800" spc="-10" dirty="0" smtClean="0">
                <a:solidFill>
                  <a:srgbClr val="171514"/>
                </a:solidFill>
                <a:latin typeface="Microsoft Sans Serif"/>
                <a:cs typeface="Microsoft Sans Serif"/>
              </a:rPr>
              <a:t>se</a:t>
            </a:r>
            <a:r>
              <a:rPr lang="es-ES" sz="800" spc="-10"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toman</a:t>
            </a:r>
            <a:r>
              <a:rPr sz="800" spc="4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en </a:t>
            </a:r>
            <a:r>
              <a:rPr sz="800" spc="20" dirty="0">
                <a:solidFill>
                  <a:srgbClr val="171514"/>
                </a:solidFill>
                <a:latin typeface="Microsoft Sans Serif"/>
                <a:cs typeface="Microsoft Sans Serif"/>
              </a:rPr>
              <a:t>consideración </a:t>
            </a:r>
            <a:r>
              <a:rPr sz="800" spc="25" dirty="0">
                <a:solidFill>
                  <a:srgbClr val="171514"/>
                </a:solidFill>
                <a:latin typeface="Microsoft Sans Serif"/>
                <a:cs typeface="Microsoft Sans Serif"/>
              </a:rPr>
              <a:t>todas </a:t>
            </a:r>
            <a:r>
              <a:rPr sz="800" spc="5" dirty="0">
                <a:solidFill>
                  <a:srgbClr val="171514"/>
                </a:solidFill>
                <a:latin typeface="Microsoft Sans Serif"/>
                <a:cs typeface="Microsoft Sans Serif"/>
              </a:rPr>
              <a:t>estas </a:t>
            </a:r>
            <a:r>
              <a:rPr sz="800" spc="10" dirty="0">
                <a:solidFill>
                  <a:srgbClr val="171514"/>
                </a:solidFill>
                <a:latin typeface="Microsoft Sans Serif"/>
                <a:cs typeface="Microsoft Sans Serif"/>
              </a:rPr>
              <a:t>capacitancias, la capacitancia </a:t>
            </a:r>
            <a:r>
              <a:rPr sz="800" spc="25" dirty="0">
                <a:solidFill>
                  <a:srgbClr val="171514"/>
                </a:solidFill>
                <a:latin typeface="Microsoft Sans Serif"/>
                <a:cs typeface="Microsoft Sans Serif"/>
              </a:rPr>
              <a:t>del </a:t>
            </a:r>
            <a:r>
              <a:rPr sz="800" spc="30" dirty="0" err="1">
                <a:solidFill>
                  <a:srgbClr val="171514"/>
                </a:solidFill>
                <a:latin typeface="Microsoft Sans Serif"/>
                <a:cs typeface="Microsoft Sans Serif"/>
              </a:rPr>
              <a:t>cuerpo</a:t>
            </a:r>
            <a:r>
              <a:rPr sz="800" spc="30" dirty="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humano</a:t>
            </a:r>
            <a:r>
              <a:rPr lang="es-ES" sz="800" spc="4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estará</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rango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50</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pF</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250</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pF.</a:t>
            </a:r>
            <a:endParaRPr sz="800" dirty="0">
              <a:latin typeface="Microsoft Sans Serif"/>
              <a:cs typeface="Microsoft Sans Serif"/>
            </a:endParaRPr>
          </a:p>
          <a:p>
            <a:pPr marL="12700" marR="82550" indent="152400">
              <a:lnSpc>
                <a:spcPts val="1200"/>
              </a:lnSpc>
              <a:spcBef>
                <a:spcPts val="80"/>
              </a:spcBef>
            </a:pPr>
            <a:r>
              <a:rPr sz="700" spc="15" dirty="0">
                <a:solidFill>
                  <a:srgbClr val="171514"/>
                </a:solidFill>
                <a:latin typeface="Microsoft Sans Serif"/>
                <a:cs typeface="Microsoft Sans Serif"/>
              </a:rPr>
              <a:t>Como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mencionó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Capítulo </a:t>
            </a:r>
            <a:r>
              <a:rPr sz="700" dirty="0">
                <a:solidFill>
                  <a:srgbClr val="171514"/>
                </a:solidFill>
                <a:latin typeface="Microsoft Sans Serif"/>
                <a:cs typeface="Microsoft Sans Serif"/>
              </a:rPr>
              <a:t>1,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resistencia </a:t>
            </a:r>
            <a:r>
              <a:rPr sz="700" spc="20" dirty="0">
                <a:solidFill>
                  <a:srgbClr val="171514"/>
                </a:solidFill>
                <a:latin typeface="Microsoft Sans Serif"/>
                <a:cs typeface="Microsoft Sans Serif"/>
              </a:rPr>
              <a:t>del </a:t>
            </a:r>
            <a:r>
              <a:rPr sz="700" spc="25" dirty="0">
                <a:solidFill>
                  <a:srgbClr val="171514"/>
                </a:solidFill>
                <a:latin typeface="Microsoft Sans Serif"/>
                <a:cs typeface="Microsoft Sans Serif"/>
              </a:rPr>
              <a:t>cuerpo </a:t>
            </a:r>
            <a:r>
              <a:rPr sz="700" spc="35" dirty="0">
                <a:solidFill>
                  <a:srgbClr val="171514"/>
                </a:solidFill>
                <a:latin typeface="Microsoft Sans Serif"/>
                <a:cs typeface="Microsoft Sans Serif"/>
              </a:rPr>
              <a:t>humano </a:t>
            </a:r>
            <a:r>
              <a:rPr sz="700" spc="25" dirty="0">
                <a:solidFill>
                  <a:srgbClr val="171514"/>
                </a:solidFill>
                <a:latin typeface="Microsoft Sans Serif"/>
                <a:cs typeface="Microsoft Sans Serif"/>
              </a:rPr>
              <a:t>puede </a:t>
            </a:r>
            <a:r>
              <a:rPr sz="700" spc="20" dirty="0" err="1">
                <a:solidFill>
                  <a:srgbClr val="171514"/>
                </a:solidFill>
                <a:latin typeface="Microsoft Sans Serif"/>
                <a:cs typeface="Microsoft Sans Serif"/>
              </a:rPr>
              <a:t>variar</a:t>
            </a:r>
            <a:r>
              <a:rPr sz="700" spc="2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ampliamente</a:t>
            </a:r>
            <a:r>
              <a:rPr lang="es-ES" sz="700" spc="3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desde</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10</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kΩ</a:t>
            </a:r>
            <a:r>
              <a:rPr sz="700" dirty="0">
                <a:solidFill>
                  <a:srgbClr val="171514"/>
                </a:solidFill>
                <a:latin typeface="Microsoft Sans Serif"/>
                <a:cs typeface="Microsoft Sans Serif"/>
              </a:rPr>
              <a:t> si</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ocurre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punta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dedo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hasta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1,000</a:t>
            </a:r>
            <a:r>
              <a:rPr sz="700" dirty="0">
                <a:solidFill>
                  <a:srgbClr val="171514"/>
                </a:solidFill>
                <a:latin typeface="Microsoft Sans Serif"/>
                <a:cs typeface="Microsoft Sans Serif"/>
              </a:rPr>
              <a:t> Ω</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si </a:t>
            </a:r>
            <a:r>
              <a:rPr sz="700" spc="-5" dirty="0">
                <a:solidFill>
                  <a:srgbClr val="171514"/>
                </a:solidFill>
                <a:latin typeface="Microsoft Sans Serif"/>
                <a:cs typeface="Microsoft Sans Serif"/>
              </a:rPr>
              <a:t>es </a:t>
            </a:r>
            <a:r>
              <a:rPr sz="700" spc="15" dirty="0">
                <a:solidFill>
                  <a:srgbClr val="171514"/>
                </a:solidFill>
                <a:latin typeface="Microsoft Sans Serif"/>
                <a:cs typeface="Microsoft Sans Serif"/>
              </a:rPr>
              <a:t>desde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palma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mano</a:t>
            </a:r>
            <a:r>
              <a:rPr sz="700" spc="2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hasta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100</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Ω</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si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sostiene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través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objeto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metálico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grande.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mano</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189230" indent="152400">
              <a:lnSpc>
                <a:spcPts val="1200"/>
              </a:lnSpc>
            </a:pPr>
            <a:r>
              <a:rPr sz="700"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simular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cuerpo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humano,</a:t>
            </a:r>
            <a:r>
              <a:rPr sz="700" spc="-5" dirty="0">
                <a:solidFill>
                  <a:srgbClr val="171514"/>
                </a:solidFill>
                <a:latin typeface="Microsoft Sans Serif"/>
                <a:cs typeface="Microsoft Sans Serif"/>
              </a:rPr>
              <a:t> 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utiliza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circuito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figura</a:t>
            </a:r>
            <a:r>
              <a:rPr lang="es-ES" sz="700" spc="35"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7.7a</a:t>
            </a:r>
            <a:r>
              <a:rPr sz="700" spc="17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fines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prueba</a:t>
            </a:r>
            <a:r>
              <a:rPr sz="700" spc="25" dirty="0">
                <a:solidFill>
                  <a:srgbClr val="171514"/>
                </a:solidFill>
                <a:latin typeface="Microsoft Sans Serif"/>
                <a:cs typeface="Microsoft Sans Serif"/>
              </a:rPr>
              <a:t>:</a:t>
            </a:r>
            <a:endParaRPr sz="700" dirty="0">
              <a:latin typeface="Microsoft Sans Serif"/>
              <a:cs typeface="Microsoft Sans Serif"/>
            </a:endParaRPr>
          </a:p>
          <a:p>
            <a:pPr>
              <a:spcBef>
                <a:spcPts val="35"/>
              </a:spcBef>
            </a:pPr>
            <a:endParaRPr sz="950" dirty="0">
              <a:latin typeface="Microsoft Sans Serif"/>
              <a:cs typeface="Microsoft Sans Serif"/>
            </a:endParaRPr>
          </a:p>
          <a:p>
            <a:pPr marL="164465" marR="2463800">
              <a:lnSpc>
                <a:spcPct val="133300"/>
              </a:lnSpc>
            </a:pPr>
            <a:r>
              <a:rPr sz="750" i="1" spc="5" dirty="0">
                <a:solidFill>
                  <a:srgbClr val="171514"/>
                </a:solidFill>
                <a:latin typeface="Arial"/>
                <a:cs typeface="Arial"/>
              </a:rPr>
              <a:t>C</a:t>
            </a:r>
            <a:r>
              <a:rPr sz="450" i="1" spc="5" dirty="0">
                <a:solidFill>
                  <a:srgbClr val="171514"/>
                </a:solidFill>
                <a:latin typeface="Arial"/>
                <a:cs typeface="Arial"/>
              </a:rPr>
              <a:t>b</a:t>
            </a:r>
            <a:r>
              <a:rPr sz="750" spc="5" dirty="0">
                <a:solidFill>
                  <a:srgbClr val="171514"/>
                </a:solidFill>
                <a:latin typeface="Microsoft Sans Serif"/>
                <a:cs typeface="Microsoft Sans Serif"/>
              </a:rPr>
              <a:t>=capacitancia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cuerpo</a:t>
            </a:r>
            <a:r>
              <a:rPr sz="750" spc="-5" dirty="0">
                <a:solidFill>
                  <a:srgbClr val="171514"/>
                </a:solidFill>
                <a:latin typeface="Microsoft Sans Serif"/>
                <a:cs typeface="Microsoft Sans Serif"/>
              </a:rPr>
              <a:t> </a:t>
            </a:r>
            <a:r>
              <a:rPr sz="750" spc="40" dirty="0" err="1">
                <a:solidFill>
                  <a:srgbClr val="171514"/>
                </a:solidFill>
                <a:latin typeface="Microsoft Sans Serif"/>
                <a:cs typeface="Microsoft Sans Serif"/>
              </a:rPr>
              <a:t>humano</a:t>
            </a:r>
            <a:r>
              <a:rPr sz="750" spc="-5" dirty="0">
                <a:solidFill>
                  <a:srgbClr val="171514"/>
                </a:solidFill>
                <a:latin typeface="Microsoft Sans Serif"/>
                <a:cs typeface="Microsoft Sans Serif"/>
              </a:rPr>
              <a:t> </a:t>
            </a:r>
            <a:r>
              <a:rPr sz="750" i="1" spc="-80" dirty="0" smtClean="0">
                <a:solidFill>
                  <a:srgbClr val="171514"/>
                </a:solidFill>
                <a:latin typeface="Arial"/>
                <a:cs typeface="Arial"/>
              </a:rPr>
              <a:t>R</a:t>
            </a:r>
            <a:r>
              <a:rPr lang="es-ES" sz="750" i="1" spc="-80" dirty="0" smtClean="0">
                <a:solidFill>
                  <a:srgbClr val="171514"/>
                </a:solidFill>
                <a:latin typeface="Arial"/>
                <a:cs typeface="Arial"/>
              </a:rPr>
              <a:t> </a:t>
            </a:r>
            <a:r>
              <a:rPr sz="450" i="1" spc="15" dirty="0" smtClean="0">
                <a:solidFill>
                  <a:srgbClr val="171514"/>
                </a:solidFill>
                <a:latin typeface="Arial"/>
                <a:cs typeface="Arial"/>
              </a:rPr>
              <a:t>b</a:t>
            </a:r>
            <a:r>
              <a:rPr sz="750" spc="15" dirty="0" smtClean="0">
                <a:solidFill>
                  <a:srgbClr val="171514"/>
                </a:solidFill>
                <a:latin typeface="Microsoft Sans Serif"/>
                <a:cs typeface="Microsoft Sans Serif"/>
              </a:rPr>
              <a:t>=</a:t>
            </a:r>
            <a:r>
              <a:rPr sz="750" spc="15" dirty="0" err="1" smtClean="0">
                <a:solidFill>
                  <a:srgbClr val="171514"/>
                </a:solidFill>
                <a:latin typeface="Microsoft Sans Serif"/>
                <a:cs typeface="Microsoft Sans Serif"/>
              </a:rPr>
              <a:t>resistencia</a:t>
            </a:r>
            <a:r>
              <a:rPr sz="750" spc="1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cuerpo </a:t>
            </a:r>
            <a:r>
              <a:rPr sz="750" spc="40" dirty="0">
                <a:solidFill>
                  <a:srgbClr val="171514"/>
                </a:solidFill>
                <a:latin typeface="Microsoft Sans Serif"/>
                <a:cs typeface="Microsoft Sans Serif"/>
              </a:rPr>
              <a:t>humano </a:t>
            </a:r>
            <a:r>
              <a:rPr sz="750" i="1" spc="-15" dirty="0" err="1">
                <a:solidFill>
                  <a:srgbClr val="171514"/>
                </a:solidFill>
                <a:latin typeface="Arial"/>
                <a:cs typeface="Arial"/>
              </a:rPr>
              <a:t>V</a:t>
            </a:r>
            <a:r>
              <a:rPr sz="450" i="1" spc="-15" dirty="0" err="1">
                <a:solidFill>
                  <a:srgbClr val="171514"/>
                </a:solidFill>
                <a:latin typeface="Arial"/>
                <a:cs typeface="Arial"/>
              </a:rPr>
              <a:t>b</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voltaje</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endParaRPr sz="750" dirty="0">
              <a:latin typeface="Microsoft Sans Serif"/>
              <a:cs typeface="Microsoft Sans Serif"/>
            </a:endParaRPr>
          </a:p>
          <a:p>
            <a:pPr>
              <a:spcBef>
                <a:spcPts val="45"/>
              </a:spcBef>
            </a:pPr>
            <a:endParaRPr sz="1100" dirty="0">
              <a:latin typeface="Microsoft Sans Serif"/>
              <a:cs typeface="Microsoft Sans Serif"/>
            </a:endParaRPr>
          </a:p>
          <a:p>
            <a:pPr marL="12700" marR="5080" indent="152400">
              <a:lnSpc>
                <a:spcPts val="1200"/>
              </a:lnSpc>
            </a:pPr>
            <a:r>
              <a:rPr sz="800" spc="2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requisito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principal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inductancia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circuito</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sea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inferior</a:t>
            </a:r>
            <a:r>
              <a:rPr sz="800" dirty="0">
                <a:solidFill>
                  <a:srgbClr val="171514"/>
                </a:solidFill>
                <a:latin typeface="Microsoft Sans Serif"/>
                <a:cs typeface="Microsoft Sans Serif"/>
              </a:rPr>
              <a:t> a</a:t>
            </a:r>
            <a:r>
              <a:rPr sz="800" spc="5" dirty="0">
                <a:solidFill>
                  <a:srgbClr val="171514"/>
                </a:solidFill>
                <a:latin typeface="Microsoft Sans Serif"/>
                <a:cs typeface="Microsoft Sans Serif"/>
              </a:rPr>
              <a:t> 0,1</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μH</a:t>
            </a:r>
            <a:r>
              <a:rPr sz="800" spc="20"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Diferentes</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fabricantes</a:t>
            </a:r>
            <a:r>
              <a:rPr sz="800" spc="2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pueden </a:t>
            </a:r>
            <a:r>
              <a:rPr sz="800" spc="25" dirty="0">
                <a:solidFill>
                  <a:srgbClr val="171514"/>
                </a:solidFill>
                <a:latin typeface="Microsoft Sans Serif"/>
                <a:cs typeface="Microsoft Sans Serif"/>
              </a:rPr>
              <a:t>usar </a:t>
            </a:r>
            <a:r>
              <a:rPr sz="800" spc="30" dirty="0">
                <a:solidFill>
                  <a:srgbClr val="171514"/>
                </a:solidFill>
                <a:latin typeface="Microsoft Sans Serif"/>
                <a:cs typeface="Microsoft Sans Serif"/>
              </a:rPr>
              <a:t>diferentes </a:t>
            </a:r>
            <a:r>
              <a:rPr sz="800" spc="15" dirty="0">
                <a:solidFill>
                  <a:srgbClr val="171514"/>
                </a:solidFill>
                <a:latin typeface="Microsoft Sans Serif"/>
                <a:cs typeface="Microsoft Sans Serif"/>
              </a:rPr>
              <a:t>valores </a:t>
            </a:r>
            <a:r>
              <a:rPr sz="800" spc="25" dirty="0">
                <a:solidFill>
                  <a:srgbClr val="171514"/>
                </a:solidFill>
                <a:latin typeface="Microsoft Sans Serif"/>
                <a:cs typeface="Microsoft Sans Serif"/>
              </a:rPr>
              <a:t>para </a:t>
            </a:r>
            <a:r>
              <a:rPr sz="800" spc="15" dirty="0" err="1">
                <a:solidFill>
                  <a:srgbClr val="171514"/>
                </a:solidFill>
                <a:latin typeface="Microsoft Sans Serif"/>
                <a:cs typeface="Microsoft Sans Serif"/>
              </a:rPr>
              <a:t>los</a:t>
            </a:r>
            <a:r>
              <a:rPr sz="800" spc="15" dirty="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pará</a:t>
            </a:r>
            <a:r>
              <a:rPr lang="es-ES" sz="800" spc="35" dirty="0" smtClean="0">
                <a:solidFill>
                  <a:srgbClr val="171514"/>
                </a:solidFill>
                <a:latin typeface="Microsoft Sans Serif"/>
                <a:cs typeface="Microsoft Sans Serif"/>
              </a:rPr>
              <a:t>m</a:t>
            </a:r>
            <a:r>
              <a:rPr sz="800" spc="35" dirty="0" smtClean="0">
                <a:solidFill>
                  <a:srgbClr val="171514"/>
                </a:solidFill>
                <a:latin typeface="Microsoft Sans Serif"/>
                <a:cs typeface="Microsoft Sans Serif"/>
              </a:rPr>
              <a:t>s </a:t>
            </a:r>
            <a:r>
              <a:rPr sz="800" spc="25" dirty="0">
                <a:solidFill>
                  <a:srgbClr val="171514"/>
                </a:solidFill>
                <a:latin typeface="Microsoft Sans Serif"/>
                <a:cs typeface="Microsoft Sans Serif"/>
              </a:rPr>
              <a:t>anteriores, </a:t>
            </a:r>
            <a:r>
              <a:rPr sz="800" spc="35" dirty="0" err="1">
                <a:solidFill>
                  <a:srgbClr val="171514"/>
                </a:solidFill>
                <a:latin typeface="Microsoft Sans Serif"/>
                <a:cs typeface="Microsoft Sans Serif"/>
              </a:rPr>
              <a:t>pero</a:t>
            </a:r>
            <a:r>
              <a:rPr sz="800" spc="35"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los</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siguientes</a:t>
            </a:r>
            <a:r>
              <a:rPr sz="800" spc="2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valores </a:t>
            </a:r>
            <a:r>
              <a:rPr sz="800" spc="20" dirty="0">
                <a:solidFill>
                  <a:srgbClr val="171514"/>
                </a:solidFill>
                <a:latin typeface="Microsoft Sans Serif"/>
                <a:cs typeface="Microsoft Sans Serif"/>
              </a:rPr>
              <a:t>son </a:t>
            </a:r>
            <a:r>
              <a:rPr sz="800" spc="15" dirty="0">
                <a:solidFill>
                  <a:srgbClr val="171514"/>
                </a:solidFill>
                <a:latin typeface="Microsoft Sans Serif"/>
                <a:cs typeface="Microsoft Sans Serif"/>
              </a:rPr>
              <a:t>los </a:t>
            </a:r>
            <a:r>
              <a:rPr sz="800" spc="10" dirty="0">
                <a:solidFill>
                  <a:srgbClr val="171514"/>
                </a:solidFill>
                <a:latin typeface="Microsoft Sans Serif"/>
                <a:cs typeface="Microsoft Sans Serif"/>
              </a:rPr>
              <a:t>especificados </a:t>
            </a:r>
            <a:r>
              <a:rPr sz="800" spc="50" dirty="0">
                <a:solidFill>
                  <a:srgbClr val="171514"/>
                </a:solidFill>
                <a:latin typeface="Microsoft Sans Serif"/>
                <a:cs typeface="Microsoft Sans Serif"/>
              </a:rPr>
              <a:t>por </a:t>
            </a:r>
            <a:r>
              <a:rPr sz="800" spc="-20" dirty="0">
                <a:solidFill>
                  <a:srgbClr val="171514"/>
                </a:solidFill>
                <a:latin typeface="Microsoft Sans Serif"/>
                <a:cs typeface="Microsoft Sans Serif"/>
              </a:rPr>
              <a:t>IEC</a:t>
            </a:r>
            <a:r>
              <a:rPr sz="450" spc="-20" dirty="0">
                <a:solidFill>
                  <a:srgbClr val="171514"/>
                </a:solidFill>
                <a:latin typeface="Microsoft Sans Serif"/>
                <a:cs typeface="Microsoft Sans Serif"/>
              </a:rPr>
              <a:t>3</a:t>
            </a:r>
            <a:r>
              <a:rPr sz="800" spc="-20" dirty="0">
                <a:solidFill>
                  <a:srgbClr val="171514"/>
                </a:solidFill>
                <a:latin typeface="Microsoft Sans Serif"/>
                <a:cs typeface="Microsoft Sans Serif"/>
              </a:rPr>
              <a:t>y </a:t>
            </a:r>
            <a:r>
              <a:rPr sz="800" spc="50" dirty="0">
                <a:solidFill>
                  <a:srgbClr val="171514"/>
                </a:solidFill>
                <a:latin typeface="Microsoft Sans Serif"/>
                <a:cs typeface="Microsoft Sans Serif"/>
              </a:rPr>
              <a:t>por </a:t>
            </a:r>
            <a:r>
              <a:rPr sz="800" spc="15" dirty="0">
                <a:solidFill>
                  <a:srgbClr val="171514"/>
                </a:solidFill>
                <a:latin typeface="Microsoft Sans Serif"/>
                <a:cs typeface="Microsoft Sans Serif"/>
              </a:rPr>
              <a:t>los </a:t>
            </a:r>
            <a:r>
              <a:rPr sz="800" spc="20" dirty="0">
                <a:solidFill>
                  <a:srgbClr val="171514"/>
                </a:solidFill>
                <a:latin typeface="Microsoft Sans Serif"/>
                <a:cs typeface="Microsoft Sans Serif"/>
              </a:rPr>
              <a:t>estándares </a:t>
            </a:r>
            <a:r>
              <a:rPr sz="800" spc="30" dirty="0">
                <a:solidFill>
                  <a:srgbClr val="171514"/>
                </a:solidFill>
                <a:latin typeface="Microsoft Sans Serif"/>
                <a:cs typeface="Microsoft Sans Serif"/>
              </a:rPr>
              <a:t>militares</a:t>
            </a:r>
            <a:r>
              <a:rPr sz="800" spc="30"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65" dirty="0">
                <a:solidFill>
                  <a:srgbClr val="171514"/>
                </a:solidFill>
                <a:latin typeface="Microsoft Sans Serif"/>
                <a:cs typeface="Microsoft Sans Serif"/>
              </a:rPr>
              <a:t>EE. </a:t>
            </a:r>
            <a:r>
              <a:rPr sz="800" dirty="0" smtClean="0">
                <a:solidFill>
                  <a:srgbClr val="171514"/>
                </a:solidFill>
                <a:latin typeface="Microsoft Sans Serif"/>
                <a:cs typeface="Microsoft Sans Serif"/>
              </a:rPr>
              <a:t>UU.</a:t>
            </a:r>
            <a:r>
              <a:rPr sz="450" dirty="0" smtClean="0">
                <a:solidFill>
                  <a:srgbClr val="171514"/>
                </a:solidFill>
                <a:latin typeface="Microsoft Sans Serif"/>
                <a:cs typeface="Microsoft Sans Serif"/>
              </a:rPr>
              <a:t>4</a:t>
            </a:r>
            <a:r>
              <a:rPr lang="es-ES" sz="450" dirty="0" smtClean="0">
                <a:solidFill>
                  <a:srgbClr val="171514"/>
                </a:solidFill>
                <a:latin typeface="Microsoft Sans Serif"/>
                <a:cs typeface="Microsoft Sans Serif"/>
              </a:rPr>
              <a:t> </a:t>
            </a:r>
            <a:r>
              <a:rPr sz="950" spc="5" dirty="0" smtClean="0">
                <a:solidFill>
                  <a:srgbClr val="171514"/>
                </a:solidFill>
                <a:latin typeface="Microsoft Sans Serif"/>
                <a:cs typeface="Microsoft Sans Serif"/>
              </a:rPr>
              <a:t>y</a:t>
            </a:r>
            <a:r>
              <a:rPr sz="950" spc="-15" dirty="0" smtClean="0">
                <a:solidFill>
                  <a:srgbClr val="171514"/>
                </a:solidFill>
                <a:latin typeface="Microsoft Sans Serif"/>
                <a:cs typeface="Microsoft Sans Serif"/>
              </a:rPr>
              <a:t> </a:t>
            </a:r>
            <a:r>
              <a:rPr sz="950" spc="25" dirty="0">
                <a:solidFill>
                  <a:srgbClr val="171514"/>
                </a:solidFill>
                <a:latin typeface="Microsoft Sans Serif"/>
                <a:cs typeface="Microsoft Sans Serif"/>
              </a:rPr>
              <a:t>son</a:t>
            </a:r>
            <a:r>
              <a:rPr sz="950" spc="-10" dirty="0">
                <a:solidFill>
                  <a:srgbClr val="171514"/>
                </a:solidFill>
                <a:latin typeface="Microsoft Sans Serif"/>
                <a:cs typeface="Microsoft Sans Serif"/>
              </a:rPr>
              <a:t> </a:t>
            </a:r>
            <a:r>
              <a:rPr sz="950" spc="15" dirty="0">
                <a:solidFill>
                  <a:srgbClr val="171514"/>
                </a:solidFill>
                <a:latin typeface="Microsoft Sans Serif"/>
                <a:cs typeface="Microsoft Sans Serif"/>
              </a:rPr>
              <a:t>los</a:t>
            </a:r>
            <a:r>
              <a:rPr sz="950" spc="-10" dirty="0">
                <a:solidFill>
                  <a:srgbClr val="171514"/>
                </a:solidFill>
                <a:latin typeface="Microsoft Sans Serif"/>
                <a:cs typeface="Microsoft Sans Serif"/>
              </a:rPr>
              <a:t> </a:t>
            </a:r>
            <a:r>
              <a:rPr sz="950" spc="30" dirty="0">
                <a:solidFill>
                  <a:srgbClr val="171514"/>
                </a:solidFill>
                <a:latin typeface="Microsoft Sans Serif"/>
                <a:cs typeface="Microsoft Sans Serif"/>
              </a:rPr>
              <a:t>de</a:t>
            </a:r>
            <a:r>
              <a:rPr sz="950" spc="-10" dirty="0">
                <a:solidFill>
                  <a:srgbClr val="171514"/>
                </a:solidFill>
                <a:latin typeface="Microsoft Sans Serif"/>
                <a:cs typeface="Microsoft Sans Serif"/>
              </a:rPr>
              <a:t> </a:t>
            </a:r>
            <a:r>
              <a:rPr sz="950" spc="25" dirty="0">
                <a:solidFill>
                  <a:srgbClr val="171514"/>
                </a:solidFill>
                <a:latin typeface="Microsoft Sans Serif"/>
                <a:cs typeface="Microsoft Sans Serif"/>
              </a:rPr>
              <a:t>uso</a:t>
            </a:r>
            <a:r>
              <a:rPr sz="950" spc="-10" dirty="0">
                <a:solidFill>
                  <a:srgbClr val="171514"/>
                </a:solidFill>
                <a:latin typeface="Microsoft Sans Serif"/>
                <a:cs typeface="Microsoft Sans Serif"/>
              </a:rPr>
              <a:t> </a:t>
            </a:r>
            <a:r>
              <a:rPr sz="950" spc="35" dirty="0">
                <a:solidFill>
                  <a:srgbClr val="171514"/>
                </a:solidFill>
                <a:latin typeface="Microsoft Sans Serif"/>
                <a:cs typeface="Microsoft Sans Serif"/>
              </a:rPr>
              <a:t>común</a:t>
            </a:r>
            <a:r>
              <a:rPr sz="950" spc="35" dirty="0">
                <a:solidFill>
                  <a:srgbClr val="171514"/>
                </a:solidFill>
                <a:latin typeface="Microsoft Sans Serif"/>
                <a:cs typeface="Microsoft Sans Serif"/>
              </a:rPr>
              <a:t>:</a:t>
            </a:r>
            <a:endParaRPr sz="950" dirty="0">
              <a:latin typeface="Microsoft Sans Serif"/>
              <a:cs typeface="Microsoft Sans Serif"/>
            </a:endParaRPr>
          </a:p>
        </p:txBody>
      </p:sp>
      <p:sp>
        <p:nvSpPr>
          <p:cNvPr id="7" name="object 7"/>
          <p:cNvSpPr txBox="1"/>
          <p:nvPr/>
        </p:nvSpPr>
        <p:spPr>
          <a:xfrm>
            <a:off x="5337176" y="6613645"/>
            <a:ext cx="4284345" cy="1169035"/>
          </a:xfrm>
          <a:prstGeom prst="rect">
            <a:avLst/>
          </a:prstGeom>
        </p:spPr>
        <p:txBody>
          <a:bodyPr vert="horz" wrap="square" lIns="0" tIns="12700" rIns="0" bIns="0" rtlCol="0">
            <a:spAutoFit/>
          </a:bodyPr>
          <a:lstStyle/>
          <a:p>
            <a:pPr marL="12700" marR="5080" indent="152400">
              <a:lnSpc>
                <a:spcPct val="133300"/>
              </a:lnSpc>
              <a:spcBef>
                <a:spcPts val="100"/>
              </a:spcBef>
            </a:pP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7.7b</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muestra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forma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onda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típica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descarga.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Su</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forma</a:t>
            </a:r>
            <a:r>
              <a:rPr sz="750" dirty="0">
                <a:solidFill>
                  <a:srgbClr val="171514"/>
                </a:solidFill>
                <a:latin typeface="Microsoft Sans Serif"/>
                <a:cs typeface="Microsoft Sans Serif"/>
              </a:rPr>
              <a:t> </a:t>
            </a:r>
            <a:r>
              <a:rPr sz="750" spc="-5" dirty="0" err="1">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30" dirty="0">
                <a:solidFill>
                  <a:srgbClr val="171514"/>
                </a:solidFill>
                <a:latin typeface="Microsoft Sans Serif"/>
                <a:cs typeface="Microsoft Sans Serif"/>
              </a:rPr>
              <a:t>una onda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impulso </a:t>
            </a:r>
            <a:r>
              <a:rPr sz="750" spc="20" dirty="0">
                <a:solidFill>
                  <a:srgbClr val="171514"/>
                </a:solidFill>
                <a:latin typeface="Microsoft Sans Serif"/>
                <a:cs typeface="Microsoft Sans Serif"/>
              </a:rPr>
              <a:t>con </a:t>
            </a:r>
            <a:r>
              <a:rPr sz="750" spc="15" dirty="0">
                <a:solidFill>
                  <a:srgbClr val="171514"/>
                </a:solidFill>
                <a:latin typeface="Microsoft Sans Serif"/>
                <a:cs typeface="Microsoft Sans Serif"/>
              </a:rPr>
              <a:t>valores </a:t>
            </a:r>
            <a:r>
              <a:rPr sz="750" spc="25" dirty="0">
                <a:solidFill>
                  <a:srgbClr val="171514"/>
                </a:solidFill>
                <a:latin typeface="Microsoft Sans Serif"/>
                <a:cs typeface="Microsoft Sans Serif"/>
              </a:rPr>
              <a:t>de </a:t>
            </a:r>
            <a:r>
              <a:rPr sz="750" spc="40" dirty="0">
                <a:solidFill>
                  <a:srgbClr val="171514"/>
                </a:solidFill>
                <a:latin typeface="Microsoft Sans Serif"/>
                <a:cs typeface="Microsoft Sans Serif"/>
              </a:rPr>
              <a:t>tiempo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frente entre </a:t>
            </a:r>
            <a:r>
              <a:rPr sz="750" spc="10" dirty="0">
                <a:solidFill>
                  <a:srgbClr val="171514"/>
                </a:solidFill>
                <a:latin typeface="Microsoft Sans Serif"/>
                <a:cs typeface="Microsoft Sans Serif"/>
              </a:rPr>
              <a:t>200 ps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10 </a:t>
            </a:r>
            <a:r>
              <a:rPr sz="750" spc="5" dirty="0">
                <a:solidFill>
                  <a:srgbClr val="171514"/>
                </a:solidFill>
                <a:latin typeface="Microsoft Sans Serif"/>
                <a:cs typeface="Microsoft Sans Serif"/>
              </a:rPr>
              <a:t>ns, y </a:t>
            </a:r>
            <a:r>
              <a:rPr sz="750" spc="15" dirty="0" err="1">
                <a:solidFill>
                  <a:srgbClr val="171514"/>
                </a:solidFill>
                <a:latin typeface="Microsoft Sans Serif"/>
                <a:cs typeface="Microsoft Sans Serif"/>
              </a:rPr>
              <a:t>valores</a:t>
            </a:r>
            <a:r>
              <a:rPr sz="750" spc="1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tiempo</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cola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100</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ns</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2</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μs.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magnitud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máxima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depende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descarga.</a:t>
            </a:r>
            <a:r>
              <a:rPr sz="750" i="1" spc="5" dirty="0" err="1" smtClean="0">
                <a:solidFill>
                  <a:srgbClr val="171514"/>
                </a:solidFill>
                <a:latin typeface="Arial"/>
                <a:cs typeface="Arial"/>
              </a:rPr>
              <a:t>V</a:t>
            </a:r>
            <a:r>
              <a:rPr sz="450" i="1" spc="5" dirty="0" err="1" smtClean="0">
                <a:solidFill>
                  <a:srgbClr val="171514"/>
                </a:solidFill>
                <a:latin typeface="Arial"/>
                <a:cs typeface="Arial"/>
              </a:rPr>
              <a:t>b</a:t>
            </a:r>
            <a:r>
              <a:rPr sz="750" spc="5" dirty="0" err="1" smtClean="0">
                <a:solidFill>
                  <a:srgbClr val="171514"/>
                </a:solidFill>
                <a:latin typeface="Microsoft Sans Serif"/>
                <a:cs typeface="Microsoft Sans Serif"/>
              </a:rPr>
              <a:t>y</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puede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llegar</a:t>
            </a:r>
            <a:r>
              <a:rPr sz="750" dirty="0">
                <a:solidFill>
                  <a:srgbClr val="171514"/>
                </a:solidFill>
                <a:latin typeface="Microsoft Sans Serif"/>
                <a:cs typeface="Microsoft Sans Serif"/>
              </a:rPr>
              <a:t> a 40A si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tensión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20</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kV.</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tiempo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frente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endParaRPr sz="750" dirty="0">
              <a:latin typeface="Microsoft Sans Serif"/>
              <a:cs typeface="Microsoft Sans Serif"/>
            </a:endParaRPr>
          </a:p>
          <a:p>
            <a:pPr>
              <a:spcBef>
                <a:spcPts val="20"/>
              </a:spcBef>
            </a:pPr>
            <a:endParaRPr sz="1250" dirty="0">
              <a:latin typeface="Microsoft Sans Serif"/>
              <a:cs typeface="Microsoft Sans Serif"/>
            </a:endParaRPr>
          </a:p>
          <a:p>
            <a:pPr marL="12700"/>
            <a:r>
              <a:rPr sz="450" spc="-25" dirty="0">
                <a:solidFill>
                  <a:srgbClr val="171514"/>
                </a:solidFill>
                <a:latin typeface="Microsoft Sans Serif"/>
                <a:cs typeface="Microsoft Sans Serif"/>
              </a:rPr>
              <a:t>3</a:t>
            </a:r>
            <a:r>
              <a:rPr sz="700" spc="-25" dirty="0">
                <a:solidFill>
                  <a:srgbClr val="171514"/>
                </a:solidFill>
                <a:latin typeface="Microsoft Sans Serif"/>
                <a:cs typeface="Microsoft Sans Serif"/>
              </a:rPr>
              <a:t>IEC</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60801-2</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(1991),</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EMC</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equipos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control</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medición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procesos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industriales</a:t>
            </a:r>
            <a:r>
              <a:rPr sz="700" spc="2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Parte</a:t>
            </a:r>
            <a:r>
              <a:rPr sz="700" dirty="0">
                <a:solidFill>
                  <a:srgbClr val="171514"/>
                </a:solidFill>
                <a:latin typeface="Microsoft Sans Serif"/>
                <a:cs typeface="Microsoft Sans Serif"/>
              </a:rPr>
              <a:t> 2:</a:t>
            </a:r>
            <a:endParaRPr sz="700" dirty="0">
              <a:latin typeface="Microsoft Sans Serif"/>
              <a:cs typeface="Microsoft Sans Serif"/>
            </a:endParaRPr>
          </a:p>
          <a:p>
            <a:pPr marL="88900">
              <a:spcBef>
                <a:spcPts val="170"/>
              </a:spcBef>
            </a:pPr>
            <a:r>
              <a:rPr sz="650" spc="10" dirty="0">
                <a:solidFill>
                  <a:srgbClr val="171514"/>
                </a:solidFill>
                <a:latin typeface="Microsoft Sans Serif"/>
                <a:cs typeface="Microsoft Sans Serif"/>
              </a:rPr>
              <a:t>Requisitos</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descarga</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electrostática</a:t>
            </a:r>
            <a:r>
              <a:rPr sz="650" spc="15" dirty="0">
                <a:solidFill>
                  <a:srgbClr val="171514"/>
                </a:solidFill>
                <a:latin typeface="Microsoft Sans Serif"/>
                <a:cs typeface="Microsoft Sans Serif"/>
              </a:rPr>
              <a:t>.</a:t>
            </a:r>
            <a:endParaRPr sz="650" dirty="0">
              <a:latin typeface="Microsoft Sans Serif"/>
              <a:cs typeface="Microsoft Sans Serif"/>
            </a:endParaRPr>
          </a:p>
          <a:p>
            <a:pPr marL="12700">
              <a:spcBef>
                <a:spcPts val="130"/>
              </a:spcBef>
            </a:pPr>
            <a:r>
              <a:rPr sz="450" dirty="0">
                <a:solidFill>
                  <a:srgbClr val="171514"/>
                </a:solidFill>
                <a:latin typeface="Microsoft Sans Serif"/>
                <a:cs typeface="Microsoft Sans Serif"/>
              </a:rPr>
              <a:t>4</a:t>
            </a:r>
            <a:r>
              <a:rPr sz="700" dirty="0">
                <a:solidFill>
                  <a:srgbClr val="171514"/>
                </a:solidFill>
                <a:latin typeface="Microsoft Sans Serif"/>
                <a:cs typeface="Microsoft Sans Serif"/>
              </a:rPr>
              <a:t>MIL-HDBK-263B</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(1994),</a:t>
            </a:r>
            <a:r>
              <a:rPr sz="700" i="1" spc="10" dirty="0">
                <a:solidFill>
                  <a:srgbClr val="171514"/>
                </a:solidFill>
                <a:latin typeface="Arial"/>
                <a:cs typeface="Arial"/>
              </a:rPr>
              <a:t>Manual</a:t>
            </a:r>
            <a:r>
              <a:rPr sz="700" i="1"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30" dirty="0">
                <a:solidFill>
                  <a:srgbClr val="171514"/>
                </a:solidFill>
                <a:latin typeface="Arial"/>
                <a:cs typeface="Arial"/>
              </a:rPr>
              <a:t>control</a:t>
            </a:r>
            <a:r>
              <a:rPr sz="700" i="1" dirty="0">
                <a:solidFill>
                  <a:srgbClr val="171514"/>
                </a:solidFill>
                <a:latin typeface="Arial"/>
                <a:cs typeface="Arial"/>
              </a:rPr>
              <a:t> </a:t>
            </a:r>
            <a:r>
              <a:rPr sz="700" i="1" spc="20" dirty="0">
                <a:solidFill>
                  <a:srgbClr val="171514"/>
                </a:solidFill>
                <a:latin typeface="Arial"/>
                <a:cs typeface="Arial"/>
              </a:rPr>
              <a:t>de</a:t>
            </a:r>
            <a:r>
              <a:rPr sz="700" i="1" dirty="0">
                <a:solidFill>
                  <a:srgbClr val="171514"/>
                </a:solidFill>
                <a:latin typeface="Arial"/>
                <a:cs typeface="Arial"/>
              </a:rPr>
              <a:t> </a:t>
            </a:r>
            <a:r>
              <a:rPr sz="700" i="1" spc="15" dirty="0">
                <a:solidFill>
                  <a:srgbClr val="171514"/>
                </a:solidFill>
                <a:latin typeface="Arial"/>
                <a:cs typeface="Arial"/>
              </a:rPr>
              <a:t>descarga</a:t>
            </a:r>
            <a:r>
              <a:rPr sz="700" i="1" spc="-5" dirty="0">
                <a:solidFill>
                  <a:srgbClr val="171514"/>
                </a:solidFill>
                <a:latin typeface="Arial"/>
                <a:cs typeface="Arial"/>
              </a:rPr>
              <a:t> </a:t>
            </a:r>
            <a:r>
              <a:rPr sz="700" i="1" spc="15" dirty="0">
                <a:solidFill>
                  <a:srgbClr val="171514"/>
                </a:solidFill>
                <a:latin typeface="Arial"/>
                <a:cs typeface="Arial"/>
              </a:rPr>
              <a:t>electrostática</a:t>
            </a:r>
            <a:r>
              <a:rPr sz="700" spc="15" dirty="0">
                <a:solidFill>
                  <a:srgbClr val="171514"/>
                </a:solidFill>
                <a:latin typeface="Microsoft Sans Serif"/>
                <a:cs typeface="Microsoft Sans Serif"/>
              </a:rPr>
              <a:t>.</a:t>
            </a:r>
            <a:endParaRPr sz="700" dirty="0">
              <a:latin typeface="Microsoft Sans Serif"/>
              <a:cs typeface="Microsoft Sans Serif"/>
            </a:endParaRP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039514" y="800099"/>
            <a:ext cx="2903220" cy="2199132"/>
          </a:xfrm>
          <a:prstGeom prst="rect">
            <a:avLst/>
          </a:prstGeom>
        </p:spPr>
      </p:pic>
      <p:pic>
        <p:nvPicPr>
          <p:cNvPr id="3" name="object 3"/>
          <p:cNvPicPr/>
          <p:nvPr/>
        </p:nvPicPr>
        <p:blipFill>
          <a:blip r:embed="rId3" cstate="print"/>
          <a:stretch>
            <a:fillRect/>
          </a:stretch>
        </p:blipFill>
        <p:spPr>
          <a:xfrm>
            <a:off x="6360821" y="3492550"/>
            <a:ext cx="2260599" cy="3078734"/>
          </a:xfrm>
          <a:prstGeom prst="rect">
            <a:avLst/>
          </a:prstGeom>
        </p:spPr>
      </p:pic>
      <p:sp>
        <p:nvSpPr>
          <p:cNvPr id="4" name="object 4"/>
          <p:cNvSpPr txBox="1"/>
          <p:nvPr/>
        </p:nvSpPr>
        <p:spPr>
          <a:xfrm>
            <a:off x="5337167"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5" name="object 5"/>
          <p:cNvSpPr txBox="1"/>
          <p:nvPr/>
        </p:nvSpPr>
        <p:spPr>
          <a:xfrm>
            <a:off x="9421907"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125</a:t>
            </a:r>
            <a:endParaRPr sz="900">
              <a:latin typeface="Arial"/>
              <a:cs typeface="Arial"/>
            </a:endParaRPr>
          </a:p>
        </p:txBody>
      </p:sp>
      <p:sp>
        <p:nvSpPr>
          <p:cNvPr id="6" name="object 6"/>
          <p:cNvSpPr txBox="1"/>
          <p:nvPr/>
        </p:nvSpPr>
        <p:spPr>
          <a:xfrm>
            <a:off x="5337103" y="3161798"/>
            <a:ext cx="2651760"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15" dirty="0">
                <a:solidFill>
                  <a:srgbClr val="171514"/>
                </a:solidFill>
                <a:latin typeface="Arial"/>
                <a:cs typeface="Arial"/>
              </a:rPr>
              <a:t> </a:t>
            </a:r>
            <a:r>
              <a:rPr sz="700" b="1" spc="5" dirty="0">
                <a:solidFill>
                  <a:srgbClr val="171514"/>
                </a:solidFill>
                <a:latin typeface="Arial"/>
                <a:cs typeface="Arial"/>
              </a:rPr>
              <a:t>7.6</a:t>
            </a:r>
            <a:r>
              <a:rPr sz="700" spc="5" dirty="0">
                <a:solidFill>
                  <a:srgbClr val="171514"/>
                </a:solidFill>
                <a:latin typeface="Microsoft Sans Serif"/>
                <a:cs typeface="Microsoft Sans Serif"/>
              </a:rPr>
              <a:t>Capacidades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propias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mutuas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cuerpo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humano.</a:t>
            </a:r>
            <a:endParaRPr sz="700">
              <a:latin typeface="Microsoft Sans Serif"/>
              <a:cs typeface="Microsoft Sans Serif"/>
            </a:endParaRPr>
          </a:p>
        </p:txBody>
      </p:sp>
      <p:sp>
        <p:nvSpPr>
          <p:cNvPr id="7" name="object 7"/>
          <p:cNvSpPr txBox="1"/>
          <p:nvPr/>
        </p:nvSpPr>
        <p:spPr>
          <a:xfrm>
            <a:off x="6929714" y="3575191"/>
            <a:ext cx="309880" cy="128240"/>
          </a:xfrm>
          <a:prstGeom prst="rect">
            <a:avLst/>
          </a:prstGeom>
        </p:spPr>
        <p:txBody>
          <a:bodyPr vert="horz" wrap="square" lIns="0" tIns="12700" rIns="0" bIns="0" rtlCol="0">
            <a:spAutoFit/>
          </a:bodyPr>
          <a:lstStyle/>
          <a:p>
            <a:pPr marL="12700">
              <a:spcBef>
                <a:spcPts val="100"/>
              </a:spcBef>
            </a:pPr>
            <a:r>
              <a:rPr sz="750" spc="-10" dirty="0">
                <a:solidFill>
                  <a:srgbClr val="171514"/>
                </a:solidFill>
                <a:latin typeface="Microsoft Sans Serif"/>
                <a:cs typeface="Microsoft Sans Serif"/>
              </a:rPr>
              <a:t>&lt;</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0,1H</a:t>
            </a:r>
            <a:endParaRPr sz="750">
              <a:latin typeface="Microsoft Sans Serif"/>
              <a:cs typeface="Microsoft Sans Serif"/>
            </a:endParaRPr>
          </a:p>
        </p:txBody>
      </p:sp>
      <p:sp>
        <p:nvSpPr>
          <p:cNvPr id="8" name="object 8"/>
          <p:cNvSpPr txBox="1"/>
          <p:nvPr/>
        </p:nvSpPr>
        <p:spPr>
          <a:xfrm>
            <a:off x="6493489" y="5945467"/>
            <a:ext cx="975994" cy="399415"/>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200ps</a:t>
            </a:r>
            <a:r>
              <a:rPr sz="700" spc="-30" dirty="0">
                <a:solidFill>
                  <a:srgbClr val="171514"/>
                </a:solidFill>
                <a:latin typeface="Microsoft Sans Serif"/>
                <a:cs typeface="Microsoft Sans Serif"/>
              </a:rPr>
              <a:t> </a:t>
            </a:r>
            <a:r>
              <a:rPr sz="700" spc="-10" dirty="0">
                <a:solidFill>
                  <a:srgbClr val="171514"/>
                </a:solidFill>
                <a:latin typeface="Microsoft Sans Serif"/>
                <a:cs typeface="Microsoft Sans Serif"/>
              </a:rPr>
              <a:t>-</a:t>
            </a:r>
            <a:r>
              <a:rPr sz="700" spc="-30" dirty="0">
                <a:solidFill>
                  <a:srgbClr val="171514"/>
                </a:solidFill>
                <a:latin typeface="Microsoft Sans Serif"/>
                <a:cs typeface="Microsoft Sans Serif"/>
              </a:rPr>
              <a:t> </a:t>
            </a:r>
            <a:r>
              <a:rPr sz="700" spc="10" dirty="0">
                <a:solidFill>
                  <a:srgbClr val="171514"/>
                </a:solidFill>
                <a:latin typeface="Microsoft Sans Serif"/>
                <a:cs typeface="Microsoft Sans Serif"/>
              </a:rPr>
              <a:t>10ns</a:t>
            </a:r>
            <a:endParaRPr sz="700">
              <a:latin typeface="Microsoft Sans Serif"/>
              <a:cs typeface="Microsoft Sans Serif"/>
            </a:endParaRPr>
          </a:p>
          <a:p>
            <a:pPr>
              <a:spcBef>
                <a:spcPts val="20"/>
              </a:spcBef>
            </a:pPr>
            <a:endParaRPr sz="1150">
              <a:latin typeface="Microsoft Sans Serif"/>
              <a:cs typeface="Microsoft Sans Serif"/>
            </a:endParaRPr>
          </a:p>
          <a:p>
            <a:pPr marL="523240"/>
            <a:r>
              <a:rPr sz="650" spc="10" dirty="0">
                <a:solidFill>
                  <a:srgbClr val="171514"/>
                </a:solidFill>
                <a:latin typeface="Microsoft Sans Serif"/>
                <a:cs typeface="Microsoft Sans Serif"/>
              </a:rPr>
              <a:t>100ns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2μs</a:t>
            </a:r>
            <a:endParaRPr sz="650">
              <a:latin typeface="Microsoft Sans Serif"/>
              <a:cs typeface="Microsoft Sans Serif"/>
            </a:endParaRPr>
          </a:p>
        </p:txBody>
      </p:sp>
      <p:sp>
        <p:nvSpPr>
          <p:cNvPr id="9" name="object 9"/>
          <p:cNvSpPr txBox="1"/>
          <p:nvPr/>
        </p:nvSpPr>
        <p:spPr>
          <a:xfrm>
            <a:off x="5337104" y="6740195"/>
            <a:ext cx="4321175" cy="1038225"/>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 </a:t>
            </a:r>
            <a:r>
              <a:rPr sz="650" b="1" spc="-5" dirty="0">
                <a:solidFill>
                  <a:srgbClr val="171514"/>
                </a:solidFill>
                <a:latin typeface="Arial"/>
                <a:cs typeface="Arial"/>
              </a:rPr>
              <a:t>7.7</a:t>
            </a:r>
            <a:r>
              <a:rPr sz="650" spc="-5" dirty="0">
                <a:solidFill>
                  <a:srgbClr val="171514"/>
                </a:solidFill>
                <a:latin typeface="Microsoft Sans Serif"/>
                <a:cs typeface="Microsoft Sans Serif"/>
              </a:rPr>
              <a:t>(a)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circuito</a:t>
            </a:r>
            <a:r>
              <a:rPr sz="650" dirty="0">
                <a:solidFill>
                  <a:srgbClr val="171514"/>
                </a:solidFill>
                <a:latin typeface="Microsoft Sans Serif"/>
                <a:cs typeface="Microsoft Sans Serif"/>
              </a:rPr>
              <a:t> </a:t>
            </a:r>
            <a:r>
              <a:rPr sz="650" spc="-50" dirty="0">
                <a:solidFill>
                  <a:srgbClr val="171514"/>
                </a:solidFill>
                <a:latin typeface="Microsoft Sans Serif"/>
                <a:cs typeface="Microsoft Sans Serif"/>
              </a:rPr>
              <a:t>ESD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cuerpo</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humano;</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(b)</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forma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onda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corriente</a:t>
            </a:r>
            <a:r>
              <a:rPr sz="650" dirty="0">
                <a:solidFill>
                  <a:srgbClr val="171514"/>
                </a:solidFill>
                <a:latin typeface="Microsoft Sans Serif"/>
                <a:cs typeface="Microsoft Sans Serif"/>
              </a:rPr>
              <a:t> </a:t>
            </a:r>
            <a:r>
              <a:rPr sz="650" spc="-50" dirty="0">
                <a:solidFill>
                  <a:srgbClr val="171514"/>
                </a:solidFill>
                <a:latin typeface="Microsoft Sans Serif"/>
                <a:cs typeface="Microsoft Sans Serif"/>
              </a:rPr>
              <a:t>ESD</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típica</a:t>
            </a:r>
            <a:r>
              <a:rPr sz="650" spc="15" dirty="0">
                <a:solidFill>
                  <a:srgbClr val="171514"/>
                </a:solidFill>
                <a:latin typeface="Microsoft Sans Serif"/>
                <a:cs typeface="Microsoft Sans Serif"/>
              </a:rPr>
              <a:t>.</a:t>
            </a:r>
            <a:endParaRPr sz="650" dirty="0">
              <a:latin typeface="Microsoft Sans Serif"/>
              <a:cs typeface="Microsoft Sans Serif"/>
            </a:endParaRPr>
          </a:p>
          <a:p>
            <a:pPr>
              <a:lnSpc>
                <a:spcPct val="100000"/>
              </a:lnSpc>
            </a:pPr>
            <a:endParaRPr sz="1050" dirty="0">
              <a:latin typeface="Microsoft Sans Serif"/>
              <a:cs typeface="Microsoft Sans Serif"/>
            </a:endParaRPr>
          </a:p>
          <a:p>
            <a:pPr marL="12700" marR="5080">
              <a:lnSpc>
                <a:spcPct val="142900"/>
              </a:lnSpc>
              <a:spcBef>
                <a:spcPts val="5"/>
              </a:spcBef>
            </a:pP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olas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energía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descarga </a:t>
            </a:r>
            <a:r>
              <a:rPr sz="700" spc="20" dirty="0">
                <a:solidFill>
                  <a:srgbClr val="171514"/>
                </a:solidFill>
                <a:latin typeface="Microsoft Sans Serif"/>
                <a:cs typeface="Microsoft Sans Serif"/>
              </a:rPr>
              <a:t>son </a:t>
            </a:r>
            <a:r>
              <a:rPr sz="700" spc="10" dirty="0">
                <a:solidFill>
                  <a:srgbClr val="171514"/>
                </a:solidFill>
                <a:latin typeface="Microsoft Sans Serif"/>
                <a:cs typeface="Microsoft Sans Serif"/>
              </a:rPr>
              <a:t>los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dos </a:t>
            </a:r>
            <a:r>
              <a:rPr sz="700" spc="30" dirty="0" err="1" smtClean="0">
                <a:solidFill>
                  <a:srgbClr val="171514"/>
                </a:solidFill>
                <a:latin typeface="Microsoft Sans Serif"/>
                <a:cs typeface="Microsoft Sans Serif"/>
              </a:rPr>
              <a:t>pará</a:t>
            </a:r>
            <a:r>
              <a:rPr lang="es-ES" sz="700" spc="30" dirty="0" smtClean="0">
                <a:solidFill>
                  <a:srgbClr val="171514"/>
                </a:solidFill>
                <a:latin typeface="Microsoft Sans Serif"/>
                <a:cs typeface="Microsoft Sans Serif"/>
              </a:rPr>
              <a:t>m</a:t>
            </a:r>
            <a:r>
              <a:rPr sz="700" spc="30" dirty="0" smtClean="0">
                <a:solidFill>
                  <a:srgbClr val="171514"/>
                </a:solidFill>
                <a:latin typeface="Microsoft Sans Serif"/>
                <a:cs typeface="Microsoft Sans Serif"/>
              </a:rPr>
              <a:t>s </a:t>
            </a:r>
            <a:r>
              <a:rPr sz="700" spc="20" dirty="0">
                <a:solidFill>
                  <a:srgbClr val="171514"/>
                </a:solidFill>
                <a:latin typeface="Microsoft Sans Serif"/>
                <a:cs typeface="Microsoft Sans Serif"/>
              </a:rPr>
              <a:t>más </a:t>
            </a:r>
            <a:r>
              <a:rPr sz="700" spc="30" dirty="0">
                <a:solidFill>
                  <a:srgbClr val="171514"/>
                </a:solidFill>
                <a:latin typeface="Microsoft Sans Serif"/>
                <a:cs typeface="Microsoft Sans Serif"/>
              </a:rPr>
              <a:t>importantes que </a:t>
            </a:r>
            <a:r>
              <a:rPr sz="700" spc="30" dirty="0" err="1">
                <a:solidFill>
                  <a:srgbClr val="171514"/>
                </a:solidFill>
                <a:latin typeface="Microsoft Sans Serif"/>
                <a:cs typeface="Microsoft Sans Serif"/>
              </a:rPr>
              <a:t>determinan</a:t>
            </a:r>
            <a:r>
              <a:rPr sz="700" spc="3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severidad</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descarga.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aumento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extremadamente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rápido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frente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onda</a:t>
            </a:r>
            <a:r>
              <a:rPr sz="70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indica</a:t>
            </a:r>
            <a:r>
              <a:rPr lang="es-ES" sz="700" spc="15"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que </a:t>
            </a:r>
            <a:r>
              <a:rPr sz="700" spc="30" dirty="0">
                <a:solidFill>
                  <a:srgbClr val="171514"/>
                </a:solidFill>
                <a:latin typeface="Microsoft Sans Serif"/>
                <a:cs typeface="Microsoft Sans Serif"/>
              </a:rPr>
              <a:t>una </a:t>
            </a:r>
            <a:r>
              <a:rPr sz="700" spc="-55" dirty="0">
                <a:solidFill>
                  <a:srgbClr val="171514"/>
                </a:solidFill>
                <a:latin typeface="Microsoft Sans Serif"/>
                <a:cs typeface="Microsoft Sans Serif"/>
              </a:rPr>
              <a:t>ESD </a:t>
            </a:r>
            <a:r>
              <a:rPr sz="700" spc="20" dirty="0">
                <a:solidFill>
                  <a:srgbClr val="171514"/>
                </a:solidFill>
                <a:latin typeface="Microsoft Sans Serif"/>
                <a:cs typeface="Microsoft Sans Serif"/>
              </a:rPr>
              <a:t>contiene </a:t>
            </a:r>
            <a:r>
              <a:rPr sz="700" spc="15" dirty="0">
                <a:solidFill>
                  <a:srgbClr val="171514"/>
                </a:solidFill>
                <a:latin typeface="Microsoft Sans Serif"/>
                <a:cs typeface="Microsoft Sans Serif"/>
              </a:rPr>
              <a:t>frecuencias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35" dirty="0">
                <a:solidFill>
                  <a:srgbClr val="171514"/>
                </a:solidFill>
                <a:latin typeface="Microsoft Sans Serif"/>
                <a:cs typeface="Microsoft Sans Serif"/>
              </a:rPr>
              <a:t>rango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GHz, </a:t>
            </a:r>
            <a:r>
              <a:rPr sz="700" spc="40" dirty="0">
                <a:solidFill>
                  <a:srgbClr val="171514"/>
                </a:solidFill>
                <a:latin typeface="Microsoft Sans Serif"/>
                <a:cs typeface="Microsoft Sans Serif"/>
              </a:rPr>
              <a:t>por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inductancia del </a:t>
            </a:r>
            <a:r>
              <a:rPr sz="700" spc="25" dirty="0">
                <a:solidFill>
                  <a:srgbClr val="171514"/>
                </a:solidFill>
                <a:latin typeface="Microsoft Sans Serif"/>
                <a:cs typeface="Microsoft Sans Serif"/>
              </a:rPr>
              <a:t>circuito</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30" dirty="0" err="1" smtClean="0">
                <a:solidFill>
                  <a:srgbClr val="171514"/>
                </a:solidFill>
                <a:latin typeface="Microsoft Sans Serif"/>
                <a:cs typeface="Microsoft Sans Serif"/>
              </a:rPr>
              <a:t>tierra</a:t>
            </a:r>
            <a:r>
              <a:rPr lang="es-ES" sz="700" spc="3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tendrá</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importancia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primordial.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descargas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solo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unos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pocos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cientos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voltios</a:t>
            </a:r>
            <a:r>
              <a:rPr sz="700" spc="5"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pueden</a:t>
            </a:r>
            <a:r>
              <a:rPr sz="700"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causar</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daños</a:t>
            </a:r>
            <a:r>
              <a:rPr sz="700" spc="-5"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circuitos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electrónicos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sensibles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hacer</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funcionen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mal.</a:t>
            </a:r>
            <a:endParaRPr sz="700" dirty="0">
              <a:latin typeface="Microsoft Sans Serif"/>
              <a:cs typeface="Microsoft Sans Serif"/>
            </a:endParaRP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8393048" y="4305237"/>
            <a:ext cx="40640" cy="173355"/>
          </a:xfrm>
          <a:custGeom>
            <a:avLst/>
            <a:gdLst/>
            <a:ahLst/>
            <a:cxnLst/>
            <a:rect l="l" t="t" r="r" b="b"/>
            <a:pathLst>
              <a:path w="40639" h="173354">
                <a:moveTo>
                  <a:pt x="0" y="112166"/>
                </a:moveTo>
                <a:lnTo>
                  <a:pt x="20726" y="173139"/>
                </a:lnTo>
                <a:lnTo>
                  <a:pt x="33992" y="131673"/>
                </a:lnTo>
                <a:lnTo>
                  <a:pt x="15849" y="131673"/>
                </a:lnTo>
                <a:lnTo>
                  <a:pt x="15849" y="127083"/>
                </a:lnTo>
                <a:lnTo>
                  <a:pt x="0" y="112166"/>
                </a:lnTo>
                <a:close/>
              </a:path>
              <a:path w="40639" h="173354">
                <a:moveTo>
                  <a:pt x="15849" y="127083"/>
                </a:moveTo>
                <a:lnTo>
                  <a:pt x="15849" y="131673"/>
                </a:lnTo>
                <a:lnTo>
                  <a:pt x="20726" y="131673"/>
                </a:lnTo>
                <a:lnTo>
                  <a:pt x="15849" y="127083"/>
                </a:lnTo>
                <a:close/>
              </a:path>
              <a:path w="40639" h="173354">
                <a:moveTo>
                  <a:pt x="24384" y="0"/>
                </a:moveTo>
                <a:lnTo>
                  <a:pt x="15849" y="0"/>
                </a:lnTo>
                <a:lnTo>
                  <a:pt x="15849" y="127083"/>
                </a:lnTo>
                <a:lnTo>
                  <a:pt x="20726" y="131673"/>
                </a:lnTo>
                <a:lnTo>
                  <a:pt x="24384" y="128015"/>
                </a:lnTo>
                <a:lnTo>
                  <a:pt x="24384" y="0"/>
                </a:lnTo>
                <a:close/>
              </a:path>
              <a:path w="40639" h="173354">
                <a:moveTo>
                  <a:pt x="24384" y="128015"/>
                </a:moveTo>
                <a:lnTo>
                  <a:pt x="20726" y="131673"/>
                </a:lnTo>
                <a:lnTo>
                  <a:pt x="24384" y="131673"/>
                </a:lnTo>
                <a:lnTo>
                  <a:pt x="24384" y="128015"/>
                </a:lnTo>
                <a:close/>
              </a:path>
              <a:path w="40639" h="173354">
                <a:moveTo>
                  <a:pt x="40233" y="112166"/>
                </a:moveTo>
                <a:lnTo>
                  <a:pt x="24384" y="128015"/>
                </a:lnTo>
                <a:lnTo>
                  <a:pt x="24384" y="131673"/>
                </a:lnTo>
                <a:lnTo>
                  <a:pt x="33992" y="131673"/>
                </a:lnTo>
                <a:lnTo>
                  <a:pt x="40233" y="112166"/>
                </a:lnTo>
                <a:close/>
              </a:path>
            </a:pathLst>
          </a:custGeom>
          <a:solidFill>
            <a:srgbClr val="231F20"/>
          </a:solidFill>
        </p:spPr>
        <p:txBody>
          <a:bodyPr wrap="square" lIns="0" tIns="0" rIns="0" bIns="0" rtlCol="0"/>
          <a:lstStyle/>
          <a:p>
            <a:endParaRPr/>
          </a:p>
        </p:txBody>
      </p:sp>
      <p:grpSp>
        <p:nvGrpSpPr>
          <p:cNvPr id="3" name="object 3"/>
          <p:cNvGrpSpPr/>
          <p:nvPr/>
        </p:nvGrpSpPr>
        <p:grpSpPr>
          <a:xfrm>
            <a:off x="6039990" y="4399127"/>
            <a:ext cx="1019810" cy="822960"/>
            <a:chOff x="1356865" y="4399127"/>
            <a:chExt cx="1019810" cy="822960"/>
          </a:xfrm>
        </p:grpSpPr>
        <p:pic>
          <p:nvPicPr>
            <p:cNvPr id="4" name="object 4"/>
            <p:cNvPicPr/>
            <p:nvPr/>
          </p:nvPicPr>
          <p:blipFill>
            <a:blip r:embed="rId2" cstate="print"/>
            <a:stretch>
              <a:fillRect/>
            </a:stretch>
          </p:blipFill>
          <p:spPr>
            <a:xfrm>
              <a:off x="1356865" y="4443009"/>
              <a:ext cx="174346" cy="164592"/>
            </a:xfrm>
            <a:prstGeom prst="rect">
              <a:avLst/>
            </a:prstGeom>
          </p:spPr>
        </p:pic>
        <p:pic>
          <p:nvPicPr>
            <p:cNvPr id="5" name="object 5"/>
            <p:cNvPicPr/>
            <p:nvPr/>
          </p:nvPicPr>
          <p:blipFill>
            <a:blip r:embed="rId3" cstate="print"/>
            <a:stretch>
              <a:fillRect/>
            </a:stretch>
          </p:blipFill>
          <p:spPr>
            <a:xfrm>
              <a:off x="1556816" y="4402772"/>
              <a:ext cx="815644" cy="815644"/>
            </a:xfrm>
            <a:prstGeom prst="rect">
              <a:avLst/>
            </a:prstGeom>
          </p:spPr>
        </p:pic>
        <p:sp>
          <p:nvSpPr>
            <p:cNvPr id="6" name="object 6"/>
            <p:cNvSpPr/>
            <p:nvPr/>
          </p:nvSpPr>
          <p:spPr>
            <a:xfrm>
              <a:off x="1556816" y="4402785"/>
              <a:ext cx="815975" cy="815975"/>
            </a:xfrm>
            <a:custGeom>
              <a:avLst/>
              <a:gdLst/>
              <a:ahLst/>
              <a:cxnLst/>
              <a:rect l="l" t="t" r="r" b="b"/>
              <a:pathLst>
                <a:path w="815975" h="815975">
                  <a:moveTo>
                    <a:pt x="0" y="815644"/>
                  </a:moveTo>
                  <a:lnTo>
                    <a:pt x="815644" y="815644"/>
                  </a:lnTo>
                  <a:lnTo>
                    <a:pt x="815644" y="0"/>
                  </a:lnTo>
                  <a:lnTo>
                    <a:pt x="0" y="0"/>
                  </a:lnTo>
                  <a:lnTo>
                    <a:pt x="0" y="815644"/>
                  </a:lnTo>
                  <a:close/>
                </a:path>
              </a:pathLst>
            </a:custGeom>
            <a:ln w="7315">
              <a:solidFill>
                <a:srgbClr val="231F20"/>
              </a:solidFill>
            </a:ln>
          </p:spPr>
          <p:txBody>
            <a:bodyPr wrap="square" lIns="0" tIns="0" rIns="0" bIns="0" rtlCol="0"/>
            <a:lstStyle/>
            <a:p>
              <a:endParaRPr/>
            </a:p>
          </p:txBody>
        </p:sp>
        <p:sp>
          <p:nvSpPr>
            <p:cNvPr id="7" name="object 7"/>
            <p:cNvSpPr/>
            <p:nvPr/>
          </p:nvSpPr>
          <p:spPr>
            <a:xfrm>
              <a:off x="1617776" y="4472266"/>
              <a:ext cx="685800" cy="685800"/>
            </a:xfrm>
            <a:custGeom>
              <a:avLst/>
              <a:gdLst/>
              <a:ahLst/>
              <a:cxnLst/>
              <a:rect l="l" t="t" r="r" b="b"/>
              <a:pathLst>
                <a:path w="685800" h="685800">
                  <a:moveTo>
                    <a:pt x="685190" y="0"/>
                  </a:moveTo>
                  <a:lnTo>
                    <a:pt x="0" y="0"/>
                  </a:lnTo>
                  <a:lnTo>
                    <a:pt x="0" y="685190"/>
                  </a:lnTo>
                  <a:lnTo>
                    <a:pt x="685190" y="685190"/>
                  </a:lnTo>
                  <a:lnTo>
                    <a:pt x="685190" y="0"/>
                  </a:lnTo>
                  <a:close/>
                </a:path>
              </a:pathLst>
            </a:custGeom>
            <a:solidFill>
              <a:srgbClr val="FFFFFF"/>
            </a:solidFill>
          </p:spPr>
          <p:txBody>
            <a:bodyPr wrap="square" lIns="0" tIns="0" rIns="0" bIns="0" rtlCol="0"/>
            <a:lstStyle/>
            <a:p>
              <a:endParaRPr/>
            </a:p>
          </p:txBody>
        </p:sp>
        <p:sp>
          <p:nvSpPr>
            <p:cNvPr id="8" name="object 8"/>
            <p:cNvSpPr/>
            <p:nvPr/>
          </p:nvSpPr>
          <p:spPr>
            <a:xfrm>
              <a:off x="1617776" y="4472266"/>
              <a:ext cx="685800" cy="685800"/>
            </a:xfrm>
            <a:custGeom>
              <a:avLst/>
              <a:gdLst/>
              <a:ahLst/>
              <a:cxnLst/>
              <a:rect l="l" t="t" r="r" b="b"/>
              <a:pathLst>
                <a:path w="685800" h="685800">
                  <a:moveTo>
                    <a:pt x="0" y="685190"/>
                  </a:moveTo>
                  <a:lnTo>
                    <a:pt x="685190" y="685190"/>
                  </a:lnTo>
                  <a:lnTo>
                    <a:pt x="685190" y="0"/>
                  </a:lnTo>
                  <a:lnTo>
                    <a:pt x="0" y="0"/>
                  </a:lnTo>
                  <a:lnTo>
                    <a:pt x="0" y="685190"/>
                  </a:lnTo>
                  <a:close/>
                </a:path>
                <a:path w="685800" h="685800">
                  <a:moveTo>
                    <a:pt x="196291" y="476707"/>
                  </a:moveTo>
                  <a:lnTo>
                    <a:pt x="509625" y="476707"/>
                  </a:lnTo>
                  <a:lnTo>
                    <a:pt x="509625" y="195072"/>
                  </a:lnTo>
                  <a:lnTo>
                    <a:pt x="196291" y="195072"/>
                  </a:lnTo>
                  <a:lnTo>
                    <a:pt x="196291" y="476707"/>
                  </a:lnTo>
                  <a:close/>
                </a:path>
              </a:pathLst>
            </a:custGeom>
            <a:ln w="7315">
              <a:solidFill>
                <a:srgbClr val="231F20"/>
              </a:solidFill>
            </a:ln>
          </p:spPr>
          <p:txBody>
            <a:bodyPr wrap="square" lIns="0" tIns="0" rIns="0" bIns="0" rtlCol="0"/>
            <a:lstStyle/>
            <a:p>
              <a:endParaRPr/>
            </a:p>
          </p:txBody>
        </p:sp>
      </p:grpSp>
      <p:sp>
        <p:nvSpPr>
          <p:cNvPr id="9" name="object 9"/>
          <p:cNvSpPr/>
          <p:nvPr/>
        </p:nvSpPr>
        <p:spPr>
          <a:xfrm>
            <a:off x="6775169" y="5578082"/>
            <a:ext cx="0" cy="137795"/>
          </a:xfrm>
          <a:custGeom>
            <a:avLst/>
            <a:gdLst/>
            <a:ahLst/>
            <a:cxnLst/>
            <a:rect l="l" t="t" r="r" b="b"/>
            <a:pathLst>
              <a:path h="137795">
                <a:moveTo>
                  <a:pt x="0" y="0"/>
                </a:moveTo>
                <a:lnTo>
                  <a:pt x="0" y="137775"/>
                </a:lnTo>
              </a:path>
            </a:pathLst>
          </a:custGeom>
          <a:ln w="7315">
            <a:solidFill>
              <a:srgbClr val="231F20"/>
            </a:solidFill>
          </a:ln>
        </p:spPr>
        <p:txBody>
          <a:bodyPr wrap="square" lIns="0" tIns="0" rIns="0" bIns="0" rtlCol="0"/>
          <a:lstStyle/>
          <a:p>
            <a:endParaRPr/>
          </a:p>
        </p:txBody>
      </p:sp>
      <p:grpSp>
        <p:nvGrpSpPr>
          <p:cNvPr id="10" name="object 10"/>
          <p:cNvGrpSpPr/>
          <p:nvPr/>
        </p:nvGrpSpPr>
        <p:grpSpPr>
          <a:xfrm>
            <a:off x="6737375" y="5214766"/>
            <a:ext cx="76200" cy="367030"/>
            <a:chOff x="2054250" y="5214766"/>
            <a:chExt cx="76200" cy="367030"/>
          </a:xfrm>
        </p:grpSpPr>
        <p:sp>
          <p:nvSpPr>
            <p:cNvPr id="11" name="object 11"/>
            <p:cNvSpPr/>
            <p:nvPr/>
          </p:nvSpPr>
          <p:spPr>
            <a:xfrm>
              <a:off x="2092044" y="5214766"/>
              <a:ext cx="0" cy="162560"/>
            </a:xfrm>
            <a:custGeom>
              <a:avLst/>
              <a:gdLst/>
              <a:ahLst/>
              <a:cxnLst/>
              <a:rect l="l" t="t" r="r" b="b"/>
              <a:pathLst>
                <a:path h="162560">
                  <a:moveTo>
                    <a:pt x="0" y="0"/>
                  </a:moveTo>
                  <a:lnTo>
                    <a:pt x="0" y="162159"/>
                  </a:lnTo>
                </a:path>
              </a:pathLst>
            </a:custGeom>
            <a:ln w="7315">
              <a:solidFill>
                <a:srgbClr val="231F20"/>
              </a:solidFill>
            </a:ln>
          </p:spPr>
          <p:txBody>
            <a:bodyPr wrap="square" lIns="0" tIns="0" rIns="0" bIns="0" rtlCol="0"/>
            <a:lstStyle/>
            <a:p>
              <a:endParaRPr/>
            </a:p>
          </p:txBody>
        </p:sp>
        <p:sp>
          <p:nvSpPr>
            <p:cNvPr id="12" name="object 12"/>
            <p:cNvSpPr/>
            <p:nvPr/>
          </p:nvSpPr>
          <p:spPr>
            <a:xfrm>
              <a:off x="2057907" y="5376926"/>
              <a:ext cx="68580" cy="201295"/>
            </a:xfrm>
            <a:custGeom>
              <a:avLst/>
              <a:gdLst/>
              <a:ahLst/>
              <a:cxnLst/>
              <a:rect l="l" t="t" r="r" b="b"/>
              <a:pathLst>
                <a:path w="68580" h="201295">
                  <a:moveTo>
                    <a:pt x="0" y="201155"/>
                  </a:moveTo>
                  <a:lnTo>
                    <a:pt x="68275" y="201155"/>
                  </a:lnTo>
                  <a:lnTo>
                    <a:pt x="68275" y="0"/>
                  </a:lnTo>
                  <a:lnTo>
                    <a:pt x="0" y="0"/>
                  </a:lnTo>
                  <a:lnTo>
                    <a:pt x="0" y="201155"/>
                  </a:lnTo>
                  <a:close/>
                </a:path>
              </a:pathLst>
            </a:custGeom>
            <a:ln w="7315">
              <a:solidFill>
                <a:srgbClr val="231F20"/>
              </a:solidFill>
            </a:ln>
          </p:spPr>
          <p:txBody>
            <a:bodyPr wrap="square" lIns="0" tIns="0" rIns="0" bIns="0" rtlCol="0"/>
            <a:lstStyle/>
            <a:p>
              <a:endParaRPr/>
            </a:p>
          </p:txBody>
        </p:sp>
      </p:grpSp>
      <p:sp>
        <p:nvSpPr>
          <p:cNvPr id="13" name="object 13"/>
          <p:cNvSpPr/>
          <p:nvPr/>
        </p:nvSpPr>
        <p:spPr>
          <a:xfrm>
            <a:off x="6682511" y="5721960"/>
            <a:ext cx="189230" cy="52705"/>
          </a:xfrm>
          <a:custGeom>
            <a:avLst/>
            <a:gdLst/>
            <a:ahLst/>
            <a:cxnLst/>
            <a:rect l="l" t="t" r="r" b="b"/>
            <a:pathLst>
              <a:path w="189230" h="52704">
                <a:moveTo>
                  <a:pt x="0" y="0"/>
                </a:moveTo>
                <a:lnTo>
                  <a:pt x="188976" y="0"/>
                </a:lnTo>
              </a:path>
              <a:path w="189230" h="52704">
                <a:moveTo>
                  <a:pt x="26822" y="26809"/>
                </a:moveTo>
                <a:lnTo>
                  <a:pt x="154838" y="26809"/>
                </a:lnTo>
              </a:path>
              <a:path w="189230" h="52704">
                <a:moveTo>
                  <a:pt x="57302" y="52412"/>
                </a:moveTo>
                <a:lnTo>
                  <a:pt x="125577" y="52412"/>
                </a:lnTo>
              </a:path>
            </a:pathLst>
          </a:custGeom>
          <a:ln w="7315">
            <a:solidFill>
              <a:srgbClr val="231F20"/>
            </a:solidFill>
          </a:ln>
        </p:spPr>
        <p:txBody>
          <a:bodyPr wrap="square" lIns="0" tIns="0" rIns="0" bIns="0" rtlCol="0"/>
          <a:lstStyle/>
          <a:p>
            <a:endParaRPr/>
          </a:p>
        </p:txBody>
      </p:sp>
      <p:grpSp>
        <p:nvGrpSpPr>
          <p:cNvPr id="14" name="object 14"/>
          <p:cNvGrpSpPr/>
          <p:nvPr/>
        </p:nvGrpSpPr>
        <p:grpSpPr>
          <a:xfrm>
            <a:off x="6709330" y="4879483"/>
            <a:ext cx="36830" cy="35560"/>
            <a:chOff x="2026205" y="4879483"/>
            <a:chExt cx="36830" cy="35560"/>
          </a:xfrm>
        </p:grpSpPr>
        <p:sp>
          <p:nvSpPr>
            <p:cNvPr id="15" name="object 15"/>
            <p:cNvSpPr/>
            <p:nvPr/>
          </p:nvSpPr>
          <p:spPr>
            <a:xfrm>
              <a:off x="2029862" y="4883141"/>
              <a:ext cx="29845" cy="28575"/>
            </a:xfrm>
            <a:custGeom>
              <a:avLst/>
              <a:gdLst/>
              <a:ahLst/>
              <a:cxnLst/>
              <a:rect l="l" t="t" r="r" b="b"/>
              <a:pathLst>
                <a:path w="29844" h="28575">
                  <a:moveTo>
                    <a:pt x="21945" y="0"/>
                  </a:moveTo>
                  <a:lnTo>
                    <a:pt x="13411" y="1219"/>
                  </a:lnTo>
                  <a:lnTo>
                    <a:pt x="6096" y="1219"/>
                  </a:lnTo>
                  <a:lnTo>
                    <a:pt x="0" y="7315"/>
                  </a:lnTo>
                  <a:lnTo>
                    <a:pt x="1219" y="15849"/>
                  </a:lnTo>
                  <a:lnTo>
                    <a:pt x="1219" y="23164"/>
                  </a:lnTo>
                  <a:lnTo>
                    <a:pt x="8534" y="28041"/>
                  </a:lnTo>
                  <a:lnTo>
                    <a:pt x="23164" y="28041"/>
                  </a:lnTo>
                  <a:lnTo>
                    <a:pt x="29260" y="20726"/>
                  </a:lnTo>
                  <a:lnTo>
                    <a:pt x="29260" y="13411"/>
                  </a:lnTo>
                  <a:lnTo>
                    <a:pt x="28041" y="6095"/>
                  </a:lnTo>
                  <a:lnTo>
                    <a:pt x="21945" y="0"/>
                  </a:lnTo>
                  <a:close/>
                </a:path>
              </a:pathLst>
            </a:custGeom>
            <a:solidFill>
              <a:srgbClr val="231F20"/>
            </a:solidFill>
          </p:spPr>
          <p:txBody>
            <a:bodyPr wrap="square" lIns="0" tIns="0" rIns="0" bIns="0" rtlCol="0"/>
            <a:lstStyle/>
            <a:p>
              <a:endParaRPr/>
            </a:p>
          </p:txBody>
        </p:sp>
        <p:sp>
          <p:nvSpPr>
            <p:cNvPr id="16" name="object 16"/>
            <p:cNvSpPr/>
            <p:nvPr/>
          </p:nvSpPr>
          <p:spPr>
            <a:xfrm>
              <a:off x="2029862" y="4883141"/>
              <a:ext cx="29845" cy="28575"/>
            </a:xfrm>
            <a:custGeom>
              <a:avLst/>
              <a:gdLst/>
              <a:ahLst/>
              <a:cxnLst/>
              <a:rect l="l" t="t" r="r" b="b"/>
              <a:pathLst>
                <a:path w="29844" h="28575">
                  <a:moveTo>
                    <a:pt x="29260" y="13411"/>
                  </a:moveTo>
                  <a:lnTo>
                    <a:pt x="28041" y="6095"/>
                  </a:lnTo>
                  <a:lnTo>
                    <a:pt x="21945" y="0"/>
                  </a:lnTo>
                  <a:lnTo>
                    <a:pt x="13411" y="1219"/>
                  </a:lnTo>
                  <a:lnTo>
                    <a:pt x="6096" y="1219"/>
                  </a:lnTo>
                  <a:lnTo>
                    <a:pt x="0" y="7315"/>
                  </a:lnTo>
                  <a:lnTo>
                    <a:pt x="1219" y="15849"/>
                  </a:lnTo>
                  <a:lnTo>
                    <a:pt x="1219" y="23164"/>
                  </a:lnTo>
                  <a:lnTo>
                    <a:pt x="8534" y="28041"/>
                  </a:lnTo>
                  <a:lnTo>
                    <a:pt x="15849" y="28041"/>
                  </a:lnTo>
                  <a:lnTo>
                    <a:pt x="23164" y="28041"/>
                  </a:lnTo>
                  <a:lnTo>
                    <a:pt x="29260" y="20726"/>
                  </a:lnTo>
                  <a:lnTo>
                    <a:pt x="29260" y="13411"/>
                  </a:lnTo>
                </a:path>
              </a:pathLst>
            </a:custGeom>
            <a:ln w="7315">
              <a:solidFill>
                <a:srgbClr val="231F20"/>
              </a:solidFill>
            </a:ln>
          </p:spPr>
          <p:txBody>
            <a:bodyPr wrap="square" lIns="0" tIns="0" rIns="0" bIns="0" rtlCol="0"/>
            <a:lstStyle/>
            <a:p>
              <a:endParaRPr/>
            </a:p>
          </p:txBody>
        </p:sp>
      </p:grpSp>
      <p:grpSp>
        <p:nvGrpSpPr>
          <p:cNvPr id="17" name="object 17"/>
          <p:cNvGrpSpPr/>
          <p:nvPr/>
        </p:nvGrpSpPr>
        <p:grpSpPr>
          <a:xfrm>
            <a:off x="6708111" y="4903871"/>
            <a:ext cx="80645" cy="329565"/>
            <a:chOff x="2024985" y="4903870"/>
            <a:chExt cx="80645" cy="329565"/>
          </a:xfrm>
        </p:grpSpPr>
        <p:sp>
          <p:nvSpPr>
            <p:cNvPr id="18" name="object 18"/>
            <p:cNvSpPr/>
            <p:nvPr/>
          </p:nvSpPr>
          <p:spPr>
            <a:xfrm>
              <a:off x="2028643" y="5140392"/>
              <a:ext cx="29845" cy="28575"/>
            </a:xfrm>
            <a:custGeom>
              <a:avLst/>
              <a:gdLst/>
              <a:ahLst/>
              <a:cxnLst/>
              <a:rect l="l" t="t" r="r" b="b"/>
              <a:pathLst>
                <a:path w="29844" h="28575">
                  <a:moveTo>
                    <a:pt x="20726" y="0"/>
                  </a:moveTo>
                  <a:lnTo>
                    <a:pt x="6095" y="0"/>
                  </a:lnTo>
                  <a:lnTo>
                    <a:pt x="0" y="7315"/>
                  </a:lnTo>
                  <a:lnTo>
                    <a:pt x="1219" y="14630"/>
                  </a:lnTo>
                  <a:lnTo>
                    <a:pt x="1219" y="21945"/>
                  </a:lnTo>
                  <a:lnTo>
                    <a:pt x="8534" y="28041"/>
                  </a:lnTo>
                  <a:lnTo>
                    <a:pt x="15849" y="26822"/>
                  </a:lnTo>
                  <a:lnTo>
                    <a:pt x="23164" y="26822"/>
                  </a:lnTo>
                  <a:lnTo>
                    <a:pt x="29260" y="20726"/>
                  </a:lnTo>
                  <a:lnTo>
                    <a:pt x="28041" y="12192"/>
                  </a:lnTo>
                  <a:lnTo>
                    <a:pt x="28041" y="4876"/>
                  </a:lnTo>
                  <a:lnTo>
                    <a:pt x="20726" y="0"/>
                  </a:lnTo>
                  <a:close/>
                </a:path>
              </a:pathLst>
            </a:custGeom>
            <a:solidFill>
              <a:srgbClr val="231F20"/>
            </a:solidFill>
          </p:spPr>
          <p:txBody>
            <a:bodyPr wrap="square" lIns="0" tIns="0" rIns="0" bIns="0" rtlCol="0"/>
            <a:lstStyle/>
            <a:p>
              <a:endParaRPr/>
            </a:p>
          </p:txBody>
        </p:sp>
        <p:sp>
          <p:nvSpPr>
            <p:cNvPr id="19" name="object 19"/>
            <p:cNvSpPr/>
            <p:nvPr/>
          </p:nvSpPr>
          <p:spPr>
            <a:xfrm>
              <a:off x="2028643" y="5140392"/>
              <a:ext cx="29845" cy="28575"/>
            </a:xfrm>
            <a:custGeom>
              <a:avLst/>
              <a:gdLst/>
              <a:ahLst/>
              <a:cxnLst/>
              <a:rect l="l" t="t" r="r" b="b"/>
              <a:pathLst>
                <a:path w="29844" h="28575">
                  <a:moveTo>
                    <a:pt x="15849" y="26822"/>
                  </a:moveTo>
                  <a:lnTo>
                    <a:pt x="23164" y="26822"/>
                  </a:lnTo>
                  <a:lnTo>
                    <a:pt x="29260" y="20726"/>
                  </a:lnTo>
                  <a:lnTo>
                    <a:pt x="28041" y="12192"/>
                  </a:lnTo>
                  <a:lnTo>
                    <a:pt x="28041" y="4876"/>
                  </a:lnTo>
                  <a:lnTo>
                    <a:pt x="20726" y="0"/>
                  </a:lnTo>
                  <a:lnTo>
                    <a:pt x="13411" y="0"/>
                  </a:lnTo>
                  <a:lnTo>
                    <a:pt x="6095" y="0"/>
                  </a:lnTo>
                  <a:lnTo>
                    <a:pt x="0" y="7315"/>
                  </a:lnTo>
                  <a:lnTo>
                    <a:pt x="1219" y="14630"/>
                  </a:lnTo>
                  <a:lnTo>
                    <a:pt x="1219" y="21945"/>
                  </a:lnTo>
                  <a:lnTo>
                    <a:pt x="8534" y="28041"/>
                  </a:lnTo>
                  <a:lnTo>
                    <a:pt x="15849" y="26822"/>
                  </a:lnTo>
                </a:path>
              </a:pathLst>
            </a:custGeom>
            <a:ln w="7315">
              <a:solidFill>
                <a:srgbClr val="231F20"/>
              </a:solidFill>
            </a:ln>
          </p:spPr>
          <p:txBody>
            <a:bodyPr wrap="square" lIns="0" tIns="0" rIns="0" bIns="0" rtlCol="0"/>
            <a:lstStyle/>
            <a:p>
              <a:endParaRPr/>
            </a:p>
          </p:txBody>
        </p:sp>
        <p:sp>
          <p:nvSpPr>
            <p:cNvPr id="20" name="object 20"/>
            <p:cNvSpPr/>
            <p:nvPr/>
          </p:nvSpPr>
          <p:spPr>
            <a:xfrm>
              <a:off x="2044492" y="4903870"/>
              <a:ext cx="0" cy="251460"/>
            </a:xfrm>
            <a:custGeom>
              <a:avLst/>
              <a:gdLst/>
              <a:ahLst/>
              <a:cxnLst/>
              <a:rect l="l" t="t" r="r" b="b"/>
              <a:pathLst>
                <a:path h="251460">
                  <a:moveTo>
                    <a:pt x="0" y="0"/>
                  </a:moveTo>
                  <a:lnTo>
                    <a:pt x="0" y="251155"/>
                  </a:lnTo>
                </a:path>
              </a:pathLst>
            </a:custGeom>
            <a:ln w="7315">
              <a:solidFill>
                <a:srgbClr val="231F20"/>
              </a:solidFill>
            </a:ln>
          </p:spPr>
          <p:txBody>
            <a:bodyPr wrap="square" lIns="0" tIns="0" rIns="0" bIns="0" rtlCol="0"/>
            <a:lstStyle/>
            <a:p>
              <a:endParaRPr/>
            </a:p>
          </p:txBody>
        </p:sp>
        <p:sp>
          <p:nvSpPr>
            <p:cNvPr id="21" name="object 21"/>
            <p:cNvSpPr/>
            <p:nvPr/>
          </p:nvSpPr>
          <p:spPr>
            <a:xfrm>
              <a:off x="2078634" y="5206230"/>
              <a:ext cx="23495" cy="23495"/>
            </a:xfrm>
            <a:custGeom>
              <a:avLst/>
              <a:gdLst/>
              <a:ahLst/>
              <a:cxnLst/>
              <a:rect l="l" t="t" r="r" b="b"/>
              <a:pathLst>
                <a:path w="23494" h="23495">
                  <a:moveTo>
                    <a:pt x="17068" y="0"/>
                  </a:moveTo>
                  <a:lnTo>
                    <a:pt x="10972" y="0"/>
                  </a:lnTo>
                  <a:lnTo>
                    <a:pt x="4876" y="1219"/>
                  </a:lnTo>
                  <a:lnTo>
                    <a:pt x="0" y="6096"/>
                  </a:lnTo>
                  <a:lnTo>
                    <a:pt x="0" y="18288"/>
                  </a:lnTo>
                  <a:lnTo>
                    <a:pt x="6096" y="23164"/>
                  </a:lnTo>
                  <a:lnTo>
                    <a:pt x="12192" y="23164"/>
                  </a:lnTo>
                  <a:lnTo>
                    <a:pt x="19507" y="21945"/>
                  </a:lnTo>
                  <a:lnTo>
                    <a:pt x="23164" y="17068"/>
                  </a:lnTo>
                  <a:lnTo>
                    <a:pt x="23164" y="10972"/>
                  </a:lnTo>
                  <a:lnTo>
                    <a:pt x="23164" y="4876"/>
                  </a:lnTo>
                  <a:lnTo>
                    <a:pt x="17068" y="0"/>
                  </a:lnTo>
                  <a:close/>
                </a:path>
              </a:pathLst>
            </a:custGeom>
            <a:solidFill>
              <a:srgbClr val="231F20"/>
            </a:solidFill>
          </p:spPr>
          <p:txBody>
            <a:bodyPr wrap="square" lIns="0" tIns="0" rIns="0" bIns="0" rtlCol="0"/>
            <a:lstStyle/>
            <a:p>
              <a:endParaRPr/>
            </a:p>
          </p:txBody>
        </p:sp>
        <p:sp>
          <p:nvSpPr>
            <p:cNvPr id="22" name="object 22"/>
            <p:cNvSpPr/>
            <p:nvPr/>
          </p:nvSpPr>
          <p:spPr>
            <a:xfrm>
              <a:off x="2078634" y="5206230"/>
              <a:ext cx="23495" cy="23495"/>
            </a:xfrm>
            <a:custGeom>
              <a:avLst/>
              <a:gdLst/>
              <a:ahLst/>
              <a:cxnLst/>
              <a:rect l="l" t="t" r="r" b="b"/>
              <a:pathLst>
                <a:path w="23494" h="23495">
                  <a:moveTo>
                    <a:pt x="23164" y="10972"/>
                  </a:moveTo>
                  <a:lnTo>
                    <a:pt x="23164" y="4876"/>
                  </a:lnTo>
                  <a:lnTo>
                    <a:pt x="17068" y="0"/>
                  </a:lnTo>
                  <a:lnTo>
                    <a:pt x="10972" y="0"/>
                  </a:lnTo>
                  <a:lnTo>
                    <a:pt x="4876" y="1219"/>
                  </a:lnTo>
                  <a:lnTo>
                    <a:pt x="0" y="6096"/>
                  </a:lnTo>
                  <a:lnTo>
                    <a:pt x="0" y="12192"/>
                  </a:lnTo>
                  <a:lnTo>
                    <a:pt x="0" y="18288"/>
                  </a:lnTo>
                  <a:lnTo>
                    <a:pt x="6096" y="23164"/>
                  </a:lnTo>
                  <a:lnTo>
                    <a:pt x="12192" y="23164"/>
                  </a:lnTo>
                  <a:lnTo>
                    <a:pt x="19507" y="21945"/>
                  </a:lnTo>
                  <a:lnTo>
                    <a:pt x="23164" y="17068"/>
                  </a:lnTo>
                  <a:lnTo>
                    <a:pt x="23164" y="10972"/>
                  </a:lnTo>
                </a:path>
              </a:pathLst>
            </a:custGeom>
            <a:ln w="7315">
              <a:solidFill>
                <a:srgbClr val="231F20"/>
              </a:solidFill>
            </a:ln>
          </p:spPr>
          <p:txBody>
            <a:bodyPr wrap="square" lIns="0" tIns="0" rIns="0" bIns="0" rtlCol="0"/>
            <a:lstStyle/>
            <a:p>
              <a:endParaRPr/>
            </a:p>
          </p:txBody>
        </p:sp>
      </p:grpSp>
      <p:sp>
        <p:nvSpPr>
          <p:cNvPr id="23" name="object 23"/>
          <p:cNvSpPr/>
          <p:nvPr/>
        </p:nvSpPr>
        <p:spPr>
          <a:xfrm>
            <a:off x="6160693" y="4670997"/>
            <a:ext cx="40640" cy="512445"/>
          </a:xfrm>
          <a:custGeom>
            <a:avLst/>
            <a:gdLst/>
            <a:ahLst/>
            <a:cxnLst/>
            <a:rect l="l" t="t" r="r" b="b"/>
            <a:pathLst>
              <a:path w="40640" h="512445">
                <a:moveTo>
                  <a:pt x="24384" y="0"/>
                </a:moveTo>
                <a:lnTo>
                  <a:pt x="17068" y="0"/>
                </a:lnTo>
                <a:lnTo>
                  <a:pt x="17068" y="30479"/>
                </a:lnTo>
                <a:lnTo>
                  <a:pt x="24384" y="30479"/>
                </a:lnTo>
                <a:lnTo>
                  <a:pt x="24384" y="0"/>
                </a:lnTo>
                <a:close/>
              </a:path>
              <a:path w="40640" h="512445">
                <a:moveTo>
                  <a:pt x="24384" y="53657"/>
                </a:moveTo>
                <a:lnTo>
                  <a:pt x="17068" y="53657"/>
                </a:lnTo>
                <a:lnTo>
                  <a:pt x="17068" y="84137"/>
                </a:lnTo>
                <a:lnTo>
                  <a:pt x="24384" y="84137"/>
                </a:lnTo>
                <a:lnTo>
                  <a:pt x="24384" y="53657"/>
                </a:lnTo>
                <a:close/>
              </a:path>
              <a:path w="40640" h="512445">
                <a:moveTo>
                  <a:pt x="24384" y="107289"/>
                </a:moveTo>
                <a:lnTo>
                  <a:pt x="17068" y="107289"/>
                </a:lnTo>
                <a:lnTo>
                  <a:pt x="17068" y="137769"/>
                </a:lnTo>
                <a:lnTo>
                  <a:pt x="24384" y="137769"/>
                </a:lnTo>
                <a:lnTo>
                  <a:pt x="24384" y="107289"/>
                </a:lnTo>
                <a:close/>
              </a:path>
              <a:path w="40640" h="512445">
                <a:moveTo>
                  <a:pt x="24384" y="160934"/>
                </a:moveTo>
                <a:lnTo>
                  <a:pt x="17068" y="160934"/>
                </a:lnTo>
                <a:lnTo>
                  <a:pt x="17068" y="191414"/>
                </a:lnTo>
                <a:lnTo>
                  <a:pt x="24384" y="191414"/>
                </a:lnTo>
                <a:lnTo>
                  <a:pt x="24384" y="160934"/>
                </a:lnTo>
                <a:close/>
              </a:path>
              <a:path w="40640" h="512445">
                <a:moveTo>
                  <a:pt x="24384" y="213360"/>
                </a:moveTo>
                <a:lnTo>
                  <a:pt x="17068" y="213360"/>
                </a:lnTo>
                <a:lnTo>
                  <a:pt x="17068" y="243839"/>
                </a:lnTo>
                <a:lnTo>
                  <a:pt x="24384" y="243839"/>
                </a:lnTo>
                <a:lnTo>
                  <a:pt x="24384" y="213360"/>
                </a:lnTo>
                <a:close/>
              </a:path>
              <a:path w="40640" h="512445">
                <a:moveTo>
                  <a:pt x="24384" y="267004"/>
                </a:moveTo>
                <a:lnTo>
                  <a:pt x="17068" y="267004"/>
                </a:lnTo>
                <a:lnTo>
                  <a:pt x="17068" y="297484"/>
                </a:lnTo>
                <a:lnTo>
                  <a:pt x="24384" y="297484"/>
                </a:lnTo>
                <a:lnTo>
                  <a:pt x="24384" y="267004"/>
                </a:lnTo>
                <a:close/>
              </a:path>
              <a:path w="40640" h="512445">
                <a:moveTo>
                  <a:pt x="24384" y="320649"/>
                </a:moveTo>
                <a:lnTo>
                  <a:pt x="17068" y="320649"/>
                </a:lnTo>
                <a:lnTo>
                  <a:pt x="17068" y="351129"/>
                </a:lnTo>
                <a:lnTo>
                  <a:pt x="24384" y="351129"/>
                </a:lnTo>
                <a:lnTo>
                  <a:pt x="24384" y="320649"/>
                </a:lnTo>
                <a:close/>
              </a:path>
              <a:path w="40640" h="512445">
                <a:moveTo>
                  <a:pt x="24384" y="374294"/>
                </a:moveTo>
                <a:lnTo>
                  <a:pt x="17068" y="374294"/>
                </a:lnTo>
                <a:lnTo>
                  <a:pt x="17068" y="404774"/>
                </a:lnTo>
                <a:lnTo>
                  <a:pt x="24384" y="404774"/>
                </a:lnTo>
                <a:lnTo>
                  <a:pt x="24384" y="374294"/>
                </a:lnTo>
                <a:close/>
              </a:path>
              <a:path w="40640" h="512445">
                <a:moveTo>
                  <a:pt x="0" y="451116"/>
                </a:moveTo>
                <a:lnTo>
                  <a:pt x="20726" y="512063"/>
                </a:lnTo>
                <a:lnTo>
                  <a:pt x="33603" y="471830"/>
                </a:lnTo>
                <a:lnTo>
                  <a:pt x="20726" y="471830"/>
                </a:lnTo>
                <a:lnTo>
                  <a:pt x="0" y="451116"/>
                </a:lnTo>
                <a:close/>
              </a:path>
              <a:path w="40640" h="512445">
                <a:moveTo>
                  <a:pt x="40233" y="451116"/>
                </a:moveTo>
                <a:lnTo>
                  <a:pt x="20726" y="471830"/>
                </a:lnTo>
                <a:lnTo>
                  <a:pt x="33603" y="471830"/>
                </a:lnTo>
                <a:lnTo>
                  <a:pt x="40233" y="451116"/>
                </a:lnTo>
                <a:close/>
              </a:path>
              <a:path w="40640" h="512445">
                <a:moveTo>
                  <a:pt x="24384" y="426732"/>
                </a:moveTo>
                <a:lnTo>
                  <a:pt x="17068" y="426732"/>
                </a:lnTo>
                <a:lnTo>
                  <a:pt x="17068" y="457212"/>
                </a:lnTo>
                <a:lnTo>
                  <a:pt x="24384" y="457212"/>
                </a:lnTo>
                <a:lnTo>
                  <a:pt x="24384" y="426732"/>
                </a:lnTo>
                <a:close/>
              </a:path>
            </a:pathLst>
          </a:custGeom>
          <a:solidFill>
            <a:srgbClr val="231F20"/>
          </a:solidFill>
        </p:spPr>
        <p:txBody>
          <a:bodyPr wrap="square" lIns="0" tIns="0" rIns="0" bIns="0" rtlCol="0"/>
          <a:lstStyle/>
          <a:p>
            <a:endParaRPr/>
          </a:p>
        </p:txBody>
      </p:sp>
      <p:sp>
        <p:nvSpPr>
          <p:cNvPr id="24" name="object 24"/>
          <p:cNvSpPr/>
          <p:nvPr/>
        </p:nvSpPr>
        <p:spPr>
          <a:xfrm>
            <a:off x="6278956" y="5236705"/>
            <a:ext cx="341630" cy="40640"/>
          </a:xfrm>
          <a:custGeom>
            <a:avLst/>
            <a:gdLst/>
            <a:ahLst/>
            <a:cxnLst/>
            <a:rect l="l" t="t" r="r" b="b"/>
            <a:pathLst>
              <a:path w="341630" h="40639">
                <a:moveTo>
                  <a:pt x="30480" y="15862"/>
                </a:moveTo>
                <a:lnTo>
                  <a:pt x="0" y="15862"/>
                </a:lnTo>
                <a:lnTo>
                  <a:pt x="0" y="24396"/>
                </a:lnTo>
                <a:lnTo>
                  <a:pt x="30480" y="24396"/>
                </a:lnTo>
                <a:lnTo>
                  <a:pt x="30480" y="15862"/>
                </a:lnTo>
                <a:close/>
              </a:path>
              <a:path w="341630" h="40639">
                <a:moveTo>
                  <a:pt x="82905" y="15862"/>
                </a:moveTo>
                <a:lnTo>
                  <a:pt x="52425" y="15862"/>
                </a:lnTo>
                <a:lnTo>
                  <a:pt x="52425" y="24396"/>
                </a:lnTo>
                <a:lnTo>
                  <a:pt x="82905" y="24396"/>
                </a:lnTo>
                <a:lnTo>
                  <a:pt x="82905" y="15862"/>
                </a:lnTo>
                <a:close/>
              </a:path>
              <a:path w="341630" h="40639">
                <a:moveTo>
                  <a:pt x="136550" y="15862"/>
                </a:moveTo>
                <a:lnTo>
                  <a:pt x="106070" y="15862"/>
                </a:lnTo>
                <a:lnTo>
                  <a:pt x="106070" y="24396"/>
                </a:lnTo>
                <a:lnTo>
                  <a:pt x="136550" y="24396"/>
                </a:lnTo>
                <a:lnTo>
                  <a:pt x="136550" y="15862"/>
                </a:lnTo>
                <a:close/>
              </a:path>
              <a:path w="341630" h="40639">
                <a:moveTo>
                  <a:pt x="190195" y="15862"/>
                </a:moveTo>
                <a:lnTo>
                  <a:pt x="159715" y="15862"/>
                </a:lnTo>
                <a:lnTo>
                  <a:pt x="159715" y="24396"/>
                </a:lnTo>
                <a:lnTo>
                  <a:pt x="190195" y="24396"/>
                </a:lnTo>
                <a:lnTo>
                  <a:pt x="190195" y="15862"/>
                </a:lnTo>
                <a:close/>
              </a:path>
              <a:path w="341630" h="40639">
                <a:moveTo>
                  <a:pt x="243840" y="15862"/>
                </a:moveTo>
                <a:lnTo>
                  <a:pt x="213360" y="15862"/>
                </a:lnTo>
                <a:lnTo>
                  <a:pt x="213360" y="24396"/>
                </a:lnTo>
                <a:lnTo>
                  <a:pt x="243840" y="24396"/>
                </a:lnTo>
                <a:lnTo>
                  <a:pt x="243840" y="15862"/>
                </a:lnTo>
                <a:close/>
              </a:path>
              <a:path w="341630" h="40639">
                <a:moveTo>
                  <a:pt x="280416" y="0"/>
                </a:moveTo>
                <a:lnTo>
                  <a:pt x="301142" y="19507"/>
                </a:lnTo>
                <a:lnTo>
                  <a:pt x="280416" y="40246"/>
                </a:lnTo>
                <a:lnTo>
                  <a:pt x="341376" y="19507"/>
                </a:lnTo>
                <a:lnTo>
                  <a:pt x="280416" y="0"/>
                </a:lnTo>
                <a:close/>
              </a:path>
              <a:path w="341630" h="40639">
                <a:moveTo>
                  <a:pt x="296265" y="15862"/>
                </a:moveTo>
                <a:lnTo>
                  <a:pt x="265785" y="15862"/>
                </a:lnTo>
                <a:lnTo>
                  <a:pt x="265785" y="24396"/>
                </a:lnTo>
                <a:lnTo>
                  <a:pt x="296255" y="24396"/>
                </a:lnTo>
                <a:lnTo>
                  <a:pt x="296265" y="15862"/>
                </a:lnTo>
                <a:close/>
              </a:path>
              <a:path w="341630" h="40639">
                <a:moveTo>
                  <a:pt x="296265" y="24386"/>
                </a:moveTo>
                <a:close/>
              </a:path>
            </a:pathLst>
          </a:custGeom>
          <a:solidFill>
            <a:srgbClr val="231F20"/>
          </a:solidFill>
        </p:spPr>
        <p:txBody>
          <a:bodyPr wrap="square" lIns="0" tIns="0" rIns="0" bIns="0" rtlCol="0"/>
          <a:lstStyle/>
          <a:p>
            <a:endParaRPr/>
          </a:p>
        </p:txBody>
      </p:sp>
      <p:sp>
        <p:nvSpPr>
          <p:cNvPr id="25" name="object 25"/>
          <p:cNvSpPr/>
          <p:nvPr/>
        </p:nvSpPr>
        <p:spPr>
          <a:xfrm>
            <a:off x="6667880" y="5256213"/>
            <a:ext cx="41910" cy="294005"/>
          </a:xfrm>
          <a:custGeom>
            <a:avLst/>
            <a:gdLst/>
            <a:ahLst/>
            <a:cxnLst/>
            <a:rect l="l" t="t" r="r" b="b"/>
            <a:pathLst>
              <a:path w="41910" h="294004">
                <a:moveTo>
                  <a:pt x="24384" y="0"/>
                </a:moveTo>
                <a:lnTo>
                  <a:pt x="17068" y="0"/>
                </a:lnTo>
                <a:lnTo>
                  <a:pt x="17068" y="30480"/>
                </a:lnTo>
                <a:lnTo>
                  <a:pt x="24384" y="30480"/>
                </a:lnTo>
                <a:lnTo>
                  <a:pt x="24384" y="0"/>
                </a:lnTo>
                <a:close/>
              </a:path>
              <a:path w="41910" h="294004">
                <a:moveTo>
                  <a:pt x="24384" y="53644"/>
                </a:moveTo>
                <a:lnTo>
                  <a:pt x="17068" y="53644"/>
                </a:lnTo>
                <a:lnTo>
                  <a:pt x="17068" y="84124"/>
                </a:lnTo>
                <a:lnTo>
                  <a:pt x="24384" y="84124"/>
                </a:lnTo>
                <a:lnTo>
                  <a:pt x="24384" y="53644"/>
                </a:lnTo>
                <a:close/>
              </a:path>
              <a:path w="41910" h="294004">
                <a:moveTo>
                  <a:pt x="24384" y="107289"/>
                </a:moveTo>
                <a:lnTo>
                  <a:pt x="17068" y="107289"/>
                </a:lnTo>
                <a:lnTo>
                  <a:pt x="17068" y="137769"/>
                </a:lnTo>
                <a:lnTo>
                  <a:pt x="24384" y="137769"/>
                </a:lnTo>
                <a:lnTo>
                  <a:pt x="24384" y="107289"/>
                </a:lnTo>
                <a:close/>
              </a:path>
              <a:path w="41910" h="294004">
                <a:moveTo>
                  <a:pt x="24384" y="160947"/>
                </a:moveTo>
                <a:lnTo>
                  <a:pt x="17068" y="160947"/>
                </a:lnTo>
                <a:lnTo>
                  <a:pt x="17068" y="191414"/>
                </a:lnTo>
                <a:lnTo>
                  <a:pt x="24384" y="191414"/>
                </a:lnTo>
                <a:lnTo>
                  <a:pt x="24384" y="160947"/>
                </a:lnTo>
                <a:close/>
              </a:path>
              <a:path w="41910" h="294004">
                <a:moveTo>
                  <a:pt x="0" y="232879"/>
                </a:moveTo>
                <a:lnTo>
                  <a:pt x="20726" y="293827"/>
                </a:lnTo>
                <a:lnTo>
                  <a:pt x="34823" y="252374"/>
                </a:lnTo>
                <a:lnTo>
                  <a:pt x="20726" y="252374"/>
                </a:lnTo>
                <a:lnTo>
                  <a:pt x="0" y="232879"/>
                </a:lnTo>
                <a:close/>
              </a:path>
              <a:path w="41910" h="294004">
                <a:moveTo>
                  <a:pt x="41452" y="232879"/>
                </a:moveTo>
                <a:lnTo>
                  <a:pt x="20726" y="252374"/>
                </a:lnTo>
                <a:lnTo>
                  <a:pt x="34823" y="252374"/>
                </a:lnTo>
                <a:lnTo>
                  <a:pt x="41452" y="232879"/>
                </a:lnTo>
                <a:close/>
              </a:path>
              <a:path w="41910" h="294004">
                <a:moveTo>
                  <a:pt x="24384" y="213360"/>
                </a:moveTo>
                <a:lnTo>
                  <a:pt x="17068" y="213360"/>
                </a:lnTo>
                <a:lnTo>
                  <a:pt x="17068" y="243840"/>
                </a:lnTo>
                <a:lnTo>
                  <a:pt x="24384" y="243840"/>
                </a:lnTo>
                <a:lnTo>
                  <a:pt x="24384" y="213360"/>
                </a:lnTo>
                <a:close/>
              </a:path>
            </a:pathLst>
          </a:custGeom>
          <a:solidFill>
            <a:srgbClr val="231F20"/>
          </a:solidFill>
        </p:spPr>
        <p:txBody>
          <a:bodyPr wrap="square" lIns="0" tIns="0" rIns="0" bIns="0" rtlCol="0"/>
          <a:lstStyle/>
          <a:p>
            <a:endParaRPr/>
          </a:p>
        </p:txBody>
      </p:sp>
      <p:pic>
        <p:nvPicPr>
          <p:cNvPr id="26" name="object 26"/>
          <p:cNvPicPr/>
          <p:nvPr/>
        </p:nvPicPr>
        <p:blipFill>
          <a:blip r:embed="rId4" cstate="print"/>
          <a:stretch>
            <a:fillRect/>
          </a:stretch>
        </p:blipFill>
        <p:spPr>
          <a:xfrm>
            <a:off x="8244305" y="6242545"/>
            <a:ext cx="86563" cy="121920"/>
          </a:xfrm>
          <a:prstGeom prst="rect">
            <a:avLst/>
          </a:prstGeom>
        </p:spPr>
      </p:pic>
      <p:pic>
        <p:nvPicPr>
          <p:cNvPr id="27" name="object 27"/>
          <p:cNvPicPr/>
          <p:nvPr/>
        </p:nvPicPr>
        <p:blipFill>
          <a:blip r:embed="rId5" cstate="print"/>
          <a:stretch>
            <a:fillRect/>
          </a:stretch>
        </p:blipFill>
        <p:spPr>
          <a:xfrm>
            <a:off x="6776385" y="6031624"/>
            <a:ext cx="184099" cy="174345"/>
          </a:xfrm>
          <a:prstGeom prst="rect">
            <a:avLst/>
          </a:prstGeom>
        </p:spPr>
      </p:pic>
      <p:grpSp>
        <p:nvGrpSpPr>
          <p:cNvPr id="28" name="object 28"/>
          <p:cNvGrpSpPr/>
          <p:nvPr/>
        </p:nvGrpSpPr>
        <p:grpSpPr>
          <a:xfrm>
            <a:off x="7003161" y="6080392"/>
            <a:ext cx="1523365" cy="699135"/>
            <a:chOff x="2320035" y="6080391"/>
            <a:chExt cx="1523365" cy="699135"/>
          </a:xfrm>
        </p:grpSpPr>
        <p:pic>
          <p:nvPicPr>
            <p:cNvPr id="29" name="object 29"/>
            <p:cNvPicPr/>
            <p:nvPr/>
          </p:nvPicPr>
          <p:blipFill>
            <a:blip r:embed="rId6" cstate="print"/>
            <a:stretch>
              <a:fillRect/>
            </a:stretch>
          </p:blipFill>
          <p:spPr>
            <a:xfrm>
              <a:off x="2323680" y="6084049"/>
              <a:ext cx="892454" cy="691286"/>
            </a:xfrm>
            <a:prstGeom prst="rect">
              <a:avLst/>
            </a:prstGeom>
          </p:spPr>
        </p:pic>
        <p:sp>
          <p:nvSpPr>
            <p:cNvPr id="30" name="object 30"/>
            <p:cNvSpPr/>
            <p:nvPr/>
          </p:nvSpPr>
          <p:spPr>
            <a:xfrm>
              <a:off x="2323693" y="6084049"/>
              <a:ext cx="892810" cy="691515"/>
            </a:xfrm>
            <a:custGeom>
              <a:avLst/>
              <a:gdLst/>
              <a:ahLst/>
              <a:cxnLst/>
              <a:rect l="l" t="t" r="r" b="b"/>
              <a:pathLst>
                <a:path w="892810" h="691515">
                  <a:moveTo>
                    <a:pt x="0" y="691286"/>
                  </a:moveTo>
                  <a:lnTo>
                    <a:pt x="892454" y="691286"/>
                  </a:lnTo>
                  <a:lnTo>
                    <a:pt x="892454" y="0"/>
                  </a:lnTo>
                  <a:lnTo>
                    <a:pt x="0" y="0"/>
                  </a:lnTo>
                  <a:lnTo>
                    <a:pt x="0" y="691286"/>
                  </a:lnTo>
                  <a:close/>
                </a:path>
              </a:pathLst>
            </a:custGeom>
            <a:ln w="7315">
              <a:solidFill>
                <a:srgbClr val="231F20"/>
              </a:solidFill>
            </a:ln>
          </p:spPr>
          <p:txBody>
            <a:bodyPr wrap="square" lIns="0" tIns="0" rIns="0" bIns="0" rtlCol="0"/>
            <a:lstStyle/>
            <a:p>
              <a:endParaRPr/>
            </a:p>
          </p:txBody>
        </p:sp>
        <p:sp>
          <p:nvSpPr>
            <p:cNvPr id="31" name="object 31"/>
            <p:cNvSpPr/>
            <p:nvPr/>
          </p:nvSpPr>
          <p:spPr>
            <a:xfrm>
              <a:off x="2390749" y="6142570"/>
              <a:ext cx="748665" cy="580390"/>
            </a:xfrm>
            <a:custGeom>
              <a:avLst/>
              <a:gdLst/>
              <a:ahLst/>
              <a:cxnLst/>
              <a:rect l="l" t="t" r="r" b="b"/>
              <a:pathLst>
                <a:path w="748664" h="580390">
                  <a:moveTo>
                    <a:pt x="748601" y="0"/>
                  </a:moveTo>
                  <a:lnTo>
                    <a:pt x="0" y="0"/>
                  </a:lnTo>
                  <a:lnTo>
                    <a:pt x="0" y="580339"/>
                  </a:lnTo>
                  <a:lnTo>
                    <a:pt x="748601" y="580339"/>
                  </a:lnTo>
                  <a:lnTo>
                    <a:pt x="748601" y="0"/>
                  </a:lnTo>
                  <a:close/>
                </a:path>
              </a:pathLst>
            </a:custGeom>
            <a:solidFill>
              <a:srgbClr val="FFFFFF"/>
            </a:solidFill>
          </p:spPr>
          <p:txBody>
            <a:bodyPr wrap="square" lIns="0" tIns="0" rIns="0" bIns="0" rtlCol="0"/>
            <a:lstStyle/>
            <a:p>
              <a:endParaRPr/>
            </a:p>
          </p:txBody>
        </p:sp>
        <p:sp>
          <p:nvSpPr>
            <p:cNvPr id="32" name="object 32"/>
            <p:cNvSpPr/>
            <p:nvPr/>
          </p:nvSpPr>
          <p:spPr>
            <a:xfrm>
              <a:off x="2390749" y="6142570"/>
              <a:ext cx="748665" cy="580390"/>
            </a:xfrm>
            <a:custGeom>
              <a:avLst/>
              <a:gdLst/>
              <a:ahLst/>
              <a:cxnLst/>
              <a:rect l="l" t="t" r="r" b="b"/>
              <a:pathLst>
                <a:path w="748664" h="580390">
                  <a:moveTo>
                    <a:pt x="0" y="580339"/>
                  </a:moveTo>
                  <a:lnTo>
                    <a:pt x="748601" y="580339"/>
                  </a:lnTo>
                  <a:lnTo>
                    <a:pt x="748601" y="0"/>
                  </a:lnTo>
                  <a:lnTo>
                    <a:pt x="0" y="0"/>
                  </a:lnTo>
                  <a:lnTo>
                    <a:pt x="0" y="580339"/>
                  </a:lnTo>
                  <a:close/>
                </a:path>
                <a:path w="748664" h="580390">
                  <a:moveTo>
                    <a:pt x="214579" y="403567"/>
                  </a:moveTo>
                  <a:lnTo>
                    <a:pt x="557174" y="403567"/>
                  </a:lnTo>
                  <a:lnTo>
                    <a:pt x="557174" y="164604"/>
                  </a:lnTo>
                  <a:lnTo>
                    <a:pt x="214579" y="164604"/>
                  </a:lnTo>
                  <a:lnTo>
                    <a:pt x="214579" y="403567"/>
                  </a:lnTo>
                  <a:close/>
                </a:path>
              </a:pathLst>
            </a:custGeom>
            <a:ln w="7315">
              <a:solidFill>
                <a:srgbClr val="231F20"/>
              </a:solidFill>
            </a:ln>
          </p:spPr>
          <p:txBody>
            <a:bodyPr wrap="square" lIns="0" tIns="0" rIns="0" bIns="0" rtlCol="0"/>
            <a:lstStyle/>
            <a:p>
              <a:endParaRPr/>
            </a:p>
          </p:txBody>
        </p:sp>
        <p:sp>
          <p:nvSpPr>
            <p:cNvPr id="33" name="object 33"/>
            <p:cNvSpPr/>
            <p:nvPr/>
          </p:nvSpPr>
          <p:spPr>
            <a:xfrm>
              <a:off x="3139347" y="6379095"/>
              <a:ext cx="76835" cy="1270"/>
            </a:xfrm>
            <a:custGeom>
              <a:avLst/>
              <a:gdLst/>
              <a:ahLst/>
              <a:cxnLst/>
              <a:rect l="l" t="t" r="r" b="b"/>
              <a:pathLst>
                <a:path w="76835" h="1270">
                  <a:moveTo>
                    <a:pt x="-3657" y="609"/>
                  </a:moveTo>
                  <a:lnTo>
                    <a:pt x="80454" y="609"/>
                  </a:lnTo>
                </a:path>
              </a:pathLst>
            </a:custGeom>
            <a:ln w="8534">
              <a:solidFill>
                <a:srgbClr val="231F20"/>
              </a:solidFill>
            </a:ln>
          </p:spPr>
          <p:txBody>
            <a:bodyPr wrap="square" lIns="0" tIns="0" rIns="0" bIns="0" rtlCol="0"/>
            <a:lstStyle/>
            <a:p>
              <a:endParaRPr/>
            </a:p>
          </p:txBody>
        </p:sp>
        <p:sp>
          <p:nvSpPr>
            <p:cNvPr id="34" name="object 34"/>
            <p:cNvSpPr/>
            <p:nvPr/>
          </p:nvSpPr>
          <p:spPr>
            <a:xfrm>
              <a:off x="3139347" y="6493713"/>
              <a:ext cx="76835" cy="0"/>
            </a:xfrm>
            <a:custGeom>
              <a:avLst/>
              <a:gdLst/>
              <a:ahLst/>
              <a:cxnLst/>
              <a:rect l="l" t="t" r="r" b="b"/>
              <a:pathLst>
                <a:path w="76835">
                  <a:moveTo>
                    <a:pt x="0" y="0"/>
                  </a:moveTo>
                  <a:lnTo>
                    <a:pt x="76796" y="0"/>
                  </a:lnTo>
                </a:path>
              </a:pathLst>
            </a:custGeom>
            <a:ln w="7315">
              <a:solidFill>
                <a:srgbClr val="231F20"/>
              </a:solidFill>
            </a:ln>
          </p:spPr>
          <p:txBody>
            <a:bodyPr wrap="square" lIns="0" tIns="0" rIns="0" bIns="0" rtlCol="0"/>
            <a:lstStyle/>
            <a:p>
              <a:endParaRPr/>
            </a:p>
          </p:txBody>
        </p:sp>
        <p:sp>
          <p:nvSpPr>
            <p:cNvPr id="35" name="object 35"/>
            <p:cNvSpPr/>
            <p:nvPr/>
          </p:nvSpPr>
          <p:spPr>
            <a:xfrm>
              <a:off x="3086912" y="6386410"/>
              <a:ext cx="172085" cy="104139"/>
            </a:xfrm>
            <a:custGeom>
              <a:avLst/>
              <a:gdLst/>
              <a:ahLst/>
              <a:cxnLst/>
              <a:rect l="l" t="t" r="r" b="b"/>
              <a:pathLst>
                <a:path w="172085" h="104139">
                  <a:moveTo>
                    <a:pt x="171907" y="0"/>
                  </a:moveTo>
                  <a:lnTo>
                    <a:pt x="0" y="0"/>
                  </a:lnTo>
                  <a:lnTo>
                    <a:pt x="0" y="103644"/>
                  </a:lnTo>
                  <a:lnTo>
                    <a:pt x="171907" y="103644"/>
                  </a:lnTo>
                  <a:lnTo>
                    <a:pt x="171907" y="0"/>
                  </a:lnTo>
                  <a:close/>
                </a:path>
              </a:pathLst>
            </a:custGeom>
            <a:solidFill>
              <a:srgbClr val="FFFFFF"/>
            </a:solidFill>
          </p:spPr>
          <p:txBody>
            <a:bodyPr wrap="square" lIns="0" tIns="0" rIns="0" bIns="0" rtlCol="0"/>
            <a:lstStyle/>
            <a:p>
              <a:endParaRPr/>
            </a:p>
          </p:txBody>
        </p:sp>
        <p:sp>
          <p:nvSpPr>
            <p:cNvPr id="36" name="object 36"/>
            <p:cNvSpPr/>
            <p:nvPr/>
          </p:nvSpPr>
          <p:spPr>
            <a:xfrm>
              <a:off x="2949139" y="6432740"/>
              <a:ext cx="793750" cy="132080"/>
            </a:xfrm>
            <a:custGeom>
              <a:avLst/>
              <a:gdLst/>
              <a:ahLst/>
              <a:cxnLst/>
              <a:rect l="l" t="t" r="r" b="b"/>
              <a:pathLst>
                <a:path w="793750" h="132079">
                  <a:moveTo>
                    <a:pt x="0" y="0"/>
                  </a:moveTo>
                  <a:lnTo>
                    <a:pt x="793699" y="0"/>
                  </a:lnTo>
                </a:path>
                <a:path w="793750" h="132079">
                  <a:moveTo>
                    <a:pt x="793699" y="0"/>
                  </a:moveTo>
                  <a:lnTo>
                    <a:pt x="793699" y="131673"/>
                  </a:lnTo>
                </a:path>
              </a:pathLst>
            </a:custGeom>
            <a:ln w="9753">
              <a:solidFill>
                <a:srgbClr val="231F20"/>
              </a:solidFill>
            </a:ln>
          </p:spPr>
          <p:txBody>
            <a:bodyPr wrap="square" lIns="0" tIns="0" rIns="0" bIns="0" rtlCol="0"/>
            <a:lstStyle/>
            <a:p>
              <a:endParaRPr/>
            </a:p>
          </p:txBody>
        </p:sp>
        <p:sp>
          <p:nvSpPr>
            <p:cNvPr id="37" name="object 37"/>
            <p:cNvSpPr/>
            <p:nvPr/>
          </p:nvSpPr>
          <p:spPr>
            <a:xfrm>
              <a:off x="3645303" y="6566852"/>
              <a:ext cx="198120" cy="55244"/>
            </a:xfrm>
            <a:custGeom>
              <a:avLst/>
              <a:gdLst/>
              <a:ahLst/>
              <a:cxnLst/>
              <a:rect l="l" t="t" r="r" b="b"/>
              <a:pathLst>
                <a:path w="198120" h="55245">
                  <a:moveTo>
                    <a:pt x="0" y="0"/>
                  </a:moveTo>
                  <a:lnTo>
                    <a:pt x="197510" y="0"/>
                  </a:lnTo>
                </a:path>
                <a:path w="198120" h="55245">
                  <a:moveTo>
                    <a:pt x="26822" y="28041"/>
                  </a:moveTo>
                  <a:lnTo>
                    <a:pt x="163372" y="28041"/>
                  </a:lnTo>
                </a:path>
                <a:path w="198120" h="55245">
                  <a:moveTo>
                    <a:pt x="59740" y="54863"/>
                  </a:moveTo>
                  <a:lnTo>
                    <a:pt x="131686" y="54863"/>
                  </a:lnTo>
                </a:path>
              </a:pathLst>
            </a:custGeom>
            <a:ln w="7315">
              <a:solidFill>
                <a:srgbClr val="231F20"/>
              </a:solidFill>
            </a:ln>
          </p:spPr>
          <p:txBody>
            <a:bodyPr wrap="square" lIns="0" tIns="0" rIns="0" bIns="0" rtlCol="0"/>
            <a:lstStyle/>
            <a:p>
              <a:endParaRPr/>
            </a:p>
          </p:txBody>
        </p:sp>
        <p:pic>
          <p:nvPicPr>
            <p:cNvPr id="38" name="object 38"/>
            <p:cNvPicPr/>
            <p:nvPr/>
          </p:nvPicPr>
          <p:blipFill>
            <a:blip r:embed="rId7" cstate="print"/>
            <a:stretch>
              <a:fillRect/>
            </a:stretch>
          </p:blipFill>
          <p:spPr>
            <a:xfrm>
              <a:off x="2424883" y="6558318"/>
              <a:ext cx="167030" cy="178015"/>
            </a:xfrm>
            <a:prstGeom prst="rect">
              <a:avLst/>
            </a:prstGeom>
          </p:spPr>
        </p:pic>
        <p:sp>
          <p:nvSpPr>
            <p:cNvPr id="39" name="object 39"/>
            <p:cNvSpPr/>
            <p:nvPr/>
          </p:nvSpPr>
          <p:spPr>
            <a:xfrm>
              <a:off x="2607764" y="6448590"/>
              <a:ext cx="1005205" cy="93980"/>
            </a:xfrm>
            <a:custGeom>
              <a:avLst/>
              <a:gdLst/>
              <a:ahLst/>
              <a:cxnLst/>
              <a:rect l="l" t="t" r="r" b="b"/>
              <a:pathLst>
                <a:path w="1005204" h="93979">
                  <a:moveTo>
                    <a:pt x="979887" y="25284"/>
                  </a:moveTo>
                  <a:lnTo>
                    <a:pt x="961948" y="40233"/>
                  </a:lnTo>
                  <a:lnTo>
                    <a:pt x="998552" y="25603"/>
                  </a:lnTo>
                  <a:lnTo>
                    <a:pt x="983894" y="25603"/>
                  </a:lnTo>
                  <a:lnTo>
                    <a:pt x="979887" y="25284"/>
                  </a:lnTo>
                  <a:close/>
                </a:path>
                <a:path w="1005204" h="93979">
                  <a:moveTo>
                    <a:pt x="983894" y="21945"/>
                  </a:moveTo>
                  <a:lnTo>
                    <a:pt x="979887" y="25284"/>
                  </a:lnTo>
                  <a:lnTo>
                    <a:pt x="983894" y="25603"/>
                  </a:lnTo>
                  <a:lnTo>
                    <a:pt x="983894" y="21945"/>
                  </a:lnTo>
                  <a:close/>
                </a:path>
                <a:path w="1005204" h="93979">
                  <a:moveTo>
                    <a:pt x="965606" y="0"/>
                  </a:moveTo>
                  <a:lnTo>
                    <a:pt x="980628" y="18026"/>
                  </a:lnTo>
                  <a:lnTo>
                    <a:pt x="983894" y="18287"/>
                  </a:lnTo>
                  <a:lnTo>
                    <a:pt x="983894" y="25603"/>
                  </a:lnTo>
                  <a:lnTo>
                    <a:pt x="998552" y="25603"/>
                  </a:lnTo>
                  <a:lnTo>
                    <a:pt x="1004620" y="23177"/>
                  </a:lnTo>
                  <a:lnTo>
                    <a:pt x="965606" y="0"/>
                  </a:lnTo>
                  <a:close/>
                </a:path>
                <a:path w="1005204" h="93979">
                  <a:moveTo>
                    <a:pt x="953414" y="15849"/>
                  </a:moveTo>
                  <a:lnTo>
                    <a:pt x="953414" y="23177"/>
                  </a:lnTo>
                  <a:lnTo>
                    <a:pt x="979887" y="25284"/>
                  </a:lnTo>
                  <a:lnTo>
                    <a:pt x="983894" y="21945"/>
                  </a:lnTo>
                  <a:lnTo>
                    <a:pt x="980628" y="18026"/>
                  </a:lnTo>
                  <a:lnTo>
                    <a:pt x="953414" y="15849"/>
                  </a:lnTo>
                  <a:close/>
                </a:path>
                <a:path w="1005204" h="93979">
                  <a:moveTo>
                    <a:pt x="980628" y="18026"/>
                  </a:moveTo>
                  <a:lnTo>
                    <a:pt x="983894" y="21945"/>
                  </a:lnTo>
                  <a:lnTo>
                    <a:pt x="983894" y="18287"/>
                  </a:lnTo>
                  <a:lnTo>
                    <a:pt x="980628" y="18026"/>
                  </a:lnTo>
                  <a:close/>
                </a:path>
                <a:path w="1005204" h="93979">
                  <a:moveTo>
                    <a:pt x="900988" y="12191"/>
                  </a:moveTo>
                  <a:lnTo>
                    <a:pt x="899769" y="19507"/>
                  </a:lnTo>
                  <a:lnTo>
                    <a:pt x="927811" y="21945"/>
                  </a:lnTo>
                  <a:lnTo>
                    <a:pt x="930249" y="21945"/>
                  </a:lnTo>
                  <a:lnTo>
                    <a:pt x="931468" y="13411"/>
                  </a:lnTo>
                  <a:lnTo>
                    <a:pt x="929030" y="13411"/>
                  </a:lnTo>
                  <a:lnTo>
                    <a:pt x="900988" y="12191"/>
                  </a:lnTo>
                  <a:close/>
                </a:path>
                <a:path w="1005204" h="93979">
                  <a:moveTo>
                    <a:pt x="854659" y="9753"/>
                  </a:moveTo>
                  <a:lnTo>
                    <a:pt x="847343" y="9753"/>
                  </a:lnTo>
                  <a:lnTo>
                    <a:pt x="847343" y="17081"/>
                  </a:lnTo>
                  <a:lnTo>
                    <a:pt x="853439" y="17081"/>
                  </a:lnTo>
                  <a:lnTo>
                    <a:pt x="876604" y="18287"/>
                  </a:lnTo>
                  <a:lnTo>
                    <a:pt x="877823" y="10985"/>
                  </a:lnTo>
                  <a:lnTo>
                    <a:pt x="854659" y="9753"/>
                  </a:lnTo>
                  <a:close/>
                </a:path>
                <a:path w="1005204" h="93979">
                  <a:moveTo>
                    <a:pt x="793699" y="7327"/>
                  </a:moveTo>
                  <a:lnTo>
                    <a:pt x="793699" y="14630"/>
                  </a:lnTo>
                  <a:lnTo>
                    <a:pt x="824179" y="15849"/>
                  </a:lnTo>
                  <a:lnTo>
                    <a:pt x="824179" y="8534"/>
                  </a:lnTo>
                  <a:lnTo>
                    <a:pt x="793699" y="7327"/>
                  </a:lnTo>
                  <a:close/>
                </a:path>
                <a:path w="1005204" h="93979">
                  <a:moveTo>
                    <a:pt x="770534" y="6095"/>
                  </a:moveTo>
                  <a:lnTo>
                    <a:pt x="740067" y="6095"/>
                  </a:lnTo>
                  <a:lnTo>
                    <a:pt x="740067" y="13411"/>
                  </a:lnTo>
                  <a:lnTo>
                    <a:pt x="770534" y="14630"/>
                  </a:lnTo>
                  <a:lnTo>
                    <a:pt x="770534" y="6095"/>
                  </a:lnTo>
                  <a:close/>
                </a:path>
                <a:path w="1005204" h="93979">
                  <a:moveTo>
                    <a:pt x="708355" y="4889"/>
                  </a:moveTo>
                  <a:lnTo>
                    <a:pt x="686409" y="4889"/>
                  </a:lnTo>
                  <a:lnTo>
                    <a:pt x="686409" y="13411"/>
                  </a:lnTo>
                  <a:lnTo>
                    <a:pt x="716889" y="13411"/>
                  </a:lnTo>
                  <a:lnTo>
                    <a:pt x="718108" y="6095"/>
                  </a:lnTo>
                  <a:lnTo>
                    <a:pt x="708355" y="4889"/>
                  </a:lnTo>
                  <a:close/>
                </a:path>
                <a:path w="1005204" h="93979">
                  <a:moveTo>
                    <a:pt x="664463" y="4889"/>
                  </a:moveTo>
                  <a:lnTo>
                    <a:pt x="633983" y="4889"/>
                  </a:lnTo>
                  <a:lnTo>
                    <a:pt x="633983" y="13411"/>
                  </a:lnTo>
                  <a:lnTo>
                    <a:pt x="664463" y="13411"/>
                  </a:lnTo>
                  <a:lnTo>
                    <a:pt x="664463" y="4889"/>
                  </a:lnTo>
                  <a:close/>
                </a:path>
                <a:path w="1005204" h="93979">
                  <a:moveTo>
                    <a:pt x="610819" y="6095"/>
                  </a:moveTo>
                  <a:lnTo>
                    <a:pt x="580339" y="6095"/>
                  </a:lnTo>
                  <a:lnTo>
                    <a:pt x="580339" y="13411"/>
                  </a:lnTo>
                  <a:lnTo>
                    <a:pt x="610819" y="13411"/>
                  </a:lnTo>
                  <a:lnTo>
                    <a:pt x="610819" y="6095"/>
                  </a:lnTo>
                  <a:close/>
                </a:path>
                <a:path w="1005204" h="93979">
                  <a:moveTo>
                    <a:pt x="557174" y="7327"/>
                  </a:moveTo>
                  <a:lnTo>
                    <a:pt x="526694" y="7327"/>
                  </a:lnTo>
                  <a:lnTo>
                    <a:pt x="526694" y="15849"/>
                  </a:lnTo>
                  <a:lnTo>
                    <a:pt x="535228" y="14630"/>
                  </a:lnTo>
                  <a:lnTo>
                    <a:pt x="557174" y="14630"/>
                  </a:lnTo>
                  <a:lnTo>
                    <a:pt x="557174" y="7327"/>
                  </a:lnTo>
                  <a:close/>
                </a:path>
                <a:path w="1005204" h="93979">
                  <a:moveTo>
                    <a:pt x="503542" y="8534"/>
                  </a:moveTo>
                  <a:lnTo>
                    <a:pt x="501091" y="8534"/>
                  </a:lnTo>
                  <a:lnTo>
                    <a:pt x="473049" y="10985"/>
                  </a:lnTo>
                  <a:lnTo>
                    <a:pt x="474268" y="18287"/>
                  </a:lnTo>
                  <a:lnTo>
                    <a:pt x="501091" y="17081"/>
                  </a:lnTo>
                  <a:lnTo>
                    <a:pt x="504748" y="17081"/>
                  </a:lnTo>
                  <a:lnTo>
                    <a:pt x="503542" y="8534"/>
                  </a:lnTo>
                  <a:close/>
                </a:path>
                <a:path w="1005204" h="93979">
                  <a:moveTo>
                    <a:pt x="451103" y="12191"/>
                  </a:moveTo>
                  <a:lnTo>
                    <a:pt x="435267" y="13411"/>
                  </a:lnTo>
                  <a:lnTo>
                    <a:pt x="420623" y="13411"/>
                  </a:lnTo>
                  <a:lnTo>
                    <a:pt x="420623" y="21945"/>
                  </a:lnTo>
                  <a:lnTo>
                    <a:pt x="451103" y="19507"/>
                  </a:lnTo>
                  <a:lnTo>
                    <a:pt x="451103" y="12191"/>
                  </a:lnTo>
                  <a:close/>
                </a:path>
                <a:path w="1005204" h="93979">
                  <a:moveTo>
                    <a:pt x="397459" y="15849"/>
                  </a:moveTo>
                  <a:lnTo>
                    <a:pt x="371855" y="18287"/>
                  </a:lnTo>
                  <a:lnTo>
                    <a:pt x="366979" y="18287"/>
                  </a:lnTo>
                  <a:lnTo>
                    <a:pt x="368198" y="25603"/>
                  </a:lnTo>
                  <a:lnTo>
                    <a:pt x="371855" y="25603"/>
                  </a:lnTo>
                  <a:lnTo>
                    <a:pt x="397459" y="23177"/>
                  </a:lnTo>
                  <a:lnTo>
                    <a:pt x="397459" y="15849"/>
                  </a:lnTo>
                  <a:close/>
                </a:path>
                <a:path w="1005204" h="93979">
                  <a:moveTo>
                    <a:pt x="343814" y="20726"/>
                  </a:moveTo>
                  <a:lnTo>
                    <a:pt x="340156" y="20726"/>
                  </a:lnTo>
                  <a:lnTo>
                    <a:pt x="313334" y="24383"/>
                  </a:lnTo>
                  <a:lnTo>
                    <a:pt x="314553" y="31699"/>
                  </a:lnTo>
                  <a:lnTo>
                    <a:pt x="341375" y="28041"/>
                  </a:lnTo>
                  <a:lnTo>
                    <a:pt x="345033" y="28041"/>
                  </a:lnTo>
                  <a:lnTo>
                    <a:pt x="343814" y="20726"/>
                  </a:lnTo>
                  <a:close/>
                </a:path>
                <a:path w="1005204" h="93979">
                  <a:moveTo>
                    <a:pt x="291388" y="26822"/>
                  </a:moveTo>
                  <a:lnTo>
                    <a:pt x="280415" y="28041"/>
                  </a:lnTo>
                  <a:lnTo>
                    <a:pt x="260908" y="30479"/>
                  </a:lnTo>
                  <a:lnTo>
                    <a:pt x="262127" y="37795"/>
                  </a:lnTo>
                  <a:lnTo>
                    <a:pt x="281635" y="35369"/>
                  </a:lnTo>
                  <a:lnTo>
                    <a:pt x="292607" y="34137"/>
                  </a:lnTo>
                  <a:lnTo>
                    <a:pt x="291388" y="26822"/>
                  </a:lnTo>
                  <a:close/>
                </a:path>
                <a:path w="1005204" h="93979">
                  <a:moveTo>
                    <a:pt x="237743" y="34137"/>
                  </a:moveTo>
                  <a:lnTo>
                    <a:pt x="221894" y="36575"/>
                  </a:lnTo>
                  <a:lnTo>
                    <a:pt x="208483" y="39027"/>
                  </a:lnTo>
                  <a:lnTo>
                    <a:pt x="209702" y="46329"/>
                  </a:lnTo>
                  <a:lnTo>
                    <a:pt x="223113" y="43891"/>
                  </a:lnTo>
                  <a:lnTo>
                    <a:pt x="238963" y="41465"/>
                  </a:lnTo>
                  <a:lnTo>
                    <a:pt x="237743" y="34137"/>
                  </a:lnTo>
                  <a:close/>
                </a:path>
                <a:path w="1005204" h="93979">
                  <a:moveTo>
                    <a:pt x="185318" y="42671"/>
                  </a:moveTo>
                  <a:lnTo>
                    <a:pt x="167030" y="46329"/>
                  </a:lnTo>
                  <a:lnTo>
                    <a:pt x="154838" y="47548"/>
                  </a:lnTo>
                  <a:lnTo>
                    <a:pt x="157276" y="54863"/>
                  </a:lnTo>
                  <a:lnTo>
                    <a:pt x="168249" y="53644"/>
                  </a:lnTo>
                  <a:lnTo>
                    <a:pt x="186537" y="49987"/>
                  </a:lnTo>
                  <a:lnTo>
                    <a:pt x="185318" y="42671"/>
                  </a:lnTo>
                  <a:close/>
                </a:path>
                <a:path w="1005204" h="93979">
                  <a:moveTo>
                    <a:pt x="132892" y="52425"/>
                  </a:moveTo>
                  <a:lnTo>
                    <a:pt x="113385" y="56083"/>
                  </a:lnTo>
                  <a:lnTo>
                    <a:pt x="103631" y="58521"/>
                  </a:lnTo>
                  <a:lnTo>
                    <a:pt x="104851" y="65836"/>
                  </a:lnTo>
                  <a:lnTo>
                    <a:pt x="114604" y="64617"/>
                  </a:lnTo>
                  <a:lnTo>
                    <a:pt x="134111" y="59740"/>
                  </a:lnTo>
                  <a:lnTo>
                    <a:pt x="132892" y="52425"/>
                  </a:lnTo>
                  <a:close/>
                </a:path>
                <a:path w="1005204" h="93979">
                  <a:moveTo>
                    <a:pt x="80467" y="64617"/>
                  </a:moveTo>
                  <a:lnTo>
                    <a:pt x="63398" y="68275"/>
                  </a:lnTo>
                  <a:lnTo>
                    <a:pt x="51206" y="71932"/>
                  </a:lnTo>
                  <a:lnTo>
                    <a:pt x="53644" y="79260"/>
                  </a:lnTo>
                  <a:lnTo>
                    <a:pt x="64617" y="75590"/>
                  </a:lnTo>
                  <a:lnTo>
                    <a:pt x="82905" y="71932"/>
                  </a:lnTo>
                  <a:lnTo>
                    <a:pt x="80467" y="64617"/>
                  </a:lnTo>
                  <a:close/>
                </a:path>
                <a:path w="1005204" h="93979">
                  <a:moveTo>
                    <a:pt x="29260" y="78028"/>
                  </a:moveTo>
                  <a:lnTo>
                    <a:pt x="15849" y="81686"/>
                  </a:lnTo>
                  <a:lnTo>
                    <a:pt x="0" y="86563"/>
                  </a:lnTo>
                  <a:lnTo>
                    <a:pt x="2438" y="93878"/>
                  </a:lnTo>
                  <a:lnTo>
                    <a:pt x="18287" y="89001"/>
                  </a:lnTo>
                  <a:lnTo>
                    <a:pt x="31699" y="85356"/>
                  </a:lnTo>
                  <a:lnTo>
                    <a:pt x="29260" y="78028"/>
                  </a:lnTo>
                  <a:close/>
                </a:path>
              </a:pathLst>
            </a:custGeom>
            <a:solidFill>
              <a:srgbClr val="231F20"/>
            </a:solidFill>
          </p:spPr>
          <p:txBody>
            <a:bodyPr wrap="square" lIns="0" tIns="0" rIns="0" bIns="0" rtlCol="0"/>
            <a:lstStyle/>
            <a:p>
              <a:endParaRPr/>
            </a:p>
          </p:txBody>
        </p:sp>
        <p:sp>
          <p:nvSpPr>
            <p:cNvPr id="40" name="object 40"/>
            <p:cNvSpPr/>
            <p:nvPr/>
          </p:nvSpPr>
          <p:spPr>
            <a:xfrm>
              <a:off x="2761382" y="6738759"/>
              <a:ext cx="27305" cy="26034"/>
            </a:xfrm>
            <a:custGeom>
              <a:avLst/>
              <a:gdLst/>
              <a:ahLst/>
              <a:cxnLst/>
              <a:rect l="l" t="t" r="r" b="b"/>
              <a:pathLst>
                <a:path w="27305" h="26034">
                  <a:moveTo>
                    <a:pt x="19507" y="0"/>
                  </a:moveTo>
                  <a:lnTo>
                    <a:pt x="12191" y="1219"/>
                  </a:lnTo>
                  <a:lnTo>
                    <a:pt x="6095" y="1219"/>
                  </a:lnTo>
                  <a:lnTo>
                    <a:pt x="0" y="7315"/>
                  </a:lnTo>
                  <a:lnTo>
                    <a:pt x="1219" y="14630"/>
                  </a:lnTo>
                  <a:lnTo>
                    <a:pt x="1219" y="20726"/>
                  </a:lnTo>
                  <a:lnTo>
                    <a:pt x="7315" y="25615"/>
                  </a:lnTo>
                  <a:lnTo>
                    <a:pt x="20726" y="25615"/>
                  </a:lnTo>
                  <a:lnTo>
                    <a:pt x="26822" y="19507"/>
                  </a:lnTo>
                  <a:lnTo>
                    <a:pt x="25603" y="12192"/>
                  </a:lnTo>
                  <a:lnTo>
                    <a:pt x="25603" y="4876"/>
                  </a:lnTo>
                  <a:lnTo>
                    <a:pt x="19507" y="0"/>
                  </a:lnTo>
                  <a:close/>
                </a:path>
              </a:pathLst>
            </a:custGeom>
            <a:solidFill>
              <a:srgbClr val="231F20"/>
            </a:solidFill>
          </p:spPr>
          <p:txBody>
            <a:bodyPr wrap="square" lIns="0" tIns="0" rIns="0" bIns="0" rtlCol="0"/>
            <a:lstStyle/>
            <a:p>
              <a:endParaRPr/>
            </a:p>
          </p:txBody>
        </p:sp>
        <p:sp>
          <p:nvSpPr>
            <p:cNvPr id="41" name="object 41"/>
            <p:cNvSpPr/>
            <p:nvPr/>
          </p:nvSpPr>
          <p:spPr>
            <a:xfrm>
              <a:off x="2761382" y="6738759"/>
              <a:ext cx="27305" cy="26034"/>
            </a:xfrm>
            <a:custGeom>
              <a:avLst/>
              <a:gdLst/>
              <a:ahLst/>
              <a:cxnLst/>
              <a:rect l="l" t="t" r="r" b="b"/>
              <a:pathLst>
                <a:path w="27305" h="26034">
                  <a:moveTo>
                    <a:pt x="25603" y="12192"/>
                  </a:moveTo>
                  <a:lnTo>
                    <a:pt x="25603" y="4876"/>
                  </a:lnTo>
                  <a:lnTo>
                    <a:pt x="19507" y="0"/>
                  </a:lnTo>
                  <a:lnTo>
                    <a:pt x="12191" y="1219"/>
                  </a:lnTo>
                  <a:lnTo>
                    <a:pt x="6095" y="1219"/>
                  </a:lnTo>
                  <a:lnTo>
                    <a:pt x="0" y="7315"/>
                  </a:lnTo>
                  <a:lnTo>
                    <a:pt x="1219" y="14630"/>
                  </a:lnTo>
                  <a:lnTo>
                    <a:pt x="1219" y="20726"/>
                  </a:lnTo>
                  <a:lnTo>
                    <a:pt x="7315" y="25615"/>
                  </a:lnTo>
                  <a:lnTo>
                    <a:pt x="14630" y="25615"/>
                  </a:lnTo>
                  <a:lnTo>
                    <a:pt x="20726" y="25615"/>
                  </a:lnTo>
                  <a:lnTo>
                    <a:pt x="26822" y="19507"/>
                  </a:lnTo>
                  <a:lnTo>
                    <a:pt x="25603" y="12192"/>
                  </a:lnTo>
                </a:path>
              </a:pathLst>
            </a:custGeom>
            <a:ln w="7315">
              <a:solidFill>
                <a:srgbClr val="231F20"/>
              </a:solidFill>
            </a:ln>
          </p:spPr>
          <p:txBody>
            <a:bodyPr wrap="square" lIns="0" tIns="0" rIns="0" bIns="0" rtlCol="0"/>
            <a:lstStyle/>
            <a:p>
              <a:endParaRPr/>
            </a:p>
          </p:txBody>
        </p:sp>
      </p:grpSp>
      <p:sp>
        <p:nvSpPr>
          <p:cNvPr id="42" name="object 42"/>
          <p:cNvSpPr/>
          <p:nvPr/>
        </p:nvSpPr>
        <p:spPr>
          <a:xfrm>
            <a:off x="7356726" y="7289851"/>
            <a:ext cx="198755" cy="55244"/>
          </a:xfrm>
          <a:custGeom>
            <a:avLst/>
            <a:gdLst/>
            <a:ahLst/>
            <a:cxnLst/>
            <a:rect l="l" t="t" r="r" b="b"/>
            <a:pathLst>
              <a:path w="198755" h="55245">
                <a:moveTo>
                  <a:pt x="0" y="0"/>
                </a:moveTo>
                <a:lnTo>
                  <a:pt x="198729" y="0"/>
                </a:lnTo>
              </a:path>
              <a:path w="198755" h="55245">
                <a:moveTo>
                  <a:pt x="28041" y="28041"/>
                </a:moveTo>
                <a:lnTo>
                  <a:pt x="163372" y="28041"/>
                </a:lnTo>
              </a:path>
              <a:path w="198755" h="55245">
                <a:moveTo>
                  <a:pt x="59740" y="54851"/>
                </a:moveTo>
                <a:lnTo>
                  <a:pt x="132892" y="54851"/>
                </a:lnTo>
              </a:path>
            </a:pathLst>
          </a:custGeom>
          <a:ln w="9753">
            <a:solidFill>
              <a:srgbClr val="231F20"/>
            </a:solidFill>
          </a:ln>
        </p:spPr>
        <p:txBody>
          <a:bodyPr wrap="square" lIns="0" tIns="0" rIns="0" bIns="0" rtlCol="0"/>
          <a:lstStyle/>
          <a:p>
            <a:endParaRPr/>
          </a:p>
        </p:txBody>
      </p:sp>
      <p:sp>
        <p:nvSpPr>
          <p:cNvPr id="43" name="object 43"/>
          <p:cNvSpPr/>
          <p:nvPr/>
        </p:nvSpPr>
        <p:spPr>
          <a:xfrm>
            <a:off x="7448169" y="6760731"/>
            <a:ext cx="11430" cy="111125"/>
          </a:xfrm>
          <a:custGeom>
            <a:avLst/>
            <a:gdLst/>
            <a:ahLst/>
            <a:cxnLst/>
            <a:rect l="l" t="t" r="r" b="b"/>
            <a:pathLst>
              <a:path w="11430" h="111125">
                <a:moveTo>
                  <a:pt x="10972" y="70688"/>
                </a:moveTo>
                <a:lnTo>
                  <a:pt x="0" y="70688"/>
                </a:lnTo>
                <a:lnTo>
                  <a:pt x="0" y="110921"/>
                </a:lnTo>
                <a:lnTo>
                  <a:pt x="10972" y="110921"/>
                </a:lnTo>
                <a:lnTo>
                  <a:pt x="10972" y="70688"/>
                </a:lnTo>
                <a:close/>
              </a:path>
              <a:path w="11430" h="111125">
                <a:moveTo>
                  <a:pt x="10972" y="0"/>
                </a:moveTo>
                <a:lnTo>
                  <a:pt x="0" y="0"/>
                </a:lnTo>
                <a:lnTo>
                  <a:pt x="0" y="40208"/>
                </a:lnTo>
                <a:lnTo>
                  <a:pt x="10972" y="40208"/>
                </a:lnTo>
                <a:lnTo>
                  <a:pt x="10972" y="0"/>
                </a:lnTo>
                <a:close/>
              </a:path>
            </a:pathLst>
          </a:custGeom>
          <a:solidFill>
            <a:srgbClr val="231F20"/>
          </a:solidFill>
        </p:spPr>
        <p:txBody>
          <a:bodyPr wrap="square" lIns="0" tIns="0" rIns="0" bIns="0" rtlCol="0"/>
          <a:lstStyle/>
          <a:p>
            <a:endParaRPr/>
          </a:p>
        </p:txBody>
      </p:sp>
      <p:sp>
        <p:nvSpPr>
          <p:cNvPr id="44" name="object 44"/>
          <p:cNvSpPr/>
          <p:nvPr/>
        </p:nvSpPr>
        <p:spPr>
          <a:xfrm>
            <a:off x="7456691" y="7020395"/>
            <a:ext cx="47625" cy="129539"/>
          </a:xfrm>
          <a:custGeom>
            <a:avLst/>
            <a:gdLst/>
            <a:ahLst/>
            <a:cxnLst/>
            <a:rect l="l" t="t" r="r" b="b"/>
            <a:pathLst>
              <a:path w="47625" h="129540">
                <a:moveTo>
                  <a:pt x="8534" y="1219"/>
                </a:moveTo>
                <a:lnTo>
                  <a:pt x="1219" y="0"/>
                </a:lnTo>
                <a:lnTo>
                  <a:pt x="0" y="7315"/>
                </a:lnTo>
                <a:lnTo>
                  <a:pt x="7315" y="8534"/>
                </a:lnTo>
                <a:lnTo>
                  <a:pt x="8534" y="1219"/>
                </a:lnTo>
                <a:close/>
              </a:path>
              <a:path w="47625" h="129540">
                <a:moveTo>
                  <a:pt x="31699" y="119481"/>
                </a:moveTo>
                <a:lnTo>
                  <a:pt x="26822" y="113385"/>
                </a:lnTo>
                <a:lnTo>
                  <a:pt x="17068" y="118262"/>
                </a:lnTo>
                <a:lnTo>
                  <a:pt x="9753" y="120700"/>
                </a:lnTo>
                <a:lnTo>
                  <a:pt x="0" y="121920"/>
                </a:lnTo>
                <a:lnTo>
                  <a:pt x="1219" y="129247"/>
                </a:lnTo>
                <a:lnTo>
                  <a:pt x="10972" y="128016"/>
                </a:lnTo>
                <a:lnTo>
                  <a:pt x="19507" y="125577"/>
                </a:lnTo>
                <a:lnTo>
                  <a:pt x="31699" y="119481"/>
                </a:lnTo>
                <a:close/>
              </a:path>
              <a:path w="47625" h="129540">
                <a:moveTo>
                  <a:pt x="31699" y="58521"/>
                </a:moveTo>
                <a:lnTo>
                  <a:pt x="26822" y="52425"/>
                </a:lnTo>
                <a:lnTo>
                  <a:pt x="23164" y="54876"/>
                </a:lnTo>
                <a:lnTo>
                  <a:pt x="24384" y="54876"/>
                </a:lnTo>
                <a:lnTo>
                  <a:pt x="9753" y="59740"/>
                </a:lnTo>
                <a:lnTo>
                  <a:pt x="3390" y="61341"/>
                </a:lnTo>
                <a:lnTo>
                  <a:pt x="1219" y="60972"/>
                </a:lnTo>
                <a:lnTo>
                  <a:pt x="1054" y="61925"/>
                </a:lnTo>
                <a:lnTo>
                  <a:pt x="0" y="62179"/>
                </a:lnTo>
                <a:lnTo>
                  <a:pt x="508" y="65239"/>
                </a:lnTo>
                <a:lnTo>
                  <a:pt x="0" y="68275"/>
                </a:lnTo>
                <a:lnTo>
                  <a:pt x="1041" y="68453"/>
                </a:lnTo>
                <a:lnTo>
                  <a:pt x="1219" y="69494"/>
                </a:lnTo>
                <a:lnTo>
                  <a:pt x="3657" y="68897"/>
                </a:lnTo>
                <a:lnTo>
                  <a:pt x="7315" y="69494"/>
                </a:lnTo>
                <a:lnTo>
                  <a:pt x="7569" y="67919"/>
                </a:lnTo>
                <a:lnTo>
                  <a:pt x="10972" y="67068"/>
                </a:lnTo>
                <a:lnTo>
                  <a:pt x="19507" y="64617"/>
                </a:lnTo>
                <a:lnTo>
                  <a:pt x="26822" y="60972"/>
                </a:lnTo>
                <a:lnTo>
                  <a:pt x="28041" y="60972"/>
                </a:lnTo>
                <a:lnTo>
                  <a:pt x="31699" y="58521"/>
                </a:lnTo>
                <a:close/>
              </a:path>
              <a:path w="47625" h="129540">
                <a:moveTo>
                  <a:pt x="47548" y="95110"/>
                </a:moveTo>
                <a:lnTo>
                  <a:pt x="46570" y="90220"/>
                </a:lnTo>
                <a:lnTo>
                  <a:pt x="46329" y="89014"/>
                </a:lnTo>
                <a:lnTo>
                  <a:pt x="46329" y="87782"/>
                </a:lnTo>
                <a:lnTo>
                  <a:pt x="34137" y="73164"/>
                </a:lnTo>
                <a:lnTo>
                  <a:pt x="34137" y="71932"/>
                </a:lnTo>
                <a:lnTo>
                  <a:pt x="31699" y="70713"/>
                </a:lnTo>
                <a:lnTo>
                  <a:pt x="26822" y="76822"/>
                </a:lnTo>
                <a:lnTo>
                  <a:pt x="29260" y="79260"/>
                </a:lnTo>
                <a:lnTo>
                  <a:pt x="29260" y="78028"/>
                </a:lnTo>
                <a:lnTo>
                  <a:pt x="34137" y="82918"/>
                </a:lnTo>
                <a:lnTo>
                  <a:pt x="34137" y="81686"/>
                </a:lnTo>
                <a:lnTo>
                  <a:pt x="37795" y="86563"/>
                </a:lnTo>
                <a:lnTo>
                  <a:pt x="36576" y="86563"/>
                </a:lnTo>
                <a:lnTo>
                  <a:pt x="39014" y="91440"/>
                </a:lnTo>
                <a:lnTo>
                  <a:pt x="39014" y="90220"/>
                </a:lnTo>
                <a:lnTo>
                  <a:pt x="40081" y="95567"/>
                </a:lnTo>
                <a:lnTo>
                  <a:pt x="39014" y="98755"/>
                </a:lnTo>
                <a:lnTo>
                  <a:pt x="46329" y="98755"/>
                </a:lnTo>
                <a:lnTo>
                  <a:pt x="47548" y="96316"/>
                </a:lnTo>
                <a:lnTo>
                  <a:pt x="47548" y="95110"/>
                </a:lnTo>
                <a:close/>
              </a:path>
              <a:path w="47625" h="129540">
                <a:moveTo>
                  <a:pt x="47548" y="34137"/>
                </a:moveTo>
                <a:lnTo>
                  <a:pt x="46329" y="29260"/>
                </a:lnTo>
                <a:lnTo>
                  <a:pt x="46329" y="28041"/>
                </a:lnTo>
                <a:lnTo>
                  <a:pt x="45732" y="26835"/>
                </a:lnTo>
                <a:lnTo>
                  <a:pt x="43891" y="23164"/>
                </a:lnTo>
                <a:lnTo>
                  <a:pt x="43891" y="21945"/>
                </a:lnTo>
                <a:lnTo>
                  <a:pt x="40233" y="17081"/>
                </a:lnTo>
                <a:lnTo>
                  <a:pt x="39014" y="17081"/>
                </a:lnTo>
                <a:lnTo>
                  <a:pt x="34137" y="12192"/>
                </a:lnTo>
                <a:lnTo>
                  <a:pt x="30480" y="9753"/>
                </a:lnTo>
                <a:lnTo>
                  <a:pt x="26822" y="17081"/>
                </a:lnTo>
                <a:lnTo>
                  <a:pt x="29260" y="18288"/>
                </a:lnTo>
                <a:lnTo>
                  <a:pt x="34137" y="21945"/>
                </a:lnTo>
                <a:lnTo>
                  <a:pt x="37795" y="26835"/>
                </a:lnTo>
                <a:lnTo>
                  <a:pt x="36576" y="25603"/>
                </a:lnTo>
                <a:lnTo>
                  <a:pt x="39014" y="30480"/>
                </a:lnTo>
                <a:lnTo>
                  <a:pt x="40068" y="34671"/>
                </a:lnTo>
                <a:lnTo>
                  <a:pt x="39014" y="37795"/>
                </a:lnTo>
                <a:lnTo>
                  <a:pt x="46329" y="39027"/>
                </a:lnTo>
                <a:lnTo>
                  <a:pt x="47548" y="35356"/>
                </a:lnTo>
                <a:lnTo>
                  <a:pt x="47548" y="34137"/>
                </a:lnTo>
                <a:close/>
              </a:path>
            </a:pathLst>
          </a:custGeom>
          <a:solidFill>
            <a:srgbClr val="231F20"/>
          </a:solidFill>
        </p:spPr>
        <p:txBody>
          <a:bodyPr wrap="square" lIns="0" tIns="0" rIns="0" bIns="0" rtlCol="0"/>
          <a:lstStyle/>
          <a:p>
            <a:endParaRPr/>
          </a:p>
        </p:txBody>
      </p:sp>
      <p:sp>
        <p:nvSpPr>
          <p:cNvPr id="45" name="object 45"/>
          <p:cNvSpPr/>
          <p:nvPr/>
        </p:nvSpPr>
        <p:spPr>
          <a:xfrm>
            <a:off x="7450595" y="6898476"/>
            <a:ext cx="47625" cy="129539"/>
          </a:xfrm>
          <a:custGeom>
            <a:avLst/>
            <a:gdLst/>
            <a:ahLst/>
            <a:cxnLst/>
            <a:rect l="l" t="t" r="r" b="b"/>
            <a:pathLst>
              <a:path w="47625" h="129540">
                <a:moveTo>
                  <a:pt x="9753" y="1219"/>
                </a:moveTo>
                <a:lnTo>
                  <a:pt x="2438" y="0"/>
                </a:lnTo>
                <a:lnTo>
                  <a:pt x="0" y="7315"/>
                </a:lnTo>
                <a:lnTo>
                  <a:pt x="7315" y="8547"/>
                </a:lnTo>
                <a:lnTo>
                  <a:pt x="9753" y="1219"/>
                </a:lnTo>
                <a:close/>
              </a:path>
              <a:path w="47625" h="129540">
                <a:moveTo>
                  <a:pt x="31699" y="118262"/>
                </a:moveTo>
                <a:lnTo>
                  <a:pt x="28041" y="112166"/>
                </a:lnTo>
                <a:lnTo>
                  <a:pt x="24384" y="114617"/>
                </a:lnTo>
                <a:lnTo>
                  <a:pt x="9753" y="119481"/>
                </a:lnTo>
                <a:lnTo>
                  <a:pt x="0" y="121920"/>
                </a:lnTo>
                <a:lnTo>
                  <a:pt x="2438" y="129235"/>
                </a:lnTo>
                <a:lnTo>
                  <a:pt x="10972" y="128016"/>
                </a:lnTo>
                <a:lnTo>
                  <a:pt x="19507" y="124358"/>
                </a:lnTo>
                <a:lnTo>
                  <a:pt x="28041" y="121920"/>
                </a:lnTo>
                <a:lnTo>
                  <a:pt x="31699" y="118262"/>
                </a:lnTo>
                <a:close/>
              </a:path>
              <a:path w="47625" h="129540">
                <a:moveTo>
                  <a:pt x="31699" y="58534"/>
                </a:moveTo>
                <a:lnTo>
                  <a:pt x="28041" y="52438"/>
                </a:lnTo>
                <a:lnTo>
                  <a:pt x="24384" y="53644"/>
                </a:lnTo>
                <a:lnTo>
                  <a:pt x="17068" y="57302"/>
                </a:lnTo>
                <a:lnTo>
                  <a:pt x="9753" y="59740"/>
                </a:lnTo>
                <a:lnTo>
                  <a:pt x="5562" y="60274"/>
                </a:lnTo>
                <a:lnTo>
                  <a:pt x="2438" y="59740"/>
                </a:lnTo>
                <a:lnTo>
                  <a:pt x="2108" y="60706"/>
                </a:lnTo>
                <a:lnTo>
                  <a:pt x="0" y="60960"/>
                </a:lnTo>
                <a:lnTo>
                  <a:pt x="1016" y="64008"/>
                </a:lnTo>
                <a:lnTo>
                  <a:pt x="0" y="67056"/>
                </a:lnTo>
                <a:lnTo>
                  <a:pt x="2146" y="67424"/>
                </a:lnTo>
                <a:lnTo>
                  <a:pt x="2438" y="68275"/>
                </a:lnTo>
                <a:lnTo>
                  <a:pt x="5054" y="67906"/>
                </a:lnTo>
                <a:lnTo>
                  <a:pt x="7315" y="68275"/>
                </a:lnTo>
                <a:lnTo>
                  <a:pt x="7556" y="67551"/>
                </a:lnTo>
                <a:lnTo>
                  <a:pt x="10972" y="67056"/>
                </a:lnTo>
                <a:lnTo>
                  <a:pt x="19507" y="64630"/>
                </a:lnTo>
                <a:lnTo>
                  <a:pt x="28041" y="60960"/>
                </a:lnTo>
                <a:lnTo>
                  <a:pt x="31699" y="58534"/>
                </a:lnTo>
                <a:close/>
              </a:path>
              <a:path w="47625" h="129540">
                <a:moveTo>
                  <a:pt x="47548" y="89001"/>
                </a:moveTo>
                <a:lnTo>
                  <a:pt x="46329" y="87782"/>
                </a:lnTo>
                <a:lnTo>
                  <a:pt x="45720" y="85344"/>
                </a:lnTo>
                <a:lnTo>
                  <a:pt x="45110" y="82905"/>
                </a:lnTo>
                <a:lnTo>
                  <a:pt x="43891" y="81686"/>
                </a:lnTo>
                <a:lnTo>
                  <a:pt x="40233" y="76822"/>
                </a:lnTo>
                <a:lnTo>
                  <a:pt x="34137" y="71932"/>
                </a:lnTo>
                <a:lnTo>
                  <a:pt x="31699" y="70726"/>
                </a:lnTo>
                <a:lnTo>
                  <a:pt x="28041" y="76822"/>
                </a:lnTo>
                <a:lnTo>
                  <a:pt x="30480" y="78028"/>
                </a:lnTo>
                <a:lnTo>
                  <a:pt x="29260" y="78028"/>
                </a:lnTo>
                <a:lnTo>
                  <a:pt x="35356" y="81686"/>
                </a:lnTo>
                <a:lnTo>
                  <a:pt x="34137" y="81686"/>
                </a:lnTo>
                <a:lnTo>
                  <a:pt x="37795" y="86575"/>
                </a:lnTo>
                <a:lnTo>
                  <a:pt x="37795" y="85344"/>
                </a:lnTo>
                <a:lnTo>
                  <a:pt x="40233" y="91440"/>
                </a:lnTo>
                <a:lnTo>
                  <a:pt x="39014" y="90220"/>
                </a:lnTo>
                <a:lnTo>
                  <a:pt x="40233" y="95097"/>
                </a:lnTo>
                <a:lnTo>
                  <a:pt x="40233" y="97536"/>
                </a:lnTo>
                <a:lnTo>
                  <a:pt x="47548" y="98767"/>
                </a:lnTo>
                <a:lnTo>
                  <a:pt x="47548" y="93878"/>
                </a:lnTo>
                <a:lnTo>
                  <a:pt x="47548" y="91440"/>
                </a:lnTo>
                <a:lnTo>
                  <a:pt x="47548" y="89001"/>
                </a:lnTo>
                <a:close/>
              </a:path>
              <a:path w="47625" h="129540">
                <a:moveTo>
                  <a:pt x="47548" y="28041"/>
                </a:moveTo>
                <a:lnTo>
                  <a:pt x="46329" y="26822"/>
                </a:lnTo>
                <a:lnTo>
                  <a:pt x="45110" y="21945"/>
                </a:lnTo>
                <a:lnTo>
                  <a:pt x="43891" y="21945"/>
                </a:lnTo>
                <a:lnTo>
                  <a:pt x="42976" y="20726"/>
                </a:lnTo>
                <a:lnTo>
                  <a:pt x="40233" y="17068"/>
                </a:lnTo>
                <a:lnTo>
                  <a:pt x="40233" y="15849"/>
                </a:lnTo>
                <a:lnTo>
                  <a:pt x="34137" y="12192"/>
                </a:lnTo>
                <a:lnTo>
                  <a:pt x="34137" y="10972"/>
                </a:lnTo>
                <a:lnTo>
                  <a:pt x="31699" y="9753"/>
                </a:lnTo>
                <a:lnTo>
                  <a:pt x="28041" y="15849"/>
                </a:lnTo>
                <a:lnTo>
                  <a:pt x="30480" y="18300"/>
                </a:lnTo>
                <a:lnTo>
                  <a:pt x="29260" y="17068"/>
                </a:lnTo>
                <a:lnTo>
                  <a:pt x="34594" y="21336"/>
                </a:lnTo>
                <a:lnTo>
                  <a:pt x="37795" y="25603"/>
                </a:lnTo>
                <a:lnTo>
                  <a:pt x="40233" y="30492"/>
                </a:lnTo>
                <a:lnTo>
                  <a:pt x="39014" y="29260"/>
                </a:lnTo>
                <a:lnTo>
                  <a:pt x="40233" y="35356"/>
                </a:lnTo>
                <a:lnTo>
                  <a:pt x="40233" y="36588"/>
                </a:lnTo>
                <a:lnTo>
                  <a:pt x="47548" y="37795"/>
                </a:lnTo>
                <a:lnTo>
                  <a:pt x="47548" y="34137"/>
                </a:lnTo>
                <a:lnTo>
                  <a:pt x="47548" y="30492"/>
                </a:lnTo>
                <a:lnTo>
                  <a:pt x="47548" y="28041"/>
                </a:lnTo>
                <a:close/>
              </a:path>
            </a:pathLst>
          </a:custGeom>
          <a:solidFill>
            <a:srgbClr val="231F20"/>
          </a:solidFill>
        </p:spPr>
        <p:txBody>
          <a:bodyPr wrap="square" lIns="0" tIns="0" rIns="0" bIns="0" rtlCol="0"/>
          <a:lstStyle/>
          <a:p>
            <a:endParaRPr/>
          </a:p>
        </p:txBody>
      </p:sp>
      <p:sp>
        <p:nvSpPr>
          <p:cNvPr id="46" name="object 46"/>
          <p:cNvSpPr/>
          <p:nvPr/>
        </p:nvSpPr>
        <p:spPr>
          <a:xfrm>
            <a:off x="7451826" y="7145972"/>
            <a:ext cx="8890" cy="133350"/>
          </a:xfrm>
          <a:custGeom>
            <a:avLst/>
            <a:gdLst/>
            <a:ahLst/>
            <a:cxnLst/>
            <a:rect l="l" t="t" r="r" b="b"/>
            <a:pathLst>
              <a:path w="8889" h="133350">
                <a:moveTo>
                  <a:pt x="8534" y="107289"/>
                </a:moveTo>
                <a:lnTo>
                  <a:pt x="0" y="107289"/>
                </a:lnTo>
                <a:lnTo>
                  <a:pt x="0" y="132892"/>
                </a:lnTo>
                <a:lnTo>
                  <a:pt x="8534" y="132892"/>
                </a:lnTo>
                <a:lnTo>
                  <a:pt x="8534" y="107289"/>
                </a:lnTo>
                <a:close/>
              </a:path>
              <a:path w="8889" h="133350">
                <a:moveTo>
                  <a:pt x="8534" y="53657"/>
                </a:moveTo>
                <a:lnTo>
                  <a:pt x="0" y="53657"/>
                </a:lnTo>
                <a:lnTo>
                  <a:pt x="0" y="84124"/>
                </a:lnTo>
                <a:lnTo>
                  <a:pt x="8534" y="84124"/>
                </a:lnTo>
                <a:lnTo>
                  <a:pt x="8534" y="53657"/>
                </a:lnTo>
                <a:close/>
              </a:path>
              <a:path w="8889" h="133350">
                <a:moveTo>
                  <a:pt x="8534" y="0"/>
                </a:moveTo>
                <a:lnTo>
                  <a:pt x="0" y="0"/>
                </a:lnTo>
                <a:lnTo>
                  <a:pt x="0" y="30480"/>
                </a:lnTo>
                <a:lnTo>
                  <a:pt x="8534" y="30480"/>
                </a:lnTo>
                <a:lnTo>
                  <a:pt x="8534" y="0"/>
                </a:lnTo>
                <a:close/>
              </a:path>
            </a:pathLst>
          </a:custGeom>
          <a:solidFill>
            <a:srgbClr val="231F20"/>
          </a:solidFill>
        </p:spPr>
        <p:txBody>
          <a:bodyPr wrap="square" lIns="0" tIns="0" rIns="0" bIns="0" rtlCol="0"/>
          <a:lstStyle/>
          <a:p>
            <a:endParaRPr/>
          </a:p>
        </p:txBody>
      </p:sp>
      <p:grpSp>
        <p:nvGrpSpPr>
          <p:cNvPr id="47" name="object 47"/>
          <p:cNvGrpSpPr/>
          <p:nvPr/>
        </p:nvGrpSpPr>
        <p:grpSpPr>
          <a:xfrm>
            <a:off x="7533509" y="6553441"/>
            <a:ext cx="45720" cy="187960"/>
            <a:chOff x="2850384" y="6553441"/>
            <a:chExt cx="45720" cy="187960"/>
          </a:xfrm>
        </p:grpSpPr>
        <p:sp>
          <p:nvSpPr>
            <p:cNvPr id="48" name="object 48"/>
            <p:cNvSpPr/>
            <p:nvPr/>
          </p:nvSpPr>
          <p:spPr>
            <a:xfrm>
              <a:off x="2875991" y="6553440"/>
              <a:ext cx="8890" cy="172085"/>
            </a:xfrm>
            <a:custGeom>
              <a:avLst/>
              <a:gdLst/>
              <a:ahLst/>
              <a:cxnLst/>
              <a:rect l="l" t="t" r="r" b="b"/>
              <a:pathLst>
                <a:path w="8889" h="172084">
                  <a:moveTo>
                    <a:pt x="8534" y="159715"/>
                  </a:moveTo>
                  <a:lnTo>
                    <a:pt x="0" y="159715"/>
                  </a:lnTo>
                  <a:lnTo>
                    <a:pt x="0" y="171907"/>
                  </a:lnTo>
                  <a:lnTo>
                    <a:pt x="8534" y="171907"/>
                  </a:lnTo>
                  <a:lnTo>
                    <a:pt x="8534" y="159715"/>
                  </a:lnTo>
                  <a:close/>
                </a:path>
                <a:path w="8889" h="172084">
                  <a:moveTo>
                    <a:pt x="8534" y="106070"/>
                  </a:moveTo>
                  <a:lnTo>
                    <a:pt x="0" y="106070"/>
                  </a:lnTo>
                  <a:lnTo>
                    <a:pt x="0" y="136550"/>
                  </a:lnTo>
                  <a:lnTo>
                    <a:pt x="8534" y="136550"/>
                  </a:lnTo>
                  <a:lnTo>
                    <a:pt x="8534" y="106070"/>
                  </a:lnTo>
                  <a:close/>
                </a:path>
                <a:path w="8889" h="172084">
                  <a:moveTo>
                    <a:pt x="8534" y="52425"/>
                  </a:moveTo>
                  <a:lnTo>
                    <a:pt x="0" y="52425"/>
                  </a:lnTo>
                  <a:lnTo>
                    <a:pt x="0" y="82918"/>
                  </a:lnTo>
                  <a:lnTo>
                    <a:pt x="8534" y="82918"/>
                  </a:lnTo>
                  <a:lnTo>
                    <a:pt x="8534" y="52425"/>
                  </a:lnTo>
                  <a:close/>
                </a:path>
                <a:path w="8889" h="172084">
                  <a:moveTo>
                    <a:pt x="8534" y="0"/>
                  </a:moveTo>
                  <a:lnTo>
                    <a:pt x="0" y="0"/>
                  </a:lnTo>
                  <a:lnTo>
                    <a:pt x="0" y="30492"/>
                  </a:lnTo>
                  <a:lnTo>
                    <a:pt x="8534" y="30492"/>
                  </a:lnTo>
                  <a:lnTo>
                    <a:pt x="8534" y="0"/>
                  </a:lnTo>
                  <a:close/>
                </a:path>
              </a:pathLst>
            </a:custGeom>
            <a:solidFill>
              <a:srgbClr val="231F20"/>
            </a:solidFill>
          </p:spPr>
          <p:txBody>
            <a:bodyPr wrap="square" lIns="0" tIns="0" rIns="0" bIns="0" rtlCol="0"/>
            <a:lstStyle/>
            <a:p>
              <a:endParaRPr/>
            </a:p>
          </p:txBody>
        </p:sp>
        <p:sp>
          <p:nvSpPr>
            <p:cNvPr id="49" name="object 49"/>
            <p:cNvSpPr/>
            <p:nvPr/>
          </p:nvSpPr>
          <p:spPr>
            <a:xfrm>
              <a:off x="2854041" y="6699745"/>
              <a:ext cx="38100" cy="38100"/>
            </a:xfrm>
            <a:custGeom>
              <a:avLst/>
              <a:gdLst/>
              <a:ahLst/>
              <a:cxnLst/>
              <a:rect l="l" t="t" r="r" b="b"/>
              <a:pathLst>
                <a:path w="38100" h="38100">
                  <a:moveTo>
                    <a:pt x="19507" y="0"/>
                  </a:moveTo>
                  <a:lnTo>
                    <a:pt x="11830" y="1487"/>
                  </a:lnTo>
                  <a:lnTo>
                    <a:pt x="5638" y="5491"/>
                  </a:lnTo>
                  <a:lnTo>
                    <a:pt x="1504" y="11321"/>
                  </a:lnTo>
                  <a:lnTo>
                    <a:pt x="0" y="18288"/>
                  </a:lnTo>
                  <a:lnTo>
                    <a:pt x="1504" y="25965"/>
                  </a:lnTo>
                  <a:lnTo>
                    <a:pt x="5638" y="32156"/>
                  </a:lnTo>
                  <a:lnTo>
                    <a:pt x="11830" y="36290"/>
                  </a:lnTo>
                  <a:lnTo>
                    <a:pt x="19507" y="37795"/>
                  </a:lnTo>
                  <a:lnTo>
                    <a:pt x="26479" y="36290"/>
                  </a:lnTo>
                  <a:lnTo>
                    <a:pt x="32308" y="32156"/>
                  </a:lnTo>
                  <a:lnTo>
                    <a:pt x="36309" y="25965"/>
                  </a:lnTo>
                  <a:lnTo>
                    <a:pt x="37795" y="18288"/>
                  </a:lnTo>
                  <a:lnTo>
                    <a:pt x="36309" y="11321"/>
                  </a:lnTo>
                  <a:lnTo>
                    <a:pt x="32308" y="5491"/>
                  </a:lnTo>
                  <a:lnTo>
                    <a:pt x="26479" y="1487"/>
                  </a:lnTo>
                  <a:lnTo>
                    <a:pt x="19507" y="0"/>
                  </a:lnTo>
                  <a:close/>
                </a:path>
              </a:pathLst>
            </a:custGeom>
            <a:solidFill>
              <a:srgbClr val="231F20"/>
            </a:solidFill>
          </p:spPr>
          <p:txBody>
            <a:bodyPr wrap="square" lIns="0" tIns="0" rIns="0" bIns="0" rtlCol="0"/>
            <a:lstStyle/>
            <a:p>
              <a:endParaRPr/>
            </a:p>
          </p:txBody>
        </p:sp>
        <p:sp>
          <p:nvSpPr>
            <p:cNvPr id="50" name="object 50"/>
            <p:cNvSpPr/>
            <p:nvPr/>
          </p:nvSpPr>
          <p:spPr>
            <a:xfrm>
              <a:off x="2854041" y="6699745"/>
              <a:ext cx="38100" cy="38100"/>
            </a:xfrm>
            <a:custGeom>
              <a:avLst/>
              <a:gdLst/>
              <a:ahLst/>
              <a:cxnLst/>
              <a:rect l="l" t="t" r="r" b="b"/>
              <a:pathLst>
                <a:path w="38100" h="38100">
                  <a:moveTo>
                    <a:pt x="19507" y="0"/>
                  </a:moveTo>
                  <a:lnTo>
                    <a:pt x="11830" y="1487"/>
                  </a:lnTo>
                  <a:lnTo>
                    <a:pt x="5638" y="5491"/>
                  </a:lnTo>
                  <a:lnTo>
                    <a:pt x="1504" y="11321"/>
                  </a:lnTo>
                  <a:lnTo>
                    <a:pt x="0" y="18288"/>
                  </a:lnTo>
                  <a:lnTo>
                    <a:pt x="1504" y="25965"/>
                  </a:lnTo>
                  <a:lnTo>
                    <a:pt x="5638" y="32156"/>
                  </a:lnTo>
                  <a:lnTo>
                    <a:pt x="11830" y="36290"/>
                  </a:lnTo>
                  <a:lnTo>
                    <a:pt x="19507" y="37795"/>
                  </a:lnTo>
                  <a:lnTo>
                    <a:pt x="26479" y="36290"/>
                  </a:lnTo>
                  <a:lnTo>
                    <a:pt x="32308" y="32156"/>
                  </a:lnTo>
                  <a:lnTo>
                    <a:pt x="36309" y="25965"/>
                  </a:lnTo>
                  <a:lnTo>
                    <a:pt x="37795" y="18288"/>
                  </a:lnTo>
                  <a:lnTo>
                    <a:pt x="36309" y="11321"/>
                  </a:lnTo>
                  <a:lnTo>
                    <a:pt x="32308" y="5491"/>
                  </a:lnTo>
                  <a:lnTo>
                    <a:pt x="26479" y="1487"/>
                  </a:lnTo>
                  <a:lnTo>
                    <a:pt x="19507" y="0"/>
                  </a:lnTo>
                </a:path>
              </a:pathLst>
            </a:custGeom>
            <a:ln w="7315">
              <a:solidFill>
                <a:srgbClr val="231F20"/>
              </a:solidFill>
            </a:ln>
          </p:spPr>
          <p:txBody>
            <a:bodyPr wrap="square" lIns="0" tIns="0" rIns="0" bIns="0" rtlCol="0"/>
            <a:lstStyle/>
            <a:p>
              <a:endParaRPr/>
            </a:p>
          </p:txBody>
        </p:sp>
      </p:grpSp>
      <p:sp>
        <p:nvSpPr>
          <p:cNvPr id="51" name="object 51"/>
          <p:cNvSpPr/>
          <p:nvPr/>
        </p:nvSpPr>
        <p:spPr>
          <a:xfrm>
            <a:off x="8176032" y="5242801"/>
            <a:ext cx="362585" cy="40640"/>
          </a:xfrm>
          <a:custGeom>
            <a:avLst/>
            <a:gdLst/>
            <a:ahLst/>
            <a:cxnLst/>
            <a:rect l="l" t="t" r="r" b="b"/>
            <a:pathLst>
              <a:path w="362585" h="40639">
                <a:moveTo>
                  <a:pt x="30479" y="15849"/>
                </a:moveTo>
                <a:lnTo>
                  <a:pt x="0" y="15849"/>
                </a:lnTo>
                <a:lnTo>
                  <a:pt x="0" y="23164"/>
                </a:lnTo>
                <a:lnTo>
                  <a:pt x="30479" y="23164"/>
                </a:lnTo>
                <a:lnTo>
                  <a:pt x="30479" y="15849"/>
                </a:lnTo>
                <a:close/>
              </a:path>
              <a:path w="362585" h="40639">
                <a:moveTo>
                  <a:pt x="84124" y="15849"/>
                </a:moveTo>
                <a:lnTo>
                  <a:pt x="53644" y="15849"/>
                </a:lnTo>
                <a:lnTo>
                  <a:pt x="53644" y="23164"/>
                </a:lnTo>
                <a:lnTo>
                  <a:pt x="84124" y="23164"/>
                </a:lnTo>
                <a:lnTo>
                  <a:pt x="84124" y="15849"/>
                </a:lnTo>
                <a:close/>
              </a:path>
              <a:path w="362585" h="40639">
                <a:moveTo>
                  <a:pt x="136550" y="15849"/>
                </a:moveTo>
                <a:lnTo>
                  <a:pt x="106070" y="15849"/>
                </a:lnTo>
                <a:lnTo>
                  <a:pt x="106070" y="23164"/>
                </a:lnTo>
                <a:lnTo>
                  <a:pt x="136550" y="23164"/>
                </a:lnTo>
                <a:lnTo>
                  <a:pt x="136550" y="15849"/>
                </a:lnTo>
                <a:close/>
              </a:path>
              <a:path w="362585" h="40639">
                <a:moveTo>
                  <a:pt x="190195" y="15849"/>
                </a:moveTo>
                <a:lnTo>
                  <a:pt x="159715" y="15849"/>
                </a:lnTo>
                <a:lnTo>
                  <a:pt x="159715" y="23164"/>
                </a:lnTo>
                <a:lnTo>
                  <a:pt x="190195" y="23164"/>
                </a:lnTo>
                <a:lnTo>
                  <a:pt x="190195" y="15849"/>
                </a:lnTo>
                <a:close/>
              </a:path>
              <a:path w="362585" h="40639">
                <a:moveTo>
                  <a:pt x="243839" y="15849"/>
                </a:moveTo>
                <a:lnTo>
                  <a:pt x="213360" y="15849"/>
                </a:lnTo>
                <a:lnTo>
                  <a:pt x="213360" y="23164"/>
                </a:lnTo>
                <a:lnTo>
                  <a:pt x="243839" y="23164"/>
                </a:lnTo>
                <a:lnTo>
                  <a:pt x="243839" y="15849"/>
                </a:lnTo>
                <a:close/>
              </a:path>
              <a:path w="362585" h="40639">
                <a:moveTo>
                  <a:pt x="297484" y="15849"/>
                </a:moveTo>
                <a:lnTo>
                  <a:pt x="267004" y="15849"/>
                </a:lnTo>
                <a:lnTo>
                  <a:pt x="267004" y="23164"/>
                </a:lnTo>
                <a:lnTo>
                  <a:pt x="297484" y="23164"/>
                </a:lnTo>
                <a:lnTo>
                  <a:pt x="297484" y="15849"/>
                </a:lnTo>
                <a:close/>
              </a:path>
              <a:path w="362585" h="40639">
                <a:moveTo>
                  <a:pt x="319430" y="21945"/>
                </a:moveTo>
                <a:lnTo>
                  <a:pt x="301142" y="40233"/>
                </a:lnTo>
                <a:lnTo>
                  <a:pt x="351344" y="23164"/>
                </a:lnTo>
                <a:lnTo>
                  <a:pt x="319430" y="23164"/>
                </a:lnTo>
                <a:lnTo>
                  <a:pt x="319430" y="21945"/>
                </a:lnTo>
                <a:close/>
              </a:path>
              <a:path w="362585" h="40639">
                <a:moveTo>
                  <a:pt x="321868" y="19507"/>
                </a:moveTo>
                <a:lnTo>
                  <a:pt x="319430" y="21945"/>
                </a:lnTo>
                <a:lnTo>
                  <a:pt x="319430" y="23164"/>
                </a:lnTo>
                <a:lnTo>
                  <a:pt x="321868" y="23164"/>
                </a:lnTo>
                <a:lnTo>
                  <a:pt x="321868" y="19507"/>
                </a:lnTo>
                <a:close/>
              </a:path>
              <a:path w="362585" h="40639">
                <a:moveTo>
                  <a:pt x="350672" y="15849"/>
                </a:moveTo>
                <a:lnTo>
                  <a:pt x="321868" y="15849"/>
                </a:lnTo>
                <a:lnTo>
                  <a:pt x="321868" y="23164"/>
                </a:lnTo>
                <a:lnTo>
                  <a:pt x="351344" y="23164"/>
                </a:lnTo>
                <a:lnTo>
                  <a:pt x="362102" y="19507"/>
                </a:lnTo>
                <a:lnTo>
                  <a:pt x="350672" y="15849"/>
                </a:lnTo>
                <a:close/>
              </a:path>
              <a:path w="362585" h="40639">
                <a:moveTo>
                  <a:pt x="319430" y="17212"/>
                </a:moveTo>
                <a:lnTo>
                  <a:pt x="319430" y="21945"/>
                </a:lnTo>
                <a:lnTo>
                  <a:pt x="321868" y="19507"/>
                </a:lnTo>
                <a:lnTo>
                  <a:pt x="319430" y="17212"/>
                </a:lnTo>
                <a:close/>
              </a:path>
              <a:path w="362585" h="40639">
                <a:moveTo>
                  <a:pt x="321868" y="15849"/>
                </a:moveTo>
                <a:lnTo>
                  <a:pt x="319430" y="15849"/>
                </a:lnTo>
                <a:lnTo>
                  <a:pt x="319430" y="17212"/>
                </a:lnTo>
                <a:lnTo>
                  <a:pt x="321868" y="19507"/>
                </a:lnTo>
                <a:lnTo>
                  <a:pt x="321868" y="15849"/>
                </a:lnTo>
                <a:close/>
              </a:path>
              <a:path w="362585" h="40639">
                <a:moveTo>
                  <a:pt x="301142" y="0"/>
                </a:moveTo>
                <a:lnTo>
                  <a:pt x="319430" y="17212"/>
                </a:lnTo>
                <a:lnTo>
                  <a:pt x="319430" y="15849"/>
                </a:lnTo>
                <a:lnTo>
                  <a:pt x="350672" y="15849"/>
                </a:lnTo>
                <a:lnTo>
                  <a:pt x="301142" y="0"/>
                </a:lnTo>
                <a:close/>
              </a:path>
            </a:pathLst>
          </a:custGeom>
          <a:solidFill>
            <a:srgbClr val="231F20"/>
          </a:solidFill>
        </p:spPr>
        <p:txBody>
          <a:bodyPr wrap="square" lIns="0" tIns="0" rIns="0" bIns="0" rtlCol="0"/>
          <a:lstStyle/>
          <a:p>
            <a:endParaRPr/>
          </a:p>
        </p:txBody>
      </p:sp>
      <p:pic>
        <p:nvPicPr>
          <p:cNvPr id="52" name="object 52"/>
          <p:cNvPicPr/>
          <p:nvPr/>
        </p:nvPicPr>
        <p:blipFill>
          <a:blip r:embed="rId8" cstate="print"/>
          <a:stretch>
            <a:fillRect/>
          </a:stretch>
        </p:blipFill>
        <p:spPr>
          <a:xfrm>
            <a:off x="7882200" y="4456419"/>
            <a:ext cx="174346" cy="163372"/>
          </a:xfrm>
          <a:prstGeom prst="rect">
            <a:avLst/>
          </a:prstGeom>
        </p:spPr>
      </p:pic>
      <p:grpSp>
        <p:nvGrpSpPr>
          <p:cNvPr id="53" name="object 53"/>
          <p:cNvGrpSpPr/>
          <p:nvPr/>
        </p:nvGrpSpPr>
        <p:grpSpPr>
          <a:xfrm>
            <a:off x="8124825" y="4395458"/>
            <a:ext cx="817244" cy="815975"/>
            <a:chOff x="3441700" y="4395457"/>
            <a:chExt cx="817244" cy="815975"/>
          </a:xfrm>
        </p:grpSpPr>
        <p:pic>
          <p:nvPicPr>
            <p:cNvPr id="54" name="object 54"/>
            <p:cNvPicPr/>
            <p:nvPr/>
          </p:nvPicPr>
          <p:blipFill>
            <a:blip r:embed="rId9" cstate="print"/>
            <a:stretch>
              <a:fillRect/>
            </a:stretch>
          </p:blipFill>
          <p:spPr>
            <a:xfrm>
              <a:off x="3445357" y="4399114"/>
              <a:ext cx="809548" cy="808329"/>
            </a:xfrm>
            <a:prstGeom prst="rect">
              <a:avLst/>
            </a:prstGeom>
          </p:spPr>
        </p:pic>
        <p:sp>
          <p:nvSpPr>
            <p:cNvPr id="55" name="object 55"/>
            <p:cNvSpPr/>
            <p:nvPr/>
          </p:nvSpPr>
          <p:spPr>
            <a:xfrm>
              <a:off x="3445357" y="4399114"/>
              <a:ext cx="809625" cy="808355"/>
            </a:xfrm>
            <a:custGeom>
              <a:avLst/>
              <a:gdLst/>
              <a:ahLst/>
              <a:cxnLst/>
              <a:rect l="l" t="t" r="r" b="b"/>
              <a:pathLst>
                <a:path w="809625" h="808354">
                  <a:moveTo>
                    <a:pt x="0" y="808329"/>
                  </a:moveTo>
                  <a:lnTo>
                    <a:pt x="809548" y="808329"/>
                  </a:lnTo>
                  <a:lnTo>
                    <a:pt x="809548" y="0"/>
                  </a:lnTo>
                  <a:lnTo>
                    <a:pt x="0" y="0"/>
                  </a:lnTo>
                  <a:lnTo>
                    <a:pt x="0" y="808329"/>
                  </a:lnTo>
                  <a:close/>
                </a:path>
              </a:pathLst>
            </a:custGeom>
            <a:ln w="7315">
              <a:solidFill>
                <a:srgbClr val="231F20"/>
              </a:solidFill>
            </a:ln>
          </p:spPr>
          <p:txBody>
            <a:bodyPr wrap="square" lIns="0" tIns="0" rIns="0" bIns="0" rtlCol="0"/>
            <a:lstStyle/>
            <a:p>
              <a:endParaRPr/>
            </a:p>
          </p:txBody>
        </p:sp>
        <p:sp>
          <p:nvSpPr>
            <p:cNvPr id="56" name="object 56"/>
            <p:cNvSpPr/>
            <p:nvPr/>
          </p:nvSpPr>
          <p:spPr>
            <a:xfrm>
              <a:off x="3506317" y="4467390"/>
              <a:ext cx="679450" cy="679450"/>
            </a:xfrm>
            <a:custGeom>
              <a:avLst/>
              <a:gdLst/>
              <a:ahLst/>
              <a:cxnLst/>
              <a:rect l="l" t="t" r="r" b="b"/>
              <a:pathLst>
                <a:path w="679450" h="679450">
                  <a:moveTo>
                    <a:pt x="679094" y="0"/>
                  </a:moveTo>
                  <a:lnTo>
                    <a:pt x="0" y="0"/>
                  </a:lnTo>
                  <a:lnTo>
                    <a:pt x="0" y="679094"/>
                  </a:lnTo>
                  <a:lnTo>
                    <a:pt x="679094" y="679094"/>
                  </a:lnTo>
                  <a:lnTo>
                    <a:pt x="679094" y="0"/>
                  </a:lnTo>
                  <a:close/>
                </a:path>
              </a:pathLst>
            </a:custGeom>
            <a:solidFill>
              <a:srgbClr val="FFFFFF"/>
            </a:solidFill>
          </p:spPr>
          <p:txBody>
            <a:bodyPr wrap="square" lIns="0" tIns="0" rIns="0" bIns="0" rtlCol="0"/>
            <a:lstStyle/>
            <a:p>
              <a:endParaRPr/>
            </a:p>
          </p:txBody>
        </p:sp>
        <p:sp>
          <p:nvSpPr>
            <p:cNvPr id="57" name="object 57"/>
            <p:cNvSpPr/>
            <p:nvPr/>
          </p:nvSpPr>
          <p:spPr>
            <a:xfrm>
              <a:off x="3506317" y="4467390"/>
              <a:ext cx="679450" cy="679450"/>
            </a:xfrm>
            <a:custGeom>
              <a:avLst/>
              <a:gdLst/>
              <a:ahLst/>
              <a:cxnLst/>
              <a:rect l="l" t="t" r="r" b="b"/>
              <a:pathLst>
                <a:path w="679450" h="679450">
                  <a:moveTo>
                    <a:pt x="0" y="679094"/>
                  </a:moveTo>
                  <a:lnTo>
                    <a:pt x="679094" y="679094"/>
                  </a:lnTo>
                  <a:lnTo>
                    <a:pt x="679094" y="0"/>
                  </a:lnTo>
                  <a:lnTo>
                    <a:pt x="0" y="0"/>
                  </a:lnTo>
                  <a:lnTo>
                    <a:pt x="0" y="679094"/>
                  </a:lnTo>
                  <a:close/>
                </a:path>
                <a:path w="679450" h="679450">
                  <a:moveTo>
                    <a:pt x="193852" y="473049"/>
                  </a:moveTo>
                  <a:lnTo>
                    <a:pt x="505967" y="473049"/>
                  </a:lnTo>
                  <a:lnTo>
                    <a:pt x="505967" y="192633"/>
                  </a:lnTo>
                  <a:lnTo>
                    <a:pt x="193852" y="192633"/>
                  </a:lnTo>
                  <a:lnTo>
                    <a:pt x="193852" y="473049"/>
                  </a:lnTo>
                  <a:close/>
                </a:path>
              </a:pathLst>
            </a:custGeom>
            <a:ln w="7315">
              <a:solidFill>
                <a:srgbClr val="231F20"/>
              </a:solidFill>
            </a:ln>
          </p:spPr>
          <p:txBody>
            <a:bodyPr wrap="square" lIns="0" tIns="0" rIns="0" bIns="0" rtlCol="0"/>
            <a:lstStyle/>
            <a:p>
              <a:endParaRPr/>
            </a:p>
          </p:txBody>
        </p:sp>
      </p:grpSp>
      <p:sp>
        <p:nvSpPr>
          <p:cNvPr id="58" name="object 58"/>
          <p:cNvSpPr/>
          <p:nvPr/>
        </p:nvSpPr>
        <p:spPr>
          <a:xfrm>
            <a:off x="8660050" y="5563464"/>
            <a:ext cx="0" cy="137795"/>
          </a:xfrm>
          <a:custGeom>
            <a:avLst/>
            <a:gdLst/>
            <a:ahLst/>
            <a:cxnLst/>
            <a:rect l="l" t="t" r="r" b="b"/>
            <a:pathLst>
              <a:path h="137795">
                <a:moveTo>
                  <a:pt x="0" y="0"/>
                </a:moveTo>
                <a:lnTo>
                  <a:pt x="0" y="137759"/>
                </a:lnTo>
              </a:path>
            </a:pathLst>
          </a:custGeom>
          <a:ln w="7315">
            <a:solidFill>
              <a:srgbClr val="231F20"/>
            </a:solidFill>
          </a:ln>
        </p:spPr>
        <p:txBody>
          <a:bodyPr wrap="square" lIns="0" tIns="0" rIns="0" bIns="0" rtlCol="0"/>
          <a:lstStyle/>
          <a:p>
            <a:endParaRPr/>
          </a:p>
        </p:txBody>
      </p:sp>
      <p:grpSp>
        <p:nvGrpSpPr>
          <p:cNvPr id="59" name="object 59"/>
          <p:cNvGrpSpPr/>
          <p:nvPr/>
        </p:nvGrpSpPr>
        <p:grpSpPr>
          <a:xfrm>
            <a:off x="8623477" y="5203790"/>
            <a:ext cx="73660" cy="363855"/>
            <a:chOff x="3940352" y="5203789"/>
            <a:chExt cx="73660" cy="363855"/>
          </a:xfrm>
        </p:grpSpPr>
        <p:sp>
          <p:nvSpPr>
            <p:cNvPr id="60" name="object 60"/>
            <p:cNvSpPr/>
            <p:nvPr/>
          </p:nvSpPr>
          <p:spPr>
            <a:xfrm>
              <a:off x="3976925" y="5203789"/>
              <a:ext cx="0" cy="160020"/>
            </a:xfrm>
            <a:custGeom>
              <a:avLst/>
              <a:gdLst/>
              <a:ahLst/>
              <a:cxnLst/>
              <a:rect l="l" t="t" r="r" b="b"/>
              <a:pathLst>
                <a:path h="160020">
                  <a:moveTo>
                    <a:pt x="0" y="0"/>
                  </a:moveTo>
                  <a:lnTo>
                    <a:pt x="0" y="159712"/>
                  </a:lnTo>
                </a:path>
              </a:pathLst>
            </a:custGeom>
            <a:ln w="7315">
              <a:solidFill>
                <a:srgbClr val="231F20"/>
              </a:solidFill>
            </a:ln>
          </p:spPr>
          <p:txBody>
            <a:bodyPr wrap="square" lIns="0" tIns="0" rIns="0" bIns="0" rtlCol="0"/>
            <a:lstStyle/>
            <a:p>
              <a:endParaRPr/>
            </a:p>
          </p:txBody>
        </p:sp>
        <p:sp>
          <p:nvSpPr>
            <p:cNvPr id="61" name="object 61"/>
            <p:cNvSpPr/>
            <p:nvPr/>
          </p:nvSpPr>
          <p:spPr>
            <a:xfrm>
              <a:off x="3944010" y="5363502"/>
              <a:ext cx="66040" cy="200025"/>
            </a:xfrm>
            <a:custGeom>
              <a:avLst/>
              <a:gdLst/>
              <a:ahLst/>
              <a:cxnLst/>
              <a:rect l="l" t="t" r="r" b="b"/>
              <a:pathLst>
                <a:path w="66039" h="200025">
                  <a:moveTo>
                    <a:pt x="0" y="199961"/>
                  </a:moveTo>
                  <a:lnTo>
                    <a:pt x="65836" y="199961"/>
                  </a:lnTo>
                  <a:lnTo>
                    <a:pt x="65836" y="0"/>
                  </a:lnTo>
                  <a:lnTo>
                    <a:pt x="0" y="0"/>
                  </a:lnTo>
                  <a:lnTo>
                    <a:pt x="0" y="199961"/>
                  </a:lnTo>
                  <a:close/>
                </a:path>
              </a:pathLst>
            </a:custGeom>
            <a:ln w="7315">
              <a:solidFill>
                <a:srgbClr val="231F20"/>
              </a:solidFill>
            </a:ln>
          </p:spPr>
          <p:txBody>
            <a:bodyPr wrap="square" lIns="0" tIns="0" rIns="0" bIns="0" rtlCol="0"/>
            <a:lstStyle/>
            <a:p>
              <a:endParaRPr/>
            </a:p>
          </p:txBody>
        </p:sp>
      </p:grpSp>
      <p:sp>
        <p:nvSpPr>
          <p:cNvPr id="62" name="object 62"/>
          <p:cNvSpPr/>
          <p:nvPr/>
        </p:nvSpPr>
        <p:spPr>
          <a:xfrm>
            <a:off x="8568611" y="5707317"/>
            <a:ext cx="186690" cy="51435"/>
          </a:xfrm>
          <a:custGeom>
            <a:avLst/>
            <a:gdLst/>
            <a:ahLst/>
            <a:cxnLst/>
            <a:rect l="l" t="t" r="r" b="b"/>
            <a:pathLst>
              <a:path w="186689" h="51435">
                <a:moveTo>
                  <a:pt x="0" y="0"/>
                </a:moveTo>
                <a:lnTo>
                  <a:pt x="186537" y="0"/>
                </a:lnTo>
              </a:path>
              <a:path w="186689" h="51435">
                <a:moveTo>
                  <a:pt x="25603" y="25603"/>
                </a:moveTo>
                <a:lnTo>
                  <a:pt x="153619" y="25603"/>
                </a:lnTo>
              </a:path>
              <a:path w="186689" h="51435">
                <a:moveTo>
                  <a:pt x="56083" y="51206"/>
                </a:moveTo>
                <a:lnTo>
                  <a:pt x="124358" y="51206"/>
                </a:lnTo>
              </a:path>
            </a:pathLst>
          </a:custGeom>
          <a:ln w="7315">
            <a:solidFill>
              <a:srgbClr val="231F20"/>
            </a:solidFill>
          </a:ln>
        </p:spPr>
        <p:txBody>
          <a:bodyPr wrap="square" lIns="0" tIns="0" rIns="0" bIns="0" rtlCol="0"/>
          <a:lstStyle/>
          <a:p>
            <a:endParaRPr/>
          </a:p>
        </p:txBody>
      </p:sp>
      <p:grpSp>
        <p:nvGrpSpPr>
          <p:cNvPr id="63" name="object 63"/>
          <p:cNvGrpSpPr/>
          <p:nvPr/>
        </p:nvGrpSpPr>
        <p:grpSpPr>
          <a:xfrm>
            <a:off x="8595433" y="4870951"/>
            <a:ext cx="35560" cy="35560"/>
            <a:chOff x="3912308" y="4870951"/>
            <a:chExt cx="35560" cy="35560"/>
          </a:xfrm>
        </p:grpSpPr>
        <p:sp>
          <p:nvSpPr>
            <p:cNvPr id="64" name="object 64"/>
            <p:cNvSpPr/>
            <p:nvPr/>
          </p:nvSpPr>
          <p:spPr>
            <a:xfrm>
              <a:off x="3915966" y="4874609"/>
              <a:ext cx="28575" cy="28575"/>
            </a:xfrm>
            <a:custGeom>
              <a:avLst/>
              <a:gdLst/>
              <a:ahLst/>
              <a:cxnLst/>
              <a:rect l="l" t="t" r="r" b="b"/>
              <a:pathLst>
                <a:path w="28575" h="28575">
                  <a:moveTo>
                    <a:pt x="20726" y="0"/>
                  </a:moveTo>
                  <a:lnTo>
                    <a:pt x="12192" y="1219"/>
                  </a:lnTo>
                  <a:lnTo>
                    <a:pt x="4876" y="1219"/>
                  </a:lnTo>
                  <a:lnTo>
                    <a:pt x="0" y="7315"/>
                  </a:lnTo>
                  <a:lnTo>
                    <a:pt x="0" y="15849"/>
                  </a:lnTo>
                  <a:lnTo>
                    <a:pt x="1219" y="23164"/>
                  </a:lnTo>
                  <a:lnTo>
                    <a:pt x="7315" y="28041"/>
                  </a:lnTo>
                  <a:lnTo>
                    <a:pt x="14630" y="28041"/>
                  </a:lnTo>
                  <a:lnTo>
                    <a:pt x="21945" y="26822"/>
                  </a:lnTo>
                  <a:lnTo>
                    <a:pt x="28041" y="20726"/>
                  </a:lnTo>
                  <a:lnTo>
                    <a:pt x="28041" y="13411"/>
                  </a:lnTo>
                  <a:lnTo>
                    <a:pt x="26822" y="6095"/>
                  </a:lnTo>
                  <a:lnTo>
                    <a:pt x="20726" y="0"/>
                  </a:lnTo>
                  <a:close/>
                </a:path>
              </a:pathLst>
            </a:custGeom>
            <a:solidFill>
              <a:srgbClr val="231F20"/>
            </a:solidFill>
          </p:spPr>
          <p:txBody>
            <a:bodyPr wrap="square" lIns="0" tIns="0" rIns="0" bIns="0" rtlCol="0"/>
            <a:lstStyle/>
            <a:p>
              <a:endParaRPr/>
            </a:p>
          </p:txBody>
        </p:sp>
        <p:sp>
          <p:nvSpPr>
            <p:cNvPr id="65" name="object 65"/>
            <p:cNvSpPr/>
            <p:nvPr/>
          </p:nvSpPr>
          <p:spPr>
            <a:xfrm>
              <a:off x="3915966" y="4874609"/>
              <a:ext cx="28575" cy="28575"/>
            </a:xfrm>
            <a:custGeom>
              <a:avLst/>
              <a:gdLst/>
              <a:ahLst/>
              <a:cxnLst/>
              <a:rect l="l" t="t" r="r" b="b"/>
              <a:pathLst>
                <a:path w="28575" h="28575">
                  <a:moveTo>
                    <a:pt x="28041" y="13411"/>
                  </a:moveTo>
                  <a:lnTo>
                    <a:pt x="26822" y="6095"/>
                  </a:lnTo>
                  <a:lnTo>
                    <a:pt x="20726" y="0"/>
                  </a:lnTo>
                  <a:lnTo>
                    <a:pt x="12192" y="1219"/>
                  </a:lnTo>
                  <a:lnTo>
                    <a:pt x="4876" y="1219"/>
                  </a:lnTo>
                  <a:lnTo>
                    <a:pt x="0" y="7315"/>
                  </a:lnTo>
                  <a:lnTo>
                    <a:pt x="0" y="15849"/>
                  </a:lnTo>
                  <a:lnTo>
                    <a:pt x="1219" y="23164"/>
                  </a:lnTo>
                  <a:lnTo>
                    <a:pt x="7315" y="28041"/>
                  </a:lnTo>
                  <a:lnTo>
                    <a:pt x="14630" y="28041"/>
                  </a:lnTo>
                  <a:lnTo>
                    <a:pt x="21945" y="26822"/>
                  </a:lnTo>
                  <a:lnTo>
                    <a:pt x="28041" y="20726"/>
                  </a:lnTo>
                  <a:lnTo>
                    <a:pt x="28041" y="13411"/>
                  </a:lnTo>
                </a:path>
              </a:pathLst>
            </a:custGeom>
            <a:ln w="7315">
              <a:solidFill>
                <a:srgbClr val="231F20"/>
              </a:solidFill>
            </a:ln>
          </p:spPr>
          <p:txBody>
            <a:bodyPr wrap="square" lIns="0" tIns="0" rIns="0" bIns="0" rtlCol="0"/>
            <a:lstStyle/>
            <a:p>
              <a:endParaRPr/>
            </a:p>
          </p:txBody>
        </p:sp>
      </p:grpSp>
      <p:grpSp>
        <p:nvGrpSpPr>
          <p:cNvPr id="66" name="object 66"/>
          <p:cNvGrpSpPr/>
          <p:nvPr/>
        </p:nvGrpSpPr>
        <p:grpSpPr>
          <a:xfrm>
            <a:off x="8592995" y="4895331"/>
            <a:ext cx="36830" cy="266065"/>
            <a:chOff x="3909870" y="4895330"/>
            <a:chExt cx="36830" cy="266065"/>
          </a:xfrm>
        </p:grpSpPr>
        <p:sp>
          <p:nvSpPr>
            <p:cNvPr id="67" name="object 67"/>
            <p:cNvSpPr/>
            <p:nvPr/>
          </p:nvSpPr>
          <p:spPr>
            <a:xfrm>
              <a:off x="3913527" y="5128204"/>
              <a:ext cx="29845" cy="29845"/>
            </a:xfrm>
            <a:custGeom>
              <a:avLst/>
              <a:gdLst/>
              <a:ahLst/>
              <a:cxnLst/>
              <a:rect l="l" t="t" r="r" b="b"/>
              <a:pathLst>
                <a:path w="29845" h="29845">
                  <a:moveTo>
                    <a:pt x="20726" y="0"/>
                  </a:moveTo>
                  <a:lnTo>
                    <a:pt x="13411" y="1219"/>
                  </a:lnTo>
                  <a:lnTo>
                    <a:pt x="6096" y="1219"/>
                  </a:lnTo>
                  <a:lnTo>
                    <a:pt x="0" y="8534"/>
                  </a:lnTo>
                  <a:lnTo>
                    <a:pt x="1219" y="15849"/>
                  </a:lnTo>
                  <a:lnTo>
                    <a:pt x="1219" y="23164"/>
                  </a:lnTo>
                  <a:lnTo>
                    <a:pt x="8534" y="29260"/>
                  </a:lnTo>
                  <a:lnTo>
                    <a:pt x="15862" y="28041"/>
                  </a:lnTo>
                  <a:lnTo>
                    <a:pt x="23164" y="28041"/>
                  </a:lnTo>
                  <a:lnTo>
                    <a:pt x="29260" y="20726"/>
                  </a:lnTo>
                  <a:lnTo>
                    <a:pt x="28041" y="13411"/>
                  </a:lnTo>
                  <a:lnTo>
                    <a:pt x="28041" y="6096"/>
                  </a:lnTo>
                  <a:lnTo>
                    <a:pt x="20726" y="0"/>
                  </a:lnTo>
                  <a:close/>
                </a:path>
              </a:pathLst>
            </a:custGeom>
            <a:solidFill>
              <a:srgbClr val="231F20"/>
            </a:solidFill>
          </p:spPr>
          <p:txBody>
            <a:bodyPr wrap="square" lIns="0" tIns="0" rIns="0" bIns="0" rtlCol="0"/>
            <a:lstStyle/>
            <a:p>
              <a:endParaRPr/>
            </a:p>
          </p:txBody>
        </p:sp>
        <p:sp>
          <p:nvSpPr>
            <p:cNvPr id="68" name="object 68"/>
            <p:cNvSpPr/>
            <p:nvPr/>
          </p:nvSpPr>
          <p:spPr>
            <a:xfrm>
              <a:off x="3913527" y="5128204"/>
              <a:ext cx="29845" cy="29845"/>
            </a:xfrm>
            <a:custGeom>
              <a:avLst/>
              <a:gdLst/>
              <a:ahLst/>
              <a:cxnLst/>
              <a:rect l="l" t="t" r="r" b="b"/>
              <a:pathLst>
                <a:path w="29845" h="29845">
                  <a:moveTo>
                    <a:pt x="15862" y="28041"/>
                  </a:moveTo>
                  <a:lnTo>
                    <a:pt x="23164" y="28041"/>
                  </a:lnTo>
                  <a:lnTo>
                    <a:pt x="29260" y="20726"/>
                  </a:lnTo>
                  <a:lnTo>
                    <a:pt x="28041" y="13411"/>
                  </a:lnTo>
                  <a:lnTo>
                    <a:pt x="28041" y="6096"/>
                  </a:lnTo>
                  <a:lnTo>
                    <a:pt x="20726" y="0"/>
                  </a:lnTo>
                  <a:lnTo>
                    <a:pt x="13411" y="1219"/>
                  </a:lnTo>
                  <a:lnTo>
                    <a:pt x="6096" y="1219"/>
                  </a:lnTo>
                  <a:lnTo>
                    <a:pt x="0" y="8534"/>
                  </a:lnTo>
                  <a:lnTo>
                    <a:pt x="1219" y="15849"/>
                  </a:lnTo>
                  <a:lnTo>
                    <a:pt x="1219" y="23164"/>
                  </a:lnTo>
                  <a:lnTo>
                    <a:pt x="8534" y="29260"/>
                  </a:lnTo>
                  <a:lnTo>
                    <a:pt x="15862" y="28041"/>
                  </a:lnTo>
                </a:path>
              </a:pathLst>
            </a:custGeom>
            <a:ln w="7315">
              <a:solidFill>
                <a:srgbClr val="231F20"/>
              </a:solidFill>
            </a:ln>
          </p:spPr>
          <p:txBody>
            <a:bodyPr wrap="square" lIns="0" tIns="0" rIns="0" bIns="0" rtlCol="0"/>
            <a:lstStyle/>
            <a:p>
              <a:endParaRPr/>
            </a:p>
          </p:txBody>
        </p:sp>
        <p:sp>
          <p:nvSpPr>
            <p:cNvPr id="69" name="object 69"/>
            <p:cNvSpPr/>
            <p:nvPr/>
          </p:nvSpPr>
          <p:spPr>
            <a:xfrm>
              <a:off x="3929390" y="4895330"/>
              <a:ext cx="0" cy="248920"/>
            </a:xfrm>
            <a:custGeom>
              <a:avLst/>
              <a:gdLst/>
              <a:ahLst/>
              <a:cxnLst/>
              <a:rect l="l" t="t" r="r" b="b"/>
              <a:pathLst>
                <a:path h="248920">
                  <a:moveTo>
                    <a:pt x="0" y="0"/>
                  </a:moveTo>
                  <a:lnTo>
                    <a:pt x="0" y="248716"/>
                  </a:lnTo>
                </a:path>
              </a:pathLst>
            </a:custGeom>
            <a:ln w="7315">
              <a:solidFill>
                <a:srgbClr val="231F20"/>
              </a:solidFill>
            </a:ln>
          </p:spPr>
          <p:txBody>
            <a:bodyPr wrap="square" lIns="0" tIns="0" rIns="0" bIns="0" rtlCol="0"/>
            <a:lstStyle/>
            <a:p>
              <a:endParaRPr/>
            </a:p>
          </p:txBody>
        </p:sp>
      </p:grpSp>
      <p:sp>
        <p:nvSpPr>
          <p:cNvPr id="70" name="object 70"/>
          <p:cNvSpPr/>
          <p:nvPr/>
        </p:nvSpPr>
        <p:spPr>
          <a:xfrm>
            <a:off x="8066303" y="4647831"/>
            <a:ext cx="167640" cy="124460"/>
          </a:xfrm>
          <a:custGeom>
            <a:avLst/>
            <a:gdLst/>
            <a:ahLst/>
            <a:cxnLst/>
            <a:rect l="l" t="t" r="r" b="b"/>
            <a:pathLst>
              <a:path w="167639" h="124460">
                <a:moveTo>
                  <a:pt x="167030" y="0"/>
                </a:moveTo>
                <a:lnTo>
                  <a:pt x="0" y="0"/>
                </a:lnTo>
                <a:lnTo>
                  <a:pt x="0" y="124358"/>
                </a:lnTo>
                <a:lnTo>
                  <a:pt x="167030" y="124358"/>
                </a:lnTo>
                <a:lnTo>
                  <a:pt x="167030" y="0"/>
                </a:lnTo>
                <a:close/>
              </a:path>
            </a:pathLst>
          </a:custGeom>
          <a:solidFill>
            <a:srgbClr val="FFFFFF"/>
          </a:solidFill>
        </p:spPr>
        <p:txBody>
          <a:bodyPr wrap="square" lIns="0" tIns="0" rIns="0" bIns="0" rtlCol="0"/>
          <a:lstStyle/>
          <a:p>
            <a:endParaRPr/>
          </a:p>
        </p:txBody>
      </p:sp>
      <p:sp>
        <p:nvSpPr>
          <p:cNvPr id="71" name="object 71"/>
          <p:cNvSpPr/>
          <p:nvPr/>
        </p:nvSpPr>
        <p:spPr>
          <a:xfrm>
            <a:off x="8365008" y="4361320"/>
            <a:ext cx="83185" cy="147955"/>
          </a:xfrm>
          <a:custGeom>
            <a:avLst/>
            <a:gdLst/>
            <a:ahLst/>
            <a:cxnLst/>
            <a:rect l="l" t="t" r="r" b="b"/>
            <a:pathLst>
              <a:path w="83185" h="147954">
                <a:moveTo>
                  <a:pt x="82905" y="0"/>
                </a:moveTo>
                <a:lnTo>
                  <a:pt x="0" y="0"/>
                </a:lnTo>
                <a:lnTo>
                  <a:pt x="0" y="147523"/>
                </a:lnTo>
                <a:lnTo>
                  <a:pt x="82905" y="147523"/>
                </a:lnTo>
                <a:lnTo>
                  <a:pt x="82905" y="0"/>
                </a:lnTo>
                <a:close/>
              </a:path>
            </a:pathLst>
          </a:custGeom>
          <a:solidFill>
            <a:srgbClr val="FFFFFF"/>
          </a:solidFill>
        </p:spPr>
        <p:txBody>
          <a:bodyPr wrap="square" lIns="0" tIns="0" rIns="0" bIns="0" rtlCol="0"/>
          <a:lstStyle/>
          <a:p>
            <a:endParaRPr/>
          </a:p>
        </p:txBody>
      </p:sp>
      <p:sp>
        <p:nvSpPr>
          <p:cNvPr id="72" name="object 72"/>
          <p:cNvSpPr/>
          <p:nvPr/>
        </p:nvSpPr>
        <p:spPr>
          <a:xfrm>
            <a:off x="8215034" y="4489349"/>
            <a:ext cx="304165" cy="328295"/>
          </a:xfrm>
          <a:custGeom>
            <a:avLst/>
            <a:gdLst/>
            <a:ahLst/>
            <a:cxnLst/>
            <a:rect l="l" t="t" r="r" b="b"/>
            <a:pathLst>
              <a:path w="304164" h="328295">
                <a:moveTo>
                  <a:pt x="8534" y="165811"/>
                </a:moveTo>
                <a:lnTo>
                  <a:pt x="7315" y="159715"/>
                </a:lnTo>
                <a:lnTo>
                  <a:pt x="0" y="162153"/>
                </a:lnTo>
                <a:lnTo>
                  <a:pt x="1219" y="168249"/>
                </a:lnTo>
                <a:lnTo>
                  <a:pt x="8534" y="165811"/>
                </a:lnTo>
                <a:close/>
              </a:path>
              <a:path w="304164" h="328295">
                <a:moveTo>
                  <a:pt x="9753" y="249936"/>
                </a:moveTo>
                <a:lnTo>
                  <a:pt x="2438" y="247497"/>
                </a:lnTo>
                <a:lnTo>
                  <a:pt x="0" y="254812"/>
                </a:lnTo>
                <a:lnTo>
                  <a:pt x="7315" y="257251"/>
                </a:lnTo>
                <a:lnTo>
                  <a:pt x="9753" y="249936"/>
                </a:lnTo>
                <a:close/>
              </a:path>
              <a:path w="304164" h="328295">
                <a:moveTo>
                  <a:pt x="12192" y="180441"/>
                </a:moveTo>
                <a:lnTo>
                  <a:pt x="11582" y="176784"/>
                </a:lnTo>
                <a:lnTo>
                  <a:pt x="10972" y="173126"/>
                </a:lnTo>
                <a:lnTo>
                  <a:pt x="9753" y="171907"/>
                </a:lnTo>
                <a:lnTo>
                  <a:pt x="4876" y="176784"/>
                </a:lnTo>
                <a:lnTo>
                  <a:pt x="3657" y="174345"/>
                </a:lnTo>
                <a:lnTo>
                  <a:pt x="4876" y="181660"/>
                </a:lnTo>
                <a:lnTo>
                  <a:pt x="12192" y="180441"/>
                </a:lnTo>
                <a:close/>
              </a:path>
              <a:path w="304164" h="328295">
                <a:moveTo>
                  <a:pt x="13411" y="235305"/>
                </a:moveTo>
                <a:lnTo>
                  <a:pt x="6096" y="234086"/>
                </a:lnTo>
                <a:lnTo>
                  <a:pt x="4876" y="241401"/>
                </a:lnTo>
                <a:lnTo>
                  <a:pt x="12192" y="242620"/>
                </a:lnTo>
                <a:lnTo>
                  <a:pt x="13411" y="236524"/>
                </a:lnTo>
                <a:lnTo>
                  <a:pt x="13411" y="235305"/>
                </a:lnTo>
                <a:close/>
              </a:path>
              <a:path w="304164" h="328295">
                <a:moveTo>
                  <a:pt x="14630" y="196291"/>
                </a:moveTo>
                <a:lnTo>
                  <a:pt x="13411" y="188976"/>
                </a:lnTo>
                <a:lnTo>
                  <a:pt x="6096" y="188976"/>
                </a:lnTo>
                <a:lnTo>
                  <a:pt x="7315" y="197510"/>
                </a:lnTo>
                <a:lnTo>
                  <a:pt x="14630" y="196291"/>
                </a:lnTo>
                <a:close/>
              </a:path>
              <a:path w="304164" h="328295">
                <a:moveTo>
                  <a:pt x="15849" y="219456"/>
                </a:moveTo>
                <a:lnTo>
                  <a:pt x="7315" y="219456"/>
                </a:lnTo>
                <a:lnTo>
                  <a:pt x="7315" y="226771"/>
                </a:lnTo>
                <a:lnTo>
                  <a:pt x="14630" y="227990"/>
                </a:lnTo>
                <a:lnTo>
                  <a:pt x="14630" y="224332"/>
                </a:lnTo>
                <a:lnTo>
                  <a:pt x="15849" y="219456"/>
                </a:lnTo>
                <a:close/>
              </a:path>
              <a:path w="304164" h="328295">
                <a:moveTo>
                  <a:pt x="15849" y="212140"/>
                </a:moveTo>
                <a:lnTo>
                  <a:pt x="14630" y="203606"/>
                </a:lnTo>
                <a:lnTo>
                  <a:pt x="7315" y="204825"/>
                </a:lnTo>
                <a:lnTo>
                  <a:pt x="8534" y="210921"/>
                </a:lnTo>
                <a:lnTo>
                  <a:pt x="8534" y="212140"/>
                </a:lnTo>
                <a:lnTo>
                  <a:pt x="15849" y="212140"/>
                </a:lnTo>
                <a:close/>
              </a:path>
              <a:path w="304164" h="328295">
                <a:moveTo>
                  <a:pt x="37795" y="285292"/>
                </a:moveTo>
                <a:lnTo>
                  <a:pt x="30480" y="282854"/>
                </a:lnTo>
                <a:lnTo>
                  <a:pt x="28041" y="290169"/>
                </a:lnTo>
                <a:lnTo>
                  <a:pt x="35356" y="292608"/>
                </a:lnTo>
                <a:lnTo>
                  <a:pt x="37795" y="285292"/>
                </a:lnTo>
                <a:close/>
              </a:path>
              <a:path w="304164" h="328295">
                <a:moveTo>
                  <a:pt x="37795" y="140208"/>
                </a:moveTo>
                <a:lnTo>
                  <a:pt x="35356" y="132892"/>
                </a:lnTo>
                <a:lnTo>
                  <a:pt x="28041" y="135331"/>
                </a:lnTo>
                <a:lnTo>
                  <a:pt x="30480" y="142646"/>
                </a:lnTo>
                <a:lnTo>
                  <a:pt x="37795" y="140208"/>
                </a:lnTo>
                <a:close/>
              </a:path>
              <a:path w="304164" h="328295">
                <a:moveTo>
                  <a:pt x="41452" y="152400"/>
                </a:moveTo>
                <a:lnTo>
                  <a:pt x="40233" y="147523"/>
                </a:lnTo>
                <a:lnTo>
                  <a:pt x="32918" y="149961"/>
                </a:lnTo>
                <a:lnTo>
                  <a:pt x="34137" y="154838"/>
                </a:lnTo>
                <a:lnTo>
                  <a:pt x="34137" y="157276"/>
                </a:lnTo>
                <a:lnTo>
                  <a:pt x="41452" y="156057"/>
                </a:lnTo>
                <a:lnTo>
                  <a:pt x="41452" y="152400"/>
                </a:lnTo>
                <a:close/>
              </a:path>
              <a:path w="304164" h="328295">
                <a:moveTo>
                  <a:pt x="42672" y="270662"/>
                </a:moveTo>
                <a:lnTo>
                  <a:pt x="35356" y="268224"/>
                </a:lnTo>
                <a:lnTo>
                  <a:pt x="34137" y="273100"/>
                </a:lnTo>
                <a:lnTo>
                  <a:pt x="32918" y="275539"/>
                </a:lnTo>
                <a:lnTo>
                  <a:pt x="40233" y="277977"/>
                </a:lnTo>
                <a:lnTo>
                  <a:pt x="41452" y="275539"/>
                </a:lnTo>
                <a:lnTo>
                  <a:pt x="42672" y="270662"/>
                </a:lnTo>
                <a:close/>
              </a:path>
              <a:path w="304164" h="328295">
                <a:moveTo>
                  <a:pt x="45110" y="254812"/>
                </a:moveTo>
                <a:lnTo>
                  <a:pt x="37795" y="253593"/>
                </a:lnTo>
                <a:lnTo>
                  <a:pt x="37795" y="254812"/>
                </a:lnTo>
                <a:lnTo>
                  <a:pt x="36588" y="260908"/>
                </a:lnTo>
                <a:lnTo>
                  <a:pt x="43891" y="263347"/>
                </a:lnTo>
                <a:lnTo>
                  <a:pt x="45110" y="256032"/>
                </a:lnTo>
                <a:lnTo>
                  <a:pt x="45110" y="254812"/>
                </a:lnTo>
                <a:close/>
              </a:path>
              <a:path w="304164" h="328295">
                <a:moveTo>
                  <a:pt x="45110" y="170688"/>
                </a:moveTo>
                <a:lnTo>
                  <a:pt x="42672" y="163372"/>
                </a:lnTo>
                <a:lnTo>
                  <a:pt x="35356" y="164592"/>
                </a:lnTo>
                <a:lnTo>
                  <a:pt x="37795" y="171907"/>
                </a:lnTo>
                <a:lnTo>
                  <a:pt x="45110" y="170688"/>
                </a:lnTo>
                <a:close/>
              </a:path>
              <a:path w="304164" h="328295">
                <a:moveTo>
                  <a:pt x="46329" y="178003"/>
                </a:moveTo>
                <a:lnTo>
                  <a:pt x="39014" y="179222"/>
                </a:lnTo>
                <a:lnTo>
                  <a:pt x="39014" y="186537"/>
                </a:lnTo>
                <a:lnTo>
                  <a:pt x="46329" y="185318"/>
                </a:lnTo>
                <a:lnTo>
                  <a:pt x="46329" y="178003"/>
                </a:lnTo>
                <a:close/>
              </a:path>
              <a:path w="304164" h="328295">
                <a:moveTo>
                  <a:pt x="47548" y="240182"/>
                </a:moveTo>
                <a:lnTo>
                  <a:pt x="40233" y="238963"/>
                </a:lnTo>
                <a:lnTo>
                  <a:pt x="39014" y="246278"/>
                </a:lnTo>
                <a:lnTo>
                  <a:pt x="46329" y="247497"/>
                </a:lnTo>
                <a:lnTo>
                  <a:pt x="47548" y="240182"/>
                </a:lnTo>
                <a:close/>
              </a:path>
              <a:path w="304164" h="328295">
                <a:moveTo>
                  <a:pt x="48768" y="224332"/>
                </a:moveTo>
                <a:lnTo>
                  <a:pt x="41452" y="224332"/>
                </a:lnTo>
                <a:lnTo>
                  <a:pt x="40233" y="231648"/>
                </a:lnTo>
                <a:lnTo>
                  <a:pt x="48768" y="231648"/>
                </a:lnTo>
                <a:lnTo>
                  <a:pt x="48768" y="224332"/>
                </a:lnTo>
                <a:close/>
              </a:path>
              <a:path w="304164" h="328295">
                <a:moveTo>
                  <a:pt x="48768" y="208483"/>
                </a:moveTo>
                <a:lnTo>
                  <a:pt x="41452" y="209702"/>
                </a:lnTo>
                <a:lnTo>
                  <a:pt x="41452" y="217017"/>
                </a:lnTo>
                <a:lnTo>
                  <a:pt x="48768" y="217017"/>
                </a:lnTo>
                <a:lnTo>
                  <a:pt x="48768" y="208483"/>
                </a:lnTo>
                <a:close/>
              </a:path>
              <a:path w="304164" h="328295">
                <a:moveTo>
                  <a:pt x="48768" y="201168"/>
                </a:moveTo>
                <a:lnTo>
                  <a:pt x="47548" y="195072"/>
                </a:lnTo>
                <a:lnTo>
                  <a:pt x="47548" y="193852"/>
                </a:lnTo>
                <a:lnTo>
                  <a:pt x="40233" y="193852"/>
                </a:lnTo>
                <a:lnTo>
                  <a:pt x="40233" y="201168"/>
                </a:lnTo>
                <a:lnTo>
                  <a:pt x="48768" y="201168"/>
                </a:lnTo>
                <a:close/>
              </a:path>
              <a:path w="304164" h="328295">
                <a:moveTo>
                  <a:pt x="67056" y="320649"/>
                </a:moveTo>
                <a:lnTo>
                  <a:pt x="59740" y="318211"/>
                </a:lnTo>
                <a:lnTo>
                  <a:pt x="57302" y="325526"/>
                </a:lnTo>
                <a:lnTo>
                  <a:pt x="63398" y="327964"/>
                </a:lnTo>
                <a:lnTo>
                  <a:pt x="67056" y="320649"/>
                </a:lnTo>
                <a:close/>
              </a:path>
              <a:path w="304164" h="328295">
                <a:moveTo>
                  <a:pt x="67056" y="101193"/>
                </a:moveTo>
                <a:lnTo>
                  <a:pt x="64630" y="93878"/>
                </a:lnTo>
                <a:lnTo>
                  <a:pt x="57302" y="96316"/>
                </a:lnTo>
                <a:lnTo>
                  <a:pt x="59740" y="103632"/>
                </a:lnTo>
                <a:lnTo>
                  <a:pt x="67056" y="101193"/>
                </a:lnTo>
                <a:close/>
              </a:path>
              <a:path w="304164" h="328295">
                <a:moveTo>
                  <a:pt x="71932" y="306019"/>
                </a:moveTo>
                <a:lnTo>
                  <a:pt x="64630" y="303580"/>
                </a:lnTo>
                <a:lnTo>
                  <a:pt x="62179" y="310896"/>
                </a:lnTo>
                <a:lnTo>
                  <a:pt x="69494" y="313334"/>
                </a:lnTo>
                <a:lnTo>
                  <a:pt x="71932" y="306019"/>
                </a:lnTo>
                <a:close/>
              </a:path>
              <a:path w="304164" h="328295">
                <a:moveTo>
                  <a:pt x="71932" y="115824"/>
                </a:moveTo>
                <a:lnTo>
                  <a:pt x="69494" y="108508"/>
                </a:lnTo>
                <a:lnTo>
                  <a:pt x="62179" y="110947"/>
                </a:lnTo>
                <a:lnTo>
                  <a:pt x="63398" y="118262"/>
                </a:lnTo>
                <a:lnTo>
                  <a:pt x="71932" y="115824"/>
                </a:lnTo>
                <a:close/>
              </a:path>
              <a:path w="304164" h="328295">
                <a:moveTo>
                  <a:pt x="74371" y="130454"/>
                </a:moveTo>
                <a:lnTo>
                  <a:pt x="73152" y="123139"/>
                </a:lnTo>
                <a:lnTo>
                  <a:pt x="65836" y="125577"/>
                </a:lnTo>
                <a:lnTo>
                  <a:pt x="67056" y="132892"/>
                </a:lnTo>
                <a:lnTo>
                  <a:pt x="74371" y="130454"/>
                </a:lnTo>
                <a:close/>
              </a:path>
              <a:path w="304164" h="328295">
                <a:moveTo>
                  <a:pt x="75590" y="291388"/>
                </a:moveTo>
                <a:lnTo>
                  <a:pt x="68275" y="290169"/>
                </a:lnTo>
                <a:lnTo>
                  <a:pt x="65836" y="297484"/>
                </a:lnTo>
                <a:lnTo>
                  <a:pt x="73152" y="298704"/>
                </a:lnTo>
                <a:lnTo>
                  <a:pt x="75590" y="291388"/>
                </a:lnTo>
                <a:close/>
              </a:path>
              <a:path w="304164" h="328295">
                <a:moveTo>
                  <a:pt x="78028" y="146304"/>
                </a:moveTo>
                <a:lnTo>
                  <a:pt x="76809" y="138988"/>
                </a:lnTo>
                <a:lnTo>
                  <a:pt x="69494" y="140208"/>
                </a:lnTo>
                <a:lnTo>
                  <a:pt x="70713" y="147523"/>
                </a:lnTo>
                <a:lnTo>
                  <a:pt x="78028" y="146304"/>
                </a:lnTo>
                <a:close/>
              </a:path>
              <a:path w="304164" h="328295">
                <a:moveTo>
                  <a:pt x="79248" y="276758"/>
                </a:moveTo>
                <a:lnTo>
                  <a:pt x="71932" y="274320"/>
                </a:lnTo>
                <a:lnTo>
                  <a:pt x="69494" y="282854"/>
                </a:lnTo>
                <a:lnTo>
                  <a:pt x="76809" y="284073"/>
                </a:lnTo>
                <a:lnTo>
                  <a:pt x="79248" y="276758"/>
                </a:lnTo>
                <a:close/>
              </a:path>
              <a:path w="304164" h="328295">
                <a:moveTo>
                  <a:pt x="79248" y="59740"/>
                </a:moveTo>
                <a:lnTo>
                  <a:pt x="73152" y="57302"/>
                </a:lnTo>
                <a:lnTo>
                  <a:pt x="69494" y="63398"/>
                </a:lnTo>
                <a:lnTo>
                  <a:pt x="76809" y="67056"/>
                </a:lnTo>
                <a:lnTo>
                  <a:pt x="79248" y="59740"/>
                </a:lnTo>
                <a:close/>
              </a:path>
              <a:path w="304164" h="328295">
                <a:moveTo>
                  <a:pt x="80467" y="160934"/>
                </a:moveTo>
                <a:lnTo>
                  <a:pt x="79248" y="153619"/>
                </a:lnTo>
                <a:lnTo>
                  <a:pt x="71932" y="154838"/>
                </a:lnTo>
                <a:lnTo>
                  <a:pt x="73152" y="162153"/>
                </a:lnTo>
                <a:lnTo>
                  <a:pt x="80467" y="160934"/>
                </a:lnTo>
                <a:close/>
              </a:path>
              <a:path w="304164" h="328295">
                <a:moveTo>
                  <a:pt x="81686" y="260908"/>
                </a:moveTo>
                <a:lnTo>
                  <a:pt x="74371" y="259689"/>
                </a:lnTo>
                <a:lnTo>
                  <a:pt x="73152" y="267004"/>
                </a:lnTo>
                <a:lnTo>
                  <a:pt x="80467" y="268224"/>
                </a:lnTo>
                <a:lnTo>
                  <a:pt x="81686" y="260908"/>
                </a:lnTo>
                <a:close/>
              </a:path>
              <a:path w="304164" h="328295">
                <a:moveTo>
                  <a:pt x="81686" y="169468"/>
                </a:moveTo>
                <a:lnTo>
                  <a:pt x="74371" y="169468"/>
                </a:lnTo>
                <a:lnTo>
                  <a:pt x="74371" y="176784"/>
                </a:lnTo>
                <a:lnTo>
                  <a:pt x="81686" y="176784"/>
                </a:lnTo>
                <a:lnTo>
                  <a:pt x="81686" y="169468"/>
                </a:lnTo>
                <a:close/>
              </a:path>
              <a:path w="304164" h="328295">
                <a:moveTo>
                  <a:pt x="82905" y="246278"/>
                </a:moveTo>
                <a:lnTo>
                  <a:pt x="75590" y="245059"/>
                </a:lnTo>
                <a:lnTo>
                  <a:pt x="74371" y="252374"/>
                </a:lnTo>
                <a:lnTo>
                  <a:pt x="81686" y="253593"/>
                </a:lnTo>
                <a:lnTo>
                  <a:pt x="82905" y="246278"/>
                </a:lnTo>
                <a:close/>
              </a:path>
              <a:path w="304164" h="328295">
                <a:moveTo>
                  <a:pt x="82905" y="184099"/>
                </a:moveTo>
                <a:lnTo>
                  <a:pt x="75590" y="185318"/>
                </a:lnTo>
                <a:lnTo>
                  <a:pt x="75590" y="192633"/>
                </a:lnTo>
                <a:lnTo>
                  <a:pt x="82905" y="191414"/>
                </a:lnTo>
                <a:lnTo>
                  <a:pt x="82905" y="184099"/>
                </a:lnTo>
                <a:close/>
              </a:path>
              <a:path w="304164" h="328295">
                <a:moveTo>
                  <a:pt x="84124" y="230428"/>
                </a:moveTo>
                <a:lnTo>
                  <a:pt x="76809" y="230428"/>
                </a:lnTo>
                <a:lnTo>
                  <a:pt x="75590" y="237744"/>
                </a:lnTo>
                <a:lnTo>
                  <a:pt x="84124" y="237744"/>
                </a:lnTo>
                <a:lnTo>
                  <a:pt x="84124" y="230428"/>
                </a:lnTo>
                <a:close/>
              </a:path>
              <a:path w="304164" h="328295">
                <a:moveTo>
                  <a:pt x="84124" y="214579"/>
                </a:moveTo>
                <a:lnTo>
                  <a:pt x="76809" y="214579"/>
                </a:lnTo>
                <a:lnTo>
                  <a:pt x="76809" y="223113"/>
                </a:lnTo>
                <a:lnTo>
                  <a:pt x="84124" y="223113"/>
                </a:lnTo>
                <a:lnTo>
                  <a:pt x="84124" y="214579"/>
                </a:lnTo>
                <a:close/>
              </a:path>
              <a:path w="304164" h="328295">
                <a:moveTo>
                  <a:pt x="84124" y="199948"/>
                </a:moveTo>
                <a:lnTo>
                  <a:pt x="76809" y="199948"/>
                </a:lnTo>
                <a:lnTo>
                  <a:pt x="76809" y="207264"/>
                </a:lnTo>
                <a:lnTo>
                  <a:pt x="84124" y="207264"/>
                </a:lnTo>
                <a:lnTo>
                  <a:pt x="84124" y="199948"/>
                </a:lnTo>
                <a:close/>
              </a:path>
              <a:path w="304164" h="328295">
                <a:moveTo>
                  <a:pt x="93878" y="64617"/>
                </a:moveTo>
                <a:lnTo>
                  <a:pt x="86563" y="62179"/>
                </a:lnTo>
                <a:lnTo>
                  <a:pt x="84124" y="69494"/>
                </a:lnTo>
                <a:lnTo>
                  <a:pt x="91440" y="71932"/>
                </a:lnTo>
                <a:lnTo>
                  <a:pt x="93878" y="64617"/>
                </a:lnTo>
                <a:close/>
              </a:path>
              <a:path w="304164" h="328295">
                <a:moveTo>
                  <a:pt x="108508" y="68275"/>
                </a:moveTo>
                <a:lnTo>
                  <a:pt x="101193" y="65836"/>
                </a:lnTo>
                <a:lnTo>
                  <a:pt x="98755" y="73152"/>
                </a:lnTo>
                <a:lnTo>
                  <a:pt x="106070" y="75590"/>
                </a:lnTo>
                <a:lnTo>
                  <a:pt x="108508" y="68275"/>
                </a:lnTo>
                <a:close/>
              </a:path>
              <a:path w="304164" h="328295">
                <a:moveTo>
                  <a:pt x="115824" y="30480"/>
                </a:moveTo>
                <a:lnTo>
                  <a:pt x="108508" y="28041"/>
                </a:lnTo>
                <a:lnTo>
                  <a:pt x="106070" y="35356"/>
                </a:lnTo>
                <a:lnTo>
                  <a:pt x="113385" y="37795"/>
                </a:lnTo>
                <a:lnTo>
                  <a:pt x="115824" y="30480"/>
                </a:lnTo>
                <a:close/>
              </a:path>
              <a:path w="304164" h="328295">
                <a:moveTo>
                  <a:pt x="123139" y="71932"/>
                </a:moveTo>
                <a:lnTo>
                  <a:pt x="115824" y="69494"/>
                </a:lnTo>
                <a:lnTo>
                  <a:pt x="114604" y="78028"/>
                </a:lnTo>
                <a:lnTo>
                  <a:pt x="121920" y="79248"/>
                </a:lnTo>
                <a:lnTo>
                  <a:pt x="123139" y="71932"/>
                </a:lnTo>
                <a:close/>
              </a:path>
              <a:path w="304164" h="328295">
                <a:moveTo>
                  <a:pt x="129235" y="35356"/>
                </a:moveTo>
                <a:lnTo>
                  <a:pt x="125577" y="34137"/>
                </a:lnTo>
                <a:lnTo>
                  <a:pt x="123139" y="32918"/>
                </a:lnTo>
                <a:lnTo>
                  <a:pt x="119481" y="40233"/>
                </a:lnTo>
                <a:lnTo>
                  <a:pt x="123139" y="41452"/>
                </a:lnTo>
                <a:lnTo>
                  <a:pt x="128016" y="42672"/>
                </a:lnTo>
                <a:lnTo>
                  <a:pt x="129235" y="35356"/>
                </a:lnTo>
                <a:close/>
              </a:path>
              <a:path w="304164" h="328295">
                <a:moveTo>
                  <a:pt x="137769" y="74371"/>
                </a:moveTo>
                <a:lnTo>
                  <a:pt x="130454" y="73152"/>
                </a:lnTo>
                <a:lnTo>
                  <a:pt x="129235" y="80467"/>
                </a:lnTo>
                <a:lnTo>
                  <a:pt x="136550" y="81686"/>
                </a:lnTo>
                <a:lnTo>
                  <a:pt x="137769" y="74371"/>
                </a:lnTo>
                <a:close/>
              </a:path>
              <a:path w="304164" h="328295">
                <a:moveTo>
                  <a:pt x="143865" y="37795"/>
                </a:moveTo>
                <a:lnTo>
                  <a:pt x="136550" y="36576"/>
                </a:lnTo>
                <a:lnTo>
                  <a:pt x="135331" y="43891"/>
                </a:lnTo>
                <a:lnTo>
                  <a:pt x="141427" y="46329"/>
                </a:lnTo>
                <a:lnTo>
                  <a:pt x="142646" y="46329"/>
                </a:lnTo>
                <a:lnTo>
                  <a:pt x="143865" y="37795"/>
                </a:lnTo>
                <a:close/>
              </a:path>
              <a:path w="304164" h="328295">
                <a:moveTo>
                  <a:pt x="151180" y="2438"/>
                </a:moveTo>
                <a:lnTo>
                  <a:pt x="143865" y="0"/>
                </a:lnTo>
                <a:lnTo>
                  <a:pt x="141427" y="7315"/>
                </a:lnTo>
                <a:lnTo>
                  <a:pt x="147523" y="9753"/>
                </a:lnTo>
                <a:lnTo>
                  <a:pt x="151180" y="2438"/>
                </a:lnTo>
                <a:close/>
              </a:path>
              <a:path w="304164" h="328295">
                <a:moveTo>
                  <a:pt x="153619" y="75590"/>
                </a:moveTo>
                <a:lnTo>
                  <a:pt x="145084" y="74371"/>
                </a:lnTo>
                <a:lnTo>
                  <a:pt x="145084" y="82905"/>
                </a:lnTo>
                <a:lnTo>
                  <a:pt x="152400" y="82905"/>
                </a:lnTo>
                <a:lnTo>
                  <a:pt x="153619" y="75590"/>
                </a:lnTo>
                <a:close/>
              </a:path>
              <a:path w="304164" h="328295">
                <a:moveTo>
                  <a:pt x="159715" y="40233"/>
                </a:moveTo>
                <a:lnTo>
                  <a:pt x="151180" y="39014"/>
                </a:lnTo>
                <a:lnTo>
                  <a:pt x="151180" y="46329"/>
                </a:lnTo>
                <a:lnTo>
                  <a:pt x="158496" y="47548"/>
                </a:lnTo>
                <a:lnTo>
                  <a:pt x="159715" y="40233"/>
                </a:lnTo>
                <a:close/>
              </a:path>
              <a:path w="304164" h="328295">
                <a:moveTo>
                  <a:pt x="164592" y="6096"/>
                </a:moveTo>
                <a:lnTo>
                  <a:pt x="157276" y="4876"/>
                </a:lnTo>
                <a:lnTo>
                  <a:pt x="156057" y="12192"/>
                </a:lnTo>
                <a:lnTo>
                  <a:pt x="162153" y="13411"/>
                </a:lnTo>
                <a:lnTo>
                  <a:pt x="163372" y="13411"/>
                </a:lnTo>
                <a:lnTo>
                  <a:pt x="164592" y="6096"/>
                </a:lnTo>
                <a:close/>
              </a:path>
              <a:path w="304164" h="328295">
                <a:moveTo>
                  <a:pt x="168249" y="76809"/>
                </a:moveTo>
                <a:lnTo>
                  <a:pt x="160934" y="75590"/>
                </a:lnTo>
                <a:lnTo>
                  <a:pt x="159715" y="84124"/>
                </a:lnTo>
                <a:lnTo>
                  <a:pt x="167030" y="84124"/>
                </a:lnTo>
                <a:lnTo>
                  <a:pt x="168249" y="76809"/>
                </a:lnTo>
                <a:close/>
              </a:path>
              <a:path w="304164" h="328295">
                <a:moveTo>
                  <a:pt x="174345" y="41452"/>
                </a:moveTo>
                <a:lnTo>
                  <a:pt x="165811" y="41452"/>
                </a:lnTo>
                <a:lnTo>
                  <a:pt x="165811" y="48768"/>
                </a:lnTo>
                <a:lnTo>
                  <a:pt x="173126" y="48768"/>
                </a:lnTo>
                <a:lnTo>
                  <a:pt x="174345" y="41452"/>
                </a:lnTo>
                <a:close/>
              </a:path>
              <a:path w="304164" h="328295">
                <a:moveTo>
                  <a:pt x="179222" y="7315"/>
                </a:moveTo>
                <a:lnTo>
                  <a:pt x="171907" y="7315"/>
                </a:lnTo>
                <a:lnTo>
                  <a:pt x="170688" y="14630"/>
                </a:lnTo>
                <a:lnTo>
                  <a:pt x="174345" y="14630"/>
                </a:lnTo>
                <a:lnTo>
                  <a:pt x="179222" y="15849"/>
                </a:lnTo>
                <a:lnTo>
                  <a:pt x="179222" y="7315"/>
                </a:lnTo>
                <a:close/>
              </a:path>
              <a:path w="304164" h="328295">
                <a:moveTo>
                  <a:pt x="182880" y="76809"/>
                </a:moveTo>
                <a:lnTo>
                  <a:pt x="175564" y="76809"/>
                </a:lnTo>
                <a:lnTo>
                  <a:pt x="175564" y="84124"/>
                </a:lnTo>
                <a:lnTo>
                  <a:pt x="182880" y="84124"/>
                </a:lnTo>
                <a:lnTo>
                  <a:pt x="182880" y="76809"/>
                </a:lnTo>
                <a:close/>
              </a:path>
              <a:path w="304164" h="328295">
                <a:moveTo>
                  <a:pt x="188988" y="41452"/>
                </a:moveTo>
                <a:lnTo>
                  <a:pt x="181660" y="41452"/>
                </a:lnTo>
                <a:lnTo>
                  <a:pt x="181660" y="48768"/>
                </a:lnTo>
                <a:lnTo>
                  <a:pt x="188988" y="48768"/>
                </a:lnTo>
                <a:lnTo>
                  <a:pt x="188988" y="41452"/>
                </a:lnTo>
                <a:close/>
              </a:path>
              <a:path w="304164" h="328295">
                <a:moveTo>
                  <a:pt x="195072" y="15849"/>
                </a:moveTo>
                <a:lnTo>
                  <a:pt x="193852" y="7315"/>
                </a:lnTo>
                <a:lnTo>
                  <a:pt x="187756" y="8534"/>
                </a:lnTo>
                <a:lnTo>
                  <a:pt x="186537" y="8534"/>
                </a:lnTo>
                <a:lnTo>
                  <a:pt x="186537" y="15849"/>
                </a:lnTo>
                <a:lnTo>
                  <a:pt x="195072" y="15849"/>
                </a:lnTo>
                <a:close/>
              </a:path>
              <a:path w="304164" h="328295">
                <a:moveTo>
                  <a:pt x="198729" y="76809"/>
                </a:moveTo>
                <a:lnTo>
                  <a:pt x="190195" y="76809"/>
                </a:lnTo>
                <a:lnTo>
                  <a:pt x="191414" y="84124"/>
                </a:lnTo>
                <a:lnTo>
                  <a:pt x="198729" y="84124"/>
                </a:lnTo>
                <a:lnTo>
                  <a:pt x="198729" y="76809"/>
                </a:lnTo>
                <a:close/>
              </a:path>
              <a:path w="304164" h="328295">
                <a:moveTo>
                  <a:pt x="204825" y="47548"/>
                </a:moveTo>
                <a:lnTo>
                  <a:pt x="203606" y="40233"/>
                </a:lnTo>
                <a:lnTo>
                  <a:pt x="202387" y="40233"/>
                </a:lnTo>
                <a:lnTo>
                  <a:pt x="196291" y="41452"/>
                </a:lnTo>
                <a:lnTo>
                  <a:pt x="196291" y="48768"/>
                </a:lnTo>
                <a:lnTo>
                  <a:pt x="202387" y="48768"/>
                </a:lnTo>
                <a:lnTo>
                  <a:pt x="204825" y="47548"/>
                </a:lnTo>
                <a:close/>
              </a:path>
              <a:path w="304164" h="328295">
                <a:moveTo>
                  <a:pt x="209702" y="6096"/>
                </a:moveTo>
                <a:lnTo>
                  <a:pt x="201168" y="7315"/>
                </a:lnTo>
                <a:lnTo>
                  <a:pt x="202387" y="14630"/>
                </a:lnTo>
                <a:lnTo>
                  <a:pt x="209702" y="13411"/>
                </a:lnTo>
                <a:lnTo>
                  <a:pt x="209702" y="6096"/>
                </a:lnTo>
                <a:close/>
              </a:path>
              <a:path w="304164" h="328295">
                <a:moveTo>
                  <a:pt x="213360" y="75590"/>
                </a:moveTo>
                <a:lnTo>
                  <a:pt x="206044" y="75590"/>
                </a:lnTo>
                <a:lnTo>
                  <a:pt x="206044" y="84124"/>
                </a:lnTo>
                <a:lnTo>
                  <a:pt x="213360" y="82905"/>
                </a:lnTo>
                <a:lnTo>
                  <a:pt x="213360" y="75590"/>
                </a:lnTo>
                <a:close/>
              </a:path>
              <a:path w="304164" h="328295">
                <a:moveTo>
                  <a:pt x="219456" y="39014"/>
                </a:moveTo>
                <a:lnTo>
                  <a:pt x="210921" y="39014"/>
                </a:lnTo>
                <a:lnTo>
                  <a:pt x="212140" y="47548"/>
                </a:lnTo>
                <a:lnTo>
                  <a:pt x="219456" y="46329"/>
                </a:lnTo>
                <a:lnTo>
                  <a:pt x="219456" y="39014"/>
                </a:lnTo>
                <a:close/>
              </a:path>
              <a:path w="304164" h="328295">
                <a:moveTo>
                  <a:pt x="225552" y="10972"/>
                </a:moveTo>
                <a:lnTo>
                  <a:pt x="224332" y="3657"/>
                </a:lnTo>
                <a:lnTo>
                  <a:pt x="217017" y="4876"/>
                </a:lnTo>
                <a:lnTo>
                  <a:pt x="218236" y="12192"/>
                </a:lnTo>
                <a:lnTo>
                  <a:pt x="225552" y="10972"/>
                </a:lnTo>
                <a:close/>
              </a:path>
              <a:path w="304164" h="328295">
                <a:moveTo>
                  <a:pt x="229209" y="81686"/>
                </a:moveTo>
                <a:lnTo>
                  <a:pt x="227990" y="74371"/>
                </a:lnTo>
                <a:lnTo>
                  <a:pt x="220675" y="74371"/>
                </a:lnTo>
                <a:lnTo>
                  <a:pt x="221894" y="82905"/>
                </a:lnTo>
                <a:lnTo>
                  <a:pt x="229209" y="81686"/>
                </a:lnTo>
                <a:close/>
              </a:path>
              <a:path w="304164" h="328295">
                <a:moveTo>
                  <a:pt x="235305" y="43891"/>
                </a:moveTo>
                <a:lnTo>
                  <a:pt x="234086" y="35356"/>
                </a:lnTo>
                <a:lnTo>
                  <a:pt x="225552" y="37795"/>
                </a:lnTo>
                <a:lnTo>
                  <a:pt x="227990" y="45110"/>
                </a:lnTo>
                <a:lnTo>
                  <a:pt x="235305" y="43891"/>
                </a:lnTo>
                <a:close/>
              </a:path>
              <a:path w="304164" h="328295">
                <a:moveTo>
                  <a:pt x="238963" y="7315"/>
                </a:moveTo>
                <a:lnTo>
                  <a:pt x="236524" y="0"/>
                </a:lnTo>
                <a:lnTo>
                  <a:pt x="230428" y="1219"/>
                </a:lnTo>
                <a:lnTo>
                  <a:pt x="232867" y="8534"/>
                </a:lnTo>
                <a:lnTo>
                  <a:pt x="238963" y="7315"/>
                </a:lnTo>
                <a:close/>
              </a:path>
              <a:path w="304164" h="328295">
                <a:moveTo>
                  <a:pt x="243840" y="71932"/>
                </a:moveTo>
                <a:lnTo>
                  <a:pt x="235305" y="73152"/>
                </a:lnTo>
                <a:lnTo>
                  <a:pt x="236524" y="80467"/>
                </a:lnTo>
                <a:lnTo>
                  <a:pt x="243840" y="79248"/>
                </a:lnTo>
                <a:lnTo>
                  <a:pt x="243840" y="71932"/>
                </a:lnTo>
                <a:close/>
              </a:path>
              <a:path w="304164" h="328295">
                <a:moveTo>
                  <a:pt x="249936" y="40233"/>
                </a:moveTo>
                <a:lnTo>
                  <a:pt x="248716" y="32918"/>
                </a:lnTo>
                <a:lnTo>
                  <a:pt x="243840" y="34137"/>
                </a:lnTo>
                <a:lnTo>
                  <a:pt x="241401" y="34137"/>
                </a:lnTo>
                <a:lnTo>
                  <a:pt x="242620" y="41452"/>
                </a:lnTo>
                <a:lnTo>
                  <a:pt x="245059" y="41452"/>
                </a:lnTo>
                <a:lnTo>
                  <a:pt x="249936" y="40233"/>
                </a:lnTo>
                <a:close/>
              </a:path>
              <a:path w="304164" h="328295">
                <a:moveTo>
                  <a:pt x="259689" y="76809"/>
                </a:moveTo>
                <a:lnTo>
                  <a:pt x="258470" y="69494"/>
                </a:lnTo>
                <a:lnTo>
                  <a:pt x="251155" y="70713"/>
                </a:lnTo>
                <a:lnTo>
                  <a:pt x="252374" y="78028"/>
                </a:lnTo>
                <a:lnTo>
                  <a:pt x="259689" y="76809"/>
                </a:lnTo>
                <a:close/>
              </a:path>
              <a:path w="304164" h="328295">
                <a:moveTo>
                  <a:pt x="264566" y="35356"/>
                </a:moveTo>
                <a:lnTo>
                  <a:pt x="263347" y="28041"/>
                </a:lnTo>
                <a:lnTo>
                  <a:pt x="256032" y="30480"/>
                </a:lnTo>
                <a:lnTo>
                  <a:pt x="257251" y="37795"/>
                </a:lnTo>
                <a:lnTo>
                  <a:pt x="264566" y="35356"/>
                </a:lnTo>
                <a:close/>
              </a:path>
              <a:path w="304164" h="328295">
                <a:moveTo>
                  <a:pt x="274320" y="73152"/>
                </a:moveTo>
                <a:lnTo>
                  <a:pt x="273100" y="65836"/>
                </a:lnTo>
                <a:lnTo>
                  <a:pt x="265785" y="68275"/>
                </a:lnTo>
                <a:lnTo>
                  <a:pt x="267004" y="75590"/>
                </a:lnTo>
                <a:lnTo>
                  <a:pt x="274320" y="73152"/>
                </a:lnTo>
                <a:close/>
              </a:path>
              <a:path w="304164" h="328295">
                <a:moveTo>
                  <a:pt x="288950" y="69494"/>
                </a:moveTo>
                <a:lnTo>
                  <a:pt x="287731" y="62179"/>
                </a:lnTo>
                <a:lnTo>
                  <a:pt x="280416" y="64617"/>
                </a:lnTo>
                <a:lnTo>
                  <a:pt x="281635" y="71932"/>
                </a:lnTo>
                <a:lnTo>
                  <a:pt x="288950" y="69494"/>
                </a:lnTo>
                <a:close/>
              </a:path>
              <a:path w="304164" h="328295">
                <a:moveTo>
                  <a:pt x="303580" y="65836"/>
                </a:moveTo>
                <a:lnTo>
                  <a:pt x="302361" y="58521"/>
                </a:lnTo>
                <a:lnTo>
                  <a:pt x="295046" y="59740"/>
                </a:lnTo>
                <a:lnTo>
                  <a:pt x="296265" y="67056"/>
                </a:lnTo>
                <a:lnTo>
                  <a:pt x="303580" y="65836"/>
                </a:lnTo>
                <a:close/>
              </a:path>
            </a:pathLst>
          </a:custGeom>
          <a:solidFill>
            <a:srgbClr val="231F20"/>
          </a:solidFill>
        </p:spPr>
        <p:txBody>
          <a:bodyPr wrap="square" lIns="0" tIns="0" rIns="0" bIns="0" rtlCol="0"/>
          <a:lstStyle/>
          <a:p>
            <a:endParaRPr/>
          </a:p>
        </p:txBody>
      </p:sp>
      <p:grpSp>
        <p:nvGrpSpPr>
          <p:cNvPr id="73" name="object 73"/>
          <p:cNvGrpSpPr/>
          <p:nvPr/>
        </p:nvGrpSpPr>
        <p:grpSpPr>
          <a:xfrm>
            <a:off x="8642981" y="5184283"/>
            <a:ext cx="35560" cy="35560"/>
            <a:chOff x="3959856" y="5184283"/>
            <a:chExt cx="35560" cy="35560"/>
          </a:xfrm>
        </p:grpSpPr>
        <p:sp>
          <p:nvSpPr>
            <p:cNvPr id="74" name="object 74"/>
            <p:cNvSpPr/>
            <p:nvPr/>
          </p:nvSpPr>
          <p:spPr>
            <a:xfrm>
              <a:off x="3963513" y="5187941"/>
              <a:ext cx="28575" cy="28575"/>
            </a:xfrm>
            <a:custGeom>
              <a:avLst/>
              <a:gdLst/>
              <a:ahLst/>
              <a:cxnLst/>
              <a:rect l="l" t="t" r="r" b="b"/>
              <a:pathLst>
                <a:path w="28575" h="28575">
                  <a:moveTo>
                    <a:pt x="20726" y="0"/>
                  </a:moveTo>
                  <a:lnTo>
                    <a:pt x="13411" y="0"/>
                  </a:lnTo>
                  <a:lnTo>
                    <a:pt x="4876" y="1219"/>
                  </a:lnTo>
                  <a:lnTo>
                    <a:pt x="0" y="7315"/>
                  </a:lnTo>
                  <a:lnTo>
                    <a:pt x="0" y="14630"/>
                  </a:lnTo>
                  <a:lnTo>
                    <a:pt x="1219" y="21945"/>
                  </a:lnTo>
                  <a:lnTo>
                    <a:pt x="7315" y="28041"/>
                  </a:lnTo>
                  <a:lnTo>
                    <a:pt x="14630" y="28041"/>
                  </a:lnTo>
                  <a:lnTo>
                    <a:pt x="23164" y="26822"/>
                  </a:lnTo>
                  <a:lnTo>
                    <a:pt x="28041" y="20726"/>
                  </a:lnTo>
                  <a:lnTo>
                    <a:pt x="28041" y="13411"/>
                  </a:lnTo>
                  <a:lnTo>
                    <a:pt x="26822" y="4876"/>
                  </a:lnTo>
                  <a:lnTo>
                    <a:pt x="20726" y="0"/>
                  </a:lnTo>
                  <a:close/>
                </a:path>
              </a:pathLst>
            </a:custGeom>
            <a:solidFill>
              <a:srgbClr val="231F20"/>
            </a:solidFill>
          </p:spPr>
          <p:txBody>
            <a:bodyPr wrap="square" lIns="0" tIns="0" rIns="0" bIns="0" rtlCol="0"/>
            <a:lstStyle/>
            <a:p>
              <a:endParaRPr/>
            </a:p>
          </p:txBody>
        </p:sp>
        <p:sp>
          <p:nvSpPr>
            <p:cNvPr id="75" name="object 75"/>
            <p:cNvSpPr/>
            <p:nvPr/>
          </p:nvSpPr>
          <p:spPr>
            <a:xfrm>
              <a:off x="3963513" y="5187941"/>
              <a:ext cx="28575" cy="28575"/>
            </a:xfrm>
            <a:custGeom>
              <a:avLst/>
              <a:gdLst/>
              <a:ahLst/>
              <a:cxnLst/>
              <a:rect l="l" t="t" r="r" b="b"/>
              <a:pathLst>
                <a:path w="28575" h="28575">
                  <a:moveTo>
                    <a:pt x="28041" y="13411"/>
                  </a:moveTo>
                  <a:lnTo>
                    <a:pt x="26822" y="4876"/>
                  </a:lnTo>
                  <a:lnTo>
                    <a:pt x="20726" y="0"/>
                  </a:lnTo>
                  <a:lnTo>
                    <a:pt x="13411" y="0"/>
                  </a:lnTo>
                  <a:lnTo>
                    <a:pt x="4876" y="1219"/>
                  </a:lnTo>
                  <a:lnTo>
                    <a:pt x="0" y="7315"/>
                  </a:lnTo>
                  <a:lnTo>
                    <a:pt x="0" y="14630"/>
                  </a:lnTo>
                  <a:lnTo>
                    <a:pt x="1219" y="21945"/>
                  </a:lnTo>
                  <a:lnTo>
                    <a:pt x="7315" y="28041"/>
                  </a:lnTo>
                  <a:lnTo>
                    <a:pt x="14630" y="28041"/>
                  </a:lnTo>
                  <a:lnTo>
                    <a:pt x="23164" y="26822"/>
                  </a:lnTo>
                  <a:lnTo>
                    <a:pt x="28041" y="20726"/>
                  </a:lnTo>
                  <a:lnTo>
                    <a:pt x="28041" y="13411"/>
                  </a:lnTo>
                </a:path>
              </a:pathLst>
            </a:custGeom>
            <a:ln w="7315">
              <a:solidFill>
                <a:srgbClr val="231F20"/>
              </a:solidFill>
            </a:ln>
          </p:spPr>
          <p:txBody>
            <a:bodyPr wrap="square" lIns="0" tIns="0" rIns="0" bIns="0" rtlCol="0"/>
            <a:lstStyle/>
            <a:p>
              <a:endParaRPr/>
            </a:p>
          </p:txBody>
        </p:sp>
      </p:grpSp>
      <p:grpSp>
        <p:nvGrpSpPr>
          <p:cNvPr id="76" name="object 76"/>
          <p:cNvGrpSpPr/>
          <p:nvPr/>
        </p:nvGrpSpPr>
        <p:grpSpPr>
          <a:xfrm>
            <a:off x="8205288" y="4681975"/>
            <a:ext cx="398780" cy="395605"/>
            <a:chOff x="3522163" y="4681974"/>
            <a:chExt cx="398780" cy="395605"/>
          </a:xfrm>
        </p:grpSpPr>
        <p:sp>
          <p:nvSpPr>
            <p:cNvPr id="77" name="object 77"/>
            <p:cNvSpPr/>
            <p:nvPr/>
          </p:nvSpPr>
          <p:spPr>
            <a:xfrm>
              <a:off x="3579466" y="4681974"/>
              <a:ext cx="67310" cy="60325"/>
            </a:xfrm>
            <a:custGeom>
              <a:avLst/>
              <a:gdLst/>
              <a:ahLst/>
              <a:cxnLst/>
              <a:rect l="l" t="t" r="r" b="b"/>
              <a:pathLst>
                <a:path w="67310" h="60325">
                  <a:moveTo>
                    <a:pt x="31433" y="37928"/>
                  </a:moveTo>
                  <a:lnTo>
                    <a:pt x="0" y="48767"/>
                  </a:lnTo>
                  <a:lnTo>
                    <a:pt x="67056" y="59740"/>
                  </a:lnTo>
                  <a:lnTo>
                    <a:pt x="56481" y="39014"/>
                  </a:lnTo>
                  <a:lnTo>
                    <a:pt x="32918" y="39014"/>
                  </a:lnTo>
                  <a:lnTo>
                    <a:pt x="31433" y="37928"/>
                  </a:lnTo>
                  <a:close/>
                </a:path>
                <a:path w="67310" h="60325">
                  <a:moveTo>
                    <a:pt x="34683" y="36808"/>
                  </a:moveTo>
                  <a:lnTo>
                    <a:pt x="31433" y="37928"/>
                  </a:lnTo>
                  <a:lnTo>
                    <a:pt x="32918" y="39014"/>
                  </a:lnTo>
                  <a:lnTo>
                    <a:pt x="34683" y="36808"/>
                  </a:lnTo>
                  <a:close/>
                </a:path>
                <a:path w="67310" h="60325">
                  <a:moveTo>
                    <a:pt x="36576" y="0"/>
                  </a:moveTo>
                  <a:lnTo>
                    <a:pt x="35531" y="31325"/>
                  </a:lnTo>
                  <a:lnTo>
                    <a:pt x="37795" y="32918"/>
                  </a:lnTo>
                  <a:lnTo>
                    <a:pt x="35378" y="35939"/>
                  </a:lnTo>
                  <a:lnTo>
                    <a:pt x="35356" y="36575"/>
                  </a:lnTo>
                  <a:lnTo>
                    <a:pt x="34683" y="36808"/>
                  </a:lnTo>
                  <a:lnTo>
                    <a:pt x="32918" y="39014"/>
                  </a:lnTo>
                  <a:lnTo>
                    <a:pt x="56481" y="39014"/>
                  </a:lnTo>
                  <a:lnTo>
                    <a:pt x="36576" y="0"/>
                  </a:lnTo>
                  <a:close/>
                </a:path>
                <a:path w="67310" h="60325">
                  <a:moveTo>
                    <a:pt x="4876" y="9753"/>
                  </a:moveTo>
                  <a:lnTo>
                    <a:pt x="1219" y="15849"/>
                  </a:lnTo>
                  <a:lnTo>
                    <a:pt x="31433" y="37928"/>
                  </a:lnTo>
                  <a:lnTo>
                    <a:pt x="34683" y="36808"/>
                  </a:lnTo>
                  <a:lnTo>
                    <a:pt x="35378" y="35939"/>
                  </a:lnTo>
                  <a:lnTo>
                    <a:pt x="35531" y="31325"/>
                  </a:lnTo>
                  <a:lnTo>
                    <a:pt x="4876" y="9753"/>
                  </a:lnTo>
                  <a:close/>
                </a:path>
                <a:path w="67310" h="60325">
                  <a:moveTo>
                    <a:pt x="35531" y="31325"/>
                  </a:moveTo>
                  <a:lnTo>
                    <a:pt x="35378" y="35939"/>
                  </a:lnTo>
                  <a:lnTo>
                    <a:pt x="37795" y="32918"/>
                  </a:lnTo>
                  <a:lnTo>
                    <a:pt x="35531" y="31325"/>
                  </a:lnTo>
                  <a:close/>
                </a:path>
              </a:pathLst>
            </a:custGeom>
            <a:solidFill>
              <a:srgbClr val="231F20"/>
            </a:solidFill>
          </p:spPr>
          <p:txBody>
            <a:bodyPr wrap="square" lIns="0" tIns="0" rIns="0" bIns="0" rtlCol="0"/>
            <a:lstStyle/>
            <a:p>
              <a:endParaRPr/>
            </a:p>
          </p:txBody>
        </p:sp>
        <p:sp>
          <p:nvSpPr>
            <p:cNvPr id="78" name="object 78"/>
            <p:cNvSpPr/>
            <p:nvPr/>
          </p:nvSpPr>
          <p:spPr>
            <a:xfrm>
              <a:off x="3525820" y="4694165"/>
              <a:ext cx="86995" cy="73660"/>
            </a:xfrm>
            <a:custGeom>
              <a:avLst/>
              <a:gdLst/>
              <a:ahLst/>
              <a:cxnLst/>
              <a:rect l="l" t="t" r="r" b="b"/>
              <a:pathLst>
                <a:path w="86995" h="73660">
                  <a:moveTo>
                    <a:pt x="56083" y="0"/>
                  </a:moveTo>
                  <a:lnTo>
                    <a:pt x="86563" y="73152"/>
                  </a:lnTo>
                </a:path>
                <a:path w="86995" h="73660">
                  <a:moveTo>
                    <a:pt x="86563" y="73152"/>
                  </a:moveTo>
                  <a:lnTo>
                    <a:pt x="0" y="8534"/>
                  </a:lnTo>
                </a:path>
              </a:pathLst>
            </a:custGeom>
            <a:ln w="7315">
              <a:solidFill>
                <a:srgbClr val="231F20"/>
              </a:solidFill>
            </a:ln>
          </p:spPr>
          <p:txBody>
            <a:bodyPr wrap="square" lIns="0" tIns="0" rIns="0" bIns="0" rtlCol="0"/>
            <a:lstStyle/>
            <a:p>
              <a:endParaRPr/>
            </a:p>
          </p:txBody>
        </p:sp>
        <p:sp>
          <p:nvSpPr>
            <p:cNvPr id="79" name="object 79"/>
            <p:cNvSpPr/>
            <p:nvPr/>
          </p:nvSpPr>
          <p:spPr>
            <a:xfrm>
              <a:off x="3685536" y="4756344"/>
              <a:ext cx="235585" cy="320675"/>
            </a:xfrm>
            <a:custGeom>
              <a:avLst/>
              <a:gdLst/>
              <a:ahLst/>
              <a:cxnLst/>
              <a:rect l="l" t="t" r="r" b="b"/>
              <a:pathLst>
                <a:path w="235585" h="320675">
                  <a:moveTo>
                    <a:pt x="1219" y="0"/>
                  </a:moveTo>
                  <a:lnTo>
                    <a:pt x="0" y="7315"/>
                  </a:lnTo>
                  <a:lnTo>
                    <a:pt x="24384" y="12192"/>
                  </a:lnTo>
                  <a:lnTo>
                    <a:pt x="29260" y="13411"/>
                  </a:lnTo>
                  <a:lnTo>
                    <a:pt x="31699" y="6096"/>
                  </a:lnTo>
                  <a:lnTo>
                    <a:pt x="1219" y="0"/>
                  </a:lnTo>
                  <a:close/>
                </a:path>
                <a:path w="235585" h="320675">
                  <a:moveTo>
                    <a:pt x="53644" y="13411"/>
                  </a:moveTo>
                  <a:lnTo>
                    <a:pt x="51206" y="19507"/>
                  </a:lnTo>
                  <a:lnTo>
                    <a:pt x="58521" y="23164"/>
                  </a:lnTo>
                  <a:lnTo>
                    <a:pt x="69494" y="28041"/>
                  </a:lnTo>
                  <a:lnTo>
                    <a:pt x="78028" y="32918"/>
                  </a:lnTo>
                  <a:lnTo>
                    <a:pt x="81686" y="25603"/>
                  </a:lnTo>
                  <a:lnTo>
                    <a:pt x="73152" y="21945"/>
                  </a:lnTo>
                  <a:lnTo>
                    <a:pt x="62179" y="15849"/>
                  </a:lnTo>
                  <a:lnTo>
                    <a:pt x="53644" y="13411"/>
                  </a:lnTo>
                  <a:close/>
                </a:path>
                <a:path w="235585" h="320675">
                  <a:moveTo>
                    <a:pt x="101193" y="39014"/>
                  </a:moveTo>
                  <a:lnTo>
                    <a:pt x="97536" y="45110"/>
                  </a:lnTo>
                  <a:lnTo>
                    <a:pt x="99974" y="47548"/>
                  </a:lnTo>
                  <a:lnTo>
                    <a:pt x="119481" y="62179"/>
                  </a:lnTo>
                  <a:lnTo>
                    <a:pt x="120700" y="63398"/>
                  </a:lnTo>
                  <a:lnTo>
                    <a:pt x="125577" y="58521"/>
                  </a:lnTo>
                  <a:lnTo>
                    <a:pt x="124358" y="57302"/>
                  </a:lnTo>
                  <a:lnTo>
                    <a:pt x="114604" y="48768"/>
                  </a:lnTo>
                  <a:lnTo>
                    <a:pt x="104851" y="41452"/>
                  </a:lnTo>
                  <a:lnTo>
                    <a:pt x="101193" y="39014"/>
                  </a:lnTo>
                  <a:close/>
                </a:path>
                <a:path w="235585" h="320675">
                  <a:moveTo>
                    <a:pt x="142646" y="74371"/>
                  </a:moveTo>
                  <a:lnTo>
                    <a:pt x="141427" y="74371"/>
                  </a:lnTo>
                  <a:lnTo>
                    <a:pt x="136550" y="79248"/>
                  </a:lnTo>
                  <a:lnTo>
                    <a:pt x="136550" y="80467"/>
                  </a:lnTo>
                  <a:lnTo>
                    <a:pt x="145084" y="89001"/>
                  </a:lnTo>
                  <a:lnTo>
                    <a:pt x="154838" y="103632"/>
                  </a:lnTo>
                  <a:lnTo>
                    <a:pt x="160934" y="98755"/>
                  </a:lnTo>
                  <a:lnTo>
                    <a:pt x="151180" y="84124"/>
                  </a:lnTo>
                  <a:lnTo>
                    <a:pt x="142646" y="74371"/>
                  </a:lnTo>
                  <a:close/>
                </a:path>
                <a:path w="235585" h="320675">
                  <a:moveTo>
                    <a:pt x="174345" y="118262"/>
                  </a:moveTo>
                  <a:lnTo>
                    <a:pt x="167030" y="121920"/>
                  </a:lnTo>
                  <a:lnTo>
                    <a:pt x="173126" y="131673"/>
                  </a:lnTo>
                  <a:lnTo>
                    <a:pt x="181660" y="148742"/>
                  </a:lnTo>
                  <a:lnTo>
                    <a:pt x="187769" y="145084"/>
                  </a:lnTo>
                  <a:lnTo>
                    <a:pt x="174345" y="118262"/>
                  </a:lnTo>
                  <a:close/>
                </a:path>
                <a:path w="235585" h="320675">
                  <a:moveTo>
                    <a:pt x="197510" y="167030"/>
                  </a:moveTo>
                  <a:lnTo>
                    <a:pt x="190195" y="169468"/>
                  </a:lnTo>
                  <a:lnTo>
                    <a:pt x="193852" y="180441"/>
                  </a:lnTo>
                  <a:lnTo>
                    <a:pt x="197510" y="193852"/>
                  </a:lnTo>
                  <a:lnTo>
                    <a:pt x="198729" y="198729"/>
                  </a:lnTo>
                  <a:lnTo>
                    <a:pt x="206044" y="196291"/>
                  </a:lnTo>
                  <a:lnTo>
                    <a:pt x="204825" y="191414"/>
                  </a:lnTo>
                  <a:lnTo>
                    <a:pt x="201168" y="178003"/>
                  </a:lnTo>
                  <a:lnTo>
                    <a:pt x="197510" y="167030"/>
                  </a:lnTo>
                  <a:close/>
                </a:path>
                <a:path w="235585" h="320675">
                  <a:moveTo>
                    <a:pt x="210921" y="218236"/>
                  </a:moveTo>
                  <a:lnTo>
                    <a:pt x="203606" y="220675"/>
                  </a:lnTo>
                  <a:lnTo>
                    <a:pt x="206044" y="234086"/>
                  </a:lnTo>
                  <a:lnTo>
                    <a:pt x="208483" y="248716"/>
                  </a:lnTo>
                  <a:lnTo>
                    <a:pt x="208483" y="249936"/>
                  </a:lnTo>
                  <a:lnTo>
                    <a:pt x="215811" y="249936"/>
                  </a:lnTo>
                  <a:lnTo>
                    <a:pt x="215811" y="247497"/>
                  </a:lnTo>
                  <a:lnTo>
                    <a:pt x="210921" y="218236"/>
                  </a:lnTo>
                  <a:close/>
                </a:path>
                <a:path w="235585" h="320675">
                  <a:moveTo>
                    <a:pt x="193852" y="259689"/>
                  </a:moveTo>
                  <a:lnTo>
                    <a:pt x="210921" y="320649"/>
                  </a:lnTo>
                  <a:lnTo>
                    <a:pt x="227343" y="280416"/>
                  </a:lnTo>
                  <a:lnTo>
                    <a:pt x="209702" y="280416"/>
                  </a:lnTo>
                  <a:lnTo>
                    <a:pt x="209702" y="276529"/>
                  </a:lnTo>
                  <a:lnTo>
                    <a:pt x="193852" y="259689"/>
                  </a:lnTo>
                  <a:close/>
                </a:path>
                <a:path w="235585" h="320675">
                  <a:moveTo>
                    <a:pt x="209702" y="276529"/>
                  </a:moveTo>
                  <a:lnTo>
                    <a:pt x="209702" y="280416"/>
                  </a:lnTo>
                  <a:lnTo>
                    <a:pt x="213360" y="280416"/>
                  </a:lnTo>
                  <a:lnTo>
                    <a:pt x="209702" y="276529"/>
                  </a:lnTo>
                  <a:close/>
                </a:path>
                <a:path w="235585" h="320675">
                  <a:moveTo>
                    <a:pt x="217017" y="271881"/>
                  </a:moveTo>
                  <a:lnTo>
                    <a:pt x="209702" y="273100"/>
                  </a:lnTo>
                  <a:lnTo>
                    <a:pt x="209702" y="276529"/>
                  </a:lnTo>
                  <a:lnTo>
                    <a:pt x="213360" y="280416"/>
                  </a:lnTo>
                  <a:lnTo>
                    <a:pt x="217017" y="277164"/>
                  </a:lnTo>
                  <a:lnTo>
                    <a:pt x="217017" y="271881"/>
                  </a:lnTo>
                  <a:close/>
                </a:path>
                <a:path w="235585" h="320675">
                  <a:moveTo>
                    <a:pt x="217017" y="277164"/>
                  </a:moveTo>
                  <a:lnTo>
                    <a:pt x="213360" y="280416"/>
                  </a:lnTo>
                  <a:lnTo>
                    <a:pt x="217017" y="280416"/>
                  </a:lnTo>
                  <a:lnTo>
                    <a:pt x="217017" y="277164"/>
                  </a:lnTo>
                  <a:close/>
                </a:path>
                <a:path w="235585" h="320675">
                  <a:moveTo>
                    <a:pt x="235305" y="260908"/>
                  </a:moveTo>
                  <a:lnTo>
                    <a:pt x="217017" y="277164"/>
                  </a:lnTo>
                  <a:lnTo>
                    <a:pt x="217017" y="280416"/>
                  </a:lnTo>
                  <a:lnTo>
                    <a:pt x="227343" y="280416"/>
                  </a:lnTo>
                  <a:lnTo>
                    <a:pt x="235305" y="260908"/>
                  </a:lnTo>
                  <a:close/>
                </a:path>
              </a:pathLst>
            </a:custGeom>
            <a:solidFill>
              <a:srgbClr val="231F20"/>
            </a:solidFill>
          </p:spPr>
          <p:txBody>
            <a:bodyPr wrap="square" lIns="0" tIns="0" rIns="0" bIns="0" rtlCol="0"/>
            <a:lstStyle/>
            <a:p>
              <a:endParaRPr/>
            </a:p>
          </p:txBody>
        </p:sp>
      </p:grpSp>
      <p:sp>
        <p:nvSpPr>
          <p:cNvPr id="80" name="object 80"/>
          <p:cNvSpPr/>
          <p:nvPr/>
        </p:nvSpPr>
        <p:spPr>
          <a:xfrm>
            <a:off x="8043138" y="4808766"/>
            <a:ext cx="41910" cy="370840"/>
          </a:xfrm>
          <a:custGeom>
            <a:avLst/>
            <a:gdLst/>
            <a:ahLst/>
            <a:cxnLst/>
            <a:rect l="l" t="t" r="r" b="b"/>
            <a:pathLst>
              <a:path w="41910" h="370839">
                <a:moveTo>
                  <a:pt x="20726" y="0"/>
                </a:moveTo>
                <a:lnTo>
                  <a:pt x="13411" y="0"/>
                </a:lnTo>
                <a:lnTo>
                  <a:pt x="13411" y="30479"/>
                </a:lnTo>
                <a:lnTo>
                  <a:pt x="20726" y="30479"/>
                </a:lnTo>
                <a:lnTo>
                  <a:pt x="20726" y="0"/>
                </a:lnTo>
                <a:close/>
              </a:path>
              <a:path w="41910" h="370839">
                <a:moveTo>
                  <a:pt x="21945" y="53644"/>
                </a:moveTo>
                <a:lnTo>
                  <a:pt x="13411" y="53644"/>
                </a:lnTo>
                <a:lnTo>
                  <a:pt x="14630" y="84124"/>
                </a:lnTo>
                <a:lnTo>
                  <a:pt x="21945" y="84124"/>
                </a:lnTo>
                <a:lnTo>
                  <a:pt x="21945" y="53644"/>
                </a:lnTo>
                <a:close/>
              </a:path>
              <a:path w="41910" h="370839">
                <a:moveTo>
                  <a:pt x="21945" y="107289"/>
                </a:moveTo>
                <a:lnTo>
                  <a:pt x="14630" y="107289"/>
                </a:lnTo>
                <a:lnTo>
                  <a:pt x="14630" y="137769"/>
                </a:lnTo>
                <a:lnTo>
                  <a:pt x="21945" y="137769"/>
                </a:lnTo>
                <a:lnTo>
                  <a:pt x="21945" y="107289"/>
                </a:lnTo>
                <a:close/>
              </a:path>
              <a:path w="41910" h="370839">
                <a:moveTo>
                  <a:pt x="23164" y="160947"/>
                </a:moveTo>
                <a:lnTo>
                  <a:pt x="14630" y="160947"/>
                </a:lnTo>
                <a:lnTo>
                  <a:pt x="15849" y="191427"/>
                </a:lnTo>
                <a:lnTo>
                  <a:pt x="23164" y="191427"/>
                </a:lnTo>
                <a:lnTo>
                  <a:pt x="23164" y="160947"/>
                </a:lnTo>
                <a:close/>
              </a:path>
              <a:path w="41910" h="370839">
                <a:moveTo>
                  <a:pt x="23164" y="213359"/>
                </a:moveTo>
                <a:lnTo>
                  <a:pt x="15849" y="213359"/>
                </a:lnTo>
                <a:lnTo>
                  <a:pt x="15849" y="243839"/>
                </a:lnTo>
                <a:lnTo>
                  <a:pt x="24384" y="243839"/>
                </a:lnTo>
                <a:lnTo>
                  <a:pt x="23164" y="213359"/>
                </a:lnTo>
                <a:close/>
              </a:path>
              <a:path w="41910" h="370839">
                <a:moveTo>
                  <a:pt x="24384" y="267004"/>
                </a:moveTo>
                <a:lnTo>
                  <a:pt x="17068" y="267004"/>
                </a:lnTo>
                <a:lnTo>
                  <a:pt x="17068" y="297484"/>
                </a:lnTo>
                <a:lnTo>
                  <a:pt x="24384" y="297484"/>
                </a:lnTo>
                <a:lnTo>
                  <a:pt x="24384" y="267004"/>
                </a:lnTo>
                <a:close/>
              </a:path>
              <a:path w="41910" h="370839">
                <a:moveTo>
                  <a:pt x="0" y="310895"/>
                </a:moveTo>
                <a:lnTo>
                  <a:pt x="21945" y="370636"/>
                </a:lnTo>
                <a:lnTo>
                  <a:pt x="34820" y="330403"/>
                </a:lnTo>
                <a:lnTo>
                  <a:pt x="17068" y="330403"/>
                </a:lnTo>
                <a:lnTo>
                  <a:pt x="17068" y="326960"/>
                </a:lnTo>
                <a:lnTo>
                  <a:pt x="0" y="310895"/>
                </a:lnTo>
                <a:close/>
              </a:path>
              <a:path w="41910" h="370839">
                <a:moveTo>
                  <a:pt x="17068" y="326960"/>
                </a:moveTo>
                <a:lnTo>
                  <a:pt x="17068" y="330403"/>
                </a:lnTo>
                <a:lnTo>
                  <a:pt x="20726" y="330403"/>
                </a:lnTo>
                <a:lnTo>
                  <a:pt x="17068" y="326960"/>
                </a:lnTo>
                <a:close/>
              </a:path>
              <a:path w="41910" h="370839">
                <a:moveTo>
                  <a:pt x="24384" y="320649"/>
                </a:moveTo>
                <a:lnTo>
                  <a:pt x="17068" y="320649"/>
                </a:lnTo>
                <a:lnTo>
                  <a:pt x="17068" y="326960"/>
                </a:lnTo>
                <a:lnTo>
                  <a:pt x="20726" y="330403"/>
                </a:lnTo>
                <a:lnTo>
                  <a:pt x="24384" y="326745"/>
                </a:lnTo>
                <a:lnTo>
                  <a:pt x="24384" y="320649"/>
                </a:lnTo>
                <a:close/>
              </a:path>
              <a:path w="41910" h="370839">
                <a:moveTo>
                  <a:pt x="24384" y="326745"/>
                </a:moveTo>
                <a:lnTo>
                  <a:pt x="20726" y="330403"/>
                </a:lnTo>
                <a:lnTo>
                  <a:pt x="24384" y="330403"/>
                </a:lnTo>
                <a:lnTo>
                  <a:pt x="24384" y="326745"/>
                </a:lnTo>
                <a:close/>
              </a:path>
              <a:path w="41910" h="370839">
                <a:moveTo>
                  <a:pt x="41452" y="309676"/>
                </a:moveTo>
                <a:lnTo>
                  <a:pt x="24384" y="326745"/>
                </a:lnTo>
                <a:lnTo>
                  <a:pt x="24384" y="330403"/>
                </a:lnTo>
                <a:lnTo>
                  <a:pt x="34820" y="330403"/>
                </a:lnTo>
                <a:lnTo>
                  <a:pt x="41452" y="309676"/>
                </a:lnTo>
                <a:close/>
              </a:path>
            </a:pathLst>
          </a:custGeom>
          <a:solidFill>
            <a:srgbClr val="231F20"/>
          </a:solidFill>
        </p:spPr>
        <p:txBody>
          <a:bodyPr wrap="square" lIns="0" tIns="0" rIns="0" bIns="0" rtlCol="0"/>
          <a:lstStyle/>
          <a:p>
            <a:endParaRPr/>
          </a:p>
        </p:txBody>
      </p:sp>
      <p:sp>
        <p:nvSpPr>
          <p:cNvPr id="81" name="object 81"/>
          <p:cNvSpPr/>
          <p:nvPr/>
        </p:nvSpPr>
        <p:spPr>
          <a:xfrm>
            <a:off x="8558860" y="5274500"/>
            <a:ext cx="40640" cy="311150"/>
          </a:xfrm>
          <a:custGeom>
            <a:avLst/>
            <a:gdLst/>
            <a:ahLst/>
            <a:cxnLst/>
            <a:rect l="l" t="t" r="r" b="b"/>
            <a:pathLst>
              <a:path w="40639" h="311150">
                <a:moveTo>
                  <a:pt x="23164" y="0"/>
                </a:moveTo>
                <a:lnTo>
                  <a:pt x="15849" y="0"/>
                </a:lnTo>
                <a:lnTo>
                  <a:pt x="15849" y="30479"/>
                </a:lnTo>
                <a:lnTo>
                  <a:pt x="23164" y="30479"/>
                </a:lnTo>
                <a:lnTo>
                  <a:pt x="23164" y="0"/>
                </a:lnTo>
                <a:close/>
              </a:path>
              <a:path w="40639" h="311150">
                <a:moveTo>
                  <a:pt x="23164" y="53644"/>
                </a:moveTo>
                <a:lnTo>
                  <a:pt x="15849" y="53644"/>
                </a:lnTo>
                <a:lnTo>
                  <a:pt x="15849" y="84137"/>
                </a:lnTo>
                <a:lnTo>
                  <a:pt x="23164" y="84137"/>
                </a:lnTo>
                <a:lnTo>
                  <a:pt x="23164" y="53644"/>
                </a:lnTo>
                <a:close/>
              </a:path>
              <a:path w="40639" h="311150">
                <a:moveTo>
                  <a:pt x="23164" y="106070"/>
                </a:moveTo>
                <a:lnTo>
                  <a:pt x="15849" y="106070"/>
                </a:lnTo>
                <a:lnTo>
                  <a:pt x="15849" y="136563"/>
                </a:lnTo>
                <a:lnTo>
                  <a:pt x="23164" y="136563"/>
                </a:lnTo>
                <a:lnTo>
                  <a:pt x="23164" y="106070"/>
                </a:lnTo>
                <a:close/>
              </a:path>
              <a:path w="40639" h="311150">
                <a:moveTo>
                  <a:pt x="23164" y="159715"/>
                </a:moveTo>
                <a:lnTo>
                  <a:pt x="15849" y="159715"/>
                </a:lnTo>
                <a:lnTo>
                  <a:pt x="15849" y="190195"/>
                </a:lnTo>
                <a:lnTo>
                  <a:pt x="23164" y="190195"/>
                </a:lnTo>
                <a:lnTo>
                  <a:pt x="23164" y="159715"/>
                </a:lnTo>
                <a:close/>
              </a:path>
              <a:path w="40639" h="311150">
                <a:moveTo>
                  <a:pt x="23164" y="213359"/>
                </a:moveTo>
                <a:lnTo>
                  <a:pt x="15849" y="213359"/>
                </a:lnTo>
                <a:lnTo>
                  <a:pt x="15849" y="243839"/>
                </a:lnTo>
                <a:lnTo>
                  <a:pt x="23164" y="243839"/>
                </a:lnTo>
                <a:lnTo>
                  <a:pt x="23164" y="213359"/>
                </a:lnTo>
                <a:close/>
              </a:path>
              <a:path w="40639" h="311150">
                <a:moveTo>
                  <a:pt x="0" y="249935"/>
                </a:moveTo>
                <a:lnTo>
                  <a:pt x="19507" y="310908"/>
                </a:lnTo>
                <a:lnTo>
                  <a:pt x="33183" y="270675"/>
                </a:lnTo>
                <a:lnTo>
                  <a:pt x="15849" y="270675"/>
                </a:lnTo>
                <a:lnTo>
                  <a:pt x="15849" y="267017"/>
                </a:lnTo>
                <a:lnTo>
                  <a:pt x="16066" y="267017"/>
                </a:lnTo>
                <a:lnTo>
                  <a:pt x="0" y="249935"/>
                </a:lnTo>
                <a:close/>
              </a:path>
              <a:path w="40639" h="311150">
                <a:moveTo>
                  <a:pt x="16066" y="267017"/>
                </a:moveTo>
                <a:lnTo>
                  <a:pt x="15849" y="267017"/>
                </a:lnTo>
                <a:lnTo>
                  <a:pt x="15849" y="270675"/>
                </a:lnTo>
                <a:lnTo>
                  <a:pt x="19507" y="270675"/>
                </a:lnTo>
                <a:lnTo>
                  <a:pt x="16066" y="267017"/>
                </a:lnTo>
                <a:close/>
              </a:path>
              <a:path w="40639" h="311150">
                <a:moveTo>
                  <a:pt x="23162" y="267017"/>
                </a:moveTo>
                <a:lnTo>
                  <a:pt x="16066" y="267017"/>
                </a:lnTo>
                <a:lnTo>
                  <a:pt x="19507" y="270675"/>
                </a:lnTo>
                <a:lnTo>
                  <a:pt x="23162" y="267017"/>
                </a:lnTo>
                <a:close/>
              </a:path>
              <a:path w="40639" h="311150">
                <a:moveTo>
                  <a:pt x="40233" y="249935"/>
                </a:moveTo>
                <a:lnTo>
                  <a:pt x="19507" y="270675"/>
                </a:lnTo>
                <a:lnTo>
                  <a:pt x="23164" y="270675"/>
                </a:lnTo>
                <a:lnTo>
                  <a:pt x="23164" y="267017"/>
                </a:lnTo>
                <a:lnTo>
                  <a:pt x="34427" y="267017"/>
                </a:lnTo>
                <a:lnTo>
                  <a:pt x="40233" y="249935"/>
                </a:lnTo>
                <a:close/>
              </a:path>
              <a:path w="40639" h="311150">
                <a:moveTo>
                  <a:pt x="34427" y="267017"/>
                </a:moveTo>
                <a:lnTo>
                  <a:pt x="23164" y="267017"/>
                </a:lnTo>
                <a:lnTo>
                  <a:pt x="23164" y="270675"/>
                </a:lnTo>
                <a:lnTo>
                  <a:pt x="33183" y="270675"/>
                </a:lnTo>
                <a:lnTo>
                  <a:pt x="34427" y="267017"/>
                </a:lnTo>
                <a:close/>
              </a:path>
            </a:pathLst>
          </a:custGeom>
          <a:solidFill>
            <a:srgbClr val="231F20"/>
          </a:solidFill>
        </p:spPr>
        <p:txBody>
          <a:bodyPr wrap="square" lIns="0" tIns="0" rIns="0" bIns="0" rtlCol="0"/>
          <a:lstStyle/>
          <a:p>
            <a:endParaRPr/>
          </a:p>
        </p:txBody>
      </p:sp>
      <p:sp>
        <p:nvSpPr>
          <p:cNvPr id="82" name="object 82"/>
          <p:cNvSpPr/>
          <p:nvPr/>
        </p:nvSpPr>
        <p:spPr>
          <a:xfrm>
            <a:off x="8129698" y="4645399"/>
            <a:ext cx="60325" cy="0"/>
          </a:xfrm>
          <a:custGeom>
            <a:avLst/>
            <a:gdLst/>
            <a:ahLst/>
            <a:cxnLst/>
            <a:rect l="l" t="t" r="r" b="b"/>
            <a:pathLst>
              <a:path w="60325">
                <a:moveTo>
                  <a:pt x="0" y="0"/>
                </a:moveTo>
                <a:lnTo>
                  <a:pt x="59740" y="0"/>
                </a:lnTo>
              </a:path>
            </a:pathLst>
          </a:custGeom>
          <a:ln w="7315">
            <a:solidFill>
              <a:srgbClr val="231F20"/>
            </a:solidFill>
          </a:ln>
        </p:spPr>
        <p:txBody>
          <a:bodyPr wrap="square" lIns="0" tIns="0" rIns="0" bIns="0" rtlCol="0"/>
          <a:lstStyle/>
          <a:p>
            <a:endParaRPr/>
          </a:p>
        </p:txBody>
      </p:sp>
      <p:sp>
        <p:nvSpPr>
          <p:cNvPr id="83" name="object 83"/>
          <p:cNvSpPr/>
          <p:nvPr/>
        </p:nvSpPr>
        <p:spPr>
          <a:xfrm>
            <a:off x="8129698" y="4770977"/>
            <a:ext cx="60325" cy="0"/>
          </a:xfrm>
          <a:custGeom>
            <a:avLst/>
            <a:gdLst/>
            <a:ahLst/>
            <a:cxnLst/>
            <a:rect l="l" t="t" r="r" b="b"/>
            <a:pathLst>
              <a:path w="60325">
                <a:moveTo>
                  <a:pt x="0" y="0"/>
                </a:moveTo>
                <a:lnTo>
                  <a:pt x="59740" y="0"/>
                </a:lnTo>
              </a:path>
            </a:pathLst>
          </a:custGeom>
          <a:ln w="7315">
            <a:solidFill>
              <a:srgbClr val="231F20"/>
            </a:solidFill>
          </a:ln>
        </p:spPr>
        <p:txBody>
          <a:bodyPr wrap="square" lIns="0" tIns="0" rIns="0" bIns="0" rtlCol="0"/>
          <a:lstStyle/>
          <a:p>
            <a:endParaRPr/>
          </a:p>
        </p:txBody>
      </p:sp>
      <p:sp>
        <p:nvSpPr>
          <p:cNvPr id="84" name="object 84"/>
          <p:cNvSpPr/>
          <p:nvPr/>
        </p:nvSpPr>
        <p:spPr>
          <a:xfrm>
            <a:off x="8361345" y="4402779"/>
            <a:ext cx="0" cy="57785"/>
          </a:xfrm>
          <a:custGeom>
            <a:avLst/>
            <a:gdLst/>
            <a:ahLst/>
            <a:cxnLst/>
            <a:rect l="l" t="t" r="r" b="b"/>
            <a:pathLst>
              <a:path h="57785">
                <a:moveTo>
                  <a:pt x="0" y="0"/>
                </a:moveTo>
                <a:lnTo>
                  <a:pt x="0" y="57302"/>
                </a:lnTo>
              </a:path>
            </a:pathLst>
          </a:custGeom>
          <a:ln w="7315">
            <a:solidFill>
              <a:srgbClr val="231F20"/>
            </a:solidFill>
          </a:ln>
        </p:spPr>
        <p:txBody>
          <a:bodyPr wrap="square" lIns="0" tIns="0" rIns="0" bIns="0" rtlCol="0"/>
          <a:lstStyle/>
          <a:p>
            <a:endParaRPr/>
          </a:p>
        </p:txBody>
      </p:sp>
      <p:grpSp>
        <p:nvGrpSpPr>
          <p:cNvPr id="85" name="object 85"/>
          <p:cNvGrpSpPr/>
          <p:nvPr/>
        </p:nvGrpSpPr>
        <p:grpSpPr>
          <a:xfrm>
            <a:off x="8382076" y="4289400"/>
            <a:ext cx="72390" cy="173355"/>
            <a:chOff x="3698951" y="4289399"/>
            <a:chExt cx="72390" cy="173355"/>
          </a:xfrm>
        </p:grpSpPr>
        <p:sp>
          <p:nvSpPr>
            <p:cNvPr id="86" name="object 86"/>
            <p:cNvSpPr/>
            <p:nvPr/>
          </p:nvSpPr>
          <p:spPr>
            <a:xfrm>
              <a:off x="3767222" y="4402779"/>
              <a:ext cx="0" cy="57785"/>
            </a:xfrm>
            <a:custGeom>
              <a:avLst/>
              <a:gdLst/>
              <a:ahLst/>
              <a:cxnLst/>
              <a:rect l="l" t="t" r="r" b="b"/>
              <a:pathLst>
                <a:path h="57785">
                  <a:moveTo>
                    <a:pt x="0" y="0"/>
                  </a:moveTo>
                  <a:lnTo>
                    <a:pt x="0" y="57302"/>
                  </a:lnTo>
                </a:path>
              </a:pathLst>
            </a:custGeom>
            <a:ln w="7315">
              <a:solidFill>
                <a:srgbClr val="231F20"/>
              </a:solidFill>
            </a:ln>
          </p:spPr>
          <p:txBody>
            <a:bodyPr wrap="square" lIns="0" tIns="0" rIns="0" bIns="0" rtlCol="0"/>
            <a:lstStyle/>
            <a:p>
              <a:endParaRPr/>
            </a:p>
          </p:txBody>
        </p:sp>
        <p:sp>
          <p:nvSpPr>
            <p:cNvPr id="87" name="object 87"/>
            <p:cNvSpPr/>
            <p:nvPr/>
          </p:nvSpPr>
          <p:spPr>
            <a:xfrm>
              <a:off x="3698951" y="4289399"/>
              <a:ext cx="40640" cy="173355"/>
            </a:xfrm>
            <a:custGeom>
              <a:avLst/>
              <a:gdLst/>
              <a:ahLst/>
              <a:cxnLst/>
              <a:rect l="l" t="t" r="r" b="b"/>
              <a:pathLst>
                <a:path w="40639" h="173354">
                  <a:moveTo>
                    <a:pt x="0" y="112153"/>
                  </a:moveTo>
                  <a:lnTo>
                    <a:pt x="20726" y="173126"/>
                  </a:lnTo>
                  <a:lnTo>
                    <a:pt x="33598" y="132892"/>
                  </a:lnTo>
                  <a:lnTo>
                    <a:pt x="18287" y="132892"/>
                  </a:lnTo>
                  <a:lnTo>
                    <a:pt x="18287" y="130452"/>
                  </a:lnTo>
                  <a:lnTo>
                    <a:pt x="0" y="112153"/>
                  </a:lnTo>
                  <a:close/>
                </a:path>
                <a:path w="40639" h="173354">
                  <a:moveTo>
                    <a:pt x="18287" y="130452"/>
                  </a:moveTo>
                  <a:lnTo>
                    <a:pt x="18287" y="132892"/>
                  </a:lnTo>
                  <a:lnTo>
                    <a:pt x="20726" y="132892"/>
                  </a:lnTo>
                  <a:lnTo>
                    <a:pt x="18287" y="130452"/>
                  </a:lnTo>
                  <a:close/>
                </a:path>
                <a:path w="40639" h="173354">
                  <a:moveTo>
                    <a:pt x="23164" y="0"/>
                  </a:moveTo>
                  <a:lnTo>
                    <a:pt x="18287" y="0"/>
                  </a:lnTo>
                  <a:lnTo>
                    <a:pt x="18287" y="130452"/>
                  </a:lnTo>
                  <a:lnTo>
                    <a:pt x="20726" y="132892"/>
                  </a:lnTo>
                  <a:lnTo>
                    <a:pt x="23164" y="130300"/>
                  </a:lnTo>
                  <a:lnTo>
                    <a:pt x="23164" y="0"/>
                  </a:lnTo>
                  <a:close/>
                </a:path>
                <a:path w="40639" h="173354">
                  <a:moveTo>
                    <a:pt x="23164" y="130300"/>
                  </a:moveTo>
                  <a:lnTo>
                    <a:pt x="20726" y="132892"/>
                  </a:lnTo>
                  <a:lnTo>
                    <a:pt x="23164" y="132892"/>
                  </a:lnTo>
                  <a:lnTo>
                    <a:pt x="23164" y="130300"/>
                  </a:lnTo>
                  <a:close/>
                </a:path>
                <a:path w="40639" h="173354">
                  <a:moveTo>
                    <a:pt x="40233" y="112153"/>
                  </a:moveTo>
                  <a:lnTo>
                    <a:pt x="23164" y="130300"/>
                  </a:lnTo>
                  <a:lnTo>
                    <a:pt x="23164" y="132892"/>
                  </a:lnTo>
                  <a:lnTo>
                    <a:pt x="33598" y="132892"/>
                  </a:lnTo>
                  <a:lnTo>
                    <a:pt x="40233" y="112153"/>
                  </a:lnTo>
                  <a:close/>
                </a:path>
              </a:pathLst>
            </a:custGeom>
            <a:solidFill>
              <a:srgbClr val="231F20"/>
            </a:solidFill>
          </p:spPr>
          <p:txBody>
            <a:bodyPr wrap="square" lIns="0" tIns="0" rIns="0" bIns="0" rtlCol="0"/>
            <a:lstStyle/>
            <a:p>
              <a:endParaRPr/>
            </a:p>
          </p:txBody>
        </p:sp>
      </p:grpSp>
      <p:sp>
        <p:nvSpPr>
          <p:cNvPr id="88" name="object 88"/>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126</a:t>
            </a:r>
            <a:endParaRPr sz="900">
              <a:latin typeface="Arial"/>
              <a:cs typeface="Arial"/>
            </a:endParaRPr>
          </a:p>
        </p:txBody>
      </p:sp>
      <p:sp>
        <p:nvSpPr>
          <p:cNvPr id="89" name="object 89"/>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90" name="object 90"/>
          <p:cNvSpPr txBox="1"/>
          <p:nvPr/>
        </p:nvSpPr>
        <p:spPr>
          <a:xfrm>
            <a:off x="5337176" y="742059"/>
            <a:ext cx="4319905" cy="3073400"/>
          </a:xfrm>
          <a:prstGeom prst="rect">
            <a:avLst/>
          </a:prstGeom>
        </p:spPr>
        <p:txBody>
          <a:bodyPr vert="horz" wrap="square" lIns="0" tIns="12700" rIns="0" bIns="0" rtlCol="0">
            <a:spAutoFit/>
          </a:bodyPr>
          <a:lstStyle/>
          <a:p>
            <a:pPr marL="12700" marR="5080" indent="152400">
              <a:lnSpc>
                <a:spcPct val="125000"/>
              </a:lnSpc>
              <a:spcBef>
                <a:spcPts val="100"/>
              </a:spcBef>
            </a:pPr>
            <a:r>
              <a:rPr sz="800" spc="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evitar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60" dirty="0">
                <a:solidFill>
                  <a:srgbClr val="171514"/>
                </a:solidFill>
                <a:latin typeface="Microsoft Sans Serif"/>
                <a:cs typeface="Microsoft Sans Serif"/>
              </a:rPr>
              <a:t>ESD</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cause </a:t>
            </a:r>
            <a:r>
              <a:rPr sz="800" spc="15" dirty="0">
                <a:solidFill>
                  <a:srgbClr val="171514"/>
                </a:solidFill>
                <a:latin typeface="Microsoft Sans Serif"/>
                <a:cs typeface="Microsoft Sans Serif"/>
              </a:rPr>
              <a:t>daños,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evitar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err="1">
                <a:solidFill>
                  <a:srgbClr val="171514"/>
                </a:solidFill>
                <a:latin typeface="Microsoft Sans Serif"/>
                <a:cs typeface="Microsoft Sans Serif"/>
              </a:rPr>
              <a:t>descarga</a:t>
            </a:r>
            <a:r>
              <a:rPr sz="800"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fluya</a:t>
            </a:r>
            <a:r>
              <a:rPr lang="es-ES" sz="800" spc="25" dirty="0" smtClean="0">
                <a:solidFill>
                  <a:srgbClr val="171514"/>
                </a:solidFill>
                <a:latin typeface="Microsoft Sans Serif"/>
                <a:cs typeface="Microsoft Sans Serif"/>
              </a:rPr>
              <a:t> </a:t>
            </a:r>
            <a:r>
              <a:rPr sz="800" dirty="0" smtClean="0">
                <a:solidFill>
                  <a:srgbClr val="171514"/>
                </a:solidFill>
                <a:latin typeface="Microsoft Sans Serif"/>
                <a:cs typeface="Microsoft Sans Serif"/>
              </a:rPr>
              <a:t>a </a:t>
            </a:r>
            <a:r>
              <a:rPr sz="800" spc="20" dirty="0">
                <a:solidFill>
                  <a:srgbClr val="171514"/>
                </a:solidFill>
                <a:latin typeface="Microsoft Sans Serif"/>
                <a:cs typeface="Microsoft Sans Serif"/>
              </a:rPr>
              <a:t>través </a:t>
            </a:r>
            <a:r>
              <a:rPr sz="800" spc="25" dirty="0">
                <a:solidFill>
                  <a:srgbClr val="171514"/>
                </a:solidFill>
                <a:latin typeface="Microsoft Sans Serif"/>
                <a:cs typeface="Microsoft Sans Serif"/>
              </a:rPr>
              <a:t>del circuito. </a:t>
            </a:r>
            <a:r>
              <a:rPr sz="800" spc="-15" dirty="0">
                <a:solidFill>
                  <a:srgbClr val="171514"/>
                </a:solidFill>
                <a:latin typeface="Microsoft Sans Serif"/>
                <a:cs typeface="Microsoft Sans Serif"/>
              </a:rPr>
              <a:t>La </a:t>
            </a:r>
            <a:r>
              <a:rPr sz="800" spc="45" dirty="0">
                <a:solidFill>
                  <a:srgbClr val="171514"/>
                </a:solidFill>
                <a:latin typeface="Microsoft Sans Serif"/>
                <a:cs typeface="Microsoft Sans Serif"/>
              </a:rPr>
              <a:t>forma </a:t>
            </a:r>
            <a:r>
              <a:rPr sz="800" spc="20" dirty="0">
                <a:solidFill>
                  <a:srgbClr val="171514"/>
                </a:solidFill>
                <a:latin typeface="Microsoft Sans Serif"/>
                <a:cs typeface="Microsoft Sans Serif"/>
              </a:rPr>
              <a:t>más </a:t>
            </a:r>
            <a:r>
              <a:rPr sz="800" spc="10" dirty="0">
                <a:solidFill>
                  <a:srgbClr val="171514"/>
                </a:solidFill>
                <a:latin typeface="Microsoft Sans Serif"/>
                <a:cs typeface="Microsoft Sans Serif"/>
              </a:rPr>
              <a:t>sencilla </a:t>
            </a:r>
            <a:r>
              <a:rPr sz="800" spc="25" dirty="0">
                <a:solidFill>
                  <a:srgbClr val="171514"/>
                </a:solidFill>
                <a:latin typeface="Microsoft Sans Serif"/>
                <a:cs typeface="Microsoft Sans Serif"/>
              </a:rPr>
              <a:t>de </a:t>
            </a:r>
            <a:r>
              <a:rPr sz="800" spc="40" dirty="0">
                <a:solidFill>
                  <a:srgbClr val="171514"/>
                </a:solidFill>
                <a:latin typeface="Microsoft Sans Serif"/>
                <a:cs typeface="Microsoft Sans Serif"/>
              </a:rPr>
              <a:t>lograr </a:t>
            </a:r>
            <a:r>
              <a:rPr sz="800" spc="20" dirty="0">
                <a:solidFill>
                  <a:srgbClr val="171514"/>
                </a:solidFill>
                <a:latin typeface="Microsoft Sans Serif"/>
                <a:cs typeface="Microsoft Sans Serif"/>
              </a:rPr>
              <a:t>esto </a:t>
            </a:r>
            <a:r>
              <a:rPr sz="800" spc="15" dirty="0">
                <a:solidFill>
                  <a:srgbClr val="171514"/>
                </a:solidFill>
                <a:latin typeface="Microsoft Sans Serif"/>
                <a:cs typeface="Microsoft Sans Serif"/>
              </a:rPr>
              <a:t>sería colocar el </a:t>
            </a:r>
            <a:r>
              <a:rPr sz="800" spc="25" dirty="0" err="1">
                <a:solidFill>
                  <a:srgbClr val="171514"/>
                </a:solidFill>
                <a:latin typeface="Microsoft Sans Serif"/>
                <a:cs typeface="Microsoft Sans Serif"/>
              </a:rPr>
              <a:t>circuito</a:t>
            </a:r>
            <a:r>
              <a:rPr sz="800" spc="25" dirty="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dentro</a:t>
            </a:r>
            <a:r>
              <a:rPr lang="es-ES" sz="800" spc="4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 </a:t>
            </a:r>
            <a:r>
              <a:rPr sz="800" spc="30" dirty="0">
                <a:solidFill>
                  <a:srgbClr val="171514"/>
                </a:solidFill>
                <a:latin typeface="Microsoft Sans Serif"/>
                <a:cs typeface="Microsoft Sans Serif"/>
              </a:rPr>
              <a:t>una </a:t>
            </a:r>
            <a:r>
              <a:rPr sz="800" dirty="0">
                <a:solidFill>
                  <a:srgbClr val="171514"/>
                </a:solidFill>
                <a:latin typeface="Microsoft Sans Serif"/>
                <a:cs typeface="Microsoft Sans Serif"/>
              </a:rPr>
              <a:t>caja </a:t>
            </a:r>
            <a:r>
              <a:rPr sz="800" spc="20" dirty="0">
                <a:solidFill>
                  <a:srgbClr val="171514"/>
                </a:solidFill>
                <a:latin typeface="Microsoft Sans Serif"/>
                <a:cs typeface="Microsoft Sans Serif"/>
              </a:rPr>
              <a:t>metálica conectada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 </a:t>
            </a:r>
            <a:r>
              <a:rPr sz="800" spc="30" dirty="0">
                <a:solidFill>
                  <a:srgbClr val="171514"/>
                </a:solidFill>
                <a:latin typeface="Microsoft Sans Serif"/>
                <a:cs typeface="Microsoft Sans Serif"/>
              </a:rPr>
              <a:t>que </a:t>
            </a:r>
            <a:r>
              <a:rPr sz="800" spc="15" dirty="0">
                <a:solidFill>
                  <a:srgbClr val="171514"/>
                </a:solidFill>
                <a:latin typeface="Microsoft Sans Serif"/>
                <a:cs typeface="Microsoft Sans Serif"/>
              </a:rPr>
              <a:t>desviará </a:t>
            </a:r>
            <a:r>
              <a:rPr sz="800" spc="10" dirty="0">
                <a:solidFill>
                  <a:srgbClr val="171514"/>
                </a:solidFill>
                <a:latin typeface="Microsoft Sans Serif"/>
                <a:cs typeface="Microsoft Sans Serif"/>
              </a:rPr>
              <a:t>la </a:t>
            </a:r>
            <a:r>
              <a:rPr sz="800" spc="30" dirty="0">
                <a:solidFill>
                  <a:srgbClr val="171514"/>
                </a:solidFill>
                <a:latin typeface="Microsoft Sans Serif"/>
                <a:cs typeface="Microsoft Sans Serif"/>
              </a:rPr>
              <a:t>corriente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descarga </a:t>
            </a:r>
            <a:r>
              <a:rPr sz="800" dirty="0">
                <a:solidFill>
                  <a:srgbClr val="171514"/>
                </a:solidFill>
                <a:latin typeface="Microsoft Sans Serif"/>
                <a:cs typeface="Microsoft Sans Serif"/>
              </a:rPr>
              <a:t>a </a:t>
            </a:r>
            <a:r>
              <a:rPr sz="800" spc="35" dirty="0" err="1">
                <a:solidFill>
                  <a:srgbClr val="171514"/>
                </a:solidFill>
                <a:latin typeface="Microsoft Sans Serif"/>
                <a:cs typeface="Microsoft Sans Serif"/>
              </a:rPr>
              <a:t>tierra</a:t>
            </a:r>
            <a:r>
              <a:rPr sz="800" spc="35" dirty="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con</a:t>
            </a:r>
            <a:r>
              <a:rPr lang="es-ES" sz="800" spc="2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todas</a:t>
            </a:r>
            <a:r>
              <a:rPr sz="800" spc="2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las </a:t>
            </a:r>
            <a:r>
              <a:rPr sz="800" spc="30" dirty="0">
                <a:solidFill>
                  <a:srgbClr val="171514"/>
                </a:solidFill>
                <a:latin typeface="Microsoft Sans Serif"/>
                <a:cs typeface="Microsoft Sans Serif"/>
              </a:rPr>
              <a:t>tierras </a:t>
            </a:r>
            <a:r>
              <a:rPr sz="800" spc="25" dirty="0">
                <a:solidFill>
                  <a:srgbClr val="171514"/>
                </a:solidFill>
                <a:latin typeface="Microsoft Sans Serif"/>
                <a:cs typeface="Microsoft Sans Serif"/>
              </a:rPr>
              <a:t>del circuito </a:t>
            </a:r>
            <a:r>
              <a:rPr sz="800" spc="15" dirty="0">
                <a:solidFill>
                  <a:srgbClr val="171514"/>
                </a:solidFill>
                <a:latin typeface="Microsoft Sans Serif"/>
                <a:cs typeface="Microsoft Sans Serif"/>
              </a:rPr>
              <a:t>conectadas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dirty="0">
                <a:solidFill>
                  <a:srgbClr val="171514"/>
                </a:solidFill>
                <a:latin typeface="Microsoft Sans Serif"/>
                <a:cs typeface="Microsoft Sans Serif"/>
              </a:rPr>
              <a:t>caja </a:t>
            </a:r>
            <a:r>
              <a:rPr sz="800" spc="10" dirty="0">
                <a:solidFill>
                  <a:srgbClr val="171514"/>
                </a:solidFill>
                <a:latin typeface="Microsoft Sans Serif"/>
                <a:cs typeface="Microsoft Sans Serif"/>
              </a:rPr>
              <a:t>(Figura </a:t>
            </a:r>
            <a:r>
              <a:rPr sz="800" spc="-5" dirty="0">
                <a:solidFill>
                  <a:srgbClr val="171514"/>
                </a:solidFill>
                <a:latin typeface="Microsoft Sans Serif"/>
                <a:cs typeface="Microsoft Sans Serif"/>
              </a:rPr>
              <a:t>7.8a). </a:t>
            </a:r>
            <a:r>
              <a:rPr sz="800" spc="5" dirty="0">
                <a:solidFill>
                  <a:srgbClr val="171514"/>
                </a:solidFill>
                <a:latin typeface="Microsoft Sans Serif"/>
                <a:cs typeface="Microsoft Sans Serif"/>
              </a:rPr>
              <a:t>Para </a:t>
            </a:r>
            <a:r>
              <a:rPr sz="800" spc="25" dirty="0">
                <a:solidFill>
                  <a:srgbClr val="171514"/>
                </a:solidFill>
                <a:latin typeface="Microsoft Sans Serif"/>
                <a:cs typeface="Microsoft Sans Serif"/>
              </a:rPr>
              <a:t>evitar</a:t>
            </a:r>
            <a:r>
              <a:rPr sz="800" spc="2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a:t>
            </a:r>
            <a:r>
              <a:rPr sz="800" spc="15" dirty="0" err="1" smtClean="0">
                <a:solidFill>
                  <a:srgbClr val="171514"/>
                </a:solidFill>
                <a:latin typeface="Microsoft Sans Serif"/>
                <a:cs typeface="Microsoft Sans Serif"/>
              </a:rPr>
              <a:t>descarga</a:t>
            </a:r>
            <a:r>
              <a:rPr lang="es-ES" sz="800" spc="15"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penetre</a:t>
            </a:r>
            <a:r>
              <a:rPr sz="800" spc="3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en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recinto, </a:t>
            </a:r>
            <a:r>
              <a:rPr sz="800" spc="15" dirty="0">
                <a:solidFill>
                  <a:srgbClr val="171514"/>
                </a:solidFill>
                <a:latin typeface="Microsoft Sans Serif"/>
                <a:cs typeface="Microsoft Sans Serif"/>
              </a:rPr>
              <a:t>éste </a:t>
            </a:r>
            <a:r>
              <a:rPr sz="800" spc="40" dirty="0">
                <a:solidFill>
                  <a:srgbClr val="171514"/>
                </a:solidFill>
                <a:latin typeface="Microsoft Sans Serif"/>
                <a:cs typeface="Microsoft Sans Serif"/>
              </a:rPr>
              <a:t>no </a:t>
            </a:r>
            <a:r>
              <a:rPr sz="800" spc="25" dirty="0">
                <a:solidFill>
                  <a:srgbClr val="171514"/>
                </a:solidFill>
                <a:latin typeface="Microsoft Sans Serif"/>
                <a:cs typeface="Microsoft Sans Serif"/>
              </a:rPr>
              <a:t>debe </a:t>
            </a:r>
            <a:r>
              <a:rPr sz="800" spc="35" dirty="0">
                <a:solidFill>
                  <a:srgbClr val="171514"/>
                </a:solidFill>
                <a:latin typeface="Microsoft Sans Serif"/>
                <a:cs typeface="Microsoft Sans Serif"/>
              </a:rPr>
              <a:t>tener </a:t>
            </a:r>
            <a:r>
              <a:rPr sz="800" spc="25" dirty="0">
                <a:solidFill>
                  <a:srgbClr val="171514"/>
                </a:solidFill>
                <a:latin typeface="Microsoft Sans Serif"/>
                <a:cs typeface="Microsoft Sans Serif"/>
              </a:rPr>
              <a:t>orificios </a:t>
            </a:r>
            <a:r>
              <a:rPr sz="800" spc="35" dirty="0">
                <a:solidFill>
                  <a:srgbClr val="171514"/>
                </a:solidFill>
                <a:latin typeface="Microsoft Sans Serif"/>
                <a:cs typeface="Microsoft Sans Serif"/>
              </a:rPr>
              <a:t>ni </a:t>
            </a:r>
            <a:r>
              <a:rPr sz="800" spc="30" dirty="0">
                <a:solidFill>
                  <a:srgbClr val="171514"/>
                </a:solidFill>
                <a:latin typeface="Microsoft Sans Serif"/>
                <a:cs typeface="Microsoft Sans Serif"/>
              </a:rPr>
              <a:t>aberturas </a:t>
            </a:r>
            <a:r>
              <a:rPr sz="800" spc="25" dirty="0">
                <a:solidFill>
                  <a:srgbClr val="171514"/>
                </a:solidFill>
                <a:latin typeface="Microsoft Sans Serif"/>
                <a:cs typeface="Microsoft Sans Serif"/>
              </a:rPr>
              <a:t>de </a:t>
            </a:r>
            <a:r>
              <a:rPr sz="800" spc="40" dirty="0">
                <a:solidFill>
                  <a:srgbClr val="171514"/>
                </a:solidFill>
                <a:latin typeface="Microsoft Sans Serif"/>
                <a:cs typeface="Microsoft Sans Serif"/>
              </a:rPr>
              <a:t>ningún </a:t>
            </a:r>
            <a:r>
              <a:rPr sz="800" spc="30" dirty="0">
                <a:solidFill>
                  <a:srgbClr val="171514"/>
                </a:solidFill>
                <a:latin typeface="Microsoft Sans Serif"/>
                <a:cs typeface="Microsoft Sans Serif"/>
              </a:rPr>
              <a:t>tipo. </a:t>
            </a:r>
            <a:r>
              <a:rPr sz="800" spc="-20" dirty="0" err="1">
                <a:solidFill>
                  <a:srgbClr val="171514"/>
                </a:solidFill>
                <a:latin typeface="Microsoft Sans Serif"/>
                <a:cs typeface="Microsoft Sans Serif"/>
              </a:rPr>
              <a:t>En</a:t>
            </a:r>
            <a:r>
              <a:rPr sz="800" spc="-2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práctica</a:t>
            </a:r>
            <a:r>
              <a:rPr sz="800" spc="15" dirty="0">
                <a:solidFill>
                  <a:srgbClr val="171514"/>
                </a:solidFill>
                <a:latin typeface="Microsoft Sans Serif"/>
                <a:cs typeface="Microsoft Sans Serif"/>
              </a:rPr>
              <a:t>, </a:t>
            </a:r>
            <a:r>
              <a:rPr sz="800" spc="20" dirty="0">
                <a:solidFill>
                  <a:srgbClr val="171514"/>
                </a:solidFill>
                <a:latin typeface="Microsoft Sans Serif"/>
                <a:cs typeface="Microsoft Sans Serif"/>
              </a:rPr>
              <a:t>esto </a:t>
            </a:r>
            <a:r>
              <a:rPr sz="800" spc="40" dirty="0">
                <a:solidFill>
                  <a:srgbClr val="171514"/>
                </a:solidFill>
                <a:latin typeface="Microsoft Sans Serif"/>
                <a:cs typeface="Microsoft Sans Serif"/>
              </a:rPr>
              <a:t>no </a:t>
            </a:r>
            <a:r>
              <a:rPr sz="800" spc="-10" dirty="0">
                <a:solidFill>
                  <a:srgbClr val="171514"/>
                </a:solidFill>
                <a:latin typeface="Microsoft Sans Serif"/>
                <a:cs typeface="Microsoft Sans Serif"/>
              </a:rPr>
              <a:t>es </a:t>
            </a:r>
            <a:r>
              <a:rPr sz="800" spc="20" dirty="0">
                <a:solidFill>
                  <a:srgbClr val="171514"/>
                </a:solidFill>
                <a:latin typeface="Microsoft Sans Serif"/>
                <a:cs typeface="Microsoft Sans Serif"/>
              </a:rPr>
              <a:t>posible </a:t>
            </a:r>
            <a:r>
              <a:rPr sz="800" spc="40" dirty="0">
                <a:solidFill>
                  <a:srgbClr val="171514"/>
                </a:solidFill>
                <a:latin typeface="Microsoft Sans Serif"/>
                <a:cs typeface="Microsoft Sans Serif"/>
              </a:rPr>
              <a:t>porque </a:t>
            </a:r>
            <a:r>
              <a:rPr sz="800" spc="-10" dirty="0">
                <a:solidFill>
                  <a:srgbClr val="171514"/>
                </a:solidFill>
                <a:latin typeface="Microsoft Sans Serif"/>
                <a:cs typeface="Microsoft Sans Serif"/>
              </a:rPr>
              <a:t>se </a:t>
            </a:r>
            <a:r>
              <a:rPr sz="800" spc="15" dirty="0">
                <a:solidFill>
                  <a:srgbClr val="171514"/>
                </a:solidFill>
                <a:latin typeface="Microsoft Sans Serif"/>
                <a:cs typeface="Microsoft Sans Serif"/>
              </a:rPr>
              <a:t>necesitan </a:t>
            </a:r>
            <a:r>
              <a:rPr sz="800" spc="25" dirty="0">
                <a:solidFill>
                  <a:srgbClr val="171514"/>
                </a:solidFill>
                <a:latin typeface="Microsoft Sans Serif"/>
                <a:cs typeface="Microsoft Sans Serif"/>
              </a:rPr>
              <a:t>orificios </a:t>
            </a:r>
            <a:r>
              <a:rPr sz="800" spc="5" dirty="0">
                <a:solidFill>
                  <a:srgbClr val="171514"/>
                </a:solidFill>
                <a:latin typeface="Microsoft Sans Serif"/>
                <a:cs typeface="Microsoft Sans Serif"/>
              </a:rPr>
              <a:t>y </a:t>
            </a:r>
            <a:r>
              <a:rPr sz="800" spc="30" dirty="0">
                <a:solidFill>
                  <a:srgbClr val="171514"/>
                </a:solidFill>
                <a:latin typeface="Microsoft Sans Serif"/>
                <a:cs typeface="Microsoft Sans Serif"/>
              </a:rPr>
              <a:t>aberturas</a:t>
            </a:r>
            <a:r>
              <a:rPr sz="800" spc="30"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entrada</a:t>
            </a:r>
            <a:r>
              <a:rPr sz="800" spc="35" dirty="0" smtClean="0">
                <a:solidFill>
                  <a:srgbClr val="171514"/>
                </a:solidFill>
                <a:latin typeface="Microsoft Sans Serif"/>
                <a:cs typeface="Microsoft Sans Serif"/>
              </a:rPr>
              <a:t>/</a:t>
            </a:r>
            <a:r>
              <a:rPr lang="es-ES" sz="800" spc="35"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salida</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los </a:t>
            </a:r>
            <a:r>
              <a:rPr sz="800" spc="5" dirty="0">
                <a:solidFill>
                  <a:srgbClr val="171514"/>
                </a:solidFill>
                <a:latin typeface="Microsoft Sans Serif"/>
                <a:cs typeface="Microsoft Sans Serif"/>
              </a:rPr>
              <a:t>cables </a:t>
            </a:r>
            <a:r>
              <a:rPr sz="800" spc="25" dirty="0">
                <a:solidFill>
                  <a:srgbClr val="171514"/>
                </a:solidFill>
                <a:latin typeface="Microsoft Sans Serif"/>
                <a:cs typeface="Microsoft Sans Serif"/>
              </a:rPr>
              <a:t>de alimentación </a:t>
            </a:r>
            <a:r>
              <a:rPr sz="800" spc="5" dirty="0">
                <a:solidFill>
                  <a:srgbClr val="171514"/>
                </a:solidFill>
                <a:latin typeface="Microsoft Sans Serif"/>
                <a:cs typeface="Microsoft Sans Serif"/>
              </a:rPr>
              <a:t>y señal, </a:t>
            </a:r>
            <a:r>
              <a:rPr sz="800" dirty="0">
                <a:solidFill>
                  <a:srgbClr val="171514"/>
                </a:solidFill>
                <a:latin typeface="Microsoft Sans Serif"/>
                <a:cs typeface="Microsoft Sans Serif"/>
              </a:rPr>
              <a:t>así </a:t>
            </a:r>
            <a:r>
              <a:rPr sz="800" spc="35" dirty="0">
                <a:solidFill>
                  <a:srgbClr val="171514"/>
                </a:solidFill>
                <a:latin typeface="Microsoft Sans Serif"/>
                <a:cs typeface="Microsoft Sans Serif"/>
              </a:rPr>
              <a:t>como </a:t>
            </a:r>
            <a:r>
              <a:rPr sz="800" spc="25" dirty="0">
                <a:solidFill>
                  <a:srgbClr val="171514"/>
                </a:solidFill>
                <a:latin typeface="Microsoft Sans Serif"/>
                <a:cs typeface="Microsoft Sans Serif"/>
              </a:rPr>
              <a:t>para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ventilación. </a:t>
            </a:r>
            <a:r>
              <a:rPr sz="800" spc="-20" dirty="0">
                <a:solidFill>
                  <a:srgbClr val="171514"/>
                </a:solidFill>
                <a:latin typeface="Microsoft Sans Serif"/>
                <a:cs typeface="Microsoft Sans Serif"/>
              </a:rPr>
              <a:t>En </a:t>
            </a:r>
            <a:r>
              <a:rPr sz="800" spc="15" dirty="0" err="1">
                <a:solidFill>
                  <a:srgbClr val="171514"/>
                </a:solidFill>
                <a:latin typeface="Microsoft Sans Serif"/>
                <a:cs typeface="Microsoft Sans Serif"/>
              </a:rPr>
              <a:t>presencia</a:t>
            </a:r>
            <a:r>
              <a:rPr sz="800" spc="1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tales </a:t>
            </a:r>
            <a:r>
              <a:rPr sz="800" spc="25" dirty="0">
                <a:solidFill>
                  <a:srgbClr val="171514"/>
                </a:solidFill>
                <a:latin typeface="Microsoft Sans Serif"/>
                <a:cs typeface="Microsoft Sans Serif"/>
              </a:rPr>
              <a:t>aberturas,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descarga </a:t>
            </a:r>
            <a:r>
              <a:rPr sz="800" spc="25" dirty="0">
                <a:solidFill>
                  <a:srgbClr val="171514"/>
                </a:solidFill>
                <a:latin typeface="Microsoft Sans Serif"/>
                <a:cs typeface="Microsoft Sans Serif"/>
              </a:rPr>
              <a:t>de </a:t>
            </a:r>
            <a:r>
              <a:rPr sz="800" spc="-60" dirty="0">
                <a:solidFill>
                  <a:srgbClr val="171514"/>
                </a:solidFill>
                <a:latin typeface="Microsoft Sans Serif"/>
                <a:cs typeface="Microsoft Sans Serif"/>
              </a:rPr>
              <a:t>ESD </a:t>
            </a:r>
            <a:r>
              <a:rPr sz="800" spc="20" dirty="0">
                <a:solidFill>
                  <a:srgbClr val="171514"/>
                </a:solidFill>
                <a:latin typeface="Microsoft Sans Serif"/>
                <a:cs typeface="Microsoft Sans Serif"/>
              </a:rPr>
              <a:t>creará campos </a:t>
            </a:r>
            <a:r>
              <a:rPr sz="800" spc="15" dirty="0">
                <a:solidFill>
                  <a:srgbClr val="171514"/>
                </a:solidFill>
                <a:latin typeface="Microsoft Sans Serif"/>
                <a:cs typeface="Microsoft Sans Serif"/>
              </a:rPr>
              <a:t>eléctricos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magnéticos intensos</a:t>
            </a:r>
            <a:r>
              <a:rPr sz="800" spc="2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15" dirty="0" err="1" smtClean="0">
                <a:solidFill>
                  <a:srgbClr val="171514"/>
                </a:solidFill>
                <a:latin typeface="Microsoft Sans Serif"/>
                <a:cs typeface="Microsoft Sans Serif"/>
              </a:rPr>
              <a:t>su</a:t>
            </a:r>
            <a:r>
              <a:rPr lang="es-ES" sz="800" spc="1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alrededor</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provocar</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descargas </a:t>
            </a:r>
            <a:r>
              <a:rPr sz="800" spc="15" dirty="0">
                <a:solidFill>
                  <a:srgbClr val="171514"/>
                </a:solidFill>
                <a:latin typeface="Microsoft Sans Serif"/>
                <a:cs typeface="Microsoft Sans Serif"/>
              </a:rPr>
              <a:t>secundarias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circuito</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interno</a:t>
            </a:r>
            <a:r>
              <a:rPr sz="800" spc="10" dirty="0">
                <a:solidFill>
                  <a:srgbClr val="171514"/>
                </a:solidFill>
                <a:latin typeface="Microsoft Sans Serif"/>
                <a:cs typeface="Microsoft Sans Serif"/>
              </a:rPr>
              <a:t> (Figura</a:t>
            </a:r>
            <a:r>
              <a:rPr sz="800" spc="5" dirty="0">
                <a:solidFill>
                  <a:srgbClr val="171514"/>
                </a:solidFill>
                <a:latin typeface="Microsoft Sans Serif"/>
                <a:cs typeface="Microsoft Sans Serif"/>
              </a:rPr>
              <a:t> 7.8b</a:t>
            </a:r>
            <a:r>
              <a:rPr sz="800" spc="5" dirty="0" smtClean="0">
                <a:solidFill>
                  <a:srgbClr val="171514"/>
                </a:solidFill>
                <a:latin typeface="Microsoft Sans Serif"/>
                <a:cs typeface="Microsoft Sans Serif"/>
              </a:rPr>
              <a:t>).</a:t>
            </a:r>
            <a:r>
              <a:rPr lang="es-ES" sz="800" spc="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Un </a:t>
            </a:r>
            <a:r>
              <a:rPr sz="800" dirty="0">
                <a:solidFill>
                  <a:srgbClr val="171514"/>
                </a:solidFill>
                <a:latin typeface="Microsoft Sans Serif"/>
                <a:cs typeface="Microsoft Sans Serif"/>
              </a:rPr>
              <a:t>caso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particular </a:t>
            </a:r>
            <a:r>
              <a:rPr sz="800" spc="25" dirty="0">
                <a:solidFill>
                  <a:srgbClr val="171514"/>
                </a:solidFill>
                <a:latin typeface="Microsoft Sans Serif"/>
                <a:cs typeface="Microsoft Sans Serif"/>
              </a:rPr>
              <a:t>interés </a:t>
            </a:r>
            <a:r>
              <a:rPr sz="800" spc="-10" dirty="0">
                <a:solidFill>
                  <a:srgbClr val="171514"/>
                </a:solidFill>
                <a:latin typeface="Microsoft Sans Serif"/>
                <a:cs typeface="Microsoft Sans Serif"/>
              </a:rPr>
              <a:t>es </a:t>
            </a:r>
            <a:r>
              <a:rPr sz="800" spc="25" dirty="0">
                <a:solidFill>
                  <a:srgbClr val="171514"/>
                </a:solidFill>
                <a:latin typeface="Microsoft Sans Serif"/>
                <a:cs typeface="Microsoft Sans Serif"/>
              </a:rPr>
              <a:t>cuando </a:t>
            </a:r>
            <a:r>
              <a:rPr sz="800" spc="45" dirty="0">
                <a:solidFill>
                  <a:srgbClr val="171514"/>
                </a:solidFill>
                <a:latin typeface="Microsoft Sans Serif"/>
                <a:cs typeface="Microsoft Sans Serif"/>
              </a:rPr>
              <a:t>un </a:t>
            </a:r>
            <a:r>
              <a:rPr sz="800" spc="10" dirty="0">
                <a:solidFill>
                  <a:srgbClr val="171514"/>
                </a:solidFill>
                <a:latin typeface="Microsoft Sans Serif"/>
                <a:cs typeface="Microsoft Sans Serif"/>
              </a:rPr>
              <a:t>cable </a:t>
            </a:r>
            <a:r>
              <a:rPr sz="800" spc="20" dirty="0">
                <a:solidFill>
                  <a:srgbClr val="171514"/>
                </a:solidFill>
                <a:latin typeface="Microsoft Sans Serif"/>
                <a:cs typeface="Microsoft Sans Serif"/>
              </a:rPr>
              <a:t>con </a:t>
            </a:r>
            <a:r>
              <a:rPr sz="800" spc="30" dirty="0">
                <a:solidFill>
                  <a:srgbClr val="171514"/>
                </a:solidFill>
                <a:latin typeface="Microsoft Sans Serif"/>
                <a:cs typeface="Microsoft Sans Serif"/>
              </a:rPr>
              <a:t>una </a:t>
            </a:r>
            <a:r>
              <a:rPr sz="800" spc="25" dirty="0">
                <a:solidFill>
                  <a:srgbClr val="171514"/>
                </a:solidFill>
                <a:latin typeface="Microsoft Sans Serif"/>
                <a:cs typeface="Microsoft Sans Serif"/>
              </a:rPr>
              <a:t>conexión </a:t>
            </a:r>
            <a:r>
              <a:rPr sz="800" dirty="0">
                <a:solidFill>
                  <a:srgbClr val="171514"/>
                </a:solidFill>
                <a:latin typeface="Microsoft Sans Serif"/>
                <a:cs typeface="Microsoft Sans Serif"/>
              </a:rPr>
              <a:t>a </a:t>
            </a:r>
            <a:r>
              <a:rPr sz="800" spc="35" dirty="0" err="1">
                <a:solidFill>
                  <a:srgbClr val="171514"/>
                </a:solidFill>
                <a:latin typeface="Microsoft Sans Serif"/>
                <a:cs typeface="Microsoft Sans Serif"/>
              </a:rPr>
              <a:t>tierra</a:t>
            </a:r>
            <a:r>
              <a:rPr sz="800" spc="35"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externa</a:t>
            </a:r>
            <a:r>
              <a:rPr lang="es-ES" sz="800" spc="3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penetra</a:t>
            </a:r>
            <a:r>
              <a:rPr sz="800" spc="3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en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gabinete </a:t>
            </a:r>
            <a:r>
              <a:rPr sz="800" spc="10" dirty="0">
                <a:solidFill>
                  <a:srgbClr val="171514"/>
                </a:solidFill>
                <a:latin typeface="Microsoft Sans Serif"/>
                <a:cs typeface="Microsoft Sans Serif"/>
              </a:rPr>
              <a:t>(Figura </a:t>
            </a:r>
            <a:r>
              <a:rPr sz="800" spc="-10" dirty="0">
                <a:solidFill>
                  <a:srgbClr val="171514"/>
                </a:solidFill>
                <a:latin typeface="Microsoft Sans Serif"/>
                <a:cs typeface="Microsoft Sans Serif"/>
              </a:rPr>
              <a:t>7.8c). </a:t>
            </a:r>
            <a:r>
              <a:rPr sz="800" spc="20" dirty="0">
                <a:solidFill>
                  <a:srgbClr val="171514"/>
                </a:solidFill>
                <a:latin typeface="Microsoft Sans Serif"/>
                <a:cs typeface="Microsoft Sans Serif"/>
              </a:rPr>
              <a:t>Dado que, </a:t>
            </a:r>
            <a:r>
              <a:rPr sz="800" spc="35" dirty="0">
                <a:solidFill>
                  <a:srgbClr val="171514"/>
                </a:solidFill>
                <a:latin typeface="Microsoft Sans Serif"/>
                <a:cs typeface="Microsoft Sans Serif"/>
              </a:rPr>
              <a:t>como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mencionó </a:t>
            </a:r>
            <a:r>
              <a:rPr sz="800" spc="35" dirty="0">
                <a:solidFill>
                  <a:srgbClr val="171514"/>
                </a:solidFill>
                <a:latin typeface="Microsoft Sans Serif"/>
                <a:cs typeface="Microsoft Sans Serif"/>
              </a:rPr>
              <a:t>anteriormente</a:t>
            </a:r>
            <a:r>
              <a:rPr sz="800" spc="3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corriente</a:t>
            </a:r>
            <a:r>
              <a:rPr sz="800" spc="30" dirty="0" smtClean="0">
                <a:solidFill>
                  <a:srgbClr val="171514"/>
                </a:solidFill>
                <a:latin typeface="Microsoft Sans Serif"/>
                <a:cs typeface="Microsoft Sans Serif"/>
              </a:rPr>
              <a:t> </a:t>
            </a:r>
            <a:r>
              <a:rPr sz="800" spc="-60" dirty="0">
                <a:solidFill>
                  <a:srgbClr val="171514"/>
                </a:solidFill>
                <a:latin typeface="Microsoft Sans Serif"/>
                <a:cs typeface="Microsoft Sans Serif"/>
              </a:rPr>
              <a:t>ESD </a:t>
            </a:r>
            <a:r>
              <a:rPr sz="800" spc="25" dirty="0">
                <a:solidFill>
                  <a:srgbClr val="171514"/>
                </a:solidFill>
                <a:latin typeface="Microsoft Sans Serif"/>
                <a:cs typeface="Microsoft Sans Serif"/>
              </a:rPr>
              <a:t>contiene </a:t>
            </a:r>
            <a:r>
              <a:rPr sz="800" spc="15" dirty="0">
                <a:solidFill>
                  <a:srgbClr val="171514"/>
                </a:solidFill>
                <a:latin typeface="Microsoft Sans Serif"/>
                <a:cs typeface="Microsoft Sans Serif"/>
              </a:rPr>
              <a:t>frecuencias </a:t>
            </a:r>
            <a:r>
              <a:rPr sz="800" spc="25" dirty="0">
                <a:solidFill>
                  <a:srgbClr val="171514"/>
                </a:solidFill>
                <a:latin typeface="Microsoft Sans Serif"/>
                <a:cs typeface="Microsoft Sans Serif"/>
              </a:rPr>
              <a:t>en </a:t>
            </a:r>
            <a:r>
              <a:rPr sz="800" spc="15" dirty="0">
                <a:solidFill>
                  <a:srgbClr val="171514"/>
                </a:solidFill>
                <a:latin typeface="Microsoft Sans Serif"/>
                <a:cs typeface="Microsoft Sans Serif"/>
              </a:rPr>
              <a:t>el </a:t>
            </a:r>
            <a:r>
              <a:rPr sz="800" spc="40" dirty="0">
                <a:solidFill>
                  <a:srgbClr val="171514"/>
                </a:solidFill>
                <a:latin typeface="Microsoft Sans Serif"/>
                <a:cs typeface="Microsoft Sans Serif"/>
              </a:rPr>
              <a:t>rango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GHz,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conexión </a:t>
            </a:r>
            <a:r>
              <a:rPr sz="800" dirty="0">
                <a:solidFill>
                  <a:srgbClr val="171514"/>
                </a:solidFill>
                <a:latin typeface="Microsoft Sans Serif"/>
                <a:cs typeface="Microsoft Sans Serif"/>
              </a:rPr>
              <a:t>a </a:t>
            </a:r>
            <a:r>
              <a:rPr sz="800" spc="35" dirty="0" err="1">
                <a:solidFill>
                  <a:srgbClr val="171514"/>
                </a:solidFill>
                <a:latin typeface="Microsoft Sans Serif"/>
                <a:cs typeface="Microsoft Sans Serif"/>
              </a:rPr>
              <a:t>tierra</a:t>
            </a:r>
            <a:r>
              <a:rPr sz="800" spc="35" dirty="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será</a:t>
            </a:r>
            <a:r>
              <a:rPr lang="es-ES" sz="800" spc="10"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predominantemente</a:t>
            </a:r>
            <a:r>
              <a:rPr sz="800" spc="40"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inductiva. </a:t>
            </a:r>
            <a:r>
              <a:rPr sz="800" spc="25" dirty="0">
                <a:solidFill>
                  <a:srgbClr val="171514"/>
                </a:solidFill>
                <a:latin typeface="Microsoft Sans Serif"/>
                <a:cs typeface="Microsoft Sans Serif"/>
              </a:rPr>
              <a:t>Debido </a:t>
            </a:r>
            <a:r>
              <a:rPr sz="800" dirty="0">
                <a:solidFill>
                  <a:srgbClr val="171514"/>
                </a:solidFill>
                <a:latin typeface="Microsoft Sans Serif"/>
                <a:cs typeface="Microsoft Sans Serif"/>
              </a:rPr>
              <a:t>a </a:t>
            </a:r>
            <a:r>
              <a:rPr sz="800" spc="15" dirty="0">
                <a:solidFill>
                  <a:srgbClr val="171514"/>
                </a:solidFill>
                <a:latin typeface="Microsoft Sans Serif"/>
                <a:cs typeface="Microsoft Sans Serif"/>
              </a:rPr>
              <a:t>esto, el </a:t>
            </a:r>
            <a:r>
              <a:rPr sz="800" spc="25" dirty="0">
                <a:solidFill>
                  <a:srgbClr val="171514"/>
                </a:solidFill>
                <a:latin typeface="Microsoft Sans Serif"/>
                <a:cs typeface="Microsoft Sans Serif"/>
              </a:rPr>
              <a:t>potencial del </a:t>
            </a:r>
            <a:r>
              <a:rPr sz="800" spc="30" dirty="0" err="1">
                <a:solidFill>
                  <a:srgbClr val="171514"/>
                </a:solidFill>
                <a:latin typeface="Microsoft Sans Serif"/>
                <a:cs typeface="Microsoft Sans Serif"/>
              </a:rPr>
              <a:t>recinto</a:t>
            </a:r>
            <a:r>
              <a:rPr sz="800" spc="30" dirty="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aumentará</a:t>
            </a:r>
            <a:r>
              <a:rPr lang="es-ES" sz="800" spc="35"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momentáneamente</a:t>
            </a:r>
            <a:r>
              <a:rPr sz="800" spc="3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20" dirty="0">
                <a:solidFill>
                  <a:srgbClr val="171514"/>
                </a:solidFill>
                <a:latin typeface="Microsoft Sans Serif"/>
                <a:cs typeface="Microsoft Sans Serif"/>
              </a:rPr>
              <a:t>miles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voltios, </a:t>
            </a:r>
            <a:r>
              <a:rPr sz="800" spc="35" dirty="0">
                <a:solidFill>
                  <a:srgbClr val="171514"/>
                </a:solidFill>
                <a:latin typeface="Microsoft Sans Serif"/>
                <a:cs typeface="Microsoft Sans Serif"/>
              </a:rPr>
              <a:t>pero </a:t>
            </a:r>
            <a:r>
              <a:rPr sz="800" spc="30" dirty="0">
                <a:solidFill>
                  <a:srgbClr val="171514"/>
                </a:solidFill>
                <a:latin typeface="Microsoft Sans Serif"/>
                <a:cs typeface="Microsoft Sans Serif"/>
              </a:rPr>
              <a:t>dado que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circuito </a:t>
            </a:r>
            <a:r>
              <a:rPr sz="800" spc="30" dirty="0">
                <a:solidFill>
                  <a:srgbClr val="171514"/>
                </a:solidFill>
                <a:latin typeface="Microsoft Sans Serif"/>
                <a:cs typeface="Microsoft Sans Serif"/>
              </a:rPr>
              <a:t>tiene una </a:t>
            </a:r>
            <a:r>
              <a:rPr sz="800" spc="25" dirty="0" err="1">
                <a:solidFill>
                  <a:srgbClr val="171514"/>
                </a:solidFill>
                <a:latin typeface="Microsoft Sans Serif"/>
                <a:cs typeface="Microsoft Sans Serif"/>
              </a:rPr>
              <a:t>conexión</a:t>
            </a:r>
            <a:r>
              <a:rPr sz="800" spc="25"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a</a:t>
            </a:r>
            <a:r>
              <a:rPr lang="es-ES" sz="80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tierra</a:t>
            </a:r>
            <a:r>
              <a:rPr sz="800" spc="3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externa, </a:t>
            </a:r>
            <a:r>
              <a:rPr sz="800" spc="15" dirty="0">
                <a:solidFill>
                  <a:srgbClr val="171514"/>
                </a:solidFill>
                <a:latin typeface="Microsoft Sans Serif"/>
                <a:cs typeface="Microsoft Sans Serif"/>
              </a:rPr>
              <a:t>su </a:t>
            </a:r>
            <a:r>
              <a:rPr sz="800" spc="25" dirty="0">
                <a:solidFill>
                  <a:srgbClr val="171514"/>
                </a:solidFill>
                <a:latin typeface="Microsoft Sans Serif"/>
                <a:cs typeface="Microsoft Sans Serif"/>
              </a:rPr>
              <a:t>potencial permanecerá en </a:t>
            </a:r>
            <a:r>
              <a:rPr sz="800" spc="15" dirty="0">
                <a:solidFill>
                  <a:srgbClr val="171514"/>
                </a:solidFill>
                <a:latin typeface="Microsoft Sans Serif"/>
                <a:cs typeface="Microsoft Sans Serif"/>
              </a:rPr>
              <a:t>cero. </a:t>
            </a:r>
            <a:r>
              <a:rPr sz="800" spc="-15" dirty="0">
                <a:solidFill>
                  <a:srgbClr val="171514"/>
                </a:solidFill>
                <a:latin typeface="Microsoft Sans Serif"/>
                <a:cs typeface="Microsoft Sans Serif"/>
              </a:rPr>
              <a:t>La </a:t>
            </a:r>
            <a:r>
              <a:rPr sz="800" spc="40" dirty="0">
                <a:solidFill>
                  <a:srgbClr val="171514"/>
                </a:solidFill>
                <a:latin typeface="Microsoft Sans Serif"/>
                <a:cs typeface="Microsoft Sans Serif"/>
              </a:rPr>
              <a:t>gran </a:t>
            </a:r>
            <a:r>
              <a:rPr sz="800" spc="25" dirty="0">
                <a:solidFill>
                  <a:srgbClr val="171514"/>
                </a:solidFill>
                <a:latin typeface="Microsoft Sans Serif"/>
                <a:cs typeface="Microsoft Sans Serif"/>
              </a:rPr>
              <a:t>diferencia de </a:t>
            </a:r>
            <a:r>
              <a:rPr sz="800" spc="25" dirty="0" err="1">
                <a:solidFill>
                  <a:srgbClr val="171514"/>
                </a:solidFill>
                <a:latin typeface="Microsoft Sans Serif"/>
                <a:cs typeface="Microsoft Sans Serif"/>
              </a:rPr>
              <a:t>potencial</a:t>
            </a:r>
            <a:r>
              <a:rPr sz="800" spc="25"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aparece</a:t>
            </a:r>
            <a:r>
              <a:rPr sz="800" spc="1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así </a:t>
            </a:r>
            <a:r>
              <a:rPr sz="800" spc="35" dirty="0">
                <a:solidFill>
                  <a:srgbClr val="171514"/>
                </a:solidFill>
                <a:latin typeface="Microsoft Sans Serif"/>
                <a:cs typeface="Microsoft Sans Serif"/>
              </a:rPr>
              <a:t>entre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circuito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su </a:t>
            </a:r>
            <a:r>
              <a:rPr sz="800" spc="25" dirty="0">
                <a:solidFill>
                  <a:srgbClr val="171514"/>
                </a:solidFill>
                <a:latin typeface="Microsoft Sans Serif"/>
                <a:cs typeface="Microsoft Sans Serif"/>
              </a:rPr>
              <a:t>envolvente </a:t>
            </a:r>
            <a:r>
              <a:rPr sz="800" spc="30" dirty="0">
                <a:solidFill>
                  <a:srgbClr val="171514"/>
                </a:solidFill>
                <a:latin typeface="Microsoft Sans Serif"/>
                <a:cs typeface="Microsoft Sans Serif"/>
              </a:rPr>
              <a:t>puede </a:t>
            </a:r>
            <a:r>
              <a:rPr sz="800" spc="35" dirty="0">
                <a:solidFill>
                  <a:srgbClr val="171514"/>
                </a:solidFill>
                <a:latin typeface="Microsoft Sans Serif"/>
                <a:cs typeface="Microsoft Sans Serif"/>
              </a:rPr>
              <a:t>producir </a:t>
            </a:r>
            <a:r>
              <a:rPr sz="800" spc="45" dirty="0">
                <a:solidFill>
                  <a:srgbClr val="171514"/>
                </a:solidFill>
                <a:latin typeface="Microsoft Sans Serif"/>
                <a:cs typeface="Microsoft Sans Serif"/>
              </a:rPr>
              <a:t>un </a:t>
            </a:r>
            <a:r>
              <a:rPr sz="800" spc="20" dirty="0">
                <a:solidFill>
                  <a:srgbClr val="171514"/>
                </a:solidFill>
                <a:latin typeface="Microsoft Sans Serif"/>
                <a:cs typeface="Microsoft Sans Serif"/>
              </a:rPr>
              <a:t>arco </a:t>
            </a:r>
            <a:r>
              <a:rPr sz="800" spc="25" dirty="0" err="1">
                <a:solidFill>
                  <a:srgbClr val="171514"/>
                </a:solidFill>
                <a:latin typeface="Microsoft Sans Serif"/>
                <a:cs typeface="Microsoft Sans Serif"/>
              </a:rPr>
              <a:t>secundario</a:t>
            </a:r>
            <a:r>
              <a:rPr sz="800" spc="25"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atravesará</a:t>
            </a:r>
            <a:r>
              <a:rPr sz="800" spc="2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circuito. </a:t>
            </a:r>
            <a:r>
              <a:rPr sz="800" dirty="0">
                <a:solidFill>
                  <a:srgbClr val="171514"/>
                </a:solidFill>
                <a:latin typeface="Microsoft Sans Serif"/>
                <a:cs typeface="Microsoft Sans Serif"/>
              </a:rPr>
              <a:t>Esto </a:t>
            </a:r>
            <a:r>
              <a:rPr sz="800" spc="30" dirty="0">
                <a:solidFill>
                  <a:srgbClr val="171514"/>
                </a:solidFill>
                <a:latin typeface="Microsoft Sans Serif"/>
                <a:cs typeface="Microsoft Sans Serif"/>
              </a:rPr>
              <a:t>puede </a:t>
            </a:r>
            <a:r>
              <a:rPr sz="800" spc="20" dirty="0">
                <a:solidFill>
                  <a:srgbClr val="171514"/>
                </a:solidFill>
                <a:latin typeface="Microsoft Sans Serif"/>
                <a:cs typeface="Microsoft Sans Serif"/>
              </a:rPr>
              <a:t>evitarse </a:t>
            </a:r>
            <a:r>
              <a:rPr sz="800" spc="25" dirty="0">
                <a:solidFill>
                  <a:srgbClr val="171514"/>
                </a:solidFill>
                <a:latin typeface="Microsoft Sans Serif"/>
                <a:cs typeface="Microsoft Sans Serif"/>
              </a:rPr>
              <a:t>conectando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circuito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dirty="0">
                <a:solidFill>
                  <a:srgbClr val="171514"/>
                </a:solidFill>
                <a:latin typeface="Microsoft Sans Serif"/>
                <a:cs typeface="Microsoft Sans Serif"/>
              </a:rPr>
              <a:t>caja. </a:t>
            </a:r>
            <a:r>
              <a:rPr sz="800" spc="20" dirty="0" err="1">
                <a:solidFill>
                  <a:srgbClr val="171514"/>
                </a:solidFill>
                <a:latin typeface="Microsoft Sans Serif"/>
                <a:cs typeface="Microsoft Sans Serif"/>
              </a:rPr>
              <a:t>Una</a:t>
            </a:r>
            <a:r>
              <a:rPr sz="800" spc="2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discusión</a:t>
            </a:r>
            <a:r>
              <a:rPr lang="es-ES" sz="800" spc="2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completa</a:t>
            </a:r>
            <a:r>
              <a:rPr sz="800" spc="3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dirty="0">
                <a:solidFill>
                  <a:srgbClr val="171514"/>
                </a:solidFill>
                <a:latin typeface="Microsoft Sans Serif"/>
                <a:cs typeface="Microsoft Sans Serif"/>
              </a:rPr>
              <a:t>las </a:t>
            </a:r>
            <a:r>
              <a:rPr sz="800" spc="25" dirty="0">
                <a:solidFill>
                  <a:srgbClr val="171514"/>
                </a:solidFill>
                <a:latin typeface="Microsoft Sans Serif"/>
                <a:cs typeface="Microsoft Sans Serif"/>
              </a:rPr>
              <a:t>medidas </a:t>
            </a:r>
            <a:r>
              <a:rPr sz="800" spc="20" dirty="0">
                <a:solidFill>
                  <a:srgbClr val="171514"/>
                </a:solidFill>
                <a:latin typeface="Microsoft Sans Serif"/>
                <a:cs typeface="Microsoft Sans Serif"/>
              </a:rPr>
              <a:t>correctivas </a:t>
            </a:r>
            <a:r>
              <a:rPr sz="800" spc="25" dirty="0">
                <a:solidFill>
                  <a:srgbClr val="171514"/>
                </a:solidFill>
                <a:latin typeface="Microsoft Sans Serif"/>
                <a:cs typeface="Microsoft Sans Serif"/>
              </a:rPr>
              <a:t>para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prevención de </a:t>
            </a:r>
            <a:r>
              <a:rPr sz="800" spc="20" dirty="0">
                <a:solidFill>
                  <a:srgbClr val="171514"/>
                </a:solidFill>
                <a:latin typeface="Microsoft Sans Serif"/>
                <a:cs typeface="Microsoft Sans Serif"/>
              </a:rPr>
              <a:t>daños </a:t>
            </a:r>
            <a:r>
              <a:rPr sz="800" spc="50" dirty="0">
                <a:solidFill>
                  <a:srgbClr val="171514"/>
                </a:solidFill>
                <a:latin typeface="Microsoft Sans Serif"/>
                <a:cs typeface="Microsoft Sans Serif"/>
              </a:rPr>
              <a:t>por </a:t>
            </a:r>
            <a:r>
              <a:rPr sz="800" spc="-60" dirty="0">
                <a:solidFill>
                  <a:srgbClr val="171514"/>
                </a:solidFill>
                <a:latin typeface="Microsoft Sans Serif"/>
                <a:cs typeface="Microsoft Sans Serif"/>
              </a:rPr>
              <a:t>ESD </a:t>
            </a:r>
            <a:r>
              <a:rPr sz="800" spc="15" dirty="0">
                <a:solidFill>
                  <a:srgbClr val="171514"/>
                </a:solidFill>
                <a:latin typeface="Microsoft Sans Serif"/>
                <a:cs typeface="Microsoft Sans Serif"/>
              </a:rPr>
              <a:t>está </a:t>
            </a:r>
            <a:r>
              <a:rPr sz="800" spc="20" dirty="0" err="1">
                <a:solidFill>
                  <a:srgbClr val="171514"/>
                </a:solidFill>
                <a:latin typeface="Microsoft Sans Serif"/>
                <a:cs typeface="Microsoft Sans Serif"/>
              </a:rPr>
              <a:t>más</a:t>
            </a:r>
            <a:r>
              <a:rPr sz="800" spc="20" dirty="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allá</a:t>
            </a:r>
            <a:r>
              <a:rPr lang="es-ES" sz="800" spc="10"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del </a:t>
            </a:r>
            <a:r>
              <a:rPr sz="800" spc="5" dirty="0">
                <a:solidFill>
                  <a:srgbClr val="171514"/>
                </a:solidFill>
                <a:latin typeface="Microsoft Sans Serif"/>
                <a:cs typeface="Microsoft Sans Serif"/>
              </a:rPr>
              <a:t>alcance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este </a:t>
            </a:r>
            <a:r>
              <a:rPr sz="800" spc="35" dirty="0">
                <a:solidFill>
                  <a:srgbClr val="171514"/>
                </a:solidFill>
                <a:latin typeface="Microsoft Sans Serif"/>
                <a:cs typeface="Microsoft Sans Serif"/>
              </a:rPr>
              <a:t>libro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los </a:t>
            </a:r>
            <a:r>
              <a:rPr sz="800" spc="20" dirty="0" err="1">
                <a:solidFill>
                  <a:srgbClr val="171514"/>
                </a:solidFill>
                <a:latin typeface="Microsoft Sans Serif"/>
                <a:cs typeface="Microsoft Sans Serif"/>
              </a:rPr>
              <a:t>lectores</a:t>
            </a:r>
            <a:r>
              <a:rPr sz="800" spc="2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interesados</a:t>
            </a:r>
            <a:r>
              <a:rPr lang="es-ES" sz="800" spc="2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encontrarán</a:t>
            </a:r>
            <a:r>
              <a:rPr sz="800" spc="30" dirty="0" smtClean="0">
                <a:solidFill>
                  <a:srgbClr val="171514"/>
                </a:solidFill>
                <a:latin typeface="Microsoft Sans Serif"/>
                <a:cs typeface="Microsoft Sans Serif"/>
              </a:rPr>
              <a:t>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excelente</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descripción</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tema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trabajo</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clásico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Ott</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[17].</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Basta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decir</a:t>
            </a:r>
            <a:endParaRPr sz="800" dirty="0">
              <a:latin typeface="Microsoft Sans Serif"/>
              <a:cs typeface="Microsoft Sans Serif"/>
            </a:endParaRPr>
          </a:p>
        </p:txBody>
      </p:sp>
      <p:sp>
        <p:nvSpPr>
          <p:cNvPr id="91" name="object 91"/>
          <p:cNvSpPr txBox="1"/>
          <p:nvPr/>
        </p:nvSpPr>
        <p:spPr>
          <a:xfrm>
            <a:off x="8037751" y="4022704"/>
            <a:ext cx="732790" cy="242374"/>
          </a:xfrm>
          <a:prstGeom prst="rect">
            <a:avLst/>
          </a:prstGeom>
        </p:spPr>
        <p:txBody>
          <a:bodyPr vert="horz" wrap="square" lIns="0" tIns="39370" rIns="0" bIns="0" rtlCol="0">
            <a:spAutoFit/>
          </a:bodyPr>
          <a:lstStyle/>
          <a:p>
            <a:pPr algn="ctr">
              <a:spcBef>
                <a:spcPts val="310"/>
              </a:spcBef>
            </a:pPr>
            <a:r>
              <a:rPr sz="550" spc="20" dirty="0">
                <a:solidFill>
                  <a:srgbClr val="171514"/>
                </a:solidFill>
                <a:latin typeface="Microsoft Sans Serif"/>
                <a:cs typeface="Microsoft Sans Serif"/>
              </a:rPr>
              <a:t>intenso</a:t>
            </a:r>
            <a:r>
              <a:rPr sz="550" spc="-25" dirty="0">
                <a:solidFill>
                  <a:srgbClr val="171514"/>
                </a:solidFill>
                <a:latin typeface="Microsoft Sans Serif"/>
                <a:cs typeface="Microsoft Sans Serif"/>
              </a:rPr>
              <a:t> </a:t>
            </a:r>
            <a:r>
              <a:rPr sz="550" spc="20" dirty="0">
                <a:solidFill>
                  <a:srgbClr val="171514"/>
                </a:solidFill>
                <a:latin typeface="Microsoft Sans Serif"/>
                <a:cs typeface="Microsoft Sans Serif"/>
              </a:rPr>
              <a:t>campo</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EM</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en</a:t>
            </a:r>
            <a:endParaRPr sz="550">
              <a:latin typeface="Microsoft Sans Serif"/>
              <a:cs typeface="Microsoft Sans Serif"/>
            </a:endParaRPr>
          </a:p>
          <a:p>
            <a:pPr marL="46990" algn="ctr">
              <a:spcBef>
                <a:spcPts val="229"/>
              </a:spcBef>
            </a:pPr>
            <a:r>
              <a:rPr sz="600" spc="20" dirty="0">
                <a:solidFill>
                  <a:srgbClr val="171514"/>
                </a:solidFill>
                <a:latin typeface="Microsoft Sans Serif"/>
                <a:cs typeface="Microsoft Sans Serif"/>
              </a:rPr>
              <a:t>aberturas</a:t>
            </a:r>
            <a:endParaRPr sz="600">
              <a:latin typeface="Microsoft Sans Serif"/>
              <a:cs typeface="Microsoft Sans Serif"/>
            </a:endParaRPr>
          </a:p>
        </p:txBody>
      </p:sp>
      <p:sp>
        <p:nvSpPr>
          <p:cNvPr id="92" name="object 92"/>
          <p:cNvSpPr txBox="1"/>
          <p:nvPr/>
        </p:nvSpPr>
        <p:spPr>
          <a:xfrm>
            <a:off x="6517409" y="4698188"/>
            <a:ext cx="268605" cy="97463"/>
          </a:xfrm>
          <a:prstGeom prst="rect">
            <a:avLst/>
          </a:prstGeom>
        </p:spPr>
        <p:txBody>
          <a:bodyPr vert="horz" wrap="square" lIns="0" tIns="12700" rIns="0" bIns="0" rtlCol="0">
            <a:spAutoFit/>
          </a:bodyPr>
          <a:lstStyle/>
          <a:p>
            <a:pPr marL="12700">
              <a:spcBef>
                <a:spcPts val="100"/>
              </a:spcBef>
            </a:pPr>
            <a:r>
              <a:rPr sz="550" spc="20" dirty="0">
                <a:solidFill>
                  <a:srgbClr val="171514"/>
                </a:solidFill>
                <a:latin typeface="Microsoft Sans Serif"/>
                <a:cs typeface="Microsoft Sans Serif"/>
              </a:rPr>
              <a:t>circuito</a:t>
            </a:r>
            <a:endParaRPr sz="550">
              <a:latin typeface="Microsoft Sans Serif"/>
              <a:cs typeface="Microsoft Sans Serif"/>
            </a:endParaRPr>
          </a:p>
        </p:txBody>
      </p:sp>
      <p:sp>
        <p:nvSpPr>
          <p:cNvPr id="93" name="object 93"/>
          <p:cNvSpPr txBox="1"/>
          <p:nvPr/>
        </p:nvSpPr>
        <p:spPr>
          <a:xfrm>
            <a:off x="8412046" y="4681119"/>
            <a:ext cx="268605" cy="97463"/>
          </a:xfrm>
          <a:prstGeom prst="rect">
            <a:avLst/>
          </a:prstGeom>
        </p:spPr>
        <p:txBody>
          <a:bodyPr vert="horz" wrap="square" lIns="0" tIns="12700" rIns="0" bIns="0" rtlCol="0">
            <a:spAutoFit/>
          </a:bodyPr>
          <a:lstStyle/>
          <a:p>
            <a:pPr marL="12700">
              <a:spcBef>
                <a:spcPts val="100"/>
              </a:spcBef>
            </a:pPr>
            <a:r>
              <a:rPr sz="550" spc="20" dirty="0">
                <a:solidFill>
                  <a:srgbClr val="171514"/>
                </a:solidFill>
                <a:latin typeface="Microsoft Sans Serif"/>
                <a:cs typeface="Microsoft Sans Serif"/>
              </a:rPr>
              <a:t>circuito</a:t>
            </a:r>
            <a:endParaRPr sz="550">
              <a:latin typeface="Microsoft Sans Serif"/>
              <a:cs typeface="Microsoft Sans Serif"/>
            </a:endParaRPr>
          </a:p>
        </p:txBody>
      </p:sp>
      <p:sp>
        <p:nvSpPr>
          <p:cNvPr id="94" name="object 94"/>
          <p:cNvSpPr txBox="1"/>
          <p:nvPr/>
        </p:nvSpPr>
        <p:spPr>
          <a:xfrm>
            <a:off x="6268695" y="5500358"/>
            <a:ext cx="143510" cy="135935"/>
          </a:xfrm>
          <a:prstGeom prst="rect">
            <a:avLst/>
          </a:prstGeom>
        </p:spPr>
        <p:txBody>
          <a:bodyPr vert="horz" wrap="square" lIns="0" tIns="12700" rIns="0" bIns="0" rtlCol="0">
            <a:spAutoFit/>
          </a:bodyPr>
          <a:lstStyle/>
          <a:p>
            <a:pPr marL="12700">
              <a:spcBef>
                <a:spcPts val="100"/>
              </a:spcBef>
            </a:pPr>
            <a:r>
              <a:rPr sz="800" spc="-20" dirty="0">
                <a:solidFill>
                  <a:srgbClr val="171514"/>
                </a:solidFill>
                <a:latin typeface="Microsoft Sans Serif"/>
                <a:cs typeface="Microsoft Sans Serif"/>
              </a:rPr>
              <a:t>(a)</a:t>
            </a:r>
            <a:endParaRPr sz="800">
              <a:latin typeface="Microsoft Sans Serif"/>
              <a:cs typeface="Microsoft Sans Serif"/>
            </a:endParaRPr>
          </a:p>
        </p:txBody>
      </p:sp>
      <p:sp>
        <p:nvSpPr>
          <p:cNvPr id="95" name="object 95"/>
          <p:cNvSpPr txBox="1"/>
          <p:nvPr/>
        </p:nvSpPr>
        <p:spPr>
          <a:xfrm>
            <a:off x="8147480" y="5452822"/>
            <a:ext cx="149225"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(b)</a:t>
            </a:r>
            <a:endParaRPr sz="800">
              <a:latin typeface="Microsoft Sans Serif"/>
              <a:cs typeface="Microsoft Sans Serif"/>
            </a:endParaRPr>
          </a:p>
        </p:txBody>
      </p:sp>
      <p:sp>
        <p:nvSpPr>
          <p:cNvPr id="96" name="object 96"/>
          <p:cNvSpPr txBox="1"/>
          <p:nvPr/>
        </p:nvSpPr>
        <p:spPr>
          <a:xfrm>
            <a:off x="7328176" y="5980934"/>
            <a:ext cx="1403350" cy="489584"/>
          </a:xfrm>
          <a:prstGeom prst="rect">
            <a:avLst/>
          </a:prstGeom>
        </p:spPr>
        <p:txBody>
          <a:bodyPr vert="horz" wrap="square" lIns="0" tIns="26034" rIns="0" bIns="0" rtlCol="0">
            <a:spAutoFit/>
          </a:bodyPr>
          <a:lstStyle/>
          <a:p>
            <a:pPr marL="628650" algn="ctr">
              <a:spcBef>
                <a:spcPts val="204"/>
              </a:spcBef>
            </a:pPr>
            <a:r>
              <a:rPr sz="550" spc="15" dirty="0">
                <a:solidFill>
                  <a:srgbClr val="171514"/>
                </a:solidFill>
                <a:latin typeface="Microsoft Sans Serif"/>
                <a:cs typeface="Microsoft Sans Serif"/>
              </a:rPr>
              <a:t>puesta</a:t>
            </a:r>
            <a:r>
              <a:rPr sz="550" spc="-20"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2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spc="-20" dirty="0">
                <a:solidFill>
                  <a:srgbClr val="171514"/>
                </a:solidFill>
                <a:latin typeface="Microsoft Sans Serif"/>
                <a:cs typeface="Microsoft Sans Serif"/>
              </a:rPr>
              <a:t> </a:t>
            </a:r>
            <a:r>
              <a:rPr sz="550" spc="20" dirty="0">
                <a:solidFill>
                  <a:srgbClr val="171514"/>
                </a:solidFill>
                <a:latin typeface="Microsoft Sans Serif"/>
                <a:cs typeface="Microsoft Sans Serif"/>
              </a:rPr>
              <a:t>externa</a:t>
            </a:r>
            <a:endParaRPr sz="550">
              <a:latin typeface="Microsoft Sans Serif"/>
              <a:cs typeface="Microsoft Sans Serif"/>
            </a:endParaRPr>
          </a:p>
          <a:p>
            <a:pPr marL="641350" algn="ctr">
              <a:spcBef>
                <a:spcPts val="120"/>
              </a:spcBef>
            </a:pPr>
            <a:r>
              <a:rPr sz="650" spc="25" dirty="0">
                <a:solidFill>
                  <a:srgbClr val="171514"/>
                </a:solidFill>
                <a:latin typeface="Microsoft Sans Serif"/>
                <a:cs typeface="Microsoft Sans Serif"/>
              </a:rPr>
              <a:t>conductor</a:t>
            </a:r>
            <a:endParaRPr sz="650">
              <a:latin typeface="Microsoft Sans Serif"/>
              <a:cs typeface="Microsoft Sans Serif"/>
            </a:endParaRPr>
          </a:p>
          <a:p>
            <a:pPr>
              <a:spcBef>
                <a:spcPts val="25"/>
              </a:spcBef>
            </a:pPr>
            <a:endParaRPr sz="1150">
              <a:latin typeface="Microsoft Sans Serif"/>
              <a:cs typeface="Microsoft Sans Serif"/>
            </a:endParaRPr>
          </a:p>
          <a:p>
            <a:pPr marL="12700"/>
            <a:r>
              <a:rPr sz="550" spc="20" dirty="0">
                <a:solidFill>
                  <a:srgbClr val="171514"/>
                </a:solidFill>
                <a:latin typeface="Microsoft Sans Serif"/>
                <a:cs typeface="Microsoft Sans Serif"/>
              </a:rPr>
              <a:t>circuito</a:t>
            </a:r>
            <a:endParaRPr sz="550">
              <a:latin typeface="Microsoft Sans Serif"/>
              <a:cs typeface="Microsoft Sans Serif"/>
            </a:endParaRPr>
          </a:p>
        </p:txBody>
      </p:sp>
      <p:sp>
        <p:nvSpPr>
          <p:cNvPr id="97" name="object 97"/>
          <p:cNvSpPr txBox="1"/>
          <p:nvPr/>
        </p:nvSpPr>
        <p:spPr>
          <a:xfrm>
            <a:off x="6436946" y="6590118"/>
            <a:ext cx="422909" cy="218008"/>
          </a:xfrm>
          <a:prstGeom prst="rect">
            <a:avLst/>
          </a:prstGeom>
        </p:spPr>
        <p:txBody>
          <a:bodyPr vert="horz" wrap="square" lIns="0" tIns="12700" rIns="0" bIns="0" rtlCol="0">
            <a:spAutoFit/>
          </a:bodyPr>
          <a:lstStyle/>
          <a:p>
            <a:pPr marL="12700">
              <a:lnSpc>
                <a:spcPts val="695"/>
              </a:lnSpc>
              <a:spcBef>
                <a:spcPts val="100"/>
              </a:spcBef>
            </a:pPr>
            <a:r>
              <a:rPr sz="600" spc="15" dirty="0">
                <a:solidFill>
                  <a:srgbClr val="171514"/>
                </a:solidFill>
                <a:latin typeface="Microsoft Sans Serif"/>
                <a:cs typeface="Microsoft Sans Serif"/>
              </a:rPr>
              <a:t>secundario</a:t>
            </a:r>
            <a:endParaRPr sz="600">
              <a:latin typeface="Microsoft Sans Serif"/>
              <a:cs typeface="Microsoft Sans Serif"/>
            </a:endParaRPr>
          </a:p>
          <a:p>
            <a:pPr marL="156210">
              <a:lnSpc>
                <a:spcPts val="935"/>
              </a:lnSpc>
            </a:pPr>
            <a:r>
              <a:rPr sz="800" spc="20" dirty="0">
                <a:solidFill>
                  <a:srgbClr val="171514"/>
                </a:solidFill>
                <a:latin typeface="Microsoft Sans Serif"/>
                <a:cs typeface="Microsoft Sans Serif"/>
              </a:rPr>
              <a:t>arco</a:t>
            </a:r>
            <a:endParaRPr sz="800">
              <a:latin typeface="Microsoft Sans Serif"/>
              <a:cs typeface="Microsoft Sans Serif"/>
            </a:endParaRPr>
          </a:p>
        </p:txBody>
      </p:sp>
      <p:sp>
        <p:nvSpPr>
          <p:cNvPr id="98" name="object 98"/>
          <p:cNvSpPr txBox="1"/>
          <p:nvPr/>
        </p:nvSpPr>
        <p:spPr>
          <a:xfrm>
            <a:off x="5337172" y="7067043"/>
            <a:ext cx="4216400" cy="729687"/>
          </a:xfrm>
          <a:prstGeom prst="rect">
            <a:avLst/>
          </a:prstGeom>
        </p:spPr>
        <p:txBody>
          <a:bodyPr vert="horz" wrap="square" lIns="0" tIns="12700" rIns="0" bIns="0" rtlCol="0">
            <a:spAutoFit/>
          </a:bodyPr>
          <a:lstStyle/>
          <a:p>
            <a:pPr marR="1080135" algn="ctr">
              <a:spcBef>
                <a:spcPts val="100"/>
              </a:spcBef>
            </a:pPr>
            <a:r>
              <a:rPr sz="800" spc="-45" dirty="0">
                <a:solidFill>
                  <a:srgbClr val="171514"/>
                </a:solidFill>
                <a:latin typeface="Microsoft Sans Serif"/>
                <a:cs typeface="Microsoft Sans Serif"/>
              </a:rPr>
              <a:t>(C)</a:t>
            </a:r>
            <a:endParaRPr sz="800" dirty="0">
              <a:latin typeface="Microsoft Sans Serif"/>
              <a:cs typeface="Microsoft Sans Serif"/>
            </a:endParaRPr>
          </a:p>
          <a:p>
            <a:pPr>
              <a:lnSpc>
                <a:spcPct val="100000"/>
              </a:lnSpc>
            </a:pPr>
            <a:endParaRPr sz="1100" dirty="0">
              <a:latin typeface="Microsoft Sans Serif"/>
              <a:cs typeface="Microsoft Sans Serif"/>
            </a:endParaRPr>
          </a:p>
          <a:p>
            <a:pPr>
              <a:lnSpc>
                <a:spcPct val="100000"/>
              </a:lnSpc>
            </a:pPr>
            <a:endParaRPr sz="950" dirty="0">
              <a:latin typeface="Microsoft Sans Serif"/>
              <a:cs typeface="Microsoft Sans Serif"/>
            </a:endParaRPr>
          </a:p>
          <a:p>
            <a:pPr marL="12700" marR="5080">
              <a:lnSpc>
                <a:spcPct val="112500"/>
              </a:lnSpc>
              <a:spcBef>
                <a:spcPts val="5"/>
              </a:spcBef>
            </a:pPr>
            <a:r>
              <a:rPr sz="800" b="1" spc="-10" dirty="0">
                <a:solidFill>
                  <a:srgbClr val="171514"/>
                </a:solidFill>
                <a:latin typeface="Arial"/>
                <a:cs typeface="Arial"/>
              </a:rPr>
              <a:t>FIGURA </a:t>
            </a:r>
            <a:r>
              <a:rPr sz="800" b="1" spc="-25" dirty="0">
                <a:solidFill>
                  <a:srgbClr val="171514"/>
                </a:solidFill>
                <a:latin typeface="Arial"/>
                <a:cs typeface="Arial"/>
              </a:rPr>
              <a:t>7.8</a:t>
            </a:r>
            <a:r>
              <a:rPr sz="800" spc="-25" dirty="0">
                <a:solidFill>
                  <a:srgbClr val="171514"/>
                </a:solidFill>
                <a:latin typeface="Microsoft Sans Serif"/>
                <a:cs typeface="Microsoft Sans Serif"/>
              </a:rPr>
              <a:t>ESD</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gabinete: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sin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aberturas;</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(b)</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con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aberturas;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conexión</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5" dirty="0" err="1" smtClean="0">
                <a:solidFill>
                  <a:srgbClr val="171514"/>
                </a:solidFill>
                <a:latin typeface="Microsoft Sans Serif"/>
                <a:cs typeface="Microsoft Sans Serif"/>
              </a:rPr>
              <a:t>tierra</a:t>
            </a:r>
            <a:r>
              <a:rPr lang="es-ES" sz="800" spc="3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externa</a:t>
            </a:r>
            <a:r>
              <a:rPr sz="800" spc="25" dirty="0">
                <a:solidFill>
                  <a:srgbClr val="171514"/>
                </a:solidFill>
                <a:latin typeface="Microsoft Sans Serif"/>
                <a:cs typeface="Microsoft Sans Serif"/>
              </a:rPr>
              <a:t>.</a:t>
            </a:r>
            <a:endParaRPr sz="800" dirty="0">
              <a:latin typeface="Microsoft Sans Serif"/>
              <a:cs typeface="Microsoft Sans Serif"/>
            </a:endParaRP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50705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3" name="object 3"/>
          <p:cNvGrpSpPr/>
          <p:nvPr/>
        </p:nvGrpSpPr>
        <p:grpSpPr>
          <a:xfrm>
            <a:off x="6419599" y="5713349"/>
            <a:ext cx="494665" cy="1163955"/>
            <a:chOff x="1736473" y="5713348"/>
            <a:chExt cx="494665" cy="1163955"/>
          </a:xfrm>
        </p:grpSpPr>
        <p:pic>
          <p:nvPicPr>
            <p:cNvPr id="4" name="object 4"/>
            <p:cNvPicPr/>
            <p:nvPr/>
          </p:nvPicPr>
          <p:blipFill>
            <a:blip r:embed="rId2" cstate="print"/>
            <a:stretch>
              <a:fillRect/>
            </a:stretch>
          </p:blipFill>
          <p:spPr>
            <a:xfrm>
              <a:off x="2064550" y="5713348"/>
              <a:ext cx="166243" cy="1163789"/>
            </a:xfrm>
            <a:prstGeom prst="rect">
              <a:avLst/>
            </a:prstGeom>
          </p:spPr>
        </p:pic>
        <p:sp>
          <p:nvSpPr>
            <p:cNvPr id="5" name="object 5"/>
            <p:cNvSpPr/>
            <p:nvPr/>
          </p:nvSpPr>
          <p:spPr>
            <a:xfrm>
              <a:off x="1736473" y="6019267"/>
              <a:ext cx="342900" cy="170180"/>
            </a:xfrm>
            <a:custGeom>
              <a:avLst/>
              <a:gdLst/>
              <a:ahLst/>
              <a:cxnLst/>
              <a:rect l="l" t="t" r="r" b="b"/>
              <a:pathLst>
                <a:path w="342900" h="170179">
                  <a:moveTo>
                    <a:pt x="322424" y="162917"/>
                  </a:moveTo>
                  <a:lnTo>
                    <a:pt x="301485" y="169570"/>
                  </a:lnTo>
                  <a:lnTo>
                    <a:pt x="342493" y="169570"/>
                  </a:lnTo>
                  <a:lnTo>
                    <a:pt x="338256" y="164045"/>
                  </a:lnTo>
                  <a:lnTo>
                    <a:pt x="324751" y="164045"/>
                  </a:lnTo>
                  <a:lnTo>
                    <a:pt x="322424" y="162917"/>
                  </a:lnTo>
                  <a:close/>
                </a:path>
                <a:path w="342900" h="170179">
                  <a:moveTo>
                    <a:pt x="325608" y="161906"/>
                  </a:moveTo>
                  <a:lnTo>
                    <a:pt x="322424" y="162917"/>
                  </a:lnTo>
                  <a:lnTo>
                    <a:pt x="324751" y="164045"/>
                  </a:lnTo>
                  <a:lnTo>
                    <a:pt x="325608" y="161906"/>
                  </a:lnTo>
                  <a:close/>
                </a:path>
                <a:path w="342900" h="170179">
                  <a:moveTo>
                    <a:pt x="316992" y="136321"/>
                  </a:moveTo>
                  <a:lnTo>
                    <a:pt x="324245" y="157159"/>
                  </a:lnTo>
                  <a:lnTo>
                    <a:pt x="326974" y="158496"/>
                  </a:lnTo>
                  <a:lnTo>
                    <a:pt x="325763" y="161519"/>
                  </a:lnTo>
                  <a:lnTo>
                    <a:pt x="325869" y="161823"/>
                  </a:lnTo>
                  <a:lnTo>
                    <a:pt x="325608" y="161906"/>
                  </a:lnTo>
                  <a:lnTo>
                    <a:pt x="324751" y="164045"/>
                  </a:lnTo>
                  <a:lnTo>
                    <a:pt x="338256" y="164045"/>
                  </a:lnTo>
                  <a:lnTo>
                    <a:pt x="316992" y="136321"/>
                  </a:lnTo>
                  <a:close/>
                </a:path>
                <a:path w="342900" h="170179">
                  <a:moveTo>
                    <a:pt x="3327" y="0"/>
                  </a:moveTo>
                  <a:lnTo>
                    <a:pt x="0" y="6642"/>
                  </a:lnTo>
                  <a:lnTo>
                    <a:pt x="322424" y="162917"/>
                  </a:lnTo>
                  <a:lnTo>
                    <a:pt x="325608" y="161906"/>
                  </a:lnTo>
                  <a:lnTo>
                    <a:pt x="325763" y="161519"/>
                  </a:lnTo>
                  <a:lnTo>
                    <a:pt x="324245" y="157159"/>
                  </a:lnTo>
                  <a:lnTo>
                    <a:pt x="3327" y="0"/>
                  </a:lnTo>
                  <a:close/>
                </a:path>
                <a:path w="342900" h="170179">
                  <a:moveTo>
                    <a:pt x="324245" y="157159"/>
                  </a:moveTo>
                  <a:lnTo>
                    <a:pt x="325763" y="161519"/>
                  </a:lnTo>
                  <a:lnTo>
                    <a:pt x="326974" y="158496"/>
                  </a:lnTo>
                  <a:lnTo>
                    <a:pt x="324245" y="157159"/>
                  </a:lnTo>
                  <a:close/>
                </a:path>
              </a:pathLst>
            </a:custGeom>
            <a:solidFill>
              <a:srgbClr val="231F20"/>
            </a:solidFill>
          </p:spPr>
          <p:txBody>
            <a:bodyPr wrap="square" lIns="0" tIns="0" rIns="0" bIns="0" rtlCol="0"/>
            <a:lstStyle/>
            <a:p>
              <a:endParaRPr/>
            </a:p>
          </p:txBody>
        </p:sp>
      </p:grpSp>
      <p:sp>
        <p:nvSpPr>
          <p:cNvPr id="6" name="object 6"/>
          <p:cNvSpPr/>
          <p:nvPr/>
        </p:nvSpPr>
        <p:spPr>
          <a:xfrm>
            <a:off x="7928082" y="6123459"/>
            <a:ext cx="334010" cy="95885"/>
          </a:xfrm>
          <a:custGeom>
            <a:avLst/>
            <a:gdLst/>
            <a:ahLst/>
            <a:cxnLst/>
            <a:rect l="l" t="t" r="r" b="b"/>
            <a:pathLst>
              <a:path w="334010" h="95885">
                <a:moveTo>
                  <a:pt x="32143" y="58737"/>
                </a:moveTo>
                <a:lnTo>
                  <a:pt x="0" y="86436"/>
                </a:lnTo>
                <a:lnTo>
                  <a:pt x="41008" y="95313"/>
                </a:lnTo>
                <a:lnTo>
                  <a:pt x="24371" y="85331"/>
                </a:lnTo>
                <a:lnTo>
                  <a:pt x="18846" y="85331"/>
                </a:lnTo>
                <a:lnTo>
                  <a:pt x="17729" y="78689"/>
                </a:lnTo>
                <a:lnTo>
                  <a:pt x="21250" y="77809"/>
                </a:lnTo>
                <a:lnTo>
                  <a:pt x="32143" y="58737"/>
                </a:lnTo>
                <a:close/>
              </a:path>
              <a:path w="334010" h="95885">
                <a:moveTo>
                  <a:pt x="21250" y="77809"/>
                </a:moveTo>
                <a:lnTo>
                  <a:pt x="17729" y="78689"/>
                </a:lnTo>
                <a:lnTo>
                  <a:pt x="18846" y="85331"/>
                </a:lnTo>
                <a:lnTo>
                  <a:pt x="22746" y="84356"/>
                </a:lnTo>
                <a:lnTo>
                  <a:pt x="18846" y="82016"/>
                </a:lnTo>
                <a:lnTo>
                  <a:pt x="21250" y="77809"/>
                </a:lnTo>
                <a:close/>
              </a:path>
              <a:path w="334010" h="95885">
                <a:moveTo>
                  <a:pt x="22746" y="84356"/>
                </a:moveTo>
                <a:lnTo>
                  <a:pt x="18846" y="85331"/>
                </a:lnTo>
                <a:lnTo>
                  <a:pt x="24371" y="85331"/>
                </a:lnTo>
                <a:lnTo>
                  <a:pt x="22746" y="84356"/>
                </a:lnTo>
                <a:close/>
              </a:path>
              <a:path w="334010" h="95885">
                <a:moveTo>
                  <a:pt x="332511" y="0"/>
                </a:moveTo>
                <a:lnTo>
                  <a:pt x="21250" y="77809"/>
                </a:lnTo>
                <a:lnTo>
                  <a:pt x="18846" y="82016"/>
                </a:lnTo>
                <a:lnTo>
                  <a:pt x="22746" y="84356"/>
                </a:lnTo>
                <a:lnTo>
                  <a:pt x="333616" y="6642"/>
                </a:lnTo>
                <a:lnTo>
                  <a:pt x="332511" y="0"/>
                </a:lnTo>
                <a:close/>
              </a:path>
            </a:pathLst>
          </a:custGeom>
          <a:solidFill>
            <a:srgbClr val="231F20"/>
          </a:solidFill>
        </p:spPr>
        <p:txBody>
          <a:bodyPr wrap="square" lIns="0" tIns="0" rIns="0" bIns="0" rtlCol="0"/>
          <a:lstStyle/>
          <a:p>
            <a:endParaRPr/>
          </a:p>
        </p:txBody>
      </p:sp>
      <p:pic>
        <p:nvPicPr>
          <p:cNvPr id="7" name="object 7"/>
          <p:cNvPicPr/>
          <p:nvPr/>
        </p:nvPicPr>
        <p:blipFill>
          <a:blip r:embed="rId3" cstate="print"/>
          <a:stretch>
            <a:fillRect/>
          </a:stretch>
        </p:blipFill>
        <p:spPr>
          <a:xfrm>
            <a:off x="7585602" y="5882936"/>
            <a:ext cx="134112" cy="166255"/>
          </a:xfrm>
          <a:prstGeom prst="rect">
            <a:avLst/>
          </a:prstGeom>
        </p:spPr>
      </p:pic>
      <p:grpSp>
        <p:nvGrpSpPr>
          <p:cNvPr id="8" name="object 8"/>
          <p:cNvGrpSpPr/>
          <p:nvPr/>
        </p:nvGrpSpPr>
        <p:grpSpPr>
          <a:xfrm>
            <a:off x="7330123" y="6071907"/>
            <a:ext cx="596265" cy="520065"/>
            <a:chOff x="2646997" y="6071906"/>
            <a:chExt cx="596265" cy="520065"/>
          </a:xfrm>
        </p:grpSpPr>
        <p:sp>
          <p:nvSpPr>
            <p:cNvPr id="9" name="object 9"/>
            <p:cNvSpPr/>
            <p:nvPr/>
          </p:nvSpPr>
          <p:spPr>
            <a:xfrm>
              <a:off x="2768365" y="6443769"/>
              <a:ext cx="200025" cy="45720"/>
            </a:xfrm>
            <a:custGeom>
              <a:avLst/>
              <a:gdLst/>
              <a:ahLst/>
              <a:cxnLst/>
              <a:rect l="l" t="t" r="r" b="b"/>
              <a:pathLst>
                <a:path w="200025" h="45720">
                  <a:moveTo>
                    <a:pt x="199504" y="0"/>
                  </a:moveTo>
                  <a:lnTo>
                    <a:pt x="182875" y="868"/>
                  </a:lnTo>
                  <a:lnTo>
                    <a:pt x="166250" y="1111"/>
                  </a:lnTo>
                  <a:lnTo>
                    <a:pt x="149628" y="2182"/>
                  </a:lnTo>
                  <a:lnTo>
                    <a:pt x="133007" y="5537"/>
                  </a:lnTo>
                  <a:lnTo>
                    <a:pt x="127469" y="7759"/>
                  </a:lnTo>
                  <a:lnTo>
                    <a:pt x="127469" y="17729"/>
                  </a:lnTo>
                  <a:lnTo>
                    <a:pt x="121920" y="22161"/>
                  </a:lnTo>
                  <a:lnTo>
                    <a:pt x="117475" y="25488"/>
                  </a:lnTo>
                  <a:lnTo>
                    <a:pt x="110832" y="25488"/>
                  </a:lnTo>
                  <a:lnTo>
                    <a:pt x="105283" y="27711"/>
                  </a:lnTo>
                  <a:lnTo>
                    <a:pt x="90153" y="28883"/>
                  </a:lnTo>
                  <a:lnTo>
                    <a:pt x="74814" y="29641"/>
                  </a:lnTo>
                  <a:lnTo>
                    <a:pt x="59471" y="30818"/>
                  </a:lnTo>
                  <a:lnTo>
                    <a:pt x="44335" y="33248"/>
                  </a:lnTo>
                  <a:lnTo>
                    <a:pt x="38785" y="34353"/>
                  </a:lnTo>
                  <a:lnTo>
                    <a:pt x="34366" y="43218"/>
                  </a:lnTo>
                  <a:lnTo>
                    <a:pt x="27711" y="44335"/>
                  </a:lnTo>
                  <a:lnTo>
                    <a:pt x="21511" y="45267"/>
                  </a:lnTo>
                  <a:lnTo>
                    <a:pt x="14689" y="45164"/>
                  </a:lnTo>
                  <a:lnTo>
                    <a:pt x="7449" y="44646"/>
                  </a:lnTo>
                  <a:lnTo>
                    <a:pt x="0" y="44335"/>
                  </a:lnTo>
                </a:path>
              </a:pathLst>
            </a:custGeom>
            <a:ln w="14414">
              <a:solidFill>
                <a:srgbClr val="231F20"/>
              </a:solidFill>
            </a:ln>
          </p:spPr>
          <p:txBody>
            <a:bodyPr wrap="square" lIns="0" tIns="0" rIns="0" bIns="0" rtlCol="0"/>
            <a:lstStyle/>
            <a:p>
              <a:endParaRPr/>
            </a:p>
          </p:txBody>
        </p:sp>
        <p:pic>
          <p:nvPicPr>
            <p:cNvPr id="10" name="object 10"/>
            <p:cNvPicPr/>
            <p:nvPr/>
          </p:nvPicPr>
          <p:blipFill>
            <a:blip r:embed="rId4" cstate="print"/>
            <a:stretch>
              <a:fillRect/>
            </a:stretch>
          </p:blipFill>
          <p:spPr>
            <a:xfrm>
              <a:off x="2768128" y="6517473"/>
              <a:ext cx="199976" cy="74269"/>
            </a:xfrm>
            <a:prstGeom prst="rect">
              <a:avLst/>
            </a:prstGeom>
          </p:spPr>
        </p:pic>
        <p:sp>
          <p:nvSpPr>
            <p:cNvPr id="11" name="object 11"/>
            <p:cNvSpPr/>
            <p:nvPr/>
          </p:nvSpPr>
          <p:spPr>
            <a:xfrm>
              <a:off x="2654204" y="6079114"/>
              <a:ext cx="300990" cy="353695"/>
            </a:xfrm>
            <a:custGeom>
              <a:avLst/>
              <a:gdLst/>
              <a:ahLst/>
              <a:cxnLst/>
              <a:rect l="l" t="t" r="r" b="b"/>
              <a:pathLst>
                <a:path w="300989" h="353695">
                  <a:moveTo>
                    <a:pt x="292608" y="284860"/>
                  </a:moveTo>
                  <a:lnTo>
                    <a:pt x="268517" y="283629"/>
                  </a:lnTo>
                  <a:lnTo>
                    <a:pt x="244530" y="281670"/>
                  </a:lnTo>
                  <a:lnTo>
                    <a:pt x="220750" y="281582"/>
                  </a:lnTo>
                  <a:lnTo>
                    <a:pt x="197281" y="285965"/>
                  </a:lnTo>
                  <a:lnTo>
                    <a:pt x="191049" y="291000"/>
                  </a:lnTo>
                  <a:lnTo>
                    <a:pt x="186477" y="300504"/>
                  </a:lnTo>
                  <a:lnTo>
                    <a:pt x="182319" y="311051"/>
                  </a:lnTo>
                  <a:lnTo>
                    <a:pt x="177330" y="319214"/>
                  </a:lnTo>
                  <a:lnTo>
                    <a:pt x="171343" y="323572"/>
                  </a:lnTo>
                  <a:lnTo>
                    <a:pt x="165142" y="325856"/>
                  </a:lnTo>
                  <a:lnTo>
                    <a:pt x="158940" y="327311"/>
                  </a:lnTo>
                  <a:lnTo>
                    <a:pt x="152946" y="329183"/>
                  </a:lnTo>
                  <a:lnTo>
                    <a:pt x="130695" y="328595"/>
                  </a:lnTo>
                  <a:lnTo>
                    <a:pt x="108754" y="327799"/>
                  </a:lnTo>
                  <a:lnTo>
                    <a:pt x="87021" y="328251"/>
                  </a:lnTo>
                  <a:lnTo>
                    <a:pt x="65392" y="331406"/>
                  </a:lnTo>
                  <a:lnTo>
                    <a:pt x="58427" y="334850"/>
                  </a:lnTo>
                  <a:lnTo>
                    <a:pt x="52089" y="341515"/>
                  </a:lnTo>
                  <a:lnTo>
                    <a:pt x="45750" y="348390"/>
                  </a:lnTo>
                  <a:lnTo>
                    <a:pt x="38785" y="352463"/>
                  </a:lnTo>
                  <a:lnTo>
                    <a:pt x="29451" y="353329"/>
                  </a:lnTo>
                  <a:lnTo>
                    <a:pt x="19807" y="351907"/>
                  </a:lnTo>
                  <a:lnTo>
                    <a:pt x="9955" y="349652"/>
                  </a:lnTo>
                  <a:lnTo>
                    <a:pt x="0" y="348018"/>
                  </a:lnTo>
                </a:path>
                <a:path w="300989" h="353695">
                  <a:moveTo>
                    <a:pt x="288175" y="217233"/>
                  </a:moveTo>
                  <a:lnTo>
                    <a:pt x="271550" y="215596"/>
                  </a:lnTo>
                  <a:lnTo>
                    <a:pt x="254920" y="213226"/>
                  </a:lnTo>
                  <a:lnTo>
                    <a:pt x="238290" y="211475"/>
                  </a:lnTo>
                  <a:lnTo>
                    <a:pt x="221665" y="211696"/>
                  </a:lnTo>
                  <a:lnTo>
                    <a:pt x="215023" y="211696"/>
                  </a:lnTo>
                  <a:lnTo>
                    <a:pt x="213918" y="222783"/>
                  </a:lnTo>
                  <a:lnTo>
                    <a:pt x="208368" y="226110"/>
                  </a:lnTo>
                  <a:lnTo>
                    <a:pt x="202831" y="228333"/>
                  </a:lnTo>
                  <a:lnTo>
                    <a:pt x="196176" y="227215"/>
                  </a:lnTo>
                  <a:lnTo>
                    <a:pt x="190639" y="228333"/>
                  </a:lnTo>
                  <a:lnTo>
                    <a:pt x="175658" y="226528"/>
                  </a:lnTo>
                  <a:lnTo>
                    <a:pt x="160574" y="224724"/>
                  </a:lnTo>
                  <a:lnTo>
                    <a:pt x="145282" y="223338"/>
                  </a:lnTo>
                  <a:lnTo>
                    <a:pt x="129679" y="222783"/>
                  </a:lnTo>
                  <a:lnTo>
                    <a:pt x="123024" y="222783"/>
                  </a:lnTo>
                  <a:lnTo>
                    <a:pt x="118592" y="230543"/>
                  </a:lnTo>
                  <a:lnTo>
                    <a:pt x="111950" y="230543"/>
                  </a:lnTo>
                  <a:lnTo>
                    <a:pt x="105122" y="230472"/>
                  </a:lnTo>
                  <a:lnTo>
                    <a:pt x="98090" y="229155"/>
                  </a:lnTo>
                  <a:lnTo>
                    <a:pt x="91060" y="227424"/>
                  </a:lnTo>
                  <a:lnTo>
                    <a:pt x="84239" y="226110"/>
                  </a:lnTo>
                </a:path>
                <a:path w="300989" h="353695">
                  <a:moveTo>
                    <a:pt x="300367" y="145199"/>
                  </a:moveTo>
                  <a:lnTo>
                    <a:pt x="277401" y="138771"/>
                  </a:lnTo>
                  <a:lnTo>
                    <a:pt x="254644" y="131203"/>
                  </a:lnTo>
                  <a:lnTo>
                    <a:pt x="231473" y="125093"/>
                  </a:lnTo>
                  <a:lnTo>
                    <a:pt x="207264" y="123037"/>
                  </a:lnTo>
                  <a:lnTo>
                    <a:pt x="200142" y="127064"/>
                  </a:lnTo>
                  <a:lnTo>
                    <a:pt x="193543" y="135358"/>
                  </a:lnTo>
                  <a:lnTo>
                    <a:pt x="187156" y="144692"/>
                  </a:lnTo>
                  <a:lnTo>
                    <a:pt x="180670" y="151841"/>
                  </a:lnTo>
                  <a:lnTo>
                    <a:pt x="173548" y="153908"/>
                  </a:lnTo>
                  <a:lnTo>
                    <a:pt x="166947" y="154204"/>
                  </a:lnTo>
                  <a:lnTo>
                    <a:pt x="160556" y="153875"/>
                  </a:lnTo>
                  <a:lnTo>
                    <a:pt x="154063" y="154063"/>
                  </a:lnTo>
                  <a:lnTo>
                    <a:pt x="132779" y="148466"/>
                  </a:lnTo>
                  <a:lnTo>
                    <a:pt x="111806" y="142559"/>
                  </a:lnTo>
                  <a:lnTo>
                    <a:pt x="90625" y="137692"/>
                  </a:lnTo>
                  <a:lnTo>
                    <a:pt x="68719" y="135216"/>
                  </a:lnTo>
                  <a:lnTo>
                    <a:pt x="61062" y="136990"/>
                  </a:lnTo>
                  <a:lnTo>
                    <a:pt x="53200" y="141874"/>
                  </a:lnTo>
                  <a:lnTo>
                    <a:pt x="45338" y="146754"/>
                  </a:lnTo>
                  <a:lnTo>
                    <a:pt x="37680" y="148513"/>
                  </a:lnTo>
                  <a:lnTo>
                    <a:pt x="28070" y="147530"/>
                  </a:lnTo>
                  <a:lnTo>
                    <a:pt x="18978" y="143946"/>
                  </a:lnTo>
                  <a:lnTo>
                    <a:pt x="10093" y="139321"/>
                  </a:lnTo>
                  <a:lnTo>
                    <a:pt x="1104" y="135216"/>
                  </a:lnTo>
                </a:path>
                <a:path w="300989" h="353695">
                  <a:moveTo>
                    <a:pt x="299262" y="97535"/>
                  </a:moveTo>
                  <a:lnTo>
                    <a:pt x="282756" y="84632"/>
                  </a:lnTo>
                  <a:lnTo>
                    <a:pt x="266979" y="70794"/>
                  </a:lnTo>
                  <a:lnTo>
                    <a:pt x="250163" y="58411"/>
                  </a:lnTo>
                  <a:lnTo>
                    <a:pt x="230543" y="49872"/>
                  </a:lnTo>
                  <a:lnTo>
                    <a:pt x="222624" y="51400"/>
                  </a:lnTo>
                  <a:lnTo>
                    <a:pt x="212945" y="57081"/>
                  </a:lnTo>
                  <a:lnTo>
                    <a:pt x="202644" y="63594"/>
                  </a:lnTo>
                  <a:lnTo>
                    <a:pt x="192862" y="67614"/>
                  </a:lnTo>
                  <a:lnTo>
                    <a:pt x="186103" y="68476"/>
                  </a:lnTo>
                  <a:lnTo>
                    <a:pt x="180384" y="67055"/>
                  </a:lnTo>
                  <a:lnTo>
                    <a:pt x="175084" y="64807"/>
                  </a:lnTo>
                  <a:lnTo>
                    <a:pt x="169583" y="63182"/>
                  </a:lnTo>
                  <a:lnTo>
                    <a:pt x="154083" y="51748"/>
                  </a:lnTo>
                  <a:lnTo>
                    <a:pt x="138687" y="39900"/>
                  </a:lnTo>
                  <a:lnTo>
                    <a:pt x="122666" y="28885"/>
                  </a:lnTo>
                  <a:lnTo>
                    <a:pt x="105295" y="19951"/>
                  </a:lnTo>
                  <a:lnTo>
                    <a:pt x="98073" y="19708"/>
                  </a:lnTo>
                  <a:lnTo>
                    <a:pt x="89085" y="22167"/>
                  </a:lnTo>
                  <a:lnTo>
                    <a:pt x="79890" y="24627"/>
                  </a:lnTo>
                  <a:lnTo>
                    <a:pt x="72047" y="24383"/>
                  </a:lnTo>
                  <a:lnTo>
                    <a:pt x="64649" y="19795"/>
                  </a:lnTo>
                  <a:lnTo>
                    <a:pt x="58602" y="13439"/>
                  </a:lnTo>
                  <a:lnTo>
                    <a:pt x="53182" y="6460"/>
                  </a:lnTo>
                  <a:lnTo>
                    <a:pt x="47663" y="0"/>
                  </a:lnTo>
                </a:path>
              </a:pathLst>
            </a:custGeom>
            <a:ln w="14414">
              <a:solidFill>
                <a:srgbClr val="231F20"/>
              </a:solidFill>
            </a:ln>
          </p:spPr>
          <p:txBody>
            <a:bodyPr wrap="square" lIns="0" tIns="0" rIns="0" bIns="0" rtlCol="0"/>
            <a:lstStyle/>
            <a:p>
              <a:endParaRPr/>
            </a:p>
          </p:txBody>
        </p:sp>
        <p:pic>
          <p:nvPicPr>
            <p:cNvPr id="12" name="object 12"/>
            <p:cNvPicPr/>
            <p:nvPr/>
          </p:nvPicPr>
          <p:blipFill>
            <a:blip r:embed="rId5" cstate="print"/>
            <a:stretch>
              <a:fillRect/>
            </a:stretch>
          </p:blipFill>
          <p:spPr>
            <a:xfrm>
              <a:off x="2895841" y="6120396"/>
              <a:ext cx="343585" cy="441960"/>
            </a:xfrm>
            <a:prstGeom prst="rect">
              <a:avLst/>
            </a:prstGeom>
          </p:spPr>
        </p:pic>
        <p:sp>
          <p:nvSpPr>
            <p:cNvPr id="13" name="object 13"/>
            <p:cNvSpPr/>
            <p:nvPr/>
          </p:nvSpPr>
          <p:spPr>
            <a:xfrm>
              <a:off x="2895834" y="6119026"/>
              <a:ext cx="344170" cy="443865"/>
            </a:xfrm>
            <a:custGeom>
              <a:avLst/>
              <a:gdLst/>
              <a:ahLst/>
              <a:cxnLst/>
              <a:rect l="l" t="t" r="r" b="b"/>
              <a:pathLst>
                <a:path w="344169" h="443865">
                  <a:moveTo>
                    <a:pt x="343585" y="221665"/>
                  </a:moveTo>
                  <a:lnTo>
                    <a:pt x="339071" y="170646"/>
                  </a:lnTo>
                  <a:lnTo>
                    <a:pt x="326200" y="123913"/>
                  </a:lnTo>
                  <a:lnTo>
                    <a:pt x="305981" y="82766"/>
                  </a:lnTo>
                  <a:lnTo>
                    <a:pt x="279423" y="48503"/>
                  </a:lnTo>
                  <a:lnTo>
                    <a:pt x="247533" y="22422"/>
                  </a:lnTo>
                  <a:lnTo>
                    <a:pt x="211320" y="5822"/>
                  </a:lnTo>
                  <a:lnTo>
                    <a:pt x="171792" y="0"/>
                  </a:lnTo>
                  <a:lnTo>
                    <a:pt x="132261" y="5822"/>
                  </a:lnTo>
                  <a:lnTo>
                    <a:pt x="96046" y="22422"/>
                  </a:lnTo>
                  <a:lnTo>
                    <a:pt x="64157" y="48503"/>
                  </a:lnTo>
                  <a:lnTo>
                    <a:pt x="37600" y="82766"/>
                  </a:lnTo>
                  <a:lnTo>
                    <a:pt x="17382" y="123913"/>
                  </a:lnTo>
                  <a:lnTo>
                    <a:pt x="4513" y="170646"/>
                  </a:lnTo>
                  <a:lnTo>
                    <a:pt x="0" y="221665"/>
                  </a:lnTo>
                  <a:lnTo>
                    <a:pt x="4513" y="272333"/>
                  </a:lnTo>
                  <a:lnTo>
                    <a:pt x="17382" y="318928"/>
                  </a:lnTo>
                  <a:lnTo>
                    <a:pt x="37600" y="360095"/>
                  </a:lnTo>
                  <a:lnTo>
                    <a:pt x="64157" y="394475"/>
                  </a:lnTo>
                  <a:lnTo>
                    <a:pt x="96046" y="420713"/>
                  </a:lnTo>
                  <a:lnTo>
                    <a:pt x="132261" y="437450"/>
                  </a:lnTo>
                  <a:lnTo>
                    <a:pt x="171792" y="443331"/>
                  </a:lnTo>
                  <a:lnTo>
                    <a:pt x="211320" y="437450"/>
                  </a:lnTo>
                  <a:lnTo>
                    <a:pt x="247533" y="420713"/>
                  </a:lnTo>
                  <a:lnTo>
                    <a:pt x="279423" y="394475"/>
                  </a:lnTo>
                  <a:lnTo>
                    <a:pt x="305981" y="360095"/>
                  </a:lnTo>
                  <a:lnTo>
                    <a:pt x="326200" y="318928"/>
                  </a:lnTo>
                  <a:lnTo>
                    <a:pt x="339071" y="272333"/>
                  </a:lnTo>
                  <a:lnTo>
                    <a:pt x="343585" y="221665"/>
                  </a:lnTo>
                </a:path>
              </a:pathLst>
            </a:custGeom>
            <a:ln w="6654">
              <a:solidFill>
                <a:srgbClr val="231F20"/>
              </a:solidFill>
            </a:ln>
          </p:spPr>
          <p:txBody>
            <a:bodyPr wrap="square" lIns="0" tIns="0" rIns="0" bIns="0" rtlCol="0"/>
            <a:lstStyle/>
            <a:p>
              <a:endParaRPr/>
            </a:p>
          </p:txBody>
        </p:sp>
      </p:grpSp>
      <p:sp>
        <p:nvSpPr>
          <p:cNvPr id="14" name="object 14"/>
          <p:cNvSpPr/>
          <p:nvPr/>
        </p:nvSpPr>
        <p:spPr>
          <a:xfrm>
            <a:off x="7929200" y="6346241"/>
            <a:ext cx="384810" cy="235585"/>
          </a:xfrm>
          <a:custGeom>
            <a:avLst/>
            <a:gdLst/>
            <a:ahLst/>
            <a:cxnLst/>
            <a:rect l="l" t="t" r="r" b="b"/>
            <a:pathLst>
              <a:path w="384810" h="235584">
                <a:moveTo>
                  <a:pt x="262674" y="160705"/>
                </a:moveTo>
                <a:lnTo>
                  <a:pt x="262674" y="3314"/>
                </a:lnTo>
              </a:path>
              <a:path w="384810" h="235584">
                <a:moveTo>
                  <a:pt x="135216" y="165138"/>
                </a:moveTo>
                <a:lnTo>
                  <a:pt x="384594" y="165138"/>
                </a:lnTo>
              </a:path>
              <a:path w="384810" h="235584">
                <a:moveTo>
                  <a:pt x="169570" y="199504"/>
                </a:moveTo>
                <a:lnTo>
                  <a:pt x="340271" y="199504"/>
                </a:lnTo>
              </a:path>
              <a:path w="384810" h="235584">
                <a:moveTo>
                  <a:pt x="209473" y="234975"/>
                </a:moveTo>
                <a:lnTo>
                  <a:pt x="301472" y="234975"/>
                </a:lnTo>
              </a:path>
              <a:path w="384810" h="235584">
                <a:moveTo>
                  <a:pt x="0" y="0"/>
                </a:moveTo>
                <a:lnTo>
                  <a:pt x="261556" y="0"/>
                </a:lnTo>
              </a:path>
            </a:pathLst>
          </a:custGeom>
          <a:ln w="14414">
            <a:solidFill>
              <a:srgbClr val="231F20"/>
            </a:solidFill>
          </a:ln>
        </p:spPr>
        <p:txBody>
          <a:bodyPr wrap="square" lIns="0" tIns="0" rIns="0" bIns="0" rtlCol="0"/>
          <a:lstStyle/>
          <a:p>
            <a:endParaRPr/>
          </a:p>
        </p:txBody>
      </p:sp>
      <p:sp>
        <p:nvSpPr>
          <p:cNvPr id="15" name="object 15"/>
          <p:cNvSpPr txBox="1"/>
          <p:nvPr/>
        </p:nvSpPr>
        <p:spPr>
          <a:xfrm>
            <a:off x="5337167"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16" name="object 16"/>
          <p:cNvSpPr txBox="1"/>
          <p:nvPr/>
        </p:nvSpPr>
        <p:spPr>
          <a:xfrm>
            <a:off x="9422936"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127</a:t>
            </a:r>
            <a:endParaRPr sz="900">
              <a:latin typeface="Arial"/>
              <a:cs typeface="Arial"/>
            </a:endParaRPr>
          </a:p>
        </p:txBody>
      </p:sp>
      <p:sp>
        <p:nvSpPr>
          <p:cNvPr id="17" name="object 17"/>
          <p:cNvSpPr txBox="1"/>
          <p:nvPr/>
        </p:nvSpPr>
        <p:spPr>
          <a:xfrm>
            <a:off x="5337175" y="740789"/>
            <a:ext cx="4329430" cy="4800032"/>
          </a:xfrm>
          <a:prstGeom prst="rect">
            <a:avLst/>
          </a:prstGeom>
        </p:spPr>
        <p:txBody>
          <a:bodyPr vert="horz" wrap="square" lIns="0" tIns="12700" rIns="0" bIns="0" rtlCol="0">
            <a:spAutoFit/>
          </a:bodyPr>
          <a:lstStyle/>
          <a:p>
            <a:pPr marL="12700" marR="77470">
              <a:lnSpc>
                <a:spcPct val="133300"/>
              </a:lnSpc>
              <a:spcBef>
                <a:spcPts val="100"/>
              </a:spcBef>
            </a:pPr>
            <a:r>
              <a:rPr sz="750" spc="25" dirty="0">
                <a:solidFill>
                  <a:srgbClr val="171514"/>
                </a:solidFill>
                <a:latin typeface="Microsoft Sans Serif"/>
                <a:cs typeface="Microsoft Sans Serif"/>
              </a:rPr>
              <a:t>aquí</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carcasa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conectada</a:t>
            </a:r>
            <a:r>
              <a:rPr sz="750" dirty="0">
                <a:solidFill>
                  <a:srgbClr val="171514"/>
                </a:solidFill>
                <a:latin typeface="Microsoft Sans Serif"/>
                <a:cs typeface="Microsoft Sans Serif"/>
              </a:rPr>
              <a:t> 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buen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diseño,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puede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evitar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corriente</a:t>
            </a:r>
            <a:r>
              <a:rPr lang="es-ES" sz="750" spc="30" dirty="0" smtClean="0">
                <a:solidFill>
                  <a:srgbClr val="171514"/>
                </a:solidFill>
                <a:latin typeface="Microsoft Sans Serif"/>
                <a:cs typeface="Microsoft Sans Serif"/>
              </a:rPr>
              <a:t> </a:t>
            </a:r>
            <a:r>
              <a:rPr sz="750" spc="-60" dirty="0" smtClean="0">
                <a:solidFill>
                  <a:srgbClr val="171514"/>
                </a:solidFill>
                <a:latin typeface="Microsoft Sans Serif"/>
                <a:cs typeface="Microsoft Sans Serif"/>
              </a:rPr>
              <a:t>ESD</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fluya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través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circuito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electrónico</a:t>
            </a:r>
            <a:r>
              <a:rPr sz="750" spc="20"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00" dirty="0">
              <a:latin typeface="Microsoft Sans Serif"/>
              <a:cs typeface="Microsoft Sans Serif"/>
            </a:endParaRPr>
          </a:p>
          <a:p>
            <a:pPr marL="12700">
              <a:spcBef>
                <a:spcPts val="665"/>
              </a:spcBef>
            </a:pPr>
            <a:r>
              <a:rPr sz="1050" b="1" spc="10" dirty="0">
                <a:solidFill>
                  <a:srgbClr val="171514"/>
                </a:solidFill>
                <a:latin typeface="Arial"/>
                <a:cs typeface="Arial"/>
              </a:rPr>
              <a:t>7.6.2B</a:t>
            </a:r>
            <a:r>
              <a:rPr sz="700" b="1" spc="10" dirty="0">
                <a:solidFill>
                  <a:srgbClr val="171514"/>
                </a:solidFill>
                <a:latin typeface="Arial"/>
                <a:cs typeface="Arial"/>
              </a:rPr>
              <a:t>correr</a:t>
            </a:r>
            <a:r>
              <a:rPr sz="1050" b="1" spc="10" dirty="0">
                <a:solidFill>
                  <a:srgbClr val="171514"/>
                </a:solidFill>
                <a:latin typeface="Arial"/>
                <a:cs typeface="Arial"/>
              </a:rPr>
              <a:t>d</a:t>
            </a:r>
            <a:r>
              <a:rPr sz="700" b="1" spc="10" dirty="0">
                <a:solidFill>
                  <a:srgbClr val="171514"/>
                </a:solidFill>
                <a:latin typeface="Arial"/>
                <a:cs typeface="Arial"/>
              </a:rPr>
              <a:t>iDescarga</a:t>
            </a:r>
            <a:r>
              <a:rPr sz="700" b="1" spc="15" dirty="0">
                <a:solidFill>
                  <a:srgbClr val="171514"/>
                </a:solidFill>
                <a:latin typeface="Arial"/>
                <a:cs typeface="Arial"/>
              </a:rPr>
              <a:t> </a:t>
            </a:r>
            <a:r>
              <a:rPr sz="700" b="1" spc="10" dirty="0">
                <a:solidFill>
                  <a:srgbClr val="171514"/>
                </a:solidFill>
                <a:latin typeface="Arial"/>
                <a:cs typeface="Arial"/>
              </a:rPr>
              <a:t>y</a:t>
            </a:r>
            <a:r>
              <a:rPr sz="1050" b="1" spc="10" dirty="0">
                <a:solidFill>
                  <a:srgbClr val="171514"/>
                </a:solidFill>
                <a:latin typeface="Arial"/>
                <a:cs typeface="Arial"/>
              </a:rPr>
              <a:t>pag</a:t>
            </a:r>
            <a:r>
              <a:rPr sz="700" b="1" spc="10" dirty="0">
                <a:solidFill>
                  <a:srgbClr val="171514"/>
                </a:solidFill>
                <a:latin typeface="Arial"/>
                <a:cs typeface="Arial"/>
              </a:rPr>
              <a:t>ropagando</a:t>
            </a:r>
            <a:r>
              <a:rPr sz="1050" b="1" spc="10" dirty="0">
                <a:solidFill>
                  <a:srgbClr val="171514"/>
                </a:solidFill>
                <a:latin typeface="Arial"/>
                <a:cs typeface="Arial"/>
              </a:rPr>
              <a:t>B</a:t>
            </a:r>
            <a:r>
              <a:rPr sz="700" b="1" spc="10" dirty="0">
                <a:solidFill>
                  <a:srgbClr val="171514"/>
                </a:solidFill>
                <a:latin typeface="Arial"/>
                <a:cs typeface="Arial"/>
              </a:rPr>
              <a:t>correr</a:t>
            </a:r>
            <a:r>
              <a:rPr sz="1050" b="1" spc="10" dirty="0">
                <a:solidFill>
                  <a:srgbClr val="171514"/>
                </a:solidFill>
                <a:latin typeface="Arial"/>
                <a:cs typeface="Arial"/>
              </a:rPr>
              <a:t>d</a:t>
            </a:r>
            <a:r>
              <a:rPr sz="700" b="1" spc="10" dirty="0">
                <a:solidFill>
                  <a:srgbClr val="171514"/>
                </a:solidFill>
                <a:latin typeface="Arial"/>
                <a:cs typeface="Arial"/>
              </a:rPr>
              <a:t>iDescargaS</a:t>
            </a:r>
            <a:endParaRPr sz="700" dirty="0">
              <a:latin typeface="Arial"/>
              <a:cs typeface="Arial"/>
            </a:endParaRPr>
          </a:p>
          <a:p>
            <a:pPr marL="12700" marR="48895">
              <a:lnSpc>
                <a:spcPct val="133300"/>
              </a:lnSpc>
              <a:spcBef>
                <a:spcPts val="540"/>
              </a:spcBef>
            </a:pPr>
            <a:r>
              <a:rPr sz="750" spc="-15" dirty="0">
                <a:solidFill>
                  <a:srgbClr val="171514"/>
                </a:solidFill>
                <a:latin typeface="Microsoft Sans Serif"/>
                <a:cs typeface="Microsoft Sans Serif"/>
              </a:rPr>
              <a:t>Las </a:t>
            </a:r>
            <a:r>
              <a:rPr sz="750" spc="10" dirty="0">
                <a:solidFill>
                  <a:srgbClr val="171514"/>
                </a:solidFill>
                <a:latin typeface="Microsoft Sans Serif"/>
                <a:cs typeface="Microsoft Sans Serif"/>
              </a:rPr>
              <a:t>descargas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escobillas </a:t>
            </a:r>
            <a:r>
              <a:rPr sz="750" spc="20" dirty="0">
                <a:solidFill>
                  <a:srgbClr val="171514"/>
                </a:solidFill>
                <a:latin typeface="Microsoft Sans Serif"/>
                <a:cs typeface="Microsoft Sans Serif"/>
              </a:rPr>
              <a:t>son </a:t>
            </a:r>
            <a:r>
              <a:rPr sz="750" spc="10" dirty="0">
                <a:solidFill>
                  <a:srgbClr val="171514"/>
                </a:solidFill>
                <a:latin typeface="Microsoft Sans Serif"/>
                <a:cs typeface="Microsoft Sans Serif"/>
              </a:rPr>
              <a:t>descargas </a:t>
            </a:r>
            <a:r>
              <a:rPr sz="750" spc="30" dirty="0">
                <a:solidFill>
                  <a:srgbClr val="171514"/>
                </a:solidFill>
                <a:latin typeface="Microsoft Sans Serif"/>
                <a:cs typeface="Microsoft Sans Serif"/>
              </a:rPr>
              <a:t>que ocurren </a:t>
            </a:r>
            <a:r>
              <a:rPr sz="750" spc="35" dirty="0">
                <a:solidFill>
                  <a:srgbClr val="171514"/>
                </a:solidFill>
                <a:latin typeface="Microsoft Sans Serif"/>
                <a:cs typeface="Microsoft Sans Serif"/>
              </a:rPr>
              <a:t>entre </a:t>
            </a:r>
            <a:r>
              <a:rPr sz="750" spc="15" dirty="0">
                <a:solidFill>
                  <a:srgbClr val="171514"/>
                </a:solidFill>
                <a:latin typeface="Microsoft Sans Serif"/>
                <a:cs typeface="Microsoft Sans Serif"/>
              </a:rPr>
              <a:t>superficies aislantes </a:t>
            </a:r>
            <a:r>
              <a:rPr sz="750" spc="15" dirty="0" err="1">
                <a:solidFill>
                  <a:srgbClr val="171514"/>
                </a:solidFill>
                <a:latin typeface="Microsoft Sans Serif"/>
                <a:cs typeface="Microsoft Sans Serif"/>
              </a:rPr>
              <a:t>cargadas</a:t>
            </a:r>
            <a:r>
              <a:rPr sz="750" spc="15"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conductores</a:t>
            </a:r>
            <a:r>
              <a:rPr sz="750" spc="2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conectados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10" dirty="0">
                <a:solidFill>
                  <a:srgbClr val="171514"/>
                </a:solidFill>
                <a:latin typeface="Microsoft Sans Serif"/>
                <a:cs typeface="Microsoft Sans Serif"/>
              </a:rPr>
              <a:t>cercanos, </a:t>
            </a:r>
            <a:r>
              <a:rPr sz="750" spc="30" dirty="0">
                <a:solidFill>
                  <a:srgbClr val="171514"/>
                </a:solidFill>
                <a:latin typeface="Microsoft Sans Serif"/>
                <a:cs typeface="Microsoft Sans Serif"/>
              </a:rPr>
              <a:t>como </a:t>
            </a:r>
            <a:r>
              <a:rPr sz="750" spc="25" dirty="0">
                <a:solidFill>
                  <a:srgbClr val="171514"/>
                </a:solidFill>
                <a:latin typeface="Microsoft Sans Serif"/>
                <a:cs typeface="Microsoft Sans Serif"/>
              </a:rPr>
              <a:t>equipos </a:t>
            </a:r>
            <a:r>
              <a:rPr sz="750" spc="35" dirty="0">
                <a:solidFill>
                  <a:srgbClr val="171514"/>
                </a:solidFill>
                <a:latin typeface="Microsoft Sans Serif"/>
                <a:cs typeface="Microsoft Sans Serif"/>
              </a:rPr>
              <a:t>o </a:t>
            </a:r>
            <a:r>
              <a:rPr sz="750" spc="25" dirty="0">
                <a:solidFill>
                  <a:srgbClr val="171514"/>
                </a:solidFill>
                <a:latin typeface="Microsoft Sans Serif"/>
                <a:cs typeface="Microsoft Sans Serif"/>
              </a:rPr>
              <a:t>personal </a:t>
            </a:r>
            <a:r>
              <a:rPr sz="750" spc="10"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7.9). </a:t>
            </a:r>
            <a:r>
              <a:rPr sz="750" spc="20" dirty="0" err="1">
                <a:solidFill>
                  <a:srgbClr val="171514"/>
                </a:solidFill>
                <a:latin typeface="Microsoft Sans Serif"/>
                <a:cs typeface="Microsoft Sans Serif"/>
              </a:rPr>
              <a:t>Toman</a:t>
            </a:r>
            <a:r>
              <a:rPr sz="750" spc="2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forma </a:t>
            </a:r>
            <a:r>
              <a:rPr sz="750" spc="25" dirty="0">
                <a:solidFill>
                  <a:srgbClr val="171514"/>
                </a:solidFill>
                <a:latin typeface="Microsoft Sans Serif"/>
                <a:cs typeface="Microsoft Sans Serif"/>
              </a:rPr>
              <a:t>de </a:t>
            </a:r>
            <a:r>
              <a:rPr sz="750" spc="5" dirty="0">
                <a:solidFill>
                  <a:srgbClr val="171514"/>
                </a:solidFill>
                <a:latin typeface="Microsoft Sans Serif"/>
                <a:cs typeface="Microsoft Sans Serif"/>
              </a:rPr>
              <a:t>canales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descarga </a:t>
            </a:r>
            <a:r>
              <a:rPr sz="750" spc="25" dirty="0">
                <a:solidFill>
                  <a:srgbClr val="171514"/>
                </a:solidFill>
                <a:latin typeface="Microsoft Sans Serif"/>
                <a:cs typeface="Microsoft Sans Serif"/>
              </a:rPr>
              <a:t>filamentosos </a:t>
            </a:r>
            <a:r>
              <a:rPr sz="750" spc="15" dirty="0">
                <a:solidFill>
                  <a:srgbClr val="171514"/>
                </a:solidFill>
                <a:latin typeface="Microsoft Sans Serif"/>
                <a:cs typeface="Microsoft Sans Serif"/>
              </a:rPr>
              <a:t>(serpentinas)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ven </a:t>
            </a:r>
            <a:r>
              <a:rPr sz="750" spc="30" dirty="0">
                <a:solidFill>
                  <a:srgbClr val="171514"/>
                </a:solidFill>
                <a:latin typeface="Microsoft Sans Serif"/>
                <a:cs typeface="Microsoft Sans Serif"/>
              </a:rPr>
              <a:t>como </a:t>
            </a:r>
            <a:r>
              <a:rPr sz="750" spc="45" dirty="0">
                <a:solidFill>
                  <a:srgbClr val="171514"/>
                </a:solidFill>
                <a:latin typeface="Microsoft Sans Serif"/>
                <a:cs typeface="Microsoft Sans Serif"/>
              </a:rPr>
              <a:t>un </a:t>
            </a:r>
            <a:r>
              <a:rPr sz="750" spc="15" dirty="0" err="1">
                <a:solidFill>
                  <a:srgbClr val="171514"/>
                </a:solidFill>
                <a:latin typeface="Microsoft Sans Serif"/>
                <a:cs typeface="Microsoft Sans Serif"/>
              </a:rPr>
              <a:t>cepillo</a:t>
            </a:r>
            <a:r>
              <a:rPr sz="750" spc="1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condiciones</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poca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luz</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(ver</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también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corona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siguiente</a:t>
            </a:r>
            <a:r>
              <a:rPr sz="750" dirty="0">
                <a:solidFill>
                  <a:srgbClr val="171514"/>
                </a:solidFill>
                <a:latin typeface="Microsoft Sans Serif"/>
                <a:cs typeface="Microsoft Sans Serif"/>
              </a:rPr>
              <a:t> sección). </a:t>
            </a:r>
            <a:r>
              <a:rPr sz="750" spc="20" dirty="0">
                <a:solidFill>
                  <a:srgbClr val="171514"/>
                </a:solidFill>
                <a:latin typeface="Microsoft Sans Serif"/>
                <a:cs typeface="Microsoft Sans Serif"/>
              </a:rPr>
              <a:t>Dado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cargas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superficie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aislador</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pueden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moverse,</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forma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solo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canal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descarga</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 </a:t>
            </a:r>
            <a:r>
              <a:rPr sz="750" spc="25" dirty="0">
                <a:solidFill>
                  <a:srgbClr val="171514"/>
                </a:solidFill>
                <a:latin typeface="Microsoft Sans Serif"/>
                <a:cs typeface="Microsoft Sans Serif"/>
              </a:rPr>
              <a:t>energía </a:t>
            </a:r>
            <a:r>
              <a:rPr sz="750" spc="30" dirty="0">
                <a:solidFill>
                  <a:srgbClr val="171514"/>
                </a:solidFill>
                <a:latin typeface="Microsoft Sans Serif"/>
                <a:cs typeface="Microsoft Sans Serif"/>
              </a:rPr>
              <a:t>máxima </a:t>
            </a:r>
            <a:r>
              <a:rPr sz="750" spc="10" dirty="0">
                <a:solidFill>
                  <a:srgbClr val="171514"/>
                </a:solidFill>
                <a:latin typeface="Microsoft Sans Serif"/>
                <a:cs typeface="Microsoft Sans Serif"/>
              </a:rPr>
              <a:t>asociada </a:t>
            </a:r>
            <a:r>
              <a:rPr sz="750" dirty="0">
                <a:solidFill>
                  <a:srgbClr val="171514"/>
                </a:solidFill>
                <a:latin typeface="Microsoft Sans Serif"/>
                <a:cs typeface="Microsoft Sans Serif"/>
              </a:rPr>
              <a:t>a </a:t>
            </a:r>
            <a:r>
              <a:rPr sz="750" spc="15" dirty="0">
                <a:solidFill>
                  <a:srgbClr val="171514"/>
                </a:solidFill>
                <a:latin typeface="Microsoft Sans Serif"/>
                <a:cs typeface="Microsoft Sans Serif"/>
              </a:rPr>
              <a:t>tales </a:t>
            </a:r>
            <a:r>
              <a:rPr sz="750" spc="10" dirty="0">
                <a:solidFill>
                  <a:srgbClr val="171514"/>
                </a:solidFill>
                <a:latin typeface="Microsoft Sans Serif"/>
                <a:cs typeface="Microsoft Sans Serif"/>
              </a:rPr>
              <a:t>descargas </a:t>
            </a:r>
            <a:r>
              <a:rPr sz="750" spc="-5" dirty="0">
                <a:solidFill>
                  <a:srgbClr val="171514"/>
                </a:solidFill>
                <a:latin typeface="Microsoft Sans Serif"/>
                <a:cs typeface="Microsoft Sans Serif"/>
              </a:rPr>
              <a:t>es </a:t>
            </a:r>
            <a:r>
              <a:rPr sz="750" spc="15" dirty="0">
                <a:solidFill>
                  <a:srgbClr val="171514"/>
                </a:solidFill>
                <a:latin typeface="Microsoft Sans Serif"/>
                <a:cs typeface="Microsoft Sans Serif"/>
              </a:rPr>
              <a:t>baja </a:t>
            </a:r>
            <a:r>
              <a:rPr sz="750" spc="5" dirty="0">
                <a:solidFill>
                  <a:srgbClr val="171514"/>
                </a:solidFill>
                <a:latin typeface="Microsoft Sans Serif"/>
                <a:cs typeface="Microsoft Sans Serif"/>
              </a:rPr>
              <a:t>y </a:t>
            </a:r>
            <a:r>
              <a:rPr sz="750" spc="40" dirty="0">
                <a:solidFill>
                  <a:srgbClr val="171514"/>
                </a:solidFill>
                <a:latin typeface="Microsoft Sans Serif"/>
                <a:cs typeface="Microsoft Sans Serif"/>
              </a:rPr>
              <a:t>no </a:t>
            </a:r>
            <a:r>
              <a:rPr sz="750" spc="20" dirty="0">
                <a:solidFill>
                  <a:srgbClr val="171514"/>
                </a:solidFill>
                <a:latin typeface="Microsoft Sans Serif"/>
                <a:cs typeface="Microsoft Sans Serif"/>
              </a:rPr>
              <a:t>supera </a:t>
            </a:r>
            <a:r>
              <a:rPr sz="750" spc="10" dirty="0">
                <a:solidFill>
                  <a:srgbClr val="171514"/>
                </a:solidFill>
                <a:latin typeface="Microsoft Sans Serif"/>
                <a:cs typeface="Microsoft Sans Serif"/>
              </a:rPr>
              <a:t>los 4 </a:t>
            </a:r>
            <a:r>
              <a:rPr sz="750" spc="-35" dirty="0">
                <a:solidFill>
                  <a:srgbClr val="171514"/>
                </a:solidFill>
                <a:latin typeface="Microsoft Sans Serif"/>
                <a:cs typeface="Microsoft Sans Serif"/>
              </a:rPr>
              <a:t>mJ. </a:t>
            </a:r>
            <a:r>
              <a:rPr sz="750" spc="-10" dirty="0">
                <a:solidFill>
                  <a:srgbClr val="171514"/>
                </a:solidFill>
                <a:latin typeface="Microsoft Sans Serif"/>
                <a:cs typeface="Microsoft Sans Serif"/>
              </a:rPr>
              <a:t>Sin </a:t>
            </a:r>
            <a:r>
              <a:rPr sz="750" spc="30" dirty="0">
                <a:solidFill>
                  <a:srgbClr val="171514"/>
                </a:solidFill>
                <a:latin typeface="Microsoft Sans Serif"/>
                <a:cs typeface="Microsoft Sans Serif"/>
              </a:rPr>
              <a:t>embargo, </a:t>
            </a:r>
            <a:r>
              <a:rPr sz="750" spc="20" dirty="0" err="1" smtClean="0">
                <a:solidFill>
                  <a:srgbClr val="171514"/>
                </a:solidFill>
                <a:latin typeface="Microsoft Sans Serif"/>
                <a:cs typeface="Microsoft Sans Serif"/>
              </a:rPr>
              <a:t>esto</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puede</a:t>
            </a:r>
            <a:r>
              <a:rPr sz="750" spc="2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ser </a:t>
            </a:r>
            <a:r>
              <a:rPr sz="750" spc="20" dirty="0">
                <a:solidFill>
                  <a:srgbClr val="171514"/>
                </a:solidFill>
                <a:latin typeface="Microsoft Sans Serif"/>
                <a:cs typeface="Microsoft Sans Serif"/>
              </a:rPr>
              <a:t>suficiente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encender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vapores </a:t>
            </a:r>
            <a:r>
              <a:rPr sz="750" spc="25" dirty="0">
                <a:solidFill>
                  <a:srgbClr val="171514"/>
                </a:solidFill>
                <a:latin typeface="Microsoft Sans Serif"/>
                <a:cs typeface="Microsoft Sans Serif"/>
              </a:rPr>
              <a:t>de líquidos inflamables </a:t>
            </a:r>
            <a:r>
              <a:rPr sz="750" spc="30" dirty="0">
                <a:solidFill>
                  <a:srgbClr val="171514"/>
                </a:solidFill>
                <a:latin typeface="Microsoft Sans Serif"/>
                <a:cs typeface="Microsoft Sans Serif"/>
              </a:rPr>
              <a:t>que tienen</a:t>
            </a:r>
            <a:r>
              <a:rPr sz="750" spc="30" dirty="0">
                <a:solidFill>
                  <a:srgbClr val="171514"/>
                </a:solidFill>
                <a:latin typeface="Microsoft Sans Serif"/>
                <a:cs typeface="Microsoft Sans Serif"/>
              </a:rPr>
              <a:t> </a:t>
            </a:r>
            <a:r>
              <a:rPr sz="750" spc="5" dirty="0">
                <a:solidFill>
                  <a:srgbClr val="171514"/>
                </a:solidFill>
                <a:latin typeface="Microsoft Sans Serif"/>
                <a:cs typeface="Microsoft Sans Serif"/>
              </a:rPr>
              <a:t>MIE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menos</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4</a:t>
            </a:r>
            <a:r>
              <a:rPr sz="750" spc="-5" dirty="0">
                <a:solidFill>
                  <a:srgbClr val="171514"/>
                </a:solidFill>
                <a:latin typeface="Microsoft Sans Serif"/>
                <a:cs typeface="Microsoft Sans Serif"/>
              </a:rPr>
              <a:t> </a:t>
            </a:r>
            <a:r>
              <a:rPr sz="750" spc="-50" dirty="0">
                <a:solidFill>
                  <a:srgbClr val="171514"/>
                </a:solidFill>
                <a:latin typeface="Microsoft Sans Serif"/>
                <a:cs typeface="Microsoft Sans Serif"/>
              </a:rPr>
              <a:t>mJ</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(consulte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Tabla</a:t>
            </a:r>
            <a:r>
              <a:rPr sz="750" spc="-5" dirty="0">
                <a:solidFill>
                  <a:srgbClr val="171514"/>
                </a:solidFill>
                <a:latin typeface="Microsoft Sans Serif"/>
                <a:cs typeface="Microsoft Sans Serif"/>
              </a:rPr>
              <a:t> 7.2).</a:t>
            </a:r>
            <a:endParaRPr sz="750" dirty="0">
              <a:latin typeface="Microsoft Sans Serif"/>
              <a:cs typeface="Microsoft Sans Serif"/>
            </a:endParaRPr>
          </a:p>
          <a:p>
            <a:pPr marL="12700" marR="85725" indent="152400">
              <a:lnSpc>
                <a:spcPts val="1200"/>
              </a:lnSpc>
              <a:spcBef>
                <a:spcPts val="90"/>
              </a:spcBef>
            </a:pPr>
            <a:r>
              <a:rPr sz="700" spc="2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tipo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cepillo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potencialmente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peligroso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conoce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cepillo</a:t>
            </a:r>
            <a:r>
              <a:rPr lang="es-ES" sz="700" spc="1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 </a:t>
            </a:r>
            <a:r>
              <a:rPr sz="700" spc="20" dirty="0">
                <a:solidFill>
                  <a:srgbClr val="171514"/>
                </a:solidFill>
                <a:latin typeface="Microsoft Sans Serif"/>
                <a:cs typeface="Microsoft Sans Serif"/>
              </a:rPr>
              <a:t>propagación. Ocurre </a:t>
            </a:r>
            <a:r>
              <a:rPr sz="700" spc="25" dirty="0">
                <a:solidFill>
                  <a:srgbClr val="171514"/>
                </a:solidFill>
                <a:latin typeface="Microsoft Sans Serif"/>
                <a:cs typeface="Microsoft Sans Serif"/>
              </a:rPr>
              <a:t>cuando </a:t>
            </a:r>
            <a:r>
              <a:rPr sz="700" spc="30" dirty="0">
                <a:solidFill>
                  <a:srgbClr val="171514"/>
                </a:solidFill>
                <a:latin typeface="Microsoft Sans Serif"/>
                <a:cs typeface="Microsoft Sans Serif"/>
              </a:rPr>
              <a:t>una </a:t>
            </a:r>
            <a:r>
              <a:rPr sz="700" spc="20" dirty="0">
                <a:solidFill>
                  <a:srgbClr val="171514"/>
                </a:solidFill>
                <a:latin typeface="Microsoft Sans Serif"/>
                <a:cs typeface="Microsoft Sans Serif"/>
              </a:rPr>
              <a:t>superficie metálica puesta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25" dirty="0">
                <a:solidFill>
                  <a:srgbClr val="171514"/>
                </a:solidFill>
                <a:latin typeface="Microsoft Sans Serif"/>
                <a:cs typeface="Microsoft Sans Serif"/>
              </a:rPr>
              <a:t>tiene </a:t>
            </a:r>
            <a:r>
              <a:rPr sz="700" spc="30" dirty="0">
                <a:solidFill>
                  <a:srgbClr val="171514"/>
                </a:solidFill>
                <a:latin typeface="Microsoft Sans Serif"/>
                <a:cs typeface="Microsoft Sans Serif"/>
              </a:rPr>
              <a:t>una </a:t>
            </a:r>
            <a:r>
              <a:rPr sz="700" spc="5" dirty="0" err="1">
                <a:solidFill>
                  <a:srgbClr val="171514"/>
                </a:solidFill>
                <a:latin typeface="Microsoft Sans Serif"/>
                <a:cs typeface="Microsoft Sans Serif"/>
              </a:rPr>
              <a:t>capa</a:t>
            </a:r>
            <a:r>
              <a:rPr sz="700" spc="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aislante</a:t>
            </a:r>
            <a:r>
              <a:rPr lang="es-ES" sz="700" spc="1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altamente</a:t>
            </a:r>
            <a:r>
              <a:rPr sz="700" spc="-5"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cargada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forma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película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delgada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depósito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(Figura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7.10a).</a:t>
            </a:r>
            <a:endParaRPr sz="700" dirty="0">
              <a:latin typeface="Microsoft Sans Serif"/>
              <a:cs typeface="Microsoft Sans Serif"/>
            </a:endParaRPr>
          </a:p>
          <a:p>
            <a:pPr marL="12700" marR="20955" indent="151765">
              <a:lnSpc>
                <a:spcPts val="1200"/>
              </a:lnSpc>
            </a:pP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combinación </a:t>
            </a:r>
            <a:r>
              <a:rPr sz="750" spc="45" dirty="0">
                <a:solidFill>
                  <a:srgbClr val="171514"/>
                </a:solidFill>
                <a:latin typeface="Microsoft Sans Serif"/>
                <a:cs typeface="Microsoft Sans Serif"/>
              </a:rPr>
              <a:t>forma un </a:t>
            </a:r>
            <a:r>
              <a:rPr sz="750" spc="20" dirty="0">
                <a:solidFill>
                  <a:srgbClr val="171514"/>
                </a:solidFill>
                <a:latin typeface="Microsoft Sans Serif"/>
                <a:cs typeface="Microsoft Sans Serif"/>
              </a:rPr>
              <a:t>capacitor.</a:t>
            </a:r>
            <a:r>
              <a:rPr sz="450" spc="20" dirty="0">
                <a:solidFill>
                  <a:srgbClr val="171514"/>
                </a:solidFill>
                <a:latin typeface="Microsoft Sans Serif"/>
                <a:cs typeface="Microsoft Sans Serif"/>
              </a:rPr>
              <a:t>5</a:t>
            </a:r>
            <a:r>
              <a:rPr sz="750" spc="2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puede </a:t>
            </a:r>
            <a:r>
              <a:rPr sz="750" spc="20" dirty="0">
                <a:solidFill>
                  <a:srgbClr val="171514"/>
                </a:solidFill>
                <a:latin typeface="Microsoft Sans Serif"/>
                <a:cs typeface="Microsoft Sans Serif"/>
              </a:rPr>
              <a:t>almacenar </a:t>
            </a:r>
            <a:r>
              <a:rPr sz="750" spc="30" dirty="0">
                <a:solidFill>
                  <a:srgbClr val="171514"/>
                </a:solidFill>
                <a:latin typeface="Microsoft Sans Serif"/>
                <a:cs typeface="Microsoft Sans Serif"/>
              </a:rPr>
              <a:t>una </a:t>
            </a:r>
            <a:r>
              <a:rPr sz="750" spc="35" dirty="0">
                <a:solidFill>
                  <a:srgbClr val="171514"/>
                </a:solidFill>
                <a:latin typeface="Microsoft Sans Serif"/>
                <a:cs typeface="Microsoft Sans Serif"/>
              </a:rPr>
              <a:t>gran </a:t>
            </a:r>
            <a:r>
              <a:rPr sz="750" spc="25" dirty="0">
                <a:solidFill>
                  <a:srgbClr val="171514"/>
                </a:solidFill>
                <a:latin typeface="Microsoft Sans Serif"/>
                <a:cs typeface="Microsoft Sans Serif"/>
              </a:rPr>
              <a:t>cantidad de </a:t>
            </a:r>
            <a:r>
              <a:rPr sz="750" spc="20" dirty="0" err="1">
                <a:solidFill>
                  <a:srgbClr val="171514"/>
                </a:solidFill>
                <a:latin typeface="Microsoft Sans Serif"/>
                <a:cs typeface="Microsoft Sans Serif"/>
              </a:rPr>
              <a:t>energía</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cuando</a:t>
            </a:r>
            <a:r>
              <a:rPr sz="750" spc="2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diferencia </a:t>
            </a:r>
            <a:r>
              <a:rPr sz="750" spc="25" dirty="0">
                <a:solidFill>
                  <a:srgbClr val="171514"/>
                </a:solidFill>
                <a:latin typeface="Microsoft Sans Serif"/>
                <a:cs typeface="Microsoft Sans Serif"/>
              </a:rPr>
              <a:t>de potencial </a:t>
            </a:r>
            <a:r>
              <a:rPr sz="750" dirty="0">
                <a:solidFill>
                  <a:srgbClr val="171514"/>
                </a:solidFill>
                <a:latin typeface="Microsoft Sans Serif"/>
                <a:cs typeface="Microsoft Sans Serif"/>
              </a:rPr>
              <a:t>a </a:t>
            </a:r>
            <a:r>
              <a:rPr sz="750" spc="20" dirty="0">
                <a:solidFill>
                  <a:srgbClr val="171514"/>
                </a:solidFill>
                <a:latin typeface="Microsoft Sans Serif"/>
                <a:cs typeface="Microsoft Sans Serif"/>
              </a:rPr>
              <a:t>través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5" dirty="0">
                <a:solidFill>
                  <a:srgbClr val="171514"/>
                </a:solidFill>
                <a:latin typeface="Microsoft Sans Serif"/>
                <a:cs typeface="Microsoft Sans Serif"/>
              </a:rPr>
              <a:t>capa </a:t>
            </a:r>
            <a:r>
              <a:rPr sz="750" spc="15" dirty="0">
                <a:solidFill>
                  <a:srgbClr val="171514"/>
                </a:solidFill>
                <a:latin typeface="Microsoft Sans Serif"/>
                <a:cs typeface="Microsoft Sans Serif"/>
              </a:rPr>
              <a:t>aislante </a:t>
            </a:r>
            <a:r>
              <a:rPr sz="750" spc="10" dirty="0">
                <a:solidFill>
                  <a:srgbClr val="171514"/>
                </a:solidFill>
                <a:latin typeface="Microsoft Sans Serif"/>
                <a:cs typeface="Microsoft Sans Serif"/>
              </a:rPr>
              <a:t>excede </a:t>
            </a:r>
            <a:r>
              <a:rPr sz="750" spc="15" dirty="0">
                <a:solidFill>
                  <a:srgbClr val="171514"/>
                </a:solidFill>
                <a:latin typeface="Microsoft Sans Serif"/>
                <a:cs typeface="Microsoft Sans Serif"/>
              </a:rPr>
              <a:t>su resistencia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35" dirty="0" err="1">
                <a:solidFill>
                  <a:srgbClr val="171514"/>
                </a:solidFill>
                <a:latin typeface="Microsoft Sans Serif"/>
                <a:cs typeface="Microsoft Sans Serif"/>
              </a:rPr>
              <a:t>ruptura</a:t>
            </a:r>
            <a:r>
              <a:rPr sz="750" spc="35" dirty="0" smtClean="0">
                <a:solidFill>
                  <a:srgbClr val="171514"/>
                </a:solidFill>
                <a:latin typeface="Microsoft Sans Serif"/>
                <a:cs typeface="Microsoft Sans Serif"/>
              </a:rPr>
              <a:t>,</a:t>
            </a:r>
            <a:r>
              <a:rPr lang="es-ES" sz="750" spc="3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perfora.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campo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paralelo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superficie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vuelve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suficientemente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grande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ocurra</a:t>
            </a:r>
            <a:r>
              <a:rPr sz="750" spc="3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descarga </a:t>
            </a:r>
            <a:r>
              <a:rPr sz="750" spc="20" dirty="0">
                <a:solidFill>
                  <a:srgbClr val="171514"/>
                </a:solidFill>
                <a:latin typeface="Microsoft Sans Serif"/>
                <a:cs typeface="Microsoft Sans Serif"/>
              </a:rPr>
              <a:t>superficial </a:t>
            </a:r>
            <a:r>
              <a:rPr sz="750" spc="10" dirty="0">
                <a:solidFill>
                  <a:srgbClr val="171514"/>
                </a:solidFill>
                <a:latin typeface="Microsoft Sans Serif"/>
                <a:cs typeface="Microsoft Sans Serif"/>
              </a:rPr>
              <a:t>masiva. </a:t>
            </a:r>
            <a:r>
              <a:rPr sz="750" spc="-10" dirty="0">
                <a:solidFill>
                  <a:srgbClr val="171514"/>
                </a:solidFill>
                <a:latin typeface="Microsoft Sans Serif"/>
                <a:cs typeface="Microsoft Sans Serif"/>
              </a:rPr>
              <a:t>Estas </a:t>
            </a:r>
            <a:r>
              <a:rPr sz="750" spc="10" dirty="0">
                <a:solidFill>
                  <a:srgbClr val="171514"/>
                </a:solidFill>
                <a:latin typeface="Microsoft Sans Serif"/>
                <a:cs typeface="Microsoft Sans Serif"/>
              </a:rPr>
              <a:t>descargas </a:t>
            </a:r>
            <a:r>
              <a:rPr sz="750" spc="35" dirty="0">
                <a:solidFill>
                  <a:srgbClr val="171514"/>
                </a:solidFill>
                <a:latin typeface="Microsoft Sans Serif"/>
                <a:cs typeface="Microsoft Sans Serif"/>
              </a:rPr>
              <a:t>también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conocen </a:t>
            </a:r>
            <a:r>
              <a:rPr sz="750" spc="30" dirty="0" err="1">
                <a:solidFill>
                  <a:srgbClr val="171514"/>
                </a:solidFill>
                <a:latin typeface="Microsoft Sans Serif"/>
                <a:cs typeface="Microsoft Sans Serif"/>
              </a:rPr>
              <a:t>como</a:t>
            </a:r>
            <a:r>
              <a:rPr sz="750" spc="3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descargas</a:t>
            </a:r>
            <a:r>
              <a:rPr lang="es-ES" sz="750" spc="1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25" dirty="0">
                <a:solidFill>
                  <a:srgbClr val="171514"/>
                </a:solidFill>
                <a:latin typeface="Microsoft Sans Serif"/>
                <a:cs typeface="Microsoft Sans Serif"/>
              </a:rPr>
              <a:t>Lichtenberg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son </a:t>
            </a:r>
            <a:r>
              <a:rPr sz="750" spc="30" dirty="0">
                <a:solidFill>
                  <a:srgbClr val="171514"/>
                </a:solidFill>
                <a:latin typeface="Microsoft Sans Serif"/>
                <a:cs typeface="Microsoft Sans Serif"/>
              </a:rPr>
              <a:t>potencialmente </a:t>
            </a:r>
            <a:r>
              <a:rPr sz="750" spc="40" dirty="0">
                <a:solidFill>
                  <a:srgbClr val="171514"/>
                </a:solidFill>
                <a:latin typeface="Microsoft Sans Serif"/>
                <a:cs typeface="Microsoft Sans Serif"/>
              </a:rPr>
              <a:t>muy </a:t>
            </a:r>
            <a:r>
              <a:rPr sz="750" spc="20" dirty="0">
                <a:solidFill>
                  <a:srgbClr val="171514"/>
                </a:solidFill>
                <a:latin typeface="Microsoft Sans Serif"/>
                <a:cs typeface="Microsoft Sans Serif"/>
              </a:rPr>
              <a:t>peligrosas </a:t>
            </a:r>
            <a:r>
              <a:rPr sz="750" spc="5" dirty="0">
                <a:solidFill>
                  <a:srgbClr val="171514"/>
                </a:solidFill>
                <a:latin typeface="Microsoft Sans Serif"/>
                <a:cs typeface="Microsoft Sans Serif"/>
              </a:rPr>
              <a:t>ya </a:t>
            </a:r>
            <a:r>
              <a:rPr sz="750" spc="30" dirty="0">
                <a:solidFill>
                  <a:srgbClr val="171514"/>
                </a:solidFill>
                <a:latin typeface="Microsoft Sans Serif"/>
                <a:cs typeface="Microsoft Sans Serif"/>
              </a:rPr>
              <a:t>que </a:t>
            </a:r>
            <a:r>
              <a:rPr sz="750" spc="15" dirty="0">
                <a:solidFill>
                  <a:srgbClr val="171514"/>
                </a:solidFill>
                <a:latin typeface="Microsoft Sans Serif"/>
                <a:cs typeface="Microsoft Sans Serif"/>
              </a:rPr>
              <a:t>su </a:t>
            </a:r>
            <a:r>
              <a:rPr sz="750" spc="25" dirty="0">
                <a:solidFill>
                  <a:srgbClr val="171514"/>
                </a:solidFill>
                <a:latin typeface="Microsoft Sans Serif"/>
                <a:cs typeface="Microsoft Sans Serif"/>
              </a:rPr>
              <a:t>energía </a:t>
            </a:r>
            <a:r>
              <a:rPr sz="750" spc="-5" dirty="0">
                <a:solidFill>
                  <a:srgbClr val="171514"/>
                </a:solidFill>
                <a:latin typeface="Microsoft Sans Serif"/>
                <a:cs typeface="Microsoft Sans Serif"/>
              </a:rPr>
              <a:t>es </a:t>
            </a:r>
            <a:r>
              <a:rPr sz="750" spc="20" dirty="0">
                <a:solidFill>
                  <a:srgbClr val="171514"/>
                </a:solidFill>
                <a:latin typeface="Microsoft Sans Serif"/>
                <a:cs typeface="Microsoft Sans Serif"/>
              </a:rPr>
              <a:t>del </a:t>
            </a:r>
            <a:r>
              <a:rPr sz="750" spc="35" dirty="0">
                <a:solidFill>
                  <a:srgbClr val="171514"/>
                </a:solidFill>
                <a:latin typeface="Microsoft Sans Serif"/>
                <a:cs typeface="Microsoft Sans Serif"/>
              </a:rPr>
              <a:t>orden</a:t>
            </a:r>
            <a:r>
              <a:rPr sz="750" spc="3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5" dirty="0" err="1" smtClean="0">
                <a:solidFill>
                  <a:srgbClr val="171514"/>
                </a:solidFill>
                <a:latin typeface="Microsoft Sans Serif"/>
                <a:cs typeface="Microsoft Sans Serif"/>
              </a:rPr>
              <a:t>varios</a:t>
            </a:r>
            <a:r>
              <a:rPr lang="es-ES" sz="750" spc="1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julios</a:t>
            </a:r>
            <a:r>
              <a:rPr sz="750" spc="1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suficiente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encender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gases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vapores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inflamables,</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así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polvos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combustibles.</a:t>
            </a:r>
            <a:endParaRPr sz="750" dirty="0">
              <a:latin typeface="Microsoft Sans Serif"/>
              <a:cs typeface="Microsoft Sans Serif"/>
            </a:endParaRPr>
          </a:p>
          <a:p>
            <a:pPr marL="12700" marR="131445">
              <a:lnSpc>
                <a:spcPts val="1200"/>
              </a:lnSpc>
            </a:pPr>
            <a:r>
              <a:rPr sz="750" spc="-5" dirty="0">
                <a:solidFill>
                  <a:srgbClr val="171514"/>
                </a:solidFill>
                <a:latin typeface="Microsoft Sans Serif"/>
                <a:cs typeface="Microsoft Sans Serif"/>
              </a:rPr>
              <a:t>Tales </a:t>
            </a:r>
            <a:r>
              <a:rPr sz="750" spc="10" dirty="0">
                <a:solidFill>
                  <a:srgbClr val="171514"/>
                </a:solidFill>
                <a:latin typeface="Microsoft Sans Serif"/>
                <a:cs typeface="Microsoft Sans Serif"/>
              </a:rPr>
              <a:t>descargas </a:t>
            </a:r>
            <a:r>
              <a:rPr sz="750" spc="30" dirty="0">
                <a:solidFill>
                  <a:srgbClr val="171514"/>
                </a:solidFill>
                <a:latin typeface="Microsoft Sans Serif"/>
                <a:cs typeface="Microsoft Sans Serif"/>
              </a:rPr>
              <a:t>ocurren </a:t>
            </a:r>
            <a:r>
              <a:rPr sz="750" spc="25" dirty="0">
                <a:solidFill>
                  <a:srgbClr val="171514"/>
                </a:solidFill>
                <a:latin typeface="Microsoft Sans Serif"/>
                <a:cs typeface="Microsoft Sans Serif"/>
              </a:rPr>
              <a:t>en </a:t>
            </a:r>
            <a:r>
              <a:rPr sz="750" spc="20" dirty="0">
                <a:solidFill>
                  <a:srgbClr val="171514"/>
                </a:solidFill>
                <a:latin typeface="Microsoft Sans Serif"/>
                <a:cs typeface="Microsoft Sans Serif"/>
              </a:rPr>
              <a:t>recipientes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tuberías </a:t>
            </a:r>
            <a:r>
              <a:rPr sz="750" spc="30" dirty="0">
                <a:solidFill>
                  <a:srgbClr val="171514"/>
                </a:solidFill>
                <a:latin typeface="Microsoft Sans Serif"/>
                <a:cs typeface="Microsoft Sans Serif"/>
              </a:rPr>
              <a:t>que tienen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revestimiento </a:t>
            </a:r>
            <a:r>
              <a:rPr sz="750" spc="15" dirty="0">
                <a:solidFill>
                  <a:srgbClr val="171514"/>
                </a:solidFill>
                <a:latin typeface="Microsoft Sans Serif"/>
                <a:cs typeface="Microsoft Sans Serif"/>
              </a:rPr>
              <a:t>aislante</a:t>
            </a:r>
            <a:r>
              <a:rPr sz="750" spc="15"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5" dirty="0" err="1" smtClean="0">
                <a:solidFill>
                  <a:srgbClr val="171514"/>
                </a:solidFill>
                <a:latin typeface="Microsoft Sans Serif"/>
                <a:cs typeface="Microsoft Sans Serif"/>
              </a:rPr>
              <a:t>en</a:t>
            </a:r>
            <a:r>
              <a:rPr lang="es-ES" sz="750" spc="25"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superficies</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metálicas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expuestas</a:t>
            </a:r>
            <a:r>
              <a:rPr sz="750" dirty="0">
                <a:solidFill>
                  <a:srgbClr val="171514"/>
                </a:solidFill>
                <a:latin typeface="Microsoft Sans Serif"/>
                <a:cs typeface="Microsoft Sans Serif"/>
              </a:rPr>
              <a:t> a </a:t>
            </a:r>
            <a:r>
              <a:rPr sz="750" spc="20" dirty="0">
                <a:solidFill>
                  <a:srgbClr val="171514"/>
                </a:solidFill>
                <a:latin typeface="Microsoft Sans Serif"/>
                <a:cs typeface="Microsoft Sans Serif"/>
              </a:rPr>
              <a:t>polvos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partículas.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experiencia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ha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demostrado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este</a:t>
            </a:r>
            <a:r>
              <a:rPr lang="es-ES" sz="750" spc="1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tipo</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produce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espesores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película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superiores</a:t>
            </a:r>
            <a:r>
              <a:rPr sz="750" dirty="0">
                <a:solidFill>
                  <a:srgbClr val="171514"/>
                </a:solidFill>
                <a:latin typeface="Microsoft Sans Serif"/>
                <a:cs typeface="Microsoft Sans Serif"/>
              </a:rPr>
              <a:t> a </a:t>
            </a:r>
            <a:r>
              <a:rPr sz="750" spc="10" dirty="0">
                <a:solidFill>
                  <a:srgbClr val="171514"/>
                </a:solidFill>
                <a:latin typeface="Microsoft Sans Serif"/>
                <a:cs typeface="Microsoft Sans Serif"/>
              </a:rPr>
              <a:t>10</a:t>
            </a:r>
            <a:r>
              <a:rPr sz="750" spc="-5" dirty="0">
                <a:solidFill>
                  <a:srgbClr val="171514"/>
                </a:solidFill>
                <a:latin typeface="Microsoft Sans Serif"/>
                <a:cs typeface="Microsoft Sans Serif"/>
              </a:rPr>
              <a:t> </a:t>
            </a:r>
            <a:r>
              <a:rPr sz="750" spc="75" dirty="0">
                <a:solidFill>
                  <a:srgbClr val="171514"/>
                </a:solidFill>
                <a:latin typeface="Microsoft Sans Serif"/>
                <a:cs typeface="Microsoft Sans Serif"/>
              </a:rPr>
              <a:t>mm</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tensión</a:t>
            </a:r>
            <a:r>
              <a:rPr lang="es-ES" sz="750" spc="2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sz="750" spc="-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ruptura</a:t>
            </a:r>
            <a:r>
              <a:rPr sz="750" spc="-5" dirty="0">
                <a:solidFill>
                  <a:srgbClr val="171514"/>
                </a:solidFill>
                <a:latin typeface="Microsoft Sans Serif"/>
                <a:cs typeface="Microsoft Sans Serif"/>
              </a:rPr>
              <a:t> es </a:t>
            </a:r>
            <a:r>
              <a:rPr sz="750" spc="35" dirty="0">
                <a:solidFill>
                  <a:srgbClr val="171514"/>
                </a:solidFill>
                <a:latin typeface="Microsoft Sans Serif"/>
                <a:cs typeface="Microsoft Sans Serif"/>
              </a:rPr>
              <a:t>inferior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4</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kV</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películas</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inferior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kV</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tejidos</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ts val="1200"/>
              </a:lnSpc>
            </a:pPr>
            <a:r>
              <a:rPr sz="700" spc="-20" dirty="0">
                <a:solidFill>
                  <a:srgbClr val="171514"/>
                </a:solidFill>
                <a:latin typeface="Microsoft Sans Serif"/>
                <a:cs typeface="Microsoft Sans Serif"/>
              </a:rPr>
              <a:t>En </a:t>
            </a:r>
            <a:r>
              <a:rPr sz="700" spc="20" dirty="0">
                <a:solidFill>
                  <a:srgbClr val="171514"/>
                </a:solidFill>
                <a:latin typeface="Microsoft Sans Serif"/>
                <a:cs typeface="Microsoft Sans Serif"/>
              </a:rPr>
              <a:t>algunos </a:t>
            </a:r>
            <a:r>
              <a:rPr sz="700" spc="-5" dirty="0">
                <a:solidFill>
                  <a:srgbClr val="171514"/>
                </a:solidFill>
                <a:latin typeface="Microsoft Sans Serif"/>
                <a:cs typeface="Microsoft Sans Serif"/>
              </a:rPr>
              <a:t>casos, </a:t>
            </a:r>
            <a:r>
              <a:rPr sz="700" spc="25" dirty="0">
                <a:solidFill>
                  <a:srgbClr val="171514"/>
                </a:solidFill>
                <a:latin typeface="Microsoft Sans Serif"/>
                <a:cs typeface="Microsoft Sans Serif"/>
              </a:rPr>
              <a:t>puede </a:t>
            </a:r>
            <a:r>
              <a:rPr sz="700" spc="35" dirty="0">
                <a:solidFill>
                  <a:srgbClr val="171514"/>
                </a:solidFill>
                <a:latin typeface="Microsoft Sans Serif"/>
                <a:cs typeface="Microsoft Sans Serif"/>
              </a:rPr>
              <a:t>ocurrir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descarga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cepillo </a:t>
            </a:r>
            <a:r>
              <a:rPr sz="700" spc="30" dirty="0">
                <a:solidFill>
                  <a:srgbClr val="171514"/>
                </a:solidFill>
                <a:latin typeface="Microsoft Sans Serif"/>
                <a:cs typeface="Microsoft Sans Serif"/>
              </a:rPr>
              <a:t>que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propaga </a:t>
            </a:r>
            <a:r>
              <a:rPr sz="700" spc="20" dirty="0">
                <a:solidFill>
                  <a:srgbClr val="171514"/>
                </a:solidFill>
                <a:latin typeface="Microsoft Sans Serif"/>
                <a:cs typeface="Microsoft Sans Serif"/>
              </a:rPr>
              <a:t>sobre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superficie</a:t>
            </a:r>
            <a:r>
              <a:rPr sz="700" spc="20" dirty="0">
                <a:solidFill>
                  <a:srgbClr val="171514"/>
                </a:solidFill>
                <a:latin typeface="Microsoft Sans Serif"/>
                <a:cs typeface="Microsoft Sans Serif"/>
              </a:rPr>
              <a:t> de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aisladores</a:t>
            </a:r>
            <a:r>
              <a:rPr sz="700" spc="1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ausencia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una </a:t>
            </a:r>
            <a:r>
              <a:rPr sz="700" spc="20" dirty="0">
                <a:solidFill>
                  <a:srgbClr val="171514"/>
                </a:solidFill>
                <a:latin typeface="Microsoft Sans Serif"/>
                <a:cs typeface="Microsoft Sans Serif"/>
              </a:rPr>
              <a:t>superficie metálica </a:t>
            </a:r>
            <a:r>
              <a:rPr sz="700" spc="15" dirty="0">
                <a:solidFill>
                  <a:srgbClr val="171514"/>
                </a:solidFill>
                <a:latin typeface="Microsoft Sans Serif"/>
                <a:cs typeface="Microsoft Sans Serif"/>
              </a:rPr>
              <a:t>conectada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10" dirty="0">
                <a:solidFill>
                  <a:srgbClr val="171514"/>
                </a:solidFill>
                <a:latin typeface="Microsoft Sans Serif"/>
                <a:cs typeface="Microsoft Sans Serif"/>
              </a:rPr>
              <a:t>(Figura </a:t>
            </a:r>
            <a:r>
              <a:rPr sz="700" spc="5" dirty="0">
                <a:solidFill>
                  <a:srgbClr val="171514"/>
                </a:solidFill>
                <a:latin typeface="Microsoft Sans Serif"/>
                <a:cs typeface="Microsoft Sans Serif"/>
              </a:rPr>
              <a:t>7.10b). </a:t>
            </a:r>
            <a:r>
              <a:rPr sz="700" spc="15" dirty="0">
                <a:solidFill>
                  <a:srgbClr val="171514"/>
                </a:solidFill>
                <a:latin typeface="Microsoft Sans Serif"/>
                <a:cs typeface="Microsoft Sans Serif"/>
              </a:rPr>
              <a:t>Cuando</a:t>
            </a:r>
            <a:r>
              <a:rPr sz="700" spc="15"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40" dirty="0" err="1" smtClean="0">
                <a:solidFill>
                  <a:srgbClr val="171514"/>
                </a:solidFill>
                <a:latin typeface="Microsoft Sans Serif"/>
                <a:cs typeface="Microsoft Sans Serif"/>
              </a:rPr>
              <a:t>forman</a:t>
            </a:r>
            <a:r>
              <a:rPr lang="es-ES" sz="700" spc="4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cargas</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lado </a:t>
            </a:r>
            <a:r>
              <a:rPr sz="700" spc="35" dirty="0">
                <a:solidFill>
                  <a:srgbClr val="171514"/>
                </a:solidFill>
                <a:latin typeface="Microsoft Sans Serif"/>
                <a:cs typeface="Microsoft Sans Serif"/>
              </a:rPr>
              <a:t>interior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superficie, </a:t>
            </a:r>
            <a:r>
              <a:rPr sz="700" spc="30" dirty="0">
                <a:solidFill>
                  <a:srgbClr val="171514"/>
                </a:solidFill>
                <a:latin typeface="Microsoft Sans Serif"/>
                <a:cs typeface="Microsoft Sans Serif"/>
              </a:rPr>
              <a:t>como </a:t>
            </a:r>
            <a:r>
              <a:rPr sz="700" spc="40" dirty="0">
                <a:solidFill>
                  <a:srgbClr val="171514"/>
                </a:solidFill>
                <a:latin typeface="Microsoft Sans Serif"/>
                <a:cs typeface="Microsoft Sans Serif"/>
              </a:rPr>
              <a:t>por </a:t>
            </a:r>
            <a:r>
              <a:rPr sz="700" spc="25" dirty="0">
                <a:solidFill>
                  <a:srgbClr val="171514"/>
                </a:solidFill>
                <a:latin typeface="Microsoft Sans Serif"/>
                <a:cs typeface="Microsoft Sans Serif"/>
              </a:rPr>
              <a:t>ejemplo cuando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bolsa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plástico</a:t>
            </a:r>
            <a:r>
              <a:rPr sz="700" spc="15"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15" dirty="0" err="1" smtClean="0">
                <a:solidFill>
                  <a:srgbClr val="171514"/>
                </a:solidFill>
                <a:latin typeface="Microsoft Sans Serif"/>
                <a:cs typeface="Microsoft Sans Serif"/>
              </a:rPr>
              <a:t>llena</a:t>
            </a:r>
            <a:r>
              <a:rPr lang="es-ES" sz="700" spc="1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con</a:t>
            </a:r>
            <a:r>
              <a:rPr sz="70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polvo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cargado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cuando</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líquido</a:t>
            </a:r>
            <a:r>
              <a:rPr sz="700" dirty="0">
                <a:solidFill>
                  <a:srgbClr val="171514"/>
                </a:solidFill>
                <a:latin typeface="Microsoft Sans Serif"/>
                <a:cs typeface="Microsoft Sans Serif"/>
              </a:rPr>
              <a:t> </a:t>
            </a:r>
            <a:r>
              <a:rPr lang="es-ES" sz="700" spc="20" dirty="0" smtClean="0">
                <a:solidFill>
                  <a:srgbClr val="171514"/>
                </a:solidFill>
                <a:latin typeface="Microsoft Sans Serif"/>
                <a:cs typeface="Microsoft Sans Serif"/>
              </a:rPr>
              <a:t>circula</a:t>
            </a:r>
            <a:r>
              <a:rPr sz="70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dentro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tubería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plástico,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estas </a:t>
            </a:r>
            <a:r>
              <a:rPr sz="700" spc="10" dirty="0" err="1">
                <a:solidFill>
                  <a:srgbClr val="171514"/>
                </a:solidFill>
                <a:latin typeface="Microsoft Sans Serif"/>
                <a:cs typeface="Microsoft Sans Serif"/>
              </a:rPr>
              <a:t>cargas</a:t>
            </a:r>
            <a:r>
              <a:rPr sz="70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pueden</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crear</a:t>
            </a:r>
            <a:r>
              <a:rPr sz="700" spc="-5"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campo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externo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fuerza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suficiente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atraer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cargas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contrario</a:t>
            </a:r>
            <a:endParaRPr sz="700" dirty="0">
              <a:latin typeface="Microsoft Sans Serif"/>
              <a:cs typeface="Microsoft Sans Serif"/>
            </a:endParaRPr>
          </a:p>
        </p:txBody>
      </p:sp>
      <p:sp>
        <p:nvSpPr>
          <p:cNvPr id="18" name="object 18"/>
          <p:cNvSpPr txBox="1"/>
          <p:nvPr/>
        </p:nvSpPr>
        <p:spPr>
          <a:xfrm>
            <a:off x="7336072" y="5742750"/>
            <a:ext cx="819150" cy="97463"/>
          </a:xfrm>
          <a:prstGeom prst="rect">
            <a:avLst/>
          </a:prstGeom>
        </p:spPr>
        <p:txBody>
          <a:bodyPr vert="horz" wrap="square" lIns="0" tIns="12700" rIns="0" bIns="0" rtlCol="0">
            <a:spAutoFit/>
          </a:bodyPr>
          <a:lstStyle/>
          <a:p>
            <a:pPr marL="12700">
              <a:spcBef>
                <a:spcPts val="100"/>
              </a:spcBef>
            </a:pPr>
            <a:r>
              <a:rPr sz="550" spc="15" dirty="0">
                <a:solidFill>
                  <a:srgbClr val="171514"/>
                </a:solidFill>
                <a:latin typeface="Microsoft Sans Serif"/>
                <a:cs typeface="Microsoft Sans Serif"/>
              </a:rPr>
              <a:t>serpentinas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lamentarias</a:t>
            </a:r>
            <a:endParaRPr sz="550">
              <a:latin typeface="Microsoft Sans Serif"/>
              <a:cs typeface="Microsoft Sans Serif"/>
            </a:endParaRPr>
          </a:p>
        </p:txBody>
      </p:sp>
      <p:sp>
        <p:nvSpPr>
          <p:cNvPr id="19" name="object 19"/>
          <p:cNvSpPr txBox="1"/>
          <p:nvPr/>
        </p:nvSpPr>
        <p:spPr>
          <a:xfrm>
            <a:off x="5820582" y="5771458"/>
            <a:ext cx="716280" cy="291747"/>
          </a:xfrm>
          <a:prstGeom prst="rect">
            <a:avLst/>
          </a:prstGeom>
        </p:spPr>
        <p:txBody>
          <a:bodyPr vert="horz" wrap="square" lIns="0" tIns="67945" rIns="0" bIns="0" rtlCol="0">
            <a:spAutoFit/>
          </a:bodyPr>
          <a:lstStyle/>
          <a:p>
            <a:pPr algn="ctr">
              <a:spcBef>
                <a:spcPts val="535"/>
              </a:spcBef>
            </a:pPr>
            <a:r>
              <a:rPr sz="700" spc="15" dirty="0">
                <a:solidFill>
                  <a:srgbClr val="171514"/>
                </a:solidFill>
                <a:latin typeface="Microsoft Sans Serif"/>
                <a:cs typeface="Microsoft Sans Serif"/>
              </a:rPr>
              <a:t>aislante</a:t>
            </a:r>
            <a:r>
              <a:rPr sz="700" spc="-35" dirty="0">
                <a:solidFill>
                  <a:srgbClr val="171514"/>
                </a:solidFill>
                <a:latin typeface="Microsoft Sans Serif"/>
                <a:cs typeface="Microsoft Sans Serif"/>
              </a:rPr>
              <a:t> </a:t>
            </a:r>
            <a:r>
              <a:rPr sz="700" spc="20" dirty="0">
                <a:solidFill>
                  <a:srgbClr val="171514"/>
                </a:solidFill>
                <a:latin typeface="Microsoft Sans Serif"/>
                <a:cs typeface="Microsoft Sans Serif"/>
              </a:rPr>
              <a:t>cargado</a:t>
            </a:r>
            <a:endParaRPr sz="700">
              <a:latin typeface="Microsoft Sans Serif"/>
              <a:cs typeface="Microsoft Sans Serif"/>
            </a:endParaRPr>
          </a:p>
          <a:p>
            <a:pPr marL="55244" algn="ctr">
              <a:spcBef>
                <a:spcPts val="310"/>
              </a:spcBef>
            </a:pPr>
            <a:r>
              <a:rPr sz="500" spc="15" dirty="0">
                <a:solidFill>
                  <a:srgbClr val="171514"/>
                </a:solidFill>
                <a:latin typeface="Microsoft Sans Serif"/>
                <a:cs typeface="Microsoft Sans Serif"/>
              </a:rPr>
              <a:t>superficie</a:t>
            </a:r>
            <a:endParaRPr sz="500">
              <a:latin typeface="Microsoft Sans Serif"/>
              <a:cs typeface="Microsoft Sans Serif"/>
            </a:endParaRPr>
          </a:p>
        </p:txBody>
      </p:sp>
      <p:sp>
        <p:nvSpPr>
          <p:cNvPr id="20" name="object 20"/>
          <p:cNvSpPr txBox="1"/>
          <p:nvPr/>
        </p:nvSpPr>
        <p:spPr>
          <a:xfrm>
            <a:off x="8297769" y="6046148"/>
            <a:ext cx="784225"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conductor</a:t>
            </a:r>
            <a:r>
              <a:rPr sz="500" spc="-20" dirty="0">
                <a:solidFill>
                  <a:srgbClr val="171514"/>
                </a:solidFill>
                <a:latin typeface="Microsoft Sans Serif"/>
                <a:cs typeface="Microsoft Sans Serif"/>
              </a:rPr>
              <a:t> </a:t>
            </a:r>
            <a:r>
              <a:rPr sz="500" spc="20" dirty="0">
                <a:solidFill>
                  <a:srgbClr val="171514"/>
                </a:solidFill>
                <a:latin typeface="Microsoft Sans Serif"/>
                <a:cs typeface="Microsoft Sans Serif"/>
              </a:rPr>
              <a:t>puesto</a:t>
            </a:r>
            <a:r>
              <a:rPr sz="500" spc="-20" dirty="0">
                <a:solidFill>
                  <a:srgbClr val="171514"/>
                </a:solidFill>
                <a:latin typeface="Microsoft Sans Serif"/>
                <a:cs typeface="Microsoft Sans Serif"/>
              </a:rPr>
              <a:t> </a:t>
            </a:r>
            <a:r>
              <a:rPr sz="500" dirty="0">
                <a:solidFill>
                  <a:srgbClr val="171514"/>
                </a:solidFill>
                <a:latin typeface="Microsoft Sans Serif"/>
                <a:cs typeface="Microsoft Sans Serif"/>
              </a:rPr>
              <a:t>a</a:t>
            </a:r>
            <a:r>
              <a:rPr sz="500" spc="-20" dirty="0">
                <a:solidFill>
                  <a:srgbClr val="171514"/>
                </a:solidFill>
                <a:latin typeface="Microsoft Sans Serif"/>
                <a:cs typeface="Microsoft Sans Serif"/>
              </a:rPr>
              <a:t> </a:t>
            </a:r>
            <a:r>
              <a:rPr sz="500" spc="20" dirty="0">
                <a:solidFill>
                  <a:srgbClr val="171514"/>
                </a:solidFill>
                <a:latin typeface="Microsoft Sans Serif"/>
                <a:cs typeface="Microsoft Sans Serif"/>
              </a:rPr>
              <a:t>tierra</a:t>
            </a:r>
            <a:endParaRPr sz="500">
              <a:latin typeface="Microsoft Sans Serif"/>
              <a:cs typeface="Microsoft Sans Serif"/>
            </a:endParaRPr>
          </a:p>
        </p:txBody>
      </p:sp>
      <p:sp>
        <p:nvSpPr>
          <p:cNvPr id="21" name="object 21"/>
          <p:cNvSpPr txBox="1"/>
          <p:nvPr/>
        </p:nvSpPr>
        <p:spPr>
          <a:xfrm>
            <a:off x="5337173" y="7033348"/>
            <a:ext cx="1441450"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35" dirty="0">
                <a:solidFill>
                  <a:srgbClr val="171514"/>
                </a:solidFill>
                <a:latin typeface="Arial"/>
                <a:cs typeface="Arial"/>
              </a:rPr>
              <a:t> </a:t>
            </a:r>
            <a:r>
              <a:rPr sz="750" b="1" spc="10" dirty="0">
                <a:solidFill>
                  <a:srgbClr val="171514"/>
                </a:solidFill>
                <a:latin typeface="Arial"/>
                <a:cs typeface="Arial"/>
              </a:rPr>
              <a:t>7.9</a:t>
            </a:r>
            <a:r>
              <a:rPr sz="750" spc="10" dirty="0">
                <a:solidFill>
                  <a:srgbClr val="171514"/>
                </a:solidFill>
                <a:latin typeface="Microsoft Sans Serif"/>
                <a:cs typeface="Microsoft Sans Serif"/>
              </a:rPr>
              <a:t>Descarga</a:t>
            </a:r>
            <a:r>
              <a:rPr sz="750" spc="-2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25" dirty="0">
                <a:solidFill>
                  <a:srgbClr val="171514"/>
                </a:solidFill>
                <a:latin typeface="Microsoft Sans Serif"/>
                <a:cs typeface="Microsoft Sans Serif"/>
              </a:rPr>
              <a:t> </a:t>
            </a:r>
            <a:r>
              <a:rPr sz="750" spc="15" dirty="0">
                <a:solidFill>
                  <a:srgbClr val="171514"/>
                </a:solidFill>
                <a:latin typeface="Microsoft Sans Serif"/>
                <a:cs typeface="Microsoft Sans Serif"/>
              </a:rPr>
              <a:t>cepillo.</a:t>
            </a:r>
            <a:endParaRPr sz="750">
              <a:latin typeface="Microsoft Sans Serif"/>
              <a:cs typeface="Microsoft Sans Serif"/>
            </a:endParaRPr>
          </a:p>
        </p:txBody>
      </p:sp>
      <p:sp>
        <p:nvSpPr>
          <p:cNvPr id="22" name="object 22"/>
          <p:cNvSpPr txBox="1"/>
          <p:nvPr/>
        </p:nvSpPr>
        <p:spPr>
          <a:xfrm>
            <a:off x="5337176" y="7509599"/>
            <a:ext cx="4211955" cy="258404"/>
          </a:xfrm>
          <a:prstGeom prst="rect">
            <a:avLst/>
          </a:prstGeom>
        </p:spPr>
        <p:txBody>
          <a:bodyPr vert="horz" wrap="square" lIns="0" tIns="12700" rIns="0" bIns="0" rtlCol="0">
            <a:spAutoFit/>
          </a:bodyPr>
          <a:lstStyle/>
          <a:p>
            <a:pPr marL="88900" marR="5080" indent="-76200">
              <a:lnSpc>
                <a:spcPct val="133300"/>
              </a:lnSpc>
              <a:spcBef>
                <a:spcPts val="100"/>
              </a:spcBef>
            </a:pPr>
            <a:r>
              <a:rPr sz="350" spc="20" dirty="0">
                <a:solidFill>
                  <a:srgbClr val="171514"/>
                </a:solidFill>
                <a:latin typeface="Microsoft Sans Serif"/>
                <a:cs typeface="Microsoft Sans Serif"/>
              </a:rPr>
              <a:t>5</a:t>
            </a:r>
            <a:r>
              <a:rPr sz="600" spc="20" dirty="0">
                <a:solidFill>
                  <a:srgbClr val="171514"/>
                </a:solidFill>
                <a:latin typeface="Microsoft Sans Serif"/>
                <a:cs typeface="Microsoft Sans Serif"/>
              </a:rPr>
              <a:t>Aunque</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un</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capacitor</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suele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estar</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asociado</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con</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dos</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conductores,</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carga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superficie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plana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5" dirty="0" err="1">
                <a:solidFill>
                  <a:srgbClr val="171514"/>
                </a:solidFill>
                <a:latin typeface="Microsoft Sans Serif"/>
                <a:cs typeface="Microsoft Sans Serif"/>
              </a:rPr>
              <a:t>densidad</a:t>
            </a:r>
            <a:r>
              <a:rPr sz="600" spc="5" dirty="0">
                <a:solidFill>
                  <a:srgbClr val="171514"/>
                </a:solidFill>
                <a:latin typeface="Microsoft Sans Serif"/>
                <a:cs typeface="Microsoft Sans Serif"/>
              </a:rPr>
              <a:t> </a:t>
            </a:r>
            <a:r>
              <a:rPr sz="600" spc="30" dirty="0" err="1" smtClean="0">
                <a:solidFill>
                  <a:srgbClr val="171514"/>
                </a:solidFill>
                <a:latin typeface="Microsoft Sans Serif"/>
                <a:cs typeface="Microsoft Sans Serif"/>
              </a:rPr>
              <a:t>uniforme</a:t>
            </a:r>
            <a:r>
              <a:rPr lang="es-ES" sz="600" spc="30" dirty="0" smtClean="0">
                <a:solidFill>
                  <a:srgbClr val="171514"/>
                </a:solidFill>
                <a:latin typeface="Microsoft Sans Serif"/>
                <a:cs typeface="Microsoft Sans Serif"/>
              </a:rPr>
              <a:t> </a:t>
            </a:r>
            <a:r>
              <a:rPr sz="600" spc="-5" dirty="0" smtClean="0">
                <a:solidFill>
                  <a:srgbClr val="171514"/>
                </a:solidFill>
                <a:latin typeface="Microsoft Sans Serif"/>
                <a:cs typeface="Microsoft Sans Serif"/>
              </a:rPr>
              <a:t>se </a:t>
            </a:r>
            <a:r>
              <a:rPr sz="600" spc="15" dirty="0">
                <a:solidFill>
                  <a:srgbClr val="171514"/>
                </a:solidFill>
                <a:latin typeface="Microsoft Sans Serif"/>
                <a:cs typeface="Microsoft Sans Serif"/>
              </a:rPr>
              <a:t>considera</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el</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equivalente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superficie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plana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conductora</a:t>
            </a:r>
            <a:r>
              <a:rPr sz="600" spc="20" dirty="0">
                <a:solidFill>
                  <a:srgbClr val="171514"/>
                </a:solidFill>
                <a:latin typeface="Microsoft Sans Serif"/>
                <a:cs typeface="Microsoft Sans Serif"/>
              </a:rPr>
              <a:t>.</a:t>
            </a:r>
            <a:endParaRPr sz="600" dirty="0">
              <a:latin typeface="Microsoft Sans Serif"/>
              <a:cs typeface="Microsoft Sans Serif"/>
            </a:endParaRPr>
          </a:p>
        </p:txBody>
      </p:sp>
      <p:sp>
        <p:nvSpPr>
          <p:cNvPr id="23" name="object 23"/>
          <p:cNvSpPr txBox="1"/>
          <p:nvPr/>
        </p:nvSpPr>
        <p:spPr>
          <a:xfrm>
            <a:off x="6732597" y="6177279"/>
            <a:ext cx="192360" cy="587375"/>
          </a:xfrm>
          <a:prstGeom prst="rect">
            <a:avLst/>
          </a:prstGeom>
        </p:spPr>
        <p:txBody>
          <a:bodyPr vert="vert270" wrap="square" lIns="0" tIns="23495" rIns="0" bIns="0" rtlCol="0">
            <a:spAutoFit/>
          </a:bodyPr>
          <a:lstStyle/>
          <a:p>
            <a:pPr marL="12700">
              <a:spcBef>
                <a:spcPts val="185"/>
              </a:spcBef>
            </a:pPr>
            <a:r>
              <a:rPr sz="1250" spc="254" dirty="0">
                <a:solidFill>
                  <a:srgbClr val="171514"/>
                </a:solidFill>
                <a:latin typeface="Microsoft Sans Serif"/>
                <a:cs typeface="Microsoft Sans Serif"/>
              </a:rPr>
              <a:t>–</a:t>
            </a:r>
            <a:r>
              <a:rPr sz="1250" spc="-30" dirty="0">
                <a:solidFill>
                  <a:srgbClr val="171514"/>
                </a:solidFill>
                <a:latin typeface="Microsoft Sans Serif"/>
                <a:cs typeface="Microsoft Sans Serif"/>
              </a:rPr>
              <a:t> </a:t>
            </a:r>
            <a:r>
              <a:rPr sz="1250" spc="254" dirty="0">
                <a:solidFill>
                  <a:srgbClr val="171514"/>
                </a:solidFill>
                <a:latin typeface="Microsoft Sans Serif"/>
                <a:cs typeface="Microsoft Sans Serif"/>
              </a:rPr>
              <a:t>–</a:t>
            </a:r>
            <a:r>
              <a:rPr sz="1250" spc="-30" dirty="0">
                <a:solidFill>
                  <a:srgbClr val="171514"/>
                </a:solidFill>
                <a:latin typeface="Microsoft Sans Serif"/>
                <a:cs typeface="Microsoft Sans Serif"/>
              </a:rPr>
              <a:t> </a:t>
            </a:r>
            <a:r>
              <a:rPr sz="1250" spc="254" dirty="0">
                <a:solidFill>
                  <a:srgbClr val="171514"/>
                </a:solidFill>
                <a:latin typeface="Microsoft Sans Serif"/>
                <a:cs typeface="Microsoft Sans Serif"/>
              </a:rPr>
              <a:t>–</a:t>
            </a:r>
            <a:r>
              <a:rPr sz="1250" spc="-30" dirty="0">
                <a:solidFill>
                  <a:srgbClr val="171514"/>
                </a:solidFill>
                <a:latin typeface="Microsoft Sans Serif"/>
                <a:cs typeface="Microsoft Sans Serif"/>
              </a:rPr>
              <a:t> </a:t>
            </a:r>
            <a:r>
              <a:rPr sz="1250" spc="254" dirty="0">
                <a:solidFill>
                  <a:srgbClr val="171514"/>
                </a:solidFill>
                <a:latin typeface="Microsoft Sans Serif"/>
                <a:cs typeface="Microsoft Sans Serif"/>
              </a:rPr>
              <a:t>–</a:t>
            </a:r>
            <a:r>
              <a:rPr sz="1250" spc="-25" dirty="0">
                <a:solidFill>
                  <a:srgbClr val="171514"/>
                </a:solidFill>
                <a:latin typeface="Microsoft Sans Serif"/>
                <a:cs typeface="Microsoft Sans Serif"/>
              </a:rPr>
              <a:t> </a:t>
            </a:r>
            <a:r>
              <a:rPr sz="1250" spc="254" dirty="0">
                <a:solidFill>
                  <a:srgbClr val="171514"/>
                </a:solidFill>
                <a:latin typeface="Microsoft Sans Serif"/>
                <a:cs typeface="Microsoft Sans Serif"/>
              </a:rPr>
              <a:t>–</a:t>
            </a:r>
            <a:endParaRPr sz="1250">
              <a:latin typeface="Microsoft Sans Serif"/>
              <a:cs typeface="Microsoft Sans Serif"/>
            </a:endParaRP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155281" y="1472971"/>
            <a:ext cx="69850" cy="0"/>
          </a:xfrm>
          <a:custGeom>
            <a:avLst/>
            <a:gdLst/>
            <a:ahLst/>
            <a:cxnLst/>
            <a:rect l="l" t="t" r="r" b="b"/>
            <a:pathLst>
              <a:path w="69850">
                <a:moveTo>
                  <a:pt x="69837" y="0"/>
                </a:moveTo>
                <a:lnTo>
                  <a:pt x="0" y="0"/>
                </a:lnTo>
              </a:path>
            </a:pathLst>
          </a:custGeom>
          <a:ln w="14414">
            <a:solidFill>
              <a:srgbClr val="231F20"/>
            </a:solidFill>
          </a:ln>
        </p:spPr>
        <p:txBody>
          <a:bodyPr wrap="square" lIns="0" tIns="0" rIns="0" bIns="0" rtlCol="0"/>
          <a:lstStyle/>
          <a:p>
            <a:endParaRPr/>
          </a:p>
        </p:txBody>
      </p:sp>
      <p:sp>
        <p:nvSpPr>
          <p:cNvPr id="3" name="object 3"/>
          <p:cNvSpPr/>
          <p:nvPr/>
        </p:nvSpPr>
        <p:spPr>
          <a:xfrm>
            <a:off x="7307135" y="1472971"/>
            <a:ext cx="71120" cy="0"/>
          </a:xfrm>
          <a:custGeom>
            <a:avLst/>
            <a:gdLst/>
            <a:ahLst/>
            <a:cxnLst/>
            <a:rect l="l" t="t" r="r" b="b"/>
            <a:pathLst>
              <a:path w="71119">
                <a:moveTo>
                  <a:pt x="70929" y="0"/>
                </a:moveTo>
                <a:lnTo>
                  <a:pt x="0" y="0"/>
                </a:lnTo>
              </a:path>
            </a:pathLst>
          </a:custGeom>
          <a:ln w="14414">
            <a:solidFill>
              <a:srgbClr val="231F20"/>
            </a:solidFill>
          </a:ln>
        </p:spPr>
        <p:txBody>
          <a:bodyPr wrap="square" lIns="0" tIns="0" rIns="0" bIns="0" rtlCol="0"/>
          <a:lstStyle/>
          <a:p>
            <a:endParaRPr/>
          </a:p>
        </p:txBody>
      </p:sp>
      <p:sp>
        <p:nvSpPr>
          <p:cNvPr id="4" name="object 4"/>
          <p:cNvSpPr/>
          <p:nvPr/>
        </p:nvSpPr>
        <p:spPr>
          <a:xfrm>
            <a:off x="7449007" y="1472971"/>
            <a:ext cx="71120" cy="0"/>
          </a:xfrm>
          <a:custGeom>
            <a:avLst/>
            <a:gdLst/>
            <a:ahLst/>
            <a:cxnLst/>
            <a:rect l="l" t="t" r="r" b="b"/>
            <a:pathLst>
              <a:path w="71119">
                <a:moveTo>
                  <a:pt x="70929" y="0"/>
                </a:moveTo>
                <a:lnTo>
                  <a:pt x="0" y="0"/>
                </a:lnTo>
              </a:path>
            </a:pathLst>
          </a:custGeom>
          <a:ln w="14414">
            <a:solidFill>
              <a:srgbClr val="231F20"/>
            </a:solidFill>
          </a:ln>
        </p:spPr>
        <p:txBody>
          <a:bodyPr wrap="square" lIns="0" tIns="0" rIns="0" bIns="0" rtlCol="0"/>
          <a:lstStyle/>
          <a:p>
            <a:endParaRPr/>
          </a:p>
        </p:txBody>
      </p:sp>
      <p:sp>
        <p:nvSpPr>
          <p:cNvPr id="5" name="object 5"/>
          <p:cNvSpPr/>
          <p:nvPr/>
        </p:nvSpPr>
        <p:spPr>
          <a:xfrm>
            <a:off x="7595311" y="1472971"/>
            <a:ext cx="71120" cy="0"/>
          </a:xfrm>
          <a:custGeom>
            <a:avLst/>
            <a:gdLst/>
            <a:ahLst/>
            <a:cxnLst/>
            <a:rect l="l" t="t" r="r" b="b"/>
            <a:pathLst>
              <a:path w="71119">
                <a:moveTo>
                  <a:pt x="70942" y="0"/>
                </a:moveTo>
                <a:lnTo>
                  <a:pt x="0" y="0"/>
                </a:lnTo>
              </a:path>
            </a:pathLst>
          </a:custGeom>
          <a:ln w="14414">
            <a:solidFill>
              <a:srgbClr val="231F20"/>
            </a:solidFill>
          </a:ln>
        </p:spPr>
        <p:txBody>
          <a:bodyPr wrap="square" lIns="0" tIns="0" rIns="0" bIns="0" rtlCol="0"/>
          <a:lstStyle/>
          <a:p>
            <a:endParaRPr/>
          </a:p>
        </p:txBody>
      </p:sp>
      <p:sp>
        <p:nvSpPr>
          <p:cNvPr id="6" name="object 6"/>
          <p:cNvSpPr/>
          <p:nvPr/>
        </p:nvSpPr>
        <p:spPr>
          <a:xfrm>
            <a:off x="8105165" y="1472971"/>
            <a:ext cx="69850" cy="0"/>
          </a:xfrm>
          <a:custGeom>
            <a:avLst/>
            <a:gdLst/>
            <a:ahLst/>
            <a:cxnLst/>
            <a:rect l="l" t="t" r="r" b="b"/>
            <a:pathLst>
              <a:path w="69850">
                <a:moveTo>
                  <a:pt x="69824" y="0"/>
                </a:moveTo>
                <a:lnTo>
                  <a:pt x="0" y="0"/>
                </a:lnTo>
              </a:path>
            </a:pathLst>
          </a:custGeom>
          <a:ln w="14414">
            <a:solidFill>
              <a:srgbClr val="231F20"/>
            </a:solidFill>
          </a:ln>
        </p:spPr>
        <p:txBody>
          <a:bodyPr wrap="square" lIns="0" tIns="0" rIns="0" bIns="0" rtlCol="0"/>
          <a:lstStyle/>
          <a:p>
            <a:endParaRPr/>
          </a:p>
        </p:txBody>
      </p:sp>
      <p:sp>
        <p:nvSpPr>
          <p:cNvPr id="7" name="object 7"/>
          <p:cNvSpPr/>
          <p:nvPr/>
        </p:nvSpPr>
        <p:spPr>
          <a:xfrm>
            <a:off x="8257006" y="1472971"/>
            <a:ext cx="71120" cy="0"/>
          </a:xfrm>
          <a:custGeom>
            <a:avLst/>
            <a:gdLst/>
            <a:ahLst/>
            <a:cxnLst/>
            <a:rect l="l" t="t" r="r" b="b"/>
            <a:pathLst>
              <a:path w="71120">
                <a:moveTo>
                  <a:pt x="70929" y="0"/>
                </a:moveTo>
                <a:lnTo>
                  <a:pt x="0" y="0"/>
                </a:lnTo>
              </a:path>
            </a:pathLst>
          </a:custGeom>
          <a:ln w="14414">
            <a:solidFill>
              <a:srgbClr val="231F20"/>
            </a:solidFill>
          </a:ln>
        </p:spPr>
        <p:txBody>
          <a:bodyPr wrap="square" lIns="0" tIns="0" rIns="0" bIns="0" rtlCol="0"/>
          <a:lstStyle/>
          <a:p>
            <a:endParaRPr/>
          </a:p>
        </p:txBody>
      </p:sp>
      <p:sp>
        <p:nvSpPr>
          <p:cNvPr id="8" name="object 8"/>
          <p:cNvSpPr/>
          <p:nvPr/>
        </p:nvSpPr>
        <p:spPr>
          <a:xfrm>
            <a:off x="8399983" y="1472971"/>
            <a:ext cx="69850" cy="0"/>
          </a:xfrm>
          <a:custGeom>
            <a:avLst/>
            <a:gdLst/>
            <a:ahLst/>
            <a:cxnLst/>
            <a:rect l="l" t="t" r="r" b="b"/>
            <a:pathLst>
              <a:path w="69850">
                <a:moveTo>
                  <a:pt x="69824" y="0"/>
                </a:moveTo>
                <a:lnTo>
                  <a:pt x="0" y="0"/>
                </a:lnTo>
              </a:path>
            </a:pathLst>
          </a:custGeom>
          <a:ln w="14414">
            <a:solidFill>
              <a:srgbClr val="231F20"/>
            </a:solidFill>
          </a:ln>
        </p:spPr>
        <p:txBody>
          <a:bodyPr wrap="square" lIns="0" tIns="0" rIns="0" bIns="0" rtlCol="0"/>
          <a:lstStyle/>
          <a:p>
            <a:endParaRPr/>
          </a:p>
        </p:txBody>
      </p:sp>
      <p:sp>
        <p:nvSpPr>
          <p:cNvPr id="9" name="object 9"/>
          <p:cNvSpPr/>
          <p:nvPr/>
        </p:nvSpPr>
        <p:spPr>
          <a:xfrm>
            <a:off x="8545169" y="1472971"/>
            <a:ext cx="71120" cy="0"/>
          </a:xfrm>
          <a:custGeom>
            <a:avLst/>
            <a:gdLst/>
            <a:ahLst/>
            <a:cxnLst/>
            <a:rect l="l" t="t" r="r" b="b"/>
            <a:pathLst>
              <a:path w="71120">
                <a:moveTo>
                  <a:pt x="70942" y="0"/>
                </a:moveTo>
                <a:lnTo>
                  <a:pt x="0" y="0"/>
                </a:lnTo>
              </a:path>
            </a:pathLst>
          </a:custGeom>
          <a:ln w="14414">
            <a:solidFill>
              <a:srgbClr val="231F20"/>
            </a:solidFill>
          </a:ln>
        </p:spPr>
        <p:txBody>
          <a:bodyPr wrap="square" lIns="0" tIns="0" rIns="0" bIns="0" rtlCol="0"/>
          <a:lstStyle/>
          <a:p>
            <a:endParaRPr/>
          </a:p>
        </p:txBody>
      </p:sp>
      <p:sp>
        <p:nvSpPr>
          <p:cNvPr id="10" name="object 10"/>
          <p:cNvSpPr/>
          <p:nvPr/>
        </p:nvSpPr>
        <p:spPr>
          <a:xfrm>
            <a:off x="6827216" y="2253259"/>
            <a:ext cx="276225" cy="38100"/>
          </a:xfrm>
          <a:custGeom>
            <a:avLst/>
            <a:gdLst/>
            <a:ahLst/>
            <a:cxnLst/>
            <a:rect l="l" t="t" r="r" b="b"/>
            <a:pathLst>
              <a:path w="276225" h="38100">
                <a:moveTo>
                  <a:pt x="239407" y="18834"/>
                </a:moveTo>
                <a:lnTo>
                  <a:pt x="220560" y="37680"/>
                </a:lnTo>
                <a:lnTo>
                  <a:pt x="266198" y="22161"/>
                </a:lnTo>
                <a:lnTo>
                  <a:pt x="239407" y="22161"/>
                </a:lnTo>
                <a:lnTo>
                  <a:pt x="239407" y="18834"/>
                </a:lnTo>
                <a:close/>
              </a:path>
              <a:path w="276225" h="38100">
                <a:moveTo>
                  <a:pt x="236090" y="15519"/>
                </a:moveTo>
                <a:lnTo>
                  <a:pt x="0" y="15519"/>
                </a:lnTo>
                <a:lnTo>
                  <a:pt x="0" y="22161"/>
                </a:lnTo>
                <a:lnTo>
                  <a:pt x="236080" y="22161"/>
                </a:lnTo>
                <a:lnTo>
                  <a:pt x="239407" y="18834"/>
                </a:lnTo>
                <a:lnTo>
                  <a:pt x="236090" y="15519"/>
                </a:lnTo>
                <a:close/>
              </a:path>
              <a:path w="276225" h="38100">
                <a:moveTo>
                  <a:pt x="266229" y="15519"/>
                </a:moveTo>
                <a:lnTo>
                  <a:pt x="239407" y="15519"/>
                </a:lnTo>
                <a:lnTo>
                  <a:pt x="239407" y="22161"/>
                </a:lnTo>
                <a:lnTo>
                  <a:pt x="266198" y="22161"/>
                </a:lnTo>
                <a:lnTo>
                  <a:pt x="275983" y="18834"/>
                </a:lnTo>
                <a:lnTo>
                  <a:pt x="266229" y="15519"/>
                </a:lnTo>
                <a:close/>
              </a:path>
              <a:path w="276225" h="38100">
                <a:moveTo>
                  <a:pt x="220560" y="0"/>
                </a:moveTo>
                <a:lnTo>
                  <a:pt x="239407" y="18834"/>
                </a:lnTo>
                <a:lnTo>
                  <a:pt x="239407" y="15519"/>
                </a:lnTo>
                <a:lnTo>
                  <a:pt x="266229" y="15519"/>
                </a:lnTo>
                <a:lnTo>
                  <a:pt x="220560" y="0"/>
                </a:lnTo>
                <a:close/>
              </a:path>
            </a:pathLst>
          </a:custGeom>
          <a:solidFill>
            <a:srgbClr val="231F20"/>
          </a:solidFill>
        </p:spPr>
        <p:txBody>
          <a:bodyPr wrap="square" lIns="0" tIns="0" rIns="0" bIns="0" rtlCol="0"/>
          <a:lstStyle/>
          <a:p>
            <a:endParaRPr/>
          </a:p>
        </p:txBody>
      </p:sp>
      <p:pic>
        <p:nvPicPr>
          <p:cNvPr id="11" name="object 11"/>
          <p:cNvPicPr/>
          <p:nvPr/>
        </p:nvPicPr>
        <p:blipFill>
          <a:blip r:embed="rId2" cstate="print"/>
          <a:stretch>
            <a:fillRect/>
          </a:stretch>
        </p:blipFill>
        <p:spPr>
          <a:xfrm>
            <a:off x="7791495" y="2161262"/>
            <a:ext cx="98640" cy="90881"/>
          </a:xfrm>
          <a:prstGeom prst="rect">
            <a:avLst/>
          </a:prstGeom>
        </p:spPr>
      </p:pic>
      <p:pic>
        <p:nvPicPr>
          <p:cNvPr id="12" name="object 12"/>
          <p:cNvPicPr/>
          <p:nvPr/>
        </p:nvPicPr>
        <p:blipFill>
          <a:blip r:embed="rId3" cstate="print"/>
          <a:stretch>
            <a:fillRect/>
          </a:stretch>
        </p:blipFill>
        <p:spPr>
          <a:xfrm>
            <a:off x="7935578" y="2157948"/>
            <a:ext cx="108623" cy="99745"/>
          </a:xfrm>
          <a:prstGeom prst="rect">
            <a:avLst/>
          </a:prstGeom>
        </p:spPr>
      </p:pic>
      <p:sp>
        <p:nvSpPr>
          <p:cNvPr id="13" name="object 13"/>
          <p:cNvSpPr/>
          <p:nvPr/>
        </p:nvSpPr>
        <p:spPr>
          <a:xfrm>
            <a:off x="7248398" y="2344141"/>
            <a:ext cx="71120" cy="0"/>
          </a:xfrm>
          <a:custGeom>
            <a:avLst/>
            <a:gdLst/>
            <a:ahLst/>
            <a:cxnLst/>
            <a:rect l="l" t="t" r="r" b="b"/>
            <a:pathLst>
              <a:path w="71119">
                <a:moveTo>
                  <a:pt x="70929" y="0"/>
                </a:moveTo>
                <a:lnTo>
                  <a:pt x="0" y="0"/>
                </a:lnTo>
              </a:path>
            </a:pathLst>
          </a:custGeom>
          <a:ln w="14414">
            <a:solidFill>
              <a:srgbClr val="231F20"/>
            </a:solidFill>
          </a:ln>
        </p:spPr>
        <p:txBody>
          <a:bodyPr wrap="square" lIns="0" tIns="0" rIns="0" bIns="0" rtlCol="0"/>
          <a:lstStyle/>
          <a:p>
            <a:endParaRPr/>
          </a:p>
        </p:txBody>
      </p:sp>
      <p:sp>
        <p:nvSpPr>
          <p:cNvPr id="14" name="object 14"/>
          <p:cNvSpPr/>
          <p:nvPr/>
        </p:nvSpPr>
        <p:spPr>
          <a:xfrm>
            <a:off x="7401344" y="2344141"/>
            <a:ext cx="69850" cy="0"/>
          </a:xfrm>
          <a:custGeom>
            <a:avLst/>
            <a:gdLst/>
            <a:ahLst/>
            <a:cxnLst/>
            <a:rect l="l" t="t" r="r" b="b"/>
            <a:pathLst>
              <a:path w="69850">
                <a:moveTo>
                  <a:pt x="69837" y="0"/>
                </a:moveTo>
                <a:lnTo>
                  <a:pt x="0" y="0"/>
                </a:lnTo>
              </a:path>
            </a:pathLst>
          </a:custGeom>
          <a:ln w="14414">
            <a:solidFill>
              <a:srgbClr val="231F20"/>
            </a:solidFill>
          </a:ln>
        </p:spPr>
        <p:txBody>
          <a:bodyPr wrap="square" lIns="0" tIns="0" rIns="0" bIns="0" rtlCol="0"/>
          <a:lstStyle/>
          <a:p>
            <a:endParaRPr/>
          </a:p>
        </p:txBody>
      </p:sp>
      <p:sp>
        <p:nvSpPr>
          <p:cNvPr id="15" name="object 15"/>
          <p:cNvSpPr/>
          <p:nvPr/>
        </p:nvSpPr>
        <p:spPr>
          <a:xfrm>
            <a:off x="7543215" y="2344141"/>
            <a:ext cx="69850" cy="0"/>
          </a:xfrm>
          <a:custGeom>
            <a:avLst/>
            <a:gdLst/>
            <a:ahLst/>
            <a:cxnLst/>
            <a:rect l="l" t="t" r="r" b="b"/>
            <a:pathLst>
              <a:path w="69850">
                <a:moveTo>
                  <a:pt x="69837" y="0"/>
                </a:moveTo>
                <a:lnTo>
                  <a:pt x="0" y="0"/>
                </a:lnTo>
              </a:path>
            </a:pathLst>
          </a:custGeom>
          <a:ln w="14414">
            <a:solidFill>
              <a:srgbClr val="231F20"/>
            </a:solidFill>
          </a:ln>
        </p:spPr>
        <p:txBody>
          <a:bodyPr wrap="square" lIns="0" tIns="0" rIns="0" bIns="0" rtlCol="0"/>
          <a:lstStyle/>
          <a:p>
            <a:endParaRPr/>
          </a:p>
        </p:txBody>
      </p:sp>
      <p:sp>
        <p:nvSpPr>
          <p:cNvPr id="16" name="object 16"/>
          <p:cNvSpPr/>
          <p:nvPr/>
        </p:nvSpPr>
        <p:spPr>
          <a:xfrm>
            <a:off x="7688414" y="2344141"/>
            <a:ext cx="71120" cy="0"/>
          </a:xfrm>
          <a:custGeom>
            <a:avLst/>
            <a:gdLst/>
            <a:ahLst/>
            <a:cxnLst/>
            <a:rect l="l" t="t" r="r" b="b"/>
            <a:pathLst>
              <a:path w="71119">
                <a:moveTo>
                  <a:pt x="70929" y="0"/>
                </a:moveTo>
                <a:lnTo>
                  <a:pt x="0" y="0"/>
                </a:lnTo>
              </a:path>
            </a:pathLst>
          </a:custGeom>
          <a:ln w="14414">
            <a:solidFill>
              <a:srgbClr val="231F20"/>
            </a:solidFill>
          </a:ln>
        </p:spPr>
        <p:txBody>
          <a:bodyPr wrap="square" lIns="0" tIns="0" rIns="0" bIns="0" rtlCol="0"/>
          <a:lstStyle/>
          <a:p>
            <a:endParaRPr/>
          </a:p>
        </p:txBody>
      </p:sp>
      <p:sp>
        <p:nvSpPr>
          <p:cNvPr id="17" name="object 17"/>
          <p:cNvSpPr/>
          <p:nvPr/>
        </p:nvSpPr>
        <p:spPr>
          <a:xfrm>
            <a:off x="8108492" y="2344141"/>
            <a:ext cx="69850" cy="0"/>
          </a:xfrm>
          <a:custGeom>
            <a:avLst/>
            <a:gdLst/>
            <a:ahLst/>
            <a:cxnLst/>
            <a:rect l="l" t="t" r="r" b="b"/>
            <a:pathLst>
              <a:path w="69850">
                <a:moveTo>
                  <a:pt x="69824" y="0"/>
                </a:moveTo>
                <a:lnTo>
                  <a:pt x="0" y="0"/>
                </a:lnTo>
              </a:path>
            </a:pathLst>
          </a:custGeom>
          <a:ln w="14414">
            <a:solidFill>
              <a:srgbClr val="231F20"/>
            </a:solidFill>
          </a:ln>
        </p:spPr>
        <p:txBody>
          <a:bodyPr wrap="square" lIns="0" tIns="0" rIns="0" bIns="0" rtlCol="0"/>
          <a:lstStyle/>
          <a:p>
            <a:endParaRPr/>
          </a:p>
        </p:txBody>
      </p:sp>
      <p:sp>
        <p:nvSpPr>
          <p:cNvPr id="18" name="object 18"/>
          <p:cNvSpPr/>
          <p:nvPr/>
        </p:nvSpPr>
        <p:spPr>
          <a:xfrm>
            <a:off x="8260334" y="2344141"/>
            <a:ext cx="69850" cy="0"/>
          </a:xfrm>
          <a:custGeom>
            <a:avLst/>
            <a:gdLst/>
            <a:ahLst/>
            <a:cxnLst/>
            <a:rect l="l" t="t" r="r" b="b"/>
            <a:pathLst>
              <a:path w="69850">
                <a:moveTo>
                  <a:pt x="69824" y="0"/>
                </a:moveTo>
                <a:lnTo>
                  <a:pt x="0" y="0"/>
                </a:lnTo>
              </a:path>
            </a:pathLst>
          </a:custGeom>
          <a:ln w="14414">
            <a:solidFill>
              <a:srgbClr val="231F20"/>
            </a:solidFill>
          </a:ln>
        </p:spPr>
        <p:txBody>
          <a:bodyPr wrap="square" lIns="0" tIns="0" rIns="0" bIns="0" rtlCol="0"/>
          <a:lstStyle/>
          <a:p>
            <a:endParaRPr/>
          </a:p>
        </p:txBody>
      </p:sp>
      <p:sp>
        <p:nvSpPr>
          <p:cNvPr id="19" name="object 19"/>
          <p:cNvSpPr/>
          <p:nvPr/>
        </p:nvSpPr>
        <p:spPr>
          <a:xfrm>
            <a:off x="8402205" y="2344141"/>
            <a:ext cx="69850" cy="0"/>
          </a:xfrm>
          <a:custGeom>
            <a:avLst/>
            <a:gdLst/>
            <a:ahLst/>
            <a:cxnLst/>
            <a:rect l="l" t="t" r="r" b="b"/>
            <a:pathLst>
              <a:path w="69850">
                <a:moveTo>
                  <a:pt x="69824" y="0"/>
                </a:moveTo>
                <a:lnTo>
                  <a:pt x="0" y="0"/>
                </a:lnTo>
              </a:path>
            </a:pathLst>
          </a:custGeom>
          <a:ln w="14414">
            <a:solidFill>
              <a:srgbClr val="231F20"/>
            </a:solidFill>
          </a:ln>
        </p:spPr>
        <p:txBody>
          <a:bodyPr wrap="square" lIns="0" tIns="0" rIns="0" bIns="0" rtlCol="0"/>
          <a:lstStyle/>
          <a:p>
            <a:endParaRPr/>
          </a:p>
        </p:txBody>
      </p:sp>
      <p:sp>
        <p:nvSpPr>
          <p:cNvPr id="20" name="object 20"/>
          <p:cNvSpPr/>
          <p:nvPr/>
        </p:nvSpPr>
        <p:spPr>
          <a:xfrm>
            <a:off x="8547392" y="2344141"/>
            <a:ext cx="71120" cy="0"/>
          </a:xfrm>
          <a:custGeom>
            <a:avLst/>
            <a:gdLst/>
            <a:ahLst/>
            <a:cxnLst/>
            <a:rect l="l" t="t" r="r" b="b"/>
            <a:pathLst>
              <a:path w="71120">
                <a:moveTo>
                  <a:pt x="70942" y="0"/>
                </a:moveTo>
                <a:lnTo>
                  <a:pt x="0" y="0"/>
                </a:lnTo>
              </a:path>
            </a:pathLst>
          </a:custGeom>
          <a:ln w="14414">
            <a:solidFill>
              <a:srgbClr val="231F20"/>
            </a:solidFill>
          </a:ln>
        </p:spPr>
        <p:txBody>
          <a:bodyPr wrap="square" lIns="0" tIns="0" rIns="0" bIns="0" rtlCol="0"/>
          <a:lstStyle/>
          <a:p>
            <a:endParaRPr/>
          </a:p>
        </p:txBody>
      </p:sp>
      <p:sp>
        <p:nvSpPr>
          <p:cNvPr id="21" name="object 21"/>
          <p:cNvSpPr/>
          <p:nvPr/>
        </p:nvSpPr>
        <p:spPr>
          <a:xfrm>
            <a:off x="8092973" y="2155724"/>
            <a:ext cx="71120" cy="71120"/>
          </a:xfrm>
          <a:custGeom>
            <a:avLst/>
            <a:gdLst/>
            <a:ahLst/>
            <a:cxnLst/>
            <a:rect l="l" t="t" r="r" b="b"/>
            <a:pathLst>
              <a:path w="71120" h="71119">
                <a:moveTo>
                  <a:pt x="37680" y="0"/>
                </a:moveTo>
                <a:lnTo>
                  <a:pt x="37680" y="70929"/>
                </a:lnTo>
              </a:path>
              <a:path w="71120" h="71119">
                <a:moveTo>
                  <a:pt x="70929" y="35471"/>
                </a:moveTo>
                <a:lnTo>
                  <a:pt x="0" y="35471"/>
                </a:lnTo>
              </a:path>
            </a:pathLst>
          </a:custGeom>
          <a:ln w="14414">
            <a:solidFill>
              <a:srgbClr val="231F20"/>
            </a:solidFill>
          </a:ln>
        </p:spPr>
        <p:txBody>
          <a:bodyPr wrap="square" lIns="0" tIns="0" rIns="0" bIns="0" rtlCol="0"/>
          <a:lstStyle/>
          <a:p>
            <a:endParaRPr/>
          </a:p>
        </p:txBody>
      </p:sp>
      <p:sp>
        <p:nvSpPr>
          <p:cNvPr id="22" name="object 22"/>
          <p:cNvSpPr/>
          <p:nvPr/>
        </p:nvSpPr>
        <p:spPr>
          <a:xfrm>
            <a:off x="8240369" y="2155724"/>
            <a:ext cx="71120" cy="71120"/>
          </a:xfrm>
          <a:custGeom>
            <a:avLst/>
            <a:gdLst/>
            <a:ahLst/>
            <a:cxnLst/>
            <a:rect l="l" t="t" r="r" b="b"/>
            <a:pathLst>
              <a:path w="71120" h="71119">
                <a:moveTo>
                  <a:pt x="37693" y="0"/>
                </a:moveTo>
                <a:lnTo>
                  <a:pt x="37693" y="70929"/>
                </a:lnTo>
              </a:path>
              <a:path w="71120" h="71119">
                <a:moveTo>
                  <a:pt x="70942" y="35471"/>
                </a:moveTo>
                <a:lnTo>
                  <a:pt x="0" y="35471"/>
                </a:lnTo>
              </a:path>
            </a:pathLst>
          </a:custGeom>
          <a:ln w="14414">
            <a:solidFill>
              <a:srgbClr val="231F20"/>
            </a:solidFill>
          </a:ln>
        </p:spPr>
        <p:txBody>
          <a:bodyPr wrap="square" lIns="0" tIns="0" rIns="0" bIns="0" rtlCol="0"/>
          <a:lstStyle/>
          <a:p>
            <a:endParaRPr/>
          </a:p>
        </p:txBody>
      </p:sp>
      <p:sp>
        <p:nvSpPr>
          <p:cNvPr id="23" name="object 23"/>
          <p:cNvSpPr/>
          <p:nvPr/>
        </p:nvSpPr>
        <p:spPr>
          <a:xfrm>
            <a:off x="8390013" y="2155724"/>
            <a:ext cx="71120" cy="71120"/>
          </a:xfrm>
          <a:custGeom>
            <a:avLst/>
            <a:gdLst/>
            <a:ahLst/>
            <a:cxnLst/>
            <a:rect l="l" t="t" r="r" b="b"/>
            <a:pathLst>
              <a:path w="71120" h="71119">
                <a:moveTo>
                  <a:pt x="37668" y="0"/>
                </a:moveTo>
                <a:lnTo>
                  <a:pt x="37668" y="70929"/>
                </a:lnTo>
              </a:path>
              <a:path w="71120" h="71119">
                <a:moveTo>
                  <a:pt x="70929" y="35471"/>
                </a:moveTo>
                <a:lnTo>
                  <a:pt x="0" y="35471"/>
                </a:lnTo>
              </a:path>
            </a:pathLst>
          </a:custGeom>
          <a:ln w="14414">
            <a:solidFill>
              <a:srgbClr val="231F20"/>
            </a:solidFill>
          </a:ln>
        </p:spPr>
        <p:txBody>
          <a:bodyPr wrap="square" lIns="0" tIns="0" rIns="0" bIns="0" rtlCol="0"/>
          <a:lstStyle/>
          <a:p>
            <a:endParaRPr/>
          </a:p>
        </p:txBody>
      </p:sp>
      <p:sp>
        <p:nvSpPr>
          <p:cNvPr id="24" name="object 24"/>
          <p:cNvSpPr/>
          <p:nvPr/>
        </p:nvSpPr>
        <p:spPr>
          <a:xfrm>
            <a:off x="8536304" y="2155724"/>
            <a:ext cx="71120" cy="71120"/>
          </a:xfrm>
          <a:custGeom>
            <a:avLst/>
            <a:gdLst/>
            <a:ahLst/>
            <a:cxnLst/>
            <a:rect l="l" t="t" r="r" b="b"/>
            <a:pathLst>
              <a:path w="71120" h="71119">
                <a:moveTo>
                  <a:pt x="37693" y="0"/>
                </a:moveTo>
                <a:lnTo>
                  <a:pt x="37693" y="70929"/>
                </a:lnTo>
              </a:path>
              <a:path w="71120" h="71119">
                <a:moveTo>
                  <a:pt x="70942" y="35471"/>
                </a:moveTo>
                <a:lnTo>
                  <a:pt x="0" y="35471"/>
                </a:lnTo>
              </a:path>
            </a:pathLst>
          </a:custGeom>
          <a:ln w="14414">
            <a:solidFill>
              <a:srgbClr val="231F20"/>
            </a:solidFill>
          </a:ln>
        </p:spPr>
        <p:txBody>
          <a:bodyPr wrap="square" lIns="0" tIns="0" rIns="0" bIns="0" rtlCol="0"/>
          <a:lstStyle/>
          <a:p>
            <a:endParaRPr/>
          </a:p>
        </p:txBody>
      </p:sp>
      <p:sp>
        <p:nvSpPr>
          <p:cNvPr id="25" name="object 25"/>
          <p:cNvSpPr/>
          <p:nvPr/>
        </p:nvSpPr>
        <p:spPr>
          <a:xfrm>
            <a:off x="7248398" y="2155724"/>
            <a:ext cx="71120" cy="71120"/>
          </a:xfrm>
          <a:custGeom>
            <a:avLst/>
            <a:gdLst/>
            <a:ahLst/>
            <a:cxnLst/>
            <a:rect l="l" t="t" r="r" b="b"/>
            <a:pathLst>
              <a:path w="71119" h="71119">
                <a:moveTo>
                  <a:pt x="37680" y="0"/>
                </a:moveTo>
                <a:lnTo>
                  <a:pt x="37680" y="70929"/>
                </a:lnTo>
              </a:path>
              <a:path w="71119" h="71119">
                <a:moveTo>
                  <a:pt x="70929" y="35471"/>
                </a:moveTo>
                <a:lnTo>
                  <a:pt x="0" y="35471"/>
                </a:lnTo>
              </a:path>
            </a:pathLst>
          </a:custGeom>
          <a:ln w="14414">
            <a:solidFill>
              <a:srgbClr val="231F20"/>
            </a:solidFill>
          </a:ln>
        </p:spPr>
        <p:txBody>
          <a:bodyPr wrap="square" lIns="0" tIns="0" rIns="0" bIns="0" rtlCol="0"/>
          <a:lstStyle/>
          <a:p>
            <a:endParaRPr/>
          </a:p>
        </p:txBody>
      </p:sp>
      <p:sp>
        <p:nvSpPr>
          <p:cNvPr id="26" name="object 26"/>
          <p:cNvSpPr/>
          <p:nvPr/>
        </p:nvSpPr>
        <p:spPr>
          <a:xfrm>
            <a:off x="7395806" y="2155724"/>
            <a:ext cx="69850" cy="71120"/>
          </a:xfrm>
          <a:custGeom>
            <a:avLst/>
            <a:gdLst/>
            <a:ahLst/>
            <a:cxnLst/>
            <a:rect l="l" t="t" r="r" b="b"/>
            <a:pathLst>
              <a:path w="69850" h="71119">
                <a:moveTo>
                  <a:pt x="37680" y="0"/>
                </a:moveTo>
                <a:lnTo>
                  <a:pt x="37680" y="70929"/>
                </a:lnTo>
              </a:path>
              <a:path w="69850" h="71119">
                <a:moveTo>
                  <a:pt x="69824" y="35471"/>
                </a:moveTo>
                <a:lnTo>
                  <a:pt x="0" y="35471"/>
                </a:lnTo>
              </a:path>
            </a:pathLst>
          </a:custGeom>
          <a:ln w="14414">
            <a:solidFill>
              <a:srgbClr val="231F20"/>
            </a:solidFill>
          </a:ln>
        </p:spPr>
        <p:txBody>
          <a:bodyPr wrap="square" lIns="0" tIns="0" rIns="0" bIns="0" rtlCol="0"/>
          <a:lstStyle/>
          <a:p>
            <a:endParaRPr/>
          </a:p>
        </p:txBody>
      </p:sp>
      <p:sp>
        <p:nvSpPr>
          <p:cNvPr id="27" name="object 27"/>
          <p:cNvSpPr/>
          <p:nvPr/>
        </p:nvSpPr>
        <p:spPr>
          <a:xfrm>
            <a:off x="7545438" y="2155724"/>
            <a:ext cx="71120" cy="71120"/>
          </a:xfrm>
          <a:custGeom>
            <a:avLst/>
            <a:gdLst/>
            <a:ahLst/>
            <a:cxnLst/>
            <a:rect l="l" t="t" r="r" b="b"/>
            <a:pathLst>
              <a:path w="71119" h="71119">
                <a:moveTo>
                  <a:pt x="37680" y="0"/>
                </a:moveTo>
                <a:lnTo>
                  <a:pt x="37680" y="70929"/>
                </a:lnTo>
              </a:path>
              <a:path w="71119" h="71119">
                <a:moveTo>
                  <a:pt x="70942" y="35471"/>
                </a:moveTo>
                <a:lnTo>
                  <a:pt x="0" y="35471"/>
                </a:lnTo>
              </a:path>
            </a:pathLst>
          </a:custGeom>
          <a:ln w="14414">
            <a:solidFill>
              <a:srgbClr val="231F20"/>
            </a:solidFill>
          </a:ln>
        </p:spPr>
        <p:txBody>
          <a:bodyPr wrap="square" lIns="0" tIns="0" rIns="0" bIns="0" rtlCol="0"/>
          <a:lstStyle/>
          <a:p>
            <a:endParaRPr/>
          </a:p>
        </p:txBody>
      </p:sp>
      <p:grpSp>
        <p:nvGrpSpPr>
          <p:cNvPr id="28" name="object 28"/>
          <p:cNvGrpSpPr/>
          <p:nvPr/>
        </p:nvGrpSpPr>
        <p:grpSpPr>
          <a:xfrm>
            <a:off x="7103199" y="2155724"/>
            <a:ext cx="738505" cy="152400"/>
            <a:chOff x="2420073" y="2155724"/>
            <a:chExt cx="738505" cy="152400"/>
          </a:xfrm>
        </p:grpSpPr>
        <p:sp>
          <p:nvSpPr>
            <p:cNvPr id="29" name="object 29"/>
            <p:cNvSpPr/>
            <p:nvPr/>
          </p:nvSpPr>
          <p:spPr>
            <a:xfrm>
              <a:off x="3008617" y="2155724"/>
              <a:ext cx="71120" cy="71120"/>
            </a:xfrm>
            <a:custGeom>
              <a:avLst/>
              <a:gdLst/>
              <a:ahLst/>
              <a:cxnLst/>
              <a:rect l="l" t="t" r="r" b="b"/>
              <a:pathLst>
                <a:path w="71119" h="71119">
                  <a:moveTo>
                    <a:pt x="37680" y="0"/>
                  </a:moveTo>
                  <a:lnTo>
                    <a:pt x="37680" y="70929"/>
                  </a:lnTo>
                </a:path>
                <a:path w="71119" h="71119">
                  <a:moveTo>
                    <a:pt x="70942" y="35471"/>
                  </a:moveTo>
                  <a:lnTo>
                    <a:pt x="0" y="35471"/>
                  </a:lnTo>
                </a:path>
              </a:pathLst>
            </a:custGeom>
            <a:ln w="14414">
              <a:solidFill>
                <a:srgbClr val="231F20"/>
              </a:solidFill>
            </a:ln>
          </p:spPr>
          <p:txBody>
            <a:bodyPr wrap="square" lIns="0" tIns="0" rIns="0" bIns="0" rtlCol="0"/>
            <a:lstStyle/>
            <a:p>
              <a:endParaRPr/>
            </a:p>
          </p:txBody>
        </p:sp>
        <p:pic>
          <p:nvPicPr>
            <p:cNvPr id="30" name="object 30"/>
            <p:cNvPicPr/>
            <p:nvPr/>
          </p:nvPicPr>
          <p:blipFill>
            <a:blip r:embed="rId4" cstate="print"/>
            <a:stretch>
              <a:fillRect/>
            </a:stretch>
          </p:blipFill>
          <p:spPr>
            <a:xfrm>
              <a:off x="2420073" y="2234412"/>
              <a:ext cx="738174" cy="73151"/>
            </a:xfrm>
            <a:prstGeom prst="rect">
              <a:avLst/>
            </a:prstGeom>
          </p:spPr>
        </p:pic>
        <p:sp>
          <p:nvSpPr>
            <p:cNvPr id="31" name="object 31"/>
            <p:cNvSpPr/>
            <p:nvPr/>
          </p:nvSpPr>
          <p:spPr>
            <a:xfrm>
              <a:off x="2424506" y="2242172"/>
              <a:ext cx="727075" cy="60325"/>
            </a:xfrm>
            <a:custGeom>
              <a:avLst/>
              <a:gdLst/>
              <a:ahLst/>
              <a:cxnLst/>
              <a:rect l="l" t="t" r="r" b="b"/>
              <a:pathLst>
                <a:path w="727075" h="60325">
                  <a:moveTo>
                    <a:pt x="0" y="59855"/>
                  </a:moveTo>
                  <a:lnTo>
                    <a:pt x="727075" y="59855"/>
                  </a:lnTo>
                  <a:lnTo>
                    <a:pt x="727075" y="0"/>
                  </a:lnTo>
                  <a:lnTo>
                    <a:pt x="0" y="0"/>
                  </a:lnTo>
                  <a:lnTo>
                    <a:pt x="0" y="59855"/>
                  </a:lnTo>
                  <a:close/>
                </a:path>
              </a:pathLst>
            </a:custGeom>
            <a:ln w="6654">
              <a:solidFill>
                <a:srgbClr val="231F20"/>
              </a:solidFill>
            </a:ln>
          </p:spPr>
          <p:txBody>
            <a:bodyPr wrap="square" lIns="0" tIns="0" rIns="0" bIns="0" rtlCol="0"/>
            <a:lstStyle/>
            <a:p>
              <a:endParaRPr/>
            </a:p>
          </p:txBody>
        </p:sp>
      </p:grpSp>
      <p:grpSp>
        <p:nvGrpSpPr>
          <p:cNvPr id="32" name="object 32"/>
          <p:cNvGrpSpPr/>
          <p:nvPr/>
        </p:nvGrpSpPr>
        <p:grpSpPr>
          <a:xfrm>
            <a:off x="7981023" y="2234413"/>
            <a:ext cx="738505" cy="66675"/>
            <a:chOff x="3297897" y="2234412"/>
            <a:chExt cx="738505" cy="66675"/>
          </a:xfrm>
        </p:grpSpPr>
        <p:pic>
          <p:nvPicPr>
            <p:cNvPr id="33" name="object 33"/>
            <p:cNvPicPr/>
            <p:nvPr/>
          </p:nvPicPr>
          <p:blipFill>
            <a:blip r:embed="rId5" cstate="print"/>
            <a:stretch>
              <a:fillRect/>
            </a:stretch>
          </p:blipFill>
          <p:spPr>
            <a:xfrm>
              <a:off x="3297897" y="2234412"/>
              <a:ext cx="738162" cy="66497"/>
            </a:xfrm>
            <a:prstGeom prst="rect">
              <a:avLst/>
            </a:prstGeom>
          </p:spPr>
        </p:pic>
        <p:sp>
          <p:nvSpPr>
            <p:cNvPr id="34" name="object 34"/>
            <p:cNvSpPr/>
            <p:nvPr/>
          </p:nvSpPr>
          <p:spPr>
            <a:xfrm>
              <a:off x="3305657" y="2237740"/>
              <a:ext cx="727710" cy="60325"/>
            </a:xfrm>
            <a:custGeom>
              <a:avLst/>
              <a:gdLst/>
              <a:ahLst/>
              <a:cxnLst/>
              <a:rect l="l" t="t" r="r" b="b"/>
              <a:pathLst>
                <a:path w="727710" h="60325">
                  <a:moveTo>
                    <a:pt x="0" y="59855"/>
                  </a:moveTo>
                  <a:lnTo>
                    <a:pt x="727087" y="59855"/>
                  </a:lnTo>
                  <a:lnTo>
                    <a:pt x="727087" y="0"/>
                  </a:lnTo>
                  <a:lnTo>
                    <a:pt x="0" y="0"/>
                  </a:lnTo>
                  <a:lnTo>
                    <a:pt x="0" y="59855"/>
                  </a:lnTo>
                  <a:close/>
                </a:path>
              </a:pathLst>
            </a:custGeom>
            <a:ln w="6654">
              <a:solidFill>
                <a:srgbClr val="231F20"/>
              </a:solidFill>
            </a:ln>
          </p:spPr>
          <p:txBody>
            <a:bodyPr wrap="square" lIns="0" tIns="0" rIns="0" bIns="0" rtlCol="0"/>
            <a:lstStyle/>
            <a:p>
              <a:endParaRPr/>
            </a:p>
          </p:txBody>
        </p:sp>
      </p:grpSp>
      <p:grpSp>
        <p:nvGrpSpPr>
          <p:cNvPr id="35" name="object 35"/>
          <p:cNvGrpSpPr/>
          <p:nvPr/>
        </p:nvGrpSpPr>
        <p:grpSpPr>
          <a:xfrm>
            <a:off x="7124256" y="1216940"/>
            <a:ext cx="748665" cy="86995"/>
            <a:chOff x="2441130" y="1216939"/>
            <a:chExt cx="748665" cy="86995"/>
          </a:xfrm>
        </p:grpSpPr>
        <p:pic>
          <p:nvPicPr>
            <p:cNvPr id="36" name="object 36"/>
            <p:cNvPicPr/>
            <p:nvPr/>
          </p:nvPicPr>
          <p:blipFill>
            <a:blip r:embed="rId6" cstate="print"/>
            <a:stretch>
              <a:fillRect/>
            </a:stretch>
          </p:blipFill>
          <p:spPr>
            <a:xfrm>
              <a:off x="2441130" y="1216939"/>
              <a:ext cx="744829" cy="86461"/>
            </a:xfrm>
            <a:prstGeom prst="rect">
              <a:avLst/>
            </a:prstGeom>
          </p:spPr>
        </p:pic>
        <p:sp>
          <p:nvSpPr>
            <p:cNvPr id="37" name="object 37"/>
            <p:cNvSpPr/>
            <p:nvPr/>
          </p:nvSpPr>
          <p:spPr>
            <a:xfrm>
              <a:off x="2451112" y="1223594"/>
              <a:ext cx="735330" cy="71120"/>
            </a:xfrm>
            <a:custGeom>
              <a:avLst/>
              <a:gdLst/>
              <a:ahLst/>
              <a:cxnLst/>
              <a:rect l="l" t="t" r="r" b="b"/>
              <a:pathLst>
                <a:path w="735330" h="71119">
                  <a:moveTo>
                    <a:pt x="0" y="70929"/>
                  </a:moveTo>
                  <a:lnTo>
                    <a:pt x="734847" y="70929"/>
                  </a:lnTo>
                  <a:lnTo>
                    <a:pt x="734847" y="0"/>
                  </a:lnTo>
                  <a:lnTo>
                    <a:pt x="0" y="0"/>
                  </a:lnTo>
                  <a:lnTo>
                    <a:pt x="0" y="70929"/>
                  </a:lnTo>
                  <a:close/>
                </a:path>
              </a:pathLst>
            </a:custGeom>
            <a:ln w="6654">
              <a:solidFill>
                <a:srgbClr val="231F20"/>
              </a:solidFill>
            </a:ln>
          </p:spPr>
          <p:txBody>
            <a:bodyPr wrap="square" lIns="0" tIns="0" rIns="0" bIns="0" rtlCol="0"/>
            <a:lstStyle/>
            <a:p>
              <a:endParaRPr/>
            </a:p>
          </p:txBody>
        </p:sp>
      </p:grpSp>
      <p:grpSp>
        <p:nvGrpSpPr>
          <p:cNvPr id="38" name="object 38"/>
          <p:cNvGrpSpPr/>
          <p:nvPr/>
        </p:nvGrpSpPr>
        <p:grpSpPr>
          <a:xfrm>
            <a:off x="7129793" y="916572"/>
            <a:ext cx="1557655" cy="888365"/>
            <a:chOff x="2446667" y="916571"/>
            <a:chExt cx="1557655" cy="888365"/>
          </a:xfrm>
        </p:grpSpPr>
        <p:pic>
          <p:nvPicPr>
            <p:cNvPr id="39" name="object 39"/>
            <p:cNvPicPr/>
            <p:nvPr/>
          </p:nvPicPr>
          <p:blipFill>
            <a:blip r:embed="rId7" cstate="print"/>
            <a:stretch>
              <a:fillRect/>
            </a:stretch>
          </p:blipFill>
          <p:spPr>
            <a:xfrm>
              <a:off x="3259099" y="1216939"/>
              <a:ext cx="744829" cy="86461"/>
            </a:xfrm>
            <a:prstGeom prst="rect">
              <a:avLst/>
            </a:prstGeom>
          </p:spPr>
        </p:pic>
        <p:sp>
          <p:nvSpPr>
            <p:cNvPr id="40" name="object 40"/>
            <p:cNvSpPr/>
            <p:nvPr/>
          </p:nvSpPr>
          <p:spPr>
            <a:xfrm>
              <a:off x="3259112" y="1223594"/>
              <a:ext cx="734060" cy="71120"/>
            </a:xfrm>
            <a:custGeom>
              <a:avLst/>
              <a:gdLst/>
              <a:ahLst/>
              <a:cxnLst/>
              <a:rect l="l" t="t" r="r" b="b"/>
              <a:pathLst>
                <a:path w="734060" h="71119">
                  <a:moveTo>
                    <a:pt x="0" y="70929"/>
                  </a:moveTo>
                  <a:lnTo>
                    <a:pt x="733729" y="70929"/>
                  </a:lnTo>
                  <a:lnTo>
                    <a:pt x="733729" y="0"/>
                  </a:lnTo>
                  <a:lnTo>
                    <a:pt x="0" y="0"/>
                  </a:lnTo>
                  <a:lnTo>
                    <a:pt x="0" y="70929"/>
                  </a:lnTo>
                  <a:close/>
                </a:path>
              </a:pathLst>
            </a:custGeom>
            <a:ln w="6654">
              <a:solidFill>
                <a:srgbClr val="231F20"/>
              </a:solidFill>
            </a:ln>
          </p:spPr>
          <p:txBody>
            <a:bodyPr wrap="square" lIns="0" tIns="0" rIns="0" bIns="0" rtlCol="0"/>
            <a:lstStyle/>
            <a:p>
              <a:endParaRPr/>
            </a:p>
          </p:txBody>
        </p:sp>
        <p:pic>
          <p:nvPicPr>
            <p:cNvPr id="41" name="object 41"/>
            <p:cNvPicPr/>
            <p:nvPr/>
          </p:nvPicPr>
          <p:blipFill>
            <a:blip r:embed="rId8" cstate="print"/>
            <a:stretch>
              <a:fillRect/>
            </a:stretch>
          </p:blipFill>
          <p:spPr>
            <a:xfrm>
              <a:off x="2446667" y="1317802"/>
              <a:ext cx="1549501" cy="211696"/>
            </a:xfrm>
            <a:prstGeom prst="rect">
              <a:avLst/>
            </a:prstGeom>
          </p:spPr>
        </p:pic>
        <p:sp>
          <p:nvSpPr>
            <p:cNvPr id="42" name="object 42"/>
            <p:cNvSpPr/>
            <p:nvPr/>
          </p:nvSpPr>
          <p:spPr>
            <a:xfrm>
              <a:off x="2451112" y="1317802"/>
              <a:ext cx="1541780" cy="212090"/>
            </a:xfrm>
            <a:custGeom>
              <a:avLst/>
              <a:gdLst/>
              <a:ahLst/>
              <a:cxnLst/>
              <a:rect l="l" t="t" r="r" b="b"/>
              <a:pathLst>
                <a:path w="1541779" h="212090">
                  <a:moveTo>
                    <a:pt x="0" y="211696"/>
                  </a:moveTo>
                  <a:lnTo>
                    <a:pt x="1541729" y="211696"/>
                  </a:lnTo>
                  <a:lnTo>
                    <a:pt x="1541729" y="0"/>
                  </a:lnTo>
                  <a:lnTo>
                    <a:pt x="0" y="0"/>
                  </a:lnTo>
                  <a:lnTo>
                    <a:pt x="0" y="211696"/>
                  </a:lnTo>
                  <a:close/>
                </a:path>
              </a:pathLst>
            </a:custGeom>
            <a:ln w="6654">
              <a:solidFill>
                <a:srgbClr val="231F20"/>
              </a:solidFill>
            </a:ln>
          </p:spPr>
          <p:txBody>
            <a:bodyPr wrap="square" lIns="0" tIns="0" rIns="0" bIns="0" rtlCol="0"/>
            <a:lstStyle/>
            <a:p>
              <a:endParaRPr/>
            </a:p>
          </p:txBody>
        </p:sp>
        <p:sp>
          <p:nvSpPr>
            <p:cNvPr id="43" name="object 43"/>
            <p:cNvSpPr/>
            <p:nvPr/>
          </p:nvSpPr>
          <p:spPr>
            <a:xfrm>
              <a:off x="3148262" y="1523958"/>
              <a:ext cx="259715" cy="277495"/>
            </a:xfrm>
            <a:custGeom>
              <a:avLst/>
              <a:gdLst/>
              <a:ahLst/>
              <a:cxnLst/>
              <a:rect l="l" t="t" r="r" b="b"/>
              <a:pathLst>
                <a:path w="259714" h="277494">
                  <a:moveTo>
                    <a:pt x="110845" y="0"/>
                  </a:moveTo>
                  <a:lnTo>
                    <a:pt x="110845" y="211696"/>
                  </a:lnTo>
                </a:path>
                <a:path w="259714" h="277494">
                  <a:moveTo>
                    <a:pt x="72047" y="247167"/>
                  </a:moveTo>
                  <a:lnTo>
                    <a:pt x="159613" y="247167"/>
                  </a:lnTo>
                </a:path>
                <a:path w="259714" h="277494">
                  <a:moveTo>
                    <a:pt x="96431" y="277088"/>
                  </a:moveTo>
                  <a:lnTo>
                    <a:pt x="140766" y="277088"/>
                  </a:lnTo>
                </a:path>
                <a:path w="259714" h="277494">
                  <a:moveTo>
                    <a:pt x="0" y="219456"/>
                  </a:moveTo>
                  <a:lnTo>
                    <a:pt x="259359" y="219456"/>
                  </a:lnTo>
                </a:path>
              </a:pathLst>
            </a:custGeom>
            <a:ln w="6654">
              <a:solidFill>
                <a:srgbClr val="231F20"/>
              </a:solidFill>
            </a:ln>
          </p:spPr>
          <p:txBody>
            <a:bodyPr wrap="square" lIns="0" tIns="0" rIns="0" bIns="0" rtlCol="0"/>
            <a:lstStyle/>
            <a:p>
              <a:endParaRPr/>
            </a:p>
          </p:txBody>
        </p:sp>
        <p:sp>
          <p:nvSpPr>
            <p:cNvPr id="44" name="object 44"/>
            <p:cNvSpPr/>
            <p:nvPr/>
          </p:nvSpPr>
          <p:spPr>
            <a:xfrm>
              <a:off x="2478820" y="1127163"/>
              <a:ext cx="1461135" cy="69850"/>
            </a:xfrm>
            <a:custGeom>
              <a:avLst/>
              <a:gdLst/>
              <a:ahLst/>
              <a:cxnLst/>
              <a:rect l="l" t="t" r="r" b="b"/>
              <a:pathLst>
                <a:path w="1461135" h="69850">
                  <a:moveTo>
                    <a:pt x="37680" y="0"/>
                  </a:moveTo>
                  <a:lnTo>
                    <a:pt x="37680" y="69824"/>
                  </a:lnTo>
                </a:path>
                <a:path w="1461135" h="69850">
                  <a:moveTo>
                    <a:pt x="70929" y="35471"/>
                  </a:moveTo>
                  <a:lnTo>
                    <a:pt x="0" y="35471"/>
                  </a:lnTo>
                </a:path>
                <a:path w="1461135" h="69850">
                  <a:moveTo>
                    <a:pt x="185089" y="0"/>
                  </a:moveTo>
                  <a:lnTo>
                    <a:pt x="185089" y="69824"/>
                  </a:lnTo>
                </a:path>
                <a:path w="1461135" h="69850">
                  <a:moveTo>
                    <a:pt x="217233" y="35471"/>
                  </a:moveTo>
                  <a:lnTo>
                    <a:pt x="146304" y="35471"/>
                  </a:lnTo>
                </a:path>
                <a:path w="1461135" h="69850">
                  <a:moveTo>
                    <a:pt x="334721" y="0"/>
                  </a:moveTo>
                  <a:lnTo>
                    <a:pt x="334721" y="69824"/>
                  </a:lnTo>
                </a:path>
                <a:path w="1461135" h="69850">
                  <a:moveTo>
                    <a:pt x="367969" y="35471"/>
                  </a:moveTo>
                  <a:lnTo>
                    <a:pt x="297040" y="35471"/>
                  </a:lnTo>
                </a:path>
                <a:path w="1461135" h="69850">
                  <a:moveTo>
                    <a:pt x="481025" y="0"/>
                  </a:moveTo>
                  <a:lnTo>
                    <a:pt x="481025" y="69824"/>
                  </a:lnTo>
                </a:path>
                <a:path w="1461135" h="69850">
                  <a:moveTo>
                    <a:pt x="514273" y="35471"/>
                  </a:moveTo>
                  <a:lnTo>
                    <a:pt x="443344" y="35471"/>
                  </a:lnTo>
                </a:path>
                <a:path w="1461135" h="69850">
                  <a:moveTo>
                    <a:pt x="984211" y="0"/>
                  </a:moveTo>
                  <a:lnTo>
                    <a:pt x="984211" y="69824"/>
                  </a:lnTo>
                </a:path>
                <a:path w="1461135" h="69850">
                  <a:moveTo>
                    <a:pt x="1017473" y="35471"/>
                  </a:moveTo>
                  <a:lnTo>
                    <a:pt x="946543" y="35471"/>
                  </a:lnTo>
                </a:path>
                <a:path w="1461135" h="69850">
                  <a:moveTo>
                    <a:pt x="1133856" y="0"/>
                  </a:moveTo>
                  <a:lnTo>
                    <a:pt x="1133856" y="69824"/>
                  </a:lnTo>
                </a:path>
                <a:path w="1461135" h="69850">
                  <a:moveTo>
                    <a:pt x="1167104" y="35471"/>
                  </a:moveTo>
                  <a:lnTo>
                    <a:pt x="1096162" y="35471"/>
                  </a:lnTo>
                </a:path>
                <a:path w="1461135" h="69850">
                  <a:moveTo>
                    <a:pt x="1281264" y="0"/>
                  </a:moveTo>
                  <a:lnTo>
                    <a:pt x="1281264" y="69824"/>
                  </a:lnTo>
                </a:path>
                <a:path w="1461135" h="69850">
                  <a:moveTo>
                    <a:pt x="1313395" y="35471"/>
                  </a:moveTo>
                  <a:lnTo>
                    <a:pt x="1243571" y="35471"/>
                  </a:lnTo>
                </a:path>
                <a:path w="1461135" h="69850">
                  <a:moveTo>
                    <a:pt x="1427568" y="0"/>
                  </a:moveTo>
                  <a:lnTo>
                    <a:pt x="1427568" y="69824"/>
                  </a:lnTo>
                </a:path>
                <a:path w="1461135" h="69850">
                  <a:moveTo>
                    <a:pt x="1460817" y="35471"/>
                  </a:moveTo>
                  <a:lnTo>
                    <a:pt x="1389888" y="35471"/>
                  </a:lnTo>
                </a:path>
              </a:pathLst>
            </a:custGeom>
            <a:ln w="14414">
              <a:solidFill>
                <a:srgbClr val="231F20"/>
              </a:solidFill>
            </a:ln>
          </p:spPr>
          <p:txBody>
            <a:bodyPr wrap="square" lIns="0" tIns="0" rIns="0" bIns="0" rtlCol="0"/>
            <a:lstStyle/>
            <a:p>
              <a:endParaRPr/>
            </a:p>
          </p:txBody>
        </p:sp>
        <p:sp>
          <p:nvSpPr>
            <p:cNvPr id="45" name="object 45"/>
            <p:cNvSpPr/>
            <p:nvPr/>
          </p:nvSpPr>
          <p:spPr>
            <a:xfrm>
              <a:off x="3023019" y="916571"/>
              <a:ext cx="365125" cy="277495"/>
            </a:xfrm>
            <a:custGeom>
              <a:avLst/>
              <a:gdLst/>
              <a:ahLst/>
              <a:cxnLst/>
              <a:rect l="l" t="t" r="r" b="b"/>
              <a:pathLst>
                <a:path w="365125" h="277494">
                  <a:moveTo>
                    <a:pt x="157391" y="249389"/>
                  </a:moveTo>
                  <a:lnTo>
                    <a:pt x="150736" y="246062"/>
                  </a:lnTo>
                  <a:lnTo>
                    <a:pt x="101981" y="221678"/>
                  </a:lnTo>
                  <a:lnTo>
                    <a:pt x="101981" y="246062"/>
                  </a:lnTo>
                  <a:lnTo>
                    <a:pt x="0" y="246062"/>
                  </a:lnTo>
                  <a:lnTo>
                    <a:pt x="0" y="252704"/>
                  </a:lnTo>
                  <a:lnTo>
                    <a:pt x="101981" y="252704"/>
                  </a:lnTo>
                  <a:lnTo>
                    <a:pt x="101981" y="277088"/>
                  </a:lnTo>
                  <a:lnTo>
                    <a:pt x="150749" y="252704"/>
                  </a:lnTo>
                  <a:lnTo>
                    <a:pt x="157391" y="249389"/>
                  </a:lnTo>
                  <a:close/>
                </a:path>
                <a:path w="365125" h="277494">
                  <a:moveTo>
                    <a:pt x="200621" y="225005"/>
                  </a:moveTo>
                  <a:lnTo>
                    <a:pt x="185102" y="240525"/>
                  </a:lnTo>
                  <a:lnTo>
                    <a:pt x="185102" y="0"/>
                  </a:lnTo>
                  <a:lnTo>
                    <a:pt x="178447" y="0"/>
                  </a:lnTo>
                  <a:lnTo>
                    <a:pt x="178447" y="240309"/>
                  </a:lnTo>
                  <a:lnTo>
                    <a:pt x="164045" y="225005"/>
                  </a:lnTo>
                  <a:lnTo>
                    <a:pt x="181775" y="261581"/>
                  </a:lnTo>
                  <a:lnTo>
                    <a:pt x="190906" y="243840"/>
                  </a:lnTo>
                  <a:lnTo>
                    <a:pt x="200621" y="225005"/>
                  </a:lnTo>
                  <a:close/>
                </a:path>
                <a:path w="365125" h="277494">
                  <a:moveTo>
                    <a:pt x="364655" y="246062"/>
                  </a:moveTo>
                  <a:lnTo>
                    <a:pt x="263779" y="246062"/>
                  </a:lnTo>
                  <a:lnTo>
                    <a:pt x="263779" y="221678"/>
                  </a:lnTo>
                  <a:lnTo>
                    <a:pt x="208381" y="249389"/>
                  </a:lnTo>
                  <a:lnTo>
                    <a:pt x="263779" y="277088"/>
                  </a:lnTo>
                  <a:lnTo>
                    <a:pt x="263779" y="252704"/>
                  </a:lnTo>
                  <a:lnTo>
                    <a:pt x="364655" y="252704"/>
                  </a:lnTo>
                  <a:lnTo>
                    <a:pt x="364655" y="246062"/>
                  </a:lnTo>
                  <a:close/>
                </a:path>
              </a:pathLst>
            </a:custGeom>
            <a:solidFill>
              <a:srgbClr val="231F20"/>
            </a:solidFill>
          </p:spPr>
          <p:txBody>
            <a:bodyPr wrap="square" lIns="0" tIns="0" rIns="0" bIns="0" rtlCol="0"/>
            <a:lstStyle/>
            <a:p>
              <a:endParaRPr/>
            </a:p>
          </p:txBody>
        </p:sp>
      </p:grpSp>
      <p:pic>
        <p:nvPicPr>
          <p:cNvPr id="46" name="object 46"/>
          <p:cNvPicPr/>
          <p:nvPr/>
        </p:nvPicPr>
        <p:blipFill>
          <a:blip r:embed="rId9" cstate="print"/>
          <a:stretch>
            <a:fillRect/>
          </a:stretch>
        </p:blipFill>
        <p:spPr>
          <a:xfrm>
            <a:off x="7159726" y="2836254"/>
            <a:ext cx="1476334" cy="804672"/>
          </a:xfrm>
          <a:prstGeom prst="rect">
            <a:avLst/>
          </a:prstGeom>
        </p:spPr>
      </p:pic>
      <p:pic>
        <p:nvPicPr>
          <p:cNvPr id="47" name="object 47"/>
          <p:cNvPicPr/>
          <p:nvPr/>
        </p:nvPicPr>
        <p:blipFill>
          <a:blip r:embed="rId10" cstate="print"/>
          <a:stretch>
            <a:fillRect/>
          </a:stretch>
        </p:blipFill>
        <p:spPr>
          <a:xfrm>
            <a:off x="7871463" y="2268978"/>
            <a:ext cx="72199" cy="76873"/>
          </a:xfrm>
          <a:prstGeom prst="rect">
            <a:avLst/>
          </a:prstGeom>
        </p:spPr>
      </p:pic>
      <p:pic>
        <p:nvPicPr>
          <p:cNvPr id="48" name="object 48"/>
          <p:cNvPicPr/>
          <p:nvPr/>
        </p:nvPicPr>
        <p:blipFill>
          <a:blip r:embed="rId11" cstate="print"/>
          <a:stretch>
            <a:fillRect/>
          </a:stretch>
        </p:blipFill>
        <p:spPr>
          <a:xfrm>
            <a:off x="7863384" y="1222252"/>
            <a:ext cx="72199" cy="76873"/>
          </a:xfrm>
          <a:prstGeom prst="rect">
            <a:avLst/>
          </a:prstGeom>
        </p:spPr>
      </p:pic>
      <p:sp>
        <p:nvSpPr>
          <p:cNvPr id="49" name="object 49"/>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128</a:t>
            </a:r>
            <a:endParaRPr sz="900">
              <a:latin typeface="Arial"/>
              <a:cs typeface="Arial"/>
            </a:endParaRPr>
          </a:p>
        </p:txBody>
      </p:sp>
      <p:sp>
        <p:nvSpPr>
          <p:cNvPr id="50" name="object 50"/>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1" name="object 51"/>
          <p:cNvSpPr txBox="1"/>
          <p:nvPr/>
        </p:nvSpPr>
        <p:spPr>
          <a:xfrm>
            <a:off x="7567102" y="795533"/>
            <a:ext cx="671195" cy="105157"/>
          </a:xfrm>
          <a:prstGeom prst="rect">
            <a:avLst/>
          </a:prstGeom>
        </p:spPr>
        <p:txBody>
          <a:bodyPr vert="horz" wrap="square" lIns="0" tIns="12700" rIns="0" bIns="0" rtlCol="0">
            <a:spAutoFit/>
          </a:bodyPr>
          <a:lstStyle/>
          <a:p>
            <a:pPr marL="12700">
              <a:spcBef>
                <a:spcPts val="100"/>
              </a:spcBef>
            </a:pPr>
            <a:r>
              <a:rPr sz="600" spc="15" dirty="0">
                <a:solidFill>
                  <a:srgbClr val="171514"/>
                </a:solidFill>
                <a:latin typeface="Microsoft Sans Serif"/>
                <a:cs typeface="Microsoft Sans Serif"/>
              </a:rPr>
              <a:t>pinchazo</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electrico</a:t>
            </a:r>
            <a:endParaRPr sz="600">
              <a:latin typeface="Microsoft Sans Serif"/>
              <a:cs typeface="Microsoft Sans Serif"/>
            </a:endParaRPr>
          </a:p>
        </p:txBody>
      </p:sp>
      <p:sp>
        <p:nvSpPr>
          <p:cNvPr id="52" name="object 52"/>
          <p:cNvSpPr txBox="1"/>
          <p:nvPr/>
        </p:nvSpPr>
        <p:spPr>
          <a:xfrm>
            <a:off x="6497557" y="1185698"/>
            <a:ext cx="599440" cy="283210"/>
          </a:xfrm>
          <a:prstGeom prst="rect">
            <a:avLst/>
          </a:prstGeom>
        </p:spPr>
        <p:txBody>
          <a:bodyPr vert="horz" wrap="square" lIns="0" tIns="12700" rIns="0" bIns="0" rtlCol="0">
            <a:spAutoFit/>
          </a:bodyPr>
          <a:lstStyle/>
          <a:p>
            <a:pPr marL="12700">
              <a:spcBef>
                <a:spcPts val="100"/>
              </a:spcBef>
            </a:pPr>
            <a:r>
              <a:rPr sz="600" spc="15" dirty="0">
                <a:solidFill>
                  <a:srgbClr val="171514"/>
                </a:solidFill>
                <a:latin typeface="Microsoft Sans Serif"/>
                <a:cs typeface="Microsoft Sans Serif"/>
              </a:rPr>
              <a:t>película</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aislante</a:t>
            </a:r>
            <a:endParaRPr sz="600">
              <a:latin typeface="Microsoft Sans Serif"/>
              <a:cs typeface="Microsoft Sans Serif"/>
            </a:endParaRPr>
          </a:p>
          <a:p>
            <a:pPr>
              <a:spcBef>
                <a:spcPts val="25"/>
              </a:spcBef>
            </a:pPr>
            <a:endParaRPr sz="650">
              <a:latin typeface="Microsoft Sans Serif"/>
              <a:cs typeface="Microsoft Sans Serif"/>
            </a:endParaRPr>
          </a:p>
          <a:p>
            <a:pPr marL="23495">
              <a:spcBef>
                <a:spcPts val="5"/>
              </a:spcBef>
            </a:pPr>
            <a:r>
              <a:rPr sz="450" spc="10" dirty="0">
                <a:solidFill>
                  <a:srgbClr val="171514"/>
                </a:solidFill>
                <a:latin typeface="Microsoft Sans Serif"/>
                <a:cs typeface="Microsoft Sans Serif"/>
              </a:rPr>
              <a:t>superficie</a:t>
            </a:r>
            <a:r>
              <a:rPr sz="450" spc="-25" dirty="0">
                <a:solidFill>
                  <a:srgbClr val="171514"/>
                </a:solidFill>
                <a:latin typeface="Microsoft Sans Serif"/>
                <a:cs typeface="Microsoft Sans Serif"/>
              </a:rPr>
              <a:t> </a:t>
            </a:r>
            <a:r>
              <a:rPr sz="450" spc="10" dirty="0">
                <a:solidFill>
                  <a:srgbClr val="171514"/>
                </a:solidFill>
                <a:latin typeface="Microsoft Sans Serif"/>
                <a:cs typeface="Microsoft Sans Serif"/>
              </a:rPr>
              <a:t>metálica</a:t>
            </a:r>
            <a:endParaRPr sz="450">
              <a:latin typeface="Microsoft Sans Serif"/>
              <a:cs typeface="Microsoft Sans Serif"/>
            </a:endParaRPr>
          </a:p>
        </p:txBody>
      </p:sp>
      <p:sp>
        <p:nvSpPr>
          <p:cNvPr id="53" name="object 53"/>
          <p:cNvSpPr txBox="1"/>
          <p:nvPr/>
        </p:nvSpPr>
        <p:spPr>
          <a:xfrm>
            <a:off x="7843858" y="1183117"/>
            <a:ext cx="8382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7</a:t>
            </a:r>
            <a:endParaRPr sz="800">
              <a:latin typeface="Microsoft Sans Serif"/>
              <a:cs typeface="Microsoft Sans Serif"/>
            </a:endParaRPr>
          </a:p>
        </p:txBody>
      </p:sp>
      <p:sp>
        <p:nvSpPr>
          <p:cNvPr id="54" name="object 54"/>
          <p:cNvSpPr txBox="1"/>
          <p:nvPr/>
        </p:nvSpPr>
        <p:spPr>
          <a:xfrm>
            <a:off x="7851987" y="1870788"/>
            <a:ext cx="143510" cy="135935"/>
          </a:xfrm>
          <a:prstGeom prst="rect">
            <a:avLst/>
          </a:prstGeom>
        </p:spPr>
        <p:txBody>
          <a:bodyPr vert="horz" wrap="square" lIns="0" tIns="12700" rIns="0" bIns="0" rtlCol="0">
            <a:spAutoFit/>
          </a:bodyPr>
          <a:lstStyle/>
          <a:p>
            <a:pPr marL="12700">
              <a:spcBef>
                <a:spcPts val="100"/>
              </a:spcBef>
            </a:pPr>
            <a:r>
              <a:rPr sz="800" spc="-20" dirty="0">
                <a:solidFill>
                  <a:srgbClr val="171514"/>
                </a:solidFill>
                <a:latin typeface="Microsoft Sans Serif"/>
                <a:cs typeface="Microsoft Sans Serif"/>
              </a:rPr>
              <a:t>(a)</a:t>
            </a:r>
            <a:endParaRPr sz="800">
              <a:latin typeface="Microsoft Sans Serif"/>
              <a:cs typeface="Microsoft Sans Serif"/>
            </a:endParaRPr>
          </a:p>
        </p:txBody>
      </p:sp>
      <p:sp>
        <p:nvSpPr>
          <p:cNvPr id="55" name="object 55"/>
          <p:cNvSpPr txBox="1"/>
          <p:nvPr/>
        </p:nvSpPr>
        <p:spPr>
          <a:xfrm>
            <a:off x="6250365" y="2170508"/>
            <a:ext cx="578485" cy="220573"/>
          </a:xfrm>
          <a:prstGeom prst="rect">
            <a:avLst/>
          </a:prstGeom>
        </p:spPr>
        <p:txBody>
          <a:bodyPr vert="horz" wrap="square" lIns="0" tIns="12700" rIns="0" bIns="0" rtlCol="0">
            <a:spAutoFit/>
          </a:bodyPr>
          <a:lstStyle/>
          <a:p>
            <a:pPr marL="12700">
              <a:spcBef>
                <a:spcPts val="100"/>
              </a:spcBef>
            </a:pPr>
            <a:r>
              <a:rPr sz="700" spc="15" dirty="0">
                <a:solidFill>
                  <a:srgbClr val="171514"/>
                </a:solidFill>
                <a:latin typeface="Microsoft Sans Serif"/>
                <a:cs typeface="Microsoft Sans Serif"/>
              </a:rPr>
              <a:t>carga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bipolar</a:t>
            </a:r>
            <a:endParaRPr sz="700">
              <a:latin typeface="Microsoft Sans Serif"/>
              <a:cs typeface="Microsoft Sans Serif"/>
            </a:endParaRPr>
          </a:p>
          <a:p>
            <a:pPr marL="73660">
              <a:spcBef>
                <a:spcPts val="325"/>
              </a:spcBef>
            </a:pPr>
            <a:r>
              <a:rPr sz="400" spc="10" dirty="0">
                <a:solidFill>
                  <a:srgbClr val="171514"/>
                </a:solidFill>
                <a:latin typeface="Microsoft Sans Serif"/>
                <a:cs typeface="Microsoft Sans Serif"/>
              </a:rPr>
              <a:t>en</a:t>
            </a:r>
            <a:r>
              <a:rPr sz="400" spc="-30" dirty="0">
                <a:solidFill>
                  <a:srgbClr val="171514"/>
                </a:solidFill>
                <a:latin typeface="Microsoft Sans Serif"/>
                <a:cs typeface="Microsoft Sans Serif"/>
              </a:rPr>
              <a:t> </a:t>
            </a:r>
            <a:r>
              <a:rPr sz="400" spc="10" dirty="0">
                <a:solidFill>
                  <a:srgbClr val="171514"/>
                </a:solidFill>
                <a:latin typeface="Microsoft Sans Serif"/>
                <a:cs typeface="Microsoft Sans Serif"/>
              </a:rPr>
              <a:t>película</a:t>
            </a:r>
            <a:r>
              <a:rPr sz="400" spc="-25" dirty="0">
                <a:solidFill>
                  <a:srgbClr val="171514"/>
                </a:solidFill>
                <a:latin typeface="Microsoft Sans Serif"/>
                <a:cs typeface="Microsoft Sans Serif"/>
              </a:rPr>
              <a:t> </a:t>
            </a:r>
            <a:r>
              <a:rPr sz="400" spc="10" dirty="0">
                <a:solidFill>
                  <a:srgbClr val="171514"/>
                </a:solidFill>
                <a:latin typeface="Microsoft Sans Serif"/>
                <a:cs typeface="Microsoft Sans Serif"/>
              </a:rPr>
              <a:t>delgada</a:t>
            </a:r>
            <a:endParaRPr sz="400">
              <a:latin typeface="Microsoft Sans Serif"/>
              <a:cs typeface="Microsoft Sans Serif"/>
            </a:endParaRPr>
          </a:p>
        </p:txBody>
      </p:sp>
      <p:sp>
        <p:nvSpPr>
          <p:cNvPr id="56" name="object 56"/>
          <p:cNvSpPr txBox="1"/>
          <p:nvPr/>
        </p:nvSpPr>
        <p:spPr>
          <a:xfrm>
            <a:off x="7847516" y="2229842"/>
            <a:ext cx="149225" cy="387985"/>
          </a:xfrm>
          <a:prstGeom prst="rect">
            <a:avLst/>
          </a:prstGeom>
        </p:spPr>
        <p:txBody>
          <a:bodyPr vert="horz" wrap="square" lIns="0" tIns="12700" rIns="0" bIns="0" rtlCol="0">
            <a:spAutoFit/>
          </a:bodyPr>
          <a:lstStyle/>
          <a:p>
            <a:pPr marL="16510">
              <a:spcBef>
                <a:spcPts val="100"/>
              </a:spcBef>
            </a:pPr>
            <a:r>
              <a:rPr sz="800" spc="10" dirty="0">
                <a:solidFill>
                  <a:srgbClr val="171514"/>
                </a:solidFill>
                <a:latin typeface="Microsoft Sans Serif"/>
                <a:cs typeface="Microsoft Sans Serif"/>
              </a:rPr>
              <a:t>7</a:t>
            </a:r>
            <a:endParaRPr sz="800">
              <a:latin typeface="Microsoft Sans Serif"/>
              <a:cs typeface="Microsoft Sans Serif"/>
            </a:endParaRPr>
          </a:p>
          <a:p>
            <a:pPr marL="12700">
              <a:spcBef>
                <a:spcPts val="930"/>
              </a:spcBef>
            </a:pPr>
            <a:r>
              <a:rPr sz="800" spc="-5" dirty="0">
                <a:solidFill>
                  <a:srgbClr val="171514"/>
                </a:solidFill>
                <a:latin typeface="Microsoft Sans Serif"/>
                <a:cs typeface="Microsoft Sans Serif"/>
              </a:rPr>
              <a:t>(b)</a:t>
            </a:r>
            <a:endParaRPr sz="800">
              <a:latin typeface="Microsoft Sans Serif"/>
              <a:cs typeface="Microsoft Sans Serif"/>
            </a:endParaRPr>
          </a:p>
        </p:txBody>
      </p:sp>
      <p:sp>
        <p:nvSpPr>
          <p:cNvPr id="57" name="object 57"/>
          <p:cNvSpPr txBox="1"/>
          <p:nvPr/>
        </p:nvSpPr>
        <p:spPr>
          <a:xfrm>
            <a:off x="7879648" y="2753921"/>
            <a:ext cx="729615"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sitio</a:t>
            </a:r>
            <a:r>
              <a:rPr sz="400" spc="-1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15" dirty="0">
                <a:solidFill>
                  <a:srgbClr val="171514"/>
                </a:solidFill>
                <a:latin typeface="Microsoft Sans Serif"/>
                <a:cs typeface="Microsoft Sans Serif"/>
              </a:rPr>
              <a:t> </a:t>
            </a:r>
            <a:r>
              <a:rPr sz="400" spc="15" dirty="0">
                <a:solidFill>
                  <a:srgbClr val="171514"/>
                </a:solidFill>
                <a:latin typeface="Microsoft Sans Serif"/>
                <a:cs typeface="Microsoft Sans Serif"/>
              </a:rPr>
              <a:t>punción</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15" dirty="0">
                <a:solidFill>
                  <a:srgbClr val="171514"/>
                </a:solidFill>
                <a:latin typeface="Microsoft Sans Serif"/>
                <a:cs typeface="Microsoft Sans Serif"/>
              </a:rPr>
              <a:t> </a:t>
            </a:r>
            <a:r>
              <a:rPr sz="400" spc="5" dirty="0">
                <a:solidFill>
                  <a:srgbClr val="171514"/>
                </a:solidFill>
                <a:latin typeface="Microsoft Sans Serif"/>
                <a:cs typeface="Microsoft Sans Serif"/>
              </a:rPr>
              <a:t>la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película</a:t>
            </a:r>
            <a:endParaRPr sz="400">
              <a:latin typeface="Microsoft Sans Serif"/>
              <a:cs typeface="Microsoft Sans Serif"/>
            </a:endParaRPr>
          </a:p>
        </p:txBody>
      </p:sp>
      <p:sp>
        <p:nvSpPr>
          <p:cNvPr id="58" name="object 58"/>
          <p:cNvSpPr txBox="1"/>
          <p:nvPr/>
        </p:nvSpPr>
        <p:spPr>
          <a:xfrm>
            <a:off x="5337173" y="3671419"/>
            <a:ext cx="4318000" cy="4310795"/>
          </a:xfrm>
          <a:prstGeom prst="rect">
            <a:avLst/>
          </a:prstGeom>
        </p:spPr>
        <p:txBody>
          <a:bodyPr vert="horz" wrap="square" lIns="0" tIns="12700" rIns="0" bIns="0" rtlCol="0">
            <a:spAutoFit/>
          </a:bodyPr>
          <a:lstStyle/>
          <a:p>
            <a:pPr marL="11430" algn="ctr">
              <a:spcBef>
                <a:spcPts val="100"/>
              </a:spcBef>
            </a:pPr>
            <a:r>
              <a:rPr sz="550" spc="30" dirty="0">
                <a:solidFill>
                  <a:srgbClr val="171514"/>
                </a:solidFill>
                <a:latin typeface="Microsoft Sans Serif"/>
                <a:cs typeface="Microsoft Sans Serif"/>
              </a:rPr>
              <a:t>patrón</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5" dirty="0">
                <a:solidFill>
                  <a:srgbClr val="171514"/>
                </a:solidFill>
                <a:latin typeface="Microsoft Sans Serif"/>
                <a:cs typeface="Microsoft Sans Serif"/>
              </a:rPr>
              <a:t> </a:t>
            </a:r>
            <a:r>
              <a:rPr sz="550" spc="10" dirty="0">
                <a:solidFill>
                  <a:srgbClr val="171514"/>
                </a:solidFill>
                <a:latin typeface="Microsoft Sans Serif"/>
                <a:cs typeface="Microsoft Sans Serif"/>
              </a:rPr>
              <a:t>descarga</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superficial</a:t>
            </a:r>
            <a:endParaRPr sz="550" dirty="0">
              <a:latin typeface="Microsoft Sans Serif"/>
              <a:cs typeface="Microsoft Sans Serif"/>
            </a:endParaRPr>
          </a:p>
          <a:p>
            <a:pPr>
              <a:spcBef>
                <a:spcPts val="5"/>
              </a:spcBef>
            </a:pPr>
            <a:endParaRPr sz="600" dirty="0">
              <a:latin typeface="Microsoft Sans Serif"/>
              <a:cs typeface="Microsoft Sans Serif"/>
            </a:endParaRPr>
          </a:p>
          <a:p>
            <a:pPr marL="873125" algn="ctr"/>
            <a:r>
              <a:rPr sz="800" spc="-45" dirty="0">
                <a:solidFill>
                  <a:srgbClr val="171514"/>
                </a:solidFill>
                <a:latin typeface="Microsoft Sans Serif"/>
                <a:cs typeface="Microsoft Sans Serif"/>
              </a:rPr>
              <a:t>(C)</a:t>
            </a:r>
            <a:endParaRPr sz="800" dirty="0">
              <a:latin typeface="Microsoft Sans Serif"/>
              <a:cs typeface="Microsoft Sans Serif"/>
            </a:endParaRPr>
          </a:p>
          <a:p>
            <a:pPr>
              <a:spcBef>
                <a:spcPts val="15"/>
              </a:spcBef>
            </a:pPr>
            <a:endParaRPr sz="1000" dirty="0">
              <a:latin typeface="Microsoft Sans Serif"/>
              <a:cs typeface="Microsoft Sans Serif"/>
            </a:endParaRPr>
          </a:p>
          <a:p>
            <a:pPr marL="12700" marR="48895">
              <a:lnSpc>
                <a:spcPct val="138500"/>
              </a:lnSpc>
            </a:pPr>
            <a:r>
              <a:rPr sz="650" b="1" spc="-10" dirty="0">
                <a:solidFill>
                  <a:srgbClr val="171514"/>
                </a:solidFill>
                <a:latin typeface="Arial"/>
                <a:cs typeface="Arial"/>
              </a:rPr>
              <a:t>FIGURA</a:t>
            </a:r>
            <a:r>
              <a:rPr sz="650" b="1" spc="-5" dirty="0">
                <a:solidFill>
                  <a:srgbClr val="171514"/>
                </a:solidFill>
                <a:latin typeface="Arial"/>
                <a:cs typeface="Arial"/>
              </a:rPr>
              <a:t> </a:t>
            </a:r>
            <a:r>
              <a:rPr sz="650" b="1" spc="5" dirty="0">
                <a:solidFill>
                  <a:srgbClr val="171514"/>
                </a:solidFill>
                <a:latin typeface="Arial"/>
                <a:cs typeface="Arial"/>
              </a:rPr>
              <a:t>7.10</a:t>
            </a:r>
            <a:r>
              <a:rPr sz="650" spc="5" dirty="0">
                <a:solidFill>
                  <a:srgbClr val="171514"/>
                </a:solidFill>
                <a:latin typeface="Microsoft Sans Serif"/>
                <a:cs typeface="Microsoft Sans Serif"/>
              </a:rPr>
              <a:t>Descarga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cepillo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propagación:</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película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aislante</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sobre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metálica;</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(b)</a:t>
            </a:r>
            <a:r>
              <a:rPr sz="650" spc="5"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doble</a:t>
            </a:r>
            <a:r>
              <a:rPr sz="650" spc="5" dirty="0">
                <a:solidFill>
                  <a:srgbClr val="171514"/>
                </a:solidFill>
                <a:latin typeface="Microsoft Sans Serif"/>
                <a:cs typeface="Microsoft Sans Serif"/>
              </a:rPr>
              <a:t> </a:t>
            </a:r>
            <a:r>
              <a:rPr sz="650" spc="5" dirty="0" err="1" smtClean="0">
                <a:solidFill>
                  <a:srgbClr val="171514"/>
                </a:solidFill>
                <a:latin typeface="Microsoft Sans Serif"/>
                <a:cs typeface="Microsoft Sans Serif"/>
              </a:rPr>
              <a:t>capa</a:t>
            </a:r>
            <a:r>
              <a:rPr lang="es-ES" sz="650" spc="5"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sobre</a:t>
            </a:r>
            <a:r>
              <a:rPr sz="650" spc="-5"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película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aislante;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Patrón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descarga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superficial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Lichtenberg.</a:t>
            </a:r>
            <a:endParaRPr sz="650" dirty="0">
              <a:latin typeface="Microsoft Sans Serif"/>
              <a:cs typeface="Microsoft Sans Serif"/>
            </a:endParaRPr>
          </a:p>
          <a:p>
            <a:pPr>
              <a:lnSpc>
                <a:spcPct val="100000"/>
              </a:lnSpc>
            </a:pPr>
            <a:endParaRPr sz="1150" dirty="0">
              <a:latin typeface="Microsoft Sans Serif"/>
              <a:cs typeface="Microsoft Sans Serif"/>
            </a:endParaRPr>
          </a:p>
          <a:p>
            <a:pPr marL="12700" marR="180340">
              <a:lnSpc>
                <a:spcPct val="133300"/>
              </a:lnSpc>
            </a:pPr>
            <a:r>
              <a:rPr sz="750" spc="30" dirty="0">
                <a:solidFill>
                  <a:srgbClr val="171514"/>
                </a:solidFill>
                <a:latin typeface="Microsoft Sans Serif"/>
                <a:cs typeface="Microsoft Sans Serif"/>
              </a:rPr>
              <a:t>polaridad </a:t>
            </a:r>
            <a:r>
              <a:rPr sz="750" spc="35" dirty="0">
                <a:solidFill>
                  <a:srgbClr val="171514"/>
                </a:solidFill>
                <a:latin typeface="Microsoft Sans Serif"/>
                <a:cs typeface="Microsoft Sans Serif"/>
              </a:rPr>
              <a:t>o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ionizar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aire </a:t>
            </a:r>
            <a:r>
              <a:rPr sz="750" spc="25" dirty="0">
                <a:solidFill>
                  <a:srgbClr val="171514"/>
                </a:solidFill>
                <a:latin typeface="Microsoft Sans Serif"/>
                <a:cs typeface="Microsoft Sans Serif"/>
              </a:rPr>
              <a:t>en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inmediaciones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superficie. </a:t>
            </a:r>
            <a:r>
              <a:rPr sz="750" spc="-20" dirty="0">
                <a:solidFill>
                  <a:srgbClr val="171514"/>
                </a:solidFill>
                <a:latin typeface="Microsoft Sans Serif"/>
                <a:cs typeface="Microsoft Sans Serif"/>
              </a:rPr>
              <a:t>En </a:t>
            </a:r>
            <a:r>
              <a:rPr sz="750" spc="25" dirty="0">
                <a:solidFill>
                  <a:srgbClr val="171514"/>
                </a:solidFill>
                <a:latin typeface="Microsoft Sans Serif"/>
                <a:cs typeface="Microsoft Sans Serif"/>
              </a:rPr>
              <a:t>cualquier </a:t>
            </a:r>
            <a:r>
              <a:rPr sz="750" dirty="0">
                <a:solidFill>
                  <a:srgbClr val="171514"/>
                </a:solidFill>
                <a:latin typeface="Microsoft Sans Serif"/>
                <a:cs typeface="Microsoft Sans Serif"/>
              </a:rPr>
              <a:t>caso</a:t>
            </a:r>
            <a:r>
              <a:rPr sz="75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formará</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doble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capa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r>
              <a:rPr sz="750" dirty="0">
                <a:solidFill>
                  <a:srgbClr val="171514"/>
                </a:solidFill>
                <a:latin typeface="Microsoft Sans Serif"/>
                <a:cs typeface="Microsoft Sans Serif"/>
              </a:rPr>
              <a:t> a </a:t>
            </a:r>
            <a:r>
              <a:rPr sz="750" spc="25" dirty="0">
                <a:solidFill>
                  <a:srgbClr val="171514"/>
                </a:solidFill>
                <a:latin typeface="Microsoft Sans Serif"/>
                <a:cs typeface="Microsoft Sans Serif"/>
              </a:rPr>
              <a:t>lo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largo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pared</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aislante.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perfora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aislamiento</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puede</a:t>
            </a:r>
            <a:r>
              <a:rPr sz="750" spc="-5"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ocurrir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tipo</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cepillo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se </a:t>
            </a:r>
            <a:r>
              <a:rPr sz="750" spc="25" dirty="0">
                <a:solidFill>
                  <a:srgbClr val="171514"/>
                </a:solidFill>
                <a:latin typeface="Microsoft Sans Serif"/>
                <a:cs typeface="Microsoft Sans Serif"/>
              </a:rPr>
              <a:t>propaga</a:t>
            </a:r>
            <a:r>
              <a:rPr sz="750" spc="25"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00" dirty="0">
              <a:latin typeface="Microsoft Sans Serif"/>
              <a:cs typeface="Microsoft Sans Serif"/>
            </a:endParaRPr>
          </a:p>
          <a:p>
            <a:pPr marL="12700">
              <a:spcBef>
                <a:spcPts val="670"/>
              </a:spcBef>
            </a:pPr>
            <a:r>
              <a:rPr sz="1050" b="1" spc="5" dirty="0">
                <a:solidFill>
                  <a:srgbClr val="171514"/>
                </a:solidFill>
                <a:latin typeface="Arial"/>
                <a:cs typeface="Arial"/>
              </a:rPr>
              <a:t>7.6.3c</a:t>
            </a:r>
            <a:r>
              <a:rPr sz="700" b="1" spc="5" dirty="0">
                <a:solidFill>
                  <a:srgbClr val="171514"/>
                </a:solidFill>
                <a:latin typeface="Arial"/>
                <a:cs typeface="Arial"/>
              </a:rPr>
              <a:t>orona</a:t>
            </a:r>
            <a:r>
              <a:rPr sz="1050" b="1" spc="5" dirty="0">
                <a:solidFill>
                  <a:srgbClr val="171514"/>
                </a:solidFill>
                <a:latin typeface="Arial"/>
                <a:cs typeface="Arial"/>
              </a:rPr>
              <a:t>d</a:t>
            </a:r>
            <a:r>
              <a:rPr sz="700" b="1" spc="5" dirty="0">
                <a:solidFill>
                  <a:srgbClr val="171514"/>
                </a:solidFill>
                <a:latin typeface="Arial"/>
                <a:cs typeface="Arial"/>
              </a:rPr>
              <a:t>iDescargaS</a:t>
            </a:r>
            <a:endParaRPr sz="700" dirty="0">
              <a:latin typeface="Arial"/>
              <a:cs typeface="Arial"/>
            </a:endParaRPr>
          </a:p>
          <a:p>
            <a:pPr marL="12700" marR="49530">
              <a:lnSpc>
                <a:spcPct val="133300"/>
              </a:lnSpc>
              <a:spcBef>
                <a:spcPts val="540"/>
              </a:spcBef>
            </a:pPr>
            <a:r>
              <a:rPr sz="750" spc="15" dirty="0">
                <a:solidFill>
                  <a:srgbClr val="171514"/>
                </a:solidFill>
                <a:latin typeface="Microsoft Sans Serif"/>
                <a:cs typeface="Microsoft Sans Serif"/>
              </a:rPr>
              <a:t>Corona </a:t>
            </a:r>
            <a:r>
              <a:rPr sz="750" spc="-5" dirty="0">
                <a:solidFill>
                  <a:srgbClr val="171514"/>
                </a:solidFill>
                <a:latin typeface="Microsoft Sans Serif"/>
                <a:cs typeface="Microsoft Sans Serif"/>
              </a:rPr>
              <a:t>es </a:t>
            </a:r>
            <a:r>
              <a:rPr sz="750" spc="45" dirty="0">
                <a:solidFill>
                  <a:srgbClr val="171514"/>
                </a:solidFill>
                <a:latin typeface="Microsoft Sans Serif"/>
                <a:cs typeface="Microsoft Sans Serif"/>
              </a:rPr>
              <a:t>un </a:t>
            </a:r>
            <a:r>
              <a:rPr sz="750" spc="35" dirty="0">
                <a:solidFill>
                  <a:srgbClr val="171514"/>
                </a:solidFill>
                <a:latin typeface="Microsoft Sans Serif"/>
                <a:cs typeface="Microsoft Sans Serif"/>
              </a:rPr>
              <a:t>fenómeno </a:t>
            </a:r>
            <a:r>
              <a:rPr sz="750" spc="10" dirty="0">
                <a:solidFill>
                  <a:srgbClr val="171514"/>
                </a:solidFill>
                <a:latin typeface="Microsoft Sans Serif"/>
                <a:cs typeface="Microsoft Sans Serif"/>
              </a:rPr>
              <a:t>asociado </a:t>
            </a:r>
            <a:r>
              <a:rPr sz="750" spc="20" dirty="0">
                <a:solidFill>
                  <a:srgbClr val="171514"/>
                </a:solidFill>
                <a:latin typeface="Microsoft Sans Serif"/>
                <a:cs typeface="Microsoft Sans Serif"/>
              </a:rPr>
              <a:t>con campos </a:t>
            </a:r>
            <a:r>
              <a:rPr sz="750" spc="15" dirty="0">
                <a:solidFill>
                  <a:srgbClr val="171514"/>
                </a:solidFill>
                <a:latin typeface="Microsoft Sans Serif"/>
                <a:cs typeface="Microsoft Sans Serif"/>
              </a:rPr>
              <a:t>eléctricos </a:t>
            </a:r>
            <a:r>
              <a:rPr sz="750" spc="30" dirty="0">
                <a:solidFill>
                  <a:srgbClr val="171514"/>
                </a:solidFill>
                <a:latin typeface="Microsoft Sans Serif"/>
                <a:cs typeface="Microsoft Sans Serif"/>
              </a:rPr>
              <a:t>altamente </a:t>
            </a:r>
            <a:r>
              <a:rPr sz="750" spc="40" dirty="0">
                <a:solidFill>
                  <a:srgbClr val="171514"/>
                </a:solidFill>
                <a:latin typeface="Microsoft Sans Serif"/>
                <a:cs typeface="Microsoft Sans Serif"/>
              </a:rPr>
              <a:t>no </a:t>
            </a:r>
            <a:r>
              <a:rPr sz="750" spc="35" dirty="0">
                <a:solidFill>
                  <a:srgbClr val="171514"/>
                </a:solidFill>
                <a:latin typeface="Microsoft Sans Serif"/>
                <a:cs typeface="Microsoft Sans Serif"/>
              </a:rPr>
              <a:t>uniformes</a:t>
            </a:r>
            <a:r>
              <a:rPr sz="750" spc="35"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caracteriza</a:t>
            </a:r>
            <a:r>
              <a:rPr sz="750" spc="1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por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inicio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ionización </a:t>
            </a:r>
            <a:r>
              <a:rPr sz="750" spc="5" dirty="0">
                <a:solidFill>
                  <a:srgbClr val="171514"/>
                </a:solidFill>
                <a:latin typeface="Microsoft Sans Serif"/>
                <a:cs typeface="Microsoft Sans Serif"/>
              </a:rPr>
              <a:t>y </a:t>
            </a:r>
            <a:r>
              <a:rPr sz="750" spc="15" dirty="0">
                <a:solidFill>
                  <a:srgbClr val="171514"/>
                </a:solidFill>
                <a:latin typeface="Microsoft Sans Serif"/>
                <a:cs typeface="Microsoft Sans Serif"/>
              </a:rPr>
              <a:t>excitación </a:t>
            </a:r>
            <a:r>
              <a:rPr sz="750" spc="20" dirty="0">
                <a:solidFill>
                  <a:srgbClr val="171514"/>
                </a:solidFill>
                <a:latin typeface="Microsoft Sans Serif"/>
                <a:cs typeface="Microsoft Sans Serif"/>
              </a:rPr>
              <a:t>detectables </a:t>
            </a:r>
            <a:r>
              <a:rPr sz="750" spc="35" dirty="0">
                <a:solidFill>
                  <a:srgbClr val="171514"/>
                </a:solidFill>
                <a:latin typeface="Microsoft Sans Serif"/>
                <a:cs typeface="Microsoft Sans Serif"/>
              </a:rPr>
              <a:t>mucho </a:t>
            </a:r>
            <a:r>
              <a:rPr sz="750" spc="20" dirty="0">
                <a:solidFill>
                  <a:srgbClr val="171514"/>
                </a:solidFill>
                <a:latin typeface="Microsoft Sans Serif"/>
                <a:cs typeface="Microsoft Sans Serif"/>
              </a:rPr>
              <a:t>antes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que </a:t>
            </a:r>
            <a:r>
              <a:rPr sz="750" spc="30" dirty="0" err="1">
                <a:solidFill>
                  <a:srgbClr val="171514"/>
                </a:solidFill>
                <a:latin typeface="Microsoft Sans Serif"/>
                <a:cs typeface="Microsoft Sans Serif"/>
              </a:rPr>
              <a:t>ocurra</a:t>
            </a:r>
            <a:r>
              <a:rPr sz="750" spc="3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ruptura</a:t>
            </a:r>
            <a:r>
              <a:rPr sz="750" spc="3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7.11 </a:t>
            </a:r>
            <a:r>
              <a:rPr sz="750" spc="30" dirty="0">
                <a:solidFill>
                  <a:srgbClr val="171514"/>
                </a:solidFill>
                <a:latin typeface="Microsoft Sans Serif"/>
                <a:cs typeface="Microsoft Sans Serif"/>
              </a:rPr>
              <a:t>muestra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distribución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campo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eléctrico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forma</a:t>
            </a:r>
            <a:r>
              <a:rPr lang="es-ES" sz="750" spc="4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20" dirty="0">
                <a:solidFill>
                  <a:srgbClr val="171514"/>
                </a:solidFill>
                <a:latin typeface="Microsoft Sans Serif"/>
                <a:cs typeface="Microsoft Sans Serif"/>
              </a:rPr>
              <a:t>aguja conectado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superficie </a:t>
            </a:r>
            <a:r>
              <a:rPr sz="750" spc="15" dirty="0">
                <a:solidFill>
                  <a:srgbClr val="171514"/>
                </a:solidFill>
                <a:latin typeface="Microsoft Sans Serif"/>
                <a:cs typeface="Microsoft Sans Serif"/>
              </a:rPr>
              <a:t>cargada. </a:t>
            </a: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intensidad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campo </a:t>
            </a:r>
            <a:r>
              <a:rPr sz="750" spc="30" dirty="0">
                <a:solidFill>
                  <a:srgbClr val="171514"/>
                </a:solidFill>
                <a:latin typeface="Microsoft Sans Serif"/>
                <a:cs typeface="Microsoft Sans Serif"/>
              </a:rPr>
              <a:t>alrededor</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punta</a:t>
            </a:r>
            <a:r>
              <a:rPr sz="750" spc="4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afilada </a:t>
            </a:r>
            <a:r>
              <a:rPr sz="750" spc="-5" dirty="0">
                <a:solidFill>
                  <a:srgbClr val="171514"/>
                </a:solidFill>
                <a:latin typeface="Microsoft Sans Serif"/>
                <a:cs typeface="Microsoft Sans Serif"/>
              </a:rPr>
              <a:t>es </a:t>
            </a:r>
            <a:r>
              <a:rPr sz="750" spc="35" dirty="0">
                <a:solidFill>
                  <a:srgbClr val="171514"/>
                </a:solidFill>
                <a:latin typeface="Microsoft Sans Serif"/>
                <a:cs typeface="Microsoft Sans Serif"/>
              </a:rPr>
              <a:t>mucho </a:t>
            </a:r>
            <a:r>
              <a:rPr sz="750" spc="20" dirty="0">
                <a:solidFill>
                  <a:srgbClr val="171514"/>
                </a:solidFill>
                <a:latin typeface="Microsoft Sans Serif"/>
                <a:cs typeface="Microsoft Sans Serif"/>
              </a:rPr>
              <a:t>más alta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resto </a:t>
            </a:r>
            <a:r>
              <a:rPr sz="750" spc="20" dirty="0">
                <a:solidFill>
                  <a:srgbClr val="171514"/>
                </a:solidFill>
                <a:latin typeface="Microsoft Sans Serif"/>
                <a:cs typeface="Microsoft Sans Serif"/>
              </a:rPr>
              <a:t>del </a:t>
            </a:r>
            <a:r>
              <a:rPr sz="750" spc="5" dirty="0">
                <a:solidFill>
                  <a:srgbClr val="171514"/>
                </a:solidFill>
                <a:latin typeface="Microsoft Sans Serif"/>
                <a:cs typeface="Microsoft Sans Serif"/>
              </a:rPr>
              <a:t>espacio. </a:t>
            </a:r>
            <a:r>
              <a:rPr sz="750" spc="15" dirty="0">
                <a:solidFill>
                  <a:srgbClr val="171514"/>
                </a:solidFill>
                <a:latin typeface="Microsoft Sans Serif"/>
                <a:cs typeface="Microsoft Sans Serif"/>
              </a:rPr>
              <a:t>Cuando </a:t>
            </a:r>
            <a:r>
              <a:rPr sz="750" spc="10" dirty="0">
                <a:solidFill>
                  <a:srgbClr val="171514"/>
                </a:solidFill>
                <a:latin typeface="Microsoft Sans Serif"/>
                <a:cs typeface="Microsoft Sans Serif"/>
              </a:rPr>
              <a:t>este </a:t>
            </a:r>
            <a:r>
              <a:rPr sz="750" spc="25" dirty="0">
                <a:solidFill>
                  <a:srgbClr val="171514"/>
                </a:solidFill>
                <a:latin typeface="Microsoft Sans Serif"/>
                <a:cs typeface="Microsoft Sans Serif"/>
              </a:rPr>
              <a:t>campo </a:t>
            </a:r>
            <a:r>
              <a:rPr sz="750" spc="5" dirty="0" err="1">
                <a:solidFill>
                  <a:srgbClr val="171514"/>
                </a:solidFill>
                <a:latin typeface="Microsoft Sans Serif"/>
                <a:cs typeface="Microsoft Sans Serif"/>
              </a:rPr>
              <a:t>alcance</a:t>
            </a:r>
            <a:r>
              <a:rPr sz="750" spc="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unos</a:t>
            </a:r>
            <a:r>
              <a:rPr lang="es-ES" sz="750" spc="2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30 </a:t>
            </a:r>
            <a:r>
              <a:rPr sz="750" spc="15" dirty="0">
                <a:solidFill>
                  <a:srgbClr val="171514"/>
                </a:solidFill>
                <a:latin typeface="Microsoft Sans Serif"/>
                <a:cs typeface="Microsoft Sans Serif"/>
              </a:rPr>
              <a:t>kV/cm, </a:t>
            </a:r>
            <a:r>
              <a:rPr sz="750" spc="30" dirty="0">
                <a:solidFill>
                  <a:srgbClr val="171514"/>
                </a:solidFill>
                <a:latin typeface="Microsoft Sans Serif"/>
                <a:cs typeface="Microsoft Sans Serif"/>
              </a:rPr>
              <a:t>producirá una </a:t>
            </a:r>
            <a:r>
              <a:rPr sz="750" spc="15" dirty="0">
                <a:solidFill>
                  <a:srgbClr val="171514"/>
                </a:solidFill>
                <a:latin typeface="Microsoft Sans Serif"/>
                <a:cs typeface="Microsoft Sans Serif"/>
              </a:rPr>
              <a:t>descarga </a:t>
            </a:r>
            <a:r>
              <a:rPr sz="750" spc="10" dirty="0">
                <a:solidFill>
                  <a:srgbClr val="171514"/>
                </a:solidFill>
                <a:latin typeface="Microsoft Sans Serif"/>
                <a:cs typeface="Microsoft Sans Serif"/>
              </a:rPr>
              <a:t>local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manifiesta </a:t>
            </a:r>
            <a:r>
              <a:rPr sz="750" spc="30" dirty="0">
                <a:solidFill>
                  <a:srgbClr val="171514"/>
                </a:solidFill>
                <a:latin typeface="Microsoft Sans Serif"/>
                <a:cs typeface="Microsoft Sans Serif"/>
              </a:rPr>
              <a:t>como </a:t>
            </a:r>
            <a:r>
              <a:rPr sz="750" spc="45" dirty="0">
                <a:solidFill>
                  <a:srgbClr val="171514"/>
                </a:solidFill>
                <a:latin typeface="Microsoft Sans Serif"/>
                <a:cs typeface="Microsoft Sans Serif"/>
              </a:rPr>
              <a:t>un </a:t>
            </a:r>
            <a:r>
              <a:rPr sz="750" spc="30" dirty="0" err="1">
                <a:solidFill>
                  <a:srgbClr val="171514"/>
                </a:solidFill>
                <a:latin typeface="Microsoft Sans Serif"/>
                <a:cs typeface="Microsoft Sans Serif"/>
              </a:rPr>
              <a:t>resplandor</a:t>
            </a:r>
            <a:r>
              <a:rPr sz="750" spc="3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luminoso</a:t>
            </a:r>
            <a:r>
              <a:rPr lang="es-ES" sz="750" spc="3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alrededor</a:t>
            </a:r>
            <a:r>
              <a:rPr sz="750" spc="3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45" dirty="0">
                <a:solidFill>
                  <a:srgbClr val="171514"/>
                </a:solidFill>
                <a:latin typeface="Microsoft Sans Serif"/>
                <a:cs typeface="Microsoft Sans Serif"/>
              </a:rPr>
              <a:t>punto</a:t>
            </a:r>
            <a:r>
              <a:rPr sz="750" spc="4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 </a:t>
            </a:r>
            <a:r>
              <a:rPr sz="750" spc="10" dirty="0">
                <a:solidFill>
                  <a:srgbClr val="171514"/>
                </a:solidFill>
                <a:latin typeface="Microsoft Sans Serif"/>
                <a:cs typeface="Microsoft Sans Serif"/>
              </a:rPr>
              <a:t>el </a:t>
            </a:r>
            <a:r>
              <a:rPr sz="750" spc="35" dirty="0" err="1" smtClean="0">
                <a:solidFill>
                  <a:srgbClr val="171514"/>
                </a:solidFill>
                <a:latin typeface="Microsoft Sans Serif"/>
                <a:cs typeface="Microsoft Sans Serif"/>
              </a:rPr>
              <a:t>microamperí</a:t>
            </a:r>
            <a:r>
              <a:rPr lang="es-ES" sz="750" spc="35" dirty="0" smtClean="0">
                <a:solidFill>
                  <a:srgbClr val="171514"/>
                </a:solidFill>
                <a:latin typeface="Microsoft Sans Serif"/>
                <a:cs typeface="Microsoft Sans Serif"/>
              </a:rPr>
              <a:t>m</a:t>
            </a:r>
            <a:r>
              <a:rPr sz="750" spc="3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indicando </a:t>
            </a:r>
            <a:r>
              <a:rPr sz="750" spc="45" dirty="0">
                <a:solidFill>
                  <a:srgbClr val="171514"/>
                </a:solidFill>
                <a:latin typeface="Microsoft Sans Serif"/>
                <a:cs typeface="Microsoft Sans Serif"/>
              </a:rPr>
              <a:t>un </a:t>
            </a:r>
            <a:r>
              <a:rPr sz="750" spc="35" dirty="0">
                <a:solidFill>
                  <a:srgbClr val="171514"/>
                </a:solidFill>
                <a:latin typeface="Microsoft Sans Serif"/>
                <a:cs typeface="Microsoft Sans Serif"/>
              </a:rPr>
              <a:t>flujo </a:t>
            </a:r>
            <a:r>
              <a:rPr sz="750" spc="25" dirty="0">
                <a:solidFill>
                  <a:srgbClr val="171514"/>
                </a:solidFill>
                <a:latin typeface="Microsoft Sans Serif"/>
                <a:cs typeface="Microsoft Sans Serif"/>
              </a:rPr>
              <a:t>de corriente. </a:t>
            </a:r>
            <a:r>
              <a:rPr sz="750" spc="-10" dirty="0">
                <a:solidFill>
                  <a:srgbClr val="171514"/>
                </a:solidFill>
                <a:latin typeface="Microsoft Sans Serif"/>
                <a:cs typeface="Microsoft Sans Serif"/>
              </a:rPr>
              <a:t>Este </a:t>
            </a:r>
            <a:r>
              <a:rPr sz="750" spc="30" dirty="0" err="1">
                <a:solidFill>
                  <a:srgbClr val="171514"/>
                </a:solidFill>
                <a:latin typeface="Microsoft Sans Serif"/>
                <a:cs typeface="Microsoft Sans Serif"/>
              </a:rPr>
              <a:t>brillo</a:t>
            </a:r>
            <a:r>
              <a:rPr sz="750" spc="3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conoce</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corona.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Brevemente,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mecanismo</a:t>
            </a:r>
            <a:r>
              <a:rPr sz="750" spc="-5" dirty="0">
                <a:solidFill>
                  <a:srgbClr val="171514"/>
                </a:solidFill>
                <a:latin typeface="Microsoft Sans Serif"/>
                <a:cs typeface="Microsoft Sans Serif"/>
              </a:rPr>
              <a:t> es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siguiente</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ct val="125000"/>
              </a:lnSpc>
              <a:spcBef>
                <a:spcPts val="10"/>
              </a:spcBef>
            </a:pPr>
            <a:r>
              <a:rPr sz="800" spc="25" dirty="0">
                <a:solidFill>
                  <a:srgbClr val="171514"/>
                </a:solidFill>
                <a:latin typeface="Microsoft Sans Serif"/>
                <a:cs typeface="Microsoft Sans Serif"/>
              </a:rPr>
              <a:t>Debido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radiación ultravioleta,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radiación </a:t>
            </a:r>
            <a:r>
              <a:rPr sz="800" spc="10" dirty="0">
                <a:solidFill>
                  <a:srgbClr val="171514"/>
                </a:solidFill>
                <a:latin typeface="Microsoft Sans Serif"/>
                <a:cs typeface="Microsoft Sans Serif"/>
              </a:rPr>
              <a:t>cósmica, </a:t>
            </a:r>
            <a:r>
              <a:rPr sz="800" spc="5" dirty="0">
                <a:solidFill>
                  <a:srgbClr val="171514"/>
                </a:solidFill>
                <a:latin typeface="Microsoft Sans Serif"/>
                <a:cs typeface="Microsoft Sans Serif"/>
              </a:rPr>
              <a:t>etc., </a:t>
            </a:r>
            <a:r>
              <a:rPr sz="800" spc="30" dirty="0">
                <a:solidFill>
                  <a:srgbClr val="171514"/>
                </a:solidFill>
                <a:latin typeface="Microsoft Sans Serif"/>
                <a:cs typeface="Microsoft Sans Serif"/>
              </a:rPr>
              <a:t>siempre </a:t>
            </a:r>
            <a:r>
              <a:rPr sz="800" spc="20" dirty="0">
                <a:solidFill>
                  <a:srgbClr val="171514"/>
                </a:solidFill>
                <a:latin typeface="Microsoft Sans Serif"/>
                <a:cs typeface="Microsoft Sans Serif"/>
              </a:rPr>
              <a:t>hay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cantidad</a:t>
            </a:r>
            <a:r>
              <a:rPr lang="es-ES" sz="800" spc="2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sz="800"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electrones</a:t>
            </a:r>
            <a:r>
              <a:rPr sz="800" spc="5" dirty="0">
                <a:solidFill>
                  <a:srgbClr val="171514"/>
                </a:solidFill>
                <a:latin typeface="Microsoft Sans Serif"/>
                <a:cs typeface="Microsoft Sans Serif"/>
              </a:rPr>
              <a:t> 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iones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libres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atmósfera.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Cuando</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campo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eléctrico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actúa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sobre</a:t>
            </a:r>
            <a:r>
              <a:rPr sz="800" spc="5" dirty="0">
                <a:solidFill>
                  <a:srgbClr val="171514"/>
                </a:solidFill>
                <a:latin typeface="Microsoft Sans Serif"/>
                <a:cs typeface="Microsoft Sans Serif"/>
              </a:rPr>
              <a:t> </a:t>
            </a:r>
            <a:r>
              <a:rPr sz="800" spc="10" dirty="0" err="1">
                <a:solidFill>
                  <a:srgbClr val="171514"/>
                </a:solidFill>
                <a:latin typeface="Microsoft Sans Serif"/>
                <a:cs typeface="Microsoft Sans Serif"/>
              </a:rPr>
              <a:t>ellos</a:t>
            </a:r>
            <a:r>
              <a:rPr sz="800" spc="10" dirty="0" smtClean="0">
                <a:solidFill>
                  <a:srgbClr val="171514"/>
                </a:solidFill>
                <a:latin typeface="Microsoft Sans Serif"/>
                <a:cs typeface="Microsoft Sans Serif"/>
              </a:rPr>
              <a:t>,</a:t>
            </a:r>
            <a:r>
              <a:rPr lang="es-ES" sz="800" spc="1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se </a:t>
            </a:r>
            <a:r>
              <a:rPr sz="800" spc="20" dirty="0">
                <a:solidFill>
                  <a:srgbClr val="171514"/>
                </a:solidFill>
                <a:latin typeface="Microsoft Sans Serif"/>
                <a:cs typeface="Microsoft Sans Serif"/>
              </a:rPr>
              <a:t>acelerarán </a:t>
            </a:r>
            <a:r>
              <a:rPr sz="800" dirty="0">
                <a:solidFill>
                  <a:srgbClr val="171514"/>
                </a:solidFill>
                <a:latin typeface="Microsoft Sans Serif"/>
                <a:cs typeface="Microsoft Sans Serif"/>
              </a:rPr>
              <a:t>y, </a:t>
            </a:r>
            <a:r>
              <a:rPr sz="800" spc="15" dirty="0">
                <a:solidFill>
                  <a:srgbClr val="171514"/>
                </a:solidFill>
                <a:latin typeface="Microsoft Sans Serif"/>
                <a:cs typeface="Microsoft Sans Serif"/>
              </a:rPr>
              <a:t>después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recorrer </a:t>
            </a:r>
            <a:r>
              <a:rPr sz="800" spc="30" dirty="0">
                <a:solidFill>
                  <a:srgbClr val="171514"/>
                </a:solidFill>
                <a:latin typeface="Microsoft Sans Serif"/>
                <a:cs typeface="Microsoft Sans Serif"/>
              </a:rPr>
              <a:t>una corta </a:t>
            </a:r>
            <a:r>
              <a:rPr sz="800" spc="15" dirty="0">
                <a:solidFill>
                  <a:srgbClr val="171514"/>
                </a:solidFill>
                <a:latin typeface="Microsoft Sans Serif"/>
                <a:cs typeface="Microsoft Sans Serif"/>
              </a:rPr>
              <a:t>distancia, </a:t>
            </a:r>
            <a:r>
              <a:rPr sz="800" spc="20" dirty="0">
                <a:solidFill>
                  <a:srgbClr val="171514"/>
                </a:solidFill>
                <a:latin typeface="Microsoft Sans Serif"/>
                <a:cs typeface="Microsoft Sans Serif"/>
              </a:rPr>
              <a:t>chocarán con moléculas </a:t>
            </a:r>
            <a:r>
              <a:rPr sz="800" spc="25" dirty="0">
                <a:solidFill>
                  <a:srgbClr val="171514"/>
                </a:solidFill>
                <a:latin typeface="Microsoft Sans Serif"/>
                <a:cs typeface="Microsoft Sans Serif"/>
              </a:rPr>
              <a:t>de </a:t>
            </a:r>
            <a:r>
              <a:rPr sz="800" spc="15" dirty="0" err="1">
                <a:solidFill>
                  <a:srgbClr val="171514"/>
                </a:solidFill>
                <a:latin typeface="Microsoft Sans Serif"/>
                <a:cs typeface="Microsoft Sans Serif"/>
              </a:rPr>
              <a:t>aire</a:t>
            </a:r>
            <a:r>
              <a:rPr sz="800" spc="15" dirty="0" smtClean="0">
                <a:solidFill>
                  <a:srgbClr val="171514"/>
                </a:solidFill>
                <a:latin typeface="Microsoft Sans Serif"/>
                <a:cs typeface="Microsoft Sans Serif"/>
              </a:rPr>
              <a:t>.</a:t>
            </a:r>
            <a:r>
              <a:rPr lang="es-ES" sz="800" spc="1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Cuando</a:t>
            </a:r>
            <a:r>
              <a:rPr sz="800" spc="1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campo </a:t>
            </a:r>
            <a:r>
              <a:rPr sz="800" spc="-10" dirty="0">
                <a:solidFill>
                  <a:srgbClr val="171514"/>
                </a:solidFill>
                <a:latin typeface="Microsoft Sans Serif"/>
                <a:cs typeface="Microsoft Sans Serif"/>
              </a:rPr>
              <a:t>es </a:t>
            </a:r>
            <a:r>
              <a:rPr sz="800" spc="30" dirty="0">
                <a:solidFill>
                  <a:srgbClr val="171514"/>
                </a:solidFill>
                <a:latin typeface="Microsoft Sans Serif"/>
                <a:cs typeface="Microsoft Sans Serif"/>
              </a:rPr>
              <a:t>lo suficientemente </a:t>
            </a:r>
            <a:r>
              <a:rPr sz="800" spc="25" dirty="0">
                <a:solidFill>
                  <a:srgbClr val="171514"/>
                </a:solidFill>
                <a:latin typeface="Microsoft Sans Serif"/>
                <a:cs typeface="Microsoft Sans Serif"/>
              </a:rPr>
              <a:t>alto,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resultado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tales colisiones </a:t>
            </a:r>
            <a:r>
              <a:rPr sz="800" spc="-10" dirty="0" err="1">
                <a:solidFill>
                  <a:srgbClr val="171514"/>
                </a:solidFill>
                <a:latin typeface="Microsoft Sans Serif"/>
                <a:cs typeface="Microsoft Sans Serif"/>
              </a:rPr>
              <a:t>es</a:t>
            </a:r>
            <a:r>
              <a:rPr sz="800" spc="-1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eliminación</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electrón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molécula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(ionización)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elevación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electrón</a:t>
            </a:r>
            <a:r>
              <a:rPr sz="800" dirty="0">
                <a:solidFill>
                  <a:srgbClr val="171514"/>
                </a:solidFill>
                <a:latin typeface="Microsoft Sans Serif"/>
                <a:cs typeface="Microsoft Sans Serif"/>
              </a:rPr>
              <a:t> a</a:t>
            </a:r>
            <a:r>
              <a:rPr sz="800" spc="-5"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una</a:t>
            </a:r>
            <a:r>
              <a:rPr lang="es-ES" sz="800" spc="30"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órbita</a:t>
            </a:r>
            <a:r>
              <a:rPr sz="800" spc="40"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más alta </a:t>
            </a:r>
            <a:r>
              <a:rPr sz="800" spc="10" dirty="0">
                <a:solidFill>
                  <a:srgbClr val="171514"/>
                </a:solidFill>
                <a:latin typeface="Microsoft Sans Serif"/>
                <a:cs typeface="Microsoft Sans Serif"/>
              </a:rPr>
              <a:t>(excitación). </a:t>
            </a:r>
            <a:r>
              <a:rPr sz="800" spc="-10" dirty="0">
                <a:solidFill>
                  <a:srgbClr val="171514"/>
                </a:solidFill>
                <a:latin typeface="Microsoft Sans Serif"/>
                <a:cs typeface="Microsoft Sans Serif"/>
              </a:rPr>
              <a:t>Tales </a:t>
            </a:r>
            <a:r>
              <a:rPr sz="800" spc="30" dirty="0">
                <a:solidFill>
                  <a:srgbClr val="171514"/>
                </a:solidFill>
                <a:latin typeface="Microsoft Sans Serif"/>
                <a:cs typeface="Microsoft Sans Serif"/>
              </a:rPr>
              <a:t>órbitas </a:t>
            </a:r>
            <a:r>
              <a:rPr sz="800" spc="20" dirty="0">
                <a:solidFill>
                  <a:srgbClr val="171514"/>
                </a:solidFill>
                <a:latin typeface="Microsoft Sans Serif"/>
                <a:cs typeface="Microsoft Sans Serif"/>
              </a:rPr>
              <a:t>son </a:t>
            </a:r>
            <a:r>
              <a:rPr sz="800" spc="15" dirty="0">
                <a:solidFill>
                  <a:srgbClr val="171514"/>
                </a:solidFill>
                <a:latin typeface="Microsoft Sans Serif"/>
                <a:cs typeface="Microsoft Sans Serif"/>
              </a:rPr>
              <a:t>inestables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electrón </a:t>
            </a:r>
            <a:r>
              <a:rPr sz="800" spc="20" dirty="0">
                <a:solidFill>
                  <a:srgbClr val="171514"/>
                </a:solidFill>
                <a:latin typeface="Microsoft Sans Serif"/>
                <a:cs typeface="Microsoft Sans Serif"/>
              </a:rPr>
              <a:t>volverá </a:t>
            </a:r>
            <a:r>
              <a:rPr sz="800" dirty="0">
                <a:solidFill>
                  <a:srgbClr val="171514"/>
                </a:solidFill>
                <a:latin typeface="Microsoft Sans Serif"/>
                <a:cs typeface="Microsoft Sans Serif"/>
              </a:rPr>
              <a:t>a </a:t>
            </a:r>
            <a:r>
              <a:rPr sz="800" spc="15" dirty="0" err="1">
                <a:solidFill>
                  <a:srgbClr val="171514"/>
                </a:solidFill>
                <a:latin typeface="Microsoft Sans Serif"/>
                <a:cs typeface="Microsoft Sans Serif"/>
              </a:rPr>
              <a:t>su</a:t>
            </a:r>
            <a:r>
              <a:rPr sz="800" spc="15" dirty="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órbita</a:t>
            </a:r>
            <a:r>
              <a:rPr lang="es-ES" sz="800" spc="40"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original</a:t>
            </a:r>
            <a:r>
              <a:rPr sz="800"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hacerlo,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liberará</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energía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adquirida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originalmente;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energía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aparece</a:t>
            </a:r>
            <a:endParaRPr sz="800" dirty="0">
              <a:latin typeface="Microsoft Sans Serif"/>
              <a:cs typeface="Microsoft Sans Serif"/>
            </a:endParaRP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7499679" y="1042761"/>
            <a:ext cx="115265" cy="251599"/>
          </a:xfrm>
          <a:prstGeom prst="rect">
            <a:avLst/>
          </a:prstGeom>
        </p:spPr>
      </p:pic>
      <p:grpSp>
        <p:nvGrpSpPr>
          <p:cNvPr id="3" name="object 3"/>
          <p:cNvGrpSpPr/>
          <p:nvPr/>
        </p:nvGrpSpPr>
        <p:grpSpPr>
          <a:xfrm>
            <a:off x="7266924" y="1351993"/>
            <a:ext cx="57150" cy="57150"/>
            <a:chOff x="2583799" y="1351993"/>
            <a:chExt cx="57150" cy="57150"/>
          </a:xfrm>
        </p:grpSpPr>
        <p:sp>
          <p:nvSpPr>
            <p:cNvPr id="4" name="object 4"/>
            <p:cNvSpPr/>
            <p:nvPr/>
          </p:nvSpPr>
          <p:spPr>
            <a:xfrm>
              <a:off x="2587127" y="1355321"/>
              <a:ext cx="50165" cy="50165"/>
            </a:xfrm>
            <a:custGeom>
              <a:avLst/>
              <a:gdLst/>
              <a:ahLst/>
              <a:cxnLst/>
              <a:rect l="l" t="t" r="r" b="b"/>
              <a:pathLst>
                <a:path w="50164" h="50165">
                  <a:moveTo>
                    <a:pt x="24383" y="0"/>
                  </a:moveTo>
                  <a:lnTo>
                    <a:pt x="14964" y="1957"/>
                  </a:lnTo>
                  <a:lnTo>
                    <a:pt x="7205" y="7343"/>
                  </a:lnTo>
                  <a:lnTo>
                    <a:pt x="1940" y="15430"/>
                  </a:lnTo>
                  <a:lnTo>
                    <a:pt x="0" y="25488"/>
                  </a:lnTo>
                  <a:lnTo>
                    <a:pt x="1940" y="34913"/>
                  </a:lnTo>
                  <a:lnTo>
                    <a:pt x="7205" y="42672"/>
                  </a:lnTo>
                  <a:lnTo>
                    <a:pt x="14964" y="47934"/>
                  </a:lnTo>
                  <a:lnTo>
                    <a:pt x="24383" y="49872"/>
                  </a:lnTo>
                  <a:lnTo>
                    <a:pt x="34442" y="47934"/>
                  </a:lnTo>
                  <a:lnTo>
                    <a:pt x="42529" y="42672"/>
                  </a:lnTo>
                  <a:lnTo>
                    <a:pt x="47915" y="34913"/>
                  </a:lnTo>
                  <a:lnTo>
                    <a:pt x="49872" y="25488"/>
                  </a:lnTo>
                  <a:lnTo>
                    <a:pt x="47915" y="15430"/>
                  </a:lnTo>
                  <a:lnTo>
                    <a:pt x="42529" y="7343"/>
                  </a:lnTo>
                  <a:lnTo>
                    <a:pt x="34442" y="1957"/>
                  </a:lnTo>
                  <a:lnTo>
                    <a:pt x="24383" y="0"/>
                  </a:lnTo>
                </a:path>
              </a:pathLst>
            </a:custGeom>
            <a:ln w="6654">
              <a:solidFill>
                <a:srgbClr val="231F20"/>
              </a:solidFill>
            </a:ln>
          </p:spPr>
          <p:txBody>
            <a:bodyPr wrap="square" lIns="0" tIns="0" rIns="0" bIns="0" rtlCol="0"/>
            <a:lstStyle/>
            <a:p>
              <a:endParaRPr/>
            </a:p>
          </p:txBody>
        </p:sp>
        <p:sp>
          <p:nvSpPr>
            <p:cNvPr id="5" name="object 5"/>
            <p:cNvSpPr/>
            <p:nvPr/>
          </p:nvSpPr>
          <p:spPr>
            <a:xfrm>
              <a:off x="2597099" y="1381918"/>
              <a:ext cx="31115" cy="0"/>
            </a:xfrm>
            <a:custGeom>
              <a:avLst/>
              <a:gdLst/>
              <a:ahLst/>
              <a:cxnLst/>
              <a:rect l="l" t="t" r="r" b="b"/>
              <a:pathLst>
                <a:path w="31114">
                  <a:moveTo>
                    <a:pt x="0" y="0"/>
                  </a:moveTo>
                  <a:lnTo>
                    <a:pt x="31038" y="0"/>
                  </a:lnTo>
                </a:path>
              </a:pathLst>
            </a:custGeom>
            <a:ln w="4622">
              <a:solidFill>
                <a:srgbClr val="231F20"/>
              </a:solidFill>
            </a:ln>
          </p:spPr>
          <p:txBody>
            <a:bodyPr wrap="square" lIns="0" tIns="0" rIns="0" bIns="0" rtlCol="0"/>
            <a:lstStyle/>
            <a:p>
              <a:endParaRPr/>
            </a:p>
          </p:txBody>
        </p:sp>
      </p:grpSp>
      <p:grpSp>
        <p:nvGrpSpPr>
          <p:cNvPr id="6" name="object 6"/>
          <p:cNvGrpSpPr/>
          <p:nvPr/>
        </p:nvGrpSpPr>
        <p:grpSpPr>
          <a:xfrm>
            <a:off x="7499673" y="1548168"/>
            <a:ext cx="57150" cy="57150"/>
            <a:chOff x="2816548" y="1548168"/>
            <a:chExt cx="57150" cy="57150"/>
          </a:xfrm>
        </p:grpSpPr>
        <p:sp>
          <p:nvSpPr>
            <p:cNvPr id="7" name="object 7"/>
            <p:cNvSpPr/>
            <p:nvPr/>
          </p:nvSpPr>
          <p:spPr>
            <a:xfrm>
              <a:off x="2819876" y="1551495"/>
              <a:ext cx="50165" cy="50165"/>
            </a:xfrm>
            <a:custGeom>
              <a:avLst/>
              <a:gdLst/>
              <a:ahLst/>
              <a:cxnLst/>
              <a:rect l="l" t="t" r="r" b="b"/>
              <a:pathLst>
                <a:path w="50164" h="50165">
                  <a:moveTo>
                    <a:pt x="24383" y="0"/>
                  </a:moveTo>
                  <a:lnTo>
                    <a:pt x="14964" y="1940"/>
                  </a:lnTo>
                  <a:lnTo>
                    <a:pt x="7205" y="7205"/>
                  </a:lnTo>
                  <a:lnTo>
                    <a:pt x="1940" y="14964"/>
                  </a:lnTo>
                  <a:lnTo>
                    <a:pt x="0" y="24384"/>
                  </a:lnTo>
                  <a:lnTo>
                    <a:pt x="1940" y="34449"/>
                  </a:lnTo>
                  <a:lnTo>
                    <a:pt x="7205" y="42540"/>
                  </a:lnTo>
                  <a:lnTo>
                    <a:pt x="14964" y="47928"/>
                  </a:lnTo>
                  <a:lnTo>
                    <a:pt x="24383" y="49885"/>
                  </a:lnTo>
                  <a:lnTo>
                    <a:pt x="34449" y="47928"/>
                  </a:lnTo>
                  <a:lnTo>
                    <a:pt x="42540" y="42540"/>
                  </a:lnTo>
                  <a:lnTo>
                    <a:pt x="47928" y="34449"/>
                  </a:lnTo>
                  <a:lnTo>
                    <a:pt x="49885" y="24384"/>
                  </a:lnTo>
                  <a:lnTo>
                    <a:pt x="47928" y="14964"/>
                  </a:lnTo>
                  <a:lnTo>
                    <a:pt x="42540" y="7205"/>
                  </a:lnTo>
                  <a:lnTo>
                    <a:pt x="34449" y="1940"/>
                  </a:lnTo>
                  <a:lnTo>
                    <a:pt x="24383" y="0"/>
                  </a:lnTo>
                </a:path>
              </a:pathLst>
            </a:custGeom>
            <a:ln w="6654">
              <a:solidFill>
                <a:srgbClr val="231F20"/>
              </a:solidFill>
            </a:ln>
          </p:spPr>
          <p:txBody>
            <a:bodyPr wrap="square" lIns="0" tIns="0" rIns="0" bIns="0" rtlCol="0"/>
            <a:lstStyle/>
            <a:p>
              <a:endParaRPr/>
            </a:p>
          </p:txBody>
        </p:sp>
        <p:sp>
          <p:nvSpPr>
            <p:cNvPr id="8" name="object 8"/>
            <p:cNvSpPr/>
            <p:nvPr/>
          </p:nvSpPr>
          <p:spPr>
            <a:xfrm>
              <a:off x="2829859" y="1578098"/>
              <a:ext cx="31115" cy="0"/>
            </a:xfrm>
            <a:custGeom>
              <a:avLst/>
              <a:gdLst/>
              <a:ahLst/>
              <a:cxnLst/>
              <a:rect l="l" t="t" r="r" b="b"/>
              <a:pathLst>
                <a:path w="31114">
                  <a:moveTo>
                    <a:pt x="0" y="0"/>
                  </a:moveTo>
                  <a:lnTo>
                    <a:pt x="31026" y="0"/>
                  </a:lnTo>
                </a:path>
              </a:pathLst>
            </a:custGeom>
            <a:ln w="4622">
              <a:solidFill>
                <a:srgbClr val="231F20"/>
              </a:solidFill>
            </a:ln>
          </p:spPr>
          <p:txBody>
            <a:bodyPr wrap="square" lIns="0" tIns="0" rIns="0" bIns="0" rtlCol="0"/>
            <a:lstStyle/>
            <a:p>
              <a:endParaRPr/>
            </a:p>
          </p:txBody>
        </p:sp>
      </p:grpSp>
      <p:pic>
        <p:nvPicPr>
          <p:cNvPr id="9" name="object 9"/>
          <p:cNvPicPr/>
          <p:nvPr/>
        </p:nvPicPr>
        <p:blipFill>
          <a:blip r:embed="rId3" cstate="print"/>
          <a:stretch>
            <a:fillRect/>
          </a:stretch>
        </p:blipFill>
        <p:spPr>
          <a:xfrm>
            <a:off x="7346730" y="1377488"/>
            <a:ext cx="96418" cy="95313"/>
          </a:xfrm>
          <a:prstGeom prst="rect">
            <a:avLst/>
          </a:prstGeom>
        </p:spPr>
      </p:pic>
      <p:pic>
        <p:nvPicPr>
          <p:cNvPr id="10" name="object 10"/>
          <p:cNvPicPr/>
          <p:nvPr/>
        </p:nvPicPr>
        <p:blipFill>
          <a:blip r:embed="rId4" cstate="print"/>
          <a:stretch>
            <a:fillRect/>
          </a:stretch>
        </p:blipFill>
        <p:spPr>
          <a:xfrm>
            <a:off x="7285767" y="1230074"/>
            <a:ext cx="96431" cy="96431"/>
          </a:xfrm>
          <a:prstGeom prst="rect">
            <a:avLst/>
          </a:prstGeom>
        </p:spPr>
      </p:pic>
      <p:grpSp>
        <p:nvGrpSpPr>
          <p:cNvPr id="11" name="object 11"/>
          <p:cNvGrpSpPr/>
          <p:nvPr/>
        </p:nvGrpSpPr>
        <p:grpSpPr>
          <a:xfrm>
            <a:off x="7213721" y="1510490"/>
            <a:ext cx="207645" cy="222885"/>
            <a:chOff x="2530595" y="1510489"/>
            <a:chExt cx="207645" cy="222885"/>
          </a:xfrm>
        </p:grpSpPr>
        <p:pic>
          <p:nvPicPr>
            <p:cNvPr id="12" name="object 12"/>
            <p:cNvPicPr/>
            <p:nvPr/>
          </p:nvPicPr>
          <p:blipFill>
            <a:blip r:embed="rId5" cstate="print"/>
            <a:stretch>
              <a:fillRect/>
            </a:stretch>
          </p:blipFill>
          <p:spPr>
            <a:xfrm>
              <a:off x="2530595" y="1510489"/>
              <a:ext cx="96431" cy="95313"/>
            </a:xfrm>
            <a:prstGeom prst="rect">
              <a:avLst/>
            </a:prstGeom>
          </p:spPr>
        </p:pic>
        <p:pic>
          <p:nvPicPr>
            <p:cNvPr id="13" name="object 13"/>
            <p:cNvPicPr/>
            <p:nvPr/>
          </p:nvPicPr>
          <p:blipFill>
            <a:blip r:embed="rId6" cstate="print"/>
            <a:stretch>
              <a:fillRect/>
            </a:stretch>
          </p:blipFill>
          <p:spPr>
            <a:xfrm>
              <a:off x="2641429" y="1637948"/>
              <a:ext cx="96431" cy="95326"/>
            </a:xfrm>
            <a:prstGeom prst="rect">
              <a:avLst/>
            </a:prstGeom>
          </p:spPr>
        </p:pic>
      </p:grpSp>
      <p:grpSp>
        <p:nvGrpSpPr>
          <p:cNvPr id="14" name="object 14"/>
          <p:cNvGrpSpPr/>
          <p:nvPr/>
        </p:nvGrpSpPr>
        <p:grpSpPr>
          <a:xfrm>
            <a:off x="6792062" y="1292140"/>
            <a:ext cx="1395095" cy="899794"/>
            <a:chOff x="2108936" y="1292140"/>
            <a:chExt cx="1395095" cy="899794"/>
          </a:xfrm>
        </p:grpSpPr>
        <p:sp>
          <p:nvSpPr>
            <p:cNvPr id="15" name="object 15"/>
            <p:cNvSpPr/>
            <p:nvPr/>
          </p:nvSpPr>
          <p:spPr>
            <a:xfrm>
              <a:off x="2855348" y="1324283"/>
              <a:ext cx="81280" cy="81280"/>
            </a:xfrm>
            <a:custGeom>
              <a:avLst/>
              <a:gdLst/>
              <a:ahLst/>
              <a:cxnLst/>
              <a:rect l="l" t="t" r="r" b="b"/>
              <a:pathLst>
                <a:path w="81280" h="81280">
                  <a:moveTo>
                    <a:pt x="41008" y="0"/>
                  </a:moveTo>
                  <a:lnTo>
                    <a:pt x="24779" y="3118"/>
                  </a:lnTo>
                  <a:lnTo>
                    <a:pt x="11774" y="11641"/>
                  </a:lnTo>
                  <a:lnTo>
                    <a:pt x="3133" y="24319"/>
                  </a:lnTo>
                  <a:lnTo>
                    <a:pt x="0" y="39903"/>
                  </a:lnTo>
                  <a:lnTo>
                    <a:pt x="3133" y="56131"/>
                  </a:lnTo>
                  <a:lnTo>
                    <a:pt x="11774" y="69137"/>
                  </a:lnTo>
                  <a:lnTo>
                    <a:pt x="24779" y="77777"/>
                  </a:lnTo>
                  <a:lnTo>
                    <a:pt x="41008" y="80911"/>
                  </a:lnTo>
                  <a:lnTo>
                    <a:pt x="56597" y="77777"/>
                  </a:lnTo>
                  <a:lnTo>
                    <a:pt x="69275" y="69137"/>
                  </a:lnTo>
                  <a:lnTo>
                    <a:pt x="77795" y="56131"/>
                  </a:lnTo>
                  <a:lnTo>
                    <a:pt x="80911" y="39903"/>
                  </a:lnTo>
                  <a:lnTo>
                    <a:pt x="77795" y="24319"/>
                  </a:lnTo>
                  <a:lnTo>
                    <a:pt x="69275" y="11641"/>
                  </a:lnTo>
                  <a:lnTo>
                    <a:pt x="56597" y="3118"/>
                  </a:lnTo>
                  <a:lnTo>
                    <a:pt x="41008" y="0"/>
                  </a:lnTo>
                </a:path>
              </a:pathLst>
            </a:custGeom>
            <a:ln w="6654">
              <a:solidFill>
                <a:srgbClr val="231F20"/>
              </a:solidFill>
            </a:ln>
          </p:spPr>
          <p:txBody>
            <a:bodyPr wrap="square" lIns="0" tIns="0" rIns="0" bIns="0" rtlCol="0"/>
            <a:lstStyle/>
            <a:p>
              <a:endParaRPr/>
            </a:p>
          </p:txBody>
        </p:sp>
        <p:sp>
          <p:nvSpPr>
            <p:cNvPr id="16" name="object 16"/>
            <p:cNvSpPr/>
            <p:nvPr/>
          </p:nvSpPr>
          <p:spPr>
            <a:xfrm>
              <a:off x="2870862" y="1366403"/>
              <a:ext cx="51435" cy="0"/>
            </a:xfrm>
            <a:custGeom>
              <a:avLst/>
              <a:gdLst/>
              <a:ahLst/>
              <a:cxnLst/>
              <a:rect l="l" t="t" r="r" b="b"/>
              <a:pathLst>
                <a:path w="51435">
                  <a:moveTo>
                    <a:pt x="0" y="0"/>
                  </a:moveTo>
                  <a:lnTo>
                    <a:pt x="50990" y="0"/>
                  </a:lnTo>
                </a:path>
              </a:pathLst>
            </a:custGeom>
            <a:ln w="4622">
              <a:solidFill>
                <a:srgbClr val="231F20"/>
              </a:solidFill>
            </a:ln>
          </p:spPr>
          <p:txBody>
            <a:bodyPr wrap="square" lIns="0" tIns="0" rIns="0" bIns="0" rtlCol="0"/>
            <a:lstStyle/>
            <a:p>
              <a:endParaRPr/>
            </a:p>
          </p:txBody>
        </p:sp>
        <p:sp>
          <p:nvSpPr>
            <p:cNvPr id="17" name="object 17"/>
            <p:cNvSpPr/>
            <p:nvPr/>
          </p:nvSpPr>
          <p:spPr>
            <a:xfrm>
              <a:off x="2805480" y="1452854"/>
              <a:ext cx="573405" cy="55880"/>
            </a:xfrm>
            <a:custGeom>
              <a:avLst/>
              <a:gdLst/>
              <a:ahLst/>
              <a:cxnLst/>
              <a:rect l="l" t="t" r="r" b="b"/>
              <a:pathLst>
                <a:path w="573404" h="55880">
                  <a:moveTo>
                    <a:pt x="55410" y="0"/>
                  </a:moveTo>
                  <a:lnTo>
                    <a:pt x="0" y="27711"/>
                  </a:lnTo>
                  <a:lnTo>
                    <a:pt x="55410" y="55422"/>
                  </a:lnTo>
                  <a:lnTo>
                    <a:pt x="55410" y="34366"/>
                  </a:lnTo>
                  <a:lnTo>
                    <a:pt x="45440" y="34366"/>
                  </a:lnTo>
                  <a:lnTo>
                    <a:pt x="45440" y="19964"/>
                  </a:lnTo>
                  <a:lnTo>
                    <a:pt x="55410" y="19964"/>
                  </a:lnTo>
                  <a:lnTo>
                    <a:pt x="55410" y="0"/>
                  </a:lnTo>
                  <a:close/>
                </a:path>
                <a:path w="573404" h="55880">
                  <a:moveTo>
                    <a:pt x="55410" y="19964"/>
                  </a:moveTo>
                  <a:lnTo>
                    <a:pt x="45440" y="19964"/>
                  </a:lnTo>
                  <a:lnTo>
                    <a:pt x="45440" y="34366"/>
                  </a:lnTo>
                  <a:lnTo>
                    <a:pt x="55410" y="34366"/>
                  </a:lnTo>
                  <a:lnTo>
                    <a:pt x="55410" y="19964"/>
                  </a:lnTo>
                  <a:close/>
                </a:path>
                <a:path w="573404" h="55880">
                  <a:moveTo>
                    <a:pt x="573011" y="19964"/>
                  </a:moveTo>
                  <a:lnTo>
                    <a:pt x="55410" y="19964"/>
                  </a:lnTo>
                  <a:lnTo>
                    <a:pt x="55410" y="34366"/>
                  </a:lnTo>
                  <a:lnTo>
                    <a:pt x="573011" y="34366"/>
                  </a:lnTo>
                  <a:lnTo>
                    <a:pt x="573011" y="19964"/>
                  </a:lnTo>
                  <a:close/>
                </a:path>
              </a:pathLst>
            </a:custGeom>
            <a:solidFill>
              <a:srgbClr val="231F20"/>
            </a:solidFill>
          </p:spPr>
          <p:txBody>
            <a:bodyPr wrap="square" lIns="0" tIns="0" rIns="0" bIns="0" rtlCol="0"/>
            <a:lstStyle/>
            <a:p>
              <a:endParaRPr/>
            </a:p>
          </p:txBody>
        </p:sp>
        <p:sp>
          <p:nvSpPr>
            <p:cNvPr id="18" name="object 18"/>
            <p:cNvSpPr/>
            <p:nvPr/>
          </p:nvSpPr>
          <p:spPr>
            <a:xfrm>
              <a:off x="3257675" y="1480566"/>
              <a:ext cx="246379" cy="704215"/>
            </a:xfrm>
            <a:custGeom>
              <a:avLst/>
              <a:gdLst/>
              <a:ahLst/>
              <a:cxnLst/>
              <a:rect l="l" t="t" r="r" b="b"/>
              <a:pathLst>
                <a:path w="246379" h="704214">
                  <a:moveTo>
                    <a:pt x="120815" y="0"/>
                  </a:moveTo>
                  <a:lnTo>
                    <a:pt x="120815" y="630656"/>
                  </a:lnTo>
                </a:path>
                <a:path w="246379" h="704214">
                  <a:moveTo>
                    <a:pt x="0" y="630656"/>
                  </a:moveTo>
                  <a:lnTo>
                    <a:pt x="246062" y="630656"/>
                  </a:lnTo>
                </a:path>
                <a:path w="246379" h="704214">
                  <a:moveTo>
                    <a:pt x="45453" y="663905"/>
                  </a:moveTo>
                  <a:lnTo>
                    <a:pt x="209499" y="663905"/>
                  </a:lnTo>
                </a:path>
                <a:path w="246379" h="704214">
                  <a:moveTo>
                    <a:pt x="87566" y="703808"/>
                  </a:moveTo>
                  <a:lnTo>
                    <a:pt x="170700" y="703808"/>
                  </a:lnTo>
                </a:path>
              </a:pathLst>
            </a:custGeom>
            <a:ln w="14414">
              <a:solidFill>
                <a:srgbClr val="231F20"/>
              </a:solidFill>
            </a:ln>
          </p:spPr>
          <p:txBody>
            <a:bodyPr wrap="square" lIns="0" tIns="0" rIns="0" bIns="0" rtlCol="0"/>
            <a:lstStyle/>
            <a:p>
              <a:endParaRPr/>
            </a:p>
          </p:txBody>
        </p:sp>
        <p:pic>
          <p:nvPicPr>
            <p:cNvPr id="19" name="object 19"/>
            <p:cNvPicPr/>
            <p:nvPr/>
          </p:nvPicPr>
          <p:blipFill>
            <a:blip r:embed="rId7" cstate="print"/>
            <a:stretch>
              <a:fillRect/>
            </a:stretch>
          </p:blipFill>
          <p:spPr>
            <a:xfrm>
              <a:off x="3305349" y="1737700"/>
              <a:ext cx="147396" cy="148526"/>
            </a:xfrm>
            <a:prstGeom prst="rect">
              <a:avLst/>
            </a:prstGeom>
          </p:spPr>
        </p:pic>
        <p:sp>
          <p:nvSpPr>
            <p:cNvPr id="20" name="object 20"/>
            <p:cNvSpPr/>
            <p:nvPr/>
          </p:nvSpPr>
          <p:spPr>
            <a:xfrm>
              <a:off x="2312250" y="1467269"/>
              <a:ext cx="492125" cy="36830"/>
            </a:xfrm>
            <a:custGeom>
              <a:avLst/>
              <a:gdLst/>
              <a:ahLst/>
              <a:cxnLst/>
              <a:rect l="l" t="t" r="r" b="b"/>
              <a:pathLst>
                <a:path w="492125" h="36830">
                  <a:moveTo>
                    <a:pt x="37680" y="0"/>
                  </a:moveTo>
                  <a:lnTo>
                    <a:pt x="0" y="17729"/>
                  </a:lnTo>
                  <a:lnTo>
                    <a:pt x="37680" y="36575"/>
                  </a:lnTo>
                  <a:lnTo>
                    <a:pt x="37680" y="21056"/>
                  </a:lnTo>
                  <a:lnTo>
                    <a:pt x="27711" y="21056"/>
                  </a:lnTo>
                  <a:lnTo>
                    <a:pt x="27711" y="14401"/>
                  </a:lnTo>
                  <a:lnTo>
                    <a:pt x="37680" y="14401"/>
                  </a:lnTo>
                  <a:lnTo>
                    <a:pt x="37680" y="0"/>
                  </a:lnTo>
                  <a:close/>
                </a:path>
                <a:path w="492125" h="36830">
                  <a:moveTo>
                    <a:pt x="37680" y="14401"/>
                  </a:moveTo>
                  <a:lnTo>
                    <a:pt x="27711" y="14401"/>
                  </a:lnTo>
                  <a:lnTo>
                    <a:pt x="27711" y="21056"/>
                  </a:lnTo>
                  <a:lnTo>
                    <a:pt x="37680" y="21056"/>
                  </a:lnTo>
                  <a:lnTo>
                    <a:pt x="37680" y="14401"/>
                  </a:lnTo>
                  <a:close/>
                </a:path>
                <a:path w="492125" h="36830">
                  <a:moveTo>
                    <a:pt x="492112" y="14401"/>
                  </a:moveTo>
                  <a:lnTo>
                    <a:pt x="37680" y="14401"/>
                  </a:lnTo>
                  <a:lnTo>
                    <a:pt x="37680" y="21056"/>
                  </a:lnTo>
                  <a:lnTo>
                    <a:pt x="492112" y="21056"/>
                  </a:lnTo>
                  <a:lnTo>
                    <a:pt x="492112" y="14401"/>
                  </a:lnTo>
                  <a:close/>
                </a:path>
              </a:pathLst>
            </a:custGeom>
            <a:solidFill>
              <a:srgbClr val="231F20"/>
            </a:solidFill>
          </p:spPr>
          <p:txBody>
            <a:bodyPr wrap="square" lIns="0" tIns="0" rIns="0" bIns="0" rtlCol="0"/>
            <a:lstStyle/>
            <a:p>
              <a:endParaRPr/>
            </a:p>
          </p:txBody>
        </p:sp>
        <p:sp>
          <p:nvSpPr>
            <p:cNvPr id="21" name="object 21"/>
            <p:cNvSpPr/>
            <p:nvPr/>
          </p:nvSpPr>
          <p:spPr>
            <a:xfrm>
              <a:off x="2112263" y="1295467"/>
              <a:ext cx="694690" cy="396240"/>
            </a:xfrm>
            <a:custGeom>
              <a:avLst/>
              <a:gdLst/>
              <a:ahLst/>
              <a:cxnLst/>
              <a:rect l="l" t="t" r="r" b="b"/>
              <a:pathLst>
                <a:path w="694689" h="396239">
                  <a:moveTo>
                    <a:pt x="201094" y="0"/>
                  </a:moveTo>
                  <a:lnTo>
                    <a:pt x="134369" y="1808"/>
                  </a:lnTo>
                  <a:lnTo>
                    <a:pt x="70357" y="7076"/>
                  </a:lnTo>
                  <a:lnTo>
                    <a:pt x="9646" y="15569"/>
                  </a:lnTo>
                  <a:lnTo>
                    <a:pt x="0" y="17518"/>
                  </a:lnTo>
                </a:path>
                <a:path w="694689" h="396239">
                  <a:moveTo>
                    <a:pt x="0" y="378194"/>
                  </a:moveTo>
                  <a:lnTo>
                    <a:pt x="9646" y="380139"/>
                  </a:lnTo>
                  <a:lnTo>
                    <a:pt x="70357" y="388621"/>
                  </a:lnTo>
                  <a:lnTo>
                    <a:pt x="134369" y="393886"/>
                  </a:lnTo>
                  <a:lnTo>
                    <a:pt x="201094" y="395693"/>
                  </a:lnTo>
                  <a:lnTo>
                    <a:pt x="268075" y="393886"/>
                  </a:lnTo>
                  <a:lnTo>
                    <a:pt x="332301" y="388621"/>
                  </a:lnTo>
                  <a:lnTo>
                    <a:pt x="393186" y="380139"/>
                  </a:lnTo>
                  <a:lnTo>
                    <a:pt x="450146" y="368679"/>
                  </a:lnTo>
                  <a:lnTo>
                    <a:pt x="502595" y="354478"/>
                  </a:lnTo>
                  <a:lnTo>
                    <a:pt x="549949" y="337775"/>
                  </a:lnTo>
                  <a:lnTo>
                    <a:pt x="591622" y="318810"/>
                  </a:lnTo>
                  <a:lnTo>
                    <a:pt x="627030" y="297821"/>
                  </a:lnTo>
                  <a:lnTo>
                    <a:pt x="676711" y="250725"/>
                  </a:lnTo>
                  <a:lnTo>
                    <a:pt x="694311" y="198399"/>
                  </a:lnTo>
                  <a:lnTo>
                    <a:pt x="689814" y="171445"/>
                  </a:lnTo>
                  <a:lnTo>
                    <a:pt x="655588" y="121107"/>
                  </a:lnTo>
                  <a:lnTo>
                    <a:pt x="591622" y="77097"/>
                  </a:lnTo>
                  <a:lnTo>
                    <a:pt x="549949" y="58051"/>
                  </a:lnTo>
                  <a:lnTo>
                    <a:pt x="502595" y="41291"/>
                  </a:lnTo>
                  <a:lnTo>
                    <a:pt x="450146" y="27052"/>
                  </a:lnTo>
                  <a:lnTo>
                    <a:pt x="393186" y="15569"/>
                  </a:lnTo>
                  <a:lnTo>
                    <a:pt x="332301" y="7076"/>
                  </a:lnTo>
                  <a:lnTo>
                    <a:pt x="268075" y="1808"/>
                  </a:lnTo>
                  <a:lnTo>
                    <a:pt x="201094" y="0"/>
                  </a:lnTo>
                </a:path>
              </a:pathLst>
            </a:custGeom>
            <a:ln w="6654">
              <a:solidFill>
                <a:srgbClr val="231F20"/>
              </a:solidFill>
            </a:ln>
          </p:spPr>
          <p:txBody>
            <a:bodyPr wrap="square" lIns="0" tIns="0" rIns="0" bIns="0" rtlCol="0"/>
            <a:lstStyle/>
            <a:p>
              <a:endParaRPr/>
            </a:p>
          </p:txBody>
        </p:sp>
      </p:grpSp>
      <p:grpSp>
        <p:nvGrpSpPr>
          <p:cNvPr id="22" name="object 22"/>
          <p:cNvGrpSpPr/>
          <p:nvPr/>
        </p:nvGrpSpPr>
        <p:grpSpPr>
          <a:xfrm>
            <a:off x="6792061" y="805574"/>
            <a:ext cx="718820" cy="1349375"/>
            <a:chOff x="2108936" y="805573"/>
            <a:chExt cx="718820" cy="1349375"/>
          </a:xfrm>
        </p:grpSpPr>
        <p:sp>
          <p:nvSpPr>
            <p:cNvPr id="23" name="object 23"/>
            <p:cNvSpPr/>
            <p:nvPr/>
          </p:nvSpPr>
          <p:spPr>
            <a:xfrm>
              <a:off x="2112263" y="1084888"/>
              <a:ext cx="712470" cy="790575"/>
            </a:xfrm>
            <a:custGeom>
              <a:avLst/>
              <a:gdLst/>
              <a:ahLst/>
              <a:cxnLst/>
              <a:rect l="l" t="t" r="r" b="b"/>
              <a:pathLst>
                <a:path w="712469" h="790575">
                  <a:moveTo>
                    <a:pt x="232133" y="0"/>
                  </a:moveTo>
                  <a:lnTo>
                    <a:pt x="179867" y="2324"/>
                  </a:lnTo>
                  <a:lnTo>
                    <a:pt x="129225" y="9134"/>
                  </a:lnTo>
                  <a:lnTo>
                    <a:pt x="80501" y="20189"/>
                  </a:lnTo>
                  <a:lnTo>
                    <a:pt x="33987" y="35245"/>
                  </a:lnTo>
                  <a:lnTo>
                    <a:pt x="0" y="49776"/>
                  </a:lnTo>
                </a:path>
                <a:path w="712469" h="790575">
                  <a:moveTo>
                    <a:pt x="0" y="740514"/>
                  </a:moveTo>
                  <a:lnTo>
                    <a:pt x="80501" y="770075"/>
                  </a:lnTo>
                  <a:lnTo>
                    <a:pt x="129225" y="781125"/>
                  </a:lnTo>
                  <a:lnTo>
                    <a:pt x="179867" y="787933"/>
                  </a:lnTo>
                  <a:lnTo>
                    <a:pt x="232133" y="790257"/>
                  </a:lnTo>
                  <a:lnTo>
                    <a:pt x="284398" y="787933"/>
                  </a:lnTo>
                  <a:lnTo>
                    <a:pt x="335040" y="781125"/>
                  </a:lnTo>
                  <a:lnTo>
                    <a:pt x="383765" y="770075"/>
                  </a:lnTo>
                  <a:lnTo>
                    <a:pt x="430279" y="755030"/>
                  </a:lnTo>
                  <a:lnTo>
                    <a:pt x="474288" y="736234"/>
                  </a:lnTo>
                  <a:lnTo>
                    <a:pt x="515500" y="713929"/>
                  </a:lnTo>
                  <a:lnTo>
                    <a:pt x="553620" y="688362"/>
                  </a:lnTo>
                  <a:lnTo>
                    <a:pt x="588355" y="659776"/>
                  </a:lnTo>
                  <a:lnTo>
                    <a:pt x="619411" y="628416"/>
                  </a:lnTo>
                  <a:lnTo>
                    <a:pt x="646495" y="594526"/>
                  </a:lnTo>
                  <a:lnTo>
                    <a:pt x="669313" y="558351"/>
                  </a:lnTo>
                  <a:lnTo>
                    <a:pt x="687571" y="520134"/>
                  </a:lnTo>
                  <a:lnTo>
                    <a:pt x="700977" y="480121"/>
                  </a:lnTo>
                  <a:lnTo>
                    <a:pt x="709235" y="438555"/>
                  </a:lnTo>
                  <a:lnTo>
                    <a:pt x="712053" y="395681"/>
                  </a:lnTo>
                  <a:lnTo>
                    <a:pt x="709235" y="352598"/>
                  </a:lnTo>
                  <a:lnTo>
                    <a:pt x="700977" y="310851"/>
                  </a:lnTo>
                  <a:lnTo>
                    <a:pt x="687571" y="270683"/>
                  </a:lnTo>
                  <a:lnTo>
                    <a:pt x="669313" y="232336"/>
                  </a:lnTo>
                  <a:lnTo>
                    <a:pt x="646495" y="196052"/>
                  </a:lnTo>
                  <a:lnTo>
                    <a:pt x="619411" y="162073"/>
                  </a:lnTo>
                  <a:lnTo>
                    <a:pt x="588355" y="130643"/>
                  </a:lnTo>
                  <a:lnTo>
                    <a:pt x="553620" y="102002"/>
                  </a:lnTo>
                  <a:lnTo>
                    <a:pt x="515500" y="76394"/>
                  </a:lnTo>
                  <a:lnTo>
                    <a:pt x="474288" y="54061"/>
                  </a:lnTo>
                  <a:lnTo>
                    <a:pt x="430279" y="35245"/>
                  </a:lnTo>
                  <a:lnTo>
                    <a:pt x="383765" y="20189"/>
                  </a:lnTo>
                  <a:lnTo>
                    <a:pt x="335040" y="9134"/>
                  </a:lnTo>
                  <a:lnTo>
                    <a:pt x="284398" y="2324"/>
                  </a:lnTo>
                  <a:lnTo>
                    <a:pt x="232133" y="0"/>
                  </a:lnTo>
                </a:path>
              </a:pathLst>
            </a:custGeom>
            <a:ln w="6654">
              <a:solidFill>
                <a:srgbClr val="231F20"/>
              </a:solidFill>
            </a:ln>
          </p:spPr>
          <p:txBody>
            <a:bodyPr wrap="square" lIns="0" tIns="0" rIns="0" bIns="0" rtlCol="0"/>
            <a:lstStyle/>
            <a:p>
              <a:endParaRPr/>
            </a:p>
          </p:txBody>
        </p:sp>
        <p:pic>
          <p:nvPicPr>
            <p:cNvPr id="24" name="object 24"/>
            <p:cNvPicPr/>
            <p:nvPr/>
          </p:nvPicPr>
          <p:blipFill>
            <a:blip r:embed="rId8" cstate="print"/>
            <a:stretch>
              <a:fillRect/>
            </a:stretch>
          </p:blipFill>
          <p:spPr>
            <a:xfrm>
              <a:off x="2148205" y="808901"/>
              <a:ext cx="164045" cy="1342224"/>
            </a:xfrm>
            <a:prstGeom prst="rect">
              <a:avLst/>
            </a:prstGeom>
          </p:spPr>
        </p:pic>
        <p:sp>
          <p:nvSpPr>
            <p:cNvPr id="25" name="object 25"/>
            <p:cNvSpPr/>
            <p:nvPr/>
          </p:nvSpPr>
          <p:spPr>
            <a:xfrm>
              <a:off x="2148217" y="808901"/>
              <a:ext cx="164465" cy="1342390"/>
            </a:xfrm>
            <a:custGeom>
              <a:avLst/>
              <a:gdLst/>
              <a:ahLst/>
              <a:cxnLst/>
              <a:rect l="l" t="t" r="r" b="b"/>
              <a:pathLst>
                <a:path w="164464" h="1342389">
                  <a:moveTo>
                    <a:pt x="0" y="1342224"/>
                  </a:moveTo>
                  <a:lnTo>
                    <a:pt x="164033" y="1342224"/>
                  </a:lnTo>
                  <a:lnTo>
                    <a:pt x="164033" y="0"/>
                  </a:lnTo>
                  <a:lnTo>
                    <a:pt x="0" y="0"/>
                  </a:lnTo>
                  <a:lnTo>
                    <a:pt x="0" y="1342224"/>
                  </a:lnTo>
                  <a:close/>
                </a:path>
              </a:pathLst>
            </a:custGeom>
            <a:ln w="6654">
              <a:solidFill>
                <a:srgbClr val="231F20"/>
              </a:solidFill>
            </a:ln>
          </p:spPr>
          <p:txBody>
            <a:bodyPr wrap="square" lIns="0" tIns="0" rIns="0" bIns="0" rtlCol="0"/>
            <a:lstStyle/>
            <a:p>
              <a:endParaRPr/>
            </a:p>
          </p:txBody>
        </p:sp>
        <p:sp>
          <p:nvSpPr>
            <p:cNvPr id="26" name="object 26"/>
            <p:cNvSpPr/>
            <p:nvPr/>
          </p:nvSpPr>
          <p:spPr>
            <a:xfrm>
              <a:off x="2303386" y="1071574"/>
              <a:ext cx="84455" cy="823594"/>
            </a:xfrm>
            <a:custGeom>
              <a:avLst/>
              <a:gdLst/>
              <a:ahLst/>
              <a:cxnLst/>
              <a:rect l="l" t="t" r="r" b="b"/>
              <a:pathLst>
                <a:path w="84455" h="823594">
                  <a:moveTo>
                    <a:pt x="83121" y="618477"/>
                  </a:moveTo>
                  <a:lnTo>
                    <a:pt x="37680" y="618477"/>
                  </a:lnTo>
                  <a:lnTo>
                    <a:pt x="37680" y="602957"/>
                  </a:lnTo>
                  <a:lnTo>
                    <a:pt x="0" y="621792"/>
                  </a:lnTo>
                  <a:lnTo>
                    <a:pt x="37680" y="639521"/>
                  </a:lnTo>
                  <a:lnTo>
                    <a:pt x="37680" y="625119"/>
                  </a:lnTo>
                  <a:lnTo>
                    <a:pt x="83121" y="625119"/>
                  </a:lnTo>
                  <a:lnTo>
                    <a:pt x="83121" y="618477"/>
                  </a:lnTo>
                  <a:close/>
                </a:path>
                <a:path w="84455" h="823594">
                  <a:moveTo>
                    <a:pt x="83121" y="222783"/>
                  </a:moveTo>
                  <a:lnTo>
                    <a:pt x="37680" y="222783"/>
                  </a:lnTo>
                  <a:lnTo>
                    <a:pt x="37680" y="208381"/>
                  </a:lnTo>
                  <a:lnTo>
                    <a:pt x="0" y="226110"/>
                  </a:lnTo>
                  <a:lnTo>
                    <a:pt x="37680" y="244957"/>
                  </a:lnTo>
                  <a:lnTo>
                    <a:pt x="37680" y="230543"/>
                  </a:lnTo>
                  <a:lnTo>
                    <a:pt x="83121" y="230543"/>
                  </a:lnTo>
                  <a:lnTo>
                    <a:pt x="83121" y="222783"/>
                  </a:lnTo>
                  <a:close/>
                </a:path>
                <a:path w="84455" h="823594">
                  <a:moveTo>
                    <a:pt x="84239" y="801357"/>
                  </a:moveTo>
                  <a:lnTo>
                    <a:pt x="39903" y="801357"/>
                  </a:lnTo>
                  <a:lnTo>
                    <a:pt x="39903" y="786942"/>
                  </a:lnTo>
                  <a:lnTo>
                    <a:pt x="3327" y="805776"/>
                  </a:lnTo>
                  <a:lnTo>
                    <a:pt x="39903" y="823518"/>
                  </a:lnTo>
                  <a:lnTo>
                    <a:pt x="39903" y="809104"/>
                  </a:lnTo>
                  <a:lnTo>
                    <a:pt x="84239" y="809104"/>
                  </a:lnTo>
                  <a:lnTo>
                    <a:pt x="84239" y="801357"/>
                  </a:lnTo>
                  <a:close/>
                </a:path>
                <a:path w="84455" h="823594">
                  <a:moveTo>
                    <a:pt x="84239" y="14427"/>
                  </a:moveTo>
                  <a:lnTo>
                    <a:pt x="39903" y="14427"/>
                  </a:lnTo>
                  <a:lnTo>
                    <a:pt x="39903" y="0"/>
                  </a:lnTo>
                  <a:lnTo>
                    <a:pt x="3327" y="18846"/>
                  </a:lnTo>
                  <a:lnTo>
                    <a:pt x="39903" y="36576"/>
                  </a:lnTo>
                  <a:lnTo>
                    <a:pt x="39903" y="22174"/>
                  </a:lnTo>
                  <a:lnTo>
                    <a:pt x="84239" y="22174"/>
                  </a:lnTo>
                  <a:lnTo>
                    <a:pt x="84239" y="14427"/>
                  </a:lnTo>
                  <a:close/>
                </a:path>
              </a:pathLst>
            </a:custGeom>
            <a:solidFill>
              <a:srgbClr val="231F20"/>
            </a:solidFill>
          </p:spPr>
          <p:txBody>
            <a:bodyPr wrap="square" lIns="0" tIns="0" rIns="0" bIns="0" rtlCol="0"/>
            <a:lstStyle/>
            <a:p>
              <a:endParaRPr/>
            </a:p>
          </p:txBody>
        </p:sp>
        <p:sp>
          <p:nvSpPr>
            <p:cNvPr id="27" name="object 27"/>
            <p:cNvSpPr/>
            <p:nvPr/>
          </p:nvSpPr>
          <p:spPr>
            <a:xfrm>
              <a:off x="2280107" y="894247"/>
              <a:ext cx="3810" cy="1200785"/>
            </a:xfrm>
            <a:custGeom>
              <a:avLst/>
              <a:gdLst/>
              <a:ahLst/>
              <a:cxnLst/>
              <a:rect l="l" t="t" r="r" b="b"/>
              <a:pathLst>
                <a:path w="3810" h="1200785">
                  <a:moveTo>
                    <a:pt x="0" y="168465"/>
                  </a:moveTo>
                  <a:lnTo>
                    <a:pt x="0" y="250482"/>
                  </a:lnTo>
                </a:path>
                <a:path w="3810" h="1200785">
                  <a:moveTo>
                    <a:pt x="0" y="0"/>
                  </a:moveTo>
                  <a:lnTo>
                    <a:pt x="0" y="82016"/>
                  </a:lnTo>
                </a:path>
                <a:path w="3810" h="1200785">
                  <a:moveTo>
                    <a:pt x="0" y="365759"/>
                  </a:moveTo>
                  <a:lnTo>
                    <a:pt x="0" y="447776"/>
                  </a:lnTo>
                </a:path>
                <a:path w="3810" h="1200785">
                  <a:moveTo>
                    <a:pt x="0" y="556386"/>
                  </a:moveTo>
                  <a:lnTo>
                    <a:pt x="0" y="638403"/>
                  </a:lnTo>
                </a:path>
                <a:path w="3810" h="1200785">
                  <a:moveTo>
                    <a:pt x="3327" y="773633"/>
                  </a:moveTo>
                  <a:lnTo>
                    <a:pt x="3327" y="855649"/>
                  </a:lnTo>
                </a:path>
                <a:path w="3810" h="1200785">
                  <a:moveTo>
                    <a:pt x="0" y="940993"/>
                  </a:moveTo>
                  <a:lnTo>
                    <a:pt x="0" y="1023010"/>
                  </a:lnTo>
                </a:path>
                <a:path w="3810" h="1200785">
                  <a:moveTo>
                    <a:pt x="0" y="1118336"/>
                  </a:moveTo>
                  <a:lnTo>
                    <a:pt x="0" y="1200353"/>
                  </a:lnTo>
                </a:path>
              </a:pathLst>
            </a:custGeom>
            <a:ln w="14414">
              <a:solidFill>
                <a:srgbClr val="231F20"/>
              </a:solidFill>
            </a:ln>
          </p:spPr>
          <p:txBody>
            <a:bodyPr wrap="square" lIns="0" tIns="0" rIns="0" bIns="0" rtlCol="0"/>
            <a:lstStyle/>
            <a:p>
              <a:endParaRPr/>
            </a:p>
          </p:txBody>
        </p:sp>
        <p:sp>
          <p:nvSpPr>
            <p:cNvPr id="28" name="object 28"/>
            <p:cNvSpPr/>
            <p:nvPr/>
          </p:nvSpPr>
          <p:spPr>
            <a:xfrm>
              <a:off x="2112264" y="1052741"/>
              <a:ext cx="38735" cy="868044"/>
            </a:xfrm>
            <a:custGeom>
              <a:avLst/>
              <a:gdLst/>
              <a:ahLst/>
              <a:cxnLst/>
              <a:rect l="l" t="t" r="r" b="b"/>
              <a:pathLst>
                <a:path w="38735" h="868044">
                  <a:moveTo>
                    <a:pt x="0" y="867841"/>
                  </a:moveTo>
                  <a:lnTo>
                    <a:pt x="0" y="0"/>
                  </a:lnTo>
                  <a:lnTo>
                    <a:pt x="38176" y="0"/>
                  </a:lnTo>
                  <a:lnTo>
                    <a:pt x="38176" y="867841"/>
                  </a:lnTo>
                  <a:lnTo>
                    <a:pt x="0" y="867841"/>
                  </a:lnTo>
                  <a:close/>
                </a:path>
              </a:pathLst>
            </a:custGeom>
            <a:solidFill>
              <a:srgbClr val="FFFFFF"/>
            </a:solidFill>
          </p:spPr>
          <p:txBody>
            <a:bodyPr wrap="square" lIns="0" tIns="0" rIns="0" bIns="0" rtlCol="0"/>
            <a:lstStyle/>
            <a:p>
              <a:endParaRPr/>
            </a:p>
          </p:txBody>
        </p:sp>
      </p:grpSp>
      <p:sp>
        <p:nvSpPr>
          <p:cNvPr id="29" name="object 29"/>
          <p:cNvSpPr txBox="1"/>
          <p:nvPr/>
        </p:nvSpPr>
        <p:spPr>
          <a:xfrm>
            <a:off x="5337179"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30" name="object 30"/>
          <p:cNvSpPr txBox="1"/>
          <p:nvPr/>
        </p:nvSpPr>
        <p:spPr>
          <a:xfrm>
            <a:off x="9421690"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129</a:t>
            </a:r>
            <a:endParaRPr sz="900">
              <a:latin typeface="Arial"/>
              <a:cs typeface="Arial"/>
            </a:endParaRPr>
          </a:p>
        </p:txBody>
      </p:sp>
      <p:sp>
        <p:nvSpPr>
          <p:cNvPr id="31" name="object 31"/>
          <p:cNvSpPr txBox="1"/>
          <p:nvPr/>
        </p:nvSpPr>
        <p:spPr>
          <a:xfrm>
            <a:off x="7532432" y="937456"/>
            <a:ext cx="547370" cy="82074"/>
          </a:xfrm>
          <a:prstGeom prst="rect">
            <a:avLst/>
          </a:prstGeom>
        </p:spPr>
        <p:txBody>
          <a:bodyPr vert="horz" wrap="square" lIns="0" tIns="12700" rIns="0" bIns="0" rtlCol="0">
            <a:spAutoFit/>
          </a:bodyPr>
          <a:lstStyle/>
          <a:p>
            <a:pPr marL="12700">
              <a:spcBef>
                <a:spcPts val="100"/>
              </a:spcBef>
            </a:pPr>
            <a:r>
              <a:rPr sz="450" spc="20" dirty="0">
                <a:solidFill>
                  <a:srgbClr val="171514"/>
                </a:solidFill>
                <a:latin typeface="Microsoft Sans Serif"/>
                <a:cs typeface="Microsoft Sans Serif"/>
              </a:rPr>
              <a:t>región</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5" dirty="0">
                <a:solidFill>
                  <a:srgbClr val="171514"/>
                </a:solidFill>
                <a:latin typeface="Microsoft Sans Serif"/>
                <a:cs typeface="Microsoft Sans Serif"/>
              </a:rPr>
              <a:t> </a:t>
            </a:r>
            <a:r>
              <a:rPr sz="450" spc="5" dirty="0">
                <a:solidFill>
                  <a:srgbClr val="171514"/>
                </a:solidFill>
                <a:latin typeface="Microsoft Sans Serif"/>
                <a:cs typeface="Microsoft Sans Serif"/>
              </a:rPr>
              <a:t>la</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corona</a:t>
            </a:r>
            <a:endParaRPr sz="450">
              <a:latin typeface="Microsoft Sans Serif"/>
              <a:cs typeface="Microsoft Sans Serif"/>
            </a:endParaRPr>
          </a:p>
        </p:txBody>
      </p:sp>
      <p:sp>
        <p:nvSpPr>
          <p:cNvPr id="32" name="object 32"/>
          <p:cNvSpPr txBox="1"/>
          <p:nvPr/>
        </p:nvSpPr>
        <p:spPr>
          <a:xfrm>
            <a:off x="7224854" y="1207679"/>
            <a:ext cx="203200" cy="527050"/>
          </a:xfrm>
          <a:prstGeom prst="rect">
            <a:avLst/>
          </a:prstGeom>
        </p:spPr>
        <p:txBody>
          <a:bodyPr vert="horz" wrap="square" lIns="0" tIns="12700" rIns="0" bIns="0" rtlCol="0">
            <a:spAutoFit/>
          </a:bodyPr>
          <a:lstStyle/>
          <a:p>
            <a:pPr marL="86360">
              <a:spcBef>
                <a:spcPts val="100"/>
              </a:spcBef>
            </a:pPr>
            <a:r>
              <a:rPr sz="600" spc="-10" dirty="0">
                <a:solidFill>
                  <a:srgbClr val="171514"/>
                </a:solidFill>
                <a:latin typeface="Microsoft Sans Serif"/>
                <a:cs typeface="Microsoft Sans Serif"/>
              </a:rPr>
              <a:t>+</a:t>
            </a:r>
            <a:endParaRPr sz="600">
              <a:latin typeface="Microsoft Sans Serif"/>
              <a:cs typeface="Microsoft Sans Serif"/>
            </a:endParaRPr>
          </a:p>
          <a:p>
            <a:pPr marL="146685">
              <a:spcBef>
                <a:spcPts val="445"/>
              </a:spcBef>
            </a:pPr>
            <a:r>
              <a:rPr sz="600" spc="-10" dirty="0">
                <a:solidFill>
                  <a:srgbClr val="171514"/>
                </a:solidFill>
                <a:latin typeface="Microsoft Sans Serif"/>
                <a:cs typeface="Microsoft Sans Serif"/>
              </a:rPr>
              <a:t>+</a:t>
            </a:r>
            <a:endParaRPr sz="600">
              <a:latin typeface="Microsoft Sans Serif"/>
              <a:cs typeface="Microsoft Sans Serif"/>
            </a:endParaRPr>
          </a:p>
          <a:p>
            <a:pPr marL="12700">
              <a:spcBef>
                <a:spcPts val="315"/>
              </a:spcBef>
            </a:pPr>
            <a:r>
              <a:rPr sz="600" spc="-10" dirty="0">
                <a:solidFill>
                  <a:srgbClr val="171514"/>
                </a:solidFill>
                <a:latin typeface="Microsoft Sans Serif"/>
                <a:cs typeface="Microsoft Sans Serif"/>
              </a:rPr>
              <a:t>+</a:t>
            </a:r>
            <a:endParaRPr sz="600">
              <a:latin typeface="Microsoft Sans Serif"/>
              <a:cs typeface="Microsoft Sans Serif"/>
            </a:endParaRPr>
          </a:p>
          <a:p>
            <a:pPr marL="125095">
              <a:spcBef>
                <a:spcPts val="305"/>
              </a:spcBef>
            </a:pPr>
            <a:r>
              <a:rPr sz="600" spc="-10" dirty="0">
                <a:solidFill>
                  <a:srgbClr val="171514"/>
                </a:solidFill>
                <a:latin typeface="Microsoft Sans Serif"/>
                <a:cs typeface="Microsoft Sans Serif"/>
              </a:rPr>
              <a:t>+</a:t>
            </a:r>
            <a:endParaRPr sz="600">
              <a:latin typeface="Microsoft Sans Serif"/>
              <a:cs typeface="Microsoft Sans Serif"/>
            </a:endParaRPr>
          </a:p>
        </p:txBody>
      </p:sp>
      <p:sp>
        <p:nvSpPr>
          <p:cNvPr id="33" name="object 33"/>
          <p:cNvSpPr txBox="1"/>
          <p:nvPr/>
        </p:nvSpPr>
        <p:spPr>
          <a:xfrm>
            <a:off x="8014560" y="1730575"/>
            <a:ext cx="90805" cy="135935"/>
          </a:xfrm>
          <a:prstGeom prst="rect">
            <a:avLst/>
          </a:prstGeom>
        </p:spPr>
        <p:txBody>
          <a:bodyPr vert="horz" wrap="square" lIns="0" tIns="12700" rIns="0" bIns="0" rtlCol="0">
            <a:spAutoFit/>
          </a:bodyPr>
          <a:lstStyle/>
          <a:p>
            <a:pPr marL="12700">
              <a:spcBef>
                <a:spcPts val="100"/>
              </a:spcBef>
            </a:pPr>
            <a:r>
              <a:rPr sz="800" spc="-25" dirty="0">
                <a:solidFill>
                  <a:srgbClr val="171514"/>
                </a:solidFill>
                <a:latin typeface="Microsoft Sans Serif"/>
                <a:cs typeface="Microsoft Sans Serif"/>
              </a:rPr>
              <a:t>A</a:t>
            </a:r>
            <a:endParaRPr sz="800">
              <a:latin typeface="Microsoft Sans Serif"/>
              <a:cs typeface="Microsoft Sans Serif"/>
            </a:endParaRPr>
          </a:p>
        </p:txBody>
      </p:sp>
      <p:sp>
        <p:nvSpPr>
          <p:cNvPr id="34" name="object 34"/>
          <p:cNvSpPr txBox="1"/>
          <p:nvPr/>
        </p:nvSpPr>
        <p:spPr>
          <a:xfrm>
            <a:off x="5337133" y="2347786"/>
            <a:ext cx="4330065" cy="5492786"/>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15" dirty="0">
                <a:solidFill>
                  <a:srgbClr val="171514"/>
                </a:solidFill>
                <a:latin typeface="Arial"/>
                <a:cs typeface="Arial"/>
              </a:rPr>
              <a:t> </a:t>
            </a:r>
            <a:r>
              <a:rPr sz="750" b="1" spc="10" dirty="0">
                <a:solidFill>
                  <a:srgbClr val="171514"/>
                </a:solidFill>
                <a:latin typeface="Arial"/>
                <a:cs typeface="Arial"/>
              </a:rPr>
              <a:t>7.11</a:t>
            </a:r>
            <a:r>
              <a:rPr sz="750" spc="10" dirty="0">
                <a:solidFill>
                  <a:srgbClr val="171514"/>
                </a:solidFill>
                <a:latin typeface="Microsoft Sans Serif"/>
                <a:cs typeface="Microsoft Sans Serif"/>
              </a:rPr>
              <a:t>Campo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eléctrico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punta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afilada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plano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cargado</a:t>
            </a:r>
            <a:r>
              <a:rPr sz="750" spc="20"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00" dirty="0">
              <a:latin typeface="Microsoft Sans Serif"/>
              <a:cs typeface="Microsoft Sans Serif"/>
            </a:endParaRPr>
          </a:p>
          <a:p>
            <a:pPr>
              <a:spcBef>
                <a:spcPts val="45"/>
              </a:spcBef>
            </a:pPr>
            <a:endParaRPr sz="800" dirty="0">
              <a:latin typeface="Microsoft Sans Serif"/>
              <a:cs typeface="Microsoft Sans Serif"/>
            </a:endParaRPr>
          </a:p>
          <a:p>
            <a:pPr marL="12700" marR="77470">
              <a:lnSpc>
                <a:spcPct val="133300"/>
              </a:lnSpc>
            </a:pPr>
            <a:r>
              <a:rPr sz="750" spc="30" dirty="0">
                <a:solidFill>
                  <a:srgbClr val="171514"/>
                </a:solidFill>
                <a:latin typeface="Microsoft Sans Serif"/>
                <a:cs typeface="Microsoft Sans Serif"/>
              </a:rPr>
              <a:t>como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luz</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visible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corona.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flujo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resultado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movimiento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electrones</a:t>
            </a:r>
            <a:r>
              <a:rPr lang="es-ES" sz="750" spc="2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e </a:t>
            </a:r>
            <a:r>
              <a:rPr sz="750" spc="15" dirty="0">
                <a:solidFill>
                  <a:srgbClr val="171514"/>
                </a:solidFill>
                <a:latin typeface="Microsoft Sans Serif"/>
                <a:cs typeface="Microsoft Sans Serif"/>
              </a:rPr>
              <a:t>iones </a:t>
            </a:r>
            <a:r>
              <a:rPr sz="750" spc="25" dirty="0">
                <a:solidFill>
                  <a:srgbClr val="171514"/>
                </a:solidFill>
                <a:latin typeface="Microsoft Sans Serif"/>
                <a:cs typeface="Microsoft Sans Serif"/>
              </a:rPr>
              <a:t>generados </a:t>
            </a:r>
            <a:r>
              <a:rPr sz="750" spc="10" dirty="0">
                <a:solidFill>
                  <a:srgbClr val="171514"/>
                </a:solidFill>
                <a:latin typeface="Microsoft Sans Serif"/>
                <a:cs typeface="Microsoft Sans Serif"/>
              </a:rPr>
              <a:t>hacia los </a:t>
            </a:r>
            <a:r>
              <a:rPr sz="750" spc="20" dirty="0">
                <a:solidFill>
                  <a:srgbClr val="171514"/>
                </a:solidFill>
                <a:latin typeface="Microsoft Sans Serif"/>
                <a:cs typeface="Microsoft Sans Serif"/>
              </a:rPr>
              <a:t>electrodos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carga </a:t>
            </a:r>
            <a:r>
              <a:rPr sz="750" spc="20" dirty="0">
                <a:solidFill>
                  <a:srgbClr val="171514"/>
                </a:solidFill>
                <a:latin typeface="Microsoft Sans Serif"/>
                <a:cs typeface="Microsoft Sans Serif"/>
              </a:rPr>
              <a:t>opuesta. </a:t>
            </a:r>
            <a:r>
              <a:rPr sz="750" spc="-15" dirty="0">
                <a:solidFill>
                  <a:srgbClr val="171514"/>
                </a:solidFill>
                <a:latin typeface="Microsoft Sans Serif"/>
                <a:cs typeface="Microsoft Sans Serif"/>
              </a:rPr>
              <a:t>Las </a:t>
            </a:r>
            <a:r>
              <a:rPr sz="750" spc="20" dirty="0">
                <a:solidFill>
                  <a:srgbClr val="171514"/>
                </a:solidFill>
                <a:latin typeface="Microsoft Sans Serif"/>
                <a:cs typeface="Microsoft Sans Serif"/>
              </a:rPr>
              <a:t>coronas </a:t>
            </a:r>
            <a:r>
              <a:rPr sz="750" spc="30" dirty="0">
                <a:solidFill>
                  <a:srgbClr val="171514"/>
                </a:solidFill>
                <a:latin typeface="Microsoft Sans Serif"/>
                <a:cs typeface="Microsoft Sans Serif"/>
              </a:rPr>
              <a:t>pueden </a:t>
            </a:r>
            <a:r>
              <a:rPr sz="750" spc="15" dirty="0">
                <a:solidFill>
                  <a:srgbClr val="171514"/>
                </a:solidFill>
                <a:latin typeface="Microsoft Sans Serif"/>
                <a:cs typeface="Microsoft Sans Serif"/>
              </a:rPr>
              <a:t>ser </a:t>
            </a:r>
            <a:r>
              <a:rPr sz="750" spc="25" dirty="0">
                <a:solidFill>
                  <a:srgbClr val="171514"/>
                </a:solidFill>
                <a:latin typeface="Microsoft Sans Serif"/>
                <a:cs typeface="Microsoft Sans Serif"/>
              </a:rPr>
              <a:t>"</a:t>
            </a:r>
            <a:r>
              <a:rPr sz="750" spc="25" dirty="0" err="1">
                <a:solidFill>
                  <a:srgbClr val="171514"/>
                </a:solidFill>
                <a:latin typeface="Microsoft Sans Serif"/>
                <a:cs typeface="Microsoft Sans Serif"/>
              </a:rPr>
              <a:t>ruidosas</a:t>
            </a:r>
            <a:r>
              <a:rPr sz="750" spc="25" dirty="0" smtClean="0">
                <a:solidFill>
                  <a:srgbClr val="171514"/>
                </a:solidFill>
                <a:latin typeface="Microsoft Sans Serif"/>
                <a:cs typeface="Microsoft Sans Serif"/>
              </a:rPr>
              <a:t>"</a:t>
            </a:r>
            <a:r>
              <a:rPr lang="es-ES" sz="750" spc="25"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tanto</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acústica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electromagnéticamente</a:t>
            </a:r>
            <a:r>
              <a:rPr sz="750" spc="25" dirty="0">
                <a:solidFill>
                  <a:srgbClr val="171514"/>
                </a:solidFill>
                <a:latin typeface="Microsoft Sans Serif"/>
                <a:cs typeface="Microsoft Sans Serif"/>
              </a:rPr>
              <a:t>.</a:t>
            </a:r>
            <a:endParaRPr sz="750" dirty="0">
              <a:latin typeface="Microsoft Sans Serif"/>
              <a:cs typeface="Microsoft Sans Serif"/>
            </a:endParaRPr>
          </a:p>
          <a:p>
            <a:pPr marL="12700" marR="13335" indent="152400">
              <a:lnSpc>
                <a:spcPct val="133300"/>
              </a:lnSpc>
            </a:pPr>
            <a:r>
              <a:rPr sz="750" spc="15" dirty="0">
                <a:solidFill>
                  <a:srgbClr val="171514"/>
                </a:solidFill>
                <a:latin typeface="Microsoft Sans Serif"/>
                <a:cs typeface="Microsoft Sans Serif"/>
              </a:rPr>
              <a:t>Debe </a:t>
            </a:r>
            <a:r>
              <a:rPr sz="750" spc="20" dirty="0">
                <a:solidFill>
                  <a:srgbClr val="171514"/>
                </a:solidFill>
                <a:latin typeface="Microsoft Sans Serif"/>
                <a:cs typeface="Microsoft Sans Serif"/>
              </a:rPr>
              <a:t>enfatizarse </a:t>
            </a:r>
            <a:r>
              <a:rPr sz="750" spc="25" dirty="0">
                <a:solidFill>
                  <a:srgbClr val="171514"/>
                </a:solidFill>
                <a:latin typeface="Microsoft Sans Serif"/>
                <a:cs typeface="Microsoft Sans Serif"/>
              </a:rPr>
              <a:t>aquí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corona </a:t>
            </a:r>
            <a:r>
              <a:rPr sz="750" spc="10" dirty="0">
                <a:solidFill>
                  <a:srgbClr val="171514"/>
                </a:solidFill>
                <a:latin typeface="Microsoft Sans Serif"/>
                <a:cs typeface="Microsoft Sans Serif"/>
              </a:rPr>
              <a:t>está </a:t>
            </a:r>
            <a:r>
              <a:rPr sz="750" spc="25" dirty="0">
                <a:solidFill>
                  <a:srgbClr val="171514"/>
                </a:solidFill>
                <a:latin typeface="Microsoft Sans Serif"/>
                <a:cs typeface="Microsoft Sans Serif"/>
              </a:rPr>
              <a:t>invariablemente </a:t>
            </a:r>
            <a:r>
              <a:rPr sz="750" spc="10" dirty="0">
                <a:solidFill>
                  <a:srgbClr val="171514"/>
                </a:solidFill>
                <a:latin typeface="Microsoft Sans Serif"/>
                <a:cs typeface="Microsoft Sans Serif"/>
              </a:rPr>
              <a:t>asociada </a:t>
            </a:r>
            <a:r>
              <a:rPr sz="750" spc="20" dirty="0">
                <a:solidFill>
                  <a:srgbClr val="171514"/>
                </a:solidFill>
                <a:latin typeface="Microsoft Sans Serif"/>
                <a:cs typeface="Microsoft Sans Serif"/>
              </a:rPr>
              <a:t>con </a:t>
            </a:r>
            <a:r>
              <a:rPr sz="750" spc="20" dirty="0" err="1">
                <a:solidFill>
                  <a:srgbClr val="171514"/>
                </a:solidFill>
                <a:latin typeface="Microsoft Sans Serif"/>
                <a:cs typeface="Microsoft Sans Serif"/>
              </a:rPr>
              <a:t>campos</a:t>
            </a:r>
            <a:r>
              <a:rPr sz="750" spc="2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altamente</a:t>
            </a:r>
            <a:r>
              <a:rPr lang="es-ES" sz="750" spc="30" dirty="0" smtClean="0">
                <a:solidFill>
                  <a:srgbClr val="171514"/>
                </a:solidFill>
                <a:latin typeface="Microsoft Sans Serif"/>
                <a:cs typeface="Microsoft Sans Serif"/>
              </a:rPr>
              <a:t> </a:t>
            </a:r>
            <a:r>
              <a:rPr sz="750" spc="40" dirty="0" smtClean="0">
                <a:solidFill>
                  <a:srgbClr val="171514"/>
                </a:solidFill>
                <a:latin typeface="Microsoft Sans Serif"/>
                <a:cs typeface="Microsoft Sans Serif"/>
              </a:rPr>
              <a:t>no </a:t>
            </a:r>
            <a:r>
              <a:rPr sz="750" spc="35" dirty="0">
                <a:solidFill>
                  <a:srgbClr val="171514"/>
                </a:solidFill>
                <a:latin typeface="Microsoft Sans Serif"/>
                <a:cs typeface="Microsoft Sans Serif"/>
              </a:rPr>
              <a:t>uniformes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energía </a:t>
            </a:r>
            <a:r>
              <a:rPr sz="750" spc="20" dirty="0">
                <a:solidFill>
                  <a:srgbClr val="171514"/>
                </a:solidFill>
                <a:latin typeface="Microsoft Sans Serif"/>
                <a:cs typeface="Microsoft Sans Serif"/>
              </a:rPr>
              <a:t>disipada </a:t>
            </a:r>
            <a:r>
              <a:rPr sz="750" spc="25" dirty="0">
                <a:solidFill>
                  <a:srgbClr val="171514"/>
                </a:solidFill>
                <a:latin typeface="Microsoft Sans Serif"/>
                <a:cs typeface="Microsoft Sans Serif"/>
              </a:rPr>
              <a:t>siempre </a:t>
            </a:r>
            <a:r>
              <a:rPr sz="750" spc="-5" dirty="0">
                <a:solidFill>
                  <a:srgbClr val="171514"/>
                </a:solidFill>
                <a:latin typeface="Microsoft Sans Serif"/>
                <a:cs typeface="Microsoft Sans Serif"/>
              </a:rPr>
              <a:t>es </a:t>
            </a:r>
            <a:r>
              <a:rPr sz="750" spc="20" dirty="0">
                <a:solidFill>
                  <a:srgbClr val="171514"/>
                </a:solidFill>
                <a:latin typeface="Microsoft Sans Serif"/>
                <a:cs typeface="Microsoft Sans Serif"/>
              </a:rPr>
              <a:t>demasiado </a:t>
            </a:r>
            <a:r>
              <a:rPr sz="750" spc="15" dirty="0">
                <a:solidFill>
                  <a:srgbClr val="171514"/>
                </a:solidFill>
                <a:latin typeface="Microsoft Sans Serif"/>
                <a:cs typeface="Microsoft Sans Serif"/>
              </a:rPr>
              <a:t>baja </a:t>
            </a:r>
            <a:r>
              <a:rPr sz="750" spc="25" dirty="0">
                <a:solidFill>
                  <a:srgbClr val="171514"/>
                </a:solidFill>
                <a:latin typeface="Microsoft Sans Serif"/>
                <a:cs typeface="Microsoft Sans Serif"/>
              </a:rPr>
              <a:t>para </a:t>
            </a:r>
            <a:r>
              <a:rPr sz="750" spc="20" dirty="0">
                <a:solidFill>
                  <a:srgbClr val="171514"/>
                </a:solidFill>
                <a:latin typeface="Microsoft Sans Serif"/>
                <a:cs typeface="Microsoft Sans Serif"/>
              </a:rPr>
              <a:t>iniciar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explosión</a:t>
            </a:r>
            <a:r>
              <a:rPr sz="750" spc="2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En</a:t>
            </a:r>
            <a:r>
              <a:rPr lang="es-ES" sz="750" spc="-2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campos</a:t>
            </a:r>
            <a:r>
              <a:rPr sz="75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uniformes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donde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afilados,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corona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reemplaza</a:t>
            </a:r>
            <a:r>
              <a:rPr lang="es-ES" sz="750" spc="20" dirty="0" smtClean="0">
                <a:solidFill>
                  <a:srgbClr val="171514"/>
                </a:solidFill>
                <a:latin typeface="Microsoft Sans Serif"/>
                <a:cs typeface="Microsoft Sans Serif"/>
              </a:rPr>
              <a:t> </a:t>
            </a:r>
            <a:r>
              <a:rPr sz="750" spc="45" dirty="0" err="1" smtClean="0">
                <a:solidFill>
                  <a:srgbClr val="171514"/>
                </a:solidFill>
                <a:latin typeface="Microsoft Sans Serif"/>
                <a:cs typeface="Microsoft Sans Serif"/>
              </a:rPr>
              <a:t>por</a:t>
            </a:r>
            <a:r>
              <a:rPr sz="750" spc="4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descarga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cepillo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puede </a:t>
            </a:r>
            <a:r>
              <a:rPr sz="750" spc="15" dirty="0">
                <a:solidFill>
                  <a:srgbClr val="171514"/>
                </a:solidFill>
                <a:latin typeface="Microsoft Sans Serif"/>
                <a:cs typeface="Microsoft Sans Serif"/>
              </a:rPr>
              <a:t>considerarse </a:t>
            </a:r>
            <a:r>
              <a:rPr sz="750" spc="30" dirty="0">
                <a:solidFill>
                  <a:srgbClr val="171514"/>
                </a:solidFill>
                <a:latin typeface="Microsoft Sans Serif"/>
                <a:cs typeface="Microsoft Sans Serif"/>
              </a:rPr>
              <a:t>como </a:t>
            </a:r>
            <a:r>
              <a:rPr sz="750" spc="45" dirty="0">
                <a:solidFill>
                  <a:srgbClr val="171514"/>
                </a:solidFill>
                <a:latin typeface="Microsoft Sans Serif"/>
                <a:cs typeface="Microsoft Sans Serif"/>
              </a:rPr>
              <a:t>un </a:t>
            </a:r>
            <a:r>
              <a:rPr sz="750" spc="40" dirty="0">
                <a:solidFill>
                  <a:srgbClr val="171514"/>
                </a:solidFill>
                <a:latin typeface="Microsoft Sans Serif"/>
                <a:cs typeface="Microsoft Sans Serif"/>
              </a:rPr>
              <a:t>tipo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descarga</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corona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alta</a:t>
            </a:r>
            <a:r>
              <a:rPr sz="750" spc="-1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energía</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120650" indent="152400">
              <a:lnSpc>
                <a:spcPts val="1200"/>
              </a:lnSpc>
              <a:spcBef>
                <a:spcPts val="90"/>
              </a:spcBef>
            </a:pPr>
            <a:r>
              <a:rPr sz="650" spc="15" dirty="0">
                <a:solidFill>
                  <a:srgbClr val="171514"/>
                </a:solidFill>
                <a:latin typeface="Microsoft Sans Serif"/>
                <a:cs typeface="Microsoft Sans Serif"/>
              </a:rPr>
              <a:t>Dado</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corona</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efecto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campo,</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puede</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ocurrir</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alrededor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electrodo</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vivo</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o</a:t>
            </a:r>
            <a:r>
              <a:rPr sz="650"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alrededor</a:t>
            </a:r>
            <a:r>
              <a:rPr sz="650"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lang="es-ES" sz="650" spc="20" dirty="0" smtClean="0">
                <a:solidFill>
                  <a:srgbClr val="171514"/>
                </a:solidFill>
                <a:latin typeface="Microsoft Sans Serif"/>
                <a:cs typeface="Microsoft Sans Serif"/>
              </a:rPr>
              <a:t> </a:t>
            </a:r>
            <a:r>
              <a:rPr sz="650" spc="40" dirty="0" smtClean="0">
                <a:solidFill>
                  <a:srgbClr val="171514"/>
                </a:solidFill>
                <a:latin typeface="Microsoft Sans Serif"/>
                <a:cs typeface="Microsoft Sans Serif"/>
              </a:rPr>
              <a:t>un </a:t>
            </a:r>
            <a:r>
              <a:rPr sz="650" spc="20" dirty="0">
                <a:solidFill>
                  <a:srgbClr val="171514"/>
                </a:solidFill>
                <a:latin typeface="Microsoft Sans Serif"/>
                <a:cs typeface="Microsoft Sans Serif"/>
              </a:rPr>
              <a:t>electrodo </a:t>
            </a:r>
            <a:r>
              <a:rPr sz="650" spc="15" dirty="0">
                <a:solidFill>
                  <a:srgbClr val="171514"/>
                </a:solidFill>
                <a:latin typeface="Microsoft Sans Serif"/>
                <a:cs typeface="Microsoft Sans Serif"/>
              </a:rPr>
              <a:t>conectado </a:t>
            </a:r>
            <a:r>
              <a:rPr sz="650" dirty="0">
                <a:solidFill>
                  <a:srgbClr val="171514"/>
                </a:solidFill>
                <a:latin typeface="Microsoft Sans Serif"/>
                <a:cs typeface="Microsoft Sans Serif"/>
              </a:rPr>
              <a:t>a </a:t>
            </a:r>
            <a:r>
              <a:rPr sz="650" spc="25" dirty="0">
                <a:solidFill>
                  <a:srgbClr val="171514"/>
                </a:solidFill>
                <a:latin typeface="Microsoft Sans Serif"/>
                <a:cs typeface="Microsoft Sans Serif"/>
              </a:rPr>
              <a:t>tierra. </a:t>
            </a:r>
            <a:r>
              <a:rPr sz="650" dirty="0">
                <a:solidFill>
                  <a:srgbClr val="171514"/>
                </a:solidFill>
                <a:latin typeface="Microsoft Sans Serif"/>
                <a:cs typeface="Microsoft Sans Serif"/>
              </a:rPr>
              <a:t>Para </a:t>
            </a:r>
            <a:r>
              <a:rPr sz="650" spc="30" dirty="0">
                <a:solidFill>
                  <a:srgbClr val="171514"/>
                </a:solidFill>
                <a:latin typeface="Microsoft Sans Serif"/>
                <a:cs typeface="Microsoft Sans Serif"/>
              </a:rPr>
              <a:t>distinguir entre </a:t>
            </a:r>
            <a:r>
              <a:rPr sz="650" spc="10" dirty="0">
                <a:solidFill>
                  <a:srgbClr val="171514"/>
                </a:solidFill>
                <a:latin typeface="Microsoft Sans Serif"/>
                <a:cs typeface="Microsoft Sans Serif"/>
              </a:rPr>
              <a:t>estos </a:t>
            </a:r>
            <a:r>
              <a:rPr sz="650" spc="15" dirty="0">
                <a:solidFill>
                  <a:srgbClr val="171514"/>
                </a:solidFill>
                <a:latin typeface="Microsoft Sans Serif"/>
                <a:cs typeface="Microsoft Sans Serif"/>
              </a:rPr>
              <a:t>dos </a:t>
            </a:r>
            <a:r>
              <a:rPr sz="650" spc="-5" dirty="0">
                <a:solidFill>
                  <a:srgbClr val="171514"/>
                </a:solidFill>
                <a:latin typeface="Microsoft Sans Serif"/>
                <a:cs typeface="Microsoft Sans Serif"/>
              </a:rPr>
              <a:t>casos, es </a:t>
            </a:r>
            <a:r>
              <a:rPr sz="650" spc="25" dirty="0">
                <a:solidFill>
                  <a:srgbClr val="171514"/>
                </a:solidFill>
                <a:latin typeface="Microsoft Sans Serif"/>
                <a:cs typeface="Microsoft Sans Serif"/>
              </a:rPr>
              <a:t>habitual </a:t>
            </a:r>
            <a:r>
              <a:rPr sz="650" spc="20" dirty="0">
                <a:solidFill>
                  <a:srgbClr val="171514"/>
                </a:solidFill>
                <a:latin typeface="Microsoft Sans Serif"/>
                <a:cs typeface="Microsoft Sans Serif"/>
              </a:rPr>
              <a:t>referirse</a:t>
            </a:r>
            <a:r>
              <a:rPr sz="650" spc="20" dirty="0">
                <a:solidFill>
                  <a:srgbClr val="171514"/>
                </a:solidFill>
                <a:latin typeface="Microsoft Sans Serif"/>
                <a:cs typeface="Microsoft Sans Serif"/>
              </a:rPr>
              <a:t> </a:t>
            </a:r>
            <a:r>
              <a:rPr sz="650" dirty="0">
                <a:solidFill>
                  <a:srgbClr val="171514"/>
                </a:solidFill>
                <a:latin typeface="Microsoft Sans Serif"/>
                <a:cs typeface="Microsoft Sans Serif"/>
              </a:rPr>
              <a:t>a las </a:t>
            </a:r>
            <a:r>
              <a:rPr sz="650" spc="15" dirty="0" smtClean="0">
                <a:solidFill>
                  <a:srgbClr val="171514"/>
                </a:solidFill>
                <a:latin typeface="Microsoft Sans Serif"/>
                <a:cs typeface="Microsoft Sans Serif"/>
              </a:rPr>
              <a:t>coronas</a:t>
            </a:r>
            <a:r>
              <a:rPr lang="es-ES" sz="650" spc="1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alrededor</a:t>
            </a:r>
            <a:r>
              <a:rPr sz="65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electrodos</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vivos </a:t>
            </a:r>
            <a:r>
              <a:rPr sz="650" spc="20" dirty="0">
                <a:solidFill>
                  <a:srgbClr val="171514"/>
                </a:solidFill>
                <a:latin typeface="Microsoft Sans Serif"/>
                <a:cs typeface="Microsoft Sans Serif"/>
              </a:rPr>
              <a:t>como</a:t>
            </a:r>
            <a:r>
              <a:rPr sz="650" i="1" spc="20" dirty="0">
                <a:solidFill>
                  <a:srgbClr val="171514"/>
                </a:solidFill>
                <a:latin typeface="Arial"/>
                <a:cs typeface="Arial"/>
              </a:rPr>
              <a:t>coronas</a:t>
            </a:r>
            <a:r>
              <a:rPr sz="650" i="1" spc="-10" dirty="0">
                <a:solidFill>
                  <a:srgbClr val="171514"/>
                </a:solidFill>
                <a:latin typeface="Arial"/>
                <a:cs typeface="Arial"/>
              </a:rPr>
              <a:t> </a:t>
            </a:r>
            <a:r>
              <a:rPr sz="650" i="1" spc="5" dirty="0">
                <a:solidFill>
                  <a:srgbClr val="171514"/>
                </a:solidFill>
                <a:latin typeface="Arial"/>
                <a:cs typeface="Arial"/>
              </a:rPr>
              <a:t>activas</a:t>
            </a:r>
            <a:r>
              <a:rPr sz="650" spc="5" dirty="0">
                <a:solidFill>
                  <a:srgbClr val="171514"/>
                </a:solidFill>
                <a:latin typeface="Microsoft Sans Serif"/>
                <a:cs typeface="Microsoft Sans Serif"/>
              </a:rPr>
              <a:t>y </a:t>
            </a:r>
            <a:r>
              <a:rPr sz="650" spc="15" dirty="0">
                <a:solidFill>
                  <a:srgbClr val="171514"/>
                </a:solidFill>
                <a:latin typeface="Microsoft Sans Serif"/>
                <a:cs typeface="Microsoft Sans Serif"/>
              </a:rPr>
              <a:t>aquellos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alrededor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electrodos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puestos</a:t>
            </a:r>
            <a:r>
              <a:rPr sz="650" dirty="0">
                <a:solidFill>
                  <a:srgbClr val="171514"/>
                </a:solidFill>
                <a:latin typeface="Microsoft Sans Serif"/>
                <a:cs typeface="Microsoft Sans Serif"/>
              </a:rPr>
              <a:t> a</a:t>
            </a:r>
            <a:r>
              <a:rPr sz="650" spc="5" dirty="0">
                <a:solidFill>
                  <a:srgbClr val="171514"/>
                </a:solidFill>
                <a:latin typeface="Microsoft Sans Serif"/>
                <a:cs typeface="Microsoft Sans Serif"/>
              </a:rPr>
              <a:t> </a:t>
            </a:r>
            <a:r>
              <a:rPr sz="650" spc="30" dirty="0" err="1">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como</a:t>
            </a:r>
            <a:r>
              <a:rPr lang="es-ES" sz="650" spc="25" dirty="0" smtClean="0">
                <a:solidFill>
                  <a:srgbClr val="171514"/>
                </a:solidFill>
                <a:latin typeface="Microsoft Sans Serif"/>
                <a:cs typeface="Microsoft Sans Serif"/>
              </a:rPr>
              <a:t> </a:t>
            </a:r>
            <a:r>
              <a:rPr sz="650" i="1" spc="15" dirty="0" smtClean="0">
                <a:solidFill>
                  <a:srgbClr val="171514"/>
                </a:solidFill>
                <a:latin typeface="Arial"/>
                <a:cs typeface="Arial"/>
              </a:rPr>
              <a:t>coronas</a:t>
            </a:r>
            <a:r>
              <a:rPr sz="650" i="1" spc="-20" dirty="0" smtClean="0">
                <a:solidFill>
                  <a:srgbClr val="171514"/>
                </a:solidFill>
                <a:latin typeface="Arial"/>
                <a:cs typeface="Arial"/>
              </a:rPr>
              <a:t> </a:t>
            </a:r>
            <a:r>
              <a:rPr sz="650" i="1" dirty="0">
                <a:solidFill>
                  <a:srgbClr val="171514"/>
                </a:solidFill>
                <a:latin typeface="Arial"/>
                <a:cs typeface="Arial"/>
              </a:rPr>
              <a:t>pasivas</a:t>
            </a:r>
            <a:r>
              <a:rPr sz="650" dirty="0">
                <a:solidFill>
                  <a:srgbClr val="171514"/>
                </a:solidFill>
                <a:latin typeface="Microsoft Sans Serif"/>
                <a:cs typeface="Microsoft Sans Serif"/>
              </a:rPr>
              <a:t>.</a:t>
            </a:r>
            <a:endParaRPr sz="650" dirty="0">
              <a:latin typeface="Microsoft Sans Serif"/>
              <a:cs typeface="Microsoft Sans Serif"/>
            </a:endParaRPr>
          </a:p>
          <a:p>
            <a:pPr marL="12700" marR="219710" indent="152400">
              <a:lnSpc>
                <a:spcPts val="1200"/>
              </a:lnSpc>
            </a:pPr>
            <a:r>
              <a:rPr sz="700" spc="10" dirty="0">
                <a:solidFill>
                  <a:srgbClr val="171514"/>
                </a:solidFill>
                <a:latin typeface="Microsoft Sans Serif"/>
                <a:cs typeface="Microsoft Sans Serif"/>
              </a:rPr>
              <a:t>Además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su</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uso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gran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número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aplicaciones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industriales,</a:t>
            </a:r>
            <a:r>
              <a:rPr sz="700" dirty="0">
                <a:solidFill>
                  <a:srgbClr val="171514"/>
                </a:solidFill>
                <a:latin typeface="Microsoft Sans Serif"/>
                <a:cs typeface="Microsoft Sans Serif"/>
              </a:rPr>
              <a:t> las </a:t>
            </a:r>
            <a:r>
              <a:rPr sz="700" spc="10" dirty="0">
                <a:solidFill>
                  <a:srgbClr val="171514"/>
                </a:solidFill>
                <a:latin typeface="Microsoft Sans Serif"/>
                <a:cs typeface="Microsoft Sans Serif"/>
              </a:rPr>
              <a:t>descargas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corona</a:t>
            </a:r>
            <a:r>
              <a:rPr sz="700"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utilizan</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eficaz</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descargar</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superficies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electrificadas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estáticamente</a:t>
            </a:r>
            <a:r>
              <a:rPr sz="700" spc="20" dirty="0">
                <a:solidFill>
                  <a:srgbClr val="171514"/>
                </a:solidFill>
                <a:latin typeface="Microsoft Sans Serif"/>
                <a:cs typeface="Microsoft Sans Serif"/>
              </a:rPr>
              <a:t>.</a:t>
            </a:r>
            <a:endParaRPr sz="700" dirty="0">
              <a:latin typeface="Microsoft Sans Serif"/>
              <a:cs typeface="Microsoft Sans Serif"/>
            </a:endParaRPr>
          </a:p>
          <a:p>
            <a:pPr>
              <a:spcBef>
                <a:spcPts val="10"/>
              </a:spcBef>
            </a:pPr>
            <a:endParaRPr sz="1200" dirty="0">
              <a:latin typeface="Microsoft Sans Serif"/>
              <a:cs typeface="Microsoft Sans Serif"/>
            </a:endParaRPr>
          </a:p>
          <a:p>
            <a:pPr marL="12700" marR="525780">
              <a:lnSpc>
                <a:spcPct val="158700"/>
              </a:lnSpc>
            </a:pPr>
            <a:r>
              <a:rPr sz="1050" b="1" spc="10" dirty="0">
                <a:solidFill>
                  <a:srgbClr val="171514"/>
                </a:solidFill>
                <a:latin typeface="Arial"/>
                <a:cs typeface="Arial"/>
              </a:rPr>
              <a:t>7.7</a:t>
            </a:r>
            <a:r>
              <a:rPr sz="1050" b="1" spc="-20" dirty="0">
                <a:solidFill>
                  <a:srgbClr val="171514"/>
                </a:solidFill>
                <a:latin typeface="Arial"/>
                <a:cs typeface="Arial"/>
              </a:rPr>
              <a:t> </a:t>
            </a:r>
            <a:r>
              <a:rPr sz="1050" b="1" spc="-15" dirty="0">
                <a:solidFill>
                  <a:srgbClr val="171514"/>
                </a:solidFill>
                <a:latin typeface="Arial"/>
                <a:cs typeface="Arial"/>
              </a:rPr>
              <a:t>MÉTODOS</a:t>
            </a:r>
            <a:r>
              <a:rPr sz="1050" b="1" spc="-20" dirty="0">
                <a:solidFill>
                  <a:srgbClr val="171514"/>
                </a:solidFill>
                <a:latin typeface="Arial"/>
                <a:cs typeface="Arial"/>
              </a:rPr>
              <a:t> </a:t>
            </a:r>
            <a:r>
              <a:rPr sz="1050" b="1" spc="-50" dirty="0">
                <a:solidFill>
                  <a:srgbClr val="171514"/>
                </a:solidFill>
                <a:latin typeface="Arial"/>
                <a:cs typeface="Arial"/>
              </a:rPr>
              <a:t>DE</a:t>
            </a:r>
            <a:r>
              <a:rPr sz="1050" b="1" spc="-20" dirty="0">
                <a:solidFill>
                  <a:srgbClr val="171514"/>
                </a:solidFill>
                <a:latin typeface="Arial"/>
                <a:cs typeface="Arial"/>
              </a:rPr>
              <a:t> </a:t>
            </a:r>
            <a:r>
              <a:rPr sz="1050" b="1" spc="-15" dirty="0">
                <a:solidFill>
                  <a:srgbClr val="171514"/>
                </a:solidFill>
                <a:latin typeface="Arial"/>
                <a:cs typeface="Arial"/>
              </a:rPr>
              <a:t>CONTROL</a:t>
            </a:r>
            <a:r>
              <a:rPr sz="1050" b="1" spc="-20" dirty="0">
                <a:solidFill>
                  <a:srgbClr val="171514"/>
                </a:solidFill>
                <a:latin typeface="Arial"/>
                <a:cs typeface="Arial"/>
              </a:rPr>
              <a:t> </a:t>
            </a:r>
            <a:r>
              <a:rPr sz="1050" b="1" spc="-50" dirty="0">
                <a:solidFill>
                  <a:srgbClr val="171514"/>
                </a:solidFill>
                <a:latin typeface="Arial"/>
                <a:cs typeface="Arial"/>
              </a:rPr>
              <a:t>DE</a:t>
            </a:r>
            <a:r>
              <a:rPr sz="1050" b="1" spc="-20" dirty="0">
                <a:solidFill>
                  <a:srgbClr val="171514"/>
                </a:solidFill>
                <a:latin typeface="Arial"/>
                <a:cs typeface="Arial"/>
              </a:rPr>
              <a:t> </a:t>
            </a:r>
            <a:r>
              <a:rPr sz="1050" b="1" spc="-70" dirty="0">
                <a:solidFill>
                  <a:srgbClr val="171514"/>
                </a:solidFill>
                <a:latin typeface="Arial"/>
                <a:cs typeface="Arial"/>
              </a:rPr>
              <a:t>CARGAS</a:t>
            </a:r>
            <a:r>
              <a:rPr sz="1050" b="1" spc="-20" dirty="0">
                <a:solidFill>
                  <a:srgbClr val="171514"/>
                </a:solidFill>
                <a:latin typeface="Arial"/>
                <a:cs typeface="Arial"/>
              </a:rPr>
              <a:t> </a:t>
            </a:r>
            <a:r>
              <a:rPr sz="1050" b="1" spc="-50" dirty="0" smtClean="0">
                <a:solidFill>
                  <a:srgbClr val="171514"/>
                </a:solidFill>
                <a:latin typeface="Arial"/>
                <a:cs typeface="Arial"/>
              </a:rPr>
              <a:t>ELECTROSTÁTICAS</a:t>
            </a:r>
            <a:r>
              <a:rPr lang="es-ES" sz="1050" b="1" spc="-50" dirty="0" smtClean="0">
                <a:solidFill>
                  <a:srgbClr val="171514"/>
                </a:solidFill>
                <a:latin typeface="Arial"/>
                <a:cs typeface="Arial"/>
              </a:rPr>
              <a:t> </a:t>
            </a:r>
            <a:r>
              <a:rPr sz="1050" b="1" spc="15" dirty="0" smtClean="0">
                <a:solidFill>
                  <a:srgbClr val="171514"/>
                </a:solidFill>
                <a:latin typeface="Arial"/>
                <a:cs typeface="Arial"/>
              </a:rPr>
              <a:t>7.7.1g</a:t>
            </a:r>
            <a:r>
              <a:rPr sz="700" b="1" spc="15" dirty="0" smtClean="0">
                <a:solidFill>
                  <a:srgbClr val="171514"/>
                </a:solidFill>
                <a:latin typeface="Arial"/>
                <a:cs typeface="Arial"/>
              </a:rPr>
              <a:t>redondeo</a:t>
            </a:r>
            <a:r>
              <a:rPr sz="700" b="1" spc="-20" dirty="0" smtClean="0">
                <a:solidFill>
                  <a:srgbClr val="171514"/>
                </a:solidFill>
                <a:latin typeface="Arial"/>
                <a:cs typeface="Arial"/>
              </a:rPr>
              <a:t> </a:t>
            </a:r>
            <a:r>
              <a:rPr sz="700" b="1" spc="5" dirty="0">
                <a:solidFill>
                  <a:srgbClr val="171514"/>
                </a:solidFill>
                <a:latin typeface="Arial"/>
                <a:cs typeface="Arial"/>
              </a:rPr>
              <a:t>y</a:t>
            </a:r>
            <a:r>
              <a:rPr sz="1050" b="1" spc="5" dirty="0">
                <a:solidFill>
                  <a:srgbClr val="171514"/>
                </a:solidFill>
                <a:latin typeface="Arial"/>
                <a:cs typeface="Arial"/>
              </a:rPr>
              <a:t>B</a:t>
            </a:r>
            <a:r>
              <a:rPr sz="700" b="1" spc="5" dirty="0">
                <a:solidFill>
                  <a:srgbClr val="171514"/>
                </a:solidFill>
                <a:latin typeface="Arial"/>
                <a:cs typeface="Arial"/>
              </a:rPr>
              <a:t>onding</a:t>
            </a:r>
            <a:endParaRPr sz="700" dirty="0">
              <a:latin typeface="Arial"/>
              <a:cs typeface="Arial"/>
            </a:endParaRPr>
          </a:p>
          <a:p>
            <a:pPr marL="12700" marR="5080">
              <a:lnSpc>
                <a:spcPct val="142900"/>
              </a:lnSpc>
              <a:spcBef>
                <a:spcPts val="530"/>
              </a:spcBef>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acumulación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cargas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cuerpos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controlar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manera</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efectiva</a:t>
            </a:r>
            <a:r>
              <a:rPr sz="700" spc="5"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mediante</a:t>
            </a:r>
            <a:r>
              <a:rPr lang="es-ES" sz="700" spc="3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 </a:t>
            </a:r>
            <a:r>
              <a:rPr sz="700" spc="20" dirty="0">
                <a:solidFill>
                  <a:srgbClr val="171514"/>
                </a:solidFill>
                <a:latin typeface="Microsoft Sans Serif"/>
                <a:cs typeface="Microsoft Sans Serif"/>
              </a:rPr>
              <a:t>puesta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tierra. </a:t>
            </a:r>
            <a:r>
              <a:rPr sz="700" spc="5" dirty="0">
                <a:solidFill>
                  <a:srgbClr val="171514"/>
                </a:solidFill>
                <a:latin typeface="Microsoft Sans Serif"/>
                <a:cs typeface="Microsoft Sans Serif"/>
              </a:rPr>
              <a:t>Todas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partes de </a:t>
            </a:r>
            <a:r>
              <a:rPr sz="700" spc="40" dirty="0">
                <a:solidFill>
                  <a:srgbClr val="171514"/>
                </a:solidFill>
                <a:latin typeface="Microsoft Sans Serif"/>
                <a:cs typeface="Microsoft Sans Serif"/>
              </a:rPr>
              <a:t>un </a:t>
            </a:r>
            <a:r>
              <a:rPr sz="700" spc="30" dirty="0">
                <a:solidFill>
                  <a:srgbClr val="171514"/>
                </a:solidFill>
                <a:latin typeface="Microsoft Sans Serif"/>
                <a:cs typeface="Microsoft Sans Serif"/>
              </a:rPr>
              <a:t>equipo o </a:t>
            </a:r>
            <a:r>
              <a:rPr sz="700" spc="20" dirty="0">
                <a:solidFill>
                  <a:srgbClr val="171514"/>
                </a:solidFill>
                <a:latin typeface="Microsoft Sans Serif"/>
                <a:cs typeface="Microsoft Sans Serif"/>
              </a:rPr>
              <a:t>dispositivo </a:t>
            </a:r>
            <a:r>
              <a:rPr sz="700" spc="25" dirty="0">
                <a:solidFill>
                  <a:srgbClr val="171514"/>
                </a:solidFill>
                <a:latin typeface="Microsoft Sans Serif"/>
                <a:cs typeface="Microsoft Sans Serif"/>
              </a:rPr>
              <a:t>deben </a:t>
            </a:r>
            <a:r>
              <a:rPr sz="700" spc="20" dirty="0">
                <a:solidFill>
                  <a:srgbClr val="171514"/>
                </a:solidFill>
                <a:latin typeface="Microsoft Sans Serif"/>
                <a:cs typeface="Microsoft Sans Serif"/>
              </a:rPr>
              <a:t>estar unidas </a:t>
            </a:r>
            <a:r>
              <a:rPr sz="700" spc="30" dirty="0">
                <a:solidFill>
                  <a:srgbClr val="171514"/>
                </a:solidFill>
                <a:latin typeface="Microsoft Sans Serif"/>
                <a:cs typeface="Microsoft Sans Serif"/>
              </a:rPr>
              <a:t>entre </a:t>
            </a:r>
            <a:r>
              <a:rPr sz="700" dirty="0">
                <a:solidFill>
                  <a:srgbClr val="171514"/>
                </a:solidFill>
                <a:latin typeface="Microsoft Sans Serif"/>
                <a:cs typeface="Microsoft Sans Serif"/>
              </a:rPr>
              <a:t>sí </a:t>
            </a:r>
            <a:r>
              <a:rPr sz="700" spc="5" dirty="0">
                <a:solidFill>
                  <a:srgbClr val="171514"/>
                </a:solidFill>
                <a:latin typeface="Microsoft Sans Serif"/>
                <a:cs typeface="Microsoft Sans Serif"/>
              </a:rPr>
              <a:t>y </a:t>
            </a:r>
            <a:r>
              <a:rPr sz="700" spc="40" dirty="0" err="1">
                <a:solidFill>
                  <a:srgbClr val="171514"/>
                </a:solidFill>
                <a:latin typeface="Microsoft Sans Serif"/>
                <a:cs typeface="Microsoft Sans Serif"/>
              </a:rPr>
              <a:t>todo</a:t>
            </a:r>
            <a:r>
              <a:rPr sz="700" spc="4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sistema</a:t>
            </a:r>
            <a:r>
              <a:rPr sz="700" spc="1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conectado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la </a:t>
            </a:r>
            <a:r>
              <a:rPr sz="700" spc="40" dirty="0">
                <a:solidFill>
                  <a:srgbClr val="171514"/>
                </a:solidFill>
                <a:latin typeface="Microsoft Sans Serif"/>
                <a:cs typeface="Microsoft Sans Serif"/>
              </a:rPr>
              <a:t>toma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tierra.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conexión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35" dirty="0">
                <a:solidFill>
                  <a:srgbClr val="171514"/>
                </a:solidFill>
                <a:latin typeface="Microsoft Sans Serif"/>
                <a:cs typeface="Microsoft Sans Serif"/>
              </a:rPr>
              <a:t>permite </a:t>
            </a:r>
            <a:r>
              <a:rPr sz="700" spc="30" dirty="0">
                <a:solidFill>
                  <a:srgbClr val="171514"/>
                </a:solidFill>
                <a:latin typeface="Microsoft Sans Serif"/>
                <a:cs typeface="Microsoft Sans Serif"/>
              </a:rPr>
              <a:t>que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cargas </a:t>
            </a:r>
            <a:r>
              <a:rPr sz="700" spc="-5" dirty="0">
                <a:solidFill>
                  <a:srgbClr val="171514"/>
                </a:solidFill>
                <a:latin typeface="Microsoft Sans Serif"/>
                <a:cs typeface="Microsoft Sans Serif"/>
              </a:rPr>
              <a:t>se </a:t>
            </a:r>
            <a:r>
              <a:rPr sz="700" spc="35" dirty="0">
                <a:solidFill>
                  <a:srgbClr val="171514"/>
                </a:solidFill>
                <a:latin typeface="Microsoft Sans Serif"/>
                <a:cs typeface="Microsoft Sans Serif"/>
              </a:rPr>
              <a:t>filtren</a:t>
            </a:r>
            <a:r>
              <a:rPr sz="700" spc="3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err="1" smtClean="0">
                <a:solidFill>
                  <a:srgbClr val="171514"/>
                </a:solidFill>
                <a:latin typeface="Microsoft Sans Serif"/>
                <a:cs typeface="Microsoft Sans Serif"/>
              </a:rPr>
              <a:t>tierra</a:t>
            </a:r>
            <a:r>
              <a:rPr lang="es-ES" sz="700" spc="3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pero</a:t>
            </a:r>
            <a:r>
              <a:rPr sz="700" spc="25" dirty="0">
                <a:solidFill>
                  <a:srgbClr val="171514"/>
                </a:solidFill>
                <a:latin typeface="Microsoft Sans Serif"/>
                <a:cs typeface="Microsoft Sans Serif"/>
              </a:rPr>
              <a:t>, </a:t>
            </a:r>
            <a:r>
              <a:rPr sz="700" spc="10" dirty="0">
                <a:solidFill>
                  <a:srgbClr val="171514"/>
                </a:solidFill>
                <a:latin typeface="Microsoft Sans Serif"/>
                <a:cs typeface="Microsoft Sans Serif"/>
              </a:rPr>
              <a:t>al </a:t>
            </a:r>
            <a:r>
              <a:rPr sz="700" spc="35" dirty="0">
                <a:solidFill>
                  <a:srgbClr val="171514"/>
                </a:solidFill>
                <a:latin typeface="Microsoft Sans Serif"/>
                <a:cs typeface="Microsoft Sans Serif"/>
              </a:rPr>
              <a:t>mismo </a:t>
            </a:r>
            <a:r>
              <a:rPr sz="700" spc="30" dirty="0">
                <a:solidFill>
                  <a:srgbClr val="171514"/>
                </a:solidFill>
                <a:latin typeface="Microsoft Sans Serif"/>
                <a:cs typeface="Microsoft Sans Serif"/>
              </a:rPr>
              <a:t>tiempo, </a:t>
            </a:r>
            <a:r>
              <a:rPr sz="700" dirty="0">
                <a:solidFill>
                  <a:srgbClr val="171514"/>
                </a:solidFill>
                <a:latin typeface="Microsoft Sans Serif"/>
                <a:cs typeface="Microsoft Sans Serif"/>
              </a:rPr>
              <a:t>si </a:t>
            </a:r>
            <a:r>
              <a:rPr sz="700" spc="30" dirty="0">
                <a:solidFill>
                  <a:srgbClr val="171514"/>
                </a:solidFill>
                <a:latin typeface="Microsoft Sans Serif"/>
                <a:cs typeface="Microsoft Sans Serif"/>
              </a:rPr>
              <a:t>ocurre una </a:t>
            </a:r>
            <a:r>
              <a:rPr sz="700" spc="15" dirty="0">
                <a:solidFill>
                  <a:srgbClr val="171514"/>
                </a:solidFill>
                <a:latin typeface="Microsoft Sans Serif"/>
                <a:cs typeface="Microsoft Sans Serif"/>
              </a:rPr>
              <a:t>falla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35" dirty="0">
                <a:solidFill>
                  <a:srgbClr val="171514"/>
                </a:solidFill>
                <a:latin typeface="Microsoft Sans Serif"/>
                <a:cs typeface="Microsoft Sans Serif"/>
              </a:rPr>
              <a:t>durante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operación </a:t>
            </a:r>
            <a:r>
              <a:rPr sz="700" spc="20" dirty="0">
                <a:solidFill>
                  <a:srgbClr val="171514"/>
                </a:solidFill>
                <a:latin typeface="Microsoft Sans Serif"/>
                <a:cs typeface="Microsoft Sans Serif"/>
              </a:rPr>
              <a:t>del </a:t>
            </a:r>
            <a:r>
              <a:rPr sz="700" spc="25" dirty="0">
                <a:solidFill>
                  <a:srgbClr val="171514"/>
                </a:solidFill>
                <a:latin typeface="Microsoft Sans Serif"/>
                <a:cs typeface="Microsoft Sans Serif"/>
              </a:rPr>
              <a:t>equipo, </a:t>
            </a:r>
            <a:r>
              <a:rPr sz="700" spc="10" dirty="0">
                <a:solidFill>
                  <a:srgbClr val="171514"/>
                </a:solidFill>
                <a:latin typeface="Microsoft Sans Serif"/>
                <a:cs typeface="Microsoft Sans Serif"/>
              </a:rPr>
              <a:t>el </a:t>
            </a:r>
            <a:r>
              <a:rPr sz="700" spc="20" dirty="0" err="1">
                <a:solidFill>
                  <a:srgbClr val="171514"/>
                </a:solidFill>
                <a:latin typeface="Microsoft Sans Serif"/>
                <a:cs typeface="Microsoft Sans Serif"/>
              </a:rPr>
              <a:t>potencial</a:t>
            </a:r>
            <a:r>
              <a:rPr sz="700" spc="2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cualquier</a:t>
            </a:r>
            <a:r>
              <a:rPr sz="700" spc="2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parte </a:t>
            </a:r>
            <a:r>
              <a:rPr sz="700" spc="15" dirty="0">
                <a:solidFill>
                  <a:srgbClr val="171514"/>
                </a:solidFill>
                <a:latin typeface="Microsoft Sans Serif"/>
                <a:cs typeface="Microsoft Sans Serif"/>
              </a:rPr>
              <a:t>conectada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30" dirty="0" err="1">
                <a:solidFill>
                  <a:srgbClr val="171514"/>
                </a:solidFill>
                <a:latin typeface="Microsoft Sans Serif"/>
                <a:cs typeface="Microsoft Sans Serif"/>
              </a:rPr>
              <a:t>aumentará</a:t>
            </a:r>
            <a:r>
              <a:rPr sz="700" spc="3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a</a:t>
            </a:r>
            <a:r>
              <a:rPr lang="es-ES" sz="700" i="1" spc="10" dirty="0" err="1" smtClean="0">
                <a:solidFill>
                  <a:srgbClr val="171514"/>
                </a:solidFill>
                <a:latin typeface="Arial"/>
                <a:cs typeface="Arial"/>
              </a:rPr>
              <a:t>If</a:t>
            </a:r>
            <a:r>
              <a:rPr sz="700" spc="10" dirty="0" smtClean="0">
                <a:solidFill>
                  <a:srgbClr val="171514"/>
                </a:solidFill>
                <a:latin typeface="Microsoft Sans Serif"/>
                <a:cs typeface="Microsoft Sans Serif"/>
              </a:rPr>
              <a:t>×</a:t>
            </a:r>
            <a:r>
              <a:rPr sz="700" i="1" spc="10" dirty="0" smtClean="0">
                <a:solidFill>
                  <a:srgbClr val="171514"/>
                </a:solidFill>
                <a:latin typeface="Arial"/>
                <a:cs typeface="Arial"/>
              </a:rPr>
              <a:t>R</a:t>
            </a:r>
            <a:r>
              <a:rPr lang="es-ES" sz="450" i="1" spc="10" dirty="0" smtClean="0">
                <a:solidFill>
                  <a:srgbClr val="171514"/>
                </a:solidFill>
                <a:latin typeface="Arial"/>
                <a:cs typeface="Arial"/>
              </a:rPr>
              <a:t>g</a:t>
            </a:r>
            <a:r>
              <a:rPr sz="700" spc="10" dirty="0" err="1" smtClean="0">
                <a:solidFill>
                  <a:srgbClr val="171514"/>
                </a:solidFill>
                <a:latin typeface="Microsoft Sans Serif"/>
                <a:cs typeface="Microsoft Sans Serif"/>
              </a:rPr>
              <a:t>por</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encima de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verdadera</a:t>
            </a:r>
            <a:r>
              <a:rPr sz="700" spc="2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Cuando</a:t>
            </a:r>
            <a:r>
              <a:rPr lang="es-ES" sz="700" spc="1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todas</a:t>
            </a:r>
            <a:r>
              <a:rPr sz="700" spc="5"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partes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están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conectadas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sí</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(unidas)</a:t>
            </a:r>
            <a:r>
              <a:rPr sz="700" spc="5" dirty="0">
                <a:solidFill>
                  <a:srgbClr val="171514"/>
                </a:solidFill>
                <a:latin typeface="Microsoft Sans Serif"/>
                <a:cs typeface="Microsoft Sans Serif"/>
              </a:rPr>
              <a:t> y </a:t>
            </a:r>
            <a:r>
              <a:rPr sz="700" spc="15" dirty="0">
                <a:solidFill>
                  <a:srgbClr val="171514"/>
                </a:solidFill>
                <a:latin typeface="Microsoft Sans Serif"/>
                <a:cs typeface="Microsoft Sans Serif"/>
              </a:rPr>
              <a:t>puestas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todas</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tendrán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35" dirty="0" err="1">
                <a:solidFill>
                  <a:srgbClr val="171514"/>
                </a:solidFill>
                <a:latin typeface="Microsoft Sans Serif"/>
                <a:cs typeface="Microsoft Sans Serif"/>
              </a:rPr>
              <a:t>mismo</a:t>
            </a:r>
            <a:r>
              <a:rPr sz="700" spc="1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potencial</a:t>
            </a:r>
            <a:r>
              <a:rPr lang="es-ES" sz="700" spc="2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y</a:t>
            </a:r>
            <a:r>
              <a:rPr sz="700" spc="-5"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no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habrá</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peligro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se </a:t>
            </a:r>
            <a:r>
              <a:rPr sz="700" spc="20" dirty="0">
                <a:solidFill>
                  <a:srgbClr val="171514"/>
                </a:solidFill>
                <a:latin typeface="Microsoft Sans Serif"/>
                <a:cs typeface="Microsoft Sans Serif"/>
              </a:rPr>
              <a:t>produzca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ellas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spc="25" dirty="0">
                <a:solidFill>
                  <a:srgbClr val="171514"/>
                </a:solidFill>
                <a:latin typeface="Microsoft Sans Serif"/>
                <a:cs typeface="Microsoft Sans Serif"/>
              </a:rPr>
              <a:t>.</a:t>
            </a:r>
            <a:endParaRPr sz="700" dirty="0">
              <a:latin typeface="Microsoft Sans Serif"/>
              <a:cs typeface="Microsoft Sans Serif"/>
            </a:endParaRPr>
          </a:p>
          <a:p>
            <a:pPr>
              <a:spcBef>
                <a:spcPts val="25"/>
              </a:spcBef>
            </a:pPr>
            <a:endParaRPr sz="1050" dirty="0">
              <a:latin typeface="Microsoft Sans Serif"/>
              <a:cs typeface="Microsoft Sans Serif"/>
            </a:endParaRPr>
          </a:p>
          <a:p>
            <a:pPr marL="12700" marR="71120" indent="152400">
              <a:lnSpc>
                <a:spcPct val="133300"/>
              </a:lnSpc>
            </a:pPr>
            <a:r>
              <a:rPr sz="750" spc="20" dirty="0">
                <a:solidFill>
                  <a:srgbClr val="171514"/>
                </a:solidFill>
                <a:latin typeface="Microsoft Sans Serif"/>
                <a:cs typeface="Microsoft Sans Serif"/>
              </a:rPr>
              <a:t>Como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mencionó anteriormente,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cuerpo </a:t>
            </a:r>
            <a:r>
              <a:rPr sz="750" spc="40" dirty="0">
                <a:solidFill>
                  <a:srgbClr val="171514"/>
                </a:solidFill>
                <a:latin typeface="Microsoft Sans Serif"/>
                <a:cs typeface="Microsoft Sans Serif"/>
              </a:rPr>
              <a:t>humano </a:t>
            </a:r>
            <a:r>
              <a:rPr sz="750" spc="-5" dirty="0">
                <a:solidFill>
                  <a:srgbClr val="171514"/>
                </a:solidFill>
                <a:latin typeface="Microsoft Sans Serif"/>
                <a:cs typeface="Microsoft Sans Serif"/>
              </a:rPr>
              <a:t>es </a:t>
            </a:r>
            <a:r>
              <a:rPr sz="750" spc="45" dirty="0">
                <a:solidFill>
                  <a:srgbClr val="171514"/>
                </a:solidFill>
                <a:latin typeface="Microsoft Sans Serif"/>
                <a:cs typeface="Microsoft Sans Serif"/>
              </a:rPr>
              <a:t>un </a:t>
            </a:r>
            <a:r>
              <a:rPr sz="750" spc="35" dirty="0">
                <a:solidFill>
                  <a:srgbClr val="171514"/>
                </a:solidFill>
                <a:latin typeface="Microsoft Sans Serif"/>
                <a:cs typeface="Microsoft Sans Serif"/>
              </a:rPr>
              <a:t>buen </a:t>
            </a:r>
            <a:r>
              <a:rPr sz="750" spc="30" dirty="0">
                <a:solidFill>
                  <a:srgbClr val="171514"/>
                </a:solidFill>
                <a:latin typeface="Microsoft Sans Serif"/>
                <a:cs typeface="Microsoft Sans Serif"/>
              </a:rPr>
              <a:t>conductor </a:t>
            </a:r>
            <a:r>
              <a:rPr sz="750" dirty="0" err="1">
                <a:solidFill>
                  <a:srgbClr val="171514"/>
                </a:solidFill>
                <a:latin typeface="Microsoft Sans Serif"/>
                <a:cs typeface="Microsoft Sans Serif"/>
              </a:rPr>
              <a:t>capaz</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adquirir</a:t>
            </a:r>
            <a:r>
              <a:rPr sz="750" spc="3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carga </a:t>
            </a:r>
            <a:r>
              <a:rPr sz="750" spc="20" dirty="0">
                <a:solidFill>
                  <a:srgbClr val="171514"/>
                </a:solidFill>
                <a:latin typeface="Microsoft Sans Serif"/>
                <a:cs typeface="Microsoft Sans Serif"/>
              </a:rPr>
              <a:t>suficiente </a:t>
            </a:r>
            <a:r>
              <a:rPr sz="750" spc="25" dirty="0">
                <a:solidFill>
                  <a:srgbClr val="171514"/>
                </a:solidFill>
                <a:latin typeface="Microsoft Sans Serif"/>
                <a:cs typeface="Microsoft Sans Serif"/>
              </a:rPr>
              <a:t>para provocar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descarga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chispa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tiene </a:t>
            </a:r>
            <a:r>
              <a:rPr sz="750" spc="10" dirty="0">
                <a:solidFill>
                  <a:srgbClr val="171514"/>
                </a:solidFill>
                <a:latin typeface="Microsoft Sans Serif"/>
                <a:cs typeface="Microsoft Sans Serif"/>
              </a:rPr>
              <a:t>la </a:t>
            </a:r>
            <a:r>
              <a:rPr sz="750" spc="25" dirty="0" err="1">
                <a:solidFill>
                  <a:srgbClr val="171514"/>
                </a:solidFill>
                <a:latin typeface="Microsoft Sans Serif"/>
                <a:cs typeface="Microsoft Sans Serif"/>
              </a:rPr>
              <a:t>energía</a:t>
            </a:r>
            <a:r>
              <a:rPr sz="750" spc="2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encender</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material</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inflamable</a:t>
            </a:r>
            <a:r>
              <a:rPr sz="750" spc="5" dirty="0">
                <a:solidFill>
                  <a:srgbClr val="171514"/>
                </a:solidFill>
                <a:latin typeface="Microsoft Sans Serif"/>
                <a:cs typeface="Microsoft Sans Serif"/>
              </a:rPr>
              <a:t> y</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dañar</a:t>
            </a:r>
            <a:r>
              <a:rPr sz="750" spc="10" dirty="0">
                <a:solidFill>
                  <a:srgbClr val="171514"/>
                </a:solidFill>
                <a:latin typeface="Microsoft Sans Serif"/>
                <a:cs typeface="Microsoft Sans Serif"/>
              </a:rPr>
              <a:t> los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componentes</a:t>
            </a:r>
            <a:r>
              <a:rPr sz="750" spc="10" dirty="0">
                <a:solidFill>
                  <a:srgbClr val="171514"/>
                </a:solidFill>
                <a:latin typeface="Microsoft Sans Serif"/>
                <a:cs typeface="Microsoft Sans Serif"/>
              </a:rPr>
              <a:t> </a:t>
            </a:r>
            <a:r>
              <a:rPr sz="750" spc="15" dirty="0">
                <a:solidFill>
                  <a:srgbClr val="171514"/>
                </a:solidFill>
                <a:latin typeface="Microsoft Sans Serif"/>
                <a:cs typeface="Microsoft Sans Serif"/>
              </a:rPr>
              <a:t>electrónicos.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Como</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medida</a:t>
            </a:r>
            <a:r>
              <a:rPr sz="750" spc="1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preventiva</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al </a:t>
            </a:r>
            <a:r>
              <a:rPr sz="750" spc="25" dirty="0">
                <a:solidFill>
                  <a:srgbClr val="171514"/>
                </a:solidFill>
                <a:latin typeface="Microsoft Sans Serif"/>
                <a:cs typeface="Microsoft Sans Serif"/>
              </a:rPr>
              <a:t>personal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trabaje 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fabricación </a:t>
            </a:r>
            <a:r>
              <a:rPr sz="750" spc="5" dirty="0">
                <a:solidFill>
                  <a:srgbClr val="171514"/>
                </a:solidFill>
                <a:latin typeface="Microsoft Sans Serif"/>
                <a:cs typeface="Microsoft Sans Serif"/>
              </a:rPr>
              <a:t>y </a:t>
            </a:r>
            <a:r>
              <a:rPr sz="750" spc="35" dirty="0">
                <a:solidFill>
                  <a:srgbClr val="171514"/>
                </a:solidFill>
                <a:latin typeface="Microsoft Sans Serif"/>
                <a:cs typeface="Microsoft Sans Serif"/>
              </a:rPr>
              <a:t>montaje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componentes </a:t>
            </a:r>
            <a:r>
              <a:rPr sz="750" spc="5" dirty="0">
                <a:solidFill>
                  <a:srgbClr val="171514"/>
                </a:solidFill>
                <a:latin typeface="Microsoft Sans Serif"/>
                <a:cs typeface="Microsoft Sans Serif"/>
              </a:rPr>
              <a:t>y </a:t>
            </a:r>
            <a:r>
              <a:rPr sz="750" spc="25" dirty="0" err="1">
                <a:solidFill>
                  <a:srgbClr val="171514"/>
                </a:solidFill>
                <a:latin typeface="Microsoft Sans Serif"/>
                <a:cs typeface="Microsoft Sans Serif"/>
              </a:rPr>
              <a:t>equipos</a:t>
            </a:r>
            <a:r>
              <a:rPr sz="750" spc="2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electrónicos</a:t>
            </a:r>
            <a:r>
              <a:rPr lang="es-ES" sz="750" spc="2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sensibles</a:t>
            </a:r>
            <a:r>
              <a:rPr sz="750" spc="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otras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industrias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sensibles</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estática,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proporciona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muñequera</a:t>
            </a:r>
            <a:r>
              <a:rPr sz="750" spc="5" dirty="0">
                <a:solidFill>
                  <a:srgbClr val="171514"/>
                </a:solidFill>
                <a:latin typeface="Microsoft Sans Serif"/>
                <a:cs typeface="Microsoft Sans Serif"/>
              </a:rPr>
              <a:t> </a:t>
            </a:r>
            <a:r>
              <a:rPr sz="750" spc="15" dirty="0" err="1">
                <a:solidFill>
                  <a:srgbClr val="171514"/>
                </a:solidFill>
                <a:latin typeface="Microsoft Sans Serif"/>
                <a:cs typeface="Microsoft Sans Serif"/>
              </a:rPr>
              <a:t>hecha</a:t>
            </a:r>
            <a:r>
              <a:rPr sz="750" spc="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material</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conductor</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conectada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través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1</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MΩ;</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resistencia</a:t>
            </a:r>
            <a:endParaRPr sz="750" dirty="0">
              <a:latin typeface="Microsoft Sans Serif"/>
              <a:cs typeface="Microsoft Sans Serif"/>
            </a:endParaRP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130</a:t>
            </a:r>
            <a:endParaRPr sz="900">
              <a:latin typeface="Arial"/>
              <a:cs typeface="Arial"/>
            </a:endParaRPr>
          </a:p>
        </p:txBody>
      </p:sp>
      <p:sp>
        <p:nvSpPr>
          <p:cNvPr id="3" name="object 3"/>
          <p:cNvSpPr txBox="1"/>
          <p:nvPr/>
        </p:nvSpPr>
        <p:spPr>
          <a:xfrm>
            <a:off x="7674366"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 name="object 4"/>
          <p:cNvSpPr txBox="1"/>
          <p:nvPr/>
        </p:nvSpPr>
        <p:spPr>
          <a:xfrm>
            <a:off x="5337176" y="739519"/>
            <a:ext cx="4312285" cy="7120154"/>
          </a:xfrm>
          <a:prstGeom prst="rect">
            <a:avLst/>
          </a:prstGeom>
        </p:spPr>
        <p:txBody>
          <a:bodyPr vert="horz" wrap="square" lIns="0" tIns="12700" rIns="0" bIns="0" rtlCol="0">
            <a:spAutoFit/>
          </a:bodyPr>
          <a:lstStyle/>
          <a:p>
            <a:pPr marL="12700" marR="60325">
              <a:lnSpc>
                <a:spcPct val="142900"/>
              </a:lnSpc>
              <a:spcBef>
                <a:spcPts val="100"/>
              </a:spcBef>
            </a:pPr>
            <a:r>
              <a:rPr sz="700" spc="30" dirty="0">
                <a:solidFill>
                  <a:srgbClr val="171514"/>
                </a:solidFill>
                <a:latin typeface="Microsoft Sans Serif"/>
                <a:cs typeface="Microsoft Sans Serif"/>
              </a:rPr>
              <a:t>limitará</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aproximadamente</a:t>
            </a:r>
            <a:r>
              <a:rPr sz="700" spc="5" dirty="0">
                <a:solidFill>
                  <a:srgbClr val="171514"/>
                </a:solidFill>
                <a:latin typeface="Microsoft Sans Serif"/>
                <a:cs typeface="Microsoft Sans Serif"/>
              </a:rPr>
              <a:t> 0,25</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caso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usuario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accidentalmente</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contacto</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230</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V.</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Dicha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muñequera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eficaz</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disipación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carga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estática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adquirida</a:t>
            </a:r>
            <a:r>
              <a:rPr sz="700" dirty="0">
                <a:solidFill>
                  <a:srgbClr val="171514"/>
                </a:solidFill>
                <a:latin typeface="Microsoft Sans Serif"/>
                <a:cs typeface="Microsoft Sans Serif"/>
              </a:rPr>
              <a:t> </a:t>
            </a:r>
            <a:r>
              <a:rPr sz="700" spc="40" dirty="0" err="1">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cuerpo</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humano,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pero</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no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cargas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ninguna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prenda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vestir.</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Cuando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uso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muñequeras</a:t>
            </a:r>
            <a:r>
              <a:rPr lang="es-ES" sz="700" spc="25" dirty="0" smtClean="0">
                <a:solidFill>
                  <a:srgbClr val="171514"/>
                </a:solidFill>
                <a:latin typeface="Microsoft Sans Serif"/>
                <a:cs typeface="Microsoft Sans Serif"/>
              </a:rPr>
              <a:t> </a:t>
            </a:r>
            <a:r>
              <a:rPr sz="700" spc="35" dirty="0" smtClean="0">
                <a:solidFill>
                  <a:srgbClr val="171514"/>
                </a:solidFill>
                <a:latin typeface="Microsoft Sans Serif"/>
                <a:cs typeface="Microsoft Sans Serif"/>
              </a:rPr>
              <a:t>no </a:t>
            </a:r>
            <a:r>
              <a:rPr sz="700" spc="-5" dirty="0">
                <a:solidFill>
                  <a:srgbClr val="171514"/>
                </a:solidFill>
                <a:latin typeface="Microsoft Sans Serif"/>
                <a:cs typeface="Microsoft Sans Serif"/>
              </a:rPr>
              <a:t>es </a:t>
            </a:r>
            <a:r>
              <a:rPr sz="700" spc="20" dirty="0">
                <a:solidFill>
                  <a:srgbClr val="171514"/>
                </a:solidFill>
                <a:latin typeface="Microsoft Sans Serif"/>
                <a:cs typeface="Microsoft Sans Serif"/>
              </a:rPr>
              <a:t>práctico </a:t>
            </a:r>
            <a:r>
              <a:rPr sz="700" spc="30" dirty="0">
                <a:solidFill>
                  <a:srgbClr val="171514"/>
                </a:solidFill>
                <a:latin typeface="Microsoft Sans Serif"/>
                <a:cs typeface="Microsoft Sans Serif"/>
              </a:rPr>
              <a:t>debido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los </a:t>
            </a:r>
            <a:r>
              <a:rPr sz="700" spc="25" dirty="0">
                <a:solidFill>
                  <a:srgbClr val="171514"/>
                </a:solidFill>
                <a:latin typeface="Microsoft Sans Serif"/>
                <a:cs typeface="Microsoft Sans Serif"/>
              </a:rPr>
              <a:t>requisitos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movilidad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trabajadores,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utilizan </a:t>
            </a:r>
            <a:r>
              <a:rPr sz="700" spc="10" dirty="0">
                <a:solidFill>
                  <a:srgbClr val="171514"/>
                </a:solidFill>
                <a:latin typeface="Microsoft Sans Serif"/>
                <a:cs typeface="Microsoft Sans Serif"/>
              </a:rPr>
              <a:t>pisos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30" dirty="0" smtClean="0">
                <a:solidFill>
                  <a:srgbClr val="171514"/>
                </a:solidFill>
                <a:latin typeface="Microsoft Sans Serif"/>
                <a:cs typeface="Microsoft Sans Serif"/>
              </a:rPr>
              <a:t>control</a:t>
            </a:r>
            <a:r>
              <a:rPr lang="es-ES" sz="700" spc="3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estático</a:t>
            </a:r>
            <a:r>
              <a:rPr sz="700" spc="1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351790" lvl="2" indent="-339725">
              <a:spcBef>
                <a:spcPts val="790"/>
              </a:spcBef>
              <a:buAutoNum type="arabicPeriod" startAt="2"/>
              <a:tabLst>
                <a:tab pos="352425" algn="l"/>
              </a:tabLst>
            </a:pPr>
            <a:r>
              <a:rPr sz="1050" b="1" spc="-10" dirty="0">
                <a:solidFill>
                  <a:srgbClr val="171514"/>
                </a:solidFill>
                <a:latin typeface="Arial"/>
                <a:cs typeface="Arial"/>
              </a:rPr>
              <a:t>f</a:t>
            </a:r>
            <a:r>
              <a:rPr sz="700" b="1" spc="-10" dirty="0">
                <a:solidFill>
                  <a:srgbClr val="171514"/>
                </a:solidFill>
                <a:latin typeface="Arial"/>
                <a:cs typeface="Arial"/>
              </a:rPr>
              <a:t>PISOS</a:t>
            </a:r>
            <a:r>
              <a:rPr sz="700" b="1" spc="-25" dirty="0">
                <a:solidFill>
                  <a:srgbClr val="171514"/>
                </a:solidFill>
                <a:latin typeface="Arial"/>
                <a:cs typeface="Arial"/>
              </a:rPr>
              <a:t> </a:t>
            </a:r>
            <a:r>
              <a:rPr sz="700" b="1" spc="-5" dirty="0">
                <a:solidFill>
                  <a:srgbClr val="171514"/>
                </a:solidFill>
                <a:latin typeface="Arial"/>
                <a:cs typeface="Arial"/>
              </a:rPr>
              <a:t>Y</a:t>
            </a:r>
            <a:r>
              <a:rPr sz="1050" b="1" spc="-5" dirty="0">
                <a:solidFill>
                  <a:srgbClr val="171514"/>
                </a:solidFill>
                <a:latin typeface="Arial"/>
                <a:cs typeface="Arial"/>
              </a:rPr>
              <a:t>C</a:t>
            </a:r>
            <a:r>
              <a:rPr sz="700" b="1" spc="-5" dirty="0">
                <a:solidFill>
                  <a:srgbClr val="171514"/>
                </a:solidFill>
                <a:latin typeface="Arial"/>
                <a:cs typeface="Arial"/>
              </a:rPr>
              <a:t>desprecio</a:t>
            </a:r>
            <a:r>
              <a:rPr sz="700" b="1" spc="-20" dirty="0">
                <a:solidFill>
                  <a:srgbClr val="171514"/>
                </a:solidFill>
                <a:latin typeface="Arial"/>
                <a:cs typeface="Arial"/>
              </a:rPr>
              <a:t> </a:t>
            </a:r>
            <a:r>
              <a:rPr sz="700" b="1" spc="10" dirty="0">
                <a:solidFill>
                  <a:srgbClr val="171514"/>
                </a:solidFill>
                <a:latin typeface="Arial"/>
                <a:cs typeface="Arial"/>
              </a:rPr>
              <a:t>por</a:t>
            </a:r>
            <a:r>
              <a:rPr sz="1050" b="1" spc="10" dirty="0">
                <a:solidFill>
                  <a:srgbClr val="171514"/>
                </a:solidFill>
                <a:latin typeface="Arial"/>
                <a:cs typeface="Arial"/>
              </a:rPr>
              <a:t>S</a:t>
            </a:r>
            <a:r>
              <a:rPr sz="700" b="1" spc="10" dirty="0">
                <a:solidFill>
                  <a:srgbClr val="171514"/>
                </a:solidFill>
                <a:latin typeface="Arial"/>
                <a:cs typeface="Arial"/>
              </a:rPr>
              <a:t>táctica</a:t>
            </a:r>
            <a:r>
              <a:rPr sz="1050" b="1" spc="10" dirty="0">
                <a:solidFill>
                  <a:srgbClr val="171514"/>
                </a:solidFill>
                <a:latin typeface="Arial"/>
                <a:cs typeface="Arial"/>
              </a:rPr>
              <a:t>C</a:t>
            </a:r>
            <a:r>
              <a:rPr sz="700" b="1" spc="10" dirty="0">
                <a:solidFill>
                  <a:srgbClr val="171514"/>
                </a:solidFill>
                <a:latin typeface="Arial"/>
                <a:cs typeface="Arial"/>
              </a:rPr>
              <a:t>controlar</a:t>
            </a:r>
            <a:endParaRPr sz="700" dirty="0">
              <a:latin typeface="Arial"/>
              <a:cs typeface="Arial"/>
            </a:endParaRPr>
          </a:p>
          <a:p>
            <a:pPr marL="12700" marR="5080">
              <a:lnSpc>
                <a:spcPct val="125000"/>
              </a:lnSpc>
              <a:spcBef>
                <a:spcPts val="550"/>
              </a:spcBef>
            </a:pPr>
            <a:r>
              <a:rPr sz="800" spc="-5" dirty="0">
                <a:solidFill>
                  <a:srgbClr val="171514"/>
                </a:solidFill>
                <a:latin typeface="Microsoft Sans Serif"/>
                <a:cs typeface="Microsoft Sans Serif"/>
              </a:rPr>
              <a:t>Estos </a:t>
            </a:r>
            <a:r>
              <a:rPr sz="800" spc="20" dirty="0">
                <a:solidFill>
                  <a:srgbClr val="171514"/>
                </a:solidFill>
                <a:latin typeface="Microsoft Sans Serif"/>
                <a:cs typeface="Microsoft Sans Serif"/>
              </a:rPr>
              <a:t>son </a:t>
            </a:r>
            <a:r>
              <a:rPr sz="800" spc="15" dirty="0">
                <a:solidFill>
                  <a:srgbClr val="171514"/>
                </a:solidFill>
                <a:latin typeface="Microsoft Sans Serif"/>
                <a:cs typeface="Microsoft Sans Serif"/>
              </a:rPr>
              <a:t>pisos hechos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 </a:t>
            </a:r>
            <a:r>
              <a:rPr sz="800" spc="25" dirty="0">
                <a:solidFill>
                  <a:srgbClr val="171514"/>
                </a:solidFill>
                <a:latin typeface="Microsoft Sans Serif"/>
                <a:cs typeface="Microsoft Sans Serif"/>
              </a:rPr>
              <a:t>variedad de materiales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se </a:t>
            </a:r>
            <a:r>
              <a:rPr sz="800" spc="20" dirty="0">
                <a:solidFill>
                  <a:srgbClr val="171514"/>
                </a:solidFill>
                <a:latin typeface="Microsoft Sans Serif"/>
                <a:cs typeface="Microsoft Sans Serif"/>
              </a:rPr>
              <a:t>vuelven </a:t>
            </a:r>
            <a:r>
              <a:rPr sz="800" spc="25" dirty="0">
                <a:solidFill>
                  <a:srgbClr val="171514"/>
                </a:solidFill>
                <a:latin typeface="Microsoft Sans Serif"/>
                <a:cs typeface="Microsoft Sans Serif"/>
              </a:rPr>
              <a:t>conductores </a:t>
            </a:r>
            <a:r>
              <a:rPr sz="800" spc="50" dirty="0" err="1">
                <a:solidFill>
                  <a:srgbClr val="171514"/>
                </a:solidFill>
                <a:latin typeface="Microsoft Sans Serif"/>
                <a:cs typeface="Microsoft Sans Serif"/>
              </a:rPr>
              <a:t>por</a:t>
            </a:r>
            <a:r>
              <a:rPr sz="800" spc="5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adición</a:t>
            </a:r>
            <a:r>
              <a:rPr sz="800" spc="2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carbono </a:t>
            </a:r>
            <a:r>
              <a:rPr sz="800" spc="25" dirty="0">
                <a:solidFill>
                  <a:srgbClr val="171514"/>
                </a:solidFill>
                <a:latin typeface="Microsoft Sans Serif"/>
                <a:cs typeface="Microsoft Sans Serif"/>
              </a:rPr>
              <a:t>en alguna </a:t>
            </a:r>
            <a:r>
              <a:rPr sz="800" spc="45" dirty="0">
                <a:solidFill>
                  <a:srgbClr val="171514"/>
                </a:solidFill>
                <a:latin typeface="Microsoft Sans Serif"/>
                <a:cs typeface="Microsoft Sans Serif"/>
              </a:rPr>
              <a:t>forma </a:t>
            </a:r>
            <a:r>
              <a:rPr sz="800" spc="25" dirty="0">
                <a:solidFill>
                  <a:srgbClr val="171514"/>
                </a:solidFill>
                <a:latin typeface="Microsoft Sans Serif"/>
                <a:cs typeface="Microsoft Sans Serif"/>
              </a:rPr>
              <a:t>(grafito, </a:t>
            </a:r>
            <a:r>
              <a:rPr sz="800" spc="20" dirty="0">
                <a:solidFill>
                  <a:srgbClr val="171514"/>
                </a:solidFill>
                <a:latin typeface="Microsoft Sans Serif"/>
                <a:cs typeface="Microsoft Sans Serif"/>
              </a:rPr>
              <a:t>fibras) </a:t>
            </a:r>
            <a:r>
              <a:rPr sz="800" spc="35" dirty="0">
                <a:solidFill>
                  <a:srgbClr val="171514"/>
                </a:solidFill>
                <a:latin typeface="Microsoft Sans Serif"/>
                <a:cs typeface="Microsoft Sans Serif"/>
              </a:rPr>
              <a:t>o </a:t>
            </a:r>
            <a:r>
              <a:rPr sz="800" spc="25" dirty="0">
                <a:solidFill>
                  <a:srgbClr val="171514"/>
                </a:solidFill>
                <a:latin typeface="Microsoft Sans Serif"/>
                <a:cs typeface="Microsoft Sans Serif"/>
              </a:rPr>
              <a:t>compuestos químicos </a:t>
            </a:r>
            <a:r>
              <a:rPr sz="800" spc="5" dirty="0" err="1">
                <a:solidFill>
                  <a:srgbClr val="171514"/>
                </a:solidFill>
                <a:latin typeface="Microsoft Sans Serif"/>
                <a:cs typeface="Microsoft Sans Serif"/>
              </a:rPr>
              <a:t>especiales</a:t>
            </a:r>
            <a:r>
              <a:rPr sz="800" spc="5"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e</a:t>
            </a:r>
            <a:r>
              <a:rPr lang="es-ES" sz="800" spc="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incluyen</a:t>
            </a:r>
            <a:r>
              <a:rPr sz="800" spc="2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polímeros, </a:t>
            </a:r>
            <a:r>
              <a:rPr sz="800" spc="40" dirty="0">
                <a:solidFill>
                  <a:srgbClr val="171514"/>
                </a:solidFill>
                <a:latin typeface="Microsoft Sans Serif"/>
                <a:cs typeface="Microsoft Sans Serif"/>
              </a:rPr>
              <a:t>morteros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base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epoxi, </a:t>
            </a:r>
            <a:r>
              <a:rPr sz="800" spc="30" dirty="0">
                <a:solidFill>
                  <a:srgbClr val="171514"/>
                </a:solidFill>
                <a:latin typeface="Microsoft Sans Serif"/>
                <a:cs typeface="Microsoft Sans Serif"/>
              </a:rPr>
              <a:t>gomas </a:t>
            </a:r>
            <a:r>
              <a:rPr sz="800" spc="20" dirty="0">
                <a:solidFill>
                  <a:srgbClr val="171514"/>
                </a:solidFill>
                <a:latin typeface="Microsoft Sans Serif"/>
                <a:cs typeface="Microsoft Sans Serif"/>
              </a:rPr>
              <a:t>duras, </a:t>
            </a:r>
            <a:r>
              <a:rPr sz="800" spc="5" dirty="0">
                <a:solidFill>
                  <a:srgbClr val="171514"/>
                </a:solidFill>
                <a:latin typeface="Microsoft Sans Serif"/>
                <a:cs typeface="Microsoft Sans Serif"/>
              </a:rPr>
              <a:t>etc., ya </a:t>
            </a:r>
            <a:r>
              <a:rPr sz="800" spc="-5" dirty="0">
                <a:solidFill>
                  <a:srgbClr val="171514"/>
                </a:solidFill>
                <a:latin typeface="Microsoft Sans Serif"/>
                <a:cs typeface="Microsoft Sans Serif"/>
              </a:rPr>
              <a:t>sea </a:t>
            </a:r>
            <a:r>
              <a:rPr sz="800" spc="35" dirty="0">
                <a:solidFill>
                  <a:srgbClr val="171514"/>
                </a:solidFill>
                <a:latin typeface="Microsoft Sans Serif"/>
                <a:cs typeface="Microsoft Sans Serif"/>
              </a:rPr>
              <a:t>como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5" dirty="0" err="1" smtClean="0">
                <a:solidFill>
                  <a:srgbClr val="171514"/>
                </a:solidFill>
                <a:latin typeface="Microsoft Sans Serif"/>
                <a:cs typeface="Microsoft Sans Serif"/>
              </a:rPr>
              <a:t>capa</a:t>
            </a:r>
            <a:r>
              <a:rPr lang="es-ES" sz="800" spc="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continua </a:t>
            </a:r>
            <a:r>
              <a:rPr sz="800" spc="35" dirty="0">
                <a:solidFill>
                  <a:srgbClr val="171514"/>
                </a:solidFill>
                <a:latin typeface="Microsoft Sans Serif"/>
                <a:cs typeface="Microsoft Sans Serif"/>
              </a:rPr>
              <a:t>o </a:t>
            </a:r>
            <a:r>
              <a:rPr sz="800" spc="25" dirty="0">
                <a:solidFill>
                  <a:srgbClr val="171514"/>
                </a:solidFill>
                <a:latin typeface="Microsoft Sans Serif"/>
                <a:cs typeface="Microsoft Sans Serif"/>
              </a:rPr>
              <a:t>en </a:t>
            </a:r>
            <a:r>
              <a:rPr sz="800" spc="45" dirty="0">
                <a:solidFill>
                  <a:srgbClr val="171514"/>
                </a:solidFill>
                <a:latin typeface="Microsoft Sans Serif"/>
                <a:cs typeface="Microsoft Sans Serif"/>
              </a:rPr>
              <a:t>forma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tejas. </a:t>
            </a:r>
            <a:r>
              <a:rPr sz="800" spc="-25" dirty="0">
                <a:solidFill>
                  <a:srgbClr val="171514"/>
                </a:solidFill>
                <a:latin typeface="Microsoft Sans Serif"/>
                <a:cs typeface="Microsoft Sans Serif"/>
              </a:rPr>
              <a:t>Su </a:t>
            </a:r>
            <a:r>
              <a:rPr sz="800" spc="35" dirty="0">
                <a:solidFill>
                  <a:srgbClr val="171514"/>
                </a:solidFill>
                <a:latin typeface="Microsoft Sans Serif"/>
                <a:cs typeface="Microsoft Sans Serif"/>
              </a:rPr>
              <a:t>función </a:t>
            </a:r>
            <a:r>
              <a:rPr sz="800" spc="-10" dirty="0">
                <a:solidFill>
                  <a:srgbClr val="171514"/>
                </a:solidFill>
                <a:latin typeface="Microsoft Sans Serif"/>
                <a:cs typeface="Microsoft Sans Serif"/>
              </a:rPr>
              <a:t>es </a:t>
            </a:r>
            <a:r>
              <a:rPr sz="800" spc="25" dirty="0">
                <a:solidFill>
                  <a:srgbClr val="171514"/>
                </a:solidFill>
                <a:latin typeface="Microsoft Sans Serif"/>
                <a:cs typeface="Microsoft Sans Serif"/>
              </a:rPr>
              <a:t>disipar </a:t>
            </a:r>
            <a:r>
              <a:rPr sz="800" dirty="0">
                <a:solidFill>
                  <a:srgbClr val="171514"/>
                </a:solidFill>
                <a:latin typeface="Microsoft Sans Serif"/>
                <a:cs typeface="Microsoft Sans Serif"/>
              </a:rPr>
              <a:t>las </a:t>
            </a:r>
            <a:r>
              <a:rPr sz="800" spc="10" dirty="0">
                <a:solidFill>
                  <a:srgbClr val="171514"/>
                </a:solidFill>
                <a:latin typeface="Microsoft Sans Serif"/>
                <a:cs typeface="Microsoft Sans Serif"/>
              </a:rPr>
              <a:t>cargas estáticas </a:t>
            </a:r>
            <a:r>
              <a:rPr sz="800" spc="35" dirty="0">
                <a:solidFill>
                  <a:srgbClr val="171514"/>
                </a:solidFill>
                <a:latin typeface="Microsoft Sans Serif"/>
                <a:cs typeface="Microsoft Sans Serif"/>
              </a:rPr>
              <a:t>poniendo</a:t>
            </a:r>
            <a:r>
              <a:rPr sz="800" spc="3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5" dirty="0" err="1" smtClean="0">
                <a:solidFill>
                  <a:srgbClr val="171514"/>
                </a:solidFill>
                <a:latin typeface="Microsoft Sans Serif"/>
                <a:cs typeface="Microsoft Sans Serif"/>
              </a:rPr>
              <a:t>tierra</a:t>
            </a:r>
            <a:r>
              <a:rPr lang="es-ES" sz="800" spc="35"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todo</a:t>
            </a:r>
            <a:r>
              <a:rPr sz="800" spc="4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35" dirty="0">
                <a:solidFill>
                  <a:srgbClr val="171514"/>
                </a:solidFill>
                <a:latin typeface="Microsoft Sans Serif"/>
                <a:cs typeface="Microsoft Sans Serif"/>
              </a:rPr>
              <a:t>equipo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personal en contacto </a:t>
            </a:r>
            <a:r>
              <a:rPr sz="800" spc="30" dirty="0">
                <a:solidFill>
                  <a:srgbClr val="171514"/>
                </a:solidFill>
                <a:latin typeface="Microsoft Sans Serif"/>
                <a:cs typeface="Microsoft Sans Serif"/>
              </a:rPr>
              <a:t>directo </a:t>
            </a:r>
            <a:r>
              <a:rPr sz="800" spc="20" dirty="0">
                <a:solidFill>
                  <a:srgbClr val="171514"/>
                </a:solidFill>
                <a:latin typeface="Microsoft Sans Serif"/>
                <a:cs typeface="Microsoft Sans Serif"/>
              </a:rPr>
              <a:t>con </a:t>
            </a:r>
            <a:r>
              <a:rPr sz="800" spc="15" dirty="0">
                <a:solidFill>
                  <a:srgbClr val="171514"/>
                </a:solidFill>
                <a:latin typeface="Microsoft Sans Serif"/>
                <a:cs typeface="Microsoft Sans Serif"/>
              </a:rPr>
              <a:t>el suelo. </a:t>
            </a:r>
            <a:r>
              <a:rPr sz="800" spc="20" dirty="0" err="1">
                <a:solidFill>
                  <a:srgbClr val="171514"/>
                </a:solidFill>
                <a:latin typeface="Microsoft Sans Serif"/>
                <a:cs typeface="Microsoft Sans Serif"/>
              </a:rPr>
              <a:t>También</a:t>
            </a:r>
            <a:r>
              <a:rPr sz="800" spc="2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reducirán</a:t>
            </a:r>
            <a:r>
              <a:rPr lang="es-ES" sz="800" spc="3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significativamente</a:t>
            </a:r>
            <a:r>
              <a:rPr sz="800" spc="2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20" dirty="0">
                <a:solidFill>
                  <a:srgbClr val="171514"/>
                </a:solidFill>
                <a:latin typeface="Microsoft Sans Serif"/>
                <a:cs typeface="Microsoft Sans Serif"/>
              </a:rPr>
              <a:t>voltaje </a:t>
            </a:r>
            <a:r>
              <a:rPr sz="800" spc="30" dirty="0">
                <a:solidFill>
                  <a:srgbClr val="171514"/>
                </a:solidFill>
                <a:latin typeface="Microsoft Sans Serif"/>
                <a:cs typeface="Microsoft Sans Serif"/>
              </a:rPr>
              <a:t>corporal generado </a:t>
            </a:r>
            <a:r>
              <a:rPr sz="800" spc="50" dirty="0">
                <a:solidFill>
                  <a:srgbClr val="171514"/>
                </a:solidFill>
                <a:latin typeface="Microsoft Sans Serif"/>
                <a:cs typeface="Microsoft Sans Serif"/>
              </a:rPr>
              <a:t>por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triboelectrificación. </a:t>
            </a:r>
            <a:r>
              <a:rPr sz="800" spc="-5" dirty="0">
                <a:solidFill>
                  <a:srgbClr val="171514"/>
                </a:solidFill>
                <a:latin typeface="Microsoft Sans Serif"/>
                <a:cs typeface="Microsoft Sans Serif"/>
              </a:rPr>
              <a:t>Estos </a:t>
            </a:r>
            <a:r>
              <a:rPr sz="800" spc="10" dirty="0" err="1">
                <a:solidFill>
                  <a:srgbClr val="171514"/>
                </a:solidFill>
                <a:latin typeface="Microsoft Sans Serif"/>
                <a:cs typeface="Microsoft Sans Serif"/>
              </a:rPr>
              <a:t>suelos</a:t>
            </a:r>
            <a:r>
              <a:rPr sz="800" spc="1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se</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utilizan</a:t>
            </a:r>
            <a:r>
              <a:rPr sz="800" spc="2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dondequiera que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aparición de </a:t>
            </a:r>
            <a:r>
              <a:rPr sz="800" spc="10" dirty="0">
                <a:solidFill>
                  <a:srgbClr val="171514"/>
                </a:solidFill>
                <a:latin typeface="Microsoft Sans Serif"/>
                <a:cs typeface="Microsoft Sans Serif"/>
              </a:rPr>
              <a:t>descargas </a:t>
            </a:r>
            <a:r>
              <a:rPr sz="800" spc="20" dirty="0">
                <a:solidFill>
                  <a:srgbClr val="171514"/>
                </a:solidFill>
                <a:latin typeface="Microsoft Sans Serif"/>
                <a:cs typeface="Microsoft Sans Serif"/>
              </a:rPr>
              <a:t>electrostáticas </a:t>
            </a:r>
            <a:r>
              <a:rPr sz="800" spc="-50" dirty="0">
                <a:solidFill>
                  <a:srgbClr val="171514"/>
                </a:solidFill>
                <a:latin typeface="Microsoft Sans Serif"/>
                <a:cs typeface="Microsoft Sans Serif"/>
              </a:rPr>
              <a:t>(ESD) </a:t>
            </a:r>
            <a:r>
              <a:rPr sz="800" spc="30" dirty="0" err="1">
                <a:solidFill>
                  <a:srgbClr val="171514"/>
                </a:solidFill>
                <a:latin typeface="Microsoft Sans Serif"/>
                <a:cs typeface="Microsoft Sans Serif"/>
              </a:rPr>
              <a:t>pueda</a:t>
            </a:r>
            <a:r>
              <a:rPr sz="800" spc="30" dirty="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tener</a:t>
            </a:r>
            <a:r>
              <a:rPr lang="es-ES" sz="800" spc="35"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consecuencias</a:t>
            </a:r>
            <a:r>
              <a:rPr sz="800" spc="1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graves, </a:t>
            </a:r>
            <a:r>
              <a:rPr sz="800" spc="35" dirty="0">
                <a:solidFill>
                  <a:srgbClr val="171514"/>
                </a:solidFill>
                <a:latin typeface="Microsoft Sans Serif"/>
                <a:cs typeface="Microsoft Sans Serif"/>
              </a:rPr>
              <a:t>como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30" dirty="0">
                <a:solidFill>
                  <a:srgbClr val="171514"/>
                </a:solidFill>
                <a:latin typeface="Microsoft Sans Serif"/>
                <a:cs typeface="Microsoft Sans Serif"/>
              </a:rPr>
              <a:t>industria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explosivos, </a:t>
            </a:r>
            <a:r>
              <a:rPr sz="800" spc="35" dirty="0">
                <a:solidFill>
                  <a:srgbClr val="171514"/>
                </a:solidFill>
                <a:latin typeface="Microsoft Sans Serif"/>
                <a:cs typeface="Microsoft Sans Serif"/>
              </a:rPr>
              <a:t>quirófanos </a:t>
            </a:r>
            <a:r>
              <a:rPr sz="800" spc="25" dirty="0">
                <a:solidFill>
                  <a:srgbClr val="171514"/>
                </a:solidFill>
                <a:latin typeface="Microsoft Sans Serif"/>
                <a:cs typeface="Microsoft Sans Serif"/>
              </a:rPr>
              <a:t>de </a:t>
            </a:r>
            <a:r>
              <a:rPr sz="800" spc="15" dirty="0" err="1">
                <a:solidFill>
                  <a:srgbClr val="171514"/>
                </a:solidFill>
                <a:latin typeface="Microsoft Sans Serif"/>
                <a:cs typeface="Microsoft Sans Serif"/>
              </a:rPr>
              <a:t>hospitales</a:t>
            </a:r>
            <a:r>
              <a:rPr sz="800" spc="15" dirty="0" smtClean="0">
                <a:solidFill>
                  <a:srgbClr val="171514"/>
                </a:solidFill>
                <a:latin typeface="Microsoft Sans Serif"/>
                <a:cs typeface="Microsoft Sans Serif"/>
              </a:rPr>
              <a:t>,</a:t>
            </a:r>
            <a:r>
              <a:rPr lang="es-ES" sz="800" spc="1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hangares</a:t>
            </a:r>
            <a:r>
              <a:rPr sz="800" spc="2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aeronaves, </a:t>
            </a:r>
            <a:r>
              <a:rPr sz="800" spc="25" dirty="0">
                <a:solidFill>
                  <a:srgbClr val="171514"/>
                </a:solidFill>
                <a:latin typeface="Microsoft Sans Serif"/>
                <a:cs typeface="Microsoft Sans Serif"/>
              </a:rPr>
              <a:t>fabricación </a:t>
            </a:r>
            <a:r>
              <a:rPr sz="800" spc="5" dirty="0">
                <a:solidFill>
                  <a:srgbClr val="171514"/>
                </a:solidFill>
                <a:latin typeface="Microsoft Sans Serif"/>
                <a:cs typeface="Microsoft Sans Serif"/>
              </a:rPr>
              <a:t>y </a:t>
            </a:r>
            <a:r>
              <a:rPr sz="800" spc="35" dirty="0">
                <a:solidFill>
                  <a:srgbClr val="171514"/>
                </a:solidFill>
                <a:latin typeface="Microsoft Sans Serif"/>
                <a:cs typeface="Microsoft Sans Serif"/>
              </a:rPr>
              <a:t>montaje </a:t>
            </a:r>
            <a:r>
              <a:rPr sz="800" spc="25" dirty="0">
                <a:solidFill>
                  <a:srgbClr val="171514"/>
                </a:solidFill>
                <a:latin typeface="Microsoft Sans Serif"/>
                <a:cs typeface="Microsoft Sans Serif"/>
              </a:rPr>
              <a:t>de unidades </a:t>
            </a:r>
            <a:r>
              <a:rPr sz="800" spc="15" dirty="0">
                <a:solidFill>
                  <a:srgbClr val="171514"/>
                </a:solidFill>
                <a:latin typeface="Microsoft Sans Serif"/>
                <a:cs typeface="Microsoft Sans Serif"/>
              </a:rPr>
              <a:t>electrónicas </a:t>
            </a:r>
            <a:r>
              <a:rPr sz="800" spc="5" dirty="0">
                <a:solidFill>
                  <a:srgbClr val="171514"/>
                </a:solidFill>
                <a:latin typeface="Microsoft Sans Serif"/>
                <a:cs typeface="Microsoft Sans Serif"/>
              </a:rPr>
              <a:t>sensibles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o </a:t>
            </a:r>
            <a:r>
              <a:rPr sz="800" spc="25" dirty="0" err="1" smtClean="0">
                <a:solidFill>
                  <a:srgbClr val="171514"/>
                </a:solidFill>
                <a:latin typeface="Microsoft Sans Serif"/>
                <a:cs typeface="Microsoft Sans Serif"/>
              </a:rPr>
              <a:t>en</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cualquier</a:t>
            </a:r>
            <a:r>
              <a:rPr sz="80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área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donde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haya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vapores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inflamables</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o</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gases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susceptibles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ignición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estática</a:t>
            </a:r>
            <a:r>
              <a:rPr sz="800" spc="1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t>
            </a:r>
            <a:r>
              <a:rPr lang="es-ES" sz="800" spc="-10" dirty="0" smtClean="0">
                <a:solidFill>
                  <a:srgbClr val="171514"/>
                </a:solidFill>
                <a:latin typeface="Microsoft Sans Serif"/>
                <a:cs typeface="Microsoft Sans Serif"/>
              </a:rPr>
              <a:t> </a:t>
            </a:r>
            <a:r>
              <a:rPr sz="800" i="1" spc="15" dirty="0" err="1" smtClean="0">
                <a:solidFill>
                  <a:srgbClr val="171514"/>
                </a:solidFill>
                <a:latin typeface="Arial"/>
                <a:cs typeface="Arial"/>
              </a:rPr>
              <a:t>pisos</a:t>
            </a:r>
            <a:r>
              <a:rPr sz="800" i="1" spc="15" dirty="0" smtClean="0">
                <a:solidFill>
                  <a:srgbClr val="171514"/>
                </a:solidFill>
                <a:latin typeface="Arial"/>
                <a:cs typeface="Arial"/>
              </a:rPr>
              <a:t> </a:t>
            </a:r>
            <a:r>
              <a:rPr sz="800" i="1" spc="25" dirty="0">
                <a:solidFill>
                  <a:srgbClr val="171514"/>
                </a:solidFill>
                <a:latin typeface="Arial"/>
                <a:cs typeface="Arial"/>
              </a:rPr>
              <a:t>conductores de </a:t>
            </a:r>
            <a:r>
              <a:rPr sz="800" i="1" spc="15" dirty="0">
                <a:solidFill>
                  <a:srgbClr val="171514"/>
                </a:solidFill>
                <a:latin typeface="Arial"/>
                <a:cs typeface="Arial"/>
              </a:rPr>
              <a:t>estática </a:t>
            </a:r>
            <a:r>
              <a:rPr sz="800" spc="-5" dirty="0">
                <a:solidFill>
                  <a:srgbClr val="171514"/>
                </a:solidFill>
                <a:latin typeface="Microsoft Sans Serif"/>
                <a:cs typeface="Microsoft Sans Serif"/>
              </a:rPr>
              <a:t>y</a:t>
            </a:r>
            <a:r>
              <a:rPr sz="800" i="1" spc="-5" dirty="0">
                <a:solidFill>
                  <a:srgbClr val="171514"/>
                </a:solidFill>
                <a:latin typeface="Arial"/>
                <a:cs typeface="Arial"/>
              </a:rPr>
              <a:t>Pisos </a:t>
            </a:r>
            <a:r>
              <a:rPr sz="800" i="1" spc="25" dirty="0">
                <a:solidFill>
                  <a:srgbClr val="171514"/>
                </a:solidFill>
                <a:latin typeface="Arial"/>
                <a:cs typeface="Arial"/>
              </a:rPr>
              <a:t>disipadores de </a:t>
            </a:r>
            <a:r>
              <a:rPr sz="800" i="1" spc="10" dirty="0">
                <a:solidFill>
                  <a:srgbClr val="171514"/>
                </a:solidFill>
                <a:latin typeface="Arial"/>
                <a:cs typeface="Arial"/>
              </a:rPr>
              <a:t>estática.</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distinción </a:t>
            </a:r>
            <a:r>
              <a:rPr sz="800" spc="35" dirty="0">
                <a:solidFill>
                  <a:srgbClr val="171514"/>
                </a:solidFill>
                <a:latin typeface="Microsoft Sans Serif"/>
                <a:cs typeface="Microsoft Sans Serif"/>
              </a:rPr>
              <a:t>entre </a:t>
            </a:r>
            <a:r>
              <a:rPr sz="800" spc="15" dirty="0" err="1">
                <a:solidFill>
                  <a:srgbClr val="171514"/>
                </a:solidFill>
                <a:latin typeface="Microsoft Sans Serif"/>
                <a:cs typeface="Microsoft Sans Serif"/>
              </a:rPr>
              <a:t>los</a:t>
            </a:r>
            <a:r>
              <a:rPr sz="800" spc="15" dirty="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dos</a:t>
            </a:r>
            <a:r>
              <a:rPr lang="es-ES" sz="800" spc="2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tipos</a:t>
            </a:r>
            <a:r>
              <a:rPr sz="800" spc="3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se </a:t>
            </a:r>
            <a:r>
              <a:rPr sz="800" spc="5" dirty="0">
                <a:solidFill>
                  <a:srgbClr val="171514"/>
                </a:solidFill>
                <a:latin typeface="Microsoft Sans Serif"/>
                <a:cs typeface="Microsoft Sans Serif"/>
              </a:rPr>
              <a:t>basa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spc="10" dirty="0">
                <a:solidFill>
                  <a:srgbClr val="171514"/>
                </a:solidFill>
                <a:latin typeface="Microsoft Sans Serif"/>
                <a:cs typeface="Microsoft Sans Serif"/>
              </a:rPr>
              <a:t>al </a:t>
            </a:r>
            <a:r>
              <a:rPr sz="800" spc="40" dirty="0">
                <a:solidFill>
                  <a:srgbClr val="171514"/>
                </a:solidFill>
                <a:latin typeface="Microsoft Sans Serif"/>
                <a:cs typeface="Microsoft Sans Serif"/>
              </a:rPr>
              <a:t>movimiento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carga </a:t>
            </a:r>
            <a:r>
              <a:rPr sz="800" dirty="0">
                <a:solidFill>
                  <a:srgbClr val="171514"/>
                </a:solidFill>
                <a:latin typeface="Microsoft Sans Serif"/>
                <a:cs typeface="Microsoft Sans Serif"/>
              </a:rPr>
              <a:t>a </a:t>
            </a:r>
            <a:r>
              <a:rPr sz="800" spc="20" dirty="0">
                <a:solidFill>
                  <a:srgbClr val="171514"/>
                </a:solidFill>
                <a:latin typeface="Microsoft Sans Serif"/>
                <a:cs typeface="Microsoft Sans Serif"/>
              </a:rPr>
              <a:t>través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0" dirty="0" err="1">
                <a:solidFill>
                  <a:srgbClr val="171514"/>
                </a:solidFill>
                <a:latin typeface="Microsoft Sans Serif"/>
                <a:cs typeface="Microsoft Sans Serif"/>
              </a:rPr>
              <a:t>superficie</a:t>
            </a:r>
            <a:r>
              <a:rPr sz="800" spc="2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del</a:t>
            </a:r>
            <a:r>
              <a:rPr lang="es-ES" sz="800" spc="2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material</a:t>
            </a:r>
            <a:r>
              <a:rPr sz="800" spc="25" dirty="0">
                <a:solidFill>
                  <a:srgbClr val="171514"/>
                </a:solidFill>
                <a:latin typeface="Microsoft Sans Serif"/>
                <a:cs typeface="Microsoft Sans Serif"/>
              </a:rPr>
              <a:t>. </a:t>
            </a:r>
            <a:r>
              <a:rPr sz="800" spc="-5" dirty="0">
                <a:solidFill>
                  <a:srgbClr val="171514"/>
                </a:solidFill>
                <a:latin typeface="Microsoft Sans Serif"/>
                <a:cs typeface="Microsoft Sans Serif"/>
              </a:rPr>
              <a:t>Los </a:t>
            </a:r>
            <a:r>
              <a:rPr sz="800" spc="10" dirty="0">
                <a:solidFill>
                  <a:srgbClr val="171514"/>
                </a:solidFill>
                <a:latin typeface="Microsoft Sans Serif"/>
                <a:cs typeface="Microsoft Sans Serif"/>
              </a:rPr>
              <a:t>suelos </a:t>
            </a:r>
            <a:r>
              <a:rPr sz="800" spc="25" dirty="0">
                <a:solidFill>
                  <a:srgbClr val="171514"/>
                </a:solidFill>
                <a:latin typeface="Microsoft Sans Serif"/>
                <a:cs typeface="Microsoft Sans Serif"/>
              </a:rPr>
              <a:t>conductores </a:t>
            </a:r>
            <a:r>
              <a:rPr sz="800" spc="30" dirty="0">
                <a:solidFill>
                  <a:srgbClr val="171514"/>
                </a:solidFill>
                <a:latin typeface="Microsoft Sans Serif"/>
                <a:cs typeface="Microsoft Sans Serif"/>
              </a:rPr>
              <a:t>tienen una </a:t>
            </a:r>
            <a:r>
              <a:rPr sz="800" spc="15" dirty="0">
                <a:solidFill>
                  <a:srgbClr val="171514"/>
                </a:solidFill>
                <a:latin typeface="Microsoft Sans Serif"/>
                <a:cs typeface="Microsoft Sans Serif"/>
              </a:rPr>
              <a:t>resistencia </a:t>
            </a:r>
            <a:r>
              <a:rPr sz="800" spc="40" dirty="0">
                <a:solidFill>
                  <a:srgbClr val="171514"/>
                </a:solidFill>
                <a:latin typeface="Microsoft Sans Serif"/>
                <a:cs typeface="Microsoft Sans Serif"/>
              </a:rPr>
              <a:t>mucho </a:t>
            </a:r>
            <a:r>
              <a:rPr sz="800" spc="45" dirty="0">
                <a:solidFill>
                  <a:srgbClr val="171514"/>
                </a:solidFill>
                <a:latin typeface="Microsoft Sans Serif"/>
                <a:cs typeface="Microsoft Sans Serif"/>
              </a:rPr>
              <a:t>menor </a:t>
            </a:r>
            <a:r>
              <a:rPr sz="800" spc="30" dirty="0">
                <a:solidFill>
                  <a:srgbClr val="171514"/>
                </a:solidFill>
                <a:latin typeface="Microsoft Sans Serif"/>
                <a:cs typeface="Microsoft Sans Serif"/>
              </a:rPr>
              <a:t>que </a:t>
            </a:r>
            <a:r>
              <a:rPr sz="800" spc="15" dirty="0" err="1">
                <a:solidFill>
                  <a:srgbClr val="171514"/>
                </a:solidFill>
                <a:latin typeface="Microsoft Sans Serif"/>
                <a:cs typeface="Microsoft Sans Serif"/>
              </a:rPr>
              <a:t>los</a:t>
            </a:r>
            <a:r>
              <a:rPr sz="800" spc="15" dirty="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suelos</a:t>
            </a:r>
            <a:r>
              <a:rPr lang="es-ES" sz="800" spc="1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disipativos</a:t>
            </a:r>
            <a:r>
              <a:rPr sz="800" spc="20" dirty="0">
                <a:solidFill>
                  <a:srgbClr val="171514"/>
                </a:solidFill>
                <a:latin typeface="Microsoft Sans Serif"/>
                <a:cs typeface="Microsoft Sans Serif"/>
              </a:rPr>
              <a:t>. </a:t>
            </a:r>
            <a:r>
              <a:rPr sz="800" spc="5" dirty="0">
                <a:solidFill>
                  <a:srgbClr val="171514"/>
                </a:solidFill>
                <a:latin typeface="Microsoft Sans Serif"/>
                <a:cs typeface="Microsoft Sans Serif"/>
              </a:rPr>
              <a:t>Para </a:t>
            </a:r>
            <a:r>
              <a:rPr sz="800" spc="30" dirty="0">
                <a:solidFill>
                  <a:srgbClr val="171514"/>
                </a:solidFill>
                <a:latin typeface="Microsoft Sans Serif"/>
                <a:cs typeface="Microsoft Sans Serif"/>
              </a:rPr>
              <a:t>que </a:t>
            </a:r>
            <a:r>
              <a:rPr sz="800" spc="15" dirty="0">
                <a:solidFill>
                  <a:srgbClr val="171514"/>
                </a:solidFill>
                <a:latin typeface="Microsoft Sans Serif"/>
                <a:cs typeface="Microsoft Sans Serif"/>
              </a:rPr>
              <a:t>los valores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resistencia </a:t>
            </a:r>
            <a:r>
              <a:rPr sz="800" spc="10" dirty="0">
                <a:solidFill>
                  <a:srgbClr val="171514"/>
                </a:solidFill>
                <a:latin typeface="Microsoft Sans Serif"/>
                <a:cs typeface="Microsoft Sans Serif"/>
              </a:rPr>
              <a:t>sean </a:t>
            </a:r>
            <a:r>
              <a:rPr sz="800" spc="20" dirty="0">
                <a:solidFill>
                  <a:srgbClr val="171514"/>
                </a:solidFill>
                <a:latin typeface="Microsoft Sans Serif"/>
                <a:cs typeface="Microsoft Sans Serif"/>
              </a:rPr>
              <a:t>significativos, </a:t>
            </a:r>
            <a:r>
              <a:rPr sz="800" spc="30" dirty="0">
                <a:solidFill>
                  <a:srgbClr val="171514"/>
                </a:solidFill>
                <a:latin typeface="Microsoft Sans Serif"/>
                <a:cs typeface="Microsoft Sans Serif"/>
              </a:rPr>
              <a:t>siempre </a:t>
            </a:r>
            <a:r>
              <a:rPr sz="800" spc="30" dirty="0" err="1">
                <a:solidFill>
                  <a:srgbClr val="171514"/>
                </a:solidFill>
                <a:latin typeface="Microsoft Sans Serif"/>
                <a:cs typeface="Microsoft Sans Serif"/>
              </a:rPr>
              <a:t>deben</a:t>
            </a:r>
            <a:r>
              <a:rPr sz="800" spc="3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estar</a:t>
            </a:r>
            <a:r>
              <a:rPr lang="es-ES" sz="800" spc="2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referidos</a:t>
            </a:r>
            <a:r>
              <a:rPr sz="800" spc="3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al </a:t>
            </a:r>
            <a:r>
              <a:rPr sz="800" spc="45" dirty="0">
                <a:solidFill>
                  <a:srgbClr val="171514"/>
                </a:solidFill>
                <a:latin typeface="Microsoft Sans Serif"/>
                <a:cs typeface="Microsoft Sans Serif"/>
              </a:rPr>
              <a:t>método </a:t>
            </a:r>
            <a:r>
              <a:rPr sz="800" spc="25" dirty="0">
                <a:solidFill>
                  <a:srgbClr val="171514"/>
                </a:solidFill>
                <a:latin typeface="Microsoft Sans Serif"/>
                <a:cs typeface="Microsoft Sans Serif"/>
              </a:rPr>
              <a:t>estándar de </a:t>
            </a:r>
            <a:r>
              <a:rPr sz="800" spc="30" dirty="0">
                <a:solidFill>
                  <a:srgbClr val="171514"/>
                </a:solidFill>
                <a:latin typeface="Microsoft Sans Serif"/>
                <a:cs typeface="Microsoft Sans Serif"/>
              </a:rPr>
              <a:t>medición </a:t>
            </a:r>
            <a:r>
              <a:rPr sz="800" spc="20" dirty="0">
                <a:solidFill>
                  <a:srgbClr val="171514"/>
                </a:solidFill>
                <a:latin typeface="Microsoft Sans Serif"/>
                <a:cs typeface="Microsoft Sans Serif"/>
              </a:rPr>
              <a:t>utilizado; </a:t>
            </a:r>
            <a:r>
              <a:rPr sz="800" spc="30" dirty="0">
                <a:solidFill>
                  <a:srgbClr val="171514"/>
                </a:solidFill>
                <a:latin typeface="Microsoft Sans Serif"/>
                <a:cs typeface="Microsoft Sans Serif"/>
              </a:rPr>
              <a:t>aquí damos </a:t>
            </a:r>
            <a:r>
              <a:rPr sz="800" spc="10" dirty="0">
                <a:solidFill>
                  <a:srgbClr val="171514"/>
                </a:solidFill>
                <a:latin typeface="Microsoft Sans Serif"/>
                <a:cs typeface="Microsoft Sans Serif"/>
              </a:rPr>
              <a:t>(Figura</a:t>
            </a:r>
            <a:r>
              <a:rPr sz="800" spc="10" dirty="0">
                <a:solidFill>
                  <a:srgbClr val="171514"/>
                </a:solidFill>
                <a:latin typeface="Microsoft Sans Serif"/>
                <a:cs typeface="Microsoft Sans Serif"/>
              </a:rPr>
              <a:t> </a:t>
            </a:r>
            <a:r>
              <a:rPr sz="800" dirty="0">
                <a:solidFill>
                  <a:srgbClr val="171514"/>
                </a:solidFill>
                <a:latin typeface="Microsoft Sans Serif"/>
                <a:cs typeface="Microsoft Sans Serif"/>
              </a:rPr>
              <a:t>7.12) </a:t>
            </a:r>
            <a:r>
              <a:rPr sz="800" spc="15" dirty="0">
                <a:solidFill>
                  <a:srgbClr val="171514"/>
                </a:solidFill>
                <a:latin typeface="Microsoft Sans Serif"/>
                <a:cs typeface="Microsoft Sans Serif"/>
              </a:rPr>
              <a:t>el </a:t>
            </a:r>
            <a:r>
              <a:rPr sz="800" spc="45" dirty="0" err="1" smtClean="0">
                <a:solidFill>
                  <a:srgbClr val="171514"/>
                </a:solidFill>
                <a:latin typeface="Microsoft Sans Serif"/>
                <a:cs typeface="Microsoft Sans Serif"/>
              </a:rPr>
              <a:t>método</a:t>
            </a:r>
            <a:r>
              <a:rPr lang="es-ES" sz="800" spc="4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más</a:t>
            </a:r>
            <a:r>
              <a:rPr sz="800" spc="20"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común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práctico según </a:t>
            </a:r>
            <a:r>
              <a:rPr sz="800" spc="30" dirty="0">
                <a:solidFill>
                  <a:srgbClr val="171514"/>
                </a:solidFill>
                <a:latin typeface="Microsoft Sans Serif"/>
                <a:cs typeface="Microsoft Sans Serif"/>
              </a:rPr>
              <a:t>lo </a:t>
            </a:r>
            <a:r>
              <a:rPr sz="800" spc="15" dirty="0">
                <a:solidFill>
                  <a:srgbClr val="171514"/>
                </a:solidFill>
                <a:latin typeface="Microsoft Sans Serif"/>
                <a:cs typeface="Microsoft Sans Serif"/>
              </a:rPr>
              <a:t>especificado </a:t>
            </a:r>
            <a:r>
              <a:rPr sz="800" spc="50" dirty="0">
                <a:solidFill>
                  <a:srgbClr val="171514"/>
                </a:solidFill>
                <a:latin typeface="Microsoft Sans Serif"/>
                <a:cs typeface="Microsoft Sans Serif"/>
              </a:rPr>
              <a:t>por </a:t>
            </a:r>
            <a:r>
              <a:rPr sz="800" dirty="0">
                <a:solidFill>
                  <a:srgbClr val="171514"/>
                </a:solidFill>
                <a:latin typeface="Microsoft Sans Serif"/>
                <a:cs typeface="Microsoft Sans Serif"/>
              </a:rPr>
              <a:t>las </a:t>
            </a:r>
            <a:r>
              <a:rPr sz="800" spc="30" dirty="0">
                <a:solidFill>
                  <a:srgbClr val="171514"/>
                </a:solidFill>
                <a:latin typeface="Microsoft Sans Serif"/>
                <a:cs typeface="Microsoft Sans Serif"/>
              </a:rPr>
              <a:t>Normas</a:t>
            </a:r>
            <a:r>
              <a:rPr sz="800" spc="30" dirty="0">
                <a:solidFill>
                  <a:srgbClr val="171514"/>
                </a:solidFill>
                <a:latin typeface="Microsoft Sans Serif"/>
                <a:cs typeface="Microsoft Sans Serif"/>
              </a:rPr>
              <a:t> </a:t>
            </a:r>
            <a:r>
              <a:rPr sz="800" spc="-30" dirty="0">
                <a:solidFill>
                  <a:srgbClr val="171514"/>
                </a:solidFill>
                <a:latin typeface="Microsoft Sans Serif"/>
                <a:cs typeface="Microsoft Sans Serif"/>
              </a:rPr>
              <a:t>ASTM </a:t>
            </a:r>
            <a:r>
              <a:rPr sz="800" spc="-5" dirty="0">
                <a:solidFill>
                  <a:srgbClr val="171514"/>
                </a:solidFill>
                <a:latin typeface="Microsoft Sans Serif"/>
                <a:cs typeface="Microsoft Sans Serif"/>
              </a:rPr>
              <a:t>F150-06 </a:t>
            </a:r>
            <a:r>
              <a:rPr sz="800" spc="5" dirty="0">
                <a:solidFill>
                  <a:srgbClr val="171514"/>
                </a:solidFill>
                <a:latin typeface="Microsoft Sans Serif"/>
                <a:cs typeface="Microsoft Sans Serif"/>
              </a:rPr>
              <a:t>y </a:t>
            </a:r>
            <a:r>
              <a:rPr sz="800" spc="-20" dirty="0" smtClean="0">
                <a:solidFill>
                  <a:srgbClr val="171514"/>
                </a:solidFill>
                <a:latin typeface="Microsoft Sans Serif"/>
                <a:cs typeface="Microsoft Sans Serif"/>
              </a:rPr>
              <a:t>ANSI/ESD</a:t>
            </a:r>
            <a:r>
              <a:rPr lang="es-ES" sz="800" spc="-20" dirty="0" smtClean="0">
                <a:solidFill>
                  <a:srgbClr val="171514"/>
                </a:solidFill>
                <a:latin typeface="Microsoft Sans Serif"/>
                <a:cs typeface="Microsoft Sans Serif"/>
              </a:rPr>
              <a:t> </a:t>
            </a:r>
            <a:r>
              <a:rPr sz="800" spc="-5" dirty="0" smtClean="0">
                <a:solidFill>
                  <a:srgbClr val="171514"/>
                </a:solidFill>
                <a:latin typeface="Microsoft Sans Serif"/>
                <a:cs typeface="Microsoft Sans Serif"/>
              </a:rPr>
              <a:t>S7.1-2013</a:t>
            </a:r>
            <a:r>
              <a:rPr sz="800" spc="-5" dirty="0">
                <a:solidFill>
                  <a:srgbClr val="171514"/>
                </a:solidFill>
                <a:latin typeface="Microsoft Sans Serif"/>
                <a:cs typeface="Microsoft Sans Serif"/>
              </a:rPr>
              <a:t>.</a:t>
            </a:r>
            <a:endParaRPr sz="800" dirty="0">
              <a:latin typeface="Microsoft Sans Serif"/>
              <a:cs typeface="Microsoft Sans Serif"/>
            </a:endParaRPr>
          </a:p>
          <a:p>
            <a:pPr>
              <a:spcBef>
                <a:spcPts val="45"/>
              </a:spcBef>
            </a:pPr>
            <a:endParaRPr sz="1000" dirty="0">
              <a:latin typeface="Microsoft Sans Serif"/>
              <a:cs typeface="Microsoft Sans Serif"/>
            </a:endParaRPr>
          </a:p>
          <a:p>
            <a:pPr marL="317500" marR="172720" lvl="3" indent="-203835">
              <a:lnSpc>
                <a:spcPct val="142900"/>
              </a:lnSpc>
              <a:buAutoNum type="alphaLcParenBoth"/>
              <a:tabLst>
                <a:tab pos="240665" algn="l"/>
              </a:tabLst>
            </a:pPr>
            <a:r>
              <a:rPr sz="700" spc="15" dirty="0">
                <a:solidFill>
                  <a:srgbClr val="171514"/>
                </a:solidFill>
                <a:latin typeface="Microsoft Sans Serif"/>
                <a:cs typeface="Microsoft Sans Serif"/>
              </a:rPr>
              <a:t>Prueba </a:t>
            </a:r>
            <a:r>
              <a:rPr sz="700" spc="20" dirty="0">
                <a:solidFill>
                  <a:srgbClr val="171514"/>
                </a:solidFill>
                <a:latin typeface="Microsoft Sans Serif"/>
                <a:cs typeface="Microsoft Sans Serif"/>
              </a:rPr>
              <a:t>de </a:t>
            </a:r>
            <a:r>
              <a:rPr sz="700" spc="40" dirty="0">
                <a:solidFill>
                  <a:srgbClr val="171514"/>
                </a:solidFill>
                <a:latin typeface="Microsoft Sans Serif"/>
                <a:cs typeface="Microsoft Sans Serif"/>
              </a:rPr>
              <a:t>punto </a:t>
            </a:r>
            <a:r>
              <a:rPr sz="700" dirty="0">
                <a:solidFill>
                  <a:srgbClr val="171514"/>
                </a:solidFill>
                <a:latin typeface="Microsoft Sans Serif"/>
                <a:cs typeface="Microsoft Sans Serif"/>
              </a:rPr>
              <a:t>a </a:t>
            </a:r>
            <a:r>
              <a:rPr sz="700" spc="40" dirty="0">
                <a:solidFill>
                  <a:srgbClr val="171514"/>
                </a:solidFill>
                <a:latin typeface="Microsoft Sans Serif"/>
                <a:cs typeface="Microsoft Sans Serif"/>
              </a:rPr>
              <a:t>punto </a:t>
            </a:r>
            <a:r>
              <a:rPr sz="700" spc="-35" dirty="0">
                <a:solidFill>
                  <a:srgbClr val="171514"/>
                </a:solidFill>
                <a:latin typeface="Microsoft Sans Serif"/>
                <a:cs typeface="Microsoft Sans Serif"/>
              </a:rPr>
              <a:t>(PTP)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que </a:t>
            </a:r>
            <a:r>
              <a:rPr sz="700" spc="20" dirty="0">
                <a:solidFill>
                  <a:srgbClr val="171514"/>
                </a:solidFill>
                <a:latin typeface="Microsoft Sans Serif"/>
                <a:cs typeface="Microsoft Sans Serif"/>
              </a:rPr>
              <a:t>dos electrodos</a:t>
            </a:r>
            <a:r>
              <a:rPr sz="700" spc="20" dirty="0">
                <a:solidFill>
                  <a:srgbClr val="171514"/>
                </a:solidFill>
                <a:latin typeface="Microsoft Sans Serif"/>
                <a:cs typeface="Microsoft Sans Serif"/>
              </a:rPr>
              <a:t> de </a:t>
            </a:r>
            <a:r>
              <a:rPr sz="700" spc="5" dirty="0">
                <a:solidFill>
                  <a:srgbClr val="171514"/>
                </a:solidFill>
                <a:latin typeface="Microsoft Sans Serif"/>
                <a:cs typeface="Microsoft Sans Serif"/>
              </a:rPr>
              <a:t>2,5 </a:t>
            </a:r>
            <a:r>
              <a:rPr sz="700" dirty="0">
                <a:solidFill>
                  <a:srgbClr val="171514"/>
                </a:solidFill>
                <a:latin typeface="Microsoft Sans Serif"/>
                <a:cs typeface="Microsoft Sans Serif"/>
              </a:rPr>
              <a:t>(6,35 </a:t>
            </a:r>
            <a:r>
              <a:rPr sz="700" spc="10" dirty="0">
                <a:solidFill>
                  <a:srgbClr val="171514"/>
                </a:solidFill>
                <a:latin typeface="Microsoft Sans Serif"/>
                <a:cs typeface="Microsoft Sans Serif"/>
              </a:rPr>
              <a:t>cm) </a:t>
            </a:r>
            <a:r>
              <a:rPr sz="700" spc="20" dirty="0">
                <a:solidFill>
                  <a:srgbClr val="171514"/>
                </a:solidFill>
                <a:latin typeface="Microsoft Sans Serif"/>
                <a:cs typeface="Microsoft Sans Serif"/>
              </a:rPr>
              <a:t>de </a:t>
            </a:r>
            <a:r>
              <a:rPr sz="700" spc="30" dirty="0" err="1" smtClean="0">
                <a:solidFill>
                  <a:srgbClr val="171514"/>
                </a:solidFill>
                <a:latin typeface="Microsoft Sans Serif"/>
                <a:cs typeface="Microsoft Sans Serif"/>
              </a:rPr>
              <a:t>diá</a:t>
            </a:r>
            <a:r>
              <a:rPr lang="es-ES" sz="700" spc="30" dirty="0" smtClean="0">
                <a:solidFill>
                  <a:srgbClr val="171514"/>
                </a:solidFill>
                <a:latin typeface="Microsoft Sans Serif"/>
                <a:cs typeface="Microsoft Sans Serif"/>
              </a:rPr>
              <a:t>m</a:t>
            </a:r>
            <a:r>
              <a:rPr sz="700" spc="30" dirty="0" smtClean="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cada</a:t>
            </a:r>
            <a:r>
              <a:rPr lang="es-ES" sz="700" spc="5"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uno</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peso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5</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lb</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(2,27</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kg)</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contacto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goma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conductora</a:t>
            </a:r>
            <a:r>
              <a:rPr sz="700" spc="2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colocan</a:t>
            </a:r>
            <a:r>
              <a:rPr sz="700" spc="15"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distancia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3 </a:t>
            </a:r>
            <a:r>
              <a:rPr sz="700" spc="-5" dirty="0">
                <a:solidFill>
                  <a:srgbClr val="171514"/>
                </a:solidFill>
                <a:latin typeface="Microsoft Sans Serif"/>
                <a:cs typeface="Microsoft Sans Serif"/>
              </a:rPr>
              <a:t>(91 </a:t>
            </a:r>
            <a:r>
              <a:rPr sz="700" spc="10" dirty="0">
                <a:solidFill>
                  <a:srgbClr val="171514"/>
                </a:solidFill>
                <a:latin typeface="Microsoft Sans Serif"/>
                <a:cs typeface="Microsoft Sans Serif"/>
              </a:rPr>
              <a:t>cm) </a:t>
            </a:r>
            <a:r>
              <a:rPr sz="700" spc="20" dirty="0">
                <a:solidFill>
                  <a:srgbClr val="171514"/>
                </a:solidFill>
                <a:latin typeface="Microsoft Sans Serif"/>
                <a:cs typeface="Microsoft Sans Serif"/>
              </a:rPr>
              <a:t>en dos </a:t>
            </a:r>
            <a:r>
              <a:rPr sz="700" spc="30" dirty="0">
                <a:solidFill>
                  <a:srgbClr val="171514"/>
                </a:solidFill>
                <a:latin typeface="Microsoft Sans Serif"/>
                <a:cs typeface="Microsoft Sans Serif"/>
              </a:rPr>
              <a:t>puntos </a:t>
            </a:r>
            <a:r>
              <a:rPr sz="700" spc="15" dirty="0">
                <a:solidFill>
                  <a:srgbClr val="171514"/>
                </a:solidFill>
                <a:latin typeface="Microsoft Sans Serif"/>
                <a:cs typeface="Microsoft Sans Serif"/>
              </a:rPr>
              <a:t>cualesquiera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piso</a:t>
            </a:r>
            <a:r>
              <a:rPr sz="700" spc="20" dirty="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la </a:t>
            </a:r>
            <a:r>
              <a:rPr sz="700" spc="15" dirty="0" err="1" smtClean="0">
                <a:solidFill>
                  <a:srgbClr val="171514"/>
                </a:solidFill>
                <a:latin typeface="Microsoft Sans Serif"/>
                <a:cs typeface="Microsoft Sans Serif"/>
              </a:rPr>
              <a:t>resistencia</a:t>
            </a:r>
            <a:r>
              <a:rPr lang="es-ES" sz="700" spc="1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medida</a:t>
            </a:r>
            <a:r>
              <a:rPr sz="70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megóh</a:t>
            </a:r>
            <a:r>
              <a:rPr lang="es-ES" sz="700" spc="40" dirty="0" smtClean="0">
                <a:solidFill>
                  <a:srgbClr val="171514"/>
                </a:solidFill>
                <a:latin typeface="Microsoft Sans Serif"/>
                <a:cs typeface="Microsoft Sans Serif"/>
              </a:rPr>
              <a:t>m</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voltaje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nominal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10</a:t>
            </a:r>
            <a:r>
              <a:rPr sz="700" dirty="0">
                <a:solidFill>
                  <a:srgbClr val="171514"/>
                </a:solidFill>
                <a:latin typeface="Microsoft Sans Serif"/>
                <a:cs typeface="Microsoft Sans Serif"/>
              </a:rPr>
              <a:t> </a:t>
            </a:r>
            <a:r>
              <a:rPr sz="700" spc="-50" dirty="0">
                <a:solidFill>
                  <a:srgbClr val="171514"/>
                </a:solidFill>
                <a:latin typeface="Microsoft Sans Serif"/>
                <a:cs typeface="Microsoft Sans Serif"/>
              </a:rPr>
              <a:t>V</a:t>
            </a:r>
            <a:r>
              <a:rPr sz="700" dirty="0">
                <a:solidFill>
                  <a:srgbClr val="171514"/>
                </a:solidFill>
                <a:latin typeface="Microsoft Sans Serif"/>
                <a:cs typeface="Microsoft Sans Serif"/>
              </a:rPr>
              <a:t> </a:t>
            </a:r>
            <a:r>
              <a:rPr sz="700" spc="-65" dirty="0">
                <a:solidFill>
                  <a:srgbClr val="171514"/>
                </a:solidFill>
                <a:latin typeface="Microsoft Sans Serif"/>
                <a:cs typeface="Microsoft Sans Serif"/>
              </a:rPr>
              <a:t>CC</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pisos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100</a:t>
            </a:r>
            <a:r>
              <a:rPr sz="700" dirty="0">
                <a:solidFill>
                  <a:srgbClr val="171514"/>
                </a:solidFill>
                <a:latin typeface="Microsoft Sans Serif"/>
                <a:cs typeface="Microsoft Sans Serif"/>
              </a:rPr>
              <a:t> </a:t>
            </a:r>
            <a:r>
              <a:rPr sz="700" spc="-50" dirty="0" smtClean="0">
                <a:solidFill>
                  <a:srgbClr val="171514"/>
                </a:solidFill>
                <a:latin typeface="Microsoft Sans Serif"/>
                <a:cs typeface="Microsoft Sans Serif"/>
              </a:rPr>
              <a:t>V</a:t>
            </a:r>
            <a:r>
              <a:rPr lang="es-ES" sz="700" spc="-50" dirty="0" smtClean="0">
                <a:solidFill>
                  <a:srgbClr val="171514"/>
                </a:solidFill>
                <a:latin typeface="Microsoft Sans Serif"/>
                <a:cs typeface="Microsoft Sans Serif"/>
              </a:rPr>
              <a:t> </a:t>
            </a:r>
            <a:r>
              <a:rPr sz="700" spc="-65" dirty="0" smtClean="0">
                <a:solidFill>
                  <a:srgbClr val="171514"/>
                </a:solidFill>
                <a:latin typeface="Microsoft Sans Serif"/>
                <a:cs typeface="Microsoft Sans Serif"/>
              </a:rPr>
              <a:t>CC</a:t>
            </a:r>
            <a:r>
              <a:rPr sz="700" spc="-1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pisos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disipativos</a:t>
            </a:r>
            <a:r>
              <a:rPr sz="700" spc="15" dirty="0">
                <a:solidFill>
                  <a:srgbClr val="171514"/>
                </a:solidFill>
                <a:latin typeface="Microsoft Sans Serif"/>
                <a:cs typeface="Microsoft Sans Serif"/>
              </a:rPr>
              <a:t>.</a:t>
            </a:r>
            <a:endParaRPr sz="700" dirty="0">
              <a:latin typeface="Microsoft Sans Serif"/>
              <a:cs typeface="Microsoft Sans Serif"/>
            </a:endParaRPr>
          </a:p>
          <a:p>
            <a:pPr marL="317500" marR="234950" lvl="3" indent="-219075">
              <a:lnSpc>
                <a:spcPct val="142900"/>
              </a:lnSpc>
              <a:buAutoNum type="alphaLcParenBoth"/>
              <a:tabLst>
                <a:tab pos="229870" algn="l"/>
              </a:tabLst>
            </a:pPr>
            <a:r>
              <a:rPr sz="700" spc="15" dirty="0">
                <a:solidFill>
                  <a:srgbClr val="171514"/>
                </a:solidFill>
                <a:latin typeface="Microsoft Sans Serif"/>
                <a:cs typeface="Microsoft Sans Serif"/>
              </a:rPr>
              <a:t>Prueba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también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conocida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prueba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(RTG),</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que</a:t>
            </a:r>
            <a:r>
              <a:rPr sz="700" spc="-5"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electrodo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similar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al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descrito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coloca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cualquier</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superficie</a:t>
            </a:r>
            <a:r>
              <a:rPr sz="70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piso</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se </a:t>
            </a:r>
            <a:r>
              <a:rPr sz="700" spc="15" dirty="0">
                <a:solidFill>
                  <a:srgbClr val="171514"/>
                </a:solidFill>
                <a:latin typeface="Microsoft Sans Serif"/>
                <a:cs typeface="Microsoft Sans Serif"/>
              </a:rPr>
              <a:t>conecta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terminal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megóh</a:t>
            </a:r>
            <a:r>
              <a:rPr lang="es-ES" sz="700" spc="40" dirty="0" smtClean="0">
                <a:solidFill>
                  <a:srgbClr val="171514"/>
                </a:solidFill>
                <a:latin typeface="Microsoft Sans Serif"/>
                <a:cs typeface="Microsoft Sans Serif"/>
              </a:rPr>
              <a:t>m</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otro</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terminal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megóh</a:t>
            </a:r>
            <a:r>
              <a:rPr lang="es-ES" sz="700" spc="40" dirty="0" smtClean="0">
                <a:solidFill>
                  <a:srgbClr val="171514"/>
                </a:solidFill>
                <a:latin typeface="Microsoft Sans Serif"/>
                <a:cs typeface="Microsoft Sans Serif"/>
              </a:rPr>
              <a:t>m</a:t>
            </a:r>
            <a:r>
              <a:rPr sz="700" spc="-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está</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conectado</a:t>
            </a:r>
            <a:r>
              <a:rPr sz="700" spc="20"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40" dirty="0">
                <a:solidFill>
                  <a:srgbClr val="171514"/>
                </a:solidFill>
                <a:latin typeface="Microsoft Sans Serif"/>
                <a:cs typeface="Microsoft Sans Serif"/>
              </a:rPr>
              <a:t>un </a:t>
            </a:r>
            <a:r>
              <a:rPr sz="700" spc="40" dirty="0">
                <a:solidFill>
                  <a:srgbClr val="171514"/>
                </a:solidFill>
                <a:latin typeface="Microsoft Sans Serif"/>
                <a:cs typeface="Microsoft Sans Serif"/>
              </a:rPr>
              <a:t>punto </a:t>
            </a:r>
            <a:r>
              <a:rPr sz="700" spc="20" dirty="0">
                <a:solidFill>
                  <a:srgbClr val="171514"/>
                </a:solidFill>
                <a:latin typeface="Microsoft Sans Serif"/>
                <a:cs typeface="Microsoft Sans Serif"/>
              </a:rPr>
              <a:t>de conexión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disponible. </a:t>
            </a: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cuanto </a:t>
            </a:r>
            <a:r>
              <a:rPr sz="700" spc="10" dirty="0">
                <a:solidFill>
                  <a:srgbClr val="171514"/>
                </a:solidFill>
                <a:latin typeface="Microsoft Sans Serif"/>
                <a:cs typeface="Microsoft Sans Serif"/>
              </a:rPr>
              <a:t>al </a:t>
            </a:r>
            <a:r>
              <a:rPr sz="700" spc="-35" dirty="0">
                <a:solidFill>
                  <a:srgbClr val="171514"/>
                </a:solidFill>
                <a:latin typeface="Microsoft Sans Serif"/>
                <a:cs typeface="Microsoft Sans Serif"/>
              </a:rPr>
              <a:t>PTP, </a:t>
            </a:r>
            <a:r>
              <a:rPr sz="700" spc="10" dirty="0">
                <a:solidFill>
                  <a:srgbClr val="171514"/>
                </a:solidFill>
                <a:latin typeface="Microsoft Sans Serif"/>
                <a:cs typeface="Microsoft Sans Serif"/>
              </a:rPr>
              <a:t>los </a:t>
            </a:r>
            <a:r>
              <a:rPr sz="700" spc="15" dirty="0" err="1">
                <a:solidFill>
                  <a:srgbClr val="171514"/>
                </a:solidFill>
                <a:latin typeface="Microsoft Sans Serif"/>
                <a:cs typeface="Microsoft Sans Serif"/>
              </a:rPr>
              <a:t>voltajes</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a:t>
            </a:r>
            <a:r>
              <a:rPr lang="es-ES" sz="700" spc="20"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megóh</a:t>
            </a:r>
            <a:r>
              <a:rPr lang="es-ES" sz="700" spc="40" dirty="0" smtClean="0">
                <a:solidFill>
                  <a:srgbClr val="171514"/>
                </a:solidFill>
                <a:latin typeface="Microsoft Sans Serif"/>
                <a:cs typeface="Microsoft Sans Serif"/>
              </a:rPr>
              <a:t>m</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prueba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son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10</a:t>
            </a:r>
            <a:r>
              <a:rPr sz="700" spc="-5" dirty="0">
                <a:solidFill>
                  <a:srgbClr val="171514"/>
                </a:solidFill>
                <a:latin typeface="Microsoft Sans Serif"/>
                <a:cs typeface="Microsoft Sans Serif"/>
              </a:rPr>
              <a:t> </a:t>
            </a:r>
            <a:r>
              <a:rPr sz="700" spc="-5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100</a:t>
            </a:r>
            <a:r>
              <a:rPr sz="700" spc="-5" dirty="0">
                <a:solidFill>
                  <a:srgbClr val="171514"/>
                </a:solidFill>
                <a:latin typeface="Microsoft Sans Serif"/>
                <a:cs typeface="Microsoft Sans Serif"/>
              </a:rPr>
              <a:t> </a:t>
            </a:r>
            <a:r>
              <a:rPr sz="700" spc="-5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CC.</a:t>
            </a:r>
            <a:endParaRPr sz="700" dirty="0">
              <a:latin typeface="Microsoft Sans Serif"/>
              <a:cs typeface="Microsoft Sans Serif"/>
            </a:endParaRPr>
          </a:p>
          <a:p>
            <a:pPr>
              <a:spcBef>
                <a:spcPts val="10"/>
              </a:spcBef>
            </a:pPr>
            <a:endParaRPr sz="1050" dirty="0">
              <a:latin typeface="Microsoft Sans Serif"/>
              <a:cs typeface="Microsoft Sans Serif"/>
            </a:endParaRPr>
          </a:p>
          <a:p>
            <a:pPr marL="12700" marR="23495">
              <a:lnSpc>
                <a:spcPct val="142900"/>
              </a:lnSpc>
              <a:spcBef>
                <a:spcPts val="5"/>
              </a:spcBef>
            </a:pPr>
            <a:r>
              <a:rPr sz="700" spc="-20" dirty="0">
                <a:solidFill>
                  <a:srgbClr val="171514"/>
                </a:solidFill>
                <a:latin typeface="Microsoft Sans Serif"/>
                <a:cs typeface="Microsoft Sans Serif"/>
              </a:rPr>
              <a:t>En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dos </a:t>
            </a:r>
            <a:r>
              <a:rPr sz="700" spc="25" dirty="0">
                <a:solidFill>
                  <a:srgbClr val="171514"/>
                </a:solidFill>
                <a:latin typeface="Microsoft Sans Serif"/>
                <a:cs typeface="Microsoft Sans Serif"/>
              </a:rPr>
              <a:t>pruebas </a:t>
            </a:r>
            <a:r>
              <a:rPr sz="700" spc="20" dirty="0">
                <a:solidFill>
                  <a:srgbClr val="171514"/>
                </a:solidFill>
                <a:latin typeface="Microsoft Sans Serif"/>
                <a:cs typeface="Microsoft Sans Serif"/>
              </a:rPr>
              <a:t>anteriores, </a:t>
            </a:r>
            <a:r>
              <a:rPr sz="700" spc="30" dirty="0">
                <a:solidFill>
                  <a:srgbClr val="171514"/>
                </a:solidFill>
                <a:latin typeface="Microsoft Sans Serif"/>
                <a:cs typeface="Microsoft Sans Serif"/>
              </a:rPr>
              <a:t>todos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electrodos </a:t>
            </a:r>
            <a:r>
              <a:rPr sz="700" spc="25" dirty="0">
                <a:solidFill>
                  <a:srgbClr val="171514"/>
                </a:solidFill>
                <a:latin typeface="Microsoft Sans Serif"/>
                <a:cs typeface="Microsoft Sans Serif"/>
              </a:rPr>
              <a:t>deben </a:t>
            </a:r>
            <a:r>
              <a:rPr sz="700" spc="20" dirty="0">
                <a:solidFill>
                  <a:srgbClr val="171514"/>
                </a:solidFill>
                <a:latin typeface="Microsoft Sans Serif"/>
                <a:cs typeface="Microsoft Sans Serif"/>
              </a:rPr>
              <a:t>estar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distancia </a:t>
            </a:r>
            <a:r>
              <a:rPr sz="700" spc="35" dirty="0">
                <a:solidFill>
                  <a:srgbClr val="171514"/>
                </a:solidFill>
                <a:latin typeface="Microsoft Sans Serif"/>
                <a:cs typeface="Microsoft Sans Serif"/>
              </a:rPr>
              <a:t>mínima</a:t>
            </a:r>
            <a:r>
              <a:rPr sz="700" spc="3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90 </a:t>
            </a:r>
            <a:r>
              <a:rPr sz="700" spc="25" dirty="0">
                <a:solidFill>
                  <a:srgbClr val="171514"/>
                </a:solidFill>
                <a:latin typeface="Microsoft Sans Serif"/>
                <a:cs typeface="Microsoft Sans Serif"/>
              </a:rPr>
              <a:t>cm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cualquier</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elemento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conectado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conexión</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lecturas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deben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tomarse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después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15</a:t>
            </a:r>
            <a:r>
              <a:rPr lang="es-ES" sz="700" spc="10" dirty="0" smtClean="0">
                <a:solidFill>
                  <a:srgbClr val="171514"/>
                </a:solidFill>
                <a:latin typeface="Microsoft Sans Serif"/>
                <a:cs typeface="Microsoft Sans Serif"/>
              </a:rPr>
              <a:t> </a:t>
            </a:r>
            <a:r>
              <a:rPr lang="es-ES" sz="700" spc="15" dirty="0" smtClean="0">
                <a:solidFill>
                  <a:srgbClr val="171514"/>
                </a:solidFill>
                <a:latin typeface="Microsoft Sans Serif"/>
                <a:cs typeface="Microsoft Sans Serif"/>
              </a:rPr>
              <a:t>s</a:t>
            </a:r>
            <a:r>
              <a:rPr sz="700" spc="1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Los </a:t>
            </a:r>
            <a:r>
              <a:rPr sz="700" spc="15" dirty="0">
                <a:solidFill>
                  <a:srgbClr val="171514"/>
                </a:solidFill>
                <a:latin typeface="Microsoft Sans Serif"/>
                <a:cs typeface="Microsoft Sans Serif"/>
              </a:rPr>
              <a:t>valores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resistencia </a:t>
            </a:r>
            <a:r>
              <a:rPr sz="700" spc="20" dirty="0">
                <a:solidFill>
                  <a:srgbClr val="171514"/>
                </a:solidFill>
                <a:latin typeface="Microsoft Sans Serif"/>
                <a:cs typeface="Microsoft Sans Serif"/>
              </a:rPr>
              <a:t>son </a:t>
            </a:r>
            <a:r>
              <a:rPr sz="700" spc="10" dirty="0">
                <a:solidFill>
                  <a:srgbClr val="171514"/>
                </a:solidFill>
                <a:latin typeface="Microsoft Sans Serif"/>
                <a:cs typeface="Microsoft Sans Serif"/>
              </a:rPr>
              <a:t>el </a:t>
            </a:r>
            <a:r>
              <a:rPr sz="700" spc="35" dirty="0">
                <a:solidFill>
                  <a:srgbClr val="171514"/>
                </a:solidFill>
                <a:latin typeface="Microsoft Sans Serif"/>
                <a:cs typeface="Microsoft Sans Serif"/>
              </a:rPr>
              <a:t>promedio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al </a:t>
            </a:r>
            <a:r>
              <a:rPr sz="700" spc="25" dirty="0">
                <a:solidFill>
                  <a:srgbClr val="171514"/>
                </a:solidFill>
                <a:latin typeface="Microsoft Sans Serif"/>
                <a:cs typeface="Microsoft Sans Serif"/>
              </a:rPr>
              <a:t>menos </a:t>
            </a:r>
            <a:r>
              <a:rPr sz="700" spc="10" dirty="0">
                <a:solidFill>
                  <a:srgbClr val="171514"/>
                </a:solidFill>
                <a:latin typeface="Microsoft Sans Serif"/>
                <a:cs typeface="Microsoft Sans Serif"/>
              </a:rPr>
              <a:t>cinco </a:t>
            </a:r>
            <a:r>
              <a:rPr sz="700" spc="20" dirty="0">
                <a:solidFill>
                  <a:srgbClr val="171514"/>
                </a:solidFill>
                <a:latin typeface="Microsoft Sans Serif"/>
                <a:cs typeface="Microsoft Sans Serif"/>
              </a:rPr>
              <a:t>mediciones diferentes. </a:t>
            </a:r>
            <a:r>
              <a:rPr sz="700" spc="-35" dirty="0">
                <a:solidFill>
                  <a:srgbClr val="171514"/>
                </a:solidFill>
                <a:latin typeface="Microsoft Sans Serif"/>
                <a:cs typeface="Microsoft Sans Serif"/>
              </a:rPr>
              <a:t>Si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piso</a:t>
            </a:r>
            <a:r>
              <a:rPr sz="700" spc="2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consiste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baldosas, </a:t>
            </a:r>
            <a:r>
              <a:rPr sz="700" spc="20" dirty="0">
                <a:solidFill>
                  <a:srgbClr val="171514"/>
                </a:solidFill>
                <a:latin typeface="Microsoft Sans Serif"/>
                <a:cs typeface="Microsoft Sans Serif"/>
              </a:rPr>
              <a:t>algunas de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mediciones de </a:t>
            </a:r>
            <a:r>
              <a:rPr sz="700" spc="-45" dirty="0">
                <a:solidFill>
                  <a:srgbClr val="171514"/>
                </a:solidFill>
                <a:latin typeface="Microsoft Sans Serif"/>
                <a:cs typeface="Microsoft Sans Serif"/>
              </a:rPr>
              <a:t>PTP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deben </a:t>
            </a:r>
            <a:r>
              <a:rPr sz="700" spc="15" dirty="0">
                <a:solidFill>
                  <a:srgbClr val="171514"/>
                </a:solidFill>
                <a:latin typeface="Microsoft Sans Serif"/>
                <a:cs typeface="Microsoft Sans Serif"/>
              </a:rPr>
              <a:t>realizar </a:t>
            </a:r>
            <a:r>
              <a:rPr sz="700" spc="30" dirty="0">
                <a:solidFill>
                  <a:srgbClr val="171514"/>
                </a:solidFill>
                <a:latin typeface="Microsoft Sans Serif"/>
                <a:cs typeface="Microsoft Sans Serif"/>
              </a:rPr>
              <a:t>entre </a:t>
            </a:r>
            <a:r>
              <a:rPr sz="700" spc="20" dirty="0">
                <a:solidFill>
                  <a:srgbClr val="171514"/>
                </a:solidFill>
                <a:latin typeface="Microsoft Sans Serif"/>
                <a:cs typeface="Microsoft Sans Serif"/>
              </a:rPr>
              <a:t>electrodos</a:t>
            </a:r>
            <a:r>
              <a:rPr sz="700" spc="20"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25" dirty="0" smtClean="0">
                <a:solidFill>
                  <a:srgbClr val="171514"/>
                </a:solidFill>
                <a:latin typeface="Microsoft Sans Serif"/>
                <a:cs typeface="Microsoft Sans Serif"/>
              </a:rPr>
              <a:t>lo</a:t>
            </a:r>
            <a:r>
              <a:rPr lang="es-ES" sz="700" spc="25"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largo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costura. </a:t>
            </a:r>
            <a:r>
              <a:rPr sz="700" spc="20" dirty="0">
                <a:solidFill>
                  <a:srgbClr val="171514"/>
                </a:solidFill>
                <a:latin typeface="Microsoft Sans Serif"/>
                <a:cs typeface="Microsoft Sans Serif"/>
              </a:rPr>
              <a:t>Ambos </a:t>
            </a:r>
            <a:r>
              <a:rPr sz="700" spc="5" dirty="0">
                <a:solidFill>
                  <a:srgbClr val="171514"/>
                </a:solidFill>
                <a:latin typeface="Microsoft Sans Serif"/>
                <a:cs typeface="Microsoft Sans Serif"/>
              </a:rPr>
              <a:t>ensayos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pueden </a:t>
            </a:r>
            <a:r>
              <a:rPr sz="700" spc="15" dirty="0">
                <a:solidFill>
                  <a:srgbClr val="171514"/>
                </a:solidFill>
                <a:latin typeface="Microsoft Sans Serif"/>
                <a:cs typeface="Microsoft Sans Serif"/>
              </a:rPr>
              <a:t>realizar </a:t>
            </a:r>
            <a:r>
              <a:rPr sz="700" spc="20" dirty="0">
                <a:solidFill>
                  <a:srgbClr val="171514"/>
                </a:solidFill>
                <a:latin typeface="Microsoft Sans Serif"/>
                <a:cs typeface="Microsoft Sans Serif"/>
              </a:rPr>
              <a:t>en </a:t>
            </a:r>
            <a:r>
              <a:rPr sz="700" spc="25" dirty="0">
                <a:solidFill>
                  <a:srgbClr val="171514"/>
                </a:solidFill>
                <a:latin typeface="Microsoft Sans Serif"/>
                <a:cs typeface="Microsoft Sans Serif"/>
              </a:rPr>
              <a:t>muestras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suelo </a:t>
            </a:r>
            <a:r>
              <a:rPr sz="700" spc="20" dirty="0">
                <a:solidFill>
                  <a:srgbClr val="171514"/>
                </a:solidFill>
                <a:latin typeface="Microsoft Sans Serif"/>
                <a:cs typeface="Microsoft Sans Serif"/>
              </a:rPr>
              <a:t>individuales </a:t>
            </a:r>
            <a:r>
              <a:rPr sz="700" spc="30" dirty="0">
                <a:solidFill>
                  <a:srgbClr val="171514"/>
                </a:solidFill>
                <a:latin typeface="Microsoft Sans Serif"/>
                <a:cs typeface="Microsoft Sans Serif"/>
              </a:rPr>
              <a:t>o </a:t>
            </a:r>
            <a:r>
              <a:rPr sz="700" spc="20" dirty="0" err="1">
                <a:solidFill>
                  <a:srgbClr val="171514"/>
                </a:solidFill>
                <a:latin typeface="Microsoft Sans Serif"/>
                <a:cs typeface="Microsoft Sans Serif"/>
              </a:rPr>
              <a:t>en</a:t>
            </a:r>
            <a:r>
              <a:rPr sz="700" spc="20"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suelos</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instalados</a:t>
            </a:r>
            <a:r>
              <a:rPr sz="700" spc="15" dirty="0">
                <a:solidFill>
                  <a:srgbClr val="171514"/>
                </a:solidFill>
                <a:latin typeface="Microsoft Sans Serif"/>
                <a:cs typeface="Microsoft Sans Serif"/>
              </a:rPr>
              <a:t>. </a:t>
            </a:r>
            <a:r>
              <a:rPr sz="700" dirty="0">
                <a:solidFill>
                  <a:srgbClr val="171514"/>
                </a:solidFill>
                <a:latin typeface="Microsoft Sans Serif"/>
                <a:cs typeface="Microsoft Sans Serif"/>
              </a:rPr>
              <a:t>Para </a:t>
            </a:r>
            <a:r>
              <a:rPr sz="700" spc="20" dirty="0">
                <a:solidFill>
                  <a:srgbClr val="171514"/>
                </a:solidFill>
                <a:latin typeface="Microsoft Sans Serif"/>
                <a:cs typeface="Microsoft Sans Serif"/>
              </a:rPr>
              <a:t>conocer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procedimiento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prueba </a:t>
            </a:r>
            <a:r>
              <a:rPr sz="700" spc="10" dirty="0">
                <a:solidFill>
                  <a:srgbClr val="171514"/>
                </a:solidFill>
                <a:latin typeface="Microsoft Sans Serif"/>
                <a:cs typeface="Microsoft Sans Serif"/>
              </a:rPr>
              <a:t>exacto,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deben consultar</a:t>
            </a:r>
            <a:r>
              <a:rPr sz="700" spc="25" dirty="0">
                <a:solidFill>
                  <a:srgbClr val="171514"/>
                </a:solidFill>
                <a:latin typeface="Microsoft Sans Serif"/>
                <a:cs typeface="Microsoft Sans Serif"/>
              </a:rPr>
              <a:t> </a:t>
            </a:r>
            <a:r>
              <a:rPr sz="700" dirty="0">
                <a:solidFill>
                  <a:srgbClr val="171514"/>
                </a:solidFill>
                <a:latin typeface="Microsoft Sans Serif"/>
                <a:cs typeface="Microsoft Sans Serif"/>
              </a:rPr>
              <a:t>las </a:t>
            </a:r>
            <a:r>
              <a:rPr sz="700" spc="30" dirty="0" err="1" smtClean="0">
                <a:solidFill>
                  <a:srgbClr val="171514"/>
                </a:solidFill>
                <a:latin typeface="Microsoft Sans Serif"/>
                <a:cs typeface="Microsoft Sans Serif"/>
              </a:rPr>
              <a:t>normas</a:t>
            </a:r>
            <a:r>
              <a:rPr lang="es-ES" sz="700" spc="3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pertinentes</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510540" indent="152400">
              <a:lnSpc>
                <a:spcPct val="125000"/>
              </a:lnSpc>
              <a:spcBef>
                <a:spcPts val="20"/>
              </a:spcBef>
            </a:pPr>
            <a:r>
              <a:rPr sz="800" spc="-20"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base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las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medidas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anteriores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clasificación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pavimentos</a:t>
            </a:r>
            <a:r>
              <a:rPr sz="800" spc="-5"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según</a:t>
            </a:r>
            <a:r>
              <a:rPr sz="800" spc="-5"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su</a:t>
            </a:r>
            <a:r>
              <a:rPr lang="es-ES" sz="800" spc="1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spc="-5"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siguiente</a:t>
            </a:r>
            <a:r>
              <a:rPr sz="800" spc="20" dirty="0">
                <a:solidFill>
                  <a:srgbClr val="171514"/>
                </a:solidFill>
                <a:latin typeface="Microsoft Sans Serif"/>
                <a:cs typeface="Microsoft Sans Serif"/>
              </a:rPr>
              <a:t>.</a:t>
            </a:r>
            <a:endParaRPr sz="800" dirty="0">
              <a:latin typeface="Microsoft Sans Serif"/>
              <a:cs typeface="Microsoft Sans Serif"/>
            </a:endParaRP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131179" y="2181682"/>
            <a:ext cx="72643" cy="51828"/>
          </a:xfrm>
          <a:prstGeom prst="rect">
            <a:avLst/>
          </a:prstGeom>
        </p:spPr>
      </p:pic>
      <p:grpSp>
        <p:nvGrpSpPr>
          <p:cNvPr id="3" name="object 3"/>
          <p:cNvGrpSpPr/>
          <p:nvPr/>
        </p:nvGrpSpPr>
        <p:grpSpPr>
          <a:xfrm>
            <a:off x="6176644" y="3137493"/>
            <a:ext cx="2249170" cy="660400"/>
            <a:chOff x="1493519" y="3137493"/>
            <a:chExt cx="2249170" cy="660400"/>
          </a:xfrm>
        </p:grpSpPr>
        <p:pic>
          <p:nvPicPr>
            <p:cNvPr id="4" name="object 4"/>
            <p:cNvPicPr/>
            <p:nvPr/>
          </p:nvPicPr>
          <p:blipFill>
            <a:blip r:embed="rId3" cstate="print"/>
            <a:stretch>
              <a:fillRect/>
            </a:stretch>
          </p:blipFill>
          <p:spPr>
            <a:xfrm>
              <a:off x="1503419" y="3226647"/>
              <a:ext cx="2107692" cy="566420"/>
            </a:xfrm>
            <a:prstGeom prst="rect">
              <a:avLst/>
            </a:prstGeom>
          </p:spPr>
        </p:pic>
        <p:sp>
          <p:nvSpPr>
            <p:cNvPr id="5" name="object 5"/>
            <p:cNvSpPr/>
            <p:nvPr/>
          </p:nvSpPr>
          <p:spPr>
            <a:xfrm>
              <a:off x="1503419" y="3226647"/>
              <a:ext cx="2108200" cy="566420"/>
            </a:xfrm>
            <a:custGeom>
              <a:avLst/>
              <a:gdLst/>
              <a:ahLst/>
              <a:cxnLst/>
              <a:rect l="l" t="t" r="r" b="b"/>
              <a:pathLst>
                <a:path w="2108200" h="566420">
                  <a:moveTo>
                    <a:pt x="526923" y="0"/>
                  </a:moveTo>
                  <a:lnTo>
                    <a:pt x="0" y="566420"/>
                  </a:lnTo>
                  <a:lnTo>
                    <a:pt x="1580769" y="566420"/>
                  </a:lnTo>
                  <a:lnTo>
                    <a:pt x="2107692" y="0"/>
                  </a:lnTo>
                  <a:lnTo>
                    <a:pt x="526923" y="0"/>
                  </a:lnTo>
                  <a:close/>
                </a:path>
              </a:pathLst>
            </a:custGeom>
            <a:ln w="7620">
              <a:solidFill>
                <a:srgbClr val="231F20"/>
              </a:solidFill>
            </a:ln>
          </p:spPr>
          <p:txBody>
            <a:bodyPr wrap="square" lIns="0" tIns="0" rIns="0" bIns="0" rtlCol="0"/>
            <a:lstStyle/>
            <a:p>
              <a:endParaRPr/>
            </a:p>
          </p:txBody>
        </p:sp>
        <p:pic>
          <p:nvPicPr>
            <p:cNvPr id="6" name="object 6"/>
            <p:cNvPicPr/>
            <p:nvPr/>
          </p:nvPicPr>
          <p:blipFill>
            <a:blip r:embed="rId4" cstate="print"/>
            <a:stretch>
              <a:fillRect/>
            </a:stretch>
          </p:blipFill>
          <p:spPr>
            <a:xfrm>
              <a:off x="1497329" y="3701630"/>
              <a:ext cx="1588516" cy="92455"/>
            </a:xfrm>
            <a:prstGeom prst="rect">
              <a:avLst/>
            </a:prstGeom>
          </p:spPr>
        </p:pic>
        <p:sp>
          <p:nvSpPr>
            <p:cNvPr id="7" name="object 7"/>
            <p:cNvSpPr/>
            <p:nvPr/>
          </p:nvSpPr>
          <p:spPr>
            <a:xfrm>
              <a:off x="1497329" y="3701630"/>
              <a:ext cx="1588770" cy="92710"/>
            </a:xfrm>
            <a:custGeom>
              <a:avLst/>
              <a:gdLst/>
              <a:ahLst/>
              <a:cxnLst/>
              <a:rect l="l" t="t" r="r" b="b"/>
              <a:pathLst>
                <a:path w="1588770" h="92710">
                  <a:moveTo>
                    <a:pt x="0" y="92455"/>
                  </a:moveTo>
                  <a:lnTo>
                    <a:pt x="1588516" y="92455"/>
                  </a:lnTo>
                  <a:lnTo>
                    <a:pt x="1588516" y="0"/>
                  </a:lnTo>
                  <a:lnTo>
                    <a:pt x="0" y="0"/>
                  </a:lnTo>
                  <a:lnTo>
                    <a:pt x="0" y="92455"/>
                  </a:lnTo>
                  <a:close/>
                </a:path>
              </a:pathLst>
            </a:custGeom>
            <a:ln w="7619">
              <a:solidFill>
                <a:srgbClr val="231F20"/>
              </a:solidFill>
            </a:ln>
          </p:spPr>
          <p:txBody>
            <a:bodyPr wrap="square" lIns="0" tIns="0" rIns="0" bIns="0" rtlCol="0"/>
            <a:lstStyle/>
            <a:p>
              <a:endParaRPr/>
            </a:p>
          </p:txBody>
        </p:sp>
        <p:pic>
          <p:nvPicPr>
            <p:cNvPr id="8" name="object 8"/>
            <p:cNvPicPr/>
            <p:nvPr/>
          </p:nvPicPr>
          <p:blipFill>
            <a:blip r:embed="rId5" cstate="print"/>
            <a:stretch>
              <a:fillRect/>
            </a:stretch>
          </p:blipFill>
          <p:spPr>
            <a:xfrm>
              <a:off x="1503419" y="3141303"/>
              <a:ext cx="2107692" cy="566420"/>
            </a:xfrm>
            <a:prstGeom prst="rect">
              <a:avLst/>
            </a:prstGeom>
          </p:spPr>
        </p:pic>
        <p:sp>
          <p:nvSpPr>
            <p:cNvPr id="9" name="object 9"/>
            <p:cNvSpPr/>
            <p:nvPr/>
          </p:nvSpPr>
          <p:spPr>
            <a:xfrm>
              <a:off x="1503419" y="3141303"/>
              <a:ext cx="2108200" cy="566420"/>
            </a:xfrm>
            <a:custGeom>
              <a:avLst/>
              <a:gdLst/>
              <a:ahLst/>
              <a:cxnLst/>
              <a:rect l="l" t="t" r="r" b="b"/>
              <a:pathLst>
                <a:path w="2108200" h="566420">
                  <a:moveTo>
                    <a:pt x="526923" y="0"/>
                  </a:moveTo>
                  <a:lnTo>
                    <a:pt x="0" y="566420"/>
                  </a:lnTo>
                  <a:lnTo>
                    <a:pt x="1580769" y="566420"/>
                  </a:lnTo>
                  <a:lnTo>
                    <a:pt x="2107692" y="0"/>
                  </a:lnTo>
                  <a:lnTo>
                    <a:pt x="526923" y="0"/>
                  </a:lnTo>
                  <a:close/>
                </a:path>
              </a:pathLst>
            </a:custGeom>
            <a:ln w="7620">
              <a:solidFill>
                <a:srgbClr val="231F20"/>
              </a:solidFill>
            </a:ln>
          </p:spPr>
          <p:txBody>
            <a:bodyPr wrap="square" lIns="0" tIns="0" rIns="0" bIns="0" rtlCol="0"/>
            <a:lstStyle/>
            <a:p>
              <a:endParaRPr/>
            </a:p>
          </p:txBody>
        </p:sp>
        <p:pic>
          <p:nvPicPr>
            <p:cNvPr id="10" name="object 10"/>
            <p:cNvPicPr/>
            <p:nvPr/>
          </p:nvPicPr>
          <p:blipFill>
            <a:blip r:embed="rId6" cstate="print"/>
            <a:stretch>
              <a:fillRect/>
            </a:stretch>
          </p:blipFill>
          <p:spPr>
            <a:xfrm>
              <a:off x="3516420" y="3167566"/>
              <a:ext cx="91884" cy="72453"/>
            </a:xfrm>
            <a:prstGeom prst="rect">
              <a:avLst/>
            </a:prstGeom>
          </p:spPr>
        </p:pic>
        <p:sp>
          <p:nvSpPr>
            <p:cNvPr id="11" name="object 11"/>
            <p:cNvSpPr/>
            <p:nvPr/>
          </p:nvSpPr>
          <p:spPr>
            <a:xfrm>
              <a:off x="3611111" y="3141303"/>
              <a:ext cx="0" cy="96520"/>
            </a:xfrm>
            <a:custGeom>
              <a:avLst/>
              <a:gdLst/>
              <a:ahLst/>
              <a:cxnLst/>
              <a:rect l="l" t="t" r="r" b="b"/>
              <a:pathLst>
                <a:path h="96519">
                  <a:moveTo>
                    <a:pt x="0" y="0"/>
                  </a:moveTo>
                  <a:lnTo>
                    <a:pt x="0" y="96520"/>
                  </a:lnTo>
                </a:path>
              </a:pathLst>
            </a:custGeom>
            <a:ln w="7620">
              <a:solidFill>
                <a:srgbClr val="231F20"/>
              </a:solidFill>
            </a:ln>
          </p:spPr>
          <p:txBody>
            <a:bodyPr wrap="square" lIns="0" tIns="0" rIns="0" bIns="0" rtlCol="0"/>
            <a:lstStyle/>
            <a:p>
              <a:endParaRPr/>
            </a:p>
          </p:txBody>
        </p:sp>
        <p:pic>
          <p:nvPicPr>
            <p:cNvPr id="12" name="object 12"/>
            <p:cNvPicPr/>
            <p:nvPr/>
          </p:nvPicPr>
          <p:blipFill>
            <a:blip r:embed="rId7" cstate="print"/>
            <a:stretch>
              <a:fillRect/>
            </a:stretch>
          </p:blipFill>
          <p:spPr>
            <a:xfrm>
              <a:off x="2593845" y="3182197"/>
              <a:ext cx="132080" cy="251460"/>
            </a:xfrm>
            <a:prstGeom prst="rect">
              <a:avLst/>
            </a:prstGeom>
          </p:spPr>
        </p:pic>
        <p:sp>
          <p:nvSpPr>
            <p:cNvPr id="13" name="object 13"/>
            <p:cNvSpPr/>
            <p:nvPr/>
          </p:nvSpPr>
          <p:spPr>
            <a:xfrm>
              <a:off x="3493255" y="3161623"/>
              <a:ext cx="248920" cy="374650"/>
            </a:xfrm>
            <a:custGeom>
              <a:avLst/>
              <a:gdLst/>
              <a:ahLst/>
              <a:cxnLst/>
              <a:rect l="l" t="t" r="r" b="b"/>
              <a:pathLst>
                <a:path w="248920" h="374650">
                  <a:moveTo>
                    <a:pt x="117855" y="0"/>
                  </a:moveTo>
                  <a:lnTo>
                    <a:pt x="121919" y="313436"/>
                  </a:lnTo>
                </a:path>
                <a:path w="248920" h="374650">
                  <a:moveTo>
                    <a:pt x="0" y="313436"/>
                  </a:moveTo>
                  <a:lnTo>
                    <a:pt x="248919" y="313436"/>
                  </a:lnTo>
                </a:path>
                <a:path w="248920" h="374650">
                  <a:moveTo>
                    <a:pt x="54863" y="343916"/>
                  </a:moveTo>
                  <a:lnTo>
                    <a:pt x="193039" y="343916"/>
                  </a:lnTo>
                </a:path>
                <a:path w="248920" h="374650">
                  <a:moveTo>
                    <a:pt x="91439" y="374396"/>
                  </a:moveTo>
                  <a:lnTo>
                    <a:pt x="160527" y="374396"/>
                  </a:lnTo>
                </a:path>
              </a:pathLst>
            </a:custGeom>
            <a:ln w="15240">
              <a:solidFill>
                <a:srgbClr val="231F20"/>
              </a:solidFill>
            </a:ln>
          </p:spPr>
          <p:txBody>
            <a:bodyPr wrap="square" lIns="0" tIns="0" rIns="0" bIns="0" rtlCol="0"/>
            <a:lstStyle/>
            <a:p>
              <a:endParaRPr/>
            </a:p>
          </p:txBody>
        </p:sp>
      </p:grpSp>
      <p:grpSp>
        <p:nvGrpSpPr>
          <p:cNvPr id="14" name="object 14"/>
          <p:cNvGrpSpPr/>
          <p:nvPr/>
        </p:nvGrpSpPr>
        <p:grpSpPr>
          <a:xfrm>
            <a:off x="7634097" y="2701125"/>
            <a:ext cx="238760" cy="255270"/>
            <a:chOff x="2950972" y="2701125"/>
            <a:chExt cx="238760" cy="255270"/>
          </a:xfrm>
        </p:grpSpPr>
        <p:sp>
          <p:nvSpPr>
            <p:cNvPr id="15" name="object 15"/>
            <p:cNvSpPr/>
            <p:nvPr/>
          </p:nvSpPr>
          <p:spPr>
            <a:xfrm>
              <a:off x="2954782" y="2704935"/>
              <a:ext cx="231140" cy="247650"/>
            </a:xfrm>
            <a:custGeom>
              <a:avLst/>
              <a:gdLst/>
              <a:ahLst/>
              <a:cxnLst/>
              <a:rect l="l" t="t" r="r" b="b"/>
              <a:pathLst>
                <a:path w="231139" h="247650">
                  <a:moveTo>
                    <a:pt x="0" y="247395"/>
                  </a:moveTo>
                  <a:lnTo>
                    <a:pt x="230632" y="247395"/>
                  </a:lnTo>
                  <a:lnTo>
                    <a:pt x="230632" y="0"/>
                  </a:lnTo>
                  <a:lnTo>
                    <a:pt x="0" y="0"/>
                  </a:lnTo>
                  <a:lnTo>
                    <a:pt x="0" y="247395"/>
                  </a:lnTo>
                  <a:close/>
                </a:path>
              </a:pathLst>
            </a:custGeom>
            <a:ln w="7620">
              <a:solidFill>
                <a:srgbClr val="231F20"/>
              </a:solidFill>
            </a:ln>
          </p:spPr>
          <p:txBody>
            <a:bodyPr wrap="square" lIns="0" tIns="0" rIns="0" bIns="0" rtlCol="0"/>
            <a:lstStyle/>
            <a:p>
              <a:endParaRPr/>
            </a:p>
          </p:txBody>
        </p:sp>
        <p:pic>
          <p:nvPicPr>
            <p:cNvPr id="16" name="object 16"/>
            <p:cNvPicPr/>
            <p:nvPr/>
          </p:nvPicPr>
          <p:blipFill>
            <a:blip r:embed="rId8" cstate="print"/>
            <a:stretch>
              <a:fillRect/>
            </a:stretch>
          </p:blipFill>
          <p:spPr>
            <a:xfrm>
              <a:off x="2970784" y="2720937"/>
              <a:ext cx="207264" cy="125984"/>
            </a:xfrm>
            <a:prstGeom prst="rect">
              <a:avLst/>
            </a:prstGeom>
          </p:spPr>
        </p:pic>
        <p:sp>
          <p:nvSpPr>
            <p:cNvPr id="17" name="object 17"/>
            <p:cNvSpPr/>
            <p:nvPr/>
          </p:nvSpPr>
          <p:spPr>
            <a:xfrm>
              <a:off x="2993891" y="2903051"/>
              <a:ext cx="22860" cy="22860"/>
            </a:xfrm>
            <a:custGeom>
              <a:avLst/>
              <a:gdLst/>
              <a:ahLst/>
              <a:cxnLst/>
              <a:rect l="l" t="t" r="r" b="b"/>
              <a:pathLst>
                <a:path w="22860" h="22860">
                  <a:moveTo>
                    <a:pt x="17348" y="0"/>
                  </a:moveTo>
                  <a:lnTo>
                    <a:pt x="11175" y="0"/>
                  </a:lnTo>
                  <a:lnTo>
                    <a:pt x="5003" y="0"/>
                  </a:lnTo>
                  <a:lnTo>
                    <a:pt x="0" y="5003"/>
                  </a:lnTo>
                  <a:lnTo>
                    <a:pt x="0" y="17348"/>
                  </a:lnTo>
                  <a:lnTo>
                    <a:pt x="5003" y="22352"/>
                  </a:lnTo>
                  <a:lnTo>
                    <a:pt x="17348" y="22352"/>
                  </a:lnTo>
                  <a:lnTo>
                    <a:pt x="22351" y="17348"/>
                  </a:lnTo>
                  <a:lnTo>
                    <a:pt x="22351" y="5003"/>
                  </a:lnTo>
                  <a:lnTo>
                    <a:pt x="17348" y="0"/>
                  </a:lnTo>
                  <a:close/>
                </a:path>
              </a:pathLst>
            </a:custGeom>
            <a:solidFill>
              <a:srgbClr val="231F20"/>
            </a:solidFill>
          </p:spPr>
          <p:txBody>
            <a:bodyPr wrap="square" lIns="0" tIns="0" rIns="0" bIns="0" rtlCol="0"/>
            <a:lstStyle/>
            <a:p>
              <a:endParaRPr/>
            </a:p>
          </p:txBody>
        </p:sp>
        <p:sp>
          <p:nvSpPr>
            <p:cNvPr id="18" name="object 18"/>
            <p:cNvSpPr/>
            <p:nvPr/>
          </p:nvSpPr>
          <p:spPr>
            <a:xfrm>
              <a:off x="2993891" y="2903051"/>
              <a:ext cx="22860" cy="22860"/>
            </a:xfrm>
            <a:custGeom>
              <a:avLst/>
              <a:gdLst/>
              <a:ahLst/>
              <a:cxnLst/>
              <a:rect l="l" t="t" r="r" b="b"/>
              <a:pathLst>
                <a:path w="22860" h="22860">
                  <a:moveTo>
                    <a:pt x="11175" y="0"/>
                  </a:moveTo>
                  <a:lnTo>
                    <a:pt x="5003" y="0"/>
                  </a:lnTo>
                  <a:lnTo>
                    <a:pt x="0" y="5003"/>
                  </a:lnTo>
                  <a:lnTo>
                    <a:pt x="0" y="11176"/>
                  </a:lnTo>
                  <a:lnTo>
                    <a:pt x="0" y="17348"/>
                  </a:lnTo>
                  <a:lnTo>
                    <a:pt x="5003" y="22352"/>
                  </a:lnTo>
                  <a:lnTo>
                    <a:pt x="11175" y="22352"/>
                  </a:lnTo>
                  <a:lnTo>
                    <a:pt x="17348" y="22352"/>
                  </a:lnTo>
                  <a:lnTo>
                    <a:pt x="22351" y="17348"/>
                  </a:lnTo>
                  <a:lnTo>
                    <a:pt x="22351" y="11176"/>
                  </a:lnTo>
                  <a:lnTo>
                    <a:pt x="22351" y="5003"/>
                  </a:lnTo>
                  <a:lnTo>
                    <a:pt x="17348" y="0"/>
                  </a:lnTo>
                  <a:lnTo>
                    <a:pt x="11175" y="0"/>
                  </a:lnTo>
                  <a:close/>
                </a:path>
              </a:pathLst>
            </a:custGeom>
            <a:ln w="7620">
              <a:solidFill>
                <a:srgbClr val="231F20"/>
              </a:solidFill>
            </a:ln>
          </p:spPr>
          <p:txBody>
            <a:bodyPr wrap="square" lIns="0" tIns="0" rIns="0" bIns="0" rtlCol="0"/>
            <a:lstStyle/>
            <a:p>
              <a:endParaRPr/>
            </a:p>
          </p:txBody>
        </p:sp>
        <p:sp>
          <p:nvSpPr>
            <p:cNvPr id="19" name="object 19"/>
            <p:cNvSpPr/>
            <p:nvPr/>
          </p:nvSpPr>
          <p:spPr>
            <a:xfrm>
              <a:off x="3121399" y="2903051"/>
              <a:ext cx="22860" cy="22860"/>
            </a:xfrm>
            <a:custGeom>
              <a:avLst/>
              <a:gdLst/>
              <a:ahLst/>
              <a:cxnLst/>
              <a:rect l="l" t="t" r="r" b="b"/>
              <a:pathLst>
                <a:path w="22860" h="22860">
                  <a:moveTo>
                    <a:pt x="17348" y="0"/>
                  </a:moveTo>
                  <a:lnTo>
                    <a:pt x="11175" y="0"/>
                  </a:lnTo>
                  <a:lnTo>
                    <a:pt x="5003" y="0"/>
                  </a:lnTo>
                  <a:lnTo>
                    <a:pt x="0" y="5003"/>
                  </a:lnTo>
                  <a:lnTo>
                    <a:pt x="0" y="17348"/>
                  </a:lnTo>
                  <a:lnTo>
                    <a:pt x="5003" y="22352"/>
                  </a:lnTo>
                  <a:lnTo>
                    <a:pt x="17348" y="22352"/>
                  </a:lnTo>
                  <a:lnTo>
                    <a:pt x="22351" y="17348"/>
                  </a:lnTo>
                  <a:lnTo>
                    <a:pt x="22351" y="5003"/>
                  </a:lnTo>
                  <a:lnTo>
                    <a:pt x="17348" y="0"/>
                  </a:lnTo>
                  <a:close/>
                </a:path>
              </a:pathLst>
            </a:custGeom>
            <a:solidFill>
              <a:srgbClr val="231F20"/>
            </a:solidFill>
          </p:spPr>
          <p:txBody>
            <a:bodyPr wrap="square" lIns="0" tIns="0" rIns="0" bIns="0" rtlCol="0"/>
            <a:lstStyle/>
            <a:p>
              <a:endParaRPr/>
            </a:p>
          </p:txBody>
        </p:sp>
        <p:sp>
          <p:nvSpPr>
            <p:cNvPr id="20" name="object 20"/>
            <p:cNvSpPr/>
            <p:nvPr/>
          </p:nvSpPr>
          <p:spPr>
            <a:xfrm>
              <a:off x="3121399" y="2903051"/>
              <a:ext cx="22860" cy="22860"/>
            </a:xfrm>
            <a:custGeom>
              <a:avLst/>
              <a:gdLst/>
              <a:ahLst/>
              <a:cxnLst/>
              <a:rect l="l" t="t" r="r" b="b"/>
              <a:pathLst>
                <a:path w="22860" h="22860">
                  <a:moveTo>
                    <a:pt x="11175" y="0"/>
                  </a:moveTo>
                  <a:lnTo>
                    <a:pt x="5003" y="0"/>
                  </a:lnTo>
                  <a:lnTo>
                    <a:pt x="0" y="5003"/>
                  </a:lnTo>
                  <a:lnTo>
                    <a:pt x="0" y="11176"/>
                  </a:lnTo>
                  <a:lnTo>
                    <a:pt x="0" y="17348"/>
                  </a:lnTo>
                  <a:lnTo>
                    <a:pt x="5003" y="22352"/>
                  </a:lnTo>
                  <a:lnTo>
                    <a:pt x="11175" y="22352"/>
                  </a:lnTo>
                  <a:lnTo>
                    <a:pt x="17348" y="22352"/>
                  </a:lnTo>
                  <a:lnTo>
                    <a:pt x="22351" y="17348"/>
                  </a:lnTo>
                  <a:lnTo>
                    <a:pt x="22351" y="11176"/>
                  </a:lnTo>
                  <a:lnTo>
                    <a:pt x="22351" y="5003"/>
                  </a:lnTo>
                  <a:lnTo>
                    <a:pt x="17348" y="0"/>
                  </a:lnTo>
                  <a:lnTo>
                    <a:pt x="11175" y="0"/>
                  </a:lnTo>
                  <a:close/>
                </a:path>
              </a:pathLst>
            </a:custGeom>
            <a:ln w="7620">
              <a:solidFill>
                <a:srgbClr val="231F20"/>
              </a:solidFill>
            </a:ln>
          </p:spPr>
          <p:txBody>
            <a:bodyPr wrap="square" lIns="0" tIns="0" rIns="0" bIns="0" rtlCol="0"/>
            <a:lstStyle/>
            <a:p>
              <a:endParaRPr/>
            </a:p>
          </p:txBody>
        </p:sp>
      </p:grpSp>
      <p:sp>
        <p:nvSpPr>
          <p:cNvPr id="21" name="object 21"/>
          <p:cNvSpPr/>
          <p:nvPr/>
        </p:nvSpPr>
        <p:spPr>
          <a:xfrm>
            <a:off x="8225148" y="3141304"/>
            <a:ext cx="73660" cy="194945"/>
          </a:xfrm>
          <a:custGeom>
            <a:avLst/>
            <a:gdLst/>
            <a:ahLst/>
            <a:cxnLst/>
            <a:rect l="l" t="t" r="r" b="b"/>
            <a:pathLst>
              <a:path w="73660" h="194945">
                <a:moveTo>
                  <a:pt x="73151" y="194563"/>
                </a:moveTo>
                <a:lnTo>
                  <a:pt x="73151" y="0"/>
                </a:lnTo>
              </a:path>
              <a:path w="73660" h="194945">
                <a:moveTo>
                  <a:pt x="73151" y="10159"/>
                </a:moveTo>
                <a:lnTo>
                  <a:pt x="0" y="10159"/>
                </a:lnTo>
              </a:path>
            </a:pathLst>
          </a:custGeom>
          <a:ln w="30480">
            <a:solidFill>
              <a:srgbClr val="231F20"/>
            </a:solidFill>
          </a:ln>
        </p:spPr>
        <p:txBody>
          <a:bodyPr wrap="square" lIns="0" tIns="0" rIns="0" bIns="0" rtlCol="0"/>
          <a:lstStyle/>
          <a:p>
            <a:endParaRPr/>
          </a:p>
        </p:txBody>
      </p:sp>
      <p:sp>
        <p:nvSpPr>
          <p:cNvPr id="22" name="object 22"/>
          <p:cNvSpPr/>
          <p:nvPr/>
        </p:nvSpPr>
        <p:spPr>
          <a:xfrm>
            <a:off x="7357657" y="2913085"/>
            <a:ext cx="326390" cy="287655"/>
          </a:xfrm>
          <a:custGeom>
            <a:avLst/>
            <a:gdLst/>
            <a:ahLst/>
            <a:cxnLst/>
            <a:rect l="l" t="t" r="r" b="b"/>
            <a:pathLst>
              <a:path w="326389" h="287655">
                <a:moveTo>
                  <a:pt x="0" y="287274"/>
                </a:moveTo>
                <a:lnTo>
                  <a:pt x="46052" y="286297"/>
                </a:lnTo>
                <a:lnTo>
                  <a:pt x="90329" y="278960"/>
                </a:lnTo>
                <a:lnTo>
                  <a:pt x="132327" y="265707"/>
                </a:lnTo>
                <a:lnTo>
                  <a:pt x="171540" y="246983"/>
                </a:lnTo>
                <a:lnTo>
                  <a:pt x="207466" y="223230"/>
                </a:lnTo>
                <a:lnTo>
                  <a:pt x="239600" y="194893"/>
                </a:lnTo>
                <a:lnTo>
                  <a:pt x="267440" y="162417"/>
                </a:lnTo>
                <a:lnTo>
                  <a:pt x="290480" y="126245"/>
                </a:lnTo>
                <a:lnTo>
                  <a:pt x="308217" y="86823"/>
                </a:lnTo>
                <a:lnTo>
                  <a:pt x="320148" y="44593"/>
                </a:lnTo>
                <a:lnTo>
                  <a:pt x="325767" y="0"/>
                </a:lnTo>
              </a:path>
            </a:pathLst>
          </a:custGeom>
          <a:ln w="15240">
            <a:solidFill>
              <a:srgbClr val="231F20"/>
            </a:solidFill>
          </a:ln>
        </p:spPr>
        <p:txBody>
          <a:bodyPr wrap="square" lIns="0" tIns="0" rIns="0" bIns="0" rtlCol="0"/>
          <a:lstStyle/>
          <a:p>
            <a:endParaRPr/>
          </a:p>
        </p:txBody>
      </p:sp>
      <p:sp>
        <p:nvSpPr>
          <p:cNvPr id="23" name="object 23"/>
          <p:cNvSpPr/>
          <p:nvPr/>
        </p:nvSpPr>
        <p:spPr>
          <a:xfrm>
            <a:off x="7824369" y="2923118"/>
            <a:ext cx="413384" cy="226695"/>
          </a:xfrm>
          <a:custGeom>
            <a:avLst/>
            <a:gdLst/>
            <a:ahLst/>
            <a:cxnLst/>
            <a:rect l="l" t="t" r="r" b="b"/>
            <a:pathLst>
              <a:path w="413385" h="226694">
                <a:moveTo>
                  <a:pt x="0" y="0"/>
                </a:moveTo>
                <a:lnTo>
                  <a:pt x="30584" y="33963"/>
                </a:lnTo>
                <a:lnTo>
                  <a:pt x="63934" y="65619"/>
                </a:lnTo>
                <a:lnTo>
                  <a:pt x="99907" y="94892"/>
                </a:lnTo>
                <a:lnTo>
                  <a:pt x="138359" y="121702"/>
                </a:lnTo>
                <a:lnTo>
                  <a:pt x="179147" y="145972"/>
                </a:lnTo>
                <a:lnTo>
                  <a:pt x="222129" y="167623"/>
                </a:lnTo>
                <a:lnTo>
                  <a:pt x="267162" y="186577"/>
                </a:lnTo>
                <a:lnTo>
                  <a:pt x="314101" y="202757"/>
                </a:lnTo>
                <a:lnTo>
                  <a:pt x="362805" y="216083"/>
                </a:lnTo>
                <a:lnTo>
                  <a:pt x="413131" y="226479"/>
                </a:lnTo>
              </a:path>
            </a:pathLst>
          </a:custGeom>
          <a:ln w="15240">
            <a:solidFill>
              <a:srgbClr val="231F20"/>
            </a:solidFill>
          </a:ln>
        </p:spPr>
        <p:txBody>
          <a:bodyPr wrap="square" lIns="0" tIns="0" rIns="0" bIns="0" rtlCol="0"/>
          <a:lstStyle/>
          <a:p>
            <a:endParaRPr/>
          </a:p>
        </p:txBody>
      </p:sp>
      <p:grpSp>
        <p:nvGrpSpPr>
          <p:cNvPr id="24" name="object 24"/>
          <p:cNvGrpSpPr/>
          <p:nvPr/>
        </p:nvGrpSpPr>
        <p:grpSpPr>
          <a:xfrm>
            <a:off x="6214240" y="947510"/>
            <a:ext cx="2349500" cy="1433195"/>
            <a:chOff x="1531115" y="947509"/>
            <a:chExt cx="2349500" cy="1433195"/>
          </a:xfrm>
        </p:grpSpPr>
        <p:pic>
          <p:nvPicPr>
            <p:cNvPr id="25" name="object 25"/>
            <p:cNvPicPr/>
            <p:nvPr/>
          </p:nvPicPr>
          <p:blipFill>
            <a:blip r:embed="rId9" cstate="print"/>
            <a:stretch>
              <a:fillRect/>
            </a:stretch>
          </p:blipFill>
          <p:spPr>
            <a:xfrm>
              <a:off x="1542540" y="1414615"/>
              <a:ext cx="2333752" cy="842773"/>
            </a:xfrm>
            <a:prstGeom prst="rect">
              <a:avLst/>
            </a:prstGeom>
          </p:spPr>
        </p:pic>
        <p:sp>
          <p:nvSpPr>
            <p:cNvPr id="26" name="object 26"/>
            <p:cNvSpPr/>
            <p:nvPr/>
          </p:nvSpPr>
          <p:spPr>
            <a:xfrm>
              <a:off x="1542540" y="1455764"/>
              <a:ext cx="2334260" cy="802005"/>
            </a:xfrm>
            <a:custGeom>
              <a:avLst/>
              <a:gdLst/>
              <a:ahLst/>
              <a:cxnLst/>
              <a:rect l="l" t="t" r="r" b="b"/>
              <a:pathLst>
                <a:path w="2334260" h="802005">
                  <a:moveTo>
                    <a:pt x="583438" y="0"/>
                  </a:moveTo>
                  <a:lnTo>
                    <a:pt x="0" y="801624"/>
                  </a:lnTo>
                  <a:lnTo>
                    <a:pt x="1750314" y="801624"/>
                  </a:lnTo>
                  <a:lnTo>
                    <a:pt x="2333752" y="0"/>
                  </a:lnTo>
                  <a:lnTo>
                    <a:pt x="583438" y="0"/>
                  </a:lnTo>
                  <a:close/>
                </a:path>
              </a:pathLst>
            </a:custGeom>
            <a:ln w="7619">
              <a:solidFill>
                <a:srgbClr val="231F20"/>
              </a:solidFill>
            </a:ln>
          </p:spPr>
          <p:txBody>
            <a:bodyPr wrap="square" lIns="0" tIns="0" rIns="0" bIns="0" rtlCol="0"/>
            <a:lstStyle/>
            <a:p>
              <a:endParaRPr/>
            </a:p>
          </p:txBody>
        </p:sp>
        <p:pic>
          <p:nvPicPr>
            <p:cNvPr id="27" name="object 27"/>
            <p:cNvPicPr/>
            <p:nvPr/>
          </p:nvPicPr>
          <p:blipFill>
            <a:blip r:embed="rId10" cstate="print"/>
            <a:stretch>
              <a:fillRect/>
            </a:stretch>
          </p:blipFill>
          <p:spPr>
            <a:xfrm>
              <a:off x="1534925" y="1371435"/>
              <a:ext cx="2333739" cy="801624"/>
            </a:xfrm>
            <a:prstGeom prst="rect">
              <a:avLst/>
            </a:prstGeom>
          </p:spPr>
        </p:pic>
        <p:sp>
          <p:nvSpPr>
            <p:cNvPr id="28" name="object 28"/>
            <p:cNvSpPr/>
            <p:nvPr/>
          </p:nvSpPr>
          <p:spPr>
            <a:xfrm>
              <a:off x="1534925" y="1371435"/>
              <a:ext cx="2334260" cy="802005"/>
            </a:xfrm>
            <a:custGeom>
              <a:avLst/>
              <a:gdLst/>
              <a:ahLst/>
              <a:cxnLst/>
              <a:rect l="l" t="t" r="r" b="b"/>
              <a:pathLst>
                <a:path w="2334260" h="802005">
                  <a:moveTo>
                    <a:pt x="583425" y="0"/>
                  </a:moveTo>
                  <a:lnTo>
                    <a:pt x="0" y="801624"/>
                  </a:lnTo>
                  <a:lnTo>
                    <a:pt x="1750301" y="801624"/>
                  </a:lnTo>
                  <a:lnTo>
                    <a:pt x="2333739" y="0"/>
                  </a:lnTo>
                  <a:lnTo>
                    <a:pt x="583425" y="0"/>
                  </a:lnTo>
                  <a:close/>
                </a:path>
              </a:pathLst>
            </a:custGeom>
            <a:ln w="7619">
              <a:solidFill>
                <a:srgbClr val="231F20"/>
              </a:solidFill>
            </a:ln>
          </p:spPr>
          <p:txBody>
            <a:bodyPr wrap="square" lIns="0" tIns="0" rIns="0" bIns="0" rtlCol="0"/>
            <a:lstStyle/>
            <a:p>
              <a:endParaRPr/>
            </a:p>
          </p:txBody>
        </p:sp>
        <p:sp>
          <p:nvSpPr>
            <p:cNvPr id="29" name="object 29"/>
            <p:cNvSpPr/>
            <p:nvPr/>
          </p:nvSpPr>
          <p:spPr>
            <a:xfrm>
              <a:off x="1542536" y="1379051"/>
              <a:ext cx="2322195" cy="880744"/>
            </a:xfrm>
            <a:custGeom>
              <a:avLst/>
              <a:gdLst/>
              <a:ahLst/>
              <a:cxnLst/>
              <a:rect l="l" t="t" r="r" b="b"/>
              <a:pathLst>
                <a:path w="2322195" h="880744">
                  <a:moveTo>
                    <a:pt x="1740916" y="794004"/>
                  </a:moveTo>
                  <a:lnTo>
                    <a:pt x="1741424" y="880364"/>
                  </a:lnTo>
                </a:path>
                <a:path w="2322195" h="880744">
                  <a:moveTo>
                    <a:pt x="0" y="786384"/>
                  </a:moveTo>
                  <a:lnTo>
                    <a:pt x="508" y="872744"/>
                  </a:lnTo>
                </a:path>
                <a:path w="2322195" h="880744">
                  <a:moveTo>
                    <a:pt x="2321560" y="0"/>
                  </a:moveTo>
                  <a:lnTo>
                    <a:pt x="2322068" y="86360"/>
                  </a:lnTo>
                </a:path>
              </a:pathLst>
            </a:custGeom>
            <a:ln w="7620">
              <a:solidFill>
                <a:srgbClr val="231F20"/>
              </a:solidFill>
            </a:ln>
          </p:spPr>
          <p:txBody>
            <a:bodyPr wrap="square" lIns="0" tIns="0" rIns="0" bIns="0" rtlCol="0"/>
            <a:lstStyle/>
            <a:p>
              <a:endParaRPr/>
            </a:p>
          </p:txBody>
        </p:sp>
        <p:sp>
          <p:nvSpPr>
            <p:cNvPr id="30" name="object 30"/>
            <p:cNvSpPr/>
            <p:nvPr/>
          </p:nvSpPr>
          <p:spPr>
            <a:xfrm>
              <a:off x="3164922" y="1228175"/>
              <a:ext cx="176530" cy="318770"/>
            </a:xfrm>
            <a:custGeom>
              <a:avLst/>
              <a:gdLst/>
              <a:ahLst/>
              <a:cxnLst/>
              <a:rect l="l" t="t" r="r" b="b"/>
              <a:pathLst>
                <a:path w="176529" h="318769">
                  <a:moveTo>
                    <a:pt x="175933" y="0"/>
                  </a:moveTo>
                  <a:lnTo>
                    <a:pt x="0" y="318503"/>
                  </a:lnTo>
                </a:path>
              </a:pathLst>
            </a:custGeom>
            <a:ln w="10160">
              <a:solidFill>
                <a:srgbClr val="231F20"/>
              </a:solidFill>
            </a:ln>
          </p:spPr>
          <p:txBody>
            <a:bodyPr wrap="square" lIns="0" tIns="0" rIns="0" bIns="0" rtlCol="0"/>
            <a:lstStyle/>
            <a:p>
              <a:endParaRPr/>
            </a:p>
          </p:txBody>
        </p:sp>
        <p:sp>
          <p:nvSpPr>
            <p:cNvPr id="31" name="object 31"/>
            <p:cNvSpPr/>
            <p:nvPr/>
          </p:nvSpPr>
          <p:spPr>
            <a:xfrm>
              <a:off x="3145275" y="1519069"/>
              <a:ext cx="47625" cy="63500"/>
            </a:xfrm>
            <a:custGeom>
              <a:avLst/>
              <a:gdLst/>
              <a:ahLst/>
              <a:cxnLst/>
              <a:rect l="l" t="t" r="r" b="b"/>
              <a:pathLst>
                <a:path w="47625" h="63500">
                  <a:moveTo>
                    <a:pt x="11683" y="0"/>
                  </a:moveTo>
                  <a:lnTo>
                    <a:pt x="0" y="63182"/>
                  </a:lnTo>
                  <a:lnTo>
                    <a:pt x="47256" y="19646"/>
                  </a:lnTo>
                  <a:lnTo>
                    <a:pt x="19646" y="27609"/>
                  </a:lnTo>
                  <a:lnTo>
                    <a:pt x="11683" y="0"/>
                  </a:lnTo>
                  <a:close/>
                </a:path>
              </a:pathLst>
            </a:custGeom>
            <a:solidFill>
              <a:srgbClr val="231F20"/>
            </a:solidFill>
          </p:spPr>
          <p:txBody>
            <a:bodyPr wrap="square" lIns="0" tIns="0" rIns="0" bIns="0" rtlCol="0"/>
            <a:lstStyle/>
            <a:p>
              <a:endParaRPr/>
            </a:p>
          </p:txBody>
        </p:sp>
        <p:sp>
          <p:nvSpPr>
            <p:cNvPr id="32" name="object 32"/>
            <p:cNvSpPr/>
            <p:nvPr/>
          </p:nvSpPr>
          <p:spPr>
            <a:xfrm>
              <a:off x="2134871" y="1159088"/>
              <a:ext cx="84455" cy="297180"/>
            </a:xfrm>
            <a:custGeom>
              <a:avLst/>
              <a:gdLst/>
              <a:ahLst/>
              <a:cxnLst/>
              <a:rect l="l" t="t" r="r" b="b"/>
              <a:pathLst>
                <a:path w="84455" h="297180">
                  <a:moveTo>
                    <a:pt x="0" y="0"/>
                  </a:moveTo>
                  <a:lnTo>
                    <a:pt x="83921" y="296684"/>
                  </a:lnTo>
                </a:path>
              </a:pathLst>
            </a:custGeom>
            <a:ln w="10160">
              <a:solidFill>
                <a:srgbClr val="231F20"/>
              </a:solidFill>
            </a:ln>
          </p:spPr>
          <p:txBody>
            <a:bodyPr wrap="square" lIns="0" tIns="0" rIns="0" bIns="0" rtlCol="0"/>
            <a:lstStyle/>
            <a:p>
              <a:endParaRPr/>
            </a:p>
          </p:txBody>
        </p:sp>
        <p:sp>
          <p:nvSpPr>
            <p:cNvPr id="33" name="object 33"/>
            <p:cNvSpPr/>
            <p:nvPr/>
          </p:nvSpPr>
          <p:spPr>
            <a:xfrm>
              <a:off x="2193714" y="1430688"/>
              <a:ext cx="39370" cy="64769"/>
            </a:xfrm>
            <a:custGeom>
              <a:avLst/>
              <a:gdLst/>
              <a:ahLst/>
              <a:cxnLst/>
              <a:rect l="l" t="t" r="r" b="b"/>
              <a:pathLst>
                <a:path w="39369" h="64769">
                  <a:moveTo>
                    <a:pt x="39115" y="0"/>
                  </a:moveTo>
                  <a:lnTo>
                    <a:pt x="25082" y="25082"/>
                  </a:lnTo>
                  <a:lnTo>
                    <a:pt x="0" y="11061"/>
                  </a:lnTo>
                  <a:lnTo>
                    <a:pt x="36144" y="64185"/>
                  </a:lnTo>
                  <a:lnTo>
                    <a:pt x="39115" y="0"/>
                  </a:lnTo>
                  <a:close/>
                </a:path>
              </a:pathLst>
            </a:custGeom>
            <a:solidFill>
              <a:srgbClr val="231F20"/>
            </a:solidFill>
          </p:spPr>
          <p:txBody>
            <a:bodyPr wrap="square" lIns="0" tIns="0" rIns="0" bIns="0" rtlCol="0"/>
            <a:lstStyle/>
            <a:p>
              <a:endParaRPr/>
            </a:p>
          </p:txBody>
        </p:sp>
        <p:sp>
          <p:nvSpPr>
            <p:cNvPr id="34" name="object 34"/>
            <p:cNvSpPr/>
            <p:nvPr/>
          </p:nvSpPr>
          <p:spPr>
            <a:xfrm>
              <a:off x="2337555" y="1377146"/>
              <a:ext cx="587375" cy="885825"/>
            </a:xfrm>
            <a:custGeom>
              <a:avLst/>
              <a:gdLst/>
              <a:ahLst/>
              <a:cxnLst/>
              <a:rect l="l" t="t" r="r" b="b"/>
              <a:pathLst>
                <a:path w="587375" h="885825">
                  <a:moveTo>
                    <a:pt x="586828" y="0"/>
                  </a:moveTo>
                  <a:lnTo>
                    <a:pt x="1943" y="797814"/>
                  </a:lnTo>
                </a:path>
                <a:path w="587375" h="885825">
                  <a:moveTo>
                    <a:pt x="0" y="798957"/>
                  </a:moveTo>
                  <a:lnTo>
                    <a:pt x="1003" y="885316"/>
                  </a:lnTo>
                </a:path>
              </a:pathLst>
            </a:custGeom>
            <a:ln w="7620">
              <a:solidFill>
                <a:srgbClr val="231F20"/>
              </a:solidFill>
            </a:ln>
          </p:spPr>
          <p:txBody>
            <a:bodyPr wrap="square" lIns="0" tIns="0" rIns="0" bIns="0" rtlCol="0"/>
            <a:lstStyle/>
            <a:p>
              <a:endParaRPr/>
            </a:p>
          </p:txBody>
        </p:sp>
        <p:sp>
          <p:nvSpPr>
            <p:cNvPr id="35" name="object 35"/>
            <p:cNvSpPr/>
            <p:nvPr/>
          </p:nvSpPr>
          <p:spPr>
            <a:xfrm>
              <a:off x="2358384" y="1839809"/>
              <a:ext cx="669925" cy="0"/>
            </a:xfrm>
            <a:custGeom>
              <a:avLst/>
              <a:gdLst/>
              <a:ahLst/>
              <a:cxnLst/>
              <a:rect l="l" t="t" r="r" b="b"/>
              <a:pathLst>
                <a:path w="669925">
                  <a:moveTo>
                    <a:pt x="0" y="0"/>
                  </a:moveTo>
                  <a:lnTo>
                    <a:pt x="669544" y="0"/>
                  </a:lnTo>
                </a:path>
              </a:pathLst>
            </a:custGeom>
            <a:ln w="10160">
              <a:solidFill>
                <a:srgbClr val="231F20"/>
              </a:solidFill>
            </a:ln>
          </p:spPr>
          <p:txBody>
            <a:bodyPr wrap="square" lIns="0" tIns="0" rIns="0" bIns="0" rtlCol="0"/>
            <a:lstStyle/>
            <a:p>
              <a:endParaRPr/>
            </a:p>
          </p:txBody>
        </p:sp>
        <p:sp>
          <p:nvSpPr>
            <p:cNvPr id="36" name="object 36"/>
            <p:cNvSpPr/>
            <p:nvPr/>
          </p:nvSpPr>
          <p:spPr>
            <a:xfrm>
              <a:off x="2317737" y="1819477"/>
              <a:ext cx="751205" cy="41275"/>
            </a:xfrm>
            <a:custGeom>
              <a:avLst/>
              <a:gdLst/>
              <a:ahLst/>
              <a:cxnLst/>
              <a:rect l="l" t="t" r="r" b="b"/>
              <a:pathLst>
                <a:path w="751205" h="41275">
                  <a:moveTo>
                    <a:pt x="60960" y="0"/>
                  </a:moveTo>
                  <a:lnTo>
                    <a:pt x="0" y="20332"/>
                  </a:lnTo>
                  <a:lnTo>
                    <a:pt x="60960" y="40652"/>
                  </a:lnTo>
                  <a:lnTo>
                    <a:pt x="40640" y="20332"/>
                  </a:lnTo>
                  <a:lnTo>
                    <a:pt x="60960" y="0"/>
                  </a:lnTo>
                  <a:close/>
                </a:path>
                <a:path w="751205" h="41275">
                  <a:moveTo>
                    <a:pt x="750824" y="20332"/>
                  </a:moveTo>
                  <a:lnTo>
                    <a:pt x="689864" y="0"/>
                  </a:lnTo>
                  <a:lnTo>
                    <a:pt x="710184" y="20332"/>
                  </a:lnTo>
                  <a:lnTo>
                    <a:pt x="689864" y="40652"/>
                  </a:lnTo>
                  <a:lnTo>
                    <a:pt x="750824" y="20332"/>
                  </a:lnTo>
                  <a:close/>
                </a:path>
              </a:pathLst>
            </a:custGeom>
            <a:solidFill>
              <a:srgbClr val="231F20"/>
            </a:solidFill>
          </p:spPr>
          <p:txBody>
            <a:bodyPr wrap="square" lIns="0" tIns="0" rIns="0" bIns="0" rtlCol="0"/>
            <a:lstStyle/>
            <a:p>
              <a:endParaRPr/>
            </a:p>
          </p:txBody>
        </p:sp>
        <p:sp>
          <p:nvSpPr>
            <p:cNvPr id="37" name="object 37"/>
            <p:cNvSpPr/>
            <p:nvPr/>
          </p:nvSpPr>
          <p:spPr>
            <a:xfrm>
              <a:off x="2605773" y="951319"/>
              <a:ext cx="231140" cy="247015"/>
            </a:xfrm>
            <a:custGeom>
              <a:avLst/>
              <a:gdLst/>
              <a:ahLst/>
              <a:cxnLst/>
              <a:rect l="l" t="t" r="r" b="b"/>
              <a:pathLst>
                <a:path w="231139" h="247015">
                  <a:moveTo>
                    <a:pt x="0" y="246888"/>
                  </a:moveTo>
                  <a:lnTo>
                    <a:pt x="231140" y="246888"/>
                  </a:lnTo>
                  <a:lnTo>
                    <a:pt x="231140" y="0"/>
                  </a:lnTo>
                  <a:lnTo>
                    <a:pt x="0" y="0"/>
                  </a:lnTo>
                  <a:lnTo>
                    <a:pt x="0" y="246888"/>
                  </a:lnTo>
                  <a:close/>
                </a:path>
              </a:pathLst>
            </a:custGeom>
            <a:ln w="7620">
              <a:solidFill>
                <a:srgbClr val="231F20"/>
              </a:solidFill>
            </a:ln>
          </p:spPr>
          <p:txBody>
            <a:bodyPr wrap="square" lIns="0" tIns="0" rIns="0" bIns="0" rtlCol="0"/>
            <a:lstStyle/>
            <a:p>
              <a:endParaRPr/>
            </a:p>
          </p:txBody>
        </p:sp>
        <p:pic>
          <p:nvPicPr>
            <p:cNvPr id="38" name="object 38"/>
            <p:cNvPicPr/>
            <p:nvPr/>
          </p:nvPicPr>
          <p:blipFill>
            <a:blip r:embed="rId11" cstate="print"/>
            <a:stretch>
              <a:fillRect/>
            </a:stretch>
          </p:blipFill>
          <p:spPr>
            <a:xfrm>
              <a:off x="2621788" y="967321"/>
              <a:ext cx="207772" cy="125983"/>
            </a:xfrm>
            <a:prstGeom prst="rect">
              <a:avLst/>
            </a:prstGeom>
          </p:spPr>
        </p:pic>
        <p:sp>
          <p:nvSpPr>
            <p:cNvPr id="39" name="object 39"/>
            <p:cNvSpPr/>
            <p:nvPr/>
          </p:nvSpPr>
          <p:spPr>
            <a:xfrm>
              <a:off x="2644895" y="1148924"/>
              <a:ext cx="22860" cy="22860"/>
            </a:xfrm>
            <a:custGeom>
              <a:avLst/>
              <a:gdLst/>
              <a:ahLst/>
              <a:cxnLst/>
              <a:rect l="l" t="t" r="r" b="b"/>
              <a:pathLst>
                <a:path w="22860" h="22859">
                  <a:moveTo>
                    <a:pt x="17741" y="0"/>
                  </a:moveTo>
                  <a:lnTo>
                    <a:pt x="11430" y="0"/>
                  </a:lnTo>
                  <a:lnTo>
                    <a:pt x="5118" y="0"/>
                  </a:lnTo>
                  <a:lnTo>
                    <a:pt x="0" y="5003"/>
                  </a:lnTo>
                  <a:lnTo>
                    <a:pt x="0" y="17348"/>
                  </a:lnTo>
                  <a:lnTo>
                    <a:pt x="5118" y="22352"/>
                  </a:lnTo>
                  <a:lnTo>
                    <a:pt x="17741" y="22352"/>
                  </a:lnTo>
                  <a:lnTo>
                    <a:pt x="22860" y="17348"/>
                  </a:lnTo>
                  <a:lnTo>
                    <a:pt x="22860" y="5003"/>
                  </a:lnTo>
                  <a:lnTo>
                    <a:pt x="17741" y="0"/>
                  </a:lnTo>
                  <a:close/>
                </a:path>
              </a:pathLst>
            </a:custGeom>
            <a:solidFill>
              <a:srgbClr val="231F20"/>
            </a:solidFill>
          </p:spPr>
          <p:txBody>
            <a:bodyPr wrap="square" lIns="0" tIns="0" rIns="0" bIns="0" rtlCol="0"/>
            <a:lstStyle/>
            <a:p>
              <a:endParaRPr/>
            </a:p>
          </p:txBody>
        </p:sp>
        <p:sp>
          <p:nvSpPr>
            <p:cNvPr id="40" name="object 40"/>
            <p:cNvSpPr/>
            <p:nvPr/>
          </p:nvSpPr>
          <p:spPr>
            <a:xfrm>
              <a:off x="2644895" y="1148924"/>
              <a:ext cx="22860" cy="22860"/>
            </a:xfrm>
            <a:custGeom>
              <a:avLst/>
              <a:gdLst/>
              <a:ahLst/>
              <a:cxnLst/>
              <a:rect l="l" t="t" r="r" b="b"/>
              <a:pathLst>
                <a:path w="22860" h="22859">
                  <a:moveTo>
                    <a:pt x="11430" y="0"/>
                  </a:moveTo>
                  <a:lnTo>
                    <a:pt x="5118" y="0"/>
                  </a:lnTo>
                  <a:lnTo>
                    <a:pt x="0" y="5003"/>
                  </a:lnTo>
                  <a:lnTo>
                    <a:pt x="0" y="11176"/>
                  </a:lnTo>
                  <a:lnTo>
                    <a:pt x="0" y="17348"/>
                  </a:lnTo>
                  <a:lnTo>
                    <a:pt x="5118" y="22352"/>
                  </a:lnTo>
                  <a:lnTo>
                    <a:pt x="11430" y="22352"/>
                  </a:lnTo>
                  <a:lnTo>
                    <a:pt x="17741" y="22352"/>
                  </a:lnTo>
                  <a:lnTo>
                    <a:pt x="22860" y="17348"/>
                  </a:lnTo>
                  <a:lnTo>
                    <a:pt x="22860" y="11176"/>
                  </a:lnTo>
                  <a:lnTo>
                    <a:pt x="22860" y="5003"/>
                  </a:lnTo>
                  <a:lnTo>
                    <a:pt x="17741" y="0"/>
                  </a:lnTo>
                  <a:lnTo>
                    <a:pt x="11430" y="0"/>
                  </a:lnTo>
                  <a:close/>
                </a:path>
              </a:pathLst>
            </a:custGeom>
            <a:ln w="7620">
              <a:solidFill>
                <a:srgbClr val="231F20"/>
              </a:solidFill>
            </a:ln>
          </p:spPr>
          <p:txBody>
            <a:bodyPr wrap="square" lIns="0" tIns="0" rIns="0" bIns="0" rtlCol="0"/>
            <a:lstStyle/>
            <a:p>
              <a:endParaRPr/>
            </a:p>
          </p:txBody>
        </p:sp>
        <p:sp>
          <p:nvSpPr>
            <p:cNvPr id="41" name="object 41"/>
            <p:cNvSpPr/>
            <p:nvPr/>
          </p:nvSpPr>
          <p:spPr>
            <a:xfrm>
              <a:off x="2772405" y="1148924"/>
              <a:ext cx="22860" cy="22860"/>
            </a:xfrm>
            <a:custGeom>
              <a:avLst/>
              <a:gdLst/>
              <a:ahLst/>
              <a:cxnLst/>
              <a:rect l="l" t="t" r="r" b="b"/>
              <a:pathLst>
                <a:path w="22860" h="22859">
                  <a:moveTo>
                    <a:pt x="17741" y="0"/>
                  </a:moveTo>
                  <a:lnTo>
                    <a:pt x="11430" y="0"/>
                  </a:lnTo>
                  <a:lnTo>
                    <a:pt x="5118" y="0"/>
                  </a:lnTo>
                  <a:lnTo>
                    <a:pt x="0" y="5003"/>
                  </a:lnTo>
                  <a:lnTo>
                    <a:pt x="0" y="17348"/>
                  </a:lnTo>
                  <a:lnTo>
                    <a:pt x="5118" y="22352"/>
                  </a:lnTo>
                  <a:lnTo>
                    <a:pt x="17741" y="22352"/>
                  </a:lnTo>
                  <a:lnTo>
                    <a:pt x="22860" y="17348"/>
                  </a:lnTo>
                  <a:lnTo>
                    <a:pt x="22860" y="5003"/>
                  </a:lnTo>
                  <a:lnTo>
                    <a:pt x="17741" y="0"/>
                  </a:lnTo>
                  <a:close/>
                </a:path>
              </a:pathLst>
            </a:custGeom>
            <a:solidFill>
              <a:srgbClr val="231F20"/>
            </a:solidFill>
          </p:spPr>
          <p:txBody>
            <a:bodyPr wrap="square" lIns="0" tIns="0" rIns="0" bIns="0" rtlCol="0"/>
            <a:lstStyle/>
            <a:p>
              <a:endParaRPr/>
            </a:p>
          </p:txBody>
        </p:sp>
        <p:sp>
          <p:nvSpPr>
            <p:cNvPr id="42" name="object 42"/>
            <p:cNvSpPr/>
            <p:nvPr/>
          </p:nvSpPr>
          <p:spPr>
            <a:xfrm>
              <a:off x="2772405" y="1148924"/>
              <a:ext cx="22860" cy="22860"/>
            </a:xfrm>
            <a:custGeom>
              <a:avLst/>
              <a:gdLst/>
              <a:ahLst/>
              <a:cxnLst/>
              <a:rect l="l" t="t" r="r" b="b"/>
              <a:pathLst>
                <a:path w="22860" h="22859">
                  <a:moveTo>
                    <a:pt x="11430" y="0"/>
                  </a:moveTo>
                  <a:lnTo>
                    <a:pt x="5118" y="0"/>
                  </a:lnTo>
                  <a:lnTo>
                    <a:pt x="0" y="5003"/>
                  </a:lnTo>
                  <a:lnTo>
                    <a:pt x="0" y="11176"/>
                  </a:lnTo>
                  <a:lnTo>
                    <a:pt x="0" y="17348"/>
                  </a:lnTo>
                  <a:lnTo>
                    <a:pt x="5118" y="22352"/>
                  </a:lnTo>
                  <a:lnTo>
                    <a:pt x="11430" y="22352"/>
                  </a:lnTo>
                  <a:lnTo>
                    <a:pt x="17741" y="22352"/>
                  </a:lnTo>
                  <a:lnTo>
                    <a:pt x="22860" y="17348"/>
                  </a:lnTo>
                  <a:lnTo>
                    <a:pt x="22860" y="11176"/>
                  </a:lnTo>
                  <a:lnTo>
                    <a:pt x="22860" y="5003"/>
                  </a:lnTo>
                  <a:lnTo>
                    <a:pt x="17741" y="0"/>
                  </a:lnTo>
                  <a:lnTo>
                    <a:pt x="11430" y="0"/>
                  </a:lnTo>
                  <a:close/>
                </a:path>
              </a:pathLst>
            </a:custGeom>
            <a:ln w="7620">
              <a:solidFill>
                <a:srgbClr val="231F20"/>
              </a:solidFill>
            </a:ln>
          </p:spPr>
          <p:txBody>
            <a:bodyPr wrap="square" lIns="0" tIns="0" rIns="0" bIns="0" rtlCol="0"/>
            <a:lstStyle/>
            <a:p>
              <a:endParaRPr/>
            </a:p>
          </p:txBody>
        </p:sp>
        <p:pic>
          <p:nvPicPr>
            <p:cNvPr id="43" name="object 43"/>
            <p:cNvPicPr/>
            <p:nvPr/>
          </p:nvPicPr>
          <p:blipFill>
            <a:blip r:embed="rId12" cstate="print"/>
            <a:stretch>
              <a:fillRect/>
            </a:stretch>
          </p:blipFill>
          <p:spPr>
            <a:xfrm>
              <a:off x="2232155" y="1454490"/>
              <a:ext cx="141719" cy="267714"/>
            </a:xfrm>
            <a:prstGeom prst="rect">
              <a:avLst/>
            </a:prstGeom>
          </p:spPr>
        </p:pic>
        <p:pic>
          <p:nvPicPr>
            <p:cNvPr id="44" name="object 44"/>
            <p:cNvPicPr/>
            <p:nvPr/>
          </p:nvPicPr>
          <p:blipFill>
            <a:blip r:embed="rId13" cstate="print"/>
            <a:stretch>
              <a:fillRect/>
            </a:stretch>
          </p:blipFill>
          <p:spPr>
            <a:xfrm>
              <a:off x="2976874" y="1472778"/>
              <a:ext cx="141732" cy="267714"/>
            </a:xfrm>
            <a:prstGeom prst="rect">
              <a:avLst/>
            </a:prstGeom>
          </p:spPr>
        </p:pic>
        <p:sp>
          <p:nvSpPr>
            <p:cNvPr id="45" name="object 45"/>
            <p:cNvSpPr/>
            <p:nvPr/>
          </p:nvSpPr>
          <p:spPr>
            <a:xfrm>
              <a:off x="2296918" y="1430364"/>
              <a:ext cx="772160" cy="414020"/>
            </a:xfrm>
            <a:custGeom>
              <a:avLst/>
              <a:gdLst/>
              <a:ahLst/>
              <a:cxnLst/>
              <a:rect l="l" t="t" r="r" b="b"/>
              <a:pathLst>
                <a:path w="772160" h="414019">
                  <a:moveTo>
                    <a:pt x="0" y="0"/>
                  </a:moveTo>
                  <a:lnTo>
                    <a:pt x="20828" y="407923"/>
                  </a:lnTo>
                </a:path>
                <a:path w="772160" h="414019">
                  <a:moveTo>
                    <a:pt x="751332" y="6083"/>
                  </a:moveTo>
                  <a:lnTo>
                    <a:pt x="771652" y="414020"/>
                  </a:lnTo>
                </a:path>
              </a:pathLst>
            </a:custGeom>
            <a:ln w="7620">
              <a:solidFill>
                <a:srgbClr val="231F20"/>
              </a:solidFill>
              <a:prstDash val="lgDash"/>
            </a:ln>
          </p:spPr>
          <p:txBody>
            <a:bodyPr wrap="square" lIns="0" tIns="0" rIns="0" bIns="0" rtlCol="0"/>
            <a:lstStyle/>
            <a:p>
              <a:endParaRPr/>
            </a:p>
          </p:txBody>
        </p:sp>
        <p:sp>
          <p:nvSpPr>
            <p:cNvPr id="46" name="object 46"/>
            <p:cNvSpPr/>
            <p:nvPr/>
          </p:nvSpPr>
          <p:spPr>
            <a:xfrm>
              <a:off x="2179567" y="2309859"/>
              <a:ext cx="108585" cy="65405"/>
            </a:xfrm>
            <a:custGeom>
              <a:avLst/>
              <a:gdLst/>
              <a:ahLst/>
              <a:cxnLst/>
              <a:rect l="l" t="t" r="r" b="b"/>
              <a:pathLst>
                <a:path w="108585" h="65405">
                  <a:moveTo>
                    <a:pt x="0" y="65379"/>
                  </a:moveTo>
                  <a:lnTo>
                    <a:pt x="108445" y="0"/>
                  </a:lnTo>
                </a:path>
              </a:pathLst>
            </a:custGeom>
            <a:ln w="10160">
              <a:solidFill>
                <a:srgbClr val="231F20"/>
              </a:solidFill>
            </a:ln>
          </p:spPr>
          <p:txBody>
            <a:bodyPr wrap="square" lIns="0" tIns="0" rIns="0" bIns="0" rtlCol="0"/>
            <a:lstStyle/>
            <a:p>
              <a:endParaRPr/>
            </a:p>
          </p:txBody>
        </p:sp>
        <p:sp>
          <p:nvSpPr>
            <p:cNvPr id="47" name="object 47"/>
            <p:cNvSpPr/>
            <p:nvPr/>
          </p:nvSpPr>
          <p:spPr>
            <a:xfrm>
              <a:off x="2254881" y="2288879"/>
              <a:ext cx="67945" cy="57785"/>
            </a:xfrm>
            <a:custGeom>
              <a:avLst/>
              <a:gdLst/>
              <a:ahLst/>
              <a:cxnLst/>
              <a:rect l="l" t="t" r="r" b="b"/>
              <a:pathLst>
                <a:path w="67944" h="57785">
                  <a:moveTo>
                    <a:pt x="67945" y="0"/>
                  </a:moveTo>
                  <a:lnTo>
                    <a:pt x="0" y="5359"/>
                  </a:lnTo>
                  <a:lnTo>
                    <a:pt x="33134" y="20980"/>
                  </a:lnTo>
                  <a:lnTo>
                    <a:pt x="31470" y="57581"/>
                  </a:lnTo>
                  <a:lnTo>
                    <a:pt x="67945" y="0"/>
                  </a:lnTo>
                  <a:close/>
                </a:path>
              </a:pathLst>
            </a:custGeom>
            <a:solidFill>
              <a:srgbClr val="231F20"/>
            </a:solidFill>
          </p:spPr>
          <p:txBody>
            <a:bodyPr wrap="square" lIns="0" tIns="0" rIns="0" bIns="0" rtlCol="0"/>
            <a:lstStyle/>
            <a:p>
              <a:endParaRPr/>
            </a:p>
          </p:txBody>
        </p:sp>
        <p:sp>
          <p:nvSpPr>
            <p:cNvPr id="48" name="object 48"/>
            <p:cNvSpPr/>
            <p:nvPr/>
          </p:nvSpPr>
          <p:spPr>
            <a:xfrm>
              <a:off x="2358830" y="1148922"/>
              <a:ext cx="682625" cy="382270"/>
            </a:xfrm>
            <a:custGeom>
              <a:avLst/>
              <a:gdLst/>
              <a:ahLst/>
              <a:cxnLst/>
              <a:rect l="l" t="t" r="r" b="b"/>
              <a:pathLst>
                <a:path w="682625" h="382269">
                  <a:moveTo>
                    <a:pt x="0" y="353593"/>
                  </a:moveTo>
                  <a:lnTo>
                    <a:pt x="47687" y="344915"/>
                  </a:lnTo>
                  <a:lnTo>
                    <a:pt x="92472" y="329926"/>
                  </a:lnTo>
                  <a:lnTo>
                    <a:pt x="133904" y="309171"/>
                  </a:lnTo>
                  <a:lnTo>
                    <a:pt x="171533" y="283196"/>
                  </a:lnTo>
                  <a:lnTo>
                    <a:pt x="204910" y="252546"/>
                  </a:lnTo>
                  <a:lnTo>
                    <a:pt x="233585" y="217766"/>
                  </a:lnTo>
                  <a:lnTo>
                    <a:pt x="257108" y="179402"/>
                  </a:lnTo>
                  <a:lnTo>
                    <a:pt x="275030" y="137998"/>
                  </a:lnTo>
                  <a:lnTo>
                    <a:pt x="286901" y="94100"/>
                  </a:lnTo>
                  <a:lnTo>
                    <a:pt x="292270" y="48253"/>
                  </a:lnTo>
                  <a:lnTo>
                    <a:pt x="290690" y="1003"/>
                  </a:lnTo>
                </a:path>
                <a:path w="682625" h="382269">
                  <a:moveTo>
                    <a:pt x="431469" y="0"/>
                  </a:moveTo>
                  <a:lnTo>
                    <a:pt x="425639" y="48114"/>
                  </a:lnTo>
                  <a:lnTo>
                    <a:pt x="426696" y="95325"/>
                  </a:lnTo>
                  <a:lnTo>
                    <a:pt x="434253" y="141040"/>
                  </a:lnTo>
                  <a:lnTo>
                    <a:pt x="447924" y="184670"/>
                  </a:lnTo>
                  <a:lnTo>
                    <a:pt x="467319" y="225622"/>
                  </a:lnTo>
                  <a:lnTo>
                    <a:pt x="492051" y="263306"/>
                  </a:lnTo>
                  <a:lnTo>
                    <a:pt x="521733" y="297131"/>
                  </a:lnTo>
                  <a:lnTo>
                    <a:pt x="555977" y="326505"/>
                  </a:lnTo>
                  <a:lnTo>
                    <a:pt x="594396" y="350838"/>
                  </a:lnTo>
                  <a:lnTo>
                    <a:pt x="636601" y="369538"/>
                  </a:lnTo>
                  <a:lnTo>
                    <a:pt x="682205" y="382015"/>
                  </a:lnTo>
                </a:path>
              </a:pathLst>
            </a:custGeom>
            <a:ln w="15240">
              <a:solidFill>
                <a:srgbClr val="231F20"/>
              </a:solidFill>
            </a:ln>
          </p:spPr>
          <p:txBody>
            <a:bodyPr wrap="square" lIns="0" tIns="0" rIns="0" bIns="0" rtlCol="0"/>
            <a:lstStyle/>
            <a:p>
              <a:endParaRPr/>
            </a:p>
          </p:txBody>
        </p:sp>
      </p:grpSp>
      <p:sp>
        <p:nvSpPr>
          <p:cNvPr id="49" name="object 49"/>
          <p:cNvSpPr txBox="1"/>
          <p:nvPr/>
        </p:nvSpPr>
        <p:spPr>
          <a:xfrm>
            <a:off x="5337225"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50" name="object 50"/>
          <p:cNvSpPr txBox="1"/>
          <p:nvPr/>
        </p:nvSpPr>
        <p:spPr>
          <a:xfrm>
            <a:off x="9424021"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131</a:t>
            </a:r>
            <a:endParaRPr sz="900">
              <a:latin typeface="Arial"/>
              <a:cs typeface="Arial"/>
            </a:endParaRPr>
          </a:p>
        </p:txBody>
      </p:sp>
      <p:sp>
        <p:nvSpPr>
          <p:cNvPr id="51" name="object 51"/>
          <p:cNvSpPr txBox="1"/>
          <p:nvPr/>
        </p:nvSpPr>
        <p:spPr>
          <a:xfrm>
            <a:off x="7246826" y="795632"/>
            <a:ext cx="307975" cy="105157"/>
          </a:xfrm>
          <a:prstGeom prst="rect">
            <a:avLst/>
          </a:prstGeom>
        </p:spPr>
        <p:txBody>
          <a:bodyPr vert="horz" wrap="square" lIns="0" tIns="12700" rIns="0" bIns="0" rtlCol="0">
            <a:spAutoFit/>
          </a:bodyPr>
          <a:lstStyle/>
          <a:p>
            <a:pPr marL="12700">
              <a:spcBef>
                <a:spcPts val="100"/>
              </a:spcBef>
            </a:pPr>
            <a:r>
              <a:rPr sz="600" spc="30" dirty="0">
                <a:solidFill>
                  <a:srgbClr val="171514"/>
                </a:solidFill>
                <a:latin typeface="Microsoft Sans Serif"/>
                <a:cs typeface="Microsoft Sans Serif"/>
              </a:rPr>
              <a:t>megger</a:t>
            </a:r>
            <a:endParaRPr sz="600">
              <a:latin typeface="Microsoft Sans Serif"/>
              <a:cs typeface="Microsoft Sans Serif"/>
            </a:endParaRPr>
          </a:p>
        </p:txBody>
      </p:sp>
      <p:sp>
        <p:nvSpPr>
          <p:cNvPr id="52" name="object 52"/>
          <p:cNvSpPr txBox="1"/>
          <p:nvPr/>
        </p:nvSpPr>
        <p:spPr>
          <a:xfrm>
            <a:off x="6479949" y="857421"/>
            <a:ext cx="584835" cy="272510"/>
          </a:xfrm>
          <a:prstGeom prst="rect">
            <a:avLst/>
          </a:prstGeom>
        </p:spPr>
        <p:txBody>
          <a:bodyPr vert="horz" wrap="square" lIns="0" tIns="46355" rIns="0" bIns="0" rtlCol="0">
            <a:spAutoFit/>
          </a:bodyPr>
          <a:lstStyle/>
          <a:p>
            <a:pPr marL="12700">
              <a:spcBef>
                <a:spcPts val="365"/>
              </a:spcBef>
            </a:pPr>
            <a:r>
              <a:rPr sz="700" spc="5" dirty="0">
                <a:solidFill>
                  <a:srgbClr val="171514"/>
                </a:solidFill>
                <a:latin typeface="Microsoft Sans Serif"/>
                <a:cs typeface="Microsoft Sans Serif"/>
              </a:rPr>
              <a:t>2,5”</a:t>
            </a:r>
            <a:r>
              <a:rPr sz="700" spc="-40" dirty="0">
                <a:solidFill>
                  <a:srgbClr val="171514"/>
                </a:solidFill>
                <a:latin typeface="Microsoft Sans Serif"/>
                <a:cs typeface="Microsoft Sans Serif"/>
              </a:rPr>
              <a:t> </a:t>
            </a:r>
            <a:r>
              <a:rPr sz="700" dirty="0">
                <a:solidFill>
                  <a:srgbClr val="171514"/>
                </a:solidFill>
                <a:latin typeface="Microsoft Sans Serif"/>
                <a:cs typeface="Microsoft Sans Serif"/>
              </a:rPr>
              <a:t>(6,35</a:t>
            </a:r>
            <a:r>
              <a:rPr sz="700" spc="-35" dirty="0">
                <a:solidFill>
                  <a:srgbClr val="171514"/>
                </a:solidFill>
                <a:latin typeface="Microsoft Sans Serif"/>
                <a:cs typeface="Microsoft Sans Serif"/>
              </a:rPr>
              <a:t> </a:t>
            </a:r>
            <a:r>
              <a:rPr sz="700" spc="10" dirty="0">
                <a:solidFill>
                  <a:srgbClr val="171514"/>
                </a:solidFill>
                <a:latin typeface="Microsoft Sans Serif"/>
                <a:cs typeface="Microsoft Sans Serif"/>
              </a:rPr>
              <a:t>cm)</a:t>
            </a:r>
            <a:endParaRPr sz="700" dirty="0">
              <a:latin typeface="Microsoft Sans Serif"/>
              <a:cs typeface="Microsoft Sans Serif"/>
            </a:endParaRPr>
          </a:p>
          <a:p>
            <a:pPr marL="57785">
              <a:spcBef>
                <a:spcPts val="229"/>
              </a:spcBef>
            </a:pPr>
            <a:r>
              <a:rPr sz="600" spc="30" dirty="0" err="1" smtClean="0">
                <a:solidFill>
                  <a:srgbClr val="171514"/>
                </a:solidFill>
                <a:latin typeface="Microsoft Sans Serif"/>
                <a:cs typeface="Microsoft Sans Serif"/>
              </a:rPr>
              <a:t>diá</a:t>
            </a:r>
            <a:r>
              <a:rPr lang="es-ES" sz="600" spc="30" dirty="0" smtClean="0">
                <a:solidFill>
                  <a:srgbClr val="171514"/>
                </a:solidFill>
                <a:latin typeface="Microsoft Sans Serif"/>
                <a:cs typeface="Microsoft Sans Serif"/>
              </a:rPr>
              <a:t>m</a:t>
            </a:r>
            <a:endParaRPr sz="600" dirty="0">
              <a:latin typeface="Microsoft Sans Serif"/>
              <a:cs typeface="Microsoft Sans Serif"/>
            </a:endParaRPr>
          </a:p>
        </p:txBody>
      </p:sp>
      <p:sp>
        <p:nvSpPr>
          <p:cNvPr id="53" name="object 53"/>
          <p:cNvSpPr txBox="1"/>
          <p:nvPr/>
        </p:nvSpPr>
        <p:spPr>
          <a:xfrm>
            <a:off x="7962495" y="903723"/>
            <a:ext cx="563880" cy="225703"/>
          </a:xfrm>
          <a:prstGeom prst="rect">
            <a:avLst/>
          </a:prstGeom>
        </p:spPr>
        <p:txBody>
          <a:bodyPr vert="horz" wrap="square" lIns="0" tIns="27940" rIns="0" bIns="0" rtlCol="0">
            <a:spAutoFit/>
          </a:bodyPr>
          <a:lstStyle/>
          <a:p>
            <a:pPr marL="12700">
              <a:spcBef>
                <a:spcPts val="220"/>
              </a:spcBef>
            </a:pPr>
            <a:r>
              <a:rPr sz="550" spc="5" dirty="0">
                <a:solidFill>
                  <a:srgbClr val="171514"/>
                </a:solidFill>
                <a:latin typeface="Microsoft Sans Serif"/>
                <a:cs typeface="Microsoft Sans Serif"/>
              </a:rPr>
              <a:t>2,27</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kg</a:t>
            </a:r>
            <a:r>
              <a:rPr sz="550" spc="-5" dirty="0">
                <a:solidFill>
                  <a:srgbClr val="171514"/>
                </a:solidFill>
                <a:latin typeface="Microsoft Sans Serif"/>
                <a:cs typeface="Microsoft Sans Serif"/>
              </a:rPr>
              <a:t> (5 </a:t>
            </a:r>
            <a:r>
              <a:rPr sz="550" spc="10" dirty="0">
                <a:solidFill>
                  <a:srgbClr val="171514"/>
                </a:solidFill>
                <a:latin typeface="Microsoft Sans Serif"/>
                <a:cs typeface="Microsoft Sans Serif"/>
              </a:rPr>
              <a:t>libras)</a:t>
            </a:r>
            <a:endParaRPr sz="550">
              <a:latin typeface="Microsoft Sans Serif"/>
              <a:cs typeface="Microsoft Sans Serif"/>
            </a:endParaRPr>
          </a:p>
          <a:p>
            <a:pPr marL="26034">
              <a:spcBef>
                <a:spcPts val="140"/>
              </a:spcBef>
            </a:pP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electrodo</a:t>
            </a:r>
            <a:endParaRPr sz="650">
              <a:latin typeface="Microsoft Sans Serif"/>
              <a:cs typeface="Microsoft Sans Serif"/>
            </a:endParaRPr>
          </a:p>
        </p:txBody>
      </p:sp>
      <p:sp>
        <p:nvSpPr>
          <p:cNvPr id="54" name="object 54"/>
          <p:cNvSpPr txBox="1"/>
          <p:nvPr/>
        </p:nvSpPr>
        <p:spPr>
          <a:xfrm>
            <a:off x="6373776" y="1859230"/>
            <a:ext cx="1290320" cy="230832"/>
          </a:xfrm>
          <a:prstGeom prst="rect">
            <a:avLst/>
          </a:prstGeom>
        </p:spPr>
        <p:txBody>
          <a:bodyPr vert="horz" wrap="square" lIns="0" tIns="12700" rIns="0" bIns="0" rtlCol="0">
            <a:spAutoFit/>
          </a:bodyPr>
          <a:lstStyle/>
          <a:p>
            <a:pPr marL="875030">
              <a:lnSpc>
                <a:spcPts val="880"/>
              </a:lnSpc>
              <a:spcBef>
                <a:spcPts val="100"/>
              </a:spcBef>
            </a:pPr>
            <a:r>
              <a:rPr sz="750" spc="15" dirty="0">
                <a:solidFill>
                  <a:srgbClr val="171514"/>
                </a:solidFill>
                <a:latin typeface="Microsoft Sans Serif"/>
                <a:cs typeface="Microsoft Sans Serif"/>
              </a:rPr>
              <a:t>3'</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(91cm)</a:t>
            </a:r>
            <a:endParaRPr sz="750">
              <a:latin typeface="Microsoft Sans Serif"/>
              <a:cs typeface="Microsoft Sans Serif"/>
            </a:endParaRPr>
          </a:p>
          <a:p>
            <a:pPr marL="12700">
              <a:lnSpc>
                <a:spcPts val="819"/>
              </a:lnSpc>
            </a:pPr>
            <a:r>
              <a:rPr sz="700" spc="20" dirty="0">
                <a:solidFill>
                  <a:srgbClr val="171514"/>
                </a:solidFill>
                <a:latin typeface="Microsoft Sans Serif"/>
                <a:cs typeface="Microsoft Sans Serif"/>
              </a:rPr>
              <a:t>piso</a:t>
            </a:r>
            <a:r>
              <a:rPr sz="700" spc="-4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endParaRPr sz="700">
              <a:latin typeface="Microsoft Sans Serif"/>
              <a:cs typeface="Microsoft Sans Serif"/>
            </a:endParaRPr>
          </a:p>
        </p:txBody>
      </p:sp>
      <p:sp>
        <p:nvSpPr>
          <p:cNvPr id="55" name="object 55"/>
          <p:cNvSpPr txBox="1"/>
          <p:nvPr/>
        </p:nvSpPr>
        <p:spPr>
          <a:xfrm>
            <a:off x="6392191" y="2401148"/>
            <a:ext cx="694690"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costura</a:t>
            </a:r>
            <a:r>
              <a:rPr sz="400" spc="-15" dirty="0">
                <a:solidFill>
                  <a:srgbClr val="171514"/>
                </a:solidFill>
                <a:latin typeface="Microsoft Sans Serif"/>
                <a:cs typeface="Microsoft Sans Serif"/>
              </a:rPr>
              <a:t> </a:t>
            </a:r>
            <a:r>
              <a:rPr sz="400" dirty="0">
                <a:solidFill>
                  <a:srgbClr val="171514"/>
                </a:solidFill>
                <a:latin typeface="Microsoft Sans Serif"/>
                <a:cs typeface="Microsoft Sans Serif"/>
              </a:rPr>
              <a:t>si</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suelo</a:t>
            </a:r>
            <a:r>
              <a:rPr sz="400" spc="-1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10" dirty="0">
                <a:solidFill>
                  <a:srgbClr val="171514"/>
                </a:solidFill>
                <a:latin typeface="Microsoft Sans Serif"/>
                <a:cs typeface="Microsoft Sans Serif"/>
              </a:rPr>
              <a:t> </a:t>
            </a:r>
            <a:r>
              <a:rPr sz="400" spc="5" dirty="0">
                <a:solidFill>
                  <a:srgbClr val="171514"/>
                </a:solidFill>
                <a:latin typeface="Microsoft Sans Serif"/>
                <a:cs typeface="Microsoft Sans Serif"/>
              </a:rPr>
              <a:t>baldosas</a:t>
            </a:r>
            <a:endParaRPr sz="400">
              <a:latin typeface="Microsoft Sans Serif"/>
              <a:cs typeface="Microsoft Sans Serif"/>
            </a:endParaRPr>
          </a:p>
        </p:txBody>
      </p:sp>
      <p:sp>
        <p:nvSpPr>
          <p:cNvPr id="56" name="object 56"/>
          <p:cNvSpPr txBox="1"/>
          <p:nvPr/>
        </p:nvSpPr>
        <p:spPr>
          <a:xfrm>
            <a:off x="7011552" y="2600296"/>
            <a:ext cx="143510" cy="135935"/>
          </a:xfrm>
          <a:prstGeom prst="rect">
            <a:avLst/>
          </a:prstGeom>
        </p:spPr>
        <p:txBody>
          <a:bodyPr vert="horz" wrap="square" lIns="0" tIns="12700" rIns="0" bIns="0" rtlCol="0">
            <a:spAutoFit/>
          </a:bodyPr>
          <a:lstStyle/>
          <a:p>
            <a:pPr marL="12700">
              <a:spcBef>
                <a:spcPts val="100"/>
              </a:spcBef>
            </a:pPr>
            <a:r>
              <a:rPr sz="800" spc="-20" dirty="0">
                <a:solidFill>
                  <a:srgbClr val="171514"/>
                </a:solidFill>
                <a:latin typeface="Microsoft Sans Serif"/>
                <a:cs typeface="Microsoft Sans Serif"/>
              </a:rPr>
              <a:t>(a)</a:t>
            </a:r>
            <a:endParaRPr sz="800">
              <a:latin typeface="Microsoft Sans Serif"/>
              <a:cs typeface="Microsoft Sans Serif"/>
            </a:endParaRPr>
          </a:p>
        </p:txBody>
      </p:sp>
      <p:sp>
        <p:nvSpPr>
          <p:cNvPr id="57" name="object 57"/>
          <p:cNvSpPr txBox="1"/>
          <p:nvPr/>
        </p:nvSpPr>
        <p:spPr>
          <a:xfrm>
            <a:off x="8184432" y="3014176"/>
            <a:ext cx="675005" cy="82074"/>
          </a:xfrm>
          <a:prstGeom prst="rect">
            <a:avLst/>
          </a:prstGeom>
        </p:spPr>
        <p:txBody>
          <a:bodyPr vert="horz" wrap="square" lIns="0" tIns="12700" rIns="0" bIns="0" rtlCol="0">
            <a:spAutoFit/>
          </a:bodyPr>
          <a:lstStyle/>
          <a:p>
            <a:pPr marL="12700">
              <a:spcBef>
                <a:spcPts val="100"/>
              </a:spcBef>
            </a:pPr>
            <a:r>
              <a:rPr sz="450" spc="25" dirty="0">
                <a:solidFill>
                  <a:srgbClr val="171514"/>
                </a:solidFill>
                <a:latin typeface="Microsoft Sans Serif"/>
                <a:cs typeface="Microsoft Sans Serif"/>
              </a:rPr>
              <a:t>punto</a:t>
            </a:r>
            <a:r>
              <a:rPr sz="450" spc="-1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5" dirty="0">
                <a:solidFill>
                  <a:srgbClr val="171514"/>
                </a:solidFill>
                <a:latin typeface="Microsoft Sans Serif"/>
                <a:cs typeface="Microsoft Sans Serif"/>
              </a:rPr>
              <a:t> </a:t>
            </a:r>
            <a:r>
              <a:rPr sz="450" spc="10" dirty="0">
                <a:solidFill>
                  <a:srgbClr val="171514"/>
                </a:solidFill>
                <a:latin typeface="Microsoft Sans Serif"/>
                <a:cs typeface="Microsoft Sans Serif"/>
              </a:rPr>
              <a:t>puesta</a:t>
            </a:r>
            <a:r>
              <a:rPr sz="450" spc="-15" dirty="0">
                <a:solidFill>
                  <a:srgbClr val="171514"/>
                </a:solidFill>
                <a:latin typeface="Microsoft Sans Serif"/>
                <a:cs typeface="Microsoft Sans Serif"/>
              </a:rPr>
              <a:t> </a:t>
            </a:r>
            <a:r>
              <a:rPr sz="450" dirty="0">
                <a:solidFill>
                  <a:srgbClr val="171514"/>
                </a:solidFill>
                <a:latin typeface="Microsoft Sans Serif"/>
                <a:cs typeface="Microsoft Sans Serif"/>
              </a:rPr>
              <a:t>a</a:t>
            </a:r>
            <a:r>
              <a:rPr sz="450" spc="-15" dirty="0">
                <a:solidFill>
                  <a:srgbClr val="171514"/>
                </a:solidFill>
                <a:latin typeface="Microsoft Sans Serif"/>
                <a:cs typeface="Microsoft Sans Serif"/>
              </a:rPr>
              <a:t> </a:t>
            </a:r>
            <a:r>
              <a:rPr sz="450" spc="20" dirty="0">
                <a:solidFill>
                  <a:srgbClr val="171514"/>
                </a:solidFill>
                <a:latin typeface="Microsoft Sans Serif"/>
                <a:cs typeface="Microsoft Sans Serif"/>
              </a:rPr>
              <a:t>tierra</a:t>
            </a:r>
            <a:endParaRPr sz="450">
              <a:latin typeface="Microsoft Sans Serif"/>
              <a:cs typeface="Microsoft Sans Serif"/>
            </a:endParaRPr>
          </a:p>
        </p:txBody>
      </p:sp>
      <p:sp>
        <p:nvSpPr>
          <p:cNvPr id="58" name="object 58"/>
          <p:cNvSpPr txBox="1"/>
          <p:nvPr/>
        </p:nvSpPr>
        <p:spPr>
          <a:xfrm>
            <a:off x="5337143" y="3941429"/>
            <a:ext cx="4309110" cy="4074449"/>
          </a:xfrm>
          <a:prstGeom prst="rect">
            <a:avLst/>
          </a:prstGeom>
        </p:spPr>
        <p:txBody>
          <a:bodyPr vert="horz" wrap="square" lIns="0" tIns="12700" rIns="0" bIns="0" rtlCol="0">
            <a:spAutoFit/>
          </a:bodyPr>
          <a:lstStyle/>
          <a:p>
            <a:pPr marR="776605" algn="ctr">
              <a:spcBef>
                <a:spcPts val="100"/>
              </a:spcBef>
            </a:pPr>
            <a:r>
              <a:rPr sz="800" spc="-5" dirty="0">
                <a:solidFill>
                  <a:srgbClr val="171514"/>
                </a:solidFill>
                <a:latin typeface="Microsoft Sans Serif"/>
                <a:cs typeface="Microsoft Sans Serif"/>
              </a:rPr>
              <a:t>(b)</a:t>
            </a:r>
            <a:endParaRPr sz="800" dirty="0">
              <a:latin typeface="Microsoft Sans Serif"/>
              <a:cs typeface="Microsoft Sans Serif"/>
            </a:endParaRPr>
          </a:p>
          <a:p>
            <a:pPr>
              <a:spcBef>
                <a:spcPts val="5"/>
              </a:spcBef>
            </a:pPr>
            <a:endParaRPr sz="1200" dirty="0">
              <a:latin typeface="Microsoft Sans Serif"/>
              <a:cs typeface="Microsoft Sans Serif"/>
            </a:endParaRPr>
          </a:p>
          <a:p>
            <a:pPr marL="12700"/>
            <a:r>
              <a:rPr sz="800" b="1" spc="-10" dirty="0">
                <a:solidFill>
                  <a:srgbClr val="171514"/>
                </a:solidFill>
                <a:latin typeface="Arial"/>
                <a:cs typeface="Arial"/>
              </a:rPr>
              <a:t>FIGURA</a:t>
            </a:r>
            <a:r>
              <a:rPr sz="800" b="1" spc="-15" dirty="0">
                <a:solidFill>
                  <a:srgbClr val="171514"/>
                </a:solidFill>
                <a:latin typeface="Arial"/>
                <a:cs typeface="Arial"/>
              </a:rPr>
              <a:t> </a:t>
            </a:r>
            <a:r>
              <a:rPr sz="800" b="1" spc="20" dirty="0">
                <a:solidFill>
                  <a:srgbClr val="171514"/>
                </a:solidFill>
                <a:latin typeface="Arial"/>
                <a:cs typeface="Arial"/>
              </a:rPr>
              <a:t>7.12</a:t>
            </a:r>
            <a:r>
              <a:rPr sz="800" spc="20" dirty="0">
                <a:solidFill>
                  <a:srgbClr val="171514"/>
                </a:solidFill>
                <a:latin typeface="Microsoft Sans Serif"/>
                <a:cs typeface="Microsoft Sans Serif"/>
              </a:rPr>
              <a:t>Medición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superficial: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PTP;</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(b) </a:t>
            </a:r>
            <a:r>
              <a:rPr sz="800" spc="50" dirty="0">
                <a:solidFill>
                  <a:srgbClr val="171514"/>
                </a:solidFill>
                <a:latin typeface="Microsoft Sans Serif"/>
                <a:cs typeface="Microsoft Sans Serif"/>
              </a:rPr>
              <a:t>punto</a:t>
            </a:r>
            <a:r>
              <a:rPr sz="800" dirty="0">
                <a:solidFill>
                  <a:srgbClr val="171514"/>
                </a:solidFill>
                <a:latin typeface="Microsoft Sans Serif"/>
                <a:cs typeface="Microsoft Sans Serif"/>
              </a:rPr>
              <a:t> a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endParaRPr sz="800" dirty="0">
              <a:latin typeface="Microsoft Sans Serif"/>
              <a:cs typeface="Microsoft Sans Serif"/>
            </a:endParaRPr>
          </a:p>
          <a:p>
            <a:pPr>
              <a:lnSpc>
                <a:spcPct val="100000"/>
              </a:lnSpc>
            </a:pPr>
            <a:endParaRPr sz="1100" dirty="0">
              <a:latin typeface="Microsoft Sans Serif"/>
              <a:cs typeface="Microsoft Sans Serif"/>
            </a:endParaRPr>
          </a:p>
          <a:p>
            <a:pPr marL="336550" lvl="3" indent="-324485">
              <a:spcBef>
                <a:spcPts val="980"/>
              </a:spcBef>
              <a:buAutoNum type="arabicPeriod"/>
              <a:tabLst>
                <a:tab pos="337185" algn="l"/>
              </a:tabLst>
            </a:pPr>
            <a:r>
              <a:rPr sz="750" b="1" spc="-20" dirty="0">
                <a:solidFill>
                  <a:srgbClr val="171514"/>
                </a:solidFill>
                <a:latin typeface="Arial"/>
                <a:cs typeface="Arial"/>
              </a:rPr>
              <a:t>Pisos</a:t>
            </a:r>
            <a:r>
              <a:rPr sz="750" b="1" spc="-25" dirty="0">
                <a:solidFill>
                  <a:srgbClr val="171514"/>
                </a:solidFill>
                <a:latin typeface="Arial"/>
                <a:cs typeface="Arial"/>
              </a:rPr>
              <a:t> </a:t>
            </a:r>
            <a:r>
              <a:rPr sz="750" b="1" spc="5" dirty="0">
                <a:solidFill>
                  <a:srgbClr val="171514"/>
                </a:solidFill>
                <a:latin typeface="Arial"/>
                <a:cs typeface="Arial"/>
              </a:rPr>
              <a:t>Conductores</a:t>
            </a:r>
            <a:r>
              <a:rPr sz="750" b="1" spc="-20" dirty="0">
                <a:solidFill>
                  <a:srgbClr val="171514"/>
                </a:solidFill>
                <a:latin typeface="Arial"/>
                <a:cs typeface="Arial"/>
              </a:rPr>
              <a:t> </a:t>
            </a:r>
            <a:r>
              <a:rPr sz="750" b="1" spc="20" dirty="0">
                <a:solidFill>
                  <a:srgbClr val="171514"/>
                </a:solidFill>
                <a:latin typeface="Arial"/>
                <a:cs typeface="Arial"/>
              </a:rPr>
              <a:t>de</a:t>
            </a:r>
            <a:r>
              <a:rPr sz="750" b="1" spc="-20" dirty="0">
                <a:solidFill>
                  <a:srgbClr val="171514"/>
                </a:solidFill>
                <a:latin typeface="Arial"/>
                <a:cs typeface="Arial"/>
              </a:rPr>
              <a:t> </a:t>
            </a:r>
            <a:r>
              <a:rPr sz="750" b="1" spc="10" dirty="0">
                <a:solidFill>
                  <a:srgbClr val="171514"/>
                </a:solidFill>
                <a:latin typeface="Arial"/>
                <a:cs typeface="Arial"/>
              </a:rPr>
              <a:t>Estática</a:t>
            </a:r>
            <a:endParaRPr sz="750" dirty="0">
              <a:latin typeface="Arial"/>
              <a:cs typeface="Arial"/>
            </a:endParaRPr>
          </a:p>
          <a:p>
            <a:pPr lvl="3">
              <a:spcBef>
                <a:spcPts val="50"/>
              </a:spcBef>
              <a:buClr>
                <a:srgbClr val="171514"/>
              </a:buClr>
              <a:buFont typeface="Arial"/>
              <a:buAutoNum type="arabicPeriod"/>
            </a:pPr>
            <a:endParaRPr sz="1200" dirty="0">
              <a:latin typeface="Arial"/>
              <a:cs typeface="Arial"/>
            </a:endParaRPr>
          </a:p>
          <a:p>
            <a:pPr marL="165100" marR="2129790" indent="-635">
              <a:lnSpc>
                <a:spcPct val="111100"/>
              </a:lnSpc>
            </a:pPr>
            <a:r>
              <a:rPr sz="900" spc="5" dirty="0">
                <a:solidFill>
                  <a:srgbClr val="171514"/>
                </a:solidFill>
                <a:latin typeface="Microsoft Sans Serif"/>
                <a:cs typeface="Microsoft Sans Serif"/>
              </a:rPr>
              <a:t>Resistencia</a:t>
            </a:r>
            <a:r>
              <a:rPr sz="900" spc="-10" dirty="0">
                <a:solidFill>
                  <a:srgbClr val="171514"/>
                </a:solidFill>
                <a:latin typeface="Microsoft Sans Serif"/>
                <a:cs typeface="Microsoft Sans Serif"/>
              </a:rPr>
              <a:t> </a:t>
            </a:r>
            <a:r>
              <a:rPr sz="900" spc="-45" dirty="0">
                <a:solidFill>
                  <a:srgbClr val="171514"/>
                </a:solidFill>
                <a:latin typeface="Microsoft Sans Serif"/>
                <a:cs typeface="Microsoft Sans Serif"/>
              </a:rPr>
              <a:t>PTP:</a:t>
            </a:r>
            <a:r>
              <a:rPr sz="900" spc="-10" dirty="0">
                <a:solidFill>
                  <a:srgbClr val="171514"/>
                </a:solidFill>
                <a:latin typeface="Microsoft Sans Serif"/>
                <a:cs typeface="Microsoft Sans Serif"/>
              </a:rPr>
              <a:t> </a:t>
            </a:r>
            <a:r>
              <a:rPr sz="900" spc="-15" dirty="0">
                <a:solidFill>
                  <a:srgbClr val="171514"/>
                </a:solidFill>
                <a:latin typeface="Microsoft Sans Serif"/>
                <a:cs typeface="Microsoft Sans Serif"/>
              </a:rPr>
              <a:t>&gt;</a:t>
            </a:r>
            <a:r>
              <a:rPr sz="900" spc="-10" dirty="0">
                <a:solidFill>
                  <a:srgbClr val="171514"/>
                </a:solidFill>
                <a:latin typeface="Microsoft Sans Serif"/>
                <a:cs typeface="Microsoft Sans Serif"/>
              </a:rPr>
              <a:t> </a:t>
            </a:r>
            <a:r>
              <a:rPr sz="900" spc="10" dirty="0">
                <a:solidFill>
                  <a:srgbClr val="171514"/>
                </a:solidFill>
                <a:latin typeface="Microsoft Sans Serif"/>
                <a:cs typeface="Microsoft Sans Serif"/>
              </a:rPr>
              <a:t>1</a:t>
            </a:r>
            <a:r>
              <a:rPr sz="900" spc="-15" dirty="0">
                <a:solidFill>
                  <a:srgbClr val="171514"/>
                </a:solidFill>
                <a:latin typeface="Microsoft Sans Serif"/>
                <a:cs typeface="Microsoft Sans Serif"/>
              </a:rPr>
              <a:t>×</a:t>
            </a:r>
            <a:r>
              <a:rPr sz="900" spc="10" dirty="0">
                <a:solidFill>
                  <a:srgbClr val="171514"/>
                </a:solidFill>
                <a:latin typeface="Microsoft Sans Serif"/>
                <a:cs typeface="Microsoft Sans Serif"/>
              </a:rPr>
              <a:t>10</a:t>
            </a:r>
            <a:r>
              <a:rPr sz="550" spc="5" dirty="0">
                <a:solidFill>
                  <a:srgbClr val="171514"/>
                </a:solidFill>
                <a:latin typeface="Microsoft Sans Serif"/>
                <a:cs typeface="Microsoft Sans Serif"/>
              </a:rPr>
              <a:t>4</a:t>
            </a:r>
            <a:r>
              <a:rPr sz="900" dirty="0">
                <a:solidFill>
                  <a:srgbClr val="171514"/>
                </a:solidFill>
                <a:latin typeface="Microsoft Sans Serif"/>
                <a:cs typeface="Microsoft Sans Serif"/>
              </a:rPr>
              <a:t>Ω</a:t>
            </a:r>
            <a:r>
              <a:rPr sz="900" spc="-10" dirty="0">
                <a:solidFill>
                  <a:srgbClr val="171514"/>
                </a:solidFill>
                <a:latin typeface="Microsoft Sans Serif"/>
                <a:cs typeface="Microsoft Sans Serif"/>
              </a:rPr>
              <a:t> </a:t>
            </a:r>
            <a:r>
              <a:rPr sz="900" dirty="0" smtClean="0">
                <a:solidFill>
                  <a:srgbClr val="171514"/>
                </a:solidFill>
                <a:latin typeface="Microsoft Sans Serif"/>
                <a:cs typeface="Microsoft Sans Serif"/>
              </a:rPr>
              <a:t>Resistencia</a:t>
            </a:r>
            <a:r>
              <a:rPr lang="es-ES" sz="900" dirty="0" smtClean="0">
                <a:solidFill>
                  <a:srgbClr val="171514"/>
                </a:solidFill>
                <a:latin typeface="Microsoft Sans Serif"/>
                <a:cs typeface="Microsoft Sans Serif"/>
              </a:rPr>
              <a:t> </a:t>
            </a:r>
            <a:r>
              <a:rPr sz="900" spc="55" dirty="0" err="1" smtClean="0">
                <a:solidFill>
                  <a:srgbClr val="171514"/>
                </a:solidFill>
                <a:latin typeface="Microsoft Sans Serif"/>
                <a:cs typeface="Microsoft Sans Serif"/>
              </a:rPr>
              <a:t>punto</a:t>
            </a:r>
            <a:r>
              <a:rPr sz="900" spc="-15" dirty="0" smtClean="0">
                <a:solidFill>
                  <a:srgbClr val="171514"/>
                </a:solidFill>
                <a:latin typeface="Microsoft Sans Serif"/>
                <a:cs typeface="Microsoft Sans Serif"/>
              </a:rPr>
              <a:t> </a:t>
            </a:r>
            <a:r>
              <a:rPr sz="900" dirty="0">
                <a:solidFill>
                  <a:srgbClr val="171514"/>
                </a:solidFill>
                <a:latin typeface="Microsoft Sans Serif"/>
                <a:cs typeface="Microsoft Sans Serif"/>
              </a:rPr>
              <a:t>a</a:t>
            </a: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tierra</a:t>
            </a:r>
            <a:r>
              <a:rPr sz="900" spc="35" dirty="0">
                <a:solidFill>
                  <a:srgbClr val="171514"/>
                </a:solidFill>
                <a:latin typeface="Microsoft Sans Serif"/>
                <a:cs typeface="Microsoft Sans Serif"/>
              </a:rPr>
              <a:t>:</a:t>
            </a:r>
            <a:r>
              <a:rPr sz="900" spc="-15" dirty="0">
                <a:solidFill>
                  <a:srgbClr val="171514"/>
                </a:solidFill>
                <a:latin typeface="Microsoft Sans Serif"/>
                <a:cs typeface="Microsoft Sans Serif"/>
              </a:rPr>
              <a:t> &lt;</a:t>
            </a:r>
            <a:r>
              <a:rPr sz="900" spc="-10" dirty="0">
                <a:solidFill>
                  <a:srgbClr val="171514"/>
                </a:solidFill>
                <a:latin typeface="Microsoft Sans Serif"/>
                <a:cs typeface="Microsoft Sans Serif"/>
              </a:rPr>
              <a:t> </a:t>
            </a:r>
            <a:r>
              <a:rPr sz="900" spc="5" dirty="0">
                <a:solidFill>
                  <a:srgbClr val="171514"/>
                </a:solidFill>
                <a:latin typeface="Microsoft Sans Serif"/>
                <a:cs typeface="Microsoft Sans Serif"/>
              </a:rPr>
              <a:t>1×10</a:t>
            </a:r>
            <a:r>
              <a:rPr sz="550" spc="5" dirty="0">
                <a:solidFill>
                  <a:srgbClr val="171514"/>
                </a:solidFill>
                <a:latin typeface="Microsoft Sans Serif"/>
                <a:cs typeface="Microsoft Sans Serif"/>
              </a:rPr>
              <a:t>6</a:t>
            </a:r>
            <a:r>
              <a:rPr sz="900" spc="5" dirty="0">
                <a:solidFill>
                  <a:srgbClr val="171514"/>
                </a:solidFill>
                <a:latin typeface="Microsoft Sans Serif"/>
                <a:cs typeface="Microsoft Sans Serif"/>
              </a:rPr>
              <a:t>Ω</a:t>
            </a:r>
            <a:endParaRPr sz="900" dirty="0">
              <a:latin typeface="Microsoft Sans Serif"/>
              <a:cs typeface="Microsoft Sans Serif"/>
            </a:endParaRPr>
          </a:p>
          <a:p>
            <a:pPr>
              <a:spcBef>
                <a:spcPts val="15"/>
              </a:spcBef>
            </a:pPr>
            <a:endParaRPr sz="1000" dirty="0">
              <a:latin typeface="Microsoft Sans Serif"/>
              <a:cs typeface="Microsoft Sans Serif"/>
            </a:endParaRPr>
          </a:p>
          <a:p>
            <a:pPr marL="12700" marR="5080" algn="just">
              <a:lnSpc>
                <a:spcPct val="153800"/>
              </a:lnSpc>
            </a:pPr>
            <a:r>
              <a:rPr sz="650" spc="-40" dirty="0">
                <a:solidFill>
                  <a:srgbClr val="171514"/>
                </a:solidFill>
                <a:latin typeface="Microsoft Sans Serif"/>
                <a:cs typeface="Microsoft Sans Serif"/>
              </a:rPr>
              <a:t>Se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han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elegido</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estos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límites</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porque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si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suelo</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demasiado</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personal</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puede</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sufrir</a:t>
            </a:r>
            <a:r>
              <a:rPr sz="650"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descarga</a:t>
            </a:r>
            <a:r>
              <a:rPr lang="es-ES" sz="650" spc="10" dirty="0" smtClean="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eléctrica</a:t>
            </a:r>
            <a:r>
              <a:rPr sz="650"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si</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expone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tensión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red,</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mientras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si</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no</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lo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suficientemente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es</a:t>
            </a:r>
            <a:r>
              <a:rPr sz="650" dirty="0">
                <a:solidFill>
                  <a:srgbClr val="171514"/>
                </a:solidFill>
                <a:latin typeface="Microsoft Sans Serif"/>
                <a:cs typeface="Microsoft Sans Serif"/>
              </a:rPr>
              <a:t> </a:t>
            </a:r>
            <a:r>
              <a:rPr sz="650" spc="15" dirty="0" err="1">
                <a:solidFill>
                  <a:srgbClr val="171514"/>
                </a:solidFill>
                <a:latin typeface="Microsoft Sans Serif"/>
                <a:cs typeface="Microsoft Sans Serif"/>
              </a:rPr>
              <a:t>posible</a:t>
            </a:r>
            <a:r>
              <a:rPr sz="650" spc="5" dirty="0">
                <a:solidFill>
                  <a:srgbClr val="171514"/>
                </a:solidFill>
                <a:latin typeface="Microsoft Sans Serif"/>
                <a:cs typeface="Microsoft Sans Serif"/>
              </a:rPr>
              <a:t> </a:t>
            </a:r>
            <a:r>
              <a:rPr sz="650" spc="25" dirty="0" smtClean="0">
                <a:solidFill>
                  <a:srgbClr val="171514"/>
                </a:solidFill>
                <a:latin typeface="Microsoft Sans Serif"/>
                <a:cs typeface="Microsoft Sans Serif"/>
              </a:rPr>
              <a:t>que</a:t>
            </a:r>
            <a:r>
              <a:rPr lang="es-ES" sz="650" spc="25"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la</a:t>
            </a:r>
            <a:r>
              <a:rPr sz="650" spc="-10"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carga</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no</a:t>
            </a:r>
            <a:r>
              <a:rPr sz="650" spc="-5" dirty="0">
                <a:solidFill>
                  <a:srgbClr val="171514"/>
                </a:solidFill>
                <a:latin typeface="Microsoft Sans Serif"/>
                <a:cs typeface="Microsoft Sans Serif"/>
              </a:rPr>
              <a:t> se </a:t>
            </a:r>
            <a:r>
              <a:rPr sz="650" spc="25" dirty="0">
                <a:solidFill>
                  <a:srgbClr val="171514"/>
                </a:solidFill>
                <a:latin typeface="Microsoft Sans Serif"/>
                <a:cs typeface="Microsoft Sans Serif"/>
              </a:rPr>
              <a:t>elimine</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completo</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o</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con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suficiente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rapidez</a:t>
            </a:r>
            <a:r>
              <a:rPr sz="650" spc="15" dirty="0">
                <a:solidFill>
                  <a:srgbClr val="171514"/>
                </a:solidFill>
                <a:latin typeface="Microsoft Sans Serif"/>
                <a:cs typeface="Microsoft Sans Serif"/>
              </a:rPr>
              <a:t>.</a:t>
            </a:r>
            <a:endParaRPr sz="650" dirty="0">
              <a:latin typeface="Microsoft Sans Serif"/>
              <a:cs typeface="Microsoft Sans Serif"/>
            </a:endParaRPr>
          </a:p>
          <a:p>
            <a:pPr>
              <a:spcBef>
                <a:spcPts val="50"/>
              </a:spcBef>
            </a:pPr>
            <a:endParaRPr sz="1100" dirty="0">
              <a:latin typeface="Microsoft Sans Serif"/>
              <a:cs typeface="Microsoft Sans Serif"/>
            </a:endParaRPr>
          </a:p>
          <a:p>
            <a:pPr marL="336550" lvl="3" indent="-324485">
              <a:buAutoNum type="arabicPeriod" startAt="2"/>
              <a:tabLst>
                <a:tab pos="337185" algn="l"/>
              </a:tabLst>
            </a:pPr>
            <a:r>
              <a:rPr sz="750" b="1" spc="-20" dirty="0">
                <a:solidFill>
                  <a:srgbClr val="171514"/>
                </a:solidFill>
                <a:latin typeface="Arial"/>
                <a:cs typeface="Arial"/>
              </a:rPr>
              <a:t>Pisos</a:t>
            </a:r>
            <a:r>
              <a:rPr sz="750" b="1" spc="-30" dirty="0">
                <a:solidFill>
                  <a:srgbClr val="171514"/>
                </a:solidFill>
                <a:latin typeface="Arial"/>
                <a:cs typeface="Arial"/>
              </a:rPr>
              <a:t> </a:t>
            </a:r>
            <a:r>
              <a:rPr sz="750" b="1" spc="10" dirty="0">
                <a:solidFill>
                  <a:srgbClr val="171514"/>
                </a:solidFill>
                <a:latin typeface="Arial"/>
                <a:cs typeface="Arial"/>
              </a:rPr>
              <a:t>disipadores</a:t>
            </a:r>
            <a:r>
              <a:rPr sz="750" b="1" spc="-25" dirty="0">
                <a:solidFill>
                  <a:srgbClr val="171514"/>
                </a:solidFill>
                <a:latin typeface="Arial"/>
                <a:cs typeface="Arial"/>
              </a:rPr>
              <a:t> </a:t>
            </a:r>
            <a:r>
              <a:rPr sz="750" b="1" spc="20" dirty="0">
                <a:solidFill>
                  <a:srgbClr val="171514"/>
                </a:solidFill>
                <a:latin typeface="Arial"/>
                <a:cs typeface="Arial"/>
              </a:rPr>
              <a:t>de</a:t>
            </a:r>
            <a:r>
              <a:rPr sz="750" b="1" spc="-25" dirty="0">
                <a:solidFill>
                  <a:srgbClr val="171514"/>
                </a:solidFill>
                <a:latin typeface="Arial"/>
                <a:cs typeface="Arial"/>
              </a:rPr>
              <a:t> </a:t>
            </a:r>
            <a:r>
              <a:rPr sz="750" b="1" spc="20" dirty="0">
                <a:solidFill>
                  <a:srgbClr val="171514"/>
                </a:solidFill>
                <a:latin typeface="Arial"/>
                <a:cs typeface="Arial"/>
              </a:rPr>
              <a:t>estática</a:t>
            </a:r>
            <a:endParaRPr sz="750" dirty="0">
              <a:latin typeface="Arial"/>
              <a:cs typeface="Arial"/>
            </a:endParaRPr>
          </a:p>
          <a:p>
            <a:pPr>
              <a:spcBef>
                <a:spcPts val="35"/>
              </a:spcBef>
            </a:pPr>
            <a:endParaRPr sz="750" dirty="0">
              <a:latin typeface="Arial"/>
              <a:cs typeface="Arial"/>
            </a:endParaRPr>
          </a:p>
          <a:p>
            <a:pPr marL="164465">
              <a:spcBef>
                <a:spcPts val="5"/>
              </a:spcBef>
            </a:pPr>
            <a:r>
              <a:rPr sz="950" spc="5" dirty="0">
                <a:solidFill>
                  <a:srgbClr val="171514"/>
                </a:solidFill>
                <a:latin typeface="Microsoft Sans Serif"/>
                <a:cs typeface="Microsoft Sans Serif"/>
              </a:rPr>
              <a:t>Resistencia</a:t>
            </a:r>
            <a:r>
              <a:rPr sz="950" spc="-15" dirty="0">
                <a:solidFill>
                  <a:srgbClr val="171514"/>
                </a:solidFill>
                <a:latin typeface="Microsoft Sans Serif"/>
                <a:cs typeface="Microsoft Sans Serif"/>
              </a:rPr>
              <a:t> </a:t>
            </a:r>
            <a:r>
              <a:rPr sz="950" spc="55" dirty="0">
                <a:solidFill>
                  <a:srgbClr val="171514"/>
                </a:solidFill>
                <a:latin typeface="Microsoft Sans Serif"/>
                <a:cs typeface="Microsoft Sans Serif"/>
              </a:rPr>
              <a:t>punto</a:t>
            </a:r>
            <a:r>
              <a:rPr sz="950" spc="-10" dirty="0">
                <a:solidFill>
                  <a:srgbClr val="171514"/>
                </a:solidFill>
                <a:latin typeface="Microsoft Sans Serif"/>
                <a:cs typeface="Microsoft Sans Serif"/>
              </a:rPr>
              <a:t> </a:t>
            </a:r>
            <a:r>
              <a:rPr sz="950" dirty="0">
                <a:solidFill>
                  <a:srgbClr val="171514"/>
                </a:solidFill>
                <a:latin typeface="Microsoft Sans Serif"/>
                <a:cs typeface="Microsoft Sans Serif"/>
              </a:rPr>
              <a:t>a</a:t>
            </a:r>
            <a:r>
              <a:rPr sz="950" spc="-10" dirty="0">
                <a:solidFill>
                  <a:srgbClr val="171514"/>
                </a:solidFill>
                <a:latin typeface="Microsoft Sans Serif"/>
                <a:cs typeface="Microsoft Sans Serif"/>
              </a:rPr>
              <a:t> </a:t>
            </a:r>
            <a:r>
              <a:rPr sz="950" spc="35" dirty="0">
                <a:solidFill>
                  <a:srgbClr val="171514"/>
                </a:solidFill>
                <a:latin typeface="Microsoft Sans Serif"/>
                <a:cs typeface="Microsoft Sans Serif"/>
              </a:rPr>
              <a:t>tierra</a:t>
            </a:r>
            <a:r>
              <a:rPr sz="950" spc="35" dirty="0">
                <a:solidFill>
                  <a:srgbClr val="171514"/>
                </a:solidFill>
                <a:latin typeface="Microsoft Sans Serif"/>
                <a:cs typeface="Microsoft Sans Serif"/>
              </a:rPr>
              <a:t>:</a:t>
            </a:r>
            <a:r>
              <a:rPr sz="950" spc="-10" dirty="0">
                <a:solidFill>
                  <a:srgbClr val="171514"/>
                </a:solidFill>
                <a:latin typeface="Microsoft Sans Serif"/>
                <a:cs typeface="Microsoft Sans Serif"/>
              </a:rPr>
              <a:t> </a:t>
            </a:r>
            <a:r>
              <a:rPr sz="950" spc="-15" dirty="0">
                <a:solidFill>
                  <a:srgbClr val="171514"/>
                </a:solidFill>
                <a:latin typeface="Microsoft Sans Serif"/>
                <a:cs typeface="Microsoft Sans Serif"/>
              </a:rPr>
              <a:t>&gt;</a:t>
            </a:r>
            <a:r>
              <a:rPr sz="950" spc="-10" dirty="0">
                <a:solidFill>
                  <a:srgbClr val="171514"/>
                </a:solidFill>
                <a:latin typeface="Microsoft Sans Serif"/>
                <a:cs typeface="Microsoft Sans Serif"/>
              </a:rPr>
              <a:t> </a:t>
            </a:r>
            <a:r>
              <a:rPr sz="950" spc="5" dirty="0">
                <a:solidFill>
                  <a:srgbClr val="171514"/>
                </a:solidFill>
                <a:latin typeface="Microsoft Sans Serif"/>
                <a:cs typeface="Microsoft Sans Serif"/>
              </a:rPr>
              <a:t>1×10</a:t>
            </a:r>
            <a:r>
              <a:rPr sz="550" spc="5" dirty="0">
                <a:solidFill>
                  <a:srgbClr val="171514"/>
                </a:solidFill>
                <a:latin typeface="Microsoft Sans Serif"/>
                <a:cs typeface="Microsoft Sans Serif"/>
              </a:rPr>
              <a:t>6</a:t>
            </a:r>
            <a:r>
              <a:rPr sz="950" spc="5" dirty="0">
                <a:solidFill>
                  <a:srgbClr val="171514"/>
                </a:solidFill>
                <a:latin typeface="Microsoft Sans Serif"/>
                <a:cs typeface="Microsoft Sans Serif"/>
              </a:rPr>
              <a:t>Ω</a:t>
            </a:r>
            <a:r>
              <a:rPr sz="950" spc="-10" dirty="0">
                <a:solidFill>
                  <a:srgbClr val="171514"/>
                </a:solidFill>
                <a:latin typeface="Microsoft Sans Serif"/>
                <a:cs typeface="Microsoft Sans Serif"/>
              </a:rPr>
              <a:t> </a:t>
            </a:r>
            <a:r>
              <a:rPr sz="950" spc="5" dirty="0">
                <a:solidFill>
                  <a:srgbClr val="171514"/>
                </a:solidFill>
                <a:latin typeface="Microsoft Sans Serif"/>
                <a:cs typeface="Microsoft Sans Serif"/>
              </a:rPr>
              <a:t>y</a:t>
            </a:r>
            <a:r>
              <a:rPr sz="950" spc="-10" dirty="0">
                <a:solidFill>
                  <a:srgbClr val="171514"/>
                </a:solidFill>
                <a:latin typeface="Microsoft Sans Serif"/>
                <a:cs typeface="Microsoft Sans Serif"/>
              </a:rPr>
              <a:t> </a:t>
            </a:r>
            <a:r>
              <a:rPr sz="950" spc="-15" dirty="0">
                <a:solidFill>
                  <a:srgbClr val="171514"/>
                </a:solidFill>
                <a:latin typeface="Microsoft Sans Serif"/>
                <a:cs typeface="Microsoft Sans Serif"/>
              </a:rPr>
              <a:t>&lt;</a:t>
            </a:r>
            <a:r>
              <a:rPr sz="950" spc="-10" dirty="0">
                <a:solidFill>
                  <a:srgbClr val="171514"/>
                </a:solidFill>
                <a:latin typeface="Microsoft Sans Serif"/>
                <a:cs typeface="Microsoft Sans Serif"/>
              </a:rPr>
              <a:t> </a:t>
            </a:r>
            <a:r>
              <a:rPr sz="950" spc="5" dirty="0">
                <a:solidFill>
                  <a:srgbClr val="171514"/>
                </a:solidFill>
                <a:latin typeface="Microsoft Sans Serif"/>
                <a:cs typeface="Microsoft Sans Serif"/>
              </a:rPr>
              <a:t>1×10</a:t>
            </a:r>
            <a:r>
              <a:rPr sz="550" spc="5" dirty="0">
                <a:solidFill>
                  <a:srgbClr val="171514"/>
                </a:solidFill>
                <a:latin typeface="Microsoft Sans Serif"/>
                <a:cs typeface="Microsoft Sans Serif"/>
              </a:rPr>
              <a:t>9</a:t>
            </a:r>
            <a:r>
              <a:rPr sz="950" spc="5" dirty="0">
                <a:solidFill>
                  <a:srgbClr val="171514"/>
                </a:solidFill>
                <a:latin typeface="Microsoft Sans Serif"/>
                <a:cs typeface="Microsoft Sans Serif"/>
              </a:rPr>
              <a:t>Ω</a:t>
            </a:r>
            <a:endParaRPr sz="950" dirty="0">
              <a:latin typeface="Microsoft Sans Serif"/>
              <a:cs typeface="Microsoft Sans Serif"/>
            </a:endParaRPr>
          </a:p>
          <a:p>
            <a:pPr marL="12700" marR="151130">
              <a:lnSpc>
                <a:spcPct val="133300"/>
              </a:lnSpc>
              <a:spcBef>
                <a:spcPts val="1160"/>
              </a:spcBef>
            </a:pPr>
            <a:r>
              <a:rPr sz="750" spc="-5"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suelos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disipativos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utilizan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siempre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rápida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disipación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carga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pueda</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crear</a:t>
            </a:r>
            <a:r>
              <a:rPr sz="750" dirty="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a:t>
            </a:r>
            <a:r>
              <a:rPr lang="es-ES" sz="750" spc="4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campo </a:t>
            </a:r>
            <a:r>
              <a:rPr sz="750" spc="30" dirty="0">
                <a:solidFill>
                  <a:srgbClr val="171514"/>
                </a:solidFill>
                <a:latin typeface="Microsoft Sans Serif"/>
                <a:cs typeface="Microsoft Sans Serif"/>
              </a:rPr>
              <a:t>magnético que </a:t>
            </a:r>
            <a:r>
              <a:rPr sz="750" spc="35" dirty="0">
                <a:solidFill>
                  <a:srgbClr val="171514"/>
                </a:solidFill>
                <a:latin typeface="Microsoft Sans Serif"/>
                <a:cs typeface="Microsoft Sans Serif"/>
              </a:rPr>
              <a:t>podría </a:t>
            </a:r>
            <a:r>
              <a:rPr sz="750" spc="30" dirty="0">
                <a:solidFill>
                  <a:srgbClr val="171514"/>
                </a:solidFill>
                <a:latin typeface="Microsoft Sans Serif"/>
                <a:cs typeface="Microsoft Sans Serif"/>
              </a:rPr>
              <a:t>plantear problemas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fabricación</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err="1" smtClean="0">
                <a:solidFill>
                  <a:srgbClr val="171514"/>
                </a:solidFill>
                <a:latin typeface="Microsoft Sans Serif"/>
                <a:cs typeface="Microsoft Sans Serif"/>
              </a:rPr>
              <a:t>componentes</a:t>
            </a:r>
            <a:r>
              <a:rPr lang="es-ES" sz="750" spc="3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electrónicos</a:t>
            </a:r>
            <a:r>
              <a:rPr sz="750" spc="1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contrario,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pisos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conductivos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mejor</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opción</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66040" indent="152400">
              <a:lnSpc>
                <a:spcPct val="125000"/>
              </a:lnSpc>
              <a:spcBef>
                <a:spcPts val="10"/>
              </a:spcBef>
            </a:pPr>
            <a:r>
              <a:rPr sz="800" spc="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estar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efectivamente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conectado</a:t>
            </a:r>
            <a:r>
              <a:rPr sz="800" dirty="0">
                <a:solidFill>
                  <a:srgbClr val="171514"/>
                </a:solidFill>
                <a:latin typeface="Microsoft Sans Serif"/>
                <a:cs typeface="Microsoft Sans Serif"/>
              </a:rPr>
              <a:t> a </a:t>
            </a:r>
            <a:r>
              <a:rPr sz="800" spc="30"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personal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usar</a:t>
            </a:r>
            <a:r>
              <a:rPr sz="800" dirty="0">
                <a:solidFill>
                  <a:srgbClr val="171514"/>
                </a:solidFill>
                <a:latin typeface="Microsoft Sans Serif"/>
                <a:cs typeface="Microsoft Sans Serif"/>
              </a:rPr>
              <a:t> </a:t>
            </a:r>
            <a:r>
              <a:rPr sz="800" spc="10" dirty="0" err="1">
                <a:solidFill>
                  <a:srgbClr val="171514"/>
                </a:solidFill>
                <a:latin typeface="Microsoft Sans Serif"/>
                <a:cs typeface="Microsoft Sans Serif"/>
              </a:rPr>
              <a:t>calzado</a:t>
            </a:r>
            <a:r>
              <a:rPr sz="800" dirty="0">
                <a:solidFill>
                  <a:srgbClr val="171514"/>
                </a:solidFill>
                <a:latin typeface="Microsoft Sans Serif"/>
                <a:cs typeface="Microsoft Sans Serif"/>
              </a:rPr>
              <a:t> </a:t>
            </a:r>
            <a:r>
              <a:rPr sz="800" spc="35" dirty="0" smtClean="0">
                <a:solidFill>
                  <a:srgbClr val="171514"/>
                </a:solidFill>
                <a:latin typeface="Microsoft Sans Serif"/>
                <a:cs typeface="Microsoft Sans Serif"/>
              </a:rPr>
              <a:t>conductor</a:t>
            </a:r>
            <a:r>
              <a:rPr lang="es-ES" sz="800" spc="3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sz="800" spc="-5"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produzca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chispas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conocido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como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calzado</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ESD.</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sistema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control</a:t>
            </a:r>
            <a:r>
              <a:rPr sz="800" spc="-5"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estático</a:t>
            </a:r>
            <a:r>
              <a:rPr sz="80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está</a:t>
            </a:r>
            <a:r>
              <a:rPr lang="es-ES" sz="800" spc="15"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formado</a:t>
            </a:r>
            <a:r>
              <a:rPr sz="800" spc="45" dirty="0" smtClean="0">
                <a:solidFill>
                  <a:srgbClr val="171514"/>
                </a:solidFill>
                <a:latin typeface="Microsoft Sans Serif"/>
                <a:cs typeface="Microsoft Sans Serif"/>
              </a:rPr>
              <a:t> </a:t>
            </a:r>
            <a:r>
              <a:rPr sz="800" spc="50" dirty="0">
                <a:solidFill>
                  <a:srgbClr val="171514"/>
                </a:solidFill>
                <a:latin typeface="Microsoft Sans Serif"/>
                <a:cs typeface="Microsoft Sans Serif"/>
              </a:rPr>
              <a:t>por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persona, </a:t>
            </a:r>
            <a:r>
              <a:rPr sz="800" spc="15" dirty="0">
                <a:solidFill>
                  <a:srgbClr val="171514"/>
                </a:solidFill>
                <a:latin typeface="Microsoft Sans Serif"/>
                <a:cs typeface="Microsoft Sans Serif"/>
              </a:rPr>
              <a:t>el </a:t>
            </a:r>
            <a:r>
              <a:rPr sz="800" spc="10" dirty="0">
                <a:solidFill>
                  <a:srgbClr val="171514"/>
                </a:solidFill>
                <a:latin typeface="Microsoft Sans Serif"/>
                <a:cs typeface="Microsoft Sans Serif"/>
              </a:rPr>
              <a:t>calzado </a:t>
            </a:r>
            <a:r>
              <a:rPr sz="800" spc="-50" dirty="0">
                <a:solidFill>
                  <a:srgbClr val="171514"/>
                </a:solidFill>
                <a:latin typeface="Microsoft Sans Serif"/>
                <a:cs typeface="Microsoft Sans Serif"/>
              </a:rPr>
              <a:t>ESD, </a:t>
            </a:r>
            <a:r>
              <a:rPr sz="800" spc="15" dirty="0">
                <a:solidFill>
                  <a:srgbClr val="171514"/>
                </a:solidFill>
                <a:latin typeface="Microsoft Sans Serif"/>
                <a:cs typeface="Microsoft Sans Serif"/>
              </a:rPr>
              <a:t>el </a:t>
            </a:r>
            <a:r>
              <a:rPr sz="800" spc="20" dirty="0">
                <a:solidFill>
                  <a:srgbClr val="171514"/>
                </a:solidFill>
                <a:latin typeface="Microsoft Sans Serif"/>
                <a:cs typeface="Microsoft Sans Serif"/>
              </a:rPr>
              <a:t>suelo </a:t>
            </a:r>
            <a:r>
              <a:rPr sz="800" spc="35" dirty="0">
                <a:solidFill>
                  <a:srgbClr val="171514"/>
                </a:solidFill>
                <a:latin typeface="Microsoft Sans Serif"/>
                <a:cs typeface="Microsoft Sans Serif"/>
              </a:rPr>
              <a:t>conductor </a:t>
            </a:r>
            <a:r>
              <a:rPr sz="800" spc="5" dirty="0">
                <a:solidFill>
                  <a:srgbClr val="171514"/>
                </a:solidFill>
                <a:latin typeface="Microsoft Sans Serif"/>
                <a:cs typeface="Microsoft Sans Serif"/>
              </a:rPr>
              <a:t>y </a:t>
            </a:r>
            <a:r>
              <a:rPr sz="800" dirty="0">
                <a:solidFill>
                  <a:srgbClr val="171514"/>
                </a:solidFill>
                <a:latin typeface="Microsoft Sans Serif"/>
                <a:cs typeface="Microsoft Sans Serif"/>
              </a:rPr>
              <a:t>las </a:t>
            </a:r>
            <a:r>
              <a:rPr sz="800" spc="20" dirty="0">
                <a:solidFill>
                  <a:srgbClr val="171514"/>
                </a:solidFill>
                <a:latin typeface="Microsoft Sans Serif"/>
                <a:cs typeface="Microsoft Sans Serif"/>
              </a:rPr>
              <a:t>conexiones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La</a:t>
            </a:r>
            <a:r>
              <a:rPr lang="es-ES" sz="800" spc="-1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spc="1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del </a:t>
            </a:r>
            <a:r>
              <a:rPr sz="800" spc="15" dirty="0">
                <a:solidFill>
                  <a:srgbClr val="171514"/>
                </a:solidFill>
                <a:latin typeface="Microsoft Sans Serif"/>
                <a:cs typeface="Microsoft Sans Serif"/>
              </a:rPr>
              <a:t>sistema,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es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40" dirty="0">
                <a:solidFill>
                  <a:srgbClr val="171514"/>
                </a:solidFill>
                <a:latin typeface="Microsoft Sans Serif"/>
                <a:cs typeface="Microsoft Sans Serif"/>
              </a:rPr>
              <a:t>mano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 </a:t>
            </a:r>
            <a:r>
              <a:rPr sz="800" spc="25" dirty="0">
                <a:solidFill>
                  <a:srgbClr val="171514"/>
                </a:solidFill>
                <a:latin typeface="Microsoft Sans Serif"/>
                <a:cs typeface="Microsoft Sans Serif"/>
              </a:rPr>
              <a:t>persona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tierra, </a:t>
            </a:r>
            <a:r>
              <a:rPr sz="800" spc="-10" dirty="0" err="1">
                <a:solidFill>
                  <a:srgbClr val="171514"/>
                </a:solidFill>
                <a:latin typeface="Microsoft Sans Serif"/>
                <a:cs typeface="Microsoft Sans Serif"/>
              </a:rPr>
              <a:t>es</a:t>
            </a:r>
            <a:r>
              <a:rPr sz="800" spc="-1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suma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10" dirty="0">
                <a:solidFill>
                  <a:srgbClr val="171514"/>
                </a:solidFill>
                <a:latin typeface="Microsoft Sans Serif"/>
                <a:cs typeface="Microsoft Sans Serif"/>
              </a:rPr>
              <a:t> </a:t>
            </a:r>
            <a:r>
              <a:rPr sz="800" dirty="0">
                <a:solidFill>
                  <a:srgbClr val="171514"/>
                </a:solidFill>
                <a:latin typeface="Microsoft Sans Serif"/>
                <a:cs typeface="Microsoft Sans Serif"/>
              </a:rPr>
              <a:t>las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resistencias </a:t>
            </a:r>
            <a:r>
              <a:rPr sz="800" dirty="0">
                <a:solidFill>
                  <a:srgbClr val="171514"/>
                </a:solidFill>
                <a:latin typeface="Microsoft Sans Serif"/>
                <a:cs typeface="Microsoft Sans Serif"/>
              </a:rPr>
              <a:t>individuales</a:t>
            </a:r>
            <a:r>
              <a:rPr sz="800" i="1" dirty="0">
                <a:solidFill>
                  <a:srgbClr val="171514"/>
                </a:solidFill>
                <a:latin typeface="Arial"/>
                <a:cs typeface="Arial"/>
              </a:rPr>
              <a:t>R</a:t>
            </a:r>
            <a:r>
              <a:rPr sz="450" i="1" dirty="0">
                <a:solidFill>
                  <a:srgbClr val="171514"/>
                </a:solidFill>
                <a:latin typeface="Arial"/>
                <a:cs typeface="Arial"/>
              </a:rPr>
              <a:t>cuerpo</a:t>
            </a:r>
            <a:r>
              <a:rPr sz="800" dirty="0">
                <a:solidFill>
                  <a:srgbClr val="171514"/>
                </a:solidFill>
                <a:latin typeface="Microsoft Sans Serif"/>
                <a:cs typeface="Microsoft Sans Serif"/>
              </a:rPr>
              <a:t>+</a:t>
            </a:r>
            <a:r>
              <a:rPr sz="800" i="1" dirty="0">
                <a:solidFill>
                  <a:srgbClr val="171514"/>
                </a:solidFill>
                <a:latin typeface="Arial"/>
                <a:cs typeface="Arial"/>
              </a:rPr>
              <a:t>R</a:t>
            </a:r>
            <a:r>
              <a:rPr sz="450" i="1" dirty="0">
                <a:solidFill>
                  <a:srgbClr val="171514"/>
                </a:solidFill>
                <a:latin typeface="Arial"/>
                <a:cs typeface="Arial"/>
              </a:rPr>
              <a:t>calzado</a:t>
            </a:r>
            <a:r>
              <a:rPr sz="800" dirty="0">
                <a:solidFill>
                  <a:srgbClr val="171514"/>
                </a:solidFill>
                <a:latin typeface="Microsoft Sans Serif"/>
                <a:cs typeface="Microsoft Sans Serif"/>
              </a:rPr>
              <a:t>+</a:t>
            </a:r>
            <a:r>
              <a:rPr sz="800" i="1" dirty="0">
                <a:solidFill>
                  <a:srgbClr val="171514"/>
                </a:solidFill>
                <a:latin typeface="Arial"/>
                <a:cs typeface="Arial"/>
              </a:rPr>
              <a:t>R</a:t>
            </a:r>
            <a:r>
              <a:rPr sz="450" i="1" dirty="0">
                <a:solidFill>
                  <a:srgbClr val="171514"/>
                </a:solidFill>
                <a:latin typeface="Arial"/>
                <a:cs typeface="Arial"/>
              </a:rPr>
              <a:t>piso</a:t>
            </a:r>
            <a:r>
              <a:rPr sz="800" dirty="0">
                <a:solidFill>
                  <a:srgbClr val="171514"/>
                </a:solidFill>
                <a:latin typeface="Microsoft Sans Serif"/>
                <a:cs typeface="Microsoft Sans Serif"/>
              </a:rPr>
              <a:t>+</a:t>
            </a:r>
            <a:r>
              <a:rPr sz="800" i="1" dirty="0">
                <a:solidFill>
                  <a:srgbClr val="171514"/>
                </a:solidFill>
                <a:latin typeface="Arial"/>
                <a:cs typeface="Arial"/>
              </a:rPr>
              <a:t>R</a:t>
            </a:r>
            <a:r>
              <a:rPr sz="450" i="1" dirty="0">
                <a:solidFill>
                  <a:srgbClr val="171514"/>
                </a:solidFill>
                <a:latin typeface="Arial"/>
                <a:cs typeface="Arial"/>
              </a:rPr>
              <a:t>suelo</a:t>
            </a:r>
            <a:r>
              <a:rPr sz="80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Según</a:t>
            </a:r>
            <a:r>
              <a:rPr sz="800" spc="10" dirty="0">
                <a:solidFill>
                  <a:srgbClr val="171514"/>
                </a:solidFill>
                <a:latin typeface="Microsoft Sans Serif"/>
                <a:cs typeface="Microsoft Sans Serif"/>
              </a:rPr>
              <a:t> la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Norma</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ANSI/</a:t>
            </a:r>
            <a:endParaRPr sz="800" dirty="0">
              <a:latin typeface="Microsoft Sans Serif"/>
              <a:cs typeface="Microsoft Sans Serif"/>
            </a:endParaRPr>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26321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3" name="object 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132</a:t>
            </a:r>
            <a:endParaRPr sz="900">
              <a:latin typeface="Arial"/>
              <a:cs typeface="Arial"/>
            </a:endParaRPr>
          </a:p>
        </p:txBody>
      </p:sp>
      <p:sp>
        <p:nvSpPr>
          <p:cNvPr id="4" name="object 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 name="object 5"/>
          <p:cNvSpPr txBox="1"/>
          <p:nvPr/>
        </p:nvSpPr>
        <p:spPr>
          <a:xfrm>
            <a:off x="5337101" y="750568"/>
            <a:ext cx="4303395" cy="7127592"/>
          </a:xfrm>
          <a:prstGeom prst="rect">
            <a:avLst/>
          </a:prstGeom>
        </p:spPr>
        <p:txBody>
          <a:bodyPr vert="horz" wrap="square" lIns="0" tIns="12700" rIns="0" bIns="0" rtlCol="0">
            <a:spAutoFit/>
          </a:bodyPr>
          <a:lstStyle/>
          <a:p>
            <a:pPr marL="12700" marR="66675">
              <a:lnSpc>
                <a:spcPct val="125000"/>
              </a:lnSpc>
              <a:spcBef>
                <a:spcPts val="100"/>
              </a:spcBef>
            </a:pPr>
            <a:r>
              <a:rPr sz="800" spc="-60" dirty="0">
                <a:solidFill>
                  <a:srgbClr val="171514"/>
                </a:solidFill>
                <a:latin typeface="Microsoft Sans Serif"/>
                <a:cs typeface="Microsoft Sans Serif"/>
              </a:rPr>
              <a:t>EDS </a:t>
            </a:r>
            <a:r>
              <a:rPr sz="800" spc="-10" dirty="0">
                <a:solidFill>
                  <a:srgbClr val="171514"/>
                </a:solidFill>
                <a:latin typeface="Microsoft Sans Serif"/>
                <a:cs typeface="Microsoft Sans Serif"/>
              </a:rPr>
              <a:t>S20.20 </a:t>
            </a:r>
            <a:r>
              <a:rPr sz="800" dirty="0">
                <a:solidFill>
                  <a:srgbClr val="171514"/>
                </a:solidFill>
                <a:latin typeface="Microsoft Sans Serif"/>
                <a:cs typeface="Microsoft Sans Serif"/>
              </a:rPr>
              <a:t>(2014),</a:t>
            </a:r>
            <a:r>
              <a:rPr sz="500" dirty="0">
                <a:solidFill>
                  <a:srgbClr val="171514"/>
                </a:solidFill>
                <a:latin typeface="Microsoft Sans Serif"/>
                <a:cs typeface="Microsoft Sans Serif"/>
              </a:rPr>
              <a:t>6</a:t>
            </a:r>
            <a:r>
              <a:rPr sz="800"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muñequera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 </a:t>
            </a:r>
            <a:r>
              <a:rPr sz="800" spc="40" dirty="0">
                <a:solidFill>
                  <a:srgbClr val="171514"/>
                </a:solidFill>
                <a:latin typeface="Microsoft Sans Serif"/>
                <a:cs typeface="Microsoft Sans Serif"/>
              </a:rPr>
              <a:t>no </a:t>
            </a:r>
            <a:r>
              <a:rPr sz="800" spc="25" dirty="0">
                <a:solidFill>
                  <a:srgbClr val="171514"/>
                </a:solidFill>
                <a:latin typeface="Microsoft Sans Serif"/>
                <a:cs typeface="Microsoft Sans Serif"/>
              </a:rPr>
              <a:t>debe </a:t>
            </a:r>
            <a:r>
              <a:rPr sz="800" spc="15" dirty="0">
                <a:solidFill>
                  <a:srgbClr val="171514"/>
                </a:solidFill>
                <a:latin typeface="Microsoft Sans Serif"/>
                <a:cs typeface="Microsoft Sans Serif"/>
              </a:rPr>
              <a:t>exceder</a:t>
            </a:r>
            <a:r>
              <a:rPr sz="800" spc="15" dirty="0">
                <a:solidFill>
                  <a:srgbClr val="171514"/>
                </a:solidFill>
                <a:latin typeface="Microsoft Sans Serif"/>
                <a:cs typeface="Microsoft Sans Serif"/>
              </a:rPr>
              <a:t> </a:t>
            </a:r>
            <a:r>
              <a:rPr sz="800" dirty="0">
                <a:solidFill>
                  <a:srgbClr val="171514"/>
                </a:solidFill>
                <a:latin typeface="Microsoft Sans Serif"/>
                <a:cs typeface="Microsoft Sans Serif"/>
              </a:rPr>
              <a:t>3.5× </a:t>
            </a:r>
            <a:r>
              <a:rPr sz="800" spc="5" dirty="0">
                <a:solidFill>
                  <a:srgbClr val="171514"/>
                </a:solidFill>
                <a:latin typeface="Microsoft Sans Serif"/>
                <a:cs typeface="Microsoft Sans Serif"/>
              </a:rPr>
              <a:t>10</a:t>
            </a:r>
            <a:r>
              <a:rPr sz="500" spc="5" dirty="0">
                <a:solidFill>
                  <a:srgbClr val="171514"/>
                </a:solidFill>
                <a:latin typeface="Microsoft Sans Serif"/>
                <a:cs typeface="Microsoft Sans Serif"/>
              </a:rPr>
              <a:t>7</a:t>
            </a:r>
            <a:r>
              <a:rPr sz="800" spc="5" dirty="0">
                <a:solidFill>
                  <a:srgbClr val="171514"/>
                </a:solidFill>
                <a:latin typeface="Microsoft Sans Serif"/>
                <a:cs typeface="Microsoft Sans Serif"/>
              </a:rPr>
              <a:t>Ω,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spc="1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del </a:t>
            </a:r>
            <a:r>
              <a:rPr sz="800" spc="20" dirty="0">
                <a:solidFill>
                  <a:srgbClr val="171514"/>
                </a:solidFill>
                <a:latin typeface="Microsoft Sans Serif"/>
                <a:cs typeface="Microsoft Sans Serif"/>
              </a:rPr>
              <a:t>sistema </a:t>
            </a:r>
            <a:r>
              <a:rPr sz="800" spc="25" dirty="0">
                <a:solidFill>
                  <a:srgbClr val="171514"/>
                </a:solidFill>
                <a:latin typeface="Microsoft Sans Serif"/>
                <a:cs typeface="Microsoft Sans Serif"/>
              </a:rPr>
              <a:t>debe </a:t>
            </a:r>
            <a:r>
              <a:rPr sz="800" spc="15" dirty="0">
                <a:solidFill>
                  <a:srgbClr val="171514"/>
                </a:solidFill>
                <a:latin typeface="Microsoft Sans Serif"/>
                <a:cs typeface="Microsoft Sans Serif"/>
              </a:rPr>
              <a:t>ser </a:t>
            </a:r>
            <a:r>
              <a:rPr sz="800" spc="-10" dirty="0">
                <a:solidFill>
                  <a:srgbClr val="171514"/>
                </a:solidFill>
                <a:latin typeface="Microsoft Sans Serif"/>
                <a:cs typeface="Microsoft Sans Serif"/>
              </a:rPr>
              <a:t>&lt; </a:t>
            </a:r>
            <a:r>
              <a:rPr sz="800" dirty="0">
                <a:solidFill>
                  <a:srgbClr val="171514"/>
                </a:solidFill>
                <a:latin typeface="Microsoft Sans Serif"/>
                <a:cs typeface="Microsoft Sans Serif"/>
              </a:rPr>
              <a:t>1×10</a:t>
            </a:r>
            <a:r>
              <a:rPr sz="500" dirty="0">
                <a:solidFill>
                  <a:srgbClr val="171514"/>
                </a:solidFill>
                <a:latin typeface="Microsoft Sans Serif"/>
                <a:cs typeface="Microsoft Sans Serif"/>
              </a:rPr>
              <a:t>9</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requiere una </a:t>
            </a:r>
            <a:r>
              <a:rPr sz="800" spc="35" dirty="0">
                <a:solidFill>
                  <a:srgbClr val="171514"/>
                </a:solidFill>
                <a:latin typeface="Microsoft Sans Serif"/>
                <a:cs typeface="Microsoft Sans Serif"/>
              </a:rPr>
              <a:t>prueba </a:t>
            </a:r>
            <a:r>
              <a:rPr sz="800" spc="25" dirty="0">
                <a:solidFill>
                  <a:srgbClr val="171514"/>
                </a:solidFill>
                <a:latin typeface="Microsoft Sans Serif"/>
                <a:cs typeface="Microsoft Sans Serif"/>
              </a:rPr>
              <a:t>de </a:t>
            </a:r>
            <a:r>
              <a:rPr sz="800" spc="30" dirty="0" err="1">
                <a:solidFill>
                  <a:srgbClr val="171514"/>
                </a:solidFill>
                <a:latin typeface="Microsoft Sans Serif"/>
                <a:cs typeface="Microsoft Sans Serif"/>
              </a:rPr>
              <a:t>marcha</a:t>
            </a:r>
            <a:r>
              <a:rPr sz="800" spc="3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para</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garantizar</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voltaje</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máximo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generado</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supere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100V.</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IEC</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61340-5-1</a:t>
            </a:r>
            <a:r>
              <a:rPr sz="800"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2007)</a:t>
            </a:r>
            <a:r>
              <a:rPr sz="500" dirty="0" smtClean="0">
                <a:solidFill>
                  <a:srgbClr val="171514"/>
                </a:solidFill>
                <a:latin typeface="Microsoft Sans Serif"/>
                <a:cs typeface="Microsoft Sans Serif"/>
              </a:rPr>
              <a:t>7</a:t>
            </a:r>
            <a:r>
              <a:rPr sz="800" dirty="0" smtClean="0">
                <a:solidFill>
                  <a:srgbClr val="171514"/>
                </a:solidFill>
                <a:latin typeface="Microsoft Sans Serif"/>
                <a:cs typeface="Microsoft Sans Serif"/>
              </a:rPr>
              <a:t>Los</a:t>
            </a:r>
            <a:r>
              <a:rPr lang="es-ES" sz="80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requisitos</a:t>
            </a:r>
            <a:r>
              <a:rPr sz="800" spc="-5"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son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bastante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similares: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bien</a:t>
            </a:r>
            <a:r>
              <a:rPr sz="800" spc="20" dirty="0">
                <a:solidFill>
                  <a:srgbClr val="171514"/>
                </a:solidFill>
                <a:latin typeface="Microsoft Sans Serif"/>
                <a:cs typeface="Microsoft Sans Serif"/>
              </a:rPr>
              <a:t>,</a:t>
            </a:r>
            <a:endParaRPr sz="800" dirty="0">
              <a:latin typeface="Microsoft Sans Serif"/>
              <a:cs typeface="Microsoft Sans Serif"/>
            </a:endParaRPr>
          </a:p>
          <a:p>
            <a:pPr>
              <a:spcBef>
                <a:spcPts val="10"/>
              </a:spcBef>
            </a:pPr>
            <a:endParaRPr sz="1050" dirty="0">
              <a:latin typeface="Microsoft Sans Serif"/>
              <a:cs typeface="Microsoft Sans Serif"/>
            </a:endParaRPr>
          </a:p>
          <a:p>
            <a:pPr marL="317500" marR="238760" indent="-152400">
              <a:lnSpc>
                <a:spcPct val="125000"/>
              </a:lnSpc>
              <a:buChar char="•"/>
              <a:tabLst>
                <a:tab pos="229870" algn="l"/>
              </a:tabLst>
            </a:pPr>
            <a:r>
              <a:rPr sz="800" spc="-15"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total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las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personas</a:t>
            </a:r>
            <a:r>
              <a:rPr sz="800" dirty="0">
                <a:solidFill>
                  <a:srgbClr val="171514"/>
                </a:solidFill>
                <a:latin typeface="Microsoft Sans Serif"/>
                <a:cs typeface="Microsoft Sans Serif"/>
              </a:rPr>
              <a:t> 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equipo</a:t>
            </a:r>
            <a:r>
              <a:rPr sz="800" dirty="0">
                <a:solidFill>
                  <a:srgbClr val="171514"/>
                </a:solidFill>
                <a:latin typeface="Microsoft Sans Serif"/>
                <a:cs typeface="Microsoft Sans Serif"/>
              </a:rPr>
              <a:t> 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través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calzado</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el</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piso</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ser</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inferior</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3,5×10</a:t>
            </a:r>
            <a:r>
              <a:rPr sz="500" dirty="0">
                <a:solidFill>
                  <a:srgbClr val="171514"/>
                </a:solidFill>
                <a:latin typeface="Microsoft Sans Serif"/>
                <a:cs typeface="Microsoft Sans Serif"/>
              </a:rPr>
              <a:t>7</a:t>
            </a:r>
            <a:r>
              <a:rPr sz="800" dirty="0">
                <a:solidFill>
                  <a:srgbClr val="171514"/>
                </a:solidFill>
                <a:latin typeface="Microsoft Sans Serif"/>
                <a:cs typeface="Microsoft Sans Serif"/>
              </a:rPr>
              <a:t>Ω;</a:t>
            </a:r>
            <a:endParaRPr sz="800" dirty="0">
              <a:latin typeface="Microsoft Sans Serif"/>
              <a:cs typeface="Microsoft Sans Serif"/>
            </a:endParaRPr>
          </a:p>
          <a:p>
            <a:pPr marL="12700">
              <a:spcBef>
                <a:spcPts val="640"/>
              </a:spcBef>
            </a:pPr>
            <a:r>
              <a:rPr sz="1000" spc="15" dirty="0">
                <a:solidFill>
                  <a:srgbClr val="171514"/>
                </a:solidFill>
                <a:latin typeface="Microsoft Sans Serif"/>
                <a:cs typeface="Microsoft Sans Serif"/>
              </a:rPr>
              <a:t>o,</a:t>
            </a:r>
            <a:endParaRPr sz="1000" dirty="0">
              <a:latin typeface="Microsoft Sans Serif"/>
              <a:cs typeface="Microsoft Sans Serif"/>
            </a:endParaRPr>
          </a:p>
          <a:p>
            <a:pPr marL="317500" marR="228600" indent="-152400">
              <a:lnSpc>
                <a:spcPct val="125000"/>
              </a:lnSpc>
              <a:spcBef>
                <a:spcPts val="1160"/>
              </a:spcBef>
              <a:buChar char="•"/>
              <a:tabLst>
                <a:tab pos="229870" algn="l"/>
              </a:tabLst>
            </a:pPr>
            <a:r>
              <a:rPr sz="800" spc="-15" dirty="0">
                <a:solidFill>
                  <a:srgbClr val="171514"/>
                </a:solidFill>
                <a:latin typeface="Microsoft Sans Serif"/>
                <a:cs typeface="Microsoft Sans Serif"/>
              </a:rPr>
              <a:t>La </a:t>
            </a:r>
            <a:r>
              <a:rPr sz="800" spc="25" dirty="0">
                <a:solidFill>
                  <a:srgbClr val="171514"/>
                </a:solidFill>
                <a:latin typeface="Microsoft Sans Serif"/>
                <a:cs typeface="Microsoft Sans Serif"/>
              </a:rPr>
              <a:t>generación </a:t>
            </a:r>
            <a:r>
              <a:rPr sz="800" spc="35" dirty="0">
                <a:solidFill>
                  <a:srgbClr val="171514"/>
                </a:solidFill>
                <a:latin typeface="Microsoft Sans Serif"/>
                <a:cs typeface="Microsoft Sans Serif"/>
              </a:rPr>
              <a:t>máxima </a:t>
            </a:r>
            <a:r>
              <a:rPr sz="800" spc="25" dirty="0">
                <a:solidFill>
                  <a:srgbClr val="171514"/>
                </a:solidFill>
                <a:latin typeface="Microsoft Sans Serif"/>
                <a:cs typeface="Microsoft Sans Serif"/>
              </a:rPr>
              <a:t>del </a:t>
            </a:r>
            <a:r>
              <a:rPr sz="800" spc="30" dirty="0">
                <a:solidFill>
                  <a:srgbClr val="171514"/>
                </a:solidFill>
                <a:latin typeface="Microsoft Sans Serif"/>
                <a:cs typeface="Microsoft Sans Serif"/>
              </a:rPr>
              <a:t>cuerpo (también llamado </a:t>
            </a:r>
            <a:r>
              <a:rPr sz="800" spc="20" dirty="0">
                <a:solidFill>
                  <a:srgbClr val="171514"/>
                </a:solidFill>
                <a:latin typeface="Microsoft Sans Serif"/>
                <a:cs typeface="Microsoft Sans Serif"/>
              </a:rPr>
              <a:t>voltaje </a:t>
            </a:r>
            <a:r>
              <a:rPr sz="800" spc="25" dirty="0">
                <a:solidFill>
                  <a:srgbClr val="171514"/>
                </a:solidFill>
                <a:latin typeface="Microsoft Sans Serif"/>
                <a:cs typeface="Microsoft Sans Serif"/>
              </a:rPr>
              <a:t>del </a:t>
            </a:r>
            <a:r>
              <a:rPr sz="800" spc="30" dirty="0">
                <a:solidFill>
                  <a:srgbClr val="171514"/>
                </a:solidFill>
                <a:latin typeface="Microsoft Sans Serif"/>
                <a:cs typeface="Microsoft Sans Serif"/>
              </a:rPr>
              <a:t>cuerpo </a:t>
            </a:r>
            <a:r>
              <a:rPr sz="800" spc="20" dirty="0" err="1">
                <a:solidFill>
                  <a:srgbClr val="171514"/>
                </a:solidFill>
                <a:latin typeface="Microsoft Sans Serif"/>
                <a:cs typeface="Microsoft Sans Serif"/>
              </a:rPr>
              <a:t>móvil</a:t>
            </a:r>
            <a:r>
              <a:rPr sz="800" spc="20" dirty="0" smtClean="0">
                <a:solidFill>
                  <a:srgbClr val="171514"/>
                </a:solidFill>
                <a:latin typeface="Microsoft Sans Serif"/>
                <a:cs typeface="Microsoft Sans Serif"/>
              </a:rPr>
              <a:t>)</a:t>
            </a:r>
            <a:r>
              <a:rPr lang="es-ES" sz="800" spc="2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debe</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ser</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inferior</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100</a:t>
            </a:r>
            <a:r>
              <a:rPr sz="800" spc="-5" dirty="0">
                <a:solidFill>
                  <a:srgbClr val="171514"/>
                </a:solidFill>
                <a:latin typeface="Microsoft Sans Serif"/>
                <a:cs typeface="Microsoft Sans Serif"/>
              </a:rPr>
              <a:t> </a:t>
            </a:r>
            <a:r>
              <a:rPr sz="800" spc="-55" dirty="0">
                <a:solidFill>
                  <a:srgbClr val="171514"/>
                </a:solidFill>
                <a:latin typeface="Microsoft Sans Serif"/>
                <a:cs typeface="Microsoft Sans Serif"/>
              </a:rPr>
              <a:t>V</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resistencia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total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sistema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ser</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inferior</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1</a:t>
            </a:r>
            <a:r>
              <a:rPr sz="800" dirty="0" smtClean="0">
                <a:solidFill>
                  <a:srgbClr val="171514"/>
                </a:solidFill>
                <a:latin typeface="Microsoft Sans Serif"/>
                <a:cs typeface="Microsoft Sans Serif"/>
              </a:rPr>
              <a:t>×</a:t>
            </a:r>
            <a:r>
              <a:rPr lang="es-ES" sz="800" dirty="0" smtClean="0">
                <a:solidFill>
                  <a:srgbClr val="171514"/>
                </a:solidFill>
                <a:latin typeface="Microsoft Sans Serif"/>
                <a:cs typeface="Microsoft Sans Serif"/>
              </a:rPr>
              <a:t> </a:t>
            </a:r>
            <a:r>
              <a:rPr sz="800" spc="5" dirty="0" smtClean="0">
                <a:solidFill>
                  <a:srgbClr val="171514"/>
                </a:solidFill>
                <a:latin typeface="Microsoft Sans Serif"/>
                <a:cs typeface="Microsoft Sans Serif"/>
              </a:rPr>
              <a:t>10</a:t>
            </a:r>
            <a:r>
              <a:rPr sz="450" spc="5" dirty="0" smtClean="0">
                <a:solidFill>
                  <a:srgbClr val="171514"/>
                </a:solidFill>
                <a:latin typeface="Microsoft Sans Serif"/>
                <a:cs typeface="Microsoft Sans Serif"/>
              </a:rPr>
              <a:t>9</a:t>
            </a:r>
            <a:r>
              <a:rPr sz="800" spc="5" dirty="0" smtClean="0">
                <a:solidFill>
                  <a:srgbClr val="171514"/>
                </a:solidFill>
                <a:latin typeface="Microsoft Sans Serif"/>
                <a:cs typeface="Microsoft Sans Serif"/>
              </a:rPr>
              <a:t>Ω</a:t>
            </a:r>
            <a:r>
              <a:rPr sz="800" spc="5" dirty="0">
                <a:solidFill>
                  <a:srgbClr val="171514"/>
                </a:solidFill>
                <a:latin typeface="Microsoft Sans Serif"/>
                <a:cs typeface="Microsoft Sans Serif"/>
              </a:rPr>
              <a:t>.</a:t>
            </a:r>
            <a:endParaRPr sz="800" dirty="0">
              <a:latin typeface="Microsoft Sans Serif"/>
              <a:cs typeface="Microsoft Sans Serif"/>
            </a:endParaRPr>
          </a:p>
          <a:p>
            <a:pPr>
              <a:spcBef>
                <a:spcPts val="10"/>
              </a:spcBef>
            </a:pPr>
            <a:endParaRPr sz="1050" dirty="0">
              <a:latin typeface="Microsoft Sans Serif"/>
              <a:cs typeface="Microsoft Sans Serif"/>
            </a:endParaRPr>
          </a:p>
          <a:p>
            <a:pPr marL="12700" marR="376555">
              <a:lnSpc>
                <a:spcPct val="125000"/>
              </a:lnSpc>
            </a:pPr>
            <a:r>
              <a:rPr sz="800" spc="-5" dirty="0">
                <a:solidFill>
                  <a:srgbClr val="171514"/>
                </a:solidFill>
                <a:latin typeface="Microsoft Sans Serif"/>
                <a:cs typeface="Microsoft Sans Serif"/>
              </a:rPr>
              <a:t>Vale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pena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mencionar</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aquí</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ha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encontrado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imposible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piso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con</a:t>
            </a:r>
            <a:r>
              <a:rPr sz="80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una</a:t>
            </a:r>
            <a:r>
              <a:rPr lang="es-ES" sz="800" spc="3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resistencia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sistema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&lt;</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35</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MΩ</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genere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más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100</a:t>
            </a:r>
            <a:r>
              <a:rPr sz="800" spc="-5" dirty="0">
                <a:solidFill>
                  <a:srgbClr val="171514"/>
                </a:solidFill>
                <a:latin typeface="Microsoft Sans Serif"/>
                <a:cs typeface="Microsoft Sans Serif"/>
              </a:rPr>
              <a:t> </a:t>
            </a:r>
            <a:r>
              <a:rPr sz="800" spc="-55" dirty="0">
                <a:solidFill>
                  <a:srgbClr val="171514"/>
                </a:solidFill>
                <a:latin typeface="Microsoft Sans Serif"/>
                <a:cs typeface="Microsoft Sans Serif"/>
              </a:rPr>
              <a:t>V</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electricidad</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estática</a:t>
            </a:r>
            <a:r>
              <a:rPr sz="800" spc="10" dirty="0">
                <a:solidFill>
                  <a:srgbClr val="171514"/>
                </a:solidFill>
                <a:latin typeface="Microsoft Sans Serif"/>
                <a:cs typeface="Microsoft Sans Serif"/>
              </a:rPr>
              <a:t>.</a:t>
            </a:r>
            <a:endParaRPr sz="800" dirty="0">
              <a:latin typeface="Microsoft Sans Serif"/>
              <a:cs typeface="Microsoft Sans Serif"/>
            </a:endParaRPr>
          </a:p>
          <a:p>
            <a:pPr marL="12700" marR="32384" indent="152400">
              <a:lnSpc>
                <a:spcPts val="1200"/>
              </a:lnSpc>
              <a:spcBef>
                <a:spcPts val="80"/>
              </a:spcBef>
            </a:pPr>
            <a:r>
              <a:rPr sz="850" spc="25" dirty="0">
                <a:solidFill>
                  <a:srgbClr val="171514"/>
                </a:solidFill>
                <a:latin typeface="Microsoft Sans Serif"/>
                <a:cs typeface="Microsoft Sans Serif"/>
              </a:rPr>
              <a:t>También </a:t>
            </a:r>
            <a:r>
              <a:rPr sz="850" spc="-10" dirty="0">
                <a:solidFill>
                  <a:srgbClr val="171514"/>
                </a:solidFill>
                <a:latin typeface="Microsoft Sans Serif"/>
                <a:cs typeface="Microsoft Sans Serif"/>
              </a:rPr>
              <a:t>se </a:t>
            </a:r>
            <a:r>
              <a:rPr sz="850" spc="25" dirty="0">
                <a:solidFill>
                  <a:srgbClr val="171514"/>
                </a:solidFill>
                <a:latin typeface="Microsoft Sans Serif"/>
                <a:cs typeface="Microsoft Sans Serif"/>
              </a:rPr>
              <a:t>debe </a:t>
            </a:r>
            <a:r>
              <a:rPr sz="850" spc="20" dirty="0">
                <a:solidFill>
                  <a:srgbClr val="171514"/>
                </a:solidFill>
                <a:latin typeface="Microsoft Sans Serif"/>
                <a:cs typeface="Microsoft Sans Serif"/>
              </a:rPr>
              <a:t>señalar </a:t>
            </a:r>
            <a:r>
              <a:rPr sz="850" spc="30" dirty="0">
                <a:solidFill>
                  <a:srgbClr val="171514"/>
                </a:solidFill>
                <a:latin typeface="Microsoft Sans Serif"/>
                <a:cs typeface="Microsoft Sans Serif"/>
              </a:rPr>
              <a:t>aquí </a:t>
            </a:r>
            <a:r>
              <a:rPr sz="850" spc="35" dirty="0">
                <a:solidFill>
                  <a:srgbClr val="171514"/>
                </a:solidFill>
                <a:latin typeface="Microsoft Sans Serif"/>
                <a:cs typeface="Microsoft Sans Serif"/>
              </a:rPr>
              <a:t>que </a:t>
            </a:r>
            <a:r>
              <a:rPr sz="850" spc="25" dirty="0">
                <a:solidFill>
                  <a:srgbClr val="171514"/>
                </a:solidFill>
                <a:latin typeface="Microsoft Sans Serif"/>
                <a:cs typeface="Microsoft Sans Serif"/>
              </a:rPr>
              <a:t>en </a:t>
            </a:r>
            <a:r>
              <a:rPr sz="850" spc="20" dirty="0">
                <a:solidFill>
                  <a:srgbClr val="171514"/>
                </a:solidFill>
                <a:latin typeface="Microsoft Sans Serif"/>
                <a:cs typeface="Microsoft Sans Serif"/>
              </a:rPr>
              <a:t>algunas </a:t>
            </a:r>
            <a:r>
              <a:rPr sz="850" spc="15" dirty="0">
                <a:solidFill>
                  <a:srgbClr val="171514"/>
                </a:solidFill>
                <a:latin typeface="Microsoft Sans Serif"/>
                <a:cs typeface="Microsoft Sans Serif"/>
              </a:rPr>
              <a:t>aplicaciones </a:t>
            </a:r>
            <a:r>
              <a:rPr sz="850" spc="40" dirty="0" err="1">
                <a:solidFill>
                  <a:srgbClr val="171514"/>
                </a:solidFill>
                <a:latin typeface="Microsoft Sans Serif"/>
                <a:cs typeface="Microsoft Sans Serif"/>
              </a:rPr>
              <a:t>donde</a:t>
            </a:r>
            <a:r>
              <a:rPr sz="850" spc="40" dirty="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existen</a:t>
            </a:r>
            <a:r>
              <a:rPr lang="es-ES" sz="850" spc="20"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atmósferas</a:t>
            </a:r>
            <a:r>
              <a:rPr sz="850" spc="30" dirty="0" smtClean="0">
                <a:solidFill>
                  <a:srgbClr val="171514"/>
                </a:solidFill>
                <a:latin typeface="Microsoft Sans Serif"/>
                <a:cs typeface="Microsoft Sans Serif"/>
              </a:rPr>
              <a:t> </a:t>
            </a:r>
            <a:r>
              <a:rPr sz="850" spc="20" dirty="0">
                <a:solidFill>
                  <a:srgbClr val="171514"/>
                </a:solidFill>
                <a:latin typeface="Microsoft Sans Serif"/>
                <a:cs typeface="Microsoft Sans Serif"/>
              </a:rPr>
              <a:t>peligrosas, </a:t>
            </a:r>
            <a:r>
              <a:rPr sz="850" spc="35" dirty="0">
                <a:solidFill>
                  <a:srgbClr val="171514"/>
                </a:solidFill>
                <a:latin typeface="Microsoft Sans Serif"/>
                <a:cs typeface="Microsoft Sans Serif"/>
              </a:rPr>
              <a:t>como </a:t>
            </a:r>
            <a:r>
              <a:rPr sz="850" spc="25" dirty="0">
                <a:solidFill>
                  <a:srgbClr val="171514"/>
                </a:solidFill>
                <a:latin typeface="Microsoft Sans Serif"/>
                <a:cs typeface="Microsoft Sans Serif"/>
              </a:rPr>
              <a:t>lugares de </a:t>
            </a:r>
            <a:r>
              <a:rPr sz="850" spc="15" dirty="0">
                <a:solidFill>
                  <a:srgbClr val="171514"/>
                </a:solidFill>
                <a:latin typeface="Microsoft Sans Serif"/>
                <a:cs typeface="Microsoft Sans Serif"/>
              </a:rPr>
              <a:t>anestesia </a:t>
            </a:r>
            <a:r>
              <a:rPr sz="850" spc="5" dirty="0">
                <a:solidFill>
                  <a:srgbClr val="171514"/>
                </a:solidFill>
                <a:latin typeface="Microsoft Sans Serif"/>
                <a:cs typeface="Microsoft Sans Serif"/>
              </a:rPr>
              <a:t>y </a:t>
            </a:r>
            <a:r>
              <a:rPr sz="850" spc="35" dirty="0">
                <a:solidFill>
                  <a:srgbClr val="171514"/>
                </a:solidFill>
                <a:latin typeface="Microsoft Sans Serif"/>
                <a:cs typeface="Microsoft Sans Serif"/>
              </a:rPr>
              <a:t>manejo </a:t>
            </a:r>
            <a:r>
              <a:rPr sz="850" spc="25" dirty="0">
                <a:solidFill>
                  <a:srgbClr val="171514"/>
                </a:solidFill>
                <a:latin typeface="Microsoft Sans Serif"/>
                <a:cs typeface="Microsoft Sans Serif"/>
              </a:rPr>
              <a:t>de </a:t>
            </a:r>
            <a:r>
              <a:rPr sz="850" spc="15" dirty="0">
                <a:solidFill>
                  <a:srgbClr val="171514"/>
                </a:solidFill>
                <a:latin typeface="Microsoft Sans Serif"/>
                <a:cs typeface="Microsoft Sans Serif"/>
              </a:rPr>
              <a:t>explosivos</a:t>
            </a:r>
            <a:r>
              <a:rPr sz="850" spc="15"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resistencia</a:t>
            </a:r>
            <a:r>
              <a:rPr sz="85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sistema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debe</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ser</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inferior</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 </a:t>
            </a:r>
            <a:r>
              <a:rPr sz="850" spc="5" dirty="0">
                <a:solidFill>
                  <a:srgbClr val="171514"/>
                </a:solidFill>
                <a:latin typeface="Microsoft Sans Serif"/>
                <a:cs typeface="Microsoft Sans Serif"/>
              </a:rPr>
              <a:t>10</a:t>
            </a:r>
            <a:r>
              <a:rPr sz="500" spc="5" dirty="0">
                <a:solidFill>
                  <a:srgbClr val="171514"/>
                </a:solidFill>
                <a:latin typeface="Microsoft Sans Serif"/>
                <a:cs typeface="Microsoft Sans Serif"/>
              </a:rPr>
              <a:t>6</a:t>
            </a:r>
            <a:r>
              <a:rPr sz="850" spc="5" dirty="0">
                <a:solidFill>
                  <a:srgbClr val="171514"/>
                </a:solidFill>
                <a:latin typeface="Microsoft Sans Serif"/>
                <a:cs typeface="Microsoft Sans Serif"/>
              </a:rPr>
              <a:t>Ω. </a:t>
            </a:r>
            <a:r>
              <a:rPr sz="850" spc="15" dirty="0">
                <a:solidFill>
                  <a:srgbClr val="171514"/>
                </a:solidFill>
                <a:latin typeface="Microsoft Sans Serif"/>
                <a:cs typeface="Microsoft Sans Serif"/>
              </a:rPr>
              <a:t>Por</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ejemplo</a:t>
            </a:r>
            <a:r>
              <a:rPr sz="850" spc="25" dirty="0">
                <a:solidFill>
                  <a:srgbClr val="171514"/>
                </a:solidFill>
                <a:latin typeface="Microsoft Sans Serif"/>
                <a:cs typeface="Microsoft Sans Serif"/>
              </a:rPr>
              <a:t>,</a:t>
            </a:r>
            <a:r>
              <a:rPr sz="850" spc="5" dirty="0">
                <a:solidFill>
                  <a:srgbClr val="171514"/>
                </a:solidFill>
                <a:latin typeface="Microsoft Sans Serif"/>
                <a:cs typeface="Microsoft Sans Serif"/>
              </a:rPr>
              <a:t> DOD </a:t>
            </a:r>
            <a:r>
              <a:rPr sz="850" spc="15" dirty="0">
                <a:solidFill>
                  <a:srgbClr val="171514"/>
                </a:solidFill>
                <a:latin typeface="Microsoft Sans Serif"/>
                <a:cs typeface="Microsoft Sans Serif"/>
              </a:rPr>
              <a:t>4145.26M</a:t>
            </a:r>
            <a:r>
              <a:rPr sz="850" dirty="0">
                <a:solidFill>
                  <a:srgbClr val="171514"/>
                </a:solidFill>
                <a:latin typeface="Microsoft Sans Serif"/>
                <a:cs typeface="Microsoft Sans Serif"/>
              </a:rPr>
              <a:t> (</a:t>
            </a:r>
            <a:r>
              <a:rPr sz="850" dirty="0" smtClean="0">
                <a:solidFill>
                  <a:srgbClr val="171514"/>
                </a:solidFill>
                <a:latin typeface="Microsoft Sans Serif"/>
                <a:cs typeface="Microsoft Sans Serif"/>
              </a:rPr>
              <a:t>2008)</a:t>
            </a:r>
            <a:r>
              <a:rPr sz="500" dirty="0" smtClean="0">
                <a:solidFill>
                  <a:srgbClr val="171514"/>
                </a:solidFill>
                <a:latin typeface="Microsoft Sans Serif"/>
                <a:cs typeface="Microsoft Sans Serif"/>
              </a:rPr>
              <a:t>8</a:t>
            </a:r>
            <a:r>
              <a:rPr lang="es-ES" sz="50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especifica</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que</a:t>
            </a:r>
            <a:r>
              <a:rPr sz="700" i="1" spc="-5" dirty="0">
                <a:solidFill>
                  <a:srgbClr val="171514"/>
                </a:solidFill>
                <a:latin typeface="Arial"/>
                <a:cs typeface="Arial"/>
              </a:rPr>
              <a:t>R</a:t>
            </a:r>
            <a:r>
              <a:rPr sz="400" i="1" spc="-5" dirty="0">
                <a:solidFill>
                  <a:srgbClr val="171514"/>
                </a:solidFill>
                <a:latin typeface="Arial"/>
                <a:cs typeface="Arial"/>
              </a:rPr>
              <a:t>sistema</a:t>
            </a:r>
            <a:r>
              <a:rPr sz="700" spc="-5" dirty="0">
                <a:solidFill>
                  <a:srgbClr val="171514"/>
                </a:solidFill>
                <a:latin typeface="Lucida Sans Unicode"/>
                <a:cs typeface="Lucida Sans Unicode"/>
              </a:rPr>
              <a:t>≤</a:t>
            </a:r>
            <a:r>
              <a:rPr sz="700" spc="-40" dirty="0">
                <a:solidFill>
                  <a:srgbClr val="171514"/>
                </a:solidFill>
                <a:latin typeface="Lucida Sans Unicode"/>
                <a:cs typeface="Lucida Sans Unicode"/>
              </a:rPr>
              <a:t> </a:t>
            </a:r>
            <a:r>
              <a:rPr sz="700" spc="5" dirty="0">
                <a:solidFill>
                  <a:srgbClr val="171514"/>
                </a:solidFill>
                <a:latin typeface="Microsoft Sans Serif"/>
                <a:cs typeface="Microsoft Sans Serif"/>
              </a:rPr>
              <a:t>10</a:t>
            </a:r>
            <a:r>
              <a:rPr sz="400" spc="5" dirty="0">
                <a:solidFill>
                  <a:srgbClr val="171514"/>
                </a:solidFill>
                <a:latin typeface="Microsoft Sans Serif"/>
                <a:cs typeface="Microsoft Sans Serif"/>
              </a:rPr>
              <a:t>6</a:t>
            </a:r>
            <a:r>
              <a:rPr sz="700" spc="5" dirty="0">
                <a:solidFill>
                  <a:srgbClr val="171514"/>
                </a:solidFill>
                <a:latin typeface="Microsoft Sans Serif"/>
                <a:cs typeface="Microsoft Sans Serif"/>
              </a:rPr>
              <a:t>Ω</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desde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mesa)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debe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ser</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&gt;</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40</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kΩ</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alimentación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110</a:t>
            </a:r>
            <a:r>
              <a:rPr sz="700" spc="-5" dirty="0">
                <a:solidFill>
                  <a:srgbClr val="171514"/>
                </a:solidFill>
                <a:latin typeface="Microsoft Sans Serif"/>
                <a:cs typeface="Microsoft Sans Serif"/>
              </a:rPr>
              <a:t> </a:t>
            </a:r>
            <a:r>
              <a:rPr sz="700" spc="-5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&gt;75</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kΩ</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alimentación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220</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V.</a:t>
            </a:r>
            <a:endParaRPr sz="700" dirty="0">
              <a:latin typeface="Microsoft Sans Serif"/>
              <a:cs typeface="Microsoft Sans Serif"/>
            </a:endParaRPr>
          </a:p>
          <a:p>
            <a:pPr marL="12700" marR="233679" indent="152400">
              <a:lnSpc>
                <a:spcPts val="1200"/>
              </a:lnSpc>
            </a:pPr>
            <a:r>
              <a:rPr sz="800" spc="15" dirty="0">
                <a:solidFill>
                  <a:srgbClr val="171514"/>
                </a:solidFill>
                <a:latin typeface="Microsoft Sans Serif"/>
                <a:cs typeface="Microsoft Sans Serif"/>
              </a:rPr>
              <a:t>Además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personal,</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equipo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móvil</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elementos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mobiliario,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como</a:t>
            </a:r>
            <a:r>
              <a:rPr sz="800" dirty="0">
                <a:solidFill>
                  <a:srgbClr val="171514"/>
                </a:solidFill>
                <a:latin typeface="Microsoft Sans Serif"/>
                <a:cs typeface="Microsoft Sans Serif"/>
              </a:rPr>
              <a:t> </a:t>
            </a:r>
            <a:r>
              <a:rPr sz="800" spc="5" dirty="0" err="1">
                <a:solidFill>
                  <a:srgbClr val="171514"/>
                </a:solidFill>
                <a:latin typeface="Microsoft Sans Serif"/>
                <a:cs typeface="Microsoft Sans Serif"/>
              </a:rPr>
              <a:t>sillas</a:t>
            </a:r>
            <a:r>
              <a:rPr sz="800"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y</a:t>
            </a:r>
            <a:r>
              <a:rPr lang="es-ES" sz="800" spc="5" dirty="0" smtClean="0">
                <a:solidFill>
                  <a:srgbClr val="171514"/>
                </a:solidFill>
                <a:latin typeface="Microsoft Sans Serif"/>
                <a:cs typeface="Microsoft Sans Serif"/>
              </a:rPr>
              <a:t> </a:t>
            </a:r>
            <a:r>
              <a:rPr sz="800" spc="5" dirty="0" smtClean="0">
                <a:solidFill>
                  <a:srgbClr val="171514"/>
                </a:solidFill>
                <a:latin typeface="Microsoft Sans Serif"/>
                <a:cs typeface="Microsoft Sans Serif"/>
              </a:rPr>
              <a:t>mesas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deben </a:t>
            </a:r>
            <a:r>
              <a:rPr sz="800" spc="15" dirty="0">
                <a:solidFill>
                  <a:srgbClr val="171514"/>
                </a:solidFill>
                <a:latin typeface="Microsoft Sans Serif"/>
                <a:cs typeface="Microsoft Sans Serif"/>
              </a:rPr>
              <a:t>ser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material </a:t>
            </a:r>
            <a:r>
              <a:rPr sz="800" spc="35" dirty="0">
                <a:solidFill>
                  <a:srgbClr val="171514"/>
                </a:solidFill>
                <a:latin typeface="Microsoft Sans Serif"/>
                <a:cs typeface="Microsoft Sans Serif"/>
              </a:rPr>
              <a:t>conductor </a:t>
            </a:r>
            <a:r>
              <a:rPr sz="800" spc="5" dirty="0">
                <a:solidFill>
                  <a:srgbClr val="171514"/>
                </a:solidFill>
                <a:latin typeface="Microsoft Sans Serif"/>
                <a:cs typeface="Microsoft Sans Serif"/>
              </a:rPr>
              <a:t>y </a:t>
            </a:r>
            <a:r>
              <a:rPr sz="800" spc="20" dirty="0">
                <a:solidFill>
                  <a:srgbClr val="171514"/>
                </a:solidFill>
                <a:latin typeface="Microsoft Sans Serif"/>
                <a:cs typeface="Microsoft Sans Serif"/>
              </a:rPr>
              <a:t>estar conectados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 </a:t>
            </a:r>
            <a:r>
              <a:rPr sz="800" spc="30" dirty="0" err="1">
                <a:solidFill>
                  <a:srgbClr val="171514"/>
                </a:solidFill>
                <a:latin typeface="Microsoft Sans Serif"/>
                <a:cs typeface="Microsoft Sans Serif"/>
              </a:rPr>
              <a:t>directamente</a:t>
            </a:r>
            <a:r>
              <a:rPr sz="800" spc="30" dirty="0">
                <a:solidFill>
                  <a:srgbClr val="171514"/>
                </a:solidFill>
                <a:latin typeface="Microsoft Sans Serif"/>
                <a:cs typeface="Microsoft Sans Serif"/>
              </a:rPr>
              <a:t> </a:t>
            </a:r>
            <a:r>
              <a:rPr sz="800" spc="35" dirty="0" smtClean="0">
                <a:solidFill>
                  <a:srgbClr val="171514"/>
                </a:solidFill>
                <a:latin typeface="Microsoft Sans Serif"/>
                <a:cs typeface="Microsoft Sans Serif"/>
              </a:rPr>
              <a:t>o</a:t>
            </a:r>
            <a:r>
              <a:rPr lang="es-ES" sz="800" spc="35"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mediante</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ruedas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goma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conductora</a:t>
            </a:r>
            <a:r>
              <a:rPr sz="800" spc="25" dirty="0">
                <a:solidFill>
                  <a:srgbClr val="171514"/>
                </a:solidFill>
                <a:latin typeface="Microsoft Sans Serif"/>
                <a:cs typeface="Microsoft Sans Serif"/>
              </a:rPr>
              <a:t>.</a:t>
            </a:r>
            <a:endParaRPr sz="800" dirty="0">
              <a:latin typeface="Microsoft Sans Serif"/>
              <a:cs typeface="Microsoft Sans Serif"/>
            </a:endParaRPr>
          </a:p>
          <a:p>
            <a:pPr marL="12700" marR="51435" indent="152400">
              <a:lnSpc>
                <a:spcPts val="1200"/>
              </a:lnSpc>
            </a:pPr>
            <a:r>
              <a:rPr sz="800" spc="20" dirty="0">
                <a:solidFill>
                  <a:srgbClr val="171514"/>
                </a:solidFill>
                <a:latin typeface="Microsoft Sans Serif"/>
                <a:cs typeface="Microsoft Sans Serif"/>
              </a:rPr>
              <a:t>Dado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resistencia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los pisos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control </a:t>
            </a:r>
            <a:r>
              <a:rPr sz="800" spc="20" dirty="0">
                <a:solidFill>
                  <a:srgbClr val="171514"/>
                </a:solidFill>
                <a:latin typeface="Microsoft Sans Serif"/>
                <a:cs typeface="Microsoft Sans Serif"/>
              </a:rPr>
              <a:t>estático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 </a:t>
            </a:r>
            <a:r>
              <a:rPr sz="800" spc="10" dirty="0">
                <a:solidFill>
                  <a:srgbClr val="171514"/>
                </a:solidFill>
                <a:latin typeface="Microsoft Sans Serif"/>
                <a:cs typeface="Microsoft Sans Serif"/>
              </a:rPr>
              <a:t>calzado </a:t>
            </a:r>
            <a:r>
              <a:rPr sz="800" spc="-60" dirty="0">
                <a:solidFill>
                  <a:srgbClr val="171514"/>
                </a:solidFill>
                <a:latin typeface="Microsoft Sans Serif"/>
                <a:cs typeface="Microsoft Sans Serif"/>
              </a:rPr>
              <a:t>ESD </a:t>
            </a:r>
            <a:r>
              <a:rPr sz="800" spc="20" dirty="0">
                <a:solidFill>
                  <a:srgbClr val="171514"/>
                </a:solidFill>
                <a:latin typeface="Microsoft Sans Serif"/>
                <a:cs typeface="Microsoft Sans Serif"/>
              </a:rPr>
              <a:t>varía</a:t>
            </a:r>
            <a:r>
              <a:rPr sz="800" spc="20" dirty="0">
                <a:solidFill>
                  <a:srgbClr val="171514"/>
                </a:solidFill>
                <a:latin typeface="Microsoft Sans Serif"/>
                <a:cs typeface="Microsoft Sans Serif"/>
              </a:rPr>
              <a:t> con </a:t>
            </a:r>
            <a:r>
              <a:rPr sz="800" spc="15" dirty="0" smtClean="0">
                <a:solidFill>
                  <a:srgbClr val="171514"/>
                </a:solidFill>
                <a:latin typeface="Microsoft Sans Serif"/>
                <a:cs typeface="Microsoft Sans Serif"/>
              </a:rPr>
              <a:t>el</a:t>
            </a:r>
            <a:r>
              <a:rPr lang="es-ES" sz="800" spc="15"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tiempo</a:t>
            </a:r>
            <a:r>
              <a:rPr sz="800"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uso,</a:t>
            </a:r>
            <a:r>
              <a:rPr sz="800" spc="5" dirty="0">
                <a:solidFill>
                  <a:srgbClr val="171514"/>
                </a:solidFill>
                <a:latin typeface="Microsoft Sans Serif"/>
                <a:cs typeface="Microsoft Sans Serif"/>
              </a:rPr>
              <a:t> sus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resistencias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deben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medirse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periódicamente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garantizar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aún</a:t>
            </a:r>
            <a:r>
              <a:rPr lang="es-ES" sz="800" spc="3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cumplan</a:t>
            </a:r>
            <a:r>
              <a:rPr sz="800" spc="30"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con </a:t>
            </a:r>
            <a:r>
              <a:rPr sz="800" spc="5" dirty="0">
                <a:solidFill>
                  <a:srgbClr val="171514"/>
                </a:solidFill>
                <a:latin typeface="Microsoft Sans Serif"/>
                <a:cs typeface="Microsoft Sans Serif"/>
              </a:rPr>
              <a:t>sus </a:t>
            </a:r>
            <a:r>
              <a:rPr sz="800" spc="10" dirty="0">
                <a:solidFill>
                  <a:srgbClr val="171514"/>
                </a:solidFill>
                <a:latin typeface="Microsoft Sans Serif"/>
                <a:cs typeface="Microsoft Sans Serif"/>
              </a:rPr>
              <a:t>especificaciones iniciales </a:t>
            </a:r>
            <a:r>
              <a:rPr sz="800" spc="5" dirty="0">
                <a:solidFill>
                  <a:srgbClr val="171514"/>
                </a:solidFill>
                <a:latin typeface="Microsoft Sans Serif"/>
                <a:cs typeface="Microsoft Sans Serif"/>
              </a:rPr>
              <a:t>y </a:t>
            </a:r>
            <a:r>
              <a:rPr sz="800" spc="-10" dirty="0">
                <a:solidFill>
                  <a:srgbClr val="171514"/>
                </a:solidFill>
                <a:latin typeface="Microsoft Sans Serif"/>
                <a:cs typeface="Microsoft Sans Serif"/>
              </a:rPr>
              <a:t>se </a:t>
            </a:r>
            <a:r>
              <a:rPr sz="800" spc="25" dirty="0">
                <a:solidFill>
                  <a:srgbClr val="171514"/>
                </a:solidFill>
                <a:latin typeface="Microsoft Sans Serif"/>
                <a:cs typeface="Microsoft Sans Serif"/>
              </a:rPr>
              <a:t>debe </a:t>
            </a:r>
            <a:r>
              <a:rPr sz="800" spc="20" dirty="0">
                <a:solidFill>
                  <a:srgbClr val="171514"/>
                </a:solidFill>
                <a:latin typeface="Microsoft Sans Serif"/>
                <a:cs typeface="Microsoft Sans Serif"/>
              </a:rPr>
              <a:t>llevar </a:t>
            </a:r>
            <a:r>
              <a:rPr sz="800" spc="45" dirty="0">
                <a:solidFill>
                  <a:srgbClr val="171514"/>
                </a:solidFill>
                <a:latin typeface="Microsoft Sans Serif"/>
                <a:cs typeface="Microsoft Sans Serif"/>
              </a:rPr>
              <a:t>un </a:t>
            </a:r>
            <a:r>
              <a:rPr sz="800" spc="35" dirty="0">
                <a:solidFill>
                  <a:srgbClr val="171514"/>
                </a:solidFill>
                <a:latin typeface="Microsoft Sans Serif"/>
                <a:cs typeface="Microsoft Sans Serif"/>
              </a:rPr>
              <a:t>registro</a:t>
            </a:r>
            <a:r>
              <a:rPr sz="800" spc="35"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5" dirty="0" err="1" smtClean="0">
                <a:solidFill>
                  <a:srgbClr val="171514"/>
                </a:solidFill>
                <a:latin typeface="Microsoft Sans Serif"/>
                <a:cs typeface="Microsoft Sans Serif"/>
              </a:rPr>
              <a:t>dichas</a:t>
            </a:r>
            <a:r>
              <a:rPr lang="es-ES" sz="800" spc="1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mediciones</a:t>
            </a:r>
            <a:r>
              <a:rPr sz="800" spc="20" dirty="0">
                <a:solidFill>
                  <a:srgbClr val="171514"/>
                </a:solidFill>
                <a:latin typeface="Microsoft Sans Serif"/>
                <a:cs typeface="Microsoft Sans Serif"/>
              </a:rPr>
              <a:t>.</a:t>
            </a:r>
            <a:endParaRPr sz="800" dirty="0">
              <a:latin typeface="Microsoft Sans Serif"/>
              <a:cs typeface="Microsoft Sans Serif"/>
            </a:endParaRPr>
          </a:p>
          <a:p>
            <a:pPr marL="12700" marR="106045" indent="152400">
              <a:lnSpc>
                <a:spcPts val="1200"/>
              </a:lnSpc>
            </a:pP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Figura</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7.13</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muestra</a:t>
            </a:r>
            <a:r>
              <a:rPr sz="600" dirty="0">
                <a:solidFill>
                  <a:srgbClr val="171514"/>
                </a:solidFill>
                <a:latin typeface="Microsoft Sans Serif"/>
                <a:cs typeface="Microsoft Sans Serif"/>
              </a:rPr>
              <a:t> las </a:t>
            </a:r>
            <a:r>
              <a:rPr sz="600" spc="10" dirty="0">
                <a:solidFill>
                  <a:srgbClr val="171514"/>
                </a:solidFill>
                <a:latin typeface="Microsoft Sans Serif"/>
                <a:cs typeface="Microsoft Sans Serif"/>
              </a:rPr>
              <a:t>características</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esenciales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estación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trabajo</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típica.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Incluyen</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dirty="0">
                <a:solidFill>
                  <a:srgbClr val="171514"/>
                </a:solidFill>
                <a:latin typeface="Microsoft Sans Serif"/>
                <a:cs typeface="Microsoft Sans Serif"/>
              </a:rPr>
              <a:t> </a:t>
            </a:r>
            <a:r>
              <a:rPr sz="600" spc="15" dirty="0" err="1">
                <a:solidFill>
                  <a:srgbClr val="171514"/>
                </a:solidFill>
                <a:latin typeface="Microsoft Sans Serif"/>
                <a:cs typeface="Microsoft Sans Serif"/>
              </a:rPr>
              <a:t>superficie</a:t>
            </a:r>
            <a:r>
              <a:rPr sz="600" dirty="0">
                <a:solidFill>
                  <a:srgbClr val="171514"/>
                </a:solidFill>
                <a:latin typeface="Microsoft Sans Serif"/>
                <a:cs typeface="Microsoft Sans Serif"/>
              </a:rPr>
              <a:t> </a:t>
            </a:r>
            <a:r>
              <a:rPr sz="600" spc="20" dirty="0" smtClean="0">
                <a:solidFill>
                  <a:srgbClr val="171514"/>
                </a:solidFill>
                <a:latin typeface="Microsoft Sans Serif"/>
                <a:cs typeface="Microsoft Sans Serif"/>
              </a:rPr>
              <a:t>de</a:t>
            </a:r>
            <a:r>
              <a:rPr lang="es-ES" sz="600" spc="20" dirty="0" smtClean="0">
                <a:solidFill>
                  <a:srgbClr val="171514"/>
                </a:solidFill>
                <a:latin typeface="Microsoft Sans Serif"/>
                <a:cs typeface="Microsoft Sans Serif"/>
              </a:rPr>
              <a:t> </a:t>
            </a:r>
            <a:r>
              <a:rPr sz="600" spc="25" dirty="0" err="1" smtClean="0">
                <a:solidFill>
                  <a:srgbClr val="171514"/>
                </a:solidFill>
                <a:latin typeface="Microsoft Sans Serif"/>
                <a:cs typeface="Microsoft Sans Serif"/>
              </a:rPr>
              <a:t>trabajo</a:t>
            </a:r>
            <a:r>
              <a:rPr sz="600" spc="2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disipadora de </a:t>
            </a:r>
            <a:r>
              <a:rPr sz="600" spc="10" dirty="0">
                <a:solidFill>
                  <a:srgbClr val="171514"/>
                </a:solidFill>
                <a:latin typeface="Microsoft Sans Serif"/>
                <a:cs typeface="Microsoft Sans Serif"/>
              </a:rPr>
              <a:t>estática </a:t>
            </a:r>
            <a:r>
              <a:rPr sz="600" spc="5" dirty="0">
                <a:solidFill>
                  <a:srgbClr val="171514"/>
                </a:solidFill>
                <a:latin typeface="Microsoft Sans Serif"/>
                <a:cs typeface="Microsoft Sans Serif"/>
              </a:rPr>
              <a:t>y </a:t>
            </a:r>
            <a:r>
              <a:rPr sz="600" spc="25" dirty="0">
                <a:solidFill>
                  <a:srgbClr val="171514"/>
                </a:solidFill>
                <a:latin typeface="Microsoft Sans Serif"/>
                <a:cs typeface="Microsoft Sans Serif"/>
              </a:rPr>
              <a:t>una alfombra </a:t>
            </a:r>
            <a:r>
              <a:rPr sz="600" spc="20" dirty="0">
                <a:solidFill>
                  <a:srgbClr val="171514"/>
                </a:solidFill>
                <a:latin typeface="Microsoft Sans Serif"/>
                <a:cs typeface="Microsoft Sans Serif"/>
              </a:rPr>
              <a:t>de conexión </a:t>
            </a:r>
            <a:r>
              <a:rPr sz="600" dirty="0">
                <a:solidFill>
                  <a:srgbClr val="171514"/>
                </a:solidFill>
                <a:latin typeface="Microsoft Sans Serif"/>
                <a:cs typeface="Microsoft Sans Serif"/>
              </a:rPr>
              <a:t>a </a:t>
            </a:r>
            <a:r>
              <a:rPr sz="600" spc="20" dirty="0">
                <a:solidFill>
                  <a:srgbClr val="171514"/>
                </a:solidFill>
                <a:latin typeface="Microsoft Sans Serif"/>
                <a:cs typeface="Microsoft Sans Serif"/>
              </a:rPr>
              <a:t>tierra, </a:t>
            </a:r>
            <a:r>
              <a:rPr sz="600" spc="25" dirty="0">
                <a:solidFill>
                  <a:srgbClr val="171514"/>
                </a:solidFill>
                <a:latin typeface="Microsoft Sans Serif"/>
                <a:cs typeface="Microsoft Sans Serif"/>
              </a:rPr>
              <a:t>una muñequera </a:t>
            </a:r>
            <a:r>
              <a:rPr sz="600" spc="20" dirty="0">
                <a:solidFill>
                  <a:srgbClr val="171514"/>
                </a:solidFill>
                <a:latin typeface="Microsoft Sans Serif"/>
                <a:cs typeface="Microsoft Sans Serif"/>
              </a:rPr>
              <a:t>de conexión </a:t>
            </a:r>
            <a:r>
              <a:rPr sz="600" dirty="0">
                <a:solidFill>
                  <a:srgbClr val="171514"/>
                </a:solidFill>
                <a:latin typeface="Microsoft Sans Serif"/>
                <a:cs typeface="Microsoft Sans Serif"/>
              </a:rPr>
              <a:t>a </a:t>
            </a:r>
            <a:r>
              <a:rPr sz="600" spc="25" dirty="0">
                <a:solidFill>
                  <a:srgbClr val="171514"/>
                </a:solidFill>
                <a:latin typeface="Microsoft Sans Serif"/>
                <a:cs typeface="Microsoft Sans Serif"/>
              </a:rPr>
              <a:t>tierra</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 </a:t>
            </a:r>
            <a:r>
              <a:rPr sz="600" spc="10" dirty="0" smtClean="0">
                <a:solidFill>
                  <a:srgbClr val="171514"/>
                </a:solidFill>
                <a:latin typeface="Microsoft Sans Serif"/>
                <a:cs typeface="Microsoft Sans Serif"/>
              </a:rPr>
              <a:t>el</a:t>
            </a:r>
            <a:r>
              <a:rPr lang="es-ES" sz="600" spc="10" dirty="0" smtClean="0">
                <a:solidFill>
                  <a:srgbClr val="171514"/>
                </a:solidFill>
                <a:latin typeface="Microsoft Sans Serif"/>
                <a:cs typeface="Microsoft Sans Serif"/>
              </a:rPr>
              <a:t> </a:t>
            </a:r>
            <a:r>
              <a:rPr sz="600" spc="15" dirty="0" smtClean="0">
                <a:solidFill>
                  <a:srgbClr val="171514"/>
                </a:solidFill>
                <a:latin typeface="Microsoft Sans Serif"/>
                <a:cs typeface="Microsoft Sans Serif"/>
              </a:rPr>
              <a:t>personal</a:t>
            </a:r>
            <a:r>
              <a:rPr sz="600" spc="15"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conexión</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conexión</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común</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el</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etiquetado</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adecuado</a:t>
            </a:r>
            <a:r>
              <a:rPr sz="600" spc="10" dirty="0">
                <a:solidFill>
                  <a:srgbClr val="171514"/>
                </a:solidFill>
                <a:latin typeface="Microsoft Sans Serif"/>
                <a:cs typeface="Microsoft Sans Serif"/>
              </a:rPr>
              <a:t>.</a:t>
            </a:r>
            <a:endParaRPr sz="600" dirty="0">
              <a:latin typeface="Microsoft Sans Serif"/>
              <a:cs typeface="Microsoft Sans Serif"/>
            </a:endParaRPr>
          </a:p>
          <a:p>
            <a:pPr marL="12700" marR="5080" indent="152400">
              <a:lnSpc>
                <a:spcPts val="1200"/>
              </a:lnSpc>
            </a:pPr>
            <a:r>
              <a:rPr sz="800" spc="15" dirty="0">
                <a:solidFill>
                  <a:srgbClr val="171514"/>
                </a:solidFill>
                <a:latin typeface="Microsoft Sans Serif"/>
                <a:cs typeface="Microsoft Sans Serif"/>
              </a:rPr>
              <a:t>Además </a:t>
            </a:r>
            <a:r>
              <a:rPr sz="800" spc="25" dirty="0">
                <a:solidFill>
                  <a:srgbClr val="171514"/>
                </a:solidFill>
                <a:latin typeface="Microsoft Sans Serif"/>
                <a:cs typeface="Microsoft Sans Serif"/>
              </a:rPr>
              <a:t>del </a:t>
            </a:r>
            <a:r>
              <a:rPr sz="800" spc="5" dirty="0">
                <a:solidFill>
                  <a:srgbClr val="171514"/>
                </a:solidFill>
                <a:latin typeface="Microsoft Sans Serif"/>
                <a:cs typeface="Microsoft Sans Serif"/>
              </a:rPr>
              <a:t>calzado, </a:t>
            </a:r>
            <a:r>
              <a:rPr sz="800" spc="25" dirty="0">
                <a:solidFill>
                  <a:srgbClr val="171514"/>
                </a:solidFill>
                <a:latin typeface="Microsoft Sans Serif"/>
                <a:cs typeface="Microsoft Sans Serif"/>
              </a:rPr>
              <a:t>debe </a:t>
            </a:r>
            <a:r>
              <a:rPr sz="800" spc="20" dirty="0">
                <a:solidFill>
                  <a:srgbClr val="171514"/>
                </a:solidFill>
                <a:latin typeface="Microsoft Sans Serif"/>
                <a:cs typeface="Microsoft Sans Serif"/>
              </a:rPr>
              <a:t>prestarse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debida atención </a:t>
            </a:r>
            <a:r>
              <a:rPr sz="800" spc="10" dirty="0">
                <a:solidFill>
                  <a:srgbClr val="171514"/>
                </a:solidFill>
                <a:latin typeface="Microsoft Sans Serif"/>
                <a:cs typeface="Microsoft Sans Serif"/>
              </a:rPr>
              <a:t>al </a:t>
            </a:r>
            <a:r>
              <a:rPr sz="800" spc="40" dirty="0">
                <a:solidFill>
                  <a:srgbClr val="171514"/>
                </a:solidFill>
                <a:latin typeface="Microsoft Sans Serif"/>
                <a:cs typeface="Microsoft Sans Serif"/>
              </a:rPr>
              <a:t>tipo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ropa </a:t>
            </a:r>
            <a:r>
              <a:rPr sz="800" spc="30" dirty="0">
                <a:solidFill>
                  <a:srgbClr val="171514"/>
                </a:solidFill>
                <a:latin typeface="Microsoft Sans Serif"/>
                <a:cs typeface="Microsoft Sans Serif"/>
              </a:rPr>
              <a:t>que </a:t>
            </a:r>
            <a:r>
              <a:rPr sz="800" spc="10" dirty="0" err="1">
                <a:solidFill>
                  <a:srgbClr val="171514"/>
                </a:solidFill>
                <a:latin typeface="Microsoft Sans Serif"/>
                <a:cs typeface="Microsoft Sans Serif"/>
              </a:rPr>
              <a:t>lleva</a:t>
            </a:r>
            <a:r>
              <a:rPr sz="800" spc="10" dirty="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el</a:t>
            </a:r>
            <a:r>
              <a:rPr lang="es-ES" sz="800" spc="15"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personal</a:t>
            </a:r>
            <a:r>
              <a:rPr sz="800" spc="20" dirty="0">
                <a:solidFill>
                  <a:srgbClr val="171514"/>
                </a:solidFill>
                <a:latin typeface="Microsoft Sans Serif"/>
                <a:cs typeface="Microsoft Sans Serif"/>
              </a:rPr>
              <a:t>. </a:t>
            </a:r>
            <a:r>
              <a:rPr sz="800" spc="-15" dirty="0">
                <a:solidFill>
                  <a:srgbClr val="171514"/>
                </a:solidFill>
                <a:latin typeface="Microsoft Sans Serif"/>
                <a:cs typeface="Microsoft Sans Serif"/>
              </a:rPr>
              <a:t>Las </a:t>
            </a:r>
            <a:r>
              <a:rPr sz="800" spc="10" dirty="0">
                <a:solidFill>
                  <a:srgbClr val="171514"/>
                </a:solidFill>
                <a:latin typeface="Microsoft Sans Serif"/>
                <a:cs typeface="Microsoft Sans Serif"/>
              </a:rPr>
              <a:t>cargas eléctricas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generan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ropa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los </a:t>
            </a:r>
            <a:r>
              <a:rPr sz="800" spc="30" dirty="0">
                <a:solidFill>
                  <a:srgbClr val="171514"/>
                </a:solidFill>
                <a:latin typeface="Microsoft Sans Serif"/>
                <a:cs typeface="Microsoft Sans Serif"/>
              </a:rPr>
              <a:t>operadores </a:t>
            </a:r>
            <a:r>
              <a:rPr sz="800" spc="50" dirty="0" err="1">
                <a:solidFill>
                  <a:srgbClr val="171514"/>
                </a:solidFill>
                <a:latin typeface="Microsoft Sans Serif"/>
                <a:cs typeface="Microsoft Sans Serif"/>
              </a:rPr>
              <a:t>por</a:t>
            </a:r>
            <a:r>
              <a:rPr sz="800" spc="5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efectos</a:t>
            </a:r>
            <a:r>
              <a:rPr lang="es-ES" sz="800" spc="1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triboeléctricos</a:t>
            </a:r>
            <a:r>
              <a:rPr sz="800" spc="25"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t>
            </a:r>
            <a:r>
              <a:rPr sz="800" spc="10" dirty="0">
                <a:solidFill>
                  <a:srgbClr val="171514"/>
                </a:solidFill>
                <a:latin typeface="Microsoft Sans Serif"/>
                <a:cs typeface="Microsoft Sans Serif"/>
              </a:rPr>
              <a:t>roce </a:t>
            </a:r>
            <a:r>
              <a:rPr sz="800" spc="30" dirty="0">
                <a:solidFill>
                  <a:srgbClr val="171514"/>
                </a:solidFill>
                <a:latin typeface="Microsoft Sans Serif"/>
                <a:cs typeface="Microsoft Sans Serif"/>
              </a:rPr>
              <a:t>contra </a:t>
            </a:r>
            <a:r>
              <a:rPr sz="800" spc="20" dirty="0">
                <a:solidFill>
                  <a:srgbClr val="171514"/>
                </a:solidFill>
                <a:latin typeface="Microsoft Sans Serif"/>
                <a:cs typeface="Microsoft Sans Serif"/>
              </a:rPr>
              <a:t>tapicería, </a:t>
            </a:r>
            <a:r>
              <a:rPr sz="800" dirty="0">
                <a:solidFill>
                  <a:srgbClr val="171514"/>
                </a:solidFill>
                <a:latin typeface="Microsoft Sans Serif"/>
                <a:cs typeface="Microsoft Sans Serif"/>
              </a:rPr>
              <a:t>sillas, etc.), </a:t>
            </a:r>
            <a:r>
              <a:rPr sz="800" spc="35" dirty="0">
                <a:solidFill>
                  <a:srgbClr val="171514"/>
                </a:solidFill>
                <a:latin typeface="Microsoft Sans Serif"/>
                <a:cs typeface="Microsoft Sans Serif"/>
              </a:rPr>
              <a:t>pero debido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ropa</a:t>
            </a:r>
            <a:r>
              <a:rPr sz="800" spc="35" dirty="0">
                <a:solidFill>
                  <a:srgbClr val="171514"/>
                </a:solidFill>
                <a:latin typeface="Microsoft Sans Serif"/>
                <a:cs typeface="Microsoft Sans Serif"/>
              </a:rPr>
              <a:t> </a:t>
            </a:r>
            <a:r>
              <a:rPr sz="800" spc="30" dirty="0">
                <a:solidFill>
                  <a:srgbClr val="171514"/>
                </a:solidFill>
                <a:latin typeface="Microsoft Sans Serif"/>
                <a:cs typeface="Microsoft Sans Serif"/>
              </a:rPr>
              <a:t>habitual </a:t>
            </a:r>
            <a:r>
              <a:rPr sz="800" spc="15" dirty="0" err="1" smtClean="0">
                <a:solidFill>
                  <a:srgbClr val="171514"/>
                </a:solidFill>
                <a:latin typeface="Microsoft Sans Serif"/>
                <a:cs typeface="Microsoft Sans Serif"/>
              </a:rPr>
              <a:t>está</a:t>
            </a:r>
            <a:r>
              <a:rPr lang="es-ES" sz="800" spc="1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eléctricamente</a:t>
            </a:r>
            <a:r>
              <a:rPr sz="80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aislada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cuerpo,</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estas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cargas</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pueden</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disiparse</a:t>
            </a:r>
            <a:r>
              <a:rPr sz="800" dirty="0">
                <a:solidFill>
                  <a:srgbClr val="171514"/>
                </a:solidFill>
                <a:latin typeface="Microsoft Sans Serif"/>
                <a:cs typeface="Microsoft Sans Serif"/>
              </a:rPr>
              <a:t> a </a:t>
            </a:r>
            <a:r>
              <a:rPr sz="800" spc="35" dirty="0">
                <a:solidFill>
                  <a:srgbClr val="171514"/>
                </a:solidFill>
                <a:latin typeface="Microsoft Sans Serif"/>
                <a:cs typeface="Microsoft Sans Serif"/>
              </a:rPr>
              <a:t>tierra</a:t>
            </a:r>
            <a:r>
              <a:rPr sz="800" dirty="0">
                <a:solidFill>
                  <a:srgbClr val="171514"/>
                </a:solidFill>
                <a:latin typeface="Microsoft Sans Serif"/>
                <a:cs typeface="Microsoft Sans Serif"/>
              </a:rPr>
              <a:t> a </a:t>
            </a:r>
            <a:r>
              <a:rPr sz="800" spc="20" dirty="0">
                <a:solidFill>
                  <a:srgbClr val="171514"/>
                </a:solidFill>
                <a:latin typeface="Microsoft Sans Serif"/>
                <a:cs typeface="Microsoft Sans Serif"/>
              </a:rPr>
              <a:t>través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piel</a:t>
            </a:r>
            <a:r>
              <a:rPr sz="800" spc="15"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superar</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problema,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dispone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comercialmente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ropa</a:t>
            </a:r>
            <a:r>
              <a:rPr sz="800" spc="5" dirty="0">
                <a:solidFill>
                  <a:srgbClr val="171514"/>
                </a:solidFill>
                <a:latin typeface="Microsoft Sans Serif"/>
                <a:cs typeface="Microsoft Sans Serif"/>
              </a:rPr>
              <a:t> </a:t>
            </a:r>
            <a:r>
              <a:rPr sz="800" spc="35" dirty="0" err="1">
                <a:solidFill>
                  <a:srgbClr val="171514"/>
                </a:solidFill>
                <a:latin typeface="Microsoft Sans Serif"/>
                <a:cs typeface="Microsoft Sans Serif"/>
              </a:rPr>
              <a:t>protectora</a:t>
            </a:r>
            <a:r>
              <a:rPr sz="800"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especial</a:t>
            </a:r>
            <a:r>
              <a:rPr lang="es-ES" sz="800" spc="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contra</a:t>
            </a:r>
            <a:r>
              <a:rPr sz="800" spc="-5" dirty="0" smtClean="0">
                <a:solidFill>
                  <a:srgbClr val="171514"/>
                </a:solidFill>
                <a:latin typeface="Microsoft Sans Serif"/>
                <a:cs typeface="Microsoft Sans Serif"/>
              </a:rPr>
              <a:t> </a:t>
            </a:r>
            <a:r>
              <a:rPr sz="800" spc="-50" dirty="0">
                <a:solidFill>
                  <a:srgbClr val="171514"/>
                </a:solidFill>
                <a:latin typeface="Microsoft Sans Serif"/>
                <a:cs typeface="Microsoft Sans Serif"/>
              </a:rPr>
              <a:t>ESD.</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composición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tela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estática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varía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suele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ser</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siguiente</a:t>
            </a:r>
            <a:r>
              <a:rPr sz="800" spc="20" dirty="0">
                <a:solidFill>
                  <a:srgbClr val="171514"/>
                </a:solidFill>
                <a:latin typeface="Microsoft Sans Serif"/>
                <a:cs typeface="Microsoft Sans Serif"/>
              </a:rPr>
              <a:t>:</a:t>
            </a:r>
            <a:endParaRPr sz="800" dirty="0">
              <a:latin typeface="Microsoft Sans Serif"/>
              <a:cs typeface="Microsoft Sans Serif"/>
            </a:endParaRPr>
          </a:p>
          <a:p>
            <a:pPr>
              <a:lnSpc>
                <a:spcPct val="100000"/>
              </a:lnSpc>
            </a:pPr>
            <a:endParaRPr sz="1100" dirty="0">
              <a:latin typeface="Microsoft Sans Serif"/>
              <a:cs typeface="Microsoft Sans Serif"/>
            </a:endParaRPr>
          </a:p>
          <a:p>
            <a:pPr>
              <a:spcBef>
                <a:spcPts val="25"/>
              </a:spcBef>
            </a:pPr>
            <a:endParaRPr sz="1050" dirty="0">
              <a:latin typeface="Microsoft Sans Serif"/>
              <a:cs typeface="Microsoft Sans Serif"/>
            </a:endParaRPr>
          </a:p>
          <a:p>
            <a:pPr marL="165100">
              <a:spcBef>
                <a:spcPts val="5"/>
              </a:spcBef>
            </a:pPr>
            <a:r>
              <a:rPr sz="900" spc="20" dirty="0">
                <a:solidFill>
                  <a:srgbClr val="171514"/>
                </a:solidFill>
                <a:latin typeface="Microsoft Sans Serif"/>
                <a:cs typeface="Microsoft Sans Serif"/>
              </a:rPr>
              <a:t>Poliéster</a:t>
            </a:r>
            <a:r>
              <a:rPr sz="900" spc="-40" dirty="0">
                <a:solidFill>
                  <a:srgbClr val="171514"/>
                </a:solidFill>
                <a:latin typeface="Microsoft Sans Serif"/>
                <a:cs typeface="Microsoft Sans Serif"/>
              </a:rPr>
              <a:t> </a:t>
            </a:r>
            <a:r>
              <a:rPr sz="900" spc="15" dirty="0">
                <a:solidFill>
                  <a:srgbClr val="171514"/>
                </a:solidFill>
                <a:latin typeface="Microsoft Sans Serif"/>
                <a:cs typeface="Microsoft Sans Serif"/>
              </a:rPr>
              <a:t>30%–80%</a:t>
            </a:r>
            <a:endParaRPr sz="900" dirty="0">
              <a:latin typeface="Microsoft Sans Serif"/>
              <a:cs typeface="Microsoft Sans Serif"/>
            </a:endParaRPr>
          </a:p>
          <a:p>
            <a:pPr marL="165100">
              <a:spcBef>
                <a:spcPts val="270"/>
              </a:spcBef>
            </a:pPr>
            <a:r>
              <a:rPr sz="750" spc="25" dirty="0">
                <a:solidFill>
                  <a:srgbClr val="171514"/>
                </a:solidFill>
                <a:latin typeface="Microsoft Sans Serif"/>
                <a:cs typeface="Microsoft Sans Serif"/>
              </a:rPr>
              <a:t>Algodón</a:t>
            </a:r>
            <a:r>
              <a:rPr sz="750" spc="-30" dirty="0">
                <a:solidFill>
                  <a:srgbClr val="171514"/>
                </a:solidFill>
                <a:latin typeface="Microsoft Sans Serif"/>
                <a:cs typeface="Microsoft Sans Serif"/>
              </a:rPr>
              <a:t> </a:t>
            </a:r>
            <a:r>
              <a:rPr sz="750" spc="15" dirty="0">
                <a:solidFill>
                  <a:srgbClr val="171514"/>
                </a:solidFill>
                <a:latin typeface="Microsoft Sans Serif"/>
                <a:cs typeface="Microsoft Sans Serif"/>
              </a:rPr>
              <a:t>30%–75%</a:t>
            </a:r>
            <a:endParaRPr sz="750" dirty="0">
              <a:latin typeface="Microsoft Sans Serif"/>
              <a:cs typeface="Microsoft Sans Serif"/>
            </a:endParaRPr>
          </a:p>
          <a:p>
            <a:pPr marL="165100">
              <a:spcBef>
                <a:spcPts val="350"/>
              </a:spcBef>
            </a:pPr>
            <a:r>
              <a:rPr sz="700" spc="10" dirty="0">
                <a:solidFill>
                  <a:srgbClr val="171514"/>
                </a:solidFill>
                <a:latin typeface="Microsoft Sans Serif"/>
                <a:cs typeface="Microsoft Sans Serif"/>
              </a:rPr>
              <a:t>Fibra</a:t>
            </a:r>
            <a:r>
              <a:rPr sz="700" spc="-2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carbono</a:t>
            </a:r>
            <a:r>
              <a:rPr sz="700" spc="-20" dirty="0">
                <a:solidFill>
                  <a:srgbClr val="171514"/>
                </a:solidFill>
                <a:latin typeface="Microsoft Sans Serif"/>
                <a:cs typeface="Microsoft Sans Serif"/>
              </a:rPr>
              <a:t> </a:t>
            </a:r>
            <a:r>
              <a:rPr sz="700" spc="15" dirty="0">
                <a:solidFill>
                  <a:srgbClr val="171514"/>
                </a:solidFill>
                <a:latin typeface="Microsoft Sans Serif"/>
                <a:cs typeface="Microsoft Sans Serif"/>
              </a:rPr>
              <a:t>1%–5%</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12700">
              <a:spcBef>
                <a:spcPts val="690"/>
              </a:spcBef>
            </a:pPr>
            <a:r>
              <a:rPr sz="400" spc="-15" dirty="0">
                <a:solidFill>
                  <a:srgbClr val="171514"/>
                </a:solidFill>
                <a:latin typeface="Microsoft Sans Serif"/>
                <a:cs typeface="Microsoft Sans Serif"/>
              </a:rPr>
              <a:t>6</a:t>
            </a:r>
            <a:r>
              <a:rPr sz="650" spc="-15" dirty="0">
                <a:solidFill>
                  <a:srgbClr val="171514"/>
                </a:solidFill>
                <a:latin typeface="Microsoft Sans Serif"/>
                <a:cs typeface="Microsoft Sans Serif"/>
              </a:rPr>
              <a:t>ANSI/ESD</a:t>
            </a:r>
            <a:r>
              <a:rPr sz="650" spc="-10" dirty="0">
                <a:solidFill>
                  <a:srgbClr val="171514"/>
                </a:solidFill>
                <a:latin typeface="Microsoft Sans Serif"/>
                <a:cs typeface="Microsoft Sans Serif"/>
              </a:rPr>
              <a:t> S20.20,</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Desarrollo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40" dirty="0">
                <a:solidFill>
                  <a:srgbClr val="171514"/>
                </a:solidFill>
                <a:latin typeface="Microsoft Sans Serif"/>
                <a:cs typeface="Microsoft Sans Serif"/>
              </a:rPr>
              <a:t>un</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programa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30" dirty="0">
                <a:solidFill>
                  <a:srgbClr val="171514"/>
                </a:solidFill>
                <a:latin typeface="Microsoft Sans Serif"/>
                <a:cs typeface="Microsoft Sans Serif"/>
              </a:rPr>
              <a:t>control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50" dirty="0">
                <a:solidFill>
                  <a:srgbClr val="171514"/>
                </a:solidFill>
                <a:latin typeface="Microsoft Sans Serif"/>
                <a:cs typeface="Microsoft Sans Serif"/>
              </a:rPr>
              <a:t>ESD</a:t>
            </a:r>
            <a:endParaRPr sz="650" dirty="0">
              <a:latin typeface="Microsoft Sans Serif"/>
              <a:cs typeface="Microsoft Sans Serif"/>
            </a:endParaRPr>
          </a:p>
          <a:p>
            <a:pPr marL="12700">
              <a:spcBef>
                <a:spcPts val="229"/>
              </a:spcBef>
            </a:pPr>
            <a:r>
              <a:rPr sz="400" spc="-20" dirty="0">
                <a:solidFill>
                  <a:srgbClr val="171514"/>
                </a:solidFill>
                <a:latin typeface="Microsoft Sans Serif"/>
                <a:cs typeface="Microsoft Sans Serif"/>
              </a:rPr>
              <a:t>7</a:t>
            </a:r>
            <a:r>
              <a:rPr sz="600" spc="-20" dirty="0">
                <a:solidFill>
                  <a:srgbClr val="171514"/>
                </a:solidFill>
                <a:latin typeface="Microsoft Sans Serif"/>
                <a:cs typeface="Microsoft Sans Serif"/>
              </a:rPr>
              <a:t>IEC</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61340-5-1</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Protección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dispositivos</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electrónicos</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frente</a:t>
            </a:r>
            <a:r>
              <a:rPr sz="600" dirty="0">
                <a:solidFill>
                  <a:srgbClr val="171514"/>
                </a:solidFill>
                <a:latin typeface="Microsoft Sans Serif"/>
                <a:cs typeface="Microsoft Sans Serif"/>
              </a:rPr>
              <a:t> 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fenómenos</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electrostáticos.</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Requisitos</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generales</a:t>
            </a:r>
            <a:r>
              <a:rPr sz="600" spc="10" dirty="0">
                <a:solidFill>
                  <a:srgbClr val="171514"/>
                </a:solidFill>
                <a:latin typeface="Microsoft Sans Serif"/>
                <a:cs typeface="Microsoft Sans Serif"/>
              </a:rPr>
              <a:t>.</a:t>
            </a:r>
            <a:endParaRPr sz="600" dirty="0">
              <a:latin typeface="Microsoft Sans Serif"/>
              <a:cs typeface="Microsoft Sans Serif"/>
            </a:endParaRPr>
          </a:p>
          <a:p>
            <a:pPr marL="12700">
              <a:spcBef>
                <a:spcPts val="190"/>
              </a:spcBef>
            </a:pPr>
            <a:r>
              <a:rPr sz="400" dirty="0">
                <a:solidFill>
                  <a:srgbClr val="171514"/>
                </a:solidFill>
                <a:latin typeface="Microsoft Sans Serif"/>
                <a:cs typeface="Microsoft Sans Serif"/>
              </a:rPr>
              <a:t>8</a:t>
            </a:r>
            <a:r>
              <a:rPr sz="650" dirty="0">
                <a:solidFill>
                  <a:srgbClr val="171514"/>
                </a:solidFill>
                <a:latin typeface="Microsoft Sans Serif"/>
                <a:cs typeface="Microsoft Sans Serif"/>
              </a:rPr>
              <a:t>DOD</a:t>
            </a:r>
            <a:r>
              <a:rPr sz="650" spc="5" dirty="0">
                <a:solidFill>
                  <a:srgbClr val="171514"/>
                </a:solidFill>
                <a:latin typeface="Microsoft Sans Serif"/>
                <a:cs typeface="Microsoft Sans Serif"/>
              </a:rPr>
              <a:t> 4145.26 </a:t>
            </a:r>
            <a:r>
              <a:rPr sz="650" spc="20" dirty="0">
                <a:solidFill>
                  <a:srgbClr val="171514"/>
                </a:solidFill>
                <a:latin typeface="Microsoft Sans Serif"/>
                <a:cs typeface="Microsoft Sans Serif"/>
              </a:rPr>
              <a:t>M,</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2008, </a:t>
            </a:r>
            <a:r>
              <a:rPr sz="650" spc="25" dirty="0">
                <a:solidFill>
                  <a:srgbClr val="171514"/>
                </a:solidFill>
                <a:latin typeface="Microsoft Sans Serif"/>
                <a:cs typeface="Microsoft Sans Serif"/>
              </a:rPr>
              <a:t>Manual</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seguridad</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municiones</a:t>
            </a:r>
            <a:r>
              <a:rPr sz="650" spc="5" dirty="0">
                <a:solidFill>
                  <a:srgbClr val="171514"/>
                </a:solidFill>
                <a:latin typeface="Microsoft Sans Serif"/>
                <a:cs typeface="Microsoft Sans Serif"/>
              </a:rPr>
              <a:t> y</a:t>
            </a:r>
            <a:r>
              <a:rPr sz="650" spc="10" dirty="0">
                <a:solidFill>
                  <a:srgbClr val="171514"/>
                </a:solidFill>
                <a:latin typeface="Microsoft Sans Serif"/>
                <a:cs typeface="Microsoft Sans Serif"/>
              </a:rPr>
              <a:t> explosivos,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C6.4:</a:t>
            </a:r>
            <a:r>
              <a:rPr sz="650" spc="10" dirty="0">
                <a:solidFill>
                  <a:srgbClr val="171514"/>
                </a:solidFill>
                <a:latin typeface="Microsoft Sans Serif"/>
                <a:cs typeface="Microsoft Sans Serif"/>
              </a:rPr>
              <a:t> Electricidad</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estática</a:t>
            </a:r>
            <a:r>
              <a:rPr sz="650" spc="5" dirty="0">
                <a:solidFill>
                  <a:srgbClr val="171514"/>
                </a:solidFill>
                <a:latin typeface="Microsoft Sans Serif"/>
                <a:cs typeface="Microsoft Sans Serif"/>
              </a:rPr>
              <a:t> y</a:t>
            </a:r>
            <a:endParaRPr sz="650" dirty="0">
              <a:latin typeface="Microsoft Sans Serif"/>
              <a:cs typeface="Microsoft Sans Serif"/>
            </a:endParaRPr>
          </a:p>
          <a:p>
            <a:pPr marL="88900">
              <a:spcBef>
                <a:spcPts val="330"/>
              </a:spcBef>
            </a:pPr>
            <a:r>
              <a:rPr sz="500" spc="10" dirty="0">
                <a:solidFill>
                  <a:srgbClr val="171514"/>
                </a:solidFill>
                <a:latin typeface="Microsoft Sans Serif"/>
                <a:cs typeface="Microsoft Sans Serif"/>
              </a:rPr>
              <a:t>Toma</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tierra</a:t>
            </a:r>
            <a:r>
              <a:rPr sz="500" spc="15" dirty="0">
                <a:solidFill>
                  <a:srgbClr val="171514"/>
                </a:solidFill>
                <a:latin typeface="Microsoft Sans Serif"/>
                <a:cs typeface="Microsoft Sans Serif"/>
              </a:rPr>
              <a:t>.</a:t>
            </a:r>
            <a:endParaRPr sz="500" dirty="0">
              <a:latin typeface="Microsoft Sans Serif"/>
              <a:cs typeface="Microsoft Sans Serif"/>
            </a:endParaRP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385137"/>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3" name="object 3"/>
          <p:cNvGrpSpPr/>
          <p:nvPr/>
        </p:nvGrpSpPr>
        <p:grpSpPr>
          <a:xfrm>
            <a:off x="5959627" y="1607845"/>
            <a:ext cx="3064510" cy="1173480"/>
            <a:chOff x="1276502" y="1607845"/>
            <a:chExt cx="3064510" cy="1173480"/>
          </a:xfrm>
        </p:grpSpPr>
        <p:pic>
          <p:nvPicPr>
            <p:cNvPr id="4" name="object 4"/>
            <p:cNvPicPr/>
            <p:nvPr/>
          </p:nvPicPr>
          <p:blipFill>
            <a:blip r:embed="rId2" cstate="print"/>
            <a:stretch>
              <a:fillRect/>
            </a:stretch>
          </p:blipFill>
          <p:spPr>
            <a:xfrm>
              <a:off x="1785721" y="1607845"/>
              <a:ext cx="2554693" cy="392430"/>
            </a:xfrm>
            <a:prstGeom prst="rect">
              <a:avLst/>
            </a:prstGeom>
          </p:spPr>
        </p:pic>
        <p:pic>
          <p:nvPicPr>
            <p:cNvPr id="5" name="object 5"/>
            <p:cNvPicPr/>
            <p:nvPr/>
          </p:nvPicPr>
          <p:blipFill>
            <a:blip r:embed="rId3" cstate="print"/>
            <a:stretch>
              <a:fillRect/>
            </a:stretch>
          </p:blipFill>
          <p:spPr>
            <a:xfrm>
              <a:off x="1527441" y="2000631"/>
              <a:ext cx="2557132" cy="396239"/>
            </a:xfrm>
            <a:prstGeom prst="rect">
              <a:avLst/>
            </a:prstGeom>
          </p:spPr>
        </p:pic>
        <p:pic>
          <p:nvPicPr>
            <p:cNvPr id="6" name="object 6"/>
            <p:cNvPicPr/>
            <p:nvPr/>
          </p:nvPicPr>
          <p:blipFill>
            <a:blip r:embed="rId4" cstate="print"/>
            <a:stretch>
              <a:fillRect/>
            </a:stretch>
          </p:blipFill>
          <p:spPr>
            <a:xfrm>
              <a:off x="1276502" y="2397709"/>
              <a:ext cx="2548572" cy="383539"/>
            </a:xfrm>
            <a:prstGeom prst="rect">
              <a:avLst/>
            </a:prstGeom>
          </p:spPr>
        </p:pic>
      </p:grpSp>
      <p:pic>
        <p:nvPicPr>
          <p:cNvPr id="7" name="object 7"/>
          <p:cNvPicPr/>
          <p:nvPr/>
        </p:nvPicPr>
        <p:blipFill>
          <a:blip r:embed="rId5" cstate="print"/>
          <a:stretch>
            <a:fillRect/>
          </a:stretch>
        </p:blipFill>
        <p:spPr>
          <a:xfrm>
            <a:off x="6678007" y="911829"/>
            <a:ext cx="85516" cy="106976"/>
          </a:xfrm>
          <a:prstGeom prst="rect">
            <a:avLst/>
          </a:prstGeom>
        </p:spPr>
      </p:pic>
      <p:grpSp>
        <p:nvGrpSpPr>
          <p:cNvPr id="8" name="object 8"/>
          <p:cNvGrpSpPr/>
          <p:nvPr/>
        </p:nvGrpSpPr>
        <p:grpSpPr>
          <a:xfrm>
            <a:off x="5954890" y="1565668"/>
            <a:ext cx="3072765" cy="1219200"/>
            <a:chOff x="1271764" y="1565668"/>
            <a:chExt cx="3072765" cy="1219200"/>
          </a:xfrm>
        </p:grpSpPr>
        <p:sp>
          <p:nvSpPr>
            <p:cNvPr id="9" name="object 9"/>
            <p:cNvSpPr/>
            <p:nvPr/>
          </p:nvSpPr>
          <p:spPr>
            <a:xfrm>
              <a:off x="1275586" y="1606472"/>
              <a:ext cx="3065145" cy="1174115"/>
            </a:xfrm>
            <a:custGeom>
              <a:avLst/>
              <a:gdLst/>
              <a:ahLst/>
              <a:cxnLst/>
              <a:rect l="l" t="t" r="r" b="b"/>
              <a:pathLst>
                <a:path w="3065145" h="1174114">
                  <a:moveTo>
                    <a:pt x="766203" y="0"/>
                  </a:moveTo>
                  <a:lnTo>
                    <a:pt x="0" y="1174102"/>
                  </a:lnTo>
                  <a:lnTo>
                    <a:pt x="2298623" y="1174102"/>
                  </a:lnTo>
                  <a:lnTo>
                    <a:pt x="3064840" y="0"/>
                  </a:lnTo>
                  <a:lnTo>
                    <a:pt x="766203" y="0"/>
                  </a:lnTo>
                  <a:close/>
                </a:path>
              </a:pathLst>
            </a:custGeom>
            <a:ln w="7645">
              <a:solidFill>
                <a:srgbClr val="231F20"/>
              </a:solidFill>
            </a:ln>
          </p:spPr>
          <p:txBody>
            <a:bodyPr wrap="square" lIns="0" tIns="0" rIns="0" bIns="0" rtlCol="0"/>
            <a:lstStyle/>
            <a:p>
              <a:endParaRPr/>
            </a:p>
          </p:txBody>
        </p:sp>
        <p:sp>
          <p:nvSpPr>
            <p:cNvPr id="10" name="object 10"/>
            <p:cNvSpPr/>
            <p:nvPr/>
          </p:nvSpPr>
          <p:spPr>
            <a:xfrm>
              <a:off x="3146925" y="1565668"/>
              <a:ext cx="547370" cy="181610"/>
            </a:xfrm>
            <a:custGeom>
              <a:avLst/>
              <a:gdLst/>
              <a:ahLst/>
              <a:cxnLst/>
              <a:rect l="l" t="t" r="r" b="b"/>
              <a:pathLst>
                <a:path w="547370" h="181610">
                  <a:moveTo>
                    <a:pt x="547268" y="0"/>
                  </a:moveTo>
                  <a:lnTo>
                    <a:pt x="136804" y="0"/>
                  </a:lnTo>
                  <a:lnTo>
                    <a:pt x="0" y="181571"/>
                  </a:lnTo>
                  <a:lnTo>
                    <a:pt x="410451" y="181571"/>
                  </a:lnTo>
                  <a:lnTo>
                    <a:pt x="547268" y="0"/>
                  </a:lnTo>
                  <a:close/>
                </a:path>
              </a:pathLst>
            </a:custGeom>
            <a:solidFill>
              <a:srgbClr val="FFFFFF"/>
            </a:solidFill>
          </p:spPr>
          <p:txBody>
            <a:bodyPr wrap="square" lIns="0" tIns="0" rIns="0" bIns="0" rtlCol="0"/>
            <a:lstStyle/>
            <a:p>
              <a:endParaRPr/>
            </a:p>
          </p:txBody>
        </p:sp>
      </p:grpSp>
      <p:grpSp>
        <p:nvGrpSpPr>
          <p:cNvPr id="11" name="object 11"/>
          <p:cNvGrpSpPr/>
          <p:nvPr/>
        </p:nvGrpSpPr>
        <p:grpSpPr>
          <a:xfrm>
            <a:off x="6423102" y="885020"/>
            <a:ext cx="2350135" cy="1684655"/>
            <a:chOff x="1739976" y="885019"/>
            <a:chExt cx="2350135" cy="1684655"/>
          </a:xfrm>
        </p:grpSpPr>
        <p:sp>
          <p:nvSpPr>
            <p:cNvPr id="12" name="object 12"/>
            <p:cNvSpPr/>
            <p:nvPr/>
          </p:nvSpPr>
          <p:spPr>
            <a:xfrm>
              <a:off x="3498016" y="1054618"/>
              <a:ext cx="588010" cy="726440"/>
            </a:xfrm>
            <a:custGeom>
              <a:avLst/>
              <a:gdLst/>
              <a:ahLst/>
              <a:cxnLst/>
              <a:rect l="l" t="t" r="r" b="b"/>
              <a:pathLst>
                <a:path w="588010" h="726439">
                  <a:moveTo>
                    <a:pt x="587971" y="0"/>
                  </a:moveTo>
                  <a:lnTo>
                    <a:pt x="585762" y="126466"/>
                  </a:lnTo>
                </a:path>
                <a:path w="588010" h="726439">
                  <a:moveTo>
                    <a:pt x="0" y="726313"/>
                  </a:moveTo>
                  <a:lnTo>
                    <a:pt x="587184" y="110134"/>
                  </a:lnTo>
                </a:path>
              </a:pathLst>
            </a:custGeom>
            <a:ln w="7645">
              <a:solidFill>
                <a:srgbClr val="231F20"/>
              </a:solidFill>
            </a:ln>
          </p:spPr>
          <p:txBody>
            <a:bodyPr wrap="square" lIns="0" tIns="0" rIns="0" bIns="0" rtlCol="0"/>
            <a:lstStyle/>
            <a:p>
              <a:endParaRPr/>
            </a:p>
          </p:txBody>
        </p:sp>
        <p:sp>
          <p:nvSpPr>
            <p:cNvPr id="13" name="object 13"/>
            <p:cNvSpPr/>
            <p:nvPr/>
          </p:nvSpPr>
          <p:spPr>
            <a:xfrm>
              <a:off x="1749917" y="1046444"/>
              <a:ext cx="2336165" cy="619125"/>
            </a:xfrm>
            <a:custGeom>
              <a:avLst/>
              <a:gdLst/>
              <a:ahLst/>
              <a:cxnLst/>
              <a:rect l="l" t="t" r="r" b="b"/>
              <a:pathLst>
                <a:path w="2336165" h="619125">
                  <a:moveTo>
                    <a:pt x="2335987" y="0"/>
                  </a:moveTo>
                  <a:lnTo>
                    <a:pt x="583996" y="0"/>
                  </a:lnTo>
                  <a:lnTo>
                    <a:pt x="0" y="618680"/>
                  </a:lnTo>
                  <a:lnTo>
                    <a:pt x="1751990" y="618680"/>
                  </a:lnTo>
                  <a:lnTo>
                    <a:pt x="2335987" y="0"/>
                  </a:lnTo>
                  <a:close/>
                </a:path>
              </a:pathLst>
            </a:custGeom>
            <a:solidFill>
              <a:srgbClr val="F0F1F1"/>
            </a:solidFill>
          </p:spPr>
          <p:txBody>
            <a:bodyPr wrap="square" lIns="0" tIns="0" rIns="0" bIns="0" rtlCol="0"/>
            <a:lstStyle/>
            <a:p>
              <a:endParaRPr/>
            </a:p>
          </p:txBody>
        </p:sp>
        <p:sp>
          <p:nvSpPr>
            <p:cNvPr id="14" name="object 14"/>
            <p:cNvSpPr/>
            <p:nvPr/>
          </p:nvSpPr>
          <p:spPr>
            <a:xfrm>
              <a:off x="1749917" y="1046444"/>
              <a:ext cx="2336165" cy="619125"/>
            </a:xfrm>
            <a:custGeom>
              <a:avLst/>
              <a:gdLst/>
              <a:ahLst/>
              <a:cxnLst/>
              <a:rect l="l" t="t" r="r" b="b"/>
              <a:pathLst>
                <a:path w="2336165" h="619125">
                  <a:moveTo>
                    <a:pt x="583996" y="0"/>
                  </a:moveTo>
                  <a:lnTo>
                    <a:pt x="0" y="618680"/>
                  </a:lnTo>
                  <a:lnTo>
                    <a:pt x="1751990" y="618680"/>
                  </a:lnTo>
                  <a:lnTo>
                    <a:pt x="2335987" y="0"/>
                  </a:lnTo>
                  <a:lnTo>
                    <a:pt x="583996" y="0"/>
                  </a:lnTo>
                  <a:close/>
                </a:path>
              </a:pathLst>
            </a:custGeom>
            <a:ln w="7645">
              <a:solidFill>
                <a:srgbClr val="231F20"/>
              </a:solidFill>
            </a:ln>
          </p:spPr>
          <p:txBody>
            <a:bodyPr wrap="square" lIns="0" tIns="0" rIns="0" bIns="0" rtlCol="0"/>
            <a:lstStyle/>
            <a:p>
              <a:endParaRPr/>
            </a:p>
          </p:txBody>
        </p:sp>
        <p:sp>
          <p:nvSpPr>
            <p:cNvPr id="15" name="object 15"/>
            <p:cNvSpPr/>
            <p:nvPr/>
          </p:nvSpPr>
          <p:spPr>
            <a:xfrm>
              <a:off x="1879472" y="1007868"/>
              <a:ext cx="517525" cy="530860"/>
            </a:xfrm>
            <a:custGeom>
              <a:avLst/>
              <a:gdLst/>
              <a:ahLst/>
              <a:cxnLst/>
              <a:rect l="l" t="t" r="r" b="b"/>
              <a:pathLst>
                <a:path w="517525" h="530860">
                  <a:moveTo>
                    <a:pt x="54571" y="149263"/>
                  </a:moveTo>
                  <a:lnTo>
                    <a:pt x="224929" y="2882"/>
                  </a:lnTo>
                </a:path>
                <a:path w="517525" h="530860">
                  <a:moveTo>
                    <a:pt x="61709" y="145173"/>
                  </a:moveTo>
                  <a:lnTo>
                    <a:pt x="3568" y="326237"/>
                  </a:lnTo>
                </a:path>
                <a:path w="517525" h="530860">
                  <a:moveTo>
                    <a:pt x="232067" y="2882"/>
                  </a:moveTo>
                  <a:lnTo>
                    <a:pt x="174434" y="184454"/>
                  </a:lnTo>
                </a:path>
                <a:path w="517525" h="530860">
                  <a:moveTo>
                    <a:pt x="3568" y="322160"/>
                  </a:moveTo>
                  <a:lnTo>
                    <a:pt x="0" y="530771"/>
                  </a:lnTo>
                </a:path>
                <a:path w="517525" h="530860">
                  <a:moveTo>
                    <a:pt x="173913" y="180365"/>
                  </a:moveTo>
                  <a:lnTo>
                    <a:pt x="173913" y="338480"/>
                  </a:lnTo>
                </a:path>
                <a:path w="517525" h="530860">
                  <a:moveTo>
                    <a:pt x="59296" y="137350"/>
                  </a:moveTo>
                  <a:lnTo>
                    <a:pt x="136042" y="286118"/>
                  </a:lnTo>
                </a:path>
                <a:path w="517525" h="530860">
                  <a:moveTo>
                    <a:pt x="135864" y="286321"/>
                  </a:moveTo>
                  <a:lnTo>
                    <a:pt x="375704" y="431444"/>
                  </a:lnTo>
                </a:path>
                <a:path w="517525" h="530860">
                  <a:moveTo>
                    <a:pt x="230022" y="0"/>
                  </a:moveTo>
                  <a:lnTo>
                    <a:pt x="292760" y="155194"/>
                  </a:lnTo>
                </a:path>
                <a:path w="517525" h="530860">
                  <a:moveTo>
                    <a:pt x="292468" y="155206"/>
                  </a:moveTo>
                  <a:lnTo>
                    <a:pt x="517461" y="321818"/>
                  </a:lnTo>
                </a:path>
                <a:path w="517525" h="530860">
                  <a:moveTo>
                    <a:pt x="135674" y="34505"/>
                  </a:moveTo>
                  <a:lnTo>
                    <a:pt x="109143" y="107429"/>
                  </a:lnTo>
                </a:path>
              </a:pathLst>
            </a:custGeom>
            <a:ln w="7645">
              <a:solidFill>
                <a:srgbClr val="231F20"/>
              </a:solidFill>
            </a:ln>
          </p:spPr>
          <p:txBody>
            <a:bodyPr wrap="square" lIns="0" tIns="0" rIns="0" bIns="0" rtlCol="0"/>
            <a:lstStyle/>
            <a:p>
              <a:endParaRPr/>
            </a:p>
          </p:txBody>
        </p:sp>
        <p:sp>
          <p:nvSpPr>
            <p:cNvPr id="16" name="object 16"/>
            <p:cNvSpPr/>
            <p:nvPr/>
          </p:nvSpPr>
          <p:spPr>
            <a:xfrm>
              <a:off x="1970256" y="888842"/>
              <a:ext cx="120014" cy="153670"/>
            </a:xfrm>
            <a:custGeom>
              <a:avLst/>
              <a:gdLst/>
              <a:ahLst/>
              <a:cxnLst/>
              <a:rect l="l" t="t" r="r" b="b"/>
              <a:pathLst>
                <a:path w="120014" h="153669">
                  <a:moveTo>
                    <a:pt x="59931" y="0"/>
                  </a:moveTo>
                  <a:lnTo>
                    <a:pt x="36604" y="6032"/>
                  </a:lnTo>
                  <a:lnTo>
                    <a:pt x="17554" y="22482"/>
                  </a:lnTo>
                  <a:lnTo>
                    <a:pt x="4710" y="46880"/>
                  </a:lnTo>
                  <a:lnTo>
                    <a:pt x="0" y="76758"/>
                  </a:lnTo>
                  <a:lnTo>
                    <a:pt x="4710" y="106644"/>
                  </a:lnTo>
                  <a:lnTo>
                    <a:pt x="17554" y="131046"/>
                  </a:lnTo>
                  <a:lnTo>
                    <a:pt x="36604" y="147497"/>
                  </a:lnTo>
                  <a:lnTo>
                    <a:pt x="59931" y="153530"/>
                  </a:lnTo>
                  <a:lnTo>
                    <a:pt x="83258" y="147497"/>
                  </a:lnTo>
                  <a:lnTo>
                    <a:pt x="102308" y="131046"/>
                  </a:lnTo>
                  <a:lnTo>
                    <a:pt x="115152" y="106644"/>
                  </a:lnTo>
                  <a:lnTo>
                    <a:pt x="119862" y="76758"/>
                  </a:lnTo>
                  <a:lnTo>
                    <a:pt x="115152" y="46880"/>
                  </a:lnTo>
                  <a:lnTo>
                    <a:pt x="102308" y="22482"/>
                  </a:lnTo>
                  <a:lnTo>
                    <a:pt x="83258" y="6032"/>
                  </a:lnTo>
                  <a:lnTo>
                    <a:pt x="59931" y="0"/>
                  </a:lnTo>
                  <a:close/>
                </a:path>
              </a:pathLst>
            </a:custGeom>
            <a:ln w="7645">
              <a:solidFill>
                <a:srgbClr val="231F20"/>
              </a:solidFill>
            </a:ln>
          </p:spPr>
          <p:txBody>
            <a:bodyPr wrap="square" lIns="0" tIns="0" rIns="0" bIns="0" rtlCol="0"/>
            <a:lstStyle/>
            <a:p>
              <a:endParaRPr/>
            </a:p>
          </p:txBody>
        </p:sp>
        <p:sp>
          <p:nvSpPr>
            <p:cNvPr id="17" name="object 17"/>
            <p:cNvSpPr/>
            <p:nvPr/>
          </p:nvSpPr>
          <p:spPr>
            <a:xfrm>
              <a:off x="2393701" y="1317967"/>
              <a:ext cx="83185" cy="68580"/>
            </a:xfrm>
            <a:custGeom>
              <a:avLst/>
              <a:gdLst/>
              <a:ahLst/>
              <a:cxnLst/>
              <a:rect l="l" t="t" r="r" b="b"/>
              <a:pathLst>
                <a:path w="83185" h="68580">
                  <a:moveTo>
                    <a:pt x="32448" y="0"/>
                  </a:moveTo>
                  <a:lnTo>
                    <a:pt x="17616" y="3913"/>
                  </a:lnTo>
                  <a:lnTo>
                    <a:pt x="6272" y="12231"/>
                  </a:lnTo>
                  <a:lnTo>
                    <a:pt x="0" y="24217"/>
                  </a:lnTo>
                  <a:lnTo>
                    <a:pt x="255" y="37733"/>
                  </a:lnTo>
                  <a:lnTo>
                    <a:pt x="6683" y="50242"/>
                  </a:lnTo>
                  <a:lnTo>
                    <a:pt x="18202" y="60375"/>
                  </a:lnTo>
                  <a:lnTo>
                    <a:pt x="33731" y="66762"/>
                  </a:lnTo>
                  <a:lnTo>
                    <a:pt x="50469" y="67992"/>
                  </a:lnTo>
                  <a:lnTo>
                    <a:pt x="65300" y="64079"/>
                  </a:lnTo>
                  <a:lnTo>
                    <a:pt x="76640" y="55760"/>
                  </a:lnTo>
                  <a:lnTo>
                    <a:pt x="82905" y="43775"/>
                  </a:lnTo>
                  <a:lnTo>
                    <a:pt x="82657" y="30251"/>
                  </a:lnTo>
                  <a:lnTo>
                    <a:pt x="76233" y="17740"/>
                  </a:lnTo>
                  <a:lnTo>
                    <a:pt x="64715" y="7610"/>
                  </a:lnTo>
                  <a:lnTo>
                    <a:pt x="49187" y="1230"/>
                  </a:lnTo>
                  <a:lnTo>
                    <a:pt x="32448" y="0"/>
                  </a:lnTo>
                  <a:close/>
                </a:path>
              </a:pathLst>
            </a:custGeom>
            <a:solidFill>
              <a:srgbClr val="FFFFFF"/>
            </a:solidFill>
          </p:spPr>
          <p:txBody>
            <a:bodyPr wrap="square" lIns="0" tIns="0" rIns="0" bIns="0" rtlCol="0"/>
            <a:lstStyle/>
            <a:p>
              <a:endParaRPr/>
            </a:p>
          </p:txBody>
        </p:sp>
        <p:sp>
          <p:nvSpPr>
            <p:cNvPr id="18" name="object 18"/>
            <p:cNvSpPr/>
            <p:nvPr/>
          </p:nvSpPr>
          <p:spPr>
            <a:xfrm>
              <a:off x="2393701" y="1317967"/>
              <a:ext cx="83185" cy="68580"/>
            </a:xfrm>
            <a:custGeom>
              <a:avLst/>
              <a:gdLst/>
              <a:ahLst/>
              <a:cxnLst/>
              <a:rect l="l" t="t" r="r" b="b"/>
              <a:pathLst>
                <a:path w="83185" h="68580">
                  <a:moveTo>
                    <a:pt x="49187" y="1230"/>
                  </a:moveTo>
                  <a:lnTo>
                    <a:pt x="32448" y="0"/>
                  </a:lnTo>
                  <a:lnTo>
                    <a:pt x="17616" y="3913"/>
                  </a:lnTo>
                  <a:lnTo>
                    <a:pt x="6272" y="12231"/>
                  </a:lnTo>
                  <a:lnTo>
                    <a:pt x="0" y="24217"/>
                  </a:lnTo>
                  <a:lnTo>
                    <a:pt x="255" y="37733"/>
                  </a:lnTo>
                  <a:lnTo>
                    <a:pt x="6683" y="50242"/>
                  </a:lnTo>
                  <a:lnTo>
                    <a:pt x="18202" y="60375"/>
                  </a:lnTo>
                  <a:lnTo>
                    <a:pt x="33731" y="66762"/>
                  </a:lnTo>
                  <a:lnTo>
                    <a:pt x="50469" y="67992"/>
                  </a:lnTo>
                  <a:lnTo>
                    <a:pt x="65300" y="64079"/>
                  </a:lnTo>
                  <a:lnTo>
                    <a:pt x="76640" y="55760"/>
                  </a:lnTo>
                  <a:lnTo>
                    <a:pt x="82905" y="43775"/>
                  </a:lnTo>
                  <a:lnTo>
                    <a:pt x="82657" y="30251"/>
                  </a:lnTo>
                  <a:lnTo>
                    <a:pt x="76233" y="17740"/>
                  </a:lnTo>
                  <a:lnTo>
                    <a:pt x="64715" y="7610"/>
                  </a:lnTo>
                  <a:lnTo>
                    <a:pt x="49187" y="1230"/>
                  </a:lnTo>
                  <a:close/>
                </a:path>
              </a:pathLst>
            </a:custGeom>
            <a:ln w="7645">
              <a:solidFill>
                <a:srgbClr val="231F20"/>
              </a:solidFill>
            </a:ln>
          </p:spPr>
          <p:txBody>
            <a:bodyPr wrap="square" lIns="0" tIns="0" rIns="0" bIns="0" rtlCol="0"/>
            <a:lstStyle/>
            <a:p>
              <a:endParaRPr/>
            </a:p>
          </p:txBody>
        </p:sp>
        <p:sp>
          <p:nvSpPr>
            <p:cNvPr id="19" name="object 19"/>
            <p:cNvSpPr/>
            <p:nvPr/>
          </p:nvSpPr>
          <p:spPr>
            <a:xfrm>
              <a:off x="2245953" y="1413096"/>
              <a:ext cx="83185" cy="68580"/>
            </a:xfrm>
            <a:custGeom>
              <a:avLst/>
              <a:gdLst/>
              <a:ahLst/>
              <a:cxnLst/>
              <a:rect l="l" t="t" r="r" b="b"/>
              <a:pathLst>
                <a:path w="83185" h="68580">
                  <a:moveTo>
                    <a:pt x="33282" y="0"/>
                  </a:moveTo>
                  <a:lnTo>
                    <a:pt x="18342" y="3475"/>
                  </a:lnTo>
                  <a:lnTo>
                    <a:pt x="6765" y="11456"/>
                  </a:lnTo>
                  <a:lnTo>
                    <a:pt x="150" y="23249"/>
                  </a:lnTo>
                  <a:lnTo>
                    <a:pt x="0" y="36770"/>
                  </a:lnTo>
                  <a:lnTo>
                    <a:pt x="6054" y="49462"/>
                  </a:lnTo>
                  <a:lnTo>
                    <a:pt x="17268" y="59925"/>
                  </a:lnTo>
                  <a:lnTo>
                    <a:pt x="32598" y="66759"/>
                  </a:lnTo>
                  <a:lnTo>
                    <a:pt x="49301" y="68489"/>
                  </a:lnTo>
                  <a:lnTo>
                    <a:pt x="64242" y="65016"/>
                  </a:lnTo>
                  <a:lnTo>
                    <a:pt x="75823" y="57033"/>
                  </a:lnTo>
                  <a:lnTo>
                    <a:pt x="82446" y="45233"/>
                  </a:lnTo>
                  <a:lnTo>
                    <a:pt x="82589" y="31712"/>
                  </a:lnTo>
                  <a:lnTo>
                    <a:pt x="76531" y="19020"/>
                  </a:lnTo>
                  <a:lnTo>
                    <a:pt x="65315" y="8557"/>
                  </a:lnTo>
                  <a:lnTo>
                    <a:pt x="49985" y="1722"/>
                  </a:lnTo>
                  <a:lnTo>
                    <a:pt x="33282" y="0"/>
                  </a:lnTo>
                  <a:close/>
                </a:path>
              </a:pathLst>
            </a:custGeom>
            <a:solidFill>
              <a:srgbClr val="FFFFFF"/>
            </a:solidFill>
          </p:spPr>
          <p:txBody>
            <a:bodyPr wrap="square" lIns="0" tIns="0" rIns="0" bIns="0" rtlCol="0"/>
            <a:lstStyle/>
            <a:p>
              <a:endParaRPr/>
            </a:p>
          </p:txBody>
        </p:sp>
        <p:sp>
          <p:nvSpPr>
            <p:cNvPr id="20" name="object 20"/>
            <p:cNvSpPr/>
            <p:nvPr/>
          </p:nvSpPr>
          <p:spPr>
            <a:xfrm>
              <a:off x="2245953" y="1413096"/>
              <a:ext cx="83185" cy="68580"/>
            </a:xfrm>
            <a:custGeom>
              <a:avLst/>
              <a:gdLst/>
              <a:ahLst/>
              <a:cxnLst/>
              <a:rect l="l" t="t" r="r" b="b"/>
              <a:pathLst>
                <a:path w="83185" h="68580">
                  <a:moveTo>
                    <a:pt x="49985" y="1722"/>
                  </a:moveTo>
                  <a:lnTo>
                    <a:pt x="6765" y="11456"/>
                  </a:lnTo>
                  <a:lnTo>
                    <a:pt x="0" y="36770"/>
                  </a:lnTo>
                  <a:lnTo>
                    <a:pt x="6054" y="49462"/>
                  </a:lnTo>
                  <a:lnTo>
                    <a:pt x="17268" y="59925"/>
                  </a:lnTo>
                  <a:lnTo>
                    <a:pt x="32598" y="66759"/>
                  </a:lnTo>
                  <a:lnTo>
                    <a:pt x="49301" y="68489"/>
                  </a:lnTo>
                  <a:lnTo>
                    <a:pt x="64242" y="65016"/>
                  </a:lnTo>
                  <a:lnTo>
                    <a:pt x="75823" y="57033"/>
                  </a:lnTo>
                  <a:lnTo>
                    <a:pt x="82446" y="45233"/>
                  </a:lnTo>
                  <a:lnTo>
                    <a:pt x="82589" y="31712"/>
                  </a:lnTo>
                  <a:lnTo>
                    <a:pt x="76531" y="19020"/>
                  </a:lnTo>
                  <a:lnTo>
                    <a:pt x="65315" y="8557"/>
                  </a:lnTo>
                  <a:lnTo>
                    <a:pt x="49985" y="1722"/>
                  </a:lnTo>
                  <a:close/>
                </a:path>
              </a:pathLst>
            </a:custGeom>
            <a:ln w="7645">
              <a:solidFill>
                <a:srgbClr val="231F20"/>
              </a:solidFill>
            </a:ln>
          </p:spPr>
          <p:txBody>
            <a:bodyPr wrap="square" lIns="0" tIns="0" rIns="0" bIns="0" rtlCol="0"/>
            <a:lstStyle/>
            <a:p>
              <a:endParaRPr/>
            </a:p>
          </p:txBody>
        </p:sp>
        <p:sp>
          <p:nvSpPr>
            <p:cNvPr id="21" name="object 21"/>
            <p:cNvSpPr/>
            <p:nvPr/>
          </p:nvSpPr>
          <p:spPr>
            <a:xfrm>
              <a:off x="1909053" y="1792130"/>
              <a:ext cx="160655" cy="204470"/>
            </a:xfrm>
            <a:custGeom>
              <a:avLst/>
              <a:gdLst/>
              <a:ahLst/>
              <a:cxnLst/>
              <a:rect l="l" t="t" r="r" b="b"/>
              <a:pathLst>
                <a:path w="160655" h="204469">
                  <a:moveTo>
                    <a:pt x="0" y="507"/>
                  </a:moveTo>
                  <a:lnTo>
                    <a:pt x="0" y="204012"/>
                  </a:lnTo>
                </a:path>
                <a:path w="160655" h="204469">
                  <a:moveTo>
                    <a:pt x="160655" y="0"/>
                  </a:moveTo>
                  <a:lnTo>
                    <a:pt x="160655" y="148424"/>
                  </a:lnTo>
                </a:path>
              </a:pathLst>
            </a:custGeom>
            <a:ln w="7645">
              <a:solidFill>
                <a:srgbClr val="231F20"/>
              </a:solidFill>
            </a:ln>
          </p:spPr>
          <p:txBody>
            <a:bodyPr wrap="square" lIns="0" tIns="0" rIns="0" bIns="0" rtlCol="0"/>
            <a:lstStyle/>
            <a:p>
              <a:endParaRPr/>
            </a:p>
          </p:txBody>
        </p:sp>
        <p:sp>
          <p:nvSpPr>
            <p:cNvPr id="22" name="object 22"/>
            <p:cNvSpPr/>
            <p:nvPr/>
          </p:nvSpPr>
          <p:spPr>
            <a:xfrm>
              <a:off x="1897317" y="1999714"/>
              <a:ext cx="87630" cy="24130"/>
            </a:xfrm>
            <a:custGeom>
              <a:avLst/>
              <a:gdLst/>
              <a:ahLst/>
              <a:cxnLst/>
              <a:rect l="l" t="t" r="r" b="b"/>
              <a:pathLst>
                <a:path w="87630" h="24130">
                  <a:moveTo>
                    <a:pt x="43611" y="0"/>
                  </a:moveTo>
                  <a:lnTo>
                    <a:pt x="26633" y="940"/>
                  </a:lnTo>
                  <a:lnTo>
                    <a:pt x="12771" y="3508"/>
                  </a:lnTo>
                  <a:lnTo>
                    <a:pt x="3426" y="7318"/>
                  </a:lnTo>
                  <a:lnTo>
                    <a:pt x="0" y="11988"/>
                  </a:lnTo>
                  <a:lnTo>
                    <a:pt x="3426" y="16653"/>
                  </a:lnTo>
                  <a:lnTo>
                    <a:pt x="12771" y="20464"/>
                  </a:lnTo>
                  <a:lnTo>
                    <a:pt x="26633" y="23034"/>
                  </a:lnTo>
                  <a:lnTo>
                    <a:pt x="43611" y="23977"/>
                  </a:lnTo>
                  <a:lnTo>
                    <a:pt x="60584" y="23034"/>
                  </a:lnTo>
                  <a:lnTo>
                    <a:pt x="74447" y="20464"/>
                  </a:lnTo>
                  <a:lnTo>
                    <a:pt x="83795" y="16653"/>
                  </a:lnTo>
                  <a:lnTo>
                    <a:pt x="87223" y="11988"/>
                  </a:lnTo>
                  <a:lnTo>
                    <a:pt x="83795" y="7318"/>
                  </a:lnTo>
                  <a:lnTo>
                    <a:pt x="74447" y="3508"/>
                  </a:lnTo>
                  <a:lnTo>
                    <a:pt x="60584" y="940"/>
                  </a:lnTo>
                  <a:lnTo>
                    <a:pt x="43611" y="0"/>
                  </a:lnTo>
                  <a:close/>
                </a:path>
              </a:pathLst>
            </a:custGeom>
            <a:solidFill>
              <a:srgbClr val="FFFFFF"/>
            </a:solidFill>
          </p:spPr>
          <p:txBody>
            <a:bodyPr wrap="square" lIns="0" tIns="0" rIns="0" bIns="0" rtlCol="0"/>
            <a:lstStyle/>
            <a:p>
              <a:endParaRPr/>
            </a:p>
          </p:txBody>
        </p:sp>
        <p:sp>
          <p:nvSpPr>
            <p:cNvPr id="23" name="object 23"/>
            <p:cNvSpPr/>
            <p:nvPr/>
          </p:nvSpPr>
          <p:spPr>
            <a:xfrm>
              <a:off x="1897317" y="1999714"/>
              <a:ext cx="87630" cy="24130"/>
            </a:xfrm>
            <a:custGeom>
              <a:avLst/>
              <a:gdLst/>
              <a:ahLst/>
              <a:cxnLst/>
              <a:rect l="l" t="t" r="r" b="b"/>
              <a:pathLst>
                <a:path w="87630" h="24130">
                  <a:moveTo>
                    <a:pt x="43611" y="0"/>
                  </a:moveTo>
                  <a:lnTo>
                    <a:pt x="26633" y="940"/>
                  </a:lnTo>
                  <a:lnTo>
                    <a:pt x="12771" y="3508"/>
                  </a:lnTo>
                  <a:lnTo>
                    <a:pt x="3426" y="7318"/>
                  </a:lnTo>
                  <a:lnTo>
                    <a:pt x="0" y="11988"/>
                  </a:lnTo>
                  <a:lnTo>
                    <a:pt x="3426" y="16653"/>
                  </a:lnTo>
                  <a:lnTo>
                    <a:pt x="12771" y="20464"/>
                  </a:lnTo>
                  <a:lnTo>
                    <a:pt x="26633" y="23034"/>
                  </a:lnTo>
                  <a:lnTo>
                    <a:pt x="43611" y="23977"/>
                  </a:lnTo>
                  <a:lnTo>
                    <a:pt x="60584" y="23034"/>
                  </a:lnTo>
                  <a:lnTo>
                    <a:pt x="74447" y="20464"/>
                  </a:lnTo>
                  <a:lnTo>
                    <a:pt x="83795" y="16653"/>
                  </a:lnTo>
                  <a:lnTo>
                    <a:pt x="87223" y="11988"/>
                  </a:lnTo>
                  <a:lnTo>
                    <a:pt x="83795" y="7318"/>
                  </a:lnTo>
                  <a:lnTo>
                    <a:pt x="74447" y="3508"/>
                  </a:lnTo>
                  <a:lnTo>
                    <a:pt x="60584" y="940"/>
                  </a:lnTo>
                  <a:lnTo>
                    <a:pt x="43611" y="0"/>
                  </a:lnTo>
                  <a:close/>
                </a:path>
              </a:pathLst>
            </a:custGeom>
            <a:ln w="7645">
              <a:solidFill>
                <a:srgbClr val="231F20"/>
              </a:solidFill>
            </a:ln>
          </p:spPr>
          <p:txBody>
            <a:bodyPr wrap="square" lIns="0" tIns="0" rIns="0" bIns="0" rtlCol="0"/>
            <a:lstStyle/>
            <a:p>
              <a:endParaRPr/>
            </a:p>
          </p:txBody>
        </p:sp>
        <p:sp>
          <p:nvSpPr>
            <p:cNvPr id="24" name="object 24"/>
            <p:cNvSpPr/>
            <p:nvPr/>
          </p:nvSpPr>
          <p:spPr>
            <a:xfrm>
              <a:off x="2059515" y="1939017"/>
              <a:ext cx="87630" cy="23495"/>
            </a:xfrm>
            <a:custGeom>
              <a:avLst/>
              <a:gdLst/>
              <a:ahLst/>
              <a:cxnLst/>
              <a:rect l="l" t="t" r="r" b="b"/>
              <a:pathLst>
                <a:path w="87630" h="23494">
                  <a:moveTo>
                    <a:pt x="43611" y="0"/>
                  </a:moveTo>
                  <a:lnTo>
                    <a:pt x="26633" y="922"/>
                  </a:lnTo>
                  <a:lnTo>
                    <a:pt x="12771" y="3438"/>
                  </a:lnTo>
                  <a:lnTo>
                    <a:pt x="3426" y="7168"/>
                  </a:lnTo>
                  <a:lnTo>
                    <a:pt x="0" y="11734"/>
                  </a:lnTo>
                  <a:lnTo>
                    <a:pt x="3426" y="16300"/>
                  </a:lnTo>
                  <a:lnTo>
                    <a:pt x="12771" y="20031"/>
                  </a:lnTo>
                  <a:lnTo>
                    <a:pt x="26633" y="22546"/>
                  </a:lnTo>
                  <a:lnTo>
                    <a:pt x="43611" y="23469"/>
                  </a:lnTo>
                  <a:lnTo>
                    <a:pt x="60584" y="22546"/>
                  </a:lnTo>
                  <a:lnTo>
                    <a:pt x="74447" y="20031"/>
                  </a:lnTo>
                  <a:lnTo>
                    <a:pt x="83795" y="16300"/>
                  </a:lnTo>
                  <a:lnTo>
                    <a:pt x="87223" y="11734"/>
                  </a:lnTo>
                  <a:lnTo>
                    <a:pt x="83795" y="7168"/>
                  </a:lnTo>
                  <a:lnTo>
                    <a:pt x="74447" y="3438"/>
                  </a:lnTo>
                  <a:lnTo>
                    <a:pt x="60584" y="922"/>
                  </a:lnTo>
                  <a:lnTo>
                    <a:pt x="43611" y="0"/>
                  </a:lnTo>
                  <a:close/>
                </a:path>
              </a:pathLst>
            </a:custGeom>
            <a:solidFill>
              <a:srgbClr val="FFFFFF"/>
            </a:solidFill>
          </p:spPr>
          <p:txBody>
            <a:bodyPr wrap="square" lIns="0" tIns="0" rIns="0" bIns="0" rtlCol="0"/>
            <a:lstStyle/>
            <a:p>
              <a:endParaRPr/>
            </a:p>
          </p:txBody>
        </p:sp>
        <p:sp>
          <p:nvSpPr>
            <p:cNvPr id="25" name="object 25"/>
            <p:cNvSpPr/>
            <p:nvPr/>
          </p:nvSpPr>
          <p:spPr>
            <a:xfrm>
              <a:off x="2059515" y="1939017"/>
              <a:ext cx="87630" cy="23495"/>
            </a:xfrm>
            <a:custGeom>
              <a:avLst/>
              <a:gdLst/>
              <a:ahLst/>
              <a:cxnLst/>
              <a:rect l="l" t="t" r="r" b="b"/>
              <a:pathLst>
                <a:path w="87630" h="23494">
                  <a:moveTo>
                    <a:pt x="43611" y="0"/>
                  </a:moveTo>
                  <a:lnTo>
                    <a:pt x="26633" y="922"/>
                  </a:lnTo>
                  <a:lnTo>
                    <a:pt x="12771" y="3438"/>
                  </a:lnTo>
                  <a:lnTo>
                    <a:pt x="3426" y="7168"/>
                  </a:lnTo>
                  <a:lnTo>
                    <a:pt x="0" y="11734"/>
                  </a:lnTo>
                  <a:lnTo>
                    <a:pt x="3426" y="16300"/>
                  </a:lnTo>
                  <a:lnTo>
                    <a:pt x="12771" y="20031"/>
                  </a:lnTo>
                  <a:lnTo>
                    <a:pt x="26633" y="22546"/>
                  </a:lnTo>
                  <a:lnTo>
                    <a:pt x="43611" y="23469"/>
                  </a:lnTo>
                  <a:lnTo>
                    <a:pt x="60584" y="22546"/>
                  </a:lnTo>
                  <a:lnTo>
                    <a:pt x="74447" y="20031"/>
                  </a:lnTo>
                  <a:lnTo>
                    <a:pt x="83795" y="16300"/>
                  </a:lnTo>
                  <a:lnTo>
                    <a:pt x="87223" y="11734"/>
                  </a:lnTo>
                  <a:lnTo>
                    <a:pt x="83795" y="7168"/>
                  </a:lnTo>
                  <a:lnTo>
                    <a:pt x="74447" y="3438"/>
                  </a:lnTo>
                  <a:lnTo>
                    <a:pt x="60584" y="922"/>
                  </a:lnTo>
                  <a:lnTo>
                    <a:pt x="43611" y="0"/>
                  </a:lnTo>
                  <a:close/>
                </a:path>
              </a:pathLst>
            </a:custGeom>
            <a:ln w="7645">
              <a:solidFill>
                <a:srgbClr val="231F20"/>
              </a:solidFill>
            </a:ln>
          </p:spPr>
          <p:txBody>
            <a:bodyPr wrap="square" lIns="0" tIns="0" rIns="0" bIns="0" rtlCol="0"/>
            <a:lstStyle/>
            <a:p>
              <a:endParaRPr/>
            </a:p>
          </p:txBody>
        </p:sp>
        <p:sp>
          <p:nvSpPr>
            <p:cNvPr id="26" name="object 26"/>
            <p:cNvSpPr/>
            <p:nvPr/>
          </p:nvSpPr>
          <p:spPr>
            <a:xfrm>
              <a:off x="3391738" y="1783461"/>
              <a:ext cx="101600" cy="782320"/>
            </a:xfrm>
            <a:custGeom>
              <a:avLst/>
              <a:gdLst/>
              <a:ahLst/>
              <a:cxnLst/>
              <a:rect l="l" t="t" r="r" b="b"/>
              <a:pathLst>
                <a:path w="101600" h="782319">
                  <a:moveTo>
                    <a:pt x="101498" y="0"/>
                  </a:moveTo>
                  <a:lnTo>
                    <a:pt x="0" y="0"/>
                  </a:lnTo>
                  <a:lnTo>
                    <a:pt x="0" y="781888"/>
                  </a:lnTo>
                  <a:lnTo>
                    <a:pt x="101498" y="781888"/>
                  </a:lnTo>
                  <a:lnTo>
                    <a:pt x="101498" y="0"/>
                  </a:lnTo>
                  <a:close/>
                </a:path>
              </a:pathLst>
            </a:custGeom>
            <a:solidFill>
              <a:srgbClr val="FFFFFF"/>
            </a:solidFill>
          </p:spPr>
          <p:txBody>
            <a:bodyPr wrap="square" lIns="0" tIns="0" rIns="0" bIns="0" rtlCol="0"/>
            <a:lstStyle/>
            <a:p>
              <a:endParaRPr/>
            </a:p>
          </p:txBody>
        </p:sp>
        <p:sp>
          <p:nvSpPr>
            <p:cNvPr id="27" name="object 27"/>
            <p:cNvSpPr/>
            <p:nvPr/>
          </p:nvSpPr>
          <p:spPr>
            <a:xfrm>
              <a:off x="3391738" y="1783461"/>
              <a:ext cx="101600" cy="782320"/>
            </a:xfrm>
            <a:custGeom>
              <a:avLst/>
              <a:gdLst/>
              <a:ahLst/>
              <a:cxnLst/>
              <a:rect l="l" t="t" r="r" b="b"/>
              <a:pathLst>
                <a:path w="101600" h="782319">
                  <a:moveTo>
                    <a:pt x="0" y="781888"/>
                  </a:moveTo>
                  <a:lnTo>
                    <a:pt x="101498" y="781888"/>
                  </a:lnTo>
                  <a:lnTo>
                    <a:pt x="101498" y="0"/>
                  </a:lnTo>
                  <a:lnTo>
                    <a:pt x="0" y="0"/>
                  </a:lnTo>
                  <a:lnTo>
                    <a:pt x="0" y="781888"/>
                  </a:lnTo>
                  <a:close/>
                </a:path>
              </a:pathLst>
            </a:custGeom>
            <a:ln w="7645">
              <a:solidFill>
                <a:srgbClr val="231F20"/>
              </a:solidFill>
            </a:ln>
          </p:spPr>
          <p:txBody>
            <a:bodyPr wrap="square" lIns="0" tIns="0" rIns="0" bIns="0" rtlCol="0"/>
            <a:lstStyle/>
            <a:p>
              <a:endParaRPr/>
            </a:p>
          </p:txBody>
        </p:sp>
        <p:sp>
          <p:nvSpPr>
            <p:cNvPr id="28" name="object 28"/>
            <p:cNvSpPr/>
            <p:nvPr/>
          </p:nvSpPr>
          <p:spPr>
            <a:xfrm>
              <a:off x="1743798" y="1782432"/>
              <a:ext cx="102235" cy="782320"/>
            </a:xfrm>
            <a:custGeom>
              <a:avLst/>
              <a:gdLst/>
              <a:ahLst/>
              <a:cxnLst/>
              <a:rect l="l" t="t" r="r" b="b"/>
              <a:pathLst>
                <a:path w="102235" h="782319">
                  <a:moveTo>
                    <a:pt x="102006" y="0"/>
                  </a:moveTo>
                  <a:lnTo>
                    <a:pt x="0" y="0"/>
                  </a:lnTo>
                  <a:lnTo>
                    <a:pt x="0" y="781900"/>
                  </a:lnTo>
                  <a:lnTo>
                    <a:pt x="102006" y="781900"/>
                  </a:lnTo>
                  <a:lnTo>
                    <a:pt x="102006" y="0"/>
                  </a:lnTo>
                  <a:close/>
                </a:path>
              </a:pathLst>
            </a:custGeom>
            <a:solidFill>
              <a:srgbClr val="FFFFFF"/>
            </a:solidFill>
          </p:spPr>
          <p:txBody>
            <a:bodyPr wrap="square" lIns="0" tIns="0" rIns="0" bIns="0" rtlCol="0"/>
            <a:lstStyle/>
            <a:p>
              <a:endParaRPr/>
            </a:p>
          </p:txBody>
        </p:sp>
        <p:sp>
          <p:nvSpPr>
            <p:cNvPr id="29" name="object 29"/>
            <p:cNvSpPr/>
            <p:nvPr/>
          </p:nvSpPr>
          <p:spPr>
            <a:xfrm>
              <a:off x="1743798" y="1782432"/>
              <a:ext cx="102235" cy="782320"/>
            </a:xfrm>
            <a:custGeom>
              <a:avLst/>
              <a:gdLst/>
              <a:ahLst/>
              <a:cxnLst/>
              <a:rect l="l" t="t" r="r" b="b"/>
              <a:pathLst>
                <a:path w="102235" h="782319">
                  <a:moveTo>
                    <a:pt x="0" y="781900"/>
                  </a:moveTo>
                  <a:lnTo>
                    <a:pt x="102006" y="781900"/>
                  </a:lnTo>
                  <a:lnTo>
                    <a:pt x="102006" y="0"/>
                  </a:lnTo>
                  <a:lnTo>
                    <a:pt x="0" y="0"/>
                  </a:lnTo>
                  <a:lnTo>
                    <a:pt x="0" y="781900"/>
                  </a:lnTo>
                  <a:close/>
                </a:path>
              </a:pathLst>
            </a:custGeom>
            <a:ln w="7645">
              <a:solidFill>
                <a:srgbClr val="231F20"/>
              </a:solidFill>
            </a:ln>
          </p:spPr>
          <p:txBody>
            <a:bodyPr wrap="square" lIns="0" tIns="0" rIns="0" bIns="0" rtlCol="0"/>
            <a:lstStyle/>
            <a:p>
              <a:endParaRPr/>
            </a:p>
          </p:txBody>
        </p:sp>
      </p:grpSp>
      <p:grpSp>
        <p:nvGrpSpPr>
          <p:cNvPr id="30" name="object 30"/>
          <p:cNvGrpSpPr/>
          <p:nvPr/>
        </p:nvGrpSpPr>
        <p:grpSpPr>
          <a:xfrm>
            <a:off x="8053190" y="2626309"/>
            <a:ext cx="62865" cy="52705"/>
            <a:chOff x="3370064" y="2626308"/>
            <a:chExt cx="62865" cy="52705"/>
          </a:xfrm>
        </p:grpSpPr>
        <p:sp>
          <p:nvSpPr>
            <p:cNvPr id="31" name="object 31"/>
            <p:cNvSpPr/>
            <p:nvPr/>
          </p:nvSpPr>
          <p:spPr>
            <a:xfrm>
              <a:off x="3373887" y="2630130"/>
              <a:ext cx="55244" cy="45085"/>
            </a:xfrm>
            <a:custGeom>
              <a:avLst/>
              <a:gdLst/>
              <a:ahLst/>
              <a:cxnLst/>
              <a:rect l="l" t="t" r="r" b="b"/>
              <a:pathLst>
                <a:path w="55245" h="45085">
                  <a:moveTo>
                    <a:pt x="27546" y="0"/>
                  </a:moveTo>
                  <a:lnTo>
                    <a:pt x="16823" y="1763"/>
                  </a:lnTo>
                  <a:lnTo>
                    <a:pt x="8067" y="6570"/>
                  </a:lnTo>
                  <a:lnTo>
                    <a:pt x="2164" y="13699"/>
                  </a:lnTo>
                  <a:lnTo>
                    <a:pt x="0" y="22428"/>
                  </a:lnTo>
                  <a:lnTo>
                    <a:pt x="2164" y="31171"/>
                  </a:lnTo>
                  <a:lnTo>
                    <a:pt x="8067" y="38307"/>
                  </a:lnTo>
                  <a:lnTo>
                    <a:pt x="16823" y="43118"/>
                  </a:lnTo>
                  <a:lnTo>
                    <a:pt x="27546" y="44881"/>
                  </a:lnTo>
                  <a:lnTo>
                    <a:pt x="38263" y="43118"/>
                  </a:lnTo>
                  <a:lnTo>
                    <a:pt x="47020" y="38307"/>
                  </a:lnTo>
                  <a:lnTo>
                    <a:pt x="52926" y="31171"/>
                  </a:lnTo>
                  <a:lnTo>
                    <a:pt x="55092" y="22428"/>
                  </a:lnTo>
                  <a:lnTo>
                    <a:pt x="52926" y="13699"/>
                  </a:lnTo>
                  <a:lnTo>
                    <a:pt x="47020" y="6570"/>
                  </a:lnTo>
                  <a:lnTo>
                    <a:pt x="38263" y="1763"/>
                  </a:lnTo>
                  <a:lnTo>
                    <a:pt x="27546" y="0"/>
                  </a:lnTo>
                  <a:close/>
                </a:path>
              </a:pathLst>
            </a:custGeom>
            <a:solidFill>
              <a:srgbClr val="231F20"/>
            </a:solidFill>
          </p:spPr>
          <p:txBody>
            <a:bodyPr wrap="square" lIns="0" tIns="0" rIns="0" bIns="0" rtlCol="0"/>
            <a:lstStyle/>
            <a:p>
              <a:endParaRPr/>
            </a:p>
          </p:txBody>
        </p:sp>
        <p:sp>
          <p:nvSpPr>
            <p:cNvPr id="32" name="object 32"/>
            <p:cNvSpPr/>
            <p:nvPr/>
          </p:nvSpPr>
          <p:spPr>
            <a:xfrm>
              <a:off x="3373887" y="2630130"/>
              <a:ext cx="55244" cy="45085"/>
            </a:xfrm>
            <a:custGeom>
              <a:avLst/>
              <a:gdLst/>
              <a:ahLst/>
              <a:cxnLst/>
              <a:rect l="l" t="t" r="r" b="b"/>
              <a:pathLst>
                <a:path w="55245" h="45085">
                  <a:moveTo>
                    <a:pt x="27546" y="0"/>
                  </a:moveTo>
                  <a:lnTo>
                    <a:pt x="16823" y="1763"/>
                  </a:lnTo>
                  <a:lnTo>
                    <a:pt x="8067" y="6570"/>
                  </a:lnTo>
                  <a:lnTo>
                    <a:pt x="2164" y="13699"/>
                  </a:lnTo>
                  <a:lnTo>
                    <a:pt x="0" y="22428"/>
                  </a:lnTo>
                  <a:lnTo>
                    <a:pt x="2164" y="31171"/>
                  </a:lnTo>
                  <a:lnTo>
                    <a:pt x="8067" y="38307"/>
                  </a:lnTo>
                  <a:lnTo>
                    <a:pt x="16823" y="43118"/>
                  </a:lnTo>
                  <a:lnTo>
                    <a:pt x="27546" y="44881"/>
                  </a:lnTo>
                  <a:lnTo>
                    <a:pt x="38263" y="43118"/>
                  </a:lnTo>
                  <a:lnTo>
                    <a:pt x="47020" y="38307"/>
                  </a:lnTo>
                  <a:lnTo>
                    <a:pt x="52926" y="31171"/>
                  </a:lnTo>
                  <a:lnTo>
                    <a:pt x="55092" y="22428"/>
                  </a:lnTo>
                  <a:lnTo>
                    <a:pt x="52926" y="13699"/>
                  </a:lnTo>
                  <a:lnTo>
                    <a:pt x="47020" y="6570"/>
                  </a:lnTo>
                  <a:lnTo>
                    <a:pt x="38263" y="1763"/>
                  </a:lnTo>
                  <a:lnTo>
                    <a:pt x="27546" y="0"/>
                  </a:lnTo>
                  <a:close/>
                </a:path>
              </a:pathLst>
            </a:custGeom>
            <a:ln w="7645">
              <a:solidFill>
                <a:srgbClr val="231F20"/>
              </a:solidFill>
            </a:ln>
          </p:spPr>
          <p:txBody>
            <a:bodyPr wrap="square" lIns="0" tIns="0" rIns="0" bIns="0" rtlCol="0"/>
            <a:lstStyle/>
            <a:p>
              <a:endParaRPr/>
            </a:p>
          </p:txBody>
        </p:sp>
      </p:grpSp>
      <p:grpSp>
        <p:nvGrpSpPr>
          <p:cNvPr id="33" name="object 33"/>
          <p:cNvGrpSpPr/>
          <p:nvPr/>
        </p:nvGrpSpPr>
        <p:grpSpPr>
          <a:xfrm>
            <a:off x="6423102" y="1348903"/>
            <a:ext cx="1755775" cy="1338580"/>
            <a:chOff x="1739976" y="1348903"/>
            <a:chExt cx="1755775" cy="1338580"/>
          </a:xfrm>
        </p:grpSpPr>
        <p:sp>
          <p:nvSpPr>
            <p:cNvPr id="34" name="object 34"/>
            <p:cNvSpPr/>
            <p:nvPr/>
          </p:nvSpPr>
          <p:spPr>
            <a:xfrm>
              <a:off x="1743798" y="1659521"/>
              <a:ext cx="1748155" cy="126364"/>
            </a:xfrm>
            <a:custGeom>
              <a:avLst/>
              <a:gdLst/>
              <a:ahLst/>
              <a:cxnLst/>
              <a:rect l="l" t="t" r="r" b="b"/>
              <a:pathLst>
                <a:path w="1748154" h="126364">
                  <a:moveTo>
                    <a:pt x="1747901" y="0"/>
                  </a:moveTo>
                  <a:lnTo>
                    <a:pt x="0" y="0"/>
                  </a:lnTo>
                  <a:lnTo>
                    <a:pt x="0" y="125971"/>
                  </a:lnTo>
                  <a:lnTo>
                    <a:pt x="1747901" y="125971"/>
                  </a:lnTo>
                  <a:lnTo>
                    <a:pt x="1747901" y="0"/>
                  </a:lnTo>
                  <a:close/>
                </a:path>
              </a:pathLst>
            </a:custGeom>
            <a:solidFill>
              <a:srgbClr val="F0F1F1"/>
            </a:solidFill>
          </p:spPr>
          <p:txBody>
            <a:bodyPr wrap="square" lIns="0" tIns="0" rIns="0" bIns="0" rtlCol="0"/>
            <a:lstStyle/>
            <a:p>
              <a:endParaRPr/>
            </a:p>
          </p:txBody>
        </p:sp>
        <p:sp>
          <p:nvSpPr>
            <p:cNvPr id="35" name="object 35"/>
            <p:cNvSpPr/>
            <p:nvPr/>
          </p:nvSpPr>
          <p:spPr>
            <a:xfrm>
              <a:off x="1743798" y="1659521"/>
              <a:ext cx="1748155" cy="126364"/>
            </a:xfrm>
            <a:custGeom>
              <a:avLst/>
              <a:gdLst/>
              <a:ahLst/>
              <a:cxnLst/>
              <a:rect l="l" t="t" r="r" b="b"/>
              <a:pathLst>
                <a:path w="1748154" h="126364">
                  <a:moveTo>
                    <a:pt x="0" y="125971"/>
                  </a:moveTo>
                  <a:lnTo>
                    <a:pt x="1747901" y="125971"/>
                  </a:lnTo>
                  <a:lnTo>
                    <a:pt x="1747901" y="0"/>
                  </a:lnTo>
                  <a:lnTo>
                    <a:pt x="0" y="0"/>
                  </a:lnTo>
                  <a:lnTo>
                    <a:pt x="0" y="125971"/>
                  </a:lnTo>
                  <a:close/>
                </a:path>
              </a:pathLst>
            </a:custGeom>
            <a:ln w="7645">
              <a:solidFill>
                <a:srgbClr val="231F20"/>
              </a:solidFill>
            </a:ln>
          </p:spPr>
          <p:txBody>
            <a:bodyPr wrap="square" lIns="0" tIns="0" rIns="0" bIns="0" rtlCol="0"/>
            <a:lstStyle/>
            <a:p>
              <a:endParaRPr/>
            </a:p>
          </p:txBody>
        </p:sp>
        <p:pic>
          <p:nvPicPr>
            <p:cNvPr id="36" name="object 36"/>
            <p:cNvPicPr/>
            <p:nvPr/>
          </p:nvPicPr>
          <p:blipFill>
            <a:blip r:embed="rId6" cstate="print"/>
            <a:stretch>
              <a:fillRect/>
            </a:stretch>
          </p:blipFill>
          <p:spPr>
            <a:xfrm>
              <a:off x="3295078" y="1689874"/>
              <a:ext cx="195351" cy="97409"/>
            </a:xfrm>
            <a:prstGeom prst="rect">
              <a:avLst/>
            </a:prstGeom>
          </p:spPr>
        </p:pic>
        <p:sp>
          <p:nvSpPr>
            <p:cNvPr id="37" name="object 37"/>
            <p:cNvSpPr/>
            <p:nvPr/>
          </p:nvSpPr>
          <p:spPr>
            <a:xfrm>
              <a:off x="2170191" y="1359102"/>
              <a:ext cx="1257300" cy="1318260"/>
            </a:xfrm>
            <a:custGeom>
              <a:avLst/>
              <a:gdLst/>
              <a:ahLst/>
              <a:cxnLst/>
              <a:rect l="l" t="t" r="r" b="b"/>
              <a:pathLst>
                <a:path w="1257300" h="1318260">
                  <a:moveTo>
                    <a:pt x="0" y="0"/>
                  </a:moveTo>
                  <a:lnTo>
                    <a:pt x="7071" y="18144"/>
                  </a:lnTo>
                  <a:lnTo>
                    <a:pt x="17227" y="36831"/>
                  </a:lnTo>
                  <a:lnTo>
                    <a:pt x="29650" y="53844"/>
                  </a:lnTo>
                  <a:lnTo>
                    <a:pt x="43522" y="66967"/>
                  </a:lnTo>
                  <a:lnTo>
                    <a:pt x="48249" y="79264"/>
                  </a:lnTo>
                  <a:lnTo>
                    <a:pt x="53948" y="90897"/>
                  </a:lnTo>
                  <a:lnTo>
                    <a:pt x="59873" y="102382"/>
                  </a:lnTo>
                  <a:lnTo>
                    <a:pt x="65277" y="114236"/>
                  </a:lnTo>
                  <a:lnTo>
                    <a:pt x="72894" y="135324"/>
                  </a:lnTo>
                  <a:lnTo>
                    <a:pt x="72351" y="137775"/>
                  </a:lnTo>
                  <a:lnTo>
                    <a:pt x="73714" y="140275"/>
                  </a:lnTo>
                  <a:lnTo>
                    <a:pt x="87045" y="161505"/>
                  </a:lnTo>
                  <a:lnTo>
                    <a:pt x="89217" y="164922"/>
                  </a:lnTo>
                  <a:lnTo>
                    <a:pt x="88252" y="170167"/>
                  </a:lnTo>
                  <a:lnTo>
                    <a:pt x="90665" y="173329"/>
                  </a:lnTo>
                  <a:lnTo>
                    <a:pt x="93332" y="177012"/>
                  </a:lnTo>
                  <a:lnTo>
                    <a:pt x="97917" y="178587"/>
                  </a:lnTo>
                  <a:lnTo>
                    <a:pt x="101549" y="181203"/>
                  </a:lnTo>
                  <a:lnTo>
                    <a:pt x="103962" y="186461"/>
                  </a:lnTo>
                  <a:lnTo>
                    <a:pt x="104927" y="192760"/>
                  </a:lnTo>
                  <a:lnTo>
                    <a:pt x="108800" y="196964"/>
                  </a:lnTo>
                  <a:lnTo>
                    <a:pt x="154052" y="228943"/>
                  </a:lnTo>
                  <a:lnTo>
                    <a:pt x="181330" y="241604"/>
                  </a:lnTo>
                  <a:lnTo>
                    <a:pt x="188582" y="244233"/>
                  </a:lnTo>
                  <a:lnTo>
                    <a:pt x="192214" y="245554"/>
                  </a:lnTo>
                  <a:lnTo>
                    <a:pt x="199466" y="248170"/>
                  </a:lnTo>
                  <a:lnTo>
                    <a:pt x="248592" y="246402"/>
                  </a:lnTo>
                  <a:lnTo>
                    <a:pt x="297597" y="244262"/>
                  </a:lnTo>
                  <a:lnTo>
                    <a:pt x="346522" y="241771"/>
                  </a:lnTo>
                  <a:lnTo>
                    <a:pt x="395407" y="238951"/>
                  </a:lnTo>
                  <a:lnTo>
                    <a:pt x="444292" y="235823"/>
                  </a:lnTo>
                  <a:lnTo>
                    <a:pt x="493217" y="232410"/>
                  </a:lnTo>
                  <a:lnTo>
                    <a:pt x="509771" y="228833"/>
                  </a:lnTo>
                  <a:lnTo>
                    <a:pt x="525218" y="225623"/>
                  </a:lnTo>
                  <a:lnTo>
                    <a:pt x="540983" y="222853"/>
                  </a:lnTo>
                  <a:lnTo>
                    <a:pt x="558495" y="220599"/>
                  </a:lnTo>
                  <a:lnTo>
                    <a:pt x="588990" y="221117"/>
                  </a:lnTo>
                  <a:lnTo>
                    <a:pt x="619145" y="221584"/>
                  </a:lnTo>
                  <a:lnTo>
                    <a:pt x="648893" y="224511"/>
                  </a:lnTo>
                  <a:lnTo>
                    <a:pt x="678167" y="232410"/>
                  </a:lnTo>
                  <a:lnTo>
                    <a:pt x="693546" y="239009"/>
                  </a:lnTo>
                  <a:lnTo>
                    <a:pt x="708906" y="246202"/>
                  </a:lnTo>
                  <a:lnTo>
                    <a:pt x="724310" y="253394"/>
                  </a:lnTo>
                  <a:lnTo>
                    <a:pt x="739825" y="259994"/>
                  </a:lnTo>
                  <a:lnTo>
                    <a:pt x="747077" y="262877"/>
                  </a:lnTo>
                  <a:lnTo>
                    <a:pt x="755294" y="263144"/>
                  </a:lnTo>
                  <a:lnTo>
                    <a:pt x="761580" y="267868"/>
                  </a:lnTo>
                  <a:lnTo>
                    <a:pt x="772624" y="275252"/>
                  </a:lnTo>
                  <a:lnTo>
                    <a:pt x="784253" y="281852"/>
                  </a:lnTo>
                  <a:lnTo>
                    <a:pt x="796335" y="287369"/>
                  </a:lnTo>
                  <a:lnTo>
                    <a:pt x="808736" y="291503"/>
                  </a:lnTo>
                  <a:lnTo>
                    <a:pt x="812355" y="294132"/>
                  </a:lnTo>
                  <a:lnTo>
                    <a:pt x="815746" y="297548"/>
                  </a:lnTo>
                  <a:lnTo>
                    <a:pt x="819607" y="299389"/>
                  </a:lnTo>
                  <a:lnTo>
                    <a:pt x="826617" y="302793"/>
                  </a:lnTo>
                  <a:lnTo>
                    <a:pt x="835088" y="302539"/>
                  </a:lnTo>
                  <a:lnTo>
                    <a:pt x="841375" y="307263"/>
                  </a:lnTo>
                  <a:lnTo>
                    <a:pt x="860718" y="319488"/>
                  </a:lnTo>
                  <a:lnTo>
                    <a:pt x="878997" y="328044"/>
                  </a:lnTo>
                  <a:lnTo>
                    <a:pt x="897501" y="335070"/>
                  </a:lnTo>
                  <a:lnTo>
                    <a:pt x="917524" y="342709"/>
                  </a:lnTo>
                  <a:lnTo>
                    <a:pt x="936327" y="350344"/>
                  </a:lnTo>
                  <a:lnTo>
                    <a:pt x="955152" y="357682"/>
                  </a:lnTo>
                  <a:lnTo>
                    <a:pt x="974204" y="364430"/>
                  </a:lnTo>
                  <a:lnTo>
                    <a:pt x="993686" y="370293"/>
                  </a:lnTo>
                  <a:lnTo>
                    <a:pt x="1027233" y="369453"/>
                  </a:lnTo>
                  <a:lnTo>
                    <a:pt x="1060780" y="368714"/>
                  </a:lnTo>
                  <a:lnTo>
                    <a:pt x="1127874" y="366344"/>
                  </a:lnTo>
                  <a:lnTo>
                    <a:pt x="1143711" y="352946"/>
                  </a:lnTo>
                  <a:lnTo>
                    <a:pt x="1149629" y="350596"/>
                  </a:lnTo>
                </a:path>
                <a:path w="1257300" h="1318260">
                  <a:moveTo>
                    <a:pt x="1206004" y="352437"/>
                  </a:moveTo>
                  <a:lnTo>
                    <a:pt x="1193994" y="367550"/>
                  </a:lnTo>
                  <a:lnTo>
                    <a:pt x="1185625" y="381700"/>
                  </a:lnTo>
                  <a:lnTo>
                    <a:pt x="1178388" y="395994"/>
                  </a:lnTo>
                  <a:lnTo>
                    <a:pt x="1169771" y="411543"/>
                  </a:lnTo>
                  <a:lnTo>
                    <a:pt x="1162557" y="437396"/>
                  </a:lnTo>
                  <a:lnTo>
                    <a:pt x="1153193" y="462483"/>
                  </a:lnTo>
                  <a:lnTo>
                    <a:pt x="1142155" y="486731"/>
                  </a:lnTo>
                  <a:lnTo>
                    <a:pt x="1129919" y="510070"/>
                  </a:lnTo>
                  <a:lnTo>
                    <a:pt x="1125930" y="527839"/>
                  </a:lnTo>
                  <a:lnTo>
                    <a:pt x="1111796" y="581012"/>
                  </a:lnTo>
                  <a:lnTo>
                    <a:pt x="1106487" y="591248"/>
                  </a:lnTo>
                  <a:lnTo>
                    <a:pt x="1104544" y="596760"/>
                  </a:lnTo>
                  <a:lnTo>
                    <a:pt x="1100643" y="610016"/>
                  </a:lnTo>
                  <a:lnTo>
                    <a:pt x="1100839" y="612530"/>
                  </a:lnTo>
                  <a:lnTo>
                    <a:pt x="1100172" y="614058"/>
                  </a:lnTo>
                  <a:lnTo>
                    <a:pt x="1093685" y="624357"/>
                  </a:lnTo>
                  <a:lnTo>
                    <a:pt x="1089762" y="636399"/>
                  </a:lnTo>
                  <a:lnTo>
                    <a:pt x="1084619" y="647998"/>
                  </a:lnTo>
                  <a:lnTo>
                    <a:pt x="1079478" y="659597"/>
                  </a:lnTo>
                  <a:lnTo>
                    <a:pt x="1075563" y="671639"/>
                  </a:lnTo>
                  <a:lnTo>
                    <a:pt x="1073317" y="682193"/>
                  </a:lnTo>
                  <a:lnTo>
                    <a:pt x="1072118" y="686908"/>
                  </a:lnTo>
                  <a:lnTo>
                    <a:pt x="1069923" y="690884"/>
                  </a:lnTo>
                  <a:lnTo>
                    <a:pt x="1064691" y="699223"/>
                  </a:lnTo>
                  <a:lnTo>
                    <a:pt x="1062914" y="710063"/>
                  </a:lnTo>
                  <a:lnTo>
                    <a:pt x="1055194" y="761295"/>
                  </a:lnTo>
                  <a:lnTo>
                    <a:pt x="1050201" y="805637"/>
                  </a:lnTo>
                  <a:lnTo>
                    <a:pt x="1046829" y="853536"/>
                  </a:lnTo>
                  <a:lnTo>
                    <a:pt x="1042961" y="902960"/>
                  </a:lnTo>
                  <a:lnTo>
                    <a:pt x="1041867" y="952472"/>
                  </a:lnTo>
                  <a:lnTo>
                    <a:pt x="1046814" y="1000634"/>
                  </a:lnTo>
                  <a:lnTo>
                    <a:pt x="1061072" y="1046010"/>
                  </a:lnTo>
                  <a:lnTo>
                    <a:pt x="1064908" y="1061971"/>
                  </a:lnTo>
                  <a:lnTo>
                    <a:pt x="1070038" y="1076555"/>
                  </a:lnTo>
                  <a:lnTo>
                    <a:pt x="1076120" y="1090646"/>
                  </a:lnTo>
                  <a:lnTo>
                    <a:pt x="1082814" y="1105128"/>
                  </a:lnTo>
                  <a:lnTo>
                    <a:pt x="1084503" y="1108798"/>
                  </a:lnTo>
                  <a:lnTo>
                    <a:pt x="1084503" y="1113269"/>
                  </a:lnTo>
                  <a:lnTo>
                    <a:pt x="1086434" y="1116952"/>
                  </a:lnTo>
                  <a:lnTo>
                    <a:pt x="1089976" y="1122407"/>
                  </a:lnTo>
                  <a:lnTo>
                    <a:pt x="1095398" y="1130053"/>
                  </a:lnTo>
                  <a:lnTo>
                    <a:pt x="1100866" y="1138046"/>
                  </a:lnTo>
                  <a:lnTo>
                    <a:pt x="1104544" y="1144536"/>
                  </a:lnTo>
                  <a:lnTo>
                    <a:pt x="1107694" y="1152144"/>
                  </a:lnTo>
                  <a:lnTo>
                    <a:pt x="1109383" y="1160297"/>
                  </a:lnTo>
                  <a:lnTo>
                    <a:pt x="1111796" y="1168184"/>
                  </a:lnTo>
                  <a:lnTo>
                    <a:pt x="1117187" y="1181227"/>
                  </a:lnTo>
                  <a:lnTo>
                    <a:pt x="1123029" y="1188775"/>
                  </a:lnTo>
                  <a:lnTo>
                    <a:pt x="1129594" y="1194892"/>
                  </a:lnTo>
                  <a:lnTo>
                    <a:pt x="1137158" y="1203642"/>
                  </a:lnTo>
                  <a:lnTo>
                    <a:pt x="1147746" y="1219836"/>
                  </a:lnTo>
                  <a:lnTo>
                    <a:pt x="1150477" y="1225613"/>
                  </a:lnTo>
                  <a:lnTo>
                    <a:pt x="1152888" y="1228284"/>
                  </a:lnTo>
                  <a:lnTo>
                    <a:pt x="1162519" y="1235163"/>
                  </a:lnTo>
                  <a:lnTo>
                    <a:pt x="1170426" y="1248247"/>
                  </a:lnTo>
                  <a:lnTo>
                    <a:pt x="1178652" y="1260983"/>
                  </a:lnTo>
                  <a:lnTo>
                    <a:pt x="1187873" y="1272632"/>
                  </a:lnTo>
                  <a:lnTo>
                    <a:pt x="1198765" y="1282458"/>
                  </a:lnTo>
                  <a:lnTo>
                    <a:pt x="1201178" y="1286395"/>
                  </a:lnTo>
                  <a:lnTo>
                    <a:pt x="1202626" y="1291399"/>
                  </a:lnTo>
                  <a:lnTo>
                    <a:pt x="1206004" y="1294282"/>
                  </a:lnTo>
                  <a:lnTo>
                    <a:pt x="1208913" y="1296911"/>
                  </a:lnTo>
                  <a:lnTo>
                    <a:pt x="1213497" y="1296390"/>
                  </a:lnTo>
                  <a:lnTo>
                    <a:pt x="1216875" y="1298219"/>
                  </a:lnTo>
                  <a:lnTo>
                    <a:pt x="1220736" y="1300327"/>
                  </a:lnTo>
                  <a:lnTo>
                    <a:pt x="1223886" y="1303997"/>
                  </a:lnTo>
                  <a:lnTo>
                    <a:pt x="1227747" y="1306106"/>
                  </a:lnTo>
                  <a:lnTo>
                    <a:pt x="1231138" y="1307947"/>
                  </a:lnTo>
                  <a:lnTo>
                    <a:pt x="1234998" y="1308468"/>
                  </a:lnTo>
                  <a:lnTo>
                    <a:pt x="1238618" y="1310043"/>
                  </a:lnTo>
                  <a:lnTo>
                    <a:pt x="1247736" y="1314822"/>
                  </a:lnTo>
                  <a:lnTo>
                    <a:pt x="1250851" y="1317139"/>
                  </a:lnTo>
                  <a:lnTo>
                    <a:pt x="1252380" y="1317879"/>
                  </a:lnTo>
                  <a:lnTo>
                    <a:pt x="1256741" y="1317929"/>
                  </a:lnTo>
                </a:path>
              </a:pathLst>
            </a:custGeom>
            <a:ln w="20396">
              <a:solidFill>
                <a:srgbClr val="231F20"/>
              </a:solidFill>
            </a:ln>
          </p:spPr>
          <p:txBody>
            <a:bodyPr wrap="square" lIns="0" tIns="0" rIns="0" bIns="0" rtlCol="0"/>
            <a:lstStyle/>
            <a:p>
              <a:endParaRPr/>
            </a:p>
          </p:txBody>
        </p:sp>
      </p:grpSp>
      <p:sp>
        <p:nvSpPr>
          <p:cNvPr id="38" name="object 38"/>
          <p:cNvSpPr/>
          <p:nvPr/>
        </p:nvSpPr>
        <p:spPr>
          <a:xfrm>
            <a:off x="8128853" y="1731618"/>
            <a:ext cx="650240" cy="798830"/>
          </a:xfrm>
          <a:custGeom>
            <a:avLst/>
            <a:gdLst/>
            <a:ahLst/>
            <a:cxnLst/>
            <a:rect l="l" t="t" r="r" b="b"/>
            <a:pathLst>
              <a:path w="650239" h="798830">
                <a:moveTo>
                  <a:pt x="493788" y="739368"/>
                </a:moveTo>
                <a:lnTo>
                  <a:pt x="649858" y="739368"/>
                </a:lnTo>
              </a:path>
              <a:path w="650239" h="798830">
                <a:moveTo>
                  <a:pt x="515721" y="759269"/>
                </a:moveTo>
                <a:lnTo>
                  <a:pt x="639152" y="759269"/>
                </a:lnTo>
              </a:path>
              <a:path w="650239" h="798830">
                <a:moveTo>
                  <a:pt x="537146" y="778649"/>
                </a:moveTo>
                <a:lnTo>
                  <a:pt x="619772" y="778649"/>
                </a:lnTo>
              </a:path>
              <a:path w="650239" h="798830">
                <a:moveTo>
                  <a:pt x="559079" y="798525"/>
                </a:moveTo>
                <a:lnTo>
                  <a:pt x="600392" y="798525"/>
                </a:lnTo>
              </a:path>
              <a:path w="650239" h="798830">
                <a:moveTo>
                  <a:pt x="581012" y="739368"/>
                </a:moveTo>
                <a:lnTo>
                  <a:pt x="581012" y="558304"/>
                </a:lnTo>
              </a:path>
              <a:path w="650239" h="798830">
                <a:moveTo>
                  <a:pt x="0" y="0"/>
                </a:moveTo>
                <a:lnTo>
                  <a:pt x="52370" y="30764"/>
                </a:lnTo>
                <a:lnTo>
                  <a:pt x="104354" y="61495"/>
                </a:lnTo>
                <a:lnTo>
                  <a:pt x="155559" y="92144"/>
                </a:lnTo>
                <a:lnTo>
                  <a:pt x="205588" y="122663"/>
                </a:lnTo>
                <a:lnTo>
                  <a:pt x="254048" y="153005"/>
                </a:lnTo>
                <a:lnTo>
                  <a:pt x="300545" y="183122"/>
                </a:lnTo>
                <a:lnTo>
                  <a:pt x="344684" y="212967"/>
                </a:lnTo>
                <a:lnTo>
                  <a:pt x="386070" y="242490"/>
                </a:lnTo>
                <a:lnTo>
                  <a:pt x="424310" y="271646"/>
                </a:lnTo>
                <a:lnTo>
                  <a:pt x="459008" y="300385"/>
                </a:lnTo>
                <a:lnTo>
                  <a:pt x="489771" y="328661"/>
                </a:lnTo>
                <a:lnTo>
                  <a:pt x="516204" y="356425"/>
                </a:lnTo>
                <a:lnTo>
                  <a:pt x="549457" y="405252"/>
                </a:lnTo>
                <a:lnTo>
                  <a:pt x="568799" y="455989"/>
                </a:lnTo>
                <a:lnTo>
                  <a:pt x="577748" y="506420"/>
                </a:lnTo>
                <a:lnTo>
                  <a:pt x="579821" y="554332"/>
                </a:lnTo>
                <a:lnTo>
                  <a:pt x="578538" y="597512"/>
                </a:lnTo>
                <a:lnTo>
                  <a:pt x="577415" y="633745"/>
                </a:lnTo>
                <a:lnTo>
                  <a:pt x="579970" y="660819"/>
                </a:lnTo>
              </a:path>
            </a:pathLst>
          </a:custGeom>
          <a:ln w="20396">
            <a:solidFill>
              <a:srgbClr val="231F20"/>
            </a:solidFill>
          </a:ln>
        </p:spPr>
        <p:txBody>
          <a:bodyPr wrap="square" lIns="0" tIns="0" rIns="0" bIns="0" rtlCol="0"/>
          <a:lstStyle/>
          <a:p>
            <a:endParaRPr/>
          </a:p>
        </p:txBody>
      </p:sp>
      <p:pic>
        <p:nvPicPr>
          <p:cNvPr id="39" name="object 39"/>
          <p:cNvPicPr/>
          <p:nvPr/>
        </p:nvPicPr>
        <p:blipFill>
          <a:blip r:embed="rId7" cstate="print"/>
          <a:stretch>
            <a:fillRect/>
          </a:stretch>
        </p:blipFill>
        <p:spPr>
          <a:xfrm>
            <a:off x="6815972" y="1333793"/>
            <a:ext cx="97643" cy="99060"/>
          </a:xfrm>
          <a:prstGeom prst="rect">
            <a:avLst/>
          </a:prstGeom>
        </p:spPr>
      </p:pic>
      <p:sp>
        <p:nvSpPr>
          <p:cNvPr id="40" name="object 40"/>
          <p:cNvSpPr/>
          <p:nvPr/>
        </p:nvSpPr>
        <p:spPr>
          <a:xfrm>
            <a:off x="6898704" y="2270545"/>
            <a:ext cx="896619" cy="433705"/>
          </a:xfrm>
          <a:custGeom>
            <a:avLst/>
            <a:gdLst/>
            <a:ahLst/>
            <a:cxnLst/>
            <a:rect l="l" t="t" r="r" b="b"/>
            <a:pathLst>
              <a:path w="896619" h="433705">
                <a:moveTo>
                  <a:pt x="896150" y="0"/>
                </a:moveTo>
                <a:lnTo>
                  <a:pt x="0" y="0"/>
                </a:lnTo>
                <a:lnTo>
                  <a:pt x="0" y="433539"/>
                </a:lnTo>
                <a:lnTo>
                  <a:pt x="896150" y="433539"/>
                </a:lnTo>
                <a:lnTo>
                  <a:pt x="896150" y="0"/>
                </a:lnTo>
                <a:close/>
              </a:path>
            </a:pathLst>
          </a:custGeom>
          <a:solidFill>
            <a:srgbClr val="FFFFFF"/>
          </a:solidFill>
        </p:spPr>
        <p:txBody>
          <a:bodyPr wrap="square" lIns="0" tIns="0" rIns="0" bIns="0" rtlCol="0"/>
          <a:lstStyle/>
          <a:p>
            <a:endParaRPr/>
          </a:p>
        </p:txBody>
      </p:sp>
      <p:sp>
        <p:nvSpPr>
          <p:cNvPr id="41" name="object 41"/>
          <p:cNvSpPr/>
          <p:nvPr/>
        </p:nvSpPr>
        <p:spPr>
          <a:xfrm>
            <a:off x="6859945" y="1943098"/>
            <a:ext cx="160020" cy="88265"/>
          </a:xfrm>
          <a:custGeom>
            <a:avLst/>
            <a:gdLst/>
            <a:ahLst/>
            <a:cxnLst/>
            <a:rect l="l" t="t" r="r" b="b"/>
            <a:pathLst>
              <a:path w="160019" h="88264">
                <a:moveTo>
                  <a:pt x="0" y="0"/>
                </a:moveTo>
                <a:lnTo>
                  <a:pt x="159639" y="87731"/>
                </a:lnTo>
              </a:path>
            </a:pathLst>
          </a:custGeom>
          <a:ln w="7645">
            <a:solidFill>
              <a:srgbClr val="231F20"/>
            </a:solidFill>
          </a:ln>
        </p:spPr>
        <p:txBody>
          <a:bodyPr wrap="square" lIns="0" tIns="0" rIns="0" bIns="0" rtlCol="0"/>
          <a:lstStyle/>
          <a:p>
            <a:endParaRPr/>
          </a:p>
        </p:txBody>
      </p:sp>
      <p:sp>
        <p:nvSpPr>
          <p:cNvPr id="42" name="object 42"/>
          <p:cNvSpPr/>
          <p:nvPr/>
        </p:nvSpPr>
        <p:spPr>
          <a:xfrm>
            <a:off x="7664785" y="999013"/>
            <a:ext cx="135890" cy="229235"/>
          </a:xfrm>
          <a:custGeom>
            <a:avLst/>
            <a:gdLst/>
            <a:ahLst/>
            <a:cxnLst/>
            <a:rect l="l" t="t" r="r" b="b"/>
            <a:pathLst>
              <a:path w="135889" h="229234">
                <a:moveTo>
                  <a:pt x="135674" y="0"/>
                </a:moveTo>
                <a:lnTo>
                  <a:pt x="0" y="229006"/>
                </a:lnTo>
              </a:path>
            </a:pathLst>
          </a:custGeom>
          <a:ln w="7645">
            <a:solidFill>
              <a:srgbClr val="231F20"/>
            </a:solidFill>
          </a:ln>
        </p:spPr>
        <p:txBody>
          <a:bodyPr wrap="square" lIns="0" tIns="0" rIns="0" bIns="0" rtlCol="0"/>
          <a:lstStyle/>
          <a:p>
            <a:endParaRPr/>
          </a:p>
        </p:txBody>
      </p:sp>
      <p:sp>
        <p:nvSpPr>
          <p:cNvPr id="43" name="object 43"/>
          <p:cNvSpPr/>
          <p:nvPr/>
        </p:nvSpPr>
        <p:spPr>
          <a:xfrm>
            <a:off x="6936517" y="1379283"/>
            <a:ext cx="229870" cy="40005"/>
          </a:xfrm>
          <a:custGeom>
            <a:avLst/>
            <a:gdLst/>
            <a:ahLst/>
            <a:cxnLst/>
            <a:rect l="l" t="t" r="r" b="b"/>
            <a:pathLst>
              <a:path w="229869" h="40005">
                <a:moveTo>
                  <a:pt x="0" y="0"/>
                </a:moveTo>
                <a:lnTo>
                  <a:pt x="229387" y="39712"/>
                </a:lnTo>
              </a:path>
            </a:pathLst>
          </a:custGeom>
          <a:ln w="7645">
            <a:solidFill>
              <a:srgbClr val="231F20"/>
            </a:solidFill>
          </a:ln>
        </p:spPr>
        <p:txBody>
          <a:bodyPr wrap="square" lIns="0" tIns="0" rIns="0" bIns="0" rtlCol="0"/>
          <a:lstStyle/>
          <a:p>
            <a:endParaRPr/>
          </a:p>
        </p:txBody>
      </p:sp>
      <p:sp>
        <p:nvSpPr>
          <p:cNvPr id="44" name="object 44"/>
          <p:cNvSpPr/>
          <p:nvPr/>
        </p:nvSpPr>
        <p:spPr>
          <a:xfrm>
            <a:off x="8766994" y="1180082"/>
            <a:ext cx="0" cy="563880"/>
          </a:xfrm>
          <a:custGeom>
            <a:avLst/>
            <a:gdLst/>
            <a:ahLst/>
            <a:cxnLst/>
            <a:rect l="l" t="t" r="r" b="b"/>
            <a:pathLst>
              <a:path h="563880">
                <a:moveTo>
                  <a:pt x="0" y="0"/>
                </a:moveTo>
                <a:lnTo>
                  <a:pt x="0" y="563587"/>
                </a:lnTo>
              </a:path>
            </a:pathLst>
          </a:custGeom>
          <a:ln w="7645">
            <a:solidFill>
              <a:srgbClr val="231F20"/>
            </a:solidFill>
          </a:ln>
        </p:spPr>
        <p:txBody>
          <a:bodyPr wrap="square" lIns="0" tIns="0" rIns="0" bIns="0" rtlCol="0"/>
          <a:lstStyle/>
          <a:p>
            <a:endParaRPr/>
          </a:p>
        </p:txBody>
      </p:sp>
      <p:grpSp>
        <p:nvGrpSpPr>
          <p:cNvPr id="45" name="object 45"/>
          <p:cNvGrpSpPr/>
          <p:nvPr/>
        </p:nvGrpSpPr>
        <p:grpSpPr>
          <a:xfrm>
            <a:off x="8640757" y="1300441"/>
            <a:ext cx="127635" cy="455295"/>
            <a:chOff x="3957631" y="1300440"/>
            <a:chExt cx="127635" cy="455295"/>
          </a:xfrm>
        </p:grpSpPr>
        <p:sp>
          <p:nvSpPr>
            <p:cNvPr id="46" name="object 46"/>
            <p:cNvSpPr/>
            <p:nvPr/>
          </p:nvSpPr>
          <p:spPr>
            <a:xfrm>
              <a:off x="3961453" y="1300440"/>
              <a:ext cx="0" cy="451484"/>
            </a:xfrm>
            <a:custGeom>
              <a:avLst/>
              <a:gdLst/>
              <a:ahLst/>
              <a:cxnLst/>
              <a:rect l="l" t="t" r="r" b="b"/>
              <a:pathLst>
                <a:path h="451485">
                  <a:moveTo>
                    <a:pt x="0" y="0"/>
                  </a:moveTo>
                  <a:lnTo>
                    <a:pt x="0" y="451396"/>
                  </a:lnTo>
                </a:path>
              </a:pathLst>
            </a:custGeom>
            <a:ln w="7645">
              <a:solidFill>
                <a:srgbClr val="231F20"/>
              </a:solidFill>
            </a:ln>
          </p:spPr>
          <p:txBody>
            <a:bodyPr wrap="square" lIns="0" tIns="0" rIns="0" bIns="0" rtlCol="0"/>
            <a:lstStyle/>
            <a:p>
              <a:endParaRPr/>
            </a:p>
          </p:txBody>
        </p:sp>
        <p:sp>
          <p:nvSpPr>
            <p:cNvPr id="47" name="object 47"/>
            <p:cNvSpPr/>
            <p:nvPr/>
          </p:nvSpPr>
          <p:spPr>
            <a:xfrm>
              <a:off x="3966553" y="1561592"/>
              <a:ext cx="109855" cy="173990"/>
            </a:xfrm>
            <a:custGeom>
              <a:avLst/>
              <a:gdLst/>
              <a:ahLst/>
              <a:cxnLst/>
              <a:rect l="l" t="t" r="r" b="b"/>
              <a:pathLst>
                <a:path w="109854" h="173989">
                  <a:moveTo>
                    <a:pt x="109651" y="0"/>
                  </a:moveTo>
                  <a:lnTo>
                    <a:pt x="0" y="0"/>
                  </a:lnTo>
                  <a:lnTo>
                    <a:pt x="0" y="173418"/>
                  </a:lnTo>
                  <a:lnTo>
                    <a:pt x="109651" y="173418"/>
                  </a:lnTo>
                  <a:lnTo>
                    <a:pt x="109651" y="0"/>
                  </a:lnTo>
                  <a:close/>
                </a:path>
              </a:pathLst>
            </a:custGeom>
            <a:solidFill>
              <a:srgbClr val="FFFFFF"/>
            </a:solidFill>
          </p:spPr>
          <p:txBody>
            <a:bodyPr wrap="square" lIns="0" tIns="0" rIns="0" bIns="0" rtlCol="0"/>
            <a:lstStyle/>
            <a:p>
              <a:endParaRPr/>
            </a:p>
          </p:txBody>
        </p:sp>
        <p:sp>
          <p:nvSpPr>
            <p:cNvPr id="48" name="object 48"/>
            <p:cNvSpPr/>
            <p:nvPr/>
          </p:nvSpPr>
          <p:spPr>
            <a:xfrm>
              <a:off x="3961452" y="1751834"/>
              <a:ext cx="123825" cy="0"/>
            </a:xfrm>
            <a:custGeom>
              <a:avLst/>
              <a:gdLst/>
              <a:ahLst/>
              <a:cxnLst/>
              <a:rect l="l" t="t" r="r" b="b"/>
              <a:pathLst>
                <a:path w="123825">
                  <a:moveTo>
                    <a:pt x="123431" y="0"/>
                  </a:moveTo>
                  <a:lnTo>
                    <a:pt x="0" y="0"/>
                  </a:lnTo>
                </a:path>
              </a:pathLst>
            </a:custGeom>
            <a:ln w="7645">
              <a:solidFill>
                <a:srgbClr val="231F20"/>
              </a:solidFill>
            </a:ln>
          </p:spPr>
          <p:txBody>
            <a:bodyPr wrap="square" lIns="0" tIns="0" rIns="0" bIns="0" rtlCol="0"/>
            <a:lstStyle/>
            <a:p>
              <a:endParaRPr/>
            </a:p>
          </p:txBody>
        </p:sp>
      </p:grpSp>
      <p:sp>
        <p:nvSpPr>
          <p:cNvPr id="49" name="object 49"/>
          <p:cNvSpPr txBox="1"/>
          <p:nvPr/>
        </p:nvSpPr>
        <p:spPr>
          <a:xfrm>
            <a:off x="5337179"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50" name="object 50"/>
          <p:cNvSpPr txBox="1"/>
          <p:nvPr/>
        </p:nvSpPr>
        <p:spPr>
          <a:xfrm>
            <a:off x="9423747"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133</a:t>
            </a:r>
            <a:endParaRPr sz="900">
              <a:latin typeface="Arial"/>
              <a:cs typeface="Arial"/>
            </a:endParaRPr>
          </a:p>
        </p:txBody>
      </p:sp>
      <p:sp>
        <p:nvSpPr>
          <p:cNvPr id="51" name="object 51"/>
          <p:cNvSpPr txBox="1"/>
          <p:nvPr/>
        </p:nvSpPr>
        <p:spPr>
          <a:xfrm>
            <a:off x="7554168" y="852901"/>
            <a:ext cx="812800"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tablero</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0" dirty="0">
                <a:solidFill>
                  <a:srgbClr val="171514"/>
                </a:solidFill>
                <a:latin typeface="Microsoft Sans Serif"/>
                <a:cs typeface="Microsoft Sans Serif"/>
              </a:rPr>
              <a:t> </a:t>
            </a:r>
            <a:r>
              <a:rPr sz="500" spc="10" dirty="0">
                <a:solidFill>
                  <a:srgbClr val="171514"/>
                </a:solidFill>
                <a:latin typeface="Microsoft Sans Serif"/>
                <a:cs typeface="Microsoft Sans Serif"/>
              </a:rPr>
              <a:t>mesa</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disipativo</a:t>
            </a:r>
            <a:endParaRPr sz="500">
              <a:latin typeface="Microsoft Sans Serif"/>
              <a:cs typeface="Microsoft Sans Serif"/>
            </a:endParaRPr>
          </a:p>
        </p:txBody>
      </p:sp>
      <p:sp>
        <p:nvSpPr>
          <p:cNvPr id="52" name="object 52"/>
          <p:cNvSpPr txBox="1"/>
          <p:nvPr/>
        </p:nvSpPr>
        <p:spPr>
          <a:xfrm>
            <a:off x="7212653" y="1373184"/>
            <a:ext cx="588645" cy="193002"/>
          </a:xfrm>
          <a:prstGeom prst="rect">
            <a:avLst/>
          </a:prstGeom>
        </p:spPr>
        <p:txBody>
          <a:bodyPr vert="horz" wrap="square" lIns="0" tIns="18415" rIns="0" bIns="0" rtlCol="0">
            <a:spAutoFit/>
          </a:bodyPr>
          <a:lstStyle/>
          <a:p>
            <a:pPr marL="12700">
              <a:spcBef>
                <a:spcPts val="145"/>
              </a:spcBef>
            </a:pPr>
            <a:r>
              <a:rPr sz="300" spc="5" dirty="0">
                <a:solidFill>
                  <a:srgbClr val="171514"/>
                </a:solidFill>
                <a:latin typeface="Microsoft Sans Serif"/>
                <a:cs typeface="Microsoft Sans Serif"/>
              </a:rPr>
              <a:t>Correa</a:t>
            </a:r>
            <a:r>
              <a:rPr sz="300" spc="-5" dirty="0">
                <a:solidFill>
                  <a:srgbClr val="171514"/>
                </a:solidFill>
                <a:latin typeface="Microsoft Sans Serif"/>
                <a:cs typeface="Microsoft Sans Serif"/>
              </a:rPr>
              <a:t> </a:t>
            </a:r>
            <a:r>
              <a:rPr sz="300" spc="10" dirty="0">
                <a:solidFill>
                  <a:srgbClr val="171514"/>
                </a:solidFill>
                <a:latin typeface="Microsoft Sans Serif"/>
                <a:cs typeface="Microsoft Sans Serif"/>
              </a:rPr>
              <a:t>para</a:t>
            </a:r>
            <a:r>
              <a:rPr sz="300" spc="-5" dirty="0">
                <a:solidFill>
                  <a:srgbClr val="171514"/>
                </a:solidFill>
                <a:latin typeface="Microsoft Sans Serif"/>
                <a:cs typeface="Microsoft Sans Serif"/>
              </a:rPr>
              <a:t> </a:t>
            </a:r>
            <a:r>
              <a:rPr sz="300" spc="5" dirty="0">
                <a:solidFill>
                  <a:srgbClr val="171514"/>
                </a:solidFill>
                <a:latin typeface="Microsoft Sans Serif"/>
                <a:cs typeface="Microsoft Sans Serif"/>
              </a:rPr>
              <a:t>la</a:t>
            </a:r>
            <a:r>
              <a:rPr sz="300" spc="-5" dirty="0">
                <a:solidFill>
                  <a:srgbClr val="171514"/>
                </a:solidFill>
                <a:latin typeface="Microsoft Sans Serif"/>
                <a:cs typeface="Microsoft Sans Serif"/>
              </a:rPr>
              <a:t> </a:t>
            </a:r>
            <a:r>
              <a:rPr sz="300" spc="10" dirty="0">
                <a:solidFill>
                  <a:srgbClr val="171514"/>
                </a:solidFill>
                <a:latin typeface="Microsoft Sans Serif"/>
                <a:cs typeface="Microsoft Sans Serif"/>
              </a:rPr>
              <a:t>muñeca</a:t>
            </a:r>
            <a:endParaRPr sz="300">
              <a:latin typeface="Microsoft Sans Serif"/>
              <a:cs typeface="Microsoft Sans Serif"/>
            </a:endParaRPr>
          </a:p>
          <a:p>
            <a:pPr marL="12700">
              <a:spcBef>
                <a:spcPts val="114"/>
              </a:spcBef>
            </a:pPr>
            <a:r>
              <a:rPr sz="750" spc="20" dirty="0">
                <a:solidFill>
                  <a:srgbClr val="171514"/>
                </a:solidFill>
                <a:latin typeface="Microsoft Sans Serif"/>
                <a:cs typeface="Microsoft Sans Serif"/>
              </a:rPr>
              <a:t>1MΩ</a:t>
            </a:r>
            <a:r>
              <a:rPr sz="750" spc="-40"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3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endParaRPr sz="750">
              <a:latin typeface="Microsoft Sans Serif"/>
              <a:cs typeface="Microsoft Sans Serif"/>
            </a:endParaRPr>
          </a:p>
        </p:txBody>
      </p:sp>
      <p:sp>
        <p:nvSpPr>
          <p:cNvPr id="53" name="object 53"/>
          <p:cNvSpPr txBox="1"/>
          <p:nvPr/>
        </p:nvSpPr>
        <p:spPr>
          <a:xfrm>
            <a:off x="6959217" y="1924303"/>
            <a:ext cx="730885" cy="724535"/>
          </a:xfrm>
          <a:prstGeom prst="rect">
            <a:avLst/>
          </a:prstGeom>
        </p:spPr>
        <p:txBody>
          <a:bodyPr vert="horz" wrap="square" lIns="0" tIns="12700" rIns="0" bIns="0" rtlCol="0">
            <a:spAutoFit/>
          </a:bodyPr>
          <a:lstStyle/>
          <a:p>
            <a:pPr marL="133350">
              <a:spcBef>
                <a:spcPts val="100"/>
              </a:spcBef>
            </a:pPr>
            <a:r>
              <a:rPr sz="700" spc="20" dirty="0">
                <a:solidFill>
                  <a:srgbClr val="171514"/>
                </a:solidFill>
                <a:latin typeface="Microsoft Sans Serif"/>
                <a:cs typeface="Microsoft Sans Serif"/>
              </a:rPr>
              <a:t>disipativo</a:t>
            </a:r>
            <a:endParaRPr sz="700" dirty="0">
              <a:latin typeface="Microsoft Sans Serif"/>
              <a:cs typeface="Microsoft Sans Serif"/>
            </a:endParaRPr>
          </a:p>
          <a:p>
            <a:pPr marL="133350">
              <a:spcBef>
                <a:spcPts val="35"/>
              </a:spcBef>
            </a:pPr>
            <a:r>
              <a:rPr sz="750" spc="10" dirty="0">
                <a:solidFill>
                  <a:srgbClr val="171514"/>
                </a:solidFill>
                <a:latin typeface="Microsoft Sans Serif"/>
                <a:cs typeface="Microsoft Sans Serif"/>
              </a:rPr>
              <a:t>calzado</a:t>
            </a:r>
            <a:endParaRPr sz="750" dirty="0">
              <a:latin typeface="Microsoft Sans Serif"/>
              <a:cs typeface="Microsoft Sans Serif"/>
            </a:endParaRPr>
          </a:p>
          <a:p>
            <a:pPr>
              <a:spcBef>
                <a:spcPts val="50"/>
              </a:spcBef>
            </a:pPr>
            <a:endParaRPr sz="900" dirty="0">
              <a:latin typeface="Microsoft Sans Serif"/>
              <a:cs typeface="Microsoft Sans Serif"/>
            </a:endParaRPr>
          </a:p>
          <a:p>
            <a:pPr marL="12700" marR="5080">
              <a:lnSpc>
                <a:spcPct val="116199"/>
              </a:lnSpc>
            </a:pPr>
            <a:r>
              <a:rPr sz="650" spc="15" dirty="0" err="1">
                <a:solidFill>
                  <a:srgbClr val="171514"/>
                </a:solidFill>
                <a:latin typeface="Microsoft Sans Serif"/>
                <a:cs typeface="Microsoft Sans Serif"/>
              </a:rPr>
              <a:t>suelo</a:t>
            </a:r>
            <a:r>
              <a:rPr sz="650" spc="15" dirty="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disipativo</a:t>
            </a:r>
            <a:r>
              <a:rPr lang="es-ES" sz="650" spc="2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conectado</a:t>
            </a:r>
            <a:r>
              <a:rPr sz="650" spc="-30" dirty="0" smtClean="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30" dirty="0">
                <a:solidFill>
                  <a:srgbClr val="171514"/>
                </a:solidFill>
                <a:latin typeface="Microsoft Sans Serif"/>
                <a:cs typeface="Microsoft Sans Serif"/>
              </a:rPr>
              <a:t> </a:t>
            </a:r>
            <a:r>
              <a:rPr sz="650" spc="30" dirty="0" err="1" smtClean="0">
                <a:solidFill>
                  <a:srgbClr val="171514"/>
                </a:solidFill>
                <a:latin typeface="Microsoft Sans Serif"/>
                <a:cs typeface="Microsoft Sans Serif"/>
              </a:rPr>
              <a:t>tierra</a:t>
            </a:r>
            <a:r>
              <a:rPr lang="es-ES" sz="650" spc="30" dirty="0" smtClean="0">
                <a:solidFill>
                  <a:srgbClr val="171514"/>
                </a:solidFill>
                <a:latin typeface="Microsoft Sans Serif"/>
                <a:cs typeface="Microsoft Sans Serif"/>
              </a:rPr>
              <a:t> </a:t>
            </a:r>
            <a:r>
              <a:rPr sz="600" spc="35" dirty="0" err="1" smtClean="0">
                <a:solidFill>
                  <a:srgbClr val="171514"/>
                </a:solidFill>
                <a:latin typeface="Microsoft Sans Serif"/>
                <a:cs typeface="Microsoft Sans Serif"/>
              </a:rPr>
              <a:t>punto</a:t>
            </a:r>
            <a:r>
              <a:rPr sz="600" spc="-1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30" dirty="0">
                <a:solidFill>
                  <a:srgbClr val="171514"/>
                </a:solidFill>
                <a:latin typeface="Microsoft Sans Serif"/>
                <a:cs typeface="Microsoft Sans Serif"/>
              </a:rPr>
              <a:t>unión</a:t>
            </a:r>
            <a:endParaRPr sz="600" dirty="0">
              <a:latin typeface="Microsoft Sans Serif"/>
              <a:cs typeface="Microsoft Sans Serif"/>
            </a:endParaRPr>
          </a:p>
        </p:txBody>
      </p:sp>
      <p:sp>
        <p:nvSpPr>
          <p:cNvPr id="54" name="object 54"/>
          <p:cNvSpPr txBox="1"/>
          <p:nvPr/>
        </p:nvSpPr>
        <p:spPr>
          <a:xfrm>
            <a:off x="5337173" y="2953320"/>
            <a:ext cx="4325620" cy="4268604"/>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a:t>
            </a:r>
            <a:r>
              <a:rPr sz="650" b="1" spc="-15" dirty="0">
                <a:solidFill>
                  <a:srgbClr val="171514"/>
                </a:solidFill>
                <a:latin typeface="Arial"/>
                <a:cs typeface="Arial"/>
              </a:rPr>
              <a:t> </a:t>
            </a:r>
            <a:r>
              <a:rPr sz="650" b="1" spc="15" dirty="0">
                <a:solidFill>
                  <a:srgbClr val="171514"/>
                </a:solidFill>
                <a:latin typeface="Arial"/>
                <a:cs typeface="Arial"/>
              </a:rPr>
              <a:t>7.13</a:t>
            </a:r>
            <a:r>
              <a:rPr sz="650" spc="15" dirty="0">
                <a:solidFill>
                  <a:srgbClr val="171514"/>
                </a:solidFill>
                <a:latin typeface="Microsoft Sans Serif"/>
                <a:cs typeface="Microsoft Sans Serif"/>
              </a:rPr>
              <a:t>Diagrama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esquemático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estación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trabajo</a:t>
            </a:r>
            <a:r>
              <a:rPr sz="650" dirty="0">
                <a:solidFill>
                  <a:srgbClr val="171514"/>
                </a:solidFill>
                <a:latin typeface="Microsoft Sans Serif"/>
                <a:cs typeface="Microsoft Sans Serif"/>
              </a:rPr>
              <a:t> </a:t>
            </a:r>
            <a:r>
              <a:rPr sz="650" spc="-50" dirty="0">
                <a:solidFill>
                  <a:srgbClr val="171514"/>
                </a:solidFill>
                <a:latin typeface="Microsoft Sans Serif"/>
                <a:cs typeface="Microsoft Sans Serif"/>
              </a:rPr>
              <a:t>ESD</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típica</a:t>
            </a:r>
            <a:r>
              <a:rPr sz="650" spc="15" dirty="0">
                <a:solidFill>
                  <a:srgbClr val="171514"/>
                </a:solidFill>
                <a:latin typeface="Microsoft Sans Serif"/>
                <a:cs typeface="Microsoft Sans Serif"/>
              </a:rPr>
              <a:t>.</a:t>
            </a:r>
            <a:endParaRPr sz="650" dirty="0">
              <a:latin typeface="Microsoft Sans Serif"/>
              <a:cs typeface="Microsoft Sans Serif"/>
            </a:endParaRPr>
          </a:p>
          <a:p>
            <a:pPr>
              <a:spcBef>
                <a:spcPts val="50"/>
              </a:spcBef>
            </a:pPr>
            <a:endParaRPr sz="1200" dirty="0">
              <a:latin typeface="Microsoft Sans Serif"/>
              <a:cs typeface="Microsoft Sans Serif"/>
            </a:endParaRPr>
          </a:p>
          <a:p>
            <a:pPr marL="12700" marR="17780">
              <a:lnSpc>
                <a:spcPct val="125000"/>
              </a:lnSpc>
              <a:spcBef>
                <a:spcPts val="5"/>
              </a:spcBef>
            </a:pPr>
            <a:r>
              <a:rPr sz="800" spc="-15" dirty="0">
                <a:solidFill>
                  <a:srgbClr val="171514"/>
                </a:solidFill>
                <a:latin typeface="Microsoft Sans Serif"/>
                <a:cs typeface="Microsoft Sans Serif"/>
              </a:rPr>
              <a:t>La </a:t>
            </a:r>
            <a:r>
              <a:rPr sz="800" spc="15" dirty="0">
                <a:solidFill>
                  <a:srgbClr val="171514"/>
                </a:solidFill>
                <a:latin typeface="Microsoft Sans Serif"/>
                <a:cs typeface="Microsoft Sans Serif"/>
              </a:rPr>
              <a:t>necesidad </a:t>
            </a:r>
            <a:r>
              <a:rPr sz="800" spc="35" dirty="0">
                <a:solidFill>
                  <a:srgbClr val="171514"/>
                </a:solidFill>
                <a:latin typeface="Microsoft Sans Serif"/>
                <a:cs typeface="Microsoft Sans Serif"/>
              </a:rPr>
              <a:t>o </a:t>
            </a:r>
            <a:r>
              <a:rPr sz="800" spc="40" dirty="0">
                <a:solidFill>
                  <a:srgbClr val="171514"/>
                </a:solidFill>
                <a:latin typeface="Microsoft Sans Serif"/>
                <a:cs typeface="Microsoft Sans Serif"/>
              </a:rPr>
              <a:t>no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ropa </a:t>
            </a:r>
            <a:r>
              <a:rPr sz="800" spc="5" dirty="0">
                <a:solidFill>
                  <a:srgbClr val="171514"/>
                </a:solidFill>
                <a:latin typeface="Microsoft Sans Serif"/>
                <a:cs typeface="Microsoft Sans Serif"/>
              </a:rPr>
              <a:t>especial </a:t>
            </a:r>
            <a:r>
              <a:rPr sz="800" spc="25" dirty="0">
                <a:solidFill>
                  <a:srgbClr val="171514"/>
                </a:solidFill>
                <a:latin typeface="Microsoft Sans Serif"/>
                <a:cs typeface="Microsoft Sans Serif"/>
              </a:rPr>
              <a:t>depende de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naturaleza </a:t>
            </a:r>
            <a:r>
              <a:rPr sz="800" spc="25" dirty="0">
                <a:solidFill>
                  <a:srgbClr val="171514"/>
                </a:solidFill>
                <a:latin typeface="Microsoft Sans Serif"/>
                <a:cs typeface="Microsoft Sans Serif"/>
              </a:rPr>
              <a:t>del </a:t>
            </a:r>
            <a:r>
              <a:rPr sz="800" spc="40" dirty="0">
                <a:solidFill>
                  <a:srgbClr val="171514"/>
                </a:solidFill>
                <a:latin typeface="Microsoft Sans Serif"/>
                <a:cs typeface="Microsoft Sans Serif"/>
              </a:rPr>
              <a:t>entorno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trabajo</a:t>
            </a:r>
            <a:r>
              <a:rPr sz="800" spc="3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En</a:t>
            </a:r>
            <a:r>
              <a:rPr lang="es-ES" sz="800" spc="-2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áreas</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protegidas</a:t>
            </a:r>
            <a:r>
              <a:rPr sz="800" spc="10" dirty="0">
                <a:solidFill>
                  <a:srgbClr val="171514"/>
                </a:solidFill>
                <a:latin typeface="Microsoft Sans Serif"/>
                <a:cs typeface="Microsoft Sans Serif"/>
              </a:rPr>
              <a:t> </a:t>
            </a:r>
            <a:r>
              <a:rPr sz="800" spc="15" dirty="0">
                <a:solidFill>
                  <a:srgbClr val="171514"/>
                </a:solidFill>
                <a:latin typeface="Microsoft Sans Serif"/>
                <a:cs typeface="Microsoft Sans Serif"/>
              </a:rPr>
              <a:t>electrostáticas,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especialmente</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salas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limpias</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ambientes</a:t>
            </a:r>
            <a:r>
              <a:rPr sz="800" spc="10" dirty="0">
                <a:solidFill>
                  <a:srgbClr val="171514"/>
                </a:solidFill>
                <a:latin typeface="Microsoft Sans Serif"/>
                <a:cs typeface="Microsoft Sans Serif"/>
              </a:rPr>
              <a:t> </a:t>
            </a:r>
            <a:r>
              <a:rPr sz="800" spc="45" dirty="0">
                <a:solidFill>
                  <a:srgbClr val="171514"/>
                </a:solidFill>
                <a:latin typeface="Microsoft Sans Serif"/>
                <a:cs typeface="Microsoft Sans Serif"/>
              </a:rPr>
              <a:t>muy</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secos</a:t>
            </a:r>
            <a:r>
              <a:rPr sz="800" spc="-5" dirty="0">
                <a:solidFill>
                  <a:srgbClr val="171514"/>
                </a:solidFill>
                <a:latin typeface="Microsoft Sans Serif"/>
                <a:cs typeface="Microsoft Sans Serif"/>
              </a:rPr>
              <a:t>,</a:t>
            </a:r>
            <a:r>
              <a:rPr sz="800" spc="10"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y</a:t>
            </a:r>
            <a:r>
              <a:rPr lang="es-ES" sz="800" spc="5"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donde</a:t>
            </a:r>
            <a:r>
              <a:rPr sz="800" spc="3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las </a:t>
            </a:r>
            <a:r>
              <a:rPr sz="800" spc="5" dirty="0">
                <a:solidFill>
                  <a:srgbClr val="171514"/>
                </a:solidFill>
                <a:latin typeface="Microsoft Sans Serif"/>
                <a:cs typeface="Microsoft Sans Serif"/>
              </a:rPr>
              <a:t>piezas </a:t>
            </a:r>
            <a:r>
              <a:rPr sz="800" spc="15" dirty="0">
                <a:solidFill>
                  <a:srgbClr val="171514"/>
                </a:solidFill>
                <a:latin typeface="Microsoft Sans Serif"/>
                <a:cs typeface="Microsoft Sans Serif"/>
              </a:rPr>
              <a:t>electrónicas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se </a:t>
            </a:r>
            <a:r>
              <a:rPr sz="800" spc="25" dirty="0">
                <a:solidFill>
                  <a:srgbClr val="171514"/>
                </a:solidFill>
                <a:latin typeface="Microsoft Sans Serif"/>
                <a:cs typeface="Microsoft Sans Serif"/>
              </a:rPr>
              <a:t>fabrican </a:t>
            </a:r>
            <a:r>
              <a:rPr sz="800" spc="35" dirty="0">
                <a:solidFill>
                  <a:srgbClr val="171514"/>
                </a:solidFill>
                <a:latin typeface="Microsoft Sans Serif"/>
                <a:cs typeface="Microsoft Sans Serif"/>
              </a:rPr>
              <a:t>o manipulan </a:t>
            </a:r>
            <a:r>
              <a:rPr sz="800" spc="30" dirty="0">
                <a:solidFill>
                  <a:srgbClr val="171514"/>
                </a:solidFill>
                <a:latin typeface="Microsoft Sans Serif"/>
                <a:cs typeface="Microsoft Sans Serif"/>
              </a:rPr>
              <a:t>tienen </a:t>
            </a:r>
            <a:r>
              <a:rPr sz="800" spc="45" dirty="0">
                <a:solidFill>
                  <a:srgbClr val="171514"/>
                </a:solidFill>
                <a:latin typeface="Microsoft Sans Serif"/>
                <a:cs typeface="Microsoft Sans Serif"/>
              </a:rPr>
              <a:t>un </a:t>
            </a:r>
            <a:r>
              <a:rPr sz="800" spc="40" dirty="0">
                <a:solidFill>
                  <a:srgbClr val="171514"/>
                </a:solidFill>
                <a:latin typeface="Microsoft Sans Serif"/>
                <a:cs typeface="Microsoft Sans Serif"/>
              </a:rPr>
              <a:t>grado </a:t>
            </a:r>
            <a:r>
              <a:rPr sz="800" spc="45" dirty="0">
                <a:solidFill>
                  <a:srgbClr val="171514"/>
                </a:solidFill>
                <a:latin typeface="Microsoft Sans Serif"/>
                <a:cs typeface="Microsoft Sans Serif"/>
              </a:rPr>
              <a:t>muy</a:t>
            </a:r>
            <a:r>
              <a:rPr sz="800" spc="45" dirty="0">
                <a:solidFill>
                  <a:srgbClr val="171514"/>
                </a:solidFill>
                <a:latin typeface="Microsoft Sans Serif"/>
                <a:cs typeface="Microsoft Sans Serif"/>
              </a:rPr>
              <a:t> </a:t>
            </a:r>
            <a:r>
              <a:rPr sz="800" spc="30" dirty="0">
                <a:solidFill>
                  <a:srgbClr val="171514"/>
                </a:solidFill>
                <a:latin typeface="Microsoft Sans Serif"/>
                <a:cs typeface="Microsoft Sans Serif"/>
              </a:rPr>
              <a:t>alto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sensibilidad</a:t>
            </a:r>
            <a:r>
              <a:rPr sz="800" spc="15" dirty="0">
                <a:solidFill>
                  <a:srgbClr val="171514"/>
                </a:solidFill>
                <a:latin typeface="Microsoft Sans Serif"/>
                <a:cs typeface="Microsoft Sans Serif"/>
              </a:rPr>
              <a:t>,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requiere </a:t>
            </a:r>
            <a:r>
              <a:rPr sz="800" spc="35" dirty="0">
                <a:solidFill>
                  <a:srgbClr val="171514"/>
                </a:solidFill>
                <a:latin typeface="Microsoft Sans Serif"/>
                <a:cs typeface="Microsoft Sans Serif"/>
              </a:rPr>
              <a:t>ropa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protección </a:t>
            </a:r>
            <a:r>
              <a:rPr sz="800" spc="-50" dirty="0">
                <a:solidFill>
                  <a:srgbClr val="171514"/>
                </a:solidFill>
                <a:latin typeface="Microsoft Sans Serif"/>
                <a:cs typeface="Microsoft Sans Serif"/>
              </a:rPr>
              <a:t>ESD. </a:t>
            </a:r>
            <a:r>
              <a:rPr sz="800" spc="10" dirty="0">
                <a:solidFill>
                  <a:srgbClr val="171514"/>
                </a:solidFill>
                <a:latin typeface="Microsoft Sans Serif"/>
                <a:cs typeface="Microsoft Sans Serif"/>
              </a:rPr>
              <a:t>Dicha </a:t>
            </a:r>
            <a:r>
              <a:rPr sz="800" spc="35" dirty="0">
                <a:solidFill>
                  <a:srgbClr val="171514"/>
                </a:solidFill>
                <a:latin typeface="Microsoft Sans Serif"/>
                <a:cs typeface="Microsoft Sans Serif"/>
              </a:rPr>
              <a:t>ropa también </a:t>
            </a:r>
            <a:r>
              <a:rPr sz="800" spc="-10" dirty="0">
                <a:solidFill>
                  <a:srgbClr val="171514"/>
                </a:solidFill>
                <a:latin typeface="Microsoft Sans Serif"/>
                <a:cs typeface="Microsoft Sans Serif"/>
              </a:rPr>
              <a:t>es </a:t>
            </a:r>
            <a:r>
              <a:rPr sz="800" spc="10" dirty="0" err="1">
                <a:solidFill>
                  <a:srgbClr val="171514"/>
                </a:solidFill>
                <a:latin typeface="Microsoft Sans Serif"/>
                <a:cs typeface="Microsoft Sans Serif"/>
              </a:rPr>
              <a:t>necesaria</a:t>
            </a:r>
            <a:r>
              <a:rPr sz="800" spc="10"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en</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regiones</a:t>
            </a:r>
            <a:r>
              <a:rPr sz="800" spc="-5"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donde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MIE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vapores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inflamables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inferior</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0,2</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mJ</a:t>
            </a:r>
            <a:r>
              <a:rPr sz="800" spc="-40" dirty="0">
                <a:solidFill>
                  <a:srgbClr val="171514"/>
                </a:solidFill>
                <a:latin typeface="Microsoft Sans Serif"/>
                <a:cs typeface="Microsoft Sans Serif"/>
              </a:rPr>
              <a:t>.</a:t>
            </a:r>
            <a:endParaRPr sz="800" dirty="0">
              <a:latin typeface="Microsoft Sans Serif"/>
              <a:cs typeface="Microsoft Sans Serif"/>
            </a:endParaRPr>
          </a:p>
          <a:p>
            <a:pPr marL="165100">
              <a:spcBef>
                <a:spcPts val="240"/>
              </a:spcBef>
            </a:pPr>
            <a:r>
              <a:rPr sz="800" spc="-15" dirty="0">
                <a:solidFill>
                  <a:srgbClr val="171514"/>
                </a:solidFill>
                <a:latin typeface="Microsoft Sans Serif"/>
                <a:cs typeface="Microsoft Sans Serif"/>
              </a:rPr>
              <a:t>Las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telas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protección</a:t>
            </a:r>
            <a:r>
              <a:rPr sz="800" dirty="0">
                <a:solidFill>
                  <a:srgbClr val="171514"/>
                </a:solidFill>
                <a:latin typeface="Microsoft Sans Serif"/>
                <a:cs typeface="Microsoft Sans Serif"/>
              </a:rPr>
              <a:t> </a:t>
            </a:r>
            <a:r>
              <a:rPr sz="800" spc="-60" dirty="0">
                <a:solidFill>
                  <a:srgbClr val="171514"/>
                </a:solidFill>
                <a:latin typeface="Microsoft Sans Serif"/>
                <a:cs typeface="Microsoft Sans Serif"/>
              </a:rPr>
              <a:t>ESD</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deben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tener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resistividad</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superficial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menos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5×10</a:t>
            </a:r>
            <a:endParaRPr sz="800" dirty="0">
              <a:latin typeface="Microsoft Sans Serif"/>
              <a:cs typeface="Microsoft Sans Serif"/>
            </a:endParaRPr>
          </a:p>
          <a:p>
            <a:pPr marL="12700">
              <a:spcBef>
                <a:spcPts val="240"/>
              </a:spcBef>
            </a:pPr>
            <a:r>
              <a:rPr sz="500" spc="25" dirty="0">
                <a:solidFill>
                  <a:srgbClr val="171514"/>
                </a:solidFill>
                <a:latin typeface="Microsoft Sans Serif"/>
                <a:cs typeface="Microsoft Sans Serif"/>
              </a:rPr>
              <a:t>10</a:t>
            </a:r>
            <a:r>
              <a:rPr sz="800" spc="25" dirty="0">
                <a:solidFill>
                  <a:srgbClr val="171514"/>
                </a:solidFill>
                <a:latin typeface="Microsoft Sans Serif"/>
                <a:cs typeface="Microsoft Sans Serif"/>
              </a:rPr>
              <a:t>ohmios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norma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más</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citada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medida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resistividad</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Norma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Europea</a:t>
            </a:r>
            <a:r>
              <a:rPr sz="800" spc="10" dirty="0">
                <a:solidFill>
                  <a:srgbClr val="171514"/>
                </a:solidFill>
                <a:latin typeface="Microsoft Sans Serif"/>
                <a:cs typeface="Microsoft Sans Serif"/>
              </a:rPr>
              <a:t>:</a:t>
            </a:r>
            <a:endParaRPr sz="800" dirty="0">
              <a:latin typeface="Microsoft Sans Serif"/>
              <a:cs typeface="Microsoft Sans Serif"/>
            </a:endParaRPr>
          </a:p>
          <a:p>
            <a:pPr>
              <a:spcBef>
                <a:spcPts val="25"/>
              </a:spcBef>
            </a:pPr>
            <a:endParaRPr sz="1550" dirty="0">
              <a:latin typeface="Microsoft Sans Serif"/>
              <a:cs typeface="Microsoft Sans Serif"/>
            </a:endParaRPr>
          </a:p>
          <a:p>
            <a:pPr marL="165100" marR="261620">
              <a:lnSpc>
                <a:spcPct val="128600"/>
              </a:lnSpc>
            </a:pPr>
            <a:r>
              <a:rPr sz="700" spc="-3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1149-1:</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2006,</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Ropa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protectora—Propiedades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electrostáticas—Parte</a:t>
            </a:r>
            <a:r>
              <a:rPr sz="700" dirty="0">
                <a:solidFill>
                  <a:srgbClr val="171514"/>
                </a:solidFill>
                <a:latin typeface="Microsoft Sans Serif"/>
                <a:cs typeface="Microsoft Sans Serif"/>
              </a:rPr>
              <a:t> 1:</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Métodos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prueba</a:t>
            </a:r>
            <a:r>
              <a:rPr lang="es-ES" sz="700" spc="3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a:t>
            </a:r>
            <a:r>
              <a:rPr sz="700" spc="-1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medir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resistividad</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superficial.</a:t>
            </a:r>
            <a:endParaRPr sz="700" dirty="0">
              <a:latin typeface="Microsoft Sans Serif"/>
              <a:cs typeface="Microsoft Sans Serif"/>
            </a:endParaRPr>
          </a:p>
          <a:p>
            <a:pPr>
              <a:spcBef>
                <a:spcPts val="45"/>
              </a:spcBef>
            </a:pPr>
            <a:endParaRPr sz="850" dirty="0">
              <a:latin typeface="Microsoft Sans Serif"/>
              <a:cs typeface="Microsoft Sans Serif"/>
            </a:endParaRPr>
          </a:p>
          <a:p>
            <a:pPr marL="12700"/>
            <a:r>
              <a:rPr sz="650" spc="-3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estándar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55" dirty="0">
                <a:solidFill>
                  <a:srgbClr val="171514"/>
                </a:solidFill>
                <a:latin typeface="Microsoft Sans Serif"/>
                <a:cs typeface="Microsoft Sans Serif"/>
              </a:rPr>
              <a:t>EE.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UU. </a:t>
            </a:r>
            <a:r>
              <a:rPr sz="650" spc="20" dirty="0">
                <a:solidFill>
                  <a:srgbClr val="171514"/>
                </a:solidFill>
                <a:latin typeface="Microsoft Sans Serif"/>
                <a:cs typeface="Microsoft Sans Serif"/>
              </a:rPr>
              <a:t>para</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ropa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protección</a:t>
            </a:r>
            <a:r>
              <a:rPr sz="650" spc="-5" dirty="0">
                <a:solidFill>
                  <a:srgbClr val="171514"/>
                </a:solidFill>
                <a:latin typeface="Microsoft Sans Serif"/>
                <a:cs typeface="Microsoft Sans Serif"/>
              </a:rPr>
              <a:t> es</a:t>
            </a:r>
            <a:r>
              <a:rPr sz="650" spc="-5" dirty="0">
                <a:solidFill>
                  <a:srgbClr val="171514"/>
                </a:solidFill>
                <a:latin typeface="Microsoft Sans Serif"/>
                <a:cs typeface="Microsoft Sans Serif"/>
              </a:rPr>
              <a:t>,</a:t>
            </a:r>
            <a:endParaRPr sz="650" dirty="0">
              <a:latin typeface="Microsoft Sans Serif"/>
              <a:cs typeface="Microsoft Sans Serif"/>
            </a:endParaRPr>
          </a:p>
          <a:p>
            <a:pPr marL="165100" marR="154305">
              <a:lnSpc>
                <a:spcPct val="138500"/>
              </a:lnSpc>
              <a:spcBef>
                <a:spcPts val="600"/>
              </a:spcBef>
            </a:pPr>
            <a:r>
              <a:rPr sz="650" spc="-15" dirty="0">
                <a:solidFill>
                  <a:srgbClr val="171514"/>
                </a:solidFill>
                <a:latin typeface="Microsoft Sans Serif"/>
                <a:cs typeface="Microsoft Sans Serif"/>
              </a:rPr>
              <a:t>ANSI/ESD</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STM</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2.1-2018:</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Método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prueba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estándar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Asociación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descargas </a:t>
            </a:r>
            <a:r>
              <a:rPr sz="650" spc="15" dirty="0" err="1">
                <a:solidFill>
                  <a:srgbClr val="171514"/>
                </a:solidFill>
                <a:latin typeface="Microsoft Sans Serif"/>
                <a:cs typeface="Microsoft Sans Serif"/>
              </a:rPr>
              <a:t>electrostáticas</a:t>
            </a:r>
            <a:r>
              <a:rPr sz="650" spc="5"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para</a:t>
            </a:r>
            <a:r>
              <a:rPr lang="es-ES" sz="650" spc="20"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la</a:t>
            </a:r>
            <a:r>
              <a:rPr sz="650" spc="-5"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protección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artículos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susceptibles</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ESD:</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prendas</a:t>
            </a:r>
            <a:r>
              <a:rPr sz="650" spc="15" dirty="0">
                <a:solidFill>
                  <a:srgbClr val="171514"/>
                </a:solidFill>
                <a:latin typeface="Microsoft Sans Serif"/>
                <a:cs typeface="Microsoft Sans Serif"/>
              </a:rPr>
              <a:t>.</a:t>
            </a:r>
            <a:endParaRPr sz="650" dirty="0">
              <a:latin typeface="Microsoft Sans Serif"/>
              <a:cs typeface="Microsoft Sans Serif"/>
            </a:endParaRPr>
          </a:p>
          <a:p>
            <a:pPr>
              <a:spcBef>
                <a:spcPts val="10"/>
              </a:spcBef>
            </a:pPr>
            <a:endParaRPr sz="850" dirty="0">
              <a:latin typeface="Microsoft Sans Serif"/>
              <a:cs typeface="Microsoft Sans Serif"/>
            </a:endParaRPr>
          </a:p>
          <a:p>
            <a:pPr marL="12700"/>
            <a:r>
              <a:rPr sz="700" spc="5"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acuerdo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método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prueba,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PTP</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debe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ser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siguiente</a:t>
            </a:r>
            <a:r>
              <a:rPr sz="700" spc="20" dirty="0">
                <a:solidFill>
                  <a:srgbClr val="171514"/>
                </a:solidFill>
                <a:latin typeface="Microsoft Sans Serif"/>
                <a:cs typeface="Microsoft Sans Serif"/>
              </a:rPr>
              <a:t>:</a:t>
            </a:r>
            <a:endParaRPr sz="700" dirty="0">
              <a:latin typeface="Microsoft Sans Serif"/>
              <a:cs typeface="Microsoft Sans Serif"/>
            </a:endParaRPr>
          </a:p>
          <a:p>
            <a:pPr>
              <a:spcBef>
                <a:spcPts val="40"/>
              </a:spcBef>
            </a:pPr>
            <a:endParaRPr sz="1050" dirty="0">
              <a:latin typeface="Microsoft Sans Serif"/>
              <a:cs typeface="Microsoft Sans Serif"/>
            </a:endParaRPr>
          </a:p>
          <a:p>
            <a:pPr marL="164465" marR="2512060">
              <a:lnSpc>
                <a:spcPct val="117600"/>
              </a:lnSpc>
            </a:pPr>
            <a:r>
              <a:rPr sz="850" spc="5" dirty="0" err="1">
                <a:solidFill>
                  <a:srgbClr val="171514"/>
                </a:solidFill>
                <a:latin typeface="Microsoft Sans Serif"/>
                <a:cs typeface="Microsoft Sans Serif"/>
              </a:rPr>
              <a:t>Vestidos</a:t>
            </a:r>
            <a:r>
              <a:rPr sz="850" i="1" spc="5" dirty="0" err="1">
                <a:solidFill>
                  <a:srgbClr val="171514"/>
                </a:solidFill>
                <a:latin typeface="Arial"/>
                <a:cs typeface="Arial"/>
              </a:rPr>
              <a:t>R</a:t>
            </a:r>
            <a:r>
              <a:rPr sz="500" i="1" spc="5" dirty="0" err="1">
                <a:solidFill>
                  <a:srgbClr val="171514"/>
                </a:solidFill>
                <a:latin typeface="Arial"/>
                <a:cs typeface="Arial"/>
              </a:rPr>
              <a:t>páginas</a:t>
            </a:r>
            <a:r>
              <a:rPr sz="850" spc="5" dirty="0">
                <a:solidFill>
                  <a:srgbClr val="171514"/>
                </a:solidFill>
                <a:latin typeface="Microsoft Sans Serif"/>
                <a:cs typeface="Microsoft Sans Serif"/>
              </a:rPr>
              <a:t>&lt;1×10</a:t>
            </a:r>
            <a:r>
              <a:rPr sz="500" spc="5" dirty="0">
                <a:solidFill>
                  <a:srgbClr val="171514"/>
                </a:solidFill>
                <a:latin typeface="Microsoft Sans Serif"/>
                <a:cs typeface="Microsoft Sans Serif"/>
              </a:rPr>
              <a:t>12</a:t>
            </a:r>
            <a:r>
              <a:rPr sz="850" spc="5" dirty="0">
                <a:solidFill>
                  <a:srgbClr val="171514"/>
                </a:solidFill>
                <a:latin typeface="Microsoft Sans Serif"/>
                <a:cs typeface="Microsoft Sans Serif"/>
              </a:rPr>
              <a:t>Ω</a:t>
            </a:r>
            <a:r>
              <a:rPr sz="850" spc="-60" dirty="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Prendas</a:t>
            </a:r>
            <a:r>
              <a:rPr lang="es-ES" sz="850" spc="15" dirty="0" smtClean="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puestas</a:t>
            </a:r>
            <a:r>
              <a:rPr sz="850" spc="-10" dirty="0" smtClean="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tierra</a:t>
            </a:r>
            <a:r>
              <a:rPr sz="500" spc="10" dirty="0">
                <a:solidFill>
                  <a:srgbClr val="171514"/>
                </a:solidFill>
                <a:latin typeface="Microsoft Sans Serif"/>
                <a:cs typeface="Microsoft Sans Serif"/>
              </a:rPr>
              <a:t>9</a:t>
            </a:r>
            <a:r>
              <a:rPr sz="850" i="1" spc="10" dirty="0">
                <a:solidFill>
                  <a:srgbClr val="171514"/>
                </a:solidFill>
                <a:latin typeface="Arial"/>
                <a:cs typeface="Arial"/>
              </a:rPr>
              <a:t>R</a:t>
            </a:r>
            <a:r>
              <a:rPr sz="500" i="1" spc="10" dirty="0">
                <a:solidFill>
                  <a:srgbClr val="171514"/>
                </a:solidFill>
                <a:latin typeface="Arial"/>
                <a:cs typeface="Arial"/>
              </a:rPr>
              <a:t>páginas</a:t>
            </a:r>
            <a:r>
              <a:rPr sz="850" spc="10" dirty="0">
                <a:solidFill>
                  <a:srgbClr val="171514"/>
                </a:solidFill>
                <a:latin typeface="Microsoft Sans Serif"/>
                <a:cs typeface="Microsoft Sans Serif"/>
              </a:rPr>
              <a:t>&lt;1×10</a:t>
            </a:r>
            <a:r>
              <a:rPr sz="500" spc="10" dirty="0">
                <a:solidFill>
                  <a:srgbClr val="171514"/>
                </a:solidFill>
                <a:latin typeface="Microsoft Sans Serif"/>
                <a:cs typeface="Microsoft Sans Serif"/>
              </a:rPr>
              <a:t>9</a:t>
            </a:r>
            <a:r>
              <a:rPr sz="850" spc="10" dirty="0">
                <a:solidFill>
                  <a:srgbClr val="171514"/>
                </a:solidFill>
                <a:latin typeface="Microsoft Sans Serif"/>
                <a:cs typeface="Microsoft Sans Serif"/>
              </a:rPr>
              <a:t>Ω</a:t>
            </a:r>
            <a:endParaRPr sz="850" dirty="0">
              <a:latin typeface="Microsoft Sans Serif"/>
              <a:cs typeface="Microsoft Sans Serif"/>
            </a:endParaRPr>
          </a:p>
          <a:p>
            <a:pPr>
              <a:spcBef>
                <a:spcPts val="25"/>
              </a:spcBef>
            </a:pPr>
            <a:endParaRPr sz="1550" dirty="0">
              <a:latin typeface="Microsoft Sans Serif"/>
              <a:cs typeface="Microsoft Sans Serif"/>
            </a:endParaRPr>
          </a:p>
          <a:p>
            <a:pPr marL="12700"/>
            <a:r>
              <a:rPr sz="1050" b="1" spc="10" dirty="0">
                <a:solidFill>
                  <a:srgbClr val="171514"/>
                </a:solidFill>
                <a:latin typeface="Arial"/>
                <a:cs typeface="Arial"/>
              </a:rPr>
              <a:t>7.7.3c</a:t>
            </a:r>
            <a:r>
              <a:rPr sz="700" b="1" spc="10" dirty="0">
                <a:solidFill>
                  <a:srgbClr val="171514"/>
                </a:solidFill>
                <a:latin typeface="Arial"/>
                <a:cs typeface="Arial"/>
              </a:rPr>
              <a:t>control</a:t>
            </a:r>
            <a:r>
              <a:rPr sz="700" b="1" spc="-35" dirty="0">
                <a:solidFill>
                  <a:srgbClr val="171514"/>
                </a:solidFill>
                <a:latin typeface="Arial"/>
                <a:cs typeface="Arial"/>
              </a:rPr>
              <a:t> </a:t>
            </a:r>
            <a:r>
              <a:rPr sz="700" b="1" spc="30" dirty="0">
                <a:solidFill>
                  <a:srgbClr val="171514"/>
                </a:solidFill>
                <a:latin typeface="Arial"/>
                <a:cs typeface="Arial"/>
              </a:rPr>
              <a:t>de</a:t>
            </a:r>
            <a:r>
              <a:rPr sz="1050" b="1" spc="30" dirty="0">
                <a:solidFill>
                  <a:srgbClr val="171514"/>
                </a:solidFill>
                <a:latin typeface="Arial"/>
                <a:cs typeface="Arial"/>
              </a:rPr>
              <a:t>h</a:t>
            </a:r>
            <a:r>
              <a:rPr sz="700" b="1" spc="30" dirty="0">
                <a:solidFill>
                  <a:srgbClr val="171514"/>
                </a:solidFill>
                <a:latin typeface="Arial"/>
                <a:cs typeface="Arial"/>
              </a:rPr>
              <a:t>humedad</a:t>
            </a:r>
            <a:endParaRPr sz="700" dirty="0">
              <a:latin typeface="Arial"/>
              <a:cs typeface="Arial"/>
            </a:endParaRPr>
          </a:p>
          <a:p>
            <a:pPr marL="12700" marR="5080">
              <a:lnSpc>
                <a:spcPct val="142900"/>
              </a:lnSpc>
              <a:spcBef>
                <a:spcPts val="530"/>
              </a:spcBef>
            </a:pPr>
            <a:r>
              <a:rPr sz="700" spc="15"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mencionó</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Sección</a:t>
            </a:r>
            <a:r>
              <a:rPr sz="700" dirty="0">
                <a:solidFill>
                  <a:srgbClr val="171514"/>
                </a:solidFill>
                <a:latin typeface="Microsoft Sans Serif"/>
                <a:cs typeface="Microsoft Sans Serif"/>
              </a:rPr>
              <a:t> 7.4,</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HR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aire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ambiente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tiene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efecto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marcado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resistividad</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superficial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materiales </a:t>
            </a:r>
            <a:r>
              <a:rPr sz="700" dirty="0">
                <a:solidFill>
                  <a:srgbClr val="171514"/>
                </a:solidFill>
                <a:latin typeface="Microsoft Sans Serif"/>
                <a:cs typeface="Microsoft Sans Serif"/>
              </a:rPr>
              <a:t>y, </a:t>
            </a:r>
            <a:r>
              <a:rPr sz="700" spc="40" dirty="0">
                <a:solidFill>
                  <a:srgbClr val="171514"/>
                </a:solidFill>
                <a:latin typeface="Microsoft Sans Serif"/>
                <a:cs typeface="Microsoft Sans Serif"/>
              </a:rPr>
              <a:t>por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tanto,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capacidad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fuga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0" dirty="0" err="1">
                <a:solidFill>
                  <a:srgbClr val="171514"/>
                </a:solidFill>
                <a:latin typeface="Microsoft Sans Serif"/>
                <a:cs typeface="Microsoft Sans Serif"/>
              </a:rPr>
              <a:t>cargas</a:t>
            </a:r>
            <a:r>
              <a:rPr sz="700" spc="1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superficiales</a:t>
            </a:r>
            <a:r>
              <a:rPr lang="es-ES" sz="700" spc="1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generadas</a:t>
            </a:r>
            <a:r>
              <a:rPr sz="700" spc="2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electrostáticamente. </a:t>
            </a:r>
            <a:r>
              <a:rPr sz="700" spc="15" dirty="0">
                <a:solidFill>
                  <a:srgbClr val="171514"/>
                </a:solidFill>
                <a:latin typeface="Microsoft Sans Serif"/>
                <a:cs typeface="Microsoft Sans Serif"/>
              </a:rPr>
              <a:t>Cuanto </a:t>
            </a:r>
            <a:r>
              <a:rPr sz="700" spc="30" dirty="0">
                <a:solidFill>
                  <a:srgbClr val="171514"/>
                </a:solidFill>
                <a:latin typeface="Microsoft Sans Serif"/>
                <a:cs typeface="Microsoft Sans Serif"/>
              </a:rPr>
              <a:t>mayor </a:t>
            </a:r>
            <a:r>
              <a:rPr sz="700" spc="-5" dirty="0">
                <a:solidFill>
                  <a:srgbClr val="171514"/>
                </a:solidFill>
                <a:latin typeface="Microsoft Sans Serif"/>
                <a:cs typeface="Microsoft Sans Serif"/>
              </a:rPr>
              <a:t>sea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HR, </a:t>
            </a:r>
            <a:r>
              <a:rPr sz="700" spc="20" dirty="0">
                <a:solidFill>
                  <a:srgbClr val="171514"/>
                </a:solidFill>
                <a:latin typeface="Microsoft Sans Serif"/>
                <a:cs typeface="Microsoft Sans Serif"/>
              </a:rPr>
              <a:t>más </a:t>
            </a:r>
            <a:r>
              <a:rPr sz="700" spc="15" dirty="0">
                <a:solidFill>
                  <a:srgbClr val="171514"/>
                </a:solidFill>
                <a:latin typeface="Microsoft Sans Serif"/>
                <a:cs typeface="Microsoft Sans Serif"/>
              </a:rPr>
              <a:t>fácil </a:t>
            </a:r>
            <a:r>
              <a:rPr sz="700" spc="10" dirty="0">
                <a:solidFill>
                  <a:srgbClr val="171514"/>
                </a:solidFill>
                <a:latin typeface="Microsoft Sans Serif"/>
                <a:cs typeface="Microsoft Sans Serif"/>
              </a:rPr>
              <a:t>será </a:t>
            </a:r>
            <a:r>
              <a:rPr sz="700" spc="20" dirty="0">
                <a:solidFill>
                  <a:srgbClr val="171514"/>
                </a:solidFill>
                <a:latin typeface="Microsoft Sans Serif"/>
                <a:cs typeface="Microsoft Sans Serif"/>
              </a:rPr>
              <a:t>disipar </a:t>
            </a:r>
            <a:r>
              <a:rPr sz="700" spc="5" dirty="0">
                <a:solidFill>
                  <a:srgbClr val="171514"/>
                </a:solidFill>
                <a:latin typeface="Microsoft Sans Serif"/>
                <a:cs typeface="Microsoft Sans Serif"/>
              </a:rPr>
              <a:t>estas cargas. </a:t>
            </a:r>
            <a:r>
              <a:rPr sz="700" spc="15" dirty="0">
                <a:solidFill>
                  <a:srgbClr val="171514"/>
                </a:solidFill>
                <a:latin typeface="Microsoft Sans Serif"/>
                <a:cs typeface="Microsoft Sans Serif"/>
              </a:rPr>
              <a:t>Como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muestra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Tabla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7.5,</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hay</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reducción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dramática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voltaje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cuerpo</a:t>
            </a:r>
            <a:r>
              <a:rPr sz="700" spc="20" dirty="0">
                <a:solidFill>
                  <a:srgbClr val="171514"/>
                </a:solidFill>
                <a:latin typeface="Microsoft Sans Serif"/>
                <a:cs typeface="Microsoft Sans Serif"/>
              </a:rPr>
              <a:t>.</a:t>
            </a:r>
            <a:endParaRPr sz="700" dirty="0">
              <a:latin typeface="Microsoft Sans Serif"/>
              <a:cs typeface="Microsoft Sans Serif"/>
            </a:endParaRPr>
          </a:p>
        </p:txBody>
      </p:sp>
      <p:sp>
        <p:nvSpPr>
          <p:cNvPr id="55" name="object 55"/>
          <p:cNvSpPr txBox="1"/>
          <p:nvPr/>
        </p:nvSpPr>
        <p:spPr>
          <a:xfrm>
            <a:off x="5337175" y="7403341"/>
            <a:ext cx="4259580" cy="375920"/>
          </a:xfrm>
          <a:prstGeom prst="rect">
            <a:avLst/>
          </a:prstGeom>
        </p:spPr>
        <p:txBody>
          <a:bodyPr vert="horz" wrap="square" lIns="0" tIns="10795" rIns="0" bIns="0" rtlCol="0">
            <a:spAutoFit/>
          </a:bodyPr>
          <a:lstStyle/>
          <a:p>
            <a:pPr marL="88900" marR="5080" indent="-76200">
              <a:lnSpc>
                <a:spcPct val="138300"/>
              </a:lnSpc>
              <a:spcBef>
                <a:spcPts val="85"/>
              </a:spcBef>
            </a:pPr>
            <a:r>
              <a:rPr sz="300" dirty="0">
                <a:solidFill>
                  <a:srgbClr val="171514"/>
                </a:solidFill>
                <a:latin typeface="Microsoft Sans Serif"/>
                <a:cs typeface="Microsoft Sans Serif"/>
              </a:rPr>
              <a:t>9</a:t>
            </a:r>
            <a:r>
              <a:rPr sz="500" dirty="0">
                <a:solidFill>
                  <a:srgbClr val="171514"/>
                </a:solidFill>
                <a:latin typeface="Microsoft Sans Serif"/>
                <a:cs typeface="Microsoft Sans Serif"/>
              </a:rPr>
              <a:t>De </a:t>
            </a:r>
            <a:r>
              <a:rPr sz="500" spc="15" dirty="0">
                <a:solidFill>
                  <a:srgbClr val="171514"/>
                </a:solidFill>
                <a:latin typeface="Microsoft Sans Serif"/>
                <a:cs typeface="Microsoft Sans Serif"/>
              </a:rPr>
              <a:t>acuerdo</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con</a:t>
            </a:r>
            <a:r>
              <a:rPr sz="500" dirty="0">
                <a:solidFill>
                  <a:srgbClr val="171514"/>
                </a:solidFill>
                <a:latin typeface="Microsoft Sans Serif"/>
                <a:cs typeface="Microsoft Sans Serif"/>
              </a:rPr>
              <a:t> </a:t>
            </a:r>
            <a:r>
              <a:rPr sz="500" spc="-25" dirty="0">
                <a:solidFill>
                  <a:srgbClr val="171514"/>
                </a:solidFill>
                <a:latin typeface="Microsoft Sans Serif"/>
                <a:cs typeface="Microsoft Sans Serif"/>
              </a:rPr>
              <a:t>IEC</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61340-5-1</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"Si</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se</a:t>
            </a:r>
            <a:r>
              <a:rPr sz="500" spc="5" dirty="0">
                <a:solidFill>
                  <a:srgbClr val="171514"/>
                </a:solidFill>
                <a:latin typeface="Microsoft Sans Serif"/>
                <a:cs typeface="Microsoft Sans Serif"/>
              </a:rPr>
              <a:t> usa </a:t>
            </a:r>
            <a:r>
              <a:rPr sz="500" spc="20" dirty="0">
                <a:solidFill>
                  <a:srgbClr val="171514"/>
                </a:solidFill>
                <a:latin typeface="Microsoft Sans Serif"/>
                <a:cs typeface="Microsoft Sans Serif"/>
              </a:rPr>
              <a:t>una</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prenda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que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se</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puede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conectar</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a </a:t>
            </a:r>
            <a:r>
              <a:rPr sz="500" spc="20" dirty="0">
                <a:solidFill>
                  <a:srgbClr val="171514"/>
                </a:solidFill>
                <a:latin typeface="Microsoft Sans Serif"/>
                <a:cs typeface="Microsoft Sans Serif"/>
              </a:rPr>
              <a:t>tierra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como</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parte</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la </a:t>
            </a:r>
            <a:r>
              <a:rPr sz="500" spc="15" dirty="0">
                <a:solidFill>
                  <a:srgbClr val="171514"/>
                </a:solidFill>
                <a:latin typeface="Microsoft Sans Serif"/>
                <a:cs typeface="Microsoft Sans Serif"/>
              </a:rPr>
              <a:t>conexión</a:t>
            </a:r>
            <a:r>
              <a:rPr sz="500" dirty="0">
                <a:solidFill>
                  <a:srgbClr val="171514"/>
                </a:solidFill>
                <a:latin typeface="Microsoft Sans Serif"/>
                <a:cs typeface="Microsoft Sans Serif"/>
              </a:rPr>
              <a:t> 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tierra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primaria</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la </a:t>
            </a:r>
            <a:r>
              <a:rPr sz="500" spc="15" dirty="0" smtClean="0">
                <a:solidFill>
                  <a:srgbClr val="171514"/>
                </a:solidFill>
                <a:latin typeface="Microsoft Sans Serif"/>
                <a:cs typeface="Microsoft Sans Serif"/>
              </a:rPr>
              <a:t>persona</a:t>
            </a:r>
            <a:r>
              <a:rPr lang="es-ES" sz="500" spc="15"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camino</a:t>
            </a:r>
            <a:r>
              <a:rPr sz="600" spc="20" dirty="0" smtClean="0">
                <a:solidFill>
                  <a:srgbClr val="171514"/>
                </a:solidFill>
                <a:latin typeface="Microsoft Sans Serif"/>
                <a:cs typeface="Microsoft Sans Serif"/>
              </a:rPr>
              <a:t> </a:t>
            </a:r>
            <a:r>
              <a:rPr sz="600" dirty="0">
                <a:solidFill>
                  <a:srgbClr val="171514"/>
                </a:solidFill>
                <a:latin typeface="Microsoft Sans Serif"/>
                <a:cs typeface="Microsoft Sans Serif"/>
              </a:rPr>
              <a:t>(la </a:t>
            </a:r>
            <a:r>
              <a:rPr sz="600" spc="20" dirty="0">
                <a:solidFill>
                  <a:srgbClr val="171514"/>
                </a:solidFill>
                <a:latin typeface="Microsoft Sans Serif"/>
                <a:cs typeface="Microsoft Sans Serif"/>
              </a:rPr>
              <a:t>persona </a:t>
            </a:r>
            <a:r>
              <a:rPr sz="600" spc="10" dirty="0">
                <a:solidFill>
                  <a:srgbClr val="171514"/>
                </a:solidFill>
                <a:latin typeface="Microsoft Sans Serif"/>
                <a:cs typeface="Microsoft Sans Serif"/>
              </a:rPr>
              <a:t>está </a:t>
            </a:r>
            <a:r>
              <a:rPr sz="600" spc="15" dirty="0">
                <a:solidFill>
                  <a:srgbClr val="171514"/>
                </a:solidFill>
                <a:latin typeface="Microsoft Sans Serif"/>
                <a:cs typeface="Microsoft Sans Serif"/>
              </a:rPr>
              <a:t>conectada </a:t>
            </a:r>
            <a:r>
              <a:rPr sz="600" dirty="0">
                <a:solidFill>
                  <a:srgbClr val="171514"/>
                </a:solidFill>
                <a:latin typeface="Microsoft Sans Serif"/>
                <a:cs typeface="Microsoft Sans Serif"/>
              </a:rPr>
              <a:t>a </a:t>
            </a:r>
            <a:r>
              <a:rPr sz="600" spc="25" dirty="0">
                <a:solidFill>
                  <a:srgbClr val="171514"/>
                </a:solidFill>
                <a:latin typeface="Microsoft Sans Serif"/>
                <a:cs typeface="Microsoft Sans Serif"/>
              </a:rPr>
              <a:t>una prenda que </a:t>
            </a:r>
            <a:r>
              <a:rPr sz="600" spc="10" dirty="0">
                <a:solidFill>
                  <a:srgbClr val="171514"/>
                </a:solidFill>
                <a:latin typeface="Microsoft Sans Serif"/>
                <a:cs typeface="Microsoft Sans Serif"/>
              </a:rPr>
              <a:t>está </a:t>
            </a:r>
            <a:r>
              <a:rPr sz="600" spc="15" dirty="0">
                <a:solidFill>
                  <a:srgbClr val="171514"/>
                </a:solidFill>
                <a:latin typeface="Microsoft Sans Serif"/>
                <a:cs typeface="Microsoft Sans Serif"/>
              </a:rPr>
              <a:t>conectada </a:t>
            </a:r>
            <a:r>
              <a:rPr sz="600" dirty="0">
                <a:solidFill>
                  <a:srgbClr val="171514"/>
                </a:solidFill>
                <a:latin typeface="Microsoft Sans Serif"/>
                <a:cs typeface="Microsoft Sans Serif"/>
              </a:rPr>
              <a:t>a </a:t>
            </a:r>
            <a:r>
              <a:rPr sz="600" spc="35" dirty="0">
                <a:solidFill>
                  <a:srgbClr val="171514"/>
                </a:solidFill>
                <a:latin typeface="Microsoft Sans Serif"/>
                <a:cs typeface="Microsoft Sans Serif"/>
              </a:rPr>
              <a:t>un </a:t>
            </a:r>
            <a:r>
              <a:rPr sz="600" spc="5" dirty="0">
                <a:solidFill>
                  <a:srgbClr val="171514"/>
                </a:solidFill>
                <a:latin typeface="Microsoft Sans Serif"/>
                <a:cs typeface="Microsoft Sans Serif"/>
              </a:rPr>
              <a:t>cable </a:t>
            </a:r>
            <a:r>
              <a:rPr sz="600" spc="20" dirty="0">
                <a:solidFill>
                  <a:srgbClr val="171514"/>
                </a:solidFill>
                <a:latin typeface="Microsoft Sans Serif"/>
                <a:cs typeface="Microsoft Sans Serif"/>
              </a:rPr>
              <a:t>de conexión </a:t>
            </a:r>
            <a:r>
              <a:rPr sz="600" dirty="0">
                <a:solidFill>
                  <a:srgbClr val="171514"/>
                </a:solidFill>
                <a:latin typeface="Microsoft Sans Serif"/>
                <a:cs typeface="Microsoft Sans Serif"/>
              </a:rPr>
              <a:t>a </a:t>
            </a:r>
            <a:r>
              <a:rPr sz="600" spc="25" dirty="0">
                <a:solidFill>
                  <a:srgbClr val="171514"/>
                </a:solidFill>
                <a:latin typeface="Microsoft Sans Serif"/>
                <a:cs typeface="Microsoft Sans Serif"/>
              </a:rPr>
              <a:t>tierra</a:t>
            </a:r>
            <a:r>
              <a:rPr sz="600" spc="25" dirty="0">
                <a:solidFill>
                  <a:srgbClr val="171514"/>
                </a:solidFill>
                <a:latin typeface="Microsoft Sans Serif"/>
                <a:cs typeface="Microsoft Sans Serif"/>
              </a:rPr>
              <a:t> que </a:t>
            </a:r>
            <a:r>
              <a:rPr sz="600" spc="10" dirty="0" err="1" smtClean="0">
                <a:solidFill>
                  <a:srgbClr val="171514"/>
                </a:solidFill>
                <a:latin typeface="Microsoft Sans Serif"/>
                <a:cs typeface="Microsoft Sans Serif"/>
              </a:rPr>
              <a:t>está</a:t>
            </a:r>
            <a:r>
              <a:rPr lang="es-ES" sz="600" spc="10" dirty="0" smtClean="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conectado</a:t>
            </a:r>
            <a:r>
              <a:rPr sz="600" spc="-5" dirty="0" smtClean="0">
                <a:solidFill>
                  <a:srgbClr val="171514"/>
                </a:solidFill>
                <a:latin typeface="Microsoft Sans Serif"/>
                <a:cs typeface="Microsoft Sans Serif"/>
              </a:rPr>
              <a:t> </a:t>
            </a:r>
            <a:r>
              <a:rPr sz="600" dirty="0">
                <a:solidFill>
                  <a:srgbClr val="171514"/>
                </a:solidFill>
                <a:latin typeface="Microsoft Sans Serif"/>
                <a:cs typeface="Microsoft Sans Serif"/>
              </a:rPr>
              <a:t>a </a:t>
            </a:r>
            <a:r>
              <a:rPr sz="600" spc="15" dirty="0">
                <a:solidFill>
                  <a:srgbClr val="171514"/>
                </a:solidFill>
                <a:latin typeface="Microsoft Sans Serif"/>
                <a:cs typeface="Microsoft Sans Serif"/>
              </a:rPr>
              <a:t>tierra),</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entonces</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resistencia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máxima</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del</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cuerpo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persona</a:t>
            </a:r>
            <a:r>
              <a:rPr sz="600" dirty="0">
                <a:solidFill>
                  <a:srgbClr val="171514"/>
                </a:solidFill>
                <a:latin typeface="Microsoft Sans Serif"/>
                <a:cs typeface="Microsoft Sans Serif"/>
              </a:rPr>
              <a:t> a </a:t>
            </a:r>
            <a:r>
              <a:rPr sz="600" spc="25" dirty="0">
                <a:solidFill>
                  <a:srgbClr val="171514"/>
                </a:solidFill>
                <a:latin typeface="Microsoft Sans Serif"/>
                <a:cs typeface="Microsoft Sans Serif"/>
              </a:rPr>
              <a:t>tierra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debe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ser</a:t>
            </a:r>
            <a:r>
              <a:rPr sz="600" dirty="0">
                <a:solidFill>
                  <a:srgbClr val="171514"/>
                </a:solidFill>
                <a:latin typeface="Microsoft Sans Serif"/>
                <a:cs typeface="Microsoft Sans Serif"/>
              </a:rPr>
              <a:t> 3.5×10</a:t>
            </a:r>
            <a:r>
              <a:rPr sz="400" dirty="0">
                <a:solidFill>
                  <a:srgbClr val="171514"/>
                </a:solidFill>
                <a:latin typeface="Microsoft Sans Serif"/>
                <a:cs typeface="Microsoft Sans Serif"/>
              </a:rPr>
              <a:t>7</a:t>
            </a:r>
            <a:r>
              <a:rPr sz="600" dirty="0">
                <a:solidFill>
                  <a:srgbClr val="171514"/>
                </a:solidFill>
                <a:latin typeface="Microsoft Sans Serif"/>
                <a:cs typeface="Microsoft Sans Serif"/>
              </a:rPr>
              <a:t>Ω”.</a:t>
            </a:r>
            <a:endParaRPr sz="600" dirty="0">
              <a:latin typeface="Microsoft Sans Serif"/>
              <a:cs typeface="Microsoft Sans Serif"/>
            </a:endParaRP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385139"/>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3" name="object 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134</a:t>
            </a:r>
            <a:endParaRPr sz="900">
              <a:latin typeface="Arial"/>
              <a:cs typeface="Arial"/>
            </a:endParaRPr>
          </a:p>
        </p:txBody>
      </p:sp>
      <p:sp>
        <p:nvSpPr>
          <p:cNvPr id="4" name="object 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 name="object 5"/>
          <p:cNvSpPr txBox="1"/>
          <p:nvPr/>
        </p:nvSpPr>
        <p:spPr>
          <a:xfrm>
            <a:off x="5337175" y="742060"/>
            <a:ext cx="4325620" cy="6500497"/>
          </a:xfrm>
          <a:prstGeom prst="rect">
            <a:avLst/>
          </a:prstGeom>
        </p:spPr>
        <p:txBody>
          <a:bodyPr vert="horz" wrap="square" lIns="0" tIns="12700" rIns="0" bIns="0" rtlCol="0">
            <a:spAutoFit/>
          </a:bodyPr>
          <a:lstStyle/>
          <a:p>
            <a:pPr marL="12700" marR="85725">
              <a:lnSpc>
                <a:spcPct val="125000"/>
              </a:lnSpc>
              <a:spcBef>
                <a:spcPts val="100"/>
              </a:spcBef>
            </a:pPr>
            <a:r>
              <a:rPr sz="800" spc="30" dirty="0">
                <a:solidFill>
                  <a:srgbClr val="171514"/>
                </a:solidFill>
                <a:latin typeface="Microsoft Sans Serif"/>
                <a:cs typeface="Microsoft Sans Serif"/>
              </a:rPr>
              <a:t>generado </a:t>
            </a:r>
            <a:r>
              <a:rPr sz="800" spc="50" dirty="0">
                <a:solidFill>
                  <a:srgbClr val="171514"/>
                </a:solidFill>
                <a:latin typeface="Microsoft Sans Serif"/>
                <a:cs typeface="Microsoft Sans Serif"/>
              </a:rPr>
              <a:t>por </a:t>
            </a:r>
            <a:r>
              <a:rPr sz="800" spc="25" dirty="0">
                <a:solidFill>
                  <a:srgbClr val="171514"/>
                </a:solidFill>
                <a:latin typeface="Microsoft Sans Serif"/>
                <a:cs typeface="Microsoft Sans Serif"/>
              </a:rPr>
              <a:t>triboelectrificación </a:t>
            </a:r>
            <a:r>
              <a:rPr sz="800" spc="20" dirty="0">
                <a:solidFill>
                  <a:srgbClr val="171514"/>
                </a:solidFill>
                <a:latin typeface="Microsoft Sans Serif"/>
                <a:cs typeface="Microsoft Sans Serif"/>
              </a:rPr>
              <a:t>con </a:t>
            </a:r>
            <a:r>
              <a:rPr sz="800" spc="40" dirty="0">
                <a:solidFill>
                  <a:srgbClr val="171514"/>
                </a:solidFill>
                <a:latin typeface="Microsoft Sans Serif"/>
                <a:cs typeface="Microsoft Sans Serif"/>
              </a:rPr>
              <a:t>aumento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HR. </a:t>
            </a:r>
            <a:r>
              <a:rPr sz="800" spc="-40" dirty="0">
                <a:solidFill>
                  <a:srgbClr val="171514"/>
                </a:solidFill>
                <a:latin typeface="Microsoft Sans Serif"/>
                <a:cs typeface="Microsoft Sans Serif"/>
              </a:rPr>
              <a:t>Si </a:t>
            </a:r>
            <a:r>
              <a:rPr sz="800" spc="40" dirty="0">
                <a:solidFill>
                  <a:srgbClr val="171514"/>
                </a:solidFill>
                <a:latin typeface="Microsoft Sans Serif"/>
                <a:cs typeface="Microsoft Sans Serif"/>
              </a:rPr>
              <a:t>aumentar</a:t>
            </a:r>
            <a:r>
              <a:rPr sz="800" spc="40" dirty="0">
                <a:solidFill>
                  <a:srgbClr val="171514"/>
                </a:solidFill>
                <a:latin typeface="Microsoft Sans Serif"/>
                <a:cs typeface="Microsoft Sans Serif"/>
              </a:rPr>
              <a:t>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HR </a:t>
            </a:r>
            <a:r>
              <a:rPr sz="800" spc="40" dirty="0">
                <a:solidFill>
                  <a:srgbClr val="171514"/>
                </a:solidFill>
                <a:latin typeface="Microsoft Sans Serif"/>
                <a:cs typeface="Microsoft Sans Serif"/>
              </a:rPr>
              <a:t>no </a:t>
            </a:r>
            <a:r>
              <a:rPr sz="800" spc="15" dirty="0" err="1" smtClean="0">
                <a:solidFill>
                  <a:srgbClr val="171514"/>
                </a:solidFill>
                <a:latin typeface="Microsoft Sans Serif"/>
                <a:cs typeface="Microsoft Sans Serif"/>
              </a:rPr>
              <a:t>afecta</a:t>
            </a:r>
            <a:r>
              <a:rPr lang="es-ES" sz="800" spc="1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negativamente</a:t>
            </a:r>
            <a:r>
              <a:rPr sz="800" spc="3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al </a:t>
            </a:r>
            <a:r>
              <a:rPr sz="800" spc="20" dirty="0">
                <a:solidFill>
                  <a:srgbClr val="171514"/>
                </a:solidFill>
                <a:latin typeface="Microsoft Sans Serif"/>
                <a:cs typeface="Microsoft Sans Serif"/>
              </a:rPr>
              <a:t>proceso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fabricación, </a:t>
            </a:r>
            <a:r>
              <a:rPr sz="800" spc="15" dirty="0">
                <a:solidFill>
                  <a:srgbClr val="171514"/>
                </a:solidFill>
                <a:latin typeface="Microsoft Sans Serif"/>
                <a:cs typeface="Microsoft Sans Serif"/>
              </a:rPr>
              <a:t>esta </a:t>
            </a:r>
            <a:r>
              <a:rPr sz="800" spc="-10" dirty="0">
                <a:solidFill>
                  <a:srgbClr val="171514"/>
                </a:solidFill>
                <a:latin typeface="Microsoft Sans Serif"/>
                <a:cs typeface="Microsoft Sans Serif"/>
              </a:rPr>
              <a:t>es </a:t>
            </a:r>
            <a:r>
              <a:rPr sz="800" spc="30" dirty="0">
                <a:solidFill>
                  <a:srgbClr val="171514"/>
                </a:solidFill>
                <a:latin typeface="Microsoft Sans Serif"/>
                <a:cs typeface="Microsoft Sans Serif"/>
              </a:rPr>
              <a:t>una </a:t>
            </a:r>
            <a:r>
              <a:rPr sz="800" spc="25" dirty="0">
                <a:solidFill>
                  <a:srgbClr val="171514"/>
                </a:solidFill>
                <a:latin typeface="Microsoft Sans Serif"/>
                <a:cs typeface="Microsoft Sans Serif"/>
              </a:rPr>
              <a:t>de </a:t>
            </a:r>
            <a:r>
              <a:rPr sz="800" dirty="0">
                <a:solidFill>
                  <a:srgbClr val="171514"/>
                </a:solidFill>
                <a:latin typeface="Microsoft Sans Serif"/>
                <a:cs typeface="Microsoft Sans Serif"/>
              </a:rPr>
              <a:t>las </a:t>
            </a:r>
            <a:r>
              <a:rPr sz="800" spc="35" dirty="0">
                <a:solidFill>
                  <a:srgbClr val="171514"/>
                </a:solidFill>
                <a:latin typeface="Microsoft Sans Serif"/>
                <a:cs typeface="Microsoft Sans Serif"/>
              </a:rPr>
              <a:t>formas </a:t>
            </a:r>
            <a:r>
              <a:rPr sz="800" spc="20" dirty="0">
                <a:solidFill>
                  <a:srgbClr val="171514"/>
                </a:solidFill>
                <a:latin typeface="Microsoft Sans Serif"/>
                <a:cs typeface="Microsoft Sans Serif"/>
              </a:rPr>
              <a:t>más </a:t>
            </a:r>
            <a:r>
              <a:rPr sz="800" spc="5" dirty="0" err="1">
                <a:solidFill>
                  <a:srgbClr val="171514"/>
                </a:solidFill>
                <a:latin typeface="Microsoft Sans Serif"/>
                <a:cs typeface="Microsoft Sans Serif"/>
              </a:rPr>
              <a:t>eficaces</a:t>
            </a:r>
            <a:r>
              <a:rPr sz="800" spc="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limitar</a:t>
            </a:r>
            <a:r>
              <a:rPr sz="80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carga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estática.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humedad</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elevarse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localmente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atmósfera</a:t>
            </a:r>
            <a:r>
              <a:rPr sz="800" spc="5" dirty="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como</a:t>
            </a:r>
            <a:r>
              <a:rPr lang="es-ES" sz="800" spc="35" dirty="0" smtClean="0">
                <a:solidFill>
                  <a:srgbClr val="171514"/>
                </a:solidFill>
                <a:latin typeface="Microsoft Sans Serif"/>
                <a:cs typeface="Microsoft Sans Serif"/>
              </a:rPr>
              <a:t> </a:t>
            </a:r>
            <a:r>
              <a:rPr sz="800" spc="45" dirty="0" smtClean="0">
                <a:solidFill>
                  <a:srgbClr val="171514"/>
                </a:solidFill>
                <a:latin typeface="Microsoft Sans Serif"/>
                <a:cs typeface="Microsoft Sans Serif"/>
              </a:rPr>
              <a:t>un</a:t>
            </a:r>
            <a:r>
              <a:rPr sz="800"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todo.</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HR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60</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70</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suficiente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minimizar</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peligros</a:t>
            </a:r>
            <a:r>
              <a:rPr sz="800" dirty="0">
                <a:solidFill>
                  <a:srgbClr val="171514"/>
                </a:solidFill>
                <a:latin typeface="Microsoft Sans Serif"/>
                <a:cs typeface="Microsoft Sans Serif"/>
              </a:rPr>
              <a:t> </a:t>
            </a:r>
            <a:r>
              <a:rPr sz="800" spc="10" dirty="0" err="1">
                <a:solidFill>
                  <a:srgbClr val="171514"/>
                </a:solidFill>
                <a:latin typeface="Microsoft Sans Serif"/>
                <a:cs typeface="Microsoft Sans Serif"/>
              </a:rPr>
              <a:t>asociados</a:t>
            </a:r>
            <a:r>
              <a:rPr sz="800" dirty="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con</a:t>
            </a:r>
            <a:r>
              <a:rPr lang="es-ES" sz="800" spc="2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sz="800" spc="-10"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carga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superficial.</a:t>
            </a:r>
            <a:endParaRPr sz="800" dirty="0">
              <a:latin typeface="Microsoft Sans Serif"/>
              <a:cs typeface="Microsoft Sans Serif"/>
            </a:endParaRPr>
          </a:p>
          <a:p>
            <a:pPr>
              <a:spcBef>
                <a:spcPts val="35"/>
              </a:spcBef>
            </a:pPr>
            <a:endParaRPr sz="1550" dirty="0">
              <a:latin typeface="Microsoft Sans Serif"/>
              <a:cs typeface="Microsoft Sans Serif"/>
            </a:endParaRPr>
          </a:p>
          <a:p>
            <a:pPr marL="12700"/>
            <a:r>
              <a:rPr sz="1050" b="1" spc="10" dirty="0">
                <a:solidFill>
                  <a:srgbClr val="171514"/>
                </a:solidFill>
                <a:latin typeface="Arial"/>
                <a:cs typeface="Arial"/>
              </a:rPr>
              <a:t>7.7.4</a:t>
            </a:r>
            <a:r>
              <a:rPr sz="1050" b="1" spc="-20" dirty="0">
                <a:solidFill>
                  <a:srgbClr val="171514"/>
                </a:solidFill>
                <a:latin typeface="Arial"/>
                <a:cs typeface="Arial"/>
              </a:rPr>
              <a:t> </a:t>
            </a:r>
            <a:r>
              <a:rPr sz="1050" b="1" spc="10" dirty="0">
                <a:solidFill>
                  <a:srgbClr val="171514"/>
                </a:solidFill>
                <a:latin typeface="Arial"/>
                <a:cs typeface="Arial"/>
              </a:rPr>
              <a:t>yo</a:t>
            </a:r>
            <a:r>
              <a:rPr sz="700" b="1" spc="10" dirty="0">
                <a:solidFill>
                  <a:srgbClr val="171514"/>
                </a:solidFill>
                <a:latin typeface="Arial"/>
                <a:cs typeface="Arial"/>
              </a:rPr>
              <a:t>onización</a:t>
            </a:r>
            <a:endParaRPr sz="700" dirty="0">
              <a:latin typeface="Arial"/>
              <a:cs typeface="Arial"/>
            </a:endParaRPr>
          </a:p>
          <a:p>
            <a:pPr marL="12700" marR="36195">
              <a:lnSpc>
                <a:spcPct val="142900"/>
              </a:lnSpc>
              <a:spcBef>
                <a:spcPts val="530"/>
              </a:spcBef>
            </a:pP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ionización </a:t>
            </a:r>
            <a:r>
              <a:rPr sz="700" spc="20" dirty="0">
                <a:solidFill>
                  <a:srgbClr val="171514"/>
                </a:solidFill>
                <a:latin typeface="Microsoft Sans Serif"/>
                <a:cs typeface="Microsoft Sans Serif"/>
              </a:rPr>
              <a:t>del aire </a:t>
            </a:r>
            <a:r>
              <a:rPr sz="700" spc="-5" dirty="0">
                <a:solidFill>
                  <a:srgbClr val="171514"/>
                </a:solidFill>
                <a:latin typeface="Microsoft Sans Serif"/>
                <a:cs typeface="Microsoft Sans Serif"/>
              </a:rPr>
              <a:t>es </a:t>
            </a:r>
            <a:r>
              <a:rPr sz="700" spc="30" dirty="0">
                <a:solidFill>
                  <a:srgbClr val="171514"/>
                </a:solidFill>
                <a:latin typeface="Microsoft Sans Serif"/>
                <a:cs typeface="Microsoft Sans Serif"/>
              </a:rPr>
              <a:t>una </a:t>
            </a:r>
            <a:r>
              <a:rPr sz="700" spc="40" dirty="0">
                <a:solidFill>
                  <a:srgbClr val="171514"/>
                </a:solidFill>
                <a:latin typeface="Microsoft Sans Serif"/>
                <a:cs typeface="Microsoft Sans Serif"/>
              </a:rPr>
              <a:t>forma muy </a:t>
            </a:r>
            <a:r>
              <a:rPr sz="700" spc="5" dirty="0">
                <a:solidFill>
                  <a:srgbClr val="171514"/>
                </a:solidFill>
                <a:latin typeface="Microsoft Sans Serif"/>
                <a:cs typeface="Microsoft Sans Serif"/>
              </a:rPr>
              <a:t>eficaz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eliminar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cargas estáticas </a:t>
            </a:r>
            <a:r>
              <a:rPr sz="700" spc="20" dirty="0">
                <a:solidFill>
                  <a:srgbClr val="171514"/>
                </a:solidFill>
                <a:latin typeface="Microsoft Sans Serif"/>
                <a:cs typeface="Microsoft Sans Serif"/>
              </a:rPr>
              <a:t>en </a:t>
            </a:r>
            <a:r>
              <a:rPr sz="700" spc="20" dirty="0" err="1">
                <a:solidFill>
                  <a:srgbClr val="171514"/>
                </a:solidFill>
                <a:latin typeface="Microsoft Sans Serif"/>
                <a:cs typeface="Microsoft Sans Serif"/>
              </a:rPr>
              <a:t>materiales</a:t>
            </a:r>
            <a:r>
              <a:rPr sz="700" spc="20" dirty="0">
                <a:solidFill>
                  <a:srgbClr val="171514"/>
                </a:solidFill>
                <a:latin typeface="Microsoft Sans Serif"/>
                <a:cs typeface="Microsoft Sans Serif"/>
              </a:rPr>
              <a:t> </a:t>
            </a:r>
            <a:r>
              <a:rPr sz="700" spc="35" dirty="0" smtClean="0">
                <a:solidFill>
                  <a:srgbClr val="171514"/>
                </a:solidFill>
                <a:latin typeface="Microsoft Sans Serif"/>
                <a:cs typeface="Microsoft Sans Serif"/>
              </a:rPr>
              <a:t>no</a:t>
            </a:r>
            <a:r>
              <a:rPr lang="es-ES" sz="700" spc="3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conductores</a:t>
            </a:r>
            <a:r>
              <a:rPr sz="700" spc="20"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20" dirty="0">
                <a:solidFill>
                  <a:srgbClr val="171514"/>
                </a:solidFill>
                <a:latin typeface="Microsoft Sans Serif"/>
                <a:cs typeface="Microsoft Sans Serif"/>
              </a:rPr>
              <a:t>conductores </a:t>
            </a:r>
            <a:r>
              <a:rPr sz="700" spc="10" dirty="0">
                <a:solidFill>
                  <a:srgbClr val="171514"/>
                </a:solidFill>
                <a:latin typeface="Microsoft Sans Serif"/>
                <a:cs typeface="Microsoft Sans Serif"/>
              </a:rPr>
              <a:t>aislados </a:t>
            </a:r>
            <a:r>
              <a:rPr sz="700" spc="5" dirty="0">
                <a:solidFill>
                  <a:srgbClr val="171514"/>
                </a:solidFill>
                <a:latin typeface="Microsoft Sans Serif"/>
                <a:cs typeface="Microsoft Sans Serif"/>
              </a:rPr>
              <a:t>y </a:t>
            </a:r>
            <a:r>
              <a:rPr sz="700" spc="-5" dirty="0">
                <a:solidFill>
                  <a:srgbClr val="171514"/>
                </a:solidFill>
                <a:latin typeface="Microsoft Sans Serif"/>
                <a:cs typeface="Microsoft Sans Serif"/>
              </a:rPr>
              <a:t>se </a:t>
            </a:r>
            <a:r>
              <a:rPr sz="700" spc="10" dirty="0">
                <a:solidFill>
                  <a:srgbClr val="171514"/>
                </a:solidFill>
                <a:latin typeface="Microsoft Sans Serif"/>
                <a:cs typeface="Microsoft Sans Serif"/>
              </a:rPr>
              <a:t>usa </a:t>
            </a:r>
            <a:r>
              <a:rPr sz="700" spc="30" dirty="0">
                <a:solidFill>
                  <a:srgbClr val="171514"/>
                </a:solidFill>
                <a:latin typeface="Microsoft Sans Serif"/>
                <a:cs typeface="Microsoft Sans Serif"/>
              </a:rPr>
              <a:t>ampliamente </a:t>
            </a:r>
            <a:r>
              <a:rPr sz="700" spc="25" dirty="0">
                <a:solidFill>
                  <a:srgbClr val="171514"/>
                </a:solidFill>
                <a:latin typeface="Microsoft Sans Serif"/>
                <a:cs typeface="Microsoft Sans Serif"/>
              </a:rPr>
              <a:t>para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control </a:t>
            </a:r>
            <a:r>
              <a:rPr sz="700" spc="20" dirty="0">
                <a:solidFill>
                  <a:srgbClr val="171514"/>
                </a:solidFill>
                <a:latin typeface="Microsoft Sans Serif"/>
                <a:cs typeface="Microsoft Sans Serif"/>
              </a:rPr>
              <a:t>de </a:t>
            </a:r>
            <a:r>
              <a:rPr sz="700" spc="-55" dirty="0">
                <a:solidFill>
                  <a:srgbClr val="171514"/>
                </a:solidFill>
                <a:latin typeface="Microsoft Sans Serif"/>
                <a:cs typeface="Microsoft Sans Serif"/>
              </a:rPr>
              <a:t>ESD </a:t>
            </a:r>
            <a:r>
              <a:rPr sz="700" spc="20" dirty="0" err="1">
                <a:solidFill>
                  <a:srgbClr val="171514"/>
                </a:solidFill>
                <a:latin typeface="Microsoft Sans Serif"/>
                <a:cs typeface="Microsoft Sans Serif"/>
              </a:rPr>
              <a:t>en</a:t>
            </a:r>
            <a:r>
              <a:rPr sz="700" spc="2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entornos</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industriales</a:t>
            </a:r>
            <a:r>
              <a:rPr sz="700" spc="2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a:t>
            </a:r>
            <a:r>
              <a:rPr sz="700" spc="15" dirty="0">
                <a:solidFill>
                  <a:srgbClr val="171514"/>
                </a:solidFill>
                <a:latin typeface="Microsoft Sans Serif"/>
                <a:cs typeface="Microsoft Sans Serif"/>
              </a:rPr>
              <a:t>especialmente </a:t>
            </a:r>
            <a:r>
              <a:rPr sz="700" spc="25" dirty="0">
                <a:solidFill>
                  <a:srgbClr val="171514"/>
                </a:solidFill>
                <a:latin typeface="Microsoft Sans Serif"/>
                <a:cs typeface="Microsoft Sans Serif"/>
              </a:rPr>
              <a:t>industrias </a:t>
            </a:r>
            <a:r>
              <a:rPr sz="700" spc="20" dirty="0">
                <a:solidFill>
                  <a:srgbClr val="171514"/>
                </a:solidFill>
                <a:latin typeface="Microsoft Sans Serif"/>
                <a:cs typeface="Microsoft Sans Serif"/>
              </a:rPr>
              <a:t>textiles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papeleras), </a:t>
            </a:r>
            <a:r>
              <a:rPr sz="700" spc="15" dirty="0">
                <a:solidFill>
                  <a:srgbClr val="171514"/>
                </a:solidFill>
                <a:latin typeface="Microsoft Sans Serif"/>
                <a:cs typeface="Microsoft Sans Serif"/>
              </a:rPr>
              <a:t>electrónicos </a:t>
            </a:r>
            <a:r>
              <a:rPr sz="700" spc="5" dirty="0">
                <a:solidFill>
                  <a:srgbClr val="171514"/>
                </a:solidFill>
                <a:latin typeface="Microsoft Sans Serif"/>
                <a:cs typeface="Microsoft Sans Serif"/>
              </a:rPr>
              <a:t>y </a:t>
            </a:r>
            <a:r>
              <a:rPr sz="700" spc="20" dirty="0">
                <a:solidFill>
                  <a:srgbClr val="171514"/>
                </a:solidFill>
                <a:latin typeface="Microsoft Sans Serif"/>
                <a:cs typeface="Microsoft Sans Serif"/>
              </a:rPr>
              <a:t>de </a:t>
            </a:r>
            <a:r>
              <a:rPr sz="700" spc="-5" dirty="0">
                <a:solidFill>
                  <a:srgbClr val="171514"/>
                </a:solidFill>
                <a:latin typeface="Microsoft Sans Serif"/>
                <a:cs typeface="Microsoft Sans Serif"/>
              </a:rPr>
              <a:t>salas </a:t>
            </a:r>
            <a:r>
              <a:rPr sz="700" spc="15" dirty="0">
                <a:solidFill>
                  <a:srgbClr val="171514"/>
                </a:solidFill>
                <a:latin typeface="Microsoft Sans Serif"/>
                <a:cs typeface="Microsoft Sans Serif"/>
              </a:rPr>
              <a:t>limpias. </a:t>
            </a:r>
            <a:r>
              <a:rPr sz="700" spc="15" dirty="0">
                <a:solidFill>
                  <a:srgbClr val="171514"/>
                </a:solidFill>
                <a:latin typeface="Microsoft Sans Serif"/>
                <a:cs typeface="Microsoft Sans Serif"/>
              </a:rPr>
              <a:t>Como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describe</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Sección</a:t>
            </a:r>
            <a:r>
              <a:rPr sz="700" dirty="0">
                <a:solidFill>
                  <a:srgbClr val="171514"/>
                </a:solidFill>
                <a:latin typeface="Microsoft Sans Serif"/>
                <a:cs typeface="Microsoft Sans Serif"/>
              </a:rPr>
              <a:t> 7.5,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corona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fuente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iones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generados</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ionización</a:t>
            </a:r>
            <a:r>
              <a:rPr lang="es-ES" sz="700" spc="1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del </a:t>
            </a:r>
            <a:r>
              <a:rPr sz="700" spc="20" dirty="0">
                <a:solidFill>
                  <a:srgbClr val="171514"/>
                </a:solidFill>
                <a:latin typeface="Microsoft Sans Serif"/>
                <a:cs typeface="Microsoft Sans Serif"/>
              </a:rPr>
              <a:t>aire en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inmediaciones de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electrodo </a:t>
            </a:r>
            <a:r>
              <a:rPr sz="700" spc="20" dirty="0">
                <a:solidFill>
                  <a:srgbClr val="171514"/>
                </a:solidFill>
                <a:latin typeface="Microsoft Sans Serif"/>
                <a:cs typeface="Microsoft Sans Serif"/>
              </a:rPr>
              <a:t>de </a:t>
            </a:r>
            <a:r>
              <a:rPr sz="700" spc="40" dirty="0">
                <a:solidFill>
                  <a:srgbClr val="171514"/>
                </a:solidFill>
                <a:latin typeface="Microsoft Sans Serif"/>
                <a:cs typeface="Microsoft Sans Serif"/>
              </a:rPr>
              <a:t>punto </a:t>
            </a:r>
            <a:r>
              <a:rPr sz="700" spc="5" dirty="0">
                <a:solidFill>
                  <a:srgbClr val="171514"/>
                </a:solidFill>
                <a:latin typeface="Microsoft Sans Serif"/>
                <a:cs typeface="Microsoft Sans Serif"/>
              </a:rPr>
              <a:t>(o </a:t>
            </a:r>
            <a:r>
              <a:rPr sz="700" spc="20" dirty="0">
                <a:solidFill>
                  <a:srgbClr val="171514"/>
                </a:solidFill>
                <a:latin typeface="Microsoft Sans Serif"/>
                <a:cs typeface="Microsoft Sans Serif"/>
              </a:rPr>
              <a:t>alambre) </a:t>
            </a:r>
            <a:r>
              <a:rPr sz="700" spc="30" dirty="0">
                <a:solidFill>
                  <a:srgbClr val="171514"/>
                </a:solidFill>
                <a:latin typeface="Microsoft Sans Serif"/>
                <a:cs typeface="Microsoft Sans Serif"/>
              </a:rPr>
              <a:t>sometido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grandes </a:t>
            </a:r>
            <a:r>
              <a:rPr sz="700" spc="10" dirty="0">
                <a:solidFill>
                  <a:srgbClr val="171514"/>
                </a:solidFill>
                <a:latin typeface="Microsoft Sans Serif"/>
                <a:cs typeface="Microsoft Sans Serif"/>
              </a:rPr>
              <a:t>esfuerzos</a:t>
            </a:r>
            <a:r>
              <a:rPr sz="700" spc="1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carga</a:t>
            </a:r>
            <a:r>
              <a:rPr sz="700" spc="-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neta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producida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tiene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mismo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signo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polaridad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punto</a:t>
            </a:r>
            <a:r>
              <a:rPr sz="700" spc="35" dirty="0">
                <a:solidFill>
                  <a:srgbClr val="171514"/>
                </a:solidFill>
                <a:latin typeface="Microsoft Sans Serif"/>
                <a:cs typeface="Microsoft Sans Serif"/>
              </a:rPr>
              <a:t>.</a:t>
            </a:r>
            <a:endParaRPr sz="700" dirty="0">
              <a:latin typeface="Microsoft Sans Serif"/>
              <a:cs typeface="Microsoft Sans Serif"/>
            </a:endParaRPr>
          </a:p>
          <a:p>
            <a:pPr marL="165100">
              <a:spcBef>
                <a:spcPts val="360"/>
              </a:spcBef>
            </a:pP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corona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pasiva,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polaridad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será</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opuesta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carga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superficial.</a:t>
            </a:r>
            <a:endParaRPr sz="700" dirty="0">
              <a:latin typeface="Microsoft Sans Serif"/>
              <a:cs typeface="Microsoft Sans Serif"/>
            </a:endParaRPr>
          </a:p>
          <a:p>
            <a:pPr marL="12700" marR="5080">
              <a:lnSpc>
                <a:spcPct val="142900"/>
              </a:lnSpc>
            </a:pPr>
            <a:r>
              <a:rPr sz="700" spc="15" dirty="0">
                <a:solidFill>
                  <a:srgbClr val="171514"/>
                </a:solidFill>
                <a:latin typeface="Microsoft Sans Serif"/>
                <a:cs typeface="Microsoft Sans Serif"/>
              </a:rPr>
              <a:t>Por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tanto, </a:t>
            </a:r>
            <a:r>
              <a:rPr sz="700" spc="25" dirty="0">
                <a:solidFill>
                  <a:srgbClr val="171514"/>
                </a:solidFill>
                <a:latin typeface="Microsoft Sans Serif"/>
                <a:cs typeface="Microsoft Sans Serif"/>
              </a:rPr>
              <a:t>para </a:t>
            </a:r>
            <a:r>
              <a:rPr sz="700" spc="30" dirty="0">
                <a:solidFill>
                  <a:srgbClr val="171514"/>
                </a:solidFill>
                <a:latin typeface="Microsoft Sans Serif"/>
                <a:cs typeface="Microsoft Sans Serif"/>
              </a:rPr>
              <a:t>una </a:t>
            </a:r>
            <a:r>
              <a:rPr sz="700" spc="20" dirty="0">
                <a:solidFill>
                  <a:srgbClr val="171514"/>
                </a:solidFill>
                <a:latin typeface="Microsoft Sans Serif"/>
                <a:cs typeface="Microsoft Sans Serif"/>
              </a:rPr>
              <a:t>superficie </a:t>
            </a:r>
            <a:r>
              <a:rPr sz="700" spc="15" dirty="0">
                <a:solidFill>
                  <a:srgbClr val="171514"/>
                </a:solidFill>
                <a:latin typeface="Microsoft Sans Serif"/>
                <a:cs typeface="Microsoft Sans Serif"/>
              </a:rPr>
              <a:t>cargada </a:t>
            </a:r>
            <a:r>
              <a:rPr sz="700" spc="25" dirty="0">
                <a:solidFill>
                  <a:srgbClr val="171514"/>
                </a:solidFill>
                <a:latin typeface="Microsoft Sans Serif"/>
                <a:cs typeface="Microsoft Sans Serif"/>
              </a:rPr>
              <a:t>negativamente,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iones </a:t>
            </a:r>
            <a:r>
              <a:rPr sz="700" spc="20" dirty="0">
                <a:solidFill>
                  <a:srgbClr val="171514"/>
                </a:solidFill>
                <a:latin typeface="Microsoft Sans Serif"/>
                <a:cs typeface="Microsoft Sans Serif"/>
              </a:rPr>
              <a:t>positivos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alejarán</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 </a:t>
            </a:r>
            <a:r>
              <a:rPr sz="700" spc="40" dirty="0" err="1" smtClean="0">
                <a:solidFill>
                  <a:srgbClr val="171514"/>
                </a:solidFill>
                <a:latin typeface="Microsoft Sans Serif"/>
                <a:cs typeface="Microsoft Sans Serif"/>
              </a:rPr>
              <a:t>punto</a:t>
            </a:r>
            <a:r>
              <a:rPr lang="es-ES" sz="700" spc="4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positivo</a:t>
            </a:r>
            <a:r>
              <a:rPr sz="700" spc="2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hacia la </a:t>
            </a:r>
            <a:r>
              <a:rPr sz="700" spc="20" dirty="0">
                <a:solidFill>
                  <a:srgbClr val="171514"/>
                </a:solidFill>
                <a:latin typeface="Microsoft Sans Serif"/>
                <a:cs typeface="Microsoft Sans Serif"/>
              </a:rPr>
              <a:t>superficie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neutralizarán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cargas allí; </a:t>
            </a:r>
            <a:r>
              <a:rPr sz="700" spc="40" dirty="0">
                <a:solidFill>
                  <a:srgbClr val="171514"/>
                </a:solidFill>
                <a:latin typeface="Microsoft Sans Serif"/>
                <a:cs typeface="Microsoft Sans Serif"/>
              </a:rPr>
              <a:t>por </a:t>
            </a:r>
            <a:r>
              <a:rPr sz="700" spc="10" dirty="0">
                <a:solidFill>
                  <a:srgbClr val="171514"/>
                </a:solidFill>
                <a:latin typeface="Microsoft Sans Serif"/>
                <a:cs typeface="Microsoft Sans Serif"/>
              </a:rPr>
              <a:t>el </a:t>
            </a:r>
            <a:r>
              <a:rPr sz="700" spc="25" dirty="0">
                <a:solidFill>
                  <a:srgbClr val="171514"/>
                </a:solidFill>
                <a:latin typeface="Microsoft Sans Serif"/>
                <a:cs typeface="Microsoft Sans Serif"/>
              </a:rPr>
              <a:t>contrario, </a:t>
            </a:r>
            <a:r>
              <a:rPr sz="700" dirty="0">
                <a:solidFill>
                  <a:srgbClr val="171514"/>
                </a:solidFill>
                <a:latin typeface="Microsoft Sans Serif"/>
                <a:cs typeface="Microsoft Sans Serif"/>
              </a:rPr>
              <a:t>si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carga </a:t>
            </a:r>
            <a:r>
              <a:rPr sz="700" spc="15" dirty="0" err="1">
                <a:solidFill>
                  <a:srgbClr val="171514"/>
                </a:solidFill>
                <a:latin typeface="Microsoft Sans Serif"/>
                <a:cs typeface="Microsoft Sans Serif"/>
              </a:rPr>
              <a:t>estática</a:t>
            </a:r>
            <a:r>
              <a:rPr sz="700" spc="15" dirty="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es</a:t>
            </a:r>
            <a:r>
              <a:rPr lang="es-ES" sz="700" spc="-5"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positiva</a:t>
            </a:r>
            <a:r>
              <a:rPr sz="700" spc="1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generarán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negativos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punto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arrastrarán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hacia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corona</a:t>
            </a:r>
            <a:r>
              <a:rPr sz="700" spc="5"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pasiva</a:t>
            </a:r>
            <a:r>
              <a:rPr lang="es-ES" sz="700" spc="10" dirty="0" smtClean="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cesará</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una </a:t>
            </a:r>
            <a:r>
              <a:rPr sz="700" spc="-5" dirty="0">
                <a:solidFill>
                  <a:srgbClr val="171514"/>
                </a:solidFill>
                <a:latin typeface="Microsoft Sans Serif"/>
                <a:cs typeface="Microsoft Sans Serif"/>
              </a:rPr>
              <a:t>vez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el </a:t>
            </a:r>
            <a:r>
              <a:rPr sz="700" spc="25" dirty="0">
                <a:solidFill>
                  <a:srgbClr val="171514"/>
                </a:solidFill>
                <a:latin typeface="Microsoft Sans Serif"/>
                <a:cs typeface="Microsoft Sans Serif"/>
              </a:rPr>
              <a:t>campo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40" dirty="0">
                <a:solidFill>
                  <a:srgbClr val="171514"/>
                </a:solidFill>
                <a:latin typeface="Microsoft Sans Serif"/>
                <a:cs typeface="Microsoft Sans Serif"/>
              </a:rPr>
              <a:t>punto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reduzca </a:t>
            </a:r>
            <a:r>
              <a:rPr sz="700" spc="40" dirty="0">
                <a:solidFill>
                  <a:srgbClr val="171514"/>
                </a:solidFill>
                <a:latin typeface="Microsoft Sans Serif"/>
                <a:cs typeface="Microsoft Sans Serif"/>
              </a:rPr>
              <a:t>por </a:t>
            </a:r>
            <a:r>
              <a:rPr sz="700" spc="20" dirty="0">
                <a:solidFill>
                  <a:srgbClr val="171514"/>
                </a:solidFill>
                <a:latin typeface="Microsoft Sans Serif"/>
                <a:cs typeface="Microsoft Sans Serif"/>
              </a:rPr>
              <a:t>debajo del valor </a:t>
            </a:r>
            <a:r>
              <a:rPr sz="700" spc="30" dirty="0">
                <a:solidFill>
                  <a:srgbClr val="171514"/>
                </a:solidFill>
                <a:latin typeface="Microsoft Sans Serif"/>
                <a:cs typeface="Microsoft Sans Serif"/>
              </a:rPr>
              <a:t>requerido </a:t>
            </a:r>
            <a:r>
              <a:rPr sz="700" spc="25" dirty="0">
                <a:solidFill>
                  <a:srgbClr val="171514"/>
                </a:solidFill>
                <a:latin typeface="Microsoft Sans Serif"/>
                <a:cs typeface="Microsoft Sans Serif"/>
              </a:rPr>
              <a:t>para </a:t>
            </a:r>
            <a:r>
              <a:rPr sz="700" spc="20" dirty="0" err="1">
                <a:solidFill>
                  <a:srgbClr val="171514"/>
                </a:solidFill>
                <a:latin typeface="Microsoft Sans Serif"/>
                <a:cs typeface="Microsoft Sans Serif"/>
              </a:rPr>
              <a:t>iniciar</a:t>
            </a:r>
            <a:r>
              <a:rPr sz="700" spc="2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corona </a:t>
            </a:r>
            <a:r>
              <a:rPr sz="700" dirty="0">
                <a:solidFill>
                  <a:srgbClr val="171514"/>
                </a:solidFill>
                <a:latin typeface="Microsoft Sans Serif"/>
                <a:cs typeface="Microsoft Sans Serif"/>
              </a:rPr>
              <a:t>y, </a:t>
            </a:r>
            <a:r>
              <a:rPr sz="700" spc="40" dirty="0">
                <a:solidFill>
                  <a:srgbClr val="171514"/>
                </a:solidFill>
                <a:latin typeface="Microsoft Sans Serif"/>
                <a:cs typeface="Microsoft Sans Serif"/>
              </a:rPr>
              <a:t>por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tanto, </a:t>
            </a:r>
            <a:r>
              <a:rPr sz="700" spc="15" dirty="0">
                <a:solidFill>
                  <a:srgbClr val="171514"/>
                </a:solidFill>
                <a:latin typeface="Microsoft Sans Serif"/>
                <a:cs typeface="Microsoft Sans Serif"/>
              </a:rPr>
              <a:t>solo </a:t>
            </a:r>
            <a:r>
              <a:rPr sz="700" spc="25" dirty="0">
                <a:solidFill>
                  <a:srgbClr val="171514"/>
                </a:solidFill>
                <a:latin typeface="Microsoft Sans Serif"/>
                <a:cs typeface="Microsoft Sans Serif"/>
              </a:rPr>
              <a:t>habrá </a:t>
            </a:r>
            <a:r>
              <a:rPr sz="700" spc="30" dirty="0">
                <a:solidFill>
                  <a:srgbClr val="171514"/>
                </a:solidFill>
                <a:latin typeface="Microsoft Sans Serif"/>
                <a:cs typeface="Microsoft Sans Serif"/>
              </a:rPr>
              <a:t>una </a:t>
            </a:r>
            <a:r>
              <a:rPr sz="700" spc="10" dirty="0">
                <a:solidFill>
                  <a:srgbClr val="171514"/>
                </a:solidFill>
                <a:latin typeface="Microsoft Sans Serif"/>
                <a:cs typeface="Microsoft Sans Serif"/>
              </a:rPr>
              <a:t>cancelación </a:t>
            </a:r>
            <a:r>
              <a:rPr sz="700" spc="15" dirty="0">
                <a:solidFill>
                  <a:srgbClr val="171514"/>
                </a:solidFill>
                <a:latin typeface="Microsoft Sans Serif"/>
                <a:cs typeface="Microsoft Sans Serif"/>
              </a:rPr>
              <a:t>parcial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cargas </a:t>
            </a:r>
            <a:r>
              <a:rPr sz="700" spc="15" dirty="0">
                <a:solidFill>
                  <a:srgbClr val="171514"/>
                </a:solidFill>
                <a:latin typeface="Microsoft Sans Serif"/>
                <a:cs typeface="Microsoft Sans Serif"/>
              </a:rPr>
              <a:t>superficiales. </a:t>
            </a:r>
            <a:r>
              <a:rPr sz="700" spc="-5" dirty="0">
                <a:solidFill>
                  <a:srgbClr val="171514"/>
                </a:solidFill>
                <a:latin typeface="Microsoft Sans Serif"/>
                <a:cs typeface="Microsoft Sans Serif"/>
              </a:rPr>
              <a:t>Los </a:t>
            </a:r>
            <a:r>
              <a:rPr sz="700" spc="20" dirty="0" err="1" smtClean="0">
                <a:solidFill>
                  <a:srgbClr val="171514"/>
                </a:solidFill>
                <a:latin typeface="Microsoft Sans Serif"/>
                <a:cs typeface="Microsoft Sans Serif"/>
              </a:rPr>
              <a:t>ionizadores</a:t>
            </a:r>
            <a:r>
              <a:rPr lang="es-ES" sz="700" spc="2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pasivos</a:t>
            </a:r>
            <a:r>
              <a:rPr sz="700" spc="1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generalmente </a:t>
            </a:r>
            <a:r>
              <a:rPr sz="700" spc="15" dirty="0">
                <a:solidFill>
                  <a:srgbClr val="171514"/>
                </a:solidFill>
                <a:latin typeface="Microsoft Sans Serif"/>
                <a:cs typeface="Microsoft Sans Serif"/>
              </a:rPr>
              <a:t>consisten </a:t>
            </a:r>
            <a:r>
              <a:rPr sz="700" spc="20" dirty="0">
                <a:solidFill>
                  <a:srgbClr val="171514"/>
                </a:solidFill>
                <a:latin typeface="Microsoft Sans Serif"/>
                <a:cs typeface="Microsoft Sans Serif"/>
              </a:rPr>
              <a:t>en </a:t>
            </a:r>
            <a:r>
              <a:rPr sz="700" spc="30" dirty="0">
                <a:solidFill>
                  <a:srgbClr val="171514"/>
                </a:solidFill>
                <a:latin typeface="Microsoft Sans Serif"/>
                <a:cs typeface="Microsoft Sans Serif"/>
              </a:rPr>
              <a:t>una </a:t>
            </a:r>
            <a:r>
              <a:rPr sz="700" spc="25" dirty="0">
                <a:solidFill>
                  <a:srgbClr val="171514"/>
                </a:solidFill>
                <a:latin typeface="Microsoft Sans Serif"/>
                <a:cs typeface="Microsoft Sans Serif"/>
              </a:rPr>
              <a:t>estructura </a:t>
            </a:r>
            <a:r>
              <a:rPr sz="700" spc="20" dirty="0">
                <a:solidFill>
                  <a:srgbClr val="171514"/>
                </a:solidFill>
                <a:latin typeface="Microsoft Sans Serif"/>
                <a:cs typeface="Microsoft Sans Serif"/>
              </a:rPr>
              <a:t>metálica en </a:t>
            </a:r>
            <a:r>
              <a:rPr sz="700" spc="40" dirty="0">
                <a:solidFill>
                  <a:srgbClr val="171514"/>
                </a:solidFill>
                <a:latin typeface="Microsoft Sans Serif"/>
                <a:cs typeface="Microsoft Sans Serif"/>
              </a:rPr>
              <a:t>forma </a:t>
            </a:r>
            <a:r>
              <a:rPr sz="700" spc="20" dirty="0">
                <a:solidFill>
                  <a:srgbClr val="171514"/>
                </a:solidFill>
                <a:latin typeface="Microsoft Sans Serif"/>
                <a:cs typeface="Microsoft Sans Serif"/>
              </a:rPr>
              <a:t>de peine </a:t>
            </a:r>
            <a:r>
              <a:rPr sz="700" spc="15" dirty="0">
                <a:solidFill>
                  <a:srgbClr val="171514"/>
                </a:solidFill>
                <a:latin typeface="Microsoft Sans Serif"/>
                <a:cs typeface="Microsoft Sans Serif"/>
              </a:rPr>
              <a:t>conectada </a:t>
            </a:r>
            <a:r>
              <a:rPr sz="700" dirty="0">
                <a:solidFill>
                  <a:srgbClr val="171514"/>
                </a:solidFill>
                <a:latin typeface="Microsoft Sans Serif"/>
                <a:cs typeface="Microsoft Sans Serif"/>
              </a:rPr>
              <a:t>a </a:t>
            </a:r>
            <a:r>
              <a:rPr sz="700" spc="30" dirty="0" err="1">
                <a:solidFill>
                  <a:srgbClr val="171514"/>
                </a:solidFill>
                <a:latin typeface="Microsoft Sans Serif"/>
                <a:cs typeface="Microsoft Sans Serif"/>
              </a:rPr>
              <a:t>tierra</a:t>
            </a:r>
            <a:r>
              <a:rPr sz="700" spc="30"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que</a:t>
            </a:r>
            <a:r>
              <a:rPr lang="es-ES" sz="700" spc="3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consiste</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fila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puntas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afiladas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dientes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barra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metal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pueden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tener</a:t>
            </a:r>
            <a:r>
              <a:rPr sz="700"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estructura</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sz="700" spc="2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forma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cepillo </a:t>
            </a:r>
            <a:r>
              <a:rPr sz="700" spc="20" dirty="0">
                <a:solidFill>
                  <a:srgbClr val="171514"/>
                </a:solidFill>
                <a:latin typeface="Microsoft Sans Serif"/>
                <a:cs typeface="Microsoft Sans Serif"/>
              </a:rPr>
              <a:t>con </a:t>
            </a:r>
            <a:r>
              <a:rPr sz="700" spc="10" dirty="0">
                <a:solidFill>
                  <a:srgbClr val="171514"/>
                </a:solidFill>
                <a:latin typeface="Microsoft Sans Serif"/>
                <a:cs typeface="Microsoft Sans Serif"/>
              </a:rPr>
              <a:t>cerdas </a:t>
            </a:r>
            <a:r>
              <a:rPr sz="700" spc="20" dirty="0">
                <a:solidFill>
                  <a:srgbClr val="171514"/>
                </a:solidFill>
                <a:latin typeface="Microsoft Sans Serif"/>
                <a:cs typeface="Microsoft Sans Serif"/>
              </a:rPr>
              <a:t>de cobre </a:t>
            </a:r>
            <a:r>
              <a:rPr sz="700" spc="30" dirty="0">
                <a:solidFill>
                  <a:srgbClr val="171514"/>
                </a:solidFill>
                <a:latin typeface="Microsoft Sans Serif"/>
                <a:cs typeface="Microsoft Sans Serif"/>
              </a:rPr>
              <a:t>o </a:t>
            </a:r>
            <a:r>
              <a:rPr sz="700" spc="25" dirty="0">
                <a:solidFill>
                  <a:srgbClr val="171514"/>
                </a:solidFill>
                <a:latin typeface="Microsoft Sans Serif"/>
                <a:cs typeface="Microsoft Sans Serif"/>
              </a:rPr>
              <a:t>bronce </a:t>
            </a:r>
            <a:r>
              <a:rPr sz="700" spc="30" dirty="0">
                <a:solidFill>
                  <a:srgbClr val="171514"/>
                </a:solidFill>
                <a:latin typeface="Microsoft Sans Serif"/>
                <a:cs typeface="Microsoft Sans Serif"/>
              </a:rPr>
              <a:t>que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asemejan </a:t>
            </a:r>
            <a:r>
              <a:rPr sz="700" dirty="0">
                <a:solidFill>
                  <a:srgbClr val="171514"/>
                </a:solidFill>
                <a:latin typeface="Microsoft Sans Serif"/>
                <a:cs typeface="Microsoft Sans Serif"/>
              </a:rPr>
              <a:t>a </a:t>
            </a:r>
            <a:r>
              <a:rPr sz="700" spc="40" dirty="0">
                <a:solidFill>
                  <a:srgbClr val="171514"/>
                </a:solidFill>
                <a:latin typeface="Microsoft Sans Serif"/>
                <a:cs typeface="Microsoft Sans Serif"/>
              </a:rPr>
              <a:t>un </a:t>
            </a:r>
            <a:r>
              <a:rPr sz="700" spc="15" dirty="0">
                <a:solidFill>
                  <a:srgbClr val="171514"/>
                </a:solidFill>
                <a:latin typeface="Microsoft Sans Serif"/>
                <a:cs typeface="Microsoft Sans Serif"/>
              </a:rPr>
              <a:t>cepillo </a:t>
            </a:r>
            <a:r>
              <a:rPr sz="700" spc="25" dirty="0">
                <a:solidFill>
                  <a:srgbClr val="171514"/>
                </a:solidFill>
                <a:latin typeface="Microsoft Sans Serif"/>
                <a:cs typeface="Microsoft Sans Serif"/>
              </a:rPr>
              <a:t>para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cabello</a:t>
            </a:r>
            <a:r>
              <a:rPr sz="700" spc="15" dirty="0">
                <a:solidFill>
                  <a:srgbClr val="171514"/>
                </a:solidFill>
                <a:latin typeface="Microsoft Sans Serif"/>
                <a:cs typeface="Microsoft Sans Serif"/>
              </a:rPr>
              <a:t> </a:t>
            </a:r>
            <a:r>
              <a:rPr sz="700" spc="30" dirty="0">
                <a:solidFill>
                  <a:srgbClr val="171514"/>
                </a:solidFill>
                <a:latin typeface="Microsoft Sans Serif"/>
                <a:cs typeface="Microsoft Sans Serif"/>
              </a:rPr>
              <a:t>o </a:t>
            </a:r>
            <a:r>
              <a:rPr sz="700" spc="40" dirty="0" smtClean="0">
                <a:solidFill>
                  <a:srgbClr val="171514"/>
                </a:solidFill>
                <a:latin typeface="Microsoft Sans Serif"/>
                <a:cs typeface="Microsoft Sans Serif"/>
              </a:rPr>
              <a:t>un</a:t>
            </a:r>
            <a:r>
              <a:rPr lang="es-ES" sz="700" spc="4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cepillo</a:t>
            </a:r>
            <a:r>
              <a:rPr sz="700" spc="-1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botellas</a:t>
            </a:r>
            <a:r>
              <a:rPr sz="700" spc="15" dirty="0">
                <a:solidFill>
                  <a:srgbClr val="171514"/>
                </a:solidFill>
                <a:latin typeface="Microsoft Sans Serif"/>
                <a:cs typeface="Microsoft Sans Serif"/>
              </a:rPr>
              <a:t>.</a:t>
            </a:r>
            <a:endParaRPr sz="700" dirty="0">
              <a:latin typeface="Microsoft Sans Serif"/>
              <a:cs typeface="Microsoft Sans Serif"/>
            </a:endParaRPr>
          </a:p>
          <a:p>
            <a:pPr marL="12700" marR="8890" indent="152400">
              <a:lnSpc>
                <a:spcPct val="142900"/>
              </a:lnSpc>
            </a:pPr>
            <a:r>
              <a:rPr sz="700" spc="15"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fuente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corona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activa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mejor</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manera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reducir</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cargas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estáticas</a:t>
            </a:r>
            <a:r>
              <a:rPr sz="700" dirty="0">
                <a:solidFill>
                  <a:srgbClr val="171514"/>
                </a:solidFill>
                <a:latin typeface="Microsoft Sans Serif"/>
                <a:cs typeface="Microsoft Sans Serif"/>
              </a:rPr>
              <a:t> a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nivel</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muy</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bajo</a:t>
            </a:r>
            <a:r>
              <a:rPr sz="700" spc="15" dirty="0" smtClean="0">
                <a:solidFill>
                  <a:srgbClr val="171514"/>
                </a:solidFill>
                <a:latin typeface="Microsoft Sans Serif"/>
                <a:cs typeface="Microsoft Sans Serif"/>
              </a:rPr>
              <a:t>.</a:t>
            </a:r>
            <a:r>
              <a:rPr lang="es-ES" sz="700" spc="15"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El</a:t>
            </a:r>
            <a:r>
              <a:rPr sz="70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tipo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común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dispositivo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ionización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activa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consta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transformador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CA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alto</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voltaje</a:t>
            </a:r>
            <a:r>
              <a:rPr lang="es-ES" sz="700" spc="20" dirty="0" smtClean="0">
                <a:solidFill>
                  <a:srgbClr val="171514"/>
                </a:solidFill>
                <a:latin typeface="Microsoft Sans Serif"/>
                <a:cs typeface="Microsoft Sans Serif"/>
              </a:rPr>
              <a:t> </a:t>
            </a:r>
            <a:r>
              <a:rPr sz="700" spc="35" dirty="0" smtClean="0">
                <a:solidFill>
                  <a:srgbClr val="171514"/>
                </a:solidFill>
                <a:latin typeface="Microsoft Sans Serif"/>
                <a:cs typeface="Microsoft Sans Serif"/>
              </a:rPr>
              <a:t>(</a:t>
            </a:r>
            <a:r>
              <a:rPr sz="700" spc="35" dirty="0">
                <a:solidFill>
                  <a:srgbClr val="171514"/>
                </a:solidFill>
                <a:latin typeface="Microsoft Sans Serif"/>
                <a:cs typeface="Microsoft Sans Serif"/>
              </a:rPr>
              <a:t>2–7 </a:t>
            </a:r>
            <a:r>
              <a:rPr sz="700" spc="-20" dirty="0">
                <a:solidFill>
                  <a:srgbClr val="171514"/>
                </a:solidFill>
                <a:latin typeface="Microsoft Sans Serif"/>
                <a:cs typeface="Microsoft Sans Serif"/>
              </a:rPr>
              <a:t>kV) </a:t>
            </a:r>
            <a:r>
              <a:rPr sz="700" spc="20" dirty="0">
                <a:solidFill>
                  <a:srgbClr val="171514"/>
                </a:solidFill>
                <a:latin typeface="Microsoft Sans Serif"/>
                <a:cs typeface="Microsoft Sans Serif"/>
              </a:rPr>
              <a:t>conectado </a:t>
            </a:r>
            <a:r>
              <a:rPr sz="700" dirty="0">
                <a:solidFill>
                  <a:srgbClr val="171514"/>
                </a:solidFill>
                <a:latin typeface="Microsoft Sans Serif"/>
                <a:cs typeface="Microsoft Sans Serif"/>
              </a:rPr>
              <a:t>a </a:t>
            </a:r>
            <a:r>
              <a:rPr sz="700" spc="40" dirty="0">
                <a:solidFill>
                  <a:srgbClr val="171514"/>
                </a:solidFill>
                <a:latin typeface="Microsoft Sans Serif"/>
                <a:cs typeface="Microsoft Sans Serif"/>
              </a:rPr>
              <a:t>un </a:t>
            </a:r>
            <a:r>
              <a:rPr sz="700" spc="30" dirty="0">
                <a:solidFill>
                  <a:srgbClr val="171514"/>
                </a:solidFill>
                <a:latin typeface="Microsoft Sans Serif"/>
                <a:cs typeface="Microsoft Sans Serif"/>
              </a:rPr>
              <a:t>conjunto </a:t>
            </a:r>
            <a:r>
              <a:rPr sz="700" spc="20" dirty="0">
                <a:solidFill>
                  <a:srgbClr val="171514"/>
                </a:solidFill>
                <a:latin typeface="Microsoft Sans Serif"/>
                <a:cs typeface="Microsoft Sans Serif"/>
              </a:rPr>
              <a:t>de emisores </a:t>
            </a:r>
            <a:r>
              <a:rPr sz="700" spc="25" dirty="0">
                <a:solidFill>
                  <a:srgbClr val="171514"/>
                </a:solidFill>
                <a:latin typeface="Microsoft Sans Serif"/>
                <a:cs typeface="Microsoft Sans Serif"/>
              </a:rPr>
              <a:t>puntiagudos</a:t>
            </a:r>
            <a:r>
              <a:rPr sz="450" spc="25" dirty="0">
                <a:solidFill>
                  <a:srgbClr val="171514"/>
                </a:solidFill>
                <a:latin typeface="Microsoft Sans Serif"/>
                <a:cs typeface="Microsoft Sans Serif"/>
              </a:rPr>
              <a:t>10</a:t>
            </a:r>
            <a:r>
              <a:rPr sz="700" spc="25" dirty="0">
                <a:solidFill>
                  <a:srgbClr val="171514"/>
                </a:solidFill>
                <a:latin typeface="Microsoft Sans Serif"/>
                <a:cs typeface="Microsoft Sans Serif"/>
              </a:rPr>
              <a:t>a </a:t>
            </a:r>
            <a:r>
              <a:rPr sz="700" spc="15" dirty="0">
                <a:solidFill>
                  <a:srgbClr val="171514"/>
                </a:solidFill>
                <a:latin typeface="Microsoft Sans Serif"/>
                <a:cs typeface="Microsoft Sans Serif"/>
              </a:rPr>
              <a:t>través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una </a:t>
            </a:r>
            <a:r>
              <a:rPr sz="700" spc="15" dirty="0" err="1">
                <a:solidFill>
                  <a:srgbClr val="171514"/>
                </a:solidFill>
                <a:latin typeface="Microsoft Sans Serif"/>
                <a:cs typeface="Microsoft Sans Serif"/>
              </a:rPr>
              <a:t>resistencia</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desacoplamiento</a:t>
            </a:r>
            <a:r>
              <a:rPr sz="700" spc="20"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40" dirty="0">
                <a:solidFill>
                  <a:srgbClr val="171514"/>
                </a:solidFill>
                <a:latin typeface="Microsoft Sans Serif"/>
                <a:cs typeface="Microsoft Sans Serif"/>
              </a:rPr>
              <a:t>un </a:t>
            </a:r>
            <a:r>
              <a:rPr sz="700" spc="20" dirty="0">
                <a:solidFill>
                  <a:srgbClr val="171514"/>
                </a:solidFill>
                <a:latin typeface="Microsoft Sans Serif"/>
                <a:cs typeface="Microsoft Sans Serif"/>
              </a:rPr>
              <a:t>condensador </a:t>
            </a:r>
            <a:r>
              <a:rPr sz="700" spc="25" dirty="0">
                <a:solidFill>
                  <a:srgbClr val="171514"/>
                </a:solidFill>
                <a:latin typeface="Microsoft Sans Serif"/>
                <a:cs typeface="Microsoft Sans Serif"/>
              </a:rPr>
              <a:t>para garantizar </a:t>
            </a:r>
            <a:r>
              <a:rPr sz="700" spc="30" dirty="0">
                <a:solidFill>
                  <a:srgbClr val="171514"/>
                </a:solidFill>
                <a:latin typeface="Microsoft Sans Serif"/>
                <a:cs typeface="Microsoft Sans Serif"/>
              </a:rPr>
              <a:t>que </a:t>
            </a:r>
            <a:r>
              <a:rPr sz="700" dirty="0">
                <a:solidFill>
                  <a:srgbClr val="171514"/>
                </a:solidFill>
                <a:latin typeface="Microsoft Sans Serif"/>
                <a:cs typeface="Microsoft Sans Serif"/>
              </a:rPr>
              <a:t>las </a:t>
            </a:r>
            <a:r>
              <a:rPr sz="700" spc="25" dirty="0">
                <a:solidFill>
                  <a:srgbClr val="171514"/>
                </a:solidFill>
                <a:latin typeface="Microsoft Sans Serif"/>
                <a:cs typeface="Microsoft Sans Serif"/>
              </a:rPr>
              <a:t>corrientes </a:t>
            </a:r>
            <a:r>
              <a:rPr sz="700" spc="20" dirty="0">
                <a:solidFill>
                  <a:srgbClr val="171514"/>
                </a:solidFill>
                <a:latin typeface="Microsoft Sans Serif"/>
                <a:cs typeface="Microsoft Sans Serif"/>
              </a:rPr>
              <a:t>consumidas </a:t>
            </a:r>
            <a:r>
              <a:rPr sz="700" dirty="0">
                <a:solidFill>
                  <a:srgbClr val="171514"/>
                </a:solidFill>
                <a:latin typeface="Microsoft Sans Serif"/>
                <a:cs typeface="Microsoft Sans Serif"/>
              </a:rPr>
              <a:t>si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toca</a:t>
            </a:r>
            <a:r>
              <a:rPr sz="700" spc="20" dirty="0">
                <a:solidFill>
                  <a:srgbClr val="171514"/>
                </a:solidFill>
                <a:latin typeface="Microsoft Sans Serif"/>
                <a:cs typeface="Microsoft Sans Serif"/>
              </a:rPr>
              <a:t> </a:t>
            </a:r>
            <a:r>
              <a:rPr sz="700" spc="10" dirty="0">
                <a:solidFill>
                  <a:srgbClr val="171514"/>
                </a:solidFill>
                <a:latin typeface="Microsoft Sans Serif"/>
                <a:cs typeface="Microsoft Sans Serif"/>
              </a:rPr>
              <a:t>el </a:t>
            </a:r>
            <a:r>
              <a:rPr sz="700" spc="40" dirty="0" err="1" smtClean="0">
                <a:solidFill>
                  <a:srgbClr val="171514"/>
                </a:solidFill>
                <a:latin typeface="Microsoft Sans Serif"/>
                <a:cs typeface="Microsoft Sans Serif"/>
              </a:rPr>
              <a:t>punto</a:t>
            </a:r>
            <a:r>
              <a:rPr lang="es-ES" sz="700" spc="40" dirty="0" smtClean="0">
                <a:solidFill>
                  <a:srgbClr val="171514"/>
                </a:solidFill>
                <a:latin typeface="Microsoft Sans Serif"/>
                <a:cs typeface="Microsoft Sans Serif"/>
              </a:rPr>
              <a:t> </a:t>
            </a:r>
            <a:r>
              <a:rPr sz="700" spc="35" dirty="0" smtClean="0">
                <a:solidFill>
                  <a:srgbClr val="171514"/>
                </a:solidFill>
                <a:latin typeface="Microsoft Sans Serif"/>
                <a:cs typeface="Microsoft Sans Serif"/>
              </a:rPr>
              <a:t>no </a:t>
            </a:r>
            <a:r>
              <a:rPr sz="700" spc="5" dirty="0">
                <a:solidFill>
                  <a:srgbClr val="171514"/>
                </a:solidFill>
                <a:latin typeface="Microsoft Sans Serif"/>
                <a:cs typeface="Microsoft Sans Serif"/>
              </a:rPr>
              <a:t>sean </a:t>
            </a:r>
            <a:r>
              <a:rPr sz="700" spc="15" dirty="0">
                <a:solidFill>
                  <a:srgbClr val="171514"/>
                </a:solidFill>
                <a:latin typeface="Microsoft Sans Serif"/>
                <a:cs typeface="Microsoft Sans Serif"/>
              </a:rPr>
              <a:t>peligrosas. </a:t>
            </a:r>
            <a:r>
              <a:rPr sz="700" spc="20" dirty="0">
                <a:solidFill>
                  <a:srgbClr val="171514"/>
                </a:solidFill>
                <a:latin typeface="Microsoft Sans Serif"/>
                <a:cs typeface="Microsoft Sans Serif"/>
              </a:rPr>
              <a:t>Dado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voltaje </a:t>
            </a:r>
            <a:r>
              <a:rPr sz="700" spc="-5" dirty="0">
                <a:solidFill>
                  <a:srgbClr val="171514"/>
                </a:solidFill>
                <a:latin typeface="Microsoft Sans Serif"/>
                <a:cs typeface="Microsoft Sans Serif"/>
              </a:rPr>
              <a:t>es </a:t>
            </a:r>
            <a:r>
              <a:rPr sz="700" spc="25" dirty="0">
                <a:solidFill>
                  <a:srgbClr val="171514"/>
                </a:solidFill>
                <a:latin typeface="Microsoft Sans Serif"/>
                <a:cs typeface="Microsoft Sans Serif"/>
              </a:rPr>
              <a:t>alterno,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descarga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corona generará </a:t>
            </a:r>
            <a:r>
              <a:rPr sz="700" spc="15" dirty="0">
                <a:solidFill>
                  <a:srgbClr val="171514"/>
                </a:solidFill>
                <a:latin typeface="Microsoft Sans Serif"/>
                <a:cs typeface="Microsoft Sans Serif"/>
              </a:rPr>
              <a:t>iones</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25" dirty="0" smtClean="0">
                <a:solidFill>
                  <a:srgbClr val="171514"/>
                </a:solidFill>
                <a:latin typeface="Microsoft Sans Serif"/>
                <a:cs typeface="Microsoft Sans Serif"/>
              </a:rPr>
              <a:t>ambos</a:t>
            </a:r>
            <a:r>
              <a:rPr lang="es-ES" sz="700" spc="2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signos</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que </a:t>
            </a:r>
            <a:r>
              <a:rPr sz="700" spc="35" dirty="0">
                <a:solidFill>
                  <a:srgbClr val="171514"/>
                </a:solidFill>
                <a:latin typeface="Microsoft Sans Serif"/>
                <a:cs typeface="Microsoft Sans Serif"/>
              </a:rPr>
              <a:t>permitirá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neutralización de </a:t>
            </a:r>
            <a:r>
              <a:rPr sz="700" spc="15" dirty="0">
                <a:solidFill>
                  <a:srgbClr val="171514"/>
                </a:solidFill>
                <a:latin typeface="Microsoft Sans Serif"/>
                <a:cs typeface="Microsoft Sans Serif"/>
              </a:rPr>
              <a:t>superficies </a:t>
            </a:r>
            <a:r>
              <a:rPr sz="700" spc="20" dirty="0">
                <a:solidFill>
                  <a:srgbClr val="171514"/>
                </a:solidFill>
                <a:latin typeface="Microsoft Sans Serif"/>
                <a:cs typeface="Microsoft Sans Serif"/>
              </a:rPr>
              <a:t>con </a:t>
            </a:r>
            <a:r>
              <a:rPr sz="700" spc="15" dirty="0">
                <a:solidFill>
                  <a:srgbClr val="171514"/>
                </a:solidFill>
                <a:latin typeface="Microsoft Sans Serif"/>
                <a:cs typeface="Microsoft Sans Serif"/>
              </a:rPr>
              <a:t>carga </a:t>
            </a:r>
            <a:r>
              <a:rPr sz="700" spc="20" dirty="0">
                <a:solidFill>
                  <a:srgbClr val="171514"/>
                </a:solidFill>
                <a:latin typeface="Microsoft Sans Serif"/>
                <a:cs typeface="Microsoft Sans Serif"/>
              </a:rPr>
              <a:t>positiva </a:t>
            </a:r>
            <a:r>
              <a:rPr sz="700" spc="30" dirty="0">
                <a:solidFill>
                  <a:srgbClr val="171514"/>
                </a:solidFill>
                <a:latin typeface="Microsoft Sans Serif"/>
                <a:cs typeface="Microsoft Sans Serif"/>
              </a:rPr>
              <a:t>o </a:t>
            </a:r>
            <a:r>
              <a:rPr sz="700" spc="15" dirty="0">
                <a:solidFill>
                  <a:srgbClr val="171514"/>
                </a:solidFill>
                <a:latin typeface="Microsoft Sans Serif"/>
                <a:cs typeface="Microsoft Sans Serif"/>
              </a:rPr>
              <a:t>negativa. </a:t>
            </a:r>
            <a:r>
              <a:rPr sz="700" spc="-10" dirty="0">
                <a:solidFill>
                  <a:srgbClr val="171514"/>
                </a:solidFill>
                <a:latin typeface="Microsoft Sans Serif"/>
                <a:cs typeface="Microsoft Sans Serif"/>
              </a:rPr>
              <a:t>Sin </a:t>
            </a:r>
            <a:r>
              <a:rPr sz="700" spc="30" dirty="0">
                <a:solidFill>
                  <a:srgbClr val="171514"/>
                </a:solidFill>
                <a:latin typeface="Microsoft Sans Serif"/>
                <a:cs typeface="Microsoft Sans Serif"/>
              </a:rPr>
              <a:t>embargo</a:t>
            </a:r>
            <a:r>
              <a:rPr sz="700" spc="30" dirty="0" smtClean="0">
                <a:solidFill>
                  <a:srgbClr val="171514"/>
                </a:solidFill>
                <a:latin typeface="Microsoft Sans Serif"/>
                <a:cs typeface="Microsoft Sans Serif"/>
              </a:rPr>
              <a:t>,</a:t>
            </a:r>
            <a:r>
              <a:rPr lang="es-ES" sz="700" spc="3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debido</a:t>
            </a:r>
            <a:r>
              <a:rPr sz="700" spc="30"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que </a:t>
            </a:r>
            <a:r>
              <a:rPr sz="700" spc="15" dirty="0">
                <a:solidFill>
                  <a:srgbClr val="171514"/>
                </a:solidFill>
                <a:latin typeface="Microsoft Sans Serif"/>
                <a:cs typeface="Microsoft Sans Serif"/>
              </a:rPr>
              <a:t>dicha descarga </a:t>
            </a:r>
            <a:r>
              <a:rPr sz="700" spc="25" dirty="0">
                <a:solidFill>
                  <a:srgbClr val="171514"/>
                </a:solidFill>
                <a:latin typeface="Microsoft Sans Serif"/>
                <a:cs typeface="Microsoft Sans Serif"/>
              </a:rPr>
              <a:t>sufre </a:t>
            </a:r>
            <a:r>
              <a:rPr sz="700" spc="30" dirty="0">
                <a:solidFill>
                  <a:srgbClr val="171514"/>
                </a:solidFill>
                <a:latin typeface="Microsoft Sans Serif"/>
                <a:cs typeface="Microsoft Sans Serif"/>
              </a:rPr>
              <a:t>una </a:t>
            </a:r>
            <a:r>
              <a:rPr sz="700" spc="20" dirty="0">
                <a:solidFill>
                  <a:srgbClr val="171514"/>
                </a:solidFill>
                <a:latin typeface="Microsoft Sans Serif"/>
                <a:cs typeface="Microsoft Sans Serif"/>
              </a:rPr>
              <a:t>alta </a:t>
            </a:r>
            <a:r>
              <a:rPr sz="700" spc="10" dirty="0">
                <a:solidFill>
                  <a:srgbClr val="171514"/>
                </a:solidFill>
                <a:latin typeface="Microsoft Sans Serif"/>
                <a:cs typeface="Microsoft Sans Serif"/>
              </a:rPr>
              <a:t>tasa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recombinación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iones </a:t>
            </a:r>
            <a:r>
              <a:rPr sz="700" spc="20" dirty="0">
                <a:solidFill>
                  <a:srgbClr val="171514"/>
                </a:solidFill>
                <a:latin typeface="Microsoft Sans Serif"/>
                <a:cs typeface="Microsoft Sans Serif"/>
              </a:rPr>
              <a:t>positivos </a:t>
            </a:r>
            <a:r>
              <a:rPr sz="700" spc="5" dirty="0">
                <a:solidFill>
                  <a:srgbClr val="171514"/>
                </a:solidFill>
                <a:latin typeface="Microsoft Sans Serif"/>
                <a:cs typeface="Microsoft Sans Serif"/>
              </a:rPr>
              <a:t>y </a:t>
            </a:r>
            <a:r>
              <a:rPr sz="700" spc="15" dirty="0">
                <a:solidFill>
                  <a:srgbClr val="171514"/>
                </a:solidFill>
                <a:latin typeface="Microsoft Sans Serif"/>
                <a:cs typeface="Microsoft Sans Serif"/>
              </a:rPr>
              <a:t>negativos</a:t>
            </a:r>
            <a:r>
              <a:rPr sz="700" spc="15"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puntos</a:t>
            </a:r>
            <a:r>
              <a:rPr sz="700" spc="3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descarga </a:t>
            </a:r>
            <a:r>
              <a:rPr sz="700" spc="25" dirty="0">
                <a:solidFill>
                  <a:srgbClr val="171514"/>
                </a:solidFill>
                <a:latin typeface="Microsoft Sans Serif"/>
                <a:cs typeface="Microsoft Sans Serif"/>
              </a:rPr>
              <a:t>deben </a:t>
            </a:r>
            <a:r>
              <a:rPr sz="700" spc="15" dirty="0">
                <a:solidFill>
                  <a:srgbClr val="171514"/>
                </a:solidFill>
                <a:latin typeface="Microsoft Sans Serif"/>
                <a:cs typeface="Microsoft Sans Serif"/>
              </a:rPr>
              <a:t>ubicarse </a:t>
            </a:r>
            <a:r>
              <a:rPr sz="700" dirty="0">
                <a:solidFill>
                  <a:srgbClr val="171514"/>
                </a:solidFill>
                <a:latin typeface="Microsoft Sans Serif"/>
                <a:cs typeface="Microsoft Sans Serif"/>
              </a:rPr>
              <a:t>a </a:t>
            </a:r>
            <a:r>
              <a:rPr sz="700" spc="35" dirty="0">
                <a:solidFill>
                  <a:srgbClr val="171514"/>
                </a:solidFill>
                <a:latin typeface="Microsoft Sans Serif"/>
                <a:cs typeface="Microsoft Sans Serif"/>
              </a:rPr>
              <a:t>no </a:t>
            </a:r>
            <a:r>
              <a:rPr sz="700" spc="20" dirty="0">
                <a:solidFill>
                  <a:srgbClr val="171514"/>
                </a:solidFill>
                <a:latin typeface="Microsoft Sans Serif"/>
                <a:cs typeface="Microsoft Sans Serif"/>
              </a:rPr>
              <a:t>más de </a:t>
            </a:r>
            <a:r>
              <a:rPr sz="700" spc="10" dirty="0">
                <a:solidFill>
                  <a:srgbClr val="171514"/>
                </a:solidFill>
                <a:latin typeface="Microsoft Sans Serif"/>
                <a:cs typeface="Microsoft Sans Serif"/>
              </a:rPr>
              <a:t>2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10 </a:t>
            </a:r>
            <a:r>
              <a:rPr sz="700" spc="25" dirty="0">
                <a:solidFill>
                  <a:srgbClr val="171514"/>
                </a:solidFill>
                <a:latin typeface="Microsoft Sans Serif"/>
                <a:cs typeface="Microsoft Sans Serif"/>
              </a:rPr>
              <a:t>cm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superficie </a:t>
            </a:r>
            <a:r>
              <a:rPr sz="700" spc="15" dirty="0">
                <a:solidFill>
                  <a:srgbClr val="171514"/>
                </a:solidFill>
                <a:latin typeface="Microsoft Sans Serif"/>
                <a:cs typeface="Microsoft Sans Serif"/>
              </a:rPr>
              <a:t>cargada. </a:t>
            </a:r>
            <a:r>
              <a:rPr sz="700" dirty="0">
                <a:solidFill>
                  <a:srgbClr val="171514"/>
                </a:solidFill>
                <a:latin typeface="Microsoft Sans Serif"/>
                <a:cs typeface="Microsoft Sans Serif"/>
              </a:rPr>
              <a:t>Para </a:t>
            </a:r>
            <a:r>
              <a:rPr sz="700" spc="25" dirty="0" err="1">
                <a:solidFill>
                  <a:srgbClr val="171514"/>
                </a:solidFill>
                <a:latin typeface="Microsoft Sans Serif"/>
                <a:cs typeface="Microsoft Sans Serif"/>
              </a:rPr>
              <a:t>reducir</a:t>
            </a:r>
            <a:r>
              <a:rPr sz="700" spc="2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probabilidad</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recombinación</a:t>
            </a:r>
            <a:r>
              <a:rPr sz="700" dirty="0">
                <a:solidFill>
                  <a:srgbClr val="171514"/>
                </a:solidFill>
                <a:latin typeface="Microsoft Sans Serif"/>
                <a:cs typeface="Microsoft Sans Serif"/>
              </a:rPr>
              <a:t> a </a:t>
            </a:r>
            <a:r>
              <a:rPr sz="700" spc="10" dirty="0">
                <a:solidFill>
                  <a:srgbClr val="171514"/>
                </a:solidFill>
                <a:latin typeface="Microsoft Sans Serif"/>
                <a:cs typeface="Microsoft Sans Serif"/>
              </a:rPr>
              <a:t>distancias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cercanas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punto,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utiliza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aire</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comprimido</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filtrado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40" dirty="0" smtClean="0">
                <a:solidFill>
                  <a:srgbClr val="171514"/>
                </a:solidFill>
                <a:latin typeface="Microsoft Sans Serif"/>
                <a:cs typeface="Microsoft Sans Serif"/>
              </a:rPr>
              <a:t>un</a:t>
            </a:r>
            <a:r>
              <a:rPr lang="es-ES" sz="700" spc="4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ventilador</a:t>
            </a:r>
            <a:r>
              <a:rPr sz="700" spc="2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 </a:t>
            </a:r>
            <a:r>
              <a:rPr sz="700" spc="20" dirty="0">
                <a:solidFill>
                  <a:srgbClr val="171514"/>
                </a:solidFill>
                <a:latin typeface="Microsoft Sans Serif"/>
                <a:cs typeface="Microsoft Sans Serif"/>
              </a:rPr>
              <a:t>dispersar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iones </a:t>
            </a:r>
            <a:r>
              <a:rPr sz="700" spc="25" dirty="0">
                <a:solidFill>
                  <a:srgbClr val="171514"/>
                </a:solidFill>
                <a:latin typeface="Microsoft Sans Serif"/>
                <a:cs typeface="Microsoft Sans Serif"/>
              </a:rPr>
              <a:t>producidos, </a:t>
            </a:r>
            <a:r>
              <a:rPr sz="700" spc="30" dirty="0">
                <a:solidFill>
                  <a:srgbClr val="171514"/>
                </a:solidFill>
                <a:latin typeface="Microsoft Sans Serif"/>
                <a:cs typeface="Microsoft Sans Serif"/>
              </a:rPr>
              <a:t>aumentando </a:t>
            </a:r>
            <a:r>
              <a:rPr sz="700" dirty="0">
                <a:solidFill>
                  <a:srgbClr val="171514"/>
                </a:solidFill>
                <a:latin typeface="Microsoft Sans Serif"/>
                <a:cs typeface="Microsoft Sans Serif"/>
              </a:rPr>
              <a:t>así </a:t>
            </a:r>
            <a:r>
              <a:rPr sz="700" spc="10" dirty="0">
                <a:solidFill>
                  <a:srgbClr val="171514"/>
                </a:solidFill>
                <a:latin typeface="Microsoft Sans Serif"/>
                <a:cs typeface="Microsoft Sans Serif"/>
              </a:rPr>
              <a:t>el </a:t>
            </a:r>
            <a:r>
              <a:rPr sz="700" spc="5" dirty="0">
                <a:solidFill>
                  <a:srgbClr val="171514"/>
                </a:solidFill>
                <a:latin typeface="Microsoft Sans Serif"/>
                <a:cs typeface="Microsoft Sans Serif"/>
              </a:rPr>
              <a:t>alcance </a:t>
            </a:r>
            <a:r>
              <a:rPr sz="700" spc="20" dirty="0">
                <a:solidFill>
                  <a:srgbClr val="171514"/>
                </a:solidFill>
                <a:latin typeface="Microsoft Sans Serif"/>
                <a:cs typeface="Microsoft Sans Serif"/>
              </a:rPr>
              <a:t>efectivo</a:t>
            </a:r>
            <a:r>
              <a:rPr sz="700" spc="20" dirty="0">
                <a:solidFill>
                  <a:srgbClr val="171514"/>
                </a:solidFill>
                <a:latin typeface="Microsoft Sans Serif"/>
                <a:cs typeface="Microsoft Sans Serif"/>
              </a:rPr>
              <a:t> </a:t>
            </a:r>
            <a:r>
              <a:rPr sz="700" spc="15" dirty="0">
                <a:solidFill>
                  <a:srgbClr val="171514"/>
                </a:solidFill>
                <a:latin typeface="Microsoft Sans Serif"/>
                <a:cs typeface="Microsoft Sans Serif"/>
              </a:rPr>
              <a:t>hasta </a:t>
            </a:r>
            <a:r>
              <a:rPr sz="700" spc="10" dirty="0">
                <a:solidFill>
                  <a:srgbClr val="171514"/>
                </a:solidFill>
                <a:latin typeface="Microsoft Sans Serif"/>
                <a:cs typeface="Microsoft Sans Serif"/>
              </a:rPr>
              <a:t>70 </a:t>
            </a:r>
            <a:r>
              <a:rPr sz="700" spc="15" dirty="0">
                <a:solidFill>
                  <a:srgbClr val="171514"/>
                </a:solidFill>
                <a:latin typeface="Microsoft Sans Serif"/>
                <a:cs typeface="Microsoft Sans Serif"/>
              </a:rPr>
              <a:t>cm. </a:t>
            </a:r>
            <a:r>
              <a:rPr sz="700" spc="20" dirty="0" smtClean="0">
                <a:solidFill>
                  <a:srgbClr val="171514"/>
                </a:solidFill>
                <a:latin typeface="Microsoft Sans Serif"/>
                <a:cs typeface="Microsoft Sans Serif"/>
              </a:rPr>
              <a:t>Un</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ionizador</a:t>
            </a:r>
            <a:r>
              <a:rPr sz="700" spc="5"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activo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neutralizar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±1000 </a:t>
            </a:r>
            <a:r>
              <a:rPr sz="700" spc="-50" dirty="0">
                <a:solidFill>
                  <a:srgbClr val="171514"/>
                </a:solidFill>
                <a:latin typeface="Microsoft Sans Serif"/>
                <a:cs typeface="Microsoft Sans Serif"/>
              </a:rPr>
              <a:t>V</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±100 </a:t>
            </a:r>
            <a:r>
              <a:rPr sz="700" spc="-50" dirty="0">
                <a:solidFill>
                  <a:srgbClr val="171514"/>
                </a:solidFill>
                <a:latin typeface="Microsoft Sans Serif"/>
                <a:cs typeface="Microsoft Sans Serif"/>
              </a:rPr>
              <a:t>V</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menos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10</a:t>
            </a:r>
            <a:r>
              <a:rPr sz="700" spc="5" dirty="0">
                <a:solidFill>
                  <a:srgbClr val="171514"/>
                </a:solidFill>
                <a:latin typeface="Microsoft Sans Serif"/>
                <a:cs typeface="Microsoft Sans Serif"/>
              </a:rPr>
              <a:t> </a:t>
            </a:r>
            <a:r>
              <a:rPr lang="es-ES" sz="700" spc="15" dirty="0" smtClean="0">
                <a:solidFill>
                  <a:srgbClr val="171514"/>
                </a:solidFill>
                <a:latin typeface="Microsoft Sans Serif"/>
                <a:cs typeface="Microsoft Sans Serif"/>
              </a:rPr>
              <a:t>s</a:t>
            </a:r>
            <a:r>
              <a:rPr sz="700" spc="15" dirty="0" smtClean="0">
                <a:solidFill>
                  <a:srgbClr val="171514"/>
                </a:solidFill>
                <a:latin typeface="Microsoft Sans Serif"/>
                <a:cs typeface="Microsoft Sans Serif"/>
              </a:rPr>
              <a:t>.</a:t>
            </a:r>
            <a:r>
              <a:rPr sz="700" spc="10" dirty="0" smtClean="0">
                <a:solidFill>
                  <a:srgbClr val="171514"/>
                </a:solidFill>
                <a:latin typeface="Microsoft Sans Serif"/>
                <a:cs typeface="Microsoft Sans Serif"/>
              </a:rPr>
              <a:t> </a:t>
            </a:r>
            <a:r>
              <a:rPr sz="700" spc="-40"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puede</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encender</a:t>
            </a:r>
            <a:r>
              <a:rPr lang="es-ES" sz="700" spc="2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y </a:t>
            </a:r>
            <a:r>
              <a:rPr sz="700" spc="20" dirty="0">
                <a:solidFill>
                  <a:srgbClr val="171514"/>
                </a:solidFill>
                <a:latin typeface="Microsoft Sans Serif"/>
                <a:cs typeface="Microsoft Sans Serif"/>
              </a:rPr>
              <a:t>apagar </a:t>
            </a:r>
            <a:r>
              <a:rPr sz="700" spc="5" dirty="0">
                <a:solidFill>
                  <a:srgbClr val="171514"/>
                </a:solidFill>
                <a:latin typeface="Microsoft Sans Serif"/>
                <a:cs typeface="Microsoft Sans Serif"/>
              </a:rPr>
              <a:t>y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puede ubicar </a:t>
            </a:r>
            <a:r>
              <a:rPr sz="700" spc="30" dirty="0">
                <a:solidFill>
                  <a:srgbClr val="171514"/>
                </a:solidFill>
                <a:latin typeface="Microsoft Sans Serif"/>
                <a:cs typeface="Microsoft Sans Serif"/>
              </a:rPr>
              <a:t>donde </a:t>
            </a:r>
            <a:r>
              <a:rPr sz="700" spc="20" dirty="0">
                <a:solidFill>
                  <a:srgbClr val="171514"/>
                </a:solidFill>
                <a:latin typeface="Microsoft Sans Serif"/>
                <a:cs typeface="Microsoft Sans Serif"/>
              </a:rPr>
              <a:t>más </a:t>
            </a:r>
            <a:r>
              <a:rPr sz="700" spc="-5" dirty="0">
                <a:solidFill>
                  <a:srgbClr val="171514"/>
                </a:solidFill>
                <a:latin typeface="Microsoft Sans Serif"/>
                <a:cs typeface="Microsoft Sans Serif"/>
              </a:rPr>
              <a:t>se </a:t>
            </a:r>
            <a:r>
              <a:rPr sz="700" spc="10" dirty="0">
                <a:solidFill>
                  <a:srgbClr val="171514"/>
                </a:solidFill>
                <a:latin typeface="Microsoft Sans Serif"/>
                <a:cs typeface="Microsoft Sans Serif"/>
              </a:rPr>
              <a:t>necesite. </a:t>
            </a:r>
            <a:r>
              <a:rPr sz="700" spc="15" dirty="0">
                <a:solidFill>
                  <a:srgbClr val="171514"/>
                </a:solidFill>
                <a:latin typeface="Microsoft Sans Serif"/>
                <a:cs typeface="Microsoft Sans Serif"/>
              </a:rPr>
              <a:t>Muchas </a:t>
            </a:r>
            <a:r>
              <a:rPr sz="700" spc="10" dirty="0">
                <a:solidFill>
                  <a:srgbClr val="171514"/>
                </a:solidFill>
                <a:latin typeface="Microsoft Sans Serif"/>
                <a:cs typeface="Microsoft Sans Serif"/>
              </a:rPr>
              <a:t>estaciones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trabajo </a:t>
            </a:r>
            <a:r>
              <a:rPr sz="700" spc="-55" dirty="0">
                <a:solidFill>
                  <a:srgbClr val="171514"/>
                </a:solidFill>
                <a:latin typeface="Microsoft Sans Serif"/>
                <a:cs typeface="Microsoft Sans Serif"/>
              </a:rPr>
              <a:t>ESD </a:t>
            </a:r>
            <a:r>
              <a:rPr sz="700" spc="25" dirty="0">
                <a:solidFill>
                  <a:srgbClr val="171514"/>
                </a:solidFill>
                <a:latin typeface="Microsoft Sans Serif"/>
                <a:cs typeface="Microsoft Sans Serif"/>
              </a:rPr>
              <a:t>cuentan</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 </a:t>
            </a:r>
            <a:r>
              <a:rPr sz="700" spc="40" dirty="0" smtClean="0">
                <a:solidFill>
                  <a:srgbClr val="171514"/>
                </a:solidFill>
                <a:latin typeface="Microsoft Sans Serif"/>
                <a:cs typeface="Microsoft Sans Serif"/>
              </a:rPr>
              <a:t>un</a:t>
            </a:r>
            <a:r>
              <a:rPr lang="es-ES" sz="700" spc="4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ionizador</a:t>
            </a:r>
            <a:r>
              <a:rPr sz="700" spc="2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activo. </a:t>
            </a:r>
            <a:r>
              <a:rPr sz="700" spc="-10" dirty="0">
                <a:solidFill>
                  <a:srgbClr val="171514"/>
                </a:solidFill>
                <a:latin typeface="Microsoft Sans Serif"/>
                <a:cs typeface="Microsoft Sans Serif"/>
              </a:rPr>
              <a:t>Sin </a:t>
            </a:r>
            <a:r>
              <a:rPr sz="700" spc="30" dirty="0">
                <a:solidFill>
                  <a:srgbClr val="171514"/>
                </a:solidFill>
                <a:latin typeface="Microsoft Sans Serif"/>
                <a:cs typeface="Microsoft Sans Serif"/>
              </a:rPr>
              <a:t>embargo,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ionizadores </a:t>
            </a:r>
            <a:r>
              <a:rPr sz="700" spc="10" dirty="0">
                <a:solidFill>
                  <a:srgbClr val="171514"/>
                </a:solidFill>
                <a:latin typeface="Microsoft Sans Serif"/>
                <a:cs typeface="Microsoft Sans Serif"/>
              </a:rPr>
              <a:t>activos </a:t>
            </a:r>
            <a:r>
              <a:rPr sz="700" spc="35" dirty="0">
                <a:solidFill>
                  <a:srgbClr val="171514"/>
                </a:solidFill>
                <a:latin typeface="Microsoft Sans Serif"/>
                <a:cs typeface="Microsoft Sans Serif"/>
              </a:rPr>
              <a:t>no </a:t>
            </a:r>
            <a:r>
              <a:rPr sz="700" spc="25" dirty="0">
                <a:solidFill>
                  <a:srgbClr val="171514"/>
                </a:solidFill>
                <a:latin typeface="Microsoft Sans Serif"/>
                <a:cs typeface="Microsoft Sans Serif"/>
              </a:rPr>
              <a:t>deben </a:t>
            </a:r>
            <a:r>
              <a:rPr sz="700" spc="10" dirty="0">
                <a:solidFill>
                  <a:srgbClr val="171514"/>
                </a:solidFill>
                <a:latin typeface="Microsoft Sans Serif"/>
                <a:cs typeface="Microsoft Sans Serif"/>
              </a:rPr>
              <a:t>usarse </a:t>
            </a:r>
            <a:r>
              <a:rPr sz="700" spc="20" dirty="0">
                <a:solidFill>
                  <a:srgbClr val="171514"/>
                </a:solidFill>
                <a:latin typeface="Microsoft Sans Serif"/>
                <a:cs typeface="Microsoft Sans Serif"/>
              </a:rPr>
              <a:t>en </a:t>
            </a:r>
            <a:r>
              <a:rPr sz="700" spc="30" dirty="0">
                <a:solidFill>
                  <a:srgbClr val="171514"/>
                </a:solidFill>
                <a:latin typeface="Microsoft Sans Serif"/>
                <a:cs typeface="Microsoft Sans Serif"/>
              </a:rPr>
              <a:t>entornos </a:t>
            </a:r>
            <a:r>
              <a:rPr sz="700" spc="15" dirty="0" err="1">
                <a:solidFill>
                  <a:srgbClr val="171514"/>
                </a:solidFill>
                <a:latin typeface="Microsoft Sans Serif"/>
                <a:cs typeface="Microsoft Sans Serif"/>
              </a:rPr>
              <a:t>explosivos</a:t>
            </a:r>
            <a:r>
              <a:rPr sz="700" spc="15"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a</a:t>
            </a:r>
            <a:r>
              <a:rPr lang="es-ES" sz="70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menos</a:t>
            </a:r>
            <a:r>
              <a:rPr sz="700" spc="2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 </a:t>
            </a:r>
            <a:r>
              <a:rPr sz="700" spc="15" dirty="0">
                <a:solidFill>
                  <a:srgbClr val="171514"/>
                </a:solidFill>
                <a:latin typeface="Microsoft Sans Serif"/>
                <a:cs typeface="Microsoft Sans Serif"/>
              </a:rPr>
              <a:t>estén especialmente diseñados </a:t>
            </a:r>
            <a:r>
              <a:rPr sz="700" spc="25" dirty="0">
                <a:solidFill>
                  <a:srgbClr val="171514"/>
                </a:solidFill>
                <a:latin typeface="Microsoft Sans Serif"/>
                <a:cs typeface="Microsoft Sans Serif"/>
              </a:rPr>
              <a:t>para garantizar </a:t>
            </a:r>
            <a:r>
              <a:rPr sz="700" spc="30" dirty="0">
                <a:solidFill>
                  <a:srgbClr val="171514"/>
                </a:solidFill>
                <a:latin typeface="Microsoft Sans Serif"/>
                <a:cs typeface="Microsoft Sans Serif"/>
              </a:rPr>
              <a:t>que </a:t>
            </a:r>
            <a:r>
              <a:rPr sz="700" spc="35" dirty="0">
                <a:solidFill>
                  <a:srgbClr val="171514"/>
                </a:solidFill>
                <a:latin typeface="Microsoft Sans Serif"/>
                <a:cs typeface="Microsoft Sans Serif"/>
              </a:rPr>
              <a:t>no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produzcan </a:t>
            </a:r>
            <a:r>
              <a:rPr sz="700" spc="5" dirty="0">
                <a:solidFill>
                  <a:srgbClr val="171514"/>
                </a:solidFill>
                <a:latin typeface="Microsoft Sans Serif"/>
                <a:cs typeface="Microsoft Sans Serif"/>
              </a:rPr>
              <a:t>chispas </a:t>
            </a:r>
            <a:r>
              <a:rPr sz="700" spc="20" dirty="0">
                <a:solidFill>
                  <a:srgbClr val="171514"/>
                </a:solidFill>
                <a:latin typeface="Microsoft Sans Serif"/>
                <a:cs typeface="Microsoft Sans Serif"/>
              </a:rPr>
              <a:t>en </a:t>
            </a:r>
            <a:r>
              <a:rPr sz="700" dirty="0" err="1">
                <a:solidFill>
                  <a:srgbClr val="171514"/>
                </a:solidFill>
                <a:latin typeface="Microsoft Sans Serif"/>
                <a:cs typeface="Microsoft Sans Serif"/>
              </a:rPr>
              <a:t>caso</a:t>
            </a:r>
            <a:r>
              <a:rPr sz="70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mal</a:t>
            </a:r>
            <a:r>
              <a:rPr sz="700" spc="-1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funcionamiento</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16510" indent="152400">
              <a:lnSpc>
                <a:spcPts val="1200"/>
              </a:lnSpc>
              <a:spcBef>
                <a:spcPts val="90"/>
              </a:spcBef>
            </a:pPr>
            <a:r>
              <a:rPr sz="650" spc="15" dirty="0">
                <a:solidFill>
                  <a:srgbClr val="171514"/>
                </a:solidFill>
                <a:latin typeface="Microsoft Sans Serif"/>
                <a:cs typeface="Microsoft Sans Serif"/>
              </a:rPr>
              <a:t>Una desventaja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los </a:t>
            </a:r>
            <a:r>
              <a:rPr sz="650" spc="15" dirty="0">
                <a:solidFill>
                  <a:srgbClr val="171514"/>
                </a:solidFill>
                <a:latin typeface="Microsoft Sans Serif"/>
                <a:cs typeface="Microsoft Sans Serif"/>
              </a:rPr>
              <a:t>ionizadores </a:t>
            </a:r>
            <a:r>
              <a:rPr sz="650" spc="10" dirty="0">
                <a:solidFill>
                  <a:srgbClr val="171514"/>
                </a:solidFill>
                <a:latin typeface="Microsoft Sans Serif"/>
                <a:cs typeface="Microsoft Sans Serif"/>
              </a:rPr>
              <a:t>activos </a:t>
            </a:r>
            <a:r>
              <a:rPr sz="650" spc="-5" dirty="0">
                <a:solidFill>
                  <a:srgbClr val="171514"/>
                </a:solidFill>
                <a:latin typeface="Microsoft Sans Serif"/>
                <a:cs typeface="Microsoft Sans Serif"/>
              </a:rPr>
              <a:t>es </a:t>
            </a:r>
            <a:r>
              <a:rPr sz="650" spc="25" dirty="0">
                <a:solidFill>
                  <a:srgbClr val="171514"/>
                </a:solidFill>
                <a:latin typeface="Microsoft Sans Serif"/>
                <a:cs typeface="Microsoft Sans Serif"/>
              </a:rPr>
              <a:t>que </a:t>
            </a:r>
            <a:r>
              <a:rPr sz="650" dirty="0">
                <a:solidFill>
                  <a:srgbClr val="171514"/>
                </a:solidFill>
                <a:latin typeface="Microsoft Sans Serif"/>
                <a:cs typeface="Microsoft Sans Serif"/>
              </a:rPr>
              <a:t>las </a:t>
            </a:r>
            <a:r>
              <a:rPr sz="650" spc="10" dirty="0">
                <a:solidFill>
                  <a:srgbClr val="171514"/>
                </a:solidFill>
                <a:latin typeface="Microsoft Sans Serif"/>
                <a:cs typeface="Microsoft Sans Serif"/>
              </a:rPr>
              <a:t>descargas eléctricas </a:t>
            </a:r>
            <a:r>
              <a:rPr sz="650" spc="20" dirty="0">
                <a:solidFill>
                  <a:srgbClr val="171514"/>
                </a:solidFill>
                <a:latin typeface="Microsoft Sans Serif"/>
                <a:cs typeface="Microsoft Sans Serif"/>
              </a:rPr>
              <a:t>en </a:t>
            </a:r>
            <a:r>
              <a:rPr sz="650" spc="10" dirty="0">
                <a:solidFill>
                  <a:srgbClr val="171514"/>
                </a:solidFill>
                <a:latin typeface="Microsoft Sans Serif"/>
                <a:cs typeface="Microsoft Sans Serif"/>
              </a:rPr>
              <a:t>el </a:t>
            </a:r>
            <a:r>
              <a:rPr sz="650" spc="15" dirty="0">
                <a:solidFill>
                  <a:srgbClr val="171514"/>
                </a:solidFill>
                <a:latin typeface="Microsoft Sans Serif"/>
                <a:cs typeface="Microsoft Sans Serif"/>
              </a:rPr>
              <a:t>aire </a:t>
            </a:r>
            <a:r>
              <a:rPr sz="650" spc="25" dirty="0">
                <a:solidFill>
                  <a:srgbClr val="171514"/>
                </a:solidFill>
                <a:latin typeface="Microsoft Sans Serif"/>
                <a:cs typeface="Microsoft Sans Serif"/>
              </a:rPr>
              <a:t>producen </a:t>
            </a:r>
            <a:r>
              <a:rPr sz="650" spc="20" dirty="0" err="1">
                <a:solidFill>
                  <a:srgbClr val="171514"/>
                </a:solidFill>
                <a:latin typeface="Microsoft Sans Serif"/>
                <a:cs typeface="Microsoft Sans Serif"/>
              </a:rPr>
              <a:t>ozono</a:t>
            </a:r>
            <a:r>
              <a:rPr sz="650" spc="20" dirty="0">
                <a:solidFill>
                  <a:srgbClr val="171514"/>
                </a:solidFill>
                <a:latin typeface="Microsoft Sans Serif"/>
                <a:cs typeface="Microsoft Sans Serif"/>
              </a:rPr>
              <a:t> </a:t>
            </a:r>
            <a:r>
              <a:rPr sz="650" spc="5" dirty="0" smtClean="0">
                <a:solidFill>
                  <a:srgbClr val="171514"/>
                </a:solidFill>
                <a:latin typeface="Microsoft Sans Serif"/>
                <a:cs typeface="Microsoft Sans Serif"/>
              </a:rPr>
              <a:t>y</a:t>
            </a:r>
            <a:r>
              <a:rPr lang="es-ES" sz="650" spc="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óxido</a:t>
            </a:r>
            <a:r>
              <a:rPr sz="650"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nítrico</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que,</a:t>
            </a:r>
            <a:r>
              <a:rPr sz="650" dirty="0">
                <a:solidFill>
                  <a:srgbClr val="171514"/>
                </a:solidFill>
                <a:latin typeface="Microsoft Sans Serif"/>
                <a:cs typeface="Microsoft Sans Serif"/>
              </a:rPr>
              <a:t> si</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inhalan</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durante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períodos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prolongados,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producen</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irritación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respiratoria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crónica</a:t>
            </a:r>
            <a:r>
              <a:rPr sz="650" dirty="0">
                <a:solidFill>
                  <a:srgbClr val="171514"/>
                </a:solidFill>
                <a:latin typeface="Microsoft Sans Serif"/>
                <a:cs typeface="Microsoft Sans Serif"/>
              </a:rPr>
              <a:t> y,</a:t>
            </a:r>
            <a:r>
              <a:rPr sz="650" spc="5" dirty="0">
                <a:solidFill>
                  <a:srgbClr val="171514"/>
                </a:solidFill>
                <a:latin typeface="Microsoft Sans Serif"/>
                <a:cs typeface="Microsoft Sans Serif"/>
              </a:rPr>
              <a:t> </a:t>
            </a:r>
            <a:r>
              <a:rPr sz="650" spc="40" dirty="0" err="1">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25" dirty="0" smtClean="0">
                <a:solidFill>
                  <a:srgbClr val="171514"/>
                </a:solidFill>
                <a:latin typeface="Microsoft Sans Serif"/>
                <a:cs typeface="Microsoft Sans Serif"/>
              </a:rPr>
              <a:t>lo</a:t>
            </a:r>
            <a:r>
              <a:rPr lang="es-ES" sz="650" spc="2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tanto</a:t>
            </a:r>
            <a:r>
              <a:rPr sz="650" spc="2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requieren</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ventilación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adecuada</a:t>
            </a:r>
            <a:r>
              <a:rPr sz="650" spc="10" dirty="0">
                <a:solidFill>
                  <a:srgbClr val="171514"/>
                </a:solidFill>
                <a:latin typeface="Microsoft Sans Serif"/>
                <a:cs typeface="Microsoft Sans Serif"/>
              </a:rPr>
              <a:t>.</a:t>
            </a:r>
            <a:endParaRPr sz="650" dirty="0">
              <a:latin typeface="Microsoft Sans Serif"/>
              <a:cs typeface="Microsoft Sans Serif"/>
            </a:endParaRPr>
          </a:p>
        </p:txBody>
      </p:sp>
      <p:sp>
        <p:nvSpPr>
          <p:cNvPr id="6" name="object 6"/>
          <p:cNvSpPr txBox="1"/>
          <p:nvPr/>
        </p:nvSpPr>
        <p:spPr>
          <a:xfrm>
            <a:off x="5337176" y="7380166"/>
            <a:ext cx="4199255" cy="398780"/>
          </a:xfrm>
          <a:prstGeom prst="rect">
            <a:avLst/>
          </a:prstGeom>
        </p:spPr>
        <p:txBody>
          <a:bodyPr vert="horz" wrap="square" lIns="0" tIns="13335" rIns="0" bIns="0" rtlCol="0">
            <a:spAutoFit/>
          </a:bodyPr>
          <a:lstStyle/>
          <a:p>
            <a:pPr marL="88900" marR="5080" indent="-76200">
              <a:lnSpc>
                <a:spcPct val="131400"/>
              </a:lnSpc>
              <a:spcBef>
                <a:spcPts val="105"/>
              </a:spcBef>
            </a:pPr>
            <a:r>
              <a:rPr sz="400" dirty="0">
                <a:solidFill>
                  <a:srgbClr val="171514"/>
                </a:solidFill>
                <a:latin typeface="Microsoft Sans Serif"/>
                <a:cs typeface="Microsoft Sans Serif"/>
              </a:rPr>
              <a:t>10</a:t>
            </a:r>
            <a:r>
              <a:rPr sz="650" dirty="0">
                <a:solidFill>
                  <a:srgbClr val="171514"/>
                </a:solidFill>
                <a:latin typeface="Microsoft Sans Serif"/>
                <a:cs typeface="Microsoft Sans Serif"/>
              </a:rPr>
              <a:t>Los </a:t>
            </a:r>
            <a:r>
              <a:rPr sz="650" spc="20" dirty="0">
                <a:solidFill>
                  <a:srgbClr val="171514"/>
                </a:solidFill>
                <a:latin typeface="Microsoft Sans Serif"/>
                <a:cs typeface="Microsoft Sans Serif"/>
              </a:rPr>
              <a:t>materiales </a:t>
            </a:r>
            <a:r>
              <a:rPr sz="650" spc="15" dirty="0">
                <a:solidFill>
                  <a:srgbClr val="171514"/>
                </a:solidFill>
                <a:latin typeface="Microsoft Sans Serif"/>
                <a:cs typeface="Microsoft Sans Serif"/>
              </a:rPr>
              <a:t>emisores son acero </a:t>
            </a:r>
            <a:r>
              <a:rPr sz="650" spc="20" dirty="0">
                <a:solidFill>
                  <a:srgbClr val="171514"/>
                </a:solidFill>
                <a:latin typeface="Microsoft Sans Serif"/>
                <a:cs typeface="Microsoft Sans Serif"/>
              </a:rPr>
              <a:t>inoxidable, </a:t>
            </a:r>
            <a:r>
              <a:rPr sz="650" spc="30" dirty="0">
                <a:solidFill>
                  <a:srgbClr val="171514"/>
                </a:solidFill>
                <a:latin typeface="Microsoft Sans Serif"/>
                <a:cs typeface="Microsoft Sans Serif"/>
              </a:rPr>
              <a:t>tungsteno toriado o </a:t>
            </a:r>
            <a:r>
              <a:rPr sz="650" spc="20" dirty="0">
                <a:solidFill>
                  <a:srgbClr val="171514"/>
                </a:solidFill>
                <a:latin typeface="Microsoft Sans Serif"/>
                <a:cs typeface="Microsoft Sans Serif"/>
              </a:rPr>
              <a:t>monocristales de </a:t>
            </a:r>
            <a:r>
              <a:rPr sz="650" spc="10" dirty="0">
                <a:solidFill>
                  <a:srgbClr val="171514"/>
                </a:solidFill>
                <a:latin typeface="Microsoft Sans Serif"/>
                <a:cs typeface="Microsoft Sans Serif"/>
              </a:rPr>
              <a:t>silicio </a:t>
            </a:r>
            <a:r>
              <a:rPr sz="650" spc="30" dirty="0">
                <a:solidFill>
                  <a:srgbClr val="171514"/>
                </a:solidFill>
                <a:latin typeface="Microsoft Sans Serif"/>
                <a:cs typeface="Microsoft Sans Serif"/>
              </a:rPr>
              <a:t>o </a:t>
            </a:r>
            <a:r>
              <a:rPr sz="650" spc="25" dirty="0" err="1">
                <a:solidFill>
                  <a:srgbClr val="171514"/>
                </a:solidFill>
                <a:latin typeface="Microsoft Sans Serif"/>
                <a:cs typeface="Microsoft Sans Serif"/>
              </a:rPr>
              <a:t>germanio</a:t>
            </a:r>
            <a:r>
              <a:rPr sz="650" spc="25" dirty="0" smtClean="0">
                <a:solidFill>
                  <a:srgbClr val="171514"/>
                </a:solidFill>
                <a:latin typeface="Microsoft Sans Serif"/>
                <a:cs typeface="Microsoft Sans Serif"/>
              </a:rPr>
              <a:t>,</a:t>
            </a:r>
            <a:r>
              <a:rPr lang="es-ES" sz="650" spc="25" dirty="0" smtClean="0">
                <a:solidFill>
                  <a:srgbClr val="171514"/>
                </a:solidFill>
                <a:latin typeface="Microsoft Sans Serif"/>
                <a:cs typeface="Microsoft Sans Serif"/>
              </a:rPr>
              <a:t> </a:t>
            </a:r>
            <a:r>
              <a:rPr sz="600" spc="25" dirty="0" err="1" smtClean="0">
                <a:solidFill>
                  <a:srgbClr val="171514"/>
                </a:solidFill>
                <a:latin typeface="Microsoft Sans Serif"/>
                <a:cs typeface="Microsoft Sans Serif"/>
              </a:rPr>
              <a:t>dependiendo</a:t>
            </a:r>
            <a:r>
              <a:rPr sz="600" spc="-5" dirty="0" smtClean="0">
                <a:solidFill>
                  <a:srgbClr val="171514"/>
                </a:solidFill>
                <a:latin typeface="Microsoft Sans Serif"/>
                <a:cs typeface="Microsoft Sans Serif"/>
              </a:rPr>
              <a:t> </a:t>
            </a:r>
            <a:r>
              <a:rPr sz="600" spc="15" dirty="0">
                <a:solidFill>
                  <a:srgbClr val="171514"/>
                </a:solidFill>
                <a:latin typeface="Microsoft Sans Serif"/>
                <a:cs typeface="Microsoft Sans Serif"/>
              </a:rPr>
              <a:t>del</a:t>
            </a:r>
            <a:r>
              <a:rPr sz="600" dirty="0">
                <a:solidFill>
                  <a:srgbClr val="171514"/>
                </a:solidFill>
                <a:latin typeface="Microsoft Sans Serif"/>
                <a:cs typeface="Microsoft Sans Serif"/>
              </a:rPr>
              <a:t> </a:t>
            </a:r>
            <a:r>
              <a:rPr sz="600" spc="30" dirty="0">
                <a:solidFill>
                  <a:srgbClr val="171514"/>
                </a:solidFill>
                <a:latin typeface="Microsoft Sans Serif"/>
                <a:cs typeface="Microsoft Sans Serif"/>
              </a:rPr>
              <a:t>tipo</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aplicación.</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El</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acero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inoxidable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tiene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tasa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erosión</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más</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alta</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los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monocristales</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más</a:t>
            </a:r>
            <a:r>
              <a:rPr lang="es-ES" sz="600" spc="15" dirty="0" smtClean="0">
                <a:solidFill>
                  <a:srgbClr val="171514"/>
                </a:solidFill>
                <a:latin typeface="Microsoft Sans Serif"/>
                <a:cs typeface="Microsoft Sans Serif"/>
              </a:rPr>
              <a:t> </a:t>
            </a:r>
            <a:r>
              <a:rPr sz="600" spc="10" dirty="0" err="1" smtClean="0">
                <a:solidFill>
                  <a:srgbClr val="171514"/>
                </a:solidFill>
                <a:latin typeface="Microsoft Sans Serif"/>
                <a:cs typeface="Microsoft Sans Serif"/>
              </a:rPr>
              <a:t>baja</a:t>
            </a:r>
            <a:r>
              <a:rPr sz="600" spc="10" dirty="0">
                <a:solidFill>
                  <a:srgbClr val="171514"/>
                </a:solidFill>
                <a:latin typeface="Microsoft Sans Serif"/>
                <a:cs typeface="Microsoft Sans Serif"/>
              </a:rPr>
              <a:t>.</a:t>
            </a:r>
            <a:endParaRPr sz="600" dirty="0">
              <a:latin typeface="Microsoft Sans Serif"/>
              <a:cs typeface="Microsoft Sans Serif"/>
            </a:endParaRP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37121" y="415930"/>
            <a:ext cx="1013460" cy="128240"/>
          </a:xfrm>
          <a:prstGeom prst="rect">
            <a:avLst/>
          </a:prstGeom>
        </p:spPr>
        <p:txBody>
          <a:bodyPr vert="horz" wrap="square" lIns="0" tIns="12700" rIns="0" bIns="0" rtlCol="0">
            <a:spAutoFit/>
          </a:bodyPr>
          <a:lstStyle/>
          <a:p>
            <a:pPr marL="12700">
              <a:spcBef>
                <a:spcPts val="100"/>
              </a:spcBef>
            </a:pPr>
            <a:r>
              <a:rPr sz="750" spc="15" dirty="0">
                <a:solidFill>
                  <a:srgbClr val="171514"/>
                </a:solidFill>
                <a:latin typeface="Microsoft Sans Serif"/>
                <a:cs typeface="Microsoft Sans Serif"/>
              </a:rPr>
              <a:t>Electrificación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Estática</a:t>
            </a:r>
            <a:endParaRPr sz="750">
              <a:latin typeface="Microsoft Sans Serif"/>
              <a:cs typeface="Microsoft Sans Serif"/>
            </a:endParaRPr>
          </a:p>
        </p:txBody>
      </p:sp>
      <p:sp>
        <p:nvSpPr>
          <p:cNvPr id="3" name="object 3"/>
          <p:cNvSpPr txBox="1"/>
          <p:nvPr/>
        </p:nvSpPr>
        <p:spPr>
          <a:xfrm>
            <a:off x="9422661"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135</a:t>
            </a:r>
            <a:endParaRPr sz="900">
              <a:latin typeface="Arial"/>
              <a:cs typeface="Arial"/>
            </a:endParaRPr>
          </a:p>
        </p:txBody>
      </p:sp>
      <p:sp>
        <p:nvSpPr>
          <p:cNvPr id="4" name="object 4"/>
          <p:cNvSpPr txBox="1"/>
          <p:nvPr/>
        </p:nvSpPr>
        <p:spPr>
          <a:xfrm>
            <a:off x="5337175" y="738249"/>
            <a:ext cx="4320540" cy="1398270"/>
          </a:xfrm>
          <a:prstGeom prst="rect">
            <a:avLst/>
          </a:prstGeom>
        </p:spPr>
        <p:txBody>
          <a:bodyPr vert="horz" wrap="square" lIns="0" tIns="12700" rIns="0" bIns="0" rtlCol="0">
            <a:spAutoFit/>
          </a:bodyPr>
          <a:lstStyle/>
          <a:p>
            <a:pPr marL="165100" marR="261620">
              <a:lnSpc>
                <a:spcPct val="153800"/>
              </a:lnSpc>
              <a:spcBef>
                <a:spcPts val="100"/>
              </a:spcBef>
            </a:pPr>
            <a:r>
              <a:rPr sz="650" spc="15" dirty="0">
                <a:solidFill>
                  <a:srgbClr val="171514"/>
                </a:solidFill>
                <a:latin typeface="Microsoft Sans Serif"/>
                <a:cs typeface="Microsoft Sans Serif"/>
              </a:rPr>
              <a:t>Tanto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ionizadores</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pasivos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como</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activos</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están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disponibles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comercialmente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diversos</a:t>
            </a:r>
            <a:r>
              <a:rPr sz="650" spc="5"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tipos</a:t>
            </a:r>
            <a:r>
              <a:rPr sz="650" dirty="0">
                <a:solidFill>
                  <a:srgbClr val="171514"/>
                </a:solidFill>
                <a:latin typeface="Microsoft Sans Serif"/>
                <a:cs typeface="Microsoft Sans Serif"/>
              </a:rPr>
              <a:t> </a:t>
            </a:r>
            <a:r>
              <a:rPr sz="650" spc="5" dirty="0" smtClean="0">
                <a:solidFill>
                  <a:srgbClr val="171514"/>
                </a:solidFill>
                <a:latin typeface="Microsoft Sans Serif"/>
                <a:cs typeface="Microsoft Sans Serif"/>
              </a:rPr>
              <a:t>y</a:t>
            </a:r>
            <a:r>
              <a:rPr lang="es-ES" sz="650" spc="5"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tamaños</a:t>
            </a:r>
            <a:r>
              <a:rPr sz="650" spc="20" dirty="0">
                <a:solidFill>
                  <a:srgbClr val="171514"/>
                </a:solidFill>
                <a:latin typeface="Microsoft Sans Serif"/>
                <a:cs typeface="Microsoft Sans Serif"/>
              </a:rPr>
              <a:t>.</a:t>
            </a:r>
            <a:endParaRPr sz="650" dirty="0">
              <a:latin typeface="Microsoft Sans Serif"/>
              <a:cs typeface="Microsoft Sans Serif"/>
            </a:endParaRPr>
          </a:p>
          <a:p>
            <a:pPr marL="12700" marR="5080" indent="152400">
              <a:lnSpc>
                <a:spcPct val="142900"/>
              </a:lnSpc>
              <a:spcBef>
                <a:spcPts val="10"/>
              </a:spcBef>
            </a:pPr>
            <a:r>
              <a:rPr sz="700" spc="20" dirty="0">
                <a:solidFill>
                  <a:srgbClr val="171514"/>
                </a:solidFill>
                <a:latin typeface="Microsoft Sans Serif"/>
                <a:cs typeface="Microsoft Sans Serif"/>
              </a:rPr>
              <a:t>Algunos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ionizadores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utilizan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material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radiactivo,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radio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polonio,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emite</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partículas</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alfa</a:t>
            </a:r>
            <a:r>
              <a:rPr sz="700" spc="1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 </a:t>
            </a:r>
            <a:r>
              <a:rPr sz="700" spc="20" dirty="0">
                <a:solidFill>
                  <a:srgbClr val="171514"/>
                </a:solidFill>
                <a:latin typeface="Microsoft Sans Serif"/>
                <a:cs typeface="Microsoft Sans Serif"/>
              </a:rPr>
              <a:t>ionizar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aire. </a:t>
            </a:r>
            <a:r>
              <a:rPr sz="700" spc="-10" dirty="0">
                <a:solidFill>
                  <a:srgbClr val="171514"/>
                </a:solidFill>
                <a:latin typeface="Microsoft Sans Serif"/>
                <a:cs typeface="Microsoft Sans Serif"/>
              </a:rPr>
              <a:t>Sin </a:t>
            </a:r>
            <a:r>
              <a:rPr sz="700" spc="30" dirty="0">
                <a:solidFill>
                  <a:srgbClr val="171514"/>
                </a:solidFill>
                <a:latin typeface="Microsoft Sans Serif"/>
                <a:cs typeface="Microsoft Sans Serif"/>
              </a:rPr>
              <a:t>embargo,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uso de </a:t>
            </a:r>
            <a:r>
              <a:rPr sz="700" spc="15" dirty="0">
                <a:solidFill>
                  <a:srgbClr val="171514"/>
                </a:solidFill>
                <a:latin typeface="Microsoft Sans Serif"/>
                <a:cs typeface="Microsoft Sans Serif"/>
              </a:rPr>
              <a:t>dichos </a:t>
            </a:r>
            <a:r>
              <a:rPr sz="700" spc="20" dirty="0">
                <a:solidFill>
                  <a:srgbClr val="171514"/>
                </a:solidFill>
                <a:latin typeface="Microsoft Sans Serif"/>
                <a:cs typeface="Microsoft Sans Serif"/>
              </a:rPr>
              <a:t>ionizadores </a:t>
            </a:r>
            <a:r>
              <a:rPr sz="700" spc="-5" dirty="0">
                <a:solidFill>
                  <a:srgbClr val="171514"/>
                </a:solidFill>
                <a:latin typeface="Microsoft Sans Serif"/>
                <a:cs typeface="Microsoft Sans Serif"/>
              </a:rPr>
              <a:t>es </a:t>
            </a:r>
            <a:r>
              <a:rPr sz="700" spc="40" dirty="0">
                <a:solidFill>
                  <a:srgbClr val="171514"/>
                </a:solidFill>
                <a:latin typeface="Microsoft Sans Serif"/>
                <a:cs typeface="Microsoft Sans Serif"/>
              </a:rPr>
              <a:t>muy </a:t>
            </a:r>
            <a:r>
              <a:rPr sz="700" spc="25" dirty="0">
                <a:solidFill>
                  <a:srgbClr val="171514"/>
                </a:solidFill>
                <a:latin typeface="Microsoft Sans Serif"/>
                <a:cs typeface="Microsoft Sans Serif"/>
              </a:rPr>
              <a:t>limitado, </a:t>
            </a:r>
            <a:r>
              <a:rPr sz="700" spc="5" dirty="0">
                <a:solidFill>
                  <a:srgbClr val="171514"/>
                </a:solidFill>
                <a:latin typeface="Microsoft Sans Serif"/>
                <a:cs typeface="Microsoft Sans Serif"/>
              </a:rPr>
              <a:t>ya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 </a:t>
            </a:r>
            <a:r>
              <a:rPr sz="700" spc="25" dirty="0" err="1" smtClean="0">
                <a:solidFill>
                  <a:srgbClr val="171514"/>
                </a:solidFill>
                <a:latin typeface="Microsoft Sans Serif"/>
                <a:cs typeface="Microsoft Sans Serif"/>
              </a:rPr>
              <a:t>deben</a:t>
            </a:r>
            <a:r>
              <a:rPr lang="es-ES" sz="700" spc="2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obtener</a:t>
            </a:r>
            <a:r>
              <a:rPr sz="700" spc="3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una </a:t>
            </a:r>
            <a:r>
              <a:rPr sz="700" spc="10" dirty="0">
                <a:solidFill>
                  <a:srgbClr val="171514"/>
                </a:solidFill>
                <a:latin typeface="Microsoft Sans Serif"/>
                <a:cs typeface="Microsoft Sans Serif"/>
              </a:rPr>
              <a:t>licencia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25" dirty="0">
                <a:solidFill>
                  <a:srgbClr val="171514"/>
                </a:solidFill>
                <a:latin typeface="Microsoft Sans Serif"/>
                <a:cs typeface="Microsoft Sans Serif"/>
              </a:rPr>
              <a:t>autoridades gubernamentales pertinentes </a:t>
            </a:r>
            <a:r>
              <a:rPr sz="700" spc="5" dirty="0">
                <a:solidFill>
                  <a:srgbClr val="171514"/>
                </a:solidFill>
                <a:latin typeface="Microsoft Sans Serif"/>
                <a:cs typeface="Microsoft Sans Serif"/>
              </a:rPr>
              <a:t>y </a:t>
            </a:r>
            <a:r>
              <a:rPr sz="700" spc="25" dirty="0">
                <a:solidFill>
                  <a:srgbClr val="171514"/>
                </a:solidFill>
                <a:latin typeface="Microsoft Sans Serif"/>
                <a:cs typeface="Microsoft Sans Serif"/>
              </a:rPr>
              <a:t>deben </a:t>
            </a:r>
            <a:r>
              <a:rPr sz="700" spc="10" dirty="0" err="1">
                <a:solidFill>
                  <a:srgbClr val="171514"/>
                </a:solidFill>
                <a:latin typeface="Microsoft Sans Serif"/>
                <a:cs typeface="Microsoft Sans Serif"/>
              </a:rPr>
              <a:t>aplicarse</a:t>
            </a:r>
            <a:r>
              <a:rPr sz="700" spc="1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estrictas</a:t>
            </a:r>
            <a:r>
              <a:rPr lang="es-ES" sz="700" spc="1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medidas</a:t>
            </a:r>
            <a:r>
              <a:rPr sz="700" spc="2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20" dirty="0">
                <a:solidFill>
                  <a:srgbClr val="171514"/>
                </a:solidFill>
                <a:latin typeface="Microsoft Sans Serif"/>
                <a:cs typeface="Microsoft Sans Serif"/>
              </a:rPr>
              <a:t>seguridad. </a:t>
            </a:r>
            <a:r>
              <a:rPr sz="700" spc="15" dirty="0">
                <a:solidFill>
                  <a:srgbClr val="171514"/>
                </a:solidFill>
                <a:latin typeface="Microsoft Sans Serif"/>
                <a:cs typeface="Microsoft Sans Serif"/>
              </a:rPr>
              <a:t>Pueden </a:t>
            </a:r>
            <a:r>
              <a:rPr sz="700" spc="10" dirty="0">
                <a:solidFill>
                  <a:srgbClr val="171514"/>
                </a:solidFill>
                <a:latin typeface="Microsoft Sans Serif"/>
                <a:cs typeface="Microsoft Sans Serif"/>
              </a:rPr>
              <a:t>usarse </a:t>
            </a:r>
            <a:r>
              <a:rPr sz="700" spc="20" dirty="0">
                <a:solidFill>
                  <a:srgbClr val="171514"/>
                </a:solidFill>
                <a:latin typeface="Microsoft Sans Serif"/>
                <a:cs typeface="Microsoft Sans Serif"/>
              </a:rPr>
              <a:t>con </a:t>
            </a:r>
            <a:r>
              <a:rPr sz="700" spc="25" dirty="0">
                <a:solidFill>
                  <a:srgbClr val="171514"/>
                </a:solidFill>
                <a:latin typeface="Microsoft Sans Serif"/>
                <a:cs typeface="Microsoft Sans Serif"/>
              </a:rPr>
              <a:t>seguridad </a:t>
            </a:r>
            <a:r>
              <a:rPr sz="700" spc="20" dirty="0">
                <a:solidFill>
                  <a:srgbClr val="171514"/>
                </a:solidFill>
                <a:latin typeface="Microsoft Sans Serif"/>
                <a:cs typeface="Microsoft Sans Serif"/>
              </a:rPr>
              <a:t>en </a:t>
            </a:r>
            <a:r>
              <a:rPr sz="700" spc="30" dirty="0">
                <a:solidFill>
                  <a:srgbClr val="171514"/>
                </a:solidFill>
                <a:latin typeface="Microsoft Sans Serif"/>
                <a:cs typeface="Microsoft Sans Serif"/>
              </a:rPr>
              <a:t>entornos </a:t>
            </a:r>
            <a:r>
              <a:rPr sz="700" spc="15" dirty="0">
                <a:solidFill>
                  <a:srgbClr val="171514"/>
                </a:solidFill>
                <a:latin typeface="Microsoft Sans Serif"/>
                <a:cs typeface="Microsoft Sans Serif"/>
              </a:rPr>
              <a:t>explosivos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su </a:t>
            </a:r>
            <a:r>
              <a:rPr sz="700" spc="35" dirty="0">
                <a:solidFill>
                  <a:srgbClr val="171514"/>
                </a:solidFill>
                <a:latin typeface="Microsoft Sans Serif"/>
                <a:cs typeface="Microsoft Sans Serif"/>
              </a:rPr>
              <a:t>tamaño </a:t>
            </a:r>
            <a:r>
              <a:rPr sz="700" spc="25" dirty="0" err="1">
                <a:solidFill>
                  <a:srgbClr val="171514"/>
                </a:solidFill>
                <a:latin typeface="Microsoft Sans Serif"/>
                <a:cs typeface="Microsoft Sans Serif"/>
              </a:rPr>
              <a:t>puede</a:t>
            </a:r>
            <a:r>
              <a:rPr sz="700" spc="2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ser</a:t>
            </a:r>
            <a:r>
              <a:rPr lang="es-ES" sz="700" spc="1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extremadamente</a:t>
            </a:r>
            <a:r>
              <a:rPr sz="700" spc="3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pequeño, lo </a:t>
            </a:r>
            <a:r>
              <a:rPr sz="700" spc="30" dirty="0">
                <a:solidFill>
                  <a:srgbClr val="171514"/>
                </a:solidFill>
                <a:latin typeface="Microsoft Sans Serif"/>
                <a:cs typeface="Microsoft Sans Serif"/>
              </a:rPr>
              <a:t>que </a:t>
            </a:r>
            <a:r>
              <a:rPr sz="700" spc="35" dirty="0">
                <a:solidFill>
                  <a:srgbClr val="171514"/>
                </a:solidFill>
                <a:latin typeface="Microsoft Sans Serif"/>
                <a:cs typeface="Microsoft Sans Serif"/>
              </a:rPr>
              <a:t>permite </a:t>
            </a:r>
            <a:r>
              <a:rPr sz="700" spc="10" dirty="0">
                <a:solidFill>
                  <a:srgbClr val="171514"/>
                </a:solidFill>
                <a:latin typeface="Microsoft Sans Serif"/>
                <a:cs typeface="Microsoft Sans Serif"/>
              </a:rPr>
              <a:t>su colocación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áreas </a:t>
            </a:r>
            <a:r>
              <a:rPr sz="700" spc="40" dirty="0">
                <a:solidFill>
                  <a:srgbClr val="171514"/>
                </a:solidFill>
                <a:latin typeface="Microsoft Sans Serif"/>
                <a:cs typeface="Microsoft Sans Serif"/>
              </a:rPr>
              <a:t>muy </a:t>
            </a:r>
            <a:r>
              <a:rPr sz="700" spc="15" dirty="0">
                <a:solidFill>
                  <a:srgbClr val="171514"/>
                </a:solidFill>
                <a:latin typeface="Microsoft Sans Serif"/>
                <a:cs typeface="Microsoft Sans Serif"/>
              </a:rPr>
              <a:t>confinadas. </a:t>
            </a:r>
            <a:r>
              <a:rPr sz="700" spc="-10" dirty="0">
                <a:solidFill>
                  <a:srgbClr val="171514"/>
                </a:solidFill>
                <a:latin typeface="Microsoft Sans Serif"/>
                <a:cs typeface="Microsoft Sans Serif"/>
              </a:rPr>
              <a:t>Sin </a:t>
            </a:r>
            <a:r>
              <a:rPr sz="700" spc="30" dirty="0">
                <a:solidFill>
                  <a:srgbClr val="171514"/>
                </a:solidFill>
                <a:latin typeface="Microsoft Sans Serif"/>
                <a:cs typeface="Microsoft Sans Serif"/>
              </a:rPr>
              <a:t>embargo, </a:t>
            </a:r>
            <a:r>
              <a:rPr sz="700" spc="10" dirty="0" err="1" smtClean="0">
                <a:solidFill>
                  <a:srgbClr val="171514"/>
                </a:solidFill>
                <a:latin typeface="Microsoft Sans Serif"/>
                <a:cs typeface="Microsoft Sans Serif"/>
              </a:rPr>
              <a:t>su</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vida</a:t>
            </a:r>
            <a:r>
              <a:rPr sz="700" spc="1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media </a:t>
            </a:r>
            <a:r>
              <a:rPr sz="700" spc="-5" dirty="0">
                <a:solidFill>
                  <a:srgbClr val="171514"/>
                </a:solidFill>
                <a:latin typeface="Microsoft Sans Serif"/>
                <a:cs typeface="Microsoft Sans Serif"/>
              </a:rPr>
              <a:t>es </a:t>
            </a:r>
            <a:r>
              <a:rPr sz="700" spc="25" dirty="0">
                <a:solidFill>
                  <a:srgbClr val="171514"/>
                </a:solidFill>
                <a:latin typeface="Microsoft Sans Serif"/>
                <a:cs typeface="Microsoft Sans Serif"/>
              </a:rPr>
              <a:t>relativamente corta </a:t>
            </a:r>
            <a:r>
              <a:rPr sz="700" dirty="0">
                <a:solidFill>
                  <a:srgbClr val="171514"/>
                </a:solidFill>
                <a:latin typeface="Microsoft Sans Serif"/>
                <a:cs typeface="Microsoft Sans Serif"/>
              </a:rPr>
              <a:t>(~130 días), </a:t>
            </a:r>
            <a:r>
              <a:rPr sz="700" spc="40" dirty="0">
                <a:solidFill>
                  <a:srgbClr val="171514"/>
                </a:solidFill>
                <a:latin typeface="Microsoft Sans Serif"/>
                <a:cs typeface="Microsoft Sans Serif"/>
              </a:rPr>
              <a:t>por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deben </a:t>
            </a:r>
            <a:r>
              <a:rPr sz="700" spc="15" dirty="0">
                <a:solidFill>
                  <a:srgbClr val="171514"/>
                </a:solidFill>
                <a:latin typeface="Microsoft Sans Serif"/>
                <a:cs typeface="Microsoft Sans Serif"/>
              </a:rPr>
              <a:t>reemplazarse </a:t>
            </a:r>
            <a:r>
              <a:rPr sz="700" spc="25" dirty="0">
                <a:solidFill>
                  <a:srgbClr val="171514"/>
                </a:solidFill>
                <a:latin typeface="Microsoft Sans Serif"/>
                <a:cs typeface="Microsoft Sans Serif"/>
              </a:rPr>
              <a:t>periódicamente. </a:t>
            </a:r>
            <a:r>
              <a:rPr sz="700" spc="-20" dirty="0">
                <a:solidFill>
                  <a:srgbClr val="171514"/>
                </a:solidFill>
                <a:latin typeface="Microsoft Sans Serif"/>
                <a:cs typeface="Microsoft Sans Serif"/>
              </a:rPr>
              <a:t>Su </a:t>
            </a:r>
            <a:r>
              <a:rPr sz="700" spc="20" dirty="0" err="1" smtClean="0">
                <a:solidFill>
                  <a:srgbClr val="171514"/>
                </a:solidFill>
                <a:latin typeface="Microsoft Sans Serif"/>
                <a:cs typeface="Microsoft Sans Serif"/>
              </a:rPr>
              <a:t>uso</a:t>
            </a:r>
            <a:r>
              <a:rPr lang="es-ES" sz="700" spc="2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también</a:t>
            </a:r>
            <a:r>
              <a:rPr sz="700" spc="-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requerir</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inspección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periódica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parte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autoridades</a:t>
            </a:r>
            <a:r>
              <a:rPr sz="700" spc="20" dirty="0">
                <a:solidFill>
                  <a:srgbClr val="171514"/>
                </a:solidFill>
                <a:latin typeface="Microsoft Sans Serif"/>
                <a:cs typeface="Microsoft Sans Serif"/>
              </a:rPr>
              <a:t>.</a:t>
            </a:r>
            <a:endParaRPr sz="700" dirty="0">
              <a:latin typeface="Microsoft Sans Serif"/>
              <a:cs typeface="Microsoft Sans Serif"/>
            </a:endParaRP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4707651" y="3477670"/>
            <a:ext cx="5571056" cy="1478899"/>
          </a:xfrm>
          <a:prstGeom prst="rect">
            <a:avLst/>
          </a:prstGeom>
        </p:spPr>
      </p:pic>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5943347" y="7106348"/>
            <a:ext cx="3085185" cy="376732"/>
          </a:xfrm>
          <a:prstGeom prst="rect">
            <a:avLst/>
          </a:prstGeom>
        </p:spPr>
      </p:pic>
      <p:sp>
        <p:nvSpPr>
          <p:cNvPr id="3" name="object 3"/>
          <p:cNvSpPr/>
          <p:nvPr/>
        </p:nvSpPr>
        <p:spPr>
          <a:xfrm>
            <a:off x="7896997" y="5101713"/>
            <a:ext cx="946150" cy="1005840"/>
          </a:xfrm>
          <a:custGeom>
            <a:avLst/>
            <a:gdLst/>
            <a:ahLst/>
            <a:cxnLst/>
            <a:rect l="l" t="t" r="r" b="b"/>
            <a:pathLst>
              <a:path w="946150" h="1005839">
                <a:moveTo>
                  <a:pt x="413397" y="38576"/>
                </a:moveTo>
                <a:lnTo>
                  <a:pt x="376879" y="13457"/>
                </a:lnTo>
                <a:lnTo>
                  <a:pt x="334705" y="690"/>
                </a:lnTo>
                <a:lnTo>
                  <a:pt x="289310" y="0"/>
                </a:lnTo>
                <a:lnTo>
                  <a:pt x="243127" y="11107"/>
                </a:lnTo>
                <a:lnTo>
                  <a:pt x="198588" y="33736"/>
                </a:lnTo>
                <a:lnTo>
                  <a:pt x="158127" y="67608"/>
                </a:lnTo>
                <a:lnTo>
                  <a:pt x="128654" y="105592"/>
                </a:lnTo>
                <a:lnTo>
                  <a:pt x="117169" y="126396"/>
                </a:lnTo>
                <a:lnTo>
                  <a:pt x="108038" y="148101"/>
                </a:lnTo>
              </a:path>
              <a:path w="946150" h="1005839">
                <a:moveTo>
                  <a:pt x="739901" y="171646"/>
                </a:moveTo>
                <a:lnTo>
                  <a:pt x="730262" y="128385"/>
                </a:lnTo>
                <a:lnTo>
                  <a:pt x="708022" y="90313"/>
                </a:lnTo>
                <a:lnTo>
                  <a:pt x="675157" y="58885"/>
                </a:lnTo>
                <a:lnTo>
                  <a:pt x="633643" y="35556"/>
                </a:lnTo>
                <a:lnTo>
                  <a:pt x="585457" y="21782"/>
                </a:lnTo>
                <a:lnTo>
                  <a:pt x="532574" y="19018"/>
                </a:lnTo>
                <a:lnTo>
                  <a:pt x="508467" y="21690"/>
                </a:lnTo>
                <a:lnTo>
                  <a:pt x="484954" y="26765"/>
                </a:lnTo>
                <a:lnTo>
                  <a:pt x="462296" y="34173"/>
                </a:lnTo>
                <a:lnTo>
                  <a:pt x="440753" y="43846"/>
                </a:lnTo>
              </a:path>
              <a:path w="946150" h="1005839">
                <a:moveTo>
                  <a:pt x="896226" y="464775"/>
                </a:moveTo>
                <a:lnTo>
                  <a:pt x="912120" y="423404"/>
                </a:lnTo>
                <a:lnTo>
                  <a:pt x="914667" y="379400"/>
                </a:lnTo>
                <a:lnTo>
                  <a:pt x="904705" y="335068"/>
                </a:lnTo>
                <a:lnTo>
                  <a:pt x="883072" y="292713"/>
                </a:lnTo>
                <a:lnTo>
                  <a:pt x="850608" y="254637"/>
                </a:lnTo>
                <a:lnTo>
                  <a:pt x="808151" y="223145"/>
                </a:lnTo>
                <a:lnTo>
                  <a:pt x="764266" y="203306"/>
                </a:lnTo>
                <a:lnTo>
                  <a:pt x="741325" y="196968"/>
                </a:lnTo>
                <a:lnTo>
                  <a:pt x="718057" y="193135"/>
                </a:lnTo>
              </a:path>
              <a:path w="946150" h="1005839">
                <a:moveTo>
                  <a:pt x="162344" y="123488"/>
                </a:moveTo>
                <a:lnTo>
                  <a:pt x="105050" y="146557"/>
                </a:lnTo>
                <a:lnTo>
                  <a:pt x="56825" y="209537"/>
                </a:lnTo>
                <a:lnTo>
                  <a:pt x="37258" y="253422"/>
                </a:lnTo>
                <a:lnTo>
                  <a:pt x="21334" y="304200"/>
                </a:lnTo>
                <a:lnTo>
                  <a:pt x="9511" y="360843"/>
                </a:lnTo>
                <a:lnTo>
                  <a:pt x="2246" y="422322"/>
                </a:lnTo>
                <a:lnTo>
                  <a:pt x="0" y="487610"/>
                </a:lnTo>
                <a:lnTo>
                  <a:pt x="1988" y="539180"/>
                </a:lnTo>
                <a:lnTo>
                  <a:pt x="7207" y="589193"/>
                </a:lnTo>
                <a:lnTo>
                  <a:pt x="15508" y="636947"/>
                </a:lnTo>
                <a:lnTo>
                  <a:pt x="26744" y="681742"/>
                </a:lnTo>
                <a:lnTo>
                  <a:pt x="40767" y="722875"/>
                </a:lnTo>
                <a:lnTo>
                  <a:pt x="57429" y="759644"/>
                </a:lnTo>
              </a:path>
              <a:path w="946150" h="1005839">
                <a:moveTo>
                  <a:pt x="833577" y="765956"/>
                </a:moveTo>
                <a:lnTo>
                  <a:pt x="873669" y="747062"/>
                </a:lnTo>
                <a:lnTo>
                  <a:pt x="905938" y="717061"/>
                </a:lnTo>
                <a:lnTo>
                  <a:pt x="929398" y="678192"/>
                </a:lnTo>
                <a:lnTo>
                  <a:pt x="943062" y="632699"/>
                </a:lnTo>
                <a:lnTo>
                  <a:pt x="945943" y="582822"/>
                </a:lnTo>
                <a:lnTo>
                  <a:pt x="937056" y="530802"/>
                </a:lnTo>
                <a:lnTo>
                  <a:pt x="929179" y="507956"/>
                </a:lnTo>
                <a:lnTo>
                  <a:pt x="919081" y="486213"/>
                </a:lnTo>
                <a:lnTo>
                  <a:pt x="906890" y="465812"/>
                </a:lnTo>
                <a:lnTo>
                  <a:pt x="892733" y="446995"/>
                </a:lnTo>
              </a:path>
              <a:path w="946150" h="1005839">
                <a:moveTo>
                  <a:pt x="79768" y="687520"/>
                </a:moveTo>
                <a:lnTo>
                  <a:pt x="65911" y="727564"/>
                </a:lnTo>
                <a:lnTo>
                  <a:pt x="62240" y="768769"/>
                </a:lnTo>
                <a:lnTo>
                  <a:pt x="68174" y="809624"/>
                </a:lnTo>
                <a:lnTo>
                  <a:pt x="83136" y="848617"/>
                </a:lnTo>
                <a:lnTo>
                  <a:pt x="106545" y="884239"/>
                </a:lnTo>
                <a:lnTo>
                  <a:pt x="137823" y="914978"/>
                </a:lnTo>
                <a:lnTo>
                  <a:pt x="176390" y="939323"/>
                </a:lnTo>
                <a:lnTo>
                  <a:pt x="212473" y="953149"/>
                </a:lnTo>
                <a:lnTo>
                  <a:pt x="287636" y="960131"/>
                </a:lnTo>
                <a:lnTo>
                  <a:pt x="324548" y="953090"/>
                </a:lnTo>
              </a:path>
              <a:path w="946150" h="1005839">
                <a:moveTo>
                  <a:pt x="349694" y="920400"/>
                </a:moveTo>
                <a:lnTo>
                  <a:pt x="375215" y="956638"/>
                </a:lnTo>
                <a:lnTo>
                  <a:pt x="410351" y="983248"/>
                </a:lnTo>
                <a:lnTo>
                  <a:pt x="452723" y="999647"/>
                </a:lnTo>
                <a:lnTo>
                  <a:pt x="499950" y="1005249"/>
                </a:lnTo>
                <a:lnTo>
                  <a:pt x="549653" y="999472"/>
                </a:lnTo>
                <a:lnTo>
                  <a:pt x="599452" y="981729"/>
                </a:lnTo>
                <a:lnTo>
                  <a:pt x="620644" y="970019"/>
                </a:lnTo>
                <a:lnTo>
                  <a:pt x="640359" y="956316"/>
                </a:lnTo>
                <a:lnTo>
                  <a:pt x="658388" y="940784"/>
                </a:lnTo>
                <a:lnTo>
                  <a:pt x="674522" y="923588"/>
                </a:lnTo>
              </a:path>
              <a:path w="946150" h="1005839">
                <a:moveTo>
                  <a:pt x="489991" y="914355"/>
                </a:moveTo>
                <a:lnTo>
                  <a:pt x="521461" y="936181"/>
                </a:lnTo>
                <a:lnTo>
                  <a:pt x="559171" y="947252"/>
                </a:lnTo>
                <a:lnTo>
                  <a:pt x="601378" y="947933"/>
                </a:lnTo>
                <a:lnTo>
                  <a:pt x="646340" y="938583"/>
                </a:lnTo>
                <a:lnTo>
                  <a:pt x="692313" y="919566"/>
                </a:lnTo>
                <a:lnTo>
                  <a:pt x="737556" y="891244"/>
                </a:lnTo>
                <a:lnTo>
                  <a:pt x="780326" y="853979"/>
                </a:lnTo>
                <a:lnTo>
                  <a:pt x="818770" y="807910"/>
                </a:lnTo>
                <a:lnTo>
                  <a:pt x="834606" y="783181"/>
                </a:lnTo>
                <a:lnTo>
                  <a:pt x="847928" y="757688"/>
                </a:lnTo>
              </a:path>
            </a:pathLst>
          </a:custGeom>
          <a:ln w="7620">
            <a:solidFill>
              <a:srgbClr val="231F20"/>
            </a:solidFill>
          </a:ln>
        </p:spPr>
        <p:txBody>
          <a:bodyPr wrap="square" lIns="0" tIns="0" rIns="0" bIns="0" rtlCol="0"/>
          <a:lstStyle/>
          <a:p>
            <a:endParaRPr/>
          </a:p>
        </p:txBody>
      </p:sp>
      <p:grpSp>
        <p:nvGrpSpPr>
          <p:cNvPr id="4" name="object 4"/>
          <p:cNvGrpSpPr/>
          <p:nvPr/>
        </p:nvGrpSpPr>
        <p:grpSpPr>
          <a:xfrm>
            <a:off x="5955384" y="7069495"/>
            <a:ext cx="3089275" cy="120650"/>
            <a:chOff x="1272258" y="7069495"/>
            <a:chExt cx="3089275" cy="120650"/>
          </a:xfrm>
        </p:grpSpPr>
        <p:sp>
          <p:nvSpPr>
            <p:cNvPr id="5" name="object 5"/>
            <p:cNvSpPr/>
            <p:nvPr/>
          </p:nvSpPr>
          <p:spPr>
            <a:xfrm>
              <a:off x="1276068" y="7073305"/>
              <a:ext cx="3081655" cy="45085"/>
            </a:xfrm>
            <a:custGeom>
              <a:avLst/>
              <a:gdLst/>
              <a:ahLst/>
              <a:cxnLst/>
              <a:rect l="l" t="t" r="r" b="b"/>
              <a:pathLst>
                <a:path w="3081654" h="45084">
                  <a:moveTo>
                    <a:pt x="0" y="16941"/>
                  </a:moveTo>
                  <a:lnTo>
                    <a:pt x="7386" y="18026"/>
                  </a:lnTo>
                  <a:lnTo>
                    <a:pt x="14377" y="19373"/>
                  </a:lnTo>
                  <a:lnTo>
                    <a:pt x="21429" y="20663"/>
                  </a:lnTo>
                  <a:lnTo>
                    <a:pt x="74947" y="24313"/>
                  </a:lnTo>
                  <a:lnTo>
                    <a:pt x="125739" y="25972"/>
                  </a:lnTo>
                  <a:lnTo>
                    <a:pt x="177705" y="26879"/>
                  </a:lnTo>
                  <a:lnTo>
                    <a:pt x="227183" y="27359"/>
                  </a:lnTo>
                  <a:lnTo>
                    <a:pt x="270509" y="27736"/>
                  </a:lnTo>
                  <a:lnTo>
                    <a:pt x="319817" y="28716"/>
                  </a:lnTo>
                  <a:lnTo>
                    <a:pt x="369152" y="29142"/>
                  </a:lnTo>
                  <a:lnTo>
                    <a:pt x="418469" y="28923"/>
                  </a:lnTo>
                  <a:lnTo>
                    <a:pt x="467721" y="27968"/>
                  </a:lnTo>
                  <a:lnTo>
                    <a:pt x="516864" y="26187"/>
                  </a:lnTo>
                  <a:lnTo>
                    <a:pt x="536278" y="25118"/>
                  </a:lnTo>
                  <a:lnTo>
                    <a:pt x="555510" y="23877"/>
                  </a:lnTo>
                  <a:lnTo>
                    <a:pt x="574743" y="22638"/>
                  </a:lnTo>
                  <a:lnTo>
                    <a:pt x="594156" y="21577"/>
                  </a:lnTo>
                  <a:lnTo>
                    <a:pt x="612183" y="20088"/>
                  </a:lnTo>
                  <a:lnTo>
                    <a:pt x="630388" y="19145"/>
                  </a:lnTo>
                  <a:lnTo>
                    <a:pt x="673858" y="16218"/>
                  </a:lnTo>
                  <a:lnTo>
                    <a:pt x="688350" y="14648"/>
                  </a:lnTo>
                  <a:lnTo>
                    <a:pt x="695591" y="13868"/>
                  </a:lnTo>
                  <a:lnTo>
                    <a:pt x="700430" y="13347"/>
                  </a:lnTo>
                  <a:lnTo>
                    <a:pt x="710095" y="12318"/>
                  </a:lnTo>
                  <a:lnTo>
                    <a:pt x="722211" y="12650"/>
                  </a:lnTo>
                  <a:lnTo>
                    <a:pt x="734363" y="12941"/>
                  </a:lnTo>
                  <a:lnTo>
                    <a:pt x="746455" y="13308"/>
                  </a:lnTo>
                  <a:lnTo>
                    <a:pt x="758393" y="13868"/>
                  </a:lnTo>
                  <a:lnTo>
                    <a:pt x="765729" y="14534"/>
                  </a:lnTo>
                  <a:lnTo>
                    <a:pt x="772883" y="15443"/>
                  </a:lnTo>
                  <a:lnTo>
                    <a:pt x="780038" y="16332"/>
                  </a:lnTo>
                  <a:lnTo>
                    <a:pt x="787374" y="16941"/>
                  </a:lnTo>
                  <a:lnTo>
                    <a:pt x="794622" y="17324"/>
                  </a:lnTo>
                  <a:lnTo>
                    <a:pt x="801870" y="17711"/>
                  </a:lnTo>
                  <a:lnTo>
                    <a:pt x="809114" y="18100"/>
                  </a:lnTo>
                  <a:lnTo>
                    <a:pt x="816355" y="18491"/>
                  </a:lnTo>
                  <a:lnTo>
                    <a:pt x="840057" y="21041"/>
                  </a:lnTo>
                  <a:lnTo>
                    <a:pt x="864179" y="22109"/>
                  </a:lnTo>
                  <a:lnTo>
                    <a:pt x="888541" y="22907"/>
                  </a:lnTo>
                  <a:lnTo>
                    <a:pt x="912964" y="24650"/>
                  </a:lnTo>
                  <a:lnTo>
                    <a:pt x="923879" y="24340"/>
                  </a:lnTo>
                  <a:lnTo>
                    <a:pt x="963536" y="22605"/>
                  </a:lnTo>
                  <a:lnTo>
                    <a:pt x="968997" y="20954"/>
                  </a:lnTo>
                  <a:lnTo>
                    <a:pt x="975766" y="20027"/>
                  </a:lnTo>
                  <a:lnTo>
                    <a:pt x="984447" y="19000"/>
                  </a:lnTo>
                  <a:lnTo>
                    <a:pt x="992314" y="18337"/>
                  </a:lnTo>
                  <a:lnTo>
                    <a:pt x="1000362" y="17747"/>
                  </a:lnTo>
                  <a:lnTo>
                    <a:pt x="1009586" y="16941"/>
                  </a:lnTo>
                  <a:lnTo>
                    <a:pt x="1016827" y="16218"/>
                  </a:lnTo>
                  <a:lnTo>
                    <a:pt x="1024070" y="15443"/>
                  </a:lnTo>
                  <a:lnTo>
                    <a:pt x="1031314" y="14648"/>
                  </a:lnTo>
                  <a:lnTo>
                    <a:pt x="1038555" y="13868"/>
                  </a:lnTo>
                  <a:lnTo>
                    <a:pt x="1043393" y="13347"/>
                  </a:lnTo>
                  <a:lnTo>
                    <a:pt x="1053045" y="12318"/>
                  </a:lnTo>
                  <a:lnTo>
                    <a:pt x="1073579" y="12664"/>
                  </a:lnTo>
                  <a:lnTo>
                    <a:pt x="1094111" y="12979"/>
                  </a:lnTo>
                  <a:lnTo>
                    <a:pt x="1114642" y="13351"/>
                  </a:lnTo>
                  <a:lnTo>
                    <a:pt x="1135176" y="13868"/>
                  </a:lnTo>
                  <a:lnTo>
                    <a:pt x="1146314" y="14544"/>
                  </a:lnTo>
                  <a:lnTo>
                    <a:pt x="1157393" y="15751"/>
                  </a:lnTo>
                  <a:lnTo>
                    <a:pt x="1168232" y="17172"/>
                  </a:lnTo>
                  <a:lnTo>
                    <a:pt x="1178648" y="18491"/>
                  </a:lnTo>
                  <a:lnTo>
                    <a:pt x="1205214" y="21376"/>
                  </a:lnTo>
                  <a:lnTo>
                    <a:pt x="1231780" y="23996"/>
                  </a:lnTo>
                  <a:lnTo>
                    <a:pt x="1258349" y="26560"/>
                  </a:lnTo>
                  <a:lnTo>
                    <a:pt x="1284922" y="29273"/>
                  </a:lnTo>
                  <a:lnTo>
                    <a:pt x="1290383" y="29895"/>
                  </a:lnTo>
                  <a:lnTo>
                    <a:pt x="1294256" y="31534"/>
                  </a:lnTo>
                  <a:lnTo>
                    <a:pt x="1299413" y="32346"/>
                  </a:lnTo>
                  <a:lnTo>
                    <a:pt x="1312514" y="34354"/>
                  </a:lnTo>
                  <a:lnTo>
                    <a:pt x="1325251" y="36052"/>
                  </a:lnTo>
                  <a:lnTo>
                    <a:pt x="1338350" y="37440"/>
                  </a:lnTo>
                  <a:lnTo>
                    <a:pt x="1352537" y="38519"/>
                  </a:lnTo>
                  <a:lnTo>
                    <a:pt x="1367119" y="40662"/>
                  </a:lnTo>
                  <a:lnTo>
                    <a:pt x="1380796" y="42289"/>
                  </a:lnTo>
                  <a:lnTo>
                    <a:pt x="1394837" y="43571"/>
                  </a:lnTo>
                  <a:lnTo>
                    <a:pt x="1410512" y="44678"/>
                  </a:lnTo>
                  <a:lnTo>
                    <a:pt x="1472038" y="44204"/>
                  </a:lnTo>
                  <a:lnTo>
                    <a:pt x="1498423" y="44259"/>
                  </a:lnTo>
                  <a:lnTo>
                    <a:pt x="1514666" y="43371"/>
                  </a:lnTo>
                  <a:lnTo>
                    <a:pt x="1545767" y="40068"/>
                  </a:lnTo>
                  <a:lnTo>
                    <a:pt x="1556635" y="38908"/>
                  </a:lnTo>
                  <a:lnTo>
                    <a:pt x="1567503" y="37750"/>
                  </a:lnTo>
                  <a:lnTo>
                    <a:pt x="1578371" y="36593"/>
                  </a:lnTo>
                  <a:lnTo>
                    <a:pt x="1589239" y="35432"/>
                  </a:lnTo>
                  <a:lnTo>
                    <a:pt x="1594065" y="34912"/>
                  </a:lnTo>
                  <a:lnTo>
                    <a:pt x="1603730" y="33896"/>
                  </a:lnTo>
                  <a:lnTo>
                    <a:pt x="1610169" y="32346"/>
                  </a:lnTo>
                  <a:lnTo>
                    <a:pt x="1615973" y="30505"/>
                  </a:lnTo>
                  <a:lnTo>
                    <a:pt x="1623047" y="29273"/>
                  </a:lnTo>
                  <a:lnTo>
                    <a:pt x="1627555" y="28460"/>
                  </a:lnTo>
                  <a:lnTo>
                    <a:pt x="1633359" y="28651"/>
                  </a:lnTo>
                  <a:lnTo>
                    <a:pt x="1637538" y="27736"/>
                  </a:lnTo>
                  <a:lnTo>
                    <a:pt x="1643341" y="26492"/>
                  </a:lnTo>
                  <a:lnTo>
                    <a:pt x="1646554" y="24447"/>
                  </a:lnTo>
                  <a:lnTo>
                    <a:pt x="1686814" y="15178"/>
                  </a:lnTo>
                  <a:lnTo>
                    <a:pt x="1724494" y="7708"/>
                  </a:lnTo>
                  <a:lnTo>
                    <a:pt x="1743421" y="5727"/>
                  </a:lnTo>
                  <a:lnTo>
                    <a:pt x="1737775" y="6278"/>
                  </a:lnTo>
                  <a:lnTo>
                    <a:pt x="1779242" y="292"/>
                  </a:lnTo>
                  <a:lnTo>
                    <a:pt x="1782457" y="0"/>
                  </a:lnTo>
                  <a:lnTo>
                    <a:pt x="1829889" y="825"/>
                  </a:lnTo>
                  <a:lnTo>
                    <a:pt x="1877180" y="1775"/>
                  </a:lnTo>
                  <a:lnTo>
                    <a:pt x="1924424" y="2774"/>
                  </a:lnTo>
                  <a:lnTo>
                    <a:pt x="1971715" y="3748"/>
                  </a:lnTo>
                  <a:lnTo>
                    <a:pt x="2019147" y="4622"/>
                  </a:lnTo>
                  <a:lnTo>
                    <a:pt x="2038890" y="5935"/>
                  </a:lnTo>
                  <a:lnTo>
                    <a:pt x="2050545" y="6351"/>
                  </a:lnTo>
                  <a:lnTo>
                    <a:pt x="2091601" y="4622"/>
                  </a:lnTo>
                  <a:lnTo>
                    <a:pt x="2136742" y="350"/>
                  </a:lnTo>
                  <a:lnTo>
                    <a:pt x="2139911" y="0"/>
                  </a:lnTo>
                  <a:lnTo>
                    <a:pt x="2194329" y="762"/>
                  </a:lnTo>
                  <a:lnTo>
                    <a:pt x="2245337" y="1851"/>
                  </a:lnTo>
                  <a:lnTo>
                    <a:pt x="2295559" y="3554"/>
                  </a:lnTo>
                  <a:lnTo>
                    <a:pt x="2347620" y="6159"/>
                  </a:lnTo>
                  <a:lnTo>
                    <a:pt x="2395931" y="9245"/>
                  </a:lnTo>
                  <a:lnTo>
                    <a:pt x="2417710" y="11519"/>
                  </a:lnTo>
                  <a:lnTo>
                    <a:pt x="2424912" y="12318"/>
                  </a:lnTo>
                  <a:lnTo>
                    <a:pt x="2429738" y="12839"/>
                  </a:lnTo>
                  <a:lnTo>
                    <a:pt x="2439403" y="13868"/>
                  </a:lnTo>
                  <a:lnTo>
                    <a:pt x="2477859" y="14069"/>
                  </a:lnTo>
                  <a:lnTo>
                    <a:pt x="2532206" y="14505"/>
                  </a:lnTo>
                  <a:lnTo>
                    <a:pt x="2594377" y="14378"/>
                  </a:lnTo>
                  <a:lnTo>
                    <a:pt x="2656302" y="12891"/>
                  </a:lnTo>
                  <a:lnTo>
                    <a:pt x="2709913" y="9245"/>
                  </a:lnTo>
                  <a:lnTo>
                    <a:pt x="2741990" y="9891"/>
                  </a:lnTo>
                  <a:lnTo>
                    <a:pt x="2773313" y="10666"/>
                  </a:lnTo>
                  <a:lnTo>
                    <a:pt x="2804334" y="11887"/>
                  </a:lnTo>
                  <a:lnTo>
                    <a:pt x="2835503" y="13868"/>
                  </a:lnTo>
                  <a:lnTo>
                    <a:pt x="2876364" y="13163"/>
                  </a:lnTo>
                  <a:lnTo>
                    <a:pt x="2932112" y="9245"/>
                  </a:lnTo>
                  <a:lnTo>
                    <a:pt x="2954027" y="4757"/>
                  </a:lnTo>
                  <a:lnTo>
                    <a:pt x="2961093" y="3086"/>
                  </a:lnTo>
                  <a:lnTo>
                    <a:pt x="2965932" y="2057"/>
                  </a:lnTo>
                  <a:lnTo>
                    <a:pt x="2975584" y="0"/>
                  </a:lnTo>
                  <a:lnTo>
                    <a:pt x="2992491" y="354"/>
                  </a:lnTo>
                  <a:lnTo>
                    <a:pt x="3009398" y="693"/>
                  </a:lnTo>
                  <a:lnTo>
                    <a:pt x="3026305" y="1073"/>
                  </a:lnTo>
                  <a:lnTo>
                    <a:pt x="3043212" y="1549"/>
                  </a:lnTo>
                  <a:lnTo>
                    <a:pt x="3051804" y="1685"/>
                  </a:lnTo>
                  <a:lnTo>
                    <a:pt x="3060484" y="1812"/>
                  </a:lnTo>
                  <a:lnTo>
                    <a:pt x="3068983" y="2192"/>
                  </a:lnTo>
                  <a:lnTo>
                    <a:pt x="3077032" y="3086"/>
                  </a:lnTo>
                  <a:lnTo>
                    <a:pt x="3081540" y="3797"/>
                  </a:lnTo>
                  <a:lnTo>
                    <a:pt x="3062528" y="4622"/>
                  </a:lnTo>
                </a:path>
              </a:pathLst>
            </a:custGeom>
            <a:ln w="7620">
              <a:solidFill>
                <a:srgbClr val="231F20"/>
              </a:solidFill>
            </a:ln>
          </p:spPr>
          <p:txBody>
            <a:bodyPr wrap="square" lIns="0" tIns="0" rIns="0" bIns="0" rtlCol="0"/>
            <a:lstStyle/>
            <a:p>
              <a:endParaRPr/>
            </a:p>
          </p:txBody>
        </p:sp>
        <p:sp>
          <p:nvSpPr>
            <p:cNvPr id="6" name="object 6"/>
            <p:cNvSpPr/>
            <p:nvPr/>
          </p:nvSpPr>
          <p:spPr>
            <a:xfrm>
              <a:off x="1971528" y="7105305"/>
              <a:ext cx="353060" cy="85090"/>
            </a:xfrm>
            <a:custGeom>
              <a:avLst/>
              <a:gdLst/>
              <a:ahLst/>
              <a:cxnLst/>
              <a:rect l="l" t="t" r="r" b="b"/>
              <a:pathLst>
                <a:path w="353060" h="85090">
                  <a:moveTo>
                    <a:pt x="134112" y="48768"/>
                  </a:moveTo>
                  <a:lnTo>
                    <a:pt x="206248" y="48768"/>
                  </a:lnTo>
                </a:path>
                <a:path w="353060" h="85090">
                  <a:moveTo>
                    <a:pt x="175260" y="12700"/>
                  </a:moveTo>
                  <a:lnTo>
                    <a:pt x="175260" y="84836"/>
                  </a:lnTo>
                </a:path>
                <a:path w="353060" h="85090">
                  <a:moveTo>
                    <a:pt x="0" y="36068"/>
                  </a:moveTo>
                  <a:lnTo>
                    <a:pt x="72136" y="36068"/>
                  </a:lnTo>
                </a:path>
                <a:path w="353060" h="85090">
                  <a:moveTo>
                    <a:pt x="41148" y="0"/>
                  </a:moveTo>
                  <a:lnTo>
                    <a:pt x="41148" y="72136"/>
                  </a:lnTo>
                </a:path>
                <a:path w="353060" h="85090">
                  <a:moveTo>
                    <a:pt x="280416" y="29464"/>
                  </a:moveTo>
                  <a:lnTo>
                    <a:pt x="353060" y="29464"/>
                  </a:lnTo>
                </a:path>
              </a:pathLst>
            </a:custGeom>
            <a:ln w="10160">
              <a:solidFill>
                <a:srgbClr val="231F20"/>
              </a:solidFill>
            </a:ln>
          </p:spPr>
          <p:txBody>
            <a:bodyPr wrap="square" lIns="0" tIns="0" rIns="0" bIns="0" rtlCol="0"/>
            <a:lstStyle/>
            <a:p>
              <a:endParaRPr/>
            </a:p>
          </p:txBody>
        </p:sp>
        <p:sp>
          <p:nvSpPr>
            <p:cNvPr id="7" name="object 7"/>
            <p:cNvSpPr/>
            <p:nvPr/>
          </p:nvSpPr>
          <p:spPr>
            <a:xfrm>
              <a:off x="2293092" y="7098701"/>
              <a:ext cx="635" cy="72390"/>
            </a:xfrm>
            <a:custGeom>
              <a:avLst/>
              <a:gdLst/>
              <a:ahLst/>
              <a:cxnLst/>
              <a:rect l="l" t="t" r="r" b="b"/>
              <a:pathLst>
                <a:path w="635" h="72390">
                  <a:moveTo>
                    <a:pt x="254" y="-5080"/>
                  </a:moveTo>
                  <a:lnTo>
                    <a:pt x="254" y="77216"/>
                  </a:lnTo>
                </a:path>
              </a:pathLst>
            </a:custGeom>
            <a:ln w="10668">
              <a:solidFill>
                <a:srgbClr val="231F20"/>
              </a:solidFill>
            </a:ln>
          </p:spPr>
          <p:txBody>
            <a:bodyPr wrap="square" lIns="0" tIns="0" rIns="0" bIns="0" rtlCol="0"/>
            <a:lstStyle/>
            <a:p>
              <a:endParaRPr/>
            </a:p>
          </p:txBody>
        </p:sp>
        <p:sp>
          <p:nvSpPr>
            <p:cNvPr id="8" name="object 8"/>
            <p:cNvSpPr/>
            <p:nvPr/>
          </p:nvSpPr>
          <p:spPr>
            <a:xfrm>
              <a:off x="2360656" y="7111401"/>
              <a:ext cx="72390" cy="72390"/>
            </a:xfrm>
            <a:custGeom>
              <a:avLst/>
              <a:gdLst/>
              <a:ahLst/>
              <a:cxnLst/>
              <a:rect l="l" t="t" r="r" b="b"/>
              <a:pathLst>
                <a:path w="72389" h="72390">
                  <a:moveTo>
                    <a:pt x="0" y="36068"/>
                  </a:moveTo>
                  <a:lnTo>
                    <a:pt x="72135" y="36068"/>
                  </a:lnTo>
                </a:path>
                <a:path w="72389" h="72390">
                  <a:moveTo>
                    <a:pt x="41147" y="0"/>
                  </a:moveTo>
                  <a:lnTo>
                    <a:pt x="41147" y="72136"/>
                  </a:lnTo>
                </a:path>
              </a:pathLst>
            </a:custGeom>
            <a:ln w="10160">
              <a:solidFill>
                <a:srgbClr val="231F20"/>
              </a:solidFill>
            </a:ln>
          </p:spPr>
          <p:txBody>
            <a:bodyPr wrap="square" lIns="0" tIns="0" rIns="0" bIns="0" rtlCol="0"/>
            <a:lstStyle/>
            <a:p>
              <a:endParaRPr/>
            </a:p>
          </p:txBody>
        </p:sp>
      </p:grpSp>
      <p:sp>
        <p:nvSpPr>
          <p:cNvPr id="9" name="object 9"/>
          <p:cNvSpPr/>
          <p:nvPr/>
        </p:nvSpPr>
        <p:spPr>
          <a:xfrm>
            <a:off x="6756761" y="7213510"/>
            <a:ext cx="72390" cy="72390"/>
          </a:xfrm>
          <a:custGeom>
            <a:avLst/>
            <a:gdLst/>
            <a:ahLst/>
            <a:cxnLst/>
            <a:rect l="l" t="t" r="r" b="b"/>
            <a:pathLst>
              <a:path w="72389" h="72390">
                <a:moveTo>
                  <a:pt x="0" y="36068"/>
                </a:moveTo>
                <a:lnTo>
                  <a:pt x="72136" y="36068"/>
                </a:lnTo>
              </a:path>
              <a:path w="72389" h="72390">
                <a:moveTo>
                  <a:pt x="41148" y="0"/>
                </a:moveTo>
                <a:lnTo>
                  <a:pt x="41148" y="72136"/>
                </a:lnTo>
              </a:path>
            </a:pathLst>
          </a:custGeom>
          <a:ln w="10160">
            <a:solidFill>
              <a:srgbClr val="231F20"/>
            </a:solidFill>
          </a:ln>
        </p:spPr>
        <p:txBody>
          <a:bodyPr wrap="square" lIns="0" tIns="0" rIns="0" bIns="0" rtlCol="0"/>
          <a:lstStyle/>
          <a:p>
            <a:endParaRPr/>
          </a:p>
        </p:txBody>
      </p:sp>
      <p:sp>
        <p:nvSpPr>
          <p:cNvPr id="10" name="object 10"/>
          <p:cNvSpPr/>
          <p:nvPr/>
        </p:nvSpPr>
        <p:spPr>
          <a:xfrm>
            <a:off x="6622650" y="7206905"/>
            <a:ext cx="72390" cy="72390"/>
          </a:xfrm>
          <a:custGeom>
            <a:avLst/>
            <a:gdLst/>
            <a:ahLst/>
            <a:cxnLst/>
            <a:rect l="l" t="t" r="r" b="b"/>
            <a:pathLst>
              <a:path w="72389" h="72390">
                <a:moveTo>
                  <a:pt x="0" y="36068"/>
                </a:moveTo>
                <a:lnTo>
                  <a:pt x="72136" y="36068"/>
                </a:lnTo>
              </a:path>
              <a:path w="72389" h="72390">
                <a:moveTo>
                  <a:pt x="41148" y="0"/>
                </a:moveTo>
                <a:lnTo>
                  <a:pt x="41148" y="72136"/>
                </a:lnTo>
              </a:path>
            </a:pathLst>
          </a:custGeom>
          <a:ln w="10160">
            <a:solidFill>
              <a:srgbClr val="231F20"/>
            </a:solidFill>
          </a:ln>
        </p:spPr>
        <p:txBody>
          <a:bodyPr wrap="square" lIns="0" tIns="0" rIns="0" bIns="0" rtlCol="0"/>
          <a:lstStyle/>
          <a:p>
            <a:endParaRPr/>
          </a:p>
        </p:txBody>
      </p:sp>
      <p:grpSp>
        <p:nvGrpSpPr>
          <p:cNvPr id="11" name="object 11"/>
          <p:cNvGrpSpPr/>
          <p:nvPr/>
        </p:nvGrpSpPr>
        <p:grpSpPr>
          <a:xfrm>
            <a:off x="6903066" y="7195729"/>
            <a:ext cx="180975" cy="90170"/>
            <a:chOff x="2219940" y="7195729"/>
            <a:chExt cx="180975" cy="90170"/>
          </a:xfrm>
        </p:grpSpPr>
        <p:sp>
          <p:nvSpPr>
            <p:cNvPr id="12" name="object 12"/>
            <p:cNvSpPr/>
            <p:nvPr/>
          </p:nvSpPr>
          <p:spPr>
            <a:xfrm>
              <a:off x="2219940" y="7236877"/>
              <a:ext cx="73025" cy="0"/>
            </a:xfrm>
            <a:custGeom>
              <a:avLst/>
              <a:gdLst/>
              <a:ahLst/>
              <a:cxnLst/>
              <a:rect l="l" t="t" r="r" b="b"/>
              <a:pathLst>
                <a:path w="73025">
                  <a:moveTo>
                    <a:pt x="0" y="0"/>
                  </a:moveTo>
                  <a:lnTo>
                    <a:pt x="72644" y="0"/>
                  </a:lnTo>
                </a:path>
              </a:pathLst>
            </a:custGeom>
            <a:ln w="10160">
              <a:solidFill>
                <a:srgbClr val="231F20"/>
              </a:solidFill>
            </a:ln>
          </p:spPr>
          <p:txBody>
            <a:bodyPr wrap="square" lIns="0" tIns="0" rIns="0" bIns="0" rtlCol="0"/>
            <a:lstStyle/>
            <a:p>
              <a:endParaRPr/>
            </a:p>
          </p:txBody>
        </p:sp>
        <p:sp>
          <p:nvSpPr>
            <p:cNvPr id="13" name="object 13"/>
            <p:cNvSpPr/>
            <p:nvPr/>
          </p:nvSpPr>
          <p:spPr>
            <a:xfrm>
              <a:off x="2261088" y="7200809"/>
              <a:ext cx="635" cy="72390"/>
            </a:xfrm>
            <a:custGeom>
              <a:avLst/>
              <a:gdLst/>
              <a:ahLst/>
              <a:cxnLst/>
              <a:rect l="l" t="t" r="r" b="b"/>
              <a:pathLst>
                <a:path w="635" h="72390">
                  <a:moveTo>
                    <a:pt x="254" y="-5079"/>
                  </a:moveTo>
                  <a:lnTo>
                    <a:pt x="254" y="77216"/>
                  </a:lnTo>
                </a:path>
              </a:pathLst>
            </a:custGeom>
            <a:ln w="10668">
              <a:solidFill>
                <a:srgbClr val="231F20"/>
              </a:solidFill>
            </a:ln>
          </p:spPr>
          <p:txBody>
            <a:bodyPr wrap="square" lIns="0" tIns="0" rIns="0" bIns="0" rtlCol="0"/>
            <a:lstStyle/>
            <a:p>
              <a:endParaRPr/>
            </a:p>
          </p:txBody>
        </p:sp>
        <p:sp>
          <p:nvSpPr>
            <p:cNvPr id="14" name="object 14"/>
            <p:cNvSpPr/>
            <p:nvPr/>
          </p:nvSpPr>
          <p:spPr>
            <a:xfrm>
              <a:off x="2328652" y="7213509"/>
              <a:ext cx="72390" cy="72390"/>
            </a:xfrm>
            <a:custGeom>
              <a:avLst/>
              <a:gdLst/>
              <a:ahLst/>
              <a:cxnLst/>
              <a:rect l="l" t="t" r="r" b="b"/>
              <a:pathLst>
                <a:path w="72389" h="72390">
                  <a:moveTo>
                    <a:pt x="0" y="36068"/>
                  </a:moveTo>
                  <a:lnTo>
                    <a:pt x="72135" y="36068"/>
                  </a:lnTo>
                </a:path>
                <a:path w="72389" h="72390">
                  <a:moveTo>
                    <a:pt x="41147" y="0"/>
                  </a:moveTo>
                  <a:lnTo>
                    <a:pt x="41147" y="72136"/>
                  </a:lnTo>
                </a:path>
              </a:pathLst>
            </a:custGeom>
            <a:ln w="10160">
              <a:solidFill>
                <a:srgbClr val="231F20"/>
              </a:solidFill>
            </a:ln>
          </p:spPr>
          <p:txBody>
            <a:bodyPr wrap="square" lIns="0" tIns="0" rIns="0" bIns="0" rtlCol="0"/>
            <a:lstStyle/>
            <a:p>
              <a:endParaRPr/>
            </a:p>
          </p:txBody>
        </p:sp>
      </p:grpSp>
      <p:sp>
        <p:nvSpPr>
          <p:cNvPr id="15" name="object 15"/>
          <p:cNvSpPr/>
          <p:nvPr/>
        </p:nvSpPr>
        <p:spPr>
          <a:xfrm>
            <a:off x="6412337" y="7124101"/>
            <a:ext cx="72390" cy="72390"/>
          </a:xfrm>
          <a:custGeom>
            <a:avLst/>
            <a:gdLst/>
            <a:ahLst/>
            <a:cxnLst/>
            <a:rect l="l" t="t" r="r" b="b"/>
            <a:pathLst>
              <a:path w="72389" h="72390">
                <a:moveTo>
                  <a:pt x="0" y="36068"/>
                </a:moveTo>
                <a:lnTo>
                  <a:pt x="72136" y="36068"/>
                </a:lnTo>
              </a:path>
              <a:path w="72389" h="72390">
                <a:moveTo>
                  <a:pt x="41148" y="0"/>
                </a:moveTo>
                <a:lnTo>
                  <a:pt x="41148" y="72136"/>
                </a:lnTo>
              </a:path>
            </a:pathLst>
          </a:custGeom>
          <a:ln w="10160">
            <a:solidFill>
              <a:srgbClr val="231F20"/>
            </a:solidFill>
          </a:ln>
        </p:spPr>
        <p:txBody>
          <a:bodyPr wrap="square" lIns="0" tIns="0" rIns="0" bIns="0" rtlCol="0"/>
          <a:lstStyle/>
          <a:p>
            <a:endParaRPr/>
          </a:p>
        </p:txBody>
      </p:sp>
      <p:sp>
        <p:nvSpPr>
          <p:cNvPr id="16" name="object 16"/>
          <p:cNvSpPr/>
          <p:nvPr/>
        </p:nvSpPr>
        <p:spPr>
          <a:xfrm>
            <a:off x="6278225" y="7124101"/>
            <a:ext cx="72390" cy="72390"/>
          </a:xfrm>
          <a:custGeom>
            <a:avLst/>
            <a:gdLst/>
            <a:ahLst/>
            <a:cxnLst/>
            <a:rect l="l" t="t" r="r" b="b"/>
            <a:pathLst>
              <a:path w="72389" h="72390">
                <a:moveTo>
                  <a:pt x="0" y="36068"/>
                </a:moveTo>
                <a:lnTo>
                  <a:pt x="72136" y="36068"/>
                </a:lnTo>
              </a:path>
              <a:path w="72389" h="72390">
                <a:moveTo>
                  <a:pt x="41148" y="0"/>
                </a:moveTo>
                <a:lnTo>
                  <a:pt x="41148" y="72136"/>
                </a:lnTo>
              </a:path>
            </a:pathLst>
          </a:custGeom>
          <a:ln w="10160">
            <a:solidFill>
              <a:srgbClr val="231F20"/>
            </a:solidFill>
          </a:ln>
        </p:spPr>
        <p:txBody>
          <a:bodyPr wrap="square" lIns="0" tIns="0" rIns="0" bIns="0" rtlCol="0"/>
          <a:lstStyle/>
          <a:p>
            <a:endParaRPr/>
          </a:p>
        </p:txBody>
      </p:sp>
      <p:sp>
        <p:nvSpPr>
          <p:cNvPr id="17" name="object 17"/>
          <p:cNvSpPr/>
          <p:nvPr/>
        </p:nvSpPr>
        <p:spPr>
          <a:xfrm>
            <a:off x="6520541" y="7136801"/>
            <a:ext cx="72390" cy="72390"/>
          </a:xfrm>
          <a:custGeom>
            <a:avLst/>
            <a:gdLst/>
            <a:ahLst/>
            <a:cxnLst/>
            <a:rect l="l" t="t" r="r" b="b"/>
            <a:pathLst>
              <a:path w="72389" h="72390">
                <a:moveTo>
                  <a:pt x="0" y="36068"/>
                </a:moveTo>
                <a:lnTo>
                  <a:pt x="72136" y="36068"/>
                </a:lnTo>
              </a:path>
              <a:path w="72389" h="72390">
                <a:moveTo>
                  <a:pt x="41148" y="0"/>
                </a:moveTo>
                <a:lnTo>
                  <a:pt x="41148" y="72136"/>
                </a:lnTo>
              </a:path>
            </a:pathLst>
          </a:custGeom>
          <a:ln w="10160">
            <a:solidFill>
              <a:srgbClr val="231F20"/>
            </a:solidFill>
          </a:ln>
        </p:spPr>
        <p:txBody>
          <a:bodyPr wrap="square" lIns="0" tIns="0" rIns="0" bIns="0" rtlCol="0"/>
          <a:lstStyle/>
          <a:p>
            <a:endParaRPr/>
          </a:p>
        </p:txBody>
      </p:sp>
      <p:grpSp>
        <p:nvGrpSpPr>
          <p:cNvPr id="18" name="object 18"/>
          <p:cNvGrpSpPr/>
          <p:nvPr/>
        </p:nvGrpSpPr>
        <p:grpSpPr>
          <a:xfrm>
            <a:off x="7488464" y="5449568"/>
            <a:ext cx="441325" cy="347980"/>
            <a:chOff x="2805338" y="5449568"/>
            <a:chExt cx="441325" cy="347980"/>
          </a:xfrm>
        </p:grpSpPr>
        <p:sp>
          <p:nvSpPr>
            <p:cNvPr id="19" name="object 19"/>
            <p:cNvSpPr/>
            <p:nvPr/>
          </p:nvSpPr>
          <p:spPr>
            <a:xfrm>
              <a:off x="2812958" y="5457188"/>
              <a:ext cx="426084" cy="332740"/>
            </a:xfrm>
            <a:custGeom>
              <a:avLst/>
              <a:gdLst/>
              <a:ahLst/>
              <a:cxnLst/>
              <a:rect l="l" t="t" r="r" b="b"/>
              <a:pathLst>
                <a:path w="426085" h="332739">
                  <a:moveTo>
                    <a:pt x="0" y="332282"/>
                  </a:moveTo>
                  <a:lnTo>
                    <a:pt x="13002" y="309343"/>
                  </a:lnTo>
                  <a:lnTo>
                    <a:pt x="22007" y="297670"/>
                  </a:lnTo>
                  <a:lnTo>
                    <a:pt x="35334" y="293229"/>
                  </a:lnTo>
                  <a:lnTo>
                    <a:pt x="61302" y="291985"/>
                  </a:lnTo>
                  <a:lnTo>
                    <a:pt x="72906" y="269946"/>
                  </a:lnTo>
                  <a:lnTo>
                    <a:pt x="78038" y="260280"/>
                  </a:lnTo>
                  <a:lnTo>
                    <a:pt x="85498" y="257910"/>
                  </a:lnTo>
                  <a:lnTo>
                    <a:pt x="104089" y="257759"/>
                  </a:lnTo>
                  <a:lnTo>
                    <a:pt x="111509" y="249891"/>
                  </a:lnTo>
                  <a:lnTo>
                    <a:pt x="139541" y="216243"/>
                  </a:lnTo>
                  <a:lnTo>
                    <a:pt x="153123" y="192379"/>
                  </a:lnTo>
                  <a:lnTo>
                    <a:pt x="185985" y="174631"/>
                  </a:lnTo>
                  <a:lnTo>
                    <a:pt x="219259" y="157154"/>
                  </a:lnTo>
                  <a:lnTo>
                    <a:pt x="253304" y="141132"/>
                  </a:lnTo>
                  <a:lnTo>
                    <a:pt x="288480" y="127749"/>
                  </a:lnTo>
                  <a:lnTo>
                    <a:pt x="308853" y="109353"/>
                  </a:lnTo>
                  <a:lnTo>
                    <a:pt x="329249" y="90997"/>
                  </a:lnTo>
                  <a:lnTo>
                    <a:pt x="349589" y="72576"/>
                  </a:lnTo>
                  <a:lnTo>
                    <a:pt x="369798" y="53987"/>
                  </a:lnTo>
                  <a:lnTo>
                    <a:pt x="406098" y="23572"/>
                  </a:lnTo>
                  <a:lnTo>
                    <a:pt x="425432" y="9282"/>
                  </a:lnTo>
                  <a:lnTo>
                    <a:pt x="425643" y="3847"/>
                  </a:lnTo>
                  <a:lnTo>
                    <a:pt x="404571" y="0"/>
                  </a:lnTo>
                </a:path>
                <a:path w="426085" h="332739">
                  <a:moveTo>
                    <a:pt x="142176" y="218452"/>
                  </a:moveTo>
                  <a:lnTo>
                    <a:pt x="140322" y="225818"/>
                  </a:lnTo>
                  <a:lnTo>
                    <a:pt x="137566" y="232727"/>
                  </a:lnTo>
                  <a:lnTo>
                    <a:pt x="136601" y="240550"/>
                  </a:lnTo>
                  <a:lnTo>
                    <a:pt x="136195" y="247405"/>
                  </a:lnTo>
                  <a:lnTo>
                    <a:pt x="136183" y="254328"/>
                  </a:lnTo>
                  <a:lnTo>
                    <a:pt x="136060" y="261230"/>
                  </a:lnTo>
                  <a:lnTo>
                    <a:pt x="135318" y="268020"/>
                  </a:lnTo>
                  <a:lnTo>
                    <a:pt x="132513" y="281234"/>
                  </a:lnTo>
                  <a:lnTo>
                    <a:pt x="128793" y="295730"/>
                  </a:lnTo>
                  <a:lnTo>
                    <a:pt x="125545" y="307423"/>
                  </a:lnTo>
                  <a:lnTo>
                    <a:pt x="124155" y="312229"/>
                  </a:lnTo>
                </a:path>
              </a:pathLst>
            </a:custGeom>
            <a:ln w="15240">
              <a:solidFill>
                <a:srgbClr val="231F20"/>
              </a:solidFill>
            </a:ln>
          </p:spPr>
          <p:txBody>
            <a:bodyPr wrap="square" lIns="0" tIns="0" rIns="0" bIns="0" rtlCol="0"/>
            <a:lstStyle/>
            <a:p>
              <a:endParaRPr/>
            </a:p>
          </p:txBody>
        </p:sp>
        <p:pic>
          <p:nvPicPr>
            <p:cNvPr id="20" name="object 20"/>
            <p:cNvPicPr/>
            <p:nvPr/>
          </p:nvPicPr>
          <p:blipFill>
            <a:blip r:embed="rId3" cstate="print"/>
            <a:stretch>
              <a:fillRect/>
            </a:stretch>
          </p:blipFill>
          <p:spPr>
            <a:xfrm>
              <a:off x="2992587" y="5508546"/>
              <a:ext cx="197192" cy="234989"/>
            </a:xfrm>
            <a:prstGeom prst="rect">
              <a:avLst/>
            </a:prstGeom>
          </p:spPr>
        </p:pic>
      </p:grpSp>
      <p:sp>
        <p:nvSpPr>
          <p:cNvPr id="21" name="object 21"/>
          <p:cNvSpPr/>
          <p:nvPr/>
        </p:nvSpPr>
        <p:spPr>
          <a:xfrm>
            <a:off x="8190849" y="5609752"/>
            <a:ext cx="171450" cy="48260"/>
          </a:xfrm>
          <a:custGeom>
            <a:avLst/>
            <a:gdLst/>
            <a:ahLst/>
            <a:cxnLst/>
            <a:rect l="l" t="t" r="r" b="b"/>
            <a:pathLst>
              <a:path w="171450" h="48260">
                <a:moveTo>
                  <a:pt x="0" y="48260"/>
                </a:moveTo>
                <a:lnTo>
                  <a:pt x="66040" y="48260"/>
                </a:lnTo>
              </a:path>
              <a:path w="171450" h="48260">
                <a:moveTo>
                  <a:pt x="105143" y="0"/>
                </a:moveTo>
                <a:lnTo>
                  <a:pt x="171196" y="0"/>
                </a:lnTo>
              </a:path>
            </a:pathLst>
          </a:custGeom>
          <a:ln w="10160">
            <a:solidFill>
              <a:srgbClr val="231F20"/>
            </a:solidFill>
          </a:ln>
        </p:spPr>
        <p:txBody>
          <a:bodyPr wrap="square" lIns="0" tIns="0" rIns="0" bIns="0" rtlCol="0"/>
          <a:lstStyle/>
          <a:p>
            <a:endParaRPr/>
          </a:p>
        </p:txBody>
      </p:sp>
      <p:sp>
        <p:nvSpPr>
          <p:cNvPr id="22" name="object 22"/>
          <p:cNvSpPr/>
          <p:nvPr/>
        </p:nvSpPr>
        <p:spPr>
          <a:xfrm>
            <a:off x="7987649" y="5650392"/>
            <a:ext cx="66040" cy="0"/>
          </a:xfrm>
          <a:custGeom>
            <a:avLst/>
            <a:gdLst/>
            <a:ahLst/>
            <a:cxnLst/>
            <a:rect l="l" t="t" r="r" b="b"/>
            <a:pathLst>
              <a:path w="66039">
                <a:moveTo>
                  <a:pt x="0" y="0"/>
                </a:moveTo>
                <a:lnTo>
                  <a:pt x="65532" y="0"/>
                </a:lnTo>
              </a:path>
            </a:pathLst>
          </a:custGeom>
          <a:ln w="10160">
            <a:solidFill>
              <a:srgbClr val="231F20"/>
            </a:solidFill>
          </a:ln>
        </p:spPr>
        <p:txBody>
          <a:bodyPr wrap="square" lIns="0" tIns="0" rIns="0" bIns="0" rtlCol="0"/>
          <a:lstStyle/>
          <a:p>
            <a:endParaRPr/>
          </a:p>
        </p:txBody>
      </p:sp>
      <p:sp>
        <p:nvSpPr>
          <p:cNvPr id="23" name="object 23"/>
          <p:cNvSpPr/>
          <p:nvPr/>
        </p:nvSpPr>
        <p:spPr>
          <a:xfrm>
            <a:off x="7966810" y="5570128"/>
            <a:ext cx="66675" cy="0"/>
          </a:xfrm>
          <a:custGeom>
            <a:avLst/>
            <a:gdLst/>
            <a:ahLst/>
            <a:cxnLst/>
            <a:rect l="l" t="t" r="r" b="b"/>
            <a:pathLst>
              <a:path w="66675">
                <a:moveTo>
                  <a:pt x="0" y="0"/>
                </a:moveTo>
                <a:lnTo>
                  <a:pt x="66052" y="0"/>
                </a:lnTo>
              </a:path>
            </a:pathLst>
          </a:custGeom>
          <a:ln w="10160">
            <a:solidFill>
              <a:srgbClr val="231F20"/>
            </a:solidFill>
          </a:ln>
        </p:spPr>
        <p:txBody>
          <a:bodyPr wrap="square" lIns="0" tIns="0" rIns="0" bIns="0" rtlCol="0"/>
          <a:lstStyle/>
          <a:p>
            <a:endParaRPr/>
          </a:p>
        </p:txBody>
      </p:sp>
      <p:sp>
        <p:nvSpPr>
          <p:cNvPr id="24" name="object 24"/>
          <p:cNvSpPr/>
          <p:nvPr/>
        </p:nvSpPr>
        <p:spPr>
          <a:xfrm>
            <a:off x="7997798" y="5370992"/>
            <a:ext cx="66675" cy="0"/>
          </a:xfrm>
          <a:custGeom>
            <a:avLst/>
            <a:gdLst/>
            <a:ahLst/>
            <a:cxnLst/>
            <a:rect l="l" t="t" r="r" b="b"/>
            <a:pathLst>
              <a:path w="66675">
                <a:moveTo>
                  <a:pt x="0" y="0"/>
                </a:moveTo>
                <a:lnTo>
                  <a:pt x="66052" y="0"/>
                </a:lnTo>
              </a:path>
            </a:pathLst>
          </a:custGeom>
          <a:ln w="10160">
            <a:solidFill>
              <a:srgbClr val="231F20"/>
            </a:solidFill>
          </a:ln>
        </p:spPr>
        <p:txBody>
          <a:bodyPr wrap="square" lIns="0" tIns="0" rIns="0" bIns="0" rtlCol="0"/>
          <a:lstStyle/>
          <a:p>
            <a:endParaRPr/>
          </a:p>
        </p:txBody>
      </p:sp>
      <p:sp>
        <p:nvSpPr>
          <p:cNvPr id="25" name="object 25"/>
          <p:cNvSpPr/>
          <p:nvPr/>
        </p:nvSpPr>
        <p:spPr>
          <a:xfrm>
            <a:off x="8164433" y="5482752"/>
            <a:ext cx="66040" cy="0"/>
          </a:xfrm>
          <a:custGeom>
            <a:avLst/>
            <a:gdLst/>
            <a:ahLst/>
            <a:cxnLst/>
            <a:rect l="l" t="t" r="r" b="b"/>
            <a:pathLst>
              <a:path w="66039">
                <a:moveTo>
                  <a:pt x="0" y="0"/>
                </a:moveTo>
                <a:lnTo>
                  <a:pt x="66039" y="0"/>
                </a:lnTo>
              </a:path>
            </a:pathLst>
          </a:custGeom>
          <a:ln w="10160">
            <a:solidFill>
              <a:srgbClr val="231F20"/>
            </a:solidFill>
          </a:ln>
        </p:spPr>
        <p:txBody>
          <a:bodyPr wrap="square" lIns="0" tIns="0" rIns="0" bIns="0" rtlCol="0"/>
          <a:lstStyle/>
          <a:p>
            <a:endParaRPr/>
          </a:p>
        </p:txBody>
      </p:sp>
      <p:sp>
        <p:nvSpPr>
          <p:cNvPr id="26" name="object 26"/>
          <p:cNvSpPr/>
          <p:nvPr/>
        </p:nvSpPr>
        <p:spPr>
          <a:xfrm>
            <a:off x="8235045" y="5552856"/>
            <a:ext cx="66040" cy="0"/>
          </a:xfrm>
          <a:custGeom>
            <a:avLst/>
            <a:gdLst/>
            <a:ahLst/>
            <a:cxnLst/>
            <a:rect l="l" t="t" r="r" b="b"/>
            <a:pathLst>
              <a:path w="66039">
                <a:moveTo>
                  <a:pt x="0" y="0"/>
                </a:moveTo>
                <a:lnTo>
                  <a:pt x="65531" y="0"/>
                </a:lnTo>
              </a:path>
            </a:pathLst>
          </a:custGeom>
          <a:ln w="10160">
            <a:solidFill>
              <a:srgbClr val="231F20"/>
            </a:solidFill>
          </a:ln>
        </p:spPr>
        <p:txBody>
          <a:bodyPr wrap="square" lIns="0" tIns="0" rIns="0" bIns="0" rtlCol="0"/>
          <a:lstStyle/>
          <a:p>
            <a:endParaRPr/>
          </a:p>
        </p:txBody>
      </p:sp>
      <p:sp>
        <p:nvSpPr>
          <p:cNvPr id="27" name="object 27"/>
          <p:cNvSpPr/>
          <p:nvPr/>
        </p:nvSpPr>
        <p:spPr>
          <a:xfrm>
            <a:off x="7966810" y="5442620"/>
            <a:ext cx="66675" cy="0"/>
          </a:xfrm>
          <a:custGeom>
            <a:avLst/>
            <a:gdLst/>
            <a:ahLst/>
            <a:cxnLst/>
            <a:rect l="l" t="t" r="r" b="b"/>
            <a:pathLst>
              <a:path w="66675">
                <a:moveTo>
                  <a:pt x="0" y="0"/>
                </a:moveTo>
                <a:lnTo>
                  <a:pt x="66052" y="0"/>
                </a:lnTo>
              </a:path>
            </a:pathLst>
          </a:custGeom>
          <a:ln w="10160">
            <a:solidFill>
              <a:srgbClr val="231F20"/>
            </a:solidFill>
          </a:ln>
        </p:spPr>
        <p:txBody>
          <a:bodyPr wrap="square" lIns="0" tIns="0" rIns="0" bIns="0" rtlCol="0"/>
          <a:lstStyle/>
          <a:p>
            <a:endParaRPr/>
          </a:p>
        </p:txBody>
      </p:sp>
      <p:sp>
        <p:nvSpPr>
          <p:cNvPr id="28" name="object 28"/>
          <p:cNvSpPr/>
          <p:nvPr/>
        </p:nvSpPr>
        <p:spPr>
          <a:xfrm>
            <a:off x="8037433" y="5513232"/>
            <a:ext cx="66040" cy="0"/>
          </a:xfrm>
          <a:custGeom>
            <a:avLst/>
            <a:gdLst/>
            <a:ahLst/>
            <a:cxnLst/>
            <a:rect l="l" t="t" r="r" b="b"/>
            <a:pathLst>
              <a:path w="66039">
                <a:moveTo>
                  <a:pt x="0" y="0"/>
                </a:moveTo>
                <a:lnTo>
                  <a:pt x="65531" y="0"/>
                </a:lnTo>
              </a:path>
            </a:pathLst>
          </a:custGeom>
          <a:ln w="10160">
            <a:solidFill>
              <a:srgbClr val="231F20"/>
            </a:solidFill>
          </a:ln>
        </p:spPr>
        <p:txBody>
          <a:bodyPr wrap="square" lIns="0" tIns="0" rIns="0" bIns="0" rtlCol="0"/>
          <a:lstStyle/>
          <a:p>
            <a:endParaRPr/>
          </a:p>
        </p:txBody>
      </p:sp>
      <p:sp>
        <p:nvSpPr>
          <p:cNvPr id="29" name="object 29"/>
          <p:cNvSpPr/>
          <p:nvPr/>
        </p:nvSpPr>
        <p:spPr>
          <a:xfrm>
            <a:off x="8107029" y="5583336"/>
            <a:ext cx="66040" cy="0"/>
          </a:xfrm>
          <a:custGeom>
            <a:avLst/>
            <a:gdLst/>
            <a:ahLst/>
            <a:cxnLst/>
            <a:rect l="l" t="t" r="r" b="b"/>
            <a:pathLst>
              <a:path w="66039">
                <a:moveTo>
                  <a:pt x="0" y="0"/>
                </a:moveTo>
                <a:lnTo>
                  <a:pt x="66040" y="0"/>
                </a:lnTo>
              </a:path>
            </a:pathLst>
          </a:custGeom>
          <a:ln w="10160">
            <a:solidFill>
              <a:srgbClr val="231F20"/>
            </a:solidFill>
          </a:ln>
        </p:spPr>
        <p:txBody>
          <a:bodyPr wrap="square" lIns="0" tIns="0" rIns="0" bIns="0" rtlCol="0"/>
          <a:lstStyle/>
          <a:p>
            <a:endParaRPr/>
          </a:p>
        </p:txBody>
      </p:sp>
      <p:grpSp>
        <p:nvGrpSpPr>
          <p:cNvPr id="30" name="object 30"/>
          <p:cNvGrpSpPr/>
          <p:nvPr/>
        </p:nvGrpSpPr>
        <p:grpSpPr>
          <a:xfrm>
            <a:off x="8565754" y="5522885"/>
            <a:ext cx="78105" cy="88265"/>
            <a:chOff x="3882628" y="5522884"/>
            <a:chExt cx="78105" cy="88265"/>
          </a:xfrm>
        </p:grpSpPr>
        <p:sp>
          <p:nvSpPr>
            <p:cNvPr id="31" name="object 31"/>
            <p:cNvSpPr/>
            <p:nvPr/>
          </p:nvSpPr>
          <p:spPr>
            <a:xfrm>
              <a:off x="3882628" y="5567080"/>
              <a:ext cx="78105" cy="0"/>
            </a:xfrm>
            <a:custGeom>
              <a:avLst/>
              <a:gdLst/>
              <a:ahLst/>
              <a:cxnLst/>
              <a:rect l="l" t="t" r="r" b="b"/>
              <a:pathLst>
                <a:path w="78104">
                  <a:moveTo>
                    <a:pt x="0" y="0"/>
                  </a:moveTo>
                  <a:lnTo>
                    <a:pt x="77724" y="0"/>
                  </a:lnTo>
                </a:path>
              </a:pathLst>
            </a:custGeom>
            <a:ln w="10160">
              <a:solidFill>
                <a:srgbClr val="231F20"/>
              </a:solidFill>
            </a:ln>
          </p:spPr>
          <p:txBody>
            <a:bodyPr wrap="square" lIns="0" tIns="0" rIns="0" bIns="0" rtlCol="0"/>
            <a:lstStyle/>
            <a:p>
              <a:endParaRPr/>
            </a:p>
          </p:txBody>
        </p:sp>
        <p:sp>
          <p:nvSpPr>
            <p:cNvPr id="32" name="object 32"/>
            <p:cNvSpPr/>
            <p:nvPr/>
          </p:nvSpPr>
          <p:spPr>
            <a:xfrm>
              <a:off x="3926824" y="5527964"/>
              <a:ext cx="635" cy="78105"/>
            </a:xfrm>
            <a:custGeom>
              <a:avLst/>
              <a:gdLst/>
              <a:ahLst/>
              <a:cxnLst/>
              <a:rect l="l" t="t" r="r" b="b"/>
              <a:pathLst>
                <a:path w="635" h="78104">
                  <a:moveTo>
                    <a:pt x="253" y="-5080"/>
                  </a:moveTo>
                  <a:lnTo>
                    <a:pt x="253" y="82804"/>
                  </a:lnTo>
                </a:path>
              </a:pathLst>
            </a:custGeom>
            <a:ln w="10667">
              <a:solidFill>
                <a:srgbClr val="231F20"/>
              </a:solidFill>
            </a:ln>
          </p:spPr>
          <p:txBody>
            <a:bodyPr wrap="square" lIns="0" tIns="0" rIns="0" bIns="0" rtlCol="0"/>
            <a:lstStyle/>
            <a:p>
              <a:endParaRPr/>
            </a:p>
          </p:txBody>
        </p:sp>
      </p:grpSp>
      <p:grpSp>
        <p:nvGrpSpPr>
          <p:cNvPr id="33" name="object 33"/>
          <p:cNvGrpSpPr/>
          <p:nvPr/>
        </p:nvGrpSpPr>
        <p:grpSpPr>
          <a:xfrm>
            <a:off x="8627729" y="5701193"/>
            <a:ext cx="173990" cy="156845"/>
            <a:chOff x="3944604" y="5701192"/>
            <a:chExt cx="173990" cy="156845"/>
          </a:xfrm>
        </p:grpSpPr>
        <p:sp>
          <p:nvSpPr>
            <p:cNvPr id="34" name="object 34"/>
            <p:cNvSpPr/>
            <p:nvPr/>
          </p:nvSpPr>
          <p:spPr>
            <a:xfrm>
              <a:off x="3944604" y="5813968"/>
              <a:ext cx="78105" cy="0"/>
            </a:xfrm>
            <a:custGeom>
              <a:avLst/>
              <a:gdLst/>
              <a:ahLst/>
              <a:cxnLst/>
              <a:rect l="l" t="t" r="r" b="b"/>
              <a:pathLst>
                <a:path w="78104">
                  <a:moveTo>
                    <a:pt x="0" y="0"/>
                  </a:moveTo>
                  <a:lnTo>
                    <a:pt x="77724" y="0"/>
                  </a:lnTo>
                </a:path>
              </a:pathLst>
            </a:custGeom>
            <a:ln w="10160">
              <a:solidFill>
                <a:srgbClr val="231F20"/>
              </a:solidFill>
            </a:ln>
          </p:spPr>
          <p:txBody>
            <a:bodyPr wrap="square" lIns="0" tIns="0" rIns="0" bIns="0" rtlCol="0"/>
            <a:lstStyle/>
            <a:p>
              <a:endParaRPr/>
            </a:p>
          </p:txBody>
        </p:sp>
        <p:sp>
          <p:nvSpPr>
            <p:cNvPr id="35" name="object 35"/>
            <p:cNvSpPr/>
            <p:nvPr/>
          </p:nvSpPr>
          <p:spPr>
            <a:xfrm>
              <a:off x="3988800" y="5774852"/>
              <a:ext cx="635" cy="78105"/>
            </a:xfrm>
            <a:custGeom>
              <a:avLst/>
              <a:gdLst/>
              <a:ahLst/>
              <a:cxnLst/>
              <a:rect l="l" t="t" r="r" b="b"/>
              <a:pathLst>
                <a:path w="635" h="78104">
                  <a:moveTo>
                    <a:pt x="253" y="-5080"/>
                  </a:moveTo>
                  <a:lnTo>
                    <a:pt x="253" y="82804"/>
                  </a:lnTo>
                </a:path>
              </a:pathLst>
            </a:custGeom>
            <a:ln w="10667">
              <a:solidFill>
                <a:srgbClr val="231F20"/>
              </a:solidFill>
            </a:ln>
          </p:spPr>
          <p:txBody>
            <a:bodyPr wrap="square" lIns="0" tIns="0" rIns="0" bIns="0" rtlCol="0"/>
            <a:lstStyle/>
            <a:p>
              <a:endParaRPr/>
            </a:p>
          </p:txBody>
        </p:sp>
        <p:sp>
          <p:nvSpPr>
            <p:cNvPr id="36" name="object 36"/>
            <p:cNvSpPr/>
            <p:nvPr/>
          </p:nvSpPr>
          <p:spPr>
            <a:xfrm>
              <a:off x="4040616" y="5745388"/>
              <a:ext cx="78105" cy="0"/>
            </a:xfrm>
            <a:custGeom>
              <a:avLst/>
              <a:gdLst/>
              <a:ahLst/>
              <a:cxnLst/>
              <a:rect l="l" t="t" r="r" b="b"/>
              <a:pathLst>
                <a:path w="78104">
                  <a:moveTo>
                    <a:pt x="0" y="0"/>
                  </a:moveTo>
                  <a:lnTo>
                    <a:pt x="77724" y="0"/>
                  </a:lnTo>
                </a:path>
              </a:pathLst>
            </a:custGeom>
            <a:ln w="10160">
              <a:solidFill>
                <a:srgbClr val="231F20"/>
              </a:solidFill>
            </a:ln>
          </p:spPr>
          <p:txBody>
            <a:bodyPr wrap="square" lIns="0" tIns="0" rIns="0" bIns="0" rtlCol="0"/>
            <a:lstStyle/>
            <a:p>
              <a:endParaRPr/>
            </a:p>
          </p:txBody>
        </p:sp>
        <p:sp>
          <p:nvSpPr>
            <p:cNvPr id="37" name="object 37"/>
            <p:cNvSpPr/>
            <p:nvPr/>
          </p:nvSpPr>
          <p:spPr>
            <a:xfrm>
              <a:off x="4084812" y="5706272"/>
              <a:ext cx="635" cy="78105"/>
            </a:xfrm>
            <a:custGeom>
              <a:avLst/>
              <a:gdLst/>
              <a:ahLst/>
              <a:cxnLst/>
              <a:rect l="l" t="t" r="r" b="b"/>
              <a:pathLst>
                <a:path w="635" h="78104">
                  <a:moveTo>
                    <a:pt x="254" y="-5079"/>
                  </a:moveTo>
                  <a:lnTo>
                    <a:pt x="254" y="82803"/>
                  </a:lnTo>
                </a:path>
              </a:pathLst>
            </a:custGeom>
            <a:ln w="10667">
              <a:solidFill>
                <a:srgbClr val="231F20"/>
              </a:solidFill>
            </a:ln>
          </p:spPr>
          <p:txBody>
            <a:bodyPr wrap="square" lIns="0" tIns="0" rIns="0" bIns="0" rtlCol="0"/>
            <a:lstStyle/>
            <a:p>
              <a:endParaRPr/>
            </a:p>
          </p:txBody>
        </p:sp>
      </p:grpSp>
      <p:pic>
        <p:nvPicPr>
          <p:cNvPr id="38" name="object 38"/>
          <p:cNvPicPr/>
          <p:nvPr/>
        </p:nvPicPr>
        <p:blipFill>
          <a:blip r:embed="rId4" cstate="print"/>
          <a:stretch>
            <a:fillRect/>
          </a:stretch>
        </p:blipFill>
        <p:spPr>
          <a:xfrm>
            <a:off x="6521556" y="6940713"/>
            <a:ext cx="172719" cy="163323"/>
          </a:xfrm>
          <a:prstGeom prst="rect">
            <a:avLst/>
          </a:prstGeom>
        </p:spPr>
      </p:pic>
      <p:grpSp>
        <p:nvGrpSpPr>
          <p:cNvPr id="39" name="object 39"/>
          <p:cNvGrpSpPr/>
          <p:nvPr/>
        </p:nvGrpSpPr>
        <p:grpSpPr>
          <a:xfrm>
            <a:off x="8484468" y="5296825"/>
            <a:ext cx="78105" cy="88265"/>
            <a:chOff x="3801342" y="5296824"/>
            <a:chExt cx="78105" cy="88265"/>
          </a:xfrm>
        </p:grpSpPr>
        <p:sp>
          <p:nvSpPr>
            <p:cNvPr id="40" name="object 40"/>
            <p:cNvSpPr/>
            <p:nvPr/>
          </p:nvSpPr>
          <p:spPr>
            <a:xfrm>
              <a:off x="3801342" y="5341020"/>
              <a:ext cx="78105" cy="0"/>
            </a:xfrm>
            <a:custGeom>
              <a:avLst/>
              <a:gdLst/>
              <a:ahLst/>
              <a:cxnLst/>
              <a:rect l="l" t="t" r="r" b="b"/>
              <a:pathLst>
                <a:path w="78104">
                  <a:moveTo>
                    <a:pt x="0" y="0"/>
                  </a:moveTo>
                  <a:lnTo>
                    <a:pt x="77723" y="0"/>
                  </a:lnTo>
                </a:path>
              </a:pathLst>
            </a:custGeom>
            <a:ln w="10160">
              <a:solidFill>
                <a:srgbClr val="231F20"/>
              </a:solidFill>
            </a:ln>
          </p:spPr>
          <p:txBody>
            <a:bodyPr wrap="square" lIns="0" tIns="0" rIns="0" bIns="0" rtlCol="0"/>
            <a:lstStyle/>
            <a:p>
              <a:endParaRPr/>
            </a:p>
          </p:txBody>
        </p:sp>
        <p:sp>
          <p:nvSpPr>
            <p:cNvPr id="41" name="object 41"/>
            <p:cNvSpPr/>
            <p:nvPr/>
          </p:nvSpPr>
          <p:spPr>
            <a:xfrm>
              <a:off x="3845551" y="5301904"/>
              <a:ext cx="635" cy="78105"/>
            </a:xfrm>
            <a:custGeom>
              <a:avLst/>
              <a:gdLst/>
              <a:ahLst/>
              <a:cxnLst/>
              <a:rect l="l" t="t" r="r" b="b"/>
              <a:pathLst>
                <a:path w="635" h="78104">
                  <a:moveTo>
                    <a:pt x="253" y="-5080"/>
                  </a:moveTo>
                  <a:lnTo>
                    <a:pt x="253" y="82804"/>
                  </a:lnTo>
                </a:path>
              </a:pathLst>
            </a:custGeom>
            <a:ln w="10667">
              <a:solidFill>
                <a:srgbClr val="231F20"/>
              </a:solidFill>
            </a:ln>
          </p:spPr>
          <p:txBody>
            <a:bodyPr wrap="square" lIns="0" tIns="0" rIns="0" bIns="0" rtlCol="0"/>
            <a:lstStyle/>
            <a:p>
              <a:endParaRPr/>
            </a:p>
          </p:txBody>
        </p:sp>
      </p:grpSp>
      <p:grpSp>
        <p:nvGrpSpPr>
          <p:cNvPr id="42" name="object 42"/>
          <p:cNvGrpSpPr/>
          <p:nvPr/>
        </p:nvGrpSpPr>
        <p:grpSpPr>
          <a:xfrm>
            <a:off x="8628752" y="5365405"/>
            <a:ext cx="78105" cy="88265"/>
            <a:chOff x="3945626" y="5365404"/>
            <a:chExt cx="78105" cy="88265"/>
          </a:xfrm>
        </p:grpSpPr>
        <p:sp>
          <p:nvSpPr>
            <p:cNvPr id="43" name="object 43"/>
            <p:cNvSpPr/>
            <p:nvPr/>
          </p:nvSpPr>
          <p:spPr>
            <a:xfrm>
              <a:off x="3945626" y="5409600"/>
              <a:ext cx="78105" cy="0"/>
            </a:xfrm>
            <a:custGeom>
              <a:avLst/>
              <a:gdLst/>
              <a:ahLst/>
              <a:cxnLst/>
              <a:rect l="l" t="t" r="r" b="b"/>
              <a:pathLst>
                <a:path w="78104">
                  <a:moveTo>
                    <a:pt x="0" y="0"/>
                  </a:moveTo>
                  <a:lnTo>
                    <a:pt x="77723" y="0"/>
                  </a:lnTo>
                </a:path>
              </a:pathLst>
            </a:custGeom>
            <a:ln w="10160">
              <a:solidFill>
                <a:srgbClr val="231F20"/>
              </a:solidFill>
            </a:ln>
          </p:spPr>
          <p:txBody>
            <a:bodyPr wrap="square" lIns="0" tIns="0" rIns="0" bIns="0" rtlCol="0"/>
            <a:lstStyle/>
            <a:p>
              <a:endParaRPr/>
            </a:p>
          </p:txBody>
        </p:sp>
        <p:sp>
          <p:nvSpPr>
            <p:cNvPr id="44" name="object 44"/>
            <p:cNvSpPr/>
            <p:nvPr/>
          </p:nvSpPr>
          <p:spPr>
            <a:xfrm>
              <a:off x="3989822" y="5370484"/>
              <a:ext cx="635" cy="78105"/>
            </a:xfrm>
            <a:custGeom>
              <a:avLst/>
              <a:gdLst/>
              <a:ahLst/>
              <a:cxnLst/>
              <a:rect l="l" t="t" r="r" b="b"/>
              <a:pathLst>
                <a:path w="635" h="78104">
                  <a:moveTo>
                    <a:pt x="253" y="-5079"/>
                  </a:moveTo>
                  <a:lnTo>
                    <a:pt x="253" y="82804"/>
                  </a:lnTo>
                </a:path>
              </a:pathLst>
            </a:custGeom>
            <a:ln w="10667">
              <a:solidFill>
                <a:srgbClr val="231F20"/>
              </a:solidFill>
            </a:ln>
          </p:spPr>
          <p:txBody>
            <a:bodyPr wrap="square" lIns="0" tIns="0" rIns="0" bIns="0" rtlCol="0"/>
            <a:lstStyle/>
            <a:p>
              <a:endParaRPr/>
            </a:p>
          </p:txBody>
        </p:sp>
      </p:grpSp>
      <p:grpSp>
        <p:nvGrpSpPr>
          <p:cNvPr id="45" name="object 45"/>
          <p:cNvGrpSpPr/>
          <p:nvPr/>
        </p:nvGrpSpPr>
        <p:grpSpPr>
          <a:xfrm>
            <a:off x="8703924" y="5475133"/>
            <a:ext cx="78105" cy="88265"/>
            <a:chOff x="4020798" y="5475132"/>
            <a:chExt cx="78105" cy="88265"/>
          </a:xfrm>
        </p:grpSpPr>
        <p:sp>
          <p:nvSpPr>
            <p:cNvPr id="46" name="object 46"/>
            <p:cNvSpPr/>
            <p:nvPr/>
          </p:nvSpPr>
          <p:spPr>
            <a:xfrm>
              <a:off x="4020798" y="5519328"/>
              <a:ext cx="78105" cy="0"/>
            </a:xfrm>
            <a:custGeom>
              <a:avLst/>
              <a:gdLst/>
              <a:ahLst/>
              <a:cxnLst/>
              <a:rect l="l" t="t" r="r" b="b"/>
              <a:pathLst>
                <a:path w="78104">
                  <a:moveTo>
                    <a:pt x="0" y="0"/>
                  </a:moveTo>
                  <a:lnTo>
                    <a:pt x="77736" y="0"/>
                  </a:lnTo>
                </a:path>
              </a:pathLst>
            </a:custGeom>
            <a:ln w="10160">
              <a:solidFill>
                <a:srgbClr val="231F20"/>
              </a:solidFill>
            </a:ln>
          </p:spPr>
          <p:txBody>
            <a:bodyPr wrap="square" lIns="0" tIns="0" rIns="0" bIns="0" rtlCol="0"/>
            <a:lstStyle/>
            <a:p>
              <a:endParaRPr/>
            </a:p>
          </p:txBody>
        </p:sp>
        <p:sp>
          <p:nvSpPr>
            <p:cNvPr id="47" name="object 47"/>
            <p:cNvSpPr/>
            <p:nvPr/>
          </p:nvSpPr>
          <p:spPr>
            <a:xfrm>
              <a:off x="4065007" y="5480212"/>
              <a:ext cx="635" cy="78105"/>
            </a:xfrm>
            <a:custGeom>
              <a:avLst/>
              <a:gdLst/>
              <a:ahLst/>
              <a:cxnLst/>
              <a:rect l="l" t="t" r="r" b="b"/>
              <a:pathLst>
                <a:path w="635" h="78104">
                  <a:moveTo>
                    <a:pt x="253" y="-5080"/>
                  </a:moveTo>
                  <a:lnTo>
                    <a:pt x="253" y="82804"/>
                  </a:lnTo>
                </a:path>
              </a:pathLst>
            </a:custGeom>
            <a:ln w="10667">
              <a:solidFill>
                <a:srgbClr val="231F20"/>
              </a:solidFill>
            </a:ln>
          </p:spPr>
          <p:txBody>
            <a:bodyPr wrap="square" lIns="0" tIns="0" rIns="0" bIns="0" rtlCol="0"/>
            <a:lstStyle/>
            <a:p>
              <a:endParaRPr/>
            </a:p>
          </p:txBody>
        </p:sp>
      </p:grpSp>
      <p:grpSp>
        <p:nvGrpSpPr>
          <p:cNvPr id="48" name="object 48"/>
          <p:cNvGrpSpPr/>
          <p:nvPr/>
        </p:nvGrpSpPr>
        <p:grpSpPr>
          <a:xfrm>
            <a:off x="8703924" y="5584861"/>
            <a:ext cx="78105" cy="88265"/>
            <a:chOff x="4020798" y="5584860"/>
            <a:chExt cx="78105" cy="88265"/>
          </a:xfrm>
        </p:grpSpPr>
        <p:sp>
          <p:nvSpPr>
            <p:cNvPr id="49" name="object 49"/>
            <p:cNvSpPr/>
            <p:nvPr/>
          </p:nvSpPr>
          <p:spPr>
            <a:xfrm>
              <a:off x="4020798" y="5629056"/>
              <a:ext cx="78105" cy="0"/>
            </a:xfrm>
            <a:custGeom>
              <a:avLst/>
              <a:gdLst/>
              <a:ahLst/>
              <a:cxnLst/>
              <a:rect l="l" t="t" r="r" b="b"/>
              <a:pathLst>
                <a:path w="78104">
                  <a:moveTo>
                    <a:pt x="0" y="0"/>
                  </a:moveTo>
                  <a:lnTo>
                    <a:pt x="77736" y="0"/>
                  </a:lnTo>
                </a:path>
              </a:pathLst>
            </a:custGeom>
            <a:ln w="10160">
              <a:solidFill>
                <a:srgbClr val="231F20"/>
              </a:solidFill>
            </a:ln>
          </p:spPr>
          <p:txBody>
            <a:bodyPr wrap="square" lIns="0" tIns="0" rIns="0" bIns="0" rtlCol="0"/>
            <a:lstStyle/>
            <a:p>
              <a:endParaRPr/>
            </a:p>
          </p:txBody>
        </p:sp>
        <p:sp>
          <p:nvSpPr>
            <p:cNvPr id="50" name="object 50"/>
            <p:cNvSpPr/>
            <p:nvPr/>
          </p:nvSpPr>
          <p:spPr>
            <a:xfrm>
              <a:off x="4065007" y="5589940"/>
              <a:ext cx="635" cy="78105"/>
            </a:xfrm>
            <a:custGeom>
              <a:avLst/>
              <a:gdLst/>
              <a:ahLst/>
              <a:cxnLst/>
              <a:rect l="l" t="t" r="r" b="b"/>
              <a:pathLst>
                <a:path w="635" h="78104">
                  <a:moveTo>
                    <a:pt x="253" y="-5080"/>
                  </a:moveTo>
                  <a:lnTo>
                    <a:pt x="253" y="82804"/>
                  </a:lnTo>
                </a:path>
              </a:pathLst>
            </a:custGeom>
            <a:ln w="10667">
              <a:solidFill>
                <a:srgbClr val="231F20"/>
              </a:solidFill>
            </a:ln>
          </p:spPr>
          <p:txBody>
            <a:bodyPr wrap="square" lIns="0" tIns="0" rIns="0" bIns="0" rtlCol="0"/>
            <a:lstStyle/>
            <a:p>
              <a:endParaRPr/>
            </a:p>
          </p:txBody>
        </p:sp>
      </p:grpSp>
      <p:grpSp>
        <p:nvGrpSpPr>
          <p:cNvPr id="51" name="object 51"/>
          <p:cNvGrpSpPr/>
          <p:nvPr/>
        </p:nvGrpSpPr>
        <p:grpSpPr>
          <a:xfrm>
            <a:off x="7305895" y="5595021"/>
            <a:ext cx="86995" cy="97155"/>
            <a:chOff x="2622769" y="5595020"/>
            <a:chExt cx="86995" cy="97155"/>
          </a:xfrm>
        </p:grpSpPr>
        <p:sp>
          <p:nvSpPr>
            <p:cNvPr id="52" name="object 52"/>
            <p:cNvSpPr/>
            <p:nvPr/>
          </p:nvSpPr>
          <p:spPr>
            <a:xfrm>
              <a:off x="2622769" y="5643788"/>
              <a:ext cx="86995" cy="0"/>
            </a:xfrm>
            <a:custGeom>
              <a:avLst/>
              <a:gdLst/>
              <a:ahLst/>
              <a:cxnLst/>
              <a:rect l="l" t="t" r="r" b="b"/>
              <a:pathLst>
                <a:path w="86994">
                  <a:moveTo>
                    <a:pt x="0" y="0"/>
                  </a:moveTo>
                  <a:lnTo>
                    <a:pt x="86880" y="0"/>
                  </a:lnTo>
                </a:path>
              </a:pathLst>
            </a:custGeom>
            <a:ln w="10160">
              <a:solidFill>
                <a:srgbClr val="231F20"/>
              </a:solidFill>
            </a:ln>
          </p:spPr>
          <p:txBody>
            <a:bodyPr wrap="square" lIns="0" tIns="0" rIns="0" bIns="0" rtlCol="0"/>
            <a:lstStyle/>
            <a:p>
              <a:endParaRPr/>
            </a:p>
          </p:txBody>
        </p:sp>
        <p:sp>
          <p:nvSpPr>
            <p:cNvPr id="53" name="object 53"/>
            <p:cNvSpPr/>
            <p:nvPr/>
          </p:nvSpPr>
          <p:spPr>
            <a:xfrm>
              <a:off x="2672071" y="5600100"/>
              <a:ext cx="635" cy="86995"/>
            </a:xfrm>
            <a:custGeom>
              <a:avLst/>
              <a:gdLst/>
              <a:ahLst/>
              <a:cxnLst/>
              <a:rect l="l" t="t" r="r" b="b"/>
              <a:pathLst>
                <a:path w="635" h="86995">
                  <a:moveTo>
                    <a:pt x="247" y="-5080"/>
                  </a:moveTo>
                  <a:lnTo>
                    <a:pt x="247" y="91947"/>
                  </a:lnTo>
                </a:path>
              </a:pathLst>
            </a:custGeom>
            <a:ln w="10655">
              <a:solidFill>
                <a:srgbClr val="231F20"/>
              </a:solidFill>
            </a:ln>
          </p:spPr>
          <p:txBody>
            <a:bodyPr wrap="square" lIns="0" tIns="0" rIns="0" bIns="0" rtlCol="0"/>
            <a:lstStyle/>
            <a:p>
              <a:endParaRPr/>
            </a:p>
          </p:txBody>
        </p:sp>
      </p:grpSp>
      <p:grpSp>
        <p:nvGrpSpPr>
          <p:cNvPr id="54" name="object 54"/>
          <p:cNvGrpSpPr/>
          <p:nvPr/>
        </p:nvGrpSpPr>
        <p:grpSpPr>
          <a:xfrm>
            <a:off x="7267286" y="5825145"/>
            <a:ext cx="87630" cy="97155"/>
            <a:chOff x="2584161" y="5825144"/>
            <a:chExt cx="87630" cy="97155"/>
          </a:xfrm>
        </p:grpSpPr>
        <p:sp>
          <p:nvSpPr>
            <p:cNvPr id="55" name="object 55"/>
            <p:cNvSpPr/>
            <p:nvPr/>
          </p:nvSpPr>
          <p:spPr>
            <a:xfrm>
              <a:off x="2584161" y="5873912"/>
              <a:ext cx="87630" cy="0"/>
            </a:xfrm>
            <a:custGeom>
              <a:avLst/>
              <a:gdLst/>
              <a:ahLst/>
              <a:cxnLst/>
              <a:rect l="l" t="t" r="r" b="b"/>
              <a:pathLst>
                <a:path w="87630">
                  <a:moveTo>
                    <a:pt x="0" y="0"/>
                  </a:moveTo>
                  <a:lnTo>
                    <a:pt x="87388" y="0"/>
                  </a:lnTo>
                </a:path>
              </a:pathLst>
            </a:custGeom>
            <a:ln w="10160">
              <a:solidFill>
                <a:srgbClr val="231F20"/>
              </a:solidFill>
            </a:ln>
          </p:spPr>
          <p:txBody>
            <a:bodyPr wrap="square" lIns="0" tIns="0" rIns="0" bIns="0" rtlCol="0"/>
            <a:lstStyle/>
            <a:p>
              <a:endParaRPr/>
            </a:p>
          </p:txBody>
        </p:sp>
        <p:sp>
          <p:nvSpPr>
            <p:cNvPr id="56" name="object 56"/>
            <p:cNvSpPr/>
            <p:nvPr/>
          </p:nvSpPr>
          <p:spPr>
            <a:xfrm>
              <a:off x="2633971" y="5830224"/>
              <a:ext cx="635" cy="86995"/>
            </a:xfrm>
            <a:custGeom>
              <a:avLst/>
              <a:gdLst/>
              <a:ahLst/>
              <a:cxnLst/>
              <a:rect l="l" t="t" r="r" b="b"/>
              <a:pathLst>
                <a:path w="635" h="86995">
                  <a:moveTo>
                    <a:pt x="247" y="-5080"/>
                  </a:moveTo>
                  <a:lnTo>
                    <a:pt x="247" y="91947"/>
                  </a:lnTo>
                </a:path>
              </a:pathLst>
            </a:custGeom>
            <a:ln w="10655">
              <a:solidFill>
                <a:srgbClr val="231F20"/>
              </a:solidFill>
            </a:ln>
          </p:spPr>
          <p:txBody>
            <a:bodyPr wrap="square" lIns="0" tIns="0" rIns="0" bIns="0" rtlCol="0"/>
            <a:lstStyle/>
            <a:p>
              <a:endParaRPr/>
            </a:p>
          </p:txBody>
        </p:sp>
      </p:grpSp>
      <p:grpSp>
        <p:nvGrpSpPr>
          <p:cNvPr id="57" name="object 57"/>
          <p:cNvGrpSpPr/>
          <p:nvPr/>
        </p:nvGrpSpPr>
        <p:grpSpPr>
          <a:xfrm>
            <a:off x="7359756" y="5702209"/>
            <a:ext cx="86995" cy="97155"/>
            <a:chOff x="2676630" y="5702208"/>
            <a:chExt cx="86995" cy="97155"/>
          </a:xfrm>
        </p:grpSpPr>
        <p:sp>
          <p:nvSpPr>
            <p:cNvPr id="58" name="object 58"/>
            <p:cNvSpPr/>
            <p:nvPr/>
          </p:nvSpPr>
          <p:spPr>
            <a:xfrm>
              <a:off x="2676630" y="5750976"/>
              <a:ext cx="86995" cy="0"/>
            </a:xfrm>
            <a:custGeom>
              <a:avLst/>
              <a:gdLst/>
              <a:ahLst/>
              <a:cxnLst/>
              <a:rect l="l" t="t" r="r" b="b"/>
              <a:pathLst>
                <a:path w="86994">
                  <a:moveTo>
                    <a:pt x="0" y="0"/>
                  </a:moveTo>
                  <a:lnTo>
                    <a:pt x="86880" y="0"/>
                  </a:lnTo>
                </a:path>
              </a:pathLst>
            </a:custGeom>
            <a:ln w="10160">
              <a:solidFill>
                <a:srgbClr val="231F20"/>
              </a:solidFill>
            </a:ln>
          </p:spPr>
          <p:txBody>
            <a:bodyPr wrap="square" lIns="0" tIns="0" rIns="0" bIns="0" rtlCol="0"/>
            <a:lstStyle/>
            <a:p>
              <a:endParaRPr/>
            </a:p>
          </p:txBody>
        </p:sp>
        <p:sp>
          <p:nvSpPr>
            <p:cNvPr id="59" name="object 59"/>
            <p:cNvSpPr/>
            <p:nvPr/>
          </p:nvSpPr>
          <p:spPr>
            <a:xfrm>
              <a:off x="2725919" y="5707288"/>
              <a:ext cx="635" cy="86995"/>
            </a:xfrm>
            <a:custGeom>
              <a:avLst/>
              <a:gdLst/>
              <a:ahLst/>
              <a:cxnLst/>
              <a:rect l="l" t="t" r="r" b="b"/>
              <a:pathLst>
                <a:path w="635" h="86995">
                  <a:moveTo>
                    <a:pt x="254" y="-5080"/>
                  </a:moveTo>
                  <a:lnTo>
                    <a:pt x="254" y="91947"/>
                  </a:lnTo>
                </a:path>
              </a:pathLst>
            </a:custGeom>
            <a:ln w="10668">
              <a:solidFill>
                <a:srgbClr val="231F20"/>
              </a:solidFill>
            </a:ln>
          </p:spPr>
          <p:txBody>
            <a:bodyPr wrap="square" lIns="0" tIns="0" rIns="0" bIns="0" rtlCol="0"/>
            <a:lstStyle/>
            <a:p>
              <a:endParaRPr/>
            </a:p>
          </p:txBody>
        </p:sp>
      </p:grpSp>
      <p:grpSp>
        <p:nvGrpSpPr>
          <p:cNvPr id="60" name="object 60"/>
          <p:cNvGrpSpPr/>
          <p:nvPr/>
        </p:nvGrpSpPr>
        <p:grpSpPr>
          <a:xfrm>
            <a:off x="7436476" y="5825145"/>
            <a:ext cx="87630" cy="97155"/>
            <a:chOff x="2753351" y="5825144"/>
            <a:chExt cx="87630" cy="97155"/>
          </a:xfrm>
        </p:grpSpPr>
        <p:sp>
          <p:nvSpPr>
            <p:cNvPr id="61" name="object 61"/>
            <p:cNvSpPr/>
            <p:nvPr/>
          </p:nvSpPr>
          <p:spPr>
            <a:xfrm>
              <a:off x="2753351" y="5873912"/>
              <a:ext cx="87630" cy="0"/>
            </a:xfrm>
            <a:custGeom>
              <a:avLst/>
              <a:gdLst/>
              <a:ahLst/>
              <a:cxnLst/>
              <a:rect l="l" t="t" r="r" b="b"/>
              <a:pathLst>
                <a:path w="87630">
                  <a:moveTo>
                    <a:pt x="0" y="0"/>
                  </a:moveTo>
                  <a:lnTo>
                    <a:pt x="87376" y="0"/>
                  </a:lnTo>
                </a:path>
              </a:pathLst>
            </a:custGeom>
            <a:ln w="10160">
              <a:solidFill>
                <a:srgbClr val="231F20"/>
              </a:solidFill>
            </a:ln>
          </p:spPr>
          <p:txBody>
            <a:bodyPr wrap="square" lIns="0" tIns="0" rIns="0" bIns="0" rtlCol="0"/>
            <a:lstStyle/>
            <a:p>
              <a:endParaRPr/>
            </a:p>
          </p:txBody>
        </p:sp>
        <p:sp>
          <p:nvSpPr>
            <p:cNvPr id="62" name="object 62"/>
            <p:cNvSpPr/>
            <p:nvPr/>
          </p:nvSpPr>
          <p:spPr>
            <a:xfrm>
              <a:off x="2803135" y="5830224"/>
              <a:ext cx="635" cy="86995"/>
            </a:xfrm>
            <a:custGeom>
              <a:avLst/>
              <a:gdLst/>
              <a:ahLst/>
              <a:cxnLst/>
              <a:rect l="l" t="t" r="r" b="b"/>
              <a:pathLst>
                <a:path w="635" h="86995">
                  <a:moveTo>
                    <a:pt x="254" y="-5080"/>
                  </a:moveTo>
                  <a:lnTo>
                    <a:pt x="254" y="91947"/>
                  </a:lnTo>
                </a:path>
              </a:pathLst>
            </a:custGeom>
            <a:ln w="10668">
              <a:solidFill>
                <a:srgbClr val="231F20"/>
              </a:solidFill>
            </a:ln>
          </p:spPr>
          <p:txBody>
            <a:bodyPr wrap="square" lIns="0" tIns="0" rIns="0" bIns="0" rtlCol="0"/>
            <a:lstStyle/>
            <a:p>
              <a:endParaRPr/>
            </a:p>
          </p:txBody>
        </p:sp>
      </p:grpSp>
      <p:grpSp>
        <p:nvGrpSpPr>
          <p:cNvPr id="63" name="object 63"/>
          <p:cNvGrpSpPr/>
          <p:nvPr/>
        </p:nvGrpSpPr>
        <p:grpSpPr>
          <a:xfrm>
            <a:off x="7451703" y="5947573"/>
            <a:ext cx="87630" cy="97155"/>
            <a:chOff x="2768578" y="5947572"/>
            <a:chExt cx="87630" cy="97155"/>
          </a:xfrm>
        </p:grpSpPr>
        <p:sp>
          <p:nvSpPr>
            <p:cNvPr id="64" name="object 64"/>
            <p:cNvSpPr/>
            <p:nvPr/>
          </p:nvSpPr>
          <p:spPr>
            <a:xfrm>
              <a:off x="2768578" y="5996340"/>
              <a:ext cx="87630" cy="0"/>
            </a:xfrm>
            <a:custGeom>
              <a:avLst/>
              <a:gdLst/>
              <a:ahLst/>
              <a:cxnLst/>
              <a:rect l="l" t="t" r="r" b="b"/>
              <a:pathLst>
                <a:path w="87630">
                  <a:moveTo>
                    <a:pt x="0" y="0"/>
                  </a:moveTo>
                  <a:lnTo>
                    <a:pt x="87388" y="0"/>
                  </a:lnTo>
                </a:path>
              </a:pathLst>
            </a:custGeom>
            <a:ln w="10160">
              <a:solidFill>
                <a:srgbClr val="231F20"/>
              </a:solidFill>
            </a:ln>
          </p:spPr>
          <p:txBody>
            <a:bodyPr wrap="square" lIns="0" tIns="0" rIns="0" bIns="0" rtlCol="0"/>
            <a:lstStyle/>
            <a:p>
              <a:endParaRPr/>
            </a:p>
          </p:txBody>
        </p:sp>
        <p:sp>
          <p:nvSpPr>
            <p:cNvPr id="65" name="object 65"/>
            <p:cNvSpPr/>
            <p:nvPr/>
          </p:nvSpPr>
          <p:spPr>
            <a:xfrm>
              <a:off x="2818362" y="5952652"/>
              <a:ext cx="635" cy="86995"/>
            </a:xfrm>
            <a:custGeom>
              <a:avLst/>
              <a:gdLst/>
              <a:ahLst/>
              <a:cxnLst/>
              <a:rect l="l" t="t" r="r" b="b"/>
              <a:pathLst>
                <a:path w="635" h="86995">
                  <a:moveTo>
                    <a:pt x="254" y="-5079"/>
                  </a:moveTo>
                  <a:lnTo>
                    <a:pt x="254" y="91948"/>
                  </a:lnTo>
                </a:path>
              </a:pathLst>
            </a:custGeom>
            <a:ln w="10668">
              <a:solidFill>
                <a:srgbClr val="231F20"/>
              </a:solidFill>
            </a:ln>
          </p:spPr>
          <p:txBody>
            <a:bodyPr wrap="square" lIns="0" tIns="0" rIns="0" bIns="0" rtlCol="0"/>
            <a:lstStyle/>
            <a:p>
              <a:endParaRPr/>
            </a:p>
          </p:txBody>
        </p:sp>
      </p:grpSp>
      <p:grpSp>
        <p:nvGrpSpPr>
          <p:cNvPr id="66" name="object 66"/>
          <p:cNvGrpSpPr/>
          <p:nvPr/>
        </p:nvGrpSpPr>
        <p:grpSpPr>
          <a:xfrm>
            <a:off x="6493893" y="5515141"/>
            <a:ext cx="1162685" cy="1487805"/>
            <a:chOff x="1810767" y="5515140"/>
            <a:chExt cx="1162685" cy="1487805"/>
          </a:xfrm>
        </p:grpSpPr>
        <p:sp>
          <p:nvSpPr>
            <p:cNvPr id="67" name="object 67"/>
            <p:cNvSpPr/>
            <p:nvPr/>
          </p:nvSpPr>
          <p:spPr>
            <a:xfrm>
              <a:off x="1814577" y="5518950"/>
              <a:ext cx="1155065" cy="1041400"/>
            </a:xfrm>
            <a:custGeom>
              <a:avLst/>
              <a:gdLst/>
              <a:ahLst/>
              <a:cxnLst/>
              <a:rect l="l" t="t" r="r" b="b"/>
              <a:pathLst>
                <a:path w="1155064" h="1041400">
                  <a:moveTo>
                    <a:pt x="67541" y="485173"/>
                  </a:moveTo>
                  <a:lnTo>
                    <a:pt x="36823" y="514809"/>
                  </a:lnTo>
                  <a:lnTo>
                    <a:pt x="15250" y="551090"/>
                  </a:lnTo>
                  <a:lnTo>
                    <a:pt x="2938" y="592294"/>
                  </a:lnTo>
                  <a:lnTo>
                    <a:pt x="0" y="636702"/>
                  </a:lnTo>
                  <a:lnTo>
                    <a:pt x="6549" y="682590"/>
                  </a:lnTo>
                  <a:lnTo>
                    <a:pt x="22700" y="728239"/>
                  </a:lnTo>
                  <a:lnTo>
                    <a:pt x="48567" y="771926"/>
                  </a:lnTo>
                  <a:lnTo>
                    <a:pt x="84526" y="811844"/>
                  </a:lnTo>
                  <a:lnTo>
                    <a:pt x="105144" y="828578"/>
                  </a:lnTo>
                  <a:lnTo>
                    <a:pt x="127218" y="842894"/>
                  </a:lnTo>
                </a:path>
                <a:path w="1155064" h="1041400">
                  <a:moveTo>
                    <a:pt x="278171" y="152662"/>
                  </a:moveTo>
                  <a:lnTo>
                    <a:pt x="235493" y="153436"/>
                  </a:lnTo>
                  <a:lnTo>
                    <a:pt x="194982" y="165323"/>
                  </a:lnTo>
                  <a:lnTo>
                    <a:pt x="157893" y="187138"/>
                  </a:lnTo>
                  <a:lnTo>
                    <a:pt x="125483" y="217696"/>
                  </a:lnTo>
                  <a:lnTo>
                    <a:pt x="99008" y="255815"/>
                  </a:lnTo>
                  <a:lnTo>
                    <a:pt x="79724" y="300309"/>
                  </a:lnTo>
                  <a:lnTo>
                    <a:pt x="68887" y="349994"/>
                  </a:lnTo>
                  <a:lnTo>
                    <a:pt x="67056" y="376981"/>
                  </a:lnTo>
                  <a:lnTo>
                    <a:pt x="68000" y="403792"/>
                  </a:lnTo>
                  <a:lnTo>
                    <a:pt x="71689" y="430126"/>
                  </a:lnTo>
                  <a:lnTo>
                    <a:pt x="78095" y="455684"/>
                  </a:lnTo>
                </a:path>
                <a:path w="1155064" h="1041400">
                  <a:moveTo>
                    <a:pt x="633263" y="37981"/>
                  </a:moveTo>
                  <a:lnTo>
                    <a:pt x="597186" y="14956"/>
                  </a:lnTo>
                  <a:lnTo>
                    <a:pt x="556778" y="2392"/>
                  </a:lnTo>
                  <a:lnTo>
                    <a:pt x="513741" y="0"/>
                  </a:lnTo>
                  <a:lnTo>
                    <a:pt x="469781" y="7489"/>
                  </a:lnTo>
                  <a:lnTo>
                    <a:pt x="426600" y="24571"/>
                  </a:lnTo>
                  <a:lnTo>
                    <a:pt x="385903" y="50956"/>
                  </a:lnTo>
                  <a:lnTo>
                    <a:pt x="349392" y="86355"/>
                  </a:lnTo>
                  <a:lnTo>
                    <a:pt x="318920" y="130700"/>
                  </a:lnTo>
                  <a:lnTo>
                    <a:pt x="307446" y="154699"/>
                  </a:lnTo>
                  <a:lnTo>
                    <a:pt x="298668" y="179560"/>
                  </a:lnTo>
                </a:path>
                <a:path w="1155064" h="1041400">
                  <a:moveTo>
                    <a:pt x="111407" y="777489"/>
                  </a:moveTo>
                  <a:lnTo>
                    <a:pt x="121897" y="838465"/>
                  </a:lnTo>
                  <a:lnTo>
                    <a:pt x="170202" y="898222"/>
                  </a:lnTo>
                  <a:lnTo>
                    <a:pt x="206633" y="926351"/>
                  </a:lnTo>
                  <a:lnTo>
                    <a:pt x="250235" y="952622"/>
                  </a:lnTo>
                  <a:lnTo>
                    <a:pt x="300246" y="976520"/>
                  </a:lnTo>
                  <a:lnTo>
                    <a:pt x="355907" y="997527"/>
                  </a:lnTo>
                  <a:lnTo>
                    <a:pt x="416455" y="1015125"/>
                  </a:lnTo>
                  <a:lnTo>
                    <a:pt x="481129" y="1028797"/>
                  </a:lnTo>
                  <a:lnTo>
                    <a:pt x="538446" y="1036846"/>
                  </a:lnTo>
                  <a:lnTo>
                    <a:pt x="594684" y="1041021"/>
                  </a:lnTo>
                  <a:lnTo>
                    <a:pt x="649039" y="1041346"/>
                  </a:lnTo>
                  <a:lnTo>
                    <a:pt x="700709" y="1037845"/>
                  </a:lnTo>
                  <a:lnTo>
                    <a:pt x="748888" y="1030542"/>
                  </a:lnTo>
                  <a:lnTo>
                    <a:pt x="792775" y="1019462"/>
                  </a:lnTo>
                </a:path>
                <a:path w="1155064" h="1041400">
                  <a:moveTo>
                    <a:pt x="953430" y="166568"/>
                  </a:moveTo>
                  <a:lnTo>
                    <a:pt x="943284" y="125225"/>
                  </a:lnTo>
                  <a:lnTo>
                    <a:pt x="922740" y="88432"/>
                  </a:lnTo>
                  <a:lnTo>
                    <a:pt x="893234" y="57151"/>
                  </a:lnTo>
                  <a:lnTo>
                    <a:pt x="856199" y="32344"/>
                  </a:lnTo>
                  <a:lnTo>
                    <a:pt x="813071" y="14970"/>
                  </a:lnTo>
                  <a:lnTo>
                    <a:pt x="765285" y="5992"/>
                  </a:lnTo>
                  <a:lnTo>
                    <a:pt x="714276" y="6370"/>
                  </a:lnTo>
                  <a:lnTo>
                    <a:pt x="687469" y="10530"/>
                  </a:lnTo>
                  <a:lnTo>
                    <a:pt x="661438" y="17346"/>
                  </a:lnTo>
                  <a:lnTo>
                    <a:pt x="636473" y="26730"/>
                  </a:lnTo>
                  <a:lnTo>
                    <a:pt x="612866" y="38590"/>
                  </a:lnTo>
                </a:path>
                <a:path w="1155064" h="1041400">
                  <a:moveTo>
                    <a:pt x="717794" y="980245"/>
                  </a:moveTo>
                  <a:lnTo>
                    <a:pt x="759240" y="1003521"/>
                  </a:lnTo>
                  <a:lnTo>
                    <a:pt x="803960" y="1015826"/>
                  </a:lnTo>
                  <a:lnTo>
                    <a:pt x="850173" y="1017493"/>
                  </a:lnTo>
                  <a:lnTo>
                    <a:pt x="896099" y="1008858"/>
                  </a:lnTo>
                  <a:lnTo>
                    <a:pt x="939958" y="990256"/>
                  </a:lnTo>
                  <a:lnTo>
                    <a:pt x="979969" y="962023"/>
                  </a:lnTo>
                  <a:lnTo>
                    <a:pt x="1014352" y="924492"/>
                  </a:lnTo>
                  <a:lnTo>
                    <a:pt x="1036651" y="887568"/>
                  </a:lnTo>
                  <a:lnTo>
                    <a:pt x="1051655" y="847777"/>
                  </a:lnTo>
                  <a:lnTo>
                    <a:pt x="1059043" y="806291"/>
                  </a:lnTo>
                  <a:lnTo>
                    <a:pt x="1058497" y="764281"/>
                  </a:lnTo>
                </a:path>
                <a:path w="1155064" h="1041400">
                  <a:moveTo>
                    <a:pt x="1028068" y="729026"/>
                  </a:moveTo>
                  <a:lnTo>
                    <a:pt x="1067169" y="711906"/>
                  </a:lnTo>
                  <a:lnTo>
                    <a:pt x="1099999" y="685359"/>
                  </a:lnTo>
                  <a:lnTo>
                    <a:pt x="1125852" y="650963"/>
                  </a:lnTo>
                  <a:lnTo>
                    <a:pt x="1144025" y="610293"/>
                  </a:lnTo>
                  <a:lnTo>
                    <a:pt x="1153813" y="564925"/>
                  </a:lnTo>
                  <a:lnTo>
                    <a:pt x="1154511" y="516437"/>
                  </a:lnTo>
                  <a:lnTo>
                    <a:pt x="1145416" y="466403"/>
                  </a:lnTo>
                  <a:lnTo>
                    <a:pt x="1136731" y="440789"/>
                  </a:lnTo>
                  <a:lnTo>
                    <a:pt x="1125553" y="416401"/>
                  </a:lnTo>
                  <a:lnTo>
                    <a:pt x="1112022" y="393506"/>
                  </a:lnTo>
                  <a:lnTo>
                    <a:pt x="1096279" y="372372"/>
                  </a:lnTo>
                </a:path>
                <a:path w="1155064" h="1041400">
                  <a:moveTo>
                    <a:pt x="1048718" y="573883"/>
                  </a:moveTo>
                  <a:lnTo>
                    <a:pt x="1075918" y="547802"/>
                  </a:lnTo>
                  <a:lnTo>
                    <a:pt x="1094997" y="514665"/>
                  </a:lnTo>
                  <a:lnTo>
                    <a:pt x="1105989" y="475804"/>
                  </a:lnTo>
                  <a:lnTo>
                    <a:pt x="1108924" y="432552"/>
                  </a:lnTo>
                  <a:lnTo>
                    <a:pt x="1103835" y="386244"/>
                  </a:lnTo>
                  <a:lnTo>
                    <a:pt x="1090753" y="338212"/>
                  </a:lnTo>
                  <a:lnTo>
                    <a:pt x="1069712" y="289790"/>
                  </a:lnTo>
                  <a:lnTo>
                    <a:pt x="1040742" y="242311"/>
                  </a:lnTo>
                  <a:lnTo>
                    <a:pt x="997689" y="190994"/>
                  </a:lnTo>
                  <a:lnTo>
                    <a:pt x="973616" y="168738"/>
                  </a:lnTo>
                  <a:lnTo>
                    <a:pt x="948197" y="149106"/>
                  </a:lnTo>
                </a:path>
              </a:pathLst>
            </a:custGeom>
            <a:ln w="7620">
              <a:solidFill>
                <a:srgbClr val="231F20"/>
              </a:solidFill>
            </a:ln>
          </p:spPr>
          <p:txBody>
            <a:bodyPr wrap="square" lIns="0" tIns="0" rIns="0" bIns="0" rtlCol="0"/>
            <a:lstStyle/>
            <a:p>
              <a:endParaRPr/>
            </a:p>
          </p:txBody>
        </p:sp>
        <p:sp>
          <p:nvSpPr>
            <p:cNvPr id="68" name="object 68"/>
            <p:cNvSpPr/>
            <p:nvPr/>
          </p:nvSpPr>
          <p:spPr>
            <a:xfrm>
              <a:off x="2005055" y="6213765"/>
              <a:ext cx="443230" cy="304165"/>
            </a:xfrm>
            <a:custGeom>
              <a:avLst/>
              <a:gdLst/>
              <a:ahLst/>
              <a:cxnLst/>
              <a:rect l="l" t="t" r="r" b="b"/>
              <a:pathLst>
                <a:path w="443230" h="304165">
                  <a:moveTo>
                    <a:pt x="250951" y="274319"/>
                  </a:moveTo>
                  <a:lnTo>
                    <a:pt x="324611" y="274319"/>
                  </a:lnTo>
                </a:path>
                <a:path w="443230" h="304165">
                  <a:moveTo>
                    <a:pt x="369315" y="220471"/>
                  </a:moveTo>
                  <a:lnTo>
                    <a:pt x="442975" y="220471"/>
                  </a:lnTo>
                </a:path>
                <a:path w="443230" h="304165">
                  <a:moveTo>
                    <a:pt x="369315" y="303783"/>
                  </a:moveTo>
                  <a:lnTo>
                    <a:pt x="442975" y="303783"/>
                  </a:lnTo>
                </a:path>
                <a:path w="443230" h="304165">
                  <a:moveTo>
                    <a:pt x="0" y="176275"/>
                  </a:moveTo>
                  <a:lnTo>
                    <a:pt x="73659" y="176275"/>
                  </a:lnTo>
                </a:path>
                <a:path w="443230" h="304165">
                  <a:moveTo>
                    <a:pt x="142747" y="0"/>
                  </a:moveTo>
                  <a:lnTo>
                    <a:pt x="216407" y="0"/>
                  </a:lnTo>
                </a:path>
                <a:path w="443230" h="304165">
                  <a:moveTo>
                    <a:pt x="221487" y="78231"/>
                  </a:moveTo>
                  <a:lnTo>
                    <a:pt x="295147" y="78231"/>
                  </a:lnTo>
                </a:path>
                <a:path w="443230" h="304165">
                  <a:moveTo>
                    <a:pt x="300227" y="156971"/>
                  </a:moveTo>
                  <a:lnTo>
                    <a:pt x="373887" y="156971"/>
                  </a:lnTo>
                </a:path>
                <a:path w="443230" h="304165">
                  <a:moveTo>
                    <a:pt x="0" y="34556"/>
                  </a:moveTo>
                  <a:lnTo>
                    <a:pt x="73659" y="34556"/>
                  </a:lnTo>
                </a:path>
                <a:path w="443230" h="304165">
                  <a:moveTo>
                    <a:pt x="78739" y="112775"/>
                  </a:moveTo>
                  <a:lnTo>
                    <a:pt x="152399" y="112775"/>
                  </a:lnTo>
                </a:path>
                <a:path w="443230" h="304165">
                  <a:moveTo>
                    <a:pt x="157479" y="191007"/>
                  </a:moveTo>
                  <a:lnTo>
                    <a:pt x="231139" y="191007"/>
                  </a:lnTo>
                </a:path>
              </a:pathLst>
            </a:custGeom>
            <a:ln w="10160">
              <a:solidFill>
                <a:srgbClr val="231F20"/>
              </a:solidFill>
            </a:ln>
          </p:spPr>
          <p:txBody>
            <a:bodyPr wrap="square" lIns="0" tIns="0" rIns="0" bIns="0" rtlCol="0"/>
            <a:lstStyle/>
            <a:p>
              <a:endParaRPr/>
            </a:p>
          </p:txBody>
        </p:sp>
        <p:sp>
          <p:nvSpPr>
            <p:cNvPr id="69" name="object 69"/>
            <p:cNvSpPr/>
            <p:nvPr/>
          </p:nvSpPr>
          <p:spPr>
            <a:xfrm>
              <a:off x="2311377" y="5904392"/>
              <a:ext cx="391795" cy="349885"/>
            </a:xfrm>
            <a:custGeom>
              <a:avLst/>
              <a:gdLst/>
              <a:ahLst/>
              <a:cxnLst/>
              <a:rect l="l" t="t" r="r" b="b"/>
              <a:pathLst>
                <a:path w="391794" h="349885">
                  <a:moveTo>
                    <a:pt x="0" y="349504"/>
                  </a:moveTo>
                  <a:lnTo>
                    <a:pt x="10296" y="346080"/>
                  </a:lnTo>
                  <a:lnTo>
                    <a:pt x="20591" y="342652"/>
                  </a:lnTo>
                  <a:lnTo>
                    <a:pt x="30884" y="339224"/>
                  </a:lnTo>
                  <a:lnTo>
                    <a:pt x="41173" y="335800"/>
                  </a:lnTo>
                  <a:lnTo>
                    <a:pt x="78101" y="311969"/>
                  </a:lnTo>
                  <a:lnTo>
                    <a:pt x="96075" y="287826"/>
                  </a:lnTo>
                  <a:lnTo>
                    <a:pt x="102938" y="277540"/>
                  </a:lnTo>
                  <a:lnTo>
                    <a:pt x="109804" y="267258"/>
                  </a:lnTo>
                  <a:lnTo>
                    <a:pt x="117908" y="251327"/>
                  </a:lnTo>
                  <a:lnTo>
                    <a:pt x="116320" y="246360"/>
                  </a:lnTo>
                  <a:lnTo>
                    <a:pt x="116621" y="241566"/>
                  </a:lnTo>
                  <a:lnTo>
                    <a:pt x="152520" y="211758"/>
                  </a:lnTo>
                  <a:lnTo>
                    <a:pt x="178422" y="205587"/>
                  </a:lnTo>
                  <a:lnTo>
                    <a:pt x="204394" y="184561"/>
                  </a:lnTo>
                  <a:lnTo>
                    <a:pt x="226293" y="160705"/>
                  </a:lnTo>
                  <a:lnTo>
                    <a:pt x="246561" y="135307"/>
                  </a:lnTo>
                  <a:lnTo>
                    <a:pt x="267639" y="109651"/>
                  </a:lnTo>
                  <a:lnTo>
                    <a:pt x="277936" y="99302"/>
                  </a:lnTo>
                  <a:lnTo>
                    <a:pt x="288917" y="89600"/>
                  </a:lnTo>
                  <a:lnTo>
                    <a:pt x="299552" y="79642"/>
                  </a:lnTo>
                  <a:lnTo>
                    <a:pt x="308813" y="68529"/>
                  </a:lnTo>
                  <a:lnTo>
                    <a:pt x="313397" y="61671"/>
                  </a:lnTo>
                  <a:lnTo>
                    <a:pt x="316141" y="52997"/>
                  </a:lnTo>
                  <a:lnTo>
                    <a:pt x="322541" y="47967"/>
                  </a:lnTo>
                  <a:lnTo>
                    <a:pt x="328041" y="43395"/>
                  </a:lnTo>
                  <a:lnTo>
                    <a:pt x="336727" y="44310"/>
                  </a:lnTo>
                  <a:lnTo>
                    <a:pt x="343128" y="41122"/>
                  </a:lnTo>
                  <a:lnTo>
                    <a:pt x="356811" y="32766"/>
                  </a:lnTo>
                  <a:lnTo>
                    <a:pt x="368865" y="22613"/>
                  </a:lnTo>
                  <a:lnTo>
                    <a:pt x="380061" y="11434"/>
                  </a:lnTo>
                  <a:lnTo>
                    <a:pt x="391172" y="0"/>
                  </a:lnTo>
                </a:path>
                <a:path w="391794" h="349885">
                  <a:moveTo>
                    <a:pt x="82296" y="226060"/>
                  </a:moveTo>
                  <a:lnTo>
                    <a:pt x="77473" y="250963"/>
                  </a:lnTo>
                  <a:lnTo>
                    <a:pt x="74923" y="262407"/>
                  </a:lnTo>
                  <a:lnTo>
                    <a:pt x="70916" y="274537"/>
                  </a:lnTo>
                  <a:lnTo>
                    <a:pt x="61722" y="301498"/>
                  </a:lnTo>
                  <a:lnTo>
                    <a:pt x="59436" y="308356"/>
                  </a:lnTo>
                  <a:lnTo>
                    <a:pt x="54864" y="322072"/>
                  </a:lnTo>
                </a:path>
              </a:pathLst>
            </a:custGeom>
            <a:ln w="15240">
              <a:solidFill>
                <a:srgbClr val="231F20"/>
              </a:solidFill>
            </a:ln>
          </p:spPr>
          <p:txBody>
            <a:bodyPr wrap="square" lIns="0" tIns="0" rIns="0" bIns="0" rtlCol="0"/>
            <a:lstStyle/>
            <a:p>
              <a:endParaRPr/>
            </a:p>
          </p:txBody>
        </p:sp>
        <p:pic>
          <p:nvPicPr>
            <p:cNvPr id="70" name="object 70"/>
            <p:cNvPicPr/>
            <p:nvPr/>
          </p:nvPicPr>
          <p:blipFill>
            <a:blip r:embed="rId5" cstate="print"/>
            <a:stretch>
              <a:fillRect/>
            </a:stretch>
          </p:blipFill>
          <p:spPr>
            <a:xfrm>
              <a:off x="2465631" y="5985672"/>
              <a:ext cx="159753" cy="147739"/>
            </a:xfrm>
            <a:prstGeom prst="rect">
              <a:avLst/>
            </a:prstGeom>
          </p:spPr>
        </p:pic>
        <p:sp>
          <p:nvSpPr>
            <p:cNvPr id="71" name="object 71"/>
            <p:cNvSpPr/>
            <p:nvPr/>
          </p:nvSpPr>
          <p:spPr>
            <a:xfrm>
              <a:off x="1922401" y="6444625"/>
              <a:ext cx="256540" cy="550545"/>
            </a:xfrm>
            <a:custGeom>
              <a:avLst/>
              <a:gdLst/>
              <a:ahLst/>
              <a:cxnLst/>
              <a:rect l="l" t="t" r="r" b="b"/>
              <a:pathLst>
                <a:path w="256539" h="550545">
                  <a:moveTo>
                    <a:pt x="256247" y="0"/>
                  </a:moveTo>
                  <a:lnTo>
                    <a:pt x="246867" y="8343"/>
                  </a:lnTo>
                  <a:lnTo>
                    <a:pt x="237489" y="16687"/>
                  </a:lnTo>
                  <a:lnTo>
                    <a:pt x="228112" y="25031"/>
                  </a:lnTo>
                  <a:lnTo>
                    <a:pt x="197761" y="62025"/>
                  </a:lnTo>
                  <a:lnTo>
                    <a:pt x="182267" y="109454"/>
                  </a:lnTo>
                  <a:lnTo>
                    <a:pt x="175728" y="158218"/>
                  </a:lnTo>
                  <a:lnTo>
                    <a:pt x="179681" y="162772"/>
                  </a:lnTo>
                  <a:lnTo>
                    <a:pt x="181549" y="168007"/>
                  </a:lnTo>
                  <a:lnTo>
                    <a:pt x="166166" y="205687"/>
                  </a:lnTo>
                  <a:lnTo>
                    <a:pt x="132283" y="234480"/>
                  </a:lnTo>
                  <a:lnTo>
                    <a:pt x="114271" y="268700"/>
                  </a:lnTo>
                  <a:lnTo>
                    <a:pt x="101885" y="304063"/>
                  </a:lnTo>
                  <a:lnTo>
                    <a:pt x="91938" y="340321"/>
                  </a:lnTo>
                  <a:lnTo>
                    <a:pt x="81241" y="377228"/>
                  </a:lnTo>
                  <a:lnTo>
                    <a:pt x="75025" y="392922"/>
                  </a:lnTo>
                  <a:lnTo>
                    <a:pt x="67783" y="408249"/>
                  </a:lnTo>
                  <a:lnTo>
                    <a:pt x="61021" y="423692"/>
                  </a:lnTo>
                  <a:lnTo>
                    <a:pt x="56248" y="439737"/>
                  </a:lnTo>
                  <a:lnTo>
                    <a:pt x="55341" y="446929"/>
                  </a:lnTo>
                  <a:lnTo>
                    <a:pt x="54692" y="454221"/>
                  </a:lnTo>
                  <a:lnTo>
                    <a:pt x="53519" y="461304"/>
                  </a:lnTo>
                  <a:lnTo>
                    <a:pt x="51041" y="467867"/>
                  </a:lnTo>
                  <a:lnTo>
                    <a:pt x="47294" y="475221"/>
                  </a:lnTo>
                  <a:lnTo>
                    <a:pt x="37642" y="478231"/>
                  </a:lnTo>
                  <a:lnTo>
                    <a:pt x="32283" y="484555"/>
                  </a:lnTo>
                  <a:lnTo>
                    <a:pt x="21550" y="499685"/>
                  </a:lnTo>
                  <a:lnTo>
                    <a:pt x="13374" y="515980"/>
                  </a:lnTo>
                  <a:lnTo>
                    <a:pt x="6581" y="532977"/>
                  </a:lnTo>
                  <a:lnTo>
                    <a:pt x="0" y="550214"/>
                  </a:lnTo>
                </a:path>
                <a:path w="256539" h="550545">
                  <a:moveTo>
                    <a:pt x="224269" y="168198"/>
                  </a:moveTo>
                  <a:lnTo>
                    <a:pt x="218049" y="139463"/>
                  </a:lnTo>
                  <a:lnTo>
                    <a:pt x="215550" y="126103"/>
                  </a:lnTo>
                  <a:lnTo>
                    <a:pt x="214300" y="111339"/>
                  </a:lnTo>
                  <a:lnTo>
                    <a:pt x="211823" y="78397"/>
                  </a:lnTo>
                  <a:lnTo>
                    <a:pt x="211137" y="70053"/>
                  </a:lnTo>
                  <a:lnTo>
                    <a:pt x="209765" y="53352"/>
                  </a:lnTo>
                </a:path>
              </a:pathLst>
            </a:custGeom>
            <a:ln w="15240">
              <a:solidFill>
                <a:srgbClr val="231F20"/>
              </a:solidFill>
            </a:ln>
          </p:spPr>
          <p:txBody>
            <a:bodyPr wrap="square" lIns="0" tIns="0" rIns="0" bIns="0" rtlCol="0"/>
            <a:lstStyle/>
            <a:p>
              <a:endParaRPr/>
            </a:p>
          </p:txBody>
        </p:sp>
        <p:pic>
          <p:nvPicPr>
            <p:cNvPr id="72" name="object 72"/>
            <p:cNvPicPr/>
            <p:nvPr/>
          </p:nvPicPr>
          <p:blipFill>
            <a:blip r:embed="rId6" cstate="print"/>
            <a:stretch>
              <a:fillRect/>
            </a:stretch>
          </p:blipFill>
          <p:spPr>
            <a:xfrm>
              <a:off x="1940549" y="6657896"/>
              <a:ext cx="136423" cy="174396"/>
            </a:xfrm>
            <a:prstGeom prst="rect">
              <a:avLst/>
            </a:prstGeom>
          </p:spPr>
        </p:pic>
      </p:grpSp>
      <p:sp>
        <p:nvSpPr>
          <p:cNvPr id="73" name="object 73"/>
          <p:cNvSpPr/>
          <p:nvPr/>
        </p:nvSpPr>
        <p:spPr>
          <a:xfrm>
            <a:off x="6416398" y="7220622"/>
            <a:ext cx="86360" cy="86360"/>
          </a:xfrm>
          <a:custGeom>
            <a:avLst/>
            <a:gdLst/>
            <a:ahLst/>
            <a:cxnLst/>
            <a:rect l="l" t="t" r="r" b="b"/>
            <a:pathLst>
              <a:path w="86360" h="86359">
                <a:moveTo>
                  <a:pt x="0" y="43179"/>
                </a:moveTo>
                <a:lnTo>
                  <a:pt x="86360" y="43179"/>
                </a:lnTo>
              </a:path>
              <a:path w="86360" h="86359">
                <a:moveTo>
                  <a:pt x="49276" y="0"/>
                </a:moveTo>
                <a:lnTo>
                  <a:pt x="49276" y="86359"/>
                </a:lnTo>
              </a:path>
            </a:pathLst>
          </a:custGeom>
          <a:ln w="10160">
            <a:solidFill>
              <a:srgbClr val="231F20"/>
            </a:solidFill>
          </a:ln>
        </p:spPr>
        <p:txBody>
          <a:bodyPr wrap="square" lIns="0" tIns="0" rIns="0" bIns="0" rtlCol="0"/>
          <a:lstStyle/>
          <a:p>
            <a:endParaRPr/>
          </a:p>
        </p:txBody>
      </p:sp>
      <p:sp>
        <p:nvSpPr>
          <p:cNvPr id="74" name="object 74"/>
          <p:cNvSpPr txBox="1">
            <a:spLocks noGrp="1"/>
          </p:cNvSpPr>
          <p:nvPr>
            <p:ph type="title"/>
          </p:nvPr>
        </p:nvSpPr>
        <p:spPr>
          <a:xfrm>
            <a:off x="5654421" y="381836"/>
            <a:ext cx="2758440" cy="1162050"/>
          </a:xfrm>
          <a:prstGeom prst="rect">
            <a:avLst/>
          </a:prstGeom>
        </p:spPr>
        <p:txBody>
          <a:bodyPr vert="horz" wrap="square" lIns="0" tIns="171450" rIns="0" bIns="0" rtlCol="0">
            <a:spAutoFit/>
          </a:bodyPr>
          <a:lstStyle/>
          <a:p>
            <a:pPr marL="12700">
              <a:spcBef>
                <a:spcPts val="1350"/>
              </a:spcBef>
            </a:pPr>
            <a:r>
              <a:rPr sz="4300" spc="60" dirty="0"/>
              <a:t>8</a:t>
            </a:r>
            <a:r>
              <a:rPr sz="2300" spc="60" dirty="0"/>
              <a:t>Protección</a:t>
            </a:r>
            <a:r>
              <a:rPr sz="2300" spc="-80" dirty="0"/>
              <a:t> </a:t>
            </a:r>
            <a:r>
              <a:rPr sz="2300" spc="95" dirty="0"/>
              <a:t>contra</a:t>
            </a:r>
            <a:endParaRPr sz="2300"/>
          </a:p>
          <a:p>
            <a:pPr marL="457200">
              <a:spcBef>
                <a:spcPts val="495"/>
              </a:spcBef>
            </a:pPr>
            <a:r>
              <a:rPr sz="1700" spc="70" dirty="0"/>
              <a:t>Iluminación</a:t>
            </a:r>
            <a:endParaRPr sz="1700"/>
          </a:p>
        </p:txBody>
      </p:sp>
      <p:sp>
        <p:nvSpPr>
          <p:cNvPr id="75" name="object 75"/>
          <p:cNvSpPr txBox="1">
            <a:spLocks noGrp="1"/>
          </p:cNvSpPr>
          <p:nvPr>
            <p:ph type="body" idx="1"/>
          </p:nvPr>
        </p:nvSpPr>
        <p:spPr>
          <a:xfrm>
            <a:off x="6403074" y="1976578"/>
            <a:ext cx="11556698" cy="1174681"/>
          </a:xfrm>
          <a:prstGeom prst="rect">
            <a:avLst/>
          </a:prstGeom>
        </p:spPr>
        <p:txBody>
          <a:bodyPr vert="horz" wrap="square" lIns="0" tIns="12700" rIns="0" bIns="0" rtlCol="0">
            <a:spAutoFit/>
          </a:bodyPr>
          <a:lstStyle/>
          <a:p>
            <a:pPr marL="22225">
              <a:spcBef>
                <a:spcPts val="100"/>
              </a:spcBef>
            </a:pPr>
            <a:r>
              <a:rPr spc="10" dirty="0"/>
              <a:t>8.1</a:t>
            </a:r>
            <a:r>
              <a:rPr spc="-20" dirty="0"/>
              <a:t> </a:t>
            </a:r>
            <a:r>
              <a:rPr spc="-30" dirty="0"/>
              <a:t>NATURALEZA</a:t>
            </a:r>
            <a:r>
              <a:rPr spc="-20" dirty="0"/>
              <a:t> </a:t>
            </a:r>
            <a:r>
              <a:rPr spc="-50" dirty="0"/>
              <a:t>DEL</a:t>
            </a:r>
            <a:r>
              <a:rPr spc="-20" dirty="0"/>
              <a:t> </a:t>
            </a:r>
            <a:r>
              <a:rPr spc="-35" dirty="0"/>
              <a:t>RAYO</a:t>
            </a:r>
          </a:p>
          <a:p>
            <a:pPr marL="22225" marR="46355">
              <a:lnSpc>
                <a:spcPct val="125000"/>
              </a:lnSpc>
              <a:spcBef>
                <a:spcPts val="550"/>
              </a:spcBef>
            </a:pPr>
            <a:r>
              <a:rPr sz="800" b="0" spc="-15" dirty="0">
                <a:latin typeface="Microsoft Sans Serif"/>
                <a:cs typeface="Microsoft Sans Serif"/>
              </a:rPr>
              <a:t>La </a:t>
            </a:r>
            <a:r>
              <a:rPr sz="800" b="0" spc="15" dirty="0">
                <a:latin typeface="Microsoft Sans Serif"/>
                <a:cs typeface="Microsoft Sans Serif"/>
              </a:rPr>
              <a:t>necesidad </a:t>
            </a:r>
            <a:r>
              <a:rPr sz="800" b="0" spc="25" dirty="0">
                <a:latin typeface="Microsoft Sans Serif"/>
                <a:cs typeface="Microsoft Sans Serif"/>
              </a:rPr>
              <a:t>de </a:t>
            </a:r>
            <a:r>
              <a:rPr sz="800" b="0" spc="40" dirty="0">
                <a:latin typeface="Microsoft Sans Serif"/>
                <a:cs typeface="Microsoft Sans Serif"/>
              </a:rPr>
              <a:t>proteger </a:t>
            </a:r>
            <a:r>
              <a:rPr sz="800" b="0" spc="20" dirty="0">
                <a:latin typeface="Microsoft Sans Serif"/>
                <a:cs typeface="Microsoft Sans Serif"/>
              </a:rPr>
              <a:t>edificios </a:t>
            </a:r>
            <a:r>
              <a:rPr sz="800" b="0" spc="5" dirty="0">
                <a:latin typeface="Microsoft Sans Serif"/>
                <a:cs typeface="Microsoft Sans Serif"/>
              </a:rPr>
              <a:t>y </a:t>
            </a:r>
            <a:r>
              <a:rPr sz="800" b="0" spc="25" dirty="0">
                <a:latin typeface="Microsoft Sans Serif"/>
                <a:cs typeface="Microsoft Sans Serif"/>
              </a:rPr>
              <a:t>estructuras de </a:t>
            </a:r>
            <a:r>
              <a:rPr sz="800" b="0" spc="15" dirty="0">
                <a:latin typeface="Microsoft Sans Serif"/>
                <a:cs typeface="Microsoft Sans Serif"/>
              </a:rPr>
              <a:t>los efectos </a:t>
            </a:r>
            <a:r>
              <a:rPr sz="800" b="0" spc="25" dirty="0">
                <a:latin typeface="Microsoft Sans Serif"/>
                <a:cs typeface="Microsoft Sans Serif"/>
              </a:rPr>
              <a:t>dañinos de </a:t>
            </a:r>
            <a:r>
              <a:rPr sz="800" b="0" spc="15" dirty="0">
                <a:latin typeface="Microsoft Sans Serif"/>
                <a:cs typeface="Microsoft Sans Serif"/>
              </a:rPr>
              <a:t>los </a:t>
            </a:r>
            <a:r>
              <a:rPr sz="800" b="0" spc="15" dirty="0" err="1">
                <a:latin typeface="Microsoft Sans Serif"/>
                <a:cs typeface="Microsoft Sans Serif"/>
              </a:rPr>
              <a:t>rayos</a:t>
            </a:r>
            <a:r>
              <a:rPr sz="800" b="0" spc="15" dirty="0">
                <a:latin typeface="Microsoft Sans Serif"/>
                <a:cs typeface="Microsoft Sans Serif"/>
              </a:rPr>
              <a:t> </a:t>
            </a:r>
            <a:r>
              <a:rPr sz="800" b="0" spc="35" dirty="0" err="1" smtClean="0">
                <a:latin typeface="Microsoft Sans Serif"/>
                <a:cs typeface="Microsoft Sans Serif"/>
              </a:rPr>
              <a:t>dio</a:t>
            </a:r>
            <a:r>
              <a:rPr lang="es-ES" sz="800" b="0" spc="35" dirty="0" smtClean="0">
                <a:latin typeface="Microsoft Sans Serif"/>
                <a:cs typeface="Microsoft Sans Serif"/>
              </a:rPr>
              <a:t> </a:t>
            </a:r>
            <a:r>
              <a:rPr sz="800" b="0" spc="35" dirty="0" err="1" smtClean="0">
                <a:latin typeface="Microsoft Sans Serif"/>
                <a:cs typeface="Microsoft Sans Serif"/>
              </a:rPr>
              <a:t>origen</a:t>
            </a:r>
            <a:r>
              <a:rPr sz="800" b="0" spc="-5" dirty="0" smtClean="0">
                <a:latin typeface="Microsoft Sans Serif"/>
                <a:cs typeface="Microsoft Sans Serif"/>
              </a:rPr>
              <a:t> </a:t>
            </a:r>
            <a:r>
              <a:rPr sz="800" b="0" dirty="0">
                <a:latin typeface="Microsoft Sans Serif"/>
                <a:cs typeface="Microsoft Sans Serif"/>
              </a:rPr>
              <a:t>a </a:t>
            </a:r>
            <a:r>
              <a:rPr sz="800" b="0" spc="10" dirty="0">
                <a:latin typeface="Microsoft Sans Serif"/>
                <a:cs typeface="Microsoft Sans Serif"/>
              </a:rPr>
              <a:t>la</a:t>
            </a:r>
            <a:r>
              <a:rPr sz="800" b="0" spc="-5" dirty="0">
                <a:latin typeface="Microsoft Sans Serif"/>
                <a:cs typeface="Microsoft Sans Serif"/>
              </a:rPr>
              <a:t> </a:t>
            </a:r>
            <a:r>
              <a:rPr sz="800" b="0" spc="25" dirty="0">
                <a:latin typeface="Microsoft Sans Serif"/>
                <a:cs typeface="Microsoft Sans Serif"/>
              </a:rPr>
              <a:t>puesta</a:t>
            </a:r>
            <a:r>
              <a:rPr sz="800" b="0" dirty="0">
                <a:latin typeface="Microsoft Sans Serif"/>
                <a:cs typeface="Microsoft Sans Serif"/>
              </a:rPr>
              <a:t> a </a:t>
            </a:r>
            <a:r>
              <a:rPr sz="800" b="0" spc="35" dirty="0">
                <a:latin typeface="Microsoft Sans Serif"/>
                <a:cs typeface="Microsoft Sans Serif"/>
              </a:rPr>
              <a:t>tierra</a:t>
            </a:r>
            <a:r>
              <a:rPr sz="800" b="0" spc="-5" dirty="0">
                <a:latin typeface="Microsoft Sans Serif"/>
                <a:cs typeface="Microsoft Sans Serif"/>
              </a:rPr>
              <a:t> </a:t>
            </a:r>
            <a:r>
              <a:rPr sz="800" b="0" spc="25" dirty="0">
                <a:latin typeface="Microsoft Sans Serif"/>
                <a:cs typeface="Microsoft Sans Serif"/>
              </a:rPr>
              <a:t>de</a:t>
            </a:r>
            <a:r>
              <a:rPr sz="800" b="0" dirty="0">
                <a:latin typeface="Microsoft Sans Serif"/>
                <a:cs typeface="Microsoft Sans Serif"/>
              </a:rPr>
              <a:t> </a:t>
            </a:r>
            <a:r>
              <a:rPr sz="800" b="0" spc="25" dirty="0">
                <a:latin typeface="Microsoft Sans Serif"/>
                <a:cs typeface="Microsoft Sans Serif"/>
              </a:rPr>
              <a:t>protección.</a:t>
            </a:r>
            <a:r>
              <a:rPr sz="800" b="0" dirty="0">
                <a:latin typeface="Microsoft Sans Serif"/>
                <a:cs typeface="Microsoft Sans Serif"/>
              </a:rPr>
              <a:t> </a:t>
            </a:r>
            <a:r>
              <a:rPr sz="800" b="0" spc="-35" dirty="0">
                <a:latin typeface="Microsoft Sans Serif"/>
                <a:cs typeface="Microsoft Sans Serif"/>
              </a:rPr>
              <a:t>El</a:t>
            </a:r>
            <a:r>
              <a:rPr sz="800" b="0" spc="-5" dirty="0">
                <a:latin typeface="Microsoft Sans Serif"/>
                <a:cs typeface="Microsoft Sans Serif"/>
              </a:rPr>
              <a:t> </a:t>
            </a:r>
            <a:r>
              <a:rPr sz="800" b="0" spc="40" dirty="0">
                <a:latin typeface="Microsoft Sans Serif"/>
                <a:cs typeface="Microsoft Sans Serif"/>
              </a:rPr>
              <a:t>fenómeno</a:t>
            </a:r>
            <a:r>
              <a:rPr sz="800" b="0" dirty="0">
                <a:latin typeface="Microsoft Sans Serif"/>
                <a:cs typeface="Microsoft Sans Serif"/>
              </a:rPr>
              <a:t> </a:t>
            </a:r>
            <a:r>
              <a:rPr sz="800" b="0" spc="25" dirty="0">
                <a:latin typeface="Microsoft Sans Serif"/>
                <a:cs typeface="Microsoft Sans Serif"/>
              </a:rPr>
              <a:t>del</a:t>
            </a:r>
            <a:r>
              <a:rPr sz="800" b="0" spc="-5" dirty="0">
                <a:latin typeface="Microsoft Sans Serif"/>
                <a:cs typeface="Microsoft Sans Serif"/>
              </a:rPr>
              <a:t> </a:t>
            </a:r>
            <a:r>
              <a:rPr sz="800" b="0" spc="25" dirty="0">
                <a:latin typeface="Microsoft Sans Serif"/>
                <a:cs typeface="Microsoft Sans Serif"/>
              </a:rPr>
              <a:t>rayo</a:t>
            </a:r>
            <a:r>
              <a:rPr sz="800" b="0" dirty="0">
                <a:latin typeface="Microsoft Sans Serif"/>
                <a:cs typeface="Microsoft Sans Serif"/>
              </a:rPr>
              <a:t> </a:t>
            </a:r>
            <a:r>
              <a:rPr sz="800" b="0" spc="25" dirty="0">
                <a:latin typeface="Microsoft Sans Serif"/>
                <a:cs typeface="Microsoft Sans Serif"/>
              </a:rPr>
              <a:t>en</a:t>
            </a:r>
            <a:r>
              <a:rPr sz="800" b="0" dirty="0">
                <a:latin typeface="Microsoft Sans Serif"/>
                <a:cs typeface="Microsoft Sans Serif"/>
              </a:rPr>
              <a:t> sí</a:t>
            </a:r>
            <a:r>
              <a:rPr sz="800" b="0" spc="-5" dirty="0">
                <a:latin typeface="Microsoft Sans Serif"/>
                <a:cs typeface="Microsoft Sans Serif"/>
              </a:rPr>
              <a:t> </a:t>
            </a:r>
            <a:r>
              <a:rPr sz="800" b="0" spc="25" dirty="0">
                <a:latin typeface="Microsoft Sans Serif"/>
                <a:cs typeface="Microsoft Sans Serif"/>
              </a:rPr>
              <a:t>ha</a:t>
            </a:r>
            <a:r>
              <a:rPr sz="800" b="0" dirty="0">
                <a:latin typeface="Microsoft Sans Serif"/>
                <a:cs typeface="Microsoft Sans Serif"/>
              </a:rPr>
              <a:t> </a:t>
            </a:r>
            <a:r>
              <a:rPr sz="800" b="0" spc="20" dirty="0" err="1">
                <a:latin typeface="Microsoft Sans Serif"/>
                <a:cs typeface="Microsoft Sans Serif"/>
              </a:rPr>
              <a:t>sido</a:t>
            </a:r>
            <a:r>
              <a:rPr sz="800" b="0" dirty="0">
                <a:latin typeface="Microsoft Sans Serif"/>
                <a:cs typeface="Microsoft Sans Serif"/>
              </a:rPr>
              <a:t> </a:t>
            </a:r>
            <a:r>
              <a:rPr sz="800" b="0" spc="35" dirty="0" err="1" smtClean="0">
                <a:latin typeface="Microsoft Sans Serif"/>
                <a:cs typeface="Microsoft Sans Serif"/>
              </a:rPr>
              <a:t>ampliamente</a:t>
            </a:r>
            <a:r>
              <a:rPr lang="es-ES" sz="800" b="0" spc="35" dirty="0" smtClean="0">
                <a:latin typeface="Microsoft Sans Serif"/>
                <a:cs typeface="Microsoft Sans Serif"/>
              </a:rPr>
              <a:t> </a:t>
            </a:r>
            <a:r>
              <a:rPr sz="800" b="0" spc="25" dirty="0" err="1" smtClean="0">
                <a:latin typeface="Microsoft Sans Serif"/>
                <a:cs typeface="Microsoft Sans Serif"/>
              </a:rPr>
              <a:t>estudiado</a:t>
            </a:r>
            <a:r>
              <a:rPr sz="800" b="0" spc="25" dirty="0" smtClean="0">
                <a:latin typeface="Microsoft Sans Serif"/>
                <a:cs typeface="Microsoft Sans Serif"/>
              </a:rPr>
              <a:t> </a:t>
            </a:r>
            <a:r>
              <a:rPr sz="800" b="0" spc="5" dirty="0">
                <a:latin typeface="Microsoft Sans Serif"/>
                <a:cs typeface="Microsoft Sans Serif"/>
              </a:rPr>
              <a:t>y </a:t>
            </a:r>
            <a:r>
              <a:rPr sz="800" b="0" spc="20" dirty="0">
                <a:latin typeface="Microsoft Sans Serif"/>
                <a:cs typeface="Microsoft Sans Serif"/>
              </a:rPr>
              <a:t>hay </a:t>
            </a:r>
            <a:r>
              <a:rPr sz="800" b="0" spc="30" dirty="0">
                <a:latin typeface="Microsoft Sans Serif"/>
                <a:cs typeface="Microsoft Sans Serif"/>
              </a:rPr>
              <a:t>una </a:t>
            </a:r>
            <a:r>
              <a:rPr sz="800" b="0" spc="40" dirty="0">
                <a:latin typeface="Microsoft Sans Serif"/>
                <a:cs typeface="Microsoft Sans Serif"/>
              </a:rPr>
              <a:t>gran </a:t>
            </a:r>
            <a:r>
              <a:rPr sz="800" b="0" spc="25" dirty="0">
                <a:latin typeface="Microsoft Sans Serif"/>
                <a:cs typeface="Microsoft Sans Serif"/>
              </a:rPr>
              <a:t>cantidad de </a:t>
            </a:r>
            <a:r>
              <a:rPr sz="800" b="0" spc="30" dirty="0">
                <a:latin typeface="Microsoft Sans Serif"/>
                <a:cs typeface="Microsoft Sans Serif"/>
              </a:rPr>
              <a:t>libros </a:t>
            </a:r>
            <a:r>
              <a:rPr sz="800" b="0" spc="5" dirty="0">
                <a:latin typeface="Microsoft Sans Serif"/>
                <a:cs typeface="Microsoft Sans Serif"/>
              </a:rPr>
              <a:t>y </a:t>
            </a:r>
            <a:r>
              <a:rPr sz="800" b="0" spc="20" dirty="0">
                <a:latin typeface="Microsoft Sans Serif"/>
                <a:cs typeface="Microsoft Sans Serif"/>
              </a:rPr>
              <a:t>cientos </a:t>
            </a:r>
            <a:r>
              <a:rPr sz="800" b="0" spc="25" dirty="0">
                <a:latin typeface="Microsoft Sans Serif"/>
                <a:cs typeface="Microsoft Sans Serif"/>
              </a:rPr>
              <a:t>de trabajos</a:t>
            </a:r>
            <a:r>
              <a:rPr sz="800" b="0" spc="25" dirty="0">
                <a:latin typeface="Microsoft Sans Serif"/>
                <a:cs typeface="Microsoft Sans Serif"/>
              </a:rPr>
              <a:t> de </a:t>
            </a:r>
            <a:r>
              <a:rPr sz="800" b="0" spc="20" dirty="0" err="1" smtClean="0">
                <a:latin typeface="Microsoft Sans Serif"/>
                <a:cs typeface="Microsoft Sans Serif"/>
              </a:rPr>
              <a:t>investigación</a:t>
            </a:r>
            <a:r>
              <a:rPr lang="es-ES" sz="800" b="0" spc="20" dirty="0" smtClean="0">
                <a:latin typeface="Microsoft Sans Serif"/>
                <a:cs typeface="Microsoft Sans Serif"/>
              </a:rPr>
              <a:t> </a:t>
            </a:r>
            <a:r>
              <a:rPr sz="800" b="0" spc="20" dirty="0" err="1" smtClean="0">
                <a:latin typeface="Microsoft Sans Serif"/>
                <a:cs typeface="Microsoft Sans Serif"/>
              </a:rPr>
              <a:t>dedicados</a:t>
            </a:r>
            <a:r>
              <a:rPr sz="800" b="0" spc="20" dirty="0" smtClean="0">
                <a:latin typeface="Microsoft Sans Serif"/>
                <a:cs typeface="Microsoft Sans Serif"/>
              </a:rPr>
              <a:t> </a:t>
            </a:r>
            <a:r>
              <a:rPr sz="800" b="0" dirty="0">
                <a:latin typeface="Microsoft Sans Serif"/>
                <a:cs typeface="Microsoft Sans Serif"/>
              </a:rPr>
              <a:t>a </a:t>
            </a:r>
            <a:r>
              <a:rPr sz="800" b="0" spc="5" dirty="0">
                <a:latin typeface="Microsoft Sans Serif"/>
                <a:cs typeface="Microsoft Sans Serif"/>
              </a:rPr>
              <a:t>él; </a:t>
            </a:r>
            <a:r>
              <a:rPr sz="800" b="0" spc="15" dirty="0">
                <a:latin typeface="Microsoft Sans Serif"/>
                <a:cs typeface="Microsoft Sans Serif"/>
              </a:rPr>
              <a:t>sin </a:t>
            </a:r>
            <a:r>
              <a:rPr sz="800" b="0" spc="35" dirty="0">
                <a:latin typeface="Microsoft Sans Serif"/>
                <a:cs typeface="Microsoft Sans Serif"/>
              </a:rPr>
              <a:t>embargo, </a:t>
            </a:r>
            <a:r>
              <a:rPr sz="800" b="0" spc="-10" dirty="0">
                <a:latin typeface="Microsoft Sans Serif"/>
                <a:cs typeface="Microsoft Sans Serif"/>
              </a:rPr>
              <a:t>es </a:t>
            </a:r>
            <a:r>
              <a:rPr sz="800" b="0" spc="25" dirty="0">
                <a:latin typeface="Microsoft Sans Serif"/>
                <a:cs typeface="Microsoft Sans Serif"/>
              </a:rPr>
              <a:t>relevante </a:t>
            </a:r>
            <a:r>
              <a:rPr sz="800" b="0" spc="30" dirty="0">
                <a:latin typeface="Microsoft Sans Serif"/>
                <a:cs typeface="Microsoft Sans Serif"/>
              </a:rPr>
              <a:t>aquí </a:t>
            </a:r>
            <a:r>
              <a:rPr sz="800" b="0" spc="35" dirty="0">
                <a:latin typeface="Microsoft Sans Serif"/>
                <a:cs typeface="Microsoft Sans Serif"/>
              </a:rPr>
              <a:t>dar </a:t>
            </a:r>
            <a:r>
              <a:rPr sz="800" b="0" spc="10" dirty="0">
                <a:latin typeface="Microsoft Sans Serif"/>
                <a:cs typeface="Microsoft Sans Serif"/>
              </a:rPr>
              <a:t>al </a:t>
            </a:r>
            <a:r>
              <a:rPr sz="800" b="0" spc="30" dirty="0">
                <a:latin typeface="Microsoft Sans Serif"/>
                <a:cs typeface="Microsoft Sans Serif"/>
              </a:rPr>
              <a:t>lector </a:t>
            </a:r>
            <a:r>
              <a:rPr sz="800" b="0" spc="45" dirty="0">
                <a:latin typeface="Microsoft Sans Serif"/>
                <a:cs typeface="Microsoft Sans Serif"/>
              </a:rPr>
              <a:t>un </a:t>
            </a:r>
            <a:r>
              <a:rPr sz="800" b="0" spc="25" dirty="0">
                <a:latin typeface="Microsoft Sans Serif"/>
                <a:cs typeface="Microsoft Sans Serif"/>
              </a:rPr>
              <a:t>breve </a:t>
            </a:r>
            <a:r>
              <a:rPr sz="800" b="0" spc="30" dirty="0">
                <a:latin typeface="Microsoft Sans Serif"/>
                <a:cs typeface="Microsoft Sans Serif"/>
              </a:rPr>
              <a:t>resumen</a:t>
            </a:r>
            <a:r>
              <a:rPr sz="800" b="0" spc="30" dirty="0">
                <a:latin typeface="Microsoft Sans Serif"/>
                <a:cs typeface="Microsoft Sans Serif"/>
              </a:rPr>
              <a:t> </a:t>
            </a:r>
            <a:r>
              <a:rPr sz="800" b="0" spc="25" dirty="0">
                <a:latin typeface="Microsoft Sans Serif"/>
                <a:cs typeface="Microsoft Sans Serif"/>
              </a:rPr>
              <a:t>de </a:t>
            </a:r>
            <a:r>
              <a:rPr sz="800" b="0" spc="10" dirty="0" smtClean="0">
                <a:latin typeface="Microsoft Sans Serif"/>
                <a:cs typeface="Microsoft Sans Serif"/>
              </a:rPr>
              <a:t>la</a:t>
            </a:r>
            <a:r>
              <a:rPr lang="es-ES" sz="800" b="0" spc="10" dirty="0" smtClean="0">
                <a:latin typeface="Microsoft Sans Serif"/>
                <a:cs typeface="Microsoft Sans Serif"/>
              </a:rPr>
              <a:t> </a:t>
            </a:r>
            <a:r>
              <a:rPr sz="800" b="0" spc="20" dirty="0" err="1" smtClean="0">
                <a:latin typeface="Microsoft Sans Serif"/>
                <a:cs typeface="Microsoft Sans Serif"/>
              </a:rPr>
              <a:t>naturaleza</a:t>
            </a:r>
            <a:r>
              <a:rPr sz="800" b="0" spc="20" dirty="0" smtClean="0">
                <a:latin typeface="Microsoft Sans Serif"/>
                <a:cs typeface="Microsoft Sans Serif"/>
              </a:rPr>
              <a:t> </a:t>
            </a:r>
            <a:r>
              <a:rPr sz="800" b="0" spc="25" dirty="0">
                <a:latin typeface="Microsoft Sans Serif"/>
                <a:cs typeface="Microsoft Sans Serif"/>
              </a:rPr>
              <a:t>del </a:t>
            </a:r>
            <a:r>
              <a:rPr sz="800" b="0" spc="25" dirty="0">
                <a:latin typeface="Microsoft Sans Serif"/>
                <a:cs typeface="Microsoft Sans Serif"/>
              </a:rPr>
              <a:t>rayo </a:t>
            </a:r>
            <a:r>
              <a:rPr sz="800" b="0" spc="5" dirty="0">
                <a:latin typeface="Microsoft Sans Serif"/>
                <a:cs typeface="Microsoft Sans Serif"/>
              </a:rPr>
              <a:t>y </a:t>
            </a:r>
            <a:r>
              <a:rPr sz="800" b="0" spc="10" dirty="0">
                <a:latin typeface="Microsoft Sans Serif"/>
                <a:cs typeface="Microsoft Sans Serif"/>
              </a:rPr>
              <a:t>la caída </a:t>
            </a:r>
            <a:r>
              <a:rPr sz="800" b="0" spc="25" dirty="0">
                <a:latin typeface="Microsoft Sans Serif"/>
                <a:cs typeface="Microsoft Sans Serif"/>
              </a:rPr>
              <a:t>del rayo para </a:t>
            </a:r>
            <a:r>
              <a:rPr sz="800" b="0" spc="40" dirty="0">
                <a:latin typeface="Microsoft Sans Serif"/>
                <a:cs typeface="Microsoft Sans Serif"/>
              </a:rPr>
              <a:t>permitirle </a:t>
            </a:r>
            <a:r>
              <a:rPr sz="800" b="0" spc="35" dirty="0">
                <a:latin typeface="Microsoft Sans Serif"/>
                <a:cs typeface="Microsoft Sans Serif"/>
              </a:rPr>
              <a:t>comprender </a:t>
            </a:r>
            <a:r>
              <a:rPr sz="800" b="0" spc="40" dirty="0">
                <a:latin typeface="Microsoft Sans Serif"/>
                <a:cs typeface="Microsoft Sans Serif"/>
              </a:rPr>
              <a:t>mejor </a:t>
            </a:r>
            <a:r>
              <a:rPr sz="800" b="0" dirty="0">
                <a:latin typeface="Microsoft Sans Serif"/>
                <a:cs typeface="Microsoft Sans Serif"/>
              </a:rPr>
              <a:t>las </a:t>
            </a:r>
            <a:r>
              <a:rPr sz="800" b="0" spc="25" dirty="0" err="1">
                <a:latin typeface="Microsoft Sans Serif"/>
                <a:cs typeface="Microsoft Sans Serif"/>
              </a:rPr>
              <a:t>medidas</a:t>
            </a:r>
            <a:r>
              <a:rPr sz="800" b="0" spc="25" dirty="0">
                <a:latin typeface="Microsoft Sans Serif"/>
                <a:cs typeface="Microsoft Sans Serif"/>
              </a:rPr>
              <a:t> </a:t>
            </a:r>
            <a:r>
              <a:rPr sz="800" b="0" spc="25" dirty="0" smtClean="0">
                <a:latin typeface="Microsoft Sans Serif"/>
                <a:cs typeface="Microsoft Sans Serif"/>
              </a:rPr>
              <a:t>de</a:t>
            </a:r>
            <a:r>
              <a:rPr lang="es-ES" sz="800" b="0" spc="25" dirty="0" smtClean="0">
                <a:latin typeface="Microsoft Sans Serif"/>
                <a:cs typeface="Microsoft Sans Serif"/>
              </a:rPr>
              <a:t> </a:t>
            </a:r>
            <a:r>
              <a:rPr sz="800" b="0" spc="30" dirty="0" err="1" smtClean="0">
                <a:latin typeface="Microsoft Sans Serif"/>
                <a:cs typeface="Microsoft Sans Serif"/>
              </a:rPr>
              <a:t>protección</a:t>
            </a:r>
            <a:r>
              <a:rPr sz="800" b="0" spc="-10" dirty="0" smtClean="0">
                <a:latin typeface="Microsoft Sans Serif"/>
                <a:cs typeface="Microsoft Sans Serif"/>
              </a:rPr>
              <a:t> </a:t>
            </a:r>
            <a:r>
              <a:rPr sz="800" b="0" spc="15" dirty="0">
                <a:latin typeface="Microsoft Sans Serif"/>
                <a:cs typeface="Microsoft Sans Serif"/>
              </a:rPr>
              <a:t>empleadas</a:t>
            </a:r>
            <a:r>
              <a:rPr sz="800" b="0" spc="15" dirty="0">
                <a:latin typeface="Microsoft Sans Serif"/>
                <a:cs typeface="Microsoft Sans Serif"/>
              </a:rPr>
              <a:t>.</a:t>
            </a:r>
            <a:endParaRPr sz="800" dirty="0">
              <a:latin typeface="Microsoft Sans Serif"/>
              <a:cs typeface="Microsoft Sans Serif"/>
            </a:endParaRPr>
          </a:p>
          <a:p>
            <a:pPr marL="22225" marR="5080" indent="152400">
              <a:lnSpc>
                <a:spcPct val="125000"/>
              </a:lnSpc>
            </a:pPr>
            <a:r>
              <a:rPr sz="800" b="0" spc="-5" dirty="0">
                <a:latin typeface="Microsoft Sans Serif"/>
                <a:cs typeface="Microsoft Sans Serif"/>
              </a:rPr>
              <a:t>Los </a:t>
            </a:r>
            <a:r>
              <a:rPr sz="800" b="0" spc="15" dirty="0">
                <a:latin typeface="Microsoft Sans Serif"/>
                <a:cs typeface="Microsoft Sans Serif"/>
              </a:rPr>
              <a:t>rayos </a:t>
            </a:r>
            <a:r>
              <a:rPr sz="800" b="0" spc="20" dirty="0">
                <a:latin typeface="Microsoft Sans Serif"/>
                <a:cs typeface="Microsoft Sans Serif"/>
              </a:rPr>
              <a:t>son </a:t>
            </a:r>
            <a:r>
              <a:rPr sz="800" b="0" spc="25" dirty="0">
                <a:latin typeface="Microsoft Sans Serif"/>
                <a:cs typeface="Microsoft Sans Serif"/>
              </a:rPr>
              <a:t>generados </a:t>
            </a:r>
            <a:r>
              <a:rPr sz="800" b="0" spc="50" dirty="0">
                <a:latin typeface="Microsoft Sans Serif"/>
                <a:cs typeface="Microsoft Sans Serif"/>
              </a:rPr>
              <a:t>por </a:t>
            </a:r>
            <a:r>
              <a:rPr sz="800" b="0" spc="45" dirty="0">
                <a:latin typeface="Microsoft Sans Serif"/>
                <a:cs typeface="Microsoft Sans Serif"/>
              </a:rPr>
              <a:t>un </a:t>
            </a:r>
            <a:r>
              <a:rPr sz="800" b="0" spc="40" dirty="0">
                <a:latin typeface="Microsoft Sans Serif"/>
                <a:cs typeface="Microsoft Sans Serif"/>
              </a:rPr>
              <a:t>tipo </a:t>
            </a:r>
            <a:r>
              <a:rPr sz="800" b="0" spc="5" dirty="0">
                <a:latin typeface="Microsoft Sans Serif"/>
                <a:cs typeface="Microsoft Sans Serif"/>
              </a:rPr>
              <a:t>especial </a:t>
            </a:r>
            <a:r>
              <a:rPr sz="800" b="0" spc="25" dirty="0">
                <a:latin typeface="Microsoft Sans Serif"/>
                <a:cs typeface="Microsoft Sans Serif"/>
              </a:rPr>
              <a:t>de </a:t>
            </a:r>
            <a:r>
              <a:rPr sz="800" b="0" spc="35" dirty="0">
                <a:latin typeface="Microsoft Sans Serif"/>
                <a:cs typeface="Microsoft Sans Serif"/>
              </a:rPr>
              <a:t>nube </a:t>
            </a:r>
            <a:r>
              <a:rPr sz="800" b="0" spc="20" dirty="0">
                <a:latin typeface="Microsoft Sans Serif"/>
                <a:cs typeface="Microsoft Sans Serif"/>
              </a:rPr>
              <a:t>cargada conocida </a:t>
            </a:r>
            <a:r>
              <a:rPr sz="800" b="0" spc="35" dirty="0" err="1">
                <a:latin typeface="Microsoft Sans Serif"/>
                <a:cs typeface="Microsoft Sans Serif"/>
              </a:rPr>
              <a:t>como</a:t>
            </a:r>
            <a:r>
              <a:rPr sz="800" b="0" spc="35" dirty="0">
                <a:latin typeface="Microsoft Sans Serif"/>
                <a:cs typeface="Microsoft Sans Serif"/>
              </a:rPr>
              <a:t> </a:t>
            </a:r>
            <a:r>
              <a:rPr sz="800" b="0" spc="35" dirty="0" err="1" smtClean="0">
                <a:latin typeface="Microsoft Sans Serif"/>
                <a:cs typeface="Microsoft Sans Serif"/>
              </a:rPr>
              <a:t>nube</a:t>
            </a:r>
            <a:r>
              <a:rPr lang="es-ES" sz="800" b="0" spc="35" dirty="0" smtClean="0">
                <a:latin typeface="Microsoft Sans Serif"/>
                <a:cs typeface="Microsoft Sans Serif"/>
              </a:rPr>
              <a:t> </a:t>
            </a:r>
            <a:r>
              <a:rPr sz="800" b="0" spc="35" dirty="0" err="1" smtClean="0">
                <a:latin typeface="Microsoft Sans Serif"/>
                <a:cs typeface="Microsoft Sans Serif"/>
              </a:rPr>
              <a:t>tormentosa</a:t>
            </a:r>
            <a:r>
              <a:rPr sz="800" b="0" spc="35" dirty="0">
                <a:latin typeface="Microsoft Sans Serif"/>
                <a:cs typeface="Microsoft Sans Serif"/>
              </a:rPr>
              <a:t>.</a:t>
            </a:r>
            <a:r>
              <a:rPr sz="800" b="0" spc="-5" dirty="0">
                <a:latin typeface="Microsoft Sans Serif"/>
                <a:cs typeface="Microsoft Sans Serif"/>
              </a:rPr>
              <a:t> </a:t>
            </a:r>
            <a:r>
              <a:rPr sz="800" b="0" spc="-15" dirty="0">
                <a:latin typeface="Microsoft Sans Serif"/>
                <a:cs typeface="Microsoft Sans Serif"/>
              </a:rPr>
              <a:t>La</a:t>
            </a:r>
            <a:r>
              <a:rPr sz="800" b="0" dirty="0">
                <a:latin typeface="Microsoft Sans Serif"/>
                <a:cs typeface="Microsoft Sans Serif"/>
              </a:rPr>
              <a:t> </a:t>
            </a:r>
            <a:r>
              <a:rPr sz="800" b="0" spc="15" dirty="0">
                <a:latin typeface="Microsoft Sans Serif"/>
                <a:cs typeface="Microsoft Sans Serif"/>
              </a:rPr>
              <a:t>descarga</a:t>
            </a:r>
            <a:r>
              <a:rPr sz="800" b="0" dirty="0">
                <a:latin typeface="Microsoft Sans Serif"/>
                <a:cs typeface="Microsoft Sans Serif"/>
              </a:rPr>
              <a:t> </a:t>
            </a:r>
            <a:r>
              <a:rPr sz="800" b="0" spc="25" dirty="0">
                <a:latin typeface="Microsoft Sans Serif"/>
                <a:cs typeface="Microsoft Sans Serif"/>
              </a:rPr>
              <a:t>de</a:t>
            </a:r>
            <a:r>
              <a:rPr sz="800" b="0" spc="-5" dirty="0">
                <a:latin typeface="Microsoft Sans Serif"/>
                <a:cs typeface="Microsoft Sans Serif"/>
              </a:rPr>
              <a:t> </a:t>
            </a:r>
            <a:r>
              <a:rPr sz="800" b="0" spc="45" dirty="0">
                <a:latin typeface="Microsoft Sans Serif"/>
                <a:cs typeface="Microsoft Sans Serif"/>
              </a:rPr>
              <a:t>un</a:t>
            </a:r>
            <a:r>
              <a:rPr sz="800" b="0" dirty="0">
                <a:latin typeface="Microsoft Sans Serif"/>
                <a:cs typeface="Microsoft Sans Serif"/>
              </a:rPr>
              <a:t> </a:t>
            </a:r>
            <a:r>
              <a:rPr sz="800" b="0" spc="25" dirty="0">
                <a:latin typeface="Microsoft Sans Serif"/>
                <a:cs typeface="Microsoft Sans Serif"/>
              </a:rPr>
              <a:t>rayo</a:t>
            </a:r>
            <a:r>
              <a:rPr sz="800" b="0" dirty="0">
                <a:latin typeface="Microsoft Sans Serif"/>
                <a:cs typeface="Microsoft Sans Serif"/>
              </a:rPr>
              <a:t> </a:t>
            </a:r>
            <a:r>
              <a:rPr sz="800" b="0" spc="30" dirty="0">
                <a:latin typeface="Microsoft Sans Serif"/>
                <a:cs typeface="Microsoft Sans Serif"/>
              </a:rPr>
              <a:t>puede</a:t>
            </a:r>
            <a:r>
              <a:rPr sz="800" b="0" dirty="0">
                <a:latin typeface="Microsoft Sans Serif"/>
                <a:cs typeface="Microsoft Sans Serif"/>
              </a:rPr>
              <a:t> </a:t>
            </a:r>
            <a:r>
              <a:rPr sz="800" b="0" spc="40" dirty="0">
                <a:latin typeface="Microsoft Sans Serif"/>
                <a:cs typeface="Microsoft Sans Serif"/>
              </a:rPr>
              <a:t>ocurrir</a:t>
            </a:r>
            <a:r>
              <a:rPr sz="800" b="0" spc="-5" dirty="0">
                <a:latin typeface="Microsoft Sans Serif"/>
                <a:cs typeface="Microsoft Sans Serif"/>
              </a:rPr>
              <a:t> </a:t>
            </a:r>
            <a:r>
              <a:rPr sz="800" b="0" spc="45" dirty="0">
                <a:latin typeface="Microsoft Sans Serif"/>
                <a:cs typeface="Microsoft Sans Serif"/>
              </a:rPr>
              <a:t>dentro</a:t>
            </a:r>
            <a:r>
              <a:rPr sz="800" b="0" dirty="0">
                <a:latin typeface="Microsoft Sans Serif"/>
                <a:cs typeface="Microsoft Sans Serif"/>
              </a:rPr>
              <a:t> </a:t>
            </a:r>
            <a:r>
              <a:rPr sz="800" b="0" spc="25" dirty="0">
                <a:latin typeface="Microsoft Sans Serif"/>
                <a:cs typeface="Microsoft Sans Serif"/>
              </a:rPr>
              <a:t>de</a:t>
            </a:r>
            <a:r>
              <a:rPr sz="800" b="0" dirty="0">
                <a:latin typeface="Microsoft Sans Serif"/>
                <a:cs typeface="Microsoft Sans Serif"/>
              </a:rPr>
              <a:t> </a:t>
            </a:r>
            <a:r>
              <a:rPr sz="800" b="0" spc="30" dirty="0">
                <a:latin typeface="Microsoft Sans Serif"/>
                <a:cs typeface="Microsoft Sans Serif"/>
              </a:rPr>
              <a:t>una</a:t>
            </a:r>
            <a:r>
              <a:rPr sz="800" b="0" dirty="0">
                <a:latin typeface="Microsoft Sans Serif"/>
                <a:cs typeface="Microsoft Sans Serif"/>
              </a:rPr>
              <a:t> </a:t>
            </a:r>
            <a:r>
              <a:rPr sz="800" b="0" spc="25" dirty="0">
                <a:latin typeface="Microsoft Sans Serif"/>
                <a:cs typeface="Microsoft Sans Serif"/>
              </a:rPr>
              <a:t>nube,</a:t>
            </a:r>
            <a:r>
              <a:rPr sz="800" b="0" spc="-5" dirty="0">
                <a:latin typeface="Microsoft Sans Serif"/>
                <a:cs typeface="Microsoft Sans Serif"/>
              </a:rPr>
              <a:t> </a:t>
            </a:r>
            <a:r>
              <a:rPr sz="800" b="0" spc="35" dirty="0">
                <a:latin typeface="Microsoft Sans Serif"/>
                <a:cs typeface="Microsoft Sans Serif"/>
              </a:rPr>
              <a:t>entre</a:t>
            </a:r>
            <a:r>
              <a:rPr sz="800" b="0" dirty="0">
                <a:latin typeface="Microsoft Sans Serif"/>
                <a:cs typeface="Microsoft Sans Serif"/>
              </a:rPr>
              <a:t> </a:t>
            </a:r>
            <a:r>
              <a:rPr sz="800" b="0" spc="20" dirty="0">
                <a:latin typeface="Microsoft Sans Serif"/>
                <a:cs typeface="Microsoft Sans Serif"/>
              </a:rPr>
              <a:t>dos</a:t>
            </a:r>
            <a:r>
              <a:rPr sz="800" b="0" dirty="0">
                <a:latin typeface="Microsoft Sans Serif"/>
                <a:cs typeface="Microsoft Sans Serif"/>
              </a:rPr>
              <a:t> </a:t>
            </a:r>
            <a:r>
              <a:rPr sz="800" b="0" spc="25" dirty="0" err="1">
                <a:latin typeface="Microsoft Sans Serif"/>
                <a:cs typeface="Microsoft Sans Serif"/>
              </a:rPr>
              <a:t>nubes</a:t>
            </a:r>
            <a:r>
              <a:rPr sz="800" b="0" dirty="0">
                <a:latin typeface="Microsoft Sans Serif"/>
                <a:cs typeface="Microsoft Sans Serif"/>
              </a:rPr>
              <a:t> </a:t>
            </a:r>
            <a:r>
              <a:rPr sz="800" b="0" spc="35" dirty="0" smtClean="0">
                <a:latin typeface="Microsoft Sans Serif"/>
                <a:cs typeface="Microsoft Sans Serif"/>
              </a:rPr>
              <a:t>o</a:t>
            </a:r>
            <a:r>
              <a:rPr lang="es-ES" sz="800" b="0" spc="35" dirty="0" smtClean="0">
                <a:latin typeface="Microsoft Sans Serif"/>
                <a:cs typeface="Microsoft Sans Serif"/>
              </a:rPr>
              <a:t> </a:t>
            </a:r>
            <a:r>
              <a:rPr sz="800" b="0" spc="35" dirty="0" smtClean="0">
                <a:latin typeface="Microsoft Sans Serif"/>
                <a:cs typeface="Microsoft Sans Serif"/>
              </a:rPr>
              <a:t>entre </a:t>
            </a:r>
            <a:r>
              <a:rPr sz="800" b="0" spc="30" dirty="0">
                <a:latin typeface="Microsoft Sans Serif"/>
                <a:cs typeface="Microsoft Sans Serif"/>
              </a:rPr>
              <a:t>una </a:t>
            </a:r>
            <a:r>
              <a:rPr sz="800" b="0" spc="35" dirty="0">
                <a:latin typeface="Microsoft Sans Serif"/>
                <a:cs typeface="Microsoft Sans Serif"/>
              </a:rPr>
              <a:t>nube </a:t>
            </a:r>
            <a:r>
              <a:rPr sz="800" b="0" spc="5" dirty="0">
                <a:latin typeface="Microsoft Sans Serif"/>
                <a:cs typeface="Microsoft Sans Serif"/>
              </a:rPr>
              <a:t>y </a:t>
            </a:r>
            <a:r>
              <a:rPr sz="800" b="0" spc="15" dirty="0">
                <a:latin typeface="Microsoft Sans Serif"/>
                <a:cs typeface="Microsoft Sans Serif"/>
              </a:rPr>
              <a:t>el suelo. </a:t>
            </a:r>
            <a:r>
              <a:rPr sz="800" b="0" spc="-10" dirty="0">
                <a:latin typeface="Microsoft Sans Serif"/>
                <a:cs typeface="Microsoft Sans Serif"/>
              </a:rPr>
              <a:t>Este </a:t>
            </a:r>
            <a:r>
              <a:rPr sz="800" b="0" spc="35" dirty="0">
                <a:latin typeface="Microsoft Sans Serif"/>
                <a:cs typeface="Microsoft Sans Serif"/>
              </a:rPr>
              <a:t>último, </a:t>
            </a:r>
            <a:r>
              <a:rPr sz="800" b="0" spc="25" dirty="0">
                <a:latin typeface="Microsoft Sans Serif"/>
                <a:cs typeface="Microsoft Sans Serif"/>
              </a:rPr>
              <a:t>conocido </a:t>
            </a:r>
            <a:r>
              <a:rPr sz="800" b="0" spc="35" dirty="0">
                <a:latin typeface="Microsoft Sans Serif"/>
                <a:cs typeface="Microsoft Sans Serif"/>
              </a:rPr>
              <a:t>como </a:t>
            </a:r>
            <a:r>
              <a:rPr sz="800" b="0" spc="20" dirty="0">
                <a:latin typeface="Microsoft Sans Serif"/>
                <a:cs typeface="Microsoft Sans Serif"/>
              </a:rPr>
              <a:t>rayo, </a:t>
            </a:r>
            <a:r>
              <a:rPr sz="800" b="0" spc="-10" dirty="0">
                <a:latin typeface="Microsoft Sans Serif"/>
                <a:cs typeface="Microsoft Sans Serif"/>
              </a:rPr>
              <a:t>es </a:t>
            </a:r>
            <a:r>
              <a:rPr sz="800" b="0" spc="15" dirty="0">
                <a:latin typeface="Microsoft Sans Serif"/>
                <a:cs typeface="Microsoft Sans Serif"/>
              </a:rPr>
              <a:t>el </a:t>
            </a:r>
            <a:r>
              <a:rPr sz="800" b="0" spc="40" dirty="0">
                <a:latin typeface="Microsoft Sans Serif"/>
                <a:cs typeface="Microsoft Sans Serif"/>
              </a:rPr>
              <a:t>tipo </a:t>
            </a:r>
            <a:r>
              <a:rPr sz="800" b="0" spc="25" dirty="0">
                <a:latin typeface="Microsoft Sans Serif"/>
                <a:cs typeface="Microsoft Sans Serif"/>
              </a:rPr>
              <a:t>de </a:t>
            </a:r>
            <a:r>
              <a:rPr sz="800" b="0" spc="15" dirty="0" err="1">
                <a:latin typeface="Microsoft Sans Serif"/>
                <a:cs typeface="Microsoft Sans Serif"/>
              </a:rPr>
              <a:t>descarga</a:t>
            </a:r>
            <a:r>
              <a:rPr sz="800" b="0" spc="15" dirty="0">
                <a:latin typeface="Microsoft Sans Serif"/>
                <a:cs typeface="Microsoft Sans Serif"/>
              </a:rPr>
              <a:t> </a:t>
            </a:r>
            <a:r>
              <a:rPr sz="800" b="0" spc="20" dirty="0" err="1" smtClean="0">
                <a:latin typeface="Microsoft Sans Serif"/>
                <a:cs typeface="Microsoft Sans Serif"/>
              </a:rPr>
              <a:t>más</a:t>
            </a:r>
            <a:r>
              <a:rPr lang="es-ES" sz="800" b="0" spc="20" dirty="0" smtClean="0">
                <a:latin typeface="Microsoft Sans Serif"/>
                <a:cs typeface="Microsoft Sans Serif"/>
              </a:rPr>
              <a:t> </a:t>
            </a:r>
            <a:r>
              <a:rPr sz="800" b="0" spc="30" dirty="0" err="1" smtClean="0">
                <a:latin typeface="Microsoft Sans Serif"/>
                <a:cs typeface="Microsoft Sans Serif"/>
              </a:rPr>
              <a:t>peligroso</a:t>
            </a:r>
            <a:r>
              <a:rPr sz="800" b="0" spc="-5" dirty="0" smtClean="0">
                <a:latin typeface="Microsoft Sans Serif"/>
                <a:cs typeface="Microsoft Sans Serif"/>
              </a:rPr>
              <a:t> </a:t>
            </a:r>
            <a:r>
              <a:rPr sz="800" b="0" spc="30" dirty="0">
                <a:latin typeface="Microsoft Sans Serif"/>
                <a:cs typeface="Microsoft Sans Serif"/>
              </a:rPr>
              <a:t>contra</a:t>
            </a:r>
            <a:r>
              <a:rPr sz="800" b="0" dirty="0">
                <a:latin typeface="Microsoft Sans Serif"/>
                <a:cs typeface="Microsoft Sans Serif"/>
              </a:rPr>
              <a:t> </a:t>
            </a:r>
            <a:r>
              <a:rPr sz="800" b="0" spc="15" dirty="0">
                <a:latin typeface="Microsoft Sans Serif"/>
                <a:cs typeface="Microsoft Sans Serif"/>
              </a:rPr>
              <a:t>el</a:t>
            </a:r>
            <a:r>
              <a:rPr sz="800" b="0" dirty="0">
                <a:latin typeface="Microsoft Sans Serif"/>
                <a:cs typeface="Microsoft Sans Serif"/>
              </a:rPr>
              <a:t> </a:t>
            </a:r>
            <a:r>
              <a:rPr sz="800" b="0" spc="30" dirty="0">
                <a:latin typeface="Microsoft Sans Serif"/>
                <a:cs typeface="Microsoft Sans Serif"/>
              </a:rPr>
              <a:t>que</a:t>
            </a:r>
            <a:r>
              <a:rPr sz="800" b="0" dirty="0">
                <a:latin typeface="Microsoft Sans Serif"/>
                <a:cs typeface="Microsoft Sans Serif"/>
              </a:rPr>
              <a:t> </a:t>
            </a:r>
            <a:r>
              <a:rPr sz="800" b="0" spc="30" dirty="0">
                <a:latin typeface="Microsoft Sans Serif"/>
                <a:cs typeface="Microsoft Sans Serif"/>
              </a:rPr>
              <a:t>deben</a:t>
            </a:r>
            <a:r>
              <a:rPr sz="800" b="0" spc="-5" dirty="0">
                <a:latin typeface="Microsoft Sans Serif"/>
                <a:cs typeface="Microsoft Sans Serif"/>
              </a:rPr>
              <a:t> </a:t>
            </a:r>
            <a:r>
              <a:rPr sz="800" b="0" spc="30" dirty="0">
                <a:latin typeface="Microsoft Sans Serif"/>
                <a:cs typeface="Microsoft Sans Serif"/>
              </a:rPr>
              <a:t>protegerse</a:t>
            </a:r>
            <a:r>
              <a:rPr sz="800" b="0" dirty="0">
                <a:latin typeface="Microsoft Sans Serif"/>
                <a:cs typeface="Microsoft Sans Serif"/>
              </a:rPr>
              <a:t> </a:t>
            </a:r>
            <a:r>
              <a:rPr sz="800" b="0" spc="15" dirty="0">
                <a:latin typeface="Microsoft Sans Serif"/>
                <a:cs typeface="Microsoft Sans Serif"/>
              </a:rPr>
              <a:t>los</a:t>
            </a:r>
            <a:r>
              <a:rPr sz="800" b="0" dirty="0">
                <a:latin typeface="Microsoft Sans Serif"/>
                <a:cs typeface="Microsoft Sans Serif"/>
              </a:rPr>
              <a:t> </a:t>
            </a:r>
            <a:r>
              <a:rPr sz="800" b="0" spc="20" dirty="0">
                <a:latin typeface="Microsoft Sans Serif"/>
                <a:cs typeface="Microsoft Sans Serif"/>
              </a:rPr>
              <a:t>edificios</a:t>
            </a:r>
            <a:r>
              <a:rPr sz="800" b="0" dirty="0">
                <a:latin typeface="Microsoft Sans Serif"/>
                <a:cs typeface="Microsoft Sans Serif"/>
              </a:rPr>
              <a:t> </a:t>
            </a:r>
            <a:r>
              <a:rPr sz="800" b="0" spc="5" dirty="0">
                <a:latin typeface="Microsoft Sans Serif"/>
                <a:cs typeface="Microsoft Sans Serif"/>
              </a:rPr>
              <a:t>y</a:t>
            </a:r>
            <a:r>
              <a:rPr sz="800" b="0" spc="-5" dirty="0">
                <a:latin typeface="Microsoft Sans Serif"/>
                <a:cs typeface="Microsoft Sans Serif"/>
              </a:rPr>
              <a:t> </a:t>
            </a:r>
            <a:r>
              <a:rPr sz="800" b="0" dirty="0">
                <a:latin typeface="Microsoft Sans Serif"/>
                <a:cs typeface="Microsoft Sans Serif"/>
              </a:rPr>
              <a:t>las </a:t>
            </a:r>
            <a:r>
              <a:rPr sz="800" b="0" spc="25" dirty="0">
                <a:latin typeface="Microsoft Sans Serif"/>
                <a:cs typeface="Microsoft Sans Serif"/>
              </a:rPr>
              <a:t>estructuras.</a:t>
            </a:r>
            <a:r>
              <a:rPr sz="800" b="0" dirty="0">
                <a:latin typeface="Microsoft Sans Serif"/>
                <a:cs typeface="Microsoft Sans Serif"/>
              </a:rPr>
              <a:t> </a:t>
            </a:r>
            <a:r>
              <a:rPr sz="800" b="0" spc="-45" dirty="0">
                <a:latin typeface="Microsoft Sans Serif"/>
                <a:cs typeface="Microsoft Sans Serif"/>
              </a:rPr>
              <a:t>Se</a:t>
            </a:r>
            <a:r>
              <a:rPr sz="800" b="0" dirty="0">
                <a:latin typeface="Microsoft Sans Serif"/>
                <a:cs typeface="Microsoft Sans Serif"/>
              </a:rPr>
              <a:t> </a:t>
            </a:r>
            <a:r>
              <a:rPr sz="800" b="0" spc="30" dirty="0" err="1">
                <a:latin typeface="Microsoft Sans Serif"/>
                <a:cs typeface="Microsoft Sans Serif"/>
              </a:rPr>
              <a:t>han</a:t>
            </a:r>
            <a:r>
              <a:rPr sz="800" b="0" spc="-5" dirty="0">
                <a:latin typeface="Microsoft Sans Serif"/>
                <a:cs typeface="Microsoft Sans Serif"/>
              </a:rPr>
              <a:t> </a:t>
            </a:r>
            <a:r>
              <a:rPr sz="800" b="0" spc="35" dirty="0" err="1" smtClean="0">
                <a:latin typeface="Microsoft Sans Serif"/>
                <a:cs typeface="Microsoft Sans Serif"/>
              </a:rPr>
              <a:t>propuesto</a:t>
            </a:r>
            <a:r>
              <a:rPr lang="es-ES" sz="800" b="0" spc="35" dirty="0" smtClean="0">
                <a:latin typeface="Microsoft Sans Serif"/>
                <a:cs typeface="Microsoft Sans Serif"/>
              </a:rPr>
              <a:t> </a:t>
            </a:r>
            <a:r>
              <a:rPr sz="800" b="0" spc="25" dirty="0" err="1" smtClean="0">
                <a:latin typeface="Microsoft Sans Serif"/>
                <a:cs typeface="Microsoft Sans Serif"/>
              </a:rPr>
              <a:t>muchas</a:t>
            </a:r>
            <a:r>
              <a:rPr sz="800" b="0" spc="25" dirty="0" smtClean="0">
                <a:latin typeface="Microsoft Sans Serif"/>
                <a:cs typeface="Microsoft Sans Serif"/>
              </a:rPr>
              <a:t> </a:t>
            </a:r>
            <a:r>
              <a:rPr sz="800" b="0" spc="25" dirty="0">
                <a:latin typeface="Microsoft Sans Serif"/>
                <a:cs typeface="Microsoft Sans Serif"/>
              </a:rPr>
              <a:t>teorías sobre </a:t>
            </a:r>
            <a:r>
              <a:rPr sz="800" b="0" spc="15" dirty="0">
                <a:latin typeface="Microsoft Sans Serif"/>
                <a:cs typeface="Microsoft Sans Serif"/>
              </a:rPr>
              <a:t>el </a:t>
            </a:r>
            <a:r>
              <a:rPr sz="800" b="0" spc="25" dirty="0">
                <a:latin typeface="Microsoft Sans Serif"/>
                <a:cs typeface="Microsoft Sans Serif"/>
              </a:rPr>
              <a:t>mecanismo </a:t>
            </a:r>
            <a:r>
              <a:rPr sz="800" b="0" spc="50" dirty="0">
                <a:latin typeface="Microsoft Sans Serif"/>
                <a:cs typeface="Microsoft Sans Serif"/>
              </a:rPr>
              <a:t>por </a:t>
            </a:r>
            <a:r>
              <a:rPr sz="800" b="0" spc="15" dirty="0">
                <a:latin typeface="Microsoft Sans Serif"/>
                <a:cs typeface="Microsoft Sans Serif"/>
              </a:rPr>
              <a:t>el cual </a:t>
            </a:r>
            <a:r>
              <a:rPr sz="800" b="0" spc="-10" dirty="0">
                <a:latin typeface="Microsoft Sans Serif"/>
                <a:cs typeface="Microsoft Sans Serif"/>
              </a:rPr>
              <a:t>se </a:t>
            </a:r>
            <a:r>
              <a:rPr sz="800" b="0" spc="25" dirty="0">
                <a:latin typeface="Microsoft Sans Serif"/>
                <a:cs typeface="Microsoft Sans Serif"/>
              </a:rPr>
              <a:t>cargan </a:t>
            </a:r>
            <a:r>
              <a:rPr sz="800" b="0" dirty="0">
                <a:latin typeface="Microsoft Sans Serif"/>
                <a:cs typeface="Microsoft Sans Serif"/>
              </a:rPr>
              <a:t>las </a:t>
            </a:r>
            <a:r>
              <a:rPr sz="800" b="0" spc="25" dirty="0">
                <a:latin typeface="Microsoft Sans Serif"/>
                <a:cs typeface="Microsoft Sans Serif"/>
              </a:rPr>
              <a:t>nubes </a:t>
            </a:r>
            <a:r>
              <a:rPr sz="800" b="0" spc="30" dirty="0">
                <a:latin typeface="Microsoft Sans Serif"/>
                <a:cs typeface="Microsoft Sans Serif"/>
              </a:rPr>
              <a:t>tormentosas</a:t>
            </a:r>
            <a:r>
              <a:rPr sz="800" b="0" spc="30" dirty="0">
                <a:latin typeface="Microsoft Sans Serif"/>
                <a:cs typeface="Microsoft Sans Serif"/>
              </a:rPr>
              <a:t>, </a:t>
            </a:r>
            <a:r>
              <a:rPr sz="800" b="0" spc="35" dirty="0" err="1" smtClean="0">
                <a:latin typeface="Microsoft Sans Serif"/>
                <a:cs typeface="Microsoft Sans Serif"/>
              </a:rPr>
              <a:t>pero</a:t>
            </a:r>
            <a:r>
              <a:rPr lang="es-ES" sz="800" b="0" spc="35" dirty="0" smtClean="0">
                <a:latin typeface="Microsoft Sans Serif"/>
                <a:cs typeface="Microsoft Sans Serif"/>
              </a:rPr>
              <a:t> </a:t>
            </a:r>
            <a:r>
              <a:rPr sz="800" b="0" spc="20" dirty="0" err="1" smtClean="0">
                <a:latin typeface="Microsoft Sans Serif"/>
                <a:cs typeface="Microsoft Sans Serif"/>
              </a:rPr>
              <a:t>nos</a:t>
            </a:r>
            <a:r>
              <a:rPr sz="800" b="0" spc="20" dirty="0" smtClean="0">
                <a:latin typeface="Microsoft Sans Serif"/>
                <a:cs typeface="Microsoft Sans Serif"/>
              </a:rPr>
              <a:t> </a:t>
            </a:r>
            <a:r>
              <a:rPr sz="800" b="0" spc="35" dirty="0">
                <a:latin typeface="Microsoft Sans Serif"/>
                <a:cs typeface="Microsoft Sans Serif"/>
              </a:rPr>
              <a:t>limitaremos </a:t>
            </a:r>
            <a:r>
              <a:rPr sz="800" b="0" dirty="0">
                <a:latin typeface="Microsoft Sans Serif"/>
                <a:cs typeface="Microsoft Sans Serif"/>
              </a:rPr>
              <a:t>a </a:t>
            </a:r>
            <a:r>
              <a:rPr sz="800" b="0" spc="15" dirty="0">
                <a:latin typeface="Microsoft Sans Serif"/>
                <a:cs typeface="Microsoft Sans Serif"/>
              </a:rPr>
              <a:t>los </a:t>
            </a:r>
            <a:r>
              <a:rPr sz="800" b="0" spc="20" dirty="0">
                <a:latin typeface="Microsoft Sans Serif"/>
                <a:cs typeface="Microsoft Sans Serif"/>
              </a:rPr>
              <a:t>resultados: </a:t>
            </a:r>
            <a:r>
              <a:rPr sz="800" b="0" spc="10" dirty="0">
                <a:latin typeface="Microsoft Sans Serif"/>
                <a:cs typeface="Microsoft Sans Serif"/>
              </a:rPr>
              <a:t>la </a:t>
            </a:r>
            <a:r>
              <a:rPr sz="800" b="0" spc="35" dirty="0">
                <a:latin typeface="Microsoft Sans Serif"/>
                <a:cs typeface="Microsoft Sans Serif"/>
              </a:rPr>
              <a:t>parte </a:t>
            </a:r>
            <a:r>
              <a:rPr sz="800" b="0" spc="40" dirty="0">
                <a:latin typeface="Microsoft Sans Serif"/>
                <a:cs typeface="Microsoft Sans Serif"/>
              </a:rPr>
              <a:t>inferior </a:t>
            </a:r>
            <a:r>
              <a:rPr sz="800" b="0" spc="25" dirty="0">
                <a:latin typeface="Microsoft Sans Serif"/>
                <a:cs typeface="Microsoft Sans Serif"/>
              </a:rPr>
              <a:t>de </a:t>
            </a:r>
            <a:r>
              <a:rPr sz="800" b="0" spc="10" dirty="0">
                <a:latin typeface="Microsoft Sans Serif"/>
                <a:cs typeface="Microsoft Sans Serif"/>
              </a:rPr>
              <a:t>la </a:t>
            </a:r>
            <a:r>
              <a:rPr sz="800" b="0" spc="35" dirty="0">
                <a:latin typeface="Microsoft Sans Serif"/>
                <a:cs typeface="Microsoft Sans Serif"/>
              </a:rPr>
              <a:t>nube </a:t>
            </a:r>
            <a:r>
              <a:rPr sz="800" b="0" spc="10" dirty="0">
                <a:latin typeface="Microsoft Sans Serif"/>
                <a:cs typeface="Microsoft Sans Serif"/>
              </a:rPr>
              <a:t>lleva cargas </a:t>
            </a:r>
            <a:r>
              <a:rPr sz="800" b="0" spc="20" dirty="0">
                <a:latin typeface="Microsoft Sans Serif"/>
                <a:cs typeface="Microsoft Sans Serif"/>
              </a:rPr>
              <a:t>negativas</a:t>
            </a:r>
            <a:r>
              <a:rPr sz="800" b="0" spc="20" dirty="0">
                <a:latin typeface="Microsoft Sans Serif"/>
                <a:cs typeface="Microsoft Sans Serif"/>
              </a:rPr>
              <a:t> </a:t>
            </a:r>
            <a:r>
              <a:rPr sz="800" b="0" spc="5" dirty="0">
                <a:latin typeface="Microsoft Sans Serif"/>
                <a:cs typeface="Microsoft Sans Serif"/>
              </a:rPr>
              <a:t>y </a:t>
            </a:r>
            <a:r>
              <a:rPr sz="800" b="0" spc="10" dirty="0" smtClean="0">
                <a:latin typeface="Microsoft Sans Serif"/>
                <a:cs typeface="Microsoft Sans Serif"/>
              </a:rPr>
              <a:t>la</a:t>
            </a:r>
            <a:r>
              <a:rPr lang="es-ES" sz="800" b="0" spc="10" dirty="0" smtClean="0">
                <a:latin typeface="Microsoft Sans Serif"/>
                <a:cs typeface="Microsoft Sans Serif"/>
              </a:rPr>
              <a:t> </a:t>
            </a:r>
            <a:r>
              <a:rPr sz="800" b="0" spc="35" dirty="0" smtClean="0">
                <a:latin typeface="Microsoft Sans Serif"/>
                <a:cs typeface="Microsoft Sans Serif"/>
              </a:rPr>
              <a:t>parte </a:t>
            </a:r>
            <a:r>
              <a:rPr sz="800" b="0" spc="30" dirty="0">
                <a:latin typeface="Microsoft Sans Serif"/>
                <a:cs typeface="Microsoft Sans Serif"/>
              </a:rPr>
              <a:t>superior </a:t>
            </a:r>
            <a:r>
              <a:rPr sz="800" b="0" spc="10" dirty="0">
                <a:latin typeface="Microsoft Sans Serif"/>
                <a:cs typeface="Microsoft Sans Serif"/>
              </a:rPr>
              <a:t>cargas </a:t>
            </a:r>
            <a:r>
              <a:rPr sz="800" b="0" spc="15" dirty="0">
                <a:latin typeface="Microsoft Sans Serif"/>
                <a:cs typeface="Microsoft Sans Serif"/>
              </a:rPr>
              <a:t>positivas </a:t>
            </a:r>
            <a:r>
              <a:rPr sz="800" b="0" spc="10" dirty="0">
                <a:latin typeface="Microsoft Sans Serif"/>
                <a:cs typeface="Microsoft Sans Serif"/>
              </a:rPr>
              <a:t>(Figura </a:t>
            </a:r>
            <a:r>
              <a:rPr sz="800" b="0" spc="-5" dirty="0">
                <a:latin typeface="Microsoft Sans Serif"/>
                <a:cs typeface="Microsoft Sans Serif"/>
              </a:rPr>
              <a:t>8.1). </a:t>
            </a:r>
            <a:r>
              <a:rPr sz="800" b="0" spc="-25" dirty="0">
                <a:latin typeface="Microsoft Sans Serif"/>
                <a:cs typeface="Microsoft Sans Serif"/>
              </a:rPr>
              <a:t>A </a:t>
            </a:r>
            <a:r>
              <a:rPr sz="800" b="0" spc="35" dirty="0">
                <a:latin typeface="Microsoft Sans Serif"/>
                <a:cs typeface="Microsoft Sans Serif"/>
              </a:rPr>
              <a:t>medida </a:t>
            </a:r>
            <a:r>
              <a:rPr sz="800" b="0" spc="30" dirty="0">
                <a:latin typeface="Microsoft Sans Serif"/>
                <a:cs typeface="Microsoft Sans Serif"/>
              </a:rPr>
              <a:t>que </a:t>
            </a:r>
            <a:r>
              <a:rPr sz="800" b="0" spc="35" dirty="0">
                <a:latin typeface="Microsoft Sans Serif"/>
                <a:cs typeface="Microsoft Sans Serif"/>
              </a:rPr>
              <a:t>aumentan </a:t>
            </a:r>
            <a:r>
              <a:rPr sz="800" b="0" dirty="0">
                <a:latin typeface="Microsoft Sans Serif"/>
                <a:cs typeface="Microsoft Sans Serif"/>
              </a:rPr>
              <a:t>las </a:t>
            </a:r>
            <a:r>
              <a:rPr sz="800" b="0" spc="15" dirty="0" err="1">
                <a:latin typeface="Microsoft Sans Serif"/>
                <a:cs typeface="Microsoft Sans Serif"/>
              </a:rPr>
              <a:t>densidades</a:t>
            </a:r>
            <a:r>
              <a:rPr sz="800" b="0" spc="15" dirty="0">
                <a:latin typeface="Microsoft Sans Serif"/>
                <a:cs typeface="Microsoft Sans Serif"/>
              </a:rPr>
              <a:t> </a:t>
            </a:r>
            <a:r>
              <a:rPr sz="800" b="0" spc="25" dirty="0" smtClean="0">
                <a:latin typeface="Microsoft Sans Serif"/>
                <a:cs typeface="Microsoft Sans Serif"/>
              </a:rPr>
              <a:t>de</a:t>
            </a:r>
            <a:r>
              <a:rPr lang="es-ES" sz="800" b="0" spc="25" dirty="0" smtClean="0">
                <a:latin typeface="Microsoft Sans Serif"/>
                <a:cs typeface="Microsoft Sans Serif"/>
              </a:rPr>
              <a:t> </a:t>
            </a:r>
            <a:r>
              <a:rPr sz="800" b="0" spc="5" dirty="0" err="1" smtClean="0">
                <a:latin typeface="Microsoft Sans Serif"/>
                <a:cs typeface="Microsoft Sans Serif"/>
              </a:rPr>
              <a:t>estas</a:t>
            </a:r>
            <a:r>
              <a:rPr sz="800" b="0" spc="5" dirty="0" smtClean="0">
                <a:latin typeface="Microsoft Sans Serif"/>
                <a:cs typeface="Microsoft Sans Serif"/>
              </a:rPr>
              <a:t> </a:t>
            </a:r>
            <a:r>
              <a:rPr sz="800" b="0" spc="10" dirty="0">
                <a:latin typeface="Microsoft Sans Serif"/>
                <a:cs typeface="Microsoft Sans Serif"/>
              </a:rPr>
              <a:t>cargas, </a:t>
            </a:r>
            <a:r>
              <a:rPr sz="800" b="0" spc="35" dirty="0">
                <a:latin typeface="Microsoft Sans Serif"/>
                <a:cs typeface="Microsoft Sans Serif"/>
              </a:rPr>
              <a:t>también </a:t>
            </a:r>
            <a:r>
              <a:rPr sz="800" b="0" spc="30" dirty="0">
                <a:latin typeface="Microsoft Sans Serif"/>
                <a:cs typeface="Microsoft Sans Serif"/>
              </a:rPr>
              <a:t>lo </a:t>
            </a:r>
            <a:r>
              <a:rPr sz="800" b="0" spc="10" dirty="0">
                <a:latin typeface="Microsoft Sans Serif"/>
                <a:cs typeface="Microsoft Sans Serif"/>
              </a:rPr>
              <a:t>hace la </a:t>
            </a:r>
            <a:r>
              <a:rPr sz="800" b="0" spc="30" dirty="0">
                <a:latin typeface="Microsoft Sans Serif"/>
                <a:cs typeface="Microsoft Sans Serif"/>
              </a:rPr>
              <a:t>intensidad </a:t>
            </a:r>
            <a:r>
              <a:rPr sz="800" b="0" spc="25" dirty="0">
                <a:latin typeface="Microsoft Sans Serif"/>
                <a:cs typeface="Microsoft Sans Serif"/>
              </a:rPr>
              <a:t>del </a:t>
            </a:r>
            <a:r>
              <a:rPr sz="800" b="0" spc="30" dirty="0">
                <a:latin typeface="Microsoft Sans Serif"/>
                <a:cs typeface="Microsoft Sans Serif"/>
              </a:rPr>
              <a:t>campo </a:t>
            </a:r>
            <a:r>
              <a:rPr sz="800" b="0" spc="20" dirty="0">
                <a:latin typeface="Microsoft Sans Serif"/>
                <a:cs typeface="Microsoft Sans Serif"/>
              </a:rPr>
              <a:t>eléctrico </a:t>
            </a:r>
            <a:r>
              <a:rPr sz="800" b="0" spc="15" dirty="0">
                <a:latin typeface="Microsoft Sans Serif"/>
                <a:cs typeface="Microsoft Sans Serif"/>
              </a:rPr>
              <a:t>asociado </a:t>
            </a:r>
            <a:r>
              <a:rPr sz="800" b="0" dirty="0">
                <a:latin typeface="Microsoft Sans Serif"/>
                <a:cs typeface="Microsoft Sans Serif"/>
              </a:rPr>
              <a:t>a </a:t>
            </a:r>
            <a:r>
              <a:rPr sz="800" b="0" spc="5" dirty="0">
                <a:latin typeface="Microsoft Sans Serif"/>
                <a:cs typeface="Microsoft Sans Serif"/>
              </a:rPr>
              <a:t>ellas</a:t>
            </a:r>
            <a:r>
              <a:rPr sz="800" b="0" spc="5" dirty="0">
                <a:latin typeface="Microsoft Sans Serif"/>
                <a:cs typeface="Microsoft Sans Serif"/>
              </a:rPr>
              <a:t>. </a:t>
            </a:r>
            <a:r>
              <a:rPr sz="800" b="0" spc="15" dirty="0" err="1" smtClean="0">
                <a:latin typeface="Microsoft Sans Serif"/>
                <a:cs typeface="Microsoft Sans Serif"/>
              </a:rPr>
              <a:t>Cuando</a:t>
            </a:r>
            <a:r>
              <a:rPr lang="es-ES" sz="800" b="0" spc="15" dirty="0" smtClean="0">
                <a:latin typeface="Microsoft Sans Serif"/>
                <a:cs typeface="Microsoft Sans Serif"/>
              </a:rPr>
              <a:t> </a:t>
            </a:r>
            <a:r>
              <a:rPr sz="800" b="0" spc="15" dirty="0" err="1" smtClean="0">
                <a:latin typeface="Microsoft Sans Serif"/>
                <a:cs typeface="Microsoft Sans Serif"/>
              </a:rPr>
              <a:t>esta</a:t>
            </a:r>
            <a:r>
              <a:rPr sz="800" b="0" spc="15" dirty="0" smtClean="0">
                <a:latin typeface="Microsoft Sans Serif"/>
                <a:cs typeface="Microsoft Sans Serif"/>
              </a:rPr>
              <a:t> </a:t>
            </a:r>
            <a:r>
              <a:rPr sz="800" b="0" spc="30" dirty="0">
                <a:latin typeface="Microsoft Sans Serif"/>
                <a:cs typeface="Microsoft Sans Serif"/>
              </a:rPr>
              <a:t>intensidad </a:t>
            </a:r>
            <a:r>
              <a:rPr sz="800" b="0" spc="-10" dirty="0">
                <a:latin typeface="Microsoft Sans Serif"/>
                <a:cs typeface="Microsoft Sans Serif"/>
              </a:rPr>
              <a:t>es </a:t>
            </a:r>
            <a:r>
              <a:rPr sz="800" b="0" spc="25" dirty="0">
                <a:latin typeface="Microsoft Sans Serif"/>
                <a:cs typeface="Microsoft Sans Serif"/>
              </a:rPr>
              <a:t>igual </a:t>
            </a:r>
            <a:r>
              <a:rPr sz="800" b="0" dirty="0">
                <a:latin typeface="Microsoft Sans Serif"/>
                <a:cs typeface="Microsoft Sans Serif"/>
              </a:rPr>
              <a:t>a </a:t>
            </a:r>
            <a:r>
              <a:rPr sz="800" b="0" spc="10" dirty="0">
                <a:latin typeface="Microsoft Sans Serif"/>
                <a:cs typeface="Microsoft Sans Serif"/>
              </a:rPr>
              <a:t>la </a:t>
            </a:r>
            <a:r>
              <a:rPr sz="800" b="0" spc="25" dirty="0">
                <a:latin typeface="Microsoft Sans Serif"/>
                <a:cs typeface="Microsoft Sans Serif"/>
              </a:rPr>
              <a:t>fuerza de </a:t>
            </a:r>
            <a:r>
              <a:rPr sz="800" b="0" spc="20" dirty="0">
                <a:latin typeface="Microsoft Sans Serif"/>
                <a:cs typeface="Microsoft Sans Serif"/>
              </a:rPr>
              <a:t>descomposición </a:t>
            </a:r>
            <a:r>
              <a:rPr sz="800" b="0" spc="25" dirty="0">
                <a:latin typeface="Microsoft Sans Serif"/>
                <a:cs typeface="Microsoft Sans Serif"/>
              </a:rPr>
              <a:t>del </a:t>
            </a:r>
            <a:r>
              <a:rPr sz="800" b="0" spc="20" dirty="0">
                <a:latin typeface="Microsoft Sans Serif"/>
                <a:cs typeface="Microsoft Sans Serif"/>
              </a:rPr>
              <a:t>aire </a:t>
            </a:r>
            <a:r>
              <a:rPr sz="800" b="0" spc="30" dirty="0">
                <a:latin typeface="Microsoft Sans Serif"/>
                <a:cs typeface="Microsoft Sans Serif"/>
              </a:rPr>
              <a:t>ambiente, </a:t>
            </a:r>
            <a:r>
              <a:rPr sz="800" b="0" spc="-10" dirty="0">
                <a:latin typeface="Microsoft Sans Serif"/>
                <a:cs typeface="Microsoft Sans Serif"/>
              </a:rPr>
              <a:t>se </a:t>
            </a:r>
            <a:r>
              <a:rPr sz="800" b="0" spc="15" dirty="0" err="1">
                <a:latin typeface="Microsoft Sans Serif"/>
                <a:cs typeface="Microsoft Sans Serif"/>
              </a:rPr>
              <a:t>inicia</a:t>
            </a:r>
            <a:r>
              <a:rPr sz="800" b="0" spc="15" dirty="0">
                <a:latin typeface="Microsoft Sans Serif"/>
                <a:cs typeface="Microsoft Sans Serif"/>
              </a:rPr>
              <a:t> </a:t>
            </a:r>
            <a:r>
              <a:rPr sz="800" b="0" spc="30" dirty="0" err="1" smtClean="0">
                <a:latin typeface="Microsoft Sans Serif"/>
                <a:cs typeface="Microsoft Sans Serif"/>
              </a:rPr>
              <a:t>una</a:t>
            </a:r>
            <a:r>
              <a:rPr lang="es-ES" sz="800" b="0" spc="30" dirty="0" smtClean="0">
                <a:latin typeface="Microsoft Sans Serif"/>
                <a:cs typeface="Microsoft Sans Serif"/>
              </a:rPr>
              <a:t> </a:t>
            </a:r>
            <a:r>
              <a:rPr sz="800" b="0" spc="15" dirty="0" err="1" smtClean="0">
                <a:latin typeface="Microsoft Sans Serif"/>
                <a:cs typeface="Microsoft Sans Serif"/>
              </a:rPr>
              <a:t>descarga</a:t>
            </a:r>
            <a:r>
              <a:rPr sz="800" b="0" spc="-5" dirty="0" smtClean="0">
                <a:latin typeface="Microsoft Sans Serif"/>
                <a:cs typeface="Microsoft Sans Serif"/>
              </a:rPr>
              <a:t> </a:t>
            </a:r>
            <a:r>
              <a:rPr sz="800" b="0" spc="45" dirty="0">
                <a:latin typeface="Microsoft Sans Serif"/>
                <a:cs typeface="Microsoft Sans Serif"/>
              </a:rPr>
              <a:t>dentro</a:t>
            </a:r>
            <a:r>
              <a:rPr sz="800" b="0" spc="-5" dirty="0">
                <a:latin typeface="Microsoft Sans Serif"/>
                <a:cs typeface="Microsoft Sans Serif"/>
              </a:rPr>
              <a:t> </a:t>
            </a:r>
            <a:r>
              <a:rPr sz="800" b="0" spc="25" dirty="0">
                <a:latin typeface="Microsoft Sans Serif"/>
                <a:cs typeface="Microsoft Sans Serif"/>
              </a:rPr>
              <a:t>de</a:t>
            </a:r>
            <a:r>
              <a:rPr sz="800" b="0" spc="-5" dirty="0">
                <a:latin typeface="Microsoft Sans Serif"/>
                <a:cs typeface="Microsoft Sans Serif"/>
              </a:rPr>
              <a:t> </a:t>
            </a:r>
            <a:r>
              <a:rPr sz="800" b="0" spc="10" dirty="0">
                <a:latin typeface="Microsoft Sans Serif"/>
                <a:cs typeface="Microsoft Sans Serif"/>
              </a:rPr>
              <a:t>la</a:t>
            </a:r>
            <a:r>
              <a:rPr sz="800" b="0" spc="-5" dirty="0">
                <a:latin typeface="Microsoft Sans Serif"/>
                <a:cs typeface="Microsoft Sans Serif"/>
              </a:rPr>
              <a:t> </a:t>
            </a:r>
            <a:r>
              <a:rPr sz="800" b="0" spc="25" dirty="0">
                <a:latin typeface="Microsoft Sans Serif"/>
                <a:cs typeface="Microsoft Sans Serif"/>
              </a:rPr>
              <a:t>nube,</a:t>
            </a:r>
            <a:r>
              <a:rPr sz="800" b="0" spc="-5" dirty="0">
                <a:latin typeface="Microsoft Sans Serif"/>
                <a:cs typeface="Microsoft Sans Serif"/>
              </a:rPr>
              <a:t> </a:t>
            </a:r>
            <a:r>
              <a:rPr sz="800" b="0" spc="35" dirty="0">
                <a:latin typeface="Microsoft Sans Serif"/>
                <a:cs typeface="Microsoft Sans Serif"/>
              </a:rPr>
              <a:t>o</a:t>
            </a:r>
            <a:r>
              <a:rPr sz="800" b="0" dirty="0">
                <a:latin typeface="Microsoft Sans Serif"/>
                <a:cs typeface="Microsoft Sans Serif"/>
              </a:rPr>
              <a:t> </a:t>
            </a:r>
            <a:r>
              <a:rPr sz="800" b="0" spc="35" dirty="0">
                <a:latin typeface="Microsoft Sans Serif"/>
                <a:cs typeface="Microsoft Sans Serif"/>
              </a:rPr>
              <a:t>entre</a:t>
            </a:r>
            <a:r>
              <a:rPr sz="800" b="0" spc="-5" dirty="0">
                <a:latin typeface="Microsoft Sans Serif"/>
                <a:cs typeface="Microsoft Sans Serif"/>
              </a:rPr>
              <a:t> </a:t>
            </a:r>
            <a:r>
              <a:rPr sz="800" b="0" spc="20" dirty="0">
                <a:latin typeface="Microsoft Sans Serif"/>
                <a:cs typeface="Microsoft Sans Serif"/>
              </a:rPr>
              <a:t>dos</a:t>
            </a:r>
            <a:r>
              <a:rPr sz="800" b="0" spc="-5" dirty="0">
                <a:latin typeface="Microsoft Sans Serif"/>
                <a:cs typeface="Microsoft Sans Serif"/>
              </a:rPr>
              <a:t> </a:t>
            </a:r>
            <a:r>
              <a:rPr sz="800" b="0" spc="20" dirty="0">
                <a:latin typeface="Microsoft Sans Serif"/>
                <a:cs typeface="Microsoft Sans Serif"/>
              </a:rPr>
              <a:t>nubes,</a:t>
            </a:r>
            <a:r>
              <a:rPr sz="800" b="0" spc="-5" dirty="0">
                <a:latin typeface="Microsoft Sans Serif"/>
                <a:cs typeface="Microsoft Sans Serif"/>
              </a:rPr>
              <a:t> </a:t>
            </a:r>
            <a:r>
              <a:rPr sz="800" b="0" spc="35" dirty="0">
                <a:latin typeface="Microsoft Sans Serif"/>
                <a:cs typeface="Microsoft Sans Serif"/>
              </a:rPr>
              <a:t>o</a:t>
            </a:r>
            <a:r>
              <a:rPr sz="800" b="0" spc="-5" dirty="0">
                <a:latin typeface="Microsoft Sans Serif"/>
                <a:cs typeface="Microsoft Sans Serif"/>
              </a:rPr>
              <a:t> </a:t>
            </a:r>
            <a:r>
              <a:rPr sz="800" b="0" spc="35" dirty="0">
                <a:latin typeface="Microsoft Sans Serif"/>
                <a:cs typeface="Microsoft Sans Serif"/>
              </a:rPr>
              <a:t>entre</a:t>
            </a:r>
            <a:r>
              <a:rPr sz="800" b="0" spc="-5" dirty="0">
                <a:latin typeface="Microsoft Sans Serif"/>
                <a:cs typeface="Microsoft Sans Serif"/>
              </a:rPr>
              <a:t> </a:t>
            </a:r>
            <a:r>
              <a:rPr sz="800" b="0" spc="10" dirty="0">
                <a:latin typeface="Microsoft Sans Serif"/>
                <a:cs typeface="Microsoft Sans Serif"/>
              </a:rPr>
              <a:t>la</a:t>
            </a:r>
            <a:r>
              <a:rPr sz="800" b="0" dirty="0">
                <a:latin typeface="Microsoft Sans Serif"/>
                <a:cs typeface="Microsoft Sans Serif"/>
              </a:rPr>
              <a:t> </a:t>
            </a:r>
            <a:r>
              <a:rPr sz="800" b="0" spc="35" dirty="0">
                <a:latin typeface="Microsoft Sans Serif"/>
                <a:cs typeface="Microsoft Sans Serif"/>
              </a:rPr>
              <a:t>nube</a:t>
            </a:r>
            <a:r>
              <a:rPr sz="800" b="0" spc="-5" dirty="0">
                <a:latin typeface="Microsoft Sans Serif"/>
                <a:cs typeface="Microsoft Sans Serif"/>
              </a:rPr>
              <a:t> </a:t>
            </a:r>
            <a:r>
              <a:rPr sz="800" b="0" spc="5" dirty="0">
                <a:latin typeface="Microsoft Sans Serif"/>
                <a:cs typeface="Microsoft Sans Serif"/>
              </a:rPr>
              <a:t>y</a:t>
            </a:r>
            <a:r>
              <a:rPr sz="800" b="0" spc="-5" dirty="0">
                <a:latin typeface="Microsoft Sans Serif"/>
                <a:cs typeface="Microsoft Sans Serif"/>
              </a:rPr>
              <a:t> </a:t>
            </a:r>
            <a:r>
              <a:rPr sz="800" b="0" spc="15" dirty="0">
                <a:latin typeface="Microsoft Sans Serif"/>
                <a:cs typeface="Microsoft Sans Serif"/>
              </a:rPr>
              <a:t>el</a:t>
            </a:r>
            <a:r>
              <a:rPr sz="800" b="0" spc="-5" dirty="0">
                <a:latin typeface="Microsoft Sans Serif"/>
                <a:cs typeface="Microsoft Sans Serif"/>
              </a:rPr>
              <a:t> </a:t>
            </a:r>
            <a:r>
              <a:rPr sz="800" b="0" spc="15" dirty="0">
                <a:latin typeface="Microsoft Sans Serif"/>
                <a:cs typeface="Microsoft Sans Serif"/>
              </a:rPr>
              <a:t>suelo</a:t>
            </a:r>
            <a:r>
              <a:rPr sz="800" b="0" spc="15" dirty="0">
                <a:latin typeface="Microsoft Sans Serif"/>
                <a:cs typeface="Microsoft Sans Serif"/>
              </a:rPr>
              <a:t>.</a:t>
            </a:r>
            <a:endParaRPr sz="800" dirty="0">
              <a:latin typeface="Microsoft Sans Serif"/>
              <a:cs typeface="Microsoft Sans Serif"/>
            </a:endParaRPr>
          </a:p>
        </p:txBody>
      </p:sp>
      <p:sp>
        <p:nvSpPr>
          <p:cNvPr id="76" name="object 76"/>
          <p:cNvSpPr txBox="1"/>
          <p:nvPr/>
        </p:nvSpPr>
        <p:spPr>
          <a:xfrm>
            <a:off x="7167612" y="5204548"/>
            <a:ext cx="566420" cy="243204"/>
          </a:xfrm>
          <a:prstGeom prst="rect">
            <a:avLst/>
          </a:prstGeom>
        </p:spPr>
        <p:txBody>
          <a:bodyPr vert="horz" wrap="square" lIns="0" tIns="17780" rIns="0" bIns="0" rtlCol="0">
            <a:spAutoFit/>
          </a:bodyPr>
          <a:lstStyle/>
          <a:p>
            <a:pPr marL="58419" algn="ctr">
              <a:spcBef>
                <a:spcPts val="140"/>
              </a:spcBef>
            </a:pPr>
            <a:r>
              <a:rPr sz="600" spc="15" dirty="0">
                <a:solidFill>
                  <a:srgbClr val="171514"/>
                </a:solidFill>
                <a:latin typeface="Microsoft Sans Serif"/>
                <a:cs typeface="Microsoft Sans Serif"/>
              </a:rPr>
              <a:t>descargar</a:t>
            </a:r>
            <a:endParaRPr sz="600">
              <a:latin typeface="Microsoft Sans Serif"/>
              <a:cs typeface="Microsoft Sans Serif"/>
            </a:endParaRPr>
          </a:p>
          <a:p>
            <a:pPr algn="ctr">
              <a:spcBef>
                <a:spcPts val="50"/>
              </a:spcBef>
            </a:pPr>
            <a:r>
              <a:rPr sz="750" spc="35" dirty="0">
                <a:solidFill>
                  <a:srgbClr val="171514"/>
                </a:solidFill>
                <a:latin typeface="Microsoft Sans Serif"/>
                <a:cs typeface="Microsoft Sans Serif"/>
              </a:rPr>
              <a:t>entre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nubes</a:t>
            </a:r>
            <a:endParaRPr sz="750">
              <a:latin typeface="Microsoft Sans Serif"/>
              <a:cs typeface="Microsoft Sans Serif"/>
            </a:endParaRPr>
          </a:p>
        </p:txBody>
      </p:sp>
      <p:sp>
        <p:nvSpPr>
          <p:cNvPr id="77" name="object 77"/>
          <p:cNvSpPr txBox="1"/>
          <p:nvPr/>
        </p:nvSpPr>
        <p:spPr>
          <a:xfrm>
            <a:off x="6600582" y="5718909"/>
            <a:ext cx="731520" cy="120546"/>
          </a:xfrm>
          <a:prstGeom prst="rect">
            <a:avLst/>
          </a:prstGeom>
        </p:spPr>
        <p:txBody>
          <a:bodyPr vert="horz" wrap="square" lIns="0" tIns="12700" rIns="0" bIns="0" rtlCol="0">
            <a:spAutoFit/>
          </a:bodyPr>
          <a:lstStyle/>
          <a:p>
            <a:pPr marL="12700">
              <a:spcBef>
                <a:spcPts val="100"/>
              </a:spcBef>
            </a:pPr>
            <a:r>
              <a:rPr sz="700" spc="15" dirty="0">
                <a:solidFill>
                  <a:srgbClr val="171514"/>
                </a:solidFill>
                <a:latin typeface="Microsoft Sans Serif"/>
                <a:cs typeface="Microsoft Sans Serif"/>
              </a:rPr>
              <a:t>descarga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interna</a:t>
            </a:r>
            <a:endParaRPr sz="700">
              <a:latin typeface="Microsoft Sans Serif"/>
              <a:cs typeface="Microsoft Sans Serif"/>
            </a:endParaRPr>
          </a:p>
        </p:txBody>
      </p:sp>
      <p:sp>
        <p:nvSpPr>
          <p:cNvPr id="78" name="object 78"/>
          <p:cNvSpPr txBox="1"/>
          <p:nvPr/>
        </p:nvSpPr>
        <p:spPr>
          <a:xfrm>
            <a:off x="6812724" y="6687817"/>
            <a:ext cx="506095" cy="128240"/>
          </a:xfrm>
          <a:prstGeom prst="rect">
            <a:avLst/>
          </a:prstGeom>
        </p:spPr>
        <p:txBody>
          <a:bodyPr vert="horz" wrap="square" lIns="0" tIns="12700" rIns="0" bIns="0" rtlCol="0">
            <a:spAutoFit/>
          </a:bodyPr>
          <a:lstStyle/>
          <a:p>
            <a:pPr marL="12700">
              <a:spcBef>
                <a:spcPts val="100"/>
              </a:spcBef>
            </a:pPr>
            <a:r>
              <a:rPr sz="750" spc="30" dirty="0">
                <a:solidFill>
                  <a:srgbClr val="171514"/>
                </a:solidFill>
                <a:latin typeface="Microsoft Sans Serif"/>
                <a:cs typeface="Microsoft Sans Serif"/>
              </a:rPr>
              <a:t>golpe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seco</a:t>
            </a:r>
            <a:endParaRPr sz="750">
              <a:latin typeface="Microsoft Sans Serif"/>
              <a:cs typeface="Microsoft Sans Serif"/>
            </a:endParaRPr>
          </a:p>
        </p:txBody>
      </p:sp>
      <p:sp>
        <p:nvSpPr>
          <p:cNvPr id="79" name="object 79"/>
          <p:cNvSpPr txBox="1"/>
          <p:nvPr/>
        </p:nvSpPr>
        <p:spPr>
          <a:xfrm>
            <a:off x="5337173" y="7636598"/>
            <a:ext cx="1953260"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25" dirty="0">
                <a:solidFill>
                  <a:srgbClr val="171514"/>
                </a:solidFill>
                <a:latin typeface="Arial"/>
                <a:cs typeface="Arial"/>
              </a:rPr>
              <a:t> </a:t>
            </a:r>
            <a:r>
              <a:rPr sz="800" b="1" spc="10" dirty="0">
                <a:solidFill>
                  <a:srgbClr val="171514"/>
                </a:solidFill>
                <a:latin typeface="Arial"/>
                <a:cs typeface="Arial"/>
              </a:rPr>
              <a:t>8.1</a:t>
            </a:r>
            <a:r>
              <a:rPr sz="800" spc="10" dirty="0">
                <a:solidFill>
                  <a:srgbClr val="171514"/>
                </a:solidFill>
                <a:latin typeface="Microsoft Sans Serif"/>
                <a:cs typeface="Microsoft Sans Serif"/>
              </a:rPr>
              <a:t>Tipos</a:t>
            </a:r>
            <a:r>
              <a:rPr sz="800" spc="-1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15" dirty="0">
                <a:solidFill>
                  <a:srgbClr val="171514"/>
                </a:solidFill>
                <a:latin typeface="Microsoft Sans Serif"/>
                <a:cs typeface="Microsoft Sans Serif"/>
              </a:rPr>
              <a:t> </a:t>
            </a:r>
            <a:r>
              <a:rPr sz="800" spc="10" dirty="0">
                <a:solidFill>
                  <a:srgbClr val="171514"/>
                </a:solidFill>
                <a:latin typeface="Microsoft Sans Serif"/>
                <a:cs typeface="Microsoft Sans Serif"/>
              </a:rPr>
              <a:t>descargas</a:t>
            </a:r>
            <a:r>
              <a:rPr sz="800" spc="-1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15" dirty="0">
                <a:solidFill>
                  <a:srgbClr val="171514"/>
                </a:solidFill>
                <a:latin typeface="Microsoft Sans Serif"/>
                <a:cs typeface="Microsoft Sans Serif"/>
              </a:rPr>
              <a:t> </a:t>
            </a:r>
            <a:r>
              <a:rPr sz="800" spc="15" dirty="0">
                <a:solidFill>
                  <a:srgbClr val="171514"/>
                </a:solidFill>
                <a:latin typeface="Microsoft Sans Serif"/>
                <a:cs typeface="Microsoft Sans Serif"/>
              </a:rPr>
              <a:t>rayos.</a:t>
            </a:r>
            <a:endParaRPr sz="800">
              <a:latin typeface="Microsoft Sans Serif"/>
              <a:cs typeface="Microsoft Sans Serif"/>
            </a:endParaRPr>
          </a:p>
        </p:txBody>
      </p:sp>
      <p:sp>
        <p:nvSpPr>
          <p:cNvPr id="80" name="object 80"/>
          <p:cNvSpPr txBox="1"/>
          <p:nvPr/>
        </p:nvSpPr>
        <p:spPr>
          <a:xfrm>
            <a:off x="9439222" y="7856898"/>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137</a:t>
            </a:r>
            <a:endParaRPr sz="900">
              <a:latin typeface="Arial"/>
              <a:cs typeface="Arial"/>
            </a:endParaRP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158585" y="5765944"/>
            <a:ext cx="665480" cy="859790"/>
            <a:chOff x="1475460" y="5765944"/>
            <a:chExt cx="665480" cy="859790"/>
          </a:xfrm>
        </p:grpSpPr>
        <p:sp>
          <p:nvSpPr>
            <p:cNvPr id="3" name="object 3"/>
            <p:cNvSpPr/>
            <p:nvPr/>
          </p:nvSpPr>
          <p:spPr>
            <a:xfrm>
              <a:off x="1478788" y="5769272"/>
              <a:ext cx="658495" cy="380365"/>
            </a:xfrm>
            <a:custGeom>
              <a:avLst/>
              <a:gdLst/>
              <a:ahLst/>
              <a:cxnLst/>
              <a:rect l="l" t="t" r="r" b="b"/>
              <a:pathLst>
                <a:path w="658494" h="380364">
                  <a:moveTo>
                    <a:pt x="139661" y="360203"/>
                  </a:moveTo>
                  <a:lnTo>
                    <a:pt x="95987" y="350679"/>
                  </a:lnTo>
                  <a:lnTo>
                    <a:pt x="60418" y="324737"/>
                  </a:lnTo>
                  <a:lnTo>
                    <a:pt x="36486" y="286324"/>
                  </a:lnTo>
                  <a:lnTo>
                    <a:pt x="27724" y="239388"/>
                  </a:lnTo>
                </a:path>
                <a:path w="658494" h="380364">
                  <a:moveTo>
                    <a:pt x="141871" y="363530"/>
                  </a:moveTo>
                  <a:lnTo>
                    <a:pt x="211384" y="372021"/>
                  </a:lnTo>
                  <a:lnTo>
                    <a:pt x="277664" y="377592"/>
                  </a:lnTo>
                  <a:lnTo>
                    <a:pt x="339807" y="380318"/>
                  </a:lnTo>
                  <a:lnTo>
                    <a:pt x="396908" y="380270"/>
                  </a:lnTo>
                  <a:lnTo>
                    <a:pt x="448063" y="377523"/>
                  </a:lnTo>
                  <a:lnTo>
                    <a:pt x="492369" y="372149"/>
                  </a:lnTo>
                  <a:lnTo>
                    <a:pt x="556813" y="353813"/>
                  </a:lnTo>
                  <a:lnTo>
                    <a:pt x="575143" y="340998"/>
                  </a:lnTo>
                  <a:lnTo>
                    <a:pt x="583006" y="325850"/>
                  </a:lnTo>
                </a:path>
                <a:path w="658494" h="380364">
                  <a:moveTo>
                    <a:pt x="567499" y="323627"/>
                  </a:moveTo>
                  <a:lnTo>
                    <a:pt x="592227" y="318591"/>
                  </a:lnTo>
                  <a:lnTo>
                    <a:pt x="614876" y="297446"/>
                  </a:lnTo>
                  <a:lnTo>
                    <a:pt x="632954" y="263623"/>
                  </a:lnTo>
                  <a:lnTo>
                    <a:pt x="643966" y="220554"/>
                  </a:lnTo>
                </a:path>
                <a:path w="658494" h="380364">
                  <a:moveTo>
                    <a:pt x="627341" y="234968"/>
                  </a:moveTo>
                  <a:lnTo>
                    <a:pt x="649718" y="209974"/>
                  </a:lnTo>
                  <a:lnTo>
                    <a:pt x="658375" y="173029"/>
                  </a:lnTo>
                  <a:lnTo>
                    <a:pt x="652900" y="128814"/>
                  </a:lnTo>
                  <a:lnTo>
                    <a:pt x="632879" y="82010"/>
                  </a:lnTo>
                </a:path>
                <a:path w="658494" h="380364">
                  <a:moveTo>
                    <a:pt x="637324" y="76460"/>
                  </a:moveTo>
                  <a:lnTo>
                    <a:pt x="585241" y="38341"/>
                  </a:lnTo>
                  <a:lnTo>
                    <a:pt x="535763" y="15084"/>
                  </a:lnTo>
                  <a:lnTo>
                    <a:pt x="494393" y="8662"/>
                  </a:lnTo>
                  <a:lnTo>
                    <a:pt x="466636" y="21050"/>
                  </a:lnTo>
                  <a:lnTo>
                    <a:pt x="462203" y="26587"/>
                  </a:lnTo>
                  <a:lnTo>
                    <a:pt x="458876" y="34346"/>
                  </a:lnTo>
                  <a:lnTo>
                    <a:pt x="458876" y="43211"/>
                  </a:lnTo>
                </a:path>
                <a:path w="658494" h="380364">
                  <a:moveTo>
                    <a:pt x="473278" y="23259"/>
                  </a:moveTo>
                  <a:lnTo>
                    <a:pt x="436424" y="11207"/>
                  </a:lnTo>
                  <a:lnTo>
                    <a:pt x="394589" y="3308"/>
                  </a:lnTo>
                  <a:lnTo>
                    <a:pt x="337643" y="0"/>
                  </a:lnTo>
                  <a:lnTo>
                    <a:pt x="289844" y="5941"/>
                  </a:lnTo>
                  <a:lnTo>
                    <a:pt x="256177" y="19987"/>
                  </a:lnTo>
                  <a:lnTo>
                    <a:pt x="241630" y="40989"/>
                  </a:lnTo>
                  <a:lnTo>
                    <a:pt x="241630" y="45434"/>
                  </a:lnTo>
                </a:path>
                <a:path w="658494" h="380364">
                  <a:moveTo>
                    <a:pt x="259359" y="24377"/>
                  </a:moveTo>
                  <a:lnTo>
                    <a:pt x="223512" y="24058"/>
                  </a:lnTo>
                  <a:lnTo>
                    <a:pt x="192860" y="33510"/>
                  </a:lnTo>
                  <a:lnTo>
                    <a:pt x="170521" y="50861"/>
                  </a:lnTo>
                  <a:lnTo>
                    <a:pt x="159613" y="74237"/>
                  </a:lnTo>
                </a:path>
                <a:path w="658494" h="380364">
                  <a:moveTo>
                    <a:pt x="176237" y="74237"/>
                  </a:moveTo>
                  <a:lnTo>
                    <a:pt x="124711" y="72935"/>
                  </a:lnTo>
                  <a:lnTo>
                    <a:pt x="78452" y="82701"/>
                  </a:lnTo>
                  <a:lnTo>
                    <a:pt x="40333" y="102097"/>
                  </a:lnTo>
                  <a:lnTo>
                    <a:pt x="13225" y="129685"/>
                  </a:lnTo>
                  <a:lnTo>
                    <a:pt x="0" y="164026"/>
                  </a:lnTo>
                </a:path>
                <a:path w="658494" h="380364">
                  <a:moveTo>
                    <a:pt x="16624" y="142970"/>
                  </a:moveTo>
                  <a:lnTo>
                    <a:pt x="1062" y="178554"/>
                  </a:lnTo>
                  <a:lnTo>
                    <a:pt x="1811" y="217361"/>
                  </a:lnTo>
                  <a:lnTo>
                    <a:pt x="17726" y="254714"/>
                  </a:lnTo>
                  <a:lnTo>
                    <a:pt x="47663" y="285933"/>
                  </a:lnTo>
                </a:path>
                <a:path w="658494" h="380364">
                  <a:moveTo>
                    <a:pt x="364655" y="343579"/>
                  </a:moveTo>
                  <a:lnTo>
                    <a:pt x="403453" y="343579"/>
                  </a:lnTo>
                </a:path>
                <a:path w="658494" h="380364">
                  <a:moveTo>
                    <a:pt x="300380" y="343579"/>
                  </a:moveTo>
                  <a:lnTo>
                    <a:pt x="339166" y="343579"/>
                  </a:lnTo>
                </a:path>
                <a:path w="658494" h="380364">
                  <a:moveTo>
                    <a:pt x="453326" y="343579"/>
                  </a:moveTo>
                  <a:lnTo>
                    <a:pt x="491020" y="343579"/>
                  </a:lnTo>
                </a:path>
                <a:path w="658494" h="380364">
                  <a:moveTo>
                    <a:pt x="520941" y="343579"/>
                  </a:moveTo>
                  <a:lnTo>
                    <a:pt x="559727" y="343579"/>
                  </a:lnTo>
                </a:path>
                <a:path w="658494" h="380364">
                  <a:moveTo>
                    <a:pt x="227228" y="343579"/>
                  </a:moveTo>
                  <a:lnTo>
                    <a:pt x="266014" y="343579"/>
                  </a:lnTo>
                </a:path>
                <a:path w="658494" h="380364">
                  <a:moveTo>
                    <a:pt x="324764" y="304793"/>
                  </a:moveTo>
                  <a:lnTo>
                    <a:pt x="363550" y="304793"/>
                  </a:lnTo>
                </a:path>
                <a:path w="658494" h="380364">
                  <a:moveTo>
                    <a:pt x="467728" y="309213"/>
                  </a:moveTo>
                  <a:lnTo>
                    <a:pt x="506526" y="309213"/>
                  </a:lnTo>
                </a:path>
                <a:path w="658494" h="380364">
                  <a:moveTo>
                    <a:pt x="389039" y="309213"/>
                  </a:moveTo>
                  <a:lnTo>
                    <a:pt x="427837" y="309213"/>
                  </a:lnTo>
                </a:path>
                <a:path w="658494" h="380364">
                  <a:moveTo>
                    <a:pt x="447789" y="270427"/>
                  </a:moveTo>
                  <a:lnTo>
                    <a:pt x="486575" y="270427"/>
                  </a:lnTo>
                </a:path>
                <a:path w="658494" h="380364">
                  <a:moveTo>
                    <a:pt x="349148" y="270427"/>
                  </a:moveTo>
                  <a:lnTo>
                    <a:pt x="387934" y="270427"/>
                  </a:lnTo>
                </a:path>
              </a:pathLst>
            </a:custGeom>
            <a:ln w="6654">
              <a:solidFill>
                <a:srgbClr val="231F20"/>
              </a:solidFill>
            </a:ln>
          </p:spPr>
          <p:txBody>
            <a:bodyPr wrap="square" lIns="0" tIns="0" rIns="0" bIns="0" rtlCol="0"/>
            <a:lstStyle/>
            <a:p>
              <a:endParaRPr/>
            </a:p>
          </p:txBody>
        </p:sp>
        <p:sp>
          <p:nvSpPr>
            <p:cNvPr id="4" name="object 4"/>
            <p:cNvSpPr/>
            <p:nvPr/>
          </p:nvSpPr>
          <p:spPr>
            <a:xfrm>
              <a:off x="1743697" y="6054106"/>
              <a:ext cx="137160" cy="564515"/>
            </a:xfrm>
            <a:custGeom>
              <a:avLst/>
              <a:gdLst/>
              <a:ahLst/>
              <a:cxnLst/>
              <a:rect l="l" t="t" r="r" b="b"/>
              <a:pathLst>
                <a:path w="137160" h="564515">
                  <a:moveTo>
                    <a:pt x="126352" y="0"/>
                  </a:moveTo>
                  <a:lnTo>
                    <a:pt x="125349" y="10983"/>
                  </a:lnTo>
                  <a:lnTo>
                    <a:pt x="124136" y="22172"/>
                  </a:lnTo>
                  <a:lnTo>
                    <a:pt x="122923" y="33359"/>
                  </a:lnTo>
                  <a:lnTo>
                    <a:pt x="121920" y="44335"/>
                  </a:lnTo>
                  <a:lnTo>
                    <a:pt x="121674" y="57254"/>
                  </a:lnTo>
                  <a:lnTo>
                    <a:pt x="122469" y="70381"/>
                  </a:lnTo>
                  <a:lnTo>
                    <a:pt x="121602" y="82677"/>
                  </a:lnTo>
                  <a:lnTo>
                    <a:pt x="116370" y="93103"/>
                  </a:lnTo>
                  <a:lnTo>
                    <a:pt x="109914" y="96306"/>
                  </a:lnTo>
                  <a:lnTo>
                    <a:pt x="101274" y="94626"/>
                  </a:lnTo>
                  <a:lnTo>
                    <a:pt x="91593" y="91076"/>
                  </a:lnTo>
                  <a:lnTo>
                    <a:pt x="82016" y="88671"/>
                  </a:lnTo>
                  <a:lnTo>
                    <a:pt x="71364" y="72702"/>
                  </a:lnTo>
                  <a:lnTo>
                    <a:pt x="61648" y="59850"/>
                  </a:lnTo>
                  <a:lnTo>
                    <a:pt x="51309" y="47828"/>
                  </a:lnTo>
                  <a:lnTo>
                    <a:pt x="38785" y="34353"/>
                  </a:lnTo>
                </a:path>
                <a:path w="137160" h="564515">
                  <a:moveTo>
                    <a:pt x="126352" y="93103"/>
                  </a:moveTo>
                  <a:lnTo>
                    <a:pt x="121208" y="138300"/>
                  </a:lnTo>
                  <a:lnTo>
                    <a:pt x="109728" y="161823"/>
                  </a:lnTo>
                  <a:lnTo>
                    <a:pt x="107505" y="167373"/>
                  </a:lnTo>
                  <a:lnTo>
                    <a:pt x="105295" y="171792"/>
                  </a:lnTo>
                  <a:lnTo>
                    <a:pt x="104178" y="176237"/>
                  </a:lnTo>
                  <a:lnTo>
                    <a:pt x="101968" y="181775"/>
                  </a:lnTo>
                  <a:lnTo>
                    <a:pt x="104461" y="189242"/>
                  </a:lnTo>
                  <a:lnTo>
                    <a:pt x="106953" y="196602"/>
                  </a:lnTo>
                  <a:lnTo>
                    <a:pt x="109444" y="203752"/>
                  </a:lnTo>
                  <a:lnTo>
                    <a:pt x="111937" y="210591"/>
                  </a:lnTo>
                  <a:lnTo>
                    <a:pt x="113740" y="218070"/>
                  </a:lnTo>
                  <a:lnTo>
                    <a:pt x="114712" y="225553"/>
                  </a:lnTo>
                  <a:lnTo>
                    <a:pt x="115684" y="233038"/>
                  </a:lnTo>
                  <a:lnTo>
                    <a:pt x="117487" y="240525"/>
                  </a:lnTo>
                  <a:lnTo>
                    <a:pt x="120673" y="247847"/>
                  </a:lnTo>
                  <a:lnTo>
                    <a:pt x="124688" y="255066"/>
                  </a:lnTo>
                  <a:lnTo>
                    <a:pt x="128703" y="262495"/>
                  </a:lnTo>
                  <a:lnTo>
                    <a:pt x="131889" y="270446"/>
                  </a:lnTo>
                  <a:lnTo>
                    <a:pt x="129086" y="282431"/>
                  </a:lnTo>
                  <a:lnTo>
                    <a:pt x="127738" y="294830"/>
                  </a:lnTo>
                  <a:lnTo>
                    <a:pt x="125972" y="307229"/>
                  </a:lnTo>
                  <a:lnTo>
                    <a:pt x="121920" y="319214"/>
                  </a:lnTo>
                  <a:lnTo>
                    <a:pt x="119697" y="323634"/>
                  </a:lnTo>
                  <a:lnTo>
                    <a:pt x="111937" y="322541"/>
                  </a:lnTo>
                  <a:lnTo>
                    <a:pt x="107505" y="323634"/>
                  </a:lnTo>
                  <a:lnTo>
                    <a:pt x="98640" y="325856"/>
                  </a:lnTo>
                  <a:lnTo>
                    <a:pt x="90881" y="326961"/>
                  </a:lnTo>
                  <a:lnTo>
                    <a:pt x="83121" y="329183"/>
                  </a:lnTo>
                  <a:lnTo>
                    <a:pt x="50712" y="351318"/>
                  </a:lnTo>
                  <a:lnTo>
                    <a:pt x="37680" y="376847"/>
                  </a:lnTo>
                  <a:lnTo>
                    <a:pt x="33248" y="382384"/>
                  </a:lnTo>
                  <a:lnTo>
                    <a:pt x="28725" y="390335"/>
                  </a:lnTo>
                  <a:lnTo>
                    <a:pt x="23687" y="397765"/>
                  </a:lnTo>
                  <a:lnTo>
                    <a:pt x="18441" y="404988"/>
                  </a:lnTo>
                  <a:lnTo>
                    <a:pt x="13296" y="412318"/>
                  </a:lnTo>
                  <a:lnTo>
                    <a:pt x="9969" y="416750"/>
                  </a:lnTo>
                  <a:lnTo>
                    <a:pt x="0" y="422287"/>
                  </a:lnTo>
                  <a:lnTo>
                    <a:pt x="4432" y="426732"/>
                  </a:lnTo>
                  <a:lnTo>
                    <a:pt x="5537" y="428929"/>
                  </a:lnTo>
                  <a:lnTo>
                    <a:pt x="7759" y="430047"/>
                  </a:lnTo>
                  <a:lnTo>
                    <a:pt x="8864" y="432257"/>
                  </a:lnTo>
                </a:path>
                <a:path w="137160" h="564515">
                  <a:moveTo>
                    <a:pt x="126352" y="309244"/>
                  </a:moveTo>
                  <a:lnTo>
                    <a:pt x="121294" y="345280"/>
                  </a:lnTo>
                  <a:lnTo>
                    <a:pt x="118316" y="378928"/>
                  </a:lnTo>
                  <a:lnTo>
                    <a:pt x="118247" y="413202"/>
                  </a:lnTo>
                  <a:lnTo>
                    <a:pt x="121920" y="451116"/>
                  </a:lnTo>
                  <a:lnTo>
                    <a:pt x="123943" y="459997"/>
                  </a:lnTo>
                  <a:lnTo>
                    <a:pt x="127319" y="469815"/>
                  </a:lnTo>
                  <a:lnTo>
                    <a:pt x="130487" y="477764"/>
                  </a:lnTo>
                  <a:lnTo>
                    <a:pt x="131889" y="481037"/>
                  </a:lnTo>
                  <a:lnTo>
                    <a:pt x="135389" y="506648"/>
                  </a:lnTo>
                  <a:lnTo>
                    <a:pt x="136601" y="518855"/>
                  </a:lnTo>
                  <a:lnTo>
                    <a:pt x="136565" y="532933"/>
                  </a:lnTo>
                  <a:lnTo>
                    <a:pt x="136321" y="564159"/>
                  </a:lnTo>
                </a:path>
              </a:pathLst>
            </a:custGeom>
            <a:ln w="14414">
              <a:solidFill>
                <a:srgbClr val="231F20"/>
              </a:solidFill>
            </a:ln>
          </p:spPr>
          <p:txBody>
            <a:bodyPr wrap="square" lIns="0" tIns="0" rIns="0" bIns="0" rtlCol="0"/>
            <a:lstStyle/>
            <a:p>
              <a:endParaRPr/>
            </a:p>
          </p:txBody>
        </p:sp>
        <p:pic>
          <p:nvPicPr>
            <p:cNvPr id="5" name="object 5"/>
            <p:cNvPicPr/>
            <p:nvPr/>
          </p:nvPicPr>
          <p:blipFill>
            <a:blip r:embed="rId2" cstate="print"/>
            <a:stretch>
              <a:fillRect/>
            </a:stretch>
          </p:blipFill>
          <p:spPr>
            <a:xfrm>
              <a:off x="1868379" y="6071283"/>
              <a:ext cx="87566" cy="73164"/>
            </a:xfrm>
            <a:prstGeom prst="rect">
              <a:avLst/>
            </a:prstGeom>
          </p:spPr>
        </p:pic>
        <p:sp>
          <p:nvSpPr>
            <p:cNvPr id="6" name="object 6"/>
            <p:cNvSpPr/>
            <p:nvPr/>
          </p:nvSpPr>
          <p:spPr>
            <a:xfrm>
              <a:off x="1875586" y="6377740"/>
              <a:ext cx="182245" cy="196215"/>
            </a:xfrm>
            <a:custGeom>
              <a:avLst/>
              <a:gdLst/>
              <a:ahLst/>
              <a:cxnLst/>
              <a:rect l="l" t="t" r="r" b="b"/>
              <a:pathLst>
                <a:path w="182244" h="196215">
                  <a:moveTo>
                    <a:pt x="0" y="0"/>
                  </a:moveTo>
                  <a:lnTo>
                    <a:pt x="11138" y="18776"/>
                  </a:lnTo>
                  <a:lnTo>
                    <a:pt x="15935" y="27160"/>
                  </a:lnTo>
                  <a:lnTo>
                    <a:pt x="21356" y="30555"/>
                  </a:lnTo>
                  <a:lnTo>
                    <a:pt x="34366" y="34366"/>
                  </a:lnTo>
                  <a:lnTo>
                    <a:pt x="38104" y="47214"/>
                  </a:lnTo>
                  <a:lnTo>
                    <a:pt x="39349" y="49048"/>
                  </a:lnTo>
                  <a:lnTo>
                    <a:pt x="43086" y="49637"/>
                  </a:lnTo>
                  <a:lnTo>
                    <a:pt x="54305" y="58750"/>
                  </a:lnTo>
                  <a:lnTo>
                    <a:pt x="65116" y="72779"/>
                  </a:lnTo>
                  <a:lnTo>
                    <a:pt x="76758" y="88677"/>
                  </a:lnTo>
                  <a:lnTo>
                    <a:pt x="90477" y="102080"/>
                  </a:lnTo>
                  <a:lnTo>
                    <a:pt x="107518" y="108623"/>
                  </a:lnTo>
                  <a:lnTo>
                    <a:pt x="120989" y="109631"/>
                  </a:lnTo>
                  <a:lnTo>
                    <a:pt x="134670" y="110845"/>
                  </a:lnTo>
                  <a:lnTo>
                    <a:pt x="148351" y="112059"/>
                  </a:lnTo>
                  <a:lnTo>
                    <a:pt x="161823" y="113068"/>
                  </a:lnTo>
                  <a:lnTo>
                    <a:pt x="170395" y="116269"/>
                  </a:lnTo>
                  <a:lnTo>
                    <a:pt x="173875" y="117913"/>
                  </a:lnTo>
                  <a:lnTo>
                    <a:pt x="176318" y="118518"/>
                  </a:lnTo>
                  <a:lnTo>
                    <a:pt x="181775" y="118605"/>
                  </a:lnTo>
                </a:path>
                <a:path w="182244" h="196215">
                  <a:moveTo>
                    <a:pt x="93103" y="108623"/>
                  </a:moveTo>
                  <a:lnTo>
                    <a:pt x="94666" y="152235"/>
                  </a:lnTo>
                  <a:lnTo>
                    <a:pt x="93941" y="170699"/>
                  </a:lnTo>
                  <a:lnTo>
                    <a:pt x="95293" y="180015"/>
                  </a:lnTo>
                  <a:lnTo>
                    <a:pt x="103085" y="196189"/>
                  </a:lnTo>
                </a:path>
              </a:pathLst>
            </a:custGeom>
            <a:ln w="14414">
              <a:solidFill>
                <a:srgbClr val="231F20"/>
              </a:solidFill>
            </a:ln>
          </p:spPr>
          <p:txBody>
            <a:bodyPr wrap="square" lIns="0" tIns="0" rIns="0" bIns="0" rtlCol="0"/>
            <a:lstStyle/>
            <a:p>
              <a:endParaRPr/>
            </a:p>
          </p:txBody>
        </p:sp>
        <p:sp>
          <p:nvSpPr>
            <p:cNvPr id="7" name="object 7"/>
            <p:cNvSpPr/>
            <p:nvPr/>
          </p:nvSpPr>
          <p:spPr>
            <a:xfrm>
              <a:off x="1701581" y="6205946"/>
              <a:ext cx="348615" cy="387985"/>
            </a:xfrm>
            <a:custGeom>
              <a:avLst/>
              <a:gdLst/>
              <a:ahLst/>
              <a:cxnLst/>
              <a:rect l="l" t="t" r="r" b="b"/>
              <a:pathLst>
                <a:path w="348614" h="387984">
                  <a:moveTo>
                    <a:pt x="111937" y="353580"/>
                  </a:moveTo>
                  <a:lnTo>
                    <a:pt x="150736" y="353580"/>
                  </a:lnTo>
                </a:path>
                <a:path w="348614" h="387984">
                  <a:moveTo>
                    <a:pt x="93103" y="68719"/>
                  </a:moveTo>
                  <a:lnTo>
                    <a:pt x="131889" y="68719"/>
                  </a:lnTo>
                </a:path>
                <a:path w="348614" h="387984">
                  <a:moveTo>
                    <a:pt x="93103" y="117487"/>
                  </a:moveTo>
                  <a:lnTo>
                    <a:pt x="131889" y="117487"/>
                  </a:lnTo>
                </a:path>
                <a:path w="348614" h="387984">
                  <a:moveTo>
                    <a:pt x="78689" y="0"/>
                  </a:moveTo>
                  <a:lnTo>
                    <a:pt x="116370" y="0"/>
                  </a:lnTo>
                </a:path>
                <a:path w="348614" h="387984">
                  <a:moveTo>
                    <a:pt x="186207" y="24396"/>
                  </a:moveTo>
                  <a:lnTo>
                    <a:pt x="224993" y="24396"/>
                  </a:lnTo>
                </a:path>
                <a:path w="348614" h="387984">
                  <a:moveTo>
                    <a:pt x="0" y="226110"/>
                  </a:moveTo>
                  <a:lnTo>
                    <a:pt x="38785" y="226110"/>
                  </a:lnTo>
                </a:path>
                <a:path w="348614" h="387984">
                  <a:moveTo>
                    <a:pt x="239407" y="226110"/>
                  </a:moveTo>
                  <a:lnTo>
                    <a:pt x="278193" y="226110"/>
                  </a:lnTo>
                </a:path>
                <a:path w="348614" h="387984">
                  <a:moveTo>
                    <a:pt x="289280" y="339166"/>
                  </a:moveTo>
                  <a:lnTo>
                    <a:pt x="328079" y="339166"/>
                  </a:lnTo>
                </a:path>
                <a:path w="348614" h="387984">
                  <a:moveTo>
                    <a:pt x="171792" y="240525"/>
                  </a:moveTo>
                  <a:lnTo>
                    <a:pt x="209473" y="240525"/>
                  </a:lnTo>
                </a:path>
                <a:path w="348614" h="387984">
                  <a:moveTo>
                    <a:pt x="196176" y="93103"/>
                  </a:moveTo>
                  <a:lnTo>
                    <a:pt x="233857" y="93103"/>
                  </a:lnTo>
                </a:path>
                <a:path w="348614" h="387984">
                  <a:moveTo>
                    <a:pt x="38785" y="171792"/>
                  </a:moveTo>
                  <a:lnTo>
                    <a:pt x="77584" y="171792"/>
                  </a:lnTo>
                </a:path>
                <a:path w="348614" h="387984">
                  <a:moveTo>
                    <a:pt x="206146" y="284861"/>
                  </a:moveTo>
                  <a:lnTo>
                    <a:pt x="243839" y="284861"/>
                  </a:lnTo>
                </a:path>
                <a:path w="348614" h="387984">
                  <a:moveTo>
                    <a:pt x="97535" y="256032"/>
                  </a:moveTo>
                  <a:lnTo>
                    <a:pt x="136321" y="256032"/>
                  </a:lnTo>
                </a:path>
                <a:path w="348614" h="387984">
                  <a:moveTo>
                    <a:pt x="210591" y="177342"/>
                  </a:moveTo>
                  <a:lnTo>
                    <a:pt x="249377" y="177342"/>
                  </a:lnTo>
                </a:path>
                <a:path w="348614" h="387984">
                  <a:moveTo>
                    <a:pt x="309232" y="260477"/>
                  </a:moveTo>
                  <a:lnTo>
                    <a:pt x="348018" y="260477"/>
                  </a:lnTo>
                </a:path>
                <a:path w="348614" h="387984">
                  <a:moveTo>
                    <a:pt x="98640" y="309245"/>
                  </a:moveTo>
                  <a:lnTo>
                    <a:pt x="137426" y="309245"/>
                  </a:lnTo>
                </a:path>
                <a:path w="348614" h="387984">
                  <a:moveTo>
                    <a:pt x="206146" y="387934"/>
                  </a:moveTo>
                  <a:lnTo>
                    <a:pt x="244944" y="387934"/>
                  </a:lnTo>
                </a:path>
              </a:pathLst>
            </a:custGeom>
            <a:ln w="6654">
              <a:solidFill>
                <a:srgbClr val="231F20"/>
              </a:solidFill>
            </a:ln>
          </p:spPr>
          <p:txBody>
            <a:bodyPr wrap="square" lIns="0" tIns="0" rIns="0" bIns="0" rtlCol="0"/>
            <a:lstStyle/>
            <a:p>
              <a:endParaRPr/>
            </a:p>
          </p:txBody>
        </p:sp>
      </p:grpSp>
      <p:grpSp>
        <p:nvGrpSpPr>
          <p:cNvPr id="8" name="object 8"/>
          <p:cNvGrpSpPr/>
          <p:nvPr/>
        </p:nvGrpSpPr>
        <p:grpSpPr>
          <a:xfrm>
            <a:off x="6225096" y="6888703"/>
            <a:ext cx="763905" cy="152400"/>
            <a:chOff x="1541970" y="6888703"/>
            <a:chExt cx="763905" cy="152400"/>
          </a:xfrm>
        </p:grpSpPr>
        <p:pic>
          <p:nvPicPr>
            <p:cNvPr id="9" name="object 9"/>
            <p:cNvPicPr/>
            <p:nvPr/>
          </p:nvPicPr>
          <p:blipFill>
            <a:blip r:embed="rId3" cstate="print"/>
            <a:stretch>
              <a:fillRect/>
            </a:stretch>
          </p:blipFill>
          <p:spPr>
            <a:xfrm>
              <a:off x="1554162" y="6934136"/>
              <a:ext cx="751471" cy="106420"/>
            </a:xfrm>
            <a:prstGeom prst="rect">
              <a:avLst/>
            </a:prstGeom>
          </p:spPr>
        </p:pic>
        <p:sp>
          <p:nvSpPr>
            <p:cNvPr id="10" name="object 10"/>
            <p:cNvSpPr/>
            <p:nvPr/>
          </p:nvSpPr>
          <p:spPr>
            <a:xfrm>
              <a:off x="1541970" y="6888703"/>
              <a:ext cx="758190" cy="55880"/>
            </a:xfrm>
            <a:custGeom>
              <a:avLst/>
              <a:gdLst/>
              <a:ahLst/>
              <a:cxnLst/>
              <a:rect l="l" t="t" r="r" b="b"/>
              <a:pathLst>
                <a:path w="758189" h="55879">
                  <a:moveTo>
                    <a:pt x="0" y="53200"/>
                  </a:moveTo>
                  <a:lnTo>
                    <a:pt x="758126" y="53200"/>
                  </a:lnTo>
                </a:path>
                <a:path w="758189" h="55879">
                  <a:moveTo>
                    <a:pt x="38798" y="24384"/>
                  </a:moveTo>
                  <a:lnTo>
                    <a:pt x="94221" y="24384"/>
                  </a:lnTo>
                </a:path>
                <a:path w="758189" h="55879">
                  <a:moveTo>
                    <a:pt x="65392" y="0"/>
                  </a:moveTo>
                  <a:lnTo>
                    <a:pt x="65392" y="55422"/>
                  </a:lnTo>
                </a:path>
                <a:path w="758189" h="55879">
                  <a:moveTo>
                    <a:pt x="117487" y="24384"/>
                  </a:moveTo>
                  <a:lnTo>
                    <a:pt x="172910" y="24384"/>
                  </a:lnTo>
                </a:path>
                <a:path w="758189" h="55879">
                  <a:moveTo>
                    <a:pt x="144094" y="0"/>
                  </a:moveTo>
                  <a:lnTo>
                    <a:pt x="144094" y="55422"/>
                  </a:lnTo>
                </a:path>
                <a:path w="758189" h="55879">
                  <a:moveTo>
                    <a:pt x="196176" y="24384"/>
                  </a:moveTo>
                  <a:lnTo>
                    <a:pt x="251599" y="24384"/>
                  </a:lnTo>
                </a:path>
                <a:path w="758189" h="55879">
                  <a:moveTo>
                    <a:pt x="222783" y="0"/>
                  </a:moveTo>
                  <a:lnTo>
                    <a:pt x="222783" y="55422"/>
                  </a:lnTo>
                </a:path>
                <a:path w="758189" h="55879">
                  <a:moveTo>
                    <a:pt x="274878" y="24384"/>
                  </a:moveTo>
                  <a:lnTo>
                    <a:pt x="330288" y="24384"/>
                  </a:lnTo>
                </a:path>
                <a:path w="758189" h="55879">
                  <a:moveTo>
                    <a:pt x="301472" y="0"/>
                  </a:moveTo>
                  <a:lnTo>
                    <a:pt x="301472" y="55422"/>
                  </a:lnTo>
                </a:path>
                <a:path w="758189" h="55879">
                  <a:moveTo>
                    <a:pt x="352463" y="24384"/>
                  </a:moveTo>
                  <a:lnTo>
                    <a:pt x="408990" y="24384"/>
                  </a:lnTo>
                </a:path>
                <a:path w="758189" h="55879">
                  <a:moveTo>
                    <a:pt x="380174" y="0"/>
                  </a:moveTo>
                  <a:lnTo>
                    <a:pt x="380174" y="55422"/>
                  </a:lnTo>
                </a:path>
                <a:path w="758189" h="55879">
                  <a:moveTo>
                    <a:pt x="431152" y="24384"/>
                  </a:moveTo>
                  <a:lnTo>
                    <a:pt x="487680" y="24384"/>
                  </a:lnTo>
                </a:path>
                <a:path w="758189" h="55879">
                  <a:moveTo>
                    <a:pt x="457758" y="0"/>
                  </a:moveTo>
                  <a:lnTo>
                    <a:pt x="457758" y="55422"/>
                  </a:lnTo>
                </a:path>
                <a:path w="758189" h="55879">
                  <a:moveTo>
                    <a:pt x="495439" y="24384"/>
                  </a:moveTo>
                  <a:lnTo>
                    <a:pt x="550862" y="24384"/>
                  </a:lnTo>
                </a:path>
                <a:path w="758189" h="55879">
                  <a:moveTo>
                    <a:pt x="522033" y="0"/>
                  </a:moveTo>
                  <a:lnTo>
                    <a:pt x="522033" y="55422"/>
                  </a:lnTo>
                </a:path>
                <a:path w="758189" h="55879">
                  <a:moveTo>
                    <a:pt x="574141" y="24384"/>
                  </a:moveTo>
                  <a:lnTo>
                    <a:pt x="629551" y="24384"/>
                  </a:lnTo>
                </a:path>
                <a:path w="758189" h="55879">
                  <a:moveTo>
                    <a:pt x="600735" y="0"/>
                  </a:moveTo>
                  <a:lnTo>
                    <a:pt x="600735" y="55422"/>
                  </a:lnTo>
                </a:path>
                <a:path w="758189" h="55879">
                  <a:moveTo>
                    <a:pt x="651713" y="24384"/>
                  </a:moveTo>
                  <a:lnTo>
                    <a:pt x="708253" y="24384"/>
                  </a:lnTo>
                </a:path>
                <a:path w="758189" h="55879">
                  <a:moveTo>
                    <a:pt x="679437" y="0"/>
                  </a:moveTo>
                  <a:lnTo>
                    <a:pt x="679437" y="55422"/>
                  </a:lnTo>
                </a:path>
              </a:pathLst>
            </a:custGeom>
            <a:ln w="6654">
              <a:solidFill>
                <a:srgbClr val="231F20"/>
              </a:solidFill>
            </a:ln>
          </p:spPr>
          <p:txBody>
            <a:bodyPr wrap="square" lIns="0" tIns="0" rIns="0" bIns="0" rtlCol="0"/>
            <a:lstStyle/>
            <a:p>
              <a:endParaRPr/>
            </a:p>
          </p:txBody>
        </p:sp>
      </p:grpSp>
      <p:sp>
        <p:nvSpPr>
          <p:cNvPr id="11" name="object 11"/>
          <p:cNvSpPr/>
          <p:nvPr/>
        </p:nvSpPr>
        <p:spPr>
          <a:xfrm>
            <a:off x="7517446" y="6583910"/>
            <a:ext cx="0" cy="93345"/>
          </a:xfrm>
          <a:custGeom>
            <a:avLst/>
            <a:gdLst/>
            <a:ahLst/>
            <a:cxnLst/>
            <a:rect l="l" t="t" r="r" b="b"/>
            <a:pathLst>
              <a:path h="93345">
                <a:moveTo>
                  <a:pt x="0" y="0"/>
                </a:moveTo>
                <a:lnTo>
                  <a:pt x="0" y="93103"/>
                </a:lnTo>
              </a:path>
            </a:pathLst>
          </a:custGeom>
          <a:ln w="14414">
            <a:solidFill>
              <a:srgbClr val="231F20"/>
            </a:solidFill>
          </a:ln>
        </p:spPr>
        <p:txBody>
          <a:bodyPr wrap="square" lIns="0" tIns="0" rIns="0" bIns="0" rtlCol="0"/>
          <a:lstStyle/>
          <a:p>
            <a:endParaRPr/>
          </a:p>
        </p:txBody>
      </p:sp>
      <p:grpSp>
        <p:nvGrpSpPr>
          <p:cNvPr id="12" name="object 12"/>
          <p:cNvGrpSpPr/>
          <p:nvPr/>
        </p:nvGrpSpPr>
        <p:grpSpPr>
          <a:xfrm>
            <a:off x="7159450" y="6759578"/>
            <a:ext cx="760730" cy="274955"/>
            <a:chOff x="2476325" y="6759577"/>
            <a:chExt cx="760730" cy="274955"/>
          </a:xfrm>
        </p:grpSpPr>
        <p:pic>
          <p:nvPicPr>
            <p:cNvPr id="13" name="object 13"/>
            <p:cNvPicPr/>
            <p:nvPr/>
          </p:nvPicPr>
          <p:blipFill>
            <a:blip r:embed="rId4" cstate="print"/>
            <a:stretch>
              <a:fillRect/>
            </a:stretch>
          </p:blipFill>
          <p:spPr>
            <a:xfrm>
              <a:off x="2759505" y="6759577"/>
              <a:ext cx="125247" cy="174015"/>
            </a:xfrm>
            <a:prstGeom prst="rect">
              <a:avLst/>
            </a:prstGeom>
          </p:spPr>
        </p:pic>
        <p:pic>
          <p:nvPicPr>
            <p:cNvPr id="14" name="object 14"/>
            <p:cNvPicPr/>
            <p:nvPr/>
          </p:nvPicPr>
          <p:blipFill>
            <a:blip r:embed="rId5" cstate="print"/>
            <a:stretch>
              <a:fillRect/>
            </a:stretch>
          </p:blipFill>
          <p:spPr>
            <a:xfrm>
              <a:off x="2485186" y="6914197"/>
              <a:ext cx="751471" cy="119710"/>
            </a:xfrm>
            <a:prstGeom prst="rect">
              <a:avLst/>
            </a:prstGeom>
          </p:spPr>
        </p:pic>
        <p:sp>
          <p:nvSpPr>
            <p:cNvPr id="15" name="object 15"/>
            <p:cNvSpPr/>
            <p:nvPr/>
          </p:nvSpPr>
          <p:spPr>
            <a:xfrm>
              <a:off x="2476325" y="6923064"/>
              <a:ext cx="759460" cy="0"/>
            </a:xfrm>
            <a:custGeom>
              <a:avLst/>
              <a:gdLst/>
              <a:ahLst/>
              <a:cxnLst/>
              <a:rect l="l" t="t" r="r" b="b"/>
              <a:pathLst>
                <a:path w="759460">
                  <a:moveTo>
                    <a:pt x="0" y="0"/>
                  </a:moveTo>
                  <a:lnTo>
                    <a:pt x="759218" y="0"/>
                  </a:lnTo>
                </a:path>
              </a:pathLst>
            </a:custGeom>
            <a:ln w="6654">
              <a:solidFill>
                <a:srgbClr val="231F20"/>
              </a:solidFill>
            </a:ln>
          </p:spPr>
          <p:txBody>
            <a:bodyPr wrap="square" lIns="0" tIns="0" rIns="0" bIns="0" rtlCol="0"/>
            <a:lstStyle/>
            <a:p>
              <a:endParaRPr/>
            </a:p>
          </p:txBody>
        </p:sp>
      </p:grpSp>
      <p:grpSp>
        <p:nvGrpSpPr>
          <p:cNvPr id="16" name="object 16"/>
          <p:cNvGrpSpPr/>
          <p:nvPr/>
        </p:nvGrpSpPr>
        <p:grpSpPr>
          <a:xfrm>
            <a:off x="7108428" y="5750430"/>
            <a:ext cx="665480" cy="875665"/>
            <a:chOff x="2425303" y="5750429"/>
            <a:chExt cx="665480" cy="875665"/>
          </a:xfrm>
        </p:grpSpPr>
        <p:sp>
          <p:nvSpPr>
            <p:cNvPr id="17" name="object 17"/>
            <p:cNvSpPr/>
            <p:nvPr/>
          </p:nvSpPr>
          <p:spPr>
            <a:xfrm>
              <a:off x="2428630" y="5753757"/>
              <a:ext cx="659130" cy="381000"/>
            </a:xfrm>
            <a:custGeom>
              <a:avLst/>
              <a:gdLst/>
              <a:ahLst/>
              <a:cxnLst/>
              <a:rect l="l" t="t" r="r" b="b"/>
              <a:pathLst>
                <a:path w="659130" h="381000">
                  <a:moveTo>
                    <a:pt x="139681" y="360203"/>
                  </a:moveTo>
                  <a:lnTo>
                    <a:pt x="95834" y="350679"/>
                  </a:lnTo>
                  <a:lnTo>
                    <a:pt x="59885" y="324737"/>
                  </a:lnTo>
                  <a:lnTo>
                    <a:pt x="35573" y="286324"/>
                  </a:lnTo>
                  <a:lnTo>
                    <a:pt x="26638" y="239388"/>
                  </a:lnTo>
                </a:path>
                <a:path w="659130" h="381000">
                  <a:moveTo>
                    <a:pt x="140798" y="364635"/>
                  </a:moveTo>
                  <a:lnTo>
                    <a:pt x="210607" y="372827"/>
                  </a:lnTo>
                  <a:lnTo>
                    <a:pt x="277124" y="378158"/>
                  </a:lnTo>
                  <a:lnTo>
                    <a:pt x="339452" y="380697"/>
                  </a:lnTo>
                  <a:lnTo>
                    <a:pt x="396692" y="380509"/>
                  </a:lnTo>
                  <a:lnTo>
                    <a:pt x="447948" y="377661"/>
                  </a:lnTo>
                  <a:lnTo>
                    <a:pt x="492321" y="372219"/>
                  </a:lnTo>
                  <a:lnTo>
                    <a:pt x="556830" y="353822"/>
                  </a:lnTo>
                  <a:lnTo>
                    <a:pt x="575170" y="341000"/>
                  </a:lnTo>
                  <a:lnTo>
                    <a:pt x="583038" y="325850"/>
                  </a:lnTo>
                </a:path>
                <a:path w="659130" h="381000">
                  <a:moveTo>
                    <a:pt x="567518" y="324732"/>
                  </a:moveTo>
                  <a:lnTo>
                    <a:pt x="592248" y="319057"/>
                  </a:lnTo>
                  <a:lnTo>
                    <a:pt x="614901" y="297584"/>
                  </a:lnTo>
                  <a:lnTo>
                    <a:pt x="632978" y="263640"/>
                  </a:lnTo>
                  <a:lnTo>
                    <a:pt x="643985" y="220554"/>
                  </a:lnTo>
                </a:path>
                <a:path w="659130" h="381000">
                  <a:moveTo>
                    <a:pt x="627374" y="234956"/>
                  </a:moveTo>
                  <a:lnTo>
                    <a:pt x="649760" y="210435"/>
                  </a:lnTo>
                  <a:lnTo>
                    <a:pt x="658536" y="173442"/>
                  </a:lnTo>
                  <a:lnTo>
                    <a:pt x="653391" y="128969"/>
                  </a:lnTo>
                  <a:lnTo>
                    <a:pt x="634016" y="82010"/>
                  </a:lnTo>
                </a:path>
                <a:path w="659130" h="381000">
                  <a:moveTo>
                    <a:pt x="637343" y="76460"/>
                  </a:moveTo>
                  <a:lnTo>
                    <a:pt x="585427" y="38496"/>
                  </a:lnTo>
                  <a:lnTo>
                    <a:pt x="536207" y="15498"/>
                  </a:lnTo>
                  <a:lnTo>
                    <a:pt x="494882" y="9128"/>
                  </a:lnTo>
                  <a:lnTo>
                    <a:pt x="466655" y="21050"/>
                  </a:lnTo>
                  <a:lnTo>
                    <a:pt x="462210" y="26574"/>
                  </a:lnTo>
                  <a:lnTo>
                    <a:pt x="458883" y="34346"/>
                  </a:lnTo>
                  <a:lnTo>
                    <a:pt x="458883" y="43211"/>
                  </a:lnTo>
                </a:path>
                <a:path w="659130" h="381000">
                  <a:moveTo>
                    <a:pt x="473310" y="24377"/>
                  </a:moveTo>
                  <a:lnTo>
                    <a:pt x="435621" y="11761"/>
                  </a:lnTo>
                  <a:lnTo>
                    <a:pt x="394608" y="3308"/>
                  </a:lnTo>
                  <a:lnTo>
                    <a:pt x="337024" y="0"/>
                  </a:lnTo>
                  <a:lnTo>
                    <a:pt x="288896" y="5941"/>
                  </a:lnTo>
                  <a:lnTo>
                    <a:pt x="255108" y="19987"/>
                  </a:lnTo>
                  <a:lnTo>
                    <a:pt x="240544" y="40989"/>
                  </a:lnTo>
                  <a:lnTo>
                    <a:pt x="240544" y="45434"/>
                  </a:lnTo>
                </a:path>
                <a:path w="659130" h="381000">
                  <a:moveTo>
                    <a:pt x="258273" y="24377"/>
                  </a:moveTo>
                  <a:lnTo>
                    <a:pt x="222446" y="24541"/>
                  </a:lnTo>
                  <a:lnTo>
                    <a:pt x="191919" y="34064"/>
                  </a:lnTo>
                  <a:lnTo>
                    <a:pt x="169912" y="51487"/>
                  </a:lnTo>
                  <a:lnTo>
                    <a:pt x="159645" y="75355"/>
                  </a:lnTo>
                </a:path>
                <a:path w="659130" h="381000">
                  <a:moveTo>
                    <a:pt x="175152" y="75355"/>
                  </a:moveTo>
                  <a:lnTo>
                    <a:pt x="123635" y="73506"/>
                  </a:lnTo>
                  <a:lnTo>
                    <a:pt x="77438" y="82939"/>
                  </a:lnTo>
                  <a:lnTo>
                    <a:pt x="39489" y="102163"/>
                  </a:lnTo>
                  <a:lnTo>
                    <a:pt x="12711" y="129689"/>
                  </a:lnTo>
                  <a:lnTo>
                    <a:pt x="32" y="164026"/>
                  </a:lnTo>
                </a:path>
                <a:path w="659130" h="381000">
                  <a:moveTo>
                    <a:pt x="15551" y="142957"/>
                  </a:moveTo>
                  <a:lnTo>
                    <a:pt x="0" y="178549"/>
                  </a:lnTo>
                  <a:lnTo>
                    <a:pt x="867" y="217360"/>
                  </a:lnTo>
                  <a:lnTo>
                    <a:pt x="17112" y="254714"/>
                  </a:lnTo>
                  <a:lnTo>
                    <a:pt x="47695" y="285933"/>
                  </a:lnTo>
                </a:path>
                <a:path w="659130" h="381000">
                  <a:moveTo>
                    <a:pt x="359137" y="344684"/>
                  </a:moveTo>
                  <a:lnTo>
                    <a:pt x="397948" y="344684"/>
                  </a:lnTo>
                </a:path>
                <a:path w="659130" h="381000">
                  <a:moveTo>
                    <a:pt x="295967" y="344684"/>
                  </a:moveTo>
                  <a:lnTo>
                    <a:pt x="333648" y="344684"/>
                  </a:lnTo>
                </a:path>
                <a:path w="659130" h="381000">
                  <a:moveTo>
                    <a:pt x="447808" y="344684"/>
                  </a:moveTo>
                  <a:lnTo>
                    <a:pt x="486607" y="344684"/>
                  </a:lnTo>
                </a:path>
                <a:path w="659130" h="381000">
                  <a:moveTo>
                    <a:pt x="516541" y="344684"/>
                  </a:moveTo>
                  <a:lnTo>
                    <a:pt x="555326" y="344684"/>
                  </a:lnTo>
                </a:path>
                <a:path w="659130" h="381000">
                  <a:moveTo>
                    <a:pt x="221710" y="344684"/>
                  </a:moveTo>
                  <a:lnTo>
                    <a:pt x="260496" y="344684"/>
                  </a:lnTo>
                </a:path>
                <a:path w="659130" h="381000">
                  <a:moveTo>
                    <a:pt x="320351" y="304793"/>
                  </a:moveTo>
                  <a:lnTo>
                    <a:pt x="359137" y="304793"/>
                  </a:lnTo>
                </a:path>
                <a:path w="659130" h="381000">
                  <a:moveTo>
                    <a:pt x="462210" y="309213"/>
                  </a:moveTo>
                  <a:lnTo>
                    <a:pt x="501021" y="309213"/>
                  </a:lnTo>
                </a:path>
                <a:path w="659130" h="381000">
                  <a:moveTo>
                    <a:pt x="383521" y="309213"/>
                  </a:moveTo>
                  <a:lnTo>
                    <a:pt x="422332" y="309213"/>
                  </a:lnTo>
                </a:path>
                <a:path w="659130" h="381000">
                  <a:moveTo>
                    <a:pt x="443389" y="270427"/>
                  </a:moveTo>
                  <a:lnTo>
                    <a:pt x="481057" y="270427"/>
                  </a:lnTo>
                </a:path>
                <a:path w="659130" h="381000">
                  <a:moveTo>
                    <a:pt x="344735" y="270427"/>
                  </a:moveTo>
                  <a:lnTo>
                    <a:pt x="383521" y="270427"/>
                  </a:lnTo>
                </a:path>
              </a:pathLst>
            </a:custGeom>
            <a:ln w="6654">
              <a:solidFill>
                <a:srgbClr val="231F20"/>
              </a:solidFill>
            </a:ln>
          </p:spPr>
          <p:txBody>
            <a:bodyPr wrap="square" lIns="0" tIns="0" rIns="0" bIns="0" rtlCol="0"/>
            <a:lstStyle/>
            <a:p>
              <a:endParaRPr/>
            </a:p>
          </p:txBody>
        </p:sp>
        <p:sp>
          <p:nvSpPr>
            <p:cNvPr id="18" name="object 18"/>
            <p:cNvSpPr/>
            <p:nvPr/>
          </p:nvSpPr>
          <p:spPr>
            <a:xfrm>
              <a:off x="2697998" y="6024180"/>
              <a:ext cx="137160" cy="565785"/>
            </a:xfrm>
            <a:custGeom>
              <a:avLst/>
              <a:gdLst/>
              <a:ahLst/>
              <a:cxnLst/>
              <a:rect l="l" t="t" r="r" b="b"/>
              <a:pathLst>
                <a:path w="137160" h="565784">
                  <a:moveTo>
                    <a:pt x="126352" y="0"/>
                  </a:moveTo>
                  <a:lnTo>
                    <a:pt x="125500" y="10827"/>
                  </a:lnTo>
                  <a:lnTo>
                    <a:pt x="124550" y="21758"/>
                  </a:lnTo>
                  <a:lnTo>
                    <a:pt x="123393" y="32893"/>
                  </a:lnTo>
                  <a:lnTo>
                    <a:pt x="121920" y="44335"/>
                  </a:lnTo>
                  <a:lnTo>
                    <a:pt x="122163" y="56788"/>
                  </a:lnTo>
                  <a:lnTo>
                    <a:pt x="123028" y="69967"/>
                  </a:lnTo>
                  <a:lnTo>
                    <a:pt x="122230" y="82522"/>
                  </a:lnTo>
                  <a:lnTo>
                    <a:pt x="117487" y="93103"/>
                  </a:lnTo>
                  <a:lnTo>
                    <a:pt x="110403" y="96306"/>
                  </a:lnTo>
                  <a:lnTo>
                    <a:pt x="101553" y="94626"/>
                  </a:lnTo>
                  <a:lnTo>
                    <a:pt x="92082" y="91076"/>
                  </a:lnTo>
                  <a:lnTo>
                    <a:pt x="83134" y="88671"/>
                  </a:lnTo>
                  <a:lnTo>
                    <a:pt x="71836" y="72703"/>
                  </a:lnTo>
                  <a:lnTo>
                    <a:pt x="61788" y="59851"/>
                  </a:lnTo>
                  <a:lnTo>
                    <a:pt x="51326" y="47834"/>
                  </a:lnTo>
                  <a:lnTo>
                    <a:pt x="38785" y="34366"/>
                  </a:lnTo>
                </a:path>
                <a:path w="137160" h="565784">
                  <a:moveTo>
                    <a:pt x="126352" y="93103"/>
                  </a:moveTo>
                  <a:lnTo>
                    <a:pt x="120119" y="138305"/>
                  </a:lnTo>
                  <a:lnTo>
                    <a:pt x="109728" y="161823"/>
                  </a:lnTo>
                  <a:lnTo>
                    <a:pt x="107505" y="167373"/>
                  </a:lnTo>
                  <a:lnTo>
                    <a:pt x="104178" y="171792"/>
                  </a:lnTo>
                  <a:lnTo>
                    <a:pt x="104178" y="176237"/>
                  </a:lnTo>
                  <a:lnTo>
                    <a:pt x="101968" y="181762"/>
                  </a:lnTo>
                  <a:lnTo>
                    <a:pt x="104462" y="189254"/>
                  </a:lnTo>
                  <a:lnTo>
                    <a:pt x="106954" y="196738"/>
                  </a:lnTo>
                  <a:lnTo>
                    <a:pt x="109449" y="204218"/>
                  </a:lnTo>
                  <a:lnTo>
                    <a:pt x="111950" y="211696"/>
                  </a:lnTo>
                  <a:lnTo>
                    <a:pt x="113571" y="218692"/>
                  </a:lnTo>
                  <a:lnTo>
                    <a:pt x="124136" y="255479"/>
                  </a:lnTo>
                  <a:lnTo>
                    <a:pt x="128219" y="262651"/>
                  </a:lnTo>
                  <a:lnTo>
                    <a:pt x="131889" y="270446"/>
                  </a:lnTo>
                  <a:lnTo>
                    <a:pt x="129086" y="282431"/>
                  </a:lnTo>
                  <a:lnTo>
                    <a:pt x="127738" y="294830"/>
                  </a:lnTo>
                  <a:lnTo>
                    <a:pt x="125972" y="307229"/>
                  </a:lnTo>
                  <a:lnTo>
                    <a:pt x="121920" y="319214"/>
                  </a:lnTo>
                  <a:lnTo>
                    <a:pt x="119697" y="323634"/>
                  </a:lnTo>
                  <a:lnTo>
                    <a:pt x="111950" y="322529"/>
                  </a:lnTo>
                  <a:lnTo>
                    <a:pt x="107505" y="323634"/>
                  </a:lnTo>
                  <a:lnTo>
                    <a:pt x="101029" y="325128"/>
                  </a:lnTo>
                  <a:lnTo>
                    <a:pt x="94761" y="326413"/>
                  </a:lnTo>
                  <a:lnTo>
                    <a:pt x="88492" y="327697"/>
                  </a:lnTo>
                  <a:lnTo>
                    <a:pt x="82016" y="329184"/>
                  </a:lnTo>
                  <a:lnTo>
                    <a:pt x="50682" y="351318"/>
                  </a:lnTo>
                  <a:lnTo>
                    <a:pt x="37680" y="376847"/>
                  </a:lnTo>
                  <a:lnTo>
                    <a:pt x="33248" y="383489"/>
                  </a:lnTo>
                  <a:lnTo>
                    <a:pt x="28259" y="390803"/>
                  </a:lnTo>
                  <a:lnTo>
                    <a:pt x="23272" y="397908"/>
                  </a:lnTo>
                  <a:lnTo>
                    <a:pt x="18286" y="405011"/>
                  </a:lnTo>
                  <a:lnTo>
                    <a:pt x="13296" y="412318"/>
                  </a:lnTo>
                  <a:lnTo>
                    <a:pt x="9969" y="417855"/>
                  </a:lnTo>
                  <a:lnTo>
                    <a:pt x="0" y="423405"/>
                  </a:lnTo>
                  <a:lnTo>
                    <a:pt x="3327" y="427837"/>
                  </a:lnTo>
                  <a:lnTo>
                    <a:pt x="5537" y="428929"/>
                  </a:lnTo>
                  <a:lnTo>
                    <a:pt x="6642" y="430047"/>
                  </a:lnTo>
                  <a:lnTo>
                    <a:pt x="8864" y="432257"/>
                  </a:lnTo>
                </a:path>
                <a:path w="137160" h="565784">
                  <a:moveTo>
                    <a:pt x="126352" y="309245"/>
                  </a:moveTo>
                  <a:lnTo>
                    <a:pt x="120828" y="345452"/>
                  </a:lnTo>
                  <a:lnTo>
                    <a:pt x="117902" y="379479"/>
                  </a:lnTo>
                  <a:lnTo>
                    <a:pt x="118092" y="414129"/>
                  </a:lnTo>
                  <a:lnTo>
                    <a:pt x="121920" y="452208"/>
                  </a:lnTo>
                  <a:lnTo>
                    <a:pt x="131889" y="481037"/>
                  </a:lnTo>
                  <a:lnTo>
                    <a:pt x="135389" y="507137"/>
                  </a:lnTo>
                  <a:lnTo>
                    <a:pt x="136601" y="519414"/>
                  </a:lnTo>
                  <a:lnTo>
                    <a:pt x="136565" y="533562"/>
                  </a:lnTo>
                  <a:lnTo>
                    <a:pt x="136321" y="565277"/>
                  </a:lnTo>
                </a:path>
              </a:pathLst>
            </a:custGeom>
            <a:ln w="14414">
              <a:solidFill>
                <a:srgbClr val="231F20"/>
              </a:solidFill>
            </a:ln>
          </p:spPr>
          <p:txBody>
            <a:bodyPr wrap="square" lIns="0" tIns="0" rIns="0" bIns="0" rtlCol="0"/>
            <a:lstStyle/>
            <a:p>
              <a:endParaRPr/>
            </a:p>
          </p:txBody>
        </p:sp>
        <p:pic>
          <p:nvPicPr>
            <p:cNvPr id="19" name="object 19"/>
            <p:cNvPicPr/>
            <p:nvPr/>
          </p:nvPicPr>
          <p:blipFill>
            <a:blip r:embed="rId6" cstate="print"/>
            <a:stretch>
              <a:fillRect/>
            </a:stretch>
          </p:blipFill>
          <p:spPr>
            <a:xfrm>
              <a:off x="2822680" y="6041357"/>
              <a:ext cx="87566" cy="74269"/>
            </a:xfrm>
            <a:prstGeom prst="rect">
              <a:avLst/>
            </a:prstGeom>
          </p:spPr>
        </p:pic>
        <p:sp>
          <p:nvSpPr>
            <p:cNvPr id="20" name="object 20"/>
            <p:cNvSpPr/>
            <p:nvPr/>
          </p:nvSpPr>
          <p:spPr>
            <a:xfrm>
              <a:off x="2829887" y="6347814"/>
              <a:ext cx="182245" cy="197485"/>
            </a:xfrm>
            <a:custGeom>
              <a:avLst/>
              <a:gdLst/>
              <a:ahLst/>
              <a:cxnLst/>
              <a:rect l="l" t="t" r="r" b="b"/>
              <a:pathLst>
                <a:path w="182244" h="197484">
                  <a:moveTo>
                    <a:pt x="0" y="0"/>
                  </a:moveTo>
                  <a:lnTo>
                    <a:pt x="10982" y="18794"/>
                  </a:lnTo>
                  <a:lnTo>
                    <a:pt x="15520" y="27298"/>
                  </a:lnTo>
                  <a:lnTo>
                    <a:pt x="20890" y="31021"/>
                  </a:lnTo>
                  <a:lnTo>
                    <a:pt x="34366" y="35471"/>
                  </a:lnTo>
                  <a:lnTo>
                    <a:pt x="37949" y="48326"/>
                  </a:lnTo>
                  <a:lnTo>
                    <a:pt x="38936" y="50163"/>
                  </a:lnTo>
                  <a:lnTo>
                    <a:pt x="42626" y="50749"/>
                  </a:lnTo>
                  <a:lnTo>
                    <a:pt x="54317" y="59855"/>
                  </a:lnTo>
                  <a:lnTo>
                    <a:pt x="65120" y="73245"/>
                  </a:lnTo>
                  <a:lnTo>
                    <a:pt x="76755" y="88815"/>
                  </a:lnTo>
                  <a:lnTo>
                    <a:pt x="90472" y="102097"/>
                  </a:lnTo>
                  <a:lnTo>
                    <a:pt x="107518" y="108623"/>
                  </a:lnTo>
                  <a:lnTo>
                    <a:pt x="121461" y="110117"/>
                  </a:lnTo>
                  <a:lnTo>
                    <a:pt x="135089" y="111402"/>
                  </a:lnTo>
                  <a:lnTo>
                    <a:pt x="148509" y="112686"/>
                  </a:lnTo>
                  <a:lnTo>
                    <a:pt x="161823" y="114172"/>
                  </a:lnTo>
                  <a:lnTo>
                    <a:pt x="170552" y="117201"/>
                  </a:lnTo>
                  <a:lnTo>
                    <a:pt x="174294" y="118465"/>
                  </a:lnTo>
                  <a:lnTo>
                    <a:pt x="176789" y="118691"/>
                  </a:lnTo>
                  <a:lnTo>
                    <a:pt x="181775" y="118605"/>
                  </a:lnTo>
                </a:path>
                <a:path w="182244" h="197484">
                  <a:moveTo>
                    <a:pt x="93103" y="108623"/>
                  </a:moveTo>
                  <a:lnTo>
                    <a:pt x="94659" y="152251"/>
                  </a:lnTo>
                  <a:lnTo>
                    <a:pt x="93932" y="170832"/>
                  </a:lnTo>
                  <a:lnTo>
                    <a:pt x="95286" y="180476"/>
                  </a:lnTo>
                  <a:lnTo>
                    <a:pt x="103085" y="197294"/>
                  </a:lnTo>
                </a:path>
              </a:pathLst>
            </a:custGeom>
            <a:ln w="14414">
              <a:solidFill>
                <a:srgbClr val="231F20"/>
              </a:solidFill>
            </a:ln>
          </p:spPr>
          <p:txBody>
            <a:bodyPr wrap="square" lIns="0" tIns="0" rIns="0" bIns="0" rtlCol="0"/>
            <a:lstStyle/>
            <a:p>
              <a:endParaRPr/>
            </a:p>
          </p:txBody>
        </p:sp>
        <p:sp>
          <p:nvSpPr>
            <p:cNvPr id="21" name="object 21"/>
            <p:cNvSpPr/>
            <p:nvPr/>
          </p:nvSpPr>
          <p:spPr>
            <a:xfrm>
              <a:off x="2655884" y="6176033"/>
              <a:ext cx="348615" cy="447040"/>
            </a:xfrm>
            <a:custGeom>
              <a:avLst/>
              <a:gdLst/>
              <a:ahLst/>
              <a:cxnLst/>
              <a:rect l="l" t="t" r="r" b="b"/>
              <a:pathLst>
                <a:path w="348614" h="447040">
                  <a:moveTo>
                    <a:pt x="113042" y="353568"/>
                  </a:moveTo>
                  <a:lnTo>
                    <a:pt x="150723" y="353568"/>
                  </a:lnTo>
                </a:path>
                <a:path w="348614" h="447040">
                  <a:moveTo>
                    <a:pt x="93091" y="69824"/>
                  </a:moveTo>
                  <a:lnTo>
                    <a:pt x="131889" y="69824"/>
                  </a:lnTo>
                </a:path>
                <a:path w="348614" h="447040">
                  <a:moveTo>
                    <a:pt x="93091" y="118592"/>
                  </a:moveTo>
                  <a:lnTo>
                    <a:pt x="131889" y="118592"/>
                  </a:lnTo>
                </a:path>
                <a:path w="348614" h="447040">
                  <a:moveTo>
                    <a:pt x="77584" y="0"/>
                  </a:moveTo>
                  <a:lnTo>
                    <a:pt x="116370" y="0"/>
                  </a:lnTo>
                </a:path>
                <a:path w="348614" h="447040">
                  <a:moveTo>
                    <a:pt x="186194" y="25488"/>
                  </a:moveTo>
                  <a:lnTo>
                    <a:pt x="224993" y="25488"/>
                  </a:lnTo>
                </a:path>
                <a:path w="348614" h="447040">
                  <a:moveTo>
                    <a:pt x="0" y="226098"/>
                  </a:moveTo>
                  <a:lnTo>
                    <a:pt x="38785" y="226098"/>
                  </a:lnTo>
                </a:path>
                <a:path w="348614" h="447040">
                  <a:moveTo>
                    <a:pt x="240512" y="226098"/>
                  </a:moveTo>
                  <a:lnTo>
                    <a:pt x="279298" y="226098"/>
                  </a:lnTo>
                </a:path>
                <a:path w="348614" h="447040">
                  <a:moveTo>
                    <a:pt x="289280" y="339153"/>
                  </a:moveTo>
                  <a:lnTo>
                    <a:pt x="328066" y="339153"/>
                  </a:lnTo>
                </a:path>
                <a:path w="348614" h="447040">
                  <a:moveTo>
                    <a:pt x="171792" y="241617"/>
                  </a:moveTo>
                  <a:lnTo>
                    <a:pt x="210578" y="241617"/>
                  </a:lnTo>
                </a:path>
                <a:path w="348614" h="447040">
                  <a:moveTo>
                    <a:pt x="196176" y="94208"/>
                  </a:moveTo>
                  <a:lnTo>
                    <a:pt x="234962" y="94208"/>
                  </a:lnTo>
                </a:path>
                <a:path w="348614" h="447040">
                  <a:moveTo>
                    <a:pt x="38785" y="171780"/>
                  </a:moveTo>
                  <a:lnTo>
                    <a:pt x="77584" y="171780"/>
                  </a:lnTo>
                </a:path>
                <a:path w="348614" h="447040">
                  <a:moveTo>
                    <a:pt x="206146" y="284848"/>
                  </a:moveTo>
                  <a:lnTo>
                    <a:pt x="243827" y="284848"/>
                  </a:lnTo>
                </a:path>
                <a:path w="348614" h="447040">
                  <a:moveTo>
                    <a:pt x="97523" y="254914"/>
                  </a:moveTo>
                  <a:lnTo>
                    <a:pt x="136321" y="254914"/>
                  </a:lnTo>
                </a:path>
                <a:path w="348614" h="447040">
                  <a:moveTo>
                    <a:pt x="210578" y="177330"/>
                  </a:moveTo>
                  <a:lnTo>
                    <a:pt x="249377" y="177330"/>
                  </a:lnTo>
                </a:path>
                <a:path w="348614" h="447040">
                  <a:moveTo>
                    <a:pt x="309219" y="260464"/>
                  </a:moveTo>
                  <a:lnTo>
                    <a:pt x="348018" y="260464"/>
                  </a:lnTo>
                </a:path>
                <a:path w="348614" h="447040">
                  <a:moveTo>
                    <a:pt x="97523" y="310337"/>
                  </a:moveTo>
                  <a:lnTo>
                    <a:pt x="136321" y="310337"/>
                  </a:lnTo>
                </a:path>
                <a:path w="348614" h="447040">
                  <a:moveTo>
                    <a:pt x="206146" y="387921"/>
                  </a:moveTo>
                  <a:lnTo>
                    <a:pt x="244944" y="387921"/>
                  </a:lnTo>
                </a:path>
                <a:path w="348614" h="447040">
                  <a:moveTo>
                    <a:pt x="218338" y="446671"/>
                  </a:moveTo>
                  <a:lnTo>
                    <a:pt x="273761" y="446671"/>
                  </a:lnTo>
                </a:path>
                <a:path w="348614" h="447040">
                  <a:moveTo>
                    <a:pt x="85331" y="432257"/>
                  </a:moveTo>
                  <a:lnTo>
                    <a:pt x="140754" y="432257"/>
                  </a:lnTo>
                </a:path>
              </a:pathLst>
            </a:custGeom>
            <a:ln w="6654">
              <a:solidFill>
                <a:srgbClr val="231F20"/>
              </a:solidFill>
            </a:ln>
          </p:spPr>
          <p:txBody>
            <a:bodyPr wrap="square" lIns="0" tIns="0" rIns="0" bIns="0" rtlCol="0"/>
            <a:lstStyle/>
            <a:p>
              <a:endParaRPr/>
            </a:p>
          </p:txBody>
        </p:sp>
      </p:grpSp>
      <p:sp>
        <p:nvSpPr>
          <p:cNvPr id="22" name="object 22"/>
          <p:cNvSpPr/>
          <p:nvPr/>
        </p:nvSpPr>
        <p:spPr>
          <a:xfrm>
            <a:off x="7532964" y="6790065"/>
            <a:ext cx="55880" cy="55880"/>
          </a:xfrm>
          <a:custGeom>
            <a:avLst/>
            <a:gdLst/>
            <a:ahLst/>
            <a:cxnLst/>
            <a:rect l="l" t="t" r="r" b="b"/>
            <a:pathLst>
              <a:path w="55880" h="55879">
                <a:moveTo>
                  <a:pt x="0" y="24383"/>
                </a:moveTo>
                <a:lnTo>
                  <a:pt x="55422" y="24383"/>
                </a:lnTo>
              </a:path>
              <a:path w="55880" h="55879">
                <a:moveTo>
                  <a:pt x="25488" y="0"/>
                </a:moveTo>
                <a:lnTo>
                  <a:pt x="25488" y="55410"/>
                </a:lnTo>
              </a:path>
            </a:pathLst>
          </a:custGeom>
          <a:ln w="6654">
            <a:solidFill>
              <a:srgbClr val="231F20"/>
            </a:solidFill>
          </a:ln>
        </p:spPr>
        <p:txBody>
          <a:bodyPr wrap="square" lIns="0" tIns="0" rIns="0" bIns="0" rtlCol="0"/>
          <a:lstStyle/>
          <a:p>
            <a:endParaRPr/>
          </a:p>
        </p:txBody>
      </p:sp>
      <p:sp>
        <p:nvSpPr>
          <p:cNvPr id="23" name="object 23"/>
          <p:cNvSpPr/>
          <p:nvPr/>
        </p:nvSpPr>
        <p:spPr>
          <a:xfrm>
            <a:off x="7428787" y="6770100"/>
            <a:ext cx="56515" cy="57150"/>
          </a:xfrm>
          <a:custGeom>
            <a:avLst/>
            <a:gdLst/>
            <a:ahLst/>
            <a:cxnLst/>
            <a:rect l="l" t="t" r="r" b="b"/>
            <a:pathLst>
              <a:path w="56514" h="57150">
                <a:moveTo>
                  <a:pt x="0" y="24383"/>
                </a:moveTo>
                <a:lnTo>
                  <a:pt x="56514" y="24383"/>
                </a:lnTo>
              </a:path>
              <a:path w="56514" h="57150">
                <a:moveTo>
                  <a:pt x="26593" y="0"/>
                </a:moveTo>
                <a:lnTo>
                  <a:pt x="26593" y="56540"/>
                </a:lnTo>
              </a:path>
            </a:pathLst>
          </a:custGeom>
          <a:ln w="6654">
            <a:solidFill>
              <a:srgbClr val="231F20"/>
            </a:solidFill>
          </a:ln>
        </p:spPr>
        <p:txBody>
          <a:bodyPr wrap="square" lIns="0" tIns="0" rIns="0" bIns="0" rtlCol="0"/>
          <a:lstStyle/>
          <a:p>
            <a:endParaRPr/>
          </a:p>
        </p:txBody>
      </p:sp>
      <p:sp>
        <p:nvSpPr>
          <p:cNvPr id="24" name="object 24"/>
          <p:cNvSpPr/>
          <p:nvPr/>
        </p:nvSpPr>
        <p:spPr>
          <a:xfrm>
            <a:off x="7218194" y="6868754"/>
            <a:ext cx="213360" cy="55880"/>
          </a:xfrm>
          <a:custGeom>
            <a:avLst/>
            <a:gdLst/>
            <a:ahLst/>
            <a:cxnLst/>
            <a:rect l="l" t="t" r="r" b="b"/>
            <a:pathLst>
              <a:path w="213360" h="55879">
                <a:moveTo>
                  <a:pt x="0" y="24383"/>
                </a:moveTo>
                <a:lnTo>
                  <a:pt x="55410" y="24383"/>
                </a:lnTo>
              </a:path>
              <a:path w="213360" h="55879">
                <a:moveTo>
                  <a:pt x="26593" y="0"/>
                </a:moveTo>
                <a:lnTo>
                  <a:pt x="26593" y="55410"/>
                </a:lnTo>
              </a:path>
              <a:path w="213360" h="55879">
                <a:moveTo>
                  <a:pt x="78689" y="24383"/>
                </a:moveTo>
                <a:lnTo>
                  <a:pt x="134111" y="24383"/>
                </a:lnTo>
              </a:path>
              <a:path w="213360" h="55879">
                <a:moveTo>
                  <a:pt x="105295" y="0"/>
                </a:moveTo>
                <a:lnTo>
                  <a:pt x="105295" y="55410"/>
                </a:lnTo>
              </a:path>
              <a:path w="213360" h="55879">
                <a:moveTo>
                  <a:pt x="157391" y="24383"/>
                </a:moveTo>
                <a:lnTo>
                  <a:pt x="212801" y="24383"/>
                </a:lnTo>
              </a:path>
              <a:path w="213360" h="55879">
                <a:moveTo>
                  <a:pt x="183984" y="0"/>
                </a:moveTo>
                <a:lnTo>
                  <a:pt x="183984" y="55410"/>
                </a:lnTo>
              </a:path>
            </a:pathLst>
          </a:custGeom>
          <a:ln w="6654">
            <a:solidFill>
              <a:srgbClr val="231F20"/>
            </a:solidFill>
          </a:ln>
        </p:spPr>
        <p:txBody>
          <a:bodyPr wrap="square" lIns="0" tIns="0" rIns="0" bIns="0" rtlCol="0"/>
          <a:lstStyle/>
          <a:p>
            <a:endParaRPr/>
          </a:p>
        </p:txBody>
      </p:sp>
      <p:sp>
        <p:nvSpPr>
          <p:cNvPr id="25" name="object 25"/>
          <p:cNvSpPr/>
          <p:nvPr/>
        </p:nvSpPr>
        <p:spPr>
          <a:xfrm>
            <a:off x="7641587" y="6857667"/>
            <a:ext cx="236220" cy="62230"/>
          </a:xfrm>
          <a:custGeom>
            <a:avLst/>
            <a:gdLst/>
            <a:ahLst/>
            <a:cxnLst/>
            <a:rect l="l" t="t" r="r" b="b"/>
            <a:pathLst>
              <a:path w="236219" h="62229">
                <a:moveTo>
                  <a:pt x="0" y="27724"/>
                </a:moveTo>
                <a:lnTo>
                  <a:pt x="60959" y="27724"/>
                </a:lnTo>
              </a:path>
              <a:path w="236219" h="62229">
                <a:moveTo>
                  <a:pt x="28816" y="0"/>
                </a:moveTo>
                <a:lnTo>
                  <a:pt x="28816" y="62077"/>
                </a:lnTo>
              </a:path>
              <a:path w="236219" h="62229">
                <a:moveTo>
                  <a:pt x="86448" y="27724"/>
                </a:moveTo>
                <a:lnTo>
                  <a:pt x="148513" y="27724"/>
                </a:lnTo>
              </a:path>
              <a:path w="236219" h="62229">
                <a:moveTo>
                  <a:pt x="116382" y="0"/>
                </a:moveTo>
                <a:lnTo>
                  <a:pt x="116382" y="62077"/>
                </a:lnTo>
              </a:path>
              <a:path w="236219" h="62229">
                <a:moveTo>
                  <a:pt x="174015" y="27724"/>
                </a:moveTo>
                <a:lnTo>
                  <a:pt x="236080" y="27724"/>
                </a:lnTo>
              </a:path>
              <a:path w="236219" h="62229">
                <a:moveTo>
                  <a:pt x="203936" y="0"/>
                </a:moveTo>
                <a:lnTo>
                  <a:pt x="203936" y="62077"/>
                </a:lnTo>
              </a:path>
            </a:pathLst>
          </a:custGeom>
          <a:ln w="6654">
            <a:solidFill>
              <a:srgbClr val="231F20"/>
            </a:solidFill>
          </a:ln>
        </p:spPr>
        <p:txBody>
          <a:bodyPr wrap="square" lIns="0" tIns="0" rIns="0" bIns="0" rtlCol="0"/>
          <a:lstStyle/>
          <a:p>
            <a:endParaRPr/>
          </a:p>
        </p:txBody>
      </p:sp>
      <p:sp>
        <p:nvSpPr>
          <p:cNvPr id="26" name="object 26"/>
          <p:cNvSpPr/>
          <p:nvPr/>
        </p:nvSpPr>
        <p:spPr>
          <a:xfrm>
            <a:off x="8427412" y="6673679"/>
            <a:ext cx="14604" cy="123189"/>
          </a:xfrm>
          <a:custGeom>
            <a:avLst/>
            <a:gdLst/>
            <a:ahLst/>
            <a:cxnLst/>
            <a:rect l="l" t="t" r="r" b="b"/>
            <a:pathLst>
              <a:path w="14604" h="123190">
                <a:moveTo>
                  <a:pt x="0" y="0"/>
                </a:moveTo>
                <a:lnTo>
                  <a:pt x="1164" y="23434"/>
                </a:lnTo>
                <a:lnTo>
                  <a:pt x="1806" y="46970"/>
                </a:lnTo>
                <a:lnTo>
                  <a:pt x="2653" y="70298"/>
                </a:lnTo>
                <a:lnTo>
                  <a:pt x="4432" y="93103"/>
                </a:lnTo>
                <a:lnTo>
                  <a:pt x="6929" y="102458"/>
                </a:lnTo>
                <a:lnTo>
                  <a:pt x="10256" y="112228"/>
                </a:lnTo>
                <a:lnTo>
                  <a:pt x="13167" y="119919"/>
                </a:lnTo>
                <a:lnTo>
                  <a:pt x="14414" y="123037"/>
                </a:lnTo>
              </a:path>
            </a:pathLst>
          </a:custGeom>
          <a:ln w="21056">
            <a:solidFill>
              <a:srgbClr val="231F20"/>
            </a:solidFill>
          </a:ln>
        </p:spPr>
        <p:txBody>
          <a:bodyPr wrap="square" lIns="0" tIns="0" rIns="0" bIns="0" rtlCol="0"/>
          <a:lstStyle/>
          <a:p>
            <a:endParaRPr/>
          </a:p>
        </p:txBody>
      </p:sp>
      <p:sp>
        <p:nvSpPr>
          <p:cNvPr id="27" name="object 27"/>
          <p:cNvSpPr/>
          <p:nvPr/>
        </p:nvSpPr>
        <p:spPr>
          <a:xfrm>
            <a:off x="8417444" y="6398804"/>
            <a:ext cx="57150" cy="55880"/>
          </a:xfrm>
          <a:custGeom>
            <a:avLst/>
            <a:gdLst/>
            <a:ahLst/>
            <a:cxnLst/>
            <a:rect l="l" t="t" r="r" b="b"/>
            <a:pathLst>
              <a:path w="57150" h="55879">
                <a:moveTo>
                  <a:pt x="0" y="24384"/>
                </a:moveTo>
                <a:lnTo>
                  <a:pt x="56527" y="24384"/>
                </a:lnTo>
              </a:path>
              <a:path w="57150" h="55879">
                <a:moveTo>
                  <a:pt x="26593" y="0"/>
                </a:moveTo>
                <a:lnTo>
                  <a:pt x="26593" y="55422"/>
                </a:lnTo>
              </a:path>
            </a:pathLst>
          </a:custGeom>
          <a:ln w="6654">
            <a:solidFill>
              <a:srgbClr val="231F20"/>
            </a:solidFill>
          </a:ln>
        </p:spPr>
        <p:txBody>
          <a:bodyPr wrap="square" lIns="0" tIns="0" rIns="0" bIns="0" rtlCol="0"/>
          <a:lstStyle/>
          <a:p>
            <a:endParaRPr/>
          </a:p>
        </p:txBody>
      </p:sp>
      <p:sp>
        <p:nvSpPr>
          <p:cNvPr id="28" name="object 28"/>
          <p:cNvSpPr/>
          <p:nvPr/>
        </p:nvSpPr>
        <p:spPr>
          <a:xfrm>
            <a:off x="8328773" y="6256933"/>
            <a:ext cx="55880" cy="55880"/>
          </a:xfrm>
          <a:custGeom>
            <a:avLst/>
            <a:gdLst/>
            <a:ahLst/>
            <a:cxnLst/>
            <a:rect l="l" t="t" r="r" b="b"/>
            <a:pathLst>
              <a:path w="55879" h="55879">
                <a:moveTo>
                  <a:pt x="0" y="24384"/>
                </a:moveTo>
                <a:lnTo>
                  <a:pt x="55422" y="24384"/>
                </a:lnTo>
              </a:path>
              <a:path w="55879" h="55879">
                <a:moveTo>
                  <a:pt x="26606" y="0"/>
                </a:moveTo>
                <a:lnTo>
                  <a:pt x="26606" y="55422"/>
                </a:lnTo>
              </a:path>
            </a:pathLst>
          </a:custGeom>
          <a:ln w="6654">
            <a:solidFill>
              <a:srgbClr val="231F20"/>
            </a:solidFill>
          </a:ln>
        </p:spPr>
        <p:txBody>
          <a:bodyPr wrap="square" lIns="0" tIns="0" rIns="0" bIns="0" rtlCol="0"/>
          <a:lstStyle/>
          <a:p>
            <a:endParaRPr/>
          </a:p>
        </p:txBody>
      </p:sp>
      <p:sp>
        <p:nvSpPr>
          <p:cNvPr id="29" name="object 29"/>
          <p:cNvSpPr/>
          <p:nvPr/>
        </p:nvSpPr>
        <p:spPr>
          <a:xfrm>
            <a:off x="8457334" y="6310146"/>
            <a:ext cx="55880" cy="55880"/>
          </a:xfrm>
          <a:custGeom>
            <a:avLst/>
            <a:gdLst/>
            <a:ahLst/>
            <a:cxnLst/>
            <a:rect l="l" t="t" r="r" b="b"/>
            <a:pathLst>
              <a:path w="55879" h="55879">
                <a:moveTo>
                  <a:pt x="0" y="24371"/>
                </a:moveTo>
                <a:lnTo>
                  <a:pt x="55435" y="24371"/>
                </a:lnTo>
              </a:path>
              <a:path w="55879" h="55879">
                <a:moveTo>
                  <a:pt x="26606" y="0"/>
                </a:moveTo>
                <a:lnTo>
                  <a:pt x="26606" y="55410"/>
                </a:lnTo>
              </a:path>
            </a:pathLst>
          </a:custGeom>
          <a:ln w="6654">
            <a:solidFill>
              <a:srgbClr val="231F20"/>
            </a:solidFill>
          </a:ln>
        </p:spPr>
        <p:txBody>
          <a:bodyPr wrap="square" lIns="0" tIns="0" rIns="0" bIns="0" rtlCol="0"/>
          <a:lstStyle/>
          <a:p>
            <a:endParaRPr/>
          </a:p>
        </p:txBody>
      </p:sp>
      <p:sp>
        <p:nvSpPr>
          <p:cNvPr id="30" name="object 30"/>
          <p:cNvSpPr/>
          <p:nvPr/>
        </p:nvSpPr>
        <p:spPr>
          <a:xfrm>
            <a:off x="8344292" y="6600531"/>
            <a:ext cx="55880" cy="55880"/>
          </a:xfrm>
          <a:custGeom>
            <a:avLst/>
            <a:gdLst/>
            <a:ahLst/>
            <a:cxnLst/>
            <a:rect l="l" t="t" r="r" b="b"/>
            <a:pathLst>
              <a:path w="55879" h="55879">
                <a:moveTo>
                  <a:pt x="0" y="24384"/>
                </a:moveTo>
                <a:lnTo>
                  <a:pt x="55410" y="24384"/>
                </a:lnTo>
              </a:path>
              <a:path w="55879" h="55879">
                <a:moveTo>
                  <a:pt x="25488" y="0"/>
                </a:moveTo>
                <a:lnTo>
                  <a:pt x="25488" y="55422"/>
                </a:lnTo>
              </a:path>
            </a:pathLst>
          </a:custGeom>
          <a:ln w="6654">
            <a:solidFill>
              <a:srgbClr val="231F20"/>
            </a:solidFill>
          </a:ln>
        </p:spPr>
        <p:txBody>
          <a:bodyPr wrap="square" lIns="0" tIns="0" rIns="0" bIns="0" rtlCol="0"/>
          <a:lstStyle/>
          <a:p>
            <a:endParaRPr/>
          </a:p>
        </p:txBody>
      </p:sp>
      <p:sp>
        <p:nvSpPr>
          <p:cNvPr id="31" name="object 31"/>
          <p:cNvSpPr/>
          <p:nvPr/>
        </p:nvSpPr>
        <p:spPr>
          <a:xfrm>
            <a:off x="8338742" y="6796708"/>
            <a:ext cx="57150" cy="55880"/>
          </a:xfrm>
          <a:custGeom>
            <a:avLst/>
            <a:gdLst/>
            <a:ahLst/>
            <a:cxnLst/>
            <a:rect l="l" t="t" r="r" b="b"/>
            <a:pathLst>
              <a:path w="57150" h="55879">
                <a:moveTo>
                  <a:pt x="0" y="24383"/>
                </a:moveTo>
                <a:lnTo>
                  <a:pt x="56540" y="24383"/>
                </a:lnTo>
              </a:path>
              <a:path w="57150" h="55879">
                <a:moveTo>
                  <a:pt x="26606" y="0"/>
                </a:moveTo>
                <a:lnTo>
                  <a:pt x="26606" y="55422"/>
                </a:lnTo>
              </a:path>
            </a:pathLst>
          </a:custGeom>
          <a:ln w="6654">
            <a:solidFill>
              <a:srgbClr val="231F20"/>
            </a:solidFill>
          </a:ln>
        </p:spPr>
        <p:txBody>
          <a:bodyPr wrap="square" lIns="0" tIns="0" rIns="0" bIns="0" rtlCol="0"/>
          <a:lstStyle/>
          <a:p>
            <a:endParaRPr/>
          </a:p>
        </p:txBody>
      </p:sp>
      <p:sp>
        <p:nvSpPr>
          <p:cNvPr id="32" name="object 32"/>
          <p:cNvSpPr/>
          <p:nvPr/>
        </p:nvSpPr>
        <p:spPr>
          <a:xfrm>
            <a:off x="8456230" y="6699172"/>
            <a:ext cx="57150" cy="55880"/>
          </a:xfrm>
          <a:custGeom>
            <a:avLst/>
            <a:gdLst/>
            <a:ahLst/>
            <a:cxnLst/>
            <a:rect l="l" t="t" r="r" b="b"/>
            <a:pathLst>
              <a:path w="57150" h="55879">
                <a:moveTo>
                  <a:pt x="0" y="24384"/>
                </a:moveTo>
                <a:lnTo>
                  <a:pt x="56540" y="24384"/>
                </a:lnTo>
              </a:path>
              <a:path w="57150" h="55879">
                <a:moveTo>
                  <a:pt x="27711" y="0"/>
                </a:moveTo>
                <a:lnTo>
                  <a:pt x="27711" y="55422"/>
                </a:lnTo>
              </a:path>
            </a:pathLst>
          </a:custGeom>
          <a:ln w="6654">
            <a:solidFill>
              <a:srgbClr val="231F20"/>
            </a:solidFill>
          </a:ln>
        </p:spPr>
        <p:txBody>
          <a:bodyPr wrap="square" lIns="0" tIns="0" rIns="0" bIns="0" rtlCol="0"/>
          <a:lstStyle/>
          <a:p>
            <a:endParaRPr/>
          </a:p>
        </p:txBody>
      </p:sp>
      <p:sp>
        <p:nvSpPr>
          <p:cNvPr id="33" name="object 33"/>
          <p:cNvSpPr/>
          <p:nvPr/>
        </p:nvSpPr>
        <p:spPr>
          <a:xfrm>
            <a:off x="8026156" y="5720689"/>
            <a:ext cx="659130" cy="381635"/>
          </a:xfrm>
          <a:custGeom>
            <a:avLst/>
            <a:gdLst/>
            <a:ahLst/>
            <a:cxnLst/>
            <a:rect l="l" t="t" r="r" b="b"/>
            <a:pathLst>
              <a:path w="659129" h="381635">
                <a:moveTo>
                  <a:pt x="139688" y="361124"/>
                </a:moveTo>
                <a:lnTo>
                  <a:pt x="95834" y="351600"/>
                </a:lnTo>
                <a:lnTo>
                  <a:pt x="59881" y="325658"/>
                </a:lnTo>
                <a:lnTo>
                  <a:pt x="35568" y="287246"/>
                </a:lnTo>
                <a:lnTo>
                  <a:pt x="26633" y="240309"/>
                </a:lnTo>
              </a:path>
              <a:path w="659129" h="381635">
                <a:moveTo>
                  <a:pt x="140793" y="364452"/>
                </a:moveTo>
                <a:lnTo>
                  <a:pt x="210605" y="372942"/>
                </a:lnTo>
                <a:lnTo>
                  <a:pt x="277125" y="378514"/>
                </a:lnTo>
                <a:lnTo>
                  <a:pt x="339454" y="381239"/>
                </a:lnTo>
                <a:lnTo>
                  <a:pt x="396696" y="381191"/>
                </a:lnTo>
                <a:lnTo>
                  <a:pt x="447952" y="378444"/>
                </a:lnTo>
                <a:lnTo>
                  <a:pt x="492325" y="373070"/>
                </a:lnTo>
                <a:lnTo>
                  <a:pt x="556831" y="354735"/>
                </a:lnTo>
                <a:lnTo>
                  <a:pt x="575169" y="341920"/>
                </a:lnTo>
                <a:lnTo>
                  <a:pt x="583032" y="326771"/>
                </a:lnTo>
              </a:path>
              <a:path w="659129" h="381635">
                <a:moveTo>
                  <a:pt x="567526" y="324548"/>
                </a:moveTo>
                <a:lnTo>
                  <a:pt x="592254" y="319514"/>
                </a:lnTo>
                <a:lnTo>
                  <a:pt x="614903" y="298372"/>
                </a:lnTo>
                <a:lnTo>
                  <a:pt x="632980" y="264550"/>
                </a:lnTo>
                <a:lnTo>
                  <a:pt x="643992" y="221475"/>
                </a:lnTo>
              </a:path>
              <a:path w="659129" h="381635">
                <a:moveTo>
                  <a:pt x="627368" y="235890"/>
                </a:moveTo>
                <a:lnTo>
                  <a:pt x="649757" y="210724"/>
                </a:lnTo>
                <a:lnTo>
                  <a:pt x="658537" y="173403"/>
                </a:lnTo>
                <a:lnTo>
                  <a:pt x="653396" y="128808"/>
                </a:lnTo>
                <a:lnTo>
                  <a:pt x="634023" y="81826"/>
                </a:lnTo>
              </a:path>
              <a:path w="659129" h="381635">
                <a:moveTo>
                  <a:pt x="637350" y="77381"/>
                </a:moveTo>
                <a:lnTo>
                  <a:pt x="585429" y="39264"/>
                </a:lnTo>
                <a:lnTo>
                  <a:pt x="536208" y="16010"/>
                </a:lnTo>
                <a:lnTo>
                  <a:pt x="494883" y="9589"/>
                </a:lnTo>
                <a:lnTo>
                  <a:pt x="466650" y="21971"/>
                </a:lnTo>
                <a:lnTo>
                  <a:pt x="462230" y="27521"/>
                </a:lnTo>
                <a:lnTo>
                  <a:pt x="458903" y="35268"/>
                </a:lnTo>
                <a:lnTo>
                  <a:pt x="458903" y="44132"/>
                </a:lnTo>
              </a:path>
              <a:path w="659129" h="381635">
                <a:moveTo>
                  <a:pt x="473304" y="24193"/>
                </a:moveTo>
                <a:lnTo>
                  <a:pt x="436040" y="11998"/>
                </a:lnTo>
                <a:lnTo>
                  <a:pt x="394603" y="3137"/>
                </a:lnTo>
                <a:lnTo>
                  <a:pt x="337021" y="0"/>
                </a:lnTo>
                <a:lnTo>
                  <a:pt x="288897" y="6318"/>
                </a:lnTo>
                <a:lnTo>
                  <a:pt x="255114" y="20743"/>
                </a:lnTo>
                <a:lnTo>
                  <a:pt x="240552" y="41923"/>
                </a:lnTo>
                <a:lnTo>
                  <a:pt x="240552" y="46355"/>
                </a:lnTo>
              </a:path>
              <a:path w="659129" h="381635">
                <a:moveTo>
                  <a:pt x="258281" y="24193"/>
                </a:moveTo>
                <a:lnTo>
                  <a:pt x="222451" y="24513"/>
                </a:lnTo>
                <a:lnTo>
                  <a:pt x="191919" y="34295"/>
                </a:lnTo>
                <a:lnTo>
                  <a:pt x="169904" y="51770"/>
                </a:lnTo>
                <a:lnTo>
                  <a:pt x="159627" y="75171"/>
                </a:lnTo>
              </a:path>
              <a:path w="659129" h="381635">
                <a:moveTo>
                  <a:pt x="176264" y="75171"/>
                </a:moveTo>
                <a:lnTo>
                  <a:pt x="124631" y="73868"/>
                </a:lnTo>
                <a:lnTo>
                  <a:pt x="78157" y="83631"/>
                </a:lnTo>
                <a:lnTo>
                  <a:pt x="39877" y="103023"/>
                </a:lnTo>
                <a:lnTo>
                  <a:pt x="12822" y="130607"/>
                </a:lnTo>
                <a:lnTo>
                  <a:pt x="26" y="164947"/>
                </a:lnTo>
              </a:path>
              <a:path w="659129" h="381635">
                <a:moveTo>
                  <a:pt x="15558" y="142786"/>
                </a:moveTo>
                <a:lnTo>
                  <a:pt x="0" y="178388"/>
                </a:lnTo>
                <a:lnTo>
                  <a:pt x="863" y="217318"/>
                </a:lnTo>
                <a:lnTo>
                  <a:pt x="17107" y="255002"/>
                </a:lnTo>
                <a:lnTo>
                  <a:pt x="47689" y="286867"/>
                </a:lnTo>
              </a:path>
              <a:path w="659129" h="381635">
                <a:moveTo>
                  <a:pt x="354712" y="350050"/>
                </a:moveTo>
                <a:lnTo>
                  <a:pt x="393510" y="350050"/>
                </a:lnTo>
              </a:path>
              <a:path w="659129" h="381635">
                <a:moveTo>
                  <a:pt x="291529" y="350050"/>
                </a:moveTo>
                <a:lnTo>
                  <a:pt x="329223" y="350050"/>
                </a:lnTo>
              </a:path>
              <a:path w="659129" h="381635">
                <a:moveTo>
                  <a:pt x="443371" y="350050"/>
                </a:moveTo>
                <a:lnTo>
                  <a:pt x="482169" y="350050"/>
                </a:lnTo>
              </a:path>
              <a:path w="659129" h="381635">
                <a:moveTo>
                  <a:pt x="512090" y="350050"/>
                </a:moveTo>
                <a:lnTo>
                  <a:pt x="550889" y="350050"/>
                </a:lnTo>
              </a:path>
              <a:path w="659129" h="381635">
                <a:moveTo>
                  <a:pt x="217272" y="350050"/>
                </a:moveTo>
                <a:lnTo>
                  <a:pt x="256058" y="350050"/>
                </a:lnTo>
              </a:path>
              <a:path w="659129" h="381635">
                <a:moveTo>
                  <a:pt x="315913" y="310134"/>
                </a:moveTo>
                <a:lnTo>
                  <a:pt x="354712" y="310134"/>
                </a:lnTo>
              </a:path>
              <a:path w="659129" h="381635">
                <a:moveTo>
                  <a:pt x="457785" y="314579"/>
                </a:moveTo>
                <a:lnTo>
                  <a:pt x="496584" y="314579"/>
                </a:lnTo>
              </a:path>
              <a:path w="659129" h="381635">
                <a:moveTo>
                  <a:pt x="379096" y="314579"/>
                </a:moveTo>
                <a:lnTo>
                  <a:pt x="417882" y="314579"/>
                </a:lnTo>
              </a:path>
              <a:path w="659129" h="381635">
                <a:moveTo>
                  <a:pt x="437846" y="275780"/>
                </a:moveTo>
                <a:lnTo>
                  <a:pt x="476619" y="275780"/>
                </a:lnTo>
              </a:path>
              <a:path w="659129" h="381635">
                <a:moveTo>
                  <a:pt x="340297" y="275780"/>
                </a:moveTo>
                <a:lnTo>
                  <a:pt x="379096" y="275780"/>
                </a:lnTo>
              </a:path>
            </a:pathLst>
          </a:custGeom>
          <a:ln w="6654">
            <a:solidFill>
              <a:srgbClr val="231F20"/>
            </a:solidFill>
          </a:ln>
        </p:spPr>
        <p:txBody>
          <a:bodyPr wrap="square" lIns="0" tIns="0" rIns="0" bIns="0" rtlCol="0"/>
          <a:lstStyle/>
          <a:p>
            <a:endParaRPr/>
          </a:p>
        </p:txBody>
      </p:sp>
      <p:grpSp>
        <p:nvGrpSpPr>
          <p:cNvPr id="34" name="object 34"/>
          <p:cNvGrpSpPr/>
          <p:nvPr/>
        </p:nvGrpSpPr>
        <p:grpSpPr>
          <a:xfrm>
            <a:off x="8059431" y="6771770"/>
            <a:ext cx="765175" cy="262255"/>
            <a:chOff x="3376305" y="6771769"/>
            <a:chExt cx="765175" cy="262255"/>
          </a:xfrm>
        </p:grpSpPr>
        <p:pic>
          <p:nvPicPr>
            <p:cNvPr id="35" name="object 35"/>
            <p:cNvPicPr/>
            <p:nvPr/>
          </p:nvPicPr>
          <p:blipFill>
            <a:blip r:embed="rId7" cstate="print"/>
            <a:stretch>
              <a:fillRect/>
            </a:stretch>
          </p:blipFill>
          <p:spPr>
            <a:xfrm>
              <a:off x="3694974" y="6771769"/>
              <a:ext cx="124129" cy="172910"/>
            </a:xfrm>
            <a:prstGeom prst="rect">
              <a:avLst/>
            </a:prstGeom>
          </p:spPr>
        </p:pic>
        <p:pic>
          <p:nvPicPr>
            <p:cNvPr id="36" name="object 36"/>
            <p:cNvPicPr/>
            <p:nvPr/>
          </p:nvPicPr>
          <p:blipFill>
            <a:blip r:embed="rId8" cstate="print"/>
            <a:stretch>
              <a:fillRect/>
            </a:stretch>
          </p:blipFill>
          <p:spPr>
            <a:xfrm>
              <a:off x="3382962" y="6914197"/>
              <a:ext cx="758126" cy="119710"/>
            </a:xfrm>
            <a:prstGeom prst="rect">
              <a:avLst/>
            </a:prstGeom>
          </p:spPr>
        </p:pic>
        <p:sp>
          <p:nvSpPr>
            <p:cNvPr id="37" name="object 37"/>
            <p:cNvSpPr/>
            <p:nvPr/>
          </p:nvSpPr>
          <p:spPr>
            <a:xfrm>
              <a:off x="3376305" y="6869863"/>
              <a:ext cx="759460" cy="57150"/>
            </a:xfrm>
            <a:custGeom>
              <a:avLst/>
              <a:gdLst/>
              <a:ahLst/>
              <a:cxnLst/>
              <a:rect l="l" t="t" r="r" b="b"/>
              <a:pathLst>
                <a:path w="759460" h="57150">
                  <a:moveTo>
                    <a:pt x="0" y="54305"/>
                  </a:moveTo>
                  <a:lnTo>
                    <a:pt x="759231" y="54305"/>
                  </a:lnTo>
                </a:path>
                <a:path w="759460" h="57150">
                  <a:moveTo>
                    <a:pt x="38798" y="24396"/>
                  </a:moveTo>
                  <a:lnTo>
                    <a:pt x="94221" y="24396"/>
                  </a:lnTo>
                </a:path>
                <a:path w="759460" h="57150">
                  <a:moveTo>
                    <a:pt x="65405" y="0"/>
                  </a:moveTo>
                  <a:lnTo>
                    <a:pt x="65405" y="56527"/>
                  </a:lnTo>
                </a:path>
                <a:path w="759460" h="57150">
                  <a:moveTo>
                    <a:pt x="117487" y="24396"/>
                  </a:moveTo>
                  <a:lnTo>
                    <a:pt x="172910" y="24396"/>
                  </a:lnTo>
                </a:path>
                <a:path w="759460" h="57150">
                  <a:moveTo>
                    <a:pt x="144094" y="0"/>
                  </a:moveTo>
                  <a:lnTo>
                    <a:pt x="144094" y="56527"/>
                  </a:lnTo>
                </a:path>
                <a:path w="759460" h="57150">
                  <a:moveTo>
                    <a:pt x="196189" y="24396"/>
                  </a:moveTo>
                  <a:lnTo>
                    <a:pt x="251612" y="24396"/>
                  </a:lnTo>
                </a:path>
                <a:path w="759460" h="57150">
                  <a:moveTo>
                    <a:pt x="222783" y="0"/>
                  </a:moveTo>
                  <a:lnTo>
                    <a:pt x="222783" y="56527"/>
                  </a:lnTo>
                </a:path>
                <a:path w="759460" h="57150">
                  <a:moveTo>
                    <a:pt x="495452" y="24396"/>
                  </a:moveTo>
                  <a:lnTo>
                    <a:pt x="551967" y="24396"/>
                  </a:lnTo>
                </a:path>
                <a:path w="759460" h="57150">
                  <a:moveTo>
                    <a:pt x="522046" y="0"/>
                  </a:moveTo>
                  <a:lnTo>
                    <a:pt x="522046" y="56527"/>
                  </a:lnTo>
                </a:path>
                <a:path w="759460" h="57150">
                  <a:moveTo>
                    <a:pt x="574141" y="24396"/>
                  </a:moveTo>
                  <a:lnTo>
                    <a:pt x="629564" y="24396"/>
                  </a:lnTo>
                </a:path>
                <a:path w="759460" h="57150">
                  <a:moveTo>
                    <a:pt x="600748" y="0"/>
                  </a:moveTo>
                  <a:lnTo>
                    <a:pt x="600748" y="56527"/>
                  </a:lnTo>
                </a:path>
                <a:path w="759460" h="57150">
                  <a:moveTo>
                    <a:pt x="652843" y="24396"/>
                  </a:moveTo>
                  <a:lnTo>
                    <a:pt x="709371" y="24396"/>
                  </a:lnTo>
                </a:path>
                <a:path w="759460" h="57150">
                  <a:moveTo>
                    <a:pt x="679437" y="0"/>
                  </a:moveTo>
                  <a:lnTo>
                    <a:pt x="679437" y="56527"/>
                  </a:lnTo>
                </a:path>
              </a:pathLst>
            </a:custGeom>
            <a:ln w="6654">
              <a:solidFill>
                <a:srgbClr val="231F20"/>
              </a:solidFill>
            </a:ln>
          </p:spPr>
          <p:txBody>
            <a:bodyPr wrap="square" lIns="0" tIns="0" rIns="0" bIns="0" rtlCol="0"/>
            <a:lstStyle/>
            <a:p>
              <a:endParaRPr/>
            </a:p>
          </p:txBody>
        </p:sp>
      </p:grpSp>
      <p:sp>
        <p:nvSpPr>
          <p:cNvPr id="38" name="object 38"/>
          <p:cNvSpPr/>
          <p:nvPr/>
        </p:nvSpPr>
        <p:spPr>
          <a:xfrm>
            <a:off x="8427412" y="6556191"/>
            <a:ext cx="0" cy="118110"/>
          </a:xfrm>
          <a:custGeom>
            <a:avLst/>
            <a:gdLst/>
            <a:ahLst/>
            <a:cxnLst/>
            <a:rect l="l" t="t" r="r" b="b"/>
            <a:pathLst>
              <a:path h="118109">
                <a:moveTo>
                  <a:pt x="0" y="0"/>
                </a:moveTo>
                <a:lnTo>
                  <a:pt x="0" y="117487"/>
                </a:lnTo>
              </a:path>
            </a:pathLst>
          </a:custGeom>
          <a:ln w="21056">
            <a:solidFill>
              <a:srgbClr val="231F20"/>
            </a:solidFill>
          </a:ln>
        </p:spPr>
        <p:txBody>
          <a:bodyPr wrap="square" lIns="0" tIns="0" rIns="0" bIns="0" rtlCol="0"/>
          <a:lstStyle/>
          <a:p>
            <a:endParaRPr/>
          </a:p>
        </p:txBody>
      </p:sp>
      <p:grpSp>
        <p:nvGrpSpPr>
          <p:cNvPr id="39" name="object 39"/>
          <p:cNvGrpSpPr/>
          <p:nvPr/>
        </p:nvGrpSpPr>
        <p:grpSpPr>
          <a:xfrm>
            <a:off x="8212389" y="5989266"/>
            <a:ext cx="396240" cy="583565"/>
            <a:chOff x="3529264" y="5989265"/>
            <a:chExt cx="396240" cy="583565"/>
          </a:xfrm>
        </p:grpSpPr>
        <p:pic>
          <p:nvPicPr>
            <p:cNvPr id="40" name="object 40"/>
            <p:cNvPicPr/>
            <p:nvPr/>
          </p:nvPicPr>
          <p:blipFill>
            <a:blip r:embed="rId9" cstate="print"/>
            <a:stretch>
              <a:fillRect/>
            </a:stretch>
          </p:blipFill>
          <p:spPr>
            <a:xfrm>
              <a:off x="3634008" y="5989265"/>
              <a:ext cx="103085" cy="110720"/>
            </a:xfrm>
            <a:prstGeom prst="rect">
              <a:avLst/>
            </a:prstGeom>
          </p:spPr>
        </p:pic>
        <p:sp>
          <p:nvSpPr>
            <p:cNvPr id="41" name="object 41"/>
            <p:cNvSpPr/>
            <p:nvPr/>
          </p:nvSpPr>
          <p:spPr>
            <a:xfrm>
              <a:off x="3602417" y="6089576"/>
              <a:ext cx="132080" cy="339725"/>
            </a:xfrm>
            <a:custGeom>
              <a:avLst/>
              <a:gdLst/>
              <a:ahLst/>
              <a:cxnLst/>
              <a:rect l="l" t="t" r="r" b="b"/>
              <a:pathLst>
                <a:path w="132079" h="339725">
                  <a:moveTo>
                    <a:pt x="127469" y="0"/>
                  </a:moveTo>
                  <a:lnTo>
                    <a:pt x="121226" y="45196"/>
                  </a:lnTo>
                  <a:lnTo>
                    <a:pt x="109740" y="68719"/>
                  </a:lnTo>
                  <a:lnTo>
                    <a:pt x="107518" y="74256"/>
                  </a:lnTo>
                  <a:lnTo>
                    <a:pt x="105295" y="78689"/>
                  </a:lnTo>
                  <a:lnTo>
                    <a:pt x="104190" y="83121"/>
                  </a:lnTo>
                  <a:lnTo>
                    <a:pt x="101968" y="88671"/>
                  </a:lnTo>
                  <a:lnTo>
                    <a:pt x="104463" y="96155"/>
                  </a:lnTo>
                  <a:lnTo>
                    <a:pt x="106959" y="103636"/>
                  </a:lnTo>
                  <a:lnTo>
                    <a:pt x="109454" y="111115"/>
                  </a:lnTo>
                  <a:lnTo>
                    <a:pt x="111950" y="118592"/>
                  </a:lnTo>
                  <a:lnTo>
                    <a:pt x="113751" y="125588"/>
                  </a:lnTo>
                  <a:lnTo>
                    <a:pt x="114719" y="133002"/>
                  </a:lnTo>
                  <a:lnTo>
                    <a:pt x="115686" y="140418"/>
                  </a:lnTo>
                  <a:lnTo>
                    <a:pt x="117487" y="147421"/>
                  </a:lnTo>
                  <a:lnTo>
                    <a:pt x="120675" y="155209"/>
                  </a:lnTo>
                  <a:lnTo>
                    <a:pt x="124694" y="162377"/>
                  </a:lnTo>
                  <a:lnTo>
                    <a:pt x="128714" y="169547"/>
                  </a:lnTo>
                  <a:lnTo>
                    <a:pt x="131902" y="177342"/>
                  </a:lnTo>
                  <a:lnTo>
                    <a:pt x="129092" y="189327"/>
                  </a:lnTo>
                  <a:lnTo>
                    <a:pt x="127741" y="201726"/>
                  </a:lnTo>
                  <a:lnTo>
                    <a:pt x="125978" y="214125"/>
                  </a:lnTo>
                  <a:lnTo>
                    <a:pt x="121932" y="226110"/>
                  </a:lnTo>
                  <a:lnTo>
                    <a:pt x="119710" y="230530"/>
                  </a:lnTo>
                  <a:lnTo>
                    <a:pt x="111950" y="229438"/>
                  </a:lnTo>
                  <a:lnTo>
                    <a:pt x="107518" y="230530"/>
                  </a:lnTo>
                  <a:lnTo>
                    <a:pt x="98653" y="232752"/>
                  </a:lnTo>
                  <a:lnTo>
                    <a:pt x="90893" y="233857"/>
                  </a:lnTo>
                  <a:lnTo>
                    <a:pt x="83134" y="236080"/>
                  </a:lnTo>
                  <a:lnTo>
                    <a:pt x="50712" y="258215"/>
                  </a:lnTo>
                  <a:lnTo>
                    <a:pt x="37693" y="283743"/>
                  </a:lnTo>
                  <a:lnTo>
                    <a:pt x="33248" y="290385"/>
                  </a:lnTo>
                  <a:lnTo>
                    <a:pt x="28753" y="297697"/>
                  </a:lnTo>
                  <a:lnTo>
                    <a:pt x="23836" y="304800"/>
                  </a:lnTo>
                  <a:lnTo>
                    <a:pt x="18916" y="311902"/>
                  </a:lnTo>
                  <a:lnTo>
                    <a:pt x="14414" y="319214"/>
                  </a:lnTo>
                  <a:lnTo>
                    <a:pt x="11087" y="324739"/>
                  </a:lnTo>
                  <a:lnTo>
                    <a:pt x="0" y="330288"/>
                  </a:lnTo>
                  <a:lnTo>
                    <a:pt x="4444" y="334733"/>
                  </a:lnTo>
                  <a:lnTo>
                    <a:pt x="5537" y="335838"/>
                  </a:lnTo>
                  <a:lnTo>
                    <a:pt x="7759" y="336943"/>
                  </a:lnTo>
                  <a:lnTo>
                    <a:pt x="8864" y="339153"/>
                  </a:lnTo>
                </a:path>
              </a:pathLst>
            </a:custGeom>
            <a:ln w="14414">
              <a:solidFill>
                <a:srgbClr val="231F20"/>
              </a:solidFill>
            </a:ln>
          </p:spPr>
          <p:txBody>
            <a:bodyPr wrap="square" lIns="0" tIns="0" rIns="0" bIns="0" rtlCol="0"/>
            <a:lstStyle/>
            <a:p>
              <a:endParaRPr/>
            </a:p>
          </p:txBody>
        </p:sp>
        <p:sp>
          <p:nvSpPr>
            <p:cNvPr id="42" name="object 42"/>
            <p:cNvSpPr/>
            <p:nvPr/>
          </p:nvSpPr>
          <p:spPr>
            <a:xfrm>
              <a:off x="3725864" y="6305701"/>
              <a:ext cx="19050" cy="256540"/>
            </a:xfrm>
            <a:custGeom>
              <a:avLst/>
              <a:gdLst/>
              <a:ahLst/>
              <a:cxnLst/>
              <a:rect l="l" t="t" r="r" b="b"/>
              <a:pathLst>
                <a:path w="19050" h="256540">
                  <a:moveTo>
                    <a:pt x="8455" y="0"/>
                  </a:moveTo>
                  <a:lnTo>
                    <a:pt x="2926" y="36215"/>
                  </a:lnTo>
                  <a:lnTo>
                    <a:pt x="0" y="70246"/>
                  </a:lnTo>
                  <a:lnTo>
                    <a:pt x="193" y="104902"/>
                  </a:lnTo>
                  <a:lnTo>
                    <a:pt x="4022" y="142989"/>
                  </a:lnTo>
                  <a:lnTo>
                    <a:pt x="13992" y="171792"/>
                  </a:lnTo>
                  <a:lnTo>
                    <a:pt x="17492" y="197894"/>
                  </a:lnTo>
                  <a:lnTo>
                    <a:pt x="18703" y="210173"/>
                  </a:lnTo>
                  <a:lnTo>
                    <a:pt x="18667" y="224322"/>
                  </a:lnTo>
                  <a:lnTo>
                    <a:pt x="18424" y="256032"/>
                  </a:lnTo>
                </a:path>
              </a:pathLst>
            </a:custGeom>
            <a:ln w="21056">
              <a:solidFill>
                <a:srgbClr val="231F20"/>
              </a:solidFill>
            </a:ln>
          </p:spPr>
          <p:txBody>
            <a:bodyPr wrap="square" lIns="0" tIns="0" rIns="0" bIns="0" rtlCol="0"/>
            <a:lstStyle/>
            <a:p>
              <a:endParaRPr/>
            </a:p>
          </p:txBody>
        </p:sp>
        <p:pic>
          <p:nvPicPr>
            <p:cNvPr id="43" name="object 43"/>
            <p:cNvPicPr/>
            <p:nvPr/>
          </p:nvPicPr>
          <p:blipFill>
            <a:blip r:embed="rId10" cstate="print"/>
            <a:stretch>
              <a:fillRect/>
            </a:stretch>
          </p:blipFill>
          <p:spPr>
            <a:xfrm>
              <a:off x="3727112" y="6013648"/>
              <a:ext cx="88671" cy="74269"/>
            </a:xfrm>
            <a:prstGeom prst="rect">
              <a:avLst/>
            </a:prstGeom>
          </p:spPr>
        </p:pic>
        <p:sp>
          <p:nvSpPr>
            <p:cNvPr id="44" name="object 44"/>
            <p:cNvSpPr/>
            <p:nvPr/>
          </p:nvSpPr>
          <p:spPr>
            <a:xfrm>
              <a:off x="3734319" y="6320118"/>
              <a:ext cx="182880" cy="197485"/>
            </a:xfrm>
            <a:custGeom>
              <a:avLst/>
              <a:gdLst/>
              <a:ahLst/>
              <a:cxnLst/>
              <a:rect l="l" t="t" r="r" b="b"/>
              <a:pathLst>
                <a:path w="182879" h="197484">
                  <a:moveTo>
                    <a:pt x="0" y="0"/>
                  </a:moveTo>
                  <a:lnTo>
                    <a:pt x="11132" y="18792"/>
                  </a:lnTo>
                  <a:lnTo>
                    <a:pt x="15930" y="27293"/>
                  </a:lnTo>
                  <a:lnTo>
                    <a:pt x="21354" y="31016"/>
                  </a:lnTo>
                  <a:lnTo>
                    <a:pt x="34366" y="35471"/>
                  </a:lnTo>
                  <a:lnTo>
                    <a:pt x="38571" y="48319"/>
                  </a:lnTo>
                  <a:lnTo>
                    <a:pt x="39763" y="50152"/>
                  </a:lnTo>
                  <a:lnTo>
                    <a:pt x="43242" y="50737"/>
                  </a:lnTo>
                  <a:lnTo>
                    <a:pt x="54305" y="59842"/>
                  </a:lnTo>
                  <a:lnTo>
                    <a:pt x="65755" y="73232"/>
                  </a:lnTo>
                  <a:lnTo>
                    <a:pt x="77723" y="88803"/>
                  </a:lnTo>
                  <a:lnTo>
                    <a:pt x="91559" y="102085"/>
                  </a:lnTo>
                  <a:lnTo>
                    <a:pt x="108610" y="108610"/>
                  </a:lnTo>
                  <a:lnTo>
                    <a:pt x="121932" y="110102"/>
                  </a:lnTo>
                  <a:lnTo>
                    <a:pt x="135355" y="111385"/>
                  </a:lnTo>
                  <a:lnTo>
                    <a:pt x="148985" y="112668"/>
                  </a:lnTo>
                  <a:lnTo>
                    <a:pt x="162928" y="114160"/>
                  </a:lnTo>
                  <a:lnTo>
                    <a:pt x="171500" y="117188"/>
                  </a:lnTo>
                  <a:lnTo>
                    <a:pt x="174980" y="118452"/>
                  </a:lnTo>
                  <a:lnTo>
                    <a:pt x="177422" y="118678"/>
                  </a:lnTo>
                  <a:lnTo>
                    <a:pt x="182880" y="118592"/>
                  </a:lnTo>
                </a:path>
                <a:path w="182879" h="197484">
                  <a:moveTo>
                    <a:pt x="93103" y="108610"/>
                  </a:moveTo>
                  <a:lnTo>
                    <a:pt x="94659" y="152235"/>
                  </a:lnTo>
                  <a:lnTo>
                    <a:pt x="93930" y="170821"/>
                  </a:lnTo>
                  <a:lnTo>
                    <a:pt x="95280" y="180472"/>
                  </a:lnTo>
                  <a:lnTo>
                    <a:pt x="103073" y="197294"/>
                  </a:lnTo>
                </a:path>
              </a:pathLst>
            </a:custGeom>
            <a:ln w="14414">
              <a:solidFill>
                <a:srgbClr val="231F20"/>
              </a:solidFill>
            </a:ln>
          </p:spPr>
          <p:txBody>
            <a:bodyPr wrap="square" lIns="0" tIns="0" rIns="0" bIns="0" rtlCol="0"/>
            <a:lstStyle/>
            <a:p>
              <a:endParaRPr/>
            </a:p>
          </p:txBody>
        </p:sp>
        <p:sp>
          <p:nvSpPr>
            <p:cNvPr id="45" name="object 45"/>
            <p:cNvSpPr/>
            <p:nvPr/>
          </p:nvSpPr>
          <p:spPr>
            <a:xfrm>
              <a:off x="3529264" y="6152749"/>
              <a:ext cx="396240" cy="349250"/>
            </a:xfrm>
            <a:custGeom>
              <a:avLst/>
              <a:gdLst/>
              <a:ahLst/>
              <a:cxnLst/>
              <a:rect l="l" t="t" r="r" b="b"/>
              <a:pathLst>
                <a:path w="396239" h="349250">
                  <a:moveTo>
                    <a:pt x="0" y="250494"/>
                  </a:moveTo>
                  <a:lnTo>
                    <a:pt x="55422" y="250494"/>
                  </a:lnTo>
                </a:path>
                <a:path w="396239" h="349250">
                  <a:moveTo>
                    <a:pt x="339166" y="349148"/>
                  </a:moveTo>
                  <a:lnTo>
                    <a:pt x="395681" y="349148"/>
                  </a:lnTo>
                </a:path>
                <a:path w="396239" h="349250">
                  <a:moveTo>
                    <a:pt x="78689" y="0"/>
                  </a:moveTo>
                  <a:lnTo>
                    <a:pt x="135229" y="0"/>
                  </a:lnTo>
                </a:path>
              </a:pathLst>
            </a:custGeom>
            <a:ln w="6654">
              <a:solidFill>
                <a:srgbClr val="231F20"/>
              </a:solidFill>
            </a:ln>
          </p:spPr>
          <p:txBody>
            <a:bodyPr wrap="square" lIns="0" tIns="0" rIns="0" bIns="0" rtlCol="0"/>
            <a:lstStyle/>
            <a:p>
              <a:endParaRPr/>
            </a:p>
          </p:txBody>
        </p:sp>
      </p:grpSp>
      <p:sp>
        <p:nvSpPr>
          <p:cNvPr id="46" name="object 46"/>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138</a:t>
            </a:r>
            <a:endParaRPr sz="900">
              <a:latin typeface="Arial"/>
              <a:cs typeface="Arial"/>
            </a:endParaRPr>
          </a:p>
        </p:txBody>
      </p:sp>
      <p:sp>
        <p:nvSpPr>
          <p:cNvPr id="47" name="object 47"/>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8" name="object 48"/>
          <p:cNvSpPr txBox="1"/>
          <p:nvPr/>
        </p:nvSpPr>
        <p:spPr>
          <a:xfrm>
            <a:off x="5337049" y="740789"/>
            <a:ext cx="4317365" cy="4753610"/>
          </a:xfrm>
          <a:prstGeom prst="rect">
            <a:avLst/>
          </a:prstGeom>
        </p:spPr>
        <p:txBody>
          <a:bodyPr vert="horz" wrap="square" lIns="0" tIns="12700" rIns="0" bIns="0" rtlCol="0">
            <a:spAutoFit/>
          </a:bodyPr>
          <a:lstStyle/>
          <a:p>
            <a:pPr marL="12700" marR="242570" indent="152400">
              <a:lnSpc>
                <a:spcPct val="133300"/>
              </a:lnSpc>
              <a:spcBef>
                <a:spcPts val="100"/>
              </a:spcBef>
            </a:pPr>
            <a:r>
              <a:rPr sz="750" spc="5"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base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evidencia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proporcionada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fotografía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alta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velocidad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rayos</a:t>
            </a:r>
            <a:r>
              <a:rPr sz="750" spc="10" dirty="0" smtClean="0">
                <a:solidFill>
                  <a:srgbClr val="171514"/>
                </a:solidFill>
                <a:latin typeface="Microsoft Sans Serif"/>
                <a:cs typeface="Microsoft Sans Serif"/>
              </a:rPr>
              <a:t>,</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podemos</a:t>
            </a:r>
            <a:r>
              <a:rPr sz="750" spc="3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describir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desarrollo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rayo </a:t>
            </a:r>
            <a:r>
              <a:rPr sz="750" spc="30" dirty="0">
                <a:solidFill>
                  <a:srgbClr val="171514"/>
                </a:solidFill>
                <a:latin typeface="Microsoft Sans Serif"/>
                <a:cs typeface="Microsoft Sans Serif"/>
              </a:rPr>
              <a:t>mediante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siguiente </a:t>
            </a:r>
            <a:r>
              <a:rPr sz="750" spc="5" dirty="0">
                <a:solidFill>
                  <a:srgbClr val="171514"/>
                </a:solidFill>
                <a:latin typeface="Microsoft Sans Serif"/>
                <a:cs typeface="Microsoft Sans Serif"/>
              </a:rPr>
              <a:t>secuencia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20" dirty="0" err="1" smtClean="0">
                <a:solidFill>
                  <a:srgbClr val="171514"/>
                </a:solidFill>
                <a:latin typeface="Microsoft Sans Serif"/>
                <a:cs typeface="Microsoft Sans Serif"/>
              </a:rPr>
              <a:t>eventos</a:t>
            </a:r>
            <a:r>
              <a:rPr lang="es-ES" sz="750" spc="2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ultrarrápidos</a:t>
            </a:r>
            <a:r>
              <a:rPr sz="750" spc="30" dirty="0">
                <a:solidFill>
                  <a:srgbClr val="171514"/>
                </a:solidFill>
                <a:latin typeface="Microsoft Sans Serif"/>
                <a:cs typeface="Microsoft Sans Serif"/>
              </a:rPr>
              <a:t>:</a:t>
            </a:r>
            <a:endParaRPr sz="750" dirty="0">
              <a:latin typeface="Microsoft Sans Serif"/>
              <a:cs typeface="Microsoft Sans Serif"/>
            </a:endParaRPr>
          </a:p>
          <a:p>
            <a:pPr>
              <a:spcBef>
                <a:spcPts val="20"/>
              </a:spcBef>
            </a:pPr>
            <a:endParaRPr sz="1050" dirty="0">
              <a:latin typeface="Microsoft Sans Serif"/>
              <a:cs typeface="Microsoft Sans Serif"/>
            </a:endParaRPr>
          </a:p>
          <a:p>
            <a:pPr marL="316865" marR="165735" indent="-133985">
              <a:lnSpc>
                <a:spcPct val="125000"/>
              </a:lnSpc>
              <a:buAutoNum type="arabicPeriod"/>
              <a:tabLst>
                <a:tab pos="295910" algn="l"/>
              </a:tabLst>
            </a:pPr>
            <a:r>
              <a:rPr sz="800" spc="-35" dirty="0">
                <a:solidFill>
                  <a:srgbClr val="171514"/>
                </a:solidFill>
                <a:latin typeface="Microsoft Sans Serif"/>
                <a:cs typeface="Microsoft Sans Serif"/>
              </a:rPr>
              <a:t>El </a:t>
            </a:r>
            <a:r>
              <a:rPr sz="800" spc="30" dirty="0">
                <a:solidFill>
                  <a:srgbClr val="171514"/>
                </a:solidFill>
                <a:latin typeface="Microsoft Sans Serif"/>
                <a:cs typeface="Microsoft Sans Serif"/>
              </a:rPr>
              <a:t>campo </a:t>
            </a:r>
            <a:r>
              <a:rPr sz="800" spc="20" dirty="0">
                <a:solidFill>
                  <a:srgbClr val="171514"/>
                </a:solidFill>
                <a:latin typeface="Microsoft Sans Serif"/>
                <a:cs typeface="Microsoft Sans Serif"/>
              </a:rPr>
              <a:t>eléctrico </a:t>
            </a:r>
            <a:r>
              <a:rPr sz="800" spc="35" dirty="0">
                <a:solidFill>
                  <a:srgbClr val="171514"/>
                </a:solidFill>
                <a:latin typeface="Microsoft Sans Serif"/>
                <a:cs typeface="Microsoft Sans Serif"/>
              </a:rPr>
              <a:t>entre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nube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 </a:t>
            </a:r>
            <a:r>
              <a:rPr sz="800" spc="20" dirty="0">
                <a:solidFill>
                  <a:srgbClr val="171514"/>
                </a:solidFill>
                <a:latin typeface="Microsoft Sans Serif"/>
                <a:cs typeface="Microsoft Sans Serif"/>
              </a:rPr>
              <a:t>suelo </a:t>
            </a:r>
            <a:r>
              <a:rPr sz="800" spc="5" dirty="0">
                <a:solidFill>
                  <a:srgbClr val="171514"/>
                </a:solidFill>
                <a:latin typeface="Microsoft Sans Serif"/>
                <a:cs typeface="Microsoft Sans Serif"/>
              </a:rPr>
              <a:t>alcanza </a:t>
            </a:r>
            <a:r>
              <a:rPr sz="800" spc="45" dirty="0">
                <a:solidFill>
                  <a:srgbClr val="171514"/>
                </a:solidFill>
                <a:latin typeface="Microsoft Sans Serif"/>
                <a:cs typeface="Microsoft Sans Serif"/>
              </a:rPr>
              <a:t>un </a:t>
            </a:r>
            <a:r>
              <a:rPr sz="800" spc="25" dirty="0">
                <a:solidFill>
                  <a:srgbClr val="171514"/>
                </a:solidFill>
                <a:latin typeface="Microsoft Sans Serif"/>
                <a:cs typeface="Microsoft Sans Serif"/>
              </a:rPr>
              <a:t>valor </a:t>
            </a:r>
            <a:r>
              <a:rPr sz="800" spc="30" dirty="0">
                <a:solidFill>
                  <a:srgbClr val="171514"/>
                </a:solidFill>
                <a:latin typeface="Microsoft Sans Serif"/>
                <a:cs typeface="Microsoft Sans Serif"/>
              </a:rPr>
              <a:t>que </a:t>
            </a:r>
            <a:r>
              <a:rPr sz="800" spc="25" dirty="0" err="1">
                <a:solidFill>
                  <a:srgbClr val="171514"/>
                </a:solidFill>
                <a:latin typeface="Microsoft Sans Serif"/>
                <a:cs typeface="Microsoft Sans Serif"/>
              </a:rPr>
              <a:t>provoca</a:t>
            </a:r>
            <a:r>
              <a:rPr sz="800" spc="2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formación</a:t>
            </a:r>
            <a:r>
              <a:rPr sz="800" spc="3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 corriente </a:t>
            </a:r>
            <a:r>
              <a:rPr sz="800" spc="25" dirty="0">
                <a:solidFill>
                  <a:srgbClr val="171514"/>
                </a:solidFill>
                <a:latin typeface="Microsoft Sans Serif"/>
                <a:cs typeface="Microsoft Sans Serif"/>
              </a:rPr>
              <a:t>negativa </a:t>
            </a:r>
            <a:r>
              <a:rPr sz="800" spc="15" dirty="0">
                <a:solidFill>
                  <a:srgbClr val="171514"/>
                </a:solidFill>
                <a:latin typeface="Microsoft Sans Serif"/>
                <a:cs typeface="Microsoft Sans Serif"/>
              </a:rPr>
              <a:t>desde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parte </a:t>
            </a:r>
            <a:r>
              <a:rPr sz="800" spc="40" dirty="0">
                <a:solidFill>
                  <a:srgbClr val="171514"/>
                </a:solidFill>
                <a:latin typeface="Microsoft Sans Serif"/>
                <a:cs typeface="Microsoft Sans Serif"/>
              </a:rPr>
              <a:t>inferior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35" dirty="0" err="1">
                <a:solidFill>
                  <a:srgbClr val="171514"/>
                </a:solidFill>
                <a:latin typeface="Microsoft Sans Serif"/>
                <a:cs typeface="Microsoft Sans Serif"/>
              </a:rPr>
              <a:t>nube</a:t>
            </a:r>
            <a:r>
              <a:rPr sz="800" spc="35" dirty="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dirigida</a:t>
            </a:r>
            <a:r>
              <a:rPr lang="es-ES" sz="800" spc="35"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hacia</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suelo.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Esta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serpentina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piloto</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líder)</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tenue</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difícil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ver</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dado</a:t>
            </a:r>
            <a:r>
              <a:rPr sz="800" spc="-5"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sigue</a:t>
            </a:r>
            <a:r>
              <a:rPr sz="800" spc="2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camino </a:t>
            </a:r>
            <a:r>
              <a:rPr sz="800" spc="25" dirty="0">
                <a:solidFill>
                  <a:srgbClr val="171514"/>
                </a:solidFill>
                <a:latin typeface="Microsoft Sans Serif"/>
                <a:cs typeface="Microsoft Sans Serif"/>
              </a:rPr>
              <a:t>de </a:t>
            </a:r>
            <a:r>
              <a:rPr sz="800" spc="45" dirty="0">
                <a:solidFill>
                  <a:srgbClr val="171514"/>
                </a:solidFill>
                <a:latin typeface="Microsoft Sans Serif"/>
                <a:cs typeface="Microsoft Sans Serif"/>
              </a:rPr>
              <a:t>menor </a:t>
            </a:r>
            <a:r>
              <a:rPr sz="800" spc="15" dirty="0">
                <a:solidFill>
                  <a:srgbClr val="171514"/>
                </a:solidFill>
                <a:latin typeface="Microsoft Sans Serif"/>
                <a:cs typeface="Microsoft Sans Serif"/>
              </a:rPr>
              <a:t>resistencia, parece </a:t>
            </a:r>
            <a:r>
              <a:rPr sz="800" spc="10" dirty="0">
                <a:solidFill>
                  <a:srgbClr val="171514"/>
                </a:solidFill>
                <a:latin typeface="Microsoft Sans Serif"/>
                <a:cs typeface="Microsoft Sans Serif"/>
              </a:rPr>
              <a:t>escalonada. </a:t>
            </a:r>
            <a:r>
              <a:rPr sz="800" spc="-25" dirty="0">
                <a:solidFill>
                  <a:srgbClr val="171514"/>
                </a:solidFill>
                <a:latin typeface="Microsoft Sans Serif"/>
                <a:cs typeface="Microsoft Sans Serif"/>
              </a:rPr>
              <a:t>A </a:t>
            </a:r>
            <a:r>
              <a:rPr sz="800" spc="35" dirty="0">
                <a:solidFill>
                  <a:srgbClr val="171514"/>
                </a:solidFill>
                <a:latin typeface="Microsoft Sans Serif"/>
                <a:cs typeface="Microsoft Sans Serif"/>
              </a:rPr>
              <a:t>medida</a:t>
            </a:r>
            <a:r>
              <a:rPr sz="800" spc="3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 </a:t>
            </a:r>
            <a:r>
              <a:rPr sz="800" spc="5" dirty="0" err="1" smtClean="0">
                <a:solidFill>
                  <a:srgbClr val="171514"/>
                </a:solidFill>
                <a:latin typeface="Microsoft Sans Serif"/>
                <a:cs typeface="Microsoft Sans Serif"/>
              </a:rPr>
              <a:t>avanza</a:t>
            </a:r>
            <a:r>
              <a:rPr lang="es-ES" sz="800" spc="5"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hacia</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abajo,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ramifica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varias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serpentinas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escalonadas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(Figura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8.2a).</a:t>
            </a:r>
            <a:endParaRPr sz="800" dirty="0">
              <a:latin typeface="Microsoft Sans Serif"/>
              <a:cs typeface="Microsoft Sans Serif"/>
            </a:endParaRPr>
          </a:p>
          <a:p>
            <a:pPr>
              <a:spcBef>
                <a:spcPts val="45"/>
              </a:spcBef>
              <a:buAutoNum type="arabicPeriod"/>
            </a:pPr>
            <a:endParaRPr sz="1000" dirty="0">
              <a:latin typeface="Microsoft Sans Serif"/>
              <a:cs typeface="Microsoft Sans Serif"/>
            </a:endParaRPr>
          </a:p>
          <a:p>
            <a:pPr marL="317500" marR="354965" indent="-140970">
              <a:lnSpc>
                <a:spcPct val="142900"/>
              </a:lnSpc>
              <a:spcBef>
                <a:spcPts val="5"/>
              </a:spcBef>
              <a:buAutoNum type="arabicPeriod"/>
              <a:tabLst>
                <a:tab pos="274955" algn="l"/>
              </a:tabLst>
            </a:pPr>
            <a:r>
              <a:rPr sz="700" spc="-2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medida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cable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sísmico</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piloto</a:t>
            </a:r>
            <a:r>
              <a:rPr sz="700" spc="-5" dirty="0">
                <a:solidFill>
                  <a:srgbClr val="171514"/>
                </a:solidFill>
                <a:latin typeface="Microsoft Sans Serif"/>
                <a:cs typeface="Microsoft Sans Serif"/>
              </a:rPr>
              <a:t> se </a:t>
            </a:r>
            <a:r>
              <a:rPr sz="700" spc="5" dirty="0">
                <a:solidFill>
                  <a:srgbClr val="171514"/>
                </a:solidFill>
                <a:latin typeface="Microsoft Sans Serif"/>
                <a:cs typeface="Microsoft Sans Serif"/>
              </a:rPr>
              <a:t>acerca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suelo,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inicia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cable</a:t>
            </a:r>
            <a:r>
              <a:rPr lang="es-ES" sz="700" spc="1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sísmico</a:t>
            </a:r>
            <a:r>
              <a:rPr sz="700" spc="1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ascendente </a:t>
            </a:r>
            <a:r>
              <a:rPr sz="700" spc="25" dirty="0">
                <a:solidFill>
                  <a:srgbClr val="171514"/>
                </a:solidFill>
                <a:latin typeface="Microsoft Sans Serif"/>
                <a:cs typeface="Microsoft Sans Serif"/>
              </a:rPr>
              <a:t>positivo </a:t>
            </a:r>
            <a:r>
              <a:rPr sz="700" spc="15" dirty="0">
                <a:solidFill>
                  <a:srgbClr val="171514"/>
                </a:solidFill>
                <a:latin typeface="Microsoft Sans Serif"/>
                <a:cs typeface="Microsoft Sans Serif"/>
              </a:rPr>
              <a:t>desde </a:t>
            </a:r>
            <a:r>
              <a:rPr sz="700" spc="40" dirty="0">
                <a:solidFill>
                  <a:srgbClr val="171514"/>
                </a:solidFill>
                <a:latin typeface="Microsoft Sans Serif"/>
                <a:cs typeface="Microsoft Sans Serif"/>
              </a:rPr>
              <a:t>un punto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suelo </a:t>
            </a:r>
            <a:r>
              <a:rPr sz="700" spc="30" dirty="0">
                <a:solidFill>
                  <a:srgbClr val="171514"/>
                </a:solidFill>
                <a:latin typeface="Microsoft Sans Serif"/>
                <a:cs typeface="Microsoft Sans Serif"/>
              </a:rPr>
              <a:t>donde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densidad</a:t>
            </a:r>
            <a:r>
              <a:rPr sz="700" spc="20" dirty="0">
                <a:solidFill>
                  <a:srgbClr val="171514"/>
                </a:solidFill>
                <a:latin typeface="Microsoft Sans Serif"/>
                <a:cs typeface="Microsoft Sans Serif"/>
              </a:rPr>
              <a:t> de </a:t>
            </a:r>
            <a:r>
              <a:rPr sz="700" spc="15" dirty="0" err="1" smtClean="0">
                <a:solidFill>
                  <a:srgbClr val="171514"/>
                </a:solidFill>
                <a:latin typeface="Microsoft Sans Serif"/>
                <a:cs typeface="Microsoft Sans Serif"/>
              </a:rPr>
              <a:t>carga</a:t>
            </a:r>
            <a:r>
              <a:rPr lang="es-ES" sz="700" spc="1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inducida</a:t>
            </a:r>
            <a:r>
              <a:rPr sz="700" spc="-10"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es </a:t>
            </a:r>
            <a:r>
              <a:rPr sz="700" spc="20" dirty="0">
                <a:solidFill>
                  <a:srgbClr val="171514"/>
                </a:solidFill>
                <a:latin typeface="Microsoft Sans Serif"/>
                <a:cs typeface="Microsoft Sans Serif"/>
              </a:rPr>
              <a:t>más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alta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(Figura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8.2b).</a:t>
            </a:r>
            <a:endParaRPr sz="700" dirty="0">
              <a:latin typeface="Microsoft Sans Serif"/>
              <a:cs typeface="Microsoft Sans Serif"/>
            </a:endParaRPr>
          </a:p>
          <a:p>
            <a:pPr marL="316865" marR="146050" indent="-136525">
              <a:lnSpc>
                <a:spcPct val="133300"/>
              </a:lnSpc>
              <a:spcBef>
                <a:spcPts val="10"/>
              </a:spcBef>
              <a:buAutoNum type="arabicPeriod"/>
              <a:tabLst>
                <a:tab pos="286385" algn="l"/>
              </a:tabLst>
            </a:pPr>
            <a:r>
              <a:rPr sz="750" spc="15" dirty="0">
                <a:solidFill>
                  <a:srgbClr val="171514"/>
                </a:solidFill>
                <a:latin typeface="Microsoft Sans Serif"/>
                <a:cs typeface="Microsoft Sans Serif"/>
              </a:rPr>
              <a:t>Cuando</a:t>
            </a:r>
            <a:r>
              <a:rPr sz="750" dirty="0">
                <a:solidFill>
                  <a:srgbClr val="171514"/>
                </a:solidFill>
                <a:latin typeface="Microsoft Sans Serif"/>
                <a:cs typeface="Microsoft Sans Serif"/>
              </a:rPr>
              <a:t> las </a:t>
            </a:r>
            <a:r>
              <a:rPr sz="750" spc="20" dirty="0">
                <a:solidFill>
                  <a:srgbClr val="171514"/>
                </a:solidFill>
                <a:latin typeface="Microsoft Sans Serif"/>
                <a:cs typeface="Microsoft Sans Serif"/>
              </a:rPr>
              <a:t>serpentinas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propagan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hacia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arriba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hacia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abajo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encuentran</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gran</a:t>
            </a:r>
            <a:r>
              <a:rPr sz="750" spc="-5" dirty="0" smtClean="0">
                <a:solidFill>
                  <a:srgbClr val="171514"/>
                </a:solidFill>
                <a:latin typeface="Microsoft Sans Serif"/>
                <a:cs typeface="Microsoft Sans Serif"/>
              </a:rPr>
              <a:t> </a:t>
            </a:r>
            <a:r>
              <a:rPr sz="750" spc="30" dirty="0" err="1">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lang="es-ES" sz="750" spc="25" dirty="0" smtClean="0">
                <a:solidFill>
                  <a:srgbClr val="171514"/>
                </a:solidFill>
                <a:latin typeface="Microsoft Sans Serif"/>
                <a:cs typeface="Microsoft Sans Serif"/>
              </a:rPr>
              <a:t>circula</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descarga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altamente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luminosa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constituye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carrera</a:t>
            </a:r>
            <a:r>
              <a:rPr lang="es-ES" sz="750" spc="2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principal </a:t>
            </a:r>
            <a:r>
              <a:rPr sz="750" spc="35" dirty="0">
                <a:solidFill>
                  <a:srgbClr val="171514"/>
                </a:solidFill>
                <a:latin typeface="Microsoft Sans Serif"/>
                <a:cs typeface="Microsoft Sans Serif"/>
              </a:rPr>
              <a:t>o </a:t>
            </a:r>
            <a:r>
              <a:rPr sz="750" spc="25" dirty="0">
                <a:solidFill>
                  <a:srgbClr val="171514"/>
                </a:solidFill>
                <a:latin typeface="Microsoft Sans Serif"/>
                <a:cs typeface="Microsoft Sans Serif"/>
              </a:rPr>
              <a:t>de </a:t>
            </a:r>
            <a:r>
              <a:rPr sz="750" spc="40" dirty="0">
                <a:solidFill>
                  <a:srgbClr val="171514"/>
                </a:solidFill>
                <a:latin typeface="Microsoft Sans Serif"/>
                <a:cs typeface="Microsoft Sans Serif"/>
              </a:rPr>
              <a:t>retorno </a:t>
            </a:r>
            <a:r>
              <a:rPr sz="750" spc="10" dirty="0">
                <a:solidFill>
                  <a:srgbClr val="171514"/>
                </a:solidFill>
                <a:latin typeface="Microsoft Sans Serif"/>
                <a:cs typeface="Microsoft Sans Serif"/>
              </a:rPr>
              <a:t>(Figura </a:t>
            </a:r>
            <a:r>
              <a:rPr sz="750" spc="-10" dirty="0">
                <a:solidFill>
                  <a:srgbClr val="171514"/>
                </a:solidFill>
                <a:latin typeface="Microsoft Sans Serif"/>
                <a:cs typeface="Microsoft Sans Serif"/>
              </a:rPr>
              <a:t>8.2c). </a:t>
            </a:r>
            <a:r>
              <a:rPr sz="750" spc="-25" dirty="0">
                <a:solidFill>
                  <a:srgbClr val="171514"/>
                </a:solidFill>
                <a:latin typeface="Microsoft Sans Serif"/>
                <a:cs typeface="Microsoft Sans Serif"/>
              </a:rPr>
              <a:t>A </a:t>
            </a:r>
            <a:r>
              <a:rPr sz="750" spc="20" dirty="0">
                <a:solidFill>
                  <a:srgbClr val="171514"/>
                </a:solidFill>
                <a:latin typeface="Microsoft Sans Serif"/>
                <a:cs typeface="Microsoft Sans Serif"/>
              </a:rPr>
              <a:t>esto </a:t>
            </a:r>
            <a:r>
              <a:rPr sz="750" spc="10" dirty="0">
                <a:solidFill>
                  <a:srgbClr val="171514"/>
                </a:solidFill>
                <a:latin typeface="Microsoft Sans Serif"/>
                <a:cs typeface="Microsoft Sans Serif"/>
              </a:rPr>
              <a:t>le </a:t>
            </a:r>
            <a:r>
              <a:rPr sz="750" spc="20" dirty="0">
                <a:solidFill>
                  <a:srgbClr val="171514"/>
                </a:solidFill>
                <a:latin typeface="Microsoft Sans Serif"/>
                <a:cs typeface="Microsoft Sans Serif"/>
              </a:rPr>
              <a:t>sigue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serie</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err="1" smtClean="0">
                <a:solidFill>
                  <a:srgbClr val="171514"/>
                </a:solidFill>
                <a:latin typeface="Microsoft Sans Serif"/>
                <a:cs typeface="Microsoft Sans Serif"/>
              </a:rPr>
              <a:t>descargas</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subsiguientes</a:t>
            </a:r>
            <a:r>
              <a:rPr sz="750" spc="2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a:t>
            </a:r>
            <a:r>
              <a:rPr sz="750" spc="20" dirty="0">
                <a:solidFill>
                  <a:srgbClr val="171514"/>
                </a:solidFill>
                <a:latin typeface="Microsoft Sans Serif"/>
                <a:cs typeface="Microsoft Sans Serif"/>
              </a:rPr>
              <a:t>cuatro golpes </a:t>
            </a:r>
            <a:r>
              <a:rPr sz="750" spc="25" dirty="0">
                <a:solidFill>
                  <a:srgbClr val="171514"/>
                </a:solidFill>
                <a:latin typeface="Microsoft Sans Serif"/>
                <a:cs typeface="Microsoft Sans Serif"/>
              </a:rPr>
              <a:t>en </a:t>
            </a:r>
            <a:r>
              <a:rPr sz="750" spc="30" dirty="0">
                <a:solidFill>
                  <a:srgbClr val="171514"/>
                </a:solidFill>
                <a:latin typeface="Microsoft Sans Serif"/>
                <a:cs typeface="Microsoft Sans Serif"/>
              </a:rPr>
              <a:t>promedio)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a:t>
            </a:r>
            <a:r>
              <a:rPr sz="750" spc="40" dirty="0">
                <a:solidFill>
                  <a:srgbClr val="171514"/>
                </a:solidFill>
                <a:latin typeface="Microsoft Sans Serif"/>
                <a:cs typeface="Microsoft Sans Serif"/>
              </a:rPr>
              <a:t>magnitud </a:t>
            </a:r>
            <a:r>
              <a:rPr sz="750" spc="35" dirty="0">
                <a:solidFill>
                  <a:srgbClr val="171514"/>
                </a:solidFill>
                <a:latin typeface="Microsoft Sans Serif"/>
                <a:cs typeface="Microsoft Sans Serif"/>
              </a:rPr>
              <a:t>mucho </a:t>
            </a:r>
            <a:r>
              <a:rPr sz="750" spc="45" dirty="0">
                <a:solidFill>
                  <a:srgbClr val="171514"/>
                </a:solidFill>
                <a:latin typeface="Microsoft Sans Serif"/>
                <a:cs typeface="Microsoft Sans Serif"/>
              </a:rPr>
              <a:t>menor</a:t>
            </a:r>
            <a:r>
              <a:rPr sz="750" spc="4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golpe</a:t>
            </a:r>
            <a:r>
              <a:rPr sz="750" spc="3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inicial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resultan 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descarga </a:t>
            </a:r>
            <a:r>
              <a:rPr sz="750" spc="25" dirty="0">
                <a:solidFill>
                  <a:srgbClr val="171514"/>
                </a:solidFill>
                <a:latin typeface="Microsoft Sans Serif"/>
                <a:cs typeface="Microsoft Sans Serif"/>
              </a:rPr>
              <a:t>de otras </a:t>
            </a:r>
            <a:r>
              <a:rPr sz="750" spc="20" dirty="0">
                <a:solidFill>
                  <a:srgbClr val="171514"/>
                </a:solidFill>
                <a:latin typeface="Microsoft Sans Serif"/>
                <a:cs typeface="Microsoft Sans Serif"/>
              </a:rPr>
              <a:t>porciones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nube </a:t>
            </a:r>
            <a:r>
              <a:rPr sz="750" dirty="0">
                <a:solidFill>
                  <a:srgbClr val="171514"/>
                </a:solidFill>
                <a:latin typeface="Microsoft Sans Serif"/>
                <a:cs typeface="Microsoft Sans Serif"/>
              </a:rPr>
              <a:t>a </a:t>
            </a:r>
            <a:r>
              <a:rPr sz="750" spc="20" dirty="0" err="1">
                <a:solidFill>
                  <a:srgbClr val="171514"/>
                </a:solidFill>
                <a:latin typeface="Microsoft Sans Serif"/>
                <a:cs typeface="Microsoft Sans Serif"/>
              </a:rPr>
              <a:t>través</a:t>
            </a:r>
            <a:r>
              <a:rPr sz="750" spc="2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camino</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conductor</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creado</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golpe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principal.</a:t>
            </a:r>
            <a:endParaRPr sz="750" dirty="0">
              <a:latin typeface="Microsoft Sans Serif"/>
              <a:cs typeface="Microsoft Sans Serif"/>
            </a:endParaRPr>
          </a:p>
          <a:p>
            <a:pPr>
              <a:spcBef>
                <a:spcPts val="20"/>
              </a:spcBef>
            </a:pPr>
            <a:endParaRPr sz="1050" dirty="0">
              <a:latin typeface="Microsoft Sans Serif"/>
              <a:cs typeface="Microsoft Sans Serif"/>
            </a:endParaRPr>
          </a:p>
          <a:p>
            <a:pPr marL="12700" marR="5080">
              <a:lnSpc>
                <a:spcPct val="125000"/>
              </a:lnSpc>
            </a:pPr>
            <a:r>
              <a:rPr sz="800" spc="20" dirty="0">
                <a:solidFill>
                  <a:srgbClr val="171514"/>
                </a:solidFill>
                <a:latin typeface="Microsoft Sans Serif"/>
                <a:cs typeface="Microsoft Sans Serif"/>
              </a:rPr>
              <a:t>Dado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a:t>
            </a:r>
            <a:r>
              <a:rPr sz="800" spc="30" dirty="0">
                <a:solidFill>
                  <a:srgbClr val="171514"/>
                </a:solidFill>
                <a:latin typeface="Microsoft Sans Serif"/>
                <a:cs typeface="Microsoft Sans Serif"/>
              </a:rPr>
              <a:t>distribución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cargas </a:t>
            </a:r>
            <a:r>
              <a:rPr sz="800" spc="15" dirty="0">
                <a:solidFill>
                  <a:srgbClr val="171514"/>
                </a:solidFill>
                <a:latin typeface="Microsoft Sans Serif"/>
                <a:cs typeface="Microsoft Sans Serif"/>
              </a:rPr>
              <a:t>positivas </a:t>
            </a:r>
            <a:r>
              <a:rPr sz="800" spc="5" dirty="0">
                <a:solidFill>
                  <a:srgbClr val="171514"/>
                </a:solidFill>
                <a:latin typeface="Microsoft Sans Serif"/>
                <a:cs typeface="Microsoft Sans Serif"/>
              </a:rPr>
              <a:t>y </a:t>
            </a:r>
            <a:r>
              <a:rPr sz="800" spc="20" dirty="0">
                <a:solidFill>
                  <a:srgbClr val="171514"/>
                </a:solidFill>
                <a:latin typeface="Microsoft Sans Serif"/>
                <a:cs typeface="Microsoft Sans Serif"/>
              </a:rPr>
              <a:t>negativas </a:t>
            </a:r>
            <a:r>
              <a:rPr sz="800" spc="45" dirty="0">
                <a:solidFill>
                  <a:srgbClr val="171514"/>
                </a:solidFill>
                <a:latin typeface="Microsoft Sans Serif"/>
                <a:cs typeface="Microsoft Sans Serif"/>
              </a:rPr>
              <a:t>dentro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nube</a:t>
            </a:r>
            <a:r>
              <a:rPr sz="800" spc="35" dirty="0">
                <a:solidFill>
                  <a:srgbClr val="171514"/>
                </a:solidFill>
                <a:latin typeface="Microsoft Sans Serif"/>
                <a:cs typeface="Microsoft Sans Serif"/>
              </a:rPr>
              <a:t> </a:t>
            </a:r>
            <a:r>
              <a:rPr sz="800" spc="40" dirty="0">
                <a:solidFill>
                  <a:srgbClr val="171514"/>
                </a:solidFill>
                <a:latin typeface="Microsoft Sans Serif"/>
                <a:cs typeface="Microsoft Sans Serif"/>
              </a:rPr>
              <a:t>no </a:t>
            </a:r>
            <a:r>
              <a:rPr sz="800" spc="-10" dirty="0" err="1" smtClean="0">
                <a:solidFill>
                  <a:srgbClr val="171514"/>
                </a:solidFill>
                <a:latin typeface="Microsoft Sans Serif"/>
                <a:cs typeface="Microsoft Sans Serif"/>
              </a:rPr>
              <a:t>es</a:t>
            </a:r>
            <a:r>
              <a:rPr lang="es-ES" sz="800" spc="-1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uniforme</a:t>
            </a:r>
            <a:r>
              <a:rPr sz="800" spc="35" dirty="0">
                <a:solidFill>
                  <a:srgbClr val="171514"/>
                </a:solidFill>
                <a:latin typeface="Microsoft Sans Serif"/>
                <a:cs typeface="Microsoft Sans Serif"/>
              </a:rPr>
              <a:t>,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densidad de </a:t>
            </a:r>
            <a:r>
              <a:rPr sz="800" spc="20" dirty="0">
                <a:solidFill>
                  <a:srgbClr val="171514"/>
                </a:solidFill>
                <a:latin typeface="Microsoft Sans Serif"/>
                <a:cs typeface="Microsoft Sans Serif"/>
              </a:rPr>
              <a:t>carga variará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una </a:t>
            </a:r>
            <a:r>
              <a:rPr sz="800" spc="35" dirty="0">
                <a:solidFill>
                  <a:srgbClr val="171514"/>
                </a:solidFill>
                <a:latin typeface="Microsoft Sans Serif"/>
                <a:cs typeface="Microsoft Sans Serif"/>
              </a:rPr>
              <a:t>parte </a:t>
            </a:r>
            <a:r>
              <a:rPr sz="800" dirty="0">
                <a:solidFill>
                  <a:srgbClr val="171514"/>
                </a:solidFill>
                <a:latin typeface="Microsoft Sans Serif"/>
                <a:cs typeface="Microsoft Sans Serif"/>
              </a:rPr>
              <a:t>a </a:t>
            </a:r>
            <a:r>
              <a:rPr sz="800" spc="30" dirty="0">
                <a:solidFill>
                  <a:srgbClr val="171514"/>
                </a:solidFill>
                <a:latin typeface="Microsoft Sans Serif"/>
                <a:cs typeface="Microsoft Sans Serif"/>
              </a:rPr>
              <a:t>otra. </a:t>
            </a:r>
            <a:r>
              <a:rPr sz="800" spc="5" dirty="0">
                <a:solidFill>
                  <a:srgbClr val="171514"/>
                </a:solidFill>
                <a:latin typeface="Microsoft Sans Serif"/>
                <a:cs typeface="Microsoft Sans Serif"/>
              </a:rPr>
              <a:t>De </a:t>
            </a:r>
            <a:r>
              <a:rPr sz="800" spc="30" dirty="0">
                <a:solidFill>
                  <a:srgbClr val="171514"/>
                </a:solidFill>
                <a:latin typeface="Microsoft Sans Serif"/>
                <a:cs typeface="Microsoft Sans Serif"/>
              </a:rPr>
              <a:t>manera</a:t>
            </a:r>
            <a:r>
              <a:rPr sz="800" spc="30" dirty="0">
                <a:solidFill>
                  <a:srgbClr val="171514"/>
                </a:solidFill>
                <a:latin typeface="Microsoft Sans Serif"/>
                <a:cs typeface="Microsoft Sans Serif"/>
              </a:rPr>
              <a:t> </a:t>
            </a:r>
            <a:r>
              <a:rPr sz="800" spc="20" dirty="0">
                <a:solidFill>
                  <a:srgbClr val="171514"/>
                </a:solidFill>
                <a:latin typeface="Microsoft Sans Serif"/>
                <a:cs typeface="Microsoft Sans Serif"/>
              </a:rPr>
              <a:t>similar,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densidad</a:t>
            </a:r>
            <a:r>
              <a:rPr sz="800" spc="2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carga </a:t>
            </a:r>
            <a:r>
              <a:rPr sz="800" spc="25" dirty="0">
                <a:solidFill>
                  <a:srgbClr val="171514"/>
                </a:solidFill>
                <a:latin typeface="Microsoft Sans Serif"/>
                <a:cs typeface="Microsoft Sans Serif"/>
              </a:rPr>
              <a:t>inducida sobre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superficie </a:t>
            </a:r>
            <a:r>
              <a:rPr sz="800" spc="25" dirty="0">
                <a:solidFill>
                  <a:srgbClr val="171514"/>
                </a:solidFill>
                <a:latin typeface="Microsoft Sans Serif"/>
                <a:cs typeface="Microsoft Sans Serif"/>
              </a:rPr>
              <a:t>del </a:t>
            </a:r>
            <a:r>
              <a:rPr sz="800" spc="20" dirty="0">
                <a:solidFill>
                  <a:srgbClr val="171514"/>
                </a:solidFill>
                <a:latin typeface="Microsoft Sans Serif"/>
                <a:cs typeface="Microsoft Sans Serif"/>
              </a:rPr>
              <a:t>suelo variará </a:t>
            </a:r>
            <a:r>
              <a:rPr sz="800" spc="25" dirty="0">
                <a:solidFill>
                  <a:srgbClr val="171514"/>
                </a:solidFill>
                <a:latin typeface="Microsoft Sans Serif"/>
                <a:cs typeface="Microsoft Sans Serif"/>
              </a:rPr>
              <a:t>de acuerdo</a:t>
            </a:r>
            <a:r>
              <a:rPr sz="800" spc="25" dirty="0">
                <a:solidFill>
                  <a:srgbClr val="171514"/>
                </a:solidFill>
                <a:latin typeface="Microsoft Sans Serif"/>
                <a:cs typeface="Microsoft Sans Serif"/>
              </a:rPr>
              <a:t> </a:t>
            </a:r>
            <a:r>
              <a:rPr sz="800" spc="20" dirty="0">
                <a:solidFill>
                  <a:srgbClr val="171514"/>
                </a:solidFill>
                <a:latin typeface="Microsoft Sans Serif"/>
                <a:cs typeface="Microsoft Sans Serif"/>
              </a:rPr>
              <a:t>con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conductividad</a:t>
            </a:r>
            <a:r>
              <a:rPr sz="800" spc="2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del </a:t>
            </a:r>
            <a:r>
              <a:rPr sz="800" spc="20" dirty="0">
                <a:solidFill>
                  <a:srgbClr val="171514"/>
                </a:solidFill>
                <a:latin typeface="Microsoft Sans Serif"/>
                <a:cs typeface="Microsoft Sans Serif"/>
              </a:rPr>
              <a:t>suelo (mineral, </a:t>
            </a:r>
            <a:r>
              <a:rPr sz="800" spc="35" dirty="0">
                <a:solidFill>
                  <a:srgbClr val="171514"/>
                </a:solidFill>
                <a:latin typeface="Microsoft Sans Serif"/>
                <a:cs typeface="Microsoft Sans Serif"/>
              </a:rPr>
              <a:t>tierra </a:t>
            </a:r>
            <a:r>
              <a:rPr sz="800" spc="30" dirty="0">
                <a:solidFill>
                  <a:srgbClr val="171514"/>
                </a:solidFill>
                <a:latin typeface="Microsoft Sans Serif"/>
                <a:cs typeface="Microsoft Sans Serif"/>
              </a:rPr>
              <a:t>húmeda, </a:t>
            </a:r>
            <a:r>
              <a:rPr sz="800" spc="25" dirty="0">
                <a:solidFill>
                  <a:srgbClr val="171514"/>
                </a:solidFill>
                <a:latin typeface="Microsoft Sans Serif"/>
                <a:cs typeface="Microsoft Sans Serif"/>
              </a:rPr>
              <a:t>arena </a:t>
            </a:r>
            <a:r>
              <a:rPr sz="800" spc="20" dirty="0">
                <a:solidFill>
                  <a:srgbClr val="171514"/>
                </a:solidFill>
                <a:latin typeface="Microsoft Sans Serif"/>
                <a:cs typeface="Microsoft Sans Serif"/>
              </a:rPr>
              <a:t>árida, </a:t>
            </a:r>
            <a:r>
              <a:rPr sz="800" dirty="0">
                <a:solidFill>
                  <a:srgbClr val="171514"/>
                </a:solidFill>
                <a:latin typeface="Microsoft Sans Serif"/>
                <a:cs typeface="Microsoft Sans Serif"/>
              </a:rPr>
              <a:t>etc.). </a:t>
            </a:r>
            <a:r>
              <a:rPr sz="800" spc="20" dirty="0">
                <a:solidFill>
                  <a:srgbClr val="171514"/>
                </a:solidFill>
                <a:latin typeface="Microsoft Sans Serif"/>
                <a:cs typeface="Microsoft Sans Serif"/>
              </a:rPr>
              <a:t>Dado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la base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una</a:t>
            </a:r>
            <a:r>
              <a:rPr sz="800" spc="-5"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nube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cubrir</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área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5</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50</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km</a:t>
            </a:r>
            <a:r>
              <a:rPr sz="450" spc="25" dirty="0">
                <a:solidFill>
                  <a:srgbClr val="171514"/>
                </a:solidFill>
                <a:latin typeface="Microsoft Sans Serif"/>
                <a:cs typeface="Microsoft Sans Serif"/>
              </a:rPr>
              <a:t>2</a:t>
            </a:r>
            <a:r>
              <a:rPr sz="800" spc="25"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densidad</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carga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sobre</a:t>
            </a:r>
            <a:r>
              <a:rPr sz="800"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dicha</a:t>
            </a:r>
            <a:r>
              <a:rPr sz="80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área</a:t>
            </a:r>
            <a:r>
              <a:rPr lang="es-ES" sz="800" spc="1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dependerá</a:t>
            </a:r>
            <a:r>
              <a:rPr sz="800" spc="30" dirty="0" smtClean="0">
                <a:solidFill>
                  <a:srgbClr val="171514"/>
                </a:solidFill>
                <a:latin typeface="Microsoft Sans Serif"/>
                <a:cs typeface="Microsoft Sans Serif"/>
              </a:rPr>
              <a:t> </a:t>
            </a:r>
            <a:r>
              <a:rPr sz="800" spc="45" dirty="0">
                <a:solidFill>
                  <a:srgbClr val="171514"/>
                </a:solidFill>
                <a:latin typeface="Microsoft Sans Serif"/>
                <a:cs typeface="Microsoft Sans Serif"/>
              </a:rPr>
              <a:t>tanto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naturaleza </a:t>
            </a:r>
            <a:r>
              <a:rPr sz="800" spc="25" dirty="0">
                <a:solidFill>
                  <a:srgbClr val="171514"/>
                </a:solidFill>
                <a:latin typeface="Microsoft Sans Serif"/>
                <a:cs typeface="Microsoft Sans Serif"/>
              </a:rPr>
              <a:t>del </a:t>
            </a:r>
            <a:r>
              <a:rPr sz="800" spc="20" dirty="0">
                <a:solidFill>
                  <a:srgbClr val="171514"/>
                </a:solidFill>
                <a:latin typeface="Microsoft Sans Serif"/>
                <a:cs typeface="Microsoft Sans Serif"/>
              </a:rPr>
              <a:t>suelo </a:t>
            </a:r>
            <a:r>
              <a:rPr sz="800" spc="35" dirty="0">
                <a:solidFill>
                  <a:srgbClr val="171514"/>
                </a:solidFill>
                <a:latin typeface="Microsoft Sans Serif"/>
                <a:cs typeface="Microsoft Sans Serif"/>
              </a:rPr>
              <a:t>como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topografía </a:t>
            </a:r>
            <a:r>
              <a:rPr sz="800" spc="25" dirty="0">
                <a:solidFill>
                  <a:srgbClr val="171514"/>
                </a:solidFill>
                <a:latin typeface="Microsoft Sans Serif"/>
                <a:cs typeface="Microsoft Sans Serif"/>
              </a:rPr>
              <a:t>del </a:t>
            </a:r>
            <a:r>
              <a:rPr sz="800" spc="35" dirty="0">
                <a:solidFill>
                  <a:srgbClr val="171514"/>
                </a:solidFill>
                <a:latin typeface="Microsoft Sans Serif"/>
                <a:cs typeface="Microsoft Sans Serif"/>
              </a:rPr>
              <a:t>terreno. </a:t>
            </a:r>
            <a:r>
              <a:rPr sz="800" spc="-55" dirty="0" err="1">
                <a:solidFill>
                  <a:srgbClr val="171514"/>
                </a:solidFill>
                <a:latin typeface="Microsoft Sans Serif"/>
                <a:cs typeface="Microsoft Sans Serif"/>
              </a:rPr>
              <a:t>Es</a:t>
            </a:r>
            <a:r>
              <a:rPr sz="800" spc="-55"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más</a:t>
            </a:r>
            <a:r>
              <a:rPr lang="es-ES" sz="800" spc="20"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probable </a:t>
            </a:r>
            <a:r>
              <a:rPr sz="800" spc="30" dirty="0">
                <a:solidFill>
                  <a:srgbClr val="171514"/>
                </a:solidFill>
                <a:latin typeface="Microsoft Sans Serif"/>
                <a:cs typeface="Microsoft Sans Serif"/>
              </a:rPr>
              <a:t>que </a:t>
            </a:r>
            <a:r>
              <a:rPr sz="800" spc="30" dirty="0">
                <a:solidFill>
                  <a:srgbClr val="171514"/>
                </a:solidFill>
                <a:latin typeface="Microsoft Sans Serif"/>
                <a:cs typeface="Microsoft Sans Serif"/>
              </a:rPr>
              <a:t>ocurra </a:t>
            </a:r>
            <a:r>
              <a:rPr sz="800" spc="45" dirty="0">
                <a:solidFill>
                  <a:srgbClr val="171514"/>
                </a:solidFill>
                <a:latin typeface="Microsoft Sans Serif"/>
                <a:cs typeface="Microsoft Sans Serif"/>
              </a:rPr>
              <a:t>un </a:t>
            </a:r>
            <a:r>
              <a:rPr sz="800" spc="25" dirty="0">
                <a:solidFill>
                  <a:srgbClr val="171514"/>
                </a:solidFill>
                <a:latin typeface="Microsoft Sans Serif"/>
                <a:cs typeface="Microsoft Sans Serif"/>
              </a:rPr>
              <a:t>rayo </a:t>
            </a:r>
            <a:r>
              <a:rPr sz="800" spc="35" dirty="0">
                <a:solidFill>
                  <a:srgbClr val="171514"/>
                </a:solidFill>
                <a:latin typeface="Microsoft Sans Serif"/>
                <a:cs typeface="Microsoft Sans Serif"/>
              </a:rPr>
              <a:t>donde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densidad de </a:t>
            </a:r>
            <a:r>
              <a:rPr sz="800" spc="20" dirty="0">
                <a:solidFill>
                  <a:srgbClr val="171514"/>
                </a:solidFill>
                <a:latin typeface="Microsoft Sans Serif"/>
                <a:cs typeface="Microsoft Sans Serif"/>
              </a:rPr>
              <a:t>carga </a:t>
            </a:r>
            <a:r>
              <a:rPr sz="800" spc="-10" dirty="0">
                <a:solidFill>
                  <a:srgbClr val="171514"/>
                </a:solidFill>
                <a:latin typeface="Microsoft Sans Serif"/>
                <a:cs typeface="Microsoft Sans Serif"/>
              </a:rPr>
              <a:t>es </a:t>
            </a:r>
            <a:r>
              <a:rPr sz="800" spc="20" dirty="0">
                <a:solidFill>
                  <a:srgbClr val="171514"/>
                </a:solidFill>
                <a:latin typeface="Microsoft Sans Serif"/>
                <a:cs typeface="Microsoft Sans Serif"/>
              </a:rPr>
              <a:t>más alta </a:t>
            </a:r>
            <a:r>
              <a:rPr sz="800" spc="25" dirty="0">
                <a:solidFill>
                  <a:srgbClr val="171514"/>
                </a:solidFill>
                <a:latin typeface="Microsoft Sans Serif"/>
                <a:cs typeface="Microsoft Sans Serif"/>
              </a:rPr>
              <a:t>en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nube </a:t>
            </a:r>
            <a:r>
              <a:rPr sz="800" spc="5" dirty="0">
                <a:solidFill>
                  <a:srgbClr val="171514"/>
                </a:solidFill>
                <a:latin typeface="Microsoft Sans Serif"/>
                <a:cs typeface="Microsoft Sans Serif"/>
              </a:rPr>
              <a:t>y </a:t>
            </a:r>
            <a:r>
              <a:rPr sz="800" spc="25" dirty="0" err="1">
                <a:solidFill>
                  <a:srgbClr val="171514"/>
                </a:solidFill>
                <a:latin typeface="Microsoft Sans Serif"/>
                <a:cs typeface="Microsoft Sans Serif"/>
              </a:rPr>
              <a:t>en</a:t>
            </a:r>
            <a:r>
              <a:rPr sz="800" spc="25" dirty="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el</a:t>
            </a:r>
            <a:r>
              <a:rPr lang="es-ES" sz="800" spc="15"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suelo</a:t>
            </a:r>
            <a:r>
              <a:rPr sz="800" spc="15" dirty="0">
                <a:solidFill>
                  <a:srgbClr val="171514"/>
                </a:solidFill>
                <a:latin typeface="Microsoft Sans Serif"/>
                <a:cs typeface="Microsoft Sans Serif"/>
              </a:rPr>
              <a:t>. </a:t>
            </a:r>
            <a:r>
              <a:rPr sz="800" spc="-20" dirty="0">
                <a:solidFill>
                  <a:srgbClr val="171514"/>
                </a:solidFill>
                <a:latin typeface="Microsoft Sans Serif"/>
                <a:cs typeface="Microsoft Sans Serif"/>
              </a:rPr>
              <a:t>En </a:t>
            </a:r>
            <a:r>
              <a:rPr sz="800" spc="15" dirty="0">
                <a:solidFill>
                  <a:srgbClr val="171514"/>
                </a:solidFill>
                <a:latin typeface="Microsoft Sans Serif"/>
                <a:cs typeface="Microsoft Sans Serif"/>
              </a:rPr>
              <a:t>el suelo, este </a:t>
            </a:r>
            <a:r>
              <a:rPr sz="800" spc="10" dirty="0">
                <a:solidFill>
                  <a:srgbClr val="171514"/>
                </a:solidFill>
                <a:latin typeface="Microsoft Sans Serif"/>
                <a:cs typeface="Microsoft Sans Serif"/>
              </a:rPr>
              <a:t>suele </a:t>
            </a:r>
            <a:r>
              <a:rPr sz="800" spc="15" dirty="0">
                <a:solidFill>
                  <a:srgbClr val="171514"/>
                </a:solidFill>
                <a:latin typeface="Microsoft Sans Serif"/>
                <a:cs typeface="Microsoft Sans Serif"/>
              </a:rPr>
              <a:t>ser </a:t>
            </a:r>
            <a:r>
              <a:rPr sz="800" spc="45" dirty="0">
                <a:solidFill>
                  <a:srgbClr val="171514"/>
                </a:solidFill>
                <a:latin typeface="Microsoft Sans Serif"/>
                <a:cs typeface="Microsoft Sans Serif"/>
              </a:rPr>
              <a:t>un </a:t>
            </a:r>
            <a:r>
              <a:rPr sz="800" spc="50" dirty="0">
                <a:solidFill>
                  <a:srgbClr val="171514"/>
                </a:solidFill>
                <a:latin typeface="Microsoft Sans Serif"/>
                <a:cs typeface="Microsoft Sans Serif"/>
              </a:rPr>
              <a:t>punto </a:t>
            </a:r>
            <a:r>
              <a:rPr sz="800" spc="15" dirty="0">
                <a:solidFill>
                  <a:srgbClr val="171514"/>
                </a:solidFill>
                <a:latin typeface="Microsoft Sans Serif"/>
                <a:cs typeface="Microsoft Sans Serif"/>
              </a:rPr>
              <a:t>elevado, </a:t>
            </a:r>
            <a:r>
              <a:rPr sz="800" spc="35" dirty="0">
                <a:solidFill>
                  <a:srgbClr val="171514"/>
                </a:solidFill>
                <a:latin typeface="Microsoft Sans Serif"/>
                <a:cs typeface="Microsoft Sans Serif"/>
              </a:rPr>
              <a:t>como </a:t>
            </a:r>
            <a:r>
              <a:rPr sz="800" spc="45" dirty="0">
                <a:solidFill>
                  <a:srgbClr val="171514"/>
                </a:solidFill>
                <a:latin typeface="Microsoft Sans Serif"/>
                <a:cs typeface="Microsoft Sans Serif"/>
              </a:rPr>
              <a:t>un </a:t>
            </a:r>
            <a:r>
              <a:rPr sz="800" spc="25" dirty="0">
                <a:solidFill>
                  <a:srgbClr val="171514"/>
                </a:solidFill>
                <a:latin typeface="Microsoft Sans Serif"/>
                <a:cs typeface="Microsoft Sans Serif"/>
              </a:rPr>
              <a:t>árbol, </a:t>
            </a:r>
            <a:r>
              <a:rPr sz="800" spc="30" dirty="0">
                <a:solidFill>
                  <a:srgbClr val="171514"/>
                </a:solidFill>
                <a:latin typeface="Microsoft Sans Serif"/>
                <a:cs typeface="Microsoft Sans Serif"/>
              </a:rPr>
              <a:t>una </a:t>
            </a:r>
            <a:r>
              <a:rPr sz="800" spc="20" dirty="0" err="1">
                <a:solidFill>
                  <a:srgbClr val="171514"/>
                </a:solidFill>
                <a:latin typeface="Microsoft Sans Serif"/>
                <a:cs typeface="Microsoft Sans Serif"/>
              </a:rPr>
              <a:t>línea</a:t>
            </a:r>
            <a:r>
              <a:rPr sz="800" spc="2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transmisión</a:t>
            </a:r>
            <a:r>
              <a:rPr sz="800" spc="30" dirty="0">
                <a:solidFill>
                  <a:srgbClr val="171514"/>
                </a:solidFill>
                <a:latin typeface="Microsoft Sans Serif"/>
                <a:cs typeface="Microsoft Sans Serif"/>
              </a:rPr>
              <a:t>,</a:t>
            </a:r>
            <a:r>
              <a:rPr sz="800" spc="-1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edificio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alto,</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mástil,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aguja,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persona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campo</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abierto</a:t>
            </a:r>
            <a:r>
              <a:rPr sz="800" spc="3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etc.</a:t>
            </a:r>
            <a:endParaRPr sz="800" dirty="0">
              <a:latin typeface="Microsoft Sans Serif"/>
              <a:cs typeface="Microsoft Sans Serif"/>
            </a:endParaRPr>
          </a:p>
          <a:p>
            <a:pPr marL="12700" marR="291465" indent="152400">
              <a:lnSpc>
                <a:spcPct val="111100"/>
              </a:lnSpc>
              <a:spcBef>
                <a:spcPts val="20"/>
              </a:spcBef>
            </a:pPr>
            <a:r>
              <a:rPr sz="900" spc="30" dirty="0">
                <a:solidFill>
                  <a:srgbClr val="171514"/>
                </a:solidFill>
                <a:latin typeface="Microsoft Sans Serif"/>
                <a:cs typeface="Microsoft Sans Serif"/>
              </a:rPr>
              <a:t>Aunque</a:t>
            </a:r>
            <a:r>
              <a:rPr sz="900" spc="-10" dirty="0">
                <a:solidFill>
                  <a:srgbClr val="171514"/>
                </a:solidFill>
                <a:latin typeface="Microsoft Sans Serif"/>
                <a:cs typeface="Microsoft Sans Serif"/>
              </a:rPr>
              <a:t> </a:t>
            </a:r>
            <a:r>
              <a:rPr sz="900" dirty="0">
                <a:solidFill>
                  <a:srgbClr val="171514"/>
                </a:solidFill>
                <a:latin typeface="Microsoft Sans Serif"/>
                <a:cs typeface="Microsoft Sans Serif"/>
              </a:rPr>
              <a:t>las</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cargas</a:t>
            </a:r>
            <a:r>
              <a:rPr sz="900" spc="-5" dirty="0">
                <a:solidFill>
                  <a:srgbClr val="171514"/>
                </a:solidFill>
                <a:latin typeface="Microsoft Sans Serif"/>
                <a:cs typeface="Microsoft Sans Serif"/>
              </a:rPr>
              <a:t> </a:t>
            </a:r>
            <a:r>
              <a:rPr sz="900" spc="30" dirty="0">
                <a:solidFill>
                  <a:srgbClr val="171514"/>
                </a:solidFill>
                <a:latin typeface="Microsoft Sans Serif"/>
                <a:cs typeface="Microsoft Sans Serif"/>
              </a:rPr>
              <a:t>de</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una</a:t>
            </a:r>
            <a:r>
              <a:rPr sz="900" spc="-5" dirty="0">
                <a:solidFill>
                  <a:srgbClr val="171514"/>
                </a:solidFill>
                <a:latin typeface="Microsoft Sans Serif"/>
                <a:cs typeface="Microsoft Sans Serif"/>
              </a:rPr>
              <a:t> </a:t>
            </a:r>
            <a:r>
              <a:rPr sz="900" spc="40" dirty="0">
                <a:solidFill>
                  <a:srgbClr val="171514"/>
                </a:solidFill>
                <a:latin typeface="Microsoft Sans Serif"/>
                <a:cs typeface="Microsoft Sans Serif"/>
              </a:rPr>
              <a:t>nube</a:t>
            </a:r>
            <a:r>
              <a:rPr sz="900" spc="-5" dirty="0">
                <a:solidFill>
                  <a:srgbClr val="171514"/>
                </a:solidFill>
                <a:latin typeface="Microsoft Sans Serif"/>
                <a:cs typeface="Microsoft Sans Serif"/>
              </a:rPr>
              <a:t> </a:t>
            </a:r>
            <a:r>
              <a:rPr sz="900" spc="30" dirty="0">
                <a:solidFill>
                  <a:srgbClr val="171514"/>
                </a:solidFill>
                <a:latin typeface="Microsoft Sans Serif"/>
                <a:cs typeface="Microsoft Sans Serif"/>
              </a:rPr>
              <a:t>de</a:t>
            </a:r>
            <a:r>
              <a:rPr sz="900" spc="-10" dirty="0">
                <a:solidFill>
                  <a:srgbClr val="171514"/>
                </a:solidFill>
                <a:latin typeface="Microsoft Sans Serif"/>
                <a:cs typeface="Microsoft Sans Serif"/>
              </a:rPr>
              <a:t> </a:t>
            </a:r>
            <a:r>
              <a:rPr sz="900" spc="50" dirty="0">
                <a:solidFill>
                  <a:srgbClr val="171514"/>
                </a:solidFill>
                <a:latin typeface="Microsoft Sans Serif"/>
                <a:cs typeface="Microsoft Sans Serif"/>
              </a:rPr>
              <a:t>tormenta</a:t>
            </a:r>
            <a:r>
              <a:rPr sz="900" spc="-5" dirty="0">
                <a:solidFill>
                  <a:srgbClr val="171514"/>
                </a:solidFill>
                <a:latin typeface="Microsoft Sans Serif"/>
                <a:cs typeface="Microsoft Sans Serif"/>
              </a:rPr>
              <a:t> </a:t>
            </a:r>
            <a:r>
              <a:rPr sz="900" spc="45" dirty="0">
                <a:solidFill>
                  <a:srgbClr val="171514"/>
                </a:solidFill>
                <a:latin typeface="Microsoft Sans Serif"/>
                <a:cs typeface="Microsoft Sans Serif"/>
              </a:rPr>
              <a:t>no</a:t>
            </a:r>
            <a:r>
              <a:rPr sz="900" spc="-5" dirty="0">
                <a:solidFill>
                  <a:srgbClr val="171514"/>
                </a:solidFill>
                <a:latin typeface="Microsoft Sans Serif"/>
                <a:cs typeface="Microsoft Sans Serif"/>
              </a:rPr>
              <a:t> </a:t>
            </a:r>
            <a:r>
              <a:rPr sz="900" spc="-10" dirty="0">
                <a:solidFill>
                  <a:srgbClr val="171514"/>
                </a:solidFill>
                <a:latin typeface="Microsoft Sans Serif"/>
                <a:cs typeface="Microsoft Sans Serif"/>
              </a:rPr>
              <a:t>se</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pueden</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controlar</a:t>
            </a:r>
            <a:r>
              <a:rPr sz="900" spc="35" dirty="0">
                <a:solidFill>
                  <a:srgbClr val="171514"/>
                </a:solidFill>
                <a:latin typeface="Microsoft Sans Serif"/>
                <a:cs typeface="Microsoft Sans Serif"/>
              </a:rPr>
              <a:t>,</a:t>
            </a:r>
            <a:r>
              <a:rPr sz="900" spc="-5" dirty="0">
                <a:solidFill>
                  <a:srgbClr val="171514"/>
                </a:solidFill>
                <a:latin typeface="Microsoft Sans Serif"/>
                <a:cs typeface="Microsoft Sans Serif"/>
              </a:rPr>
              <a:t> </a:t>
            </a:r>
            <a:r>
              <a:rPr sz="900" spc="-10" dirty="0" err="1" smtClean="0">
                <a:solidFill>
                  <a:srgbClr val="171514"/>
                </a:solidFill>
                <a:latin typeface="Microsoft Sans Serif"/>
                <a:cs typeface="Microsoft Sans Serif"/>
              </a:rPr>
              <a:t>es</a:t>
            </a:r>
            <a:r>
              <a:rPr lang="es-ES" sz="900" spc="-10" dirty="0" smtClean="0">
                <a:solidFill>
                  <a:srgbClr val="171514"/>
                </a:solidFill>
                <a:latin typeface="Microsoft Sans Serif"/>
                <a:cs typeface="Microsoft Sans Serif"/>
              </a:rPr>
              <a:t> </a:t>
            </a:r>
            <a:r>
              <a:rPr sz="900" spc="20" dirty="0" err="1" smtClean="0">
                <a:solidFill>
                  <a:srgbClr val="171514"/>
                </a:solidFill>
                <a:latin typeface="Microsoft Sans Serif"/>
                <a:cs typeface="Microsoft Sans Serif"/>
              </a:rPr>
              <a:t>posible</a:t>
            </a:r>
            <a:r>
              <a:rPr sz="900" spc="20" dirty="0">
                <a:solidFill>
                  <a:srgbClr val="171514"/>
                </a:solidFill>
                <a:latin typeface="Microsoft Sans Serif"/>
                <a:cs typeface="Microsoft Sans Serif"/>
              </a:rPr>
              <a:t>,</a:t>
            </a:r>
            <a:r>
              <a:rPr sz="900" spc="-5" dirty="0">
                <a:solidFill>
                  <a:srgbClr val="171514"/>
                </a:solidFill>
                <a:latin typeface="Microsoft Sans Serif"/>
                <a:cs typeface="Microsoft Sans Serif"/>
              </a:rPr>
              <a:t> </a:t>
            </a:r>
            <a:r>
              <a:rPr sz="900" spc="30" dirty="0">
                <a:solidFill>
                  <a:srgbClr val="171514"/>
                </a:solidFill>
                <a:latin typeface="Microsoft Sans Serif"/>
                <a:cs typeface="Microsoft Sans Serif"/>
              </a:rPr>
              <a:t>utilizando</a:t>
            </a:r>
            <a:r>
              <a:rPr sz="900" dirty="0">
                <a:solidFill>
                  <a:srgbClr val="171514"/>
                </a:solidFill>
                <a:latin typeface="Microsoft Sans Serif"/>
                <a:cs typeface="Microsoft Sans Serif"/>
              </a:rPr>
              <a:t> </a:t>
            </a:r>
            <a:r>
              <a:rPr sz="900" spc="55" dirty="0">
                <a:solidFill>
                  <a:srgbClr val="171514"/>
                </a:solidFill>
                <a:latin typeface="Microsoft Sans Serif"/>
                <a:cs typeface="Microsoft Sans Serif"/>
              </a:rPr>
              <a:t>un</a:t>
            </a:r>
            <a:r>
              <a:rPr sz="900" dirty="0">
                <a:solidFill>
                  <a:srgbClr val="171514"/>
                </a:solidFill>
                <a:latin typeface="Microsoft Sans Serif"/>
                <a:cs typeface="Microsoft Sans Serif"/>
              </a:rPr>
              <a:t> </a:t>
            </a:r>
            <a:r>
              <a:rPr sz="900" spc="20" dirty="0">
                <a:solidFill>
                  <a:srgbClr val="171514"/>
                </a:solidFill>
                <a:latin typeface="Microsoft Sans Serif"/>
                <a:cs typeface="Microsoft Sans Serif"/>
              </a:rPr>
              <a:t>sistema</a:t>
            </a:r>
            <a:r>
              <a:rPr sz="900" dirty="0">
                <a:solidFill>
                  <a:srgbClr val="171514"/>
                </a:solidFill>
                <a:latin typeface="Microsoft Sans Serif"/>
                <a:cs typeface="Microsoft Sans Serif"/>
              </a:rPr>
              <a:t> </a:t>
            </a:r>
            <a:r>
              <a:rPr sz="900" spc="30" dirty="0">
                <a:solidFill>
                  <a:srgbClr val="171514"/>
                </a:solidFill>
                <a:latin typeface="Microsoft Sans Serif"/>
                <a:cs typeface="Microsoft Sans Serif"/>
              </a:rPr>
              <a:t>de</a:t>
            </a:r>
            <a:r>
              <a:rPr sz="900" dirty="0">
                <a:solidFill>
                  <a:srgbClr val="171514"/>
                </a:solidFill>
                <a:latin typeface="Microsoft Sans Serif"/>
                <a:cs typeface="Microsoft Sans Serif"/>
              </a:rPr>
              <a:t> </a:t>
            </a:r>
            <a:r>
              <a:rPr sz="900" spc="30" dirty="0">
                <a:solidFill>
                  <a:srgbClr val="171514"/>
                </a:solidFill>
                <a:latin typeface="Microsoft Sans Serif"/>
                <a:cs typeface="Microsoft Sans Serif"/>
              </a:rPr>
              <a:t>protección</a:t>
            </a:r>
            <a:r>
              <a:rPr sz="900" dirty="0">
                <a:solidFill>
                  <a:srgbClr val="171514"/>
                </a:solidFill>
                <a:latin typeface="Microsoft Sans Serif"/>
                <a:cs typeface="Microsoft Sans Serif"/>
              </a:rPr>
              <a:t> </a:t>
            </a:r>
            <a:r>
              <a:rPr sz="900" spc="20" dirty="0">
                <a:solidFill>
                  <a:srgbClr val="171514"/>
                </a:solidFill>
                <a:latin typeface="Microsoft Sans Serif"/>
                <a:cs typeface="Microsoft Sans Serif"/>
              </a:rPr>
              <a:t>adecuado,</a:t>
            </a:r>
            <a:r>
              <a:rPr sz="900" dirty="0">
                <a:solidFill>
                  <a:srgbClr val="171514"/>
                </a:solidFill>
                <a:latin typeface="Microsoft Sans Serif"/>
                <a:cs typeface="Microsoft Sans Serif"/>
              </a:rPr>
              <a:t> </a:t>
            </a:r>
            <a:r>
              <a:rPr sz="900" spc="45" dirty="0">
                <a:solidFill>
                  <a:srgbClr val="171514"/>
                </a:solidFill>
                <a:latin typeface="Microsoft Sans Serif"/>
                <a:cs typeface="Microsoft Sans Serif"/>
              </a:rPr>
              <a:t>dirigir</a:t>
            </a:r>
            <a:r>
              <a:rPr sz="900" dirty="0">
                <a:solidFill>
                  <a:srgbClr val="171514"/>
                </a:solidFill>
                <a:latin typeface="Microsoft Sans Serif"/>
                <a:cs typeface="Microsoft Sans Serif"/>
              </a:rPr>
              <a:t> </a:t>
            </a:r>
            <a:r>
              <a:rPr sz="900" spc="15" dirty="0">
                <a:solidFill>
                  <a:srgbClr val="171514"/>
                </a:solidFill>
                <a:latin typeface="Microsoft Sans Serif"/>
                <a:cs typeface="Microsoft Sans Serif"/>
              </a:rPr>
              <a:t>el</a:t>
            </a:r>
            <a:r>
              <a:rPr sz="900" dirty="0">
                <a:solidFill>
                  <a:srgbClr val="171514"/>
                </a:solidFill>
                <a:latin typeface="Microsoft Sans Serif"/>
                <a:cs typeface="Microsoft Sans Serif"/>
              </a:rPr>
              <a:t> </a:t>
            </a:r>
            <a:r>
              <a:rPr sz="900" spc="30" dirty="0">
                <a:solidFill>
                  <a:srgbClr val="171514"/>
                </a:solidFill>
                <a:latin typeface="Microsoft Sans Serif"/>
                <a:cs typeface="Microsoft Sans Serif"/>
              </a:rPr>
              <a:t>rayo</a:t>
            </a:r>
            <a:r>
              <a:rPr sz="900" dirty="0">
                <a:solidFill>
                  <a:srgbClr val="171514"/>
                </a:solidFill>
                <a:latin typeface="Microsoft Sans Serif"/>
                <a:cs typeface="Microsoft Sans Serif"/>
              </a:rPr>
              <a:t> </a:t>
            </a:r>
            <a:r>
              <a:rPr sz="900" spc="10" dirty="0">
                <a:solidFill>
                  <a:srgbClr val="171514"/>
                </a:solidFill>
                <a:latin typeface="Microsoft Sans Serif"/>
                <a:cs typeface="Microsoft Sans Serif"/>
              </a:rPr>
              <a:t>hacia</a:t>
            </a:r>
            <a:endParaRPr sz="900" dirty="0">
              <a:latin typeface="Microsoft Sans Serif"/>
              <a:cs typeface="Microsoft Sans Serif"/>
            </a:endParaRPr>
          </a:p>
        </p:txBody>
      </p:sp>
      <p:sp>
        <p:nvSpPr>
          <p:cNvPr id="49" name="object 49"/>
          <p:cNvSpPr txBox="1"/>
          <p:nvPr/>
        </p:nvSpPr>
        <p:spPr>
          <a:xfrm>
            <a:off x="5337172" y="7216648"/>
            <a:ext cx="3002280" cy="448841"/>
          </a:xfrm>
          <a:prstGeom prst="rect">
            <a:avLst/>
          </a:prstGeom>
        </p:spPr>
        <p:txBody>
          <a:bodyPr vert="horz" wrap="square" lIns="0" tIns="12700" rIns="0" bIns="0" rtlCol="0">
            <a:spAutoFit/>
          </a:bodyPr>
          <a:lstStyle/>
          <a:p>
            <a:pPr marL="1181100">
              <a:spcBef>
                <a:spcPts val="100"/>
              </a:spcBef>
              <a:tabLst>
                <a:tab pos="2138680" algn="l"/>
              </a:tabLst>
            </a:pPr>
            <a:r>
              <a:rPr sz="800" spc="-20" dirty="0">
                <a:solidFill>
                  <a:srgbClr val="171514"/>
                </a:solidFill>
                <a:latin typeface="Microsoft Sans Serif"/>
                <a:cs typeface="Microsoft Sans Serif"/>
              </a:rPr>
              <a:t>(a)	</a:t>
            </a:r>
            <a:r>
              <a:rPr sz="800" spc="-5" dirty="0">
                <a:solidFill>
                  <a:srgbClr val="171514"/>
                </a:solidFill>
                <a:latin typeface="Microsoft Sans Serif"/>
                <a:cs typeface="Microsoft Sans Serif"/>
              </a:rPr>
              <a:t>(b)</a:t>
            </a:r>
            <a:endParaRPr sz="800">
              <a:latin typeface="Microsoft Sans Serif"/>
              <a:cs typeface="Microsoft Sans Serif"/>
            </a:endParaRPr>
          </a:p>
          <a:p>
            <a:pPr>
              <a:spcBef>
                <a:spcPts val="50"/>
              </a:spcBef>
            </a:pPr>
            <a:endParaRPr sz="1100">
              <a:latin typeface="Microsoft Sans Serif"/>
              <a:cs typeface="Microsoft Sans Serif"/>
            </a:endParaRPr>
          </a:p>
          <a:p>
            <a:pPr marL="12700"/>
            <a:r>
              <a:rPr sz="850" b="1" spc="-10" dirty="0">
                <a:solidFill>
                  <a:srgbClr val="171514"/>
                </a:solidFill>
                <a:latin typeface="Arial"/>
                <a:cs typeface="Arial"/>
              </a:rPr>
              <a:t>FIGURA</a:t>
            </a:r>
            <a:r>
              <a:rPr sz="850" b="1" spc="-20" dirty="0">
                <a:solidFill>
                  <a:srgbClr val="171514"/>
                </a:solidFill>
                <a:latin typeface="Arial"/>
                <a:cs typeface="Arial"/>
              </a:rPr>
              <a:t> </a:t>
            </a:r>
            <a:r>
              <a:rPr sz="850" b="1" spc="-5" dirty="0">
                <a:solidFill>
                  <a:srgbClr val="171514"/>
                </a:solidFill>
                <a:latin typeface="Arial"/>
                <a:cs typeface="Arial"/>
              </a:rPr>
              <a:t>8.2</a:t>
            </a:r>
            <a:r>
              <a:rPr sz="850" spc="-5" dirty="0">
                <a:solidFill>
                  <a:srgbClr val="171514"/>
                </a:solidFill>
                <a:latin typeface="Microsoft Sans Serif"/>
                <a:cs typeface="Microsoft Sans Serif"/>
              </a:rPr>
              <a:t>Pasos </a:t>
            </a:r>
            <a:r>
              <a:rPr sz="850" spc="25" dirty="0">
                <a:solidFill>
                  <a:srgbClr val="171514"/>
                </a:solidFill>
                <a:latin typeface="Microsoft Sans Serif"/>
                <a:cs typeface="Microsoft Sans Serif"/>
              </a:rPr>
              <a:t>involucrados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desarrollo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un</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a:t>
            </a:r>
            <a:endParaRPr sz="850">
              <a:latin typeface="Microsoft Sans Serif"/>
              <a:cs typeface="Microsoft Sans Serif"/>
            </a:endParaRPr>
          </a:p>
        </p:txBody>
      </p:sp>
      <p:sp>
        <p:nvSpPr>
          <p:cNvPr id="50" name="object 50"/>
          <p:cNvSpPr txBox="1"/>
          <p:nvPr/>
        </p:nvSpPr>
        <p:spPr>
          <a:xfrm>
            <a:off x="8396992" y="7223251"/>
            <a:ext cx="151130" cy="135935"/>
          </a:xfrm>
          <a:prstGeom prst="rect">
            <a:avLst/>
          </a:prstGeom>
        </p:spPr>
        <p:txBody>
          <a:bodyPr vert="horz" wrap="square" lIns="0" tIns="12700" rIns="0" bIns="0" rtlCol="0">
            <a:spAutoFit/>
          </a:bodyPr>
          <a:lstStyle/>
          <a:p>
            <a:pPr marL="12700">
              <a:spcBef>
                <a:spcPts val="100"/>
              </a:spcBef>
            </a:pPr>
            <a:r>
              <a:rPr sz="800" spc="-45" dirty="0">
                <a:solidFill>
                  <a:srgbClr val="171514"/>
                </a:solidFill>
                <a:latin typeface="Microsoft Sans Serif"/>
                <a:cs typeface="Microsoft Sans Serif"/>
              </a:rPr>
              <a:t>(C)</a:t>
            </a:r>
            <a:endParaRPr sz="800">
              <a:latin typeface="Microsoft Sans Serif"/>
              <a:cs typeface="Microsoft Sans Serif"/>
            </a:endParaRP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258137"/>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3" name="object 3"/>
          <p:cNvGrpSpPr/>
          <p:nvPr/>
        </p:nvGrpSpPr>
        <p:grpSpPr>
          <a:xfrm>
            <a:off x="6797966" y="926411"/>
            <a:ext cx="267335" cy="61594"/>
            <a:chOff x="2114840" y="926411"/>
            <a:chExt cx="267335" cy="61594"/>
          </a:xfrm>
        </p:grpSpPr>
        <p:sp>
          <p:nvSpPr>
            <p:cNvPr id="4" name="object 4"/>
            <p:cNvSpPr/>
            <p:nvPr/>
          </p:nvSpPr>
          <p:spPr>
            <a:xfrm>
              <a:off x="2155633" y="957018"/>
              <a:ext cx="226060" cy="0"/>
            </a:xfrm>
            <a:custGeom>
              <a:avLst/>
              <a:gdLst/>
              <a:ahLst/>
              <a:cxnLst/>
              <a:rect l="l" t="t" r="r" b="b"/>
              <a:pathLst>
                <a:path w="226060">
                  <a:moveTo>
                    <a:pt x="0" y="0"/>
                  </a:moveTo>
                  <a:lnTo>
                    <a:pt x="225945" y="0"/>
                  </a:lnTo>
                </a:path>
              </a:pathLst>
            </a:custGeom>
            <a:ln w="10198">
              <a:solidFill>
                <a:srgbClr val="231F20"/>
              </a:solidFill>
            </a:ln>
          </p:spPr>
          <p:txBody>
            <a:bodyPr wrap="square" lIns="0" tIns="0" rIns="0" bIns="0" rtlCol="0"/>
            <a:lstStyle/>
            <a:p>
              <a:endParaRPr/>
            </a:p>
          </p:txBody>
        </p:sp>
        <p:sp>
          <p:nvSpPr>
            <p:cNvPr id="5" name="object 5"/>
            <p:cNvSpPr/>
            <p:nvPr/>
          </p:nvSpPr>
          <p:spPr>
            <a:xfrm>
              <a:off x="2114840" y="926411"/>
              <a:ext cx="61594" cy="61594"/>
            </a:xfrm>
            <a:custGeom>
              <a:avLst/>
              <a:gdLst/>
              <a:ahLst/>
              <a:cxnLst/>
              <a:rect l="l" t="t" r="r" b="b"/>
              <a:pathLst>
                <a:path w="61594" h="61594">
                  <a:moveTo>
                    <a:pt x="61201" y="0"/>
                  </a:moveTo>
                  <a:lnTo>
                    <a:pt x="0" y="30606"/>
                  </a:lnTo>
                  <a:lnTo>
                    <a:pt x="61201" y="61213"/>
                  </a:lnTo>
                  <a:lnTo>
                    <a:pt x="40792" y="30606"/>
                  </a:lnTo>
                  <a:lnTo>
                    <a:pt x="61201" y="0"/>
                  </a:lnTo>
                  <a:close/>
                </a:path>
              </a:pathLst>
            </a:custGeom>
            <a:solidFill>
              <a:srgbClr val="231F20"/>
            </a:solidFill>
          </p:spPr>
          <p:txBody>
            <a:bodyPr wrap="square" lIns="0" tIns="0" rIns="0" bIns="0" rtlCol="0"/>
            <a:lstStyle/>
            <a:p>
              <a:endParaRPr/>
            </a:p>
          </p:txBody>
        </p:sp>
      </p:grpSp>
      <p:grpSp>
        <p:nvGrpSpPr>
          <p:cNvPr id="6" name="object 6"/>
          <p:cNvGrpSpPr/>
          <p:nvPr/>
        </p:nvGrpSpPr>
        <p:grpSpPr>
          <a:xfrm>
            <a:off x="7706592" y="1920739"/>
            <a:ext cx="36830" cy="36830"/>
            <a:chOff x="3023467" y="1920739"/>
            <a:chExt cx="36830" cy="36830"/>
          </a:xfrm>
        </p:grpSpPr>
        <p:sp>
          <p:nvSpPr>
            <p:cNvPr id="7" name="object 7"/>
            <p:cNvSpPr/>
            <p:nvPr/>
          </p:nvSpPr>
          <p:spPr>
            <a:xfrm>
              <a:off x="3027290" y="1924561"/>
              <a:ext cx="29209" cy="29209"/>
            </a:xfrm>
            <a:custGeom>
              <a:avLst/>
              <a:gdLst/>
              <a:ahLst/>
              <a:cxnLst/>
              <a:rect l="l" t="t" r="r" b="b"/>
              <a:pathLst>
                <a:path w="29210" h="29210">
                  <a:moveTo>
                    <a:pt x="22567" y="0"/>
                  </a:moveTo>
                  <a:lnTo>
                    <a:pt x="14541" y="0"/>
                  </a:lnTo>
                  <a:lnTo>
                    <a:pt x="6515" y="0"/>
                  </a:lnTo>
                  <a:lnTo>
                    <a:pt x="0" y="6515"/>
                  </a:lnTo>
                  <a:lnTo>
                    <a:pt x="0" y="22567"/>
                  </a:lnTo>
                  <a:lnTo>
                    <a:pt x="6515" y="29083"/>
                  </a:lnTo>
                  <a:lnTo>
                    <a:pt x="22567" y="29083"/>
                  </a:lnTo>
                  <a:lnTo>
                    <a:pt x="29070" y="22567"/>
                  </a:lnTo>
                  <a:lnTo>
                    <a:pt x="29070" y="6515"/>
                  </a:lnTo>
                  <a:lnTo>
                    <a:pt x="22567" y="0"/>
                  </a:lnTo>
                  <a:close/>
                </a:path>
              </a:pathLst>
            </a:custGeom>
            <a:solidFill>
              <a:srgbClr val="231F20"/>
            </a:solidFill>
          </p:spPr>
          <p:txBody>
            <a:bodyPr wrap="square" lIns="0" tIns="0" rIns="0" bIns="0" rtlCol="0"/>
            <a:lstStyle/>
            <a:p>
              <a:endParaRPr/>
            </a:p>
          </p:txBody>
        </p:sp>
        <p:sp>
          <p:nvSpPr>
            <p:cNvPr id="8" name="object 8"/>
            <p:cNvSpPr/>
            <p:nvPr/>
          </p:nvSpPr>
          <p:spPr>
            <a:xfrm>
              <a:off x="3027290" y="1924561"/>
              <a:ext cx="29209" cy="29209"/>
            </a:xfrm>
            <a:custGeom>
              <a:avLst/>
              <a:gdLst/>
              <a:ahLst/>
              <a:cxnLst/>
              <a:rect l="l" t="t" r="r" b="b"/>
              <a:pathLst>
                <a:path w="29210" h="29210">
                  <a:moveTo>
                    <a:pt x="14541" y="0"/>
                  </a:moveTo>
                  <a:lnTo>
                    <a:pt x="6515" y="0"/>
                  </a:lnTo>
                  <a:lnTo>
                    <a:pt x="0" y="6515"/>
                  </a:lnTo>
                  <a:lnTo>
                    <a:pt x="0" y="14541"/>
                  </a:lnTo>
                  <a:lnTo>
                    <a:pt x="0" y="22567"/>
                  </a:lnTo>
                  <a:lnTo>
                    <a:pt x="6515" y="29083"/>
                  </a:lnTo>
                  <a:lnTo>
                    <a:pt x="14541" y="29083"/>
                  </a:lnTo>
                  <a:lnTo>
                    <a:pt x="22567" y="29083"/>
                  </a:lnTo>
                  <a:lnTo>
                    <a:pt x="29070" y="22567"/>
                  </a:lnTo>
                  <a:lnTo>
                    <a:pt x="29070" y="14541"/>
                  </a:lnTo>
                  <a:lnTo>
                    <a:pt x="29070" y="6515"/>
                  </a:lnTo>
                  <a:lnTo>
                    <a:pt x="22567" y="0"/>
                  </a:lnTo>
                  <a:lnTo>
                    <a:pt x="14541" y="0"/>
                  </a:lnTo>
                  <a:close/>
                </a:path>
              </a:pathLst>
            </a:custGeom>
            <a:ln w="7645">
              <a:solidFill>
                <a:srgbClr val="231F20"/>
              </a:solidFill>
            </a:ln>
          </p:spPr>
          <p:txBody>
            <a:bodyPr wrap="square" lIns="0" tIns="0" rIns="0" bIns="0" rtlCol="0"/>
            <a:lstStyle/>
            <a:p>
              <a:endParaRPr/>
            </a:p>
          </p:txBody>
        </p:sp>
      </p:grpSp>
      <p:sp>
        <p:nvSpPr>
          <p:cNvPr id="9" name="object 9"/>
          <p:cNvSpPr/>
          <p:nvPr/>
        </p:nvSpPr>
        <p:spPr>
          <a:xfrm>
            <a:off x="6185405" y="3006356"/>
            <a:ext cx="809625" cy="0"/>
          </a:xfrm>
          <a:custGeom>
            <a:avLst/>
            <a:gdLst/>
            <a:ahLst/>
            <a:cxnLst/>
            <a:rect l="l" t="t" r="r" b="b"/>
            <a:pathLst>
              <a:path w="809625">
                <a:moveTo>
                  <a:pt x="0" y="0"/>
                </a:moveTo>
                <a:lnTo>
                  <a:pt x="809438" y="0"/>
                </a:lnTo>
              </a:path>
            </a:pathLst>
          </a:custGeom>
          <a:ln w="10198">
            <a:solidFill>
              <a:srgbClr val="231F20"/>
            </a:solidFill>
          </a:ln>
        </p:spPr>
        <p:txBody>
          <a:bodyPr wrap="square" lIns="0" tIns="0" rIns="0" bIns="0" rtlCol="0"/>
          <a:lstStyle/>
          <a:p>
            <a:endParaRPr/>
          </a:p>
        </p:txBody>
      </p:sp>
      <p:grpSp>
        <p:nvGrpSpPr>
          <p:cNvPr id="10" name="object 10"/>
          <p:cNvGrpSpPr/>
          <p:nvPr/>
        </p:nvGrpSpPr>
        <p:grpSpPr>
          <a:xfrm>
            <a:off x="7226401" y="2985961"/>
            <a:ext cx="500380" cy="41275"/>
            <a:chOff x="2543276" y="2985960"/>
            <a:chExt cx="500380" cy="41275"/>
          </a:xfrm>
        </p:grpSpPr>
        <p:sp>
          <p:nvSpPr>
            <p:cNvPr id="11" name="object 11"/>
            <p:cNvSpPr/>
            <p:nvPr/>
          </p:nvSpPr>
          <p:spPr>
            <a:xfrm>
              <a:off x="2543276" y="3006356"/>
              <a:ext cx="480059" cy="0"/>
            </a:xfrm>
            <a:custGeom>
              <a:avLst/>
              <a:gdLst/>
              <a:ahLst/>
              <a:cxnLst/>
              <a:rect l="l" t="t" r="r" b="b"/>
              <a:pathLst>
                <a:path w="480060">
                  <a:moveTo>
                    <a:pt x="0" y="0"/>
                  </a:moveTo>
                  <a:lnTo>
                    <a:pt x="479433" y="0"/>
                  </a:lnTo>
                </a:path>
              </a:pathLst>
            </a:custGeom>
            <a:ln w="10198">
              <a:solidFill>
                <a:srgbClr val="231F20"/>
              </a:solidFill>
            </a:ln>
          </p:spPr>
          <p:txBody>
            <a:bodyPr wrap="square" lIns="0" tIns="0" rIns="0" bIns="0" rtlCol="0"/>
            <a:lstStyle/>
            <a:p>
              <a:endParaRPr/>
            </a:p>
          </p:txBody>
        </p:sp>
        <p:sp>
          <p:nvSpPr>
            <p:cNvPr id="12" name="object 12"/>
            <p:cNvSpPr/>
            <p:nvPr/>
          </p:nvSpPr>
          <p:spPr>
            <a:xfrm>
              <a:off x="3002309" y="2985960"/>
              <a:ext cx="41275" cy="41275"/>
            </a:xfrm>
            <a:custGeom>
              <a:avLst/>
              <a:gdLst/>
              <a:ahLst/>
              <a:cxnLst/>
              <a:rect l="l" t="t" r="r" b="b"/>
              <a:pathLst>
                <a:path w="41275" h="41275">
                  <a:moveTo>
                    <a:pt x="0" y="0"/>
                  </a:moveTo>
                  <a:lnTo>
                    <a:pt x="20396" y="20396"/>
                  </a:lnTo>
                  <a:lnTo>
                    <a:pt x="0" y="40792"/>
                  </a:lnTo>
                  <a:lnTo>
                    <a:pt x="40805" y="20396"/>
                  </a:lnTo>
                  <a:lnTo>
                    <a:pt x="0" y="0"/>
                  </a:lnTo>
                  <a:close/>
                </a:path>
              </a:pathLst>
            </a:custGeom>
            <a:solidFill>
              <a:srgbClr val="231F20"/>
            </a:solidFill>
          </p:spPr>
          <p:txBody>
            <a:bodyPr wrap="square" lIns="0" tIns="0" rIns="0" bIns="0" rtlCol="0"/>
            <a:lstStyle/>
            <a:p>
              <a:endParaRPr/>
            </a:p>
          </p:txBody>
        </p:sp>
      </p:grpSp>
      <p:sp>
        <p:nvSpPr>
          <p:cNvPr id="13" name="object 13"/>
          <p:cNvSpPr/>
          <p:nvPr/>
        </p:nvSpPr>
        <p:spPr>
          <a:xfrm>
            <a:off x="6165008" y="2985961"/>
            <a:ext cx="41275" cy="41275"/>
          </a:xfrm>
          <a:custGeom>
            <a:avLst/>
            <a:gdLst/>
            <a:ahLst/>
            <a:cxnLst/>
            <a:rect l="l" t="t" r="r" b="b"/>
            <a:pathLst>
              <a:path w="41275" h="41275">
                <a:moveTo>
                  <a:pt x="40792" y="0"/>
                </a:moveTo>
                <a:lnTo>
                  <a:pt x="0" y="20396"/>
                </a:lnTo>
                <a:lnTo>
                  <a:pt x="40792" y="40792"/>
                </a:lnTo>
                <a:lnTo>
                  <a:pt x="20396" y="20396"/>
                </a:lnTo>
                <a:lnTo>
                  <a:pt x="40792" y="0"/>
                </a:lnTo>
                <a:close/>
              </a:path>
            </a:pathLst>
          </a:custGeom>
          <a:solidFill>
            <a:srgbClr val="231F20"/>
          </a:solidFill>
        </p:spPr>
        <p:txBody>
          <a:bodyPr wrap="square" lIns="0" tIns="0" rIns="0" bIns="0" rtlCol="0"/>
          <a:lstStyle/>
          <a:p>
            <a:endParaRPr/>
          </a:p>
        </p:txBody>
      </p:sp>
      <p:sp>
        <p:nvSpPr>
          <p:cNvPr id="14" name="object 14"/>
          <p:cNvSpPr/>
          <p:nvPr/>
        </p:nvSpPr>
        <p:spPr>
          <a:xfrm>
            <a:off x="6176728" y="2869158"/>
            <a:ext cx="139065" cy="0"/>
          </a:xfrm>
          <a:custGeom>
            <a:avLst/>
            <a:gdLst/>
            <a:ahLst/>
            <a:cxnLst/>
            <a:rect l="l" t="t" r="r" b="b"/>
            <a:pathLst>
              <a:path w="139064">
                <a:moveTo>
                  <a:pt x="0" y="0"/>
                </a:moveTo>
                <a:lnTo>
                  <a:pt x="138728" y="0"/>
                </a:lnTo>
              </a:path>
            </a:pathLst>
          </a:custGeom>
          <a:ln w="10198">
            <a:solidFill>
              <a:srgbClr val="231F20"/>
            </a:solidFill>
          </a:ln>
        </p:spPr>
        <p:txBody>
          <a:bodyPr wrap="square" lIns="0" tIns="0" rIns="0" bIns="0" rtlCol="0"/>
          <a:lstStyle/>
          <a:p>
            <a:endParaRPr/>
          </a:p>
        </p:txBody>
      </p:sp>
      <p:grpSp>
        <p:nvGrpSpPr>
          <p:cNvPr id="15" name="object 15"/>
          <p:cNvGrpSpPr/>
          <p:nvPr/>
        </p:nvGrpSpPr>
        <p:grpSpPr>
          <a:xfrm>
            <a:off x="6547015" y="2848763"/>
            <a:ext cx="158750" cy="41275"/>
            <a:chOff x="1863890" y="2848762"/>
            <a:chExt cx="158750" cy="41275"/>
          </a:xfrm>
        </p:grpSpPr>
        <p:sp>
          <p:nvSpPr>
            <p:cNvPr id="16" name="object 16"/>
            <p:cNvSpPr/>
            <p:nvPr/>
          </p:nvSpPr>
          <p:spPr>
            <a:xfrm>
              <a:off x="1863890" y="2869158"/>
              <a:ext cx="138430" cy="0"/>
            </a:xfrm>
            <a:custGeom>
              <a:avLst/>
              <a:gdLst/>
              <a:ahLst/>
              <a:cxnLst/>
              <a:rect l="l" t="t" r="r" b="b"/>
              <a:pathLst>
                <a:path w="138430">
                  <a:moveTo>
                    <a:pt x="0" y="0"/>
                  </a:moveTo>
                  <a:lnTo>
                    <a:pt x="138233" y="0"/>
                  </a:lnTo>
                </a:path>
              </a:pathLst>
            </a:custGeom>
            <a:ln w="10198">
              <a:solidFill>
                <a:srgbClr val="231F20"/>
              </a:solidFill>
            </a:ln>
          </p:spPr>
          <p:txBody>
            <a:bodyPr wrap="square" lIns="0" tIns="0" rIns="0" bIns="0" rtlCol="0"/>
            <a:lstStyle/>
            <a:p>
              <a:endParaRPr/>
            </a:p>
          </p:txBody>
        </p:sp>
        <p:sp>
          <p:nvSpPr>
            <p:cNvPr id="17" name="object 17"/>
            <p:cNvSpPr/>
            <p:nvPr/>
          </p:nvSpPr>
          <p:spPr>
            <a:xfrm>
              <a:off x="1981709" y="2848762"/>
              <a:ext cx="41275" cy="41275"/>
            </a:xfrm>
            <a:custGeom>
              <a:avLst/>
              <a:gdLst/>
              <a:ahLst/>
              <a:cxnLst/>
              <a:rect l="l" t="t" r="r" b="b"/>
              <a:pathLst>
                <a:path w="41275" h="41275">
                  <a:moveTo>
                    <a:pt x="0" y="0"/>
                  </a:moveTo>
                  <a:lnTo>
                    <a:pt x="20408" y="20396"/>
                  </a:lnTo>
                  <a:lnTo>
                    <a:pt x="0" y="40805"/>
                  </a:lnTo>
                  <a:lnTo>
                    <a:pt x="40805" y="20396"/>
                  </a:lnTo>
                  <a:lnTo>
                    <a:pt x="0" y="0"/>
                  </a:lnTo>
                  <a:close/>
                </a:path>
              </a:pathLst>
            </a:custGeom>
            <a:solidFill>
              <a:srgbClr val="231F20"/>
            </a:solidFill>
          </p:spPr>
          <p:txBody>
            <a:bodyPr wrap="square" lIns="0" tIns="0" rIns="0" bIns="0" rtlCol="0"/>
            <a:lstStyle/>
            <a:p>
              <a:endParaRPr/>
            </a:p>
          </p:txBody>
        </p:sp>
      </p:grpSp>
      <p:sp>
        <p:nvSpPr>
          <p:cNvPr id="18" name="object 18"/>
          <p:cNvSpPr/>
          <p:nvPr/>
        </p:nvSpPr>
        <p:spPr>
          <a:xfrm>
            <a:off x="6156332" y="2848763"/>
            <a:ext cx="41275" cy="41275"/>
          </a:xfrm>
          <a:custGeom>
            <a:avLst/>
            <a:gdLst/>
            <a:ahLst/>
            <a:cxnLst/>
            <a:rect l="l" t="t" r="r" b="b"/>
            <a:pathLst>
              <a:path w="41275" h="41275">
                <a:moveTo>
                  <a:pt x="40805" y="0"/>
                </a:moveTo>
                <a:lnTo>
                  <a:pt x="0" y="20396"/>
                </a:lnTo>
                <a:lnTo>
                  <a:pt x="40805" y="40805"/>
                </a:lnTo>
                <a:lnTo>
                  <a:pt x="20396" y="20396"/>
                </a:lnTo>
                <a:lnTo>
                  <a:pt x="40805" y="0"/>
                </a:lnTo>
                <a:close/>
              </a:path>
            </a:pathLst>
          </a:custGeom>
          <a:solidFill>
            <a:srgbClr val="231F20"/>
          </a:solidFill>
        </p:spPr>
        <p:txBody>
          <a:bodyPr wrap="square" lIns="0" tIns="0" rIns="0" bIns="0" rtlCol="0"/>
          <a:lstStyle/>
          <a:p>
            <a:endParaRPr/>
          </a:p>
        </p:txBody>
      </p:sp>
      <p:sp>
        <p:nvSpPr>
          <p:cNvPr id="19" name="object 19"/>
          <p:cNvSpPr/>
          <p:nvPr/>
        </p:nvSpPr>
        <p:spPr>
          <a:xfrm>
            <a:off x="5961998" y="2483573"/>
            <a:ext cx="231140" cy="0"/>
          </a:xfrm>
          <a:custGeom>
            <a:avLst/>
            <a:gdLst/>
            <a:ahLst/>
            <a:cxnLst/>
            <a:rect l="l" t="t" r="r" b="b"/>
            <a:pathLst>
              <a:path w="231140">
                <a:moveTo>
                  <a:pt x="231051" y="0"/>
                </a:moveTo>
                <a:lnTo>
                  <a:pt x="0" y="0"/>
                </a:lnTo>
              </a:path>
            </a:pathLst>
          </a:custGeom>
          <a:ln w="5105">
            <a:solidFill>
              <a:srgbClr val="231F20"/>
            </a:solidFill>
          </a:ln>
        </p:spPr>
        <p:txBody>
          <a:bodyPr wrap="square" lIns="0" tIns="0" rIns="0" bIns="0" rtlCol="0"/>
          <a:lstStyle/>
          <a:p>
            <a:endParaRPr/>
          </a:p>
        </p:txBody>
      </p:sp>
      <p:grpSp>
        <p:nvGrpSpPr>
          <p:cNvPr id="20" name="object 20"/>
          <p:cNvGrpSpPr/>
          <p:nvPr/>
        </p:nvGrpSpPr>
        <p:grpSpPr>
          <a:xfrm>
            <a:off x="6005867" y="1940633"/>
            <a:ext cx="2154555" cy="1134110"/>
            <a:chOff x="1322741" y="1940633"/>
            <a:chExt cx="2154555" cy="1134110"/>
          </a:xfrm>
        </p:grpSpPr>
        <p:sp>
          <p:nvSpPr>
            <p:cNvPr id="21" name="object 21"/>
            <p:cNvSpPr/>
            <p:nvPr/>
          </p:nvSpPr>
          <p:spPr>
            <a:xfrm>
              <a:off x="1322741" y="1944456"/>
              <a:ext cx="2154555" cy="0"/>
            </a:xfrm>
            <a:custGeom>
              <a:avLst/>
              <a:gdLst/>
              <a:ahLst/>
              <a:cxnLst/>
              <a:rect l="l" t="t" r="r" b="b"/>
              <a:pathLst>
                <a:path w="2154554">
                  <a:moveTo>
                    <a:pt x="0" y="0"/>
                  </a:moveTo>
                  <a:lnTo>
                    <a:pt x="2154402" y="0"/>
                  </a:lnTo>
                </a:path>
              </a:pathLst>
            </a:custGeom>
            <a:ln w="7645">
              <a:solidFill>
                <a:srgbClr val="231F20"/>
              </a:solidFill>
              <a:prstDash val="sysDash"/>
            </a:ln>
          </p:spPr>
          <p:txBody>
            <a:bodyPr wrap="square" lIns="0" tIns="0" rIns="0" bIns="0" rtlCol="0"/>
            <a:lstStyle/>
            <a:p>
              <a:endParaRPr/>
            </a:p>
          </p:txBody>
        </p:sp>
        <p:sp>
          <p:nvSpPr>
            <p:cNvPr id="22" name="object 22"/>
            <p:cNvSpPr/>
            <p:nvPr/>
          </p:nvSpPr>
          <p:spPr>
            <a:xfrm>
              <a:off x="3036472" y="1946502"/>
              <a:ext cx="0" cy="1127760"/>
            </a:xfrm>
            <a:custGeom>
              <a:avLst/>
              <a:gdLst/>
              <a:ahLst/>
              <a:cxnLst/>
              <a:rect l="l" t="t" r="r" b="b"/>
              <a:pathLst>
                <a:path h="1127760">
                  <a:moveTo>
                    <a:pt x="0" y="0"/>
                  </a:moveTo>
                  <a:lnTo>
                    <a:pt x="0" y="1127696"/>
                  </a:lnTo>
                </a:path>
              </a:pathLst>
            </a:custGeom>
            <a:ln w="5105">
              <a:solidFill>
                <a:srgbClr val="231F20"/>
              </a:solidFill>
            </a:ln>
          </p:spPr>
          <p:txBody>
            <a:bodyPr wrap="square" lIns="0" tIns="0" rIns="0" bIns="0" rtlCol="0"/>
            <a:lstStyle/>
            <a:p>
              <a:endParaRPr/>
            </a:p>
          </p:txBody>
        </p:sp>
      </p:grpSp>
      <p:grpSp>
        <p:nvGrpSpPr>
          <p:cNvPr id="23" name="object 23"/>
          <p:cNvGrpSpPr/>
          <p:nvPr/>
        </p:nvGrpSpPr>
        <p:grpSpPr>
          <a:xfrm>
            <a:off x="5966082" y="800951"/>
            <a:ext cx="3291204" cy="1890395"/>
            <a:chOff x="1282957" y="800950"/>
            <a:chExt cx="3291204" cy="1890395"/>
          </a:xfrm>
        </p:grpSpPr>
        <p:sp>
          <p:nvSpPr>
            <p:cNvPr id="24" name="object 24"/>
            <p:cNvSpPr/>
            <p:nvPr/>
          </p:nvSpPr>
          <p:spPr>
            <a:xfrm>
              <a:off x="1396922" y="1099049"/>
              <a:ext cx="2795905" cy="1542415"/>
            </a:xfrm>
            <a:custGeom>
              <a:avLst/>
              <a:gdLst/>
              <a:ahLst/>
              <a:cxnLst/>
              <a:rect l="l" t="t" r="r" b="b"/>
              <a:pathLst>
                <a:path w="2795904" h="1542414">
                  <a:moveTo>
                    <a:pt x="616966" y="68920"/>
                  </a:moveTo>
                  <a:lnTo>
                    <a:pt x="654455" y="36501"/>
                  </a:lnTo>
                  <a:lnTo>
                    <a:pt x="696945" y="14157"/>
                  </a:lnTo>
                  <a:lnTo>
                    <a:pt x="742613" y="1964"/>
                  </a:lnTo>
                  <a:lnTo>
                    <a:pt x="789635" y="0"/>
                  </a:lnTo>
                  <a:lnTo>
                    <a:pt x="836190" y="8340"/>
                  </a:lnTo>
                  <a:lnTo>
                    <a:pt x="880456" y="27063"/>
                  </a:lnTo>
                  <a:lnTo>
                    <a:pt x="920610" y="56245"/>
                  </a:lnTo>
                  <a:lnTo>
                    <a:pt x="949690" y="89012"/>
                  </a:lnTo>
                  <a:lnTo>
                    <a:pt x="957834" y="101178"/>
                  </a:lnTo>
                </a:path>
                <a:path w="2795904" h="1542414">
                  <a:moveTo>
                    <a:pt x="612101" y="73098"/>
                  </a:moveTo>
                  <a:lnTo>
                    <a:pt x="587448" y="113413"/>
                  </a:lnTo>
                  <a:lnTo>
                    <a:pt x="569521" y="154127"/>
                  </a:lnTo>
                  <a:lnTo>
                    <a:pt x="544874" y="219507"/>
                  </a:lnTo>
                  <a:lnTo>
                    <a:pt x="511263" y="317776"/>
                  </a:lnTo>
                  <a:lnTo>
                    <a:pt x="488548" y="389935"/>
                  </a:lnTo>
                  <a:lnTo>
                    <a:pt x="475647" y="432903"/>
                  </a:lnTo>
                  <a:lnTo>
                    <a:pt x="461863" y="479694"/>
                  </a:lnTo>
                  <a:lnTo>
                    <a:pt x="447306" y="529731"/>
                  </a:lnTo>
                  <a:lnTo>
                    <a:pt x="432085" y="582435"/>
                  </a:lnTo>
                  <a:lnTo>
                    <a:pt x="416311" y="637231"/>
                  </a:lnTo>
                  <a:lnTo>
                    <a:pt x="400092" y="693539"/>
                  </a:lnTo>
                  <a:lnTo>
                    <a:pt x="383538" y="750784"/>
                  </a:lnTo>
                  <a:lnTo>
                    <a:pt x="366760" y="808387"/>
                  </a:lnTo>
                  <a:lnTo>
                    <a:pt x="349866" y="865771"/>
                  </a:lnTo>
                  <a:lnTo>
                    <a:pt x="332966" y="922360"/>
                  </a:lnTo>
                  <a:lnTo>
                    <a:pt x="316171" y="977574"/>
                  </a:lnTo>
                  <a:lnTo>
                    <a:pt x="299589" y="1030838"/>
                  </a:lnTo>
                  <a:lnTo>
                    <a:pt x="283331" y="1081573"/>
                  </a:lnTo>
                  <a:lnTo>
                    <a:pt x="267505" y="1129203"/>
                  </a:lnTo>
                  <a:lnTo>
                    <a:pt x="252222" y="1173149"/>
                  </a:lnTo>
                  <a:lnTo>
                    <a:pt x="237592" y="1212835"/>
                  </a:lnTo>
                  <a:lnTo>
                    <a:pt x="191167" y="1316942"/>
                  </a:lnTo>
                  <a:lnTo>
                    <a:pt x="158032" y="1372936"/>
                  </a:lnTo>
                  <a:lnTo>
                    <a:pt x="125263" y="1417664"/>
                  </a:lnTo>
                  <a:lnTo>
                    <a:pt x="93806" y="1453123"/>
                  </a:lnTo>
                  <a:lnTo>
                    <a:pt x="64606" y="1481311"/>
                  </a:lnTo>
                  <a:lnTo>
                    <a:pt x="38608" y="1504227"/>
                  </a:lnTo>
                  <a:lnTo>
                    <a:pt x="16758" y="1523869"/>
                  </a:lnTo>
                  <a:lnTo>
                    <a:pt x="0" y="1542234"/>
                  </a:lnTo>
                </a:path>
                <a:path w="2795904" h="1542414">
                  <a:moveTo>
                    <a:pt x="949896" y="90040"/>
                  </a:moveTo>
                  <a:lnTo>
                    <a:pt x="980921" y="131150"/>
                  </a:lnTo>
                  <a:lnTo>
                    <a:pt x="1012575" y="172100"/>
                  </a:lnTo>
                  <a:lnTo>
                    <a:pt x="1044836" y="212867"/>
                  </a:lnTo>
                  <a:lnTo>
                    <a:pt x="1077684" y="253425"/>
                  </a:lnTo>
                  <a:lnTo>
                    <a:pt x="1111098" y="293751"/>
                  </a:lnTo>
                  <a:lnTo>
                    <a:pt x="1145057" y="333820"/>
                  </a:lnTo>
                  <a:lnTo>
                    <a:pt x="1179541" y="373608"/>
                  </a:lnTo>
                  <a:lnTo>
                    <a:pt x="1214527" y="413090"/>
                  </a:lnTo>
                  <a:lnTo>
                    <a:pt x="1249997" y="452244"/>
                  </a:lnTo>
                  <a:lnTo>
                    <a:pt x="1292429" y="497977"/>
                  </a:lnTo>
                  <a:lnTo>
                    <a:pt x="1335180" y="542876"/>
                  </a:lnTo>
                  <a:lnTo>
                    <a:pt x="1378214" y="586921"/>
                  </a:lnTo>
                  <a:lnTo>
                    <a:pt x="1421497" y="630089"/>
                  </a:lnTo>
                  <a:lnTo>
                    <a:pt x="1464996" y="672359"/>
                  </a:lnTo>
                  <a:lnTo>
                    <a:pt x="1508674" y="713710"/>
                  </a:lnTo>
                  <a:lnTo>
                    <a:pt x="1552498" y="754119"/>
                  </a:lnTo>
                  <a:lnTo>
                    <a:pt x="1596434" y="793566"/>
                  </a:lnTo>
                  <a:lnTo>
                    <a:pt x="1640447" y="832028"/>
                  </a:lnTo>
                  <a:lnTo>
                    <a:pt x="1684503" y="869484"/>
                  </a:lnTo>
                  <a:lnTo>
                    <a:pt x="1728566" y="905912"/>
                  </a:lnTo>
                  <a:lnTo>
                    <a:pt x="1772604" y="941291"/>
                  </a:lnTo>
                  <a:lnTo>
                    <a:pt x="1816581" y="975599"/>
                  </a:lnTo>
                  <a:lnTo>
                    <a:pt x="1860462" y="1008815"/>
                  </a:lnTo>
                  <a:lnTo>
                    <a:pt x="1904214" y="1040916"/>
                  </a:lnTo>
                  <a:lnTo>
                    <a:pt x="1947802" y="1071882"/>
                  </a:lnTo>
                  <a:lnTo>
                    <a:pt x="1991192" y="1101691"/>
                  </a:lnTo>
                  <a:lnTo>
                    <a:pt x="2034349" y="1130320"/>
                  </a:lnTo>
                  <a:lnTo>
                    <a:pt x="2077238" y="1157749"/>
                  </a:lnTo>
                  <a:lnTo>
                    <a:pt x="2119826" y="1183956"/>
                  </a:lnTo>
                  <a:lnTo>
                    <a:pt x="2162078" y="1208920"/>
                  </a:lnTo>
                  <a:lnTo>
                    <a:pt x="2203959" y="1232618"/>
                  </a:lnTo>
                  <a:lnTo>
                    <a:pt x="2245435" y="1255029"/>
                  </a:lnTo>
                  <a:lnTo>
                    <a:pt x="2286472" y="1276131"/>
                  </a:lnTo>
                  <a:lnTo>
                    <a:pt x="2327035" y="1295903"/>
                  </a:lnTo>
                  <a:lnTo>
                    <a:pt x="2367089" y="1314324"/>
                  </a:lnTo>
                  <a:lnTo>
                    <a:pt x="2406601" y="1331371"/>
                  </a:lnTo>
                  <a:lnTo>
                    <a:pt x="2445536" y="1347023"/>
                  </a:lnTo>
                  <a:lnTo>
                    <a:pt x="2483858" y="1361258"/>
                  </a:lnTo>
                  <a:lnTo>
                    <a:pt x="2521535" y="1374056"/>
                  </a:lnTo>
                  <a:lnTo>
                    <a:pt x="2558532" y="1385393"/>
                  </a:lnTo>
                  <a:lnTo>
                    <a:pt x="2630346" y="1403602"/>
                  </a:lnTo>
                  <a:lnTo>
                    <a:pt x="2699024" y="1415713"/>
                  </a:lnTo>
                  <a:lnTo>
                    <a:pt x="2764293" y="1421553"/>
                  </a:lnTo>
                  <a:lnTo>
                    <a:pt x="2795562" y="1422067"/>
                  </a:lnTo>
                </a:path>
              </a:pathLst>
            </a:custGeom>
            <a:ln w="15303">
              <a:solidFill>
                <a:srgbClr val="231F20"/>
              </a:solidFill>
            </a:ln>
          </p:spPr>
          <p:txBody>
            <a:bodyPr wrap="square" lIns="0" tIns="0" rIns="0" bIns="0" rtlCol="0"/>
            <a:lstStyle/>
            <a:p>
              <a:endParaRPr/>
            </a:p>
          </p:txBody>
        </p:sp>
        <p:sp>
          <p:nvSpPr>
            <p:cNvPr id="25" name="object 25"/>
            <p:cNvSpPr/>
            <p:nvPr/>
          </p:nvSpPr>
          <p:spPr>
            <a:xfrm>
              <a:off x="1389554" y="800950"/>
              <a:ext cx="3180715" cy="1886585"/>
            </a:xfrm>
            <a:custGeom>
              <a:avLst/>
              <a:gdLst/>
              <a:ahLst/>
              <a:cxnLst/>
              <a:rect l="l" t="t" r="r" b="b"/>
              <a:pathLst>
                <a:path w="3180715" h="1886585">
                  <a:moveTo>
                    <a:pt x="0" y="1846351"/>
                  </a:moveTo>
                  <a:lnTo>
                    <a:pt x="0" y="0"/>
                  </a:lnTo>
                </a:path>
                <a:path w="3180715" h="1886585">
                  <a:moveTo>
                    <a:pt x="0" y="1846351"/>
                  </a:moveTo>
                  <a:lnTo>
                    <a:pt x="3180613" y="1886115"/>
                  </a:lnTo>
                </a:path>
              </a:pathLst>
            </a:custGeom>
            <a:ln w="7645">
              <a:solidFill>
                <a:srgbClr val="231F20"/>
              </a:solidFill>
            </a:ln>
          </p:spPr>
          <p:txBody>
            <a:bodyPr wrap="square" lIns="0" tIns="0" rIns="0" bIns="0" rtlCol="0"/>
            <a:lstStyle/>
            <a:p>
              <a:endParaRPr/>
            </a:p>
          </p:txBody>
        </p:sp>
        <p:sp>
          <p:nvSpPr>
            <p:cNvPr id="26" name="object 26"/>
            <p:cNvSpPr/>
            <p:nvPr/>
          </p:nvSpPr>
          <p:spPr>
            <a:xfrm>
              <a:off x="1282957" y="1089630"/>
              <a:ext cx="1099185" cy="0"/>
            </a:xfrm>
            <a:custGeom>
              <a:avLst/>
              <a:gdLst/>
              <a:ahLst/>
              <a:cxnLst/>
              <a:rect l="l" t="t" r="r" b="b"/>
              <a:pathLst>
                <a:path w="1099185">
                  <a:moveTo>
                    <a:pt x="1098626" y="0"/>
                  </a:moveTo>
                  <a:lnTo>
                    <a:pt x="0" y="0"/>
                  </a:lnTo>
                </a:path>
              </a:pathLst>
            </a:custGeom>
            <a:ln w="7645">
              <a:solidFill>
                <a:srgbClr val="231F20"/>
              </a:solidFill>
              <a:prstDash val="sysDash"/>
            </a:ln>
          </p:spPr>
          <p:txBody>
            <a:bodyPr wrap="square" lIns="0" tIns="0" rIns="0" bIns="0" rtlCol="0"/>
            <a:lstStyle/>
            <a:p>
              <a:endParaRPr/>
            </a:p>
          </p:txBody>
        </p:sp>
        <p:sp>
          <p:nvSpPr>
            <p:cNvPr id="27" name="object 27"/>
            <p:cNvSpPr/>
            <p:nvPr/>
          </p:nvSpPr>
          <p:spPr>
            <a:xfrm>
              <a:off x="1531344" y="2471331"/>
              <a:ext cx="29209" cy="29209"/>
            </a:xfrm>
            <a:custGeom>
              <a:avLst/>
              <a:gdLst/>
              <a:ahLst/>
              <a:cxnLst/>
              <a:rect l="l" t="t" r="r" b="b"/>
              <a:pathLst>
                <a:path w="29209" h="29210">
                  <a:moveTo>
                    <a:pt x="22567" y="0"/>
                  </a:moveTo>
                  <a:lnTo>
                    <a:pt x="14541" y="0"/>
                  </a:lnTo>
                  <a:lnTo>
                    <a:pt x="6515" y="0"/>
                  </a:lnTo>
                  <a:lnTo>
                    <a:pt x="0" y="6515"/>
                  </a:lnTo>
                  <a:lnTo>
                    <a:pt x="0" y="22555"/>
                  </a:lnTo>
                  <a:lnTo>
                    <a:pt x="6515" y="29070"/>
                  </a:lnTo>
                  <a:lnTo>
                    <a:pt x="22567" y="29070"/>
                  </a:lnTo>
                  <a:lnTo>
                    <a:pt x="29082" y="22555"/>
                  </a:lnTo>
                  <a:lnTo>
                    <a:pt x="29082" y="6515"/>
                  </a:lnTo>
                  <a:lnTo>
                    <a:pt x="22567" y="0"/>
                  </a:lnTo>
                  <a:close/>
                </a:path>
              </a:pathLst>
            </a:custGeom>
            <a:solidFill>
              <a:srgbClr val="231F20"/>
            </a:solidFill>
          </p:spPr>
          <p:txBody>
            <a:bodyPr wrap="square" lIns="0" tIns="0" rIns="0" bIns="0" rtlCol="0"/>
            <a:lstStyle/>
            <a:p>
              <a:endParaRPr/>
            </a:p>
          </p:txBody>
        </p:sp>
        <p:sp>
          <p:nvSpPr>
            <p:cNvPr id="28" name="object 28"/>
            <p:cNvSpPr/>
            <p:nvPr/>
          </p:nvSpPr>
          <p:spPr>
            <a:xfrm>
              <a:off x="1531344" y="2471331"/>
              <a:ext cx="29209" cy="29209"/>
            </a:xfrm>
            <a:custGeom>
              <a:avLst/>
              <a:gdLst/>
              <a:ahLst/>
              <a:cxnLst/>
              <a:rect l="l" t="t" r="r" b="b"/>
              <a:pathLst>
                <a:path w="29209" h="29210">
                  <a:moveTo>
                    <a:pt x="14541" y="0"/>
                  </a:moveTo>
                  <a:lnTo>
                    <a:pt x="6515" y="0"/>
                  </a:lnTo>
                  <a:lnTo>
                    <a:pt x="0" y="6515"/>
                  </a:lnTo>
                  <a:lnTo>
                    <a:pt x="0" y="14541"/>
                  </a:lnTo>
                  <a:lnTo>
                    <a:pt x="0" y="22555"/>
                  </a:lnTo>
                  <a:lnTo>
                    <a:pt x="6515" y="29070"/>
                  </a:lnTo>
                  <a:lnTo>
                    <a:pt x="14541" y="29070"/>
                  </a:lnTo>
                  <a:lnTo>
                    <a:pt x="22567" y="29070"/>
                  </a:lnTo>
                  <a:lnTo>
                    <a:pt x="29082" y="22555"/>
                  </a:lnTo>
                  <a:lnTo>
                    <a:pt x="29082" y="14541"/>
                  </a:lnTo>
                  <a:lnTo>
                    <a:pt x="29082" y="6515"/>
                  </a:lnTo>
                  <a:lnTo>
                    <a:pt x="22567" y="0"/>
                  </a:lnTo>
                  <a:lnTo>
                    <a:pt x="14541" y="0"/>
                  </a:lnTo>
                  <a:close/>
                </a:path>
              </a:pathLst>
            </a:custGeom>
            <a:ln w="7645">
              <a:solidFill>
                <a:srgbClr val="231F20"/>
              </a:solidFill>
            </a:ln>
          </p:spPr>
          <p:txBody>
            <a:bodyPr wrap="square" lIns="0" tIns="0" rIns="0" bIns="0" rtlCol="0"/>
            <a:lstStyle/>
            <a:p>
              <a:endParaRPr/>
            </a:p>
          </p:txBody>
        </p:sp>
        <p:sp>
          <p:nvSpPr>
            <p:cNvPr id="29" name="object 29"/>
            <p:cNvSpPr/>
            <p:nvPr/>
          </p:nvSpPr>
          <p:spPr>
            <a:xfrm>
              <a:off x="1974566" y="1181947"/>
              <a:ext cx="29209" cy="29209"/>
            </a:xfrm>
            <a:custGeom>
              <a:avLst/>
              <a:gdLst/>
              <a:ahLst/>
              <a:cxnLst/>
              <a:rect l="l" t="t" r="r" b="b"/>
              <a:pathLst>
                <a:path w="29210" h="29209">
                  <a:moveTo>
                    <a:pt x="22567" y="0"/>
                  </a:moveTo>
                  <a:lnTo>
                    <a:pt x="14541" y="0"/>
                  </a:lnTo>
                  <a:lnTo>
                    <a:pt x="6515" y="0"/>
                  </a:lnTo>
                  <a:lnTo>
                    <a:pt x="0" y="6502"/>
                  </a:lnTo>
                  <a:lnTo>
                    <a:pt x="0" y="22567"/>
                  </a:lnTo>
                  <a:lnTo>
                    <a:pt x="6515" y="29070"/>
                  </a:lnTo>
                  <a:lnTo>
                    <a:pt x="22567" y="29070"/>
                  </a:lnTo>
                  <a:lnTo>
                    <a:pt x="29083" y="22567"/>
                  </a:lnTo>
                  <a:lnTo>
                    <a:pt x="29083" y="6502"/>
                  </a:lnTo>
                  <a:lnTo>
                    <a:pt x="22567" y="0"/>
                  </a:lnTo>
                  <a:close/>
                </a:path>
              </a:pathLst>
            </a:custGeom>
            <a:solidFill>
              <a:srgbClr val="231F20"/>
            </a:solidFill>
          </p:spPr>
          <p:txBody>
            <a:bodyPr wrap="square" lIns="0" tIns="0" rIns="0" bIns="0" rtlCol="0"/>
            <a:lstStyle/>
            <a:p>
              <a:endParaRPr/>
            </a:p>
          </p:txBody>
        </p:sp>
        <p:sp>
          <p:nvSpPr>
            <p:cNvPr id="30" name="object 30"/>
            <p:cNvSpPr/>
            <p:nvPr/>
          </p:nvSpPr>
          <p:spPr>
            <a:xfrm>
              <a:off x="1974566" y="1181947"/>
              <a:ext cx="29209" cy="29209"/>
            </a:xfrm>
            <a:custGeom>
              <a:avLst/>
              <a:gdLst/>
              <a:ahLst/>
              <a:cxnLst/>
              <a:rect l="l" t="t" r="r" b="b"/>
              <a:pathLst>
                <a:path w="29210" h="29209">
                  <a:moveTo>
                    <a:pt x="14541" y="0"/>
                  </a:moveTo>
                  <a:lnTo>
                    <a:pt x="6515" y="0"/>
                  </a:lnTo>
                  <a:lnTo>
                    <a:pt x="0" y="6502"/>
                  </a:lnTo>
                  <a:lnTo>
                    <a:pt x="0" y="14541"/>
                  </a:lnTo>
                  <a:lnTo>
                    <a:pt x="0" y="22567"/>
                  </a:lnTo>
                  <a:lnTo>
                    <a:pt x="6515" y="29070"/>
                  </a:lnTo>
                  <a:lnTo>
                    <a:pt x="14541" y="29070"/>
                  </a:lnTo>
                  <a:lnTo>
                    <a:pt x="22567" y="29070"/>
                  </a:lnTo>
                  <a:lnTo>
                    <a:pt x="29083" y="22567"/>
                  </a:lnTo>
                  <a:lnTo>
                    <a:pt x="29083" y="14541"/>
                  </a:lnTo>
                  <a:lnTo>
                    <a:pt x="29083" y="6502"/>
                  </a:lnTo>
                  <a:lnTo>
                    <a:pt x="22567" y="0"/>
                  </a:lnTo>
                  <a:lnTo>
                    <a:pt x="14541" y="0"/>
                  </a:lnTo>
                  <a:close/>
                </a:path>
              </a:pathLst>
            </a:custGeom>
            <a:ln w="7645">
              <a:solidFill>
                <a:srgbClr val="231F20"/>
              </a:solidFill>
            </a:ln>
          </p:spPr>
          <p:txBody>
            <a:bodyPr wrap="square" lIns="0" tIns="0" rIns="0" bIns="0" rtlCol="0"/>
            <a:lstStyle/>
            <a:p>
              <a:endParaRPr/>
            </a:p>
          </p:txBody>
        </p:sp>
      </p:grpSp>
      <p:sp>
        <p:nvSpPr>
          <p:cNvPr id="31" name="object 31"/>
          <p:cNvSpPr/>
          <p:nvPr/>
        </p:nvSpPr>
        <p:spPr>
          <a:xfrm>
            <a:off x="6163978" y="2783979"/>
            <a:ext cx="0" cy="318770"/>
          </a:xfrm>
          <a:custGeom>
            <a:avLst/>
            <a:gdLst/>
            <a:ahLst/>
            <a:cxnLst/>
            <a:rect l="l" t="t" r="r" b="b"/>
            <a:pathLst>
              <a:path h="318769">
                <a:moveTo>
                  <a:pt x="0" y="0"/>
                </a:moveTo>
                <a:lnTo>
                  <a:pt x="0" y="318274"/>
                </a:lnTo>
              </a:path>
            </a:pathLst>
          </a:custGeom>
          <a:ln w="5105">
            <a:solidFill>
              <a:srgbClr val="231F20"/>
            </a:solidFill>
          </a:ln>
        </p:spPr>
        <p:txBody>
          <a:bodyPr wrap="square" lIns="0" tIns="0" rIns="0" bIns="0" rtlCol="0"/>
          <a:lstStyle/>
          <a:p>
            <a:endParaRPr/>
          </a:p>
        </p:txBody>
      </p:sp>
      <p:sp>
        <p:nvSpPr>
          <p:cNvPr id="32" name="object 32"/>
          <p:cNvSpPr/>
          <p:nvPr/>
        </p:nvSpPr>
        <p:spPr>
          <a:xfrm>
            <a:off x="6007907" y="800951"/>
            <a:ext cx="812800" cy="2105025"/>
          </a:xfrm>
          <a:custGeom>
            <a:avLst/>
            <a:gdLst/>
            <a:ahLst/>
            <a:cxnLst/>
            <a:rect l="l" t="t" r="r" b="b"/>
            <a:pathLst>
              <a:path w="812800" h="2105025">
                <a:moveTo>
                  <a:pt x="714565" y="283070"/>
                </a:moveTo>
                <a:lnTo>
                  <a:pt x="714565" y="2104936"/>
                </a:lnTo>
              </a:path>
              <a:path w="812800" h="2105025">
                <a:moveTo>
                  <a:pt x="812482" y="0"/>
                </a:moveTo>
                <a:lnTo>
                  <a:pt x="160655" y="1845843"/>
                </a:lnTo>
              </a:path>
              <a:path w="812800" h="2105025">
                <a:moveTo>
                  <a:pt x="636016" y="397827"/>
                </a:moveTo>
                <a:lnTo>
                  <a:pt x="0" y="397827"/>
                </a:lnTo>
              </a:path>
            </a:pathLst>
          </a:custGeom>
          <a:ln w="5105">
            <a:solidFill>
              <a:srgbClr val="231F20"/>
            </a:solidFill>
          </a:ln>
        </p:spPr>
        <p:txBody>
          <a:bodyPr wrap="square" lIns="0" tIns="0" rIns="0" bIns="0" rtlCol="0"/>
          <a:lstStyle/>
          <a:p>
            <a:endParaRPr/>
          </a:p>
        </p:txBody>
      </p:sp>
      <p:sp>
        <p:nvSpPr>
          <p:cNvPr id="33" name="object 33"/>
          <p:cNvSpPr txBox="1"/>
          <p:nvPr/>
        </p:nvSpPr>
        <p:spPr>
          <a:xfrm>
            <a:off x="5337190"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34" name="object 34"/>
          <p:cNvSpPr txBox="1"/>
          <p:nvPr/>
        </p:nvSpPr>
        <p:spPr>
          <a:xfrm>
            <a:off x="9422616"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139</a:t>
            </a:r>
            <a:endParaRPr sz="900">
              <a:latin typeface="Arial"/>
              <a:cs typeface="Arial"/>
            </a:endParaRPr>
          </a:p>
        </p:txBody>
      </p:sp>
      <p:sp>
        <p:nvSpPr>
          <p:cNvPr id="35" name="object 35"/>
          <p:cNvSpPr txBox="1"/>
          <p:nvPr/>
        </p:nvSpPr>
        <p:spPr>
          <a:xfrm>
            <a:off x="7117782" y="813290"/>
            <a:ext cx="834390" cy="235962"/>
          </a:xfrm>
          <a:prstGeom prst="rect">
            <a:avLst/>
          </a:prstGeom>
        </p:spPr>
        <p:txBody>
          <a:bodyPr vert="horz" wrap="square" lIns="0" tIns="12700" rIns="0" bIns="0" rtlCol="0">
            <a:spAutoFit/>
          </a:bodyPr>
          <a:lstStyle/>
          <a:p>
            <a:pPr marL="12700">
              <a:spcBef>
                <a:spcPts val="100"/>
              </a:spcBef>
            </a:pPr>
            <a:r>
              <a:rPr sz="750" spc="20" dirty="0">
                <a:solidFill>
                  <a:srgbClr val="171514"/>
                </a:solidFill>
                <a:latin typeface="Microsoft Sans Serif"/>
                <a:cs typeface="Microsoft Sans Serif"/>
              </a:rPr>
              <a:t>línea</a:t>
            </a:r>
            <a:r>
              <a:rPr sz="750" spc="-3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25" dirty="0">
                <a:solidFill>
                  <a:srgbClr val="171514"/>
                </a:solidFill>
                <a:latin typeface="Microsoft Sans Serif"/>
                <a:cs typeface="Microsoft Sans Serif"/>
              </a:rPr>
              <a:t> </a:t>
            </a:r>
            <a:r>
              <a:rPr sz="750" spc="25" dirty="0">
                <a:solidFill>
                  <a:srgbClr val="171514"/>
                </a:solidFill>
                <a:latin typeface="Microsoft Sans Serif"/>
                <a:cs typeface="Microsoft Sans Serif"/>
              </a:rPr>
              <a:t>define</a:t>
            </a:r>
            <a:endParaRPr sz="750">
              <a:latin typeface="Microsoft Sans Serif"/>
              <a:cs typeface="Microsoft Sans Serif"/>
            </a:endParaRPr>
          </a:p>
          <a:p>
            <a:pPr marL="38100">
              <a:spcBef>
                <a:spcPts val="345"/>
              </a:spcBef>
            </a:pPr>
            <a:r>
              <a:rPr sz="450" spc="15" dirty="0">
                <a:solidFill>
                  <a:srgbClr val="171514"/>
                </a:solidFill>
                <a:latin typeface="Microsoft Sans Serif"/>
                <a:cs typeface="Microsoft Sans Serif"/>
              </a:rPr>
              <a:t>pendiente</a:t>
            </a:r>
            <a:r>
              <a:rPr sz="450" spc="-10" dirty="0">
                <a:solidFill>
                  <a:srgbClr val="171514"/>
                </a:solidFill>
                <a:latin typeface="Microsoft Sans Serif"/>
                <a:cs typeface="Microsoft Sans Serif"/>
              </a:rPr>
              <a:t> </a:t>
            </a:r>
            <a:r>
              <a:rPr sz="450" spc="10" dirty="0">
                <a:solidFill>
                  <a:srgbClr val="171514"/>
                </a:solidFill>
                <a:latin typeface="Microsoft Sans Serif"/>
                <a:cs typeface="Microsoft Sans Serif"/>
              </a:rPr>
              <a:t>del</a:t>
            </a:r>
            <a:r>
              <a:rPr sz="450" spc="-10" dirty="0">
                <a:solidFill>
                  <a:srgbClr val="171514"/>
                </a:solidFill>
                <a:latin typeface="Microsoft Sans Serif"/>
                <a:cs typeface="Microsoft Sans Serif"/>
              </a:rPr>
              <a:t> </a:t>
            </a:r>
            <a:r>
              <a:rPr sz="450" spc="20" dirty="0">
                <a:solidFill>
                  <a:srgbClr val="171514"/>
                </a:solidFill>
                <a:latin typeface="Microsoft Sans Serif"/>
                <a:cs typeface="Microsoft Sans Serif"/>
              </a:rPr>
              <a:t>frente</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0" dirty="0">
                <a:solidFill>
                  <a:srgbClr val="171514"/>
                </a:solidFill>
                <a:latin typeface="Microsoft Sans Serif"/>
                <a:cs typeface="Microsoft Sans Serif"/>
              </a:rPr>
              <a:t> </a:t>
            </a:r>
            <a:r>
              <a:rPr sz="450" spc="15" dirty="0">
                <a:solidFill>
                  <a:srgbClr val="171514"/>
                </a:solidFill>
                <a:latin typeface="Microsoft Sans Serif"/>
                <a:cs typeface="Microsoft Sans Serif"/>
              </a:rPr>
              <a:t>onda</a:t>
            </a:r>
            <a:endParaRPr sz="450">
              <a:latin typeface="Microsoft Sans Serif"/>
              <a:cs typeface="Microsoft Sans Serif"/>
            </a:endParaRPr>
          </a:p>
        </p:txBody>
      </p:sp>
      <p:sp>
        <p:nvSpPr>
          <p:cNvPr id="36" name="object 36"/>
          <p:cNvSpPr txBox="1"/>
          <p:nvPr/>
        </p:nvSpPr>
        <p:spPr>
          <a:xfrm>
            <a:off x="5754143" y="911390"/>
            <a:ext cx="243204" cy="342265"/>
          </a:xfrm>
          <a:prstGeom prst="rect">
            <a:avLst/>
          </a:prstGeom>
        </p:spPr>
        <p:txBody>
          <a:bodyPr vert="horz" wrap="square" lIns="0" tIns="84455" rIns="0" bIns="0" rtlCol="0">
            <a:spAutoFit/>
          </a:bodyPr>
          <a:lstStyle/>
          <a:p>
            <a:pPr marL="81915">
              <a:spcBef>
                <a:spcPts val="665"/>
              </a:spcBef>
            </a:pPr>
            <a:r>
              <a:rPr sz="1200" i="1" spc="60" baseline="6944" dirty="0">
                <a:solidFill>
                  <a:srgbClr val="171514"/>
                </a:solidFill>
                <a:latin typeface="Arial"/>
                <a:cs typeface="Arial"/>
              </a:rPr>
              <a:t>I</a:t>
            </a:r>
            <a:r>
              <a:rPr sz="500" i="1" spc="20" dirty="0">
                <a:solidFill>
                  <a:srgbClr val="171514"/>
                </a:solidFill>
                <a:latin typeface="Arial"/>
                <a:cs typeface="Arial"/>
              </a:rPr>
              <a:t>pag</a:t>
            </a:r>
            <a:endParaRPr sz="500">
              <a:latin typeface="Arial"/>
              <a:cs typeface="Arial"/>
            </a:endParaRPr>
          </a:p>
          <a:p>
            <a:pPr marL="12700">
              <a:spcBef>
                <a:spcPts val="360"/>
              </a:spcBef>
            </a:pPr>
            <a:r>
              <a:rPr sz="500" spc="10" dirty="0">
                <a:solidFill>
                  <a:srgbClr val="171514"/>
                </a:solidFill>
                <a:latin typeface="Microsoft Sans Serif"/>
                <a:cs typeface="Microsoft Sans Serif"/>
              </a:rPr>
              <a:t>0.9</a:t>
            </a:r>
            <a:r>
              <a:rPr sz="500" i="1" spc="10" dirty="0">
                <a:solidFill>
                  <a:srgbClr val="171514"/>
                </a:solidFill>
                <a:latin typeface="Arial"/>
                <a:cs typeface="Arial"/>
              </a:rPr>
              <a:t>I</a:t>
            </a:r>
            <a:r>
              <a:rPr sz="300" i="1" spc="10" dirty="0">
                <a:solidFill>
                  <a:srgbClr val="171514"/>
                </a:solidFill>
                <a:latin typeface="Arial"/>
                <a:cs typeface="Arial"/>
              </a:rPr>
              <a:t>pag</a:t>
            </a:r>
            <a:endParaRPr sz="300">
              <a:latin typeface="Arial"/>
              <a:cs typeface="Arial"/>
            </a:endParaRPr>
          </a:p>
        </p:txBody>
      </p:sp>
      <p:sp>
        <p:nvSpPr>
          <p:cNvPr id="37" name="object 37"/>
          <p:cNvSpPr txBox="1"/>
          <p:nvPr/>
        </p:nvSpPr>
        <p:spPr>
          <a:xfrm>
            <a:off x="5745535" y="1891334"/>
            <a:ext cx="205104" cy="92333"/>
          </a:xfrm>
          <a:prstGeom prst="rect">
            <a:avLst/>
          </a:prstGeom>
        </p:spPr>
        <p:txBody>
          <a:bodyPr vert="horz" wrap="square" lIns="0" tIns="15240" rIns="0" bIns="0" rtlCol="0">
            <a:spAutoFit/>
          </a:bodyPr>
          <a:lstStyle/>
          <a:p>
            <a:pPr marL="12700">
              <a:spcBef>
                <a:spcPts val="120"/>
              </a:spcBef>
            </a:pPr>
            <a:r>
              <a:rPr sz="500" dirty="0">
                <a:solidFill>
                  <a:srgbClr val="171514"/>
                </a:solidFill>
                <a:latin typeface="Microsoft Sans Serif"/>
                <a:cs typeface="Microsoft Sans Serif"/>
              </a:rPr>
              <a:t>0.5</a:t>
            </a:r>
            <a:r>
              <a:rPr sz="500" i="1" spc="30" dirty="0">
                <a:solidFill>
                  <a:srgbClr val="171514"/>
                </a:solidFill>
                <a:latin typeface="Arial"/>
                <a:cs typeface="Arial"/>
              </a:rPr>
              <a:t>I</a:t>
            </a:r>
            <a:r>
              <a:rPr sz="300" i="1" spc="10" dirty="0">
                <a:solidFill>
                  <a:srgbClr val="171514"/>
                </a:solidFill>
                <a:latin typeface="Arial"/>
                <a:cs typeface="Arial"/>
              </a:rPr>
              <a:t>pag</a:t>
            </a:r>
            <a:endParaRPr sz="300">
              <a:latin typeface="Arial"/>
              <a:cs typeface="Arial"/>
            </a:endParaRPr>
          </a:p>
        </p:txBody>
      </p:sp>
      <p:sp>
        <p:nvSpPr>
          <p:cNvPr id="38" name="object 38"/>
          <p:cNvSpPr txBox="1"/>
          <p:nvPr/>
        </p:nvSpPr>
        <p:spPr>
          <a:xfrm>
            <a:off x="5716211" y="2423858"/>
            <a:ext cx="205104" cy="92333"/>
          </a:xfrm>
          <a:prstGeom prst="rect">
            <a:avLst/>
          </a:prstGeom>
        </p:spPr>
        <p:txBody>
          <a:bodyPr vert="horz" wrap="square" lIns="0" tIns="15240" rIns="0" bIns="0" rtlCol="0">
            <a:spAutoFit/>
          </a:bodyPr>
          <a:lstStyle/>
          <a:p>
            <a:pPr marL="12700">
              <a:spcBef>
                <a:spcPts val="120"/>
              </a:spcBef>
            </a:pPr>
            <a:r>
              <a:rPr sz="500" dirty="0">
                <a:solidFill>
                  <a:srgbClr val="171514"/>
                </a:solidFill>
                <a:latin typeface="Microsoft Sans Serif"/>
                <a:cs typeface="Microsoft Sans Serif"/>
              </a:rPr>
              <a:t>0.1</a:t>
            </a:r>
            <a:r>
              <a:rPr sz="500" i="1" spc="30" dirty="0">
                <a:solidFill>
                  <a:srgbClr val="171514"/>
                </a:solidFill>
                <a:latin typeface="Arial"/>
                <a:cs typeface="Arial"/>
              </a:rPr>
              <a:t>I</a:t>
            </a:r>
            <a:r>
              <a:rPr sz="300" i="1" spc="10" dirty="0">
                <a:solidFill>
                  <a:srgbClr val="171514"/>
                </a:solidFill>
                <a:latin typeface="Arial"/>
                <a:cs typeface="Arial"/>
              </a:rPr>
              <a:t>pag</a:t>
            </a:r>
            <a:endParaRPr sz="300">
              <a:latin typeface="Arial"/>
              <a:cs typeface="Arial"/>
            </a:endParaRPr>
          </a:p>
        </p:txBody>
      </p:sp>
      <p:sp>
        <p:nvSpPr>
          <p:cNvPr id="39" name="object 39"/>
          <p:cNvSpPr txBox="1"/>
          <p:nvPr/>
        </p:nvSpPr>
        <p:spPr>
          <a:xfrm>
            <a:off x="6118983" y="2633358"/>
            <a:ext cx="127000" cy="135935"/>
          </a:xfrm>
          <a:prstGeom prst="rect">
            <a:avLst/>
          </a:prstGeom>
        </p:spPr>
        <p:txBody>
          <a:bodyPr vert="horz" wrap="square" lIns="0" tIns="12700" rIns="0" bIns="0" rtlCol="0">
            <a:spAutoFit/>
          </a:bodyPr>
          <a:lstStyle/>
          <a:p>
            <a:pPr marL="12700">
              <a:spcBef>
                <a:spcPts val="100"/>
              </a:spcBef>
            </a:pPr>
            <a:r>
              <a:rPr sz="800" dirty="0">
                <a:solidFill>
                  <a:srgbClr val="171514"/>
                </a:solidFill>
                <a:latin typeface="Microsoft Sans Serif"/>
                <a:cs typeface="Microsoft Sans Serif"/>
              </a:rPr>
              <a:t>O</a:t>
            </a:r>
            <a:r>
              <a:rPr sz="800" b="1" spc="-20" dirty="0">
                <a:solidFill>
                  <a:srgbClr val="171514"/>
                </a:solidFill>
                <a:latin typeface="Arial"/>
                <a:cs typeface="Arial"/>
              </a:rPr>
              <a:t>ʹ</a:t>
            </a:r>
            <a:endParaRPr sz="800">
              <a:latin typeface="Arial"/>
              <a:cs typeface="Arial"/>
            </a:endParaRPr>
          </a:p>
        </p:txBody>
      </p:sp>
      <p:sp>
        <p:nvSpPr>
          <p:cNvPr id="40" name="object 40"/>
          <p:cNvSpPr txBox="1"/>
          <p:nvPr/>
        </p:nvSpPr>
        <p:spPr>
          <a:xfrm>
            <a:off x="8475286" y="2754948"/>
            <a:ext cx="216535" cy="82074"/>
          </a:xfrm>
          <a:prstGeom prst="rect">
            <a:avLst/>
          </a:prstGeom>
        </p:spPr>
        <p:txBody>
          <a:bodyPr vert="horz" wrap="square" lIns="0" tIns="12700" rIns="0" bIns="0" rtlCol="0">
            <a:spAutoFit/>
          </a:bodyPr>
          <a:lstStyle/>
          <a:p>
            <a:pPr marL="12700">
              <a:spcBef>
                <a:spcPts val="100"/>
              </a:spcBef>
            </a:pPr>
            <a:r>
              <a:rPr sz="450" spc="20" dirty="0">
                <a:solidFill>
                  <a:srgbClr val="171514"/>
                </a:solidFill>
                <a:latin typeface="Microsoft Sans Serif"/>
                <a:cs typeface="Microsoft Sans Serif"/>
              </a:rPr>
              <a:t>tiempo</a:t>
            </a:r>
            <a:endParaRPr sz="450">
              <a:latin typeface="Microsoft Sans Serif"/>
              <a:cs typeface="Microsoft Sans Serif"/>
            </a:endParaRPr>
          </a:p>
        </p:txBody>
      </p:sp>
      <p:sp>
        <p:nvSpPr>
          <p:cNvPr id="41" name="object 41"/>
          <p:cNvSpPr txBox="1"/>
          <p:nvPr/>
        </p:nvSpPr>
        <p:spPr>
          <a:xfrm>
            <a:off x="6380859" y="2770820"/>
            <a:ext cx="11493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T</a:t>
            </a:r>
            <a:r>
              <a:rPr sz="500" i="1" spc="-50" dirty="0">
                <a:solidFill>
                  <a:srgbClr val="171514"/>
                </a:solidFill>
                <a:latin typeface="Arial"/>
                <a:cs typeface="Arial"/>
              </a:rPr>
              <a:t>F</a:t>
            </a:r>
            <a:endParaRPr sz="500">
              <a:latin typeface="Arial"/>
              <a:cs typeface="Arial"/>
            </a:endParaRPr>
          </a:p>
        </p:txBody>
      </p:sp>
      <p:sp>
        <p:nvSpPr>
          <p:cNvPr id="42" name="object 42"/>
          <p:cNvSpPr txBox="1"/>
          <p:nvPr/>
        </p:nvSpPr>
        <p:spPr>
          <a:xfrm>
            <a:off x="5337173" y="2926305"/>
            <a:ext cx="3837304" cy="863698"/>
          </a:xfrm>
          <a:prstGeom prst="rect">
            <a:avLst/>
          </a:prstGeom>
        </p:spPr>
        <p:txBody>
          <a:bodyPr vert="horz" wrap="square" lIns="0" tIns="17145" rIns="0" bIns="0" rtlCol="0">
            <a:spAutoFit/>
          </a:bodyPr>
          <a:lstStyle/>
          <a:p>
            <a:pPr marR="278130" algn="ctr">
              <a:spcBef>
                <a:spcPts val="135"/>
              </a:spcBef>
            </a:pPr>
            <a:r>
              <a:rPr sz="800" i="1" spc="-5" dirty="0">
                <a:solidFill>
                  <a:srgbClr val="171514"/>
                </a:solidFill>
                <a:latin typeface="Arial"/>
                <a:cs typeface="Arial"/>
              </a:rPr>
              <a:t>T</a:t>
            </a:r>
            <a:r>
              <a:rPr sz="500" i="1" spc="-5" dirty="0">
                <a:solidFill>
                  <a:srgbClr val="171514"/>
                </a:solidFill>
                <a:latin typeface="Arial"/>
                <a:cs typeface="Arial"/>
              </a:rPr>
              <a:t>t</a:t>
            </a:r>
            <a:endParaRPr sz="500" dirty="0">
              <a:latin typeface="Arial"/>
              <a:cs typeface="Arial"/>
            </a:endParaRPr>
          </a:p>
          <a:p>
            <a:pPr marL="775970">
              <a:lnSpc>
                <a:spcPts val="1050"/>
              </a:lnSpc>
              <a:spcBef>
                <a:spcPts val="985"/>
              </a:spcBef>
            </a:pPr>
            <a:r>
              <a:rPr sz="900" i="1" spc="-50" dirty="0" smtClean="0">
                <a:solidFill>
                  <a:srgbClr val="171514"/>
                </a:solidFill>
                <a:latin typeface="Arial"/>
                <a:cs typeface="Arial"/>
              </a:rPr>
              <a:t>T</a:t>
            </a:r>
            <a:r>
              <a:rPr sz="550" i="1" spc="-50" dirty="0" smtClean="0">
                <a:solidFill>
                  <a:srgbClr val="171514"/>
                </a:solidFill>
                <a:latin typeface="Arial"/>
                <a:cs typeface="Arial"/>
              </a:rPr>
              <a:t>F</a:t>
            </a:r>
            <a:r>
              <a:rPr lang="es-ES" sz="550" i="1" spc="60" dirty="0" smtClean="0">
                <a:solidFill>
                  <a:srgbClr val="171514"/>
                </a:solidFill>
                <a:latin typeface="Arial"/>
                <a:cs typeface="Arial"/>
              </a:rPr>
              <a:t> </a:t>
            </a:r>
            <a:r>
              <a:rPr sz="500" spc="-10" dirty="0" smtClean="0">
                <a:solidFill>
                  <a:srgbClr val="171514"/>
                </a:solidFill>
                <a:latin typeface="Microsoft Sans Serif"/>
                <a:cs typeface="Microsoft Sans Serif"/>
              </a:rPr>
              <a:t>=</a:t>
            </a:r>
            <a:r>
              <a:rPr sz="500" spc="-5" dirty="0" smtClean="0">
                <a:solidFill>
                  <a:srgbClr val="171514"/>
                </a:solidFill>
                <a:latin typeface="Microsoft Sans Serif"/>
                <a:cs typeface="Microsoft Sans Serif"/>
              </a:rPr>
              <a:t> </a:t>
            </a:r>
            <a:r>
              <a:rPr sz="500" spc="25" dirty="0">
                <a:solidFill>
                  <a:srgbClr val="171514"/>
                </a:solidFill>
                <a:latin typeface="Microsoft Sans Serif"/>
                <a:cs typeface="Microsoft Sans Serif"/>
              </a:rPr>
              <a:t>tiempo</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para</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que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corriente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alcance</a:t>
            </a:r>
            <a:r>
              <a:rPr sz="500" dirty="0">
                <a:solidFill>
                  <a:srgbClr val="171514"/>
                </a:solidFill>
                <a:latin typeface="Microsoft Sans Serif"/>
                <a:cs typeface="Microsoft Sans Serif"/>
              </a:rPr>
              <a:t> </a:t>
            </a:r>
            <a:r>
              <a:rPr sz="500" spc="10" dirty="0">
                <a:solidFill>
                  <a:srgbClr val="171514"/>
                </a:solidFill>
                <a:latin typeface="Microsoft Sans Serif"/>
                <a:cs typeface="Microsoft Sans Serif"/>
              </a:rPr>
              <a:t>su</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valor</a:t>
            </a:r>
            <a:r>
              <a:rPr sz="500" dirty="0">
                <a:solidFill>
                  <a:srgbClr val="171514"/>
                </a:solidFill>
                <a:latin typeface="Microsoft Sans Serif"/>
                <a:cs typeface="Microsoft Sans Serif"/>
              </a:rPr>
              <a:t> </a:t>
            </a:r>
            <a:r>
              <a:rPr sz="500" spc="25" dirty="0">
                <a:solidFill>
                  <a:srgbClr val="171514"/>
                </a:solidFill>
                <a:latin typeface="Microsoft Sans Serif"/>
                <a:cs typeface="Microsoft Sans Serif"/>
              </a:rPr>
              <a:t>máximo</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(tiempo</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frente)</a:t>
            </a:r>
            <a:r>
              <a:rPr sz="500" dirty="0">
                <a:solidFill>
                  <a:srgbClr val="171514"/>
                </a:solidFill>
                <a:latin typeface="Microsoft Sans Serif"/>
                <a:cs typeface="Microsoft Sans Serif"/>
              </a:rPr>
              <a:t> </a:t>
            </a:r>
            <a:r>
              <a:rPr sz="500" spc="-10" dirty="0">
                <a:solidFill>
                  <a:srgbClr val="171514"/>
                </a:solidFill>
                <a:latin typeface="Microsoft Sans Serif"/>
                <a:cs typeface="Microsoft Sans Serif"/>
              </a:rPr>
              <a:t>=</a:t>
            </a:r>
            <a:r>
              <a:rPr sz="500" spc="-5" dirty="0">
                <a:solidFill>
                  <a:srgbClr val="171514"/>
                </a:solidFill>
                <a:latin typeface="Microsoft Sans Serif"/>
                <a:cs typeface="Microsoft Sans Serif"/>
              </a:rPr>
              <a:t> </a:t>
            </a:r>
            <a:r>
              <a:rPr sz="500" spc="25" dirty="0">
                <a:solidFill>
                  <a:srgbClr val="171514"/>
                </a:solidFill>
                <a:latin typeface="Microsoft Sans Serif"/>
                <a:cs typeface="Microsoft Sans Serif"/>
              </a:rPr>
              <a:t>tiempo</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para</a:t>
            </a:r>
            <a:endParaRPr sz="500" dirty="0">
              <a:latin typeface="Microsoft Sans Serif"/>
              <a:cs typeface="Microsoft Sans Serif"/>
            </a:endParaRPr>
          </a:p>
          <a:p>
            <a:pPr marL="775970">
              <a:lnSpc>
                <a:spcPts val="1050"/>
              </a:lnSpc>
            </a:pPr>
            <a:r>
              <a:rPr sz="900" i="1" spc="-50" dirty="0" smtClean="0">
                <a:solidFill>
                  <a:srgbClr val="171514"/>
                </a:solidFill>
                <a:latin typeface="Arial"/>
                <a:cs typeface="Arial"/>
              </a:rPr>
              <a:t>T</a:t>
            </a:r>
            <a:r>
              <a:rPr sz="550" i="1" spc="45" dirty="0" smtClean="0">
                <a:solidFill>
                  <a:srgbClr val="171514"/>
                </a:solidFill>
                <a:latin typeface="Arial"/>
                <a:cs typeface="Arial"/>
              </a:rPr>
              <a:t>t</a:t>
            </a:r>
            <a:r>
              <a:rPr lang="es-ES" sz="550" i="1" spc="45" dirty="0" smtClean="0">
                <a:solidFill>
                  <a:srgbClr val="171514"/>
                </a:solidFill>
                <a:latin typeface="Arial"/>
                <a:cs typeface="Arial"/>
              </a:rPr>
              <a:t> </a:t>
            </a:r>
            <a:r>
              <a:rPr sz="500" spc="20" dirty="0" smtClean="0">
                <a:solidFill>
                  <a:srgbClr val="171514"/>
                </a:solidFill>
                <a:latin typeface="Microsoft Sans Serif"/>
                <a:cs typeface="Microsoft Sans Serif"/>
              </a:rPr>
              <a:t>que</a:t>
            </a:r>
            <a:r>
              <a:rPr sz="500" spc="-5" dirty="0" smtClean="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corriente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alcance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el</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50</a:t>
            </a:r>
            <a:r>
              <a:rPr sz="500" spc="-5" dirty="0">
                <a:solidFill>
                  <a:srgbClr val="171514"/>
                </a:solidFill>
                <a:latin typeface="Microsoft Sans Serif"/>
                <a:cs typeface="Microsoft Sans Serif"/>
              </a:rPr>
              <a:t> </a:t>
            </a:r>
            <a:r>
              <a:rPr sz="500" spc="-30" dirty="0">
                <a:solidFill>
                  <a:srgbClr val="171514"/>
                </a:solidFill>
                <a:latin typeface="Microsoft Sans Serif"/>
                <a:cs typeface="Microsoft Sans Serif"/>
              </a:rPr>
              <a:t>%</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su</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valor</a:t>
            </a:r>
            <a:r>
              <a:rPr sz="500" spc="-5" dirty="0">
                <a:solidFill>
                  <a:srgbClr val="171514"/>
                </a:solidFill>
                <a:latin typeface="Microsoft Sans Serif"/>
                <a:cs typeface="Microsoft Sans Serif"/>
              </a:rPr>
              <a:t> </a:t>
            </a:r>
            <a:r>
              <a:rPr sz="500" spc="25" dirty="0">
                <a:solidFill>
                  <a:srgbClr val="171514"/>
                </a:solidFill>
                <a:latin typeface="Microsoft Sans Serif"/>
                <a:cs typeface="Microsoft Sans Serif"/>
              </a:rPr>
              <a:t>máximo</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(tiempo</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cola)</a:t>
            </a:r>
            <a:endParaRPr sz="500" dirty="0">
              <a:latin typeface="Microsoft Sans Serif"/>
              <a:cs typeface="Microsoft Sans Serif"/>
            </a:endParaRPr>
          </a:p>
          <a:p>
            <a:pPr>
              <a:spcBef>
                <a:spcPts val="55"/>
              </a:spcBef>
            </a:pPr>
            <a:endParaRPr sz="1250" dirty="0">
              <a:latin typeface="Microsoft Sans Serif"/>
              <a:cs typeface="Microsoft Sans Serif"/>
            </a:endParaRPr>
          </a:p>
          <a:p>
            <a:pPr marL="12700"/>
            <a:r>
              <a:rPr sz="700" b="1" spc="-10" dirty="0">
                <a:solidFill>
                  <a:srgbClr val="171514"/>
                </a:solidFill>
                <a:latin typeface="Arial"/>
                <a:cs typeface="Arial"/>
              </a:rPr>
              <a:t>FIGURA</a:t>
            </a:r>
            <a:r>
              <a:rPr sz="700" b="1" spc="-15" dirty="0">
                <a:solidFill>
                  <a:srgbClr val="171514"/>
                </a:solidFill>
                <a:latin typeface="Arial"/>
                <a:cs typeface="Arial"/>
              </a:rPr>
              <a:t> </a:t>
            </a:r>
            <a:r>
              <a:rPr sz="700" b="1" spc="15" dirty="0">
                <a:solidFill>
                  <a:srgbClr val="171514"/>
                </a:solidFill>
                <a:latin typeface="Arial"/>
                <a:cs typeface="Arial"/>
              </a:rPr>
              <a:t>8.3</a:t>
            </a:r>
            <a:r>
              <a:rPr sz="700" spc="15" dirty="0">
                <a:solidFill>
                  <a:srgbClr val="171514"/>
                </a:solidFill>
                <a:latin typeface="Microsoft Sans Serif"/>
                <a:cs typeface="Microsoft Sans Serif"/>
              </a:rPr>
              <a:t>Forma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onda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pará</a:t>
            </a:r>
            <a:r>
              <a:rPr lang="es-ES" sz="700" spc="30" dirty="0" smtClean="0">
                <a:solidFill>
                  <a:srgbClr val="171514"/>
                </a:solidFill>
                <a:latin typeface="Microsoft Sans Serif"/>
                <a:cs typeface="Microsoft Sans Serif"/>
              </a:rPr>
              <a:t>m</a:t>
            </a:r>
            <a:r>
              <a:rPr sz="700" spc="30" dirty="0" smtClean="0">
                <a:solidFill>
                  <a:srgbClr val="171514"/>
                </a:solidFill>
                <a:latin typeface="Microsoft Sans Serif"/>
                <a:cs typeface="Microsoft Sans Serif"/>
              </a:rPr>
              <a:t>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inicial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rayo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corto</a:t>
            </a:r>
            <a:r>
              <a:rPr sz="700" spc="25" dirty="0">
                <a:solidFill>
                  <a:srgbClr val="171514"/>
                </a:solidFill>
                <a:latin typeface="Microsoft Sans Serif"/>
                <a:cs typeface="Microsoft Sans Serif"/>
              </a:rPr>
              <a:t>.</a:t>
            </a:r>
            <a:endParaRPr sz="700" dirty="0">
              <a:latin typeface="Microsoft Sans Serif"/>
              <a:cs typeface="Microsoft Sans Serif"/>
            </a:endParaRPr>
          </a:p>
        </p:txBody>
      </p:sp>
      <p:sp>
        <p:nvSpPr>
          <p:cNvPr id="43" name="object 43"/>
          <p:cNvSpPr txBox="1"/>
          <p:nvPr/>
        </p:nvSpPr>
        <p:spPr>
          <a:xfrm>
            <a:off x="5337128" y="4005147"/>
            <a:ext cx="4276725" cy="2973956"/>
          </a:xfrm>
          <a:prstGeom prst="rect">
            <a:avLst/>
          </a:prstGeom>
        </p:spPr>
        <p:txBody>
          <a:bodyPr vert="horz" wrap="square" lIns="0" tIns="12700" rIns="0" bIns="0" rtlCol="0">
            <a:spAutoFit/>
          </a:bodyPr>
          <a:lstStyle/>
          <a:p>
            <a:pPr marL="12700" marR="27305">
              <a:lnSpc>
                <a:spcPct val="125000"/>
              </a:lnSpc>
              <a:spcBef>
                <a:spcPts val="100"/>
              </a:spcBef>
            </a:pPr>
            <a:r>
              <a:rPr sz="800" spc="35" dirty="0">
                <a:solidFill>
                  <a:srgbClr val="171514"/>
                </a:solidFill>
                <a:latin typeface="Microsoft Sans Serif"/>
                <a:cs typeface="Microsoft Sans Serif"/>
              </a:rPr>
              <a:t>puntos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específicos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suelo.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Esta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función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todos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esquemas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protección</a:t>
            </a:r>
            <a:r>
              <a:rPr lang="es-ES" sz="800" spc="30"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estructuras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contra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rayos</a:t>
            </a:r>
            <a:r>
              <a:rPr sz="800" spc="15" dirty="0">
                <a:solidFill>
                  <a:srgbClr val="171514"/>
                </a:solidFill>
                <a:latin typeface="Microsoft Sans Serif"/>
                <a:cs typeface="Microsoft Sans Serif"/>
              </a:rPr>
              <a:t>.</a:t>
            </a:r>
            <a:endParaRPr sz="800" dirty="0">
              <a:latin typeface="Microsoft Sans Serif"/>
              <a:cs typeface="Microsoft Sans Serif"/>
            </a:endParaRPr>
          </a:p>
          <a:p>
            <a:pPr marL="12700" marR="44450" indent="152400">
              <a:lnSpc>
                <a:spcPts val="1200"/>
              </a:lnSpc>
              <a:spcBef>
                <a:spcPts val="80"/>
              </a:spcBef>
            </a:pPr>
            <a:r>
              <a:rPr sz="650" spc="-20" dirty="0">
                <a:solidFill>
                  <a:srgbClr val="171514"/>
                </a:solidFill>
                <a:latin typeface="Microsoft Sans Serif"/>
                <a:cs typeface="Microsoft Sans Serif"/>
              </a:rPr>
              <a:t>A</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veces,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señal</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positiva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puede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comenzar</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hacia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arriba,</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ejemplo,</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desde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picos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las </a:t>
            </a:r>
            <a:r>
              <a:rPr sz="650" spc="25" dirty="0" err="1">
                <a:solidFill>
                  <a:srgbClr val="171514"/>
                </a:solidFill>
                <a:latin typeface="Microsoft Sans Serif"/>
                <a:cs typeface="Microsoft Sans Serif"/>
              </a:rPr>
              <a:t>montañas</a:t>
            </a:r>
            <a:r>
              <a:rPr sz="650" dirty="0">
                <a:solidFill>
                  <a:srgbClr val="171514"/>
                </a:solidFill>
                <a:latin typeface="Microsoft Sans Serif"/>
                <a:cs typeface="Microsoft Sans Serif"/>
              </a:rPr>
              <a:t> </a:t>
            </a:r>
            <a:r>
              <a:rPr sz="650" spc="30" dirty="0" smtClean="0">
                <a:solidFill>
                  <a:srgbClr val="171514"/>
                </a:solidFill>
                <a:latin typeface="Microsoft Sans Serif"/>
                <a:cs typeface="Microsoft Sans Serif"/>
              </a:rPr>
              <a:t>o</a:t>
            </a:r>
            <a:r>
              <a:rPr lang="es-ES" sz="650" spc="30" dirty="0" smtClean="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desde</a:t>
            </a:r>
            <a:r>
              <a:rPr sz="650" spc="10"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edificios </a:t>
            </a:r>
            <a:r>
              <a:rPr sz="650" spc="35" dirty="0">
                <a:solidFill>
                  <a:srgbClr val="171514"/>
                </a:solidFill>
                <a:latin typeface="Microsoft Sans Serif"/>
                <a:cs typeface="Microsoft Sans Serif"/>
              </a:rPr>
              <a:t>muy </a:t>
            </a:r>
            <a:r>
              <a:rPr sz="650" spc="15" dirty="0">
                <a:solidFill>
                  <a:srgbClr val="171514"/>
                </a:solidFill>
                <a:latin typeface="Microsoft Sans Serif"/>
                <a:cs typeface="Microsoft Sans Serif"/>
              </a:rPr>
              <a:t>altos </a:t>
            </a:r>
            <a:r>
              <a:rPr sz="650" spc="25" dirty="0">
                <a:solidFill>
                  <a:srgbClr val="171514"/>
                </a:solidFill>
                <a:latin typeface="Microsoft Sans Serif"/>
                <a:cs typeface="Microsoft Sans Serif"/>
              </a:rPr>
              <a:t>que </a:t>
            </a:r>
            <a:r>
              <a:rPr sz="650" spc="20" dirty="0">
                <a:solidFill>
                  <a:srgbClr val="171514"/>
                </a:solidFill>
                <a:latin typeface="Microsoft Sans Serif"/>
                <a:cs typeface="Microsoft Sans Serif"/>
              </a:rPr>
              <a:t>constituyen </a:t>
            </a:r>
            <a:r>
              <a:rPr sz="650" spc="25" dirty="0">
                <a:solidFill>
                  <a:srgbClr val="171514"/>
                </a:solidFill>
                <a:latin typeface="Microsoft Sans Serif"/>
                <a:cs typeface="Microsoft Sans Serif"/>
              </a:rPr>
              <a:t>una </a:t>
            </a:r>
            <a:r>
              <a:rPr sz="650" spc="10" dirty="0">
                <a:solidFill>
                  <a:srgbClr val="171514"/>
                </a:solidFill>
                <a:latin typeface="Microsoft Sans Serif"/>
                <a:cs typeface="Microsoft Sans Serif"/>
              </a:rPr>
              <a:t>señal </a:t>
            </a:r>
            <a:r>
              <a:rPr sz="650" spc="15" dirty="0">
                <a:solidFill>
                  <a:srgbClr val="171514"/>
                </a:solidFill>
                <a:latin typeface="Microsoft Sans Serif"/>
                <a:cs typeface="Microsoft Sans Serif"/>
              </a:rPr>
              <a:t>ascendente positiva. </a:t>
            </a:r>
            <a:r>
              <a:rPr sz="650" spc="-10" dirty="0">
                <a:solidFill>
                  <a:srgbClr val="171514"/>
                </a:solidFill>
                <a:latin typeface="Microsoft Sans Serif"/>
                <a:cs typeface="Microsoft Sans Serif"/>
              </a:rPr>
              <a:t>Sin </a:t>
            </a:r>
            <a:r>
              <a:rPr sz="650" spc="25" dirty="0">
                <a:solidFill>
                  <a:srgbClr val="171514"/>
                </a:solidFill>
                <a:latin typeface="Microsoft Sans Serif"/>
                <a:cs typeface="Microsoft Sans Serif"/>
              </a:rPr>
              <a:t>embargo, </a:t>
            </a:r>
            <a:r>
              <a:rPr sz="650" spc="10" dirty="0">
                <a:solidFill>
                  <a:srgbClr val="171514"/>
                </a:solidFill>
                <a:latin typeface="Microsoft Sans Serif"/>
                <a:cs typeface="Microsoft Sans Serif"/>
              </a:rPr>
              <a:t>los </a:t>
            </a:r>
            <a:r>
              <a:rPr sz="650" spc="15" dirty="0" err="1">
                <a:solidFill>
                  <a:srgbClr val="171514"/>
                </a:solidFill>
                <a:latin typeface="Microsoft Sans Serif"/>
                <a:cs typeface="Microsoft Sans Serif"/>
              </a:rPr>
              <a:t>destellos</a:t>
            </a:r>
            <a:r>
              <a:rPr sz="650" spc="15" dirty="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hacia</a:t>
            </a:r>
            <a:r>
              <a:rPr lang="es-ES" sz="650" spc="1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abajo</a:t>
            </a:r>
            <a:r>
              <a:rPr sz="650" spc="-10"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representan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mayoría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las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descargas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rayos</a:t>
            </a:r>
            <a:r>
              <a:rPr sz="650" spc="10" dirty="0">
                <a:solidFill>
                  <a:srgbClr val="171514"/>
                </a:solidFill>
                <a:latin typeface="Microsoft Sans Serif"/>
                <a:cs typeface="Microsoft Sans Serif"/>
              </a:rPr>
              <a:t>.</a:t>
            </a:r>
            <a:endParaRPr sz="650" dirty="0">
              <a:latin typeface="Microsoft Sans Serif"/>
              <a:cs typeface="Microsoft Sans Serif"/>
            </a:endParaRPr>
          </a:p>
          <a:p>
            <a:pPr marL="12700" marR="5080" indent="152400">
              <a:lnSpc>
                <a:spcPts val="1200"/>
              </a:lnSpc>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figura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8.3</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muestra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forma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onda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típica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rayo</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inicial.</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sube</a:t>
            </a:r>
            <a:r>
              <a:rPr sz="800" dirty="0">
                <a:solidFill>
                  <a:srgbClr val="171514"/>
                </a:solidFill>
                <a:latin typeface="Microsoft Sans Serif"/>
                <a:cs typeface="Microsoft Sans Serif"/>
              </a:rPr>
              <a:t> a </a:t>
            </a:r>
            <a:r>
              <a:rPr sz="800" spc="45" dirty="0" smtClean="0">
                <a:solidFill>
                  <a:srgbClr val="171514"/>
                </a:solidFill>
                <a:latin typeface="Microsoft Sans Serif"/>
                <a:cs typeface="Microsoft Sans Serif"/>
              </a:rPr>
              <a:t>un</a:t>
            </a:r>
            <a:r>
              <a:rPr lang="es-ES" sz="800" spc="4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valor</a:t>
            </a:r>
            <a:r>
              <a:rPr sz="800"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máximo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(20–2000</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kA)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tiempo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extremadamente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corto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(1–20</a:t>
            </a:r>
            <a:r>
              <a:rPr sz="800" dirty="0">
                <a:solidFill>
                  <a:srgbClr val="171514"/>
                </a:solidFill>
                <a:latin typeface="Microsoft Sans Serif"/>
                <a:cs typeface="Microsoft Sans Serif"/>
              </a:rPr>
              <a:t> μs)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luego</a:t>
            </a:r>
            <a:r>
              <a:rPr sz="800" dirty="0">
                <a:solidFill>
                  <a:srgbClr val="171514"/>
                </a:solidFill>
                <a:latin typeface="Microsoft Sans Serif"/>
                <a:cs typeface="Microsoft Sans Serif"/>
              </a:rPr>
              <a:t> </a:t>
            </a:r>
            <a:r>
              <a:rPr sz="800" spc="5" dirty="0" err="1" smtClean="0">
                <a:solidFill>
                  <a:srgbClr val="171514"/>
                </a:solidFill>
                <a:latin typeface="Microsoft Sans Serif"/>
                <a:cs typeface="Microsoft Sans Serif"/>
              </a:rPr>
              <a:t>decae</a:t>
            </a:r>
            <a:r>
              <a:rPr lang="es-ES" sz="800" spc="5"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con</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velocidades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variables.</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necesitan</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tres</a:t>
            </a:r>
            <a:r>
              <a:rPr sz="800" spc="-5" dirty="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pará</a:t>
            </a:r>
            <a:r>
              <a:rPr lang="es-ES" sz="800" spc="35" dirty="0" smtClean="0">
                <a:solidFill>
                  <a:srgbClr val="171514"/>
                </a:solidFill>
                <a:latin typeface="Microsoft Sans Serif"/>
                <a:cs typeface="Microsoft Sans Serif"/>
              </a:rPr>
              <a:t>m</a:t>
            </a:r>
            <a:r>
              <a:rPr sz="800" spc="35" dirty="0" smtClean="0">
                <a:solidFill>
                  <a:srgbClr val="171514"/>
                </a:solidFill>
                <a:latin typeface="Microsoft Sans Serif"/>
                <a:cs typeface="Microsoft Sans Serif"/>
              </a:rPr>
              <a:t>s</a:t>
            </a:r>
            <a:r>
              <a:rPr sz="80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identificar</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tales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ondas</a:t>
            </a:r>
            <a:r>
              <a:rPr sz="800" spc="15" dirty="0">
                <a:solidFill>
                  <a:srgbClr val="171514"/>
                </a:solidFill>
                <a:latin typeface="Microsoft Sans Serif"/>
                <a:cs typeface="Microsoft Sans Serif"/>
              </a:rPr>
              <a:t>:</a:t>
            </a:r>
            <a:endParaRPr sz="800" dirty="0">
              <a:latin typeface="Microsoft Sans Serif"/>
              <a:cs typeface="Microsoft Sans Serif"/>
            </a:endParaRPr>
          </a:p>
          <a:p>
            <a:pPr>
              <a:spcBef>
                <a:spcPts val="45"/>
              </a:spcBef>
            </a:pPr>
            <a:endParaRPr sz="1250" dirty="0">
              <a:latin typeface="Microsoft Sans Serif"/>
              <a:cs typeface="Microsoft Sans Serif"/>
            </a:endParaRPr>
          </a:p>
          <a:p>
            <a:pPr marL="165100"/>
            <a:r>
              <a:rPr sz="700" i="1" spc="20" dirty="0">
                <a:solidFill>
                  <a:srgbClr val="171514"/>
                </a:solidFill>
                <a:latin typeface="Arial"/>
                <a:cs typeface="Arial"/>
              </a:rPr>
              <a:t>I</a:t>
            </a:r>
            <a:r>
              <a:rPr sz="400" i="1" spc="20" dirty="0">
                <a:solidFill>
                  <a:srgbClr val="171514"/>
                </a:solidFill>
                <a:latin typeface="Arial"/>
                <a:cs typeface="Arial"/>
              </a:rPr>
              <a:t>pag</a:t>
            </a:r>
            <a:r>
              <a:rPr sz="700" spc="20" dirty="0">
                <a:solidFill>
                  <a:srgbClr val="171514"/>
                </a:solidFill>
                <a:latin typeface="Microsoft Sans Serif"/>
                <a:cs typeface="Microsoft Sans Serif"/>
              </a:rPr>
              <a:t>=valor</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pico</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endParaRPr sz="700" dirty="0">
              <a:latin typeface="Microsoft Sans Serif"/>
              <a:cs typeface="Microsoft Sans Serif"/>
            </a:endParaRPr>
          </a:p>
          <a:p>
            <a:pPr marL="165100" marR="1195705" indent="-635">
              <a:lnSpc>
                <a:spcPts val="1200"/>
              </a:lnSpc>
              <a:spcBef>
                <a:spcPts val="100"/>
              </a:spcBef>
            </a:pPr>
            <a:r>
              <a:rPr sz="600" i="1" spc="10" dirty="0">
                <a:solidFill>
                  <a:srgbClr val="171514"/>
                </a:solidFill>
                <a:latin typeface="Arial"/>
                <a:cs typeface="Arial"/>
              </a:rPr>
              <a:t>T</a:t>
            </a:r>
            <a:r>
              <a:rPr sz="350" i="1" spc="10" dirty="0">
                <a:solidFill>
                  <a:srgbClr val="171514"/>
                </a:solidFill>
                <a:latin typeface="Arial"/>
                <a:cs typeface="Arial"/>
              </a:rPr>
              <a:t>F</a:t>
            </a:r>
            <a:r>
              <a:rPr sz="600" spc="10" dirty="0">
                <a:solidFill>
                  <a:srgbClr val="171514"/>
                </a:solidFill>
                <a:latin typeface="Microsoft Sans Serif"/>
                <a:cs typeface="Microsoft Sans Serif"/>
              </a:rPr>
              <a:t>=tiempo</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corriente</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alcance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su</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valor</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máximo</a:t>
            </a:r>
            <a:r>
              <a:rPr sz="600" i="1" spc="25" dirty="0">
                <a:solidFill>
                  <a:srgbClr val="171514"/>
                </a:solidFill>
                <a:latin typeface="Arial"/>
                <a:cs typeface="Arial"/>
              </a:rPr>
              <a:t>I</a:t>
            </a:r>
            <a:r>
              <a:rPr sz="350" i="1" spc="25" dirty="0">
                <a:solidFill>
                  <a:srgbClr val="171514"/>
                </a:solidFill>
                <a:latin typeface="Arial"/>
                <a:cs typeface="Arial"/>
              </a:rPr>
              <a:t>pag</a:t>
            </a:r>
            <a:r>
              <a:rPr sz="600" spc="25" dirty="0">
                <a:solidFill>
                  <a:srgbClr val="171514"/>
                </a:solidFill>
                <a:latin typeface="Microsoft Sans Serif"/>
                <a:cs typeface="Microsoft Sans Serif"/>
              </a:rPr>
              <a:t>(tiempo</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frente</a:t>
            </a:r>
            <a:r>
              <a:rPr sz="600" spc="20" dirty="0">
                <a:solidFill>
                  <a:srgbClr val="171514"/>
                </a:solidFill>
                <a:latin typeface="Microsoft Sans Serif"/>
                <a:cs typeface="Microsoft Sans Serif"/>
              </a:rPr>
              <a:t>)</a:t>
            </a:r>
            <a:r>
              <a:rPr sz="600" dirty="0">
                <a:solidFill>
                  <a:srgbClr val="171514"/>
                </a:solidFill>
                <a:latin typeface="Microsoft Sans Serif"/>
                <a:cs typeface="Microsoft Sans Serif"/>
              </a:rPr>
              <a:t> </a:t>
            </a:r>
            <a:r>
              <a:rPr sz="600" i="1" spc="-5" dirty="0">
                <a:solidFill>
                  <a:srgbClr val="171514"/>
                </a:solidFill>
                <a:latin typeface="Arial"/>
                <a:cs typeface="Arial"/>
              </a:rPr>
              <a:t>T</a:t>
            </a:r>
            <a:r>
              <a:rPr sz="350" i="1" spc="-5" dirty="0">
                <a:solidFill>
                  <a:srgbClr val="171514"/>
                </a:solidFill>
                <a:latin typeface="Arial"/>
                <a:cs typeface="Arial"/>
              </a:rPr>
              <a:t>t</a:t>
            </a:r>
            <a:r>
              <a:rPr sz="600" spc="-5" dirty="0" smtClean="0">
                <a:solidFill>
                  <a:srgbClr val="171514"/>
                </a:solidFill>
                <a:latin typeface="Microsoft Sans Serif"/>
                <a:cs typeface="Microsoft Sans Serif"/>
              </a:rPr>
              <a:t>=</a:t>
            </a:r>
            <a:r>
              <a:rPr lang="es-ES" sz="600" spc="-5" dirty="0" smtClean="0">
                <a:solidFill>
                  <a:srgbClr val="171514"/>
                </a:solidFill>
                <a:latin typeface="Microsoft Sans Serif"/>
                <a:cs typeface="Microsoft Sans Serif"/>
              </a:rPr>
              <a:t> </a:t>
            </a:r>
            <a:r>
              <a:rPr sz="600" spc="30" dirty="0" err="1" smtClean="0">
                <a:solidFill>
                  <a:srgbClr val="171514"/>
                </a:solidFill>
                <a:latin typeface="Microsoft Sans Serif"/>
                <a:cs typeface="Microsoft Sans Serif"/>
              </a:rPr>
              <a:t>tiempo</a:t>
            </a:r>
            <a:r>
              <a:rPr sz="600" spc="-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para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corriente</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caiga</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al</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50%</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i="1" spc="20" dirty="0">
                <a:solidFill>
                  <a:srgbClr val="171514"/>
                </a:solidFill>
                <a:latin typeface="Arial"/>
                <a:cs typeface="Arial"/>
              </a:rPr>
              <a:t>I</a:t>
            </a:r>
            <a:r>
              <a:rPr sz="350" i="1" spc="20" dirty="0">
                <a:solidFill>
                  <a:srgbClr val="171514"/>
                </a:solidFill>
                <a:latin typeface="Arial"/>
                <a:cs typeface="Arial"/>
              </a:rPr>
              <a:t>pag</a:t>
            </a:r>
            <a:r>
              <a:rPr sz="600" spc="20" dirty="0">
                <a:solidFill>
                  <a:srgbClr val="171514"/>
                </a:solidFill>
                <a:latin typeface="Microsoft Sans Serif"/>
                <a:cs typeface="Microsoft Sans Serif"/>
              </a:rPr>
              <a:t>(tiempo</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cola)</a:t>
            </a:r>
            <a:endParaRPr sz="600" dirty="0">
              <a:latin typeface="Microsoft Sans Serif"/>
              <a:cs typeface="Microsoft Sans Serif"/>
            </a:endParaRPr>
          </a:p>
          <a:p>
            <a:pPr>
              <a:spcBef>
                <a:spcPts val="55"/>
              </a:spcBef>
            </a:pPr>
            <a:endParaRPr sz="950" dirty="0">
              <a:latin typeface="Microsoft Sans Serif"/>
              <a:cs typeface="Microsoft Sans Serif"/>
            </a:endParaRPr>
          </a:p>
          <a:p>
            <a:pPr marL="12700" marR="19685" indent="152400" algn="just">
              <a:lnSpc>
                <a:spcPct val="117600"/>
              </a:lnSpc>
            </a:pPr>
            <a:r>
              <a:rPr sz="850" spc="-10" dirty="0">
                <a:solidFill>
                  <a:srgbClr val="171514"/>
                </a:solidFill>
                <a:latin typeface="Microsoft Sans Serif"/>
                <a:cs typeface="Microsoft Sans Serif"/>
              </a:rPr>
              <a:t>Así,</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onda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se</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define</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como</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un</a:t>
            </a:r>
            <a:r>
              <a:rPr sz="850" i="1" spc="5" dirty="0">
                <a:solidFill>
                  <a:srgbClr val="171514"/>
                </a:solidFill>
                <a:latin typeface="Arial"/>
                <a:cs typeface="Arial"/>
              </a:rPr>
              <a:t>T</a:t>
            </a:r>
            <a:r>
              <a:rPr sz="500" i="1" spc="5" dirty="0">
                <a:solidFill>
                  <a:srgbClr val="171514"/>
                </a:solidFill>
                <a:latin typeface="Arial"/>
                <a:cs typeface="Arial"/>
              </a:rPr>
              <a:t>F</a:t>
            </a:r>
            <a:r>
              <a:rPr sz="850" spc="5" dirty="0">
                <a:solidFill>
                  <a:srgbClr val="171514"/>
                </a:solidFill>
                <a:latin typeface="Microsoft Sans Serif"/>
                <a:cs typeface="Microsoft Sans Serif"/>
              </a:rPr>
              <a:t>/</a:t>
            </a:r>
            <a:r>
              <a:rPr sz="850" i="1" spc="5" dirty="0">
                <a:solidFill>
                  <a:srgbClr val="171514"/>
                </a:solidFill>
                <a:latin typeface="Arial"/>
                <a:cs typeface="Arial"/>
              </a:rPr>
              <a:t>T</a:t>
            </a:r>
            <a:r>
              <a:rPr sz="500" i="1" spc="5" dirty="0">
                <a:solidFill>
                  <a:srgbClr val="171514"/>
                </a:solidFill>
                <a:latin typeface="Arial"/>
                <a:cs typeface="Arial"/>
              </a:rPr>
              <a:t>t</a:t>
            </a:r>
            <a:r>
              <a:rPr sz="850" spc="5" dirty="0">
                <a:solidFill>
                  <a:srgbClr val="171514"/>
                </a:solidFill>
                <a:latin typeface="Microsoft Sans Serif"/>
                <a:cs typeface="Microsoft Sans Serif"/>
              </a:rPr>
              <a:t>,</a:t>
            </a:r>
            <a:r>
              <a:rPr sz="850" i="1" spc="5" dirty="0">
                <a:solidFill>
                  <a:srgbClr val="171514"/>
                </a:solidFill>
                <a:latin typeface="Arial"/>
                <a:cs typeface="Arial"/>
              </a:rPr>
              <a:t>I</a:t>
            </a:r>
            <a:r>
              <a:rPr sz="500" i="1" spc="5" dirty="0">
                <a:solidFill>
                  <a:srgbClr val="171514"/>
                </a:solidFill>
                <a:latin typeface="Arial"/>
                <a:cs typeface="Arial"/>
              </a:rPr>
              <a:t>pag</a:t>
            </a:r>
            <a:r>
              <a:rPr sz="850" spc="5" dirty="0">
                <a:solidFill>
                  <a:srgbClr val="171514"/>
                </a:solidFill>
                <a:latin typeface="Microsoft Sans Serif"/>
                <a:cs typeface="Microsoft Sans Serif"/>
              </a:rPr>
              <a:t>ola.</a:t>
            </a:r>
            <a:r>
              <a:rPr sz="850" i="1" spc="5" dirty="0">
                <a:solidFill>
                  <a:srgbClr val="171514"/>
                </a:solidFill>
                <a:latin typeface="Arial"/>
                <a:cs typeface="Arial"/>
              </a:rPr>
              <a:t>T</a:t>
            </a:r>
            <a:r>
              <a:rPr sz="500" i="1" spc="5" dirty="0">
                <a:solidFill>
                  <a:srgbClr val="171514"/>
                </a:solidFill>
                <a:latin typeface="Arial"/>
                <a:cs typeface="Arial"/>
              </a:rPr>
              <a:t>F</a:t>
            </a:r>
            <a:r>
              <a:rPr sz="850" spc="5" dirty="0">
                <a:solidFill>
                  <a:srgbClr val="171514"/>
                </a:solidFill>
                <a:latin typeface="Microsoft Sans Serif"/>
                <a:cs typeface="Microsoft Sans Serif"/>
              </a:rPr>
              <a:t>y</a:t>
            </a:r>
            <a:r>
              <a:rPr sz="850" i="1" spc="5" dirty="0">
                <a:solidFill>
                  <a:srgbClr val="171514"/>
                </a:solidFill>
                <a:latin typeface="Arial"/>
                <a:cs typeface="Arial"/>
              </a:rPr>
              <a:t>T</a:t>
            </a:r>
            <a:r>
              <a:rPr sz="500" i="1" spc="5" dirty="0">
                <a:solidFill>
                  <a:srgbClr val="171514"/>
                </a:solidFill>
                <a:latin typeface="Arial"/>
                <a:cs typeface="Arial"/>
              </a:rPr>
              <a:t>t</a:t>
            </a:r>
            <a:r>
              <a:rPr sz="850" spc="5" dirty="0">
                <a:solidFill>
                  <a:srgbClr val="171514"/>
                </a:solidFill>
                <a:latin typeface="Microsoft Sans Serif"/>
                <a:cs typeface="Microsoft Sans Serif"/>
              </a:rPr>
              <a:t>se</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miden</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desde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40" dirty="0" err="1">
                <a:solidFill>
                  <a:srgbClr val="171514"/>
                </a:solidFill>
                <a:latin typeface="Microsoft Sans Serif"/>
                <a:cs typeface="Microsoft Sans Serif"/>
              </a:rPr>
              <a:t>origen</a:t>
            </a:r>
            <a:r>
              <a:rPr sz="850" dirty="0">
                <a:solidFill>
                  <a:srgbClr val="171514"/>
                </a:solidFill>
                <a:latin typeface="Microsoft Sans Serif"/>
                <a:cs typeface="Microsoft Sans Serif"/>
              </a:rPr>
              <a:t> </a:t>
            </a:r>
            <a:r>
              <a:rPr sz="850" spc="35" dirty="0" smtClean="0">
                <a:solidFill>
                  <a:srgbClr val="171514"/>
                </a:solidFill>
                <a:latin typeface="Microsoft Sans Serif"/>
                <a:cs typeface="Microsoft Sans Serif"/>
              </a:rPr>
              <a:t>virtual</a:t>
            </a:r>
            <a:r>
              <a:rPr lang="es-ES" sz="850" spc="35" dirty="0" smtClean="0">
                <a:solidFill>
                  <a:srgbClr val="171514"/>
                </a:solidFill>
                <a:latin typeface="Microsoft Sans Serif"/>
                <a:cs typeface="Microsoft Sans Serif"/>
              </a:rPr>
              <a:t> </a:t>
            </a:r>
            <a:r>
              <a:rPr sz="850" dirty="0" smtClean="0">
                <a:solidFill>
                  <a:srgbClr val="171514"/>
                </a:solidFill>
                <a:latin typeface="Microsoft Sans Serif"/>
                <a:cs typeface="Microsoft Sans Serif"/>
              </a:rPr>
              <a:t>Ó </a:t>
            </a:r>
            <a:r>
              <a:rPr sz="850" spc="45" dirty="0">
                <a:solidFill>
                  <a:srgbClr val="171514"/>
                </a:solidFill>
                <a:latin typeface="Microsoft Sans Serif"/>
                <a:cs typeface="Microsoft Sans Serif"/>
              </a:rPr>
              <a:t>formado</a:t>
            </a:r>
            <a:r>
              <a:rPr sz="850" spc="5" dirty="0">
                <a:solidFill>
                  <a:srgbClr val="171514"/>
                </a:solidFill>
                <a:latin typeface="Microsoft Sans Serif"/>
                <a:cs typeface="Microsoft Sans Serif"/>
              </a:rPr>
              <a:t> </a:t>
            </a:r>
            <a:r>
              <a:rPr sz="850" spc="50" dirty="0">
                <a:solidFill>
                  <a:srgbClr val="171514"/>
                </a:solidFill>
                <a:latin typeface="Microsoft Sans Serif"/>
                <a:cs typeface="Microsoft Sans Serif"/>
              </a:rPr>
              <a:t>por</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línea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une</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0.1</a:t>
            </a:r>
            <a:r>
              <a:rPr sz="850" i="1" spc="15" dirty="0">
                <a:solidFill>
                  <a:srgbClr val="171514"/>
                </a:solidFill>
                <a:latin typeface="Arial"/>
                <a:cs typeface="Arial"/>
              </a:rPr>
              <a:t>I</a:t>
            </a:r>
            <a:r>
              <a:rPr sz="500" i="1" spc="15" dirty="0">
                <a:solidFill>
                  <a:srgbClr val="171514"/>
                </a:solidFill>
                <a:latin typeface="Arial"/>
                <a:cs typeface="Arial"/>
              </a:rPr>
              <a:t>pag</a:t>
            </a:r>
            <a:r>
              <a:rPr sz="850" spc="1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0.9</a:t>
            </a:r>
            <a:r>
              <a:rPr sz="850" i="1" spc="25" dirty="0">
                <a:solidFill>
                  <a:srgbClr val="171514"/>
                </a:solidFill>
                <a:latin typeface="Arial"/>
                <a:cs typeface="Arial"/>
              </a:rPr>
              <a:t>I</a:t>
            </a:r>
            <a:r>
              <a:rPr sz="500" i="1" spc="25" dirty="0">
                <a:solidFill>
                  <a:srgbClr val="171514"/>
                </a:solidFill>
                <a:latin typeface="Arial"/>
                <a:cs typeface="Arial"/>
              </a:rPr>
              <a:t>pag</a:t>
            </a:r>
            <a:r>
              <a:rPr sz="850" spc="25" dirty="0">
                <a:solidFill>
                  <a:srgbClr val="171514"/>
                </a:solidFill>
                <a:latin typeface="Microsoft Sans Serif"/>
                <a:cs typeface="Microsoft Sans Serif"/>
              </a:rPr>
              <a:t>puntos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parte</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ascendente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curva</a:t>
            </a:r>
            <a:r>
              <a:rPr sz="850" spc="15" dirty="0">
                <a:solidFill>
                  <a:srgbClr val="171514"/>
                </a:solidFill>
                <a:latin typeface="Microsoft Sans Serif"/>
                <a:cs typeface="Microsoft Sans Serif"/>
              </a:rPr>
              <a:t>.</a:t>
            </a:r>
            <a:endParaRPr sz="850" dirty="0">
              <a:latin typeface="Microsoft Sans Serif"/>
              <a:cs typeface="Microsoft Sans Serif"/>
            </a:endParaRPr>
          </a:p>
          <a:p>
            <a:pPr marL="12700" marR="121920" indent="152400">
              <a:lnSpc>
                <a:spcPts val="1200"/>
              </a:lnSpc>
              <a:spcBef>
                <a:spcPts val="70"/>
              </a:spcBef>
            </a:pPr>
            <a:r>
              <a:rPr sz="750" spc="-5" dirty="0">
                <a:solidFill>
                  <a:srgbClr val="171514"/>
                </a:solidFill>
                <a:latin typeface="Microsoft Sans Serif"/>
                <a:cs typeface="Microsoft Sans Serif"/>
              </a:rPr>
              <a:t>Los </a:t>
            </a:r>
            <a:r>
              <a:rPr sz="750" spc="20" dirty="0">
                <a:solidFill>
                  <a:srgbClr val="171514"/>
                </a:solidFill>
                <a:latin typeface="Microsoft Sans Serif"/>
                <a:cs typeface="Microsoft Sans Serif"/>
              </a:rPr>
              <a:t>estándares </a:t>
            </a:r>
            <a:r>
              <a:rPr sz="750" spc="-35" dirty="0">
                <a:solidFill>
                  <a:srgbClr val="171514"/>
                </a:solidFill>
                <a:latin typeface="Microsoft Sans Serif"/>
                <a:cs typeface="Microsoft Sans Serif"/>
              </a:rPr>
              <a:t>IEC </a:t>
            </a:r>
            <a:r>
              <a:rPr sz="750" spc="5" dirty="0">
                <a:solidFill>
                  <a:srgbClr val="171514"/>
                </a:solidFill>
                <a:latin typeface="Microsoft Sans Serif"/>
                <a:cs typeface="Microsoft Sans Serif"/>
              </a:rPr>
              <a:t>e </a:t>
            </a:r>
            <a:r>
              <a:rPr sz="750" spc="-55" dirty="0">
                <a:solidFill>
                  <a:srgbClr val="171514"/>
                </a:solidFill>
                <a:latin typeface="Microsoft Sans Serif"/>
                <a:cs typeface="Microsoft Sans Serif"/>
              </a:rPr>
              <a:t>IEEE </a:t>
            </a:r>
            <a:r>
              <a:rPr sz="750" spc="25" dirty="0">
                <a:solidFill>
                  <a:srgbClr val="171514"/>
                </a:solidFill>
                <a:latin typeface="Microsoft Sans Serif"/>
                <a:cs typeface="Microsoft Sans Serif"/>
              </a:rPr>
              <a:t>utilizan </a:t>
            </a:r>
            <a:r>
              <a:rPr sz="750" spc="30" dirty="0">
                <a:solidFill>
                  <a:srgbClr val="171514"/>
                </a:solidFill>
                <a:latin typeface="Microsoft Sans Serif"/>
                <a:cs typeface="Microsoft Sans Serif"/>
              </a:rPr>
              <a:t>una onda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10/350 </a:t>
            </a:r>
            <a:r>
              <a:rPr sz="750" spc="15" dirty="0">
                <a:solidFill>
                  <a:srgbClr val="171514"/>
                </a:solidFill>
                <a:latin typeface="Microsoft Sans Serif"/>
                <a:cs typeface="Microsoft Sans Serif"/>
              </a:rPr>
              <a:t>μs </a:t>
            </a:r>
            <a:r>
              <a:rPr sz="750" spc="25" dirty="0">
                <a:solidFill>
                  <a:srgbClr val="171514"/>
                </a:solidFill>
                <a:latin typeface="Microsoft Sans Serif"/>
                <a:cs typeface="Microsoft Sans Serif"/>
              </a:rPr>
              <a:t>para </a:t>
            </a:r>
            <a:r>
              <a:rPr sz="750" spc="15" dirty="0">
                <a:solidFill>
                  <a:srgbClr val="171514"/>
                </a:solidFill>
                <a:latin typeface="Microsoft Sans Serif"/>
                <a:cs typeface="Microsoft Sans Serif"/>
              </a:rPr>
              <a:t>caracterizar </a:t>
            </a:r>
            <a:r>
              <a:rPr sz="750" spc="10" dirty="0">
                <a:solidFill>
                  <a:srgbClr val="171514"/>
                </a:solidFill>
                <a:latin typeface="Microsoft Sans Serif"/>
                <a:cs typeface="Microsoft Sans Serif"/>
              </a:rPr>
              <a:t>la </a:t>
            </a:r>
            <a:r>
              <a:rPr sz="750" spc="30" dirty="0" err="1">
                <a:solidFill>
                  <a:srgbClr val="171514"/>
                </a:solidFill>
                <a:latin typeface="Microsoft Sans Serif"/>
                <a:cs typeface="Microsoft Sans Serif"/>
              </a:rPr>
              <a:t>onda</a:t>
            </a:r>
            <a:r>
              <a:rPr sz="750" spc="3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corriente</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carrera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inicial</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onda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8/20</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μs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caracterizar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onda</a:t>
            </a:r>
            <a:r>
              <a:rPr sz="75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corriente</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carrera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indirecta.</a:t>
            </a:r>
            <a:r>
              <a:rPr sz="450" spc="20" dirty="0">
                <a:solidFill>
                  <a:srgbClr val="171514"/>
                </a:solidFill>
                <a:latin typeface="Microsoft Sans Serif"/>
                <a:cs typeface="Microsoft Sans Serif"/>
              </a:rPr>
              <a:t>1</a:t>
            </a:r>
            <a:endParaRPr sz="450" dirty="0">
              <a:latin typeface="Microsoft Sans Serif"/>
              <a:cs typeface="Microsoft Sans Serif"/>
            </a:endParaRPr>
          </a:p>
        </p:txBody>
      </p:sp>
      <p:sp>
        <p:nvSpPr>
          <p:cNvPr id="44" name="object 44"/>
          <p:cNvSpPr txBox="1"/>
          <p:nvPr/>
        </p:nvSpPr>
        <p:spPr>
          <a:xfrm>
            <a:off x="5337175" y="7253164"/>
            <a:ext cx="4074160" cy="398780"/>
          </a:xfrm>
          <a:prstGeom prst="rect">
            <a:avLst/>
          </a:prstGeom>
        </p:spPr>
        <p:txBody>
          <a:bodyPr vert="horz" wrap="square" lIns="0" tIns="13335" rIns="0" bIns="0" rtlCol="0">
            <a:spAutoFit/>
          </a:bodyPr>
          <a:lstStyle/>
          <a:p>
            <a:pPr marL="88900" marR="5080" indent="-76200">
              <a:lnSpc>
                <a:spcPct val="131400"/>
              </a:lnSpc>
              <a:spcBef>
                <a:spcPts val="105"/>
              </a:spcBef>
            </a:pPr>
            <a:r>
              <a:rPr sz="400" spc="-5" dirty="0">
                <a:solidFill>
                  <a:srgbClr val="171514"/>
                </a:solidFill>
                <a:latin typeface="Microsoft Sans Serif"/>
                <a:cs typeface="Microsoft Sans Serif"/>
              </a:rPr>
              <a:t>1</a:t>
            </a:r>
            <a:r>
              <a:rPr sz="650" spc="-5" dirty="0">
                <a:solidFill>
                  <a:srgbClr val="171514"/>
                </a:solidFill>
                <a:latin typeface="Microsoft Sans Serif"/>
                <a:cs typeface="Microsoft Sans Serif"/>
              </a:rPr>
              <a:t>Cabe </a:t>
            </a:r>
            <a:r>
              <a:rPr sz="650" spc="25" dirty="0">
                <a:solidFill>
                  <a:srgbClr val="171514"/>
                </a:solidFill>
                <a:latin typeface="Microsoft Sans Serif"/>
                <a:cs typeface="Microsoft Sans Serif"/>
              </a:rPr>
              <a:t>mencionar que </a:t>
            </a:r>
            <a:r>
              <a:rPr sz="650" dirty="0">
                <a:solidFill>
                  <a:srgbClr val="171514"/>
                </a:solidFill>
                <a:latin typeface="Microsoft Sans Serif"/>
                <a:cs typeface="Microsoft Sans Serif"/>
              </a:rPr>
              <a:t>las </a:t>
            </a:r>
            <a:r>
              <a:rPr sz="650" spc="20" dirty="0">
                <a:solidFill>
                  <a:srgbClr val="171514"/>
                </a:solidFill>
                <a:latin typeface="Microsoft Sans Serif"/>
                <a:cs typeface="Microsoft Sans Serif"/>
              </a:rPr>
              <a:t>sobretensiones </a:t>
            </a:r>
            <a:r>
              <a:rPr sz="650" spc="10" dirty="0">
                <a:solidFill>
                  <a:srgbClr val="171514"/>
                </a:solidFill>
                <a:latin typeface="Microsoft Sans Serif"/>
                <a:cs typeface="Microsoft Sans Serif"/>
              </a:rPr>
              <a:t>creadas </a:t>
            </a:r>
            <a:r>
              <a:rPr sz="650" spc="40" dirty="0">
                <a:solidFill>
                  <a:srgbClr val="171514"/>
                </a:solidFill>
                <a:latin typeface="Microsoft Sans Serif"/>
                <a:cs typeface="Microsoft Sans Serif"/>
              </a:rPr>
              <a:t>por </a:t>
            </a:r>
            <a:r>
              <a:rPr sz="650" spc="10" dirty="0">
                <a:solidFill>
                  <a:srgbClr val="171514"/>
                </a:solidFill>
                <a:latin typeface="Microsoft Sans Serif"/>
                <a:cs typeface="Microsoft Sans Serif"/>
              </a:rPr>
              <a:t>la caída </a:t>
            </a:r>
            <a:r>
              <a:rPr sz="650" spc="20" dirty="0">
                <a:solidFill>
                  <a:srgbClr val="171514"/>
                </a:solidFill>
                <a:latin typeface="Microsoft Sans Serif"/>
                <a:cs typeface="Microsoft Sans Serif"/>
              </a:rPr>
              <a:t>de </a:t>
            </a:r>
            <a:r>
              <a:rPr sz="650" spc="15" dirty="0">
                <a:solidFill>
                  <a:srgbClr val="171514"/>
                </a:solidFill>
                <a:latin typeface="Microsoft Sans Serif"/>
                <a:cs typeface="Microsoft Sans Serif"/>
              </a:rPr>
              <a:t>rayos </a:t>
            </a:r>
            <a:r>
              <a:rPr sz="650" spc="-5" dirty="0">
                <a:solidFill>
                  <a:srgbClr val="171514"/>
                </a:solidFill>
                <a:latin typeface="Microsoft Sans Serif"/>
                <a:cs typeface="Microsoft Sans Serif"/>
              </a:rPr>
              <a:t>se </a:t>
            </a:r>
            <a:r>
              <a:rPr sz="650" spc="15" dirty="0">
                <a:solidFill>
                  <a:srgbClr val="171514"/>
                </a:solidFill>
                <a:latin typeface="Microsoft Sans Serif"/>
                <a:cs typeface="Microsoft Sans Serif"/>
              </a:rPr>
              <a:t>caracterizan </a:t>
            </a:r>
            <a:r>
              <a:rPr sz="650" spc="40" dirty="0">
                <a:solidFill>
                  <a:srgbClr val="171514"/>
                </a:solidFill>
                <a:latin typeface="Microsoft Sans Serif"/>
                <a:cs typeface="Microsoft Sans Serif"/>
              </a:rPr>
              <a:t>por </a:t>
            </a:r>
            <a:r>
              <a:rPr sz="650" spc="25" dirty="0" err="1">
                <a:solidFill>
                  <a:srgbClr val="171514"/>
                </a:solidFill>
                <a:latin typeface="Microsoft Sans Serif"/>
                <a:cs typeface="Microsoft Sans Serif"/>
              </a:rPr>
              <a:t>una</a:t>
            </a:r>
            <a:r>
              <a:rPr sz="650" spc="25" dirty="0">
                <a:solidFill>
                  <a:srgbClr val="171514"/>
                </a:solidFill>
                <a:latin typeface="Microsoft Sans Serif"/>
                <a:cs typeface="Microsoft Sans Serif"/>
              </a:rPr>
              <a:t> </a:t>
            </a:r>
            <a:r>
              <a:rPr sz="650" spc="10" dirty="0" err="1" smtClean="0">
                <a:solidFill>
                  <a:srgbClr val="171514"/>
                </a:solidFill>
                <a:latin typeface="Microsoft Sans Serif"/>
                <a:cs typeface="Microsoft Sans Serif"/>
              </a:rPr>
              <a:t>estan</a:t>
            </a:r>
            <a:r>
              <a:rPr sz="650" spc="10" dirty="0" smtClean="0">
                <a:solidFill>
                  <a:srgbClr val="171514"/>
                </a:solidFill>
                <a:latin typeface="Microsoft Sans Serif"/>
                <a:cs typeface="Microsoft Sans Serif"/>
              </a:rPr>
              <a:t>-</a:t>
            </a:r>
            <a:r>
              <a:rPr lang="es-ES" sz="650" spc="10" dirty="0" smtClean="0">
                <a:solidFill>
                  <a:srgbClr val="171514"/>
                </a:solidFill>
                <a:latin typeface="Microsoft Sans Serif"/>
                <a:cs typeface="Microsoft Sans Serif"/>
              </a:rPr>
              <a:t> </a:t>
            </a:r>
            <a:r>
              <a:rPr sz="600" spc="25" dirty="0" err="1" smtClean="0">
                <a:solidFill>
                  <a:srgbClr val="171514"/>
                </a:solidFill>
                <a:latin typeface="Microsoft Sans Serif"/>
                <a:cs typeface="Microsoft Sans Serif"/>
              </a:rPr>
              <a:t>onda</a:t>
            </a:r>
            <a:r>
              <a:rPr sz="60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tensión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1,2/50μs</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se</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utiliza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a:t>
            </a:r>
            <a:r>
              <a:rPr sz="600" dirty="0">
                <a:solidFill>
                  <a:srgbClr val="171514"/>
                </a:solidFill>
                <a:latin typeface="Microsoft Sans Serif"/>
                <a:cs typeface="Microsoft Sans Serif"/>
              </a:rPr>
              <a:t> </a:t>
            </a:r>
            <a:r>
              <a:rPr sz="600" spc="30" dirty="0">
                <a:solidFill>
                  <a:srgbClr val="171514"/>
                </a:solidFill>
                <a:latin typeface="Microsoft Sans Serif"/>
                <a:cs typeface="Microsoft Sans Serif"/>
              </a:rPr>
              <a:t>probar</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resistencia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los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equipos</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 </a:t>
            </a:r>
            <a:r>
              <a:rPr sz="600" spc="15" dirty="0">
                <a:solidFill>
                  <a:srgbClr val="171514"/>
                </a:solidFill>
                <a:latin typeface="Microsoft Sans Serif"/>
                <a:cs typeface="Microsoft Sans Serif"/>
              </a:rPr>
              <a:t>sobretensiones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err="1" smtClean="0">
                <a:solidFill>
                  <a:srgbClr val="171514"/>
                </a:solidFill>
                <a:latin typeface="Microsoft Sans Serif"/>
                <a:cs typeface="Microsoft Sans Serif"/>
              </a:rPr>
              <a:t>origen</a:t>
            </a:r>
            <a:r>
              <a:rPr lang="es-ES" sz="600" spc="25"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atmosférico</a:t>
            </a:r>
            <a:r>
              <a:rPr sz="600" spc="20" dirty="0">
                <a:solidFill>
                  <a:srgbClr val="171514"/>
                </a:solidFill>
                <a:latin typeface="Microsoft Sans Serif"/>
                <a:cs typeface="Microsoft Sans Serif"/>
              </a:rPr>
              <a:t>.</a:t>
            </a:r>
            <a:endParaRPr sz="600" dirty="0">
              <a:latin typeface="Microsoft Sans Serif"/>
              <a:cs typeface="Microsoft Sans Serif"/>
            </a:endParaRPr>
          </a:p>
        </p:txBody>
      </p:sp>
      <p:sp>
        <p:nvSpPr>
          <p:cNvPr id="45" name="object 45"/>
          <p:cNvSpPr txBox="1"/>
          <p:nvPr/>
        </p:nvSpPr>
        <p:spPr>
          <a:xfrm>
            <a:off x="5751272" y="1358684"/>
            <a:ext cx="392415" cy="332105"/>
          </a:xfrm>
          <a:prstGeom prst="rect">
            <a:avLst/>
          </a:prstGeom>
        </p:spPr>
        <p:txBody>
          <a:bodyPr vert="vert270" wrap="square" lIns="0" tIns="19685" rIns="0" bIns="0" rtlCol="0">
            <a:spAutoFit/>
          </a:bodyPr>
          <a:lstStyle/>
          <a:p>
            <a:pPr marL="12700">
              <a:spcBef>
                <a:spcPts val="155"/>
              </a:spcBef>
            </a:pPr>
            <a:r>
              <a:rPr lang="es-ES" sz="850" dirty="0" smtClean="0">
                <a:solidFill>
                  <a:srgbClr val="171514"/>
                </a:solidFill>
                <a:latin typeface="Microsoft Sans Serif"/>
                <a:cs typeface="Microsoft Sans Serif"/>
              </a:rPr>
              <a:t>de la corriente</a:t>
            </a:r>
            <a:endParaRPr sz="850" dirty="0">
              <a:latin typeface="Microsoft Sans Serif"/>
              <a:cs typeface="Microsoft Sans Serif"/>
            </a:endParaRP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019379"/>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3" name="object 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140</a:t>
            </a:r>
            <a:endParaRPr sz="900">
              <a:latin typeface="Arial"/>
              <a:cs typeface="Arial"/>
            </a:endParaRPr>
          </a:p>
        </p:txBody>
      </p:sp>
      <p:sp>
        <p:nvSpPr>
          <p:cNvPr id="4" name="object 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 name="object 5"/>
          <p:cNvSpPr txBox="1"/>
          <p:nvPr/>
        </p:nvSpPr>
        <p:spPr>
          <a:xfrm>
            <a:off x="5337149" y="762797"/>
            <a:ext cx="4319905" cy="3480440"/>
          </a:xfrm>
          <a:prstGeom prst="rect">
            <a:avLst/>
          </a:prstGeom>
        </p:spPr>
        <p:txBody>
          <a:bodyPr vert="horz" wrap="square" lIns="0" tIns="12700" rIns="0" bIns="0" rtlCol="0">
            <a:spAutoFit/>
          </a:bodyPr>
          <a:lstStyle/>
          <a:p>
            <a:pPr marL="12700">
              <a:spcBef>
                <a:spcPts val="100"/>
              </a:spcBef>
            </a:pPr>
            <a:r>
              <a:rPr sz="1000" b="1" spc="10" dirty="0">
                <a:solidFill>
                  <a:srgbClr val="171514"/>
                </a:solidFill>
                <a:latin typeface="Arial"/>
                <a:cs typeface="Arial"/>
              </a:rPr>
              <a:t>8.2</a:t>
            </a:r>
            <a:r>
              <a:rPr sz="1000" b="1" spc="-20" dirty="0">
                <a:solidFill>
                  <a:srgbClr val="171514"/>
                </a:solidFill>
                <a:latin typeface="Arial"/>
                <a:cs typeface="Arial"/>
              </a:rPr>
              <a:t> </a:t>
            </a:r>
            <a:r>
              <a:rPr sz="1000" b="1" spc="-30" dirty="0">
                <a:solidFill>
                  <a:srgbClr val="171514"/>
                </a:solidFill>
                <a:latin typeface="Arial"/>
                <a:cs typeface="Arial"/>
              </a:rPr>
              <a:t>POR</a:t>
            </a:r>
            <a:r>
              <a:rPr sz="1000" b="1" spc="-20" dirty="0">
                <a:solidFill>
                  <a:srgbClr val="171514"/>
                </a:solidFill>
                <a:latin typeface="Arial"/>
                <a:cs typeface="Arial"/>
              </a:rPr>
              <a:t> QUÉ </a:t>
            </a:r>
            <a:r>
              <a:rPr sz="1000" b="1" spc="-60" dirty="0">
                <a:solidFill>
                  <a:srgbClr val="171514"/>
                </a:solidFill>
                <a:latin typeface="Arial"/>
                <a:cs typeface="Arial"/>
              </a:rPr>
              <a:t>PROTEGER</a:t>
            </a:r>
            <a:r>
              <a:rPr sz="1000" b="1" spc="-20" dirty="0">
                <a:solidFill>
                  <a:srgbClr val="171514"/>
                </a:solidFill>
                <a:latin typeface="Arial"/>
                <a:cs typeface="Arial"/>
              </a:rPr>
              <a:t> CONTRA </a:t>
            </a:r>
            <a:r>
              <a:rPr sz="1000" b="1" spc="-80" dirty="0">
                <a:solidFill>
                  <a:srgbClr val="171514"/>
                </a:solidFill>
                <a:latin typeface="Arial"/>
                <a:cs typeface="Arial"/>
              </a:rPr>
              <a:t>EL</a:t>
            </a:r>
            <a:r>
              <a:rPr sz="1000" b="1" spc="-20" dirty="0">
                <a:solidFill>
                  <a:srgbClr val="171514"/>
                </a:solidFill>
                <a:latin typeface="Arial"/>
                <a:cs typeface="Arial"/>
              </a:rPr>
              <a:t> </a:t>
            </a:r>
            <a:r>
              <a:rPr sz="1000" b="1" spc="-30" dirty="0">
                <a:solidFill>
                  <a:srgbClr val="171514"/>
                </a:solidFill>
                <a:latin typeface="Arial"/>
                <a:cs typeface="Arial"/>
              </a:rPr>
              <a:t>RAYO</a:t>
            </a:r>
            <a:endParaRPr sz="1000" dirty="0">
              <a:latin typeface="Arial"/>
              <a:cs typeface="Arial"/>
            </a:endParaRPr>
          </a:p>
          <a:p>
            <a:pPr marL="12700" marR="94615">
              <a:lnSpc>
                <a:spcPct val="125000"/>
              </a:lnSpc>
              <a:spcBef>
                <a:spcPts val="560"/>
              </a:spcBef>
            </a:pP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número</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medio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rayos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caen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sobre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terrestre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100</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spc="5"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segundo</a:t>
            </a:r>
            <a:r>
              <a:rPr sz="800" spc="25" dirty="0" smtClean="0">
                <a:solidFill>
                  <a:srgbClr val="171514"/>
                </a:solidFill>
                <a:latin typeface="Microsoft Sans Serif"/>
                <a:cs typeface="Microsoft Sans Serif"/>
              </a:rPr>
              <a:t>.</a:t>
            </a:r>
            <a:r>
              <a:rPr lang="es-ES" sz="800" spc="25" dirty="0" smtClean="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La </a:t>
            </a:r>
            <a:r>
              <a:rPr sz="800" spc="25" dirty="0">
                <a:solidFill>
                  <a:srgbClr val="171514"/>
                </a:solidFill>
                <a:latin typeface="Microsoft Sans Serif"/>
                <a:cs typeface="Microsoft Sans Serif"/>
              </a:rPr>
              <a:t>energía de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descarga </a:t>
            </a:r>
            <a:r>
              <a:rPr sz="800" spc="-10" dirty="0">
                <a:solidFill>
                  <a:srgbClr val="171514"/>
                </a:solidFill>
                <a:latin typeface="Microsoft Sans Serif"/>
                <a:cs typeface="Microsoft Sans Serif"/>
              </a:rPr>
              <a:t>se </a:t>
            </a:r>
            <a:r>
              <a:rPr sz="800" spc="20" dirty="0">
                <a:solidFill>
                  <a:srgbClr val="171514"/>
                </a:solidFill>
                <a:latin typeface="Microsoft Sans Serif"/>
                <a:cs typeface="Microsoft Sans Serif"/>
              </a:rPr>
              <a:t>disipa </a:t>
            </a:r>
            <a:r>
              <a:rPr sz="800" spc="25" dirty="0">
                <a:solidFill>
                  <a:srgbClr val="171514"/>
                </a:solidFill>
                <a:latin typeface="Microsoft Sans Serif"/>
                <a:cs typeface="Microsoft Sans Serif"/>
              </a:rPr>
              <a:t>en </a:t>
            </a:r>
            <a:r>
              <a:rPr sz="800" spc="45" dirty="0">
                <a:solidFill>
                  <a:srgbClr val="171514"/>
                </a:solidFill>
                <a:latin typeface="Microsoft Sans Serif"/>
                <a:cs typeface="Microsoft Sans Serif"/>
              </a:rPr>
              <a:t>forma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sonido </a:t>
            </a:r>
            <a:r>
              <a:rPr sz="800" spc="20" dirty="0">
                <a:solidFill>
                  <a:srgbClr val="171514"/>
                </a:solidFill>
                <a:latin typeface="Microsoft Sans Serif"/>
                <a:cs typeface="Microsoft Sans Serif"/>
              </a:rPr>
              <a:t>(trueno), </a:t>
            </a:r>
            <a:r>
              <a:rPr sz="800" spc="15" dirty="0">
                <a:solidFill>
                  <a:srgbClr val="171514"/>
                </a:solidFill>
                <a:latin typeface="Microsoft Sans Serif"/>
                <a:cs typeface="Microsoft Sans Serif"/>
              </a:rPr>
              <a:t>calor</a:t>
            </a:r>
            <a:r>
              <a:rPr sz="800" spc="15" dirty="0">
                <a:solidFill>
                  <a:srgbClr val="171514"/>
                </a:solidFill>
                <a:latin typeface="Microsoft Sans Serif"/>
                <a:cs typeface="Microsoft Sans Serif"/>
              </a:rPr>
              <a:t>, luz </a:t>
            </a:r>
            <a:r>
              <a:rPr sz="800" spc="5" dirty="0">
                <a:solidFill>
                  <a:srgbClr val="171514"/>
                </a:solidFill>
                <a:latin typeface="Microsoft Sans Serif"/>
                <a:cs typeface="Microsoft Sans Serif"/>
              </a:rPr>
              <a:t>y </a:t>
            </a:r>
            <a:r>
              <a:rPr sz="800" spc="25" dirty="0" err="1" smtClean="0">
                <a:solidFill>
                  <a:srgbClr val="171514"/>
                </a:solidFill>
                <a:latin typeface="Microsoft Sans Serif"/>
                <a:cs typeface="Microsoft Sans Serif"/>
              </a:rPr>
              <a:t>radiación</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electromagnética</a:t>
            </a:r>
            <a:r>
              <a:rPr sz="800" spc="25" dirty="0">
                <a:solidFill>
                  <a:srgbClr val="171514"/>
                </a:solidFill>
                <a:latin typeface="Microsoft Sans Serif"/>
                <a:cs typeface="Microsoft Sans Serif"/>
              </a:rPr>
              <a:t>.</a:t>
            </a:r>
            <a:endParaRPr sz="800" dirty="0">
              <a:latin typeface="Microsoft Sans Serif"/>
              <a:cs typeface="Microsoft Sans Serif"/>
            </a:endParaRPr>
          </a:p>
          <a:p>
            <a:pPr marL="12700" marR="12700" indent="152400">
              <a:lnSpc>
                <a:spcPts val="1200"/>
              </a:lnSpc>
              <a:spcBef>
                <a:spcPts val="80"/>
              </a:spcBef>
            </a:pPr>
            <a:r>
              <a:rPr sz="700" spc="15" dirty="0">
                <a:solidFill>
                  <a:srgbClr val="171514"/>
                </a:solidFill>
                <a:latin typeface="Microsoft Sans Serif"/>
                <a:cs typeface="Microsoft Sans Serif"/>
              </a:rPr>
              <a:t>Cuando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rayo </a:t>
            </a:r>
            <a:r>
              <a:rPr sz="700" spc="-5" dirty="0">
                <a:solidFill>
                  <a:srgbClr val="171514"/>
                </a:solidFill>
                <a:latin typeface="Microsoft Sans Serif"/>
                <a:cs typeface="Microsoft Sans Serif"/>
              </a:rPr>
              <a:t>cae </a:t>
            </a:r>
            <a:r>
              <a:rPr sz="700" spc="20" dirty="0">
                <a:solidFill>
                  <a:srgbClr val="171514"/>
                </a:solidFill>
                <a:latin typeface="Microsoft Sans Serif"/>
                <a:cs typeface="Microsoft Sans Serif"/>
              </a:rPr>
              <a:t>sobre </a:t>
            </a:r>
            <a:r>
              <a:rPr sz="700" spc="40" dirty="0">
                <a:solidFill>
                  <a:srgbClr val="171514"/>
                </a:solidFill>
                <a:latin typeface="Microsoft Sans Serif"/>
                <a:cs typeface="Microsoft Sans Serif"/>
              </a:rPr>
              <a:t>un </a:t>
            </a:r>
            <a:r>
              <a:rPr sz="700" spc="20" dirty="0">
                <a:solidFill>
                  <a:srgbClr val="171514"/>
                </a:solidFill>
                <a:latin typeface="Microsoft Sans Serif"/>
                <a:cs typeface="Microsoft Sans Serif"/>
              </a:rPr>
              <a:t>edificio </a:t>
            </a:r>
            <a:r>
              <a:rPr sz="700" spc="30" dirty="0">
                <a:solidFill>
                  <a:srgbClr val="171514"/>
                </a:solidFill>
                <a:latin typeface="Microsoft Sans Serif"/>
                <a:cs typeface="Microsoft Sans Serif"/>
              </a:rPr>
              <a:t>o una </a:t>
            </a:r>
            <a:r>
              <a:rPr sz="700" spc="25" dirty="0">
                <a:solidFill>
                  <a:srgbClr val="171514"/>
                </a:solidFill>
                <a:latin typeface="Microsoft Sans Serif"/>
                <a:cs typeface="Microsoft Sans Serif"/>
              </a:rPr>
              <a:t>estructura </a:t>
            </a:r>
            <a:r>
              <a:rPr sz="700" spc="20" dirty="0">
                <a:solidFill>
                  <a:srgbClr val="171514"/>
                </a:solidFill>
                <a:latin typeface="Microsoft Sans Serif"/>
                <a:cs typeface="Microsoft Sans Serif"/>
              </a:rPr>
              <a:t>desprotegidos, </a:t>
            </a:r>
            <a:r>
              <a:rPr sz="700" dirty="0">
                <a:solidFill>
                  <a:srgbClr val="171514"/>
                </a:solidFill>
                <a:latin typeface="Microsoft Sans Serif"/>
                <a:cs typeface="Microsoft Sans Serif"/>
              </a:rPr>
              <a:t>causa </a:t>
            </a:r>
            <a:r>
              <a:rPr sz="700" spc="20" dirty="0" err="1">
                <a:solidFill>
                  <a:srgbClr val="171514"/>
                </a:solidFill>
                <a:latin typeface="Microsoft Sans Serif"/>
                <a:cs typeface="Microsoft Sans Serif"/>
              </a:rPr>
              <a:t>daños</a:t>
            </a:r>
            <a:r>
              <a:rPr sz="700" spc="20"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muy</a:t>
            </a:r>
            <a:r>
              <a:rPr lang="es-ES" sz="700" spc="4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importantes</a:t>
            </a:r>
            <a:r>
              <a:rPr sz="700" spc="3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Las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piezas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metal</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distorsionan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las </a:t>
            </a:r>
            <a:r>
              <a:rPr sz="700" spc="25" dirty="0">
                <a:solidFill>
                  <a:srgbClr val="171514"/>
                </a:solidFill>
                <a:latin typeface="Microsoft Sans Serif"/>
                <a:cs typeface="Microsoft Sans Serif"/>
              </a:rPr>
              <a:t>enormes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fuerzas</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electromecánicas</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generadas</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a:t>
            </a:r>
            <a:r>
              <a:rPr sz="700" spc="20" dirty="0">
                <a:solidFill>
                  <a:srgbClr val="171514"/>
                </a:solidFill>
                <a:latin typeface="Microsoft Sans Serif"/>
                <a:cs typeface="Microsoft Sans Serif"/>
              </a:rPr>
              <a:t>proporcionales </a:t>
            </a:r>
            <a:r>
              <a:rPr sz="700" spc="10" dirty="0">
                <a:solidFill>
                  <a:srgbClr val="171514"/>
                </a:solidFill>
                <a:latin typeface="Microsoft Sans Serif"/>
                <a:cs typeface="Microsoft Sans Serif"/>
              </a:rPr>
              <a:t>al </a:t>
            </a:r>
            <a:r>
              <a:rPr sz="700" spc="25" dirty="0">
                <a:solidFill>
                  <a:srgbClr val="171514"/>
                </a:solidFill>
                <a:latin typeface="Microsoft Sans Serif"/>
                <a:cs typeface="Microsoft Sans Serif"/>
              </a:rPr>
              <a:t>cuadrado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corriente), </a:t>
            </a:r>
            <a:r>
              <a:rPr sz="700" spc="10" dirty="0">
                <a:solidFill>
                  <a:srgbClr val="171514"/>
                </a:solidFill>
                <a:latin typeface="Microsoft Sans Serif"/>
                <a:cs typeface="Microsoft Sans Serif"/>
              </a:rPr>
              <a:t>el </a:t>
            </a:r>
            <a:r>
              <a:rPr sz="700" spc="40" dirty="0">
                <a:solidFill>
                  <a:srgbClr val="171514"/>
                </a:solidFill>
                <a:latin typeface="Microsoft Sans Serif"/>
                <a:cs typeface="Microsoft Sans Serif"/>
              </a:rPr>
              <a:t>hormigón </a:t>
            </a:r>
            <a:r>
              <a:rPr sz="700" spc="-5" dirty="0">
                <a:solidFill>
                  <a:srgbClr val="171514"/>
                </a:solidFill>
                <a:latin typeface="Microsoft Sans Serif"/>
                <a:cs typeface="Microsoft Sans Serif"/>
              </a:rPr>
              <a:t>se </a:t>
            </a:r>
            <a:r>
              <a:rPr sz="700" spc="40" dirty="0">
                <a:solidFill>
                  <a:srgbClr val="171514"/>
                </a:solidFill>
                <a:latin typeface="Microsoft Sans Serif"/>
                <a:cs typeface="Microsoft Sans Serif"/>
              </a:rPr>
              <a:t>rompe por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calor </a:t>
            </a:r>
            <a:r>
              <a:rPr sz="700" spc="5" dirty="0">
                <a:solidFill>
                  <a:srgbClr val="171514"/>
                </a:solidFill>
                <a:latin typeface="Microsoft Sans Serif"/>
                <a:cs typeface="Microsoft Sans Serif"/>
              </a:rPr>
              <a:t>y </a:t>
            </a:r>
            <a:r>
              <a:rPr sz="700" dirty="0">
                <a:solidFill>
                  <a:srgbClr val="171514"/>
                </a:solidFill>
                <a:latin typeface="Microsoft Sans Serif"/>
                <a:cs typeface="Microsoft Sans Serif"/>
              </a:rPr>
              <a:t>las </a:t>
            </a:r>
            <a:r>
              <a:rPr sz="700" spc="25" dirty="0" err="1">
                <a:solidFill>
                  <a:srgbClr val="171514"/>
                </a:solidFill>
                <a:latin typeface="Microsoft Sans Serif"/>
                <a:cs typeface="Microsoft Sans Serif"/>
              </a:rPr>
              <a:t>estructuras</a:t>
            </a:r>
            <a:r>
              <a:rPr sz="700" spc="2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madera</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incendian.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propósito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rayos</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(LPS)</a:t>
            </a:r>
            <a:r>
              <a:rPr sz="700" spc="-5" dirty="0">
                <a:solidFill>
                  <a:srgbClr val="171514"/>
                </a:solidFill>
                <a:latin typeface="Microsoft Sans Serif"/>
                <a:cs typeface="Microsoft Sans Serif"/>
              </a:rPr>
              <a:t> es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atraer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descarga</a:t>
            </a:r>
            <a:r>
              <a:rPr lang="es-ES" sz="700" spc="1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hacia</a:t>
            </a:r>
            <a:r>
              <a:rPr sz="700" spc="-5"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sí</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mismo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proporcionar</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ruta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directa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baja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spc="25" dirty="0">
                <a:solidFill>
                  <a:srgbClr val="171514"/>
                </a:solidFill>
                <a:latin typeface="Microsoft Sans Serif"/>
                <a:cs typeface="Microsoft Sans Serif"/>
              </a:rPr>
              <a:t>.</a:t>
            </a:r>
            <a:endParaRPr sz="700" dirty="0">
              <a:latin typeface="Microsoft Sans Serif"/>
              <a:cs typeface="Microsoft Sans Serif"/>
            </a:endParaRPr>
          </a:p>
          <a:p>
            <a:pPr>
              <a:spcBef>
                <a:spcPts val="40"/>
              </a:spcBef>
            </a:pPr>
            <a:endParaRPr sz="950" dirty="0">
              <a:latin typeface="Microsoft Sans Serif"/>
              <a:cs typeface="Microsoft Sans Serif"/>
            </a:endParaRPr>
          </a:p>
          <a:p>
            <a:pPr marL="12700" marR="5080" indent="152400">
              <a:lnSpc>
                <a:spcPct val="125000"/>
              </a:lnSpc>
              <a:spcBef>
                <a:spcPts val="5"/>
              </a:spcBef>
            </a:pPr>
            <a:r>
              <a:rPr sz="800" spc="-15" dirty="0">
                <a:solidFill>
                  <a:srgbClr val="171514"/>
                </a:solidFill>
                <a:latin typeface="Microsoft Sans Serif"/>
                <a:cs typeface="Microsoft Sans Serif"/>
              </a:rPr>
              <a:t>¿Cuáles </a:t>
            </a:r>
            <a:r>
              <a:rPr sz="800" spc="20" dirty="0">
                <a:solidFill>
                  <a:srgbClr val="171514"/>
                </a:solidFill>
                <a:latin typeface="Microsoft Sans Serif"/>
                <a:cs typeface="Microsoft Sans Serif"/>
              </a:rPr>
              <a:t>son </a:t>
            </a:r>
            <a:r>
              <a:rPr sz="800" spc="15" dirty="0">
                <a:solidFill>
                  <a:srgbClr val="171514"/>
                </a:solidFill>
                <a:latin typeface="Microsoft Sans Serif"/>
                <a:cs typeface="Microsoft Sans Serif"/>
              </a:rPr>
              <a:t>los </a:t>
            </a:r>
            <a:r>
              <a:rPr sz="800" spc="20" dirty="0">
                <a:solidFill>
                  <a:srgbClr val="171514"/>
                </a:solidFill>
                <a:latin typeface="Microsoft Sans Serif"/>
                <a:cs typeface="Microsoft Sans Serif"/>
              </a:rPr>
              <a:t>edificios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estructuras </a:t>
            </a:r>
            <a:r>
              <a:rPr sz="800" spc="30" dirty="0">
                <a:solidFill>
                  <a:srgbClr val="171514"/>
                </a:solidFill>
                <a:latin typeface="Microsoft Sans Serif"/>
                <a:cs typeface="Microsoft Sans Serif"/>
              </a:rPr>
              <a:t>que deben protegerse contra </a:t>
            </a:r>
            <a:r>
              <a:rPr sz="800" spc="15" dirty="0">
                <a:solidFill>
                  <a:srgbClr val="171514"/>
                </a:solidFill>
                <a:latin typeface="Microsoft Sans Serif"/>
                <a:cs typeface="Microsoft Sans Serif"/>
              </a:rPr>
              <a:t>los </a:t>
            </a:r>
            <a:r>
              <a:rPr sz="800" dirty="0">
                <a:solidFill>
                  <a:srgbClr val="171514"/>
                </a:solidFill>
                <a:latin typeface="Microsoft Sans Serif"/>
                <a:cs typeface="Microsoft Sans Serif"/>
              </a:rPr>
              <a:t>rayos</a:t>
            </a:r>
            <a:r>
              <a:rPr sz="800" dirty="0">
                <a:solidFill>
                  <a:srgbClr val="171514"/>
                </a:solidFill>
                <a:latin typeface="Microsoft Sans Serif"/>
                <a:cs typeface="Microsoft Sans Serif"/>
              </a:rPr>
              <a:t>? </a:t>
            </a:r>
            <a:r>
              <a:rPr sz="800" spc="-55" dirty="0" err="1" smtClean="0">
                <a:solidFill>
                  <a:srgbClr val="171514"/>
                </a:solidFill>
                <a:latin typeface="Microsoft Sans Serif"/>
                <a:cs typeface="Microsoft Sans Serif"/>
              </a:rPr>
              <a:t>Es</a:t>
            </a:r>
            <a:r>
              <a:rPr lang="es-ES" sz="800" spc="-5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evidente</a:t>
            </a:r>
            <a:r>
              <a:rPr sz="800" spc="2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que </a:t>
            </a:r>
            <a:r>
              <a:rPr sz="800" spc="30" dirty="0">
                <a:solidFill>
                  <a:srgbClr val="171514"/>
                </a:solidFill>
                <a:latin typeface="Microsoft Sans Serif"/>
                <a:cs typeface="Microsoft Sans Serif"/>
              </a:rPr>
              <a:t>deben protegerse </a:t>
            </a:r>
            <a:r>
              <a:rPr sz="800" dirty="0">
                <a:solidFill>
                  <a:srgbClr val="171514"/>
                </a:solidFill>
                <a:latin typeface="Microsoft Sans Serif"/>
                <a:cs typeface="Microsoft Sans Serif"/>
              </a:rPr>
              <a:t>las </a:t>
            </a:r>
            <a:r>
              <a:rPr sz="800" spc="25" dirty="0">
                <a:solidFill>
                  <a:srgbClr val="171514"/>
                </a:solidFill>
                <a:latin typeface="Microsoft Sans Serif"/>
                <a:cs typeface="Microsoft Sans Serif"/>
              </a:rPr>
              <a:t>estructuras </a:t>
            </a:r>
            <a:r>
              <a:rPr sz="800" spc="15" dirty="0">
                <a:solidFill>
                  <a:srgbClr val="171514"/>
                </a:solidFill>
                <a:latin typeface="Microsoft Sans Serif"/>
                <a:cs typeface="Microsoft Sans Serif"/>
              </a:rPr>
              <a:t>susceptibles </a:t>
            </a:r>
            <a:r>
              <a:rPr sz="800" spc="25" dirty="0">
                <a:solidFill>
                  <a:srgbClr val="171514"/>
                </a:solidFill>
                <a:latin typeface="Microsoft Sans Serif"/>
                <a:cs typeface="Microsoft Sans Serif"/>
              </a:rPr>
              <a:t>de explotar, </a:t>
            </a:r>
            <a:r>
              <a:rPr sz="800" spc="35" dirty="0">
                <a:solidFill>
                  <a:srgbClr val="171514"/>
                </a:solidFill>
                <a:latin typeface="Microsoft Sans Serif"/>
                <a:cs typeface="Microsoft Sans Serif"/>
              </a:rPr>
              <a:t>como </a:t>
            </a:r>
            <a:r>
              <a:rPr sz="800" spc="20" dirty="0" err="1">
                <a:solidFill>
                  <a:srgbClr val="171514"/>
                </a:solidFill>
                <a:latin typeface="Microsoft Sans Serif"/>
                <a:cs typeface="Microsoft Sans Serif"/>
              </a:rPr>
              <a:t>fábricas</a:t>
            </a:r>
            <a:r>
              <a:rPr sz="800" spc="20"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y</a:t>
            </a:r>
            <a:r>
              <a:rPr lang="es-ES" sz="800" spc="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depósitos</a:t>
            </a:r>
            <a:r>
              <a:rPr sz="800" spc="2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25" dirty="0">
                <a:solidFill>
                  <a:srgbClr val="171514"/>
                </a:solidFill>
                <a:latin typeface="Microsoft Sans Serif"/>
                <a:cs typeface="Microsoft Sans Serif"/>
              </a:rPr>
              <a:t>municiones, refinerías de </a:t>
            </a:r>
            <a:r>
              <a:rPr sz="800" spc="30" dirty="0">
                <a:solidFill>
                  <a:srgbClr val="171514"/>
                </a:solidFill>
                <a:latin typeface="Microsoft Sans Serif"/>
                <a:cs typeface="Microsoft Sans Serif"/>
              </a:rPr>
              <a:t>petróleo, </a:t>
            </a:r>
            <a:r>
              <a:rPr sz="800" spc="10" dirty="0">
                <a:solidFill>
                  <a:srgbClr val="171514"/>
                </a:solidFill>
                <a:latin typeface="Microsoft Sans Serif"/>
                <a:cs typeface="Microsoft Sans Serif"/>
              </a:rPr>
              <a:t>etc. </a:t>
            </a:r>
            <a:r>
              <a:rPr sz="800" spc="-20" dirty="0">
                <a:solidFill>
                  <a:srgbClr val="171514"/>
                </a:solidFill>
                <a:latin typeface="Microsoft Sans Serif"/>
                <a:cs typeface="Microsoft Sans Serif"/>
              </a:rPr>
              <a:t>En </a:t>
            </a:r>
            <a:r>
              <a:rPr sz="800" spc="30" dirty="0">
                <a:solidFill>
                  <a:srgbClr val="171514"/>
                </a:solidFill>
                <a:latin typeface="Microsoft Sans Serif"/>
                <a:cs typeface="Microsoft Sans Serif"/>
              </a:rPr>
              <a:t>cuanto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otros </a:t>
            </a:r>
            <a:r>
              <a:rPr sz="800" spc="20" dirty="0" err="1">
                <a:solidFill>
                  <a:srgbClr val="171514"/>
                </a:solidFill>
                <a:latin typeface="Microsoft Sans Serif"/>
                <a:cs typeface="Microsoft Sans Serif"/>
              </a:rPr>
              <a:t>edificios</a:t>
            </a:r>
            <a:r>
              <a:rPr sz="800" spc="20"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y</a:t>
            </a:r>
            <a:r>
              <a:rPr lang="es-ES" sz="800" spc="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estructuras</a:t>
            </a:r>
            <a:r>
              <a:rPr sz="800" spc="25" dirty="0">
                <a:solidFill>
                  <a:srgbClr val="171514"/>
                </a:solidFill>
                <a:latin typeface="Microsoft Sans Serif"/>
                <a:cs typeface="Microsoft Sans Serif"/>
              </a:rPr>
              <a:t>, para </a:t>
            </a:r>
            <a:r>
              <a:rPr sz="800" spc="20" dirty="0">
                <a:solidFill>
                  <a:srgbClr val="171514"/>
                </a:solidFill>
                <a:latin typeface="Microsoft Sans Serif"/>
                <a:cs typeface="Microsoft Sans Serif"/>
              </a:rPr>
              <a:t>evaluar </a:t>
            </a:r>
            <a:r>
              <a:rPr sz="800" dirty="0">
                <a:solidFill>
                  <a:srgbClr val="171514"/>
                </a:solidFill>
                <a:latin typeface="Microsoft Sans Serif"/>
                <a:cs typeface="Microsoft Sans Serif"/>
              </a:rPr>
              <a:t>si </a:t>
            </a:r>
            <a:r>
              <a:rPr sz="800" spc="-10" dirty="0">
                <a:solidFill>
                  <a:srgbClr val="171514"/>
                </a:solidFill>
                <a:latin typeface="Microsoft Sans Serif"/>
                <a:cs typeface="Microsoft Sans Serif"/>
              </a:rPr>
              <a:t>se </a:t>
            </a:r>
            <a:r>
              <a:rPr sz="800" spc="15" dirty="0">
                <a:solidFill>
                  <a:srgbClr val="171514"/>
                </a:solidFill>
                <a:latin typeface="Microsoft Sans Serif"/>
                <a:cs typeface="Microsoft Sans Serif"/>
              </a:rPr>
              <a:t>necesita </a:t>
            </a:r>
            <a:r>
              <a:rPr sz="800" spc="30" dirty="0">
                <a:solidFill>
                  <a:srgbClr val="171514"/>
                </a:solidFill>
                <a:latin typeface="Microsoft Sans Serif"/>
                <a:cs typeface="Microsoft Sans Serif"/>
              </a:rPr>
              <a:t>protección </a:t>
            </a:r>
            <a:r>
              <a:rPr sz="800" spc="35" dirty="0">
                <a:solidFill>
                  <a:srgbClr val="171514"/>
                </a:solidFill>
                <a:latin typeface="Microsoft Sans Serif"/>
                <a:cs typeface="Microsoft Sans Serif"/>
              </a:rPr>
              <a:t>o </a:t>
            </a:r>
            <a:r>
              <a:rPr sz="800" spc="25" dirty="0">
                <a:solidFill>
                  <a:srgbClr val="171514"/>
                </a:solidFill>
                <a:latin typeface="Microsoft Sans Serif"/>
                <a:cs typeface="Microsoft Sans Serif"/>
              </a:rPr>
              <a:t>no, </a:t>
            </a:r>
            <a:r>
              <a:rPr sz="800" spc="-10" dirty="0">
                <a:solidFill>
                  <a:srgbClr val="171514"/>
                </a:solidFill>
                <a:latin typeface="Microsoft Sans Serif"/>
                <a:cs typeface="Microsoft Sans Serif"/>
              </a:rPr>
              <a:t>se </a:t>
            </a:r>
            <a:r>
              <a:rPr sz="800" spc="25" dirty="0">
                <a:solidFill>
                  <a:srgbClr val="171514"/>
                </a:solidFill>
                <a:latin typeface="Microsoft Sans Serif"/>
                <a:cs typeface="Microsoft Sans Serif"/>
              </a:rPr>
              <a:t>debe </a:t>
            </a:r>
            <a:r>
              <a:rPr sz="800" spc="20" dirty="0">
                <a:solidFill>
                  <a:srgbClr val="171514"/>
                </a:solidFill>
                <a:latin typeface="Microsoft Sans Serif"/>
                <a:cs typeface="Microsoft Sans Serif"/>
              </a:rPr>
              <a:t>realizar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evaluación</a:t>
            </a:r>
            <a:r>
              <a:rPr lang="es-ES" sz="800" spc="1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 </a:t>
            </a:r>
            <a:r>
              <a:rPr sz="800" spc="15" dirty="0">
                <a:solidFill>
                  <a:srgbClr val="171514"/>
                </a:solidFill>
                <a:latin typeface="Microsoft Sans Serif"/>
                <a:cs typeface="Microsoft Sans Serif"/>
              </a:rPr>
              <a:t>riesgos. </a:t>
            </a:r>
            <a:r>
              <a:rPr sz="800" spc="-35" dirty="0">
                <a:solidFill>
                  <a:srgbClr val="171514"/>
                </a:solidFill>
                <a:latin typeface="Microsoft Sans Serif"/>
                <a:cs typeface="Microsoft Sans Serif"/>
              </a:rPr>
              <a:t>El </a:t>
            </a:r>
            <a:r>
              <a:rPr sz="800" spc="40" dirty="0">
                <a:solidFill>
                  <a:srgbClr val="171514"/>
                </a:solidFill>
                <a:latin typeface="Microsoft Sans Serif"/>
                <a:cs typeface="Microsoft Sans Serif"/>
              </a:rPr>
              <a:t>tipo </a:t>
            </a:r>
            <a:r>
              <a:rPr sz="800" spc="25" dirty="0">
                <a:solidFill>
                  <a:srgbClr val="171514"/>
                </a:solidFill>
                <a:latin typeface="Microsoft Sans Serif"/>
                <a:cs typeface="Microsoft Sans Serif"/>
              </a:rPr>
              <a:t>de filosofía de riesgo </a:t>
            </a:r>
            <a:r>
              <a:rPr sz="800" spc="5" dirty="0">
                <a:solidFill>
                  <a:srgbClr val="171514"/>
                </a:solidFill>
                <a:latin typeface="Microsoft Sans Serif"/>
                <a:cs typeface="Microsoft Sans Serif"/>
              </a:rPr>
              <a:t>y </a:t>
            </a:r>
            <a:r>
              <a:rPr sz="800" spc="45" dirty="0">
                <a:solidFill>
                  <a:srgbClr val="171514"/>
                </a:solidFill>
                <a:latin typeface="Microsoft Sans Serif"/>
                <a:cs typeface="Microsoft Sans Serif"/>
              </a:rPr>
              <a:t>método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evaluación </a:t>
            </a:r>
            <a:r>
              <a:rPr sz="800" spc="25" dirty="0">
                <a:solidFill>
                  <a:srgbClr val="171514"/>
                </a:solidFill>
                <a:latin typeface="Microsoft Sans Serif"/>
                <a:cs typeface="Microsoft Sans Serif"/>
              </a:rPr>
              <a:t>depende de </a:t>
            </a:r>
            <a:r>
              <a:rPr sz="800" spc="10" dirty="0">
                <a:solidFill>
                  <a:srgbClr val="171514"/>
                </a:solidFill>
                <a:latin typeface="Microsoft Sans Serif"/>
                <a:cs typeface="Microsoft Sans Serif"/>
              </a:rPr>
              <a:t>la </a:t>
            </a:r>
            <a:r>
              <a:rPr sz="800" spc="45" dirty="0" err="1">
                <a:solidFill>
                  <a:srgbClr val="171514"/>
                </a:solidFill>
                <a:latin typeface="Microsoft Sans Serif"/>
                <a:cs typeface="Microsoft Sans Serif"/>
              </a:rPr>
              <a:t>norma</a:t>
            </a:r>
            <a:r>
              <a:rPr sz="800" spc="4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protección</a:t>
            </a:r>
            <a:r>
              <a:rPr sz="80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contra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rayos</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20" dirty="0">
                <a:solidFill>
                  <a:srgbClr val="171514"/>
                </a:solidFill>
                <a:latin typeface="Microsoft Sans Serif"/>
                <a:cs typeface="Microsoft Sans Serif"/>
              </a:rPr>
              <a:t>utilizar.</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dos</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estándares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más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destacados</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son</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IEC</a:t>
            </a:r>
            <a:r>
              <a:rPr sz="80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62305-2010</a:t>
            </a:r>
            <a:r>
              <a:rPr lang="es-ES" sz="800" spc="10" dirty="0" smtClean="0">
                <a:solidFill>
                  <a:srgbClr val="171514"/>
                </a:solidFill>
                <a:latin typeface="Microsoft Sans Serif"/>
                <a:cs typeface="Microsoft Sans Serif"/>
              </a:rPr>
              <a:t> </a:t>
            </a:r>
            <a:r>
              <a:rPr sz="500" spc="5" dirty="0" smtClean="0">
                <a:solidFill>
                  <a:srgbClr val="171514"/>
                </a:solidFill>
                <a:latin typeface="Microsoft Sans Serif"/>
                <a:cs typeface="Microsoft Sans Serif"/>
              </a:rPr>
              <a:t>2</a:t>
            </a:r>
            <a:r>
              <a:rPr sz="800" spc="5" dirty="0" smtClean="0">
                <a:solidFill>
                  <a:srgbClr val="171514"/>
                </a:solidFill>
                <a:latin typeface="Microsoft Sans Serif"/>
                <a:cs typeface="Microsoft Sans Serif"/>
              </a:rPr>
              <a:t>y</a:t>
            </a:r>
            <a:r>
              <a:rPr sz="800" spc="-5"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ANSI/NFPA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780-2017.</a:t>
            </a:r>
            <a:r>
              <a:rPr sz="500" spc="15" dirty="0">
                <a:solidFill>
                  <a:srgbClr val="171514"/>
                </a:solidFill>
                <a:latin typeface="Microsoft Sans Serif"/>
                <a:cs typeface="Microsoft Sans Serif"/>
              </a:rPr>
              <a:t>3</a:t>
            </a:r>
            <a:r>
              <a:rPr sz="800" spc="15" dirty="0">
                <a:solidFill>
                  <a:srgbClr val="171514"/>
                </a:solidFill>
                <a:latin typeface="Microsoft Sans Serif"/>
                <a:cs typeface="Microsoft Sans Serif"/>
              </a:rPr>
              <a:t>Aunque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descripción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detallada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35" dirty="0" err="1">
                <a:solidFill>
                  <a:srgbClr val="171514"/>
                </a:solidFill>
                <a:latin typeface="Microsoft Sans Serif"/>
                <a:cs typeface="Microsoft Sans Serif"/>
              </a:rPr>
              <a:t>procedimiento</a:t>
            </a:r>
            <a:r>
              <a:rPr sz="800" spc="-5"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involucrado</a:t>
            </a:r>
            <a:r>
              <a:rPr lang="es-ES" sz="800" spc="3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está</a:t>
            </a:r>
            <a:r>
              <a:rPr sz="800" spc="15"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más </a:t>
            </a:r>
            <a:r>
              <a:rPr sz="800" spc="10" dirty="0">
                <a:solidFill>
                  <a:srgbClr val="171514"/>
                </a:solidFill>
                <a:latin typeface="Microsoft Sans Serif"/>
                <a:cs typeface="Microsoft Sans Serif"/>
              </a:rPr>
              <a:t>allá </a:t>
            </a:r>
            <a:r>
              <a:rPr sz="800" spc="25" dirty="0">
                <a:solidFill>
                  <a:srgbClr val="171514"/>
                </a:solidFill>
                <a:latin typeface="Microsoft Sans Serif"/>
                <a:cs typeface="Microsoft Sans Serif"/>
              </a:rPr>
              <a:t>del </a:t>
            </a:r>
            <a:r>
              <a:rPr sz="800" spc="5" dirty="0">
                <a:solidFill>
                  <a:srgbClr val="171514"/>
                </a:solidFill>
                <a:latin typeface="Microsoft Sans Serif"/>
                <a:cs typeface="Microsoft Sans Serif"/>
              </a:rPr>
              <a:t>alcance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presente </a:t>
            </a:r>
            <a:r>
              <a:rPr sz="800" spc="35" dirty="0">
                <a:solidFill>
                  <a:srgbClr val="171514"/>
                </a:solidFill>
                <a:latin typeface="Microsoft Sans Serif"/>
                <a:cs typeface="Microsoft Sans Serif"/>
              </a:rPr>
              <a:t>monografía, </a:t>
            </a:r>
            <a:r>
              <a:rPr sz="800" spc="30" dirty="0">
                <a:solidFill>
                  <a:srgbClr val="171514"/>
                </a:solidFill>
                <a:latin typeface="Microsoft Sans Serif"/>
                <a:cs typeface="Microsoft Sans Serif"/>
              </a:rPr>
              <a:t>hemos encontrado </a:t>
            </a:r>
            <a:r>
              <a:rPr sz="800" spc="35" dirty="0" err="1">
                <a:solidFill>
                  <a:srgbClr val="171514"/>
                </a:solidFill>
                <a:latin typeface="Microsoft Sans Serif"/>
                <a:cs typeface="Microsoft Sans Serif"/>
              </a:rPr>
              <a:t>pertinente</a:t>
            </a:r>
            <a:r>
              <a:rPr sz="800" spc="3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al</a:t>
            </a:r>
            <a:r>
              <a:rPr lang="es-ES" sz="800" spc="1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menos</a:t>
            </a:r>
            <a:r>
              <a:rPr sz="800" spc="3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familiarizar </a:t>
            </a:r>
            <a:r>
              <a:rPr sz="800" spc="10" dirty="0">
                <a:solidFill>
                  <a:srgbClr val="171514"/>
                </a:solidFill>
                <a:latin typeface="Microsoft Sans Serif"/>
                <a:cs typeface="Microsoft Sans Serif"/>
              </a:rPr>
              <a:t>al </a:t>
            </a:r>
            <a:r>
              <a:rPr sz="800" spc="30" dirty="0">
                <a:solidFill>
                  <a:srgbClr val="171514"/>
                </a:solidFill>
                <a:latin typeface="Microsoft Sans Serif"/>
                <a:cs typeface="Microsoft Sans Serif"/>
              </a:rPr>
              <a:t>lector </a:t>
            </a:r>
            <a:r>
              <a:rPr sz="800" spc="20" dirty="0">
                <a:solidFill>
                  <a:srgbClr val="171514"/>
                </a:solidFill>
                <a:latin typeface="Microsoft Sans Serif"/>
                <a:cs typeface="Microsoft Sans Serif"/>
              </a:rPr>
              <a:t>con </a:t>
            </a:r>
            <a:r>
              <a:rPr sz="800" spc="15" dirty="0">
                <a:solidFill>
                  <a:srgbClr val="171514"/>
                </a:solidFill>
                <a:latin typeface="Microsoft Sans Serif"/>
                <a:cs typeface="Microsoft Sans Serif"/>
              </a:rPr>
              <a:t>los procesos </a:t>
            </a:r>
            <a:r>
              <a:rPr sz="800" spc="25" dirty="0">
                <a:solidFill>
                  <a:srgbClr val="171514"/>
                </a:solidFill>
                <a:latin typeface="Microsoft Sans Serif"/>
                <a:cs typeface="Microsoft Sans Serif"/>
              </a:rPr>
              <a:t>involucrados en </a:t>
            </a:r>
            <a:r>
              <a:rPr sz="800" spc="10" dirty="0">
                <a:solidFill>
                  <a:srgbClr val="171514"/>
                </a:solidFill>
                <a:latin typeface="Microsoft Sans Serif"/>
                <a:cs typeface="Microsoft Sans Serif"/>
              </a:rPr>
              <a:t>la </a:t>
            </a:r>
            <a:r>
              <a:rPr sz="800" spc="15" dirty="0">
                <a:solidFill>
                  <a:srgbClr val="171514"/>
                </a:solidFill>
                <a:latin typeface="Microsoft Sans Serif"/>
                <a:cs typeface="Microsoft Sans Serif"/>
              </a:rPr>
              <a:t>evaluación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riesgos</a:t>
            </a:r>
            <a:r>
              <a:rPr sz="800" spc="15"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En</a:t>
            </a:r>
            <a:r>
              <a:rPr lang="es-ES" sz="800" spc="-2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sz="800"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determinación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factor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riesgo</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norma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IEC</a:t>
            </a:r>
            <a:r>
              <a:rPr sz="500" spc="5" dirty="0">
                <a:solidFill>
                  <a:srgbClr val="171514"/>
                </a:solidFill>
                <a:latin typeface="Microsoft Sans Serif"/>
                <a:cs typeface="Microsoft Sans Serif"/>
              </a:rPr>
              <a:t>4</a:t>
            </a:r>
            <a:r>
              <a:rPr sz="800" spc="5" dirty="0">
                <a:solidFill>
                  <a:srgbClr val="171514"/>
                </a:solidFill>
                <a:latin typeface="Microsoft Sans Serif"/>
                <a:cs typeface="Microsoft Sans Serif"/>
              </a:rPr>
              <a:t>considera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tipos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pérdidas</a:t>
            </a:r>
            <a:r>
              <a:rPr sz="800" spc="5"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en</a:t>
            </a:r>
            <a:r>
              <a:rPr lang="es-ES" sz="800" spc="2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incurrir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estructura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contenido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son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primordial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importancia</a:t>
            </a:r>
            <a:r>
              <a:rPr sz="800" spc="30" dirty="0">
                <a:solidFill>
                  <a:srgbClr val="171514"/>
                </a:solidFill>
                <a:latin typeface="Microsoft Sans Serif"/>
                <a:cs typeface="Microsoft Sans Serif"/>
              </a:rPr>
              <a:t>:</a:t>
            </a:r>
            <a:endParaRPr sz="800" dirty="0">
              <a:latin typeface="Microsoft Sans Serif"/>
              <a:cs typeface="Microsoft Sans Serif"/>
            </a:endParaRPr>
          </a:p>
        </p:txBody>
      </p:sp>
      <p:sp>
        <p:nvSpPr>
          <p:cNvPr id="6" name="object 6"/>
          <p:cNvSpPr txBox="1"/>
          <p:nvPr/>
        </p:nvSpPr>
        <p:spPr>
          <a:xfrm>
            <a:off x="5337117" y="4353426"/>
            <a:ext cx="4301490" cy="2297430"/>
          </a:xfrm>
          <a:prstGeom prst="rect">
            <a:avLst/>
          </a:prstGeom>
        </p:spPr>
        <p:txBody>
          <a:bodyPr vert="horz" wrap="square" lIns="0" tIns="47625" rIns="0" bIns="0" rtlCol="0">
            <a:spAutoFit/>
          </a:bodyPr>
          <a:lstStyle/>
          <a:p>
            <a:pPr marL="217170" indent="-52705">
              <a:spcBef>
                <a:spcPts val="375"/>
              </a:spcBef>
              <a:buChar char="•"/>
              <a:tabLst>
                <a:tab pos="217804" algn="l"/>
              </a:tabLst>
            </a:pPr>
            <a:r>
              <a:rPr sz="650" spc="10" dirty="0">
                <a:solidFill>
                  <a:srgbClr val="171514"/>
                </a:solidFill>
                <a:latin typeface="Microsoft Sans Serif"/>
                <a:cs typeface="Microsoft Sans Serif"/>
              </a:rPr>
              <a:t>Peligros</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humanos,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especialmente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riesgo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pérdida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vidas</a:t>
            </a:r>
            <a:r>
              <a:rPr sz="650" spc="5" dirty="0">
                <a:solidFill>
                  <a:srgbClr val="171514"/>
                </a:solidFill>
                <a:latin typeface="Microsoft Sans Serif"/>
                <a:cs typeface="Microsoft Sans Serif"/>
              </a:rPr>
              <a:t>.</a:t>
            </a:r>
            <a:endParaRPr sz="650" dirty="0">
              <a:latin typeface="Microsoft Sans Serif"/>
              <a:cs typeface="Microsoft Sans Serif"/>
            </a:endParaRPr>
          </a:p>
          <a:p>
            <a:pPr marL="225425" indent="-60960">
              <a:spcBef>
                <a:spcPts val="320"/>
              </a:spcBef>
              <a:buChar char="•"/>
              <a:tabLst>
                <a:tab pos="226060" algn="l"/>
              </a:tabLst>
            </a:pPr>
            <a:r>
              <a:rPr sz="750" spc="15" dirty="0">
                <a:solidFill>
                  <a:srgbClr val="171514"/>
                </a:solidFill>
                <a:latin typeface="Microsoft Sans Serif"/>
                <a:cs typeface="Microsoft Sans Serif"/>
              </a:rPr>
              <a:t>Pérdida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producción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10" dirty="0">
                <a:solidFill>
                  <a:srgbClr val="171514"/>
                </a:solidFill>
                <a:latin typeface="Microsoft Sans Serif"/>
                <a:cs typeface="Microsoft Sans Serif"/>
              </a:rPr>
              <a:t> </a:t>
            </a:r>
            <a:r>
              <a:rPr sz="750" spc="15" dirty="0">
                <a:solidFill>
                  <a:srgbClr val="171514"/>
                </a:solidFill>
                <a:latin typeface="Microsoft Sans Serif"/>
                <a:cs typeface="Microsoft Sans Serif"/>
              </a:rPr>
              <a:t>servicio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al</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público</a:t>
            </a:r>
            <a:r>
              <a:rPr sz="750" spc="20" dirty="0">
                <a:solidFill>
                  <a:srgbClr val="171514"/>
                </a:solidFill>
                <a:latin typeface="Microsoft Sans Serif"/>
                <a:cs typeface="Microsoft Sans Serif"/>
              </a:rPr>
              <a:t>.</a:t>
            </a:r>
            <a:endParaRPr sz="750" dirty="0">
              <a:latin typeface="Microsoft Sans Serif"/>
              <a:cs typeface="Microsoft Sans Serif"/>
            </a:endParaRPr>
          </a:p>
          <a:p>
            <a:pPr marL="233679" indent="-69215">
              <a:spcBef>
                <a:spcPts val="200"/>
              </a:spcBef>
              <a:buChar char="•"/>
              <a:tabLst>
                <a:tab pos="234315" algn="l"/>
              </a:tabLst>
            </a:pPr>
            <a:r>
              <a:rPr sz="850" spc="15" dirty="0">
                <a:solidFill>
                  <a:srgbClr val="171514"/>
                </a:solidFill>
                <a:latin typeface="Microsoft Sans Serif"/>
                <a:cs typeface="Microsoft Sans Serif"/>
              </a:rPr>
              <a:t>Daños</a:t>
            </a:r>
            <a:r>
              <a:rPr sz="850" spc="-15" dirty="0">
                <a:solidFill>
                  <a:srgbClr val="171514"/>
                </a:solidFill>
                <a:latin typeface="Microsoft Sans Serif"/>
                <a:cs typeface="Microsoft Sans Serif"/>
              </a:rPr>
              <a:t> </a:t>
            </a:r>
            <a:r>
              <a:rPr sz="850" dirty="0">
                <a:solidFill>
                  <a:srgbClr val="171514"/>
                </a:solidFill>
                <a:latin typeface="Microsoft Sans Serif"/>
                <a:cs typeface="Microsoft Sans Serif"/>
              </a:rPr>
              <a:t>a</a:t>
            </a:r>
            <a:r>
              <a:rPr sz="850" spc="-1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10" dirty="0">
                <a:solidFill>
                  <a:srgbClr val="171514"/>
                </a:solidFill>
                <a:latin typeface="Microsoft Sans Serif"/>
                <a:cs typeface="Microsoft Sans Serif"/>
              </a:rPr>
              <a:t> </a:t>
            </a:r>
            <a:r>
              <a:rPr sz="850" spc="35" dirty="0">
                <a:solidFill>
                  <a:srgbClr val="171514"/>
                </a:solidFill>
                <a:latin typeface="Microsoft Sans Serif"/>
                <a:cs typeface="Microsoft Sans Serif"/>
              </a:rPr>
              <a:t>estructura</a:t>
            </a:r>
            <a:r>
              <a:rPr sz="850" spc="-15" dirty="0">
                <a:solidFill>
                  <a:srgbClr val="171514"/>
                </a:solidFill>
                <a:latin typeface="Microsoft Sans Serif"/>
                <a:cs typeface="Microsoft Sans Serif"/>
              </a:rPr>
              <a:t> </a:t>
            </a:r>
            <a:r>
              <a:rPr sz="850" spc="40" dirty="0">
                <a:solidFill>
                  <a:srgbClr val="171514"/>
                </a:solidFill>
                <a:latin typeface="Microsoft Sans Serif"/>
                <a:cs typeface="Microsoft Sans Serif"/>
              </a:rPr>
              <a:t>y/o</a:t>
            </a:r>
            <a:r>
              <a:rPr sz="850" spc="-10" dirty="0">
                <a:solidFill>
                  <a:srgbClr val="171514"/>
                </a:solidFill>
                <a:latin typeface="Microsoft Sans Serif"/>
                <a:cs typeface="Microsoft Sans Serif"/>
              </a:rPr>
              <a:t> </a:t>
            </a:r>
            <a:r>
              <a:rPr sz="850" spc="30" dirty="0">
                <a:solidFill>
                  <a:srgbClr val="171514"/>
                </a:solidFill>
                <a:latin typeface="Microsoft Sans Serif"/>
                <a:cs typeface="Microsoft Sans Serif"/>
              </a:rPr>
              <a:t>contenido</a:t>
            </a:r>
            <a:r>
              <a:rPr sz="850" spc="30" dirty="0">
                <a:solidFill>
                  <a:srgbClr val="171514"/>
                </a:solidFill>
                <a:latin typeface="Microsoft Sans Serif"/>
                <a:cs typeface="Microsoft Sans Serif"/>
              </a:rPr>
              <a:t>.</a:t>
            </a:r>
            <a:endParaRPr sz="850" dirty="0">
              <a:latin typeface="Microsoft Sans Serif"/>
              <a:cs typeface="Microsoft Sans Serif"/>
            </a:endParaRPr>
          </a:p>
          <a:p>
            <a:pPr marL="165100" marR="249554">
              <a:lnSpc>
                <a:spcPct val="117600"/>
              </a:lnSpc>
              <a:buChar char="•"/>
              <a:tabLst>
                <a:tab pos="234315" algn="l"/>
              </a:tabLst>
            </a:pPr>
            <a:r>
              <a:rPr sz="850" spc="15" dirty="0">
                <a:solidFill>
                  <a:srgbClr val="171514"/>
                </a:solidFill>
                <a:latin typeface="Microsoft Sans Serif"/>
                <a:cs typeface="Microsoft Sans Serif"/>
              </a:rPr>
              <a:t>Daños</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económicos: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daños</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físicos</a:t>
            </a:r>
            <a:r>
              <a:rPr sz="850" dirty="0">
                <a:solidFill>
                  <a:srgbClr val="171514"/>
                </a:solidFill>
                <a:latin typeface="Microsoft Sans Serif"/>
                <a:cs typeface="Microsoft Sans Serif"/>
              </a:rPr>
              <a:t> a </a:t>
            </a:r>
            <a:r>
              <a:rPr sz="850" spc="15" dirty="0">
                <a:solidFill>
                  <a:srgbClr val="171514"/>
                </a:solidFill>
                <a:latin typeface="Microsoft Sans Serif"/>
                <a:cs typeface="Microsoft Sans Serif"/>
              </a:rPr>
              <a:t>los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equipos</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efecto</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sobre</a:t>
            </a:r>
            <a:r>
              <a:rPr sz="850" dirty="0">
                <a:solidFill>
                  <a:srgbClr val="171514"/>
                </a:solidFill>
                <a:latin typeface="Microsoft Sans Serif"/>
                <a:cs typeface="Microsoft Sans Serif"/>
              </a:rPr>
              <a:t> las </a:t>
            </a:r>
            <a:r>
              <a:rPr sz="850" spc="35" dirty="0" err="1">
                <a:solidFill>
                  <a:srgbClr val="171514"/>
                </a:solidFill>
                <a:latin typeface="Microsoft Sans Serif"/>
                <a:cs typeface="Microsoft Sans Serif"/>
              </a:rPr>
              <a:t>primas</a:t>
            </a:r>
            <a:r>
              <a:rPr sz="850" dirty="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de</a:t>
            </a:r>
            <a:r>
              <a:rPr lang="es-ES" sz="850" spc="25" dirty="0" smtClean="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seguros</a:t>
            </a:r>
            <a:r>
              <a:rPr sz="850" spc="20" dirty="0">
                <a:solidFill>
                  <a:srgbClr val="171514"/>
                </a:solidFill>
                <a:latin typeface="Microsoft Sans Serif"/>
                <a:cs typeface="Microsoft Sans Serif"/>
              </a:rPr>
              <a:t>.</a:t>
            </a:r>
            <a:endParaRPr sz="850" dirty="0">
              <a:latin typeface="Microsoft Sans Serif"/>
              <a:cs typeface="Microsoft Sans Serif"/>
            </a:endParaRPr>
          </a:p>
          <a:p>
            <a:pPr>
              <a:spcBef>
                <a:spcPts val="40"/>
              </a:spcBef>
            </a:pPr>
            <a:endParaRPr sz="1000" dirty="0">
              <a:latin typeface="Microsoft Sans Serif"/>
              <a:cs typeface="Microsoft Sans Serif"/>
            </a:endParaRPr>
          </a:p>
          <a:p>
            <a:pPr marL="12700" marR="5080">
              <a:lnSpc>
                <a:spcPct val="142900"/>
              </a:lnSpc>
            </a:pPr>
            <a:r>
              <a:rPr sz="700" spc="25" dirty="0">
                <a:solidFill>
                  <a:srgbClr val="171514"/>
                </a:solidFill>
                <a:latin typeface="Microsoft Sans Serif"/>
                <a:cs typeface="Microsoft Sans Serif"/>
              </a:rPr>
              <a:t>Habiendo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determinado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tipo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pérdida,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determina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riesgo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tolerable</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correspondiente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5" dirty="0" err="1">
                <a:solidFill>
                  <a:srgbClr val="171514"/>
                </a:solidFill>
                <a:latin typeface="Microsoft Sans Serif"/>
                <a:cs typeface="Microsoft Sans Serif"/>
              </a:rPr>
              <a:t>partir</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tablas</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Este </a:t>
            </a:r>
            <a:r>
              <a:rPr sz="700" spc="20" dirty="0">
                <a:solidFill>
                  <a:srgbClr val="171514"/>
                </a:solidFill>
                <a:latin typeface="Microsoft Sans Serif"/>
                <a:cs typeface="Microsoft Sans Serif"/>
              </a:rPr>
              <a:t>riesgo </a:t>
            </a:r>
            <a:r>
              <a:rPr sz="700" spc="-5" dirty="0">
                <a:solidFill>
                  <a:srgbClr val="171514"/>
                </a:solidFill>
                <a:latin typeface="Microsoft Sans Serif"/>
                <a:cs typeface="Microsoft Sans Serif"/>
              </a:rPr>
              <a:t>es </a:t>
            </a:r>
            <a:r>
              <a:rPr sz="700" spc="30" dirty="0">
                <a:solidFill>
                  <a:srgbClr val="171514"/>
                </a:solidFill>
                <a:latin typeface="Microsoft Sans Serif"/>
                <a:cs typeface="Microsoft Sans Serif"/>
              </a:rPr>
              <a:t>10</a:t>
            </a:r>
            <a:r>
              <a:rPr sz="450" spc="30" dirty="0">
                <a:solidFill>
                  <a:srgbClr val="171514"/>
                </a:solidFill>
                <a:latin typeface="Microsoft Sans Serif"/>
                <a:cs typeface="Microsoft Sans Serif"/>
              </a:rPr>
              <a:t>–5</a:t>
            </a:r>
            <a:r>
              <a:rPr sz="700" spc="30" dirty="0">
                <a:solidFill>
                  <a:srgbClr val="171514"/>
                </a:solidFill>
                <a:latin typeface="Microsoft Sans Serif"/>
                <a:cs typeface="Microsoft Sans Serif"/>
              </a:rPr>
              <a:t>/año </a:t>
            </a:r>
            <a:r>
              <a:rPr sz="700" spc="40" dirty="0">
                <a:solidFill>
                  <a:srgbClr val="171514"/>
                </a:solidFill>
                <a:latin typeface="Microsoft Sans Serif"/>
                <a:cs typeface="Microsoft Sans Serif"/>
              </a:rPr>
              <a:t>por </a:t>
            </a:r>
            <a:r>
              <a:rPr sz="700" spc="25" dirty="0">
                <a:solidFill>
                  <a:srgbClr val="171514"/>
                </a:solidFill>
                <a:latin typeface="Microsoft Sans Serif"/>
                <a:cs typeface="Microsoft Sans Serif"/>
              </a:rPr>
              <a:t>pérdida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vida </a:t>
            </a:r>
            <a:r>
              <a:rPr sz="700" spc="30" dirty="0">
                <a:solidFill>
                  <a:srgbClr val="171514"/>
                </a:solidFill>
                <a:latin typeface="Microsoft Sans Serif"/>
                <a:cs typeface="Microsoft Sans Serif"/>
              </a:rPr>
              <a:t>o </a:t>
            </a:r>
            <a:r>
              <a:rPr sz="700" spc="10" dirty="0">
                <a:solidFill>
                  <a:srgbClr val="171514"/>
                </a:solidFill>
                <a:latin typeface="Microsoft Sans Serif"/>
                <a:cs typeface="Microsoft Sans Serif"/>
              </a:rPr>
              <a:t>lesiones </a:t>
            </a:r>
            <a:r>
              <a:rPr sz="700" spc="25" dirty="0">
                <a:solidFill>
                  <a:srgbClr val="171514"/>
                </a:solidFill>
                <a:latin typeface="Microsoft Sans Serif"/>
                <a:cs typeface="Microsoft Sans Serif"/>
              </a:rPr>
              <a:t>permanentes </a:t>
            </a:r>
            <a:r>
              <a:rPr sz="700" spc="5" dirty="0">
                <a:solidFill>
                  <a:srgbClr val="171514"/>
                </a:solidFill>
                <a:latin typeface="Microsoft Sans Serif"/>
                <a:cs typeface="Microsoft Sans Serif"/>
              </a:rPr>
              <a:t>y </a:t>
            </a:r>
            <a:r>
              <a:rPr sz="700" spc="30" dirty="0">
                <a:solidFill>
                  <a:srgbClr val="171514"/>
                </a:solidFill>
                <a:latin typeface="Microsoft Sans Serif"/>
                <a:cs typeface="Microsoft Sans Serif"/>
              </a:rPr>
              <a:t>10</a:t>
            </a:r>
            <a:r>
              <a:rPr sz="450" spc="30" dirty="0">
                <a:solidFill>
                  <a:srgbClr val="171514"/>
                </a:solidFill>
                <a:latin typeface="Microsoft Sans Serif"/>
                <a:cs typeface="Microsoft Sans Serif"/>
              </a:rPr>
              <a:t>–4</a:t>
            </a:r>
            <a:r>
              <a:rPr sz="700" spc="30" dirty="0">
                <a:solidFill>
                  <a:srgbClr val="171514"/>
                </a:solidFill>
                <a:latin typeface="Microsoft Sans Serif"/>
                <a:cs typeface="Microsoft Sans Serif"/>
              </a:rPr>
              <a:t>/año </a:t>
            </a:r>
            <a:r>
              <a:rPr sz="700" spc="25" dirty="0">
                <a:solidFill>
                  <a:srgbClr val="171514"/>
                </a:solidFill>
                <a:latin typeface="Microsoft Sans Serif"/>
                <a:cs typeface="Microsoft Sans Serif"/>
              </a:rPr>
              <a:t>para </a:t>
            </a:r>
            <a:r>
              <a:rPr sz="700" spc="30" dirty="0" err="1">
                <a:solidFill>
                  <a:srgbClr val="171514"/>
                </a:solidFill>
                <a:latin typeface="Microsoft Sans Serif"/>
                <a:cs typeface="Microsoft Sans Serif"/>
              </a:rPr>
              <a:t>otros</a:t>
            </a:r>
            <a:r>
              <a:rPr sz="700" spc="3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tipos</a:t>
            </a:r>
            <a:r>
              <a:rPr lang="es-ES" sz="700" spc="2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 </a:t>
            </a:r>
            <a:r>
              <a:rPr sz="700" spc="20" dirty="0">
                <a:solidFill>
                  <a:srgbClr val="171514"/>
                </a:solidFill>
                <a:latin typeface="Microsoft Sans Serif"/>
                <a:cs typeface="Microsoft Sans Serif"/>
              </a:rPr>
              <a:t>pérdidas. Un riesgo de </a:t>
            </a:r>
            <a:r>
              <a:rPr sz="700" spc="30" dirty="0">
                <a:solidFill>
                  <a:srgbClr val="171514"/>
                </a:solidFill>
                <a:latin typeface="Microsoft Sans Serif"/>
                <a:cs typeface="Microsoft Sans Serif"/>
              </a:rPr>
              <a:t>10</a:t>
            </a:r>
            <a:r>
              <a:rPr sz="450" spc="30" dirty="0">
                <a:solidFill>
                  <a:srgbClr val="171514"/>
                </a:solidFill>
                <a:latin typeface="Microsoft Sans Serif"/>
                <a:cs typeface="Microsoft Sans Serif"/>
              </a:rPr>
              <a:t>–5</a:t>
            </a:r>
            <a:r>
              <a:rPr sz="700" spc="30" dirty="0">
                <a:solidFill>
                  <a:srgbClr val="171514"/>
                </a:solidFill>
                <a:latin typeface="Microsoft Sans Serif"/>
                <a:cs typeface="Microsoft Sans Serif"/>
              </a:rPr>
              <a:t>/año </a:t>
            </a:r>
            <a:r>
              <a:rPr sz="700" spc="15" dirty="0">
                <a:solidFill>
                  <a:srgbClr val="171514"/>
                </a:solidFill>
                <a:latin typeface="Microsoft Sans Serif"/>
                <a:cs typeface="Microsoft Sans Serif"/>
              </a:rPr>
              <a:t>significa </a:t>
            </a:r>
            <a:r>
              <a:rPr sz="700" spc="30" dirty="0">
                <a:solidFill>
                  <a:srgbClr val="171514"/>
                </a:solidFill>
                <a:latin typeface="Microsoft Sans Serif"/>
                <a:cs typeface="Microsoft Sans Serif"/>
              </a:rPr>
              <a:t>una </a:t>
            </a:r>
            <a:r>
              <a:rPr sz="700" spc="20" dirty="0">
                <a:solidFill>
                  <a:srgbClr val="171514"/>
                </a:solidFill>
                <a:latin typeface="Microsoft Sans Serif"/>
                <a:cs typeface="Microsoft Sans Serif"/>
              </a:rPr>
              <a:t>posibilidad </a:t>
            </a:r>
            <a:r>
              <a:rPr sz="700" spc="30" dirty="0">
                <a:solidFill>
                  <a:srgbClr val="171514"/>
                </a:solidFill>
                <a:latin typeface="Microsoft Sans Serif"/>
                <a:cs typeface="Microsoft Sans Serif"/>
              </a:rPr>
              <a:t>entre </a:t>
            </a:r>
            <a:r>
              <a:rPr sz="700" spc="5" dirty="0">
                <a:solidFill>
                  <a:srgbClr val="171514"/>
                </a:solidFill>
                <a:latin typeface="Microsoft Sans Serif"/>
                <a:cs typeface="Microsoft Sans Serif"/>
              </a:rPr>
              <a:t>100.000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caiga </a:t>
            </a:r>
            <a:r>
              <a:rPr sz="700" spc="40" dirty="0">
                <a:solidFill>
                  <a:srgbClr val="171514"/>
                </a:solidFill>
                <a:latin typeface="Microsoft Sans Serif"/>
                <a:cs typeface="Microsoft Sans Serif"/>
              </a:rPr>
              <a:t>un </a:t>
            </a:r>
            <a:r>
              <a:rPr sz="700" spc="25" dirty="0" err="1">
                <a:solidFill>
                  <a:srgbClr val="171514"/>
                </a:solidFill>
                <a:latin typeface="Microsoft Sans Serif"/>
                <a:cs typeface="Microsoft Sans Serif"/>
              </a:rPr>
              <a:t>rayo</a:t>
            </a:r>
            <a:r>
              <a:rPr sz="700" spc="25" dirty="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por</a:t>
            </a:r>
            <a:r>
              <a:rPr lang="es-ES" sz="700" spc="4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año</a:t>
            </a:r>
            <a:r>
              <a:rPr sz="700" spc="1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Luego,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riesgo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real</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determina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mediante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serie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cálculos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utilizan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fórmulas</a:t>
            </a:r>
            <a:r>
              <a:rPr sz="700" spc="5" dirty="0">
                <a:solidFill>
                  <a:srgbClr val="171514"/>
                </a:solidFill>
                <a:latin typeface="Microsoft Sans Serif"/>
                <a:cs typeface="Microsoft Sans Serif"/>
              </a:rPr>
              <a:t> y</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factores</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 </a:t>
            </a:r>
            <a:r>
              <a:rPr sz="700" spc="25" dirty="0">
                <a:solidFill>
                  <a:srgbClr val="171514"/>
                </a:solidFill>
                <a:latin typeface="Microsoft Sans Serif"/>
                <a:cs typeface="Microsoft Sans Serif"/>
              </a:rPr>
              <a:t>ponderación para </a:t>
            </a:r>
            <a:r>
              <a:rPr sz="700" spc="15" dirty="0">
                <a:solidFill>
                  <a:srgbClr val="171514"/>
                </a:solidFill>
                <a:latin typeface="Microsoft Sans Serif"/>
                <a:cs typeface="Microsoft Sans Serif"/>
              </a:rPr>
              <a:t>varios </a:t>
            </a:r>
            <a:r>
              <a:rPr sz="700" spc="30" dirty="0">
                <a:solidFill>
                  <a:srgbClr val="171514"/>
                </a:solidFill>
                <a:latin typeface="Microsoft Sans Serif"/>
                <a:cs typeface="Microsoft Sans Serif"/>
              </a:rPr>
              <a:t>otros </a:t>
            </a:r>
            <a:r>
              <a:rPr sz="700" spc="10" dirty="0">
                <a:solidFill>
                  <a:srgbClr val="171514"/>
                </a:solidFill>
                <a:latin typeface="Microsoft Sans Serif"/>
                <a:cs typeface="Microsoft Sans Serif"/>
              </a:rPr>
              <a:t>aspectos. </a:t>
            </a:r>
            <a:r>
              <a:rPr sz="700" spc="-35" dirty="0">
                <a:solidFill>
                  <a:srgbClr val="171514"/>
                </a:solidFill>
                <a:latin typeface="Microsoft Sans Serif"/>
                <a:cs typeface="Microsoft Sans Serif"/>
              </a:rPr>
              <a:t>Si </a:t>
            </a:r>
            <a:r>
              <a:rPr sz="700" spc="10" dirty="0">
                <a:solidFill>
                  <a:srgbClr val="171514"/>
                </a:solidFill>
                <a:latin typeface="Microsoft Sans Serif"/>
                <a:cs typeface="Microsoft Sans Serif"/>
              </a:rPr>
              <a:t>este </a:t>
            </a:r>
            <a:r>
              <a:rPr sz="700" spc="20" dirty="0">
                <a:solidFill>
                  <a:srgbClr val="171514"/>
                </a:solidFill>
                <a:latin typeface="Microsoft Sans Serif"/>
                <a:cs typeface="Microsoft Sans Serif"/>
              </a:rPr>
              <a:t>riesgo real </a:t>
            </a:r>
            <a:r>
              <a:rPr sz="700" spc="-5" dirty="0">
                <a:solidFill>
                  <a:srgbClr val="171514"/>
                </a:solidFill>
                <a:latin typeface="Microsoft Sans Serif"/>
                <a:cs typeface="Microsoft Sans Serif"/>
              </a:rPr>
              <a:t>es </a:t>
            </a:r>
            <a:r>
              <a:rPr sz="700" spc="40" dirty="0">
                <a:solidFill>
                  <a:srgbClr val="171514"/>
                </a:solidFill>
                <a:latin typeface="Microsoft Sans Serif"/>
                <a:cs typeface="Microsoft Sans Serif"/>
              </a:rPr>
              <a:t>menor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riesgo</a:t>
            </a:r>
            <a:r>
              <a:rPr sz="700" spc="20" dirty="0">
                <a:solidFill>
                  <a:srgbClr val="171514"/>
                </a:solidFill>
                <a:latin typeface="Microsoft Sans Serif"/>
                <a:cs typeface="Microsoft Sans Serif"/>
              </a:rPr>
              <a:t> tolerable</a:t>
            </a:r>
            <a:r>
              <a:rPr sz="700" spc="20" dirty="0" smtClean="0">
                <a:solidFill>
                  <a:srgbClr val="171514"/>
                </a:solidFill>
                <a:latin typeface="Microsoft Sans Serif"/>
                <a:cs typeface="Microsoft Sans Serif"/>
              </a:rPr>
              <a:t>,</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entonces</a:t>
            </a:r>
            <a:r>
              <a:rPr sz="700" spc="-10"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no</a:t>
            </a:r>
            <a:r>
              <a:rPr sz="700" spc="-5" dirty="0">
                <a:solidFill>
                  <a:srgbClr val="171514"/>
                </a:solidFill>
                <a:latin typeface="Microsoft Sans Serif"/>
                <a:cs typeface="Microsoft Sans Serif"/>
              </a:rPr>
              <a:t> se </a:t>
            </a:r>
            <a:r>
              <a:rPr sz="700" spc="10" dirty="0">
                <a:solidFill>
                  <a:srgbClr val="171514"/>
                </a:solidFill>
                <a:latin typeface="Microsoft Sans Serif"/>
                <a:cs typeface="Microsoft Sans Serif"/>
              </a:rPr>
              <a:t>necesita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protección</a:t>
            </a:r>
            <a:r>
              <a:rPr sz="700" spc="20" dirty="0">
                <a:solidFill>
                  <a:srgbClr val="171514"/>
                </a:solidFill>
                <a:latin typeface="Microsoft Sans Serif"/>
                <a:cs typeface="Microsoft Sans Serif"/>
              </a:rPr>
              <a:t>.</a:t>
            </a:r>
            <a:endParaRPr sz="700" dirty="0">
              <a:latin typeface="Microsoft Sans Serif"/>
              <a:cs typeface="Microsoft Sans Serif"/>
            </a:endParaRPr>
          </a:p>
          <a:p>
            <a:pPr marL="12700" marR="8890" indent="152400">
              <a:lnSpc>
                <a:spcPct val="125000"/>
              </a:lnSpc>
              <a:spcBef>
                <a:spcPts val="20"/>
              </a:spcBef>
            </a:pPr>
            <a:r>
              <a:rPr sz="800" spc="-15"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norma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IEC</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define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cuatro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niveles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protección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contra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rayos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(LPL).</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Para cada</a:t>
            </a:r>
            <a:r>
              <a:rPr sz="800"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nivel</a:t>
            </a:r>
            <a:r>
              <a:rPr sz="800" spc="5"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se</a:t>
            </a:r>
            <a:r>
              <a:rPr lang="es-ES" sz="800" spc="-10"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designa</a:t>
            </a:r>
            <a:r>
              <a:rPr sz="800" spc="20" dirty="0" smtClean="0">
                <a:solidFill>
                  <a:srgbClr val="171514"/>
                </a:solidFill>
                <a:latin typeface="Microsoft Sans Serif"/>
                <a:cs typeface="Microsoft Sans Serif"/>
              </a:rPr>
              <a:t> </a:t>
            </a:r>
            <a:r>
              <a:rPr sz="800" spc="45" dirty="0">
                <a:solidFill>
                  <a:srgbClr val="171514"/>
                </a:solidFill>
                <a:latin typeface="Microsoft Sans Serif"/>
                <a:cs typeface="Microsoft Sans Serif"/>
              </a:rPr>
              <a:t>un </a:t>
            </a:r>
            <a:r>
              <a:rPr sz="800" spc="20" dirty="0">
                <a:solidFill>
                  <a:srgbClr val="171514"/>
                </a:solidFill>
                <a:latin typeface="Microsoft Sans Serif"/>
                <a:cs typeface="Microsoft Sans Serif"/>
              </a:rPr>
              <a:t>nivel </a:t>
            </a:r>
            <a:r>
              <a:rPr sz="800" spc="50" dirty="0">
                <a:solidFill>
                  <a:srgbClr val="171514"/>
                </a:solidFill>
                <a:latin typeface="Microsoft Sans Serif"/>
                <a:cs typeface="Microsoft Sans Serif"/>
              </a:rPr>
              <a:t>mínimo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corriente contra </a:t>
            </a:r>
            <a:r>
              <a:rPr sz="800" spc="15" dirty="0">
                <a:solidFill>
                  <a:srgbClr val="171514"/>
                </a:solidFill>
                <a:latin typeface="Microsoft Sans Serif"/>
                <a:cs typeface="Microsoft Sans Serif"/>
              </a:rPr>
              <a:t>el </a:t>
            </a:r>
            <a:r>
              <a:rPr sz="800" spc="30" dirty="0">
                <a:solidFill>
                  <a:srgbClr val="171514"/>
                </a:solidFill>
                <a:latin typeface="Microsoft Sans Serif"/>
                <a:cs typeface="Microsoft Sans Serif"/>
              </a:rPr>
              <a:t>que protegerse</a:t>
            </a:r>
            <a:r>
              <a:rPr sz="800" spc="30" dirty="0">
                <a:solidFill>
                  <a:srgbClr val="171514"/>
                </a:solidFill>
                <a:latin typeface="Microsoft Sans Serif"/>
                <a:cs typeface="Microsoft Sans Serif"/>
              </a:rPr>
              <a:t> </a:t>
            </a:r>
            <a:r>
              <a:rPr sz="800" spc="45" dirty="0">
                <a:solidFill>
                  <a:srgbClr val="171514"/>
                </a:solidFill>
                <a:latin typeface="Microsoft Sans Serif"/>
                <a:cs typeface="Microsoft Sans Serif"/>
              </a:rPr>
              <a:t>junto </a:t>
            </a:r>
            <a:r>
              <a:rPr sz="800" spc="20" dirty="0">
                <a:solidFill>
                  <a:srgbClr val="171514"/>
                </a:solidFill>
                <a:latin typeface="Microsoft Sans Serif"/>
                <a:cs typeface="Microsoft Sans Serif"/>
              </a:rPr>
              <a:t>con </a:t>
            </a:r>
            <a:r>
              <a:rPr sz="800" spc="10" dirty="0">
                <a:solidFill>
                  <a:srgbClr val="171514"/>
                </a:solidFill>
                <a:latin typeface="Microsoft Sans Serif"/>
                <a:cs typeface="Microsoft Sans Serif"/>
              </a:rPr>
              <a:t>la </a:t>
            </a:r>
            <a:r>
              <a:rPr sz="800" spc="30" dirty="0" err="1" smtClean="0">
                <a:solidFill>
                  <a:srgbClr val="171514"/>
                </a:solidFill>
                <a:latin typeface="Microsoft Sans Serif"/>
                <a:cs typeface="Microsoft Sans Serif"/>
              </a:rPr>
              <a:t>probabilidad</a:t>
            </a:r>
            <a:r>
              <a:rPr lang="es-ES" sz="800" spc="30"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spc="-5" dirty="0">
                <a:solidFill>
                  <a:srgbClr val="171514"/>
                </a:solidFill>
                <a:latin typeface="Microsoft Sans Serif"/>
                <a:cs typeface="Microsoft Sans Serif"/>
              </a:rPr>
              <a:t> sea </a:t>
            </a:r>
            <a:r>
              <a:rPr sz="800" spc="30" dirty="0">
                <a:solidFill>
                  <a:srgbClr val="171514"/>
                </a:solidFill>
                <a:latin typeface="Microsoft Sans Serif"/>
                <a:cs typeface="Microsoft Sans Serif"/>
              </a:rPr>
              <a:t>superior</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estos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niveles</a:t>
            </a:r>
            <a:r>
              <a:rPr sz="800" spc="10" dirty="0">
                <a:solidFill>
                  <a:srgbClr val="171514"/>
                </a:solidFill>
                <a:latin typeface="Microsoft Sans Serif"/>
                <a:cs typeface="Microsoft Sans Serif"/>
              </a:rPr>
              <a:t>:</a:t>
            </a:r>
            <a:endParaRPr sz="800" dirty="0">
              <a:latin typeface="Microsoft Sans Serif"/>
              <a:cs typeface="Microsoft Sans Serif"/>
            </a:endParaRPr>
          </a:p>
        </p:txBody>
      </p:sp>
      <p:sp>
        <p:nvSpPr>
          <p:cNvPr id="7" name="object 7"/>
          <p:cNvSpPr txBox="1"/>
          <p:nvPr/>
        </p:nvSpPr>
        <p:spPr>
          <a:xfrm>
            <a:off x="5337176" y="7025242"/>
            <a:ext cx="4288155" cy="753745"/>
          </a:xfrm>
          <a:prstGeom prst="rect">
            <a:avLst/>
          </a:prstGeom>
        </p:spPr>
        <p:txBody>
          <a:bodyPr vert="horz" wrap="square" lIns="0" tIns="11430" rIns="0" bIns="0" rtlCol="0">
            <a:spAutoFit/>
          </a:bodyPr>
          <a:lstStyle/>
          <a:p>
            <a:pPr marL="88900" marR="5080" indent="-76200">
              <a:lnSpc>
                <a:spcPct val="114300"/>
              </a:lnSpc>
              <a:spcBef>
                <a:spcPts val="90"/>
              </a:spcBef>
            </a:pPr>
            <a:r>
              <a:rPr sz="450" spc="-25" dirty="0">
                <a:solidFill>
                  <a:srgbClr val="171514"/>
                </a:solidFill>
                <a:latin typeface="Microsoft Sans Serif"/>
                <a:cs typeface="Microsoft Sans Serif"/>
              </a:rPr>
              <a:t>2</a:t>
            </a:r>
            <a:r>
              <a:rPr sz="700" spc="-25" dirty="0">
                <a:solidFill>
                  <a:srgbClr val="171514"/>
                </a:solidFill>
                <a:latin typeface="Microsoft Sans Serif"/>
                <a:cs typeface="Microsoft Sans Serif"/>
              </a:rPr>
              <a:t>IEC </a:t>
            </a:r>
            <a:r>
              <a:rPr sz="700" spc="5" dirty="0">
                <a:solidFill>
                  <a:srgbClr val="171514"/>
                </a:solidFill>
                <a:latin typeface="Microsoft Sans Serif"/>
                <a:cs typeface="Microsoft Sans Serif"/>
              </a:rPr>
              <a:t>62305-2010, </a:t>
            </a:r>
            <a:r>
              <a:rPr sz="700" spc="15" dirty="0">
                <a:solidFill>
                  <a:srgbClr val="171514"/>
                </a:solidFill>
                <a:latin typeface="Microsoft Sans Serif"/>
                <a:cs typeface="Microsoft Sans Serif"/>
              </a:rPr>
              <a:t>Protección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estructuras </a:t>
            </a:r>
            <a:r>
              <a:rPr sz="700" spc="30" dirty="0">
                <a:solidFill>
                  <a:srgbClr val="171514"/>
                </a:solidFill>
                <a:latin typeface="Microsoft Sans Serif"/>
                <a:cs typeface="Microsoft Sans Serif"/>
              </a:rPr>
              <a:t>contra </a:t>
            </a:r>
            <a:r>
              <a:rPr sz="700" spc="15" dirty="0">
                <a:solidFill>
                  <a:srgbClr val="171514"/>
                </a:solidFill>
                <a:latin typeface="Microsoft Sans Serif"/>
                <a:cs typeface="Microsoft Sans Serif"/>
              </a:rPr>
              <a:t>rayos </a:t>
            </a:r>
            <a:r>
              <a:rPr sz="700" dirty="0">
                <a:solidFill>
                  <a:srgbClr val="171514"/>
                </a:solidFill>
                <a:latin typeface="Microsoft Sans Serif"/>
                <a:cs typeface="Microsoft Sans Serif"/>
              </a:rPr>
              <a:t>Pt.1: </a:t>
            </a:r>
            <a:r>
              <a:rPr sz="700" spc="15" dirty="0">
                <a:solidFill>
                  <a:srgbClr val="171514"/>
                </a:solidFill>
                <a:latin typeface="Microsoft Sans Serif"/>
                <a:cs typeface="Microsoft Sans Serif"/>
              </a:rPr>
              <a:t>Principios generales</a:t>
            </a:r>
            <a:r>
              <a:rPr sz="700" spc="15" dirty="0">
                <a:solidFill>
                  <a:srgbClr val="171514"/>
                </a:solidFill>
                <a:latin typeface="Microsoft Sans Serif"/>
                <a:cs typeface="Microsoft Sans Serif"/>
              </a:rPr>
              <a:t>; Parte </a:t>
            </a:r>
            <a:r>
              <a:rPr sz="700" dirty="0" smtClean="0">
                <a:solidFill>
                  <a:srgbClr val="171514"/>
                </a:solidFill>
                <a:latin typeface="Microsoft Sans Serif"/>
                <a:cs typeface="Microsoft Sans Serif"/>
              </a:rPr>
              <a:t>2:</a:t>
            </a:r>
            <a:r>
              <a:rPr sz="700" i="1" dirty="0" smtClean="0">
                <a:solidFill>
                  <a:srgbClr val="171514"/>
                </a:solidFill>
                <a:latin typeface="Arial"/>
                <a:cs typeface="Arial"/>
              </a:rPr>
              <a:t>Riesgo</a:t>
            </a:r>
            <a:r>
              <a:rPr lang="es-ES" sz="700" i="1" dirty="0" smtClean="0">
                <a:solidFill>
                  <a:srgbClr val="171514"/>
                </a:solidFill>
                <a:latin typeface="Arial"/>
                <a:cs typeface="Arial"/>
              </a:rPr>
              <a:t> </a:t>
            </a:r>
            <a:r>
              <a:rPr sz="700" i="1" spc="20" dirty="0" err="1" smtClean="0">
                <a:solidFill>
                  <a:srgbClr val="171514"/>
                </a:solidFill>
                <a:latin typeface="Arial"/>
                <a:cs typeface="Arial"/>
              </a:rPr>
              <a:t>gestión</a:t>
            </a:r>
            <a:r>
              <a:rPr sz="700" spc="2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Parte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3:</a:t>
            </a:r>
            <a:r>
              <a:rPr sz="700" i="1" spc="10" dirty="0">
                <a:solidFill>
                  <a:srgbClr val="171514"/>
                </a:solidFill>
                <a:latin typeface="Arial"/>
                <a:cs typeface="Arial"/>
              </a:rPr>
              <a:t>Daños</a:t>
            </a:r>
            <a:r>
              <a:rPr sz="700" i="1" spc="-10" dirty="0">
                <a:solidFill>
                  <a:srgbClr val="171514"/>
                </a:solidFill>
                <a:latin typeface="Arial"/>
                <a:cs typeface="Arial"/>
              </a:rPr>
              <a:t> </a:t>
            </a:r>
            <a:r>
              <a:rPr sz="700" i="1" spc="5" dirty="0">
                <a:solidFill>
                  <a:srgbClr val="171514"/>
                </a:solidFill>
                <a:latin typeface="Arial"/>
                <a:cs typeface="Arial"/>
              </a:rPr>
              <a:t>físicos</a:t>
            </a:r>
            <a:r>
              <a:rPr sz="700" i="1" spc="-10" dirty="0">
                <a:solidFill>
                  <a:srgbClr val="171514"/>
                </a:solidFill>
                <a:latin typeface="Arial"/>
                <a:cs typeface="Arial"/>
              </a:rPr>
              <a:t> </a:t>
            </a:r>
            <a:r>
              <a:rPr sz="700" i="1" spc="5" dirty="0">
                <a:solidFill>
                  <a:srgbClr val="171514"/>
                </a:solidFill>
                <a:latin typeface="Arial"/>
                <a:cs typeface="Arial"/>
              </a:rPr>
              <a:t>y</a:t>
            </a:r>
            <a:r>
              <a:rPr sz="700" i="1" spc="-10" dirty="0">
                <a:solidFill>
                  <a:srgbClr val="171514"/>
                </a:solidFill>
                <a:latin typeface="Arial"/>
                <a:cs typeface="Arial"/>
              </a:rPr>
              <a:t> </a:t>
            </a:r>
            <a:r>
              <a:rPr sz="700" i="1" spc="25" dirty="0">
                <a:solidFill>
                  <a:srgbClr val="171514"/>
                </a:solidFill>
                <a:latin typeface="Arial"/>
                <a:cs typeface="Arial"/>
              </a:rPr>
              <a:t>peligros</a:t>
            </a:r>
            <a:r>
              <a:rPr sz="700" i="1" spc="-10" dirty="0">
                <a:solidFill>
                  <a:srgbClr val="171514"/>
                </a:solidFill>
                <a:latin typeface="Arial"/>
                <a:cs typeface="Arial"/>
              </a:rPr>
              <a:t> </a:t>
            </a:r>
            <a:r>
              <a:rPr sz="700" i="1" spc="25" dirty="0">
                <a:solidFill>
                  <a:srgbClr val="171514"/>
                </a:solidFill>
                <a:latin typeface="Arial"/>
                <a:cs typeface="Arial"/>
              </a:rPr>
              <a:t>para</a:t>
            </a:r>
            <a:r>
              <a:rPr sz="700" i="1" spc="-10" dirty="0">
                <a:solidFill>
                  <a:srgbClr val="171514"/>
                </a:solidFill>
                <a:latin typeface="Arial"/>
                <a:cs typeface="Arial"/>
              </a:rPr>
              <a:t> </a:t>
            </a:r>
            <a:r>
              <a:rPr sz="700" i="1" spc="10" dirty="0">
                <a:solidFill>
                  <a:srgbClr val="171514"/>
                </a:solidFill>
                <a:latin typeface="Arial"/>
                <a:cs typeface="Arial"/>
              </a:rPr>
              <a:t>la</a:t>
            </a:r>
            <a:r>
              <a:rPr sz="700" i="1" spc="-10" dirty="0">
                <a:solidFill>
                  <a:srgbClr val="171514"/>
                </a:solidFill>
                <a:latin typeface="Arial"/>
                <a:cs typeface="Arial"/>
              </a:rPr>
              <a:t> </a:t>
            </a:r>
            <a:r>
              <a:rPr sz="700" i="1" spc="10" dirty="0">
                <a:solidFill>
                  <a:srgbClr val="171514"/>
                </a:solidFill>
                <a:latin typeface="Arial"/>
                <a:cs typeface="Arial"/>
              </a:rPr>
              <a:t>vida</a:t>
            </a:r>
            <a:r>
              <a:rPr sz="700" spc="1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Parte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4:</a:t>
            </a:r>
            <a:r>
              <a:rPr sz="700" i="1" spc="5" dirty="0">
                <a:solidFill>
                  <a:srgbClr val="171514"/>
                </a:solidFill>
                <a:latin typeface="Arial"/>
                <a:cs typeface="Arial"/>
              </a:rPr>
              <a:t>Sistemas</a:t>
            </a:r>
            <a:r>
              <a:rPr sz="700" i="1" spc="-10" dirty="0">
                <a:solidFill>
                  <a:srgbClr val="171514"/>
                </a:solidFill>
                <a:latin typeface="Arial"/>
                <a:cs typeface="Arial"/>
              </a:rPr>
              <a:t> </a:t>
            </a:r>
            <a:r>
              <a:rPr sz="700" i="1" spc="5" dirty="0">
                <a:solidFill>
                  <a:srgbClr val="171514"/>
                </a:solidFill>
                <a:latin typeface="Arial"/>
                <a:cs typeface="Arial"/>
              </a:rPr>
              <a:t>Eléctricos</a:t>
            </a:r>
            <a:r>
              <a:rPr sz="700" i="1" spc="-10" dirty="0">
                <a:solidFill>
                  <a:srgbClr val="171514"/>
                </a:solidFill>
                <a:latin typeface="Arial"/>
                <a:cs typeface="Arial"/>
              </a:rPr>
              <a:t> </a:t>
            </a:r>
            <a:r>
              <a:rPr sz="700" i="1" spc="5" dirty="0">
                <a:solidFill>
                  <a:srgbClr val="171514"/>
                </a:solidFill>
                <a:latin typeface="Arial"/>
                <a:cs typeface="Arial"/>
              </a:rPr>
              <a:t>y</a:t>
            </a:r>
            <a:r>
              <a:rPr sz="700" i="1" spc="-10" dirty="0">
                <a:solidFill>
                  <a:srgbClr val="171514"/>
                </a:solidFill>
                <a:latin typeface="Arial"/>
                <a:cs typeface="Arial"/>
              </a:rPr>
              <a:t> </a:t>
            </a:r>
            <a:r>
              <a:rPr sz="700" i="1" spc="10" dirty="0">
                <a:solidFill>
                  <a:srgbClr val="171514"/>
                </a:solidFill>
                <a:latin typeface="Arial"/>
                <a:cs typeface="Arial"/>
              </a:rPr>
              <a:t>Electrónicos</a:t>
            </a:r>
            <a:r>
              <a:rPr sz="700" spc="1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Parte</a:t>
            </a:r>
            <a:r>
              <a:rPr lang="es-ES" sz="700" spc="15"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5:</a:t>
            </a:r>
            <a:r>
              <a:rPr sz="700" i="1" dirty="0" smtClean="0">
                <a:solidFill>
                  <a:srgbClr val="171514"/>
                </a:solidFill>
                <a:latin typeface="Arial"/>
                <a:cs typeface="Arial"/>
              </a:rPr>
              <a:t>Servicios</a:t>
            </a:r>
            <a:r>
              <a:rPr sz="700" dirty="0">
                <a:solidFill>
                  <a:srgbClr val="171514"/>
                </a:solidFill>
                <a:latin typeface="Microsoft Sans Serif"/>
                <a:cs typeface="Microsoft Sans Serif"/>
              </a:rPr>
              <a:t>.</a:t>
            </a:r>
            <a:endParaRPr sz="700" dirty="0">
              <a:latin typeface="Microsoft Sans Serif"/>
              <a:cs typeface="Microsoft Sans Serif"/>
            </a:endParaRPr>
          </a:p>
          <a:p>
            <a:pPr marL="12700">
              <a:spcBef>
                <a:spcPts val="120"/>
              </a:spcBef>
            </a:pPr>
            <a:r>
              <a:rPr sz="450" spc="-20" dirty="0">
                <a:solidFill>
                  <a:srgbClr val="171514"/>
                </a:solidFill>
                <a:latin typeface="Microsoft Sans Serif"/>
                <a:cs typeface="Microsoft Sans Serif"/>
              </a:rPr>
              <a:t>3</a:t>
            </a:r>
            <a:r>
              <a:rPr sz="700" spc="-20" dirty="0">
                <a:solidFill>
                  <a:srgbClr val="171514"/>
                </a:solidFill>
                <a:latin typeface="Microsoft Sans Serif"/>
                <a:cs typeface="Microsoft Sans Serif"/>
              </a:rPr>
              <a:t>NFPA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780-2017,</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Norma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Instalación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Sistemas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Protección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Rayos,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Anexo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L:</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Rayos</a:t>
            </a:r>
            <a:endParaRPr sz="700" dirty="0">
              <a:latin typeface="Microsoft Sans Serif"/>
              <a:cs typeface="Microsoft Sans Serif"/>
            </a:endParaRPr>
          </a:p>
          <a:p>
            <a:pPr marL="88900">
              <a:spcBef>
                <a:spcPts val="320"/>
              </a:spcBef>
            </a:pPr>
            <a:r>
              <a:rPr sz="500" spc="5" dirty="0">
                <a:solidFill>
                  <a:srgbClr val="171514"/>
                </a:solidFill>
                <a:latin typeface="Microsoft Sans Serif"/>
                <a:cs typeface="Microsoft Sans Serif"/>
              </a:rPr>
              <a:t>Evaluación</a:t>
            </a:r>
            <a:r>
              <a:rPr sz="500" spc="-3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30" dirty="0">
                <a:solidFill>
                  <a:srgbClr val="171514"/>
                </a:solidFill>
                <a:latin typeface="Microsoft Sans Serif"/>
                <a:cs typeface="Microsoft Sans Serif"/>
              </a:rPr>
              <a:t> </a:t>
            </a:r>
            <a:r>
              <a:rPr sz="500" spc="10" dirty="0">
                <a:solidFill>
                  <a:srgbClr val="171514"/>
                </a:solidFill>
                <a:latin typeface="Microsoft Sans Serif"/>
                <a:cs typeface="Microsoft Sans Serif"/>
              </a:rPr>
              <a:t>riesgos</a:t>
            </a:r>
            <a:r>
              <a:rPr sz="500" spc="10" dirty="0">
                <a:solidFill>
                  <a:srgbClr val="171514"/>
                </a:solidFill>
                <a:latin typeface="Microsoft Sans Serif"/>
                <a:cs typeface="Microsoft Sans Serif"/>
              </a:rPr>
              <a:t>.</a:t>
            </a:r>
            <a:endParaRPr sz="500" dirty="0">
              <a:latin typeface="Microsoft Sans Serif"/>
              <a:cs typeface="Microsoft Sans Serif"/>
            </a:endParaRPr>
          </a:p>
          <a:p>
            <a:pPr marL="12700">
              <a:spcBef>
                <a:spcPts val="260"/>
              </a:spcBef>
            </a:pPr>
            <a:r>
              <a:rPr sz="350" spc="-5" dirty="0">
                <a:solidFill>
                  <a:srgbClr val="171514"/>
                </a:solidFill>
                <a:latin typeface="Microsoft Sans Serif"/>
                <a:cs typeface="Microsoft Sans Serif"/>
              </a:rPr>
              <a:t>4</a:t>
            </a:r>
            <a:r>
              <a:rPr sz="600" spc="-5" dirty="0">
                <a:solidFill>
                  <a:srgbClr val="171514"/>
                </a:solidFill>
                <a:latin typeface="Microsoft Sans Serif"/>
                <a:cs typeface="Microsoft Sans Serif"/>
              </a:rPr>
              <a:t>Este </a:t>
            </a:r>
            <a:r>
              <a:rPr sz="600" spc="20" dirty="0">
                <a:solidFill>
                  <a:srgbClr val="171514"/>
                </a:solidFill>
                <a:latin typeface="Microsoft Sans Serif"/>
                <a:cs typeface="Microsoft Sans Serif"/>
              </a:rPr>
              <a:t>estándar</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ahora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ha</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sido</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adoptado</a:t>
            </a:r>
            <a:r>
              <a:rPr sz="600" spc="-5" dirty="0">
                <a:solidFill>
                  <a:srgbClr val="171514"/>
                </a:solidFill>
                <a:latin typeface="Microsoft Sans Serif"/>
                <a:cs typeface="Microsoft Sans Serif"/>
              </a:rPr>
              <a:t> </a:t>
            </a:r>
            <a:r>
              <a:rPr sz="600" spc="35" dirty="0">
                <a:solidFill>
                  <a:srgbClr val="171514"/>
                </a:solidFill>
                <a:latin typeface="Microsoft Sans Serif"/>
                <a:cs typeface="Microsoft Sans Serif"/>
              </a:rPr>
              <a:t>por</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el</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Reino</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Unido</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como</a:t>
            </a:r>
            <a:r>
              <a:rPr sz="600" dirty="0">
                <a:solidFill>
                  <a:srgbClr val="171514"/>
                </a:solidFill>
                <a:latin typeface="Microsoft Sans Serif"/>
                <a:cs typeface="Microsoft Sans Serif"/>
              </a:rPr>
              <a:t> </a:t>
            </a:r>
            <a:r>
              <a:rPr sz="600" spc="-45" dirty="0">
                <a:solidFill>
                  <a:srgbClr val="171514"/>
                </a:solidFill>
                <a:latin typeface="Microsoft Sans Serif"/>
                <a:cs typeface="Microsoft Sans Serif"/>
              </a:rPr>
              <a:t>BS</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EN</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62305</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ha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reemplazado</a:t>
            </a:r>
            <a:r>
              <a:rPr sz="600" dirty="0">
                <a:solidFill>
                  <a:srgbClr val="171514"/>
                </a:solidFill>
                <a:latin typeface="Microsoft Sans Serif"/>
                <a:cs typeface="Microsoft Sans Serif"/>
              </a:rPr>
              <a:t> a</a:t>
            </a:r>
            <a:r>
              <a:rPr sz="600" spc="-5" dirty="0">
                <a:solidFill>
                  <a:srgbClr val="171514"/>
                </a:solidFill>
                <a:latin typeface="Microsoft Sans Serif"/>
                <a:cs typeface="Microsoft Sans Serif"/>
              </a:rPr>
              <a:t> </a:t>
            </a:r>
            <a:r>
              <a:rPr sz="600" spc="-45" dirty="0">
                <a:solidFill>
                  <a:srgbClr val="171514"/>
                </a:solidFill>
                <a:latin typeface="Microsoft Sans Serif"/>
                <a:cs typeface="Microsoft Sans Serif"/>
              </a:rPr>
              <a:t>BS</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6651.</a:t>
            </a:r>
            <a:endParaRPr sz="600" dirty="0">
              <a:latin typeface="Microsoft Sans Serif"/>
              <a:cs typeface="Microsoft Sans Serif"/>
            </a:endParaRP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nvGraphicFramePr>
        <p:xfrm>
          <a:off x="6398925" y="803273"/>
          <a:ext cx="2184400" cy="945692"/>
        </p:xfrm>
        <a:graphic>
          <a:graphicData uri="http://schemas.openxmlformats.org/drawingml/2006/table">
            <a:tbl>
              <a:tblPr firstRow="1" bandRow="1">
                <a:tableStyleId>{2D5ABB26-0587-4C30-8999-92F81FD0307C}</a:tableStyleId>
              </a:tblPr>
              <a:tblGrid>
                <a:gridCol w="381000">
                  <a:extLst>
                    <a:ext uri="{9D8B030D-6E8A-4147-A177-3AD203B41FA5}">
                      <a16:colId xmlns:a16="http://schemas.microsoft.com/office/drawing/2014/main" val="20000"/>
                    </a:ext>
                  </a:extLst>
                </a:gridCol>
                <a:gridCol w="669925">
                  <a:extLst>
                    <a:ext uri="{9D8B030D-6E8A-4147-A177-3AD203B41FA5}">
                      <a16:colId xmlns:a16="http://schemas.microsoft.com/office/drawing/2014/main" val="20001"/>
                    </a:ext>
                  </a:extLst>
                </a:gridCol>
                <a:gridCol w="1133475">
                  <a:extLst>
                    <a:ext uri="{9D8B030D-6E8A-4147-A177-3AD203B41FA5}">
                      <a16:colId xmlns:a16="http://schemas.microsoft.com/office/drawing/2014/main" val="20002"/>
                    </a:ext>
                  </a:extLst>
                </a:gridCol>
              </a:tblGrid>
              <a:tr h="261659">
                <a:tc>
                  <a:txBody>
                    <a:bodyPr/>
                    <a:lstStyle/>
                    <a:p>
                      <a:pPr>
                        <a:lnSpc>
                          <a:spcPct val="100000"/>
                        </a:lnSpc>
                        <a:spcBef>
                          <a:spcPts val="15"/>
                        </a:spcBef>
                      </a:pPr>
                      <a:endParaRPr sz="900">
                        <a:latin typeface="Times New Roman"/>
                        <a:cs typeface="Times New Roman"/>
                      </a:endParaRPr>
                    </a:p>
                    <a:p>
                      <a:pPr>
                        <a:lnSpc>
                          <a:spcPct val="100000"/>
                        </a:lnSpc>
                      </a:pPr>
                      <a:r>
                        <a:rPr sz="650" b="1" spc="25" dirty="0">
                          <a:solidFill>
                            <a:srgbClr val="171514"/>
                          </a:solidFill>
                          <a:latin typeface="Arial"/>
                          <a:cs typeface="Arial"/>
                        </a:rPr>
                        <a:t>Nivel</a:t>
                      </a:r>
                      <a:endParaRPr sz="650">
                        <a:latin typeface="Arial"/>
                        <a:cs typeface="Arial"/>
                      </a:endParaRPr>
                    </a:p>
                  </a:txBody>
                  <a:tcPr marL="0" marR="0" marT="1905" marB="0">
                    <a:lnT w="6350">
                      <a:solidFill>
                        <a:srgbClr val="231F20"/>
                      </a:solidFill>
                      <a:prstDash val="solid"/>
                    </a:lnT>
                  </a:tcPr>
                </a:tc>
                <a:tc>
                  <a:txBody>
                    <a:bodyPr/>
                    <a:lstStyle/>
                    <a:p>
                      <a:pPr>
                        <a:lnSpc>
                          <a:spcPct val="100000"/>
                        </a:lnSpc>
                        <a:spcBef>
                          <a:spcPts val="30"/>
                        </a:spcBef>
                      </a:pPr>
                      <a:endParaRPr sz="800">
                        <a:latin typeface="Times New Roman"/>
                        <a:cs typeface="Times New Roman"/>
                      </a:endParaRPr>
                    </a:p>
                    <a:p>
                      <a:pPr algn="ctr">
                        <a:lnSpc>
                          <a:spcPct val="100000"/>
                        </a:lnSpc>
                      </a:pPr>
                      <a:r>
                        <a:rPr sz="750" b="1" i="1" spc="25" dirty="0">
                          <a:solidFill>
                            <a:srgbClr val="171514"/>
                          </a:solidFill>
                          <a:latin typeface="Arial"/>
                          <a:cs typeface="Arial"/>
                        </a:rPr>
                        <a:t>I</a:t>
                      </a:r>
                      <a:r>
                        <a:rPr sz="450" i="1" spc="25" dirty="0">
                          <a:solidFill>
                            <a:srgbClr val="171514"/>
                          </a:solidFill>
                          <a:latin typeface="Arial"/>
                          <a:cs typeface="Arial"/>
                        </a:rPr>
                        <a:t>min</a:t>
                      </a:r>
                      <a:r>
                        <a:rPr sz="750" b="1" spc="25" dirty="0">
                          <a:solidFill>
                            <a:srgbClr val="171514"/>
                          </a:solidFill>
                          <a:latin typeface="Arial"/>
                          <a:cs typeface="Arial"/>
                        </a:rPr>
                        <a:t>(kA)</a:t>
                      </a:r>
                      <a:endParaRPr sz="750">
                        <a:latin typeface="Arial"/>
                        <a:cs typeface="Arial"/>
                      </a:endParaRPr>
                    </a:p>
                  </a:txBody>
                  <a:tcPr marL="0" marR="0" marT="3810" marB="0">
                    <a:lnT w="6350">
                      <a:solidFill>
                        <a:srgbClr val="231F20"/>
                      </a:solidFill>
                      <a:prstDash val="solid"/>
                    </a:lnT>
                  </a:tcPr>
                </a:tc>
                <a:tc>
                  <a:txBody>
                    <a:bodyPr/>
                    <a:lstStyle/>
                    <a:p>
                      <a:pPr>
                        <a:lnSpc>
                          <a:spcPct val="100000"/>
                        </a:lnSpc>
                        <a:spcBef>
                          <a:spcPts val="5"/>
                        </a:spcBef>
                      </a:pPr>
                      <a:endParaRPr sz="950">
                        <a:latin typeface="Times New Roman"/>
                        <a:cs typeface="Times New Roman"/>
                      </a:endParaRPr>
                    </a:p>
                    <a:p>
                      <a:pPr marL="100965" algn="ctr">
                        <a:lnSpc>
                          <a:spcPct val="100000"/>
                        </a:lnSpc>
                      </a:pPr>
                      <a:r>
                        <a:rPr sz="600" b="1" spc="15" dirty="0">
                          <a:solidFill>
                            <a:srgbClr val="171514"/>
                          </a:solidFill>
                          <a:latin typeface="Arial"/>
                          <a:cs typeface="Arial"/>
                        </a:rPr>
                        <a:t>Probabilidad</a:t>
                      </a:r>
                      <a:r>
                        <a:rPr sz="600" b="1" i="1" spc="15" dirty="0">
                          <a:solidFill>
                            <a:srgbClr val="171514"/>
                          </a:solidFill>
                          <a:latin typeface="Arial"/>
                          <a:cs typeface="Arial"/>
                        </a:rPr>
                        <a:t>I</a:t>
                      </a:r>
                      <a:r>
                        <a:rPr sz="400" i="1" spc="15" dirty="0">
                          <a:solidFill>
                            <a:srgbClr val="171514"/>
                          </a:solidFill>
                          <a:latin typeface="Arial"/>
                          <a:cs typeface="Arial"/>
                        </a:rPr>
                        <a:t>pag</a:t>
                      </a:r>
                      <a:r>
                        <a:rPr sz="600" spc="15" dirty="0">
                          <a:solidFill>
                            <a:srgbClr val="171514"/>
                          </a:solidFill>
                          <a:latin typeface="Microsoft Sans Serif"/>
                          <a:cs typeface="Microsoft Sans Serif"/>
                        </a:rPr>
                        <a:t>&gt;</a:t>
                      </a:r>
                      <a:r>
                        <a:rPr sz="600" b="1" i="1" spc="15" dirty="0">
                          <a:solidFill>
                            <a:srgbClr val="171514"/>
                          </a:solidFill>
                          <a:latin typeface="Arial"/>
                          <a:cs typeface="Arial"/>
                        </a:rPr>
                        <a:t>I</a:t>
                      </a:r>
                      <a:r>
                        <a:rPr sz="400" i="1" spc="15" dirty="0">
                          <a:solidFill>
                            <a:srgbClr val="171514"/>
                          </a:solidFill>
                          <a:latin typeface="Arial"/>
                          <a:cs typeface="Arial"/>
                        </a:rPr>
                        <a:t>min</a:t>
                      </a:r>
                      <a:r>
                        <a:rPr sz="600" b="1" spc="15" dirty="0">
                          <a:solidFill>
                            <a:srgbClr val="171514"/>
                          </a:solidFill>
                          <a:latin typeface="Arial"/>
                          <a:cs typeface="Arial"/>
                        </a:rPr>
                        <a:t>(%)</a:t>
                      </a:r>
                      <a:endParaRPr sz="600">
                        <a:latin typeface="Arial"/>
                        <a:cs typeface="Arial"/>
                      </a:endParaRPr>
                    </a:p>
                  </a:txBody>
                  <a:tcPr marL="0" marR="0" marT="635" marB="0">
                    <a:lnT w="6350">
                      <a:solidFill>
                        <a:srgbClr val="231F20"/>
                      </a:solidFill>
                      <a:prstDash val="solid"/>
                    </a:lnT>
                  </a:tcPr>
                </a:tc>
                <a:extLst>
                  <a:ext uri="{0D108BD9-81ED-4DB2-BD59-A6C34878D82A}">
                    <a16:rowId xmlns:a16="http://schemas.microsoft.com/office/drawing/2014/main" val="10000"/>
                  </a:ext>
                </a:extLst>
              </a:tr>
              <a:tr h="155662">
                <a:tc>
                  <a:txBody>
                    <a:bodyPr/>
                    <a:lstStyle/>
                    <a:p>
                      <a:pPr>
                        <a:lnSpc>
                          <a:spcPts val="940"/>
                        </a:lnSpc>
                        <a:spcBef>
                          <a:spcPts val="185"/>
                        </a:spcBef>
                      </a:pPr>
                      <a:r>
                        <a:rPr sz="800" dirty="0">
                          <a:solidFill>
                            <a:srgbClr val="171514"/>
                          </a:solidFill>
                          <a:latin typeface="Microsoft Sans Serif"/>
                          <a:cs typeface="Microsoft Sans Serif"/>
                        </a:rPr>
                        <a:t>I</a:t>
                      </a:r>
                      <a:endParaRPr sz="800">
                        <a:latin typeface="Microsoft Sans Serif"/>
                        <a:cs typeface="Microsoft Sans Serif"/>
                      </a:endParaRPr>
                    </a:p>
                  </a:txBody>
                  <a:tcPr marL="0" marR="0" marT="23495" marB="0"/>
                </a:tc>
                <a:tc>
                  <a:txBody>
                    <a:bodyPr/>
                    <a:lstStyle/>
                    <a:p>
                      <a:pPr marL="23495" algn="ctr">
                        <a:lnSpc>
                          <a:spcPts val="940"/>
                        </a:lnSpc>
                        <a:spcBef>
                          <a:spcPts val="185"/>
                        </a:spcBef>
                      </a:pPr>
                      <a:r>
                        <a:rPr sz="800" dirty="0">
                          <a:solidFill>
                            <a:srgbClr val="171514"/>
                          </a:solidFill>
                          <a:latin typeface="Microsoft Sans Serif"/>
                          <a:cs typeface="Microsoft Sans Serif"/>
                        </a:rPr>
                        <a:t>3</a:t>
                      </a:r>
                      <a:endParaRPr sz="800">
                        <a:latin typeface="Microsoft Sans Serif"/>
                        <a:cs typeface="Microsoft Sans Serif"/>
                      </a:endParaRPr>
                    </a:p>
                  </a:txBody>
                  <a:tcPr marL="0" marR="0" marT="23495" marB="0"/>
                </a:tc>
                <a:tc>
                  <a:txBody>
                    <a:bodyPr/>
                    <a:lstStyle/>
                    <a:p>
                      <a:pPr marL="182880" algn="ctr">
                        <a:lnSpc>
                          <a:spcPts val="940"/>
                        </a:lnSpc>
                        <a:spcBef>
                          <a:spcPts val="185"/>
                        </a:spcBef>
                      </a:pPr>
                      <a:r>
                        <a:rPr sz="800" spc="10" dirty="0">
                          <a:solidFill>
                            <a:srgbClr val="171514"/>
                          </a:solidFill>
                          <a:latin typeface="Microsoft Sans Serif"/>
                          <a:cs typeface="Microsoft Sans Serif"/>
                        </a:rPr>
                        <a:t>99</a:t>
                      </a:r>
                      <a:endParaRPr sz="800">
                        <a:latin typeface="Microsoft Sans Serif"/>
                        <a:cs typeface="Microsoft Sans Serif"/>
                      </a:endParaRPr>
                    </a:p>
                  </a:txBody>
                  <a:tcPr marL="0" marR="0" marT="23495" marB="0"/>
                </a:tc>
                <a:extLst>
                  <a:ext uri="{0D108BD9-81ED-4DB2-BD59-A6C34878D82A}">
                    <a16:rowId xmlns:a16="http://schemas.microsoft.com/office/drawing/2014/main" val="10001"/>
                  </a:ext>
                </a:extLst>
              </a:tr>
              <a:tr h="139700">
                <a:tc>
                  <a:txBody>
                    <a:bodyPr/>
                    <a:lstStyle/>
                    <a:p>
                      <a:pPr>
                        <a:lnSpc>
                          <a:spcPts val="940"/>
                        </a:lnSpc>
                        <a:spcBef>
                          <a:spcPts val="60"/>
                        </a:spcBef>
                      </a:pPr>
                      <a:r>
                        <a:rPr sz="800" spc="45" dirty="0">
                          <a:solidFill>
                            <a:srgbClr val="171514"/>
                          </a:solidFill>
                          <a:latin typeface="Microsoft Sans Serif"/>
                          <a:cs typeface="Microsoft Sans Serif"/>
                        </a:rPr>
                        <a:t>II</a:t>
                      </a:r>
                      <a:endParaRPr sz="800">
                        <a:latin typeface="Microsoft Sans Serif"/>
                        <a:cs typeface="Microsoft Sans Serif"/>
                      </a:endParaRPr>
                    </a:p>
                  </a:txBody>
                  <a:tcPr marL="0" marR="0" marT="7620" marB="0"/>
                </a:tc>
                <a:tc>
                  <a:txBody>
                    <a:bodyPr/>
                    <a:lstStyle/>
                    <a:p>
                      <a:pPr marL="23495" algn="ctr">
                        <a:lnSpc>
                          <a:spcPts val="940"/>
                        </a:lnSpc>
                        <a:spcBef>
                          <a:spcPts val="60"/>
                        </a:spcBef>
                      </a:pPr>
                      <a:r>
                        <a:rPr sz="800" dirty="0">
                          <a:solidFill>
                            <a:srgbClr val="171514"/>
                          </a:solidFill>
                          <a:latin typeface="Microsoft Sans Serif"/>
                          <a:cs typeface="Microsoft Sans Serif"/>
                        </a:rPr>
                        <a:t>5</a:t>
                      </a:r>
                      <a:endParaRPr sz="800">
                        <a:latin typeface="Microsoft Sans Serif"/>
                        <a:cs typeface="Microsoft Sans Serif"/>
                      </a:endParaRPr>
                    </a:p>
                  </a:txBody>
                  <a:tcPr marL="0" marR="0" marT="7620" marB="0"/>
                </a:tc>
                <a:tc>
                  <a:txBody>
                    <a:bodyPr/>
                    <a:lstStyle/>
                    <a:p>
                      <a:pPr marL="182880" algn="ctr">
                        <a:lnSpc>
                          <a:spcPts val="940"/>
                        </a:lnSpc>
                        <a:spcBef>
                          <a:spcPts val="60"/>
                        </a:spcBef>
                      </a:pPr>
                      <a:r>
                        <a:rPr sz="800" spc="10" dirty="0">
                          <a:solidFill>
                            <a:srgbClr val="171514"/>
                          </a:solidFill>
                          <a:latin typeface="Microsoft Sans Serif"/>
                          <a:cs typeface="Microsoft Sans Serif"/>
                        </a:rPr>
                        <a:t>97</a:t>
                      </a:r>
                      <a:endParaRPr sz="800">
                        <a:latin typeface="Microsoft Sans Serif"/>
                        <a:cs typeface="Microsoft Sans Serif"/>
                      </a:endParaRPr>
                    </a:p>
                  </a:txBody>
                  <a:tcPr marL="0" marR="0" marT="7620" marB="0"/>
                </a:tc>
                <a:extLst>
                  <a:ext uri="{0D108BD9-81ED-4DB2-BD59-A6C34878D82A}">
                    <a16:rowId xmlns:a16="http://schemas.microsoft.com/office/drawing/2014/main" val="10002"/>
                  </a:ext>
                </a:extLst>
              </a:tr>
              <a:tr h="139700">
                <a:tc>
                  <a:txBody>
                    <a:bodyPr/>
                    <a:lstStyle/>
                    <a:p>
                      <a:pPr>
                        <a:lnSpc>
                          <a:spcPct val="100000"/>
                        </a:lnSpc>
                        <a:spcBef>
                          <a:spcPts val="40"/>
                        </a:spcBef>
                      </a:pPr>
                      <a:endParaRPr sz="450">
                        <a:latin typeface="Times New Roman"/>
                        <a:cs typeface="Times New Roman"/>
                      </a:endParaRPr>
                    </a:p>
                    <a:p>
                      <a:pPr>
                        <a:lnSpc>
                          <a:spcPct val="100000"/>
                        </a:lnSpc>
                      </a:pPr>
                      <a:r>
                        <a:rPr sz="300" spc="10" dirty="0">
                          <a:solidFill>
                            <a:srgbClr val="171514"/>
                          </a:solidFill>
                          <a:latin typeface="Microsoft Sans Serif"/>
                          <a:cs typeface="Microsoft Sans Serif"/>
                        </a:rPr>
                        <a:t>tercero</a:t>
                      </a:r>
                      <a:endParaRPr sz="300">
                        <a:latin typeface="Microsoft Sans Serif"/>
                        <a:cs typeface="Microsoft Sans Serif"/>
                      </a:endParaRPr>
                    </a:p>
                  </a:txBody>
                  <a:tcPr marL="0" marR="0" marT="5080" marB="0"/>
                </a:tc>
                <a:tc>
                  <a:txBody>
                    <a:bodyPr/>
                    <a:lstStyle/>
                    <a:p>
                      <a:pPr marL="30480" algn="ctr">
                        <a:lnSpc>
                          <a:spcPts val="940"/>
                        </a:lnSpc>
                        <a:spcBef>
                          <a:spcPts val="6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7620" marB="0"/>
                </a:tc>
                <a:tc>
                  <a:txBody>
                    <a:bodyPr/>
                    <a:lstStyle/>
                    <a:p>
                      <a:pPr marL="182880" algn="ctr">
                        <a:lnSpc>
                          <a:spcPts val="940"/>
                        </a:lnSpc>
                        <a:spcBef>
                          <a:spcPts val="60"/>
                        </a:spcBef>
                      </a:pPr>
                      <a:r>
                        <a:rPr sz="800" spc="10" dirty="0">
                          <a:solidFill>
                            <a:srgbClr val="171514"/>
                          </a:solidFill>
                          <a:latin typeface="Microsoft Sans Serif"/>
                          <a:cs typeface="Microsoft Sans Serif"/>
                        </a:rPr>
                        <a:t>91</a:t>
                      </a:r>
                      <a:endParaRPr sz="800">
                        <a:latin typeface="Microsoft Sans Serif"/>
                        <a:cs typeface="Microsoft Sans Serif"/>
                      </a:endParaRPr>
                    </a:p>
                  </a:txBody>
                  <a:tcPr marL="0" marR="0" marT="7620" marB="0"/>
                </a:tc>
                <a:extLst>
                  <a:ext uri="{0D108BD9-81ED-4DB2-BD59-A6C34878D82A}">
                    <a16:rowId xmlns:a16="http://schemas.microsoft.com/office/drawing/2014/main" val="10003"/>
                  </a:ext>
                </a:extLst>
              </a:tr>
              <a:tr h="248971">
                <a:tc>
                  <a:txBody>
                    <a:bodyPr/>
                    <a:lstStyle/>
                    <a:p>
                      <a:pPr>
                        <a:lnSpc>
                          <a:spcPct val="100000"/>
                        </a:lnSpc>
                        <a:spcBef>
                          <a:spcPts val="60"/>
                        </a:spcBef>
                      </a:pPr>
                      <a:r>
                        <a:rPr sz="800" spc="-5" dirty="0">
                          <a:solidFill>
                            <a:srgbClr val="171514"/>
                          </a:solidFill>
                          <a:latin typeface="Microsoft Sans Serif"/>
                          <a:cs typeface="Microsoft Sans Serif"/>
                        </a:rPr>
                        <a:t>IV</a:t>
                      </a:r>
                      <a:endParaRPr sz="800">
                        <a:latin typeface="Microsoft Sans Serif"/>
                        <a:cs typeface="Microsoft Sans Serif"/>
                      </a:endParaRPr>
                    </a:p>
                  </a:txBody>
                  <a:tcPr marL="0" marR="0" marT="7620" marB="0">
                    <a:lnB w="6350">
                      <a:solidFill>
                        <a:srgbClr val="231F20"/>
                      </a:solidFill>
                      <a:prstDash val="solid"/>
                    </a:lnB>
                  </a:tcPr>
                </a:tc>
                <a:tc>
                  <a:txBody>
                    <a:bodyPr/>
                    <a:lstStyle/>
                    <a:p>
                      <a:pPr>
                        <a:lnSpc>
                          <a:spcPct val="100000"/>
                        </a:lnSpc>
                        <a:spcBef>
                          <a:spcPts val="40"/>
                        </a:spcBef>
                      </a:pPr>
                      <a:endParaRPr sz="450">
                        <a:latin typeface="Times New Roman"/>
                        <a:cs typeface="Times New Roman"/>
                      </a:endParaRPr>
                    </a:p>
                    <a:p>
                      <a:pPr marL="64769" algn="ctr">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5080" marB="0">
                    <a:lnB w="6350">
                      <a:solidFill>
                        <a:srgbClr val="231F20"/>
                      </a:solidFill>
                      <a:prstDash val="solid"/>
                    </a:lnB>
                  </a:tcPr>
                </a:tc>
                <a:tc>
                  <a:txBody>
                    <a:bodyPr/>
                    <a:lstStyle/>
                    <a:p>
                      <a:pPr marL="182880" algn="ctr">
                        <a:lnSpc>
                          <a:spcPct val="100000"/>
                        </a:lnSpc>
                        <a:spcBef>
                          <a:spcPts val="60"/>
                        </a:spcBef>
                      </a:pPr>
                      <a:r>
                        <a:rPr sz="800" spc="10" dirty="0">
                          <a:solidFill>
                            <a:srgbClr val="171514"/>
                          </a:solidFill>
                          <a:latin typeface="Microsoft Sans Serif"/>
                          <a:cs typeface="Microsoft Sans Serif"/>
                        </a:rPr>
                        <a:t>84</a:t>
                      </a:r>
                      <a:endParaRPr sz="800">
                        <a:latin typeface="Microsoft Sans Serif"/>
                        <a:cs typeface="Microsoft Sans Serif"/>
                      </a:endParaRPr>
                    </a:p>
                  </a:txBody>
                  <a:tcPr marL="0" marR="0" marT="7620" marB="0">
                    <a:lnB w="6350">
                      <a:solidFill>
                        <a:srgbClr val="231F20"/>
                      </a:solidFill>
                      <a:prstDash val="solid"/>
                    </a:lnB>
                  </a:tcPr>
                </a:tc>
                <a:extLst>
                  <a:ext uri="{0D108BD9-81ED-4DB2-BD59-A6C34878D82A}">
                    <a16:rowId xmlns:a16="http://schemas.microsoft.com/office/drawing/2014/main" val="10004"/>
                  </a:ext>
                </a:extLst>
              </a:tr>
            </a:tbl>
          </a:graphicData>
        </a:graphic>
      </p:graphicFrame>
      <p:pic>
        <p:nvPicPr>
          <p:cNvPr id="3" name="object 3"/>
          <p:cNvPicPr/>
          <p:nvPr/>
        </p:nvPicPr>
        <p:blipFill>
          <a:blip r:embed="rId2" cstate="print"/>
          <a:stretch>
            <a:fillRect/>
          </a:stretch>
        </p:blipFill>
        <p:spPr>
          <a:xfrm>
            <a:off x="5379761" y="4465190"/>
            <a:ext cx="4222727" cy="3021549"/>
          </a:xfrm>
          <a:prstGeom prst="rect">
            <a:avLst/>
          </a:prstGeom>
        </p:spPr>
      </p:pic>
      <p:sp>
        <p:nvSpPr>
          <p:cNvPr id="4" name="object 4"/>
          <p:cNvSpPr txBox="1"/>
          <p:nvPr/>
        </p:nvSpPr>
        <p:spPr>
          <a:xfrm>
            <a:off x="5337143"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5" name="object 5"/>
          <p:cNvSpPr txBox="1"/>
          <p:nvPr/>
        </p:nvSpPr>
        <p:spPr>
          <a:xfrm>
            <a:off x="9425771"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141</a:t>
            </a:r>
            <a:endParaRPr sz="900">
              <a:latin typeface="Arial"/>
              <a:cs typeface="Arial"/>
            </a:endParaRPr>
          </a:p>
        </p:txBody>
      </p:sp>
      <p:sp>
        <p:nvSpPr>
          <p:cNvPr id="6" name="object 6"/>
          <p:cNvSpPr txBox="1"/>
          <p:nvPr/>
        </p:nvSpPr>
        <p:spPr>
          <a:xfrm>
            <a:off x="5337113" y="1888497"/>
            <a:ext cx="4318635" cy="2342948"/>
          </a:xfrm>
          <a:prstGeom prst="rect">
            <a:avLst/>
          </a:prstGeom>
        </p:spPr>
        <p:txBody>
          <a:bodyPr vert="horz" wrap="square" lIns="0" tIns="52069" rIns="0" bIns="0" rtlCol="0">
            <a:spAutoFit/>
          </a:bodyPr>
          <a:lstStyle/>
          <a:p>
            <a:pPr marL="165100">
              <a:spcBef>
                <a:spcPts val="409"/>
              </a:spcBef>
            </a:pPr>
            <a:r>
              <a:rPr sz="800" spc="45" dirty="0">
                <a:solidFill>
                  <a:srgbClr val="171514"/>
                </a:solidFill>
                <a:latin typeface="Microsoft Sans Serif"/>
                <a:cs typeface="Microsoft Sans Serif"/>
              </a:rPr>
              <a:t>I</a:t>
            </a:r>
            <a:r>
              <a:rPr sz="800" spc="-10" dirty="0">
                <a:solidFill>
                  <a:srgbClr val="171514"/>
                </a:solidFill>
                <a:latin typeface="Microsoft Sans Serif"/>
                <a:cs typeface="Microsoft Sans Serif"/>
              </a:rPr>
              <a:t> 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10" dirty="0">
                <a:solidFill>
                  <a:srgbClr val="171514"/>
                </a:solidFill>
                <a:latin typeface="Microsoft Sans Serif"/>
                <a:cs typeface="Microsoft Sans Serif"/>
              </a:rPr>
              <a:t> </a:t>
            </a:r>
            <a:r>
              <a:rPr sz="800" spc="20" dirty="0">
                <a:solidFill>
                  <a:srgbClr val="171514"/>
                </a:solidFill>
                <a:latin typeface="Microsoft Sans Serif"/>
                <a:cs typeface="Microsoft Sans Serif"/>
              </a:rPr>
              <a:t>nivel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protección</a:t>
            </a:r>
            <a:r>
              <a:rPr sz="800" spc="-10" dirty="0">
                <a:solidFill>
                  <a:srgbClr val="171514"/>
                </a:solidFill>
                <a:latin typeface="Microsoft Sans Serif"/>
                <a:cs typeface="Microsoft Sans Serif"/>
              </a:rPr>
              <a:t> </a:t>
            </a:r>
            <a:r>
              <a:rPr sz="800" spc="20" dirty="0">
                <a:solidFill>
                  <a:srgbClr val="171514"/>
                </a:solidFill>
                <a:latin typeface="Microsoft Sans Serif"/>
                <a:cs typeface="Microsoft Sans Serif"/>
              </a:rPr>
              <a:t>más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alto</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IV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más</a:t>
            </a:r>
            <a:r>
              <a:rPr sz="800" spc="-10" dirty="0">
                <a:solidFill>
                  <a:srgbClr val="171514"/>
                </a:solidFill>
                <a:latin typeface="Microsoft Sans Serif"/>
                <a:cs typeface="Microsoft Sans Serif"/>
              </a:rPr>
              <a:t> </a:t>
            </a:r>
            <a:r>
              <a:rPr sz="800" spc="20" dirty="0">
                <a:solidFill>
                  <a:srgbClr val="171514"/>
                </a:solidFill>
                <a:latin typeface="Microsoft Sans Serif"/>
                <a:cs typeface="Microsoft Sans Serif"/>
              </a:rPr>
              <a:t>bajo</a:t>
            </a:r>
            <a:r>
              <a:rPr sz="800" spc="20" dirty="0">
                <a:solidFill>
                  <a:srgbClr val="171514"/>
                </a:solidFill>
                <a:latin typeface="Microsoft Sans Serif"/>
                <a:cs typeface="Microsoft Sans Serif"/>
              </a:rPr>
              <a:t>.</a:t>
            </a:r>
            <a:endParaRPr sz="800" dirty="0">
              <a:latin typeface="Microsoft Sans Serif"/>
              <a:cs typeface="Microsoft Sans Serif"/>
            </a:endParaRPr>
          </a:p>
          <a:p>
            <a:pPr marL="12700" marR="31115" indent="152400">
              <a:lnSpc>
                <a:spcPts val="1200"/>
              </a:lnSpc>
              <a:spcBef>
                <a:spcPts val="80"/>
              </a:spcBef>
            </a:pPr>
            <a:r>
              <a:rPr sz="750" spc="-50" dirty="0">
                <a:solidFill>
                  <a:srgbClr val="171514"/>
                </a:solidFill>
                <a:latin typeface="Microsoft Sans Serif"/>
                <a:cs typeface="Microsoft Sans Serif"/>
              </a:rPr>
              <a:t>Es </a:t>
            </a:r>
            <a:r>
              <a:rPr sz="750" spc="20" dirty="0">
                <a:solidFill>
                  <a:srgbClr val="171514"/>
                </a:solidFill>
                <a:latin typeface="Microsoft Sans Serif"/>
                <a:cs typeface="Microsoft Sans Serif"/>
              </a:rPr>
              <a:t>evidente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riesgo para </a:t>
            </a:r>
            <a:r>
              <a:rPr sz="750" spc="30" dirty="0">
                <a:solidFill>
                  <a:srgbClr val="171514"/>
                </a:solidFill>
                <a:latin typeface="Microsoft Sans Serif"/>
                <a:cs typeface="Microsoft Sans Serif"/>
              </a:rPr>
              <a:t>una estructura </a:t>
            </a:r>
            <a:r>
              <a:rPr sz="750" spc="20" dirty="0">
                <a:solidFill>
                  <a:srgbClr val="171514"/>
                </a:solidFill>
                <a:latin typeface="Microsoft Sans Serif"/>
                <a:cs typeface="Microsoft Sans Serif"/>
              </a:rPr>
              <a:t>dada estará </a:t>
            </a:r>
            <a:r>
              <a:rPr sz="750" spc="25" dirty="0">
                <a:solidFill>
                  <a:srgbClr val="171514"/>
                </a:solidFill>
                <a:latin typeface="Microsoft Sans Serif"/>
                <a:cs typeface="Microsoft Sans Serif"/>
              </a:rPr>
              <a:t>en </a:t>
            </a:r>
            <a:r>
              <a:rPr sz="750" spc="30" dirty="0">
                <a:solidFill>
                  <a:srgbClr val="171514"/>
                </a:solidFill>
                <a:latin typeface="Microsoft Sans Serif"/>
                <a:cs typeface="Microsoft Sans Serif"/>
              </a:rPr>
              <a:t>función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err="1">
                <a:solidFill>
                  <a:srgbClr val="171514"/>
                </a:solidFill>
                <a:latin typeface="Microsoft Sans Serif"/>
                <a:cs typeface="Microsoft Sans Serif"/>
              </a:rPr>
              <a:t>frecuencia</a:t>
            </a:r>
            <a:r>
              <a:rPr sz="750" spc="2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ocurrencia</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rayos </a:t>
            </a:r>
            <a:r>
              <a:rPr sz="750" spc="25" dirty="0">
                <a:solidFill>
                  <a:srgbClr val="171514"/>
                </a:solidFill>
                <a:latin typeface="Microsoft Sans Serif"/>
                <a:cs typeface="Microsoft Sans Serif"/>
              </a:rPr>
              <a:t>en </a:t>
            </a:r>
            <a:r>
              <a:rPr sz="750" spc="15" dirty="0">
                <a:solidFill>
                  <a:srgbClr val="171514"/>
                </a:solidFill>
                <a:latin typeface="Microsoft Sans Serif"/>
                <a:cs typeface="Microsoft Sans Serif"/>
              </a:rPr>
              <a:t>su </a:t>
            </a:r>
            <a:r>
              <a:rPr sz="750" spc="20" dirty="0">
                <a:solidFill>
                  <a:srgbClr val="171514"/>
                </a:solidFill>
                <a:latin typeface="Microsoft Sans Serif"/>
                <a:cs typeface="Microsoft Sans Serif"/>
              </a:rPr>
              <a:t>ubicación </a:t>
            </a:r>
            <a:r>
              <a:rPr sz="750" spc="25" dirty="0">
                <a:solidFill>
                  <a:srgbClr val="171514"/>
                </a:solidFill>
                <a:latin typeface="Microsoft Sans Serif"/>
                <a:cs typeface="Microsoft Sans Serif"/>
              </a:rPr>
              <a:t>geográfica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del </a:t>
            </a:r>
            <a:r>
              <a:rPr sz="750" spc="35" dirty="0">
                <a:solidFill>
                  <a:srgbClr val="171514"/>
                </a:solidFill>
                <a:latin typeface="Microsoft Sans Serif"/>
                <a:cs typeface="Microsoft Sans Serif"/>
              </a:rPr>
              <a:t>tamaño </a:t>
            </a:r>
            <a:r>
              <a:rPr sz="750" dirty="0">
                <a:solidFill>
                  <a:srgbClr val="171514"/>
                </a:solidFill>
                <a:latin typeface="Microsoft Sans Serif"/>
                <a:cs typeface="Microsoft Sans Serif"/>
              </a:rPr>
              <a:t>(área)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altura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5" dirty="0" err="1">
                <a:solidFill>
                  <a:srgbClr val="171514"/>
                </a:solidFill>
                <a:latin typeface="Microsoft Sans Serif"/>
                <a:cs typeface="Microsoft Sans Serif"/>
              </a:rPr>
              <a:t>estructura</a:t>
            </a:r>
            <a:r>
              <a:rPr sz="750" spc="25" dirty="0" smtClean="0">
                <a:solidFill>
                  <a:srgbClr val="171514"/>
                </a:solidFill>
                <a:latin typeface="Microsoft Sans Serif"/>
                <a:cs typeface="Microsoft Sans Serif"/>
              </a:rPr>
              <a:t>.</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Cuanto</a:t>
            </a:r>
            <a:r>
              <a:rPr sz="750" spc="2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mayor </a:t>
            </a:r>
            <a:r>
              <a:rPr sz="750" spc="-5" dirty="0">
                <a:solidFill>
                  <a:srgbClr val="171514"/>
                </a:solidFill>
                <a:latin typeface="Microsoft Sans Serif"/>
                <a:cs typeface="Microsoft Sans Serif"/>
              </a:rPr>
              <a:t>sea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frecuencia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cuanto </a:t>
            </a:r>
            <a:r>
              <a:rPr sz="750" spc="20" dirty="0">
                <a:solidFill>
                  <a:srgbClr val="171514"/>
                </a:solidFill>
                <a:latin typeface="Microsoft Sans Serif"/>
                <a:cs typeface="Microsoft Sans Serif"/>
              </a:rPr>
              <a:t>más </a:t>
            </a:r>
            <a:r>
              <a:rPr sz="750" spc="30" dirty="0">
                <a:solidFill>
                  <a:srgbClr val="171514"/>
                </a:solidFill>
                <a:latin typeface="Microsoft Sans Serif"/>
                <a:cs typeface="Microsoft Sans Serif"/>
              </a:rPr>
              <a:t>grande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alto </a:t>
            </a:r>
            <a:r>
              <a:rPr sz="750" spc="-5" dirty="0">
                <a:solidFill>
                  <a:srgbClr val="171514"/>
                </a:solidFill>
                <a:latin typeface="Microsoft Sans Serif"/>
                <a:cs typeface="Microsoft Sans Serif"/>
              </a:rPr>
              <a:t>sea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edificio, </a:t>
            </a:r>
            <a:r>
              <a:rPr sz="750" spc="35" dirty="0">
                <a:solidFill>
                  <a:srgbClr val="171514"/>
                </a:solidFill>
                <a:latin typeface="Microsoft Sans Serif"/>
                <a:cs typeface="Microsoft Sans Serif"/>
              </a:rPr>
              <a:t>mayor </a:t>
            </a:r>
            <a:r>
              <a:rPr sz="750" spc="10" dirty="0" err="1">
                <a:solidFill>
                  <a:srgbClr val="171514"/>
                </a:solidFill>
                <a:latin typeface="Microsoft Sans Serif"/>
                <a:cs typeface="Microsoft Sans Serif"/>
              </a:rPr>
              <a:t>será</a:t>
            </a:r>
            <a:r>
              <a:rPr sz="750" spc="1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probabilidad</a:t>
            </a:r>
            <a:r>
              <a:rPr sz="750" spc="3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sea </a:t>
            </a:r>
            <a:r>
              <a:rPr sz="750" spc="25" dirty="0">
                <a:solidFill>
                  <a:srgbClr val="171514"/>
                </a:solidFill>
                <a:latin typeface="Microsoft Sans Serif"/>
                <a:cs typeface="Microsoft Sans Serif"/>
              </a:rPr>
              <a:t>golpeado. </a:t>
            </a:r>
            <a:r>
              <a:rPr sz="750" spc="-15" dirty="0">
                <a:solidFill>
                  <a:srgbClr val="171514"/>
                </a:solidFill>
                <a:latin typeface="Microsoft Sans Serif"/>
                <a:cs typeface="Microsoft Sans Serif"/>
              </a:rPr>
              <a:t>La </a:t>
            </a:r>
            <a:r>
              <a:rPr sz="750" spc="20" dirty="0">
                <a:solidFill>
                  <a:srgbClr val="171514"/>
                </a:solidFill>
                <a:latin typeface="Microsoft Sans Serif"/>
                <a:cs typeface="Microsoft Sans Serif"/>
              </a:rPr>
              <a:t>ubicación </a:t>
            </a:r>
            <a:r>
              <a:rPr sz="750" spc="25" dirty="0">
                <a:solidFill>
                  <a:srgbClr val="171514"/>
                </a:solidFill>
                <a:latin typeface="Microsoft Sans Serif"/>
                <a:cs typeface="Microsoft Sans Serif"/>
              </a:rPr>
              <a:t>geográfica </a:t>
            </a:r>
            <a:r>
              <a:rPr sz="750" spc="35" dirty="0">
                <a:solidFill>
                  <a:srgbClr val="171514"/>
                </a:solidFill>
                <a:latin typeface="Microsoft Sans Serif"/>
                <a:cs typeface="Microsoft Sans Serif"/>
              </a:rPr>
              <a:t>determina </a:t>
            </a:r>
            <a:r>
              <a:rPr sz="750" spc="10" dirty="0">
                <a:solidFill>
                  <a:srgbClr val="171514"/>
                </a:solidFill>
                <a:latin typeface="Microsoft Sans Serif"/>
                <a:cs typeface="Microsoft Sans Serif"/>
              </a:rPr>
              <a:t>la </a:t>
            </a:r>
            <a:r>
              <a:rPr sz="750" i="1" spc="45" dirty="0">
                <a:solidFill>
                  <a:srgbClr val="171514"/>
                </a:solidFill>
                <a:latin typeface="Arial"/>
                <a:cs typeface="Arial"/>
              </a:rPr>
              <a:t>número </a:t>
            </a:r>
            <a:r>
              <a:rPr sz="750" i="1" spc="25" dirty="0">
                <a:solidFill>
                  <a:srgbClr val="171514"/>
                </a:solidFill>
                <a:latin typeface="Arial"/>
                <a:cs typeface="Arial"/>
              </a:rPr>
              <a:t>de </a:t>
            </a:r>
            <a:r>
              <a:rPr sz="750" i="1" dirty="0" err="1">
                <a:solidFill>
                  <a:srgbClr val="171514"/>
                </a:solidFill>
                <a:latin typeface="Arial"/>
                <a:cs typeface="Arial"/>
              </a:rPr>
              <a:t>días</a:t>
            </a:r>
            <a:r>
              <a:rPr sz="750" i="1" dirty="0">
                <a:solidFill>
                  <a:srgbClr val="171514"/>
                </a:solidFill>
                <a:latin typeface="Arial"/>
                <a:cs typeface="Arial"/>
              </a:rPr>
              <a:t> </a:t>
            </a:r>
            <a:r>
              <a:rPr sz="750" i="1" spc="25" dirty="0" smtClean="0">
                <a:solidFill>
                  <a:srgbClr val="171514"/>
                </a:solidFill>
                <a:latin typeface="Arial"/>
                <a:cs typeface="Arial"/>
              </a:rPr>
              <a:t>de</a:t>
            </a:r>
            <a:r>
              <a:rPr lang="es-ES" sz="750" i="1" spc="25" dirty="0" smtClean="0">
                <a:solidFill>
                  <a:srgbClr val="171514"/>
                </a:solidFill>
                <a:latin typeface="Arial"/>
                <a:cs typeface="Arial"/>
              </a:rPr>
              <a:t> </a:t>
            </a:r>
            <a:r>
              <a:rPr sz="750" i="1" spc="40" dirty="0" err="1" smtClean="0">
                <a:solidFill>
                  <a:srgbClr val="171514"/>
                </a:solidFill>
                <a:latin typeface="Arial"/>
                <a:cs typeface="Arial"/>
              </a:rPr>
              <a:t>tormenta</a:t>
            </a:r>
            <a:r>
              <a:rPr sz="750" i="1" spc="-10" dirty="0" smtClean="0">
                <a:solidFill>
                  <a:srgbClr val="171514"/>
                </a:solidFill>
                <a:latin typeface="Arial"/>
                <a:cs typeface="Arial"/>
              </a:rPr>
              <a:t> </a:t>
            </a:r>
            <a:r>
              <a:rPr sz="750" i="1" spc="15" dirty="0">
                <a:solidFill>
                  <a:srgbClr val="171514"/>
                </a:solidFill>
                <a:latin typeface="Arial"/>
                <a:cs typeface="Arial"/>
              </a:rPr>
              <a:t>al</a:t>
            </a:r>
            <a:r>
              <a:rPr sz="750" i="1" spc="-10" dirty="0">
                <a:solidFill>
                  <a:srgbClr val="171514"/>
                </a:solidFill>
                <a:latin typeface="Arial"/>
                <a:cs typeface="Arial"/>
              </a:rPr>
              <a:t> </a:t>
            </a:r>
            <a:r>
              <a:rPr sz="750" i="1" spc="30" dirty="0">
                <a:solidFill>
                  <a:srgbClr val="171514"/>
                </a:solidFill>
                <a:latin typeface="Arial"/>
                <a:cs typeface="Arial"/>
              </a:rPr>
              <a:t>año</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produzcan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región,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definiéndose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día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tormenta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día</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oyen </a:t>
            </a:r>
            <a:r>
              <a:rPr sz="750" spc="30" dirty="0">
                <a:solidFill>
                  <a:srgbClr val="171514"/>
                </a:solidFill>
                <a:latin typeface="Microsoft Sans Serif"/>
                <a:cs typeface="Microsoft Sans Serif"/>
              </a:rPr>
              <a:t>truenos </a:t>
            </a:r>
            <a:r>
              <a:rPr sz="750" spc="10" dirty="0">
                <a:solidFill>
                  <a:srgbClr val="171514"/>
                </a:solidFill>
                <a:latin typeface="Microsoft Sans Serif"/>
                <a:cs typeface="Microsoft Sans Serif"/>
              </a:rPr>
              <a:t>al </a:t>
            </a:r>
            <a:r>
              <a:rPr sz="750" spc="25" dirty="0">
                <a:solidFill>
                  <a:srgbClr val="171514"/>
                </a:solidFill>
                <a:latin typeface="Microsoft Sans Serif"/>
                <a:cs typeface="Microsoft Sans Serif"/>
              </a:rPr>
              <a:t>menos </a:t>
            </a:r>
            <a:r>
              <a:rPr sz="750" spc="30" dirty="0">
                <a:solidFill>
                  <a:srgbClr val="171514"/>
                </a:solidFill>
                <a:latin typeface="Microsoft Sans Serif"/>
                <a:cs typeface="Microsoft Sans Serif"/>
              </a:rPr>
              <a:t>una </a:t>
            </a:r>
            <a:r>
              <a:rPr sz="750" spc="-5" dirty="0">
                <a:solidFill>
                  <a:srgbClr val="171514"/>
                </a:solidFill>
                <a:latin typeface="Microsoft Sans Serif"/>
                <a:cs typeface="Microsoft Sans Serif"/>
              </a:rPr>
              <a:t>vez. </a:t>
            </a:r>
            <a:r>
              <a:rPr sz="750" spc="-10" dirty="0">
                <a:solidFill>
                  <a:srgbClr val="171514"/>
                </a:solidFill>
                <a:latin typeface="Microsoft Sans Serif"/>
                <a:cs typeface="Microsoft Sans Serif"/>
              </a:rPr>
              <a:t>Este </a:t>
            </a:r>
            <a:r>
              <a:rPr sz="750" spc="45" dirty="0">
                <a:solidFill>
                  <a:srgbClr val="171514"/>
                </a:solidFill>
                <a:latin typeface="Microsoft Sans Serif"/>
                <a:cs typeface="Microsoft Sans Serif"/>
              </a:rPr>
              <a:t>número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conoce </a:t>
            </a:r>
            <a:r>
              <a:rPr sz="750" spc="30" dirty="0">
                <a:solidFill>
                  <a:srgbClr val="171514"/>
                </a:solidFill>
                <a:latin typeface="Microsoft Sans Serif"/>
                <a:cs typeface="Microsoft Sans Serif"/>
              </a:rPr>
              <a:t>como </a:t>
            </a:r>
            <a:r>
              <a:rPr sz="750" spc="15" dirty="0">
                <a:solidFill>
                  <a:srgbClr val="171514"/>
                </a:solidFill>
                <a:latin typeface="Microsoft Sans Serif"/>
                <a:cs typeface="Microsoft Sans Serif"/>
              </a:rPr>
              <a:t>el</a:t>
            </a:r>
            <a:r>
              <a:rPr sz="750" i="1" spc="15" dirty="0">
                <a:solidFill>
                  <a:srgbClr val="171514"/>
                </a:solidFill>
                <a:latin typeface="Arial"/>
                <a:cs typeface="Arial"/>
              </a:rPr>
              <a:t>cerámico</a:t>
            </a:r>
            <a:r>
              <a:rPr sz="750" spc="15" dirty="0">
                <a:solidFill>
                  <a:srgbClr val="171514"/>
                </a:solidFill>
                <a:latin typeface="Microsoft Sans Serif"/>
                <a:cs typeface="Microsoft Sans Serif"/>
              </a:rPr>
              <a:t>(o </a:t>
            </a:r>
            <a:r>
              <a:rPr sz="750" spc="15" dirty="0" err="1">
                <a:solidFill>
                  <a:srgbClr val="171514"/>
                </a:solidFill>
                <a:latin typeface="Microsoft Sans Serif"/>
                <a:cs typeface="Microsoft Sans Serif"/>
              </a:rPr>
              <a:t>cerámico</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nivel</a:t>
            </a:r>
            <a:r>
              <a:rPr sz="750" i="1" spc="15" dirty="0" err="1" smtClean="0">
                <a:solidFill>
                  <a:srgbClr val="171514"/>
                </a:solidFill>
                <a:latin typeface="Arial"/>
                <a:cs typeface="Arial"/>
              </a:rPr>
              <a:t>T</a:t>
            </a:r>
            <a:r>
              <a:rPr sz="450" i="1" spc="15" dirty="0" err="1" smtClean="0">
                <a:solidFill>
                  <a:srgbClr val="171514"/>
                </a:solidFill>
                <a:latin typeface="Arial"/>
                <a:cs typeface="Arial"/>
              </a:rPr>
              <a:t>d</a:t>
            </a:r>
            <a:r>
              <a:rPr sz="750" spc="15" dirty="0" err="1" smtClean="0">
                <a:solidFill>
                  <a:srgbClr val="171514"/>
                </a:solidFill>
                <a:latin typeface="Microsoft Sans Serif"/>
                <a:cs typeface="Microsoft Sans Serif"/>
              </a:rPr>
              <a:t>de</a:t>
            </a:r>
            <a:r>
              <a:rPr sz="750" spc="1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región. </a:t>
            </a: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8.4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muestra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mapa </a:t>
            </a:r>
            <a:r>
              <a:rPr sz="750" spc="15" dirty="0">
                <a:solidFill>
                  <a:srgbClr val="171514"/>
                </a:solidFill>
                <a:latin typeface="Microsoft Sans Serif"/>
                <a:cs typeface="Microsoft Sans Serif"/>
              </a:rPr>
              <a:t>isoceraúnico </a:t>
            </a:r>
            <a:r>
              <a:rPr sz="750" spc="20" dirty="0">
                <a:solidFill>
                  <a:srgbClr val="171514"/>
                </a:solidFill>
                <a:latin typeface="Microsoft Sans Serif"/>
                <a:cs typeface="Microsoft Sans Serif"/>
              </a:rPr>
              <a:t>del </a:t>
            </a:r>
            <a:r>
              <a:rPr sz="750" spc="50" dirty="0">
                <a:solidFill>
                  <a:srgbClr val="171514"/>
                </a:solidFill>
                <a:latin typeface="Microsoft Sans Serif"/>
                <a:cs typeface="Microsoft Sans Serif"/>
              </a:rPr>
              <a:t>mundo </a:t>
            </a:r>
            <a:r>
              <a:rPr sz="750" spc="15" dirty="0" err="1">
                <a:solidFill>
                  <a:srgbClr val="171514"/>
                </a:solidFill>
                <a:latin typeface="Microsoft Sans Serif"/>
                <a:cs typeface="Microsoft Sans Serif"/>
              </a:rPr>
              <a:t>basado</a:t>
            </a:r>
            <a:r>
              <a:rPr sz="750" spc="1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registros</a:t>
            </a:r>
            <a:r>
              <a:rPr sz="750" spc="2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1955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Organización </a:t>
            </a:r>
            <a:r>
              <a:rPr sz="750" spc="25" dirty="0">
                <a:solidFill>
                  <a:srgbClr val="171514"/>
                </a:solidFill>
                <a:latin typeface="Microsoft Sans Serif"/>
                <a:cs typeface="Microsoft Sans Serif"/>
              </a:rPr>
              <a:t>Meteorológica </a:t>
            </a:r>
            <a:r>
              <a:rPr sz="750" spc="30" dirty="0">
                <a:solidFill>
                  <a:srgbClr val="171514"/>
                </a:solidFill>
                <a:latin typeface="Microsoft Sans Serif"/>
                <a:cs typeface="Microsoft Sans Serif"/>
              </a:rPr>
              <a:t>Mundial </a:t>
            </a:r>
            <a:r>
              <a:rPr sz="750" spc="5" dirty="0">
                <a:solidFill>
                  <a:srgbClr val="171514"/>
                </a:solidFill>
                <a:latin typeface="Microsoft Sans Serif"/>
                <a:cs typeface="Microsoft Sans Serif"/>
              </a:rPr>
              <a:t>(OMM); </a:t>
            </a:r>
            <a:r>
              <a:rPr sz="750" spc="40" dirty="0">
                <a:solidFill>
                  <a:srgbClr val="171514"/>
                </a:solidFill>
                <a:latin typeface="Microsoft Sans Serif"/>
                <a:cs typeface="Microsoft Sans Serif"/>
              </a:rPr>
              <a:t>no </a:t>
            </a:r>
            <a:r>
              <a:rPr sz="750" spc="-5" dirty="0" err="1">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necesariamente</a:t>
            </a:r>
            <a:r>
              <a:rPr lang="es-ES" sz="750" spc="2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100</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preciso </a:t>
            </a:r>
            <a:r>
              <a:rPr sz="750" spc="30" dirty="0">
                <a:solidFill>
                  <a:srgbClr val="171514"/>
                </a:solidFill>
                <a:latin typeface="Microsoft Sans Serif"/>
                <a:cs typeface="Microsoft Sans Serif"/>
              </a:rPr>
              <a:t>hoy </a:t>
            </a:r>
            <a:r>
              <a:rPr sz="750" spc="25" dirty="0">
                <a:solidFill>
                  <a:srgbClr val="171514"/>
                </a:solidFill>
                <a:latin typeface="Microsoft Sans Serif"/>
                <a:cs typeface="Microsoft Sans Serif"/>
              </a:rPr>
              <a:t>en </a:t>
            </a:r>
            <a:r>
              <a:rPr sz="750" spc="15" dirty="0">
                <a:solidFill>
                  <a:srgbClr val="171514"/>
                </a:solidFill>
                <a:latin typeface="Microsoft Sans Serif"/>
                <a:cs typeface="Microsoft Sans Serif"/>
              </a:rPr>
              <a:t>día, </a:t>
            </a:r>
            <a:r>
              <a:rPr sz="750" spc="35" dirty="0">
                <a:solidFill>
                  <a:srgbClr val="171514"/>
                </a:solidFill>
                <a:latin typeface="Microsoft Sans Serif"/>
                <a:cs typeface="Microsoft Sans Serif"/>
              </a:rPr>
              <a:t>pero </a:t>
            </a:r>
            <a:r>
              <a:rPr sz="750" spc="30" dirty="0">
                <a:solidFill>
                  <a:srgbClr val="171514"/>
                </a:solidFill>
                <a:latin typeface="Microsoft Sans Serif"/>
                <a:cs typeface="Microsoft Sans Serif"/>
              </a:rPr>
              <a:t>proporciona </a:t>
            </a:r>
            <a:r>
              <a:rPr sz="750" spc="45" dirty="0">
                <a:solidFill>
                  <a:srgbClr val="171514"/>
                </a:solidFill>
                <a:latin typeface="Microsoft Sans Serif"/>
                <a:cs typeface="Microsoft Sans Serif"/>
              </a:rPr>
              <a:t>un </a:t>
            </a:r>
            <a:r>
              <a:rPr sz="750" spc="30" dirty="0">
                <a:solidFill>
                  <a:srgbClr val="171514"/>
                </a:solidFill>
                <a:latin typeface="Microsoft Sans Serif"/>
                <a:cs typeface="Microsoft Sans Serif"/>
              </a:rPr>
              <a:t>ejemplo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tales </a:t>
            </a:r>
            <a:r>
              <a:rPr sz="750" spc="20" dirty="0">
                <a:solidFill>
                  <a:srgbClr val="171514"/>
                </a:solidFill>
                <a:latin typeface="Microsoft Sans Serif"/>
                <a:cs typeface="Microsoft Sans Serif"/>
              </a:rPr>
              <a:t>mapas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guía </a:t>
            </a:r>
            <a:r>
              <a:rPr sz="750" spc="35" dirty="0">
                <a:solidFill>
                  <a:srgbClr val="171514"/>
                </a:solidFill>
                <a:latin typeface="Microsoft Sans Serif"/>
                <a:cs typeface="Microsoft Sans Serif"/>
              </a:rPr>
              <a:t>útil </a:t>
            </a:r>
            <a:r>
              <a:rPr sz="750" dirty="0" err="1">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registros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meteorológicos</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locales</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están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disponibles</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5080" indent="151765">
              <a:lnSpc>
                <a:spcPts val="1200"/>
              </a:lnSpc>
            </a:pP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nivel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cerámico</a:t>
            </a:r>
            <a:r>
              <a:rPr sz="800" i="1" spc="10" dirty="0">
                <a:solidFill>
                  <a:srgbClr val="171514"/>
                </a:solidFill>
                <a:latin typeface="Arial"/>
                <a:cs typeface="Arial"/>
              </a:rPr>
              <a:t>T</a:t>
            </a:r>
            <a:r>
              <a:rPr sz="500" i="1" spc="10" dirty="0">
                <a:solidFill>
                  <a:srgbClr val="171514"/>
                </a:solidFill>
                <a:latin typeface="Arial"/>
                <a:cs typeface="Arial"/>
              </a:rPr>
              <a:t>d</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indicación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actividad</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tormentas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eléctricas</a:t>
            </a:r>
            <a:r>
              <a:rPr sz="800" spc="5" dirty="0">
                <a:solidFill>
                  <a:srgbClr val="171514"/>
                </a:solidFill>
                <a:latin typeface="Microsoft Sans Serif"/>
                <a:cs typeface="Microsoft Sans Serif"/>
              </a:rPr>
              <a:t> (días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año</a:t>
            </a:r>
            <a:r>
              <a:rPr lang="es-ES" sz="800" spc="3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en</a:t>
            </a:r>
            <a:r>
              <a:rPr sz="800" spc="2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que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pueden </a:t>
            </a:r>
            <a:r>
              <a:rPr sz="800" spc="15" dirty="0">
                <a:solidFill>
                  <a:srgbClr val="171514"/>
                </a:solidFill>
                <a:latin typeface="Microsoft Sans Serif"/>
                <a:cs typeface="Microsoft Sans Serif"/>
              </a:rPr>
              <a:t>escuchar </a:t>
            </a:r>
            <a:r>
              <a:rPr sz="800" spc="20" dirty="0">
                <a:solidFill>
                  <a:srgbClr val="171514"/>
                </a:solidFill>
                <a:latin typeface="Microsoft Sans Serif"/>
                <a:cs typeface="Microsoft Sans Serif"/>
              </a:rPr>
              <a:t>truenos), </a:t>
            </a:r>
            <a:r>
              <a:rPr sz="800" spc="35" dirty="0">
                <a:solidFill>
                  <a:srgbClr val="171514"/>
                </a:solidFill>
                <a:latin typeface="Microsoft Sans Serif"/>
                <a:cs typeface="Microsoft Sans Serif"/>
              </a:rPr>
              <a:t>pero </a:t>
            </a:r>
            <a:r>
              <a:rPr sz="800" spc="40" dirty="0">
                <a:solidFill>
                  <a:srgbClr val="171514"/>
                </a:solidFill>
                <a:latin typeface="Microsoft Sans Serif"/>
                <a:cs typeface="Microsoft Sans Serif"/>
              </a:rPr>
              <a:t>no </a:t>
            </a:r>
            <a:r>
              <a:rPr sz="800" spc="25" dirty="0">
                <a:solidFill>
                  <a:srgbClr val="171514"/>
                </a:solidFill>
                <a:latin typeface="Microsoft Sans Serif"/>
                <a:cs typeface="Microsoft Sans Serif"/>
              </a:rPr>
              <a:t>da </a:t>
            </a:r>
            <a:r>
              <a:rPr sz="800" spc="30" dirty="0">
                <a:solidFill>
                  <a:srgbClr val="171514"/>
                </a:solidFill>
                <a:latin typeface="Microsoft Sans Serif"/>
                <a:cs typeface="Microsoft Sans Serif"/>
              </a:rPr>
              <a:t>una </a:t>
            </a:r>
            <a:r>
              <a:rPr sz="800" spc="20" dirty="0">
                <a:solidFill>
                  <a:srgbClr val="171514"/>
                </a:solidFill>
                <a:latin typeface="Microsoft Sans Serif"/>
                <a:cs typeface="Microsoft Sans Serif"/>
              </a:rPr>
              <a:t>indicación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cantidad</a:t>
            </a:r>
            <a:r>
              <a:rPr sz="800" spc="25" dirty="0">
                <a:solidFill>
                  <a:srgbClr val="171514"/>
                </a:solidFill>
                <a:latin typeface="Microsoft Sans Serif"/>
                <a:cs typeface="Microsoft Sans Serif"/>
              </a:rPr>
              <a:t> de </a:t>
            </a:r>
            <a:r>
              <a:rPr sz="800" spc="15" dirty="0" err="1" smtClean="0">
                <a:solidFill>
                  <a:srgbClr val="171514"/>
                </a:solidFill>
                <a:latin typeface="Microsoft Sans Serif"/>
                <a:cs typeface="Microsoft Sans Serif"/>
              </a:rPr>
              <a:t>rayos</a:t>
            </a:r>
            <a:r>
              <a:rPr lang="es-ES" sz="800" spc="1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 </a:t>
            </a:r>
            <a:r>
              <a:rPr sz="800" spc="10" dirty="0">
                <a:solidFill>
                  <a:srgbClr val="171514"/>
                </a:solidFill>
                <a:latin typeface="Microsoft Sans Serif"/>
                <a:cs typeface="Microsoft Sans Serif"/>
              </a:rPr>
              <a:t>caen al </a:t>
            </a:r>
            <a:r>
              <a:rPr sz="800" spc="15" dirty="0">
                <a:solidFill>
                  <a:srgbClr val="171514"/>
                </a:solidFill>
                <a:latin typeface="Microsoft Sans Serif"/>
                <a:cs typeface="Microsoft Sans Serif"/>
              </a:rPr>
              <a:t>suelo, </a:t>
            </a:r>
            <a:r>
              <a:rPr sz="800" spc="30" dirty="0">
                <a:solidFill>
                  <a:srgbClr val="171514"/>
                </a:solidFill>
                <a:latin typeface="Microsoft Sans Serif"/>
                <a:cs typeface="Microsoft Sans Serif"/>
              </a:rPr>
              <a:t>lo </a:t>
            </a:r>
            <a:r>
              <a:rPr sz="800" spc="15" dirty="0">
                <a:solidFill>
                  <a:srgbClr val="171514"/>
                </a:solidFill>
                <a:latin typeface="Microsoft Sans Serif"/>
                <a:cs typeface="Microsoft Sans Serif"/>
              </a:rPr>
              <a:t>cual </a:t>
            </a:r>
            <a:r>
              <a:rPr sz="800" spc="-10" dirty="0">
                <a:solidFill>
                  <a:srgbClr val="171514"/>
                </a:solidFill>
                <a:latin typeface="Microsoft Sans Serif"/>
                <a:cs typeface="Microsoft Sans Serif"/>
              </a:rPr>
              <a:t>es </a:t>
            </a:r>
            <a:r>
              <a:rPr sz="800" spc="25" dirty="0">
                <a:solidFill>
                  <a:srgbClr val="171514"/>
                </a:solidFill>
                <a:latin typeface="Microsoft Sans Serif"/>
                <a:cs typeface="Microsoft Sans Serif"/>
              </a:rPr>
              <a:t>de suma </a:t>
            </a:r>
            <a:r>
              <a:rPr sz="800" spc="35" dirty="0">
                <a:solidFill>
                  <a:srgbClr val="171514"/>
                </a:solidFill>
                <a:latin typeface="Microsoft Sans Serif"/>
                <a:cs typeface="Microsoft Sans Serif"/>
              </a:rPr>
              <a:t>importancia </a:t>
            </a:r>
            <a:r>
              <a:rPr sz="800" spc="10" dirty="0">
                <a:solidFill>
                  <a:srgbClr val="171514"/>
                </a:solidFill>
                <a:latin typeface="Microsoft Sans Serif"/>
                <a:cs typeface="Microsoft Sans Serif"/>
              </a:rPr>
              <a:t>al </a:t>
            </a:r>
            <a:r>
              <a:rPr sz="800" spc="20" dirty="0">
                <a:solidFill>
                  <a:srgbClr val="171514"/>
                </a:solidFill>
                <a:latin typeface="Microsoft Sans Serif"/>
                <a:cs typeface="Microsoft Sans Serif"/>
              </a:rPr>
              <a:t>evaluar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riesgo de </a:t>
            </a:r>
            <a:r>
              <a:rPr sz="800" spc="30" dirty="0">
                <a:solidFill>
                  <a:srgbClr val="171514"/>
                </a:solidFill>
                <a:latin typeface="Microsoft Sans Serif"/>
                <a:cs typeface="Microsoft Sans Serif"/>
              </a:rPr>
              <a:t>una </a:t>
            </a:r>
            <a:r>
              <a:rPr sz="800" spc="30" dirty="0" err="1">
                <a:solidFill>
                  <a:srgbClr val="171514"/>
                </a:solidFill>
                <a:latin typeface="Microsoft Sans Serif"/>
                <a:cs typeface="Microsoft Sans Serif"/>
              </a:rPr>
              <a:t>estructura</a:t>
            </a:r>
            <a:r>
              <a:rPr sz="800" spc="30" dirty="0" smtClean="0">
                <a:solidFill>
                  <a:srgbClr val="171514"/>
                </a:solidFill>
                <a:latin typeface="Microsoft Sans Serif"/>
                <a:cs typeface="Microsoft Sans Serif"/>
              </a:rPr>
              <a:t>.</a:t>
            </a:r>
            <a:r>
              <a:rPr lang="es-ES" sz="800" spc="30" dirty="0" smtClean="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Por</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lo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tanto,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ha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sido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reemplazado</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densidad</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destello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o</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golpe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rayo</a:t>
            </a:r>
            <a:r>
              <a:rPr sz="800" spc="20" dirty="0">
                <a:solidFill>
                  <a:srgbClr val="171514"/>
                </a:solidFill>
                <a:latin typeface="Microsoft Sans Serif"/>
                <a:cs typeface="Microsoft Sans Serif"/>
              </a:rPr>
              <a:t>.</a:t>
            </a:r>
            <a:endParaRPr sz="800" dirty="0">
              <a:latin typeface="Microsoft Sans Serif"/>
              <a:cs typeface="Microsoft Sans Serif"/>
            </a:endParaRPr>
          </a:p>
        </p:txBody>
      </p:sp>
      <p:sp>
        <p:nvSpPr>
          <p:cNvPr id="7" name="object 7"/>
          <p:cNvSpPr txBox="1"/>
          <p:nvPr/>
        </p:nvSpPr>
        <p:spPr>
          <a:xfrm>
            <a:off x="5337277" y="7642971"/>
            <a:ext cx="1994535"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25" dirty="0">
                <a:solidFill>
                  <a:srgbClr val="171514"/>
                </a:solidFill>
                <a:latin typeface="Arial"/>
                <a:cs typeface="Arial"/>
              </a:rPr>
              <a:t> </a:t>
            </a:r>
            <a:r>
              <a:rPr sz="750" b="1" spc="15" dirty="0">
                <a:solidFill>
                  <a:srgbClr val="171514"/>
                </a:solidFill>
                <a:latin typeface="Arial"/>
                <a:cs typeface="Arial"/>
              </a:rPr>
              <a:t>8.4</a:t>
            </a:r>
            <a:r>
              <a:rPr sz="750" spc="15" dirty="0">
                <a:solidFill>
                  <a:srgbClr val="171514"/>
                </a:solidFill>
                <a:latin typeface="Microsoft Sans Serif"/>
                <a:cs typeface="Microsoft Sans Serif"/>
              </a:rPr>
              <a:t>Mapa</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isoqueraúnico</a:t>
            </a:r>
            <a:r>
              <a:rPr sz="750" spc="-1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10" dirty="0">
                <a:solidFill>
                  <a:srgbClr val="171514"/>
                </a:solidFill>
                <a:latin typeface="Microsoft Sans Serif"/>
                <a:cs typeface="Microsoft Sans Serif"/>
              </a:rPr>
              <a:t> </a:t>
            </a:r>
            <a:r>
              <a:rPr sz="750" spc="40" dirty="0">
                <a:solidFill>
                  <a:srgbClr val="171514"/>
                </a:solidFill>
                <a:latin typeface="Microsoft Sans Serif"/>
                <a:cs typeface="Microsoft Sans Serif"/>
              </a:rPr>
              <a:t>mundo.</a:t>
            </a:r>
            <a:endParaRPr sz="750">
              <a:latin typeface="Microsoft Sans Serif"/>
              <a:cs typeface="Microsoft Sans Serif"/>
            </a:endParaRP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6897458"/>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pSp>
        <p:nvGrpSpPr>
          <p:cNvPr id="3" name="object 3"/>
          <p:cNvGrpSpPr/>
          <p:nvPr/>
        </p:nvGrpSpPr>
        <p:grpSpPr>
          <a:xfrm>
            <a:off x="5713125" y="6736741"/>
            <a:ext cx="3556000" cy="6350"/>
            <a:chOff x="1030000" y="6736741"/>
            <a:chExt cx="3556000" cy="6350"/>
          </a:xfrm>
        </p:grpSpPr>
        <p:sp>
          <p:nvSpPr>
            <p:cNvPr id="4" name="object 4"/>
            <p:cNvSpPr/>
            <p:nvPr/>
          </p:nvSpPr>
          <p:spPr>
            <a:xfrm>
              <a:off x="1030000" y="6739916"/>
              <a:ext cx="3378200" cy="0"/>
            </a:xfrm>
            <a:custGeom>
              <a:avLst/>
              <a:gdLst/>
              <a:ahLst/>
              <a:cxnLst/>
              <a:rect l="l" t="t" r="r" b="b"/>
              <a:pathLst>
                <a:path w="3378200">
                  <a:moveTo>
                    <a:pt x="0" y="0"/>
                  </a:moveTo>
                  <a:lnTo>
                    <a:pt x="3378200" y="0"/>
                  </a:lnTo>
                </a:path>
              </a:pathLst>
            </a:custGeom>
            <a:ln w="6350">
              <a:solidFill>
                <a:srgbClr val="231F20"/>
              </a:solidFill>
            </a:ln>
          </p:spPr>
          <p:txBody>
            <a:bodyPr wrap="square" lIns="0" tIns="0" rIns="0" bIns="0" rtlCol="0"/>
            <a:lstStyle/>
            <a:p>
              <a:endParaRPr/>
            </a:p>
          </p:txBody>
        </p:sp>
        <p:sp>
          <p:nvSpPr>
            <p:cNvPr id="5" name="object 5"/>
            <p:cNvSpPr/>
            <p:nvPr/>
          </p:nvSpPr>
          <p:spPr>
            <a:xfrm>
              <a:off x="4408200" y="6739916"/>
              <a:ext cx="177800" cy="0"/>
            </a:xfrm>
            <a:custGeom>
              <a:avLst/>
              <a:gdLst/>
              <a:ahLst/>
              <a:cxnLst/>
              <a:rect l="l" t="t" r="r" b="b"/>
              <a:pathLst>
                <a:path w="177800">
                  <a:moveTo>
                    <a:pt x="0" y="0"/>
                  </a:moveTo>
                  <a:lnTo>
                    <a:pt x="177800" y="0"/>
                  </a:lnTo>
                </a:path>
              </a:pathLst>
            </a:custGeom>
            <a:ln w="6350">
              <a:solidFill>
                <a:srgbClr val="231F20"/>
              </a:solidFill>
            </a:ln>
          </p:spPr>
          <p:txBody>
            <a:bodyPr wrap="square" lIns="0" tIns="0" rIns="0" bIns="0" rtlCol="0"/>
            <a:lstStyle/>
            <a:p>
              <a:endParaRPr/>
            </a:p>
          </p:txBody>
        </p:sp>
      </p:grpSp>
      <p:sp>
        <p:nvSpPr>
          <p:cNvPr id="6" name="object 6"/>
          <p:cNvSpPr/>
          <p:nvPr/>
        </p:nvSpPr>
        <p:spPr>
          <a:xfrm>
            <a:off x="5713125" y="5409974"/>
            <a:ext cx="3556000" cy="0"/>
          </a:xfrm>
          <a:custGeom>
            <a:avLst/>
            <a:gdLst/>
            <a:ahLst/>
            <a:cxnLst/>
            <a:rect l="l" t="t" r="r" b="b"/>
            <a:pathLst>
              <a:path w="3556000">
                <a:moveTo>
                  <a:pt x="0" y="0"/>
                </a:moveTo>
                <a:lnTo>
                  <a:pt x="3556000" y="0"/>
                </a:lnTo>
              </a:path>
            </a:pathLst>
          </a:custGeom>
          <a:ln w="6350">
            <a:solidFill>
              <a:srgbClr val="231F20"/>
            </a:solidFill>
          </a:ln>
        </p:spPr>
        <p:txBody>
          <a:bodyPr wrap="square" lIns="0" tIns="0" rIns="0" bIns="0" rtlCol="0"/>
          <a:lstStyle/>
          <a:p>
            <a:endParaRPr/>
          </a:p>
        </p:txBody>
      </p:sp>
      <p:sp>
        <p:nvSpPr>
          <p:cNvPr id="7" name="object 7"/>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142</a:t>
            </a:r>
            <a:endParaRPr sz="900">
              <a:latin typeface="Arial"/>
              <a:cs typeface="Arial"/>
            </a:endParaRPr>
          </a:p>
        </p:txBody>
      </p:sp>
      <p:sp>
        <p:nvSpPr>
          <p:cNvPr id="8" name="object 8"/>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9" name="object 9"/>
          <p:cNvSpPr txBox="1"/>
          <p:nvPr/>
        </p:nvSpPr>
        <p:spPr>
          <a:xfrm>
            <a:off x="5337149" y="740303"/>
            <a:ext cx="4226560" cy="319575"/>
          </a:xfrm>
          <a:prstGeom prst="rect">
            <a:avLst/>
          </a:prstGeom>
        </p:spPr>
        <p:txBody>
          <a:bodyPr vert="horz" wrap="square" lIns="0" tIns="11430" rIns="0" bIns="0" rtlCol="0">
            <a:spAutoFit/>
          </a:bodyPr>
          <a:lstStyle/>
          <a:p>
            <a:pPr marL="12700" marR="5080">
              <a:lnSpc>
                <a:spcPct val="142900"/>
              </a:lnSpc>
              <a:spcBef>
                <a:spcPts val="90"/>
              </a:spcBef>
            </a:pPr>
            <a:r>
              <a:rPr sz="700" spc="25" dirty="0" err="1" smtClean="0">
                <a:solidFill>
                  <a:srgbClr val="171514"/>
                </a:solidFill>
                <a:latin typeface="Microsoft Sans Serif"/>
                <a:cs typeface="Microsoft Sans Serif"/>
              </a:rPr>
              <a:t>frecuencia</a:t>
            </a:r>
            <a:r>
              <a:rPr lang="es-ES" sz="700" i="1" spc="25" dirty="0" err="1" smtClean="0">
                <a:solidFill>
                  <a:srgbClr val="171514"/>
                </a:solidFill>
                <a:latin typeface="Arial"/>
                <a:cs typeface="Arial"/>
              </a:rPr>
              <a:t>n</a:t>
            </a:r>
            <a:r>
              <a:rPr lang="es-ES" sz="450" i="1" spc="25" dirty="0" err="1" smtClean="0">
                <a:solidFill>
                  <a:srgbClr val="171514"/>
                </a:solidFill>
                <a:latin typeface="Arial"/>
                <a:cs typeface="Arial"/>
              </a:rPr>
              <a:t>g</a:t>
            </a:r>
            <a:r>
              <a:rPr sz="700" spc="25" dirty="0" err="1" smtClean="0">
                <a:solidFill>
                  <a:srgbClr val="171514"/>
                </a:solidFill>
                <a:latin typeface="Microsoft Sans Serif"/>
                <a:cs typeface="Microsoft Sans Serif"/>
              </a:rPr>
              <a:t>definido</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número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destellos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año</a:t>
            </a:r>
            <a:r>
              <a:rPr sz="700" spc="5" dirty="0">
                <a:solidFill>
                  <a:srgbClr val="171514"/>
                </a:solidFill>
                <a:latin typeface="Microsoft Sans Serif"/>
                <a:cs typeface="Microsoft Sans Serif"/>
              </a:rPr>
              <a:t> y </a:t>
            </a:r>
            <a:r>
              <a:rPr sz="700" spc="40" dirty="0" err="1">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kiló</a:t>
            </a:r>
            <a:r>
              <a:rPr lang="es-ES" sz="700" spc="35" dirty="0" smtClean="0">
                <a:solidFill>
                  <a:srgbClr val="171514"/>
                </a:solidFill>
                <a:latin typeface="Microsoft Sans Serif"/>
                <a:cs typeface="Microsoft Sans Serif"/>
              </a:rPr>
              <a:t>m</a:t>
            </a:r>
            <a:r>
              <a:rPr sz="700" dirty="0" smtClean="0">
                <a:solidFill>
                  <a:srgbClr val="171514"/>
                </a:solidFill>
                <a:latin typeface="Microsoft Sans Serif"/>
                <a:cs typeface="Microsoft Sans Serif"/>
              </a:rPr>
              <a:t> </a:t>
            </a:r>
            <a:r>
              <a:rPr sz="700" spc="20" dirty="0" err="1">
                <a:solidFill>
                  <a:srgbClr val="171514"/>
                </a:solidFill>
                <a:latin typeface="Microsoft Sans Serif"/>
                <a:cs typeface="Microsoft Sans Serif"/>
              </a:rPr>
              <a:t>cuadrado</a:t>
            </a:r>
            <a:r>
              <a:rPr sz="700" spc="20" dirty="0" smtClean="0">
                <a:solidFill>
                  <a:srgbClr val="171514"/>
                </a:solidFill>
                <a:latin typeface="Microsoft Sans Serif"/>
                <a:cs typeface="Microsoft Sans Serif"/>
              </a:rPr>
              <a:t>.</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Cuando</a:t>
            </a:r>
            <a:r>
              <a:rPr sz="700" spc="15" dirty="0" smtClean="0">
                <a:solidFill>
                  <a:srgbClr val="171514"/>
                </a:solidFill>
                <a:latin typeface="Microsoft Sans Serif"/>
                <a:cs typeface="Microsoft Sans Serif"/>
              </a:rPr>
              <a:t> </a:t>
            </a:r>
            <a:r>
              <a:rPr sz="700" spc="35" dirty="0">
                <a:solidFill>
                  <a:srgbClr val="171514"/>
                </a:solidFill>
                <a:latin typeface="Microsoft Sans Serif"/>
                <a:cs typeface="Microsoft Sans Serif"/>
              </a:rPr>
              <a:t>no </a:t>
            </a:r>
            <a:r>
              <a:rPr sz="700" spc="15" dirty="0">
                <a:solidFill>
                  <a:srgbClr val="171514"/>
                </a:solidFill>
                <a:latin typeface="Microsoft Sans Serif"/>
                <a:cs typeface="Microsoft Sans Serif"/>
              </a:rPr>
              <a:t>hay </a:t>
            </a:r>
            <a:r>
              <a:rPr sz="700" spc="30" dirty="0" err="1">
                <a:solidFill>
                  <a:srgbClr val="171514"/>
                </a:solidFill>
                <a:latin typeface="Microsoft Sans Serif"/>
                <a:cs typeface="Microsoft Sans Serif"/>
              </a:rPr>
              <a:t>información</a:t>
            </a:r>
            <a:r>
              <a:rPr sz="700" spc="3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sobre</a:t>
            </a:r>
            <a:r>
              <a:rPr lang="es-ES" sz="700" i="1" spc="25" dirty="0" err="1" smtClean="0">
                <a:solidFill>
                  <a:srgbClr val="171514"/>
                </a:solidFill>
                <a:latin typeface="Arial"/>
                <a:cs typeface="Arial"/>
              </a:rPr>
              <a:t>n</a:t>
            </a:r>
            <a:r>
              <a:rPr lang="es-ES" sz="450" i="1" spc="25" dirty="0" err="1" smtClean="0">
                <a:solidFill>
                  <a:srgbClr val="171514"/>
                </a:solidFill>
                <a:latin typeface="Arial"/>
                <a:cs typeface="Arial"/>
              </a:rPr>
              <a:t>g</a:t>
            </a:r>
            <a:r>
              <a:rPr sz="700" spc="25" dirty="0" err="1" smtClean="0">
                <a:solidFill>
                  <a:srgbClr val="171514"/>
                </a:solidFill>
                <a:latin typeface="Microsoft Sans Serif"/>
                <a:cs typeface="Microsoft Sans Serif"/>
              </a:rPr>
              <a:t>está</a:t>
            </a:r>
            <a:r>
              <a:rPr sz="700" spc="2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disponible </a:t>
            </a:r>
            <a:r>
              <a:rPr sz="700" spc="10" dirty="0">
                <a:solidFill>
                  <a:srgbClr val="171514"/>
                </a:solidFill>
                <a:latin typeface="Microsoft Sans Serif"/>
                <a:cs typeface="Microsoft Sans Serif"/>
              </a:rPr>
              <a:t>su </a:t>
            </a:r>
            <a:r>
              <a:rPr sz="700" spc="20" dirty="0">
                <a:solidFill>
                  <a:srgbClr val="171514"/>
                </a:solidFill>
                <a:latin typeface="Microsoft Sans Serif"/>
                <a:cs typeface="Microsoft Sans Serif"/>
              </a:rPr>
              <a:t>valor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puede </a:t>
            </a:r>
            <a:r>
              <a:rPr sz="700" spc="15" dirty="0">
                <a:solidFill>
                  <a:srgbClr val="171514"/>
                </a:solidFill>
                <a:latin typeface="Microsoft Sans Serif"/>
                <a:cs typeface="Microsoft Sans Serif"/>
              </a:rPr>
              <a:t>calcular </a:t>
            </a:r>
            <a:r>
              <a:rPr sz="700" dirty="0">
                <a:solidFill>
                  <a:srgbClr val="171514"/>
                </a:solidFill>
                <a:latin typeface="Microsoft Sans Serif"/>
                <a:cs typeface="Microsoft Sans Serif"/>
              </a:rPr>
              <a:t>a </a:t>
            </a:r>
            <a:r>
              <a:rPr sz="700" spc="35" dirty="0">
                <a:solidFill>
                  <a:srgbClr val="171514"/>
                </a:solidFill>
                <a:latin typeface="Microsoft Sans Serif"/>
                <a:cs typeface="Microsoft Sans Serif"/>
              </a:rPr>
              <a:t>partir</a:t>
            </a:r>
            <a:r>
              <a:rPr sz="700" spc="3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relación,</a:t>
            </a:r>
            <a:r>
              <a:rPr sz="450" spc="15" dirty="0" smtClean="0">
                <a:solidFill>
                  <a:srgbClr val="171514"/>
                </a:solidFill>
                <a:latin typeface="Microsoft Sans Serif"/>
                <a:cs typeface="Microsoft Sans Serif"/>
              </a:rPr>
              <a:t>5</a:t>
            </a:r>
            <a:endParaRPr sz="450" dirty="0">
              <a:latin typeface="Microsoft Sans Serif"/>
              <a:cs typeface="Microsoft Sans Serif"/>
            </a:endParaRPr>
          </a:p>
        </p:txBody>
      </p:sp>
      <p:sp>
        <p:nvSpPr>
          <p:cNvPr id="10" name="object 10"/>
          <p:cNvSpPr txBox="1"/>
          <p:nvPr/>
        </p:nvSpPr>
        <p:spPr>
          <a:xfrm>
            <a:off x="7073107" y="1397555"/>
            <a:ext cx="804545" cy="116057"/>
          </a:xfrm>
          <a:prstGeom prst="rect">
            <a:avLst/>
          </a:prstGeom>
        </p:spPr>
        <p:txBody>
          <a:bodyPr vert="horz" wrap="square" lIns="0" tIns="15875" rIns="0" bIns="0" rtlCol="0">
            <a:spAutoFit/>
          </a:bodyPr>
          <a:lstStyle/>
          <a:p>
            <a:pPr marL="38100">
              <a:spcBef>
                <a:spcPts val="125"/>
              </a:spcBef>
            </a:pPr>
            <a:r>
              <a:rPr lang="es-ES" sz="650" i="1" spc="-5" dirty="0" err="1" smtClean="0">
                <a:latin typeface="Arial"/>
                <a:cs typeface="Arial"/>
              </a:rPr>
              <a:t>n</a:t>
            </a:r>
            <a:r>
              <a:rPr lang="es-ES" sz="400" i="1" spc="-5" dirty="0" err="1" smtClean="0">
                <a:latin typeface="Arial"/>
                <a:cs typeface="Arial"/>
              </a:rPr>
              <a:t>g</a:t>
            </a:r>
            <a:r>
              <a:rPr sz="650" spc="-5" dirty="0" smtClean="0">
                <a:latin typeface="Microsoft Sans Serif"/>
                <a:cs typeface="Microsoft Sans Serif"/>
              </a:rPr>
              <a:t>=0.04</a:t>
            </a:r>
            <a:r>
              <a:rPr sz="900" i="1" spc="-7" baseline="-13888" dirty="0" smtClean="0">
                <a:latin typeface="Arial"/>
                <a:cs typeface="Arial"/>
              </a:rPr>
              <a:t>d</a:t>
            </a:r>
            <a:r>
              <a:rPr sz="650" i="1" spc="-5" dirty="0" smtClean="0">
                <a:latin typeface="Arial"/>
                <a:cs typeface="Arial"/>
              </a:rPr>
              <a:t>T</a:t>
            </a:r>
            <a:r>
              <a:rPr sz="400" spc="-5" dirty="0" smtClean="0">
                <a:latin typeface="Microsoft Sans Serif"/>
                <a:cs typeface="Microsoft Sans Serif"/>
              </a:rPr>
              <a:t>1.25</a:t>
            </a:r>
            <a:endParaRPr sz="400" dirty="0">
              <a:latin typeface="Microsoft Sans Serif"/>
              <a:cs typeface="Microsoft Sans Serif"/>
            </a:endParaRPr>
          </a:p>
        </p:txBody>
      </p:sp>
      <p:sp>
        <p:nvSpPr>
          <p:cNvPr id="11" name="object 11"/>
          <p:cNvSpPr txBox="1"/>
          <p:nvPr/>
        </p:nvSpPr>
        <p:spPr>
          <a:xfrm>
            <a:off x="9381997" y="1375790"/>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(8.1)</a:t>
            </a:r>
            <a:endParaRPr sz="850">
              <a:latin typeface="Microsoft Sans Serif"/>
              <a:cs typeface="Microsoft Sans Serif"/>
            </a:endParaRPr>
          </a:p>
        </p:txBody>
      </p:sp>
      <p:sp>
        <p:nvSpPr>
          <p:cNvPr id="12" name="object 12"/>
          <p:cNvSpPr txBox="1"/>
          <p:nvPr/>
        </p:nvSpPr>
        <p:spPr>
          <a:xfrm>
            <a:off x="5337176" y="1652650"/>
            <a:ext cx="4291965" cy="1875129"/>
          </a:xfrm>
          <a:prstGeom prst="rect">
            <a:avLst/>
          </a:prstGeom>
        </p:spPr>
        <p:txBody>
          <a:bodyPr vert="horz" wrap="square" lIns="0" tIns="12700" rIns="0" bIns="0" rtlCol="0">
            <a:spAutoFit/>
          </a:bodyPr>
          <a:lstStyle/>
          <a:p>
            <a:pPr marL="12700" marR="144145">
              <a:lnSpc>
                <a:spcPct val="153800"/>
              </a:lnSpc>
              <a:spcBef>
                <a:spcPts val="100"/>
              </a:spcBef>
            </a:pPr>
            <a:r>
              <a:rPr sz="650" dirty="0">
                <a:solidFill>
                  <a:srgbClr val="171514"/>
                </a:solidFill>
                <a:latin typeface="Microsoft Sans Serif"/>
                <a:cs typeface="Microsoft Sans Serif"/>
              </a:rPr>
              <a:t>Para</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obtener</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"sensación"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evaluación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riesgos,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ofrecemos</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aquí</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evaluación</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simple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err="1">
                <a:solidFill>
                  <a:srgbClr val="171514"/>
                </a:solidFill>
                <a:latin typeface="Microsoft Sans Serif"/>
                <a:cs typeface="Microsoft Sans Serif"/>
              </a:rPr>
              <a:t>riesgos</a:t>
            </a:r>
            <a:r>
              <a:rPr sz="650" spc="-5" dirty="0">
                <a:solidFill>
                  <a:srgbClr val="171514"/>
                </a:solidFill>
                <a:latin typeface="Microsoft Sans Serif"/>
                <a:cs typeface="Microsoft Sans Serif"/>
              </a:rPr>
              <a:t> </a:t>
            </a:r>
            <a:r>
              <a:rPr sz="650" spc="20" dirty="0" smtClean="0">
                <a:solidFill>
                  <a:srgbClr val="171514"/>
                </a:solidFill>
                <a:latin typeface="Microsoft Sans Serif"/>
                <a:cs typeface="Microsoft Sans Serif"/>
              </a:rPr>
              <a:t>de</a:t>
            </a:r>
            <a:r>
              <a:rPr lang="es-ES" sz="650" spc="2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rayos</a:t>
            </a:r>
            <a:r>
              <a:rPr sz="650" spc="-5"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como</a:t>
            </a:r>
            <a:r>
              <a:rPr sz="650" spc="-5" dirty="0">
                <a:solidFill>
                  <a:srgbClr val="171514"/>
                </a:solidFill>
                <a:latin typeface="Microsoft Sans Serif"/>
                <a:cs typeface="Microsoft Sans Serif"/>
              </a:rPr>
              <a:t> se </a:t>
            </a:r>
            <a:r>
              <a:rPr sz="650" spc="15" dirty="0">
                <a:solidFill>
                  <a:srgbClr val="171514"/>
                </a:solidFill>
                <a:latin typeface="Microsoft Sans Serif"/>
                <a:cs typeface="Microsoft Sans Serif"/>
              </a:rPr>
              <a:t>indica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Anexo</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norma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NFPA</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780-2017.</a:t>
            </a:r>
            <a:r>
              <a:rPr sz="400" spc="5" dirty="0">
                <a:solidFill>
                  <a:srgbClr val="171514"/>
                </a:solidFill>
                <a:latin typeface="Microsoft Sans Serif"/>
                <a:cs typeface="Microsoft Sans Serif"/>
              </a:rPr>
              <a:t>6</a:t>
            </a:r>
            <a:endParaRPr sz="400" dirty="0">
              <a:latin typeface="Microsoft Sans Serif"/>
              <a:cs typeface="Microsoft Sans Serif"/>
            </a:endParaRPr>
          </a:p>
          <a:p>
            <a:pPr marL="12700" marR="5080" indent="151765">
              <a:lnSpc>
                <a:spcPct val="125000"/>
              </a:lnSpc>
              <a:spcBef>
                <a:spcPts val="30"/>
              </a:spcBef>
            </a:pPr>
            <a:r>
              <a:rPr sz="800" spc="15" dirty="0">
                <a:solidFill>
                  <a:srgbClr val="171514"/>
                </a:solidFill>
                <a:latin typeface="Microsoft Sans Serif"/>
                <a:cs typeface="Microsoft Sans Serif"/>
              </a:rPr>
              <a:t>Además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densidad</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relámpagos</a:t>
            </a:r>
            <a:r>
              <a:rPr lang="es-ES" sz="800" i="1" spc="30" dirty="0" err="1" smtClean="0">
                <a:solidFill>
                  <a:srgbClr val="171514"/>
                </a:solidFill>
                <a:latin typeface="Arial"/>
                <a:cs typeface="Arial"/>
              </a:rPr>
              <a:t>n</a:t>
            </a:r>
            <a:r>
              <a:rPr lang="es-ES" sz="500" i="1" spc="30" dirty="0" err="1" smtClean="0">
                <a:solidFill>
                  <a:srgbClr val="171514"/>
                </a:solidFill>
                <a:latin typeface="Arial"/>
                <a:cs typeface="Arial"/>
              </a:rPr>
              <a:t>g</a:t>
            </a:r>
            <a:r>
              <a:rPr sz="800" spc="30" dirty="0" smtClean="0">
                <a:solidFill>
                  <a:srgbClr val="171514"/>
                </a:solidFill>
                <a:latin typeface="Microsoft Sans Serif"/>
                <a:cs typeface="Microsoft Sans Serif"/>
              </a:rPr>
              <a:t>,</a:t>
            </a:r>
            <a:r>
              <a:rPr sz="800" spc="-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otros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factores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deben</a:t>
            </a:r>
            <a:r>
              <a:rPr sz="800" spc="-5" dirty="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tenerse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en</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cuenta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son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siguientes</a:t>
            </a:r>
            <a:r>
              <a:rPr sz="800" spc="20" dirty="0">
                <a:solidFill>
                  <a:srgbClr val="171514"/>
                </a:solidFill>
                <a:latin typeface="Microsoft Sans Serif"/>
                <a:cs typeface="Microsoft Sans Serif"/>
              </a:rPr>
              <a:t>:</a:t>
            </a:r>
            <a:endParaRPr sz="800" dirty="0">
              <a:latin typeface="Microsoft Sans Serif"/>
              <a:cs typeface="Microsoft Sans Serif"/>
            </a:endParaRPr>
          </a:p>
          <a:p>
            <a:pPr>
              <a:spcBef>
                <a:spcPts val="15"/>
              </a:spcBef>
            </a:pPr>
            <a:endParaRPr sz="1300" dirty="0">
              <a:latin typeface="Microsoft Sans Serif"/>
              <a:cs typeface="Microsoft Sans Serif"/>
            </a:endParaRPr>
          </a:p>
          <a:p>
            <a:pPr marL="225425" indent="-60960">
              <a:buChar char="•"/>
              <a:tabLst>
                <a:tab pos="226060" algn="l"/>
              </a:tabLst>
            </a:pPr>
            <a:r>
              <a:rPr sz="750" spc="15" dirty="0">
                <a:solidFill>
                  <a:srgbClr val="171514"/>
                </a:solidFill>
                <a:latin typeface="Microsoft Sans Serif"/>
                <a:cs typeface="Microsoft Sans Serif"/>
              </a:rPr>
              <a:t>Ubicación</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estructura</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(entorno</a:t>
            </a:r>
            <a:r>
              <a:rPr sz="750" spc="25" dirty="0">
                <a:solidFill>
                  <a:srgbClr val="171514"/>
                </a:solidFill>
                <a:latin typeface="Microsoft Sans Serif"/>
                <a:cs typeface="Microsoft Sans Serif"/>
              </a:rPr>
              <a:t>)</a:t>
            </a:r>
            <a:endParaRPr sz="750" dirty="0">
              <a:latin typeface="Microsoft Sans Serif"/>
              <a:cs typeface="Microsoft Sans Serif"/>
            </a:endParaRPr>
          </a:p>
          <a:p>
            <a:pPr marL="233679" indent="-69215">
              <a:spcBef>
                <a:spcPts val="200"/>
              </a:spcBef>
              <a:buChar char="•"/>
              <a:tabLst>
                <a:tab pos="234315" algn="l"/>
              </a:tabLst>
            </a:pPr>
            <a:r>
              <a:rPr sz="850" spc="15" dirty="0">
                <a:solidFill>
                  <a:srgbClr val="171514"/>
                </a:solidFill>
                <a:latin typeface="Microsoft Sans Serif"/>
                <a:cs typeface="Microsoft Sans Serif"/>
              </a:rPr>
              <a:t>Tipo</a:t>
            </a:r>
            <a:r>
              <a:rPr sz="850" spc="-2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20" dirty="0">
                <a:solidFill>
                  <a:srgbClr val="171514"/>
                </a:solidFill>
                <a:latin typeface="Microsoft Sans Serif"/>
                <a:cs typeface="Microsoft Sans Serif"/>
              </a:rPr>
              <a:t> </a:t>
            </a:r>
            <a:r>
              <a:rPr sz="850" spc="25" dirty="0">
                <a:solidFill>
                  <a:srgbClr val="171514"/>
                </a:solidFill>
                <a:latin typeface="Microsoft Sans Serif"/>
                <a:cs typeface="Microsoft Sans Serif"/>
              </a:rPr>
              <a:t>construcción</a:t>
            </a:r>
            <a:endParaRPr sz="850" dirty="0">
              <a:latin typeface="Microsoft Sans Serif"/>
              <a:cs typeface="Microsoft Sans Serif"/>
            </a:endParaRPr>
          </a:p>
          <a:p>
            <a:pPr marL="213360" indent="-48895">
              <a:spcBef>
                <a:spcPts val="430"/>
              </a:spcBef>
              <a:buChar char="•"/>
              <a:tabLst>
                <a:tab pos="213995" algn="l"/>
              </a:tabLst>
            </a:pPr>
            <a:r>
              <a:rPr sz="600" spc="15" dirty="0">
                <a:solidFill>
                  <a:srgbClr val="171514"/>
                </a:solidFill>
                <a:latin typeface="Microsoft Sans Serif"/>
                <a:cs typeface="Microsoft Sans Serif"/>
              </a:rPr>
              <a:t>Contenidos</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2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25" dirty="0">
                <a:solidFill>
                  <a:srgbClr val="171514"/>
                </a:solidFill>
                <a:latin typeface="Microsoft Sans Serif"/>
                <a:cs typeface="Microsoft Sans Serif"/>
              </a:rPr>
              <a:t> </a:t>
            </a:r>
            <a:r>
              <a:rPr sz="600" spc="25" dirty="0">
                <a:solidFill>
                  <a:srgbClr val="171514"/>
                </a:solidFill>
                <a:latin typeface="Microsoft Sans Serif"/>
                <a:cs typeface="Microsoft Sans Serif"/>
              </a:rPr>
              <a:t>estructura</a:t>
            </a:r>
            <a:endParaRPr sz="600" dirty="0">
              <a:latin typeface="Microsoft Sans Serif"/>
              <a:cs typeface="Microsoft Sans Serif"/>
            </a:endParaRPr>
          </a:p>
          <a:p>
            <a:pPr marL="221615" indent="-57150">
              <a:spcBef>
                <a:spcPts val="380"/>
              </a:spcBef>
              <a:buChar char="•"/>
              <a:tabLst>
                <a:tab pos="222250" algn="l"/>
              </a:tabLst>
            </a:pPr>
            <a:r>
              <a:rPr sz="700" spc="15" dirty="0">
                <a:solidFill>
                  <a:srgbClr val="171514"/>
                </a:solidFill>
                <a:latin typeface="Microsoft Sans Serif"/>
                <a:cs typeface="Microsoft Sans Serif"/>
              </a:rPr>
              <a:t>Ocupación</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endParaRPr sz="700" dirty="0">
              <a:latin typeface="Microsoft Sans Serif"/>
              <a:cs typeface="Microsoft Sans Serif"/>
            </a:endParaRPr>
          </a:p>
          <a:p>
            <a:pPr marL="237490" indent="-73025">
              <a:spcBef>
                <a:spcPts val="160"/>
              </a:spcBef>
              <a:buChar char="•"/>
              <a:tabLst>
                <a:tab pos="238125" algn="l"/>
              </a:tabLst>
            </a:pPr>
            <a:r>
              <a:rPr sz="900" spc="5" dirty="0">
                <a:solidFill>
                  <a:srgbClr val="171514"/>
                </a:solidFill>
                <a:latin typeface="Microsoft Sans Serif"/>
                <a:cs typeface="Microsoft Sans Serif"/>
              </a:rPr>
              <a:t>Consecuencias</a:t>
            </a:r>
            <a:r>
              <a:rPr sz="900" spc="-30" dirty="0">
                <a:solidFill>
                  <a:srgbClr val="171514"/>
                </a:solidFill>
                <a:latin typeface="Microsoft Sans Serif"/>
                <a:cs typeface="Microsoft Sans Serif"/>
              </a:rPr>
              <a:t> </a:t>
            </a:r>
            <a:r>
              <a:rPr sz="900" spc="30" dirty="0">
                <a:solidFill>
                  <a:srgbClr val="171514"/>
                </a:solidFill>
                <a:latin typeface="Microsoft Sans Serif"/>
                <a:cs typeface="Microsoft Sans Serif"/>
              </a:rPr>
              <a:t>de</a:t>
            </a:r>
            <a:r>
              <a:rPr sz="900" spc="-25" dirty="0">
                <a:solidFill>
                  <a:srgbClr val="171514"/>
                </a:solidFill>
                <a:latin typeface="Microsoft Sans Serif"/>
                <a:cs typeface="Microsoft Sans Serif"/>
              </a:rPr>
              <a:t> </a:t>
            </a:r>
            <a:r>
              <a:rPr sz="900" spc="20" dirty="0">
                <a:solidFill>
                  <a:srgbClr val="171514"/>
                </a:solidFill>
                <a:latin typeface="Microsoft Sans Serif"/>
                <a:cs typeface="Microsoft Sans Serif"/>
              </a:rPr>
              <a:t>rayos</a:t>
            </a:r>
            <a:endParaRPr sz="900" dirty="0">
              <a:latin typeface="Microsoft Sans Serif"/>
              <a:cs typeface="Microsoft Sans Serif"/>
            </a:endParaRPr>
          </a:p>
          <a:p>
            <a:pPr>
              <a:spcBef>
                <a:spcPts val="45"/>
              </a:spcBef>
            </a:pPr>
            <a:endParaRPr sz="1350" dirty="0">
              <a:latin typeface="Microsoft Sans Serif"/>
              <a:cs typeface="Microsoft Sans Serif"/>
            </a:endParaRPr>
          </a:p>
          <a:p>
            <a:pPr marL="12700"/>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frecuencia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huelga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anual</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esperada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estructura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particular</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está</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dada</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endParaRPr sz="650" dirty="0">
              <a:latin typeface="Microsoft Sans Serif"/>
              <a:cs typeface="Microsoft Sans Serif"/>
            </a:endParaRPr>
          </a:p>
        </p:txBody>
      </p:sp>
      <p:sp>
        <p:nvSpPr>
          <p:cNvPr id="13" name="object 13"/>
          <p:cNvSpPr txBox="1"/>
          <p:nvPr/>
        </p:nvSpPr>
        <p:spPr>
          <a:xfrm>
            <a:off x="6514307" y="3643778"/>
            <a:ext cx="1906905" cy="165430"/>
          </a:xfrm>
          <a:prstGeom prst="rect">
            <a:avLst/>
          </a:prstGeom>
        </p:spPr>
        <p:txBody>
          <a:bodyPr vert="horz" wrap="square" lIns="0" tIns="11430" rIns="0" bIns="0" rtlCol="0">
            <a:spAutoFit/>
          </a:bodyPr>
          <a:lstStyle/>
          <a:p>
            <a:pPr marL="12700">
              <a:spcBef>
                <a:spcPts val="90"/>
              </a:spcBef>
              <a:tabLst>
                <a:tab pos="1254125" algn="l"/>
              </a:tabLst>
            </a:pPr>
            <a:r>
              <a:rPr lang="es-ES" sz="450" i="1" spc="25" dirty="0" smtClean="0">
                <a:latin typeface="Arial"/>
                <a:cs typeface="Arial"/>
              </a:rPr>
              <a:t>n</a:t>
            </a:r>
            <a:r>
              <a:rPr sz="250" i="1" dirty="0" smtClean="0">
                <a:latin typeface="Arial"/>
                <a:cs typeface="Arial"/>
              </a:rPr>
              <a:t>D</a:t>
            </a:r>
            <a:r>
              <a:rPr sz="450" spc="-10" dirty="0" smtClean="0">
                <a:latin typeface="Microsoft Sans Serif"/>
                <a:cs typeface="Microsoft Sans Serif"/>
              </a:rPr>
              <a:t>=</a:t>
            </a:r>
            <a:r>
              <a:rPr lang="es-ES" sz="450" i="1" spc="25" dirty="0" err="1" smtClean="0">
                <a:latin typeface="Arial"/>
                <a:cs typeface="Arial"/>
              </a:rPr>
              <a:t>n</a:t>
            </a:r>
            <a:r>
              <a:rPr lang="es-ES" sz="250" i="1" spc="10" dirty="0" err="1" smtClean="0">
                <a:latin typeface="Arial"/>
                <a:cs typeface="Arial"/>
              </a:rPr>
              <a:t>g</a:t>
            </a:r>
            <a:r>
              <a:rPr sz="450" spc="-10" dirty="0" smtClean="0">
                <a:latin typeface="Microsoft Sans Serif"/>
                <a:cs typeface="Microsoft Sans Serif"/>
              </a:rPr>
              <a:t>×</a:t>
            </a:r>
            <a:r>
              <a:rPr lang="es-ES" sz="450" spc="-10" dirty="0" smtClean="0">
                <a:latin typeface="Microsoft Sans Serif"/>
                <a:cs typeface="Microsoft Sans Serif"/>
              </a:rPr>
              <a:t> </a:t>
            </a:r>
            <a:r>
              <a:rPr sz="1000" i="1" spc="-60" dirty="0" smtClean="0">
                <a:latin typeface="Arial"/>
                <a:cs typeface="Arial"/>
              </a:rPr>
              <a:t>A</a:t>
            </a:r>
            <a:r>
              <a:rPr sz="550" i="1" dirty="0" smtClean="0">
                <a:latin typeface="Arial"/>
                <a:cs typeface="Arial"/>
              </a:rPr>
              <a:t>D</a:t>
            </a:r>
            <a:r>
              <a:rPr sz="950" spc="-15" dirty="0" smtClean="0">
                <a:latin typeface="Microsoft Sans Serif"/>
                <a:cs typeface="Microsoft Sans Serif"/>
              </a:rPr>
              <a:t>×</a:t>
            </a:r>
            <a:r>
              <a:rPr sz="1000" i="1" spc="-125" dirty="0" smtClean="0">
                <a:latin typeface="Arial"/>
                <a:cs typeface="Arial"/>
              </a:rPr>
              <a:t>C</a:t>
            </a:r>
            <a:r>
              <a:rPr sz="550" i="1" dirty="0" smtClean="0">
                <a:latin typeface="Arial"/>
                <a:cs typeface="Arial"/>
              </a:rPr>
              <a:t>D</a:t>
            </a:r>
            <a:r>
              <a:rPr sz="950" spc="-15" dirty="0" smtClean="0">
                <a:latin typeface="Microsoft Sans Serif"/>
                <a:cs typeface="Microsoft Sans Serif"/>
              </a:rPr>
              <a:t>×</a:t>
            </a:r>
            <a:r>
              <a:rPr sz="950" spc="15" dirty="0" smtClean="0">
                <a:latin typeface="Microsoft Sans Serif"/>
                <a:cs typeface="Microsoft Sans Serif"/>
              </a:rPr>
              <a:t>10</a:t>
            </a:r>
            <a:r>
              <a:rPr sz="950" dirty="0">
                <a:latin typeface="Microsoft Sans Serif"/>
                <a:cs typeface="Microsoft Sans Serif"/>
              </a:rPr>
              <a:t>	</a:t>
            </a:r>
            <a:r>
              <a:rPr sz="450" spc="50" dirty="0">
                <a:latin typeface="Lucida Sans Unicode"/>
                <a:cs typeface="Lucida Sans Unicode"/>
              </a:rPr>
              <a:t>−</a:t>
            </a:r>
            <a:r>
              <a:rPr sz="450" spc="-30" dirty="0">
                <a:latin typeface="Lucida Sans Unicode"/>
                <a:cs typeface="Lucida Sans Unicode"/>
              </a:rPr>
              <a:t> </a:t>
            </a:r>
            <a:r>
              <a:rPr sz="450" spc="-5" dirty="0">
                <a:latin typeface="Microsoft Sans Serif"/>
                <a:cs typeface="Microsoft Sans Serif"/>
              </a:rPr>
              <a:t>6</a:t>
            </a:r>
            <a:r>
              <a:rPr sz="750" spc="15" dirty="0">
                <a:latin typeface="Microsoft Sans Serif"/>
                <a:cs typeface="Microsoft Sans Serif"/>
              </a:rPr>
              <a:t>huelgas/</a:t>
            </a:r>
            <a:r>
              <a:rPr sz="750" spc="15" dirty="0">
                <a:latin typeface="Microsoft Sans Serif"/>
                <a:cs typeface="Microsoft Sans Serif"/>
              </a:rPr>
              <a:t>año</a:t>
            </a:r>
            <a:endParaRPr sz="750" dirty="0">
              <a:latin typeface="Microsoft Sans Serif"/>
              <a:cs typeface="Microsoft Sans Serif"/>
            </a:endParaRPr>
          </a:p>
        </p:txBody>
      </p:sp>
      <p:sp>
        <p:nvSpPr>
          <p:cNvPr id="14" name="object 14"/>
          <p:cNvSpPr txBox="1"/>
          <p:nvPr/>
        </p:nvSpPr>
        <p:spPr>
          <a:xfrm>
            <a:off x="9372345" y="3661792"/>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(8.2)</a:t>
            </a:r>
            <a:endParaRPr sz="850">
              <a:latin typeface="Microsoft Sans Serif"/>
              <a:cs typeface="Microsoft Sans Serif"/>
            </a:endParaRPr>
          </a:p>
        </p:txBody>
      </p:sp>
      <p:sp>
        <p:nvSpPr>
          <p:cNvPr id="15" name="object 15"/>
          <p:cNvSpPr txBox="1"/>
          <p:nvPr/>
        </p:nvSpPr>
        <p:spPr>
          <a:xfrm>
            <a:off x="5337136" y="3979292"/>
            <a:ext cx="4163695" cy="1225207"/>
          </a:xfrm>
          <a:prstGeom prst="rect">
            <a:avLst/>
          </a:prstGeom>
        </p:spPr>
        <p:txBody>
          <a:bodyPr vert="horz" wrap="square" lIns="0" tIns="12700" rIns="0" bIns="0" rtlCol="0">
            <a:spAutoFit/>
          </a:bodyPr>
          <a:lstStyle/>
          <a:p>
            <a:pPr marL="12700">
              <a:spcBef>
                <a:spcPts val="100"/>
              </a:spcBef>
            </a:pPr>
            <a:r>
              <a:rPr sz="750" spc="35" dirty="0">
                <a:solidFill>
                  <a:srgbClr val="171514"/>
                </a:solidFill>
                <a:latin typeface="Microsoft Sans Serif"/>
                <a:cs typeface="Microsoft Sans Serif"/>
              </a:rPr>
              <a:t>dónde</a:t>
            </a:r>
            <a:endParaRPr sz="750" dirty="0">
              <a:latin typeface="Microsoft Sans Serif"/>
              <a:cs typeface="Microsoft Sans Serif"/>
            </a:endParaRPr>
          </a:p>
          <a:p>
            <a:pPr marL="165100">
              <a:spcBef>
                <a:spcPts val="550"/>
              </a:spcBef>
            </a:pPr>
            <a:r>
              <a:rPr lang="es-ES" sz="500" i="1" spc="15" dirty="0" err="1" smtClean="0">
                <a:solidFill>
                  <a:srgbClr val="171514"/>
                </a:solidFill>
                <a:latin typeface="Arial"/>
                <a:cs typeface="Arial"/>
              </a:rPr>
              <a:t>n</a:t>
            </a:r>
            <a:r>
              <a:rPr lang="es-ES" sz="300" i="1" spc="15" dirty="0" err="1" smtClean="0">
                <a:solidFill>
                  <a:srgbClr val="171514"/>
                </a:solidFill>
                <a:latin typeface="Arial"/>
                <a:cs typeface="Arial"/>
              </a:rPr>
              <a:t>g</a:t>
            </a:r>
            <a:r>
              <a:rPr sz="500" spc="15" dirty="0" smtClean="0">
                <a:solidFill>
                  <a:srgbClr val="171514"/>
                </a:solidFill>
                <a:latin typeface="Microsoft Sans Serif"/>
                <a:cs typeface="Microsoft Sans Serif"/>
              </a:rPr>
              <a:t>=</a:t>
            </a:r>
            <a:r>
              <a:rPr sz="500" spc="15" dirty="0" err="1" smtClean="0">
                <a:solidFill>
                  <a:srgbClr val="171514"/>
                </a:solidFill>
                <a:latin typeface="Microsoft Sans Serif"/>
                <a:cs typeface="Microsoft Sans Serif"/>
              </a:rPr>
              <a:t>densidad</a:t>
            </a:r>
            <a:r>
              <a:rPr sz="500"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destello</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en</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dirty="0">
                <a:solidFill>
                  <a:srgbClr val="171514"/>
                </a:solidFill>
                <a:latin typeface="Microsoft Sans Serif"/>
                <a:cs typeface="Microsoft Sans Serif"/>
              </a:rPr>
              <a:t> </a:t>
            </a:r>
            <a:r>
              <a:rPr sz="500" spc="10" dirty="0">
                <a:solidFill>
                  <a:srgbClr val="171514"/>
                </a:solidFill>
                <a:latin typeface="Microsoft Sans Serif"/>
                <a:cs typeface="Microsoft Sans Serif"/>
              </a:rPr>
              <a:t>ubicación</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estructura</a:t>
            </a:r>
            <a:endParaRPr sz="500" dirty="0">
              <a:latin typeface="Microsoft Sans Serif"/>
              <a:cs typeface="Microsoft Sans Serif"/>
            </a:endParaRPr>
          </a:p>
          <a:p>
            <a:pPr marL="165100" marR="1559560" indent="-635">
              <a:lnSpc>
                <a:spcPct val="133300"/>
              </a:lnSpc>
              <a:spcBef>
                <a:spcPts val="50"/>
              </a:spcBef>
            </a:pPr>
            <a:r>
              <a:rPr sz="750" i="1" spc="5" dirty="0">
                <a:solidFill>
                  <a:srgbClr val="171514"/>
                </a:solidFill>
                <a:latin typeface="Arial"/>
                <a:cs typeface="Arial"/>
              </a:rPr>
              <a:t>A</a:t>
            </a:r>
            <a:r>
              <a:rPr sz="450" i="1" spc="5" dirty="0">
                <a:solidFill>
                  <a:srgbClr val="171514"/>
                </a:solidFill>
                <a:latin typeface="Arial"/>
                <a:cs typeface="Arial"/>
              </a:rPr>
              <a:t>D</a:t>
            </a:r>
            <a:r>
              <a:rPr sz="750" spc="5" dirty="0">
                <a:solidFill>
                  <a:srgbClr val="171514"/>
                </a:solidFill>
                <a:latin typeface="Microsoft Sans Serif"/>
                <a:cs typeface="Microsoft Sans Serif"/>
              </a:rPr>
              <a:t>=área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colectiva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equivalente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estructura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(m</a:t>
            </a:r>
            <a:r>
              <a:rPr sz="450" spc="5" dirty="0">
                <a:solidFill>
                  <a:srgbClr val="171514"/>
                </a:solidFill>
                <a:latin typeface="Microsoft Sans Serif"/>
                <a:cs typeface="Microsoft Sans Serif"/>
              </a:rPr>
              <a:t>2</a:t>
            </a:r>
            <a:r>
              <a:rPr sz="750" spc="5" dirty="0">
                <a:solidFill>
                  <a:srgbClr val="171514"/>
                </a:solidFill>
                <a:latin typeface="Microsoft Sans Serif"/>
                <a:cs typeface="Microsoft Sans Serif"/>
              </a:rPr>
              <a:t>) </a:t>
            </a:r>
            <a:r>
              <a:rPr sz="750" i="1" spc="-25" dirty="0">
                <a:solidFill>
                  <a:srgbClr val="171514"/>
                </a:solidFill>
                <a:latin typeface="Arial"/>
                <a:cs typeface="Arial"/>
              </a:rPr>
              <a:t>C</a:t>
            </a:r>
            <a:r>
              <a:rPr sz="450" i="1" spc="-25" dirty="0">
                <a:solidFill>
                  <a:srgbClr val="171514"/>
                </a:solidFill>
                <a:latin typeface="Arial"/>
                <a:cs typeface="Arial"/>
              </a:rPr>
              <a:t>D</a:t>
            </a:r>
            <a:r>
              <a:rPr sz="750" spc="-25" dirty="0" smtClean="0">
                <a:solidFill>
                  <a:srgbClr val="171514"/>
                </a:solidFill>
                <a:latin typeface="Microsoft Sans Serif"/>
                <a:cs typeface="Microsoft Sans Serif"/>
              </a:rPr>
              <a:t>=</a:t>
            </a:r>
            <a:r>
              <a:rPr lang="es-ES" sz="750" spc="-2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factor</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ubicación</a:t>
            </a:r>
            <a:endParaRPr sz="750" dirty="0">
              <a:latin typeface="Microsoft Sans Serif"/>
              <a:cs typeface="Microsoft Sans Serif"/>
            </a:endParaRPr>
          </a:p>
          <a:p>
            <a:pPr marL="164465">
              <a:spcBef>
                <a:spcPts val="300"/>
              </a:spcBef>
            </a:pPr>
            <a:r>
              <a:rPr sz="750" dirty="0">
                <a:solidFill>
                  <a:srgbClr val="171514"/>
                </a:solidFill>
                <a:latin typeface="Microsoft Sans Serif"/>
                <a:cs typeface="Microsoft Sans Serif"/>
              </a:rPr>
              <a:t>10</a:t>
            </a:r>
            <a:r>
              <a:rPr sz="450" dirty="0">
                <a:solidFill>
                  <a:srgbClr val="171514"/>
                </a:solidFill>
                <a:latin typeface="Microsoft Sans Serif"/>
                <a:cs typeface="Microsoft Sans Serif"/>
              </a:rPr>
              <a:t>‒6</a:t>
            </a:r>
            <a:r>
              <a:rPr sz="750"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incluye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porque</a:t>
            </a:r>
            <a:r>
              <a:rPr sz="750" i="1" spc="20" dirty="0">
                <a:solidFill>
                  <a:srgbClr val="171514"/>
                </a:solidFill>
                <a:latin typeface="Arial"/>
                <a:cs typeface="Arial"/>
              </a:rPr>
              <a:t>A</a:t>
            </a:r>
            <a:r>
              <a:rPr sz="450" i="1" spc="20" dirty="0">
                <a:solidFill>
                  <a:srgbClr val="171514"/>
                </a:solidFill>
                <a:latin typeface="Arial"/>
                <a:cs typeface="Arial"/>
              </a:rPr>
              <a:t>D</a:t>
            </a:r>
            <a:r>
              <a:rPr sz="750" spc="20" dirty="0">
                <a:solidFill>
                  <a:srgbClr val="171514"/>
                </a:solidFill>
                <a:latin typeface="Microsoft Sans Serif"/>
                <a:cs typeface="Microsoft Sans Serif"/>
              </a:rPr>
              <a:t>está</a:t>
            </a:r>
            <a:r>
              <a:rPr sz="750" spc="-5"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m</a:t>
            </a:r>
            <a:r>
              <a:rPr sz="450" spc="30" dirty="0" smtClean="0">
                <a:solidFill>
                  <a:srgbClr val="171514"/>
                </a:solidFill>
                <a:latin typeface="Microsoft Sans Serif"/>
                <a:cs typeface="Microsoft Sans Serif"/>
              </a:rPr>
              <a:t>2</a:t>
            </a:r>
            <a:r>
              <a:rPr sz="750" spc="30" dirty="0" smtClean="0">
                <a:solidFill>
                  <a:srgbClr val="171514"/>
                </a:solidFill>
                <a:latin typeface="Microsoft Sans Serif"/>
                <a:cs typeface="Microsoft Sans Serif"/>
              </a:rPr>
              <a:t>mientras</a:t>
            </a:r>
            <a:r>
              <a:rPr lang="es-ES" sz="750" i="1" spc="30" dirty="0" err="1" smtClean="0">
                <a:solidFill>
                  <a:srgbClr val="171514"/>
                </a:solidFill>
                <a:latin typeface="Arial"/>
                <a:cs typeface="Arial"/>
              </a:rPr>
              <a:t>n</a:t>
            </a:r>
            <a:r>
              <a:rPr lang="es-ES" sz="450" i="1" spc="30" dirty="0" err="1" smtClean="0">
                <a:solidFill>
                  <a:srgbClr val="171514"/>
                </a:solidFill>
                <a:latin typeface="Arial"/>
                <a:cs typeface="Arial"/>
              </a:rPr>
              <a:t>g</a:t>
            </a:r>
            <a:r>
              <a:rPr sz="750" spc="30" dirty="0" err="1" smtClean="0">
                <a:solidFill>
                  <a:srgbClr val="171514"/>
                </a:solidFill>
                <a:latin typeface="Microsoft Sans Serif"/>
                <a:cs typeface="Microsoft Sans Serif"/>
              </a:rPr>
              <a:t>es</a:t>
            </a:r>
            <a:r>
              <a:rPr sz="75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km</a:t>
            </a:r>
            <a:r>
              <a:rPr sz="450" spc="25" dirty="0">
                <a:solidFill>
                  <a:srgbClr val="171514"/>
                </a:solidFill>
                <a:latin typeface="Microsoft Sans Serif"/>
                <a:cs typeface="Microsoft Sans Serif"/>
              </a:rPr>
              <a:t>2</a:t>
            </a:r>
            <a:r>
              <a:rPr sz="750" spc="25" dirty="0">
                <a:solidFill>
                  <a:srgbClr val="171514"/>
                </a:solidFill>
                <a:latin typeface="Microsoft Sans Serif"/>
                <a:cs typeface="Microsoft Sans Serif"/>
              </a:rPr>
              <a:t>.</a:t>
            </a:r>
            <a:endParaRPr sz="750" dirty="0">
              <a:latin typeface="Microsoft Sans Serif"/>
              <a:cs typeface="Microsoft Sans Serif"/>
            </a:endParaRPr>
          </a:p>
          <a:p>
            <a:pPr>
              <a:spcBef>
                <a:spcPts val="20"/>
              </a:spcBef>
            </a:pPr>
            <a:endParaRPr sz="1050" dirty="0">
              <a:latin typeface="Microsoft Sans Serif"/>
              <a:cs typeface="Microsoft Sans Serif"/>
            </a:endParaRPr>
          </a:p>
          <a:p>
            <a:pPr marL="12700" marR="5080" indent="-635">
              <a:lnSpc>
                <a:spcPct val="125000"/>
              </a:lnSpc>
            </a:pP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factor</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ubicación</a:t>
            </a:r>
            <a:r>
              <a:rPr sz="800" i="1" spc="20" dirty="0">
                <a:solidFill>
                  <a:srgbClr val="171514"/>
                </a:solidFill>
                <a:latin typeface="Arial"/>
                <a:cs typeface="Arial"/>
              </a:rPr>
              <a:t>C</a:t>
            </a:r>
            <a:r>
              <a:rPr sz="500" i="1" spc="20" dirty="0">
                <a:solidFill>
                  <a:srgbClr val="171514"/>
                </a:solidFill>
                <a:latin typeface="Arial"/>
                <a:cs typeface="Arial"/>
              </a:rPr>
              <a:t>D</a:t>
            </a:r>
            <a:r>
              <a:rPr sz="800" spc="20" dirty="0">
                <a:solidFill>
                  <a:srgbClr val="171514"/>
                </a:solidFill>
                <a:latin typeface="Microsoft Sans Serif"/>
                <a:cs typeface="Microsoft Sans Serif"/>
              </a:rPr>
              <a:t>toma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consideración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topografía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sitio;</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valor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una</a:t>
            </a:r>
            <a:r>
              <a:rPr lang="es-ES" sz="800" spc="3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estructura</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altura</a:t>
            </a:r>
            <a:r>
              <a:rPr sz="800" i="1" spc="20" dirty="0">
                <a:solidFill>
                  <a:srgbClr val="171514"/>
                </a:solidFill>
                <a:latin typeface="Arial"/>
                <a:cs typeface="Arial"/>
              </a:rPr>
              <a:t>H</a:t>
            </a:r>
            <a:r>
              <a:rPr sz="800" spc="2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Tabla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8.1</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varias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ubicaciones</a:t>
            </a:r>
            <a:r>
              <a:rPr sz="800" spc="15" dirty="0">
                <a:solidFill>
                  <a:srgbClr val="171514"/>
                </a:solidFill>
                <a:latin typeface="Microsoft Sans Serif"/>
                <a:cs typeface="Microsoft Sans Serif"/>
              </a:rPr>
              <a:t>.</a:t>
            </a:r>
            <a:endParaRPr sz="800" dirty="0">
              <a:latin typeface="Microsoft Sans Serif"/>
              <a:cs typeface="Microsoft Sans Serif"/>
            </a:endParaRPr>
          </a:p>
        </p:txBody>
      </p:sp>
      <p:sp>
        <p:nvSpPr>
          <p:cNvPr id="16" name="object 16"/>
          <p:cNvSpPr txBox="1"/>
          <p:nvPr/>
        </p:nvSpPr>
        <p:spPr>
          <a:xfrm>
            <a:off x="5700425" y="5492953"/>
            <a:ext cx="2965450" cy="1134110"/>
          </a:xfrm>
          <a:prstGeom prst="rect">
            <a:avLst/>
          </a:prstGeom>
        </p:spPr>
        <p:txBody>
          <a:bodyPr vert="horz" wrap="square" lIns="0" tIns="34290" rIns="0" bIns="0" rtlCol="0">
            <a:spAutoFit/>
          </a:bodyPr>
          <a:lstStyle/>
          <a:p>
            <a:pPr marL="12700">
              <a:spcBef>
                <a:spcPts val="270"/>
              </a:spcBef>
            </a:pPr>
            <a:r>
              <a:rPr sz="700" b="1" spc="-15" dirty="0">
                <a:solidFill>
                  <a:srgbClr val="171514"/>
                </a:solidFill>
                <a:latin typeface="Arial"/>
                <a:cs typeface="Arial"/>
              </a:rPr>
              <a:t>CUADRO </a:t>
            </a:r>
            <a:r>
              <a:rPr sz="700" b="1" spc="5" dirty="0">
                <a:solidFill>
                  <a:srgbClr val="171514"/>
                </a:solidFill>
                <a:latin typeface="Arial"/>
                <a:cs typeface="Arial"/>
              </a:rPr>
              <a:t>8.1</a:t>
            </a:r>
            <a:endParaRPr sz="700" dirty="0">
              <a:latin typeface="Arial"/>
              <a:cs typeface="Arial"/>
            </a:endParaRPr>
          </a:p>
          <a:p>
            <a:pPr marL="12700">
              <a:spcBef>
                <a:spcPts val="235"/>
              </a:spcBef>
            </a:pPr>
            <a:r>
              <a:rPr sz="950" b="1" spc="20" dirty="0">
                <a:solidFill>
                  <a:srgbClr val="171514"/>
                </a:solidFill>
                <a:latin typeface="Arial"/>
                <a:cs typeface="Arial"/>
              </a:rPr>
              <a:t>Coeficiente</a:t>
            </a:r>
            <a:r>
              <a:rPr sz="950" b="1" spc="-55" dirty="0">
                <a:solidFill>
                  <a:srgbClr val="171514"/>
                </a:solidFill>
                <a:latin typeface="Arial"/>
                <a:cs typeface="Arial"/>
              </a:rPr>
              <a:t> </a:t>
            </a:r>
            <a:r>
              <a:rPr sz="950" b="1" spc="20" dirty="0">
                <a:solidFill>
                  <a:srgbClr val="171514"/>
                </a:solidFill>
                <a:latin typeface="Arial"/>
                <a:cs typeface="Arial"/>
              </a:rPr>
              <a:t>Ambiental</a:t>
            </a:r>
            <a:r>
              <a:rPr sz="1000" b="1" i="1" spc="20" dirty="0">
                <a:solidFill>
                  <a:srgbClr val="171514"/>
                </a:solidFill>
                <a:latin typeface="Arial"/>
                <a:cs typeface="Arial"/>
              </a:rPr>
              <a:t>C</a:t>
            </a:r>
            <a:r>
              <a:rPr sz="550" b="1" i="1" spc="20" dirty="0">
                <a:solidFill>
                  <a:srgbClr val="171514"/>
                </a:solidFill>
                <a:latin typeface="Arial"/>
                <a:cs typeface="Arial"/>
              </a:rPr>
              <a:t>D</a:t>
            </a:r>
            <a:endParaRPr sz="550" dirty="0">
              <a:latin typeface="Arial"/>
              <a:cs typeface="Arial"/>
            </a:endParaRPr>
          </a:p>
          <a:p>
            <a:pPr marL="12700">
              <a:spcBef>
                <a:spcPts val="785"/>
              </a:spcBef>
            </a:pPr>
            <a:r>
              <a:rPr sz="600" b="1" spc="5" dirty="0">
                <a:solidFill>
                  <a:srgbClr val="171514"/>
                </a:solidFill>
                <a:latin typeface="Arial"/>
                <a:cs typeface="Arial"/>
              </a:rPr>
              <a:t>Ubicación</a:t>
            </a:r>
            <a:endParaRPr sz="600" dirty="0">
              <a:latin typeface="Arial"/>
              <a:cs typeface="Arial"/>
            </a:endParaRPr>
          </a:p>
          <a:p>
            <a:pPr marL="12700" marR="5080">
              <a:lnSpc>
                <a:spcPct val="173700"/>
              </a:lnSpc>
              <a:spcBef>
                <a:spcPts val="190"/>
              </a:spcBef>
            </a:pPr>
            <a:r>
              <a:rPr sz="550" spc="15" dirty="0">
                <a:solidFill>
                  <a:srgbClr val="171514"/>
                </a:solidFill>
                <a:latin typeface="Microsoft Sans Serif"/>
                <a:cs typeface="Microsoft Sans Serif"/>
              </a:rPr>
              <a:t>Estructura </a:t>
            </a:r>
            <a:r>
              <a:rPr sz="550" spc="20" dirty="0">
                <a:solidFill>
                  <a:srgbClr val="171514"/>
                </a:solidFill>
                <a:latin typeface="Microsoft Sans Serif"/>
                <a:cs typeface="Microsoft Sans Serif"/>
              </a:rPr>
              <a:t>rodeada </a:t>
            </a:r>
            <a:r>
              <a:rPr sz="550" spc="30" dirty="0">
                <a:solidFill>
                  <a:srgbClr val="171514"/>
                </a:solidFill>
                <a:latin typeface="Microsoft Sans Serif"/>
                <a:cs typeface="Microsoft Sans Serif"/>
              </a:rPr>
              <a:t>por </a:t>
            </a:r>
            <a:r>
              <a:rPr sz="550" spc="20" dirty="0">
                <a:solidFill>
                  <a:srgbClr val="171514"/>
                </a:solidFill>
                <a:latin typeface="Microsoft Sans Serif"/>
                <a:cs typeface="Microsoft Sans Serif"/>
              </a:rPr>
              <a:t>estructuras </a:t>
            </a:r>
            <a:r>
              <a:rPr sz="550" spc="15" dirty="0">
                <a:solidFill>
                  <a:srgbClr val="171514"/>
                </a:solidFill>
                <a:latin typeface="Microsoft Sans Serif"/>
                <a:cs typeface="Microsoft Sans Serif"/>
              </a:rPr>
              <a:t>más </a:t>
            </a:r>
            <a:r>
              <a:rPr sz="550" spc="10" dirty="0">
                <a:solidFill>
                  <a:srgbClr val="171514"/>
                </a:solidFill>
                <a:latin typeface="Microsoft Sans Serif"/>
                <a:cs typeface="Microsoft Sans Serif"/>
              </a:rPr>
              <a:t>altas </a:t>
            </a:r>
            <a:r>
              <a:rPr sz="550" spc="25" dirty="0">
                <a:solidFill>
                  <a:srgbClr val="171514"/>
                </a:solidFill>
                <a:latin typeface="Microsoft Sans Serif"/>
                <a:cs typeface="Microsoft Sans Serif"/>
              </a:rPr>
              <a:t>o </a:t>
            </a:r>
            <a:r>
              <a:rPr sz="550" spc="15" dirty="0">
                <a:solidFill>
                  <a:srgbClr val="171514"/>
                </a:solidFill>
                <a:latin typeface="Microsoft Sans Serif"/>
                <a:cs typeface="Microsoft Sans Serif"/>
              </a:rPr>
              <a:t>árboles </a:t>
            </a:r>
            <a:r>
              <a:rPr sz="550" spc="30" dirty="0">
                <a:solidFill>
                  <a:srgbClr val="171514"/>
                </a:solidFill>
                <a:latin typeface="Microsoft Sans Serif"/>
                <a:cs typeface="Microsoft Sans Serif"/>
              </a:rPr>
              <a:t>dentro </a:t>
            </a:r>
            <a:r>
              <a:rPr sz="550" spc="15" dirty="0">
                <a:solidFill>
                  <a:srgbClr val="171514"/>
                </a:solidFill>
                <a:latin typeface="Microsoft Sans Serif"/>
                <a:cs typeface="Microsoft Sans Serif"/>
              </a:rPr>
              <a:t>de </a:t>
            </a:r>
            <a:r>
              <a:rPr sz="550" spc="20" dirty="0">
                <a:solidFill>
                  <a:srgbClr val="171514"/>
                </a:solidFill>
                <a:latin typeface="Microsoft Sans Serif"/>
                <a:cs typeface="Microsoft Sans Serif"/>
              </a:rPr>
              <a:t>una </a:t>
            </a:r>
            <a:r>
              <a:rPr sz="550" spc="10" dirty="0">
                <a:solidFill>
                  <a:srgbClr val="171514"/>
                </a:solidFill>
                <a:latin typeface="Microsoft Sans Serif"/>
                <a:cs typeface="Microsoft Sans Serif"/>
              </a:rPr>
              <a:t>distancia</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 </a:t>
            </a:r>
            <a:r>
              <a:rPr sz="550" spc="5" dirty="0" smtClean="0">
                <a:solidFill>
                  <a:srgbClr val="171514"/>
                </a:solidFill>
                <a:latin typeface="Microsoft Sans Serif"/>
                <a:cs typeface="Microsoft Sans Serif"/>
              </a:rPr>
              <a:t>3</a:t>
            </a:r>
            <a:r>
              <a:rPr sz="550" i="1" spc="5" dirty="0" smtClean="0">
                <a:solidFill>
                  <a:srgbClr val="171514"/>
                </a:solidFill>
                <a:latin typeface="Arial"/>
                <a:cs typeface="Arial"/>
              </a:rPr>
              <a:t>H</a:t>
            </a:r>
            <a:r>
              <a:rPr lang="es-ES" sz="550" i="1" spc="5" dirty="0" smtClean="0">
                <a:solidFill>
                  <a:srgbClr val="171514"/>
                </a:solidFill>
                <a:latin typeface="Arial"/>
                <a:cs typeface="Arial"/>
              </a:rPr>
              <a:t> </a:t>
            </a:r>
            <a:r>
              <a:rPr sz="550" spc="15" dirty="0" err="1" smtClean="0">
                <a:solidFill>
                  <a:srgbClr val="171514"/>
                </a:solidFill>
                <a:latin typeface="Microsoft Sans Serif"/>
                <a:cs typeface="Microsoft Sans Serif"/>
              </a:rPr>
              <a:t>Estructura</a:t>
            </a:r>
            <a:r>
              <a:rPr sz="550" spc="15" dirty="0" smtClean="0">
                <a:solidFill>
                  <a:srgbClr val="171514"/>
                </a:solidFill>
                <a:latin typeface="Microsoft Sans Serif"/>
                <a:cs typeface="Microsoft Sans Serif"/>
              </a:rPr>
              <a:t> </a:t>
            </a:r>
            <a:r>
              <a:rPr sz="550" spc="20" dirty="0">
                <a:solidFill>
                  <a:srgbClr val="171514"/>
                </a:solidFill>
                <a:latin typeface="Microsoft Sans Serif"/>
                <a:cs typeface="Microsoft Sans Serif"/>
              </a:rPr>
              <a:t>rodeada </a:t>
            </a:r>
            <a:r>
              <a:rPr sz="550" spc="30" dirty="0">
                <a:solidFill>
                  <a:srgbClr val="171514"/>
                </a:solidFill>
                <a:latin typeface="Microsoft Sans Serif"/>
                <a:cs typeface="Microsoft Sans Serif"/>
              </a:rPr>
              <a:t>por </a:t>
            </a:r>
            <a:r>
              <a:rPr sz="550" spc="20" dirty="0">
                <a:solidFill>
                  <a:srgbClr val="171514"/>
                </a:solidFill>
                <a:latin typeface="Microsoft Sans Serif"/>
                <a:cs typeface="Microsoft Sans Serif"/>
              </a:rPr>
              <a:t>estructuras inferiores </a:t>
            </a:r>
            <a:r>
              <a:rPr sz="550" spc="30" dirty="0">
                <a:solidFill>
                  <a:srgbClr val="171514"/>
                </a:solidFill>
                <a:latin typeface="Microsoft Sans Serif"/>
                <a:cs typeface="Microsoft Sans Serif"/>
              </a:rPr>
              <a:t>dentro </a:t>
            </a:r>
            <a:r>
              <a:rPr sz="550" spc="15" dirty="0">
                <a:solidFill>
                  <a:srgbClr val="171514"/>
                </a:solidFill>
                <a:latin typeface="Microsoft Sans Serif"/>
                <a:cs typeface="Microsoft Sans Serif"/>
              </a:rPr>
              <a:t>de </a:t>
            </a:r>
            <a:r>
              <a:rPr sz="550" spc="20" dirty="0">
                <a:solidFill>
                  <a:srgbClr val="171514"/>
                </a:solidFill>
                <a:latin typeface="Microsoft Sans Serif"/>
                <a:cs typeface="Microsoft Sans Serif"/>
              </a:rPr>
              <a:t>una </a:t>
            </a:r>
            <a:r>
              <a:rPr sz="550" spc="10" dirty="0">
                <a:solidFill>
                  <a:srgbClr val="171514"/>
                </a:solidFill>
                <a:latin typeface="Microsoft Sans Serif"/>
                <a:cs typeface="Microsoft Sans Serif"/>
              </a:rPr>
              <a:t>distancia</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 </a:t>
            </a:r>
            <a:r>
              <a:rPr sz="550" spc="5" dirty="0">
                <a:solidFill>
                  <a:srgbClr val="171514"/>
                </a:solidFill>
                <a:latin typeface="Microsoft Sans Serif"/>
                <a:cs typeface="Microsoft Sans Serif"/>
              </a:rPr>
              <a:t>3</a:t>
            </a:r>
            <a:r>
              <a:rPr sz="550" i="1" spc="5" dirty="0">
                <a:solidFill>
                  <a:srgbClr val="171514"/>
                </a:solidFill>
                <a:latin typeface="Arial"/>
                <a:cs typeface="Arial"/>
              </a:rPr>
              <a:t>H </a:t>
            </a:r>
            <a:r>
              <a:rPr sz="550" spc="15" dirty="0" err="1" smtClean="0">
                <a:solidFill>
                  <a:srgbClr val="171514"/>
                </a:solidFill>
                <a:latin typeface="Microsoft Sans Serif"/>
                <a:cs typeface="Microsoft Sans Serif"/>
              </a:rPr>
              <a:t>Estructura</a:t>
            </a:r>
            <a:r>
              <a:rPr lang="es-ES" sz="550" spc="15" dirty="0" smtClean="0">
                <a:solidFill>
                  <a:srgbClr val="171514"/>
                </a:solidFill>
                <a:latin typeface="Microsoft Sans Serif"/>
                <a:cs typeface="Microsoft Sans Serif"/>
              </a:rPr>
              <a:t> </a:t>
            </a:r>
            <a:r>
              <a:rPr sz="550" spc="5" dirty="0" err="1" smtClean="0">
                <a:solidFill>
                  <a:srgbClr val="171514"/>
                </a:solidFill>
                <a:latin typeface="Microsoft Sans Serif"/>
                <a:cs typeface="Microsoft Sans Serif"/>
              </a:rPr>
              <a:t>aislada</a:t>
            </a:r>
            <a:r>
              <a:rPr sz="550" spc="5" dirty="0">
                <a:solidFill>
                  <a:srgbClr val="171514"/>
                </a:solidFill>
                <a:latin typeface="Microsoft Sans Serif"/>
                <a:cs typeface="Microsoft Sans Serif"/>
              </a:rPr>
              <a:t>,</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ninguna</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otra</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estructura</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ubicada</a:t>
            </a:r>
            <a:r>
              <a:rPr sz="550" spc="5" dirty="0">
                <a:solidFill>
                  <a:srgbClr val="171514"/>
                </a:solidFill>
                <a:latin typeface="Microsoft Sans Serif"/>
                <a:cs typeface="Microsoft Sans Serif"/>
              </a:rPr>
              <a:t> </a:t>
            </a:r>
            <a:r>
              <a:rPr sz="550" spc="30" dirty="0">
                <a:solidFill>
                  <a:srgbClr val="171514"/>
                </a:solidFill>
                <a:latin typeface="Microsoft Sans Serif"/>
                <a:cs typeface="Microsoft Sans Serif"/>
              </a:rPr>
              <a:t>dentro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una</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distancia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3</a:t>
            </a:r>
            <a:r>
              <a:rPr sz="550" i="1" spc="5" dirty="0">
                <a:solidFill>
                  <a:srgbClr val="171514"/>
                </a:solidFill>
                <a:latin typeface="Arial"/>
                <a:cs typeface="Arial"/>
              </a:rPr>
              <a:t>H</a:t>
            </a:r>
            <a:r>
              <a:rPr sz="550" i="1" dirty="0">
                <a:solidFill>
                  <a:srgbClr val="171514"/>
                </a:solidFill>
                <a:latin typeface="Arial"/>
                <a:cs typeface="Arial"/>
              </a:rPr>
              <a:t> </a:t>
            </a:r>
            <a:r>
              <a:rPr sz="550" spc="15" dirty="0" err="1">
                <a:solidFill>
                  <a:srgbClr val="171514"/>
                </a:solidFill>
                <a:latin typeface="Microsoft Sans Serif"/>
                <a:cs typeface="Microsoft Sans Serif"/>
              </a:rPr>
              <a:t>Estructura</a:t>
            </a:r>
            <a:r>
              <a:rPr sz="550" dirty="0">
                <a:solidFill>
                  <a:srgbClr val="171514"/>
                </a:solidFill>
                <a:latin typeface="Microsoft Sans Serif"/>
                <a:cs typeface="Microsoft Sans Serif"/>
              </a:rPr>
              <a:t> </a:t>
            </a:r>
            <a:r>
              <a:rPr sz="550" spc="5" dirty="0" err="1" smtClean="0">
                <a:solidFill>
                  <a:srgbClr val="171514"/>
                </a:solidFill>
                <a:latin typeface="Microsoft Sans Serif"/>
                <a:cs typeface="Microsoft Sans Serif"/>
              </a:rPr>
              <a:t>aislada</a:t>
            </a:r>
            <a:r>
              <a:rPr lang="es-ES" sz="550" spc="5" dirty="0" smtClean="0">
                <a:solidFill>
                  <a:srgbClr val="171514"/>
                </a:solidFill>
                <a:latin typeface="Microsoft Sans Serif"/>
                <a:cs typeface="Microsoft Sans Serif"/>
              </a:rPr>
              <a:t> </a:t>
            </a:r>
            <a:r>
              <a:rPr sz="550" spc="15" dirty="0" err="1" smtClean="0">
                <a:solidFill>
                  <a:srgbClr val="171514"/>
                </a:solidFill>
                <a:latin typeface="Microsoft Sans Serif"/>
                <a:cs typeface="Microsoft Sans Serif"/>
              </a:rPr>
              <a:t>en</a:t>
            </a:r>
            <a:r>
              <a:rPr sz="550" spc="-10" dirty="0" smtClean="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cima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una</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colina</a:t>
            </a:r>
            <a:endParaRPr sz="550" dirty="0">
              <a:latin typeface="Microsoft Sans Serif"/>
              <a:cs typeface="Microsoft Sans Serif"/>
            </a:endParaRPr>
          </a:p>
        </p:txBody>
      </p:sp>
      <p:sp>
        <p:nvSpPr>
          <p:cNvPr id="17" name="object 17"/>
          <p:cNvSpPr txBox="1"/>
          <p:nvPr/>
        </p:nvSpPr>
        <p:spPr>
          <a:xfrm>
            <a:off x="9078626" y="5823372"/>
            <a:ext cx="227329" cy="810260"/>
          </a:xfrm>
          <a:prstGeom prst="rect">
            <a:avLst/>
          </a:prstGeom>
        </p:spPr>
        <p:txBody>
          <a:bodyPr vert="horz" wrap="square" lIns="0" tIns="67310" rIns="0" bIns="0" rtlCol="0">
            <a:spAutoFit/>
          </a:bodyPr>
          <a:lstStyle/>
          <a:p>
            <a:pPr marL="42545">
              <a:spcBef>
                <a:spcPts val="530"/>
              </a:spcBef>
            </a:pPr>
            <a:r>
              <a:rPr sz="800" b="1" i="1" spc="-30" dirty="0">
                <a:solidFill>
                  <a:srgbClr val="171514"/>
                </a:solidFill>
                <a:latin typeface="Arial"/>
                <a:cs typeface="Arial"/>
              </a:rPr>
              <a:t>C</a:t>
            </a:r>
            <a:r>
              <a:rPr sz="500" b="1" i="1" spc="-30" dirty="0">
                <a:solidFill>
                  <a:srgbClr val="171514"/>
                </a:solidFill>
                <a:latin typeface="Arial"/>
                <a:cs typeface="Arial"/>
              </a:rPr>
              <a:t>D</a:t>
            </a:r>
            <a:endParaRPr sz="500">
              <a:latin typeface="Arial"/>
              <a:cs typeface="Arial"/>
            </a:endParaRPr>
          </a:p>
          <a:p>
            <a:pPr marL="12700">
              <a:spcBef>
                <a:spcPts val="385"/>
              </a:spcBef>
            </a:pPr>
            <a:r>
              <a:rPr sz="800" spc="5" dirty="0">
                <a:solidFill>
                  <a:srgbClr val="171514"/>
                </a:solidFill>
                <a:latin typeface="Microsoft Sans Serif"/>
                <a:cs typeface="Microsoft Sans Serif"/>
              </a:rPr>
              <a:t>0.25</a:t>
            </a:r>
            <a:endParaRPr sz="800">
              <a:latin typeface="Microsoft Sans Serif"/>
              <a:cs typeface="Microsoft Sans Serif"/>
            </a:endParaRPr>
          </a:p>
          <a:p>
            <a:pPr marL="12700">
              <a:spcBef>
                <a:spcPts val="190"/>
              </a:spcBef>
            </a:pPr>
            <a:r>
              <a:rPr sz="800" spc="5" dirty="0">
                <a:solidFill>
                  <a:srgbClr val="171514"/>
                </a:solidFill>
                <a:latin typeface="Microsoft Sans Serif"/>
                <a:cs typeface="Microsoft Sans Serif"/>
              </a:rPr>
              <a:t>0.5</a:t>
            </a:r>
            <a:endParaRPr sz="800">
              <a:latin typeface="Microsoft Sans Serif"/>
              <a:cs typeface="Microsoft Sans Serif"/>
            </a:endParaRPr>
          </a:p>
          <a:p>
            <a:pPr marL="12700">
              <a:spcBef>
                <a:spcPts val="185"/>
              </a:spcBef>
            </a:pPr>
            <a:r>
              <a:rPr sz="800" spc="10" dirty="0">
                <a:solidFill>
                  <a:srgbClr val="171514"/>
                </a:solidFill>
                <a:latin typeface="Microsoft Sans Serif"/>
                <a:cs typeface="Microsoft Sans Serif"/>
              </a:rPr>
              <a:t>1</a:t>
            </a:r>
            <a:endParaRPr sz="800">
              <a:latin typeface="Microsoft Sans Serif"/>
              <a:cs typeface="Microsoft Sans Serif"/>
            </a:endParaRPr>
          </a:p>
          <a:p>
            <a:pPr marL="12700">
              <a:spcBef>
                <a:spcPts val="185"/>
              </a:spcBef>
            </a:pPr>
            <a:r>
              <a:rPr sz="800" spc="10" dirty="0">
                <a:solidFill>
                  <a:srgbClr val="171514"/>
                </a:solidFill>
                <a:latin typeface="Microsoft Sans Serif"/>
                <a:cs typeface="Microsoft Sans Serif"/>
              </a:rPr>
              <a:t>2</a:t>
            </a:r>
            <a:endParaRPr sz="800">
              <a:latin typeface="Microsoft Sans Serif"/>
              <a:cs typeface="Microsoft Sans Serif"/>
            </a:endParaRPr>
          </a:p>
        </p:txBody>
      </p:sp>
      <p:sp>
        <p:nvSpPr>
          <p:cNvPr id="18" name="object 18"/>
          <p:cNvSpPr txBox="1"/>
          <p:nvPr/>
        </p:nvSpPr>
        <p:spPr>
          <a:xfrm>
            <a:off x="5337176" y="6883765"/>
            <a:ext cx="4316095" cy="794448"/>
          </a:xfrm>
          <a:prstGeom prst="rect">
            <a:avLst/>
          </a:prstGeom>
        </p:spPr>
        <p:txBody>
          <a:bodyPr vert="horz" wrap="square" lIns="0" tIns="40005" rIns="0" bIns="0" rtlCol="0">
            <a:spAutoFit/>
          </a:bodyPr>
          <a:lstStyle/>
          <a:p>
            <a:pPr marL="12700">
              <a:spcBef>
                <a:spcPts val="315"/>
              </a:spcBef>
            </a:pPr>
            <a:r>
              <a:rPr sz="500" spc="5" dirty="0">
                <a:solidFill>
                  <a:srgbClr val="171514"/>
                </a:solidFill>
                <a:latin typeface="Microsoft Sans Serif"/>
                <a:cs typeface="Microsoft Sans Serif"/>
              </a:rPr>
              <a:t>5</a:t>
            </a:r>
            <a:r>
              <a:rPr sz="750" spc="5" dirty="0">
                <a:solidFill>
                  <a:srgbClr val="171514"/>
                </a:solidFill>
                <a:latin typeface="Microsoft Sans Serif"/>
                <a:cs typeface="Microsoft Sans Serif"/>
              </a:rPr>
              <a:t>RRAnderson</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AJEriksson,</a:t>
            </a:r>
            <a:r>
              <a:rPr sz="750" i="1" spc="5" dirty="0" err="1" smtClean="0">
                <a:solidFill>
                  <a:srgbClr val="171514"/>
                </a:solidFill>
                <a:latin typeface="Arial"/>
                <a:cs typeface="Arial"/>
              </a:rPr>
              <a:t>Pará</a:t>
            </a:r>
            <a:r>
              <a:rPr lang="es-ES" sz="750" i="1" spc="5" dirty="0" smtClean="0">
                <a:solidFill>
                  <a:srgbClr val="171514"/>
                </a:solidFill>
                <a:latin typeface="Arial"/>
                <a:cs typeface="Arial"/>
              </a:rPr>
              <a:t>m</a:t>
            </a:r>
            <a:r>
              <a:rPr sz="750" i="1" spc="5" dirty="0" smtClean="0">
                <a:solidFill>
                  <a:srgbClr val="171514"/>
                </a:solidFill>
                <a:latin typeface="Arial"/>
                <a:cs typeface="Arial"/>
              </a:rPr>
              <a:t>s</a:t>
            </a:r>
            <a:r>
              <a:rPr sz="750" i="1" spc="-10" dirty="0" smtClean="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spc="15" dirty="0">
                <a:solidFill>
                  <a:srgbClr val="171514"/>
                </a:solidFill>
                <a:latin typeface="Arial"/>
                <a:cs typeface="Arial"/>
              </a:rPr>
              <a:t>rayos</a:t>
            </a:r>
            <a:r>
              <a:rPr sz="750" i="1" spc="-15" dirty="0">
                <a:solidFill>
                  <a:srgbClr val="171514"/>
                </a:solidFill>
                <a:latin typeface="Arial"/>
                <a:cs typeface="Arial"/>
              </a:rPr>
              <a:t> </a:t>
            </a:r>
            <a:r>
              <a:rPr sz="750" i="1" spc="25" dirty="0">
                <a:solidFill>
                  <a:srgbClr val="171514"/>
                </a:solidFill>
                <a:latin typeface="Arial"/>
                <a:cs typeface="Arial"/>
              </a:rPr>
              <a:t>para</a:t>
            </a:r>
            <a:r>
              <a:rPr sz="750" i="1" spc="-10" dirty="0">
                <a:solidFill>
                  <a:srgbClr val="171514"/>
                </a:solidFill>
                <a:latin typeface="Arial"/>
                <a:cs typeface="Arial"/>
              </a:rPr>
              <a:t> </a:t>
            </a:r>
            <a:r>
              <a:rPr sz="750" i="1" spc="10" dirty="0">
                <a:solidFill>
                  <a:srgbClr val="171514"/>
                </a:solidFill>
                <a:latin typeface="Arial"/>
                <a:cs typeface="Arial"/>
              </a:rPr>
              <a:t>aplicaciones</a:t>
            </a:r>
            <a:r>
              <a:rPr sz="750" i="1" spc="-10" dirty="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spc="20" dirty="0">
                <a:solidFill>
                  <a:srgbClr val="171514"/>
                </a:solidFill>
                <a:latin typeface="Arial"/>
                <a:cs typeface="Arial"/>
              </a:rPr>
              <a:t>ingeniería</a:t>
            </a:r>
            <a:r>
              <a:rPr sz="750" spc="20" dirty="0">
                <a:solidFill>
                  <a:srgbClr val="171514"/>
                </a:solidFill>
                <a:latin typeface="Microsoft Sans Serif"/>
                <a:cs typeface="Microsoft Sans Serif"/>
              </a:rPr>
              <a:t>,</a:t>
            </a:r>
            <a:endParaRPr sz="750" dirty="0">
              <a:latin typeface="Microsoft Sans Serif"/>
              <a:cs typeface="Microsoft Sans Serif"/>
            </a:endParaRPr>
          </a:p>
          <a:p>
            <a:pPr marL="88900">
              <a:spcBef>
                <a:spcPts val="160"/>
              </a:spcBef>
            </a:pPr>
            <a:r>
              <a:rPr sz="650" dirty="0">
                <a:solidFill>
                  <a:srgbClr val="171514"/>
                </a:solidFill>
                <a:latin typeface="Microsoft Sans Serif"/>
                <a:cs typeface="Microsoft Sans Serif"/>
              </a:rPr>
              <a:t>Electra,69,(65-102),198.</a:t>
            </a:r>
            <a:endParaRPr sz="650" dirty="0">
              <a:latin typeface="Microsoft Sans Serif"/>
              <a:cs typeface="Microsoft Sans Serif"/>
            </a:endParaRPr>
          </a:p>
          <a:p>
            <a:pPr marL="12700">
              <a:spcBef>
                <a:spcPts val="80"/>
              </a:spcBef>
            </a:pPr>
            <a:r>
              <a:rPr sz="500" spc="15" dirty="0">
                <a:solidFill>
                  <a:srgbClr val="171514"/>
                </a:solidFill>
                <a:latin typeface="Microsoft Sans Serif"/>
                <a:cs typeface="Microsoft Sans Serif"/>
              </a:rPr>
              <a:t>6</a:t>
            </a:r>
            <a:r>
              <a:rPr sz="750" spc="15" dirty="0">
                <a:solidFill>
                  <a:srgbClr val="171514"/>
                </a:solidFill>
                <a:latin typeface="Microsoft Sans Serif"/>
                <a:cs typeface="Microsoft Sans Serif"/>
              </a:rPr>
              <a:t>Reimpreso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permiso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NFPA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780-2017,</a:t>
            </a:r>
            <a:r>
              <a:rPr sz="750" i="1" spc="15" dirty="0">
                <a:solidFill>
                  <a:srgbClr val="171514"/>
                </a:solidFill>
                <a:latin typeface="Arial"/>
                <a:cs typeface="Arial"/>
              </a:rPr>
              <a:t>Norma</a:t>
            </a:r>
            <a:r>
              <a:rPr sz="750" i="1" spc="-5" dirty="0">
                <a:solidFill>
                  <a:srgbClr val="171514"/>
                </a:solidFill>
                <a:latin typeface="Arial"/>
                <a:cs typeface="Arial"/>
              </a:rPr>
              <a:t> </a:t>
            </a:r>
            <a:r>
              <a:rPr sz="750" i="1" spc="25" dirty="0">
                <a:solidFill>
                  <a:srgbClr val="171514"/>
                </a:solidFill>
                <a:latin typeface="Arial"/>
                <a:cs typeface="Arial"/>
              </a:rPr>
              <a:t>para</a:t>
            </a:r>
            <a:r>
              <a:rPr sz="750" i="1" spc="-5" dirty="0">
                <a:solidFill>
                  <a:srgbClr val="171514"/>
                </a:solidFill>
                <a:latin typeface="Arial"/>
                <a:cs typeface="Arial"/>
              </a:rPr>
              <a:t> </a:t>
            </a:r>
            <a:r>
              <a:rPr sz="750" i="1" spc="15" dirty="0">
                <a:solidFill>
                  <a:srgbClr val="171514"/>
                </a:solidFill>
                <a:latin typeface="Arial"/>
                <a:cs typeface="Arial"/>
              </a:rPr>
              <a:t>la</a:t>
            </a:r>
            <a:r>
              <a:rPr sz="750" i="1" spc="-5" dirty="0">
                <a:solidFill>
                  <a:srgbClr val="171514"/>
                </a:solidFill>
                <a:latin typeface="Arial"/>
                <a:cs typeface="Arial"/>
              </a:rPr>
              <a:t> </a:t>
            </a:r>
            <a:r>
              <a:rPr sz="750" i="1" spc="20" dirty="0">
                <a:solidFill>
                  <a:srgbClr val="171514"/>
                </a:solidFill>
                <a:latin typeface="Arial"/>
                <a:cs typeface="Arial"/>
              </a:rPr>
              <a:t>Instalación</a:t>
            </a:r>
            <a:r>
              <a:rPr sz="750" i="1" spc="-5" dirty="0">
                <a:solidFill>
                  <a:srgbClr val="171514"/>
                </a:solidFill>
                <a:latin typeface="Arial"/>
                <a:cs typeface="Arial"/>
              </a:rPr>
              <a:t> </a:t>
            </a:r>
            <a:r>
              <a:rPr sz="750" i="1" spc="25" dirty="0">
                <a:solidFill>
                  <a:srgbClr val="171514"/>
                </a:solidFill>
                <a:latin typeface="Arial"/>
                <a:cs typeface="Arial"/>
              </a:rPr>
              <a:t>de</a:t>
            </a:r>
            <a:r>
              <a:rPr sz="750" i="1" spc="-5" dirty="0">
                <a:solidFill>
                  <a:srgbClr val="171514"/>
                </a:solidFill>
                <a:latin typeface="Arial"/>
                <a:cs typeface="Arial"/>
              </a:rPr>
              <a:t> </a:t>
            </a:r>
            <a:r>
              <a:rPr sz="750" i="1" spc="15" dirty="0">
                <a:solidFill>
                  <a:srgbClr val="171514"/>
                </a:solidFill>
                <a:latin typeface="Arial"/>
                <a:cs typeface="Arial"/>
              </a:rPr>
              <a:t>Pararrayos</a:t>
            </a:r>
            <a:endParaRPr sz="750" dirty="0">
              <a:latin typeface="Arial"/>
              <a:cs typeface="Arial"/>
            </a:endParaRPr>
          </a:p>
          <a:p>
            <a:pPr marL="88900" marR="5080">
              <a:lnSpc>
                <a:spcPts val="960"/>
              </a:lnSpc>
              <a:spcBef>
                <a:spcPts val="45"/>
              </a:spcBef>
            </a:pPr>
            <a:r>
              <a:rPr sz="600" i="1" dirty="0">
                <a:solidFill>
                  <a:srgbClr val="171514"/>
                </a:solidFill>
                <a:latin typeface="Arial"/>
                <a:cs typeface="Arial"/>
              </a:rPr>
              <a:t>Sistemas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Copyright</a:t>
            </a:r>
            <a:r>
              <a:rPr sz="600" spc="5" dirty="0">
                <a:solidFill>
                  <a:srgbClr val="171514"/>
                </a:solidFill>
                <a:latin typeface="Microsoft Sans Serif"/>
                <a:cs typeface="Microsoft Sans Serif"/>
              </a:rPr>
              <a:t> </a:t>
            </a:r>
            <a:r>
              <a:rPr sz="600" spc="55" dirty="0">
                <a:solidFill>
                  <a:srgbClr val="171514"/>
                </a:solidFill>
                <a:latin typeface="Microsoft Sans Serif"/>
                <a:cs typeface="Microsoft Sans Serif"/>
              </a:rPr>
              <a:t>©</a:t>
            </a:r>
            <a:r>
              <a:rPr sz="600" spc="5" dirty="0">
                <a:solidFill>
                  <a:srgbClr val="171514"/>
                </a:solidFill>
                <a:latin typeface="Microsoft Sans Serif"/>
                <a:cs typeface="Microsoft Sans Serif"/>
              </a:rPr>
              <a:t> 2016,</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Asociación </a:t>
            </a:r>
            <a:r>
              <a:rPr sz="600" spc="10" dirty="0">
                <a:solidFill>
                  <a:srgbClr val="171514"/>
                </a:solidFill>
                <a:latin typeface="Microsoft Sans Serif"/>
                <a:cs typeface="Microsoft Sans Serif"/>
              </a:rPr>
              <a:t>Nacional</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Protección</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contra</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Incendios,</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Quincy,</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MA. </a:t>
            </a:r>
            <a:r>
              <a:rPr sz="600" spc="-10" dirty="0">
                <a:solidFill>
                  <a:srgbClr val="171514"/>
                </a:solidFill>
                <a:latin typeface="Microsoft Sans Serif"/>
                <a:cs typeface="Microsoft Sans Serif"/>
              </a:rPr>
              <a:t>Este</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material</a:t>
            </a:r>
            <a:r>
              <a:rPr sz="600" spc="5" dirty="0">
                <a:solidFill>
                  <a:srgbClr val="171514"/>
                </a:solidFill>
                <a:latin typeface="Microsoft Sans Serif"/>
                <a:cs typeface="Microsoft Sans Serif"/>
              </a:rPr>
              <a:t> </a:t>
            </a:r>
            <a:r>
              <a:rPr sz="600" spc="25" dirty="0" err="1" smtClean="0">
                <a:solidFill>
                  <a:srgbClr val="171514"/>
                </a:solidFill>
                <a:latin typeface="Microsoft Sans Serif"/>
                <a:cs typeface="Microsoft Sans Serif"/>
              </a:rPr>
              <a:t>reimpreso</a:t>
            </a:r>
            <a:r>
              <a:rPr lang="es-ES" sz="600" spc="25" dirty="0" smtClean="0">
                <a:solidFill>
                  <a:srgbClr val="171514"/>
                </a:solidFill>
                <a:latin typeface="Microsoft Sans Serif"/>
                <a:cs typeface="Microsoft Sans Serif"/>
              </a:rPr>
              <a:t> </a:t>
            </a:r>
            <a:r>
              <a:rPr sz="600" spc="30" dirty="0" smtClean="0">
                <a:solidFill>
                  <a:srgbClr val="171514"/>
                </a:solidFill>
                <a:latin typeface="Microsoft Sans Serif"/>
                <a:cs typeface="Microsoft Sans Serif"/>
              </a:rPr>
              <a:t>no </a:t>
            </a:r>
            <a:r>
              <a:rPr sz="600" spc="-5" dirty="0">
                <a:solidFill>
                  <a:srgbClr val="171514"/>
                </a:solidFill>
                <a:latin typeface="Microsoft Sans Serif"/>
                <a:cs typeface="Microsoft Sans Serif"/>
              </a:rPr>
              <a:t>es </a:t>
            </a:r>
            <a:r>
              <a:rPr sz="600" spc="10" dirty="0">
                <a:solidFill>
                  <a:srgbClr val="171514"/>
                </a:solidFill>
                <a:latin typeface="Microsoft Sans Serif"/>
                <a:cs typeface="Microsoft Sans Serif"/>
              </a:rPr>
              <a:t>la </a:t>
            </a:r>
            <a:r>
              <a:rPr sz="600" spc="15" dirty="0">
                <a:solidFill>
                  <a:srgbClr val="171514"/>
                </a:solidFill>
                <a:latin typeface="Microsoft Sans Serif"/>
                <a:cs typeface="Microsoft Sans Serif"/>
              </a:rPr>
              <a:t>posición </a:t>
            </a:r>
            <a:r>
              <a:rPr sz="600" spc="20" dirty="0">
                <a:solidFill>
                  <a:srgbClr val="171514"/>
                </a:solidFill>
                <a:latin typeface="Microsoft Sans Serif"/>
                <a:cs typeface="Microsoft Sans Serif"/>
              </a:rPr>
              <a:t>completa </a:t>
            </a:r>
            <a:r>
              <a:rPr sz="600" spc="5" dirty="0">
                <a:solidFill>
                  <a:srgbClr val="171514"/>
                </a:solidFill>
                <a:latin typeface="Microsoft Sans Serif"/>
                <a:cs typeface="Microsoft Sans Serif"/>
              </a:rPr>
              <a:t>y </a:t>
            </a:r>
            <a:r>
              <a:rPr sz="600" spc="15" dirty="0">
                <a:solidFill>
                  <a:srgbClr val="171514"/>
                </a:solidFill>
                <a:latin typeface="Microsoft Sans Serif"/>
                <a:cs typeface="Microsoft Sans Serif"/>
              </a:rPr>
              <a:t>oficial </a:t>
            </a:r>
            <a:r>
              <a:rPr sz="600" spc="20" dirty="0">
                <a:solidFill>
                  <a:srgbClr val="171514"/>
                </a:solidFill>
                <a:latin typeface="Microsoft Sans Serif"/>
                <a:cs typeface="Microsoft Sans Serif"/>
              </a:rPr>
              <a:t>de </a:t>
            </a:r>
            <a:r>
              <a:rPr sz="600" spc="10" dirty="0">
                <a:solidFill>
                  <a:srgbClr val="171514"/>
                </a:solidFill>
                <a:latin typeface="Microsoft Sans Serif"/>
                <a:cs typeface="Microsoft Sans Serif"/>
              </a:rPr>
              <a:t>la </a:t>
            </a:r>
            <a:r>
              <a:rPr sz="600" spc="-25" dirty="0">
                <a:solidFill>
                  <a:srgbClr val="171514"/>
                </a:solidFill>
                <a:latin typeface="Microsoft Sans Serif"/>
                <a:cs typeface="Microsoft Sans Serif"/>
              </a:rPr>
              <a:t>NFPA </a:t>
            </a:r>
            <a:r>
              <a:rPr sz="600" spc="20" dirty="0">
                <a:solidFill>
                  <a:srgbClr val="171514"/>
                </a:solidFill>
                <a:latin typeface="Microsoft Sans Serif"/>
                <a:cs typeface="Microsoft Sans Serif"/>
              </a:rPr>
              <a:t>sobre </a:t>
            </a:r>
            <a:r>
              <a:rPr sz="600" spc="10" dirty="0">
                <a:solidFill>
                  <a:srgbClr val="171514"/>
                </a:solidFill>
                <a:latin typeface="Microsoft Sans Serif"/>
                <a:cs typeface="Microsoft Sans Serif"/>
              </a:rPr>
              <a:t>el </a:t>
            </a:r>
            <a:r>
              <a:rPr sz="600" spc="25" dirty="0">
                <a:solidFill>
                  <a:srgbClr val="171514"/>
                </a:solidFill>
                <a:latin typeface="Microsoft Sans Serif"/>
                <a:cs typeface="Microsoft Sans Serif"/>
              </a:rPr>
              <a:t>tema </a:t>
            </a:r>
            <a:r>
              <a:rPr sz="600" spc="10" dirty="0">
                <a:solidFill>
                  <a:srgbClr val="171514"/>
                </a:solidFill>
                <a:latin typeface="Microsoft Sans Serif"/>
                <a:cs typeface="Microsoft Sans Serif"/>
              </a:rPr>
              <a:t>al </a:t>
            </a:r>
            <a:r>
              <a:rPr sz="600" spc="25" dirty="0">
                <a:solidFill>
                  <a:srgbClr val="171514"/>
                </a:solidFill>
                <a:latin typeface="Microsoft Sans Serif"/>
                <a:cs typeface="Microsoft Sans Serif"/>
              </a:rPr>
              <a:t>que </a:t>
            </a:r>
            <a:r>
              <a:rPr sz="600" spc="-5" dirty="0">
                <a:solidFill>
                  <a:srgbClr val="171514"/>
                </a:solidFill>
                <a:latin typeface="Microsoft Sans Serif"/>
                <a:cs typeface="Microsoft Sans Serif"/>
              </a:rPr>
              <a:t>se </a:t>
            </a:r>
            <a:r>
              <a:rPr sz="600" spc="5" dirty="0">
                <a:solidFill>
                  <a:srgbClr val="171514"/>
                </a:solidFill>
                <a:latin typeface="Microsoft Sans Serif"/>
                <a:cs typeface="Microsoft Sans Serif"/>
              </a:rPr>
              <a:t>hace </a:t>
            </a:r>
            <a:r>
              <a:rPr sz="600" spc="15" dirty="0">
                <a:solidFill>
                  <a:srgbClr val="171514"/>
                </a:solidFill>
                <a:latin typeface="Microsoft Sans Serif"/>
                <a:cs typeface="Microsoft Sans Serif"/>
              </a:rPr>
              <a:t>referencia, </a:t>
            </a:r>
            <a:r>
              <a:rPr sz="600" spc="25" dirty="0">
                <a:solidFill>
                  <a:srgbClr val="171514"/>
                </a:solidFill>
                <a:latin typeface="Microsoft Sans Serif"/>
                <a:cs typeface="Microsoft Sans Serif"/>
              </a:rPr>
              <a:t>que </a:t>
            </a:r>
            <a:r>
              <a:rPr sz="600" spc="10" dirty="0" err="1">
                <a:solidFill>
                  <a:srgbClr val="171514"/>
                </a:solidFill>
                <a:latin typeface="Microsoft Sans Serif"/>
                <a:cs typeface="Microsoft Sans Serif"/>
              </a:rPr>
              <a:t>está</a:t>
            </a:r>
            <a:r>
              <a:rPr sz="600" spc="10" dirty="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representada</a:t>
            </a:r>
            <a:r>
              <a:rPr lang="es-ES" sz="600" spc="20"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únicamente</a:t>
            </a:r>
            <a:r>
              <a:rPr sz="600" spc="-5" dirty="0" smtClean="0">
                <a:solidFill>
                  <a:srgbClr val="171514"/>
                </a:solidFill>
                <a:latin typeface="Microsoft Sans Serif"/>
                <a:cs typeface="Microsoft Sans Serif"/>
              </a:rPr>
              <a:t> </a:t>
            </a:r>
            <a:r>
              <a:rPr sz="600" spc="35" dirty="0">
                <a:solidFill>
                  <a:srgbClr val="171514"/>
                </a:solidFill>
                <a:latin typeface="Microsoft Sans Serif"/>
                <a:cs typeface="Microsoft Sans Serif"/>
              </a:rPr>
              <a:t>por</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dirty="0">
                <a:solidFill>
                  <a:srgbClr val="171514"/>
                </a:solidFill>
                <a:latin typeface="Microsoft Sans Serif"/>
                <a:cs typeface="Microsoft Sans Serif"/>
              </a:rPr>
              <a:t> </a:t>
            </a:r>
            <a:r>
              <a:rPr sz="600" spc="35" dirty="0">
                <a:solidFill>
                  <a:srgbClr val="171514"/>
                </a:solidFill>
                <a:latin typeface="Microsoft Sans Serif"/>
                <a:cs typeface="Microsoft Sans Serif"/>
              </a:rPr>
              <a:t>norma</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su</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totalidad,</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que</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se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puede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obtener</a:t>
            </a:r>
            <a:r>
              <a:rPr sz="600" dirty="0">
                <a:solidFill>
                  <a:srgbClr val="171514"/>
                </a:solidFill>
                <a:latin typeface="Microsoft Sans Serif"/>
                <a:cs typeface="Microsoft Sans Serif"/>
              </a:rPr>
              <a:t> a </a:t>
            </a:r>
            <a:r>
              <a:rPr sz="600" spc="15" dirty="0">
                <a:solidFill>
                  <a:srgbClr val="171514"/>
                </a:solidFill>
                <a:latin typeface="Microsoft Sans Serif"/>
                <a:cs typeface="Microsoft Sans Serif"/>
              </a:rPr>
              <a:t>través</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del</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sitio</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web</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NFPA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hlinkClick r:id="rId2"/>
              </a:rPr>
              <a:t>www.</a:t>
            </a:r>
            <a:r>
              <a:rPr sz="600" dirty="0">
                <a:solidFill>
                  <a:srgbClr val="171514"/>
                </a:solidFill>
                <a:latin typeface="Microsoft Sans Serif"/>
                <a:cs typeface="Microsoft Sans Serif"/>
                <a:hlinkClick r:id="rId2"/>
              </a:rPr>
              <a:t> </a:t>
            </a:r>
            <a:r>
              <a:rPr sz="600" spc="20" dirty="0">
                <a:solidFill>
                  <a:srgbClr val="171514"/>
                </a:solidFill>
                <a:latin typeface="Microsoft Sans Serif"/>
                <a:cs typeface="Microsoft Sans Serif"/>
              </a:rPr>
              <a:t>nfpa.org.</a:t>
            </a:r>
            <a:endParaRPr sz="600" dirty="0">
              <a:latin typeface="Microsoft Sans Serif"/>
              <a:cs typeface="Microsoft Sans Serif"/>
            </a:endParaRP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751884" y="3575462"/>
            <a:ext cx="1477010" cy="596900"/>
            <a:chOff x="1068759" y="3575462"/>
            <a:chExt cx="1477010" cy="596900"/>
          </a:xfrm>
        </p:grpSpPr>
        <p:sp>
          <p:nvSpPr>
            <p:cNvPr id="3" name="object 3"/>
            <p:cNvSpPr/>
            <p:nvPr/>
          </p:nvSpPr>
          <p:spPr>
            <a:xfrm>
              <a:off x="2400652" y="3894118"/>
              <a:ext cx="144780" cy="0"/>
            </a:xfrm>
            <a:custGeom>
              <a:avLst/>
              <a:gdLst/>
              <a:ahLst/>
              <a:cxnLst/>
              <a:rect l="l" t="t" r="r" b="b"/>
              <a:pathLst>
                <a:path w="144780">
                  <a:moveTo>
                    <a:pt x="0" y="0"/>
                  </a:moveTo>
                  <a:lnTo>
                    <a:pt x="144538" y="0"/>
                  </a:lnTo>
                </a:path>
              </a:pathLst>
            </a:custGeom>
            <a:ln w="6921">
              <a:solidFill>
                <a:srgbClr val="231F20"/>
              </a:solidFill>
            </a:ln>
          </p:spPr>
          <p:txBody>
            <a:bodyPr wrap="square" lIns="0" tIns="0" rIns="0" bIns="0" rtlCol="0"/>
            <a:lstStyle/>
            <a:p>
              <a:endParaRPr/>
            </a:p>
          </p:txBody>
        </p:sp>
        <p:sp>
          <p:nvSpPr>
            <p:cNvPr id="4" name="object 4"/>
            <p:cNvSpPr/>
            <p:nvPr/>
          </p:nvSpPr>
          <p:spPr>
            <a:xfrm>
              <a:off x="1278428" y="3580079"/>
              <a:ext cx="1122680" cy="433705"/>
            </a:xfrm>
            <a:custGeom>
              <a:avLst/>
              <a:gdLst/>
              <a:ahLst/>
              <a:cxnLst/>
              <a:rect l="l" t="t" r="r" b="b"/>
              <a:pathLst>
                <a:path w="1122680" h="433704">
                  <a:moveTo>
                    <a:pt x="108407" y="0"/>
                  </a:moveTo>
                  <a:lnTo>
                    <a:pt x="0" y="108419"/>
                  </a:lnTo>
                  <a:lnTo>
                    <a:pt x="0" y="433641"/>
                  </a:lnTo>
                  <a:lnTo>
                    <a:pt x="1013802" y="433641"/>
                  </a:lnTo>
                  <a:lnTo>
                    <a:pt x="1122222" y="325234"/>
                  </a:lnTo>
                  <a:lnTo>
                    <a:pt x="1122222" y="0"/>
                  </a:lnTo>
                  <a:lnTo>
                    <a:pt x="108407" y="0"/>
                  </a:lnTo>
                  <a:close/>
                </a:path>
                <a:path w="1122680" h="433704">
                  <a:moveTo>
                    <a:pt x="0" y="108419"/>
                  </a:moveTo>
                  <a:lnTo>
                    <a:pt x="1013802" y="108419"/>
                  </a:lnTo>
                  <a:lnTo>
                    <a:pt x="1122222" y="0"/>
                  </a:lnTo>
                </a:path>
                <a:path w="1122680" h="433704">
                  <a:moveTo>
                    <a:pt x="1013802" y="108419"/>
                  </a:moveTo>
                  <a:lnTo>
                    <a:pt x="1013802" y="433641"/>
                  </a:lnTo>
                </a:path>
              </a:pathLst>
            </a:custGeom>
            <a:ln w="9232">
              <a:solidFill>
                <a:srgbClr val="231F20"/>
              </a:solidFill>
            </a:ln>
          </p:spPr>
          <p:txBody>
            <a:bodyPr wrap="square" lIns="0" tIns="0" rIns="0" bIns="0" rtlCol="0"/>
            <a:lstStyle/>
            <a:p>
              <a:endParaRPr/>
            </a:p>
          </p:txBody>
        </p:sp>
        <p:sp>
          <p:nvSpPr>
            <p:cNvPr id="5" name="object 5"/>
            <p:cNvSpPr/>
            <p:nvPr/>
          </p:nvSpPr>
          <p:spPr>
            <a:xfrm>
              <a:off x="1123718" y="4038667"/>
              <a:ext cx="1162685" cy="130175"/>
            </a:xfrm>
            <a:custGeom>
              <a:avLst/>
              <a:gdLst/>
              <a:ahLst/>
              <a:cxnLst/>
              <a:rect l="l" t="t" r="r" b="b"/>
              <a:pathLst>
                <a:path w="1162685" h="130175">
                  <a:moveTo>
                    <a:pt x="1162392" y="5079"/>
                  </a:moveTo>
                  <a:lnTo>
                    <a:pt x="1032624" y="129768"/>
                  </a:lnTo>
                </a:path>
                <a:path w="1162685" h="130175">
                  <a:moveTo>
                    <a:pt x="129768" y="0"/>
                  </a:moveTo>
                  <a:lnTo>
                    <a:pt x="0" y="124688"/>
                  </a:lnTo>
                </a:path>
              </a:pathLst>
            </a:custGeom>
            <a:ln w="6921">
              <a:solidFill>
                <a:srgbClr val="231F20"/>
              </a:solidFill>
            </a:ln>
          </p:spPr>
          <p:txBody>
            <a:bodyPr wrap="square" lIns="0" tIns="0" rIns="0" bIns="0" rtlCol="0"/>
            <a:lstStyle/>
            <a:p>
              <a:endParaRPr/>
            </a:p>
          </p:txBody>
        </p:sp>
        <p:pic>
          <p:nvPicPr>
            <p:cNvPr id="6" name="object 6"/>
            <p:cNvPicPr/>
            <p:nvPr/>
          </p:nvPicPr>
          <p:blipFill>
            <a:blip r:embed="rId2" cstate="print"/>
            <a:stretch>
              <a:fillRect/>
            </a:stretch>
          </p:blipFill>
          <p:spPr>
            <a:xfrm>
              <a:off x="2315677" y="3907974"/>
              <a:ext cx="193497" cy="109213"/>
            </a:xfrm>
            <a:prstGeom prst="rect">
              <a:avLst/>
            </a:prstGeom>
          </p:spPr>
        </p:pic>
        <p:sp>
          <p:nvSpPr>
            <p:cNvPr id="7" name="object 7"/>
            <p:cNvSpPr/>
            <p:nvPr/>
          </p:nvSpPr>
          <p:spPr>
            <a:xfrm>
              <a:off x="1239632" y="4098931"/>
              <a:ext cx="925830" cy="5080"/>
            </a:xfrm>
            <a:custGeom>
              <a:avLst/>
              <a:gdLst/>
              <a:ahLst/>
              <a:cxnLst/>
              <a:rect l="l" t="t" r="r" b="b"/>
              <a:pathLst>
                <a:path w="925830" h="5079">
                  <a:moveTo>
                    <a:pt x="0" y="0"/>
                  </a:moveTo>
                  <a:lnTo>
                    <a:pt x="925487" y="4622"/>
                  </a:lnTo>
                </a:path>
              </a:pathLst>
            </a:custGeom>
            <a:ln w="9232">
              <a:solidFill>
                <a:srgbClr val="231F20"/>
              </a:solidFill>
            </a:ln>
          </p:spPr>
          <p:txBody>
            <a:bodyPr wrap="square" lIns="0" tIns="0" rIns="0" bIns="0" rtlCol="0"/>
            <a:lstStyle/>
            <a:p>
              <a:endParaRPr/>
            </a:p>
          </p:txBody>
        </p:sp>
        <p:sp>
          <p:nvSpPr>
            <p:cNvPr id="8" name="object 8"/>
            <p:cNvSpPr/>
            <p:nvPr/>
          </p:nvSpPr>
          <p:spPr>
            <a:xfrm>
              <a:off x="1193444" y="4071264"/>
              <a:ext cx="1017905" cy="60325"/>
            </a:xfrm>
            <a:custGeom>
              <a:avLst/>
              <a:gdLst/>
              <a:ahLst/>
              <a:cxnLst/>
              <a:rect l="l" t="t" r="r" b="b"/>
              <a:pathLst>
                <a:path w="1017905" h="60325">
                  <a:moveTo>
                    <a:pt x="55549" y="0"/>
                  </a:moveTo>
                  <a:lnTo>
                    <a:pt x="0" y="27432"/>
                  </a:lnTo>
                  <a:lnTo>
                    <a:pt x="55283" y="55422"/>
                  </a:lnTo>
                  <a:lnTo>
                    <a:pt x="55549" y="0"/>
                  </a:lnTo>
                  <a:close/>
                </a:path>
                <a:path w="1017905" h="60325">
                  <a:moveTo>
                    <a:pt x="1017854" y="32524"/>
                  </a:moveTo>
                  <a:lnTo>
                    <a:pt x="962571" y="4533"/>
                  </a:lnTo>
                  <a:lnTo>
                    <a:pt x="962291" y="59956"/>
                  </a:lnTo>
                  <a:lnTo>
                    <a:pt x="1017854" y="32524"/>
                  </a:lnTo>
                  <a:close/>
                </a:path>
              </a:pathLst>
            </a:custGeom>
            <a:solidFill>
              <a:srgbClr val="231F20"/>
            </a:solidFill>
          </p:spPr>
          <p:txBody>
            <a:bodyPr wrap="square" lIns="0" tIns="0" rIns="0" bIns="0" rtlCol="0"/>
            <a:lstStyle/>
            <a:p>
              <a:endParaRPr/>
            </a:p>
          </p:txBody>
        </p:sp>
        <p:pic>
          <p:nvPicPr>
            <p:cNvPr id="9" name="object 9"/>
            <p:cNvPicPr/>
            <p:nvPr/>
          </p:nvPicPr>
          <p:blipFill>
            <a:blip r:embed="rId3" cstate="print"/>
            <a:stretch>
              <a:fillRect/>
            </a:stretch>
          </p:blipFill>
          <p:spPr>
            <a:xfrm>
              <a:off x="1068759" y="3691149"/>
              <a:ext cx="144551" cy="321424"/>
            </a:xfrm>
            <a:prstGeom prst="rect">
              <a:avLst/>
            </a:prstGeom>
          </p:spPr>
        </p:pic>
      </p:grpSp>
      <p:grpSp>
        <p:nvGrpSpPr>
          <p:cNvPr id="10" name="object 10"/>
          <p:cNvGrpSpPr/>
          <p:nvPr/>
        </p:nvGrpSpPr>
        <p:grpSpPr>
          <a:xfrm>
            <a:off x="6138425" y="4354545"/>
            <a:ext cx="1099185" cy="398145"/>
            <a:chOff x="1455299" y="4354544"/>
            <a:chExt cx="1099185" cy="398145"/>
          </a:xfrm>
        </p:grpSpPr>
        <p:sp>
          <p:nvSpPr>
            <p:cNvPr id="11" name="object 11"/>
            <p:cNvSpPr/>
            <p:nvPr/>
          </p:nvSpPr>
          <p:spPr>
            <a:xfrm>
              <a:off x="1462227" y="4361472"/>
              <a:ext cx="189865" cy="384810"/>
            </a:xfrm>
            <a:custGeom>
              <a:avLst/>
              <a:gdLst/>
              <a:ahLst/>
              <a:cxnLst/>
              <a:rect l="l" t="t" r="r" b="b"/>
              <a:pathLst>
                <a:path w="189864" h="384810">
                  <a:moveTo>
                    <a:pt x="0" y="384225"/>
                  </a:moveTo>
                  <a:lnTo>
                    <a:pt x="189344" y="384225"/>
                  </a:lnTo>
                  <a:lnTo>
                    <a:pt x="189344" y="0"/>
                  </a:lnTo>
                  <a:lnTo>
                    <a:pt x="0" y="0"/>
                  </a:lnTo>
                  <a:lnTo>
                    <a:pt x="0" y="384225"/>
                  </a:lnTo>
                  <a:close/>
                </a:path>
              </a:pathLst>
            </a:custGeom>
            <a:ln w="13855">
              <a:solidFill>
                <a:srgbClr val="231F20"/>
              </a:solidFill>
            </a:ln>
          </p:spPr>
          <p:txBody>
            <a:bodyPr wrap="square" lIns="0" tIns="0" rIns="0" bIns="0" rtlCol="0"/>
            <a:lstStyle/>
            <a:p>
              <a:endParaRPr/>
            </a:p>
          </p:txBody>
        </p:sp>
        <p:sp>
          <p:nvSpPr>
            <p:cNvPr id="12" name="object 12"/>
            <p:cNvSpPr/>
            <p:nvPr/>
          </p:nvSpPr>
          <p:spPr>
            <a:xfrm>
              <a:off x="1667277" y="4743862"/>
              <a:ext cx="25400" cy="635"/>
            </a:xfrm>
            <a:custGeom>
              <a:avLst/>
              <a:gdLst/>
              <a:ahLst/>
              <a:cxnLst/>
              <a:rect l="l" t="t" r="r" b="b"/>
              <a:pathLst>
                <a:path w="25400" h="635">
                  <a:moveTo>
                    <a:pt x="0" y="0"/>
                  </a:moveTo>
                  <a:lnTo>
                    <a:pt x="25400" y="12"/>
                  </a:lnTo>
                </a:path>
              </a:pathLst>
            </a:custGeom>
            <a:ln w="6921">
              <a:solidFill>
                <a:srgbClr val="231F20"/>
              </a:solidFill>
            </a:ln>
          </p:spPr>
          <p:txBody>
            <a:bodyPr wrap="square" lIns="0" tIns="0" rIns="0" bIns="0" rtlCol="0"/>
            <a:lstStyle/>
            <a:p>
              <a:endParaRPr/>
            </a:p>
          </p:txBody>
        </p:sp>
        <p:sp>
          <p:nvSpPr>
            <p:cNvPr id="13" name="object 13"/>
            <p:cNvSpPr/>
            <p:nvPr/>
          </p:nvSpPr>
          <p:spPr>
            <a:xfrm>
              <a:off x="1730275" y="4743900"/>
              <a:ext cx="770890" cy="635"/>
            </a:xfrm>
            <a:custGeom>
              <a:avLst/>
              <a:gdLst/>
              <a:ahLst/>
              <a:cxnLst/>
              <a:rect l="l" t="t" r="r" b="b"/>
              <a:pathLst>
                <a:path w="770889" h="635">
                  <a:moveTo>
                    <a:pt x="0" y="0"/>
                  </a:moveTo>
                  <a:lnTo>
                    <a:pt x="770724" y="406"/>
                  </a:lnTo>
                </a:path>
              </a:pathLst>
            </a:custGeom>
            <a:ln w="6921">
              <a:solidFill>
                <a:srgbClr val="231F20"/>
              </a:solidFill>
              <a:prstDash val="sysDash"/>
            </a:ln>
          </p:spPr>
          <p:txBody>
            <a:bodyPr wrap="square" lIns="0" tIns="0" rIns="0" bIns="0" rtlCol="0"/>
            <a:lstStyle/>
            <a:p>
              <a:endParaRPr/>
            </a:p>
          </p:txBody>
        </p:sp>
        <p:sp>
          <p:nvSpPr>
            <p:cNvPr id="14" name="object 14"/>
            <p:cNvSpPr/>
            <p:nvPr/>
          </p:nvSpPr>
          <p:spPr>
            <a:xfrm>
              <a:off x="1672828" y="4361478"/>
              <a:ext cx="872490" cy="382905"/>
            </a:xfrm>
            <a:custGeom>
              <a:avLst/>
              <a:gdLst/>
              <a:ahLst/>
              <a:cxnLst/>
              <a:rect l="l" t="t" r="r" b="b"/>
              <a:pathLst>
                <a:path w="872489" h="382904">
                  <a:moveTo>
                    <a:pt x="846963" y="382828"/>
                  </a:moveTo>
                  <a:lnTo>
                    <a:pt x="872363" y="382854"/>
                  </a:lnTo>
                </a:path>
                <a:path w="872489" h="382904">
                  <a:moveTo>
                    <a:pt x="0" y="0"/>
                  </a:moveTo>
                  <a:lnTo>
                    <a:pt x="23253" y="10185"/>
                  </a:lnTo>
                </a:path>
              </a:pathLst>
            </a:custGeom>
            <a:ln w="6921">
              <a:solidFill>
                <a:srgbClr val="231F20"/>
              </a:solidFill>
            </a:ln>
          </p:spPr>
          <p:txBody>
            <a:bodyPr wrap="square" lIns="0" tIns="0" rIns="0" bIns="0" rtlCol="0"/>
            <a:lstStyle/>
            <a:p>
              <a:endParaRPr/>
            </a:p>
          </p:txBody>
        </p:sp>
        <p:sp>
          <p:nvSpPr>
            <p:cNvPr id="15" name="object 15"/>
            <p:cNvSpPr/>
            <p:nvPr/>
          </p:nvSpPr>
          <p:spPr>
            <a:xfrm>
              <a:off x="1730256" y="4386615"/>
              <a:ext cx="780415" cy="341630"/>
            </a:xfrm>
            <a:custGeom>
              <a:avLst/>
              <a:gdLst/>
              <a:ahLst/>
              <a:cxnLst/>
              <a:rect l="l" t="t" r="r" b="b"/>
              <a:pathLst>
                <a:path w="780414" h="341629">
                  <a:moveTo>
                    <a:pt x="0" y="0"/>
                  </a:moveTo>
                  <a:lnTo>
                    <a:pt x="780122" y="341439"/>
                  </a:lnTo>
                </a:path>
              </a:pathLst>
            </a:custGeom>
            <a:ln w="6921">
              <a:solidFill>
                <a:srgbClr val="231F20"/>
              </a:solidFill>
              <a:prstDash val="sysDash"/>
            </a:ln>
          </p:spPr>
          <p:txBody>
            <a:bodyPr wrap="square" lIns="0" tIns="0" rIns="0" bIns="0" rtlCol="0"/>
            <a:lstStyle/>
            <a:p>
              <a:endParaRPr/>
            </a:p>
          </p:txBody>
        </p:sp>
        <p:sp>
          <p:nvSpPr>
            <p:cNvPr id="16" name="object 16"/>
            <p:cNvSpPr/>
            <p:nvPr/>
          </p:nvSpPr>
          <p:spPr>
            <a:xfrm>
              <a:off x="2527462" y="4735518"/>
              <a:ext cx="23495" cy="10795"/>
            </a:xfrm>
            <a:custGeom>
              <a:avLst/>
              <a:gdLst/>
              <a:ahLst/>
              <a:cxnLst/>
              <a:rect l="l" t="t" r="r" b="b"/>
              <a:pathLst>
                <a:path w="23494" h="10795">
                  <a:moveTo>
                    <a:pt x="0" y="0"/>
                  </a:moveTo>
                  <a:lnTo>
                    <a:pt x="23266" y="10185"/>
                  </a:lnTo>
                </a:path>
              </a:pathLst>
            </a:custGeom>
            <a:ln w="6921">
              <a:solidFill>
                <a:srgbClr val="231F20"/>
              </a:solidFill>
            </a:ln>
          </p:spPr>
          <p:txBody>
            <a:bodyPr wrap="square" lIns="0" tIns="0" rIns="0" bIns="0" rtlCol="0"/>
            <a:lstStyle/>
            <a:p>
              <a:endParaRPr/>
            </a:p>
          </p:txBody>
        </p:sp>
      </p:grpSp>
      <p:grpSp>
        <p:nvGrpSpPr>
          <p:cNvPr id="17" name="object 17"/>
          <p:cNvGrpSpPr/>
          <p:nvPr/>
        </p:nvGrpSpPr>
        <p:grpSpPr>
          <a:xfrm>
            <a:off x="9061371" y="3690918"/>
            <a:ext cx="55880" cy="280035"/>
            <a:chOff x="4378246" y="3690917"/>
            <a:chExt cx="55880" cy="280035"/>
          </a:xfrm>
        </p:grpSpPr>
        <p:sp>
          <p:nvSpPr>
            <p:cNvPr id="18" name="object 18"/>
            <p:cNvSpPr/>
            <p:nvPr/>
          </p:nvSpPr>
          <p:spPr>
            <a:xfrm>
              <a:off x="4405945" y="3737099"/>
              <a:ext cx="635" cy="187960"/>
            </a:xfrm>
            <a:custGeom>
              <a:avLst/>
              <a:gdLst/>
              <a:ahLst/>
              <a:cxnLst/>
              <a:rect l="l" t="t" r="r" b="b"/>
              <a:pathLst>
                <a:path w="635" h="187960">
                  <a:moveTo>
                    <a:pt x="304" y="0"/>
                  </a:moveTo>
                  <a:lnTo>
                    <a:pt x="0" y="187502"/>
                  </a:lnTo>
                </a:path>
              </a:pathLst>
            </a:custGeom>
            <a:ln w="9232">
              <a:solidFill>
                <a:srgbClr val="231F20"/>
              </a:solidFill>
            </a:ln>
          </p:spPr>
          <p:txBody>
            <a:bodyPr wrap="square" lIns="0" tIns="0" rIns="0" bIns="0" rtlCol="0"/>
            <a:lstStyle/>
            <a:p>
              <a:endParaRPr/>
            </a:p>
          </p:txBody>
        </p:sp>
        <p:sp>
          <p:nvSpPr>
            <p:cNvPr id="19" name="object 19"/>
            <p:cNvSpPr/>
            <p:nvPr/>
          </p:nvSpPr>
          <p:spPr>
            <a:xfrm>
              <a:off x="4378236" y="3690924"/>
              <a:ext cx="55880" cy="280035"/>
            </a:xfrm>
            <a:custGeom>
              <a:avLst/>
              <a:gdLst/>
              <a:ahLst/>
              <a:cxnLst/>
              <a:rect l="l" t="t" r="r" b="b"/>
              <a:pathLst>
                <a:path w="55879" h="280035">
                  <a:moveTo>
                    <a:pt x="55410" y="224485"/>
                  </a:moveTo>
                  <a:lnTo>
                    <a:pt x="0" y="224396"/>
                  </a:lnTo>
                  <a:lnTo>
                    <a:pt x="27622" y="279857"/>
                  </a:lnTo>
                  <a:lnTo>
                    <a:pt x="55410" y="224485"/>
                  </a:lnTo>
                  <a:close/>
                </a:path>
                <a:path w="55879" h="280035">
                  <a:moveTo>
                    <a:pt x="55702" y="55460"/>
                  </a:moveTo>
                  <a:lnTo>
                    <a:pt x="28079" y="0"/>
                  </a:lnTo>
                  <a:lnTo>
                    <a:pt x="266" y="55372"/>
                  </a:lnTo>
                  <a:lnTo>
                    <a:pt x="55702" y="55460"/>
                  </a:lnTo>
                  <a:close/>
                </a:path>
              </a:pathLst>
            </a:custGeom>
            <a:solidFill>
              <a:srgbClr val="231F20"/>
            </a:solidFill>
          </p:spPr>
          <p:txBody>
            <a:bodyPr wrap="square" lIns="0" tIns="0" rIns="0" bIns="0" rtlCol="0"/>
            <a:lstStyle/>
            <a:p>
              <a:endParaRPr/>
            </a:p>
          </p:txBody>
        </p:sp>
      </p:grpSp>
      <p:grpSp>
        <p:nvGrpSpPr>
          <p:cNvPr id="20" name="object 20"/>
          <p:cNvGrpSpPr/>
          <p:nvPr/>
        </p:nvGrpSpPr>
        <p:grpSpPr>
          <a:xfrm>
            <a:off x="7398734" y="3277584"/>
            <a:ext cx="1590040" cy="1129030"/>
            <a:chOff x="2715609" y="3277584"/>
            <a:chExt cx="1590040" cy="1129030"/>
          </a:xfrm>
        </p:grpSpPr>
        <p:sp>
          <p:nvSpPr>
            <p:cNvPr id="21" name="object 21"/>
            <p:cNvSpPr/>
            <p:nvPr/>
          </p:nvSpPr>
          <p:spPr>
            <a:xfrm>
              <a:off x="2720225" y="3684917"/>
              <a:ext cx="1578610" cy="294640"/>
            </a:xfrm>
            <a:custGeom>
              <a:avLst/>
              <a:gdLst/>
              <a:ahLst/>
              <a:cxnLst/>
              <a:rect l="l" t="t" r="r" b="b"/>
              <a:pathLst>
                <a:path w="1578610" h="294639">
                  <a:moveTo>
                    <a:pt x="0" y="294639"/>
                  </a:moveTo>
                  <a:lnTo>
                    <a:pt x="1578495" y="294639"/>
                  </a:lnTo>
                  <a:lnTo>
                    <a:pt x="1578495" y="0"/>
                  </a:lnTo>
                  <a:lnTo>
                    <a:pt x="0" y="0"/>
                  </a:lnTo>
                  <a:lnTo>
                    <a:pt x="0" y="294639"/>
                  </a:lnTo>
                  <a:close/>
                </a:path>
              </a:pathLst>
            </a:custGeom>
            <a:ln w="9232">
              <a:solidFill>
                <a:srgbClr val="231F20"/>
              </a:solidFill>
            </a:ln>
          </p:spPr>
          <p:txBody>
            <a:bodyPr wrap="square" lIns="0" tIns="0" rIns="0" bIns="0" rtlCol="0"/>
            <a:lstStyle/>
            <a:p>
              <a:endParaRPr/>
            </a:p>
          </p:txBody>
        </p:sp>
        <p:sp>
          <p:nvSpPr>
            <p:cNvPr id="22" name="object 22"/>
            <p:cNvSpPr/>
            <p:nvPr/>
          </p:nvSpPr>
          <p:spPr>
            <a:xfrm>
              <a:off x="2726687" y="3286827"/>
              <a:ext cx="436245" cy="401320"/>
            </a:xfrm>
            <a:custGeom>
              <a:avLst/>
              <a:gdLst/>
              <a:ahLst/>
              <a:cxnLst/>
              <a:rect l="l" t="t" r="r" b="b"/>
              <a:pathLst>
                <a:path w="436244" h="401320">
                  <a:moveTo>
                    <a:pt x="0" y="401320"/>
                  </a:moveTo>
                  <a:lnTo>
                    <a:pt x="0" y="400494"/>
                  </a:lnTo>
                  <a:lnTo>
                    <a:pt x="2695" y="353789"/>
                  </a:lnTo>
                  <a:lnTo>
                    <a:pt x="10581" y="308665"/>
                  </a:lnTo>
                  <a:lnTo>
                    <a:pt x="23357" y="265425"/>
                  </a:lnTo>
                  <a:lnTo>
                    <a:pt x="40722" y="224368"/>
                  </a:lnTo>
                  <a:lnTo>
                    <a:pt x="62376" y="185795"/>
                  </a:lnTo>
                  <a:lnTo>
                    <a:pt x="88018" y="150007"/>
                  </a:lnTo>
                  <a:lnTo>
                    <a:pt x="117348" y="117303"/>
                  </a:lnTo>
                  <a:lnTo>
                    <a:pt x="150064" y="87985"/>
                  </a:lnTo>
                  <a:lnTo>
                    <a:pt x="185867" y="62353"/>
                  </a:lnTo>
                  <a:lnTo>
                    <a:pt x="224456" y="40707"/>
                  </a:lnTo>
                  <a:lnTo>
                    <a:pt x="265531" y="23348"/>
                  </a:lnTo>
                  <a:lnTo>
                    <a:pt x="308789" y="10577"/>
                  </a:lnTo>
                  <a:lnTo>
                    <a:pt x="353933" y="2694"/>
                  </a:lnTo>
                  <a:lnTo>
                    <a:pt x="400659" y="0"/>
                  </a:lnTo>
                  <a:lnTo>
                    <a:pt x="409496" y="99"/>
                  </a:lnTo>
                  <a:lnTo>
                    <a:pt x="418326" y="393"/>
                  </a:lnTo>
                  <a:lnTo>
                    <a:pt x="427150" y="878"/>
                  </a:lnTo>
                  <a:lnTo>
                    <a:pt x="435965" y="1549"/>
                  </a:lnTo>
                </a:path>
              </a:pathLst>
            </a:custGeom>
            <a:ln w="9232">
              <a:solidFill>
                <a:srgbClr val="231F20"/>
              </a:solidFill>
            </a:ln>
          </p:spPr>
          <p:txBody>
            <a:bodyPr wrap="square" lIns="0" tIns="0" rIns="0" bIns="0" rtlCol="0"/>
            <a:lstStyle/>
            <a:p>
              <a:endParaRPr/>
            </a:p>
          </p:txBody>
        </p:sp>
        <p:sp>
          <p:nvSpPr>
            <p:cNvPr id="23" name="object 23"/>
            <p:cNvSpPr/>
            <p:nvPr/>
          </p:nvSpPr>
          <p:spPr>
            <a:xfrm>
              <a:off x="3164027" y="3282200"/>
              <a:ext cx="707390" cy="1119505"/>
            </a:xfrm>
            <a:custGeom>
              <a:avLst/>
              <a:gdLst/>
              <a:ahLst/>
              <a:cxnLst/>
              <a:rect l="l" t="t" r="r" b="b"/>
              <a:pathLst>
                <a:path w="707389" h="1119504">
                  <a:moveTo>
                    <a:pt x="0" y="1119454"/>
                  </a:moveTo>
                  <a:lnTo>
                    <a:pt x="707047" y="1119454"/>
                  </a:lnTo>
                  <a:lnTo>
                    <a:pt x="707047" y="0"/>
                  </a:lnTo>
                  <a:lnTo>
                    <a:pt x="0" y="0"/>
                  </a:lnTo>
                  <a:lnTo>
                    <a:pt x="0" y="1119454"/>
                  </a:lnTo>
                  <a:close/>
                </a:path>
              </a:pathLst>
            </a:custGeom>
            <a:ln w="9232">
              <a:solidFill>
                <a:srgbClr val="231F20"/>
              </a:solidFill>
            </a:ln>
          </p:spPr>
          <p:txBody>
            <a:bodyPr wrap="square" lIns="0" tIns="0" rIns="0" bIns="0" rtlCol="0"/>
            <a:lstStyle/>
            <a:p>
              <a:endParaRPr/>
            </a:p>
          </p:txBody>
        </p:sp>
        <p:sp>
          <p:nvSpPr>
            <p:cNvPr id="24" name="object 24"/>
            <p:cNvSpPr/>
            <p:nvPr/>
          </p:nvSpPr>
          <p:spPr>
            <a:xfrm>
              <a:off x="2721037" y="3283641"/>
              <a:ext cx="1579880" cy="1118235"/>
            </a:xfrm>
            <a:custGeom>
              <a:avLst/>
              <a:gdLst/>
              <a:ahLst/>
              <a:cxnLst/>
              <a:rect l="l" t="t" r="r" b="b"/>
              <a:pathLst>
                <a:path w="1579879" h="1118235">
                  <a:moveTo>
                    <a:pt x="450645" y="1114298"/>
                  </a:moveTo>
                  <a:lnTo>
                    <a:pt x="443418" y="1115134"/>
                  </a:lnTo>
                  <a:lnTo>
                    <a:pt x="436178" y="1115834"/>
                  </a:lnTo>
                  <a:lnTo>
                    <a:pt x="428926" y="1116401"/>
                  </a:lnTo>
                  <a:lnTo>
                    <a:pt x="421663" y="1116838"/>
                  </a:lnTo>
                  <a:lnTo>
                    <a:pt x="374836" y="1116568"/>
                  </a:lnTo>
                  <a:lnTo>
                    <a:pt x="329321" y="1111031"/>
                  </a:lnTo>
                  <a:lnTo>
                    <a:pt x="285434" y="1100509"/>
                  </a:lnTo>
                  <a:lnTo>
                    <a:pt x="243491" y="1085288"/>
                  </a:lnTo>
                  <a:lnTo>
                    <a:pt x="203808" y="1065653"/>
                  </a:lnTo>
                  <a:lnTo>
                    <a:pt x="166701" y="1041888"/>
                  </a:lnTo>
                  <a:lnTo>
                    <a:pt x="132486" y="1014277"/>
                  </a:lnTo>
                  <a:lnTo>
                    <a:pt x="101480" y="983106"/>
                  </a:lnTo>
                  <a:lnTo>
                    <a:pt x="73998" y="948659"/>
                  </a:lnTo>
                  <a:lnTo>
                    <a:pt x="50356" y="911220"/>
                  </a:lnTo>
                  <a:lnTo>
                    <a:pt x="30872" y="871075"/>
                  </a:lnTo>
                  <a:lnTo>
                    <a:pt x="15860" y="828508"/>
                  </a:lnTo>
                  <a:lnTo>
                    <a:pt x="5637" y="783804"/>
                  </a:lnTo>
                  <a:lnTo>
                    <a:pt x="519" y="737247"/>
                  </a:lnTo>
                  <a:lnTo>
                    <a:pt x="0" y="712525"/>
                  </a:lnTo>
                  <a:lnTo>
                    <a:pt x="313" y="700169"/>
                  </a:lnTo>
                  <a:lnTo>
                    <a:pt x="1014" y="687832"/>
                  </a:lnTo>
                </a:path>
                <a:path w="1579879" h="1118235">
                  <a:moveTo>
                    <a:pt x="1078330" y="0"/>
                  </a:moveTo>
                  <a:lnTo>
                    <a:pt x="1119358" y="1508"/>
                  </a:lnTo>
                  <a:lnTo>
                    <a:pt x="1160359" y="5702"/>
                  </a:lnTo>
                  <a:lnTo>
                    <a:pt x="1213216" y="15108"/>
                  </a:lnTo>
                  <a:lnTo>
                    <a:pt x="1263751" y="28560"/>
                  </a:lnTo>
                  <a:lnTo>
                    <a:pt x="1311661" y="45770"/>
                  </a:lnTo>
                  <a:lnTo>
                    <a:pt x="1356642" y="66452"/>
                  </a:lnTo>
                  <a:lnTo>
                    <a:pt x="1398392" y="90319"/>
                  </a:lnTo>
                  <a:lnTo>
                    <a:pt x="1436605" y="117085"/>
                  </a:lnTo>
                  <a:lnTo>
                    <a:pt x="1470980" y="146462"/>
                  </a:lnTo>
                  <a:lnTo>
                    <a:pt x="1501213" y="178164"/>
                  </a:lnTo>
                  <a:lnTo>
                    <a:pt x="1527000" y="211905"/>
                  </a:lnTo>
                  <a:lnTo>
                    <a:pt x="1548038" y="247396"/>
                  </a:lnTo>
                  <a:lnTo>
                    <a:pt x="1564024" y="284353"/>
                  </a:lnTo>
                  <a:lnTo>
                    <a:pt x="1574654" y="322487"/>
                  </a:lnTo>
                  <a:lnTo>
                    <a:pt x="1579625" y="361512"/>
                  </a:lnTo>
                  <a:lnTo>
                    <a:pt x="1578633" y="401142"/>
                  </a:lnTo>
                </a:path>
                <a:path w="1579879" h="1118235">
                  <a:moveTo>
                    <a:pt x="1573312" y="683056"/>
                  </a:moveTo>
                  <a:lnTo>
                    <a:pt x="1570747" y="733315"/>
                  </a:lnTo>
                  <a:lnTo>
                    <a:pt x="1562863" y="781971"/>
                  </a:lnTo>
                  <a:lnTo>
                    <a:pt x="1549945" y="828684"/>
                  </a:lnTo>
                  <a:lnTo>
                    <a:pt x="1532281" y="873119"/>
                  </a:lnTo>
                  <a:lnTo>
                    <a:pt x="1510157" y="914936"/>
                  </a:lnTo>
                  <a:lnTo>
                    <a:pt x="1483859" y="953799"/>
                  </a:lnTo>
                  <a:lnTo>
                    <a:pt x="1453676" y="989368"/>
                  </a:lnTo>
                  <a:lnTo>
                    <a:pt x="1419892" y="1021308"/>
                  </a:lnTo>
                  <a:lnTo>
                    <a:pt x="1382795" y="1049279"/>
                  </a:lnTo>
                  <a:lnTo>
                    <a:pt x="1342671" y="1072945"/>
                  </a:lnTo>
                  <a:lnTo>
                    <a:pt x="1299807" y="1091967"/>
                  </a:lnTo>
                  <a:lnTo>
                    <a:pt x="1254490" y="1106008"/>
                  </a:lnTo>
                  <a:lnTo>
                    <a:pt x="1207006" y="1114729"/>
                  </a:lnTo>
                  <a:lnTo>
                    <a:pt x="1152896" y="1117676"/>
                  </a:lnTo>
                  <a:lnTo>
                    <a:pt x="1134819" y="1117041"/>
                  </a:lnTo>
                </a:path>
              </a:pathLst>
            </a:custGeom>
            <a:ln w="9232">
              <a:solidFill>
                <a:srgbClr val="231F20"/>
              </a:solidFill>
            </a:ln>
          </p:spPr>
          <p:txBody>
            <a:bodyPr wrap="square" lIns="0" tIns="0" rIns="0" bIns="0" rtlCol="0"/>
            <a:lstStyle/>
            <a:p>
              <a:endParaRPr/>
            </a:p>
          </p:txBody>
        </p:sp>
      </p:grpSp>
      <p:grpSp>
        <p:nvGrpSpPr>
          <p:cNvPr id="25" name="object 25"/>
          <p:cNvGrpSpPr/>
          <p:nvPr/>
        </p:nvGrpSpPr>
        <p:grpSpPr>
          <a:xfrm>
            <a:off x="9062272" y="3303919"/>
            <a:ext cx="55880" cy="381635"/>
            <a:chOff x="4379147" y="3303918"/>
            <a:chExt cx="55880" cy="381635"/>
          </a:xfrm>
        </p:grpSpPr>
        <p:sp>
          <p:nvSpPr>
            <p:cNvPr id="26" name="object 26"/>
            <p:cNvSpPr/>
            <p:nvPr/>
          </p:nvSpPr>
          <p:spPr>
            <a:xfrm>
              <a:off x="4406846" y="3350099"/>
              <a:ext cx="635" cy="289560"/>
            </a:xfrm>
            <a:custGeom>
              <a:avLst/>
              <a:gdLst/>
              <a:ahLst/>
              <a:cxnLst/>
              <a:rect l="l" t="t" r="r" b="b"/>
              <a:pathLst>
                <a:path w="635" h="289560">
                  <a:moveTo>
                    <a:pt x="0" y="0"/>
                  </a:moveTo>
                  <a:lnTo>
                    <a:pt x="342" y="289090"/>
                  </a:lnTo>
                </a:path>
              </a:pathLst>
            </a:custGeom>
            <a:ln w="9232">
              <a:solidFill>
                <a:srgbClr val="231F20"/>
              </a:solidFill>
            </a:ln>
          </p:spPr>
          <p:txBody>
            <a:bodyPr wrap="square" lIns="0" tIns="0" rIns="0" bIns="0" rtlCol="0"/>
            <a:lstStyle/>
            <a:p>
              <a:endParaRPr/>
            </a:p>
          </p:txBody>
        </p:sp>
        <p:sp>
          <p:nvSpPr>
            <p:cNvPr id="27" name="object 27"/>
            <p:cNvSpPr/>
            <p:nvPr/>
          </p:nvSpPr>
          <p:spPr>
            <a:xfrm>
              <a:off x="4379137" y="3303930"/>
              <a:ext cx="55880" cy="381635"/>
            </a:xfrm>
            <a:custGeom>
              <a:avLst/>
              <a:gdLst/>
              <a:ahLst/>
              <a:cxnLst/>
              <a:rect l="l" t="t" r="r" b="b"/>
              <a:pathLst>
                <a:path w="55879" h="381635">
                  <a:moveTo>
                    <a:pt x="55410" y="55384"/>
                  </a:moveTo>
                  <a:lnTo>
                    <a:pt x="27635" y="0"/>
                  </a:lnTo>
                  <a:lnTo>
                    <a:pt x="0" y="55448"/>
                  </a:lnTo>
                  <a:lnTo>
                    <a:pt x="55410" y="55384"/>
                  </a:lnTo>
                  <a:close/>
                </a:path>
                <a:path w="55879" h="381635">
                  <a:moveTo>
                    <a:pt x="55740" y="325996"/>
                  </a:moveTo>
                  <a:lnTo>
                    <a:pt x="330" y="326059"/>
                  </a:lnTo>
                  <a:lnTo>
                    <a:pt x="28092" y="381444"/>
                  </a:lnTo>
                  <a:lnTo>
                    <a:pt x="55740" y="325996"/>
                  </a:lnTo>
                  <a:close/>
                </a:path>
              </a:pathLst>
            </a:custGeom>
            <a:solidFill>
              <a:srgbClr val="231F20"/>
            </a:solidFill>
          </p:spPr>
          <p:txBody>
            <a:bodyPr wrap="square" lIns="0" tIns="0" rIns="0" bIns="0" rtlCol="0"/>
            <a:lstStyle/>
            <a:p>
              <a:endParaRPr/>
            </a:p>
          </p:txBody>
        </p:sp>
      </p:grpSp>
      <p:grpSp>
        <p:nvGrpSpPr>
          <p:cNvPr id="28" name="object 28"/>
          <p:cNvGrpSpPr/>
          <p:nvPr/>
        </p:nvGrpSpPr>
        <p:grpSpPr>
          <a:xfrm>
            <a:off x="9062260" y="3996645"/>
            <a:ext cx="55880" cy="420370"/>
            <a:chOff x="4379135" y="3996645"/>
            <a:chExt cx="55880" cy="420370"/>
          </a:xfrm>
        </p:grpSpPr>
        <p:sp>
          <p:nvSpPr>
            <p:cNvPr id="29" name="object 29"/>
            <p:cNvSpPr/>
            <p:nvPr/>
          </p:nvSpPr>
          <p:spPr>
            <a:xfrm>
              <a:off x="4406834" y="4042822"/>
              <a:ext cx="635" cy="327660"/>
            </a:xfrm>
            <a:custGeom>
              <a:avLst/>
              <a:gdLst/>
              <a:ahLst/>
              <a:cxnLst/>
              <a:rect l="l" t="t" r="r" b="b"/>
              <a:pathLst>
                <a:path w="635" h="327660">
                  <a:moveTo>
                    <a:pt x="0" y="0"/>
                  </a:moveTo>
                  <a:lnTo>
                    <a:pt x="355" y="327431"/>
                  </a:lnTo>
                </a:path>
              </a:pathLst>
            </a:custGeom>
            <a:ln w="9232">
              <a:solidFill>
                <a:srgbClr val="231F20"/>
              </a:solidFill>
            </a:ln>
          </p:spPr>
          <p:txBody>
            <a:bodyPr wrap="square" lIns="0" tIns="0" rIns="0" bIns="0" rtlCol="0"/>
            <a:lstStyle/>
            <a:p>
              <a:endParaRPr/>
            </a:p>
          </p:txBody>
        </p:sp>
        <p:sp>
          <p:nvSpPr>
            <p:cNvPr id="30" name="object 30"/>
            <p:cNvSpPr/>
            <p:nvPr/>
          </p:nvSpPr>
          <p:spPr>
            <a:xfrm>
              <a:off x="4379125" y="3996651"/>
              <a:ext cx="55880" cy="420370"/>
            </a:xfrm>
            <a:custGeom>
              <a:avLst/>
              <a:gdLst/>
              <a:ahLst/>
              <a:cxnLst/>
              <a:rect l="l" t="t" r="r" b="b"/>
              <a:pathLst>
                <a:path w="55879" h="420370">
                  <a:moveTo>
                    <a:pt x="55410" y="55384"/>
                  </a:moveTo>
                  <a:lnTo>
                    <a:pt x="27647" y="0"/>
                  </a:lnTo>
                  <a:lnTo>
                    <a:pt x="0" y="55448"/>
                  </a:lnTo>
                  <a:lnTo>
                    <a:pt x="55410" y="55384"/>
                  </a:lnTo>
                  <a:close/>
                </a:path>
                <a:path w="55879" h="420370">
                  <a:moveTo>
                    <a:pt x="55765" y="364337"/>
                  </a:moveTo>
                  <a:lnTo>
                    <a:pt x="342" y="364401"/>
                  </a:lnTo>
                  <a:lnTo>
                    <a:pt x="28105" y="419785"/>
                  </a:lnTo>
                  <a:lnTo>
                    <a:pt x="55765" y="364337"/>
                  </a:lnTo>
                  <a:close/>
                </a:path>
              </a:pathLst>
            </a:custGeom>
            <a:solidFill>
              <a:srgbClr val="231F20"/>
            </a:solidFill>
          </p:spPr>
          <p:txBody>
            <a:bodyPr wrap="square" lIns="0" tIns="0" rIns="0" bIns="0" rtlCol="0"/>
            <a:lstStyle/>
            <a:p>
              <a:endParaRPr/>
            </a:p>
          </p:txBody>
        </p:sp>
      </p:grpSp>
      <p:sp>
        <p:nvSpPr>
          <p:cNvPr id="31" name="object 31"/>
          <p:cNvSpPr/>
          <p:nvPr/>
        </p:nvSpPr>
        <p:spPr>
          <a:xfrm>
            <a:off x="8622548" y="3276668"/>
            <a:ext cx="510540" cy="5080"/>
          </a:xfrm>
          <a:custGeom>
            <a:avLst/>
            <a:gdLst/>
            <a:ahLst/>
            <a:cxnLst/>
            <a:rect l="l" t="t" r="r" b="b"/>
            <a:pathLst>
              <a:path w="510539" h="5079">
                <a:moveTo>
                  <a:pt x="0" y="0"/>
                </a:moveTo>
                <a:lnTo>
                  <a:pt x="510311" y="4622"/>
                </a:lnTo>
              </a:path>
            </a:pathLst>
          </a:custGeom>
          <a:ln w="6921">
            <a:solidFill>
              <a:srgbClr val="231F20"/>
            </a:solidFill>
          </a:ln>
        </p:spPr>
        <p:txBody>
          <a:bodyPr wrap="square" lIns="0" tIns="0" rIns="0" bIns="0" rtlCol="0"/>
          <a:lstStyle/>
          <a:p>
            <a:endParaRPr/>
          </a:p>
        </p:txBody>
      </p:sp>
      <p:sp>
        <p:nvSpPr>
          <p:cNvPr id="32" name="object 32"/>
          <p:cNvSpPr/>
          <p:nvPr/>
        </p:nvSpPr>
        <p:spPr>
          <a:xfrm>
            <a:off x="9013709" y="3677988"/>
            <a:ext cx="179705" cy="0"/>
          </a:xfrm>
          <a:custGeom>
            <a:avLst/>
            <a:gdLst/>
            <a:ahLst/>
            <a:cxnLst/>
            <a:rect l="l" t="t" r="r" b="b"/>
            <a:pathLst>
              <a:path w="179704">
                <a:moveTo>
                  <a:pt x="0" y="0"/>
                </a:moveTo>
                <a:lnTo>
                  <a:pt x="179641" y="0"/>
                </a:lnTo>
              </a:path>
            </a:pathLst>
          </a:custGeom>
          <a:ln w="6921">
            <a:solidFill>
              <a:srgbClr val="231F20"/>
            </a:solidFill>
          </a:ln>
        </p:spPr>
        <p:txBody>
          <a:bodyPr wrap="square" lIns="0" tIns="0" rIns="0" bIns="0" rtlCol="0"/>
          <a:lstStyle/>
          <a:p>
            <a:endParaRPr/>
          </a:p>
        </p:txBody>
      </p:sp>
      <p:sp>
        <p:nvSpPr>
          <p:cNvPr id="33" name="object 33"/>
          <p:cNvSpPr/>
          <p:nvPr/>
        </p:nvSpPr>
        <p:spPr>
          <a:xfrm>
            <a:off x="9019246" y="3990180"/>
            <a:ext cx="179705" cy="0"/>
          </a:xfrm>
          <a:custGeom>
            <a:avLst/>
            <a:gdLst/>
            <a:ahLst/>
            <a:cxnLst/>
            <a:rect l="l" t="t" r="r" b="b"/>
            <a:pathLst>
              <a:path w="179704">
                <a:moveTo>
                  <a:pt x="0" y="0"/>
                </a:moveTo>
                <a:lnTo>
                  <a:pt x="179654" y="0"/>
                </a:lnTo>
              </a:path>
            </a:pathLst>
          </a:custGeom>
          <a:ln w="6921">
            <a:solidFill>
              <a:srgbClr val="231F20"/>
            </a:solidFill>
          </a:ln>
        </p:spPr>
        <p:txBody>
          <a:bodyPr wrap="square" lIns="0" tIns="0" rIns="0" bIns="0" rtlCol="0"/>
          <a:lstStyle/>
          <a:p>
            <a:endParaRPr/>
          </a:p>
        </p:txBody>
      </p:sp>
      <p:sp>
        <p:nvSpPr>
          <p:cNvPr id="34" name="object 34"/>
          <p:cNvSpPr/>
          <p:nvPr/>
        </p:nvSpPr>
        <p:spPr>
          <a:xfrm>
            <a:off x="8690899" y="4415047"/>
            <a:ext cx="477520" cy="635"/>
          </a:xfrm>
          <a:custGeom>
            <a:avLst/>
            <a:gdLst/>
            <a:ahLst/>
            <a:cxnLst/>
            <a:rect l="l" t="t" r="r" b="b"/>
            <a:pathLst>
              <a:path w="477520" h="635">
                <a:moveTo>
                  <a:pt x="0" y="0"/>
                </a:moveTo>
                <a:lnTo>
                  <a:pt x="477050" y="469"/>
                </a:lnTo>
              </a:path>
            </a:pathLst>
          </a:custGeom>
          <a:ln w="6921">
            <a:solidFill>
              <a:srgbClr val="231F20"/>
            </a:solidFill>
          </a:ln>
        </p:spPr>
        <p:txBody>
          <a:bodyPr wrap="square" lIns="0" tIns="0" rIns="0" bIns="0" rtlCol="0"/>
          <a:lstStyle/>
          <a:p>
            <a:endParaRPr/>
          </a:p>
        </p:txBody>
      </p:sp>
      <p:sp>
        <p:nvSpPr>
          <p:cNvPr id="35" name="object 35"/>
          <p:cNvSpPr/>
          <p:nvPr/>
        </p:nvSpPr>
        <p:spPr>
          <a:xfrm>
            <a:off x="7770492" y="4488942"/>
            <a:ext cx="55880" cy="55880"/>
          </a:xfrm>
          <a:custGeom>
            <a:avLst/>
            <a:gdLst/>
            <a:ahLst/>
            <a:cxnLst/>
            <a:rect l="l" t="t" r="r" b="b"/>
            <a:pathLst>
              <a:path w="55880" h="55879">
                <a:moveTo>
                  <a:pt x="0" y="0"/>
                </a:moveTo>
                <a:lnTo>
                  <a:pt x="0" y="55422"/>
                </a:lnTo>
                <a:lnTo>
                  <a:pt x="55422" y="27711"/>
                </a:lnTo>
                <a:lnTo>
                  <a:pt x="0" y="0"/>
                </a:lnTo>
                <a:close/>
              </a:path>
            </a:pathLst>
          </a:custGeom>
          <a:solidFill>
            <a:srgbClr val="231F20"/>
          </a:solidFill>
        </p:spPr>
        <p:txBody>
          <a:bodyPr wrap="square" lIns="0" tIns="0" rIns="0" bIns="0" rtlCol="0"/>
          <a:lstStyle/>
          <a:p>
            <a:endParaRPr/>
          </a:p>
        </p:txBody>
      </p:sp>
      <p:sp>
        <p:nvSpPr>
          <p:cNvPr id="36" name="object 36"/>
          <p:cNvSpPr/>
          <p:nvPr/>
        </p:nvSpPr>
        <p:spPr>
          <a:xfrm>
            <a:off x="7421826" y="4488935"/>
            <a:ext cx="55880" cy="55880"/>
          </a:xfrm>
          <a:custGeom>
            <a:avLst/>
            <a:gdLst/>
            <a:ahLst/>
            <a:cxnLst/>
            <a:rect l="l" t="t" r="r" b="b"/>
            <a:pathLst>
              <a:path w="55880" h="55879">
                <a:moveTo>
                  <a:pt x="55410" y="0"/>
                </a:moveTo>
                <a:lnTo>
                  <a:pt x="0" y="27711"/>
                </a:lnTo>
                <a:lnTo>
                  <a:pt x="55410" y="55422"/>
                </a:lnTo>
                <a:lnTo>
                  <a:pt x="55410" y="0"/>
                </a:lnTo>
                <a:close/>
              </a:path>
            </a:pathLst>
          </a:custGeom>
          <a:solidFill>
            <a:srgbClr val="231F20"/>
          </a:solidFill>
        </p:spPr>
        <p:txBody>
          <a:bodyPr wrap="square" lIns="0" tIns="0" rIns="0" bIns="0" rtlCol="0"/>
          <a:lstStyle/>
          <a:p>
            <a:endParaRPr/>
          </a:p>
        </p:txBody>
      </p:sp>
      <p:sp>
        <p:nvSpPr>
          <p:cNvPr id="37" name="object 37"/>
          <p:cNvSpPr/>
          <p:nvPr/>
        </p:nvSpPr>
        <p:spPr>
          <a:xfrm>
            <a:off x="8882555" y="4488942"/>
            <a:ext cx="55880" cy="55880"/>
          </a:xfrm>
          <a:custGeom>
            <a:avLst/>
            <a:gdLst/>
            <a:ahLst/>
            <a:cxnLst/>
            <a:rect l="l" t="t" r="r" b="b"/>
            <a:pathLst>
              <a:path w="55879" h="55879">
                <a:moveTo>
                  <a:pt x="0" y="0"/>
                </a:moveTo>
                <a:lnTo>
                  <a:pt x="0" y="55422"/>
                </a:lnTo>
                <a:lnTo>
                  <a:pt x="55410" y="27711"/>
                </a:lnTo>
                <a:lnTo>
                  <a:pt x="0" y="0"/>
                </a:lnTo>
                <a:close/>
              </a:path>
            </a:pathLst>
          </a:custGeom>
          <a:solidFill>
            <a:srgbClr val="231F20"/>
          </a:solidFill>
        </p:spPr>
        <p:txBody>
          <a:bodyPr wrap="square" lIns="0" tIns="0" rIns="0" bIns="0" rtlCol="0"/>
          <a:lstStyle/>
          <a:p>
            <a:endParaRPr/>
          </a:p>
        </p:txBody>
      </p:sp>
      <p:sp>
        <p:nvSpPr>
          <p:cNvPr id="38" name="object 38"/>
          <p:cNvSpPr/>
          <p:nvPr/>
        </p:nvSpPr>
        <p:spPr>
          <a:xfrm>
            <a:off x="8556508" y="4488935"/>
            <a:ext cx="55880" cy="55880"/>
          </a:xfrm>
          <a:custGeom>
            <a:avLst/>
            <a:gdLst/>
            <a:ahLst/>
            <a:cxnLst/>
            <a:rect l="l" t="t" r="r" b="b"/>
            <a:pathLst>
              <a:path w="55879" h="55879">
                <a:moveTo>
                  <a:pt x="55422" y="0"/>
                </a:moveTo>
                <a:lnTo>
                  <a:pt x="0" y="27711"/>
                </a:lnTo>
                <a:lnTo>
                  <a:pt x="55422" y="55422"/>
                </a:lnTo>
                <a:lnTo>
                  <a:pt x="55422" y="0"/>
                </a:lnTo>
                <a:close/>
              </a:path>
            </a:pathLst>
          </a:custGeom>
          <a:solidFill>
            <a:srgbClr val="231F20"/>
          </a:solidFill>
        </p:spPr>
        <p:txBody>
          <a:bodyPr wrap="square" lIns="0" tIns="0" rIns="0" bIns="0" rtlCol="0"/>
          <a:lstStyle/>
          <a:p>
            <a:endParaRPr/>
          </a:p>
        </p:txBody>
      </p:sp>
      <p:grpSp>
        <p:nvGrpSpPr>
          <p:cNvPr id="39" name="object 39"/>
          <p:cNvGrpSpPr/>
          <p:nvPr/>
        </p:nvGrpSpPr>
        <p:grpSpPr>
          <a:xfrm>
            <a:off x="7875788" y="4488973"/>
            <a:ext cx="666750" cy="55880"/>
            <a:chOff x="3192663" y="4488973"/>
            <a:chExt cx="666750" cy="55880"/>
          </a:xfrm>
        </p:grpSpPr>
        <p:sp>
          <p:nvSpPr>
            <p:cNvPr id="40" name="object 40"/>
            <p:cNvSpPr/>
            <p:nvPr/>
          </p:nvSpPr>
          <p:spPr>
            <a:xfrm>
              <a:off x="3238852" y="4516685"/>
              <a:ext cx="574040" cy="635"/>
            </a:xfrm>
            <a:custGeom>
              <a:avLst/>
              <a:gdLst/>
              <a:ahLst/>
              <a:cxnLst/>
              <a:rect l="l" t="t" r="r" b="b"/>
              <a:pathLst>
                <a:path w="574039" h="635">
                  <a:moveTo>
                    <a:pt x="0" y="0"/>
                  </a:moveTo>
                  <a:lnTo>
                    <a:pt x="574027" y="393"/>
                  </a:lnTo>
                </a:path>
              </a:pathLst>
            </a:custGeom>
            <a:ln w="9232">
              <a:solidFill>
                <a:srgbClr val="231F20"/>
              </a:solidFill>
            </a:ln>
          </p:spPr>
          <p:txBody>
            <a:bodyPr wrap="square" lIns="0" tIns="0" rIns="0" bIns="0" rtlCol="0"/>
            <a:lstStyle/>
            <a:p>
              <a:endParaRPr/>
            </a:p>
          </p:txBody>
        </p:sp>
        <p:sp>
          <p:nvSpPr>
            <p:cNvPr id="41" name="object 41"/>
            <p:cNvSpPr/>
            <p:nvPr/>
          </p:nvSpPr>
          <p:spPr>
            <a:xfrm>
              <a:off x="3192653" y="4488979"/>
              <a:ext cx="666750" cy="55880"/>
            </a:xfrm>
            <a:custGeom>
              <a:avLst/>
              <a:gdLst/>
              <a:ahLst/>
              <a:cxnLst/>
              <a:rect l="l" t="t" r="r" b="b"/>
              <a:pathLst>
                <a:path w="666750" h="55879">
                  <a:moveTo>
                    <a:pt x="55435" y="0"/>
                  </a:moveTo>
                  <a:lnTo>
                    <a:pt x="0" y="27673"/>
                  </a:lnTo>
                  <a:lnTo>
                    <a:pt x="55397" y="55422"/>
                  </a:lnTo>
                  <a:lnTo>
                    <a:pt x="55435" y="0"/>
                  </a:lnTo>
                  <a:close/>
                </a:path>
                <a:path w="666750" h="55879">
                  <a:moveTo>
                    <a:pt x="666407" y="28143"/>
                  </a:moveTo>
                  <a:lnTo>
                    <a:pt x="611009" y="393"/>
                  </a:lnTo>
                  <a:lnTo>
                    <a:pt x="610971" y="55803"/>
                  </a:lnTo>
                  <a:lnTo>
                    <a:pt x="666407" y="28143"/>
                  </a:lnTo>
                  <a:close/>
                </a:path>
              </a:pathLst>
            </a:custGeom>
            <a:solidFill>
              <a:srgbClr val="231F20"/>
            </a:solidFill>
          </p:spPr>
          <p:txBody>
            <a:bodyPr wrap="square" lIns="0" tIns="0" rIns="0" bIns="0" rtlCol="0"/>
            <a:lstStyle/>
            <a:p>
              <a:endParaRPr/>
            </a:p>
          </p:txBody>
        </p:sp>
      </p:grpSp>
      <p:grpSp>
        <p:nvGrpSpPr>
          <p:cNvPr id="42" name="object 42"/>
          <p:cNvGrpSpPr/>
          <p:nvPr/>
        </p:nvGrpSpPr>
        <p:grpSpPr>
          <a:xfrm>
            <a:off x="5799496" y="6020422"/>
            <a:ext cx="1308735" cy="598170"/>
            <a:chOff x="1116370" y="6020422"/>
            <a:chExt cx="1308735" cy="598170"/>
          </a:xfrm>
        </p:grpSpPr>
        <p:sp>
          <p:nvSpPr>
            <p:cNvPr id="43" name="object 43"/>
            <p:cNvSpPr/>
            <p:nvPr/>
          </p:nvSpPr>
          <p:spPr>
            <a:xfrm>
              <a:off x="1459268" y="6032423"/>
              <a:ext cx="154940" cy="457200"/>
            </a:xfrm>
            <a:custGeom>
              <a:avLst/>
              <a:gdLst/>
              <a:ahLst/>
              <a:cxnLst/>
              <a:rect l="l" t="t" r="r" b="b"/>
              <a:pathLst>
                <a:path w="154940" h="457200">
                  <a:moveTo>
                    <a:pt x="0" y="457200"/>
                  </a:moveTo>
                  <a:lnTo>
                    <a:pt x="154711" y="457200"/>
                  </a:lnTo>
                  <a:lnTo>
                    <a:pt x="154711" y="0"/>
                  </a:lnTo>
                  <a:lnTo>
                    <a:pt x="0" y="0"/>
                  </a:lnTo>
                  <a:lnTo>
                    <a:pt x="0" y="457200"/>
                  </a:lnTo>
                  <a:close/>
                </a:path>
              </a:pathLst>
            </a:custGeom>
            <a:ln w="13855">
              <a:solidFill>
                <a:srgbClr val="231F20"/>
              </a:solidFill>
            </a:ln>
          </p:spPr>
          <p:txBody>
            <a:bodyPr wrap="square" lIns="0" tIns="0" rIns="0" bIns="0" rtlCol="0"/>
            <a:lstStyle/>
            <a:p>
              <a:endParaRPr/>
            </a:p>
          </p:txBody>
        </p:sp>
        <p:sp>
          <p:nvSpPr>
            <p:cNvPr id="44" name="object 44"/>
            <p:cNvSpPr/>
            <p:nvPr/>
          </p:nvSpPr>
          <p:spPr>
            <a:xfrm>
              <a:off x="1359509" y="6122009"/>
              <a:ext cx="154940" cy="457200"/>
            </a:xfrm>
            <a:custGeom>
              <a:avLst/>
              <a:gdLst/>
              <a:ahLst/>
              <a:cxnLst/>
              <a:rect l="l" t="t" r="r" b="b"/>
              <a:pathLst>
                <a:path w="154940" h="457200">
                  <a:moveTo>
                    <a:pt x="154711" y="0"/>
                  </a:moveTo>
                  <a:lnTo>
                    <a:pt x="0" y="0"/>
                  </a:lnTo>
                  <a:lnTo>
                    <a:pt x="0" y="457200"/>
                  </a:lnTo>
                  <a:lnTo>
                    <a:pt x="154711" y="457200"/>
                  </a:lnTo>
                  <a:lnTo>
                    <a:pt x="154711" y="0"/>
                  </a:lnTo>
                  <a:close/>
                </a:path>
              </a:pathLst>
            </a:custGeom>
            <a:solidFill>
              <a:srgbClr val="FFFFFF"/>
            </a:solidFill>
          </p:spPr>
          <p:txBody>
            <a:bodyPr wrap="square" lIns="0" tIns="0" rIns="0" bIns="0" rtlCol="0"/>
            <a:lstStyle/>
            <a:p>
              <a:endParaRPr/>
            </a:p>
          </p:txBody>
        </p:sp>
        <p:sp>
          <p:nvSpPr>
            <p:cNvPr id="45" name="object 45"/>
            <p:cNvSpPr/>
            <p:nvPr/>
          </p:nvSpPr>
          <p:spPr>
            <a:xfrm>
              <a:off x="1359509" y="6122009"/>
              <a:ext cx="154940" cy="457200"/>
            </a:xfrm>
            <a:custGeom>
              <a:avLst/>
              <a:gdLst/>
              <a:ahLst/>
              <a:cxnLst/>
              <a:rect l="l" t="t" r="r" b="b"/>
              <a:pathLst>
                <a:path w="154940" h="457200">
                  <a:moveTo>
                    <a:pt x="0" y="457200"/>
                  </a:moveTo>
                  <a:lnTo>
                    <a:pt x="154711" y="457200"/>
                  </a:lnTo>
                  <a:lnTo>
                    <a:pt x="154711" y="0"/>
                  </a:lnTo>
                  <a:lnTo>
                    <a:pt x="0" y="0"/>
                  </a:lnTo>
                  <a:lnTo>
                    <a:pt x="0" y="457200"/>
                  </a:lnTo>
                  <a:close/>
                </a:path>
              </a:pathLst>
            </a:custGeom>
            <a:ln w="13855">
              <a:solidFill>
                <a:srgbClr val="231F20"/>
              </a:solidFill>
            </a:ln>
          </p:spPr>
          <p:txBody>
            <a:bodyPr wrap="square" lIns="0" tIns="0" rIns="0" bIns="0" rtlCol="0"/>
            <a:lstStyle/>
            <a:p>
              <a:endParaRPr/>
            </a:p>
          </p:txBody>
        </p:sp>
        <p:sp>
          <p:nvSpPr>
            <p:cNvPr id="46" name="object 46"/>
            <p:cNvSpPr/>
            <p:nvPr/>
          </p:nvSpPr>
          <p:spPr>
            <a:xfrm>
              <a:off x="1369675" y="6027350"/>
              <a:ext cx="248285" cy="106680"/>
            </a:xfrm>
            <a:custGeom>
              <a:avLst/>
              <a:gdLst/>
              <a:ahLst/>
              <a:cxnLst/>
              <a:rect l="l" t="t" r="r" b="b"/>
              <a:pathLst>
                <a:path w="248284" h="106679">
                  <a:moveTo>
                    <a:pt x="144551" y="106210"/>
                  </a:moveTo>
                  <a:lnTo>
                    <a:pt x="247992" y="10159"/>
                  </a:lnTo>
                </a:path>
                <a:path w="248284" h="106679">
                  <a:moveTo>
                    <a:pt x="0" y="96507"/>
                  </a:moveTo>
                  <a:lnTo>
                    <a:pt x="103454" y="0"/>
                  </a:lnTo>
                </a:path>
              </a:pathLst>
            </a:custGeom>
            <a:ln w="13855">
              <a:solidFill>
                <a:srgbClr val="231F20"/>
              </a:solidFill>
            </a:ln>
          </p:spPr>
          <p:txBody>
            <a:bodyPr wrap="square" lIns="0" tIns="0" rIns="0" bIns="0" rtlCol="0"/>
            <a:lstStyle/>
            <a:p>
              <a:endParaRPr/>
            </a:p>
          </p:txBody>
        </p:sp>
        <p:sp>
          <p:nvSpPr>
            <p:cNvPr id="47" name="object 47"/>
            <p:cNvSpPr/>
            <p:nvPr/>
          </p:nvSpPr>
          <p:spPr>
            <a:xfrm>
              <a:off x="1470357" y="6259177"/>
              <a:ext cx="948055" cy="186690"/>
            </a:xfrm>
            <a:custGeom>
              <a:avLst/>
              <a:gdLst/>
              <a:ahLst/>
              <a:cxnLst/>
              <a:rect l="l" t="t" r="r" b="b"/>
              <a:pathLst>
                <a:path w="948055" h="186689">
                  <a:moveTo>
                    <a:pt x="947635" y="0"/>
                  </a:moveTo>
                  <a:lnTo>
                    <a:pt x="236905" y="0"/>
                  </a:lnTo>
                  <a:lnTo>
                    <a:pt x="0" y="186105"/>
                  </a:lnTo>
                  <a:lnTo>
                    <a:pt x="710730" y="186105"/>
                  </a:lnTo>
                  <a:lnTo>
                    <a:pt x="947635" y="0"/>
                  </a:lnTo>
                  <a:close/>
                </a:path>
              </a:pathLst>
            </a:custGeom>
            <a:solidFill>
              <a:srgbClr val="FFFFFF"/>
            </a:solidFill>
          </p:spPr>
          <p:txBody>
            <a:bodyPr wrap="square" lIns="0" tIns="0" rIns="0" bIns="0" rtlCol="0"/>
            <a:lstStyle/>
            <a:p>
              <a:endParaRPr/>
            </a:p>
          </p:txBody>
        </p:sp>
        <p:sp>
          <p:nvSpPr>
            <p:cNvPr id="48" name="object 48"/>
            <p:cNvSpPr/>
            <p:nvPr/>
          </p:nvSpPr>
          <p:spPr>
            <a:xfrm>
              <a:off x="1470357" y="6259177"/>
              <a:ext cx="948055" cy="186690"/>
            </a:xfrm>
            <a:custGeom>
              <a:avLst/>
              <a:gdLst/>
              <a:ahLst/>
              <a:cxnLst/>
              <a:rect l="l" t="t" r="r" b="b"/>
              <a:pathLst>
                <a:path w="948055" h="186689">
                  <a:moveTo>
                    <a:pt x="236905" y="0"/>
                  </a:moveTo>
                  <a:lnTo>
                    <a:pt x="0" y="186105"/>
                  </a:lnTo>
                  <a:lnTo>
                    <a:pt x="710730" y="186105"/>
                  </a:lnTo>
                  <a:lnTo>
                    <a:pt x="947635" y="0"/>
                  </a:lnTo>
                  <a:lnTo>
                    <a:pt x="236905" y="0"/>
                  </a:lnTo>
                  <a:close/>
                </a:path>
              </a:pathLst>
            </a:custGeom>
            <a:ln w="13855">
              <a:solidFill>
                <a:srgbClr val="231F20"/>
              </a:solidFill>
            </a:ln>
          </p:spPr>
          <p:txBody>
            <a:bodyPr wrap="square" lIns="0" tIns="0" rIns="0" bIns="0" rtlCol="0"/>
            <a:lstStyle/>
            <a:p>
              <a:endParaRPr/>
            </a:p>
          </p:txBody>
        </p:sp>
        <p:sp>
          <p:nvSpPr>
            <p:cNvPr id="49" name="object 49"/>
            <p:cNvSpPr/>
            <p:nvPr/>
          </p:nvSpPr>
          <p:spPr>
            <a:xfrm>
              <a:off x="1470355" y="6441135"/>
              <a:ext cx="709930" cy="166370"/>
            </a:xfrm>
            <a:custGeom>
              <a:avLst/>
              <a:gdLst/>
              <a:ahLst/>
              <a:cxnLst/>
              <a:rect l="l" t="t" r="r" b="b"/>
              <a:pathLst>
                <a:path w="709930" h="166370">
                  <a:moveTo>
                    <a:pt x="709345" y="0"/>
                  </a:moveTo>
                  <a:lnTo>
                    <a:pt x="0" y="0"/>
                  </a:lnTo>
                  <a:lnTo>
                    <a:pt x="0" y="165785"/>
                  </a:lnTo>
                  <a:lnTo>
                    <a:pt x="709345" y="165785"/>
                  </a:lnTo>
                  <a:lnTo>
                    <a:pt x="709345" y="0"/>
                  </a:lnTo>
                  <a:close/>
                </a:path>
              </a:pathLst>
            </a:custGeom>
            <a:solidFill>
              <a:srgbClr val="FFFFFF"/>
            </a:solidFill>
          </p:spPr>
          <p:txBody>
            <a:bodyPr wrap="square" lIns="0" tIns="0" rIns="0" bIns="0" rtlCol="0"/>
            <a:lstStyle/>
            <a:p>
              <a:endParaRPr/>
            </a:p>
          </p:txBody>
        </p:sp>
        <p:sp>
          <p:nvSpPr>
            <p:cNvPr id="50" name="object 50"/>
            <p:cNvSpPr/>
            <p:nvPr/>
          </p:nvSpPr>
          <p:spPr>
            <a:xfrm>
              <a:off x="1470355" y="6441135"/>
              <a:ext cx="709930" cy="166370"/>
            </a:xfrm>
            <a:custGeom>
              <a:avLst/>
              <a:gdLst/>
              <a:ahLst/>
              <a:cxnLst/>
              <a:rect l="l" t="t" r="r" b="b"/>
              <a:pathLst>
                <a:path w="709930" h="166370">
                  <a:moveTo>
                    <a:pt x="0" y="165785"/>
                  </a:moveTo>
                  <a:lnTo>
                    <a:pt x="709345" y="165785"/>
                  </a:lnTo>
                  <a:lnTo>
                    <a:pt x="709345" y="0"/>
                  </a:lnTo>
                  <a:lnTo>
                    <a:pt x="0" y="0"/>
                  </a:lnTo>
                  <a:lnTo>
                    <a:pt x="0" y="165785"/>
                  </a:lnTo>
                  <a:close/>
                </a:path>
              </a:pathLst>
            </a:custGeom>
            <a:ln w="13855">
              <a:solidFill>
                <a:srgbClr val="231F20"/>
              </a:solidFill>
            </a:ln>
          </p:spPr>
          <p:txBody>
            <a:bodyPr wrap="square" lIns="0" tIns="0" rIns="0" bIns="0" rtlCol="0"/>
            <a:lstStyle/>
            <a:p>
              <a:endParaRPr/>
            </a:p>
          </p:txBody>
        </p:sp>
        <p:sp>
          <p:nvSpPr>
            <p:cNvPr id="51" name="object 51"/>
            <p:cNvSpPr/>
            <p:nvPr/>
          </p:nvSpPr>
          <p:spPr>
            <a:xfrm>
              <a:off x="2179703" y="6259177"/>
              <a:ext cx="238760" cy="352425"/>
            </a:xfrm>
            <a:custGeom>
              <a:avLst/>
              <a:gdLst/>
              <a:ahLst/>
              <a:cxnLst/>
              <a:rect l="l" t="t" r="r" b="b"/>
              <a:pathLst>
                <a:path w="238760" h="352425">
                  <a:moveTo>
                    <a:pt x="238290" y="0"/>
                  </a:moveTo>
                  <a:lnTo>
                    <a:pt x="238290" y="166255"/>
                  </a:lnTo>
                </a:path>
                <a:path w="238760" h="352425">
                  <a:moveTo>
                    <a:pt x="0" y="351891"/>
                  </a:moveTo>
                  <a:lnTo>
                    <a:pt x="238290" y="166255"/>
                  </a:lnTo>
                </a:path>
              </a:pathLst>
            </a:custGeom>
            <a:ln w="13855">
              <a:solidFill>
                <a:srgbClr val="231F20"/>
              </a:solidFill>
            </a:ln>
          </p:spPr>
          <p:txBody>
            <a:bodyPr wrap="square" lIns="0" tIns="0" rIns="0" bIns="0" rtlCol="0"/>
            <a:lstStyle/>
            <a:p>
              <a:endParaRPr/>
            </a:p>
          </p:txBody>
        </p:sp>
        <p:sp>
          <p:nvSpPr>
            <p:cNvPr id="52" name="object 52"/>
            <p:cNvSpPr/>
            <p:nvPr/>
          </p:nvSpPr>
          <p:spPr>
            <a:xfrm>
              <a:off x="1475432" y="6049509"/>
              <a:ext cx="0" cy="66040"/>
            </a:xfrm>
            <a:custGeom>
              <a:avLst/>
              <a:gdLst/>
              <a:ahLst/>
              <a:cxnLst/>
              <a:rect l="l" t="t" r="r" b="b"/>
              <a:pathLst>
                <a:path h="66039">
                  <a:moveTo>
                    <a:pt x="0" y="0"/>
                  </a:moveTo>
                  <a:lnTo>
                    <a:pt x="0" y="66040"/>
                  </a:lnTo>
                </a:path>
              </a:pathLst>
            </a:custGeom>
            <a:ln w="41567">
              <a:solidFill>
                <a:srgbClr val="FFFFFF"/>
              </a:solidFill>
            </a:ln>
          </p:spPr>
          <p:txBody>
            <a:bodyPr wrap="square" lIns="0" tIns="0" rIns="0" bIns="0" rtlCol="0"/>
            <a:lstStyle/>
            <a:p>
              <a:endParaRPr/>
            </a:p>
          </p:txBody>
        </p:sp>
        <p:sp>
          <p:nvSpPr>
            <p:cNvPr id="53" name="object 53"/>
            <p:cNvSpPr/>
            <p:nvPr/>
          </p:nvSpPr>
          <p:spPr>
            <a:xfrm>
              <a:off x="1119831" y="6145572"/>
              <a:ext cx="190500" cy="440690"/>
            </a:xfrm>
            <a:custGeom>
              <a:avLst/>
              <a:gdLst/>
              <a:ahLst/>
              <a:cxnLst/>
              <a:rect l="l" t="t" r="r" b="b"/>
              <a:pathLst>
                <a:path w="190500" h="440690">
                  <a:moveTo>
                    <a:pt x="190271" y="0"/>
                  </a:moveTo>
                  <a:lnTo>
                    <a:pt x="5549" y="457"/>
                  </a:lnTo>
                </a:path>
                <a:path w="190500" h="440690">
                  <a:moveTo>
                    <a:pt x="179654" y="439648"/>
                  </a:moveTo>
                  <a:lnTo>
                    <a:pt x="0" y="440105"/>
                  </a:lnTo>
                </a:path>
              </a:pathLst>
            </a:custGeom>
            <a:ln w="6921">
              <a:solidFill>
                <a:srgbClr val="231F20"/>
              </a:solidFill>
            </a:ln>
          </p:spPr>
          <p:txBody>
            <a:bodyPr wrap="square" lIns="0" tIns="0" rIns="0" bIns="0" rtlCol="0"/>
            <a:lstStyle/>
            <a:p>
              <a:endParaRPr/>
            </a:p>
          </p:txBody>
        </p:sp>
        <p:sp>
          <p:nvSpPr>
            <p:cNvPr id="54" name="object 54"/>
            <p:cNvSpPr/>
            <p:nvPr/>
          </p:nvSpPr>
          <p:spPr>
            <a:xfrm>
              <a:off x="1226560" y="6191751"/>
              <a:ext cx="635" cy="353695"/>
            </a:xfrm>
            <a:custGeom>
              <a:avLst/>
              <a:gdLst/>
              <a:ahLst/>
              <a:cxnLst/>
              <a:rect l="l" t="t" r="r" b="b"/>
              <a:pathLst>
                <a:path w="634" h="353695">
                  <a:moveTo>
                    <a:pt x="0" y="0"/>
                  </a:moveTo>
                  <a:lnTo>
                    <a:pt x="368" y="353288"/>
                  </a:lnTo>
                </a:path>
              </a:pathLst>
            </a:custGeom>
            <a:ln w="9232">
              <a:solidFill>
                <a:srgbClr val="231F20"/>
              </a:solidFill>
            </a:ln>
          </p:spPr>
          <p:txBody>
            <a:bodyPr wrap="square" lIns="0" tIns="0" rIns="0" bIns="0" rtlCol="0"/>
            <a:lstStyle/>
            <a:p>
              <a:endParaRPr/>
            </a:p>
          </p:txBody>
        </p:sp>
        <p:sp>
          <p:nvSpPr>
            <p:cNvPr id="55" name="object 55"/>
            <p:cNvSpPr/>
            <p:nvPr/>
          </p:nvSpPr>
          <p:spPr>
            <a:xfrm>
              <a:off x="1198854" y="6145568"/>
              <a:ext cx="55880" cy="445770"/>
            </a:xfrm>
            <a:custGeom>
              <a:avLst/>
              <a:gdLst/>
              <a:ahLst/>
              <a:cxnLst/>
              <a:rect l="l" t="t" r="r" b="b"/>
              <a:pathLst>
                <a:path w="55880" h="445770">
                  <a:moveTo>
                    <a:pt x="55410" y="55384"/>
                  </a:moveTo>
                  <a:lnTo>
                    <a:pt x="27647" y="0"/>
                  </a:lnTo>
                  <a:lnTo>
                    <a:pt x="0" y="55448"/>
                  </a:lnTo>
                  <a:lnTo>
                    <a:pt x="55410" y="55384"/>
                  </a:lnTo>
                  <a:close/>
                </a:path>
                <a:path w="55880" h="445770">
                  <a:moveTo>
                    <a:pt x="55765" y="390207"/>
                  </a:moveTo>
                  <a:lnTo>
                    <a:pt x="355" y="390258"/>
                  </a:lnTo>
                  <a:lnTo>
                    <a:pt x="28117" y="445655"/>
                  </a:lnTo>
                  <a:lnTo>
                    <a:pt x="55765" y="390207"/>
                  </a:lnTo>
                  <a:close/>
                </a:path>
              </a:pathLst>
            </a:custGeom>
            <a:solidFill>
              <a:srgbClr val="231F20"/>
            </a:solidFill>
          </p:spPr>
          <p:txBody>
            <a:bodyPr wrap="square" lIns="0" tIns="0" rIns="0" bIns="0" rtlCol="0"/>
            <a:lstStyle/>
            <a:p>
              <a:endParaRPr/>
            </a:p>
          </p:txBody>
        </p:sp>
      </p:grpSp>
      <p:sp>
        <p:nvSpPr>
          <p:cNvPr id="56" name="object 56"/>
          <p:cNvSpPr/>
          <p:nvPr/>
        </p:nvSpPr>
        <p:spPr>
          <a:xfrm>
            <a:off x="7123292" y="6969455"/>
            <a:ext cx="466090" cy="222250"/>
          </a:xfrm>
          <a:custGeom>
            <a:avLst/>
            <a:gdLst/>
            <a:ahLst/>
            <a:cxnLst/>
            <a:rect l="l" t="t" r="r" b="b"/>
            <a:pathLst>
              <a:path w="466089" h="222250">
                <a:moveTo>
                  <a:pt x="0" y="221665"/>
                </a:moveTo>
                <a:lnTo>
                  <a:pt x="465505" y="0"/>
                </a:lnTo>
              </a:path>
            </a:pathLst>
          </a:custGeom>
          <a:ln w="6921">
            <a:solidFill>
              <a:srgbClr val="231F20"/>
            </a:solidFill>
          </a:ln>
        </p:spPr>
        <p:txBody>
          <a:bodyPr wrap="square" lIns="0" tIns="0" rIns="0" bIns="0" rtlCol="0"/>
          <a:lstStyle/>
          <a:p>
            <a:endParaRPr/>
          </a:p>
        </p:txBody>
      </p:sp>
      <p:grpSp>
        <p:nvGrpSpPr>
          <p:cNvPr id="57" name="object 57"/>
          <p:cNvGrpSpPr/>
          <p:nvPr/>
        </p:nvGrpSpPr>
        <p:grpSpPr>
          <a:xfrm>
            <a:off x="8568160" y="6217757"/>
            <a:ext cx="572135" cy="636905"/>
            <a:chOff x="3885034" y="6217756"/>
            <a:chExt cx="572135" cy="636905"/>
          </a:xfrm>
        </p:grpSpPr>
        <p:sp>
          <p:nvSpPr>
            <p:cNvPr id="58" name="object 58"/>
            <p:cNvSpPr/>
            <p:nvPr/>
          </p:nvSpPr>
          <p:spPr>
            <a:xfrm>
              <a:off x="3995244" y="6347523"/>
              <a:ext cx="458470" cy="457834"/>
            </a:xfrm>
            <a:custGeom>
              <a:avLst/>
              <a:gdLst/>
              <a:ahLst/>
              <a:cxnLst/>
              <a:rect l="l" t="t" r="r" b="b"/>
              <a:pathLst>
                <a:path w="458470" h="457834">
                  <a:moveTo>
                    <a:pt x="236931" y="457377"/>
                  </a:moveTo>
                  <a:lnTo>
                    <a:pt x="282903" y="451114"/>
                  </a:lnTo>
                  <a:lnTo>
                    <a:pt x="325407" y="436284"/>
                  </a:lnTo>
                  <a:lnTo>
                    <a:pt x="363555" y="413837"/>
                  </a:lnTo>
                  <a:lnTo>
                    <a:pt x="396457" y="384727"/>
                  </a:lnTo>
                  <a:lnTo>
                    <a:pt x="423226" y="349904"/>
                  </a:lnTo>
                  <a:lnTo>
                    <a:pt x="442973" y="310320"/>
                  </a:lnTo>
                  <a:lnTo>
                    <a:pt x="454809" y="266926"/>
                  </a:lnTo>
                  <a:lnTo>
                    <a:pt x="457847" y="220675"/>
                  </a:lnTo>
                  <a:lnTo>
                    <a:pt x="451580" y="174745"/>
                  </a:lnTo>
                  <a:lnTo>
                    <a:pt x="436736" y="132284"/>
                  </a:lnTo>
                  <a:lnTo>
                    <a:pt x="414269" y="94177"/>
                  </a:lnTo>
                  <a:lnTo>
                    <a:pt x="385130" y="61312"/>
                  </a:lnTo>
                  <a:lnTo>
                    <a:pt x="350273" y="34575"/>
                  </a:lnTo>
                  <a:lnTo>
                    <a:pt x="310650" y="14853"/>
                  </a:lnTo>
                  <a:lnTo>
                    <a:pt x="267214" y="3032"/>
                  </a:lnTo>
                  <a:lnTo>
                    <a:pt x="220916" y="0"/>
                  </a:lnTo>
                  <a:lnTo>
                    <a:pt x="174940" y="6263"/>
                  </a:lnTo>
                  <a:lnTo>
                    <a:pt x="132434" y="21093"/>
                  </a:lnTo>
                  <a:lnTo>
                    <a:pt x="94286" y="43539"/>
                  </a:lnTo>
                  <a:lnTo>
                    <a:pt x="61385" y="72650"/>
                  </a:lnTo>
                  <a:lnTo>
                    <a:pt x="34618" y="107473"/>
                  </a:lnTo>
                  <a:lnTo>
                    <a:pt x="14872" y="147057"/>
                  </a:lnTo>
                  <a:lnTo>
                    <a:pt x="3037" y="190451"/>
                  </a:lnTo>
                  <a:lnTo>
                    <a:pt x="0" y="236702"/>
                  </a:lnTo>
                  <a:lnTo>
                    <a:pt x="6263" y="282632"/>
                  </a:lnTo>
                  <a:lnTo>
                    <a:pt x="21104" y="325093"/>
                  </a:lnTo>
                  <a:lnTo>
                    <a:pt x="43569" y="363200"/>
                  </a:lnTo>
                  <a:lnTo>
                    <a:pt x="72707" y="396065"/>
                  </a:lnTo>
                  <a:lnTo>
                    <a:pt x="107565" y="422802"/>
                  </a:lnTo>
                  <a:lnTo>
                    <a:pt x="147189" y="442524"/>
                  </a:lnTo>
                  <a:lnTo>
                    <a:pt x="190629" y="454345"/>
                  </a:lnTo>
                  <a:lnTo>
                    <a:pt x="236931" y="457377"/>
                  </a:lnTo>
                  <a:close/>
                </a:path>
              </a:pathLst>
            </a:custGeom>
            <a:ln w="6921">
              <a:solidFill>
                <a:srgbClr val="231F20"/>
              </a:solidFill>
            </a:ln>
          </p:spPr>
          <p:txBody>
            <a:bodyPr wrap="square" lIns="0" tIns="0" rIns="0" bIns="0" rtlCol="0"/>
            <a:lstStyle/>
            <a:p>
              <a:endParaRPr/>
            </a:p>
          </p:txBody>
        </p:sp>
        <p:sp>
          <p:nvSpPr>
            <p:cNvPr id="59" name="object 59"/>
            <p:cNvSpPr/>
            <p:nvPr/>
          </p:nvSpPr>
          <p:spPr>
            <a:xfrm>
              <a:off x="3885031" y="6217767"/>
              <a:ext cx="567055" cy="636905"/>
            </a:xfrm>
            <a:custGeom>
              <a:avLst/>
              <a:gdLst/>
              <a:ahLst/>
              <a:cxnLst/>
              <a:rect l="l" t="t" r="r" b="b"/>
              <a:pathLst>
                <a:path w="567054" h="636904">
                  <a:moveTo>
                    <a:pt x="566750" y="320306"/>
                  </a:moveTo>
                  <a:lnTo>
                    <a:pt x="555548" y="0"/>
                  </a:lnTo>
                  <a:lnTo>
                    <a:pt x="189090" y="12827"/>
                  </a:lnTo>
                  <a:lnTo>
                    <a:pt x="190804" y="61887"/>
                  </a:lnTo>
                  <a:lnTo>
                    <a:pt x="0" y="68567"/>
                  </a:lnTo>
                  <a:lnTo>
                    <a:pt x="19888" y="636714"/>
                  </a:lnTo>
                  <a:lnTo>
                    <a:pt x="321271" y="626160"/>
                  </a:lnTo>
                  <a:lnTo>
                    <a:pt x="310870" y="329272"/>
                  </a:lnTo>
                  <a:lnTo>
                    <a:pt x="566750" y="320306"/>
                  </a:lnTo>
                  <a:close/>
                </a:path>
              </a:pathLst>
            </a:custGeom>
            <a:solidFill>
              <a:srgbClr val="FFFFFF"/>
            </a:solidFill>
          </p:spPr>
          <p:txBody>
            <a:bodyPr wrap="square" lIns="0" tIns="0" rIns="0" bIns="0" rtlCol="0"/>
            <a:lstStyle/>
            <a:p>
              <a:endParaRPr/>
            </a:p>
          </p:txBody>
        </p:sp>
      </p:grpSp>
      <p:grpSp>
        <p:nvGrpSpPr>
          <p:cNvPr id="60" name="object 60"/>
          <p:cNvGrpSpPr/>
          <p:nvPr/>
        </p:nvGrpSpPr>
        <p:grpSpPr>
          <a:xfrm>
            <a:off x="7991500" y="6227775"/>
            <a:ext cx="618490" cy="585470"/>
            <a:chOff x="3308375" y="6227775"/>
            <a:chExt cx="618490" cy="585470"/>
          </a:xfrm>
        </p:grpSpPr>
        <p:sp>
          <p:nvSpPr>
            <p:cNvPr id="61" name="object 61"/>
            <p:cNvSpPr/>
            <p:nvPr/>
          </p:nvSpPr>
          <p:spPr>
            <a:xfrm>
              <a:off x="3346706" y="6351997"/>
              <a:ext cx="458470" cy="457834"/>
            </a:xfrm>
            <a:custGeom>
              <a:avLst/>
              <a:gdLst/>
              <a:ahLst/>
              <a:cxnLst/>
              <a:rect l="l" t="t" r="r" b="b"/>
              <a:pathLst>
                <a:path w="458470" h="457834">
                  <a:moveTo>
                    <a:pt x="0" y="228828"/>
                  </a:moveTo>
                  <a:lnTo>
                    <a:pt x="4653" y="274949"/>
                  </a:lnTo>
                  <a:lnTo>
                    <a:pt x="18000" y="317906"/>
                  </a:lnTo>
                  <a:lnTo>
                    <a:pt x="39120" y="356778"/>
                  </a:lnTo>
                  <a:lnTo>
                    <a:pt x="67090" y="390645"/>
                  </a:lnTo>
                  <a:lnTo>
                    <a:pt x="100992" y="418588"/>
                  </a:lnTo>
                  <a:lnTo>
                    <a:pt x="139903" y="439687"/>
                  </a:lnTo>
                  <a:lnTo>
                    <a:pt x="182902" y="453020"/>
                  </a:lnTo>
                  <a:lnTo>
                    <a:pt x="229069" y="457669"/>
                  </a:lnTo>
                  <a:lnTo>
                    <a:pt x="275232" y="453020"/>
                  </a:lnTo>
                  <a:lnTo>
                    <a:pt x="318229" y="439687"/>
                  </a:lnTo>
                  <a:lnTo>
                    <a:pt x="357137" y="418588"/>
                  </a:lnTo>
                  <a:lnTo>
                    <a:pt x="391037" y="390645"/>
                  </a:lnTo>
                  <a:lnTo>
                    <a:pt x="419007" y="356778"/>
                  </a:lnTo>
                  <a:lnTo>
                    <a:pt x="440126" y="317906"/>
                  </a:lnTo>
                  <a:lnTo>
                    <a:pt x="453473" y="274949"/>
                  </a:lnTo>
                  <a:lnTo>
                    <a:pt x="458127" y="228828"/>
                  </a:lnTo>
                  <a:lnTo>
                    <a:pt x="453473" y="182711"/>
                  </a:lnTo>
                  <a:lnTo>
                    <a:pt x="440126" y="139758"/>
                  </a:lnTo>
                  <a:lnTo>
                    <a:pt x="419007" y="100888"/>
                  </a:lnTo>
                  <a:lnTo>
                    <a:pt x="391037" y="67022"/>
                  </a:lnTo>
                  <a:lnTo>
                    <a:pt x="357137" y="39080"/>
                  </a:lnTo>
                  <a:lnTo>
                    <a:pt x="318229" y="17982"/>
                  </a:lnTo>
                  <a:lnTo>
                    <a:pt x="275232" y="4649"/>
                  </a:lnTo>
                  <a:lnTo>
                    <a:pt x="229069" y="0"/>
                  </a:lnTo>
                  <a:lnTo>
                    <a:pt x="182902" y="4649"/>
                  </a:lnTo>
                  <a:lnTo>
                    <a:pt x="139903" y="17982"/>
                  </a:lnTo>
                  <a:lnTo>
                    <a:pt x="100992" y="39080"/>
                  </a:lnTo>
                  <a:lnTo>
                    <a:pt x="67090" y="67022"/>
                  </a:lnTo>
                  <a:lnTo>
                    <a:pt x="39120" y="100888"/>
                  </a:lnTo>
                  <a:lnTo>
                    <a:pt x="18000" y="139758"/>
                  </a:lnTo>
                  <a:lnTo>
                    <a:pt x="4653" y="182711"/>
                  </a:lnTo>
                  <a:lnTo>
                    <a:pt x="0" y="228828"/>
                  </a:lnTo>
                  <a:close/>
                </a:path>
              </a:pathLst>
            </a:custGeom>
            <a:ln w="6921">
              <a:solidFill>
                <a:srgbClr val="231F20"/>
              </a:solidFill>
            </a:ln>
          </p:spPr>
          <p:txBody>
            <a:bodyPr wrap="square" lIns="0" tIns="0" rIns="0" bIns="0" rtlCol="0"/>
            <a:lstStyle/>
            <a:p>
              <a:endParaRPr/>
            </a:p>
          </p:txBody>
        </p:sp>
        <p:sp>
          <p:nvSpPr>
            <p:cNvPr id="62" name="object 62"/>
            <p:cNvSpPr/>
            <p:nvPr/>
          </p:nvSpPr>
          <p:spPr>
            <a:xfrm>
              <a:off x="3308375" y="6252705"/>
              <a:ext cx="618490" cy="557530"/>
            </a:xfrm>
            <a:custGeom>
              <a:avLst/>
              <a:gdLst/>
              <a:ahLst/>
              <a:cxnLst/>
              <a:rect l="l" t="t" r="r" b="b"/>
              <a:pathLst>
                <a:path w="618489" h="557529">
                  <a:moveTo>
                    <a:pt x="618375" y="190728"/>
                  </a:moveTo>
                  <a:lnTo>
                    <a:pt x="568960" y="190728"/>
                  </a:lnTo>
                  <a:lnTo>
                    <a:pt x="568960" y="0"/>
                  </a:lnTo>
                  <a:lnTo>
                    <a:pt x="0" y="0"/>
                  </a:lnTo>
                  <a:lnTo>
                    <a:pt x="0" y="301561"/>
                  </a:lnTo>
                  <a:lnTo>
                    <a:pt x="297878" y="301561"/>
                  </a:lnTo>
                  <a:lnTo>
                    <a:pt x="297878" y="556958"/>
                  </a:lnTo>
                  <a:lnTo>
                    <a:pt x="618375" y="556958"/>
                  </a:lnTo>
                  <a:lnTo>
                    <a:pt x="618375" y="190728"/>
                  </a:lnTo>
                  <a:close/>
                </a:path>
              </a:pathLst>
            </a:custGeom>
            <a:solidFill>
              <a:srgbClr val="FFFFFF"/>
            </a:solidFill>
          </p:spPr>
          <p:txBody>
            <a:bodyPr wrap="square" lIns="0" tIns="0" rIns="0" bIns="0" rtlCol="0"/>
            <a:lstStyle/>
            <a:p>
              <a:endParaRPr/>
            </a:p>
          </p:txBody>
        </p:sp>
        <p:sp>
          <p:nvSpPr>
            <p:cNvPr id="63" name="object 63"/>
            <p:cNvSpPr/>
            <p:nvPr/>
          </p:nvSpPr>
          <p:spPr>
            <a:xfrm>
              <a:off x="3346706" y="6227775"/>
              <a:ext cx="0" cy="323850"/>
            </a:xfrm>
            <a:custGeom>
              <a:avLst/>
              <a:gdLst/>
              <a:ahLst/>
              <a:cxnLst/>
              <a:rect l="l" t="t" r="r" b="b"/>
              <a:pathLst>
                <a:path h="323850">
                  <a:moveTo>
                    <a:pt x="0" y="10160"/>
                  </a:moveTo>
                  <a:lnTo>
                    <a:pt x="0" y="323735"/>
                  </a:lnTo>
                </a:path>
                <a:path h="323850">
                  <a:moveTo>
                    <a:pt x="0" y="0"/>
                  </a:moveTo>
                  <a:lnTo>
                    <a:pt x="0" y="10160"/>
                  </a:lnTo>
                </a:path>
              </a:pathLst>
            </a:custGeom>
            <a:ln w="6921">
              <a:solidFill>
                <a:srgbClr val="231F20"/>
              </a:solidFill>
            </a:ln>
          </p:spPr>
          <p:txBody>
            <a:bodyPr wrap="square" lIns="0" tIns="0" rIns="0" bIns="0" rtlCol="0"/>
            <a:lstStyle/>
            <a:p>
              <a:endParaRPr/>
            </a:p>
          </p:txBody>
        </p:sp>
      </p:grpSp>
      <p:grpSp>
        <p:nvGrpSpPr>
          <p:cNvPr id="64" name="object 64"/>
          <p:cNvGrpSpPr/>
          <p:nvPr/>
        </p:nvGrpSpPr>
        <p:grpSpPr>
          <a:xfrm>
            <a:off x="8560930" y="5972163"/>
            <a:ext cx="618490" cy="583565"/>
            <a:chOff x="3877805" y="5972162"/>
            <a:chExt cx="618490" cy="583565"/>
          </a:xfrm>
        </p:grpSpPr>
        <p:sp>
          <p:nvSpPr>
            <p:cNvPr id="65" name="object 65"/>
            <p:cNvSpPr/>
            <p:nvPr/>
          </p:nvSpPr>
          <p:spPr>
            <a:xfrm>
              <a:off x="3999715" y="5975622"/>
              <a:ext cx="458470" cy="457834"/>
            </a:xfrm>
            <a:custGeom>
              <a:avLst/>
              <a:gdLst/>
              <a:ahLst/>
              <a:cxnLst/>
              <a:rect l="l" t="t" r="r" b="b"/>
              <a:pathLst>
                <a:path w="458470" h="457835">
                  <a:moveTo>
                    <a:pt x="229069" y="0"/>
                  </a:moveTo>
                  <a:lnTo>
                    <a:pt x="182902" y="4648"/>
                  </a:lnTo>
                  <a:lnTo>
                    <a:pt x="139903" y="17980"/>
                  </a:lnTo>
                  <a:lnTo>
                    <a:pt x="100992" y="39077"/>
                  </a:lnTo>
                  <a:lnTo>
                    <a:pt x="67090" y="67017"/>
                  </a:lnTo>
                  <a:lnTo>
                    <a:pt x="39120" y="100883"/>
                  </a:lnTo>
                  <a:lnTo>
                    <a:pt x="18000" y="139753"/>
                  </a:lnTo>
                  <a:lnTo>
                    <a:pt x="4653" y="182708"/>
                  </a:lnTo>
                  <a:lnTo>
                    <a:pt x="0" y="228828"/>
                  </a:lnTo>
                  <a:lnTo>
                    <a:pt x="4653" y="274948"/>
                  </a:lnTo>
                  <a:lnTo>
                    <a:pt x="18000" y="317904"/>
                  </a:lnTo>
                  <a:lnTo>
                    <a:pt x="39120" y="356774"/>
                  </a:lnTo>
                  <a:lnTo>
                    <a:pt x="67090" y="390639"/>
                  </a:lnTo>
                  <a:lnTo>
                    <a:pt x="100992" y="418579"/>
                  </a:lnTo>
                  <a:lnTo>
                    <a:pt x="139903" y="439676"/>
                  </a:lnTo>
                  <a:lnTo>
                    <a:pt x="182902" y="453008"/>
                  </a:lnTo>
                  <a:lnTo>
                    <a:pt x="229069" y="457657"/>
                  </a:lnTo>
                  <a:lnTo>
                    <a:pt x="275232" y="453008"/>
                  </a:lnTo>
                  <a:lnTo>
                    <a:pt x="318229" y="439676"/>
                  </a:lnTo>
                  <a:lnTo>
                    <a:pt x="357137" y="418579"/>
                  </a:lnTo>
                  <a:lnTo>
                    <a:pt x="391037" y="390639"/>
                  </a:lnTo>
                  <a:lnTo>
                    <a:pt x="419007" y="356774"/>
                  </a:lnTo>
                  <a:lnTo>
                    <a:pt x="440126" y="317904"/>
                  </a:lnTo>
                  <a:lnTo>
                    <a:pt x="453473" y="274948"/>
                  </a:lnTo>
                  <a:lnTo>
                    <a:pt x="458127" y="228828"/>
                  </a:lnTo>
                  <a:lnTo>
                    <a:pt x="453473" y="182708"/>
                  </a:lnTo>
                  <a:lnTo>
                    <a:pt x="440126" y="139753"/>
                  </a:lnTo>
                  <a:lnTo>
                    <a:pt x="419007" y="100883"/>
                  </a:lnTo>
                  <a:lnTo>
                    <a:pt x="391037" y="67017"/>
                  </a:lnTo>
                  <a:lnTo>
                    <a:pt x="357137" y="39077"/>
                  </a:lnTo>
                  <a:lnTo>
                    <a:pt x="318229" y="17980"/>
                  </a:lnTo>
                  <a:lnTo>
                    <a:pt x="275232" y="4648"/>
                  </a:lnTo>
                  <a:lnTo>
                    <a:pt x="229069" y="0"/>
                  </a:lnTo>
                  <a:close/>
                </a:path>
              </a:pathLst>
            </a:custGeom>
            <a:solidFill>
              <a:srgbClr val="FFFFFF"/>
            </a:solidFill>
          </p:spPr>
          <p:txBody>
            <a:bodyPr wrap="square" lIns="0" tIns="0" rIns="0" bIns="0" rtlCol="0"/>
            <a:lstStyle/>
            <a:p>
              <a:endParaRPr/>
            </a:p>
          </p:txBody>
        </p:sp>
        <p:sp>
          <p:nvSpPr>
            <p:cNvPr id="66" name="object 66"/>
            <p:cNvSpPr/>
            <p:nvPr/>
          </p:nvSpPr>
          <p:spPr>
            <a:xfrm>
              <a:off x="3999715" y="5975622"/>
              <a:ext cx="458470" cy="457834"/>
            </a:xfrm>
            <a:custGeom>
              <a:avLst/>
              <a:gdLst/>
              <a:ahLst/>
              <a:cxnLst/>
              <a:rect l="l" t="t" r="r" b="b"/>
              <a:pathLst>
                <a:path w="458470" h="457835">
                  <a:moveTo>
                    <a:pt x="458127" y="228828"/>
                  </a:moveTo>
                  <a:lnTo>
                    <a:pt x="453473" y="182708"/>
                  </a:lnTo>
                  <a:lnTo>
                    <a:pt x="440126" y="139753"/>
                  </a:lnTo>
                  <a:lnTo>
                    <a:pt x="419007" y="100883"/>
                  </a:lnTo>
                  <a:lnTo>
                    <a:pt x="391037" y="67017"/>
                  </a:lnTo>
                  <a:lnTo>
                    <a:pt x="357137" y="39077"/>
                  </a:lnTo>
                  <a:lnTo>
                    <a:pt x="318229" y="17980"/>
                  </a:lnTo>
                  <a:lnTo>
                    <a:pt x="275232" y="4648"/>
                  </a:lnTo>
                  <a:lnTo>
                    <a:pt x="229069" y="0"/>
                  </a:lnTo>
                  <a:lnTo>
                    <a:pt x="182902" y="4648"/>
                  </a:lnTo>
                  <a:lnTo>
                    <a:pt x="139903" y="17980"/>
                  </a:lnTo>
                  <a:lnTo>
                    <a:pt x="100992" y="39077"/>
                  </a:lnTo>
                  <a:lnTo>
                    <a:pt x="67090" y="67017"/>
                  </a:lnTo>
                  <a:lnTo>
                    <a:pt x="39120" y="100883"/>
                  </a:lnTo>
                  <a:lnTo>
                    <a:pt x="18000" y="139753"/>
                  </a:lnTo>
                  <a:lnTo>
                    <a:pt x="4653" y="182708"/>
                  </a:lnTo>
                  <a:lnTo>
                    <a:pt x="0" y="228828"/>
                  </a:lnTo>
                  <a:lnTo>
                    <a:pt x="4653" y="274948"/>
                  </a:lnTo>
                  <a:lnTo>
                    <a:pt x="18000" y="317904"/>
                  </a:lnTo>
                  <a:lnTo>
                    <a:pt x="39120" y="356774"/>
                  </a:lnTo>
                  <a:lnTo>
                    <a:pt x="67090" y="390639"/>
                  </a:lnTo>
                  <a:lnTo>
                    <a:pt x="100992" y="418579"/>
                  </a:lnTo>
                  <a:lnTo>
                    <a:pt x="139903" y="439676"/>
                  </a:lnTo>
                  <a:lnTo>
                    <a:pt x="182902" y="453008"/>
                  </a:lnTo>
                  <a:lnTo>
                    <a:pt x="229069" y="457657"/>
                  </a:lnTo>
                  <a:lnTo>
                    <a:pt x="275232" y="453008"/>
                  </a:lnTo>
                  <a:lnTo>
                    <a:pt x="318229" y="439676"/>
                  </a:lnTo>
                  <a:lnTo>
                    <a:pt x="357137" y="418579"/>
                  </a:lnTo>
                  <a:lnTo>
                    <a:pt x="391037" y="390639"/>
                  </a:lnTo>
                  <a:lnTo>
                    <a:pt x="419007" y="356774"/>
                  </a:lnTo>
                  <a:lnTo>
                    <a:pt x="440126" y="317904"/>
                  </a:lnTo>
                  <a:lnTo>
                    <a:pt x="453473" y="274948"/>
                  </a:lnTo>
                  <a:lnTo>
                    <a:pt x="458127" y="228828"/>
                  </a:lnTo>
                  <a:close/>
                </a:path>
              </a:pathLst>
            </a:custGeom>
            <a:ln w="6921">
              <a:solidFill>
                <a:srgbClr val="231F20"/>
              </a:solidFill>
            </a:ln>
          </p:spPr>
          <p:txBody>
            <a:bodyPr wrap="square" lIns="0" tIns="0" rIns="0" bIns="0" rtlCol="0"/>
            <a:lstStyle/>
            <a:p>
              <a:endParaRPr/>
            </a:p>
          </p:txBody>
        </p:sp>
        <p:sp>
          <p:nvSpPr>
            <p:cNvPr id="67" name="object 67"/>
            <p:cNvSpPr/>
            <p:nvPr/>
          </p:nvSpPr>
          <p:spPr>
            <a:xfrm>
              <a:off x="3877805" y="5975629"/>
              <a:ext cx="618490" cy="557530"/>
            </a:xfrm>
            <a:custGeom>
              <a:avLst/>
              <a:gdLst/>
              <a:ahLst/>
              <a:cxnLst/>
              <a:rect l="l" t="t" r="r" b="b"/>
              <a:pathLst>
                <a:path w="618489" h="557529">
                  <a:moveTo>
                    <a:pt x="618363" y="255371"/>
                  </a:moveTo>
                  <a:lnTo>
                    <a:pt x="320497" y="255371"/>
                  </a:lnTo>
                  <a:lnTo>
                    <a:pt x="320497" y="0"/>
                  </a:lnTo>
                  <a:lnTo>
                    <a:pt x="0" y="0"/>
                  </a:lnTo>
                  <a:lnTo>
                    <a:pt x="0" y="366217"/>
                  </a:lnTo>
                  <a:lnTo>
                    <a:pt x="49403" y="366217"/>
                  </a:lnTo>
                  <a:lnTo>
                    <a:pt x="49403" y="556933"/>
                  </a:lnTo>
                  <a:lnTo>
                    <a:pt x="618363" y="556933"/>
                  </a:lnTo>
                  <a:lnTo>
                    <a:pt x="618363" y="255371"/>
                  </a:lnTo>
                  <a:close/>
                </a:path>
              </a:pathLst>
            </a:custGeom>
            <a:solidFill>
              <a:srgbClr val="FFFFFF"/>
            </a:solidFill>
          </p:spPr>
          <p:txBody>
            <a:bodyPr wrap="square" lIns="0" tIns="0" rIns="0" bIns="0" rtlCol="0"/>
            <a:lstStyle/>
            <a:p>
              <a:endParaRPr/>
            </a:p>
          </p:txBody>
        </p:sp>
        <p:sp>
          <p:nvSpPr>
            <p:cNvPr id="68" name="object 68"/>
            <p:cNvSpPr/>
            <p:nvPr/>
          </p:nvSpPr>
          <p:spPr>
            <a:xfrm>
              <a:off x="4457384" y="6231005"/>
              <a:ext cx="0" cy="324485"/>
            </a:xfrm>
            <a:custGeom>
              <a:avLst/>
              <a:gdLst/>
              <a:ahLst/>
              <a:cxnLst/>
              <a:rect l="l" t="t" r="r" b="b"/>
              <a:pathLst>
                <a:path h="324484">
                  <a:moveTo>
                    <a:pt x="0" y="0"/>
                  </a:moveTo>
                  <a:lnTo>
                    <a:pt x="0" y="324192"/>
                  </a:lnTo>
                </a:path>
              </a:pathLst>
            </a:custGeom>
            <a:ln w="6921">
              <a:solidFill>
                <a:srgbClr val="231F20"/>
              </a:solidFill>
            </a:ln>
          </p:spPr>
          <p:txBody>
            <a:bodyPr wrap="square" lIns="0" tIns="0" rIns="0" bIns="0" rtlCol="0"/>
            <a:lstStyle/>
            <a:p>
              <a:endParaRPr/>
            </a:p>
          </p:txBody>
        </p:sp>
      </p:grpSp>
      <p:grpSp>
        <p:nvGrpSpPr>
          <p:cNvPr id="69" name="object 69"/>
          <p:cNvGrpSpPr/>
          <p:nvPr/>
        </p:nvGrpSpPr>
        <p:grpSpPr>
          <a:xfrm>
            <a:off x="8026371" y="5940526"/>
            <a:ext cx="843915" cy="618490"/>
            <a:chOff x="3343245" y="5940526"/>
            <a:chExt cx="843915" cy="618490"/>
          </a:xfrm>
        </p:grpSpPr>
        <p:sp>
          <p:nvSpPr>
            <p:cNvPr id="70" name="object 70"/>
            <p:cNvSpPr/>
            <p:nvPr/>
          </p:nvSpPr>
          <p:spPr>
            <a:xfrm>
              <a:off x="3346706" y="5978853"/>
              <a:ext cx="457834" cy="457834"/>
            </a:xfrm>
            <a:custGeom>
              <a:avLst/>
              <a:gdLst/>
              <a:ahLst/>
              <a:cxnLst/>
              <a:rect l="l" t="t" r="r" b="b"/>
              <a:pathLst>
                <a:path w="457835" h="457835">
                  <a:moveTo>
                    <a:pt x="228828" y="0"/>
                  </a:moveTo>
                  <a:lnTo>
                    <a:pt x="182711" y="4648"/>
                  </a:lnTo>
                  <a:lnTo>
                    <a:pt x="139758" y="17980"/>
                  </a:lnTo>
                  <a:lnTo>
                    <a:pt x="100888" y="39077"/>
                  </a:lnTo>
                  <a:lnTo>
                    <a:pt x="67022" y="67017"/>
                  </a:lnTo>
                  <a:lnTo>
                    <a:pt x="39080" y="100883"/>
                  </a:lnTo>
                  <a:lnTo>
                    <a:pt x="17982" y="139753"/>
                  </a:lnTo>
                  <a:lnTo>
                    <a:pt x="4649" y="182708"/>
                  </a:lnTo>
                  <a:lnTo>
                    <a:pt x="0" y="228828"/>
                  </a:lnTo>
                  <a:lnTo>
                    <a:pt x="4649" y="274948"/>
                  </a:lnTo>
                  <a:lnTo>
                    <a:pt x="17982" y="317904"/>
                  </a:lnTo>
                  <a:lnTo>
                    <a:pt x="39080" y="356774"/>
                  </a:lnTo>
                  <a:lnTo>
                    <a:pt x="67022" y="390639"/>
                  </a:lnTo>
                  <a:lnTo>
                    <a:pt x="100888" y="418579"/>
                  </a:lnTo>
                  <a:lnTo>
                    <a:pt x="139758" y="439676"/>
                  </a:lnTo>
                  <a:lnTo>
                    <a:pt x="182711" y="453008"/>
                  </a:lnTo>
                  <a:lnTo>
                    <a:pt x="228828" y="457657"/>
                  </a:lnTo>
                  <a:lnTo>
                    <a:pt x="274949" y="453008"/>
                  </a:lnTo>
                  <a:lnTo>
                    <a:pt x="317906" y="439676"/>
                  </a:lnTo>
                  <a:lnTo>
                    <a:pt x="356778" y="418579"/>
                  </a:lnTo>
                  <a:lnTo>
                    <a:pt x="390645" y="390639"/>
                  </a:lnTo>
                  <a:lnTo>
                    <a:pt x="418588" y="356774"/>
                  </a:lnTo>
                  <a:lnTo>
                    <a:pt x="439687" y="317904"/>
                  </a:lnTo>
                  <a:lnTo>
                    <a:pt x="453020" y="274948"/>
                  </a:lnTo>
                  <a:lnTo>
                    <a:pt x="457669" y="228828"/>
                  </a:lnTo>
                  <a:lnTo>
                    <a:pt x="453020" y="182708"/>
                  </a:lnTo>
                  <a:lnTo>
                    <a:pt x="439687" y="139753"/>
                  </a:lnTo>
                  <a:lnTo>
                    <a:pt x="418588" y="100883"/>
                  </a:lnTo>
                  <a:lnTo>
                    <a:pt x="390645" y="67017"/>
                  </a:lnTo>
                  <a:lnTo>
                    <a:pt x="356778" y="39077"/>
                  </a:lnTo>
                  <a:lnTo>
                    <a:pt x="317906" y="17980"/>
                  </a:lnTo>
                  <a:lnTo>
                    <a:pt x="274949" y="4648"/>
                  </a:lnTo>
                  <a:lnTo>
                    <a:pt x="228828" y="0"/>
                  </a:lnTo>
                  <a:close/>
                </a:path>
              </a:pathLst>
            </a:custGeom>
            <a:solidFill>
              <a:srgbClr val="FFFFFF"/>
            </a:solidFill>
          </p:spPr>
          <p:txBody>
            <a:bodyPr wrap="square" lIns="0" tIns="0" rIns="0" bIns="0" rtlCol="0"/>
            <a:lstStyle/>
            <a:p>
              <a:endParaRPr/>
            </a:p>
          </p:txBody>
        </p:sp>
        <p:sp>
          <p:nvSpPr>
            <p:cNvPr id="71" name="object 71"/>
            <p:cNvSpPr/>
            <p:nvPr/>
          </p:nvSpPr>
          <p:spPr>
            <a:xfrm>
              <a:off x="3346706" y="5978853"/>
              <a:ext cx="457834" cy="457834"/>
            </a:xfrm>
            <a:custGeom>
              <a:avLst/>
              <a:gdLst/>
              <a:ahLst/>
              <a:cxnLst/>
              <a:rect l="l" t="t" r="r" b="b"/>
              <a:pathLst>
                <a:path w="457835" h="457835">
                  <a:moveTo>
                    <a:pt x="228828" y="0"/>
                  </a:moveTo>
                  <a:lnTo>
                    <a:pt x="182711" y="4648"/>
                  </a:lnTo>
                  <a:lnTo>
                    <a:pt x="139758" y="17980"/>
                  </a:lnTo>
                  <a:lnTo>
                    <a:pt x="100888" y="39077"/>
                  </a:lnTo>
                  <a:lnTo>
                    <a:pt x="67022" y="67017"/>
                  </a:lnTo>
                  <a:lnTo>
                    <a:pt x="39080" y="100883"/>
                  </a:lnTo>
                  <a:lnTo>
                    <a:pt x="17982" y="139753"/>
                  </a:lnTo>
                  <a:lnTo>
                    <a:pt x="4649" y="182708"/>
                  </a:lnTo>
                  <a:lnTo>
                    <a:pt x="0" y="228828"/>
                  </a:lnTo>
                  <a:lnTo>
                    <a:pt x="4649" y="274948"/>
                  </a:lnTo>
                  <a:lnTo>
                    <a:pt x="17982" y="317904"/>
                  </a:lnTo>
                  <a:lnTo>
                    <a:pt x="39080" y="356774"/>
                  </a:lnTo>
                  <a:lnTo>
                    <a:pt x="67022" y="390639"/>
                  </a:lnTo>
                  <a:lnTo>
                    <a:pt x="100888" y="418579"/>
                  </a:lnTo>
                  <a:lnTo>
                    <a:pt x="139758" y="439676"/>
                  </a:lnTo>
                  <a:lnTo>
                    <a:pt x="182711" y="453008"/>
                  </a:lnTo>
                  <a:lnTo>
                    <a:pt x="228828" y="457657"/>
                  </a:lnTo>
                  <a:lnTo>
                    <a:pt x="274949" y="453008"/>
                  </a:lnTo>
                  <a:lnTo>
                    <a:pt x="317906" y="439676"/>
                  </a:lnTo>
                  <a:lnTo>
                    <a:pt x="356778" y="418579"/>
                  </a:lnTo>
                  <a:lnTo>
                    <a:pt x="390645" y="390639"/>
                  </a:lnTo>
                  <a:lnTo>
                    <a:pt x="418588" y="356774"/>
                  </a:lnTo>
                  <a:lnTo>
                    <a:pt x="439687" y="317904"/>
                  </a:lnTo>
                  <a:lnTo>
                    <a:pt x="453020" y="274948"/>
                  </a:lnTo>
                  <a:lnTo>
                    <a:pt x="457669" y="228828"/>
                  </a:lnTo>
                  <a:lnTo>
                    <a:pt x="453020" y="182708"/>
                  </a:lnTo>
                  <a:lnTo>
                    <a:pt x="439687" y="139753"/>
                  </a:lnTo>
                  <a:lnTo>
                    <a:pt x="418588" y="100883"/>
                  </a:lnTo>
                  <a:lnTo>
                    <a:pt x="390645" y="67017"/>
                  </a:lnTo>
                  <a:lnTo>
                    <a:pt x="356778" y="39077"/>
                  </a:lnTo>
                  <a:lnTo>
                    <a:pt x="317906" y="17980"/>
                  </a:lnTo>
                  <a:lnTo>
                    <a:pt x="274949" y="4648"/>
                  </a:lnTo>
                  <a:lnTo>
                    <a:pt x="228828" y="0"/>
                  </a:lnTo>
                  <a:close/>
                </a:path>
              </a:pathLst>
            </a:custGeom>
            <a:ln w="6921">
              <a:solidFill>
                <a:srgbClr val="231F20"/>
              </a:solidFill>
            </a:ln>
          </p:spPr>
          <p:txBody>
            <a:bodyPr wrap="square" lIns="0" tIns="0" rIns="0" bIns="0" rtlCol="0"/>
            <a:lstStyle/>
            <a:p>
              <a:endParaRPr/>
            </a:p>
          </p:txBody>
        </p:sp>
        <p:sp>
          <p:nvSpPr>
            <p:cNvPr id="72" name="object 72"/>
            <p:cNvSpPr/>
            <p:nvPr/>
          </p:nvSpPr>
          <p:spPr>
            <a:xfrm>
              <a:off x="3346704" y="5940526"/>
              <a:ext cx="557530" cy="618490"/>
            </a:xfrm>
            <a:custGeom>
              <a:avLst/>
              <a:gdLst/>
              <a:ahLst/>
              <a:cxnLst/>
              <a:rect l="l" t="t" r="r" b="b"/>
              <a:pathLst>
                <a:path w="557529" h="618490">
                  <a:moveTo>
                    <a:pt x="556958" y="0"/>
                  </a:moveTo>
                  <a:lnTo>
                    <a:pt x="255397" y="0"/>
                  </a:lnTo>
                  <a:lnTo>
                    <a:pt x="255397" y="297408"/>
                  </a:lnTo>
                  <a:lnTo>
                    <a:pt x="0" y="297408"/>
                  </a:lnTo>
                  <a:lnTo>
                    <a:pt x="0" y="617905"/>
                  </a:lnTo>
                  <a:lnTo>
                    <a:pt x="366229" y="617905"/>
                  </a:lnTo>
                  <a:lnTo>
                    <a:pt x="366229" y="568490"/>
                  </a:lnTo>
                  <a:lnTo>
                    <a:pt x="556958" y="568490"/>
                  </a:lnTo>
                  <a:lnTo>
                    <a:pt x="556958" y="0"/>
                  </a:lnTo>
                  <a:close/>
                </a:path>
              </a:pathLst>
            </a:custGeom>
            <a:solidFill>
              <a:srgbClr val="FFFFFF"/>
            </a:solidFill>
          </p:spPr>
          <p:txBody>
            <a:bodyPr wrap="square" lIns="0" tIns="0" rIns="0" bIns="0" rtlCol="0"/>
            <a:lstStyle/>
            <a:p>
              <a:endParaRPr/>
            </a:p>
          </p:txBody>
        </p:sp>
        <p:sp>
          <p:nvSpPr>
            <p:cNvPr id="73" name="object 73"/>
            <p:cNvSpPr/>
            <p:nvPr/>
          </p:nvSpPr>
          <p:spPr>
            <a:xfrm>
              <a:off x="3591016" y="5975508"/>
              <a:ext cx="596265" cy="3810"/>
            </a:xfrm>
            <a:custGeom>
              <a:avLst/>
              <a:gdLst/>
              <a:ahLst/>
              <a:cxnLst/>
              <a:rect l="l" t="t" r="r" b="b"/>
              <a:pathLst>
                <a:path w="596264" h="3810">
                  <a:moveTo>
                    <a:pt x="0" y="3460"/>
                  </a:moveTo>
                  <a:lnTo>
                    <a:pt x="595744" y="3460"/>
                  </a:lnTo>
                </a:path>
                <a:path w="596264" h="3810">
                  <a:moveTo>
                    <a:pt x="0" y="0"/>
                  </a:moveTo>
                  <a:lnTo>
                    <a:pt x="595744" y="0"/>
                  </a:lnTo>
                </a:path>
              </a:pathLst>
            </a:custGeom>
            <a:ln w="3175">
              <a:solidFill>
                <a:srgbClr val="231F20"/>
              </a:solidFill>
            </a:ln>
          </p:spPr>
          <p:txBody>
            <a:bodyPr wrap="square" lIns="0" tIns="0" rIns="0" bIns="0" rtlCol="0"/>
            <a:lstStyle/>
            <a:p>
              <a:endParaRPr/>
            </a:p>
          </p:txBody>
        </p:sp>
      </p:grpSp>
      <p:grpSp>
        <p:nvGrpSpPr>
          <p:cNvPr id="74" name="object 74"/>
          <p:cNvGrpSpPr/>
          <p:nvPr/>
        </p:nvGrpSpPr>
        <p:grpSpPr>
          <a:xfrm>
            <a:off x="7290241" y="5453081"/>
            <a:ext cx="1882139" cy="1881505"/>
            <a:chOff x="2607115" y="5453080"/>
            <a:chExt cx="1882139" cy="1881505"/>
          </a:xfrm>
        </p:grpSpPr>
        <p:sp>
          <p:nvSpPr>
            <p:cNvPr id="75" name="object 75"/>
            <p:cNvSpPr/>
            <p:nvPr/>
          </p:nvSpPr>
          <p:spPr>
            <a:xfrm>
              <a:off x="3602103" y="6808851"/>
              <a:ext cx="613410" cy="3810"/>
            </a:xfrm>
            <a:custGeom>
              <a:avLst/>
              <a:gdLst/>
              <a:ahLst/>
              <a:cxnLst/>
              <a:rect l="l" t="t" r="r" b="b"/>
              <a:pathLst>
                <a:path w="613410" h="3809">
                  <a:moveTo>
                    <a:pt x="0" y="0"/>
                  </a:moveTo>
                  <a:lnTo>
                    <a:pt x="613283" y="0"/>
                  </a:lnTo>
                </a:path>
                <a:path w="613410" h="3809">
                  <a:moveTo>
                    <a:pt x="0" y="3460"/>
                  </a:moveTo>
                  <a:lnTo>
                    <a:pt x="613283" y="3460"/>
                  </a:lnTo>
                </a:path>
              </a:pathLst>
            </a:custGeom>
            <a:ln w="3454">
              <a:solidFill>
                <a:srgbClr val="231F20"/>
              </a:solidFill>
            </a:ln>
          </p:spPr>
          <p:txBody>
            <a:bodyPr wrap="square" lIns="0" tIns="0" rIns="0" bIns="0" rtlCol="0"/>
            <a:lstStyle/>
            <a:p>
              <a:endParaRPr/>
            </a:p>
          </p:txBody>
        </p:sp>
        <p:sp>
          <p:nvSpPr>
            <p:cNvPr id="76" name="object 76"/>
            <p:cNvSpPr/>
            <p:nvPr/>
          </p:nvSpPr>
          <p:spPr>
            <a:xfrm>
              <a:off x="3629342" y="5978855"/>
              <a:ext cx="557530" cy="831850"/>
            </a:xfrm>
            <a:custGeom>
              <a:avLst/>
              <a:gdLst/>
              <a:ahLst/>
              <a:cxnLst/>
              <a:rect l="l" t="t" r="r" b="b"/>
              <a:pathLst>
                <a:path w="557529" h="831850">
                  <a:moveTo>
                    <a:pt x="557415" y="0"/>
                  </a:moveTo>
                  <a:lnTo>
                    <a:pt x="0" y="0"/>
                  </a:lnTo>
                  <a:lnTo>
                    <a:pt x="0" y="831722"/>
                  </a:lnTo>
                  <a:lnTo>
                    <a:pt x="557415" y="831722"/>
                  </a:lnTo>
                  <a:lnTo>
                    <a:pt x="557415" y="0"/>
                  </a:lnTo>
                  <a:close/>
                </a:path>
              </a:pathLst>
            </a:custGeom>
            <a:solidFill>
              <a:srgbClr val="FFFFFF"/>
            </a:solidFill>
          </p:spPr>
          <p:txBody>
            <a:bodyPr wrap="square" lIns="0" tIns="0" rIns="0" bIns="0" rtlCol="0"/>
            <a:lstStyle/>
            <a:p>
              <a:endParaRPr/>
            </a:p>
          </p:txBody>
        </p:sp>
        <p:sp>
          <p:nvSpPr>
            <p:cNvPr id="77" name="object 77"/>
            <p:cNvSpPr/>
            <p:nvPr/>
          </p:nvSpPr>
          <p:spPr>
            <a:xfrm>
              <a:off x="3346703" y="5978855"/>
              <a:ext cx="1111250" cy="831850"/>
            </a:xfrm>
            <a:custGeom>
              <a:avLst/>
              <a:gdLst/>
              <a:ahLst/>
              <a:cxnLst/>
              <a:rect l="l" t="t" r="r" b="b"/>
              <a:pathLst>
                <a:path w="1111250" h="831850">
                  <a:moveTo>
                    <a:pt x="282638" y="831723"/>
                  </a:moveTo>
                  <a:lnTo>
                    <a:pt x="840054" y="831723"/>
                  </a:lnTo>
                  <a:lnTo>
                    <a:pt x="840054" y="0"/>
                  </a:lnTo>
                  <a:lnTo>
                    <a:pt x="282638" y="0"/>
                  </a:lnTo>
                  <a:lnTo>
                    <a:pt x="282638" y="831723"/>
                  </a:lnTo>
                  <a:close/>
                </a:path>
                <a:path w="1111250" h="831850">
                  <a:moveTo>
                    <a:pt x="0" y="549097"/>
                  </a:moveTo>
                  <a:lnTo>
                    <a:pt x="1110678" y="549097"/>
                  </a:lnTo>
                  <a:lnTo>
                    <a:pt x="1110678" y="272465"/>
                  </a:lnTo>
                  <a:lnTo>
                    <a:pt x="0" y="272465"/>
                  </a:lnTo>
                  <a:lnTo>
                    <a:pt x="0" y="549097"/>
                  </a:lnTo>
                  <a:close/>
                </a:path>
              </a:pathLst>
            </a:custGeom>
            <a:ln w="6921">
              <a:solidFill>
                <a:srgbClr val="231F20"/>
              </a:solidFill>
            </a:ln>
          </p:spPr>
          <p:txBody>
            <a:bodyPr wrap="square" lIns="0" tIns="0" rIns="0" bIns="0" rtlCol="0"/>
            <a:lstStyle/>
            <a:p>
              <a:endParaRPr/>
            </a:p>
          </p:txBody>
        </p:sp>
        <p:sp>
          <p:nvSpPr>
            <p:cNvPr id="78" name="object 78"/>
            <p:cNvSpPr/>
            <p:nvPr/>
          </p:nvSpPr>
          <p:spPr>
            <a:xfrm>
              <a:off x="2610576" y="5456541"/>
              <a:ext cx="1875155" cy="1874520"/>
            </a:xfrm>
            <a:custGeom>
              <a:avLst/>
              <a:gdLst/>
              <a:ahLst/>
              <a:cxnLst/>
              <a:rect l="l" t="t" r="r" b="b"/>
              <a:pathLst>
                <a:path w="1875154" h="1874520">
                  <a:moveTo>
                    <a:pt x="937488" y="0"/>
                  </a:moveTo>
                  <a:lnTo>
                    <a:pt x="889242" y="1219"/>
                  </a:lnTo>
                  <a:lnTo>
                    <a:pt x="841630" y="4838"/>
                  </a:lnTo>
                  <a:lnTo>
                    <a:pt x="794711" y="10798"/>
                  </a:lnTo>
                  <a:lnTo>
                    <a:pt x="748543" y="19040"/>
                  </a:lnTo>
                  <a:lnTo>
                    <a:pt x="703185" y="29505"/>
                  </a:lnTo>
                  <a:lnTo>
                    <a:pt x="658696" y="42134"/>
                  </a:lnTo>
                  <a:lnTo>
                    <a:pt x="615136" y="56869"/>
                  </a:lnTo>
                  <a:lnTo>
                    <a:pt x="572562" y="73650"/>
                  </a:lnTo>
                  <a:lnTo>
                    <a:pt x="531034" y="92418"/>
                  </a:lnTo>
                  <a:lnTo>
                    <a:pt x="490612" y="113116"/>
                  </a:lnTo>
                  <a:lnTo>
                    <a:pt x="451352" y="135683"/>
                  </a:lnTo>
                  <a:lnTo>
                    <a:pt x="413316" y="160061"/>
                  </a:lnTo>
                  <a:lnTo>
                    <a:pt x="376560" y="186191"/>
                  </a:lnTo>
                  <a:lnTo>
                    <a:pt x="341145" y="214014"/>
                  </a:lnTo>
                  <a:lnTo>
                    <a:pt x="307130" y="243472"/>
                  </a:lnTo>
                  <a:lnTo>
                    <a:pt x="274572" y="274505"/>
                  </a:lnTo>
                  <a:lnTo>
                    <a:pt x="243531" y="307055"/>
                  </a:lnTo>
                  <a:lnTo>
                    <a:pt x="214066" y="341063"/>
                  </a:lnTo>
                  <a:lnTo>
                    <a:pt x="186236" y="376469"/>
                  </a:lnTo>
                  <a:lnTo>
                    <a:pt x="160100" y="413215"/>
                  </a:lnTo>
                  <a:lnTo>
                    <a:pt x="135716" y="451243"/>
                  </a:lnTo>
                  <a:lnTo>
                    <a:pt x="113143" y="490492"/>
                  </a:lnTo>
                  <a:lnTo>
                    <a:pt x="92441" y="530905"/>
                  </a:lnTo>
                  <a:lnTo>
                    <a:pt x="73668" y="572423"/>
                  </a:lnTo>
                  <a:lnTo>
                    <a:pt x="56883" y="614986"/>
                  </a:lnTo>
                  <a:lnTo>
                    <a:pt x="42144" y="658536"/>
                  </a:lnTo>
                  <a:lnTo>
                    <a:pt x="29512" y="703014"/>
                  </a:lnTo>
                  <a:lnTo>
                    <a:pt x="19045" y="748360"/>
                  </a:lnTo>
                  <a:lnTo>
                    <a:pt x="10801" y="794517"/>
                  </a:lnTo>
                  <a:lnTo>
                    <a:pt x="4839" y="841425"/>
                  </a:lnTo>
                  <a:lnTo>
                    <a:pt x="1219" y="889026"/>
                  </a:lnTo>
                  <a:lnTo>
                    <a:pt x="0" y="937259"/>
                  </a:lnTo>
                  <a:lnTo>
                    <a:pt x="1219" y="985492"/>
                  </a:lnTo>
                  <a:lnTo>
                    <a:pt x="4839" y="1033092"/>
                  </a:lnTo>
                  <a:lnTo>
                    <a:pt x="10801" y="1079999"/>
                  </a:lnTo>
                  <a:lnTo>
                    <a:pt x="19045" y="1126155"/>
                  </a:lnTo>
                  <a:lnTo>
                    <a:pt x="29512" y="1171501"/>
                  </a:lnTo>
                  <a:lnTo>
                    <a:pt x="42144" y="1215978"/>
                  </a:lnTo>
                  <a:lnTo>
                    <a:pt x="56883" y="1259528"/>
                  </a:lnTo>
                  <a:lnTo>
                    <a:pt x="73668" y="1302091"/>
                  </a:lnTo>
                  <a:lnTo>
                    <a:pt x="92441" y="1343608"/>
                  </a:lnTo>
                  <a:lnTo>
                    <a:pt x="113143" y="1384021"/>
                  </a:lnTo>
                  <a:lnTo>
                    <a:pt x="135716" y="1423271"/>
                  </a:lnTo>
                  <a:lnTo>
                    <a:pt x="160100" y="1461298"/>
                  </a:lnTo>
                  <a:lnTo>
                    <a:pt x="186236" y="1498045"/>
                  </a:lnTo>
                  <a:lnTo>
                    <a:pt x="214066" y="1533451"/>
                  </a:lnTo>
                  <a:lnTo>
                    <a:pt x="243531" y="1567459"/>
                  </a:lnTo>
                  <a:lnTo>
                    <a:pt x="274572" y="1600009"/>
                  </a:lnTo>
                  <a:lnTo>
                    <a:pt x="307130" y="1631043"/>
                  </a:lnTo>
                  <a:lnTo>
                    <a:pt x="341145" y="1660501"/>
                  </a:lnTo>
                  <a:lnTo>
                    <a:pt x="376560" y="1688324"/>
                  </a:lnTo>
                  <a:lnTo>
                    <a:pt x="413316" y="1714455"/>
                  </a:lnTo>
                  <a:lnTo>
                    <a:pt x="451352" y="1738833"/>
                  </a:lnTo>
                  <a:lnTo>
                    <a:pt x="490612" y="1761401"/>
                  </a:lnTo>
                  <a:lnTo>
                    <a:pt x="531034" y="1782098"/>
                  </a:lnTo>
                  <a:lnTo>
                    <a:pt x="572562" y="1800867"/>
                  </a:lnTo>
                  <a:lnTo>
                    <a:pt x="615136" y="1817649"/>
                  </a:lnTo>
                  <a:lnTo>
                    <a:pt x="658696" y="1832384"/>
                  </a:lnTo>
                  <a:lnTo>
                    <a:pt x="703185" y="1845013"/>
                  </a:lnTo>
                  <a:lnTo>
                    <a:pt x="748543" y="1855478"/>
                  </a:lnTo>
                  <a:lnTo>
                    <a:pt x="794711" y="1863721"/>
                  </a:lnTo>
                  <a:lnTo>
                    <a:pt x="841630" y="1869681"/>
                  </a:lnTo>
                  <a:lnTo>
                    <a:pt x="889242" y="1873300"/>
                  </a:lnTo>
                  <a:lnTo>
                    <a:pt x="937488" y="1874519"/>
                  </a:lnTo>
                  <a:lnTo>
                    <a:pt x="985734" y="1873300"/>
                  </a:lnTo>
                  <a:lnTo>
                    <a:pt x="1033346" y="1869681"/>
                  </a:lnTo>
                  <a:lnTo>
                    <a:pt x="1080266" y="1863721"/>
                  </a:lnTo>
                  <a:lnTo>
                    <a:pt x="1126434" y="1855478"/>
                  </a:lnTo>
                  <a:lnTo>
                    <a:pt x="1171791" y="1845013"/>
                  </a:lnTo>
                  <a:lnTo>
                    <a:pt x="1216280" y="1832384"/>
                  </a:lnTo>
                  <a:lnTo>
                    <a:pt x="1259841" y="1817649"/>
                  </a:lnTo>
                  <a:lnTo>
                    <a:pt x="1302414" y="1800867"/>
                  </a:lnTo>
                  <a:lnTo>
                    <a:pt x="1343942" y="1782098"/>
                  </a:lnTo>
                  <a:lnTo>
                    <a:pt x="1384365" y="1761401"/>
                  </a:lnTo>
                  <a:lnTo>
                    <a:pt x="1423624" y="1738833"/>
                  </a:lnTo>
                  <a:lnTo>
                    <a:pt x="1461661" y="1714455"/>
                  </a:lnTo>
                  <a:lnTo>
                    <a:pt x="1498416" y="1688324"/>
                  </a:lnTo>
                  <a:lnTo>
                    <a:pt x="1533831" y="1660501"/>
                  </a:lnTo>
                  <a:lnTo>
                    <a:pt x="1567847" y="1631043"/>
                  </a:lnTo>
                  <a:lnTo>
                    <a:pt x="1600404" y="1600009"/>
                  </a:lnTo>
                  <a:lnTo>
                    <a:pt x="1631445" y="1567459"/>
                  </a:lnTo>
                  <a:lnTo>
                    <a:pt x="1660910" y="1533451"/>
                  </a:lnTo>
                  <a:lnTo>
                    <a:pt x="1688740" y="1498045"/>
                  </a:lnTo>
                  <a:lnTo>
                    <a:pt x="1714877" y="1461298"/>
                  </a:lnTo>
                  <a:lnTo>
                    <a:pt x="1739261" y="1423271"/>
                  </a:lnTo>
                  <a:lnTo>
                    <a:pt x="1761833" y="1384021"/>
                  </a:lnTo>
                  <a:lnTo>
                    <a:pt x="1782535" y="1343608"/>
                  </a:lnTo>
                  <a:lnTo>
                    <a:pt x="1801309" y="1302091"/>
                  </a:lnTo>
                  <a:lnTo>
                    <a:pt x="1818094" y="1259528"/>
                  </a:lnTo>
                  <a:lnTo>
                    <a:pt x="1832832" y="1215978"/>
                  </a:lnTo>
                  <a:lnTo>
                    <a:pt x="1845464" y="1171501"/>
                  </a:lnTo>
                  <a:lnTo>
                    <a:pt x="1855932" y="1126155"/>
                  </a:lnTo>
                  <a:lnTo>
                    <a:pt x="1864175" y="1079999"/>
                  </a:lnTo>
                  <a:lnTo>
                    <a:pt x="1870137" y="1033092"/>
                  </a:lnTo>
                  <a:lnTo>
                    <a:pt x="1873757" y="985492"/>
                  </a:lnTo>
                  <a:lnTo>
                    <a:pt x="1874977" y="937259"/>
                  </a:lnTo>
                  <a:lnTo>
                    <a:pt x="1873757" y="889026"/>
                  </a:lnTo>
                  <a:lnTo>
                    <a:pt x="1870137" y="841425"/>
                  </a:lnTo>
                  <a:lnTo>
                    <a:pt x="1864175" y="794517"/>
                  </a:lnTo>
                  <a:lnTo>
                    <a:pt x="1855932" y="748360"/>
                  </a:lnTo>
                  <a:lnTo>
                    <a:pt x="1845464" y="703014"/>
                  </a:lnTo>
                  <a:lnTo>
                    <a:pt x="1832832" y="658536"/>
                  </a:lnTo>
                  <a:lnTo>
                    <a:pt x="1818094" y="614986"/>
                  </a:lnTo>
                  <a:lnTo>
                    <a:pt x="1801309" y="572423"/>
                  </a:lnTo>
                  <a:lnTo>
                    <a:pt x="1782535" y="530905"/>
                  </a:lnTo>
                  <a:lnTo>
                    <a:pt x="1761833" y="490492"/>
                  </a:lnTo>
                  <a:lnTo>
                    <a:pt x="1739261" y="451243"/>
                  </a:lnTo>
                  <a:lnTo>
                    <a:pt x="1714877" y="413215"/>
                  </a:lnTo>
                  <a:lnTo>
                    <a:pt x="1688740" y="376469"/>
                  </a:lnTo>
                  <a:lnTo>
                    <a:pt x="1660910" y="341063"/>
                  </a:lnTo>
                  <a:lnTo>
                    <a:pt x="1631445" y="307055"/>
                  </a:lnTo>
                  <a:lnTo>
                    <a:pt x="1600404" y="274505"/>
                  </a:lnTo>
                  <a:lnTo>
                    <a:pt x="1567847" y="243472"/>
                  </a:lnTo>
                  <a:lnTo>
                    <a:pt x="1533831" y="214014"/>
                  </a:lnTo>
                  <a:lnTo>
                    <a:pt x="1498416" y="186191"/>
                  </a:lnTo>
                  <a:lnTo>
                    <a:pt x="1461661" y="160061"/>
                  </a:lnTo>
                  <a:lnTo>
                    <a:pt x="1423624" y="135683"/>
                  </a:lnTo>
                  <a:lnTo>
                    <a:pt x="1384365" y="113116"/>
                  </a:lnTo>
                  <a:lnTo>
                    <a:pt x="1343942" y="92418"/>
                  </a:lnTo>
                  <a:lnTo>
                    <a:pt x="1302414" y="73650"/>
                  </a:lnTo>
                  <a:lnTo>
                    <a:pt x="1259841" y="56869"/>
                  </a:lnTo>
                  <a:lnTo>
                    <a:pt x="1216280" y="42134"/>
                  </a:lnTo>
                  <a:lnTo>
                    <a:pt x="1171791" y="29505"/>
                  </a:lnTo>
                  <a:lnTo>
                    <a:pt x="1126434" y="19040"/>
                  </a:lnTo>
                  <a:lnTo>
                    <a:pt x="1080266" y="10798"/>
                  </a:lnTo>
                  <a:lnTo>
                    <a:pt x="1033346" y="4838"/>
                  </a:lnTo>
                  <a:lnTo>
                    <a:pt x="985734" y="1219"/>
                  </a:lnTo>
                  <a:lnTo>
                    <a:pt x="937488" y="0"/>
                  </a:lnTo>
                  <a:close/>
                </a:path>
              </a:pathLst>
            </a:custGeom>
            <a:ln w="6921">
              <a:solidFill>
                <a:srgbClr val="231F20"/>
              </a:solidFill>
            </a:ln>
          </p:spPr>
          <p:txBody>
            <a:bodyPr wrap="square" lIns="0" tIns="0" rIns="0" bIns="0" rtlCol="0"/>
            <a:lstStyle/>
            <a:p>
              <a:endParaRPr/>
            </a:p>
          </p:txBody>
        </p:sp>
        <p:sp>
          <p:nvSpPr>
            <p:cNvPr id="79" name="object 79"/>
            <p:cNvSpPr/>
            <p:nvPr/>
          </p:nvSpPr>
          <p:spPr>
            <a:xfrm>
              <a:off x="3545293" y="6341846"/>
              <a:ext cx="88265" cy="92075"/>
            </a:xfrm>
            <a:custGeom>
              <a:avLst/>
              <a:gdLst/>
              <a:ahLst/>
              <a:cxnLst/>
              <a:rect l="l" t="t" r="r" b="b"/>
              <a:pathLst>
                <a:path w="88264" h="92075">
                  <a:moveTo>
                    <a:pt x="0" y="91897"/>
                  </a:moveTo>
                  <a:lnTo>
                    <a:pt x="87744" y="91897"/>
                  </a:lnTo>
                  <a:lnTo>
                    <a:pt x="87744" y="0"/>
                  </a:lnTo>
                  <a:lnTo>
                    <a:pt x="0" y="0"/>
                  </a:lnTo>
                  <a:lnTo>
                    <a:pt x="0" y="91897"/>
                  </a:lnTo>
                  <a:close/>
                </a:path>
              </a:pathLst>
            </a:custGeom>
            <a:ln w="6921">
              <a:solidFill>
                <a:srgbClr val="231F20"/>
              </a:solidFill>
            </a:ln>
          </p:spPr>
          <p:txBody>
            <a:bodyPr wrap="square" lIns="0" tIns="0" rIns="0" bIns="0" rtlCol="0"/>
            <a:lstStyle/>
            <a:p>
              <a:endParaRPr/>
            </a:p>
          </p:txBody>
        </p:sp>
        <p:sp>
          <p:nvSpPr>
            <p:cNvPr id="80" name="object 80"/>
            <p:cNvSpPr/>
            <p:nvPr/>
          </p:nvSpPr>
          <p:spPr>
            <a:xfrm>
              <a:off x="2833245" y="5888113"/>
              <a:ext cx="751205" cy="501650"/>
            </a:xfrm>
            <a:custGeom>
              <a:avLst/>
              <a:gdLst/>
              <a:ahLst/>
              <a:cxnLst/>
              <a:rect l="l" t="t" r="r" b="b"/>
              <a:pathLst>
                <a:path w="751204" h="501650">
                  <a:moveTo>
                    <a:pt x="750836" y="501294"/>
                  </a:moveTo>
                  <a:lnTo>
                    <a:pt x="0" y="0"/>
                  </a:lnTo>
                </a:path>
              </a:pathLst>
            </a:custGeom>
            <a:ln w="9232">
              <a:solidFill>
                <a:srgbClr val="231F20"/>
              </a:solidFill>
            </a:ln>
          </p:spPr>
          <p:txBody>
            <a:bodyPr wrap="square" lIns="0" tIns="0" rIns="0" bIns="0" rtlCol="0"/>
            <a:lstStyle/>
            <a:p>
              <a:endParaRPr/>
            </a:p>
          </p:txBody>
        </p:sp>
        <p:sp>
          <p:nvSpPr>
            <p:cNvPr id="81" name="object 81"/>
            <p:cNvSpPr/>
            <p:nvPr/>
          </p:nvSpPr>
          <p:spPr>
            <a:xfrm>
              <a:off x="2794840" y="5862480"/>
              <a:ext cx="61594" cy="53975"/>
            </a:xfrm>
            <a:custGeom>
              <a:avLst/>
              <a:gdLst/>
              <a:ahLst/>
              <a:cxnLst/>
              <a:rect l="l" t="t" r="r" b="b"/>
              <a:pathLst>
                <a:path w="61594" h="53975">
                  <a:moveTo>
                    <a:pt x="0" y="0"/>
                  </a:moveTo>
                  <a:lnTo>
                    <a:pt x="30708" y="53809"/>
                  </a:lnTo>
                  <a:lnTo>
                    <a:pt x="61480" y="7721"/>
                  </a:lnTo>
                  <a:lnTo>
                    <a:pt x="0" y="0"/>
                  </a:lnTo>
                  <a:close/>
                </a:path>
              </a:pathLst>
            </a:custGeom>
            <a:solidFill>
              <a:srgbClr val="231F20"/>
            </a:solidFill>
          </p:spPr>
          <p:txBody>
            <a:bodyPr wrap="square" lIns="0" tIns="0" rIns="0" bIns="0" rtlCol="0"/>
            <a:lstStyle/>
            <a:p>
              <a:endParaRPr/>
            </a:p>
          </p:txBody>
        </p:sp>
      </p:grpSp>
      <p:sp>
        <p:nvSpPr>
          <p:cNvPr id="82" name="object 82"/>
          <p:cNvSpPr txBox="1"/>
          <p:nvPr/>
        </p:nvSpPr>
        <p:spPr>
          <a:xfrm>
            <a:off x="5337196" y="396881"/>
            <a:ext cx="4314190" cy="1133475"/>
          </a:xfrm>
          <a:prstGeom prst="rect">
            <a:avLst/>
          </a:prstGeom>
        </p:spPr>
        <p:txBody>
          <a:bodyPr vert="horz" wrap="square" lIns="0" tIns="12700" rIns="0" bIns="0" rtlCol="0">
            <a:spAutoFit/>
          </a:bodyPr>
          <a:lstStyle/>
          <a:p>
            <a:pPr marL="12700">
              <a:spcBef>
                <a:spcPts val="100"/>
              </a:spcBef>
              <a:tabLst>
                <a:tab pos="4098290" algn="l"/>
              </a:tabLst>
            </a:pPr>
            <a:r>
              <a:rPr sz="850" spc="20" dirty="0">
                <a:solidFill>
                  <a:srgbClr val="171514"/>
                </a:solidFill>
                <a:latin typeface="Microsoft Sans Serif"/>
                <a:cs typeface="Microsoft Sans Serif"/>
              </a:rPr>
              <a:t>Protección</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r>
              <a:rPr sz="850" spc="20" dirty="0">
                <a:solidFill>
                  <a:srgbClr val="171514"/>
                </a:solidFill>
                <a:latin typeface="Microsoft Sans Serif"/>
                <a:cs typeface="Microsoft Sans Serif"/>
              </a:rPr>
              <a:t>	</a:t>
            </a:r>
            <a:r>
              <a:rPr sz="900" b="1" spc="10" dirty="0">
                <a:solidFill>
                  <a:srgbClr val="171514"/>
                </a:solidFill>
                <a:latin typeface="Arial"/>
                <a:cs typeface="Arial"/>
              </a:rPr>
              <a:t>143</a:t>
            </a:r>
            <a:endParaRPr sz="900" dirty="0">
              <a:latin typeface="Arial"/>
              <a:cs typeface="Arial"/>
            </a:endParaRPr>
          </a:p>
          <a:p>
            <a:pPr>
              <a:spcBef>
                <a:spcPts val="5"/>
              </a:spcBef>
            </a:pPr>
            <a:endParaRPr sz="1400" dirty="0">
              <a:latin typeface="Arial"/>
              <a:cs typeface="Arial"/>
            </a:endParaRPr>
          </a:p>
          <a:p>
            <a:pPr marL="12700" marR="5080" indent="151765">
              <a:lnSpc>
                <a:spcPct val="142900"/>
              </a:lnSpc>
            </a:pPr>
            <a:r>
              <a:rPr sz="700" spc="-30" dirty="0">
                <a:solidFill>
                  <a:srgbClr val="171514"/>
                </a:solidFill>
                <a:latin typeface="Microsoft Sans Serif"/>
                <a:cs typeface="Microsoft Sans Serif"/>
              </a:rPr>
              <a:t>El </a:t>
            </a:r>
            <a:r>
              <a:rPr sz="700" spc="15" dirty="0">
                <a:solidFill>
                  <a:srgbClr val="171514"/>
                </a:solidFill>
                <a:latin typeface="Microsoft Sans Serif"/>
                <a:cs typeface="Microsoft Sans Serif"/>
              </a:rPr>
              <a:t>área </a:t>
            </a:r>
            <a:r>
              <a:rPr sz="700" spc="10" dirty="0">
                <a:solidFill>
                  <a:srgbClr val="171514"/>
                </a:solidFill>
                <a:latin typeface="Microsoft Sans Serif"/>
                <a:cs typeface="Microsoft Sans Serif"/>
              </a:rPr>
              <a:t>colectiva efectiva</a:t>
            </a:r>
            <a:r>
              <a:rPr sz="700" i="1" spc="10" dirty="0">
                <a:solidFill>
                  <a:srgbClr val="171514"/>
                </a:solidFill>
                <a:latin typeface="Arial"/>
                <a:cs typeface="Arial"/>
              </a:rPr>
              <a:t>A</a:t>
            </a:r>
            <a:r>
              <a:rPr sz="400" i="1" spc="10" dirty="0">
                <a:solidFill>
                  <a:srgbClr val="171514"/>
                </a:solidFill>
                <a:latin typeface="Arial"/>
                <a:cs typeface="Arial"/>
              </a:rPr>
              <a:t>D</a:t>
            </a:r>
            <a:r>
              <a:rPr sz="700" spc="10" dirty="0">
                <a:solidFill>
                  <a:srgbClr val="171514"/>
                </a:solidFill>
                <a:latin typeface="Microsoft Sans Serif"/>
                <a:cs typeface="Microsoft Sans Serif"/>
              </a:rPr>
              <a:t>de </a:t>
            </a:r>
            <a:r>
              <a:rPr sz="700" spc="30" dirty="0">
                <a:solidFill>
                  <a:srgbClr val="171514"/>
                </a:solidFill>
                <a:latin typeface="Microsoft Sans Serif"/>
                <a:cs typeface="Microsoft Sans Serif"/>
              </a:rPr>
              <a:t>una </a:t>
            </a:r>
            <a:r>
              <a:rPr sz="700" spc="25" dirty="0">
                <a:solidFill>
                  <a:srgbClr val="171514"/>
                </a:solidFill>
                <a:latin typeface="Microsoft Sans Serif"/>
                <a:cs typeface="Microsoft Sans Serif"/>
              </a:rPr>
              <a:t>estructura </a:t>
            </a:r>
            <a:r>
              <a:rPr sz="700" spc="-5" dirty="0">
                <a:solidFill>
                  <a:srgbClr val="171514"/>
                </a:solidFill>
                <a:latin typeface="Microsoft Sans Serif"/>
                <a:cs typeface="Microsoft Sans Serif"/>
              </a:rPr>
              <a:t>es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área </a:t>
            </a:r>
            <a:r>
              <a:rPr sz="700" spc="20" dirty="0">
                <a:solidFill>
                  <a:srgbClr val="171514"/>
                </a:solidFill>
                <a:latin typeface="Microsoft Sans Serif"/>
                <a:cs typeface="Microsoft Sans Serif"/>
              </a:rPr>
              <a:t>del </a:t>
            </a:r>
            <a:r>
              <a:rPr sz="700" spc="15" dirty="0">
                <a:solidFill>
                  <a:srgbClr val="171514"/>
                </a:solidFill>
                <a:latin typeface="Microsoft Sans Serif"/>
                <a:cs typeface="Microsoft Sans Serif"/>
              </a:rPr>
              <a:t>suelo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tiene </a:t>
            </a:r>
            <a:r>
              <a:rPr sz="700" spc="10" dirty="0">
                <a:solidFill>
                  <a:srgbClr val="171514"/>
                </a:solidFill>
                <a:latin typeface="Microsoft Sans Serif"/>
                <a:cs typeface="Microsoft Sans Serif"/>
              </a:rPr>
              <a:t>la </a:t>
            </a:r>
            <a:r>
              <a:rPr sz="700" spc="30" dirty="0" err="1">
                <a:solidFill>
                  <a:srgbClr val="171514"/>
                </a:solidFill>
                <a:latin typeface="Microsoft Sans Serif"/>
                <a:cs typeface="Microsoft Sans Serif"/>
              </a:rPr>
              <a:t>misma</a:t>
            </a:r>
            <a:r>
              <a:rPr sz="700" spc="3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probabilidad</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anual</a:t>
            </a:r>
            <a:r>
              <a:rPr sz="700" spc="2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relámpago </a:t>
            </a:r>
            <a:r>
              <a:rPr sz="700" spc="25" dirty="0">
                <a:solidFill>
                  <a:srgbClr val="171514"/>
                </a:solidFill>
                <a:latin typeface="Microsoft Sans Serif"/>
                <a:cs typeface="Microsoft Sans Serif"/>
              </a:rPr>
              <a:t>directo </a:t>
            </a:r>
            <a:r>
              <a:rPr sz="700" spc="30" dirty="0">
                <a:solidFill>
                  <a:srgbClr val="171514"/>
                </a:solidFill>
                <a:latin typeface="Microsoft Sans Serif"/>
                <a:cs typeface="Microsoft Sans Serif"/>
              </a:rPr>
              <a:t>que </a:t>
            </a:r>
            <a:r>
              <a:rPr sz="700" spc="10" dirty="0">
                <a:solidFill>
                  <a:srgbClr val="171514"/>
                </a:solidFill>
                <a:latin typeface="Microsoft Sans Serif"/>
                <a:cs typeface="Microsoft Sans Serif"/>
              </a:rPr>
              <a:t>la </a:t>
            </a:r>
            <a:r>
              <a:rPr sz="700" spc="25" dirty="0">
                <a:solidFill>
                  <a:srgbClr val="171514"/>
                </a:solidFill>
                <a:latin typeface="Microsoft Sans Serif"/>
                <a:cs typeface="Microsoft Sans Serif"/>
              </a:rPr>
              <a:t>estructura. </a:t>
            </a:r>
            <a:r>
              <a:rPr sz="700" spc="-40" dirty="0">
                <a:solidFill>
                  <a:srgbClr val="171514"/>
                </a:solidFill>
                <a:latin typeface="Microsoft Sans Serif"/>
                <a:cs typeface="Microsoft Sans Serif"/>
              </a:rPr>
              <a:t>Se </a:t>
            </a:r>
            <a:r>
              <a:rPr sz="700" spc="25" dirty="0">
                <a:solidFill>
                  <a:srgbClr val="171514"/>
                </a:solidFill>
                <a:latin typeface="Microsoft Sans Serif"/>
                <a:cs typeface="Microsoft Sans Serif"/>
              </a:rPr>
              <a:t>obtiene extendiendo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línea </a:t>
            </a:r>
            <a:r>
              <a:rPr sz="700" spc="20" dirty="0">
                <a:solidFill>
                  <a:srgbClr val="171514"/>
                </a:solidFill>
                <a:latin typeface="Microsoft Sans Serif"/>
                <a:cs typeface="Microsoft Sans Serif"/>
              </a:rPr>
              <a:t>de </a:t>
            </a:r>
            <a:r>
              <a:rPr sz="700" spc="25" dirty="0" err="1">
                <a:solidFill>
                  <a:srgbClr val="171514"/>
                </a:solidFill>
                <a:latin typeface="Microsoft Sans Serif"/>
                <a:cs typeface="Microsoft Sans Serif"/>
              </a:rPr>
              <a:t>pendiente</a:t>
            </a:r>
            <a:r>
              <a:rPr sz="700" spc="25"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1:3</a:t>
            </a:r>
            <a:r>
              <a:rPr lang="es-ES" sz="700" spc="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a:t>
            </a:r>
            <a:r>
              <a:rPr sz="700" spc="20" dirty="0">
                <a:solidFill>
                  <a:srgbClr val="171514"/>
                </a:solidFill>
                <a:latin typeface="Microsoft Sans Serif"/>
                <a:cs typeface="Microsoft Sans Serif"/>
              </a:rPr>
              <a:t>altura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distancia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recolección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horizontal)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parte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superior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estructura</a:t>
            </a:r>
            <a:r>
              <a:rPr lang="es-ES" sz="700" spc="25"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hasta</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suelo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 </a:t>
            </a:r>
            <a:r>
              <a:rPr sz="700" spc="10" dirty="0">
                <a:solidFill>
                  <a:srgbClr val="171514"/>
                </a:solidFill>
                <a:latin typeface="Microsoft Sans Serif"/>
                <a:cs typeface="Microsoft Sans Serif"/>
              </a:rPr>
              <a:t>Figuras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8.5</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8.6.</a:t>
            </a:r>
            <a:endParaRPr sz="700" dirty="0">
              <a:latin typeface="Microsoft Sans Serif"/>
              <a:cs typeface="Microsoft Sans Serif"/>
            </a:endParaRPr>
          </a:p>
          <a:p>
            <a:pPr marL="164465">
              <a:spcBef>
                <a:spcPts val="260"/>
              </a:spcBef>
            </a:pPr>
            <a:r>
              <a:rPr sz="800" spc="-15"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frecuencia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5" dirty="0" err="1">
                <a:solidFill>
                  <a:srgbClr val="171514"/>
                </a:solidFill>
                <a:latin typeface="Microsoft Sans Serif"/>
                <a:cs typeface="Microsoft Sans Serif"/>
              </a:rPr>
              <a:t>rayos</a:t>
            </a:r>
            <a:r>
              <a:rPr sz="800" spc="-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tolerable</a:t>
            </a:r>
            <a:r>
              <a:rPr lang="es-ES" sz="800" i="1" spc="25" dirty="0" smtClean="0">
                <a:solidFill>
                  <a:srgbClr val="171514"/>
                </a:solidFill>
                <a:latin typeface="Arial"/>
                <a:cs typeface="Arial"/>
              </a:rPr>
              <a:t>n</a:t>
            </a:r>
            <a:r>
              <a:rPr sz="450" i="1" spc="25" dirty="0" err="1" smtClean="0">
                <a:solidFill>
                  <a:srgbClr val="171514"/>
                </a:solidFill>
                <a:latin typeface="Arial"/>
                <a:cs typeface="Arial"/>
              </a:rPr>
              <a:t>C</a:t>
            </a:r>
            <a:r>
              <a:rPr sz="800" spc="25" dirty="0" err="1" smtClean="0">
                <a:solidFill>
                  <a:srgbClr val="171514"/>
                </a:solidFill>
                <a:latin typeface="Microsoft Sans Serif"/>
                <a:cs typeface="Microsoft Sans Serif"/>
              </a:rPr>
              <a:t>es</a:t>
            </a:r>
            <a:r>
              <a:rPr sz="800" spc="-5" dirty="0" smtClean="0">
                <a:solidFill>
                  <a:srgbClr val="171514"/>
                </a:solidFill>
                <a:latin typeface="Microsoft Sans Serif"/>
                <a:cs typeface="Microsoft Sans Serif"/>
              </a:rPr>
              <a:t> </a:t>
            </a:r>
            <a:r>
              <a:rPr sz="800" spc="30" dirty="0">
                <a:solidFill>
                  <a:srgbClr val="171514"/>
                </a:solidFill>
                <a:latin typeface="Microsoft Sans Serif"/>
                <a:cs typeface="Microsoft Sans Serif"/>
              </a:rPr>
              <a:t>dado</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endParaRPr sz="800" dirty="0">
              <a:latin typeface="Microsoft Sans Serif"/>
              <a:cs typeface="Microsoft Sans Serif"/>
            </a:endParaRPr>
          </a:p>
        </p:txBody>
      </p:sp>
      <p:sp>
        <p:nvSpPr>
          <p:cNvPr id="83" name="object 83"/>
          <p:cNvSpPr txBox="1"/>
          <p:nvPr/>
        </p:nvSpPr>
        <p:spPr>
          <a:xfrm>
            <a:off x="6628607" y="1629789"/>
            <a:ext cx="1623695" cy="205184"/>
          </a:xfrm>
          <a:prstGeom prst="rect">
            <a:avLst/>
          </a:prstGeom>
        </p:spPr>
        <p:txBody>
          <a:bodyPr vert="horz" wrap="square" lIns="0" tIns="12700" rIns="0" bIns="0" rtlCol="0">
            <a:spAutoFit/>
          </a:bodyPr>
          <a:lstStyle/>
          <a:p>
            <a:pPr marL="12700">
              <a:spcBef>
                <a:spcPts val="100"/>
              </a:spcBef>
            </a:pPr>
            <a:r>
              <a:rPr lang="es-ES" sz="800" i="1" spc="45" dirty="0" smtClean="0">
                <a:latin typeface="Arial"/>
                <a:cs typeface="Arial"/>
              </a:rPr>
              <a:t>n</a:t>
            </a:r>
            <a:r>
              <a:rPr sz="500" i="1" spc="-50" dirty="0" smtClean="0">
                <a:latin typeface="Arial"/>
                <a:cs typeface="Arial"/>
              </a:rPr>
              <a:t>C</a:t>
            </a:r>
            <a:r>
              <a:rPr sz="800" spc="-10" dirty="0">
                <a:latin typeface="Microsoft Sans Serif"/>
                <a:cs typeface="Microsoft Sans Serif"/>
              </a:rPr>
              <a:t>=</a:t>
            </a:r>
            <a:r>
              <a:rPr sz="1250" spc="-45" dirty="0">
                <a:latin typeface="Microsoft Sans Serif"/>
                <a:cs typeface="Microsoft Sans Serif"/>
              </a:rPr>
              <a:t>(</a:t>
            </a:r>
            <a:r>
              <a:rPr sz="800" spc="10" dirty="0">
                <a:latin typeface="Microsoft Sans Serif"/>
                <a:cs typeface="Microsoft Sans Serif"/>
              </a:rPr>
              <a:t>1</a:t>
            </a:r>
            <a:r>
              <a:rPr sz="800" spc="-10" dirty="0">
                <a:latin typeface="Microsoft Sans Serif"/>
                <a:cs typeface="Microsoft Sans Serif"/>
              </a:rPr>
              <a:t>×</a:t>
            </a:r>
            <a:r>
              <a:rPr sz="800" spc="10" dirty="0">
                <a:latin typeface="Microsoft Sans Serif"/>
                <a:cs typeface="Microsoft Sans Serif"/>
              </a:rPr>
              <a:t>10</a:t>
            </a:r>
            <a:r>
              <a:rPr sz="500" dirty="0">
                <a:latin typeface="Lucida Sans Unicode"/>
                <a:cs typeface="Lucida Sans Unicode"/>
              </a:rPr>
              <a:t>−3</a:t>
            </a:r>
            <a:r>
              <a:rPr sz="1250" spc="-45" dirty="0">
                <a:latin typeface="Microsoft Sans Serif"/>
                <a:cs typeface="Microsoft Sans Serif"/>
              </a:rPr>
              <a:t>)</a:t>
            </a:r>
            <a:r>
              <a:rPr sz="800" spc="75" dirty="0">
                <a:latin typeface="Microsoft Sans Serif"/>
                <a:cs typeface="Microsoft Sans Serif"/>
              </a:rPr>
              <a:t>/</a:t>
            </a:r>
            <a:r>
              <a:rPr sz="800" spc="-5" dirty="0">
                <a:latin typeface="Microsoft Sans Serif"/>
                <a:cs typeface="Microsoft Sans Serif"/>
              </a:rPr>
              <a:t> </a:t>
            </a:r>
            <a:r>
              <a:rPr sz="800" spc="5" dirty="0">
                <a:latin typeface="Microsoft Sans Serif"/>
                <a:cs typeface="Microsoft Sans Serif"/>
              </a:rPr>
              <a:t>Eventos</a:t>
            </a:r>
            <a:r>
              <a:rPr sz="800" spc="-5" dirty="0">
                <a:latin typeface="Microsoft Sans Serif"/>
                <a:cs typeface="Microsoft Sans Serif"/>
              </a:rPr>
              <a:t> </a:t>
            </a:r>
            <a:r>
              <a:rPr sz="800" spc="50" dirty="0">
                <a:latin typeface="Microsoft Sans Serif"/>
                <a:cs typeface="Microsoft Sans Serif"/>
              </a:rPr>
              <a:t>por</a:t>
            </a:r>
            <a:r>
              <a:rPr sz="800" spc="-5" dirty="0">
                <a:latin typeface="Microsoft Sans Serif"/>
                <a:cs typeface="Microsoft Sans Serif"/>
              </a:rPr>
              <a:t> año</a:t>
            </a:r>
            <a:endParaRPr sz="800" dirty="0">
              <a:latin typeface="Microsoft Sans Serif"/>
              <a:cs typeface="Microsoft Sans Serif"/>
            </a:endParaRPr>
          </a:p>
        </p:txBody>
      </p:sp>
      <p:sp>
        <p:nvSpPr>
          <p:cNvPr id="84" name="object 84"/>
          <p:cNvSpPr txBox="1"/>
          <p:nvPr/>
        </p:nvSpPr>
        <p:spPr>
          <a:xfrm>
            <a:off x="9372615" y="1680590"/>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(8.3)</a:t>
            </a:r>
            <a:endParaRPr sz="850">
              <a:latin typeface="Microsoft Sans Serif"/>
              <a:cs typeface="Microsoft Sans Serif"/>
            </a:endParaRPr>
          </a:p>
        </p:txBody>
      </p:sp>
      <p:sp>
        <p:nvSpPr>
          <p:cNvPr id="85" name="object 85"/>
          <p:cNvSpPr txBox="1"/>
          <p:nvPr/>
        </p:nvSpPr>
        <p:spPr>
          <a:xfrm>
            <a:off x="5337143" y="1913097"/>
            <a:ext cx="4203700" cy="1139190"/>
          </a:xfrm>
          <a:prstGeom prst="rect">
            <a:avLst/>
          </a:prstGeom>
        </p:spPr>
        <p:txBody>
          <a:bodyPr vert="horz" wrap="square" lIns="0" tIns="66040" rIns="0" bIns="0" rtlCol="0">
            <a:spAutoFit/>
          </a:bodyPr>
          <a:lstStyle/>
          <a:p>
            <a:pPr marL="12700">
              <a:spcBef>
                <a:spcPts val="520"/>
              </a:spcBef>
            </a:pPr>
            <a:r>
              <a:rPr sz="950" spc="-25" dirty="0">
                <a:solidFill>
                  <a:srgbClr val="171514"/>
                </a:solidFill>
                <a:latin typeface="Microsoft Sans Serif"/>
                <a:cs typeface="Microsoft Sans Serif"/>
              </a:rPr>
              <a:t>dónde</a:t>
            </a:r>
            <a:r>
              <a:rPr sz="1000" i="1" spc="-25" dirty="0">
                <a:solidFill>
                  <a:srgbClr val="171514"/>
                </a:solidFill>
                <a:latin typeface="Arial"/>
                <a:cs typeface="Arial"/>
              </a:rPr>
              <a:t>C</a:t>
            </a:r>
            <a:r>
              <a:rPr sz="950" spc="-25" dirty="0">
                <a:solidFill>
                  <a:srgbClr val="171514"/>
                </a:solidFill>
                <a:latin typeface="Microsoft Sans Serif"/>
                <a:cs typeface="Microsoft Sans Serif"/>
              </a:rPr>
              <a:t>=</a:t>
            </a:r>
            <a:r>
              <a:rPr sz="1000" i="1" spc="-25" dirty="0">
                <a:solidFill>
                  <a:srgbClr val="171514"/>
                </a:solidFill>
                <a:latin typeface="Arial"/>
                <a:cs typeface="Arial"/>
              </a:rPr>
              <a:t>C</a:t>
            </a:r>
            <a:r>
              <a:rPr sz="550" spc="-25" dirty="0">
                <a:solidFill>
                  <a:srgbClr val="171514"/>
                </a:solidFill>
                <a:latin typeface="Microsoft Sans Serif"/>
                <a:cs typeface="Microsoft Sans Serif"/>
              </a:rPr>
              <a:t>2</a:t>
            </a:r>
            <a:r>
              <a:rPr sz="950" spc="-25" dirty="0">
                <a:solidFill>
                  <a:srgbClr val="171514"/>
                </a:solidFill>
                <a:latin typeface="Microsoft Sans Serif"/>
                <a:cs typeface="Microsoft Sans Serif"/>
              </a:rPr>
              <a:t>×</a:t>
            </a:r>
            <a:r>
              <a:rPr sz="1000" i="1" spc="-25" dirty="0">
                <a:solidFill>
                  <a:srgbClr val="171514"/>
                </a:solidFill>
                <a:latin typeface="Arial"/>
                <a:cs typeface="Arial"/>
              </a:rPr>
              <a:t>C</a:t>
            </a:r>
            <a:r>
              <a:rPr sz="550" spc="-25" dirty="0">
                <a:solidFill>
                  <a:srgbClr val="171514"/>
                </a:solidFill>
                <a:latin typeface="Microsoft Sans Serif"/>
                <a:cs typeface="Microsoft Sans Serif"/>
              </a:rPr>
              <a:t>3</a:t>
            </a:r>
            <a:r>
              <a:rPr sz="950" spc="-25" dirty="0">
                <a:solidFill>
                  <a:srgbClr val="171514"/>
                </a:solidFill>
                <a:latin typeface="Microsoft Sans Serif"/>
                <a:cs typeface="Microsoft Sans Serif"/>
              </a:rPr>
              <a:t>×</a:t>
            </a:r>
            <a:r>
              <a:rPr sz="1000" i="1" spc="-25" dirty="0">
                <a:solidFill>
                  <a:srgbClr val="171514"/>
                </a:solidFill>
                <a:latin typeface="Arial"/>
                <a:cs typeface="Arial"/>
              </a:rPr>
              <a:t>C</a:t>
            </a:r>
            <a:r>
              <a:rPr sz="550" spc="-25" dirty="0">
                <a:solidFill>
                  <a:srgbClr val="171514"/>
                </a:solidFill>
                <a:latin typeface="Microsoft Sans Serif"/>
                <a:cs typeface="Microsoft Sans Serif"/>
              </a:rPr>
              <a:t>4</a:t>
            </a:r>
            <a:r>
              <a:rPr sz="950" spc="-25" dirty="0">
                <a:solidFill>
                  <a:srgbClr val="171514"/>
                </a:solidFill>
                <a:latin typeface="Microsoft Sans Serif"/>
                <a:cs typeface="Microsoft Sans Serif"/>
              </a:rPr>
              <a:t>×</a:t>
            </a:r>
            <a:r>
              <a:rPr sz="1000" i="1" spc="-25" dirty="0">
                <a:solidFill>
                  <a:srgbClr val="171514"/>
                </a:solidFill>
                <a:latin typeface="Arial"/>
                <a:cs typeface="Arial"/>
              </a:rPr>
              <a:t>C</a:t>
            </a:r>
            <a:r>
              <a:rPr sz="550" spc="-25" dirty="0">
                <a:solidFill>
                  <a:srgbClr val="171514"/>
                </a:solidFill>
                <a:latin typeface="Microsoft Sans Serif"/>
                <a:cs typeface="Microsoft Sans Serif"/>
              </a:rPr>
              <a:t>5.</a:t>
            </a:r>
            <a:endParaRPr sz="550" dirty="0">
              <a:latin typeface="Microsoft Sans Serif"/>
              <a:cs typeface="Microsoft Sans Serif"/>
            </a:endParaRPr>
          </a:p>
          <a:p>
            <a:pPr marL="12700" marR="5080" indent="152400">
              <a:lnSpc>
                <a:spcPts val="1200"/>
              </a:lnSpc>
              <a:spcBef>
                <a:spcPts val="40"/>
              </a:spcBef>
            </a:pPr>
            <a:r>
              <a:rPr sz="700" spc="-5"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coeficientes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tienen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cuenta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diversos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factores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dados</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anteriormente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sus </a:t>
            </a:r>
            <a:r>
              <a:rPr sz="700" spc="15" dirty="0">
                <a:solidFill>
                  <a:srgbClr val="171514"/>
                </a:solidFill>
                <a:latin typeface="Microsoft Sans Serif"/>
                <a:cs typeface="Microsoft Sans Serif"/>
              </a:rPr>
              <a:t>valores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dan</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en</a:t>
            </a:r>
            <a:r>
              <a:rPr sz="700" spc="20"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tablas </a:t>
            </a:r>
            <a:r>
              <a:rPr sz="700" spc="5" dirty="0">
                <a:solidFill>
                  <a:srgbClr val="171514"/>
                </a:solidFill>
                <a:latin typeface="Microsoft Sans Serif"/>
                <a:cs typeface="Microsoft Sans Serif"/>
              </a:rPr>
              <a:t>8.2 </a:t>
            </a:r>
            <a:r>
              <a:rPr sz="700" dirty="0">
                <a:solidFill>
                  <a:srgbClr val="171514"/>
                </a:solidFill>
                <a:latin typeface="Microsoft Sans Serif"/>
                <a:cs typeface="Microsoft Sans Serif"/>
              </a:rPr>
              <a:t>a 8.5.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cantidad </a:t>
            </a:r>
            <a:r>
              <a:rPr sz="700" spc="15" dirty="0">
                <a:solidFill>
                  <a:srgbClr val="171514"/>
                </a:solidFill>
                <a:latin typeface="Microsoft Sans Serif"/>
                <a:cs typeface="Microsoft Sans Serif"/>
              </a:rPr>
              <a:t>1×10</a:t>
            </a:r>
            <a:r>
              <a:rPr sz="450" spc="15" dirty="0">
                <a:solidFill>
                  <a:srgbClr val="171514"/>
                </a:solidFill>
                <a:latin typeface="Microsoft Sans Serif"/>
                <a:cs typeface="Microsoft Sans Serif"/>
              </a:rPr>
              <a:t>‒3</a:t>
            </a:r>
            <a:r>
              <a:rPr sz="700" spc="15" dirty="0">
                <a:solidFill>
                  <a:srgbClr val="171514"/>
                </a:solidFill>
                <a:latin typeface="Microsoft Sans Serif"/>
                <a:cs typeface="Microsoft Sans Serif"/>
              </a:rPr>
              <a:t>representa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factor </a:t>
            </a:r>
            <a:r>
              <a:rPr sz="700" spc="20" dirty="0">
                <a:solidFill>
                  <a:srgbClr val="171514"/>
                </a:solidFill>
                <a:latin typeface="Microsoft Sans Serif"/>
                <a:cs typeface="Microsoft Sans Serif"/>
              </a:rPr>
              <a:t>de riesgo </a:t>
            </a:r>
            <a:r>
              <a:rPr sz="700" spc="15" dirty="0">
                <a:solidFill>
                  <a:srgbClr val="171514"/>
                </a:solidFill>
                <a:latin typeface="Microsoft Sans Serif"/>
                <a:cs typeface="Microsoft Sans Serif"/>
              </a:rPr>
              <a:t>aceptable </a:t>
            </a:r>
            <a:r>
              <a:rPr sz="700" spc="25" dirty="0">
                <a:solidFill>
                  <a:srgbClr val="171514"/>
                </a:solidFill>
                <a:latin typeface="Microsoft Sans Serif"/>
                <a:cs typeface="Microsoft Sans Serif"/>
              </a:rPr>
              <a:t>para </a:t>
            </a:r>
            <a:r>
              <a:rPr sz="700" spc="10" dirty="0">
                <a:solidFill>
                  <a:srgbClr val="171514"/>
                </a:solidFill>
                <a:latin typeface="Microsoft Sans Serif"/>
                <a:cs typeface="Microsoft Sans Serif"/>
              </a:rPr>
              <a:t>la </a:t>
            </a:r>
            <a:r>
              <a:rPr sz="700" spc="25" dirty="0" err="1">
                <a:solidFill>
                  <a:srgbClr val="171514"/>
                </a:solidFill>
                <a:latin typeface="Microsoft Sans Serif"/>
                <a:cs typeface="Microsoft Sans Serif"/>
              </a:rPr>
              <a:t>pérdida</a:t>
            </a:r>
            <a:r>
              <a:rPr sz="700" spc="2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propiedad</a:t>
            </a:r>
            <a:r>
              <a:rPr sz="700" spc="25" dirty="0">
                <a:solidFill>
                  <a:srgbClr val="171514"/>
                </a:solidFill>
                <a:latin typeface="Microsoft Sans Serif"/>
                <a:cs typeface="Microsoft Sans Serif"/>
              </a:rPr>
              <a:t>.</a:t>
            </a:r>
            <a:endParaRPr sz="700" dirty="0">
              <a:latin typeface="Microsoft Sans Serif"/>
              <a:cs typeface="Microsoft Sans Serif"/>
            </a:endParaRPr>
          </a:p>
          <a:p>
            <a:pPr marL="12700" marR="26670" indent="152400">
              <a:lnSpc>
                <a:spcPts val="1200"/>
              </a:lnSpc>
            </a:pPr>
            <a:r>
              <a:rPr sz="700" dirty="0">
                <a:solidFill>
                  <a:srgbClr val="171514"/>
                </a:solidFill>
                <a:latin typeface="Microsoft Sans Serif"/>
                <a:cs typeface="Microsoft Sans Serif"/>
              </a:rPr>
              <a:t>Para </a:t>
            </a:r>
            <a:r>
              <a:rPr sz="700" spc="35" dirty="0">
                <a:solidFill>
                  <a:srgbClr val="171514"/>
                </a:solidFill>
                <a:latin typeface="Microsoft Sans Serif"/>
                <a:cs typeface="Microsoft Sans Serif"/>
              </a:rPr>
              <a:t>determinar</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si</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necesita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rayos,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frecuencia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rayos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tolerable</a:t>
            </a:r>
            <a:r>
              <a:rPr sz="700" spc="5" dirty="0">
                <a:solidFill>
                  <a:srgbClr val="171514"/>
                </a:solidFill>
                <a:latin typeface="Microsoft Sans Serif"/>
                <a:cs typeface="Microsoft Sans Serif"/>
              </a:rPr>
              <a:t> </a:t>
            </a:r>
            <a:r>
              <a:rPr lang="es-ES" sz="700" i="1" spc="15" dirty="0" smtClean="0">
                <a:solidFill>
                  <a:srgbClr val="171514"/>
                </a:solidFill>
                <a:latin typeface="Arial"/>
                <a:cs typeface="Arial"/>
              </a:rPr>
              <a:t>n</a:t>
            </a:r>
            <a:r>
              <a:rPr sz="450" i="1" spc="15" dirty="0" err="1" smtClean="0">
                <a:solidFill>
                  <a:srgbClr val="171514"/>
                </a:solidFill>
                <a:latin typeface="Arial"/>
                <a:cs typeface="Arial"/>
              </a:rPr>
              <a:t>C</a:t>
            </a:r>
            <a:r>
              <a:rPr sz="700" spc="15" dirty="0" err="1" smtClean="0">
                <a:solidFill>
                  <a:srgbClr val="171514"/>
                </a:solidFill>
                <a:latin typeface="Microsoft Sans Serif"/>
                <a:cs typeface="Microsoft Sans Serif"/>
              </a:rPr>
              <a:t>se</a:t>
            </a:r>
            <a:r>
              <a:rPr lang="es-ES" sz="700" spc="1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compara</a:t>
            </a:r>
            <a:r>
              <a:rPr sz="700" spc="2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frecuencia </a:t>
            </a:r>
            <a:r>
              <a:rPr sz="700" spc="20" dirty="0">
                <a:solidFill>
                  <a:srgbClr val="171514"/>
                </a:solidFill>
                <a:latin typeface="Microsoft Sans Serif"/>
                <a:cs typeface="Microsoft Sans Serif"/>
              </a:rPr>
              <a:t>de </a:t>
            </a:r>
            <a:r>
              <a:rPr sz="700" spc="30" dirty="0" err="1">
                <a:solidFill>
                  <a:srgbClr val="171514"/>
                </a:solidFill>
                <a:latin typeface="Microsoft Sans Serif"/>
                <a:cs typeface="Microsoft Sans Serif"/>
              </a:rPr>
              <a:t>impacto</a:t>
            </a:r>
            <a:r>
              <a:rPr sz="700" spc="3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esperada</a:t>
            </a:r>
            <a:r>
              <a:rPr lang="es-ES" sz="700" i="1" spc="20" dirty="0" smtClean="0">
                <a:solidFill>
                  <a:srgbClr val="171514"/>
                </a:solidFill>
                <a:latin typeface="Arial"/>
                <a:cs typeface="Arial"/>
              </a:rPr>
              <a:t>n</a:t>
            </a:r>
            <a:r>
              <a:rPr sz="450" i="1" spc="20" dirty="0" smtClean="0">
                <a:solidFill>
                  <a:srgbClr val="171514"/>
                </a:solidFill>
                <a:latin typeface="Arial"/>
                <a:cs typeface="Arial"/>
              </a:rPr>
              <a:t>D</a:t>
            </a:r>
            <a:r>
              <a:rPr sz="700" spc="2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Si</a:t>
            </a:r>
            <a:r>
              <a:rPr lang="es-ES" sz="700" i="1" spc="20" dirty="0" smtClean="0">
                <a:solidFill>
                  <a:srgbClr val="171514"/>
                </a:solidFill>
                <a:latin typeface="Arial"/>
                <a:cs typeface="Arial"/>
              </a:rPr>
              <a:t>n</a:t>
            </a:r>
            <a:r>
              <a:rPr sz="450" i="1" spc="20" dirty="0" smtClean="0">
                <a:solidFill>
                  <a:srgbClr val="171514"/>
                </a:solidFill>
                <a:latin typeface="Arial"/>
                <a:cs typeface="Arial"/>
              </a:rPr>
              <a:t>D</a:t>
            </a:r>
            <a:r>
              <a:rPr sz="700" spc="20" dirty="0" smtClean="0">
                <a:solidFill>
                  <a:srgbClr val="171514"/>
                </a:solidFill>
                <a:latin typeface="Microsoft Sans Serif"/>
                <a:cs typeface="Microsoft Sans Serif"/>
              </a:rPr>
              <a:t>&gt;</a:t>
            </a:r>
            <a:r>
              <a:rPr lang="es-ES" sz="700" i="1" spc="20" dirty="0" smtClean="0">
                <a:solidFill>
                  <a:srgbClr val="171514"/>
                </a:solidFill>
                <a:latin typeface="Arial"/>
                <a:cs typeface="Arial"/>
              </a:rPr>
              <a:t>n</a:t>
            </a:r>
            <a:r>
              <a:rPr sz="450" i="1" spc="20" dirty="0" err="1" smtClean="0">
                <a:solidFill>
                  <a:srgbClr val="171514"/>
                </a:solidFill>
                <a:latin typeface="Arial"/>
                <a:cs typeface="Arial"/>
              </a:rPr>
              <a:t>C</a:t>
            </a:r>
            <a:r>
              <a:rPr sz="700" spc="20" dirty="0" err="1" smtClean="0">
                <a:solidFill>
                  <a:srgbClr val="171514"/>
                </a:solidFill>
                <a:latin typeface="Microsoft Sans Serif"/>
                <a:cs typeface="Microsoft Sans Serif"/>
              </a:rPr>
              <a:t>definitivamente</a:t>
            </a:r>
            <a:r>
              <a:rPr sz="700" spc="20"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25" dirty="0" err="1" smtClean="0">
                <a:solidFill>
                  <a:srgbClr val="171514"/>
                </a:solidFill>
                <a:latin typeface="Microsoft Sans Serif"/>
                <a:cs typeface="Microsoft Sans Serif"/>
              </a:rPr>
              <a:t>requiere</a:t>
            </a:r>
            <a:r>
              <a:rPr lang="es-ES" sz="700" spc="2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protección</a:t>
            </a:r>
            <a:r>
              <a:rPr sz="700" spc="2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si</a:t>
            </a:r>
            <a:r>
              <a:rPr lang="es-ES" sz="700" i="1" spc="15" dirty="0" smtClean="0">
                <a:solidFill>
                  <a:srgbClr val="171514"/>
                </a:solidFill>
                <a:latin typeface="Arial"/>
                <a:cs typeface="Arial"/>
              </a:rPr>
              <a:t>n</a:t>
            </a:r>
            <a:r>
              <a:rPr sz="450" i="1" spc="15" dirty="0" smtClean="0">
                <a:solidFill>
                  <a:srgbClr val="171514"/>
                </a:solidFill>
                <a:latin typeface="Arial"/>
                <a:cs typeface="Arial"/>
              </a:rPr>
              <a:t>D</a:t>
            </a:r>
            <a:r>
              <a:rPr sz="700" spc="15" dirty="0" smtClean="0">
                <a:solidFill>
                  <a:srgbClr val="171514"/>
                </a:solidFill>
                <a:latin typeface="Lucida Sans Unicode"/>
                <a:cs typeface="Lucida Sans Unicode"/>
              </a:rPr>
              <a:t>≤</a:t>
            </a:r>
            <a:r>
              <a:rPr lang="es-ES" sz="700" i="1" spc="15" dirty="0" smtClean="0">
                <a:solidFill>
                  <a:srgbClr val="171514"/>
                </a:solidFill>
                <a:latin typeface="Arial"/>
                <a:cs typeface="Arial"/>
              </a:rPr>
              <a:t>n</a:t>
            </a:r>
            <a:r>
              <a:rPr sz="450" i="1" spc="15" dirty="0" err="1" smtClean="0">
                <a:solidFill>
                  <a:srgbClr val="171514"/>
                </a:solidFill>
                <a:latin typeface="Arial"/>
                <a:cs typeface="Arial"/>
              </a:rPr>
              <a:t>C</a:t>
            </a:r>
            <a:r>
              <a:rPr sz="700" spc="15" dirty="0" err="1" smtClean="0">
                <a:solidFill>
                  <a:srgbClr val="171514"/>
                </a:solidFill>
                <a:latin typeface="Microsoft Sans Serif"/>
                <a:cs typeface="Microsoft Sans Serif"/>
              </a:rPr>
              <a:t>no</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10" dirty="0">
                <a:solidFill>
                  <a:srgbClr val="171514"/>
                </a:solidFill>
                <a:latin typeface="Microsoft Sans Serif"/>
                <a:cs typeface="Microsoft Sans Serif"/>
              </a:rPr>
              <a:t>necesita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(opcional</a:t>
            </a:r>
            <a:r>
              <a:rPr sz="700" spc="10" dirty="0">
                <a:solidFill>
                  <a:srgbClr val="171514"/>
                </a:solidFill>
                <a:latin typeface="Microsoft Sans Serif"/>
                <a:cs typeface="Microsoft Sans Serif"/>
              </a:rPr>
              <a:t>).</a:t>
            </a:r>
            <a:endParaRPr sz="700" dirty="0">
              <a:latin typeface="Microsoft Sans Serif"/>
              <a:cs typeface="Microsoft Sans Serif"/>
            </a:endParaRPr>
          </a:p>
        </p:txBody>
      </p:sp>
      <p:sp>
        <p:nvSpPr>
          <p:cNvPr id="86" name="object 86"/>
          <p:cNvSpPr txBox="1"/>
          <p:nvPr/>
        </p:nvSpPr>
        <p:spPr>
          <a:xfrm>
            <a:off x="9119288" y="3445637"/>
            <a:ext cx="159385" cy="140423"/>
          </a:xfrm>
          <a:prstGeom prst="rect">
            <a:avLst/>
          </a:prstGeom>
        </p:spPr>
        <p:txBody>
          <a:bodyPr vert="horz" wrap="square" lIns="0" tIns="17145" rIns="0" bIns="0" rtlCol="0">
            <a:spAutoFit/>
          </a:bodyPr>
          <a:lstStyle/>
          <a:p>
            <a:pPr marL="12700">
              <a:spcBef>
                <a:spcPts val="135"/>
              </a:spcBef>
            </a:pPr>
            <a:r>
              <a:rPr sz="800" spc="10" dirty="0">
                <a:solidFill>
                  <a:srgbClr val="171514"/>
                </a:solidFill>
                <a:latin typeface="Microsoft Sans Serif"/>
                <a:cs typeface="Microsoft Sans Serif"/>
              </a:rPr>
              <a:t>3</a:t>
            </a:r>
            <a:r>
              <a:rPr sz="800" i="1" spc="15" dirty="0">
                <a:solidFill>
                  <a:srgbClr val="171514"/>
                </a:solidFill>
                <a:latin typeface="Arial"/>
                <a:cs typeface="Arial"/>
              </a:rPr>
              <a:t>H</a:t>
            </a:r>
            <a:endParaRPr sz="800">
              <a:latin typeface="Arial"/>
              <a:cs typeface="Arial"/>
            </a:endParaRPr>
          </a:p>
        </p:txBody>
      </p:sp>
      <p:sp>
        <p:nvSpPr>
          <p:cNvPr id="87" name="object 87"/>
          <p:cNvSpPr txBox="1"/>
          <p:nvPr/>
        </p:nvSpPr>
        <p:spPr>
          <a:xfrm>
            <a:off x="5706647" y="3776977"/>
            <a:ext cx="100965" cy="140423"/>
          </a:xfrm>
          <a:prstGeom prst="rect">
            <a:avLst/>
          </a:prstGeom>
        </p:spPr>
        <p:txBody>
          <a:bodyPr vert="horz" wrap="square" lIns="0" tIns="17145" rIns="0" bIns="0" rtlCol="0">
            <a:spAutoFit/>
          </a:bodyPr>
          <a:lstStyle/>
          <a:p>
            <a:pPr marL="12700">
              <a:spcBef>
                <a:spcPts val="135"/>
              </a:spcBef>
            </a:pPr>
            <a:r>
              <a:rPr sz="800" i="1" spc="15" dirty="0">
                <a:solidFill>
                  <a:srgbClr val="171514"/>
                </a:solidFill>
                <a:latin typeface="Arial"/>
                <a:cs typeface="Arial"/>
              </a:rPr>
              <a:t>H</a:t>
            </a:r>
            <a:endParaRPr sz="800">
              <a:latin typeface="Arial"/>
              <a:cs typeface="Arial"/>
            </a:endParaRPr>
          </a:p>
        </p:txBody>
      </p:sp>
      <p:sp>
        <p:nvSpPr>
          <p:cNvPr id="88" name="object 88"/>
          <p:cNvSpPr txBox="1"/>
          <p:nvPr/>
        </p:nvSpPr>
        <p:spPr>
          <a:xfrm>
            <a:off x="9111538" y="3745937"/>
            <a:ext cx="120014" cy="140423"/>
          </a:xfrm>
          <a:prstGeom prst="rect">
            <a:avLst/>
          </a:prstGeom>
        </p:spPr>
        <p:txBody>
          <a:bodyPr vert="horz" wrap="square" lIns="0" tIns="17145" rIns="0" bIns="0" rtlCol="0">
            <a:spAutoFit/>
          </a:bodyPr>
          <a:lstStyle/>
          <a:p>
            <a:pPr marL="12700">
              <a:spcBef>
                <a:spcPts val="135"/>
              </a:spcBef>
            </a:pPr>
            <a:r>
              <a:rPr sz="800" i="1" spc="-15" dirty="0">
                <a:solidFill>
                  <a:srgbClr val="171514"/>
                </a:solidFill>
                <a:latin typeface="Arial"/>
                <a:cs typeface="Arial"/>
              </a:rPr>
              <a:t>W</a:t>
            </a:r>
            <a:endParaRPr sz="800">
              <a:latin typeface="Arial"/>
              <a:cs typeface="Arial"/>
            </a:endParaRPr>
          </a:p>
        </p:txBody>
      </p:sp>
      <p:sp>
        <p:nvSpPr>
          <p:cNvPr id="89" name="object 89"/>
          <p:cNvSpPr txBox="1"/>
          <p:nvPr/>
        </p:nvSpPr>
        <p:spPr>
          <a:xfrm>
            <a:off x="7177456" y="3900054"/>
            <a:ext cx="120014" cy="140423"/>
          </a:xfrm>
          <a:prstGeom prst="rect">
            <a:avLst/>
          </a:prstGeom>
        </p:spPr>
        <p:txBody>
          <a:bodyPr vert="horz" wrap="square" lIns="0" tIns="17145" rIns="0" bIns="0" rtlCol="0">
            <a:spAutoFit/>
          </a:bodyPr>
          <a:lstStyle/>
          <a:p>
            <a:pPr marL="12700">
              <a:spcBef>
                <a:spcPts val="135"/>
              </a:spcBef>
            </a:pPr>
            <a:r>
              <a:rPr sz="800" i="1" spc="-15" dirty="0">
                <a:solidFill>
                  <a:srgbClr val="171514"/>
                </a:solidFill>
                <a:latin typeface="Arial"/>
                <a:cs typeface="Arial"/>
              </a:rPr>
              <a:t>W</a:t>
            </a:r>
            <a:endParaRPr sz="800">
              <a:latin typeface="Arial"/>
              <a:cs typeface="Arial"/>
            </a:endParaRPr>
          </a:p>
        </p:txBody>
      </p:sp>
      <p:sp>
        <p:nvSpPr>
          <p:cNvPr id="90" name="object 90"/>
          <p:cNvSpPr txBox="1"/>
          <p:nvPr/>
        </p:nvSpPr>
        <p:spPr>
          <a:xfrm>
            <a:off x="6363840" y="4082885"/>
            <a:ext cx="78740" cy="140423"/>
          </a:xfrm>
          <a:prstGeom prst="rect">
            <a:avLst/>
          </a:prstGeom>
        </p:spPr>
        <p:txBody>
          <a:bodyPr vert="horz" wrap="square" lIns="0" tIns="17145" rIns="0" bIns="0" rtlCol="0">
            <a:spAutoFit/>
          </a:bodyPr>
          <a:lstStyle/>
          <a:p>
            <a:pPr marL="12700">
              <a:spcBef>
                <a:spcPts val="135"/>
              </a:spcBef>
            </a:pPr>
            <a:r>
              <a:rPr sz="800" i="1" spc="-30" dirty="0">
                <a:solidFill>
                  <a:srgbClr val="171514"/>
                </a:solidFill>
                <a:latin typeface="Arial"/>
                <a:cs typeface="Arial"/>
              </a:rPr>
              <a:t>L</a:t>
            </a:r>
            <a:endParaRPr sz="800">
              <a:latin typeface="Arial"/>
              <a:cs typeface="Arial"/>
            </a:endParaRPr>
          </a:p>
        </p:txBody>
      </p:sp>
      <p:sp>
        <p:nvSpPr>
          <p:cNvPr id="91" name="object 91"/>
          <p:cNvSpPr txBox="1"/>
          <p:nvPr/>
        </p:nvSpPr>
        <p:spPr>
          <a:xfrm>
            <a:off x="9110417" y="4121593"/>
            <a:ext cx="159385" cy="140423"/>
          </a:xfrm>
          <a:prstGeom prst="rect">
            <a:avLst/>
          </a:prstGeom>
        </p:spPr>
        <p:txBody>
          <a:bodyPr vert="horz" wrap="square" lIns="0" tIns="17145" rIns="0" bIns="0" rtlCol="0">
            <a:spAutoFit/>
          </a:bodyPr>
          <a:lstStyle/>
          <a:p>
            <a:pPr marL="12700">
              <a:spcBef>
                <a:spcPts val="135"/>
              </a:spcBef>
            </a:pPr>
            <a:r>
              <a:rPr sz="800" spc="10" dirty="0">
                <a:solidFill>
                  <a:srgbClr val="171514"/>
                </a:solidFill>
                <a:latin typeface="Microsoft Sans Serif"/>
                <a:cs typeface="Microsoft Sans Serif"/>
              </a:rPr>
              <a:t>3</a:t>
            </a:r>
            <a:r>
              <a:rPr sz="800" i="1" spc="15" dirty="0">
                <a:solidFill>
                  <a:srgbClr val="171514"/>
                </a:solidFill>
                <a:latin typeface="Arial"/>
                <a:cs typeface="Arial"/>
              </a:rPr>
              <a:t>H</a:t>
            </a:r>
            <a:endParaRPr sz="800">
              <a:latin typeface="Arial"/>
              <a:cs typeface="Arial"/>
            </a:endParaRPr>
          </a:p>
        </p:txBody>
      </p:sp>
      <p:sp>
        <p:nvSpPr>
          <p:cNvPr id="92" name="object 92"/>
          <p:cNvSpPr txBox="1"/>
          <p:nvPr/>
        </p:nvSpPr>
        <p:spPr>
          <a:xfrm>
            <a:off x="6747388" y="4391050"/>
            <a:ext cx="16891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1:3</a:t>
            </a:r>
            <a:endParaRPr sz="800">
              <a:latin typeface="Microsoft Sans Serif"/>
              <a:cs typeface="Microsoft Sans Serif"/>
            </a:endParaRPr>
          </a:p>
        </p:txBody>
      </p:sp>
      <p:sp>
        <p:nvSpPr>
          <p:cNvPr id="93" name="object 93"/>
          <p:cNvSpPr txBox="1"/>
          <p:nvPr/>
        </p:nvSpPr>
        <p:spPr>
          <a:xfrm>
            <a:off x="7455303" y="4367822"/>
            <a:ext cx="751840" cy="307777"/>
          </a:xfrm>
          <a:prstGeom prst="rect">
            <a:avLst/>
          </a:prstGeom>
        </p:spPr>
        <p:txBody>
          <a:bodyPr vert="horz" wrap="square" lIns="0" tIns="35560" rIns="0" bIns="0" rtlCol="0">
            <a:spAutoFit/>
          </a:bodyPr>
          <a:lstStyle/>
          <a:p>
            <a:pPr marL="12700">
              <a:spcBef>
                <a:spcPts val="280"/>
              </a:spcBef>
              <a:tabLst>
                <a:tab pos="346075" algn="l"/>
              </a:tabLst>
            </a:pPr>
            <a:r>
              <a:rPr sz="800" u="sng" dirty="0">
                <a:solidFill>
                  <a:srgbClr val="171514"/>
                </a:solidFill>
                <a:uFill>
                  <a:solidFill>
                    <a:srgbClr val="231F20"/>
                  </a:solidFill>
                </a:uFill>
                <a:latin typeface="Times New Roman"/>
                <a:cs typeface="Times New Roman"/>
              </a:rPr>
              <a:t> 	</a:t>
            </a:r>
            <a:endParaRPr sz="800">
              <a:latin typeface="Times New Roman"/>
              <a:cs typeface="Times New Roman"/>
            </a:endParaRPr>
          </a:p>
          <a:p>
            <a:pPr marL="97790">
              <a:spcBef>
                <a:spcPts val="229"/>
              </a:spcBef>
              <a:tabLst>
                <a:tab pos="685165" algn="l"/>
              </a:tabLst>
            </a:pPr>
            <a:r>
              <a:rPr sz="1200" spc="15" baseline="3472" dirty="0">
                <a:solidFill>
                  <a:srgbClr val="171514"/>
                </a:solidFill>
                <a:latin typeface="Microsoft Sans Serif"/>
                <a:cs typeface="Microsoft Sans Serif"/>
              </a:rPr>
              <a:t>3</a:t>
            </a:r>
            <a:r>
              <a:rPr sz="1200" i="1" spc="22" baseline="3472" dirty="0">
                <a:solidFill>
                  <a:srgbClr val="171514"/>
                </a:solidFill>
                <a:latin typeface="Arial"/>
                <a:cs typeface="Arial"/>
              </a:rPr>
              <a:t>H	</a:t>
            </a:r>
            <a:r>
              <a:rPr sz="800" i="1" spc="-30" dirty="0">
                <a:solidFill>
                  <a:srgbClr val="171514"/>
                </a:solidFill>
                <a:latin typeface="Arial"/>
                <a:cs typeface="Arial"/>
              </a:rPr>
              <a:t>L</a:t>
            </a:r>
            <a:endParaRPr sz="800">
              <a:latin typeface="Arial"/>
              <a:cs typeface="Arial"/>
            </a:endParaRPr>
          </a:p>
        </p:txBody>
      </p:sp>
      <p:sp>
        <p:nvSpPr>
          <p:cNvPr id="94" name="object 94"/>
          <p:cNvSpPr txBox="1"/>
          <p:nvPr/>
        </p:nvSpPr>
        <p:spPr>
          <a:xfrm>
            <a:off x="8589999" y="4382667"/>
            <a:ext cx="337185" cy="280205"/>
          </a:xfrm>
          <a:prstGeom prst="rect">
            <a:avLst/>
          </a:prstGeom>
        </p:spPr>
        <p:txBody>
          <a:bodyPr vert="horz" wrap="square" lIns="0" tIns="20955" rIns="0" bIns="0" rtlCol="0">
            <a:spAutoFit/>
          </a:bodyPr>
          <a:lstStyle/>
          <a:p>
            <a:pPr algn="ctr">
              <a:spcBef>
                <a:spcPts val="165"/>
              </a:spcBef>
              <a:tabLst>
                <a:tab pos="311150" algn="l"/>
              </a:tabLst>
            </a:pPr>
            <a:r>
              <a:rPr sz="800" u="sng" dirty="0">
                <a:solidFill>
                  <a:srgbClr val="171514"/>
                </a:solidFill>
                <a:uFill>
                  <a:solidFill>
                    <a:srgbClr val="231F20"/>
                  </a:solidFill>
                </a:uFill>
                <a:latin typeface="Times New Roman"/>
                <a:cs typeface="Times New Roman"/>
              </a:rPr>
              <a:t> 	</a:t>
            </a:r>
            <a:endParaRPr sz="800">
              <a:latin typeface="Times New Roman"/>
              <a:cs typeface="Times New Roman"/>
            </a:endParaRPr>
          </a:p>
          <a:p>
            <a:pPr marR="11430" algn="ctr">
              <a:spcBef>
                <a:spcPts val="105"/>
              </a:spcBef>
            </a:pPr>
            <a:r>
              <a:rPr sz="800" spc="10" dirty="0">
                <a:solidFill>
                  <a:srgbClr val="171514"/>
                </a:solidFill>
                <a:latin typeface="Microsoft Sans Serif"/>
                <a:cs typeface="Microsoft Sans Serif"/>
              </a:rPr>
              <a:t>3</a:t>
            </a:r>
            <a:r>
              <a:rPr sz="800" i="1" spc="10" dirty="0">
                <a:solidFill>
                  <a:srgbClr val="171514"/>
                </a:solidFill>
                <a:latin typeface="Arial"/>
                <a:cs typeface="Arial"/>
              </a:rPr>
              <a:t>H</a:t>
            </a:r>
            <a:endParaRPr sz="800">
              <a:latin typeface="Arial"/>
              <a:cs typeface="Arial"/>
            </a:endParaRPr>
          </a:p>
        </p:txBody>
      </p:sp>
      <p:sp>
        <p:nvSpPr>
          <p:cNvPr id="95" name="object 95"/>
          <p:cNvSpPr txBox="1"/>
          <p:nvPr/>
        </p:nvSpPr>
        <p:spPr>
          <a:xfrm>
            <a:off x="6001441" y="4445387"/>
            <a:ext cx="100965" cy="140423"/>
          </a:xfrm>
          <a:prstGeom prst="rect">
            <a:avLst/>
          </a:prstGeom>
        </p:spPr>
        <p:txBody>
          <a:bodyPr vert="horz" wrap="square" lIns="0" tIns="17145" rIns="0" bIns="0" rtlCol="0">
            <a:spAutoFit/>
          </a:bodyPr>
          <a:lstStyle/>
          <a:p>
            <a:pPr marL="12700">
              <a:spcBef>
                <a:spcPts val="135"/>
              </a:spcBef>
            </a:pPr>
            <a:r>
              <a:rPr sz="800" i="1" spc="15" dirty="0">
                <a:solidFill>
                  <a:srgbClr val="171514"/>
                </a:solidFill>
                <a:latin typeface="Arial"/>
                <a:cs typeface="Arial"/>
              </a:rPr>
              <a:t>H</a:t>
            </a:r>
            <a:endParaRPr sz="800">
              <a:latin typeface="Arial"/>
              <a:cs typeface="Arial"/>
            </a:endParaRPr>
          </a:p>
        </p:txBody>
      </p:sp>
      <p:sp>
        <p:nvSpPr>
          <p:cNvPr id="96" name="object 96"/>
          <p:cNvSpPr txBox="1"/>
          <p:nvPr/>
        </p:nvSpPr>
        <p:spPr>
          <a:xfrm>
            <a:off x="6574409" y="4743547"/>
            <a:ext cx="159385" cy="140423"/>
          </a:xfrm>
          <a:prstGeom prst="rect">
            <a:avLst/>
          </a:prstGeom>
        </p:spPr>
        <p:txBody>
          <a:bodyPr vert="horz" wrap="square" lIns="0" tIns="17145" rIns="0" bIns="0" rtlCol="0">
            <a:spAutoFit/>
          </a:bodyPr>
          <a:lstStyle/>
          <a:p>
            <a:pPr marL="12700">
              <a:spcBef>
                <a:spcPts val="135"/>
              </a:spcBef>
            </a:pPr>
            <a:r>
              <a:rPr sz="800" spc="10" dirty="0">
                <a:solidFill>
                  <a:srgbClr val="171514"/>
                </a:solidFill>
                <a:latin typeface="Microsoft Sans Serif"/>
                <a:cs typeface="Microsoft Sans Serif"/>
              </a:rPr>
              <a:t>3</a:t>
            </a:r>
            <a:r>
              <a:rPr sz="800" i="1" spc="15" dirty="0">
                <a:solidFill>
                  <a:srgbClr val="171514"/>
                </a:solidFill>
                <a:latin typeface="Arial"/>
                <a:cs typeface="Arial"/>
              </a:rPr>
              <a:t>H</a:t>
            </a:r>
            <a:endParaRPr sz="800">
              <a:latin typeface="Arial"/>
              <a:cs typeface="Arial"/>
            </a:endParaRPr>
          </a:p>
        </p:txBody>
      </p:sp>
      <p:sp>
        <p:nvSpPr>
          <p:cNvPr id="97" name="object 97"/>
          <p:cNvSpPr txBox="1"/>
          <p:nvPr/>
        </p:nvSpPr>
        <p:spPr>
          <a:xfrm>
            <a:off x="7594177" y="4720261"/>
            <a:ext cx="1247140" cy="255270"/>
          </a:xfrm>
          <a:prstGeom prst="rect">
            <a:avLst/>
          </a:prstGeom>
        </p:spPr>
        <p:txBody>
          <a:bodyPr vert="horz" wrap="square" lIns="0" tIns="17780" rIns="0" bIns="0" rtlCol="0">
            <a:spAutoFit/>
          </a:bodyPr>
          <a:lstStyle/>
          <a:p>
            <a:pPr marL="12700">
              <a:lnSpc>
                <a:spcPts val="1065"/>
              </a:lnSpc>
              <a:spcBef>
                <a:spcPts val="140"/>
              </a:spcBef>
            </a:pPr>
            <a:r>
              <a:rPr sz="900" i="1" spc="-15" dirty="0">
                <a:solidFill>
                  <a:srgbClr val="171514"/>
                </a:solidFill>
                <a:latin typeface="Arial"/>
                <a:cs typeface="Arial"/>
              </a:rPr>
              <a:t>A</a:t>
            </a:r>
            <a:r>
              <a:rPr sz="550" i="1" spc="-15" dirty="0">
                <a:solidFill>
                  <a:srgbClr val="171514"/>
                </a:solidFill>
                <a:latin typeface="Arial"/>
                <a:cs typeface="Arial"/>
              </a:rPr>
              <a:t>D</a:t>
            </a:r>
            <a:r>
              <a:rPr sz="900" spc="-15" dirty="0">
                <a:solidFill>
                  <a:srgbClr val="171514"/>
                </a:solidFill>
                <a:latin typeface="Microsoft Sans Serif"/>
                <a:cs typeface="Microsoft Sans Serif"/>
              </a:rPr>
              <a:t>=</a:t>
            </a:r>
            <a:r>
              <a:rPr sz="900" i="1" spc="-15" dirty="0">
                <a:solidFill>
                  <a:srgbClr val="171514"/>
                </a:solidFill>
                <a:latin typeface="Arial"/>
                <a:cs typeface="Arial"/>
              </a:rPr>
              <a:t>LW</a:t>
            </a:r>
            <a:r>
              <a:rPr sz="900" spc="-15" dirty="0">
                <a:solidFill>
                  <a:srgbClr val="171514"/>
                </a:solidFill>
                <a:latin typeface="Microsoft Sans Serif"/>
                <a:cs typeface="Microsoft Sans Serif"/>
              </a:rPr>
              <a:t>+6</a:t>
            </a:r>
            <a:r>
              <a:rPr sz="900" i="1" spc="-15" dirty="0">
                <a:solidFill>
                  <a:srgbClr val="171514"/>
                </a:solidFill>
                <a:latin typeface="Arial"/>
                <a:cs typeface="Arial"/>
              </a:rPr>
              <a:t>H</a:t>
            </a:r>
            <a:r>
              <a:rPr sz="900" spc="-15" dirty="0">
                <a:solidFill>
                  <a:srgbClr val="171514"/>
                </a:solidFill>
                <a:latin typeface="Microsoft Sans Serif"/>
                <a:cs typeface="Microsoft Sans Serif"/>
              </a:rPr>
              <a:t>(</a:t>
            </a:r>
            <a:r>
              <a:rPr sz="900" i="1" spc="-15" dirty="0">
                <a:solidFill>
                  <a:srgbClr val="171514"/>
                </a:solidFill>
                <a:latin typeface="Arial"/>
                <a:cs typeface="Arial"/>
              </a:rPr>
              <a:t>L</a:t>
            </a:r>
            <a:r>
              <a:rPr sz="900" spc="-15" dirty="0">
                <a:solidFill>
                  <a:srgbClr val="171514"/>
                </a:solidFill>
                <a:latin typeface="Microsoft Sans Serif"/>
                <a:cs typeface="Microsoft Sans Serif"/>
              </a:rPr>
              <a:t>+</a:t>
            </a:r>
            <a:r>
              <a:rPr sz="900" i="1" spc="-15" dirty="0">
                <a:solidFill>
                  <a:srgbClr val="171514"/>
                </a:solidFill>
                <a:latin typeface="Arial"/>
                <a:cs typeface="Arial"/>
              </a:rPr>
              <a:t>W</a:t>
            </a:r>
            <a:r>
              <a:rPr sz="900" spc="-15" dirty="0">
                <a:solidFill>
                  <a:srgbClr val="171514"/>
                </a:solidFill>
                <a:latin typeface="Microsoft Sans Serif"/>
                <a:cs typeface="Microsoft Sans Serif"/>
              </a:rPr>
              <a:t>)</a:t>
            </a:r>
            <a:r>
              <a:rPr sz="900" spc="-35" dirty="0">
                <a:solidFill>
                  <a:srgbClr val="171514"/>
                </a:solidFill>
                <a:latin typeface="Microsoft Sans Serif"/>
                <a:cs typeface="Microsoft Sans Serif"/>
              </a:rPr>
              <a:t> </a:t>
            </a:r>
            <a:r>
              <a:rPr sz="900" spc="-15" dirty="0">
                <a:solidFill>
                  <a:srgbClr val="171514"/>
                </a:solidFill>
                <a:latin typeface="Microsoft Sans Serif"/>
                <a:cs typeface="Microsoft Sans Serif"/>
              </a:rPr>
              <a:t>+</a:t>
            </a:r>
            <a:r>
              <a:rPr sz="900" spc="-35" dirty="0">
                <a:solidFill>
                  <a:srgbClr val="171514"/>
                </a:solidFill>
                <a:latin typeface="Microsoft Sans Serif"/>
                <a:cs typeface="Microsoft Sans Serif"/>
              </a:rPr>
              <a:t> </a:t>
            </a:r>
            <a:r>
              <a:rPr sz="900" spc="5" dirty="0">
                <a:solidFill>
                  <a:srgbClr val="171514"/>
                </a:solidFill>
                <a:latin typeface="Microsoft Sans Serif"/>
                <a:cs typeface="Microsoft Sans Serif"/>
              </a:rPr>
              <a:t>9</a:t>
            </a:r>
            <a:r>
              <a:rPr sz="900" i="1" spc="5" dirty="0">
                <a:solidFill>
                  <a:srgbClr val="171514"/>
                </a:solidFill>
                <a:latin typeface="Arial"/>
                <a:cs typeface="Arial"/>
              </a:rPr>
              <a:t>πH</a:t>
            </a:r>
            <a:endParaRPr sz="900">
              <a:latin typeface="Arial"/>
              <a:cs typeface="Arial"/>
            </a:endParaRPr>
          </a:p>
          <a:p>
            <a:pPr marL="191770" algn="ctr">
              <a:lnSpc>
                <a:spcPts val="705"/>
              </a:lnSpc>
            </a:pPr>
            <a:r>
              <a:rPr sz="600" spc="5" dirty="0">
                <a:solidFill>
                  <a:srgbClr val="171514"/>
                </a:solidFill>
                <a:latin typeface="Microsoft Sans Serif"/>
                <a:cs typeface="Microsoft Sans Serif"/>
              </a:rPr>
              <a:t>2</a:t>
            </a:r>
            <a:endParaRPr sz="600">
              <a:latin typeface="Microsoft Sans Serif"/>
              <a:cs typeface="Microsoft Sans Serif"/>
            </a:endParaRPr>
          </a:p>
        </p:txBody>
      </p:sp>
      <p:sp>
        <p:nvSpPr>
          <p:cNvPr id="98" name="object 98"/>
          <p:cNvSpPr txBox="1"/>
          <p:nvPr/>
        </p:nvSpPr>
        <p:spPr>
          <a:xfrm>
            <a:off x="5337174" y="5134234"/>
            <a:ext cx="2986405"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 </a:t>
            </a:r>
            <a:r>
              <a:rPr sz="700" b="1" spc="10" dirty="0">
                <a:solidFill>
                  <a:srgbClr val="171514"/>
                </a:solidFill>
                <a:latin typeface="Arial"/>
                <a:cs typeface="Arial"/>
              </a:rPr>
              <a:t>8.5</a:t>
            </a:r>
            <a:r>
              <a:rPr sz="700" spc="10" dirty="0">
                <a:solidFill>
                  <a:srgbClr val="171514"/>
                </a:solidFill>
                <a:latin typeface="Microsoft Sans Serif"/>
                <a:cs typeface="Microsoft Sans Serif"/>
              </a:rPr>
              <a:t>Área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colectiva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equivalente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rectangular.</a:t>
            </a:r>
            <a:endParaRPr sz="700">
              <a:latin typeface="Microsoft Sans Serif"/>
              <a:cs typeface="Microsoft Sans Serif"/>
            </a:endParaRPr>
          </a:p>
        </p:txBody>
      </p:sp>
      <p:sp>
        <p:nvSpPr>
          <p:cNvPr id="99" name="object 99"/>
          <p:cNvSpPr txBox="1"/>
          <p:nvPr/>
        </p:nvSpPr>
        <p:spPr>
          <a:xfrm>
            <a:off x="7712065" y="6109045"/>
            <a:ext cx="159385" cy="140423"/>
          </a:xfrm>
          <a:prstGeom prst="rect">
            <a:avLst/>
          </a:prstGeom>
        </p:spPr>
        <p:txBody>
          <a:bodyPr vert="horz" wrap="square" lIns="0" tIns="17145" rIns="0" bIns="0" rtlCol="0">
            <a:spAutoFit/>
          </a:bodyPr>
          <a:lstStyle/>
          <a:p>
            <a:pPr marL="12700">
              <a:spcBef>
                <a:spcPts val="135"/>
              </a:spcBef>
            </a:pPr>
            <a:r>
              <a:rPr sz="800" spc="10" dirty="0">
                <a:solidFill>
                  <a:srgbClr val="171514"/>
                </a:solidFill>
                <a:latin typeface="Microsoft Sans Serif"/>
                <a:cs typeface="Microsoft Sans Serif"/>
              </a:rPr>
              <a:t>3</a:t>
            </a:r>
            <a:r>
              <a:rPr sz="800" i="1" spc="15" dirty="0">
                <a:solidFill>
                  <a:srgbClr val="171514"/>
                </a:solidFill>
                <a:latin typeface="Arial"/>
                <a:cs typeface="Arial"/>
              </a:rPr>
              <a:t>H</a:t>
            </a:r>
            <a:endParaRPr sz="800">
              <a:latin typeface="Arial"/>
              <a:cs typeface="Arial"/>
            </a:endParaRPr>
          </a:p>
        </p:txBody>
      </p:sp>
      <p:sp>
        <p:nvSpPr>
          <p:cNvPr id="100" name="object 100"/>
          <p:cNvSpPr txBox="1"/>
          <p:nvPr/>
        </p:nvSpPr>
        <p:spPr>
          <a:xfrm>
            <a:off x="5795664" y="6260937"/>
            <a:ext cx="100965" cy="140423"/>
          </a:xfrm>
          <a:prstGeom prst="rect">
            <a:avLst/>
          </a:prstGeom>
        </p:spPr>
        <p:txBody>
          <a:bodyPr vert="horz" wrap="square" lIns="0" tIns="17145" rIns="0" bIns="0" rtlCol="0">
            <a:spAutoFit/>
          </a:bodyPr>
          <a:lstStyle/>
          <a:p>
            <a:pPr marL="12700">
              <a:spcBef>
                <a:spcPts val="135"/>
              </a:spcBef>
            </a:pPr>
            <a:r>
              <a:rPr sz="800" i="1" spc="15" dirty="0">
                <a:solidFill>
                  <a:srgbClr val="171514"/>
                </a:solidFill>
                <a:latin typeface="Arial"/>
                <a:cs typeface="Arial"/>
              </a:rPr>
              <a:t>H</a:t>
            </a:r>
            <a:endParaRPr sz="800">
              <a:latin typeface="Arial"/>
              <a:cs typeface="Arial"/>
            </a:endParaRPr>
          </a:p>
        </p:txBody>
      </p:sp>
      <p:sp>
        <p:nvSpPr>
          <p:cNvPr id="101" name="object 101"/>
          <p:cNvSpPr txBox="1"/>
          <p:nvPr/>
        </p:nvSpPr>
        <p:spPr>
          <a:xfrm>
            <a:off x="5337173" y="7212897"/>
            <a:ext cx="4265930" cy="568960"/>
          </a:xfrm>
          <a:prstGeom prst="rect">
            <a:avLst/>
          </a:prstGeom>
        </p:spPr>
        <p:txBody>
          <a:bodyPr vert="horz" wrap="square" lIns="0" tIns="16510" rIns="0" bIns="0" rtlCol="0">
            <a:spAutoFit/>
          </a:bodyPr>
          <a:lstStyle/>
          <a:p>
            <a:pPr marL="1320165">
              <a:spcBef>
                <a:spcPts val="130"/>
              </a:spcBef>
            </a:pPr>
            <a:r>
              <a:rPr sz="700" spc="10" dirty="0">
                <a:solidFill>
                  <a:srgbClr val="171514"/>
                </a:solidFill>
                <a:latin typeface="Microsoft Sans Serif"/>
                <a:cs typeface="Microsoft Sans Serif"/>
              </a:rPr>
              <a:t>Área</a:t>
            </a:r>
            <a:r>
              <a:rPr sz="700" spc="-25" dirty="0">
                <a:solidFill>
                  <a:srgbClr val="171514"/>
                </a:solidFill>
                <a:latin typeface="Microsoft Sans Serif"/>
                <a:cs typeface="Microsoft Sans Serif"/>
              </a:rPr>
              <a:t> </a:t>
            </a:r>
            <a:r>
              <a:rPr sz="700" spc="10" dirty="0">
                <a:solidFill>
                  <a:srgbClr val="171514"/>
                </a:solidFill>
                <a:latin typeface="Microsoft Sans Serif"/>
                <a:cs typeface="Microsoft Sans Serif"/>
              </a:rPr>
              <a:t>colectiva</a:t>
            </a:r>
            <a:r>
              <a:rPr sz="700" spc="-25" dirty="0">
                <a:solidFill>
                  <a:srgbClr val="171514"/>
                </a:solidFill>
                <a:latin typeface="Microsoft Sans Serif"/>
                <a:cs typeface="Microsoft Sans Serif"/>
              </a:rPr>
              <a:t> </a:t>
            </a:r>
            <a:r>
              <a:rPr sz="700" spc="5" dirty="0">
                <a:solidFill>
                  <a:srgbClr val="171514"/>
                </a:solidFill>
                <a:latin typeface="Microsoft Sans Serif"/>
                <a:cs typeface="Microsoft Sans Serif"/>
              </a:rPr>
              <a:t>9</a:t>
            </a:r>
            <a:r>
              <a:rPr sz="700" i="1" spc="5" dirty="0">
                <a:solidFill>
                  <a:srgbClr val="171514"/>
                </a:solidFill>
                <a:latin typeface="Arial"/>
                <a:cs typeface="Arial"/>
              </a:rPr>
              <a:t>πH</a:t>
            </a:r>
            <a:r>
              <a:rPr sz="550" spc="5" dirty="0">
                <a:solidFill>
                  <a:srgbClr val="171514"/>
                </a:solidFill>
                <a:latin typeface="Microsoft Sans Serif"/>
                <a:cs typeface="Microsoft Sans Serif"/>
              </a:rPr>
              <a:t>2</a:t>
            </a:r>
            <a:endParaRPr sz="550" dirty="0">
              <a:latin typeface="Microsoft Sans Serif"/>
              <a:cs typeface="Microsoft Sans Serif"/>
            </a:endParaRPr>
          </a:p>
          <a:p>
            <a:pPr>
              <a:lnSpc>
                <a:spcPct val="100000"/>
              </a:lnSpc>
            </a:pPr>
            <a:endParaRPr sz="1100" dirty="0">
              <a:latin typeface="Microsoft Sans Serif"/>
              <a:cs typeface="Microsoft Sans Serif"/>
            </a:endParaRPr>
          </a:p>
          <a:p>
            <a:pPr marL="12700" marR="5080">
              <a:lnSpc>
                <a:spcPct val="128600"/>
              </a:lnSpc>
            </a:pPr>
            <a:r>
              <a:rPr sz="700" b="1" spc="-10" dirty="0">
                <a:solidFill>
                  <a:srgbClr val="171514"/>
                </a:solidFill>
                <a:latin typeface="Arial"/>
                <a:cs typeface="Arial"/>
              </a:rPr>
              <a:t>FIGURA </a:t>
            </a:r>
            <a:r>
              <a:rPr sz="700" b="1" spc="10" dirty="0">
                <a:solidFill>
                  <a:srgbClr val="171514"/>
                </a:solidFill>
                <a:latin typeface="Arial"/>
                <a:cs typeface="Arial"/>
              </a:rPr>
              <a:t>8.6</a:t>
            </a:r>
            <a:r>
              <a:rPr sz="700" spc="10" dirty="0">
                <a:solidFill>
                  <a:srgbClr val="171514"/>
                </a:solidFill>
                <a:latin typeface="Microsoft Sans Serif"/>
                <a:cs typeface="Microsoft Sans Serif"/>
              </a:rPr>
              <a:t>Área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colectiva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equivalente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rectangular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parte</a:t>
            </a:r>
            <a:r>
              <a:rPr sz="700" spc="5" dirty="0">
                <a:solidFill>
                  <a:srgbClr val="171514"/>
                </a:solidFill>
                <a:latin typeface="Microsoft Sans Serif"/>
                <a:cs typeface="Microsoft Sans Serif"/>
              </a:rPr>
              <a:t> </a:t>
            </a:r>
            <a:r>
              <a:rPr sz="700" spc="35" dirty="0" err="1">
                <a:solidFill>
                  <a:srgbClr val="171514"/>
                </a:solidFill>
                <a:latin typeface="Microsoft Sans Serif"/>
                <a:cs typeface="Microsoft Sans Serif"/>
              </a:rPr>
              <a:t>prominente</a:t>
            </a:r>
            <a:r>
              <a:rPr sz="700" spc="5"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que</a:t>
            </a:r>
            <a:r>
              <a:rPr lang="es-ES" sz="700" spc="3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abarca</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todas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porciones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parte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inferior.</a:t>
            </a:r>
            <a:endParaRPr sz="700" dirty="0">
              <a:latin typeface="Microsoft Sans Serif"/>
              <a:cs typeface="Microsoft Sans Serif"/>
            </a:endParaRP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349873" y="1984448"/>
            <a:ext cx="4289425" cy="6350"/>
            <a:chOff x="666747" y="1984448"/>
            <a:chExt cx="4289425" cy="6350"/>
          </a:xfrm>
        </p:grpSpPr>
        <p:sp>
          <p:nvSpPr>
            <p:cNvPr id="3" name="object 3"/>
            <p:cNvSpPr/>
            <p:nvPr/>
          </p:nvSpPr>
          <p:spPr>
            <a:xfrm>
              <a:off x="666747" y="1987623"/>
              <a:ext cx="1082675" cy="0"/>
            </a:xfrm>
            <a:custGeom>
              <a:avLst/>
              <a:gdLst/>
              <a:ahLst/>
              <a:cxnLst/>
              <a:rect l="l" t="t" r="r" b="b"/>
              <a:pathLst>
                <a:path w="1082675">
                  <a:moveTo>
                    <a:pt x="0" y="0"/>
                  </a:moveTo>
                  <a:lnTo>
                    <a:pt x="1082675" y="0"/>
                  </a:lnTo>
                </a:path>
              </a:pathLst>
            </a:custGeom>
            <a:ln w="6350">
              <a:solidFill>
                <a:srgbClr val="231F20"/>
              </a:solidFill>
            </a:ln>
          </p:spPr>
          <p:txBody>
            <a:bodyPr wrap="square" lIns="0" tIns="0" rIns="0" bIns="0" rtlCol="0"/>
            <a:lstStyle/>
            <a:p>
              <a:endParaRPr/>
            </a:p>
          </p:txBody>
        </p:sp>
        <p:sp>
          <p:nvSpPr>
            <p:cNvPr id="4" name="object 4"/>
            <p:cNvSpPr/>
            <p:nvPr/>
          </p:nvSpPr>
          <p:spPr>
            <a:xfrm>
              <a:off x="1749422" y="1987623"/>
              <a:ext cx="1057275" cy="0"/>
            </a:xfrm>
            <a:custGeom>
              <a:avLst/>
              <a:gdLst/>
              <a:ahLst/>
              <a:cxnLst/>
              <a:rect l="l" t="t" r="r" b="b"/>
              <a:pathLst>
                <a:path w="1057275">
                  <a:moveTo>
                    <a:pt x="0" y="0"/>
                  </a:moveTo>
                  <a:lnTo>
                    <a:pt x="1057275" y="0"/>
                  </a:lnTo>
                </a:path>
              </a:pathLst>
            </a:custGeom>
            <a:ln w="6350">
              <a:solidFill>
                <a:srgbClr val="231F20"/>
              </a:solidFill>
            </a:ln>
          </p:spPr>
          <p:txBody>
            <a:bodyPr wrap="square" lIns="0" tIns="0" rIns="0" bIns="0" rtlCol="0"/>
            <a:lstStyle/>
            <a:p>
              <a:endParaRPr/>
            </a:p>
          </p:txBody>
        </p:sp>
        <p:sp>
          <p:nvSpPr>
            <p:cNvPr id="5" name="object 5"/>
            <p:cNvSpPr/>
            <p:nvPr/>
          </p:nvSpPr>
          <p:spPr>
            <a:xfrm>
              <a:off x="2806697" y="1987623"/>
              <a:ext cx="1349375" cy="0"/>
            </a:xfrm>
            <a:custGeom>
              <a:avLst/>
              <a:gdLst/>
              <a:ahLst/>
              <a:cxnLst/>
              <a:rect l="l" t="t" r="r" b="b"/>
              <a:pathLst>
                <a:path w="1349375">
                  <a:moveTo>
                    <a:pt x="0" y="0"/>
                  </a:moveTo>
                  <a:lnTo>
                    <a:pt x="1349375" y="0"/>
                  </a:lnTo>
                </a:path>
              </a:pathLst>
            </a:custGeom>
            <a:ln w="6350">
              <a:solidFill>
                <a:srgbClr val="231F20"/>
              </a:solidFill>
            </a:ln>
          </p:spPr>
          <p:txBody>
            <a:bodyPr wrap="square" lIns="0" tIns="0" rIns="0" bIns="0" rtlCol="0"/>
            <a:lstStyle/>
            <a:p>
              <a:endParaRPr/>
            </a:p>
          </p:txBody>
        </p:sp>
        <p:sp>
          <p:nvSpPr>
            <p:cNvPr id="6" name="object 6"/>
            <p:cNvSpPr/>
            <p:nvPr/>
          </p:nvSpPr>
          <p:spPr>
            <a:xfrm>
              <a:off x="4156072" y="1987623"/>
              <a:ext cx="800100" cy="0"/>
            </a:xfrm>
            <a:custGeom>
              <a:avLst/>
              <a:gdLst/>
              <a:ahLst/>
              <a:cxnLst/>
              <a:rect l="l" t="t" r="r" b="b"/>
              <a:pathLst>
                <a:path w="800100">
                  <a:moveTo>
                    <a:pt x="0" y="0"/>
                  </a:moveTo>
                  <a:lnTo>
                    <a:pt x="800100" y="0"/>
                  </a:lnTo>
                </a:path>
              </a:pathLst>
            </a:custGeom>
            <a:ln w="6350">
              <a:solidFill>
                <a:srgbClr val="231F20"/>
              </a:solidFill>
            </a:ln>
          </p:spPr>
          <p:txBody>
            <a:bodyPr wrap="square" lIns="0" tIns="0" rIns="0" bIns="0" rtlCol="0"/>
            <a:lstStyle/>
            <a:p>
              <a:endParaRPr/>
            </a:p>
          </p:txBody>
        </p:sp>
      </p:grpSp>
      <p:sp>
        <p:nvSpPr>
          <p:cNvPr id="7" name="object 7"/>
          <p:cNvSpPr/>
          <p:nvPr/>
        </p:nvSpPr>
        <p:spPr>
          <a:xfrm>
            <a:off x="5349873" y="803273"/>
            <a:ext cx="4289425" cy="0"/>
          </a:xfrm>
          <a:custGeom>
            <a:avLst/>
            <a:gdLst/>
            <a:ahLst/>
            <a:cxnLst/>
            <a:rect l="l" t="t" r="r" b="b"/>
            <a:pathLst>
              <a:path w="4289425">
                <a:moveTo>
                  <a:pt x="0" y="0"/>
                </a:moveTo>
                <a:lnTo>
                  <a:pt x="4289425" y="0"/>
                </a:lnTo>
              </a:path>
            </a:pathLst>
          </a:custGeom>
          <a:ln w="6350">
            <a:solidFill>
              <a:srgbClr val="231F20"/>
            </a:solidFill>
          </a:ln>
        </p:spPr>
        <p:txBody>
          <a:bodyPr wrap="square" lIns="0" tIns="0" rIns="0" bIns="0" rtlCol="0"/>
          <a:lstStyle/>
          <a:p>
            <a:endParaRPr/>
          </a:p>
        </p:txBody>
      </p:sp>
      <p:graphicFrame>
        <p:nvGraphicFramePr>
          <p:cNvPr id="8" name="object 8"/>
          <p:cNvGraphicFramePr>
            <a:graphicFrameLocks noGrp="1"/>
          </p:cNvGraphicFramePr>
          <p:nvPr/>
        </p:nvGraphicFramePr>
        <p:xfrm>
          <a:off x="5349873" y="2322050"/>
          <a:ext cx="3933825" cy="4848201"/>
        </p:xfrm>
        <a:graphic>
          <a:graphicData uri="http://schemas.openxmlformats.org/drawingml/2006/table">
            <a:tbl>
              <a:tblPr firstRow="1" bandRow="1">
                <a:tableStyleId>{2D5ABB26-0587-4C30-8999-92F81FD0307C}</a:tableStyleId>
              </a:tblPr>
              <a:tblGrid>
                <a:gridCol w="3041015">
                  <a:extLst>
                    <a:ext uri="{9D8B030D-6E8A-4147-A177-3AD203B41FA5}">
                      <a16:colId xmlns:a16="http://schemas.microsoft.com/office/drawing/2014/main" val="20000"/>
                    </a:ext>
                  </a:extLst>
                </a:gridCol>
                <a:gridCol w="235585">
                  <a:extLst>
                    <a:ext uri="{9D8B030D-6E8A-4147-A177-3AD203B41FA5}">
                      <a16:colId xmlns:a16="http://schemas.microsoft.com/office/drawing/2014/main" val="20001"/>
                    </a:ext>
                  </a:extLst>
                </a:gridCol>
                <a:gridCol w="657225">
                  <a:extLst>
                    <a:ext uri="{9D8B030D-6E8A-4147-A177-3AD203B41FA5}">
                      <a16:colId xmlns:a16="http://schemas.microsoft.com/office/drawing/2014/main" val="20002"/>
                    </a:ext>
                  </a:extLst>
                </a:gridCol>
              </a:tblGrid>
              <a:tr h="161829">
                <a:tc>
                  <a:txBody>
                    <a:bodyPr/>
                    <a:lstStyle/>
                    <a:p>
                      <a:pPr marL="496570">
                        <a:lnSpc>
                          <a:spcPct val="100000"/>
                        </a:lnSpc>
                        <a:spcBef>
                          <a:spcPts val="55"/>
                        </a:spcBef>
                      </a:pPr>
                      <a:r>
                        <a:rPr sz="850" b="1" dirty="0">
                          <a:solidFill>
                            <a:srgbClr val="171514"/>
                          </a:solidFill>
                          <a:latin typeface="Arial"/>
                          <a:cs typeface="Arial"/>
                        </a:rPr>
                        <a:t>TABLA</a:t>
                      </a:r>
                      <a:r>
                        <a:rPr sz="850" b="1" spc="-20" dirty="0">
                          <a:solidFill>
                            <a:srgbClr val="171514"/>
                          </a:solidFill>
                          <a:latin typeface="Arial"/>
                          <a:cs typeface="Arial"/>
                        </a:rPr>
                        <a:t> </a:t>
                      </a:r>
                      <a:r>
                        <a:rPr sz="850" b="1" dirty="0">
                          <a:solidFill>
                            <a:srgbClr val="171514"/>
                          </a:solidFill>
                          <a:latin typeface="Arial"/>
                          <a:cs typeface="Arial"/>
                        </a:rPr>
                        <a:t>8.3</a:t>
                      </a:r>
                      <a:endParaRPr sz="850">
                        <a:latin typeface="Arial"/>
                        <a:cs typeface="Arial"/>
                      </a:endParaRPr>
                    </a:p>
                  </a:txBody>
                  <a:tcPr marL="0" marR="0" marT="6985" marB="0"/>
                </a:tc>
                <a:tc rowSpan="2" gridSpan="2">
                  <a:txBody>
                    <a:bodyPr/>
                    <a:lstStyle/>
                    <a:p>
                      <a:pPr>
                        <a:lnSpc>
                          <a:spcPct val="100000"/>
                        </a:lnSpc>
                      </a:pPr>
                      <a:endParaRPr sz="600">
                        <a:latin typeface="Times New Roman"/>
                        <a:cs typeface="Times New Roman"/>
                      </a:endParaRPr>
                    </a:p>
                  </a:txBody>
                  <a:tcPr marL="0" marR="0" marT="0" marB="0"/>
                </a:tc>
                <a:tc rowSpan="2" hMerge="1">
                  <a:txBody>
                    <a:bodyPr/>
                    <a:lstStyle/>
                    <a:p>
                      <a:endParaRPr/>
                    </a:p>
                  </a:txBody>
                  <a:tcPr marL="0" marR="0" marT="0" marB="0"/>
                </a:tc>
                <a:extLst>
                  <a:ext uri="{0D108BD9-81ED-4DB2-BD59-A6C34878D82A}">
                    <a16:rowId xmlns:a16="http://schemas.microsoft.com/office/drawing/2014/main" val="10000"/>
                  </a:ext>
                </a:extLst>
              </a:tr>
              <a:tr h="187773">
                <a:tc>
                  <a:txBody>
                    <a:bodyPr/>
                    <a:lstStyle/>
                    <a:p>
                      <a:pPr marL="496570">
                        <a:lnSpc>
                          <a:spcPct val="100000"/>
                        </a:lnSpc>
                        <a:spcBef>
                          <a:spcPts val="209"/>
                        </a:spcBef>
                      </a:pPr>
                      <a:r>
                        <a:rPr sz="800" b="1" spc="20" dirty="0">
                          <a:solidFill>
                            <a:srgbClr val="171514"/>
                          </a:solidFill>
                          <a:latin typeface="Arial"/>
                          <a:cs typeface="Arial"/>
                        </a:rPr>
                        <a:t>Estructura</a:t>
                      </a:r>
                      <a:r>
                        <a:rPr sz="800" b="1" spc="-35" dirty="0">
                          <a:solidFill>
                            <a:srgbClr val="171514"/>
                          </a:solidFill>
                          <a:latin typeface="Arial"/>
                          <a:cs typeface="Arial"/>
                        </a:rPr>
                        <a:t> </a:t>
                      </a:r>
                      <a:r>
                        <a:rPr sz="800" b="1" spc="15" dirty="0">
                          <a:solidFill>
                            <a:srgbClr val="171514"/>
                          </a:solidFill>
                          <a:latin typeface="Arial"/>
                          <a:cs typeface="Arial"/>
                        </a:rPr>
                        <a:t>Contenido</a:t>
                      </a:r>
                      <a:r>
                        <a:rPr sz="800" b="1" spc="-30" dirty="0">
                          <a:solidFill>
                            <a:srgbClr val="171514"/>
                          </a:solidFill>
                          <a:latin typeface="Arial"/>
                          <a:cs typeface="Arial"/>
                        </a:rPr>
                        <a:t> </a:t>
                      </a:r>
                      <a:r>
                        <a:rPr sz="800" b="1" spc="10" dirty="0">
                          <a:solidFill>
                            <a:srgbClr val="171514"/>
                          </a:solidFill>
                          <a:latin typeface="Arial"/>
                          <a:cs typeface="Arial"/>
                        </a:rPr>
                        <a:t>Coeficiente</a:t>
                      </a:r>
                      <a:r>
                        <a:rPr sz="800" b="1" i="1" spc="10" dirty="0">
                          <a:solidFill>
                            <a:srgbClr val="171514"/>
                          </a:solidFill>
                          <a:latin typeface="Arial"/>
                          <a:cs typeface="Arial"/>
                        </a:rPr>
                        <a:t>C</a:t>
                      </a:r>
                      <a:r>
                        <a:rPr sz="500" b="1" spc="10" dirty="0">
                          <a:solidFill>
                            <a:srgbClr val="171514"/>
                          </a:solidFill>
                          <a:latin typeface="Arial"/>
                          <a:cs typeface="Arial"/>
                        </a:rPr>
                        <a:t>3</a:t>
                      </a:r>
                      <a:endParaRPr sz="500">
                        <a:latin typeface="Arial"/>
                        <a:cs typeface="Arial"/>
                      </a:endParaRPr>
                    </a:p>
                  </a:txBody>
                  <a:tcPr marL="0" marR="0" marT="26669" marB="0"/>
                </a:tc>
                <a:tc gridSpan="2" vMerge="1">
                  <a:txBody>
                    <a:bodyPr/>
                    <a:lstStyle/>
                    <a:p>
                      <a:endParaRPr/>
                    </a:p>
                  </a:txBody>
                  <a:tcPr marL="0" marR="0" marT="0" marB="0"/>
                </a:tc>
                <a:tc hMerge="1" vMerge="1">
                  <a:txBody>
                    <a:bodyPr/>
                    <a:lstStyle/>
                    <a:p>
                      <a:endParaRPr/>
                    </a:p>
                  </a:txBody>
                  <a:tcPr marL="0" marR="0" marT="0" marB="0"/>
                </a:tc>
                <a:extLst>
                  <a:ext uri="{0D108BD9-81ED-4DB2-BD59-A6C34878D82A}">
                    <a16:rowId xmlns:a16="http://schemas.microsoft.com/office/drawing/2014/main" val="10001"/>
                  </a:ext>
                </a:extLst>
              </a:tr>
              <a:tr h="188623">
                <a:tc>
                  <a:txBody>
                    <a:bodyPr/>
                    <a:lstStyle/>
                    <a:p>
                      <a:pPr>
                        <a:lnSpc>
                          <a:spcPct val="100000"/>
                        </a:lnSpc>
                        <a:spcBef>
                          <a:spcPts val="30"/>
                        </a:spcBef>
                      </a:pPr>
                      <a:endParaRPr sz="550">
                        <a:latin typeface="Times New Roman"/>
                        <a:cs typeface="Times New Roman"/>
                      </a:endParaRPr>
                    </a:p>
                    <a:p>
                      <a:pPr marL="496570">
                        <a:lnSpc>
                          <a:spcPct val="100000"/>
                        </a:lnSpc>
                        <a:spcBef>
                          <a:spcPts val="5"/>
                        </a:spcBef>
                      </a:pPr>
                      <a:r>
                        <a:rPr sz="450" b="1" spc="5" dirty="0">
                          <a:solidFill>
                            <a:srgbClr val="171514"/>
                          </a:solidFill>
                          <a:latin typeface="Arial"/>
                          <a:cs typeface="Arial"/>
                        </a:rPr>
                        <a:t>Contenidos</a:t>
                      </a:r>
                      <a:r>
                        <a:rPr sz="450" b="1" spc="-20" dirty="0">
                          <a:solidFill>
                            <a:srgbClr val="171514"/>
                          </a:solidFill>
                          <a:latin typeface="Arial"/>
                          <a:cs typeface="Arial"/>
                        </a:rPr>
                        <a:t> </a:t>
                      </a:r>
                      <a:r>
                        <a:rPr sz="450" b="1" spc="10" dirty="0">
                          <a:solidFill>
                            <a:srgbClr val="171514"/>
                          </a:solidFill>
                          <a:latin typeface="Arial"/>
                          <a:cs typeface="Arial"/>
                        </a:rPr>
                        <a:t>de</a:t>
                      </a:r>
                      <a:r>
                        <a:rPr sz="450" b="1" spc="-20" dirty="0">
                          <a:solidFill>
                            <a:srgbClr val="171514"/>
                          </a:solidFill>
                          <a:latin typeface="Arial"/>
                          <a:cs typeface="Arial"/>
                        </a:rPr>
                        <a:t> </a:t>
                      </a:r>
                      <a:r>
                        <a:rPr sz="450" b="1" spc="15" dirty="0">
                          <a:solidFill>
                            <a:srgbClr val="171514"/>
                          </a:solidFill>
                          <a:latin typeface="Arial"/>
                          <a:cs typeface="Arial"/>
                        </a:rPr>
                        <a:t>la</a:t>
                      </a:r>
                      <a:r>
                        <a:rPr sz="450" b="1" spc="-20" dirty="0">
                          <a:solidFill>
                            <a:srgbClr val="171514"/>
                          </a:solidFill>
                          <a:latin typeface="Arial"/>
                          <a:cs typeface="Arial"/>
                        </a:rPr>
                        <a:t> </a:t>
                      </a:r>
                      <a:r>
                        <a:rPr sz="450" b="1" spc="15" dirty="0">
                          <a:solidFill>
                            <a:srgbClr val="171514"/>
                          </a:solidFill>
                          <a:latin typeface="Arial"/>
                          <a:cs typeface="Arial"/>
                        </a:rPr>
                        <a:t>estructura</a:t>
                      </a:r>
                      <a:endParaRPr sz="450">
                        <a:latin typeface="Arial"/>
                        <a:cs typeface="Arial"/>
                      </a:endParaRPr>
                    </a:p>
                  </a:txBody>
                  <a:tcPr marL="0" marR="0" marT="3810" marB="0"/>
                </a:tc>
                <a:tc>
                  <a:txBody>
                    <a:bodyPr/>
                    <a:lstStyle/>
                    <a:p>
                      <a:pPr marR="3175">
                        <a:lnSpc>
                          <a:spcPct val="100000"/>
                        </a:lnSpc>
                      </a:pPr>
                      <a:endParaRPr sz="600">
                        <a:latin typeface="Times New Roman"/>
                        <a:cs typeface="Times New Roman"/>
                      </a:endParaRPr>
                    </a:p>
                  </a:txBody>
                  <a:tcPr marL="0" marR="0" marT="0" marB="0"/>
                </a:tc>
                <a:tc>
                  <a:txBody>
                    <a:bodyPr/>
                    <a:lstStyle/>
                    <a:p>
                      <a:pPr marL="403860">
                        <a:lnSpc>
                          <a:spcPct val="100000"/>
                        </a:lnSpc>
                        <a:spcBef>
                          <a:spcPts val="315"/>
                        </a:spcBef>
                      </a:pPr>
                      <a:r>
                        <a:rPr sz="800" b="1" i="1" spc="-35" dirty="0">
                          <a:solidFill>
                            <a:srgbClr val="171514"/>
                          </a:solidFill>
                          <a:latin typeface="Arial"/>
                          <a:cs typeface="Arial"/>
                        </a:rPr>
                        <a:t>C</a:t>
                      </a:r>
                      <a:r>
                        <a:rPr sz="500" b="1" spc="-35" dirty="0">
                          <a:solidFill>
                            <a:srgbClr val="171514"/>
                          </a:solidFill>
                          <a:latin typeface="Arial"/>
                          <a:cs typeface="Arial"/>
                        </a:rPr>
                        <a:t>3</a:t>
                      </a:r>
                      <a:endParaRPr sz="500">
                        <a:latin typeface="Arial"/>
                        <a:cs typeface="Arial"/>
                      </a:endParaRPr>
                    </a:p>
                  </a:txBody>
                  <a:tcPr marL="0" marR="0" marT="40005" marB="0"/>
                </a:tc>
                <a:extLst>
                  <a:ext uri="{0D108BD9-81ED-4DB2-BD59-A6C34878D82A}">
                    <a16:rowId xmlns:a16="http://schemas.microsoft.com/office/drawing/2014/main" val="10002"/>
                  </a:ext>
                </a:extLst>
              </a:tr>
              <a:tr h="157637">
                <a:tc>
                  <a:txBody>
                    <a:bodyPr/>
                    <a:lstStyle/>
                    <a:p>
                      <a:pPr marL="496570">
                        <a:lnSpc>
                          <a:spcPct val="100000"/>
                        </a:lnSpc>
                        <a:spcBef>
                          <a:spcPts val="375"/>
                        </a:spcBef>
                      </a:pPr>
                      <a:r>
                        <a:rPr sz="600" spc="10" dirty="0">
                          <a:solidFill>
                            <a:srgbClr val="171514"/>
                          </a:solidFill>
                          <a:latin typeface="Microsoft Sans Serif"/>
                          <a:cs typeface="Microsoft Sans Serif"/>
                        </a:rPr>
                        <a:t>Valor</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bajo</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spc="-10" dirty="0">
                          <a:solidFill>
                            <a:srgbClr val="171514"/>
                          </a:solidFill>
                          <a:latin typeface="Microsoft Sans Serif"/>
                          <a:cs typeface="Microsoft Sans Serif"/>
                        </a:rPr>
                        <a:t> </a:t>
                      </a:r>
                      <a:r>
                        <a:rPr sz="600" spc="30" dirty="0">
                          <a:solidFill>
                            <a:srgbClr val="171514"/>
                          </a:solidFill>
                          <a:latin typeface="Microsoft Sans Serif"/>
                          <a:cs typeface="Microsoft Sans Serif"/>
                        </a:rPr>
                        <a:t>no</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combustible</a:t>
                      </a:r>
                      <a:r>
                        <a:rPr sz="600" spc="-10" dirty="0">
                          <a:solidFill>
                            <a:srgbClr val="171514"/>
                          </a:solidFill>
                          <a:latin typeface="Microsoft Sans Serif"/>
                          <a:cs typeface="Microsoft Sans Serif"/>
                        </a:rPr>
                        <a:t> </a:t>
                      </a:r>
                      <a:r>
                        <a:rPr sz="600" spc="10" dirty="0">
                          <a:solidFill>
                            <a:srgbClr val="171514"/>
                          </a:solidFill>
                          <a:latin typeface="Microsoft Sans Serif"/>
                          <a:cs typeface="Microsoft Sans Serif"/>
                        </a:rPr>
                        <a:t>Valor</a:t>
                      </a:r>
                      <a:endParaRPr sz="600">
                        <a:latin typeface="Microsoft Sans Serif"/>
                        <a:cs typeface="Microsoft Sans Serif"/>
                      </a:endParaRPr>
                    </a:p>
                  </a:txBody>
                  <a:tcPr marL="0" marR="0" marT="47625" marB="0"/>
                </a:tc>
                <a:tc>
                  <a:txBody>
                    <a:bodyPr/>
                    <a:lstStyle/>
                    <a:p>
                      <a:pPr marR="3175">
                        <a:lnSpc>
                          <a:spcPct val="100000"/>
                        </a:lnSpc>
                      </a:pPr>
                      <a:endParaRPr sz="600">
                        <a:latin typeface="Times New Roman"/>
                        <a:cs typeface="Times New Roman"/>
                      </a:endParaRPr>
                    </a:p>
                  </a:txBody>
                  <a:tcPr marL="0" marR="0" marT="0" marB="0"/>
                </a:tc>
                <a:tc>
                  <a:txBody>
                    <a:bodyPr/>
                    <a:lstStyle/>
                    <a:p>
                      <a:pPr marL="391795">
                        <a:lnSpc>
                          <a:spcPct val="100000"/>
                        </a:lnSpc>
                        <a:spcBef>
                          <a:spcPts val="175"/>
                        </a:spcBef>
                      </a:pPr>
                      <a:r>
                        <a:rPr sz="800" spc="5" dirty="0">
                          <a:solidFill>
                            <a:srgbClr val="171514"/>
                          </a:solidFill>
                          <a:latin typeface="Microsoft Sans Serif"/>
                          <a:cs typeface="Microsoft Sans Serif"/>
                        </a:rPr>
                        <a:t>0.5</a:t>
                      </a:r>
                      <a:endParaRPr sz="800">
                        <a:latin typeface="Microsoft Sans Serif"/>
                        <a:cs typeface="Microsoft Sans Serif"/>
                      </a:endParaRPr>
                    </a:p>
                  </a:txBody>
                  <a:tcPr marL="0" marR="0" marT="22225" marB="0"/>
                </a:tc>
                <a:extLst>
                  <a:ext uri="{0D108BD9-81ED-4DB2-BD59-A6C34878D82A}">
                    <a16:rowId xmlns:a16="http://schemas.microsoft.com/office/drawing/2014/main" val="10003"/>
                  </a:ext>
                </a:extLst>
              </a:tr>
              <a:tr h="145592">
                <a:tc>
                  <a:txBody>
                    <a:bodyPr/>
                    <a:lstStyle/>
                    <a:p>
                      <a:pPr marL="496570">
                        <a:lnSpc>
                          <a:spcPct val="100000"/>
                        </a:lnSpc>
                        <a:spcBef>
                          <a:spcPts val="280"/>
                        </a:spcBef>
                      </a:pPr>
                      <a:r>
                        <a:rPr sz="600" spc="20" dirty="0">
                          <a:solidFill>
                            <a:srgbClr val="171514"/>
                          </a:solidFill>
                          <a:latin typeface="Microsoft Sans Serif"/>
                          <a:cs typeface="Microsoft Sans Serif"/>
                        </a:rPr>
                        <a:t>estándar</a:t>
                      </a:r>
                      <a:r>
                        <a:rPr sz="600" spc="-15"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spc="-15" dirty="0">
                          <a:solidFill>
                            <a:srgbClr val="171514"/>
                          </a:solidFill>
                          <a:latin typeface="Microsoft Sans Serif"/>
                          <a:cs typeface="Microsoft Sans Serif"/>
                        </a:rPr>
                        <a:t> </a:t>
                      </a:r>
                      <a:r>
                        <a:rPr sz="600" spc="30" dirty="0">
                          <a:solidFill>
                            <a:srgbClr val="171514"/>
                          </a:solidFill>
                          <a:latin typeface="Microsoft Sans Serif"/>
                          <a:cs typeface="Microsoft Sans Serif"/>
                        </a:rPr>
                        <a:t>no</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combustible</a:t>
                      </a:r>
                      <a:endParaRPr sz="600">
                        <a:latin typeface="Microsoft Sans Serif"/>
                        <a:cs typeface="Microsoft Sans Serif"/>
                      </a:endParaRPr>
                    </a:p>
                  </a:txBody>
                  <a:tcPr marL="0" marR="0" marT="35560" marB="0"/>
                </a:tc>
                <a:tc>
                  <a:txBody>
                    <a:bodyPr/>
                    <a:lstStyle/>
                    <a:p>
                      <a:pPr marR="3175">
                        <a:lnSpc>
                          <a:spcPct val="100000"/>
                        </a:lnSpc>
                      </a:pPr>
                      <a:endParaRPr sz="600">
                        <a:latin typeface="Times New Roman"/>
                        <a:cs typeface="Times New Roman"/>
                      </a:endParaRPr>
                    </a:p>
                  </a:txBody>
                  <a:tcPr marL="0" marR="0" marT="0" marB="0"/>
                </a:tc>
                <a:tc>
                  <a:txBody>
                    <a:bodyPr/>
                    <a:lstStyle/>
                    <a:p>
                      <a:pPr marL="391795">
                        <a:lnSpc>
                          <a:spcPct val="100000"/>
                        </a:lnSpc>
                        <a:spcBef>
                          <a:spcPts val="8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10160" marB="0"/>
                </a:tc>
                <a:extLst>
                  <a:ext uri="{0D108BD9-81ED-4DB2-BD59-A6C34878D82A}">
                    <a16:rowId xmlns:a16="http://schemas.microsoft.com/office/drawing/2014/main" val="10004"/>
                  </a:ext>
                </a:extLst>
              </a:tr>
              <a:tr h="145592">
                <a:tc>
                  <a:txBody>
                    <a:bodyPr/>
                    <a:lstStyle/>
                    <a:p>
                      <a:pPr marL="496570">
                        <a:lnSpc>
                          <a:spcPct val="100000"/>
                        </a:lnSpc>
                        <a:spcBef>
                          <a:spcPts val="280"/>
                        </a:spcBef>
                      </a:pPr>
                      <a:r>
                        <a:rPr sz="600" spc="20" dirty="0">
                          <a:solidFill>
                            <a:srgbClr val="171514"/>
                          </a:solidFill>
                          <a:latin typeface="Microsoft Sans Serif"/>
                          <a:cs typeface="Microsoft Sans Serif"/>
                        </a:rPr>
                        <a:t>Combustibilidad</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moderada</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alto</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valor</a:t>
                      </a:r>
                      <a:endParaRPr sz="600">
                        <a:latin typeface="Microsoft Sans Serif"/>
                        <a:cs typeface="Microsoft Sans Serif"/>
                      </a:endParaRPr>
                    </a:p>
                  </a:txBody>
                  <a:tcPr marL="0" marR="0" marT="35560" marB="0"/>
                </a:tc>
                <a:tc>
                  <a:txBody>
                    <a:bodyPr/>
                    <a:lstStyle/>
                    <a:p>
                      <a:pPr marR="3175">
                        <a:lnSpc>
                          <a:spcPct val="100000"/>
                        </a:lnSpc>
                      </a:pPr>
                      <a:endParaRPr sz="600">
                        <a:latin typeface="Times New Roman"/>
                        <a:cs typeface="Times New Roman"/>
                      </a:endParaRPr>
                    </a:p>
                  </a:txBody>
                  <a:tcPr marL="0" marR="0" marT="0" marB="0"/>
                </a:tc>
                <a:tc>
                  <a:txBody>
                    <a:bodyPr/>
                    <a:lstStyle/>
                    <a:p>
                      <a:pPr marL="391795">
                        <a:lnSpc>
                          <a:spcPct val="100000"/>
                        </a:lnSpc>
                        <a:spcBef>
                          <a:spcPts val="80"/>
                        </a:spcBef>
                      </a:pPr>
                      <a:r>
                        <a:rPr sz="800" dirty="0">
                          <a:solidFill>
                            <a:srgbClr val="171514"/>
                          </a:solidFill>
                          <a:latin typeface="Microsoft Sans Serif"/>
                          <a:cs typeface="Microsoft Sans Serif"/>
                        </a:rPr>
                        <a:t>2</a:t>
                      </a:r>
                      <a:endParaRPr sz="800">
                        <a:latin typeface="Microsoft Sans Serif"/>
                        <a:cs typeface="Microsoft Sans Serif"/>
                      </a:endParaRPr>
                    </a:p>
                  </a:txBody>
                  <a:tcPr marL="0" marR="0" marT="10160" marB="0"/>
                </a:tc>
                <a:extLst>
                  <a:ext uri="{0D108BD9-81ED-4DB2-BD59-A6C34878D82A}">
                    <a16:rowId xmlns:a16="http://schemas.microsoft.com/office/drawing/2014/main" val="10005"/>
                  </a:ext>
                </a:extLst>
              </a:tr>
              <a:tr h="145592">
                <a:tc>
                  <a:txBody>
                    <a:bodyPr/>
                    <a:lstStyle/>
                    <a:p>
                      <a:pPr marR="146685" algn="r">
                        <a:lnSpc>
                          <a:spcPct val="100000"/>
                        </a:lnSpc>
                        <a:spcBef>
                          <a:spcPts val="280"/>
                        </a:spcBef>
                      </a:pPr>
                      <a:r>
                        <a:rPr sz="600" spc="10" dirty="0">
                          <a:solidFill>
                            <a:srgbClr val="171514"/>
                          </a:solidFill>
                          <a:latin typeface="Microsoft Sans Serif"/>
                          <a:cs typeface="Microsoft Sans Serif"/>
                        </a:rPr>
                        <a:t>Valor</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excepcional,</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líquidos</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inflamables,</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computadora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o</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electrónica</a:t>
                      </a:r>
                      <a:endParaRPr sz="600">
                        <a:latin typeface="Microsoft Sans Serif"/>
                        <a:cs typeface="Microsoft Sans Serif"/>
                      </a:endParaRPr>
                    </a:p>
                  </a:txBody>
                  <a:tcPr marL="0" marR="0" marT="35560" marB="0"/>
                </a:tc>
                <a:tc>
                  <a:txBody>
                    <a:bodyPr/>
                    <a:lstStyle/>
                    <a:p>
                      <a:pPr marR="3175">
                        <a:lnSpc>
                          <a:spcPct val="100000"/>
                        </a:lnSpc>
                      </a:pPr>
                      <a:endParaRPr sz="600">
                        <a:latin typeface="Times New Roman"/>
                        <a:cs typeface="Times New Roman"/>
                      </a:endParaRPr>
                    </a:p>
                  </a:txBody>
                  <a:tcPr marL="0" marR="0" marT="0" marB="0"/>
                </a:tc>
                <a:tc>
                  <a:txBody>
                    <a:bodyPr/>
                    <a:lstStyle/>
                    <a:p>
                      <a:pPr marL="391795">
                        <a:lnSpc>
                          <a:spcPct val="100000"/>
                        </a:lnSpc>
                        <a:spcBef>
                          <a:spcPts val="80"/>
                        </a:spcBef>
                      </a:pPr>
                      <a:r>
                        <a:rPr sz="800" dirty="0">
                          <a:solidFill>
                            <a:srgbClr val="171514"/>
                          </a:solidFill>
                          <a:latin typeface="Microsoft Sans Serif"/>
                          <a:cs typeface="Microsoft Sans Serif"/>
                        </a:rPr>
                        <a:t>3</a:t>
                      </a:r>
                      <a:endParaRPr sz="800">
                        <a:latin typeface="Microsoft Sans Serif"/>
                        <a:cs typeface="Microsoft Sans Serif"/>
                      </a:endParaRPr>
                    </a:p>
                  </a:txBody>
                  <a:tcPr marL="0" marR="0" marT="10160" marB="0"/>
                </a:tc>
                <a:extLst>
                  <a:ext uri="{0D108BD9-81ED-4DB2-BD59-A6C34878D82A}">
                    <a16:rowId xmlns:a16="http://schemas.microsoft.com/office/drawing/2014/main" val="10006"/>
                  </a:ext>
                </a:extLst>
              </a:tr>
              <a:tr h="251916">
                <a:tc>
                  <a:txBody>
                    <a:bodyPr/>
                    <a:lstStyle/>
                    <a:p>
                      <a:pPr marL="496570">
                        <a:lnSpc>
                          <a:spcPct val="100000"/>
                        </a:lnSpc>
                        <a:spcBef>
                          <a:spcPts val="280"/>
                        </a:spcBef>
                      </a:pPr>
                      <a:r>
                        <a:rPr sz="600" spc="10" dirty="0">
                          <a:solidFill>
                            <a:srgbClr val="171514"/>
                          </a:solidFill>
                          <a:latin typeface="Microsoft Sans Serif"/>
                          <a:cs typeface="Microsoft Sans Serif"/>
                        </a:rPr>
                        <a:t>Valor</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excepcional,</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artículos</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culturales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insustituibles</a:t>
                      </a:r>
                      <a:endParaRPr sz="600">
                        <a:latin typeface="Microsoft Sans Serif"/>
                        <a:cs typeface="Microsoft Sans Serif"/>
                      </a:endParaRPr>
                    </a:p>
                  </a:txBody>
                  <a:tcPr marL="0" marR="0" marT="35560" marB="0">
                    <a:lnB w="6350">
                      <a:solidFill>
                        <a:srgbClr val="231F20"/>
                      </a:solidFill>
                      <a:prstDash val="solid"/>
                    </a:lnB>
                  </a:tcPr>
                </a:tc>
                <a:tc>
                  <a:txBody>
                    <a:bodyPr/>
                    <a:lstStyle/>
                    <a:p>
                      <a:pPr marR="3175">
                        <a:lnSpc>
                          <a:spcPct val="100000"/>
                        </a:lnSpc>
                      </a:pPr>
                      <a:endParaRPr sz="600">
                        <a:latin typeface="Times New Roman"/>
                        <a:cs typeface="Times New Roman"/>
                      </a:endParaRPr>
                    </a:p>
                  </a:txBody>
                  <a:tcPr marL="0" marR="0" marT="0" marB="0">
                    <a:lnB w="6350">
                      <a:solidFill>
                        <a:srgbClr val="231F20"/>
                      </a:solidFill>
                      <a:prstDash val="solid"/>
                    </a:lnB>
                  </a:tcPr>
                </a:tc>
                <a:tc>
                  <a:txBody>
                    <a:bodyPr/>
                    <a:lstStyle/>
                    <a:p>
                      <a:pPr marL="391795">
                        <a:lnSpc>
                          <a:spcPct val="100000"/>
                        </a:lnSpc>
                        <a:spcBef>
                          <a:spcPts val="80"/>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10160" marB="0">
                    <a:lnB w="6350">
                      <a:solidFill>
                        <a:srgbClr val="231F20"/>
                      </a:solidFill>
                      <a:prstDash val="solid"/>
                    </a:lnB>
                  </a:tcPr>
                </a:tc>
                <a:extLst>
                  <a:ext uri="{0D108BD9-81ED-4DB2-BD59-A6C34878D82A}">
                    <a16:rowId xmlns:a16="http://schemas.microsoft.com/office/drawing/2014/main" val="10007"/>
                  </a:ext>
                </a:extLst>
              </a:tr>
              <a:tr h="279466">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lnB w="6350">
                      <a:solidFill>
                        <a:srgbClr val="231F20"/>
                      </a:solidFill>
                      <a:prstDash val="solid"/>
                    </a:lnB>
                  </a:tcPr>
                </a:tc>
                <a:tc>
                  <a:txBody>
                    <a:bodyPr/>
                    <a:lstStyle/>
                    <a:p>
                      <a:pPr marR="3175">
                        <a:lnSpc>
                          <a:spcPct val="100000"/>
                        </a:lnSpc>
                      </a:pPr>
                      <a:endParaRPr sz="600">
                        <a:latin typeface="Times New Roman"/>
                        <a:cs typeface="Times New Roman"/>
                      </a:endParaRPr>
                    </a:p>
                  </a:txBody>
                  <a:tcPr marL="0" marR="0" marT="0" marB="0">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extLst>
                  <a:ext uri="{0D108BD9-81ED-4DB2-BD59-A6C34878D82A}">
                    <a16:rowId xmlns:a16="http://schemas.microsoft.com/office/drawing/2014/main" val="10008"/>
                  </a:ext>
                </a:extLst>
              </a:tr>
              <a:tr h="259892">
                <a:tc>
                  <a:txBody>
                    <a:bodyPr/>
                    <a:lstStyle/>
                    <a:p>
                      <a:pPr marR="458470" algn="ctr">
                        <a:lnSpc>
                          <a:spcPct val="100000"/>
                        </a:lnSpc>
                        <a:spcBef>
                          <a:spcPts val="775"/>
                        </a:spcBef>
                      </a:pPr>
                      <a:r>
                        <a:rPr sz="850" b="1" dirty="0">
                          <a:solidFill>
                            <a:srgbClr val="171514"/>
                          </a:solidFill>
                          <a:latin typeface="Arial"/>
                          <a:cs typeface="Arial"/>
                        </a:rPr>
                        <a:t>TABLA</a:t>
                      </a:r>
                      <a:r>
                        <a:rPr sz="850" b="1" spc="-20" dirty="0">
                          <a:solidFill>
                            <a:srgbClr val="171514"/>
                          </a:solidFill>
                          <a:latin typeface="Arial"/>
                          <a:cs typeface="Arial"/>
                        </a:rPr>
                        <a:t> </a:t>
                      </a:r>
                      <a:r>
                        <a:rPr sz="850" b="1" dirty="0">
                          <a:solidFill>
                            <a:srgbClr val="171514"/>
                          </a:solidFill>
                          <a:latin typeface="Arial"/>
                          <a:cs typeface="Arial"/>
                        </a:rPr>
                        <a:t>8.4</a:t>
                      </a:r>
                      <a:endParaRPr sz="850">
                        <a:latin typeface="Arial"/>
                        <a:cs typeface="Arial"/>
                      </a:endParaRPr>
                    </a:p>
                  </a:txBody>
                  <a:tcPr marL="0" marR="0" marT="98425" marB="0">
                    <a:lnT w="6350">
                      <a:solidFill>
                        <a:srgbClr val="231F20"/>
                      </a:solidFill>
                      <a:prstDash val="solid"/>
                    </a:lnT>
                  </a:tcPr>
                </a:tc>
                <a:tc>
                  <a:txBody>
                    <a:bodyPr/>
                    <a:lstStyle/>
                    <a:p>
                      <a:pPr marR="3175">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9"/>
                  </a:ext>
                </a:extLst>
              </a:tr>
              <a:tr h="178743">
                <a:tc>
                  <a:txBody>
                    <a:bodyPr/>
                    <a:lstStyle/>
                    <a:p>
                      <a:pPr marR="83185" algn="r">
                        <a:lnSpc>
                          <a:spcPct val="100000"/>
                        </a:lnSpc>
                        <a:spcBef>
                          <a:spcPts val="250"/>
                        </a:spcBef>
                      </a:pPr>
                      <a:r>
                        <a:rPr sz="700" b="1" spc="15" dirty="0">
                          <a:solidFill>
                            <a:srgbClr val="171514"/>
                          </a:solidFill>
                          <a:latin typeface="Arial"/>
                          <a:cs typeface="Arial"/>
                        </a:rPr>
                        <a:t>Coeficiente</a:t>
                      </a:r>
                      <a:r>
                        <a:rPr sz="700" b="1" spc="-20" dirty="0">
                          <a:solidFill>
                            <a:srgbClr val="171514"/>
                          </a:solidFill>
                          <a:latin typeface="Arial"/>
                          <a:cs typeface="Arial"/>
                        </a:rPr>
                        <a:t> </a:t>
                      </a:r>
                      <a:r>
                        <a:rPr sz="700" b="1" spc="20" dirty="0">
                          <a:solidFill>
                            <a:srgbClr val="171514"/>
                          </a:solidFill>
                          <a:latin typeface="Arial"/>
                          <a:cs typeface="Arial"/>
                        </a:rPr>
                        <a:t>de</a:t>
                      </a:r>
                      <a:r>
                        <a:rPr sz="700" b="1" spc="-15" dirty="0">
                          <a:solidFill>
                            <a:srgbClr val="171514"/>
                          </a:solidFill>
                          <a:latin typeface="Arial"/>
                          <a:cs typeface="Arial"/>
                        </a:rPr>
                        <a:t> </a:t>
                      </a:r>
                      <a:r>
                        <a:rPr sz="700" b="1" spc="5" dirty="0">
                          <a:solidFill>
                            <a:srgbClr val="171514"/>
                          </a:solidFill>
                          <a:latin typeface="Arial"/>
                          <a:cs typeface="Arial"/>
                        </a:rPr>
                        <a:t>ocupación</a:t>
                      </a:r>
                      <a:r>
                        <a:rPr sz="700" b="1" spc="-15" dirty="0">
                          <a:solidFill>
                            <a:srgbClr val="171514"/>
                          </a:solidFill>
                          <a:latin typeface="Arial"/>
                          <a:cs typeface="Arial"/>
                        </a:rPr>
                        <a:t> </a:t>
                      </a:r>
                      <a:r>
                        <a:rPr sz="700" b="1" spc="20" dirty="0">
                          <a:solidFill>
                            <a:srgbClr val="171514"/>
                          </a:solidFill>
                          <a:latin typeface="Arial"/>
                          <a:cs typeface="Arial"/>
                        </a:rPr>
                        <a:t>de</a:t>
                      </a:r>
                      <a:r>
                        <a:rPr sz="700" b="1" spc="-15" dirty="0">
                          <a:solidFill>
                            <a:srgbClr val="171514"/>
                          </a:solidFill>
                          <a:latin typeface="Arial"/>
                          <a:cs typeface="Arial"/>
                        </a:rPr>
                        <a:t> </a:t>
                      </a:r>
                      <a:r>
                        <a:rPr sz="700" b="1" spc="25" dirty="0">
                          <a:solidFill>
                            <a:srgbClr val="171514"/>
                          </a:solidFill>
                          <a:latin typeface="Arial"/>
                          <a:cs typeface="Arial"/>
                        </a:rPr>
                        <a:t>la</a:t>
                      </a:r>
                      <a:r>
                        <a:rPr sz="700" b="1" spc="-15" dirty="0">
                          <a:solidFill>
                            <a:srgbClr val="171514"/>
                          </a:solidFill>
                          <a:latin typeface="Arial"/>
                          <a:cs typeface="Arial"/>
                        </a:rPr>
                        <a:t> </a:t>
                      </a:r>
                      <a:r>
                        <a:rPr sz="700" b="1" spc="15" dirty="0">
                          <a:solidFill>
                            <a:srgbClr val="171514"/>
                          </a:solidFill>
                          <a:latin typeface="Arial"/>
                          <a:cs typeface="Arial"/>
                        </a:rPr>
                        <a:t>estructura</a:t>
                      </a:r>
                      <a:r>
                        <a:rPr sz="700" b="1" i="1" spc="15" dirty="0">
                          <a:solidFill>
                            <a:srgbClr val="171514"/>
                          </a:solidFill>
                          <a:latin typeface="Arial"/>
                          <a:cs typeface="Arial"/>
                        </a:rPr>
                        <a:t>C</a:t>
                      </a:r>
                      <a:r>
                        <a:rPr sz="400" b="1" spc="15" dirty="0">
                          <a:solidFill>
                            <a:srgbClr val="171514"/>
                          </a:solidFill>
                          <a:latin typeface="Arial"/>
                          <a:cs typeface="Arial"/>
                        </a:rPr>
                        <a:t>4</a:t>
                      </a:r>
                      <a:endParaRPr sz="400">
                        <a:latin typeface="Arial"/>
                        <a:cs typeface="Arial"/>
                      </a:endParaRPr>
                    </a:p>
                  </a:txBody>
                  <a:tcPr marL="0" marR="0" marT="31750" marB="0"/>
                </a:tc>
                <a:tc>
                  <a:txBody>
                    <a:bodyPr/>
                    <a:lstStyle/>
                    <a:p>
                      <a:pPr marR="3175">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0"/>
                  </a:ext>
                </a:extLst>
              </a:tr>
              <a:tr h="190565">
                <a:tc>
                  <a:txBody>
                    <a:bodyPr/>
                    <a:lstStyle/>
                    <a:p>
                      <a:pPr marR="514350" algn="ctr">
                        <a:lnSpc>
                          <a:spcPct val="100000"/>
                        </a:lnSpc>
                        <a:spcBef>
                          <a:spcPts val="430"/>
                        </a:spcBef>
                      </a:pPr>
                      <a:r>
                        <a:rPr sz="700" b="1" spc="10" dirty="0">
                          <a:solidFill>
                            <a:srgbClr val="171514"/>
                          </a:solidFill>
                          <a:latin typeface="Arial"/>
                          <a:cs typeface="Arial"/>
                        </a:rPr>
                        <a:t>Ocupación</a:t>
                      </a:r>
                      <a:endParaRPr sz="700">
                        <a:latin typeface="Arial"/>
                        <a:cs typeface="Arial"/>
                      </a:endParaRPr>
                    </a:p>
                  </a:txBody>
                  <a:tcPr marL="0" marR="0" marT="54610" marB="0"/>
                </a:tc>
                <a:tc>
                  <a:txBody>
                    <a:bodyPr/>
                    <a:lstStyle/>
                    <a:p>
                      <a:pPr marL="102870" marR="3175">
                        <a:lnSpc>
                          <a:spcPct val="100000"/>
                        </a:lnSpc>
                        <a:spcBef>
                          <a:spcPts val="330"/>
                        </a:spcBef>
                      </a:pPr>
                      <a:r>
                        <a:rPr sz="800" b="1" i="1" spc="-35" dirty="0">
                          <a:solidFill>
                            <a:srgbClr val="171514"/>
                          </a:solidFill>
                          <a:latin typeface="Arial"/>
                          <a:cs typeface="Arial"/>
                        </a:rPr>
                        <a:t>C</a:t>
                      </a:r>
                      <a:r>
                        <a:rPr sz="500" b="1" spc="-35" dirty="0">
                          <a:solidFill>
                            <a:srgbClr val="171514"/>
                          </a:solidFill>
                          <a:latin typeface="Arial"/>
                          <a:cs typeface="Arial"/>
                        </a:rPr>
                        <a:t>4</a:t>
                      </a:r>
                      <a:endParaRPr sz="500">
                        <a:latin typeface="Arial"/>
                        <a:cs typeface="Arial"/>
                      </a:endParaRPr>
                    </a:p>
                  </a:txBody>
                  <a:tcPr marL="0" marR="0" marT="4191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1"/>
                  </a:ext>
                </a:extLst>
              </a:tr>
              <a:tr h="157637">
                <a:tc>
                  <a:txBody>
                    <a:bodyPr/>
                    <a:lstStyle/>
                    <a:p>
                      <a:pPr marR="501015" algn="ctr">
                        <a:lnSpc>
                          <a:spcPct val="100000"/>
                        </a:lnSpc>
                        <a:spcBef>
                          <a:spcPts val="325"/>
                        </a:spcBef>
                      </a:pPr>
                      <a:r>
                        <a:rPr sz="650" spc="15" dirty="0">
                          <a:solidFill>
                            <a:srgbClr val="171514"/>
                          </a:solidFill>
                          <a:latin typeface="Microsoft Sans Serif"/>
                          <a:cs typeface="Microsoft Sans Serif"/>
                        </a:rPr>
                        <a:t>Desocupado</a:t>
                      </a:r>
                      <a:endParaRPr sz="650">
                        <a:latin typeface="Microsoft Sans Serif"/>
                        <a:cs typeface="Microsoft Sans Serif"/>
                      </a:endParaRPr>
                    </a:p>
                  </a:txBody>
                  <a:tcPr marL="0" marR="0" marT="41275" marB="0"/>
                </a:tc>
                <a:tc>
                  <a:txBody>
                    <a:bodyPr/>
                    <a:lstStyle/>
                    <a:p>
                      <a:pPr marL="90805">
                        <a:lnSpc>
                          <a:spcPct val="100000"/>
                        </a:lnSpc>
                        <a:spcBef>
                          <a:spcPts val="175"/>
                        </a:spcBef>
                      </a:pPr>
                      <a:r>
                        <a:rPr sz="800" dirty="0">
                          <a:solidFill>
                            <a:srgbClr val="171514"/>
                          </a:solidFill>
                          <a:latin typeface="Microsoft Sans Serif"/>
                          <a:cs typeface="Microsoft Sans Serif"/>
                        </a:rPr>
                        <a:t>0.5</a:t>
                      </a:r>
                      <a:endParaRPr sz="800">
                        <a:latin typeface="Microsoft Sans Serif"/>
                        <a:cs typeface="Microsoft Sans Serif"/>
                      </a:endParaRPr>
                    </a:p>
                  </a:txBody>
                  <a:tcPr marL="0" marR="0" marT="22225"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2"/>
                  </a:ext>
                </a:extLst>
              </a:tr>
              <a:tr h="145592">
                <a:tc>
                  <a:txBody>
                    <a:bodyPr/>
                    <a:lstStyle/>
                    <a:p>
                      <a:pPr marR="222250" algn="ctr">
                        <a:lnSpc>
                          <a:spcPct val="100000"/>
                        </a:lnSpc>
                        <a:spcBef>
                          <a:spcPts val="330"/>
                        </a:spcBef>
                      </a:pPr>
                      <a:r>
                        <a:rPr sz="550" spc="25" dirty="0">
                          <a:solidFill>
                            <a:srgbClr val="171514"/>
                          </a:solidFill>
                          <a:latin typeface="Microsoft Sans Serif"/>
                          <a:cs typeface="Microsoft Sans Serif"/>
                        </a:rPr>
                        <a:t>Normalmente</a:t>
                      </a:r>
                      <a:r>
                        <a:rPr sz="550" spc="-35" dirty="0">
                          <a:solidFill>
                            <a:srgbClr val="171514"/>
                          </a:solidFill>
                          <a:latin typeface="Microsoft Sans Serif"/>
                          <a:cs typeface="Microsoft Sans Serif"/>
                        </a:rPr>
                        <a:t> </a:t>
                      </a:r>
                      <a:r>
                        <a:rPr sz="550" spc="20" dirty="0">
                          <a:solidFill>
                            <a:srgbClr val="171514"/>
                          </a:solidFill>
                          <a:latin typeface="Microsoft Sans Serif"/>
                          <a:cs typeface="Microsoft Sans Serif"/>
                        </a:rPr>
                        <a:t>ocupado</a:t>
                      </a:r>
                      <a:endParaRPr sz="550">
                        <a:latin typeface="Microsoft Sans Serif"/>
                        <a:cs typeface="Microsoft Sans Serif"/>
                      </a:endParaRPr>
                    </a:p>
                  </a:txBody>
                  <a:tcPr marL="0" marR="0" marT="41910" marB="0"/>
                </a:tc>
                <a:tc>
                  <a:txBody>
                    <a:bodyPr/>
                    <a:lstStyle/>
                    <a:p>
                      <a:pPr marL="90805" marR="3175">
                        <a:lnSpc>
                          <a:spcPct val="100000"/>
                        </a:lnSpc>
                        <a:spcBef>
                          <a:spcPts val="8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3"/>
                  </a:ext>
                </a:extLst>
              </a:tr>
              <a:tr h="251917">
                <a:tc>
                  <a:txBody>
                    <a:bodyPr/>
                    <a:lstStyle/>
                    <a:p>
                      <a:pPr marL="1023619">
                        <a:lnSpc>
                          <a:spcPct val="100000"/>
                        </a:lnSpc>
                        <a:spcBef>
                          <a:spcPts val="229"/>
                        </a:spcBef>
                      </a:pPr>
                      <a:r>
                        <a:rPr sz="650" spc="15" dirty="0">
                          <a:solidFill>
                            <a:srgbClr val="171514"/>
                          </a:solidFill>
                          <a:latin typeface="Microsoft Sans Serif"/>
                          <a:cs typeface="Microsoft Sans Serif"/>
                        </a:rPr>
                        <a:t>Difícil</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evacuar</a:t>
                      </a:r>
                      <a:r>
                        <a:rPr sz="650" spc="-10" dirty="0">
                          <a:solidFill>
                            <a:srgbClr val="171514"/>
                          </a:solidFill>
                          <a:latin typeface="Microsoft Sans Serif"/>
                          <a:cs typeface="Microsoft Sans Serif"/>
                        </a:rPr>
                        <a:t> </a:t>
                      </a:r>
                      <a:r>
                        <a:rPr sz="650" spc="30" dirty="0">
                          <a:solidFill>
                            <a:srgbClr val="171514"/>
                          </a:solidFill>
                          <a:latin typeface="Microsoft Sans Serif"/>
                          <a:cs typeface="Microsoft Sans Serif"/>
                        </a:rPr>
                        <a:t>o</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riesgo</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pánico</a:t>
                      </a:r>
                      <a:endParaRPr sz="650">
                        <a:latin typeface="Microsoft Sans Serif"/>
                        <a:cs typeface="Microsoft Sans Serif"/>
                      </a:endParaRPr>
                    </a:p>
                  </a:txBody>
                  <a:tcPr marL="0" marR="0" marT="29209" marB="0">
                    <a:lnB w="6350">
                      <a:solidFill>
                        <a:srgbClr val="231F20"/>
                      </a:solidFill>
                      <a:prstDash val="solid"/>
                    </a:lnB>
                  </a:tcPr>
                </a:tc>
                <a:tc>
                  <a:txBody>
                    <a:bodyPr/>
                    <a:lstStyle/>
                    <a:p>
                      <a:pPr marL="90805" marR="3175">
                        <a:lnSpc>
                          <a:spcPct val="100000"/>
                        </a:lnSpc>
                        <a:spcBef>
                          <a:spcPts val="80"/>
                        </a:spcBef>
                      </a:pPr>
                      <a:r>
                        <a:rPr sz="800" dirty="0">
                          <a:solidFill>
                            <a:srgbClr val="171514"/>
                          </a:solidFill>
                          <a:latin typeface="Microsoft Sans Serif"/>
                          <a:cs typeface="Microsoft Sans Serif"/>
                        </a:rPr>
                        <a:t>3</a:t>
                      </a:r>
                      <a:endParaRPr sz="800">
                        <a:latin typeface="Microsoft Sans Serif"/>
                        <a:cs typeface="Microsoft Sans Serif"/>
                      </a:endParaRPr>
                    </a:p>
                  </a:txBody>
                  <a:tcPr marL="0" marR="0" marT="10160" marB="0">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4"/>
                  </a:ext>
                </a:extLst>
              </a:tr>
              <a:tr h="235649">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lnB w="6350">
                      <a:solidFill>
                        <a:srgbClr val="231F20"/>
                      </a:solidFill>
                      <a:prstDash val="solid"/>
                    </a:lnB>
                  </a:tcPr>
                </a:tc>
                <a:tc>
                  <a:txBody>
                    <a:bodyPr/>
                    <a:lstStyle/>
                    <a:p>
                      <a:pPr marR="3175">
                        <a:lnSpc>
                          <a:spcPct val="100000"/>
                        </a:lnSpc>
                      </a:pPr>
                      <a:endParaRPr sz="600">
                        <a:latin typeface="Times New Roman"/>
                        <a:cs typeface="Times New Roman"/>
                      </a:endParaRPr>
                    </a:p>
                  </a:txBody>
                  <a:tcPr marL="0" marR="0" marT="0" marB="0">
                    <a:lnT w="6350">
                      <a:solidFill>
                        <a:srgbClr val="231F20"/>
                      </a:solidFill>
                      <a:prstDash val="solid"/>
                    </a:lnT>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231F20"/>
                      </a:solidFill>
                      <a:prstDash val="solid"/>
                    </a:lnB>
                  </a:tcPr>
                </a:tc>
                <a:extLst>
                  <a:ext uri="{0D108BD9-81ED-4DB2-BD59-A6C34878D82A}">
                    <a16:rowId xmlns:a16="http://schemas.microsoft.com/office/drawing/2014/main" val="10015"/>
                  </a:ext>
                </a:extLst>
              </a:tr>
              <a:tr h="252805">
                <a:tc>
                  <a:txBody>
                    <a:bodyPr/>
                    <a:lstStyle/>
                    <a:p>
                      <a:pPr>
                        <a:lnSpc>
                          <a:spcPct val="100000"/>
                        </a:lnSpc>
                        <a:spcBef>
                          <a:spcPts val="775"/>
                        </a:spcBef>
                      </a:pPr>
                      <a:r>
                        <a:rPr sz="850" b="1" dirty="0">
                          <a:solidFill>
                            <a:srgbClr val="171514"/>
                          </a:solidFill>
                          <a:latin typeface="Arial"/>
                          <a:cs typeface="Arial"/>
                        </a:rPr>
                        <a:t>TABLA</a:t>
                      </a:r>
                      <a:r>
                        <a:rPr sz="850" b="1" spc="-20" dirty="0">
                          <a:solidFill>
                            <a:srgbClr val="171514"/>
                          </a:solidFill>
                          <a:latin typeface="Arial"/>
                          <a:cs typeface="Arial"/>
                        </a:rPr>
                        <a:t> </a:t>
                      </a:r>
                      <a:r>
                        <a:rPr sz="850" b="1" dirty="0">
                          <a:solidFill>
                            <a:srgbClr val="171514"/>
                          </a:solidFill>
                          <a:latin typeface="Arial"/>
                          <a:cs typeface="Arial"/>
                        </a:rPr>
                        <a:t>8.5</a:t>
                      </a:r>
                      <a:endParaRPr sz="850">
                        <a:latin typeface="Arial"/>
                        <a:cs typeface="Arial"/>
                      </a:endParaRPr>
                    </a:p>
                  </a:txBody>
                  <a:tcPr marL="0" marR="0" marT="98425" marB="0">
                    <a:lnT w="6350">
                      <a:solidFill>
                        <a:srgbClr val="231F20"/>
                      </a:solidFill>
                      <a:prstDash val="solid"/>
                    </a:lnT>
                  </a:tcPr>
                </a:tc>
                <a:tc>
                  <a:txBody>
                    <a:bodyPr/>
                    <a:lstStyle/>
                    <a:p>
                      <a:pPr marR="3175">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extLst>
                  <a:ext uri="{0D108BD9-81ED-4DB2-BD59-A6C34878D82A}">
                    <a16:rowId xmlns:a16="http://schemas.microsoft.com/office/drawing/2014/main" val="10016"/>
                  </a:ext>
                </a:extLst>
              </a:tr>
              <a:tr h="196952">
                <a:tc>
                  <a:txBody>
                    <a:bodyPr/>
                    <a:lstStyle/>
                    <a:p>
                      <a:pPr>
                        <a:lnSpc>
                          <a:spcPct val="100000"/>
                        </a:lnSpc>
                        <a:spcBef>
                          <a:spcPts val="209"/>
                        </a:spcBef>
                      </a:pPr>
                      <a:r>
                        <a:rPr sz="800" b="1" spc="15" dirty="0">
                          <a:solidFill>
                            <a:srgbClr val="171514"/>
                          </a:solidFill>
                          <a:latin typeface="Arial"/>
                          <a:cs typeface="Arial"/>
                        </a:rPr>
                        <a:t>Coeficiente</a:t>
                      </a:r>
                      <a:r>
                        <a:rPr sz="800" b="1" spc="-20" dirty="0">
                          <a:solidFill>
                            <a:srgbClr val="171514"/>
                          </a:solidFill>
                          <a:latin typeface="Arial"/>
                          <a:cs typeface="Arial"/>
                        </a:rPr>
                        <a:t> </a:t>
                      </a:r>
                      <a:r>
                        <a:rPr sz="800" b="1" spc="20" dirty="0">
                          <a:solidFill>
                            <a:srgbClr val="171514"/>
                          </a:solidFill>
                          <a:latin typeface="Arial"/>
                          <a:cs typeface="Arial"/>
                        </a:rPr>
                        <a:t>de</a:t>
                      </a:r>
                      <a:r>
                        <a:rPr sz="800" b="1" spc="-20" dirty="0">
                          <a:solidFill>
                            <a:srgbClr val="171514"/>
                          </a:solidFill>
                          <a:latin typeface="Arial"/>
                          <a:cs typeface="Arial"/>
                        </a:rPr>
                        <a:t> </a:t>
                      </a:r>
                      <a:r>
                        <a:rPr sz="800" b="1" spc="5" dirty="0">
                          <a:solidFill>
                            <a:srgbClr val="171514"/>
                          </a:solidFill>
                          <a:latin typeface="Arial"/>
                          <a:cs typeface="Arial"/>
                        </a:rPr>
                        <a:t>consecuencia</a:t>
                      </a:r>
                      <a:r>
                        <a:rPr sz="800" b="1" spc="-20" dirty="0">
                          <a:solidFill>
                            <a:srgbClr val="171514"/>
                          </a:solidFill>
                          <a:latin typeface="Arial"/>
                          <a:cs typeface="Arial"/>
                        </a:rPr>
                        <a:t> </a:t>
                      </a:r>
                      <a:r>
                        <a:rPr sz="800" b="1" spc="20" dirty="0">
                          <a:solidFill>
                            <a:srgbClr val="171514"/>
                          </a:solidFill>
                          <a:latin typeface="Arial"/>
                          <a:cs typeface="Arial"/>
                        </a:rPr>
                        <a:t>del</a:t>
                      </a:r>
                      <a:r>
                        <a:rPr sz="800" b="1" spc="-15" dirty="0">
                          <a:solidFill>
                            <a:srgbClr val="171514"/>
                          </a:solidFill>
                          <a:latin typeface="Arial"/>
                          <a:cs typeface="Arial"/>
                        </a:rPr>
                        <a:t> </a:t>
                      </a:r>
                      <a:r>
                        <a:rPr sz="800" b="1" spc="5" dirty="0">
                          <a:solidFill>
                            <a:srgbClr val="171514"/>
                          </a:solidFill>
                          <a:latin typeface="Arial"/>
                          <a:cs typeface="Arial"/>
                        </a:rPr>
                        <a:t>rayo</a:t>
                      </a:r>
                      <a:r>
                        <a:rPr sz="800" b="1" i="1" spc="5" dirty="0">
                          <a:solidFill>
                            <a:srgbClr val="171514"/>
                          </a:solidFill>
                          <a:latin typeface="Arial"/>
                          <a:cs typeface="Arial"/>
                        </a:rPr>
                        <a:t>C</a:t>
                      </a:r>
                      <a:r>
                        <a:rPr sz="500" b="1" spc="5" dirty="0">
                          <a:solidFill>
                            <a:srgbClr val="171514"/>
                          </a:solidFill>
                          <a:latin typeface="Arial"/>
                          <a:cs typeface="Arial"/>
                        </a:rPr>
                        <a:t>5</a:t>
                      </a:r>
                      <a:endParaRPr sz="500">
                        <a:latin typeface="Arial"/>
                        <a:cs typeface="Arial"/>
                      </a:endParaRPr>
                    </a:p>
                  </a:txBody>
                  <a:tcPr marL="0" marR="0" marT="26669" marB="0"/>
                </a:tc>
                <a:tc>
                  <a:txBody>
                    <a:bodyPr/>
                    <a:lstStyle/>
                    <a:p>
                      <a:pPr marR="3175">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7"/>
                  </a:ext>
                </a:extLst>
              </a:tr>
              <a:tr h="176927">
                <a:tc>
                  <a:txBody>
                    <a:bodyPr/>
                    <a:lstStyle/>
                    <a:p>
                      <a:pPr>
                        <a:lnSpc>
                          <a:spcPct val="100000"/>
                        </a:lnSpc>
                        <a:spcBef>
                          <a:spcPts val="345"/>
                        </a:spcBef>
                      </a:pPr>
                      <a:r>
                        <a:rPr sz="700" b="1" spc="10" dirty="0">
                          <a:solidFill>
                            <a:srgbClr val="171514"/>
                          </a:solidFill>
                          <a:latin typeface="Arial"/>
                          <a:cs typeface="Arial"/>
                        </a:rPr>
                        <a:t>Frecuencia</a:t>
                      </a:r>
                      <a:r>
                        <a:rPr sz="700" b="1" spc="-45" dirty="0">
                          <a:solidFill>
                            <a:srgbClr val="171514"/>
                          </a:solidFill>
                          <a:latin typeface="Arial"/>
                          <a:cs typeface="Arial"/>
                        </a:rPr>
                        <a:t> </a:t>
                      </a:r>
                      <a:r>
                        <a:rPr sz="700" b="1" spc="20" dirty="0">
                          <a:solidFill>
                            <a:srgbClr val="171514"/>
                          </a:solidFill>
                          <a:latin typeface="Arial"/>
                          <a:cs typeface="Arial"/>
                        </a:rPr>
                        <a:t>de</a:t>
                      </a:r>
                      <a:r>
                        <a:rPr sz="700" b="1" spc="-40" dirty="0">
                          <a:solidFill>
                            <a:srgbClr val="171514"/>
                          </a:solidFill>
                          <a:latin typeface="Arial"/>
                          <a:cs typeface="Arial"/>
                        </a:rPr>
                        <a:t> </a:t>
                      </a:r>
                      <a:r>
                        <a:rPr sz="700" b="1" spc="10" dirty="0">
                          <a:solidFill>
                            <a:srgbClr val="171514"/>
                          </a:solidFill>
                          <a:latin typeface="Arial"/>
                          <a:cs typeface="Arial"/>
                        </a:rPr>
                        <a:t>rayos</a:t>
                      </a:r>
                      <a:endParaRPr sz="700">
                        <a:latin typeface="Arial"/>
                        <a:cs typeface="Arial"/>
                      </a:endParaRPr>
                    </a:p>
                  </a:txBody>
                  <a:tcPr marL="0" marR="0" marT="43815" marB="0"/>
                </a:tc>
                <a:tc>
                  <a:txBody>
                    <a:bodyPr/>
                    <a:lstStyle/>
                    <a:p>
                      <a:pPr marR="3175">
                        <a:lnSpc>
                          <a:spcPct val="100000"/>
                        </a:lnSpc>
                      </a:pPr>
                      <a:endParaRPr sz="600">
                        <a:latin typeface="Times New Roman"/>
                        <a:cs typeface="Times New Roman"/>
                      </a:endParaRPr>
                    </a:p>
                  </a:txBody>
                  <a:tcPr marL="0" marR="0" marT="0" marB="0"/>
                </a:tc>
                <a:tc>
                  <a:txBody>
                    <a:bodyPr/>
                    <a:lstStyle/>
                    <a:p>
                      <a:pPr marL="161925">
                        <a:lnSpc>
                          <a:spcPct val="100000"/>
                        </a:lnSpc>
                        <a:spcBef>
                          <a:spcPts val="545"/>
                        </a:spcBef>
                      </a:pPr>
                      <a:r>
                        <a:rPr sz="500" b="1" spc="15" dirty="0">
                          <a:solidFill>
                            <a:srgbClr val="171514"/>
                          </a:solidFill>
                          <a:latin typeface="Arial"/>
                          <a:cs typeface="Arial"/>
                        </a:rPr>
                        <a:t>valor</a:t>
                      </a:r>
                      <a:r>
                        <a:rPr sz="500" b="1" spc="-30" dirty="0">
                          <a:solidFill>
                            <a:srgbClr val="171514"/>
                          </a:solidFill>
                          <a:latin typeface="Arial"/>
                          <a:cs typeface="Arial"/>
                        </a:rPr>
                        <a:t> </a:t>
                      </a:r>
                      <a:r>
                        <a:rPr sz="500" b="1" spc="10" dirty="0">
                          <a:solidFill>
                            <a:srgbClr val="171514"/>
                          </a:solidFill>
                          <a:latin typeface="Arial"/>
                          <a:cs typeface="Arial"/>
                        </a:rPr>
                        <a:t>de</a:t>
                      </a:r>
                      <a:r>
                        <a:rPr sz="500" b="1" spc="-30" dirty="0">
                          <a:solidFill>
                            <a:srgbClr val="171514"/>
                          </a:solidFill>
                          <a:latin typeface="Arial"/>
                          <a:cs typeface="Arial"/>
                        </a:rPr>
                        <a:t> </a:t>
                      </a:r>
                      <a:r>
                        <a:rPr sz="500" b="1" spc="5" dirty="0">
                          <a:solidFill>
                            <a:srgbClr val="171514"/>
                          </a:solidFill>
                          <a:latin typeface="Arial"/>
                          <a:cs typeface="Arial"/>
                        </a:rPr>
                        <a:t>índice</a:t>
                      </a:r>
                      <a:endParaRPr sz="500">
                        <a:latin typeface="Arial"/>
                        <a:cs typeface="Arial"/>
                      </a:endParaRPr>
                    </a:p>
                  </a:txBody>
                  <a:tcPr marL="0" marR="0" marT="69215" marB="0"/>
                </a:tc>
                <a:extLst>
                  <a:ext uri="{0D108BD9-81ED-4DB2-BD59-A6C34878D82A}">
                    <a16:rowId xmlns:a16="http://schemas.microsoft.com/office/drawing/2014/main" val="10018"/>
                  </a:ext>
                </a:extLst>
              </a:tr>
              <a:tr h="160153">
                <a:tc>
                  <a:txBody>
                    <a:bodyPr/>
                    <a:lstStyle/>
                    <a:p>
                      <a:pPr>
                        <a:lnSpc>
                          <a:spcPct val="100000"/>
                        </a:lnSpc>
                        <a:spcBef>
                          <a:spcPts val="495"/>
                        </a:spcBef>
                      </a:pPr>
                      <a:r>
                        <a:rPr sz="500" spc="20" dirty="0">
                          <a:solidFill>
                            <a:srgbClr val="171514"/>
                          </a:solidFill>
                          <a:latin typeface="Microsoft Sans Serif"/>
                          <a:cs typeface="Microsoft Sans Serif"/>
                        </a:rPr>
                        <a:t>No</a:t>
                      </a:r>
                      <a:r>
                        <a:rPr sz="500" spc="-5" dirty="0">
                          <a:solidFill>
                            <a:srgbClr val="171514"/>
                          </a:solidFill>
                          <a:latin typeface="Microsoft Sans Serif"/>
                          <a:cs typeface="Microsoft Sans Serif"/>
                        </a:rPr>
                        <a:t> se </a:t>
                      </a:r>
                      <a:r>
                        <a:rPr sz="500" spc="20" dirty="0">
                          <a:solidFill>
                            <a:srgbClr val="171514"/>
                          </a:solidFill>
                          <a:latin typeface="Microsoft Sans Serif"/>
                          <a:cs typeface="Microsoft Sans Serif"/>
                        </a:rPr>
                        <a:t>requiere</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continuidad</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los</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servicios</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dirty="0">
                          <a:solidFill>
                            <a:srgbClr val="171514"/>
                          </a:solidFill>
                          <a:latin typeface="Microsoft Sans Serif"/>
                          <a:cs typeface="Microsoft Sans Serif"/>
                        </a:rPr>
                        <a:t> las</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instalaciones,</a:t>
                      </a:r>
                      <a:r>
                        <a:rPr sz="500" dirty="0">
                          <a:solidFill>
                            <a:srgbClr val="171514"/>
                          </a:solidFill>
                          <a:latin typeface="Microsoft Sans Serif"/>
                          <a:cs typeface="Microsoft Sans Serif"/>
                        </a:rPr>
                        <a:t> </a:t>
                      </a:r>
                      <a:r>
                        <a:rPr sz="500" spc="10" dirty="0">
                          <a:solidFill>
                            <a:srgbClr val="171514"/>
                          </a:solidFill>
                          <a:latin typeface="Microsoft Sans Serif"/>
                          <a:cs typeface="Microsoft Sans Serif"/>
                        </a:rPr>
                        <a:t>sin</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impacto</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ambiental</a:t>
                      </a:r>
                      <a:r>
                        <a:rPr sz="500" dirty="0">
                          <a:solidFill>
                            <a:srgbClr val="171514"/>
                          </a:solidFill>
                          <a:latin typeface="Microsoft Sans Serif"/>
                          <a:cs typeface="Microsoft Sans Serif"/>
                        </a:rPr>
                        <a:t> </a:t>
                      </a:r>
                      <a:r>
                        <a:rPr sz="500" spc="-30" dirty="0">
                          <a:solidFill>
                            <a:srgbClr val="171514"/>
                          </a:solidFill>
                          <a:latin typeface="Microsoft Sans Serif"/>
                          <a:cs typeface="Microsoft Sans Serif"/>
                        </a:rPr>
                        <a:t>Se</a:t>
                      </a:r>
                      <a:endParaRPr sz="500">
                        <a:latin typeface="Microsoft Sans Serif"/>
                        <a:cs typeface="Microsoft Sans Serif"/>
                      </a:endParaRPr>
                    </a:p>
                  </a:txBody>
                  <a:tcPr marL="0" marR="0" marT="62865" marB="0"/>
                </a:tc>
                <a:tc>
                  <a:txBody>
                    <a:bodyPr/>
                    <a:lstStyle/>
                    <a:p>
                      <a:pPr marR="3175">
                        <a:lnSpc>
                          <a:spcPct val="100000"/>
                        </a:lnSpc>
                      </a:pPr>
                      <a:endParaRPr sz="600">
                        <a:latin typeface="Times New Roman"/>
                        <a:cs typeface="Times New Roman"/>
                      </a:endParaRPr>
                    </a:p>
                  </a:txBody>
                  <a:tcPr marL="0" marR="0" marT="0" marB="0"/>
                </a:tc>
                <a:tc>
                  <a:txBody>
                    <a:bodyPr/>
                    <a:lstStyle/>
                    <a:p>
                      <a:pPr marL="409575">
                        <a:lnSpc>
                          <a:spcPct val="100000"/>
                        </a:lnSpc>
                        <a:spcBef>
                          <a:spcPts val="195"/>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24765" marB="0"/>
                </a:tc>
                <a:extLst>
                  <a:ext uri="{0D108BD9-81ED-4DB2-BD59-A6C34878D82A}">
                    <a16:rowId xmlns:a16="http://schemas.microsoft.com/office/drawing/2014/main" val="10019"/>
                  </a:ext>
                </a:extLst>
              </a:tr>
              <a:tr h="145592">
                <a:tc>
                  <a:txBody>
                    <a:bodyPr/>
                    <a:lstStyle/>
                    <a:p>
                      <a:pPr>
                        <a:lnSpc>
                          <a:spcPct val="100000"/>
                        </a:lnSpc>
                        <a:spcBef>
                          <a:spcPts val="380"/>
                        </a:spcBef>
                      </a:pPr>
                      <a:r>
                        <a:rPr sz="500" spc="20" dirty="0">
                          <a:solidFill>
                            <a:srgbClr val="171514"/>
                          </a:solidFill>
                          <a:latin typeface="Microsoft Sans Serif"/>
                          <a:cs typeface="Microsoft Sans Serif"/>
                        </a:rPr>
                        <a:t>requiere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continuidad</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los</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servicios</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las </a:t>
                      </a:r>
                      <a:r>
                        <a:rPr sz="500" spc="10" dirty="0">
                          <a:solidFill>
                            <a:srgbClr val="171514"/>
                          </a:solidFill>
                          <a:latin typeface="Microsoft Sans Serif"/>
                          <a:cs typeface="Microsoft Sans Serif"/>
                        </a:rPr>
                        <a:t>instalaciones,</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sin</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impacto</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ambiental</a:t>
                      </a:r>
                      <a:endParaRPr sz="500">
                        <a:latin typeface="Microsoft Sans Serif"/>
                        <a:cs typeface="Microsoft Sans Serif"/>
                      </a:endParaRPr>
                    </a:p>
                  </a:txBody>
                  <a:tcPr marL="0" marR="0" marT="48260" marB="0"/>
                </a:tc>
                <a:tc>
                  <a:txBody>
                    <a:bodyPr/>
                    <a:lstStyle/>
                    <a:p>
                      <a:pPr marR="3175">
                        <a:lnSpc>
                          <a:spcPct val="100000"/>
                        </a:lnSpc>
                      </a:pPr>
                      <a:endParaRPr sz="600">
                        <a:latin typeface="Times New Roman"/>
                        <a:cs typeface="Times New Roman"/>
                      </a:endParaRPr>
                    </a:p>
                  </a:txBody>
                  <a:tcPr marL="0" marR="0" marT="0" marB="0"/>
                </a:tc>
                <a:tc>
                  <a:txBody>
                    <a:bodyPr/>
                    <a:lstStyle/>
                    <a:p>
                      <a:pPr marL="409575">
                        <a:lnSpc>
                          <a:spcPct val="100000"/>
                        </a:lnSpc>
                        <a:spcBef>
                          <a:spcPts val="80"/>
                        </a:spcBef>
                      </a:pPr>
                      <a:r>
                        <a:rPr sz="800" dirty="0">
                          <a:solidFill>
                            <a:srgbClr val="171514"/>
                          </a:solidFill>
                          <a:latin typeface="Microsoft Sans Serif"/>
                          <a:cs typeface="Microsoft Sans Serif"/>
                        </a:rPr>
                        <a:t>5</a:t>
                      </a:r>
                      <a:endParaRPr sz="800">
                        <a:latin typeface="Microsoft Sans Serif"/>
                        <a:cs typeface="Microsoft Sans Serif"/>
                      </a:endParaRPr>
                    </a:p>
                  </a:txBody>
                  <a:tcPr marL="0" marR="0" marT="10160" marB="0"/>
                </a:tc>
                <a:extLst>
                  <a:ext uri="{0D108BD9-81ED-4DB2-BD59-A6C34878D82A}">
                    <a16:rowId xmlns:a16="http://schemas.microsoft.com/office/drawing/2014/main" val="10020"/>
                  </a:ext>
                </a:extLst>
              </a:tr>
              <a:tr h="251917">
                <a:tc>
                  <a:txBody>
                    <a:bodyPr/>
                    <a:lstStyle/>
                    <a:p>
                      <a:pPr>
                        <a:lnSpc>
                          <a:spcPct val="100000"/>
                        </a:lnSpc>
                        <a:spcBef>
                          <a:spcPts val="380"/>
                        </a:spcBef>
                      </a:pPr>
                      <a:r>
                        <a:rPr sz="500" dirty="0">
                          <a:solidFill>
                            <a:srgbClr val="171514"/>
                          </a:solidFill>
                          <a:latin typeface="Microsoft Sans Serif"/>
                          <a:cs typeface="Microsoft Sans Serif"/>
                        </a:rPr>
                        <a:t>Consecuencias</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para</a:t>
                      </a:r>
                      <a:r>
                        <a:rPr sz="500" dirty="0">
                          <a:solidFill>
                            <a:srgbClr val="171514"/>
                          </a:solidFill>
                          <a:latin typeface="Microsoft Sans Serif"/>
                          <a:cs typeface="Microsoft Sans Serif"/>
                        </a:rPr>
                        <a:t> </a:t>
                      </a:r>
                      <a:r>
                        <a:rPr sz="500" spc="5" dirty="0">
                          <a:solidFill>
                            <a:srgbClr val="171514"/>
                          </a:solidFill>
                          <a:latin typeface="Microsoft Sans Serif"/>
                          <a:cs typeface="Microsoft Sans Serif"/>
                        </a:rPr>
                        <a:t>el</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medio</a:t>
                      </a:r>
                      <a:r>
                        <a:rPr sz="500" dirty="0">
                          <a:solidFill>
                            <a:srgbClr val="171514"/>
                          </a:solidFill>
                          <a:latin typeface="Microsoft Sans Serif"/>
                          <a:cs typeface="Microsoft Sans Serif"/>
                        </a:rPr>
                        <a:t> </a:t>
                      </a:r>
                      <a:r>
                        <a:rPr sz="500" spc="20" dirty="0">
                          <a:solidFill>
                            <a:srgbClr val="171514"/>
                          </a:solidFill>
                          <a:latin typeface="Microsoft Sans Serif"/>
                          <a:cs typeface="Microsoft Sans Serif"/>
                        </a:rPr>
                        <a:t>ambiente</a:t>
                      </a:r>
                      <a:endParaRPr sz="500">
                        <a:latin typeface="Microsoft Sans Serif"/>
                        <a:cs typeface="Microsoft Sans Serif"/>
                      </a:endParaRPr>
                    </a:p>
                  </a:txBody>
                  <a:tcPr marL="0" marR="0" marT="48260" marB="0">
                    <a:lnB w="6350">
                      <a:solidFill>
                        <a:srgbClr val="231F20"/>
                      </a:solidFill>
                      <a:prstDash val="solid"/>
                    </a:lnB>
                  </a:tcPr>
                </a:tc>
                <a:tc>
                  <a:txBody>
                    <a:bodyPr/>
                    <a:lstStyle/>
                    <a:p>
                      <a:pPr marR="3175">
                        <a:lnSpc>
                          <a:spcPct val="100000"/>
                        </a:lnSpc>
                      </a:pPr>
                      <a:endParaRPr sz="600">
                        <a:latin typeface="Times New Roman"/>
                        <a:cs typeface="Times New Roman"/>
                      </a:endParaRPr>
                    </a:p>
                  </a:txBody>
                  <a:tcPr marL="0" marR="0" marT="0" marB="0">
                    <a:lnB w="6350">
                      <a:solidFill>
                        <a:srgbClr val="231F20"/>
                      </a:solidFill>
                      <a:prstDash val="solid"/>
                    </a:lnB>
                  </a:tcPr>
                </a:tc>
                <a:tc>
                  <a:txBody>
                    <a:bodyPr/>
                    <a:lstStyle/>
                    <a:p>
                      <a:pPr marL="358775">
                        <a:lnSpc>
                          <a:spcPct val="10000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lnB w="6350">
                      <a:solidFill>
                        <a:srgbClr val="231F20"/>
                      </a:solidFill>
                      <a:prstDash val="solid"/>
                    </a:lnB>
                  </a:tcPr>
                </a:tc>
                <a:extLst>
                  <a:ext uri="{0D108BD9-81ED-4DB2-BD59-A6C34878D82A}">
                    <a16:rowId xmlns:a16="http://schemas.microsoft.com/office/drawing/2014/main" val="10021"/>
                  </a:ext>
                </a:extLst>
              </a:tr>
              <a:tr h="397281">
                <a:tc>
                  <a:txBody>
                    <a:bodyPr/>
                    <a:lstStyle/>
                    <a:p>
                      <a:pPr>
                        <a:lnSpc>
                          <a:spcPct val="100000"/>
                        </a:lnSpc>
                        <a:spcBef>
                          <a:spcPts val="10"/>
                        </a:spcBef>
                      </a:pPr>
                      <a:endParaRPr sz="1450">
                        <a:latin typeface="Times New Roman"/>
                        <a:cs typeface="Times New Roman"/>
                      </a:endParaRPr>
                    </a:p>
                    <a:p>
                      <a:pPr>
                        <a:lnSpc>
                          <a:spcPct val="100000"/>
                        </a:lnSpc>
                      </a:pPr>
                      <a:r>
                        <a:rPr sz="850" b="1" dirty="0">
                          <a:solidFill>
                            <a:srgbClr val="171514"/>
                          </a:solidFill>
                          <a:latin typeface="Arial"/>
                          <a:cs typeface="Arial"/>
                        </a:rPr>
                        <a:t>8.3</a:t>
                      </a:r>
                      <a:r>
                        <a:rPr sz="850" b="1" spc="-20" dirty="0">
                          <a:solidFill>
                            <a:srgbClr val="171514"/>
                          </a:solidFill>
                          <a:latin typeface="Arial"/>
                          <a:cs typeface="Arial"/>
                        </a:rPr>
                        <a:t> </a:t>
                      </a:r>
                      <a:r>
                        <a:rPr sz="850" b="1" dirty="0">
                          <a:solidFill>
                            <a:srgbClr val="171514"/>
                          </a:solidFill>
                          <a:latin typeface="Arial"/>
                          <a:cs typeface="Arial"/>
                        </a:rPr>
                        <a:t>SISTEMA</a:t>
                      </a:r>
                      <a:r>
                        <a:rPr sz="850" b="1" spc="-20" dirty="0">
                          <a:solidFill>
                            <a:srgbClr val="171514"/>
                          </a:solidFill>
                          <a:latin typeface="Arial"/>
                          <a:cs typeface="Arial"/>
                        </a:rPr>
                        <a:t> </a:t>
                      </a:r>
                      <a:r>
                        <a:rPr sz="850" b="1" dirty="0">
                          <a:solidFill>
                            <a:srgbClr val="171514"/>
                          </a:solidFill>
                          <a:latin typeface="Arial"/>
                          <a:cs typeface="Arial"/>
                        </a:rPr>
                        <a:t>DE</a:t>
                      </a:r>
                      <a:r>
                        <a:rPr sz="850" b="1" spc="-20" dirty="0">
                          <a:solidFill>
                            <a:srgbClr val="171514"/>
                          </a:solidFill>
                          <a:latin typeface="Arial"/>
                          <a:cs typeface="Arial"/>
                        </a:rPr>
                        <a:t> </a:t>
                      </a:r>
                      <a:r>
                        <a:rPr sz="850" b="1" dirty="0">
                          <a:solidFill>
                            <a:srgbClr val="171514"/>
                          </a:solidFill>
                          <a:latin typeface="Arial"/>
                          <a:cs typeface="Arial"/>
                        </a:rPr>
                        <a:t>PROTECCIÓN</a:t>
                      </a:r>
                      <a:r>
                        <a:rPr sz="850" b="1" spc="-20" dirty="0">
                          <a:solidFill>
                            <a:srgbClr val="171514"/>
                          </a:solidFill>
                          <a:latin typeface="Arial"/>
                          <a:cs typeface="Arial"/>
                        </a:rPr>
                        <a:t> </a:t>
                      </a:r>
                      <a:r>
                        <a:rPr sz="850" b="1" dirty="0">
                          <a:solidFill>
                            <a:srgbClr val="171514"/>
                          </a:solidFill>
                          <a:latin typeface="Arial"/>
                          <a:cs typeface="Arial"/>
                        </a:rPr>
                        <a:t>CONTRA</a:t>
                      </a:r>
                      <a:r>
                        <a:rPr sz="850" b="1" spc="-20" dirty="0">
                          <a:solidFill>
                            <a:srgbClr val="171514"/>
                          </a:solidFill>
                          <a:latin typeface="Arial"/>
                          <a:cs typeface="Arial"/>
                        </a:rPr>
                        <a:t> </a:t>
                      </a:r>
                      <a:r>
                        <a:rPr sz="850" b="1" dirty="0">
                          <a:solidFill>
                            <a:srgbClr val="171514"/>
                          </a:solidFill>
                          <a:latin typeface="Arial"/>
                          <a:cs typeface="Arial"/>
                        </a:rPr>
                        <a:t>RAYOS</a:t>
                      </a:r>
                      <a:endParaRPr sz="850">
                        <a:latin typeface="Arial"/>
                        <a:cs typeface="Arial"/>
                      </a:endParaRPr>
                    </a:p>
                  </a:txBody>
                  <a:tcPr marL="0" marR="0" marT="1270" marB="0">
                    <a:lnT w="6350">
                      <a:solidFill>
                        <a:srgbClr val="231F20"/>
                      </a:solidFill>
                      <a:prstDash val="solid"/>
                    </a:lnT>
                  </a:tcPr>
                </a:tc>
                <a:tc>
                  <a:txBody>
                    <a:bodyPr/>
                    <a:lstStyle/>
                    <a:p>
                      <a:pPr marR="3175">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extLst>
                  <a:ext uri="{0D108BD9-81ED-4DB2-BD59-A6C34878D82A}">
                    <a16:rowId xmlns:a16="http://schemas.microsoft.com/office/drawing/2014/main" val="10022"/>
                  </a:ext>
                </a:extLst>
              </a:tr>
              <a:tr h="182559">
                <a:tc>
                  <a:txBody>
                    <a:bodyPr/>
                    <a:lstStyle/>
                    <a:p>
                      <a:pPr>
                        <a:lnSpc>
                          <a:spcPts val="935"/>
                        </a:lnSpc>
                        <a:spcBef>
                          <a:spcPts val="400"/>
                        </a:spcBef>
                      </a:pPr>
                      <a:r>
                        <a:rPr sz="800" dirty="0">
                          <a:solidFill>
                            <a:srgbClr val="171514"/>
                          </a:solidFill>
                          <a:latin typeface="Microsoft Sans Serif"/>
                          <a:cs typeface="Microsoft Sans Serif"/>
                        </a:rPr>
                        <a:t>Un</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LPS</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consta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tres</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partes</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básicas:</a:t>
                      </a:r>
                      <a:endParaRPr sz="800">
                        <a:latin typeface="Microsoft Sans Serif"/>
                        <a:cs typeface="Microsoft Sans Serif"/>
                      </a:endParaRPr>
                    </a:p>
                  </a:txBody>
                  <a:tcPr marL="0" marR="0" marT="50800" marB="0"/>
                </a:tc>
                <a:tc>
                  <a:txBody>
                    <a:bodyPr/>
                    <a:lstStyle/>
                    <a:p>
                      <a:pPr marR="3175">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3"/>
                  </a:ext>
                </a:extLst>
              </a:tr>
            </a:tbl>
          </a:graphicData>
        </a:graphic>
      </p:graphicFrame>
      <p:sp>
        <p:nvSpPr>
          <p:cNvPr id="9" name="object 9"/>
          <p:cNvSpPr/>
          <p:nvPr/>
        </p:nvSpPr>
        <p:spPr>
          <a:xfrm>
            <a:off x="5846472" y="2231073"/>
            <a:ext cx="3289300" cy="0"/>
          </a:xfrm>
          <a:custGeom>
            <a:avLst/>
            <a:gdLst/>
            <a:ahLst/>
            <a:cxnLst/>
            <a:rect l="l" t="t" r="r" b="b"/>
            <a:pathLst>
              <a:path w="3289300">
                <a:moveTo>
                  <a:pt x="0" y="0"/>
                </a:moveTo>
                <a:lnTo>
                  <a:pt x="3289300" y="0"/>
                </a:lnTo>
              </a:path>
            </a:pathLst>
          </a:custGeom>
          <a:ln w="6350">
            <a:solidFill>
              <a:srgbClr val="231F20"/>
            </a:solidFill>
          </a:ln>
        </p:spPr>
        <p:txBody>
          <a:bodyPr wrap="square" lIns="0" tIns="0" rIns="0" bIns="0" rtlCol="0"/>
          <a:lstStyle/>
          <a:p>
            <a:endParaRPr/>
          </a:p>
        </p:txBody>
      </p:sp>
      <p:sp>
        <p:nvSpPr>
          <p:cNvPr id="10" name="object 10"/>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144</a:t>
            </a:r>
            <a:endParaRPr sz="900">
              <a:latin typeface="Arial"/>
              <a:cs typeface="Arial"/>
            </a:endParaRPr>
          </a:p>
        </p:txBody>
      </p:sp>
      <p:sp>
        <p:nvSpPr>
          <p:cNvPr id="11" name="object 11"/>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2" name="object 12"/>
          <p:cNvSpPr txBox="1"/>
          <p:nvPr/>
        </p:nvSpPr>
        <p:spPr>
          <a:xfrm>
            <a:off x="5337172" y="841206"/>
            <a:ext cx="1294130" cy="377190"/>
          </a:xfrm>
          <a:prstGeom prst="rect">
            <a:avLst/>
          </a:prstGeom>
        </p:spPr>
        <p:txBody>
          <a:bodyPr vert="horz" wrap="square" lIns="0" tIns="60325" rIns="0" bIns="0" rtlCol="0">
            <a:spAutoFit/>
          </a:bodyPr>
          <a:lstStyle/>
          <a:p>
            <a:pPr marL="12700">
              <a:spcBef>
                <a:spcPts val="475"/>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10" dirty="0">
                <a:solidFill>
                  <a:srgbClr val="171514"/>
                </a:solidFill>
                <a:latin typeface="Arial"/>
                <a:cs typeface="Arial"/>
              </a:rPr>
              <a:t>8.2</a:t>
            </a:r>
            <a:endParaRPr sz="850">
              <a:latin typeface="Arial"/>
              <a:cs typeface="Arial"/>
            </a:endParaRPr>
          </a:p>
          <a:p>
            <a:pPr marL="12700">
              <a:spcBef>
                <a:spcPts val="405"/>
              </a:spcBef>
            </a:pPr>
            <a:r>
              <a:rPr sz="800" b="1" spc="15" dirty="0">
                <a:solidFill>
                  <a:srgbClr val="171514"/>
                </a:solidFill>
                <a:latin typeface="Arial"/>
                <a:cs typeface="Arial"/>
              </a:rPr>
              <a:t>Coeficiente</a:t>
            </a:r>
            <a:r>
              <a:rPr sz="800" b="1" spc="-50" dirty="0">
                <a:solidFill>
                  <a:srgbClr val="171514"/>
                </a:solidFill>
                <a:latin typeface="Arial"/>
                <a:cs typeface="Arial"/>
              </a:rPr>
              <a:t> </a:t>
            </a:r>
            <a:r>
              <a:rPr sz="800" b="1" spc="20" dirty="0">
                <a:solidFill>
                  <a:srgbClr val="171514"/>
                </a:solidFill>
                <a:latin typeface="Arial"/>
                <a:cs typeface="Arial"/>
              </a:rPr>
              <a:t>estructural</a:t>
            </a:r>
            <a:r>
              <a:rPr sz="800" b="1" i="1" spc="20" dirty="0">
                <a:solidFill>
                  <a:srgbClr val="171514"/>
                </a:solidFill>
                <a:latin typeface="Arial"/>
                <a:cs typeface="Arial"/>
              </a:rPr>
              <a:t>C</a:t>
            </a:r>
            <a:r>
              <a:rPr sz="500" b="1" spc="20" dirty="0">
                <a:solidFill>
                  <a:srgbClr val="171514"/>
                </a:solidFill>
                <a:latin typeface="Arial"/>
                <a:cs typeface="Arial"/>
              </a:rPr>
              <a:t>2</a:t>
            </a:r>
            <a:endParaRPr sz="500">
              <a:latin typeface="Arial"/>
              <a:cs typeface="Arial"/>
            </a:endParaRPr>
          </a:p>
        </p:txBody>
      </p:sp>
      <p:graphicFrame>
        <p:nvGraphicFramePr>
          <p:cNvPr id="13" name="object 13"/>
          <p:cNvGraphicFramePr>
            <a:graphicFrameLocks noGrp="1"/>
          </p:cNvGraphicFramePr>
          <p:nvPr/>
        </p:nvGraphicFramePr>
        <p:xfrm>
          <a:off x="5329121" y="1297498"/>
          <a:ext cx="4260214" cy="580192"/>
        </p:xfrm>
        <a:graphic>
          <a:graphicData uri="http://schemas.openxmlformats.org/drawingml/2006/table">
            <a:tbl>
              <a:tblPr firstRow="1" bandRow="1">
                <a:tableStyleId>{2D5ABB26-0587-4C30-8999-92F81FD0307C}</a:tableStyleId>
              </a:tblPr>
              <a:tblGrid>
                <a:gridCol w="808990">
                  <a:extLst>
                    <a:ext uri="{9D8B030D-6E8A-4147-A177-3AD203B41FA5}">
                      <a16:colId xmlns:a16="http://schemas.microsoft.com/office/drawing/2014/main" val="20000"/>
                    </a:ext>
                  </a:extLst>
                </a:gridCol>
                <a:gridCol w="1068070">
                  <a:extLst>
                    <a:ext uri="{9D8B030D-6E8A-4147-A177-3AD203B41FA5}">
                      <a16:colId xmlns:a16="http://schemas.microsoft.com/office/drawing/2014/main" val="20001"/>
                    </a:ext>
                  </a:extLst>
                </a:gridCol>
                <a:gridCol w="1337945">
                  <a:extLst>
                    <a:ext uri="{9D8B030D-6E8A-4147-A177-3AD203B41FA5}">
                      <a16:colId xmlns:a16="http://schemas.microsoft.com/office/drawing/2014/main" val="20002"/>
                    </a:ext>
                  </a:extLst>
                </a:gridCol>
                <a:gridCol w="1045209">
                  <a:extLst>
                    <a:ext uri="{9D8B030D-6E8A-4147-A177-3AD203B41FA5}">
                      <a16:colId xmlns:a16="http://schemas.microsoft.com/office/drawing/2014/main" val="20003"/>
                    </a:ext>
                  </a:extLst>
                </a:gridCol>
              </a:tblGrid>
              <a:tr h="131530">
                <a:tc>
                  <a:txBody>
                    <a:bodyPr/>
                    <a:lstStyle/>
                    <a:p>
                      <a:pPr marL="20320">
                        <a:lnSpc>
                          <a:spcPct val="100000"/>
                        </a:lnSpc>
                        <a:spcBef>
                          <a:spcPts val="95"/>
                        </a:spcBef>
                      </a:pPr>
                      <a:r>
                        <a:rPr sz="600" b="1" spc="15" dirty="0">
                          <a:solidFill>
                            <a:srgbClr val="171514"/>
                          </a:solidFill>
                          <a:latin typeface="Arial"/>
                          <a:cs typeface="Arial"/>
                        </a:rPr>
                        <a:t>Estructura</a:t>
                      </a:r>
                      <a:endParaRPr sz="600">
                        <a:latin typeface="Arial"/>
                        <a:cs typeface="Arial"/>
                      </a:endParaRPr>
                    </a:p>
                  </a:txBody>
                  <a:tcPr marL="0" marR="0" marT="12065" marB="0"/>
                </a:tc>
                <a:tc>
                  <a:txBody>
                    <a:bodyPr/>
                    <a:lstStyle/>
                    <a:p>
                      <a:pPr marL="10795" algn="ctr">
                        <a:lnSpc>
                          <a:spcPct val="100000"/>
                        </a:lnSpc>
                        <a:spcBef>
                          <a:spcPts val="195"/>
                        </a:spcBef>
                      </a:pPr>
                      <a:r>
                        <a:rPr sz="500" b="1" dirty="0">
                          <a:solidFill>
                            <a:srgbClr val="171514"/>
                          </a:solidFill>
                          <a:latin typeface="Arial"/>
                          <a:cs typeface="Arial"/>
                        </a:rPr>
                        <a:t>Techo</a:t>
                      </a:r>
                      <a:r>
                        <a:rPr sz="500" b="1" spc="-10" dirty="0">
                          <a:solidFill>
                            <a:srgbClr val="171514"/>
                          </a:solidFill>
                          <a:latin typeface="Arial"/>
                          <a:cs typeface="Arial"/>
                        </a:rPr>
                        <a:t> </a:t>
                      </a:r>
                      <a:r>
                        <a:rPr sz="500" b="1" dirty="0">
                          <a:solidFill>
                            <a:srgbClr val="171514"/>
                          </a:solidFill>
                          <a:latin typeface="Arial"/>
                          <a:cs typeface="Arial"/>
                        </a:rPr>
                        <a:t>de</a:t>
                      </a:r>
                      <a:r>
                        <a:rPr sz="500" b="1" spc="-10" dirty="0">
                          <a:solidFill>
                            <a:srgbClr val="171514"/>
                          </a:solidFill>
                          <a:latin typeface="Arial"/>
                          <a:cs typeface="Arial"/>
                        </a:rPr>
                        <a:t> </a:t>
                      </a:r>
                      <a:r>
                        <a:rPr sz="500" b="1" dirty="0">
                          <a:solidFill>
                            <a:srgbClr val="171514"/>
                          </a:solidFill>
                          <a:latin typeface="Arial"/>
                          <a:cs typeface="Arial"/>
                        </a:rPr>
                        <a:t>metal</a:t>
                      </a:r>
                      <a:endParaRPr sz="500">
                        <a:latin typeface="Arial"/>
                        <a:cs typeface="Arial"/>
                      </a:endParaRPr>
                    </a:p>
                  </a:txBody>
                  <a:tcPr marL="0" marR="0" marT="24765" marB="0"/>
                </a:tc>
                <a:tc>
                  <a:txBody>
                    <a:bodyPr/>
                    <a:lstStyle/>
                    <a:p>
                      <a:pPr marR="4445" algn="ctr">
                        <a:lnSpc>
                          <a:spcPct val="100000"/>
                        </a:lnSpc>
                        <a:spcBef>
                          <a:spcPts val="45"/>
                        </a:spcBef>
                      </a:pPr>
                      <a:r>
                        <a:rPr sz="650" b="1" dirty="0">
                          <a:solidFill>
                            <a:srgbClr val="171514"/>
                          </a:solidFill>
                          <a:latin typeface="Arial"/>
                          <a:cs typeface="Arial"/>
                        </a:rPr>
                        <a:t>Techo</a:t>
                      </a:r>
                      <a:r>
                        <a:rPr sz="650" b="1" spc="-35" dirty="0">
                          <a:solidFill>
                            <a:srgbClr val="171514"/>
                          </a:solidFill>
                          <a:latin typeface="Arial"/>
                          <a:cs typeface="Arial"/>
                        </a:rPr>
                        <a:t> </a:t>
                      </a:r>
                      <a:r>
                        <a:rPr sz="650" b="1" spc="15" dirty="0">
                          <a:solidFill>
                            <a:srgbClr val="171514"/>
                          </a:solidFill>
                          <a:latin typeface="Arial"/>
                          <a:cs typeface="Arial"/>
                        </a:rPr>
                        <a:t>no</a:t>
                      </a:r>
                      <a:r>
                        <a:rPr sz="650" b="1" spc="-30" dirty="0">
                          <a:solidFill>
                            <a:srgbClr val="171514"/>
                          </a:solidFill>
                          <a:latin typeface="Arial"/>
                          <a:cs typeface="Arial"/>
                        </a:rPr>
                        <a:t> </a:t>
                      </a:r>
                      <a:r>
                        <a:rPr sz="650" b="1" spc="20" dirty="0">
                          <a:solidFill>
                            <a:srgbClr val="171514"/>
                          </a:solidFill>
                          <a:latin typeface="Arial"/>
                          <a:cs typeface="Arial"/>
                        </a:rPr>
                        <a:t>metálico</a:t>
                      </a:r>
                      <a:endParaRPr sz="650">
                        <a:latin typeface="Arial"/>
                        <a:cs typeface="Arial"/>
                      </a:endParaRPr>
                    </a:p>
                  </a:txBody>
                  <a:tcPr marL="0" marR="0" marT="5715" marB="0"/>
                </a:tc>
                <a:tc>
                  <a:txBody>
                    <a:bodyPr/>
                    <a:lstStyle/>
                    <a:p>
                      <a:pPr marL="278130" algn="ctr">
                        <a:lnSpc>
                          <a:spcPct val="100000"/>
                        </a:lnSpc>
                        <a:spcBef>
                          <a:spcPts val="95"/>
                        </a:spcBef>
                      </a:pPr>
                      <a:r>
                        <a:rPr sz="600" b="1" dirty="0">
                          <a:solidFill>
                            <a:srgbClr val="171514"/>
                          </a:solidFill>
                          <a:latin typeface="Arial"/>
                          <a:cs typeface="Arial"/>
                        </a:rPr>
                        <a:t>Techo</a:t>
                      </a:r>
                      <a:r>
                        <a:rPr sz="600" b="1" spc="-45" dirty="0">
                          <a:solidFill>
                            <a:srgbClr val="171514"/>
                          </a:solidFill>
                          <a:latin typeface="Arial"/>
                          <a:cs typeface="Arial"/>
                        </a:rPr>
                        <a:t> </a:t>
                      </a:r>
                      <a:r>
                        <a:rPr sz="600" b="1" spc="10" dirty="0">
                          <a:solidFill>
                            <a:srgbClr val="171514"/>
                          </a:solidFill>
                          <a:latin typeface="Arial"/>
                          <a:cs typeface="Arial"/>
                        </a:rPr>
                        <a:t>Combustible</a:t>
                      </a:r>
                      <a:endParaRPr sz="600">
                        <a:latin typeface="Arial"/>
                        <a:cs typeface="Arial"/>
                      </a:endParaRPr>
                    </a:p>
                  </a:txBody>
                  <a:tcPr marL="0" marR="0" marT="12065" marB="0"/>
                </a:tc>
                <a:extLst>
                  <a:ext uri="{0D108BD9-81ED-4DB2-BD59-A6C34878D82A}">
                    <a16:rowId xmlns:a16="http://schemas.microsoft.com/office/drawing/2014/main" val="10000"/>
                  </a:ext>
                </a:extLst>
              </a:tr>
              <a:tr h="161083">
                <a:tc>
                  <a:txBody>
                    <a:bodyPr/>
                    <a:lstStyle/>
                    <a:p>
                      <a:pPr marL="20320">
                        <a:lnSpc>
                          <a:spcPct val="100000"/>
                        </a:lnSpc>
                        <a:spcBef>
                          <a:spcPts val="355"/>
                        </a:spcBef>
                      </a:pPr>
                      <a:r>
                        <a:rPr sz="650" spc="25" dirty="0">
                          <a:solidFill>
                            <a:srgbClr val="171514"/>
                          </a:solidFill>
                          <a:latin typeface="Microsoft Sans Serif"/>
                          <a:cs typeface="Microsoft Sans Serif"/>
                        </a:rPr>
                        <a:t>Metal</a:t>
                      </a:r>
                      <a:endParaRPr sz="650">
                        <a:latin typeface="Microsoft Sans Serif"/>
                        <a:cs typeface="Microsoft Sans Serif"/>
                      </a:endParaRPr>
                    </a:p>
                  </a:txBody>
                  <a:tcPr marL="0" marR="0" marT="45085" marB="0"/>
                </a:tc>
                <a:tc>
                  <a:txBody>
                    <a:bodyPr/>
                    <a:lstStyle/>
                    <a:p>
                      <a:pPr marL="33020" algn="ctr">
                        <a:lnSpc>
                          <a:spcPct val="100000"/>
                        </a:lnSpc>
                        <a:spcBef>
                          <a:spcPts val="204"/>
                        </a:spcBef>
                      </a:pPr>
                      <a:r>
                        <a:rPr sz="800" spc="5" dirty="0">
                          <a:solidFill>
                            <a:srgbClr val="171514"/>
                          </a:solidFill>
                          <a:latin typeface="Microsoft Sans Serif"/>
                          <a:cs typeface="Microsoft Sans Serif"/>
                        </a:rPr>
                        <a:t>0.5</a:t>
                      </a:r>
                      <a:endParaRPr sz="800">
                        <a:latin typeface="Microsoft Sans Serif"/>
                        <a:cs typeface="Microsoft Sans Serif"/>
                      </a:endParaRPr>
                    </a:p>
                  </a:txBody>
                  <a:tcPr marL="0" marR="0" marT="26034" marB="0"/>
                </a:tc>
                <a:tc>
                  <a:txBody>
                    <a:bodyPr/>
                    <a:lstStyle/>
                    <a:p>
                      <a:pPr marL="34290" algn="ctr">
                        <a:lnSpc>
                          <a:spcPct val="100000"/>
                        </a:lnSpc>
                        <a:spcBef>
                          <a:spcPts val="204"/>
                        </a:spcBef>
                      </a:pPr>
                      <a:r>
                        <a:rPr sz="800" spc="5" dirty="0">
                          <a:solidFill>
                            <a:srgbClr val="171514"/>
                          </a:solidFill>
                          <a:latin typeface="Microsoft Sans Serif"/>
                          <a:cs typeface="Microsoft Sans Serif"/>
                        </a:rPr>
                        <a:t>1.0</a:t>
                      </a:r>
                      <a:endParaRPr sz="800">
                        <a:latin typeface="Microsoft Sans Serif"/>
                        <a:cs typeface="Microsoft Sans Serif"/>
                      </a:endParaRPr>
                    </a:p>
                  </a:txBody>
                  <a:tcPr marL="0" marR="0" marT="26034" marB="0"/>
                </a:tc>
                <a:tc>
                  <a:txBody>
                    <a:bodyPr/>
                    <a:lstStyle/>
                    <a:p>
                      <a:pPr marL="363855" algn="ctr">
                        <a:lnSpc>
                          <a:spcPct val="100000"/>
                        </a:lnSpc>
                        <a:spcBef>
                          <a:spcPts val="204"/>
                        </a:spcBef>
                      </a:pPr>
                      <a:r>
                        <a:rPr sz="800" spc="5" dirty="0">
                          <a:solidFill>
                            <a:srgbClr val="171514"/>
                          </a:solidFill>
                          <a:latin typeface="Microsoft Sans Serif"/>
                          <a:cs typeface="Microsoft Sans Serif"/>
                        </a:rPr>
                        <a:t>2.0</a:t>
                      </a:r>
                      <a:endParaRPr sz="800">
                        <a:latin typeface="Microsoft Sans Serif"/>
                        <a:cs typeface="Microsoft Sans Serif"/>
                      </a:endParaRPr>
                    </a:p>
                  </a:txBody>
                  <a:tcPr marL="0" marR="0" marT="26034" marB="0"/>
                </a:tc>
                <a:extLst>
                  <a:ext uri="{0D108BD9-81ED-4DB2-BD59-A6C34878D82A}">
                    <a16:rowId xmlns:a16="http://schemas.microsoft.com/office/drawing/2014/main" val="10001"/>
                  </a:ext>
                </a:extLst>
              </a:tr>
              <a:tr h="145593">
                <a:tc>
                  <a:txBody>
                    <a:bodyPr/>
                    <a:lstStyle/>
                    <a:p>
                      <a:pPr marL="20955">
                        <a:lnSpc>
                          <a:spcPct val="100000"/>
                        </a:lnSpc>
                        <a:spcBef>
                          <a:spcPts val="229"/>
                        </a:spcBef>
                      </a:pPr>
                      <a:r>
                        <a:rPr sz="650" spc="20" dirty="0">
                          <a:solidFill>
                            <a:srgbClr val="171514"/>
                          </a:solidFill>
                          <a:latin typeface="Microsoft Sans Serif"/>
                          <a:cs typeface="Microsoft Sans Serif"/>
                        </a:rPr>
                        <a:t>No-metalico</a:t>
                      </a:r>
                      <a:endParaRPr sz="650">
                        <a:latin typeface="Microsoft Sans Serif"/>
                        <a:cs typeface="Microsoft Sans Serif"/>
                      </a:endParaRPr>
                    </a:p>
                  </a:txBody>
                  <a:tcPr marL="0" marR="0" marT="29209" marB="0"/>
                </a:tc>
                <a:tc>
                  <a:txBody>
                    <a:bodyPr/>
                    <a:lstStyle/>
                    <a:p>
                      <a:pPr marL="33020" algn="ctr">
                        <a:lnSpc>
                          <a:spcPct val="100000"/>
                        </a:lnSpc>
                        <a:spcBef>
                          <a:spcPts val="80"/>
                        </a:spcBef>
                      </a:pPr>
                      <a:r>
                        <a:rPr sz="800" spc="5"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34925" algn="ctr">
                        <a:lnSpc>
                          <a:spcPct val="100000"/>
                        </a:lnSpc>
                        <a:spcBef>
                          <a:spcPts val="80"/>
                        </a:spcBef>
                      </a:pPr>
                      <a:r>
                        <a:rPr sz="800" spc="5"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364490" algn="ctr">
                        <a:lnSpc>
                          <a:spcPct val="100000"/>
                        </a:lnSpc>
                        <a:spcBef>
                          <a:spcPts val="80"/>
                        </a:spcBef>
                      </a:pPr>
                      <a:r>
                        <a:rPr sz="800" spc="5" dirty="0">
                          <a:solidFill>
                            <a:srgbClr val="171514"/>
                          </a:solidFill>
                          <a:latin typeface="Microsoft Sans Serif"/>
                          <a:cs typeface="Microsoft Sans Serif"/>
                        </a:rPr>
                        <a:t>2.5</a:t>
                      </a:r>
                      <a:endParaRPr sz="800">
                        <a:latin typeface="Microsoft Sans Serif"/>
                        <a:cs typeface="Microsoft Sans Serif"/>
                      </a:endParaRPr>
                    </a:p>
                  </a:txBody>
                  <a:tcPr marL="0" marR="0" marT="10160" marB="0"/>
                </a:tc>
                <a:extLst>
                  <a:ext uri="{0D108BD9-81ED-4DB2-BD59-A6C34878D82A}">
                    <a16:rowId xmlns:a16="http://schemas.microsoft.com/office/drawing/2014/main" val="10002"/>
                  </a:ext>
                </a:extLst>
              </a:tr>
              <a:tr h="141986">
                <a:tc>
                  <a:txBody>
                    <a:bodyPr/>
                    <a:lstStyle/>
                    <a:p>
                      <a:pPr marL="20955">
                        <a:lnSpc>
                          <a:spcPct val="100000"/>
                        </a:lnSpc>
                        <a:spcBef>
                          <a:spcPts val="229"/>
                        </a:spcBef>
                      </a:pPr>
                      <a:r>
                        <a:rPr sz="650" spc="20" dirty="0">
                          <a:solidFill>
                            <a:srgbClr val="171514"/>
                          </a:solidFill>
                          <a:latin typeface="Microsoft Sans Serif"/>
                          <a:cs typeface="Microsoft Sans Serif"/>
                        </a:rPr>
                        <a:t>Combustible</a:t>
                      </a:r>
                      <a:endParaRPr sz="650">
                        <a:latin typeface="Microsoft Sans Serif"/>
                        <a:cs typeface="Microsoft Sans Serif"/>
                      </a:endParaRPr>
                    </a:p>
                  </a:txBody>
                  <a:tcPr marL="0" marR="0" marT="29209" marB="0"/>
                </a:tc>
                <a:tc>
                  <a:txBody>
                    <a:bodyPr/>
                    <a:lstStyle/>
                    <a:p>
                      <a:pPr marL="33655" algn="ctr">
                        <a:lnSpc>
                          <a:spcPts val="935"/>
                        </a:lnSpc>
                        <a:spcBef>
                          <a:spcPts val="80"/>
                        </a:spcBef>
                      </a:pPr>
                      <a:r>
                        <a:rPr sz="800" spc="5" dirty="0">
                          <a:solidFill>
                            <a:srgbClr val="171514"/>
                          </a:solidFill>
                          <a:latin typeface="Microsoft Sans Serif"/>
                          <a:cs typeface="Microsoft Sans Serif"/>
                        </a:rPr>
                        <a:t>2.0</a:t>
                      </a:r>
                      <a:endParaRPr sz="800">
                        <a:latin typeface="Microsoft Sans Serif"/>
                        <a:cs typeface="Microsoft Sans Serif"/>
                      </a:endParaRPr>
                    </a:p>
                  </a:txBody>
                  <a:tcPr marL="0" marR="0" marT="10160" marB="0"/>
                </a:tc>
                <a:tc>
                  <a:txBody>
                    <a:bodyPr/>
                    <a:lstStyle/>
                    <a:p>
                      <a:pPr marL="34925" algn="ctr">
                        <a:lnSpc>
                          <a:spcPts val="935"/>
                        </a:lnSpc>
                        <a:spcBef>
                          <a:spcPts val="80"/>
                        </a:spcBef>
                      </a:pPr>
                      <a:r>
                        <a:rPr sz="800" spc="5" dirty="0">
                          <a:solidFill>
                            <a:srgbClr val="171514"/>
                          </a:solidFill>
                          <a:latin typeface="Microsoft Sans Serif"/>
                          <a:cs typeface="Microsoft Sans Serif"/>
                        </a:rPr>
                        <a:t>2.5</a:t>
                      </a:r>
                      <a:endParaRPr sz="800">
                        <a:latin typeface="Microsoft Sans Serif"/>
                        <a:cs typeface="Microsoft Sans Serif"/>
                      </a:endParaRPr>
                    </a:p>
                  </a:txBody>
                  <a:tcPr marL="0" marR="0" marT="10160" marB="0"/>
                </a:tc>
                <a:tc>
                  <a:txBody>
                    <a:bodyPr/>
                    <a:lstStyle/>
                    <a:p>
                      <a:pPr marL="364490" algn="ctr">
                        <a:lnSpc>
                          <a:spcPts val="935"/>
                        </a:lnSpc>
                        <a:spcBef>
                          <a:spcPts val="80"/>
                        </a:spcBef>
                      </a:pPr>
                      <a:r>
                        <a:rPr sz="800" spc="5" dirty="0">
                          <a:solidFill>
                            <a:srgbClr val="171514"/>
                          </a:solidFill>
                          <a:latin typeface="Microsoft Sans Serif"/>
                          <a:cs typeface="Microsoft Sans Serif"/>
                        </a:rPr>
                        <a:t>3.0</a:t>
                      </a:r>
                      <a:endParaRPr sz="800">
                        <a:latin typeface="Microsoft Sans Serif"/>
                        <a:cs typeface="Microsoft Sans Serif"/>
                      </a:endParaRPr>
                    </a:p>
                  </a:txBody>
                  <a:tcPr marL="0" marR="0" marT="10160" marB="0"/>
                </a:tc>
                <a:extLst>
                  <a:ext uri="{0D108BD9-81ED-4DB2-BD59-A6C34878D82A}">
                    <a16:rowId xmlns:a16="http://schemas.microsoft.com/office/drawing/2014/main" val="10003"/>
                  </a:ext>
                </a:extLst>
              </a:tr>
            </a:tbl>
          </a:graphicData>
        </a:graphic>
      </p:graphicFrame>
      <p:sp>
        <p:nvSpPr>
          <p:cNvPr id="14" name="object 14"/>
          <p:cNvSpPr txBox="1"/>
          <p:nvPr/>
        </p:nvSpPr>
        <p:spPr>
          <a:xfrm>
            <a:off x="5489575" y="7303654"/>
            <a:ext cx="3938904" cy="478155"/>
          </a:xfrm>
          <a:prstGeom prst="rect">
            <a:avLst/>
          </a:prstGeom>
        </p:spPr>
        <p:txBody>
          <a:bodyPr vert="horz" wrap="square" lIns="0" tIns="6985" rIns="0" bIns="0" rtlCol="0">
            <a:spAutoFit/>
          </a:bodyPr>
          <a:lstStyle/>
          <a:p>
            <a:pPr marL="69850" marR="5080" indent="-69850">
              <a:lnSpc>
                <a:spcPct val="142900"/>
              </a:lnSpc>
              <a:spcBef>
                <a:spcPts val="55"/>
              </a:spcBef>
              <a:buChar char="•"/>
              <a:tabLst>
                <a:tab pos="69850" algn="l"/>
              </a:tabLst>
            </a:pPr>
            <a:r>
              <a:rPr sz="700" spc="2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terminaciones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techo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otros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lugares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elevados.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Esto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ser</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más</a:t>
            </a:r>
            <a:r>
              <a:rPr lang="es-ES" sz="700" spc="20" dirty="0" smtClean="0">
                <a:solidFill>
                  <a:srgbClr val="171514"/>
                </a:solidFill>
                <a:latin typeface="Microsoft Sans Serif"/>
                <a:cs typeface="Microsoft Sans Serif"/>
              </a:rPr>
              <a:t>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 </a:t>
            </a:r>
            <a:r>
              <a:rPr sz="700" spc="10" dirty="0">
                <a:solidFill>
                  <a:srgbClr val="171514"/>
                </a:solidFill>
                <a:latin typeface="Microsoft Sans Serif"/>
                <a:cs typeface="Microsoft Sans Serif"/>
              </a:rPr>
              <a:t>verticales conectadas conocidas </a:t>
            </a:r>
            <a:r>
              <a:rPr sz="700" spc="25" dirty="0">
                <a:solidFill>
                  <a:srgbClr val="171514"/>
                </a:solidFill>
                <a:latin typeface="Microsoft Sans Serif"/>
                <a:cs typeface="Microsoft Sans Serif"/>
              </a:rPr>
              <a:t>como</a:t>
            </a:r>
            <a:r>
              <a:rPr sz="700" i="1" spc="25" dirty="0">
                <a:solidFill>
                  <a:srgbClr val="171514"/>
                </a:solidFill>
                <a:latin typeface="Arial"/>
                <a:cs typeface="Arial"/>
              </a:rPr>
              <a:t>terminales </a:t>
            </a:r>
            <a:r>
              <a:rPr sz="700" i="1" spc="5" dirty="0">
                <a:solidFill>
                  <a:srgbClr val="171514"/>
                </a:solidFill>
                <a:latin typeface="Arial"/>
                <a:cs typeface="Arial"/>
              </a:rPr>
              <a:t>aéreas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 una </a:t>
            </a:r>
            <a:r>
              <a:rPr sz="700" spc="20" dirty="0" err="1">
                <a:solidFill>
                  <a:srgbClr val="171514"/>
                </a:solidFill>
                <a:latin typeface="Microsoft Sans Serif"/>
                <a:cs typeface="Microsoft Sans Serif"/>
              </a:rPr>
              <a:t>malla</a:t>
            </a:r>
            <a:r>
              <a:rPr sz="700" spc="2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conductores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horizontales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conocida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como</a:t>
            </a:r>
            <a:r>
              <a:rPr sz="700" i="1" spc="10" dirty="0">
                <a:solidFill>
                  <a:srgbClr val="171514"/>
                </a:solidFill>
                <a:latin typeface="Arial"/>
                <a:cs typeface="Arial"/>
              </a:rPr>
              <a:t>Redes</a:t>
            </a:r>
            <a:r>
              <a:rPr sz="700" i="1" spc="-15" dirty="0">
                <a:solidFill>
                  <a:srgbClr val="171514"/>
                </a:solidFill>
                <a:latin typeface="Arial"/>
                <a:cs typeface="Arial"/>
              </a:rPr>
              <a:t> </a:t>
            </a:r>
            <a:r>
              <a:rPr sz="700" i="1" spc="20" dirty="0">
                <a:solidFill>
                  <a:srgbClr val="171514"/>
                </a:solidFill>
                <a:latin typeface="Arial"/>
                <a:cs typeface="Arial"/>
              </a:rPr>
              <a:t>de</a:t>
            </a:r>
            <a:r>
              <a:rPr sz="700" i="1" spc="-15" dirty="0">
                <a:solidFill>
                  <a:srgbClr val="171514"/>
                </a:solidFill>
                <a:latin typeface="Arial"/>
                <a:cs typeface="Arial"/>
              </a:rPr>
              <a:t> </a:t>
            </a:r>
            <a:r>
              <a:rPr sz="700" i="1" spc="25" dirty="0">
                <a:solidFill>
                  <a:srgbClr val="171514"/>
                </a:solidFill>
                <a:latin typeface="Arial"/>
                <a:cs typeface="Arial"/>
              </a:rPr>
              <a:t>terminaciones</a:t>
            </a:r>
            <a:r>
              <a:rPr sz="700" i="1" spc="-10" dirty="0">
                <a:solidFill>
                  <a:srgbClr val="171514"/>
                </a:solidFill>
                <a:latin typeface="Arial"/>
                <a:cs typeface="Arial"/>
              </a:rPr>
              <a:t> </a:t>
            </a:r>
            <a:r>
              <a:rPr sz="700" i="1" spc="5" dirty="0">
                <a:solidFill>
                  <a:srgbClr val="171514"/>
                </a:solidFill>
                <a:latin typeface="Arial"/>
                <a:cs typeface="Arial"/>
              </a:rPr>
              <a:t>aéreas</a:t>
            </a:r>
            <a:r>
              <a:rPr sz="700" spc="5" dirty="0">
                <a:solidFill>
                  <a:srgbClr val="171514"/>
                </a:solidFill>
                <a:latin typeface="Microsoft Sans Serif"/>
                <a:cs typeface="Microsoft Sans Serif"/>
              </a:rPr>
              <a:t>.</a:t>
            </a:r>
            <a:endParaRPr sz="700" dirty="0">
              <a:latin typeface="Microsoft Sans Serif"/>
              <a:cs typeface="Microsoft Sans Serif"/>
            </a:endParaRP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865012" y="4889996"/>
            <a:ext cx="3252470" cy="2578735"/>
            <a:chOff x="1181887" y="4889995"/>
            <a:chExt cx="3252470" cy="2578735"/>
          </a:xfrm>
        </p:grpSpPr>
        <p:pic>
          <p:nvPicPr>
            <p:cNvPr id="3" name="object 3"/>
            <p:cNvPicPr/>
            <p:nvPr/>
          </p:nvPicPr>
          <p:blipFill>
            <a:blip r:embed="rId2" cstate="print"/>
            <a:stretch>
              <a:fillRect/>
            </a:stretch>
          </p:blipFill>
          <p:spPr>
            <a:xfrm>
              <a:off x="1181887" y="4889995"/>
              <a:ext cx="3252228" cy="2578499"/>
            </a:xfrm>
            <a:prstGeom prst="rect">
              <a:avLst/>
            </a:prstGeom>
          </p:spPr>
        </p:pic>
        <p:pic>
          <p:nvPicPr>
            <p:cNvPr id="4" name="object 4"/>
            <p:cNvPicPr/>
            <p:nvPr/>
          </p:nvPicPr>
          <p:blipFill>
            <a:blip r:embed="rId3" cstate="print"/>
            <a:stretch>
              <a:fillRect/>
            </a:stretch>
          </p:blipFill>
          <p:spPr>
            <a:xfrm>
              <a:off x="2338003" y="6696536"/>
              <a:ext cx="179222" cy="97751"/>
            </a:xfrm>
            <a:prstGeom prst="rect">
              <a:avLst/>
            </a:prstGeom>
          </p:spPr>
        </p:pic>
        <p:sp>
          <p:nvSpPr>
            <p:cNvPr id="5" name="object 5"/>
            <p:cNvSpPr/>
            <p:nvPr/>
          </p:nvSpPr>
          <p:spPr>
            <a:xfrm>
              <a:off x="1911686" y="5561474"/>
              <a:ext cx="187960" cy="46355"/>
            </a:xfrm>
            <a:custGeom>
              <a:avLst/>
              <a:gdLst/>
              <a:ahLst/>
              <a:cxnLst/>
              <a:rect l="l" t="t" r="r" b="b"/>
              <a:pathLst>
                <a:path w="187960" h="46354">
                  <a:moveTo>
                    <a:pt x="119456" y="0"/>
                  </a:moveTo>
                  <a:lnTo>
                    <a:pt x="141198" y="24434"/>
                  </a:lnTo>
                  <a:lnTo>
                    <a:pt x="119456" y="46139"/>
                  </a:lnTo>
                  <a:lnTo>
                    <a:pt x="178888" y="27139"/>
                  </a:lnTo>
                  <a:lnTo>
                    <a:pt x="141198" y="27139"/>
                  </a:lnTo>
                  <a:lnTo>
                    <a:pt x="146621" y="24434"/>
                  </a:lnTo>
                  <a:lnTo>
                    <a:pt x="141198" y="18999"/>
                  </a:lnTo>
                  <a:lnTo>
                    <a:pt x="172247" y="18999"/>
                  </a:lnTo>
                  <a:lnTo>
                    <a:pt x="119456" y="0"/>
                  </a:lnTo>
                  <a:close/>
                </a:path>
                <a:path w="187960" h="46354">
                  <a:moveTo>
                    <a:pt x="136361" y="18999"/>
                  </a:moveTo>
                  <a:lnTo>
                    <a:pt x="5422" y="18999"/>
                  </a:lnTo>
                  <a:lnTo>
                    <a:pt x="0" y="24434"/>
                  </a:lnTo>
                  <a:lnTo>
                    <a:pt x="5422" y="27139"/>
                  </a:lnTo>
                  <a:lnTo>
                    <a:pt x="138488" y="27139"/>
                  </a:lnTo>
                  <a:lnTo>
                    <a:pt x="141198" y="24434"/>
                  </a:lnTo>
                  <a:lnTo>
                    <a:pt x="136361" y="18999"/>
                  </a:lnTo>
                  <a:close/>
                </a:path>
                <a:path w="187960" h="46354">
                  <a:moveTo>
                    <a:pt x="172247" y="18999"/>
                  </a:moveTo>
                  <a:lnTo>
                    <a:pt x="141198" y="18999"/>
                  </a:lnTo>
                  <a:lnTo>
                    <a:pt x="146621" y="24434"/>
                  </a:lnTo>
                  <a:lnTo>
                    <a:pt x="141198" y="27139"/>
                  </a:lnTo>
                  <a:lnTo>
                    <a:pt x="178888" y="27139"/>
                  </a:lnTo>
                  <a:lnTo>
                    <a:pt x="187350" y="24434"/>
                  </a:lnTo>
                  <a:lnTo>
                    <a:pt x="172247" y="18999"/>
                  </a:lnTo>
                  <a:close/>
                </a:path>
              </a:pathLst>
            </a:custGeom>
            <a:solidFill>
              <a:srgbClr val="231F20"/>
            </a:solidFill>
          </p:spPr>
          <p:txBody>
            <a:bodyPr wrap="square" lIns="0" tIns="0" rIns="0" bIns="0" rtlCol="0"/>
            <a:lstStyle/>
            <a:p>
              <a:endParaRPr/>
            </a:p>
          </p:txBody>
        </p:sp>
        <p:sp>
          <p:nvSpPr>
            <p:cNvPr id="6" name="object 6"/>
            <p:cNvSpPr/>
            <p:nvPr/>
          </p:nvSpPr>
          <p:spPr>
            <a:xfrm>
              <a:off x="2490096" y="4931359"/>
              <a:ext cx="130810" cy="510540"/>
            </a:xfrm>
            <a:custGeom>
              <a:avLst/>
              <a:gdLst/>
              <a:ahLst/>
              <a:cxnLst/>
              <a:rect l="l" t="t" r="r" b="b"/>
              <a:pathLst>
                <a:path w="130810" h="510539">
                  <a:moveTo>
                    <a:pt x="65150" y="0"/>
                  </a:moveTo>
                  <a:lnTo>
                    <a:pt x="0" y="510501"/>
                  </a:lnTo>
                  <a:lnTo>
                    <a:pt x="130327" y="510501"/>
                  </a:lnTo>
                  <a:lnTo>
                    <a:pt x="65150" y="0"/>
                  </a:lnTo>
                  <a:close/>
                </a:path>
              </a:pathLst>
            </a:custGeom>
            <a:ln w="8140">
              <a:solidFill>
                <a:srgbClr val="231F20"/>
              </a:solidFill>
            </a:ln>
          </p:spPr>
          <p:txBody>
            <a:bodyPr wrap="square" lIns="0" tIns="0" rIns="0" bIns="0" rtlCol="0"/>
            <a:lstStyle/>
            <a:p>
              <a:endParaRPr/>
            </a:p>
          </p:txBody>
        </p:sp>
        <p:sp>
          <p:nvSpPr>
            <p:cNvPr id="7" name="object 7"/>
            <p:cNvSpPr/>
            <p:nvPr/>
          </p:nvSpPr>
          <p:spPr>
            <a:xfrm>
              <a:off x="2492801" y="5433695"/>
              <a:ext cx="127635" cy="337185"/>
            </a:xfrm>
            <a:custGeom>
              <a:avLst/>
              <a:gdLst/>
              <a:ahLst/>
              <a:cxnLst/>
              <a:rect l="l" t="t" r="r" b="b"/>
              <a:pathLst>
                <a:path w="127635" h="337185">
                  <a:moveTo>
                    <a:pt x="0" y="8166"/>
                  </a:moveTo>
                  <a:lnTo>
                    <a:pt x="0" y="336854"/>
                  </a:lnTo>
                </a:path>
                <a:path w="127635" h="337185">
                  <a:moveTo>
                    <a:pt x="127622" y="0"/>
                  </a:moveTo>
                  <a:lnTo>
                    <a:pt x="127622" y="336854"/>
                  </a:lnTo>
                </a:path>
              </a:pathLst>
            </a:custGeom>
            <a:ln w="8140">
              <a:solidFill>
                <a:srgbClr val="231F20"/>
              </a:solidFill>
            </a:ln>
          </p:spPr>
          <p:txBody>
            <a:bodyPr wrap="square" lIns="0" tIns="0" rIns="0" bIns="0" rtlCol="0"/>
            <a:lstStyle/>
            <a:p>
              <a:endParaRPr/>
            </a:p>
          </p:txBody>
        </p:sp>
        <p:pic>
          <p:nvPicPr>
            <p:cNvPr id="8" name="object 8"/>
            <p:cNvPicPr/>
            <p:nvPr/>
          </p:nvPicPr>
          <p:blipFill>
            <a:blip r:embed="rId4" cstate="print"/>
            <a:stretch>
              <a:fillRect/>
            </a:stretch>
          </p:blipFill>
          <p:spPr>
            <a:xfrm>
              <a:off x="2469711" y="5766479"/>
              <a:ext cx="168351" cy="222554"/>
            </a:xfrm>
            <a:prstGeom prst="rect">
              <a:avLst/>
            </a:prstGeom>
          </p:spPr>
        </p:pic>
        <p:sp>
          <p:nvSpPr>
            <p:cNvPr id="9" name="object 9"/>
            <p:cNvSpPr/>
            <p:nvPr/>
          </p:nvSpPr>
          <p:spPr>
            <a:xfrm>
              <a:off x="2834956" y="4941317"/>
              <a:ext cx="122555" cy="36830"/>
            </a:xfrm>
            <a:custGeom>
              <a:avLst/>
              <a:gdLst/>
              <a:ahLst/>
              <a:cxnLst/>
              <a:rect l="l" t="t" r="r" b="b"/>
              <a:pathLst>
                <a:path w="122555" h="36829">
                  <a:moveTo>
                    <a:pt x="29857" y="9163"/>
                  </a:moveTo>
                  <a:lnTo>
                    <a:pt x="46910" y="1908"/>
                  </a:lnTo>
                  <a:lnTo>
                    <a:pt x="64474" y="0"/>
                  </a:lnTo>
                  <a:lnTo>
                    <a:pt x="81024" y="2672"/>
                  </a:lnTo>
                  <a:lnTo>
                    <a:pt x="95034" y="9163"/>
                  </a:lnTo>
                </a:path>
                <a:path w="122555" h="36829">
                  <a:moveTo>
                    <a:pt x="27139" y="9163"/>
                  </a:moveTo>
                  <a:lnTo>
                    <a:pt x="0" y="36302"/>
                  </a:lnTo>
                </a:path>
                <a:path w="122555" h="36829">
                  <a:moveTo>
                    <a:pt x="95034" y="9163"/>
                  </a:moveTo>
                  <a:lnTo>
                    <a:pt x="122186" y="36302"/>
                  </a:lnTo>
                </a:path>
              </a:pathLst>
            </a:custGeom>
            <a:ln w="8140">
              <a:solidFill>
                <a:srgbClr val="231F20"/>
              </a:solidFill>
            </a:ln>
          </p:spPr>
          <p:txBody>
            <a:bodyPr wrap="square" lIns="0" tIns="0" rIns="0" bIns="0" rtlCol="0"/>
            <a:lstStyle/>
            <a:p>
              <a:endParaRPr/>
            </a:p>
          </p:txBody>
        </p:sp>
        <p:sp>
          <p:nvSpPr>
            <p:cNvPr id="10" name="object 10"/>
            <p:cNvSpPr/>
            <p:nvPr/>
          </p:nvSpPr>
          <p:spPr>
            <a:xfrm>
              <a:off x="2834956" y="4983055"/>
              <a:ext cx="122555" cy="788035"/>
            </a:xfrm>
            <a:custGeom>
              <a:avLst/>
              <a:gdLst/>
              <a:ahLst/>
              <a:cxnLst/>
              <a:rect l="l" t="t" r="r" b="b"/>
              <a:pathLst>
                <a:path w="122555" h="788035">
                  <a:moveTo>
                    <a:pt x="0" y="0"/>
                  </a:moveTo>
                  <a:lnTo>
                    <a:pt x="0" y="787493"/>
                  </a:lnTo>
                </a:path>
                <a:path w="122555" h="788035">
                  <a:moveTo>
                    <a:pt x="122186" y="2717"/>
                  </a:moveTo>
                  <a:lnTo>
                    <a:pt x="122186" y="787493"/>
                  </a:lnTo>
                </a:path>
              </a:pathLst>
            </a:custGeom>
            <a:ln w="8140">
              <a:solidFill>
                <a:srgbClr val="231F20"/>
              </a:solidFill>
            </a:ln>
          </p:spPr>
          <p:txBody>
            <a:bodyPr wrap="square" lIns="0" tIns="0" rIns="0" bIns="0" rtlCol="0"/>
            <a:lstStyle/>
            <a:p>
              <a:endParaRPr/>
            </a:p>
          </p:txBody>
        </p:sp>
        <p:sp>
          <p:nvSpPr>
            <p:cNvPr id="11" name="object 11"/>
            <p:cNvSpPr/>
            <p:nvPr/>
          </p:nvSpPr>
          <p:spPr>
            <a:xfrm>
              <a:off x="2845802" y="4983055"/>
              <a:ext cx="106045" cy="0"/>
            </a:xfrm>
            <a:custGeom>
              <a:avLst/>
              <a:gdLst/>
              <a:ahLst/>
              <a:cxnLst/>
              <a:rect l="l" t="t" r="r" b="b"/>
              <a:pathLst>
                <a:path w="106044">
                  <a:moveTo>
                    <a:pt x="0" y="0"/>
                  </a:moveTo>
                  <a:lnTo>
                    <a:pt x="105918" y="0"/>
                  </a:lnTo>
                </a:path>
              </a:pathLst>
            </a:custGeom>
            <a:ln w="8140">
              <a:solidFill>
                <a:srgbClr val="231F20"/>
              </a:solidFill>
            </a:ln>
          </p:spPr>
          <p:txBody>
            <a:bodyPr wrap="square" lIns="0" tIns="0" rIns="0" bIns="0" rtlCol="0"/>
            <a:lstStyle/>
            <a:p>
              <a:endParaRPr/>
            </a:p>
          </p:txBody>
        </p:sp>
        <p:sp>
          <p:nvSpPr>
            <p:cNvPr id="12" name="object 12"/>
            <p:cNvSpPr/>
            <p:nvPr/>
          </p:nvSpPr>
          <p:spPr>
            <a:xfrm>
              <a:off x="2832252" y="5887212"/>
              <a:ext cx="127635" cy="97790"/>
            </a:xfrm>
            <a:custGeom>
              <a:avLst/>
              <a:gdLst/>
              <a:ahLst/>
              <a:cxnLst/>
              <a:rect l="l" t="t" r="r" b="b"/>
              <a:pathLst>
                <a:path w="127635" h="97789">
                  <a:moveTo>
                    <a:pt x="0" y="0"/>
                  </a:moveTo>
                  <a:lnTo>
                    <a:pt x="127622" y="0"/>
                  </a:lnTo>
                  <a:lnTo>
                    <a:pt x="127622" y="97751"/>
                  </a:lnTo>
                  <a:lnTo>
                    <a:pt x="0" y="97751"/>
                  </a:lnTo>
                  <a:lnTo>
                    <a:pt x="0" y="0"/>
                  </a:lnTo>
                  <a:close/>
                </a:path>
              </a:pathLst>
            </a:custGeom>
            <a:ln w="8140">
              <a:solidFill>
                <a:srgbClr val="231F20"/>
              </a:solidFill>
            </a:ln>
          </p:spPr>
          <p:txBody>
            <a:bodyPr wrap="square" lIns="0" tIns="0" rIns="0" bIns="0" rtlCol="0"/>
            <a:lstStyle/>
            <a:p>
              <a:endParaRPr/>
            </a:p>
          </p:txBody>
        </p:sp>
        <p:sp>
          <p:nvSpPr>
            <p:cNvPr id="13" name="object 13"/>
            <p:cNvSpPr/>
            <p:nvPr/>
          </p:nvSpPr>
          <p:spPr>
            <a:xfrm>
              <a:off x="2832245" y="5914478"/>
              <a:ext cx="125095" cy="27305"/>
            </a:xfrm>
            <a:custGeom>
              <a:avLst/>
              <a:gdLst/>
              <a:ahLst/>
              <a:cxnLst/>
              <a:rect l="l" t="t" r="r" b="b"/>
              <a:pathLst>
                <a:path w="125094" h="27304">
                  <a:moveTo>
                    <a:pt x="8140" y="0"/>
                  </a:moveTo>
                  <a:lnTo>
                    <a:pt x="124904" y="0"/>
                  </a:lnTo>
                </a:path>
                <a:path w="125094" h="27304">
                  <a:moveTo>
                    <a:pt x="0" y="27139"/>
                  </a:moveTo>
                  <a:lnTo>
                    <a:pt x="116763" y="27139"/>
                  </a:lnTo>
                </a:path>
              </a:pathLst>
            </a:custGeom>
            <a:ln w="16294">
              <a:solidFill>
                <a:srgbClr val="231F20"/>
              </a:solidFill>
            </a:ln>
          </p:spPr>
          <p:txBody>
            <a:bodyPr wrap="square" lIns="0" tIns="0" rIns="0" bIns="0" rtlCol="0"/>
            <a:lstStyle/>
            <a:p>
              <a:endParaRPr/>
            </a:p>
          </p:txBody>
        </p:sp>
        <p:sp>
          <p:nvSpPr>
            <p:cNvPr id="14" name="object 14"/>
            <p:cNvSpPr/>
            <p:nvPr/>
          </p:nvSpPr>
          <p:spPr>
            <a:xfrm>
              <a:off x="2837668" y="5960649"/>
              <a:ext cx="111760" cy="8255"/>
            </a:xfrm>
            <a:custGeom>
              <a:avLst/>
              <a:gdLst/>
              <a:ahLst/>
              <a:cxnLst/>
              <a:rect l="l" t="t" r="r" b="b"/>
              <a:pathLst>
                <a:path w="111760" h="8254">
                  <a:moveTo>
                    <a:pt x="-2717" y="4070"/>
                  </a:moveTo>
                  <a:lnTo>
                    <a:pt x="114045" y="4070"/>
                  </a:lnTo>
                </a:path>
              </a:pathLst>
            </a:custGeom>
            <a:ln w="13576">
              <a:solidFill>
                <a:srgbClr val="231F20"/>
              </a:solidFill>
            </a:ln>
          </p:spPr>
          <p:txBody>
            <a:bodyPr wrap="square" lIns="0" tIns="0" rIns="0" bIns="0" rtlCol="0"/>
            <a:lstStyle/>
            <a:p>
              <a:endParaRPr/>
            </a:p>
          </p:txBody>
        </p:sp>
        <p:sp>
          <p:nvSpPr>
            <p:cNvPr id="15" name="object 15"/>
            <p:cNvSpPr/>
            <p:nvPr/>
          </p:nvSpPr>
          <p:spPr>
            <a:xfrm>
              <a:off x="2815945" y="5770549"/>
              <a:ext cx="160655" cy="116839"/>
            </a:xfrm>
            <a:custGeom>
              <a:avLst/>
              <a:gdLst/>
              <a:ahLst/>
              <a:cxnLst/>
              <a:rect l="l" t="t" r="r" b="b"/>
              <a:pathLst>
                <a:path w="160655" h="116839">
                  <a:moveTo>
                    <a:pt x="160210" y="0"/>
                  </a:moveTo>
                  <a:lnTo>
                    <a:pt x="0" y="0"/>
                  </a:lnTo>
                  <a:lnTo>
                    <a:pt x="0" y="116751"/>
                  </a:lnTo>
                  <a:lnTo>
                    <a:pt x="160210" y="116751"/>
                  </a:lnTo>
                  <a:lnTo>
                    <a:pt x="160210" y="0"/>
                  </a:lnTo>
                  <a:close/>
                </a:path>
              </a:pathLst>
            </a:custGeom>
            <a:solidFill>
              <a:srgbClr val="FBFDFF"/>
            </a:solidFill>
          </p:spPr>
          <p:txBody>
            <a:bodyPr wrap="square" lIns="0" tIns="0" rIns="0" bIns="0" rtlCol="0"/>
            <a:lstStyle/>
            <a:p>
              <a:endParaRPr/>
            </a:p>
          </p:txBody>
        </p:sp>
        <p:sp>
          <p:nvSpPr>
            <p:cNvPr id="16" name="object 16"/>
            <p:cNvSpPr/>
            <p:nvPr/>
          </p:nvSpPr>
          <p:spPr>
            <a:xfrm>
              <a:off x="2815945" y="5770549"/>
              <a:ext cx="160655" cy="116839"/>
            </a:xfrm>
            <a:custGeom>
              <a:avLst/>
              <a:gdLst/>
              <a:ahLst/>
              <a:cxnLst/>
              <a:rect l="l" t="t" r="r" b="b"/>
              <a:pathLst>
                <a:path w="160655" h="116839">
                  <a:moveTo>
                    <a:pt x="0" y="0"/>
                  </a:moveTo>
                  <a:lnTo>
                    <a:pt x="160210" y="0"/>
                  </a:lnTo>
                  <a:lnTo>
                    <a:pt x="160210" y="116751"/>
                  </a:lnTo>
                  <a:lnTo>
                    <a:pt x="0" y="116751"/>
                  </a:lnTo>
                  <a:lnTo>
                    <a:pt x="0" y="0"/>
                  </a:lnTo>
                  <a:close/>
                </a:path>
              </a:pathLst>
            </a:custGeom>
            <a:ln w="8140">
              <a:solidFill>
                <a:srgbClr val="231F20"/>
              </a:solidFill>
            </a:ln>
          </p:spPr>
          <p:txBody>
            <a:bodyPr wrap="square" lIns="0" tIns="0" rIns="0" bIns="0" rtlCol="0"/>
            <a:lstStyle/>
            <a:p>
              <a:endParaRPr/>
            </a:p>
          </p:txBody>
        </p:sp>
      </p:grpSp>
      <p:sp>
        <p:nvSpPr>
          <p:cNvPr id="17" name="object 17"/>
          <p:cNvSpPr txBox="1"/>
          <p:nvPr/>
        </p:nvSpPr>
        <p:spPr>
          <a:xfrm>
            <a:off x="5337212"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18" name="object 18"/>
          <p:cNvSpPr txBox="1"/>
          <p:nvPr/>
        </p:nvSpPr>
        <p:spPr>
          <a:xfrm>
            <a:off x="9422296"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145</a:t>
            </a:r>
            <a:endParaRPr sz="900">
              <a:latin typeface="Arial"/>
              <a:cs typeface="Arial"/>
            </a:endParaRPr>
          </a:p>
        </p:txBody>
      </p:sp>
      <p:sp>
        <p:nvSpPr>
          <p:cNvPr id="19" name="object 19"/>
          <p:cNvSpPr txBox="1"/>
          <p:nvPr/>
        </p:nvSpPr>
        <p:spPr>
          <a:xfrm>
            <a:off x="5337175" y="742059"/>
            <a:ext cx="4337050" cy="3685540"/>
          </a:xfrm>
          <a:prstGeom prst="rect">
            <a:avLst/>
          </a:prstGeom>
        </p:spPr>
        <p:txBody>
          <a:bodyPr vert="horz" wrap="square" lIns="0" tIns="12700" rIns="0" bIns="0" rtlCol="0">
            <a:spAutoFit/>
          </a:bodyPr>
          <a:lstStyle/>
          <a:p>
            <a:pPr marL="317500" marR="314960" indent="-152400">
              <a:lnSpc>
                <a:spcPct val="125000"/>
              </a:lnSpc>
              <a:spcBef>
                <a:spcPts val="100"/>
              </a:spcBef>
              <a:buChar char="•"/>
              <a:tabLst>
                <a:tab pos="229870" algn="l"/>
              </a:tabLst>
            </a:pPr>
            <a:r>
              <a:rPr sz="800" spc="2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sistema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bajantes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conectar</a:t>
            </a:r>
            <a:r>
              <a:rPr sz="800" dirty="0">
                <a:solidFill>
                  <a:srgbClr val="171514"/>
                </a:solidFill>
                <a:latin typeface="Microsoft Sans Serif"/>
                <a:cs typeface="Microsoft Sans Serif"/>
              </a:rPr>
              <a:t> las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terminaciones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techo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sistema</a:t>
            </a:r>
            <a:r>
              <a:rPr sz="800" spc="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puesta</a:t>
            </a:r>
            <a:r>
              <a:rPr sz="800" spc="-10"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tierra</a:t>
            </a:r>
            <a:r>
              <a:rPr sz="800" spc="30" dirty="0">
                <a:solidFill>
                  <a:srgbClr val="171514"/>
                </a:solidFill>
                <a:latin typeface="Microsoft Sans Serif"/>
                <a:cs typeface="Microsoft Sans Serif"/>
              </a:rPr>
              <a:t>.</a:t>
            </a:r>
            <a:endParaRPr sz="800" dirty="0">
              <a:latin typeface="Microsoft Sans Serif"/>
              <a:cs typeface="Microsoft Sans Serif"/>
            </a:endParaRPr>
          </a:p>
          <a:p>
            <a:pPr marL="221615" indent="-57150">
              <a:spcBef>
                <a:spcPts val="340"/>
              </a:spcBef>
              <a:buChar char="•"/>
              <a:tabLst>
                <a:tab pos="222250" algn="l"/>
              </a:tabLst>
            </a:pPr>
            <a:r>
              <a:rPr sz="700" spc="-5" dirty="0">
                <a:solidFill>
                  <a:srgbClr val="171514"/>
                </a:solidFill>
                <a:latin typeface="Microsoft Sans Serif"/>
                <a:cs typeface="Microsoft Sans Serif"/>
              </a:rPr>
              <a:t>Los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electrodos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tierra</a:t>
            </a:r>
            <a:r>
              <a:rPr sz="700" spc="2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20"/>
              </a:spcBef>
            </a:pPr>
            <a:endParaRPr sz="900" dirty="0">
              <a:latin typeface="Microsoft Sans Serif"/>
              <a:cs typeface="Microsoft Sans Serif"/>
            </a:endParaRPr>
          </a:p>
          <a:p>
            <a:pPr marL="12700"/>
            <a:r>
              <a:rPr sz="800" b="1" spc="5" dirty="0">
                <a:solidFill>
                  <a:srgbClr val="171514"/>
                </a:solidFill>
                <a:latin typeface="Arial"/>
                <a:cs typeface="Arial"/>
              </a:rPr>
              <a:t>8.3.1</a:t>
            </a:r>
            <a:r>
              <a:rPr sz="800" b="1" spc="-15" dirty="0">
                <a:solidFill>
                  <a:srgbClr val="171514"/>
                </a:solidFill>
                <a:latin typeface="Arial"/>
                <a:cs typeface="Arial"/>
              </a:rPr>
              <a:t> </a:t>
            </a:r>
            <a:r>
              <a:rPr sz="800" b="1" spc="25" dirty="0">
                <a:solidFill>
                  <a:srgbClr val="171514"/>
                </a:solidFill>
                <a:latin typeface="Arial"/>
                <a:cs typeface="Arial"/>
              </a:rPr>
              <a:t>toneladas</a:t>
            </a:r>
            <a:r>
              <a:rPr sz="550" b="1" spc="25" dirty="0">
                <a:solidFill>
                  <a:srgbClr val="171514"/>
                </a:solidFill>
                <a:latin typeface="Arial"/>
                <a:cs typeface="Arial"/>
              </a:rPr>
              <a:t>él</a:t>
            </a:r>
            <a:r>
              <a:rPr sz="800" b="1" spc="25" dirty="0">
                <a:solidFill>
                  <a:srgbClr val="171514"/>
                </a:solidFill>
                <a:latin typeface="Arial"/>
                <a:cs typeface="Arial"/>
              </a:rPr>
              <a:t>a</a:t>
            </a:r>
            <a:r>
              <a:rPr sz="550" b="1" spc="25" dirty="0">
                <a:solidFill>
                  <a:srgbClr val="171514"/>
                </a:solidFill>
                <a:latin typeface="Arial"/>
                <a:cs typeface="Arial"/>
              </a:rPr>
              <a:t>Ir</a:t>
            </a:r>
            <a:r>
              <a:rPr sz="800" b="1" spc="25" dirty="0">
                <a:solidFill>
                  <a:srgbClr val="171514"/>
                </a:solidFill>
                <a:latin typeface="Arial"/>
                <a:cs typeface="Arial"/>
              </a:rPr>
              <a:t>t</a:t>
            </a:r>
            <a:r>
              <a:rPr sz="550" b="1" spc="25" dirty="0">
                <a:solidFill>
                  <a:srgbClr val="171514"/>
                </a:solidFill>
                <a:latin typeface="Arial"/>
                <a:cs typeface="Arial"/>
              </a:rPr>
              <a:t>terminales</a:t>
            </a:r>
            <a:endParaRPr sz="550" dirty="0">
              <a:latin typeface="Arial"/>
              <a:cs typeface="Arial"/>
            </a:endParaRPr>
          </a:p>
          <a:p>
            <a:pPr marL="12700" marR="12700">
              <a:lnSpc>
                <a:spcPct val="133300"/>
              </a:lnSpc>
              <a:spcBef>
                <a:spcPts val="590"/>
              </a:spcBef>
            </a:pPr>
            <a:r>
              <a:rPr sz="750" spc="-35"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principio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sobre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operan</a:t>
            </a:r>
            <a:r>
              <a:rPr sz="750" dirty="0">
                <a:solidFill>
                  <a:srgbClr val="171514"/>
                </a:solidFill>
                <a:latin typeface="Microsoft Sans Serif"/>
                <a:cs typeface="Microsoft Sans Serif"/>
              </a:rPr>
              <a:t> las </a:t>
            </a:r>
            <a:r>
              <a:rPr sz="750" spc="25" dirty="0">
                <a:solidFill>
                  <a:srgbClr val="171514"/>
                </a:solidFill>
                <a:latin typeface="Microsoft Sans Serif"/>
                <a:cs typeface="Microsoft Sans Serif"/>
              </a:rPr>
              <a:t>terminales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aéreas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bastante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simple.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Como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mencionó</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lang="es-ES" sz="750" spc="25"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8.1</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relámpago </a:t>
            </a:r>
            <a:r>
              <a:rPr sz="750" spc="25" dirty="0">
                <a:solidFill>
                  <a:srgbClr val="171514"/>
                </a:solidFill>
                <a:latin typeface="Microsoft Sans Serif"/>
                <a:cs typeface="Microsoft Sans Serif"/>
              </a:rPr>
              <a:t>principal </a:t>
            </a:r>
            <a:r>
              <a:rPr sz="750" spc="30" dirty="0">
                <a:solidFill>
                  <a:srgbClr val="171514"/>
                </a:solidFill>
                <a:latin typeface="Microsoft Sans Serif"/>
                <a:cs typeface="Microsoft Sans Serif"/>
              </a:rPr>
              <a:t>ocurre </a:t>
            </a:r>
            <a:r>
              <a:rPr sz="750" spc="25" dirty="0">
                <a:solidFill>
                  <a:srgbClr val="171514"/>
                </a:solidFill>
                <a:latin typeface="Microsoft Sans Serif"/>
                <a:cs typeface="Microsoft Sans Serif"/>
              </a:rPr>
              <a:t>cuando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serpentina </a:t>
            </a:r>
            <a:r>
              <a:rPr sz="750" spc="20" dirty="0">
                <a:solidFill>
                  <a:srgbClr val="171514"/>
                </a:solidFill>
                <a:latin typeface="Microsoft Sans Serif"/>
                <a:cs typeface="Microsoft Sans Serif"/>
              </a:rPr>
              <a:t>descendente negativa </a:t>
            </a:r>
            <a:r>
              <a:rPr sz="750" spc="35" dirty="0">
                <a:solidFill>
                  <a:srgbClr val="171514"/>
                </a:solidFill>
                <a:latin typeface="Microsoft Sans Serif"/>
                <a:cs typeface="Microsoft Sans Serif"/>
              </a:rPr>
              <a:t>o </a:t>
            </a:r>
            <a:r>
              <a:rPr sz="750" spc="30" dirty="0">
                <a:solidFill>
                  <a:srgbClr val="171514"/>
                </a:solidFill>
                <a:latin typeface="Microsoft Sans Serif"/>
                <a:cs typeface="Microsoft Sans Serif"/>
              </a:rPr>
              <a:t>líder</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nube</a:t>
            </a:r>
            <a:r>
              <a:rPr sz="750" spc="3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encuentra </a:t>
            </a:r>
            <a:r>
              <a:rPr sz="750" spc="20" dirty="0">
                <a:solidFill>
                  <a:srgbClr val="171514"/>
                </a:solidFill>
                <a:latin typeface="Microsoft Sans Serif"/>
                <a:cs typeface="Microsoft Sans Serif"/>
              </a:rPr>
              <a:t>con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serpentina </a:t>
            </a:r>
            <a:r>
              <a:rPr sz="750" spc="15" dirty="0">
                <a:solidFill>
                  <a:srgbClr val="171514"/>
                </a:solidFill>
                <a:latin typeface="Microsoft Sans Serif"/>
                <a:cs typeface="Microsoft Sans Serif"/>
              </a:rPr>
              <a:t>ascendente </a:t>
            </a:r>
            <a:r>
              <a:rPr sz="750" spc="20" dirty="0">
                <a:solidFill>
                  <a:srgbClr val="171514"/>
                </a:solidFill>
                <a:latin typeface="Microsoft Sans Serif"/>
                <a:cs typeface="Microsoft Sans Serif"/>
              </a:rPr>
              <a:t>positiva </a:t>
            </a:r>
            <a:r>
              <a:rPr sz="750" spc="15" dirty="0">
                <a:solidFill>
                  <a:srgbClr val="171514"/>
                </a:solidFill>
                <a:latin typeface="Microsoft Sans Serif"/>
                <a:cs typeface="Microsoft Sans Serif"/>
              </a:rPr>
              <a:t>iniciada </a:t>
            </a:r>
            <a:r>
              <a:rPr sz="750" spc="25" dirty="0">
                <a:solidFill>
                  <a:srgbClr val="171514"/>
                </a:solidFill>
                <a:latin typeface="Microsoft Sans Serif"/>
                <a:cs typeface="Microsoft Sans Serif"/>
              </a:rPr>
              <a:t>en </a:t>
            </a:r>
            <a:r>
              <a:rPr sz="750" spc="30" dirty="0">
                <a:solidFill>
                  <a:srgbClr val="171514"/>
                </a:solidFill>
                <a:latin typeface="Microsoft Sans Serif"/>
                <a:cs typeface="Microsoft Sans Serif"/>
              </a:rPr>
              <a:t>algún </a:t>
            </a:r>
            <a:r>
              <a:rPr sz="750" spc="45" dirty="0">
                <a:solidFill>
                  <a:srgbClr val="171514"/>
                </a:solidFill>
                <a:latin typeface="Microsoft Sans Serif"/>
                <a:cs typeface="Microsoft Sans Serif"/>
              </a:rPr>
              <a:t>punto </a:t>
            </a:r>
            <a:r>
              <a:rPr sz="750" spc="20" dirty="0">
                <a:solidFill>
                  <a:srgbClr val="171514"/>
                </a:solidFill>
                <a:latin typeface="Microsoft Sans Serif"/>
                <a:cs typeface="Microsoft Sans Serif"/>
              </a:rPr>
              <a:t>del </a:t>
            </a:r>
            <a:r>
              <a:rPr sz="750" spc="10" dirty="0">
                <a:solidFill>
                  <a:srgbClr val="171514"/>
                </a:solidFill>
                <a:latin typeface="Microsoft Sans Serif"/>
                <a:cs typeface="Microsoft Sans Serif"/>
              </a:rPr>
              <a:t>suelo</a:t>
            </a:r>
            <a:r>
              <a:rPr sz="750" spc="10"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dirección</a:t>
            </a:r>
            <a:r>
              <a:rPr sz="750" spc="2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corriente </a:t>
            </a:r>
            <a:r>
              <a:rPr sz="750" spc="20" dirty="0">
                <a:solidFill>
                  <a:srgbClr val="171514"/>
                </a:solidFill>
                <a:latin typeface="Microsoft Sans Serif"/>
                <a:cs typeface="Microsoft Sans Serif"/>
              </a:rPr>
              <a:t>descendente </a:t>
            </a:r>
            <a:r>
              <a:rPr sz="750" spc="40" dirty="0">
                <a:solidFill>
                  <a:srgbClr val="171514"/>
                </a:solidFill>
                <a:latin typeface="Microsoft Sans Serif"/>
                <a:cs typeface="Microsoft Sans Serif"/>
              </a:rPr>
              <a:t>no </a:t>
            </a:r>
            <a:r>
              <a:rPr sz="750" spc="-5" dirty="0">
                <a:solidFill>
                  <a:srgbClr val="171514"/>
                </a:solidFill>
                <a:latin typeface="Microsoft Sans Serif"/>
                <a:cs typeface="Microsoft Sans Serif"/>
              </a:rPr>
              <a:t>se </a:t>
            </a:r>
            <a:r>
              <a:rPr sz="750" spc="5" dirty="0">
                <a:solidFill>
                  <a:srgbClr val="171514"/>
                </a:solidFill>
                <a:latin typeface="Microsoft Sans Serif"/>
                <a:cs typeface="Microsoft Sans Serif"/>
              </a:rPr>
              <a:t>ve </a:t>
            </a:r>
            <a:r>
              <a:rPr sz="750" spc="15" dirty="0">
                <a:solidFill>
                  <a:srgbClr val="171514"/>
                </a:solidFill>
                <a:latin typeface="Microsoft Sans Serif"/>
                <a:cs typeface="Microsoft Sans Serif"/>
              </a:rPr>
              <a:t>afectada </a:t>
            </a:r>
            <a:r>
              <a:rPr sz="750" spc="45" dirty="0">
                <a:solidFill>
                  <a:srgbClr val="171514"/>
                </a:solidFill>
                <a:latin typeface="Microsoft Sans Serif"/>
                <a:cs typeface="Microsoft Sans Serif"/>
              </a:rPr>
              <a:t>por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condiciones </a:t>
            </a:r>
            <a:r>
              <a:rPr sz="750" spc="20" dirty="0">
                <a:solidFill>
                  <a:srgbClr val="171514"/>
                </a:solidFill>
                <a:latin typeface="Microsoft Sans Serif"/>
                <a:cs typeface="Microsoft Sans Serif"/>
              </a:rPr>
              <a:t>del </a:t>
            </a:r>
            <a:r>
              <a:rPr sz="750" spc="35" dirty="0" err="1">
                <a:solidFill>
                  <a:srgbClr val="171514"/>
                </a:solidFill>
                <a:latin typeface="Microsoft Sans Serif"/>
                <a:cs typeface="Microsoft Sans Serif"/>
              </a:rPr>
              <a:t>terreno</a:t>
            </a:r>
            <a:r>
              <a:rPr sz="750" spc="3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hasta</a:t>
            </a:r>
            <a:r>
              <a:rPr lang="es-ES" sz="750" spc="2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 </a:t>
            </a:r>
            <a:r>
              <a:rPr sz="750" spc="5" dirty="0">
                <a:solidFill>
                  <a:srgbClr val="171514"/>
                </a:solidFill>
                <a:latin typeface="Microsoft Sans Serif"/>
                <a:cs typeface="Microsoft Sans Serif"/>
              </a:rPr>
              <a:t>alcanza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cierta </a:t>
            </a:r>
            <a:r>
              <a:rPr sz="750" spc="15" dirty="0">
                <a:solidFill>
                  <a:srgbClr val="171514"/>
                </a:solidFill>
                <a:latin typeface="Microsoft Sans Serif"/>
                <a:cs typeface="Microsoft Sans Serif"/>
              </a:rPr>
              <a:t>distancia </a:t>
            </a:r>
            <a:r>
              <a:rPr sz="750" spc="30" dirty="0">
                <a:solidFill>
                  <a:srgbClr val="171514"/>
                </a:solidFill>
                <a:latin typeface="Microsoft Sans Serif"/>
                <a:cs typeface="Microsoft Sans Serif"/>
              </a:rPr>
              <a:t>que </a:t>
            </a:r>
            <a:r>
              <a:rPr sz="750" spc="15" dirty="0">
                <a:solidFill>
                  <a:srgbClr val="171514"/>
                </a:solidFill>
                <a:latin typeface="Microsoft Sans Serif"/>
                <a:cs typeface="Microsoft Sans Serif"/>
              </a:rPr>
              <a:t>varía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10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100 </a:t>
            </a:r>
            <a:r>
              <a:rPr sz="750" spc="30" dirty="0">
                <a:solidFill>
                  <a:srgbClr val="171514"/>
                </a:solidFill>
                <a:latin typeface="Microsoft Sans Serif"/>
                <a:cs typeface="Microsoft Sans Serif"/>
              </a:rPr>
              <a:t>m. </a:t>
            </a:r>
            <a:r>
              <a:rPr sz="750" spc="-25" dirty="0">
                <a:solidFill>
                  <a:srgbClr val="171514"/>
                </a:solidFill>
                <a:latin typeface="Microsoft Sans Serif"/>
                <a:cs typeface="Microsoft Sans Serif"/>
              </a:rPr>
              <a:t>A </a:t>
            </a:r>
            <a:r>
              <a:rPr sz="750" spc="10" dirty="0">
                <a:solidFill>
                  <a:srgbClr val="171514"/>
                </a:solidFill>
                <a:latin typeface="Microsoft Sans Serif"/>
                <a:cs typeface="Microsoft Sans Serif"/>
              </a:rPr>
              <a:t>esta </a:t>
            </a:r>
            <a:r>
              <a:rPr sz="750" spc="15" dirty="0">
                <a:solidFill>
                  <a:srgbClr val="171514"/>
                </a:solidFill>
                <a:latin typeface="Microsoft Sans Serif"/>
                <a:cs typeface="Microsoft Sans Serif"/>
              </a:rPr>
              <a:t>distancia</a:t>
            </a:r>
            <a:r>
              <a:rPr sz="750" spc="1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15" dirty="0" err="1" smtClean="0">
                <a:solidFill>
                  <a:srgbClr val="171514"/>
                </a:solidFill>
                <a:latin typeface="Microsoft Sans Serif"/>
                <a:cs typeface="Microsoft Sans Serif"/>
              </a:rPr>
              <a:t>conoce</a:t>
            </a:r>
            <a:r>
              <a:rPr lang="es-ES" sz="750" spc="1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como</a:t>
            </a:r>
            <a:r>
              <a:rPr sz="750" spc="3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i="1" spc="15" dirty="0">
                <a:solidFill>
                  <a:srgbClr val="171514"/>
                </a:solidFill>
                <a:latin typeface="Arial"/>
                <a:cs typeface="Arial"/>
              </a:rPr>
              <a:t>distancia </a:t>
            </a:r>
            <a:r>
              <a:rPr sz="750" i="1" spc="25" dirty="0">
                <a:solidFill>
                  <a:srgbClr val="171514"/>
                </a:solidFill>
                <a:latin typeface="Arial"/>
                <a:cs typeface="Arial"/>
              </a:rPr>
              <a:t>de golpe</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serpentina </a:t>
            </a:r>
            <a:r>
              <a:rPr sz="750" spc="20" dirty="0">
                <a:solidFill>
                  <a:srgbClr val="171514"/>
                </a:solidFill>
                <a:latin typeface="Microsoft Sans Serif"/>
                <a:cs typeface="Microsoft Sans Serif"/>
              </a:rPr>
              <a:t>positiva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iniciará </a:t>
            </a:r>
            <a:r>
              <a:rPr sz="750" spc="5" dirty="0">
                <a:solidFill>
                  <a:srgbClr val="171514"/>
                </a:solidFill>
                <a:latin typeface="Microsoft Sans Serif"/>
                <a:cs typeface="Microsoft Sans Serif"/>
              </a:rPr>
              <a:t>y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moverá </a:t>
            </a:r>
            <a:r>
              <a:rPr sz="750" spc="10" dirty="0">
                <a:solidFill>
                  <a:srgbClr val="171514"/>
                </a:solidFill>
                <a:latin typeface="Microsoft Sans Serif"/>
                <a:cs typeface="Microsoft Sans Serif"/>
              </a:rPr>
              <a:t>hacia </a:t>
            </a:r>
            <a:r>
              <a:rPr sz="750" spc="30" dirty="0" err="1">
                <a:solidFill>
                  <a:srgbClr val="171514"/>
                </a:solidFill>
                <a:latin typeface="Microsoft Sans Serif"/>
                <a:cs typeface="Microsoft Sans Serif"/>
              </a:rPr>
              <a:t>arriba</a:t>
            </a:r>
            <a:r>
              <a:rPr sz="750" spc="3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desde</a:t>
            </a:r>
            <a:r>
              <a:rPr lang="es-ES" sz="750" spc="1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algún</a:t>
            </a:r>
            <a:r>
              <a:rPr sz="750" spc="-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intensidad</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campo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 </a:t>
            </a:r>
            <a:r>
              <a:rPr sz="750" spc="25" dirty="0">
                <a:solidFill>
                  <a:srgbClr val="171514"/>
                </a:solidFill>
                <a:latin typeface="Microsoft Sans Serif"/>
                <a:cs typeface="Microsoft Sans Serif"/>
              </a:rPr>
              <a:t>mayor.</a:t>
            </a:r>
            <a:endParaRPr sz="750" dirty="0">
              <a:latin typeface="Microsoft Sans Serif"/>
              <a:cs typeface="Microsoft Sans Serif"/>
            </a:endParaRPr>
          </a:p>
          <a:p>
            <a:pPr marL="12700" marR="5080" indent="152400">
              <a:lnSpc>
                <a:spcPct val="111100"/>
              </a:lnSpc>
              <a:spcBef>
                <a:spcPts val="30"/>
              </a:spcBef>
            </a:pPr>
            <a:r>
              <a:rPr sz="900" spc="-15" dirty="0">
                <a:solidFill>
                  <a:srgbClr val="171514"/>
                </a:solidFill>
                <a:latin typeface="Microsoft Sans Serif"/>
                <a:cs typeface="Microsoft Sans Serif"/>
              </a:rPr>
              <a:t>La </a:t>
            </a:r>
            <a:r>
              <a:rPr sz="900" spc="35" dirty="0">
                <a:solidFill>
                  <a:srgbClr val="171514"/>
                </a:solidFill>
                <a:latin typeface="Microsoft Sans Serif"/>
                <a:cs typeface="Microsoft Sans Serif"/>
              </a:rPr>
              <a:t>función </a:t>
            </a:r>
            <a:r>
              <a:rPr sz="900" spc="25" dirty="0">
                <a:solidFill>
                  <a:srgbClr val="171514"/>
                </a:solidFill>
                <a:latin typeface="Microsoft Sans Serif"/>
                <a:cs typeface="Microsoft Sans Serif"/>
              </a:rPr>
              <a:t>del </a:t>
            </a:r>
            <a:r>
              <a:rPr sz="900" spc="45" dirty="0">
                <a:solidFill>
                  <a:srgbClr val="171514"/>
                </a:solidFill>
                <a:latin typeface="Microsoft Sans Serif"/>
                <a:cs typeface="Microsoft Sans Serif"/>
              </a:rPr>
              <a:t>terminal </a:t>
            </a:r>
            <a:r>
              <a:rPr sz="900" spc="25" dirty="0">
                <a:solidFill>
                  <a:srgbClr val="171514"/>
                </a:solidFill>
                <a:latin typeface="Microsoft Sans Serif"/>
                <a:cs typeface="Microsoft Sans Serif"/>
              </a:rPr>
              <a:t>aéreo </a:t>
            </a:r>
            <a:r>
              <a:rPr sz="900" spc="40" dirty="0">
                <a:solidFill>
                  <a:srgbClr val="171514"/>
                </a:solidFill>
                <a:latin typeface="Microsoft Sans Serif"/>
                <a:cs typeface="Microsoft Sans Serif"/>
              </a:rPr>
              <a:t>o </a:t>
            </a:r>
            <a:r>
              <a:rPr sz="900" spc="30" dirty="0">
                <a:solidFill>
                  <a:srgbClr val="171514"/>
                </a:solidFill>
                <a:latin typeface="Microsoft Sans Serif"/>
                <a:cs typeface="Microsoft Sans Serif"/>
              </a:rPr>
              <a:t>pararrayos </a:t>
            </a:r>
            <a:r>
              <a:rPr sz="900" spc="10" dirty="0">
                <a:solidFill>
                  <a:srgbClr val="171514"/>
                </a:solidFill>
                <a:latin typeface="Microsoft Sans Serif"/>
                <a:cs typeface="Microsoft Sans Serif"/>
              </a:rPr>
              <a:t>(Figura </a:t>
            </a:r>
            <a:r>
              <a:rPr sz="900" spc="-5" dirty="0">
                <a:solidFill>
                  <a:srgbClr val="171514"/>
                </a:solidFill>
                <a:latin typeface="Microsoft Sans Serif"/>
                <a:cs typeface="Microsoft Sans Serif"/>
              </a:rPr>
              <a:t>8.7) </a:t>
            </a:r>
            <a:r>
              <a:rPr sz="900" spc="-10" dirty="0">
                <a:solidFill>
                  <a:srgbClr val="171514"/>
                </a:solidFill>
                <a:latin typeface="Microsoft Sans Serif"/>
                <a:cs typeface="Microsoft Sans Serif"/>
              </a:rPr>
              <a:t>es </a:t>
            </a:r>
            <a:r>
              <a:rPr sz="900" spc="35" dirty="0">
                <a:solidFill>
                  <a:srgbClr val="171514"/>
                </a:solidFill>
                <a:latin typeface="Microsoft Sans Serif"/>
                <a:cs typeface="Microsoft Sans Serif"/>
              </a:rPr>
              <a:t>atraer</a:t>
            </a:r>
            <a:r>
              <a:rPr sz="900" spc="35" dirty="0">
                <a:solidFill>
                  <a:srgbClr val="171514"/>
                </a:solidFill>
                <a:latin typeface="Microsoft Sans Serif"/>
                <a:cs typeface="Microsoft Sans Serif"/>
              </a:rPr>
              <a:t> </a:t>
            </a:r>
            <a:r>
              <a:rPr sz="900" spc="15" dirty="0">
                <a:solidFill>
                  <a:srgbClr val="171514"/>
                </a:solidFill>
                <a:latin typeface="Microsoft Sans Serif"/>
                <a:cs typeface="Microsoft Sans Serif"/>
              </a:rPr>
              <a:t>al </a:t>
            </a:r>
            <a:r>
              <a:rPr sz="900" spc="35" dirty="0" err="1" smtClean="0">
                <a:solidFill>
                  <a:srgbClr val="171514"/>
                </a:solidFill>
                <a:latin typeface="Microsoft Sans Serif"/>
                <a:cs typeface="Microsoft Sans Serif"/>
              </a:rPr>
              <a:t>líder</a:t>
            </a:r>
            <a:r>
              <a:rPr lang="es-ES" sz="900" spc="35" dirty="0" smtClean="0">
                <a:solidFill>
                  <a:srgbClr val="171514"/>
                </a:solidFill>
                <a:latin typeface="Microsoft Sans Serif"/>
                <a:cs typeface="Microsoft Sans Serif"/>
              </a:rPr>
              <a:t> </a:t>
            </a:r>
            <a:r>
              <a:rPr sz="900" spc="20" dirty="0" err="1" smtClean="0">
                <a:solidFill>
                  <a:srgbClr val="171514"/>
                </a:solidFill>
                <a:latin typeface="Microsoft Sans Serif"/>
                <a:cs typeface="Microsoft Sans Serif"/>
              </a:rPr>
              <a:t>descendente</a:t>
            </a:r>
            <a:r>
              <a:rPr sz="900" spc="20" dirty="0">
                <a:solidFill>
                  <a:srgbClr val="171514"/>
                </a:solidFill>
                <a:latin typeface="Microsoft Sans Serif"/>
                <a:cs typeface="Microsoft Sans Serif"/>
              </a:rPr>
              <a:t>. </a:t>
            </a:r>
            <a:r>
              <a:rPr sz="900" spc="-15" dirty="0">
                <a:solidFill>
                  <a:srgbClr val="171514"/>
                </a:solidFill>
                <a:latin typeface="Microsoft Sans Serif"/>
                <a:cs typeface="Microsoft Sans Serif"/>
              </a:rPr>
              <a:t>Las </a:t>
            </a:r>
            <a:r>
              <a:rPr sz="900" spc="15" dirty="0">
                <a:solidFill>
                  <a:srgbClr val="171514"/>
                </a:solidFill>
                <a:latin typeface="Microsoft Sans Serif"/>
                <a:cs typeface="Microsoft Sans Serif"/>
              </a:rPr>
              <a:t>cargas </a:t>
            </a:r>
            <a:r>
              <a:rPr sz="900" spc="20" dirty="0">
                <a:solidFill>
                  <a:srgbClr val="171514"/>
                </a:solidFill>
                <a:latin typeface="Microsoft Sans Serif"/>
                <a:cs typeface="Microsoft Sans Serif"/>
              </a:rPr>
              <a:t>negativas </a:t>
            </a:r>
            <a:r>
              <a:rPr sz="900" spc="30" dirty="0">
                <a:solidFill>
                  <a:srgbClr val="171514"/>
                </a:solidFill>
                <a:latin typeface="Microsoft Sans Serif"/>
                <a:cs typeface="Microsoft Sans Serif"/>
              </a:rPr>
              <a:t>en </a:t>
            </a:r>
            <a:r>
              <a:rPr sz="900" spc="15" dirty="0">
                <a:solidFill>
                  <a:srgbClr val="171514"/>
                </a:solidFill>
                <a:latin typeface="Microsoft Sans Serif"/>
                <a:cs typeface="Microsoft Sans Serif"/>
              </a:rPr>
              <a:t>la </a:t>
            </a:r>
            <a:r>
              <a:rPr sz="900" spc="10" dirty="0">
                <a:solidFill>
                  <a:srgbClr val="171514"/>
                </a:solidFill>
                <a:latin typeface="Microsoft Sans Serif"/>
                <a:cs typeface="Microsoft Sans Serif"/>
              </a:rPr>
              <a:t>base </a:t>
            </a:r>
            <a:r>
              <a:rPr sz="900" spc="30" dirty="0">
                <a:solidFill>
                  <a:srgbClr val="171514"/>
                </a:solidFill>
                <a:latin typeface="Microsoft Sans Serif"/>
                <a:cs typeface="Microsoft Sans Serif"/>
              </a:rPr>
              <a:t>de </a:t>
            </a:r>
            <a:r>
              <a:rPr sz="900" spc="15" dirty="0">
                <a:solidFill>
                  <a:srgbClr val="171514"/>
                </a:solidFill>
                <a:latin typeface="Microsoft Sans Serif"/>
                <a:cs typeface="Microsoft Sans Serif"/>
              </a:rPr>
              <a:t>la </a:t>
            </a:r>
            <a:r>
              <a:rPr sz="900" spc="40" dirty="0">
                <a:solidFill>
                  <a:srgbClr val="171514"/>
                </a:solidFill>
                <a:latin typeface="Microsoft Sans Serif"/>
                <a:cs typeface="Microsoft Sans Serif"/>
              </a:rPr>
              <a:t>nube </a:t>
            </a:r>
            <a:r>
              <a:rPr sz="900" spc="35" dirty="0">
                <a:solidFill>
                  <a:srgbClr val="171514"/>
                </a:solidFill>
                <a:latin typeface="Microsoft Sans Serif"/>
                <a:cs typeface="Microsoft Sans Serif"/>
              </a:rPr>
              <a:t>atraen</a:t>
            </a:r>
            <a:r>
              <a:rPr sz="900" spc="35" dirty="0">
                <a:solidFill>
                  <a:srgbClr val="171514"/>
                </a:solidFill>
                <a:latin typeface="Microsoft Sans Serif"/>
                <a:cs typeface="Microsoft Sans Serif"/>
              </a:rPr>
              <a:t> </a:t>
            </a:r>
            <a:r>
              <a:rPr sz="900" dirty="0">
                <a:solidFill>
                  <a:srgbClr val="171514"/>
                </a:solidFill>
                <a:latin typeface="Microsoft Sans Serif"/>
                <a:cs typeface="Microsoft Sans Serif"/>
              </a:rPr>
              <a:t>las </a:t>
            </a:r>
            <a:r>
              <a:rPr sz="900" spc="15" dirty="0" err="1" smtClean="0">
                <a:solidFill>
                  <a:srgbClr val="171514"/>
                </a:solidFill>
                <a:latin typeface="Microsoft Sans Serif"/>
                <a:cs typeface="Microsoft Sans Serif"/>
              </a:rPr>
              <a:t>cargas</a:t>
            </a:r>
            <a:r>
              <a:rPr lang="es-ES" sz="900" spc="15" dirty="0" smtClean="0">
                <a:solidFill>
                  <a:srgbClr val="171514"/>
                </a:solidFill>
                <a:latin typeface="Microsoft Sans Serif"/>
                <a:cs typeface="Microsoft Sans Serif"/>
              </a:rPr>
              <a:t> </a:t>
            </a:r>
            <a:r>
              <a:rPr sz="900" spc="20" dirty="0" err="1" smtClean="0">
                <a:solidFill>
                  <a:srgbClr val="171514"/>
                </a:solidFill>
                <a:latin typeface="Microsoft Sans Serif"/>
                <a:cs typeface="Microsoft Sans Serif"/>
              </a:rPr>
              <a:t>positivas</a:t>
            </a:r>
            <a:r>
              <a:rPr sz="900" spc="20" dirty="0" smtClean="0">
                <a:solidFill>
                  <a:srgbClr val="171514"/>
                </a:solidFill>
                <a:latin typeface="Microsoft Sans Serif"/>
                <a:cs typeface="Microsoft Sans Serif"/>
              </a:rPr>
              <a:t> </a:t>
            </a:r>
            <a:r>
              <a:rPr sz="900" spc="25" dirty="0">
                <a:solidFill>
                  <a:srgbClr val="171514"/>
                </a:solidFill>
                <a:latin typeface="Microsoft Sans Serif"/>
                <a:cs typeface="Microsoft Sans Serif"/>
              </a:rPr>
              <a:t>inducidas </a:t>
            </a:r>
            <a:r>
              <a:rPr sz="900" spc="30" dirty="0">
                <a:solidFill>
                  <a:srgbClr val="171514"/>
                </a:solidFill>
                <a:latin typeface="Microsoft Sans Serif"/>
                <a:cs typeface="Microsoft Sans Serif"/>
              </a:rPr>
              <a:t>en </a:t>
            </a:r>
            <a:r>
              <a:rPr sz="900" spc="15" dirty="0">
                <a:solidFill>
                  <a:srgbClr val="171514"/>
                </a:solidFill>
                <a:latin typeface="Microsoft Sans Serif"/>
                <a:cs typeface="Microsoft Sans Serif"/>
              </a:rPr>
              <a:t>el </a:t>
            </a:r>
            <a:r>
              <a:rPr sz="900" spc="20" dirty="0">
                <a:solidFill>
                  <a:srgbClr val="171514"/>
                </a:solidFill>
                <a:latin typeface="Microsoft Sans Serif"/>
                <a:cs typeface="Microsoft Sans Serif"/>
              </a:rPr>
              <a:t>suelo hasta </a:t>
            </a:r>
            <a:r>
              <a:rPr sz="900" spc="15" dirty="0">
                <a:solidFill>
                  <a:srgbClr val="171514"/>
                </a:solidFill>
                <a:latin typeface="Microsoft Sans Serif"/>
                <a:cs typeface="Microsoft Sans Serif"/>
              </a:rPr>
              <a:t>la </a:t>
            </a:r>
            <a:r>
              <a:rPr sz="900" spc="45" dirty="0">
                <a:solidFill>
                  <a:srgbClr val="171514"/>
                </a:solidFill>
                <a:latin typeface="Microsoft Sans Serif"/>
                <a:cs typeface="Microsoft Sans Serif"/>
              </a:rPr>
              <a:t>punta </a:t>
            </a:r>
            <a:r>
              <a:rPr sz="900" spc="30" dirty="0">
                <a:solidFill>
                  <a:srgbClr val="171514"/>
                </a:solidFill>
                <a:latin typeface="Microsoft Sans Serif"/>
                <a:cs typeface="Microsoft Sans Serif"/>
              </a:rPr>
              <a:t>de </a:t>
            </a:r>
            <a:r>
              <a:rPr sz="900" spc="15" dirty="0">
                <a:solidFill>
                  <a:srgbClr val="171514"/>
                </a:solidFill>
                <a:latin typeface="Microsoft Sans Serif"/>
                <a:cs typeface="Microsoft Sans Serif"/>
              </a:rPr>
              <a:t>la </a:t>
            </a:r>
            <a:r>
              <a:rPr sz="900" spc="35" dirty="0">
                <a:solidFill>
                  <a:srgbClr val="171514"/>
                </a:solidFill>
                <a:latin typeface="Microsoft Sans Serif"/>
                <a:cs typeface="Microsoft Sans Serif"/>
              </a:rPr>
              <a:t>terminal. </a:t>
            </a:r>
            <a:r>
              <a:rPr sz="900" spc="-15" dirty="0">
                <a:solidFill>
                  <a:srgbClr val="171514"/>
                </a:solidFill>
                <a:latin typeface="Microsoft Sans Serif"/>
                <a:cs typeface="Microsoft Sans Serif"/>
              </a:rPr>
              <a:t>Estas </a:t>
            </a:r>
            <a:r>
              <a:rPr sz="900" spc="15" dirty="0" err="1">
                <a:solidFill>
                  <a:srgbClr val="171514"/>
                </a:solidFill>
                <a:latin typeface="Microsoft Sans Serif"/>
                <a:cs typeface="Microsoft Sans Serif"/>
              </a:rPr>
              <a:t>cargas</a:t>
            </a:r>
            <a:r>
              <a:rPr sz="900" spc="15" dirty="0">
                <a:solidFill>
                  <a:srgbClr val="171514"/>
                </a:solidFill>
                <a:latin typeface="Microsoft Sans Serif"/>
                <a:cs typeface="Microsoft Sans Serif"/>
              </a:rPr>
              <a:t> </a:t>
            </a:r>
            <a:r>
              <a:rPr sz="900" spc="20" dirty="0" err="1" smtClean="0">
                <a:solidFill>
                  <a:srgbClr val="171514"/>
                </a:solidFill>
                <a:latin typeface="Microsoft Sans Serif"/>
                <a:cs typeface="Microsoft Sans Serif"/>
              </a:rPr>
              <a:t>crean</a:t>
            </a:r>
            <a:r>
              <a:rPr lang="es-ES" sz="900" spc="20" dirty="0" smtClean="0">
                <a:solidFill>
                  <a:srgbClr val="171514"/>
                </a:solidFill>
                <a:latin typeface="Microsoft Sans Serif"/>
                <a:cs typeface="Microsoft Sans Serif"/>
              </a:rPr>
              <a:t> </a:t>
            </a:r>
            <a:r>
              <a:rPr sz="900" spc="55" dirty="0" smtClean="0">
                <a:solidFill>
                  <a:srgbClr val="171514"/>
                </a:solidFill>
                <a:latin typeface="Microsoft Sans Serif"/>
                <a:cs typeface="Microsoft Sans Serif"/>
              </a:rPr>
              <a:t>un </a:t>
            </a:r>
            <a:r>
              <a:rPr sz="900" spc="35" dirty="0">
                <a:solidFill>
                  <a:srgbClr val="171514"/>
                </a:solidFill>
                <a:latin typeface="Microsoft Sans Serif"/>
                <a:cs typeface="Microsoft Sans Serif"/>
              </a:rPr>
              <a:t>campo </a:t>
            </a:r>
            <a:r>
              <a:rPr sz="900" spc="35" dirty="0">
                <a:solidFill>
                  <a:srgbClr val="171514"/>
                </a:solidFill>
                <a:latin typeface="Microsoft Sans Serif"/>
                <a:cs typeface="Microsoft Sans Serif"/>
              </a:rPr>
              <a:t>intenso alrededor </a:t>
            </a:r>
            <a:r>
              <a:rPr sz="900" spc="30" dirty="0">
                <a:solidFill>
                  <a:srgbClr val="171514"/>
                </a:solidFill>
                <a:latin typeface="Microsoft Sans Serif"/>
                <a:cs typeface="Microsoft Sans Serif"/>
              </a:rPr>
              <a:t>de </a:t>
            </a:r>
            <a:r>
              <a:rPr sz="900" spc="15" dirty="0">
                <a:solidFill>
                  <a:srgbClr val="171514"/>
                </a:solidFill>
                <a:latin typeface="Microsoft Sans Serif"/>
                <a:cs typeface="Microsoft Sans Serif"/>
              </a:rPr>
              <a:t>la </a:t>
            </a:r>
            <a:r>
              <a:rPr sz="900" spc="45" dirty="0">
                <a:solidFill>
                  <a:srgbClr val="171514"/>
                </a:solidFill>
                <a:latin typeface="Microsoft Sans Serif"/>
                <a:cs typeface="Microsoft Sans Serif"/>
              </a:rPr>
              <a:t>punta </a:t>
            </a:r>
            <a:r>
              <a:rPr sz="900" spc="25" dirty="0">
                <a:solidFill>
                  <a:srgbClr val="171514"/>
                </a:solidFill>
                <a:latin typeface="Microsoft Sans Serif"/>
                <a:cs typeface="Microsoft Sans Serif"/>
              </a:rPr>
              <a:t>suficiente </a:t>
            </a:r>
            <a:r>
              <a:rPr sz="900" spc="30" dirty="0">
                <a:solidFill>
                  <a:srgbClr val="171514"/>
                </a:solidFill>
                <a:latin typeface="Microsoft Sans Serif"/>
                <a:cs typeface="Microsoft Sans Serif"/>
              </a:rPr>
              <a:t>para </a:t>
            </a:r>
            <a:r>
              <a:rPr sz="900" spc="25" dirty="0">
                <a:solidFill>
                  <a:srgbClr val="171514"/>
                </a:solidFill>
                <a:latin typeface="Microsoft Sans Serif"/>
                <a:cs typeface="Microsoft Sans Serif"/>
              </a:rPr>
              <a:t>ionizar</a:t>
            </a:r>
            <a:r>
              <a:rPr sz="900" spc="25" dirty="0">
                <a:solidFill>
                  <a:srgbClr val="171514"/>
                </a:solidFill>
                <a:latin typeface="Microsoft Sans Serif"/>
                <a:cs typeface="Microsoft Sans Serif"/>
              </a:rPr>
              <a:t> </a:t>
            </a:r>
            <a:r>
              <a:rPr sz="900" spc="15" dirty="0">
                <a:solidFill>
                  <a:srgbClr val="171514"/>
                </a:solidFill>
                <a:latin typeface="Microsoft Sans Serif"/>
                <a:cs typeface="Microsoft Sans Serif"/>
              </a:rPr>
              <a:t>el </a:t>
            </a:r>
            <a:r>
              <a:rPr sz="900" spc="25" dirty="0" err="1" smtClean="0">
                <a:solidFill>
                  <a:srgbClr val="171514"/>
                </a:solidFill>
                <a:latin typeface="Microsoft Sans Serif"/>
                <a:cs typeface="Microsoft Sans Serif"/>
              </a:rPr>
              <a:t>aire</a:t>
            </a:r>
            <a:r>
              <a:rPr lang="es-ES" sz="900" spc="25" dirty="0" smtClean="0">
                <a:solidFill>
                  <a:srgbClr val="171514"/>
                </a:solidFill>
                <a:latin typeface="Microsoft Sans Serif"/>
                <a:cs typeface="Microsoft Sans Serif"/>
              </a:rPr>
              <a:t> </a:t>
            </a:r>
            <a:r>
              <a:rPr sz="900" spc="30" dirty="0" err="1" smtClean="0">
                <a:solidFill>
                  <a:srgbClr val="171514"/>
                </a:solidFill>
                <a:latin typeface="Microsoft Sans Serif"/>
                <a:cs typeface="Microsoft Sans Serif"/>
              </a:rPr>
              <a:t>circundante</a:t>
            </a:r>
            <a:r>
              <a:rPr sz="900" spc="30" dirty="0" smtClean="0">
                <a:solidFill>
                  <a:srgbClr val="171514"/>
                </a:solidFill>
                <a:latin typeface="Microsoft Sans Serif"/>
                <a:cs typeface="Microsoft Sans Serif"/>
              </a:rPr>
              <a:t> </a:t>
            </a:r>
            <a:r>
              <a:rPr sz="900" spc="5" dirty="0">
                <a:solidFill>
                  <a:srgbClr val="171514"/>
                </a:solidFill>
                <a:latin typeface="Microsoft Sans Serif"/>
                <a:cs typeface="Microsoft Sans Serif"/>
              </a:rPr>
              <a:t>(</a:t>
            </a:r>
            <a:r>
              <a:rPr sz="900" spc="5" dirty="0">
                <a:solidFill>
                  <a:srgbClr val="171514"/>
                </a:solidFill>
                <a:latin typeface="Microsoft Sans Serif"/>
                <a:cs typeface="Microsoft Sans Serif"/>
              </a:rPr>
              <a:t>este </a:t>
            </a:r>
            <a:r>
              <a:rPr sz="900" spc="-10" dirty="0">
                <a:solidFill>
                  <a:srgbClr val="171514"/>
                </a:solidFill>
                <a:latin typeface="Microsoft Sans Serif"/>
                <a:cs typeface="Microsoft Sans Serif"/>
              </a:rPr>
              <a:t>es </a:t>
            </a:r>
            <a:r>
              <a:rPr sz="900" spc="15" dirty="0">
                <a:solidFill>
                  <a:srgbClr val="171514"/>
                </a:solidFill>
                <a:latin typeface="Microsoft Sans Serif"/>
                <a:cs typeface="Microsoft Sans Serif"/>
              </a:rPr>
              <a:t>el </a:t>
            </a:r>
            <a:r>
              <a:rPr sz="900" spc="45" dirty="0">
                <a:solidFill>
                  <a:srgbClr val="171514"/>
                </a:solidFill>
                <a:latin typeface="Microsoft Sans Serif"/>
                <a:cs typeface="Microsoft Sans Serif"/>
              </a:rPr>
              <a:t>mismo </a:t>
            </a:r>
            <a:r>
              <a:rPr sz="900" spc="25" dirty="0">
                <a:solidFill>
                  <a:srgbClr val="171514"/>
                </a:solidFill>
                <a:latin typeface="Microsoft Sans Serif"/>
                <a:cs typeface="Microsoft Sans Serif"/>
              </a:rPr>
              <a:t>proceso </a:t>
            </a:r>
            <a:r>
              <a:rPr sz="900" spc="35" dirty="0">
                <a:solidFill>
                  <a:srgbClr val="171514"/>
                </a:solidFill>
                <a:latin typeface="Microsoft Sans Serif"/>
                <a:cs typeface="Microsoft Sans Serif"/>
              </a:rPr>
              <a:t>que </a:t>
            </a:r>
            <a:r>
              <a:rPr sz="900" spc="25" dirty="0">
                <a:solidFill>
                  <a:srgbClr val="171514"/>
                </a:solidFill>
                <a:latin typeface="Microsoft Sans Serif"/>
                <a:cs typeface="Microsoft Sans Serif"/>
              </a:rPr>
              <a:t>da </a:t>
            </a:r>
            <a:r>
              <a:rPr sz="900" spc="40" dirty="0">
                <a:solidFill>
                  <a:srgbClr val="171514"/>
                </a:solidFill>
                <a:latin typeface="Microsoft Sans Serif"/>
                <a:cs typeface="Microsoft Sans Serif"/>
              </a:rPr>
              <a:t>lugar </a:t>
            </a:r>
            <a:r>
              <a:rPr sz="900" dirty="0">
                <a:solidFill>
                  <a:srgbClr val="171514"/>
                </a:solidFill>
                <a:latin typeface="Microsoft Sans Serif"/>
                <a:cs typeface="Microsoft Sans Serif"/>
              </a:rPr>
              <a:t>a </a:t>
            </a:r>
            <a:r>
              <a:rPr sz="900" spc="35" dirty="0">
                <a:solidFill>
                  <a:srgbClr val="171514"/>
                </a:solidFill>
                <a:latin typeface="Microsoft Sans Serif"/>
                <a:cs typeface="Microsoft Sans Serif"/>
              </a:rPr>
              <a:t>una </a:t>
            </a:r>
            <a:r>
              <a:rPr sz="900" spc="15" dirty="0">
                <a:solidFill>
                  <a:srgbClr val="171514"/>
                </a:solidFill>
                <a:latin typeface="Microsoft Sans Serif"/>
                <a:cs typeface="Microsoft Sans Serif"/>
              </a:rPr>
              <a:t>descarga</a:t>
            </a:r>
            <a:r>
              <a:rPr sz="900" spc="15" dirty="0">
                <a:solidFill>
                  <a:srgbClr val="171514"/>
                </a:solidFill>
                <a:latin typeface="Microsoft Sans Serif"/>
                <a:cs typeface="Microsoft Sans Serif"/>
              </a:rPr>
              <a:t> </a:t>
            </a:r>
            <a:r>
              <a:rPr sz="900" spc="30" dirty="0">
                <a:solidFill>
                  <a:srgbClr val="171514"/>
                </a:solidFill>
                <a:latin typeface="Microsoft Sans Serif"/>
                <a:cs typeface="Microsoft Sans Serif"/>
              </a:rPr>
              <a:t>de corona </a:t>
            </a:r>
            <a:r>
              <a:rPr sz="900" spc="5" dirty="0" smtClean="0">
                <a:solidFill>
                  <a:srgbClr val="171514"/>
                </a:solidFill>
                <a:latin typeface="Microsoft Sans Serif"/>
                <a:cs typeface="Microsoft Sans Serif"/>
              </a:rPr>
              <a:t>y</a:t>
            </a:r>
            <a:r>
              <a:rPr lang="es-ES" sz="900" spc="5" dirty="0" smtClean="0">
                <a:solidFill>
                  <a:srgbClr val="171514"/>
                </a:solidFill>
                <a:latin typeface="Microsoft Sans Serif"/>
                <a:cs typeface="Microsoft Sans Serif"/>
              </a:rPr>
              <a:t> </a:t>
            </a:r>
            <a:r>
              <a:rPr sz="900" spc="35" dirty="0" smtClean="0">
                <a:solidFill>
                  <a:srgbClr val="171514"/>
                </a:solidFill>
                <a:latin typeface="Microsoft Sans Serif"/>
                <a:cs typeface="Microsoft Sans Serif"/>
              </a:rPr>
              <a:t>que</a:t>
            </a:r>
            <a:r>
              <a:rPr sz="900" spc="25" dirty="0" smtClean="0">
                <a:solidFill>
                  <a:srgbClr val="171514"/>
                </a:solidFill>
                <a:latin typeface="Microsoft Sans Serif"/>
                <a:cs typeface="Microsoft Sans Serif"/>
              </a:rPr>
              <a:t> </a:t>
            </a:r>
            <a:r>
              <a:rPr sz="900" spc="-10" dirty="0">
                <a:solidFill>
                  <a:srgbClr val="171514"/>
                </a:solidFill>
                <a:latin typeface="Microsoft Sans Serif"/>
                <a:cs typeface="Microsoft Sans Serif"/>
              </a:rPr>
              <a:t>se</a:t>
            </a:r>
            <a:r>
              <a:rPr sz="900" spc="30" dirty="0">
                <a:solidFill>
                  <a:srgbClr val="171514"/>
                </a:solidFill>
                <a:latin typeface="Microsoft Sans Serif"/>
                <a:cs typeface="Microsoft Sans Serif"/>
              </a:rPr>
              <a:t> </a:t>
            </a:r>
            <a:r>
              <a:rPr sz="900" spc="10" dirty="0">
                <a:solidFill>
                  <a:srgbClr val="171514"/>
                </a:solidFill>
                <a:latin typeface="Microsoft Sans Serif"/>
                <a:cs typeface="Microsoft Sans Serif"/>
              </a:rPr>
              <a:t>analiza</a:t>
            </a:r>
            <a:r>
              <a:rPr sz="900" spc="25" dirty="0">
                <a:solidFill>
                  <a:srgbClr val="171514"/>
                </a:solidFill>
                <a:latin typeface="Microsoft Sans Serif"/>
                <a:cs typeface="Microsoft Sans Serif"/>
              </a:rPr>
              <a:t> </a:t>
            </a:r>
            <a:r>
              <a:rPr sz="900" spc="30" dirty="0">
                <a:solidFill>
                  <a:srgbClr val="171514"/>
                </a:solidFill>
                <a:latin typeface="Microsoft Sans Serif"/>
                <a:cs typeface="Microsoft Sans Serif"/>
              </a:rPr>
              <a:t>en </a:t>
            </a:r>
            <a:r>
              <a:rPr sz="900" spc="15" dirty="0">
                <a:solidFill>
                  <a:srgbClr val="171514"/>
                </a:solidFill>
                <a:latin typeface="Microsoft Sans Serif"/>
                <a:cs typeface="Microsoft Sans Serif"/>
              </a:rPr>
              <a:t>la</a:t>
            </a:r>
            <a:r>
              <a:rPr sz="900" spc="25" dirty="0">
                <a:solidFill>
                  <a:srgbClr val="171514"/>
                </a:solidFill>
                <a:latin typeface="Microsoft Sans Serif"/>
                <a:cs typeface="Microsoft Sans Serif"/>
              </a:rPr>
              <a:t> </a:t>
            </a:r>
            <a:r>
              <a:rPr sz="900" spc="-5" dirty="0">
                <a:solidFill>
                  <a:srgbClr val="171514"/>
                </a:solidFill>
                <a:latin typeface="Microsoft Sans Serif"/>
                <a:cs typeface="Microsoft Sans Serif"/>
              </a:rPr>
              <a:t>Sección</a:t>
            </a:r>
            <a:r>
              <a:rPr sz="900" spc="30" dirty="0">
                <a:solidFill>
                  <a:srgbClr val="171514"/>
                </a:solidFill>
                <a:latin typeface="Microsoft Sans Serif"/>
                <a:cs typeface="Microsoft Sans Serif"/>
              </a:rPr>
              <a:t> </a:t>
            </a:r>
            <a:r>
              <a:rPr sz="900" spc="-5" dirty="0">
                <a:solidFill>
                  <a:srgbClr val="171514"/>
                </a:solidFill>
                <a:latin typeface="Microsoft Sans Serif"/>
                <a:cs typeface="Microsoft Sans Serif"/>
              </a:rPr>
              <a:t>7.5.3).</a:t>
            </a:r>
            <a:r>
              <a:rPr sz="900" spc="30" dirty="0">
                <a:solidFill>
                  <a:srgbClr val="171514"/>
                </a:solidFill>
                <a:latin typeface="Microsoft Sans Serif"/>
                <a:cs typeface="Microsoft Sans Serif"/>
              </a:rPr>
              <a:t> </a:t>
            </a:r>
            <a:r>
              <a:rPr sz="900" spc="-10" dirty="0">
                <a:solidFill>
                  <a:srgbClr val="171514"/>
                </a:solidFill>
                <a:latin typeface="Microsoft Sans Serif"/>
                <a:cs typeface="Microsoft Sans Serif"/>
              </a:rPr>
              <a:t>Esta</a:t>
            </a:r>
            <a:r>
              <a:rPr sz="900" spc="25" dirty="0">
                <a:solidFill>
                  <a:srgbClr val="171514"/>
                </a:solidFill>
                <a:latin typeface="Microsoft Sans Serif"/>
                <a:cs typeface="Microsoft Sans Serif"/>
              </a:rPr>
              <a:t> </a:t>
            </a:r>
            <a:r>
              <a:rPr sz="900" spc="20" dirty="0">
                <a:solidFill>
                  <a:srgbClr val="171514"/>
                </a:solidFill>
                <a:latin typeface="Microsoft Sans Serif"/>
                <a:cs typeface="Microsoft Sans Serif"/>
              </a:rPr>
              <a:t>ionización</a:t>
            </a:r>
            <a:r>
              <a:rPr sz="900" spc="30" dirty="0">
                <a:solidFill>
                  <a:srgbClr val="171514"/>
                </a:solidFill>
                <a:latin typeface="Microsoft Sans Serif"/>
                <a:cs typeface="Microsoft Sans Serif"/>
              </a:rPr>
              <a:t> </a:t>
            </a:r>
            <a:r>
              <a:rPr sz="900" spc="40" dirty="0">
                <a:solidFill>
                  <a:srgbClr val="171514"/>
                </a:solidFill>
                <a:latin typeface="Microsoft Sans Serif"/>
                <a:cs typeface="Microsoft Sans Serif"/>
              </a:rPr>
              <a:t>proporciona</a:t>
            </a:r>
            <a:r>
              <a:rPr sz="900" spc="25" dirty="0">
                <a:solidFill>
                  <a:srgbClr val="171514"/>
                </a:solidFill>
                <a:latin typeface="Microsoft Sans Serif"/>
                <a:cs typeface="Microsoft Sans Serif"/>
              </a:rPr>
              <a:t> </a:t>
            </a:r>
            <a:r>
              <a:rPr sz="900" spc="55" dirty="0">
                <a:solidFill>
                  <a:srgbClr val="171514"/>
                </a:solidFill>
                <a:latin typeface="Microsoft Sans Serif"/>
                <a:cs typeface="Microsoft Sans Serif"/>
              </a:rPr>
              <a:t>un</a:t>
            </a:r>
            <a:r>
              <a:rPr sz="900" spc="30" dirty="0">
                <a:solidFill>
                  <a:srgbClr val="171514"/>
                </a:solidFill>
                <a:latin typeface="Microsoft Sans Serif"/>
                <a:cs typeface="Microsoft Sans Serif"/>
              </a:rPr>
              <a:t> </a:t>
            </a:r>
            <a:r>
              <a:rPr sz="900" spc="40" dirty="0" err="1">
                <a:solidFill>
                  <a:srgbClr val="171514"/>
                </a:solidFill>
                <a:latin typeface="Microsoft Sans Serif"/>
                <a:cs typeface="Microsoft Sans Serif"/>
              </a:rPr>
              <a:t>medio</a:t>
            </a:r>
            <a:r>
              <a:rPr sz="900" spc="25" dirty="0">
                <a:solidFill>
                  <a:srgbClr val="171514"/>
                </a:solidFill>
                <a:latin typeface="Microsoft Sans Serif"/>
                <a:cs typeface="Microsoft Sans Serif"/>
              </a:rPr>
              <a:t> </a:t>
            </a:r>
            <a:r>
              <a:rPr sz="900" spc="30" dirty="0" smtClean="0">
                <a:solidFill>
                  <a:srgbClr val="171514"/>
                </a:solidFill>
                <a:latin typeface="Microsoft Sans Serif"/>
                <a:cs typeface="Microsoft Sans Serif"/>
              </a:rPr>
              <a:t>de</a:t>
            </a:r>
            <a:r>
              <a:rPr lang="es-ES" sz="900" spc="30" dirty="0" smtClean="0">
                <a:solidFill>
                  <a:srgbClr val="171514"/>
                </a:solidFill>
                <a:latin typeface="Microsoft Sans Serif"/>
                <a:cs typeface="Microsoft Sans Serif"/>
              </a:rPr>
              <a:t> </a:t>
            </a:r>
            <a:r>
              <a:rPr sz="900" spc="20" dirty="0" err="1" smtClean="0">
                <a:solidFill>
                  <a:srgbClr val="171514"/>
                </a:solidFill>
                <a:latin typeface="Microsoft Sans Serif"/>
                <a:cs typeface="Microsoft Sans Serif"/>
              </a:rPr>
              <a:t>baja</a:t>
            </a:r>
            <a:r>
              <a:rPr sz="900" spc="20" dirty="0" smtClean="0">
                <a:solidFill>
                  <a:srgbClr val="171514"/>
                </a:solidFill>
                <a:latin typeface="Microsoft Sans Serif"/>
                <a:cs typeface="Microsoft Sans Serif"/>
              </a:rPr>
              <a:t> </a:t>
            </a:r>
            <a:r>
              <a:rPr sz="900" spc="15" dirty="0">
                <a:solidFill>
                  <a:srgbClr val="171514"/>
                </a:solidFill>
                <a:latin typeface="Microsoft Sans Serif"/>
                <a:cs typeface="Microsoft Sans Serif"/>
              </a:rPr>
              <a:t>resistencia </a:t>
            </a:r>
            <a:r>
              <a:rPr sz="900" spc="35" dirty="0">
                <a:solidFill>
                  <a:srgbClr val="171514"/>
                </a:solidFill>
                <a:latin typeface="Microsoft Sans Serif"/>
                <a:cs typeface="Microsoft Sans Serif"/>
              </a:rPr>
              <a:t>que </a:t>
            </a:r>
            <a:r>
              <a:rPr sz="900" spc="25" dirty="0">
                <a:solidFill>
                  <a:srgbClr val="171514"/>
                </a:solidFill>
                <a:latin typeface="Microsoft Sans Serif"/>
                <a:cs typeface="Microsoft Sans Serif"/>
              </a:rPr>
              <a:t>facilita </a:t>
            </a:r>
            <a:r>
              <a:rPr sz="900" spc="15" dirty="0">
                <a:solidFill>
                  <a:srgbClr val="171514"/>
                </a:solidFill>
                <a:latin typeface="Microsoft Sans Serif"/>
                <a:cs typeface="Microsoft Sans Serif"/>
              </a:rPr>
              <a:t>el </a:t>
            </a:r>
            <a:r>
              <a:rPr sz="900" spc="30" dirty="0">
                <a:solidFill>
                  <a:srgbClr val="171514"/>
                </a:solidFill>
                <a:latin typeface="Microsoft Sans Serif"/>
                <a:cs typeface="Microsoft Sans Serif"/>
              </a:rPr>
              <a:t>desarrollo de </a:t>
            </a:r>
            <a:r>
              <a:rPr sz="900" spc="15" dirty="0">
                <a:solidFill>
                  <a:srgbClr val="171514"/>
                </a:solidFill>
                <a:latin typeface="Microsoft Sans Serif"/>
                <a:cs typeface="Microsoft Sans Serif"/>
              </a:rPr>
              <a:t>la </a:t>
            </a:r>
            <a:r>
              <a:rPr sz="900" spc="35" dirty="0">
                <a:solidFill>
                  <a:srgbClr val="171514"/>
                </a:solidFill>
                <a:latin typeface="Microsoft Sans Serif"/>
                <a:cs typeface="Microsoft Sans Serif"/>
              </a:rPr>
              <a:t>corriente </a:t>
            </a:r>
            <a:r>
              <a:rPr sz="900" spc="25" dirty="0">
                <a:solidFill>
                  <a:srgbClr val="171514"/>
                </a:solidFill>
                <a:latin typeface="Microsoft Sans Serif"/>
                <a:cs typeface="Microsoft Sans Serif"/>
              </a:rPr>
              <a:t>positiva</a:t>
            </a:r>
            <a:r>
              <a:rPr sz="900" spc="25" dirty="0">
                <a:solidFill>
                  <a:srgbClr val="171514"/>
                </a:solidFill>
                <a:latin typeface="Microsoft Sans Serif"/>
                <a:cs typeface="Microsoft Sans Serif"/>
              </a:rPr>
              <a:t> </a:t>
            </a:r>
            <a:r>
              <a:rPr sz="900" spc="5" dirty="0">
                <a:solidFill>
                  <a:srgbClr val="171514"/>
                </a:solidFill>
                <a:latin typeface="Microsoft Sans Serif"/>
                <a:cs typeface="Microsoft Sans Serif"/>
              </a:rPr>
              <a:t>y </a:t>
            </a:r>
            <a:r>
              <a:rPr sz="900" spc="15" dirty="0" err="1" smtClean="0">
                <a:solidFill>
                  <a:srgbClr val="171514"/>
                </a:solidFill>
                <a:latin typeface="Microsoft Sans Serif"/>
                <a:cs typeface="Microsoft Sans Serif"/>
              </a:rPr>
              <a:t>su</a:t>
            </a:r>
            <a:r>
              <a:rPr lang="es-ES" sz="900" spc="15" dirty="0" smtClean="0">
                <a:solidFill>
                  <a:srgbClr val="171514"/>
                </a:solidFill>
                <a:latin typeface="Microsoft Sans Serif"/>
                <a:cs typeface="Microsoft Sans Serif"/>
              </a:rPr>
              <a:t> </a:t>
            </a:r>
            <a:r>
              <a:rPr sz="900" spc="35" dirty="0" err="1" smtClean="0">
                <a:solidFill>
                  <a:srgbClr val="171514"/>
                </a:solidFill>
                <a:latin typeface="Microsoft Sans Serif"/>
                <a:cs typeface="Microsoft Sans Serif"/>
              </a:rPr>
              <a:t>propagación</a:t>
            </a:r>
            <a:r>
              <a:rPr sz="900" spc="-10" dirty="0" smtClean="0">
                <a:solidFill>
                  <a:srgbClr val="171514"/>
                </a:solidFill>
                <a:latin typeface="Microsoft Sans Serif"/>
                <a:cs typeface="Microsoft Sans Serif"/>
              </a:rPr>
              <a:t> </a:t>
            </a:r>
            <a:r>
              <a:rPr sz="900" spc="20" dirty="0">
                <a:solidFill>
                  <a:srgbClr val="171514"/>
                </a:solidFill>
                <a:latin typeface="Microsoft Sans Serif"/>
                <a:cs typeface="Microsoft Sans Serif"/>
              </a:rPr>
              <a:t>ascendente</a:t>
            </a:r>
            <a:r>
              <a:rPr sz="900" spc="-10" dirty="0">
                <a:solidFill>
                  <a:srgbClr val="171514"/>
                </a:solidFill>
                <a:latin typeface="Microsoft Sans Serif"/>
                <a:cs typeface="Microsoft Sans Serif"/>
              </a:rPr>
              <a:t> </a:t>
            </a:r>
            <a:r>
              <a:rPr sz="900" spc="20" dirty="0">
                <a:solidFill>
                  <a:srgbClr val="171514"/>
                </a:solidFill>
                <a:latin typeface="Microsoft Sans Serif"/>
                <a:cs typeface="Microsoft Sans Serif"/>
              </a:rPr>
              <a:t>desde</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la</a:t>
            </a:r>
            <a:r>
              <a:rPr sz="900" spc="-10" dirty="0">
                <a:solidFill>
                  <a:srgbClr val="171514"/>
                </a:solidFill>
                <a:latin typeface="Microsoft Sans Serif"/>
                <a:cs typeface="Microsoft Sans Serif"/>
              </a:rPr>
              <a:t> </a:t>
            </a:r>
            <a:r>
              <a:rPr sz="900" spc="45" dirty="0">
                <a:solidFill>
                  <a:srgbClr val="171514"/>
                </a:solidFill>
                <a:latin typeface="Microsoft Sans Serif"/>
                <a:cs typeface="Microsoft Sans Serif"/>
              </a:rPr>
              <a:t>punta</a:t>
            </a:r>
            <a:r>
              <a:rPr sz="900" spc="-10" dirty="0">
                <a:solidFill>
                  <a:srgbClr val="171514"/>
                </a:solidFill>
                <a:latin typeface="Microsoft Sans Serif"/>
                <a:cs typeface="Microsoft Sans Serif"/>
              </a:rPr>
              <a:t> </a:t>
            </a:r>
            <a:r>
              <a:rPr sz="900" spc="45" dirty="0">
                <a:solidFill>
                  <a:srgbClr val="171514"/>
                </a:solidFill>
                <a:latin typeface="Microsoft Sans Serif"/>
                <a:cs typeface="Microsoft Sans Serif"/>
              </a:rPr>
              <a:t>terminal</a:t>
            </a:r>
            <a:r>
              <a:rPr sz="900" spc="-5" dirty="0">
                <a:solidFill>
                  <a:srgbClr val="171514"/>
                </a:solidFill>
                <a:latin typeface="Microsoft Sans Serif"/>
                <a:cs typeface="Microsoft Sans Serif"/>
              </a:rPr>
              <a:t> </a:t>
            </a:r>
            <a:r>
              <a:rPr sz="900" spc="10" dirty="0">
                <a:solidFill>
                  <a:srgbClr val="171514"/>
                </a:solidFill>
                <a:latin typeface="Microsoft Sans Serif"/>
                <a:cs typeface="Microsoft Sans Serif"/>
              </a:rPr>
              <a:t>hacia</a:t>
            </a:r>
            <a:r>
              <a:rPr sz="900" spc="-10" dirty="0">
                <a:solidFill>
                  <a:srgbClr val="171514"/>
                </a:solidFill>
                <a:latin typeface="Microsoft Sans Serif"/>
                <a:cs typeface="Microsoft Sans Serif"/>
              </a:rPr>
              <a:t> </a:t>
            </a:r>
            <a:r>
              <a:rPr sz="900" spc="15" dirty="0">
                <a:solidFill>
                  <a:srgbClr val="171514"/>
                </a:solidFill>
                <a:latin typeface="Microsoft Sans Serif"/>
                <a:cs typeface="Microsoft Sans Serif"/>
              </a:rPr>
              <a:t>la</a:t>
            </a:r>
            <a:r>
              <a:rPr sz="900" spc="-10" dirty="0">
                <a:solidFill>
                  <a:srgbClr val="171514"/>
                </a:solidFill>
                <a:latin typeface="Microsoft Sans Serif"/>
                <a:cs typeface="Microsoft Sans Serif"/>
              </a:rPr>
              <a:t> </a:t>
            </a:r>
            <a:r>
              <a:rPr sz="900" spc="35" dirty="0" err="1">
                <a:solidFill>
                  <a:srgbClr val="171514"/>
                </a:solidFill>
                <a:latin typeface="Microsoft Sans Serif"/>
                <a:cs typeface="Microsoft Sans Serif"/>
              </a:rPr>
              <a:t>corriente</a:t>
            </a:r>
            <a:r>
              <a:rPr sz="900" spc="-5" dirty="0">
                <a:solidFill>
                  <a:srgbClr val="171514"/>
                </a:solidFill>
                <a:latin typeface="Microsoft Sans Serif"/>
                <a:cs typeface="Microsoft Sans Serif"/>
              </a:rPr>
              <a:t> </a:t>
            </a:r>
            <a:r>
              <a:rPr sz="900" spc="25" dirty="0" err="1" smtClean="0">
                <a:solidFill>
                  <a:srgbClr val="171514"/>
                </a:solidFill>
                <a:latin typeface="Microsoft Sans Serif"/>
                <a:cs typeface="Microsoft Sans Serif"/>
              </a:rPr>
              <a:t>descendente</a:t>
            </a:r>
            <a:r>
              <a:rPr lang="es-ES" sz="900" spc="25" dirty="0" smtClean="0">
                <a:solidFill>
                  <a:srgbClr val="171514"/>
                </a:solidFill>
                <a:latin typeface="Microsoft Sans Serif"/>
                <a:cs typeface="Microsoft Sans Serif"/>
              </a:rPr>
              <a:t> </a:t>
            </a:r>
            <a:r>
              <a:rPr sz="900" spc="5" dirty="0" smtClean="0">
                <a:solidFill>
                  <a:srgbClr val="171514"/>
                </a:solidFill>
                <a:latin typeface="Microsoft Sans Serif"/>
                <a:cs typeface="Microsoft Sans Serif"/>
              </a:rPr>
              <a:t>y </a:t>
            </a:r>
            <a:r>
              <a:rPr sz="900" spc="15" dirty="0">
                <a:solidFill>
                  <a:srgbClr val="171514"/>
                </a:solidFill>
                <a:latin typeface="Microsoft Sans Serif"/>
                <a:cs typeface="Microsoft Sans Serif"/>
              </a:rPr>
              <a:t>la </a:t>
            </a:r>
            <a:r>
              <a:rPr sz="900" spc="20" dirty="0">
                <a:solidFill>
                  <a:srgbClr val="171514"/>
                </a:solidFill>
                <a:latin typeface="Microsoft Sans Serif"/>
                <a:cs typeface="Microsoft Sans Serif"/>
              </a:rPr>
              <a:t>finalización </a:t>
            </a:r>
            <a:r>
              <a:rPr sz="900" spc="30" dirty="0">
                <a:solidFill>
                  <a:srgbClr val="171514"/>
                </a:solidFill>
                <a:latin typeface="Microsoft Sans Serif"/>
                <a:cs typeface="Microsoft Sans Serif"/>
              </a:rPr>
              <a:t>de </a:t>
            </a:r>
            <a:r>
              <a:rPr sz="900" spc="15" dirty="0">
                <a:solidFill>
                  <a:srgbClr val="171514"/>
                </a:solidFill>
                <a:latin typeface="Microsoft Sans Serif"/>
                <a:cs typeface="Microsoft Sans Serif"/>
              </a:rPr>
              <a:t>la </a:t>
            </a:r>
            <a:r>
              <a:rPr sz="900" spc="25" dirty="0">
                <a:solidFill>
                  <a:srgbClr val="171514"/>
                </a:solidFill>
                <a:latin typeface="Microsoft Sans Serif"/>
                <a:cs typeface="Microsoft Sans Serif"/>
              </a:rPr>
              <a:t>etapa </a:t>
            </a:r>
            <a:r>
              <a:rPr sz="900" spc="30" dirty="0">
                <a:solidFill>
                  <a:srgbClr val="171514"/>
                </a:solidFill>
                <a:latin typeface="Microsoft Sans Serif"/>
                <a:cs typeface="Microsoft Sans Serif"/>
              </a:rPr>
              <a:t>principal </a:t>
            </a:r>
            <a:r>
              <a:rPr sz="900" spc="25" dirty="0">
                <a:solidFill>
                  <a:srgbClr val="171514"/>
                </a:solidFill>
                <a:latin typeface="Microsoft Sans Serif"/>
                <a:cs typeface="Microsoft Sans Serif"/>
              </a:rPr>
              <a:t>del </a:t>
            </a:r>
            <a:r>
              <a:rPr sz="900" spc="20" dirty="0">
                <a:solidFill>
                  <a:srgbClr val="171514"/>
                </a:solidFill>
                <a:latin typeface="Microsoft Sans Serif"/>
                <a:cs typeface="Microsoft Sans Serif"/>
              </a:rPr>
              <a:t>rayo. </a:t>
            </a:r>
            <a:r>
              <a:rPr sz="900" spc="30" dirty="0">
                <a:solidFill>
                  <a:srgbClr val="171514"/>
                </a:solidFill>
                <a:latin typeface="Microsoft Sans Serif"/>
                <a:cs typeface="Microsoft Sans Serif"/>
              </a:rPr>
              <a:t>Aunque </a:t>
            </a:r>
            <a:r>
              <a:rPr sz="900" spc="15" dirty="0">
                <a:solidFill>
                  <a:srgbClr val="171514"/>
                </a:solidFill>
                <a:latin typeface="Microsoft Sans Serif"/>
                <a:cs typeface="Microsoft Sans Serif"/>
              </a:rPr>
              <a:t>el </a:t>
            </a:r>
            <a:r>
              <a:rPr sz="900" spc="35" dirty="0">
                <a:solidFill>
                  <a:srgbClr val="171514"/>
                </a:solidFill>
                <a:latin typeface="Microsoft Sans Serif"/>
                <a:cs typeface="Microsoft Sans Serif"/>
              </a:rPr>
              <a:t>campo </a:t>
            </a:r>
            <a:r>
              <a:rPr sz="900" spc="20" dirty="0">
                <a:solidFill>
                  <a:srgbClr val="171514"/>
                </a:solidFill>
                <a:latin typeface="Microsoft Sans Serif"/>
                <a:cs typeface="Microsoft Sans Serif"/>
              </a:rPr>
              <a:t>eléctrico </a:t>
            </a:r>
            <a:r>
              <a:rPr sz="900" spc="30" dirty="0" err="1">
                <a:solidFill>
                  <a:srgbClr val="171514"/>
                </a:solidFill>
                <a:latin typeface="Microsoft Sans Serif"/>
                <a:cs typeface="Microsoft Sans Serif"/>
              </a:rPr>
              <a:t>en</a:t>
            </a:r>
            <a:r>
              <a:rPr sz="900" spc="30" dirty="0">
                <a:solidFill>
                  <a:srgbClr val="171514"/>
                </a:solidFill>
                <a:latin typeface="Microsoft Sans Serif"/>
                <a:cs typeface="Microsoft Sans Serif"/>
              </a:rPr>
              <a:t> </a:t>
            </a:r>
            <a:r>
              <a:rPr sz="900" spc="15" dirty="0" smtClean="0">
                <a:solidFill>
                  <a:srgbClr val="171514"/>
                </a:solidFill>
                <a:latin typeface="Microsoft Sans Serif"/>
                <a:cs typeface="Microsoft Sans Serif"/>
              </a:rPr>
              <a:t>la</a:t>
            </a:r>
            <a:r>
              <a:rPr lang="es-ES" sz="900" spc="15" dirty="0" smtClean="0">
                <a:solidFill>
                  <a:srgbClr val="171514"/>
                </a:solidFill>
                <a:latin typeface="Microsoft Sans Serif"/>
                <a:cs typeface="Microsoft Sans Serif"/>
              </a:rPr>
              <a:t> </a:t>
            </a:r>
            <a:r>
              <a:rPr sz="900" spc="45" dirty="0" err="1" smtClean="0">
                <a:solidFill>
                  <a:srgbClr val="171514"/>
                </a:solidFill>
                <a:latin typeface="Microsoft Sans Serif"/>
                <a:cs typeface="Microsoft Sans Serif"/>
              </a:rPr>
              <a:t>punta</a:t>
            </a:r>
            <a:r>
              <a:rPr sz="900" spc="-5" dirty="0" smtClean="0">
                <a:solidFill>
                  <a:srgbClr val="171514"/>
                </a:solidFill>
                <a:latin typeface="Microsoft Sans Serif"/>
                <a:cs typeface="Microsoft Sans Serif"/>
              </a:rPr>
              <a:t> </a:t>
            </a:r>
            <a:r>
              <a:rPr sz="900" spc="30" dirty="0">
                <a:solidFill>
                  <a:srgbClr val="171514"/>
                </a:solidFill>
                <a:latin typeface="Microsoft Sans Serif"/>
                <a:cs typeface="Microsoft Sans Serif"/>
              </a:rPr>
              <a:t>de</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los</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extremos</a:t>
            </a:r>
            <a:r>
              <a:rPr sz="900" spc="-5" dirty="0">
                <a:solidFill>
                  <a:srgbClr val="171514"/>
                </a:solidFill>
                <a:latin typeface="Microsoft Sans Serif"/>
                <a:cs typeface="Microsoft Sans Serif"/>
              </a:rPr>
              <a:t> </a:t>
            </a:r>
            <a:r>
              <a:rPr sz="900" spc="25" dirty="0">
                <a:solidFill>
                  <a:srgbClr val="171514"/>
                </a:solidFill>
                <a:latin typeface="Microsoft Sans Serif"/>
                <a:cs typeface="Microsoft Sans Serif"/>
              </a:rPr>
              <a:t>afilados</a:t>
            </a:r>
            <a:r>
              <a:rPr sz="900" spc="-5" dirty="0">
                <a:solidFill>
                  <a:srgbClr val="171514"/>
                </a:solidFill>
                <a:latin typeface="Microsoft Sans Serif"/>
                <a:cs typeface="Microsoft Sans Serif"/>
              </a:rPr>
              <a:t> </a:t>
            </a:r>
            <a:r>
              <a:rPr sz="900" spc="-10" dirty="0">
                <a:solidFill>
                  <a:srgbClr val="171514"/>
                </a:solidFill>
                <a:latin typeface="Microsoft Sans Serif"/>
                <a:cs typeface="Microsoft Sans Serif"/>
              </a:rPr>
              <a:t>es</a:t>
            </a:r>
            <a:r>
              <a:rPr sz="900" spc="-5" dirty="0">
                <a:solidFill>
                  <a:srgbClr val="171514"/>
                </a:solidFill>
                <a:latin typeface="Microsoft Sans Serif"/>
                <a:cs typeface="Microsoft Sans Serif"/>
              </a:rPr>
              <a:t> </a:t>
            </a:r>
            <a:r>
              <a:rPr sz="900" spc="40" dirty="0">
                <a:solidFill>
                  <a:srgbClr val="171514"/>
                </a:solidFill>
                <a:latin typeface="Microsoft Sans Serif"/>
                <a:cs typeface="Microsoft Sans Serif"/>
              </a:rPr>
              <a:t>mayor</a:t>
            </a:r>
            <a:r>
              <a:rPr sz="900" dirty="0">
                <a:solidFill>
                  <a:srgbClr val="171514"/>
                </a:solidFill>
                <a:latin typeface="Microsoft Sans Serif"/>
                <a:cs typeface="Microsoft Sans Serif"/>
              </a:rPr>
              <a:t> </a:t>
            </a:r>
            <a:r>
              <a:rPr sz="900" spc="35" dirty="0">
                <a:solidFill>
                  <a:srgbClr val="171514"/>
                </a:solidFill>
                <a:latin typeface="Microsoft Sans Serif"/>
                <a:cs typeface="Microsoft Sans Serif"/>
              </a:rPr>
              <a:t>que</a:t>
            </a:r>
            <a:r>
              <a:rPr sz="900" spc="-5" dirty="0">
                <a:solidFill>
                  <a:srgbClr val="171514"/>
                </a:solidFill>
                <a:latin typeface="Microsoft Sans Serif"/>
                <a:cs typeface="Microsoft Sans Serif"/>
              </a:rPr>
              <a:t> </a:t>
            </a:r>
            <a:r>
              <a:rPr sz="900" spc="30" dirty="0">
                <a:solidFill>
                  <a:srgbClr val="171514"/>
                </a:solidFill>
                <a:latin typeface="Microsoft Sans Serif"/>
                <a:cs typeface="Microsoft Sans Serif"/>
              </a:rPr>
              <a:t>en</a:t>
            </a:r>
            <a:r>
              <a:rPr sz="900" spc="-5" dirty="0">
                <a:solidFill>
                  <a:srgbClr val="171514"/>
                </a:solidFill>
                <a:latin typeface="Microsoft Sans Serif"/>
                <a:cs typeface="Microsoft Sans Serif"/>
              </a:rPr>
              <a:t> </a:t>
            </a:r>
            <a:r>
              <a:rPr sz="900" spc="15" dirty="0">
                <a:solidFill>
                  <a:srgbClr val="171514"/>
                </a:solidFill>
                <a:latin typeface="Microsoft Sans Serif"/>
                <a:cs typeface="Microsoft Sans Serif"/>
              </a:rPr>
              <a:t>los</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extremos</a:t>
            </a:r>
            <a:r>
              <a:rPr sz="900" spc="-5" dirty="0">
                <a:solidFill>
                  <a:srgbClr val="171514"/>
                </a:solidFill>
                <a:latin typeface="Microsoft Sans Serif"/>
                <a:cs typeface="Microsoft Sans Serif"/>
              </a:rPr>
              <a:t> </a:t>
            </a:r>
            <a:r>
              <a:rPr sz="900" spc="35" dirty="0">
                <a:solidFill>
                  <a:srgbClr val="171514"/>
                </a:solidFill>
                <a:latin typeface="Microsoft Sans Serif"/>
                <a:cs typeface="Microsoft Sans Serif"/>
              </a:rPr>
              <a:t>romos</a:t>
            </a:r>
            <a:r>
              <a:rPr sz="900" spc="35" dirty="0">
                <a:solidFill>
                  <a:srgbClr val="171514"/>
                </a:solidFill>
                <a:latin typeface="Microsoft Sans Serif"/>
                <a:cs typeface="Microsoft Sans Serif"/>
              </a:rPr>
              <a:t>,</a:t>
            </a:r>
            <a:r>
              <a:rPr sz="900" spc="-5" dirty="0">
                <a:solidFill>
                  <a:srgbClr val="171514"/>
                </a:solidFill>
                <a:latin typeface="Microsoft Sans Serif"/>
                <a:cs typeface="Microsoft Sans Serif"/>
              </a:rPr>
              <a:t> </a:t>
            </a:r>
            <a:r>
              <a:rPr sz="900" spc="30" dirty="0" err="1" smtClean="0">
                <a:solidFill>
                  <a:srgbClr val="171514"/>
                </a:solidFill>
                <a:latin typeface="Microsoft Sans Serif"/>
                <a:cs typeface="Microsoft Sans Serif"/>
              </a:rPr>
              <a:t>disminuye</a:t>
            </a:r>
            <a:r>
              <a:rPr lang="es-ES" sz="900" spc="30" dirty="0" smtClean="0">
                <a:solidFill>
                  <a:srgbClr val="171514"/>
                </a:solidFill>
                <a:latin typeface="Microsoft Sans Serif"/>
                <a:cs typeface="Microsoft Sans Serif"/>
              </a:rPr>
              <a:t> </a:t>
            </a:r>
            <a:r>
              <a:rPr sz="900" spc="25" dirty="0" err="1" smtClean="0">
                <a:solidFill>
                  <a:srgbClr val="171514"/>
                </a:solidFill>
                <a:latin typeface="Microsoft Sans Serif"/>
                <a:cs typeface="Microsoft Sans Serif"/>
              </a:rPr>
              <a:t>más</a:t>
            </a:r>
            <a:r>
              <a:rPr sz="900" spc="-15" dirty="0" smtClean="0">
                <a:solidFill>
                  <a:srgbClr val="171514"/>
                </a:solidFill>
                <a:latin typeface="Microsoft Sans Serif"/>
                <a:cs typeface="Microsoft Sans Serif"/>
              </a:rPr>
              <a:t> </a:t>
            </a:r>
            <a:r>
              <a:rPr sz="900" spc="40" dirty="0">
                <a:solidFill>
                  <a:srgbClr val="171514"/>
                </a:solidFill>
                <a:latin typeface="Microsoft Sans Serif"/>
                <a:cs typeface="Microsoft Sans Serif"/>
              </a:rPr>
              <a:t>rápidamente</a:t>
            </a:r>
            <a:r>
              <a:rPr sz="900" spc="-10" dirty="0">
                <a:solidFill>
                  <a:srgbClr val="171514"/>
                </a:solidFill>
                <a:latin typeface="Microsoft Sans Serif"/>
                <a:cs typeface="Microsoft Sans Serif"/>
              </a:rPr>
              <a:t> </a:t>
            </a:r>
            <a:r>
              <a:rPr sz="900" spc="15" dirty="0">
                <a:solidFill>
                  <a:srgbClr val="171514"/>
                </a:solidFill>
                <a:latin typeface="Microsoft Sans Serif"/>
                <a:cs typeface="Microsoft Sans Serif"/>
              </a:rPr>
              <a:t>al</a:t>
            </a:r>
            <a:r>
              <a:rPr sz="900" spc="-10" dirty="0">
                <a:solidFill>
                  <a:srgbClr val="171514"/>
                </a:solidFill>
                <a:latin typeface="Microsoft Sans Serif"/>
                <a:cs typeface="Microsoft Sans Serif"/>
              </a:rPr>
              <a:t> </a:t>
            </a:r>
            <a:r>
              <a:rPr sz="900" spc="45" dirty="0">
                <a:solidFill>
                  <a:srgbClr val="171514"/>
                </a:solidFill>
                <a:latin typeface="Microsoft Sans Serif"/>
                <a:cs typeface="Microsoft Sans Serif"/>
              </a:rPr>
              <a:t>aumentar</a:t>
            </a:r>
            <a:r>
              <a:rPr sz="900" spc="-10" dirty="0">
                <a:solidFill>
                  <a:srgbClr val="171514"/>
                </a:solidFill>
                <a:latin typeface="Microsoft Sans Serif"/>
                <a:cs typeface="Microsoft Sans Serif"/>
              </a:rPr>
              <a:t> </a:t>
            </a:r>
            <a:r>
              <a:rPr sz="900" spc="15" dirty="0">
                <a:solidFill>
                  <a:srgbClr val="171514"/>
                </a:solidFill>
                <a:latin typeface="Microsoft Sans Serif"/>
                <a:cs typeface="Microsoft Sans Serif"/>
              </a:rPr>
              <a:t>la</a:t>
            </a:r>
            <a:r>
              <a:rPr sz="900" spc="-15" dirty="0">
                <a:solidFill>
                  <a:srgbClr val="171514"/>
                </a:solidFill>
                <a:latin typeface="Microsoft Sans Serif"/>
                <a:cs typeface="Microsoft Sans Serif"/>
              </a:rPr>
              <a:t> </a:t>
            </a:r>
            <a:r>
              <a:rPr sz="900" spc="20" dirty="0">
                <a:solidFill>
                  <a:srgbClr val="171514"/>
                </a:solidFill>
                <a:latin typeface="Microsoft Sans Serif"/>
                <a:cs typeface="Microsoft Sans Serif"/>
              </a:rPr>
              <a:t>distancia</a:t>
            </a:r>
            <a:r>
              <a:rPr sz="900" spc="20" dirty="0">
                <a:solidFill>
                  <a:srgbClr val="171514"/>
                </a:solidFill>
                <a:latin typeface="Microsoft Sans Serif"/>
                <a:cs typeface="Microsoft Sans Serif"/>
              </a:rPr>
              <a:t>;</a:t>
            </a:r>
            <a:endParaRPr sz="900" dirty="0">
              <a:latin typeface="Microsoft Sans Serif"/>
              <a:cs typeface="Microsoft Sans Serif"/>
            </a:endParaRPr>
          </a:p>
        </p:txBody>
      </p:sp>
      <p:sp>
        <p:nvSpPr>
          <p:cNvPr id="20" name="object 20"/>
          <p:cNvSpPr txBox="1"/>
          <p:nvPr/>
        </p:nvSpPr>
        <p:spPr>
          <a:xfrm>
            <a:off x="5952111" y="5367582"/>
            <a:ext cx="534035" cy="496570"/>
          </a:xfrm>
          <a:prstGeom prst="rect">
            <a:avLst/>
          </a:prstGeom>
        </p:spPr>
        <p:txBody>
          <a:bodyPr vert="horz" wrap="square" lIns="0" tIns="12700" rIns="0" bIns="0" rtlCol="0">
            <a:spAutoFit/>
          </a:bodyPr>
          <a:lstStyle/>
          <a:p>
            <a:pPr marL="12700">
              <a:spcBef>
                <a:spcPts val="100"/>
              </a:spcBef>
            </a:pPr>
            <a:r>
              <a:rPr sz="550" spc="25" dirty="0">
                <a:solidFill>
                  <a:srgbClr val="171514"/>
                </a:solidFill>
                <a:latin typeface="Microsoft Sans Serif"/>
                <a:cs typeface="Microsoft Sans Serif"/>
              </a:rPr>
              <a:t>terminal</a:t>
            </a:r>
            <a:r>
              <a:rPr sz="550" spc="-40" dirty="0">
                <a:solidFill>
                  <a:srgbClr val="171514"/>
                </a:solidFill>
                <a:latin typeface="Microsoft Sans Serif"/>
                <a:cs typeface="Microsoft Sans Serif"/>
              </a:rPr>
              <a:t> </a:t>
            </a:r>
            <a:r>
              <a:rPr sz="550" spc="10" dirty="0">
                <a:solidFill>
                  <a:srgbClr val="171514"/>
                </a:solidFill>
                <a:latin typeface="Microsoft Sans Serif"/>
                <a:cs typeface="Microsoft Sans Serif"/>
              </a:rPr>
              <a:t>aérea</a:t>
            </a:r>
            <a:endParaRPr sz="550">
              <a:latin typeface="Microsoft Sans Serif"/>
              <a:cs typeface="Microsoft Sans Serif"/>
            </a:endParaRPr>
          </a:p>
          <a:p>
            <a:pPr marL="12700">
              <a:spcBef>
                <a:spcPts val="415"/>
              </a:spcBef>
            </a:pPr>
            <a:r>
              <a:rPr sz="500" spc="15" dirty="0">
                <a:solidFill>
                  <a:srgbClr val="171514"/>
                </a:solidFill>
                <a:latin typeface="Microsoft Sans Serif"/>
                <a:cs typeface="Microsoft Sans Serif"/>
              </a:rPr>
              <a:t>con</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cualquiera</a:t>
            </a:r>
            <a:endParaRPr sz="500">
              <a:latin typeface="Microsoft Sans Serif"/>
              <a:cs typeface="Microsoft Sans Serif"/>
            </a:endParaRPr>
          </a:p>
          <a:p>
            <a:pPr marL="12700">
              <a:spcBef>
                <a:spcPts val="375"/>
              </a:spcBef>
            </a:pPr>
            <a:r>
              <a:rPr sz="550" spc="25" dirty="0">
                <a:solidFill>
                  <a:srgbClr val="171514"/>
                </a:solidFill>
                <a:latin typeface="Microsoft Sans Serif"/>
                <a:cs typeface="Microsoft Sans Serif"/>
              </a:rPr>
              <a:t>puntiagudo</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o</a:t>
            </a:r>
            <a:endParaRPr sz="550">
              <a:latin typeface="Microsoft Sans Serif"/>
              <a:cs typeface="Microsoft Sans Serif"/>
            </a:endParaRPr>
          </a:p>
          <a:p>
            <a:pPr marL="12700">
              <a:spcBef>
                <a:spcPts val="515"/>
              </a:spcBef>
            </a:pPr>
            <a:r>
              <a:rPr sz="400" spc="20" dirty="0">
                <a:solidFill>
                  <a:srgbClr val="171514"/>
                </a:solidFill>
                <a:latin typeface="Microsoft Sans Serif"/>
                <a:cs typeface="Microsoft Sans Serif"/>
              </a:rPr>
              <a:t>extremo</a:t>
            </a:r>
            <a:r>
              <a:rPr sz="400" spc="-5" dirty="0">
                <a:solidFill>
                  <a:srgbClr val="171514"/>
                </a:solidFill>
                <a:latin typeface="Microsoft Sans Serif"/>
                <a:cs typeface="Microsoft Sans Serif"/>
              </a:rPr>
              <a:t> </a:t>
            </a:r>
            <a:r>
              <a:rPr sz="400" spc="15" dirty="0">
                <a:solidFill>
                  <a:srgbClr val="171514"/>
                </a:solidFill>
                <a:latin typeface="Microsoft Sans Serif"/>
                <a:cs typeface="Microsoft Sans Serif"/>
              </a:rPr>
              <a:t>redondeado</a:t>
            </a:r>
            <a:endParaRPr sz="400">
              <a:latin typeface="Microsoft Sans Serif"/>
              <a:cs typeface="Microsoft Sans Serif"/>
            </a:endParaRPr>
          </a:p>
        </p:txBody>
      </p:sp>
      <p:sp>
        <p:nvSpPr>
          <p:cNvPr id="21" name="object 21"/>
          <p:cNvSpPr txBox="1"/>
          <p:nvPr/>
        </p:nvSpPr>
        <p:spPr>
          <a:xfrm>
            <a:off x="7320834" y="6693187"/>
            <a:ext cx="643890" cy="274320"/>
          </a:xfrm>
          <a:prstGeom prst="rect">
            <a:avLst/>
          </a:prstGeom>
        </p:spPr>
        <p:txBody>
          <a:bodyPr vert="horz" wrap="square" lIns="0" tIns="20955" rIns="0" bIns="0" rtlCol="0">
            <a:spAutoFit/>
          </a:bodyPr>
          <a:lstStyle/>
          <a:p>
            <a:pPr marL="12700">
              <a:spcBef>
                <a:spcPts val="165"/>
              </a:spcBef>
            </a:pPr>
            <a:r>
              <a:rPr sz="650" spc="30" dirty="0">
                <a:solidFill>
                  <a:srgbClr val="171514"/>
                </a:solidFill>
                <a:latin typeface="Microsoft Sans Serif"/>
                <a:cs typeface="Microsoft Sans Serif"/>
              </a:rPr>
              <a:t>unión</a:t>
            </a:r>
            <a:r>
              <a:rPr sz="650" spc="-30" dirty="0">
                <a:solidFill>
                  <a:srgbClr val="171514"/>
                </a:solidFill>
                <a:latin typeface="Microsoft Sans Serif"/>
                <a:cs typeface="Microsoft Sans Serif"/>
              </a:rPr>
              <a:t> </a:t>
            </a:r>
            <a:r>
              <a:rPr sz="650" spc="15" dirty="0">
                <a:solidFill>
                  <a:srgbClr val="171514"/>
                </a:solidFill>
                <a:latin typeface="Microsoft Sans Serif"/>
                <a:cs typeface="Microsoft Sans Serif"/>
              </a:rPr>
              <a:t>soldada</a:t>
            </a:r>
            <a:r>
              <a:rPr sz="650" spc="-30" dirty="0">
                <a:solidFill>
                  <a:srgbClr val="171514"/>
                </a:solidFill>
                <a:latin typeface="Microsoft Sans Serif"/>
                <a:cs typeface="Microsoft Sans Serif"/>
              </a:rPr>
              <a:t> </a:t>
            </a:r>
            <a:r>
              <a:rPr sz="650" dirty="0">
                <a:solidFill>
                  <a:srgbClr val="171514"/>
                </a:solidFill>
                <a:latin typeface="Microsoft Sans Serif"/>
                <a:cs typeface="Microsoft Sans Serif"/>
              </a:rPr>
              <a:t>a</a:t>
            </a:r>
            <a:endParaRPr sz="650">
              <a:latin typeface="Microsoft Sans Serif"/>
              <a:cs typeface="Microsoft Sans Serif"/>
            </a:endParaRPr>
          </a:p>
          <a:p>
            <a:pPr marL="12700">
              <a:spcBef>
                <a:spcPts val="90"/>
              </a:spcBef>
            </a:pPr>
            <a:r>
              <a:rPr sz="850" spc="25" dirty="0">
                <a:solidFill>
                  <a:srgbClr val="171514"/>
                </a:solidFill>
                <a:latin typeface="Microsoft Sans Serif"/>
                <a:cs typeface="Microsoft Sans Serif"/>
              </a:rPr>
              <a:t>pararrayos</a:t>
            </a:r>
            <a:endParaRPr sz="850">
              <a:latin typeface="Microsoft Sans Serif"/>
              <a:cs typeface="Microsoft Sans Serif"/>
            </a:endParaRPr>
          </a:p>
        </p:txBody>
      </p:sp>
      <p:sp>
        <p:nvSpPr>
          <p:cNvPr id="22" name="object 22"/>
          <p:cNvSpPr txBox="1"/>
          <p:nvPr/>
        </p:nvSpPr>
        <p:spPr>
          <a:xfrm>
            <a:off x="5337175" y="7642948"/>
            <a:ext cx="2326005"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20" dirty="0">
                <a:solidFill>
                  <a:srgbClr val="171514"/>
                </a:solidFill>
                <a:latin typeface="Arial"/>
                <a:cs typeface="Arial"/>
              </a:rPr>
              <a:t> </a:t>
            </a:r>
            <a:r>
              <a:rPr sz="750" b="1" spc="10" dirty="0">
                <a:solidFill>
                  <a:srgbClr val="171514"/>
                </a:solidFill>
                <a:latin typeface="Arial"/>
                <a:cs typeface="Arial"/>
              </a:rPr>
              <a:t>8.7</a:t>
            </a:r>
            <a:r>
              <a:rPr sz="750" spc="10" dirty="0">
                <a:solidFill>
                  <a:srgbClr val="171514"/>
                </a:solidFill>
                <a:latin typeface="Microsoft Sans Serif"/>
                <a:cs typeface="Microsoft Sans Serif"/>
              </a:rPr>
              <a:t>Ejemplos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terminal</a:t>
            </a:r>
            <a:r>
              <a:rPr sz="750" spc="-10" dirty="0">
                <a:solidFill>
                  <a:srgbClr val="171514"/>
                </a:solidFill>
                <a:latin typeface="Microsoft Sans Serif"/>
                <a:cs typeface="Microsoft Sans Serif"/>
              </a:rPr>
              <a:t> </a:t>
            </a:r>
            <a:r>
              <a:rPr sz="750" spc="15" dirty="0">
                <a:solidFill>
                  <a:srgbClr val="171514"/>
                </a:solidFill>
                <a:latin typeface="Microsoft Sans Serif"/>
                <a:cs typeface="Microsoft Sans Serif"/>
              </a:rPr>
              <a:t>aérea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[Furse].</a:t>
            </a:r>
            <a:endParaRPr sz="750">
              <a:latin typeface="Microsoft Sans Serif"/>
              <a:cs typeface="Microsoft Sans Serif"/>
            </a:endParaRP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5841169" y="800101"/>
            <a:ext cx="3299701" cy="2327963"/>
          </a:xfrm>
          <a:prstGeom prst="rect">
            <a:avLst/>
          </a:prstGeom>
        </p:spPr>
      </p:pic>
      <p:sp>
        <p:nvSpPr>
          <p:cNvPr id="3" name="object 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146</a:t>
            </a:r>
            <a:endParaRPr sz="900">
              <a:latin typeface="Arial"/>
              <a:cs typeface="Arial"/>
            </a:endParaRPr>
          </a:p>
        </p:txBody>
      </p:sp>
      <p:sp>
        <p:nvSpPr>
          <p:cNvPr id="4" name="object 4"/>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5" name="object 5"/>
          <p:cNvSpPr txBox="1"/>
          <p:nvPr/>
        </p:nvSpPr>
        <p:spPr>
          <a:xfrm>
            <a:off x="7833719" y="1893743"/>
            <a:ext cx="507365" cy="97463"/>
          </a:xfrm>
          <a:prstGeom prst="rect">
            <a:avLst/>
          </a:prstGeom>
        </p:spPr>
        <p:txBody>
          <a:bodyPr vert="horz" wrap="square" lIns="0" tIns="12700" rIns="0" bIns="0" rtlCol="0">
            <a:spAutoFit/>
          </a:bodyPr>
          <a:lstStyle/>
          <a:p>
            <a:pPr marL="12700">
              <a:spcBef>
                <a:spcPts val="100"/>
              </a:spcBef>
            </a:pPr>
            <a:r>
              <a:rPr sz="550" spc="25" dirty="0">
                <a:solidFill>
                  <a:srgbClr val="171514"/>
                </a:solidFill>
                <a:latin typeface="Microsoft Sans Serif"/>
                <a:cs typeface="Microsoft Sans Serif"/>
              </a:rPr>
              <a:t>terminal</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aérea</a:t>
            </a:r>
            <a:endParaRPr sz="550">
              <a:latin typeface="Microsoft Sans Serif"/>
              <a:cs typeface="Microsoft Sans Serif"/>
            </a:endParaRPr>
          </a:p>
        </p:txBody>
      </p:sp>
      <p:sp>
        <p:nvSpPr>
          <p:cNvPr id="6" name="object 6"/>
          <p:cNvSpPr txBox="1"/>
          <p:nvPr/>
        </p:nvSpPr>
        <p:spPr>
          <a:xfrm>
            <a:off x="6473880" y="1967594"/>
            <a:ext cx="96520" cy="156453"/>
          </a:xfrm>
          <a:prstGeom prst="rect">
            <a:avLst/>
          </a:prstGeom>
        </p:spPr>
        <p:txBody>
          <a:bodyPr vert="horz" wrap="square" lIns="0" tIns="17780" rIns="0" bIns="0" rtlCol="0">
            <a:spAutoFit/>
          </a:bodyPr>
          <a:lstStyle/>
          <a:p>
            <a:pPr marL="12700">
              <a:spcBef>
                <a:spcPts val="140"/>
              </a:spcBef>
            </a:pPr>
            <a:r>
              <a:rPr sz="900" i="1" spc="55" dirty="0">
                <a:solidFill>
                  <a:srgbClr val="171514"/>
                </a:solidFill>
                <a:latin typeface="Arial"/>
                <a:cs typeface="Arial"/>
              </a:rPr>
              <a:t>h</a:t>
            </a:r>
            <a:endParaRPr sz="900">
              <a:latin typeface="Arial"/>
              <a:cs typeface="Arial"/>
            </a:endParaRPr>
          </a:p>
        </p:txBody>
      </p:sp>
      <p:sp>
        <p:nvSpPr>
          <p:cNvPr id="7" name="object 7"/>
          <p:cNvSpPr txBox="1"/>
          <p:nvPr/>
        </p:nvSpPr>
        <p:spPr>
          <a:xfrm>
            <a:off x="7127060" y="2886172"/>
            <a:ext cx="494665" cy="97463"/>
          </a:xfrm>
          <a:prstGeom prst="rect">
            <a:avLst/>
          </a:prstGeom>
        </p:spPr>
        <p:txBody>
          <a:bodyPr vert="horz" wrap="square" lIns="0" tIns="12700" rIns="0" bIns="0" rtlCol="0">
            <a:spAutoFit/>
          </a:bodyPr>
          <a:lstStyle/>
          <a:p>
            <a:pPr marL="12700">
              <a:spcBef>
                <a:spcPts val="100"/>
              </a:spcBef>
            </a:pPr>
            <a:r>
              <a:rPr sz="550" spc="20" dirty="0">
                <a:solidFill>
                  <a:srgbClr val="171514"/>
                </a:solidFill>
                <a:latin typeface="Microsoft Sans Serif"/>
                <a:cs typeface="Microsoft Sans Serif"/>
              </a:rPr>
              <a:t>radio</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cono</a:t>
            </a:r>
            <a:endParaRPr sz="550">
              <a:latin typeface="Microsoft Sans Serif"/>
              <a:cs typeface="Microsoft Sans Serif"/>
            </a:endParaRPr>
          </a:p>
        </p:txBody>
      </p:sp>
      <p:sp>
        <p:nvSpPr>
          <p:cNvPr id="8" name="object 8"/>
          <p:cNvSpPr txBox="1"/>
          <p:nvPr/>
        </p:nvSpPr>
        <p:spPr>
          <a:xfrm>
            <a:off x="5337172" y="3277923"/>
            <a:ext cx="1537970"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30" dirty="0">
                <a:solidFill>
                  <a:srgbClr val="171514"/>
                </a:solidFill>
                <a:latin typeface="Arial"/>
                <a:cs typeface="Arial"/>
              </a:rPr>
              <a:t> </a:t>
            </a:r>
            <a:r>
              <a:rPr sz="800" b="1" spc="10" dirty="0">
                <a:solidFill>
                  <a:srgbClr val="171514"/>
                </a:solidFill>
                <a:latin typeface="Arial"/>
                <a:cs typeface="Arial"/>
              </a:rPr>
              <a:t>8.8</a:t>
            </a:r>
            <a:r>
              <a:rPr sz="800" spc="10" dirty="0">
                <a:solidFill>
                  <a:srgbClr val="171514"/>
                </a:solidFill>
                <a:latin typeface="Microsoft Sans Serif"/>
                <a:cs typeface="Microsoft Sans Serif"/>
              </a:rPr>
              <a:t>Cono</a:t>
            </a:r>
            <a:r>
              <a:rPr sz="800" spc="-2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20" dirty="0">
                <a:solidFill>
                  <a:srgbClr val="171514"/>
                </a:solidFill>
                <a:latin typeface="Microsoft Sans Serif"/>
                <a:cs typeface="Microsoft Sans Serif"/>
              </a:rPr>
              <a:t> </a:t>
            </a:r>
            <a:r>
              <a:rPr sz="800" spc="25" dirty="0">
                <a:solidFill>
                  <a:srgbClr val="171514"/>
                </a:solidFill>
                <a:latin typeface="Microsoft Sans Serif"/>
                <a:cs typeface="Microsoft Sans Serif"/>
              </a:rPr>
              <a:t>protección.</a:t>
            </a:r>
            <a:endParaRPr sz="800">
              <a:latin typeface="Microsoft Sans Serif"/>
              <a:cs typeface="Microsoft Sans Serif"/>
            </a:endParaRPr>
          </a:p>
        </p:txBody>
      </p:sp>
      <p:sp>
        <p:nvSpPr>
          <p:cNvPr id="9" name="object 9"/>
          <p:cNvSpPr txBox="1"/>
          <p:nvPr/>
        </p:nvSpPr>
        <p:spPr>
          <a:xfrm>
            <a:off x="5337175" y="3788843"/>
            <a:ext cx="4326890" cy="4028154"/>
          </a:xfrm>
          <a:prstGeom prst="rect">
            <a:avLst/>
          </a:prstGeom>
        </p:spPr>
        <p:txBody>
          <a:bodyPr vert="horz" wrap="square" lIns="0" tIns="12700" rIns="0" bIns="0" rtlCol="0">
            <a:spAutoFit/>
          </a:bodyPr>
          <a:lstStyle/>
          <a:p>
            <a:pPr marL="12700" marR="66040" indent="152400">
              <a:lnSpc>
                <a:spcPct val="142900"/>
              </a:lnSpc>
              <a:spcBef>
                <a:spcPts val="100"/>
              </a:spcBef>
            </a:pP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región protegida </a:t>
            </a:r>
            <a:r>
              <a:rPr sz="700" spc="40" dirty="0">
                <a:solidFill>
                  <a:srgbClr val="171514"/>
                </a:solidFill>
                <a:latin typeface="Microsoft Sans Serif"/>
                <a:cs typeface="Microsoft Sans Serif"/>
              </a:rPr>
              <a:t>por un </a:t>
            </a:r>
            <a:r>
              <a:rPr sz="700" spc="35" dirty="0">
                <a:solidFill>
                  <a:srgbClr val="171514"/>
                </a:solidFill>
                <a:latin typeface="Microsoft Sans Serif"/>
                <a:cs typeface="Microsoft Sans Serif"/>
              </a:rPr>
              <a:t>terminal </a:t>
            </a:r>
            <a:r>
              <a:rPr sz="700" spc="20" dirty="0">
                <a:solidFill>
                  <a:srgbClr val="171514"/>
                </a:solidFill>
                <a:latin typeface="Microsoft Sans Serif"/>
                <a:cs typeface="Microsoft Sans Serif"/>
              </a:rPr>
              <a:t>aéreo </a:t>
            </a:r>
            <a:r>
              <a:rPr sz="700" spc="-5" dirty="0">
                <a:solidFill>
                  <a:srgbClr val="171514"/>
                </a:solidFill>
                <a:latin typeface="Microsoft Sans Serif"/>
                <a:cs typeface="Microsoft Sans Serif"/>
              </a:rPr>
              <a:t>se </a:t>
            </a:r>
            <a:r>
              <a:rPr sz="700" spc="10" dirty="0">
                <a:solidFill>
                  <a:srgbClr val="171514"/>
                </a:solidFill>
                <a:latin typeface="Microsoft Sans Serif"/>
                <a:cs typeface="Microsoft Sans Serif"/>
              </a:rPr>
              <a:t>conoce </a:t>
            </a:r>
            <a:r>
              <a:rPr sz="700" spc="30" dirty="0">
                <a:solidFill>
                  <a:srgbClr val="171514"/>
                </a:solidFill>
                <a:latin typeface="Microsoft Sans Serif"/>
                <a:cs typeface="Microsoft Sans Serif"/>
              </a:rPr>
              <a:t>como </a:t>
            </a:r>
            <a:r>
              <a:rPr sz="700" spc="20" dirty="0">
                <a:solidFill>
                  <a:srgbClr val="171514"/>
                </a:solidFill>
                <a:latin typeface="Microsoft Sans Serif"/>
                <a:cs typeface="Microsoft Sans Serif"/>
              </a:rPr>
              <a:t>cono de </a:t>
            </a:r>
            <a:r>
              <a:rPr sz="700" spc="25" dirty="0">
                <a:solidFill>
                  <a:srgbClr val="171514"/>
                </a:solidFill>
                <a:latin typeface="Microsoft Sans Serif"/>
                <a:cs typeface="Microsoft Sans Serif"/>
              </a:rPr>
              <a:t>protección </a:t>
            </a:r>
            <a:r>
              <a:rPr sz="700" spc="10" dirty="0">
                <a:solidFill>
                  <a:srgbClr val="171514"/>
                </a:solidFill>
                <a:latin typeface="Microsoft Sans Serif"/>
                <a:cs typeface="Microsoft Sans Serif"/>
              </a:rPr>
              <a:t>(Figura</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8.8).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mayoría</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especificaciones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estándar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coinciden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región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protegida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volumen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cono</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cuyo</a:t>
            </a:r>
            <a:r>
              <a:rPr sz="700" spc="1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radio </a:t>
            </a:r>
            <a:r>
              <a:rPr sz="700" spc="20" dirty="0">
                <a:solidFill>
                  <a:srgbClr val="171514"/>
                </a:solidFill>
                <a:latin typeface="Microsoft Sans Serif"/>
                <a:cs typeface="Microsoft Sans Serif"/>
              </a:rPr>
              <a:t>de </a:t>
            </a:r>
            <a:r>
              <a:rPr sz="700" spc="5" dirty="0">
                <a:solidFill>
                  <a:srgbClr val="171514"/>
                </a:solidFill>
                <a:latin typeface="Microsoft Sans Serif"/>
                <a:cs typeface="Microsoft Sans Serif"/>
              </a:rPr>
              <a:t>base </a:t>
            </a:r>
            <a:r>
              <a:rPr sz="700" spc="-5" dirty="0">
                <a:solidFill>
                  <a:srgbClr val="171514"/>
                </a:solidFill>
                <a:latin typeface="Microsoft Sans Serif"/>
                <a:cs typeface="Microsoft Sans Serif"/>
              </a:rPr>
              <a:t>es </a:t>
            </a:r>
            <a:r>
              <a:rPr sz="700" spc="25" dirty="0">
                <a:solidFill>
                  <a:srgbClr val="171514"/>
                </a:solidFill>
                <a:latin typeface="Microsoft Sans Serif"/>
                <a:cs typeface="Microsoft Sans Serif"/>
              </a:rPr>
              <a:t>igual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altura </a:t>
            </a:r>
            <a:r>
              <a:rPr sz="700" spc="20" dirty="0">
                <a:solidFill>
                  <a:srgbClr val="171514"/>
                </a:solidFill>
                <a:latin typeface="Microsoft Sans Serif"/>
                <a:cs typeface="Microsoft Sans Serif"/>
              </a:rPr>
              <a:t>del </a:t>
            </a:r>
            <a:r>
              <a:rPr sz="700" spc="30" dirty="0">
                <a:solidFill>
                  <a:srgbClr val="171514"/>
                </a:solidFill>
                <a:latin typeface="Microsoft Sans Serif"/>
                <a:cs typeface="Microsoft Sans Serif"/>
              </a:rPr>
              <a:t>terminal, </a:t>
            </a:r>
            <a:r>
              <a:rPr sz="700" spc="-5" dirty="0">
                <a:solidFill>
                  <a:srgbClr val="171514"/>
                </a:solidFill>
                <a:latin typeface="Microsoft Sans Serif"/>
                <a:cs typeface="Microsoft Sans Serif"/>
              </a:rPr>
              <a:t>es </a:t>
            </a:r>
            <a:r>
              <a:rPr sz="700" spc="15" dirty="0">
                <a:solidFill>
                  <a:srgbClr val="171514"/>
                </a:solidFill>
                <a:latin typeface="Microsoft Sans Serif"/>
                <a:cs typeface="Microsoft Sans Serif"/>
              </a:rPr>
              <a:t>decir, </a:t>
            </a:r>
            <a:r>
              <a:rPr sz="700" spc="40" dirty="0">
                <a:solidFill>
                  <a:srgbClr val="171514"/>
                </a:solidFill>
                <a:latin typeface="Microsoft Sans Serif"/>
                <a:cs typeface="Microsoft Sans Serif"/>
              </a:rPr>
              <a:t>un </a:t>
            </a:r>
            <a:r>
              <a:rPr sz="700" spc="20" dirty="0">
                <a:solidFill>
                  <a:srgbClr val="171514"/>
                </a:solidFill>
                <a:latin typeface="Microsoft Sans Serif"/>
                <a:cs typeface="Microsoft Sans Serif"/>
              </a:rPr>
              <a:t>cono de </a:t>
            </a:r>
            <a:r>
              <a:rPr sz="700" spc="25" dirty="0">
                <a:solidFill>
                  <a:srgbClr val="171514"/>
                </a:solidFill>
                <a:latin typeface="Microsoft Sans Serif"/>
                <a:cs typeface="Microsoft Sans Serif"/>
              </a:rPr>
              <a:t>protección </a:t>
            </a:r>
            <a:r>
              <a:rPr sz="700" dirty="0">
                <a:solidFill>
                  <a:srgbClr val="171514"/>
                </a:solidFill>
                <a:latin typeface="Microsoft Sans Serif"/>
                <a:cs typeface="Microsoft Sans Serif"/>
              </a:rPr>
              <a:t>1:1. </a:t>
            </a:r>
            <a:r>
              <a:rPr sz="700" spc="5" dirty="0" err="1">
                <a:solidFill>
                  <a:srgbClr val="171514"/>
                </a:solidFill>
                <a:latin typeface="Microsoft Sans Serif"/>
                <a:cs typeface="Microsoft Sans Serif"/>
              </a:rPr>
              <a:t>Todas</a:t>
            </a:r>
            <a:r>
              <a:rPr sz="700" spc="5" dirty="0">
                <a:solidFill>
                  <a:srgbClr val="171514"/>
                </a:solidFill>
                <a:latin typeface="Microsoft Sans Serif"/>
                <a:cs typeface="Microsoft Sans Serif"/>
              </a:rPr>
              <a:t> </a:t>
            </a:r>
            <a:r>
              <a:rPr sz="700" dirty="0" smtClean="0">
                <a:solidFill>
                  <a:srgbClr val="171514"/>
                </a:solidFill>
                <a:latin typeface="Microsoft Sans Serif"/>
                <a:cs typeface="Microsoft Sans Serif"/>
              </a:rPr>
              <a:t>las</a:t>
            </a:r>
            <a:r>
              <a:rPr lang="es-ES" sz="70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estructuras</a:t>
            </a:r>
            <a:r>
              <a:rPr sz="700" spc="2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 </a:t>
            </a:r>
            <a:r>
              <a:rPr sz="700" spc="-5" dirty="0">
                <a:solidFill>
                  <a:srgbClr val="171514"/>
                </a:solidFill>
                <a:latin typeface="Microsoft Sans Serif"/>
                <a:cs typeface="Microsoft Sans Serif"/>
              </a:rPr>
              <a:t>se </a:t>
            </a:r>
            <a:r>
              <a:rPr sz="700" spc="25" dirty="0">
                <a:solidFill>
                  <a:srgbClr val="171514"/>
                </a:solidFill>
                <a:latin typeface="Microsoft Sans Serif"/>
                <a:cs typeface="Microsoft Sans Serif"/>
              </a:rPr>
              <a:t>encuentran </a:t>
            </a:r>
            <a:r>
              <a:rPr sz="700" spc="35" dirty="0">
                <a:solidFill>
                  <a:srgbClr val="171514"/>
                </a:solidFill>
                <a:latin typeface="Microsoft Sans Serif"/>
                <a:cs typeface="Microsoft Sans Serif"/>
              </a:rPr>
              <a:t>dentro </a:t>
            </a:r>
            <a:r>
              <a:rPr sz="700" spc="20" dirty="0">
                <a:solidFill>
                  <a:srgbClr val="171514"/>
                </a:solidFill>
                <a:latin typeface="Microsoft Sans Serif"/>
                <a:cs typeface="Microsoft Sans Serif"/>
              </a:rPr>
              <a:t>del </a:t>
            </a:r>
            <a:r>
              <a:rPr sz="700" spc="30" dirty="0">
                <a:solidFill>
                  <a:srgbClr val="171514"/>
                </a:solidFill>
                <a:latin typeface="Microsoft Sans Serif"/>
                <a:cs typeface="Microsoft Sans Serif"/>
              </a:rPr>
              <a:t>volumen </a:t>
            </a:r>
            <a:r>
              <a:rPr sz="700" spc="20" dirty="0">
                <a:solidFill>
                  <a:srgbClr val="171514"/>
                </a:solidFill>
                <a:latin typeface="Microsoft Sans Serif"/>
                <a:cs typeface="Microsoft Sans Serif"/>
              </a:rPr>
              <a:t>del cono </a:t>
            </a:r>
            <a:r>
              <a:rPr sz="700" spc="15" dirty="0">
                <a:solidFill>
                  <a:srgbClr val="171514"/>
                </a:solidFill>
                <a:latin typeface="Microsoft Sans Serif"/>
                <a:cs typeface="Microsoft Sans Serif"/>
              </a:rPr>
              <a:t>están </a:t>
            </a:r>
            <a:r>
              <a:rPr sz="700" spc="30" dirty="0">
                <a:solidFill>
                  <a:srgbClr val="171514"/>
                </a:solidFill>
                <a:latin typeface="Microsoft Sans Serif"/>
                <a:cs typeface="Microsoft Sans Serif"/>
              </a:rPr>
              <a:t>completamente </a:t>
            </a:r>
            <a:r>
              <a:rPr sz="700" spc="25" dirty="0" err="1">
                <a:solidFill>
                  <a:srgbClr val="171514"/>
                </a:solidFill>
                <a:latin typeface="Microsoft Sans Serif"/>
                <a:cs typeface="Microsoft Sans Serif"/>
              </a:rPr>
              <a:t>protegidas</a:t>
            </a:r>
            <a:r>
              <a:rPr sz="700" spc="25"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contra</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golpes</a:t>
            </a:r>
            <a:r>
              <a:rPr sz="700" spc="2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directos. </a:t>
            </a:r>
            <a:r>
              <a:rPr sz="700" spc="-5" dirty="0">
                <a:solidFill>
                  <a:srgbClr val="171514"/>
                </a:solidFill>
                <a:latin typeface="Microsoft Sans Serif"/>
                <a:cs typeface="Microsoft Sans Serif"/>
              </a:rPr>
              <a:t>Los </a:t>
            </a:r>
            <a:r>
              <a:rPr sz="700" spc="25" dirty="0">
                <a:solidFill>
                  <a:srgbClr val="171514"/>
                </a:solidFill>
                <a:latin typeface="Microsoft Sans Serif"/>
                <a:cs typeface="Microsoft Sans Serif"/>
              </a:rPr>
              <a:t>terminales </a:t>
            </a:r>
            <a:r>
              <a:rPr sz="700" spc="15" dirty="0">
                <a:solidFill>
                  <a:srgbClr val="171514"/>
                </a:solidFill>
                <a:latin typeface="Microsoft Sans Serif"/>
                <a:cs typeface="Microsoft Sans Serif"/>
              </a:rPr>
              <a:t>aéreos </a:t>
            </a:r>
            <a:r>
              <a:rPr sz="700" spc="20" dirty="0">
                <a:solidFill>
                  <a:srgbClr val="171514"/>
                </a:solidFill>
                <a:latin typeface="Microsoft Sans Serif"/>
                <a:cs typeface="Microsoft Sans Serif"/>
              </a:rPr>
              <a:t>en </a:t>
            </a:r>
            <a:r>
              <a:rPr sz="700" spc="40" dirty="0">
                <a:solidFill>
                  <a:srgbClr val="171514"/>
                </a:solidFill>
                <a:latin typeface="Microsoft Sans Serif"/>
                <a:cs typeface="Microsoft Sans Serif"/>
              </a:rPr>
              <a:t>forma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mástiles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utilizan </a:t>
            </a:r>
            <a:r>
              <a:rPr sz="700" spc="25" dirty="0">
                <a:solidFill>
                  <a:srgbClr val="171514"/>
                </a:solidFill>
                <a:latin typeface="Microsoft Sans Serif"/>
                <a:cs typeface="Microsoft Sans Serif"/>
              </a:rPr>
              <a:t>para </a:t>
            </a:r>
            <a:r>
              <a:rPr sz="700" spc="35" dirty="0" err="1">
                <a:solidFill>
                  <a:srgbClr val="171514"/>
                </a:solidFill>
                <a:latin typeface="Microsoft Sans Serif"/>
                <a:cs typeface="Microsoft Sans Serif"/>
              </a:rPr>
              <a:t>proteger</a:t>
            </a:r>
            <a:r>
              <a:rPr sz="700" spc="3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pequeños</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edificios</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aislados,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subestaciones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embarcaciones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(consulte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también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Sección</a:t>
            </a:r>
            <a:r>
              <a:rPr sz="700" spc="-5" dirty="0">
                <a:solidFill>
                  <a:srgbClr val="171514"/>
                </a:solidFill>
                <a:latin typeface="Microsoft Sans Serif"/>
                <a:cs typeface="Microsoft Sans Serif"/>
              </a:rPr>
              <a:t> 8.5).</a:t>
            </a:r>
            <a:endParaRPr sz="700" dirty="0">
              <a:latin typeface="Microsoft Sans Serif"/>
              <a:cs typeface="Microsoft Sans Serif"/>
            </a:endParaRPr>
          </a:p>
          <a:p>
            <a:pPr marL="12700" marR="5080" indent="152400">
              <a:lnSpc>
                <a:spcPct val="142900"/>
              </a:lnSpc>
            </a:pPr>
            <a:r>
              <a:rPr sz="700" spc="-5" dirty="0">
                <a:solidFill>
                  <a:srgbClr val="171514"/>
                </a:solidFill>
                <a:latin typeface="Microsoft Sans Serif"/>
                <a:cs typeface="Microsoft Sans Serif"/>
              </a:rPr>
              <a:t>Los </a:t>
            </a:r>
            <a:r>
              <a:rPr sz="700" spc="25" dirty="0">
                <a:solidFill>
                  <a:srgbClr val="171514"/>
                </a:solidFill>
                <a:latin typeface="Microsoft Sans Serif"/>
                <a:cs typeface="Microsoft Sans Serif"/>
              </a:rPr>
              <a:t>terminales </a:t>
            </a:r>
            <a:r>
              <a:rPr sz="700" spc="15" dirty="0">
                <a:solidFill>
                  <a:srgbClr val="171514"/>
                </a:solidFill>
                <a:latin typeface="Microsoft Sans Serif"/>
                <a:cs typeface="Microsoft Sans Serif"/>
              </a:rPr>
              <a:t>aéreos </a:t>
            </a:r>
            <a:r>
              <a:rPr sz="700" spc="30" dirty="0">
                <a:solidFill>
                  <a:srgbClr val="171514"/>
                </a:solidFill>
                <a:latin typeface="Microsoft Sans Serif"/>
                <a:cs typeface="Microsoft Sans Serif"/>
              </a:rPr>
              <a:t>generalmente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colocan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techos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25" dirty="0">
                <a:solidFill>
                  <a:srgbClr val="171514"/>
                </a:solidFill>
                <a:latin typeface="Microsoft Sans Serif"/>
                <a:cs typeface="Microsoft Sans Serif"/>
              </a:rPr>
              <a:t>estructuras</a:t>
            </a:r>
            <a:r>
              <a:rPr sz="700" spc="25" dirty="0">
                <a:solidFill>
                  <a:srgbClr val="171514"/>
                </a:solidFill>
                <a:latin typeface="Microsoft Sans Serif"/>
                <a:cs typeface="Microsoft Sans Serif"/>
              </a:rPr>
              <a:t> para </a:t>
            </a:r>
            <a:r>
              <a:rPr sz="700" spc="30" dirty="0" err="1" smtClean="0">
                <a:solidFill>
                  <a:srgbClr val="171514"/>
                </a:solidFill>
                <a:latin typeface="Microsoft Sans Serif"/>
                <a:cs typeface="Microsoft Sans Serif"/>
              </a:rPr>
              <a:t>proporcionar</a:t>
            </a:r>
            <a:r>
              <a:rPr lang="es-ES" sz="700" spc="30"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una</a:t>
            </a:r>
            <a:r>
              <a:rPr sz="700" spc="3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zona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protección alrededor </a:t>
            </a:r>
            <a:r>
              <a:rPr sz="700" spc="20" dirty="0">
                <a:solidFill>
                  <a:srgbClr val="171514"/>
                </a:solidFill>
                <a:latin typeface="Microsoft Sans Serif"/>
                <a:cs typeface="Microsoft Sans Serif"/>
              </a:rPr>
              <a:t>de </a:t>
            </a:r>
            <a:r>
              <a:rPr sz="700" spc="40" dirty="0">
                <a:solidFill>
                  <a:srgbClr val="171514"/>
                </a:solidFill>
                <a:latin typeface="Microsoft Sans Serif"/>
                <a:cs typeface="Microsoft Sans Serif"/>
              </a:rPr>
              <a:t>un </a:t>
            </a:r>
            <a:r>
              <a:rPr sz="700" spc="15" dirty="0">
                <a:solidFill>
                  <a:srgbClr val="171514"/>
                </a:solidFill>
                <a:latin typeface="Microsoft Sans Serif"/>
                <a:cs typeface="Microsoft Sans Serif"/>
              </a:rPr>
              <a:t>edificio. </a:t>
            </a:r>
            <a:r>
              <a:rPr sz="700" spc="-15" dirty="0">
                <a:solidFill>
                  <a:srgbClr val="171514"/>
                </a:solidFill>
                <a:latin typeface="Microsoft Sans Serif"/>
                <a:cs typeface="Microsoft Sans Serif"/>
              </a:rPr>
              <a:t>Las </a:t>
            </a:r>
            <a:r>
              <a:rPr lang="es-ES" sz="700" spc="10" dirty="0" smtClean="0">
                <a:solidFill>
                  <a:srgbClr val="171514"/>
                </a:solidFill>
                <a:latin typeface="Microsoft Sans Serif"/>
                <a:cs typeface="Microsoft Sans Serif"/>
              </a:rPr>
              <a:t>jabalina</a:t>
            </a:r>
            <a:r>
              <a:rPr sz="700" spc="10" dirty="0" smtClean="0">
                <a:solidFill>
                  <a:srgbClr val="171514"/>
                </a:solidFill>
                <a:latin typeface="Microsoft Sans Serif"/>
                <a:cs typeface="Microsoft Sans Serif"/>
              </a:rPr>
              <a:t>s </a:t>
            </a:r>
            <a:r>
              <a:rPr sz="700" spc="30" dirty="0">
                <a:solidFill>
                  <a:srgbClr val="171514"/>
                </a:solidFill>
                <a:latin typeface="Microsoft Sans Serif"/>
                <a:cs typeface="Microsoft Sans Serif"/>
              </a:rPr>
              <a:t>generalmente </a:t>
            </a:r>
            <a:r>
              <a:rPr sz="700" spc="-5" dirty="0">
                <a:solidFill>
                  <a:srgbClr val="171514"/>
                </a:solidFill>
                <a:latin typeface="Microsoft Sans Serif"/>
                <a:cs typeface="Microsoft Sans Serif"/>
              </a:rPr>
              <a:t>se </a:t>
            </a:r>
            <a:r>
              <a:rPr sz="700" spc="20" dirty="0">
                <a:solidFill>
                  <a:srgbClr val="171514"/>
                </a:solidFill>
                <a:latin typeface="Microsoft Sans Serif"/>
                <a:cs typeface="Microsoft Sans Serif"/>
              </a:rPr>
              <a:t>instalan </a:t>
            </a:r>
            <a:r>
              <a:rPr sz="700" spc="25" dirty="0">
                <a:solidFill>
                  <a:srgbClr val="171514"/>
                </a:solidFill>
                <a:latin typeface="Microsoft Sans Serif"/>
                <a:cs typeface="Microsoft Sans Serif"/>
              </a:rPr>
              <a:t>alrededor</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periferia</a:t>
            </a:r>
            <a:r>
              <a:rPr sz="700" spc="2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techos </a:t>
            </a:r>
            <a:r>
              <a:rPr sz="700" spc="20" dirty="0">
                <a:solidFill>
                  <a:srgbClr val="171514"/>
                </a:solidFill>
                <a:latin typeface="Microsoft Sans Serif"/>
                <a:cs typeface="Microsoft Sans Serif"/>
              </a:rPr>
              <a:t>planos </a:t>
            </a:r>
            <a:r>
              <a:rPr sz="700" spc="35" dirty="0">
                <a:solidFill>
                  <a:srgbClr val="171514"/>
                </a:solidFill>
                <a:latin typeface="Microsoft Sans Serif"/>
                <a:cs typeface="Microsoft Sans Serif"/>
              </a:rPr>
              <a:t>dentro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60 </a:t>
            </a:r>
            <a:r>
              <a:rPr sz="700" spc="25" dirty="0">
                <a:solidFill>
                  <a:srgbClr val="171514"/>
                </a:solidFill>
                <a:latin typeface="Microsoft Sans Serif"/>
                <a:cs typeface="Microsoft Sans Serif"/>
              </a:rPr>
              <a:t>cm </a:t>
            </a:r>
            <a:r>
              <a:rPr sz="700" spc="-10" dirty="0">
                <a:solidFill>
                  <a:srgbClr val="171514"/>
                </a:solidFill>
                <a:latin typeface="Microsoft Sans Serif"/>
                <a:cs typeface="Microsoft Sans Serif"/>
              </a:rPr>
              <a:t>(24)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25" dirty="0">
                <a:solidFill>
                  <a:srgbClr val="171514"/>
                </a:solidFill>
                <a:latin typeface="Microsoft Sans Serif"/>
                <a:cs typeface="Microsoft Sans Serif"/>
              </a:rPr>
              <a:t>cumbreras </a:t>
            </a:r>
            <a:r>
              <a:rPr sz="700" spc="15" dirty="0">
                <a:solidFill>
                  <a:srgbClr val="171514"/>
                </a:solidFill>
                <a:latin typeface="Microsoft Sans Serif"/>
                <a:cs typeface="Microsoft Sans Serif"/>
              </a:rPr>
              <a:t>finales </a:t>
            </a:r>
            <a:r>
              <a:rPr sz="700" spc="5" dirty="0">
                <a:solidFill>
                  <a:srgbClr val="171514"/>
                </a:solidFill>
                <a:latin typeface="Microsoft Sans Serif"/>
                <a:cs typeface="Microsoft Sans Serif"/>
              </a:rPr>
              <a:t>y </a:t>
            </a:r>
            <a:r>
              <a:rPr sz="700" spc="15" dirty="0">
                <a:solidFill>
                  <a:srgbClr val="171514"/>
                </a:solidFill>
                <a:latin typeface="Microsoft Sans Serif"/>
                <a:cs typeface="Microsoft Sans Serif"/>
              </a:rPr>
              <a:t>(según</a:t>
            </a:r>
            <a:r>
              <a:rPr sz="700" spc="15" dirty="0">
                <a:solidFill>
                  <a:srgbClr val="171514"/>
                </a:solidFill>
                <a:latin typeface="Microsoft Sans Serif"/>
                <a:cs typeface="Microsoft Sans Serif"/>
              </a:rPr>
              <a:t> </a:t>
            </a:r>
            <a:r>
              <a:rPr sz="700" spc="-30" dirty="0">
                <a:solidFill>
                  <a:srgbClr val="171514"/>
                </a:solidFill>
                <a:latin typeface="Microsoft Sans Serif"/>
                <a:cs typeface="Microsoft Sans Serif"/>
              </a:rPr>
              <a:t>NFPA </a:t>
            </a:r>
            <a:r>
              <a:rPr sz="700" spc="-5" dirty="0">
                <a:solidFill>
                  <a:srgbClr val="171514"/>
                </a:solidFill>
                <a:latin typeface="Microsoft Sans Serif"/>
                <a:cs typeface="Microsoft Sans Serif"/>
              </a:rPr>
              <a:t>90) </a:t>
            </a:r>
            <a:r>
              <a:rPr sz="700" dirty="0" smtClean="0">
                <a:solidFill>
                  <a:srgbClr val="171514"/>
                </a:solidFill>
                <a:latin typeface="Microsoft Sans Serif"/>
                <a:cs typeface="Microsoft Sans Serif"/>
              </a:rPr>
              <a:t>a</a:t>
            </a:r>
            <a:r>
              <a:rPr lang="es-ES" sz="70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intervalos</a:t>
            </a:r>
            <a:r>
              <a:rPr sz="700" spc="2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 </a:t>
            </a:r>
            <a:r>
              <a:rPr sz="700" spc="35" dirty="0">
                <a:solidFill>
                  <a:srgbClr val="171514"/>
                </a:solidFill>
                <a:latin typeface="Microsoft Sans Serif"/>
                <a:cs typeface="Microsoft Sans Serif"/>
              </a:rPr>
              <a:t>no </a:t>
            </a:r>
            <a:r>
              <a:rPr sz="700" spc="15" dirty="0">
                <a:solidFill>
                  <a:srgbClr val="171514"/>
                </a:solidFill>
                <a:latin typeface="Microsoft Sans Serif"/>
                <a:cs typeface="Microsoft Sans Serif"/>
              </a:rPr>
              <a:t>excedan </a:t>
            </a:r>
            <a:r>
              <a:rPr sz="700" spc="10" dirty="0">
                <a:solidFill>
                  <a:srgbClr val="171514"/>
                </a:solidFill>
                <a:latin typeface="Microsoft Sans Serif"/>
                <a:cs typeface="Microsoft Sans Serif"/>
              </a:rPr>
              <a:t>los 6 </a:t>
            </a:r>
            <a:r>
              <a:rPr sz="700" spc="70" dirty="0">
                <a:solidFill>
                  <a:srgbClr val="171514"/>
                </a:solidFill>
                <a:latin typeface="Microsoft Sans Serif"/>
                <a:cs typeface="Microsoft Sans Serif"/>
              </a:rPr>
              <a:t>m </a:t>
            </a:r>
            <a:r>
              <a:rPr sz="700" spc="-5" dirty="0">
                <a:solidFill>
                  <a:srgbClr val="171514"/>
                </a:solidFill>
                <a:latin typeface="Microsoft Sans Serif"/>
                <a:cs typeface="Microsoft Sans Serif"/>
              </a:rPr>
              <a:t>(20 </a:t>
            </a:r>
            <a:r>
              <a:rPr sz="700" spc="5" dirty="0">
                <a:solidFill>
                  <a:srgbClr val="171514"/>
                </a:solidFill>
                <a:latin typeface="Microsoft Sans Serif"/>
                <a:cs typeface="Microsoft Sans Serif"/>
              </a:rPr>
              <a:t>pies) </a:t>
            </a:r>
            <a:r>
              <a:rPr sz="700" spc="25" dirty="0">
                <a:solidFill>
                  <a:srgbClr val="171514"/>
                </a:solidFill>
                <a:latin typeface="Microsoft Sans Serif"/>
                <a:cs typeface="Microsoft Sans Serif"/>
              </a:rPr>
              <a:t>para </a:t>
            </a:r>
            <a:r>
              <a:rPr sz="700" dirty="0">
                <a:solidFill>
                  <a:srgbClr val="171514"/>
                </a:solidFill>
                <a:latin typeface="Microsoft Sans Serif"/>
                <a:cs typeface="Microsoft Sans Serif"/>
              </a:rPr>
              <a:t>las </a:t>
            </a:r>
            <a:r>
              <a:rPr sz="700" spc="25" dirty="0">
                <a:solidFill>
                  <a:srgbClr val="171514"/>
                </a:solidFill>
                <a:latin typeface="Microsoft Sans Serif"/>
                <a:cs typeface="Microsoft Sans Serif"/>
              </a:rPr>
              <a:t>terminales</a:t>
            </a:r>
            <a:r>
              <a:rPr sz="700" spc="2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25" dirty="0">
                <a:solidFill>
                  <a:srgbClr val="171514"/>
                </a:solidFill>
                <a:latin typeface="Microsoft Sans Serif"/>
                <a:cs typeface="Microsoft Sans Serif"/>
              </a:rPr>
              <a:t>lo </a:t>
            </a:r>
            <a:r>
              <a:rPr sz="700" spc="30" dirty="0">
                <a:solidFill>
                  <a:srgbClr val="171514"/>
                </a:solidFill>
                <a:latin typeface="Microsoft Sans Serif"/>
                <a:cs typeface="Microsoft Sans Serif"/>
              </a:rPr>
              <a:t>largo </a:t>
            </a:r>
            <a:r>
              <a:rPr sz="700" spc="20" dirty="0">
                <a:solidFill>
                  <a:srgbClr val="171514"/>
                </a:solidFill>
                <a:latin typeface="Microsoft Sans Serif"/>
                <a:cs typeface="Microsoft Sans Serif"/>
              </a:rPr>
              <a:t>del </a:t>
            </a:r>
            <a:r>
              <a:rPr sz="700" spc="35" dirty="0" err="1" smtClean="0">
                <a:solidFill>
                  <a:srgbClr val="171514"/>
                </a:solidFill>
                <a:latin typeface="Microsoft Sans Serif"/>
                <a:cs typeface="Microsoft Sans Serif"/>
              </a:rPr>
              <a:t>perí</a:t>
            </a:r>
            <a:r>
              <a:rPr lang="es-ES" sz="700" spc="35" dirty="0" smtClean="0">
                <a:solidFill>
                  <a:srgbClr val="171514"/>
                </a:solidFill>
                <a:latin typeface="Microsoft Sans Serif"/>
                <a:cs typeface="Microsoft Sans Serif"/>
              </a:rPr>
              <a:t>m</a:t>
            </a:r>
            <a:r>
              <a:rPr sz="700" spc="3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 </a:t>
            </a:r>
            <a:r>
              <a:rPr sz="700" spc="25" dirty="0">
                <a:solidFill>
                  <a:srgbClr val="171514"/>
                </a:solidFill>
                <a:latin typeface="Microsoft Sans Serif"/>
                <a:cs typeface="Microsoft Sans Serif"/>
              </a:rPr>
              <a:t>techo</a:t>
            </a:r>
            <a:r>
              <a:rPr sz="700" spc="25" dirty="0">
                <a:solidFill>
                  <a:srgbClr val="171514"/>
                </a:solidFill>
                <a:latin typeface="Microsoft Sans Serif"/>
                <a:cs typeface="Microsoft Sans Serif"/>
              </a:rPr>
              <a:t> </a:t>
            </a:r>
            <a:r>
              <a:rPr sz="700" spc="5" dirty="0">
                <a:solidFill>
                  <a:srgbClr val="171514"/>
                </a:solidFill>
                <a:latin typeface="Microsoft Sans Serif"/>
                <a:cs typeface="Microsoft Sans Serif"/>
              </a:rPr>
              <a:t>y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15</a:t>
            </a:r>
            <a:r>
              <a:rPr sz="700" spc="15" dirty="0" smtClean="0">
                <a:solidFill>
                  <a:srgbClr val="171514"/>
                </a:solidFill>
                <a:latin typeface="Microsoft Sans Serif"/>
                <a:cs typeface="Microsoft Sans Serif"/>
              </a:rPr>
              <a:t> </a:t>
            </a:r>
            <a:r>
              <a:rPr sz="700" spc="70" dirty="0">
                <a:solidFill>
                  <a:srgbClr val="171514"/>
                </a:solidFill>
                <a:latin typeface="Microsoft Sans Serif"/>
                <a:cs typeface="Microsoft Sans Serif"/>
              </a:rPr>
              <a:t>m</a:t>
            </a:r>
            <a:r>
              <a:rPr sz="700" spc="15" dirty="0">
                <a:solidFill>
                  <a:srgbClr val="171514"/>
                </a:solidFill>
                <a:latin typeface="Microsoft Sans Serif"/>
                <a:cs typeface="Microsoft Sans Serif"/>
              </a:rPr>
              <a:t> </a:t>
            </a:r>
            <a:r>
              <a:rPr sz="700" spc="-5" dirty="0">
                <a:solidFill>
                  <a:srgbClr val="171514"/>
                </a:solidFill>
                <a:latin typeface="Microsoft Sans Serif"/>
                <a:cs typeface="Microsoft Sans Serif"/>
              </a:rPr>
              <a:t>(50</a:t>
            </a:r>
            <a:r>
              <a:rPr sz="700" spc="15" dirty="0">
                <a:solidFill>
                  <a:srgbClr val="171514"/>
                </a:solidFill>
                <a:latin typeface="Microsoft Sans Serif"/>
                <a:cs typeface="Microsoft Sans Serif"/>
              </a:rPr>
              <a:t> </a:t>
            </a:r>
            <a:r>
              <a:rPr sz="700" spc="5" dirty="0">
                <a:solidFill>
                  <a:srgbClr val="171514"/>
                </a:solidFill>
                <a:latin typeface="Microsoft Sans Serif"/>
                <a:cs typeface="Microsoft Sans Serif"/>
              </a:rPr>
              <a:t>pies)</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1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terminales</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internas.</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Todos</a:t>
            </a:r>
            <a:r>
              <a:rPr sz="700" spc="2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terminales</a:t>
            </a:r>
            <a:r>
              <a:rPr sz="700" spc="15" dirty="0">
                <a:solidFill>
                  <a:srgbClr val="171514"/>
                </a:solidFill>
                <a:latin typeface="Microsoft Sans Serif"/>
                <a:cs typeface="Microsoft Sans Serif"/>
              </a:rPr>
              <a:t> están </a:t>
            </a:r>
            <a:r>
              <a:rPr sz="700" spc="20" dirty="0">
                <a:solidFill>
                  <a:srgbClr val="171514"/>
                </a:solidFill>
                <a:latin typeface="Microsoft Sans Serif"/>
                <a:cs typeface="Microsoft Sans Serif"/>
              </a:rPr>
              <a:t>interconectados</a:t>
            </a:r>
            <a:r>
              <a:rPr sz="700" spc="1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1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conectados</a:t>
            </a:r>
            <a:r>
              <a:rPr lang="es-ES" sz="700" spc="15"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a </a:t>
            </a:r>
            <a:r>
              <a:rPr sz="700" spc="15" dirty="0">
                <a:solidFill>
                  <a:srgbClr val="171514"/>
                </a:solidFill>
                <a:latin typeface="Microsoft Sans Serif"/>
                <a:cs typeface="Microsoft Sans Serif"/>
              </a:rPr>
              <a:t>varios </a:t>
            </a:r>
            <a:r>
              <a:rPr sz="700" spc="20" dirty="0">
                <a:solidFill>
                  <a:srgbClr val="171514"/>
                </a:solidFill>
                <a:latin typeface="Microsoft Sans Serif"/>
                <a:cs typeface="Microsoft Sans Serif"/>
              </a:rPr>
              <a:t>conductores de </a:t>
            </a:r>
            <a:r>
              <a:rPr sz="700" spc="15" dirty="0">
                <a:solidFill>
                  <a:srgbClr val="171514"/>
                </a:solidFill>
                <a:latin typeface="Microsoft Sans Serif"/>
                <a:cs typeface="Microsoft Sans Serif"/>
              </a:rPr>
              <a:t>bajada. </a:t>
            </a:r>
            <a:r>
              <a:rPr sz="700" dirty="0">
                <a:solidFill>
                  <a:srgbClr val="171514"/>
                </a:solidFill>
                <a:latin typeface="Microsoft Sans Serif"/>
                <a:cs typeface="Microsoft Sans Serif"/>
              </a:rPr>
              <a:t>Al </a:t>
            </a:r>
            <a:r>
              <a:rPr sz="700" spc="40" dirty="0">
                <a:solidFill>
                  <a:srgbClr val="171514"/>
                </a:solidFill>
                <a:latin typeface="Microsoft Sans Serif"/>
                <a:cs typeface="Microsoft Sans Serif"/>
              </a:rPr>
              <a:t>unir </a:t>
            </a:r>
            <a:r>
              <a:rPr sz="700" spc="30" dirty="0">
                <a:solidFill>
                  <a:srgbClr val="171514"/>
                </a:solidFill>
                <a:latin typeface="Microsoft Sans Serif"/>
                <a:cs typeface="Microsoft Sans Serif"/>
              </a:rPr>
              <a:t>todos </a:t>
            </a:r>
            <a:r>
              <a:rPr sz="700" spc="10" dirty="0">
                <a:solidFill>
                  <a:srgbClr val="171514"/>
                </a:solidFill>
                <a:latin typeface="Microsoft Sans Serif"/>
                <a:cs typeface="Microsoft Sans Serif"/>
              </a:rPr>
              <a:t>los </a:t>
            </a:r>
            <a:r>
              <a:rPr sz="700" spc="30" dirty="0">
                <a:solidFill>
                  <a:srgbClr val="171514"/>
                </a:solidFill>
                <a:latin typeface="Microsoft Sans Serif"/>
                <a:cs typeface="Microsoft Sans Serif"/>
              </a:rPr>
              <a:t>puntos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de </a:t>
            </a:r>
            <a:r>
              <a:rPr sz="700" spc="10" dirty="0">
                <a:solidFill>
                  <a:srgbClr val="171514"/>
                </a:solidFill>
                <a:latin typeface="Microsoft Sans Serif"/>
                <a:cs typeface="Microsoft Sans Serif"/>
              </a:rPr>
              <a:t>los </a:t>
            </a:r>
            <a:r>
              <a:rPr sz="700" spc="20" dirty="0">
                <a:solidFill>
                  <a:srgbClr val="171514"/>
                </a:solidFill>
                <a:latin typeface="Microsoft Sans Serif"/>
                <a:cs typeface="Microsoft Sans Serif"/>
              </a:rPr>
              <a:t>conductores</a:t>
            </a:r>
            <a:r>
              <a:rPr sz="700" spc="20" dirty="0">
                <a:solidFill>
                  <a:srgbClr val="171514"/>
                </a:solidFill>
                <a:latin typeface="Microsoft Sans Serif"/>
                <a:cs typeface="Microsoft Sans Serif"/>
              </a:rPr>
              <a:t> de </a:t>
            </a:r>
            <a:r>
              <a:rPr sz="700" spc="15" dirty="0" smtClean="0">
                <a:solidFill>
                  <a:srgbClr val="171514"/>
                </a:solidFill>
                <a:latin typeface="Microsoft Sans Serif"/>
                <a:cs typeface="Microsoft Sans Serif"/>
              </a:rPr>
              <a:t>bajada</a:t>
            </a:r>
            <a:r>
              <a:rPr lang="es-ES" sz="700" spc="1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alrededor</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edificio,</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forma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anillo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rodea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edificio</a:t>
            </a:r>
            <a:r>
              <a:rPr sz="700" spc="5" dirty="0">
                <a:solidFill>
                  <a:srgbClr val="171514"/>
                </a:solidFill>
                <a:latin typeface="Microsoft Sans Serif"/>
                <a:cs typeface="Microsoft Sans Serif"/>
              </a:rPr>
              <a:t> y</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ayuda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igualar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potencial</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todo</a:t>
            </a:r>
            <a:r>
              <a:rPr sz="700" spc="4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el </a:t>
            </a:r>
            <a:r>
              <a:rPr sz="700" spc="15" dirty="0">
                <a:solidFill>
                  <a:srgbClr val="171514"/>
                </a:solidFill>
                <a:latin typeface="Microsoft Sans Serif"/>
                <a:cs typeface="Microsoft Sans Serif"/>
              </a:rPr>
              <a:t>sistema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En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Figura </a:t>
            </a:r>
            <a:r>
              <a:rPr sz="700" spc="5" dirty="0">
                <a:solidFill>
                  <a:srgbClr val="171514"/>
                </a:solidFill>
                <a:latin typeface="Microsoft Sans Serif"/>
                <a:cs typeface="Microsoft Sans Serif"/>
              </a:rPr>
              <a:t>8.9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muestra </a:t>
            </a:r>
            <a:r>
              <a:rPr sz="700" spc="40" dirty="0">
                <a:solidFill>
                  <a:srgbClr val="171514"/>
                </a:solidFill>
                <a:latin typeface="Microsoft Sans Serif"/>
                <a:cs typeface="Microsoft Sans Serif"/>
              </a:rPr>
              <a:t>un </a:t>
            </a:r>
            <a:r>
              <a:rPr sz="700" spc="25" dirty="0">
                <a:solidFill>
                  <a:srgbClr val="171514"/>
                </a:solidFill>
                <a:latin typeface="Microsoft Sans Serif"/>
                <a:cs typeface="Microsoft Sans Serif"/>
              </a:rPr>
              <a:t>ejemplo </a:t>
            </a:r>
            <a:r>
              <a:rPr sz="700" spc="20" dirty="0">
                <a:solidFill>
                  <a:srgbClr val="171514"/>
                </a:solidFill>
                <a:latin typeface="Microsoft Sans Serif"/>
                <a:cs typeface="Microsoft Sans Serif"/>
              </a:rPr>
              <a:t>del uso de </a:t>
            </a:r>
            <a:r>
              <a:rPr sz="700" spc="25" dirty="0">
                <a:solidFill>
                  <a:srgbClr val="171514"/>
                </a:solidFill>
                <a:latin typeface="Microsoft Sans Serif"/>
                <a:cs typeface="Microsoft Sans Serif"/>
              </a:rPr>
              <a:t>terminales </a:t>
            </a:r>
            <a:r>
              <a:rPr sz="700" spc="5" dirty="0">
                <a:solidFill>
                  <a:srgbClr val="171514"/>
                </a:solidFill>
                <a:latin typeface="Microsoft Sans Serif"/>
                <a:cs typeface="Microsoft Sans Serif"/>
              </a:rPr>
              <a:t>aéreas </a:t>
            </a:r>
            <a:r>
              <a:rPr sz="700" spc="20" dirty="0" err="1">
                <a:solidFill>
                  <a:srgbClr val="171514"/>
                </a:solidFill>
                <a:latin typeface="Microsoft Sans Serif"/>
                <a:cs typeface="Microsoft Sans Serif"/>
              </a:rPr>
              <a:t>en</a:t>
            </a:r>
            <a:r>
              <a:rPr sz="700" spc="2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cubierta</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plana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edificio</a:t>
            </a:r>
            <a:r>
              <a:rPr sz="700" spc="1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a:spcBef>
                <a:spcPts val="45"/>
              </a:spcBef>
            </a:pPr>
            <a:endParaRPr sz="700" dirty="0">
              <a:latin typeface="Microsoft Sans Serif"/>
              <a:cs typeface="Microsoft Sans Serif"/>
            </a:endParaRPr>
          </a:p>
          <a:p>
            <a:pPr marL="12700"/>
            <a:r>
              <a:rPr sz="1000" b="1" spc="10" dirty="0">
                <a:solidFill>
                  <a:srgbClr val="171514"/>
                </a:solidFill>
                <a:latin typeface="Arial"/>
                <a:cs typeface="Arial"/>
              </a:rPr>
              <a:t>8,3,2</a:t>
            </a:r>
            <a:r>
              <a:rPr sz="1000" b="1" spc="-5" dirty="0">
                <a:solidFill>
                  <a:srgbClr val="171514"/>
                </a:solidFill>
                <a:latin typeface="Arial"/>
                <a:cs typeface="Arial"/>
              </a:rPr>
              <a:t> </a:t>
            </a:r>
            <a:r>
              <a:rPr lang="es-ES" sz="1000" b="1" spc="20" dirty="0" smtClean="0">
                <a:solidFill>
                  <a:srgbClr val="171514"/>
                </a:solidFill>
                <a:latin typeface="Arial"/>
                <a:cs typeface="Arial"/>
              </a:rPr>
              <a:t>m</a:t>
            </a:r>
            <a:r>
              <a:rPr sz="1000" b="1" spc="20" dirty="0" err="1" smtClean="0">
                <a:solidFill>
                  <a:srgbClr val="171514"/>
                </a:solidFill>
                <a:latin typeface="Arial"/>
                <a:cs typeface="Arial"/>
              </a:rPr>
              <a:t>s</a:t>
            </a:r>
            <a:r>
              <a:rPr sz="650" b="1" spc="20" dirty="0" err="1" smtClean="0">
                <a:solidFill>
                  <a:srgbClr val="171514"/>
                </a:solidFill>
                <a:latin typeface="Arial"/>
                <a:cs typeface="Arial"/>
              </a:rPr>
              <a:t>eSh</a:t>
            </a:r>
            <a:r>
              <a:rPr sz="1000" b="1" spc="20" dirty="0" err="1" smtClean="0">
                <a:solidFill>
                  <a:srgbClr val="171514"/>
                </a:solidFill>
                <a:latin typeface="Arial"/>
                <a:cs typeface="Arial"/>
              </a:rPr>
              <a:t>a</a:t>
            </a:r>
            <a:r>
              <a:rPr sz="650" b="1" spc="20" dirty="0" err="1" smtClean="0">
                <a:solidFill>
                  <a:srgbClr val="171514"/>
                </a:solidFill>
                <a:latin typeface="Arial"/>
                <a:cs typeface="Arial"/>
              </a:rPr>
              <a:t>Ir</a:t>
            </a:r>
            <a:r>
              <a:rPr sz="1000" b="1" spc="20" dirty="0" err="1" smtClean="0">
                <a:solidFill>
                  <a:srgbClr val="171514"/>
                </a:solidFill>
                <a:latin typeface="Arial"/>
                <a:cs typeface="Arial"/>
              </a:rPr>
              <a:t>t</a:t>
            </a:r>
            <a:r>
              <a:rPr sz="650" b="1" spc="20" dirty="0" err="1" smtClean="0">
                <a:solidFill>
                  <a:srgbClr val="171514"/>
                </a:solidFill>
                <a:latin typeface="Arial"/>
                <a:cs typeface="Arial"/>
              </a:rPr>
              <a:t>exterminio</a:t>
            </a:r>
            <a:r>
              <a:rPr lang="es-ES" sz="1000" b="1" spc="20" dirty="0" smtClean="0">
                <a:solidFill>
                  <a:srgbClr val="171514"/>
                </a:solidFill>
                <a:latin typeface="Arial"/>
                <a:cs typeface="Arial"/>
              </a:rPr>
              <a:t>n</a:t>
            </a:r>
            <a:r>
              <a:rPr sz="650" b="1" spc="20" dirty="0" smtClean="0">
                <a:solidFill>
                  <a:srgbClr val="171514"/>
                </a:solidFill>
                <a:latin typeface="Arial"/>
                <a:cs typeface="Arial"/>
              </a:rPr>
              <a:t>REDES</a:t>
            </a:r>
            <a:endParaRPr sz="650" dirty="0">
              <a:latin typeface="Arial"/>
              <a:cs typeface="Arial"/>
            </a:endParaRPr>
          </a:p>
          <a:p>
            <a:pPr marL="12700" marR="6350">
              <a:lnSpc>
                <a:spcPct val="133300"/>
              </a:lnSpc>
              <a:spcBef>
                <a:spcPts val="550"/>
              </a:spcBef>
            </a:pPr>
            <a:r>
              <a:rPr sz="750" spc="5" dirty="0">
                <a:solidFill>
                  <a:srgbClr val="171514"/>
                </a:solidFill>
                <a:latin typeface="Microsoft Sans Serif"/>
                <a:cs typeface="Microsoft Sans Serif"/>
              </a:rPr>
              <a:t>Para </a:t>
            </a:r>
            <a:r>
              <a:rPr sz="750" spc="35" dirty="0">
                <a:solidFill>
                  <a:srgbClr val="171514"/>
                </a:solidFill>
                <a:latin typeface="Microsoft Sans Serif"/>
                <a:cs typeface="Microsoft Sans Serif"/>
              </a:rPr>
              <a:t>proteger </a:t>
            </a:r>
            <a:r>
              <a:rPr sz="750" spc="25" dirty="0">
                <a:solidFill>
                  <a:srgbClr val="171514"/>
                </a:solidFill>
                <a:latin typeface="Microsoft Sans Serif"/>
                <a:cs typeface="Microsoft Sans Serif"/>
              </a:rPr>
              <a:t>estructuras </a:t>
            </a:r>
            <a:r>
              <a:rPr sz="750" spc="30" dirty="0">
                <a:solidFill>
                  <a:srgbClr val="171514"/>
                </a:solidFill>
                <a:latin typeface="Microsoft Sans Serif"/>
                <a:cs typeface="Microsoft Sans Serif"/>
              </a:rPr>
              <a:t>que tienen una </a:t>
            </a:r>
            <a:r>
              <a:rPr sz="750" spc="35" dirty="0">
                <a:solidFill>
                  <a:srgbClr val="171514"/>
                </a:solidFill>
                <a:latin typeface="Microsoft Sans Serif"/>
                <a:cs typeface="Microsoft Sans Serif"/>
              </a:rPr>
              <a:t>gran </a:t>
            </a:r>
            <a:r>
              <a:rPr sz="750" spc="15" dirty="0">
                <a:solidFill>
                  <a:srgbClr val="171514"/>
                </a:solidFill>
                <a:latin typeface="Microsoft Sans Serif"/>
                <a:cs typeface="Microsoft Sans Serif"/>
              </a:rPr>
              <a:t>superficie,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utiliza </a:t>
            </a:r>
            <a:r>
              <a:rPr sz="750" spc="30" dirty="0">
                <a:solidFill>
                  <a:srgbClr val="171514"/>
                </a:solidFill>
                <a:latin typeface="Microsoft Sans Serif"/>
                <a:cs typeface="Microsoft Sans Serif"/>
              </a:rPr>
              <a:t>una </a:t>
            </a:r>
            <a:r>
              <a:rPr sz="750" spc="35" dirty="0">
                <a:solidFill>
                  <a:srgbClr val="171514"/>
                </a:solidFill>
                <a:latin typeface="Microsoft Sans Serif"/>
                <a:cs typeface="Microsoft Sans Serif"/>
              </a:rPr>
              <a:t>red </a:t>
            </a:r>
            <a:r>
              <a:rPr sz="750" spc="25" dirty="0">
                <a:solidFill>
                  <a:srgbClr val="171514"/>
                </a:solidFill>
                <a:latin typeface="Microsoft Sans Serif"/>
                <a:cs typeface="Microsoft Sans Serif"/>
              </a:rPr>
              <a:t>de </a:t>
            </a:r>
            <a:r>
              <a:rPr sz="750" spc="30" dirty="0" err="1">
                <a:solidFill>
                  <a:srgbClr val="171514"/>
                </a:solidFill>
                <a:latin typeface="Microsoft Sans Serif"/>
                <a:cs typeface="Microsoft Sans Serif"/>
              </a:rPr>
              <a:t>terminación</a:t>
            </a:r>
            <a:r>
              <a:rPr sz="750" spc="3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aire</a:t>
            </a:r>
            <a:r>
              <a:rPr sz="750" spc="15" dirty="0">
                <a:solidFill>
                  <a:srgbClr val="171514"/>
                </a:solidFill>
                <a:latin typeface="Microsoft Sans Serif"/>
                <a:cs typeface="Microsoft Sans Serif"/>
              </a:rPr>
              <a:t>. </a:t>
            </a:r>
            <a:r>
              <a:rPr sz="750" spc="5" dirty="0">
                <a:solidFill>
                  <a:srgbClr val="171514"/>
                </a:solidFill>
                <a:latin typeface="Microsoft Sans Serif"/>
                <a:cs typeface="Microsoft Sans Serif"/>
              </a:rPr>
              <a:t>Consiste </a:t>
            </a:r>
            <a:r>
              <a:rPr sz="750" spc="25" dirty="0">
                <a:solidFill>
                  <a:srgbClr val="171514"/>
                </a:solidFill>
                <a:latin typeface="Microsoft Sans Serif"/>
                <a:cs typeface="Microsoft Sans Serif"/>
              </a:rPr>
              <a:t>en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serie </a:t>
            </a:r>
            <a:r>
              <a:rPr sz="750" spc="25" dirty="0">
                <a:solidFill>
                  <a:srgbClr val="171514"/>
                </a:solidFill>
                <a:latin typeface="Microsoft Sans Serif"/>
                <a:cs typeface="Microsoft Sans Serif"/>
              </a:rPr>
              <a:t>de conductores horizontales </a:t>
            </a:r>
            <a:r>
              <a:rPr sz="750" spc="30" dirty="0">
                <a:solidFill>
                  <a:srgbClr val="171514"/>
                </a:solidFill>
                <a:latin typeface="Microsoft Sans Serif"/>
                <a:cs typeface="Microsoft Sans Serif"/>
              </a:rPr>
              <a:t>que </a:t>
            </a:r>
            <a:r>
              <a:rPr sz="750" spc="45" dirty="0">
                <a:solidFill>
                  <a:srgbClr val="171514"/>
                </a:solidFill>
                <a:latin typeface="Microsoft Sans Serif"/>
                <a:cs typeface="Microsoft Sans Serif"/>
              </a:rPr>
              <a:t>forman </a:t>
            </a:r>
            <a:r>
              <a:rPr sz="750" spc="30" dirty="0">
                <a:solidFill>
                  <a:srgbClr val="171514"/>
                </a:solidFill>
                <a:latin typeface="Microsoft Sans Serif"/>
                <a:cs typeface="Microsoft Sans Serif"/>
              </a:rPr>
              <a:t>una </a:t>
            </a:r>
            <a:r>
              <a:rPr sz="750" spc="25" dirty="0">
                <a:solidFill>
                  <a:srgbClr val="171514"/>
                </a:solidFill>
                <a:latin typeface="Microsoft Sans Serif"/>
                <a:cs typeface="Microsoft Sans Serif"/>
              </a:rPr>
              <a:t>malla en</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la </a:t>
            </a:r>
            <a:r>
              <a:rPr sz="750" spc="20" dirty="0" err="1" smtClean="0">
                <a:solidFill>
                  <a:srgbClr val="171514"/>
                </a:solidFill>
                <a:latin typeface="Microsoft Sans Serif"/>
                <a:cs typeface="Microsoft Sans Serif"/>
              </a:rPr>
              <a:t>superficie</a:t>
            </a:r>
            <a:r>
              <a:rPr lang="es-ES" sz="750" spc="20"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 </a:t>
            </a:r>
            <a:r>
              <a:rPr sz="750" spc="25" dirty="0">
                <a:solidFill>
                  <a:srgbClr val="171514"/>
                </a:solidFill>
                <a:latin typeface="Microsoft Sans Serif"/>
                <a:cs typeface="Microsoft Sans Serif"/>
              </a:rPr>
              <a:t>techo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serie </a:t>
            </a:r>
            <a:r>
              <a:rPr sz="750" spc="25" dirty="0">
                <a:solidFill>
                  <a:srgbClr val="171514"/>
                </a:solidFill>
                <a:latin typeface="Microsoft Sans Serif"/>
                <a:cs typeface="Microsoft Sans Serif"/>
              </a:rPr>
              <a:t>de conductores </a:t>
            </a:r>
            <a:r>
              <a:rPr sz="750" spc="15" dirty="0">
                <a:solidFill>
                  <a:srgbClr val="171514"/>
                </a:solidFill>
                <a:latin typeface="Microsoft Sans Serif"/>
                <a:cs typeface="Microsoft Sans Serif"/>
              </a:rPr>
              <a:t>verticales descendentes </a:t>
            </a:r>
            <a:r>
              <a:rPr sz="750" spc="30" dirty="0">
                <a:solidFill>
                  <a:srgbClr val="171514"/>
                </a:solidFill>
                <a:latin typeface="Microsoft Sans Serif"/>
                <a:cs typeface="Microsoft Sans Serif"/>
              </a:rPr>
              <a:t>que </a:t>
            </a:r>
            <a:r>
              <a:rPr sz="750" spc="20" dirty="0">
                <a:solidFill>
                  <a:srgbClr val="171514"/>
                </a:solidFill>
                <a:latin typeface="Microsoft Sans Serif"/>
                <a:cs typeface="Microsoft Sans Serif"/>
              </a:rPr>
              <a:t>conectan </a:t>
            </a:r>
            <a:r>
              <a:rPr sz="750" spc="10" dirty="0" err="1">
                <a:solidFill>
                  <a:srgbClr val="171514"/>
                </a:solidFill>
                <a:latin typeface="Microsoft Sans Serif"/>
                <a:cs typeface="Microsoft Sans Serif"/>
              </a:rPr>
              <a:t>los</a:t>
            </a:r>
            <a:r>
              <a:rPr sz="750" spc="1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conductores</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horizontales</a:t>
            </a:r>
            <a:r>
              <a:rPr sz="750" spc="2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tierra </a:t>
            </a:r>
            <a:r>
              <a:rPr sz="750" spc="20" dirty="0">
                <a:solidFill>
                  <a:srgbClr val="171514"/>
                </a:solidFill>
                <a:latin typeface="Microsoft Sans Serif"/>
                <a:cs typeface="Microsoft Sans Serif"/>
              </a:rPr>
              <a:t>del </a:t>
            </a:r>
            <a:r>
              <a:rPr sz="750" spc="15" dirty="0">
                <a:solidFill>
                  <a:srgbClr val="171514"/>
                </a:solidFill>
                <a:latin typeface="Microsoft Sans Serif"/>
                <a:cs typeface="Microsoft Sans Serif"/>
              </a:rPr>
              <a:t>sistema. </a:t>
            </a:r>
            <a:r>
              <a:rPr sz="750" spc="-35" dirty="0">
                <a:solidFill>
                  <a:srgbClr val="171514"/>
                </a:solidFill>
                <a:latin typeface="Microsoft Sans Serif"/>
                <a:cs typeface="Microsoft Sans Serif"/>
              </a:rPr>
              <a:t>El </a:t>
            </a:r>
            <a:r>
              <a:rPr sz="750" spc="20" dirty="0">
                <a:solidFill>
                  <a:srgbClr val="171514"/>
                </a:solidFill>
                <a:latin typeface="Microsoft Sans Serif"/>
                <a:cs typeface="Microsoft Sans Serif"/>
              </a:rPr>
              <a:t>diseño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a:t>
            </a:r>
            <a:r>
              <a:rPr sz="750" spc="35" dirty="0">
                <a:solidFill>
                  <a:srgbClr val="171514"/>
                </a:solidFill>
                <a:latin typeface="Microsoft Sans Serif"/>
                <a:cs typeface="Microsoft Sans Serif"/>
              </a:rPr>
              <a:t>red </a:t>
            </a:r>
            <a:r>
              <a:rPr sz="750" spc="25" dirty="0">
                <a:solidFill>
                  <a:srgbClr val="171514"/>
                </a:solidFill>
                <a:latin typeface="Microsoft Sans Serif"/>
                <a:cs typeface="Microsoft Sans Serif"/>
              </a:rPr>
              <a:t>de techo depende</a:t>
            </a:r>
            <a:r>
              <a:rPr sz="750" spc="25" dirty="0">
                <a:solidFill>
                  <a:srgbClr val="171514"/>
                </a:solidFill>
                <a:latin typeface="Microsoft Sans Serif"/>
                <a:cs typeface="Microsoft Sans Serif"/>
              </a:rPr>
              <a:t> de </a:t>
            </a:r>
            <a:r>
              <a:rPr sz="750" spc="10" dirty="0">
                <a:solidFill>
                  <a:srgbClr val="171514"/>
                </a:solidFill>
                <a:latin typeface="Microsoft Sans Serif"/>
                <a:cs typeface="Microsoft Sans Serif"/>
              </a:rPr>
              <a:t>la </a:t>
            </a:r>
            <a:r>
              <a:rPr sz="750" spc="10" dirty="0" err="1" smtClean="0">
                <a:solidFill>
                  <a:srgbClr val="171514"/>
                </a:solidFill>
                <a:latin typeface="Microsoft Sans Serif"/>
                <a:cs typeface="Microsoft Sans Serif"/>
              </a:rPr>
              <a:t>especificación</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utilizada</a:t>
            </a:r>
            <a:r>
              <a:rPr sz="750" spc="1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ejemplo,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IEC</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62305-3</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especifica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cuatro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tamaños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malla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5×5m,</a:t>
            </a:r>
            <a:r>
              <a:rPr sz="750" dirty="0">
                <a:solidFill>
                  <a:srgbClr val="171514"/>
                </a:solidFill>
                <a:latin typeface="Microsoft Sans Serif"/>
                <a:cs typeface="Microsoft Sans Serif"/>
              </a:rPr>
              <a:t> 10× </a:t>
            </a:r>
            <a:r>
              <a:rPr sz="750" spc="20" dirty="0">
                <a:solidFill>
                  <a:srgbClr val="171514"/>
                </a:solidFill>
                <a:latin typeface="Microsoft Sans Serif"/>
                <a:cs typeface="Microsoft Sans Serif"/>
              </a:rPr>
              <a:t>10m,</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15×15m</a:t>
            </a:r>
            <a:r>
              <a:rPr sz="750" spc="15" dirty="0" smtClean="0">
                <a:solidFill>
                  <a:srgbClr val="171514"/>
                </a:solidFill>
                <a:latin typeface="Microsoft Sans Serif"/>
                <a:cs typeface="Microsoft Sans Serif"/>
              </a:rPr>
              <a:t>,</a:t>
            </a:r>
            <a:r>
              <a:rPr lang="es-ES" sz="750" spc="1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 </a:t>
            </a:r>
            <a:r>
              <a:rPr sz="750" spc="5" dirty="0">
                <a:solidFill>
                  <a:srgbClr val="171514"/>
                </a:solidFill>
                <a:latin typeface="Microsoft Sans Serif"/>
                <a:cs typeface="Microsoft Sans Serif"/>
              </a:rPr>
              <a:t>20×20 </a:t>
            </a:r>
            <a:r>
              <a:rPr sz="750" spc="75" dirty="0">
                <a:solidFill>
                  <a:srgbClr val="171514"/>
                </a:solidFill>
                <a:latin typeface="Microsoft Sans Serif"/>
                <a:cs typeface="Microsoft Sans Serif"/>
              </a:rPr>
              <a:t>m </a:t>
            </a:r>
            <a:r>
              <a:rPr sz="750" spc="25" dirty="0">
                <a:solidFill>
                  <a:srgbClr val="171514"/>
                </a:solidFill>
                <a:latin typeface="Microsoft Sans Serif"/>
                <a:cs typeface="Microsoft Sans Serif"/>
              </a:rPr>
              <a:t>en </a:t>
            </a:r>
            <a:r>
              <a:rPr sz="750" spc="35" dirty="0">
                <a:solidFill>
                  <a:srgbClr val="171514"/>
                </a:solidFill>
                <a:latin typeface="Microsoft Sans Serif"/>
                <a:cs typeface="Microsoft Sans Serif"/>
              </a:rPr>
              <a:t>orden </a:t>
            </a:r>
            <a:r>
              <a:rPr sz="750" spc="20" dirty="0">
                <a:solidFill>
                  <a:srgbClr val="171514"/>
                </a:solidFill>
                <a:latin typeface="Microsoft Sans Serif"/>
                <a:cs typeface="Microsoft Sans Serif"/>
              </a:rPr>
              <a:t>descendente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30" dirty="0">
                <a:solidFill>
                  <a:srgbClr val="171514"/>
                </a:solidFill>
                <a:latin typeface="Microsoft Sans Serif"/>
                <a:cs typeface="Microsoft Sans Serif"/>
              </a:rPr>
              <a:t>cuatro </a:t>
            </a:r>
            <a:r>
              <a:rPr sz="750" spc="-35" dirty="0">
                <a:solidFill>
                  <a:srgbClr val="171514"/>
                </a:solidFill>
                <a:latin typeface="Microsoft Sans Serif"/>
                <a:cs typeface="Microsoft Sans Serif"/>
              </a:rPr>
              <a:t>LPL </a:t>
            </a:r>
            <a:r>
              <a:rPr sz="750" spc="15" dirty="0">
                <a:solidFill>
                  <a:srgbClr val="171514"/>
                </a:solidFill>
                <a:latin typeface="Microsoft Sans Serif"/>
                <a:cs typeface="Microsoft Sans Serif"/>
              </a:rPr>
              <a:t>(consulte </a:t>
            </a:r>
            <a:r>
              <a:rPr sz="750" spc="10" dirty="0">
                <a:solidFill>
                  <a:srgbClr val="171514"/>
                </a:solidFill>
                <a:latin typeface="Microsoft Sans Serif"/>
                <a:cs typeface="Microsoft Sans Serif"/>
              </a:rPr>
              <a:t>la </a:t>
            </a:r>
            <a:r>
              <a:rPr sz="750" spc="-5" dirty="0">
                <a:solidFill>
                  <a:srgbClr val="171514"/>
                </a:solidFill>
                <a:latin typeface="Microsoft Sans Serif"/>
                <a:cs typeface="Microsoft Sans Serif"/>
              </a:rPr>
              <a:t>Sección</a:t>
            </a:r>
            <a:r>
              <a:rPr sz="750" spc="-5" dirty="0">
                <a:solidFill>
                  <a:srgbClr val="171514"/>
                </a:solidFill>
                <a:latin typeface="Microsoft Sans Serif"/>
                <a:cs typeface="Microsoft Sans Serif"/>
              </a:rPr>
              <a:t> 8.2), </a:t>
            </a:r>
            <a:r>
              <a:rPr sz="750" spc="20" dirty="0">
                <a:solidFill>
                  <a:srgbClr val="171514"/>
                </a:solidFill>
                <a:latin typeface="Microsoft Sans Serif"/>
                <a:cs typeface="Microsoft Sans Serif"/>
              </a:rPr>
              <a:t>con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correspondiente</a:t>
            </a:r>
            <a:r>
              <a:rPr sz="75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separación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conductores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bajada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10, 10,</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15</a:t>
            </a:r>
            <a:r>
              <a:rPr sz="750" spc="5" dirty="0">
                <a:solidFill>
                  <a:srgbClr val="171514"/>
                </a:solidFill>
                <a:latin typeface="Microsoft Sans Serif"/>
                <a:cs typeface="Microsoft Sans Serif"/>
              </a:rPr>
              <a:t> y </a:t>
            </a:r>
            <a:r>
              <a:rPr sz="750" spc="10" dirty="0">
                <a:solidFill>
                  <a:srgbClr val="171514"/>
                </a:solidFill>
                <a:latin typeface="Microsoft Sans Serif"/>
                <a:cs typeface="Microsoft Sans Serif"/>
              </a:rPr>
              <a:t>20</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a:t>
            </a:r>
            <a:r>
              <a:rPr sz="750" spc="5"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respectivamente</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Para</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edificios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60</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red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malla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también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cubrir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áreas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vulnerables</a:t>
            </a:r>
            <a:endParaRPr sz="750" dirty="0">
              <a:latin typeface="Microsoft Sans Serif"/>
              <a:cs typeface="Microsoft Sans Serif"/>
            </a:endParaRPr>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6408610" y="1168603"/>
            <a:ext cx="2057400" cy="1124724"/>
          </a:xfrm>
          <a:prstGeom prst="rect">
            <a:avLst/>
          </a:prstGeom>
        </p:spPr>
      </p:pic>
      <p:sp>
        <p:nvSpPr>
          <p:cNvPr id="3" name="object 3"/>
          <p:cNvSpPr/>
          <p:nvPr/>
        </p:nvSpPr>
        <p:spPr>
          <a:xfrm>
            <a:off x="8256207" y="2693357"/>
            <a:ext cx="343535" cy="135890"/>
          </a:xfrm>
          <a:custGeom>
            <a:avLst/>
            <a:gdLst/>
            <a:ahLst/>
            <a:cxnLst/>
            <a:rect l="l" t="t" r="r" b="b"/>
            <a:pathLst>
              <a:path w="343535" h="135889">
                <a:moveTo>
                  <a:pt x="0" y="0"/>
                </a:moveTo>
                <a:lnTo>
                  <a:pt x="343408" y="135648"/>
                </a:lnTo>
              </a:path>
            </a:pathLst>
          </a:custGeom>
          <a:ln w="7620">
            <a:solidFill>
              <a:srgbClr val="231F20"/>
            </a:solidFill>
          </a:ln>
        </p:spPr>
        <p:txBody>
          <a:bodyPr wrap="square" lIns="0" tIns="0" rIns="0" bIns="0" rtlCol="0"/>
          <a:lstStyle/>
          <a:p>
            <a:endParaRPr/>
          </a:p>
        </p:txBody>
      </p:sp>
      <p:sp>
        <p:nvSpPr>
          <p:cNvPr id="4" name="object 4"/>
          <p:cNvSpPr/>
          <p:nvPr/>
        </p:nvSpPr>
        <p:spPr>
          <a:xfrm>
            <a:off x="6243511" y="1908003"/>
            <a:ext cx="1202055" cy="1212215"/>
          </a:xfrm>
          <a:custGeom>
            <a:avLst/>
            <a:gdLst/>
            <a:ahLst/>
            <a:cxnLst/>
            <a:rect l="l" t="t" r="r" b="b"/>
            <a:pathLst>
              <a:path w="1202055" h="1212214">
                <a:moveTo>
                  <a:pt x="1201928" y="452120"/>
                </a:moveTo>
                <a:lnTo>
                  <a:pt x="7619" y="20307"/>
                </a:lnTo>
              </a:path>
              <a:path w="1202055" h="1212214">
                <a:moveTo>
                  <a:pt x="1193800" y="444487"/>
                </a:moveTo>
                <a:lnTo>
                  <a:pt x="1193800" y="1212088"/>
                </a:lnTo>
              </a:path>
              <a:path w="1202055" h="1212214">
                <a:moveTo>
                  <a:pt x="0" y="0"/>
                </a:moveTo>
                <a:lnTo>
                  <a:pt x="0" y="768096"/>
                </a:lnTo>
              </a:path>
            </a:pathLst>
          </a:custGeom>
          <a:ln w="15240">
            <a:solidFill>
              <a:srgbClr val="231F20"/>
            </a:solidFill>
          </a:ln>
        </p:spPr>
        <p:txBody>
          <a:bodyPr wrap="square" lIns="0" tIns="0" rIns="0" bIns="0" rtlCol="0"/>
          <a:lstStyle/>
          <a:p>
            <a:endParaRPr/>
          </a:p>
        </p:txBody>
      </p:sp>
      <p:sp>
        <p:nvSpPr>
          <p:cNvPr id="5" name="object 5"/>
          <p:cNvSpPr/>
          <p:nvPr/>
        </p:nvSpPr>
        <p:spPr>
          <a:xfrm>
            <a:off x="7439342" y="1560518"/>
            <a:ext cx="1132840" cy="1550035"/>
          </a:xfrm>
          <a:custGeom>
            <a:avLst/>
            <a:gdLst/>
            <a:ahLst/>
            <a:cxnLst/>
            <a:rect l="l" t="t" r="r" b="b"/>
            <a:pathLst>
              <a:path w="1132839" h="1550035">
                <a:moveTo>
                  <a:pt x="1132332" y="0"/>
                </a:moveTo>
                <a:lnTo>
                  <a:pt x="1132332" y="767588"/>
                </a:lnTo>
              </a:path>
              <a:path w="1132839" h="1550035">
                <a:moveTo>
                  <a:pt x="0" y="1549412"/>
                </a:moveTo>
                <a:lnTo>
                  <a:pt x="1128267" y="757440"/>
                </a:lnTo>
              </a:path>
            </a:pathLst>
          </a:custGeom>
          <a:ln w="15240">
            <a:solidFill>
              <a:srgbClr val="231F20"/>
            </a:solidFill>
          </a:ln>
        </p:spPr>
        <p:txBody>
          <a:bodyPr wrap="square" lIns="0" tIns="0" rIns="0" bIns="0" rtlCol="0"/>
          <a:lstStyle/>
          <a:p>
            <a:endParaRPr/>
          </a:p>
        </p:txBody>
      </p:sp>
      <p:sp>
        <p:nvSpPr>
          <p:cNvPr id="6" name="object 6"/>
          <p:cNvSpPr/>
          <p:nvPr/>
        </p:nvSpPr>
        <p:spPr>
          <a:xfrm>
            <a:off x="6249606" y="1122127"/>
            <a:ext cx="2326640" cy="794385"/>
          </a:xfrm>
          <a:custGeom>
            <a:avLst/>
            <a:gdLst/>
            <a:ahLst/>
            <a:cxnLst/>
            <a:rect l="l" t="t" r="r" b="b"/>
            <a:pathLst>
              <a:path w="2326640" h="794385">
                <a:moveTo>
                  <a:pt x="0" y="793991"/>
                </a:moveTo>
                <a:lnTo>
                  <a:pt x="1127760" y="2032"/>
                </a:lnTo>
              </a:path>
              <a:path w="2326640" h="794385">
                <a:moveTo>
                  <a:pt x="2326132" y="431800"/>
                </a:moveTo>
                <a:lnTo>
                  <a:pt x="1132332" y="0"/>
                </a:lnTo>
              </a:path>
            </a:pathLst>
          </a:custGeom>
          <a:ln w="15240">
            <a:solidFill>
              <a:srgbClr val="231F20"/>
            </a:solidFill>
          </a:ln>
        </p:spPr>
        <p:txBody>
          <a:bodyPr wrap="square" lIns="0" tIns="0" rIns="0" bIns="0" rtlCol="0"/>
          <a:lstStyle/>
          <a:p>
            <a:endParaRPr/>
          </a:p>
        </p:txBody>
      </p:sp>
      <p:sp>
        <p:nvSpPr>
          <p:cNvPr id="7" name="object 7"/>
          <p:cNvSpPr/>
          <p:nvPr/>
        </p:nvSpPr>
        <p:spPr>
          <a:xfrm>
            <a:off x="6237414" y="2676098"/>
            <a:ext cx="1193800" cy="431800"/>
          </a:xfrm>
          <a:custGeom>
            <a:avLst/>
            <a:gdLst/>
            <a:ahLst/>
            <a:cxnLst/>
            <a:rect l="l" t="t" r="r" b="b"/>
            <a:pathLst>
              <a:path w="1193800" h="431800">
                <a:moveTo>
                  <a:pt x="1193800" y="431800"/>
                </a:moveTo>
                <a:lnTo>
                  <a:pt x="0" y="0"/>
                </a:lnTo>
              </a:path>
            </a:pathLst>
          </a:custGeom>
          <a:ln w="15240">
            <a:solidFill>
              <a:srgbClr val="231F20"/>
            </a:solidFill>
          </a:ln>
        </p:spPr>
        <p:txBody>
          <a:bodyPr wrap="square" lIns="0" tIns="0" rIns="0" bIns="0" rtlCol="0"/>
          <a:lstStyle/>
          <a:p>
            <a:endParaRPr/>
          </a:p>
        </p:txBody>
      </p:sp>
      <p:grpSp>
        <p:nvGrpSpPr>
          <p:cNvPr id="8" name="object 8"/>
          <p:cNvGrpSpPr/>
          <p:nvPr/>
        </p:nvGrpSpPr>
        <p:grpSpPr>
          <a:xfrm>
            <a:off x="6687312" y="1315341"/>
            <a:ext cx="1888489" cy="1042669"/>
            <a:chOff x="2004186" y="1315340"/>
            <a:chExt cx="1888489" cy="1042669"/>
          </a:xfrm>
        </p:grpSpPr>
        <p:sp>
          <p:nvSpPr>
            <p:cNvPr id="9" name="object 9"/>
            <p:cNvSpPr/>
            <p:nvPr/>
          </p:nvSpPr>
          <p:spPr>
            <a:xfrm>
              <a:off x="2756217" y="1558498"/>
              <a:ext cx="1128395" cy="791845"/>
            </a:xfrm>
            <a:custGeom>
              <a:avLst/>
              <a:gdLst/>
              <a:ahLst/>
              <a:cxnLst/>
              <a:rect l="l" t="t" r="r" b="b"/>
              <a:pathLst>
                <a:path w="1128395" h="791844">
                  <a:moveTo>
                    <a:pt x="0" y="791464"/>
                  </a:moveTo>
                  <a:lnTo>
                    <a:pt x="1128267" y="0"/>
                  </a:lnTo>
                </a:path>
              </a:pathLst>
            </a:custGeom>
            <a:ln w="15239">
              <a:solidFill>
                <a:srgbClr val="231F20"/>
              </a:solidFill>
            </a:ln>
          </p:spPr>
          <p:txBody>
            <a:bodyPr wrap="square" lIns="0" tIns="0" rIns="0" bIns="0" rtlCol="0"/>
            <a:lstStyle/>
            <a:p>
              <a:endParaRPr/>
            </a:p>
          </p:txBody>
        </p:sp>
        <p:sp>
          <p:nvSpPr>
            <p:cNvPr id="10" name="object 10"/>
            <p:cNvSpPr/>
            <p:nvPr/>
          </p:nvSpPr>
          <p:spPr>
            <a:xfrm>
              <a:off x="2010536" y="1321690"/>
              <a:ext cx="1403985" cy="846455"/>
            </a:xfrm>
            <a:custGeom>
              <a:avLst/>
              <a:gdLst/>
              <a:ahLst/>
              <a:cxnLst/>
              <a:rect l="l" t="t" r="r" b="b"/>
              <a:pathLst>
                <a:path w="1403985" h="846455">
                  <a:moveTo>
                    <a:pt x="789393" y="564934"/>
                  </a:moveTo>
                  <a:lnTo>
                    <a:pt x="1403464" y="123621"/>
                  </a:lnTo>
                </a:path>
                <a:path w="1403985" h="846455">
                  <a:moveTo>
                    <a:pt x="0" y="713892"/>
                  </a:moveTo>
                  <a:lnTo>
                    <a:pt x="994587" y="0"/>
                  </a:lnTo>
                </a:path>
                <a:path w="1403985" h="846455">
                  <a:moveTo>
                    <a:pt x="51244" y="285064"/>
                  </a:moveTo>
                  <a:lnTo>
                    <a:pt x="402780" y="429844"/>
                  </a:lnTo>
                </a:path>
                <a:path w="1403985" h="846455">
                  <a:moveTo>
                    <a:pt x="842708" y="517728"/>
                  </a:moveTo>
                  <a:lnTo>
                    <a:pt x="1194244" y="663016"/>
                  </a:lnTo>
                </a:path>
                <a:path w="1403985" h="846455">
                  <a:moveTo>
                    <a:pt x="402780" y="845896"/>
                  </a:moveTo>
                  <a:lnTo>
                    <a:pt x="754824" y="593420"/>
                  </a:lnTo>
                </a:path>
              </a:pathLst>
            </a:custGeom>
            <a:ln w="12700">
              <a:solidFill>
                <a:srgbClr val="231F20"/>
              </a:solidFill>
              <a:prstDash val="sysDash"/>
            </a:ln>
          </p:spPr>
          <p:txBody>
            <a:bodyPr wrap="square" lIns="0" tIns="0" rIns="0" bIns="0" rtlCol="0"/>
            <a:lstStyle/>
            <a:p>
              <a:endParaRPr/>
            </a:p>
          </p:txBody>
        </p:sp>
      </p:grpSp>
      <p:sp>
        <p:nvSpPr>
          <p:cNvPr id="11" name="object 11"/>
          <p:cNvSpPr/>
          <p:nvPr/>
        </p:nvSpPr>
        <p:spPr>
          <a:xfrm>
            <a:off x="6329870" y="1962113"/>
            <a:ext cx="0" cy="711200"/>
          </a:xfrm>
          <a:custGeom>
            <a:avLst/>
            <a:gdLst/>
            <a:ahLst/>
            <a:cxnLst/>
            <a:rect l="l" t="t" r="r" b="b"/>
            <a:pathLst>
              <a:path h="711200">
                <a:moveTo>
                  <a:pt x="0" y="0"/>
                </a:moveTo>
                <a:lnTo>
                  <a:pt x="0" y="710933"/>
                </a:lnTo>
              </a:path>
            </a:pathLst>
          </a:custGeom>
          <a:ln w="12700">
            <a:solidFill>
              <a:srgbClr val="231F20"/>
            </a:solidFill>
            <a:prstDash val="sysDash"/>
          </a:ln>
        </p:spPr>
        <p:txBody>
          <a:bodyPr wrap="square" lIns="0" tIns="0" rIns="0" bIns="0" rtlCol="0"/>
          <a:lstStyle/>
          <a:p>
            <a:endParaRPr/>
          </a:p>
        </p:txBody>
      </p:sp>
      <p:sp>
        <p:nvSpPr>
          <p:cNvPr id="12" name="object 12"/>
          <p:cNvSpPr/>
          <p:nvPr/>
        </p:nvSpPr>
        <p:spPr>
          <a:xfrm>
            <a:off x="6829450" y="2147558"/>
            <a:ext cx="0" cy="706120"/>
          </a:xfrm>
          <a:custGeom>
            <a:avLst/>
            <a:gdLst/>
            <a:ahLst/>
            <a:cxnLst/>
            <a:rect l="l" t="t" r="r" b="b"/>
            <a:pathLst>
              <a:path h="706119">
                <a:moveTo>
                  <a:pt x="0" y="0"/>
                </a:moveTo>
                <a:lnTo>
                  <a:pt x="0" y="705827"/>
                </a:lnTo>
              </a:path>
            </a:pathLst>
          </a:custGeom>
          <a:ln w="12700">
            <a:solidFill>
              <a:srgbClr val="231F20"/>
            </a:solidFill>
            <a:prstDash val="sysDash"/>
          </a:ln>
        </p:spPr>
        <p:txBody>
          <a:bodyPr wrap="square" lIns="0" tIns="0" rIns="0" bIns="0" rtlCol="0"/>
          <a:lstStyle/>
          <a:p>
            <a:endParaRPr/>
          </a:p>
        </p:txBody>
      </p:sp>
      <p:sp>
        <p:nvSpPr>
          <p:cNvPr id="13" name="object 13"/>
          <p:cNvSpPr/>
          <p:nvPr/>
        </p:nvSpPr>
        <p:spPr>
          <a:xfrm>
            <a:off x="7515542" y="2291957"/>
            <a:ext cx="0" cy="709930"/>
          </a:xfrm>
          <a:custGeom>
            <a:avLst/>
            <a:gdLst/>
            <a:ahLst/>
            <a:cxnLst/>
            <a:rect l="l" t="t" r="r" b="b"/>
            <a:pathLst>
              <a:path h="709930">
                <a:moveTo>
                  <a:pt x="0" y="0"/>
                </a:moveTo>
                <a:lnTo>
                  <a:pt x="0" y="709803"/>
                </a:lnTo>
              </a:path>
            </a:pathLst>
          </a:custGeom>
          <a:ln w="12700">
            <a:solidFill>
              <a:srgbClr val="231F20"/>
            </a:solidFill>
            <a:prstDash val="sysDash"/>
          </a:ln>
        </p:spPr>
        <p:txBody>
          <a:bodyPr wrap="square" lIns="0" tIns="0" rIns="0" bIns="0" rtlCol="0"/>
          <a:lstStyle/>
          <a:p>
            <a:endParaRPr/>
          </a:p>
        </p:txBody>
      </p:sp>
      <p:sp>
        <p:nvSpPr>
          <p:cNvPr id="14" name="object 14"/>
          <p:cNvSpPr/>
          <p:nvPr/>
        </p:nvSpPr>
        <p:spPr>
          <a:xfrm>
            <a:off x="7995792" y="1979348"/>
            <a:ext cx="0" cy="685165"/>
          </a:xfrm>
          <a:custGeom>
            <a:avLst/>
            <a:gdLst/>
            <a:ahLst/>
            <a:cxnLst/>
            <a:rect l="l" t="t" r="r" b="b"/>
            <a:pathLst>
              <a:path h="685164">
                <a:moveTo>
                  <a:pt x="0" y="0"/>
                </a:moveTo>
                <a:lnTo>
                  <a:pt x="0" y="684555"/>
                </a:lnTo>
              </a:path>
            </a:pathLst>
          </a:custGeom>
          <a:ln w="12700">
            <a:solidFill>
              <a:srgbClr val="231F20"/>
            </a:solidFill>
            <a:prstDash val="sysDash"/>
          </a:ln>
        </p:spPr>
        <p:txBody>
          <a:bodyPr wrap="square" lIns="0" tIns="0" rIns="0" bIns="0" rtlCol="0"/>
          <a:lstStyle/>
          <a:p>
            <a:endParaRPr/>
          </a:p>
        </p:txBody>
      </p:sp>
      <p:sp>
        <p:nvSpPr>
          <p:cNvPr id="15" name="object 15"/>
          <p:cNvSpPr/>
          <p:nvPr/>
        </p:nvSpPr>
        <p:spPr>
          <a:xfrm>
            <a:off x="7444028" y="1579068"/>
            <a:ext cx="1016000" cy="748030"/>
          </a:xfrm>
          <a:custGeom>
            <a:avLst/>
            <a:gdLst/>
            <a:ahLst/>
            <a:cxnLst/>
            <a:rect l="l" t="t" r="r" b="b"/>
            <a:pathLst>
              <a:path w="1016000" h="748030">
                <a:moveTo>
                  <a:pt x="1015885" y="62737"/>
                </a:moveTo>
                <a:lnTo>
                  <a:pt x="1015885" y="747509"/>
                </a:lnTo>
              </a:path>
              <a:path w="1016000" h="748030">
                <a:moveTo>
                  <a:pt x="0" y="725550"/>
                </a:moveTo>
                <a:lnTo>
                  <a:pt x="1010297" y="0"/>
                </a:lnTo>
              </a:path>
            </a:pathLst>
          </a:custGeom>
          <a:ln w="12700">
            <a:solidFill>
              <a:srgbClr val="231F20"/>
            </a:solidFill>
            <a:prstDash val="sysDash"/>
          </a:ln>
        </p:spPr>
        <p:txBody>
          <a:bodyPr wrap="square" lIns="0" tIns="0" rIns="0" bIns="0" rtlCol="0"/>
          <a:lstStyle/>
          <a:p>
            <a:endParaRPr/>
          </a:p>
        </p:txBody>
      </p:sp>
      <p:grpSp>
        <p:nvGrpSpPr>
          <p:cNvPr id="16" name="object 16"/>
          <p:cNvGrpSpPr/>
          <p:nvPr/>
        </p:nvGrpSpPr>
        <p:grpSpPr>
          <a:xfrm>
            <a:off x="6045160" y="2160732"/>
            <a:ext cx="2741930" cy="1068070"/>
            <a:chOff x="1362035" y="2160732"/>
            <a:chExt cx="2741930" cy="1068070"/>
          </a:xfrm>
        </p:grpSpPr>
        <p:sp>
          <p:nvSpPr>
            <p:cNvPr id="17" name="object 17"/>
            <p:cNvSpPr/>
            <p:nvPr/>
          </p:nvSpPr>
          <p:spPr>
            <a:xfrm>
              <a:off x="1368385" y="2248362"/>
              <a:ext cx="2729230" cy="974090"/>
            </a:xfrm>
            <a:custGeom>
              <a:avLst/>
              <a:gdLst/>
              <a:ahLst/>
              <a:cxnLst/>
              <a:rect l="l" t="t" r="r" b="b"/>
              <a:pathLst>
                <a:path w="2729229" h="974089">
                  <a:moveTo>
                    <a:pt x="0" y="449834"/>
                  </a:moveTo>
                  <a:lnTo>
                    <a:pt x="1373085" y="959345"/>
                  </a:lnTo>
                </a:path>
                <a:path w="2729229" h="974089">
                  <a:moveTo>
                    <a:pt x="1387322" y="973836"/>
                  </a:moveTo>
                  <a:lnTo>
                    <a:pt x="2728950" y="0"/>
                  </a:lnTo>
                </a:path>
                <a:path w="2729229" h="974089">
                  <a:moveTo>
                    <a:pt x="1464030" y="764527"/>
                  </a:moveTo>
                  <a:lnTo>
                    <a:pt x="1607286" y="811276"/>
                  </a:lnTo>
                </a:path>
              </a:pathLst>
            </a:custGeom>
            <a:ln w="12700">
              <a:solidFill>
                <a:srgbClr val="231F20"/>
              </a:solidFill>
              <a:prstDash val="sysDash"/>
            </a:ln>
          </p:spPr>
          <p:txBody>
            <a:bodyPr wrap="square" lIns="0" tIns="0" rIns="0" bIns="0" rtlCol="0"/>
            <a:lstStyle/>
            <a:p>
              <a:endParaRPr/>
            </a:p>
          </p:txBody>
        </p:sp>
        <p:sp>
          <p:nvSpPr>
            <p:cNvPr id="18" name="object 18"/>
            <p:cNvSpPr/>
            <p:nvPr/>
          </p:nvSpPr>
          <p:spPr>
            <a:xfrm>
              <a:off x="2908109" y="3065213"/>
              <a:ext cx="144780" cy="150495"/>
            </a:xfrm>
            <a:custGeom>
              <a:avLst/>
              <a:gdLst/>
              <a:ahLst/>
              <a:cxnLst/>
              <a:rect l="l" t="t" r="r" b="b"/>
              <a:pathLst>
                <a:path w="144780" h="150494">
                  <a:moveTo>
                    <a:pt x="0" y="70116"/>
                  </a:moveTo>
                  <a:lnTo>
                    <a:pt x="144780" y="113792"/>
                  </a:lnTo>
                </a:path>
                <a:path w="144780" h="150494">
                  <a:moveTo>
                    <a:pt x="17272" y="105168"/>
                  </a:moveTo>
                  <a:lnTo>
                    <a:pt x="85344" y="127000"/>
                  </a:lnTo>
                </a:path>
                <a:path w="144780" h="150494">
                  <a:moveTo>
                    <a:pt x="23368" y="135140"/>
                  </a:moveTo>
                  <a:lnTo>
                    <a:pt x="69088" y="150368"/>
                  </a:lnTo>
                </a:path>
                <a:path w="144780" h="150494">
                  <a:moveTo>
                    <a:pt x="68072" y="0"/>
                  </a:moveTo>
                  <a:lnTo>
                    <a:pt x="68072" y="88392"/>
                  </a:lnTo>
                </a:path>
              </a:pathLst>
            </a:custGeom>
            <a:ln w="15240">
              <a:solidFill>
                <a:srgbClr val="231F20"/>
              </a:solidFill>
            </a:ln>
          </p:spPr>
          <p:txBody>
            <a:bodyPr wrap="square" lIns="0" tIns="0" rIns="0" bIns="0" rtlCol="0"/>
            <a:lstStyle/>
            <a:p>
              <a:endParaRPr/>
            </a:p>
          </p:txBody>
        </p:sp>
        <p:sp>
          <p:nvSpPr>
            <p:cNvPr id="19" name="object 19"/>
            <p:cNvSpPr/>
            <p:nvPr/>
          </p:nvSpPr>
          <p:spPr>
            <a:xfrm>
              <a:off x="3309429" y="2663906"/>
              <a:ext cx="144145" cy="46990"/>
            </a:xfrm>
            <a:custGeom>
              <a:avLst/>
              <a:gdLst/>
              <a:ahLst/>
              <a:cxnLst/>
              <a:rect l="l" t="t" r="r" b="b"/>
              <a:pathLst>
                <a:path w="144145" h="46989">
                  <a:moveTo>
                    <a:pt x="0" y="0"/>
                  </a:moveTo>
                  <a:lnTo>
                    <a:pt x="143776" y="46736"/>
                  </a:lnTo>
                </a:path>
              </a:pathLst>
            </a:custGeom>
            <a:ln w="12700">
              <a:solidFill>
                <a:srgbClr val="231F20"/>
              </a:solidFill>
              <a:prstDash val="sysDash"/>
            </a:ln>
          </p:spPr>
          <p:txBody>
            <a:bodyPr wrap="square" lIns="0" tIns="0" rIns="0" bIns="0" rtlCol="0"/>
            <a:lstStyle/>
            <a:p>
              <a:endParaRPr/>
            </a:p>
          </p:txBody>
        </p:sp>
        <p:sp>
          <p:nvSpPr>
            <p:cNvPr id="20" name="object 20"/>
            <p:cNvSpPr/>
            <p:nvPr/>
          </p:nvSpPr>
          <p:spPr>
            <a:xfrm>
              <a:off x="3385121" y="2716230"/>
              <a:ext cx="145415" cy="150495"/>
            </a:xfrm>
            <a:custGeom>
              <a:avLst/>
              <a:gdLst/>
              <a:ahLst/>
              <a:cxnLst/>
              <a:rect l="l" t="t" r="r" b="b"/>
              <a:pathLst>
                <a:path w="145414" h="150494">
                  <a:moveTo>
                    <a:pt x="0" y="70103"/>
                  </a:moveTo>
                  <a:lnTo>
                    <a:pt x="145288" y="113791"/>
                  </a:lnTo>
                </a:path>
                <a:path w="145414" h="150494">
                  <a:moveTo>
                    <a:pt x="17272" y="105155"/>
                  </a:moveTo>
                  <a:lnTo>
                    <a:pt x="85852" y="126999"/>
                  </a:lnTo>
                </a:path>
                <a:path w="145414" h="150494">
                  <a:moveTo>
                    <a:pt x="23368" y="135127"/>
                  </a:moveTo>
                  <a:lnTo>
                    <a:pt x="69596" y="150367"/>
                  </a:lnTo>
                </a:path>
                <a:path w="145414" h="150494">
                  <a:moveTo>
                    <a:pt x="68580" y="0"/>
                  </a:moveTo>
                  <a:lnTo>
                    <a:pt x="68580" y="88391"/>
                  </a:lnTo>
                </a:path>
              </a:pathLst>
            </a:custGeom>
            <a:ln w="15240">
              <a:solidFill>
                <a:srgbClr val="231F20"/>
              </a:solidFill>
            </a:ln>
          </p:spPr>
          <p:txBody>
            <a:bodyPr wrap="square" lIns="0" tIns="0" rIns="0" bIns="0" rtlCol="0"/>
            <a:lstStyle/>
            <a:p>
              <a:endParaRPr/>
            </a:p>
          </p:txBody>
        </p:sp>
        <p:sp>
          <p:nvSpPr>
            <p:cNvPr id="21" name="object 21"/>
            <p:cNvSpPr/>
            <p:nvPr/>
          </p:nvSpPr>
          <p:spPr>
            <a:xfrm>
              <a:off x="3780853" y="2326581"/>
              <a:ext cx="144145" cy="46355"/>
            </a:xfrm>
            <a:custGeom>
              <a:avLst/>
              <a:gdLst/>
              <a:ahLst/>
              <a:cxnLst/>
              <a:rect l="l" t="t" r="r" b="b"/>
              <a:pathLst>
                <a:path w="144145" h="46355">
                  <a:moveTo>
                    <a:pt x="0" y="0"/>
                  </a:moveTo>
                  <a:lnTo>
                    <a:pt x="143764" y="46240"/>
                  </a:lnTo>
                </a:path>
              </a:pathLst>
            </a:custGeom>
            <a:ln w="12700">
              <a:solidFill>
                <a:srgbClr val="231F20"/>
              </a:solidFill>
              <a:prstDash val="sysDash"/>
            </a:ln>
          </p:spPr>
          <p:txBody>
            <a:bodyPr wrap="square" lIns="0" tIns="0" rIns="0" bIns="0" rtlCol="0"/>
            <a:lstStyle/>
            <a:p>
              <a:endParaRPr/>
            </a:p>
          </p:txBody>
        </p:sp>
        <p:sp>
          <p:nvSpPr>
            <p:cNvPr id="22" name="object 22"/>
            <p:cNvSpPr/>
            <p:nvPr/>
          </p:nvSpPr>
          <p:spPr>
            <a:xfrm>
              <a:off x="2045017" y="2378905"/>
              <a:ext cx="1957070" cy="664210"/>
            </a:xfrm>
            <a:custGeom>
              <a:avLst/>
              <a:gdLst/>
              <a:ahLst/>
              <a:cxnLst/>
              <a:rect l="l" t="t" r="r" b="b"/>
              <a:pathLst>
                <a:path w="1957070" h="664210">
                  <a:moveTo>
                    <a:pt x="1811527" y="69608"/>
                  </a:moveTo>
                  <a:lnTo>
                    <a:pt x="1956815" y="113283"/>
                  </a:lnTo>
                </a:path>
                <a:path w="1957070" h="664210">
                  <a:moveTo>
                    <a:pt x="1828800" y="104660"/>
                  </a:moveTo>
                  <a:lnTo>
                    <a:pt x="1897379" y="126491"/>
                  </a:lnTo>
                </a:path>
                <a:path w="1957070" h="664210">
                  <a:moveTo>
                    <a:pt x="1834895" y="134632"/>
                  </a:moveTo>
                  <a:lnTo>
                    <a:pt x="1881123" y="149872"/>
                  </a:lnTo>
                </a:path>
                <a:path w="1957070" h="664210">
                  <a:moveTo>
                    <a:pt x="1880108" y="0"/>
                  </a:moveTo>
                  <a:lnTo>
                    <a:pt x="1880108" y="87883"/>
                  </a:lnTo>
                </a:path>
                <a:path w="1957070" h="664210">
                  <a:moveTo>
                    <a:pt x="0" y="575576"/>
                  </a:moveTo>
                  <a:lnTo>
                    <a:pt x="0" y="663968"/>
                  </a:lnTo>
                </a:path>
              </a:pathLst>
            </a:custGeom>
            <a:ln w="15240">
              <a:solidFill>
                <a:srgbClr val="231F20"/>
              </a:solidFill>
            </a:ln>
          </p:spPr>
          <p:txBody>
            <a:bodyPr wrap="square" lIns="0" tIns="0" rIns="0" bIns="0" rtlCol="0"/>
            <a:lstStyle/>
            <a:p>
              <a:endParaRPr/>
            </a:p>
          </p:txBody>
        </p:sp>
        <p:sp>
          <p:nvSpPr>
            <p:cNvPr id="23" name="object 23"/>
            <p:cNvSpPr/>
            <p:nvPr/>
          </p:nvSpPr>
          <p:spPr>
            <a:xfrm>
              <a:off x="2038926" y="2853390"/>
              <a:ext cx="110489" cy="83820"/>
            </a:xfrm>
            <a:custGeom>
              <a:avLst/>
              <a:gdLst/>
              <a:ahLst/>
              <a:cxnLst/>
              <a:rect l="l" t="t" r="r" b="b"/>
              <a:pathLst>
                <a:path w="110489" h="83819">
                  <a:moveTo>
                    <a:pt x="110236" y="0"/>
                  </a:moveTo>
                  <a:lnTo>
                    <a:pt x="0" y="83807"/>
                  </a:lnTo>
                </a:path>
              </a:pathLst>
            </a:custGeom>
            <a:ln w="12700">
              <a:solidFill>
                <a:srgbClr val="231F20"/>
              </a:solidFill>
              <a:prstDash val="sysDash"/>
            </a:ln>
          </p:spPr>
          <p:txBody>
            <a:bodyPr wrap="square" lIns="0" tIns="0" rIns="0" bIns="0" rtlCol="0"/>
            <a:lstStyle/>
            <a:p>
              <a:endParaRPr/>
            </a:p>
          </p:txBody>
        </p:sp>
        <p:sp>
          <p:nvSpPr>
            <p:cNvPr id="24" name="object 24"/>
            <p:cNvSpPr/>
            <p:nvPr/>
          </p:nvSpPr>
          <p:spPr>
            <a:xfrm>
              <a:off x="1970854" y="3012889"/>
              <a:ext cx="144780" cy="80645"/>
            </a:xfrm>
            <a:custGeom>
              <a:avLst/>
              <a:gdLst/>
              <a:ahLst/>
              <a:cxnLst/>
              <a:rect l="l" t="t" r="r" b="b"/>
              <a:pathLst>
                <a:path w="144780" h="80644">
                  <a:moveTo>
                    <a:pt x="0" y="0"/>
                  </a:moveTo>
                  <a:lnTo>
                    <a:pt x="144780" y="43700"/>
                  </a:lnTo>
                </a:path>
                <a:path w="144780" h="80644">
                  <a:moveTo>
                    <a:pt x="28956" y="35064"/>
                  </a:moveTo>
                  <a:lnTo>
                    <a:pt x="97028" y="56908"/>
                  </a:lnTo>
                </a:path>
                <a:path w="144780" h="80644">
                  <a:moveTo>
                    <a:pt x="35052" y="65024"/>
                  </a:moveTo>
                  <a:lnTo>
                    <a:pt x="80772" y="80276"/>
                  </a:lnTo>
                </a:path>
              </a:pathLst>
            </a:custGeom>
            <a:ln w="15240">
              <a:solidFill>
                <a:srgbClr val="231F20"/>
              </a:solidFill>
            </a:ln>
          </p:spPr>
          <p:txBody>
            <a:bodyPr wrap="square" lIns="0" tIns="0" rIns="0" bIns="0" rtlCol="0"/>
            <a:lstStyle/>
            <a:p>
              <a:endParaRPr/>
            </a:p>
          </p:txBody>
        </p:sp>
        <p:pic>
          <p:nvPicPr>
            <p:cNvPr id="25" name="object 25"/>
            <p:cNvPicPr/>
            <p:nvPr/>
          </p:nvPicPr>
          <p:blipFill>
            <a:blip r:embed="rId3" cstate="print"/>
            <a:stretch>
              <a:fillRect/>
            </a:stretch>
          </p:blipFill>
          <p:spPr>
            <a:xfrm>
              <a:off x="1370648" y="2558496"/>
              <a:ext cx="278891" cy="361937"/>
            </a:xfrm>
            <a:prstGeom prst="rect">
              <a:avLst/>
            </a:prstGeom>
          </p:spPr>
        </p:pic>
        <p:sp>
          <p:nvSpPr>
            <p:cNvPr id="26" name="object 26"/>
            <p:cNvSpPr/>
            <p:nvPr/>
          </p:nvSpPr>
          <p:spPr>
            <a:xfrm>
              <a:off x="2023176" y="2920954"/>
              <a:ext cx="44450" cy="43815"/>
            </a:xfrm>
            <a:custGeom>
              <a:avLst/>
              <a:gdLst/>
              <a:ahLst/>
              <a:cxnLst/>
              <a:rect l="l" t="t" r="r" b="b"/>
              <a:pathLst>
                <a:path w="44450" h="43814">
                  <a:moveTo>
                    <a:pt x="22098" y="0"/>
                  </a:moveTo>
                  <a:lnTo>
                    <a:pt x="13496" y="1716"/>
                  </a:lnTo>
                  <a:lnTo>
                    <a:pt x="6472" y="6397"/>
                  </a:lnTo>
                  <a:lnTo>
                    <a:pt x="1736" y="13340"/>
                  </a:lnTo>
                  <a:lnTo>
                    <a:pt x="0" y="21844"/>
                  </a:lnTo>
                  <a:lnTo>
                    <a:pt x="1736" y="30347"/>
                  </a:lnTo>
                  <a:lnTo>
                    <a:pt x="6472" y="37290"/>
                  </a:lnTo>
                  <a:lnTo>
                    <a:pt x="13496" y="41971"/>
                  </a:lnTo>
                  <a:lnTo>
                    <a:pt x="22098" y="43688"/>
                  </a:lnTo>
                  <a:lnTo>
                    <a:pt x="30699" y="41971"/>
                  </a:lnTo>
                  <a:lnTo>
                    <a:pt x="37723" y="37290"/>
                  </a:lnTo>
                  <a:lnTo>
                    <a:pt x="42459" y="30347"/>
                  </a:lnTo>
                  <a:lnTo>
                    <a:pt x="44196" y="21844"/>
                  </a:lnTo>
                  <a:lnTo>
                    <a:pt x="42459" y="13340"/>
                  </a:lnTo>
                  <a:lnTo>
                    <a:pt x="37723" y="6397"/>
                  </a:lnTo>
                  <a:lnTo>
                    <a:pt x="30699" y="1716"/>
                  </a:lnTo>
                  <a:lnTo>
                    <a:pt x="22098" y="0"/>
                  </a:lnTo>
                  <a:close/>
                </a:path>
              </a:pathLst>
            </a:custGeom>
            <a:solidFill>
              <a:srgbClr val="231F20"/>
            </a:solidFill>
          </p:spPr>
          <p:txBody>
            <a:bodyPr wrap="square" lIns="0" tIns="0" rIns="0" bIns="0" rtlCol="0"/>
            <a:lstStyle/>
            <a:p>
              <a:endParaRPr/>
            </a:p>
          </p:txBody>
        </p:sp>
        <p:sp>
          <p:nvSpPr>
            <p:cNvPr id="27" name="object 27"/>
            <p:cNvSpPr/>
            <p:nvPr/>
          </p:nvSpPr>
          <p:spPr>
            <a:xfrm>
              <a:off x="2023176" y="2920954"/>
              <a:ext cx="44450" cy="43815"/>
            </a:xfrm>
            <a:custGeom>
              <a:avLst/>
              <a:gdLst/>
              <a:ahLst/>
              <a:cxnLst/>
              <a:rect l="l" t="t" r="r" b="b"/>
              <a:pathLst>
                <a:path w="44450" h="43814">
                  <a:moveTo>
                    <a:pt x="22098" y="0"/>
                  </a:moveTo>
                  <a:lnTo>
                    <a:pt x="13496" y="1716"/>
                  </a:lnTo>
                  <a:lnTo>
                    <a:pt x="6472" y="6397"/>
                  </a:lnTo>
                  <a:lnTo>
                    <a:pt x="1736" y="13340"/>
                  </a:lnTo>
                  <a:lnTo>
                    <a:pt x="0" y="21844"/>
                  </a:lnTo>
                  <a:lnTo>
                    <a:pt x="1736" y="30347"/>
                  </a:lnTo>
                  <a:lnTo>
                    <a:pt x="6472" y="37290"/>
                  </a:lnTo>
                  <a:lnTo>
                    <a:pt x="13496" y="41971"/>
                  </a:lnTo>
                  <a:lnTo>
                    <a:pt x="22098" y="43688"/>
                  </a:lnTo>
                  <a:lnTo>
                    <a:pt x="30699" y="41971"/>
                  </a:lnTo>
                  <a:lnTo>
                    <a:pt x="37723" y="37290"/>
                  </a:lnTo>
                  <a:lnTo>
                    <a:pt x="42459" y="30347"/>
                  </a:lnTo>
                  <a:lnTo>
                    <a:pt x="44196" y="21844"/>
                  </a:lnTo>
                  <a:lnTo>
                    <a:pt x="42459" y="13340"/>
                  </a:lnTo>
                  <a:lnTo>
                    <a:pt x="37723" y="6397"/>
                  </a:lnTo>
                  <a:lnTo>
                    <a:pt x="30699" y="1716"/>
                  </a:lnTo>
                  <a:lnTo>
                    <a:pt x="22098" y="0"/>
                  </a:lnTo>
                  <a:close/>
                </a:path>
              </a:pathLst>
            </a:custGeom>
            <a:ln w="7620">
              <a:solidFill>
                <a:srgbClr val="231F20"/>
              </a:solidFill>
            </a:ln>
          </p:spPr>
          <p:txBody>
            <a:bodyPr wrap="square" lIns="0" tIns="0" rIns="0" bIns="0" rtlCol="0"/>
            <a:lstStyle/>
            <a:p>
              <a:endParaRPr/>
            </a:p>
          </p:txBody>
        </p:sp>
        <p:sp>
          <p:nvSpPr>
            <p:cNvPr id="28" name="object 28"/>
            <p:cNvSpPr/>
            <p:nvPr/>
          </p:nvSpPr>
          <p:spPr>
            <a:xfrm>
              <a:off x="2948749" y="3037286"/>
              <a:ext cx="43815" cy="43815"/>
            </a:xfrm>
            <a:custGeom>
              <a:avLst/>
              <a:gdLst/>
              <a:ahLst/>
              <a:cxnLst/>
              <a:rect l="l" t="t" r="r" b="b"/>
              <a:pathLst>
                <a:path w="43814" h="43814">
                  <a:moveTo>
                    <a:pt x="21856" y="0"/>
                  </a:moveTo>
                  <a:lnTo>
                    <a:pt x="13346" y="1716"/>
                  </a:lnTo>
                  <a:lnTo>
                    <a:pt x="6399" y="6397"/>
                  </a:lnTo>
                  <a:lnTo>
                    <a:pt x="1716" y="13340"/>
                  </a:lnTo>
                  <a:lnTo>
                    <a:pt x="0" y="21844"/>
                  </a:lnTo>
                  <a:lnTo>
                    <a:pt x="1716" y="30341"/>
                  </a:lnTo>
                  <a:lnTo>
                    <a:pt x="6399" y="37285"/>
                  </a:lnTo>
                  <a:lnTo>
                    <a:pt x="13346" y="41969"/>
                  </a:lnTo>
                  <a:lnTo>
                    <a:pt x="21856" y="43688"/>
                  </a:lnTo>
                  <a:lnTo>
                    <a:pt x="30352" y="41969"/>
                  </a:lnTo>
                  <a:lnTo>
                    <a:pt x="37291" y="37285"/>
                  </a:lnTo>
                  <a:lnTo>
                    <a:pt x="41971" y="30341"/>
                  </a:lnTo>
                  <a:lnTo>
                    <a:pt x="43688" y="21844"/>
                  </a:lnTo>
                  <a:lnTo>
                    <a:pt x="41971" y="13340"/>
                  </a:lnTo>
                  <a:lnTo>
                    <a:pt x="37291" y="6397"/>
                  </a:lnTo>
                  <a:lnTo>
                    <a:pt x="30352" y="1716"/>
                  </a:lnTo>
                  <a:lnTo>
                    <a:pt x="21856" y="0"/>
                  </a:lnTo>
                  <a:close/>
                </a:path>
              </a:pathLst>
            </a:custGeom>
            <a:solidFill>
              <a:srgbClr val="231F20"/>
            </a:solidFill>
          </p:spPr>
          <p:txBody>
            <a:bodyPr wrap="square" lIns="0" tIns="0" rIns="0" bIns="0" rtlCol="0"/>
            <a:lstStyle/>
            <a:p>
              <a:endParaRPr/>
            </a:p>
          </p:txBody>
        </p:sp>
        <p:sp>
          <p:nvSpPr>
            <p:cNvPr id="29" name="object 29"/>
            <p:cNvSpPr/>
            <p:nvPr/>
          </p:nvSpPr>
          <p:spPr>
            <a:xfrm>
              <a:off x="2948749" y="3037286"/>
              <a:ext cx="43815" cy="43815"/>
            </a:xfrm>
            <a:custGeom>
              <a:avLst/>
              <a:gdLst/>
              <a:ahLst/>
              <a:cxnLst/>
              <a:rect l="l" t="t" r="r" b="b"/>
              <a:pathLst>
                <a:path w="43814" h="43814">
                  <a:moveTo>
                    <a:pt x="21856" y="0"/>
                  </a:moveTo>
                  <a:lnTo>
                    <a:pt x="13346" y="1716"/>
                  </a:lnTo>
                  <a:lnTo>
                    <a:pt x="6399" y="6397"/>
                  </a:lnTo>
                  <a:lnTo>
                    <a:pt x="1716" y="13340"/>
                  </a:lnTo>
                  <a:lnTo>
                    <a:pt x="0" y="21844"/>
                  </a:lnTo>
                  <a:lnTo>
                    <a:pt x="1716" y="30341"/>
                  </a:lnTo>
                  <a:lnTo>
                    <a:pt x="6399" y="37285"/>
                  </a:lnTo>
                  <a:lnTo>
                    <a:pt x="13346" y="41969"/>
                  </a:lnTo>
                  <a:lnTo>
                    <a:pt x="21856" y="43688"/>
                  </a:lnTo>
                  <a:lnTo>
                    <a:pt x="30352" y="41969"/>
                  </a:lnTo>
                  <a:lnTo>
                    <a:pt x="37291" y="37285"/>
                  </a:lnTo>
                  <a:lnTo>
                    <a:pt x="41971" y="30341"/>
                  </a:lnTo>
                  <a:lnTo>
                    <a:pt x="43688" y="21844"/>
                  </a:lnTo>
                  <a:lnTo>
                    <a:pt x="41971" y="13340"/>
                  </a:lnTo>
                  <a:lnTo>
                    <a:pt x="37291" y="6397"/>
                  </a:lnTo>
                  <a:lnTo>
                    <a:pt x="30352" y="1716"/>
                  </a:lnTo>
                  <a:lnTo>
                    <a:pt x="21856" y="0"/>
                  </a:lnTo>
                  <a:close/>
                </a:path>
              </a:pathLst>
            </a:custGeom>
            <a:ln w="7620">
              <a:solidFill>
                <a:srgbClr val="231F20"/>
              </a:solidFill>
            </a:ln>
          </p:spPr>
          <p:txBody>
            <a:bodyPr wrap="square" lIns="0" tIns="0" rIns="0" bIns="0" rtlCol="0"/>
            <a:lstStyle/>
            <a:p>
              <a:endParaRPr/>
            </a:p>
          </p:txBody>
        </p:sp>
        <p:sp>
          <p:nvSpPr>
            <p:cNvPr id="30" name="object 30"/>
            <p:cNvSpPr/>
            <p:nvPr/>
          </p:nvSpPr>
          <p:spPr>
            <a:xfrm>
              <a:off x="3426269" y="2687782"/>
              <a:ext cx="43815" cy="44450"/>
            </a:xfrm>
            <a:custGeom>
              <a:avLst/>
              <a:gdLst/>
              <a:ahLst/>
              <a:cxnLst/>
              <a:rect l="l" t="t" r="r" b="b"/>
              <a:pathLst>
                <a:path w="43814" h="44450">
                  <a:moveTo>
                    <a:pt x="21844" y="0"/>
                  </a:moveTo>
                  <a:lnTo>
                    <a:pt x="13340" y="1736"/>
                  </a:lnTo>
                  <a:lnTo>
                    <a:pt x="6397" y="6472"/>
                  </a:lnTo>
                  <a:lnTo>
                    <a:pt x="1716" y="13496"/>
                  </a:lnTo>
                  <a:lnTo>
                    <a:pt x="0" y="22098"/>
                  </a:lnTo>
                  <a:lnTo>
                    <a:pt x="1716" y="30699"/>
                  </a:lnTo>
                  <a:lnTo>
                    <a:pt x="6397" y="37723"/>
                  </a:lnTo>
                  <a:lnTo>
                    <a:pt x="13340" y="42459"/>
                  </a:lnTo>
                  <a:lnTo>
                    <a:pt x="21844" y="44196"/>
                  </a:lnTo>
                  <a:lnTo>
                    <a:pt x="30347" y="42459"/>
                  </a:lnTo>
                  <a:lnTo>
                    <a:pt x="37290" y="37723"/>
                  </a:lnTo>
                  <a:lnTo>
                    <a:pt x="41971" y="30699"/>
                  </a:lnTo>
                  <a:lnTo>
                    <a:pt x="43688" y="22098"/>
                  </a:lnTo>
                  <a:lnTo>
                    <a:pt x="41971" y="13496"/>
                  </a:lnTo>
                  <a:lnTo>
                    <a:pt x="37290" y="6472"/>
                  </a:lnTo>
                  <a:lnTo>
                    <a:pt x="30347" y="1736"/>
                  </a:lnTo>
                  <a:lnTo>
                    <a:pt x="21844" y="0"/>
                  </a:lnTo>
                  <a:close/>
                </a:path>
              </a:pathLst>
            </a:custGeom>
            <a:solidFill>
              <a:srgbClr val="231F20"/>
            </a:solidFill>
          </p:spPr>
          <p:txBody>
            <a:bodyPr wrap="square" lIns="0" tIns="0" rIns="0" bIns="0" rtlCol="0"/>
            <a:lstStyle/>
            <a:p>
              <a:endParaRPr/>
            </a:p>
          </p:txBody>
        </p:sp>
        <p:sp>
          <p:nvSpPr>
            <p:cNvPr id="31" name="object 31"/>
            <p:cNvSpPr/>
            <p:nvPr/>
          </p:nvSpPr>
          <p:spPr>
            <a:xfrm>
              <a:off x="3426269" y="2687782"/>
              <a:ext cx="43815" cy="44450"/>
            </a:xfrm>
            <a:custGeom>
              <a:avLst/>
              <a:gdLst/>
              <a:ahLst/>
              <a:cxnLst/>
              <a:rect l="l" t="t" r="r" b="b"/>
              <a:pathLst>
                <a:path w="43814" h="44450">
                  <a:moveTo>
                    <a:pt x="21844" y="0"/>
                  </a:moveTo>
                  <a:lnTo>
                    <a:pt x="13340" y="1736"/>
                  </a:lnTo>
                  <a:lnTo>
                    <a:pt x="6397" y="6472"/>
                  </a:lnTo>
                  <a:lnTo>
                    <a:pt x="1716" y="13496"/>
                  </a:lnTo>
                  <a:lnTo>
                    <a:pt x="0" y="22098"/>
                  </a:lnTo>
                  <a:lnTo>
                    <a:pt x="1716" y="30699"/>
                  </a:lnTo>
                  <a:lnTo>
                    <a:pt x="6397" y="37723"/>
                  </a:lnTo>
                  <a:lnTo>
                    <a:pt x="13340" y="42459"/>
                  </a:lnTo>
                  <a:lnTo>
                    <a:pt x="21844" y="44196"/>
                  </a:lnTo>
                  <a:lnTo>
                    <a:pt x="30347" y="42459"/>
                  </a:lnTo>
                  <a:lnTo>
                    <a:pt x="37290" y="37723"/>
                  </a:lnTo>
                  <a:lnTo>
                    <a:pt x="41971" y="30699"/>
                  </a:lnTo>
                  <a:lnTo>
                    <a:pt x="43688" y="22098"/>
                  </a:lnTo>
                  <a:lnTo>
                    <a:pt x="41971" y="13496"/>
                  </a:lnTo>
                  <a:lnTo>
                    <a:pt x="37290" y="6472"/>
                  </a:lnTo>
                  <a:lnTo>
                    <a:pt x="30347" y="1736"/>
                  </a:lnTo>
                  <a:lnTo>
                    <a:pt x="21844" y="0"/>
                  </a:lnTo>
                  <a:close/>
                </a:path>
              </a:pathLst>
            </a:custGeom>
            <a:ln w="7620">
              <a:solidFill>
                <a:srgbClr val="231F20"/>
              </a:solidFill>
            </a:ln>
          </p:spPr>
          <p:txBody>
            <a:bodyPr wrap="square" lIns="0" tIns="0" rIns="0" bIns="0" rtlCol="0"/>
            <a:lstStyle/>
            <a:p>
              <a:endParaRPr/>
            </a:p>
          </p:txBody>
        </p:sp>
        <p:sp>
          <p:nvSpPr>
            <p:cNvPr id="32" name="object 32"/>
            <p:cNvSpPr/>
            <p:nvPr/>
          </p:nvSpPr>
          <p:spPr>
            <a:xfrm>
              <a:off x="3897693" y="2350457"/>
              <a:ext cx="43815" cy="43815"/>
            </a:xfrm>
            <a:custGeom>
              <a:avLst/>
              <a:gdLst/>
              <a:ahLst/>
              <a:cxnLst/>
              <a:rect l="l" t="t" r="r" b="b"/>
              <a:pathLst>
                <a:path w="43814" h="43814">
                  <a:moveTo>
                    <a:pt x="21844" y="0"/>
                  </a:moveTo>
                  <a:lnTo>
                    <a:pt x="13340" y="1718"/>
                  </a:lnTo>
                  <a:lnTo>
                    <a:pt x="6397" y="6403"/>
                  </a:lnTo>
                  <a:lnTo>
                    <a:pt x="1716" y="13351"/>
                  </a:lnTo>
                  <a:lnTo>
                    <a:pt x="0" y="21856"/>
                  </a:lnTo>
                  <a:lnTo>
                    <a:pt x="1716" y="30359"/>
                  </a:lnTo>
                  <a:lnTo>
                    <a:pt x="6397" y="37303"/>
                  </a:lnTo>
                  <a:lnTo>
                    <a:pt x="13340" y="41984"/>
                  </a:lnTo>
                  <a:lnTo>
                    <a:pt x="21844" y="43700"/>
                  </a:lnTo>
                  <a:lnTo>
                    <a:pt x="30347" y="41984"/>
                  </a:lnTo>
                  <a:lnTo>
                    <a:pt x="37290" y="37303"/>
                  </a:lnTo>
                  <a:lnTo>
                    <a:pt x="41971" y="30359"/>
                  </a:lnTo>
                  <a:lnTo>
                    <a:pt x="43688" y="21856"/>
                  </a:lnTo>
                  <a:lnTo>
                    <a:pt x="41971" y="13351"/>
                  </a:lnTo>
                  <a:lnTo>
                    <a:pt x="37290" y="6403"/>
                  </a:lnTo>
                  <a:lnTo>
                    <a:pt x="30347" y="1718"/>
                  </a:lnTo>
                  <a:lnTo>
                    <a:pt x="21844" y="0"/>
                  </a:lnTo>
                  <a:close/>
                </a:path>
              </a:pathLst>
            </a:custGeom>
            <a:solidFill>
              <a:srgbClr val="231F20"/>
            </a:solidFill>
          </p:spPr>
          <p:txBody>
            <a:bodyPr wrap="square" lIns="0" tIns="0" rIns="0" bIns="0" rtlCol="0"/>
            <a:lstStyle/>
            <a:p>
              <a:endParaRPr/>
            </a:p>
          </p:txBody>
        </p:sp>
        <p:sp>
          <p:nvSpPr>
            <p:cNvPr id="33" name="object 33"/>
            <p:cNvSpPr/>
            <p:nvPr/>
          </p:nvSpPr>
          <p:spPr>
            <a:xfrm>
              <a:off x="3897693" y="2350457"/>
              <a:ext cx="43815" cy="43815"/>
            </a:xfrm>
            <a:custGeom>
              <a:avLst/>
              <a:gdLst/>
              <a:ahLst/>
              <a:cxnLst/>
              <a:rect l="l" t="t" r="r" b="b"/>
              <a:pathLst>
                <a:path w="43814" h="43814">
                  <a:moveTo>
                    <a:pt x="21844" y="0"/>
                  </a:moveTo>
                  <a:lnTo>
                    <a:pt x="13340" y="1718"/>
                  </a:lnTo>
                  <a:lnTo>
                    <a:pt x="6397" y="6403"/>
                  </a:lnTo>
                  <a:lnTo>
                    <a:pt x="1716" y="13351"/>
                  </a:lnTo>
                  <a:lnTo>
                    <a:pt x="0" y="21856"/>
                  </a:lnTo>
                  <a:lnTo>
                    <a:pt x="1716" y="30359"/>
                  </a:lnTo>
                  <a:lnTo>
                    <a:pt x="6397" y="37303"/>
                  </a:lnTo>
                  <a:lnTo>
                    <a:pt x="13340" y="41984"/>
                  </a:lnTo>
                  <a:lnTo>
                    <a:pt x="21844" y="43700"/>
                  </a:lnTo>
                  <a:lnTo>
                    <a:pt x="30347" y="41984"/>
                  </a:lnTo>
                  <a:lnTo>
                    <a:pt x="37290" y="37303"/>
                  </a:lnTo>
                  <a:lnTo>
                    <a:pt x="41971" y="30359"/>
                  </a:lnTo>
                  <a:lnTo>
                    <a:pt x="43688" y="21856"/>
                  </a:lnTo>
                  <a:lnTo>
                    <a:pt x="41971" y="13351"/>
                  </a:lnTo>
                  <a:lnTo>
                    <a:pt x="37290" y="6403"/>
                  </a:lnTo>
                  <a:lnTo>
                    <a:pt x="30347" y="1718"/>
                  </a:lnTo>
                  <a:lnTo>
                    <a:pt x="21844" y="0"/>
                  </a:lnTo>
                  <a:close/>
                </a:path>
              </a:pathLst>
            </a:custGeom>
            <a:ln w="7620">
              <a:solidFill>
                <a:srgbClr val="231F20"/>
              </a:solidFill>
            </a:ln>
          </p:spPr>
          <p:txBody>
            <a:bodyPr wrap="square" lIns="0" tIns="0" rIns="0" bIns="0" rtlCol="0"/>
            <a:lstStyle/>
            <a:p>
              <a:endParaRPr/>
            </a:p>
          </p:txBody>
        </p:sp>
        <p:sp>
          <p:nvSpPr>
            <p:cNvPr id="34" name="object 34"/>
            <p:cNvSpPr/>
            <p:nvPr/>
          </p:nvSpPr>
          <p:spPr>
            <a:xfrm>
              <a:off x="3789489" y="2167082"/>
              <a:ext cx="271145" cy="74295"/>
            </a:xfrm>
            <a:custGeom>
              <a:avLst/>
              <a:gdLst/>
              <a:ahLst/>
              <a:cxnLst/>
              <a:rect l="l" t="t" r="r" b="b"/>
              <a:pathLst>
                <a:path w="271145" h="74294">
                  <a:moveTo>
                    <a:pt x="270763" y="74167"/>
                  </a:moveTo>
                  <a:lnTo>
                    <a:pt x="0" y="0"/>
                  </a:lnTo>
                </a:path>
              </a:pathLst>
            </a:custGeom>
            <a:ln w="12700">
              <a:solidFill>
                <a:srgbClr val="231F20"/>
              </a:solidFill>
              <a:prstDash val="sysDash"/>
            </a:ln>
          </p:spPr>
          <p:txBody>
            <a:bodyPr wrap="square" lIns="0" tIns="0" rIns="0" bIns="0" rtlCol="0"/>
            <a:lstStyle/>
            <a:p>
              <a:endParaRPr/>
            </a:p>
          </p:txBody>
        </p:sp>
      </p:grpSp>
      <p:grpSp>
        <p:nvGrpSpPr>
          <p:cNvPr id="35" name="object 35"/>
          <p:cNvGrpSpPr/>
          <p:nvPr/>
        </p:nvGrpSpPr>
        <p:grpSpPr>
          <a:xfrm>
            <a:off x="6349346" y="1012899"/>
            <a:ext cx="2116455" cy="1290320"/>
            <a:chOff x="1666220" y="1012899"/>
            <a:chExt cx="2116455" cy="1290320"/>
          </a:xfrm>
        </p:grpSpPr>
        <p:sp>
          <p:nvSpPr>
            <p:cNvPr id="36" name="object 36"/>
            <p:cNvSpPr/>
            <p:nvPr/>
          </p:nvSpPr>
          <p:spPr>
            <a:xfrm>
              <a:off x="1677657" y="1154993"/>
              <a:ext cx="1010919" cy="725805"/>
            </a:xfrm>
            <a:custGeom>
              <a:avLst/>
              <a:gdLst/>
              <a:ahLst/>
              <a:cxnLst/>
              <a:rect l="l" t="t" r="r" b="b"/>
              <a:pathLst>
                <a:path w="1010919" h="725805">
                  <a:moveTo>
                    <a:pt x="0" y="725550"/>
                  </a:moveTo>
                  <a:lnTo>
                    <a:pt x="1010297" y="0"/>
                  </a:lnTo>
                </a:path>
              </a:pathLst>
            </a:custGeom>
            <a:ln w="12700">
              <a:solidFill>
                <a:srgbClr val="231F20"/>
              </a:solidFill>
              <a:prstDash val="sysDash"/>
            </a:ln>
          </p:spPr>
          <p:txBody>
            <a:bodyPr wrap="square" lIns="0" tIns="0" rIns="0" bIns="0" rtlCol="0"/>
            <a:lstStyle/>
            <a:p>
              <a:endParaRPr/>
            </a:p>
          </p:txBody>
        </p:sp>
        <p:sp>
          <p:nvSpPr>
            <p:cNvPr id="37" name="object 37"/>
            <p:cNvSpPr/>
            <p:nvPr/>
          </p:nvSpPr>
          <p:spPr>
            <a:xfrm>
              <a:off x="1677737" y="1012899"/>
              <a:ext cx="1007744" cy="865505"/>
            </a:xfrm>
            <a:custGeom>
              <a:avLst/>
              <a:gdLst/>
              <a:ahLst/>
              <a:cxnLst/>
              <a:rect l="l" t="t" r="r" b="b"/>
              <a:pathLst>
                <a:path w="1007744" h="865505">
                  <a:moveTo>
                    <a:pt x="0" y="865124"/>
                  </a:moveTo>
                  <a:lnTo>
                    <a:pt x="0" y="733552"/>
                  </a:lnTo>
                </a:path>
                <a:path w="1007744" h="865505">
                  <a:moveTo>
                    <a:pt x="541528" y="469392"/>
                  </a:moveTo>
                  <a:lnTo>
                    <a:pt x="541528" y="337312"/>
                  </a:lnTo>
                </a:path>
                <a:path w="1007744" h="865505">
                  <a:moveTo>
                    <a:pt x="1007363" y="132080"/>
                  </a:moveTo>
                  <a:lnTo>
                    <a:pt x="1007363" y="0"/>
                  </a:lnTo>
                </a:path>
                <a:path w="1007744" h="865505">
                  <a:moveTo>
                    <a:pt x="174752" y="725424"/>
                  </a:moveTo>
                  <a:lnTo>
                    <a:pt x="174752" y="593852"/>
                  </a:lnTo>
                </a:path>
                <a:path w="1007744" h="865505">
                  <a:moveTo>
                    <a:pt x="838200" y="265684"/>
                  </a:moveTo>
                  <a:lnTo>
                    <a:pt x="838200" y="133604"/>
                  </a:lnTo>
                </a:path>
                <a:path w="1007744" h="865505">
                  <a:moveTo>
                    <a:pt x="686816" y="358648"/>
                  </a:moveTo>
                  <a:lnTo>
                    <a:pt x="686816" y="227076"/>
                  </a:lnTo>
                </a:path>
                <a:path w="1007744" h="865505">
                  <a:moveTo>
                    <a:pt x="361188" y="591832"/>
                  </a:moveTo>
                  <a:lnTo>
                    <a:pt x="361188" y="459740"/>
                  </a:lnTo>
                </a:path>
              </a:pathLst>
            </a:custGeom>
            <a:ln w="22860">
              <a:solidFill>
                <a:srgbClr val="231F20"/>
              </a:solidFill>
            </a:ln>
          </p:spPr>
          <p:txBody>
            <a:bodyPr wrap="square" lIns="0" tIns="0" rIns="0" bIns="0" rtlCol="0"/>
            <a:lstStyle/>
            <a:p>
              <a:endParaRPr/>
            </a:p>
          </p:txBody>
        </p:sp>
        <p:sp>
          <p:nvSpPr>
            <p:cNvPr id="38" name="object 38"/>
            <p:cNvSpPr/>
            <p:nvPr/>
          </p:nvSpPr>
          <p:spPr>
            <a:xfrm>
              <a:off x="1672570" y="1878209"/>
              <a:ext cx="1071880" cy="399415"/>
            </a:xfrm>
            <a:custGeom>
              <a:avLst/>
              <a:gdLst/>
              <a:ahLst/>
              <a:cxnLst/>
              <a:rect l="l" t="t" r="r" b="b"/>
              <a:pathLst>
                <a:path w="1071880" h="399414">
                  <a:moveTo>
                    <a:pt x="0" y="0"/>
                  </a:moveTo>
                  <a:lnTo>
                    <a:pt x="1071626" y="398856"/>
                  </a:lnTo>
                </a:path>
              </a:pathLst>
            </a:custGeom>
            <a:ln w="12699">
              <a:solidFill>
                <a:srgbClr val="231F20"/>
              </a:solidFill>
              <a:prstDash val="sysDash"/>
            </a:ln>
          </p:spPr>
          <p:txBody>
            <a:bodyPr wrap="square" lIns="0" tIns="0" rIns="0" bIns="0" rtlCol="0"/>
            <a:lstStyle/>
            <a:p>
              <a:endParaRPr/>
            </a:p>
          </p:txBody>
        </p:sp>
        <p:sp>
          <p:nvSpPr>
            <p:cNvPr id="39" name="object 39"/>
            <p:cNvSpPr/>
            <p:nvPr/>
          </p:nvSpPr>
          <p:spPr>
            <a:xfrm>
              <a:off x="1871281" y="1821634"/>
              <a:ext cx="646430" cy="365760"/>
            </a:xfrm>
            <a:custGeom>
              <a:avLst/>
              <a:gdLst/>
              <a:ahLst/>
              <a:cxnLst/>
              <a:rect l="l" t="t" r="r" b="b"/>
              <a:pathLst>
                <a:path w="646430" h="365760">
                  <a:moveTo>
                    <a:pt x="0" y="132079"/>
                  </a:moveTo>
                  <a:lnTo>
                    <a:pt x="0" y="0"/>
                  </a:lnTo>
                </a:path>
                <a:path w="646430" h="365760">
                  <a:moveTo>
                    <a:pt x="419100" y="283476"/>
                  </a:moveTo>
                  <a:lnTo>
                    <a:pt x="419100" y="151396"/>
                  </a:lnTo>
                </a:path>
                <a:path w="646430" h="365760">
                  <a:moveTo>
                    <a:pt x="203708" y="202196"/>
                  </a:moveTo>
                  <a:lnTo>
                    <a:pt x="203708" y="70103"/>
                  </a:lnTo>
                </a:path>
                <a:path w="646430" h="365760">
                  <a:moveTo>
                    <a:pt x="646176" y="365251"/>
                  </a:moveTo>
                  <a:lnTo>
                    <a:pt x="646176" y="233184"/>
                  </a:lnTo>
                </a:path>
              </a:pathLst>
            </a:custGeom>
            <a:ln w="22860">
              <a:solidFill>
                <a:srgbClr val="231F20"/>
              </a:solidFill>
            </a:ln>
          </p:spPr>
          <p:txBody>
            <a:bodyPr wrap="square" lIns="0" tIns="0" rIns="0" bIns="0" rtlCol="0"/>
            <a:lstStyle/>
            <a:p>
              <a:endParaRPr/>
            </a:p>
          </p:txBody>
        </p:sp>
        <p:sp>
          <p:nvSpPr>
            <p:cNvPr id="40" name="object 40"/>
            <p:cNvSpPr/>
            <p:nvPr/>
          </p:nvSpPr>
          <p:spPr>
            <a:xfrm>
              <a:off x="2673248" y="1158744"/>
              <a:ext cx="1071880" cy="398780"/>
            </a:xfrm>
            <a:custGeom>
              <a:avLst/>
              <a:gdLst/>
              <a:ahLst/>
              <a:cxnLst/>
              <a:rect l="l" t="t" r="r" b="b"/>
              <a:pathLst>
                <a:path w="1071879" h="398780">
                  <a:moveTo>
                    <a:pt x="0" y="0"/>
                  </a:moveTo>
                  <a:lnTo>
                    <a:pt x="1071626" y="398348"/>
                  </a:lnTo>
                </a:path>
              </a:pathLst>
            </a:custGeom>
            <a:ln w="12700">
              <a:solidFill>
                <a:srgbClr val="231F20"/>
              </a:solidFill>
              <a:prstDash val="sysDash"/>
            </a:ln>
          </p:spPr>
          <p:txBody>
            <a:bodyPr wrap="square" lIns="0" tIns="0" rIns="0" bIns="0" rtlCol="0"/>
            <a:lstStyle/>
            <a:p>
              <a:endParaRPr/>
            </a:p>
          </p:txBody>
        </p:sp>
        <p:sp>
          <p:nvSpPr>
            <p:cNvPr id="41" name="object 41"/>
            <p:cNvSpPr/>
            <p:nvPr/>
          </p:nvSpPr>
          <p:spPr>
            <a:xfrm>
              <a:off x="2882201" y="1100277"/>
              <a:ext cx="669925" cy="380365"/>
            </a:xfrm>
            <a:custGeom>
              <a:avLst/>
              <a:gdLst/>
              <a:ahLst/>
              <a:cxnLst/>
              <a:rect l="l" t="t" r="r" b="b"/>
              <a:pathLst>
                <a:path w="669925" h="380365">
                  <a:moveTo>
                    <a:pt x="0" y="132079"/>
                  </a:moveTo>
                  <a:lnTo>
                    <a:pt x="0" y="0"/>
                  </a:lnTo>
                </a:path>
                <a:path w="669925" h="380365">
                  <a:moveTo>
                    <a:pt x="435356" y="298703"/>
                  </a:moveTo>
                  <a:lnTo>
                    <a:pt x="435356" y="167131"/>
                  </a:lnTo>
                </a:path>
                <a:path w="669925" h="380365">
                  <a:moveTo>
                    <a:pt x="219456" y="201675"/>
                  </a:moveTo>
                  <a:lnTo>
                    <a:pt x="219456" y="69595"/>
                  </a:lnTo>
                </a:path>
                <a:path w="669925" h="380365">
                  <a:moveTo>
                    <a:pt x="669544" y="379983"/>
                  </a:moveTo>
                  <a:lnTo>
                    <a:pt x="669544" y="248411"/>
                  </a:lnTo>
                </a:path>
              </a:pathLst>
            </a:custGeom>
            <a:ln w="22860">
              <a:solidFill>
                <a:srgbClr val="231F20"/>
              </a:solidFill>
            </a:ln>
          </p:spPr>
          <p:txBody>
            <a:bodyPr wrap="square" lIns="0" tIns="0" rIns="0" bIns="0" rtlCol="0"/>
            <a:lstStyle/>
            <a:p>
              <a:endParaRPr/>
            </a:p>
          </p:txBody>
        </p:sp>
        <p:sp>
          <p:nvSpPr>
            <p:cNvPr id="42" name="object 42"/>
            <p:cNvSpPr/>
            <p:nvPr/>
          </p:nvSpPr>
          <p:spPr>
            <a:xfrm>
              <a:off x="2403665" y="1397462"/>
              <a:ext cx="1367790" cy="906144"/>
            </a:xfrm>
            <a:custGeom>
              <a:avLst/>
              <a:gdLst/>
              <a:ahLst/>
              <a:cxnLst/>
              <a:rect l="l" t="t" r="r" b="b"/>
              <a:pathLst>
                <a:path w="1367789" h="906144">
                  <a:moveTo>
                    <a:pt x="360171" y="905751"/>
                  </a:moveTo>
                  <a:lnTo>
                    <a:pt x="360171" y="774191"/>
                  </a:lnTo>
                </a:path>
                <a:path w="1367789" h="906144">
                  <a:moveTo>
                    <a:pt x="901699" y="510031"/>
                  </a:moveTo>
                  <a:lnTo>
                    <a:pt x="901699" y="377951"/>
                  </a:lnTo>
                </a:path>
                <a:path w="1367789" h="906144">
                  <a:moveTo>
                    <a:pt x="1367535" y="172719"/>
                  </a:moveTo>
                  <a:lnTo>
                    <a:pt x="1367535" y="40639"/>
                  </a:lnTo>
                </a:path>
                <a:path w="1367789" h="906144">
                  <a:moveTo>
                    <a:pt x="534923" y="766051"/>
                  </a:moveTo>
                  <a:lnTo>
                    <a:pt x="534923" y="634491"/>
                  </a:lnTo>
                </a:path>
                <a:path w="1367789" h="906144">
                  <a:moveTo>
                    <a:pt x="1198371" y="306323"/>
                  </a:moveTo>
                  <a:lnTo>
                    <a:pt x="1198371" y="174243"/>
                  </a:lnTo>
                </a:path>
                <a:path w="1367789" h="906144">
                  <a:moveTo>
                    <a:pt x="1046987" y="399287"/>
                  </a:moveTo>
                  <a:lnTo>
                    <a:pt x="1046987" y="267715"/>
                  </a:lnTo>
                </a:path>
                <a:path w="1367789" h="906144">
                  <a:moveTo>
                    <a:pt x="721359" y="632459"/>
                  </a:moveTo>
                  <a:lnTo>
                    <a:pt x="721359" y="500379"/>
                  </a:lnTo>
                </a:path>
                <a:path w="1367789" h="906144">
                  <a:moveTo>
                    <a:pt x="0" y="364743"/>
                  </a:moveTo>
                  <a:lnTo>
                    <a:pt x="0" y="232663"/>
                  </a:lnTo>
                </a:path>
                <a:path w="1367789" h="906144">
                  <a:moveTo>
                    <a:pt x="308355" y="132079"/>
                  </a:moveTo>
                  <a:lnTo>
                    <a:pt x="308355" y="0"/>
                  </a:lnTo>
                </a:path>
                <a:path w="1367789" h="906144">
                  <a:moveTo>
                    <a:pt x="356615" y="517651"/>
                  </a:moveTo>
                  <a:lnTo>
                    <a:pt x="356615" y="385571"/>
                  </a:lnTo>
                </a:path>
                <a:path w="1367789" h="906144">
                  <a:moveTo>
                    <a:pt x="703579" y="277367"/>
                  </a:moveTo>
                  <a:lnTo>
                    <a:pt x="703579" y="145287"/>
                  </a:lnTo>
                </a:path>
              </a:pathLst>
            </a:custGeom>
            <a:ln w="22860">
              <a:solidFill>
                <a:srgbClr val="231F20"/>
              </a:solidFill>
            </a:ln>
          </p:spPr>
          <p:txBody>
            <a:bodyPr wrap="square" lIns="0" tIns="0" rIns="0" bIns="0" rtlCol="0"/>
            <a:lstStyle/>
            <a:p>
              <a:endParaRPr/>
            </a:p>
          </p:txBody>
        </p:sp>
        <p:sp>
          <p:nvSpPr>
            <p:cNvPr id="43" name="object 43"/>
            <p:cNvSpPr/>
            <p:nvPr/>
          </p:nvSpPr>
          <p:spPr>
            <a:xfrm>
              <a:off x="3551745" y="1213053"/>
              <a:ext cx="221615" cy="205740"/>
            </a:xfrm>
            <a:custGeom>
              <a:avLst/>
              <a:gdLst/>
              <a:ahLst/>
              <a:cxnLst/>
              <a:rect l="l" t="t" r="r" b="b"/>
              <a:pathLst>
                <a:path w="221614" h="205740">
                  <a:moveTo>
                    <a:pt x="0" y="0"/>
                  </a:moveTo>
                  <a:lnTo>
                    <a:pt x="508" y="129539"/>
                  </a:lnTo>
                </a:path>
                <a:path w="221614" h="205740">
                  <a:moveTo>
                    <a:pt x="220979" y="76200"/>
                  </a:moveTo>
                  <a:lnTo>
                    <a:pt x="221488" y="205740"/>
                  </a:lnTo>
                </a:path>
              </a:pathLst>
            </a:custGeom>
            <a:ln w="7620">
              <a:solidFill>
                <a:srgbClr val="231F20"/>
              </a:solidFill>
            </a:ln>
          </p:spPr>
          <p:txBody>
            <a:bodyPr wrap="square" lIns="0" tIns="0" rIns="0" bIns="0" rtlCol="0"/>
            <a:lstStyle/>
            <a:p>
              <a:endParaRPr/>
            </a:p>
          </p:txBody>
        </p:sp>
        <p:sp>
          <p:nvSpPr>
            <p:cNvPr id="44" name="object 44"/>
            <p:cNvSpPr/>
            <p:nvPr/>
          </p:nvSpPr>
          <p:spPr>
            <a:xfrm>
              <a:off x="3571367" y="1293520"/>
              <a:ext cx="167005" cy="45085"/>
            </a:xfrm>
            <a:custGeom>
              <a:avLst/>
              <a:gdLst/>
              <a:ahLst/>
              <a:cxnLst/>
              <a:rect l="l" t="t" r="r" b="b"/>
              <a:pathLst>
                <a:path w="167004" h="45084">
                  <a:moveTo>
                    <a:pt x="0" y="0"/>
                  </a:moveTo>
                  <a:lnTo>
                    <a:pt x="166497" y="44805"/>
                  </a:lnTo>
                </a:path>
              </a:pathLst>
            </a:custGeom>
            <a:ln w="10160">
              <a:solidFill>
                <a:srgbClr val="231F20"/>
              </a:solidFill>
            </a:ln>
          </p:spPr>
          <p:txBody>
            <a:bodyPr wrap="square" lIns="0" tIns="0" rIns="0" bIns="0" rtlCol="0"/>
            <a:lstStyle/>
            <a:p>
              <a:endParaRPr/>
            </a:p>
          </p:txBody>
        </p:sp>
        <p:sp>
          <p:nvSpPr>
            <p:cNvPr id="45" name="object 45"/>
            <p:cNvSpPr/>
            <p:nvPr/>
          </p:nvSpPr>
          <p:spPr>
            <a:xfrm>
              <a:off x="3551745" y="1269377"/>
              <a:ext cx="205740" cy="93345"/>
            </a:xfrm>
            <a:custGeom>
              <a:avLst/>
              <a:gdLst/>
              <a:ahLst/>
              <a:cxnLst/>
              <a:rect l="l" t="t" r="r" b="b"/>
              <a:pathLst>
                <a:path w="205739" h="93344">
                  <a:moveTo>
                    <a:pt x="47167" y="0"/>
                  </a:moveTo>
                  <a:lnTo>
                    <a:pt x="0" y="18872"/>
                  </a:lnTo>
                  <a:lnTo>
                    <a:pt x="31330" y="58864"/>
                  </a:lnTo>
                  <a:lnTo>
                    <a:pt x="19621" y="24155"/>
                  </a:lnTo>
                  <a:lnTo>
                    <a:pt x="47167" y="0"/>
                  </a:lnTo>
                  <a:close/>
                </a:path>
                <a:path w="205739" h="93344">
                  <a:moveTo>
                    <a:pt x="205740" y="74244"/>
                  </a:moveTo>
                  <a:lnTo>
                    <a:pt x="174421" y="34251"/>
                  </a:lnTo>
                  <a:lnTo>
                    <a:pt x="186118" y="68961"/>
                  </a:lnTo>
                  <a:lnTo>
                    <a:pt x="158584" y="93103"/>
                  </a:lnTo>
                  <a:lnTo>
                    <a:pt x="205740" y="74244"/>
                  </a:lnTo>
                  <a:close/>
                </a:path>
              </a:pathLst>
            </a:custGeom>
            <a:solidFill>
              <a:srgbClr val="231F20"/>
            </a:solidFill>
          </p:spPr>
          <p:txBody>
            <a:bodyPr wrap="square" lIns="0" tIns="0" rIns="0" bIns="0" rtlCol="0"/>
            <a:lstStyle/>
            <a:p>
              <a:endParaRPr/>
            </a:p>
          </p:txBody>
        </p:sp>
        <p:sp>
          <p:nvSpPr>
            <p:cNvPr id="46" name="object 46"/>
            <p:cNvSpPr/>
            <p:nvPr/>
          </p:nvSpPr>
          <p:spPr>
            <a:xfrm>
              <a:off x="2255407" y="1243441"/>
              <a:ext cx="556260" cy="414020"/>
            </a:xfrm>
            <a:custGeom>
              <a:avLst/>
              <a:gdLst/>
              <a:ahLst/>
              <a:cxnLst/>
              <a:rect l="l" t="t" r="r" b="b"/>
              <a:pathLst>
                <a:path w="556260" h="414019">
                  <a:moveTo>
                    <a:pt x="0" y="413702"/>
                  </a:moveTo>
                  <a:lnTo>
                    <a:pt x="556120" y="0"/>
                  </a:lnTo>
                </a:path>
              </a:pathLst>
            </a:custGeom>
            <a:ln w="10160">
              <a:solidFill>
                <a:srgbClr val="231F20"/>
              </a:solidFill>
            </a:ln>
          </p:spPr>
          <p:txBody>
            <a:bodyPr wrap="square" lIns="0" tIns="0" rIns="0" bIns="0" rtlCol="0"/>
            <a:lstStyle/>
            <a:p>
              <a:endParaRPr/>
            </a:p>
          </p:txBody>
        </p:sp>
        <p:sp>
          <p:nvSpPr>
            <p:cNvPr id="47" name="object 47"/>
            <p:cNvSpPr/>
            <p:nvPr/>
          </p:nvSpPr>
          <p:spPr>
            <a:xfrm>
              <a:off x="2230932" y="1225244"/>
              <a:ext cx="605155" cy="450215"/>
            </a:xfrm>
            <a:custGeom>
              <a:avLst/>
              <a:gdLst/>
              <a:ahLst/>
              <a:cxnLst/>
              <a:rect l="l" t="t" r="r" b="b"/>
              <a:pathLst>
                <a:path w="605155" h="450214">
                  <a:moveTo>
                    <a:pt x="44742" y="442137"/>
                  </a:moveTo>
                  <a:lnTo>
                    <a:pt x="20485" y="409536"/>
                  </a:lnTo>
                  <a:lnTo>
                    <a:pt x="0" y="450088"/>
                  </a:lnTo>
                  <a:lnTo>
                    <a:pt x="44742" y="442137"/>
                  </a:lnTo>
                  <a:close/>
                </a:path>
                <a:path w="605155" h="450214">
                  <a:moveTo>
                    <a:pt x="605040" y="0"/>
                  </a:moveTo>
                  <a:lnTo>
                    <a:pt x="560311" y="7962"/>
                  </a:lnTo>
                  <a:lnTo>
                    <a:pt x="584568" y="40563"/>
                  </a:lnTo>
                  <a:lnTo>
                    <a:pt x="605040" y="0"/>
                  </a:lnTo>
                  <a:close/>
                </a:path>
              </a:pathLst>
            </a:custGeom>
            <a:solidFill>
              <a:srgbClr val="231F20"/>
            </a:solidFill>
          </p:spPr>
          <p:txBody>
            <a:bodyPr wrap="square" lIns="0" tIns="0" rIns="0" bIns="0" rtlCol="0"/>
            <a:lstStyle/>
            <a:p>
              <a:endParaRPr/>
            </a:p>
          </p:txBody>
        </p:sp>
        <p:sp>
          <p:nvSpPr>
            <p:cNvPr id="48" name="object 48"/>
            <p:cNvSpPr/>
            <p:nvPr/>
          </p:nvSpPr>
          <p:spPr>
            <a:xfrm>
              <a:off x="2351345" y="1022553"/>
              <a:ext cx="175260" cy="403860"/>
            </a:xfrm>
            <a:custGeom>
              <a:avLst/>
              <a:gdLst/>
              <a:ahLst/>
              <a:cxnLst/>
              <a:rect l="l" t="t" r="r" b="b"/>
              <a:pathLst>
                <a:path w="175260" h="403859">
                  <a:moveTo>
                    <a:pt x="0" y="0"/>
                  </a:moveTo>
                  <a:lnTo>
                    <a:pt x="175260" y="403352"/>
                  </a:lnTo>
                </a:path>
              </a:pathLst>
            </a:custGeom>
            <a:ln w="7620">
              <a:solidFill>
                <a:srgbClr val="231F20"/>
              </a:solidFill>
            </a:ln>
          </p:spPr>
          <p:txBody>
            <a:bodyPr wrap="square" lIns="0" tIns="0" rIns="0" bIns="0" rtlCol="0"/>
            <a:lstStyle/>
            <a:p>
              <a:endParaRPr/>
            </a:p>
          </p:txBody>
        </p:sp>
        <p:sp>
          <p:nvSpPr>
            <p:cNvPr id="49" name="object 49"/>
            <p:cNvSpPr/>
            <p:nvPr/>
          </p:nvSpPr>
          <p:spPr>
            <a:xfrm>
              <a:off x="2773337" y="1476862"/>
              <a:ext cx="311785" cy="213360"/>
            </a:xfrm>
            <a:custGeom>
              <a:avLst/>
              <a:gdLst/>
              <a:ahLst/>
              <a:cxnLst/>
              <a:rect l="l" t="t" r="r" b="b"/>
              <a:pathLst>
                <a:path w="311785" h="213360">
                  <a:moveTo>
                    <a:pt x="0" y="213055"/>
                  </a:moveTo>
                  <a:lnTo>
                    <a:pt x="311213" y="0"/>
                  </a:lnTo>
                </a:path>
              </a:pathLst>
            </a:custGeom>
            <a:ln w="10160">
              <a:solidFill>
                <a:srgbClr val="231F20"/>
              </a:solidFill>
            </a:ln>
          </p:spPr>
          <p:txBody>
            <a:bodyPr wrap="square" lIns="0" tIns="0" rIns="0" bIns="0" rtlCol="0"/>
            <a:lstStyle/>
            <a:p>
              <a:endParaRPr/>
            </a:p>
          </p:txBody>
        </p:sp>
        <p:sp>
          <p:nvSpPr>
            <p:cNvPr id="50" name="object 50"/>
            <p:cNvSpPr/>
            <p:nvPr/>
          </p:nvSpPr>
          <p:spPr>
            <a:xfrm>
              <a:off x="2756573" y="1465376"/>
              <a:ext cx="344805" cy="236220"/>
            </a:xfrm>
            <a:custGeom>
              <a:avLst/>
              <a:gdLst/>
              <a:ahLst/>
              <a:cxnLst/>
              <a:rect l="l" t="t" r="r" b="b"/>
              <a:pathLst>
                <a:path w="344805" h="236219">
                  <a:moveTo>
                    <a:pt x="45008" y="229831"/>
                  </a:moveTo>
                  <a:lnTo>
                    <a:pt x="16764" y="224548"/>
                  </a:lnTo>
                  <a:lnTo>
                    <a:pt x="22047" y="196303"/>
                  </a:lnTo>
                  <a:lnTo>
                    <a:pt x="0" y="236029"/>
                  </a:lnTo>
                  <a:lnTo>
                    <a:pt x="45008" y="229831"/>
                  </a:lnTo>
                  <a:close/>
                </a:path>
                <a:path w="344805" h="236219">
                  <a:moveTo>
                    <a:pt x="344741" y="0"/>
                  </a:moveTo>
                  <a:lnTo>
                    <a:pt x="299732" y="6184"/>
                  </a:lnTo>
                  <a:lnTo>
                    <a:pt x="327977" y="11480"/>
                  </a:lnTo>
                  <a:lnTo>
                    <a:pt x="322681" y="39725"/>
                  </a:lnTo>
                  <a:lnTo>
                    <a:pt x="344741" y="0"/>
                  </a:lnTo>
                  <a:close/>
                </a:path>
              </a:pathLst>
            </a:custGeom>
            <a:solidFill>
              <a:srgbClr val="231F20"/>
            </a:solidFill>
          </p:spPr>
          <p:txBody>
            <a:bodyPr wrap="square" lIns="0" tIns="0" rIns="0" bIns="0" rtlCol="0"/>
            <a:lstStyle/>
            <a:p>
              <a:endParaRPr/>
            </a:p>
          </p:txBody>
        </p:sp>
        <p:sp>
          <p:nvSpPr>
            <p:cNvPr id="51" name="object 51"/>
            <p:cNvSpPr/>
            <p:nvPr/>
          </p:nvSpPr>
          <p:spPr>
            <a:xfrm>
              <a:off x="2756217" y="1398474"/>
              <a:ext cx="351155" cy="344170"/>
            </a:xfrm>
            <a:custGeom>
              <a:avLst/>
              <a:gdLst/>
              <a:ahLst/>
              <a:cxnLst/>
              <a:rect l="l" t="t" r="r" b="b"/>
              <a:pathLst>
                <a:path w="351155" h="344169">
                  <a:moveTo>
                    <a:pt x="350519" y="101092"/>
                  </a:moveTo>
                  <a:lnTo>
                    <a:pt x="351027" y="0"/>
                  </a:lnTo>
                </a:path>
                <a:path w="351155" h="344169">
                  <a:moveTo>
                    <a:pt x="0" y="343916"/>
                  </a:moveTo>
                  <a:lnTo>
                    <a:pt x="507" y="242824"/>
                  </a:lnTo>
                </a:path>
              </a:pathLst>
            </a:custGeom>
            <a:ln w="7620">
              <a:solidFill>
                <a:srgbClr val="231F20"/>
              </a:solidFill>
            </a:ln>
          </p:spPr>
          <p:txBody>
            <a:bodyPr wrap="square" lIns="0" tIns="0" rIns="0" bIns="0" rtlCol="0"/>
            <a:lstStyle/>
            <a:p>
              <a:endParaRPr/>
            </a:p>
          </p:txBody>
        </p:sp>
        <p:sp>
          <p:nvSpPr>
            <p:cNvPr id="52" name="object 52"/>
            <p:cNvSpPr/>
            <p:nvPr/>
          </p:nvSpPr>
          <p:spPr>
            <a:xfrm>
              <a:off x="2975673" y="1051005"/>
              <a:ext cx="77470" cy="464820"/>
            </a:xfrm>
            <a:custGeom>
              <a:avLst/>
              <a:gdLst/>
              <a:ahLst/>
              <a:cxnLst/>
              <a:rect l="l" t="t" r="r" b="b"/>
              <a:pathLst>
                <a:path w="77469" h="464819">
                  <a:moveTo>
                    <a:pt x="0" y="464312"/>
                  </a:moveTo>
                  <a:lnTo>
                    <a:pt x="77216" y="0"/>
                  </a:lnTo>
                </a:path>
              </a:pathLst>
            </a:custGeom>
            <a:ln w="7620">
              <a:solidFill>
                <a:srgbClr val="231F20"/>
              </a:solidFill>
            </a:ln>
          </p:spPr>
          <p:txBody>
            <a:bodyPr wrap="square" lIns="0" tIns="0" rIns="0" bIns="0" rtlCol="0"/>
            <a:lstStyle/>
            <a:p>
              <a:endParaRPr/>
            </a:p>
          </p:txBody>
        </p:sp>
      </p:grpSp>
      <p:sp>
        <p:nvSpPr>
          <p:cNvPr id="53" name="object 53"/>
          <p:cNvSpPr/>
          <p:nvPr/>
        </p:nvSpPr>
        <p:spPr>
          <a:xfrm>
            <a:off x="7582569" y="3755492"/>
            <a:ext cx="299720" cy="318770"/>
          </a:xfrm>
          <a:custGeom>
            <a:avLst/>
            <a:gdLst/>
            <a:ahLst/>
            <a:cxnLst/>
            <a:rect l="l" t="t" r="r" b="b"/>
            <a:pathLst>
              <a:path w="299719" h="318770">
                <a:moveTo>
                  <a:pt x="0" y="318515"/>
                </a:moveTo>
                <a:lnTo>
                  <a:pt x="299707" y="0"/>
                </a:lnTo>
              </a:path>
            </a:pathLst>
          </a:custGeom>
          <a:ln w="22860">
            <a:solidFill>
              <a:srgbClr val="231F20"/>
            </a:solidFill>
          </a:ln>
        </p:spPr>
        <p:txBody>
          <a:bodyPr wrap="square" lIns="0" tIns="0" rIns="0" bIns="0" rtlCol="0"/>
          <a:lstStyle/>
          <a:p>
            <a:endParaRPr/>
          </a:p>
        </p:txBody>
      </p:sp>
      <p:grpSp>
        <p:nvGrpSpPr>
          <p:cNvPr id="54" name="object 54"/>
          <p:cNvGrpSpPr/>
          <p:nvPr/>
        </p:nvGrpSpPr>
        <p:grpSpPr>
          <a:xfrm>
            <a:off x="6932325" y="4581249"/>
            <a:ext cx="1592580" cy="1073150"/>
            <a:chOff x="2249200" y="4581249"/>
            <a:chExt cx="1592580" cy="1073150"/>
          </a:xfrm>
        </p:grpSpPr>
        <p:sp>
          <p:nvSpPr>
            <p:cNvPr id="55" name="object 55"/>
            <p:cNvSpPr/>
            <p:nvPr/>
          </p:nvSpPr>
          <p:spPr>
            <a:xfrm>
              <a:off x="2254280" y="4689706"/>
              <a:ext cx="1582420" cy="959485"/>
            </a:xfrm>
            <a:custGeom>
              <a:avLst/>
              <a:gdLst/>
              <a:ahLst/>
              <a:cxnLst/>
              <a:rect l="l" t="t" r="r" b="b"/>
              <a:pathLst>
                <a:path w="1582420" h="959485">
                  <a:moveTo>
                    <a:pt x="0" y="959104"/>
                  </a:moveTo>
                  <a:lnTo>
                    <a:pt x="649732" y="958596"/>
                  </a:lnTo>
                </a:path>
                <a:path w="1582420" h="959485">
                  <a:moveTo>
                    <a:pt x="649732" y="958596"/>
                  </a:moveTo>
                  <a:lnTo>
                    <a:pt x="1581912" y="0"/>
                  </a:lnTo>
                </a:path>
              </a:pathLst>
            </a:custGeom>
            <a:ln w="10160">
              <a:solidFill>
                <a:srgbClr val="231F20"/>
              </a:solidFill>
            </a:ln>
          </p:spPr>
          <p:txBody>
            <a:bodyPr wrap="square" lIns="0" tIns="0" rIns="0" bIns="0" rtlCol="0"/>
            <a:lstStyle/>
            <a:p>
              <a:endParaRPr/>
            </a:p>
          </p:txBody>
        </p:sp>
        <p:sp>
          <p:nvSpPr>
            <p:cNvPr id="56" name="object 56"/>
            <p:cNvSpPr/>
            <p:nvPr/>
          </p:nvSpPr>
          <p:spPr>
            <a:xfrm>
              <a:off x="2297459" y="4592679"/>
              <a:ext cx="1149350" cy="598170"/>
            </a:xfrm>
            <a:custGeom>
              <a:avLst/>
              <a:gdLst/>
              <a:ahLst/>
              <a:cxnLst/>
              <a:rect l="l" t="t" r="r" b="b"/>
              <a:pathLst>
                <a:path w="1149350" h="598170">
                  <a:moveTo>
                    <a:pt x="0" y="597915"/>
                  </a:moveTo>
                  <a:lnTo>
                    <a:pt x="566420" y="1015"/>
                  </a:lnTo>
                </a:path>
                <a:path w="1149350" h="598170">
                  <a:moveTo>
                    <a:pt x="582676" y="596899"/>
                  </a:moveTo>
                  <a:lnTo>
                    <a:pt x="1149096" y="0"/>
                  </a:lnTo>
                </a:path>
              </a:pathLst>
            </a:custGeom>
            <a:ln w="22860">
              <a:solidFill>
                <a:srgbClr val="231F20"/>
              </a:solidFill>
            </a:ln>
          </p:spPr>
          <p:txBody>
            <a:bodyPr wrap="square" lIns="0" tIns="0" rIns="0" bIns="0" rtlCol="0"/>
            <a:lstStyle/>
            <a:p>
              <a:endParaRPr/>
            </a:p>
          </p:txBody>
        </p:sp>
      </p:grpSp>
      <p:sp>
        <p:nvSpPr>
          <p:cNvPr id="57" name="object 57"/>
          <p:cNvSpPr/>
          <p:nvPr/>
        </p:nvSpPr>
        <p:spPr>
          <a:xfrm>
            <a:off x="7552084" y="4350363"/>
            <a:ext cx="605790" cy="0"/>
          </a:xfrm>
          <a:custGeom>
            <a:avLst/>
            <a:gdLst/>
            <a:ahLst/>
            <a:cxnLst/>
            <a:rect l="l" t="t" r="r" b="b"/>
            <a:pathLst>
              <a:path w="605789">
                <a:moveTo>
                  <a:pt x="0" y="0"/>
                </a:moveTo>
                <a:lnTo>
                  <a:pt x="605536" y="0"/>
                </a:lnTo>
              </a:path>
            </a:pathLst>
          </a:custGeom>
          <a:ln w="22860">
            <a:solidFill>
              <a:srgbClr val="231F20"/>
            </a:solidFill>
          </a:ln>
        </p:spPr>
        <p:txBody>
          <a:bodyPr wrap="square" lIns="0" tIns="0" rIns="0" bIns="0" rtlCol="0"/>
          <a:lstStyle/>
          <a:p>
            <a:endParaRPr/>
          </a:p>
        </p:txBody>
      </p:sp>
      <p:sp>
        <p:nvSpPr>
          <p:cNvPr id="58" name="object 58"/>
          <p:cNvSpPr/>
          <p:nvPr/>
        </p:nvSpPr>
        <p:spPr>
          <a:xfrm>
            <a:off x="7551068" y="4122779"/>
            <a:ext cx="605790" cy="230504"/>
          </a:xfrm>
          <a:custGeom>
            <a:avLst/>
            <a:gdLst/>
            <a:ahLst/>
            <a:cxnLst/>
            <a:rect l="l" t="t" r="r" b="b"/>
            <a:pathLst>
              <a:path w="605789" h="230504">
                <a:moveTo>
                  <a:pt x="0" y="8127"/>
                </a:moveTo>
                <a:lnTo>
                  <a:pt x="605535" y="8127"/>
                </a:lnTo>
              </a:path>
              <a:path w="605789" h="230504">
                <a:moveTo>
                  <a:pt x="7619" y="0"/>
                </a:moveTo>
                <a:lnTo>
                  <a:pt x="7619" y="230123"/>
                </a:lnTo>
              </a:path>
              <a:path w="605789" h="230504">
                <a:moveTo>
                  <a:pt x="598931" y="0"/>
                </a:moveTo>
                <a:lnTo>
                  <a:pt x="598931" y="230123"/>
                </a:lnTo>
              </a:path>
              <a:path w="605789" h="230504">
                <a:moveTo>
                  <a:pt x="295655" y="0"/>
                </a:moveTo>
                <a:lnTo>
                  <a:pt x="295655" y="230123"/>
                </a:lnTo>
              </a:path>
            </a:pathLst>
          </a:custGeom>
          <a:ln w="22860">
            <a:solidFill>
              <a:srgbClr val="231F20"/>
            </a:solidFill>
          </a:ln>
        </p:spPr>
        <p:txBody>
          <a:bodyPr wrap="square" lIns="0" tIns="0" rIns="0" bIns="0" rtlCol="0"/>
          <a:lstStyle/>
          <a:p>
            <a:endParaRPr/>
          </a:p>
        </p:txBody>
      </p:sp>
      <p:grpSp>
        <p:nvGrpSpPr>
          <p:cNvPr id="59" name="object 59"/>
          <p:cNvGrpSpPr/>
          <p:nvPr/>
        </p:nvGrpSpPr>
        <p:grpSpPr>
          <a:xfrm>
            <a:off x="6891182" y="3736697"/>
            <a:ext cx="1634489" cy="1912620"/>
            <a:chOff x="2208056" y="3736697"/>
            <a:chExt cx="1634489" cy="1912620"/>
          </a:xfrm>
        </p:grpSpPr>
        <p:sp>
          <p:nvSpPr>
            <p:cNvPr id="60" name="object 60"/>
            <p:cNvSpPr/>
            <p:nvPr/>
          </p:nvSpPr>
          <p:spPr>
            <a:xfrm>
              <a:off x="2247676" y="4239618"/>
              <a:ext cx="1579245" cy="969010"/>
            </a:xfrm>
            <a:custGeom>
              <a:avLst/>
              <a:gdLst/>
              <a:ahLst/>
              <a:cxnLst/>
              <a:rect l="l" t="t" r="r" b="b"/>
              <a:pathLst>
                <a:path w="1579245" h="969010">
                  <a:moveTo>
                    <a:pt x="0" y="968755"/>
                  </a:moveTo>
                  <a:lnTo>
                    <a:pt x="656336" y="968755"/>
                  </a:lnTo>
                </a:path>
                <a:path w="1579245" h="969010">
                  <a:moveTo>
                    <a:pt x="6604" y="962151"/>
                  </a:moveTo>
                  <a:lnTo>
                    <a:pt x="601980" y="334771"/>
                  </a:lnTo>
                </a:path>
                <a:path w="1579245" h="969010">
                  <a:moveTo>
                    <a:pt x="650240" y="968755"/>
                  </a:moveTo>
                  <a:lnTo>
                    <a:pt x="1578876" y="0"/>
                  </a:lnTo>
                </a:path>
              </a:pathLst>
            </a:custGeom>
            <a:ln w="10160">
              <a:solidFill>
                <a:srgbClr val="231F20"/>
              </a:solidFill>
            </a:ln>
          </p:spPr>
          <p:txBody>
            <a:bodyPr wrap="square" lIns="0" tIns="0" rIns="0" bIns="0" rtlCol="0"/>
            <a:lstStyle/>
            <a:p>
              <a:endParaRPr/>
            </a:p>
          </p:txBody>
        </p:sp>
        <p:sp>
          <p:nvSpPr>
            <p:cNvPr id="61" name="object 61"/>
            <p:cNvSpPr/>
            <p:nvPr/>
          </p:nvSpPr>
          <p:spPr>
            <a:xfrm>
              <a:off x="2843555" y="4103471"/>
              <a:ext cx="650240" cy="474345"/>
            </a:xfrm>
            <a:custGeom>
              <a:avLst/>
              <a:gdLst/>
              <a:ahLst/>
              <a:cxnLst/>
              <a:rect l="l" t="t" r="r" b="b"/>
              <a:pathLst>
                <a:path w="650239" h="474345">
                  <a:moveTo>
                    <a:pt x="0" y="473963"/>
                  </a:moveTo>
                  <a:lnTo>
                    <a:pt x="649732" y="473963"/>
                  </a:lnTo>
                  <a:lnTo>
                    <a:pt x="649732" y="0"/>
                  </a:lnTo>
                  <a:lnTo>
                    <a:pt x="0" y="0"/>
                  </a:lnTo>
                  <a:lnTo>
                    <a:pt x="0" y="473963"/>
                  </a:lnTo>
                  <a:close/>
                </a:path>
              </a:pathLst>
            </a:custGeom>
            <a:ln w="10160">
              <a:solidFill>
                <a:srgbClr val="231F20"/>
              </a:solidFill>
            </a:ln>
          </p:spPr>
          <p:txBody>
            <a:bodyPr wrap="square" lIns="0" tIns="0" rIns="0" bIns="0" rtlCol="0"/>
            <a:lstStyle/>
            <a:p>
              <a:endParaRPr/>
            </a:p>
          </p:txBody>
        </p:sp>
        <p:sp>
          <p:nvSpPr>
            <p:cNvPr id="62" name="object 62"/>
            <p:cNvSpPr/>
            <p:nvPr/>
          </p:nvSpPr>
          <p:spPr>
            <a:xfrm>
              <a:off x="2247672" y="3741777"/>
              <a:ext cx="1590040" cy="1907539"/>
            </a:xfrm>
            <a:custGeom>
              <a:avLst/>
              <a:gdLst/>
              <a:ahLst/>
              <a:cxnLst/>
              <a:rect l="l" t="t" r="r" b="b"/>
              <a:pathLst>
                <a:path w="1590039" h="1907539">
                  <a:moveTo>
                    <a:pt x="1589532" y="948943"/>
                  </a:moveTo>
                  <a:lnTo>
                    <a:pt x="1589023" y="1523"/>
                  </a:lnTo>
                </a:path>
                <a:path w="1590039" h="1907539">
                  <a:moveTo>
                    <a:pt x="922527" y="0"/>
                  </a:moveTo>
                  <a:lnTo>
                    <a:pt x="1578876" y="0"/>
                  </a:lnTo>
                </a:path>
                <a:path w="1590039" h="1907539">
                  <a:moveTo>
                    <a:pt x="592328" y="365251"/>
                  </a:moveTo>
                  <a:lnTo>
                    <a:pt x="922527" y="1523"/>
                  </a:lnTo>
                </a:path>
                <a:path w="1590039" h="1907539">
                  <a:moveTo>
                    <a:pt x="0" y="1466595"/>
                  </a:moveTo>
                  <a:lnTo>
                    <a:pt x="0" y="1906523"/>
                  </a:lnTo>
                </a:path>
                <a:path w="1590039" h="1907539">
                  <a:moveTo>
                    <a:pt x="656348" y="1466595"/>
                  </a:moveTo>
                  <a:lnTo>
                    <a:pt x="656348" y="1907031"/>
                  </a:lnTo>
                </a:path>
                <a:path w="1590039" h="1907539">
                  <a:moveTo>
                    <a:pt x="1248676" y="358647"/>
                  </a:moveTo>
                  <a:lnTo>
                    <a:pt x="1578876" y="10159"/>
                  </a:lnTo>
                </a:path>
              </a:pathLst>
            </a:custGeom>
            <a:ln w="10160">
              <a:solidFill>
                <a:srgbClr val="231F20"/>
              </a:solidFill>
            </a:ln>
          </p:spPr>
          <p:txBody>
            <a:bodyPr wrap="square" lIns="0" tIns="0" rIns="0" bIns="0" rtlCol="0"/>
            <a:lstStyle/>
            <a:p>
              <a:endParaRPr/>
            </a:p>
          </p:txBody>
        </p:sp>
        <p:sp>
          <p:nvSpPr>
            <p:cNvPr id="63" name="object 63"/>
            <p:cNvSpPr/>
            <p:nvPr/>
          </p:nvSpPr>
          <p:spPr>
            <a:xfrm>
              <a:off x="2289341" y="3756002"/>
              <a:ext cx="1492250" cy="1431290"/>
            </a:xfrm>
            <a:custGeom>
              <a:avLst/>
              <a:gdLst/>
              <a:ahLst/>
              <a:cxnLst/>
              <a:rect l="l" t="t" r="r" b="b"/>
              <a:pathLst>
                <a:path w="1492250" h="1431289">
                  <a:moveTo>
                    <a:pt x="893559" y="7112"/>
                  </a:moveTo>
                  <a:lnTo>
                    <a:pt x="1480807" y="6604"/>
                  </a:lnTo>
                </a:path>
                <a:path w="1492250" h="1431289">
                  <a:moveTo>
                    <a:pt x="694931" y="213868"/>
                  </a:moveTo>
                  <a:lnTo>
                    <a:pt x="1282192" y="213360"/>
                  </a:lnTo>
                </a:path>
                <a:path w="1492250" h="1431289">
                  <a:moveTo>
                    <a:pt x="602475" y="320040"/>
                  </a:moveTo>
                  <a:lnTo>
                    <a:pt x="1189723" y="319532"/>
                  </a:lnTo>
                </a:path>
                <a:path w="1492250" h="1431289">
                  <a:moveTo>
                    <a:pt x="786892" y="325120"/>
                  </a:moveTo>
                  <a:lnTo>
                    <a:pt x="1089139" y="4064"/>
                  </a:lnTo>
                </a:path>
                <a:path w="1492250" h="1431289">
                  <a:moveTo>
                    <a:pt x="1186688" y="324104"/>
                  </a:moveTo>
                  <a:lnTo>
                    <a:pt x="1491996" y="0"/>
                  </a:lnTo>
                </a:path>
                <a:path w="1492250" h="1431289">
                  <a:moveTo>
                    <a:pt x="989584" y="326644"/>
                  </a:moveTo>
                  <a:lnTo>
                    <a:pt x="1289799" y="8128"/>
                  </a:lnTo>
                </a:path>
                <a:path w="1492250" h="1431289">
                  <a:moveTo>
                    <a:pt x="809231" y="102108"/>
                  </a:moveTo>
                  <a:lnTo>
                    <a:pt x="1395984" y="101600"/>
                  </a:lnTo>
                </a:path>
                <a:path w="1492250" h="1431289">
                  <a:moveTo>
                    <a:pt x="130035" y="1298956"/>
                  </a:moveTo>
                  <a:lnTo>
                    <a:pt x="716775" y="1298448"/>
                  </a:lnTo>
                </a:path>
                <a:path w="1492250" h="1431289">
                  <a:moveTo>
                    <a:pt x="257035" y="1164336"/>
                  </a:moveTo>
                  <a:lnTo>
                    <a:pt x="844296" y="1163828"/>
                  </a:lnTo>
                </a:path>
                <a:path w="1492250" h="1431289">
                  <a:moveTo>
                    <a:pt x="0" y="1427988"/>
                  </a:moveTo>
                  <a:lnTo>
                    <a:pt x="605015" y="1427988"/>
                  </a:lnTo>
                </a:path>
                <a:path w="1492250" h="1431289">
                  <a:moveTo>
                    <a:pt x="188963" y="1431036"/>
                  </a:moveTo>
                  <a:lnTo>
                    <a:pt x="755396" y="834136"/>
                  </a:lnTo>
                </a:path>
                <a:path w="1492250" h="1431289">
                  <a:moveTo>
                    <a:pt x="406908" y="1431036"/>
                  </a:moveTo>
                  <a:lnTo>
                    <a:pt x="973315" y="834136"/>
                  </a:lnTo>
                </a:path>
                <a:path w="1492250" h="1431289">
                  <a:moveTo>
                    <a:pt x="478015" y="933704"/>
                  </a:moveTo>
                  <a:lnTo>
                    <a:pt x="1064755" y="933196"/>
                  </a:lnTo>
                </a:path>
                <a:path w="1492250" h="1431289">
                  <a:moveTo>
                    <a:pt x="379463" y="1039368"/>
                  </a:moveTo>
                  <a:lnTo>
                    <a:pt x="966711" y="1038860"/>
                  </a:lnTo>
                </a:path>
                <a:path w="1492250" h="1431289">
                  <a:moveTo>
                    <a:pt x="563867" y="834136"/>
                  </a:moveTo>
                  <a:lnTo>
                    <a:pt x="1168908" y="834136"/>
                  </a:lnTo>
                </a:path>
              </a:pathLst>
            </a:custGeom>
            <a:ln w="22860">
              <a:solidFill>
                <a:srgbClr val="231F20"/>
              </a:solidFill>
            </a:ln>
          </p:spPr>
          <p:txBody>
            <a:bodyPr wrap="square" lIns="0" tIns="0" rIns="0" bIns="0" rtlCol="0"/>
            <a:lstStyle/>
            <a:p>
              <a:endParaRPr/>
            </a:p>
          </p:txBody>
        </p:sp>
        <p:sp>
          <p:nvSpPr>
            <p:cNvPr id="64" name="object 64"/>
            <p:cNvSpPr/>
            <p:nvPr/>
          </p:nvSpPr>
          <p:spPr>
            <a:xfrm>
              <a:off x="2348768" y="4196439"/>
              <a:ext cx="450215" cy="540385"/>
            </a:xfrm>
            <a:custGeom>
              <a:avLst/>
              <a:gdLst/>
              <a:ahLst/>
              <a:cxnLst/>
              <a:rect l="l" t="t" r="r" b="b"/>
              <a:pathLst>
                <a:path w="450214" h="540385">
                  <a:moveTo>
                    <a:pt x="0" y="0"/>
                  </a:moveTo>
                  <a:lnTo>
                    <a:pt x="449986" y="540270"/>
                  </a:lnTo>
                </a:path>
              </a:pathLst>
            </a:custGeom>
            <a:ln w="10160">
              <a:solidFill>
                <a:srgbClr val="231F20"/>
              </a:solidFill>
            </a:ln>
          </p:spPr>
          <p:txBody>
            <a:bodyPr wrap="square" lIns="0" tIns="0" rIns="0" bIns="0" rtlCol="0"/>
            <a:lstStyle/>
            <a:p>
              <a:endParaRPr/>
            </a:p>
          </p:txBody>
        </p:sp>
        <p:sp>
          <p:nvSpPr>
            <p:cNvPr id="65" name="object 65"/>
            <p:cNvSpPr/>
            <p:nvPr/>
          </p:nvSpPr>
          <p:spPr>
            <a:xfrm>
              <a:off x="2770143" y="4708095"/>
              <a:ext cx="55244" cy="60325"/>
            </a:xfrm>
            <a:custGeom>
              <a:avLst/>
              <a:gdLst/>
              <a:ahLst/>
              <a:cxnLst/>
              <a:rect l="l" t="t" r="r" b="b"/>
              <a:pathLst>
                <a:path w="55244" h="60325">
                  <a:moveTo>
                    <a:pt x="31229" y="0"/>
                  </a:moveTo>
                  <a:lnTo>
                    <a:pt x="28613" y="28613"/>
                  </a:lnTo>
                  <a:lnTo>
                    <a:pt x="0" y="25996"/>
                  </a:lnTo>
                  <a:lnTo>
                    <a:pt x="54622" y="59842"/>
                  </a:lnTo>
                  <a:lnTo>
                    <a:pt x="31229" y="0"/>
                  </a:lnTo>
                  <a:close/>
                </a:path>
              </a:pathLst>
            </a:custGeom>
            <a:solidFill>
              <a:srgbClr val="231F20"/>
            </a:solidFill>
          </p:spPr>
          <p:txBody>
            <a:bodyPr wrap="square" lIns="0" tIns="0" rIns="0" bIns="0" rtlCol="0"/>
            <a:lstStyle/>
            <a:p>
              <a:endParaRPr/>
            </a:p>
          </p:txBody>
        </p:sp>
        <p:sp>
          <p:nvSpPr>
            <p:cNvPr id="66" name="object 66"/>
            <p:cNvSpPr/>
            <p:nvPr/>
          </p:nvSpPr>
          <p:spPr>
            <a:xfrm>
              <a:off x="2630711" y="3932788"/>
              <a:ext cx="492759" cy="37465"/>
            </a:xfrm>
            <a:custGeom>
              <a:avLst/>
              <a:gdLst/>
              <a:ahLst/>
              <a:cxnLst/>
              <a:rect l="l" t="t" r="r" b="b"/>
              <a:pathLst>
                <a:path w="492760" h="37464">
                  <a:moveTo>
                    <a:pt x="0" y="37084"/>
                  </a:moveTo>
                  <a:lnTo>
                    <a:pt x="492379" y="0"/>
                  </a:lnTo>
                </a:path>
              </a:pathLst>
            </a:custGeom>
            <a:ln w="10160">
              <a:solidFill>
                <a:srgbClr val="231F20"/>
              </a:solidFill>
            </a:ln>
          </p:spPr>
          <p:txBody>
            <a:bodyPr wrap="square" lIns="0" tIns="0" rIns="0" bIns="0" rtlCol="0"/>
            <a:lstStyle/>
            <a:p>
              <a:endParaRPr/>
            </a:p>
          </p:txBody>
        </p:sp>
        <p:sp>
          <p:nvSpPr>
            <p:cNvPr id="67" name="object 67"/>
            <p:cNvSpPr/>
            <p:nvPr/>
          </p:nvSpPr>
          <p:spPr>
            <a:xfrm>
              <a:off x="3101290" y="3914046"/>
              <a:ext cx="62865" cy="40640"/>
            </a:xfrm>
            <a:custGeom>
              <a:avLst/>
              <a:gdLst/>
              <a:ahLst/>
              <a:cxnLst/>
              <a:rect l="l" t="t" r="r" b="b"/>
              <a:pathLst>
                <a:path w="62864" h="40639">
                  <a:moveTo>
                    <a:pt x="0" y="0"/>
                  </a:moveTo>
                  <a:lnTo>
                    <a:pt x="21793" y="18745"/>
                  </a:lnTo>
                  <a:lnTo>
                    <a:pt x="3048" y="40525"/>
                  </a:lnTo>
                  <a:lnTo>
                    <a:pt x="62306" y="15697"/>
                  </a:lnTo>
                  <a:lnTo>
                    <a:pt x="0" y="0"/>
                  </a:lnTo>
                  <a:close/>
                </a:path>
              </a:pathLst>
            </a:custGeom>
            <a:solidFill>
              <a:srgbClr val="231F20"/>
            </a:solidFill>
          </p:spPr>
          <p:txBody>
            <a:bodyPr wrap="square" lIns="0" tIns="0" rIns="0" bIns="0" rtlCol="0"/>
            <a:lstStyle/>
            <a:p>
              <a:endParaRPr/>
            </a:p>
          </p:txBody>
        </p:sp>
        <p:pic>
          <p:nvPicPr>
            <p:cNvPr id="68" name="object 68"/>
            <p:cNvPicPr/>
            <p:nvPr/>
          </p:nvPicPr>
          <p:blipFill>
            <a:blip r:embed="rId4" cstate="print"/>
            <a:stretch>
              <a:fillRect/>
            </a:stretch>
          </p:blipFill>
          <p:spPr>
            <a:xfrm>
              <a:off x="2688624" y="4920338"/>
              <a:ext cx="189989" cy="126492"/>
            </a:xfrm>
            <a:prstGeom prst="rect">
              <a:avLst/>
            </a:prstGeom>
          </p:spPr>
        </p:pic>
        <p:sp>
          <p:nvSpPr>
            <p:cNvPr id="69" name="object 69"/>
            <p:cNvSpPr/>
            <p:nvPr/>
          </p:nvSpPr>
          <p:spPr>
            <a:xfrm>
              <a:off x="2213136" y="4646017"/>
              <a:ext cx="538480" cy="306705"/>
            </a:xfrm>
            <a:custGeom>
              <a:avLst/>
              <a:gdLst/>
              <a:ahLst/>
              <a:cxnLst/>
              <a:rect l="l" t="t" r="r" b="b"/>
              <a:pathLst>
                <a:path w="538480" h="306704">
                  <a:moveTo>
                    <a:pt x="0" y="0"/>
                  </a:moveTo>
                  <a:lnTo>
                    <a:pt x="538099" y="306425"/>
                  </a:lnTo>
                </a:path>
              </a:pathLst>
            </a:custGeom>
            <a:ln w="10160">
              <a:solidFill>
                <a:srgbClr val="231F20"/>
              </a:solidFill>
            </a:ln>
          </p:spPr>
          <p:txBody>
            <a:bodyPr wrap="square" lIns="0" tIns="0" rIns="0" bIns="0" rtlCol="0"/>
            <a:lstStyle/>
            <a:p>
              <a:endParaRPr/>
            </a:p>
          </p:txBody>
        </p:sp>
        <p:sp>
          <p:nvSpPr>
            <p:cNvPr id="70" name="object 70"/>
            <p:cNvSpPr/>
            <p:nvPr/>
          </p:nvSpPr>
          <p:spPr>
            <a:xfrm>
              <a:off x="2723518" y="4924723"/>
              <a:ext cx="45720" cy="38100"/>
            </a:xfrm>
            <a:custGeom>
              <a:avLst/>
              <a:gdLst/>
              <a:ahLst/>
              <a:cxnLst/>
              <a:rect l="l" t="t" r="r" b="b"/>
              <a:pathLst>
                <a:path w="45719" h="38100">
                  <a:moveTo>
                    <a:pt x="20104" y="0"/>
                  </a:moveTo>
                  <a:lnTo>
                    <a:pt x="27711" y="27724"/>
                  </a:lnTo>
                  <a:lnTo>
                    <a:pt x="0" y="35331"/>
                  </a:lnTo>
                  <a:lnTo>
                    <a:pt x="45364" y="37782"/>
                  </a:lnTo>
                  <a:lnTo>
                    <a:pt x="20104" y="0"/>
                  </a:lnTo>
                  <a:close/>
                </a:path>
              </a:pathLst>
            </a:custGeom>
            <a:solidFill>
              <a:srgbClr val="231F20"/>
            </a:solidFill>
          </p:spPr>
          <p:txBody>
            <a:bodyPr wrap="square" lIns="0" tIns="0" rIns="0" bIns="0" rtlCol="0"/>
            <a:lstStyle/>
            <a:p>
              <a:endParaRPr/>
            </a:p>
          </p:txBody>
        </p:sp>
      </p:grpSp>
      <p:sp>
        <p:nvSpPr>
          <p:cNvPr id="71" name="object 71"/>
          <p:cNvSpPr txBox="1"/>
          <p:nvPr/>
        </p:nvSpPr>
        <p:spPr>
          <a:xfrm>
            <a:off x="5337200"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72" name="object 72"/>
          <p:cNvSpPr txBox="1"/>
          <p:nvPr/>
        </p:nvSpPr>
        <p:spPr>
          <a:xfrm>
            <a:off x="9423884"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147</a:t>
            </a:r>
            <a:endParaRPr sz="900">
              <a:latin typeface="Arial"/>
              <a:cs typeface="Arial"/>
            </a:endParaRPr>
          </a:p>
        </p:txBody>
      </p:sp>
      <p:sp>
        <p:nvSpPr>
          <p:cNvPr id="73" name="object 73"/>
          <p:cNvSpPr txBox="1"/>
          <p:nvPr/>
        </p:nvSpPr>
        <p:spPr>
          <a:xfrm>
            <a:off x="6845074" y="712300"/>
            <a:ext cx="236854" cy="284480"/>
          </a:xfrm>
          <a:prstGeom prst="rect">
            <a:avLst/>
          </a:prstGeom>
        </p:spPr>
        <p:txBody>
          <a:bodyPr vert="horz" wrap="square" lIns="0" tIns="70485" rIns="0" bIns="0" rtlCol="0">
            <a:spAutoFit/>
          </a:bodyPr>
          <a:lstStyle/>
          <a:p>
            <a:pPr marL="12700">
              <a:spcBef>
                <a:spcPts val="555"/>
              </a:spcBef>
            </a:pPr>
            <a:r>
              <a:rPr sz="800" spc="35" dirty="0">
                <a:solidFill>
                  <a:srgbClr val="171514"/>
                </a:solidFill>
                <a:latin typeface="Microsoft Sans Serif"/>
                <a:cs typeface="Microsoft Sans Serif"/>
              </a:rPr>
              <a:t>45m</a:t>
            </a:r>
            <a:endParaRPr sz="800">
              <a:latin typeface="Microsoft Sans Serif"/>
              <a:cs typeface="Microsoft Sans Serif"/>
            </a:endParaRPr>
          </a:p>
          <a:p>
            <a:pPr marL="29209">
              <a:spcBef>
                <a:spcPts val="200"/>
              </a:spcBef>
            </a:pPr>
            <a:r>
              <a:rPr sz="350" spc="15" dirty="0">
                <a:solidFill>
                  <a:srgbClr val="171514"/>
                </a:solidFill>
                <a:latin typeface="Microsoft Sans Serif"/>
                <a:cs typeface="Microsoft Sans Serif"/>
              </a:rPr>
              <a:t>máximo</a:t>
            </a:r>
            <a:endParaRPr sz="350">
              <a:latin typeface="Microsoft Sans Serif"/>
              <a:cs typeface="Microsoft Sans Serif"/>
            </a:endParaRPr>
          </a:p>
        </p:txBody>
      </p:sp>
      <p:sp>
        <p:nvSpPr>
          <p:cNvPr id="74" name="object 74"/>
          <p:cNvSpPr txBox="1"/>
          <p:nvPr/>
        </p:nvSpPr>
        <p:spPr>
          <a:xfrm>
            <a:off x="7675333" y="727538"/>
            <a:ext cx="236854" cy="276999"/>
          </a:xfrm>
          <a:prstGeom prst="rect">
            <a:avLst/>
          </a:prstGeom>
        </p:spPr>
        <p:txBody>
          <a:bodyPr vert="horz" wrap="square" lIns="0" tIns="73660" rIns="0" bIns="0" rtlCol="0">
            <a:spAutoFit/>
          </a:bodyPr>
          <a:lstStyle/>
          <a:p>
            <a:pPr marL="12700">
              <a:spcBef>
                <a:spcPts val="580"/>
              </a:spcBef>
            </a:pPr>
            <a:r>
              <a:rPr sz="800" spc="35" dirty="0">
                <a:solidFill>
                  <a:srgbClr val="171514"/>
                </a:solidFill>
                <a:latin typeface="Microsoft Sans Serif"/>
                <a:cs typeface="Microsoft Sans Serif"/>
              </a:rPr>
              <a:t>15m</a:t>
            </a:r>
            <a:endParaRPr sz="800">
              <a:latin typeface="Microsoft Sans Serif"/>
              <a:cs typeface="Microsoft Sans Serif"/>
            </a:endParaRPr>
          </a:p>
          <a:p>
            <a:pPr marL="14604">
              <a:spcBef>
                <a:spcPts val="210"/>
              </a:spcBef>
            </a:pPr>
            <a:r>
              <a:rPr sz="350" spc="15" dirty="0">
                <a:solidFill>
                  <a:srgbClr val="171514"/>
                </a:solidFill>
                <a:latin typeface="Microsoft Sans Serif"/>
                <a:cs typeface="Microsoft Sans Serif"/>
              </a:rPr>
              <a:t>máximo</a:t>
            </a:r>
            <a:endParaRPr sz="350">
              <a:latin typeface="Microsoft Sans Serif"/>
              <a:cs typeface="Microsoft Sans Serif"/>
            </a:endParaRPr>
          </a:p>
        </p:txBody>
      </p:sp>
      <p:sp>
        <p:nvSpPr>
          <p:cNvPr id="75" name="object 75"/>
          <p:cNvSpPr txBox="1"/>
          <p:nvPr/>
        </p:nvSpPr>
        <p:spPr>
          <a:xfrm>
            <a:off x="8273999" y="972644"/>
            <a:ext cx="201930" cy="276999"/>
          </a:xfrm>
          <a:prstGeom prst="rect">
            <a:avLst/>
          </a:prstGeom>
        </p:spPr>
        <p:txBody>
          <a:bodyPr vert="horz" wrap="square" lIns="0" tIns="73660" rIns="0" bIns="0" rtlCol="0">
            <a:spAutoFit/>
          </a:bodyPr>
          <a:lstStyle/>
          <a:p>
            <a:pPr marL="35560">
              <a:spcBef>
                <a:spcPts val="580"/>
              </a:spcBef>
            </a:pPr>
            <a:r>
              <a:rPr sz="800" spc="45" dirty="0">
                <a:solidFill>
                  <a:srgbClr val="171514"/>
                </a:solidFill>
                <a:latin typeface="Microsoft Sans Serif"/>
                <a:cs typeface="Microsoft Sans Serif"/>
              </a:rPr>
              <a:t>6m</a:t>
            </a:r>
            <a:endParaRPr sz="800">
              <a:latin typeface="Microsoft Sans Serif"/>
              <a:cs typeface="Microsoft Sans Serif"/>
            </a:endParaRPr>
          </a:p>
          <a:p>
            <a:pPr marL="12700">
              <a:spcBef>
                <a:spcPts val="210"/>
              </a:spcBef>
            </a:pPr>
            <a:r>
              <a:rPr sz="350" spc="15" dirty="0">
                <a:solidFill>
                  <a:srgbClr val="171514"/>
                </a:solidFill>
                <a:latin typeface="Microsoft Sans Serif"/>
                <a:cs typeface="Microsoft Sans Serif"/>
              </a:rPr>
              <a:t>máximo</a:t>
            </a:r>
            <a:endParaRPr sz="350">
              <a:latin typeface="Microsoft Sans Serif"/>
              <a:cs typeface="Microsoft Sans Serif"/>
            </a:endParaRPr>
          </a:p>
        </p:txBody>
      </p:sp>
      <p:sp>
        <p:nvSpPr>
          <p:cNvPr id="76" name="object 76"/>
          <p:cNvSpPr txBox="1"/>
          <p:nvPr/>
        </p:nvSpPr>
        <p:spPr>
          <a:xfrm>
            <a:off x="8426387" y="2841770"/>
            <a:ext cx="501015" cy="97463"/>
          </a:xfrm>
          <a:prstGeom prst="rect">
            <a:avLst/>
          </a:prstGeom>
        </p:spPr>
        <p:txBody>
          <a:bodyPr vert="horz" wrap="square" lIns="0" tIns="12700" rIns="0" bIns="0" rtlCol="0">
            <a:spAutoFit/>
          </a:bodyPr>
          <a:lstStyle/>
          <a:p>
            <a:pPr marL="12700">
              <a:spcBef>
                <a:spcPts val="100"/>
              </a:spcBef>
            </a:pPr>
            <a:r>
              <a:rPr sz="550" spc="15" dirty="0">
                <a:solidFill>
                  <a:srgbClr val="171514"/>
                </a:solidFill>
                <a:latin typeface="Microsoft Sans Serif"/>
                <a:cs typeface="Microsoft Sans Serif"/>
              </a:rPr>
              <a:t>bucle</a:t>
            </a:r>
            <a:r>
              <a:rPr sz="550" spc="-4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3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77" name="object 77"/>
          <p:cNvSpPr txBox="1"/>
          <p:nvPr/>
        </p:nvSpPr>
        <p:spPr>
          <a:xfrm>
            <a:off x="5337174" y="3383539"/>
            <a:ext cx="1850389" cy="12824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30" dirty="0">
                <a:solidFill>
                  <a:srgbClr val="171514"/>
                </a:solidFill>
                <a:latin typeface="Arial"/>
                <a:cs typeface="Arial"/>
              </a:rPr>
              <a:t> </a:t>
            </a:r>
            <a:r>
              <a:rPr sz="750" b="1" spc="15" dirty="0">
                <a:solidFill>
                  <a:srgbClr val="171514"/>
                </a:solidFill>
                <a:latin typeface="Arial"/>
                <a:cs typeface="Arial"/>
              </a:rPr>
              <a:t>8.9</a:t>
            </a:r>
            <a:r>
              <a:rPr sz="750" spc="15" dirty="0">
                <a:solidFill>
                  <a:srgbClr val="171514"/>
                </a:solidFill>
                <a:latin typeface="Microsoft Sans Serif"/>
                <a:cs typeface="Microsoft Sans Serif"/>
              </a:rPr>
              <a:t>Terminales</a:t>
            </a:r>
            <a:r>
              <a:rPr sz="750" spc="-15" dirty="0">
                <a:solidFill>
                  <a:srgbClr val="171514"/>
                </a:solidFill>
                <a:latin typeface="Microsoft Sans Serif"/>
                <a:cs typeface="Microsoft Sans Serif"/>
              </a:rPr>
              <a:t> </a:t>
            </a:r>
            <a:r>
              <a:rPr sz="750" spc="10" dirty="0">
                <a:solidFill>
                  <a:srgbClr val="171514"/>
                </a:solidFill>
                <a:latin typeface="Microsoft Sans Serif"/>
                <a:cs typeface="Microsoft Sans Serif"/>
              </a:rPr>
              <a:t>aéreas</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15" dirty="0">
                <a:solidFill>
                  <a:srgbClr val="171514"/>
                </a:solidFill>
                <a:latin typeface="Microsoft Sans Serif"/>
                <a:cs typeface="Microsoft Sans Serif"/>
              </a:rPr>
              <a:t> </a:t>
            </a:r>
            <a:r>
              <a:rPr sz="750" spc="10" dirty="0">
                <a:solidFill>
                  <a:srgbClr val="171514"/>
                </a:solidFill>
                <a:latin typeface="Microsoft Sans Serif"/>
                <a:cs typeface="Microsoft Sans Serif"/>
              </a:rPr>
              <a:t>azotea.</a:t>
            </a:r>
            <a:endParaRPr sz="750">
              <a:latin typeface="Microsoft Sans Serif"/>
              <a:cs typeface="Microsoft Sans Serif"/>
            </a:endParaRPr>
          </a:p>
        </p:txBody>
      </p:sp>
      <p:sp>
        <p:nvSpPr>
          <p:cNvPr id="78" name="object 78"/>
          <p:cNvSpPr txBox="1"/>
          <p:nvPr/>
        </p:nvSpPr>
        <p:spPr>
          <a:xfrm>
            <a:off x="6444133" y="3854889"/>
            <a:ext cx="742950" cy="346075"/>
          </a:xfrm>
          <a:prstGeom prst="rect">
            <a:avLst/>
          </a:prstGeom>
        </p:spPr>
        <p:txBody>
          <a:bodyPr vert="horz" wrap="square" lIns="0" tIns="12700" rIns="0" bIns="0" rtlCol="0">
            <a:spAutoFit/>
          </a:bodyPr>
          <a:lstStyle/>
          <a:p>
            <a:pPr marL="12700">
              <a:spcBef>
                <a:spcPts val="100"/>
              </a:spcBef>
            </a:pPr>
            <a:r>
              <a:rPr sz="600" spc="25" dirty="0">
                <a:solidFill>
                  <a:srgbClr val="171514"/>
                </a:solidFill>
                <a:latin typeface="Microsoft Sans Serif"/>
                <a:cs typeface="Microsoft Sans Serif"/>
              </a:rPr>
              <a:t>red</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malla</a:t>
            </a:r>
            <a:r>
              <a:rPr sz="600" spc="-20" dirty="0">
                <a:solidFill>
                  <a:srgbClr val="171514"/>
                </a:solidFill>
                <a:latin typeface="Microsoft Sans Serif"/>
                <a:cs typeface="Microsoft Sans Serif"/>
              </a:rPr>
              <a:t> </a:t>
            </a:r>
            <a:r>
              <a:rPr sz="600" spc="25" dirty="0">
                <a:solidFill>
                  <a:srgbClr val="171514"/>
                </a:solidFill>
                <a:latin typeface="Microsoft Sans Serif"/>
                <a:cs typeface="Microsoft Sans Serif"/>
              </a:rPr>
              <a:t>como</a:t>
            </a:r>
            <a:endParaRPr sz="600" dirty="0">
              <a:latin typeface="Microsoft Sans Serif"/>
              <a:cs typeface="Microsoft Sans Serif"/>
            </a:endParaRPr>
          </a:p>
          <a:p>
            <a:pPr marL="12700" marR="5080">
              <a:lnSpc>
                <a:spcPts val="910"/>
              </a:lnSpc>
              <a:spcBef>
                <a:spcPts val="70"/>
              </a:spcBef>
            </a:pPr>
            <a:r>
              <a:rPr sz="450" spc="15" dirty="0">
                <a:solidFill>
                  <a:srgbClr val="171514"/>
                </a:solidFill>
                <a:latin typeface="Microsoft Sans Serif"/>
                <a:cs typeface="Microsoft Sans Serif"/>
              </a:rPr>
              <a:t>lo</a:t>
            </a:r>
            <a:r>
              <a:rPr sz="450" spc="-10" dirty="0">
                <a:solidFill>
                  <a:srgbClr val="171514"/>
                </a:solidFill>
                <a:latin typeface="Microsoft Sans Serif"/>
                <a:cs typeface="Microsoft Sans Serif"/>
              </a:rPr>
              <a:t> </a:t>
            </a:r>
            <a:r>
              <a:rPr sz="450" spc="10" dirty="0">
                <a:solidFill>
                  <a:srgbClr val="171514"/>
                </a:solidFill>
                <a:latin typeface="Microsoft Sans Serif"/>
                <a:cs typeface="Microsoft Sans Serif"/>
              </a:rPr>
              <a:t>más</a:t>
            </a:r>
            <a:r>
              <a:rPr sz="450" spc="-10" dirty="0">
                <a:solidFill>
                  <a:srgbClr val="171514"/>
                </a:solidFill>
                <a:latin typeface="Microsoft Sans Serif"/>
                <a:cs typeface="Microsoft Sans Serif"/>
              </a:rPr>
              <a:t> </a:t>
            </a:r>
            <a:r>
              <a:rPr sz="450" dirty="0">
                <a:solidFill>
                  <a:srgbClr val="171514"/>
                </a:solidFill>
                <a:latin typeface="Microsoft Sans Serif"/>
                <a:cs typeface="Microsoft Sans Serif"/>
              </a:rPr>
              <a:t>cerca</a:t>
            </a:r>
            <a:r>
              <a:rPr sz="450" spc="-10" dirty="0">
                <a:solidFill>
                  <a:srgbClr val="171514"/>
                </a:solidFill>
                <a:latin typeface="Microsoft Sans Serif"/>
                <a:cs typeface="Microsoft Sans Serif"/>
              </a:rPr>
              <a:t> </a:t>
            </a:r>
            <a:r>
              <a:rPr sz="450" spc="10" dirty="0">
                <a:solidFill>
                  <a:srgbClr val="171514"/>
                </a:solidFill>
                <a:latin typeface="Microsoft Sans Serif"/>
                <a:cs typeface="Microsoft Sans Serif"/>
              </a:rPr>
              <a:t>posible</a:t>
            </a:r>
            <a:r>
              <a:rPr sz="450" spc="-1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0" dirty="0">
                <a:solidFill>
                  <a:srgbClr val="171514"/>
                </a:solidFill>
                <a:latin typeface="Microsoft Sans Serif"/>
                <a:cs typeface="Microsoft Sans Serif"/>
              </a:rPr>
              <a:t> </a:t>
            </a:r>
            <a:r>
              <a:rPr sz="450" spc="5" dirty="0" err="1" smtClean="0">
                <a:solidFill>
                  <a:srgbClr val="171514"/>
                </a:solidFill>
                <a:latin typeface="Microsoft Sans Serif"/>
                <a:cs typeface="Microsoft Sans Serif"/>
              </a:rPr>
              <a:t>los</a:t>
            </a:r>
            <a:r>
              <a:rPr lang="es-ES" sz="450" spc="5" dirty="0" smtClean="0">
                <a:solidFill>
                  <a:srgbClr val="171514"/>
                </a:solidFill>
                <a:latin typeface="Microsoft Sans Serif"/>
                <a:cs typeface="Microsoft Sans Serif"/>
              </a:rPr>
              <a:t> </a:t>
            </a:r>
            <a:r>
              <a:rPr sz="450" spc="15" dirty="0" err="1" smtClean="0">
                <a:solidFill>
                  <a:srgbClr val="171514"/>
                </a:solidFill>
                <a:latin typeface="Microsoft Sans Serif"/>
                <a:cs typeface="Microsoft Sans Serif"/>
              </a:rPr>
              <a:t>bordes</a:t>
            </a:r>
            <a:endParaRPr sz="450" dirty="0">
              <a:latin typeface="Microsoft Sans Serif"/>
              <a:cs typeface="Microsoft Sans Serif"/>
            </a:endParaRPr>
          </a:p>
        </p:txBody>
      </p:sp>
      <p:sp>
        <p:nvSpPr>
          <p:cNvPr id="79" name="object 79"/>
          <p:cNvSpPr txBox="1"/>
          <p:nvPr/>
        </p:nvSpPr>
        <p:spPr>
          <a:xfrm>
            <a:off x="6639240" y="4556805"/>
            <a:ext cx="427990" cy="74379"/>
          </a:xfrm>
          <a:prstGeom prst="rect">
            <a:avLst/>
          </a:prstGeom>
        </p:spPr>
        <p:txBody>
          <a:bodyPr vert="horz" wrap="square" lIns="0" tIns="12700" rIns="0" bIns="0" rtlCol="0">
            <a:spAutoFit/>
          </a:bodyPr>
          <a:lstStyle/>
          <a:p>
            <a:pPr marL="12700">
              <a:spcBef>
                <a:spcPts val="100"/>
              </a:spcBef>
            </a:pPr>
            <a:r>
              <a:rPr sz="400" spc="20" dirty="0">
                <a:solidFill>
                  <a:srgbClr val="171514"/>
                </a:solidFill>
                <a:latin typeface="Microsoft Sans Serif"/>
                <a:cs typeface="Microsoft Sans Serif"/>
              </a:rPr>
              <a:t>tamaño</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malla</a:t>
            </a:r>
            <a:endParaRPr sz="400">
              <a:latin typeface="Microsoft Sans Serif"/>
              <a:cs typeface="Microsoft Sans Serif"/>
            </a:endParaRPr>
          </a:p>
        </p:txBody>
      </p:sp>
      <p:sp>
        <p:nvSpPr>
          <p:cNvPr id="80" name="object 80"/>
          <p:cNvSpPr txBox="1"/>
          <p:nvPr/>
        </p:nvSpPr>
        <p:spPr>
          <a:xfrm>
            <a:off x="5337174" y="5829152"/>
            <a:ext cx="4299585" cy="1947545"/>
          </a:xfrm>
          <a:prstGeom prst="rect">
            <a:avLst/>
          </a:prstGeom>
        </p:spPr>
        <p:txBody>
          <a:bodyPr vert="horz" wrap="square" lIns="0" tIns="12700" rIns="0" bIns="0" rtlCol="0">
            <a:spAutoFit/>
          </a:bodyPr>
          <a:lstStyle/>
          <a:p>
            <a:pPr marL="12700">
              <a:spcBef>
                <a:spcPts val="100"/>
              </a:spcBef>
            </a:pPr>
            <a:r>
              <a:rPr sz="600" b="1" spc="-10" dirty="0">
                <a:solidFill>
                  <a:srgbClr val="171514"/>
                </a:solidFill>
                <a:latin typeface="Arial"/>
                <a:cs typeface="Arial"/>
              </a:rPr>
              <a:t>FIGURA</a:t>
            </a:r>
            <a:r>
              <a:rPr sz="600" b="1" spc="-15" dirty="0">
                <a:solidFill>
                  <a:srgbClr val="171514"/>
                </a:solidFill>
                <a:latin typeface="Arial"/>
                <a:cs typeface="Arial"/>
              </a:rPr>
              <a:t> </a:t>
            </a:r>
            <a:r>
              <a:rPr sz="600" b="1" spc="10" dirty="0">
                <a:solidFill>
                  <a:srgbClr val="171514"/>
                </a:solidFill>
                <a:latin typeface="Arial"/>
                <a:cs typeface="Arial"/>
              </a:rPr>
              <a:t>8.10</a:t>
            </a:r>
            <a:r>
              <a:rPr sz="600" spc="10" dirty="0">
                <a:solidFill>
                  <a:srgbClr val="171514"/>
                </a:solidFill>
                <a:latin typeface="Microsoft Sans Serif"/>
                <a:cs typeface="Microsoft Sans Serif"/>
              </a:rPr>
              <a:t>Ejemplo</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red</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5" dirty="0">
                <a:solidFill>
                  <a:srgbClr val="171514"/>
                </a:solidFill>
                <a:latin typeface="Microsoft Sans Serif"/>
                <a:cs typeface="Microsoft Sans Serif"/>
              </a:rPr>
              <a:t>terminación</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aire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malla</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(no</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se </a:t>
            </a:r>
            <a:r>
              <a:rPr sz="600" spc="25" dirty="0">
                <a:solidFill>
                  <a:srgbClr val="171514"/>
                </a:solidFill>
                <a:latin typeface="Microsoft Sans Serif"/>
                <a:cs typeface="Microsoft Sans Serif"/>
              </a:rPr>
              <a:t>muestran</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los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conductores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bajada).</a:t>
            </a:r>
            <a:endParaRPr sz="600" dirty="0">
              <a:latin typeface="Microsoft Sans Serif"/>
              <a:cs typeface="Microsoft Sans Serif"/>
            </a:endParaRPr>
          </a:p>
          <a:p>
            <a:pPr>
              <a:spcBef>
                <a:spcPts val="10"/>
              </a:spcBef>
            </a:pPr>
            <a:endParaRPr sz="1050" dirty="0">
              <a:latin typeface="Microsoft Sans Serif"/>
              <a:cs typeface="Microsoft Sans Serif"/>
            </a:endParaRPr>
          </a:p>
          <a:p>
            <a:pPr marL="12700" marR="5080">
              <a:lnSpc>
                <a:spcPct val="142900"/>
              </a:lnSpc>
              <a:spcBef>
                <a:spcPts val="5"/>
              </a:spcBef>
            </a:pP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paredes </a:t>
            </a:r>
            <a:r>
              <a:rPr sz="700" spc="20" dirty="0">
                <a:solidFill>
                  <a:srgbClr val="171514"/>
                </a:solidFill>
                <a:latin typeface="Microsoft Sans Serif"/>
                <a:cs typeface="Microsoft Sans Serif"/>
              </a:rPr>
              <a:t>exteriores. </a:t>
            </a:r>
            <a:r>
              <a:rPr sz="700" dirty="0">
                <a:solidFill>
                  <a:srgbClr val="171514"/>
                </a:solidFill>
                <a:latin typeface="Microsoft Sans Serif"/>
                <a:cs typeface="Microsoft Sans Serif"/>
              </a:rPr>
              <a:t>Con </a:t>
            </a:r>
            <a:r>
              <a:rPr sz="700" spc="25" dirty="0">
                <a:solidFill>
                  <a:srgbClr val="171514"/>
                </a:solidFill>
                <a:latin typeface="Microsoft Sans Serif"/>
                <a:cs typeface="Microsoft Sans Serif"/>
              </a:rPr>
              <a:t>estructuras </a:t>
            </a:r>
            <a:r>
              <a:rPr sz="700" spc="30" dirty="0">
                <a:solidFill>
                  <a:srgbClr val="171514"/>
                </a:solidFill>
                <a:latin typeface="Microsoft Sans Serif"/>
                <a:cs typeface="Microsoft Sans Serif"/>
              </a:rPr>
              <a:t>que </a:t>
            </a:r>
            <a:r>
              <a:rPr sz="700" spc="15" dirty="0">
                <a:solidFill>
                  <a:srgbClr val="171514"/>
                </a:solidFill>
                <a:latin typeface="Microsoft Sans Serif"/>
                <a:cs typeface="Microsoft Sans Serif"/>
              </a:rPr>
              <a:t>consisten </a:t>
            </a:r>
            <a:r>
              <a:rPr sz="700" spc="20" dirty="0">
                <a:solidFill>
                  <a:srgbClr val="171514"/>
                </a:solidFill>
                <a:latin typeface="Microsoft Sans Serif"/>
                <a:cs typeface="Microsoft Sans Serif"/>
              </a:rPr>
              <a:t>en </a:t>
            </a:r>
            <a:r>
              <a:rPr sz="700" spc="5" dirty="0">
                <a:solidFill>
                  <a:srgbClr val="171514"/>
                </a:solidFill>
                <a:latin typeface="Microsoft Sans Serif"/>
                <a:cs typeface="Microsoft Sans Serif"/>
              </a:rPr>
              <a:t>secciones </a:t>
            </a:r>
            <a:r>
              <a:rPr sz="700" spc="30" dirty="0">
                <a:solidFill>
                  <a:srgbClr val="171514"/>
                </a:solidFill>
                <a:latin typeface="Microsoft Sans Serif"/>
                <a:cs typeface="Microsoft Sans Serif"/>
              </a:rPr>
              <a:t>que </a:t>
            </a:r>
            <a:r>
              <a:rPr sz="700" spc="25" dirty="0">
                <a:solidFill>
                  <a:srgbClr val="171514"/>
                </a:solidFill>
                <a:latin typeface="Microsoft Sans Serif"/>
                <a:cs typeface="Microsoft Sans Serif"/>
              </a:rPr>
              <a:t>tienen </a:t>
            </a:r>
            <a:r>
              <a:rPr sz="700" spc="25" dirty="0" err="1">
                <a:solidFill>
                  <a:srgbClr val="171514"/>
                </a:solidFill>
                <a:latin typeface="Microsoft Sans Serif"/>
                <a:cs typeface="Microsoft Sans Serif"/>
              </a:rPr>
              <a:t>diferentes</a:t>
            </a:r>
            <a:r>
              <a:rPr sz="700" spc="2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alturas</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con </a:t>
            </a:r>
            <a:r>
              <a:rPr sz="700" spc="20" dirty="0">
                <a:solidFill>
                  <a:srgbClr val="171514"/>
                </a:solidFill>
                <a:latin typeface="Microsoft Sans Serif"/>
                <a:cs typeface="Microsoft Sans Serif"/>
              </a:rPr>
              <a:t>más de </a:t>
            </a:r>
            <a:r>
              <a:rPr sz="700" spc="40" dirty="0">
                <a:solidFill>
                  <a:srgbClr val="171514"/>
                </a:solidFill>
                <a:latin typeface="Microsoft Sans Serif"/>
                <a:cs typeface="Microsoft Sans Serif"/>
              </a:rPr>
              <a:t>un </a:t>
            </a:r>
            <a:r>
              <a:rPr sz="700" spc="20" dirty="0">
                <a:solidFill>
                  <a:srgbClr val="171514"/>
                </a:solidFill>
                <a:latin typeface="Microsoft Sans Serif"/>
                <a:cs typeface="Microsoft Sans Serif"/>
              </a:rPr>
              <a:t>techo,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redes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terminación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todos </a:t>
            </a:r>
            <a:r>
              <a:rPr sz="700" spc="10" dirty="0">
                <a:solidFill>
                  <a:srgbClr val="171514"/>
                </a:solidFill>
                <a:latin typeface="Microsoft Sans Serif"/>
                <a:cs typeface="Microsoft Sans Serif"/>
              </a:rPr>
              <a:t>los </a:t>
            </a:r>
            <a:r>
              <a:rPr sz="700" spc="15" dirty="0">
                <a:solidFill>
                  <a:srgbClr val="171514"/>
                </a:solidFill>
                <a:latin typeface="Microsoft Sans Serif"/>
                <a:cs typeface="Microsoft Sans Serif"/>
              </a:rPr>
              <a:t>techos </a:t>
            </a:r>
            <a:r>
              <a:rPr sz="700" spc="25" dirty="0">
                <a:solidFill>
                  <a:srgbClr val="171514"/>
                </a:solidFill>
                <a:latin typeface="Microsoft Sans Serif"/>
                <a:cs typeface="Microsoft Sans Serif"/>
              </a:rPr>
              <a:t>deben unirse </a:t>
            </a:r>
            <a:r>
              <a:rPr sz="700" spc="30" dirty="0">
                <a:solidFill>
                  <a:srgbClr val="171514"/>
                </a:solidFill>
                <a:latin typeface="Microsoft Sans Serif"/>
                <a:cs typeface="Microsoft Sans Serif"/>
              </a:rPr>
              <a:t>entre </a:t>
            </a:r>
            <a:r>
              <a:rPr sz="700" dirty="0">
                <a:solidFill>
                  <a:srgbClr val="171514"/>
                </a:solidFill>
                <a:latin typeface="Microsoft Sans Serif"/>
                <a:cs typeface="Microsoft Sans Serif"/>
              </a:rPr>
              <a:t>sí a </a:t>
            </a:r>
            <a:r>
              <a:rPr sz="700" spc="15" dirty="0" err="1">
                <a:solidFill>
                  <a:srgbClr val="171514"/>
                </a:solidFill>
                <a:latin typeface="Microsoft Sans Serif"/>
                <a:cs typeface="Microsoft Sans Serif"/>
              </a:rPr>
              <a:t>través</a:t>
            </a:r>
            <a:r>
              <a:rPr sz="700" spc="1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dirty="0" err="1" smtClean="0">
                <a:solidFill>
                  <a:srgbClr val="171514"/>
                </a:solidFill>
                <a:latin typeface="Microsoft Sans Serif"/>
                <a:cs typeface="Microsoft Sans Serif"/>
              </a:rPr>
              <a:t>sus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bajada.</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Asimismo,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todos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 salientes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metálicos,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mástiles,</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antenas</a:t>
            </a:r>
            <a:r>
              <a:rPr sz="700" spc="1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unidades</a:t>
            </a:r>
            <a:r>
              <a:rPr lang="es-ES" sz="700" spc="2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 </a:t>
            </a:r>
            <a:r>
              <a:rPr sz="700" spc="20" dirty="0">
                <a:solidFill>
                  <a:srgbClr val="171514"/>
                </a:solidFill>
                <a:latin typeface="Microsoft Sans Serif"/>
                <a:cs typeface="Microsoft Sans Serif"/>
              </a:rPr>
              <a:t>aire acondicionado, </a:t>
            </a:r>
            <a:r>
              <a:rPr sz="700" spc="5" dirty="0">
                <a:solidFill>
                  <a:srgbClr val="171514"/>
                </a:solidFill>
                <a:latin typeface="Microsoft Sans Serif"/>
                <a:cs typeface="Microsoft Sans Serif"/>
              </a:rPr>
              <a:t>etc., </a:t>
            </a:r>
            <a:r>
              <a:rPr sz="700" spc="25" dirty="0">
                <a:solidFill>
                  <a:srgbClr val="171514"/>
                </a:solidFill>
                <a:latin typeface="Microsoft Sans Serif"/>
                <a:cs typeface="Microsoft Sans Serif"/>
              </a:rPr>
              <a:t>deben </a:t>
            </a:r>
            <a:r>
              <a:rPr sz="700" spc="20" dirty="0">
                <a:solidFill>
                  <a:srgbClr val="171514"/>
                </a:solidFill>
                <a:latin typeface="Microsoft Sans Serif"/>
                <a:cs typeface="Microsoft Sans Serif"/>
              </a:rPr>
              <a:t>estar </a:t>
            </a:r>
            <a:r>
              <a:rPr sz="700" spc="30" dirty="0">
                <a:solidFill>
                  <a:srgbClr val="171514"/>
                </a:solidFill>
                <a:latin typeface="Microsoft Sans Serif"/>
                <a:cs typeface="Microsoft Sans Serif"/>
              </a:rPr>
              <a:t>debidamente </a:t>
            </a:r>
            <a:r>
              <a:rPr sz="700" spc="25" dirty="0">
                <a:solidFill>
                  <a:srgbClr val="171514"/>
                </a:solidFill>
                <a:latin typeface="Microsoft Sans Serif"/>
                <a:cs typeface="Microsoft Sans Serif"/>
              </a:rPr>
              <a:t>adheridos </a:t>
            </a:r>
            <a:r>
              <a:rPr sz="700" dirty="0">
                <a:solidFill>
                  <a:srgbClr val="171514"/>
                </a:solidFill>
                <a:latin typeface="Microsoft Sans Serif"/>
                <a:cs typeface="Microsoft Sans Serif"/>
              </a:rPr>
              <a:t>a </a:t>
            </a: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red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terminación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aire</a:t>
            </a:r>
            <a:r>
              <a:rPr sz="700" spc="15"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Figura</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8.10</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muestra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ejemplo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red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terminación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aérea</a:t>
            </a:r>
            <a:r>
              <a:rPr sz="700" spc="10"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12700">
              <a:spcBef>
                <a:spcPts val="790"/>
              </a:spcBef>
            </a:pPr>
            <a:r>
              <a:rPr sz="1050" b="1" spc="10" dirty="0">
                <a:solidFill>
                  <a:srgbClr val="171514"/>
                </a:solidFill>
                <a:latin typeface="Arial"/>
                <a:cs typeface="Arial"/>
              </a:rPr>
              <a:t>8.3.3d</a:t>
            </a:r>
            <a:r>
              <a:rPr sz="700" b="1" spc="10" dirty="0">
                <a:solidFill>
                  <a:srgbClr val="171514"/>
                </a:solidFill>
                <a:latin typeface="Arial"/>
                <a:cs typeface="Arial"/>
              </a:rPr>
              <a:t>propio</a:t>
            </a:r>
            <a:r>
              <a:rPr sz="1050" b="1" spc="10" dirty="0">
                <a:solidFill>
                  <a:srgbClr val="171514"/>
                </a:solidFill>
                <a:latin typeface="Arial"/>
                <a:cs typeface="Arial"/>
              </a:rPr>
              <a:t>C</a:t>
            </a:r>
            <a:r>
              <a:rPr sz="700" b="1" spc="10" dirty="0">
                <a:solidFill>
                  <a:srgbClr val="171514"/>
                </a:solidFill>
                <a:latin typeface="Arial"/>
                <a:cs typeface="Arial"/>
              </a:rPr>
              <a:t>onductores</a:t>
            </a:r>
            <a:endParaRPr sz="700" dirty="0">
              <a:latin typeface="Arial"/>
              <a:cs typeface="Arial"/>
            </a:endParaRPr>
          </a:p>
          <a:p>
            <a:pPr marL="12700" marR="96520" algn="just">
              <a:lnSpc>
                <a:spcPct val="133300"/>
              </a:lnSpc>
              <a:spcBef>
                <a:spcPts val="540"/>
              </a:spcBef>
            </a:pPr>
            <a:r>
              <a:rPr sz="750" spc="-5" dirty="0">
                <a:solidFill>
                  <a:srgbClr val="171514"/>
                </a:solidFill>
                <a:latin typeface="Microsoft Sans Serif"/>
                <a:cs typeface="Microsoft Sans Serif"/>
              </a:rPr>
              <a:t>Estos </a:t>
            </a:r>
            <a:r>
              <a:rPr sz="750" spc="25" dirty="0">
                <a:solidFill>
                  <a:srgbClr val="171514"/>
                </a:solidFill>
                <a:latin typeface="Microsoft Sans Serif"/>
                <a:cs typeface="Microsoft Sans Serif"/>
              </a:rPr>
              <a:t>conductores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proporcionan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ruta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baja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impedancia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desde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red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terminación</a:t>
            </a:r>
            <a:r>
              <a:rPr sz="750" spc="-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aire</a:t>
            </a:r>
            <a:r>
              <a:rPr sz="75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hasta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sistema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electrodos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puesta</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tierra.</a:t>
            </a:r>
            <a:r>
              <a:rPr sz="750" dirty="0">
                <a:solidFill>
                  <a:srgbClr val="171514"/>
                </a:solidFill>
                <a:latin typeface="Microsoft Sans Serif"/>
                <a:cs typeface="Microsoft Sans Serif"/>
              </a:rPr>
              <a:t> Al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elegir</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 </a:t>
            </a:r>
            <a:r>
              <a:rPr sz="750" spc="25" dirty="0">
                <a:solidFill>
                  <a:srgbClr val="171514"/>
                </a:solidFill>
                <a:latin typeface="Microsoft Sans Serif"/>
                <a:cs typeface="Microsoft Sans Serif"/>
              </a:rPr>
              <a:t>instalar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estos</a:t>
            </a:r>
            <a:r>
              <a:rPr sz="750" spc="5"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conductores</a:t>
            </a:r>
            <a:r>
              <a:rPr sz="75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deben</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observar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siguientes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recomendaciones</a:t>
            </a:r>
            <a:r>
              <a:rPr sz="750" spc="20"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7568693" y="4980914"/>
            <a:ext cx="2046605" cy="2033270"/>
            <a:chOff x="2885567" y="4980914"/>
            <a:chExt cx="2046605" cy="2033270"/>
          </a:xfrm>
        </p:grpSpPr>
        <p:pic>
          <p:nvPicPr>
            <p:cNvPr id="3" name="object 3"/>
            <p:cNvPicPr/>
            <p:nvPr/>
          </p:nvPicPr>
          <p:blipFill>
            <a:blip r:embed="rId2" cstate="print"/>
            <a:stretch>
              <a:fillRect/>
            </a:stretch>
          </p:blipFill>
          <p:spPr>
            <a:xfrm>
              <a:off x="3898506" y="5412092"/>
              <a:ext cx="526999" cy="1382534"/>
            </a:xfrm>
            <a:prstGeom prst="rect">
              <a:avLst/>
            </a:prstGeom>
          </p:spPr>
        </p:pic>
        <p:pic>
          <p:nvPicPr>
            <p:cNvPr id="4" name="object 4"/>
            <p:cNvPicPr/>
            <p:nvPr/>
          </p:nvPicPr>
          <p:blipFill>
            <a:blip r:embed="rId3" cstate="print"/>
            <a:stretch>
              <a:fillRect/>
            </a:stretch>
          </p:blipFill>
          <p:spPr>
            <a:xfrm>
              <a:off x="2885567" y="6787769"/>
              <a:ext cx="2046427" cy="225869"/>
            </a:xfrm>
            <a:prstGeom prst="rect">
              <a:avLst/>
            </a:prstGeom>
          </p:spPr>
        </p:pic>
        <p:pic>
          <p:nvPicPr>
            <p:cNvPr id="5" name="object 5"/>
            <p:cNvPicPr/>
            <p:nvPr/>
          </p:nvPicPr>
          <p:blipFill>
            <a:blip r:embed="rId4" cstate="print"/>
            <a:stretch>
              <a:fillRect/>
            </a:stretch>
          </p:blipFill>
          <p:spPr>
            <a:xfrm>
              <a:off x="3193554" y="4980914"/>
              <a:ext cx="1225118" cy="869213"/>
            </a:xfrm>
            <a:prstGeom prst="rect">
              <a:avLst/>
            </a:prstGeom>
          </p:spPr>
        </p:pic>
        <p:sp>
          <p:nvSpPr>
            <p:cNvPr id="6" name="object 6"/>
            <p:cNvSpPr/>
            <p:nvPr/>
          </p:nvSpPr>
          <p:spPr>
            <a:xfrm>
              <a:off x="3165045" y="4983194"/>
              <a:ext cx="770255" cy="1930400"/>
            </a:xfrm>
            <a:custGeom>
              <a:avLst/>
              <a:gdLst/>
              <a:ahLst/>
              <a:cxnLst/>
              <a:rect l="l" t="t" r="r" b="b"/>
              <a:pathLst>
                <a:path w="770254" h="1930400">
                  <a:moveTo>
                    <a:pt x="0" y="0"/>
                  </a:moveTo>
                  <a:lnTo>
                    <a:pt x="0" y="886320"/>
                  </a:lnTo>
                </a:path>
                <a:path w="770254" h="1930400">
                  <a:moveTo>
                    <a:pt x="0" y="886320"/>
                  </a:moveTo>
                  <a:lnTo>
                    <a:pt x="691248" y="886320"/>
                  </a:lnTo>
                </a:path>
                <a:path w="770254" h="1930400">
                  <a:moveTo>
                    <a:pt x="695820" y="878344"/>
                  </a:moveTo>
                  <a:lnTo>
                    <a:pt x="695820" y="1885569"/>
                  </a:lnTo>
                </a:path>
                <a:path w="770254" h="1930400">
                  <a:moveTo>
                    <a:pt x="617118" y="1892427"/>
                  </a:moveTo>
                  <a:lnTo>
                    <a:pt x="769962" y="1892427"/>
                  </a:lnTo>
                </a:path>
                <a:path w="770254" h="1930400">
                  <a:moveTo>
                    <a:pt x="646772" y="1910664"/>
                  </a:moveTo>
                  <a:lnTo>
                    <a:pt x="743737" y="1910664"/>
                  </a:lnTo>
                </a:path>
                <a:path w="770254" h="1930400">
                  <a:moveTo>
                    <a:pt x="663879" y="1930057"/>
                  </a:moveTo>
                  <a:lnTo>
                    <a:pt x="723188" y="1930057"/>
                  </a:lnTo>
                </a:path>
              </a:pathLst>
            </a:custGeom>
            <a:ln w="14833">
              <a:solidFill>
                <a:srgbClr val="231F20"/>
              </a:solidFill>
            </a:ln>
          </p:spPr>
          <p:txBody>
            <a:bodyPr wrap="square" lIns="0" tIns="0" rIns="0" bIns="0" rtlCol="0"/>
            <a:lstStyle/>
            <a:p>
              <a:endParaRPr/>
            </a:p>
          </p:txBody>
        </p:sp>
        <p:sp>
          <p:nvSpPr>
            <p:cNvPr id="7" name="object 7"/>
            <p:cNvSpPr/>
            <p:nvPr/>
          </p:nvSpPr>
          <p:spPr>
            <a:xfrm>
              <a:off x="2893546" y="6794626"/>
              <a:ext cx="2033270" cy="0"/>
            </a:xfrm>
            <a:custGeom>
              <a:avLst/>
              <a:gdLst/>
              <a:ahLst/>
              <a:cxnLst/>
              <a:rect l="l" t="t" r="r" b="b"/>
              <a:pathLst>
                <a:path w="2033270">
                  <a:moveTo>
                    <a:pt x="0" y="0"/>
                  </a:moveTo>
                  <a:lnTo>
                    <a:pt x="2032736" y="0"/>
                  </a:lnTo>
                </a:path>
              </a:pathLst>
            </a:custGeom>
            <a:ln w="6845">
              <a:solidFill>
                <a:srgbClr val="231F20"/>
              </a:solidFill>
            </a:ln>
          </p:spPr>
          <p:txBody>
            <a:bodyPr wrap="square" lIns="0" tIns="0" rIns="0" bIns="0" rtlCol="0"/>
            <a:lstStyle/>
            <a:p>
              <a:endParaRPr/>
            </a:p>
          </p:txBody>
        </p:sp>
        <p:sp>
          <p:nvSpPr>
            <p:cNvPr id="8" name="object 8"/>
            <p:cNvSpPr/>
            <p:nvPr/>
          </p:nvSpPr>
          <p:spPr>
            <a:xfrm>
              <a:off x="2934601" y="5869520"/>
              <a:ext cx="935990" cy="925194"/>
            </a:xfrm>
            <a:custGeom>
              <a:avLst/>
              <a:gdLst/>
              <a:ahLst/>
              <a:cxnLst/>
              <a:rect l="l" t="t" r="r" b="b"/>
              <a:pathLst>
                <a:path w="935989" h="925195">
                  <a:moveTo>
                    <a:pt x="12547" y="301142"/>
                  </a:moveTo>
                  <a:lnTo>
                    <a:pt x="0" y="301142"/>
                  </a:lnTo>
                  <a:lnTo>
                    <a:pt x="0" y="307975"/>
                  </a:lnTo>
                  <a:lnTo>
                    <a:pt x="12547" y="307975"/>
                  </a:lnTo>
                  <a:lnTo>
                    <a:pt x="12547" y="301142"/>
                  </a:lnTo>
                  <a:close/>
                </a:path>
                <a:path w="935989" h="925195">
                  <a:moveTo>
                    <a:pt x="92392" y="63868"/>
                  </a:moveTo>
                  <a:lnTo>
                    <a:pt x="83286" y="45631"/>
                  </a:lnTo>
                  <a:lnTo>
                    <a:pt x="63893" y="6858"/>
                  </a:lnTo>
                  <a:lnTo>
                    <a:pt x="63893" y="45631"/>
                  </a:lnTo>
                  <a:lnTo>
                    <a:pt x="63893" y="6858"/>
                  </a:lnTo>
                  <a:lnTo>
                    <a:pt x="35356" y="63868"/>
                  </a:lnTo>
                  <a:lnTo>
                    <a:pt x="59334" y="48539"/>
                  </a:lnTo>
                  <a:lnTo>
                    <a:pt x="59334" y="262686"/>
                  </a:lnTo>
                  <a:lnTo>
                    <a:pt x="35356" y="246392"/>
                  </a:lnTo>
                  <a:lnTo>
                    <a:pt x="62725" y="301142"/>
                  </a:lnTo>
                  <a:lnTo>
                    <a:pt x="33083" y="301142"/>
                  </a:lnTo>
                  <a:lnTo>
                    <a:pt x="33083" y="307975"/>
                  </a:lnTo>
                  <a:lnTo>
                    <a:pt x="90119" y="307975"/>
                  </a:lnTo>
                  <a:lnTo>
                    <a:pt x="90119" y="301142"/>
                  </a:lnTo>
                  <a:lnTo>
                    <a:pt x="65024" y="301142"/>
                  </a:lnTo>
                  <a:lnTo>
                    <a:pt x="82702" y="265785"/>
                  </a:lnTo>
                  <a:lnTo>
                    <a:pt x="92392" y="246392"/>
                  </a:lnTo>
                  <a:lnTo>
                    <a:pt x="67297" y="263474"/>
                  </a:lnTo>
                  <a:lnTo>
                    <a:pt x="67297" y="47815"/>
                  </a:lnTo>
                  <a:lnTo>
                    <a:pt x="92392" y="63868"/>
                  </a:lnTo>
                  <a:close/>
                </a:path>
                <a:path w="935989" h="925195">
                  <a:moveTo>
                    <a:pt x="168821" y="301142"/>
                  </a:moveTo>
                  <a:lnTo>
                    <a:pt x="111785" y="301142"/>
                  </a:lnTo>
                  <a:lnTo>
                    <a:pt x="111785" y="307975"/>
                  </a:lnTo>
                  <a:lnTo>
                    <a:pt x="168821" y="307975"/>
                  </a:lnTo>
                  <a:lnTo>
                    <a:pt x="168821" y="301142"/>
                  </a:lnTo>
                  <a:close/>
                </a:path>
                <a:path w="935989" h="925195">
                  <a:moveTo>
                    <a:pt x="247535" y="301142"/>
                  </a:moveTo>
                  <a:lnTo>
                    <a:pt x="190500" y="301142"/>
                  </a:lnTo>
                  <a:lnTo>
                    <a:pt x="190500" y="307975"/>
                  </a:lnTo>
                  <a:lnTo>
                    <a:pt x="247535" y="307975"/>
                  </a:lnTo>
                  <a:lnTo>
                    <a:pt x="247535" y="301142"/>
                  </a:lnTo>
                  <a:close/>
                </a:path>
                <a:path w="935989" h="925195">
                  <a:moveTo>
                    <a:pt x="326237" y="301142"/>
                  </a:moveTo>
                  <a:lnTo>
                    <a:pt x="269201" y="301142"/>
                  </a:lnTo>
                  <a:lnTo>
                    <a:pt x="269201" y="307975"/>
                  </a:lnTo>
                  <a:lnTo>
                    <a:pt x="326237" y="307975"/>
                  </a:lnTo>
                  <a:lnTo>
                    <a:pt x="326237" y="301142"/>
                  </a:lnTo>
                  <a:close/>
                </a:path>
                <a:path w="935989" h="925195">
                  <a:moveTo>
                    <a:pt x="403821" y="301142"/>
                  </a:moveTo>
                  <a:lnTo>
                    <a:pt x="346760" y="301142"/>
                  </a:lnTo>
                  <a:lnTo>
                    <a:pt x="346760" y="307975"/>
                  </a:lnTo>
                  <a:lnTo>
                    <a:pt x="403821" y="307975"/>
                  </a:lnTo>
                  <a:lnTo>
                    <a:pt x="403821" y="301142"/>
                  </a:lnTo>
                  <a:close/>
                </a:path>
                <a:path w="935989" h="925195">
                  <a:moveTo>
                    <a:pt x="852131" y="868070"/>
                  </a:moveTo>
                  <a:lnTo>
                    <a:pt x="827049" y="885113"/>
                  </a:lnTo>
                  <a:lnTo>
                    <a:pt x="827024" y="887450"/>
                  </a:lnTo>
                  <a:lnTo>
                    <a:pt x="827024" y="885139"/>
                  </a:lnTo>
                  <a:lnTo>
                    <a:pt x="823607" y="887450"/>
                  </a:lnTo>
                  <a:lnTo>
                    <a:pt x="820153" y="885113"/>
                  </a:lnTo>
                  <a:lnTo>
                    <a:pt x="795083" y="868070"/>
                  </a:lnTo>
                  <a:lnTo>
                    <a:pt x="823607" y="925106"/>
                  </a:lnTo>
                  <a:lnTo>
                    <a:pt x="842429" y="887450"/>
                  </a:lnTo>
                  <a:lnTo>
                    <a:pt x="852131" y="868070"/>
                  </a:lnTo>
                  <a:close/>
                </a:path>
                <a:path w="935989" h="925195">
                  <a:moveTo>
                    <a:pt x="935380" y="135737"/>
                  </a:moveTo>
                  <a:lnTo>
                    <a:pt x="928547" y="132321"/>
                  </a:lnTo>
                  <a:lnTo>
                    <a:pt x="878344" y="107213"/>
                  </a:lnTo>
                  <a:lnTo>
                    <a:pt x="895413" y="132321"/>
                  </a:lnTo>
                  <a:lnTo>
                    <a:pt x="827011" y="132321"/>
                  </a:lnTo>
                  <a:lnTo>
                    <a:pt x="827024" y="39966"/>
                  </a:lnTo>
                  <a:lnTo>
                    <a:pt x="827024" y="37630"/>
                  </a:lnTo>
                  <a:lnTo>
                    <a:pt x="827049" y="39979"/>
                  </a:lnTo>
                  <a:lnTo>
                    <a:pt x="852131" y="57035"/>
                  </a:lnTo>
                  <a:lnTo>
                    <a:pt x="842416" y="37630"/>
                  </a:lnTo>
                  <a:lnTo>
                    <a:pt x="823607" y="0"/>
                  </a:lnTo>
                  <a:lnTo>
                    <a:pt x="795083" y="57035"/>
                  </a:lnTo>
                  <a:lnTo>
                    <a:pt x="820153" y="39979"/>
                  </a:lnTo>
                  <a:lnTo>
                    <a:pt x="823607" y="37630"/>
                  </a:lnTo>
                  <a:lnTo>
                    <a:pt x="820191" y="39966"/>
                  </a:lnTo>
                  <a:lnTo>
                    <a:pt x="820191" y="132321"/>
                  </a:lnTo>
                  <a:lnTo>
                    <a:pt x="274955" y="132321"/>
                  </a:lnTo>
                  <a:lnTo>
                    <a:pt x="292023" y="107213"/>
                  </a:lnTo>
                  <a:lnTo>
                    <a:pt x="234988" y="135737"/>
                  </a:lnTo>
                  <a:lnTo>
                    <a:pt x="292023" y="164249"/>
                  </a:lnTo>
                  <a:lnTo>
                    <a:pt x="274955" y="139153"/>
                  </a:lnTo>
                  <a:lnTo>
                    <a:pt x="820191" y="139153"/>
                  </a:lnTo>
                  <a:lnTo>
                    <a:pt x="820191" y="885139"/>
                  </a:lnTo>
                  <a:lnTo>
                    <a:pt x="823607" y="887450"/>
                  </a:lnTo>
                  <a:lnTo>
                    <a:pt x="827011" y="885139"/>
                  </a:lnTo>
                  <a:lnTo>
                    <a:pt x="827011" y="139153"/>
                  </a:lnTo>
                  <a:lnTo>
                    <a:pt x="895413" y="139153"/>
                  </a:lnTo>
                  <a:lnTo>
                    <a:pt x="878344" y="164249"/>
                  </a:lnTo>
                  <a:lnTo>
                    <a:pt x="928535" y="139153"/>
                  </a:lnTo>
                  <a:lnTo>
                    <a:pt x="935380" y="135737"/>
                  </a:lnTo>
                  <a:close/>
                </a:path>
              </a:pathLst>
            </a:custGeom>
            <a:solidFill>
              <a:srgbClr val="231F20"/>
            </a:solidFill>
          </p:spPr>
          <p:txBody>
            <a:bodyPr wrap="square" lIns="0" tIns="0" rIns="0" bIns="0" rtlCol="0"/>
            <a:lstStyle/>
            <a:p>
              <a:endParaRPr/>
            </a:p>
          </p:txBody>
        </p:sp>
        <p:sp>
          <p:nvSpPr>
            <p:cNvPr id="9" name="object 9"/>
            <p:cNvSpPr/>
            <p:nvPr/>
          </p:nvSpPr>
          <p:spPr>
            <a:xfrm>
              <a:off x="2926635" y="5869515"/>
              <a:ext cx="762000" cy="913130"/>
            </a:xfrm>
            <a:custGeom>
              <a:avLst/>
              <a:gdLst/>
              <a:ahLst/>
              <a:cxnLst/>
              <a:rect l="l" t="t" r="r" b="b"/>
              <a:pathLst>
                <a:path w="762000" h="913129">
                  <a:moveTo>
                    <a:pt x="188213" y="0"/>
                  </a:moveTo>
                  <a:lnTo>
                    <a:pt x="0" y="0"/>
                  </a:lnTo>
                </a:path>
                <a:path w="762000" h="913129">
                  <a:moveTo>
                    <a:pt x="234988" y="71856"/>
                  </a:moveTo>
                  <a:lnTo>
                    <a:pt x="234988" y="179095"/>
                  </a:lnTo>
                </a:path>
                <a:path w="762000" h="913129">
                  <a:moveTo>
                    <a:pt x="499617" y="912558"/>
                  </a:moveTo>
                  <a:lnTo>
                    <a:pt x="446011" y="912558"/>
                  </a:lnTo>
                </a:path>
                <a:path w="762000" h="913129">
                  <a:moveTo>
                    <a:pt x="708367" y="912558"/>
                  </a:moveTo>
                  <a:lnTo>
                    <a:pt x="761974" y="912558"/>
                  </a:lnTo>
                </a:path>
              </a:pathLst>
            </a:custGeom>
            <a:ln w="6845">
              <a:solidFill>
                <a:srgbClr val="231F20"/>
              </a:solidFill>
            </a:ln>
          </p:spPr>
          <p:txBody>
            <a:bodyPr wrap="square" lIns="0" tIns="0" rIns="0" bIns="0" rtlCol="0"/>
            <a:lstStyle/>
            <a:p>
              <a:endParaRPr/>
            </a:p>
          </p:txBody>
        </p:sp>
        <p:sp>
          <p:nvSpPr>
            <p:cNvPr id="10" name="object 10"/>
            <p:cNvSpPr/>
            <p:nvPr/>
          </p:nvSpPr>
          <p:spPr>
            <a:xfrm>
              <a:off x="3400011" y="6194618"/>
              <a:ext cx="240029" cy="588010"/>
            </a:xfrm>
            <a:custGeom>
              <a:avLst/>
              <a:gdLst/>
              <a:ahLst/>
              <a:cxnLst/>
              <a:rect l="l" t="t" r="r" b="b"/>
              <a:pathLst>
                <a:path w="240029" h="588009">
                  <a:moveTo>
                    <a:pt x="237274" y="362737"/>
                  </a:moveTo>
                  <a:lnTo>
                    <a:pt x="224726" y="426618"/>
                  </a:lnTo>
                </a:path>
                <a:path w="240029" h="588009">
                  <a:moveTo>
                    <a:pt x="127774" y="176809"/>
                  </a:moveTo>
                  <a:lnTo>
                    <a:pt x="127774" y="359308"/>
                  </a:lnTo>
                </a:path>
                <a:path w="240029" h="588009">
                  <a:moveTo>
                    <a:pt x="127774" y="353606"/>
                  </a:moveTo>
                  <a:lnTo>
                    <a:pt x="31953" y="587451"/>
                  </a:lnTo>
                </a:path>
                <a:path w="240029" h="588009">
                  <a:moveTo>
                    <a:pt x="127774" y="353606"/>
                  </a:moveTo>
                  <a:lnTo>
                    <a:pt x="217893" y="587451"/>
                  </a:lnTo>
                </a:path>
                <a:path w="240029" h="588009">
                  <a:moveTo>
                    <a:pt x="63906" y="231559"/>
                  </a:moveTo>
                  <a:lnTo>
                    <a:pt x="205333" y="234975"/>
                  </a:lnTo>
                </a:path>
                <a:path w="240029" h="588009">
                  <a:moveTo>
                    <a:pt x="63906" y="234975"/>
                  </a:moveTo>
                  <a:lnTo>
                    <a:pt x="0" y="63868"/>
                  </a:lnTo>
                </a:path>
                <a:path w="240029" h="588009">
                  <a:moveTo>
                    <a:pt x="0" y="60464"/>
                  </a:moveTo>
                  <a:lnTo>
                    <a:pt x="0" y="0"/>
                  </a:lnTo>
                </a:path>
                <a:path w="240029" h="588009">
                  <a:moveTo>
                    <a:pt x="211035" y="241833"/>
                  </a:moveTo>
                  <a:lnTo>
                    <a:pt x="239560" y="359308"/>
                  </a:lnTo>
                </a:path>
              </a:pathLst>
            </a:custGeom>
            <a:ln w="9131">
              <a:solidFill>
                <a:srgbClr val="231F20"/>
              </a:solidFill>
            </a:ln>
          </p:spPr>
          <p:txBody>
            <a:bodyPr wrap="square" lIns="0" tIns="0" rIns="0" bIns="0" rtlCol="0"/>
            <a:lstStyle/>
            <a:p>
              <a:endParaRPr/>
            </a:p>
          </p:txBody>
        </p:sp>
        <p:sp>
          <p:nvSpPr>
            <p:cNvPr id="11" name="object 11"/>
            <p:cNvSpPr/>
            <p:nvPr/>
          </p:nvSpPr>
          <p:spPr>
            <a:xfrm>
              <a:off x="3479871" y="6266487"/>
              <a:ext cx="97155" cy="109855"/>
            </a:xfrm>
            <a:custGeom>
              <a:avLst/>
              <a:gdLst/>
              <a:ahLst/>
              <a:cxnLst/>
              <a:rect l="l" t="t" r="r" b="b"/>
              <a:pathLst>
                <a:path w="97154" h="109854">
                  <a:moveTo>
                    <a:pt x="49047" y="0"/>
                  </a:moveTo>
                  <a:lnTo>
                    <a:pt x="29832" y="4382"/>
                  </a:lnTo>
                  <a:lnTo>
                    <a:pt x="14255" y="16249"/>
                  </a:lnTo>
                  <a:lnTo>
                    <a:pt x="3813" y="33679"/>
                  </a:lnTo>
                  <a:lnTo>
                    <a:pt x="0" y="54749"/>
                  </a:lnTo>
                  <a:lnTo>
                    <a:pt x="3813" y="75814"/>
                  </a:lnTo>
                  <a:lnTo>
                    <a:pt x="14255" y="93244"/>
                  </a:lnTo>
                  <a:lnTo>
                    <a:pt x="29832" y="105114"/>
                  </a:lnTo>
                  <a:lnTo>
                    <a:pt x="49047" y="109499"/>
                  </a:lnTo>
                  <a:lnTo>
                    <a:pt x="67601" y="105114"/>
                  </a:lnTo>
                  <a:lnTo>
                    <a:pt x="82838" y="93244"/>
                  </a:lnTo>
                  <a:lnTo>
                    <a:pt x="93156" y="75814"/>
                  </a:lnTo>
                  <a:lnTo>
                    <a:pt x="96951" y="54749"/>
                  </a:lnTo>
                  <a:lnTo>
                    <a:pt x="93156" y="33679"/>
                  </a:lnTo>
                  <a:lnTo>
                    <a:pt x="82838" y="16249"/>
                  </a:lnTo>
                  <a:lnTo>
                    <a:pt x="67601" y="4382"/>
                  </a:lnTo>
                  <a:lnTo>
                    <a:pt x="49047" y="0"/>
                  </a:lnTo>
                </a:path>
              </a:pathLst>
            </a:custGeom>
            <a:ln w="9131">
              <a:solidFill>
                <a:srgbClr val="231F20"/>
              </a:solidFill>
            </a:ln>
          </p:spPr>
          <p:txBody>
            <a:bodyPr wrap="square" lIns="0" tIns="0" rIns="0" bIns="0" rtlCol="0"/>
            <a:lstStyle/>
            <a:p>
              <a:endParaRPr/>
            </a:p>
          </p:txBody>
        </p:sp>
        <p:sp>
          <p:nvSpPr>
            <p:cNvPr id="12" name="object 12"/>
            <p:cNvSpPr/>
            <p:nvPr/>
          </p:nvSpPr>
          <p:spPr>
            <a:xfrm>
              <a:off x="3540334" y="6307541"/>
              <a:ext cx="13970" cy="12700"/>
            </a:xfrm>
            <a:custGeom>
              <a:avLst/>
              <a:gdLst/>
              <a:ahLst/>
              <a:cxnLst/>
              <a:rect l="l" t="t" r="r" b="b"/>
              <a:pathLst>
                <a:path w="13970" h="12700">
                  <a:moveTo>
                    <a:pt x="10261" y="0"/>
                  </a:moveTo>
                  <a:lnTo>
                    <a:pt x="6832" y="0"/>
                  </a:lnTo>
                  <a:lnTo>
                    <a:pt x="3403" y="0"/>
                  </a:lnTo>
                  <a:lnTo>
                    <a:pt x="0" y="2273"/>
                  </a:lnTo>
                  <a:lnTo>
                    <a:pt x="0" y="10261"/>
                  </a:lnTo>
                  <a:lnTo>
                    <a:pt x="3403" y="12560"/>
                  </a:lnTo>
                  <a:lnTo>
                    <a:pt x="10261" y="12560"/>
                  </a:lnTo>
                  <a:lnTo>
                    <a:pt x="13677" y="10261"/>
                  </a:lnTo>
                  <a:lnTo>
                    <a:pt x="13677" y="2273"/>
                  </a:lnTo>
                  <a:lnTo>
                    <a:pt x="10261" y="0"/>
                  </a:lnTo>
                  <a:close/>
                </a:path>
              </a:pathLst>
            </a:custGeom>
            <a:solidFill>
              <a:srgbClr val="231F20"/>
            </a:solidFill>
          </p:spPr>
          <p:txBody>
            <a:bodyPr wrap="square" lIns="0" tIns="0" rIns="0" bIns="0" rtlCol="0"/>
            <a:lstStyle/>
            <a:p>
              <a:endParaRPr/>
            </a:p>
          </p:txBody>
        </p:sp>
        <p:sp>
          <p:nvSpPr>
            <p:cNvPr id="13" name="object 13"/>
            <p:cNvSpPr/>
            <p:nvPr/>
          </p:nvSpPr>
          <p:spPr>
            <a:xfrm>
              <a:off x="3540334" y="6307541"/>
              <a:ext cx="13970" cy="12700"/>
            </a:xfrm>
            <a:custGeom>
              <a:avLst/>
              <a:gdLst/>
              <a:ahLst/>
              <a:cxnLst/>
              <a:rect l="l" t="t" r="r" b="b"/>
              <a:pathLst>
                <a:path w="13970" h="12700">
                  <a:moveTo>
                    <a:pt x="6832" y="0"/>
                  </a:moveTo>
                  <a:lnTo>
                    <a:pt x="3403" y="0"/>
                  </a:lnTo>
                  <a:lnTo>
                    <a:pt x="0" y="2273"/>
                  </a:lnTo>
                  <a:lnTo>
                    <a:pt x="0" y="6845"/>
                  </a:lnTo>
                  <a:lnTo>
                    <a:pt x="0" y="10261"/>
                  </a:lnTo>
                  <a:lnTo>
                    <a:pt x="3403" y="12560"/>
                  </a:lnTo>
                  <a:lnTo>
                    <a:pt x="6832" y="12560"/>
                  </a:lnTo>
                  <a:lnTo>
                    <a:pt x="10261" y="12560"/>
                  </a:lnTo>
                  <a:lnTo>
                    <a:pt x="13677" y="10261"/>
                  </a:lnTo>
                  <a:lnTo>
                    <a:pt x="13677" y="6845"/>
                  </a:lnTo>
                  <a:lnTo>
                    <a:pt x="13677" y="2273"/>
                  </a:lnTo>
                  <a:lnTo>
                    <a:pt x="10261" y="0"/>
                  </a:lnTo>
                  <a:lnTo>
                    <a:pt x="6832" y="0"/>
                  </a:lnTo>
                </a:path>
              </a:pathLst>
            </a:custGeom>
            <a:ln w="9131">
              <a:solidFill>
                <a:srgbClr val="231F20"/>
              </a:solidFill>
            </a:ln>
          </p:spPr>
          <p:txBody>
            <a:bodyPr wrap="square" lIns="0" tIns="0" rIns="0" bIns="0" rtlCol="0"/>
            <a:lstStyle/>
            <a:p>
              <a:endParaRPr/>
            </a:p>
          </p:txBody>
        </p:sp>
        <p:sp>
          <p:nvSpPr>
            <p:cNvPr id="14" name="object 14"/>
            <p:cNvSpPr/>
            <p:nvPr/>
          </p:nvSpPr>
          <p:spPr>
            <a:xfrm>
              <a:off x="3495854" y="6307541"/>
              <a:ext cx="13970" cy="12700"/>
            </a:xfrm>
            <a:custGeom>
              <a:avLst/>
              <a:gdLst/>
              <a:ahLst/>
              <a:cxnLst/>
              <a:rect l="l" t="t" r="r" b="b"/>
              <a:pathLst>
                <a:path w="13970" h="12700">
                  <a:moveTo>
                    <a:pt x="10261" y="0"/>
                  </a:moveTo>
                  <a:lnTo>
                    <a:pt x="6832" y="0"/>
                  </a:lnTo>
                  <a:lnTo>
                    <a:pt x="3403" y="0"/>
                  </a:lnTo>
                  <a:lnTo>
                    <a:pt x="0" y="2273"/>
                  </a:lnTo>
                  <a:lnTo>
                    <a:pt x="0" y="10261"/>
                  </a:lnTo>
                  <a:lnTo>
                    <a:pt x="3403" y="12560"/>
                  </a:lnTo>
                  <a:lnTo>
                    <a:pt x="10261" y="12560"/>
                  </a:lnTo>
                  <a:lnTo>
                    <a:pt x="13677" y="10261"/>
                  </a:lnTo>
                  <a:lnTo>
                    <a:pt x="13677" y="2273"/>
                  </a:lnTo>
                  <a:lnTo>
                    <a:pt x="10261" y="0"/>
                  </a:lnTo>
                  <a:close/>
                </a:path>
              </a:pathLst>
            </a:custGeom>
            <a:solidFill>
              <a:srgbClr val="231F20"/>
            </a:solidFill>
          </p:spPr>
          <p:txBody>
            <a:bodyPr wrap="square" lIns="0" tIns="0" rIns="0" bIns="0" rtlCol="0"/>
            <a:lstStyle/>
            <a:p>
              <a:endParaRPr/>
            </a:p>
          </p:txBody>
        </p:sp>
        <p:sp>
          <p:nvSpPr>
            <p:cNvPr id="15" name="object 15"/>
            <p:cNvSpPr/>
            <p:nvPr/>
          </p:nvSpPr>
          <p:spPr>
            <a:xfrm>
              <a:off x="3495854" y="6307541"/>
              <a:ext cx="13970" cy="12700"/>
            </a:xfrm>
            <a:custGeom>
              <a:avLst/>
              <a:gdLst/>
              <a:ahLst/>
              <a:cxnLst/>
              <a:rect l="l" t="t" r="r" b="b"/>
              <a:pathLst>
                <a:path w="13970" h="12700">
                  <a:moveTo>
                    <a:pt x="6832" y="0"/>
                  </a:moveTo>
                  <a:lnTo>
                    <a:pt x="3403" y="0"/>
                  </a:lnTo>
                  <a:lnTo>
                    <a:pt x="0" y="2273"/>
                  </a:lnTo>
                  <a:lnTo>
                    <a:pt x="0" y="6845"/>
                  </a:lnTo>
                  <a:lnTo>
                    <a:pt x="0" y="10261"/>
                  </a:lnTo>
                  <a:lnTo>
                    <a:pt x="3403" y="12560"/>
                  </a:lnTo>
                  <a:lnTo>
                    <a:pt x="6832" y="12560"/>
                  </a:lnTo>
                  <a:lnTo>
                    <a:pt x="10261" y="12560"/>
                  </a:lnTo>
                  <a:lnTo>
                    <a:pt x="13677" y="10261"/>
                  </a:lnTo>
                  <a:lnTo>
                    <a:pt x="13677" y="6845"/>
                  </a:lnTo>
                  <a:lnTo>
                    <a:pt x="13677" y="2273"/>
                  </a:lnTo>
                  <a:lnTo>
                    <a:pt x="10261" y="0"/>
                  </a:lnTo>
                  <a:lnTo>
                    <a:pt x="6832" y="0"/>
                  </a:lnTo>
                </a:path>
              </a:pathLst>
            </a:custGeom>
            <a:ln w="9131">
              <a:solidFill>
                <a:srgbClr val="231F20"/>
              </a:solidFill>
            </a:ln>
          </p:spPr>
          <p:txBody>
            <a:bodyPr wrap="square" lIns="0" tIns="0" rIns="0" bIns="0" rtlCol="0"/>
            <a:lstStyle/>
            <a:p>
              <a:endParaRPr/>
            </a:p>
          </p:txBody>
        </p:sp>
        <p:sp>
          <p:nvSpPr>
            <p:cNvPr id="16" name="object 16"/>
            <p:cNvSpPr/>
            <p:nvPr/>
          </p:nvSpPr>
          <p:spPr>
            <a:xfrm>
              <a:off x="3509537" y="6344048"/>
              <a:ext cx="48260" cy="12700"/>
            </a:xfrm>
            <a:custGeom>
              <a:avLst/>
              <a:gdLst/>
              <a:ahLst/>
              <a:cxnLst/>
              <a:rect l="l" t="t" r="r" b="b"/>
              <a:pathLst>
                <a:path w="48260" h="12700">
                  <a:moveTo>
                    <a:pt x="0" y="9118"/>
                  </a:moveTo>
                  <a:lnTo>
                    <a:pt x="16619" y="12185"/>
                  </a:lnTo>
                  <a:lnTo>
                    <a:pt x="31213" y="11403"/>
                  </a:lnTo>
                  <a:lnTo>
                    <a:pt x="42173" y="7198"/>
                  </a:lnTo>
                  <a:lnTo>
                    <a:pt x="47891" y="0"/>
                  </a:lnTo>
                </a:path>
              </a:pathLst>
            </a:custGeom>
            <a:ln w="9131">
              <a:solidFill>
                <a:srgbClr val="231F20"/>
              </a:solidFill>
            </a:ln>
          </p:spPr>
          <p:txBody>
            <a:bodyPr wrap="square" lIns="0" tIns="0" rIns="0" bIns="0" rtlCol="0"/>
            <a:lstStyle/>
            <a:p>
              <a:endParaRPr/>
            </a:p>
          </p:txBody>
        </p:sp>
        <p:sp>
          <p:nvSpPr>
            <p:cNvPr id="17" name="object 17"/>
            <p:cNvSpPr/>
            <p:nvPr/>
          </p:nvSpPr>
          <p:spPr>
            <a:xfrm>
              <a:off x="3527787" y="6314394"/>
              <a:ext cx="1270" cy="24130"/>
            </a:xfrm>
            <a:custGeom>
              <a:avLst/>
              <a:gdLst/>
              <a:ahLst/>
              <a:cxnLst/>
              <a:rect l="l" t="t" r="r" b="b"/>
              <a:pathLst>
                <a:path w="1270" h="24129">
                  <a:moveTo>
                    <a:pt x="565" y="-4565"/>
                  </a:moveTo>
                  <a:lnTo>
                    <a:pt x="565" y="28517"/>
                  </a:lnTo>
                </a:path>
              </a:pathLst>
            </a:custGeom>
            <a:ln w="10261">
              <a:solidFill>
                <a:srgbClr val="231F20"/>
              </a:solidFill>
            </a:ln>
          </p:spPr>
          <p:txBody>
            <a:bodyPr wrap="square" lIns="0" tIns="0" rIns="0" bIns="0" rtlCol="0"/>
            <a:lstStyle/>
            <a:p>
              <a:endParaRPr/>
            </a:p>
          </p:txBody>
        </p:sp>
      </p:grpSp>
      <p:sp>
        <p:nvSpPr>
          <p:cNvPr id="18" name="object 18"/>
          <p:cNvSpPr/>
          <p:nvPr/>
        </p:nvSpPr>
        <p:spPr>
          <a:xfrm>
            <a:off x="6586543" y="5599172"/>
            <a:ext cx="0" cy="141605"/>
          </a:xfrm>
          <a:custGeom>
            <a:avLst/>
            <a:gdLst/>
            <a:ahLst/>
            <a:cxnLst/>
            <a:rect l="l" t="t" r="r" b="b"/>
            <a:pathLst>
              <a:path h="141604">
                <a:moveTo>
                  <a:pt x="0" y="0"/>
                </a:moveTo>
                <a:lnTo>
                  <a:pt x="0" y="141439"/>
                </a:lnTo>
              </a:path>
            </a:pathLst>
          </a:custGeom>
          <a:ln w="6845">
            <a:solidFill>
              <a:srgbClr val="231F20"/>
            </a:solidFill>
          </a:ln>
        </p:spPr>
        <p:txBody>
          <a:bodyPr wrap="square" lIns="0" tIns="0" rIns="0" bIns="0" rtlCol="0"/>
          <a:lstStyle/>
          <a:p>
            <a:endParaRPr/>
          </a:p>
        </p:txBody>
      </p:sp>
      <p:sp>
        <p:nvSpPr>
          <p:cNvPr id="19" name="object 19"/>
          <p:cNvSpPr/>
          <p:nvPr/>
        </p:nvSpPr>
        <p:spPr>
          <a:xfrm>
            <a:off x="5737866" y="5762289"/>
            <a:ext cx="107314" cy="0"/>
          </a:xfrm>
          <a:custGeom>
            <a:avLst/>
            <a:gdLst/>
            <a:ahLst/>
            <a:cxnLst/>
            <a:rect l="l" t="t" r="r" b="b"/>
            <a:pathLst>
              <a:path w="107315">
                <a:moveTo>
                  <a:pt x="107226" y="0"/>
                </a:moveTo>
                <a:lnTo>
                  <a:pt x="0" y="0"/>
                </a:lnTo>
              </a:path>
            </a:pathLst>
          </a:custGeom>
          <a:ln w="6845">
            <a:solidFill>
              <a:srgbClr val="231F20"/>
            </a:solidFill>
          </a:ln>
        </p:spPr>
        <p:txBody>
          <a:bodyPr wrap="square" lIns="0" tIns="0" rIns="0" bIns="0" rtlCol="0"/>
          <a:lstStyle/>
          <a:p>
            <a:endParaRPr/>
          </a:p>
        </p:txBody>
      </p:sp>
      <p:sp>
        <p:nvSpPr>
          <p:cNvPr id="20" name="object 20"/>
          <p:cNvSpPr/>
          <p:nvPr/>
        </p:nvSpPr>
        <p:spPr>
          <a:xfrm>
            <a:off x="5744711" y="6140991"/>
            <a:ext cx="107314" cy="0"/>
          </a:xfrm>
          <a:custGeom>
            <a:avLst/>
            <a:gdLst/>
            <a:ahLst/>
            <a:cxnLst/>
            <a:rect l="l" t="t" r="r" b="b"/>
            <a:pathLst>
              <a:path w="107315">
                <a:moveTo>
                  <a:pt x="107226" y="0"/>
                </a:moveTo>
                <a:lnTo>
                  <a:pt x="0" y="0"/>
                </a:lnTo>
              </a:path>
            </a:pathLst>
          </a:custGeom>
          <a:ln w="6845">
            <a:solidFill>
              <a:srgbClr val="231F20"/>
            </a:solidFill>
          </a:ln>
        </p:spPr>
        <p:txBody>
          <a:bodyPr wrap="square" lIns="0" tIns="0" rIns="0" bIns="0" rtlCol="0"/>
          <a:lstStyle/>
          <a:p>
            <a:endParaRPr/>
          </a:p>
        </p:txBody>
      </p:sp>
      <p:grpSp>
        <p:nvGrpSpPr>
          <p:cNvPr id="21" name="object 21"/>
          <p:cNvGrpSpPr/>
          <p:nvPr/>
        </p:nvGrpSpPr>
        <p:grpSpPr>
          <a:xfrm>
            <a:off x="5734439" y="5552400"/>
            <a:ext cx="1450975" cy="1016635"/>
            <a:chOff x="1051313" y="5552399"/>
            <a:chExt cx="1450975" cy="1016635"/>
          </a:xfrm>
        </p:grpSpPr>
        <p:pic>
          <p:nvPicPr>
            <p:cNvPr id="22" name="object 22"/>
            <p:cNvPicPr/>
            <p:nvPr/>
          </p:nvPicPr>
          <p:blipFill>
            <a:blip r:embed="rId5" cstate="print"/>
            <a:stretch>
              <a:fillRect/>
            </a:stretch>
          </p:blipFill>
          <p:spPr>
            <a:xfrm>
              <a:off x="1222425" y="5781675"/>
              <a:ext cx="725487" cy="335368"/>
            </a:xfrm>
            <a:prstGeom prst="rect">
              <a:avLst/>
            </a:prstGeom>
          </p:spPr>
        </p:pic>
        <p:pic>
          <p:nvPicPr>
            <p:cNvPr id="23" name="object 23"/>
            <p:cNvPicPr/>
            <p:nvPr/>
          </p:nvPicPr>
          <p:blipFill>
            <a:blip r:embed="rId6" cstate="print"/>
            <a:stretch>
              <a:fillRect/>
            </a:stretch>
          </p:blipFill>
          <p:spPr>
            <a:xfrm>
              <a:off x="1927377" y="5774842"/>
              <a:ext cx="574903" cy="759713"/>
            </a:xfrm>
            <a:prstGeom prst="rect">
              <a:avLst/>
            </a:prstGeom>
          </p:spPr>
        </p:pic>
        <p:sp>
          <p:nvSpPr>
            <p:cNvPr id="24" name="object 24"/>
            <p:cNvSpPr/>
            <p:nvPr/>
          </p:nvSpPr>
          <p:spPr>
            <a:xfrm>
              <a:off x="1197329" y="5755441"/>
              <a:ext cx="1085215" cy="813435"/>
            </a:xfrm>
            <a:custGeom>
              <a:avLst/>
              <a:gdLst/>
              <a:ahLst/>
              <a:cxnLst/>
              <a:rect l="l" t="t" r="r" b="b"/>
              <a:pathLst>
                <a:path w="1085214" h="813434">
                  <a:moveTo>
                    <a:pt x="1084808" y="6845"/>
                  </a:moveTo>
                  <a:lnTo>
                    <a:pt x="6845" y="6845"/>
                  </a:lnTo>
                </a:path>
                <a:path w="1085214" h="813434">
                  <a:moveTo>
                    <a:pt x="706094" y="385546"/>
                  </a:moveTo>
                  <a:lnTo>
                    <a:pt x="706094" y="813320"/>
                  </a:lnTo>
                </a:path>
                <a:path w="1085214" h="813434">
                  <a:moveTo>
                    <a:pt x="0" y="0"/>
                  </a:moveTo>
                  <a:lnTo>
                    <a:pt x="0" y="391261"/>
                  </a:lnTo>
                </a:path>
                <a:path w="1085214" h="813434">
                  <a:moveTo>
                    <a:pt x="707237" y="385546"/>
                  </a:moveTo>
                  <a:lnTo>
                    <a:pt x="6845" y="385546"/>
                  </a:lnTo>
                </a:path>
              </a:pathLst>
            </a:custGeom>
            <a:ln w="14833">
              <a:solidFill>
                <a:srgbClr val="231F20"/>
              </a:solidFill>
            </a:ln>
          </p:spPr>
          <p:txBody>
            <a:bodyPr wrap="square" lIns="0" tIns="0" rIns="0" bIns="0" rtlCol="0"/>
            <a:lstStyle/>
            <a:p>
              <a:endParaRPr/>
            </a:p>
          </p:txBody>
        </p:sp>
        <p:sp>
          <p:nvSpPr>
            <p:cNvPr id="25" name="object 25"/>
            <p:cNvSpPr/>
            <p:nvPr/>
          </p:nvSpPr>
          <p:spPr>
            <a:xfrm>
              <a:off x="1895437" y="5770283"/>
              <a:ext cx="186055" cy="357505"/>
            </a:xfrm>
            <a:custGeom>
              <a:avLst/>
              <a:gdLst/>
              <a:ahLst/>
              <a:cxnLst/>
              <a:rect l="l" t="t" r="r" b="b"/>
              <a:pathLst>
                <a:path w="186055" h="357504">
                  <a:moveTo>
                    <a:pt x="15976" y="305714"/>
                  </a:moveTo>
                  <a:lnTo>
                    <a:pt x="1143" y="305714"/>
                  </a:lnTo>
                  <a:lnTo>
                    <a:pt x="0" y="357047"/>
                  </a:lnTo>
                  <a:lnTo>
                    <a:pt x="14833" y="357047"/>
                  </a:lnTo>
                  <a:lnTo>
                    <a:pt x="15976" y="305714"/>
                  </a:lnTo>
                  <a:close/>
                </a:path>
                <a:path w="186055" h="357504">
                  <a:moveTo>
                    <a:pt x="17106" y="206463"/>
                  </a:moveTo>
                  <a:lnTo>
                    <a:pt x="3416" y="206463"/>
                  </a:lnTo>
                  <a:lnTo>
                    <a:pt x="2286" y="263499"/>
                  </a:lnTo>
                  <a:lnTo>
                    <a:pt x="15976" y="263499"/>
                  </a:lnTo>
                  <a:lnTo>
                    <a:pt x="17106" y="206463"/>
                  </a:lnTo>
                  <a:close/>
                </a:path>
                <a:path w="186055" h="357504">
                  <a:moveTo>
                    <a:pt x="19392" y="106083"/>
                  </a:moveTo>
                  <a:lnTo>
                    <a:pt x="5702" y="106083"/>
                  </a:lnTo>
                  <a:lnTo>
                    <a:pt x="4559" y="163118"/>
                  </a:lnTo>
                  <a:lnTo>
                    <a:pt x="18249" y="163118"/>
                  </a:lnTo>
                  <a:lnTo>
                    <a:pt x="19392" y="106083"/>
                  </a:lnTo>
                  <a:close/>
                </a:path>
                <a:path w="186055" h="357504">
                  <a:moveTo>
                    <a:pt x="21678" y="6845"/>
                  </a:moveTo>
                  <a:lnTo>
                    <a:pt x="7975" y="6845"/>
                  </a:lnTo>
                  <a:lnTo>
                    <a:pt x="6845" y="63881"/>
                  </a:lnTo>
                  <a:lnTo>
                    <a:pt x="20535" y="63881"/>
                  </a:lnTo>
                  <a:lnTo>
                    <a:pt x="21678" y="6845"/>
                  </a:lnTo>
                  <a:close/>
                </a:path>
                <a:path w="186055" h="357504">
                  <a:moveTo>
                    <a:pt x="185940" y="57035"/>
                  </a:moveTo>
                  <a:lnTo>
                    <a:pt x="176237" y="37642"/>
                  </a:lnTo>
                  <a:lnTo>
                    <a:pt x="157416" y="0"/>
                  </a:lnTo>
                  <a:lnTo>
                    <a:pt x="128905" y="57035"/>
                  </a:lnTo>
                  <a:lnTo>
                    <a:pt x="153987" y="39966"/>
                  </a:lnTo>
                  <a:lnTo>
                    <a:pt x="154012" y="37642"/>
                  </a:lnTo>
                  <a:lnTo>
                    <a:pt x="154012" y="39954"/>
                  </a:lnTo>
                  <a:lnTo>
                    <a:pt x="157403" y="37642"/>
                  </a:lnTo>
                  <a:lnTo>
                    <a:pt x="154012" y="39954"/>
                  </a:lnTo>
                  <a:lnTo>
                    <a:pt x="154012" y="309232"/>
                  </a:lnTo>
                  <a:lnTo>
                    <a:pt x="154012" y="311416"/>
                  </a:lnTo>
                  <a:lnTo>
                    <a:pt x="153987" y="309219"/>
                  </a:lnTo>
                  <a:lnTo>
                    <a:pt x="128905" y="293166"/>
                  </a:lnTo>
                  <a:lnTo>
                    <a:pt x="157416" y="350202"/>
                  </a:lnTo>
                  <a:lnTo>
                    <a:pt x="176809" y="311416"/>
                  </a:lnTo>
                  <a:lnTo>
                    <a:pt x="185940" y="293166"/>
                  </a:lnTo>
                  <a:lnTo>
                    <a:pt x="160845" y="309219"/>
                  </a:lnTo>
                  <a:lnTo>
                    <a:pt x="160820" y="39954"/>
                  </a:lnTo>
                  <a:lnTo>
                    <a:pt x="185940" y="57035"/>
                  </a:lnTo>
                  <a:close/>
                </a:path>
              </a:pathLst>
            </a:custGeom>
            <a:solidFill>
              <a:srgbClr val="231F20"/>
            </a:solidFill>
          </p:spPr>
          <p:txBody>
            <a:bodyPr wrap="square" lIns="0" tIns="0" rIns="0" bIns="0" rtlCol="0"/>
            <a:lstStyle/>
            <a:p>
              <a:endParaRPr/>
            </a:p>
          </p:txBody>
        </p:sp>
        <p:pic>
          <p:nvPicPr>
            <p:cNvPr id="26" name="object 26"/>
            <p:cNvPicPr/>
            <p:nvPr/>
          </p:nvPicPr>
          <p:blipFill>
            <a:blip r:embed="rId7" cstate="print"/>
            <a:stretch>
              <a:fillRect/>
            </a:stretch>
          </p:blipFill>
          <p:spPr>
            <a:xfrm>
              <a:off x="1980991" y="5870656"/>
              <a:ext cx="140309" cy="146011"/>
            </a:xfrm>
            <a:prstGeom prst="rect">
              <a:avLst/>
            </a:prstGeom>
          </p:spPr>
        </p:pic>
        <p:sp>
          <p:nvSpPr>
            <p:cNvPr id="27" name="object 27"/>
            <p:cNvSpPr/>
            <p:nvPr/>
          </p:nvSpPr>
          <p:spPr>
            <a:xfrm>
              <a:off x="1051313" y="5552399"/>
              <a:ext cx="357505" cy="357505"/>
            </a:xfrm>
            <a:custGeom>
              <a:avLst/>
              <a:gdLst/>
              <a:ahLst/>
              <a:cxnLst/>
              <a:rect l="l" t="t" r="r" b="b"/>
              <a:pathLst>
                <a:path w="357505" h="357504">
                  <a:moveTo>
                    <a:pt x="187083" y="0"/>
                  </a:moveTo>
                  <a:lnTo>
                    <a:pt x="168833" y="0"/>
                  </a:lnTo>
                  <a:lnTo>
                    <a:pt x="159702" y="1142"/>
                  </a:lnTo>
                  <a:lnTo>
                    <a:pt x="158559" y="1142"/>
                  </a:lnTo>
                  <a:lnTo>
                    <a:pt x="159702" y="7988"/>
                  </a:lnTo>
                  <a:lnTo>
                    <a:pt x="160845" y="7988"/>
                  </a:lnTo>
                  <a:lnTo>
                    <a:pt x="169976" y="6845"/>
                  </a:lnTo>
                  <a:lnTo>
                    <a:pt x="187083" y="6845"/>
                  </a:lnTo>
                  <a:lnTo>
                    <a:pt x="187083" y="0"/>
                  </a:lnTo>
                  <a:close/>
                </a:path>
                <a:path w="357505" h="357504">
                  <a:moveTo>
                    <a:pt x="189356" y="0"/>
                  </a:moveTo>
                  <a:lnTo>
                    <a:pt x="187083" y="0"/>
                  </a:lnTo>
                  <a:lnTo>
                    <a:pt x="187083" y="6845"/>
                  </a:lnTo>
                  <a:lnTo>
                    <a:pt x="189356" y="7988"/>
                  </a:lnTo>
                  <a:lnTo>
                    <a:pt x="189356" y="0"/>
                  </a:lnTo>
                  <a:close/>
                </a:path>
                <a:path w="357505" h="357504">
                  <a:moveTo>
                    <a:pt x="136893" y="4559"/>
                  </a:moveTo>
                  <a:lnTo>
                    <a:pt x="125488" y="7988"/>
                  </a:lnTo>
                  <a:lnTo>
                    <a:pt x="109512" y="13690"/>
                  </a:lnTo>
                  <a:lnTo>
                    <a:pt x="111798" y="20535"/>
                  </a:lnTo>
                  <a:lnTo>
                    <a:pt x="126631" y="14820"/>
                  </a:lnTo>
                  <a:lnTo>
                    <a:pt x="139166" y="11404"/>
                  </a:lnTo>
                  <a:lnTo>
                    <a:pt x="136893" y="4559"/>
                  </a:lnTo>
                  <a:close/>
                </a:path>
                <a:path w="357505" h="357504">
                  <a:moveTo>
                    <a:pt x="90119" y="23952"/>
                  </a:moveTo>
                  <a:lnTo>
                    <a:pt x="78714" y="30797"/>
                  </a:lnTo>
                  <a:lnTo>
                    <a:pt x="66166" y="39928"/>
                  </a:lnTo>
                  <a:lnTo>
                    <a:pt x="70726" y="45631"/>
                  </a:lnTo>
                  <a:lnTo>
                    <a:pt x="82143" y="36512"/>
                  </a:lnTo>
                  <a:lnTo>
                    <a:pt x="93548" y="29654"/>
                  </a:lnTo>
                  <a:lnTo>
                    <a:pt x="90119" y="23952"/>
                  </a:lnTo>
                  <a:close/>
                </a:path>
                <a:path w="357505" h="357504">
                  <a:moveTo>
                    <a:pt x="50190" y="54749"/>
                  </a:moveTo>
                  <a:lnTo>
                    <a:pt x="41071" y="65023"/>
                  </a:lnTo>
                  <a:lnTo>
                    <a:pt x="31953" y="77571"/>
                  </a:lnTo>
                  <a:lnTo>
                    <a:pt x="37655" y="80987"/>
                  </a:lnTo>
                  <a:lnTo>
                    <a:pt x="45631" y="69583"/>
                  </a:lnTo>
                  <a:lnTo>
                    <a:pt x="54762" y="59308"/>
                  </a:lnTo>
                  <a:lnTo>
                    <a:pt x="50190" y="54749"/>
                  </a:lnTo>
                  <a:close/>
                </a:path>
                <a:path w="357505" h="357504">
                  <a:moveTo>
                    <a:pt x="20535" y="95821"/>
                  </a:moveTo>
                  <a:lnTo>
                    <a:pt x="13690" y="108369"/>
                  </a:lnTo>
                  <a:lnTo>
                    <a:pt x="9131" y="122059"/>
                  </a:lnTo>
                  <a:lnTo>
                    <a:pt x="15976" y="125475"/>
                  </a:lnTo>
                  <a:lnTo>
                    <a:pt x="20535" y="111785"/>
                  </a:lnTo>
                  <a:lnTo>
                    <a:pt x="26250" y="99237"/>
                  </a:lnTo>
                  <a:lnTo>
                    <a:pt x="20535" y="95821"/>
                  </a:lnTo>
                  <a:close/>
                </a:path>
                <a:path w="357505" h="357504">
                  <a:moveTo>
                    <a:pt x="3428" y="143725"/>
                  </a:moveTo>
                  <a:lnTo>
                    <a:pt x="2285" y="151714"/>
                  </a:lnTo>
                  <a:lnTo>
                    <a:pt x="1142" y="160832"/>
                  </a:lnTo>
                  <a:lnTo>
                    <a:pt x="0" y="168821"/>
                  </a:lnTo>
                  <a:lnTo>
                    <a:pt x="0" y="172250"/>
                  </a:lnTo>
                  <a:lnTo>
                    <a:pt x="6845" y="172250"/>
                  </a:lnTo>
                  <a:lnTo>
                    <a:pt x="6845" y="169964"/>
                  </a:lnTo>
                  <a:lnTo>
                    <a:pt x="7988" y="160832"/>
                  </a:lnTo>
                  <a:lnTo>
                    <a:pt x="10274" y="144868"/>
                  </a:lnTo>
                  <a:lnTo>
                    <a:pt x="3428" y="143725"/>
                  </a:lnTo>
                  <a:close/>
                </a:path>
                <a:path w="357505" h="357504">
                  <a:moveTo>
                    <a:pt x="7988" y="193916"/>
                  </a:moveTo>
                  <a:lnTo>
                    <a:pt x="0" y="193916"/>
                  </a:lnTo>
                  <a:lnTo>
                    <a:pt x="1142" y="197345"/>
                  </a:lnTo>
                  <a:lnTo>
                    <a:pt x="1142" y="205320"/>
                  </a:lnTo>
                  <a:lnTo>
                    <a:pt x="3428" y="214452"/>
                  </a:lnTo>
                  <a:lnTo>
                    <a:pt x="5702" y="222440"/>
                  </a:lnTo>
                  <a:lnTo>
                    <a:pt x="12547" y="221297"/>
                  </a:lnTo>
                  <a:lnTo>
                    <a:pt x="10274" y="213309"/>
                  </a:lnTo>
                  <a:lnTo>
                    <a:pt x="9131" y="205320"/>
                  </a:lnTo>
                  <a:lnTo>
                    <a:pt x="7988" y="196202"/>
                  </a:lnTo>
                  <a:lnTo>
                    <a:pt x="7988" y="193916"/>
                  </a:lnTo>
                  <a:close/>
                </a:path>
                <a:path w="357505" h="357504">
                  <a:moveTo>
                    <a:pt x="18262" y="240690"/>
                  </a:moveTo>
                  <a:lnTo>
                    <a:pt x="12547" y="244106"/>
                  </a:lnTo>
                  <a:lnTo>
                    <a:pt x="13690" y="247535"/>
                  </a:lnTo>
                  <a:lnTo>
                    <a:pt x="25107" y="270344"/>
                  </a:lnTo>
                  <a:lnTo>
                    <a:pt x="30810" y="265785"/>
                  </a:lnTo>
                  <a:lnTo>
                    <a:pt x="27381" y="260083"/>
                  </a:lnTo>
                  <a:lnTo>
                    <a:pt x="20535" y="245249"/>
                  </a:lnTo>
                  <a:lnTo>
                    <a:pt x="18262" y="240690"/>
                  </a:lnTo>
                  <a:close/>
                </a:path>
                <a:path w="357505" h="357504">
                  <a:moveTo>
                    <a:pt x="43357" y="284035"/>
                  </a:moveTo>
                  <a:lnTo>
                    <a:pt x="37655" y="287451"/>
                  </a:lnTo>
                  <a:lnTo>
                    <a:pt x="39928" y="292023"/>
                  </a:lnTo>
                  <a:lnTo>
                    <a:pt x="57035" y="309130"/>
                  </a:lnTo>
                  <a:lnTo>
                    <a:pt x="61607" y="304571"/>
                  </a:lnTo>
                  <a:lnTo>
                    <a:pt x="57035" y="299999"/>
                  </a:lnTo>
                  <a:lnTo>
                    <a:pt x="45631" y="287451"/>
                  </a:lnTo>
                  <a:lnTo>
                    <a:pt x="43357" y="284035"/>
                  </a:lnTo>
                  <a:close/>
                </a:path>
                <a:path w="357505" h="357504">
                  <a:moveTo>
                    <a:pt x="77571" y="317118"/>
                  </a:moveTo>
                  <a:lnTo>
                    <a:pt x="73012" y="322821"/>
                  </a:lnTo>
                  <a:lnTo>
                    <a:pt x="78714" y="326237"/>
                  </a:lnTo>
                  <a:lnTo>
                    <a:pt x="93548" y="335368"/>
                  </a:lnTo>
                  <a:lnTo>
                    <a:pt x="98107" y="338785"/>
                  </a:lnTo>
                  <a:lnTo>
                    <a:pt x="101523" y="331939"/>
                  </a:lnTo>
                  <a:lnTo>
                    <a:pt x="96964" y="329666"/>
                  </a:lnTo>
                  <a:lnTo>
                    <a:pt x="82143" y="320535"/>
                  </a:lnTo>
                  <a:lnTo>
                    <a:pt x="77571" y="317118"/>
                  </a:lnTo>
                  <a:close/>
                </a:path>
                <a:path w="357505" h="357504">
                  <a:moveTo>
                    <a:pt x="120916" y="339928"/>
                  </a:moveTo>
                  <a:lnTo>
                    <a:pt x="118643" y="346773"/>
                  </a:lnTo>
                  <a:lnTo>
                    <a:pt x="125488" y="349059"/>
                  </a:lnTo>
                  <a:lnTo>
                    <a:pt x="142595" y="353618"/>
                  </a:lnTo>
                  <a:lnTo>
                    <a:pt x="146011" y="354761"/>
                  </a:lnTo>
                  <a:lnTo>
                    <a:pt x="147154" y="347916"/>
                  </a:lnTo>
                  <a:lnTo>
                    <a:pt x="143725" y="346773"/>
                  </a:lnTo>
                  <a:lnTo>
                    <a:pt x="127761" y="342214"/>
                  </a:lnTo>
                  <a:lnTo>
                    <a:pt x="120916" y="339928"/>
                  </a:lnTo>
                  <a:close/>
                </a:path>
                <a:path w="357505" h="357504">
                  <a:moveTo>
                    <a:pt x="196202" y="349059"/>
                  </a:moveTo>
                  <a:lnTo>
                    <a:pt x="187083" y="350189"/>
                  </a:lnTo>
                  <a:lnTo>
                    <a:pt x="168833" y="350189"/>
                  </a:lnTo>
                  <a:lnTo>
                    <a:pt x="167690" y="357035"/>
                  </a:lnTo>
                  <a:lnTo>
                    <a:pt x="187083" y="357035"/>
                  </a:lnTo>
                  <a:lnTo>
                    <a:pt x="196202" y="355892"/>
                  </a:lnTo>
                  <a:lnTo>
                    <a:pt x="197345" y="355892"/>
                  </a:lnTo>
                  <a:lnTo>
                    <a:pt x="196202" y="349059"/>
                  </a:lnTo>
                  <a:close/>
                </a:path>
                <a:path w="357505" h="357504">
                  <a:moveTo>
                    <a:pt x="244119" y="337642"/>
                  </a:moveTo>
                  <a:lnTo>
                    <a:pt x="229285" y="342214"/>
                  </a:lnTo>
                  <a:lnTo>
                    <a:pt x="216738" y="345630"/>
                  </a:lnTo>
                  <a:lnTo>
                    <a:pt x="219024" y="352475"/>
                  </a:lnTo>
                  <a:lnTo>
                    <a:pt x="231571" y="349059"/>
                  </a:lnTo>
                  <a:lnTo>
                    <a:pt x="246392" y="344487"/>
                  </a:lnTo>
                  <a:lnTo>
                    <a:pt x="244119" y="337642"/>
                  </a:lnTo>
                  <a:close/>
                </a:path>
                <a:path w="357505" h="357504">
                  <a:moveTo>
                    <a:pt x="285178" y="312546"/>
                  </a:moveTo>
                  <a:lnTo>
                    <a:pt x="274916" y="320535"/>
                  </a:lnTo>
                  <a:lnTo>
                    <a:pt x="262369" y="328523"/>
                  </a:lnTo>
                  <a:lnTo>
                    <a:pt x="265798" y="334225"/>
                  </a:lnTo>
                  <a:lnTo>
                    <a:pt x="278333" y="327380"/>
                  </a:lnTo>
                  <a:lnTo>
                    <a:pt x="289737" y="318261"/>
                  </a:lnTo>
                  <a:lnTo>
                    <a:pt x="285178" y="312546"/>
                  </a:lnTo>
                  <a:close/>
                </a:path>
                <a:path w="357505" h="357504">
                  <a:moveTo>
                    <a:pt x="319404" y="277190"/>
                  </a:moveTo>
                  <a:lnTo>
                    <a:pt x="311416" y="287451"/>
                  </a:lnTo>
                  <a:lnTo>
                    <a:pt x="301155" y="298856"/>
                  </a:lnTo>
                  <a:lnTo>
                    <a:pt x="305714" y="303428"/>
                  </a:lnTo>
                  <a:lnTo>
                    <a:pt x="315988" y="292023"/>
                  </a:lnTo>
                  <a:lnTo>
                    <a:pt x="325107" y="280619"/>
                  </a:lnTo>
                  <a:lnTo>
                    <a:pt x="319404" y="277190"/>
                  </a:lnTo>
                  <a:close/>
                </a:path>
                <a:path w="357505" h="357504">
                  <a:moveTo>
                    <a:pt x="341071" y="233845"/>
                  </a:moveTo>
                  <a:lnTo>
                    <a:pt x="336511" y="245249"/>
                  </a:lnTo>
                  <a:lnTo>
                    <a:pt x="329666" y="258940"/>
                  </a:lnTo>
                  <a:lnTo>
                    <a:pt x="336511" y="262356"/>
                  </a:lnTo>
                  <a:lnTo>
                    <a:pt x="343357" y="248665"/>
                  </a:lnTo>
                  <a:lnTo>
                    <a:pt x="347916" y="236131"/>
                  </a:lnTo>
                  <a:lnTo>
                    <a:pt x="341071" y="233845"/>
                  </a:lnTo>
                  <a:close/>
                </a:path>
                <a:path w="357505" h="357504">
                  <a:moveTo>
                    <a:pt x="357047" y="185940"/>
                  </a:moveTo>
                  <a:lnTo>
                    <a:pt x="350202" y="185940"/>
                  </a:lnTo>
                  <a:lnTo>
                    <a:pt x="350202" y="187070"/>
                  </a:lnTo>
                  <a:lnTo>
                    <a:pt x="349059" y="196202"/>
                  </a:lnTo>
                  <a:lnTo>
                    <a:pt x="347916" y="204177"/>
                  </a:lnTo>
                  <a:lnTo>
                    <a:pt x="346786" y="213309"/>
                  </a:lnTo>
                  <a:lnTo>
                    <a:pt x="353631" y="214452"/>
                  </a:lnTo>
                  <a:lnTo>
                    <a:pt x="354761" y="206463"/>
                  </a:lnTo>
                  <a:lnTo>
                    <a:pt x="357047" y="188213"/>
                  </a:lnTo>
                  <a:lnTo>
                    <a:pt x="357047" y="185940"/>
                  </a:lnTo>
                  <a:close/>
                </a:path>
                <a:path w="357505" h="357504">
                  <a:moveTo>
                    <a:pt x="351345" y="135750"/>
                  </a:moveTo>
                  <a:lnTo>
                    <a:pt x="344500" y="136893"/>
                  </a:lnTo>
                  <a:lnTo>
                    <a:pt x="346786" y="143725"/>
                  </a:lnTo>
                  <a:lnTo>
                    <a:pt x="347916" y="152857"/>
                  </a:lnTo>
                  <a:lnTo>
                    <a:pt x="349059" y="160832"/>
                  </a:lnTo>
                  <a:lnTo>
                    <a:pt x="349059" y="164261"/>
                  </a:lnTo>
                  <a:lnTo>
                    <a:pt x="355904" y="164261"/>
                  </a:lnTo>
                  <a:lnTo>
                    <a:pt x="355904" y="160832"/>
                  </a:lnTo>
                  <a:lnTo>
                    <a:pt x="353631" y="142595"/>
                  </a:lnTo>
                  <a:lnTo>
                    <a:pt x="351345" y="135750"/>
                  </a:lnTo>
                  <a:close/>
                </a:path>
                <a:path w="357505" h="357504">
                  <a:moveTo>
                    <a:pt x="331952" y="88976"/>
                  </a:moveTo>
                  <a:lnTo>
                    <a:pt x="326250" y="92392"/>
                  </a:lnTo>
                  <a:lnTo>
                    <a:pt x="329666" y="96964"/>
                  </a:lnTo>
                  <a:lnTo>
                    <a:pt x="336511" y="111785"/>
                  </a:lnTo>
                  <a:lnTo>
                    <a:pt x="338797" y="117487"/>
                  </a:lnTo>
                  <a:lnTo>
                    <a:pt x="345643" y="115214"/>
                  </a:lnTo>
                  <a:lnTo>
                    <a:pt x="343357" y="109499"/>
                  </a:lnTo>
                  <a:lnTo>
                    <a:pt x="335368" y="93535"/>
                  </a:lnTo>
                  <a:lnTo>
                    <a:pt x="331952" y="88976"/>
                  </a:lnTo>
                  <a:close/>
                </a:path>
                <a:path w="357505" h="357504">
                  <a:moveTo>
                    <a:pt x="301155" y="49047"/>
                  </a:moveTo>
                  <a:lnTo>
                    <a:pt x="295452" y="53619"/>
                  </a:lnTo>
                  <a:lnTo>
                    <a:pt x="300012" y="57035"/>
                  </a:lnTo>
                  <a:lnTo>
                    <a:pt x="310273" y="69583"/>
                  </a:lnTo>
                  <a:lnTo>
                    <a:pt x="314845" y="74142"/>
                  </a:lnTo>
                  <a:lnTo>
                    <a:pt x="320547" y="70726"/>
                  </a:lnTo>
                  <a:lnTo>
                    <a:pt x="315988" y="65023"/>
                  </a:lnTo>
                  <a:lnTo>
                    <a:pt x="304571" y="52476"/>
                  </a:lnTo>
                  <a:lnTo>
                    <a:pt x="301155" y="49047"/>
                  </a:lnTo>
                  <a:close/>
                </a:path>
                <a:path w="357505" h="357504">
                  <a:moveTo>
                    <a:pt x="258952" y="19392"/>
                  </a:moveTo>
                  <a:lnTo>
                    <a:pt x="256666" y="26238"/>
                  </a:lnTo>
                  <a:lnTo>
                    <a:pt x="260083" y="27381"/>
                  </a:lnTo>
                  <a:lnTo>
                    <a:pt x="273773" y="36512"/>
                  </a:lnTo>
                  <a:lnTo>
                    <a:pt x="279476" y="41071"/>
                  </a:lnTo>
                  <a:lnTo>
                    <a:pt x="284035" y="35369"/>
                  </a:lnTo>
                  <a:lnTo>
                    <a:pt x="278333" y="30797"/>
                  </a:lnTo>
                  <a:lnTo>
                    <a:pt x="263512" y="21678"/>
                  </a:lnTo>
                  <a:lnTo>
                    <a:pt x="258952" y="19392"/>
                  </a:lnTo>
                  <a:close/>
                </a:path>
                <a:path w="357505" h="357504">
                  <a:moveTo>
                    <a:pt x="214464" y="3428"/>
                  </a:moveTo>
                  <a:lnTo>
                    <a:pt x="211035" y="3428"/>
                  </a:lnTo>
                  <a:lnTo>
                    <a:pt x="209892" y="10261"/>
                  </a:lnTo>
                  <a:lnTo>
                    <a:pt x="213321" y="10261"/>
                  </a:lnTo>
                  <a:lnTo>
                    <a:pt x="237274" y="17106"/>
                  </a:lnTo>
                  <a:lnTo>
                    <a:pt x="239547" y="11404"/>
                  </a:lnTo>
                  <a:lnTo>
                    <a:pt x="231571" y="7988"/>
                  </a:lnTo>
                  <a:lnTo>
                    <a:pt x="214464" y="3428"/>
                  </a:lnTo>
                  <a:close/>
                </a:path>
              </a:pathLst>
            </a:custGeom>
            <a:solidFill>
              <a:srgbClr val="231F20"/>
            </a:solidFill>
          </p:spPr>
          <p:txBody>
            <a:bodyPr wrap="square" lIns="0" tIns="0" rIns="0" bIns="0" rtlCol="0"/>
            <a:lstStyle/>
            <a:p>
              <a:endParaRPr/>
            </a:p>
          </p:txBody>
        </p:sp>
      </p:grpSp>
      <p:sp>
        <p:nvSpPr>
          <p:cNvPr id="28" name="object 28"/>
          <p:cNvSpPr/>
          <p:nvPr/>
        </p:nvSpPr>
        <p:spPr>
          <a:xfrm>
            <a:off x="5578172" y="4888519"/>
            <a:ext cx="525145" cy="543560"/>
          </a:xfrm>
          <a:custGeom>
            <a:avLst/>
            <a:gdLst/>
            <a:ahLst/>
            <a:cxnLst/>
            <a:rect l="l" t="t" r="r" b="b"/>
            <a:pathLst>
              <a:path w="525144" h="543560">
                <a:moveTo>
                  <a:pt x="320535" y="2273"/>
                </a:moveTo>
                <a:lnTo>
                  <a:pt x="313690" y="1130"/>
                </a:lnTo>
                <a:lnTo>
                  <a:pt x="305701" y="1130"/>
                </a:lnTo>
                <a:lnTo>
                  <a:pt x="298869" y="1130"/>
                </a:lnTo>
                <a:lnTo>
                  <a:pt x="254624" y="4638"/>
                </a:lnTo>
                <a:lnTo>
                  <a:pt x="212421" y="14832"/>
                </a:lnTo>
                <a:lnTo>
                  <a:pt x="172719" y="31211"/>
                </a:lnTo>
                <a:lnTo>
                  <a:pt x="135974" y="53278"/>
                </a:lnTo>
                <a:lnTo>
                  <a:pt x="102644" y="80534"/>
                </a:lnTo>
                <a:lnTo>
                  <a:pt x="73186" y="112479"/>
                </a:lnTo>
                <a:lnTo>
                  <a:pt x="48059" y="148615"/>
                </a:lnTo>
                <a:lnTo>
                  <a:pt x="27719" y="188443"/>
                </a:lnTo>
                <a:lnTo>
                  <a:pt x="12624" y="231465"/>
                </a:lnTo>
                <a:lnTo>
                  <a:pt x="3232" y="277182"/>
                </a:lnTo>
                <a:lnTo>
                  <a:pt x="0" y="325094"/>
                </a:lnTo>
                <a:lnTo>
                  <a:pt x="196" y="336212"/>
                </a:lnTo>
                <a:lnTo>
                  <a:pt x="712" y="347333"/>
                </a:lnTo>
                <a:lnTo>
                  <a:pt x="1441" y="358457"/>
                </a:lnTo>
                <a:lnTo>
                  <a:pt x="2273" y="369582"/>
                </a:lnTo>
              </a:path>
              <a:path w="525144" h="543560">
                <a:moveTo>
                  <a:pt x="289737" y="0"/>
                </a:moveTo>
                <a:lnTo>
                  <a:pt x="524713" y="0"/>
                </a:lnTo>
              </a:path>
              <a:path w="525144" h="543560">
                <a:moveTo>
                  <a:pt x="0" y="362737"/>
                </a:moveTo>
                <a:lnTo>
                  <a:pt x="0" y="542963"/>
                </a:lnTo>
              </a:path>
            </a:pathLst>
          </a:custGeom>
          <a:ln w="21678">
            <a:solidFill>
              <a:srgbClr val="231F20"/>
            </a:solidFill>
          </a:ln>
        </p:spPr>
        <p:txBody>
          <a:bodyPr wrap="square" lIns="0" tIns="0" rIns="0" bIns="0" rtlCol="0"/>
          <a:lstStyle/>
          <a:p>
            <a:endParaRPr/>
          </a:p>
        </p:txBody>
      </p:sp>
      <p:sp>
        <p:nvSpPr>
          <p:cNvPr id="29" name="object 29"/>
          <p:cNvSpPr/>
          <p:nvPr/>
        </p:nvSpPr>
        <p:spPr>
          <a:xfrm>
            <a:off x="5943194" y="4750485"/>
            <a:ext cx="6985" cy="485140"/>
          </a:xfrm>
          <a:custGeom>
            <a:avLst/>
            <a:gdLst/>
            <a:ahLst/>
            <a:cxnLst/>
            <a:rect l="l" t="t" r="r" b="b"/>
            <a:pathLst>
              <a:path w="6984" h="485139">
                <a:moveTo>
                  <a:pt x="6845" y="427761"/>
                </a:moveTo>
                <a:lnTo>
                  <a:pt x="0" y="427761"/>
                </a:lnTo>
                <a:lnTo>
                  <a:pt x="0" y="484797"/>
                </a:lnTo>
                <a:lnTo>
                  <a:pt x="6845" y="484797"/>
                </a:lnTo>
                <a:lnTo>
                  <a:pt x="6845" y="427761"/>
                </a:lnTo>
                <a:close/>
              </a:path>
              <a:path w="6984" h="485139">
                <a:moveTo>
                  <a:pt x="6845" y="399262"/>
                </a:moveTo>
                <a:lnTo>
                  <a:pt x="0" y="399262"/>
                </a:lnTo>
                <a:lnTo>
                  <a:pt x="0" y="406095"/>
                </a:lnTo>
                <a:lnTo>
                  <a:pt x="6845" y="406095"/>
                </a:lnTo>
                <a:lnTo>
                  <a:pt x="6845" y="399262"/>
                </a:lnTo>
                <a:close/>
              </a:path>
              <a:path w="6984" h="485139">
                <a:moveTo>
                  <a:pt x="6845" y="320535"/>
                </a:moveTo>
                <a:lnTo>
                  <a:pt x="0" y="320535"/>
                </a:lnTo>
                <a:lnTo>
                  <a:pt x="0" y="377571"/>
                </a:lnTo>
                <a:lnTo>
                  <a:pt x="6845" y="377571"/>
                </a:lnTo>
                <a:lnTo>
                  <a:pt x="6845" y="320535"/>
                </a:lnTo>
                <a:close/>
              </a:path>
              <a:path w="6984" h="485139">
                <a:moveTo>
                  <a:pt x="6845" y="292023"/>
                </a:moveTo>
                <a:lnTo>
                  <a:pt x="0" y="292023"/>
                </a:lnTo>
                <a:lnTo>
                  <a:pt x="0" y="298869"/>
                </a:lnTo>
                <a:lnTo>
                  <a:pt x="6845" y="298869"/>
                </a:lnTo>
                <a:lnTo>
                  <a:pt x="6845" y="292023"/>
                </a:lnTo>
                <a:close/>
              </a:path>
              <a:path w="6984" h="485139">
                <a:moveTo>
                  <a:pt x="6845" y="213309"/>
                </a:moveTo>
                <a:lnTo>
                  <a:pt x="0" y="213309"/>
                </a:lnTo>
                <a:lnTo>
                  <a:pt x="0" y="270344"/>
                </a:lnTo>
                <a:lnTo>
                  <a:pt x="6845" y="270344"/>
                </a:lnTo>
                <a:lnTo>
                  <a:pt x="6845" y="213309"/>
                </a:lnTo>
                <a:close/>
              </a:path>
              <a:path w="6984" h="485139">
                <a:moveTo>
                  <a:pt x="6845" y="184797"/>
                </a:moveTo>
                <a:lnTo>
                  <a:pt x="0" y="184797"/>
                </a:lnTo>
                <a:lnTo>
                  <a:pt x="0" y="192786"/>
                </a:lnTo>
                <a:lnTo>
                  <a:pt x="6845" y="192786"/>
                </a:lnTo>
                <a:lnTo>
                  <a:pt x="6845" y="184797"/>
                </a:lnTo>
                <a:close/>
              </a:path>
              <a:path w="6984" h="485139">
                <a:moveTo>
                  <a:pt x="6845" y="107226"/>
                </a:moveTo>
                <a:lnTo>
                  <a:pt x="0" y="107226"/>
                </a:lnTo>
                <a:lnTo>
                  <a:pt x="0" y="164261"/>
                </a:lnTo>
                <a:lnTo>
                  <a:pt x="6845" y="164261"/>
                </a:lnTo>
                <a:lnTo>
                  <a:pt x="6845" y="107226"/>
                </a:lnTo>
                <a:close/>
              </a:path>
              <a:path w="6984" h="485139">
                <a:moveTo>
                  <a:pt x="6845" y="78714"/>
                </a:moveTo>
                <a:lnTo>
                  <a:pt x="0" y="78714"/>
                </a:lnTo>
                <a:lnTo>
                  <a:pt x="0" y="85559"/>
                </a:lnTo>
                <a:lnTo>
                  <a:pt x="6845" y="85559"/>
                </a:lnTo>
                <a:lnTo>
                  <a:pt x="6845" y="78714"/>
                </a:lnTo>
                <a:close/>
              </a:path>
              <a:path w="6984" h="485139">
                <a:moveTo>
                  <a:pt x="6845" y="0"/>
                </a:moveTo>
                <a:lnTo>
                  <a:pt x="0" y="0"/>
                </a:lnTo>
                <a:lnTo>
                  <a:pt x="0" y="57035"/>
                </a:lnTo>
                <a:lnTo>
                  <a:pt x="6845" y="57035"/>
                </a:lnTo>
                <a:lnTo>
                  <a:pt x="6845" y="0"/>
                </a:lnTo>
                <a:close/>
              </a:path>
            </a:pathLst>
          </a:custGeom>
          <a:solidFill>
            <a:srgbClr val="231F20"/>
          </a:solidFill>
        </p:spPr>
        <p:txBody>
          <a:bodyPr wrap="square" lIns="0" tIns="0" rIns="0" bIns="0" rtlCol="0"/>
          <a:lstStyle/>
          <a:p>
            <a:endParaRPr/>
          </a:p>
        </p:txBody>
      </p:sp>
      <p:grpSp>
        <p:nvGrpSpPr>
          <p:cNvPr id="30" name="object 30"/>
          <p:cNvGrpSpPr/>
          <p:nvPr/>
        </p:nvGrpSpPr>
        <p:grpSpPr>
          <a:xfrm>
            <a:off x="5367135" y="4885083"/>
            <a:ext cx="794385" cy="638810"/>
            <a:chOff x="684009" y="4885083"/>
            <a:chExt cx="794385" cy="638810"/>
          </a:xfrm>
        </p:grpSpPr>
        <p:sp>
          <p:nvSpPr>
            <p:cNvPr id="31" name="object 31"/>
            <p:cNvSpPr/>
            <p:nvPr/>
          </p:nvSpPr>
          <p:spPr>
            <a:xfrm>
              <a:off x="684009" y="4885093"/>
              <a:ext cx="794385" cy="571500"/>
            </a:xfrm>
            <a:custGeom>
              <a:avLst/>
              <a:gdLst/>
              <a:ahLst/>
              <a:cxnLst/>
              <a:rect l="l" t="t" r="r" b="b"/>
              <a:pathLst>
                <a:path w="794385" h="571500">
                  <a:moveTo>
                    <a:pt x="57035" y="315963"/>
                  </a:moveTo>
                  <a:lnTo>
                    <a:pt x="0" y="315963"/>
                  </a:lnTo>
                  <a:lnTo>
                    <a:pt x="0" y="322808"/>
                  </a:lnTo>
                  <a:lnTo>
                    <a:pt x="57035" y="322808"/>
                  </a:lnTo>
                  <a:lnTo>
                    <a:pt x="57035" y="315963"/>
                  </a:lnTo>
                  <a:close/>
                </a:path>
                <a:path w="794385" h="571500">
                  <a:moveTo>
                    <a:pt x="85559" y="315963"/>
                  </a:moveTo>
                  <a:lnTo>
                    <a:pt x="78714" y="315963"/>
                  </a:lnTo>
                  <a:lnTo>
                    <a:pt x="78714" y="322808"/>
                  </a:lnTo>
                  <a:lnTo>
                    <a:pt x="85559" y="322808"/>
                  </a:lnTo>
                  <a:lnTo>
                    <a:pt x="85559" y="315963"/>
                  </a:lnTo>
                  <a:close/>
                </a:path>
                <a:path w="794385" h="571500">
                  <a:moveTo>
                    <a:pt x="164261" y="315963"/>
                  </a:moveTo>
                  <a:lnTo>
                    <a:pt x="107226" y="315963"/>
                  </a:lnTo>
                  <a:lnTo>
                    <a:pt x="107226" y="322808"/>
                  </a:lnTo>
                  <a:lnTo>
                    <a:pt x="164261" y="322808"/>
                  </a:lnTo>
                  <a:lnTo>
                    <a:pt x="164261" y="315963"/>
                  </a:lnTo>
                  <a:close/>
                </a:path>
                <a:path w="794385" h="571500">
                  <a:moveTo>
                    <a:pt x="192786" y="315963"/>
                  </a:moveTo>
                  <a:lnTo>
                    <a:pt x="184797" y="315963"/>
                  </a:lnTo>
                  <a:lnTo>
                    <a:pt x="184797" y="322808"/>
                  </a:lnTo>
                  <a:lnTo>
                    <a:pt x="192786" y="322808"/>
                  </a:lnTo>
                  <a:lnTo>
                    <a:pt x="192786" y="315963"/>
                  </a:lnTo>
                  <a:close/>
                </a:path>
                <a:path w="794385" h="571500">
                  <a:moveTo>
                    <a:pt x="246392" y="541845"/>
                  </a:moveTo>
                  <a:lnTo>
                    <a:pt x="244119" y="538416"/>
                  </a:lnTo>
                  <a:lnTo>
                    <a:pt x="241833" y="540702"/>
                  </a:lnTo>
                  <a:lnTo>
                    <a:pt x="244119" y="544118"/>
                  </a:lnTo>
                  <a:lnTo>
                    <a:pt x="246392" y="541845"/>
                  </a:lnTo>
                  <a:close/>
                </a:path>
                <a:path w="794385" h="571500">
                  <a:moveTo>
                    <a:pt x="255524" y="541845"/>
                  </a:moveTo>
                  <a:lnTo>
                    <a:pt x="253238" y="539559"/>
                  </a:lnTo>
                  <a:lnTo>
                    <a:pt x="250952" y="541845"/>
                  </a:lnTo>
                  <a:lnTo>
                    <a:pt x="253238" y="544118"/>
                  </a:lnTo>
                  <a:lnTo>
                    <a:pt x="255524" y="541845"/>
                  </a:lnTo>
                  <a:close/>
                </a:path>
                <a:path w="794385" h="571500">
                  <a:moveTo>
                    <a:pt x="256667" y="514464"/>
                  </a:moveTo>
                  <a:lnTo>
                    <a:pt x="196202" y="537286"/>
                  </a:lnTo>
                  <a:lnTo>
                    <a:pt x="249821" y="571500"/>
                  </a:lnTo>
                  <a:lnTo>
                    <a:pt x="235026" y="542988"/>
                  </a:lnTo>
                  <a:lnTo>
                    <a:pt x="236131" y="542988"/>
                  </a:lnTo>
                  <a:lnTo>
                    <a:pt x="237274" y="540702"/>
                  </a:lnTo>
                  <a:lnTo>
                    <a:pt x="235432" y="538861"/>
                  </a:lnTo>
                  <a:lnTo>
                    <a:pt x="235826" y="538416"/>
                  </a:lnTo>
                  <a:lnTo>
                    <a:pt x="256667" y="514464"/>
                  </a:lnTo>
                  <a:close/>
                </a:path>
                <a:path w="794385" h="571500">
                  <a:moveTo>
                    <a:pt x="265785" y="541845"/>
                  </a:moveTo>
                  <a:lnTo>
                    <a:pt x="262369" y="539559"/>
                  </a:lnTo>
                  <a:lnTo>
                    <a:pt x="260083" y="541845"/>
                  </a:lnTo>
                  <a:lnTo>
                    <a:pt x="262369" y="544118"/>
                  </a:lnTo>
                  <a:lnTo>
                    <a:pt x="265785" y="541845"/>
                  </a:lnTo>
                  <a:close/>
                </a:path>
                <a:path w="794385" h="571500">
                  <a:moveTo>
                    <a:pt x="270357" y="315963"/>
                  </a:moveTo>
                  <a:lnTo>
                    <a:pt x="213321" y="315963"/>
                  </a:lnTo>
                  <a:lnTo>
                    <a:pt x="213321" y="322808"/>
                  </a:lnTo>
                  <a:lnTo>
                    <a:pt x="270357" y="322808"/>
                  </a:lnTo>
                  <a:lnTo>
                    <a:pt x="270357" y="315963"/>
                  </a:lnTo>
                  <a:close/>
                </a:path>
                <a:path w="794385" h="571500">
                  <a:moveTo>
                    <a:pt x="274916" y="541845"/>
                  </a:moveTo>
                  <a:lnTo>
                    <a:pt x="272630" y="539559"/>
                  </a:lnTo>
                  <a:lnTo>
                    <a:pt x="270357" y="541845"/>
                  </a:lnTo>
                  <a:lnTo>
                    <a:pt x="270357" y="544118"/>
                  </a:lnTo>
                  <a:lnTo>
                    <a:pt x="272630" y="544118"/>
                  </a:lnTo>
                  <a:lnTo>
                    <a:pt x="274916" y="541845"/>
                  </a:lnTo>
                  <a:close/>
                </a:path>
                <a:path w="794385" h="571500">
                  <a:moveTo>
                    <a:pt x="284035" y="541845"/>
                  </a:moveTo>
                  <a:lnTo>
                    <a:pt x="281762" y="539559"/>
                  </a:lnTo>
                  <a:lnTo>
                    <a:pt x="279476" y="541845"/>
                  </a:lnTo>
                  <a:lnTo>
                    <a:pt x="281762" y="544118"/>
                  </a:lnTo>
                  <a:lnTo>
                    <a:pt x="284035" y="541845"/>
                  </a:lnTo>
                  <a:close/>
                </a:path>
                <a:path w="794385" h="571500">
                  <a:moveTo>
                    <a:pt x="294297" y="541845"/>
                  </a:moveTo>
                  <a:lnTo>
                    <a:pt x="290880" y="539559"/>
                  </a:lnTo>
                  <a:lnTo>
                    <a:pt x="288594" y="541845"/>
                  </a:lnTo>
                  <a:lnTo>
                    <a:pt x="292023" y="544118"/>
                  </a:lnTo>
                  <a:lnTo>
                    <a:pt x="294297" y="541845"/>
                  </a:lnTo>
                  <a:close/>
                </a:path>
                <a:path w="794385" h="571500">
                  <a:moveTo>
                    <a:pt x="298869" y="315963"/>
                  </a:moveTo>
                  <a:lnTo>
                    <a:pt x="292023" y="315963"/>
                  </a:lnTo>
                  <a:lnTo>
                    <a:pt x="292023" y="322808"/>
                  </a:lnTo>
                  <a:lnTo>
                    <a:pt x="298869" y="322808"/>
                  </a:lnTo>
                  <a:lnTo>
                    <a:pt x="298869" y="315963"/>
                  </a:lnTo>
                  <a:close/>
                </a:path>
                <a:path w="794385" h="571500">
                  <a:moveTo>
                    <a:pt x="303428" y="540702"/>
                  </a:moveTo>
                  <a:lnTo>
                    <a:pt x="301142" y="538416"/>
                  </a:lnTo>
                  <a:lnTo>
                    <a:pt x="298869" y="541845"/>
                  </a:lnTo>
                  <a:lnTo>
                    <a:pt x="301142" y="542988"/>
                  </a:lnTo>
                  <a:lnTo>
                    <a:pt x="303428" y="540702"/>
                  </a:lnTo>
                  <a:close/>
                </a:path>
                <a:path w="794385" h="571500">
                  <a:moveTo>
                    <a:pt x="312559" y="540702"/>
                  </a:moveTo>
                  <a:lnTo>
                    <a:pt x="311416" y="538416"/>
                  </a:lnTo>
                  <a:lnTo>
                    <a:pt x="310273" y="538416"/>
                  </a:lnTo>
                  <a:lnTo>
                    <a:pt x="308000" y="540702"/>
                  </a:lnTo>
                  <a:lnTo>
                    <a:pt x="310273" y="542988"/>
                  </a:lnTo>
                  <a:lnTo>
                    <a:pt x="312559" y="541845"/>
                  </a:lnTo>
                  <a:lnTo>
                    <a:pt x="312559" y="540702"/>
                  </a:lnTo>
                  <a:close/>
                </a:path>
                <a:path w="794385" h="571500">
                  <a:moveTo>
                    <a:pt x="322821" y="539559"/>
                  </a:moveTo>
                  <a:lnTo>
                    <a:pt x="319405" y="537286"/>
                  </a:lnTo>
                  <a:lnTo>
                    <a:pt x="317119" y="539559"/>
                  </a:lnTo>
                  <a:lnTo>
                    <a:pt x="320548" y="541845"/>
                  </a:lnTo>
                  <a:lnTo>
                    <a:pt x="322821" y="539559"/>
                  </a:lnTo>
                  <a:close/>
                </a:path>
                <a:path w="794385" h="571500">
                  <a:moveTo>
                    <a:pt x="331952" y="538416"/>
                  </a:moveTo>
                  <a:lnTo>
                    <a:pt x="330809" y="537286"/>
                  </a:lnTo>
                  <a:lnTo>
                    <a:pt x="328523" y="536143"/>
                  </a:lnTo>
                  <a:lnTo>
                    <a:pt x="327393" y="537286"/>
                  </a:lnTo>
                  <a:lnTo>
                    <a:pt x="327393" y="539559"/>
                  </a:lnTo>
                  <a:lnTo>
                    <a:pt x="329666" y="540702"/>
                  </a:lnTo>
                  <a:lnTo>
                    <a:pt x="331952" y="538416"/>
                  </a:lnTo>
                  <a:close/>
                </a:path>
                <a:path w="794385" h="571500">
                  <a:moveTo>
                    <a:pt x="341071" y="537286"/>
                  </a:moveTo>
                  <a:lnTo>
                    <a:pt x="338785" y="535000"/>
                  </a:lnTo>
                  <a:lnTo>
                    <a:pt x="336511" y="538416"/>
                  </a:lnTo>
                  <a:lnTo>
                    <a:pt x="338785" y="540702"/>
                  </a:lnTo>
                  <a:lnTo>
                    <a:pt x="341071" y="537286"/>
                  </a:lnTo>
                  <a:close/>
                </a:path>
                <a:path w="794385" h="571500">
                  <a:moveTo>
                    <a:pt x="350202" y="536143"/>
                  </a:moveTo>
                  <a:lnTo>
                    <a:pt x="347916" y="533857"/>
                  </a:lnTo>
                  <a:lnTo>
                    <a:pt x="345630" y="537286"/>
                  </a:lnTo>
                  <a:lnTo>
                    <a:pt x="349059" y="538416"/>
                  </a:lnTo>
                  <a:lnTo>
                    <a:pt x="350202" y="538416"/>
                  </a:lnTo>
                  <a:lnTo>
                    <a:pt x="350202" y="536143"/>
                  </a:lnTo>
                  <a:close/>
                </a:path>
                <a:path w="794385" h="571500">
                  <a:moveTo>
                    <a:pt x="360464" y="535000"/>
                  </a:moveTo>
                  <a:lnTo>
                    <a:pt x="357047" y="532714"/>
                  </a:lnTo>
                  <a:lnTo>
                    <a:pt x="354761" y="535000"/>
                  </a:lnTo>
                  <a:lnTo>
                    <a:pt x="358190" y="537286"/>
                  </a:lnTo>
                  <a:lnTo>
                    <a:pt x="360464" y="535000"/>
                  </a:lnTo>
                  <a:close/>
                </a:path>
                <a:path w="794385" h="571500">
                  <a:moveTo>
                    <a:pt x="369595" y="532714"/>
                  </a:moveTo>
                  <a:lnTo>
                    <a:pt x="366166" y="531571"/>
                  </a:lnTo>
                  <a:lnTo>
                    <a:pt x="365036" y="533857"/>
                  </a:lnTo>
                  <a:lnTo>
                    <a:pt x="367309" y="536143"/>
                  </a:lnTo>
                  <a:lnTo>
                    <a:pt x="369595" y="532714"/>
                  </a:lnTo>
                  <a:close/>
                </a:path>
                <a:path w="794385" h="571500">
                  <a:moveTo>
                    <a:pt x="377583" y="315963"/>
                  </a:moveTo>
                  <a:lnTo>
                    <a:pt x="320548" y="315963"/>
                  </a:lnTo>
                  <a:lnTo>
                    <a:pt x="320548" y="322808"/>
                  </a:lnTo>
                  <a:lnTo>
                    <a:pt x="377583" y="322808"/>
                  </a:lnTo>
                  <a:lnTo>
                    <a:pt x="377583" y="315963"/>
                  </a:lnTo>
                  <a:close/>
                </a:path>
                <a:path w="794385" h="571500">
                  <a:moveTo>
                    <a:pt x="378714" y="531571"/>
                  </a:moveTo>
                  <a:lnTo>
                    <a:pt x="375297" y="529297"/>
                  </a:lnTo>
                  <a:lnTo>
                    <a:pt x="374154" y="532714"/>
                  </a:lnTo>
                  <a:lnTo>
                    <a:pt x="376440" y="533857"/>
                  </a:lnTo>
                  <a:lnTo>
                    <a:pt x="378714" y="532714"/>
                  </a:lnTo>
                  <a:lnTo>
                    <a:pt x="378714" y="531571"/>
                  </a:lnTo>
                  <a:close/>
                </a:path>
                <a:path w="794385" h="571500">
                  <a:moveTo>
                    <a:pt x="387845" y="529297"/>
                  </a:moveTo>
                  <a:lnTo>
                    <a:pt x="385559" y="527011"/>
                  </a:lnTo>
                  <a:lnTo>
                    <a:pt x="383273" y="530440"/>
                  </a:lnTo>
                  <a:lnTo>
                    <a:pt x="386702" y="532714"/>
                  </a:lnTo>
                  <a:lnTo>
                    <a:pt x="387845" y="529297"/>
                  </a:lnTo>
                  <a:close/>
                </a:path>
                <a:path w="794385" h="571500">
                  <a:moveTo>
                    <a:pt x="396963" y="527011"/>
                  </a:moveTo>
                  <a:lnTo>
                    <a:pt x="394690" y="525868"/>
                  </a:lnTo>
                  <a:lnTo>
                    <a:pt x="392404" y="528154"/>
                  </a:lnTo>
                  <a:lnTo>
                    <a:pt x="395820" y="530440"/>
                  </a:lnTo>
                  <a:lnTo>
                    <a:pt x="396963" y="527011"/>
                  </a:lnTo>
                  <a:close/>
                </a:path>
                <a:path w="794385" h="571500">
                  <a:moveTo>
                    <a:pt x="406095" y="524725"/>
                  </a:moveTo>
                  <a:lnTo>
                    <a:pt x="403809" y="523582"/>
                  </a:lnTo>
                  <a:lnTo>
                    <a:pt x="401535" y="525868"/>
                  </a:lnTo>
                  <a:lnTo>
                    <a:pt x="402666" y="528154"/>
                  </a:lnTo>
                  <a:lnTo>
                    <a:pt x="404952" y="528154"/>
                  </a:lnTo>
                  <a:lnTo>
                    <a:pt x="406095" y="524725"/>
                  </a:lnTo>
                  <a:close/>
                </a:path>
                <a:path w="794385" h="571500">
                  <a:moveTo>
                    <a:pt x="406095" y="315963"/>
                  </a:moveTo>
                  <a:lnTo>
                    <a:pt x="399249" y="315963"/>
                  </a:lnTo>
                  <a:lnTo>
                    <a:pt x="399249" y="322808"/>
                  </a:lnTo>
                  <a:lnTo>
                    <a:pt x="406095" y="322808"/>
                  </a:lnTo>
                  <a:lnTo>
                    <a:pt x="406095" y="315963"/>
                  </a:lnTo>
                  <a:close/>
                </a:path>
                <a:path w="794385" h="571500">
                  <a:moveTo>
                    <a:pt x="415226" y="522452"/>
                  </a:moveTo>
                  <a:lnTo>
                    <a:pt x="412940" y="521309"/>
                  </a:lnTo>
                  <a:lnTo>
                    <a:pt x="410654" y="523582"/>
                  </a:lnTo>
                  <a:lnTo>
                    <a:pt x="414083" y="525868"/>
                  </a:lnTo>
                  <a:lnTo>
                    <a:pt x="415226" y="522452"/>
                  </a:lnTo>
                  <a:close/>
                </a:path>
                <a:path w="794385" h="571500">
                  <a:moveTo>
                    <a:pt x="424345" y="520166"/>
                  </a:moveTo>
                  <a:lnTo>
                    <a:pt x="422059" y="517880"/>
                  </a:lnTo>
                  <a:lnTo>
                    <a:pt x="419785" y="521309"/>
                  </a:lnTo>
                  <a:lnTo>
                    <a:pt x="422059" y="522452"/>
                  </a:lnTo>
                  <a:lnTo>
                    <a:pt x="423202" y="522452"/>
                  </a:lnTo>
                  <a:lnTo>
                    <a:pt x="424345" y="521309"/>
                  </a:lnTo>
                  <a:lnTo>
                    <a:pt x="424345" y="520166"/>
                  </a:lnTo>
                  <a:close/>
                </a:path>
                <a:path w="794385" h="571500">
                  <a:moveTo>
                    <a:pt x="433463" y="516737"/>
                  </a:moveTo>
                  <a:lnTo>
                    <a:pt x="431190" y="515607"/>
                  </a:lnTo>
                  <a:lnTo>
                    <a:pt x="428904" y="519023"/>
                  </a:lnTo>
                  <a:lnTo>
                    <a:pt x="430047" y="520166"/>
                  </a:lnTo>
                  <a:lnTo>
                    <a:pt x="432333" y="520166"/>
                  </a:lnTo>
                  <a:lnTo>
                    <a:pt x="433463" y="516737"/>
                  </a:lnTo>
                  <a:close/>
                </a:path>
                <a:path w="794385" h="571500">
                  <a:moveTo>
                    <a:pt x="442595" y="514464"/>
                  </a:moveTo>
                  <a:lnTo>
                    <a:pt x="441452" y="513321"/>
                  </a:lnTo>
                  <a:lnTo>
                    <a:pt x="440309" y="513321"/>
                  </a:lnTo>
                  <a:lnTo>
                    <a:pt x="438035" y="515607"/>
                  </a:lnTo>
                  <a:lnTo>
                    <a:pt x="441452" y="517880"/>
                  </a:lnTo>
                  <a:lnTo>
                    <a:pt x="442595" y="514464"/>
                  </a:lnTo>
                  <a:close/>
                </a:path>
                <a:path w="794385" h="571500">
                  <a:moveTo>
                    <a:pt x="451726" y="511035"/>
                  </a:moveTo>
                  <a:lnTo>
                    <a:pt x="449440" y="509892"/>
                  </a:lnTo>
                  <a:lnTo>
                    <a:pt x="447154" y="513321"/>
                  </a:lnTo>
                  <a:lnTo>
                    <a:pt x="450583" y="514464"/>
                  </a:lnTo>
                  <a:lnTo>
                    <a:pt x="451726" y="511035"/>
                  </a:lnTo>
                  <a:close/>
                </a:path>
                <a:path w="794385" h="571500">
                  <a:moveTo>
                    <a:pt x="460844" y="507619"/>
                  </a:moveTo>
                  <a:lnTo>
                    <a:pt x="457428" y="506476"/>
                  </a:lnTo>
                  <a:lnTo>
                    <a:pt x="456285" y="507619"/>
                  </a:lnTo>
                  <a:lnTo>
                    <a:pt x="456285" y="509892"/>
                  </a:lnTo>
                  <a:lnTo>
                    <a:pt x="459714" y="511035"/>
                  </a:lnTo>
                  <a:lnTo>
                    <a:pt x="460844" y="507619"/>
                  </a:lnTo>
                  <a:close/>
                </a:path>
                <a:path w="794385" h="571500">
                  <a:moveTo>
                    <a:pt x="469976" y="504202"/>
                  </a:moveTo>
                  <a:lnTo>
                    <a:pt x="466547" y="503059"/>
                  </a:lnTo>
                  <a:lnTo>
                    <a:pt x="465416" y="506476"/>
                  </a:lnTo>
                  <a:lnTo>
                    <a:pt x="468833" y="507619"/>
                  </a:lnTo>
                  <a:lnTo>
                    <a:pt x="469976" y="504202"/>
                  </a:lnTo>
                  <a:close/>
                </a:path>
                <a:path w="794385" h="571500">
                  <a:moveTo>
                    <a:pt x="479094" y="500773"/>
                  </a:moveTo>
                  <a:lnTo>
                    <a:pt x="475678" y="499630"/>
                  </a:lnTo>
                  <a:lnTo>
                    <a:pt x="474535" y="503059"/>
                  </a:lnTo>
                  <a:lnTo>
                    <a:pt x="476821" y="504202"/>
                  </a:lnTo>
                  <a:lnTo>
                    <a:pt x="479094" y="500773"/>
                  </a:lnTo>
                  <a:close/>
                </a:path>
                <a:path w="794385" h="571500">
                  <a:moveTo>
                    <a:pt x="484797" y="315963"/>
                  </a:moveTo>
                  <a:lnTo>
                    <a:pt x="427761" y="315963"/>
                  </a:lnTo>
                  <a:lnTo>
                    <a:pt x="427761" y="322808"/>
                  </a:lnTo>
                  <a:lnTo>
                    <a:pt x="484797" y="322808"/>
                  </a:lnTo>
                  <a:lnTo>
                    <a:pt x="484797" y="315963"/>
                  </a:lnTo>
                  <a:close/>
                </a:path>
                <a:path w="794385" h="571500">
                  <a:moveTo>
                    <a:pt x="487083" y="497357"/>
                  </a:moveTo>
                  <a:lnTo>
                    <a:pt x="484797" y="496214"/>
                  </a:lnTo>
                  <a:lnTo>
                    <a:pt x="482523" y="499630"/>
                  </a:lnTo>
                  <a:lnTo>
                    <a:pt x="485940" y="500773"/>
                  </a:lnTo>
                  <a:lnTo>
                    <a:pt x="487083" y="497357"/>
                  </a:lnTo>
                  <a:close/>
                </a:path>
                <a:path w="794385" h="571500">
                  <a:moveTo>
                    <a:pt x="496214" y="492798"/>
                  </a:moveTo>
                  <a:lnTo>
                    <a:pt x="492785" y="491655"/>
                  </a:lnTo>
                  <a:lnTo>
                    <a:pt x="491642" y="495071"/>
                  </a:lnTo>
                  <a:lnTo>
                    <a:pt x="495071" y="496214"/>
                  </a:lnTo>
                  <a:lnTo>
                    <a:pt x="496214" y="492798"/>
                  </a:lnTo>
                  <a:close/>
                </a:path>
                <a:path w="794385" h="571500">
                  <a:moveTo>
                    <a:pt x="504190" y="489369"/>
                  </a:moveTo>
                  <a:lnTo>
                    <a:pt x="501916" y="488226"/>
                  </a:lnTo>
                  <a:lnTo>
                    <a:pt x="500773" y="491655"/>
                  </a:lnTo>
                  <a:lnTo>
                    <a:pt x="503059" y="492798"/>
                  </a:lnTo>
                  <a:lnTo>
                    <a:pt x="504190" y="489369"/>
                  </a:lnTo>
                  <a:close/>
                </a:path>
                <a:path w="794385" h="571500">
                  <a:moveTo>
                    <a:pt x="513321" y="484809"/>
                  </a:moveTo>
                  <a:lnTo>
                    <a:pt x="512178" y="483666"/>
                  </a:lnTo>
                  <a:lnTo>
                    <a:pt x="509905" y="483666"/>
                  </a:lnTo>
                  <a:lnTo>
                    <a:pt x="508762" y="487095"/>
                  </a:lnTo>
                  <a:lnTo>
                    <a:pt x="509905" y="488226"/>
                  </a:lnTo>
                  <a:lnTo>
                    <a:pt x="512178" y="488226"/>
                  </a:lnTo>
                  <a:lnTo>
                    <a:pt x="513321" y="484809"/>
                  </a:lnTo>
                  <a:close/>
                </a:path>
                <a:path w="794385" h="571500">
                  <a:moveTo>
                    <a:pt x="513321" y="315963"/>
                  </a:moveTo>
                  <a:lnTo>
                    <a:pt x="506476" y="315963"/>
                  </a:lnTo>
                  <a:lnTo>
                    <a:pt x="506476" y="322808"/>
                  </a:lnTo>
                  <a:lnTo>
                    <a:pt x="513321" y="322808"/>
                  </a:lnTo>
                  <a:lnTo>
                    <a:pt x="513321" y="315963"/>
                  </a:lnTo>
                  <a:close/>
                </a:path>
                <a:path w="794385" h="571500">
                  <a:moveTo>
                    <a:pt x="521309" y="480237"/>
                  </a:moveTo>
                  <a:lnTo>
                    <a:pt x="517880" y="479107"/>
                  </a:lnTo>
                  <a:lnTo>
                    <a:pt x="516737" y="481380"/>
                  </a:lnTo>
                  <a:lnTo>
                    <a:pt x="517880" y="482523"/>
                  </a:lnTo>
                  <a:lnTo>
                    <a:pt x="520166" y="483666"/>
                  </a:lnTo>
                  <a:lnTo>
                    <a:pt x="521309" y="480237"/>
                  </a:lnTo>
                  <a:close/>
                </a:path>
                <a:path w="794385" h="571500">
                  <a:moveTo>
                    <a:pt x="530428" y="475678"/>
                  </a:moveTo>
                  <a:lnTo>
                    <a:pt x="527011" y="475678"/>
                  </a:lnTo>
                  <a:lnTo>
                    <a:pt x="525868" y="477964"/>
                  </a:lnTo>
                  <a:lnTo>
                    <a:pt x="527011" y="479107"/>
                  </a:lnTo>
                  <a:lnTo>
                    <a:pt x="529285" y="479107"/>
                  </a:lnTo>
                  <a:lnTo>
                    <a:pt x="530428" y="475678"/>
                  </a:lnTo>
                  <a:close/>
                </a:path>
                <a:path w="794385" h="571500">
                  <a:moveTo>
                    <a:pt x="538416" y="471119"/>
                  </a:moveTo>
                  <a:lnTo>
                    <a:pt x="534987" y="469976"/>
                  </a:lnTo>
                  <a:lnTo>
                    <a:pt x="533844" y="473392"/>
                  </a:lnTo>
                  <a:lnTo>
                    <a:pt x="537273" y="474535"/>
                  </a:lnTo>
                  <a:lnTo>
                    <a:pt x="538416" y="471119"/>
                  </a:lnTo>
                  <a:close/>
                </a:path>
                <a:path w="794385" h="571500">
                  <a:moveTo>
                    <a:pt x="546404" y="466547"/>
                  </a:moveTo>
                  <a:lnTo>
                    <a:pt x="542975" y="465416"/>
                  </a:lnTo>
                  <a:lnTo>
                    <a:pt x="541832" y="468833"/>
                  </a:lnTo>
                  <a:lnTo>
                    <a:pt x="545261" y="469976"/>
                  </a:lnTo>
                  <a:lnTo>
                    <a:pt x="546404" y="466547"/>
                  </a:lnTo>
                  <a:close/>
                </a:path>
                <a:path w="794385" h="571500">
                  <a:moveTo>
                    <a:pt x="554393" y="461987"/>
                  </a:moveTo>
                  <a:lnTo>
                    <a:pt x="550964" y="460844"/>
                  </a:lnTo>
                  <a:lnTo>
                    <a:pt x="550964" y="464273"/>
                  </a:lnTo>
                  <a:lnTo>
                    <a:pt x="553250" y="464273"/>
                  </a:lnTo>
                  <a:lnTo>
                    <a:pt x="554393" y="461987"/>
                  </a:lnTo>
                  <a:close/>
                </a:path>
                <a:path w="794385" h="571500">
                  <a:moveTo>
                    <a:pt x="562368" y="456285"/>
                  </a:moveTo>
                  <a:lnTo>
                    <a:pt x="558952" y="455142"/>
                  </a:lnTo>
                  <a:lnTo>
                    <a:pt x="558952" y="458571"/>
                  </a:lnTo>
                  <a:lnTo>
                    <a:pt x="561225" y="459714"/>
                  </a:lnTo>
                  <a:lnTo>
                    <a:pt x="562368" y="456285"/>
                  </a:lnTo>
                  <a:close/>
                </a:path>
                <a:path w="794385" h="571500">
                  <a:moveTo>
                    <a:pt x="570357" y="450583"/>
                  </a:moveTo>
                  <a:lnTo>
                    <a:pt x="566928" y="450583"/>
                  </a:lnTo>
                  <a:lnTo>
                    <a:pt x="566928" y="454012"/>
                  </a:lnTo>
                  <a:lnTo>
                    <a:pt x="570357" y="454012"/>
                  </a:lnTo>
                  <a:lnTo>
                    <a:pt x="570357" y="450583"/>
                  </a:lnTo>
                  <a:close/>
                </a:path>
                <a:path w="794385" h="571500">
                  <a:moveTo>
                    <a:pt x="578332" y="446024"/>
                  </a:moveTo>
                  <a:lnTo>
                    <a:pt x="574916" y="444881"/>
                  </a:lnTo>
                  <a:lnTo>
                    <a:pt x="573773" y="448310"/>
                  </a:lnTo>
                  <a:lnTo>
                    <a:pt x="577202" y="449440"/>
                  </a:lnTo>
                  <a:lnTo>
                    <a:pt x="578332" y="446024"/>
                  </a:lnTo>
                  <a:close/>
                </a:path>
                <a:path w="794385" h="571500">
                  <a:moveTo>
                    <a:pt x="586320" y="440321"/>
                  </a:moveTo>
                  <a:lnTo>
                    <a:pt x="582904" y="439178"/>
                  </a:lnTo>
                  <a:lnTo>
                    <a:pt x="581761" y="442607"/>
                  </a:lnTo>
                  <a:lnTo>
                    <a:pt x="585177" y="443738"/>
                  </a:lnTo>
                  <a:lnTo>
                    <a:pt x="586320" y="440321"/>
                  </a:lnTo>
                  <a:close/>
                </a:path>
                <a:path w="794385" h="571500">
                  <a:moveTo>
                    <a:pt x="592023" y="315963"/>
                  </a:moveTo>
                  <a:lnTo>
                    <a:pt x="568071" y="315963"/>
                  </a:lnTo>
                  <a:lnTo>
                    <a:pt x="572630" y="310273"/>
                  </a:lnTo>
                  <a:lnTo>
                    <a:pt x="378548" y="98552"/>
                  </a:lnTo>
                  <a:lnTo>
                    <a:pt x="386727" y="91262"/>
                  </a:lnTo>
                  <a:lnTo>
                    <a:pt x="396963" y="82130"/>
                  </a:lnTo>
                  <a:lnTo>
                    <a:pt x="337654" y="59321"/>
                  </a:lnTo>
                  <a:lnTo>
                    <a:pt x="354761" y="119786"/>
                  </a:lnTo>
                  <a:lnTo>
                    <a:pt x="373722" y="102857"/>
                  </a:lnTo>
                  <a:lnTo>
                    <a:pt x="568058" y="315963"/>
                  </a:lnTo>
                  <a:lnTo>
                    <a:pt x="534987" y="315963"/>
                  </a:lnTo>
                  <a:lnTo>
                    <a:pt x="534987" y="322808"/>
                  </a:lnTo>
                  <a:lnTo>
                    <a:pt x="592023" y="322808"/>
                  </a:lnTo>
                  <a:lnTo>
                    <a:pt x="592023" y="315963"/>
                  </a:lnTo>
                  <a:close/>
                </a:path>
                <a:path w="794385" h="571500">
                  <a:moveTo>
                    <a:pt x="593166" y="434619"/>
                  </a:moveTo>
                  <a:lnTo>
                    <a:pt x="589749" y="433476"/>
                  </a:lnTo>
                  <a:lnTo>
                    <a:pt x="589749" y="436892"/>
                  </a:lnTo>
                  <a:lnTo>
                    <a:pt x="593166" y="438035"/>
                  </a:lnTo>
                  <a:lnTo>
                    <a:pt x="593166" y="434619"/>
                  </a:lnTo>
                  <a:close/>
                </a:path>
                <a:path w="794385" h="571500">
                  <a:moveTo>
                    <a:pt x="601154" y="427774"/>
                  </a:moveTo>
                  <a:lnTo>
                    <a:pt x="597738" y="427774"/>
                  </a:lnTo>
                  <a:lnTo>
                    <a:pt x="597738" y="431190"/>
                  </a:lnTo>
                  <a:lnTo>
                    <a:pt x="600011" y="431190"/>
                  </a:lnTo>
                  <a:lnTo>
                    <a:pt x="601154" y="427774"/>
                  </a:lnTo>
                  <a:close/>
                </a:path>
                <a:path w="794385" h="571500">
                  <a:moveTo>
                    <a:pt x="607999" y="422059"/>
                  </a:moveTo>
                  <a:lnTo>
                    <a:pt x="604583" y="422059"/>
                  </a:lnTo>
                  <a:lnTo>
                    <a:pt x="604583" y="425488"/>
                  </a:lnTo>
                  <a:lnTo>
                    <a:pt x="607999" y="425488"/>
                  </a:lnTo>
                  <a:lnTo>
                    <a:pt x="607999" y="422059"/>
                  </a:lnTo>
                  <a:close/>
                </a:path>
                <a:path w="794385" h="571500">
                  <a:moveTo>
                    <a:pt x="614845" y="416356"/>
                  </a:moveTo>
                  <a:lnTo>
                    <a:pt x="612559" y="416356"/>
                  </a:lnTo>
                  <a:lnTo>
                    <a:pt x="611416" y="419785"/>
                  </a:lnTo>
                  <a:lnTo>
                    <a:pt x="614845" y="419785"/>
                  </a:lnTo>
                  <a:lnTo>
                    <a:pt x="614845" y="416356"/>
                  </a:lnTo>
                  <a:close/>
                </a:path>
                <a:path w="794385" h="571500">
                  <a:moveTo>
                    <a:pt x="620547" y="315963"/>
                  </a:moveTo>
                  <a:lnTo>
                    <a:pt x="612559" y="315963"/>
                  </a:lnTo>
                  <a:lnTo>
                    <a:pt x="612559" y="322808"/>
                  </a:lnTo>
                  <a:lnTo>
                    <a:pt x="620547" y="322808"/>
                  </a:lnTo>
                  <a:lnTo>
                    <a:pt x="620547" y="315963"/>
                  </a:lnTo>
                  <a:close/>
                </a:path>
                <a:path w="794385" h="571500">
                  <a:moveTo>
                    <a:pt x="622820" y="409524"/>
                  </a:moveTo>
                  <a:lnTo>
                    <a:pt x="619404" y="409524"/>
                  </a:lnTo>
                  <a:lnTo>
                    <a:pt x="619404" y="412940"/>
                  </a:lnTo>
                  <a:lnTo>
                    <a:pt x="622820" y="412940"/>
                  </a:lnTo>
                  <a:lnTo>
                    <a:pt x="622820" y="409524"/>
                  </a:lnTo>
                  <a:close/>
                </a:path>
                <a:path w="794385" h="571500">
                  <a:moveTo>
                    <a:pt x="629666" y="403821"/>
                  </a:moveTo>
                  <a:lnTo>
                    <a:pt x="626249" y="403821"/>
                  </a:lnTo>
                  <a:lnTo>
                    <a:pt x="626249" y="407238"/>
                  </a:lnTo>
                  <a:lnTo>
                    <a:pt x="629666" y="407238"/>
                  </a:lnTo>
                  <a:lnTo>
                    <a:pt x="629666" y="403821"/>
                  </a:lnTo>
                  <a:close/>
                </a:path>
                <a:path w="794385" h="571500">
                  <a:moveTo>
                    <a:pt x="636511" y="396976"/>
                  </a:moveTo>
                  <a:lnTo>
                    <a:pt x="633095" y="396976"/>
                  </a:lnTo>
                  <a:lnTo>
                    <a:pt x="633095" y="400392"/>
                  </a:lnTo>
                  <a:lnTo>
                    <a:pt x="636511" y="400392"/>
                  </a:lnTo>
                  <a:lnTo>
                    <a:pt x="636511" y="396976"/>
                  </a:lnTo>
                  <a:close/>
                </a:path>
                <a:path w="794385" h="571500">
                  <a:moveTo>
                    <a:pt x="643356" y="390131"/>
                  </a:moveTo>
                  <a:lnTo>
                    <a:pt x="639940" y="390131"/>
                  </a:lnTo>
                  <a:lnTo>
                    <a:pt x="639940" y="393547"/>
                  </a:lnTo>
                  <a:lnTo>
                    <a:pt x="643356" y="393547"/>
                  </a:lnTo>
                  <a:lnTo>
                    <a:pt x="643356" y="390131"/>
                  </a:lnTo>
                  <a:close/>
                </a:path>
                <a:path w="794385" h="571500">
                  <a:moveTo>
                    <a:pt x="649071" y="315963"/>
                  </a:moveTo>
                  <a:lnTo>
                    <a:pt x="641083" y="315963"/>
                  </a:lnTo>
                  <a:lnTo>
                    <a:pt x="641083" y="322808"/>
                  </a:lnTo>
                  <a:lnTo>
                    <a:pt x="649071" y="322808"/>
                  </a:lnTo>
                  <a:lnTo>
                    <a:pt x="649071" y="315963"/>
                  </a:lnTo>
                  <a:close/>
                </a:path>
                <a:path w="794385" h="571500">
                  <a:moveTo>
                    <a:pt x="650201" y="386702"/>
                  </a:moveTo>
                  <a:lnTo>
                    <a:pt x="649071" y="383286"/>
                  </a:lnTo>
                  <a:lnTo>
                    <a:pt x="646785" y="383286"/>
                  </a:lnTo>
                  <a:lnTo>
                    <a:pt x="645642" y="384429"/>
                  </a:lnTo>
                  <a:lnTo>
                    <a:pt x="646785" y="386702"/>
                  </a:lnTo>
                  <a:lnTo>
                    <a:pt x="650201" y="386702"/>
                  </a:lnTo>
                  <a:close/>
                </a:path>
                <a:path w="794385" h="571500">
                  <a:moveTo>
                    <a:pt x="655904" y="376440"/>
                  </a:moveTo>
                  <a:lnTo>
                    <a:pt x="652487" y="376440"/>
                  </a:lnTo>
                  <a:lnTo>
                    <a:pt x="652487" y="379857"/>
                  </a:lnTo>
                  <a:lnTo>
                    <a:pt x="655904" y="379857"/>
                  </a:lnTo>
                  <a:lnTo>
                    <a:pt x="655904" y="376440"/>
                  </a:lnTo>
                  <a:close/>
                </a:path>
                <a:path w="794385" h="571500">
                  <a:moveTo>
                    <a:pt x="662749" y="368452"/>
                  </a:moveTo>
                  <a:lnTo>
                    <a:pt x="659333" y="369595"/>
                  </a:lnTo>
                  <a:lnTo>
                    <a:pt x="659333" y="373011"/>
                  </a:lnTo>
                  <a:lnTo>
                    <a:pt x="662749" y="371868"/>
                  </a:lnTo>
                  <a:lnTo>
                    <a:pt x="662749" y="368452"/>
                  </a:lnTo>
                  <a:close/>
                </a:path>
                <a:path w="794385" h="571500">
                  <a:moveTo>
                    <a:pt x="668451" y="361607"/>
                  </a:moveTo>
                  <a:lnTo>
                    <a:pt x="665035" y="361607"/>
                  </a:lnTo>
                  <a:lnTo>
                    <a:pt x="665035" y="365036"/>
                  </a:lnTo>
                  <a:lnTo>
                    <a:pt x="668451" y="365036"/>
                  </a:lnTo>
                  <a:lnTo>
                    <a:pt x="668451" y="361607"/>
                  </a:lnTo>
                  <a:close/>
                </a:path>
                <a:path w="794385" h="571500">
                  <a:moveTo>
                    <a:pt x="675297" y="358190"/>
                  </a:moveTo>
                  <a:lnTo>
                    <a:pt x="674154" y="354761"/>
                  </a:lnTo>
                  <a:lnTo>
                    <a:pt x="670737" y="354761"/>
                  </a:lnTo>
                  <a:lnTo>
                    <a:pt x="671880" y="358190"/>
                  </a:lnTo>
                  <a:lnTo>
                    <a:pt x="675297" y="358190"/>
                  </a:lnTo>
                  <a:close/>
                </a:path>
                <a:path w="794385" h="571500">
                  <a:moveTo>
                    <a:pt x="680999" y="350202"/>
                  </a:moveTo>
                  <a:lnTo>
                    <a:pt x="679856" y="346786"/>
                  </a:lnTo>
                  <a:lnTo>
                    <a:pt x="676440" y="346786"/>
                  </a:lnTo>
                  <a:lnTo>
                    <a:pt x="677583" y="350202"/>
                  </a:lnTo>
                  <a:lnTo>
                    <a:pt x="680999" y="350202"/>
                  </a:lnTo>
                  <a:close/>
                </a:path>
                <a:path w="794385" h="571500">
                  <a:moveTo>
                    <a:pt x="686701" y="342214"/>
                  </a:moveTo>
                  <a:lnTo>
                    <a:pt x="685558" y="338797"/>
                  </a:lnTo>
                  <a:lnTo>
                    <a:pt x="682142" y="339940"/>
                  </a:lnTo>
                  <a:lnTo>
                    <a:pt x="683285" y="343357"/>
                  </a:lnTo>
                  <a:lnTo>
                    <a:pt x="686701" y="342214"/>
                  </a:lnTo>
                  <a:close/>
                </a:path>
                <a:path w="794385" h="571500">
                  <a:moveTo>
                    <a:pt x="692416" y="334238"/>
                  </a:moveTo>
                  <a:lnTo>
                    <a:pt x="691273" y="331952"/>
                  </a:lnTo>
                  <a:lnTo>
                    <a:pt x="687844" y="331952"/>
                  </a:lnTo>
                  <a:lnTo>
                    <a:pt x="688987" y="335368"/>
                  </a:lnTo>
                  <a:lnTo>
                    <a:pt x="692416" y="334238"/>
                  </a:lnTo>
                  <a:close/>
                </a:path>
                <a:path w="794385" h="571500">
                  <a:moveTo>
                    <a:pt x="696976" y="323964"/>
                  </a:moveTo>
                  <a:lnTo>
                    <a:pt x="693547" y="323964"/>
                  </a:lnTo>
                  <a:lnTo>
                    <a:pt x="694690" y="327380"/>
                  </a:lnTo>
                  <a:lnTo>
                    <a:pt x="696976" y="327380"/>
                  </a:lnTo>
                  <a:lnTo>
                    <a:pt x="696976" y="323964"/>
                  </a:lnTo>
                  <a:close/>
                </a:path>
                <a:path w="794385" h="571500">
                  <a:moveTo>
                    <a:pt x="702678" y="318262"/>
                  </a:moveTo>
                  <a:lnTo>
                    <a:pt x="701535" y="315976"/>
                  </a:lnTo>
                  <a:lnTo>
                    <a:pt x="698119" y="315976"/>
                  </a:lnTo>
                  <a:lnTo>
                    <a:pt x="699262" y="319405"/>
                  </a:lnTo>
                  <a:lnTo>
                    <a:pt x="701535" y="319405"/>
                  </a:lnTo>
                  <a:lnTo>
                    <a:pt x="702678" y="318262"/>
                  </a:lnTo>
                  <a:close/>
                </a:path>
                <a:path w="794385" h="571500">
                  <a:moveTo>
                    <a:pt x="707237" y="308000"/>
                  </a:moveTo>
                  <a:lnTo>
                    <a:pt x="704964" y="306857"/>
                  </a:lnTo>
                  <a:lnTo>
                    <a:pt x="703821" y="308000"/>
                  </a:lnTo>
                  <a:lnTo>
                    <a:pt x="704964" y="311416"/>
                  </a:lnTo>
                  <a:lnTo>
                    <a:pt x="707237" y="310273"/>
                  </a:lnTo>
                  <a:lnTo>
                    <a:pt x="707237" y="308000"/>
                  </a:lnTo>
                  <a:close/>
                </a:path>
                <a:path w="794385" h="571500">
                  <a:moveTo>
                    <a:pt x="712939" y="301155"/>
                  </a:moveTo>
                  <a:lnTo>
                    <a:pt x="711796" y="298869"/>
                  </a:lnTo>
                  <a:lnTo>
                    <a:pt x="708380" y="300012"/>
                  </a:lnTo>
                  <a:lnTo>
                    <a:pt x="709523" y="303441"/>
                  </a:lnTo>
                  <a:lnTo>
                    <a:pt x="712939" y="302298"/>
                  </a:lnTo>
                  <a:lnTo>
                    <a:pt x="712939" y="301155"/>
                  </a:lnTo>
                  <a:close/>
                </a:path>
                <a:path w="794385" h="571500">
                  <a:moveTo>
                    <a:pt x="717499" y="294309"/>
                  </a:moveTo>
                  <a:lnTo>
                    <a:pt x="716368" y="290880"/>
                  </a:lnTo>
                  <a:lnTo>
                    <a:pt x="712939" y="292023"/>
                  </a:lnTo>
                  <a:lnTo>
                    <a:pt x="714082" y="295452"/>
                  </a:lnTo>
                  <a:lnTo>
                    <a:pt x="716368" y="295452"/>
                  </a:lnTo>
                  <a:lnTo>
                    <a:pt x="717499" y="294309"/>
                  </a:lnTo>
                  <a:close/>
                </a:path>
                <a:path w="794385" h="571500">
                  <a:moveTo>
                    <a:pt x="722071" y="285178"/>
                  </a:moveTo>
                  <a:lnTo>
                    <a:pt x="720928" y="282905"/>
                  </a:lnTo>
                  <a:lnTo>
                    <a:pt x="717499" y="284035"/>
                  </a:lnTo>
                  <a:lnTo>
                    <a:pt x="718642" y="286321"/>
                  </a:lnTo>
                  <a:lnTo>
                    <a:pt x="722071" y="285178"/>
                  </a:lnTo>
                  <a:close/>
                </a:path>
                <a:path w="794385" h="571500">
                  <a:moveTo>
                    <a:pt x="726630" y="277190"/>
                  </a:moveTo>
                  <a:lnTo>
                    <a:pt x="725487" y="273773"/>
                  </a:lnTo>
                  <a:lnTo>
                    <a:pt x="722071" y="274916"/>
                  </a:lnTo>
                  <a:lnTo>
                    <a:pt x="723201" y="278333"/>
                  </a:lnTo>
                  <a:lnTo>
                    <a:pt x="726630" y="277190"/>
                  </a:lnTo>
                  <a:close/>
                </a:path>
                <a:path w="794385" h="571500">
                  <a:moveTo>
                    <a:pt x="730046" y="268071"/>
                  </a:moveTo>
                  <a:lnTo>
                    <a:pt x="728903" y="265785"/>
                  </a:lnTo>
                  <a:lnTo>
                    <a:pt x="725487" y="266928"/>
                  </a:lnTo>
                  <a:lnTo>
                    <a:pt x="727773" y="270357"/>
                  </a:lnTo>
                  <a:lnTo>
                    <a:pt x="730046" y="268071"/>
                  </a:lnTo>
                  <a:close/>
                </a:path>
                <a:path w="794385" h="571500">
                  <a:moveTo>
                    <a:pt x="734618" y="260083"/>
                  </a:moveTo>
                  <a:lnTo>
                    <a:pt x="732332" y="256667"/>
                  </a:lnTo>
                  <a:lnTo>
                    <a:pt x="730046" y="257810"/>
                  </a:lnTo>
                  <a:lnTo>
                    <a:pt x="731189" y="261226"/>
                  </a:lnTo>
                  <a:lnTo>
                    <a:pt x="734618" y="260083"/>
                  </a:lnTo>
                  <a:close/>
                </a:path>
                <a:path w="794385" h="571500">
                  <a:moveTo>
                    <a:pt x="738035" y="250964"/>
                  </a:moveTo>
                  <a:lnTo>
                    <a:pt x="736892" y="247535"/>
                  </a:lnTo>
                  <a:lnTo>
                    <a:pt x="734618" y="247535"/>
                  </a:lnTo>
                  <a:lnTo>
                    <a:pt x="733475" y="249821"/>
                  </a:lnTo>
                  <a:lnTo>
                    <a:pt x="734618" y="252107"/>
                  </a:lnTo>
                  <a:lnTo>
                    <a:pt x="738035" y="250964"/>
                  </a:lnTo>
                  <a:close/>
                </a:path>
                <a:path w="794385" h="571500">
                  <a:moveTo>
                    <a:pt x="741464" y="241833"/>
                  </a:moveTo>
                  <a:lnTo>
                    <a:pt x="740321" y="239547"/>
                  </a:lnTo>
                  <a:lnTo>
                    <a:pt x="738035" y="239547"/>
                  </a:lnTo>
                  <a:lnTo>
                    <a:pt x="736892" y="240690"/>
                  </a:lnTo>
                  <a:lnTo>
                    <a:pt x="736892" y="242976"/>
                  </a:lnTo>
                  <a:lnTo>
                    <a:pt x="738035" y="244119"/>
                  </a:lnTo>
                  <a:lnTo>
                    <a:pt x="741464" y="241833"/>
                  </a:lnTo>
                  <a:close/>
                </a:path>
                <a:path w="794385" h="571500">
                  <a:moveTo>
                    <a:pt x="744880" y="232714"/>
                  </a:moveTo>
                  <a:lnTo>
                    <a:pt x="743737" y="230428"/>
                  </a:lnTo>
                  <a:lnTo>
                    <a:pt x="741464" y="230428"/>
                  </a:lnTo>
                  <a:lnTo>
                    <a:pt x="740321" y="231571"/>
                  </a:lnTo>
                  <a:lnTo>
                    <a:pt x="741464" y="234988"/>
                  </a:lnTo>
                  <a:lnTo>
                    <a:pt x="744880" y="232714"/>
                  </a:lnTo>
                  <a:close/>
                </a:path>
                <a:path w="794385" h="571500">
                  <a:moveTo>
                    <a:pt x="748309" y="222440"/>
                  </a:moveTo>
                  <a:lnTo>
                    <a:pt x="746023" y="221297"/>
                  </a:lnTo>
                  <a:lnTo>
                    <a:pt x="743737" y="222440"/>
                  </a:lnTo>
                  <a:lnTo>
                    <a:pt x="743737" y="224726"/>
                  </a:lnTo>
                  <a:lnTo>
                    <a:pt x="744880" y="225869"/>
                  </a:lnTo>
                  <a:lnTo>
                    <a:pt x="748309" y="224726"/>
                  </a:lnTo>
                  <a:lnTo>
                    <a:pt x="748309" y="222440"/>
                  </a:lnTo>
                  <a:close/>
                </a:path>
                <a:path w="794385" h="571500">
                  <a:moveTo>
                    <a:pt x="750582" y="213321"/>
                  </a:moveTo>
                  <a:lnTo>
                    <a:pt x="749452" y="212178"/>
                  </a:lnTo>
                  <a:lnTo>
                    <a:pt x="746023" y="213321"/>
                  </a:lnTo>
                  <a:lnTo>
                    <a:pt x="746023" y="215607"/>
                  </a:lnTo>
                  <a:lnTo>
                    <a:pt x="748309" y="216738"/>
                  </a:lnTo>
                  <a:lnTo>
                    <a:pt x="749452" y="216738"/>
                  </a:lnTo>
                  <a:lnTo>
                    <a:pt x="750582" y="215607"/>
                  </a:lnTo>
                  <a:lnTo>
                    <a:pt x="750582" y="213321"/>
                  </a:lnTo>
                  <a:close/>
                </a:path>
                <a:path w="794385" h="571500">
                  <a:moveTo>
                    <a:pt x="754011" y="205333"/>
                  </a:moveTo>
                  <a:lnTo>
                    <a:pt x="751725" y="203047"/>
                  </a:lnTo>
                  <a:lnTo>
                    <a:pt x="749452" y="205333"/>
                  </a:lnTo>
                  <a:lnTo>
                    <a:pt x="750582" y="207619"/>
                  </a:lnTo>
                  <a:lnTo>
                    <a:pt x="754011" y="205333"/>
                  </a:lnTo>
                  <a:close/>
                </a:path>
                <a:path w="794385" h="571500">
                  <a:moveTo>
                    <a:pt x="756285" y="196202"/>
                  </a:moveTo>
                  <a:lnTo>
                    <a:pt x="754011" y="193929"/>
                  </a:lnTo>
                  <a:lnTo>
                    <a:pt x="751725" y="195072"/>
                  </a:lnTo>
                  <a:lnTo>
                    <a:pt x="752868" y="198488"/>
                  </a:lnTo>
                  <a:lnTo>
                    <a:pt x="756285" y="196202"/>
                  </a:lnTo>
                  <a:close/>
                </a:path>
                <a:path w="794385" h="571500">
                  <a:moveTo>
                    <a:pt x="758571" y="187083"/>
                  </a:moveTo>
                  <a:lnTo>
                    <a:pt x="756285" y="184797"/>
                  </a:lnTo>
                  <a:lnTo>
                    <a:pt x="754011" y="185940"/>
                  </a:lnTo>
                  <a:lnTo>
                    <a:pt x="755154" y="189357"/>
                  </a:lnTo>
                  <a:lnTo>
                    <a:pt x="758571" y="187083"/>
                  </a:lnTo>
                  <a:close/>
                </a:path>
                <a:path w="794385" h="571500">
                  <a:moveTo>
                    <a:pt x="760857" y="177952"/>
                  </a:moveTo>
                  <a:lnTo>
                    <a:pt x="758571" y="175679"/>
                  </a:lnTo>
                  <a:lnTo>
                    <a:pt x="756285" y="176809"/>
                  </a:lnTo>
                  <a:lnTo>
                    <a:pt x="757428" y="180238"/>
                  </a:lnTo>
                  <a:lnTo>
                    <a:pt x="760857" y="177952"/>
                  </a:lnTo>
                  <a:close/>
                </a:path>
                <a:path w="794385" h="571500">
                  <a:moveTo>
                    <a:pt x="761987" y="166547"/>
                  </a:moveTo>
                  <a:lnTo>
                    <a:pt x="760857" y="165404"/>
                  </a:lnTo>
                  <a:lnTo>
                    <a:pt x="757428" y="167690"/>
                  </a:lnTo>
                  <a:lnTo>
                    <a:pt x="759714" y="171107"/>
                  </a:lnTo>
                  <a:lnTo>
                    <a:pt x="761987" y="168833"/>
                  </a:lnTo>
                  <a:lnTo>
                    <a:pt x="761987" y="166547"/>
                  </a:lnTo>
                  <a:close/>
                </a:path>
                <a:path w="794385" h="571500">
                  <a:moveTo>
                    <a:pt x="764273" y="159702"/>
                  </a:moveTo>
                  <a:lnTo>
                    <a:pt x="761987" y="156286"/>
                  </a:lnTo>
                  <a:lnTo>
                    <a:pt x="759714" y="158572"/>
                  </a:lnTo>
                  <a:lnTo>
                    <a:pt x="759714" y="160845"/>
                  </a:lnTo>
                  <a:lnTo>
                    <a:pt x="763130" y="160845"/>
                  </a:lnTo>
                  <a:lnTo>
                    <a:pt x="764273" y="159702"/>
                  </a:lnTo>
                  <a:close/>
                </a:path>
                <a:path w="794385" h="571500">
                  <a:moveTo>
                    <a:pt x="765416" y="149440"/>
                  </a:moveTo>
                  <a:lnTo>
                    <a:pt x="763130" y="147154"/>
                  </a:lnTo>
                  <a:lnTo>
                    <a:pt x="760857" y="149440"/>
                  </a:lnTo>
                  <a:lnTo>
                    <a:pt x="763130" y="151726"/>
                  </a:lnTo>
                  <a:lnTo>
                    <a:pt x="764273" y="151726"/>
                  </a:lnTo>
                  <a:lnTo>
                    <a:pt x="765416" y="149440"/>
                  </a:lnTo>
                  <a:close/>
                </a:path>
                <a:path w="794385" h="571500">
                  <a:moveTo>
                    <a:pt x="766559" y="140309"/>
                  </a:moveTo>
                  <a:lnTo>
                    <a:pt x="764273" y="138023"/>
                  </a:lnTo>
                  <a:lnTo>
                    <a:pt x="761987" y="140309"/>
                  </a:lnTo>
                  <a:lnTo>
                    <a:pt x="764273" y="142595"/>
                  </a:lnTo>
                  <a:lnTo>
                    <a:pt x="766559" y="140309"/>
                  </a:lnTo>
                  <a:close/>
                </a:path>
                <a:path w="794385" h="571500">
                  <a:moveTo>
                    <a:pt x="766559" y="44488"/>
                  </a:moveTo>
                  <a:lnTo>
                    <a:pt x="764273" y="43345"/>
                  </a:lnTo>
                  <a:lnTo>
                    <a:pt x="761987" y="43345"/>
                  </a:lnTo>
                  <a:lnTo>
                    <a:pt x="761987" y="45631"/>
                  </a:lnTo>
                  <a:lnTo>
                    <a:pt x="764273" y="47917"/>
                  </a:lnTo>
                  <a:lnTo>
                    <a:pt x="765416" y="46774"/>
                  </a:lnTo>
                  <a:lnTo>
                    <a:pt x="766559" y="44488"/>
                  </a:lnTo>
                  <a:close/>
                </a:path>
                <a:path w="794385" h="571500">
                  <a:moveTo>
                    <a:pt x="767689" y="131191"/>
                  </a:moveTo>
                  <a:lnTo>
                    <a:pt x="765416" y="127762"/>
                  </a:lnTo>
                  <a:lnTo>
                    <a:pt x="763130" y="130048"/>
                  </a:lnTo>
                  <a:lnTo>
                    <a:pt x="765416" y="133464"/>
                  </a:lnTo>
                  <a:lnTo>
                    <a:pt x="767689" y="131191"/>
                  </a:lnTo>
                  <a:close/>
                </a:path>
                <a:path w="794385" h="571500">
                  <a:moveTo>
                    <a:pt x="767689" y="63893"/>
                  </a:moveTo>
                  <a:lnTo>
                    <a:pt x="765416" y="61607"/>
                  </a:lnTo>
                  <a:lnTo>
                    <a:pt x="763130" y="63893"/>
                  </a:lnTo>
                  <a:lnTo>
                    <a:pt x="765416" y="66167"/>
                  </a:lnTo>
                  <a:lnTo>
                    <a:pt x="767689" y="63893"/>
                  </a:lnTo>
                  <a:close/>
                </a:path>
                <a:path w="794385" h="571500">
                  <a:moveTo>
                    <a:pt x="767689" y="54762"/>
                  </a:moveTo>
                  <a:lnTo>
                    <a:pt x="766559" y="52476"/>
                  </a:lnTo>
                  <a:lnTo>
                    <a:pt x="764273" y="52476"/>
                  </a:lnTo>
                  <a:lnTo>
                    <a:pt x="763130" y="53619"/>
                  </a:lnTo>
                  <a:lnTo>
                    <a:pt x="763130" y="55905"/>
                  </a:lnTo>
                  <a:lnTo>
                    <a:pt x="765416" y="57048"/>
                  </a:lnTo>
                  <a:lnTo>
                    <a:pt x="767689" y="54762"/>
                  </a:lnTo>
                  <a:close/>
                </a:path>
                <a:path w="794385" h="571500">
                  <a:moveTo>
                    <a:pt x="768832" y="120929"/>
                  </a:moveTo>
                  <a:lnTo>
                    <a:pt x="766559" y="118643"/>
                  </a:lnTo>
                  <a:lnTo>
                    <a:pt x="763130" y="120929"/>
                  </a:lnTo>
                  <a:lnTo>
                    <a:pt x="765416" y="123202"/>
                  </a:lnTo>
                  <a:lnTo>
                    <a:pt x="768832" y="120929"/>
                  </a:lnTo>
                  <a:close/>
                </a:path>
                <a:path w="794385" h="571500">
                  <a:moveTo>
                    <a:pt x="768832" y="111798"/>
                  </a:moveTo>
                  <a:lnTo>
                    <a:pt x="766559" y="109512"/>
                  </a:lnTo>
                  <a:lnTo>
                    <a:pt x="764273" y="111798"/>
                  </a:lnTo>
                  <a:lnTo>
                    <a:pt x="766559" y="114084"/>
                  </a:lnTo>
                  <a:lnTo>
                    <a:pt x="768832" y="111798"/>
                  </a:lnTo>
                  <a:close/>
                </a:path>
                <a:path w="794385" h="571500">
                  <a:moveTo>
                    <a:pt x="768832" y="102666"/>
                  </a:moveTo>
                  <a:lnTo>
                    <a:pt x="766559" y="99250"/>
                  </a:lnTo>
                  <a:lnTo>
                    <a:pt x="764273" y="102666"/>
                  </a:lnTo>
                  <a:lnTo>
                    <a:pt x="766559" y="104952"/>
                  </a:lnTo>
                  <a:lnTo>
                    <a:pt x="768832" y="102666"/>
                  </a:lnTo>
                  <a:close/>
                </a:path>
                <a:path w="794385" h="571500">
                  <a:moveTo>
                    <a:pt x="768832" y="92405"/>
                  </a:moveTo>
                  <a:lnTo>
                    <a:pt x="766559" y="90119"/>
                  </a:lnTo>
                  <a:lnTo>
                    <a:pt x="764273" y="92405"/>
                  </a:lnTo>
                  <a:lnTo>
                    <a:pt x="766559" y="94678"/>
                  </a:lnTo>
                  <a:lnTo>
                    <a:pt x="768832" y="92405"/>
                  </a:lnTo>
                  <a:close/>
                </a:path>
                <a:path w="794385" h="571500">
                  <a:moveTo>
                    <a:pt x="768832" y="83273"/>
                  </a:moveTo>
                  <a:lnTo>
                    <a:pt x="767689" y="81000"/>
                  </a:lnTo>
                  <a:lnTo>
                    <a:pt x="766559" y="81000"/>
                  </a:lnTo>
                  <a:lnTo>
                    <a:pt x="764273" y="83273"/>
                  </a:lnTo>
                  <a:lnTo>
                    <a:pt x="766559" y="85559"/>
                  </a:lnTo>
                  <a:lnTo>
                    <a:pt x="768832" y="83273"/>
                  </a:lnTo>
                  <a:close/>
                </a:path>
                <a:path w="794385" h="571500">
                  <a:moveTo>
                    <a:pt x="768832" y="73012"/>
                  </a:moveTo>
                  <a:lnTo>
                    <a:pt x="766559" y="70726"/>
                  </a:lnTo>
                  <a:lnTo>
                    <a:pt x="764273" y="71869"/>
                  </a:lnTo>
                  <a:lnTo>
                    <a:pt x="764273" y="74155"/>
                  </a:lnTo>
                  <a:lnTo>
                    <a:pt x="766559" y="76441"/>
                  </a:lnTo>
                  <a:lnTo>
                    <a:pt x="768832" y="73012"/>
                  </a:lnTo>
                  <a:close/>
                </a:path>
                <a:path w="794385" h="571500">
                  <a:moveTo>
                    <a:pt x="793927" y="51333"/>
                  </a:moveTo>
                  <a:lnTo>
                    <a:pt x="783882" y="37642"/>
                  </a:lnTo>
                  <a:lnTo>
                    <a:pt x="756285" y="0"/>
                  </a:lnTo>
                  <a:lnTo>
                    <a:pt x="738035" y="61607"/>
                  </a:lnTo>
                  <a:lnTo>
                    <a:pt x="763130" y="37642"/>
                  </a:lnTo>
                  <a:lnTo>
                    <a:pt x="793927" y="51333"/>
                  </a:lnTo>
                  <a:close/>
                </a:path>
              </a:pathLst>
            </a:custGeom>
            <a:solidFill>
              <a:srgbClr val="231F20"/>
            </a:solidFill>
          </p:spPr>
          <p:txBody>
            <a:bodyPr wrap="square" lIns="0" tIns="0" rIns="0" bIns="0" rtlCol="0"/>
            <a:lstStyle/>
            <a:p>
              <a:endParaRPr/>
            </a:p>
          </p:txBody>
        </p:sp>
        <p:sp>
          <p:nvSpPr>
            <p:cNvPr id="32" name="object 32"/>
            <p:cNvSpPr/>
            <p:nvPr/>
          </p:nvSpPr>
          <p:spPr>
            <a:xfrm>
              <a:off x="1106067" y="5426926"/>
              <a:ext cx="48260" cy="93980"/>
            </a:xfrm>
            <a:custGeom>
              <a:avLst/>
              <a:gdLst/>
              <a:ahLst/>
              <a:cxnLst/>
              <a:rect l="l" t="t" r="r" b="b"/>
              <a:pathLst>
                <a:path w="48259" h="93979">
                  <a:moveTo>
                    <a:pt x="47917" y="93535"/>
                  </a:moveTo>
                  <a:lnTo>
                    <a:pt x="0" y="0"/>
                  </a:lnTo>
                </a:path>
              </a:pathLst>
            </a:custGeom>
            <a:ln w="6845">
              <a:solidFill>
                <a:srgbClr val="231F20"/>
              </a:solidFill>
            </a:ln>
          </p:spPr>
          <p:txBody>
            <a:bodyPr wrap="square" lIns="0" tIns="0" rIns="0" bIns="0" rtlCol="0"/>
            <a:lstStyle/>
            <a:p>
              <a:endParaRPr/>
            </a:p>
          </p:txBody>
        </p:sp>
      </p:grpSp>
      <p:sp>
        <p:nvSpPr>
          <p:cNvPr id="33" name="object 33"/>
          <p:cNvSpPr/>
          <p:nvPr/>
        </p:nvSpPr>
        <p:spPr>
          <a:xfrm>
            <a:off x="5880455" y="5663044"/>
            <a:ext cx="698500" cy="57150"/>
          </a:xfrm>
          <a:custGeom>
            <a:avLst/>
            <a:gdLst/>
            <a:ahLst/>
            <a:cxnLst/>
            <a:rect l="l" t="t" r="r" b="b"/>
            <a:pathLst>
              <a:path w="698500" h="57150">
                <a:moveTo>
                  <a:pt x="57035" y="0"/>
                </a:moveTo>
                <a:lnTo>
                  <a:pt x="0" y="28524"/>
                </a:lnTo>
                <a:lnTo>
                  <a:pt x="57035" y="57035"/>
                </a:lnTo>
                <a:lnTo>
                  <a:pt x="39975" y="31953"/>
                </a:lnTo>
                <a:lnTo>
                  <a:pt x="37642" y="31953"/>
                </a:lnTo>
                <a:lnTo>
                  <a:pt x="37642" y="25107"/>
                </a:lnTo>
                <a:lnTo>
                  <a:pt x="39965" y="25107"/>
                </a:lnTo>
                <a:lnTo>
                  <a:pt x="57035" y="0"/>
                </a:lnTo>
                <a:close/>
              </a:path>
              <a:path w="698500" h="57150">
                <a:moveTo>
                  <a:pt x="660463" y="28524"/>
                </a:moveTo>
                <a:lnTo>
                  <a:pt x="641070" y="57035"/>
                </a:lnTo>
                <a:lnTo>
                  <a:pt x="691246" y="31953"/>
                </a:lnTo>
                <a:lnTo>
                  <a:pt x="660463" y="31953"/>
                </a:lnTo>
                <a:lnTo>
                  <a:pt x="660463" y="28524"/>
                </a:lnTo>
                <a:close/>
              </a:path>
              <a:path w="698500" h="57150">
                <a:moveTo>
                  <a:pt x="37642" y="28524"/>
                </a:moveTo>
                <a:lnTo>
                  <a:pt x="37642" y="31953"/>
                </a:lnTo>
                <a:lnTo>
                  <a:pt x="39975" y="31953"/>
                </a:lnTo>
                <a:lnTo>
                  <a:pt x="37642" y="28524"/>
                </a:lnTo>
                <a:close/>
              </a:path>
              <a:path w="698500" h="57150">
                <a:moveTo>
                  <a:pt x="658140" y="25107"/>
                </a:moveTo>
                <a:lnTo>
                  <a:pt x="39965" y="25107"/>
                </a:lnTo>
                <a:lnTo>
                  <a:pt x="37642" y="28524"/>
                </a:lnTo>
                <a:lnTo>
                  <a:pt x="39975" y="31953"/>
                </a:lnTo>
                <a:lnTo>
                  <a:pt x="658131" y="31953"/>
                </a:lnTo>
                <a:lnTo>
                  <a:pt x="660463" y="28524"/>
                </a:lnTo>
                <a:lnTo>
                  <a:pt x="658140" y="25107"/>
                </a:lnTo>
                <a:close/>
              </a:path>
              <a:path w="698500" h="57150">
                <a:moveTo>
                  <a:pt x="691275" y="25107"/>
                </a:moveTo>
                <a:lnTo>
                  <a:pt x="660463" y="25107"/>
                </a:lnTo>
                <a:lnTo>
                  <a:pt x="660463" y="31953"/>
                </a:lnTo>
                <a:lnTo>
                  <a:pt x="691246" y="31953"/>
                </a:lnTo>
                <a:lnTo>
                  <a:pt x="698106" y="28524"/>
                </a:lnTo>
                <a:lnTo>
                  <a:pt x="691275" y="25107"/>
                </a:lnTo>
                <a:close/>
              </a:path>
              <a:path w="698500" h="57150">
                <a:moveTo>
                  <a:pt x="39965" y="25107"/>
                </a:moveTo>
                <a:lnTo>
                  <a:pt x="37642" y="25107"/>
                </a:lnTo>
                <a:lnTo>
                  <a:pt x="37642" y="28524"/>
                </a:lnTo>
                <a:lnTo>
                  <a:pt x="39965" y="25107"/>
                </a:lnTo>
                <a:close/>
              </a:path>
              <a:path w="698500" h="57150">
                <a:moveTo>
                  <a:pt x="641070" y="0"/>
                </a:moveTo>
                <a:lnTo>
                  <a:pt x="660463" y="28524"/>
                </a:lnTo>
                <a:lnTo>
                  <a:pt x="660463" y="25107"/>
                </a:lnTo>
                <a:lnTo>
                  <a:pt x="691275" y="25107"/>
                </a:lnTo>
                <a:lnTo>
                  <a:pt x="641070" y="0"/>
                </a:lnTo>
                <a:close/>
              </a:path>
            </a:pathLst>
          </a:custGeom>
          <a:solidFill>
            <a:srgbClr val="231F20"/>
          </a:solidFill>
        </p:spPr>
        <p:txBody>
          <a:bodyPr wrap="square" lIns="0" tIns="0" rIns="0" bIns="0" rtlCol="0"/>
          <a:lstStyle/>
          <a:p>
            <a:endParaRPr/>
          </a:p>
        </p:txBody>
      </p:sp>
      <p:sp>
        <p:nvSpPr>
          <p:cNvPr id="34" name="object 34"/>
          <p:cNvSpPr/>
          <p:nvPr/>
        </p:nvSpPr>
        <p:spPr>
          <a:xfrm>
            <a:off x="5887301" y="6183210"/>
            <a:ext cx="700405" cy="57150"/>
          </a:xfrm>
          <a:custGeom>
            <a:avLst/>
            <a:gdLst/>
            <a:ahLst/>
            <a:cxnLst/>
            <a:rect l="l" t="t" r="r" b="b"/>
            <a:pathLst>
              <a:path w="700405" h="57150">
                <a:moveTo>
                  <a:pt x="57035" y="0"/>
                </a:moveTo>
                <a:lnTo>
                  <a:pt x="0" y="28524"/>
                </a:lnTo>
                <a:lnTo>
                  <a:pt x="57035" y="57035"/>
                </a:lnTo>
                <a:lnTo>
                  <a:pt x="39957" y="31927"/>
                </a:lnTo>
                <a:lnTo>
                  <a:pt x="37642" y="31927"/>
                </a:lnTo>
                <a:lnTo>
                  <a:pt x="37642" y="25095"/>
                </a:lnTo>
                <a:lnTo>
                  <a:pt x="39974" y="25095"/>
                </a:lnTo>
                <a:lnTo>
                  <a:pt x="57035" y="0"/>
                </a:lnTo>
                <a:close/>
              </a:path>
              <a:path w="700405" h="57150">
                <a:moveTo>
                  <a:pt x="662749" y="28524"/>
                </a:moveTo>
                <a:lnTo>
                  <a:pt x="643356" y="57035"/>
                </a:lnTo>
                <a:lnTo>
                  <a:pt x="693583" y="31927"/>
                </a:lnTo>
                <a:lnTo>
                  <a:pt x="662749" y="31927"/>
                </a:lnTo>
                <a:lnTo>
                  <a:pt x="662749" y="28524"/>
                </a:lnTo>
                <a:close/>
              </a:path>
              <a:path w="700405" h="57150">
                <a:moveTo>
                  <a:pt x="37642" y="28524"/>
                </a:moveTo>
                <a:lnTo>
                  <a:pt x="37642" y="31927"/>
                </a:lnTo>
                <a:lnTo>
                  <a:pt x="39957" y="31927"/>
                </a:lnTo>
                <a:lnTo>
                  <a:pt x="37642" y="28524"/>
                </a:lnTo>
                <a:close/>
              </a:path>
              <a:path w="700405" h="57150">
                <a:moveTo>
                  <a:pt x="660418" y="25095"/>
                </a:moveTo>
                <a:lnTo>
                  <a:pt x="39974" y="25095"/>
                </a:lnTo>
                <a:lnTo>
                  <a:pt x="37642" y="28524"/>
                </a:lnTo>
                <a:lnTo>
                  <a:pt x="39957" y="31927"/>
                </a:lnTo>
                <a:lnTo>
                  <a:pt x="660434" y="31927"/>
                </a:lnTo>
                <a:lnTo>
                  <a:pt x="662749" y="28524"/>
                </a:lnTo>
                <a:lnTo>
                  <a:pt x="660418" y="25095"/>
                </a:lnTo>
                <a:close/>
              </a:path>
              <a:path w="700405" h="57150">
                <a:moveTo>
                  <a:pt x="693535" y="25095"/>
                </a:moveTo>
                <a:lnTo>
                  <a:pt x="662749" y="25095"/>
                </a:lnTo>
                <a:lnTo>
                  <a:pt x="662749" y="31927"/>
                </a:lnTo>
                <a:lnTo>
                  <a:pt x="693583" y="31927"/>
                </a:lnTo>
                <a:lnTo>
                  <a:pt x="700392" y="28524"/>
                </a:lnTo>
                <a:lnTo>
                  <a:pt x="693535" y="25095"/>
                </a:lnTo>
                <a:close/>
              </a:path>
              <a:path w="700405" h="57150">
                <a:moveTo>
                  <a:pt x="39974" y="25095"/>
                </a:moveTo>
                <a:lnTo>
                  <a:pt x="37642" y="25095"/>
                </a:lnTo>
                <a:lnTo>
                  <a:pt x="37642" y="28524"/>
                </a:lnTo>
                <a:lnTo>
                  <a:pt x="39974" y="25095"/>
                </a:lnTo>
                <a:close/>
              </a:path>
              <a:path w="700405" h="57150">
                <a:moveTo>
                  <a:pt x="643356" y="0"/>
                </a:moveTo>
                <a:lnTo>
                  <a:pt x="662749" y="28524"/>
                </a:lnTo>
                <a:lnTo>
                  <a:pt x="662749" y="25095"/>
                </a:lnTo>
                <a:lnTo>
                  <a:pt x="693535" y="25095"/>
                </a:lnTo>
                <a:lnTo>
                  <a:pt x="643356" y="0"/>
                </a:lnTo>
                <a:close/>
              </a:path>
            </a:pathLst>
          </a:custGeom>
          <a:solidFill>
            <a:srgbClr val="231F20"/>
          </a:solidFill>
        </p:spPr>
        <p:txBody>
          <a:bodyPr wrap="square" lIns="0" tIns="0" rIns="0" bIns="0" rtlCol="0"/>
          <a:lstStyle/>
          <a:p>
            <a:endParaRPr/>
          </a:p>
        </p:txBody>
      </p:sp>
      <p:sp>
        <p:nvSpPr>
          <p:cNvPr id="35" name="object 35"/>
          <p:cNvSpPr/>
          <p:nvPr/>
        </p:nvSpPr>
        <p:spPr>
          <a:xfrm>
            <a:off x="5760681" y="5777115"/>
            <a:ext cx="57150" cy="349250"/>
          </a:xfrm>
          <a:custGeom>
            <a:avLst/>
            <a:gdLst/>
            <a:ahLst/>
            <a:cxnLst/>
            <a:rect l="l" t="t" r="r" b="b"/>
            <a:pathLst>
              <a:path w="57150" h="349250">
                <a:moveTo>
                  <a:pt x="0" y="292023"/>
                </a:moveTo>
                <a:lnTo>
                  <a:pt x="28524" y="349059"/>
                </a:lnTo>
                <a:lnTo>
                  <a:pt x="47341" y="311416"/>
                </a:lnTo>
                <a:lnTo>
                  <a:pt x="25095" y="311416"/>
                </a:lnTo>
                <a:lnTo>
                  <a:pt x="25095" y="309085"/>
                </a:lnTo>
                <a:lnTo>
                  <a:pt x="0" y="292023"/>
                </a:lnTo>
                <a:close/>
              </a:path>
              <a:path w="57150" h="349250">
                <a:moveTo>
                  <a:pt x="25095" y="309085"/>
                </a:moveTo>
                <a:lnTo>
                  <a:pt x="25095" y="311416"/>
                </a:lnTo>
                <a:lnTo>
                  <a:pt x="28524" y="311416"/>
                </a:lnTo>
                <a:lnTo>
                  <a:pt x="25095" y="309085"/>
                </a:lnTo>
                <a:close/>
              </a:path>
              <a:path w="57150" h="349250">
                <a:moveTo>
                  <a:pt x="28524" y="37642"/>
                </a:moveTo>
                <a:lnTo>
                  <a:pt x="25106" y="39966"/>
                </a:lnTo>
                <a:lnTo>
                  <a:pt x="25106" y="309093"/>
                </a:lnTo>
                <a:lnTo>
                  <a:pt x="28524" y="311416"/>
                </a:lnTo>
                <a:lnTo>
                  <a:pt x="31940" y="309093"/>
                </a:lnTo>
                <a:lnTo>
                  <a:pt x="31940" y="39966"/>
                </a:lnTo>
                <a:lnTo>
                  <a:pt x="28524" y="37642"/>
                </a:lnTo>
                <a:close/>
              </a:path>
              <a:path w="57150" h="349250">
                <a:moveTo>
                  <a:pt x="31940" y="309093"/>
                </a:moveTo>
                <a:lnTo>
                  <a:pt x="28524" y="311416"/>
                </a:lnTo>
                <a:lnTo>
                  <a:pt x="31940" y="311416"/>
                </a:lnTo>
                <a:lnTo>
                  <a:pt x="31940" y="309093"/>
                </a:lnTo>
                <a:close/>
              </a:path>
              <a:path w="57150" h="349250">
                <a:moveTo>
                  <a:pt x="57035" y="292023"/>
                </a:moveTo>
                <a:lnTo>
                  <a:pt x="31951" y="309085"/>
                </a:lnTo>
                <a:lnTo>
                  <a:pt x="31940" y="311416"/>
                </a:lnTo>
                <a:lnTo>
                  <a:pt x="47341" y="311416"/>
                </a:lnTo>
                <a:lnTo>
                  <a:pt x="57035" y="292023"/>
                </a:lnTo>
                <a:close/>
              </a:path>
              <a:path w="57150" h="349250">
                <a:moveTo>
                  <a:pt x="28524" y="0"/>
                </a:moveTo>
                <a:lnTo>
                  <a:pt x="0" y="57035"/>
                </a:lnTo>
                <a:lnTo>
                  <a:pt x="25095" y="39974"/>
                </a:lnTo>
                <a:lnTo>
                  <a:pt x="25095" y="37642"/>
                </a:lnTo>
                <a:lnTo>
                  <a:pt x="47341" y="37642"/>
                </a:lnTo>
                <a:lnTo>
                  <a:pt x="28524" y="0"/>
                </a:lnTo>
                <a:close/>
              </a:path>
              <a:path w="57150" h="349250">
                <a:moveTo>
                  <a:pt x="47341" y="37642"/>
                </a:moveTo>
                <a:lnTo>
                  <a:pt x="31940" y="37642"/>
                </a:lnTo>
                <a:lnTo>
                  <a:pt x="31951" y="39974"/>
                </a:lnTo>
                <a:lnTo>
                  <a:pt x="57035" y="57035"/>
                </a:lnTo>
                <a:lnTo>
                  <a:pt x="47341" y="37642"/>
                </a:lnTo>
                <a:close/>
              </a:path>
              <a:path w="57150" h="349250">
                <a:moveTo>
                  <a:pt x="28524" y="37642"/>
                </a:moveTo>
                <a:lnTo>
                  <a:pt x="25095" y="37642"/>
                </a:lnTo>
                <a:lnTo>
                  <a:pt x="25095" y="39974"/>
                </a:lnTo>
                <a:lnTo>
                  <a:pt x="28524" y="37642"/>
                </a:lnTo>
                <a:close/>
              </a:path>
              <a:path w="57150" h="349250">
                <a:moveTo>
                  <a:pt x="31940" y="37642"/>
                </a:moveTo>
                <a:lnTo>
                  <a:pt x="28524" y="37642"/>
                </a:lnTo>
                <a:lnTo>
                  <a:pt x="31940" y="39966"/>
                </a:lnTo>
                <a:lnTo>
                  <a:pt x="31940" y="37642"/>
                </a:lnTo>
                <a:close/>
              </a:path>
            </a:pathLst>
          </a:custGeom>
          <a:solidFill>
            <a:srgbClr val="231F20"/>
          </a:solidFill>
        </p:spPr>
        <p:txBody>
          <a:bodyPr wrap="square" lIns="0" tIns="0" rIns="0" bIns="0" rtlCol="0"/>
          <a:lstStyle/>
          <a:p>
            <a:endParaRPr/>
          </a:p>
        </p:txBody>
      </p:sp>
      <p:sp>
        <p:nvSpPr>
          <p:cNvPr id="36" name="object 36"/>
          <p:cNvSpPr/>
          <p:nvPr/>
        </p:nvSpPr>
        <p:spPr>
          <a:xfrm>
            <a:off x="5887299" y="5620845"/>
            <a:ext cx="0" cy="121285"/>
          </a:xfrm>
          <a:custGeom>
            <a:avLst/>
            <a:gdLst/>
            <a:ahLst/>
            <a:cxnLst/>
            <a:rect l="l" t="t" r="r" b="b"/>
            <a:pathLst>
              <a:path h="121285">
                <a:moveTo>
                  <a:pt x="0" y="0"/>
                </a:moveTo>
                <a:lnTo>
                  <a:pt x="0" y="120916"/>
                </a:lnTo>
              </a:path>
            </a:pathLst>
          </a:custGeom>
          <a:ln w="6845">
            <a:solidFill>
              <a:srgbClr val="231F20"/>
            </a:solidFill>
          </a:ln>
        </p:spPr>
        <p:txBody>
          <a:bodyPr wrap="square" lIns="0" tIns="0" rIns="0" bIns="0" rtlCol="0"/>
          <a:lstStyle/>
          <a:p>
            <a:endParaRPr/>
          </a:p>
        </p:txBody>
      </p:sp>
      <p:sp>
        <p:nvSpPr>
          <p:cNvPr id="37" name="object 37"/>
          <p:cNvSpPr/>
          <p:nvPr/>
        </p:nvSpPr>
        <p:spPr>
          <a:xfrm>
            <a:off x="5880454" y="6160404"/>
            <a:ext cx="0" cy="158750"/>
          </a:xfrm>
          <a:custGeom>
            <a:avLst/>
            <a:gdLst/>
            <a:ahLst/>
            <a:cxnLst/>
            <a:rect l="l" t="t" r="r" b="b"/>
            <a:pathLst>
              <a:path h="158750">
                <a:moveTo>
                  <a:pt x="0" y="0"/>
                </a:moveTo>
                <a:lnTo>
                  <a:pt x="0" y="158546"/>
                </a:lnTo>
              </a:path>
            </a:pathLst>
          </a:custGeom>
          <a:ln w="6845">
            <a:solidFill>
              <a:srgbClr val="231F20"/>
            </a:solidFill>
          </a:ln>
        </p:spPr>
        <p:txBody>
          <a:bodyPr wrap="square" lIns="0" tIns="0" rIns="0" bIns="0" rtlCol="0"/>
          <a:lstStyle/>
          <a:p>
            <a:endParaRPr/>
          </a:p>
        </p:txBody>
      </p:sp>
      <p:sp>
        <p:nvSpPr>
          <p:cNvPr id="38" name="object 38"/>
          <p:cNvSpPr/>
          <p:nvPr/>
        </p:nvSpPr>
        <p:spPr>
          <a:xfrm>
            <a:off x="6607079" y="5994996"/>
            <a:ext cx="381000" cy="808990"/>
          </a:xfrm>
          <a:custGeom>
            <a:avLst/>
            <a:gdLst/>
            <a:ahLst/>
            <a:cxnLst/>
            <a:rect l="l" t="t" r="r" b="b"/>
            <a:pathLst>
              <a:path w="381000" h="808990">
                <a:moveTo>
                  <a:pt x="15976" y="35356"/>
                </a:moveTo>
                <a:lnTo>
                  <a:pt x="14742" y="38747"/>
                </a:lnTo>
                <a:lnTo>
                  <a:pt x="375297" y="808748"/>
                </a:lnTo>
                <a:lnTo>
                  <a:pt x="380999" y="806462"/>
                </a:lnTo>
                <a:lnTo>
                  <a:pt x="21333" y="37222"/>
                </a:lnTo>
                <a:lnTo>
                  <a:pt x="15976" y="35356"/>
                </a:lnTo>
                <a:close/>
              </a:path>
              <a:path w="381000" h="808990">
                <a:moveTo>
                  <a:pt x="0" y="0"/>
                </a:moveTo>
                <a:lnTo>
                  <a:pt x="6845" y="60451"/>
                </a:lnTo>
                <a:lnTo>
                  <a:pt x="14742" y="38747"/>
                </a:lnTo>
                <a:lnTo>
                  <a:pt x="13690" y="36499"/>
                </a:lnTo>
                <a:lnTo>
                  <a:pt x="19392" y="33070"/>
                </a:lnTo>
                <a:lnTo>
                  <a:pt x="31371" y="33070"/>
                </a:lnTo>
                <a:lnTo>
                  <a:pt x="0" y="0"/>
                </a:lnTo>
                <a:close/>
              </a:path>
              <a:path w="381000" h="808990">
                <a:moveTo>
                  <a:pt x="31371" y="33070"/>
                </a:moveTo>
                <a:lnTo>
                  <a:pt x="19392" y="33070"/>
                </a:lnTo>
                <a:lnTo>
                  <a:pt x="21333" y="37222"/>
                </a:lnTo>
                <a:lnTo>
                  <a:pt x="42202" y="44488"/>
                </a:lnTo>
                <a:lnTo>
                  <a:pt x="31371" y="33070"/>
                </a:lnTo>
                <a:close/>
              </a:path>
              <a:path w="381000" h="808990">
                <a:moveTo>
                  <a:pt x="19392" y="33070"/>
                </a:moveTo>
                <a:lnTo>
                  <a:pt x="13690" y="36499"/>
                </a:lnTo>
                <a:lnTo>
                  <a:pt x="14742" y="38747"/>
                </a:lnTo>
                <a:lnTo>
                  <a:pt x="15976" y="35356"/>
                </a:lnTo>
                <a:lnTo>
                  <a:pt x="20461" y="35356"/>
                </a:lnTo>
                <a:lnTo>
                  <a:pt x="19392" y="33070"/>
                </a:lnTo>
                <a:close/>
              </a:path>
              <a:path w="381000" h="808990">
                <a:moveTo>
                  <a:pt x="20461" y="35356"/>
                </a:moveTo>
                <a:lnTo>
                  <a:pt x="15976" y="35356"/>
                </a:lnTo>
                <a:lnTo>
                  <a:pt x="21333" y="37222"/>
                </a:lnTo>
                <a:lnTo>
                  <a:pt x="20461" y="35356"/>
                </a:lnTo>
                <a:close/>
              </a:path>
            </a:pathLst>
          </a:custGeom>
          <a:solidFill>
            <a:srgbClr val="231F20"/>
          </a:solidFill>
        </p:spPr>
        <p:txBody>
          <a:bodyPr wrap="square" lIns="0" tIns="0" rIns="0" bIns="0" rtlCol="0"/>
          <a:lstStyle/>
          <a:p>
            <a:endParaRPr/>
          </a:p>
        </p:txBody>
      </p:sp>
      <p:sp>
        <p:nvSpPr>
          <p:cNvPr id="39" name="object 39"/>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148</a:t>
            </a:r>
            <a:endParaRPr sz="900">
              <a:latin typeface="Arial"/>
              <a:cs typeface="Arial"/>
            </a:endParaRPr>
          </a:p>
        </p:txBody>
      </p:sp>
      <p:sp>
        <p:nvSpPr>
          <p:cNvPr id="40" name="object 40"/>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1" name="object 41"/>
          <p:cNvSpPr txBox="1"/>
          <p:nvPr/>
        </p:nvSpPr>
        <p:spPr>
          <a:xfrm>
            <a:off x="5501258" y="743329"/>
            <a:ext cx="4010660" cy="3719864"/>
          </a:xfrm>
          <a:prstGeom prst="rect">
            <a:avLst/>
          </a:prstGeom>
        </p:spPr>
        <p:txBody>
          <a:bodyPr vert="horz" wrap="square" lIns="0" tIns="12700" rIns="0" bIns="0" rtlCol="0">
            <a:spAutoFit/>
          </a:bodyPr>
          <a:lstStyle/>
          <a:p>
            <a:pPr marL="19050" marR="268605">
              <a:lnSpc>
                <a:spcPct val="117600"/>
              </a:lnSpc>
              <a:spcBef>
                <a:spcPts val="100"/>
              </a:spcBef>
              <a:buAutoNum type="arabicPeriod"/>
              <a:tabLst>
                <a:tab pos="138430" algn="l"/>
              </a:tabLst>
            </a:pPr>
            <a:r>
              <a:rPr sz="850" spc="-5" dirty="0">
                <a:solidFill>
                  <a:srgbClr val="171514"/>
                </a:solidFill>
                <a:latin typeface="Microsoft Sans Serif"/>
                <a:cs typeface="Microsoft Sans Serif"/>
              </a:rPr>
              <a:t>Los </a:t>
            </a:r>
            <a:r>
              <a:rPr sz="850" spc="30" dirty="0">
                <a:solidFill>
                  <a:srgbClr val="171514"/>
                </a:solidFill>
                <a:latin typeface="Microsoft Sans Serif"/>
                <a:cs typeface="Microsoft Sans Serif"/>
              </a:rPr>
              <a:t>conductores</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deben</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seguir</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camino</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más</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corto</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red</a:t>
            </a:r>
            <a:r>
              <a:rPr sz="850" spc="-5" dirty="0">
                <a:solidFill>
                  <a:srgbClr val="171514"/>
                </a:solidFill>
                <a:latin typeface="Microsoft Sans Serif"/>
                <a:cs typeface="Microsoft Sans Serif"/>
              </a:rPr>
              <a:t> </a:t>
            </a:r>
            <a:r>
              <a:rPr sz="850" spc="15" dirty="0" err="1">
                <a:solidFill>
                  <a:srgbClr val="171514"/>
                </a:solidFill>
                <a:latin typeface="Microsoft Sans Serif"/>
                <a:cs typeface="Microsoft Sans Serif"/>
              </a:rPr>
              <a:t>aérea</a:t>
            </a:r>
            <a:r>
              <a:rPr sz="850" spc="-5" dirty="0">
                <a:solidFill>
                  <a:srgbClr val="171514"/>
                </a:solidFill>
                <a:latin typeface="Microsoft Sans Serif"/>
                <a:cs typeface="Microsoft Sans Serif"/>
              </a:rPr>
              <a:t> </a:t>
            </a:r>
            <a:r>
              <a:rPr sz="850" spc="5" dirty="0" smtClean="0">
                <a:solidFill>
                  <a:srgbClr val="171514"/>
                </a:solidFill>
                <a:latin typeface="Microsoft Sans Serif"/>
                <a:cs typeface="Microsoft Sans Serif"/>
              </a:rPr>
              <a:t>y</a:t>
            </a:r>
            <a:r>
              <a:rPr lang="es-ES" sz="850" spc="5" dirty="0" smtClean="0">
                <a:solidFill>
                  <a:srgbClr val="171514"/>
                </a:solidFill>
                <a:latin typeface="Microsoft Sans Serif"/>
                <a:cs typeface="Microsoft Sans Serif"/>
              </a:rPr>
              <a:t> </a:t>
            </a:r>
            <a:r>
              <a:rPr sz="850" spc="30" dirty="0" err="1" smtClean="0">
                <a:solidFill>
                  <a:srgbClr val="171514"/>
                </a:solidFill>
                <a:latin typeface="Microsoft Sans Serif"/>
                <a:cs typeface="Microsoft Sans Serif"/>
              </a:rPr>
              <a:t>tierra</a:t>
            </a:r>
            <a:r>
              <a:rPr sz="850" spc="30" dirty="0">
                <a:solidFill>
                  <a:srgbClr val="171514"/>
                </a:solidFill>
                <a:latin typeface="Microsoft Sans Serif"/>
                <a:cs typeface="Microsoft Sans Serif"/>
              </a:rPr>
              <a:t>.</a:t>
            </a:r>
            <a:endParaRPr sz="850" dirty="0">
              <a:latin typeface="Microsoft Sans Serif"/>
              <a:cs typeface="Microsoft Sans Serif"/>
            </a:endParaRPr>
          </a:p>
          <a:p>
            <a:pPr marL="117475" marR="153670" indent="-117475">
              <a:lnSpc>
                <a:spcPts val="1200"/>
              </a:lnSpc>
              <a:spcBef>
                <a:spcPts val="70"/>
              </a:spcBef>
              <a:buAutoNum type="arabicPeriod"/>
              <a:tabLst>
                <a:tab pos="117475" algn="l"/>
              </a:tabLst>
            </a:pPr>
            <a:r>
              <a:rPr sz="750" spc="-5" dirty="0">
                <a:solidFill>
                  <a:srgbClr val="171514"/>
                </a:solidFill>
                <a:latin typeface="Microsoft Sans Serif"/>
                <a:cs typeface="Microsoft Sans Serif"/>
              </a:rPr>
              <a:t>Los </a:t>
            </a:r>
            <a:r>
              <a:rPr sz="750" spc="25" dirty="0">
                <a:solidFill>
                  <a:srgbClr val="171514"/>
                </a:solidFill>
                <a:latin typeface="Microsoft Sans Serif"/>
                <a:cs typeface="Microsoft Sans Serif"/>
              </a:rPr>
              <a:t>conductores deben </a:t>
            </a:r>
            <a:r>
              <a:rPr sz="750" spc="30" dirty="0">
                <a:solidFill>
                  <a:srgbClr val="171514"/>
                </a:solidFill>
                <a:latin typeface="Microsoft Sans Serif"/>
                <a:cs typeface="Microsoft Sans Serif"/>
              </a:rPr>
              <a:t>montarse simétricamente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superficie</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externa de </a:t>
            </a:r>
            <a:r>
              <a:rPr sz="750" dirty="0" smtClean="0">
                <a:solidFill>
                  <a:srgbClr val="171514"/>
                </a:solidFill>
                <a:latin typeface="Microsoft Sans Serif"/>
                <a:cs typeface="Microsoft Sans Serif"/>
              </a:rPr>
              <a:t>las</a:t>
            </a:r>
            <a:r>
              <a:rPr lang="es-ES" sz="75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paredes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estructura,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comenzando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desde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esquinas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expuestas</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distribuidos</a:t>
            </a:r>
            <a:r>
              <a:rPr lang="es-ES" sz="750" spc="30"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uniformemente</a:t>
            </a:r>
            <a:r>
              <a:rPr sz="750" spc="4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 </a:t>
            </a:r>
            <a:r>
              <a:rPr sz="750" spc="40" dirty="0">
                <a:solidFill>
                  <a:srgbClr val="171514"/>
                </a:solidFill>
                <a:latin typeface="Microsoft Sans Serif"/>
                <a:cs typeface="Microsoft Sans Serif"/>
              </a:rPr>
              <a:t>todo</a:t>
            </a:r>
            <a:r>
              <a:rPr sz="750" spc="40"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35" dirty="0" err="1" smtClean="0">
                <a:solidFill>
                  <a:srgbClr val="171514"/>
                </a:solidFill>
                <a:latin typeface="Microsoft Sans Serif"/>
                <a:cs typeface="Microsoft Sans Serif"/>
              </a:rPr>
              <a:t>perí</a:t>
            </a:r>
            <a:r>
              <a:rPr lang="es-ES" sz="750" spc="35" dirty="0" smtClean="0">
                <a:solidFill>
                  <a:srgbClr val="171514"/>
                </a:solidFill>
                <a:latin typeface="Microsoft Sans Serif"/>
                <a:cs typeface="Microsoft Sans Serif"/>
              </a:rPr>
              <a:t>m</a:t>
            </a:r>
            <a:r>
              <a:rPr sz="750" spc="3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Su </a:t>
            </a:r>
            <a:r>
              <a:rPr sz="750" spc="20" dirty="0">
                <a:solidFill>
                  <a:srgbClr val="171514"/>
                </a:solidFill>
                <a:latin typeface="Microsoft Sans Serif"/>
                <a:cs typeface="Microsoft Sans Serif"/>
              </a:rPr>
              <a:t>espaciamiento </a:t>
            </a:r>
            <a:r>
              <a:rPr sz="750" spc="25" dirty="0">
                <a:solidFill>
                  <a:srgbClr val="171514"/>
                </a:solidFill>
                <a:latin typeface="Microsoft Sans Serif"/>
                <a:cs typeface="Microsoft Sans Serif"/>
              </a:rPr>
              <a:t>deberá </a:t>
            </a:r>
            <a:r>
              <a:rPr sz="750" spc="35" dirty="0">
                <a:solidFill>
                  <a:srgbClr val="171514"/>
                </a:solidFill>
                <a:latin typeface="Microsoft Sans Serif"/>
                <a:cs typeface="Microsoft Sans Serif"/>
              </a:rPr>
              <a:t>cumplir</a:t>
            </a:r>
            <a:r>
              <a:rPr sz="750" spc="3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especificación</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estándar</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utilizada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ningún</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caso </a:t>
            </a:r>
            <a:r>
              <a:rPr sz="750" spc="10" dirty="0">
                <a:solidFill>
                  <a:srgbClr val="171514"/>
                </a:solidFill>
                <a:latin typeface="Microsoft Sans Serif"/>
                <a:cs typeface="Microsoft Sans Serif"/>
              </a:rPr>
              <a:t>será</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superior</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20</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a:t>
            </a:r>
            <a:endParaRPr sz="750" dirty="0">
              <a:latin typeface="Microsoft Sans Serif"/>
              <a:cs typeface="Microsoft Sans Serif"/>
            </a:endParaRPr>
          </a:p>
          <a:p>
            <a:pPr marL="114935" marR="51435" indent="-114935">
              <a:lnSpc>
                <a:spcPts val="1200"/>
              </a:lnSpc>
              <a:buAutoNum type="arabicPeriod"/>
              <a:tabLst>
                <a:tab pos="114935" algn="l"/>
              </a:tabLst>
            </a:pPr>
            <a:r>
              <a:rPr sz="700" spc="-50" dirty="0">
                <a:solidFill>
                  <a:srgbClr val="171514"/>
                </a:solidFill>
                <a:latin typeface="Microsoft Sans Serif"/>
                <a:cs typeface="Microsoft Sans Serif"/>
              </a:rPr>
              <a:t>Es </a:t>
            </a:r>
            <a:r>
              <a:rPr sz="700" spc="35" dirty="0">
                <a:solidFill>
                  <a:srgbClr val="171514"/>
                </a:solidFill>
                <a:latin typeface="Microsoft Sans Serif"/>
                <a:cs typeface="Microsoft Sans Serif"/>
              </a:rPr>
              <a:t>mejor </a:t>
            </a:r>
            <a:r>
              <a:rPr sz="700" spc="20" dirty="0">
                <a:solidFill>
                  <a:srgbClr val="171514"/>
                </a:solidFill>
                <a:latin typeface="Microsoft Sans Serif"/>
                <a:cs typeface="Microsoft Sans Serif"/>
              </a:rPr>
              <a:t>evitar </a:t>
            </a:r>
            <a:r>
              <a:rPr sz="700" spc="10" dirty="0">
                <a:solidFill>
                  <a:srgbClr val="171514"/>
                </a:solidFill>
                <a:latin typeface="Microsoft Sans Serif"/>
                <a:cs typeface="Microsoft Sans Serif"/>
              </a:rPr>
              <a:t>los bucles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reentrada; </a:t>
            </a:r>
            <a:r>
              <a:rPr sz="700" spc="15" dirty="0">
                <a:solidFill>
                  <a:srgbClr val="171514"/>
                </a:solidFill>
                <a:latin typeface="Microsoft Sans Serif"/>
                <a:cs typeface="Microsoft Sans Serif"/>
              </a:rPr>
              <a:t>sin </a:t>
            </a:r>
            <a:r>
              <a:rPr sz="700" spc="30" dirty="0">
                <a:solidFill>
                  <a:srgbClr val="171514"/>
                </a:solidFill>
                <a:latin typeface="Microsoft Sans Serif"/>
                <a:cs typeface="Microsoft Sans Serif"/>
              </a:rPr>
              <a:t>embargo, </a:t>
            </a:r>
            <a:r>
              <a:rPr sz="700" dirty="0">
                <a:solidFill>
                  <a:srgbClr val="171514"/>
                </a:solidFill>
                <a:latin typeface="Microsoft Sans Serif"/>
                <a:cs typeface="Microsoft Sans Serif"/>
              </a:rPr>
              <a:t>si </a:t>
            </a:r>
            <a:r>
              <a:rPr sz="700" spc="15" dirty="0">
                <a:solidFill>
                  <a:srgbClr val="171514"/>
                </a:solidFill>
                <a:latin typeface="Microsoft Sans Serif"/>
                <a:cs typeface="Microsoft Sans Serif"/>
              </a:rPr>
              <a:t>existen </a:t>
            </a:r>
            <a:r>
              <a:rPr sz="700" spc="10" dirty="0">
                <a:solidFill>
                  <a:srgbClr val="171514"/>
                </a:solidFill>
                <a:latin typeface="Microsoft Sans Serif"/>
                <a:cs typeface="Microsoft Sans Serif"/>
              </a:rPr>
              <a:t>tales bucles, </a:t>
            </a:r>
            <a:r>
              <a:rPr sz="700" spc="25" dirty="0" err="1">
                <a:solidFill>
                  <a:srgbClr val="171514"/>
                </a:solidFill>
                <a:latin typeface="Microsoft Sans Serif"/>
                <a:cs typeface="Microsoft Sans Serif"/>
              </a:rPr>
              <a:t>deben</a:t>
            </a:r>
            <a:r>
              <a:rPr sz="700" spc="25"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cumplir</a:t>
            </a:r>
            <a:r>
              <a:rPr lang="es-ES" sz="700" spc="3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con</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 </a:t>
            </a:r>
            <a:r>
              <a:rPr sz="700" spc="15" dirty="0">
                <a:solidFill>
                  <a:srgbClr val="171514"/>
                </a:solidFill>
                <a:latin typeface="Microsoft Sans Serif"/>
                <a:cs typeface="Microsoft Sans Serif"/>
              </a:rPr>
              <a:t>distancia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separación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aplicable</a:t>
            </a:r>
            <a:r>
              <a:rPr sz="700" i="1" spc="10" dirty="0">
                <a:solidFill>
                  <a:srgbClr val="171514"/>
                </a:solidFill>
                <a:latin typeface="Arial"/>
                <a:cs typeface="Arial"/>
              </a:rPr>
              <a:t>s</a:t>
            </a:r>
            <a:r>
              <a:rPr sz="700" spc="10" dirty="0">
                <a:solidFill>
                  <a:srgbClr val="171514"/>
                </a:solidFill>
                <a:latin typeface="Microsoft Sans Serif"/>
                <a:cs typeface="Microsoft Sans Serif"/>
              </a:rPr>
              <a:t>(consulte 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Sección</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8.4)</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longitudes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10"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se</a:t>
            </a:r>
            <a:r>
              <a:rPr lang="es-ES" sz="700" spc="-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muestran</a:t>
            </a:r>
            <a:r>
              <a:rPr sz="700" spc="-1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Figura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8.11.</a:t>
            </a:r>
            <a:endParaRPr sz="700" dirty="0">
              <a:latin typeface="Microsoft Sans Serif"/>
              <a:cs typeface="Microsoft Sans Serif"/>
            </a:endParaRPr>
          </a:p>
          <a:p>
            <a:pPr marL="120650" marR="14604" indent="-120650">
              <a:lnSpc>
                <a:spcPts val="1200"/>
              </a:lnSpc>
              <a:buAutoNum type="arabicPeriod"/>
              <a:tabLst>
                <a:tab pos="120650" algn="l"/>
              </a:tabLst>
            </a:pPr>
            <a:r>
              <a:rPr sz="750" spc="-35" dirty="0">
                <a:solidFill>
                  <a:srgbClr val="171514"/>
                </a:solidFill>
                <a:latin typeface="Microsoft Sans Serif"/>
                <a:cs typeface="Microsoft Sans Serif"/>
              </a:rPr>
              <a:t>El </a:t>
            </a:r>
            <a:r>
              <a:rPr sz="750" spc="45" dirty="0">
                <a:solidFill>
                  <a:srgbClr val="171514"/>
                </a:solidFill>
                <a:latin typeface="Microsoft Sans Serif"/>
                <a:cs typeface="Microsoft Sans Serif"/>
              </a:rPr>
              <a:t>número </a:t>
            </a:r>
            <a:r>
              <a:rPr sz="750" spc="25" dirty="0">
                <a:solidFill>
                  <a:srgbClr val="171514"/>
                </a:solidFill>
                <a:latin typeface="Microsoft Sans Serif"/>
                <a:cs typeface="Microsoft Sans Serif"/>
              </a:rPr>
              <a:t>de conductores de </a:t>
            </a:r>
            <a:r>
              <a:rPr sz="750" spc="20" dirty="0">
                <a:solidFill>
                  <a:srgbClr val="171514"/>
                </a:solidFill>
                <a:latin typeface="Microsoft Sans Serif"/>
                <a:cs typeface="Microsoft Sans Serif"/>
              </a:rPr>
              <a:t>bajada </a:t>
            </a:r>
            <a:r>
              <a:rPr sz="750" spc="25" dirty="0">
                <a:solidFill>
                  <a:srgbClr val="171514"/>
                </a:solidFill>
                <a:latin typeface="Microsoft Sans Serif"/>
                <a:cs typeface="Microsoft Sans Serif"/>
              </a:rPr>
              <a:t>depende</a:t>
            </a:r>
            <a:r>
              <a:rPr sz="750" spc="25" dirty="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40" dirty="0" err="1" smtClean="0">
                <a:solidFill>
                  <a:srgbClr val="171514"/>
                </a:solidFill>
                <a:latin typeface="Microsoft Sans Serif"/>
                <a:cs typeface="Microsoft Sans Serif"/>
              </a:rPr>
              <a:t>perí</a:t>
            </a:r>
            <a:r>
              <a:rPr lang="es-ES" sz="750" spc="40" dirty="0" smtClean="0">
                <a:solidFill>
                  <a:srgbClr val="171514"/>
                </a:solidFill>
                <a:latin typeface="Microsoft Sans Serif"/>
                <a:cs typeface="Microsoft Sans Serif"/>
              </a:rPr>
              <a:t>m</a:t>
            </a:r>
            <a:r>
              <a:rPr sz="750" spc="4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25" dirty="0" err="1">
                <a:solidFill>
                  <a:srgbClr val="171514"/>
                </a:solidFill>
                <a:latin typeface="Microsoft Sans Serif"/>
                <a:cs typeface="Microsoft Sans Serif"/>
              </a:rPr>
              <a:t>bordes</a:t>
            </a:r>
            <a:r>
              <a:rPr sz="750" spc="2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externos</a:t>
            </a:r>
            <a:r>
              <a:rPr lang="es-ES" sz="750" spc="2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 </a:t>
            </a:r>
            <a:r>
              <a:rPr sz="750" spc="20" dirty="0">
                <a:solidFill>
                  <a:srgbClr val="171514"/>
                </a:solidFill>
                <a:latin typeface="Microsoft Sans Serif"/>
                <a:cs typeface="Microsoft Sans Serif"/>
              </a:rPr>
              <a:t>techo, </a:t>
            </a:r>
            <a:r>
              <a:rPr sz="750" spc="35" dirty="0">
                <a:solidFill>
                  <a:srgbClr val="171514"/>
                </a:solidFill>
                <a:latin typeface="Microsoft Sans Serif"/>
                <a:cs typeface="Microsoft Sans Serif"/>
              </a:rPr>
              <a:t>pero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requieren </a:t>
            </a:r>
            <a:r>
              <a:rPr sz="750" spc="10" dirty="0">
                <a:solidFill>
                  <a:srgbClr val="171514"/>
                </a:solidFill>
                <a:latin typeface="Microsoft Sans Serif"/>
                <a:cs typeface="Microsoft Sans Serif"/>
              </a:rPr>
              <a:t>al </a:t>
            </a:r>
            <a:r>
              <a:rPr sz="750" spc="25" dirty="0">
                <a:solidFill>
                  <a:srgbClr val="171514"/>
                </a:solidFill>
                <a:latin typeface="Microsoft Sans Serif"/>
                <a:cs typeface="Microsoft Sans Serif"/>
              </a:rPr>
              <a:t>menos </a:t>
            </a:r>
            <a:r>
              <a:rPr sz="750" spc="20" dirty="0">
                <a:solidFill>
                  <a:srgbClr val="171514"/>
                </a:solidFill>
                <a:latin typeface="Microsoft Sans Serif"/>
                <a:cs typeface="Microsoft Sans Serif"/>
              </a:rPr>
              <a:t>dos </a:t>
            </a:r>
            <a:r>
              <a:rPr sz="750" spc="25" dirty="0">
                <a:solidFill>
                  <a:srgbClr val="171514"/>
                </a:solidFill>
                <a:latin typeface="Microsoft Sans Serif"/>
                <a:cs typeface="Microsoft Sans Serif"/>
              </a:rPr>
              <a:t>conductores</a:t>
            </a:r>
            <a:r>
              <a:rPr sz="750" spc="25" dirty="0">
                <a:solidFill>
                  <a:srgbClr val="171514"/>
                </a:solidFill>
                <a:latin typeface="Microsoft Sans Serif"/>
                <a:cs typeface="Microsoft Sans Serif"/>
              </a:rPr>
              <a:t> de </a:t>
            </a:r>
            <a:r>
              <a:rPr sz="750" spc="20" dirty="0">
                <a:solidFill>
                  <a:srgbClr val="171514"/>
                </a:solidFill>
                <a:latin typeface="Microsoft Sans Serif"/>
                <a:cs typeface="Microsoft Sans Serif"/>
              </a:rPr>
              <a:t>bajada </a:t>
            </a:r>
            <a:r>
              <a:rPr sz="750" spc="25" dirty="0">
                <a:solidFill>
                  <a:srgbClr val="171514"/>
                </a:solidFill>
                <a:latin typeface="Microsoft Sans Serif"/>
                <a:cs typeface="Microsoft Sans Serif"/>
              </a:rPr>
              <a:t>para </a:t>
            </a:r>
            <a:r>
              <a:rPr sz="750" spc="25" dirty="0" err="1" smtClean="0">
                <a:solidFill>
                  <a:srgbClr val="171514"/>
                </a:solidFill>
                <a:latin typeface="Microsoft Sans Serif"/>
                <a:cs typeface="Microsoft Sans Serif"/>
              </a:rPr>
              <a:t>cualquier</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estructura</a:t>
            </a:r>
            <a:r>
              <a:rPr sz="750" spc="25" dirty="0">
                <a:solidFill>
                  <a:srgbClr val="171514"/>
                </a:solidFill>
                <a:latin typeface="Microsoft Sans Serif"/>
                <a:cs typeface="Microsoft Sans Serif"/>
              </a:rPr>
              <a:t>. </a:t>
            </a:r>
            <a:r>
              <a:rPr sz="750" spc="15" dirty="0">
                <a:solidFill>
                  <a:srgbClr val="171514"/>
                </a:solidFill>
                <a:latin typeface="Microsoft Sans Serif"/>
                <a:cs typeface="Microsoft Sans Serif"/>
              </a:rPr>
              <a:t>Algunas </a:t>
            </a:r>
            <a:r>
              <a:rPr sz="750" spc="10" dirty="0">
                <a:solidFill>
                  <a:srgbClr val="171514"/>
                </a:solidFill>
                <a:latin typeface="Microsoft Sans Serif"/>
                <a:cs typeface="Microsoft Sans Serif"/>
              </a:rPr>
              <a:t>especificaciones </a:t>
            </a:r>
            <a:r>
              <a:rPr sz="750" spc="30" dirty="0">
                <a:solidFill>
                  <a:srgbClr val="171514"/>
                </a:solidFill>
                <a:latin typeface="Microsoft Sans Serif"/>
                <a:cs typeface="Microsoft Sans Serif"/>
              </a:rPr>
              <a:t>requieren que </a:t>
            </a:r>
            <a:r>
              <a:rPr sz="750" spc="5" dirty="0">
                <a:solidFill>
                  <a:srgbClr val="171514"/>
                </a:solidFill>
                <a:latin typeface="Microsoft Sans Serif"/>
                <a:cs typeface="Microsoft Sans Serif"/>
              </a:rPr>
              <a:t>cada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conductor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bajada </a:t>
            </a:r>
            <a:r>
              <a:rPr sz="750" spc="10" dirty="0" err="1" smtClean="0">
                <a:solidFill>
                  <a:srgbClr val="171514"/>
                </a:solidFill>
                <a:latin typeface="Microsoft Sans Serif"/>
                <a:cs typeface="Microsoft Sans Serif"/>
              </a:rPr>
              <a:t>esté</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conectado</a:t>
            </a:r>
            <a:r>
              <a:rPr sz="75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electrodo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mientras</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otras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especifican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si</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perí</a:t>
            </a:r>
            <a:r>
              <a:rPr lang="es-ES" sz="750" spc="40" dirty="0" smtClean="0">
                <a:solidFill>
                  <a:srgbClr val="171514"/>
                </a:solidFill>
                <a:latin typeface="Microsoft Sans Serif"/>
                <a:cs typeface="Microsoft Sans Serif"/>
              </a:rPr>
              <a:t>m </a:t>
            </a:r>
            <a:r>
              <a:rPr sz="750" spc="25" dirty="0" smtClean="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estructura </a:t>
            </a:r>
            <a:r>
              <a:rPr sz="750" spc="-5" dirty="0">
                <a:solidFill>
                  <a:srgbClr val="171514"/>
                </a:solidFill>
                <a:latin typeface="Microsoft Sans Serif"/>
                <a:cs typeface="Microsoft Sans Serif"/>
              </a:rPr>
              <a:t>es </a:t>
            </a:r>
            <a:r>
              <a:rPr sz="750" spc="35" dirty="0">
                <a:solidFill>
                  <a:srgbClr val="171514"/>
                </a:solidFill>
                <a:latin typeface="Microsoft Sans Serif"/>
                <a:cs typeface="Microsoft Sans Serif"/>
              </a:rPr>
              <a:t>mayor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76 </a:t>
            </a:r>
            <a:r>
              <a:rPr sz="750" spc="30" dirty="0">
                <a:solidFill>
                  <a:srgbClr val="171514"/>
                </a:solidFill>
                <a:latin typeface="Microsoft Sans Serif"/>
                <a:cs typeface="Microsoft Sans Serif"/>
              </a:rPr>
              <a:t>m, </a:t>
            </a:r>
            <a:r>
              <a:rPr sz="750" spc="20" dirty="0">
                <a:solidFill>
                  <a:srgbClr val="171514"/>
                </a:solidFill>
                <a:latin typeface="Microsoft Sans Serif"/>
                <a:cs typeface="Microsoft Sans Serif"/>
              </a:rPr>
              <a:t>entonces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requiere una </a:t>
            </a:r>
            <a:r>
              <a:rPr sz="750" spc="25" dirty="0">
                <a:solidFill>
                  <a:srgbClr val="171514"/>
                </a:solidFill>
                <a:latin typeface="Microsoft Sans Serif"/>
                <a:cs typeface="Microsoft Sans Serif"/>
              </a:rPr>
              <a:t>conexión </a:t>
            </a:r>
            <a:r>
              <a:rPr sz="750" dirty="0">
                <a:solidFill>
                  <a:srgbClr val="171514"/>
                </a:solidFill>
                <a:latin typeface="Microsoft Sans Serif"/>
                <a:cs typeface="Microsoft Sans Serif"/>
              </a:rPr>
              <a:t>a </a:t>
            </a:r>
            <a:r>
              <a:rPr sz="750" spc="35" dirty="0" err="1">
                <a:solidFill>
                  <a:srgbClr val="171514"/>
                </a:solidFill>
                <a:latin typeface="Microsoft Sans Serif"/>
                <a:cs typeface="Microsoft Sans Serif"/>
              </a:rPr>
              <a:t>tierra</a:t>
            </a:r>
            <a:r>
              <a:rPr sz="750" spc="35" dirty="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cada</a:t>
            </a:r>
            <a:r>
              <a:rPr lang="es-ES" sz="750" spc="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30,5 </a:t>
            </a:r>
            <a:r>
              <a:rPr sz="750" spc="75" dirty="0">
                <a:solidFill>
                  <a:srgbClr val="171514"/>
                </a:solidFill>
                <a:latin typeface="Microsoft Sans Serif"/>
                <a:cs typeface="Microsoft Sans Serif"/>
              </a:rPr>
              <a:t>m </a:t>
            </a:r>
            <a:r>
              <a:rPr sz="750" spc="25" dirty="0">
                <a:solidFill>
                  <a:srgbClr val="171514"/>
                </a:solidFill>
                <a:latin typeface="Microsoft Sans Serif"/>
                <a:cs typeface="Microsoft Sans Serif"/>
              </a:rPr>
              <a:t>de </a:t>
            </a:r>
            <a:r>
              <a:rPr sz="750" spc="40" dirty="0" err="1" smtClean="0">
                <a:solidFill>
                  <a:srgbClr val="171514"/>
                </a:solidFill>
                <a:latin typeface="Microsoft Sans Serif"/>
                <a:cs typeface="Microsoft Sans Serif"/>
              </a:rPr>
              <a:t>perí</a:t>
            </a:r>
            <a:r>
              <a:rPr lang="es-ES" sz="750" spc="40" dirty="0" smtClean="0">
                <a:solidFill>
                  <a:srgbClr val="171514"/>
                </a:solidFill>
                <a:latin typeface="Microsoft Sans Serif"/>
                <a:cs typeface="Microsoft Sans Serif"/>
              </a:rPr>
              <a:t>m</a:t>
            </a:r>
            <a:r>
              <a:rPr sz="750" spc="4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o </a:t>
            </a:r>
            <a:r>
              <a:rPr sz="750" spc="30" dirty="0">
                <a:solidFill>
                  <a:srgbClr val="171514"/>
                </a:solidFill>
                <a:latin typeface="Microsoft Sans Serif"/>
                <a:cs typeface="Microsoft Sans Serif"/>
              </a:rPr>
              <a:t>una </a:t>
            </a:r>
            <a:r>
              <a:rPr sz="750" spc="20" dirty="0">
                <a:solidFill>
                  <a:srgbClr val="171514"/>
                </a:solidFill>
                <a:latin typeface="Microsoft Sans Serif"/>
                <a:cs typeface="Microsoft Sans Serif"/>
              </a:rPr>
              <a:t>fracción del </a:t>
            </a:r>
            <a:r>
              <a:rPr sz="750" spc="30" dirty="0">
                <a:solidFill>
                  <a:srgbClr val="171514"/>
                </a:solidFill>
                <a:latin typeface="Microsoft Sans Serif"/>
                <a:cs typeface="Microsoft Sans Serif"/>
              </a:rPr>
              <a:t>mismo,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ejemplo, </a:t>
            </a:r>
            <a:r>
              <a:rPr sz="750" spc="-5" dirty="0">
                <a:solidFill>
                  <a:srgbClr val="171514"/>
                </a:solidFill>
                <a:latin typeface="Microsoft Sans Serif"/>
                <a:cs typeface="Microsoft Sans Serif"/>
              </a:rPr>
              <a:t>se </a:t>
            </a:r>
            <a:r>
              <a:rPr sz="750" spc="35" dirty="0" err="1">
                <a:solidFill>
                  <a:srgbClr val="171514"/>
                </a:solidFill>
                <a:latin typeface="Microsoft Sans Serif"/>
                <a:cs typeface="Microsoft Sans Serif"/>
              </a:rPr>
              <a:t>requerirán</a:t>
            </a:r>
            <a:r>
              <a:rPr sz="750" spc="3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cuatro</a:t>
            </a:r>
            <a:r>
              <a:rPr lang="es-ES" sz="750" spc="3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conexiones</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perí</a:t>
            </a:r>
            <a:r>
              <a:rPr lang="es-ES" sz="750" spc="40" dirty="0" smtClean="0">
                <a:solidFill>
                  <a:srgbClr val="171514"/>
                </a:solidFill>
                <a:latin typeface="Microsoft Sans Serif"/>
                <a:cs typeface="Microsoft Sans Serif"/>
              </a:rPr>
              <a:t>m</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96m.</a:t>
            </a:r>
            <a:endParaRPr sz="750" dirty="0">
              <a:latin typeface="Microsoft Sans Serif"/>
              <a:cs typeface="Microsoft Sans Serif"/>
            </a:endParaRPr>
          </a:p>
          <a:p>
            <a:pPr marL="108585" marR="17145" indent="-108585">
              <a:lnSpc>
                <a:spcPts val="1200"/>
              </a:lnSpc>
              <a:buAutoNum type="arabicPeriod"/>
              <a:tabLst>
                <a:tab pos="108585" algn="l"/>
              </a:tabLst>
            </a:pPr>
            <a:r>
              <a:rPr sz="650" spc="-5" dirty="0">
                <a:solidFill>
                  <a:srgbClr val="171514"/>
                </a:solidFill>
                <a:latin typeface="Microsoft Sans Serif"/>
                <a:cs typeface="Microsoft Sans Serif"/>
              </a:rPr>
              <a:t>Cada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bajada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debe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estar</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provisto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pinza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prueba</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se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colocará</a:t>
            </a:r>
            <a:r>
              <a:rPr sz="650" dirty="0">
                <a:solidFill>
                  <a:srgbClr val="171514"/>
                </a:solidFill>
                <a:latin typeface="Microsoft Sans Serif"/>
                <a:cs typeface="Microsoft Sans Serif"/>
              </a:rPr>
              <a:t> a </a:t>
            </a:r>
            <a:r>
              <a:rPr sz="650" spc="10" dirty="0">
                <a:solidFill>
                  <a:srgbClr val="171514"/>
                </a:solidFill>
                <a:latin typeface="Microsoft Sans Serif"/>
                <a:cs typeface="Microsoft Sans Serif"/>
              </a:rPr>
              <a:t>150</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cm</a:t>
            </a:r>
            <a:r>
              <a:rPr sz="650" dirty="0">
                <a:solidFill>
                  <a:srgbClr val="171514"/>
                </a:solidFill>
                <a:latin typeface="Microsoft Sans Serif"/>
                <a:cs typeface="Microsoft Sans Serif"/>
              </a:rPr>
              <a:t> </a:t>
            </a:r>
            <a:r>
              <a:rPr sz="650" spc="40" dirty="0" err="1" smtClean="0">
                <a:solidFill>
                  <a:srgbClr val="171514"/>
                </a:solidFill>
                <a:latin typeface="Microsoft Sans Serif"/>
                <a:cs typeface="Microsoft Sans Serif"/>
              </a:rPr>
              <a:t>por</a:t>
            </a:r>
            <a:r>
              <a:rPr lang="es-ES" sz="650" spc="40"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encima</a:t>
            </a:r>
            <a:r>
              <a:rPr sz="650" spc="-1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suelo</a:t>
            </a:r>
            <a:r>
              <a:rPr sz="650" spc="10" dirty="0">
                <a:solidFill>
                  <a:srgbClr val="171514"/>
                </a:solidFill>
                <a:latin typeface="Microsoft Sans Serif"/>
                <a:cs typeface="Microsoft Sans Serif"/>
              </a:rPr>
              <a:t>.</a:t>
            </a:r>
            <a:endParaRPr sz="650" dirty="0">
              <a:latin typeface="Microsoft Sans Serif"/>
              <a:cs typeface="Microsoft Sans Serif"/>
            </a:endParaRPr>
          </a:p>
          <a:p>
            <a:pPr marL="126364" marR="5080" indent="-126364">
              <a:lnSpc>
                <a:spcPts val="1200"/>
              </a:lnSpc>
              <a:buAutoNum type="arabicPeriod"/>
              <a:tabLst>
                <a:tab pos="126364" algn="l"/>
              </a:tabLst>
            </a:pPr>
            <a:r>
              <a:rPr sz="800" spc="-5" dirty="0">
                <a:solidFill>
                  <a:srgbClr val="171514"/>
                </a:solidFill>
                <a:latin typeface="Microsoft Sans Serif"/>
                <a:cs typeface="Microsoft Sans Serif"/>
              </a:rPr>
              <a:t>Los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conductores</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las </a:t>
            </a:r>
            <a:r>
              <a:rPr sz="800" spc="10" dirty="0">
                <a:solidFill>
                  <a:srgbClr val="171514"/>
                </a:solidFill>
                <a:latin typeface="Microsoft Sans Serif"/>
                <a:cs typeface="Microsoft Sans Serif"/>
              </a:rPr>
              <a:t>pinzas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prueba</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electrodos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deben</a:t>
            </a:r>
            <a:r>
              <a:rPr sz="80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estar</a:t>
            </a:r>
            <a:r>
              <a:rPr lang="es-ES" sz="800" spc="2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al </a:t>
            </a:r>
            <a:r>
              <a:rPr sz="800" spc="30" dirty="0">
                <a:solidFill>
                  <a:srgbClr val="171514"/>
                </a:solidFill>
                <a:latin typeface="Microsoft Sans Serif"/>
                <a:cs typeface="Microsoft Sans Serif"/>
              </a:rPr>
              <a:t>menos </a:t>
            </a:r>
            <a:r>
              <a:rPr sz="800" spc="10" dirty="0">
                <a:solidFill>
                  <a:srgbClr val="171514"/>
                </a:solidFill>
                <a:latin typeface="Microsoft Sans Serif"/>
                <a:cs typeface="Microsoft Sans Serif"/>
              </a:rPr>
              <a:t>30 </a:t>
            </a:r>
            <a:r>
              <a:rPr sz="800" spc="30" dirty="0">
                <a:solidFill>
                  <a:srgbClr val="171514"/>
                </a:solidFill>
                <a:latin typeface="Microsoft Sans Serif"/>
                <a:cs typeface="Microsoft Sans Serif"/>
              </a:rPr>
              <a:t>cm </a:t>
            </a:r>
            <a:r>
              <a:rPr sz="800" spc="25" dirty="0">
                <a:solidFill>
                  <a:srgbClr val="171514"/>
                </a:solidFill>
                <a:latin typeface="Microsoft Sans Serif"/>
                <a:cs typeface="Microsoft Sans Serif"/>
              </a:rPr>
              <a:t>bajo </a:t>
            </a:r>
            <a:r>
              <a:rPr sz="800" spc="35" dirty="0">
                <a:solidFill>
                  <a:srgbClr val="171514"/>
                </a:solidFill>
                <a:latin typeface="Microsoft Sans Serif"/>
                <a:cs typeface="Microsoft Sans Serif"/>
              </a:rPr>
              <a:t>tierra </a:t>
            </a:r>
            <a:r>
              <a:rPr sz="800" spc="5" dirty="0">
                <a:solidFill>
                  <a:srgbClr val="171514"/>
                </a:solidFill>
                <a:latin typeface="Microsoft Sans Serif"/>
                <a:cs typeface="Microsoft Sans Serif"/>
              </a:rPr>
              <a:t>y </a:t>
            </a:r>
            <a:r>
              <a:rPr sz="800" spc="35" dirty="0">
                <a:solidFill>
                  <a:srgbClr val="171514"/>
                </a:solidFill>
                <a:latin typeface="Microsoft Sans Serif"/>
                <a:cs typeface="Microsoft Sans Serif"/>
              </a:rPr>
              <a:t>protegidos </a:t>
            </a:r>
            <a:r>
              <a:rPr sz="800" spc="30" dirty="0">
                <a:solidFill>
                  <a:srgbClr val="171514"/>
                </a:solidFill>
                <a:latin typeface="Microsoft Sans Serif"/>
                <a:cs typeface="Microsoft Sans Serif"/>
              </a:rPr>
              <a:t>contra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corrosión, </a:t>
            </a:r>
            <a:r>
              <a:rPr sz="800" spc="50" dirty="0">
                <a:solidFill>
                  <a:srgbClr val="171514"/>
                </a:solidFill>
                <a:latin typeface="Microsoft Sans Serif"/>
                <a:cs typeface="Microsoft Sans Serif"/>
              </a:rPr>
              <a:t>por </a:t>
            </a:r>
            <a:r>
              <a:rPr sz="800" spc="25" dirty="0" err="1">
                <a:solidFill>
                  <a:srgbClr val="171514"/>
                </a:solidFill>
                <a:latin typeface="Microsoft Sans Serif"/>
                <a:cs typeface="Microsoft Sans Serif"/>
              </a:rPr>
              <a:t>ejemplo</a:t>
            </a:r>
            <a:r>
              <a:rPr sz="800" spc="25" dirty="0" smtClean="0">
                <a:solidFill>
                  <a:srgbClr val="171514"/>
                </a:solidFill>
                <a:latin typeface="Microsoft Sans Serif"/>
                <a:cs typeface="Microsoft Sans Serif"/>
              </a:rPr>
              <a:t>,</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utilizando</a:t>
            </a:r>
            <a:r>
              <a:rPr sz="800" spc="3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conductores </a:t>
            </a:r>
            <a:r>
              <a:rPr sz="800" spc="20" dirty="0">
                <a:solidFill>
                  <a:srgbClr val="171514"/>
                </a:solidFill>
                <a:latin typeface="Microsoft Sans Serif"/>
                <a:cs typeface="Microsoft Sans Serif"/>
              </a:rPr>
              <a:t>revestidos </a:t>
            </a:r>
            <a:r>
              <a:rPr sz="800" spc="25" dirty="0">
                <a:solidFill>
                  <a:srgbClr val="171514"/>
                </a:solidFill>
                <a:latin typeface="Microsoft Sans Serif"/>
                <a:cs typeface="Microsoft Sans Serif"/>
              </a:rPr>
              <a:t>de </a:t>
            </a:r>
            <a:r>
              <a:rPr sz="800" spc="-60" dirty="0">
                <a:solidFill>
                  <a:srgbClr val="171514"/>
                </a:solidFill>
                <a:latin typeface="Microsoft Sans Serif"/>
                <a:cs typeface="Microsoft Sans Serif"/>
              </a:rPr>
              <a:t>PVC </a:t>
            </a:r>
            <a:r>
              <a:rPr sz="800" spc="25" dirty="0">
                <a:solidFill>
                  <a:srgbClr val="171514"/>
                </a:solidFill>
                <a:latin typeface="Microsoft Sans Serif"/>
                <a:cs typeface="Microsoft Sans Serif"/>
              </a:rPr>
              <a:t>(cloruro de polivinilo</a:t>
            </a:r>
            <a:r>
              <a:rPr sz="800" spc="25" dirty="0">
                <a:solidFill>
                  <a:srgbClr val="171514"/>
                </a:solidFill>
                <a:latin typeface="Microsoft Sans Serif"/>
                <a:cs typeface="Microsoft Sans Serif"/>
              </a:rPr>
              <a:t>) </a:t>
            </a:r>
            <a:r>
              <a:rPr sz="800" spc="35" dirty="0">
                <a:solidFill>
                  <a:srgbClr val="171514"/>
                </a:solidFill>
                <a:latin typeface="Microsoft Sans Serif"/>
                <a:cs typeface="Microsoft Sans Serif"/>
              </a:rPr>
              <a:t>o </a:t>
            </a:r>
            <a:r>
              <a:rPr sz="800" spc="-60" dirty="0" smtClean="0">
                <a:solidFill>
                  <a:srgbClr val="171514"/>
                </a:solidFill>
                <a:latin typeface="Microsoft Sans Serif"/>
                <a:cs typeface="Microsoft Sans Serif"/>
              </a:rPr>
              <a:t>XLPE</a:t>
            </a:r>
            <a:r>
              <a:rPr lang="es-ES" sz="800" spc="-60"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a:t>
            </a:r>
            <a:r>
              <a:rPr sz="800" spc="25" dirty="0">
                <a:solidFill>
                  <a:srgbClr val="171514"/>
                </a:solidFill>
                <a:latin typeface="Microsoft Sans Serif"/>
                <a:cs typeface="Microsoft Sans Serif"/>
              </a:rPr>
              <a:t>polietileno </a:t>
            </a:r>
            <a:r>
              <a:rPr sz="800" spc="20" dirty="0">
                <a:solidFill>
                  <a:srgbClr val="171514"/>
                </a:solidFill>
                <a:latin typeface="Microsoft Sans Serif"/>
                <a:cs typeface="Microsoft Sans Serif"/>
              </a:rPr>
              <a:t>reticulado). </a:t>
            </a:r>
            <a:r>
              <a:rPr sz="800" spc="10" dirty="0">
                <a:solidFill>
                  <a:srgbClr val="171514"/>
                </a:solidFill>
                <a:latin typeface="Microsoft Sans Serif"/>
                <a:cs typeface="Microsoft Sans Serif"/>
              </a:rPr>
              <a:t>Además, </a:t>
            </a:r>
            <a:r>
              <a:rPr sz="800" spc="45" dirty="0">
                <a:solidFill>
                  <a:srgbClr val="171514"/>
                </a:solidFill>
                <a:latin typeface="Microsoft Sans Serif"/>
                <a:cs typeface="Microsoft Sans Serif"/>
              </a:rPr>
              <a:t>tanto </a:t>
            </a:r>
            <a:r>
              <a:rPr sz="800" spc="-40" dirty="0">
                <a:solidFill>
                  <a:srgbClr val="171514"/>
                </a:solidFill>
                <a:latin typeface="Microsoft Sans Serif"/>
                <a:cs typeface="Microsoft Sans Serif"/>
              </a:rPr>
              <a:t>IEC </a:t>
            </a:r>
            <a:r>
              <a:rPr sz="800" spc="35" dirty="0">
                <a:solidFill>
                  <a:srgbClr val="171514"/>
                </a:solidFill>
                <a:latin typeface="Microsoft Sans Serif"/>
                <a:cs typeface="Microsoft Sans Serif"/>
              </a:rPr>
              <a:t>como </a:t>
            </a:r>
            <a:r>
              <a:rPr sz="800" spc="-30" dirty="0">
                <a:solidFill>
                  <a:srgbClr val="171514"/>
                </a:solidFill>
                <a:latin typeface="Microsoft Sans Serif"/>
                <a:cs typeface="Microsoft Sans Serif"/>
              </a:rPr>
              <a:t>NFPA </a:t>
            </a:r>
            <a:r>
              <a:rPr sz="800" spc="30" dirty="0">
                <a:solidFill>
                  <a:srgbClr val="171514"/>
                </a:solidFill>
                <a:latin typeface="Microsoft Sans Serif"/>
                <a:cs typeface="Microsoft Sans Serif"/>
              </a:rPr>
              <a:t>recomiendan</a:t>
            </a:r>
            <a:r>
              <a:rPr sz="800" spc="30" dirty="0">
                <a:solidFill>
                  <a:srgbClr val="171514"/>
                </a:solidFill>
                <a:latin typeface="Microsoft Sans Serif"/>
                <a:cs typeface="Microsoft Sans Serif"/>
              </a:rPr>
              <a:t> </a:t>
            </a:r>
            <a:r>
              <a:rPr sz="800" spc="20" dirty="0">
                <a:solidFill>
                  <a:srgbClr val="171514"/>
                </a:solidFill>
                <a:latin typeface="Microsoft Sans Serif"/>
                <a:cs typeface="Microsoft Sans Serif"/>
              </a:rPr>
              <a:t>que, </a:t>
            </a:r>
            <a:r>
              <a:rPr sz="800" spc="25" dirty="0" smtClean="0">
                <a:solidFill>
                  <a:srgbClr val="171514"/>
                </a:solidFill>
                <a:latin typeface="Microsoft Sans Serif"/>
                <a:cs typeface="Microsoft Sans Serif"/>
              </a:rPr>
              <a:t>para</a:t>
            </a:r>
            <a:r>
              <a:rPr lang="es-ES" sz="800" spc="25" dirty="0" smtClean="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limitar</a:t>
            </a:r>
            <a:r>
              <a:rPr sz="800" spc="-1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potenciales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contacto,</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últimos</a:t>
            </a:r>
            <a:r>
              <a:rPr sz="800" spc="-10" dirty="0">
                <a:solidFill>
                  <a:srgbClr val="171514"/>
                </a:solidFill>
                <a:latin typeface="Microsoft Sans Serif"/>
                <a:cs typeface="Microsoft Sans Serif"/>
              </a:rPr>
              <a:t> </a:t>
            </a:r>
            <a:r>
              <a:rPr sz="800" spc="10" dirty="0">
                <a:solidFill>
                  <a:srgbClr val="171514"/>
                </a:solidFill>
                <a:latin typeface="Microsoft Sans Serif"/>
                <a:cs typeface="Microsoft Sans Serif"/>
              </a:rPr>
              <a:t>3</a:t>
            </a:r>
            <a:r>
              <a:rPr sz="800" spc="-5" dirty="0">
                <a:solidFill>
                  <a:srgbClr val="171514"/>
                </a:solidFill>
                <a:latin typeface="Microsoft Sans Serif"/>
                <a:cs typeface="Microsoft Sans Serif"/>
              </a:rPr>
              <a:t> </a:t>
            </a:r>
            <a:r>
              <a:rPr sz="800" spc="80" dirty="0">
                <a:solidFill>
                  <a:srgbClr val="171514"/>
                </a:solidFill>
                <a:latin typeface="Microsoft Sans Serif"/>
                <a:cs typeface="Microsoft Sans Serif"/>
              </a:rPr>
              <a:t>m</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conductor</a:t>
            </a:r>
            <a:r>
              <a:rPr sz="800" spc="-5"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desnudo</a:t>
            </a:r>
            <a:r>
              <a:rPr sz="800" spc="-5"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estén</a:t>
            </a:r>
            <a:r>
              <a:rPr lang="es-ES" sz="800" spc="2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aislados</a:t>
            </a:r>
            <a:r>
              <a:rPr sz="800" spc="-10"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con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menos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3</a:t>
            </a:r>
            <a:r>
              <a:rPr sz="800" spc="-5" dirty="0">
                <a:solidFill>
                  <a:srgbClr val="171514"/>
                </a:solidFill>
                <a:latin typeface="Microsoft Sans Serif"/>
                <a:cs typeface="Microsoft Sans Serif"/>
              </a:rPr>
              <a:t> </a:t>
            </a:r>
            <a:r>
              <a:rPr sz="800" spc="80" dirty="0">
                <a:solidFill>
                  <a:srgbClr val="171514"/>
                </a:solidFill>
                <a:latin typeface="Microsoft Sans Serif"/>
                <a:cs typeface="Microsoft Sans Serif"/>
              </a:rPr>
              <a:t>mm</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XLPE.</a:t>
            </a:r>
            <a:endParaRPr sz="800" dirty="0">
              <a:latin typeface="Microsoft Sans Serif"/>
              <a:cs typeface="Microsoft Sans Serif"/>
            </a:endParaRPr>
          </a:p>
        </p:txBody>
      </p:sp>
      <p:sp>
        <p:nvSpPr>
          <p:cNvPr id="42" name="object 42"/>
          <p:cNvSpPr txBox="1"/>
          <p:nvPr/>
        </p:nvSpPr>
        <p:spPr>
          <a:xfrm>
            <a:off x="5516422" y="4717977"/>
            <a:ext cx="363855" cy="438150"/>
          </a:xfrm>
          <a:prstGeom prst="rect">
            <a:avLst/>
          </a:prstGeom>
        </p:spPr>
        <p:txBody>
          <a:bodyPr vert="horz" wrap="square" lIns="0" tIns="16510" rIns="0" bIns="0" rtlCol="0">
            <a:spAutoFit/>
          </a:bodyPr>
          <a:lstStyle/>
          <a:p>
            <a:pPr marL="12700">
              <a:spcBef>
                <a:spcPts val="130"/>
              </a:spcBef>
            </a:pPr>
            <a:r>
              <a:rPr sz="700" i="1" spc="55" dirty="0">
                <a:solidFill>
                  <a:srgbClr val="171514"/>
                </a:solidFill>
                <a:latin typeface="Arial"/>
                <a:cs typeface="Arial"/>
              </a:rPr>
              <a:t>r</a:t>
            </a:r>
            <a:r>
              <a:rPr sz="700" spc="-160" dirty="0">
                <a:solidFill>
                  <a:srgbClr val="171514"/>
                </a:solidFill>
                <a:latin typeface="Lucida Sans Unicode"/>
                <a:cs typeface="Lucida Sans Unicode"/>
              </a:rPr>
              <a:t>≥</a:t>
            </a:r>
            <a:r>
              <a:rPr sz="700" spc="-40" dirty="0">
                <a:solidFill>
                  <a:srgbClr val="171514"/>
                </a:solidFill>
                <a:latin typeface="Lucida Sans Unicode"/>
                <a:cs typeface="Lucida Sans Unicode"/>
              </a:rPr>
              <a:t> </a:t>
            </a:r>
            <a:r>
              <a:rPr sz="700" spc="15" dirty="0">
                <a:solidFill>
                  <a:srgbClr val="171514"/>
                </a:solidFill>
                <a:latin typeface="Microsoft Sans Serif"/>
                <a:cs typeface="Microsoft Sans Serif"/>
              </a:rPr>
              <a:t>20cm</a:t>
            </a:r>
            <a:endParaRPr sz="700">
              <a:latin typeface="Microsoft Sans Serif"/>
              <a:cs typeface="Microsoft Sans Serif"/>
            </a:endParaRPr>
          </a:p>
          <a:p>
            <a:pPr>
              <a:lnSpc>
                <a:spcPct val="100000"/>
              </a:lnSpc>
            </a:pPr>
            <a:endParaRPr sz="1300">
              <a:latin typeface="Microsoft Sans Serif"/>
              <a:cs typeface="Microsoft Sans Serif"/>
            </a:endParaRPr>
          </a:p>
          <a:p>
            <a:pPr marL="210820"/>
            <a:r>
              <a:rPr sz="750" i="1" spc="60" dirty="0">
                <a:solidFill>
                  <a:srgbClr val="171514"/>
                </a:solidFill>
                <a:latin typeface="Arial"/>
                <a:cs typeface="Arial"/>
              </a:rPr>
              <a:t>r</a:t>
            </a:r>
            <a:endParaRPr sz="750">
              <a:latin typeface="Arial"/>
              <a:cs typeface="Arial"/>
            </a:endParaRPr>
          </a:p>
        </p:txBody>
      </p:sp>
      <p:sp>
        <p:nvSpPr>
          <p:cNvPr id="43" name="object 43"/>
          <p:cNvSpPr txBox="1"/>
          <p:nvPr/>
        </p:nvSpPr>
        <p:spPr>
          <a:xfrm>
            <a:off x="5824562" y="5242128"/>
            <a:ext cx="297180" cy="139782"/>
          </a:xfrm>
          <a:prstGeom prst="rect">
            <a:avLst/>
          </a:prstGeom>
          <a:solidFill>
            <a:srgbClr val="FFFFFF"/>
          </a:solidFill>
        </p:spPr>
        <p:txBody>
          <a:bodyPr vert="horz" wrap="square" lIns="0" tIns="24130" rIns="0" bIns="0" rtlCol="0">
            <a:spAutoFit/>
          </a:bodyPr>
          <a:lstStyle/>
          <a:p>
            <a:pPr marL="85090">
              <a:spcBef>
                <a:spcPts val="190"/>
              </a:spcBef>
            </a:pPr>
            <a:r>
              <a:rPr sz="750" spc="15" dirty="0">
                <a:solidFill>
                  <a:srgbClr val="171514"/>
                </a:solidFill>
                <a:latin typeface="Microsoft Sans Serif"/>
                <a:cs typeface="Microsoft Sans Serif"/>
              </a:rPr>
              <a:t>90</a:t>
            </a:r>
            <a:r>
              <a:rPr sz="500" spc="15" dirty="0">
                <a:solidFill>
                  <a:srgbClr val="171514"/>
                </a:solidFill>
                <a:latin typeface="Microsoft Sans Serif"/>
                <a:cs typeface="Microsoft Sans Serif"/>
              </a:rPr>
              <a:t>o</a:t>
            </a:r>
            <a:endParaRPr sz="500">
              <a:latin typeface="Microsoft Sans Serif"/>
              <a:cs typeface="Microsoft Sans Serif"/>
            </a:endParaRPr>
          </a:p>
        </p:txBody>
      </p:sp>
      <p:sp>
        <p:nvSpPr>
          <p:cNvPr id="44" name="object 44"/>
          <p:cNvSpPr txBox="1"/>
          <p:nvPr/>
        </p:nvSpPr>
        <p:spPr>
          <a:xfrm>
            <a:off x="6175749" y="5547479"/>
            <a:ext cx="168275" cy="132087"/>
          </a:xfrm>
          <a:prstGeom prst="rect">
            <a:avLst/>
          </a:prstGeom>
        </p:spPr>
        <p:txBody>
          <a:bodyPr vert="horz" wrap="square" lIns="0" tIns="16510" rIns="0" bIns="0" rtlCol="0">
            <a:spAutoFit/>
          </a:bodyPr>
          <a:lstStyle/>
          <a:p>
            <a:pPr marL="12700">
              <a:spcBef>
                <a:spcPts val="130"/>
              </a:spcBef>
            </a:pPr>
            <a:r>
              <a:rPr sz="750" i="1" spc="20" dirty="0">
                <a:solidFill>
                  <a:srgbClr val="171514"/>
                </a:solidFill>
                <a:latin typeface="Arial"/>
                <a:cs typeface="Arial"/>
              </a:rPr>
              <a:t>yo</a:t>
            </a:r>
            <a:r>
              <a:rPr sz="500" spc="5" dirty="0">
                <a:solidFill>
                  <a:srgbClr val="171514"/>
                </a:solidFill>
                <a:latin typeface="Microsoft Sans Serif"/>
                <a:cs typeface="Microsoft Sans Serif"/>
              </a:rPr>
              <a:t>1</a:t>
            </a:r>
            <a:endParaRPr sz="500">
              <a:latin typeface="Microsoft Sans Serif"/>
              <a:cs typeface="Microsoft Sans Serif"/>
            </a:endParaRPr>
          </a:p>
        </p:txBody>
      </p:sp>
      <p:sp>
        <p:nvSpPr>
          <p:cNvPr id="45" name="object 45"/>
          <p:cNvSpPr txBox="1"/>
          <p:nvPr/>
        </p:nvSpPr>
        <p:spPr>
          <a:xfrm>
            <a:off x="5676123" y="5889694"/>
            <a:ext cx="168275" cy="132087"/>
          </a:xfrm>
          <a:prstGeom prst="rect">
            <a:avLst/>
          </a:prstGeom>
        </p:spPr>
        <p:txBody>
          <a:bodyPr vert="horz" wrap="square" lIns="0" tIns="16510" rIns="0" bIns="0" rtlCol="0">
            <a:spAutoFit/>
          </a:bodyPr>
          <a:lstStyle/>
          <a:p>
            <a:pPr marL="12700">
              <a:spcBef>
                <a:spcPts val="130"/>
              </a:spcBef>
            </a:pPr>
            <a:r>
              <a:rPr sz="750" i="1" spc="20" dirty="0">
                <a:solidFill>
                  <a:srgbClr val="171514"/>
                </a:solidFill>
                <a:latin typeface="Arial"/>
                <a:cs typeface="Arial"/>
              </a:rPr>
              <a:t>yo</a:t>
            </a:r>
            <a:r>
              <a:rPr sz="500" spc="5" dirty="0">
                <a:solidFill>
                  <a:srgbClr val="171514"/>
                </a:solidFill>
                <a:latin typeface="Microsoft Sans Serif"/>
                <a:cs typeface="Microsoft Sans Serif"/>
              </a:rPr>
              <a:t>2</a:t>
            </a:r>
            <a:endParaRPr sz="500">
              <a:latin typeface="Microsoft Sans Serif"/>
              <a:cs typeface="Microsoft Sans Serif"/>
            </a:endParaRPr>
          </a:p>
        </p:txBody>
      </p:sp>
      <p:sp>
        <p:nvSpPr>
          <p:cNvPr id="46" name="object 46"/>
          <p:cNvSpPr txBox="1"/>
          <p:nvPr/>
        </p:nvSpPr>
        <p:spPr>
          <a:xfrm>
            <a:off x="6700469" y="5865742"/>
            <a:ext cx="71120" cy="132087"/>
          </a:xfrm>
          <a:prstGeom prst="rect">
            <a:avLst/>
          </a:prstGeom>
        </p:spPr>
        <p:txBody>
          <a:bodyPr vert="horz" wrap="square" lIns="0" tIns="16510" rIns="0" bIns="0" rtlCol="0">
            <a:spAutoFit/>
          </a:bodyPr>
          <a:lstStyle/>
          <a:p>
            <a:pPr marL="12700">
              <a:spcBef>
                <a:spcPts val="130"/>
              </a:spcBef>
            </a:pPr>
            <a:r>
              <a:rPr sz="750" i="1" spc="-20" dirty="0">
                <a:solidFill>
                  <a:srgbClr val="171514"/>
                </a:solidFill>
                <a:latin typeface="Arial"/>
                <a:cs typeface="Arial"/>
              </a:rPr>
              <a:t>s</a:t>
            </a:r>
            <a:endParaRPr sz="750">
              <a:latin typeface="Arial"/>
              <a:cs typeface="Arial"/>
            </a:endParaRPr>
          </a:p>
        </p:txBody>
      </p:sp>
      <p:sp>
        <p:nvSpPr>
          <p:cNvPr id="47" name="object 47"/>
          <p:cNvSpPr txBox="1"/>
          <p:nvPr/>
        </p:nvSpPr>
        <p:spPr>
          <a:xfrm>
            <a:off x="8140030" y="5868021"/>
            <a:ext cx="168275" cy="132087"/>
          </a:xfrm>
          <a:prstGeom prst="rect">
            <a:avLst/>
          </a:prstGeom>
        </p:spPr>
        <p:txBody>
          <a:bodyPr vert="horz" wrap="square" lIns="0" tIns="16510" rIns="0" bIns="0" rtlCol="0">
            <a:spAutoFit/>
          </a:bodyPr>
          <a:lstStyle/>
          <a:p>
            <a:pPr marL="12700">
              <a:spcBef>
                <a:spcPts val="130"/>
              </a:spcBef>
            </a:pPr>
            <a:r>
              <a:rPr sz="750" i="1" spc="20" dirty="0">
                <a:solidFill>
                  <a:srgbClr val="171514"/>
                </a:solidFill>
                <a:latin typeface="Arial"/>
                <a:cs typeface="Arial"/>
              </a:rPr>
              <a:t>yo</a:t>
            </a:r>
            <a:r>
              <a:rPr sz="500" spc="5" dirty="0">
                <a:solidFill>
                  <a:srgbClr val="171514"/>
                </a:solidFill>
                <a:latin typeface="Microsoft Sans Serif"/>
                <a:cs typeface="Microsoft Sans Serif"/>
              </a:rPr>
              <a:t>1</a:t>
            </a:r>
            <a:endParaRPr sz="500">
              <a:latin typeface="Microsoft Sans Serif"/>
              <a:cs typeface="Microsoft Sans Serif"/>
            </a:endParaRPr>
          </a:p>
        </p:txBody>
      </p:sp>
      <p:sp>
        <p:nvSpPr>
          <p:cNvPr id="48" name="object 48"/>
          <p:cNvSpPr txBox="1"/>
          <p:nvPr/>
        </p:nvSpPr>
        <p:spPr>
          <a:xfrm>
            <a:off x="7586790" y="5923921"/>
            <a:ext cx="71120" cy="132087"/>
          </a:xfrm>
          <a:prstGeom prst="rect">
            <a:avLst/>
          </a:prstGeom>
        </p:spPr>
        <p:txBody>
          <a:bodyPr vert="horz" wrap="square" lIns="0" tIns="16510" rIns="0" bIns="0" rtlCol="0">
            <a:spAutoFit/>
          </a:bodyPr>
          <a:lstStyle/>
          <a:p>
            <a:pPr marL="12700">
              <a:spcBef>
                <a:spcPts val="130"/>
              </a:spcBef>
            </a:pPr>
            <a:r>
              <a:rPr sz="750" i="1" spc="-20" dirty="0">
                <a:solidFill>
                  <a:srgbClr val="171514"/>
                </a:solidFill>
                <a:latin typeface="Arial"/>
                <a:cs typeface="Arial"/>
              </a:rPr>
              <a:t>s</a:t>
            </a:r>
            <a:endParaRPr sz="750">
              <a:latin typeface="Arial"/>
              <a:cs typeface="Arial"/>
            </a:endParaRPr>
          </a:p>
        </p:txBody>
      </p:sp>
      <p:sp>
        <p:nvSpPr>
          <p:cNvPr id="49" name="object 49"/>
          <p:cNvSpPr txBox="1"/>
          <p:nvPr/>
        </p:nvSpPr>
        <p:spPr>
          <a:xfrm>
            <a:off x="8331720" y="6089312"/>
            <a:ext cx="168275" cy="132087"/>
          </a:xfrm>
          <a:prstGeom prst="rect">
            <a:avLst/>
          </a:prstGeom>
        </p:spPr>
        <p:txBody>
          <a:bodyPr vert="horz" wrap="square" lIns="0" tIns="16510" rIns="0" bIns="0" rtlCol="0">
            <a:spAutoFit/>
          </a:bodyPr>
          <a:lstStyle/>
          <a:p>
            <a:pPr marL="12700">
              <a:spcBef>
                <a:spcPts val="130"/>
              </a:spcBef>
            </a:pPr>
            <a:r>
              <a:rPr sz="750" i="1" spc="20" dirty="0">
                <a:solidFill>
                  <a:srgbClr val="171514"/>
                </a:solidFill>
                <a:latin typeface="Arial"/>
                <a:cs typeface="Arial"/>
              </a:rPr>
              <a:t>yo</a:t>
            </a:r>
            <a:r>
              <a:rPr sz="500" spc="5" dirty="0">
                <a:solidFill>
                  <a:srgbClr val="171514"/>
                </a:solidFill>
                <a:latin typeface="Microsoft Sans Serif"/>
                <a:cs typeface="Microsoft Sans Serif"/>
              </a:rPr>
              <a:t>2</a:t>
            </a:r>
            <a:endParaRPr sz="500">
              <a:latin typeface="Microsoft Sans Serif"/>
              <a:cs typeface="Microsoft Sans Serif"/>
            </a:endParaRPr>
          </a:p>
        </p:txBody>
      </p:sp>
      <p:sp>
        <p:nvSpPr>
          <p:cNvPr id="50" name="object 50"/>
          <p:cNvSpPr txBox="1"/>
          <p:nvPr/>
        </p:nvSpPr>
        <p:spPr>
          <a:xfrm>
            <a:off x="6189441" y="6210233"/>
            <a:ext cx="168275" cy="132087"/>
          </a:xfrm>
          <a:prstGeom prst="rect">
            <a:avLst/>
          </a:prstGeom>
        </p:spPr>
        <p:txBody>
          <a:bodyPr vert="horz" wrap="square" lIns="0" tIns="16510" rIns="0" bIns="0" rtlCol="0">
            <a:spAutoFit/>
          </a:bodyPr>
          <a:lstStyle/>
          <a:p>
            <a:pPr marL="12700">
              <a:spcBef>
                <a:spcPts val="130"/>
              </a:spcBef>
            </a:pPr>
            <a:r>
              <a:rPr sz="750" i="1" spc="20" dirty="0">
                <a:solidFill>
                  <a:srgbClr val="171514"/>
                </a:solidFill>
                <a:latin typeface="Arial"/>
                <a:cs typeface="Arial"/>
              </a:rPr>
              <a:t>yo</a:t>
            </a:r>
            <a:r>
              <a:rPr sz="500" spc="5" dirty="0">
                <a:solidFill>
                  <a:srgbClr val="171514"/>
                </a:solidFill>
                <a:latin typeface="Microsoft Sans Serif"/>
                <a:cs typeface="Microsoft Sans Serif"/>
              </a:rPr>
              <a:t>3</a:t>
            </a:r>
            <a:endParaRPr sz="500">
              <a:latin typeface="Microsoft Sans Serif"/>
              <a:cs typeface="Microsoft Sans Serif"/>
            </a:endParaRPr>
          </a:p>
        </p:txBody>
      </p:sp>
      <p:sp>
        <p:nvSpPr>
          <p:cNvPr id="51" name="object 51"/>
          <p:cNvSpPr txBox="1"/>
          <p:nvPr/>
        </p:nvSpPr>
        <p:spPr>
          <a:xfrm>
            <a:off x="6699335" y="6849611"/>
            <a:ext cx="540385" cy="89768"/>
          </a:xfrm>
          <a:prstGeom prst="rect">
            <a:avLst/>
          </a:prstGeom>
        </p:spPr>
        <p:txBody>
          <a:bodyPr vert="horz" wrap="square" lIns="0" tIns="12700" rIns="0" bIns="0" rtlCol="0">
            <a:spAutoFit/>
          </a:bodyPr>
          <a:lstStyle/>
          <a:p>
            <a:pPr marL="12700">
              <a:spcBef>
                <a:spcPts val="100"/>
              </a:spcBef>
            </a:pPr>
            <a:r>
              <a:rPr sz="500" spc="15" dirty="0">
                <a:solidFill>
                  <a:srgbClr val="171514"/>
                </a:solidFill>
                <a:latin typeface="Microsoft Sans Serif"/>
                <a:cs typeface="Microsoft Sans Serif"/>
              </a:rPr>
              <a:t>camino</a:t>
            </a:r>
            <a:r>
              <a:rPr sz="500" spc="-30" dirty="0">
                <a:solidFill>
                  <a:srgbClr val="171514"/>
                </a:solidFill>
                <a:latin typeface="Microsoft Sans Serif"/>
                <a:cs typeface="Microsoft Sans Serif"/>
              </a:rPr>
              <a:t> </a:t>
            </a:r>
            <a:r>
              <a:rPr sz="500" spc="20" dirty="0">
                <a:solidFill>
                  <a:srgbClr val="171514"/>
                </a:solidFill>
                <a:latin typeface="Microsoft Sans Serif"/>
                <a:cs typeface="Microsoft Sans Serif"/>
              </a:rPr>
              <a:t>preferido</a:t>
            </a:r>
            <a:endParaRPr sz="500">
              <a:latin typeface="Microsoft Sans Serif"/>
              <a:cs typeface="Microsoft Sans Serif"/>
            </a:endParaRPr>
          </a:p>
        </p:txBody>
      </p:sp>
      <p:sp>
        <p:nvSpPr>
          <p:cNvPr id="52" name="object 52"/>
          <p:cNvSpPr txBox="1"/>
          <p:nvPr/>
        </p:nvSpPr>
        <p:spPr>
          <a:xfrm>
            <a:off x="5337058" y="7189429"/>
            <a:ext cx="4024629" cy="594360"/>
          </a:xfrm>
          <a:prstGeom prst="rect">
            <a:avLst/>
          </a:prstGeom>
        </p:spPr>
        <p:txBody>
          <a:bodyPr vert="horz" wrap="square" lIns="0" tIns="12700" rIns="0" bIns="0" rtlCol="0">
            <a:spAutoFit/>
          </a:bodyPr>
          <a:lstStyle/>
          <a:p>
            <a:pPr marL="1127125">
              <a:spcBef>
                <a:spcPts val="100"/>
              </a:spcBef>
              <a:tabLst>
                <a:tab pos="3069590" algn="l"/>
              </a:tabLst>
            </a:pPr>
            <a:r>
              <a:rPr sz="1425" spc="-30" baseline="2923" dirty="0">
                <a:solidFill>
                  <a:srgbClr val="171514"/>
                </a:solidFill>
                <a:latin typeface="Microsoft Sans Serif"/>
                <a:cs typeface="Microsoft Sans Serif"/>
              </a:rPr>
              <a:t>(a)	</a:t>
            </a:r>
            <a:r>
              <a:rPr sz="950" spc="-5" dirty="0">
                <a:solidFill>
                  <a:srgbClr val="171514"/>
                </a:solidFill>
                <a:latin typeface="Microsoft Sans Serif"/>
                <a:cs typeface="Microsoft Sans Serif"/>
              </a:rPr>
              <a:t>(b)</a:t>
            </a:r>
            <a:endParaRPr sz="950" dirty="0">
              <a:latin typeface="Microsoft Sans Serif"/>
              <a:cs typeface="Microsoft Sans Serif"/>
            </a:endParaRPr>
          </a:p>
          <a:p>
            <a:pPr>
              <a:spcBef>
                <a:spcPts val="35"/>
              </a:spcBef>
            </a:pPr>
            <a:endParaRPr sz="1000" dirty="0">
              <a:latin typeface="Microsoft Sans Serif"/>
              <a:cs typeface="Microsoft Sans Serif"/>
            </a:endParaRPr>
          </a:p>
          <a:p>
            <a:pPr marL="12700" marR="5080">
              <a:lnSpc>
                <a:spcPct val="120000"/>
              </a:lnSpc>
              <a:spcBef>
                <a:spcPts val="5"/>
              </a:spcBef>
            </a:pPr>
            <a:r>
              <a:rPr sz="750" b="1" spc="-10" dirty="0">
                <a:solidFill>
                  <a:srgbClr val="171514"/>
                </a:solidFill>
                <a:latin typeface="Arial"/>
                <a:cs typeface="Arial"/>
              </a:rPr>
              <a:t>FIGURA </a:t>
            </a:r>
            <a:r>
              <a:rPr sz="750" b="1" spc="10" dirty="0">
                <a:solidFill>
                  <a:srgbClr val="171514"/>
                </a:solidFill>
                <a:latin typeface="Arial"/>
                <a:cs typeface="Arial"/>
              </a:rPr>
              <a:t>8.11</a:t>
            </a:r>
            <a:r>
              <a:rPr sz="750" spc="10" dirty="0">
                <a:solidFill>
                  <a:srgbClr val="171514"/>
                </a:solidFill>
                <a:latin typeface="Microsoft Sans Serif"/>
                <a:cs typeface="Microsoft Sans Serif"/>
              </a:rPr>
              <a:t>Caminos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bajada</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separación</a:t>
            </a:r>
            <a:r>
              <a:rPr sz="750" i="1" spc="15" dirty="0">
                <a:solidFill>
                  <a:srgbClr val="171514"/>
                </a:solidFill>
                <a:latin typeface="Arial"/>
                <a:cs typeface="Arial"/>
              </a:rPr>
              <a:t>s</a:t>
            </a:r>
            <a:r>
              <a:rPr sz="750" spc="1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bucle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5" dirty="0">
                <a:solidFill>
                  <a:srgbClr val="171514"/>
                </a:solidFill>
                <a:latin typeface="Microsoft Sans Serif"/>
                <a:cs typeface="Microsoft Sans Serif"/>
              </a:rPr>
              <a:t>(b)</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voladizo.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(a</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Aceptable</a:t>
            </a:r>
            <a:r>
              <a:rPr sz="750" spc="-10"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si</a:t>
            </a:r>
            <a:r>
              <a:rPr sz="750" i="1" dirty="0">
                <a:solidFill>
                  <a:srgbClr val="171514"/>
                </a:solidFill>
                <a:latin typeface="Arial"/>
                <a:cs typeface="Arial"/>
              </a:rPr>
              <a:t>yo</a:t>
            </a:r>
            <a:r>
              <a:rPr sz="450" dirty="0">
                <a:solidFill>
                  <a:srgbClr val="171514"/>
                </a:solidFill>
                <a:latin typeface="Microsoft Sans Serif"/>
                <a:cs typeface="Microsoft Sans Serif"/>
              </a:rPr>
              <a:t>2</a:t>
            </a:r>
            <a:r>
              <a:rPr sz="750" dirty="0">
                <a:solidFill>
                  <a:srgbClr val="171514"/>
                </a:solidFill>
                <a:latin typeface="Lucida Sans Unicode"/>
                <a:cs typeface="Lucida Sans Unicode"/>
              </a:rPr>
              <a:t>≥</a:t>
            </a:r>
            <a:r>
              <a:rPr sz="750" i="1" dirty="0">
                <a:solidFill>
                  <a:srgbClr val="171514"/>
                </a:solidFill>
                <a:latin typeface="Arial"/>
                <a:cs typeface="Arial"/>
              </a:rPr>
              <a:t>s</a:t>
            </a:r>
            <a:r>
              <a:rPr sz="750" dirty="0">
                <a:solidFill>
                  <a:srgbClr val="171514"/>
                </a:solidFill>
                <a:latin typeface="Microsoft Sans Serif"/>
                <a:cs typeface="Microsoft Sans Serif"/>
              </a:rPr>
              <a:t>,</a:t>
            </a:r>
            <a:r>
              <a:rPr sz="750" i="1" dirty="0">
                <a:solidFill>
                  <a:srgbClr val="171514"/>
                </a:solidFill>
                <a:latin typeface="Arial"/>
                <a:cs typeface="Arial"/>
              </a:rPr>
              <a:t>yo</a:t>
            </a:r>
            <a:r>
              <a:rPr sz="750" dirty="0">
                <a:solidFill>
                  <a:srgbClr val="171514"/>
                </a:solidFill>
                <a:latin typeface="Microsoft Sans Serif"/>
                <a:cs typeface="Microsoft Sans Serif"/>
              </a:rPr>
              <a:t>=</a:t>
            </a:r>
            <a:r>
              <a:rPr sz="750" i="1" dirty="0">
                <a:solidFill>
                  <a:srgbClr val="171514"/>
                </a:solidFill>
                <a:latin typeface="Arial"/>
                <a:cs typeface="Arial"/>
              </a:rPr>
              <a:t>yo</a:t>
            </a:r>
            <a:r>
              <a:rPr sz="450" dirty="0">
                <a:solidFill>
                  <a:srgbClr val="171514"/>
                </a:solidFill>
                <a:latin typeface="Microsoft Sans Serif"/>
                <a:cs typeface="Microsoft Sans Serif"/>
              </a:rPr>
              <a:t>1</a:t>
            </a:r>
            <a:r>
              <a:rPr sz="750" dirty="0">
                <a:solidFill>
                  <a:srgbClr val="171514"/>
                </a:solidFill>
                <a:latin typeface="Microsoft Sans Serif"/>
                <a:cs typeface="Microsoft Sans Serif"/>
              </a:rPr>
              <a:t>+</a:t>
            </a:r>
            <a:r>
              <a:rPr sz="750" i="1" dirty="0">
                <a:solidFill>
                  <a:srgbClr val="171514"/>
                </a:solidFill>
                <a:latin typeface="Arial"/>
                <a:cs typeface="Arial"/>
              </a:rPr>
              <a:t>yo</a:t>
            </a:r>
            <a:r>
              <a:rPr sz="450" dirty="0">
                <a:solidFill>
                  <a:srgbClr val="171514"/>
                </a:solidFill>
                <a:latin typeface="Microsoft Sans Serif"/>
                <a:cs typeface="Microsoft Sans Serif"/>
              </a:rPr>
              <a:t>2</a:t>
            </a:r>
            <a:r>
              <a:rPr sz="750" dirty="0">
                <a:solidFill>
                  <a:srgbClr val="171514"/>
                </a:solidFill>
                <a:latin typeface="Microsoft Sans Serif"/>
                <a:cs typeface="Microsoft Sans Serif"/>
              </a:rPr>
              <a:t>+</a:t>
            </a:r>
            <a:r>
              <a:rPr sz="750" i="1" dirty="0">
                <a:solidFill>
                  <a:srgbClr val="171514"/>
                </a:solidFill>
                <a:latin typeface="Arial"/>
                <a:cs typeface="Arial"/>
              </a:rPr>
              <a:t>yo</a:t>
            </a:r>
            <a:r>
              <a:rPr sz="450" i="1" dirty="0">
                <a:solidFill>
                  <a:srgbClr val="171514"/>
                </a:solidFill>
                <a:latin typeface="Arial"/>
                <a:cs typeface="Arial"/>
              </a:rPr>
              <a:t>3</a:t>
            </a:r>
            <a:r>
              <a:rPr sz="75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(b)</a:t>
            </a:r>
            <a:r>
              <a:rPr sz="750" i="1" spc="5" dirty="0">
                <a:solidFill>
                  <a:srgbClr val="171514"/>
                </a:solidFill>
                <a:latin typeface="Arial"/>
                <a:cs typeface="Arial"/>
              </a:rPr>
              <a:t>yo</a:t>
            </a:r>
            <a:r>
              <a:rPr sz="750" i="1" spc="-15" dirty="0">
                <a:solidFill>
                  <a:srgbClr val="171514"/>
                </a:solidFill>
                <a:latin typeface="Arial"/>
                <a:cs typeface="Arial"/>
              </a:rPr>
              <a:t> </a:t>
            </a:r>
            <a:r>
              <a:rPr sz="750" i="1" spc="-10" dirty="0">
                <a:solidFill>
                  <a:srgbClr val="171514"/>
                </a:solidFill>
                <a:latin typeface="Arial"/>
                <a:cs typeface="Arial"/>
              </a:rPr>
              <a:t>=</a:t>
            </a:r>
            <a:r>
              <a:rPr sz="750" i="1" spc="-15" dirty="0">
                <a:solidFill>
                  <a:srgbClr val="171514"/>
                </a:solidFill>
                <a:latin typeface="Arial"/>
                <a:cs typeface="Arial"/>
              </a:rPr>
              <a:t> </a:t>
            </a:r>
            <a:r>
              <a:rPr sz="750" i="1" spc="10" dirty="0">
                <a:solidFill>
                  <a:srgbClr val="171514"/>
                </a:solidFill>
                <a:latin typeface="Arial"/>
                <a:cs typeface="Arial"/>
              </a:rPr>
              <a:t>yo</a:t>
            </a:r>
            <a:r>
              <a:rPr sz="450" spc="10" dirty="0">
                <a:solidFill>
                  <a:srgbClr val="171514"/>
                </a:solidFill>
                <a:latin typeface="Microsoft Sans Serif"/>
                <a:cs typeface="Microsoft Sans Serif"/>
              </a:rPr>
              <a:t>1</a:t>
            </a:r>
            <a:r>
              <a:rPr sz="750" spc="10" dirty="0">
                <a:solidFill>
                  <a:srgbClr val="171514"/>
                </a:solidFill>
                <a:latin typeface="Microsoft Sans Serif"/>
                <a:cs typeface="Microsoft Sans Serif"/>
              </a:rPr>
              <a:t>+</a:t>
            </a:r>
            <a:r>
              <a:rPr sz="750" i="1" spc="10" dirty="0">
                <a:solidFill>
                  <a:srgbClr val="171514"/>
                </a:solidFill>
                <a:latin typeface="Arial"/>
                <a:cs typeface="Arial"/>
              </a:rPr>
              <a:t>yo</a:t>
            </a:r>
            <a:r>
              <a:rPr sz="450" spc="10" dirty="0">
                <a:solidFill>
                  <a:srgbClr val="171514"/>
                </a:solidFill>
                <a:latin typeface="Microsoft Sans Serif"/>
                <a:cs typeface="Microsoft Sans Serif"/>
              </a:rPr>
              <a:t>2</a:t>
            </a:r>
            <a:r>
              <a:rPr sz="750" spc="10"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385139"/>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pic>
        <p:nvPicPr>
          <p:cNvPr id="3" name="object 3"/>
          <p:cNvPicPr/>
          <p:nvPr/>
        </p:nvPicPr>
        <p:blipFill>
          <a:blip r:embed="rId2" cstate="print"/>
          <a:stretch>
            <a:fillRect/>
          </a:stretch>
        </p:blipFill>
        <p:spPr>
          <a:xfrm>
            <a:off x="6376289" y="4216400"/>
            <a:ext cx="2239048" cy="2572258"/>
          </a:xfrm>
          <a:prstGeom prst="rect">
            <a:avLst/>
          </a:prstGeom>
        </p:spPr>
      </p:pic>
      <p:sp>
        <p:nvSpPr>
          <p:cNvPr id="4" name="object 4"/>
          <p:cNvSpPr txBox="1"/>
          <p:nvPr/>
        </p:nvSpPr>
        <p:spPr>
          <a:xfrm>
            <a:off x="5337166"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5" name="object 5"/>
          <p:cNvSpPr txBox="1"/>
          <p:nvPr/>
        </p:nvSpPr>
        <p:spPr>
          <a:xfrm>
            <a:off x="9422250"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149</a:t>
            </a:r>
            <a:endParaRPr sz="900">
              <a:latin typeface="Arial"/>
              <a:cs typeface="Arial"/>
            </a:endParaRPr>
          </a:p>
        </p:txBody>
      </p:sp>
      <p:sp>
        <p:nvSpPr>
          <p:cNvPr id="6" name="object 6"/>
          <p:cNvSpPr txBox="1"/>
          <p:nvPr/>
        </p:nvSpPr>
        <p:spPr>
          <a:xfrm>
            <a:off x="5337175" y="740789"/>
            <a:ext cx="4333240" cy="3266920"/>
          </a:xfrm>
          <a:prstGeom prst="rect">
            <a:avLst/>
          </a:prstGeom>
        </p:spPr>
        <p:txBody>
          <a:bodyPr vert="horz" wrap="square" lIns="0" tIns="12700" rIns="0" bIns="0" rtlCol="0">
            <a:spAutoFit/>
          </a:bodyPr>
          <a:lstStyle/>
          <a:p>
            <a:pPr marL="317500" marR="313690" indent="-129539">
              <a:lnSpc>
                <a:spcPct val="133300"/>
              </a:lnSpc>
              <a:spcBef>
                <a:spcPts val="100"/>
              </a:spcBef>
            </a:pPr>
            <a:r>
              <a:rPr sz="750" dirty="0">
                <a:solidFill>
                  <a:srgbClr val="171514"/>
                </a:solidFill>
                <a:latin typeface="Microsoft Sans Serif"/>
                <a:cs typeface="Microsoft Sans Serif"/>
              </a:rPr>
              <a:t>7. </a:t>
            </a:r>
            <a:r>
              <a:rPr sz="750" spc="-35" dirty="0">
                <a:solidFill>
                  <a:srgbClr val="171514"/>
                </a:solidFill>
                <a:latin typeface="Microsoft Sans Serif"/>
                <a:cs typeface="Microsoft Sans Serif"/>
              </a:rPr>
              <a:t>Si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van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utilizar barras de </a:t>
            </a:r>
            <a:r>
              <a:rPr sz="750" spc="45" dirty="0">
                <a:solidFill>
                  <a:srgbClr val="171514"/>
                </a:solidFill>
                <a:latin typeface="Microsoft Sans Serif"/>
                <a:cs typeface="Microsoft Sans Serif"/>
              </a:rPr>
              <a:t>hormigón </a:t>
            </a:r>
            <a:r>
              <a:rPr sz="750" spc="35" dirty="0">
                <a:solidFill>
                  <a:srgbClr val="171514"/>
                </a:solidFill>
                <a:latin typeface="Microsoft Sans Serif"/>
                <a:cs typeface="Microsoft Sans Serif"/>
              </a:rPr>
              <a:t>armado </a:t>
            </a:r>
            <a:r>
              <a:rPr sz="750" spc="20" dirty="0">
                <a:solidFill>
                  <a:srgbClr val="171514"/>
                </a:solidFill>
                <a:latin typeface="Microsoft Sans Serif"/>
                <a:cs typeface="Microsoft Sans Serif"/>
              </a:rPr>
              <a:t>del edificio </a:t>
            </a:r>
            <a:r>
              <a:rPr sz="750" spc="30" dirty="0">
                <a:solidFill>
                  <a:srgbClr val="171514"/>
                </a:solidFill>
                <a:latin typeface="Microsoft Sans Serif"/>
                <a:cs typeface="Microsoft Sans Serif"/>
              </a:rPr>
              <a:t>como </a:t>
            </a:r>
            <a:r>
              <a:rPr sz="750" spc="25" dirty="0" err="1">
                <a:solidFill>
                  <a:srgbClr val="171514"/>
                </a:solidFill>
                <a:latin typeface="Microsoft Sans Serif"/>
                <a:cs typeface="Microsoft Sans Serif"/>
              </a:rPr>
              <a:t>conductores</a:t>
            </a:r>
            <a:r>
              <a:rPr sz="750" spc="2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bajada</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deben </a:t>
            </a:r>
            <a:r>
              <a:rPr sz="750" spc="45" dirty="0">
                <a:solidFill>
                  <a:srgbClr val="171514"/>
                </a:solidFill>
                <a:latin typeface="Microsoft Sans Serif"/>
                <a:cs typeface="Microsoft Sans Serif"/>
              </a:rPr>
              <a:t>formar </a:t>
            </a:r>
            <a:r>
              <a:rPr sz="750" spc="30" dirty="0">
                <a:solidFill>
                  <a:srgbClr val="171514"/>
                </a:solidFill>
                <a:latin typeface="Microsoft Sans Serif"/>
                <a:cs typeface="Microsoft Sans Serif"/>
              </a:rPr>
              <a:t>una estructura continua </a:t>
            </a:r>
            <a:r>
              <a:rPr sz="750" spc="40" dirty="0">
                <a:solidFill>
                  <a:srgbClr val="171514"/>
                </a:solidFill>
                <a:latin typeface="Microsoft Sans Serif"/>
                <a:cs typeface="Microsoft Sans Serif"/>
              </a:rPr>
              <a:t>dentro </a:t>
            </a:r>
            <a:r>
              <a:rPr sz="750" spc="20" dirty="0">
                <a:solidFill>
                  <a:srgbClr val="171514"/>
                </a:solidFill>
                <a:latin typeface="Microsoft Sans Serif"/>
                <a:cs typeface="Microsoft Sans Serif"/>
              </a:rPr>
              <a:t>del </a:t>
            </a:r>
            <a:r>
              <a:rPr sz="750" spc="45" dirty="0">
                <a:solidFill>
                  <a:srgbClr val="171514"/>
                </a:solidFill>
                <a:latin typeface="Microsoft Sans Serif"/>
                <a:cs typeface="Microsoft Sans Serif"/>
              </a:rPr>
              <a:t>hormigón</a:t>
            </a:r>
            <a:r>
              <a:rPr sz="750" spc="45"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5" dirty="0" err="1" smtClean="0">
                <a:solidFill>
                  <a:srgbClr val="171514"/>
                </a:solidFill>
                <a:latin typeface="Microsoft Sans Serif"/>
                <a:cs typeface="Microsoft Sans Serif"/>
              </a:rPr>
              <a:t>conexión</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equipotencial</a:t>
            </a:r>
            <a:r>
              <a:rPr sz="750" spc="2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conexión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deben </a:t>
            </a:r>
            <a:r>
              <a:rPr sz="750" spc="35" dirty="0">
                <a:solidFill>
                  <a:srgbClr val="171514"/>
                </a:solidFill>
                <a:latin typeface="Microsoft Sans Serif"/>
                <a:cs typeface="Microsoft Sans Serif"/>
              </a:rPr>
              <a:t>cumplir </a:t>
            </a:r>
            <a:r>
              <a:rPr sz="750" spc="20" dirty="0">
                <a:solidFill>
                  <a:srgbClr val="171514"/>
                </a:solidFill>
                <a:latin typeface="Microsoft Sans Serif"/>
                <a:cs typeface="Microsoft Sans Serif"/>
              </a:rPr>
              <a:t>con </a:t>
            </a:r>
            <a:r>
              <a:rPr sz="750" dirty="0">
                <a:solidFill>
                  <a:srgbClr val="171514"/>
                </a:solidFill>
                <a:latin typeface="Microsoft Sans Serif"/>
                <a:cs typeface="Microsoft Sans Serif"/>
              </a:rPr>
              <a:t>las </a:t>
            </a:r>
            <a:r>
              <a:rPr sz="750" spc="10" dirty="0" err="1">
                <a:solidFill>
                  <a:srgbClr val="171514"/>
                </a:solidFill>
                <a:latin typeface="Microsoft Sans Serif"/>
                <a:cs typeface="Microsoft Sans Serif"/>
              </a:rPr>
              <a:t>especificaciones</a:t>
            </a:r>
            <a:r>
              <a:rPr sz="750" spc="10" dirty="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IEC</a:t>
            </a:r>
            <a:r>
              <a:rPr lang="es-ES" sz="750" spc="-3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62305-1 </a:t>
            </a:r>
            <a:r>
              <a:rPr sz="750" spc="35" dirty="0">
                <a:solidFill>
                  <a:srgbClr val="171514"/>
                </a:solidFill>
                <a:latin typeface="Microsoft Sans Serif"/>
                <a:cs typeface="Microsoft Sans Serif"/>
              </a:rPr>
              <a:t>o </a:t>
            </a:r>
            <a:r>
              <a:rPr sz="750" spc="-10" dirty="0">
                <a:solidFill>
                  <a:srgbClr val="171514"/>
                </a:solidFill>
                <a:latin typeface="Microsoft Sans Serif"/>
                <a:cs typeface="Microsoft Sans Serif"/>
              </a:rPr>
              <a:t>NFPA-780. </a:t>
            </a:r>
            <a:r>
              <a:rPr sz="750" spc="-15" dirty="0">
                <a:solidFill>
                  <a:srgbClr val="171514"/>
                </a:solidFill>
                <a:latin typeface="Microsoft Sans Serif"/>
                <a:cs typeface="Microsoft Sans Serif"/>
              </a:rPr>
              <a:t>La </a:t>
            </a:r>
            <a:r>
              <a:rPr sz="750" spc="15" dirty="0">
                <a:solidFill>
                  <a:srgbClr val="171514"/>
                </a:solidFill>
                <a:latin typeface="Microsoft Sans Serif"/>
                <a:cs typeface="Microsoft Sans Serif"/>
              </a:rPr>
              <a:t>estrecha </a:t>
            </a:r>
            <a:r>
              <a:rPr sz="750" spc="20" dirty="0">
                <a:solidFill>
                  <a:srgbClr val="171514"/>
                </a:solidFill>
                <a:latin typeface="Microsoft Sans Serif"/>
                <a:cs typeface="Microsoft Sans Serif"/>
              </a:rPr>
              <a:t>cooperación </a:t>
            </a:r>
            <a:r>
              <a:rPr sz="750" spc="35" dirty="0">
                <a:solidFill>
                  <a:srgbClr val="171514"/>
                </a:solidFill>
                <a:latin typeface="Microsoft Sans Serif"/>
                <a:cs typeface="Microsoft Sans Serif"/>
              </a:rPr>
              <a:t>entre </a:t>
            </a:r>
            <a:r>
              <a:rPr sz="750" spc="25" dirty="0">
                <a:solidFill>
                  <a:srgbClr val="171514"/>
                </a:solidFill>
                <a:latin typeface="Microsoft Sans Serif"/>
                <a:cs typeface="Microsoft Sans Serif"/>
              </a:rPr>
              <a:t>constructores</a:t>
            </a:r>
            <a:r>
              <a:rPr sz="750" spc="25"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0" dirty="0" err="1" smtClean="0">
                <a:solidFill>
                  <a:srgbClr val="171514"/>
                </a:solidFill>
                <a:latin typeface="Microsoft Sans Serif"/>
                <a:cs typeface="Microsoft Sans Serif"/>
              </a:rPr>
              <a:t>consultores</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eléctricos</a:t>
            </a:r>
            <a:r>
              <a:rPr sz="750" spc="1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absolutamente </a:t>
            </a:r>
            <a:r>
              <a:rPr sz="750" spc="10" dirty="0">
                <a:solidFill>
                  <a:srgbClr val="171514"/>
                </a:solidFill>
                <a:latin typeface="Microsoft Sans Serif"/>
                <a:cs typeface="Microsoft Sans Serif"/>
              </a:rPr>
              <a:t>necesaria </a:t>
            </a:r>
            <a:r>
              <a:rPr sz="750" spc="15" dirty="0">
                <a:solidFill>
                  <a:srgbClr val="171514"/>
                </a:solidFill>
                <a:latin typeface="Microsoft Sans Serif"/>
                <a:cs typeface="Microsoft Sans Serif"/>
              </a:rPr>
              <a:t>desde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etapa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diseño </a:t>
            </a:r>
            <a:r>
              <a:rPr sz="750" spc="5" dirty="0">
                <a:solidFill>
                  <a:srgbClr val="171514"/>
                </a:solidFill>
                <a:latin typeface="Microsoft Sans Serif"/>
                <a:cs typeface="Microsoft Sans Serif"/>
              </a:rPr>
              <a:t>y </a:t>
            </a:r>
            <a:r>
              <a:rPr sz="750" spc="35" dirty="0">
                <a:solidFill>
                  <a:srgbClr val="171514"/>
                </a:solidFill>
                <a:latin typeface="Microsoft Sans Serif"/>
                <a:cs typeface="Microsoft Sans Serif"/>
              </a:rPr>
              <a:t>durante </a:t>
            </a:r>
            <a:r>
              <a:rPr sz="750" spc="35" dirty="0" err="1">
                <a:solidFill>
                  <a:srgbClr val="171514"/>
                </a:solidFill>
                <a:latin typeface="Microsoft Sans Serif"/>
                <a:cs typeface="Microsoft Sans Serif"/>
              </a:rPr>
              <a:t>toda</a:t>
            </a:r>
            <a:r>
              <a:rPr sz="750" spc="35"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etapa</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construcción.</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Si</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puede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garantizar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continuidad</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eléctrica</a:t>
            </a:r>
            <a:r>
              <a:rPr sz="750" spc="1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deben</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utilizar</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conductores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bajada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separados</a:t>
            </a:r>
            <a:r>
              <a:rPr sz="750" spc="15"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00" dirty="0">
              <a:latin typeface="Microsoft Sans Serif"/>
              <a:cs typeface="Microsoft Sans Serif"/>
            </a:endParaRPr>
          </a:p>
          <a:p>
            <a:pPr marL="12700">
              <a:spcBef>
                <a:spcPts val="865"/>
              </a:spcBef>
            </a:pPr>
            <a:r>
              <a:rPr sz="850" b="1" spc="10" dirty="0">
                <a:solidFill>
                  <a:srgbClr val="171514"/>
                </a:solidFill>
                <a:latin typeface="Arial"/>
                <a:cs typeface="Arial"/>
              </a:rPr>
              <a:t>8.3.4</a:t>
            </a:r>
            <a:r>
              <a:rPr sz="850" b="1" spc="-45" dirty="0">
                <a:solidFill>
                  <a:srgbClr val="171514"/>
                </a:solidFill>
                <a:latin typeface="Arial"/>
                <a:cs typeface="Arial"/>
              </a:rPr>
              <a:t> </a:t>
            </a:r>
            <a:r>
              <a:rPr sz="850" b="1" spc="20" dirty="0">
                <a:solidFill>
                  <a:srgbClr val="171514"/>
                </a:solidFill>
                <a:latin typeface="Arial"/>
                <a:cs typeface="Arial"/>
              </a:rPr>
              <a:t>toneladas</a:t>
            </a:r>
            <a:r>
              <a:rPr sz="550" b="1" spc="20" dirty="0">
                <a:solidFill>
                  <a:srgbClr val="171514"/>
                </a:solidFill>
                <a:latin typeface="Arial"/>
                <a:cs typeface="Arial"/>
              </a:rPr>
              <a:t>tipos</a:t>
            </a:r>
            <a:r>
              <a:rPr sz="550" b="1" spc="-25" dirty="0">
                <a:solidFill>
                  <a:srgbClr val="171514"/>
                </a:solidFill>
                <a:latin typeface="Arial"/>
                <a:cs typeface="Arial"/>
              </a:rPr>
              <a:t> </a:t>
            </a:r>
            <a:r>
              <a:rPr sz="550" b="1" spc="5" dirty="0">
                <a:solidFill>
                  <a:srgbClr val="171514"/>
                </a:solidFill>
                <a:latin typeface="Arial"/>
                <a:cs typeface="Arial"/>
              </a:rPr>
              <a:t>de</a:t>
            </a:r>
            <a:r>
              <a:rPr sz="850" b="1" spc="5" dirty="0">
                <a:solidFill>
                  <a:srgbClr val="171514"/>
                </a:solidFill>
                <a:latin typeface="Arial"/>
                <a:cs typeface="Arial"/>
              </a:rPr>
              <a:t>C</a:t>
            </a:r>
            <a:r>
              <a:rPr sz="550" b="1" spc="5" dirty="0">
                <a:solidFill>
                  <a:srgbClr val="171514"/>
                </a:solidFill>
                <a:latin typeface="Arial"/>
                <a:cs typeface="Arial"/>
              </a:rPr>
              <a:t>onductores</a:t>
            </a:r>
            <a:endParaRPr sz="550" dirty="0">
              <a:latin typeface="Arial"/>
              <a:cs typeface="Arial"/>
            </a:endParaRPr>
          </a:p>
          <a:p>
            <a:pPr marL="12700" marR="5080">
              <a:lnSpc>
                <a:spcPct val="133300"/>
              </a:lnSpc>
              <a:spcBef>
                <a:spcPts val="580"/>
              </a:spcBef>
            </a:pPr>
            <a:r>
              <a:rPr sz="750" spc="-5" dirty="0">
                <a:solidFill>
                  <a:srgbClr val="171514"/>
                </a:solidFill>
                <a:latin typeface="Microsoft Sans Serif"/>
                <a:cs typeface="Microsoft Sans Serif"/>
              </a:rPr>
              <a:t>Los </a:t>
            </a:r>
            <a:r>
              <a:rPr sz="750" spc="25" dirty="0">
                <a:solidFill>
                  <a:srgbClr val="171514"/>
                </a:solidFill>
                <a:latin typeface="Microsoft Sans Serif"/>
                <a:cs typeface="Microsoft Sans Serif"/>
              </a:rPr>
              <a:t>conductores de </a:t>
            </a:r>
            <a:r>
              <a:rPr sz="750" spc="30" dirty="0">
                <a:solidFill>
                  <a:srgbClr val="171514"/>
                </a:solidFill>
                <a:latin typeface="Microsoft Sans Serif"/>
                <a:cs typeface="Microsoft Sans Serif"/>
              </a:rPr>
              <a:t>terminación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aire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conductores de </a:t>
            </a:r>
            <a:r>
              <a:rPr sz="750" spc="20" dirty="0">
                <a:solidFill>
                  <a:srgbClr val="171514"/>
                </a:solidFill>
                <a:latin typeface="Microsoft Sans Serif"/>
                <a:cs typeface="Microsoft Sans Serif"/>
              </a:rPr>
              <a:t>bajada </a:t>
            </a:r>
            <a:r>
              <a:rPr sz="750" spc="30" dirty="0">
                <a:solidFill>
                  <a:srgbClr val="171514"/>
                </a:solidFill>
                <a:latin typeface="Microsoft Sans Serif"/>
                <a:cs typeface="Microsoft Sans Serif"/>
              </a:rPr>
              <a:t>pueden </a:t>
            </a:r>
            <a:r>
              <a:rPr sz="750" spc="15" dirty="0">
                <a:solidFill>
                  <a:srgbClr val="171514"/>
                </a:solidFill>
                <a:latin typeface="Microsoft Sans Serif"/>
                <a:cs typeface="Microsoft Sans Serif"/>
              </a:rPr>
              <a:t>ser </a:t>
            </a:r>
            <a:r>
              <a:rPr sz="750" spc="25" dirty="0">
                <a:solidFill>
                  <a:srgbClr val="171514"/>
                </a:solidFill>
                <a:latin typeface="Microsoft Sans Serif"/>
                <a:cs typeface="Microsoft Sans Serif"/>
              </a:rPr>
              <a:t>de </a:t>
            </a:r>
            <a:r>
              <a:rPr sz="750" spc="20" dirty="0" err="1">
                <a:solidFill>
                  <a:srgbClr val="171514"/>
                </a:solidFill>
                <a:latin typeface="Microsoft Sans Serif"/>
                <a:cs typeface="Microsoft Sans Serif"/>
              </a:rPr>
              <a:t>cobre</a:t>
            </a:r>
            <a:r>
              <a:rPr sz="750" spc="20" dirty="0" smtClean="0">
                <a:solidFill>
                  <a:srgbClr val="171514"/>
                </a:solidFill>
                <a:latin typeface="Microsoft Sans Serif"/>
                <a:cs typeface="Microsoft Sans Serif"/>
              </a:rPr>
              <a:t>,</a:t>
            </a:r>
            <a:r>
              <a:rPr lang="es-ES" sz="750" spc="2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aluminio</a:t>
            </a:r>
            <a:r>
              <a:rPr sz="750" spc="3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o </a:t>
            </a:r>
            <a:r>
              <a:rPr sz="750" spc="15" dirty="0">
                <a:solidFill>
                  <a:srgbClr val="171514"/>
                </a:solidFill>
                <a:latin typeface="Microsoft Sans Serif"/>
                <a:cs typeface="Microsoft Sans Serif"/>
              </a:rPr>
              <a:t>acero galvanizado. </a:t>
            </a: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dirty="0">
                <a:solidFill>
                  <a:srgbClr val="171514"/>
                </a:solidFill>
                <a:latin typeface="Microsoft Sans Serif"/>
                <a:cs typeface="Microsoft Sans Serif"/>
              </a:rPr>
              <a:t>caso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aluminio </a:t>
            </a:r>
            <a:r>
              <a:rPr sz="750" spc="35" dirty="0">
                <a:solidFill>
                  <a:srgbClr val="171514"/>
                </a:solidFill>
                <a:latin typeface="Microsoft Sans Serif"/>
                <a:cs typeface="Microsoft Sans Serif"/>
              </a:rPr>
              <a:t>o </a:t>
            </a:r>
            <a:r>
              <a:rPr sz="750" spc="15" dirty="0">
                <a:solidFill>
                  <a:srgbClr val="171514"/>
                </a:solidFill>
                <a:latin typeface="Microsoft Sans Serif"/>
                <a:cs typeface="Microsoft Sans Serif"/>
              </a:rPr>
              <a:t>acero galvanizado, </a:t>
            </a:r>
            <a:r>
              <a:rPr sz="750" spc="25" dirty="0">
                <a:solidFill>
                  <a:srgbClr val="171514"/>
                </a:solidFill>
                <a:latin typeface="Microsoft Sans Serif"/>
                <a:cs typeface="Microsoft Sans Serif"/>
              </a:rPr>
              <a:t>deben </a:t>
            </a:r>
            <a:r>
              <a:rPr sz="750" spc="15" dirty="0" err="1">
                <a:solidFill>
                  <a:srgbClr val="171514"/>
                </a:solidFill>
                <a:latin typeface="Microsoft Sans Serif"/>
                <a:cs typeface="Microsoft Sans Serif"/>
              </a:rPr>
              <a:t>conectarse</a:t>
            </a:r>
            <a:r>
              <a:rPr sz="750" spc="15"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 </a:t>
            </a:r>
            <a:r>
              <a:rPr sz="750" spc="30" dirty="0">
                <a:solidFill>
                  <a:srgbClr val="171514"/>
                </a:solidFill>
                <a:latin typeface="Microsoft Sans Serif"/>
                <a:cs typeface="Microsoft Sans Serif"/>
              </a:rPr>
              <a:t>conductor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de cobre </a:t>
            </a:r>
            <a:r>
              <a:rPr sz="750" spc="15" dirty="0">
                <a:solidFill>
                  <a:srgbClr val="171514"/>
                </a:solidFill>
                <a:latin typeface="Microsoft Sans Serif"/>
                <a:cs typeface="Microsoft Sans Serif"/>
              </a:rPr>
              <a:t>(no </a:t>
            </a:r>
            <a:r>
              <a:rPr sz="750" spc="-5" dirty="0">
                <a:solidFill>
                  <a:srgbClr val="171514"/>
                </a:solidFill>
                <a:latin typeface="Microsoft Sans Serif"/>
                <a:cs typeface="Microsoft Sans Serif"/>
              </a:rPr>
              <a:t>se </a:t>
            </a:r>
            <a:r>
              <a:rPr sz="750" spc="35" dirty="0">
                <a:solidFill>
                  <a:srgbClr val="171514"/>
                </a:solidFill>
                <a:latin typeface="Microsoft Sans Serif"/>
                <a:cs typeface="Microsoft Sans Serif"/>
              </a:rPr>
              <a:t>permite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aluminio) </a:t>
            </a:r>
            <a:r>
              <a:rPr sz="750" dirty="0">
                <a:solidFill>
                  <a:srgbClr val="171514"/>
                </a:solidFill>
                <a:latin typeface="Microsoft Sans Serif"/>
                <a:cs typeface="Microsoft Sans Serif"/>
              </a:rPr>
              <a:t>a </a:t>
            </a:r>
            <a:r>
              <a:rPr sz="750" spc="20" dirty="0">
                <a:solidFill>
                  <a:srgbClr val="171514"/>
                </a:solidFill>
                <a:latin typeface="Microsoft Sans Serif"/>
                <a:cs typeface="Microsoft Sans Serif"/>
              </a:rPr>
              <a:t>través </a:t>
            </a:r>
            <a:r>
              <a:rPr sz="750" spc="25" dirty="0">
                <a:solidFill>
                  <a:srgbClr val="171514"/>
                </a:solidFill>
                <a:latin typeface="Microsoft Sans Serif"/>
                <a:cs typeface="Microsoft Sans Serif"/>
              </a:rPr>
              <a:t>de </a:t>
            </a:r>
            <a:r>
              <a:rPr sz="750" spc="20" dirty="0" err="1">
                <a:solidFill>
                  <a:srgbClr val="171514"/>
                </a:solidFill>
                <a:latin typeface="Microsoft Sans Serif"/>
                <a:cs typeface="Microsoft Sans Serif"/>
              </a:rPr>
              <a:t>conectores</a:t>
            </a:r>
            <a:r>
              <a:rPr sz="750" spc="2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bimetálicos</a:t>
            </a:r>
            <a:r>
              <a:rPr lang="es-ES" sz="750" spc="2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especiales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spc="25" dirty="0">
                <a:solidFill>
                  <a:srgbClr val="171514"/>
                </a:solidFill>
                <a:latin typeface="Microsoft Sans Serif"/>
                <a:cs typeface="Microsoft Sans Serif"/>
              </a:rPr>
              <a:t>evitar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corrosión. </a:t>
            </a:r>
            <a:r>
              <a:rPr sz="750" spc="10" dirty="0">
                <a:solidFill>
                  <a:srgbClr val="171514"/>
                </a:solidFill>
                <a:latin typeface="Microsoft Sans Serif"/>
                <a:cs typeface="Microsoft Sans Serif"/>
              </a:rPr>
              <a:t>Además, el </a:t>
            </a:r>
            <a:r>
              <a:rPr sz="750" spc="30" dirty="0">
                <a:solidFill>
                  <a:srgbClr val="171514"/>
                </a:solidFill>
                <a:latin typeface="Microsoft Sans Serif"/>
                <a:cs typeface="Microsoft Sans Serif"/>
              </a:rPr>
              <a:t>aluminio </a:t>
            </a:r>
            <a:r>
              <a:rPr sz="750" spc="-5" dirty="0">
                <a:solidFill>
                  <a:srgbClr val="171514"/>
                </a:solidFill>
                <a:latin typeface="Microsoft Sans Serif"/>
                <a:cs typeface="Microsoft Sans Serif"/>
              </a:rPr>
              <a:t>es </a:t>
            </a:r>
            <a:r>
              <a:rPr sz="750" spc="30" dirty="0">
                <a:solidFill>
                  <a:srgbClr val="171514"/>
                </a:solidFill>
                <a:latin typeface="Microsoft Sans Serif"/>
                <a:cs typeface="Microsoft Sans Serif"/>
              </a:rPr>
              <a:t>propenso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corrosión </a:t>
            </a:r>
            <a:r>
              <a:rPr sz="750" spc="25" dirty="0" err="1">
                <a:solidFill>
                  <a:srgbClr val="171514"/>
                </a:solidFill>
                <a:latin typeface="Microsoft Sans Serif"/>
                <a:cs typeface="Microsoft Sans Serif"/>
              </a:rPr>
              <a:t>cuando</a:t>
            </a:r>
            <a:r>
              <a:rPr sz="750" spc="2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está</a:t>
            </a:r>
            <a:r>
              <a:rPr lang="es-ES" sz="750" spc="1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cemento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Portland</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mezclas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mortero,</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deben</a:t>
            </a:r>
            <a:r>
              <a:rPr sz="750" dirty="0">
                <a:solidFill>
                  <a:srgbClr val="171514"/>
                </a:solidFill>
                <a:latin typeface="Microsoft Sans Serif"/>
                <a:cs typeface="Microsoft Sans Serif"/>
              </a:rPr>
              <a:t> </a:t>
            </a:r>
            <a:r>
              <a:rPr sz="750" spc="20" dirty="0" err="1">
                <a:solidFill>
                  <a:srgbClr val="171514"/>
                </a:solidFill>
                <a:latin typeface="Microsoft Sans Serif"/>
                <a:cs typeface="Microsoft Sans Serif"/>
              </a:rPr>
              <a:t>usar</a:t>
            </a:r>
            <a:r>
              <a:rPr sz="750"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abrazaderas</a:t>
            </a:r>
            <a:r>
              <a:rPr lang="es-ES" sz="750" spc="15"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especiales</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evitar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conductor</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toque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superficie.</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8.12 </a:t>
            </a:r>
            <a:r>
              <a:rPr sz="750" spc="30" dirty="0">
                <a:solidFill>
                  <a:srgbClr val="171514"/>
                </a:solidFill>
                <a:latin typeface="Microsoft Sans Serif"/>
                <a:cs typeface="Microsoft Sans Serif"/>
              </a:rPr>
              <a:t>muestra</a:t>
            </a:r>
            <a:r>
              <a:rPr sz="750" spc="5"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selección</a:t>
            </a:r>
            <a:r>
              <a:rPr lang="es-ES" sz="750" spc="1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25" dirty="0">
                <a:solidFill>
                  <a:srgbClr val="171514"/>
                </a:solidFill>
                <a:latin typeface="Microsoft Sans Serif"/>
                <a:cs typeface="Microsoft Sans Serif"/>
              </a:rPr>
              <a:t>diferentes </a:t>
            </a:r>
            <a:r>
              <a:rPr sz="750" spc="30" dirty="0">
                <a:solidFill>
                  <a:srgbClr val="171514"/>
                </a:solidFill>
                <a:latin typeface="Microsoft Sans Serif"/>
                <a:cs typeface="Microsoft Sans Serif"/>
              </a:rPr>
              <a:t>tipos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abrazaderas utilizadas </a:t>
            </a:r>
            <a:r>
              <a:rPr sz="750" spc="25" dirty="0">
                <a:solidFill>
                  <a:srgbClr val="171514"/>
                </a:solidFill>
                <a:latin typeface="Microsoft Sans Serif"/>
                <a:cs typeface="Microsoft Sans Serif"/>
              </a:rPr>
              <a:t>para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fijación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bajantes </a:t>
            </a:r>
            <a:r>
              <a:rPr sz="750" dirty="0">
                <a:solidFill>
                  <a:srgbClr val="171514"/>
                </a:solidFill>
                <a:latin typeface="Microsoft Sans Serif"/>
                <a:cs typeface="Microsoft Sans Serif"/>
              </a:rPr>
              <a:t>a </a:t>
            </a:r>
            <a:r>
              <a:rPr sz="750" spc="20" dirty="0">
                <a:solidFill>
                  <a:srgbClr val="171514"/>
                </a:solidFill>
                <a:latin typeface="Microsoft Sans Serif"/>
                <a:cs typeface="Microsoft Sans Serif"/>
              </a:rPr>
              <a:t>paredes</a:t>
            </a:r>
            <a:r>
              <a:rPr sz="750" spc="2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5" dirty="0" err="1" smtClean="0">
                <a:solidFill>
                  <a:srgbClr val="171514"/>
                </a:solidFill>
                <a:latin typeface="Microsoft Sans Serif"/>
                <a:cs typeface="Microsoft Sans Serif"/>
              </a:rPr>
              <a:t>elementos</a:t>
            </a:r>
            <a:r>
              <a:rPr lang="es-ES" sz="750" spc="2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sz="750" spc="-1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estructura</a:t>
            </a:r>
            <a:r>
              <a:rPr sz="750" spc="25" dirty="0">
                <a:solidFill>
                  <a:srgbClr val="171514"/>
                </a:solidFill>
                <a:latin typeface="Microsoft Sans Serif"/>
                <a:cs typeface="Microsoft Sans Serif"/>
              </a:rPr>
              <a:t>.</a:t>
            </a:r>
            <a:endParaRPr sz="750" dirty="0">
              <a:latin typeface="Microsoft Sans Serif"/>
              <a:cs typeface="Microsoft Sans Serif"/>
            </a:endParaRPr>
          </a:p>
          <a:p>
            <a:pPr marL="12700" marR="82550" indent="151765">
              <a:lnSpc>
                <a:spcPts val="1200"/>
              </a:lnSpc>
              <a:spcBef>
                <a:spcPts val="90"/>
              </a:spcBef>
            </a:pPr>
            <a:r>
              <a:rPr sz="700" spc="-3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área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normal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sección </a:t>
            </a:r>
            <a:r>
              <a:rPr sz="700" spc="15" dirty="0">
                <a:solidFill>
                  <a:srgbClr val="171514"/>
                </a:solidFill>
                <a:latin typeface="Microsoft Sans Serif"/>
                <a:cs typeface="Microsoft Sans Serif"/>
              </a:rPr>
              <a:t>transversal</a:t>
            </a:r>
            <a:r>
              <a:rPr sz="400" spc="15" dirty="0">
                <a:solidFill>
                  <a:srgbClr val="171514"/>
                </a:solidFill>
                <a:latin typeface="Microsoft Sans Serif"/>
                <a:cs typeface="Microsoft Sans Serif"/>
              </a:rPr>
              <a:t>7</a:t>
            </a:r>
            <a:r>
              <a:rPr sz="700" spc="15"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pararrayos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50</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mm</a:t>
            </a:r>
            <a:r>
              <a:rPr sz="400" spc="35" dirty="0">
                <a:solidFill>
                  <a:srgbClr val="171514"/>
                </a:solidFill>
                <a:latin typeface="Microsoft Sans Serif"/>
                <a:cs typeface="Microsoft Sans Serif"/>
              </a:rPr>
              <a:t>2</a:t>
            </a:r>
            <a:r>
              <a:rPr sz="700" spc="35" dirty="0">
                <a:solidFill>
                  <a:srgbClr val="171514"/>
                </a:solidFill>
                <a:latin typeface="Microsoft Sans Serif"/>
                <a:cs typeface="Microsoft Sans Serif"/>
              </a:rPr>
              <a:t>.</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spc="5"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pueden</a:t>
            </a:r>
            <a:r>
              <a:rPr sz="700" spc="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ser</a:t>
            </a:r>
            <a:r>
              <a:rPr lang="es-ES" sz="700" spc="1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planos</a:t>
            </a:r>
            <a:r>
              <a:rPr sz="700" spc="2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a:t>
            </a:r>
            <a:r>
              <a:rPr sz="700" spc="10" dirty="0">
                <a:solidFill>
                  <a:srgbClr val="171514"/>
                </a:solidFill>
                <a:latin typeface="Microsoft Sans Serif"/>
                <a:cs typeface="Microsoft Sans Serif"/>
              </a:rPr>
              <a:t>tiras) </a:t>
            </a:r>
            <a:r>
              <a:rPr sz="700" spc="30" dirty="0">
                <a:solidFill>
                  <a:srgbClr val="171514"/>
                </a:solidFill>
                <a:latin typeface="Microsoft Sans Serif"/>
                <a:cs typeface="Microsoft Sans Serif"/>
              </a:rPr>
              <a:t>o redondos </a:t>
            </a:r>
            <a:r>
              <a:rPr sz="700" spc="15" dirty="0">
                <a:solidFill>
                  <a:srgbClr val="171514"/>
                </a:solidFill>
                <a:latin typeface="Microsoft Sans Serif"/>
                <a:cs typeface="Microsoft Sans Serif"/>
              </a:rPr>
              <a:t>sólidos </a:t>
            </a:r>
            <a:r>
              <a:rPr sz="700" spc="30" dirty="0">
                <a:solidFill>
                  <a:srgbClr val="171514"/>
                </a:solidFill>
                <a:latin typeface="Microsoft Sans Serif"/>
                <a:cs typeface="Microsoft Sans Serif"/>
              </a:rPr>
              <a:t>o </a:t>
            </a:r>
            <a:r>
              <a:rPr sz="700" spc="15" dirty="0">
                <a:solidFill>
                  <a:srgbClr val="171514"/>
                </a:solidFill>
                <a:latin typeface="Microsoft Sans Serif"/>
                <a:cs typeface="Microsoft Sans Serif"/>
              </a:rPr>
              <a:t>trenzados. </a:t>
            </a:r>
            <a:r>
              <a:rPr sz="700" spc="10" dirty="0">
                <a:solidFill>
                  <a:srgbClr val="171514"/>
                </a:solidFill>
                <a:latin typeface="Microsoft Sans Serif"/>
                <a:cs typeface="Microsoft Sans Serif"/>
              </a:rPr>
              <a:t>Hasta </a:t>
            </a:r>
            <a:r>
              <a:rPr sz="700" spc="5" dirty="0">
                <a:solidFill>
                  <a:srgbClr val="171514"/>
                </a:solidFill>
                <a:latin typeface="Microsoft Sans Serif"/>
                <a:cs typeface="Microsoft Sans Serif"/>
              </a:rPr>
              <a:t>hace </a:t>
            </a:r>
            <a:r>
              <a:rPr sz="700" spc="15" dirty="0">
                <a:solidFill>
                  <a:srgbClr val="171514"/>
                </a:solidFill>
                <a:latin typeface="Microsoft Sans Serif"/>
                <a:cs typeface="Microsoft Sans Serif"/>
              </a:rPr>
              <a:t>poco, </a:t>
            </a:r>
            <a:r>
              <a:rPr sz="700" spc="10" dirty="0">
                <a:solidFill>
                  <a:srgbClr val="171514"/>
                </a:solidFill>
                <a:latin typeface="Microsoft Sans Serif"/>
                <a:cs typeface="Microsoft Sans Serif"/>
              </a:rPr>
              <a:t>el </a:t>
            </a:r>
            <a:r>
              <a:rPr sz="700" spc="5" dirty="0">
                <a:solidFill>
                  <a:srgbClr val="171514"/>
                </a:solidFill>
                <a:latin typeface="Microsoft Sans Serif"/>
                <a:cs typeface="Microsoft Sans Serif"/>
              </a:rPr>
              <a:t>Reino </a:t>
            </a:r>
            <a:r>
              <a:rPr sz="700" spc="25" dirty="0">
                <a:solidFill>
                  <a:srgbClr val="171514"/>
                </a:solidFill>
                <a:latin typeface="Microsoft Sans Serif"/>
                <a:cs typeface="Microsoft Sans Serif"/>
              </a:rPr>
              <a:t>Unido </a:t>
            </a:r>
            <a:r>
              <a:rPr sz="700" spc="15" dirty="0" err="1">
                <a:solidFill>
                  <a:srgbClr val="171514"/>
                </a:solidFill>
                <a:latin typeface="Microsoft Sans Serif"/>
                <a:cs typeface="Microsoft Sans Serif"/>
              </a:rPr>
              <a:t>favorecía</a:t>
            </a:r>
            <a:r>
              <a:rPr sz="700" spc="15"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conductores</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tiras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(típicamente</a:t>
            </a:r>
            <a:r>
              <a:rPr sz="700" dirty="0">
                <a:solidFill>
                  <a:srgbClr val="171514"/>
                </a:solidFill>
                <a:latin typeface="Microsoft Sans Serif"/>
                <a:cs typeface="Microsoft Sans Serif"/>
              </a:rPr>
              <a:t> 20×2,5</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mm),</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redondos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sólidos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Europa</a:t>
            </a:r>
            <a:r>
              <a:rPr sz="700" spc="5" dirty="0">
                <a:solidFill>
                  <a:srgbClr val="171514"/>
                </a:solidFill>
                <a:latin typeface="Microsoft Sans Serif"/>
                <a:cs typeface="Microsoft Sans Serif"/>
              </a:rPr>
              <a:t> y</a:t>
            </a:r>
            <a:r>
              <a:rPr sz="700" dirty="0">
                <a:solidFill>
                  <a:srgbClr val="171514"/>
                </a:solidFill>
                <a:latin typeface="Microsoft Sans Serif"/>
                <a:cs typeface="Microsoft Sans Serif"/>
              </a:rPr>
              <a:t> </a:t>
            </a:r>
            <a:r>
              <a:rPr sz="700" spc="-55" dirty="0">
                <a:solidFill>
                  <a:srgbClr val="171514"/>
                </a:solidFill>
                <a:latin typeface="Microsoft Sans Serif"/>
                <a:cs typeface="Microsoft Sans Serif"/>
              </a:rPr>
              <a:t>EE.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UU.</a:t>
            </a:r>
            <a:endParaRPr sz="700" dirty="0">
              <a:latin typeface="Microsoft Sans Serif"/>
              <a:cs typeface="Microsoft Sans Serif"/>
            </a:endParaRPr>
          </a:p>
        </p:txBody>
      </p:sp>
      <p:sp>
        <p:nvSpPr>
          <p:cNvPr id="7" name="object 7"/>
          <p:cNvSpPr txBox="1"/>
          <p:nvPr/>
        </p:nvSpPr>
        <p:spPr>
          <a:xfrm>
            <a:off x="6704655" y="5242001"/>
            <a:ext cx="620395" cy="74379"/>
          </a:xfrm>
          <a:prstGeom prst="rect">
            <a:avLst/>
          </a:prstGeom>
        </p:spPr>
        <p:txBody>
          <a:bodyPr vert="horz" wrap="square" lIns="0" tIns="12700" rIns="0" bIns="0" rtlCol="0">
            <a:spAutoFit/>
          </a:bodyPr>
          <a:lstStyle/>
          <a:p>
            <a:pPr marL="12700">
              <a:spcBef>
                <a:spcPts val="100"/>
              </a:spcBef>
            </a:pPr>
            <a:r>
              <a:rPr sz="400" spc="5" dirty="0">
                <a:solidFill>
                  <a:srgbClr val="171514"/>
                </a:solidFill>
                <a:latin typeface="Microsoft Sans Serif"/>
                <a:cs typeface="Microsoft Sans Serif"/>
              </a:rPr>
              <a:t>abrazaderas</a:t>
            </a:r>
            <a:r>
              <a:rPr sz="400" spc="-20"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20" dirty="0">
                <a:solidFill>
                  <a:srgbClr val="171514"/>
                </a:solidFill>
                <a:latin typeface="Microsoft Sans Serif"/>
                <a:cs typeface="Microsoft Sans Serif"/>
              </a:rPr>
              <a:t> </a:t>
            </a:r>
            <a:r>
              <a:rPr sz="400" spc="10" dirty="0">
                <a:solidFill>
                  <a:srgbClr val="171514"/>
                </a:solidFill>
                <a:latin typeface="Microsoft Sans Serif"/>
                <a:cs typeface="Microsoft Sans Serif"/>
              </a:rPr>
              <a:t>distancia</a:t>
            </a:r>
            <a:endParaRPr sz="400">
              <a:latin typeface="Microsoft Sans Serif"/>
              <a:cs typeface="Microsoft Sans Serif"/>
            </a:endParaRPr>
          </a:p>
        </p:txBody>
      </p:sp>
      <p:sp>
        <p:nvSpPr>
          <p:cNvPr id="8" name="object 8"/>
          <p:cNvSpPr txBox="1"/>
          <p:nvPr/>
        </p:nvSpPr>
        <p:spPr>
          <a:xfrm>
            <a:off x="8003277" y="5248351"/>
            <a:ext cx="542290" cy="66685"/>
          </a:xfrm>
          <a:prstGeom prst="rect">
            <a:avLst/>
          </a:prstGeom>
        </p:spPr>
        <p:txBody>
          <a:bodyPr vert="horz" wrap="square" lIns="0" tIns="12700" rIns="0" bIns="0" rtlCol="0">
            <a:spAutoFit/>
          </a:bodyPr>
          <a:lstStyle/>
          <a:p>
            <a:pPr marL="12700">
              <a:spcBef>
                <a:spcPts val="100"/>
              </a:spcBef>
            </a:pPr>
            <a:r>
              <a:rPr sz="350" spc="5" dirty="0">
                <a:solidFill>
                  <a:srgbClr val="171514"/>
                </a:solidFill>
                <a:latin typeface="Microsoft Sans Serif"/>
                <a:cs typeface="Microsoft Sans Serif"/>
              </a:rPr>
              <a:t>abrazadera</a:t>
            </a:r>
            <a:r>
              <a:rPr sz="350" spc="-20"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20" dirty="0">
                <a:solidFill>
                  <a:srgbClr val="171514"/>
                </a:solidFill>
                <a:latin typeface="Microsoft Sans Serif"/>
                <a:cs typeface="Microsoft Sans Serif"/>
              </a:rPr>
              <a:t> </a:t>
            </a:r>
            <a:r>
              <a:rPr sz="350" spc="10" dirty="0">
                <a:solidFill>
                  <a:srgbClr val="171514"/>
                </a:solidFill>
                <a:latin typeface="Microsoft Sans Serif"/>
                <a:cs typeface="Microsoft Sans Serif"/>
              </a:rPr>
              <a:t>superficie</a:t>
            </a:r>
            <a:endParaRPr sz="350">
              <a:latin typeface="Microsoft Sans Serif"/>
              <a:cs typeface="Microsoft Sans Serif"/>
            </a:endParaRPr>
          </a:p>
        </p:txBody>
      </p:sp>
      <p:sp>
        <p:nvSpPr>
          <p:cNvPr id="9" name="object 9"/>
          <p:cNvSpPr txBox="1"/>
          <p:nvPr/>
        </p:nvSpPr>
        <p:spPr>
          <a:xfrm>
            <a:off x="6354271" y="6836962"/>
            <a:ext cx="589280" cy="74379"/>
          </a:xfrm>
          <a:prstGeom prst="rect">
            <a:avLst/>
          </a:prstGeom>
        </p:spPr>
        <p:txBody>
          <a:bodyPr vert="horz" wrap="square" lIns="0" tIns="12700" rIns="0" bIns="0" rtlCol="0">
            <a:spAutoFit/>
          </a:bodyPr>
          <a:lstStyle/>
          <a:p>
            <a:pPr marL="12700">
              <a:spcBef>
                <a:spcPts val="100"/>
              </a:spcBef>
            </a:pPr>
            <a:r>
              <a:rPr sz="400" spc="5" dirty="0">
                <a:solidFill>
                  <a:srgbClr val="171514"/>
                </a:solidFill>
                <a:latin typeface="Microsoft Sans Serif"/>
                <a:cs typeface="Microsoft Sans Serif"/>
              </a:rPr>
              <a:t>Abrazadera</a:t>
            </a:r>
            <a:r>
              <a:rPr sz="400" spc="-1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viga</a:t>
            </a:r>
            <a:r>
              <a:rPr sz="400" spc="-10" dirty="0">
                <a:solidFill>
                  <a:srgbClr val="171514"/>
                </a:solidFill>
                <a:latin typeface="Microsoft Sans Serif"/>
                <a:cs typeface="Microsoft Sans Serif"/>
              </a:rPr>
              <a:t> </a:t>
            </a:r>
            <a:r>
              <a:rPr sz="400" spc="10" dirty="0">
                <a:solidFill>
                  <a:srgbClr val="171514"/>
                </a:solidFill>
                <a:latin typeface="Microsoft Sans Serif"/>
                <a:cs typeface="Microsoft Sans Serif"/>
              </a:rPr>
              <a:t>en</a:t>
            </a:r>
            <a:r>
              <a:rPr sz="400" spc="-15" dirty="0">
                <a:solidFill>
                  <a:srgbClr val="171514"/>
                </a:solidFill>
                <a:latin typeface="Microsoft Sans Serif"/>
                <a:cs typeface="Microsoft Sans Serif"/>
              </a:rPr>
              <a:t> </a:t>
            </a:r>
            <a:r>
              <a:rPr sz="400" spc="20" dirty="0">
                <a:solidFill>
                  <a:srgbClr val="171514"/>
                </a:solidFill>
                <a:latin typeface="Microsoft Sans Serif"/>
                <a:cs typeface="Microsoft Sans Serif"/>
              </a:rPr>
              <a:t>I</a:t>
            </a:r>
            <a:endParaRPr sz="400">
              <a:latin typeface="Microsoft Sans Serif"/>
              <a:cs typeface="Microsoft Sans Serif"/>
            </a:endParaRPr>
          </a:p>
        </p:txBody>
      </p:sp>
      <p:sp>
        <p:nvSpPr>
          <p:cNvPr id="10" name="object 10"/>
          <p:cNvSpPr txBox="1"/>
          <p:nvPr/>
        </p:nvSpPr>
        <p:spPr>
          <a:xfrm>
            <a:off x="7266446" y="6849662"/>
            <a:ext cx="608330" cy="58991"/>
          </a:xfrm>
          <a:prstGeom prst="rect">
            <a:avLst/>
          </a:prstGeom>
        </p:spPr>
        <p:txBody>
          <a:bodyPr vert="horz" wrap="square" lIns="0" tIns="12700" rIns="0" bIns="0" rtlCol="0">
            <a:spAutoFit/>
          </a:bodyPr>
          <a:lstStyle/>
          <a:p>
            <a:pPr marL="12700">
              <a:spcBef>
                <a:spcPts val="100"/>
              </a:spcBef>
            </a:pPr>
            <a:r>
              <a:rPr sz="300" spc="5" dirty="0">
                <a:solidFill>
                  <a:srgbClr val="171514"/>
                </a:solidFill>
                <a:latin typeface="Microsoft Sans Serif"/>
                <a:cs typeface="Microsoft Sans Serif"/>
              </a:rPr>
              <a:t>abrazadera</a:t>
            </a:r>
            <a:r>
              <a:rPr sz="300" spc="-15" dirty="0">
                <a:solidFill>
                  <a:srgbClr val="171514"/>
                </a:solidFill>
                <a:latin typeface="Microsoft Sans Serif"/>
                <a:cs typeface="Microsoft Sans Serif"/>
              </a:rPr>
              <a:t> </a:t>
            </a:r>
            <a:r>
              <a:rPr sz="300" spc="10" dirty="0">
                <a:solidFill>
                  <a:srgbClr val="171514"/>
                </a:solidFill>
                <a:latin typeface="Microsoft Sans Serif"/>
                <a:cs typeface="Microsoft Sans Serif"/>
              </a:rPr>
              <a:t>de</a:t>
            </a:r>
            <a:r>
              <a:rPr sz="300" spc="-10" dirty="0">
                <a:solidFill>
                  <a:srgbClr val="171514"/>
                </a:solidFill>
                <a:latin typeface="Microsoft Sans Serif"/>
                <a:cs typeface="Microsoft Sans Serif"/>
              </a:rPr>
              <a:t> </a:t>
            </a:r>
            <a:r>
              <a:rPr sz="300" spc="10" dirty="0">
                <a:solidFill>
                  <a:srgbClr val="171514"/>
                </a:solidFill>
                <a:latin typeface="Microsoft Sans Serif"/>
                <a:cs typeface="Microsoft Sans Serif"/>
              </a:rPr>
              <a:t>barra</a:t>
            </a:r>
            <a:r>
              <a:rPr sz="300" spc="-10" dirty="0">
                <a:solidFill>
                  <a:srgbClr val="171514"/>
                </a:solidFill>
                <a:latin typeface="Microsoft Sans Serif"/>
                <a:cs typeface="Microsoft Sans Serif"/>
              </a:rPr>
              <a:t> </a:t>
            </a:r>
            <a:r>
              <a:rPr sz="300" spc="10" dirty="0">
                <a:solidFill>
                  <a:srgbClr val="171514"/>
                </a:solidFill>
                <a:latin typeface="Microsoft Sans Serif"/>
                <a:cs typeface="Microsoft Sans Serif"/>
              </a:rPr>
              <a:t>de</a:t>
            </a:r>
            <a:r>
              <a:rPr sz="300" spc="-10" dirty="0">
                <a:solidFill>
                  <a:srgbClr val="171514"/>
                </a:solidFill>
                <a:latin typeface="Microsoft Sans Serif"/>
                <a:cs typeface="Microsoft Sans Serif"/>
              </a:rPr>
              <a:t> </a:t>
            </a:r>
            <a:r>
              <a:rPr sz="300" spc="10" dirty="0">
                <a:solidFill>
                  <a:srgbClr val="171514"/>
                </a:solidFill>
                <a:latin typeface="Microsoft Sans Serif"/>
                <a:cs typeface="Microsoft Sans Serif"/>
              </a:rPr>
              <a:t>refuerzo</a:t>
            </a:r>
            <a:endParaRPr sz="300">
              <a:latin typeface="Microsoft Sans Serif"/>
              <a:cs typeface="Microsoft Sans Serif"/>
            </a:endParaRPr>
          </a:p>
        </p:txBody>
      </p:sp>
      <p:sp>
        <p:nvSpPr>
          <p:cNvPr id="11" name="object 11"/>
          <p:cNvSpPr txBox="1"/>
          <p:nvPr/>
        </p:nvSpPr>
        <p:spPr>
          <a:xfrm>
            <a:off x="8041068" y="6848646"/>
            <a:ext cx="434340" cy="58991"/>
          </a:xfrm>
          <a:prstGeom prst="rect">
            <a:avLst/>
          </a:prstGeom>
        </p:spPr>
        <p:txBody>
          <a:bodyPr vert="horz" wrap="square" lIns="0" tIns="12700" rIns="0" bIns="0" rtlCol="0">
            <a:spAutoFit/>
          </a:bodyPr>
          <a:lstStyle/>
          <a:p>
            <a:pPr marL="12700">
              <a:spcBef>
                <a:spcPts val="100"/>
              </a:spcBef>
            </a:pPr>
            <a:r>
              <a:rPr sz="300" spc="5" dirty="0">
                <a:solidFill>
                  <a:srgbClr val="171514"/>
                </a:solidFill>
                <a:latin typeface="Microsoft Sans Serif"/>
                <a:cs typeface="Microsoft Sans Serif"/>
              </a:rPr>
              <a:t>abrazadera</a:t>
            </a:r>
            <a:r>
              <a:rPr sz="300" spc="-20" dirty="0">
                <a:solidFill>
                  <a:srgbClr val="171514"/>
                </a:solidFill>
                <a:latin typeface="Microsoft Sans Serif"/>
                <a:cs typeface="Microsoft Sans Serif"/>
              </a:rPr>
              <a:t> </a:t>
            </a:r>
            <a:r>
              <a:rPr sz="300" spc="10" dirty="0">
                <a:solidFill>
                  <a:srgbClr val="171514"/>
                </a:solidFill>
                <a:latin typeface="Microsoft Sans Serif"/>
                <a:cs typeface="Microsoft Sans Serif"/>
              </a:rPr>
              <a:t>de</a:t>
            </a:r>
            <a:r>
              <a:rPr sz="300" spc="-15" dirty="0">
                <a:solidFill>
                  <a:srgbClr val="171514"/>
                </a:solidFill>
                <a:latin typeface="Microsoft Sans Serif"/>
                <a:cs typeface="Microsoft Sans Serif"/>
              </a:rPr>
              <a:t> </a:t>
            </a:r>
            <a:r>
              <a:rPr sz="300" spc="15" dirty="0">
                <a:solidFill>
                  <a:srgbClr val="171514"/>
                </a:solidFill>
                <a:latin typeface="Microsoft Sans Serif"/>
                <a:cs typeface="Microsoft Sans Serif"/>
              </a:rPr>
              <a:t>un</a:t>
            </a:r>
            <a:r>
              <a:rPr sz="300" spc="-15" dirty="0">
                <a:solidFill>
                  <a:srgbClr val="171514"/>
                </a:solidFill>
                <a:latin typeface="Microsoft Sans Serif"/>
                <a:cs typeface="Microsoft Sans Serif"/>
              </a:rPr>
              <a:t> </a:t>
            </a:r>
            <a:r>
              <a:rPr sz="300" spc="15" dirty="0">
                <a:solidFill>
                  <a:srgbClr val="171514"/>
                </a:solidFill>
                <a:latin typeface="Microsoft Sans Serif"/>
                <a:cs typeface="Microsoft Sans Serif"/>
              </a:rPr>
              <a:t>tubo</a:t>
            </a:r>
            <a:endParaRPr sz="300">
              <a:latin typeface="Microsoft Sans Serif"/>
              <a:cs typeface="Microsoft Sans Serif"/>
            </a:endParaRPr>
          </a:p>
        </p:txBody>
      </p:sp>
      <p:sp>
        <p:nvSpPr>
          <p:cNvPr id="12" name="object 12"/>
          <p:cNvSpPr txBox="1"/>
          <p:nvPr/>
        </p:nvSpPr>
        <p:spPr>
          <a:xfrm>
            <a:off x="5337173" y="7087871"/>
            <a:ext cx="4304665" cy="720710"/>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 </a:t>
            </a:r>
            <a:r>
              <a:rPr sz="750" b="1" spc="10" dirty="0">
                <a:solidFill>
                  <a:srgbClr val="171514"/>
                </a:solidFill>
                <a:latin typeface="Arial"/>
                <a:cs typeface="Arial"/>
              </a:rPr>
              <a:t>8.12</a:t>
            </a:r>
            <a:r>
              <a:rPr sz="750" spc="10" dirty="0">
                <a:solidFill>
                  <a:srgbClr val="171514"/>
                </a:solidFill>
                <a:latin typeface="Microsoft Sans Serif"/>
                <a:cs typeface="Microsoft Sans Serif"/>
              </a:rPr>
              <a:t>Abrazaderas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fijación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bajantes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[Furse</a:t>
            </a:r>
            <a:r>
              <a:rPr sz="750" spc="10" dirty="0">
                <a:solidFill>
                  <a:srgbClr val="171514"/>
                </a:solidFill>
                <a:latin typeface="Microsoft Sans Serif"/>
                <a:cs typeface="Microsoft Sans Serif"/>
              </a:rPr>
              <a:t>].</a:t>
            </a:r>
            <a:endParaRPr sz="750" dirty="0">
              <a:latin typeface="Microsoft Sans Serif"/>
              <a:cs typeface="Microsoft Sans Serif"/>
            </a:endParaRPr>
          </a:p>
          <a:p>
            <a:pPr>
              <a:spcBef>
                <a:spcPts val="5"/>
              </a:spcBef>
            </a:pPr>
            <a:endParaRPr sz="1450" dirty="0">
              <a:latin typeface="Microsoft Sans Serif"/>
              <a:cs typeface="Microsoft Sans Serif"/>
            </a:endParaRPr>
          </a:p>
          <a:p>
            <a:pPr marL="12700">
              <a:spcBef>
                <a:spcPts val="5"/>
              </a:spcBef>
            </a:pPr>
            <a:r>
              <a:rPr sz="400" spc="-5" dirty="0">
                <a:solidFill>
                  <a:srgbClr val="171514"/>
                </a:solidFill>
                <a:latin typeface="Microsoft Sans Serif"/>
                <a:cs typeface="Microsoft Sans Serif"/>
              </a:rPr>
              <a:t>7</a:t>
            </a:r>
            <a:r>
              <a:rPr sz="650" spc="-5" dirty="0">
                <a:solidFill>
                  <a:srgbClr val="171514"/>
                </a:solidFill>
                <a:latin typeface="Microsoft Sans Serif"/>
                <a:cs typeface="Microsoft Sans Serif"/>
              </a:rPr>
              <a:t>La</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sección </a:t>
            </a:r>
            <a:r>
              <a:rPr sz="650" spc="-5" dirty="0">
                <a:solidFill>
                  <a:srgbClr val="171514"/>
                </a:solidFill>
                <a:latin typeface="Microsoft Sans Serif"/>
                <a:cs typeface="Microsoft Sans Serif"/>
              </a:rPr>
              <a:t>se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elige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más</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robustez</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mecánica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su</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capacidad</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carga</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corriente.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Aunque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endParaRPr sz="650" dirty="0">
              <a:latin typeface="Microsoft Sans Serif"/>
              <a:cs typeface="Microsoft Sans Serif"/>
            </a:endParaRPr>
          </a:p>
          <a:p>
            <a:pPr marL="88900" marR="5080">
              <a:lnSpc>
                <a:spcPts val="960"/>
              </a:lnSpc>
              <a:spcBef>
                <a:spcPts val="60"/>
              </a:spcBef>
            </a:pPr>
            <a:r>
              <a:rPr sz="550" spc="5" dirty="0">
                <a:solidFill>
                  <a:srgbClr val="171514"/>
                </a:solidFill>
                <a:latin typeface="Microsoft Sans Serif"/>
                <a:cs typeface="Microsoft Sans Serif"/>
              </a:rPr>
              <a:t>la</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corriente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es</a:t>
            </a:r>
            <a:r>
              <a:rPr sz="550" dirty="0">
                <a:solidFill>
                  <a:srgbClr val="171514"/>
                </a:solidFill>
                <a:latin typeface="Microsoft Sans Serif"/>
                <a:cs typeface="Microsoft Sans Serif"/>
              </a:rPr>
              <a:t> </a:t>
            </a:r>
            <a:r>
              <a:rPr sz="550" spc="30" dirty="0">
                <a:solidFill>
                  <a:srgbClr val="171514"/>
                </a:solidFill>
                <a:latin typeface="Microsoft Sans Serif"/>
                <a:cs typeface="Microsoft Sans Serif"/>
              </a:rPr>
              <a:t>muy</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grande</a:t>
            </a:r>
            <a:r>
              <a:rPr sz="550" dirty="0">
                <a:solidFill>
                  <a:srgbClr val="171514"/>
                </a:solidFill>
                <a:latin typeface="Microsoft Sans Serif"/>
                <a:cs typeface="Microsoft Sans Serif"/>
              </a:rPr>
              <a:t> </a:t>
            </a:r>
            <a:r>
              <a:rPr sz="550" spc="10" dirty="0">
                <a:solidFill>
                  <a:srgbClr val="171514"/>
                </a:solidFill>
                <a:latin typeface="Microsoft Sans Serif"/>
                <a:cs typeface="Microsoft Sans Serif"/>
              </a:rPr>
              <a:t>su</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duración</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es</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extremadamente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corta.</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Así</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dirty="0">
                <a:solidFill>
                  <a:srgbClr val="171514"/>
                </a:solidFill>
                <a:latin typeface="Microsoft Sans Serif"/>
                <a:cs typeface="Microsoft Sans Serif"/>
              </a:rPr>
              <a:t> </a:t>
            </a:r>
            <a:r>
              <a:rPr sz="550" spc="-30" dirty="0">
                <a:solidFill>
                  <a:srgbClr val="171514"/>
                </a:solidFill>
                <a:latin typeface="Microsoft Sans Serif"/>
                <a:cs typeface="Microsoft Sans Serif"/>
              </a:rPr>
              <a:t>Ec.</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(5.1)</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para</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una</a:t>
            </a:r>
            <a:r>
              <a:rPr sz="550" dirty="0">
                <a:solidFill>
                  <a:srgbClr val="171514"/>
                </a:solidFill>
                <a:latin typeface="Microsoft Sans Serif"/>
                <a:cs typeface="Microsoft Sans Serif"/>
              </a:rPr>
              <a:t> </a:t>
            </a:r>
            <a:r>
              <a:rPr sz="550" spc="20" dirty="0">
                <a:solidFill>
                  <a:srgbClr val="171514"/>
                </a:solidFill>
                <a:latin typeface="Microsoft Sans Serif"/>
                <a:cs typeface="Microsoft Sans Serif"/>
              </a:rPr>
              <a:t>corriente</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100</a:t>
            </a:r>
            <a:r>
              <a:rPr sz="550" dirty="0">
                <a:solidFill>
                  <a:srgbClr val="171514"/>
                </a:solidFill>
                <a:latin typeface="Microsoft Sans Serif"/>
                <a:cs typeface="Microsoft Sans Serif"/>
              </a:rPr>
              <a:t> kA </a:t>
            </a:r>
            <a:r>
              <a:rPr sz="550" spc="5" dirty="0">
                <a:solidFill>
                  <a:srgbClr val="171514"/>
                </a:solidFill>
                <a:latin typeface="Microsoft Sans Serif"/>
                <a:cs typeface="Microsoft Sans Serif"/>
              </a:rPr>
              <a:t>y</a:t>
            </a:r>
            <a:r>
              <a:rPr sz="550" dirty="0">
                <a:solidFill>
                  <a:srgbClr val="171514"/>
                </a:solidFill>
                <a:latin typeface="Microsoft Sans Serif"/>
                <a:cs typeface="Microsoft Sans Serif"/>
              </a:rPr>
              <a:t> </a:t>
            </a:r>
            <a:r>
              <a:rPr sz="550" spc="20" dirty="0" err="1">
                <a:solidFill>
                  <a:srgbClr val="171514"/>
                </a:solidFill>
                <a:latin typeface="Microsoft Sans Serif"/>
                <a:cs typeface="Microsoft Sans Serif"/>
              </a:rPr>
              <a:t>una</a:t>
            </a:r>
            <a:r>
              <a:rPr sz="550" dirty="0">
                <a:solidFill>
                  <a:srgbClr val="171514"/>
                </a:solidFill>
                <a:latin typeface="Microsoft Sans Serif"/>
                <a:cs typeface="Microsoft Sans Serif"/>
              </a:rPr>
              <a:t> </a:t>
            </a:r>
            <a:r>
              <a:rPr sz="550" spc="20" dirty="0" err="1" smtClean="0">
                <a:solidFill>
                  <a:srgbClr val="171514"/>
                </a:solidFill>
                <a:latin typeface="Microsoft Sans Serif"/>
                <a:cs typeface="Microsoft Sans Serif"/>
              </a:rPr>
              <a:t>duración</a:t>
            </a:r>
            <a:r>
              <a:rPr lang="es-ES" sz="550" spc="20" dirty="0" smtClean="0">
                <a:solidFill>
                  <a:srgbClr val="171514"/>
                </a:solidFill>
                <a:latin typeface="Microsoft Sans Serif"/>
                <a:cs typeface="Microsoft Sans Serif"/>
              </a:rPr>
              <a:t> </a:t>
            </a:r>
            <a:r>
              <a:rPr sz="550" spc="15" dirty="0" smtClean="0">
                <a:solidFill>
                  <a:srgbClr val="171514"/>
                </a:solidFill>
                <a:latin typeface="Microsoft Sans Serif"/>
                <a:cs typeface="Microsoft Sans Serif"/>
              </a:rPr>
              <a:t>de</a:t>
            </a:r>
            <a:r>
              <a:rPr sz="550" spc="-5" dirty="0" smtClean="0">
                <a:solidFill>
                  <a:srgbClr val="171514"/>
                </a:solidFill>
                <a:latin typeface="Microsoft Sans Serif"/>
                <a:cs typeface="Microsoft Sans Serif"/>
              </a:rPr>
              <a:t> </a:t>
            </a:r>
            <a:r>
              <a:rPr sz="550" spc="5" dirty="0">
                <a:solidFill>
                  <a:srgbClr val="171514"/>
                </a:solidFill>
                <a:latin typeface="Microsoft Sans Serif"/>
                <a:cs typeface="Microsoft Sans Serif"/>
              </a:rPr>
              <a:t>50</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μs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con</a:t>
            </a:r>
            <a:r>
              <a:rPr sz="550" dirty="0">
                <a:solidFill>
                  <a:srgbClr val="171514"/>
                </a:solidFill>
                <a:latin typeface="Microsoft Sans Serif"/>
                <a:cs typeface="Microsoft Sans Serif"/>
              </a:rPr>
              <a:t> </a:t>
            </a:r>
            <a:r>
              <a:rPr sz="550" spc="15" dirty="0">
                <a:solidFill>
                  <a:srgbClr val="171514"/>
                </a:solidFill>
                <a:latin typeface="Microsoft Sans Serif"/>
                <a:cs typeface="Microsoft Sans Serif"/>
              </a:rPr>
              <a:t>uniones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atornilladas</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(en</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el</a:t>
            </a:r>
            <a:r>
              <a:rPr sz="550" dirty="0">
                <a:solidFill>
                  <a:srgbClr val="171514"/>
                </a:solidFill>
                <a:latin typeface="Microsoft Sans Serif"/>
                <a:cs typeface="Microsoft Sans Serif"/>
              </a:rPr>
              <a:t> </a:t>
            </a:r>
            <a:r>
              <a:rPr sz="550" spc="25" dirty="0">
                <a:solidFill>
                  <a:srgbClr val="171514"/>
                </a:solidFill>
                <a:latin typeface="Microsoft Sans Serif"/>
                <a:cs typeface="Microsoft Sans Serif"/>
              </a:rPr>
              <a:t>peor</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los</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casos), </a:t>
            </a:r>
            <a:r>
              <a:rPr sz="550" spc="5" dirty="0">
                <a:solidFill>
                  <a:srgbClr val="171514"/>
                </a:solidFill>
                <a:latin typeface="Microsoft Sans Serif"/>
                <a:cs typeface="Microsoft Sans Serif"/>
              </a:rPr>
              <a:t>la</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sección</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transversal</a:t>
            </a:r>
            <a:r>
              <a:rPr sz="550" dirty="0">
                <a:solidFill>
                  <a:srgbClr val="171514"/>
                </a:solidFill>
                <a:latin typeface="Microsoft Sans Serif"/>
                <a:cs typeface="Microsoft Sans Serif"/>
              </a:rPr>
              <a:t> </a:t>
            </a:r>
            <a:r>
              <a:rPr sz="550" spc="30" dirty="0">
                <a:solidFill>
                  <a:srgbClr val="171514"/>
                </a:solidFill>
                <a:latin typeface="Microsoft Sans Serif"/>
                <a:cs typeface="Microsoft Sans Serif"/>
              </a:rPr>
              <a:t>mínima</a:t>
            </a:r>
            <a:r>
              <a:rPr sz="550" spc="-5" dirty="0">
                <a:solidFill>
                  <a:srgbClr val="171514"/>
                </a:solidFill>
                <a:latin typeface="Microsoft Sans Serif"/>
                <a:cs typeface="Microsoft Sans Serif"/>
              </a:rPr>
              <a:t> es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dirty="0">
                <a:solidFill>
                  <a:srgbClr val="171514"/>
                </a:solidFill>
                <a:latin typeface="Microsoft Sans Serif"/>
                <a:cs typeface="Microsoft Sans Serif"/>
              </a:rPr>
              <a:t> </a:t>
            </a:r>
            <a:r>
              <a:rPr sz="550" spc="5" dirty="0">
                <a:solidFill>
                  <a:srgbClr val="171514"/>
                </a:solidFill>
                <a:latin typeface="Microsoft Sans Serif"/>
                <a:cs typeface="Microsoft Sans Serif"/>
              </a:rPr>
              <a:t>6</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mm</a:t>
            </a:r>
            <a:r>
              <a:rPr sz="350" spc="25" dirty="0">
                <a:solidFill>
                  <a:srgbClr val="171514"/>
                </a:solidFill>
                <a:latin typeface="Microsoft Sans Serif"/>
                <a:cs typeface="Microsoft Sans Serif"/>
              </a:rPr>
              <a:t>2</a:t>
            </a:r>
            <a:r>
              <a:rPr sz="550" spc="25" dirty="0">
                <a:solidFill>
                  <a:srgbClr val="171514"/>
                </a:solidFill>
                <a:latin typeface="Microsoft Sans Serif"/>
                <a:cs typeface="Microsoft Sans Serif"/>
              </a:rPr>
              <a:t>.</a:t>
            </a:r>
            <a:endParaRPr sz="550" dirty="0">
              <a:latin typeface="Microsoft Sans Serif"/>
              <a:cs typeface="Microsoft Sans Serif"/>
            </a:endParaRP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150</a:t>
            </a:r>
            <a:endParaRPr sz="900">
              <a:latin typeface="Arial"/>
              <a:cs typeface="Arial"/>
            </a:endParaRPr>
          </a:p>
        </p:txBody>
      </p:sp>
      <p:sp>
        <p:nvSpPr>
          <p:cNvPr id="3" name="object 3"/>
          <p:cNvSpPr txBox="1"/>
          <p:nvPr/>
        </p:nvSpPr>
        <p:spPr>
          <a:xfrm>
            <a:off x="7674366"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 name="object 4"/>
          <p:cNvSpPr txBox="1"/>
          <p:nvPr/>
        </p:nvSpPr>
        <p:spPr>
          <a:xfrm>
            <a:off x="5337175" y="748029"/>
            <a:ext cx="4315460" cy="6075125"/>
          </a:xfrm>
          <a:prstGeom prst="rect">
            <a:avLst/>
          </a:prstGeom>
        </p:spPr>
        <p:txBody>
          <a:bodyPr vert="horz" wrap="square" lIns="0" tIns="12700" rIns="0" bIns="0" rtlCol="0">
            <a:spAutoFit/>
          </a:bodyPr>
          <a:lstStyle/>
          <a:p>
            <a:pPr marL="12700" marR="48895">
              <a:lnSpc>
                <a:spcPct val="142900"/>
              </a:lnSpc>
              <a:spcBef>
                <a:spcPts val="100"/>
              </a:spcBef>
            </a:pPr>
            <a:r>
              <a:rPr sz="700" spc="20" dirty="0">
                <a:solidFill>
                  <a:srgbClr val="171514"/>
                </a:solidFill>
                <a:latin typeface="Microsoft Sans Serif"/>
                <a:cs typeface="Microsoft Sans Serif"/>
              </a:rPr>
              <a:t>conductores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trenzados.</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redondos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tienen</a:t>
            </a:r>
            <a:r>
              <a:rPr sz="700" spc="10" dirty="0">
                <a:solidFill>
                  <a:srgbClr val="171514"/>
                </a:solidFill>
                <a:latin typeface="Microsoft Sans Serif"/>
                <a:cs typeface="Microsoft Sans Serif"/>
              </a:rPr>
              <a:t> la </a:t>
            </a:r>
            <a:r>
              <a:rPr sz="700" spc="20" dirty="0">
                <a:solidFill>
                  <a:srgbClr val="171514"/>
                </a:solidFill>
                <a:latin typeface="Microsoft Sans Serif"/>
                <a:cs typeface="Microsoft Sans Serif"/>
              </a:rPr>
              <a:t>ventaja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ser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spc="10" dirty="0">
                <a:solidFill>
                  <a:srgbClr val="171514"/>
                </a:solidFill>
                <a:latin typeface="Microsoft Sans Serif"/>
                <a:cs typeface="Microsoft Sans Serif"/>
              </a:rPr>
              <a:t> </a:t>
            </a:r>
            <a:r>
              <a:rPr sz="700" spc="5" dirty="0">
                <a:solidFill>
                  <a:srgbClr val="171514"/>
                </a:solidFill>
                <a:latin typeface="Microsoft Sans Serif"/>
                <a:cs typeface="Microsoft Sans Serif"/>
              </a:rPr>
              <a:t>fáciles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manipular</a:t>
            </a:r>
            <a:r>
              <a:rPr sz="700" spc="10"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e</a:t>
            </a:r>
            <a:r>
              <a:rPr lang="es-ES" sz="700" spc="5"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instalar</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planos</a:t>
            </a:r>
            <a:r>
              <a:rPr sz="700" spc="15" dirty="0">
                <a:solidFill>
                  <a:srgbClr val="171514"/>
                </a:solidFill>
                <a:latin typeface="Microsoft Sans Serif"/>
                <a:cs typeface="Microsoft Sans Serif"/>
              </a:rPr>
              <a:t>.</a:t>
            </a:r>
            <a:endParaRPr sz="700" dirty="0">
              <a:latin typeface="Microsoft Sans Serif"/>
              <a:cs typeface="Microsoft Sans Serif"/>
            </a:endParaRPr>
          </a:p>
          <a:p>
            <a:pPr marL="12700" marR="25400" indent="152400">
              <a:lnSpc>
                <a:spcPct val="142900"/>
              </a:lnSpc>
            </a:pPr>
            <a:r>
              <a:rPr sz="700" spc="-50" dirty="0">
                <a:solidFill>
                  <a:srgbClr val="171514"/>
                </a:solidFill>
                <a:latin typeface="Microsoft Sans Serif"/>
                <a:cs typeface="Microsoft Sans Serif"/>
              </a:rPr>
              <a:t>Es </a:t>
            </a:r>
            <a:r>
              <a:rPr sz="700" spc="20" dirty="0">
                <a:solidFill>
                  <a:srgbClr val="171514"/>
                </a:solidFill>
                <a:latin typeface="Microsoft Sans Serif"/>
                <a:cs typeface="Microsoft Sans Serif"/>
              </a:rPr>
              <a:t>posible </a:t>
            </a:r>
            <a:r>
              <a:rPr sz="700" spc="25" dirty="0">
                <a:solidFill>
                  <a:srgbClr val="171514"/>
                </a:solidFill>
                <a:latin typeface="Microsoft Sans Serif"/>
                <a:cs typeface="Microsoft Sans Serif"/>
              </a:rPr>
              <a:t>utilizar </a:t>
            </a:r>
            <a:r>
              <a:rPr sz="700" spc="5" dirty="0">
                <a:solidFill>
                  <a:srgbClr val="171514"/>
                </a:solidFill>
                <a:latin typeface="Microsoft Sans Serif"/>
                <a:cs typeface="Microsoft Sans Serif"/>
              </a:rPr>
              <a:t>cables </a:t>
            </a:r>
            <a:r>
              <a:rPr sz="700" spc="10" dirty="0">
                <a:solidFill>
                  <a:srgbClr val="171514"/>
                </a:solidFill>
                <a:latin typeface="Microsoft Sans Serif"/>
                <a:cs typeface="Microsoft Sans Serif"/>
              </a:rPr>
              <a:t>aislados </a:t>
            </a:r>
            <a:r>
              <a:rPr sz="700" spc="20" dirty="0">
                <a:solidFill>
                  <a:srgbClr val="171514"/>
                </a:solidFill>
                <a:latin typeface="Microsoft Sans Serif"/>
                <a:cs typeface="Microsoft Sans Serif"/>
              </a:rPr>
              <a:t>apantallados con </a:t>
            </a:r>
            <a:r>
              <a:rPr sz="700" spc="30" dirty="0">
                <a:solidFill>
                  <a:srgbClr val="171514"/>
                </a:solidFill>
                <a:latin typeface="Microsoft Sans Serif"/>
                <a:cs typeface="Microsoft Sans Serif"/>
              </a:rPr>
              <a:t>una </a:t>
            </a:r>
            <a:r>
              <a:rPr sz="700" spc="25" dirty="0">
                <a:solidFill>
                  <a:srgbClr val="171514"/>
                </a:solidFill>
                <a:latin typeface="Microsoft Sans Serif"/>
                <a:cs typeface="Microsoft Sans Serif"/>
              </a:rPr>
              <a:t>cubierta </a:t>
            </a:r>
            <a:r>
              <a:rPr sz="700" spc="30" dirty="0">
                <a:solidFill>
                  <a:srgbClr val="171514"/>
                </a:solidFill>
                <a:latin typeface="Microsoft Sans Serif"/>
                <a:cs typeface="Microsoft Sans Serif"/>
              </a:rPr>
              <a:t>exterior </a:t>
            </a:r>
            <a:r>
              <a:rPr sz="700" spc="25" dirty="0" err="1">
                <a:solidFill>
                  <a:srgbClr val="171514"/>
                </a:solidFill>
                <a:latin typeface="Microsoft Sans Serif"/>
                <a:cs typeface="Microsoft Sans Serif"/>
              </a:rPr>
              <a:t>semiconductora</a:t>
            </a:r>
            <a:r>
              <a:rPr sz="700" spc="25"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como</a:t>
            </a:r>
            <a:r>
              <a:rPr lang="es-ES" sz="700" spc="30" dirty="0" smtClean="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conductores</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bajada.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Con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estos</a:t>
            </a:r>
            <a:r>
              <a:rPr sz="700" spc="5" dirty="0">
                <a:solidFill>
                  <a:srgbClr val="171514"/>
                </a:solidFill>
                <a:latin typeface="Microsoft Sans Serif"/>
                <a:cs typeface="Microsoft Sans Serif"/>
              </a:rPr>
              <a:t> cables </a:t>
            </a:r>
            <a:r>
              <a:rPr sz="700" spc="35" dirty="0">
                <a:solidFill>
                  <a:srgbClr val="171514"/>
                </a:solidFill>
                <a:latin typeface="Microsoft Sans Serif"/>
                <a:cs typeface="Microsoft Sans Serif"/>
              </a:rPr>
              <a:t>no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hay</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riesgo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destellos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laterales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(consulte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Sección</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8.4)</a:t>
            </a:r>
            <a:r>
              <a:rPr sz="700" spc="5" dirty="0">
                <a:solidFill>
                  <a:srgbClr val="171514"/>
                </a:solidFill>
                <a:latin typeface="Microsoft Sans Serif"/>
                <a:cs typeface="Microsoft Sans Serif"/>
              </a:rPr>
              <a:t> </a:t>
            </a:r>
            <a:r>
              <a:rPr sz="700" spc="5" dirty="0" smtClean="0">
                <a:solidFill>
                  <a:srgbClr val="171514"/>
                </a:solidFill>
                <a:latin typeface="Microsoft Sans Serif"/>
                <a:cs typeface="Microsoft Sans Serif"/>
              </a:rPr>
              <a:t>y</a:t>
            </a:r>
            <a:r>
              <a:rPr lang="es-ES" sz="700" spc="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minimizan</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transitorios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inducidos</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rayos,</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son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especialmente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útiles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si</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1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instalaciones</a:t>
            </a:r>
            <a:r>
              <a:rPr lang="es-ES" sz="700" spc="1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contienen</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equipos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electrónicos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sensibles</a:t>
            </a:r>
            <a:r>
              <a:rPr sz="700" spc="5" dirty="0">
                <a:solidFill>
                  <a:srgbClr val="171514"/>
                </a:solidFill>
                <a:latin typeface="Microsoft Sans Serif"/>
                <a:cs typeface="Microsoft Sans Serif"/>
              </a:rPr>
              <a:t>.</a:t>
            </a:r>
            <a:endParaRPr sz="700" dirty="0">
              <a:latin typeface="Microsoft Sans Serif"/>
              <a:cs typeface="Microsoft Sans Serif"/>
            </a:endParaRPr>
          </a:p>
          <a:p>
            <a:pPr>
              <a:lnSpc>
                <a:spcPct val="100000"/>
              </a:lnSpc>
            </a:pPr>
            <a:endParaRPr sz="900" dirty="0">
              <a:latin typeface="Microsoft Sans Serif"/>
              <a:cs typeface="Microsoft Sans Serif"/>
            </a:endParaRPr>
          </a:p>
          <a:p>
            <a:pPr marL="318135" lvl="2" indent="-306070">
              <a:spcBef>
                <a:spcPts val="790"/>
              </a:spcBef>
              <a:buSzPct val="90476"/>
              <a:buAutoNum type="arabicPeriod" startAt="5"/>
              <a:tabLst>
                <a:tab pos="318770" algn="l"/>
              </a:tabLst>
            </a:pPr>
            <a:r>
              <a:rPr sz="1050" b="1" spc="20" dirty="0">
                <a:solidFill>
                  <a:srgbClr val="171514"/>
                </a:solidFill>
                <a:latin typeface="Arial"/>
                <a:cs typeface="Arial"/>
              </a:rPr>
              <a:t>g</a:t>
            </a:r>
            <a:r>
              <a:rPr sz="700" b="1" spc="20" dirty="0">
                <a:solidFill>
                  <a:srgbClr val="171514"/>
                </a:solidFill>
                <a:latin typeface="Arial"/>
                <a:cs typeface="Arial"/>
              </a:rPr>
              <a:t>redondeo</a:t>
            </a:r>
            <a:endParaRPr sz="700" dirty="0">
              <a:latin typeface="Arial"/>
              <a:cs typeface="Arial"/>
            </a:endParaRPr>
          </a:p>
          <a:p>
            <a:pPr marL="12700" marR="186690">
              <a:lnSpc>
                <a:spcPct val="142900"/>
              </a:lnSpc>
              <a:spcBef>
                <a:spcPts val="530"/>
              </a:spcBef>
            </a:pP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conexión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 </a:t>
            </a:r>
            <a:r>
              <a:rPr sz="700" spc="15" dirty="0">
                <a:solidFill>
                  <a:srgbClr val="171514"/>
                </a:solidFill>
                <a:latin typeface="Microsoft Sans Serif"/>
                <a:cs typeface="Microsoft Sans Serif"/>
              </a:rPr>
              <a:t>adecuada </a:t>
            </a:r>
            <a:r>
              <a:rPr sz="700" spc="-5" dirty="0">
                <a:solidFill>
                  <a:srgbClr val="171514"/>
                </a:solidFill>
                <a:latin typeface="Microsoft Sans Serif"/>
                <a:cs typeface="Microsoft Sans Serif"/>
              </a:rPr>
              <a:t>es </a:t>
            </a:r>
            <a:r>
              <a:rPr sz="700" spc="30" dirty="0">
                <a:solidFill>
                  <a:srgbClr val="171514"/>
                </a:solidFill>
                <a:latin typeface="Microsoft Sans Serif"/>
                <a:cs typeface="Microsoft Sans Serif"/>
              </a:rPr>
              <a:t>una parte </a:t>
            </a:r>
            <a:r>
              <a:rPr sz="700" spc="20" dirty="0">
                <a:solidFill>
                  <a:srgbClr val="171514"/>
                </a:solidFill>
                <a:latin typeface="Microsoft Sans Serif"/>
                <a:cs typeface="Microsoft Sans Serif"/>
              </a:rPr>
              <a:t>vital de cualquier </a:t>
            </a:r>
            <a:r>
              <a:rPr sz="700" spc="15" dirty="0">
                <a:solidFill>
                  <a:srgbClr val="171514"/>
                </a:solidFill>
                <a:latin typeface="Microsoft Sans Serif"/>
                <a:cs typeface="Microsoft Sans Serif"/>
              </a:rPr>
              <a:t>sistema </a:t>
            </a:r>
            <a:r>
              <a:rPr sz="700" spc="20" dirty="0">
                <a:solidFill>
                  <a:srgbClr val="171514"/>
                </a:solidFill>
                <a:latin typeface="Microsoft Sans Serif"/>
                <a:cs typeface="Microsoft Sans Serif"/>
              </a:rPr>
              <a:t>de </a:t>
            </a:r>
            <a:r>
              <a:rPr sz="700" spc="25" dirty="0">
                <a:solidFill>
                  <a:srgbClr val="171514"/>
                </a:solidFill>
                <a:latin typeface="Microsoft Sans Serif"/>
                <a:cs typeface="Microsoft Sans Serif"/>
              </a:rPr>
              <a:t>protección </a:t>
            </a:r>
            <a:r>
              <a:rPr sz="700" spc="30" dirty="0">
                <a:solidFill>
                  <a:srgbClr val="171514"/>
                </a:solidFill>
                <a:latin typeface="Microsoft Sans Serif"/>
                <a:cs typeface="Microsoft Sans Serif"/>
              </a:rPr>
              <a:t>contra </a:t>
            </a:r>
            <a:r>
              <a:rPr sz="700" spc="10" dirty="0" err="1">
                <a:solidFill>
                  <a:srgbClr val="171514"/>
                </a:solidFill>
                <a:latin typeface="Microsoft Sans Serif"/>
                <a:cs typeface="Microsoft Sans Serif"/>
              </a:rPr>
              <a:t>rayos</a:t>
            </a:r>
            <a:r>
              <a:rPr sz="700" spc="10" dirty="0" smtClean="0">
                <a:solidFill>
                  <a:srgbClr val="171514"/>
                </a:solidFill>
                <a:latin typeface="Microsoft Sans Serif"/>
                <a:cs typeface="Microsoft Sans Serif"/>
              </a:rPr>
              <a:t>.</a:t>
            </a:r>
            <a:r>
              <a:rPr lang="es-ES" sz="700" spc="1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Todos</a:t>
            </a:r>
            <a:r>
              <a:rPr sz="70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aspectos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ya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han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sido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considerados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primeros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seis</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capítulos</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este</a:t>
            </a:r>
            <a:r>
              <a:rPr sz="700" spc="1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libro. </a:t>
            </a:r>
            <a:r>
              <a:rPr sz="700" spc="-15" dirty="0">
                <a:solidFill>
                  <a:srgbClr val="171514"/>
                </a:solidFill>
                <a:latin typeface="Microsoft Sans Serif"/>
                <a:cs typeface="Microsoft Sans Serif"/>
              </a:rPr>
              <a:t>Las </a:t>
            </a:r>
            <a:r>
              <a:rPr sz="700" spc="20" dirty="0">
                <a:solidFill>
                  <a:srgbClr val="171514"/>
                </a:solidFill>
                <a:latin typeface="Microsoft Sans Serif"/>
                <a:cs typeface="Microsoft Sans Serif"/>
              </a:rPr>
              <a:t>siguientes recomendaciones </a:t>
            </a:r>
            <a:r>
              <a:rPr sz="700" spc="15" dirty="0">
                <a:solidFill>
                  <a:srgbClr val="171514"/>
                </a:solidFill>
                <a:latin typeface="Microsoft Sans Serif"/>
                <a:cs typeface="Microsoft Sans Serif"/>
              </a:rPr>
              <a:t>adicionales </a:t>
            </a:r>
            <a:r>
              <a:rPr sz="700" spc="25" dirty="0">
                <a:solidFill>
                  <a:srgbClr val="171514"/>
                </a:solidFill>
                <a:latin typeface="Microsoft Sans Serif"/>
                <a:cs typeface="Microsoft Sans Serif"/>
              </a:rPr>
              <a:t>deben </a:t>
            </a:r>
            <a:r>
              <a:rPr sz="700" spc="15" dirty="0">
                <a:solidFill>
                  <a:srgbClr val="171514"/>
                </a:solidFill>
                <a:latin typeface="Microsoft Sans Serif"/>
                <a:cs typeface="Microsoft Sans Serif"/>
              </a:rPr>
              <a:t>ser consideradas</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 </a:t>
            </a:r>
            <a:r>
              <a:rPr sz="700" spc="10" dirty="0" err="1" smtClean="0">
                <a:solidFill>
                  <a:srgbClr val="171514"/>
                </a:solidFill>
                <a:latin typeface="Microsoft Sans Serif"/>
                <a:cs typeface="Microsoft Sans Serif"/>
              </a:rPr>
              <a:t>descargas</a:t>
            </a:r>
            <a:r>
              <a:rPr lang="es-ES" sz="700" spc="10"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eléctricas</a:t>
            </a:r>
            <a:r>
              <a:rPr sz="700" spc="10" dirty="0">
                <a:solidFill>
                  <a:srgbClr val="171514"/>
                </a:solidFill>
                <a:latin typeface="Microsoft Sans Serif"/>
                <a:cs typeface="Microsoft Sans Serif"/>
              </a:rPr>
              <a:t>:</a:t>
            </a:r>
            <a:endParaRPr sz="700" dirty="0">
              <a:latin typeface="Microsoft Sans Serif"/>
              <a:cs typeface="Microsoft Sans Serif"/>
            </a:endParaRPr>
          </a:p>
          <a:p>
            <a:pPr>
              <a:spcBef>
                <a:spcPts val="10"/>
              </a:spcBef>
            </a:pPr>
            <a:endParaRPr sz="1050" dirty="0">
              <a:latin typeface="Microsoft Sans Serif"/>
              <a:cs typeface="Microsoft Sans Serif"/>
            </a:endParaRPr>
          </a:p>
          <a:p>
            <a:pPr marL="317500" marR="306070" lvl="3" indent="-152400">
              <a:lnSpc>
                <a:spcPct val="142900"/>
              </a:lnSpc>
              <a:buChar char="•"/>
              <a:tabLst>
                <a:tab pos="222250" algn="l"/>
              </a:tabLst>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debe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ser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preferiblemente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inferior</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5</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ohmios</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deben</a:t>
            </a:r>
            <a:r>
              <a:rPr sz="700" spc="-5" dirty="0">
                <a:solidFill>
                  <a:srgbClr val="171514"/>
                </a:solidFill>
                <a:latin typeface="Microsoft Sans Serif"/>
                <a:cs typeface="Microsoft Sans Serif"/>
              </a:rPr>
              <a:t> </a:t>
            </a:r>
            <a:r>
              <a:rPr sz="700" spc="25" dirty="0" err="1">
                <a:solidFill>
                  <a:srgbClr val="171514"/>
                </a:solidFill>
                <a:latin typeface="Microsoft Sans Serif"/>
                <a:cs typeface="Microsoft Sans Serif"/>
              </a:rPr>
              <a:t>consultar</a:t>
            </a:r>
            <a:r>
              <a:rPr sz="700"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los</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estándares</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nacionales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conocer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valor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especificado</a:t>
            </a:r>
            <a:r>
              <a:rPr sz="700" spc="10" dirty="0">
                <a:solidFill>
                  <a:srgbClr val="171514"/>
                </a:solidFill>
                <a:latin typeface="Microsoft Sans Serif"/>
                <a:cs typeface="Microsoft Sans Serif"/>
              </a:rPr>
              <a:t>).</a:t>
            </a:r>
            <a:endParaRPr sz="700" dirty="0">
              <a:latin typeface="Microsoft Sans Serif"/>
              <a:cs typeface="Microsoft Sans Serif"/>
            </a:endParaRPr>
          </a:p>
          <a:p>
            <a:pPr marL="221615" lvl="3" indent="-57150">
              <a:spcBef>
                <a:spcPts val="360"/>
              </a:spcBef>
              <a:buChar char="•"/>
              <a:tabLst>
                <a:tab pos="222250" algn="l"/>
              </a:tabLst>
            </a:pPr>
            <a:r>
              <a:rPr sz="700" spc="-40"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prefiere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soldadura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exotérmica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las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juntas</a:t>
            </a:r>
            <a:endParaRPr sz="700" dirty="0">
              <a:latin typeface="Microsoft Sans Serif"/>
              <a:cs typeface="Microsoft Sans Serif"/>
            </a:endParaRPr>
          </a:p>
          <a:p>
            <a:pPr marL="317500" marR="162560" lvl="3" indent="-152400">
              <a:lnSpc>
                <a:spcPct val="142900"/>
              </a:lnSpc>
              <a:buChar char="•"/>
              <a:tabLst>
                <a:tab pos="222250" algn="l"/>
              </a:tabLst>
            </a:pPr>
            <a:r>
              <a:rPr sz="700" spc="-10" dirty="0">
                <a:solidFill>
                  <a:srgbClr val="171514"/>
                </a:solidFill>
                <a:latin typeface="Microsoft Sans Serif"/>
                <a:cs typeface="Microsoft Sans Serif"/>
              </a:rPr>
              <a:t>La </a:t>
            </a:r>
            <a:r>
              <a:rPr sz="700" spc="30" dirty="0">
                <a:solidFill>
                  <a:srgbClr val="171514"/>
                </a:solidFill>
                <a:latin typeface="Microsoft Sans Serif"/>
                <a:cs typeface="Microsoft Sans Serif"/>
              </a:rPr>
              <a:t>parte superior </a:t>
            </a:r>
            <a:r>
              <a:rPr sz="700" spc="20" dirty="0">
                <a:solidFill>
                  <a:srgbClr val="171514"/>
                </a:solidFill>
                <a:latin typeface="Microsoft Sans Serif"/>
                <a:cs typeface="Microsoft Sans Serif"/>
              </a:rPr>
              <a:t>de </a:t>
            </a:r>
            <a:r>
              <a:rPr sz="700" dirty="0">
                <a:solidFill>
                  <a:srgbClr val="171514"/>
                </a:solidFill>
                <a:latin typeface="Microsoft Sans Serif"/>
                <a:cs typeface="Microsoft Sans Serif"/>
              </a:rPr>
              <a:t>las </a:t>
            </a:r>
            <a:r>
              <a:rPr sz="700" spc="5" dirty="0">
                <a:solidFill>
                  <a:srgbClr val="171514"/>
                </a:solidFill>
                <a:latin typeface="Microsoft Sans Serif"/>
                <a:cs typeface="Microsoft Sans Serif"/>
              </a:rPr>
              <a:t>picas </a:t>
            </a:r>
            <a:r>
              <a:rPr sz="700" spc="20" dirty="0">
                <a:solidFill>
                  <a:srgbClr val="171514"/>
                </a:solidFill>
                <a:latin typeface="Microsoft Sans Serif"/>
                <a:cs typeface="Microsoft Sans Serif"/>
              </a:rPr>
              <a:t>de </a:t>
            </a:r>
            <a:r>
              <a:rPr sz="700" spc="30" dirty="0">
                <a:solidFill>
                  <a:srgbClr val="171514"/>
                </a:solidFill>
                <a:latin typeface="Microsoft Sans Serif"/>
                <a:cs typeface="Microsoft Sans Serif"/>
              </a:rPr>
              <a:t>tierra </a:t>
            </a:r>
            <a:r>
              <a:rPr sz="700" spc="20" dirty="0">
                <a:solidFill>
                  <a:srgbClr val="171514"/>
                </a:solidFill>
                <a:latin typeface="Microsoft Sans Serif"/>
                <a:cs typeface="Microsoft Sans Serif"/>
              </a:rPr>
              <a:t>debe estar </a:t>
            </a:r>
            <a:r>
              <a:rPr sz="700" spc="30" dirty="0">
                <a:solidFill>
                  <a:srgbClr val="171514"/>
                </a:solidFill>
                <a:latin typeface="Microsoft Sans Serif"/>
                <a:cs typeface="Microsoft Sans Serif"/>
              </a:rPr>
              <a:t>preferiblemente </a:t>
            </a:r>
            <a:r>
              <a:rPr sz="700" dirty="0">
                <a:solidFill>
                  <a:srgbClr val="171514"/>
                </a:solidFill>
                <a:latin typeface="Microsoft Sans Serif"/>
                <a:cs typeface="Microsoft Sans Serif"/>
              </a:rPr>
              <a:t>a </a:t>
            </a:r>
            <a:r>
              <a:rPr sz="700" spc="30" dirty="0">
                <a:solidFill>
                  <a:srgbClr val="171514"/>
                </a:solidFill>
                <a:latin typeface="Microsoft Sans Serif"/>
                <a:cs typeface="Microsoft Sans Serif"/>
              </a:rPr>
              <a:t>una </a:t>
            </a:r>
            <a:r>
              <a:rPr sz="700" spc="35" dirty="0">
                <a:solidFill>
                  <a:srgbClr val="171514"/>
                </a:solidFill>
                <a:latin typeface="Microsoft Sans Serif"/>
                <a:cs typeface="Microsoft Sans Serif"/>
              </a:rPr>
              <a:t>profundidad</a:t>
            </a:r>
            <a:r>
              <a:rPr sz="700" spc="35" dirty="0">
                <a:solidFill>
                  <a:srgbClr val="171514"/>
                </a:solidFill>
                <a:latin typeface="Microsoft Sans Serif"/>
                <a:cs typeface="Microsoft Sans Serif"/>
              </a:rPr>
              <a:t> </a:t>
            </a:r>
            <a:r>
              <a:rPr sz="700" spc="20" dirty="0">
                <a:solidFill>
                  <a:srgbClr val="171514"/>
                </a:solidFill>
                <a:latin typeface="Microsoft Sans Serif"/>
                <a:cs typeface="Microsoft Sans Serif"/>
              </a:rPr>
              <a:t>de </a:t>
            </a:r>
            <a:r>
              <a:rPr sz="700" spc="10" dirty="0" smtClean="0">
                <a:solidFill>
                  <a:srgbClr val="171514"/>
                </a:solidFill>
                <a:latin typeface="Microsoft Sans Serif"/>
                <a:cs typeface="Microsoft Sans Serif"/>
              </a:rPr>
              <a:t>al</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menos</a:t>
            </a:r>
            <a:r>
              <a:rPr sz="70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30</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cm</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bajo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utilizando</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aislado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conexión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electrodo</a:t>
            </a:r>
            <a:r>
              <a:rPr lang="es-ES" sz="700" spc="25"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y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conductor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bajada. </a:t>
            </a:r>
            <a:r>
              <a:rPr sz="700" dirty="0">
                <a:solidFill>
                  <a:srgbClr val="171514"/>
                </a:solidFill>
                <a:latin typeface="Microsoft Sans Serif"/>
                <a:cs typeface="Microsoft Sans Serif"/>
              </a:rPr>
              <a:t>Esto </a:t>
            </a:r>
            <a:r>
              <a:rPr sz="700" spc="20" dirty="0">
                <a:solidFill>
                  <a:srgbClr val="171514"/>
                </a:solidFill>
                <a:latin typeface="Microsoft Sans Serif"/>
                <a:cs typeface="Microsoft Sans Serif"/>
              </a:rPr>
              <a:t>reduce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gradiente </a:t>
            </a:r>
            <a:r>
              <a:rPr sz="700" spc="20" dirty="0">
                <a:solidFill>
                  <a:srgbClr val="171514"/>
                </a:solidFill>
                <a:latin typeface="Microsoft Sans Serif"/>
                <a:cs typeface="Microsoft Sans Serif"/>
              </a:rPr>
              <a:t>de voltaje </a:t>
            </a:r>
            <a:r>
              <a:rPr sz="700" spc="25" dirty="0">
                <a:solidFill>
                  <a:srgbClr val="171514"/>
                </a:solidFill>
                <a:latin typeface="Microsoft Sans Serif"/>
                <a:cs typeface="Microsoft Sans Serif"/>
              </a:rPr>
              <a:t>alrededor</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 </a:t>
            </a:r>
            <a:r>
              <a:rPr sz="700" spc="25" dirty="0" err="1" smtClean="0">
                <a:solidFill>
                  <a:srgbClr val="171514"/>
                </a:solidFill>
                <a:latin typeface="Microsoft Sans Serif"/>
                <a:cs typeface="Microsoft Sans Serif"/>
              </a:rPr>
              <a:t>electrodo</a:t>
            </a:r>
            <a:r>
              <a:rPr lang="es-ES" sz="700" spc="25"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a:t>
            </a:r>
            <a:r>
              <a:rPr sz="700" spc="15" dirty="0">
                <a:solidFill>
                  <a:srgbClr val="171514"/>
                </a:solidFill>
                <a:latin typeface="Microsoft Sans Serif"/>
                <a:cs typeface="Microsoft Sans Serif"/>
              </a:rPr>
              <a:t>consulte</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Sección</a:t>
            </a:r>
            <a:r>
              <a:rPr sz="700" spc="-5" dirty="0">
                <a:solidFill>
                  <a:srgbClr val="171514"/>
                </a:solidFill>
                <a:latin typeface="Microsoft Sans Serif"/>
                <a:cs typeface="Microsoft Sans Serif"/>
              </a:rPr>
              <a:t> 2.1.1).</a:t>
            </a:r>
            <a:endParaRPr sz="700" dirty="0">
              <a:latin typeface="Microsoft Sans Serif"/>
              <a:cs typeface="Microsoft Sans Serif"/>
            </a:endParaRPr>
          </a:p>
          <a:p>
            <a:pPr marL="317500" marR="159385" lvl="3" indent="-152400">
              <a:lnSpc>
                <a:spcPts val="1200"/>
              </a:lnSpc>
              <a:spcBef>
                <a:spcPts val="100"/>
              </a:spcBef>
              <a:buChar char="•"/>
              <a:tabLst>
                <a:tab pos="217804" algn="l"/>
              </a:tabLst>
            </a:pPr>
            <a:r>
              <a:rPr sz="650" spc="10" dirty="0">
                <a:solidFill>
                  <a:srgbClr val="171514"/>
                </a:solidFill>
                <a:latin typeface="Microsoft Sans Serif"/>
                <a:cs typeface="Microsoft Sans Serif"/>
              </a:rPr>
              <a:t>Debe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asegurarse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que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potenciales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paso</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y </a:t>
            </a:r>
            <a:r>
              <a:rPr sz="650" spc="20" dirty="0">
                <a:solidFill>
                  <a:srgbClr val="171514"/>
                </a:solidFill>
                <a:latin typeface="Microsoft Sans Serif"/>
                <a:cs typeface="Microsoft Sans Serif"/>
              </a:rPr>
              <a:t>contacto</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estén</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dentro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límites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seguros</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a:t>
            </a:r>
            <a:r>
              <a:rPr sz="650" spc="15" dirty="0" err="1" smtClean="0">
                <a:solidFill>
                  <a:srgbClr val="171514"/>
                </a:solidFill>
                <a:latin typeface="Microsoft Sans Serif"/>
                <a:cs typeface="Microsoft Sans Serif"/>
              </a:rPr>
              <a:t>consulte</a:t>
            </a:r>
            <a:r>
              <a:rPr lang="es-ES" sz="650" spc="15"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el</a:t>
            </a:r>
            <a:r>
              <a:rPr sz="650" spc="-10"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Capítulo</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4).</a:t>
            </a:r>
            <a:endParaRPr sz="650" dirty="0">
              <a:latin typeface="Microsoft Sans Serif"/>
              <a:cs typeface="Microsoft Sans Serif"/>
            </a:endParaRPr>
          </a:p>
          <a:p>
            <a:pPr marL="317500" marR="359410" lvl="3" indent="-153035">
              <a:lnSpc>
                <a:spcPts val="1200"/>
              </a:lnSpc>
              <a:buChar char="•"/>
              <a:tabLst>
                <a:tab pos="222250" algn="l"/>
              </a:tabLst>
            </a:pPr>
            <a:r>
              <a:rPr sz="700" spc="15" dirty="0">
                <a:solidFill>
                  <a:srgbClr val="171514"/>
                </a:solidFill>
                <a:latin typeface="Microsoft Sans Serif"/>
                <a:cs typeface="Microsoft Sans Serif"/>
              </a:rPr>
              <a:t>Todo</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trabajo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metal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debe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estar</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unido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al</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sistema</a:t>
            </a:r>
            <a:r>
              <a:rPr sz="700"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protección</a:t>
            </a:r>
            <a:r>
              <a:rPr sz="700" spc="2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contra </a:t>
            </a:r>
            <a:r>
              <a:rPr sz="700" spc="15" dirty="0">
                <a:solidFill>
                  <a:srgbClr val="171514"/>
                </a:solidFill>
                <a:latin typeface="Microsoft Sans Serif"/>
                <a:cs typeface="Microsoft Sans Serif"/>
              </a:rPr>
              <a:t>rayos </a:t>
            </a:r>
            <a:r>
              <a:rPr sz="700" spc="25" dirty="0">
                <a:solidFill>
                  <a:srgbClr val="171514"/>
                </a:solidFill>
                <a:latin typeface="Microsoft Sans Serif"/>
                <a:cs typeface="Microsoft Sans Serif"/>
              </a:rPr>
              <a:t>para </a:t>
            </a:r>
            <a:r>
              <a:rPr sz="700" spc="20" dirty="0">
                <a:solidFill>
                  <a:srgbClr val="171514"/>
                </a:solidFill>
                <a:latin typeface="Microsoft Sans Serif"/>
                <a:cs typeface="Microsoft Sans Serif"/>
              </a:rPr>
              <a:t>evitar </a:t>
            </a:r>
            <a:r>
              <a:rPr sz="700" spc="10" dirty="0">
                <a:solidFill>
                  <a:srgbClr val="171514"/>
                </a:solidFill>
                <a:latin typeface="Microsoft Sans Serif"/>
                <a:cs typeface="Microsoft Sans Serif"/>
              </a:rPr>
              <a:t>el </a:t>
            </a:r>
            <a:r>
              <a:rPr sz="700" spc="20" dirty="0">
                <a:solidFill>
                  <a:srgbClr val="171514"/>
                </a:solidFill>
                <a:latin typeface="Microsoft Sans Serif"/>
                <a:cs typeface="Microsoft Sans Serif"/>
              </a:rPr>
              <a:t>destello lateral </a:t>
            </a:r>
            <a:r>
              <a:rPr sz="700" spc="30" dirty="0">
                <a:solidFill>
                  <a:srgbClr val="171514"/>
                </a:solidFill>
                <a:latin typeface="Microsoft Sans Serif"/>
                <a:cs typeface="Microsoft Sans Serif"/>
              </a:rPr>
              <a:t>o cumplir </a:t>
            </a:r>
            <a:r>
              <a:rPr sz="700" spc="20" dirty="0">
                <a:solidFill>
                  <a:srgbClr val="171514"/>
                </a:solidFill>
                <a:latin typeface="Microsoft Sans Serif"/>
                <a:cs typeface="Microsoft Sans Serif"/>
              </a:rPr>
              <a:t>con </a:t>
            </a:r>
            <a:r>
              <a:rPr sz="700" spc="10" dirty="0">
                <a:solidFill>
                  <a:srgbClr val="171514"/>
                </a:solidFill>
                <a:latin typeface="Microsoft Sans Serif"/>
                <a:cs typeface="Microsoft Sans Serif"/>
              </a:rPr>
              <a:t>los </a:t>
            </a:r>
            <a:r>
              <a:rPr sz="700" spc="25" dirty="0" err="1">
                <a:solidFill>
                  <a:srgbClr val="171514"/>
                </a:solidFill>
                <a:latin typeface="Microsoft Sans Serif"/>
                <a:cs typeface="Microsoft Sans Serif"/>
              </a:rPr>
              <a:t>requisitos</a:t>
            </a:r>
            <a:r>
              <a:rPr sz="700" spc="2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distancia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separación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(consulte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Sección</a:t>
            </a:r>
            <a:r>
              <a:rPr sz="700" spc="-5" dirty="0">
                <a:solidFill>
                  <a:srgbClr val="171514"/>
                </a:solidFill>
                <a:latin typeface="Microsoft Sans Serif"/>
                <a:cs typeface="Microsoft Sans Serif"/>
              </a:rPr>
              <a:t> 8.4).</a:t>
            </a:r>
            <a:endParaRPr sz="700" dirty="0">
              <a:latin typeface="Microsoft Sans Serif"/>
              <a:cs typeface="Microsoft Sans Serif"/>
            </a:endParaRPr>
          </a:p>
          <a:p>
            <a:pPr marL="317500" marR="342265" lvl="3" indent="-152400">
              <a:lnSpc>
                <a:spcPts val="1200"/>
              </a:lnSpc>
              <a:buChar char="•"/>
              <a:tabLst>
                <a:tab pos="222250" algn="l"/>
              </a:tabLst>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mayoría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las </a:t>
            </a:r>
            <a:r>
              <a:rPr sz="700" spc="30" dirty="0">
                <a:solidFill>
                  <a:srgbClr val="171514"/>
                </a:solidFill>
                <a:latin typeface="Microsoft Sans Serif"/>
                <a:cs typeface="Microsoft Sans Serif"/>
              </a:rPr>
              <a:t>normas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recomiendan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rayos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el</a:t>
            </a:r>
            <a:r>
              <a:rPr lang="es-ES" sz="700" spc="10"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sistema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spc="-5" dirty="0">
                <a:solidFill>
                  <a:srgbClr val="171514"/>
                </a:solidFill>
                <a:latin typeface="Microsoft Sans Serif"/>
                <a:cs typeface="Microsoft Sans Serif"/>
              </a:rPr>
              <a:t> se </a:t>
            </a:r>
            <a:r>
              <a:rPr sz="700" spc="20" dirty="0">
                <a:solidFill>
                  <a:srgbClr val="171514"/>
                </a:solidFill>
                <a:latin typeface="Microsoft Sans Serif"/>
                <a:cs typeface="Microsoft Sans Serif"/>
              </a:rPr>
              <a:t>conecten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juntos</a:t>
            </a:r>
            <a:r>
              <a:rPr sz="700" spc="25" dirty="0">
                <a:solidFill>
                  <a:srgbClr val="171514"/>
                </a:solidFill>
                <a:latin typeface="Microsoft Sans Serif"/>
                <a:cs typeface="Microsoft Sans Serif"/>
              </a:rPr>
              <a:t>.</a:t>
            </a:r>
            <a:endParaRPr sz="700" dirty="0">
              <a:latin typeface="Microsoft Sans Serif"/>
              <a:cs typeface="Microsoft Sans Serif"/>
            </a:endParaRPr>
          </a:p>
          <a:p>
            <a:pPr marL="317500" marR="191770" lvl="3" indent="-152400">
              <a:lnSpc>
                <a:spcPts val="1200"/>
              </a:lnSpc>
              <a:buChar char="•"/>
              <a:tabLst>
                <a:tab pos="229870" algn="l"/>
              </a:tabLst>
            </a:pPr>
            <a:r>
              <a:rPr sz="800" spc="5" dirty="0">
                <a:solidFill>
                  <a:srgbClr val="171514"/>
                </a:solidFill>
                <a:latin typeface="Microsoft Sans Serif"/>
                <a:cs typeface="Microsoft Sans Serif"/>
              </a:rPr>
              <a:t>Para </a:t>
            </a:r>
            <a:r>
              <a:rPr sz="800" spc="30" dirty="0">
                <a:solidFill>
                  <a:srgbClr val="171514"/>
                </a:solidFill>
                <a:latin typeface="Microsoft Sans Serif"/>
                <a:cs typeface="Microsoft Sans Serif"/>
              </a:rPr>
              <a:t>garantizar </a:t>
            </a:r>
            <a:r>
              <a:rPr sz="800" spc="10" dirty="0">
                <a:solidFill>
                  <a:srgbClr val="171514"/>
                </a:solidFill>
                <a:latin typeface="Microsoft Sans Serif"/>
                <a:cs typeface="Microsoft Sans Serif"/>
              </a:rPr>
              <a:t>la eficacia </a:t>
            </a:r>
            <a:r>
              <a:rPr sz="800" spc="5" dirty="0">
                <a:solidFill>
                  <a:srgbClr val="171514"/>
                </a:solidFill>
                <a:latin typeface="Microsoft Sans Serif"/>
                <a:cs typeface="Microsoft Sans Serif"/>
              </a:rPr>
              <a:t>y </a:t>
            </a:r>
            <a:r>
              <a:rPr sz="800" spc="30" dirty="0">
                <a:solidFill>
                  <a:srgbClr val="171514"/>
                </a:solidFill>
                <a:latin typeface="Microsoft Sans Serif"/>
                <a:cs typeface="Microsoft Sans Serif"/>
              </a:rPr>
              <a:t>durabilidad </a:t>
            </a:r>
            <a:r>
              <a:rPr sz="800" spc="25" dirty="0">
                <a:solidFill>
                  <a:srgbClr val="171514"/>
                </a:solidFill>
                <a:latin typeface="Microsoft Sans Serif"/>
                <a:cs typeface="Microsoft Sans Serif"/>
              </a:rPr>
              <a:t>(alrededor de </a:t>
            </a:r>
            <a:r>
              <a:rPr sz="800" spc="10" dirty="0">
                <a:solidFill>
                  <a:srgbClr val="171514"/>
                </a:solidFill>
                <a:latin typeface="Microsoft Sans Serif"/>
                <a:cs typeface="Microsoft Sans Serif"/>
              </a:rPr>
              <a:t>30 </a:t>
            </a:r>
            <a:r>
              <a:rPr sz="800" spc="5" dirty="0">
                <a:solidFill>
                  <a:srgbClr val="171514"/>
                </a:solidFill>
                <a:latin typeface="Microsoft Sans Serif"/>
                <a:cs typeface="Microsoft Sans Serif"/>
              </a:rPr>
              <a:t>años) </a:t>
            </a:r>
            <a:r>
              <a:rPr sz="800" spc="25" dirty="0">
                <a:solidFill>
                  <a:srgbClr val="171514"/>
                </a:solidFill>
                <a:latin typeface="Microsoft Sans Serif"/>
                <a:cs typeface="Microsoft Sans Serif"/>
              </a:rPr>
              <a:t>del </a:t>
            </a:r>
            <a:r>
              <a:rPr sz="800" spc="20" dirty="0" err="1">
                <a:solidFill>
                  <a:srgbClr val="171514"/>
                </a:solidFill>
                <a:latin typeface="Microsoft Sans Serif"/>
                <a:cs typeface="Microsoft Sans Serif"/>
              </a:rPr>
              <a:t>sistema</a:t>
            </a:r>
            <a:r>
              <a:rPr sz="800" spc="2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protección</a:t>
            </a:r>
            <a:r>
              <a:rPr sz="800" spc="25"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elección</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material,</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procedimientos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instalación</a:t>
            </a:r>
            <a:r>
              <a:rPr sz="800" spc="5" dirty="0">
                <a:solidFill>
                  <a:srgbClr val="171514"/>
                </a:solidFill>
                <a:latin typeface="Microsoft Sans Serif"/>
                <a:cs typeface="Microsoft Sans Serif"/>
              </a:rPr>
              <a:t> y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mano</a:t>
            </a:r>
            <a:r>
              <a:rPr lang="es-ES" sz="800" spc="40"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 </a:t>
            </a:r>
            <a:r>
              <a:rPr sz="800" spc="35" dirty="0">
                <a:solidFill>
                  <a:srgbClr val="171514"/>
                </a:solidFill>
                <a:latin typeface="Microsoft Sans Serif"/>
                <a:cs typeface="Microsoft Sans Serif"/>
              </a:rPr>
              <a:t>obra </a:t>
            </a:r>
            <a:r>
              <a:rPr sz="800" spc="30" dirty="0">
                <a:solidFill>
                  <a:srgbClr val="171514"/>
                </a:solidFill>
                <a:latin typeface="Microsoft Sans Serif"/>
                <a:cs typeface="Microsoft Sans Serif"/>
              </a:rPr>
              <a:t>deben </a:t>
            </a:r>
            <a:r>
              <a:rPr sz="800" spc="15" dirty="0">
                <a:solidFill>
                  <a:srgbClr val="171514"/>
                </a:solidFill>
                <a:latin typeface="Microsoft Sans Serif"/>
                <a:cs typeface="Microsoft Sans Serif"/>
              </a:rPr>
              <a:t>ser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más alta </a:t>
            </a:r>
            <a:r>
              <a:rPr sz="800" spc="15" dirty="0">
                <a:solidFill>
                  <a:srgbClr val="171514"/>
                </a:solidFill>
                <a:latin typeface="Microsoft Sans Serif"/>
                <a:cs typeface="Microsoft Sans Serif"/>
              </a:rPr>
              <a:t>calidad </a:t>
            </a:r>
            <a:r>
              <a:rPr sz="800" spc="5" dirty="0">
                <a:solidFill>
                  <a:srgbClr val="171514"/>
                </a:solidFill>
                <a:latin typeface="Microsoft Sans Serif"/>
                <a:cs typeface="Microsoft Sans Serif"/>
              </a:rPr>
              <a:t>y </a:t>
            </a:r>
            <a:r>
              <a:rPr sz="800" spc="30" dirty="0">
                <a:solidFill>
                  <a:srgbClr val="171514"/>
                </a:solidFill>
                <a:latin typeface="Microsoft Sans Serif"/>
                <a:cs typeface="Microsoft Sans Serif"/>
              </a:rPr>
              <a:t>deben </a:t>
            </a:r>
            <a:r>
              <a:rPr sz="800" spc="35" dirty="0">
                <a:solidFill>
                  <a:srgbClr val="171514"/>
                </a:solidFill>
                <a:latin typeface="Microsoft Sans Serif"/>
                <a:cs typeface="Microsoft Sans Serif"/>
              </a:rPr>
              <a:t>cumplir </a:t>
            </a:r>
            <a:r>
              <a:rPr sz="800" spc="30" dirty="0">
                <a:solidFill>
                  <a:srgbClr val="171514"/>
                </a:solidFill>
                <a:latin typeface="Microsoft Sans Serif"/>
                <a:cs typeface="Microsoft Sans Serif"/>
              </a:rPr>
              <a:t>plenamente</a:t>
            </a:r>
            <a:r>
              <a:rPr sz="800" spc="3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 </a:t>
            </a:r>
            <a:r>
              <a:rPr sz="800" dirty="0" smtClean="0">
                <a:solidFill>
                  <a:srgbClr val="171514"/>
                </a:solidFill>
                <a:latin typeface="Microsoft Sans Serif"/>
                <a:cs typeface="Microsoft Sans Serif"/>
              </a:rPr>
              <a:t>las</a:t>
            </a:r>
            <a:r>
              <a:rPr lang="es-ES" sz="800" dirty="0" smtClean="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especificaciones</a:t>
            </a:r>
            <a:r>
              <a:rPr sz="800" spc="1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estándar </a:t>
            </a:r>
            <a:r>
              <a:rPr sz="800" spc="20" dirty="0">
                <a:solidFill>
                  <a:srgbClr val="171514"/>
                </a:solidFill>
                <a:latin typeface="Microsoft Sans Serif"/>
                <a:cs typeface="Microsoft Sans Serif"/>
              </a:rPr>
              <a:t>adoptadas. </a:t>
            </a:r>
            <a:r>
              <a:rPr sz="800" spc="-45" dirty="0">
                <a:solidFill>
                  <a:srgbClr val="171514"/>
                </a:solidFill>
                <a:latin typeface="Microsoft Sans Serif"/>
                <a:cs typeface="Microsoft Sans Serif"/>
              </a:rPr>
              <a:t>Se </a:t>
            </a:r>
            <a:r>
              <a:rPr sz="800" spc="30" dirty="0">
                <a:solidFill>
                  <a:srgbClr val="171514"/>
                </a:solidFill>
                <a:latin typeface="Microsoft Sans Serif"/>
                <a:cs typeface="Microsoft Sans Serif"/>
              </a:rPr>
              <a:t>recomienda una </a:t>
            </a:r>
            <a:r>
              <a:rPr sz="800" spc="15" dirty="0" err="1">
                <a:solidFill>
                  <a:srgbClr val="171514"/>
                </a:solidFill>
                <a:latin typeface="Microsoft Sans Serif"/>
                <a:cs typeface="Microsoft Sans Serif"/>
              </a:rPr>
              <a:t>inspección</a:t>
            </a:r>
            <a:r>
              <a:rPr sz="800" spc="1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general</a:t>
            </a:r>
            <a:r>
              <a:rPr lang="es-ES" sz="800" spc="25" dirty="0" smtClean="0">
                <a:solidFill>
                  <a:srgbClr val="171514"/>
                </a:solidFill>
                <a:latin typeface="Microsoft Sans Serif"/>
                <a:cs typeface="Microsoft Sans Serif"/>
              </a:rPr>
              <a:t> </a:t>
            </a:r>
            <a:r>
              <a:rPr sz="800" spc="5" dirty="0" err="1" smtClean="0">
                <a:solidFill>
                  <a:srgbClr val="171514"/>
                </a:solidFill>
                <a:latin typeface="Microsoft Sans Serif"/>
                <a:cs typeface="Microsoft Sans Serif"/>
              </a:rPr>
              <a:t>cada</a:t>
            </a:r>
            <a:r>
              <a:rPr sz="800" spc="-1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1</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5</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años</a:t>
            </a:r>
            <a:r>
              <a:rPr sz="800" spc="10" dirty="0">
                <a:solidFill>
                  <a:srgbClr val="171514"/>
                </a:solidFill>
                <a:latin typeface="Microsoft Sans Serif"/>
                <a:cs typeface="Microsoft Sans Serif"/>
              </a:rPr>
              <a:t>.</a:t>
            </a:r>
            <a:endParaRPr sz="800" dirty="0">
              <a:latin typeface="Microsoft Sans Serif"/>
              <a:cs typeface="Microsoft Sans Serif"/>
            </a:endParaRPr>
          </a:p>
          <a:p>
            <a:pPr>
              <a:lnSpc>
                <a:spcPct val="100000"/>
              </a:lnSpc>
            </a:pPr>
            <a:endParaRPr sz="1350" dirty="0">
              <a:latin typeface="Microsoft Sans Serif"/>
              <a:cs typeface="Microsoft Sans Serif"/>
            </a:endParaRPr>
          </a:p>
          <a:p>
            <a:pPr marL="345440" marR="1893570" indent="-333375">
              <a:lnSpc>
                <a:spcPct val="137300"/>
              </a:lnSpc>
            </a:pPr>
            <a:r>
              <a:rPr sz="850" b="1" spc="10" dirty="0">
                <a:solidFill>
                  <a:srgbClr val="171514"/>
                </a:solidFill>
                <a:latin typeface="Arial"/>
                <a:cs typeface="Arial"/>
              </a:rPr>
              <a:t>8.4</a:t>
            </a:r>
            <a:r>
              <a:rPr sz="850" b="1" spc="-20" dirty="0">
                <a:solidFill>
                  <a:srgbClr val="171514"/>
                </a:solidFill>
                <a:latin typeface="Arial"/>
                <a:cs typeface="Arial"/>
              </a:rPr>
              <a:t> </a:t>
            </a:r>
            <a:r>
              <a:rPr sz="850" b="1" spc="10" dirty="0">
                <a:solidFill>
                  <a:srgbClr val="171514"/>
                </a:solidFill>
                <a:latin typeface="Arial"/>
                <a:cs typeface="Arial"/>
              </a:rPr>
              <a:t>INDUCTANCIA,</a:t>
            </a:r>
            <a:r>
              <a:rPr sz="850" b="1" spc="-20" dirty="0">
                <a:solidFill>
                  <a:srgbClr val="171514"/>
                </a:solidFill>
                <a:latin typeface="Arial"/>
                <a:cs typeface="Arial"/>
              </a:rPr>
              <a:t> </a:t>
            </a:r>
            <a:r>
              <a:rPr sz="850" b="1" dirty="0">
                <a:solidFill>
                  <a:srgbClr val="171514"/>
                </a:solidFill>
                <a:latin typeface="Arial"/>
                <a:cs typeface="Arial"/>
              </a:rPr>
              <a:t>INTERMITENTE</a:t>
            </a:r>
            <a:r>
              <a:rPr sz="850" b="1" spc="-20" dirty="0">
                <a:solidFill>
                  <a:srgbClr val="171514"/>
                </a:solidFill>
                <a:latin typeface="Arial"/>
                <a:cs typeface="Arial"/>
              </a:rPr>
              <a:t> </a:t>
            </a:r>
            <a:r>
              <a:rPr sz="850" b="1" spc="-45" dirty="0">
                <a:solidFill>
                  <a:srgbClr val="171514"/>
                </a:solidFill>
                <a:latin typeface="Arial"/>
                <a:cs typeface="Arial"/>
              </a:rPr>
              <a:t>LATERAL</a:t>
            </a:r>
            <a:r>
              <a:rPr sz="850" b="1" spc="-20" dirty="0">
                <a:solidFill>
                  <a:srgbClr val="171514"/>
                </a:solidFill>
                <a:latin typeface="Arial"/>
                <a:cs typeface="Arial"/>
              </a:rPr>
              <a:t> </a:t>
            </a:r>
            <a:r>
              <a:rPr sz="850" b="1" spc="-25" dirty="0" smtClean="0">
                <a:solidFill>
                  <a:srgbClr val="171514"/>
                </a:solidFill>
                <a:latin typeface="Arial"/>
                <a:cs typeface="Arial"/>
              </a:rPr>
              <a:t>Y</a:t>
            </a:r>
            <a:r>
              <a:rPr lang="es-ES" sz="850" b="1" spc="-25" dirty="0" smtClean="0">
                <a:solidFill>
                  <a:srgbClr val="171514"/>
                </a:solidFill>
                <a:latin typeface="Arial"/>
                <a:cs typeface="Arial"/>
              </a:rPr>
              <a:t> </a:t>
            </a:r>
            <a:r>
              <a:rPr sz="850" b="1" dirty="0" smtClean="0">
                <a:solidFill>
                  <a:srgbClr val="171514"/>
                </a:solidFill>
                <a:latin typeface="Arial"/>
                <a:cs typeface="Arial"/>
              </a:rPr>
              <a:t>DISTANCIA</a:t>
            </a:r>
            <a:r>
              <a:rPr sz="850" b="1" spc="-20" dirty="0" smtClean="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25" dirty="0">
                <a:solidFill>
                  <a:srgbClr val="171514"/>
                </a:solidFill>
                <a:latin typeface="Arial"/>
                <a:cs typeface="Arial"/>
              </a:rPr>
              <a:t>SEPARACIÓN</a:t>
            </a:r>
            <a:endParaRPr sz="850" dirty="0">
              <a:latin typeface="Arial"/>
              <a:cs typeface="Arial"/>
            </a:endParaRPr>
          </a:p>
          <a:p>
            <a:pPr marL="12700" marR="5080">
              <a:lnSpc>
                <a:spcPct val="142900"/>
              </a:lnSpc>
              <a:spcBef>
                <a:spcPts val="570"/>
              </a:spcBef>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tensión</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aparece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bajada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durante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frente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onda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err="1">
                <a:solidFill>
                  <a:srgbClr val="171514"/>
                </a:solidFill>
                <a:latin typeface="Microsoft Sans Serif"/>
                <a:cs typeface="Microsoft Sans Serif"/>
              </a:rPr>
              <a:t>descarga</a:t>
            </a:r>
            <a:r>
              <a:rPr sz="700" spc="-5" dirty="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lang="es-ES" sz="700" spc="20"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la</a:t>
            </a:r>
            <a:r>
              <a:rPr sz="700" spc="-10"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corriente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rayo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está</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dada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endParaRPr sz="700" dirty="0">
              <a:latin typeface="Microsoft Sans Serif"/>
              <a:cs typeface="Microsoft Sans Serif"/>
            </a:endParaRPr>
          </a:p>
        </p:txBody>
      </p:sp>
      <p:sp>
        <p:nvSpPr>
          <p:cNvPr id="5" name="object 5"/>
          <p:cNvSpPr txBox="1"/>
          <p:nvPr/>
        </p:nvSpPr>
        <p:spPr>
          <a:xfrm>
            <a:off x="6975475" y="6864338"/>
            <a:ext cx="835660" cy="182101"/>
          </a:xfrm>
          <a:prstGeom prst="rect">
            <a:avLst/>
          </a:prstGeom>
        </p:spPr>
        <p:txBody>
          <a:bodyPr vert="horz" wrap="square" lIns="0" tIns="12700" rIns="0" bIns="0" rtlCol="0">
            <a:spAutoFit/>
          </a:bodyPr>
          <a:lstStyle/>
          <a:p>
            <a:pPr marL="12700">
              <a:spcBef>
                <a:spcPts val="100"/>
              </a:spcBef>
            </a:pPr>
            <a:r>
              <a:rPr sz="1000" i="1" spc="-10" dirty="0">
                <a:latin typeface="Arial"/>
                <a:cs typeface="Arial"/>
              </a:rPr>
              <a:t>v</a:t>
            </a:r>
            <a:r>
              <a:rPr sz="1100" spc="-10" dirty="0">
                <a:latin typeface="Microsoft Sans Serif"/>
                <a:cs typeface="Microsoft Sans Serif"/>
              </a:rPr>
              <a:t>(</a:t>
            </a:r>
            <a:r>
              <a:rPr sz="1000" i="1" spc="-10" dirty="0">
                <a:latin typeface="Arial"/>
                <a:cs typeface="Arial"/>
              </a:rPr>
              <a:t>t</a:t>
            </a:r>
            <a:r>
              <a:rPr sz="1050" spc="-10" dirty="0">
                <a:latin typeface="Microsoft Sans Serif"/>
                <a:cs typeface="Microsoft Sans Serif"/>
              </a:rPr>
              <a:t>)</a:t>
            </a:r>
            <a:r>
              <a:rPr sz="1050" spc="-45" dirty="0">
                <a:latin typeface="Microsoft Sans Serif"/>
                <a:cs typeface="Microsoft Sans Serif"/>
              </a:rPr>
              <a:t> </a:t>
            </a:r>
            <a:r>
              <a:rPr sz="1050" dirty="0">
                <a:latin typeface="Microsoft Sans Serif"/>
                <a:cs typeface="Microsoft Sans Serif"/>
              </a:rPr>
              <a:t>=</a:t>
            </a:r>
            <a:r>
              <a:rPr sz="1000" i="1" dirty="0">
                <a:latin typeface="Arial"/>
                <a:cs typeface="Arial"/>
              </a:rPr>
              <a:t>ir</a:t>
            </a:r>
            <a:r>
              <a:rPr sz="950" dirty="0">
                <a:latin typeface="Microsoft Sans Serif"/>
                <a:cs typeface="Microsoft Sans Serif"/>
              </a:rPr>
              <a:t>+</a:t>
            </a:r>
            <a:r>
              <a:rPr sz="1000" i="1" dirty="0">
                <a:latin typeface="Arial"/>
                <a:cs typeface="Arial"/>
              </a:rPr>
              <a:t>L</a:t>
            </a:r>
            <a:r>
              <a:rPr sz="1000" i="1" spc="-65" dirty="0">
                <a:latin typeface="Arial"/>
                <a:cs typeface="Arial"/>
              </a:rPr>
              <a:t> </a:t>
            </a:r>
            <a:r>
              <a:rPr sz="1000" i="1" spc="45" dirty="0">
                <a:latin typeface="Arial"/>
                <a:cs typeface="Arial"/>
              </a:rPr>
              <a:t>di</a:t>
            </a:r>
            <a:r>
              <a:rPr sz="950" spc="45" dirty="0">
                <a:latin typeface="Microsoft Sans Serif"/>
                <a:cs typeface="Microsoft Sans Serif"/>
              </a:rPr>
              <a:t>/</a:t>
            </a:r>
            <a:r>
              <a:rPr sz="1000" i="1" spc="45" dirty="0">
                <a:latin typeface="Arial"/>
                <a:cs typeface="Arial"/>
              </a:rPr>
              <a:t>dt</a:t>
            </a:r>
            <a:endParaRPr sz="1000">
              <a:latin typeface="Arial"/>
              <a:cs typeface="Arial"/>
            </a:endParaRPr>
          </a:p>
        </p:txBody>
      </p:sp>
      <p:sp>
        <p:nvSpPr>
          <p:cNvPr id="6" name="object 6"/>
          <p:cNvSpPr txBox="1"/>
          <p:nvPr/>
        </p:nvSpPr>
        <p:spPr>
          <a:xfrm>
            <a:off x="9372806" y="6896088"/>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(8.4)</a:t>
            </a:r>
            <a:endParaRPr sz="850">
              <a:latin typeface="Microsoft Sans Serif"/>
              <a:cs typeface="Microsoft Sans Serif"/>
            </a:endParaRPr>
          </a:p>
        </p:txBody>
      </p:sp>
      <p:sp>
        <p:nvSpPr>
          <p:cNvPr id="7" name="object 7"/>
          <p:cNvSpPr txBox="1"/>
          <p:nvPr/>
        </p:nvSpPr>
        <p:spPr>
          <a:xfrm>
            <a:off x="5336999" y="7170491"/>
            <a:ext cx="4255770" cy="631968"/>
          </a:xfrm>
          <a:prstGeom prst="rect">
            <a:avLst/>
          </a:prstGeom>
        </p:spPr>
        <p:txBody>
          <a:bodyPr vert="horz" wrap="square" lIns="0" tIns="17780" rIns="0" bIns="0" rtlCol="0">
            <a:spAutoFit/>
          </a:bodyPr>
          <a:lstStyle/>
          <a:p>
            <a:pPr marL="12700" marR="5080">
              <a:lnSpc>
                <a:spcPct val="133300"/>
              </a:lnSpc>
              <a:spcBef>
                <a:spcPts val="140"/>
              </a:spcBef>
            </a:pPr>
            <a:r>
              <a:rPr sz="750" spc="10" dirty="0">
                <a:solidFill>
                  <a:srgbClr val="171514"/>
                </a:solidFill>
                <a:latin typeface="Microsoft Sans Serif"/>
                <a:cs typeface="Microsoft Sans Serif"/>
              </a:rPr>
              <a:t>dónde</a:t>
            </a:r>
            <a:r>
              <a:rPr sz="750" i="1" spc="10" dirty="0">
                <a:solidFill>
                  <a:srgbClr val="171514"/>
                </a:solidFill>
                <a:latin typeface="Arial"/>
                <a:cs typeface="Arial"/>
              </a:rPr>
              <a:t>R</a:t>
            </a:r>
            <a:r>
              <a:rPr sz="750" spc="10" dirty="0">
                <a:solidFill>
                  <a:srgbClr val="171514"/>
                </a:solidFill>
                <a:latin typeface="Microsoft Sans Serif"/>
                <a:cs typeface="Microsoft Sans Serif"/>
              </a:rPr>
              <a:t>es la </a:t>
            </a:r>
            <a:r>
              <a:rPr sz="750" spc="15" dirty="0">
                <a:solidFill>
                  <a:srgbClr val="171514"/>
                </a:solidFill>
                <a:latin typeface="Microsoft Sans Serif"/>
                <a:cs typeface="Microsoft Sans Serif"/>
              </a:rPr>
              <a:t>resistencia </a:t>
            </a:r>
            <a:r>
              <a:rPr sz="750" spc="20" dirty="0">
                <a:solidFill>
                  <a:srgbClr val="171514"/>
                </a:solidFill>
                <a:latin typeface="Microsoft Sans Serif"/>
                <a:cs typeface="Microsoft Sans Serif"/>
              </a:rPr>
              <a:t>del </a:t>
            </a:r>
            <a:r>
              <a:rPr sz="750" spc="30" dirty="0">
                <a:solidFill>
                  <a:srgbClr val="171514"/>
                </a:solidFill>
                <a:latin typeface="Microsoft Sans Serif"/>
                <a:cs typeface="Microsoft Sans Serif"/>
              </a:rPr>
              <a:t>conductor </a:t>
            </a:r>
            <a:r>
              <a:rPr sz="750" dirty="0">
                <a:solidFill>
                  <a:srgbClr val="171514"/>
                </a:solidFill>
                <a:latin typeface="Microsoft Sans Serif"/>
                <a:cs typeface="Microsoft Sans Serif"/>
              </a:rPr>
              <a:t>y</a:t>
            </a:r>
            <a:r>
              <a:rPr sz="750" i="1" dirty="0">
                <a:solidFill>
                  <a:srgbClr val="171514"/>
                </a:solidFill>
                <a:latin typeface="Arial"/>
                <a:cs typeface="Arial"/>
              </a:rPr>
              <a:t>L</a:t>
            </a:r>
            <a:r>
              <a:rPr sz="750" dirty="0">
                <a:solidFill>
                  <a:srgbClr val="171514"/>
                </a:solidFill>
                <a:latin typeface="Microsoft Sans Serif"/>
                <a:cs typeface="Microsoft Sans Serif"/>
              </a:rPr>
              <a:t>su </a:t>
            </a:r>
            <a:r>
              <a:rPr sz="750" spc="20" dirty="0">
                <a:solidFill>
                  <a:srgbClr val="171514"/>
                </a:solidFill>
                <a:latin typeface="Microsoft Sans Serif"/>
                <a:cs typeface="Microsoft Sans Serif"/>
              </a:rPr>
              <a:t>inductancia. </a:t>
            </a:r>
            <a:r>
              <a:rPr sz="750" spc="5" dirty="0">
                <a:solidFill>
                  <a:srgbClr val="171514"/>
                </a:solidFill>
                <a:latin typeface="Microsoft Sans Serif"/>
                <a:cs typeface="Microsoft Sans Serif"/>
              </a:rPr>
              <a:t>Para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conductores</a:t>
            </a:r>
            <a:r>
              <a:rPr sz="750" spc="25" dirty="0">
                <a:solidFill>
                  <a:srgbClr val="171514"/>
                </a:solidFill>
                <a:latin typeface="Microsoft Sans Serif"/>
                <a:cs typeface="Microsoft Sans Serif"/>
              </a:rPr>
              <a:t> de </a:t>
            </a:r>
            <a:r>
              <a:rPr sz="750" spc="15" dirty="0">
                <a:solidFill>
                  <a:srgbClr val="171514"/>
                </a:solidFill>
                <a:latin typeface="Microsoft Sans Serif"/>
                <a:cs typeface="Microsoft Sans Serif"/>
              </a:rPr>
              <a:t>bajada,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inductancia</a:t>
            </a:r>
            <a:r>
              <a:rPr sz="75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orden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1,5</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μH/m,</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bastante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pequeña.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Sin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embargo,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debido</a:t>
            </a:r>
            <a:r>
              <a:rPr sz="750" dirty="0">
                <a:solidFill>
                  <a:srgbClr val="171514"/>
                </a:solidFill>
                <a:latin typeface="Microsoft Sans Serif"/>
                <a:cs typeface="Microsoft Sans Serif"/>
              </a:rPr>
              <a:t> a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tasa</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extremadamente</a:t>
            </a:r>
            <a:r>
              <a:rPr sz="75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alta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aumento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frente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onda</a:t>
            </a:r>
            <a:r>
              <a:rPr sz="750"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de la corriente</a:t>
            </a:r>
            <a:r>
              <a:rPr sz="750" spc="15" dirty="0" smtClean="0">
                <a:solidFill>
                  <a:srgbClr val="171514"/>
                </a:solidFill>
                <a:latin typeface="Microsoft Sans Serif"/>
                <a:cs typeface="Microsoft Sans Serif"/>
              </a:rPr>
              <a:t>,</a:t>
            </a:r>
            <a:r>
              <a:rPr sz="75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componente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inductivo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endParaRPr sz="750" dirty="0">
              <a:latin typeface="Microsoft Sans Serif"/>
              <a:cs typeface="Microsoft Sans Serif"/>
            </a:endParaRP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991170" y="4721989"/>
            <a:ext cx="1697355" cy="2596515"/>
            <a:chOff x="2308044" y="4721988"/>
            <a:chExt cx="1697355" cy="2596515"/>
          </a:xfrm>
        </p:grpSpPr>
        <p:pic>
          <p:nvPicPr>
            <p:cNvPr id="3" name="object 3"/>
            <p:cNvPicPr/>
            <p:nvPr/>
          </p:nvPicPr>
          <p:blipFill>
            <a:blip r:embed="rId2" cstate="print"/>
            <a:stretch>
              <a:fillRect/>
            </a:stretch>
          </p:blipFill>
          <p:spPr>
            <a:xfrm>
              <a:off x="2374176" y="4974044"/>
              <a:ext cx="1628470" cy="2341600"/>
            </a:xfrm>
            <a:prstGeom prst="rect">
              <a:avLst/>
            </a:prstGeom>
          </p:spPr>
        </p:pic>
        <p:sp>
          <p:nvSpPr>
            <p:cNvPr id="4" name="object 4"/>
            <p:cNvSpPr/>
            <p:nvPr/>
          </p:nvSpPr>
          <p:spPr>
            <a:xfrm>
              <a:off x="2375192" y="4975479"/>
              <a:ext cx="1626870" cy="2339340"/>
            </a:xfrm>
            <a:custGeom>
              <a:avLst/>
              <a:gdLst/>
              <a:ahLst/>
              <a:cxnLst/>
              <a:rect l="l" t="t" r="r" b="b"/>
              <a:pathLst>
                <a:path w="1626870" h="2339340">
                  <a:moveTo>
                    <a:pt x="24587" y="2339162"/>
                  </a:moveTo>
                  <a:lnTo>
                    <a:pt x="95046" y="2339162"/>
                  </a:lnTo>
                  <a:lnTo>
                    <a:pt x="95046" y="979144"/>
                  </a:lnTo>
                  <a:lnTo>
                    <a:pt x="24587" y="979144"/>
                  </a:lnTo>
                  <a:lnTo>
                    <a:pt x="24587" y="2339162"/>
                  </a:lnTo>
                  <a:close/>
                </a:path>
                <a:path w="1626870" h="2339340">
                  <a:moveTo>
                    <a:pt x="0" y="985342"/>
                  </a:moveTo>
                  <a:lnTo>
                    <a:pt x="37122" y="1045222"/>
                  </a:lnTo>
                  <a:lnTo>
                    <a:pt x="1626501" y="59893"/>
                  </a:lnTo>
                  <a:lnTo>
                    <a:pt x="1589366" y="0"/>
                  </a:lnTo>
                  <a:lnTo>
                    <a:pt x="0" y="985342"/>
                  </a:lnTo>
                  <a:close/>
                </a:path>
              </a:pathLst>
            </a:custGeom>
            <a:ln w="7391">
              <a:solidFill>
                <a:srgbClr val="231F20"/>
              </a:solidFill>
            </a:ln>
          </p:spPr>
          <p:txBody>
            <a:bodyPr wrap="square" lIns="0" tIns="0" rIns="0" bIns="0" rtlCol="0"/>
            <a:lstStyle/>
            <a:p>
              <a:endParaRPr/>
            </a:p>
          </p:txBody>
        </p:sp>
        <p:pic>
          <p:nvPicPr>
            <p:cNvPr id="5" name="object 5"/>
            <p:cNvPicPr/>
            <p:nvPr/>
          </p:nvPicPr>
          <p:blipFill>
            <a:blip r:embed="rId3" cstate="print"/>
            <a:stretch>
              <a:fillRect/>
            </a:stretch>
          </p:blipFill>
          <p:spPr>
            <a:xfrm>
              <a:off x="3497648" y="4929053"/>
              <a:ext cx="153187" cy="231889"/>
            </a:xfrm>
            <a:prstGeom prst="rect">
              <a:avLst/>
            </a:prstGeom>
          </p:spPr>
        </p:pic>
        <p:sp>
          <p:nvSpPr>
            <p:cNvPr id="6" name="object 6"/>
            <p:cNvSpPr/>
            <p:nvPr/>
          </p:nvSpPr>
          <p:spPr>
            <a:xfrm>
              <a:off x="3512609" y="4736771"/>
              <a:ext cx="128270" cy="288925"/>
            </a:xfrm>
            <a:custGeom>
              <a:avLst/>
              <a:gdLst/>
              <a:ahLst/>
              <a:cxnLst/>
              <a:rect l="l" t="t" r="r" b="b"/>
              <a:pathLst>
                <a:path w="128270" h="288925">
                  <a:moveTo>
                    <a:pt x="0" y="288759"/>
                  </a:moveTo>
                  <a:lnTo>
                    <a:pt x="127761" y="0"/>
                  </a:lnTo>
                </a:path>
              </a:pathLst>
            </a:custGeom>
            <a:ln w="29565">
              <a:solidFill>
                <a:srgbClr val="231F20"/>
              </a:solidFill>
            </a:ln>
          </p:spPr>
          <p:txBody>
            <a:bodyPr wrap="square" lIns="0" tIns="0" rIns="0" bIns="0" rtlCol="0"/>
            <a:lstStyle/>
            <a:p>
              <a:endParaRPr/>
            </a:p>
          </p:txBody>
        </p:sp>
        <p:sp>
          <p:nvSpPr>
            <p:cNvPr id="7" name="object 7"/>
            <p:cNvSpPr/>
            <p:nvPr/>
          </p:nvSpPr>
          <p:spPr>
            <a:xfrm>
              <a:off x="2319131" y="5015927"/>
              <a:ext cx="1480820" cy="2180590"/>
            </a:xfrm>
            <a:custGeom>
              <a:avLst/>
              <a:gdLst/>
              <a:ahLst/>
              <a:cxnLst/>
              <a:rect l="l" t="t" r="r" b="b"/>
              <a:pathLst>
                <a:path w="1480820" h="2180590">
                  <a:moveTo>
                    <a:pt x="1480578" y="0"/>
                  </a:moveTo>
                  <a:lnTo>
                    <a:pt x="96913" y="850011"/>
                  </a:lnTo>
                </a:path>
                <a:path w="1480820" h="2180590">
                  <a:moveTo>
                    <a:pt x="825" y="953490"/>
                  </a:moveTo>
                  <a:lnTo>
                    <a:pt x="825" y="2180463"/>
                  </a:lnTo>
                </a:path>
                <a:path w="1480820" h="2180590">
                  <a:moveTo>
                    <a:pt x="99009" y="850633"/>
                  </a:moveTo>
                  <a:lnTo>
                    <a:pt x="57810" y="876708"/>
                  </a:lnTo>
                  <a:lnTo>
                    <a:pt x="26092" y="907084"/>
                  </a:lnTo>
                  <a:lnTo>
                    <a:pt x="6079" y="939080"/>
                  </a:lnTo>
                  <a:lnTo>
                    <a:pt x="0" y="970013"/>
                  </a:lnTo>
                </a:path>
              </a:pathLst>
            </a:custGeom>
            <a:ln w="22174">
              <a:solidFill>
                <a:srgbClr val="231F20"/>
              </a:solidFill>
            </a:ln>
          </p:spPr>
          <p:txBody>
            <a:bodyPr wrap="square" lIns="0" tIns="0" rIns="0" bIns="0" rtlCol="0"/>
            <a:lstStyle/>
            <a:p>
              <a:endParaRPr/>
            </a:p>
          </p:txBody>
        </p:sp>
        <p:pic>
          <p:nvPicPr>
            <p:cNvPr id="8" name="object 8"/>
            <p:cNvPicPr/>
            <p:nvPr/>
          </p:nvPicPr>
          <p:blipFill>
            <a:blip r:embed="rId4" cstate="print"/>
            <a:stretch>
              <a:fillRect/>
            </a:stretch>
          </p:blipFill>
          <p:spPr>
            <a:xfrm>
              <a:off x="2540637" y="5761873"/>
              <a:ext cx="339562" cy="203199"/>
            </a:xfrm>
            <a:prstGeom prst="rect">
              <a:avLst/>
            </a:prstGeom>
          </p:spPr>
        </p:pic>
        <p:sp>
          <p:nvSpPr>
            <p:cNvPr id="9" name="object 9"/>
            <p:cNvSpPr/>
            <p:nvPr/>
          </p:nvSpPr>
          <p:spPr>
            <a:xfrm>
              <a:off x="2889084" y="5917666"/>
              <a:ext cx="687705" cy="325755"/>
            </a:xfrm>
            <a:custGeom>
              <a:avLst/>
              <a:gdLst/>
              <a:ahLst/>
              <a:cxnLst/>
              <a:rect l="l" t="t" r="r" b="b"/>
              <a:pathLst>
                <a:path w="687704" h="325754">
                  <a:moveTo>
                    <a:pt x="0" y="325234"/>
                  </a:moveTo>
                  <a:lnTo>
                    <a:pt x="687400" y="325234"/>
                  </a:lnTo>
                  <a:lnTo>
                    <a:pt x="687400" y="0"/>
                  </a:lnTo>
                  <a:lnTo>
                    <a:pt x="0" y="0"/>
                  </a:lnTo>
                  <a:lnTo>
                    <a:pt x="0" y="325234"/>
                  </a:lnTo>
                  <a:close/>
                </a:path>
              </a:pathLst>
            </a:custGeom>
            <a:ln w="9855">
              <a:solidFill>
                <a:srgbClr val="231F20"/>
              </a:solidFill>
            </a:ln>
          </p:spPr>
          <p:txBody>
            <a:bodyPr wrap="square" lIns="0" tIns="0" rIns="0" bIns="0" rtlCol="0"/>
            <a:lstStyle/>
            <a:p>
              <a:endParaRPr/>
            </a:p>
          </p:txBody>
        </p:sp>
        <p:sp>
          <p:nvSpPr>
            <p:cNvPr id="10" name="object 10"/>
            <p:cNvSpPr/>
            <p:nvPr/>
          </p:nvSpPr>
          <p:spPr>
            <a:xfrm>
              <a:off x="3125614" y="6242903"/>
              <a:ext cx="273685" cy="488315"/>
            </a:xfrm>
            <a:custGeom>
              <a:avLst/>
              <a:gdLst/>
              <a:ahLst/>
              <a:cxnLst/>
              <a:rect l="l" t="t" r="r" b="b"/>
              <a:pathLst>
                <a:path w="273685" h="488315">
                  <a:moveTo>
                    <a:pt x="125653" y="0"/>
                  </a:moveTo>
                  <a:lnTo>
                    <a:pt x="125653" y="413918"/>
                  </a:lnTo>
                </a:path>
                <a:path w="273685" h="488315">
                  <a:moveTo>
                    <a:pt x="0" y="413918"/>
                  </a:moveTo>
                  <a:lnTo>
                    <a:pt x="273481" y="413918"/>
                  </a:lnTo>
                </a:path>
                <a:path w="273685" h="488315">
                  <a:moveTo>
                    <a:pt x="51739" y="450875"/>
                  </a:moveTo>
                  <a:lnTo>
                    <a:pt x="219278" y="450875"/>
                  </a:lnTo>
                </a:path>
                <a:path w="273685" h="488315">
                  <a:moveTo>
                    <a:pt x="81305" y="487832"/>
                  </a:moveTo>
                  <a:lnTo>
                    <a:pt x="165074" y="487832"/>
                  </a:lnTo>
                </a:path>
              </a:pathLst>
            </a:custGeom>
            <a:ln w="9855">
              <a:solidFill>
                <a:srgbClr val="231F20"/>
              </a:solidFill>
            </a:ln>
          </p:spPr>
          <p:txBody>
            <a:bodyPr wrap="square" lIns="0" tIns="0" rIns="0" bIns="0" rtlCol="0"/>
            <a:lstStyle/>
            <a:p>
              <a:endParaRPr/>
            </a:p>
          </p:txBody>
        </p:sp>
      </p:grpSp>
      <p:sp>
        <p:nvSpPr>
          <p:cNvPr id="11" name="object 11"/>
          <p:cNvSpPr txBox="1"/>
          <p:nvPr/>
        </p:nvSpPr>
        <p:spPr>
          <a:xfrm>
            <a:off x="5337133"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12" name="object 12"/>
          <p:cNvSpPr txBox="1"/>
          <p:nvPr/>
        </p:nvSpPr>
        <p:spPr>
          <a:xfrm>
            <a:off x="9423702"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151</a:t>
            </a:r>
            <a:endParaRPr sz="900">
              <a:latin typeface="Arial"/>
              <a:cs typeface="Arial"/>
            </a:endParaRPr>
          </a:p>
        </p:txBody>
      </p:sp>
      <p:sp>
        <p:nvSpPr>
          <p:cNvPr id="13" name="object 13"/>
          <p:cNvSpPr txBox="1"/>
          <p:nvPr/>
        </p:nvSpPr>
        <p:spPr>
          <a:xfrm>
            <a:off x="5311646" y="748811"/>
            <a:ext cx="4363085" cy="2397760"/>
          </a:xfrm>
          <a:prstGeom prst="rect">
            <a:avLst/>
          </a:prstGeom>
        </p:spPr>
        <p:txBody>
          <a:bodyPr vert="horz" wrap="square" lIns="0" tIns="11430" rIns="0" bIns="0" rtlCol="0">
            <a:spAutoFit/>
          </a:bodyPr>
          <a:lstStyle/>
          <a:p>
            <a:pPr marL="38100" marR="303530">
              <a:lnSpc>
                <a:spcPct val="142900"/>
              </a:lnSpc>
              <a:spcBef>
                <a:spcPts val="90"/>
              </a:spcBef>
            </a:pP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voltaje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vuelve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predominante.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ejemplo,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tiempo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frente</a:t>
            </a:r>
            <a:r>
              <a:rPr sz="700" i="1" spc="10" dirty="0">
                <a:solidFill>
                  <a:srgbClr val="171514"/>
                </a:solidFill>
                <a:latin typeface="Arial"/>
                <a:cs typeface="Arial"/>
              </a:rPr>
              <a:t>T</a:t>
            </a:r>
            <a:r>
              <a:rPr sz="450" i="1" spc="10" dirty="0">
                <a:solidFill>
                  <a:srgbClr val="171514"/>
                </a:solidFill>
                <a:latin typeface="Arial"/>
                <a:cs typeface="Arial"/>
              </a:rPr>
              <a:t>F</a:t>
            </a:r>
            <a:r>
              <a:rPr sz="700" spc="10" dirty="0">
                <a:solidFill>
                  <a:srgbClr val="171514"/>
                </a:solidFill>
                <a:latin typeface="Microsoft Sans Serif"/>
                <a:cs typeface="Microsoft Sans Serif"/>
              </a:rPr>
              <a:t>=10</a:t>
            </a:r>
            <a:r>
              <a:rPr sz="700" spc="5" dirty="0">
                <a:solidFill>
                  <a:srgbClr val="171514"/>
                </a:solidFill>
                <a:latin typeface="Microsoft Sans Serif"/>
                <a:cs typeface="Microsoft Sans Serif"/>
              </a:rPr>
              <a:t> μs, </a:t>
            </a:r>
            <a:r>
              <a:rPr sz="700" spc="30" dirty="0" err="1">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corriente</a:t>
            </a:r>
            <a:r>
              <a:rPr lang="es-ES" sz="700" spc="25"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máxima</a:t>
            </a:r>
            <a:r>
              <a:rPr sz="700" i="1" spc="15" dirty="0" err="1" smtClean="0">
                <a:solidFill>
                  <a:srgbClr val="171514"/>
                </a:solidFill>
                <a:latin typeface="Arial"/>
                <a:cs typeface="Arial"/>
              </a:rPr>
              <a:t>I</a:t>
            </a:r>
            <a:r>
              <a:rPr sz="450" i="1" spc="15" dirty="0" err="1" smtClean="0">
                <a:solidFill>
                  <a:srgbClr val="171514"/>
                </a:solidFill>
                <a:latin typeface="Arial"/>
                <a:cs typeface="Arial"/>
              </a:rPr>
              <a:t>pag</a:t>
            </a:r>
            <a:r>
              <a:rPr sz="700" spc="15" dirty="0" smtClean="0">
                <a:solidFill>
                  <a:srgbClr val="171514"/>
                </a:solidFill>
                <a:latin typeface="Microsoft Sans Serif"/>
                <a:cs typeface="Microsoft Sans Serif"/>
              </a:rPr>
              <a:t>=80kA</a:t>
            </a:r>
            <a:r>
              <a:rPr sz="700" spc="1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25m</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largo,</a:t>
            </a:r>
            <a:endParaRPr sz="700" dirty="0">
              <a:latin typeface="Microsoft Sans Serif"/>
              <a:cs typeface="Microsoft Sans Serif"/>
            </a:endParaRPr>
          </a:p>
          <a:p>
            <a:pPr>
              <a:spcBef>
                <a:spcPts val="5"/>
              </a:spcBef>
            </a:pPr>
            <a:endParaRPr sz="950" dirty="0">
              <a:latin typeface="Microsoft Sans Serif"/>
              <a:cs typeface="Microsoft Sans Serif"/>
            </a:endParaRPr>
          </a:p>
          <a:p>
            <a:pPr marL="1144905">
              <a:tabLst>
                <a:tab pos="2691130" algn="l"/>
              </a:tabLst>
            </a:pPr>
            <a:r>
              <a:rPr sz="1575" i="1" spc="-67" baseline="-42328" dirty="0">
                <a:latin typeface="Arial"/>
                <a:cs typeface="Arial"/>
              </a:rPr>
              <a:t>V</a:t>
            </a:r>
            <a:r>
              <a:rPr sz="900" i="1" spc="-67" baseline="-74074" dirty="0">
                <a:latin typeface="Arial"/>
                <a:cs typeface="Arial"/>
              </a:rPr>
              <a:t>L</a:t>
            </a:r>
            <a:r>
              <a:rPr sz="1500" spc="-67" baseline="-44444" dirty="0">
                <a:latin typeface="Microsoft Sans Serif"/>
                <a:cs typeface="Microsoft Sans Serif"/>
              </a:rPr>
              <a:t>=</a:t>
            </a:r>
            <a:r>
              <a:rPr sz="1500" spc="652" baseline="-44444" dirty="0">
                <a:latin typeface="Microsoft Sans Serif"/>
                <a:cs typeface="Microsoft Sans Serif"/>
              </a:rPr>
              <a:t> </a:t>
            </a:r>
            <a:r>
              <a:rPr sz="950" u="sng" spc="5" dirty="0">
                <a:uFill>
                  <a:solidFill>
                    <a:srgbClr val="000000"/>
                  </a:solidFill>
                </a:uFill>
                <a:latin typeface="Microsoft Sans Serif"/>
                <a:cs typeface="Microsoft Sans Serif"/>
              </a:rPr>
              <a:t>25×1.5×10</a:t>
            </a:r>
            <a:r>
              <a:rPr sz="550" u="sng" spc="5" dirty="0">
                <a:uFill>
                  <a:solidFill>
                    <a:srgbClr val="000000"/>
                  </a:solidFill>
                </a:uFill>
                <a:latin typeface="Lucida Sans Unicode"/>
                <a:cs typeface="Lucida Sans Unicode"/>
              </a:rPr>
              <a:t>−6</a:t>
            </a:r>
            <a:r>
              <a:rPr sz="950" u="sng" spc="5" dirty="0">
                <a:uFill>
                  <a:solidFill>
                    <a:srgbClr val="000000"/>
                  </a:solidFill>
                </a:uFill>
                <a:latin typeface="Microsoft Sans Serif"/>
                <a:cs typeface="Microsoft Sans Serif"/>
              </a:rPr>
              <a:t>×80×10</a:t>
            </a:r>
            <a:r>
              <a:rPr sz="550" u="sng" spc="5" dirty="0">
                <a:uFill>
                  <a:solidFill>
                    <a:srgbClr val="000000"/>
                  </a:solidFill>
                </a:uFill>
                <a:latin typeface="Microsoft Sans Serif"/>
                <a:cs typeface="Microsoft Sans Serif"/>
              </a:rPr>
              <a:t>3	</a:t>
            </a:r>
            <a:r>
              <a:rPr sz="1425" spc="7" baseline="-38011" dirty="0">
                <a:latin typeface="Microsoft Sans Serif"/>
                <a:cs typeface="Microsoft Sans Serif"/>
              </a:rPr>
              <a:t>=300</a:t>
            </a:r>
            <a:r>
              <a:rPr sz="1425" spc="-60" baseline="-38011" dirty="0">
                <a:latin typeface="Microsoft Sans Serif"/>
                <a:cs typeface="Microsoft Sans Serif"/>
              </a:rPr>
              <a:t> </a:t>
            </a:r>
            <a:r>
              <a:rPr sz="1425" spc="-30" baseline="-38011" dirty="0">
                <a:latin typeface="Microsoft Sans Serif"/>
                <a:cs typeface="Microsoft Sans Serif"/>
              </a:rPr>
              <a:t>kV</a:t>
            </a:r>
            <a:endParaRPr sz="1425" baseline="-38011" dirty="0">
              <a:latin typeface="Microsoft Sans Serif"/>
              <a:cs typeface="Microsoft Sans Serif"/>
            </a:endParaRPr>
          </a:p>
          <a:p>
            <a:pPr marR="299720" algn="ctr">
              <a:spcBef>
                <a:spcPts val="225"/>
              </a:spcBef>
            </a:pPr>
            <a:r>
              <a:rPr sz="950" spc="5" dirty="0">
                <a:latin typeface="Microsoft Sans Serif"/>
                <a:cs typeface="Microsoft Sans Serif"/>
              </a:rPr>
              <a:t>10×10</a:t>
            </a:r>
            <a:r>
              <a:rPr sz="550" spc="5" dirty="0">
                <a:latin typeface="Lucida Sans Unicode"/>
                <a:cs typeface="Lucida Sans Unicode"/>
              </a:rPr>
              <a:t>−6</a:t>
            </a:r>
            <a:endParaRPr sz="550" dirty="0">
              <a:latin typeface="Lucida Sans Unicode"/>
              <a:cs typeface="Lucida Sans Unicode"/>
            </a:endParaRPr>
          </a:p>
          <a:p>
            <a:pPr marL="38100" marR="17780">
              <a:lnSpc>
                <a:spcPct val="142900"/>
              </a:lnSpc>
              <a:spcBef>
                <a:spcPts val="560"/>
              </a:spcBef>
            </a:pPr>
            <a:r>
              <a:rPr sz="700" spc="-10" dirty="0">
                <a:solidFill>
                  <a:srgbClr val="171514"/>
                </a:solidFill>
                <a:latin typeface="Microsoft Sans Serif"/>
                <a:cs typeface="Microsoft Sans Serif"/>
              </a:rPr>
              <a:t>Este </a:t>
            </a:r>
            <a:r>
              <a:rPr sz="700" spc="20" dirty="0">
                <a:solidFill>
                  <a:srgbClr val="171514"/>
                </a:solidFill>
                <a:latin typeface="Microsoft Sans Serif"/>
                <a:cs typeface="Microsoft Sans Serif"/>
              </a:rPr>
              <a:t>voltaje </a:t>
            </a:r>
            <a:r>
              <a:rPr sz="700" spc="30" dirty="0">
                <a:solidFill>
                  <a:srgbClr val="171514"/>
                </a:solidFill>
                <a:latin typeface="Microsoft Sans Serif"/>
                <a:cs typeface="Microsoft Sans Serif"/>
              </a:rPr>
              <a:t>extremadamente </a:t>
            </a:r>
            <a:r>
              <a:rPr sz="700" spc="25" dirty="0">
                <a:solidFill>
                  <a:srgbClr val="171514"/>
                </a:solidFill>
                <a:latin typeface="Microsoft Sans Serif"/>
                <a:cs typeface="Microsoft Sans Serif"/>
              </a:rPr>
              <a:t>alto puede provocar </a:t>
            </a:r>
            <a:r>
              <a:rPr sz="700" spc="30" dirty="0">
                <a:solidFill>
                  <a:srgbClr val="171514"/>
                </a:solidFill>
                <a:latin typeface="Microsoft Sans Serif"/>
                <a:cs typeface="Microsoft Sans Serif"/>
              </a:rPr>
              <a:t>una </a:t>
            </a:r>
            <a:r>
              <a:rPr sz="700" spc="15" dirty="0">
                <a:solidFill>
                  <a:srgbClr val="171514"/>
                </a:solidFill>
                <a:latin typeface="Microsoft Sans Serif"/>
                <a:cs typeface="Microsoft Sans Serif"/>
              </a:rPr>
              <a:t>descarga eléctrica </a:t>
            </a:r>
            <a:r>
              <a:rPr sz="700" spc="30" dirty="0">
                <a:solidFill>
                  <a:srgbClr val="171514"/>
                </a:solidFill>
                <a:latin typeface="Microsoft Sans Serif"/>
                <a:cs typeface="Microsoft Sans Serif"/>
              </a:rPr>
              <a:t>o una </a:t>
            </a:r>
            <a:r>
              <a:rPr sz="700" spc="40" dirty="0">
                <a:solidFill>
                  <a:srgbClr val="171514"/>
                </a:solidFill>
                <a:latin typeface="Microsoft Sans Serif"/>
                <a:cs typeface="Microsoft Sans Serif"/>
              </a:rPr>
              <a:t>ruptura</a:t>
            </a:r>
            <a:r>
              <a:rPr sz="700" spc="40" dirty="0">
                <a:solidFill>
                  <a:srgbClr val="171514"/>
                </a:solidFill>
                <a:latin typeface="Microsoft Sans Serif"/>
                <a:cs typeface="Microsoft Sans Serif"/>
              </a:rPr>
              <a:t> </a:t>
            </a:r>
            <a:r>
              <a:rPr sz="700" spc="30" dirty="0">
                <a:solidFill>
                  <a:srgbClr val="171514"/>
                </a:solidFill>
                <a:latin typeface="Microsoft Sans Serif"/>
                <a:cs typeface="Microsoft Sans Serif"/>
              </a:rPr>
              <a:t>entre </a:t>
            </a:r>
            <a:r>
              <a:rPr sz="700" spc="30" dirty="0" err="1" smtClean="0">
                <a:solidFill>
                  <a:srgbClr val="171514"/>
                </a:solidFill>
                <a:latin typeface="Microsoft Sans Serif"/>
                <a:cs typeface="Microsoft Sans Serif"/>
              </a:rPr>
              <a:t>algún</a:t>
            </a:r>
            <a:r>
              <a:rPr lang="es-ES" sz="700" spc="30" dirty="0" smtClean="0">
                <a:solidFill>
                  <a:srgbClr val="171514"/>
                </a:solidFill>
                <a:latin typeface="Microsoft Sans Serif"/>
                <a:cs typeface="Microsoft Sans Serif"/>
              </a:rPr>
              <a:t> </a:t>
            </a:r>
            <a:r>
              <a:rPr sz="700" spc="40" dirty="0" err="1" smtClean="0">
                <a:solidFill>
                  <a:srgbClr val="171514"/>
                </a:solidFill>
                <a:latin typeface="Microsoft Sans Serif"/>
                <a:cs typeface="Microsoft Sans Serif"/>
              </a:rPr>
              <a:t>punto</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bajada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cuerpo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metálico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conectado</a:t>
            </a:r>
            <a:r>
              <a:rPr sz="700" dirty="0">
                <a:solidFill>
                  <a:srgbClr val="171514"/>
                </a:solidFill>
                <a:latin typeface="Microsoft Sans Serif"/>
                <a:cs typeface="Microsoft Sans Serif"/>
              </a:rPr>
              <a:t> a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separado,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tanque</a:t>
            </a:r>
            <a:r>
              <a:rPr lang="es-ES" sz="700" spc="3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dirty="0" smtClean="0">
                <a:solidFill>
                  <a:srgbClr val="171514"/>
                </a:solidFill>
                <a:latin typeface="Microsoft Sans Serif"/>
                <a:cs typeface="Microsoft Sans Serif"/>
              </a:rPr>
              <a:t> </a:t>
            </a:r>
            <a:r>
              <a:rPr sz="700" spc="15" dirty="0">
                <a:solidFill>
                  <a:srgbClr val="171514"/>
                </a:solidFill>
                <a:latin typeface="Microsoft Sans Serif"/>
                <a:cs typeface="Microsoft Sans Serif"/>
              </a:rPr>
              <a:t>agua,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unidad</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aire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acondicionado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cualquier</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otro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componente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eléctrico</a:t>
            </a:r>
            <a:r>
              <a:rPr sz="700" spc="1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5" dirty="0" err="1" smtClean="0">
                <a:solidFill>
                  <a:srgbClr val="171514"/>
                </a:solidFill>
                <a:latin typeface="Microsoft Sans Serif"/>
                <a:cs typeface="Microsoft Sans Serif"/>
              </a:rPr>
              <a:t>Estos</a:t>
            </a:r>
            <a:r>
              <a:rPr lang="es-ES" sz="700" spc="-5"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flashovers </a:t>
            </a:r>
            <a:r>
              <a:rPr sz="700" spc="-5" dirty="0">
                <a:solidFill>
                  <a:srgbClr val="171514"/>
                </a:solidFill>
                <a:latin typeface="Microsoft Sans Serif"/>
                <a:cs typeface="Microsoft Sans Serif"/>
              </a:rPr>
              <a:t>se </a:t>
            </a:r>
            <a:r>
              <a:rPr sz="700" spc="15" dirty="0">
                <a:solidFill>
                  <a:srgbClr val="171514"/>
                </a:solidFill>
                <a:latin typeface="Microsoft Sans Serif"/>
                <a:cs typeface="Microsoft Sans Serif"/>
              </a:rPr>
              <a:t>conocen </a:t>
            </a:r>
            <a:r>
              <a:rPr sz="700" spc="20" dirty="0">
                <a:solidFill>
                  <a:srgbClr val="171514"/>
                </a:solidFill>
                <a:latin typeface="Microsoft Sans Serif"/>
                <a:cs typeface="Microsoft Sans Serif"/>
              </a:rPr>
              <a:t>como</a:t>
            </a:r>
            <a:r>
              <a:rPr sz="700" i="1" spc="20" dirty="0">
                <a:solidFill>
                  <a:srgbClr val="171514"/>
                </a:solidFill>
                <a:latin typeface="Arial"/>
                <a:cs typeface="Arial"/>
              </a:rPr>
              <a:t>destellos </a:t>
            </a:r>
            <a:r>
              <a:rPr sz="700" i="1" spc="15" dirty="0">
                <a:solidFill>
                  <a:srgbClr val="171514"/>
                </a:solidFill>
                <a:latin typeface="Arial"/>
                <a:cs typeface="Arial"/>
              </a:rPr>
              <a:t>laterales</a:t>
            </a:r>
            <a:r>
              <a:rPr sz="700" spc="15" dirty="0">
                <a:solidFill>
                  <a:srgbClr val="171514"/>
                </a:solidFill>
                <a:latin typeface="Microsoft Sans Serif"/>
                <a:cs typeface="Microsoft Sans Serif"/>
              </a:rPr>
              <a:t>(Figura </a:t>
            </a:r>
            <a:r>
              <a:rPr sz="700" spc="-5" dirty="0">
                <a:solidFill>
                  <a:srgbClr val="171514"/>
                </a:solidFill>
                <a:latin typeface="Microsoft Sans Serif"/>
                <a:cs typeface="Microsoft Sans Serif"/>
              </a:rPr>
              <a:t>8.13). </a:t>
            </a:r>
            <a:r>
              <a:rPr sz="700" dirty="0">
                <a:solidFill>
                  <a:srgbClr val="171514"/>
                </a:solidFill>
                <a:latin typeface="Microsoft Sans Serif"/>
                <a:cs typeface="Microsoft Sans Serif"/>
              </a:rPr>
              <a:t>Para </a:t>
            </a:r>
            <a:r>
              <a:rPr sz="700" spc="35" dirty="0">
                <a:solidFill>
                  <a:srgbClr val="171514"/>
                </a:solidFill>
                <a:latin typeface="Microsoft Sans Serif"/>
                <a:cs typeface="Microsoft Sans Serif"/>
              </a:rPr>
              <a:t>no aumentar </a:t>
            </a:r>
            <a:r>
              <a:rPr sz="700" spc="10" dirty="0">
                <a:solidFill>
                  <a:srgbClr val="171514"/>
                </a:solidFill>
                <a:latin typeface="Microsoft Sans Serif"/>
                <a:cs typeface="Microsoft Sans Serif"/>
              </a:rPr>
              <a:t>la </a:t>
            </a:r>
            <a:r>
              <a:rPr sz="700" spc="20" dirty="0">
                <a:solidFill>
                  <a:srgbClr val="171514"/>
                </a:solidFill>
                <a:latin typeface="Microsoft Sans Serif"/>
                <a:cs typeface="Microsoft Sans Serif"/>
              </a:rPr>
              <a:t>inductancia</a:t>
            </a:r>
            <a:r>
              <a:rPr sz="700" spc="20" dirty="0">
                <a:solidFill>
                  <a:srgbClr val="171514"/>
                </a:solidFill>
                <a:latin typeface="Microsoft Sans Serif"/>
                <a:cs typeface="Microsoft Sans Serif"/>
              </a:rPr>
              <a:t> de </a:t>
            </a:r>
            <a:r>
              <a:rPr sz="700" spc="40" dirty="0" smtClean="0">
                <a:solidFill>
                  <a:srgbClr val="171514"/>
                </a:solidFill>
                <a:latin typeface="Microsoft Sans Serif"/>
                <a:cs typeface="Microsoft Sans Serif"/>
              </a:rPr>
              <a:t>un</a:t>
            </a:r>
            <a:r>
              <a:rPr lang="es-ES" sz="700" spc="40" dirty="0" smtClean="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conductor</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bajada,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deben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evitarse,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medida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lo</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posible,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bucles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casi</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cerrados,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10" dirty="0" err="1">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que</a:t>
            </a:r>
            <a:r>
              <a:rPr lang="es-ES" sz="700" spc="3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se</a:t>
            </a:r>
            <a:r>
              <a:rPr sz="700" spc="-1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muestran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Figura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8.11.</a:t>
            </a:r>
            <a:endParaRPr sz="700" dirty="0">
              <a:latin typeface="Microsoft Sans Serif"/>
              <a:cs typeface="Microsoft Sans Serif"/>
            </a:endParaRPr>
          </a:p>
          <a:p>
            <a:pPr marL="38100" marR="39370" indent="152400">
              <a:lnSpc>
                <a:spcPct val="133300"/>
              </a:lnSpc>
              <a:spcBef>
                <a:spcPts val="15"/>
              </a:spcBef>
            </a:pP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rápida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tasa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aumento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también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genera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campo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magnético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cambia</a:t>
            </a:r>
            <a:r>
              <a:rPr lang="es-ES" sz="750" spc="20"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misma </a:t>
            </a:r>
            <a:r>
              <a:rPr sz="750" spc="20" dirty="0">
                <a:solidFill>
                  <a:srgbClr val="171514"/>
                </a:solidFill>
                <a:latin typeface="Microsoft Sans Serif"/>
                <a:cs typeface="Microsoft Sans Serif"/>
              </a:rPr>
              <a:t>rapidez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inducirá </a:t>
            </a:r>
            <a:r>
              <a:rPr sz="750" spc="15" dirty="0">
                <a:solidFill>
                  <a:srgbClr val="171514"/>
                </a:solidFill>
                <a:latin typeface="Microsoft Sans Serif"/>
                <a:cs typeface="Microsoft Sans Serif"/>
              </a:rPr>
              <a:t>voltajes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corrientes </a:t>
            </a:r>
            <a:r>
              <a:rPr sz="750" spc="30" dirty="0">
                <a:solidFill>
                  <a:srgbClr val="171514"/>
                </a:solidFill>
                <a:latin typeface="Microsoft Sans Serif"/>
                <a:cs typeface="Microsoft Sans Serif"/>
              </a:rPr>
              <a:t>transitorios </a:t>
            </a:r>
            <a:r>
              <a:rPr sz="750" spc="25" dirty="0">
                <a:solidFill>
                  <a:srgbClr val="171514"/>
                </a:solidFill>
                <a:latin typeface="Microsoft Sans Serif"/>
                <a:cs typeface="Microsoft Sans Serif"/>
              </a:rPr>
              <a:t>en cualquier </a:t>
            </a:r>
            <a:r>
              <a:rPr sz="750" spc="25" dirty="0" err="1">
                <a:solidFill>
                  <a:srgbClr val="171514"/>
                </a:solidFill>
                <a:latin typeface="Microsoft Sans Serif"/>
                <a:cs typeface="Microsoft Sans Serif"/>
              </a:rPr>
              <a:t>circuito</a:t>
            </a:r>
            <a:r>
              <a:rPr sz="750" spc="2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instalación</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causará </a:t>
            </a:r>
            <a:r>
              <a:rPr sz="750" spc="20" dirty="0">
                <a:solidFill>
                  <a:srgbClr val="171514"/>
                </a:solidFill>
                <a:latin typeface="Microsoft Sans Serif"/>
                <a:cs typeface="Microsoft Sans Serif"/>
              </a:rPr>
              <a:t>daños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equipos </a:t>
            </a:r>
            <a:r>
              <a:rPr sz="750" spc="5" dirty="0">
                <a:solidFill>
                  <a:srgbClr val="171514"/>
                </a:solidFill>
                <a:latin typeface="Microsoft Sans Serif"/>
                <a:cs typeface="Microsoft Sans Serif"/>
              </a:rPr>
              <a:t>sensibles. </a:t>
            </a:r>
            <a:r>
              <a:rPr sz="750" spc="-35" dirty="0">
                <a:solidFill>
                  <a:srgbClr val="171514"/>
                </a:solidFill>
                <a:latin typeface="Microsoft Sans Serif"/>
                <a:cs typeface="Microsoft Sans Serif"/>
              </a:rPr>
              <a:t>El </a:t>
            </a:r>
            <a:r>
              <a:rPr sz="750" spc="20" dirty="0">
                <a:solidFill>
                  <a:srgbClr val="171514"/>
                </a:solidFill>
                <a:latin typeface="Microsoft Sans Serif"/>
                <a:cs typeface="Microsoft Sans Serif"/>
              </a:rPr>
              <a:t>voltaje </a:t>
            </a:r>
            <a:r>
              <a:rPr sz="750" spc="30" dirty="0">
                <a:solidFill>
                  <a:srgbClr val="171514"/>
                </a:solidFill>
                <a:latin typeface="Microsoft Sans Serif"/>
                <a:cs typeface="Microsoft Sans Serif"/>
              </a:rPr>
              <a:t>inducido </a:t>
            </a:r>
            <a:r>
              <a:rPr sz="750" spc="25" dirty="0">
                <a:solidFill>
                  <a:srgbClr val="171514"/>
                </a:solidFill>
                <a:latin typeface="Microsoft Sans Serif"/>
                <a:cs typeface="Microsoft Sans Serif"/>
              </a:rPr>
              <a:t>depende</a:t>
            </a:r>
            <a:r>
              <a:rPr sz="750" spc="25" dirty="0">
                <a:solidFill>
                  <a:srgbClr val="171514"/>
                </a:solidFill>
                <a:latin typeface="Microsoft Sans Serif"/>
                <a:cs typeface="Microsoft Sans Serif"/>
              </a:rPr>
              <a:t> de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inductancia</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mutua.</a:t>
            </a:r>
            <a:r>
              <a:rPr sz="750" i="1" spc="15" dirty="0">
                <a:solidFill>
                  <a:srgbClr val="171514"/>
                </a:solidFill>
                <a:latin typeface="Arial"/>
                <a:cs typeface="Arial"/>
              </a:rPr>
              <a:t>METRO</a:t>
            </a:r>
            <a:r>
              <a:rPr sz="750" spc="15" dirty="0">
                <a:solidFill>
                  <a:srgbClr val="171514"/>
                </a:solidFill>
                <a:latin typeface="Microsoft Sans Serif"/>
                <a:cs typeface="Microsoft Sans Serif"/>
              </a:rPr>
              <a:t>entre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conductor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bajada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espira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viene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dada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endParaRPr sz="750" dirty="0">
              <a:latin typeface="Microsoft Sans Serif"/>
              <a:cs typeface="Microsoft Sans Serif"/>
            </a:endParaRPr>
          </a:p>
        </p:txBody>
      </p:sp>
      <p:sp>
        <p:nvSpPr>
          <p:cNvPr id="14" name="object 14"/>
          <p:cNvSpPr txBox="1"/>
          <p:nvPr/>
        </p:nvSpPr>
        <p:spPr>
          <a:xfrm>
            <a:off x="7187390" y="3243672"/>
            <a:ext cx="586105" cy="243015"/>
          </a:xfrm>
          <a:prstGeom prst="rect">
            <a:avLst/>
          </a:prstGeom>
        </p:spPr>
        <p:txBody>
          <a:bodyPr vert="horz" wrap="square" lIns="0" tIns="12065" rIns="0" bIns="0" rtlCol="0">
            <a:spAutoFit/>
          </a:bodyPr>
          <a:lstStyle/>
          <a:p>
            <a:pPr marR="41910" algn="r">
              <a:lnSpc>
                <a:spcPts val="944"/>
              </a:lnSpc>
              <a:spcBef>
                <a:spcPts val="95"/>
              </a:spcBef>
            </a:pPr>
            <a:r>
              <a:rPr sz="1050" i="1" u="sng" spc="25" dirty="0">
                <a:uFill>
                  <a:solidFill>
                    <a:srgbClr val="000000"/>
                  </a:solidFill>
                </a:uFill>
                <a:latin typeface="Arial"/>
                <a:cs typeface="Arial"/>
              </a:rPr>
              <a:t>di</a:t>
            </a:r>
            <a:endParaRPr sz="1050">
              <a:latin typeface="Arial"/>
              <a:cs typeface="Arial"/>
            </a:endParaRPr>
          </a:p>
          <a:p>
            <a:pPr marL="38100">
              <a:lnSpc>
                <a:spcPts val="944"/>
              </a:lnSpc>
            </a:pPr>
            <a:r>
              <a:rPr sz="550" i="1" spc="-20" dirty="0">
                <a:latin typeface="Arial"/>
                <a:cs typeface="Arial"/>
              </a:rPr>
              <a:t>V</a:t>
            </a:r>
            <a:r>
              <a:rPr sz="350" i="1" spc="-20" dirty="0">
                <a:latin typeface="Arial"/>
                <a:cs typeface="Arial"/>
              </a:rPr>
              <a:t>i</a:t>
            </a:r>
            <a:r>
              <a:rPr sz="550" spc="-20" dirty="0">
                <a:latin typeface="Microsoft Sans Serif"/>
                <a:cs typeface="Microsoft Sans Serif"/>
              </a:rPr>
              <a:t>=</a:t>
            </a:r>
            <a:r>
              <a:rPr sz="550" i="1" spc="-20" dirty="0">
                <a:latin typeface="Arial"/>
                <a:cs typeface="Arial"/>
              </a:rPr>
              <a:t>METRO</a:t>
            </a:r>
            <a:r>
              <a:rPr sz="550" i="1" spc="190" dirty="0">
                <a:latin typeface="Arial"/>
                <a:cs typeface="Arial"/>
              </a:rPr>
              <a:t> </a:t>
            </a:r>
            <a:r>
              <a:rPr sz="1575" i="1" spc="75" baseline="-39682" dirty="0">
                <a:latin typeface="Arial"/>
                <a:cs typeface="Arial"/>
              </a:rPr>
              <a:t>dt</a:t>
            </a:r>
            <a:endParaRPr sz="1575" baseline="-39682">
              <a:latin typeface="Arial"/>
              <a:cs typeface="Arial"/>
            </a:endParaRPr>
          </a:p>
        </p:txBody>
      </p:sp>
      <p:sp>
        <p:nvSpPr>
          <p:cNvPr id="15" name="object 15"/>
          <p:cNvSpPr txBox="1"/>
          <p:nvPr/>
        </p:nvSpPr>
        <p:spPr>
          <a:xfrm>
            <a:off x="9365922" y="3342133"/>
            <a:ext cx="255904" cy="151323"/>
          </a:xfrm>
          <a:prstGeom prst="rect">
            <a:avLst/>
          </a:prstGeom>
        </p:spPr>
        <p:txBody>
          <a:bodyPr vert="horz" wrap="square" lIns="0" tIns="12700" rIns="0" bIns="0" rtlCol="0">
            <a:spAutoFit/>
          </a:bodyPr>
          <a:lstStyle/>
          <a:p>
            <a:pPr marL="12700">
              <a:spcBef>
                <a:spcPts val="100"/>
              </a:spcBef>
            </a:pPr>
            <a:r>
              <a:rPr sz="900" spc="-10" dirty="0">
                <a:solidFill>
                  <a:srgbClr val="171514"/>
                </a:solidFill>
                <a:latin typeface="Microsoft Sans Serif"/>
                <a:cs typeface="Microsoft Sans Serif"/>
              </a:rPr>
              <a:t>(8.5)</a:t>
            </a:r>
            <a:endParaRPr sz="900">
              <a:latin typeface="Microsoft Sans Serif"/>
              <a:cs typeface="Microsoft Sans Serif"/>
            </a:endParaRPr>
          </a:p>
        </p:txBody>
      </p:sp>
      <p:sp>
        <p:nvSpPr>
          <p:cNvPr id="16" name="object 16"/>
          <p:cNvSpPr txBox="1"/>
          <p:nvPr/>
        </p:nvSpPr>
        <p:spPr>
          <a:xfrm>
            <a:off x="5337228" y="3643968"/>
            <a:ext cx="4206240" cy="487680"/>
          </a:xfrm>
          <a:prstGeom prst="rect">
            <a:avLst/>
          </a:prstGeom>
        </p:spPr>
        <p:txBody>
          <a:bodyPr vert="horz" wrap="square" lIns="0" tIns="17780" rIns="0" bIns="0" rtlCol="0">
            <a:spAutoFit/>
          </a:bodyPr>
          <a:lstStyle/>
          <a:p>
            <a:pPr marL="12700" marR="5080" algn="just">
              <a:lnSpc>
                <a:spcPct val="133300"/>
              </a:lnSpc>
              <a:spcBef>
                <a:spcPts val="140"/>
              </a:spcBef>
            </a:pP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como</a:t>
            </a:r>
            <a:r>
              <a:rPr sz="750" i="1" spc="30" dirty="0">
                <a:solidFill>
                  <a:srgbClr val="171514"/>
                </a:solidFill>
                <a:latin typeface="Arial"/>
                <a:cs typeface="Arial"/>
              </a:rPr>
              <a:t>di</a:t>
            </a:r>
            <a:r>
              <a:rPr sz="750" spc="30" dirty="0">
                <a:solidFill>
                  <a:srgbClr val="171514"/>
                </a:solidFill>
                <a:latin typeface="Microsoft Sans Serif"/>
                <a:cs typeface="Microsoft Sans Serif"/>
              </a:rPr>
              <a:t>/</a:t>
            </a:r>
            <a:r>
              <a:rPr sz="750" i="1" spc="30" dirty="0">
                <a:solidFill>
                  <a:srgbClr val="171514"/>
                </a:solidFill>
                <a:latin typeface="Arial"/>
                <a:cs typeface="Arial"/>
              </a:rPr>
              <a:t>dt</a:t>
            </a:r>
            <a:r>
              <a:rPr sz="750" spc="30"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casi</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constante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durante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frente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onda,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inducirá</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voltaje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cuadrado</a:t>
            </a:r>
            <a:r>
              <a:rPr sz="750" spc="5"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bucle</a:t>
            </a:r>
            <a:r>
              <a:rPr sz="750" spc="1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inductancia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mutua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conductor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bajada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lazo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rectangular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8.14</a:t>
            </a:r>
            <a:r>
              <a:rPr sz="750" spc="-5" dirty="0" smtClean="0">
                <a:solidFill>
                  <a:srgbClr val="171514"/>
                </a:solidFill>
                <a:latin typeface="Microsoft Sans Serif"/>
                <a:cs typeface="Microsoft Sans Serif"/>
              </a:rPr>
              <a:t>),</a:t>
            </a:r>
            <a:r>
              <a:rPr lang="es-ES" sz="750" spc="-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sz="750" spc="-5"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podría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ser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marco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ventana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metal,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dada</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endParaRPr sz="750" dirty="0">
              <a:latin typeface="Microsoft Sans Serif"/>
              <a:cs typeface="Microsoft Sans Serif"/>
            </a:endParaRPr>
          </a:p>
        </p:txBody>
      </p:sp>
      <p:sp>
        <p:nvSpPr>
          <p:cNvPr id="17" name="object 17"/>
          <p:cNvSpPr txBox="1"/>
          <p:nvPr/>
        </p:nvSpPr>
        <p:spPr>
          <a:xfrm>
            <a:off x="7312422" y="4229954"/>
            <a:ext cx="567055" cy="173766"/>
          </a:xfrm>
          <a:prstGeom prst="rect">
            <a:avLst/>
          </a:prstGeom>
        </p:spPr>
        <p:txBody>
          <a:bodyPr vert="horz" wrap="square" lIns="0" tIns="12065" rIns="0" bIns="0" rtlCol="0">
            <a:spAutoFit/>
          </a:bodyPr>
          <a:lstStyle/>
          <a:p>
            <a:pPr marL="12700">
              <a:spcBef>
                <a:spcPts val="95"/>
              </a:spcBef>
              <a:tabLst>
                <a:tab pos="349250" algn="l"/>
              </a:tabLst>
            </a:pPr>
            <a:r>
              <a:rPr sz="1050" i="1" u="sng" spc="15" dirty="0">
                <a:uFill>
                  <a:solidFill>
                    <a:srgbClr val="000000"/>
                  </a:solidFill>
                </a:uFill>
                <a:latin typeface="Arial"/>
                <a:cs typeface="Arial"/>
              </a:rPr>
              <a:t>µ</a:t>
            </a:r>
            <a:r>
              <a:rPr sz="600" i="1" u="sng" spc="25" dirty="0">
                <a:uFill>
                  <a:solidFill>
                    <a:srgbClr val="000000"/>
                  </a:solidFill>
                </a:uFill>
                <a:latin typeface="Arial"/>
                <a:cs typeface="Arial"/>
              </a:rPr>
              <a:t>o</a:t>
            </a:r>
            <a:r>
              <a:rPr sz="1050" i="1" u="sng" spc="30" dirty="0">
                <a:uFill>
                  <a:solidFill>
                    <a:srgbClr val="000000"/>
                  </a:solidFill>
                </a:uFill>
                <a:latin typeface="Arial"/>
                <a:cs typeface="Arial"/>
              </a:rPr>
              <a:t>b</a:t>
            </a:r>
            <a:r>
              <a:rPr sz="1050" i="1" spc="30" dirty="0">
                <a:latin typeface="Arial"/>
                <a:cs typeface="Arial"/>
              </a:rPr>
              <a:t>	</a:t>
            </a:r>
            <a:r>
              <a:rPr sz="1050" i="1" u="sng" spc="-50" dirty="0">
                <a:uFill>
                  <a:solidFill>
                    <a:srgbClr val="000000"/>
                  </a:solidFill>
                </a:uFill>
                <a:latin typeface="Arial"/>
                <a:cs typeface="Arial"/>
              </a:rPr>
              <a:t>s</a:t>
            </a:r>
            <a:r>
              <a:rPr sz="1000" u="sng" spc="-15" dirty="0">
                <a:uFill>
                  <a:solidFill>
                    <a:srgbClr val="000000"/>
                  </a:solidFill>
                </a:uFill>
                <a:latin typeface="Microsoft Sans Serif"/>
                <a:cs typeface="Microsoft Sans Serif"/>
              </a:rPr>
              <a:t>+</a:t>
            </a:r>
            <a:r>
              <a:rPr sz="1050" i="1" u="sng" spc="-25" dirty="0">
                <a:uFill>
                  <a:solidFill>
                    <a:srgbClr val="000000"/>
                  </a:solidFill>
                </a:uFill>
                <a:latin typeface="Arial"/>
                <a:cs typeface="Arial"/>
              </a:rPr>
              <a:t>a</a:t>
            </a:r>
            <a:endParaRPr sz="1050">
              <a:latin typeface="Arial"/>
              <a:cs typeface="Arial"/>
            </a:endParaRPr>
          </a:p>
        </p:txBody>
      </p:sp>
      <p:sp>
        <p:nvSpPr>
          <p:cNvPr id="18" name="object 18"/>
          <p:cNvSpPr txBox="1"/>
          <p:nvPr/>
        </p:nvSpPr>
        <p:spPr>
          <a:xfrm>
            <a:off x="7047706" y="4315716"/>
            <a:ext cx="781050" cy="274955"/>
          </a:xfrm>
          <a:prstGeom prst="rect">
            <a:avLst/>
          </a:prstGeom>
        </p:spPr>
        <p:txBody>
          <a:bodyPr vert="horz" wrap="square" lIns="0" tIns="12700" rIns="0" bIns="0" rtlCol="0">
            <a:spAutoFit/>
          </a:bodyPr>
          <a:lstStyle/>
          <a:p>
            <a:pPr marL="12700">
              <a:lnSpc>
                <a:spcPts val="950"/>
              </a:lnSpc>
              <a:spcBef>
                <a:spcPts val="100"/>
              </a:spcBef>
              <a:tabLst>
                <a:tab pos="487680" algn="l"/>
              </a:tabLst>
            </a:pPr>
            <a:r>
              <a:rPr sz="400" i="1" spc="-15" dirty="0">
                <a:latin typeface="Arial"/>
                <a:cs typeface="Arial"/>
              </a:rPr>
              <a:t>METRO</a:t>
            </a:r>
            <a:r>
              <a:rPr sz="400" spc="-15" dirty="0">
                <a:latin typeface="Microsoft Sans Serif"/>
                <a:cs typeface="Microsoft Sans Serif"/>
              </a:rPr>
              <a:t>=	</a:t>
            </a:r>
            <a:r>
              <a:rPr sz="1000" spc="30" dirty="0">
                <a:latin typeface="Microsoft Sans Serif"/>
                <a:cs typeface="Microsoft Sans Serif"/>
              </a:rPr>
              <a:t>en</a:t>
            </a:r>
            <a:endParaRPr sz="1000">
              <a:latin typeface="Microsoft Sans Serif"/>
              <a:cs typeface="Microsoft Sans Serif"/>
            </a:endParaRPr>
          </a:p>
          <a:p>
            <a:pPr marL="301625">
              <a:lnSpc>
                <a:spcPts val="1010"/>
              </a:lnSpc>
              <a:tabLst>
                <a:tab pos="706755" algn="l"/>
              </a:tabLst>
            </a:pPr>
            <a:r>
              <a:rPr sz="1000" spc="55" dirty="0">
                <a:latin typeface="Microsoft Sans Serif"/>
                <a:cs typeface="Microsoft Sans Serif"/>
              </a:rPr>
              <a:t>2π	</a:t>
            </a:r>
            <a:r>
              <a:rPr sz="1050" i="1" spc="-50" dirty="0">
                <a:latin typeface="Arial"/>
                <a:cs typeface="Arial"/>
              </a:rPr>
              <a:t>s</a:t>
            </a:r>
            <a:endParaRPr sz="1050">
              <a:latin typeface="Arial"/>
              <a:cs typeface="Arial"/>
            </a:endParaRPr>
          </a:p>
        </p:txBody>
      </p:sp>
      <p:sp>
        <p:nvSpPr>
          <p:cNvPr id="19" name="object 19"/>
          <p:cNvSpPr txBox="1"/>
          <p:nvPr/>
        </p:nvSpPr>
        <p:spPr>
          <a:xfrm>
            <a:off x="9367840" y="4328416"/>
            <a:ext cx="255904" cy="151323"/>
          </a:xfrm>
          <a:prstGeom prst="rect">
            <a:avLst/>
          </a:prstGeom>
        </p:spPr>
        <p:txBody>
          <a:bodyPr vert="horz" wrap="square" lIns="0" tIns="12700" rIns="0" bIns="0" rtlCol="0">
            <a:spAutoFit/>
          </a:bodyPr>
          <a:lstStyle/>
          <a:p>
            <a:pPr marL="12700">
              <a:spcBef>
                <a:spcPts val="100"/>
              </a:spcBef>
            </a:pPr>
            <a:r>
              <a:rPr sz="900" spc="-10" dirty="0">
                <a:solidFill>
                  <a:srgbClr val="171514"/>
                </a:solidFill>
                <a:latin typeface="Microsoft Sans Serif"/>
                <a:cs typeface="Microsoft Sans Serif"/>
              </a:rPr>
              <a:t>(8.6)</a:t>
            </a:r>
            <a:endParaRPr sz="900">
              <a:latin typeface="Microsoft Sans Serif"/>
              <a:cs typeface="Microsoft Sans Serif"/>
            </a:endParaRPr>
          </a:p>
        </p:txBody>
      </p:sp>
      <p:sp>
        <p:nvSpPr>
          <p:cNvPr id="20" name="object 20"/>
          <p:cNvSpPr txBox="1"/>
          <p:nvPr/>
        </p:nvSpPr>
        <p:spPr>
          <a:xfrm>
            <a:off x="7714119" y="5710302"/>
            <a:ext cx="440055" cy="74379"/>
          </a:xfrm>
          <a:prstGeom prst="rect">
            <a:avLst/>
          </a:prstGeom>
        </p:spPr>
        <p:txBody>
          <a:bodyPr vert="horz" wrap="square" lIns="0" tIns="12700" rIns="0" bIns="0" rtlCol="0">
            <a:spAutoFit/>
          </a:bodyPr>
          <a:lstStyle/>
          <a:p>
            <a:pPr marL="12700">
              <a:spcBef>
                <a:spcPts val="100"/>
              </a:spcBef>
            </a:pPr>
            <a:r>
              <a:rPr sz="400" spc="15" dirty="0">
                <a:solidFill>
                  <a:srgbClr val="171514"/>
                </a:solidFill>
                <a:latin typeface="Microsoft Sans Serif"/>
                <a:cs typeface="Microsoft Sans Serif"/>
              </a:rPr>
              <a:t>depósito</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10" dirty="0">
                <a:solidFill>
                  <a:srgbClr val="171514"/>
                </a:solidFill>
                <a:latin typeface="Microsoft Sans Serif"/>
                <a:cs typeface="Microsoft Sans Serif"/>
              </a:rPr>
              <a:t>agua</a:t>
            </a:r>
            <a:endParaRPr sz="400">
              <a:latin typeface="Microsoft Sans Serif"/>
              <a:cs typeface="Microsoft Sans Serif"/>
            </a:endParaRPr>
          </a:p>
        </p:txBody>
      </p:sp>
      <p:sp>
        <p:nvSpPr>
          <p:cNvPr id="21" name="object 21"/>
          <p:cNvSpPr txBox="1"/>
          <p:nvPr/>
        </p:nvSpPr>
        <p:spPr>
          <a:xfrm>
            <a:off x="7275399" y="5974098"/>
            <a:ext cx="249554" cy="235962"/>
          </a:xfrm>
          <a:prstGeom prst="rect">
            <a:avLst/>
          </a:prstGeom>
        </p:spPr>
        <p:txBody>
          <a:bodyPr vert="horz" wrap="square" lIns="0" tIns="12700" rIns="0" bIns="0" rtlCol="0">
            <a:spAutoFit/>
          </a:bodyPr>
          <a:lstStyle/>
          <a:p>
            <a:pPr marL="29209">
              <a:spcBef>
                <a:spcPts val="100"/>
              </a:spcBef>
            </a:pPr>
            <a:r>
              <a:rPr sz="800" spc="25" dirty="0">
                <a:solidFill>
                  <a:srgbClr val="171514"/>
                </a:solidFill>
                <a:latin typeface="Microsoft Sans Serif"/>
                <a:cs typeface="Microsoft Sans Serif"/>
              </a:rPr>
              <a:t>lado</a:t>
            </a:r>
            <a:endParaRPr sz="800">
              <a:latin typeface="Microsoft Sans Serif"/>
              <a:cs typeface="Microsoft Sans Serif"/>
            </a:endParaRPr>
          </a:p>
          <a:p>
            <a:pPr marL="12700">
              <a:spcBef>
                <a:spcPts val="330"/>
              </a:spcBef>
            </a:pPr>
            <a:r>
              <a:rPr sz="400" spc="10" dirty="0">
                <a:solidFill>
                  <a:srgbClr val="171514"/>
                </a:solidFill>
                <a:latin typeface="Microsoft Sans Serif"/>
                <a:cs typeface="Microsoft Sans Serif"/>
              </a:rPr>
              <a:t>destello</a:t>
            </a:r>
            <a:endParaRPr sz="400">
              <a:latin typeface="Microsoft Sans Serif"/>
              <a:cs typeface="Microsoft Sans Serif"/>
            </a:endParaRPr>
          </a:p>
        </p:txBody>
      </p:sp>
      <p:sp>
        <p:nvSpPr>
          <p:cNvPr id="22" name="object 22"/>
          <p:cNvSpPr txBox="1"/>
          <p:nvPr/>
        </p:nvSpPr>
        <p:spPr>
          <a:xfrm>
            <a:off x="6279646" y="6280605"/>
            <a:ext cx="639445"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conductor</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5" dirty="0">
                <a:solidFill>
                  <a:srgbClr val="171514"/>
                </a:solidFill>
                <a:latin typeface="Microsoft Sans Serif"/>
                <a:cs typeface="Microsoft Sans Serif"/>
              </a:rPr>
              <a:t> </a:t>
            </a:r>
            <a:r>
              <a:rPr sz="500" spc="10" dirty="0">
                <a:solidFill>
                  <a:srgbClr val="171514"/>
                </a:solidFill>
                <a:latin typeface="Microsoft Sans Serif"/>
                <a:cs typeface="Microsoft Sans Serif"/>
              </a:rPr>
              <a:t>bajada</a:t>
            </a:r>
            <a:endParaRPr sz="500">
              <a:latin typeface="Microsoft Sans Serif"/>
              <a:cs typeface="Microsoft Sans Serif"/>
            </a:endParaRPr>
          </a:p>
        </p:txBody>
      </p:sp>
      <p:sp>
        <p:nvSpPr>
          <p:cNvPr id="23" name="object 23"/>
          <p:cNvSpPr txBox="1"/>
          <p:nvPr/>
        </p:nvSpPr>
        <p:spPr>
          <a:xfrm>
            <a:off x="5337175" y="7487263"/>
            <a:ext cx="1304290" cy="112851"/>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 </a:t>
            </a:r>
            <a:r>
              <a:rPr sz="650" b="1" spc="25" dirty="0">
                <a:solidFill>
                  <a:srgbClr val="171514"/>
                </a:solidFill>
                <a:latin typeface="Arial"/>
                <a:cs typeface="Arial"/>
              </a:rPr>
              <a:t>8.13</a:t>
            </a:r>
            <a:r>
              <a:rPr sz="650" spc="25" dirty="0">
                <a:solidFill>
                  <a:srgbClr val="171514"/>
                </a:solidFill>
                <a:latin typeface="Microsoft Sans Serif"/>
                <a:cs typeface="Microsoft Sans Serif"/>
              </a:rPr>
              <a:t>Intermitente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lateral.</a:t>
            </a:r>
            <a:endParaRPr sz="650">
              <a:latin typeface="Microsoft Sans Serif"/>
              <a:cs typeface="Microsoft Sans Serif"/>
            </a:endParaRP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750443" y="959806"/>
            <a:ext cx="599440" cy="1935480"/>
            <a:chOff x="2067318" y="959806"/>
            <a:chExt cx="599440" cy="1935480"/>
          </a:xfrm>
        </p:grpSpPr>
        <p:sp>
          <p:nvSpPr>
            <p:cNvPr id="3" name="object 3"/>
            <p:cNvSpPr/>
            <p:nvPr/>
          </p:nvSpPr>
          <p:spPr>
            <a:xfrm>
              <a:off x="2118118" y="959806"/>
              <a:ext cx="0" cy="1935480"/>
            </a:xfrm>
            <a:custGeom>
              <a:avLst/>
              <a:gdLst/>
              <a:ahLst/>
              <a:cxnLst/>
              <a:rect l="l" t="t" r="r" b="b"/>
              <a:pathLst>
                <a:path h="1935480">
                  <a:moveTo>
                    <a:pt x="0" y="0"/>
                  </a:moveTo>
                  <a:lnTo>
                    <a:pt x="0" y="1935480"/>
                  </a:lnTo>
                </a:path>
              </a:pathLst>
            </a:custGeom>
            <a:ln w="22860">
              <a:solidFill>
                <a:srgbClr val="231F20"/>
              </a:solidFill>
            </a:ln>
          </p:spPr>
          <p:txBody>
            <a:bodyPr wrap="square" lIns="0" tIns="0" rIns="0" bIns="0" rtlCol="0"/>
            <a:lstStyle/>
            <a:p>
              <a:endParaRPr/>
            </a:p>
          </p:txBody>
        </p:sp>
        <p:sp>
          <p:nvSpPr>
            <p:cNvPr id="4" name="object 4"/>
            <p:cNvSpPr/>
            <p:nvPr/>
          </p:nvSpPr>
          <p:spPr>
            <a:xfrm>
              <a:off x="2118118" y="1180785"/>
              <a:ext cx="0" cy="99060"/>
            </a:xfrm>
            <a:custGeom>
              <a:avLst/>
              <a:gdLst/>
              <a:ahLst/>
              <a:cxnLst/>
              <a:rect l="l" t="t" r="r" b="b"/>
              <a:pathLst>
                <a:path h="99059">
                  <a:moveTo>
                    <a:pt x="0" y="0"/>
                  </a:moveTo>
                  <a:lnTo>
                    <a:pt x="0" y="99060"/>
                  </a:lnTo>
                </a:path>
              </a:pathLst>
            </a:custGeom>
            <a:ln w="10160">
              <a:solidFill>
                <a:srgbClr val="231F20"/>
              </a:solidFill>
            </a:ln>
          </p:spPr>
          <p:txBody>
            <a:bodyPr wrap="square" lIns="0" tIns="0" rIns="0" bIns="0" rtlCol="0"/>
            <a:lstStyle/>
            <a:p>
              <a:endParaRPr/>
            </a:p>
          </p:txBody>
        </p:sp>
        <p:sp>
          <p:nvSpPr>
            <p:cNvPr id="5" name="object 5"/>
            <p:cNvSpPr/>
            <p:nvPr/>
          </p:nvSpPr>
          <p:spPr>
            <a:xfrm>
              <a:off x="2067318" y="1239208"/>
              <a:ext cx="101600" cy="101600"/>
            </a:xfrm>
            <a:custGeom>
              <a:avLst/>
              <a:gdLst/>
              <a:ahLst/>
              <a:cxnLst/>
              <a:rect l="l" t="t" r="r" b="b"/>
              <a:pathLst>
                <a:path w="101600" h="101600">
                  <a:moveTo>
                    <a:pt x="101600" y="0"/>
                  </a:moveTo>
                  <a:lnTo>
                    <a:pt x="50800" y="40640"/>
                  </a:lnTo>
                  <a:lnTo>
                    <a:pt x="0" y="0"/>
                  </a:lnTo>
                  <a:lnTo>
                    <a:pt x="50800" y="101600"/>
                  </a:lnTo>
                  <a:lnTo>
                    <a:pt x="101600" y="0"/>
                  </a:lnTo>
                  <a:close/>
                </a:path>
              </a:pathLst>
            </a:custGeom>
            <a:solidFill>
              <a:srgbClr val="231F20"/>
            </a:solidFill>
          </p:spPr>
          <p:txBody>
            <a:bodyPr wrap="square" lIns="0" tIns="0" rIns="0" bIns="0" rtlCol="0"/>
            <a:lstStyle/>
            <a:p>
              <a:endParaRPr/>
            </a:p>
          </p:txBody>
        </p:sp>
        <p:sp>
          <p:nvSpPr>
            <p:cNvPr id="6" name="object 6"/>
            <p:cNvSpPr/>
            <p:nvPr/>
          </p:nvSpPr>
          <p:spPr>
            <a:xfrm>
              <a:off x="2158754" y="1866585"/>
              <a:ext cx="467359" cy="0"/>
            </a:xfrm>
            <a:custGeom>
              <a:avLst/>
              <a:gdLst/>
              <a:ahLst/>
              <a:cxnLst/>
              <a:rect l="l" t="t" r="r" b="b"/>
              <a:pathLst>
                <a:path w="467360">
                  <a:moveTo>
                    <a:pt x="0" y="0"/>
                  </a:moveTo>
                  <a:lnTo>
                    <a:pt x="467359" y="0"/>
                  </a:lnTo>
                </a:path>
              </a:pathLst>
            </a:custGeom>
            <a:ln w="10160">
              <a:solidFill>
                <a:srgbClr val="231F20"/>
              </a:solidFill>
            </a:ln>
          </p:spPr>
          <p:txBody>
            <a:bodyPr wrap="square" lIns="0" tIns="0" rIns="0" bIns="0" rtlCol="0"/>
            <a:lstStyle/>
            <a:p>
              <a:endParaRPr/>
            </a:p>
          </p:txBody>
        </p:sp>
        <p:sp>
          <p:nvSpPr>
            <p:cNvPr id="7" name="object 7"/>
            <p:cNvSpPr/>
            <p:nvPr/>
          </p:nvSpPr>
          <p:spPr>
            <a:xfrm>
              <a:off x="2118106" y="1836115"/>
              <a:ext cx="549275" cy="60960"/>
            </a:xfrm>
            <a:custGeom>
              <a:avLst/>
              <a:gdLst/>
              <a:ahLst/>
              <a:cxnLst/>
              <a:rect l="l" t="t" r="r" b="b"/>
              <a:pathLst>
                <a:path w="549275" h="60960">
                  <a:moveTo>
                    <a:pt x="60960" y="0"/>
                  </a:moveTo>
                  <a:lnTo>
                    <a:pt x="0" y="30480"/>
                  </a:lnTo>
                  <a:lnTo>
                    <a:pt x="60960" y="60960"/>
                  </a:lnTo>
                  <a:lnTo>
                    <a:pt x="40640" y="30480"/>
                  </a:lnTo>
                  <a:lnTo>
                    <a:pt x="60960" y="0"/>
                  </a:lnTo>
                  <a:close/>
                </a:path>
                <a:path w="549275" h="60960">
                  <a:moveTo>
                    <a:pt x="548652" y="30480"/>
                  </a:moveTo>
                  <a:lnTo>
                    <a:pt x="487692" y="0"/>
                  </a:lnTo>
                  <a:lnTo>
                    <a:pt x="508012" y="30480"/>
                  </a:lnTo>
                  <a:lnTo>
                    <a:pt x="487692" y="60960"/>
                  </a:lnTo>
                  <a:lnTo>
                    <a:pt x="548652" y="30480"/>
                  </a:lnTo>
                  <a:close/>
                </a:path>
              </a:pathLst>
            </a:custGeom>
            <a:solidFill>
              <a:srgbClr val="231F20"/>
            </a:solidFill>
          </p:spPr>
          <p:txBody>
            <a:bodyPr wrap="square" lIns="0" tIns="0" rIns="0" bIns="0" rtlCol="0"/>
            <a:lstStyle/>
            <a:p>
              <a:endParaRPr/>
            </a:p>
          </p:txBody>
        </p:sp>
      </p:grpSp>
      <p:grpSp>
        <p:nvGrpSpPr>
          <p:cNvPr id="8" name="object 8"/>
          <p:cNvGrpSpPr/>
          <p:nvPr/>
        </p:nvGrpSpPr>
        <p:grpSpPr>
          <a:xfrm>
            <a:off x="7688210" y="1438847"/>
            <a:ext cx="95250" cy="40640"/>
            <a:chOff x="3005085" y="1438847"/>
            <a:chExt cx="95250" cy="40640"/>
          </a:xfrm>
        </p:grpSpPr>
        <p:sp>
          <p:nvSpPr>
            <p:cNvPr id="9" name="object 9"/>
            <p:cNvSpPr/>
            <p:nvPr/>
          </p:nvSpPr>
          <p:spPr>
            <a:xfrm>
              <a:off x="3005085" y="1459167"/>
              <a:ext cx="74930" cy="0"/>
            </a:xfrm>
            <a:custGeom>
              <a:avLst/>
              <a:gdLst/>
              <a:ahLst/>
              <a:cxnLst/>
              <a:rect l="l" t="t" r="r" b="b"/>
              <a:pathLst>
                <a:path w="74930">
                  <a:moveTo>
                    <a:pt x="0" y="0"/>
                  </a:moveTo>
                  <a:lnTo>
                    <a:pt x="74676" y="0"/>
                  </a:lnTo>
                </a:path>
              </a:pathLst>
            </a:custGeom>
            <a:ln w="10160">
              <a:solidFill>
                <a:srgbClr val="231F20"/>
              </a:solidFill>
            </a:ln>
          </p:spPr>
          <p:txBody>
            <a:bodyPr wrap="square" lIns="0" tIns="0" rIns="0" bIns="0" rtlCol="0"/>
            <a:lstStyle/>
            <a:p>
              <a:endParaRPr/>
            </a:p>
          </p:txBody>
        </p:sp>
        <p:sp>
          <p:nvSpPr>
            <p:cNvPr id="10" name="object 10"/>
            <p:cNvSpPr/>
            <p:nvPr/>
          </p:nvSpPr>
          <p:spPr>
            <a:xfrm>
              <a:off x="3059438" y="1438847"/>
              <a:ext cx="40640" cy="40640"/>
            </a:xfrm>
            <a:custGeom>
              <a:avLst/>
              <a:gdLst/>
              <a:ahLst/>
              <a:cxnLst/>
              <a:rect l="l" t="t" r="r" b="b"/>
              <a:pathLst>
                <a:path w="40639" h="40640">
                  <a:moveTo>
                    <a:pt x="0" y="0"/>
                  </a:moveTo>
                  <a:lnTo>
                    <a:pt x="20319" y="20320"/>
                  </a:lnTo>
                  <a:lnTo>
                    <a:pt x="0" y="40640"/>
                  </a:lnTo>
                  <a:lnTo>
                    <a:pt x="40639" y="20320"/>
                  </a:lnTo>
                  <a:lnTo>
                    <a:pt x="0" y="0"/>
                  </a:lnTo>
                  <a:close/>
                </a:path>
              </a:pathLst>
            </a:custGeom>
            <a:solidFill>
              <a:srgbClr val="231F20"/>
            </a:solidFill>
          </p:spPr>
          <p:txBody>
            <a:bodyPr wrap="square" lIns="0" tIns="0" rIns="0" bIns="0" rtlCol="0"/>
            <a:lstStyle/>
            <a:p>
              <a:endParaRPr/>
            </a:p>
          </p:txBody>
        </p:sp>
      </p:grpSp>
      <p:grpSp>
        <p:nvGrpSpPr>
          <p:cNvPr id="11" name="object 11"/>
          <p:cNvGrpSpPr/>
          <p:nvPr/>
        </p:nvGrpSpPr>
        <p:grpSpPr>
          <a:xfrm>
            <a:off x="7921380" y="1438847"/>
            <a:ext cx="95885" cy="40640"/>
            <a:chOff x="3238254" y="1438847"/>
            <a:chExt cx="95885" cy="40640"/>
          </a:xfrm>
        </p:grpSpPr>
        <p:sp>
          <p:nvSpPr>
            <p:cNvPr id="12" name="object 12"/>
            <p:cNvSpPr/>
            <p:nvPr/>
          </p:nvSpPr>
          <p:spPr>
            <a:xfrm>
              <a:off x="3258574" y="1459167"/>
              <a:ext cx="75565" cy="0"/>
            </a:xfrm>
            <a:custGeom>
              <a:avLst/>
              <a:gdLst/>
              <a:ahLst/>
              <a:cxnLst/>
              <a:rect l="l" t="t" r="r" b="b"/>
              <a:pathLst>
                <a:path w="75564">
                  <a:moveTo>
                    <a:pt x="75184" y="0"/>
                  </a:moveTo>
                  <a:lnTo>
                    <a:pt x="0" y="0"/>
                  </a:lnTo>
                </a:path>
              </a:pathLst>
            </a:custGeom>
            <a:ln w="10160">
              <a:solidFill>
                <a:srgbClr val="231F20"/>
              </a:solidFill>
            </a:ln>
          </p:spPr>
          <p:txBody>
            <a:bodyPr wrap="square" lIns="0" tIns="0" rIns="0" bIns="0" rtlCol="0"/>
            <a:lstStyle/>
            <a:p>
              <a:endParaRPr/>
            </a:p>
          </p:txBody>
        </p:sp>
        <p:sp>
          <p:nvSpPr>
            <p:cNvPr id="13" name="object 13"/>
            <p:cNvSpPr/>
            <p:nvPr/>
          </p:nvSpPr>
          <p:spPr>
            <a:xfrm>
              <a:off x="3238254" y="1438847"/>
              <a:ext cx="40640" cy="40640"/>
            </a:xfrm>
            <a:custGeom>
              <a:avLst/>
              <a:gdLst/>
              <a:ahLst/>
              <a:cxnLst/>
              <a:rect l="l" t="t" r="r" b="b"/>
              <a:pathLst>
                <a:path w="40639" h="40640">
                  <a:moveTo>
                    <a:pt x="40639" y="0"/>
                  </a:moveTo>
                  <a:lnTo>
                    <a:pt x="0" y="20320"/>
                  </a:lnTo>
                  <a:lnTo>
                    <a:pt x="40639" y="40640"/>
                  </a:lnTo>
                  <a:lnTo>
                    <a:pt x="20319" y="20320"/>
                  </a:lnTo>
                  <a:lnTo>
                    <a:pt x="40639" y="0"/>
                  </a:lnTo>
                  <a:close/>
                </a:path>
              </a:pathLst>
            </a:custGeom>
            <a:solidFill>
              <a:srgbClr val="231F20"/>
            </a:solidFill>
          </p:spPr>
          <p:txBody>
            <a:bodyPr wrap="square" lIns="0" tIns="0" rIns="0" bIns="0" rtlCol="0"/>
            <a:lstStyle/>
            <a:p>
              <a:endParaRPr/>
            </a:p>
          </p:txBody>
        </p:sp>
      </p:grpSp>
      <p:sp>
        <p:nvSpPr>
          <p:cNvPr id="14" name="object 14"/>
          <p:cNvSpPr/>
          <p:nvPr/>
        </p:nvSpPr>
        <p:spPr>
          <a:xfrm>
            <a:off x="7784219" y="1421071"/>
            <a:ext cx="0" cy="86360"/>
          </a:xfrm>
          <a:custGeom>
            <a:avLst/>
            <a:gdLst/>
            <a:ahLst/>
            <a:cxnLst/>
            <a:rect l="l" t="t" r="r" b="b"/>
            <a:pathLst>
              <a:path h="86359">
                <a:moveTo>
                  <a:pt x="0" y="86359"/>
                </a:moveTo>
                <a:lnTo>
                  <a:pt x="0" y="0"/>
                </a:lnTo>
              </a:path>
            </a:pathLst>
          </a:custGeom>
          <a:ln w="7620">
            <a:solidFill>
              <a:srgbClr val="231F20"/>
            </a:solidFill>
          </a:ln>
        </p:spPr>
        <p:txBody>
          <a:bodyPr wrap="square" lIns="0" tIns="0" rIns="0" bIns="0" rtlCol="0"/>
          <a:lstStyle/>
          <a:p>
            <a:endParaRPr/>
          </a:p>
        </p:txBody>
      </p:sp>
      <p:sp>
        <p:nvSpPr>
          <p:cNvPr id="15" name="object 15"/>
          <p:cNvSpPr/>
          <p:nvPr/>
        </p:nvSpPr>
        <p:spPr>
          <a:xfrm>
            <a:off x="7921379" y="1420563"/>
            <a:ext cx="0" cy="86360"/>
          </a:xfrm>
          <a:custGeom>
            <a:avLst/>
            <a:gdLst/>
            <a:ahLst/>
            <a:cxnLst/>
            <a:rect l="l" t="t" r="r" b="b"/>
            <a:pathLst>
              <a:path h="86359">
                <a:moveTo>
                  <a:pt x="0" y="86360"/>
                </a:moveTo>
                <a:lnTo>
                  <a:pt x="0" y="0"/>
                </a:lnTo>
              </a:path>
            </a:pathLst>
          </a:custGeom>
          <a:ln w="7620">
            <a:solidFill>
              <a:srgbClr val="231F20"/>
            </a:solidFill>
          </a:ln>
        </p:spPr>
        <p:txBody>
          <a:bodyPr wrap="square" lIns="0" tIns="0" rIns="0" bIns="0" rtlCol="0"/>
          <a:lstStyle/>
          <a:p>
            <a:endParaRPr/>
          </a:p>
        </p:txBody>
      </p:sp>
      <p:grpSp>
        <p:nvGrpSpPr>
          <p:cNvPr id="16" name="object 16"/>
          <p:cNvGrpSpPr/>
          <p:nvPr/>
        </p:nvGrpSpPr>
        <p:grpSpPr>
          <a:xfrm>
            <a:off x="7346073" y="1514796"/>
            <a:ext cx="1059180" cy="758190"/>
            <a:chOff x="2662948" y="1514796"/>
            <a:chExt cx="1059180" cy="758190"/>
          </a:xfrm>
        </p:grpSpPr>
        <p:sp>
          <p:nvSpPr>
            <p:cNvPr id="17" name="object 17"/>
            <p:cNvSpPr/>
            <p:nvPr/>
          </p:nvSpPr>
          <p:spPr>
            <a:xfrm>
              <a:off x="2750336" y="1629373"/>
              <a:ext cx="224154" cy="495300"/>
            </a:xfrm>
            <a:custGeom>
              <a:avLst/>
              <a:gdLst/>
              <a:ahLst/>
              <a:cxnLst/>
              <a:rect l="l" t="t" r="r" b="b"/>
              <a:pathLst>
                <a:path w="224155" h="495300">
                  <a:moveTo>
                    <a:pt x="223693" y="0"/>
                  </a:moveTo>
                  <a:lnTo>
                    <a:pt x="170805" y="20162"/>
                  </a:lnTo>
                  <a:lnTo>
                    <a:pt x="123966" y="46123"/>
                  </a:lnTo>
                  <a:lnTo>
                    <a:pt x="83728" y="77374"/>
                  </a:lnTo>
                  <a:lnTo>
                    <a:pt x="50646" y="113410"/>
                  </a:lnTo>
                  <a:lnTo>
                    <a:pt x="25273" y="153721"/>
                  </a:lnTo>
                  <a:lnTo>
                    <a:pt x="8162" y="197802"/>
                  </a:lnTo>
                  <a:lnTo>
                    <a:pt x="278" y="240482"/>
                  </a:lnTo>
                  <a:lnTo>
                    <a:pt x="0" y="283999"/>
                  </a:lnTo>
                  <a:lnTo>
                    <a:pt x="7112" y="327805"/>
                  </a:lnTo>
                  <a:lnTo>
                    <a:pt x="21403" y="371351"/>
                  </a:lnTo>
                  <a:lnTo>
                    <a:pt x="42659" y="414088"/>
                  </a:lnTo>
                  <a:lnTo>
                    <a:pt x="70667" y="455469"/>
                  </a:lnTo>
                  <a:lnTo>
                    <a:pt x="105215" y="494944"/>
                  </a:lnTo>
                </a:path>
              </a:pathLst>
            </a:custGeom>
            <a:ln w="10160">
              <a:solidFill>
                <a:srgbClr val="231F20"/>
              </a:solidFill>
              <a:prstDash val="sysDash"/>
            </a:ln>
          </p:spPr>
          <p:txBody>
            <a:bodyPr wrap="square" lIns="0" tIns="0" rIns="0" bIns="0" rtlCol="0"/>
            <a:lstStyle/>
            <a:p>
              <a:endParaRPr/>
            </a:p>
          </p:txBody>
        </p:sp>
        <p:sp>
          <p:nvSpPr>
            <p:cNvPr id="18" name="object 18"/>
            <p:cNvSpPr/>
            <p:nvPr/>
          </p:nvSpPr>
          <p:spPr>
            <a:xfrm>
              <a:off x="2819975" y="2088230"/>
              <a:ext cx="65405" cy="64135"/>
            </a:xfrm>
            <a:custGeom>
              <a:avLst/>
              <a:gdLst/>
              <a:ahLst/>
              <a:cxnLst/>
              <a:rect l="l" t="t" r="r" b="b"/>
              <a:pathLst>
                <a:path w="65405" h="64135">
                  <a:moveTo>
                    <a:pt x="41579" y="0"/>
                  </a:moveTo>
                  <a:lnTo>
                    <a:pt x="35648" y="36144"/>
                  </a:lnTo>
                  <a:lnTo>
                    <a:pt x="0" y="44577"/>
                  </a:lnTo>
                  <a:lnTo>
                    <a:pt x="65366" y="63868"/>
                  </a:lnTo>
                  <a:lnTo>
                    <a:pt x="41579" y="0"/>
                  </a:lnTo>
                  <a:close/>
                </a:path>
              </a:pathLst>
            </a:custGeom>
            <a:solidFill>
              <a:srgbClr val="231F20"/>
            </a:solidFill>
          </p:spPr>
          <p:txBody>
            <a:bodyPr wrap="square" lIns="0" tIns="0" rIns="0" bIns="0" rtlCol="0"/>
            <a:lstStyle/>
            <a:p>
              <a:endParaRPr/>
            </a:p>
          </p:txBody>
        </p:sp>
        <p:sp>
          <p:nvSpPr>
            <p:cNvPr id="19" name="object 19"/>
            <p:cNvSpPr/>
            <p:nvPr/>
          </p:nvSpPr>
          <p:spPr>
            <a:xfrm>
              <a:off x="2666758" y="1552651"/>
              <a:ext cx="1051560" cy="716280"/>
            </a:xfrm>
            <a:custGeom>
              <a:avLst/>
              <a:gdLst/>
              <a:ahLst/>
              <a:cxnLst/>
              <a:rect l="l" t="t" r="r" b="b"/>
              <a:pathLst>
                <a:path w="1051560" h="716280">
                  <a:moveTo>
                    <a:pt x="0" y="716279"/>
                  </a:moveTo>
                  <a:lnTo>
                    <a:pt x="1051559" y="716279"/>
                  </a:lnTo>
                  <a:lnTo>
                    <a:pt x="1051559" y="0"/>
                  </a:lnTo>
                  <a:lnTo>
                    <a:pt x="0" y="0"/>
                  </a:lnTo>
                  <a:lnTo>
                    <a:pt x="0" y="716279"/>
                  </a:lnTo>
                  <a:close/>
                </a:path>
              </a:pathLst>
            </a:custGeom>
            <a:ln w="7619">
              <a:solidFill>
                <a:srgbClr val="231F20"/>
              </a:solidFill>
            </a:ln>
          </p:spPr>
          <p:txBody>
            <a:bodyPr wrap="square" lIns="0" tIns="0" rIns="0" bIns="0" rtlCol="0"/>
            <a:lstStyle/>
            <a:p>
              <a:endParaRPr/>
            </a:p>
          </p:txBody>
        </p:sp>
        <p:sp>
          <p:nvSpPr>
            <p:cNvPr id="20" name="object 20"/>
            <p:cNvSpPr/>
            <p:nvPr/>
          </p:nvSpPr>
          <p:spPr>
            <a:xfrm>
              <a:off x="3101094" y="1540954"/>
              <a:ext cx="152400" cy="0"/>
            </a:xfrm>
            <a:custGeom>
              <a:avLst/>
              <a:gdLst/>
              <a:ahLst/>
              <a:cxnLst/>
              <a:rect l="l" t="t" r="r" b="b"/>
              <a:pathLst>
                <a:path w="152400">
                  <a:moveTo>
                    <a:pt x="0" y="0"/>
                  </a:moveTo>
                  <a:lnTo>
                    <a:pt x="152400" y="0"/>
                  </a:lnTo>
                </a:path>
              </a:pathLst>
            </a:custGeom>
            <a:ln w="10160">
              <a:solidFill>
                <a:srgbClr val="231F20"/>
              </a:solidFill>
              <a:prstDash val="dash"/>
            </a:ln>
          </p:spPr>
          <p:txBody>
            <a:bodyPr wrap="square" lIns="0" tIns="0" rIns="0" bIns="0" rtlCol="0"/>
            <a:lstStyle/>
            <a:p>
              <a:endParaRPr/>
            </a:p>
          </p:txBody>
        </p:sp>
        <p:sp>
          <p:nvSpPr>
            <p:cNvPr id="21" name="object 21"/>
            <p:cNvSpPr/>
            <p:nvPr/>
          </p:nvSpPr>
          <p:spPr>
            <a:xfrm>
              <a:off x="2666754" y="1545023"/>
              <a:ext cx="1055370" cy="0"/>
            </a:xfrm>
            <a:custGeom>
              <a:avLst/>
              <a:gdLst/>
              <a:ahLst/>
              <a:cxnLst/>
              <a:rect l="l" t="t" r="r" b="b"/>
              <a:pathLst>
                <a:path w="1055370">
                  <a:moveTo>
                    <a:pt x="0" y="0"/>
                  </a:moveTo>
                  <a:lnTo>
                    <a:pt x="460756" y="0"/>
                  </a:lnTo>
                </a:path>
                <a:path w="1055370">
                  <a:moveTo>
                    <a:pt x="594360" y="0"/>
                  </a:moveTo>
                  <a:lnTo>
                    <a:pt x="1055116" y="0"/>
                  </a:lnTo>
                </a:path>
              </a:pathLst>
            </a:custGeom>
            <a:ln w="7620">
              <a:solidFill>
                <a:srgbClr val="231F20"/>
              </a:solidFill>
            </a:ln>
          </p:spPr>
          <p:txBody>
            <a:bodyPr wrap="square" lIns="0" tIns="0" rIns="0" bIns="0" rtlCol="0"/>
            <a:lstStyle/>
            <a:p>
              <a:endParaRPr/>
            </a:p>
          </p:txBody>
        </p:sp>
        <p:sp>
          <p:nvSpPr>
            <p:cNvPr id="22" name="object 22"/>
            <p:cNvSpPr/>
            <p:nvPr/>
          </p:nvSpPr>
          <p:spPr>
            <a:xfrm>
              <a:off x="3087378" y="1518606"/>
              <a:ext cx="43180" cy="43180"/>
            </a:xfrm>
            <a:custGeom>
              <a:avLst/>
              <a:gdLst/>
              <a:ahLst/>
              <a:cxnLst/>
              <a:rect l="l" t="t" r="r" b="b"/>
              <a:pathLst>
                <a:path w="43180" h="43180">
                  <a:moveTo>
                    <a:pt x="21589" y="0"/>
                  </a:moveTo>
                  <a:lnTo>
                    <a:pt x="13185" y="1696"/>
                  </a:lnTo>
                  <a:lnTo>
                    <a:pt x="6323" y="6323"/>
                  </a:lnTo>
                  <a:lnTo>
                    <a:pt x="1696" y="13185"/>
                  </a:lnTo>
                  <a:lnTo>
                    <a:pt x="0" y="21590"/>
                  </a:lnTo>
                  <a:lnTo>
                    <a:pt x="1696" y="29994"/>
                  </a:lnTo>
                  <a:lnTo>
                    <a:pt x="6323" y="36856"/>
                  </a:lnTo>
                  <a:lnTo>
                    <a:pt x="13185" y="41483"/>
                  </a:lnTo>
                  <a:lnTo>
                    <a:pt x="21589" y="43180"/>
                  </a:lnTo>
                  <a:lnTo>
                    <a:pt x="29994" y="41483"/>
                  </a:lnTo>
                  <a:lnTo>
                    <a:pt x="36856" y="36856"/>
                  </a:lnTo>
                  <a:lnTo>
                    <a:pt x="41483" y="29994"/>
                  </a:lnTo>
                  <a:lnTo>
                    <a:pt x="43179" y="21590"/>
                  </a:lnTo>
                  <a:lnTo>
                    <a:pt x="41483" y="13185"/>
                  </a:lnTo>
                  <a:lnTo>
                    <a:pt x="36856" y="6323"/>
                  </a:lnTo>
                  <a:lnTo>
                    <a:pt x="29994" y="1696"/>
                  </a:lnTo>
                  <a:lnTo>
                    <a:pt x="21589" y="0"/>
                  </a:lnTo>
                  <a:close/>
                </a:path>
              </a:pathLst>
            </a:custGeom>
            <a:solidFill>
              <a:srgbClr val="231F20"/>
            </a:solidFill>
          </p:spPr>
          <p:txBody>
            <a:bodyPr wrap="square" lIns="0" tIns="0" rIns="0" bIns="0" rtlCol="0"/>
            <a:lstStyle/>
            <a:p>
              <a:endParaRPr/>
            </a:p>
          </p:txBody>
        </p:sp>
        <p:sp>
          <p:nvSpPr>
            <p:cNvPr id="23" name="object 23"/>
            <p:cNvSpPr/>
            <p:nvPr/>
          </p:nvSpPr>
          <p:spPr>
            <a:xfrm>
              <a:off x="3087378" y="1518606"/>
              <a:ext cx="43180" cy="43180"/>
            </a:xfrm>
            <a:custGeom>
              <a:avLst/>
              <a:gdLst/>
              <a:ahLst/>
              <a:cxnLst/>
              <a:rect l="l" t="t" r="r" b="b"/>
              <a:pathLst>
                <a:path w="43180" h="43180">
                  <a:moveTo>
                    <a:pt x="21589" y="0"/>
                  </a:moveTo>
                  <a:lnTo>
                    <a:pt x="13185" y="1696"/>
                  </a:lnTo>
                  <a:lnTo>
                    <a:pt x="6323" y="6323"/>
                  </a:lnTo>
                  <a:lnTo>
                    <a:pt x="1696" y="13185"/>
                  </a:lnTo>
                  <a:lnTo>
                    <a:pt x="0" y="21590"/>
                  </a:lnTo>
                  <a:lnTo>
                    <a:pt x="1696" y="29994"/>
                  </a:lnTo>
                  <a:lnTo>
                    <a:pt x="6323" y="36856"/>
                  </a:lnTo>
                  <a:lnTo>
                    <a:pt x="13185" y="41483"/>
                  </a:lnTo>
                  <a:lnTo>
                    <a:pt x="21589" y="43180"/>
                  </a:lnTo>
                  <a:lnTo>
                    <a:pt x="29994" y="41483"/>
                  </a:lnTo>
                  <a:lnTo>
                    <a:pt x="36856" y="36856"/>
                  </a:lnTo>
                  <a:lnTo>
                    <a:pt x="41483" y="29994"/>
                  </a:lnTo>
                  <a:lnTo>
                    <a:pt x="43179" y="21590"/>
                  </a:lnTo>
                  <a:lnTo>
                    <a:pt x="41483" y="13185"/>
                  </a:lnTo>
                  <a:lnTo>
                    <a:pt x="36856" y="6323"/>
                  </a:lnTo>
                  <a:lnTo>
                    <a:pt x="29994" y="1696"/>
                  </a:lnTo>
                  <a:lnTo>
                    <a:pt x="21589" y="0"/>
                  </a:lnTo>
                  <a:close/>
                </a:path>
              </a:pathLst>
            </a:custGeom>
            <a:ln w="7620">
              <a:solidFill>
                <a:srgbClr val="231F20"/>
              </a:solidFill>
            </a:ln>
          </p:spPr>
          <p:txBody>
            <a:bodyPr wrap="square" lIns="0" tIns="0" rIns="0" bIns="0" rtlCol="0"/>
            <a:lstStyle/>
            <a:p>
              <a:endParaRPr/>
            </a:p>
          </p:txBody>
        </p:sp>
        <p:sp>
          <p:nvSpPr>
            <p:cNvPr id="24" name="object 24"/>
            <p:cNvSpPr/>
            <p:nvPr/>
          </p:nvSpPr>
          <p:spPr>
            <a:xfrm>
              <a:off x="3216918" y="1518606"/>
              <a:ext cx="43180" cy="43180"/>
            </a:xfrm>
            <a:custGeom>
              <a:avLst/>
              <a:gdLst/>
              <a:ahLst/>
              <a:cxnLst/>
              <a:rect l="l" t="t" r="r" b="b"/>
              <a:pathLst>
                <a:path w="43179" h="43180">
                  <a:moveTo>
                    <a:pt x="21589" y="0"/>
                  </a:moveTo>
                  <a:lnTo>
                    <a:pt x="13185" y="1696"/>
                  </a:lnTo>
                  <a:lnTo>
                    <a:pt x="6323" y="6323"/>
                  </a:lnTo>
                  <a:lnTo>
                    <a:pt x="1696" y="13185"/>
                  </a:lnTo>
                  <a:lnTo>
                    <a:pt x="0" y="21590"/>
                  </a:lnTo>
                  <a:lnTo>
                    <a:pt x="1696" y="29994"/>
                  </a:lnTo>
                  <a:lnTo>
                    <a:pt x="6323" y="36856"/>
                  </a:lnTo>
                  <a:lnTo>
                    <a:pt x="13185" y="41483"/>
                  </a:lnTo>
                  <a:lnTo>
                    <a:pt x="21589" y="43180"/>
                  </a:lnTo>
                  <a:lnTo>
                    <a:pt x="29994" y="41483"/>
                  </a:lnTo>
                  <a:lnTo>
                    <a:pt x="36856" y="36856"/>
                  </a:lnTo>
                  <a:lnTo>
                    <a:pt x="41483" y="29994"/>
                  </a:lnTo>
                  <a:lnTo>
                    <a:pt x="43179" y="21590"/>
                  </a:lnTo>
                  <a:lnTo>
                    <a:pt x="41483" y="13185"/>
                  </a:lnTo>
                  <a:lnTo>
                    <a:pt x="36856" y="6323"/>
                  </a:lnTo>
                  <a:lnTo>
                    <a:pt x="29994" y="1696"/>
                  </a:lnTo>
                  <a:lnTo>
                    <a:pt x="21589" y="0"/>
                  </a:lnTo>
                  <a:close/>
                </a:path>
              </a:pathLst>
            </a:custGeom>
            <a:solidFill>
              <a:srgbClr val="231F20"/>
            </a:solidFill>
          </p:spPr>
          <p:txBody>
            <a:bodyPr wrap="square" lIns="0" tIns="0" rIns="0" bIns="0" rtlCol="0"/>
            <a:lstStyle/>
            <a:p>
              <a:endParaRPr/>
            </a:p>
          </p:txBody>
        </p:sp>
        <p:sp>
          <p:nvSpPr>
            <p:cNvPr id="25" name="object 25"/>
            <p:cNvSpPr/>
            <p:nvPr/>
          </p:nvSpPr>
          <p:spPr>
            <a:xfrm>
              <a:off x="3216918" y="1518606"/>
              <a:ext cx="43180" cy="43180"/>
            </a:xfrm>
            <a:custGeom>
              <a:avLst/>
              <a:gdLst/>
              <a:ahLst/>
              <a:cxnLst/>
              <a:rect l="l" t="t" r="r" b="b"/>
              <a:pathLst>
                <a:path w="43179" h="43180">
                  <a:moveTo>
                    <a:pt x="21589" y="0"/>
                  </a:moveTo>
                  <a:lnTo>
                    <a:pt x="13185" y="1696"/>
                  </a:lnTo>
                  <a:lnTo>
                    <a:pt x="6323" y="6323"/>
                  </a:lnTo>
                  <a:lnTo>
                    <a:pt x="1696" y="13185"/>
                  </a:lnTo>
                  <a:lnTo>
                    <a:pt x="0" y="21590"/>
                  </a:lnTo>
                  <a:lnTo>
                    <a:pt x="1696" y="29994"/>
                  </a:lnTo>
                  <a:lnTo>
                    <a:pt x="6323" y="36856"/>
                  </a:lnTo>
                  <a:lnTo>
                    <a:pt x="13185" y="41483"/>
                  </a:lnTo>
                  <a:lnTo>
                    <a:pt x="21589" y="43180"/>
                  </a:lnTo>
                  <a:lnTo>
                    <a:pt x="29994" y="41483"/>
                  </a:lnTo>
                  <a:lnTo>
                    <a:pt x="36856" y="36856"/>
                  </a:lnTo>
                  <a:lnTo>
                    <a:pt x="41483" y="29994"/>
                  </a:lnTo>
                  <a:lnTo>
                    <a:pt x="43179" y="21590"/>
                  </a:lnTo>
                  <a:lnTo>
                    <a:pt x="41483" y="13185"/>
                  </a:lnTo>
                  <a:lnTo>
                    <a:pt x="36856" y="6323"/>
                  </a:lnTo>
                  <a:lnTo>
                    <a:pt x="29994" y="1696"/>
                  </a:lnTo>
                  <a:lnTo>
                    <a:pt x="21589" y="0"/>
                  </a:lnTo>
                  <a:close/>
                </a:path>
              </a:pathLst>
            </a:custGeom>
            <a:ln w="7620">
              <a:solidFill>
                <a:srgbClr val="231F20"/>
              </a:solidFill>
            </a:ln>
          </p:spPr>
          <p:txBody>
            <a:bodyPr wrap="square" lIns="0" tIns="0" rIns="0" bIns="0" rtlCol="0"/>
            <a:lstStyle/>
            <a:p>
              <a:endParaRPr/>
            </a:p>
          </p:txBody>
        </p:sp>
      </p:grpSp>
      <p:sp>
        <p:nvSpPr>
          <p:cNvPr id="26" name="object 26"/>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152</a:t>
            </a:r>
            <a:endParaRPr sz="900">
              <a:latin typeface="Arial"/>
              <a:cs typeface="Arial"/>
            </a:endParaRPr>
          </a:p>
        </p:txBody>
      </p:sp>
      <p:sp>
        <p:nvSpPr>
          <p:cNvPr id="27" name="object 27"/>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28" name="object 28"/>
          <p:cNvSpPr txBox="1"/>
          <p:nvPr/>
        </p:nvSpPr>
        <p:spPr>
          <a:xfrm>
            <a:off x="6449527" y="808331"/>
            <a:ext cx="639445"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conductor</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5" dirty="0">
                <a:solidFill>
                  <a:srgbClr val="171514"/>
                </a:solidFill>
                <a:latin typeface="Microsoft Sans Serif"/>
                <a:cs typeface="Microsoft Sans Serif"/>
              </a:rPr>
              <a:t> </a:t>
            </a:r>
            <a:r>
              <a:rPr sz="500" spc="10" dirty="0">
                <a:solidFill>
                  <a:srgbClr val="171514"/>
                </a:solidFill>
                <a:latin typeface="Microsoft Sans Serif"/>
                <a:cs typeface="Microsoft Sans Serif"/>
              </a:rPr>
              <a:t>bajada</a:t>
            </a:r>
            <a:endParaRPr sz="500">
              <a:latin typeface="Microsoft Sans Serif"/>
              <a:cs typeface="Microsoft Sans Serif"/>
            </a:endParaRPr>
          </a:p>
        </p:txBody>
      </p:sp>
      <p:sp>
        <p:nvSpPr>
          <p:cNvPr id="29" name="object 29"/>
          <p:cNvSpPr txBox="1"/>
          <p:nvPr/>
        </p:nvSpPr>
        <p:spPr>
          <a:xfrm>
            <a:off x="7517545" y="1077104"/>
            <a:ext cx="640080" cy="431800"/>
          </a:xfrm>
          <a:prstGeom prst="rect">
            <a:avLst/>
          </a:prstGeom>
        </p:spPr>
        <p:txBody>
          <a:bodyPr vert="horz" wrap="square" lIns="0" tIns="50165" rIns="0" bIns="0" rtlCol="0">
            <a:spAutoFit/>
          </a:bodyPr>
          <a:lstStyle/>
          <a:p>
            <a:pPr algn="ctr">
              <a:spcBef>
                <a:spcPts val="395"/>
              </a:spcBef>
            </a:pPr>
            <a:r>
              <a:rPr sz="650" spc="15" dirty="0">
                <a:solidFill>
                  <a:srgbClr val="171514"/>
                </a:solidFill>
                <a:latin typeface="Microsoft Sans Serif"/>
                <a:cs typeface="Microsoft Sans Serif"/>
              </a:rPr>
              <a:t>voltaje</a:t>
            </a:r>
            <a:r>
              <a:rPr sz="650" spc="-30" dirty="0">
                <a:solidFill>
                  <a:srgbClr val="171514"/>
                </a:solidFill>
                <a:latin typeface="Microsoft Sans Serif"/>
                <a:cs typeface="Microsoft Sans Serif"/>
              </a:rPr>
              <a:t> </a:t>
            </a:r>
            <a:r>
              <a:rPr sz="650" spc="25" dirty="0">
                <a:solidFill>
                  <a:srgbClr val="171514"/>
                </a:solidFill>
                <a:latin typeface="Microsoft Sans Serif"/>
                <a:cs typeface="Microsoft Sans Serif"/>
              </a:rPr>
              <a:t>inducido</a:t>
            </a:r>
            <a:endParaRPr sz="650">
              <a:latin typeface="Microsoft Sans Serif"/>
              <a:cs typeface="Microsoft Sans Serif"/>
            </a:endParaRPr>
          </a:p>
          <a:p>
            <a:pPr marL="8890" algn="ctr">
              <a:spcBef>
                <a:spcPts val="250"/>
              </a:spcBef>
            </a:pPr>
            <a:r>
              <a:rPr sz="550" spc="15" dirty="0">
                <a:solidFill>
                  <a:srgbClr val="171514"/>
                </a:solidFill>
                <a:latin typeface="Microsoft Sans Serif"/>
                <a:cs typeface="Microsoft Sans Serif"/>
              </a:rPr>
              <a:t>en</a:t>
            </a:r>
            <a:r>
              <a:rPr sz="550" spc="-25" dirty="0">
                <a:solidFill>
                  <a:srgbClr val="171514"/>
                </a:solidFill>
                <a:latin typeface="Microsoft Sans Serif"/>
                <a:cs typeface="Microsoft Sans Serif"/>
              </a:rPr>
              <a:t> </a:t>
            </a:r>
            <a:r>
              <a:rPr sz="550" spc="5" dirty="0">
                <a:solidFill>
                  <a:srgbClr val="171514"/>
                </a:solidFill>
                <a:latin typeface="Microsoft Sans Serif"/>
                <a:cs typeface="Microsoft Sans Serif"/>
              </a:rPr>
              <a:t>lazo</a:t>
            </a:r>
            <a:r>
              <a:rPr sz="550" spc="-20" dirty="0">
                <a:solidFill>
                  <a:srgbClr val="171514"/>
                </a:solidFill>
                <a:latin typeface="Microsoft Sans Serif"/>
                <a:cs typeface="Microsoft Sans Serif"/>
              </a:rPr>
              <a:t> </a:t>
            </a:r>
            <a:r>
              <a:rPr sz="550" spc="20" dirty="0">
                <a:solidFill>
                  <a:srgbClr val="171514"/>
                </a:solidFill>
                <a:latin typeface="Microsoft Sans Serif"/>
                <a:cs typeface="Microsoft Sans Serif"/>
              </a:rPr>
              <a:t>abierto</a:t>
            </a:r>
            <a:endParaRPr sz="550">
              <a:latin typeface="Microsoft Sans Serif"/>
              <a:cs typeface="Microsoft Sans Serif"/>
            </a:endParaRPr>
          </a:p>
          <a:p>
            <a:pPr marL="15875" algn="ctr">
              <a:spcBef>
                <a:spcPts val="244"/>
              </a:spcBef>
            </a:pPr>
            <a:r>
              <a:rPr sz="800" i="1" spc="-20" dirty="0">
                <a:solidFill>
                  <a:srgbClr val="171514"/>
                </a:solidFill>
                <a:latin typeface="Arial"/>
                <a:cs typeface="Arial"/>
              </a:rPr>
              <a:t>V</a:t>
            </a:r>
            <a:r>
              <a:rPr sz="600" i="1" spc="-20" dirty="0">
                <a:solidFill>
                  <a:srgbClr val="171514"/>
                </a:solidFill>
                <a:latin typeface="Arial"/>
                <a:cs typeface="Arial"/>
              </a:rPr>
              <a:t>i</a:t>
            </a:r>
            <a:endParaRPr sz="600">
              <a:latin typeface="Arial"/>
              <a:cs typeface="Arial"/>
            </a:endParaRPr>
          </a:p>
        </p:txBody>
      </p:sp>
      <p:sp>
        <p:nvSpPr>
          <p:cNvPr id="30" name="object 30"/>
          <p:cNvSpPr txBox="1"/>
          <p:nvPr/>
        </p:nvSpPr>
        <p:spPr>
          <a:xfrm>
            <a:off x="7353693" y="1749549"/>
            <a:ext cx="1043940" cy="243656"/>
          </a:xfrm>
          <a:prstGeom prst="rect">
            <a:avLst/>
          </a:prstGeom>
        </p:spPr>
        <p:txBody>
          <a:bodyPr vert="horz" wrap="square" lIns="0" tIns="40640" rIns="0" bIns="0" rtlCol="0">
            <a:spAutoFit/>
          </a:bodyPr>
          <a:lstStyle/>
          <a:p>
            <a:pPr marL="156845">
              <a:spcBef>
                <a:spcPts val="320"/>
              </a:spcBef>
            </a:pPr>
            <a:r>
              <a:rPr sz="550" spc="20" dirty="0">
                <a:solidFill>
                  <a:srgbClr val="171514"/>
                </a:solidFill>
                <a:latin typeface="Microsoft Sans Serif"/>
                <a:cs typeface="Microsoft Sans Serif"/>
              </a:rPr>
              <a:t>corriente</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inducida</a:t>
            </a:r>
            <a:endParaRPr sz="550">
              <a:latin typeface="Microsoft Sans Serif"/>
              <a:cs typeface="Microsoft Sans Serif"/>
            </a:endParaRPr>
          </a:p>
          <a:p>
            <a:pPr marL="188595">
              <a:spcBef>
                <a:spcPts val="240"/>
              </a:spcBef>
            </a:pPr>
            <a:r>
              <a:rPr sz="600" spc="20" dirty="0">
                <a:solidFill>
                  <a:srgbClr val="171514"/>
                </a:solidFill>
                <a:latin typeface="Microsoft Sans Serif"/>
                <a:cs typeface="Microsoft Sans Serif"/>
              </a:rPr>
              <a:t>en</a:t>
            </a:r>
            <a:r>
              <a:rPr sz="600" spc="-40" dirty="0">
                <a:solidFill>
                  <a:srgbClr val="171514"/>
                </a:solidFill>
                <a:latin typeface="Microsoft Sans Serif"/>
                <a:cs typeface="Microsoft Sans Serif"/>
              </a:rPr>
              <a:t> </a:t>
            </a:r>
            <a:r>
              <a:rPr sz="600" spc="5" dirty="0">
                <a:solidFill>
                  <a:srgbClr val="171514"/>
                </a:solidFill>
                <a:latin typeface="Microsoft Sans Serif"/>
                <a:cs typeface="Microsoft Sans Serif"/>
              </a:rPr>
              <a:t>lazo</a:t>
            </a:r>
            <a:r>
              <a:rPr sz="600" spc="-40" dirty="0">
                <a:solidFill>
                  <a:srgbClr val="171514"/>
                </a:solidFill>
                <a:latin typeface="Microsoft Sans Serif"/>
                <a:cs typeface="Microsoft Sans Serif"/>
              </a:rPr>
              <a:t> </a:t>
            </a:r>
            <a:r>
              <a:rPr sz="600" spc="20" dirty="0">
                <a:solidFill>
                  <a:srgbClr val="171514"/>
                </a:solidFill>
                <a:latin typeface="Microsoft Sans Serif"/>
                <a:cs typeface="Microsoft Sans Serif"/>
              </a:rPr>
              <a:t>cerrado</a:t>
            </a:r>
            <a:endParaRPr sz="600">
              <a:latin typeface="Microsoft Sans Serif"/>
              <a:cs typeface="Microsoft Sans Serif"/>
            </a:endParaRPr>
          </a:p>
        </p:txBody>
      </p:sp>
      <p:sp>
        <p:nvSpPr>
          <p:cNvPr id="31" name="object 31"/>
          <p:cNvSpPr txBox="1"/>
          <p:nvPr/>
        </p:nvSpPr>
        <p:spPr>
          <a:xfrm>
            <a:off x="8456495" y="1792572"/>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b</a:t>
            </a:r>
            <a:endParaRPr sz="800">
              <a:latin typeface="Arial"/>
              <a:cs typeface="Arial"/>
            </a:endParaRPr>
          </a:p>
        </p:txBody>
      </p:sp>
      <p:sp>
        <p:nvSpPr>
          <p:cNvPr id="32" name="object 32"/>
          <p:cNvSpPr txBox="1"/>
          <p:nvPr/>
        </p:nvSpPr>
        <p:spPr>
          <a:xfrm>
            <a:off x="7027591" y="1857088"/>
            <a:ext cx="90170" cy="140423"/>
          </a:xfrm>
          <a:prstGeom prst="rect">
            <a:avLst/>
          </a:prstGeom>
        </p:spPr>
        <p:txBody>
          <a:bodyPr vert="horz" wrap="square" lIns="0" tIns="17145" rIns="0" bIns="0" rtlCol="0">
            <a:spAutoFit/>
          </a:bodyPr>
          <a:lstStyle/>
          <a:p>
            <a:pPr marL="12700">
              <a:spcBef>
                <a:spcPts val="135"/>
              </a:spcBef>
            </a:pPr>
            <a:r>
              <a:rPr sz="800" i="1" spc="-75" dirty="0">
                <a:solidFill>
                  <a:srgbClr val="171514"/>
                </a:solidFill>
                <a:latin typeface="Arial"/>
                <a:cs typeface="Arial"/>
              </a:rPr>
              <a:t>C</a:t>
            </a:r>
            <a:endParaRPr sz="800">
              <a:latin typeface="Arial"/>
              <a:cs typeface="Arial"/>
            </a:endParaRPr>
          </a:p>
        </p:txBody>
      </p:sp>
      <p:sp>
        <p:nvSpPr>
          <p:cNvPr id="33" name="object 33"/>
          <p:cNvSpPr txBox="1"/>
          <p:nvPr/>
        </p:nvSpPr>
        <p:spPr>
          <a:xfrm>
            <a:off x="7800564" y="2263082"/>
            <a:ext cx="82550" cy="140423"/>
          </a:xfrm>
          <a:prstGeom prst="rect">
            <a:avLst/>
          </a:prstGeom>
        </p:spPr>
        <p:txBody>
          <a:bodyPr vert="horz" wrap="square" lIns="0" tIns="17145" rIns="0" bIns="0" rtlCol="0">
            <a:spAutoFit/>
          </a:bodyPr>
          <a:lstStyle/>
          <a:p>
            <a:pPr marL="12700">
              <a:spcBef>
                <a:spcPts val="135"/>
              </a:spcBef>
            </a:pPr>
            <a:r>
              <a:rPr sz="800" i="1" dirty="0">
                <a:solidFill>
                  <a:srgbClr val="171514"/>
                </a:solidFill>
                <a:latin typeface="Arial"/>
                <a:cs typeface="Arial"/>
              </a:rPr>
              <a:t>a</a:t>
            </a:r>
            <a:endParaRPr sz="800">
              <a:latin typeface="Arial"/>
              <a:cs typeface="Arial"/>
            </a:endParaRPr>
          </a:p>
        </p:txBody>
      </p:sp>
      <p:sp>
        <p:nvSpPr>
          <p:cNvPr id="34" name="object 34"/>
          <p:cNvSpPr txBox="1"/>
          <p:nvPr/>
        </p:nvSpPr>
        <p:spPr>
          <a:xfrm>
            <a:off x="5337173" y="3064200"/>
            <a:ext cx="4293235" cy="2501710"/>
          </a:xfrm>
          <a:prstGeom prst="rect">
            <a:avLst/>
          </a:prstGeom>
        </p:spPr>
        <p:txBody>
          <a:bodyPr vert="horz" wrap="square" lIns="0" tIns="12700" rIns="0" bIns="0" rtlCol="0">
            <a:spAutoFit/>
          </a:bodyPr>
          <a:lstStyle/>
          <a:p>
            <a:pPr marL="12700">
              <a:spcBef>
                <a:spcPts val="100"/>
              </a:spcBef>
            </a:pPr>
            <a:r>
              <a:rPr sz="650" b="1" spc="-10" dirty="0">
                <a:solidFill>
                  <a:srgbClr val="171514"/>
                </a:solidFill>
                <a:latin typeface="Arial"/>
                <a:cs typeface="Arial"/>
              </a:rPr>
              <a:t>FIGURA </a:t>
            </a:r>
            <a:r>
              <a:rPr sz="650" b="1" spc="15" dirty="0">
                <a:solidFill>
                  <a:srgbClr val="171514"/>
                </a:solidFill>
                <a:latin typeface="Arial"/>
                <a:cs typeface="Arial"/>
              </a:rPr>
              <a:t>8.14</a:t>
            </a:r>
            <a:r>
              <a:rPr sz="650" spc="15" dirty="0">
                <a:solidFill>
                  <a:srgbClr val="171514"/>
                </a:solidFill>
                <a:latin typeface="Microsoft Sans Serif"/>
                <a:cs typeface="Microsoft Sans Serif"/>
              </a:rPr>
              <a:t>Corriente</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o</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tensión</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inducida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bucles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conductores</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corriente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bajada.</a:t>
            </a:r>
            <a:endParaRPr sz="650" dirty="0">
              <a:latin typeface="Microsoft Sans Serif"/>
              <a:cs typeface="Microsoft Sans Serif"/>
            </a:endParaRPr>
          </a:p>
          <a:p>
            <a:pPr>
              <a:lnSpc>
                <a:spcPct val="100000"/>
              </a:lnSpc>
            </a:pPr>
            <a:endParaRPr sz="900" dirty="0">
              <a:latin typeface="Microsoft Sans Serif"/>
              <a:cs typeface="Microsoft Sans Serif"/>
            </a:endParaRPr>
          </a:p>
          <a:p>
            <a:pPr>
              <a:spcBef>
                <a:spcPts val="45"/>
              </a:spcBef>
            </a:pPr>
            <a:endParaRPr sz="800" dirty="0">
              <a:latin typeface="Microsoft Sans Serif"/>
              <a:cs typeface="Microsoft Sans Serif"/>
            </a:endParaRPr>
          </a:p>
          <a:p>
            <a:pPr marR="1229995" algn="ctr"/>
            <a:r>
              <a:rPr sz="750" spc="15" dirty="0">
                <a:solidFill>
                  <a:srgbClr val="171514"/>
                </a:solidFill>
                <a:latin typeface="Microsoft Sans Serif"/>
                <a:cs typeface="Microsoft Sans Serif"/>
              </a:rPr>
              <a:t>Asumiendo</a:t>
            </a:r>
            <a:r>
              <a:rPr sz="750" i="1" spc="15" dirty="0">
                <a:solidFill>
                  <a:srgbClr val="171514"/>
                </a:solidFill>
                <a:latin typeface="Arial"/>
                <a:cs typeface="Arial"/>
              </a:rPr>
              <a:t>s</a:t>
            </a:r>
            <a:r>
              <a:rPr sz="750" spc="15" dirty="0">
                <a:solidFill>
                  <a:srgbClr val="171514"/>
                </a:solidFill>
                <a:latin typeface="Microsoft Sans Serif"/>
                <a:cs typeface="Microsoft Sans Serif"/>
              </a:rPr>
              <a:t>=1</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m,</a:t>
            </a:r>
            <a:r>
              <a:rPr sz="750" i="1" spc="15" dirty="0">
                <a:solidFill>
                  <a:srgbClr val="171514"/>
                </a:solidFill>
                <a:latin typeface="Arial"/>
                <a:cs typeface="Arial"/>
              </a:rPr>
              <a:t>a</a:t>
            </a:r>
            <a:r>
              <a:rPr sz="750" spc="15" dirty="0">
                <a:solidFill>
                  <a:srgbClr val="171514"/>
                </a:solidFill>
                <a:latin typeface="Microsoft Sans Serif"/>
                <a:cs typeface="Microsoft Sans Serif"/>
              </a:rPr>
              <a:t>=1</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a:t>
            </a:r>
            <a:r>
              <a:rPr sz="750" i="1" spc="20" dirty="0">
                <a:solidFill>
                  <a:srgbClr val="171514"/>
                </a:solidFill>
                <a:latin typeface="Arial"/>
                <a:cs typeface="Arial"/>
              </a:rPr>
              <a:t>b</a:t>
            </a:r>
            <a:r>
              <a:rPr sz="750" spc="20" dirty="0">
                <a:solidFill>
                  <a:srgbClr val="171514"/>
                </a:solidFill>
                <a:latin typeface="Microsoft Sans Serif"/>
                <a:cs typeface="Microsoft Sans Serif"/>
              </a:rPr>
              <a:t>=0.5m,</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encontramos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que</a:t>
            </a:r>
            <a:r>
              <a:rPr sz="750" i="1" spc="-5" dirty="0">
                <a:solidFill>
                  <a:srgbClr val="171514"/>
                </a:solidFill>
                <a:latin typeface="Arial"/>
                <a:cs typeface="Arial"/>
              </a:rPr>
              <a:t>METRO</a:t>
            </a:r>
            <a:r>
              <a:rPr sz="750" spc="-5" dirty="0">
                <a:solidFill>
                  <a:srgbClr val="171514"/>
                </a:solidFill>
                <a:latin typeface="Microsoft Sans Serif"/>
                <a:cs typeface="Microsoft Sans Serif"/>
              </a:rPr>
              <a:t>=6,93 </a:t>
            </a:r>
            <a:r>
              <a:rPr sz="750" spc="15" dirty="0">
                <a:solidFill>
                  <a:srgbClr val="171514"/>
                </a:solidFill>
                <a:latin typeface="Microsoft Sans Serif"/>
                <a:cs typeface="Microsoft Sans Serif"/>
              </a:rPr>
              <a:t>μH</a:t>
            </a:r>
            <a:r>
              <a:rPr sz="750" spc="15" dirty="0">
                <a:solidFill>
                  <a:srgbClr val="171514"/>
                </a:solidFill>
                <a:latin typeface="Microsoft Sans Serif"/>
                <a:cs typeface="Microsoft Sans Serif"/>
              </a:rPr>
              <a:t>.</a:t>
            </a:r>
            <a:endParaRPr sz="750" dirty="0">
              <a:latin typeface="Microsoft Sans Serif"/>
              <a:cs typeface="Microsoft Sans Serif"/>
            </a:endParaRPr>
          </a:p>
          <a:p>
            <a:pPr marR="1270000" algn="ctr">
              <a:spcBef>
                <a:spcPts val="350"/>
              </a:spcBef>
            </a:pPr>
            <a:r>
              <a:rPr sz="700" dirty="0">
                <a:solidFill>
                  <a:srgbClr val="171514"/>
                </a:solidFill>
                <a:latin typeface="Microsoft Sans Serif"/>
                <a:cs typeface="Microsoft Sans Serif"/>
              </a:rPr>
              <a:t>Para</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onda</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10/350</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μs,</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80</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kA,</a:t>
            </a:r>
            <a:r>
              <a:rPr sz="700" i="1" spc="15" dirty="0">
                <a:solidFill>
                  <a:srgbClr val="171514"/>
                </a:solidFill>
                <a:latin typeface="Arial"/>
                <a:cs typeface="Arial"/>
              </a:rPr>
              <a:t>di</a:t>
            </a:r>
            <a:r>
              <a:rPr sz="700" spc="15" dirty="0">
                <a:solidFill>
                  <a:srgbClr val="171514"/>
                </a:solidFill>
                <a:latin typeface="Microsoft Sans Serif"/>
                <a:cs typeface="Microsoft Sans Serif"/>
              </a:rPr>
              <a:t>/</a:t>
            </a:r>
            <a:r>
              <a:rPr sz="700" i="1" spc="15" dirty="0">
                <a:solidFill>
                  <a:srgbClr val="171514"/>
                </a:solidFill>
                <a:latin typeface="Arial"/>
                <a:cs typeface="Arial"/>
              </a:rPr>
              <a:t>dt</a:t>
            </a:r>
            <a:r>
              <a:rPr sz="700" spc="15" dirty="0">
                <a:solidFill>
                  <a:srgbClr val="171514"/>
                </a:solidFill>
                <a:latin typeface="Microsoft Sans Serif"/>
                <a:cs typeface="Microsoft Sans Serif"/>
              </a:rPr>
              <a:t>=8×10</a:t>
            </a:r>
            <a:r>
              <a:rPr sz="400" spc="15" dirty="0">
                <a:solidFill>
                  <a:srgbClr val="171514"/>
                </a:solidFill>
                <a:latin typeface="Microsoft Sans Serif"/>
                <a:cs typeface="Microsoft Sans Serif"/>
              </a:rPr>
              <a:t>9</a:t>
            </a:r>
            <a:r>
              <a:rPr sz="700" spc="15" dirty="0">
                <a:solidFill>
                  <a:srgbClr val="171514"/>
                </a:solidFill>
                <a:latin typeface="Microsoft Sans Serif"/>
                <a:cs typeface="Microsoft Sans Serif"/>
              </a:rPr>
              <a:t>A/s,</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modo</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endParaRPr sz="700" dirty="0">
              <a:latin typeface="Microsoft Sans Serif"/>
              <a:cs typeface="Microsoft Sans Serif"/>
            </a:endParaRPr>
          </a:p>
          <a:p>
            <a:pPr>
              <a:spcBef>
                <a:spcPts val="15"/>
              </a:spcBef>
            </a:pPr>
            <a:endParaRPr sz="1100" dirty="0">
              <a:latin typeface="Microsoft Sans Serif"/>
              <a:cs typeface="Microsoft Sans Serif"/>
            </a:endParaRPr>
          </a:p>
          <a:p>
            <a:pPr marL="1221105"/>
            <a:r>
              <a:rPr sz="1000" i="1" spc="5" dirty="0">
                <a:latin typeface="Arial"/>
                <a:cs typeface="Arial"/>
              </a:rPr>
              <a:t>V</a:t>
            </a:r>
            <a:r>
              <a:rPr sz="550" i="1" spc="5" dirty="0">
                <a:latin typeface="Arial"/>
                <a:cs typeface="Arial"/>
              </a:rPr>
              <a:t>i</a:t>
            </a:r>
            <a:r>
              <a:rPr sz="950" spc="5" dirty="0">
                <a:latin typeface="Microsoft Sans Serif"/>
                <a:cs typeface="Microsoft Sans Serif"/>
              </a:rPr>
              <a:t>=8×10</a:t>
            </a:r>
            <a:r>
              <a:rPr sz="550" spc="5" dirty="0">
                <a:latin typeface="Microsoft Sans Serif"/>
                <a:cs typeface="Microsoft Sans Serif"/>
              </a:rPr>
              <a:t>9</a:t>
            </a:r>
            <a:r>
              <a:rPr sz="950" spc="5" dirty="0">
                <a:latin typeface="Microsoft Sans Serif"/>
                <a:cs typeface="Microsoft Sans Serif"/>
              </a:rPr>
              <a:t>×6.93×10</a:t>
            </a:r>
            <a:r>
              <a:rPr sz="550" spc="5" dirty="0">
                <a:latin typeface="Microsoft Sans Serif"/>
                <a:cs typeface="Microsoft Sans Serif"/>
              </a:rPr>
              <a:t>–6</a:t>
            </a:r>
            <a:r>
              <a:rPr sz="950" spc="5" dirty="0">
                <a:latin typeface="Microsoft Sans Serif"/>
                <a:cs typeface="Microsoft Sans Serif"/>
              </a:rPr>
              <a:t>=</a:t>
            </a:r>
            <a:r>
              <a:rPr sz="950" spc="-30" dirty="0">
                <a:latin typeface="Microsoft Sans Serif"/>
                <a:cs typeface="Microsoft Sans Serif"/>
              </a:rPr>
              <a:t> </a:t>
            </a:r>
            <a:r>
              <a:rPr sz="950" spc="5" dirty="0">
                <a:latin typeface="Microsoft Sans Serif"/>
                <a:cs typeface="Microsoft Sans Serif"/>
              </a:rPr>
              <a:t>55,4</a:t>
            </a:r>
            <a:r>
              <a:rPr sz="950" spc="-30" dirty="0">
                <a:latin typeface="Microsoft Sans Serif"/>
                <a:cs typeface="Microsoft Sans Serif"/>
              </a:rPr>
              <a:t> </a:t>
            </a:r>
            <a:r>
              <a:rPr sz="950" spc="-20" dirty="0">
                <a:latin typeface="Microsoft Sans Serif"/>
                <a:cs typeface="Microsoft Sans Serif"/>
              </a:rPr>
              <a:t>kV</a:t>
            </a:r>
            <a:endParaRPr sz="950" dirty="0">
              <a:latin typeface="Microsoft Sans Serif"/>
              <a:cs typeface="Microsoft Sans Serif"/>
            </a:endParaRPr>
          </a:p>
          <a:p>
            <a:pPr marL="12700" marR="5080">
              <a:lnSpc>
                <a:spcPct val="153800"/>
              </a:lnSpc>
              <a:spcBef>
                <a:spcPts val="1130"/>
              </a:spcBef>
            </a:pPr>
            <a:r>
              <a:rPr sz="650" spc="-30" dirty="0">
                <a:solidFill>
                  <a:srgbClr val="171514"/>
                </a:solidFill>
                <a:latin typeface="Microsoft Sans Serif"/>
                <a:cs typeface="Microsoft Sans Serif"/>
              </a:rPr>
              <a:t>Si</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lazo </a:t>
            </a:r>
            <a:r>
              <a:rPr sz="650" spc="10" dirty="0">
                <a:solidFill>
                  <a:srgbClr val="171514"/>
                </a:solidFill>
                <a:latin typeface="Microsoft Sans Serif"/>
                <a:cs typeface="Microsoft Sans Serif"/>
              </a:rPr>
              <a:t>está</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abierto,</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este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voltaje</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puede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causar</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una</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descarga</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disruptiva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el</a:t>
            </a:r>
            <a:r>
              <a:rPr sz="650" spc="5" dirty="0">
                <a:solidFill>
                  <a:srgbClr val="171514"/>
                </a:solidFill>
                <a:latin typeface="Microsoft Sans Serif"/>
                <a:cs typeface="Microsoft Sans Serif"/>
              </a:rPr>
              <a:t> espacio. </a:t>
            </a:r>
            <a:r>
              <a:rPr sz="650" dirty="0">
                <a:solidFill>
                  <a:srgbClr val="171514"/>
                </a:solidFill>
                <a:latin typeface="Microsoft Sans Serif"/>
                <a:cs typeface="Microsoft Sans Serif"/>
              </a:rPr>
              <a:t>Para</a:t>
            </a:r>
            <a:r>
              <a:rPr sz="650" spc="5" dirty="0">
                <a:solidFill>
                  <a:srgbClr val="171514"/>
                </a:solidFill>
                <a:latin typeface="Microsoft Sans Serif"/>
                <a:cs typeface="Microsoft Sans Serif"/>
              </a:rPr>
              <a:t> </a:t>
            </a:r>
            <a:r>
              <a:rPr sz="650" spc="25" dirty="0" err="1">
                <a:solidFill>
                  <a:srgbClr val="171514"/>
                </a:solidFill>
                <a:latin typeface="Microsoft Sans Serif"/>
                <a:cs typeface="Microsoft Sans Serif"/>
              </a:rPr>
              <a:t>protegerse</a:t>
            </a:r>
            <a:r>
              <a:rPr sz="650" spc="5" dirty="0">
                <a:solidFill>
                  <a:srgbClr val="171514"/>
                </a:solidFill>
                <a:latin typeface="Microsoft Sans Serif"/>
                <a:cs typeface="Microsoft Sans Serif"/>
              </a:rPr>
              <a:t> </a:t>
            </a:r>
            <a:r>
              <a:rPr sz="650" spc="25" dirty="0" smtClean="0">
                <a:solidFill>
                  <a:srgbClr val="171514"/>
                </a:solidFill>
                <a:latin typeface="Microsoft Sans Serif"/>
                <a:cs typeface="Microsoft Sans Serif"/>
              </a:rPr>
              <a:t>contra</a:t>
            </a:r>
            <a:r>
              <a:rPr lang="es-ES" sz="650" spc="25" dirty="0" smtClean="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tales </a:t>
            </a:r>
            <a:r>
              <a:rPr sz="650" spc="15" dirty="0">
                <a:solidFill>
                  <a:srgbClr val="171514"/>
                </a:solidFill>
                <a:latin typeface="Microsoft Sans Serif"/>
                <a:cs typeface="Microsoft Sans Serif"/>
              </a:rPr>
              <a:t>voltajes </a:t>
            </a:r>
            <a:r>
              <a:rPr sz="650" spc="20" dirty="0">
                <a:solidFill>
                  <a:srgbClr val="171514"/>
                </a:solidFill>
                <a:latin typeface="Microsoft Sans Serif"/>
                <a:cs typeface="Microsoft Sans Serif"/>
              </a:rPr>
              <a:t>inducidos </a:t>
            </a:r>
            <a:r>
              <a:rPr sz="650" spc="40" dirty="0">
                <a:solidFill>
                  <a:srgbClr val="171514"/>
                </a:solidFill>
                <a:latin typeface="Microsoft Sans Serif"/>
                <a:cs typeface="Microsoft Sans Serif"/>
              </a:rPr>
              <a:t>por </a:t>
            </a:r>
            <a:r>
              <a:rPr sz="650" spc="10" dirty="0">
                <a:solidFill>
                  <a:srgbClr val="171514"/>
                </a:solidFill>
                <a:latin typeface="Microsoft Sans Serif"/>
                <a:cs typeface="Microsoft Sans Serif"/>
              </a:rPr>
              <a:t>rayos, los </a:t>
            </a:r>
            <a:r>
              <a:rPr sz="650" spc="20" dirty="0">
                <a:solidFill>
                  <a:srgbClr val="171514"/>
                </a:solidFill>
                <a:latin typeface="Microsoft Sans Serif"/>
                <a:cs typeface="Microsoft Sans Serif"/>
              </a:rPr>
              <a:t>equipos </a:t>
            </a:r>
            <a:r>
              <a:rPr sz="650" spc="5" dirty="0">
                <a:solidFill>
                  <a:srgbClr val="171514"/>
                </a:solidFill>
                <a:latin typeface="Microsoft Sans Serif"/>
                <a:cs typeface="Microsoft Sans Serif"/>
              </a:rPr>
              <a:t>sensibles </a:t>
            </a:r>
            <a:r>
              <a:rPr sz="650" spc="25" dirty="0">
                <a:solidFill>
                  <a:srgbClr val="171514"/>
                </a:solidFill>
                <a:latin typeface="Microsoft Sans Serif"/>
                <a:cs typeface="Microsoft Sans Serif"/>
              </a:rPr>
              <a:t>deben </a:t>
            </a:r>
            <a:r>
              <a:rPr sz="650" spc="20" dirty="0">
                <a:solidFill>
                  <a:srgbClr val="171514"/>
                </a:solidFill>
                <a:latin typeface="Microsoft Sans Serif"/>
                <a:cs typeface="Microsoft Sans Serif"/>
              </a:rPr>
              <a:t>estar provistos de </a:t>
            </a:r>
            <a:r>
              <a:rPr sz="650" spc="15" dirty="0">
                <a:solidFill>
                  <a:srgbClr val="171514"/>
                </a:solidFill>
                <a:latin typeface="Microsoft Sans Serif"/>
                <a:cs typeface="Microsoft Sans Serif"/>
              </a:rPr>
              <a:t>dispositivos</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 </a:t>
            </a:r>
            <a:r>
              <a:rPr sz="650" spc="20" dirty="0" err="1" smtClean="0">
                <a:solidFill>
                  <a:srgbClr val="171514"/>
                </a:solidFill>
                <a:latin typeface="Microsoft Sans Serif"/>
                <a:cs typeface="Microsoft Sans Serif"/>
              </a:rPr>
              <a:t>protección</a:t>
            </a:r>
            <a:r>
              <a:rPr lang="es-ES" sz="650" spc="20" dirty="0" smtClean="0">
                <a:solidFill>
                  <a:srgbClr val="171514"/>
                </a:solidFill>
                <a:latin typeface="Microsoft Sans Serif"/>
                <a:cs typeface="Microsoft Sans Serif"/>
              </a:rPr>
              <a:t> </a:t>
            </a:r>
            <a:r>
              <a:rPr sz="650" spc="25" dirty="0" smtClean="0">
                <a:solidFill>
                  <a:srgbClr val="171514"/>
                </a:solidFill>
                <a:latin typeface="Microsoft Sans Serif"/>
                <a:cs typeface="Microsoft Sans Serif"/>
              </a:rPr>
              <a:t>contra</a:t>
            </a:r>
            <a:r>
              <a:rPr sz="650" spc="-10" dirty="0" smtClean="0">
                <a:solidFill>
                  <a:srgbClr val="171514"/>
                </a:solidFill>
                <a:latin typeface="Microsoft Sans Serif"/>
                <a:cs typeface="Microsoft Sans Serif"/>
              </a:rPr>
              <a:t> </a:t>
            </a:r>
            <a:r>
              <a:rPr sz="650" spc="15" dirty="0">
                <a:solidFill>
                  <a:srgbClr val="171514"/>
                </a:solidFill>
                <a:latin typeface="Microsoft Sans Serif"/>
                <a:cs typeface="Microsoft Sans Serif"/>
              </a:rPr>
              <a:t>sobretensiones</a:t>
            </a:r>
            <a:r>
              <a:rPr sz="650" spc="15" dirty="0">
                <a:solidFill>
                  <a:srgbClr val="171514"/>
                </a:solidFill>
                <a:latin typeface="Microsoft Sans Serif"/>
                <a:cs typeface="Microsoft Sans Serif"/>
              </a:rPr>
              <a:t>.</a:t>
            </a:r>
            <a:endParaRPr sz="650" dirty="0">
              <a:latin typeface="Microsoft Sans Serif"/>
              <a:cs typeface="Microsoft Sans Serif"/>
            </a:endParaRPr>
          </a:p>
          <a:p>
            <a:pPr marL="12700" marR="25400" indent="152400">
              <a:lnSpc>
                <a:spcPct val="142900"/>
              </a:lnSpc>
              <a:spcBef>
                <a:spcPts val="10"/>
              </a:spcBef>
            </a:pPr>
            <a:r>
              <a:rPr sz="700" spc="30" dirty="0">
                <a:solidFill>
                  <a:srgbClr val="171514"/>
                </a:solidFill>
                <a:latin typeface="Microsoft Sans Serif"/>
                <a:cs typeface="Microsoft Sans Serif"/>
              </a:rPr>
              <a:t>No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producirán </a:t>
            </a:r>
            <a:r>
              <a:rPr sz="700" spc="15" dirty="0">
                <a:solidFill>
                  <a:srgbClr val="171514"/>
                </a:solidFill>
                <a:latin typeface="Microsoft Sans Serif"/>
                <a:cs typeface="Microsoft Sans Serif"/>
              </a:rPr>
              <a:t>destellos laterales </a:t>
            </a:r>
            <a:r>
              <a:rPr sz="700" dirty="0">
                <a:solidFill>
                  <a:srgbClr val="171514"/>
                </a:solidFill>
                <a:latin typeface="Microsoft Sans Serif"/>
                <a:cs typeface="Microsoft Sans Serif"/>
              </a:rPr>
              <a:t>si </a:t>
            </a:r>
            <a:r>
              <a:rPr sz="700" spc="20" dirty="0">
                <a:solidFill>
                  <a:srgbClr val="171514"/>
                </a:solidFill>
                <a:latin typeface="Microsoft Sans Serif"/>
                <a:cs typeface="Microsoft Sans Serif"/>
              </a:rPr>
              <a:t>todas </a:t>
            </a:r>
            <a:r>
              <a:rPr sz="700" dirty="0">
                <a:solidFill>
                  <a:srgbClr val="171514"/>
                </a:solidFill>
                <a:latin typeface="Microsoft Sans Serif"/>
                <a:cs typeface="Microsoft Sans Serif"/>
              </a:rPr>
              <a:t>las </a:t>
            </a:r>
            <a:r>
              <a:rPr sz="700" spc="20" dirty="0">
                <a:solidFill>
                  <a:srgbClr val="171514"/>
                </a:solidFill>
                <a:latin typeface="Microsoft Sans Serif"/>
                <a:cs typeface="Microsoft Sans Serif"/>
              </a:rPr>
              <a:t>partes conductoras </a:t>
            </a:r>
            <a:r>
              <a:rPr sz="700" spc="15" dirty="0" err="1">
                <a:solidFill>
                  <a:srgbClr val="171514"/>
                </a:solidFill>
                <a:latin typeface="Microsoft Sans Serif"/>
                <a:cs typeface="Microsoft Sans Serif"/>
              </a:rPr>
              <a:t>están</a:t>
            </a:r>
            <a:r>
              <a:rPr sz="700" spc="15" dirty="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conectadas</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equipotencialmente</a:t>
            </a:r>
            <a:r>
              <a:rPr sz="70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al</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sistema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rayos.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Sin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embargo,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equipos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no</a:t>
            </a:r>
            <a:r>
              <a:rPr sz="700" spc="5"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están</a:t>
            </a:r>
            <a:r>
              <a:rPr lang="es-ES" sz="700" spc="15"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conectados</a:t>
            </a:r>
            <a:r>
              <a:rPr sz="700" spc="1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como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algunas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instalaciones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conductoras</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dentro</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techo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edificios,</a:t>
            </a:r>
            <a:r>
              <a:rPr sz="700" dirty="0">
                <a:solidFill>
                  <a:srgbClr val="171514"/>
                </a:solidFill>
                <a:latin typeface="Microsoft Sans Serif"/>
                <a:cs typeface="Microsoft Sans Serif"/>
              </a:rPr>
              <a:t> </a:t>
            </a:r>
            <a:r>
              <a:rPr sz="700" spc="20" dirty="0" err="1">
                <a:solidFill>
                  <a:srgbClr val="171514"/>
                </a:solidFill>
                <a:latin typeface="Microsoft Sans Serif"/>
                <a:cs typeface="Microsoft Sans Serif"/>
              </a:rPr>
              <a:t>un</a:t>
            </a:r>
            <a:r>
              <a:rPr sz="700" i="1" spc="20" dirty="0" err="1">
                <a:solidFill>
                  <a:srgbClr val="171514"/>
                </a:solidFill>
                <a:latin typeface="Arial"/>
                <a:cs typeface="Arial"/>
              </a:rPr>
              <a:t>distancia</a:t>
            </a:r>
            <a:r>
              <a:rPr sz="700" i="1" spc="-10" dirty="0">
                <a:solidFill>
                  <a:srgbClr val="171514"/>
                </a:solidFill>
                <a:latin typeface="Arial"/>
                <a:cs typeface="Arial"/>
              </a:rPr>
              <a:t> </a:t>
            </a:r>
            <a:r>
              <a:rPr sz="700" i="1" spc="20" dirty="0" smtClean="0">
                <a:solidFill>
                  <a:srgbClr val="171514"/>
                </a:solidFill>
                <a:latin typeface="Arial"/>
                <a:cs typeface="Arial"/>
              </a:rPr>
              <a:t>de</a:t>
            </a:r>
            <a:r>
              <a:rPr lang="es-ES" sz="700" i="1" spc="20" dirty="0" smtClean="0">
                <a:solidFill>
                  <a:srgbClr val="171514"/>
                </a:solidFill>
                <a:latin typeface="Arial"/>
                <a:cs typeface="Arial"/>
              </a:rPr>
              <a:t> </a:t>
            </a:r>
            <a:r>
              <a:rPr sz="700" i="1" spc="20" dirty="0" err="1" smtClean="0">
                <a:solidFill>
                  <a:srgbClr val="171514"/>
                </a:solidFill>
                <a:latin typeface="Arial"/>
                <a:cs typeface="Arial"/>
              </a:rPr>
              <a:t>separación</a:t>
            </a:r>
            <a:r>
              <a:rPr sz="700" spc="20" dirty="0" err="1" smtClean="0">
                <a:solidFill>
                  <a:srgbClr val="171514"/>
                </a:solidFill>
                <a:latin typeface="Microsoft Sans Serif"/>
                <a:cs typeface="Microsoft Sans Serif"/>
              </a:rPr>
              <a:t>entre</a:t>
            </a:r>
            <a:r>
              <a:rPr sz="700" spc="2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elemento conductor </a:t>
            </a:r>
            <a:r>
              <a:rPr sz="700" spc="5" dirty="0">
                <a:solidFill>
                  <a:srgbClr val="171514"/>
                </a:solidFill>
                <a:latin typeface="Microsoft Sans Serif"/>
                <a:cs typeface="Microsoft Sans Serif"/>
              </a:rPr>
              <a:t>y </a:t>
            </a:r>
            <a:r>
              <a:rPr sz="700" spc="10" dirty="0">
                <a:solidFill>
                  <a:srgbClr val="171514"/>
                </a:solidFill>
                <a:latin typeface="Microsoft Sans Serif"/>
                <a:cs typeface="Microsoft Sans Serif"/>
              </a:rPr>
              <a:t>el </a:t>
            </a:r>
            <a:r>
              <a:rPr sz="700" spc="30" dirty="0">
                <a:solidFill>
                  <a:srgbClr val="171514"/>
                </a:solidFill>
                <a:latin typeface="Microsoft Sans Serif"/>
                <a:cs typeface="Microsoft Sans Serif"/>
              </a:rPr>
              <a:t>conductor </a:t>
            </a:r>
            <a:r>
              <a:rPr sz="700" spc="20" dirty="0">
                <a:solidFill>
                  <a:srgbClr val="171514"/>
                </a:solidFill>
                <a:latin typeface="Microsoft Sans Serif"/>
                <a:cs typeface="Microsoft Sans Serif"/>
              </a:rPr>
              <a:t>de </a:t>
            </a:r>
            <a:r>
              <a:rPr sz="700" spc="15" dirty="0">
                <a:solidFill>
                  <a:srgbClr val="171514"/>
                </a:solidFill>
                <a:latin typeface="Microsoft Sans Serif"/>
                <a:cs typeface="Microsoft Sans Serif"/>
              </a:rPr>
              <a:t>bajada </a:t>
            </a:r>
            <a:r>
              <a:rPr sz="700" spc="-5" dirty="0">
                <a:solidFill>
                  <a:srgbClr val="171514"/>
                </a:solidFill>
                <a:latin typeface="Microsoft Sans Serif"/>
                <a:cs typeface="Microsoft Sans Serif"/>
              </a:rPr>
              <a:t>es </a:t>
            </a:r>
            <a:r>
              <a:rPr sz="700" spc="15" dirty="0">
                <a:solidFill>
                  <a:srgbClr val="171514"/>
                </a:solidFill>
                <a:latin typeface="Microsoft Sans Serif"/>
                <a:cs typeface="Microsoft Sans Serif"/>
              </a:rPr>
              <a:t>necesario </a:t>
            </a:r>
            <a:r>
              <a:rPr sz="700" spc="25" dirty="0">
                <a:solidFill>
                  <a:srgbClr val="171514"/>
                </a:solidFill>
                <a:latin typeface="Microsoft Sans Serif"/>
                <a:cs typeface="Microsoft Sans Serif"/>
              </a:rPr>
              <a:t>para </a:t>
            </a:r>
            <a:r>
              <a:rPr sz="700" spc="20" dirty="0" err="1">
                <a:solidFill>
                  <a:srgbClr val="171514"/>
                </a:solidFill>
                <a:latin typeface="Microsoft Sans Serif"/>
                <a:cs typeface="Microsoft Sans Serif"/>
              </a:rPr>
              <a:t>evitar</a:t>
            </a:r>
            <a:r>
              <a:rPr sz="700" spc="2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destellos</a:t>
            </a:r>
            <a:r>
              <a:rPr lang="es-ES" sz="700" spc="15" dirty="0" smtClean="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laterales</a:t>
            </a:r>
            <a:r>
              <a:rPr sz="700" spc="15" dirty="0">
                <a:solidFill>
                  <a:srgbClr val="171514"/>
                </a:solidFill>
                <a:latin typeface="Microsoft Sans Serif"/>
                <a:cs typeface="Microsoft Sans Serif"/>
              </a:rPr>
              <a:t>.</a:t>
            </a:r>
            <a:endParaRPr sz="700" dirty="0">
              <a:latin typeface="Microsoft Sans Serif"/>
              <a:cs typeface="Microsoft Sans Serif"/>
            </a:endParaRPr>
          </a:p>
          <a:p>
            <a:pPr marL="165100">
              <a:spcBef>
                <a:spcPts val="210"/>
              </a:spcBef>
            </a:pPr>
            <a:r>
              <a:rPr sz="850" spc="10" dirty="0">
                <a:solidFill>
                  <a:srgbClr val="171514"/>
                </a:solidFill>
                <a:latin typeface="Microsoft Sans Serif"/>
                <a:cs typeface="Microsoft Sans Serif"/>
              </a:rPr>
              <a:t>Según</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norma</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IEC</a:t>
            </a:r>
            <a:r>
              <a:rPr sz="850" spc="-5" dirty="0">
                <a:solidFill>
                  <a:srgbClr val="171514"/>
                </a:solidFill>
                <a:latin typeface="Microsoft Sans Serif"/>
                <a:cs typeface="Microsoft Sans Serif"/>
              </a:rPr>
              <a:t> </a:t>
            </a:r>
            <a:r>
              <a:rPr sz="850" spc="5" dirty="0">
                <a:solidFill>
                  <a:srgbClr val="171514"/>
                </a:solidFill>
                <a:latin typeface="Microsoft Sans Serif"/>
                <a:cs typeface="Microsoft Sans Serif"/>
              </a:rPr>
              <a:t>62305-3,</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distancia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separación</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viene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dada</a:t>
            </a:r>
            <a:r>
              <a:rPr sz="850" dirty="0">
                <a:solidFill>
                  <a:srgbClr val="171514"/>
                </a:solidFill>
                <a:latin typeface="Microsoft Sans Serif"/>
                <a:cs typeface="Microsoft Sans Serif"/>
              </a:rPr>
              <a:t> </a:t>
            </a:r>
            <a:r>
              <a:rPr sz="850" spc="50" dirty="0">
                <a:solidFill>
                  <a:srgbClr val="171514"/>
                </a:solidFill>
                <a:latin typeface="Microsoft Sans Serif"/>
                <a:cs typeface="Microsoft Sans Serif"/>
              </a:rPr>
              <a:t>por</a:t>
            </a:r>
            <a:endParaRPr sz="850" dirty="0">
              <a:latin typeface="Microsoft Sans Serif"/>
              <a:cs typeface="Microsoft Sans Serif"/>
            </a:endParaRPr>
          </a:p>
        </p:txBody>
      </p:sp>
      <p:sp>
        <p:nvSpPr>
          <p:cNvPr id="35" name="object 35"/>
          <p:cNvSpPr txBox="1"/>
          <p:nvPr/>
        </p:nvSpPr>
        <p:spPr>
          <a:xfrm>
            <a:off x="7195390" y="5624944"/>
            <a:ext cx="678180" cy="371475"/>
          </a:xfrm>
          <a:prstGeom prst="rect">
            <a:avLst/>
          </a:prstGeom>
        </p:spPr>
        <p:txBody>
          <a:bodyPr vert="horz" wrap="square" lIns="0" tIns="99695" rIns="0" bIns="0" rtlCol="0">
            <a:spAutoFit/>
          </a:bodyPr>
          <a:lstStyle/>
          <a:p>
            <a:pPr marL="38100">
              <a:spcBef>
                <a:spcPts val="785"/>
              </a:spcBef>
            </a:pPr>
            <a:r>
              <a:rPr sz="1050" i="1" spc="-50" dirty="0" err="1">
                <a:latin typeface="Arial"/>
                <a:cs typeface="Arial"/>
              </a:rPr>
              <a:t>s</a:t>
            </a:r>
            <a:r>
              <a:rPr sz="1000" spc="-225" dirty="0" err="1">
                <a:latin typeface="Lucida Sans Unicode"/>
                <a:cs typeface="Lucida Sans Unicode"/>
              </a:rPr>
              <a:t>≥</a:t>
            </a:r>
            <a:r>
              <a:rPr sz="1050" i="1" spc="5" dirty="0" err="1">
                <a:latin typeface="Arial"/>
                <a:cs typeface="Arial"/>
              </a:rPr>
              <a:t>k</a:t>
            </a:r>
            <a:r>
              <a:rPr sz="1050" i="1" spc="25" dirty="0">
                <a:latin typeface="Arial"/>
                <a:cs typeface="Arial"/>
              </a:rPr>
              <a:t> </a:t>
            </a:r>
            <a:r>
              <a:rPr sz="900" i="1" spc="30" baseline="-13888" dirty="0" err="1" smtClean="0">
                <a:latin typeface="Arial"/>
                <a:cs typeface="Arial"/>
              </a:rPr>
              <a:t>i</a:t>
            </a:r>
            <a:r>
              <a:rPr lang="es-ES" sz="900" i="1" baseline="-13888" dirty="0" smtClean="0">
                <a:latin typeface="Arial"/>
                <a:cs typeface="Arial"/>
              </a:rPr>
              <a:t> </a:t>
            </a:r>
            <a:r>
              <a:rPr sz="1575" i="1" u="sng" spc="7" baseline="34391" dirty="0" err="1" smtClean="0">
                <a:uFill>
                  <a:solidFill>
                    <a:srgbClr val="000000"/>
                  </a:solidFill>
                </a:uFill>
                <a:latin typeface="Arial"/>
                <a:cs typeface="Arial"/>
              </a:rPr>
              <a:t>k</a:t>
            </a:r>
            <a:r>
              <a:rPr sz="900" i="1" u="sng" spc="-82" baseline="60185" dirty="0" err="1" smtClean="0">
                <a:uFill>
                  <a:solidFill>
                    <a:srgbClr val="000000"/>
                  </a:solidFill>
                </a:uFill>
                <a:latin typeface="Arial"/>
                <a:cs typeface="Arial"/>
              </a:rPr>
              <a:t>C</a:t>
            </a:r>
            <a:r>
              <a:rPr sz="900" i="1" spc="52" baseline="60185" dirty="0" smtClean="0">
                <a:latin typeface="Arial"/>
                <a:cs typeface="Arial"/>
              </a:rPr>
              <a:t> </a:t>
            </a:r>
            <a:r>
              <a:rPr sz="1050" i="1" dirty="0">
                <a:latin typeface="Arial"/>
                <a:cs typeface="Arial"/>
              </a:rPr>
              <a:t>yo</a:t>
            </a:r>
            <a:endParaRPr sz="1050" dirty="0">
              <a:latin typeface="Arial"/>
              <a:cs typeface="Arial"/>
            </a:endParaRPr>
          </a:p>
          <a:p>
            <a:pPr marL="344170">
              <a:spcBef>
                <a:spcPts val="295"/>
              </a:spcBef>
            </a:pPr>
            <a:r>
              <a:rPr sz="400" i="1" spc="15" dirty="0" smtClean="0">
                <a:latin typeface="Arial"/>
                <a:cs typeface="Arial"/>
              </a:rPr>
              <a:t>k</a:t>
            </a:r>
            <a:r>
              <a:rPr lang="es-ES" sz="250" i="1" spc="15" dirty="0" smtClean="0">
                <a:latin typeface="Arial"/>
                <a:cs typeface="Arial"/>
              </a:rPr>
              <a:t>m</a:t>
            </a:r>
            <a:endParaRPr sz="250" dirty="0">
              <a:latin typeface="Arial"/>
              <a:cs typeface="Arial"/>
            </a:endParaRPr>
          </a:p>
        </p:txBody>
      </p:sp>
      <p:sp>
        <p:nvSpPr>
          <p:cNvPr id="36" name="object 36"/>
          <p:cNvSpPr txBox="1"/>
          <p:nvPr/>
        </p:nvSpPr>
        <p:spPr>
          <a:xfrm>
            <a:off x="9373998" y="5737551"/>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(8.7)</a:t>
            </a:r>
            <a:endParaRPr sz="850">
              <a:latin typeface="Microsoft Sans Serif"/>
              <a:cs typeface="Microsoft Sans Serif"/>
            </a:endParaRPr>
          </a:p>
        </p:txBody>
      </p:sp>
      <p:sp>
        <p:nvSpPr>
          <p:cNvPr id="37" name="object 37"/>
          <p:cNvSpPr txBox="1"/>
          <p:nvPr/>
        </p:nvSpPr>
        <p:spPr>
          <a:xfrm>
            <a:off x="5337176" y="6101532"/>
            <a:ext cx="4104640" cy="1668780"/>
          </a:xfrm>
          <a:prstGeom prst="rect">
            <a:avLst/>
          </a:prstGeom>
        </p:spPr>
        <p:txBody>
          <a:bodyPr vert="horz" wrap="square" lIns="0" tIns="12700" rIns="0" bIns="0" rtlCol="0">
            <a:spAutoFit/>
          </a:bodyPr>
          <a:lstStyle/>
          <a:p>
            <a:pPr marL="12700">
              <a:spcBef>
                <a:spcPts val="100"/>
              </a:spcBef>
            </a:pPr>
            <a:r>
              <a:rPr sz="750" spc="35" dirty="0">
                <a:solidFill>
                  <a:srgbClr val="171514"/>
                </a:solidFill>
                <a:latin typeface="Microsoft Sans Serif"/>
                <a:cs typeface="Microsoft Sans Serif"/>
              </a:rPr>
              <a:t>dónde</a:t>
            </a:r>
            <a:endParaRPr sz="750" dirty="0">
              <a:latin typeface="Microsoft Sans Serif"/>
              <a:cs typeface="Microsoft Sans Serif"/>
            </a:endParaRPr>
          </a:p>
          <a:p>
            <a:pPr marL="317500" marR="173355" indent="-152400">
              <a:lnSpc>
                <a:spcPct val="125000"/>
              </a:lnSpc>
              <a:spcBef>
                <a:spcPts val="10"/>
              </a:spcBef>
              <a:buSzPct val="125000"/>
              <a:buFont typeface="Microsoft Sans Serif"/>
              <a:buChar char="•"/>
              <a:tabLst>
                <a:tab pos="317500" algn="l"/>
              </a:tabLst>
            </a:pPr>
            <a:r>
              <a:rPr sz="800" i="1" spc="5" dirty="0">
                <a:solidFill>
                  <a:srgbClr val="171514"/>
                </a:solidFill>
                <a:latin typeface="Arial"/>
                <a:cs typeface="Arial"/>
              </a:rPr>
              <a:t>k</a:t>
            </a:r>
            <a:r>
              <a:rPr sz="500" i="1" spc="5" dirty="0">
                <a:solidFill>
                  <a:srgbClr val="171514"/>
                </a:solidFill>
                <a:latin typeface="Arial"/>
                <a:cs typeface="Arial"/>
              </a:rPr>
              <a:t>i</a:t>
            </a:r>
            <a:r>
              <a:rPr sz="800" spc="5"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coeficiente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inducción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tiene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cuenta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pendiente</a:t>
            </a:r>
            <a:r>
              <a:rPr sz="800" dirty="0">
                <a:solidFill>
                  <a:srgbClr val="171514"/>
                </a:solidFill>
                <a:latin typeface="Microsoft Sans Serif"/>
                <a:cs typeface="Microsoft Sans Serif"/>
              </a:rPr>
              <a:t> </a:t>
            </a:r>
            <a:r>
              <a:rPr lang="es-ES" sz="800" spc="20" dirty="0" smtClean="0">
                <a:solidFill>
                  <a:srgbClr val="171514"/>
                </a:solidFill>
                <a:latin typeface="Microsoft Sans Serif"/>
                <a:cs typeface="Microsoft Sans Serif"/>
              </a:rPr>
              <a:t>de la corriente</a:t>
            </a:r>
            <a:r>
              <a:rPr sz="800"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la</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inductancia</a:t>
            </a:r>
            <a:r>
              <a:rPr sz="800" spc="-10"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mutua,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así</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como</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LPL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(ver</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8.2):</a:t>
            </a:r>
            <a:endParaRPr sz="800" dirty="0">
              <a:latin typeface="Microsoft Sans Serif"/>
              <a:cs typeface="Microsoft Sans Serif"/>
            </a:endParaRPr>
          </a:p>
          <a:p>
            <a:pPr marL="316865" marR="2526030">
              <a:spcBef>
                <a:spcPts val="40"/>
              </a:spcBef>
            </a:pPr>
            <a:r>
              <a:rPr sz="950" spc="-40" dirty="0">
                <a:solidFill>
                  <a:srgbClr val="171514"/>
                </a:solidFill>
                <a:latin typeface="Microsoft Sans Serif"/>
                <a:cs typeface="Microsoft Sans Serif"/>
              </a:rPr>
              <a:t>LPL </a:t>
            </a:r>
            <a:r>
              <a:rPr sz="950" spc="10" dirty="0">
                <a:solidFill>
                  <a:srgbClr val="171514"/>
                </a:solidFill>
                <a:latin typeface="Microsoft Sans Serif"/>
                <a:cs typeface="Microsoft Sans Serif"/>
              </a:rPr>
              <a:t>I</a:t>
            </a:r>
            <a:r>
              <a:rPr sz="1000" i="1" spc="10" dirty="0">
                <a:solidFill>
                  <a:srgbClr val="171514"/>
                </a:solidFill>
                <a:latin typeface="Arial"/>
                <a:cs typeface="Arial"/>
              </a:rPr>
              <a:t>k</a:t>
            </a:r>
            <a:r>
              <a:rPr sz="550" i="1" spc="10" dirty="0">
                <a:solidFill>
                  <a:srgbClr val="171514"/>
                </a:solidFill>
                <a:latin typeface="Arial"/>
                <a:cs typeface="Arial"/>
              </a:rPr>
              <a:t>i</a:t>
            </a:r>
            <a:r>
              <a:rPr sz="950" spc="10" dirty="0">
                <a:solidFill>
                  <a:srgbClr val="171514"/>
                </a:solidFill>
                <a:latin typeface="Microsoft Sans Serif"/>
                <a:cs typeface="Microsoft Sans Serif"/>
              </a:rPr>
              <a:t>=0.08 </a:t>
            </a:r>
            <a:r>
              <a:rPr sz="950" dirty="0" err="1">
                <a:solidFill>
                  <a:srgbClr val="171514"/>
                </a:solidFill>
                <a:latin typeface="Microsoft Sans Serif"/>
                <a:cs typeface="Microsoft Sans Serif"/>
              </a:rPr>
              <a:t>LPLII</a:t>
            </a:r>
            <a:r>
              <a:rPr sz="1000" i="1" dirty="0" err="1">
                <a:solidFill>
                  <a:srgbClr val="171514"/>
                </a:solidFill>
                <a:latin typeface="Arial"/>
                <a:cs typeface="Arial"/>
              </a:rPr>
              <a:t>k</a:t>
            </a:r>
            <a:r>
              <a:rPr sz="550" i="1" dirty="0" err="1">
                <a:solidFill>
                  <a:srgbClr val="171514"/>
                </a:solidFill>
                <a:latin typeface="Arial"/>
                <a:cs typeface="Arial"/>
              </a:rPr>
              <a:t>i</a:t>
            </a:r>
            <a:r>
              <a:rPr sz="950" dirty="0" smtClean="0">
                <a:solidFill>
                  <a:srgbClr val="171514"/>
                </a:solidFill>
                <a:latin typeface="Microsoft Sans Serif"/>
                <a:cs typeface="Microsoft Sans Serif"/>
              </a:rPr>
              <a:t>=</a:t>
            </a:r>
            <a:r>
              <a:rPr lang="es-ES" sz="950" dirty="0" smtClean="0">
                <a:solidFill>
                  <a:srgbClr val="171514"/>
                </a:solidFill>
                <a:latin typeface="Microsoft Sans Serif"/>
                <a:cs typeface="Microsoft Sans Serif"/>
              </a:rPr>
              <a:t> </a:t>
            </a:r>
            <a:r>
              <a:rPr sz="950" spc="5" dirty="0" smtClean="0">
                <a:solidFill>
                  <a:srgbClr val="171514"/>
                </a:solidFill>
                <a:latin typeface="Microsoft Sans Serif"/>
                <a:cs typeface="Microsoft Sans Serif"/>
              </a:rPr>
              <a:t>0,06</a:t>
            </a:r>
            <a:r>
              <a:rPr sz="950" spc="-10" dirty="0" smtClean="0">
                <a:solidFill>
                  <a:srgbClr val="171514"/>
                </a:solidFill>
                <a:latin typeface="Microsoft Sans Serif"/>
                <a:cs typeface="Microsoft Sans Serif"/>
              </a:rPr>
              <a:t> </a:t>
            </a:r>
            <a:r>
              <a:rPr sz="950" spc="-40" dirty="0">
                <a:solidFill>
                  <a:srgbClr val="171514"/>
                </a:solidFill>
                <a:latin typeface="Microsoft Sans Serif"/>
                <a:cs typeface="Microsoft Sans Serif"/>
              </a:rPr>
              <a:t>LPL</a:t>
            </a:r>
            <a:r>
              <a:rPr sz="950" spc="-10" dirty="0">
                <a:solidFill>
                  <a:srgbClr val="171514"/>
                </a:solidFill>
                <a:latin typeface="Microsoft Sans Serif"/>
                <a:cs typeface="Microsoft Sans Serif"/>
              </a:rPr>
              <a:t> </a:t>
            </a:r>
            <a:r>
              <a:rPr sz="950" spc="55" dirty="0">
                <a:solidFill>
                  <a:srgbClr val="171514"/>
                </a:solidFill>
                <a:latin typeface="Microsoft Sans Serif"/>
                <a:cs typeface="Microsoft Sans Serif"/>
              </a:rPr>
              <a:t>III</a:t>
            </a:r>
            <a:r>
              <a:rPr sz="950" spc="-10" dirty="0">
                <a:solidFill>
                  <a:srgbClr val="171514"/>
                </a:solidFill>
                <a:latin typeface="Microsoft Sans Serif"/>
                <a:cs typeface="Microsoft Sans Serif"/>
              </a:rPr>
              <a:t> </a:t>
            </a:r>
            <a:r>
              <a:rPr sz="950" spc="5" dirty="0">
                <a:solidFill>
                  <a:srgbClr val="171514"/>
                </a:solidFill>
                <a:latin typeface="Microsoft Sans Serif"/>
                <a:cs typeface="Microsoft Sans Serif"/>
              </a:rPr>
              <a:t>y</a:t>
            </a:r>
            <a:r>
              <a:rPr sz="950" spc="-10" dirty="0">
                <a:solidFill>
                  <a:srgbClr val="171514"/>
                </a:solidFill>
                <a:latin typeface="Microsoft Sans Serif"/>
                <a:cs typeface="Microsoft Sans Serif"/>
              </a:rPr>
              <a:t> </a:t>
            </a:r>
            <a:r>
              <a:rPr sz="950" spc="-5" dirty="0">
                <a:solidFill>
                  <a:srgbClr val="171514"/>
                </a:solidFill>
                <a:latin typeface="Microsoft Sans Serif"/>
                <a:cs typeface="Microsoft Sans Serif"/>
              </a:rPr>
              <a:t>IV</a:t>
            </a:r>
            <a:r>
              <a:rPr sz="1000" i="1" spc="5" dirty="0">
                <a:solidFill>
                  <a:srgbClr val="171514"/>
                </a:solidFill>
                <a:latin typeface="Arial"/>
                <a:cs typeface="Arial"/>
              </a:rPr>
              <a:t>k</a:t>
            </a:r>
            <a:r>
              <a:rPr sz="550" i="1" spc="15" dirty="0">
                <a:solidFill>
                  <a:srgbClr val="171514"/>
                </a:solidFill>
                <a:latin typeface="Arial"/>
                <a:cs typeface="Arial"/>
              </a:rPr>
              <a:t>i</a:t>
            </a:r>
            <a:r>
              <a:rPr sz="950" spc="-15" dirty="0">
                <a:solidFill>
                  <a:srgbClr val="171514"/>
                </a:solidFill>
                <a:latin typeface="Microsoft Sans Serif"/>
                <a:cs typeface="Microsoft Sans Serif"/>
              </a:rPr>
              <a:t>=</a:t>
            </a:r>
            <a:r>
              <a:rPr sz="950" spc="5" dirty="0">
                <a:solidFill>
                  <a:srgbClr val="171514"/>
                </a:solidFill>
                <a:latin typeface="Microsoft Sans Serif"/>
                <a:cs typeface="Microsoft Sans Serif"/>
              </a:rPr>
              <a:t>0.04</a:t>
            </a:r>
            <a:endParaRPr sz="950" dirty="0">
              <a:latin typeface="Microsoft Sans Serif"/>
              <a:cs typeface="Microsoft Sans Serif"/>
            </a:endParaRPr>
          </a:p>
          <a:p>
            <a:pPr marL="317500" marR="5080" indent="-153035">
              <a:lnSpc>
                <a:spcPct val="125000"/>
              </a:lnSpc>
              <a:spcBef>
                <a:spcPts val="1160"/>
              </a:spcBef>
              <a:buSzPct val="125000"/>
              <a:buFont typeface="Microsoft Sans Serif"/>
              <a:buChar char="•"/>
              <a:tabLst>
                <a:tab pos="318135" algn="l"/>
              </a:tabLst>
            </a:pPr>
            <a:r>
              <a:rPr sz="800" i="1" spc="-10" dirty="0">
                <a:solidFill>
                  <a:srgbClr val="171514"/>
                </a:solidFill>
                <a:latin typeface="Arial"/>
                <a:cs typeface="Arial"/>
              </a:rPr>
              <a:t>k</a:t>
            </a:r>
            <a:r>
              <a:rPr sz="500" i="1" spc="-10" dirty="0">
                <a:solidFill>
                  <a:srgbClr val="171514"/>
                </a:solidFill>
                <a:latin typeface="Arial"/>
                <a:cs typeface="Arial"/>
              </a:rPr>
              <a:t>C</a:t>
            </a:r>
            <a:r>
              <a:rPr sz="800" spc="-10" dirty="0">
                <a:solidFill>
                  <a:srgbClr val="171514"/>
                </a:solidFill>
                <a:latin typeface="Microsoft Sans Serif"/>
                <a:cs typeface="Microsoft Sans Serif"/>
              </a:rPr>
              <a:t>es </a:t>
            </a:r>
            <a:r>
              <a:rPr sz="800" spc="45" dirty="0">
                <a:solidFill>
                  <a:srgbClr val="171514"/>
                </a:solidFill>
                <a:latin typeface="Microsoft Sans Serif"/>
                <a:cs typeface="Microsoft Sans Serif"/>
              </a:rPr>
              <a:t>un </a:t>
            </a:r>
            <a:r>
              <a:rPr sz="800" spc="35" dirty="0">
                <a:solidFill>
                  <a:srgbClr val="171514"/>
                </a:solidFill>
                <a:latin typeface="Microsoft Sans Serif"/>
                <a:cs typeface="Microsoft Sans Serif"/>
              </a:rPr>
              <a:t>factor </a:t>
            </a:r>
            <a:r>
              <a:rPr sz="800" spc="30" dirty="0">
                <a:solidFill>
                  <a:srgbClr val="171514"/>
                </a:solidFill>
                <a:latin typeface="Microsoft Sans Serif"/>
                <a:cs typeface="Microsoft Sans Serif"/>
              </a:rPr>
              <a:t>que </a:t>
            </a:r>
            <a:r>
              <a:rPr sz="800" spc="25" dirty="0">
                <a:solidFill>
                  <a:srgbClr val="171514"/>
                </a:solidFill>
                <a:latin typeface="Microsoft Sans Serif"/>
                <a:cs typeface="Microsoft Sans Serif"/>
              </a:rPr>
              <a:t>depende del </a:t>
            </a:r>
            <a:r>
              <a:rPr sz="800" spc="45" dirty="0">
                <a:solidFill>
                  <a:srgbClr val="171514"/>
                </a:solidFill>
                <a:latin typeface="Microsoft Sans Serif"/>
                <a:cs typeface="Microsoft Sans Serif"/>
              </a:rPr>
              <a:t>número </a:t>
            </a:r>
            <a:r>
              <a:rPr sz="800" spc="25" dirty="0">
                <a:solidFill>
                  <a:srgbClr val="171514"/>
                </a:solidFill>
                <a:latin typeface="Microsoft Sans Serif"/>
                <a:cs typeface="Microsoft Sans Serif"/>
              </a:rPr>
              <a:t>de </a:t>
            </a:r>
            <a:r>
              <a:rPr sz="800" spc="20" dirty="0">
                <a:solidFill>
                  <a:srgbClr val="171514"/>
                </a:solidFill>
                <a:latin typeface="Microsoft Sans Serif"/>
                <a:cs typeface="Microsoft Sans Serif"/>
              </a:rPr>
              <a:t>bajantes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30" dirty="0" err="1">
                <a:solidFill>
                  <a:srgbClr val="171514"/>
                </a:solidFill>
                <a:latin typeface="Microsoft Sans Serif"/>
                <a:cs typeface="Microsoft Sans Serif"/>
              </a:rPr>
              <a:t>corriente</a:t>
            </a:r>
            <a:r>
              <a:rPr sz="800" spc="30"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comparten</a:t>
            </a:r>
            <a:r>
              <a:rPr sz="800" spc="-5"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ellos.</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Para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edificios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cuales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largo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ancho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25" dirty="0" err="1">
                <a:solidFill>
                  <a:srgbClr val="171514"/>
                </a:solidFill>
                <a:latin typeface="Microsoft Sans Serif"/>
                <a:cs typeface="Microsoft Sans Serif"/>
              </a:rPr>
              <a:t>igual</a:t>
            </a:r>
            <a:r>
              <a:rPr sz="800" dirty="0">
                <a:solidFill>
                  <a:srgbClr val="171514"/>
                </a:solidFill>
                <a:latin typeface="Microsoft Sans Serif"/>
                <a:cs typeface="Microsoft Sans Serif"/>
              </a:rPr>
              <a:t> </a:t>
            </a:r>
            <a:r>
              <a:rPr sz="800" dirty="0" smtClean="0">
                <a:solidFill>
                  <a:srgbClr val="171514"/>
                </a:solidFill>
                <a:latin typeface="Microsoft Sans Serif"/>
                <a:cs typeface="Microsoft Sans Serif"/>
              </a:rPr>
              <a:t>a</a:t>
            </a:r>
            <a:r>
              <a:rPr lang="es-ES" sz="80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4</a:t>
            </a:r>
            <a:r>
              <a:rPr sz="800" spc="-5"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veces </a:t>
            </a:r>
            <a:r>
              <a:rPr sz="800" spc="15" dirty="0">
                <a:solidFill>
                  <a:srgbClr val="171514"/>
                </a:solidFill>
                <a:latin typeface="Microsoft Sans Serif"/>
                <a:cs typeface="Microsoft Sans Serif"/>
              </a:rPr>
              <a:t>su</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altura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pueden</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asumir</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los</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siguientes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valores</a:t>
            </a:r>
            <a:r>
              <a:rPr sz="800" spc="10" dirty="0">
                <a:solidFill>
                  <a:srgbClr val="171514"/>
                </a:solidFill>
                <a:latin typeface="Microsoft Sans Serif"/>
                <a:cs typeface="Microsoft Sans Serif"/>
              </a:rPr>
              <a:t>:</a:t>
            </a:r>
            <a:endParaRPr sz="800" dirty="0">
              <a:latin typeface="Microsoft Sans Serif"/>
              <a:cs typeface="Microsoft Sans Serif"/>
            </a:endParaRPr>
          </a:p>
          <a:p>
            <a:pPr marL="412115" lvl="1" indent="-95250">
              <a:spcBef>
                <a:spcPts val="140"/>
              </a:spcBef>
              <a:buAutoNum type="arabicPlain" startAt="2"/>
              <a:tabLst>
                <a:tab pos="412750" algn="l"/>
              </a:tabLst>
            </a:pPr>
            <a:r>
              <a:rPr sz="900" spc="15" dirty="0">
                <a:solidFill>
                  <a:srgbClr val="171514"/>
                </a:solidFill>
                <a:latin typeface="Microsoft Sans Serif"/>
                <a:cs typeface="Microsoft Sans Serif"/>
              </a:rPr>
              <a:t>conductores</a:t>
            </a:r>
            <a:r>
              <a:rPr sz="900" i="1" spc="15" dirty="0">
                <a:solidFill>
                  <a:srgbClr val="171514"/>
                </a:solidFill>
                <a:latin typeface="Arial"/>
                <a:cs typeface="Arial"/>
              </a:rPr>
              <a:t>k</a:t>
            </a:r>
            <a:r>
              <a:rPr sz="550" i="1" spc="15" dirty="0">
                <a:solidFill>
                  <a:srgbClr val="171514"/>
                </a:solidFill>
                <a:latin typeface="Arial"/>
                <a:cs typeface="Arial"/>
              </a:rPr>
              <a:t>C</a:t>
            </a:r>
            <a:r>
              <a:rPr sz="900" spc="15" dirty="0">
                <a:solidFill>
                  <a:srgbClr val="171514"/>
                </a:solidFill>
                <a:latin typeface="Microsoft Sans Serif"/>
                <a:cs typeface="Microsoft Sans Serif"/>
              </a:rPr>
              <a:t>=0,66</a:t>
            </a:r>
            <a:endParaRPr sz="900" dirty="0">
              <a:latin typeface="Microsoft Sans Serif"/>
              <a:cs typeface="Microsoft Sans Serif"/>
            </a:endParaRPr>
          </a:p>
          <a:p>
            <a:pPr marL="412115" lvl="1" indent="-95250">
              <a:spcBef>
                <a:spcPts val="120"/>
              </a:spcBef>
              <a:buAutoNum type="arabicPlain" startAt="2"/>
              <a:tabLst>
                <a:tab pos="412750" algn="l"/>
              </a:tabLst>
            </a:pPr>
            <a:r>
              <a:rPr sz="900" spc="40" dirty="0">
                <a:solidFill>
                  <a:srgbClr val="171514"/>
                </a:solidFill>
                <a:latin typeface="Microsoft Sans Serif"/>
                <a:cs typeface="Microsoft Sans Serif"/>
              </a:rPr>
              <a:t>o</a:t>
            </a:r>
            <a:r>
              <a:rPr sz="900" spc="-40" dirty="0">
                <a:solidFill>
                  <a:srgbClr val="171514"/>
                </a:solidFill>
                <a:latin typeface="Microsoft Sans Serif"/>
                <a:cs typeface="Microsoft Sans Serif"/>
              </a:rPr>
              <a:t> </a:t>
            </a:r>
            <a:r>
              <a:rPr sz="900" spc="5" dirty="0">
                <a:solidFill>
                  <a:srgbClr val="171514"/>
                </a:solidFill>
                <a:latin typeface="Microsoft Sans Serif"/>
                <a:cs typeface="Microsoft Sans Serif"/>
              </a:rPr>
              <a:t>más</a:t>
            </a:r>
            <a:r>
              <a:rPr sz="900" i="1" spc="5" dirty="0">
                <a:solidFill>
                  <a:srgbClr val="171514"/>
                </a:solidFill>
                <a:latin typeface="Arial"/>
                <a:cs typeface="Arial"/>
              </a:rPr>
              <a:t>k</a:t>
            </a:r>
            <a:r>
              <a:rPr sz="550" i="1" spc="5" dirty="0">
                <a:solidFill>
                  <a:srgbClr val="171514"/>
                </a:solidFill>
                <a:latin typeface="Arial"/>
                <a:cs typeface="Arial"/>
              </a:rPr>
              <a:t>C</a:t>
            </a:r>
            <a:r>
              <a:rPr sz="900" spc="5" dirty="0">
                <a:solidFill>
                  <a:srgbClr val="171514"/>
                </a:solidFill>
                <a:latin typeface="Microsoft Sans Serif"/>
                <a:cs typeface="Microsoft Sans Serif"/>
              </a:rPr>
              <a:t>=0.44</a:t>
            </a:r>
            <a:endParaRPr sz="900" dirty="0">
              <a:latin typeface="Microsoft Sans Serif"/>
              <a:cs typeface="Microsoft Sans Serif"/>
            </a:endParaRPr>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7835897" y="1257035"/>
            <a:ext cx="40640" cy="345440"/>
            <a:chOff x="3152772" y="1257035"/>
            <a:chExt cx="40640" cy="345440"/>
          </a:xfrm>
        </p:grpSpPr>
        <p:sp>
          <p:nvSpPr>
            <p:cNvPr id="3" name="object 3"/>
            <p:cNvSpPr/>
            <p:nvPr/>
          </p:nvSpPr>
          <p:spPr>
            <a:xfrm>
              <a:off x="3173079" y="1297669"/>
              <a:ext cx="0" cy="304800"/>
            </a:xfrm>
            <a:custGeom>
              <a:avLst/>
              <a:gdLst/>
              <a:ahLst/>
              <a:cxnLst/>
              <a:rect l="l" t="t" r="r" b="b"/>
              <a:pathLst>
                <a:path h="304800">
                  <a:moveTo>
                    <a:pt x="0" y="304800"/>
                  </a:moveTo>
                  <a:lnTo>
                    <a:pt x="0" y="0"/>
                  </a:lnTo>
                </a:path>
              </a:pathLst>
            </a:custGeom>
            <a:ln w="10160">
              <a:solidFill>
                <a:srgbClr val="231F20"/>
              </a:solidFill>
            </a:ln>
          </p:spPr>
          <p:txBody>
            <a:bodyPr wrap="square" lIns="0" tIns="0" rIns="0" bIns="0" rtlCol="0"/>
            <a:lstStyle/>
            <a:p>
              <a:endParaRPr/>
            </a:p>
          </p:txBody>
        </p:sp>
        <p:sp>
          <p:nvSpPr>
            <p:cNvPr id="4" name="object 4"/>
            <p:cNvSpPr/>
            <p:nvPr/>
          </p:nvSpPr>
          <p:spPr>
            <a:xfrm>
              <a:off x="3152772" y="1257035"/>
              <a:ext cx="40640" cy="60960"/>
            </a:xfrm>
            <a:custGeom>
              <a:avLst/>
              <a:gdLst/>
              <a:ahLst/>
              <a:cxnLst/>
              <a:rect l="l" t="t" r="r" b="b"/>
              <a:pathLst>
                <a:path w="40639" h="60959">
                  <a:moveTo>
                    <a:pt x="20307" y="0"/>
                  </a:moveTo>
                  <a:lnTo>
                    <a:pt x="0" y="60960"/>
                  </a:lnTo>
                  <a:lnTo>
                    <a:pt x="20307" y="40640"/>
                  </a:lnTo>
                  <a:lnTo>
                    <a:pt x="40627" y="60960"/>
                  </a:lnTo>
                  <a:lnTo>
                    <a:pt x="20307" y="0"/>
                  </a:lnTo>
                  <a:close/>
                </a:path>
              </a:pathLst>
            </a:custGeom>
            <a:solidFill>
              <a:srgbClr val="231F20"/>
            </a:solidFill>
          </p:spPr>
          <p:txBody>
            <a:bodyPr wrap="square" lIns="0" tIns="0" rIns="0" bIns="0" rtlCol="0"/>
            <a:lstStyle/>
            <a:p>
              <a:endParaRPr/>
            </a:p>
          </p:txBody>
        </p:sp>
      </p:grpSp>
      <p:grpSp>
        <p:nvGrpSpPr>
          <p:cNvPr id="5" name="object 5"/>
          <p:cNvGrpSpPr/>
          <p:nvPr/>
        </p:nvGrpSpPr>
        <p:grpSpPr>
          <a:xfrm>
            <a:off x="6766543" y="1846817"/>
            <a:ext cx="461009" cy="41275"/>
            <a:chOff x="2083417" y="1846816"/>
            <a:chExt cx="461009" cy="41275"/>
          </a:xfrm>
        </p:grpSpPr>
        <p:sp>
          <p:nvSpPr>
            <p:cNvPr id="6" name="object 6"/>
            <p:cNvSpPr/>
            <p:nvPr/>
          </p:nvSpPr>
          <p:spPr>
            <a:xfrm>
              <a:off x="2083417" y="1867147"/>
              <a:ext cx="420370" cy="0"/>
            </a:xfrm>
            <a:custGeom>
              <a:avLst/>
              <a:gdLst/>
              <a:ahLst/>
              <a:cxnLst/>
              <a:rect l="l" t="t" r="r" b="b"/>
              <a:pathLst>
                <a:path w="420369">
                  <a:moveTo>
                    <a:pt x="0" y="0"/>
                  </a:moveTo>
                  <a:lnTo>
                    <a:pt x="420116" y="0"/>
                  </a:lnTo>
                </a:path>
              </a:pathLst>
            </a:custGeom>
            <a:ln w="10160">
              <a:solidFill>
                <a:srgbClr val="231F20"/>
              </a:solidFill>
            </a:ln>
          </p:spPr>
          <p:txBody>
            <a:bodyPr wrap="square" lIns="0" tIns="0" rIns="0" bIns="0" rtlCol="0"/>
            <a:lstStyle/>
            <a:p>
              <a:endParaRPr/>
            </a:p>
          </p:txBody>
        </p:sp>
        <p:sp>
          <p:nvSpPr>
            <p:cNvPr id="7" name="object 7"/>
            <p:cNvSpPr/>
            <p:nvPr/>
          </p:nvSpPr>
          <p:spPr>
            <a:xfrm>
              <a:off x="2483214" y="1846816"/>
              <a:ext cx="60960" cy="41275"/>
            </a:xfrm>
            <a:custGeom>
              <a:avLst/>
              <a:gdLst/>
              <a:ahLst/>
              <a:cxnLst/>
              <a:rect l="l" t="t" r="r" b="b"/>
              <a:pathLst>
                <a:path w="60960" h="41275">
                  <a:moveTo>
                    <a:pt x="0" y="0"/>
                  </a:moveTo>
                  <a:lnTo>
                    <a:pt x="20319" y="20320"/>
                  </a:lnTo>
                  <a:lnTo>
                    <a:pt x="0" y="40652"/>
                  </a:lnTo>
                  <a:lnTo>
                    <a:pt x="60959" y="20332"/>
                  </a:lnTo>
                  <a:lnTo>
                    <a:pt x="0" y="0"/>
                  </a:lnTo>
                  <a:close/>
                </a:path>
              </a:pathLst>
            </a:custGeom>
            <a:solidFill>
              <a:srgbClr val="231F20"/>
            </a:solidFill>
          </p:spPr>
          <p:txBody>
            <a:bodyPr wrap="square" lIns="0" tIns="0" rIns="0" bIns="0" rtlCol="0"/>
            <a:lstStyle/>
            <a:p>
              <a:endParaRPr/>
            </a:p>
          </p:txBody>
        </p:sp>
      </p:grpSp>
      <p:grpSp>
        <p:nvGrpSpPr>
          <p:cNvPr id="8" name="object 8"/>
          <p:cNvGrpSpPr/>
          <p:nvPr/>
        </p:nvGrpSpPr>
        <p:grpSpPr>
          <a:xfrm>
            <a:off x="5951203" y="1036815"/>
            <a:ext cx="2407920" cy="762000"/>
            <a:chOff x="1268078" y="1036815"/>
            <a:chExt cx="2407920" cy="762000"/>
          </a:xfrm>
        </p:grpSpPr>
        <p:sp>
          <p:nvSpPr>
            <p:cNvPr id="9" name="object 9"/>
            <p:cNvSpPr/>
            <p:nvPr/>
          </p:nvSpPr>
          <p:spPr>
            <a:xfrm>
              <a:off x="1268078" y="1040625"/>
              <a:ext cx="2044700" cy="754380"/>
            </a:xfrm>
            <a:custGeom>
              <a:avLst/>
              <a:gdLst/>
              <a:ahLst/>
              <a:cxnLst/>
              <a:rect l="l" t="t" r="r" b="b"/>
              <a:pathLst>
                <a:path w="2044700" h="754380">
                  <a:moveTo>
                    <a:pt x="2042160" y="0"/>
                  </a:moveTo>
                  <a:lnTo>
                    <a:pt x="2042160" y="748792"/>
                  </a:lnTo>
                </a:path>
                <a:path w="2044700" h="754380">
                  <a:moveTo>
                    <a:pt x="0" y="0"/>
                  </a:moveTo>
                  <a:lnTo>
                    <a:pt x="2044700" y="0"/>
                  </a:lnTo>
                </a:path>
                <a:path w="2044700" h="754380">
                  <a:moveTo>
                    <a:pt x="0" y="68580"/>
                  </a:moveTo>
                  <a:lnTo>
                    <a:pt x="1973580" y="68580"/>
                  </a:lnTo>
                </a:path>
                <a:path w="2044700" h="754380">
                  <a:moveTo>
                    <a:pt x="0" y="754380"/>
                  </a:moveTo>
                  <a:lnTo>
                    <a:pt x="2044700" y="754380"/>
                  </a:lnTo>
                </a:path>
                <a:path w="2044700" h="754380">
                  <a:moveTo>
                    <a:pt x="1973580" y="68580"/>
                  </a:moveTo>
                  <a:lnTo>
                    <a:pt x="1973580" y="673620"/>
                  </a:lnTo>
                </a:path>
              </a:pathLst>
            </a:custGeom>
            <a:ln w="7620">
              <a:solidFill>
                <a:srgbClr val="231F20"/>
              </a:solidFill>
            </a:ln>
          </p:spPr>
          <p:txBody>
            <a:bodyPr wrap="square" lIns="0" tIns="0" rIns="0" bIns="0" rtlCol="0"/>
            <a:lstStyle/>
            <a:p>
              <a:endParaRPr/>
            </a:p>
          </p:txBody>
        </p:sp>
        <p:sp>
          <p:nvSpPr>
            <p:cNvPr id="10" name="object 10"/>
            <p:cNvSpPr/>
            <p:nvPr/>
          </p:nvSpPr>
          <p:spPr>
            <a:xfrm>
              <a:off x="3312779" y="1432805"/>
              <a:ext cx="312420" cy="0"/>
            </a:xfrm>
            <a:custGeom>
              <a:avLst/>
              <a:gdLst/>
              <a:ahLst/>
              <a:cxnLst/>
              <a:rect l="l" t="t" r="r" b="b"/>
              <a:pathLst>
                <a:path w="312420">
                  <a:moveTo>
                    <a:pt x="0" y="0"/>
                  </a:moveTo>
                  <a:lnTo>
                    <a:pt x="312420" y="0"/>
                  </a:lnTo>
                </a:path>
              </a:pathLst>
            </a:custGeom>
            <a:ln w="15240">
              <a:solidFill>
                <a:srgbClr val="231F20"/>
              </a:solidFill>
            </a:ln>
          </p:spPr>
          <p:txBody>
            <a:bodyPr wrap="square" lIns="0" tIns="0" rIns="0" bIns="0" rtlCol="0"/>
            <a:lstStyle/>
            <a:p>
              <a:endParaRPr/>
            </a:p>
          </p:txBody>
        </p:sp>
        <p:sp>
          <p:nvSpPr>
            <p:cNvPr id="11" name="object 11"/>
            <p:cNvSpPr/>
            <p:nvPr/>
          </p:nvSpPr>
          <p:spPr>
            <a:xfrm>
              <a:off x="3615038" y="1402320"/>
              <a:ext cx="60960" cy="60960"/>
            </a:xfrm>
            <a:custGeom>
              <a:avLst/>
              <a:gdLst/>
              <a:ahLst/>
              <a:cxnLst/>
              <a:rect l="l" t="t" r="r" b="b"/>
              <a:pathLst>
                <a:path w="60960" h="60959">
                  <a:moveTo>
                    <a:pt x="0" y="0"/>
                  </a:moveTo>
                  <a:lnTo>
                    <a:pt x="0" y="60960"/>
                  </a:lnTo>
                  <a:lnTo>
                    <a:pt x="60960" y="30480"/>
                  </a:lnTo>
                  <a:lnTo>
                    <a:pt x="0" y="0"/>
                  </a:lnTo>
                  <a:close/>
                </a:path>
              </a:pathLst>
            </a:custGeom>
            <a:solidFill>
              <a:srgbClr val="231F20"/>
            </a:solidFill>
          </p:spPr>
          <p:txBody>
            <a:bodyPr wrap="square" lIns="0" tIns="0" rIns="0" bIns="0" rtlCol="0"/>
            <a:lstStyle/>
            <a:p>
              <a:endParaRPr/>
            </a:p>
          </p:txBody>
        </p:sp>
      </p:grpSp>
      <p:grpSp>
        <p:nvGrpSpPr>
          <p:cNvPr id="12" name="object 12"/>
          <p:cNvGrpSpPr/>
          <p:nvPr/>
        </p:nvGrpSpPr>
        <p:grpSpPr>
          <a:xfrm>
            <a:off x="6758925" y="917178"/>
            <a:ext cx="461009" cy="40640"/>
            <a:chOff x="2075799" y="917178"/>
            <a:chExt cx="461009" cy="40640"/>
          </a:xfrm>
        </p:grpSpPr>
        <p:sp>
          <p:nvSpPr>
            <p:cNvPr id="13" name="object 13"/>
            <p:cNvSpPr/>
            <p:nvPr/>
          </p:nvSpPr>
          <p:spPr>
            <a:xfrm>
              <a:off x="2116439" y="937505"/>
              <a:ext cx="420370" cy="0"/>
            </a:xfrm>
            <a:custGeom>
              <a:avLst/>
              <a:gdLst/>
              <a:ahLst/>
              <a:cxnLst/>
              <a:rect l="l" t="t" r="r" b="b"/>
              <a:pathLst>
                <a:path w="420369">
                  <a:moveTo>
                    <a:pt x="420115" y="0"/>
                  </a:moveTo>
                  <a:lnTo>
                    <a:pt x="0" y="0"/>
                  </a:lnTo>
                </a:path>
              </a:pathLst>
            </a:custGeom>
            <a:ln w="10160">
              <a:solidFill>
                <a:srgbClr val="231F20"/>
              </a:solidFill>
            </a:ln>
          </p:spPr>
          <p:txBody>
            <a:bodyPr wrap="square" lIns="0" tIns="0" rIns="0" bIns="0" rtlCol="0"/>
            <a:lstStyle/>
            <a:p>
              <a:endParaRPr/>
            </a:p>
          </p:txBody>
        </p:sp>
        <p:sp>
          <p:nvSpPr>
            <p:cNvPr id="14" name="object 14"/>
            <p:cNvSpPr/>
            <p:nvPr/>
          </p:nvSpPr>
          <p:spPr>
            <a:xfrm>
              <a:off x="2075799" y="917178"/>
              <a:ext cx="60960" cy="40640"/>
            </a:xfrm>
            <a:custGeom>
              <a:avLst/>
              <a:gdLst/>
              <a:ahLst/>
              <a:cxnLst/>
              <a:rect l="l" t="t" r="r" b="b"/>
              <a:pathLst>
                <a:path w="60960" h="40640">
                  <a:moveTo>
                    <a:pt x="60959" y="0"/>
                  </a:moveTo>
                  <a:lnTo>
                    <a:pt x="0" y="20320"/>
                  </a:lnTo>
                  <a:lnTo>
                    <a:pt x="60959" y="40640"/>
                  </a:lnTo>
                  <a:lnTo>
                    <a:pt x="40639" y="20320"/>
                  </a:lnTo>
                  <a:lnTo>
                    <a:pt x="60959" y="0"/>
                  </a:lnTo>
                  <a:close/>
                </a:path>
              </a:pathLst>
            </a:custGeom>
            <a:solidFill>
              <a:srgbClr val="231F20"/>
            </a:solidFill>
          </p:spPr>
          <p:txBody>
            <a:bodyPr wrap="square" lIns="0" tIns="0" rIns="0" bIns="0" rtlCol="0"/>
            <a:lstStyle/>
            <a:p>
              <a:endParaRPr/>
            </a:p>
          </p:txBody>
        </p:sp>
      </p:grpSp>
      <p:grpSp>
        <p:nvGrpSpPr>
          <p:cNvPr id="15" name="object 15"/>
          <p:cNvGrpSpPr/>
          <p:nvPr/>
        </p:nvGrpSpPr>
        <p:grpSpPr>
          <a:xfrm>
            <a:off x="7401543" y="1109206"/>
            <a:ext cx="40640" cy="617855"/>
            <a:chOff x="2718418" y="1109205"/>
            <a:chExt cx="40640" cy="617855"/>
          </a:xfrm>
        </p:grpSpPr>
        <p:sp>
          <p:nvSpPr>
            <p:cNvPr id="16" name="object 16"/>
            <p:cNvSpPr/>
            <p:nvPr/>
          </p:nvSpPr>
          <p:spPr>
            <a:xfrm>
              <a:off x="2738738" y="1129525"/>
              <a:ext cx="0" cy="576580"/>
            </a:xfrm>
            <a:custGeom>
              <a:avLst/>
              <a:gdLst/>
              <a:ahLst/>
              <a:cxnLst/>
              <a:rect l="l" t="t" r="r" b="b"/>
              <a:pathLst>
                <a:path h="576580">
                  <a:moveTo>
                    <a:pt x="0" y="0"/>
                  </a:moveTo>
                  <a:lnTo>
                    <a:pt x="0" y="576580"/>
                  </a:lnTo>
                </a:path>
              </a:pathLst>
            </a:custGeom>
            <a:ln w="10160">
              <a:solidFill>
                <a:srgbClr val="231F20"/>
              </a:solidFill>
            </a:ln>
          </p:spPr>
          <p:txBody>
            <a:bodyPr wrap="square" lIns="0" tIns="0" rIns="0" bIns="0" rtlCol="0"/>
            <a:lstStyle/>
            <a:p>
              <a:endParaRPr/>
            </a:p>
          </p:txBody>
        </p:sp>
        <p:sp>
          <p:nvSpPr>
            <p:cNvPr id="17" name="object 17"/>
            <p:cNvSpPr/>
            <p:nvPr/>
          </p:nvSpPr>
          <p:spPr>
            <a:xfrm>
              <a:off x="2718409" y="1109205"/>
              <a:ext cx="40640" cy="617855"/>
            </a:xfrm>
            <a:custGeom>
              <a:avLst/>
              <a:gdLst/>
              <a:ahLst/>
              <a:cxnLst/>
              <a:rect l="l" t="t" r="r" b="b"/>
              <a:pathLst>
                <a:path w="40639" h="617855">
                  <a:moveTo>
                    <a:pt x="40640" y="576580"/>
                  </a:moveTo>
                  <a:lnTo>
                    <a:pt x="20320" y="596900"/>
                  </a:lnTo>
                  <a:lnTo>
                    <a:pt x="0" y="576580"/>
                  </a:lnTo>
                  <a:lnTo>
                    <a:pt x="20320" y="617232"/>
                  </a:lnTo>
                  <a:lnTo>
                    <a:pt x="40640" y="576580"/>
                  </a:lnTo>
                  <a:close/>
                </a:path>
                <a:path w="40639" h="617855">
                  <a:moveTo>
                    <a:pt x="40640" y="40640"/>
                  </a:moveTo>
                  <a:lnTo>
                    <a:pt x="20320" y="0"/>
                  </a:lnTo>
                  <a:lnTo>
                    <a:pt x="0" y="40640"/>
                  </a:lnTo>
                  <a:lnTo>
                    <a:pt x="20320" y="20320"/>
                  </a:lnTo>
                  <a:lnTo>
                    <a:pt x="40640" y="40640"/>
                  </a:lnTo>
                  <a:close/>
                </a:path>
              </a:pathLst>
            </a:custGeom>
            <a:solidFill>
              <a:srgbClr val="231F20"/>
            </a:solidFill>
          </p:spPr>
          <p:txBody>
            <a:bodyPr wrap="square" lIns="0" tIns="0" rIns="0" bIns="0" rtlCol="0"/>
            <a:lstStyle/>
            <a:p>
              <a:endParaRPr/>
            </a:p>
          </p:txBody>
        </p:sp>
      </p:grpSp>
      <p:grpSp>
        <p:nvGrpSpPr>
          <p:cNvPr id="18" name="object 18"/>
          <p:cNvGrpSpPr/>
          <p:nvPr/>
        </p:nvGrpSpPr>
        <p:grpSpPr>
          <a:xfrm>
            <a:off x="6311886" y="899406"/>
            <a:ext cx="40640" cy="141605"/>
            <a:chOff x="1628761" y="899405"/>
            <a:chExt cx="40640" cy="141605"/>
          </a:xfrm>
        </p:grpSpPr>
        <p:sp>
          <p:nvSpPr>
            <p:cNvPr id="19" name="object 19"/>
            <p:cNvSpPr/>
            <p:nvPr/>
          </p:nvSpPr>
          <p:spPr>
            <a:xfrm>
              <a:off x="1649081" y="899405"/>
              <a:ext cx="0" cy="121285"/>
            </a:xfrm>
            <a:custGeom>
              <a:avLst/>
              <a:gdLst/>
              <a:ahLst/>
              <a:cxnLst/>
              <a:rect l="l" t="t" r="r" b="b"/>
              <a:pathLst>
                <a:path h="121284">
                  <a:moveTo>
                    <a:pt x="0" y="0"/>
                  </a:moveTo>
                  <a:lnTo>
                    <a:pt x="0" y="120904"/>
                  </a:lnTo>
                </a:path>
              </a:pathLst>
            </a:custGeom>
            <a:ln w="10160">
              <a:solidFill>
                <a:srgbClr val="231F20"/>
              </a:solidFill>
            </a:ln>
          </p:spPr>
          <p:txBody>
            <a:bodyPr wrap="square" lIns="0" tIns="0" rIns="0" bIns="0" rtlCol="0"/>
            <a:lstStyle/>
            <a:p>
              <a:endParaRPr/>
            </a:p>
          </p:txBody>
        </p:sp>
        <p:sp>
          <p:nvSpPr>
            <p:cNvPr id="20" name="object 20"/>
            <p:cNvSpPr/>
            <p:nvPr/>
          </p:nvSpPr>
          <p:spPr>
            <a:xfrm>
              <a:off x="1628761" y="999984"/>
              <a:ext cx="40640" cy="40640"/>
            </a:xfrm>
            <a:custGeom>
              <a:avLst/>
              <a:gdLst/>
              <a:ahLst/>
              <a:cxnLst/>
              <a:rect l="l" t="t" r="r" b="b"/>
              <a:pathLst>
                <a:path w="40639" h="40640">
                  <a:moveTo>
                    <a:pt x="40639" y="0"/>
                  </a:moveTo>
                  <a:lnTo>
                    <a:pt x="20319" y="20320"/>
                  </a:lnTo>
                  <a:lnTo>
                    <a:pt x="0" y="0"/>
                  </a:lnTo>
                  <a:lnTo>
                    <a:pt x="20319" y="40640"/>
                  </a:lnTo>
                  <a:lnTo>
                    <a:pt x="40639" y="0"/>
                  </a:lnTo>
                  <a:close/>
                </a:path>
              </a:pathLst>
            </a:custGeom>
            <a:solidFill>
              <a:srgbClr val="231F20"/>
            </a:solidFill>
          </p:spPr>
          <p:txBody>
            <a:bodyPr wrap="square" lIns="0" tIns="0" rIns="0" bIns="0" rtlCol="0"/>
            <a:lstStyle/>
            <a:p>
              <a:endParaRPr/>
            </a:p>
          </p:txBody>
        </p:sp>
      </p:grpSp>
      <p:grpSp>
        <p:nvGrpSpPr>
          <p:cNvPr id="21" name="object 21"/>
          <p:cNvGrpSpPr/>
          <p:nvPr/>
        </p:nvGrpSpPr>
        <p:grpSpPr>
          <a:xfrm>
            <a:off x="6311886" y="1109206"/>
            <a:ext cx="40640" cy="144145"/>
            <a:chOff x="1628761" y="1109205"/>
            <a:chExt cx="40640" cy="144145"/>
          </a:xfrm>
        </p:grpSpPr>
        <p:sp>
          <p:nvSpPr>
            <p:cNvPr id="22" name="object 22"/>
            <p:cNvSpPr/>
            <p:nvPr/>
          </p:nvSpPr>
          <p:spPr>
            <a:xfrm>
              <a:off x="1649081" y="1129527"/>
              <a:ext cx="0" cy="123825"/>
            </a:xfrm>
            <a:custGeom>
              <a:avLst/>
              <a:gdLst/>
              <a:ahLst/>
              <a:cxnLst/>
              <a:rect l="l" t="t" r="r" b="b"/>
              <a:pathLst>
                <a:path h="123825">
                  <a:moveTo>
                    <a:pt x="0" y="123444"/>
                  </a:moveTo>
                  <a:lnTo>
                    <a:pt x="0" y="0"/>
                  </a:lnTo>
                </a:path>
              </a:pathLst>
            </a:custGeom>
            <a:ln w="10160">
              <a:solidFill>
                <a:srgbClr val="231F20"/>
              </a:solidFill>
            </a:ln>
          </p:spPr>
          <p:txBody>
            <a:bodyPr wrap="square" lIns="0" tIns="0" rIns="0" bIns="0" rtlCol="0"/>
            <a:lstStyle/>
            <a:p>
              <a:endParaRPr/>
            </a:p>
          </p:txBody>
        </p:sp>
        <p:sp>
          <p:nvSpPr>
            <p:cNvPr id="23" name="object 23"/>
            <p:cNvSpPr/>
            <p:nvPr/>
          </p:nvSpPr>
          <p:spPr>
            <a:xfrm>
              <a:off x="1628761" y="1109205"/>
              <a:ext cx="40640" cy="40640"/>
            </a:xfrm>
            <a:custGeom>
              <a:avLst/>
              <a:gdLst/>
              <a:ahLst/>
              <a:cxnLst/>
              <a:rect l="l" t="t" r="r" b="b"/>
              <a:pathLst>
                <a:path w="40639" h="40640">
                  <a:moveTo>
                    <a:pt x="20319" y="0"/>
                  </a:moveTo>
                  <a:lnTo>
                    <a:pt x="0" y="40640"/>
                  </a:lnTo>
                  <a:lnTo>
                    <a:pt x="20319" y="20320"/>
                  </a:lnTo>
                  <a:lnTo>
                    <a:pt x="40639" y="40640"/>
                  </a:lnTo>
                  <a:lnTo>
                    <a:pt x="20319" y="0"/>
                  </a:lnTo>
                  <a:close/>
                </a:path>
              </a:pathLst>
            </a:custGeom>
            <a:solidFill>
              <a:srgbClr val="231F20"/>
            </a:solidFill>
          </p:spPr>
          <p:txBody>
            <a:bodyPr wrap="square" lIns="0" tIns="0" rIns="0" bIns="0" rtlCol="0"/>
            <a:lstStyle/>
            <a:p>
              <a:endParaRPr/>
            </a:p>
          </p:txBody>
        </p:sp>
      </p:grpSp>
      <p:sp>
        <p:nvSpPr>
          <p:cNvPr id="24" name="object 24"/>
          <p:cNvSpPr/>
          <p:nvPr/>
        </p:nvSpPr>
        <p:spPr>
          <a:xfrm>
            <a:off x="8191484" y="1592820"/>
            <a:ext cx="110489" cy="21590"/>
          </a:xfrm>
          <a:custGeom>
            <a:avLst/>
            <a:gdLst/>
            <a:ahLst/>
            <a:cxnLst/>
            <a:rect l="l" t="t" r="r" b="b"/>
            <a:pathLst>
              <a:path w="110489" h="21590">
                <a:moveTo>
                  <a:pt x="0" y="0"/>
                </a:moveTo>
                <a:lnTo>
                  <a:pt x="110236" y="21348"/>
                </a:lnTo>
              </a:path>
            </a:pathLst>
          </a:custGeom>
          <a:ln w="7620">
            <a:solidFill>
              <a:srgbClr val="231F20"/>
            </a:solidFill>
          </a:ln>
        </p:spPr>
        <p:txBody>
          <a:bodyPr wrap="square" lIns="0" tIns="0" rIns="0" bIns="0" rtlCol="0"/>
          <a:lstStyle/>
          <a:p>
            <a:endParaRPr/>
          </a:p>
        </p:txBody>
      </p:sp>
      <p:sp>
        <p:nvSpPr>
          <p:cNvPr id="25" name="object 25"/>
          <p:cNvSpPr txBox="1"/>
          <p:nvPr/>
        </p:nvSpPr>
        <p:spPr>
          <a:xfrm>
            <a:off x="5337133"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26" name="object 26"/>
          <p:cNvSpPr txBox="1"/>
          <p:nvPr/>
        </p:nvSpPr>
        <p:spPr>
          <a:xfrm>
            <a:off x="9423816"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153</a:t>
            </a:r>
            <a:endParaRPr sz="900">
              <a:latin typeface="Arial"/>
              <a:cs typeface="Arial"/>
            </a:endParaRPr>
          </a:p>
        </p:txBody>
      </p:sp>
      <p:sp>
        <p:nvSpPr>
          <p:cNvPr id="27" name="object 27"/>
          <p:cNvSpPr txBox="1"/>
          <p:nvPr/>
        </p:nvSpPr>
        <p:spPr>
          <a:xfrm>
            <a:off x="6997038" y="765761"/>
            <a:ext cx="6032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I</a:t>
            </a:r>
            <a:endParaRPr sz="800">
              <a:latin typeface="Arial"/>
              <a:cs typeface="Arial"/>
            </a:endParaRPr>
          </a:p>
        </p:txBody>
      </p:sp>
      <p:sp>
        <p:nvSpPr>
          <p:cNvPr id="28" name="object 28"/>
          <p:cNvSpPr txBox="1"/>
          <p:nvPr/>
        </p:nvSpPr>
        <p:spPr>
          <a:xfrm>
            <a:off x="6198460" y="874270"/>
            <a:ext cx="125730" cy="140423"/>
          </a:xfrm>
          <a:prstGeom prst="rect">
            <a:avLst/>
          </a:prstGeom>
        </p:spPr>
        <p:txBody>
          <a:bodyPr vert="horz" wrap="square" lIns="0" tIns="17145" rIns="0" bIns="0" rtlCol="0">
            <a:spAutoFit/>
          </a:bodyPr>
          <a:lstStyle/>
          <a:p>
            <a:pPr marL="12700">
              <a:spcBef>
                <a:spcPts val="135"/>
              </a:spcBef>
            </a:pPr>
            <a:r>
              <a:rPr sz="800" spc="10" dirty="0">
                <a:solidFill>
                  <a:srgbClr val="171514"/>
                </a:solidFill>
                <a:latin typeface="Microsoft Sans Serif"/>
                <a:cs typeface="Microsoft Sans Serif"/>
              </a:rPr>
              <a:t>2</a:t>
            </a:r>
            <a:r>
              <a:rPr sz="800" i="1" spc="60" dirty="0">
                <a:solidFill>
                  <a:srgbClr val="171514"/>
                </a:solidFill>
                <a:latin typeface="Arial"/>
                <a:cs typeface="Arial"/>
              </a:rPr>
              <a:t>r</a:t>
            </a:r>
            <a:endParaRPr sz="800">
              <a:latin typeface="Arial"/>
              <a:cs typeface="Arial"/>
            </a:endParaRPr>
          </a:p>
        </p:txBody>
      </p:sp>
      <p:sp>
        <p:nvSpPr>
          <p:cNvPr id="29" name="object 29"/>
          <p:cNvSpPr txBox="1"/>
          <p:nvPr/>
        </p:nvSpPr>
        <p:spPr>
          <a:xfrm>
            <a:off x="7917533" y="849887"/>
            <a:ext cx="82550" cy="140423"/>
          </a:xfrm>
          <a:prstGeom prst="rect">
            <a:avLst/>
          </a:prstGeom>
        </p:spPr>
        <p:txBody>
          <a:bodyPr vert="horz" wrap="square" lIns="0" tIns="17145" rIns="0" bIns="0" rtlCol="0">
            <a:spAutoFit/>
          </a:bodyPr>
          <a:lstStyle/>
          <a:p>
            <a:pPr marL="12700">
              <a:spcBef>
                <a:spcPts val="135"/>
              </a:spcBef>
            </a:pPr>
            <a:r>
              <a:rPr sz="800" i="1" dirty="0">
                <a:solidFill>
                  <a:srgbClr val="171514"/>
                </a:solidFill>
                <a:latin typeface="Arial"/>
                <a:cs typeface="Arial"/>
              </a:rPr>
              <a:t>a</a:t>
            </a:r>
            <a:endParaRPr sz="800">
              <a:latin typeface="Arial"/>
              <a:cs typeface="Arial"/>
            </a:endParaRPr>
          </a:p>
        </p:txBody>
      </p:sp>
      <p:sp>
        <p:nvSpPr>
          <p:cNvPr id="30" name="object 30"/>
          <p:cNvSpPr txBox="1"/>
          <p:nvPr/>
        </p:nvSpPr>
        <p:spPr>
          <a:xfrm>
            <a:off x="8061462" y="1076305"/>
            <a:ext cx="233679" cy="315471"/>
          </a:xfrm>
          <a:prstGeom prst="rect">
            <a:avLst/>
          </a:prstGeom>
        </p:spPr>
        <p:txBody>
          <a:bodyPr vert="horz" wrap="square" lIns="0" tIns="43180" rIns="0" bIns="0" rtlCol="0">
            <a:spAutoFit/>
          </a:bodyPr>
          <a:lstStyle/>
          <a:p>
            <a:pPr marL="12700">
              <a:spcBef>
                <a:spcPts val="340"/>
              </a:spcBef>
            </a:pPr>
            <a:r>
              <a:rPr sz="800" spc="75" dirty="0">
                <a:solidFill>
                  <a:srgbClr val="171514"/>
                </a:solidFill>
                <a:latin typeface="Lucida Sans Unicode"/>
                <a:cs typeface="Lucida Sans Unicode"/>
              </a:rPr>
              <a:t>●</a:t>
            </a:r>
            <a:r>
              <a:rPr sz="800" spc="-50" dirty="0">
                <a:solidFill>
                  <a:srgbClr val="171514"/>
                </a:solidFill>
                <a:latin typeface="Lucida Sans Unicode"/>
                <a:cs typeface="Lucida Sans Unicode"/>
              </a:rPr>
              <a:t> </a:t>
            </a:r>
            <a:r>
              <a:rPr sz="800" spc="75" dirty="0">
                <a:solidFill>
                  <a:srgbClr val="171514"/>
                </a:solidFill>
                <a:latin typeface="Lucida Sans Unicode"/>
                <a:cs typeface="Lucida Sans Unicode"/>
              </a:rPr>
              <a:t>●</a:t>
            </a:r>
            <a:endParaRPr sz="800">
              <a:latin typeface="Lucida Sans Unicode"/>
              <a:cs typeface="Lucida Sans Unicode"/>
            </a:endParaRPr>
          </a:p>
          <a:p>
            <a:pPr marL="12700">
              <a:spcBef>
                <a:spcPts val="240"/>
              </a:spcBef>
            </a:pPr>
            <a:r>
              <a:rPr sz="800" spc="75" dirty="0">
                <a:solidFill>
                  <a:srgbClr val="171514"/>
                </a:solidFill>
                <a:latin typeface="Lucida Sans Unicode"/>
                <a:cs typeface="Lucida Sans Unicode"/>
              </a:rPr>
              <a:t>●</a:t>
            </a:r>
            <a:r>
              <a:rPr sz="800" spc="-50" dirty="0">
                <a:solidFill>
                  <a:srgbClr val="171514"/>
                </a:solidFill>
                <a:latin typeface="Lucida Sans Unicode"/>
                <a:cs typeface="Lucida Sans Unicode"/>
              </a:rPr>
              <a:t> </a:t>
            </a:r>
            <a:r>
              <a:rPr sz="800" spc="75" dirty="0">
                <a:solidFill>
                  <a:srgbClr val="171514"/>
                </a:solidFill>
                <a:latin typeface="Lucida Sans Unicode"/>
                <a:cs typeface="Lucida Sans Unicode"/>
              </a:rPr>
              <a:t>●</a:t>
            </a:r>
            <a:endParaRPr sz="800">
              <a:latin typeface="Lucida Sans Unicode"/>
              <a:cs typeface="Lucida Sans Unicode"/>
            </a:endParaRPr>
          </a:p>
        </p:txBody>
      </p:sp>
      <p:sp>
        <p:nvSpPr>
          <p:cNvPr id="31" name="object 31"/>
          <p:cNvSpPr txBox="1"/>
          <p:nvPr/>
        </p:nvSpPr>
        <p:spPr>
          <a:xfrm>
            <a:off x="7300517" y="1331470"/>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d</a:t>
            </a:r>
            <a:endParaRPr sz="800">
              <a:latin typeface="Arial"/>
              <a:cs typeface="Arial"/>
            </a:endParaRPr>
          </a:p>
        </p:txBody>
      </p:sp>
      <p:sp>
        <p:nvSpPr>
          <p:cNvPr id="32" name="object 32"/>
          <p:cNvSpPr txBox="1"/>
          <p:nvPr/>
        </p:nvSpPr>
        <p:spPr>
          <a:xfrm>
            <a:off x="8366198" y="1344882"/>
            <a:ext cx="78740" cy="140423"/>
          </a:xfrm>
          <a:prstGeom prst="rect">
            <a:avLst/>
          </a:prstGeom>
        </p:spPr>
        <p:txBody>
          <a:bodyPr vert="horz" wrap="square" lIns="0" tIns="17145" rIns="0" bIns="0" rtlCol="0">
            <a:spAutoFit/>
          </a:bodyPr>
          <a:lstStyle/>
          <a:p>
            <a:pPr marL="12700">
              <a:spcBef>
                <a:spcPts val="135"/>
              </a:spcBef>
            </a:pPr>
            <a:r>
              <a:rPr sz="800" i="1" spc="-75" dirty="0">
                <a:solidFill>
                  <a:srgbClr val="171514"/>
                </a:solidFill>
                <a:latin typeface="Arial"/>
                <a:cs typeface="Arial"/>
              </a:rPr>
              <a:t>F</a:t>
            </a:r>
            <a:endParaRPr sz="800">
              <a:latin typeface="Arial"/>
              <a:cs typeface="Arial"/>
            </a:endParaRPr>
          </a:p>
        </p:txBody>
      </p:sp>
      <p:sp>
        <p:nvSpPr>
          <p:cNvPr id="33" name="object 33"/>
          <p:cNvSpPr txBox="1"/>
          <p:nvPr/>
        </p:nvSpPr>
        <p:spPr>
          <a:xfrm>
            <a:off x="5938504" y="1598122"/>
            <a:ext cx="2021205" cy="135935"/>
          </a:xfrm>
          <a:prstGeom prst="rect">
            <a:avLst/>
          </a:prstGeom>
        </p:spPr>
        <p:txBody>
          <a:bodyPr vert="horz" wrap="square" lIns="0" tIns="12700" rIns="0" bIns="0" rtlCol="0">
            <a:spAutoFit/>
          </a:bodyPr>
          <a:lstStyle/>
          <a:p>
            <a:pPr marL="12700">
              <a:spcBef>
                <a:spcPts val="100"/>
              </a:spcBef>
              <a:tabLst>
                <a:tab pos="2007870" algn="l"/>
              </a:tabLst>
            </a:pPr>
            <a:r>
              <a:rPr sz="800" u="sng" dirty="0">
                <a:solidFill>
                  <a:srgbClr val="171514"/>
                </a:solidFill>
                <a:uFill>
                  <a:solidFill>
                    <a:srgbClr val="231F20"/>
                  </a:solidFill>
                </a:uFill>
                <a:latin typeface="Times New Roman"/>
                <a:cs typeface="Times New Roman"/>
              </a:rPr>
              <a:t> 	</a:t>
            </a:r>
            <a:endParaRPr sz="800">
              <a:latin typeface="Times New Roman"/>
              <a:cs typeface="Times New Roman"/>
            </a:endParaRPr>
          </a:p>
        </p:txBody>
      </p:sp>
      <p:sp>
        <p:nvSpPr>
          <p:cNvPr id="34" name="object 34"/>
          <p:cNvSpPr txBox="1"/>
          <p:nvPr/>
        </p:nvSpPr>
        <p:spPr>
          <a:xfrm>
            <a:off x="8036061" y="1499368"/>
            <a:ext cx="950594" cy="243656"/>
          </a:xfrm>
          <a:prstGeom prst="rect">
            <a:avLst/>
          </a:prstGeom>
        </p:spPr>
        <p:txBody>
          <a:bodyPr vert="horz" wrap="square" lIns="0" tIns="12700" rIns="0" bIns="0" rtlCol="0">
            <a:spAutoFit/>
          </a:bodyPr>
          <a:lstStyle/>
          <a:p>
            <a:pPr marL="154940" indent="-117475">
              <a:lnSpc>
                <a:spcPts val="900"/>
              </a:lnSpc>
              <a:spcBef>
                <a:spcPts val="100"/>
              </a:spcBef>
              <a:buChar char="●"/>
              <a:tabLst>
                <a:tab pos="155575" algn="l"/>
              </a:tabLst>
            </a:pPr>
            <a:r>
              <a:rPr sz="1200" spc="112" baseline="27777" dirty="0">
                <a:solidFill>
                  <a:srgbClr val="171514"/>
                </a:solidFill>
                <a:latin typeface="Lucida Sans Unicode"/>
                <a:cs typeface="Lucida Sans Unicode"/>
              </a:rPr>
              <a:t>●</a:t>
            </a:r>
            <a:r>
              <a:rPr sz="1200" spc="195" baseline="27777" dirty="0">
                <a:solidFill>
                  <a:srgbClr val="171514"/>
                </a:solidFill>
                <a:latin typeface="Lucida Sans Unicode"/>
                <a:cs typeface="Lucida Sans Unicode"/>
              </a:rPr>
              <a:t> </a:t>
            </a:r>
            <a:r>
              <a:rPr sz="550" spc="25" dirty="0">
                <a:solidFill>
                  <a:srgbClr val="171514"/>
                </a:solidFill>
                <a:latin typeface="Microsoft Sans Serif"/>
                <a:cs typeface="Microsoft Sans Serif"/>
              </a:rPr>
              <a:t>flujo</a:t>
            </a:r>
            <a:r>
              <a:rPr sz="550" spc="-10" dirty="0">
                <a:solidFill>
                  <a:srgbClr val="171514"/>
                </a:solidFill>
                <a:latin typeface="Microsoft Sans Serif"/>
                <a:cs typeface="Microsoft Sans Serif"/>
              </a:rPr>
              <a:t> </a:t>
            </a:r>
            <a:r>
              <a:rPr sz="550" spc="20" dirty="0">
                <a:solidFill>
                  <a:srgbClr val="171514"/>
                </a:solidFill>
                <a:latin typeface="Microsoft Sans Serif"/>
                <a:cs typeface="Microsoft Sans Serif"/>
              </a:rPr>
              <a:t>magnético</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endParaRPr sz="550">
              <a:latin typeface="Microsoft Sans Serif"/>
              <a:cs typeface="Microsoft Sans Serif"/>
            </a:endParaRPr>
          </a:p>
          <a:p>
            <a:pPr marL="158750" indent="-118110">
              <a:lnSpc>
                <a:spcPts val="900"/>
              </a:lnSpc>
              <a:buChar char="●"/>
              <a:tabLst>
                <a:tab pos="159385" algn="l"/>
              </a:tabLst>
            </a:pPr>
            <a:r>
              <a:rPr sz="1200" spc="112" baseline="3472" dirty="0">
                <a:solidFill>
                  <a:srgbClr val="171514"/>
                </a:solidFill>
                <a:latin typeface="Lucida Sans Unicode"/>
                <a:cs typeface="Lucida Sans Unicode"/>
              </a:rPr>
              <a:t>●</a:t>
            </a:r>
            <a:r>
              <a:rPr sz="1200" spc="502" baseline="3472" dirty="0">
                <a:solidFill>
                  <a:srgbClr val="171514"/>
                </a:solidFill>
                <a:latin typeface="Lucida Sans Unicode"/>
                <a:cs typeface="Lucida Sans Unicode"/>
              </a:rPr>
              <a:t> </a:t>
            </a:r>
            <a:r>
              <a:rPr sz="500" spc="15" dirty="0">
                <a:solidFill>
                  <a:srgbClr val="171514"/>
                </a:solidFill>
                <a:latin typeface="Microsoft Sans Serif"/>
                <a:cs typeface="Microsoft Sans Serif"/>
              </a:rPr>
              <a:t>corrientes</a:t>
            </a:r>
            <a:r>
              <a:rPr sz="500" spc="-10" dirty="0">
                <a:solidFill>
                  <a:srgbClr val="171514"/>
                </a:solidFill>
                <a:latin typeface="Microsoft Sans Serif"/>
                <a:cs typeface="Microsoft Sans Serif"/>
              </a:rPr>
              <a:t> </a:t>
            </a:r>
            <a:r>
              <a:rPr sz="500" spc="10" dirty="0">
                <a:solidFill>
                  <a:srgbClr val="171514"/>
                </a:solidFill>
                <a:latin typeface="Microsoft Sans Serif"/>
                <a:cs typeface="Microsoft Sans Serif"/>
              </a:rPr>
              <a:t>laterales</a:t>
            </a:r>
            <a:endParaRPr sz="500">
              <a:latin typeface="Microsoft Sans Serif"/>
              <a:cs typeface="Microsoft Sans Serif"/>
            </a:endParaRPr>
          </a:p>
        </p:txBody>
      </p:sp>
      <p:sp>
        <p:nvSpPr>
          <p:cNvPr id="35" name="object 35"/>
          <p:cNvSpPr txBox="1"/>
          <p:nvPr/>
        </p:nvSpPr>
        <p:spPr>
          <a:xfrm>
            <a:off x="7917534" y="1771601"/>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b</a:t>
            </a:r>
            <a:endParaRPr sz="800">
              <a:latin typeface="Arial"/>
              <a:cs typeface="Arial"/>
            </a:endParaRPr>
          </a:p>
        </p:txBody>
      </p:sp>
      <p:sp>
        <p:nvSpPr>
          <p:cNvPr id="36" name="object 36"/>
          <p:cNvSpPr txBox="1"/>
          <p:nvPr/>
        </p:nvSpPr>
        <p:spPr>
          <a:xfrm>
            <a:off x="7011647" y="1855742"/>
            <a:ext cx="6032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I</a:t>
            </a:r>
            <a:endParaRPr sz="800">
              <a:latin typeface="Arial"/>
              <a:cs typeface="Arial"/>
            </a:endParaRPr>
          </a:p>
        </p:txBody>
      </p:sp>
      <p:sp>
        <p:nvSpPr>
          <p:cNvPr id="37" name="object 37"/>
          <p:cNvSpPr txBox="1"/>
          <p:nvPr/>
        </p:nvSpPr>
        <p:spPr>
          <a:xfrm>
            <a:off x="5337171" y="2155529"/>
            <a:ext cx="4152900" cy="1617980"/>
          </a:xfrm>
          <a:prstGeom prst="rect">
            <a:avLst/>
          </a:prstGeom>
        </p:spPr>
        <p:txBody>
          <a:bodyPr vert="horz" wrap="square" lIns="0" tIns="12700" rIns="0" bIns="0" rtlCol="0">
            <a:spAutoFit/>
          </a:bodyPr>
          <a:lstStyle/>
          <a:p>
            <a:pPr marL="12700">
              <a:spcBef>
                <a:spcPts val="100"/>
              </a:spcBef>
              <a:tabLst>
                <a:tab pos="767080" algn="l"/>
              </a:tabLst>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8.15	</a:t>
            </a:r>
            <a:r>
              <a:rPr sz="600" dirty="0">
                <a:solidFill>
                  <a:srgbClr val="171514"/>
                </a:solidFill>
                <a:latin typeface="Microsoft Sans Serif"/>
                <a:cs typeface="Microsoft Sans Serif"/>
              </a:rPr>
              <a:t>Fuerza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electrodinámica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sobre</a:t>
            </a:r>
            <a:r>
              <a:rPr sz="600" spc="-10" dirty="0">
                <a:solidFill>
                  <a:srgbClr val="171514"/>
                </a:solidFill>
                <a:latin typeface="Microsoft Sans Serif"/>
                <a:cs typeface="Microsoft Sans Serif"/>
              </a:rPr>
              <a:t> </a:t>
            </a:r>
            <a:r>
              <a:rPr sz="600" spc="35" dirty="0">
                <a:solidFill>
                  <a:srgbClr val="171514"/>
                </a:solidFill>
                <a:latin typeface="Microsoft Sans Serif"/>
                <a:cs typeface="Microsoft Sans Serif"/>
              </a:rPr>
              <a:t>un</a:t>
            </a:r>
            <a:r>
              <a:rPr sz="600" spc="-10" dirty="0">
                <a:solidFill>
                  <a:srgbClr val="171514"/>
                </a:solidFill>
                <a:latin typeface="Microsoft Sans Serif"/>
                <a:cs typeface="Microsoft Sans Serif"/>
              </a:rPr>
              <a:t> </a:t>
            </a:r>
            <a:r>
              <a:rPr sz="600" spc="25" dirty="0">
                <a:solidFill>
                  <a:srgbClr val="171514"/>
                </a:solidFill>
                <a:latin typeface="Microsoft Sans Serif"/>
                <a:cs typeface="Microsoft Sans Serif"/>
              </a:rPr>
              <a:t>conductor</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doblado</a:t>
            </a:r>
            <a:r>
              <a:rPr sz="600" spc="20" dirty="0">
                <a:solidFill>
                  <a:srgbClr val="171514"/>
                </a:solidFill>
                <a:latin typeface="Microsoft Sans Serif"/>
                <a:cs typeface="Microsoft Sans Serif"/>
              </a:rPr>
              <a:t>.</a:t>
            </a:r>
            <a:endParaRPr sz="600" dirty="0">
              <a:latin typeface="Microsoft Sans Serif"/>
              <a:cs typeface="Microsoft Sans Serif"/>
            </a:endParaRPr>
          </a:p>
          <a:p>
            <a:pPr>
              <a:lnSpc>
                <a:spcPct val="100000"/>
              </a:lnSpc>
            </a:pPr>
            <a:endParaRPr sz="1100" dirty="0">
              <a:latin typeface="Microsoft Sans Serif"/>
              <a:cs typeface="Microsoft Sans Serif"/>
            </a:endParaRPr>
          </a:p>
          <a:p>
            <a:pPr marL="317500" indent="-152400">
              <a:spcBef>
                <a:spcPts val="975"/>
              </a:spcBef>
              <a:buSzPct val="125000"/>
              <a:buFont typeface="Microsoft Sans Serif"/>
              <a:buChar char="•"/>
              <a:tabLst>
                <a:tab pos="317500" algn="l"/>
              </a:tabLst>
            </a:pPr>
            <a:r>
              <a:rPr sz="800" i="1" spc="20" dirty="0" smtClean="0">
                <a:solidFill>
                  <a:srgbClr val="171514"/>
                </a:solidFill>
                <a:latin typeface="Arial"/>
                <a:cs typeface="Arial"/>
              </a:rPr>
              <a:t>k</a:t>
            </a:r>
            <a:r>
              <a:rPr lang="es-ES" sz="450" i="1" spc="20" dirty="0" smtClean="0">
                <a:solidFill>
                  <a:srgbClr val="171514"/>
                </a:solidFill>
                <a:latin typeface="Arial"/>
                <a:cs typeface="Arial"/>
              </a:rPr>
              <a:t>m</a:t>
            </a:r>
            <a:r>
              <a:rPr sz="800" spc="20" dirty="0" err="1" smtClean="0">
                <a:solidFill>
                  <a:srgbClr val="171514"/>
                </a:solidFill>
                <a:latin typeface="Microsoft Sans Serif"/>
                <a:cs typeface="Microsoft Sans Serif"/>
              </a:rPr>
              <a:t>es</a:t>
            </a:r>
            <a:r>
              <a:rPr sz="800" spc="-5" dirty="0" smtClean="0">
                <a:solidFill>
                  <a:srgbClr val="171514"/>
                </a:solidFill>
                <a:latin typeface="Microsoft Sans Serif"/>
                <a:cs typeface="Microsoft Sans Serif"/>
              </a:rPr>
              <a:t> </a:t>
            </a:r>
            <a:r>
              <a:rPr sz="800" spc="45" dirty="0">
                <a:solidFill>
                  <a:srgbClr val="171514"/>
                </a:solidFill>
                <a:latin typeface="Microsoft Sans Serif"/>
                <a:cs typeface="Microsoft Sans Serif"/>
              </a:rPr>
              <a:t>un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factor</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depende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rigidez</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dieléctrica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material</a:t>
            </a:r>
            <a:r>
              <a:rPr sz="800" dirty="0">
                <a:solidFill>
                  <a:srgbClr val="171514"/>
                </a:solidFill>
                <a:latin typeface="Microsoft Sans Serif"/>
                <a:cs typeface="Microsoft Sans Serif"/>
              </a:rPr>
              <a:t> </a:t>
            </a:r>
            <a:r>
              <a:rPr sz="800" spc="20" dirty="0" err="1">
                <a:solidFill>
                  <a:srgbClr val="171514"/>
                </a:solidFill>
                <a:latin typeface="Microsoft Sans Serif"/>
                <a:cs typeface="Microsoft Sans Serif"/>
              </a:rPr>
              <a:t>aislante</a:t>
            </a:r>
            <a:r>
              <a:rPr sz="800" dirty="0">
                <a:solidFill>
                  <a:srgbClr val="171514"/>
                </a:solidFill>
                <a:latin typeface="Microsoft Sans Serif"/>
                <a:cs typeface="Microsoft Sans Serif"/>
              </a:rPr>
              <a:t> </a:t>
            </a:r>
            <a:r>
              <a:rPr sz="800" i="1" spc="25" dirty="0" smtClean="0">
                <a:solidFill>
                  <a:srgbClr val="171514"/>
                </a:solidFill>
                <a:latin typeface="Arial"/>
                <a:cs typeface="Arial"/>
              </a:rPr>
              <a:t>k</a:t>
            </a:r>
            <a:r>
              <a:rPr lang="es-ES" sz="450" i="1" spc="25" dirty="0" smtClean="0">
                <a:solidFill>
                  <a:srgbClr val="171514"/>
                </a:solidFill>
                <a:latin typeface="Arial"/>
                <a:cs typeface="Arial"/>
              </a:rPr>
              <a:t>m</a:t>
            </a:r>
            <a:endParaRPr sz="450" dirty="0">
              <a:latin typeface="Arial"/>
              <a:cs typeface="Arial"/>
            </a:endParaRPr>
          </a:p>
          <a:p>
            <a:pPr marL="317500">
              <a:spcBef>
                <a:spcPts val="240"/>
              </a:spcBef>
            </a:pPr>
            <a:r>
              <a:rPr sz="800" dirty="0">
                <a:solidFill>
                  <a:srgbClr val="171514"/>
                </a:solidFill>
                <a:latin typeface="Microsoft Sans Serif"/>
                <a:cs typeface="Microsoft Sans Serif"/>
              </a:rPr>
              <a:t>=1</a:t>
            </a:r>
            <a:r>
              <a:rPr sz="800" spc="-25"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spc="-25" dirty="0">
                <a:solidFill>
                  <a:srgbClr val="171514"/>
                </a:solidFill>
                <a:latin typeface="Microsoft Sans Serif"/>
                <a:cs typeface="Microsoft Sans Serif"/>
              </a:rPr>
              <a:t> </a:t>
            </a:r>
            <a:r>
              <a:rPr sz="800" spc="20" dirty="0">
                <a:solidFill>
                  <a:srgbClr val="171514"/>
                </a:solidFill>
                <a:latin typeface="Microsoft Sans Serif"/>
                <a:cs typeface="Microsoft Sans Serif"/>
              </a:rPr>
              <a:t>aire</a:t>
            </a:r>
            <a:endParaRPr sz="800" dirty="0">
              <a:latin typeface="Microsoft Sans Serif"/>
              <a:cs typeface="Microsoft Sans Serif"/>
            </a:endParaRPr>
          </a:p>
          <a:p>
            <a:pPr marL="316865">
              <a:spcBef>
                <a:spcPts val="340"/>
              </a:spcBef>
            </a:pPr>
            <a:r>
              <a:rPr sz="700" i="1" spc="15" dirty="0" smtClean="0">
                <a:solidFill>
                  <a:srgbClr val="171514"/>
                </a:solidFill>
                <a:latin typeface="Arial"/>
                <a:cs typeface="Arial"/>
              </a:rPr>
              <a:t>k</a:t>
            </a:r>
            <a:r>
              <a:rPr lang="es-ES" sz="400" i="1" spc="15" dirty="0" smtClean="0">
                <a:solidFill>
                  <a:srgbClr val="171514"/>
                </a:solidFill>
                <a:latin typeface="Arial"/>
                <a:cs typeface="Arial"/>
              </a:rPr>
              <a:t>m</a:t>
            </a:r>
            <a:r>
              <a:rPr sz="700" spc="15" dirty="0" smtClean="0">
                <a:solidFill>
                  <a:srgbClr val="171514"/>
                </a:solidFill>
                <a:latin typeface="Microsoft Sans Serif"/>
                <a:cs typeface="Microsoft Sans Serif"/>
              </a:rPr>
              <a:t>=0,5</a:t>
            </a:r>
            <a:r>
              <a:rPr sz="700" spc="-1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10" dirty="0">
                <a:solidFill>
                  <a:srgbClr val="171514"/>
                </a:solidFill>
                <a:latin typeface="Microsoft Sans Serif"/>
                <a:cs typeface="Microsoft Sans Serif"/>
              </a:rPr>
              <a:t> </a:t>
            </a:r>
            <a:r>
              <a:rPr sz="700" spc="40" dirty="0">
                <a:solidFill>
                  <a:srgbClr val="171514"/>
                </a:solidFill>
                <a:latin typeface="Microsoft Sans Serif"/>
                <a:cs typeface="Microsoft Sans Serif"/>
              </a:rPr>
              <a:t>hormigón</a:t>
            </a:r>
            <a:r>
              <a:rPr sz="700" spc="-10" dirty="0">
                <a:solidFill>
                  <a:srgbClr val="171514"/>
                </a:solidFill>
                <a:latin typeface="Microsoft Sans Serif"/>
                <a:cs typeface="Microsoft Sans Serif"/>
              </a:rPr>
              <a:t> </a:t>
            </a:r>
            <a:r>
              <a:rPr sz="700" spc="30" dirty="0">
                <a:solidFill>
                  <a:srgbClr val="171514"/>
                </a:solidFill>
                <a:latin typeface="Microsoft Sans Serif"/>
                <a:cs typeface="Microsoft Sans Serif"/>
              </a:rPr>
              <a:t>o</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ladrillos</a:t>
            </a:r>
            <a:endParaRPr sz="700" dirty="0">
              <a:latin typeface="Microsoft Sans Serif"/>
              <a:cs typeface="Microsoft Sans Serif"/>
            </a:endParaRPr>
          </a:p>
          <a:p>
            <a:pPr marL="316865" marR="5080" indent="-152400">
              <a:lnSpc>
                <a:spcPct val="133300"/>
              </a:lnSpc>
              <a:spcBef>
                <a:spcPts val="10"/>
              </a:spcBef>
              <a:buSzPct val="133333"/>
              <a:buFont typeface="Microsoft Sans Serif"/>
              <a:buChar char="•"/>
              <a:tabLst>
                <a:tab pos="317500" algn="l"/>
              </a:tabLst>
            </a:pPr>
            <a:r>
              <a:rPr sz="750" i="1" spc="5" dirty="0">
                <a:solidFill>
                  <a:srgbClr val="171514"/>
                </a:solidFill>
                <a:latin typeface="Arial"/>
                <a:cs typeface="Arial"/>
              </a:rPr>
              <a:t>yo</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total</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lo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largo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terminación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aire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conductores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bajada</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desde</a:t>
            </a:r>
            <a:r>
              <a:rPr sz="750" spc="1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45" dirty="0">
                <a:solidFill>
                  <a:srgbClr val="171514"/>
                </a:solidFill>
                <a:latin typeface="Microsoft Sans Serif"/>
                <a:cs typeface="Microsoft Sans Serif"/>
              </a:rPr>
              <a:t>punto </a:t>
            </a:r>
            <a:r>
              <a:rPr sz="750" spc="35" dirty="0">
                <a:solidFill>
                  <a:srgbClr val="171514"/>
                </a:solidFill>
                <a:latin typeface="Microsoft Sans Serif"/>
                <a:cs typeface="Microsoft Sans Serif"/>
              </a:rPr>
              <a:t>donde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considera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distancia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separación </a:t>
            </a:r>
            <a:r>
              <a:rPr sz="750" spc="20" dirty="0">
                <a:solidFill>
                  <a:srgbClr val="171514"/>
                </a:solidFill>
                <a:latin typeface="Microsoft Sans Serif"/>
                <a:cs typeface="Microsoft Sans Serif"/>
              </a:rPr>
              <a:t>hasta </a:t>
            </a:r>
            <a:r>
              <a:rPr sz="750" spc="10" dirty="0">
                <a:solidFill>
                  <a:srgbClr val="171514"/>
                </a:solidFill>
                <a:latin typeface="Microsoft Sans Serif"/>
                <a:cs typeface="Microsoft Sans Serif"/>
              </a:rPr>
              <a:t>el </a:t>
            </a:r>
            <a:r>
              <a:rPr sz="750" spc="45" dirty="0" err="1">
                <a:solidFill>
                  <a:srgbClr val="171514"/>
                </a:solidFill>
                <a:latin typeface="Microsoft Sans Serif"/>
                <a:cs typeface="Microsoft Sans Serif"/>
              </a:rPr>
              <a:t>punto</a:t>
            </a:r>
            <a:r>
              <a:rPr sz="750" spc="45"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conexión</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equipotencial</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cercano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dos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puntos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conductor</a:t>
            </a:r>
            <a:r>
              <a:rPr lang="es-ES" sz="750" spc="3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bajada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cercanos.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ejemplo,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8.11(a),</a:t>
            </a:r>
            <a:r>
              <a:rPr sz="750" i="1" dirty="0">
                <a:solidFill>
                  <a:srgbClr val="171514"/>
                </a:solidFill>
                <a:latin typeface="Arial"/>
                <a:cs typeface="Arial"/>
              </a:rPr>
              <a:t>yo</a:t>
            </a:r>
            <a:r>
              <a:rPr sz="75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i="1" spc="10" dirty="0" smtClean="0">
                <a:solidFill>
                  <a:srgbClr val="171514"/>
                </a:solidFill>
                <a:latin typeface="Arial"/>
                <a:cs typeface="Arial"/>
              </a:rPr>
              <a:t>yo</a:t>
            </a:r>
            <a:r>
              <a:rPr sz="450" spc="10" dirty="0" smtClean="0">
                <a:solidFill>
                  <a:srgbClr val="171514"/>
                </a:solidFill>
                <a:latin typeface="Microsoft Sans Serif"/>
                <a:cs typeface="Microsoft Sans Serif"/>
              </a:rPr>
              <a:t>1</a:t>
            </a:r>
            <a:r>
              <a:rPr sz="750" spc="10" dirty="0" smtClean="0">
                <a:solidFill>
                  <a:srgbClr val="171514"/>
                </a:solidFill>
                <a:latin typeface="Microsoft Sans Serif"/>
                <a:cs typeface="Microsoft Sans Serif"/>
              </a:rPr>
              <a:t>+</a:t>
            </a:r>
            <a:r>
              <a:rPr sz="750" i="1" spc="10" dirty="0" smtClean="0">
                <a:solidFill>
                  <a:srgbClr val="171514"/>
                </a:solidFill>
                <a:latin typeface="Arial"/>
                <a:cs typeface="Arial"/>
              </a:rPr>
              <a:t>yo</a:t>
            </a:r>
            <a:r>
              <a:rPr sz="450" spc="10" dirty="0" smtClean="0">
                <a:solidFill>
                  <a:srgbClr val="171514"/>
                </a:solidFill>
                <a:latin typeface="Microsoft Sans Serif"/>
                <a:cs typeface="Microsoft Sans Serif"/>
              </a:rPr>
              <a:t>2</a:t>
            </a:r>
            <a:r>
              <a:rPr sz="750" spc="10" dirty="0" smtClean="0">
                <a:solidFill>
                  <a:srgbClr val="171514"/>
                </a:solidFill>
                <a:latin typeface="Microsoft Sans Serif"/>
                <a:cs typeface="Microsoft Sans Serif"/>
              </a:rPr>
              <a:t>+</a:t>
            </a:r>
            <a:r>
              <a:rPr sz="750" i="1" spc="10" dirty="0" smtClean="0">
                <a:solidFill>
                  <a:srgbClr val="171514"/>
                </a:solidFill>
                <a:latin typeface="Arial"/>
                <a:cs typeface="Arial"/>
              </a:rPr>
              <a:t>yo</a:t>
            </a:r>
            <a:r>
              <a:rPr sz="450" spc="10" dirty="0" smtClean="0">
                <a:solidFill>
                  <a:srgbClr val="171514"/>
                </a:solidFill>
                <a:latin typeface="Microsoft Sans Serif"/>
                <a:cs typeface="Microsoft Sans Serif"/>
              </a:rPr>
              <a:t>3</a:t>
            </a:r>
            <a:r>
              <a:rPr lang="es-ES" sz="450" spc="1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8.11(b),</a:t>
            </a:r>
            <a:r>
              <a:rPr sz="750" i="1" spc="5" dirty="0">
                <a:solidFill>
                  <a:srgbClr val="171514"/>
                </a:solidFill>
                <a:latin typeface="Arial"/>
                <a:cs typeface="Arial"/>
              </a:rPr>
              <a:t>yo</a:t>
            </a:r>
            <a:r>
              <a:rPr sz="750" spc="5" dirty="0">
                <a:solidFill>
                  <a:srgbClr val="171514"/>
                </a:solidFill>
                <a:latin typeface="Microsoft Sans Serif"/>
                <a:cs typeface="Microsoft Sans Serif"/>
              </a:rPr>
              <a:t>=</a:t>
            </a:r>
            <a:r>
              <a:rPr sz="750" i="1" spc="5" dirty="0">
                <a:solidFill>
                  <a:srgbClr val="171514"/>
                </a:solidFill>
                <a:latin typeface="Arial"/>
                <a:cs typeface="Arial"/>
              </a:rPr>
              <a:t>yo</a:t>
            </a:r>
            <a:r>
              <a:rPr sz="450" spc="5" dirty="0">
                <a:solidFill>
                  <a:srgbClr val="171514"/>
                </a:solidFill>
                <a:latin typeface="Microsoft Sans Serif"/>
                <a:cs typeface="Microsoft Sans Serif"/>
              </a:rPr>
              <a:t>1</a:t>
            </a:r>
            <a:r>
              <a:rPr sz="750" spc="5" dirty="0">
                <a:solidFill>
                  <a:srgbClr val="171514"/>
                </a:solidFill>
                <a:latin typeface="Microsoft Sans Serif"/>
                <a:cs typeface="Microsoft Sans Serif"/>
              </a:rPr>
              <a:t>+</a:t>
            </a:r>
            <a:r>
              <a:rPr sz="750" i="1" spc="5" dirty="0">
                <a:solidFill>
                  <a:srgbClr val="171514"/>
                </a:solidFill>
                <a:latin typeface="Arial"/>
                <a:cs typeface="Arial"/>
              </a:rPr>
              <a:t>yo</a:t>
            </a:r>
            <a:r>
              <a:rPr sz="450" spc="5" dirty="0">
                <a:solidFill>
                  <a:srgbClr val="171514"/>
                </a:solidFill>
                <a:latin typeface="Microsoft Sans Serif"/>
                <a:cs typeface="Microsoft Sans Serif"/>
              </a:rPr>
              <a:t>2</a:t>
            </a:r>
            <a:r>
              <a:rPr sz="750" i="1" spc="5" dirty="0">
                <a:solidFill>
                  <a:srgbClr val="171514"/>
                </a:solidFill>
                <a:latin typeface="Arial"/>
                <a:cs typeface="Arial"/>
              </a:rPr>
              <a:t>.</a:t>
            </a:r>
            <a:r>
              <a:rPr sz="750" i="1" spc="-15" dirty="0">
                <a:solidFill>
                  <a:srgbClr val="171514"/>
                </a:solidFill>
                <a:latin typeface="Arial"/>
                <a:cs typeface="Arial"/>
              </a:rPr>
              <a:t> </a:t>
            </a:r>
            <a:r>
              <a:rPr sz="750" spc="25" dirty="0">
                <a:solidFill>
                  <a:srgbClr val="171514"/>
                </a:solidFill>
                <a:latin typeface="Microsoft Sans Serif"/>
                <a:cs typeface="Microsoft Sans Serif"/>
              </a:rPr>
              <a:t>Asumiendo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peor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casos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cual</a:t>
            </a:r>
            <a:endParaRPr sz="750" dirty="0">
              <a:latin typeface="Microsoft Sans Serif"/>
              <a:cs typeface="Microsoft Sans Serif"/>
            </a:endParaRPr>
          </a:p>
        </p:txBody>
      </p:sp>
      <p:sp>
        <p:nvSpPr>
          <p:cNvPr id="38" name="object 38"/>
          <p:cNvSpPr txBox="1"/>
          <p:nvPr/>
        </p:nvSpPr>
        <p:spPr>
          <a:xfrm>
            <a:off x="5337130" y="4078737"/>
            <a:ext cx="4311015" cy="1415772"/>
          </a:xfrm>
          <a:prstGeom prst="rect">
            <a:avLst/>
          </a:prstGeom>
        </p:spPr>
        <p:txBody>
          <a:bodyPr vert="horz" wrap="square" lIns="0" tIns="17780" rIns="0" bIns="0" rtlCol="0">
            <a:spAutoFit/>
          </a:bodyPr>
          <a:lstStyle/>
          <a:p>
            <a:pPr marR="83185" algn="ctr">
              <a:spcBef>
                <a:spcPts val="140"/>
              </a:spcBef>
            </a:pPr>
            <a:r>
              <a:rPr sz="900" i="1" spc="10" dirty="0" err="1" smtClean="0">
                <a:latin typeface="Arial"/>
                <a:cs typeface="Arial"/>
              </a:rPr>
              <a:t>k</a:t>
            </a:r>
            <a:r>
              <a:rPr sz="550" i="1" spc="10" dirty="0" err="1" smtClean="0">
                <a:latin typeface="Arial"/>
                <a:cs typeface="Arial"/>
              </a:rPr>
              <a:t>i</a:t>
            </a:r>
            <a:r>
              <a:rPr sz="900" spc="10" dirty="0" smtClean="0">
                <a:latin typeface="Microsoft Sans Serif"/>
                <a:cs typeface="Microsoft Sans Serif"/>
              </a:rPr>
              <a:t>=0.08,</a:t>
            </a:r>
            <a:r>
              <a:rPr sz="900" i="1" spc="10" dirty="0" smtClean="0">
                <a:latin typeface="Arial"/>
                <a:cs typeface="Arial"/>
              </a:rPr>
              <a:t>k</a:t>
            </a:r>
            <a:r>
              <a:rPr sz="550" i="1" spc="10" dirty="0" smtClean="0">
                <a:latin typeface="Arial"/>
                <a:cs typeface="Arial"/>
              </a:rPr>
              <a:t>C</a:t>
            </a:r>
            <a:r>
              <a:rPr sz="900" spc="10" dirty="0" smtClean="0">
                <a:latin typeface="Microsoft Sans Serif"/>
                <a:cs typeface="Microsoft Sans Serif"/>
              </a:rPr>
              <a:t>=0.66,</a:t>
            </a:r>
            <a:r>
              <a:rPr sz="900" i="1" spc="10" dirty="0" smtClean="0">
                <a:latin typeface="Arial"/>
                <a:cs typeface="Arial"/>
              </a:rPr>
              <a:t>k</a:t>
            </a:r>
            <a:r>
              <a:rPr lang="es-ES" sz="550" i="1" spc="10" dirty="0" smtClean="0">
                <a:latin typeface="Arial"/>
                <a:cs typeface="Arial"/>
              </a:rPr>
              <a:t>m</a:t>
            </a:r>
            <a:r>
              <a:rPr sz="900" spc="10" dirty="0" smtClean="0">
                <a:latin typeface="Microsoft Sans Serif"/>
                <a:cs typeface="Microsoft Sans Serif"/>
              </a:rPr>
              <a:t>=1</a:t>
            </a:r>
            <a:endParaRPr sz="900" dirty="0">
              <a:latin typeface="Microsoft Sans Serif"/>
              <a:cs typeface="Microsoft Sans Serif"/>
            </a:endParaRPr>
          </a:p>
          <a:p>
            <a:pPr>
              <a:spcBef>
                <a:spcPts val="45"/>
              </a:spcBef>
            </a:pPr>
            <a:endParaRPr sz="1300" dirty="0">
              <a:latin typeface="Microsoft Sans Serif"/>
              <a:cs typeface="Microsoft Sans Serif"/>
            </a:endParaRPr>
          </a:p>
          <a:p>
            <a:pPr marL="12700"/>
            <a:r>
              <a:rPr sz="800" spc="10" dirty="0">
                <a:solidFill>
                  <a:srgbClr val="171514"/>
                </a:solidFill>
                <a:latin typeface="Microsoft Sans Serif"/>
                <a:cs typeface="Microsoft Sans Serif"/>
              </a:rPr>
              <a:t>Entonces</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sí</a:t>
            </a:r>
            <a:r>
              <a:rPr sz="800" i="1" spc="15" dirty="0">
                <a:solidFill>
                  <a:srgbClr val="171514"/>
                </a:solidFill>
                <a:latin typeface="Arial"/>
                <a:cs typeface="Arial"/>
              </a:rPr>
              <a:t>yo</a:t>
            </a:r>
            <a:r>
              <a:rPr sz="800" spc="15" dirty="0">
                <a:solidFill>
                  <a:srgbClr val="171514"/>
                </a:solidFill>
                <a:latin typeface="Microsoft Sans Serif"/>
                <a:cs typeface="Microsoft Sans Serif"/>
              </a:rPr>
              <a:t>=25m,</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distancia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separación</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requerida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sería</a:t>
            </a:r>
            <a:r>
              <a:rPr sz="800" i="1" spc="5" dirty="0">
                <a:solidFill>
                  <a:srgbClr val="171514"/>
                </a:solidFill>
                <a:latin typeface="Arial"/>
                <a:cs typeface="Arial"/>
              </a:rPr>
              <a:t>s</a:t>
            </a:r>
            <a:r>
              <a:rPr sz="800" spc="5" dirty="0">
                <a:solidFill>
                  <a:srgbClr val="171514"/>
                </a:solidFill>
                <a:latin typeface="Microsoft Sans Serif"/>
                <a:cs typeface="Microsoft Sans Serif"/>
              </a:rPr>
              <a:t>=1,32</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m.</a:t>
            </a:r>
            <a:endParaRPr sz="800" dirty="0">
              <a:latin typeface="Microsoft Sans Serif"/>
              <a:cs typeface="Microsoft Sans Serif"/>
            </a:endParaRPr>
          </a:p>
          <a:p>
            <a:pPr marL="12700" marR="5080" indent="152400">
              <a:lnSpc>
                <a:spcPct val="125000"/>
              </a:lnSpc>
            </a:pPr>
            <a:r>
              <a:rPr sz="800" spc="40" dirty="0">
                <a:solidFill>
                  <a:srgbClr val="171514"/>
                </a:solidFill>
                <a:latin typeface="Microsoft Sans Serif"/>
                <a:cs typeface="Microsoft Sans Serif"/>
              </a:rPr>
              <a:t>Otro </a:t>
            </a:r>
            <a:r>
              <a:rPr sz="800" spc="35" dirty="0">
                <a:solidFill>
                  <a:srgbClr val="171514"/>
                </a:solidFill>
                <a:latin typeface="Microsoft Sans Serif"/>
                <a:cs typeface="Microsoft Sans Serif"/>
              </a:rPr>
              <a:t>factor </a:t>
            </a:r>
            <a:r>
              <a:rPr sz="800" dirty="0">
                <a:solidFill>
                  <a:srgbClr val="171514"/>
                </a:solidFill>
                <a:latin typeface="Microsoft Sans Serif"/>
                <a:cs typeface="Microsoft Sans Serif"/>
              </a:rPr>
              <a:t>a </a:t>
            </a:r>
            <a:r>
              <a:rPr sz="800" spc="20" dirty="0">
                <a:solidFill>
                  <a:srgbClr val="171514"/>
                </a:solidFill>
                <a:latin typeface="Microsoft Sans Serif"/>
                <a:cs typeface="Microsoft Sans Serif"/>
              </a:rPr>
              <a:t>considerar, especialmente </a:t>
            </a:r>
            <a:r>
              <a:rPr sz="800" spc="25" dirty="0">
                <a:solidFill>
                  <a:srgbClr val="171514"/>
                </a:solidFill>
                <a:latin typeface="Microsoft Sans Serif"/>
                <a:cs typeface="Microsoft Sans Serif"/>
              </a:rPr>
              <a:t>cuando </a:t>
            </a:r>
            <a:r>
              <a:rPr sz="800" spc="20" dirty="0">
                <a:solidFill>
                  <a:srgbClr val="171514"/>
                </a:solidFill>
                <a:latin typeface="Microsoft Sans Serif"/>
                <a:cs typeface="Microsoft Sans Serif"/>
              </a:rPr>
              <a:t>hay inevitables </a:t>
            </a:r>
            <a:r>
              <a:rPr sz="800" spc="15" dirty="0">
                <a:solidFill>
                  <a:srgbClr val="171514"/>
                </a:solidFill>
                <a:latin typeface="Microsoft Sans Serif"/>
                <a:cs typeface="Microsoft Sans Serif"/>
              </a:rPr>
              <a:t>dobleces </a:t>
            </a:r>
            <a:r>
              <a:rPr sz="800" spc="25" dirty="0" err="1">
                <a:solidFill>
                  <a:srgbClr val="171514"/>
                </a:solidFill>
                <a:latin typeface="Microsoft Sans Serif"/>
                <a:cs typeface="Microsoft Sans Serif"/>
              </a:rPr>
              <a:t>en</a:t>
            </a:r>
            <a:r>
              <a:rPr sz="800" spc="25"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los</a:t>
            </a:r>
            <a:r>
              <a:rPr lang="es-ES" sz="800" spc="1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conductores</a:t>
            </a:r>
            <a:r>
              <a:rPr sz="800"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bajada,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gran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fuerza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electrodinámica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generada</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dirty="0">
                <a:solidFill>
                  <a:srgbClr val="171514"/>
                </a:solidFill>
                <a:latin typeface="Microsoft Sans Serif"/>
                <a:cs typeface="Microsoft Sans Serif"/>
              </a:rPr>
              <a:t> las</a:t>
            </a:r>
            <a:r>
              <a:rPr sz="800" spc="5" dirty="0">
                <a:solidFill>
                  <a:srgbClr val="171514"/>
                </a:solidFill>
                <a:latin typeface="Microsoft Sans Serif"/>
                <a:cs typeface="Microsoft Sans Serif"/>
              </a:rPr>
              <a:t> </a:t>
            </a:r>
            <a:r>
              <a:rPr sz="800" spc="5" dirty="0" err="1">
                <a:solidFill>
                  <a:srgbClr val="171514"/>
                </a:solidFill>
                <a:latin typeface="Microsoft Sans Serif"/>
                <a:cs typeface="Microsoft Sans Serif"/>
              </a:rPr>
              <a:t>secciones</a:t>
            </a:r>
            <a:r>
              <a:rPr sz="800"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45" dirty="0" smtClean="0">
                <a:solidFill>
                  <a:srgbClr val="171514"/>
                </a:solidFill>
                <a:latin typeface="Microsoft Sans Serif"/>
                <a:cs typeface="Microsoft Sans Serif"/>
              </a:rPr>
              <a:t>un </a:t>
            </a:r>
            <a:r>
              <a:rPr sz="800" spc="30" dirty="0">
                <a:solidFill>
                  <a:srgbClr val="171514"/>
                </a:solidFill>
                <a:latin typeface="Microsoft Sans Serif"/>
                <a:cs typeface="Microsoft Sans Serif"/>
              </a:rPr>
              <a:t>conductor. </a:t>
            </a:r>
            <a:r>
              <a:rPr sz="800" spc="-10" dirty="0">
                <a:solidFill>
                  <a:srgbClr val="171514"/>
                </a:solidFill>
                <a:latin typeface="Microsoft Sans Serif"/>
                <a:cs typeface="Microsoft Sans Serif"/>
              </a:rPr>
              <a:t>Esta </a:t>
            </a:r>
            <a:r>
              <a:rPr sz="800" spc="20" dirty="0">
                <a:solidFill>
                  <a:srgbClr val="171514"/>
                </a:solidFill>
                <a:latin typeface="Microsoft Sans Serif"/>
                <a:cs typeface="Microsoft Sans Serif"/>
              </a:rPr>
              <a:t>fuerza, repulsiva </a:t>
            </a:r>
            <a:r>
              <a:rPr sz="800" dirty="0">
                <a:solidFill>
                  <a:srgbClr val="171514"/>
                </a:solidFill>
                <a:latin typeface="Microsoft Sans Serif"/>
                <a:cs typeface="Microsoft Sans Serif"/>
              </a:rPr>
              <a:t>si las </a:t>
            </a:r>
            <a:r>
              <a:rPr sz="800" spc="25" dirty="0" err="1">
                <a:solidFill>
                  <a:srgbClr val="171514"/>
                </a:solidFill>
                <a:latin typeface="Microsoft Sans Serif"/>
                <a:cs typeface="Microsoft Sans Serif"/>
              </a:rPr>
              <a:t>corrientes</a:t>
            </a:r>
            <a:r>
              <a:rPr sz="800" spc="25" dirty="0">
                <a:solidFill>
                  <a:srgbClr val="171514"/>
                </a:solidFill>
                <a:latin typeface="Microsoft Sans Serif"/>
                <a:cs typeface="Microsoft Sans Serif"/>
              </a:rPr>
              <a:t> </a:t>
            </a:r>
            <a:r>
              <a:rPr lang="es-ES" sz="800" spc="30" dirty="0" smtClean="0">
                <a:solidFill>
                  <a:srgbClr val="171514"/>
                </a:solidFill>
                <a:latin typeface="Microsoft Sans Serif"/>
                <a:cs typeface="Microsoft Sans Serif"/>
              </a:rPr>
              <a:t>circula</a:t>
            </a:r>
            <a:r>
              <a:rPr sz="800" spc="30" dirty="0" smtClean="0">
                <a:solidFill>
                  <a:srgbClr val="171514"/>
                </a:solidFill>
                <a:latin typeface="Microsoft Sans Serif"/>
                <a:cs typeface="Microsoft Sans Serif"/>
              </a:rPr>
              <a:t>n </a:t>
            </a:r>
            <a:r>
              <a:rPr sz="800" spc="25" dirty="0">
                <a:solidFill>
                  <a:srgbClr val="171514"/>
                </a:solidFill>
                <a:latin typeface="Microsoft Sans Serif"/>
                <a:cs typeface="Microsoft Sans Serif"/>
              </a:rPr>
              <a:t>en </a:t>
            </a:r>
            <a:r>
              <a:rPr sz="800" spc="15" dirty="0">
                <a:solidFill>
                  <a:srgbClr val="171514"/>
                </a:solidFill>
                <a:latin typeface="Microsoft Sans Serif"/>
                <a:cs typeface="Microsoft Sans Serif"/>
              </a:rPr>
              <a:t>direcciones </a:t>
            </a:r>
            <a:r>
              <a:rPr sz="800" spc="20" dirty="0" err="1">
                <a:solidFill>
                  <a:srgbClr val="171514"/>
                </a:solidFill>
                <a:latin typeface="Microsoft Sans Serif"/>
                <a:cs typeface="Microsoft Sans Serif"/>
              </a:rPr>
              <a:t>opuestas</a:t>
            </a:r>
            <a:r>
              <a:rPr sz="800" spc="20" dirty="0">
                <a:solidFill>
                  <a:srgbClr val="171514"/>
                </a:solidFill>
                <a:latin typeface="Microsoft Sans Serif"/>
                <a:cs typeface="Microsoft Sans Serif"/>
              </a:rPr>
              <a:t> </a:t>
            </a:r>
            <a:r>
              <a:rPr sz="800" spc="5" dirty="0" smtClean="0">
                <a:solidFill>
                  <a:srgbClr val="171514"/>
                </a:solidFill>
                <a:latin typeface="Microsoft Sans Serif"/>
                <a:cs typeface="Microsoft Sans Serif"/>
              </a:rPr>
              <a:t>y</a:t>
            </a:r>
            <a:r>
              <a:rPr lang="es-ES" sz="800" spc="5" dirty="0" smtClean="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atractiva</a:t>
            </a:r>
            <a:r>
              <a:rPr sz="800" spc="-5" dirty="0" smtClean="0">
                <a:solidFill>
                  <a:srgbClr val="171514"/>
                </a:solidFill>
                <a:latin typeface="Microsoft Sans Serif"/>
                <a:cs typeface="Microsoft Sans Serif"/>
              </a:rPr>
              <a:t> </a:t>
            </a:r>
            <a:r>
              <a:rPr sz="800" dirty="0">
                <a:solidFill>
                  <a:srgbClr val="171514"/>
                </a:solidFill>
                <a:latin typeface="Microsoft Sans Serif"/>
                <a:cs typeface="Microsoft Sans Serif"/>
              </a:rPr>
              <a:t>si</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misma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dirección,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proporcional</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a</a:t>
            </a:r>
            <a:r>
              <a:rPr sz="800" i="1" spc="10" dirty="0">
                <a:solidFill>
                  <a:srgbClr val="171514"/>
                </a:solidFill>
                <a:latin typeface="Arial"/>
                <a:cs typeface="Arial"/>
              </a:rPr>
              <a:t>I</a:t>
            </a:r>
            <a:r>
              <a:rPr sz="450" i="1" spc="10" dirty="0">
                <a:solidFill>
                  <a:srgbClr val="171514"/>
                </a:solidFill>
                <a:latin typeface="Arial"/>
                <a:cs typeface="Arial"/>
              </a:rPr>
              <a:t>2</a:t>
            </a:r>
            <a:r>
              <a:rPr sz="800" spc="10" dirty="0">
                <a:solidFill>
                  <a:srgbClr val="171514"/>
                </a:solidFill>
                <a:latin typeface="Microsoft Sans Serif"/>
                <a:cs typeface="Microsoft Sans Serif"/>
              </a:rPr>
              <a:t>.</a:t>
            </a:r>
            <a:endParaRPr sz="800" dirty="0">
              <a:latin typeface="Microsoft Sans Serif"/>
              <a:cs typeface="Microsoft Sans Serif"/>
            </a:endParaRPr>
          </a:p>
          <a:p>
            <a:pPr marL="12700" marR="76200" indent="152400">
              <a:lnSpc>
                <a:spcPts val="1200"/>
              </a:lnSpc>
              <a:spcBef>
                <a:spcPts val="80"/>
              </a:spcBef>
            </a:pP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fuerza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actúa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sobre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sección</a:t>
            </a:r>
            <a:r>
              <a:rPr sz="700" i="1" spc="15" dirty="0">
                <a:solidFill>
                  <a:srgbClr val="171514"/>
                </a:solidFill>
                <a:latin typeface="Arial"/>
                <a:cs typeface="Arial"/>
              </a:rPr>
              <a:t>abdominales</a:t>
            </a:r>
            <a:r>
              <a:rPr sz="700" spc="15"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muestra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figura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8.15 </a:t>
            </a:r>
            <a:r>
              <a:rPr sz="700" spc="5" dirty="0" smtClean="0">
                <a:solidFill>
                  <a:srgbClr val="171514"/>
                </a:solidFill>
                <a:latin typeface="Microsoft Sans Serif"/>
                <a:cs typeface="Microsoft Sans Serif"/>
              </a:rPr>
              <a:t>y</a:t>
            </a:r>
            <a:r>
              <a:rPr lang="es-ES" sz="700" spc="5" dirty="0" smtClean="0">
                <a:solidFill>
                  <a:srgbClr val="171514"/>
                </a:solidFill>
                <a:latin typeface="Microsoft Sans Serif"/>
                <a:cs typeface="Microsoft Sans Serif"/>
              </a:rPr>
              <a:t> </a:t>
            </a:r>
            <a:r>
              <a:rPr sz="700" spc="30" dirty="0" err="1" smtClean="0">
                <a:solidFill>
                  <a:srgbClr val="171514"/>
                </a:solidFill>
                <a:latin typeface="Microsoft Sans Serif"/>
                <a:cs typeface="Microsoft Sans Serif"/>
              </a:rPr>
              <a:t>debido</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al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campo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magnético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las </a:t>
            </a:r>
            <a:r>
              <a:rPr sz="700" spc="25" dirty="0">
                <a:solidFill>
                  <a:srgbClr val="171514"/>
                </a:solidFill>
                <a:latin typeface="Microsoft Sans Serif"/>
                <a:cs typeface="Microsoft Sans Serif"/>
              </a:rPr>
              <a:t>corrientes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las </a:t>
            </a:r>
            <a:r>
              <a:rPr sz="700" spc="20" dirty="0">
                <a:solidFill>
                  <a:srgbClr val="171514"/>
                </a:solidFill>
                <a:latin typeface="Microsoft Sans Serif"/>
                <a:cs typeface="Microsoft Sans Serif"/>
              </a:rPr>
              <a:t>partes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laterales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está</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dada</a:t>
            </a:r>
            <a:r>
              <a:rPr sz="700"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endParaRPr sz="700" dirty="0">
              <a:latin typeface="Microsoft Sans Serif"/>
              <a:cs typeface="Microsoft Sans Serif"/>
            </a:endParaRPr>
          </a:p>
        </p:txBody>
      </p:sp>
      <p:sp>
        <p:nvSpPr>
          <p:cNvPr id="39" name="object 39"/>
          <p:cNvSpPr txBox="1"/>
          <p:nvPr/>
        </p:nvSpPr>
        <p:spPr>
          <a:xfrm>
            <a:off x="7173118" y="5786709"/>
            <a:ext cx="419734" cy="173766"/>
          </a:xfrm>
          <a:prstGeom prst="rect">
            <a:avLst/>
          </a:prstGeom>
        </p:spPr>
        <p:txBody>
          <a:bodyPr vert="horz" wrap="square" lIns="0" tIns="12065" rIns="0" bIns="0" rtlCol="0">
            <a:spAutoFit/>
          </a:bodyPr>
          <a:lstStyle/>
          <a:p>
            <a:pPr marL="12700">
              <a:spcBef>
                <a:spcPts val="95"/>
              </a:spcBef>
              <a:tabLst>
                <a:tab pos="354330" algn="l"/>
              </a:tabLst>
            </a:pPr>
            <a:r>
              <a:rPr sz="1000" spc="55" dirty="0">
                <a:latin typeface="Microsoft Sans Serif"/>
                <a:cs typeface="Microsoft Sans Serif"/>
              </a:rPr>
              <a:t>2π	</a:t>
            </a:r>
            <a:r>
              <a:rPr sz="1050" i="1" spc="60" dirty="0">
                <a:latin typeface="Arial"/>
                <a:cs typeface="Arial"/>
              </a:rPr>
              <a:t>r</a:t>
            </a:r>
            <a:endParaRPr sz="1050">
              <a:latin typeface="Arial"/>
              <a:cs typeface="Arial"/>
            </a:endParaRPr>
          </a:p>
        </p:txBody>
      </p:sp>
      <p:sp>
        <p:nvSpPr>
          <p:cNvPr id="40" name="object 40"/>
          <p:cNvSpPr txBox="1"/>
          <p:nvPr/>
        </p:nvSpPr>
        <p:spPr>
          <a:xfrm>
            <a:off x="6867525" y="5691078"/>
            <a:ext cx="1221740" cy="173766"/>
          </a:xfrm>
          <a:prstGeom prst="rect">
            <a:avLst/>
          </a:prstGeom>
        </p:spPr>
        <p:txBody>
          <a:bodyPr vert="horz" wrap="square" lIns="0" tIns="12065" rIns="0" bIns="0" rtlCol="0">
            <a:spAutoFit/>
          </a:bodyPr>
          <a:lstStyle/>
          <a:p>
            <a:pPr marL="38100">
              <a:spcBef>
                <a:spcPts val="95"/>
              </a:spcBef>
            </a:pPr>
            <a:r>
              <a:rPr sz="1050" i="1" spc="-175" dirty="0">
                <a:latin typeface="Arial"/>
                <a:cs typeface="Arial"/>
              </a:rPr>
              <a:t>F</a:t>
            </a:r>
            <a:r>
              <a:rPr sz="1000" spc="-175" dirty="0">
                <a:latin typeface="Lucida Sans Unicode"/>
                <a:cs typeface="Lucida Sans Unicode"/>
              </a:rPr>
              <a:t>≅</a:t>
            </a:r>
            <a:r>
              <a:rPr sz="1000" spc="254" dirty="0">
                <a:latin typeface="Lucida Sans Unicode"/>
                <a:cs typeface="Lucida Sans Unicode"/>
              </a:rPr>
              <a:t> </a:t>
            </a:r>
            <a:r>
              <a:rPr sz="1575" i="1" u="sng" spc="37" baseline="34391" dirty="0">
                <a:uFill>
                  <a:solidFill>
                    <a:srgbClr val="000000"/>
                  </a:solidFill>
                </a:uFill>
                <a:latin typeface="Arial"/>
                <a:cs typeface="Arial"/>
              </a:rPr>
              <a:t>µ</a:t>
            </a:r>
            <a:r>
              <a:rPr sz="900" i="1" u="sng" spc="37" baseline="60185" dirty="0">
                <a:uFill>
                  <a:solidFill>
                    <a:srgbClr val="000000"/>
                  </a:solidFill>
                </a:uFill>
                <a:latin typeface="Arial"/>
                <a:cs typeface="Arial"/>
              </a:rPr>
              <a:t>o</a:t>
            </a:r>
            <a:r>
              <a:rPr sz="1575" i="1" u="sng" spc="37" baseline="34391" dirty="0">
                <a:uFill>
                  <a:solidFill>
                    <a:srgbClr val="000000"/>
                  </a:solidFill>
                </a:uFill>
                <a:latin typeface="Arial"/>
                <a:cs typeface="Arial"/>
              </a:rPr>
              <a:t>I</a:t>
            </a:r>
            <a:r>
              <a:rPr sz="900" u="sng" spc="37" baseline="60185" dirty="0">
                <a:uFill>
                  <a:solidFill>
                    <a:srgbClr val="000000"/>
                  </a:solidFill>
                </a:uFill>
                <a:latin typeface="Microsoft Sans Serif"/>
                <a:cs typeface="Microsoft Sans Serif"/>
              </a:rPr>
              <a:t>2</a:t>
            </a:r>
            <a:r>
              <a:rPr sz="900" spc="254" baseline="60185" dirty="0">
                <a:latin typeface="Microsoft Sans Serif"/>
                <a:cs typeface="Microsoft Sans Serif"/>
              </a:rPr>
              <a:t> </a:t>
            </a:r>
            <a:r>
              <a:rPr sz="1000" spc="-35" dirty="0">
                <a:latin typeface="Microsoft Sans Serif"/>
                <a:cs typeface="Microsoft Sans Serif"/>
              </a:rPr>
              <a:t>en</a:t>
            </a:r>
            <a:r>
              <a:rPr sz="1575" i="1" u="sng" spc="-52" baseline="34391" dirty="0">
                <a:uFill>
                  <a:solidFill>
                    <a:srgbClr val="000000"/>
                  </a:solidFill>
                </a:uFill>
                <a:latin typeface="Arial"/>
                <a:cs typeface="Arial"/>
              </a:rPr>
              <a:t>d</a:t>
            </a:r>
            <a:r>
              <a:rPr sz="1575" i="1" spc="30" baseline="34391" dirty="0">
                <a:latin typeface="Arial"/>
                <a:cs typeface="Arial"/>
              </a:rPr>
              <a:t> </a:t>
            </a:r>
            <a:r>
              <a:rPr sz="800" spc="35" dirty="0">
                <a:latin typeface="Microsoft Sans Serif"/>
                <a:cs typeface="Microsoft Sans Serif"/>
              </a:rPr>
              <a:t>newtons</a:t>
            </a:r>
            <a:endParaRPr sz="800">
              <a:latin typeface="Microsoft Sans Serif"/>
              <a:cs typeface="Microsoft Sans Serif"/>
            </a:endParaRPr>
          </a:p>
        </p:txBody>
      </p:sp>
      <p:sp>
        <p:nvSpPr>
          <p:cNvPr id="41" name="object 41"/>
          <p:cNvSpPr txBox="1"/>
          <p:nvPr/>
        </p:nvSpPr>
        <p:spPr>
          <a:xfrm>
            <a:off x="9371877" y="5715721"/>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(8.8)</a:t>
            </a:r>
            <a:endParaRPr sz="850">
              <a:latin typeface="Microsoft Sans Serif"/>
              <a:cs typeface="Microsoft Sans Serif"/>
            </a:endParaRPr>
          </a:p>
        </p:txBody>
      </p:sp>
      <p:sp>
        <p:nvSpPr>
          <p:cNvPr id="42" name="object 42"/>
          <p:cNvSpPr txBox="1"/>
          <p:nvPr/>
        </p:nvSpPr>
        <p:spPr>
          <a:xfrm>
            <a:off x="5337087" y="6066324"/>
            <a:ext cx="4260850" cy="1706880"/>
          </a:xfrm>
          <a:prstGeom prst="rect">
            <a:avLst/>
          </a:prstGeom>
        </p:spPr>
        <p:txBody>
          <a:bodyPr vert="horz" wrap="square" lIns="0" tIns="17780" rIns="0" bIns="0" rtlCol="0">
            <a:spAutoFit/>
          </a:bodyPr>
          <a:lstStyle/>
          <a:p>
            <a:pPr marL="12700" marR="25400">
              <a:lnSpc>
                <a:spcPct val="133300"/>
              </a:lnSpc>
              <a:spcBef>
                <a:spcPts val="140"/>
              </a:spcBef>
            </a:pPr>
            <a:r>
              <a:rPr sz="750" spc="20" dirty="0">
                <a:solidFill>
                  <a:srgbClr val="171514"/>
                </a:solidFill>
                <a:latin typeface="Microsoft Sans Serif"/>
                <a:cs typeface="Microsoft Sans Serif"/>
              </a:rPr>
              <a:t>para</a:t>
            </a:r>
            <a:r>
              <a:rPr sz="750" i="1" spc="20" dirty="0">
                <a:solidFill>
                  <a:srgbClr val="171514"/>
                </a:solidFill>
                <a:latin typeface="Arial"/>
                <a:cs typeface="Arial"/>
              </a:rPr>
              <a:t>d</a:t>
            </a:r>
            <a:r>
              <a:rPr sz="750" spc="20" dirty="0">
                <a:solidFill>
                  <a:srgbClr val="171514"/>
                </a:solidFill>
                <a:latin typeface="Microsoft Sans Serif"/>
                <a:cs typeface="Microsoft Sans Serif"/>
              </a:rPr>
              <a:t>=10</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cm,</a:t>
            </a:r>
            <a:r>
              <a:rPr sz="750" i="1" spc="15" dirty="0">
                <a:solidFill>
                  <a:srgbClr val="171514"/>
                </a:solidFill>
                <a:latin typeface="Arial"/>
                <a:cs typeface="Arial"/>
              </a:rPr>
              <a:t>r</a:t>
            </a:r>
            <a:r>
              <a:rPr sz="750" spc="15" dirty="0">
                <a:solidFill>
                  <a:srgbClr val="171514"/>
                </a:solidFill>
                <a:latin typeface="Microsoft Sans Serif"/>
                <a:cs typeface="Microsoft Sans Serif"/>
              </a:rPr>
              <a:t>=0,5</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cm,</a:t>
            </a:r>
            <a:r>
              <a:rPr sz="750" i="1" spc="15" dirty="0">
                <a:solidFill>
                  <a:srgbClr val="171514"/>
                </a:solidFill>
                <a:latin typeface="Arial"/>
                <a:cs typeface="Arial"/>
              </a:rPr>
              <a:t>I</a:t>
            </a:r>
            <a:r>
              <a:rPr sz="750" spc="15" dirty="0">
                <a:solidFill>
                  <a:srgbClr val="171514"/>
                </a:solidFill>
                <a:latin typeface="Microsoft Sans Serif"/>
                <a:cs typeface="Microsoft Sans Serif"/>
              </a:rPr>
              <a:t>=80</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kA,</a:t>
            </a:r>
            <a:r>
              <a:rPr sz="750" i="1" spc="-5" dirty="0">
                <a:solidFill>
                  <a:srgbClr val="171514"/>
                </a:solidFill>
                <a:latin typeface="Arial"/>
                <a:cs typeface="Arial"/>
              </a:rPr>
              <a:t>F</a:t>
            </a:r>
            <a:r>
              <a:rPr sz="750" spc="-5" dirty="0">
                <a:solidFill>
                  <a:srgbClr val="171514"/>
                </a:solidFill>
                <a:latin typeface="Microsoft Sans Serif"/>
                <a:cs typeface="Microsoft Sans Serif"/>
              </a:rPr>
              <a:t>=3.835</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385</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kg-fuerza.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fuerza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muy</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fuerte,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tiende</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enderezar</a:t>
            </a:r>
            <a:r>
              <a:rPr sz="750" spc="2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alambre,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reduce </a:t>
            </a:r>
            <a:r>
              <a:rPr sz="750" spc="25" dirty="0">
                <a:solidFill>
                  <a:srgbClr val="171514"/>
                </a:solidFill>
                <a:latin typeface="Microsoft Sans Serif"/>
                <a:cs typeface="Microsoft Sans Serif"/>
              </a:rPr>
              <a:t>considerablemente reemplazando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esquinas </a:t>
            </a:r>
            <a:r>
              <a:rPr sz="750" spc="15" dirty="0" err="1">
                <a:solidFill>
                  <a:srgbClr val="171514"/>
                </a:solidFill>
                <a:latin typeface="Microsoft Sans Serif"/>
                <a:cs typeface="Microsoft Sans Serif"/>
              </a:rPr>
              <a:t>afiladas</a:t>
            </a:r>
            <a:r>
              <a:rPr sz="750" spc="15"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con</a:t>
            </a:r>
            <a:r>
              <a:rPr lang="es-ES" sz="750" spc="2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curvas</a:t>
            </a:r>
            <a:r>
              <a:rPr sz="750" spc="-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circulares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radio</a:t>
            </a:r>
            <a:r>
              <a:rPr sz="750" spc="5" dirty="0">
                <a:solidFill>
                  <a:srgbClr val="171514"/>
                </a:solidFill>
                <a:latin typeface="Lucida Sans Unicode"/>
                <a:cs typeface="Lucida Sans Unicode"/>
              </a:rPr>
              <a:t>≥</a:t>
            </a:r>
            <a:r>
              <a:rPr sz="750" spc="5" dirty="0">
                <a:solidFill>
                  <a:srgbClr val="171514"/>
                </a:solidFill>
                <a:latin typeface="Microsoft Sans Serif"/>
                <a:cs typeface="Microsoft Sans Serif"/>
              </a:rPr>
              <a:t>20cm</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(8″)como</a:t>
            </a:r>
            <a:r>
              <a:rPr sz="750" spc="-5" dirty="0">
                <a:solidFill>
                  <a:srgbClr val="171514"/>
                </a:solidFill>
                <a:latin typeface="Microsoft Sans Serif"/>
                <a:cs typeface="Microsoft Sans Serif"/>
              </a:rPr>
              <a:t> 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muestra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8.11(a).</a:t>
            </a:r>
            <a:endParaRPr sz="750" dirty="0">
              <a:latin typeface="Microsoft Sans Serif"/>
              <a:cs typeface="Microsoft Sans Serif"/>
            </a:endParaRPr>
          </a:p>
          <a:p>
            <a:pPr>
              <a:spcBef>
                <a:spcPts val="45"/>
              </a:spcBef>
            </a:pPr>
            <a:endParaRPr sz="1550" dirty="0">
              <a:latin typeface="Microsoft Sans Serif"/>
              <a:cs typeface="Microsoft Sans Serif"/>
            </a:endParaRPr>
          </a:p>
          <a:p>
            <a:pPr marL="12700"/>
            <a:r>
              <a:rPr sz="1050" b="1" spc="10" dirty="0">
                <a:solidFill>
                  <a:srgbClr val="171514"/>
                </a:solidFill>
                <a:latin typeface="Arial"/>
                <a:cs typeface="Arial"/>
              </a:rPr>
              <a:t>8.5</a:t>
            </a:r>
            <a:r>
              <a:rPr sz="1050" b="1" spc="-20" dirty="0">
                <a:solidFill>
                  <a:srgbClr val="171514"/>
                </a:solidFill>
                <a:latin typeface="Arial"/>
                <a:cs typeface="Arial"/>
              </a:rPr>
              <a:t> </a:t>
            </a:r>
            <a:r>
              <a:rPr sz="1050" b="1" spc="-15" dirty="0">
                <a:solidFill>
                  <a:srgbClr val="171514"/>
                </a:solidFill>
                <a:latin typeface="Arial"/>
                <a:cs typeface="Arial"/>
              </a:rPr>
              <a:t>ZONAS</a:t>
            </a:r>
            <a:r>
              <a:rPr sz="1050" b="1" spc="-20" dirty="0">
                <a:solidFill>
                  <a:srgbClr val="171514"/>
                </a:solidFill>
                <a:latin typeface="Arial"/>
                <a:cs typeface="Arial"/>
              </a:rPr>
              <a:t> </a:t>
            </a:r>
            <a:r>
              <a:rPr sz="1050" b="1" spc="-50" dirty="0">
                <a:solidFill>
                  <a:srgbClr val="171514"/>
                </a:solidFill>
                <a:latin typeface="Arial"/>
                <a:cs typeface="Arial"/>
              </a:rPr>
              <a:t>DE</a:t>
            </a:r>
            <a:r>
              <a:rPr sz="1050" b="1" spc="-20" dirty="0">
                <a:solidFill>
                  <a:srgbClr val="171514"/>
                </a:solidFill>
                <a:latin typeface="Arial"/>
                <a:cs typeface="Arial"/>
              </a:rPr>
              <a:t> PROTECCIÓN</a:t>
            </a:r>
            <a:endParaRPr sz="1050" dirty="0">
              <a:latin typeface="Arial"/>
              <a:cs typeface="Arial"/>
            </a:endParaRPr>
          </a:p>
          <a:p>
            <a:pPr marL="12700" marR="5080">
              <a:lnSpc>
                <a:spcPct val="133300"/>
              </a:lnSpc>
              <a:spcBef>
                <a:spcPts val="540"/>
              </a:spcBef>
            </a:pPr>
            <a:r>
              <a:rPr sz="750" spc="-35" dirty="0">
                <a:solidFill>
                  <a:srgbClr val="171514"/>
                </a:solidFill>
                <a:latin typeface="Microsoft Sans Serif"/>
                <a:cs typeface="Microsoft Sans Serif"/>
              </a:rPr>
              <a:t>El </a:t>
            </a:r>
            <a:r>
              <a:rPr sz="750" spc="40" dirty="0">
                <a:solidFill>
                  <a:srgbClr val="171514"/>
                </a:solidFill>
                <a:latin typeface="Microsoft Sans Serif"/>
                <a:cs typeface="Microsoft Sans Serif"/>
              </a:rPr>
              <a:t>método </a:t>
            </a:r>
            <a:r>
              <a:rPr sz="750" spc="20" dirty="0">
                <a:solidFill>
                  <a:srgbClr val="171514"/>
                </a:solidFill>
                <a:latin typeface="Microsoft Sans Serif"/>
                <a:cs typeface="Microsoft Sans Serif"/>
              </a:rPr>
              <a:t>más </a:t>
            </a:r>
            <a:r>
              <a:rPr sz="750" spc="25" dirty="0">
                <a:solidFill>
                  <a:srgbClr val="171514"/>
                </a:solidFill>
                <a:latin typeface="Microsoft Sans Serif"/>
                <a:cs typeface="Microsoft Sans Serif"/>
              </a:rPr>
              <a:t>utilizado para </a:t>
            </a:r>
            <a:r>
              <a:rPr sz="750" spc="35" dirty="0">
                <a:solidFill>
                  <a:srgbClr val="171514"/>
                </a:solidFill>
                <a:latin typeface="Microsoft Sans Serif"/>
                <a:cs typeface="Microsoft Sans Serif"/>
              </a:rPr>
              <a:t>determinar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áreas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estructura </a:t>
            </a:r>
            <a:r>
              <a:rPr sz="750" spc="35" dirty="0">
                <a:solidFill>
                  <a:srgbClr val="171514"/>
                </a:solidFill>
                <a:latin typeface="Microsoft Sans Serif"/>
                <a:cs typeface="Microsoft Sans Serif"/>
              </a:rPr>
              <a:t>o </a:t>
            </a:r>
            <a:r>
              <a:rPr sz="750" spc="45" dirty="0">
                <a:solidFill>
                  <a:srgbClr val="171514"/>
                </a:solidFill>
                <a:latin typeface="Microsoft Sans Serif"/>
                <a:cs typeface="Microsoft Sans Serif"/>
              </a:rPr>
              <a:t>grupo</a:t>
            </a:r>
            <a:r>
              <a:rPr sz="750" spc="4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25" dirty="0" err="1" smtClean="0">
                <a:solidFill>
                  <a:srgbClr val="171514"/>
                </a:solidFill>
                <a:latin typeface="Microsoft Sans Serif"/>
                <a:cs typeface="Microsoft Sans Serif"/>
              </a:rPr>
              <a:t>estructuras</a:t>
            </a:r>
            <a:r>
              <a:rPr lang="es-ES" sz="750" spc="2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 </a:t>
            </a:r>
            <a:r>
              <a:rPr sz="750" spc="15" dirty="0">
                <a:solidFill>
                  <a:srgbClr val="171514"/>
                </a:solidFill>
                <a:latin typeface="Microsoft Sans Serif"/>
                <a:cs typeface="Microsoft Sans Serif"/>
              </a:rPr>
              <a:t>necesitan </a:t>
            </a:r>
            <a:r>
              <a:rPr sz="750" spc="25" dirty="0">
                <a:solidFill>
                  <a:srgbClr val="171514"/>
                </a:solidFill>
                <a:latin typeface="Microsoft Sans Serif"/>
                <a:cs typeface="Microsoft Sans Serif"/>
              </a:rPr>
              <a:t>protección </a:t>
            </a:r>
            <a:r>
              <a:rPr sz="750" dirty="0">
                <a:solidFill>
                  <a:srgbClr val="171514"/>
                </a:solidFill>
                <a:latin typeface="Microsoft Sans Serif"/>
                <a:cs typeface="Microsoft Sans Serif"/>
              </a:rPr>
              <a:t>y,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tanto, </a:t>
            </a:r>
            <a:r>
              <a:rPr sz="750" dirty="0">
                <a:solidFill>
                  <a:srgbClr val="171514"/>
                </a:solidFill>
                <a:latin typeface="Microsoft Sans Serif"/>
                <a:cs typeface="Microsoft Sans Serif"/>
              </a:rPr>
              <a:t>las </a:t>
            </a:r>
            <a:r>
              <a:rPr sz="750" spc="15" dirty="0">
                <a:solidFill>
                  <a:srgbClr val="171514"/>
                </a:solidFill>
                <a:latin typeface="Microsoft Sans Serif"/>
                <a:cs typeface="Microsoft Sans Serif"/>
              </a:rPr>
              <a:t>ubicaciones </a:t>
            </a:r>
            <a:r>
              <a:rPr sz="750" spc="20" dirty="0">
                <a:solidFill>
                  <a:srgbClr val="171514"/>
                </a:solidFill>
                <a:latin typeface="Microsoft Sans Serif"/>
                <a:cs typeface="Microsoft Sans Serif"/>
              </a:rPr>
              <a:t>más apropiadas</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25" dirty="0" err="1" smtClean="0">
                <a:solidFill>
                  <a:srgbClr val="171514"/>
                </a:solidFill>
                <a:latin typeface="Microsoft Sans Serif"/>
                <a:cs typeface="Microsoft Sans Serif"/>
              </a:rPr>
              <a:t>terminales</a:t>
            </a:r>
            <a:r>
              <a:rPr lang="es-ES" sz="750" spc="25"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aéreas</a:t>
            </a:r>
            <a:r>
              <a:rPr sz="75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red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terminación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aérea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llamado</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método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esfera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rodante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(RSM).</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método</a:t>
            </a:r>
            <a:r>
              <a:rPr lang="es-ES" sz="750" spc="4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 </a:t>
            </a:r>
            <a:r>
              <a:rPr sz="750" spc="5" dirty="0">
                <a:solidFill>
                  <a:srgbClr val="171514"/>
                </a:solidFill>
                <a:latin typeface="Microsoft Sans Serif"/>
                <a:cs typeface="Microsoft Sans Serif"/>
              </a:rPr>
              <a:t>basa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concepto de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distancia </a:t>
            </a:r>
            <a:r>
              <a:rPr sz="750" spc="25" dirty="0">
                <a:solidFill>
                  <a:srgbClr val="171514"/>
                </a:solidFill>
                <a:latin typeface="Microsoft Sans Serif"/>
                <a:cs typeface="Microsoft Sans Serif"/>
              </a:rPr>
              <a:t>de impacto. </a:t>
            </a:r>
            <a:r>
              <a:rPr sz="750" spc="20" dirty="0">
                <a:solidFill>
                  <a:srgbClr val="171514"/>
                </a:solidFill>
                <a:latin typeface="Microsoft Sans Serif"/>
                <a:cs typeface="Microsoft Sans Serif"/>
              </a:rPr>
              <a:t>Como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mencionó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5" dirty="0">
                <a:solidFill>
                  <a:srgbClr val="171514"/>
                </a:solidFill>
                <a:latin typeface="Microsoft Sans Serif"/>
                <a:cs typeface="Microsoft Sans Serif"/>
              </a:rPr>
              <a:t>Sección</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8.3.1, </a:t>
            </a:r>
            <a:r>
              <a:rPr sz="750" spc="10" dirty="0" err="1" smtClean="0">
                <a:solidFill>
                  <a:srgbClr val="171514"/>
                </a:solidFill>
                <a:latin typeface="Microsoft Sans Serif"/>
                <a:cs typeface="Microsoft Sans Serif"/>
              </a:rPr>
              <a:t>esta</a:t>
            </a:r>
            <a:r>
              <a:rPr lang="es-ES" sz="750" spc="1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es</a:t>
            </a:r>
            <a:r>
              <a:rPr sz="750" spc="-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distancia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línea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positiva,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iniciada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algún</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estructura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endParaRPr sz="750" dirty="0">
              <a:latin typeface="Microsoft Sans Serif"/>
              <a:cs typeface="Microsoft Sans Serif"/>
            </a:endParaRP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56500" y="3598101"/>
            <a:ext cx="226060" cy="6985"/>
          </a:xfrm>
          <a:custGeom>
            <a:avLst/>
            <a:gdLst/>
            <a:ahLst/>
            <a:cxnLst/>
            <a:rect l="l" t="t" r="r" b="b"/>
            <a:pathLst>
              <a:path w="226060" h="6985">
                <a:moveTo>
                  <a:pt x="22110" y="0"/>
                </a:moveTo>
                <a:lnTo>
                  <a:pt x="0" y="0"/>
                </a:lnTo>
                <a:lnTo>
                  <a:pt x="0" y="6985"/>
                </a:lnTo>
                <a:lnTo>
                  <a:pt x="22110" y="6985"/>
                </a:lnTo>
                <a:lnTo>
                  <a:pt x="22110" y="0"/>
                </a:lnTo>
                <a:close/>
              </a:path>
              <a:path w="226060" h="6985">
                <a:moveTo>
                  <a:pt x="73304" y="0"/>
                </a:moveTo>
                <a:lnTo>
                  <a:pt x="44208" y="0"/>
                </a:lnTo>
                <a:lnTo>
                  <a:pt x="44208" y="6985"/>
                </a:lnTo>
                <a:lnTo>
                  <a:pt x="73304" y="6985"/>
                </a:lnTo>
                <a:lnTo>
                  <a:pt x="73304" y="0"/>
                </a:lnTo>
                <a:close/>
              </a:path>
              <a:path w="226060" h="6985">
                <a:moveTo>
                  <a:pt x="124510" y="0"/>
                </a:moveTo>
                <a:lnTo>
                  <a:pt x="95415" y="0"/>
                </a:lnTo>
                <a:lnTo>
                  <a:pt x="95415" y="6985"/>
                </a:lnTo>
                <a:lnTo>
                  <a:pt x="124510" y="6985"/>
                </a:lnTo>
                <a:lnTo>
                  <a:pt x="124510" y="0"/>
                </a:lnTo>
                <a:close/>
              </a:path>
              <a:path w="226060" h="6985">
                <a:moveTo>
                  <a:pt x="174548" y="0"/>
                </a:moveTo>
                <a:lnTo>
                  <a:pt x="145453" y="0"/>
                </a:lnTo>
                <a:lnTo>
                  <a:pt x="145453" y="6985"/>
                </a:lnTo>
                <a:lnTo>
                  <a:pt x="174548" y="6985"/>
                </a:lnTo>
                <a:lnTo>
                  <a:pt x="174548" y="0"/>
                </a:lnTo>
                <a:close/>
              </a:path>
              <a:path w="226060" h="6985">
                <a:moveTo>
                  <a:pt x="225767" y="0"/>
                </a:moveTo>
                <a:lnTo>
                  <a:pt x="196672" y="0"/>
                </a:lnTo>
                <a:lnTo>
                  <a:pt x="196672" y="6985"/>
                </a:lnTo>
                <a:lnTo>
                  <a:pt x="225767" y="6985"/>
                </a:lnTo>
                <a:lnTo>
                  <a:pt x="225767" y="0"/>
                </a:lnTo>
                <a:close/>
              </a:path>
            </a:pathLst>
          </a:custGeom>
          <a:solidFill>
            <a:srgbClr val="231F20"/>
          </a:solidFill>
        </p:spPr>
        <p:txBody>
          <a:bodyPr wrap="square" lIns="0" tIns="0" rIns="0" bIns="0" rtlCol="0"/>
          <a:lstStyle/>
          <a:p>
            <a:endParaRPr/>
          </a:p>
        </p:txBody>
      </p:sp>
      <p:grpSp>
        <p:nvGrpSpPr>
          <p:cNvPr id="3" name="object 3"/>
          <p:cNvGrpSpPr/>
          <p:nvPr/>
        </p:nvGrpSpPr>
        <p:grpSpPr>
          <a:xfrm>
            <a:off x="7521577" y="3607417"/>
            <a:ext cx="258445" cy="389890"/>
            <a:chOff x="2838451" y="3607417"/>
            <a:chExt cx="258445" cy="389890"/>
          </a:xfrm>
        </p:grpSpPr>
        <p:sp>
          <p:nvSpPr>
            <p:cNvPr id="4" name="object 4"/>
            <p:cNvSpPr/>
            <p:nvPr/>
          </p:nvSpPr>
          <p:spPr>
            <a:xfrm>
              <a:off x="2869882" y="3990301"/>
              <a:ext cx="227329" cy="6985"/>
            </a:xfrm>
            <a:custGeom>
              <a:avLst/>
              <a:gdLst/>
              <a:ahLst/>
              <a:cxnLst/>
              <a:rect l="l" t="t" r="r" b="b"/>
              <a:pathLst>
                <a:path w="227330" h="6985">
                  <a:moveTo>
                    <a:pt x="23266" y="0"/>
                  </a:moveTo>
                  <a:lnTo>
                    <a:pt x="0" y="0"/>
                  </a:lnTo>
                  <a:lnTo>
                    <a:pt x="0" y="6985"/>
                  </a:lnTo>
                  <a:lnTo>
                    <a:pt x="23266" y="6985"/>
                  </a:lnTo>
                  <a:lnTo>
                    <a:pt x="23266" y="0"/>
                  </a:lnTo>
                  <a:close/>
                </a:path>
                <a:path w="227330" h="6985">
                  <a:moveTo>
                    <a:pt x="73304" y="0"/>
                  </a:moveTo>
                  <a:lnTo>
                    <a:pt x="44221" y="0"/>
                  </a:lnTo>
                  <a:lnTo>
                    <a:pt x="44221" y="6985"/>
                  </a:lnTo>
                  <a:lnTo>
                    <a:pt x="73304" y="6985"/>
                  </a:lnTo>
                  <a:lnTo>
                    <a:pt x="73304" y="0"/>
                  </a:lnTo>
                  <a:close/>
                </a:path>
                <a:path w="227330" h="6985">
                  <a:moveTo>
                    <a:pt x="124523" y="0"/>
                  </a:moveTo>
                  <a:lnTo>
                    <a:pt x="95427" y="0"/>
                  </a:lnTo>
                  <a:lnTo>
                    <a:pt x="95427" y="6985"/>
                  </a:lnTo>
                  <a:lnTo>
                    <a:pt x="124523" y="6985"/>
                  </a:lnTo>
                  <a:lnTo>
                    <a:pt x="124523" y="0"/>
                  </a:lnTo>
                  <a:close/>
                </a:path>
                <a:path w="227330" h="6985">
                  <a:moveTo>
                    <a:pt x="175729" y="0"/>
                  </a:moveTo>
                  <a:lnTo>
                    <a:pt x="146621" y="0"/>
                  </a:lnTo>
                  <a:lnTo>
                    <a:pt x="146621" y="6985"/>
                  </a:lnTo>
                  <a:lnTo>
                    <a:pt x="175729" y="6985"/>
                  </a:lnTo>
                  <a:lnTo>
                    <a:pt x="175729" y="0"/>
                  </a:lnTo>
                  <a:close/>
                </a:path>
                <a:path w="227330" h="6985">
                  <a:moveTo>
                    <a:pt x="226936" y="0"/>
                  </a:moveTo>
                  <a:lnTo>
                    <a:pt x="197840" y="0"/>
                  </a:lnTo>
                  <a:lnTo>
                    <a:pt x="197840" y="6985"/>
                  </a:lnTo>
                  <a:lnTo>
                    <a:pt x="226936" y="6985"/>
                  </a:lnTo>
                  <a:lnTo>
                    <a:pt x="226936" y="0"/>
                  </a:lnTo>
                  <a:close/>
                </a:path>
              </a:pathLst>
            </a:custGeom>
            <a:solidFill>
              <a:srgbClr val="231F20"/>
            </a:solidFill>
          </p:spPr>
          <p:txBody>
            <a:bodyPr wrap="square" lIns="0" tIns="0" rIns="0" bIns="0" rtlCol="0"/>
            <a:lstStyle/>
            <a:p>
              <a:endParaRPr/>
            </a:p>
          </p:txBody>
        </p:sp>
        <p:sp>
          <p:nvSpPr>
            <p:cNvPr id="5" name="object 5"/>
            <p:cNvSpPr/>
            <p:nvPr/>
          </p:nvSpPr>
          <p:spPr>
            <a:xfrm>
              <a:off x="2840781" y="3607417"/>
              <a:ext cx="0" cy="385445"/>
            </a:xfrm>
            <a:custGeom>
              <a:avLst/>
              <a:gdLst/>
              <a:ahLst/>
              <a:cxnLst/>
              <a:rect l="l" t="t" r="r" b="b"/>
              <a:pathLst>
                <a:path h="385445">
                  <a:moveTo>
                    <a:pt x="0" y="0"/>
                  </a:moveTo>
                  <a:lnTo>
                    <a:pt x="0" y="385216"/>
                  </a:lnTo>
                </a:path>
              </a:pathLst>
            </a:custGeom>
            <a:ln w="4660">
              <a:solidFill>
                <a:srgbClr val="231F20"/>
              </a:solidFill>
            </a:ln>
          </p:spPr>
          <p:txBody>
            <a:bodyPr wrap="square" lIns="0" tIns="0" rIns="0" bIns="0" rtlCol="0"/>
            <a:lstStyle/>
            <a:p>
              <a:endParaRPr/>
            </a:p>
          </p:txBody>
        </p:sp>
      </p:grpSp>
      <p:sp>
        <p:nvSpPr>
          <p:cNvPr id="6" name="object 6"/>
          <p:cNvSpPr/>
          <p:nvPr/>
        </p:nvSpPr>
        <p:spPr>
          <a:xfrm>
            <a:off x="7260894" y="4284751"/>
            <a:ext cx="504190" cy="323850"/>
          </a:xfrm>
          <a:custGeom>
            <a:avLst/>
            <a:gdLst/>
            <a:ahLst/>
            <a:cxnLst/>
            <a:rect l="l" t="t" r="r" b="b"/>
            <a:pathLst>
              <a:path w="504189" h="323850">
                <a:moveTo>
                  <a:pt x="267665" y="323519"/>
                </a:moveTo>
                <a:lnTo>
                  <a:pt x="263169" y="316547"/>
                </a:lnTo>
                <a:lnTo>
                  <a:pt x="251371" y="298259"/>
                </a:lnTo>
                <a:lnTo>
                  <a:pt x="251371" y="314210"/>
                </a:lnTo>
                <a:lnTo>
                  <a:pt x="250266" y="314502"/>
                </a:lnTo>
                <a:lnTo>
                  <a:pt x="251091" y="313143"/>
                </a:lnTo>
                <a:lnTo>
                  <a:pt x="251371" y="314210"/>
                </a:lnTo>
                <a:lnTo>
                  <a:pt x="251371" y="298259"/>
                </a:lnTo>
                <a:lnTo>
                  <a:pt x="244398" y="287439"/>
                </a:lnTo>
                <a:lnTo>
                  <a:pt x="250088" y="309308"/>
                </a:lnTo>
                <a:lnTo>
                  <a:pt x="3492" y="166408"/>
                </a:lnTo>
                <a:lnTo>
                  <a:pt x="0" y="173393"/>
                </a:lnTo>
                <a:lnTo>
                  <a:pt x="246976" y="315366"/>
                </a:lnTo>
                <a:lnTo>
                  <a:pt x="224612" y="321195"/>
                </a:lnTo>
                <a:lnTo>
                  <a:pt x="267665" y="323519"/>
                </a:lnTo>
                <a:close/>
              </a:path>
              <a:path w="504189" h="323850">
                <a:moveTo>
                  <a:pt x="503910" y="8128"/>
                </a:moveTo>
                <a:lnTo>
                  <a:pt x="460832" y="0"/>
                </a:lnTo>
                <a:lnTo>
                  <a:pt x="480568" y="10337"/>
                </a:lnTo>
                <a:lnTo>
                  <a:pt x="1155" y="148958"/>
                </a:lnTo>
                <a:lnTo>
                  <a:pt x="3492" y="155943"/>
                </a:lnTo>
                <a:lnTo>
                  <a:pt x="482663" y="17373"/>
                </a:lnTo>
                <a:lnTo>
                  <a:pt x="471322" y="37223"/>
                </a:lnTo>
                <a:lnTo>
                  <a:pt x="502589" y="9309"/>
                </a:lnTo>
                <a:lnTo>
                  <a:pt x="503910" y="8128"/>
                </a:lnTo>
                <a:close/>
              </a:path>
            </a:pathLst>
          </a:custGeom>
          <a:solidFill>
            <a:srgbClr val="231F20"/>
          </a:solidFill>
        </p:spPr>
        <p:txBody>
          <a:bodyPr wrap="square" lIns="0" tIns="0" rIns="0" bIns="0" rtlCol="0"/>
          <a:lstStyle/>
          <a:p>
            <a:endParaRPr/>
          </a:p>
        </p:txBody>
      </p:sp>
      <p:sp>
        <p:nvSpPr>
          <p:cNvPr id="7" name="object 7"/>
          <p:cNvSpPr/>
          <p:nvPr/>
        </p:nvSpPr>
        <p:spPr>
          <a:xfrm>
            <a:off x="6734864" y="4050813"/>
            <a:ext cx="398145" cy="450850"/>
          </a:xfrm>
          <a:custGeom>
            <a:avLst/>
            <a:gdLst/>
            <a:ahLst/>
            <a:cxnLst/>
            <a:rect l="l" t="t" r="r" b="b"/>
            <a:pathLst>
              <a:path w="398144" h="450850">
                <a:moveTo>
                  <a:pt x="24447" y="393357"/>
                </a:moveTo>
                <a:lnTo>
                  <a:pt x="0" y="450392"/>
                </a:lnTo>
                <a:lnTo>
                  <a:pt x="45592" y="423621"/>
                </a:lnTo>
                <a:lnTo>
                  <a:pt x="27927" y="423621"/>
                </a:lnTo>
                <a:lnTo>
                  <a:pt x="23279" y="418960"/>
                </a:lnTo>
                <a:lnTo>
                  <a:pt x="25406" y="416544"/>
                </a:lnTo>
                <a:lnTo>
                  <a:pt x="24447" y="393357"/>
                </a:lnTo>
                <a:close/>
              </a:path>
              <a:path w="398144" h="450850">
                <a:moveTo>
                  <a:pt x="30329" y="420901"/>
                </a:moveTo>
                <a:lnTo>
                  <a:pt x="25609" y="421297"/>
                </a:lnTo>
                <a:lnTo>
                  <a:pt x="27927" y="423621"/>
                </a:lnTo>
                <a:lnTo>
                  <a:pt x="30329" y="420901"/>
                </a:lnTo>
                <a:close/>
              </a:path>
              <a:path w="398144" h="450850">
                <a:moveTo>
                  <a:pt x="53530" y="418960"/>
                </a:moveTo>
                <a:lnTo>
                  <a:pt x="30329" y="420901"/>
                </a:lnTo>
                <a:lnTo>
                  <a:pt x="27927" y="423621"/>
                </a:lnTo>
                <a:lnTo>
                  <a:pt x="45592" y="423621"/>
                </a:lnTo>
                <a:lnTo>
                  <a:pt x="53530" y="418960"/>
                </a:lnTo>
                <a:close/>
              </a:path>
              <a:path w="398144" h="450850">
                <a:moveTo>
                  <a:pt x="25609" y="421296"/>
                </a:moveTo>
                <a:close/>
              </a:path>
              <a:path w="398144" h="450850">
                <a:moveTo>
                  <a:pt x="392201" y="0"/>
                </a:moveTo>
                <a:lnTo>
                  <a:pt x="25406" y="416544"/>
                </a:lnTo>
                <a:lnTo>
                  <a:pt x="25609" y="421296"/>
                </a:lnTo>
                <a:lnTo>
                  <a:pt x="30329" y="420901"/>
                </a:lnTo>
                <a:lnTo>
                  <a:pt x="398018" y="4660"/>
                </a:lnTo>
                <a:lnTo>
                  <a:pt x="392201" y="0"/>
                </a:lnTo>
                <a:close/>
              </a:path>
              <a:path w="398144" h="450850">
                <a:moveTo>
                  <a:pt x="25406" y="416544"/>
                </a:moveTo>
                <a:lnTo>
                  <a:pt x="23279" y="418960"/>
                </a:lnTo>
                <a:lnTo>
                  <a:pt x="25602" y="421290"/>
                </a:lnTo>
                <a:lnTo>
                  <a:pt x="25406" y="416544"/>
                </a:lnTo>
                <a:close/>
              </a:path>
            </a:pathLst>
          </a:custGeom>
          <a:solidFill>
            <a:srgbClr val="231F20"/>
          </a:solidFill>
        </p:spPr>
        <p:txBody>
          <a:bodyPr wrap="square" lIns="0" tIns="0" rIns="0" bIns="0" rtlCol="0"/>
          <a:lstStyle/>
          <a:p>
            <a:endParaRPr/>
          </a:p>
        </p:txBody>
      </p:sp>
      <p:grpSp>
        <p:nvGrpSpPr>
          <p:cNvPr id="8" name="object 8"/>
          <p:cNvGrpSpPr/>
          <p:nvPr/>
        </p:nvGrpSpPr>
        <p:grpSpPr>
          <a:xfrm>
            <a:off x="6612670" y="3446816"/>
            <a:ext cx="1743710" cy="1362075"/>
            <a:chOff x="1929545" y="3446815"/>
            <a:chExt cx="1743710" cy="1362075"/>
          </a:xfrm>
        </p:grpSpPr>
        <p:sp>
          <p:nvSpPr>
            <p:cNvPr id="9" name="object 9"/>
            <p:cNvSpPr/>
            <p:nvPr/>
          </p:nvSpPr>
          <p:spPr>
            <a:xfrm>
              <a:off x="1980752" y="4647834"/>
              <a:ext cx="1609725" cy="1270"/>
            </a:xfrm>
            <a:custGeom>
              <a:avLst/>
              <a:gdLst/>
              <a:ahLst/>
              <a:cxnLst/>
              <a:rect l="l" t="t" r="r" b="b"/>
              <a:pathLst>
                <a:path w="1609725" h="1270">
                  <a:moveTo>
                    <a:pt x="0" y="0"/>
                  </a:moveTo>
                  <a:lnTo>
                    <a:pt x="1609509" y="1168"/>
                  </a:lnTo>
                </a:path>
              </a:pathLst>
            </a:custGeom>
            <a:ln w="6985">
              <a:solidFill>
                <a:srgbClr val="231F20"/>
              </a:solidFill>
            </a:ln>
          </p:spPr>
          <p:txBody>
            <a:bodyPr wrap="square" lIns="0" tIns="0" rIns="0" bIns="0" rtlCol="0"/>
            <a:lstStyle/>
            <a:p>
              <a:endParaRPr/>
            </a:p>
          </p:txBody>
        </p:sp>
        <p:sp>
          <p:nvSpPr>
            <p:cNvPr id="10" name="object 10"/>
            <p:cNvSpPr/>
            <p:nvPr/>
          </p:nvSpPr>
          <p:spPr>
            <a:xfrm>
              <a:off x="2981606" y="3601608"/>
              <a:ext cx="459105" cy="1046480"/>
            </a:xfrm>
            <a:custGeom>
              <a:avLst/>
              <a:gdLst/>
              <a:ahLst/>
              <a:cxnLst/>
              <a:rect l="l" t="t" r="r" b="b"/>
              <a:pathLst>
                <a:path w="459104" h="1046479">
                  <a:moveTo>
                    <a:pt x="0" y="1046226"/>
                  </a:moveTo>
                  <a:lnTo>
                    <a:pt x="0" y="800671"/>
                  </a:lnTo>
                </a:path>
                <a:path w="459104" h="1046479">
                  <a:moveTo>
                    <a:pt x="132651" y="0"/>
                  </a:moveTo>
                  <a:lnTo>
                    <a:pt x="132651" y="800671"/>
                  </a:lnTo>
                </a:path>
                <a:path w="459104" h="1046479">
                  <a:moveTo>
                    <a:pt x="5803" y="800671"/>
                  </a:moveTo>
                  <a:lnTo>
                    <a:pt x="132651" y="800671"/>
                  </a:lnTo>
                </a:path>
                <a:path w="459104" h="1046479">
                  <a:moveTo>
                    <a:pt x="138480" y="0"/>
                  </a:moveTo>
                  <a:lnTo>
                    <a:pt x="458520" y="0"/>
                  </a:lnTo>
                </a:path>
                <a:path w="459104" h="1046479">
                  <a:moveTo>
                    <a:pt x="458520" y="0"/>
                  </a:moveTo>
                  <a:lnTo>
                    <a:pt x="458520" y="1046226"/>
                  </a:lnTo>
                </a:path>
              </a:pathLst>
            </a:custGeom>
            <a:ln w="15125">
              <a:solidFill>
                <a:srgbClr val="231F20"/>
              </a:solidFill>
            </a:ln>
          </p:spPr>
          <p:txBody>
            <a:bodyPr wrap="square" lIns="0" tIns="0" rIns="0" bIns="0" rtlCol="0"/>
            <a:lstStyle/>
            <a:p>
              <a:endParaRPr/>
            </a:p>
          </p:txBody>
        </p:sp>
        <p:pic>
          <p:nvPicPr>
            <p:cNvPr id="11" name="object 11"/>
            <p:cNvPicPr/>
            <p:nvPr/>
          </p:nvPicPr>
          <p:blipFill>
            <a:blip r:embed="rId2" cstate="print"/>
            <a:stretch>
              <a:fillRect/>
            </a:stretch>
          </p:blipFill>
          <p:spPr>
            <a:xfrm>
              <a:off x="2009851" y="4647831"/>
              <a:ext cx="1515237" cy="160604"/>
            </a:xfrm>
            <a:prstGeom prst="rect">
              <a:avLst/>
            </a:prstGeom>
          </p:spPr>
        </p:pic>
        <p:sp>
          <p:nvSpPr>
            <p:cNvPr id="12" name="object 12"/>
            <p:cNvSpPr/>
            <p:nvPr/>
          </p:nvSpPr>
          <p:spPr>
            <a:xfrm>
              <a:off x="3523928" y="3605093"/>
              <a:ext cx="149225" cy="0"/>
            </a:xfrm>
            <a:custGeom>
              <a:avLst/>
              <a:gdLst/>
              <a:ahLst/>
              <a:cxnLst/>
              <a:rect l="l" t="t" r="r" b="b"/>
              <a:pathLst>
                <a:path w="149225">
                  <a:moveTo>
                    <a:pt x="0" y="0"/>
                  </a:moveTo>
                  <a:lnTo>
                    <a:pt x="148945" y="0"/>
                  </a:lnTo>
                </a:path>
              </a:pathLst>
            </a:custGeom>
            <a:ln w="6985">
              <a:solidFill>
                <a:srgbClr val="231F20"/>
              </a:solidFill>
            </a:ln>
          </p:spPr>
          <p:txBody>
            <a:bodyPr wrap="square" lIns="0" tIns="0" rIns="0" bIns="0" rtlCol="0"/>
            <a:lstStyle/>
            <a:p>
              <a:endParaRPr/>
            </a:p>
          </p:txBody>
        </p:sp>
        <p:sp>
          <p:nvSpPr>
            <p:cNvPr id="13" name="object 13"/>
            <p:cNvSpPr/>
            <p:nvPr/>
          </p:nvSpPr>
          <p:spPr>
            <a:xfrm>
              <a:off x="3576289" y="3599267"/>
              <a:ext cx="38735" cy="1056005"/>
            </a:xfrm>
            <a:custGeom>
              <a:avLst/>
              <a:gdLst/>
              <a:ahLst/>
              <a:cxnLst/>
              <a:rect l="l" t="t" r="r" b="b"/>
              <a:pathLst>
                <a:path w="38735" h="1056004">
                  <a:moveTo>
                    <a:pt x="0" y="1015987"/>
                  </a:moveTo>
                  <a:lnTo>
                    <a:pt x="19786" y="1055547"/>
                  </a:lnTo>
                  <a:lnTo>
                    <a:pt x="29098" y="1035761"/>
                  </a:lnTo>
                  <a:lnTo>
                    <a:pt x="17462" y="1035761"/>
                  </a:lnTo>
                  <a:lnTo>
                    <a:pt x="17459" y="1033435"/>
                  </a:lnTo>
                  <a:lnTo>
                    <a:pt x="0" y="1015987"/>
                  </a:lnTo>
                  <a:close/>
                </a:path>
                <a:path w="38735" h="1056004">
                  <a:moveTo>
                    <a:pt x="17459" y="1033435"/>
                  </a:moveTo>
                  <a:lnTo>
                    <a:pt x="17462" y="1035761"/>
                  </a:lnTo>
                  <a:lnTo>
                    <a:pt x="19786" y="1035761"/>
                  </a:lnTo>
                  <a:lnTo>
                    <a:pt x="17459" y="1033435"/>
                  </a:lnTo>
                  <a:close/>
                </a:path>
                <a:path w="38735" h="1056004">
                  <a:moveTo>
                    <a:pt x="18618" y="39573"/>
                  </a:moveTo>
                  <a:lnTo>
                    <a:pt x="16416" y="41774"/>
                  </a:lnTo>
                  <a:lnTo>
                    <a:pt x="16315" y="58191"/>
                  </a:lnTo>
                  <a:lnTo>
                    <a:pt x="17459" y="1033435"/>
                  </a:lnTo>
                  <a:lnTo>
                    <a:pt x="19786" y="1035761"/>
                  </a:lnTo>
                  <a:lnTo>
                    <a:pt x="22107" y="1033295"/>
                  </a:lnTo>
                  <a:lnTo>
                    <a:pt x="20957" y="41774"/>
                  </a:lnTo>
                  <a:lnTo>
                    <a:pt x="18618" y="39573"/>
                  </a:lnTo>
                  <a:close/>
                </a:path>
                <a:path w="38735" h="1056004">
                  <a:moveTo>
                    <a:pt x="22107" y="1033295"/>
                  </a:moveTo>
                  <a:lnTo>
                    <a:pt x="19786" y="1035761"/>
                  </a:lnTo>
                  <a:lnTo>
                    <a:pt x="22110" y="1035761"/>
                  </a:lnTo>
                  <a:lnTo>
                    <a:pt x="22107" y="1033295"/>
                  </a:lnTo>
                  <a:close/>
                </a:path>
                <a:path w="38735" h="1056004">
                  <a:moveTo>
                    <a:pt x="38404" y="1015987"/>
                  </a:moveTo>
                  <a:lnTo>
                    <a:pt x="22107" y="1033295"/>
                  </a:lnTo>
                  <a:lnTo>
                    <a:pt x="22110" y="1035761"/>
                  </a:lnTo>
                  <a:lnTo>
                    <a:pt x="29098" y="1035761"/>
                  </a:lnTo>
                  <a:lnTo>
                    <a:pt x="38404" y="1015987"/>
                  </a:lnTo>
                  <a:close/>
                </a:path>
                <a:path w="38735" h="1056004">
                  <a:moveTo>
                    <a:pt x="18618" y="0"/>
                  </a:moveTo>
                  <a:lnTo>
                    <a:pt x="0" y="58191"/>
                  </a:lnTo>
                  <a:lnTo>
                    <a:pt x="16296" y="41894"/>
                  </a:lnTo>
                  <a:lnTo>
                    <a:pt x="16294" y="39573"/>
                  </a:lnTo>
                  <a:lnTo>
                    <a:pt x="32074" y="39573"/>
                  </a:lnTo>
                  <a:lnTo>
                    <a:pt x="18618" y="0"/>
                  </a:lnTo>
                  <a:close/>
                </a:path>
                <a:path w="38735" h="1056004">
                  <a:moveTo>
                    <a:pt x="32074" y="39573"/>
                  </a:moveTo>
                  <a:lnTo>
                    <a:pt x="20954" y="39573"/>
                  </a:lnTo>
                  <a:lnTo>
                    <a:pt x="20957" y="41774"/>
                  </a:lnTo>
                  <a:lnTo>
                    <a:pt x="38404" y="58191"/>
                  </a:lnTo>
                  <a:lnTo>
                    <a:pt x="32074" y="39573"/>
                  </a:lnTo>
                  <a:close/>
                </a:path>
                <a:path w="38735" h="1056004">
                  <a:moveTo>
                    <a:pt x="18618" y="39573"/>
                  </a:moveTo>
                  <a:lnTo>
                    <a:pt x="16294" y="39573"/>
                  </a:lnTo>
                  <a:lnTo>
                    <a:pt x="16296" y="41894"/>
                  </a:lnTo>
                  <a:lnTo>
                    <a:pt x="18618" y="39573"/>
                  </a:lnTo>
                  <a:close/>
                </a:path>
                <a:path w="38735" h="1056004">
                  <a:moveTo>
                    <a:pt x="20954" y="39573"/>
                  </a:moveTo>
                  <a:lnTo>
                    <a:pt x="18618" y="39573"/>
                  </a:lnTo>
                  <a:lnTo>
                    <a:pt x="20957" y="41774"/>
                  </a:lnTo>
                  <a:lnTo>
                    <a:pt x="20954" y="39573"/>
                  </a:lnTo>
                  <a:close/>
                </a:path>
              </a:pathLst>
            </a:custGeom>
            <a:solidFill>
              <a:srgbClr val="231F20"/>
            </a:solidFill>
          </p:spPr>
          <p:txBody>
            <a:bodyPr wrap="square" lIns="0" tIns="0" rIns="0" bIns="0" rtlCol="0"/>
            <a:lstStyle/>
            <a:p>
              <a:endParaRPr/>
            </a:p>
          </p:txBody>
        </p:sp>
        <p:sp>
          <p:nvSpPr>
            <p:cNvPr id="14" name="object 14"/>
            <p:cNvSpPr/>
            <p:nvPr/>
          </p:nvSpPr>
          <p:spPr>
            <a:xfrm>
              <a:off x="1933037" y="3450308"/>
              <a:ext cx="1174750" cy="1188720"/>
            </a:xfrm>
            <a:custGeom>
              <a:avLst/>
              <a:gdLst/>
              <a:ahLst/>
              <a:cxnLst/>
              <a:rect l="l" t="t" r="r" b="b"/>
              <a:pathLst>
                <a:path w="1174750" h="1188720">
                  <a:moveTo>
                    <a:pt x="871664" y="0"/>
                  </a:moveTo>
                  <a:lnTo>
                    <a:pt x="912616" y="27711"/>
                  </a:lnTo>
                  <a:lnTo>
                    <a:pt x="951383" y="58477"/>
                  </a:lnTo>
                  <a:lnTo>
                    <a:pt x="987534" y="92300"/>
                  </a:lnTo>
                  <a:lnTo>
                    <a:pt x="1020635" y="129184"/>
                  </a:lnTo>
                  <a:lnTo>
                    <a:pt x="1050429" y="166815"/>
                  </a:lnTo>
                  <a:lnTo>
                    <a:pt x="1076977" y="205959"/>
                  </a:lnTo>
                  <a:lnTo>
                    <a:pt x="1100294" y="246440"/>
                  </a:lnTo>
                  <a:lnTo>
                    <a:pt x="1120393" y="288082"/>
                  </a:lnTo>
                  <a:lnTo>
                    <a:pt x="1137289" y="330708"/>
                  </a:lnTo>
                  <a:lnTo>
                    <a:pt x="1150997" y="374144"/>
                  </a:lnTo>
                  <a:lnTo>
                    <a:pt x="1161531" y="418214"/>
                  </a:lnTo>
                  <a:lnTo>
                    <a:pt x="1168906" y="462741"/>
                  </a:lnTo>
                  <a:lnTo>
                    <a:pt x="1173135" y="507550"/>
                  </a:lnTo>
                  <a:lnTo>
                    <a:pt x="1174234" y="552466"/>
                  </a:lnTo>
                  <a:lnTo>
                    <a:pt x="1172216" y="597312"/>
                  </a:lnTo>
                  <a:lnTo>
                    <a:pt x="1167096" y="641913"/>
                  </a:lnTo>
                  <a:lnTo>
                    <a:pt x="1158889" y="686093"/>
                  </a:lnTo>
                  <a:lnTo>
                    <a:pt x="1147609" y="729676"/>
                  </a:lnTo>
                  <a:lnTo>
                    <a:pt x="1133271" y="772486"/>
                  </a:lnTo>
                  <a:lnTo>
                    <a:pt x="1115888" y="814348"/>
                  </a:lnTo>
                  <a:lnTo>
                    <a:pt x="1095476" y="855086"/>
                  </a:lnTo>
                  <a:lnTo>
                    <a:pt x="1072048" y="894524"/>
                  </a:lnTo>
                  <a:lnTo>
                    <a:pt x="1045620" y="932486"/>
                  </a:lnTo>
                  <a:lnTo>
                    <a:pt x="1016205" y="968797"/>
                  </a:lnTo>
                  <a:lnTo>
                    <a:pt x="983818" y="1003280"/>
                  </a:lnTo>
                  <a:lnTo>
                    <a:pt x="948474" y="1035761"/>
                  </a:lnTo>
                  <a:lnTo>
                    <a:pt x="910842" y="1065403"/>
                  </a:lnTo>
                  <a:lnTo>
                    <a:pt x="871698" y="1091813"/>
                  </a:lnTo>
                  <a:lnTo>
                    <a:pt x="831218" y="1115004"/>
                  </a:lnTo>
                  <a:lnTo>
                    <a:pt x="789577" y="1134990"/>
                  </a:lnTo>
                  <a:lnTo>
                    <a:pt x="746951" y="1151786"/>
                  </a:lnTo>
                  <a:lnTo>
                    <a:pt x="703515" y="1165404"/>
                  </a:lnTo>
                  <a:lnTo>
                    <a:pt x="659446" y="1175859"/>
                  </a:lnTo>
                  <a:lnTo>
                    <a:pt x="614920" y="1183165"/>
                  </a:lnTo>
                  <a:lnTo>
                    <a:pt x="570111" y="1187334"/>
                  </a:lnTo>
                  <a:lnTo>
                    <a:pt x="525196" y="1188382"/>
                  </a:lnTo>
                  <a:lnTo>
                    <a:pt x="480350" y="1186321"/>
                  </a:lnTo>
                  <a:lnTo>
                    <a:pt x="435750" y="1181165"/>
                  </a:lnTo>
                  <a:lnTo>
                    <a:pt x="391570" y="1172929"/>
                  </a:lnTo>
                  <a:lnTo>
                    <a:pt x="347987" y="1161626"/>
                  </a:lnTo>
                  <a:lnTo>
                    <a:pt x="305177" y="1147270"/>
                  </a:lnTo>
                  <a:lnTo>
                    <a:pt x="263315" y="1129874"/>
                  </a:lnTo>
                  <a:lnTo>
                    <a:pt x="222577" y="1109453"/>
                  </a:lnTo>
                  <a:lnTo>
                    <a:pt x="183138" y="1086020"/>
                  </a:lnTo>
                  <a:lnTo>
                    <a:pt x="145175" y="1059588"/>
                  </a:lnTo>
                  <a:lnTo>
                    <a:pt x="108864" y="1030173"/>
                  </a:lnTo>
                  <a:lnTo>
                    <a:pt x="74379" y="997787"/>
                  </a:lnTo>
                  <a:lnTo>
                    <a:pt x="41897" y="962444"/>
                  </a:lnTo>
                  <a:lnTo>
                    <a:pt x="9820" y="921205"/>
                  </a:lnTo>
                  <a:lnTo>
                    <a:pt x="0" y="906576"/>
                  </a:lnTo>
                </a:path>
              </a:pathLst>
            </a:custGeom>
            <a:ln w="6985">
              <a:solidFill>
                <a:srgbClr val="231F20"/>
              </a:solidFill>
            </a:ln>
          </p:spPr>
          <p:txBody>
            <a:bodyPr wrap="square" lIns="0" tIns="0" rIns="0" bIns="0" rtlCol="0"/>
            <a:lstStyle/>
            <a:p>
              <a:endParaRPr/>
            </a:p>
          </p:txBody>
        </p:sp>
      </p:grpSp>
      <p:pic>
        <p:nvPicPr>
          <p:cNvPr id="15" name="object 15"/>
          <p:cNvPicPr/>
          <p:nvPr/>
        </p:nvPicPr>
        <p:blipFill>
          <a:blip r:embed="rId3" cstate="print"/>
          <a:stretch>
            <a:fillRect/>
          </a:stretch>
        </p:blipFill>
        <p:spPr>
          <a:xfrm>
            <a:off x="8130617" y="1985988"/>
            <a:ext cx="279317" cy="321208"/>
          </a:xfrm>
          <a:prstGeom prst="rect">
            <a:avLst/>
          </a:prstGeom>
        </p:spPr>
      </p:pic>
      <p:grpSp>
        <p:nvGrpSpPr>
          <p:cNvPr id="16" name="object 16"/>
          <p:cNvGrpSpPr/>
          <p:nvPr/>
        </p:nvGrpSpPr>
        <p:grpSpPr>
          <a:xfrm>
            <a:off x="7153046" y="1671778"/>
            <a:ext cx="544830" cy="300355"/>
            <a:chOff x="2469921" y="1671777"/>
            <a:chExt cx="544830" cy="300355"/>
          </a:xfrm>
        </p:grpSpPr>
        <p:pic>
          <p:nvPicPr>
            <p:cNvPr id="17" name="object 17"/>
            <p:cNvPicPr/>
            <p:nvPr/>
          </p:nvPicPr>
          <p:blipFill>
            <a:blip r:embed="rId4" cstate="print"/>
            <a:stretch>
              <a:fillRect/>
            </a:stretch>
          </p:blipFill>
          <p:spPr>
            <a:xfrm>
              <a:off x="2469921" y="1671777"/>
              <a:ext cx="265341" cy="153619"/>
            </a:xfrm>
            <a:prstGeom prst="rect">
              <a:avLst/>
            </a:prstGeom>
          </p:spPr>
        </p:pic>
        <p:pic>
          <p:nvPicPr>
            <p:cNvPr id="18" name="object 18"/>
            <p:cNvPicPr/>
            <p:nvPr/>
          </p:nvPicPr>
          <p:blipFill>
            <a:blip r:embed="rId5" cstate="print"/>
            <a:stretch>
              <a:fillRect/>
            </a:stretch>
          </p:blipFill>
          <p:spPr>
            <a:xfrm>
              <a:off x="2756204" y="1818411"/>
              <a:ext cx="258368" cy="153619"/>
            </a:xfrm>
            <a:prstGeom prst="rect">
              <a:avLst/>
            </a:prstGeom>
          </p:spPr>
        </p:pic>
      </p:grpSp>
      <p:grpSp>
        <p:nvGrpSpPr>
          <p:cNvPr id="19" name="object 19"/>
          <p:cNvGrpSpPr/>
          <p:nvPr/>
        </p:nvGrpSpPr>
        <p:grpSpPr>
          <a:xfrm>
            <a:off x="5935730" y="800101"/>
            <a:ext cx="3075305" cy="1696085"/>
            <a:chOff x="1252604" y="800100"/>
            <a:chExt cx="3075305" cy="1696085"/>
          </a:xfrm>
        </p:grpSpPr>
        <p:pic>
          <p:nvPicPr>
            <p:cNvPr id="20" name="object 20"/>
            <p:cNvPicPr/>
            <p:nvPr/>
          </p:nvPicPr>
          <p:blipFill>
            <a:blip r:embed="rId6" cstate="print"/>
            <a:stretch>
              <a:fillRect/>
            </a:stretch>
          </p:blipFill>
          <p:spPr>
            <a:xfrm>
              <a:off x="1764665" y="1923148"/>
              <a:ext cx="391032" cy="384048"/>
            </a:xfrm>
            <a:prstGeom prst="rect">
              <a:avLst/>
            </a:prstGeom>
          </p:spPr>
        </p:pic>
        <p:sp>
          <p:nvSpPr>
            <p:cNvPr id="21" name="object 21"/>
            <p:cNvSpPr/>
            <p:nvPr/>
          </p:nvSpPr>
          <p:spPr>
            <a:xfrm>
              <a:off x="1256097" y="1415742"/>
              <a:ext cx="894080" cy="894080"/>
            </a:xfrm>
            <a:custGeom>
              <a:avLst/>
              <a:gdLst/>
              <a:ahLst/>
              <a:cxnLst/>
              <a:rect l="l" t="t" r="r" b="b"/>
              <a:pathLst>
                <a:path w="894080" h="894080">
                  <a:moveTo>
                    <a:pt x="446887" y="0"/>
                  </a:moveTo>
                  <a:lnTo>
                    <a:pt x="398211" y="2623"/>
                  </a:lnTo>
                  <a:lnTo>
                    <a:pt x="351049" y="10311"/>
                  </a:lnTo>
                  <a:lnTo>
                    <a:pt x="305674" y="22790"/>
                  </a:lnTo>
                  <a:lnTo>
                    <a:pt x="262359" y="39788"/>
                  </a:lnTo>
                  <a:lnTo>
                    <a:pt x="221378" y="61032"/>
                  </a:lnTo>
                  <a:lnTo>
                    <a:pt x="183004" y="86248"/>
                  </a:lnTo>
                  <a:lnTo>
                    <a:pt x="147509" y="115163"/>
                  </a:lnTo>
                  <a:lnTo>
                    <a:pt x="115167" y="147504"/>
                  </a:lnTo>
                  <a:lnTo>
                    <a:pt x="86251" y="182998"/>
                  </a:lnTo>
                  <a:lnTo>
                    <a:pt x="61035" y="221373"/>
                  </a:lnTo>
                  <a:lnTo>
                    <a:pt x="39790" y="262354"/>
                  </a:lnTo>
                  <a:lnTo>
                    <a:pt x="22792" y="305669"/>
                  </a:lnTo>
                  <a:lnTo>
                    <a:pt x="10311" y="351045"/>
                  </a:lnTo>
                  <a:lnTo>
                    <a:pt x="2623" y="398209"/>
                  </a:lnTo>
                  <a:lnTo>
                    <a:pt x="0" y="446887"/>
                  </a:lnTo>
                  <a:lnTo>
                    <a:pt x="2623" y="495566"/>
                  </a:lnTo>
                  <a:lnTo>
                    <a:pt x="10311" y="542730"/>
                  </a:lnTo>
                  <a:lnTo>
                    <a:pt x="22792" y="588106"/>
                  </a:lnTo>
                  <a:lnTo>
                    <a:pt x="39790" y="631422"/>
                  </a:lnTo>
                  <a:lnTo>
                    <a:pt x="61035" y="672405"/>
                  </a:lnTo>
                  <a:lnTo>
                    <a:pt x="86251" y="710780"/>
                  </a:lnTo>
                  <a:lnTo>
                    <a:pt x="115167" y="746276"/>
                  </a:lnTo>
                  <a:lnTo>
                    <a:pt x="147509" y="778618"/>
                  </a:lnTo>
                  <a:lnTo>
                    <a:pt x="183004" y="807535"/>
                  </a:lnTo>
                  <a:lnTo>
                    <a:pt x="221378" y="832752"/>
                  </a:lnTo>
                  <a:lnTo>
                    <a:pt x="262359" y="853996"/>
                  </a:lnTo>
                  <a:lnTo>
                    <a:pt x="305674" y="870995"/>
                  </a:lnTo>
                  <a:lnTo>
                    <a:pt x="351049" y="883475"/>
                  </a:lnTo>
                  <a:lnTo>
                    <a:pt x="398211" y="891164"/>
                  </a:lnTo>
                  <a:lnTo>
                    <a:pt x="446887" y="893787"/>
                  </a:lnTo>
                  <a:lnTo>
                    <a:pt x="495565" y="891164"/>
                  </a:lnTo>
                  <a:lnTo>
                    <a:pt x="542729" y="883475"/>
                  </a:lnTo>
                  <a:lnTo>
                    <a:pt x="588105" y="870995"/>
                  </a:lnTo>
                  <a:lnTo>
                    <a:pt x="631420" y="853996"/>
                  </a:lnTo>
                  <a:lnTo>
                    <a:pt x="672401" y="832752"/>
                  </a:lnTo>
                  <a:lnTo>
                    <a:pt x="710776" y="807535"/>
                  </a:lnTo>
                  <a:lnTo>
                    <a:pt x="746270" y="778618"/>
                  </a:lnTo>
                  <a:lnTo>
                    <a:pt x="778611" y="746276"/>
                  </a:lnTo>
                  <a:lnTo>
                    <a:pt x="807526" y="710780"/>
                  </a:lnTo>
                  <a:lnTo>
                    <a:pt x="832742" y="672405"/>
                  </a:lnTo>
                  <a:lnTo>
                    <a:pt x="853986" y="631422"/>
                  </a:lnTo>
                  <a:lnTo>
                    <a:pt x="870984" y="588106"/>
                  </a:lnTo>
                  <a:lnTo>
                    <a:pt x="883463" y="542730"/>
                  </a:lnTo>
                  <a:lnTo>
                    <a:pt x="891151" y="495566"/>
                  </a:lnTo>
                  <a:lnTo>
                    <a:pt x="893775" y="446887"/>
                  </a:lnTo>
                  <a:lnTo>
                    <a:pt x="891151" y="398209"/>
                  </a:lnTo>
                  <a:lnTo>
                    <a:pt x="883463" y="351045"/>
                  </a:lnTo>
                  <a:lnTo>
                    <a:pt x="870984" y="305669"/>
                  </a:lnTo>
                  <a:lnTo>
                    <a:pt x="853986" y="262354"/>
                  </a:lnTo>
                  <a:lnTo>
                    <a:pt x="832742" y="221373"/>
                  </a:lnTo>
                  <a:lnTo>
                    <a:pt x="807526" y="182998"/>
                  </a:lnTo>
                  <a:lnTo>
                    <a:pt x="778611" y="147504"/>
                  </a:lnTo>
                  <a:lnTo>
                    <a:pt x="746270" y="115163"/>
                  </a:lnTo>
                  <a:lnTo>
                    <a:pt x="710776" y="86248"/>
                  </a:lnTo>
                  <a:lnTo>
                    <a:pt x="672401" y="61032"/>
                  </a:lnTo>
                  <a:lnTo>
                    <a:pt x="631420" y="39788"/>
                  </a:lnTo>
                  <a:lnTo>
                    <a:pt x="588105" y="22790"/>
                  </a:lnTo>
                  <a:lnTo>
                    <a:pt x="542729" y="10311"/>
                  </a:lnTo>
                  <a:lnTo>
                    <a:pt x="495565" y="2623"/>
                  </a:lnTo>
                  <a:lnTo>
                    <a:pt x="446887" y="0"/>
                  </a:lnTo>
                  <a:close/>
                </a:path>
              </a:pathLst>
            </a:custGeom>
            <a:solidFill>
              <a:srgbClr val="FFFFFF"/>
            </a:solidFill>
          </p:spPr>
          <p:txBody>
            <a:bodyPr wrap="square" lIns="0" tIns="0" rIns="0" bIns="0" rtlCol="0"/>
            <a:lstStyle/>
            <a:p>
              <a:endParaRPr/>
            </a:p>
          </p:txBody>
        </p:sp>
        <p:sp>
          <p:nvSpPr>
            <p:cNvPr id="22" name="object 22"/>
            <p:cNvSpPr/>
            <p:nvPr/>
          </p:nvSpPr>
          <p:spPr>
            <a:xfrm>
              <a:off x="1256097" y="1415742"/>
              <a:ext cx="894080" cy="894080"/>
            </a:xfrm>
            <a:custGeom>
              <a:avLst/>
              <a:gdLst/>
              <a:ahLst/>
              <a:cxnLst/>
              <a:rect l="l" t="t" r="r" b="b"/>
              <a:pathLst>
                <a:path w="894080" h="894080">
                  <a:moveTo>
                    <a:pt x="446887" y="0"/>
                  </a:moveTo>
                  <a:lnTo>
                    <a:pt x="398211" y="2623"/>
                  </a:lnTo>
                  <a:lnTo>
                    <a:pt x="351049" y="10311"/>
                  </a:lnTo>
                  <a:lnTo>
                    <a:pt x="305674" y="22790"/>
                  </a:lnTo>
                  <a:lnTo>
                    <a:pt x="262359" y="39788"/>
                  </a:lnTo>
                  <a:lnTo>
                    <a:pt x="221378" y="61032"/>
                  </a:lnTo>
                  <a:lnTo>
                    <a:pt x="183004" y="86248"/>
                  </a:lnTo>
                  <a:lnTo>
                    <a:pt x="147509" y="115163"/>
                  </a:lnTo>
                  <a:lnTo>
                    <a:pt x="115167" y="147504"/>
                  </a:lnTo>
                  <a:lnTo>
                    <a:pt x="86251" y="182998"/>
                  </a:lnTo>
                  <a:lnTo>
                    <a:pt x="61035" y="221373"/>
                  </a:lnTo>
                  <a:lnTo>
                    <a:pt x="39790" y="262354"/>
                  </a:lnTo>
                  <a:lnTo>
                    <a:pt x="22792" y="305669"/>
                  </a:lnTo>
                  <a:lnTo>
                    <a:pt x="10311" y="351045"/>
                  </a:lnTo>
                  <a:lnTo>
                    <a:pt x="2623" y="398209"/>
                  </a:lnTo>
                  <a:lnTo>
                    <a:pt x="0" y="446887"/>
                  </a:lnTo>
                  <a:lnTo>
                    <a:pt x="2623" y="495566"/>
                  </a:lnTo>
                  <a:lnTo>
                    <a:pt x="10311" y="542730"/>
                  </a:lnTo>
                  <a:lnTo>
                    <a:pt x="22792" y="588106"/>
                  </a:lnTo>
                  <a:lnTo>
                    <a:pt x="39790" y="631422"/>
                  </a:lnTo>
                  <a:lnTo>
                    <a:pt x="61035" y="672405"/>
                  </a:lnTo>
                  <a:lnTo>
                    <a:pt x="86251" y="710780"/>
                  </a:lnTo>
                  <a:lnTo>
                    <a:pt x="115167" y="746276"/>
                  </a:lnTo>
                  <a:lnTo>
                    <a:pt x="147509" y="778618"/>
                  </a:lnTo>
                  <a:lnTo>
                    <a:pt x="183004" y="807535"/>
                  </a:lnTo>
                  <a:lnTo>
                    <a:pt x="221378" y="832752"/>
                  </a:lnTo>
                  <a:lnTo>
                    <a:pt x="262359" y="853996"/>
                  </a:lnTo>
                  <a:lnTo>
                    <a:pt x="305674" y="870995"/>
                  </a:lnTo>
                  <a:lnTo>
                    <a:pt x="351049" y="883475"/>
                  </a:lnTo>
                  <a:lnTo>
                    <a:pt x="398211" y="891164"/>
                  </a:lnTo>
                  <a:lnTo>
                    <a:pt x="446887" y="893787"/>
                  </a:lnTo>
                  <a:lnTo>
                    <a:pt x="495565" y="891164"/>
                  </a:lnTo>
                  <a:lnTo>
                    <a:pt x="542729" y="883475"/>
                  </a:lnTo>
                  <a:lnTo>
                    <a:pt x="588105" y="870995"/>
                  </a:lnTo>
                  <a:lnTo>
                    <a:pt x="631420" y="853996"/>
                  </a:lnTo>
                  <a:lnTo>
                    <a:pt x="672401" y="832752"/>
                  </a:lnTo>
                  <a:lnTo>
                    <a:pt x="710776" y="807535"/>
                  </a:lnTo>
                  <a:lnTo>
                    <a:pt x="746270" y="778618"/>
                  </a:lnTo>
                  <a:lnTo>
                    <a:pt x="778611" y="746276"/>
                  </a:lnTo>
                  <a:lnTo>
                    <a:pt x="807526" y="710780"/>
                  </a:lnTo>
                  <a:lnTo>
                    <a:pt x="832742" y="672405"/>
                  </a:lnTo>
                  <a:lnTo>
                    <a:pt x="853986" y="631422"/>
                  </a:lnTo>
                  <a:lnTo>
                    <a:pt x="870984" y="588106"/>
                  </a:lnTo>
                  <a:lnTo>
                    <a:pt x="883463" y="542730"/>
                  </a:lnTo>
                  <a:lnTo>
                    <a:pt x="891151" y="495566"/>
                  </a:lnTo>
                  <a:lnTo>
                    <a:pt x="893775" y="446887"/>
                  </a:lnTo>
                  <a:lnTo>
                    <a:pt x="891151" y="398209"/>
                  </a:lnTo>
                  <a:lnTo>
                    <a:pt x="883463" y="351045"/>
                  </a:lnTo>
                  <a:lnTo>
                    <a:pt x="870984" y="305669"/>
                  </a:lnTo>
                  <a:lnTo>
                    <a:pt x="853986" y="262354"/>
                  </a:lnTo>
                  <a:lnTo>
                    <a:pt x="832742" y="221373"/>
                  </a:lnTo>
                  <a:lnTo>
                    <a:pt x="807526" y="182998"/>
                  </a:lnTo>
                  <a:lnTo>
                    <a:pt x="778611" y="147504"/>
                  </a:lnTo>
                  <a:lnTo>
                    <a:pt x="746270" y="115163"/>
                  </a:lnTo>
                  <a:lnTo>
                    <a:pt x="710776" y="86248"/>
                  </a:lnTo>
                  <a:lnTo>
                    <a:pt x="672401" y="61032"/>
                  </a:lnTo>
                  <a:lnTo>
                    <a:pt x="631420" y="39788"/>
                  </a:lnTo>
                  <a:lnTo>
                    <a:pt x="588105" y="22790"/>
                  </a:lnTo>
                  <a:lnTo>
                    <a:pt x="542729" y="10311"/>
                  </a:lnTo>
                  <a:lnTo>
                    <a:pt x="495565" y="2623"/>
                  </a:lnTo>
                  <a:lnTo>
                    <a:pt x="446887" y="0"/>
                  </a:lnTo>
                </a:path>
              </a:pathLst>
            </a:custGeom>
            <a:ln w="6985">
              <a:solidFill>
                <a:srgbClr val="231F20"/>
              </a:solidFill>
            </a:ln>
          </p:spPr>
          <p:txBody>
            <a:bodyPr wrap="square" lIns="0" tIns="0" rIns="0" bIns="0" rtlCol="0"/>
            <a:lstStyle/>
            <a:p>
              <a:endParaRPr/>
            </a:p>
          </p:txBody>
        </p:sp>
        <p:pic>
          <p:nvPicPr>
            <p:cNvPr id="23" name="object 23"/>
            <p:cNvPicPr/>
            <p:nvPr/>
          </p:nvPicPr>
          <p:blipFill>
            <a:blip r:embed="rId7" cstate="print"/>
            <a:stretch>
              <a:fillRect/>
            </a:stretch>
          </p:blipFill>
          <p:spPr>
            <a:xfrm>
              <a:off x="1450441" y="2307196"/>
              <a:ext cx="2723261" cy="188531"/>
            </a:xfrm>
            <a:prstGeom prst="rect">
              <a:avLst/>
            </a:prstGeom>
          </p:spPr>
        </p:pic>
        <p:sp>
          <p:nvSpPr>
            <p:cNvPr id="24" name="object 24"/>
            <p:cNvSpPr/>
            <p:nvPr/>
          </p:nvSpPr>
          <p:spPr>
            <a:xfrm>
              <a:off x="1452770" y="2313020"/>
              <a:ext cx="2705100" cy="3810"/>
            </a:xfrm>
            <a:custGeom>
              <a:avLst/>
              <a:gdLst/>
              <a:ahLst/>
              <a:cxnLst/>
              <a:rect l="l" t="t" r="r" b="b"/>
              <a:pathLst>
                <a:path w="2705100" h="3810">
                  <a:moveTo>
                    <a:pt x="0" y="0"/>
                  </a:moveTo>
                  <a:lnTo>
                    <a:pt x="2704630" y="0"/>
                  </a:lnTo>
                </a:path>
                <a:path w="2705100" h="3810">
                  <a:moveTo>
                    <a:pt x="0" y="3492"/>
                  </a:moveTo>
                  <a:lnTo>
                    <a:pt x="2704630" y="3492"/>
                  </a:lnTo>
                </a:path>
              </a:pathLst>
            </a:custGeom>
            <a:ln w="4658">
              <a:solidFill>
                <a:srgbClr val="231F20"/>
              </a:solidFill>
            </a:ln>
          </p:spPr>
          <p:txBody>
            <a:bodyPr wrap="square" lIns="0" tIns="0" rIns="0" bIns="0" rtlCol="0"/>
            <a:lstStyle/>
            <a:p>
              <a:endParaRPr/>
            </a:p>
          </p:txBody>
        </p:sp>
        <p:pic>
          <p:nvPicPr>
            <p:cNvPr id="25" name="object 25"/>
            <p:cNvPicPr/>
            <p:nvPr/>
          </p:nvPicPr>
          <p:blipFill>
            <a:blip r:embed="rId8" cstate="print"/>
            <a:stretch>
              <a:fillRect/>
            </a:stretch>
          </p:blipFill>
          <p:spPr>
            <a:xfrm>
              <a:off x="1389927" y="800100"/>
              <a:ext cx="2937396" cy="1518742"/>
            </a:xfrm>
            <a:prstGeom prst="rect">
              <a:avLst/>
            </a:prstGeom>
          </p:spPr>
        </p:pic>
      </p:grpSp>
      <p:pic>
        <p:nvPicPr>
          <p:cNvPr id="26" name="object 26"/>
          <p:cNvPicPr/>
          <p:nvPr/>
        </p:nvPicPr>
        <p:blipFill>
          <a:blip r:embed="rId9" cstate="print"/>
          <a:stretch>
            <a:fillRect/>
          </a:stretch>
        </p:blipFill>
        <p:spPr>
          <a:xfrm>
            <a:off x="6098667" y="2565565"/>
            <a:ext cx="391033" cy="202488"/>
          </a:xfrm>
          <a:prstGeom prst="rect">
            <a:avLst/>
          </a:prstGeom>
        </p:spPr>
      </p:pic>
      <p:sp>
        <p:nvSpPr>
          <p:cNvPr id="27" name="object 27"/>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154</a:t>
            </a:r>
            <a:endParaRPr sz="900">
              <a:latin typeface="Arial"/>
              <a:cs typeface="Arial"/>
            </a:endParaRPr>
          </a:p>
        </p:txBody>
      </p:sp>
      <p:sp>
        <p:nvSpPr>
          <p:cNvPr id="28" name="object 28"/>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29" name="object 29"/>
          <p:cNvSpPr txBox="1"/>
          <p:nvPr/>
        </p:nvSpPr>
        <p:spPr>
          <a:xfrm>
            <a:off x="6591048" y="2613987"/>
            <a:ext cx="641350" cy="105157"/>
          </a:xfrm>
          <a:prstGeom prst="rect">
            <a:avLst/>
          </a:prstGeom>
        </p:spPr>
        <p:txBody>
          <a:bodyPr vert="horz" wrap="square" lIns="0" tIns="12700" rIns="0" bIns="0" rtlCol="0">
            <a:spAutoFit/>
          </a:bodyPr>
          <a:lstStyle/>
          <a:p>
            <a:pPr marL="12700">
              <a:spcBef>
                <a:spcPts val="100"/>
              </a:spcBef>
            </a:pPr>
            <a:r>
              <a:rPr sz="600" spc="5" dirty="0">
                <a:solidFill>
                  <a:srgbClr val="171514"/>
                </a:solidFill>
                <a:latin typeface="Microsoft Sans Serif"/>
                <a:cs typeface="Microsoft Sans Serif"/>
              </a:rPr>
              <a:t>zonas</a:t>
            </a:r>
            <a:r>
              <a:rPr sz="600" spc="-30" dirty="0">
                <a:solidFill>
                  <a:srgbClr val="171514"/>
                </a:solidFill>
                <a:latin typeface="Microsoft Sans Serif"/>
                <a:cs typeface="Microsoft Sans Serif"/>
              </a:rPr>
              <a:t> </a:t>
            </a:r>
            <a:r>
              <a:rPr sz="600" spc="20" dirty="0">
                <a:solidFill>
                  <a:srgbClr val="171514"/>
                </a:solidFill>
                <a:latin typeface="Microsoft Sans Serif"/>
                <a:cs typeface="Microsoft Sans Serif"/>
              </a:rPr>
              <a:t>protegidas</a:t>
            </a:r>
            <a:endParaRPr sz="600">
              <a:latin typeface="Microsoft Sans Serif"/>
              <a:cs typeface="Microsoft Sans Serif"/>
            </a:endParaRPr>
          </a:p>
        </p:txBody>
      </p:sp>
      <p:sp>
        <p:nvSpPr>
          <p:cNvPr id="30" name="object 30"/>
          <p:cNvSpPr txBox="1"/>
          <p:nvPr/>
        </p:nvSpPr>
        <p:spPr>
          <a:xfrm>
            <a:off x="7652417" y="2617493"/>
            <a:ext cx="1229360" cy="105157"/>
          </a:xfrm>
          <a:prstGeom prst="rect">
            <a:avLst/>
          </a:prstGeom>
        </p:spPr>
        <p:txBody>
          <a:bodyPr vert="horz" wrap="square" lIns="0" tIns="12700" rIns="0" bIns="0" rtlCol="0">
            <a:spAutoFit/>
          </a:bodyPr>
          <a:lstStyle/>
          <a:p>
            <a:pPr marL="12700">
              <a:spcBef>
                <a:spcPts val="100"/>
              </a:spcBef>
              <a:tabLst>
                <a:tab pos="365760" algn="l"/>
              </a:tabLst>
            </a:pPr>
            <a:r>
              <a:rPr sz="900" u="heavy" baseline="4629" dirty="0">
                <a:solidFill>
                  <a:srgbClr val="171514"/>
                </a:solidFill>
                <a:uFill>
                  <a:solidFill>
                    <a:srgbClr val="231F20"/>
                  </a:solidFill>
                </a:uFill>
                <a:latin typeface="Times New Roman"/>
                <a:cs typeface="Times New Roman"/>
              </a:rPr>
              <a:t> 	</a:t>
            </a:r>
            <a:r>
              <a:rPr lang="es-ES" sz="900" baseline="4629" dirty="0" smtClean="0">
                <a:solidFill>
                  <a:srgbClr val="171514"/>
                </a:solidFill>
                <a:latin typeface="Times New Roman"/>
                <a:cs typeface="Times New Roman"/>
              </a:rPr>
              <a:t> </a:t>
            </a:r>
            <a:r>
              <a:rPr sz="600" spc="5" dirty="0" smtClean="0">
                <a:solidFill>
                  <a:srgbClr val="171514"/>
                </a:solidFill>
                <a:latin typeface="Microsoft Sans Serif"/>
                <a:cs typeface="Microsoft Sans Serif"/>
              </a:rPr>
              <a:t>zonas</a:t>
            </a:r>
            <a:r>
              <a:rPr sz="600" spc="-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desprotegidas</a:t>
            </a:r>
            <a:endParaRPr sz="600" dirty="0">
              <a:latin typeface="Microsoft Sans Serif"/>
              <a:cs typeface="Microsoft Sans Serif"/>
            </a:endParaRPr>
          </a:p>
        </p:txBody>
      </p:sp>
      <p:sp>
        <p:nvSpPr>
          <p:cNvPr id="31" name="object 31"/>
          <p:cNvSpPr txBox="1"/>
          <p:nvPr/>
        </p:nvSpPr>
        <p:spPr>
          <a:xfrm>
            <a:off x="5337172" y="2981821"/>
            <a:ext cx="3878579"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5" dirty="0">
                <a:solidFill>
                  <a:srgbClr val="171514"/>
                </a:solidFill>
                <a:latin typeface="Arial"/>
                <a:cs typeface="Arial"/>
              </a:rPr>
              <a:t> </a:t>
            </a:r>
            <a:r>
              <a:rPr sz="700" b="1" spc="10" dirty="0">
                <a:solidFill>
                  <a:srgbClr val="171514"/>
                </a:solidFill>
                <a:latin typeface="Arial"/>
                <a:cs typeface="Arial"/>
              </a:rPr>
              <a:t>8.16</a:t>
            </a:r>
            <a:r>
              <a:rPr sz="700" spc="10" dirty="0">
                <a:solidFill>
                  <a:srgbClr val="171514"/>
                </a:solidFill>
                <a:latin typeface="Microsoft Sans Serif"/>
                <a:cs typeface="Microsoft Sans Serif"/>
              </a:rPr>
              <a:t>Camino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esfera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rodante</a:t>
            </a:r>
            <a:r>
              <a:rPr sz="700" spc="1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identificar</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superficies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necesitan</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protección.</a:t>
            </a:r>
            <a:endParaRPr sz="700">
              <a:latin typeface="Microsoft Sans Serif"/>
              <a:cs typeface="Microsoft Sans Serif"/>
            </a:endParaRPr>
          </a:p>
        </p:txBody>
      </p:sp>
      <p:sp>
        <p:nvSpPr>
          <p:cNvPr id="32" name="object 32"/>
          <p:cNvSpPr txBox="1"/>
          <p:nvPr/>
        </p:nvSpPr>
        <p:spPr>
          <a:xfrm>
            <a:off x="6957213" y="3734978"/>
            <a:ext cx="506730" cy="105157"/>
          </a:xfrm>
          <a:prstGeom prst="rect">
            <a:avLst/>
          </a:prstGeom>
        </p:spPr>
        <p:txBody>
          <a:bodyPr vert="horz" wrap="square" lIns="0" tIns="12700" rIns="0" bIns="0" rtlCol="0">
            <a:spAutoFit/>
          </a:bodyPr>
          <a:lstStyle/>
          <a:p>
            <a:pPr marL="12700">
              <a:spcBef>
                <a:spcPts val="100"/>
              </a:spcBef>
            </a:pPr>
            <a:r>
              <a:rPr sz="600" spc="25" dirty="0">
                <a:solidFill>
                  <a:srgbClr val="171514"/>
                </a:solidFill>
                <a:latin typeface="Microsoft Sans Serif"/>
                <a:cs typeface="Microsoft Sans Serif"/>
              </a:rPr>
              <a:t>desprotegido</a:t>
            </a:r>
            <a:endParaRPr sz="600">
              <a:latin typeface="Microsoft Sans Serif"/>
              <a:cs typeface="Microsoft Sans Serif"/>
            </a:endParaRPr>
          </a:p>
        </p:txBody>
      </p:sp>
      <p:sp>
        <p:nvSpPr>
          <p:cNvPr id="33" name="object 33"/>
          <p:cNvSpPr txBox="1"/>
          <p:nvPr/>
        </p:nvSpPr>
        <p:spPr>
          <a:xfrm>
            <a:off x="7108485" y="3798707"/>
            <a:ext cx="269240" cy="143629"/>
          </a:xfrm>
          <a:prstGeom prst="rect">
            <a:avLst/>
          </a:prstGeom>
        </p:spPr>
        <p:txBody>
          <a:bodyPr vert="horz" wrap="square" lIns="0" tIns="12700" rIns="0" bIns="0" rtlCol="0">
            <a:spAutoFit/>
          </a:bodyPr>
          <a:lstStyle/>
          <a:p>
            <a:pPr marL="12700">
              <a:spcBef>
                <a:spcPts val="100"/>
              </a:spcBef>
            </a:pPr>
            <a:r>
              <a:rPr sz="850" spc="15" dirty="0">
                <a:solidFill>
                  <a:srgbClr val="171514"/>
                </a:solidFill>
                <a:latin typeface="Microsoft Sans Serif"/>
                <a:cs typeface="Microsoft Sans Serif"/>
              </a:rPr>
              <a:t>zona</a:t>
            </a:r>
            <a:endParaRPr sz="850">
              <a:latin typeface="Microsoft Sans Serif"/>
              <a:cs typeface="Microsoft Sans Serif"/>
            </a:endParaRPr>
          </a:p>
        </p:txBody>
      </p:sp>
      <p:sp>
        <p:nvSpPr>
          <p:cNvPr id="34" name="object 34"/>
          <p:cNvSpPr txBox="1"/>
          <p:nvPr/>
        </p:nvSpPr>
        <p:spPr>
          <a:xfrm>
            <a:off x="6359058" y="4102601"/>
            <a:ext cx="543560"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radio</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0"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25" dirty="0">
                <a:solidFill>
                  <a:srgbClr val="171514"/>
                </a:solidFill>
                <a:latin typeface="Microsoft Sans Serif"/>
                <a:cs typeface="Microsoft Sans Serif"/>
              </a:rPr>
              <a:t> </a:t>
            </a:r>
            <a:r>
              <a:rPr sz="500" spc="10" dirty="0">
                <a:solidFill>
                  <a:srgbClr val="171514"/>
                </a:solidFill>
                <a:latin typeface="Microsoft Sans Serif"/>
                <a:cs typeface="Microsoft Sans Serif"/>
              </a:rPr>
              <a:t>esfera</a:t>
            </a:r>
            <a:endParaRPr sz="500">
              <a:latin typeface="Microsoft Sans Serif"/>
              <a:cs typeface="Microsoft Sans Serif"/>
            </a:endParaRPr>
          </a:p>
        </p:txBody>
      </p:sp>
      <p:sp>
        <p:nvSpPr>
          <p:cNvPr id="35" name="object 35"/>
          <p:cNvSpPr txBox="1"/>
          <p:nvPr/>
        </p:nvSpPr>
        <p:spPr>
          <a:xfrm>
            <a:off x="8301382" y="4182831"/>
            <a:ext cx="296545" cy="74379"/>
          </a:xfrm>
          <a:prstGeom prst="rect">
            <a:avLst/>
          </a:prstGeom>
        </p:spPr>
        <p:txBody>
          <a:bodyPr vert="horz" wrap="square" lIns="0" tIns="12700" rIns="0" bIns="0" rtlCol="0">
            <a:spAutoFit/>
          </a:bodyPr>
          <a:lstStyle/>
          <a:p>
            <a:pPr marL="12700">
              <a:spcBef>
                <a:spcPts val="100"/>
              </a:spcBef>
            </a:pPr>
            <a:r>
              <a:rPr sz="400" spc="5" dirty="0">
                <a:solidFill>
                  <a:srgbClr val="171514"/>
                </a:solidFill>
                <a:latin typeface="Microsoft Sans Serif"/>
                <a:cs typeface="Microsoft Sans Serif"/>
              </a:rPr>
              <a:t>100</a:t>
            </a:r>
            <a:r>
              <a:rPr sz="400" spc="-5" dirty="0">
                <a:solidFill>
                  <a:srgbClr val="171514"/>
                </a:solidFill>
                <a:latin typeface="Microsoft Sans Serif"/>
                <a:cs typeface="Microsoft Sans Serif"/>
              </a:rPr>
              <a:t> </a:t>
            </a:r>
            <a:r>
              <a:rPr lang="es-ES" sz="400" spc="20" dirty="0" smtClean="0">
                <a:solidFill>
                  <a:srgbClr val="171514"/>
                </a:solidFill>
                <a:latin typeface="Microsoft Sans Serif"/>
                <a:cs typeface="Microsoft Sans Serif"/>
              </a:rPr>
              <a:t>m</a:t>
            </a:r>
            <a:r>
              <a:rPr sz="400" spc="20" dirty="0" smtClean="0">
                <a:solidFill>
                  <a:srgbClr val="171514"/>
                </a:solidFill>
                <a:latin typeface="Microsoft Sans Serif"/>
                <a:cs typeface="Microsoft Sans Serif"/>
              </a:rPr>
              <a:t>s</a:t>
            </a:r>
            <a:endParaRPr sz="400" dirty="0">
              <a:latin typeface="Microsoft Sans Serif"/>
              <a:cs typeface="Microsoft Sans Serif"/>
            </a:endParaRPr>
          </a:p>
        </p:txBody>
      </p:sp>
      <p:sp>
        <p:nvSpPr>
          <p:cNvPr id="36" name="object 36"/>
          <p:cNvSpPr txBox="1"/>
          <p:nvPr/>
        </p:nvSpPr>
        <p:spPr>
          <a:xfrm>
            <a:off x="6923503" y="4291898"/>
            <a:ext cx="409575" cy="221615"/>
          </a:xfrm>
          <a:prstGeom prst="rect">
            <a:avLst/>
          </a:prstGeom>
        </p:spPr>
        <p:txBody>
          <a:bodyPr vert="horz" wrap="square" lIns="0" tIns="17780" rIns="0" bIns="0" rtlCol="0">
            <a:spAutoFit/>
          </a:bodyPr>
          <a:lstStyle/>
          <a:p>
            <a:pPr marL="101600" marR="5080" indent="-89535">
              <a:lnSpc>
                <a:spcPts val="760"/>
              </a:lnSpc>
              <a:spcBef>
                <a:spcPts val="140"/>
              </a:spcBef>
            </a:pPr>
            <a:r>
              <a:rPr sz="650" spc="30" dirty="0" err="1" smtClean="0">
                <a:solidFill>
                  <a:srgbClr val="171514"/>
                </a:solidFill>
                <a:latin typeface="Microsoft Sans Serif"/>
                <a:cs typeface="Microsoft Sans Serif"/>
              </a:rPr>
              <a:t>protegido</a:t>
            </a:r>
            <a:r>
              <a:rPr lang="es-ES" sz="650" spc="30" dirty="0" smtClean="0">
                <a:solidFill>
                  <a:srgbClr val="171514"/>
                </a:solidFill>
                <a:latin typeface="Microsoft Sans Serif"/>
                <a:cs typeface="Microsoft Sans Serif"/>
              </a:rPr>
              <a:t> </a:t>
            </a:r>
            <a:r>
              <a:rPr sz="650" spc="5" dirty="0" smtClean="0">
                <a:solidFill>
                  <a:srgbClr val="171514"/>
                </a:solidFill>
                <a:latin typeface="Microsoft Sans Serif"/>
                <a:cs typeface="Microsoft Sans Serif"/>
              </a:rPr>
              <a:t>zonas</a:t>
            </a:r>
            <a:endParaRPr sz="650" dirty="0">
              <a:latin typeface="Microsoft Sans Serif"/>
              <a:cs typeface="Microsoft Sans Serif"/>
            </a:endParaRPr>
          </a:p>
        </p:txBody>
      </p:sp>
      <p:sp>
        <p:nvSpPr>
          <p:cNvPr id="37" name="object 37"/>
          <p:cNvSpPr txBox="1"/>
          <p:nvPr/>
        </p:nvSpPr>
        <p:spPr>
          <a:xfrm>
            <a:off x="5337172" y="4964649"/>
            <a:ext cx="4331335" cy="2857449"/>
          </a:xfrm>
          <a:prstGeom prst="rect">
            <a:avLst/>
          </a:prstGeom>
        </p:spPr>
        <p:txBody>
          <a:bodyPr vert="horz" wrap="square" lIns="0" tIns="12700" rIns="0" bIns="0" rtlCol="0">
            <a:spAutoFit/>
          </a:bodyPr>
          <a:lstStyle/>
          <a:p>
            <a:pPr marL="12700">
              <a:spcBef>
                <a:spcPts val="100"/>
              </a:spcBef>
            </a:pPr>
            <a:r>
              <a:rPr sz="750" b="1" spc="-10" dirty="0">
                <a:solidFill>
                  <a:srgbClr val="171514"/>
                </a:solidFill>
                <a:latin typeface="Arial"/>
                <a:cs typeface="Arial"/>
              </a:rPr>
              <a:t>FIGURA</a:t>
            </a:r>
            <a:r>
              <a:rPr sz="750" b="1" spc="-15" dirty="0">
                <a:solidFill>
                  <a:srgbClr val="171514"/>
                </a:solidFill>
                <a:latin typeface="Arial"/>
                <a:cs typeface="Arial"/>
              </a:rPr>
              <a:t> </a:t>
            </a:r>
            <a:r>
              <a:rPr sz="750" b="1" spc="5" dirty="0">
                <a:solidFill>
                  <a:srgbClr val="171514"/>
                </a:solidFill>
                <a:latin typeface="Arial"/>
                <a:cs typeface="Arial"/>
              </a:rPr>
              <a:t>8.17</a:t>
            </a:r>
            <a:r>
              <a:rPr sz="750" spc="5" dirty="0">
                <a:solidFill>
                  <a:srgbClr val="171514"/>
                </a:solidFill>
                <a:latin typeface="Microsoft Sans Serif"/>
                <a:cs typeface="Microsoft Sans Serif"/>
              </a:rPr>
              <a:t>Zonas</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protegidas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desprotegidas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edificio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alto.</a:t>
            </a:r>
            <a:endParaRPr sz="750" dirty="0">
              <a:latin typeface="Microsoft Sans Serif"/>
              <a:cs typeface="Microsoft Sans Serif"/>
            </a:endParaRPr>
          </a:p>
          <a:p>
            <a:pPr>
              <a:lnSpc>
                <a:spcPct val="100000"/>
              </a:lnSpc>
            </a:pPr>
            <a:endParaRPr sz="1000" dirty="0">
              <a:latin typeface="Microsoft Sans Serif"/>
              <a:cs typeface="Microsoft Sans Serif"/>
            </a:endParaRPr>
          </a:p>
          <a:p>
            <a:pPr marL="12700" marR="5080">
              <a:lnSpc>
                <a:spcPct val="133300"/>
              </a:lnSpc>
              <a:spcBef>
                <a:spcPts val="750"/>
              </a:spcBef>
            </a:pP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suelo,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viaja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hacia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arriba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unirse</a:t>
            </a:r>
            <a:r>
              <a:rPr sz="750" dirty="0">
                <a:solidFill>
                  <a:srgbClr val="171514"/>
                </a:solidFill>
                <a:latin typeface="Microsoft Sans Serif"/>
                <a:cs typeface="Microsoft Sans Serif"/>
              </a:rPr>
              <a:t> a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descendente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35" dirty="0">
                <a:solidFill>
                  <a:srgbClr val="171514"/>
                </a:solidFill>
                <a:latin typeface="Microsoft Sans Serif"/>
                <a:cs typeface="Microsoft Sans Serif"/>
              </a:rPr>
              <a:t>producir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golpe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err="1">
                <a:solidFill>
                  <a:srgbClr val="171514"/>
                </a:solidFill>
                <a:latin typeface="Microsoft Sans Serif"/>
                <a:cs typeface="Microsoft Sans Serif"/>
              </a:rPr>
              <a:t>retorno</a:t>
            </a:r>
            <a:r>
              <a:rPr sz="750" spc="35" dirty="0" smtClean="0">
                <a:solidFill>
                  <a:srgbClr val="171514"/>
                </a:solidFill>
                <a:latin typeface="Microsoft Sans Serif"/>
                <a:cs typeface="Microsoft Sans Serif"/>
              </a:rPr>
              <a:t>.</a:t>
            </a:r>
            <a:r>
              <a:rPr lang="es-ES" sz="750" spc="35"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El</a:t>
            </a:r>
            <a:r>
              <a:rPr sz="75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inicio</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propagación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serpentina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positiva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desde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algún</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punto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dependen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intensidad</a:t>
            </a:r>
            <a:r>
              <a:rPr lang="es-ES" sz="750" spc="2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 </a:t>
            </a:r>
            <a:r>
              <a:rPr sz="750" spc="25" dirty="0">
                <a:solidFill>
                  <a:srgbClr val="171514"/>
                </a:solidFill>
                <a:latin typeface="Microsoft Sans Serif"/>
                <a:cs typeface="Microsoft Sans Serif"/>
              </a:rPr>
              <a:t>campo </a:t>
            </a:r>
            <a:r>
              <a:rPr sz="750" spc="35" dirty="0">
                <a:solidFill>
                  <a:srgbClr val="171514"/>
                </a:solidFill>
                <a:latin typeface="Microsoft Sans Serif"/>
                <a:cs typeface="Microsoft Sans Serif"/>
              </a:rPr>
              <a:t>entre </a:t>
            </a:r>
            <a:r>
              <a:rPr sz="750" spc="-5" dirty="0">
                <a:solidFill>
                  <a:srgbClr val="171514"/>
                </a:solidFill>
                <a:latin typeface="Microsoft Sans Serif"/>
                <a:cs typeface="Microsoft Sans Serif"/>
              </a:rPr>
              <a:t>ese </a:t>
            </a:r>
            <a:r>
              <a:rPr sz="750" spc="45" dirty="0">
                <a:solidFill>
                  <a:srgbClr val="171514"/>
                </a:solidFill>
                <a:latin typeface="Microsoft Sans Serif"/>
                <a:cs typeface="Microsoft Sans Serif"/>
              </a:rPr>
              <a:t>punto </a:t>
            </a:r>
            <a:r>
              <a:rPr sz="750" spc="5" dirty="0">
                <a:solidFill>
                  <a:srgbClr val="171514"/>
                </a:solidFill>
                <a:latin typeface="Microsoft Sans Serif"/>
                <a:cs typeface="Microsoft Sans Serif"/>
              </a:rPr>
              <a:t>y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cargas </a:t>
            </a:r>
            <a:r>
              <a:rPr sz="750" spc="15" dirty="0">
                <a:solidFill>
                  <a:srgbClr val="171514"/>
                </a:solidFill>
                <a:latin typeface="Microsoft Sans Serif"/>
                <a:cs typeface="Microsoft Sans Serif"/>
              </a:rPr>
              <a:t>negativas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punta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guía </a:t>
            </a:r>
            <a:r>
              <a:rPr sz="750" spc="20" dirty="0" err="1">
                <a:solidFill>
                  <a:srgbClr val="171514"/>
                </a:solidFill>
                <a:latin typeface="Microsoft Sans Serif"/>
                <a:cs typeface="Microsoft Sans Serif"/>
              </a:rPr>
              <a:t>descendente</a:t>
            </a:r>
            <a:r>
              <a:rPr sz="750" spc="20"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que</a:t>
            </a:r>
            <a:r>
              <a:rPr lang="es-ES" sz="750" spc="3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alcanzan</a:t>
            </a:r>
            <a:r>
              <a:rPr sz="750" spc="1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valor </a:t>
            </a:r>
            <a:r>
              <a:rPr sz="750" spc="20" dirty="0">
                <a:solidFill>
                  <a:srgbClr val="171514"/>
                </a:solidFill>
                <a:latin typeface="Microsoft Sans Serif"/>
                <a:cs typeface="Microsoft Sans Serif"/>
              </a:rPr>
              <a:t>crítico. Cuanto </a:t>
            </a:r>
            <a:r>
              <a:rPr sz="750" spc="35" dirty="0">
                <a:solidFill>
                  <a:srgbClr val="171514"/>
                </a:solidFill>
                <a:latin typeface="Microsoft Sans Serif"/>
                <a:cs typeface="Microsoft Sans Serif"/>
              </a:rPr>
              <a:t>mayor </a:t>
            </a:r>
            <a:r>
              <a:rPr sz="750" spc="-5" dirty="0">
                <a:solidFill>
                  <a:srgbClr val="171514"/>
                </a:solidFill>
                <a:latin typeface="Microsoft Sans Serif"/>
                <a:cs typeface="Microsoft Sans Serif"/>
              </a:rPr>
              <a:t>sea </a:t>
            </a:r>
            <a:r>
              <a:rPr sz="750" spc="10" dirty="0">
                <a:solidFill>
                  <a:srgbClr val="171514"/>
                </a:solidFill>
                <a:latin typeface="Microsoft Sans Serif"/>
                <a:cs typeface="Microsoft Sans Serif"/>
              </a:rPr>
              <a:t>el </a:t>
            </a:r>
            <a:r>
              <a:rPr sz="750" spc="45" dirty="0">
                <a:solidFill>
                  <a:srgbClr val="171514"/>
                </a:solidFill>
                <a:latin typeface="Microsoft Sans Serif"/>
                <a:cs typeface="Microsoft Sans Serif"/>
              </a:rPr>
              <a:t>número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cargas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punta, </a:t>
            </a:r>
            <a:r>
              <a:rPr sz="750" spc="35" dirty="0">
                <a:solidFill>
                  <a:srgbClr val="171514"/>
                </a:solidFill>
                <a:latin typeface="Microsoft Sans Serif"/>
                <a:cs typeface="Microsoft Sans Serif"/>
              </a:rPr>
              <a:t>mayor </a:t>
            </a:r>
            <a:r>
              <a:rPr sz="750" spc="10" dirty="0" err="1">
                <a:solidFill>
                  <a:srgbClr val="171514"/>
                </a:solidFill>
                <a:latin typeface="Microsoft Sans Serif"/>
                <a:cs typeface="Microsoft Sans Serif"/>
              </a:rPr>
              <a:t>será</a:t>
            </a:r>
            <a:r>
              <a:rPr sz="750" spc="1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distancia</a:t>
            </a:r>
            <a:r>
              <a:rPr sz="750" spc="15" dirty="0" smtClean="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que </a:t>
            </a:r>
            <a:r>
              <a:rPr sz="750" spc="-5" dirty="0">
                <a:solidFill>
                  <a:srgbClr val="171514"/>
                </a:solidFill>
                <a:latin typeface="Microsoft Sans Serif"/>
                <a:cs typeface="Microsoft Sans Serif"/>
              </a:rPr>
              <a:t>se </a:t>
            </a:r>
            <a:r>
              <a:rPr sz="750" spc="5" dirty="0">
                <a:solidFill>
                  <a:srgbClr val="171514"/>
                </a:solidFill>
                <a:latin typeface="Microsoft Sans Serif"/>
                <a:cs typeface="Microsoft Sans Serif"/>
              </a:rPr>
              <a:t>alcanza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campo </a:t>
            </a:r>
            <a:r>
              <a:rPr sz="750" spc="20" dirty="0">
                <a:solidFill>
                  <a:srgbClr val="171514"/>
                </a:solidFill>
                <a:latin typeface="Microsoft Sans Serif"/>
                <a:cs typeface="Microsoft Sans Serif"/>
              </a:rPr>
              <a:t>crítico </a:t>
            </a:r>
            <a:r>
              <a:rPr sz="750" dirty="0">
                <a:solidFill>
                  <a:srgbClr val="171514"/>
                </a:solidFill>
                <a:latin typeface="Microsoft Sans Serif"/>
                <a:cs typeface="Microsoft Sans Serif"/>
              </a:rPr>
              <a:t>y, </a:t>
            </a:r>
            <a:r>
              <a:rPr sz="750" spc="45" dirty="0">
                <a:solidFill>
                  <a:srgbClr val="171514"/>
                </a:solidFill>
                <a:latin typeface="Microsoft Sans Serif"/>
                <a:cs typeface="Microsoft Sans Serif"/>
              </a:rPr>
              <a:t>por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tanto, </a:t>
            </a:r>
            <a:r>
              <a:rPr sz="750" spc="35" dirty="0">
                <a:solidFill>
                  <a:srgbClr val="171514"/>
                </a:solidFill>
                <a:latin typeface="Microsoft Sans Serif"/>
                <a:cs typeface="Microsoft Sans Serif"/>
              </a:rPr>
              <a:t>mayor </a:t>
            </a:r>
            <a:r>
              <a:rPr sz="750" spc="10" dirty="0">
                <a:solidFill>
                  <a:srgbClr val="171514"/>
                </a:solidFill>
                <a:latin typeface="Microsoft Sans Serif"/>
                <a:cs typeface="Microsoft Sans Serif"/>
              </a:rPr>
              <a:t>será la </a:t>
            </a:r>
            <a:r>
              <a:rPr sz="750" spc="15" dirty="0">
                <a:solidFill>
                  <a:srgbClr val="171514"/>
                </a:solidFill>
                <a:latin typeface="Microsoft Sans Serif"/>
                <a:cs typeface="Microsoft Sans Serif"/>
              </a:rPr>
              <a:t>distancia</a:t>
            </a:r>
            <a:r>
              <a:rPr sz="750" spc="1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err="1" smtClean="0">
                <a:solidFill>
                  <a:srgbClr val="171514"/>
                </a:solidFill>
                <a:latin typeface="Microsoft Sans Serif"/>
                <a:cs typeface="Microsoft Sans Serif"/>
              </a:rPr>
              <a:t>impacto</a:t>
            </a:r>
            <a:r>
              <a:rPr lang="es-ES" sz="750" spc="3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sz="750" spc="-10" dirty="0" smtClean="0">
                <a:solidFill>
                  <a:srgbClr val="171514"/>
                </a:solidFill>
                <a:latin typeface="Microsoft Sans Serif"/>
                <a:cs typeface="Microsoft Sans Serif"/>
              </a:rPr>
              <a:t> </a:t>
            </a:r>
            <a:r>
              <a:rPr sz="750" spc="35" dirty="0">
                <a:solidFill>
                  <a:srgbClr val="171514"/>
                </a:solidFill>
                <a:latin typeface="Microsoft Sans Serif"/>
                <a:cs typeface="Microsoft Sans Serif"/>
              </a:rPr>
              <a:t>mayor</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será</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corriente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descarga</a:t>
            </a:r>
            <a:r>
              <a:rPr sz="750" spc="10" dirty="0">
                <a:solidFill>
                  <a:srgbClr val="171514"/>
                </a:solidFill>
                <a:latin typeface="Microsoft Sans Serif"/>
                <a:cs typeface="Microsoft Sans Serif"/>
              </a:rPr>
              <a:t>.</a:t>
            </a:r>
            <a:endParaRPr sz="750" dirty="0">
              <a:latin typeface="Microsoft Sans Serif"/>
              <a:cs typeface="Microsoft Sans Serif"/>
            </a:endParaRPr>
          </a:p>
          <a:p>
            <a:pPr marL="12700" marR="43180" indent="152400">
              <a:lnSpc>
                <a:spcPct val="125000"/>
              </a:lnSpc>
              <a:spcBef>
                <a:spcPts val="10"/>
              </a:spcBef>
            </a:pPr>
            <a:r>
              <a:rPr sz="800" spc="-45"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considera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punta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líder</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hacia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abajo</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está</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ubicada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centro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una</a:t>
            </a:r>
            <a:r>
              <a:rPr sz="800" dirty="0">
                <a:solidFill>
                  <a:srgbClr val="171514"/>
                </a:solidFill>
                <a:latin typeface="Microsoft Sans Serif"/>
                <a:cs typeface="Microsoft Sans Serif"/>
              </a:rPr>
              <a:t> </a:t>
            </a:r>
            <a:r>
              <a:rPr sz="800" spc="15" dirty="0" err="1" smtClean="0">
                <a:solidFill>
                  <a:srgbClr val="171514"/>
                </a:solidFill>
                <a:latin typeface="Microsoft Sans Serif"/>
                <a:cs typeface="Microsoft Sans Serif"/>
              </a:rPr>
              <a:t>esfera</a:t>
            </a:r>
            <a:r>
              <a:rPr lang="es-ES" sz="800" spc="1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imaginaria</a:t>
            </a:r>
            <a:r>
              <a:rPr sz="800" spc="30" dirty="0" smtClean="0">
                <a:solidFill>
                  <a:srgbClr val="171514"/>
                </a:solidFill>
                <a:latin typeface="Microsoft Sans Serif"/>
                <a:cs typeface="Microsoft Sans Serif"/>
              </a:rPr>
              <a:t> </a:t>
            </a:r>
            <a:r>
              <a:rPr sz="800" spc="20" dirty="0">
                <a:solidFill>
                  <a:srgbClr val="171514"/>
                </a:solidFill>
                <a:latin typeface="Microsoft Sans Serif"/>
                <a:cs typeface="Microsoft Sans Serif"/>
              </a:rPr>
              <a:t>cuyo </a:t>
            </a:r>
            <a:r>
              <a:rPr sz="800" spc="35" dirty="0">
                <a:solidFill>
                  <a:srgbClr val="171514"/>
                </a:solidFill>
                <a:latin typeface="Microsoft Sans Serif"/>
                <a:cs typeface="Microsoft Sans Serif"/>
              </a:rPr>
              <a:t>radio </a:t>
            </a:r>
            <a:r>
              <a:rPr sz="800" spc="-10" dirty="0">
                <a:solidFill>
                  <a:srgbClr val="171514"/>
                </a:solidFill>
                <a:latin typeface="Microsoft Sans Serif"/>
                <a:cs typeface="Microsoft Sans Serif"/>
              </a:rPr>
              <a:t>es </a:t>
            </a:r>
            <a:r>
              <a:rPr sz="800" spc="25" dirty="0">
                <a:solidFill>
                  <a:srgbClr val="171514"/>
                </a:solidFill>
                <a:latin typeface="Microsoft Sans Serif"/>
                <a:cs typeface="Microsoft Sans Serif"/>
              </a:rPr>
              <a:t>igual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spc="20" dirty="0">
                <a:solidFill>
                  <a:srgbClr val="171514"/>
                </a:solidFill>
                <a:latin typeface="Microsoft Sans Serif"/>
                <a:cs typeface="Microsoft Sans Serif"/>
              </a:rPr>
              <a:t>distancia </a:t>
            </a:r>
            <a:r>
              <a:rPr sz="800" spc="25" dirty="0">
                <a:solidFill>
                  <a:srgbClr val="171514"/>
                </a:solidFill>
                <a:latin typeface="Microsoft Sans Serif"/>
                <a:cs typeface="Microsoft Sans Serif"/>
              </a:rPr>
              <a:t>de impacto. </a:t>
            </a:r>
            <a:r>
              <a:rPr sz="800" spc="15" dirty="0">
                <a:solidFill>
                  <a:srgbClr val="171514"/>
                </a:solidFill>
                <a:latin typeface="Microsoft Sans Serif"/>
                <a:cs typeface="Microsoft Sans Serif"/>
              </a:rPr>
              <a:t>Luego, esta esfera </a:t>
            </a:r>
            <a:r>
              <a:rPr sz="800" spc="-10" dirty="0">
                <a:solidFill>
                  <a:srgbClr val="171514"/>
                </a:solidFill>
                <a:latin typeface="Microsoft Sans Serif"/>
                <a:cs typeface="Microsoft Sans Serif"/>
              </a:rPr>
              <a:t>se </a:t>
            </a:r>
            <a:r>
              <a:rPr sz="800" spc="10" dirty="0" err="1">
                <a:solidFill>
                  <a:srgbClr val="171514"/>
                </a:solidFill>
                <a:latin typeface="Microsoft Sans Serif"/>
                <a:cs typeface="Microsoft Sans Serif"/>
              </a:rPr>
              <a:t>hace</a:t>
            </a:r>
            <a:r>
              <a:rPr sz="800" spc="10" dirty="0">
                <a:solidFill>
                  <a:srgbClr val="171514"/>
                </a:solidFill>
                <a:latin typeface="Microsoft Sans Serif"/>
                <a:cs typeface="Microsoft Sans Serif"/>
              </a:rPr>
              <a:t> </a:t>
            </a:r>
            <a:r>
              <a:rPr sz="800" spc="40" dirty="0" err="1" smtClean="0">
                <a:solidFill>
                  <a:srgbClr val="171514"/>
                </a:solidFill>
                <a:latin typeface="Microsoft Sans Serif"/>
                <a:cs typeface="Microsoft Sans Serif"/>
              </a:rPr>
              <a:t>rodar</a:t>
            </a:r>
            <a:r>
              <a:rPr lang="es-ES" sz="800" spc="4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sobre</a:t>
            </a:r>
            <a:r>
              <a:rPr sz="800" spc="25"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edificio </a:t>
            </a:r>
            <a:r>
              <a:rPr sz="800" spc="10" dirty="0">
                <a:solidFill>
                  <a:srgbClr val="171514"/>
                </a:solidFill>
                <a:latin typeface="Microsoft Sans Serif"/>
                <a:cs typeface="Microsoft Sans Serif"/>
              </a:rPr>
              <a:t>(Figura </a:t>
            </a:r>
            <a:r>
              <a:rPr sz="800" dirty="0">
                <a:solidFill>
                  <a:srgbClr val="171514"/>
                </a:solidFill>
                <a:latin typeface="Microsoft Sans Serif"/>
                <a:cs typeface="Microsoft Sans Serif"/>
              </a:rPr>
              <a:t>8.16) </a:t>
            </a:r>
            <a:r>
              <a:rPr sz="800" spc="5" dirty="0">
                <a:solidFill>
                  <a:srgbClr val="171514"/>
                </a:solidFill>
                <a:latin typeface="Microsoft Sans Serif"/>
                <a:cs typeface="Microsoft Sans Serif"/>
              </a:rPr>
              <a:t>y </a:t>
            </a:r>
            <a:r>
              <a:rPr sz="800" spc="25" dirty="0">
                <a:solidFill>
                  <a:srgbClr val="171514"/>
                </a:solidFill>
                <a:latin typeface="Microsoft Sans Serif"/>
                <a:cs typeface="Microsoft Sans Serif"/>
              </a:rPr>
              <a:t>cualquier </a:t>
            </a:r>
            <a:r>
              <a:rPr sz="800" spc="35" dirty="0">
                <a:solidFill>
                  <a:srgbClr val="171514"/>
                </a:solidFill>
                <a:latin typeface="Microsoft Sans Serif"/>
                <a:cs typeface="Microsoft Sans Serif"/>
              </a:rPr>
              <a:t>parte </a:t>
            </a:r>
            <a:r>
              <a:rPr sz="800" spc="30" dirty="0">
                <a:solidFill>
                  <a:srgbClr val="171514"/>
                </a:solidFill>
                <a:latin typeface="Microsoft Sans Serif"/>
                <a:cs typeface="Microsoft Sans Serif"/>
              </a:rPr>
              <a:t>que pueda </a:t>
            </a:r>
            <a:r>
              <a:rPr sz="800" spc="15" dirty="0">
                <a:solidFill>
                  <a:srgbClr val="171514"/>
                </a:solidFill>
                <a:latin typeface="Microsoft Sans Serif"/>
                <a:cs typeface="Microsoft Sans Serif"/>
              </a:rPr>
              <a:t>ser </a:t>
            </a:r>
            <a:r>
              <a:rPr sz="800" spc="20" dirty="0">
                <a:solidFill>
                  <a:srgbClr val="171514"/>
                </a:solidFill>
                <a:latin typeface="Microsoft Sans Serif"/>
                <a:cs typeface="Microsoft Sans Serif"/>
              </a:rPr>
              <a:t>tocada </a:t>
            </a:r>
            <a:r>
              <a:rPr sz="800" spc="50" dirty="0">
                <a:solidFill>
                  <a:srgbClr val="171514"/>
                </a:solidFill>
                <a:latin typeface="Microsoft Sans Serif"/>
                <a:cs typeface="Microsoft Sans Serif"/>
              </a:rPr>
              <a:t>por </a:t>
            </a:r>
            <a:r>
              <a:rPr sz="800" spc="10" dirty="0">
                <a:solidFill>
                  <a:srgbClr val="171514"/>
                </a:solidFill>
                <a:latin typeface="Microsoft Sans Serif"/>
                <a:cs typeface="Microsoft Sans Serif"/>
              </a:rPr>
              <a:t>la </a:t>
            </a:r>
            <a:r>
              <a:rPr sz="800" spc="15" dirty="0" err="1">
                <a:solidFill>
                  <a:srgbClr val="171514"/>
                </a:solidFill>
                <a:latin typeface="Microsoft Sans Serif"/>
                <a:cs typeface="Microsoft Sans Serif"/>
              </a:rPr>
              <a:t>esfera</a:t>
            </a:r>
            <a:r>
              <a:rPr sz="800" spc="15" dirty="0">
                <a:solidFill>
                  <a:srgbClr val="171514"/>
                </a:solidFill>
                <a:latin typeface="Microsoft Sans Serif"/>
                <a:cs typeface="Microsoft Sans Serif"/>
              </a:rPr>
              <a:t> </a:t>
            </a:r>
            <a:r>
              <a:rPr sz="800" spc="10" dirty="0" err="1" smtClean="0">
                <a:solidFill>
                  <a:srgbClr val="171514"/>
                </a:solidFill>
                <a:latin typeface="Microsoft Sans Serif"/>
                <a:cs typeface="Microsoft Sans Serif"/>
              </a:rPr>
              <a:t>será</a:t>
            </a:r>
            <a:r>
              <a:rPr lang="es-ES" sz="800" spc="10"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susceptible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la </a:t>
            </a:r>
            <a:r>
              <a:rPr sz="800" spc="10" dirty="0">
                <a:solidFill>
                  <a:srgbClr val="171514"/>
                </a:solidFill>
                <a:latin typeface="Microsoft Sans Serif"/>
                <a:cs typeface="Microsoft Sans Serif"/>
              </a:rPr>
              <a:t>caída </a:t>
            </a:r>
            <a:r>
              <a:rPr sz="800" spc="25" dirty="0">
                <a:solidFill>
                  <a:srgbClr val="171514"/>
                </a:solidFill>
                <a:latin typeface="Microsoft Sans Serif"/>
                <a:cs typeface="Microsoft Sans Serif"/>
              </a:rPr>
              <a:t>de </a:t>
            </a:r>
            <a:r>
              <a:rPr sz="800" spc="45" dirty="0">
                <a:solidFill>
                  <a:srgbClr val="171514"/>
                </a:solidFill>
                <a:latin typeface="Microsoft Sans Serif"/>
                <a:cs typeface="Microsoft Sans Serif"/>
              </a:rPr>
              <a:t>un </a:t>
            </a:r>
            <a:r>
              <a:rPr sz="800" spc="20" dirty="0">
                <a:solidFill>
                  <a:srgbClr val="171514"/>
                </a:solidFill>
                <a:latin typeface="Microsoft Sans Serif"/>
                <a:cs typeface="Microsoft Sans Serif"/>
              </a:rPr>
              <a:t>rayo. </a:t>
            </a:r>
            <a:r>
              <a:rPr sz="800" spc="10" dirty="0">
                <a:solidFill>
                  <a:srgbClr val="171514"/>
                </a:solidFill>
                <a:latin typeface="Microsoft Sans Serif"/>
                <a:cs typeface="Microsoft Sans Serif"/>
              </a:rPr>
              <a:t>Aquellas </a:t>
            </a:r>
            <a:r>
              <a:rPr sz="800" spc="25" dirty="0">
                <a:solidFill>
                  <a:srgbClr val="171514"/>
                </a:solidFill>
                <a:latin typeface="Microsoft Sans Serif"/>
                <a:cs typeface="Microsoft Sans Serif"/>
              </a:rPr>
              <a:t>partes del edificio </a:t>
            </a:r>
            <a:r>
              <a:rPr sz="800" spc="30" dirty="0">
                <a:solidFill>
                  <a:srgbClr val="171514"/>
                </a:solidFill>
                <a:latin typeface="Microsoft Sans Serif"/>
                <a:cs typeface="Microsoft Sans Serif"/>
              </a:rPr>
              <a:t>que </a:t>
            </a:r>
            <a:r>
              <a:rPr sz="800" spc="40" dirty="0">
                <a:solidFill>
                  <a:srgbClr val="171514"/>
                </a:solidFill>
                <a:latin typeface="Microsoft Sans Serif"/>
                <a:cs typeface="Microsoft Sans Serif"/>
              </a:rPr>
              <a:t>no </a:t>
            </a:r>
            <a:r>
              <a:rPr sz="800" spc="-10" dirty="0">
                <a:solidFill>
                  <a:srgbClr val="171514"/>
                </a:solidFill>
                <a:latin typeface="Microsoft Sans Serif"/>
                <a:cs typeface="Microsoft Sans Serif"/>
              </a:rPr>
              <a:t>se </a:t>
            </a:r>
            <a:r>
              <a:rPr sz="800" spc="30" dirty="0">
                <a:solidFill>
                  <a:srgbClr val="171514"/>
                </a:solidFill>
                <a:latin typeface="Microsoft Sans Serif"/>
                <a:cs typeface="Microsoft Sans Serif"/>
              </a:rPr>
              <a:t>pueden </a:t>
            </a:r>
            <a:r>
              <a:rPr sz="800" spc="30" dirty="0" err="1">
                <a:solidFill>
                  <a:srgbClr val="171514"/>
                </a:solidFill>
                <a:latin typeface="Microsoft Sans Serif"/>
                <a:cs typeface="Microsoft Sans Serif"/>
              </a:rPr>
              <a:t>tocar</a:t>
            </a:r>
            <a:r>
              <a:rPr sz="800" spc="3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se</a:t>
            </a:r>
            <a:r>
              <a:rPr lang="es-ES" sz="800" spc="-1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consideran</a:t>
            </a:r>
            <a:r>
              <a:rPr sz="800" spc="-10" dirty="0" smtClean="0">
                <a:solidFill>
                  <a:srgbClr val="171514"/>
                </a:solidFill>
                <a:latin typeface="Microsoft Sans Serif"/>
                <a:cs typeface="Microsoft Sans Serif"/>
              </a:rPr>
              <a:t> </a:t>
            </a:r>
            <a:r>
              <a:rPr sz="800" spc="45" dirty="0">
                <a:solidFill>
                  <a:srgbClr val="171514"/>
                </a:solidFill>
                <a:latin typeface="Microsoft Sans Serif"/>
                <a:cs typeface="Microsoft Sans Serif"/>
              </a:rPr>
              <a:t>dentro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una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zona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protección</a:t>
            </a:r>
            <a:r>
              <a:rPr sz="800" spc="25" dirty="0">
                <a:solidFill>
                  <a:srgbClr val="171514"/>
                </a:solidFill>
                <a:latin typeface="Microsoft Sans Serif"/>
                <a:cs typeface="Microsoft Sans Serif"/>
              </a:rPr>
              <a:t>.</a:t>
            </a:r>
            <a:endParaRPr sz="800" dirty="0">
              <a:latin typeface="Microsoft Sans Serif"/>
              <a:cs typeface="Microsoft Sans Serif"/>
            </a:endParaRPr>
          </a:p>
          <a:p>
            <a:pPr marL="12700" marR="12700" indent="152400">
              <a:lnSpc>
                <a:spcPts val="1200"/>
              </a:lnSpc>
              <a:spcBef>
                <a:spcPts val="80"/>
              </a:spcBef>
            </a:pPr>
            <a:r>
              <a:rPr sz="750" spc="15" dirty="0">
                <a:solidFill>
                  <a:srgbClr val="171514"/>
                </a:solidFill>
                <a:latin typeface="Microsoft Sans Serif"/>
                <a:cs typeface="Microsoft Sans Serif"/>
              </a:rPr>
              <a:t>Cuando existe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riesgo de </a:t>
            </a:r>
            <a:r>
              <a:rPr sz="750" spc="30" dirty="0">
                <a:solidFill>
                  <a:srgbClr val="171514"/>
                </a:solidFill>
                <a:latin typeface="Microsoft Sans Serif"/>
                <a:cs typeface="Microsoft Sans Serif"/>
              </a:rPr>
              <a:t>que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rayo </a:t>
            </a:r>
            <a:r>
              <a:rPr sz="750" spc="10" dirty="0">
                <a:solidFill>
                  <a:srgbClr val="171514"/>
                </a:solidFill>
                <a:latin typeface="Microsoft Sans Serif"/>
                <a:cs typeface="Microsoft Sans Serif"/>
              </a:rPr>
              <a:t>al </a:t>
            </a:r>
            <a:r>
              <a:rPr sz="750" spc="20" dirty="0">
                <a:solidFill>
                  <a:srgbClr val="171514"/>
                </a:solidFill>
                <a:latin typeface="Microsoft Sans Serif"/>
                <a:cs typeface="Microsoft Sans Serif"/>
              </a:rPr>
              <a:t>costado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una estructura </a:t>
            </a:r>
            <a:r>
              <a:rPr sz="750" spc="20" dirty="0">
                <a:solidFill>
                  <a:srgbClr val="171514"/>
                </a:solidFill>
                <a:latin typeface="Microsoft Sans Serif"/>
                <a:cs typeface="Microsoft Sans Serif"/>
              </a:rPr>
              <a:t>alta </a:t>
            </a:r>
            <a:r>
              <a:rPr sz="750" spc="25" dirty="0" err="1">
                <a:solidFill>
                  <a:srgbClr val="171514"/>
                </a:solidFill>
                <a:latin typeface="Microsoft Sans Serif"/>
                <a:cs typeface="Microsoft Sans Serif"/>
              </a:rPr>
              <a:t>pueda</a:t>
            </a:r>
            <a:r>
              <a:rPr sz="750" spc="2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causar</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daños</a:t>
            </a:r>
            <a:r>
              <a:rPr sz="75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a:t>
            </a:r>
            <a:r>
              <a:rPr sz="750" spc="10"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8.17),</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entonces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considerar</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extensión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red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terminación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aire</a:t>
            </a:r>
            <a:r>
              <a:rPr lang="es-ES" sz="750" spc="20"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sz="750" spc="-1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esas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partes</a:t>
            </a:r>
            <a:r>
              <a:rPr sz="750" spc="20" dirty="0">
                <a:solidFill>
                  <a:srgbClr val="171514"/>
                </a:solidFill>
                <a:latin typeface="Microsoft Sans Serif"/>
                <a:cs typeface="Microsoft Sans Serif"/>
              </a:rPr>
              <a:t>.</a:t>
            </a:r>
            <a:endParaRPr sz="750" dirty="0">
              <a:latin typeface="Microsoft Sans Serif"/>
              <a:cs typeface="Microsoft Sans Serif"/>
            </a:endParaRPr>
          </a:p>
          <a:p>
            <a:pPr marL="12700" marR="216535" indent="152400">
              <a:lnSpc>
                <a:spcPts val="1200"/>
              </a:lnSpc>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norma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estadounidense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NFPA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780</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especifica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un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radio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esfera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rodante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45,7</a:t>
            </a:r>
            <a:r>
              <a:rPr sz="700" dirty="0">
                <a:solidFill>
                  <a:srgbClr val="171514"/>
                </a:solidFill>
                <a:latin typeface="Microsoft Sans Serif"/>
                <a:cs typeface="Microsoft Sans Serif"/>
              </a:rPr>
              <a:t> </a:t>
            </a:r>
            <a:r>
              <a:rPr sz="700" spc="70" dirty="0">
                <a:solidFill>
                  <a:srgbClr val="171514"/>
                </a:solidFill>
                <a:latin typeface="Microsoft Sans Serif"/>
                <a:cs typeface="Microsoft Sans Serif"/>
              </a:rPr>
              <a:t>m</a:t>
            </a:r>
            <a:r>
              <a:rPr sz="700" dirty="0">
                <a:solidFill>
                  <a:srgbClr val="171514"/>
                </a:solidFill>
                <a:latin typeface="Microsoft Sans Serif"/>
                <a:cs typeface="Microsoft Sans Serif"/>
              </a:rPr>
              <a:t> (150 </a:t>
            </a:r>
            <a:r>
              <a:rPr sz="700" spc="5" dirty="0">
                <a:solidFill>
                  <a:srgbClr val="171514"/>
                </a:solidFill>
                <a:latin typeface="Microsoft Sans Serif"/>
                <a:cs typeface="Microsoft Sans Serif"/>
              </a:rPr>
              <a:t>pies</a:t>
            </a:r>
            <a:r>
              <a:rPr sz="700" spc="5" dirty="0" smtClean="0">
                <a:solidFill>
                  <a:srgbClr val="171514"/>
                </a:solidFill>
                <a:latin typeface="Microsoft Sans Serif"/>
                <a:cs typeface="Microsoft Sans Serif"/>
              </a:rPr>
              <a:t>)</a:t>
            </a:r>
            <a:r>
              <a:rPr lang="es-ES" sz="700" spc="5" dirty="0" smtClean="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para</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uso</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normal,</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pero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radio</a:t>
            </a:r>
            <a:r>
              <a:rPr sz="700" spc="-5" dirty="0">
                <a:solidFill>
                  <a:srgbClr val="171514"/>
                </a:solidFill>
                <a:latin typeface="Microsoft Sans Serif"/>
                <a:cs typeface="Microsoft Sans Serif"/>
              </a:rPr>
              <a:t> se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reduce</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30</a:t>
            </a:r>
            <a:r>
              <a:rPr sz="700" spc="-5" dirty="0">
                <a:solidFill>
                  <a:srgbClr val="171514"/>
                </a:solidFill>
                <a:latin typeface="Microsoft Sans Serif"/>
                <a:cs typeface="Microsoft Sans Serif"/>
              </a:rPr>
              <a:t> </a:t>
            </a:r>
            <a:r>
              <a:rPr sz="700" spc="70" dirty="0">
                <a:solidFill>
                  <a:srgbClr val="171514"/>
                </a:solidFill>
                <a:latin typeface="Microsoft Sans Serif"/>
                <a:cs typeface="Microsoft Sans Serif"/>
              </a:rPr>
              <a:t>m</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(100</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pies)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estructuras</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contienen</a:t>
            </a:r>
            <a:endParaRPr sz="700" dirty="0">
              <a:latin typeface="Microsoft Sans Serif"/>
              <a:cs typeface="Microsoft Sans Serif"/>
            </a:endParaRPr>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628979"/>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graphicFrame>
        <p:nvGraphicFramePr>
          <p:cNvPr id="3" name="object 3"/>
          <p:cNvGraphicFramePr>
            <a:graphicFrameLocks noGrp="1"/>
          </p:cNvGraphicFramePr>
          <p:nvPr/>
        </p:nvGraphicFramePr>
        <p:xfrm>
          <a:off x="6646575" y="1247774"/>
          <a:ext cx="1689735" cy="1083663"/>
        </p:xfrm>
        <a:graphic>
          <a:graphicData uri="http://schemas.openxmlformats.org/drawingml/2006/table">
            <a:tbl>
              <a:tblPr firstRow="1" bandRow="1">
                <a:tableStyleId>{2D5ABB26-0587-4C30-8999-92F81FD0307C}</a:tableStyleId>
              </a:tblPr>
              <a:tblGrid>
                <a:gridCol w="381000">
                  <a:extLst>
                    <a:ext uri="{9D8B030D-6E8A-4147-A177-3AD203B41FA5}">
                      <a16:colId xmlns:a16="http://schemas.microsoft.com/office/drawing/2014/main" val="20000"/>
                    </a:ext>
                  </a:extLst>
                </a:gridCol>
                <a:gridCol w="523875">
                  <a:extLst>
                    <a:ext uri="{9D8B030D-6E8A-4147-A177-3AD203B41FA5}">
                      <a16:colId xmlns:a16="http://schemas.microsoft.com/office/drawing/2014/main" val="20001"/>
                    </a:ext>
                  </a:extLst>
                </a:gridCol>
                <a:gridCol w="784860">
                  <a:extLst>
                    <a:ext uri="{9D8B030D-6E8A-4147-A177-3AD203B41FA5}">
                      <a16:colId xmlns:a16="http://schemas.microsoft.com/office/drawing/2014/main" val="20002"/>
                    </a:ext>
                  </a:extLst>
                </a:gridCol>
              </a:tblGrid>
              <a:tr h="399947">
                <a:tc>
                  <a:txBody>
                    <a:bodyPr/>
                    <a:lstStyle/>
                    <a:p>
                      <a:pPr>
                        <a:lnSpc>
                          <a:spcPct val="100000"/>
                        </a:lnSpc>
                      </a:pPr>
                      <a:endParaRPr sz="900" dirty="0">
                        <a:latin typeface="Times New Roman"/>
                        <a:cs typeface="Times New Roman"/>
                      </a:endParaRPr>
                    </a:p>
                    <a:p>
                      <a:pPr>
                        <a:lnSpc>
                          <a:spcPct val="100000"/>
                        </a:lnSpc>
                        <a:spcBef>
                          <a:spcPts val="5"/>
                        </a:spcBef>
                      </a:pPr>
                      <a:endParaRPr sz="950" dirty="0">
                        <a:latin typeface="Times New Roman"/>
                        <a:cs typeface="Times New Roman"/>
                      </a:endParaRPr>
                    </a:p>
                    <a:p>
                      <a:pPr>
                        <a:lnSpc>
                          <a:spcPct val="100000"/>
                        </a:lnSpc>
                        <a:spcBef>
                          <a:spcPts val="5"/>
                        </a:spcBef>
                      </a:pPr>
                      <a:r>
                        <a:rPr sz="650" b="1" spc="25" dirty="0">
                          <a:solidFill>
                            <a:srgbClr val="171514"/>
                          </a:solidFill>
                          <a:latin typeface="Arial"/>
                          <a:cs typeface="Arial"/>
                        </a:rPr>
                        <a:t>Nivel</a:t>
                      </a:r>
                      <a:endParaRPr sz="650" dirty="0">
                        <a:latin typeface="Arial"/>
                        <a:cs typeface="Arial"/>
                      </a:endParaRPr>
                    </a:p>
                  </a:txBody>
                  <a:tcPr marL="0" marR="0" marT="0" marB="0">
                    <a:lnT w="6350">
                      <a:solidFill>
                        <a:srgbClr val="231F20"/>
                      </a:solidFill>
                      <a:prstDash val="solid"/>
                    </a:lnT>
                  </a:tcPr>
                </a:tc>
                <a:tc>
                  <a:txBody>
                    <a:bodyPr/>
                    <a:lstStyle/>
                    <a:p>
                      <a:pPr>
                        <a:lnSpc>
                          <a:spcPct val="100000"/>
                        </a:lnSpc>
                        <a:spcBef>
                          <a:spcPts val="25"/>
                        </a:spcBef>
                      </a:pPr>
                      <a:endParaRPr sz="900">
                        <a:latin typeface="Times New Roman"/>
                        <a:cs typeface="Times New Roman"/>
                      </a:endParaRPr>
                    </a:p>
                    <a:p>
                      <a:pPr marL="191135">
                        <a:lnSpc>
                          <a:spcPts val="940"/>
                        </a:lnSpc>
                      </a:pPr>
                      <a:r>
                        <a:rPr sz="800" b="1" i="1" spc="40" dirty="0">
                          <a:solidFill>
                            <a:srgbClr val="171514"/>
                          </a:solidFill>
                          <a:latin typeface="Arial"/>
                          <a:cs typeface="Arial"/>
                        </a:rPr>
                        <a:t>I</a:t>
                      </a:r>
                      <a:r>
                        <a:rPr sz="500" b="1" i="1" spc="40" dirty="0">
                          <a:solidFill>
                            <a:srgbClr val="171514"/>
                          </a:solidFill>
                          <a:latin typeface="Arial"/>
                          <a:cs typeface="Arial"/>
                        </a:rPr>
                        <a:t>min</a:t>
                      </a:r>
                      <a:endParaRPr sz="500">
                        <a:latin typeface="Arial"/>
                        <a:cs typeface="Arial"/>
                      </a:endParaRPr>
                    </a:p>
                    <a:p>
                      <a:pPr marL="167005">
                        <a:lnSpc>
                          <a:spcPts val="940"/>
                        </a:lnSpc>
                      </a:pPr>
                      <a:r>
                        <a:rPr sz="800" b="1" spc="5" dirty="0">
                          <a:solidFill>
                            <a:srgbClr val="171514"/>
                          </a:solidFill>
                          <a:latin typeface="Arial"/>
                          <a:cs typeface="Arial"/>
                        </a:rPr>
                        <a:t>(kA)</a:t>
                      </a:r>
                      <a:endParaRPr sz="800">
                        <a:latin typeface="Arial"/>
                        <a:cs typeface="Arial"/>
                      </a:endParaRPr>
                    </a:p>
                  </a:txBody>
                  <a:tcPr marL="0" marR="0" marT="3175" marB="0">
                    <a:lnT w="6350">
                      <a:solidFill>
                        <a:srgbClr val="231F20"/>
                      </a:solidFill>
                      <a:prstDash val="solid"/>
                    </a:lnT>
                  </a:tcPr>
                </a:tc>
                <a:tc>
                  <a:txBody>
                    <a:bodyPr/>
                    <a:lstStyle/>
                    <a:p>
                      <a:pPr>
                        <a:lnSpc>
                          <a:spcPct val="100000"/>
                        </a:lnSpc>
                        <a:spcBef>
                          <a:spcPts val="40"/>
                        </a:spcBef>
                      </a:pPr>
                      <a:endParaRPr sz="950" dirty="0">
                        <a:latin typeface="Times New Roman"/>
                        <a:cs typeface="Times New Roman"/>
                      </a:endParaRPr>
                    </a:p>
                    <a:p>
                      <a:pPr marL="142240" algn="ctr">
                        <a:lnSpc>
                          <a:spcPct val="100000"/>
                        </a:lnSpc>
                      </a:pPr>
                      <a:r>
                        <a:rPr sz="550" b="1" dirty="0">
                          <a:solidFill>
                            <a:srgbClr val="171514"/>
                          </a:solidFill>
                          <a:latin typeface="Arial"/>
                          <a:cs typeface="Arial"/>
                        </a:rPr>
                        <a:t>Radio</a:t>
                      </a:r>
                      <a:r>
                        <a:rPr sz="550" b="1" spc="-30" dirty="0">
                          <a:solidFill>
                            <a:srgbClr val="171514"/>
                          </a:solidFill>
                          <a:latin typeface="Arial"/>
                          <a:cs typeface="Arial"/>
                        </a:rPr>
                        <a:t> </a:t>
                      </a:r>
                      <a:r>
                        <a:rPr sz="550" b="1" spc="15" dirty="0">
                          <a:solidFill>
                            <a:srgbClr val="171514"/>
                          </a:solidFill>
                          <a:latin typeface="Arial"/>
                          <a:cs typeface="Arial"/>
                        </a:rPr>
                        <a:t>de</a:t>
                      </a:r>
                      <a:r>
                        <a:rPr sz="550" b="1" spc="-25" dirty="0">
                          <a:solidFill>
                            <a:srgbClr val="171514"/>
                          </a:solidFill>
                          <a:latin typeface="Arial"/>
                          <a:cs typeface="Arial"/>
                        </a:rPr>
                        <a:t> </a:t>
                      </a:r>
                      <a:r>
                        <a:rPr sz="550" b="1" spc="20" dirty="0">
                          <a:solidFill>
                            <a:srgbClr val="171514"/>
                          </a:solidFill>
                          <a:latin typeface="Arial"/>
                          <a:cs typeface="Arial"/>
                        </a:rPr>
                        <a:t>la</a:t>
                      </a:r>
                      <a:r>
                        <a:rPr sz="550" b="1" spc="-25" dirty="0">
                          <a:solidFill>
                            <a:srgbClr val="171514"/>
                          </a:solidFill>
                          <a:latin typeface="Arial"/>
                          <a:cs typeface="Arial"/>
                        </a:rPr>
                        <a:t> </a:t>
                      </a:r>
                      <a:r>
                        <a:rPr sz="550" b="1" spc="15" dirty="0">
                          <a:solidFill>
                            <a:srgbClr val="171514"/>
                          </a:solidFill>
                          <a:latin typeface="Arial"/>
                          <a:cs typeface="Arial"/>
                        </a:rPr>
                        <a:t>esfera</a:t>
                      </a:r>
                      <a:endParaRPr sz="550" dirty="0">
                        <a:latin typeface="Arial"/>
                        <a:cs typeface="Arial"/>
                      </a:endParaRPr>
                    </a:p>
                    <a:p>
                      <a:pPr>
                        <a:lnSpc>
                          <a:spcPct val="100000"/>
                        </a:lnSpc>
                      </a:pPr>
                      <a:endParaRPr sz="600" dirty="0">
                        <a:latin typeface="Times New Roman"/>
                        <a:cs typeface="Times New Roman"/>
                      </a:endParaRPr>
                    </a:p>
                    <a:p>
                      <a:pPr marL="140335" algn="ctr">
                        <a:lnSpc>
                          <a:spcPct val="100000"/>
                        </a:lnSpc>
                        <a:spcBef>
                          <a:spcPts val="5"/>
                        </a:spcBef>
                      </a:pPr>
                      <a:r>
                        <a:rPr sz="300" b="1" spc="10" dirty="0" smtClean="0">
                          <a:solidFill>
                            <a:srgbClr val="171514"/>
                          </a:solidFill>
                          <a:latin typeface="Arial"/>
                          <a:cs typeface="Arial"/>
                        </a:rPr>
                        <a:t>(</a:t>
                      </a:r>
                      <a:r>
                        <a:rPr lang="es-ES" sz="300" b="1" spc="10" dirty="0" smtClean="0">
                          <a:solidFill>
                            <a:srgbClr val="171514"/>
                          </a:solidFill>
                          <a:latin typeface="Arial"/>
                          <a:cs typeface="Arial"/>
                        </a:rPr>
                        <a:t>m</a:t>
                      </a:r>
                      <a:r>
                        <a:rPr sz="300" b="1" spc="10" dirty="0" smtClean="0">
                          <a:solidFill>
                            <a:srgbClr val="171514"/>
                          </a:solidFill>
                          <a:latin typeface="Arial"/>
                          <a:cs typeface="Arial"/>
                        </a:rPr>
                        <a:t>)</a:t>
                      </a:r>
                      <a:endParaRPr sz="300" dirty="0">
                        <a:latin typeface="Arial"/>
                        <a:cs typeface="Arial"/>
                      </a:endParaRPr>
                    </a:p>
                  </a:txBody>
                  <a:tcPr marL="0" marR="0" marT="5080" marB="0">
                    <a:lnT w="6350">
                      <a:solidFill>
                        <a:srgbClr val="231F20"/>
                      </a:solidFill>
                      <a:prstDash val="solid"/>
                    </a:lnT>
                  </a:tcPr>
                </a:tc>
                <a:extLst>
                  <a:ext uri="{0D108BD9-81ED-4DB2-BD59-A6C34878D82A}">
                    <a16:rowId xmlns:a16="http://schemas.microsoft.com/office/drawing/2014/main" val="10000"/>
                  </a:ext>
                </a:extLst>
              </a:tr>
              <a:tr h="155346">
                <a:tc>
                  <a:txBody>
                    <a:bodyPr/>
                    <a:lstStyle/>
                    <a:p>
                      <a:pPr>
                        <a:lnSpc>
                          <a:spcPts val="940"/>
                        </a:lnSpc>
                        <a:spcBef>
                          <a:spcPts val="180"/>
                        </a:spcBef>
                      </a:pPr>
                      <a:r>
                        <a:rPr sz="800" dirty="0">
                          <a:solidFill>
                            <a:srgbClr val="171514"/>
                          </a:solidFill>
                          <a:latin typeface="Microsoft Sans Serif"/>
                          <a:cs typeface="Microsoft Sans Serif"/>
                        </a:rPr>
                        <a:t>I</a:t>
                      </a:r>
                      <a:endParaRPr sz="800">
                        <a:latin typeface="Microsoft Sans Serif"/>
                        <a:cs typeface="Microsoft Sans Serif"/>
                      </a:endParaRPr>
                    </a:p>
                  </a:txBody>
                  <a:tcPr marL="0" marR="0" marT="22860" marB="0"/>
                </a:tc>
                <a:tc>
                  <a:txBody>
                    <a:bodyPr/>
                    <a:lstStyle/>
                    <a:p>
                      <a:pPr marL="55244" algn="ctr">
                        <a:lnSpc>
                          <a:spcPts val="940"/>
                        </a:lnSpc>
                        <a:spcBef>
                          <a:spcPts val="180"/>
                        </a:spcBef>
                      </a:pPr>
                      <a:r>
                        <a:rPr sz="800" dirty="0">
                          <a:solidFill>
                            <a:srgbClr val="171514"/>
                          </a:solidFill>
                          <a:latin typeface="Microsoft Sans Serif"/>
                          <a:cs typeface="Microsoft Sans Serif"/>
                        </a:rPr>
                        <a:t>3</a:t>
                      </a:r>
                      <a:endParaRPr sz="800">
                        <a:latin typeface="Microsoft Sans Serif"/>
                        <a:cs typeface="Microsoft Sans Serif"/>
                      </a:endParaRPr>
                    </a:p>
                  </a:txBody>
                  <a:tcPr marL="0" marR="0" marT="22860" marB="0"/>
                </a:tc>
                <a:tc>
                  <a:txBody>
                    <a:bodyPr/>
                    <a:lstStyle/>
                    <a:p>
                      <a:pPr marR="244475" algn="r">
                        <a:lnSpc>
                          <a:spcPts val="940"/>
                        </a:lnSpc>
                        <a:spcBef>
                          <a:spcPts val="180"/>
                        </a:spcBef>
                      </a:pPr>
                      <a:r>
                        <a:rPr sz="800" spc="10" dirty="0">
                          <a:solidFill>
                            <a:srgbClr val="171514"/>
                          </a:solidFill>
                          <a:latin typeface="Microsoft Sans Serif"/>
                          <a:cs typeface="Microsoft Sans Serif"/>
                        </a:rPr>
                        <a:t>20</a:t>
                      </a:r>
                      <a:endParaRPr sz="800">
                        <a:latin typeface="Microsoft Sans Serif"/>
                        <a:cs typeface="Microsoft Sans Serif"/>
                      </a:endParaRPr>
                    </a:p>
                  </a:txBody>
                  <a:tcPr marL="0" marR="0" marT="22860" marB="0"/>
                </a:tc>
                <a:extLst>
                  <a:ext uri="{0D108BD9-81ED-4DB2-BD59-A6C34878D82A}">
                    <a16:rowId xmlns:a16="http://schemas.microsoft.com/office/drawing/2014/main" val="10001"/>
                  </a:ext>
                </a:extLst>
              </a:tr>
              <a:tr h="139700">
                <a:tc>
                  <a:txBody>
                    <a:bodyPr/>
                    <a:lstStyle/>
                    <a:p>
                      <a:pPr>
                        <a:lnSpc>
                          <a:spcPts val="940"/>
                        </a:lnSpc>
                        <a:spcBef>
                          <a:spcPts val="60"/>
                        </a:spcBef>
                      </a:pPr>
                      <a:r>
                        <a:rPr sz="800" spc="45" dirty="0">
                          <a:solidFill>
                            <a:srgbClr val="171514"/>
                          </a:solidFill>
                          <a:latin typeface="Microsoft Sans Serif"/>
                          <a:cs typeface="Microsoft Sans Serif"/>
                        </a:rPr>
                        <a:t>II</a:t>
                      </a:r>
                      <a:endParaRPr sz="800">
                        <a:latin typeface="Microsoft Sans Serif"/>
                        <a:cs typeface="Microsoft Sans Serif"/>
                      </a:endParaRPr>
                    </a:p>
                  </a:txBody>
                  <a:tcPr marL="0" marR="0" marT="7620" marB="0"/>
                </a:tc>
                <a:tc>
                  <a:txBody>
                    <a:bodyPr/>
                    <a:lstStyle/>
                    <a:p>
                      <a:pPr marL="55244" algn="ctr">
                        <a:lnSpc>
                          <a:spcPts val="940"/>
                        </a:lnSpc>
                        <a:spcBef>
                          <a:spcPts val="60"/>
                        </a:spcBef>
                      </a:pPr>
                      <a:r>
                        <a:rPr sz="800" dirty="0">
                          <a:solidFill>
                            <a:srgbClr val="171514"/>
                          </a:solidFill>
                          <a:latin typeface="Microsoft Sans Serif"/>
                          <a:cs typeface="Microsoft Sans Serif"/>
                        </a:rPr>
                        <a:t>5</a:t>
                      </a:r>
                      <a:endParaRPr sz="800">
                        <a:latin typeface="Microsoft Sans Serif"/>
                        <a:cs typeface="Microsoft Sans Serif"/>
                      </a:endParaRPr>
                    </a:p>
                  </a:txBody>
                  <a:tcPr marL="0" marR="0" marT="7620" marB="0"/>
                </a:tc>
                <a:tc>
                  <a:txBody>
                    <a:bodyPr/>
                    <a:lstStyle/>
                    <a:p>
                      <a:pPr marR="244475" algn="r">
                        <a:lnSpc>
                          <a:spcPts val="940"/>
                        </a:lnSpc>
                        <a:spcBef>
                          <a:spcPts val="60"/>
                        </a:spcBef>
                      </a:pPr>
                      <a:r>
                        <a:rPr sz="800" spc="10" dirty="0">
                          <a:solidFill>
                            <a:srgbClr val="171514"/>
                          </a:solidFill>
                          <a:latin typeface="Microsoft Sans Serif"/>
                          <a:cs typeface="Microsoft Sans Serif"/>
                        </a:rPr>
                        <a:t>30</a:t>
                      </a:r>
                      <a:endParaRPr sz="800">
                        <a:latin typeface="Microsoft Sans Serif"/>
                        <a:cs typeface="Microsoft Sans Serif"/>
                      </a:endParaRPr>
                    </a:p>
                  </a:txBody>
                  <a:tcPr marL="0" marR="0" marT="7620" marB="0"/>
                </a:tc>
                <a:extLst>
                  <a:ext uri="{0D108BD9-81ED-4DB2-BD59-A6C34878D82A}">
                    <a16:rowId xmlns:a16="http://schemas.microsoft.com/office/drawing/2014/main" val="10002"/>
                  </a:ext>
                </a:extLst>
              </a:tr>
              <a:tr h="139700">
                <a:tc>
                  <a:txBody>
                    <a:bodyPr/>
                    <a:lstStyle/>
                    <a:p>
                      <a:pPr>
                        <a:lnSpc>
                          <a:spcPct val="100000"/>
                        </a:lnSpc>
                        <a:spcBef>
                          <a:spcPts val="40"/>
                        </a:spcBef>
                      </a:pPr>
                      <a:endParaRPr sz="450">
                        <a:latin typeface="Times New Roman"/>
                        <a:cs typeface="Times New Roman"/>
                      </a:endParaRPr>
                    </a:p>
                    <a:p>
                      <a:pPr>
                        <a:lnSpc>
                          <a:spcPct val="100000"/>
                        </a:lnSpc>
                      </a:pPr>
                      <a:r>
                        <a:rPr sz="300" spc="10" dirty="0">
                          <a:solidFill>
                            <a:srgbClr val="171514"/>
                          </a:solidFill>
                          <a:latin typeface="Microsoft Sans Serif"/>
                          <a:cs typeface="Microsoft Sans Serif"/>
                        </a:rPr>
                        <a:t>tercero</a:t>
                      </a:r>
                      <a:endParaRPr sz="300">
                        <a:latin typeface="Microsoft Sans Serif"/>
                        <a:cs typeface="Microsoft Sans Serif"/>
                      </a:endParaRPr>
                    </a:p>
                  </a:txBody>
                  <a:tcPr marL="0" marR="0" marT="5080" marB="0"/>
                </a:tc>
                <a:tc>
                  <a:txBody>
                    <a:bodyPr/>
                    <a:lstStyle/>
                    <a:p>
                      <a:pPr marL="209550">
                        <a:lnSpc>
                          <a:spcPts val="940"/>
                        </a:lnSpc>
                        <a:spcBef>
                          <a:spcPts val="6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7620" marB="0"/>
                </a:tc>
                <a:tc>
                  <a:txBody>
                    <a:bodyPr/>
                    <a:lstStyle/>
                    <a:p>
                      <a:pPr marR="244475" algn="r">
                        <a:lnSpc>
                          <a:spcPts val="940"/>
                        </a:lnSpc>
                        <a:spcBef>
                          <a:spcPts val="60"/>
                        </a:spcBef>
                      </a:pPr>
                      <a:r>
                        <a:rPr sz="800" spc="10" dirty="0">
                          <a:solidFill>
                            <a:srgbClr val="171514"/>
                          </a:solidFill>
                          <a:latin typeface="Microsoft Sans Serif"/>
                          <a:cs typeface="Microsoft Sans Serif"/>
                        </a:rPr>
                        <a:t>45</a:t>
                      </a:r>
                      <a:endParaRPr sz="800">
                        <a:latin typeface="Microsoft Sans Serif"/>
                        <a:cs typeface="Microsoft Sans Serif"/>
                      </a:endParaRPr>
                    </a:p>
                  </a:txBody>
                  <a:tcPr marL="0" marR="0" marT="7620" marB="0"/>
                </a:tc>
                <a:extLst>
                  <a:ext uri="{0D108BD9-81ED-4DB2-BD59-A6C34878D82A}">
                    <a16:rowId xmlns:a16="http://schemas.microsoft.com/office/drawing/2014/main" val="10003"/>
                  </a:ext>
                </a:extLst>
              </a:tr>
              <a:tr h="248970">
                <a:tc>
                  <a:txBody>
                    <a:bodyPr/>
                    <a:lstStyle/>
                    <a:p>
                      <a:pPr>
                        <a:lnSpc>
                          <a:spcPct val="100000"/>
                        </a:lnSpc>
                        <a:spcBef>
                          <a:spcPts val="60"/>
                        </a:spcBef>
                      </a:pPr>
                      <a:r>
                        <a:rPr sz="800" spc="-5" dirty="0">
                          <a:solidFill>
                            <a:srgbClr val="171514"/>
                          </a:solidFill>
                          <a:latin typeface="Microsoft Sans Serif"/>
                          <a:cs typeface="Microsoft Sans Serif"/>
                        </a:rPr>
                        <a:t>IV</a:t>
                      </a:r>
                      <a:endParaRPr sz="800">
                        <a:latin typeface="Microsoft Sans Serif"/>
                        <a:cs typeface="Microsoft Sans Serif"/>
                      </a:endParaRPr>
                    </a:p>
                  </a:txBody>
                  <a:tcPr marL="0" marR="0" marT="7620" marB="0">
                    <a:lnB w="6350">
                      <a:solidFill>
                        <a:srgbClr val="231F20"/>
                      </a:solidFill>
                      <a:prstDash val="solid"/>
                    </a:lnB>
                  </a:tcPr>
                </a:tc>
                <a:tc>
                  <a:txBody>
                    <a:bodyPr/>
                    <a:lstStyle/>
                    <a:p>
                      <a:pPr>
                        <a:lnSpc>
                          <a:spcPct val="100000"/>
                        </a:lnSpc>
                        <a:spcBef>
                          <a:spcPts val="40"/>
                        </a:spcBef>
                      </a:pPr>
                      <a:endParaRPr sz="450">
                        <a:latin typeface="Times New Roman"/>
                        <a:cs typeface="Times New Roman"/>
                      </a:endParaRPr>
                    </a:p>
                    <a:p>
                      <a:pPr marL="209550">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5080" marB="0">
                    <a:lnB w="6350">
                      <a:solidFill>
                        <a:srgbClr val="231F20"/>
                      </a:solidFill>
                      <a:prstDash val="solid"/>
                    </a:lnB>
                  </a:tcPr>
                </a:tc>
                <a:tc>
                  <a:txBody>
                    <a:bodyPr/>
                    <a:lstStyle/>
                    <a:p>
                      <a:pPr marR="244475" algn="r">
                        <a:lnSpc>
                          <a:spcPct val="100000"/>
                        </a:lnSpc>
                        <a:spcBef>
                          <a:spcPts val="60"/>
                        </a:spcBef>
                      </a:pPr>
                      <a:r>
                        <a:rPr sz="800" spc="10" dirty="0">
                          <a:solidFill>
                            <a:srgbClr val="171514"/>
                          </a:solidFill>
                          <a:latin typeface="Microsoft Sans Serif"/>
                          <a:cs typeface="Microsoft Sans Serif"/>
                        </a:rPr>
                        <a:t>60</a:t>
                      </a:r>
                      <a:endParaRPr sz="800">
                        <a:latin typeface="Microsoft Sans Serif"/>
                        <a:cs typeface="Microsoft Sans Serif"/>
                      </a:endParaRPr>
                    </a:p>
                  </a:txBody>
                  <a:tcPr marL="0" marR="0" marT="7620" marB="0">
                    <a:lnB w="6350">
                      <a:solidFill>
                        <a:srgbClr val="231F20"/>
                      </a:solidFill>
                      <a:prstDash val="solid"/>
                    </a:lnB>
                  </a:tcPr>
                </a:tc>
                <a:extLst>
                  <a:ext uri="{0D108BD9-81ED-4DB2-BD59-A6C34878D82A}">
                    <a16:rowId xmlns:a16="http://schemas.microsoft.com/office/drawing/2014/main" val="10004"/>
                  </a:ext>
                </a:extLst>
              </a:tr>
            </a:tbl>
          </a:graphicData>
        </a:graphic>
      </p:graphicFrame>
      <p:pic>
        <p:nvPicPr>
          <p:cNvPr id="4" name="object 4"/>
          <p:cNvPicPr/>
          <p:nvPr/>
        </p:nvPicPr>
        <p:blipFill>
          <a:blip r:embed="rId2" cstate="print"/>
          <a:stretch>
            <a:fillRect/>
          </a:stretch>
        </p:blipFill>
        <p:spPr>
          <a:xfrm>
            <a:off x="7048335" y="6387541"/>
            <a:ext cx="1117219" cy="518706"/>
          </a:xfrm>
          <a:prstGeom prst="rect">
            <a:avLst/>
          </a:prstGeom>
        </p:spPr>
      </p:pic>
      <p:pic>
        <p:nvPicPr>
          <p:cNvPr id="5" name="object 5"/>
          <p:cNvPicPr/>
          <p:nvPr/>
        </p:nvPicPr>
        <p:blipFill>
          <a:blip r:embed="rId3" cstate="print"/>
          <a:stretch>
            <a:fillRect/>
          </a:stretch>
        </p:blipFill>
        <p:spPr>
          <a:xfrm>
            <a:off x="6722478" y="6666839"/>
            <a:ext cx="252704" cy="266014"/>
          </a:xfrm>
          <a:prstGeom prst="rect">
            <a:avLst/>
          </a:prstGeom>
        </p:spPr>
      </p:pic>
      <p:grpSp>
        <p:nvGrpSpPr>
          <p:cNvPr id="6" name="object 6"/>
          <p:cNvGrpSpPr/>
          <p:nvPr/>
        </p:nvGrpSpPr>
        <p:grpSpPr>
          <a:xfrm>
            <a:off x="7203498" y="6374231"/>
            <a:ext cx="38100" cy="524510"/>
            <a:chOff x="2520373" y="6374231"/>
            <a:chExt cx="38100" cy="524510"/>
          </a:xfrm>
        </p:grpSpPr>
        <p:sp>
          <p:nvSpPr>
            <p:cNvPr id="7" name="object 7"/>
            <p:cNvSpPr/>
            <p:nvPr/>
          </p:nvSpPr>
          <p:spPr>
            <a:xfrm>
              <a:off x="2523700" y="6377559"/>
              <a:ext cx="31115" cy="518159"/>
            </a:xfrm>
            <a:custGeom>
              <a:avLst/>
              <a:gdLst/>
              <a:ahLst/>
              <a:cxnLst/>
              <a:rect l="l" t="t" r="r" b="b"/>
              <a:pathLst>
                <a:path w="31114" h="518159">
                  <a:moveTo>
                    <a:pt x="23279" y="0"/>
                  </a:moveTo>
                  <a:lnTo>
                    <a:pt x="7759" y="0"/>
                  </a:lnTo>
                  <a:lnTo>
                    <a:pt x="0" y="517601"/>
                  </a:lnTo>
                  <a:lnTo>
                    <a:pt x="31038" y="517601"/>
                  </a:lnTo>
                  <a:lnTo>
                    <a:pt x="23279" y="0"/>
                  </a:lnTo>
                  <a:close/>
                </a:path>
              </a:pathLst>
            </a:custGeom>
            <a:solidFill>
              <a:srgbClr val="FFFFFF"/>
            </a:solidFill>
          </p:spPr>
          <p:txBody>
            <a:bodyPr wrap="square" lIns="0" tIns="0" rIns="0" bIns="0" rtlCol="0"/>
            <a:lstStyle/>
            <a:p>
              <a:endParaRPr/>
            </a:p>
          </p:txBody>
        </p:sp>
        <p:sp>
          <p:nvSpPr>
            <p:cNvPr id="8" name="object 8"/>
            <p:cNvSpPr/>
            <p:nvPr/>
          </p:nvSpPr>
          <p:spPr>
            <a:xfrm>
              <a:off x="2523700" y="6377559"/>
              <a:ext cx="31115" cy="518159"/>
            </a:xfrm>
            <a:custGeom>
              <a:avLst/>
              <a:gdLst/>
              <a:ahLst/>
              <a:cxnLst/>
              <a:rect l="l" t="t" r="r" b="b"/>
              <a:pathLst>
                <a:path w="31114" h="518159">
                  <a:moveTo>
                    <a:pt x="31038" y="517601"/>
                  </a:moveTo>
                  <a:lnTo>
                    <a:pt x="23279" y="0"/>
                  </a:lnTo>
                  <a:lnTo>
                    <a:pt x="7759" y="0"/>
                  </a:lnTo>
                  <a:lnTo>
                    <a:pt x="0" y="517601"/>
                  </a:lnTo>
                  <a:lnTo>
                    <a:pt x="31038" y="517601"/>
                  </a:lnTo>
                  <a:close/>
                </a:path>
              </a:pathLst>
            </a:custGeom>
            <a:ln w="6654">
              <a:solidFill>
                <a:srgbClr val="231F20"/>
              </a:solidFill>
            </a:ln>
          </p:spPr>
          <p:txBody>
            <a:bodyPr wrap="square" lIns="0" tIns="0" rIns="0" bIns="0" rtlCol="0"/>
            <a:lstStyle/>
            <a:p>
              <a:endParaRPr/>
            </a:p>
          </p:txBody>
        </p:sp>
      </p:grpSp>
      <p:grpSp>
        <p:nvGrpSpPr>
          <p:cNvPr id="9" name="object 9"/>
          <p:cNvGrpSpPr/>
          <p:nvPr/>
        </p:nvGrpSpPr>
        <p:grpSpPr>
          <a:xfrm>
            <a:off x="6110663" y="5579536"/>
            <a:ext cx="2760980" cy="1398270"/>
            <a:chOff x="1427538" y="5579536"/>
            <a:chExt cx="2760980" cy="1398270"/>
          </a:xfrm>
        </p:grpSpPr>
        <p:sp>
          <p:nvSpPr>
            <p:cNvPr id="10" name="object 10"/>
            <p:cNvSpPr/>
            <p:nvPr/>
          </p:nvSpPr>
          <p:spPr>
            <a:xfrm>
              <a:off x="3221970" y="6380886"/>
              <a:ext cx="31115" cy="518795"/>
            </a:xfrm>
            <a:custGeom>
              <a:avLst/>
              <a:gdLst/>
              <a:ahLst/>
              <a:cxnLst/>
              <a:rect l="l" t="t" r="r" b="b"/>
              <a:pathLst>
                <a:path w="31114" h="518795">
                  <a:moveTo>
                    <a:pt x="23279" y="0"/>
                  </a:moveTo>
                  <a:lnTo>
                    <a:pt x="7759" y="0"/>
                  </a:lnTo>
                  <a:lnTo>
                    <a:pt x="0" y="518706"/>
                  </a:lnTo>
                  <a:lnTo>
                    <a:pt x="31038" y="518706"/>
                  </a:lnTo>
                  <a:lnTo>
                    <a:pt x="23279" y="0"/>
                  </a:lnTo>
                  <a:close/>
                </a:path>
              </a:pathLst>
            </a:custGeom>
            <a:solidFill>
              <a:srgbClr val="FFFFFF"/>
            </a:solidFill>
          </p:spPr>
          <p:txBody>
            <a:bodyPr wrap="square" lIns="0" tIns="0" rIns="0" bIns="0" rtlCol="0"/>
            <a:lstStyle/>
            <a:p>
              <a:endParaRPr/>
            </a:p>
          </p:txBody>
        </p:sp>
        <p:sp>
          <p:nvSpPr>
            <p:cNvPr id="11" name="object 11"/>
            <p:cNvSpPr/>
            <p:nvPr/>
          </p:nvSpPr>
          <p:spPr>
            <a:xfrm>
              <a:off x="3221970" y="6380886"/>
              <a:ext cx="31115" cy="518795"/>
            </a:xfrm>
            <a:custGeom>
              <a:avLst/>
              <a:gdLst/>
              <a:ahLst/>
              <a:cxnLst/>
              <a:rect l="l" t="t" r="r" b="b"/>
              <a:pathLst>
                <a:path w="31114" h="518795">
                  <a:moveTo>
                    <a:pt x="31038" y="518706"/>
                  </a:moveTo>
                  <a:lnTo>
                    <a:pt x="23279" y="0"/>
                  </a:lnTo>
                  <a:lnTo>
                    <a:pt x="7759" y="0"/>
                  </a:lnTo>
                  <a:lnTo>
                    <a:pt x="0" y="518706"/>
                  </a:lnTo>
                  <a:lnTo>
                    <a:pt x="31038" y="518706"/>
                  </a:lnTo>
                  <a:close/>
                </a:path>
              </a:pathLst>
            </a:custGeom>
            <a:ln w="6654">
              <a:solidFill>
                <a:srgbClr val="231F20"/>
              </a:solidFill>
            </a:ln>
          </p:spPr>
          <p:txBody>
            <a:bodyPr wrap="square" lIns="0" tIns="0" rIns="0" bIns="0" rtlCol="0"/>
            <a:lstStyle/>
            <a:p>
              <a:endParaRPr/>
            </a:p>
          </p:txBody>
        </p:sp>
        <p:pic>
          <p:nvPicPr>
            <p:cNvPr id="12" name="object 12"/>
            <p:cNvPicPr/>
            <p:nvPr/>
          </p:nvPicPr>
          <p:blipFill>
            <a:blip r:embed="rId4" cstate="print"/>
            <a:stretch>
              <a:fillRect/>
            </a:stretch>
          </p:blipFill>
          <p:spPr>
            <a:xfrm>
              <a:off x="1627035" y="6892950"/>
              <a:ext cx="2367457" cy="79794"/>
            </a:xfrm>
            <a:prstGeom prst="rect">
              <a:avLst/>
            </a:prstGeom>
          </p:spPr>
        </p:pic>
        <p:sp>
          <p:nvSpPr>
            <p:cNvPr id="13" name="object 13"/>
            <p:cNvSpPr/>
            <p:nvPr/>
          </p:nvSpPr>
          <p:spPr>
            <a:xfrm>
              <a:off x="1634802" y="6897382"/>
              <a:ext cx="2355850" cy="0"/>
            </a:xfrm>
            <a:custGeom>
              <a:avLst/>
              <a:gdLst/>
              <a:ahLst/>
              <a:cxnLst/>
              <a:rect l="l" t="t" r="r" b="b"/>
              <a:pathLst>
                <a:path w="2355850">
                  <a:moveTo>
                    <a:pt x="0" y="0"/>
                  </a:moveTo>
                  <a:lnTo>
                    <a:pt x="2355265" y="0"/>
                  </a:lnTo>
                </a:path>
              </a:pathLst>
            </a:custGeom>
            <a:ln w="8864">
              <a:solidFill>
                <a:srgbClr val="231F20"/>
              </a:solidFill>
            </a:ln>
          </p:spPr>
          <p:txBody>
            <a:bodyPr wrap="square" lIns="0" tIns="0" rIns="0" bIns="0" rtlCol="0"/>
            <a:lstStyle/>
            <a:p>
              <a:endParaRPr/>
            </a:p>
          </p:txBody>
        </p:sp>
        <p:pic>
          <p:nvPicPr>
            <p:cNvPr id="14" name="object 14"/>
            <p:cNvPicPr/>
            <p:nvPr/>
          </p:nvPicPr>
          <p:blipFill>
            <a:blip r:embed="rId5" cstate="print"/>
            <a:stretch>
              <a:fillRect/>
            </a:stretch>
          </p:blipFill>
          <p:spPr>
            <a:xfrm>
              <a:off x="1427538" y="5579536"/>
              <a:ext cx="2760915" cy="1397647"/>
            </a:xfrm>
            <a:prstGeom prst="rect">
              <a:avLst/>
            </a:prstGeom>
          </p:spPr>
        </p:pic>
      </p:grpSp>
      <p:sp>
        <p:nvSpPr>
          <p:cNvPr id="15" name="object 15"/>
          <p:cNvSpPr txBox="1"/>
          <p:nvPr/>
        </p:nvSpPr>
        <p:spPr>
          <a:xfrm>
            <a:off x="5337224"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16" name="object 16"/>
          <p:cNvSpPr txBox="1"/>
          <p:nvPr/>
        </p:nvSpPr>
        <p:spPr>
          <a:xfrm>
            <a:off x="9422650"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155</a:t>
            </a:r>
            <a:endParaRPr sz="900">
              <a:latin typeface="Arial"/>
              <a:cs typeface="Arial"/>
            </a:endParaRPr>
          </a:p>
        </p:txBody>
      </p:sp>
      <p:sp>
        <p:nvSpPr>
          <p:cNvPr id="17" name="object 17"/>
          <p:cNvSpPr txBox="1"/>
          <p:nvPr/>
        </p:nvSpPr>
        <p:spPr>
          <a:xfrm>
            <a:off x="5337176" y="740789"/>
            <a:ext cx="3990975" cy="330200"/>
          </a:xfrm>
          <a:prstGeom prst="rect">
            <a:avLst/>
          </a:prstGeom>
        </p:spPr>
        <p:txBody>
          <a:bodyPr vert="horz" wrap="square" lIns="0" tIns="12700" rIns="0" bIns="0" rtlCol="0">
            <a:spAutoFit/>
          </a:bodyPr>
          <a:lstStyle/>
          <a:p>
            <a:pPr marL="12700" marR="5080">
              <a:lnSpc>
                <a:spcPct val="133300"/>
              </a:lnSpc>
              <a:spcBef>
                <a:spcPts val="100"/>
              </a:spcBef>
            </a:pPr>
            <a:r>
              <a:rPr sz="750" spc="25" dirty="0">
                <a:solidFill>
                  <a:srgbClr val="171514"/>
                </a:solidFill>
                <a:latin typeface="Microsoft Sans Serif"/>
                <a:cs typeface="Microsoft Sans Serif"/>
              </a:rPr>
              <a:t>líquidos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dirty="0">
                <a:solidFill>
                  <a:srgbClr val="171514"/>
                </a:solidFill>
                <a:latin typeface="Microsoft Sans Serif"/>
                <a:cs typeface="Microsoft Sans Serif"/>
              </a:rPr>
              <a:t>gases </a:t>
            </a:r>
            <a:r>
              <a:rPr sz="750" spc="20" dirty="0">
                <a:solidFill>
                  <a:srgbClr val="171514"/>
                </a:solidFill>
                <a:latin typeface="Microsoft Sans Serif"/>
                <a:cs typeface="Microsoft Sans Serif"/>
              </a:rPr>
              <a:t>inflamables.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nuevo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estándar</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IEC</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62305-1 </a:t>
            </a:r>
            <a:r>
              <a:rPr sz="750" spc="25" dirty="0">
                <a:solidFill>
                  <a:srgbClr val="171514"/>
                </a:solidFill>
                <a:latin typeface="Microsoft Sans Serif"/>
                <a:cs typeface="Microsoft Sans Serif"/>
              </a:rPr>
              <a:t>tiene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cuatro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radios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esfera</a:t>
            </a:r>
            <a:r>
              <a:rPr lang="es-ES" sz="750" spc="1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diferentes</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correspondientes</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cuatro</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LPL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mencionados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Sección </a:t>
            </a:r>
            <a:r>
              <a:rPr sz="750" dirty="0">
                <a:solidFill>
                  <a:srgbClr val="171514"/>
                </a:solidFill>
                <a:latin typeface="Microsoft Sans Serif"/>
                <a:cs typeface="Microsoft Sans Serif"/>
              </a:rPr>
              <a:t>8.2. </a:t>
            </a:r>
            <a:r>
              <a:rPr sz="750" spc="-5" dirty="0">
                <a:solidFill>
                  <a:srgbClr val="171514"/>
                </a:solidFill>
                <a:latin typeface="Microsoft Sans Serif"/>
                <a:cs typeface="Microsoft Sans Serif"/>
              </a:rPr>
              <a:t>Estos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endParaRPr sz="750" dirty="0">
              <a:latin typeface="Microsoft Sans Serif"/>
              <a:cs typeface="Microsoft Sans Serif"/>
            </a:endParaRPr>
          </a:p>
        </p:txBody>
      </p:sp>
      <p:sp>
        <p:nvSpPr>
          <p:cNvPr id="18" name="object 18"/>
          <p:cNvSpPr txBox="1"/>
          <p:nvPr/>
        </p:nvSpPr>
        <p:spPr>
          <a:xfrm>
            <a:off x="5337175" y="2474830"/>
            <a:ext cx="4254500" cy="325755"/>
          </a:xfrm>
          <a:prstGeom prst="rect">
            <a:avLst/>
          </a:prstGeom>
        </p:spPr>
        <p:txBody>
          <a:bodyPr vert="horz" wrap="square" lIns="0" tIns="6985" rIns="0" bIns="0" rtlCol="0">
            <a:spAutoFit/>
          </a:bodyPr>
          <a:lstStyle/>
          <a:p>
            <a:pPr marL="12700" marR="5080" indent="152400">
              <a:lnSpc>
                <a:spcPct val="125000"/>
              </a:lnSpc>
              <a:spcBef>
                <a:spcPts val="55"/>
              </a:spcBef>
            </a:pPr>
            <a:r>
              <a:rPr sz="800" spc="5" dirty="0">
                <a:solidFill>
                  <a:srgbClr val="171514"/>
                </a:solidFill>
                <a:latin typeface="Microsoft Sans Serif"/>
                <a:cs typeface="Microsoft Sans Serif"/>
              </a:rPr>
              <a:t>Para</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cada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nivel,</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valor</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mínimo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corriente</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pico</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(kA)</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usa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para</a:t>
            </a:r>
            <a:r>
              <a:rPr sz="800" dirty="0">
                <a:solidFill>
                  <a:srgbClr val="171514"/>
                </a:solidFill>
                <a:latin typeface="Microsoft Sans Serif"/>
                <a:cs typeface="Microsoft Sans Serif"/>
              </a:rPr>
              <a:t> </a:t>
            </a:r>
            <a:r>
              <a:rPr sz="800" spc="40" dirty="0">
                <a:solidFill>
                  <a:srgbClr val="171514"/>
                </a:solidFill>
                <a:latin typeface="Microsoft Sans Serif"/>
                <a:cs typeface="Microsoft Sans Serif"/>
              </a:rPr>
              <a:t>determinar</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35" dirty="0" smtClean="0">
                <a:solidFill>
                  <a:srgbClr val="171514"/>
                </a:solidFill>
                <a:latin typeface="Microsoft Sans Serif"/>
                <a:cs typeface="Microsoft Sans Serif"/>
              </a:rPr>
              <a:t>radio</a:t>
            </a:r>
            <a:r>
              <a:rPr lang="es-ES" sz="800" spc="3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sz="800" spc="-1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esfera</a:t>
            </a:r>
            <a:r>
              <a:rPr sz="800" i="1" spc="15" dirty="0">
                <a:solidFill>
                  <a:srgbClr val="171514"/>
                </a:solidFill>
                <a:latin typeface="Arial"/>
                <a:cs typeface="Arial"/>
              </a:rPr>
              <a:t>S</a:t>
            </a:r>
            <a:r>
              <a:rPr sz="800" spc="15" dirty="0">
                <a:solidFill>
                  <a:srgbClr val="171514"/>
                </a:solidFill>
                <a:latin typeface="Microsoft Sans Serif"/>
                <a:cs typeface="Microsoft Sans Serif"/>
              </a:rPr>
              <a:t>usando</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fórmula</a:t>
            </a:r>
            <a:endParaRPr sz="800" dirty="0">
              <a:latin typeface="Microsoft Sans Serif"/>
              <a:cs typeface="Microsoft Sans Serif"/>
            </a:endParaRPr>
          </a:p>
        </p:txBody>
      </p:sp>
      <p:sp>
        <p:nvSpPr>
          <p:cNvPr id="19" name="object 19"/>
          <p:cNvSpPr txBox="1"/>
          <p:nvPr/>
        </p:nvSpPr>
        <p:spPr>
          <a:xfrm>
            <a:off x="7108826" y="2965700"/>
            <a:ext cx="680085" cy="124393"/>
          </a:xfrm>
          <a:prstGeom prst="rect">
            <a:avLst/>
          </a:prstGeom>
        </p:spPr>
        <p:txBody>
          <a:bodyPr vert="horz" wrap="square" lIns="0" tIns="16510" rIns="0" bIns="0" rtlCol="0">
            <a:spAutoFit/>
          </a:bodyPr>
          <a:lstStyle/>
          <a:p>
            <a:pPr marL="12700">
              <a:spcBef>
                <a:spcPts val="130"/>
              </a:spcBef>
            </a:pPr>
            <a:r>
              <a:rPr sz="700" i="1" spc="-85" dirty="0" smtClean="0">
                <a:latin typeface="Arial"/>
                <a:cs typeface="Arial"/>
              </a:rPr>
              <a:t>S</a:t>
            </a:r>
            <a:r>
              <a:rPr sz="700" spc="-10" dirty="0" smtClean="0">
                <a:latin typeface="Microsoft Sans Serif"/>
                <a:cs typeface="Microsoft Sans Serif"/>
              </a:rPr>
              <a:t>=</a:t>
            </a:r>
            <a:r>
              <a:rPr sz="700" spc="10" dirty="0" smtClean="0">
                <a:latin typeface="Microsoft Sans Serif"/>
                <a:cs typeface="Microsoft Sans Serif"/>
              </a:rPr>
              <a:t>10</a:t>
            </a:r>
            <a:r>
              <a:rPr sz="700" i="1" spc="40" dirty="0" smtClean="0">
                <a:latin typeface="Arial"/>
                <a:cs typeface="Arial"/>
              </a:rPr>
              <a:t>I</a:t>
            </a:r>
            <a:r>
              <a:rPr sz="450" dirty="0" smtClean="0">
                <a:latin typeface="Microsoft Sans Serif"/>
                <a:cs typeface="Microsoft Sans Serif"/>
              </a:rPr>
              <a:t>0,65</a:t>
            </a:r>
            <a:r>
              <a:rPr sz="700" spc="25" dirty="0" smtClean="0">
                <a:latin typeface="Microsoft Sans Serif"/>
                <a:cs typeface="Microsoft Sans Serif"/>
              </a:rPr>
              <a:t>(</a:t>
            </a:r>
            <a:r>
              <a:rPr lang="es-ES" sz="700" spc="25" dirty="0" smtClean="0">
                <a:latin typeface="Microsoft Sans Serif"/>
                <a:cs typeface="Microsoft Sans Serif"/>
              </a:rPr>
              <a:t>m</a:t>
            </a:r>
            <a:r>
              <a:rPr sz="700" spc="25" dirty="0" smtClean="0">
                <a:latin typeface="Microsoft Sans Serif"/>
                <a:cs typeface="Microsoft Sans Serif"/>
              </a:rPr>
              <a:t>)</a:t>
            </a:r>
            <a:endParaRPr sz="700" dirty="0">
              <a:latin typeface="Microsoft Sans Serif"/>
              <a:cs typeface="Microsoft Sans Serif"/>
            </a:endParaRPr>
          </a:p>
        </p:txBody>
      </p:sp>
      <p:sp>
        <p:nvSpPr>
          <p:cNvPr id="20" name="object 20"/>
          <p:cNvSpPr txBox="1"/>
          <p:nvPr/>
        </p:nvSpPr>
        <p:spPr>
          <a:xfrm>
            <a:off x="9375266" y="2950565"/>
            <a:ext cx="243204" cy="143629"/>
          </a:xfrm>
          <a:prstGeom prst="rect">
            <a:avLst/>
          </a:prstGeom>
        </p:spPr>
        <p:txBody>
          <a:bodyPr vert="horz" wrap="square" lIns="0" tIns="12700" rIns="0" bIns="0" rtlCol="0">
            <a:spAutoFit/>
          </a:bodyPr>
          <a:lstStyle/>
          <a:p>
            <a:pPr marL="12700">
              <a:spcBef>
                <a:spcPts val="100"/>
              </a:spcBef>
            </a:pPr>
            <a:r>
              <a:rPr sz="850" spc="-10" dirty="0">
                <a:solidFill>
                  <a:srgbClr val="171514"/>
                </a:solidFill>
                <a:latin typeface="Microsoft Sans Serif"/>
                <a:cs typeface="Microsoft Sans Serif"/>
              </a:rPr>
              <a:t>(8.9)</a:t>
            </a:r>
            <a:endParaRPr sz="850">
              <a:latin typeface="Microsoft Sans Serif"/>
              <a:cs typeface="Microsoft Sans Serif"/>
            </a:endParaRPr>
          </a:p>
        </p:txBody>
      </p:sp>
      <p:sp>
        <p:nvSpPr>
          <p:cNvPr id="21" name="object 21"/>
          <p:cNvSpPr txBox="1"/>
          <p:nvPr/>
        </p:nvSpPr>
        <p:spPr>
          <a:xfrm>
            <a:off x="5337176" y="3228694"/>
            <a:ext cx="4291965" cy="330200"/>
          </a:xfrm>
          <a:prstGeom prst="rect">
            <a:avLst/>
          </a:prstGeom>
        </p:spPr>
        <p:txBody>
          <a:bodyPr vert="horz" wrap="square" lIns="0" tIns="12700" rIns="0" bIns="0" rtlCol="0">
            <a:spAutoFit/>
          </a:bodyPr>
          <a:lstStyle/>
          <a:p>
            <a:pPr marL="12700" marR="5080">
              <a:lnSpc>
                <a:spcPct val="142900"/>
              </a:lnSpc>
              <a:spcBef>
                <a:spcPts val="100"/>
              </a:spcBef>
            </a:pPr>
            <a:r>
              <a:rPr sz="700" spc="-3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RSM</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también</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utilizar</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determinar</a:t>
            </a:r>
            <a:r>
              <a:rPr sz="700" dirty="0">
                <a:solidFill>
                  <a:srgbClr val="171514"/>
                </a:solidFill>
                <a:latin typeface="Microsoft Sans Serif"/>
                <a:cs typeface="Microsoft Sans Serif"/>
              </a:rPr>
              <a:t> las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zonas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subestación.</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30" dirty="0" smtClean="0">
                <a:solidFill>
                  <a:srgbClr val="171514"/>
                </a:solidFill>
                <a:latin typeface="Microsoft Sans Serif"/>
                <a:cs typeface="Microsoft Sans Serif"/>
              </a:rPr>
              <a:t>radio</a:t>
            </a:r>
            <a:r>
              <a:rPr lang="es-ES" sz="700" spc="30"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esfera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 </a:t>
            </a:r>
            <a:r>
              <a:rPr sz="700" spc="30" dirty="0">
                <a:solidFill>
                  <a:srgbClr val="171514"/>
                </a:solidFill>
                <a:latin typeface="Microsoft Sans Serif"/>
                <a:cs typeface="Microsoft Sans Serif"/>
              </a:rPr>
              <a:t>determina</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partir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siguiente</a:t>
            </a:r>
            <a:r>
              <a:rPr sz="700" spc="-5" dirty="0">
                <a:solidFill>
                  <a:srgbClr val="171514"/>
                </a:solidFill>
                <a:latin typeface="Microsoft Sans Serif"/>
                <a:cs typeface="Microsoft Sans Serif"/>
              </a:rPr>
              <a:t> </a:t>
            </a:r>
            <a:r>
              <a:rPr sz="700" spc="35" dirty="0">
                <a:solidFill>
                  <a:srgbClr val="171514"/>
                </a:solidFill>
                <a:latin typeface="Microsoft Sans Serif"/>
                <a:cs typeface="Microsoft Sans Serif"/>
              </a:rPr>
              <a:t>fórmula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adoptada</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por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IEEE</a:t>
            </a:r>
            <a:r>
              <a:rPr sz="450" spc="-40" dirty="0">
                <a:solidFill>
                  <a:srgbClr val="171514"/>
                </a:solidFill>
                <a:latin typeface="Microsoft Sans Serif"/>
                <a:cs typeface="Microsoft Sans Serif"/>
              </a:rPr>
              <a:t>8</a:t>
            </a:r>
            <a:endParaRPr sz="450" dirty="0">
              <a:latin typeface="Microsoft Sans Serif"/>
              <a:cs typeface="Microsoft Sans Serif"/>
            </a:endParaRPr>
          </a:p>
        </p:txBody>
      </p:sp>
      <p:sp>
        <p:nvSpPr>
          <p:cNvPr id="22" name="object 22"/>
          <p:cNvSpPr txBox="1"/>
          <p:nvPr/>
        </p:nvSpPr>
        <p:spPr>
          <a:xfrm>
            <a:off x="7102475" y="3734330"/>
            <a:ext cx="711200" cy="116057"/>
          </a:xfrm>
          <a:prstGeom prst="rect">
            <a:avLst/>
          </a:prstGeom>
        </p:spPr>
        <p:txBody>
          <a:bodyPr vert="horz" wrap="square" lIns="0" tIns="15875" rIns="0" bIns="0" rtlCol="0">
            <a:spAutoFit/>
          </a:bodyPr>
          <a:lstStyle/>
          <a:p>
            <a:pPr marL="12700">
              <a:spcBef>
                <a:spcPts val="125"/>
              </a:spcBef>
            </a:pPr>
            <a:r>
              <a:rPr sz="650" i="1" spc="-80" dirty="0">
                <a:latin typeface="Arial"/>
                <a:cs typeface="Arial"/>
              </a:rPr>
              <a:t>S</a:t>
            </a:r>
            <a:r>
              <a:rPr sz="650" spc="-10" dirty="0">
                <a:latin typeface="Microsoft Sans Serif"/>
                <a:cs typeface="Microsoft Sans Serif"/>
              </a:rPr>
              <a:t>=</a:t>
            </a:r>
            <a:r>
              <a:rPr sz="650" spc="10" dirty="0">
                <a:latin typeface="Microsoft Sans Serif"/>
                <a:cs typeface="Microsoft Sans Serif"/>
              </a:rPr>
              <a:t>8</a:t>
            </a:r>
            <a:r>
              <a:rPr sz="650" i="1" spc="20" dirty="0">
                <a:latin typeface="Arial"/>
                <a:cs typeface="Arial"/>
              </a:rPr>
              <a:t>k</a:t>
            </a:r>
            <a:r>
              <a:rPr sz="650" i="1" spc="-15" dirty="0">
                <a:latin typeface="Arial"/>
                <a:cs typeface="Arial"/>
              </a:rPr>
              <a:t> </a:t>
            </a:r>
            <a:r>
              <a:rPr sz="650" i="1" spc="15" dirty="0" smtClean="0">
                <a:latin typeface="Arial"/>
                <a:cs typeface="Arial"/>
              </a:rPr>
              <a:t>yo</a:t>
            </a:r>
            <a:r>
              <a:rPr sz="400" dirty="0" smtClean="0">
                <a:latin typeface="Microsoft Sans Serif"/>
                <a:cs typeface="Microsoft Sans Serif"/>
              </a:rPr>
              <a:t>0,65</a:t>
            </a:r>
            <a:r>
              <a:rPr sz="650" spc="20" dirty="0" smtClean="0">
                <a:latin typeface="Microsoft Sans Serif"/>
                <a:cs typeface="Microsoft Sans Serif"/>
              </a:rPr>
              <a:t>(</a:t>
            </a:r>
            <a:r>
              <a:rPr lang="es-ES" sz="650" spc="20" dirty="0" smtClean="0">
                <a:latin typeface="Microsoft Sans Serif"/>
                <a:cs typeface="Microsoft Sans Serif"/>
              </a:rPr>
              <a:t>m</a:t>
            </a:r>
            <a:r>
              <a:rPr sz="650" spc="20" dirty="0" smtClean="0">
                <a:latin typeface="Microsoft Sans Serif"/>
                <a:cs typeface="Microsoft Sans Serif"/>
              </a:rPr>
              <a:t>)</a:t>
            </a:r>
            <a:endParaRPr sz="650" dirty="0">
              <a:latin typeface="Microsoft Sans Serif"/>
              <a:cs typeface="Microsoft Sans Serif"/>
            </a:endParaRPr>
          </a:p>
        </p:txBody>
      </p:sp>
      <p:sp>
        <p:nvSpPr>
          <p:cNvPr id="23" name="object 23"/>
          <p:cNvSpPr txBox="1"/>
          <p:nvPr/>
        </p:nvSpPr>
        <p:spPr>
          <a:xfrm>
            <a:off x="9319386" y="3712565"/>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(8.10)</a:t>
            </a:r>
            <a:endParaRPr sz="850">
              <a:latin typeface="Microsoft Sans Serif"/>
              <a:cs typeface="Microsoft Sans Serif"/>
            </a:endParaRPr>
          </a:p>
        </p:txBody>
      </p:sp>
      <p:sp>
        <p:nvSpPr>
          <p:cNvPr id="24" name="object 24"/>
          <p:cNvSpPr txBox="1"/>
          <p:nvPr/>
        </p:nvSpPr>
        <p:spPr>
          <a:xfrm>
            <a:off x="5337175" y="3983338"/>
            <a:ext cx="4237990" cy="1407160"/>
          </a:xfrm>
          <a:prstGeom prst="rect">
            <a:avLst/>
          </a:prstGeom>
        </p:spPr>
        <p:txBody>
          <a:bodyPr vert="horz" wrap="square" lIns="0" tIns="59055" rIns="0" bIns="0" rtlCol="0">
            <a:spAutoFit/>
          </a:bodyPr>
          <a:lstStyle/>
          <a:p>
            <a:pPr marL="139700">
              <a:spcBef>
                <a:spcPts val="465"/>
              </a:spcBef>
            </a:pPr>
            <a:r>
              <a:rPr sz="750" i="1" spc="5" dirty="0">
                <a:solidFill>
                  <a:srgbClr val="171514"/>
                </a:solidFill>
                <a:latin typeface="Arial"/>
                <a:cs typeface="Arial"/>
              </a:rPr>
              <a:t>k</a:t>
            </a:r>
            <a:r>
              <a:rPr sz="750" spc="5" dirty="0">
                <a:solidFill>
                  <a:srgbClr val="171514"/>
                </a:solidFill>
                <a:latin typeface="Microsoft Sans Serif"/>
                <a:cs typeface="Microsoft Sans Serif"/>
              </a:rPr>
              <a:t>=1,0</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carreras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al</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cable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al</a:t>
            </a:r>
            <a:r>
              <a:rPr sz="750" spc="-10" dirty="0">
                <a:solidFill>
                  <a:srgbClr val="171514"/>
                </a:solidFill>
                <a:latin typeface="Microsoft Sans Serif"/>
                <a:cs typeface="Microsoft Sans Serif"/>
              </a:rPr>
              <a:t> </a:t>
            </a:r>
            <a:r>
              <a:rPr sz="750" spc="30" dirty="0">
                <a:solidFill>
                  <a:srgbClr val="171514"/>
                </a:solidFill>
                <a:latin typeface="Microsoft Sans Serif"/>
                <a:cs typeface="Microsoft Sans Serif"/>
              </a:rPr>
              <a:t>plano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tierra</a:t>
            </a:r>
            <a:r>
              <a:rPr sz="750" spc="25" dirty="0">
                <a:solidFill>
                  <a:srgbClr val="171514"/>
                </a:solidFill>
                <a:latin typeface="Microsoft Sans Serif"/>
                <a:cs typeface="Microsoft Sans Serif"/>
              </a:rPr>
              <a:t>,</a:t>
            </a:r>
            <a:endParaRPr sz="750" dirty="0">
              <a:latin typeface="Microsoft Sans Serif"/>
              <a:cs typeface="Microsoft Sans Serif"/>
            </a:endParaRPr>
          </a:p>
          <a:p>
            <a:pPr marL="165100" marR="2298700" indent="63500">
              <a:lnSpc>
                <a:spcPts val="1200"/>
              </a:lnSpc>
              <a:spcBef>
                <a:spcPts val="90"/>
              </a:spcBef>
            </a:pPr>
            <a:r>
              <a:rPr sz="700" dirty="0">
                <a:solidFill>
                  <a:srgbClr val="171514"/>
                </a:solidFill>
                <a:latin typeface="Microsoft Sans Serif"/>
                <a:cs typeface="Microsoft Sans Serif"/>
              </a:rPr>
              <a:t>=1.2</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impactos</a:t>
            </a:r>
            <a:r>
              <a:rPr sz="700" spc="-1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15" dirty="0">
                <a:solidFill>
                  <a:srgbClr val="171514"/>
                </a:solidFill>
                <a:latin typeface="Microsoft Sans Serif"/>
                <a:cs typeface="Microsoft Sans Serif"/>
              </a:rPr>
              <a:t> </a:t>
            </a:r>
            <a:r>
              <a:rPr sz="700" spc="25" dirty="0">
                <a:solidFill>
                  <a:srgbClr val="171514"/>
                </a:solidFill>
                <a:latin typeface="Microsoft Sans Serif"/>
                <a:cs typeface="Microsoft Sans Serif"/>
              </a:rPr>
              <a:t>rayo</a:t>
            </a:r>
            <a:r>
              <a:rPr sz="700" spc="-1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10" dirty="0">
                <a:solidFill>
                  <a:srgbClr val="171514"/>
                </a:solidFill>
                <a:latin typeface="Microsoft Sans Serif"/>
                <a:cs typeface="Microsoft Sans Serif"/>
              </a:rPr>
              <a:t> </a:t>
            </a:r>
            <a:r>
              <a:rPr sz="700" spc="15" dirty="0">
                <a:solidFill>
                  <a:srgbClr val="171514"/>
                </a:solidFill>
                <a:latin typeface="Microsoft Sans Serif"/>
                <a:cs typeface="Microsoft Sans Serif"/>
              </a:rPr>
              <a:t>mástiles</a:t>
            </a:r>
            <a:r>
              <a:rPr sz="700" spc="15" dirty="0">
                <a:solidFill>
                  <a:srgbClr val="171514"/>
                </a:solidFill>
                <a:latin typeface="Microsoft Sans Serif"/>
                <a:cs typeface="Microsoft Sans Serif"/>
              </a:rPr>
              <a:t>,</a:t>
            </a:r>
            <a:r>
              <a:rPr sz="700" spc="-15" dirty="0">
                <a:solidFill>
                  <a:srgbClr val="171514"/>
                </a:solidFill>
                <a:latin typeface="Microsoft Sans Serif"/>
                <a:cs typeface="Microsoft Sans Serif"/>
              </a:rPr>
              <a:t> </a:t>
            </a:r>
            <a:r>
              <a:rPr sz="700" i="1" spc="15" dirty="0">
                <a:solidFill>
                  <a:srgbClr val="171514"/>
                </a:solidFill>
                <a:latin typeface="Arial"/>
                <a:cs typeface="Arial"/>
              </a:rPr>
              <a:t>I</a:t>
            </a:r>
            <a:r>
              <a:rPr sz="700" spc="15" dirty="0" smtClean="0">
                <a:solidFill>
                  <a:srgbClr val="171514"/>
                </a:solidFill>
                <a:latin typeface="Microsoft Sans Serif"/>
                <a:cs typeface="Microsoft Sans Serif"/>
              </a:rPr>
              <a:t>=</a:t>
            </a:r>
            <a:r>
              <a:rPr lang="es-ES" sz="700" spc="1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corriente</a:t>
            </a:r>
            <a:r>
              <a:rPr sz="700" spc="-5"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carrera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retorno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kA.</a:t>
            </a:r>
            <a:endParaRPr sz="700" dirty="0">
              <a:latin typeface="Microsoft Sans Serif"/>
              <a:cs typeface="Microsoft Sans Serif"/>
            </a:endParaRPr>
          </a:p>
          <a:p>
            <a:pPr>
              <a:spcBef>
                <a:spcPts val="45"/>
              </a:spcBef>
            </a:pPr>
            <a:endParaRPr sz="950" dirty="0">
              <a:latin typeface="Microsoft Sans Serif"/>
              <a:cs typeface="Microsoft Sans Serif"/>
            </a:endParaRPr>
          </a:p>
          <a:p>
            <a:pPr marL="12700" marR="5080">
              <a:lnSpc>
                <a:spcPct val="125000"/>
              </a:lnSpc>
            </a:pPr>
            <a:r>
              <a:rPr sz="800" spc="-15" dirty="0">
                <a:solidFill>
                  <a:srgbClr val="171514"/>
                </a:solidFill>
                <a:latin typeface="Microsoft Sans Serif"/>
                <a:cs typeface="Microsoft Sans Serif"/>
              </a:rPr>
              <a:t>La </a:t>
            </a:r>
            <a:r>
              <a:rPr sz="800" spc="15" dirty="0">
                <a:solidFill>
                  <a:srgbClr val="171514"/>
                </a:solidFill>
                <a:latin typeface="Microsoft Sans Serif"/>
                <a:cs typeface="Microsoft Sans Serif"/>
              </a:rPr>
              <a:t>Figura </a:t>
            </a:r>
            <a:r>
              <a:rPr sz="800" spc="5" dirty="0">
                <a:solidFill>
                  <a:srgbClr val="171514"/>
                </a:solidFill>
                <a:latin typeface="Microsoft Sans Serif"/>
                <a:cs typeface="Microsoft Sans Serif"/>
              </a:rPr>
              <a:t>8.18 </a:t>
            </a:r>
            <a:r>
              <a:rPr sz="800" spc="35" dirty="0">
                <a:solidFill>
                  <a:srgbClr val="171514"/>
                </a:solidFill>
                <a:latin typeface="Microsoft Sans Serif"/>
                <a:cs typeface="Microsoft Sans Serif"/>
              </a:rPr>
              <a:t>muestra </a:t>
            </a:r>
            <a:r>
              <a:rPr sz="800" spc="45" dirty="0">
                <a:solidFill>
                  <a:srgbClr val="171514"/>
                </a:solidFill>
                <a:latin typeface="Microsoft Sans Serif"/>
                <a:cs typeface="Microsoft Sans Serif"/>
              </a:rPr>
              <a:t>un </a:t>
            </a:r>
            <a:r>
              <a:rPr sz="800" spc="30" dirty="0">
                <a:solidFill>
                  <a:srgbClr val="171514"/>
                </a:solidFill>
                <a:latin typeface="Microsoft Sans Serif"/>
                <a:cs typeface="Microsoft Sans Serif"/>
              </a:rPr>
              <a:t>ejemplo </a:t>
            </a:r>
            <a:r>
              <a:rPr sz="800" spc="25" dirty="0">
                <a:solidFill>
                  <a:srgbClr val="171514"/>
                </a:solidFill>
                <a:latin typeface="Microsoft Sans Serif"/>
                <a:cs typeface="Microsoft Sans Serif"/>
              </a:rPr>
              <a:t>de </a:t>
            </a:r>
            <a:r>
              <a:rPr sz="800" spc="30" dirty="0">
                <a:solidFill>
                  <a:srgbClr val="171514"/>
                </a:solidFill>
                <a:latin typeface="Microsoft Sans Serif"/>
                <a:cs typeface="Microsoft Sans Serif"/>
              </a:rPr>
              <a:t>tal </a:t>
            </a:r>
            <a:r>
              <a:rPr sz="800" spc="15" dirty="0">
                <a:solidFill>
                  <a:srgbClr val="171514"/>
                </a:solidFill>
                <a:latin typeface="Microsoft Sans Serif"/>
                <a:cs typeface="Microsoft Sans Serif"/>
              </a:rPr>
              <a:t>aplicación. </a:t>
            </a:r>
            <a:r>
              <a:rPr sz="800" spc="-25" dirty="0">
                <a:solidFill>
                  <a:srgbClr val="171514"/>
                </a:solidFill>
                <a:latin typeface="Microsoft Sans Serif"/>
                <a:cs typeface="Microsoft Sans Serif"/>
              </a:rPr>
              <a:t>A </a:t>
            </a:r>
            <a:r>
              <a:rPr sz="800" spc="40" dirty="0">
                <a:solidFill>
                  <a:srgbClr val="171514"/>
                </a:solidFill>
                <a:latin typeface="Microsoft Sans Serif"/>
                <a:cs typeface="Microsoft Sans Serif"/>
              </a:rPr>
              <a:t>partir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altura </a:t>
            </a:r>
            <a:r>
              <a:rPr sz="800" spc="35" dirty="0" err="1">
                <a:solidFill>
                  <a:srgbClr val="171514"/>
                </a:solidFill>
                <a:latin typeface="Microsoft Sans Serif"/>
                <a:cs typeface="Microsoft Sans Serif"/>
              </a:rPr>
              <a:t>máxima</a:t>
            </a:r>
            <a:r>
              <a:rPr sz="800" spc="3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del</a:t>
            </a:r>
            <a:r>
              <a:rPr lang="es-ES" sz="800" spc="25"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equipo</a:t>
            </a:r>
            <a:r>
              <a:rPr sz="800" spc="-5" dirty="0" smtClean="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subestación,</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determinar</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tamaño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subestación</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radio</a:t>
            </a:r>
            <a:r>
              <a:rPr sz="800" spc="-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una</a:t>
            </a:r>
            <a:r>
              <a:rPr sz="800" spc="3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esfera </a:t>
            </a:r>
            <a:r>
              <a:rPr sz="800" spc="30" dirty="0">
                <a:solidFill>
                  <a:srgbClr val="171514"/>
                </a:solidFill>
                <a:latin typeface="Microsoft Sans Serif"/>
                <a:cs typeface="Microsoft Sans Serif"/>
              </a:rPr>
              <a:t>rodante, </a:t>
            </a:r>
            <a:r>
              <a:rPr sz="800" spc="10" dirty="0">
                <a:solidFill>
                  <a:srgbClr val="171514"/>
                </a:solidFill>
                <a:latin typeface="Microsoft Sans Serif"/>
                <a:cs typeface="Microsoft Sans Serif"/>
              </a:rPr>
              <a:t>la </a:t>
            </a:r>
            <a:r>
              <a:rPr sz="800" spc="35" dirty="0">
                <a:solidFill>
                  <a:srgbClr val="171514"/>
                </a:solidFill>
                <a:latin typeface="Microsoft Sans Serif"/>
                <a:cs typeface="Microsoft Sans Serif"/>
              </a:rPr>
              <a:t>altura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el </a:t>
            </a:r>
            <a:r>
              <a:rPr sz="800" spc="45" dirty="0">
                <a:solidFill>
                  <a:srgbClr val="171514"/>
                </a:solidFill>
                <a:latin typeface="Microsoft Sans Serif"/>
                <a:cs typeface="Microsoft Sans Serif"/>
              </a:rPr>
              <a:t>número </a:t>
            </a:r>
            <a:r>
              <a:rPr sz="800" spc="25" dirty="0">
                <a:solidFill>
                  <a:srgbClr val="171514"/>
                </a:solidFill>
                <a:latin typeface="Microsoft Sans Serif"/>
                <a:cs typeface="Microsoft Sans Serif"/>
              </a:rPr>
              <a:t>de </a:t>
            </a:r>
            <a:r>
              <a:rPr sz="800" spc="15" dirty="0">
                <a:solidFill>
                  <a:srgbClr val="171514"/>
                </a:solidFill>
                <a:latin typeface="Microsoft Sans Serif"/>
                <a:cs typeface="Microsoft Sans Serif"/>
              </a:rPr>
              <a:t>mástiles,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su </a:t>
            </a:r>
            <a:r>
              <a:rPr sz="800" spc="20" dirty="0">
                <a:solidFill>
                  <a:srgbClr val="171514"/>
                </a:solidFill>
                <a:latin typeface="Microsoft Sans Serif"/>
                <a:cs typeface="Microsoft Sans Serif"/>
              </a:rPr>
              <a:t>distancia </a:t>
            </a:r>
            <a:r>
              <a:rPr sz="800" spc="35" dirty="0">
                <a:solidFill>
                  <a:srgbClr val="171514"/>
                </a:solidFill>
                <a:latin typeface="Microsoft Sans Serif"/>
                <a:cs typeface="Microsoft Sans Serif"/>
              </a:rPr>
              <a:t>entre </a:t>
            </a:r>
            <a:r>
              <a:rPr sz="800" spc="-5" dirty="0">
                <a:solidFill>
                  <a:srgbClr val="171514"/>
                </a:solidFill>
                <a:latin typeface="Microsoft Sans Serif"/>
                <a:cs typeface="Microsoft Sans Serif"/>
              </a:rPr>
              <a:t>sí. </a:t>
            </a:r>
            <a:r>
              <a:rPr sz="800" spc="-15" dirty="0">
                <a:solidFill>
                  <a:srgbClr val="171514"/>
                </a:solidFill>
                <a:latin typeface="Microsoft Sans Serif"/>
                <a:cs typeface="Microsoft Sans Serif"/>
              </a:rPr>
              <a:t>Las </a:t>
            </a:r>
            <a:r>
              <a:rPr sz="800" spc="25" dirty="0" err="1" smtClean="0">
                <a:solidFill>
                  <a:srgbClr val="171514"/>
                </a:solidFill>
                <a:latin typeface="Microsoft Sans Serif"/>
                <a:cs typeface="Microsoft Sans Serif"/>
              </a:rPr>
              <a:t>alturas</a:t>
            </a:r>
            <a:r>
              <a:rPr lang="es-ES" sz="800" spc="25" dirty="0" smtClean="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 </a:t>
            </a:r>
            <a:r>
              <a:rPr sz="800" spc="15" dirty="0">
                <a:solidFill>
                  <a:srgbClr val="171514"/>
                </a:solidFill>
                <a:latin typeface="Microsoft Sans Serif"/>
                <a:cs typeface="Microsoft Sans Serif"/>
              </a:rPr>
              <a:t>los </a:t>
            </a:r>
            <a:r>
              <a:rPr sz="800" spc="20" dirty="0">
                <a:solidFill>
                  <a:srgbClr val="171514"/>
                </a:solidFill>
                <a:latin typeface="Microsoft Sans Serif"/>
                <a:cs typeface="Microsoft Sans Serif"/>
              </a:rPr>
              <a:t>mástiles </a:t>
            </a:r>
            <a:r>
              <a:rPr sz="800" spc="25" dirty="0">
                <a:solidFill>
                  <a:srgbClr val="171514"/>
                </a:solidFill>
                <a:latin typeface="Microsoft Sans Serif"/>
                <a:cs typeface="Microsoft Sans Serif"/>
              </a:rPr>
              <a:t>varían de </a:t>
            </a:r>
            <a:r>
              <a:rPr sz="800" spc="10" dirty="0">
                <a:solidFill>
                  <a:srgbClr val="171514"/>
                </a:solidFill>
                <a:latin typeface="Microsoft Sans Serif"/>
                <a:cs typeface="Microsoft Sans Serif"/>
              </a:rPr>
              <a:t>3 </a:t>
            </a:r>
            <a:r>
              <a:rPr sz="800" dirty="0">
                <a:solidFill>
                  <a:srgbClr val="171514"/>
                </a:solidFill>
                <a:latin typeface="Microsoft Sans Serif"/>
                <a:cs typeface="Microsoft Sans Serif"/>
              </a:rPr>
              <a:t>a </a:t>
            </a:r>
            <a:r>
              <a:rPr sz="800" spc="10" dirty="0">
                <a:solidFill>
                  <a:srgbClr val="171514"/>
                </a:solidFill>
                <a:latin typeface="Microsoft Sans Serif"/>
                <a:cs typeface="Microsoft Sans Serif"/>
              </a:rPr>
              <a:t>15 </a:t>
            </a:r>
            <a:r>
              <a:rPr sz="800" spc="80" dirty="0">
                <a:solidFill>
                  <a:srgbClr val="171514"/>
                </a:solidFill>
                <a:latin typeface="Microsoft Sans Serif"/>
                <a:cs typeface="Microsoft Sans Serif"/>
              </a:rPr>
              <a:t>m </a:t>
            </a:r>
            <a:r>
              <a:rPr sz="800" spc="5" dirty="0">
                <a:solidFill>
                  <a:srgbClr val="171514"/>
                </a:solidFill>
                <a:latin typeface="Microsoft Sans Serif"/>
                <a:cs typeface="Microsoft Sans Serif"/>
              </a:rPr>
              <a:t>y </a:t>
            </a:r>
            <a:r>
              <a:rPr sz="800" spc="15" dirty="0">
                <a:solidFill>
                  <a:srgbClr val="171514"/>
                </a:solidFill>
                <a:latin typeface="Microsoft Sans Serif"/>
                <a:cs typeface="Microsoft Sans Serif"/>
              </a:rPr>
              <a:t>su </a:t>
            </a:r>
            <a:r>
              <a:rPr sz="800" spc="45" dirty="0">
                <a:solidFill>
                  <a:srgbClr val="171514"/>
                </a:solidFill>
                <a:latin typeface="Microsoft Sans Serif"/>
                <a:cs typeface="Microsoft Sans Serif"/>
              </a:rPr>
              <a:t>número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1 </a:t>
            </a:r>
            <a:r>
              <a:rPr sz="800" dirty="0">
                <a:solidFill>
                  <a:srgbClr val="171514"/>
                </a:solidFill>
                <a:latin typeface="Microsoft Sans Serif"/>
                <a:cs typeface="Microsoft Sans Serif"/>
              </a:rPr>
              <a:t>a 4. </a:t>
            </a:r>
            <a:r>
              <a:rPr sz="800" spc="5" dirty="0">
                <a:solidFill>
                  <a:srgbClr val="171514"/>
                </a:solidFill>
                <a:latin typeface="Microsoft Sans Serif"/>
                <a:cs typeface="Microsoft Sans Serif"/>
              </a:rPr>
              <a:t>Para </a:t>
            </a:r>
            <a:r>
              <a:rPr sz="800" spc="20" dirty="0">
                <a:solidFill>
                  <a:srgbClr val="171514"/>
                </a:solidFill>
                <a:latin typeface="Microsoft Sans Serif"/>
                <a:cs typeface="Microsoft Sans Serif"/>
              </a:rPr>
              <a:t>más </a:t>
            </a:r>
            <a:r>
              <a:rPr sz="800" spc="15" dirty="0">
                <a:solidFill>
                  <a:srgbClr val="171514"/>
                </a:solidFill>
                <a:latin typeface="Microsoft Sans Serif"/>
                <a:cs typeface="Microsoft Sans Serif"/>
              </a:rPr>
              <a:t>detalles, </a:t>
            </a:r>
            <a:r>
              <a:rPr sz="800" spc="-10" dirty="0">
                <a:solidFill>
                  <a:srgbClr val="171514"/>
                </a:solidFill>
                <a:latin typeface="Microsoft Sans Serif"/>
                <a:cs typeface="Microsoft Sans Serif"/>
              </a:rPr>
              <a:t>se </a:t>
            </a:r>
            <a:r>
              <a:rPr sz="800" spc="40" dirty="0" err="1">
                <a:solidFill>
                  <a:srgbClr val="171514"/>
                </a:solidFill>
                <a:latin typeface="Microsoft Sans Serif"/>
                <a:cs typeface="Microsoft Sans Serif"/>
              </a:rPr>
              <a:t>remite</a:t>
            </a:r>
            <a:r>
              <a:rPr sz="800" spc="40" dirty="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al</a:t>
            </a:r>
            <a:r>
              <a:rPr lang="es-ES" sz="800" spc="10"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lector</a:t>
            </a:r>
            <a:r>
              <a:rPr sz="800" spc="-1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al</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estándar</a:t>
            </a:r>
            <a:r>
              <a:rPr sz="800" spc="-5" dirty="0">
                <a:solidFill>
                  <a:srgbClr val="171514"/>
                </a:solidFill>
                <a:latin typeface="Microsoft Sans Serif"/>
                <a:cs typeface="Microsoft Sans Serif"/>
              </a:rPr>
              <a:t> </a:t>
            </a:r>
            <a:r>
              <a:rPr sz="800" spc="-50" dirty="0">
                <a:solidFill>
                  <a:srgbClr val="171514"/>
                </a:solidFill>
                <a:latin typeface="Microsoft Sans Serif"/>
                <a:cs typeface="Microsoft Sans Serif"/>
              </a:rPr>
              <a:t>IEEE.</a:t>
            </a:r>
            <a:endParaRPr sz="800" dirty="0">
              <a:latin typeface="Microsoft Sans Serif"/>
              <a:cs typeface="Microsoft Sans Serif"/>
            </a:endParaRPr>
          </a:p>
        </p:txBody>
      </p:sp>
      <p:sp>
        <p:nvSpPr>
          <p:cNvPr id="25" name="object 25"/>
          <p:cNvSpPr txBox="1"/>
          <p:nvPr/>
        </p:nvSpPr>
        <p:spPr>
          <a:xfrm>
            <a:off x="7577627" y="5762311"/>
            <a:ext cx="92075" cy="165430"/>
          </a:xfrm>
          <a:prstGeom prst="rect">
            <a:avLst/>
          </a:prstGeom>
        </p:spPr>
        <p:txBody>
          <a:bodyPr vert="horz" wrap="square" lIns="0" tIns="11430" rIns="0" bIns="0" rtlCol="0">
            <a:spAutoFit/>
          </a:bodyPr>
          <a:lstStyle/>
          <a:p>
            <a:pPr marL="12700">
              <a:spcBef>
                <a:spcPts val="90"/>
              </a:spcBef>
            </a:pPr>
            <a:r>
              <a:rPr sz="1000" i="1" spc="-150" dirty="0">
                <a:solidFill>
                  <a:srgbClr val="171514"/>
                </a:solidFill>
                <a:latin typeface="Arial"/>
                <a:cs typeface="Arial"/>
              </a:rPr>
              <a:t>S</a:t>
            </a:r>
            <a:endParaRPr sz="1000">
              <a:latin typeface="Arial"/>
              <a:cs typeface="Arial"/>
            </a:endParaRPr>
          </a:p>
        </p:txBody>
      </p:sp>
      <p:sp>
        <p:nvSpPr>
          <p:cNvPr id="26" name="object 26"/>
          <p:cNvSpPr txBox="1"/>
          <p:nvPr/>
        </p:nvSpPr>
        <p:spPr>
          <a:xfrm>
            <a:off x="5337173" y="6988341"/>
            <a:ext cx="3968750" cy="418063"/>
          </a:xfrm>
          <a:prstGeom prst="rect">
            <a:avLst/>
          </a:prstGeom>
        </p:spPr>
        <p:txBody>
          <a:bodyPr vert="horz" wrap="square" lIns="0" tIns="12700" rIns="0" bIns="0" rtlCol="0">
            <a:spAutoFit/>
          </a:bodyPr>
          <a:lstStyle/>
          <a:p>
            <a:pPr marL="624205" algn="ctr">
              <a:spcBef>
                <a:spcPts val="100"/>
              </a:spcBef>
            </a:pPr>
            <a:r>
              <a:rPr sz="650" spc="10" dirty="0">
                <a:solidFill>
                  <a:srgbClr val="171514"/>
                </a:solidFill>
                <a:latin typeface="Microsoft Sans Serif"/>
                <a:cs typeface="Microsoft Sans Serif"/>
              </a:rPr>
              <a:t>zona</a:t>
            </a:r>
            <a:r>
              <a:rPr sz="650" spc="-40" dirty="0">
                <a:solidFill>
                  <a:srgbClr val="171514"/>
                </a:solidFill>
                <a:latin typeface="Microsoft Sans Serif"/>
                <a:cs typeface="Microsoft Sans Serif"/>
              </a:rPr>
              <a:t> </a:t>
            </a:r>
            <a:r>
              <a:rPr sz="650" spc="30" dirty="0">
                <a:solidFill>
                  <a:srgbClr val="171514"/>
                </a:solidFill>
                <a:latin typeface="Microsoft Sans Serif"/>
                <a:cs typeface="Microsoft Sans Serif"/>
              </a:rPr>
              <a:t>protegida</a:t>
            </a:r>
            <a:endParaRPr sz="650">
              <a:latin typeface="Microsoft Sans Serif"/>
              <a:cs typeface="Microsoft Sans Serif"/>
            </a:endParaRPr>
          </a:p>
          <a:p>
            <a:pPr>
              <a:spcBef>
                <a:spcPts val="50"/>
              </a:spcBef>
            </a:pPr>
            <a:endParaRPr sz="1300">
              <a:latin typeface="Microsoft Sans Serif"/>
              <a:cs typeface="Microsoft Sans Serif"/>
            </a:endParaRPr>
          </a:p>
          <a:p>
            <a:pPr marL="12700"/>
            <a:r>
              <a:rPr sz="600" b="1" spc="-10" dirty="0">
                <a:solidFill>
                  <a:srgbClr val="171514"/>
                </a:solidFill>
                <a:latin typeface="Arial"/>
                <a:cs typeface="Arial"/>
              </a:rPr>
              <a:t>FIGURA</a:t>
            </a:r>
            <a:r>
              <a:rPr sz="600" b="1" spc="-15" dirty="0">
                <a:solidFill>
                  <a:srgbClr val="171514"/>
                </a:solidFill>
                <a:latin typeface="Arial"/>
                <a:cs typeface="Arial"/>
              </a:rPr>
              <a:t> </a:t>
            </a:r>
            <a:r>
              <a:rPr sz="600" b="1" spc="-10" dirty="0">
                <a:solidFill>
                  <a:srgbClr val="171514"/>
                </a:solidFill>
                <a:latin typeface="Arial"/>
                <a:cs typeface="Arial"/>
              </a:rPr>
              <a:t>8.18</a:t>
            </a:r>
            <a:r>
              <a:rPr sz="600" spc="-10" dirty="0">
                <a:solidFill>
                  <a:srgbClr val="171514"/>
                </a:solidFill>
                <a:latin typeface="Microsoft Sans Serif"/>
                <a:cs typeface="Microsoft Sans Serif"/>
              </a:rPr>
              <a:t>RSM</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identificación</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5" dirty="0">
                <a:solidFill>
                  <a:srgbClr val="171514"/>
                </a:solidFill>
                <a:latin typeface="Microsoft Sans Serif"/>
                <a:cs typeface="Microsoft Sans Serif"/>
              </a:rPr>
              <a:t>zonas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protección</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una</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subestación</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con</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mástiles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protección.</a:t>
            </a:r>
            <a:endParaRPr sz="600">
              <a:latin typeface="Microsoft Sans Serif"/>
              <a:cs typeface="Microsoft Sans Serif"/>
            </a:endParaRPr>
          </a:p>
        </p:txBody>
      </p:sp>
      <p:sp>
        <p:nvSpPr>
          <p:cNvPr id="27" name="object 27"/>
          <p:cNvSpPr txBox="1"/>
          <p:nvPr/>
        </p:nvSpPr>
        <p:spPr>
          <a:xfrm>
            <a:off x="5337175" y="7649298"/>
            <a:ext cx="3335020" cy="120546"/>
          </a:xfrm>
          <a:prstGeom prst="rect">
            <a:avLst/>
          </a:prstGeom>
        </p:spPr>
        <p:txBody>
          <a:bodyPr vert="horz" wrap="square" lIns="0" tIns="12700" rIns="0" bIns="0" rtlCol="0">
            <a:spAutoFit/>
          </a:bodyPr>
          <a:lstStyle/>
          <a:p>
            <a:pPr marL="12700">
              <a:spcBef>
                <a:spcPts val="100"/>
              </a:spcBef>
            </a:pPr>
            <a:r>
              <a:rPr sz="400" spc="-40" dirty="0">
                <a:solidFill>
                  <a:srgbClr val="171514"/>
                </a:solidFill>
                <a:latin typeface="Microsoft Sans Serif"/>
                <a:cs typeface="Microsoft Sans Serif"/>
              </a:rPr>
              <a:t>8</a:t>
            </a:r>
            <a:r>
              <a:rPr sz="700" spc="-40" dirty="0">
                <a:solidFill>
                  <a:srgbClr val="171514"/>
                </a:solidFill>
                <a:latin typeface="Microsoft Sans Serif"/>
                <a:cs typeface="Microsoft Sans Serif"/>
              </a:rPr>
              <a:t>IEEE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Std</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998-2017,</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Guía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blindaje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directo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subestaciones</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contra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rayos.</a:t>
            </a:r>
            <a:endParaRPr sz="700">
              <a:latin typeface="Microsoft Sans Serif"/>
              <a:cs typeface="Microsoft Sans Serif"/>
            </a:endParaRP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8079368" y="4253935"/>
            <a:ext cx="429259" cy="287655"/>
          </a:xfrm>
          <a:custGeom>
            <a:avLst/>
            <a:gdLst/>
            <a:ahLst/>
            <a:cxnLst/>
            <a:rect l="l" t="t" r="r" b="b"/>
            <a:pathLst>
              <a:path w="429260" h="287654">
                <a:moveTo>
                  <a:pt x="21056" y="251599"/>
                </a:moveTo>
                <a:lnTo>
                  <a:pt x="0" y="287070"/>
                </a:lnTo>
                <a:lnTo>
                  <a:pt x="41008" y="282625"/>
                </a:lnTo>
                <a:lnTo>
                  <a:pt x="30831" y="280415"/>
                </a:lnTo>
                <a:lnTo>
                  <a:pt x="17729" y="280415"/>
                </a:lnTo>
                <a:lnTo>
                  <a:pt x="16133" y="277224"/>
                </a:lnTo>
                <a:lnTo>
                  <a:pt x="15506" y="277088"/>
                </a:lnTo>
                <a:lnTo>
                  <a:pt x="15676" y="276310"/>
                </a:lnTo>
                <a:lnTo>
                  <a:pt x="14401" y="273761"/>
                </a:lnTo>
                <a:lnTo>
                  <a:pt x="16541" y="272336"/>
                </a:lnTo>
                <a:lnTo>
                  <a:pt x="21056" y="251599"/>
                </a:lnTo>
                <a:close/>
              </a:path>
              <a:path w="429260" h="287654">
                <a:moveTo>
                  <a:pt x="16133" y="277224"/>
                </a:moveTo>
                <a:lnTo>
                  <a:pt x="17729" y="280415"/>
                </a:lnTo>
                <a:lnTo>
                  <a:pt x="20941" y="278268"/>
                </a:lnTo>
                <a:lnTo>
                  <a:pt x="16133" y="277224"/>
                </a:lnTo>
                <a:close/>
              </a:path>
              <a:path w="429260" h="287654">
                <a:moveTo>
                  <a:pt x="20941" y="278268"/>
                </a:moveTo>
                <a:lnTo>
                  <a:pt x="17729" y="280415"/>
                </a:lnTo>
                <a:lnTo>
                  <a:pt x="30831" y="280415"/>
                </a:lnTo>
                <a:lnTo>
                  <a:pt x="20941" y="278268"/>
                </a:lnTo>
                <a:close/>
              </a:path>
              <a:path w="429260" h="287654">
                <a:moveTo>
                  <a:pt x="425602" y="0"/>
                </a:moveTo>
                <a:lnTo>
                  <a:pt x="16541" y="272336"/>
                </a:lnTo>
                <a:lnTo>
                  <a:pt x="15676" y="276310"/>
                </a:lnTo>
                <a:lnTo>
                  <a:pt x="16133" y="277224"/>
                </a:lnTo>
                <a:lnTo>
                  <a:pt x="20941" y="278268"/>
                </a:lnTo>
                <a:lnTo>
                  <a:pt x="428929" y="5549"/>
                </a:lnTo>
                <a:lnTo>
                  <a:pt x="425602" y="0"/>
                </a:lnTo>
                <a:close/>
              </a:path>
              <a:path w="429260" h="287654">
                <a:moveTo>
                  <a:pt x="16541" y="272336"/>
                </a:moveTo>
                <a:lnTo>
                  <a:pt x="14401" y="273761"/>
                </a:lnTo>
                <a:lnTo>
                  <a:pt x="15676" y="276310"/>
                </a:lnTo>
                <a:lnTo>
                  <a:pt x="16541" y="272336"/>
                </a:lnTo>
                <a:close/>
              </a:path>
            </a:pathLst>
          </a:custGeom>
          <a:solidFill>
            <a:srgbClr val="231F20"/>
          </a:solidFill>
        </p:spPr>
        <p:txBody>
          <a:bodyPr wrap="square" lIns="0" tIns="0" rIns="0" bIns="0" rtlCol="0"/>
          <a:lstStyle/>
          <a:p>
            <a:endParaRPr/>
          </a:p>
        </p:txBody>
      </p:sp>
      <p:grpSp>
        <p:nvGrpSpPr>
          <p:cNvPr id="3" name="object 3"/>
          <p:cNvGrpSpPr/>
          <p:nvPr/>
        </p:nvGrpSpPr>
        <p:grpSpPr>
          <a:xfrm>
            <a:off x="6021136" y="3728571"/>
            <a:ext cx="2570480" cy="1089660"/>
            <a:chOff x="1338011" y="3728571"/>
            <a:chExt cx="2570480" cy="1089660"/>
          </a:xfrm>
        </p:grpSpPr>
        <p:sp>
          <p:nvSpPr>
            <p:cNvPr id="4" name="object 4"/>
            <p:cNvSpPr/>
            <p:nvPr/>
          </p:nvSpPr>
          <p:spPr>
            <a:xfrm>
              <a:off x="1478774" y="3788424"/>
              <a:ext cx="2430145" cy="1026794"/>
            </a:xfrm>
            <a:custGeom>
              <a:avLst/>
              <a:gdLst/>
              <a:ahLst/>
              <a:cxnLst/>
              <a:rect l="l" t="t" r="r" b="b"/>
              <a:pathLst>
                <a:path w="2430145" h="1026795">
                  <a:moveTo>
                    <a:pt x="0" y="1025232"/>
                  </a:moveTo>
                  <a:lnTo>
                    <a:pt x="2429535" y="1025232"/>
                  </a:lnTo>
                </a:path>
                <a:path w="2430145" h="1026795">
                  <a:moveTo>
                    <a:pt x="218351" y="513181"/>
                  </a:moveTo>
                  <a:lnTo>
                    <a:pt x="218351" y="1026337"/>
                  </a:lnTo>
                </a:path>
                <a:path w="2430145" h="1026795">
                  <a:moveTo>
                    <a:pt x="218351" y="513181"/>
                  </a:moveTo>
                  <a:lnTo>
                    <a:pt x="1052944" y="513181"/>
                  </a:lnTo>
                </a:path>
                <a:path w="2430145" h="1026795">
                  <a:moveTo>
                    <a:pt x="1052944" y="513181"/>
                  </a:moveTo>
                  <a:lnTo>
                    <a:pt x="1052944" y="0"/>
                  </a:lnTo>
                </a:path>
                <a:path w="2430145" h="1026795">
                  <a:moveTo>
                    <a:pt x="1052944" y="0"/>
                  </a:moveTo>
                  <a:lnTo>
                    <a:pt x="1281264" y="0"/>
                  </a:lnTo>
                </a:path>
                <a:path w="2430145" h="1026795">
                  <a:moveTo>
                    <a:pt x="1281264" y="0"/>
                  </a:moveTo>
                  <a:lnTo>
                    <a:pt x="1281264" y="256031"/>
                  </a:lnTo>
                </a:path>
                <a:path w="2430145" h="1026795">
                  <a:moveTo>
                    <a:pt x="1281264" y="256031"/>
                  </a:moveTo>
                  <a:lnTo>
                    <a:pt x="1509585" y="256031"/>
                  </a:lnTo>
                </a:path>
                <a:path w="2430145" h="1026795">
                  <a:moveTo>
                    <a:pt x="1509585" y="256031"/>
                  </a:moveTo>
                  <a:lnTo>
                    <a:pt x="1509585" y="1026337"/>
                  </a:lnTo>
                </a:path>
              </a:pathLst>
            </a:custGeom>
            <a:ln w="8864">
              <a:solidFill>
                <a:srgbClr val="231F20"/>
              </a:solidFill>
            </a:ln>
          </p:spPr>
          <p:txBody>
            <a:bodyPr wrap="square" lIns="0" tIns="0" rIns="0" bIns="0" rtlCol="0"/>
            <a:lstStyle/>
            <a:p>
              <a:endParaRPr/>
            </a:p>
          </p:txBody>
        </p:sp>
        <p:sp>
          <p:nvSpPr>
            <p:cNvPr id="5" name="object 5"/>
            <p:cNvSpPr/>
            <p:nvPr/>
          </p:nvSpPr>
          <p:spPr>
            <a:xfrm>
              <a:off x="1701554" y="3730791"/>
              <a:ext cx="1059815" cy="570230"/>
            </a:xfrm>
            <a:custGeom>
              <a:avLst/>
              <a:gdLst/>
              <a:ahLst/>
              <a:cxnLst/>
              <a:rect l="l" t="t" r="r" b="b"/>
              <a:pathLst>
                <a:path w="1059814" h="570229">
                  <a:moveTo>
                    <a:pt x="831265" y="57632"/>
                  </a:moveTo>
                  <a:lnTo>
                    <a:pt x="831265" y="0"/>
                  </a:lnTo>
                </a:path>
                <a:path w="1059814" h="570229">
                  <a:moveTo>
                    <a:pt x="1059586" y="57632"/>
                  </a:moveTo>
                  <a:lnTo>
                    <a:pt x="1059586" y="0"/>
                  </a:lnTo>
                </a:path>
                <a:path w="1059814" h="570229">
                  <a:moveTo>
                    <a:pt x="0" y="569696"/>
                  </a:moveTo>
                  <a:lnTo>
                    <a:pt x="0" y="513168"/>
                  </a:lnTo>
                </a:path>
              </a:pathLst>
            </a:custGeom>
            <a:ln w="14414">
              <a:solidFill>
                <a:srgbClr val="231F20"/>
              </a:solidFill>
            </a:ln>
          </p:spPr>
          <p:txBody>
            <a:bodyPr wrap="square" lIns="0" tIns="0" rIns="0" bIns="0" rtlCol="0"/>
            <a:lstStyle/>
            <a:p>
              <a:endParaRPr/>
            </a:p>
          </p:txBody>
        </p:sp>
        <p:sp>
          <p:nvSpPr>
            <p:cNvPr id="6" name="object 6"/>
            <p:cNvSpPr/>
            <p:nvPr/>
          </p:nvSpPr>
          <p:spPr>
            <a:xfrm>
              <a:off x="1531975" y="3728580"/>
              <a:ext cx="2243455" cy="1019810"/>
            </a:xfrm>
            <a:custGeom>
              <a:avLst/>
              <a:gdLst/>
              <a:ahLst/>
              <a:cxnLst/>
              <a:rect l="l" t="t" r="r" b="b"/>
              <a:pathLst>
                <a:path w="2243454" h="1019810">
                  <a:moveTo>
                    <a:pt x="8851" y="999744"/>
                  </a:moveTo>
                  <a:lnTo>
                    <a:pt x="3314" y="995311"/>
                  </a:lnTo>
                  <a:lnTo>
                    <a:pt x="0" y="998626"/>
                  </a:lnTo>
                  <a:lnTo>
                    <a:pt x="4432" y="1004176"/>
                  </a:lnTo>
                  <a:lnTo>
                    <a:pt x="8851" y="999744"/>
                  </a:lnTo>
                  <a:close/>
                </a:path>
                <a:path w="2243454" h="1019810">
                  <a:moveTo>
                    <a:pt x="43218" y="965377"/>
                  </a:moveTo>
                  <a:lnTo>
                    <a:pt x="37680" y="960945"/>
                  </a:lnTo>
                  <a:lnTo>
                    <a:pt x="17729" y="980909"/>
                  </a:lnTo>
                  <a:lnTo>
                    <a:pt x="23266" y="985329"/>
                  </a:lnTo>
                  <a:lnTo>
                    <a:pt x="43218" y="965377"/>
                  </a:lnTo>
                  <a:close/>
                </a:path>
                <a:path w="2243454" h="1019810">
                  <a:moveTo>
                    <a:pt x="76466" y="931024"/>
                  </a:moveTo>
                  <a:lnTo>
                    <a:pt x="72034" y="926592"/>
                  </a:lnTo>
                  <a:lnTo>
                    <a:pt x="52082" y="946543"/>
                  </a:lnTo>
                  <a:lnTo>
                    <a:pt x="57632" y="950976"/>
                  </a:lnTo>
                  <a:lnTo>
                    <a:pt x="76466" y="931024"/>
                  </a:lnTo>
                  <a:close/>
                </a:path>
                <a:path w="2243454" h="1019810">
                  <a:moveTo>
                    <a:pt x="110832" y="896670"/>
                  </a:moveTo>
                  <a:lnTo>
                    <a:pt x="106400" y="892225"/>
                  </a:lnTo>
                  <a:lnTo>
                    <a:pt x="86448" y="912190"/>
                  </a:lnTo>
                  <a:lnTo>
                    <a:pt x="91986" y="916609"/>
                  </a:lnTo>
                  <a:lnTo>
                    <a:pt x="110832" y="896670"/>
                  </a:lnTo>
                  <a:close/>
                </a:path>
                <a:path w="2243454" h="1019810">
                  <a:moveTo>
                    <a:pt x="145186" y="862304"/>
                  </a:moveTo>
                  <a:lnTo>
                    <a:pt x="140754" y="857872"/>
                  </a:lnTo>
                  <a:lnTo>
                    <a:pt x="120802" y="877824"/>
                  </a:lnTo>
                  <a:lnTo>
                    <a:pt x="126339" y="882256"/>
                  </a:lnTo>
                  <a:lnTo>
                    <a:pt x="145186" y="862304"/>
                  </a:lnTo>
                  <a:close/>
                </a:path>
                <a:path w="2243454" h="1019810">
                  <a:moveTo>
                    <a:pt x="179539" y="827951"/>
                  </a:moveTo>
                  <a:lnTo>
                    <a:pt x="175120" y="823506"/>
                  </a:lnTo>
                  <a:lnTo>
                    <a:pt x="155168" y="843457"/>
                  </a:lnTo>
                  <a:lnTo>
                    <a:pt x="160705" y="847890"/>
                  </a:lnTo>
                  <a:lnTo>
                    <a:pt x="179539" y="827951"/>
                  </a:lnTo>
                  <a:close/>
                </a:path>
                <a:path w="2243454" h="1019810">
                  <a:moveTo>
                    <a:pt x="213906" y="793597"/>
                  </a:moveTo>
                  <a:lnTo>
                    <a:pt x="209473" y="789152"/>
                  </a:lnTo>
                  <a:lnTo>
                    <a:pt x="189522" y="809104"/>
                  </a:lnTo>
                  <a:lnTo>
                    <a:pt x="193954" y="813536"/>
                  </a:lnTo>
                  <a:lnTo>
                    <a:pt x="213906" y="793597"/>
                  </a:lnTo>
                  <a:close/>
                </a:path>
                <a:path w="2243454" h="1019810">
                  <a:moveTo>
                    <a:pt x="248259" y="760349"/>
                  </a:moveTo>
                  <a:lnTo>
                    <a:pt x="243827" y="754799"/>
                  </a:lnTo>
                  <a:lnTo>
                    <a:pt x="223888" y="774738"/>
                  </a:lnTo>
                  <a:lnTo>
                    <a:pt x="228320" y="779183"/>
                  </a:lnTo>
                  <a:lnTo>
                    <a:pt x="248259" y="760349"/>
                  </a:lnTo>
                  <a:close/>
                </a:path>
                <a:path w="2243454" h="1019810">
                  <a:moveTo>
                    <a:pt x="282625" y="725970"/>
                  </a:moveTo>
                  <a:lnTo>
                    <a:pt x="277088" y="720432"/>
                  </a:lnTo>
                  <a:lnTo>
                    <a:pt x="258241" y="740384"/>
                  </a:lnTo>
                  <a:lnTo>
                    <a:pt x="262674" y="744816"/>
                  </a:lnTo>
                  <a:lnTo>
                    <a:pt x="282625" y="725970"/>
                  </a:lnTo>
                  <a:close/>
                </a:path>
                <a:path w="2243454" h="1019810">
                  <a:moveTo>
                    <a:pt x="316992" y="691616"/>
                  </a:moveTo>
                  <a:lnTo>
                    <a:pt x="311442" y="686079"/>
                  </a:lnTo>
                  <a:lnTo>
                    <a:pt x="292595" y="706031"/>
                  </a:lnTo>
                  <a:lnTo>
                    <a:pt x="297027" y="710463"/>
                  </a:lnTo>
                  <a:lnTo>
                    <a:pt x="316992" y="691616"/>
                  </a:lnTo>
                  <a:close/>
                </a:path>
                <a:path w="2243454" h="1019810">
                  <a:moveTo>
                    <a:pt x="351345" y="657250"/>
                  </a:moveTo>
                  <a:lnTo>
                    <a:pt x="345808" y="651725"/>
                  </a:lnTo>
                  <a:lnTo>
                    <a:pt x="326961" y="671664"/>
                  </a:lnTo>
                  <a:lnTo>
                    <a:pt x="331393" y="676109"/>
                  </a:lnTo>
                  <a:lnTo>
                    <a:pt x="351345" y="657250"/>
                  </a:lnTo>
                  <a:close/>
                </a:path>
                <a:path w="2243454" h="1019810">
                  <a:moveTo>
                    <a:pt x="385699" y="622896"/>
                  </a:moveTo>
                  <a:lnTo>
                    <a:pt x="380161" y="617359"/>
                  </a:lnTo>
                  <a:lnTo>
                    <a:pt x="361315" y="637311"/>
                  </a:lnTo>
                  <a:lnTo>
                    <a:pt x="365747" y="641743"/>
                  </a:lnTo>
                  <a:lnTo>
                    <a:pt x="385699" y="622896"/>
                  </a:lnTo>
                  <a:close/>
                </a:path>
                <a:path w="2243454" h="1019810">
                  <a:moveTo>
                    <a:pt x="420065" y="588543"/>
                  </a:moveTo>
                  <a:lnTo>
                    <a:pt x="414515" y="583006"/>
                  </a:lnTo>
                  <a:lnTo>
                    <a:pt x="394563" y="602945"/>
                  </a:lnTo>
                  <a:lnTo>
                    <a:pt x="400113" y="607390"/>
                  </a:lnTo>
                  <a:lnTo>
                    <a:pt x="420065" y="588543"/>
                  </a:lnTo>
                  <a:close/>
                </a:path>
                <a:path w="2243454" h="1019810">
                  <a:moveTo>
                    <a:pt x="453313" y="554177"/>
                  </a:moveTo>
                  <a:lnTo>
                    <a:pt x="448881" y="548640"/>
                  </a:lnTo>
                  <a:lnTo>
                    <a:pt x="428929" y="568591"/>
                  </a:lnTo>
                  <a:lnTo>
                    <a:pt x="434467" y="573024"/>
                  </a:lnTo>
                  <a:lnTo>
                    <a:pt x="453313" y="554177"/>
                  </a:lnTo>
                  <a:close/>
                </a:path>
                <a:path w="2243454" h="1019810">
                  <a:moveTo>
                    <a:pt x="487680" y="519823"/>
                  </a:moveTo>
                  <a:lnTo>
                    <a:pt x="483247" y="514286"/>
                  </a:lnTo>
                  <a:lnTo>
                    <a:pt x="463283" y="534238"/>
                  </a:lnTo>
                  <a:lnTo>
                    <a:pt x="468833" y="538657"/>
                  </a:lnTo>
                  <a:lnTo>
                    <a:pt x="487680" y="519823"/>
                  </a:lnTo>
                  <a:close/>
                </a:path>
                <a:path w="2243454" h="1019810">
                  <a:moveTo>
                    <a:pt x="522033" y="485470"/>
                  </a:moveTo>
                  <a:lnTo>
                    <a:pt x="517588" y="479920"/>
                  </a:lnTo>
                  <a:lnTo>
                    <a:pt x="497649" y="499872"/>
                  </a:lnTo>
                  <a:lnTo>
                    <a:pt x="503186" y="504304"/>
                  </a:lnTo>
                  <a:lnTo>
                    <a:pt x="522033" y="485470"/>
                  </a:lnTo>
                  <a:close/>
                </a:path>
                <a:path w="2243454" h="1019810">
                  <a:moveTo>
                    <a:pt x="556387" y="451104"/>
                  </a:moveTo>
                  <a:lnTo>
                    <a:pt x="551954" y="445566"/>
                  </a:lnTo>
                  <a:lnTo>
                    <a:pt x="532003" y="465518"/>
                  </a:lnTo>
                  <a:lnTo>
                    <a:pt x="536435" y="471055"/>
                  </a:lnTo>
                  <a:lnTo>
                    <a:pt x="556387" y="451104"/>
                  </a:lnTo>
                  <a:close/>
                </a:path>
                <a:path w="2243454" h="1019810">
                  <a:moveTo>
                    <a:pt x="590753" y="416750"/>
                  </a:moveTo>
                  <a:lnTo>
                    <a:pt x="586320" y="411200"/>
                  </a:lnTo>
                  <a:lnTo>
                    <a:pt x="566369" y="431152"/>
                  </a:lnTo>
                  <a:lnTo>
                    <a:pt x="570801" y="436702"/>
                  </a:lnTo>
                  <a:lnTo>
                    <a:pt x="590753" y="416750"/>
                  </a:lnTo>
                  <a:close/>
                </a:path>
                <a:path w="2243454" h="1019810">
                  <a:moveTo>
                    <a:pt x="625106" y="382384"/>
                  </a:moveTo>
                  <a:lnTo>
                    <a:pt x="620674" y="376847"/>
                  </a:lnTo>
                  <a:lnTo>
                    <a:pt x="600722" y="396798"/>
                  </a:lnTo>
                  <a:lnTo>
                    <a:pt x="605155" y="402336"/>
                  </a:lnTo>
                  <a:lnTo>
                    <a:pt x="625106" y="382384"/>
                  </a:lnTo>
                  <a:close/>
                </a:path>
                <a:path w="2243454" h="1019810">
                  <a:moveTo>
                    <a:pt x="659460" y="348030"/>
                  </a:moveTo>
                  <a:lnTo>
                    <a:pt x="653923" y="342480"/>
                  </a:lnTo>
                  <a:lnTo>
                    <a:pt x="635088" y="362432"/>
                  </a:lnTo>
                  <a:lnTo>
                    <a:pt x="639521" y="367982"/>
                  </a:lnTo>
                  <a:lnTo>
                    <a:pt x="659460" y="348030"/>
                  </a:lnTo>
                  <a:close/>
                </a:path>
                <a:path w="2243454" h="1019810">
                  <a:moveTo>
                    <a:pt x="693826" y="313664"/>
                  </a:moveTo>
                  <a:lnTo>
                    <a:pt x="688276" y="309232"/>
                  </a:lnTo>
                  <a:lnTo>
                    <a:pt x="669442" y="328079"/>
                  </a:lnTo>
                  <a:lnTo>
                    <a:pt x="673874" y="333616"/>
                  </a:lnTo>
                  <a:lnTo>
                    <a:pt x="693826" y="313664"/>
                  </a:lnTo>
                  <a:close/>
                </a:path>
                <a:path w="2243454" h="1019810">
                  <a:moveTo>
                    <a:pt x="728192" y="279311"/>
                  </a:moveTo>
                  <a:lnTo>
                    <a:pt x="722642" y="274878"/>
                  </a:lnTo>
                  <a:lnTo>
                    <a:pt x="703808" y="293712"/>
                  </a:lnTo>
                  <a:lnTo>
                    <a:pt x="708240" y="299262"/>
                  </a:lnTo>
                  <a:lnTo>
                    <a:pt x="728192" y="279311"/>
                  </a:lnTo>
                  <a:close/>
                </a:path>
                <a:path w="2243454" h="1019810">
                  <a:moveTo>
                    <a:pt x="762546" y="244957"/>
                  </a:moveTo>
                  <a:lnTo>
                    <a:pt x="757008" y="240512"/>
                  </a:lnTo>
                  <a:lnTo>
                    <a:pt x="738162" y="259359"/>
                  </a:lnTo>
                  <a:lnTo>
                    <a:pt x="742594" y="264896"/>
                  </a:lnTo>
                  <a:lnTo>
                    <a:pt x="762546" y="244957"/>
                  </a:lnTo>
                  <a:close/>
                </a:path>
                <a:path w="2243454" h="1019810">
                  <a:moveTo>
                    <a:pt x="795794" y="210591"/>
                  </a:moveTo>
                  <a:lnTo>
                    <a:pt x="791362" y="206159"/>
                  </a:lnTo>
                  <a:lnTo>
                    <a:pt x="771410" y="225005"/>
                  </a:lnTo>
                  <a:lnTo>
                    <a:pt x="776947" y="230543"/>
                  </a:lnTo>
                  <a:lnTo>
                    <a:pt x="795794" y="210591"/>
                  </a:lnTo>
                  <a:close/>
                </a:path>
                <a:path w="2243454" h="1019810">
                  <a:moveTo>
                    <a:pt x="830148" y="176225"/>
                  </a:moveTo>
                  <a:lnTo>
                    <a:pt x="825715" y="171792"/>
                  </a:lnTo>
                  <a:lnTo>
                    <a:pt x="805776" y="190639"/>
                  </a:lnTo>
                  <a:lnTo>
                    <a:pt x="811314" y="196176"/>
                  </a:lnTo>
                  <a:lnTo>
                    <a:pt x="830148" y="176225"/>
                  </a:lnTo>
                  <a:close/>
                </a:path>
                <a:path w="2243454" h="1019810">
                  <a:moveTo>
                    <a:pt x="864514" y="141871"/>
                  </a:moveTo>
                  <a:lnTo>
                    <a:pt x="860082" y="137439"/>
                  </a:lnTo>
                  <a:lnTo>
                    <a:pt x="840130" y="156286"/>
                  </a:lnTo>
                  <a:lnTo>
                    <a:pt x="845680" y="161823"/>
                  </a:lnTo>
                  <a:lnTo>
                    <a:pt x="864514" y="141871"/>
                  </a:lnTo>
                  <a:close/>
                </a:path>
                <a:path w="2243454" h="1019810">
                  <a:moveTo>
                    <a:pt x="898867" y="107518"/>
                  </a:moveTo>
                  <a:lnTo>
                    <a:pt x="894435" y="103085"/>
                  </a:lnTo>
                  <a:lnTo>
                    <a:pt x="874496" y="121920"/>
                  </a:lnTo>
                  <a:lnTo>
                    <a:pt x="880033" y="127469"/>
                  </a:lnTo>
                  <a:lnTo>
                    <a:pt x="898867" y="107518"/>
                  </a:lnTo>
                  <a:close/>
                </a:path>
                <a:path w="2243454" h="1019810">
                  <a:moveTo>
                    <a:pt x="933234" y="73152"/>
                  </a:moveTo>
                  <a:lnTo>
                    <a:pt x="928801" y="68719"/>
                  </a:lnTo>
                  <a:lnTo>
                    <a:pt x="908850" y="87566"/>
                  </a:lnTo>
                  <a:lnTo>
                    <a:pt x="913282" y="93103"/>
                  </a:lnTo>
                  <a:lnTo>
                    <a:pt x="933234" y="73152"/>
                  </a:lnTo>
                  <a:close/>
                </a:path>
                <a:path w="2243454" h="1019810">
                  <a:moveTo>
                    <a:pt x="967587" y="38798"/>
                  </a:moveTo>
                  <a:lnTo>
                    <a:pt x="963155" y="34353"/>
                  </a:lnTo>
                  <a:lnTo>
                    <a:pt x="943203" y="53200"/>
                  </a:lnTo>
                  <a:lnTo>
                    <a:pt x="947635" y="58737"/>
                  </a:lnTo>
                  <a:lnTo>
                    <a:pt x="967587" y="38798"/>
                  </a:lnTo>
                  <a:close/>
                </a:path>
                <a:path w="2243454" h="1019810">
                  <a:moveTo>
                    <a:pt x="1001953" y="4432"/>
                  </a:moveTo>
                  <a:lnTo>
                    <a:pt x="997521" y="0"/>
                  </a:lnTo>
                  <a:lnTo>
                    <a:pt x="977569" y="19951"/>
                  </a:lnTo>
                  <a:lnTo>
                    <a:pt x="982002" y="24384"/>
                  </a:lnTo>
                  <a:lnTo>
                    <a:pt x="1001953" y="4432"/>
                  </a:lnTo>
                  <a:close/>
                </a:path>
                <a:path w="2243454" h="1019810">
                  <a:moveTo>
                    <a:pt x="1248003" y="21056"/>
                  </a:moveTo>
                  <a:lnTo>
                    <a:pt x="1229156" y="2209"/>
                  </a:lnTo>
                  <a:lnTo>
                    <a:pt x="1223619" y="6642"/>
                  </a:lnTo>
                  <a:lnTo>
                    <a:pt x="1243571" y="26593"/>
                  </a:lnTo>
                  <a:lnTo>
                    <a:pt x="1248003" y="21056"/>
                  </a:lnTo>
                  <a:close/>
                </a:path>
                <a:path w="2243454" h="1019810">
                  <a:moveTo>
                    <a:pt x="1282369" y="55410"/>
                  </a:moveTo>
                  <a:lnTo>
                    <a:pt x="1263523" y="36563"/>
                  </a:lnTo>
                  <a:lnTo>
                    <a:pt x="1257985" y="41008"/>
                  </a:lnTo>
                  <a:lnTo>
                    <a:pt x="1277937" y="60960"/>
                  </a:lnTo>
                  <a:lnTo>
                    <a:pt x="1282369" y="55410"/>
                  </a:lnTo>
                  <a:close/>
                </a:path>
                <a:path w="2243454" h="1019810">
                  <a:moveTo>
                    <a:pt x="1316723" y="89776"/>
                  </a:moveTo>
                  <a:lnTo>
                    <a:pt x="1297876" y="69824"/>
                  </a:lnTo>
                  <a:lnTo>
                    <a:pt x="1292339" y="75361"/>
                  </a:lnTo>
                  <a:lnTo>
                    <a:pt x="1312291" y="95313"/>
                  </a:lnTo>
                  <a:lnTo>
                    <a:pt x="1316723" y="89776"/>
                  </a:lnTo>
                  <a:close/>
                </a:path>
                <a:path w="2243454" h="1019810">
                  <a:moveTo>
                    <a:pt x="1351076" y="124129"/>
                  </a:moveTo>
                  <a:lnTo>
                    <a:pt x="1332242" y="104178"/>
                  </a:lnTo>
                  <a:lnTo>
                    <a:pt x="1326705" y="109715"/>
                  </a:lnTo>
                  <a:lnTo>
                    <a:pt x="1346644" y="128562"/>
                  </a:lnTo>
                  <a:lnTo>
                    <a:pt x="1351076" y="124129"/>
                  </a:lnTo>
                  <a:close/>
                </a:path>
                <a:path w="2243454" h="1019810">
                  <a:moveTo>
                    <a:pt x="1385443" y="158496"/>
                  </a:moveTo>
                  <a:lnTo>
                    <a:pt x="1365491" y="138531"/>
                  </a:lnTo>
                  <a:lnTo>
                    <a:pt x="1361059" y="144081"/>
                  </a:lnTo>
                  <a:lnTo>
                    <a:pt x="1381010" y="162915"/>
                  </a:lnTo>
                  <a:lnTo>
                    <a:pt x="1385443" y="158496"/>
                  </a:lnTo>
                  <a:close/>
                </a:path>
                <a:path w="2243454" h="1019810">
                  <a:moveTo>
                    <a:pt x="1419809" y="192849"/>
                  </a:moveTo>
                  <a:lnTo>
                    <a:pt x="1399844" y="172897"/>
                  </a:lnTo>
                  <a:lnTo>
                    <a:pt x="1395425" y="178435"/>
                  </a:lnTo>
                  <a:lnTo>
                    <a:pt x="1415364" y="197281"/>
                  </a:lnTo>
                  <a:lnTo>
                    <a:pt x="1419809" y="192849"/>
                  </a:lnTo>
                  <a:close/>
                </a:path>
                <a:path w="2243454" h="1019810">
                  <a:moveTo>
                    <a:pt x="1454162" y="227203"/>
                  </a:moveTo>
                  <a:lnTo>
                    <a:pt x="1434211" y="207264"/>
                  </a:lnTo>
                  <a:lnTo>
                    <a:pt x="1429778" y="211696"/>
                  </a:lnTo>
                  <a:lnTo>
                    <a:pt x="1449730" y="231635"/>
                  </a:lnTo>
                  <a:lnTo>
                    <a:pt x="1454162" y="227203"/>
                  </a:lnTo>
                  <a:close/>
                </a:path>
                <a:path w="2243454" h="1019810">
                  <a:moveTo>
                    <a:pt x="1488528" y="261569"/>
                  </a:moveTo>
                  <a:lnTo>
                    <a:pt x="1468564" y="241617"/>
                  </a:lnTo>
                  <a:lnTo>
                    <a:pt x="1464132" y="246049"/>
                  </a:lnTo>
                  <a:lnTo>
                    <a:pt x="1484083" y="266001"/>
                  </a:lnTo>
                  <a:lnTo>
                    <a:pt x="1488528" y="261569"/>
                  </a:lnTo>
                  <a:close/>
                </a:path>
                <a:path w="2243454" h="1019810">
                  <a:moveTo>
                    <a:pt x="1522882" y="295922"/>
                  </a:moveTo>
                  <a:lnTo>
                    <a:pt x="1502930" y="275971"/>
                  </a:lnTo>
                  <a:lnTo>
                    <a:pt x="1498498" y="280403"/>
                  </a:lnTo>
                  <a:lnTo>
                    <a:pt x="1518437" y="300355"/>
                  </a:lnTo>
                  <a:lnTo>
                    <a:pt x="1522882" y="295922"/>
                  </a:lnTo>
                  <a:close/>
                </a:path>
                <a:path w="2243454" h="1019810">
                  <a:moveTo>
                    <a:pt x="1557235" y="329184"/>
                  </a:moveTo>
                  <a:lnTo>
                    <a:pt x="1537296" y="310337"/>
                  </a:lnTo>
                  <a:lnTo>
                    <a:pt x="1532851" y="314769"/>
                  </a:lnTo>
                  <a:lnTo>
                    <a:pt x="1552803" y="334721"/>
                  </a:lnTo>
                  <a:lnTo>
                    <a:pt x="1557235" y="329184"/>
                  </a:lnTo>
                  <a:close/>
                </a:path>
                <a:path w="2243454" h="1019810">
                  <a:moveTo>
                    <a:pt x="1591602" y="363537"/>
                  </a:moveTo>
                  <a:lnTo>
                    <a:pt x="1571650" y="344690"/>
                  </a:lnTo>
                  <a:lnTo>
                    <a:pt x="1567218" y="349123"/>
                  </a:lnTo>
                  <a:lnTo>
                    <a:pt x="1587157" y="369074"/>
                  </a:lnTo>
                  <a:lnTo>
                    <a:pt x="1591602" y="363537"/>
                  </a:lnTo>
                  <a:close/>
                </a:path>
                <a:path w="2243454" h="1019810">
                  <a:moveTo>
                    <a:pt x="1625955" y="397891"/>
                  </a:moveTo>
                  <a:lnTo>
                    <a:pt x="1606003" y="379056"/>
                  </a:lnTo>
                  <a:lnTo>
                    <a:pt x="1601571" y="383489"/>
                  </a:lnTo>
                  <a:lnTo>
                    <a:pt x="1621523" y="403440"/>
                  </a:lnTo>
                  <a:lnTo>
                    <a:pt x="1625955" y="397891"/>
                  </a:lnTo>
                  <a:close/>
                </a:path>
                <a:path w="2243454" h="1019810">
                  <a:moveTo>
                    <a:pt x="1660309" y="432257"/>
                  </a:moveTo>
                  <a:lnTo>
                    <a:pt x="1640370" y="413410"/>
                  </a:lnTo>
                  <a:lnTo>
                    <a:pt x="1635925" y="417842"/>
                  </a:lnTo>
                  <a:lnTo>
                    <a:pt x="1654784" y="437794"/>
                  </a:lnTo>
                  <a:lnTo>
                    <a:pt x="1660309" y="432257"/>
                  </a:lnTo>
                  <a:close/>
                </a:path>
                <a:path w="2243454" h="1019810">
                  <a:moveTo>
                    <a:pt x="1694675" y="466610"/>
                  </a:moveTo>
                  <a:lnTo>
                    <a:pt x="1674723" y="446659"/>
                  </a:lnTo>
                  <a:lnTo>
                    <a:pt x="1670291" y="452208"/>
                  </a:lnTo>
                  <a:lnTo>
                    <a:pt x="1689138" y="472147"/>
                  </a:lnTo>
                  <a:lnTo>
                    <a:pt x="1694675" y="466610"/>
                  </a:lnTo>
                  <a:close/>
                </a:path>
                <a:path w="2243454" h="1019810">
                  <a:moveTo>
                    <a:pt x="1729028" y="500976"/>
                  </a:moveTo>
                  <a:lnTo>
                    <a:pt x="1709089" y="481025"/>
                  </a:lnTo>
                  <a:lnTo>
                    <a:pt x="1704644" y="486562"/>
                  </a:lnTo>
                  <a:lnTo>
                    <a:pt x="1723491" y="505409"/>
                  </a:lnTo>
                  <a:lnTo>
                    <a:pt x="1729028" y="500976"/>
                  </a:lnTo>
                  <a:close/>
                </a:path>
                <a:path w="2243454" h="1019810">
                  <a:moveTo>
                    <a:pt x="1763395" y="535330"/>
                  </a:moveTo>
                  <a:lnTo>
                    <a:pt x="1743443" y="515378"/>
                  </a:lnTo>
                  <a:lnTo>
                    <a:pt x="1739011" y="520915"/>
                  </a:lnTo>
                  <a:lnTo>
                    <a:pt x="1757857" y="539762"/>
                  </a:lnTo>
                  <a:lnTo>
                    <a:pt x="1763395" y="535330"/>
                  </a:lnTo>
                  <a:close/>
                </a:path>
                <a:path w="2243454" h="1019810">
                  <a:moveTo>
                    <a:pt x="1797748" y="569683"/>
                  </a:moveTo>
                  <a:lnTo>
                    <a:pt x="1777796" y="549744"/>
                  </a:lnTo>
                  <a:lnTo>
                    <a:pt x="1773364" y="555282"/>
                  </a:lnTo>
                  <a:lnTo>
                    <a:pt x="1792211" y="574128"/>
                  </a:lnTo>
                  <a:lnTo>
                    <a:pt x="1797748" y="569683"/>
                  </a:lnTo>
                  <a:close/>
                </a:path>
                <a:path w="2243454" h="1019810">
                  <a:moveTo>
                    <a:pt x="1832102" y="604050"/>
                  </a:moveTo>
                  <a:lnTo>
                    <a:pt x="1812163" y="584098"/>
                  </a:lnTo>
                  <a:lnTo>
                    <a:pt x="1807730" y="588530"/>
                  </a:lnTo>
                  <a:lnTo>
                    <a:pt x="1826577" y="608482"/>
                  </a:lnTo>
                  <a:lnTo>
                    <a:pt x="1832102" y="604050"/>
                  </a:lnTo>
                  <a:close/>
                </a:path>
                <a:path w="2243454" h="1019810">
                  <a:moveTo>
                    <a:pt x="1866468" y="638403"/>
                  </a:moveTo>
                  <a:lnTo>
                    <a:pt x="1846516" y="618464"/>
                  </a:lnTo>
                  <a:lnTo>
                    <a:pt x="1842096" y="622884"/>
                  </a:lnTo>
                  <a:lnTo>
                    <a:pt x="1860931" y="642848"/>
                  </a:lnTo>
                  <a:lnTo>
                    <a:pt x="1866468" y="638403"/>
                  </a:lnTo>
                  <a:close/>
                </a:path>
                <a:path w="2243454" h="1019810">
                  <a:moveTo>
                    <a:pt x="1900834" y="672769"/>
                  </a:moveTo>
                  <a:lnTo>
                    <a:pt x="1880870" y="652818"/>
                  </a:lnTo>
                  <a:lnTo>
                    <a:pt x="1876450" y="657250"/>
                  </a:lnTo>
                  <a:lnTo>
                    <a:pt x="1895284" y="677202"/>
                  </a:lnTo>
                  <a:lnTo>
                    <a:pt x="1900834" y="672769"/>
                  </a:lnTo>
                  <a:close/>
                </a:path>
                <a:path w="2243454" h="1019810">
                  <a:moveTo>
                    <a:pt x="1935187" y="706018"/>
                  </a:moveTo>
                  <a:lnTo>
                    <a:pt x="1915236" y="687171"/>
                  </a:lnTo>
                  <a:lnTo>
                    <a:pt x="1910803" y="691616"/>
                  </a:lnTo>
                  <a:lnTo>
                    <a:pt x="1929650" y="711555"/>
                  </a:lnTo>
                  <a:lnTo>
                    <a:pt x="1935187" y="706018"/>
                  </a:lnTo>
                  <a:close/>
                </a:path>
                <a:path w="2243454" h="1019810">
                  <a:moveTo>
                    <a:pt x="1969554" y="740371"/>
                  </a:moveTo>
                  <a:lnTo>
                    <a:pt x="1949589" y="721537"/>
                  </a:lnTo>
                  <a:lnTo>
                    <a:pt x="1944052" y="725970"/>
                  </a:lnTo>
                  <a:lnTo>
                    <a:pt x="1964004" y="745921"/>
                  </a:lnTo>
                  <a:lnTo>
                    <a:pt x="1969554" y="740371"/>
                  </a:lnTo>
                  <a:close/>
                </a:path>
                <a:path w="2243454" h="1019810">
                  <a:moveTo>
                    <a:pt x="2003907" y="774738"/>
                  </a:moveTo>
                  <a:lnTo>
                    <a:pt x="1983955" y="755891"/>
                  </a:lnTo>
                  <a:lnTo>
                    <a:pt x="1978418" y="760336"/>
                  </a:lnTo>
                  <a:lnTo>
                    <a:pt x="1998357" y="780275"/>
                  </a:lnTo>
                  <a:lnTo>
                    <a:pt x="2003907" y="774738"/>
                  </a:lnTo>
                  <a:close/>
                </a:path>
                <a:path w="2243454" h="1019810">
                  <a:moveTo>
                    <a:pt x="2038273" y="809104"/>
                  </a:moveTo>
                  <a:lnTo>
                    <a:pt x="2018322" y="789139"/>
                  </a:lnTo>
                  <a:lnTo>
                    <a:pt x="2012772" y="794689"/>
                  </a:lnTo>
                  <a:lnTo>
                    <a:pt x="2032723" y="814628"/>
                  </a:lnTo>
                  <a:lnTo>
                    <a:pt x="2038273" y="809104"/>
                  </a:lnTo>
                  <a:close/>
                </a:path>
                <a:path w="2243454" h="1019810">
                  <a:moveTo>
                    <a:pt x="2071522" y="843457"/>
                  </a:moveTo>
                  <a:lnTo>
                    <a:pt x="2052675" y="823493"/>
                  </a:lnTo>
                  <a:lnTo>
                    <a:pt x="2047138" y="829043"/>
                  </a:lnTo>
                  <a:lnTo>
                    <a:pt x="2067077" y="847877"/>
                  </a:lnTo>
                  <a:lnTo>
                    <a:pt x="2071522" y="843457"/>
                  </a:lnTo>
                  <a:close/>
                </a:path>
                <a:path w="2243454" h="1019810">
                  <a:moveTo>
                    <a:pt x="2105876" y="877811"/>
                  </a:moveTo>
                  <a:lnTo>
                    <a:pt x="2087041" y="857872"/>
                  </a:lnTo>
                  <a:lnTo>
                    <a:pt x="2081491" y="863409"/>
                  </a:lnTo>
                  <a:lnTo>
                    <a:pt x="2101430" y="882243"/>
                  </a:lnTo>
                  <a:lnTo>
                    <a:pt x="2105876" y="877811"/>
                  </a:lnTo>
                  <a:close/>
                </a:path>
                <a:path w="2243454" h="1019810">
                  <a:moveTo>
                    <a:pt x="2140229" y="912177"/>
                  </a:moveTo>
                  <a:lnTo>
                    <a:pt x="2121395" y="892225"/>
                  </a:lnTo>
                  <a:lnTo>
                    <a:pt x="2115845" y="897763"/>
                  </a:lnTo>
                  <a:lnTo>
                    <a:pt x="2135809" y="916609"/>
                  </a:lnTo>
                  <a:lnTo>
                    <a:pt x="2140229" y="912177"/>
                  </a:lnTo>
                  <a:close/>
                </a:path>
                <a:path w="2243454" h="1019810">
                  <a:moveTo>
                    <a:pt x="2174595" y="946531"/>
                  </a:moveTo>
                  <a:lnTo>
                    <a:pt x="2155748" y="926592"/>
                  </a:lnTo>
                  <a:lnTo>
                    <a:pt x="2150211" y="932116"/>
                  </a:lnTo>
                  <a:lnTo>
                    <a:pt x="2170163" y="950976"/>
                  </a:lnTo>
                  <a:lnTo>
                    <a:pt x="2174595" y="946531"/>
                  </a:lnTo>
                  <a:close/>
                </a:path>
                <a:path w="2243454" h="1019810">
                  <a:moveTo>
                    <a:pt x="2208949" y="980897"/>
                  </a:moveTo>
                  <a:lnTo>
                    <a:pt x="2190115" y="960945"/>
                  </a:lnTo>
                  <a:lnTo>
                    <a:pt x="2184565" y="965365"/>
                  </a:lnTo>
                  <a:lnTo>
                    <a:pt x="2204529" y="985329"/>
                  </a:lnTo>
                  <a:lnTo>
                    <a:pt x="2208949" y="980897"/>
                  </a:lnTo>
                  <a:close/>
                </a:path>
                <a:path w="2243454" h="1019810">
                  <a:moveTo>
                    <a:pt x="2243302" y="1015250"/>
                  </a:moveTo>
                  <a:lnTo>
                    <a:pt x="2224468" y="995299"/>
                  </a:lnTo>
                  <a:lnTo>
                    <a:pt x="2218918" y="999731"/>
                  </a:lnTo>
                  <a:lnTo>
                    <a:pt x="2238883" y="1019683"/>
                  </a:lnTo>
                  <a:lnTo>
                    <a:pt x="2243302" y="1015250"/>
                  </a:lnTo>
                  <a:close/>
                </a:path>
              </a:pathLst>
            </a:custGeom>
            <a:solidFill>
              <a:srgbClr val="231F20"/>
            </a:solidFill>
          </p:spPr>
          <p:txBody>
            <a:bodyPr wrap="square" lIns="0" tIns="0" rIns="0" bIns="0" rtlCol="0"/>
            <a:lstStyle/>
            <a:p>
              <a:endParaRPr/>
            </a:p>
          </p:txBody>
        </p:sp>
        <p:sp>
          <p:nvSpPr>
            <p:cNvPr id="7" name="object 7"/>
            <p:cNvSpPr/>
            <p:nvPr/>
          </p:nvSpPr>
          <p:spPr>
            <a:xfrm>
              <a:off x="3187865" y="4585335"/>
              <a:ext cx="266065" cy="228600"/>
            </a:xfrm>
            <a:custGeom>
              <a:avLst/>
              <a:gdLst/>
              <a:ahLst/>
              <a:cxnLst/>
              <a:rect l="l" t="t" r="r" b="b"/>
              <a:pathLst>
                <a:path w="266064" h="228600">
                  <a:moveTo>
                    <a:pt x="0" y="228320"/>
                  </a:moveTo>
                  <a:lnTo>
                    <a:pt x="266014" y="228320"/>
                  </a:lnTo>
                  <a:lnTo>
                    <a:pt x="266014" y="0"/>
                  </a:lnTo>
                  <a:lnTo>
                    <a:pt x="0" y="0"/>
                  </a:lnTo>
                  <a:lnTo>
                    <a:pt x="0" y="228320"/>
                  </a:lnTo>
                  <a:close/>
                </a:path>
              </a:pathLst>
            </a:custGeom>
            <a:ln w="8864">
              <a:solidFill>
                <a:srgbClr val="231F20"/>
              </a:solidFill>
            </a:ln>
          </p:spPr>
          <p:txBody>
            <a:bodyPr wrap="square" lIns="0" tIns="0" rIns="0" bIns="0" rtlCol="0"/>
            <a:lstStyle/>
            <a:p>
              <a:endParaRPr/>
            </a:p>
          </p:txBody>
        </p:sp>
        <p:pic>
          <p:nvPicPr>
            <p:cNvPr id="8" name="object 8"/>
            <p:cNvPicPr/>
            <p:nvPr/>
          </p:nvPicPr>
          <p:blipFill>
            <a:blip r:embed="rId2" cstate="print"/>
            <a:stretch>
              <a:fillRect/>
            </a:stretch>
          </p:blipFill>
          <p:spPr>
            <a:xfrm>
              <a:off x="2296753" y="3969091"/>
              <a:ext cx="232752" cy="123024"/>
            </a:xfrm>
            <a:prstGeom prst="rect">
              <a:avLst/>
            </a:prstGeom>
          </p:spPr>
        </p:pic>
        <p:sp>
          <p:nvSpPr>
            <p:cNvPr id="9" name="object 9"/>
            <p:cNvSpPr/>
            <p:nvPr/>
          </p:nvSpPr>
          <p:spPr>
            <a:xfrm>
              <a:off x="2773346" y="4087678"/>
              <a:ext cx="321945" cy="161290"/>
            </a:xfrm>
            <a:custGeom>
              <a:avLst/>
              <a:gdLst/>
              <a:ahLst/>
              <a:cxnLst/>
              <a:rect l="l" t="t" r="r" b="b"/>
              <a:pathLst>
                <a:path w="321944" h="161289">
                  <a:moveTo>
                    <a:pt x="41008" y="126364"/>
                  </a:moveTo>
                  <a:lnTo>
                    <a:pt x="0" y="130797"/>
                  </a:lnTo>
                  <a:lnTo>
                    <a:pt x="28816" y="160718"/>
                  </a:lnTo>
                  <a:lnTo>
                    <a:pt x="19711" y="140695"/>
                  </a:lnTo>
                  <a:lnTo>
                    <a:pt x="16624" y="139661"/>
                  </a:lnTo>
                  <a:lnTo>
                    <a:pt x="18834" y="133007"/>
                  </a:lnTo>
                  <a:lnTo>
                    <a:pt x="25498" y="133007"/>
                  </a:lnTo>
                  <a:lnTo>
                    <a:pt x="41008" y="126364"/>
                  </a:lnTo>
                  <a:close/>
                </a:path>
                <a:path w="321944" h="161289">
                  <a:moveTo>
                    <a:pt x="22287" y="134382"/>
                  </a:moveTo>
                  <a:lnTo>
                    <a:pt x="17729" y="136334"/>
                  </a:lnTo>
                  <a:lnTo>
                    <a:pt x="19711" y="140695"/>
                  </a:lnTo>
                  <a:lnTo>
                    <a:pt x="23266" y="141884"/>
                  </a:lnTo>
                  <a:lnTo>
                    <a:pt x="34353" y="145199"/>
                  </a:lnTo>
                  <a:lnTo>
                    <a:pt x="46545" y="148526"/>
                  </a:lnTo>
                  <a:lnTo>
                    <a:pt x="58737" y="150748"/>
                  </a:lnTo>
                  <a:lnTo>
                    <a:pt x="83121" y="152958"/>
                  </a:lnTo>
                  <a:lnTo>
                    <a:pt x="107505" y="152958"/>
                  </a:lnTo>
                  <a:lnTo>
                    <a:pt x="131889" y="150748"/>
                  </a:lnTo>
                  <a:lnTo>
                    <a:pt x="142976" y="148526"/>
                  </a:lnTo>
                  <a:lnTo>
                    <a:pt x="155168" y="146303"/>
                  </a:lnTo>
                  <a:lnTo>
                    <a:pt x="83121" y="146303"/>
                  </a:lnTo>
                  <a:lnTo>
                    <a:pt x="59842" y="144081"/>
                  </a:lnTo>
                  <a:lnTo>
                    <a:pt x="48768" y="141884"/>
                  </a:lnTo>
                  <a:lnTo>
                    <a:pt x="24384" y="135216"/>
                  </a:lnTo>
                  <a:lnTo>
                    <a:pt x="22287" y="134382"/>
                  </a:lnTo>
                  <a:close/>
                </a:path>
                <a:path w="321944" h="161289">
                  <a:moveTo>
                    <a:pt x="312721" y="16952"/>
                  </a:moveTo>
                  <a:lnTo>
                    <a:pt x="308617" y="18381"/>
                  </a:lnTo>
                  <a:lnTo>
                    <a:pt x="307009" y="21056"/>
                  </a:lnTo>
                  <a:lnTo>
                    <a:pt x="301472" y="32143"/>
                  </a:lnTo>
                  <a:lnTo>
                    <a:pt x="294817" y="42113"/>
                  </a:lnTo>
                  <a:lnTo>
                    <a:pt x="287058" y="52095"/>
                  </a:lnTo>
                  <a:lnTo>
                    <a:pt x="271551" y="69837"/>
                  </a:lnTo>
                  <a:lnTo>
                    <a:pt x="254914" y="86461"/>
                  </a:lnTo>
                  <a:lnTo>
                    <a:pt x="246049" y="93103"/>
                  </a:lnTo>
                  <a:lnTo>
                    <a:pt x="237185" y="100863"/>
                  </a:lnTo>
                  <a:lnTo>
                    <a:pt x="197281" y="124142"/>
                  </a:lnTo>
                  <a:lnTo>
                    <a:pt x="152946" y="139661"/>
                  </a:lnTo>
                  <a:lnTo>
                    <a:pt x="107505" y="146303"/>
                  </a:lnTo>
                  <a:lnTo>
                    <a:pt x="155168" y="146303"/>
                  </a:lnTo>
                  <a:lnTo>
                    <a:pt x="177330" y="139661"/>
                  </a:lnTo>
                  <a:lnTo>
                    <a:pt x="188417" y="135216"/>
                  </a:lnTo>
                  <a:lnTo>
                    <a:pt x="199504" y="129692"/>
                  </a:lnTo>
                  <a:lnTo>
                    <a:pt x="210578" y="125247"/>
                  </a:lnTo>
                  <a:lnTo>
                    <a:pt x="250482" y="98653"/>
                  </a:lnTo>
                  <a:lnTo>
                    <a:pt x="284848" y="65404"/>
                  </a:lnTo>
                  <a:lnTo>
                    <a:pt x="313664" y="24383"/>
                  </a:lnTo>
                  <a:lnTo>
                    <a:pt x="315003" y="21029"/>
                  </a:lnTo>
                  <a:lnTo>
                    <a:pt x="313997" y="17718"/>
                  </a:lnTo>
                  <a:lnTo>
                    <a:pt x="312721" y="16952"/>
                  </a:lnTo>
                  <a:close/>
                </a:path>
                <a:path w="321944" h="161289">
                  <a:moveTo>
                    <a:pt x="17729" y="136334"/>
                  </a:moveTo>
                  <a:lnTo>
                    <a:pt x="16624" y="139661"/>
                  </a:lnTo>
                  <a:lnTo>
                    <a:pt x="19711" y="140695"/>
                  </a:lnTo>
                  <a:lnTo>
                    <a:pt x="17729" y="136334"/>
                  </a:lnTo>
                  <a:close/>
                </a:path>
                <a:path w="321944" h="161289">
                  <a:moveTo>
                    <a:pt x="18834" y="133007"/>
                  </a:moveTo>
                  <a:lnTo>
                    <a:pt x="17729" y="136334"/>
                  </a:lnTo>
                  <a:lnTo>
                    <a:pt x="22287" y="134382"/>
                  </a:lnTo>
                  <a:lnTo>
                    <a:pt x="18834" y="133007"/>
                  </a:lnTo>
                  <a:close/>
                </a:path>
                <a:path w="321944" h="161289">
                  <a:moveTo>
                    <a:pt x="25498" y="133007"/>
                  </a:moveTo>
                  <a:lnTo>
                    <a:pt x="18834" y="133007"/>
                  </a:lnTo>
                  <a:lnTo>
                    <a:pt x="22287" y="134382"/>
                  </a:lnTo>
                  <a:lnTo>
                    <a:pt x="25498" y="133007"/>
                  </a:lnTo>
                  <a:close/>
                </a:path>
                <a:path w="321944" h="161289">
                  <a:moveTo>
                    <a:pt x="321411" y="16624"/>
                  </a:moveTo>
                  <a:lnTo>
                    <a:pt x="313664" y="16624"/>
                  </a:lnTo>
                  <a:lnTo>
                    <a:pt x="313997" y="17718"/>
                  </a:lnTo>
                  <a:lnTo>
                    <a:pt x="315874" y="18846"/>
                  </a:lnTo>
                  <a:lnTo>
                    <a:pt x="315003" y="21029"/>
                  </a:lnTo>
                  <a:lnTo>
                    <a:pt x="321411" y="42113"/>
                  </a:lnTo>
                  <a:lnTo>
                    <a:pt x="321411" y="16624"/>
                  </a:lnTo>
                  <a:close/>
                </a:path>
                <a:path w="321944" h="161289">
                  <a:moveTo>
                    <a:pt x="321411" y="0"/>
                  </a:moveTo>
                  <a:lnTo>
                    <a:pt x="288163" y="25501"/>
                  </a:lnTo>
                  <a:lnTo>
                    <a:pt x="308617" y="18381"/>
                  </a:lnTo>
                  <a:lnTo>
                    <a:pt x="310337" y="15519"/>
                  </a:lnTo>
                  <a:lnTo>
                    <a:pt x="321411" y="15519"/>
                  </a:lnTo>
                  <a:lnTo>
                    <a:pt x="321411" y="0"/>
                  </a:lnTo>
                  <a:close/>
                </a:path>
                <a:path w="321944" h="161289">
                  <a:moveTo>
                    <a:pt x="313997" y="17718"/>
                  </a:moveTo>
                  <a:lnTo>
                    <a:pt x="315003" y="21029"/>
                  </a:lnTo>
                  <a:lnTo>
                    <a:pt x="315874" y="18846"/>
                  </a:lnTo>
                  <a:lnTo>
                    <a:pt x="313997" y="17718"/>
                  </a:lnTo>
                  <a:close/>
                </a:path>
                <a:path w="321944" h="161289">
                  <a:moveTo>
                    <a:pt x="310337" y="15519"/>
                  </a:moveTo>
                  <a:lnTo>
                    <a:pt x="308617" y="18381"/>
                  </a:lnTo>
                  <a:lnTo>
                    <a:pt x="312721" y="16952"/>
                  </a:lnTo>
                  <a:lnTo>
                    <a:pt x="310337" y="15519"/>
                  </a:lnTo>
                  <a:close/>
                </a:path>
                <a:path w="321944" h="161289">
                  <a:moveTo>
                    <a:pt x="321411" y="15519"/>
                  </a:moveTo>
                  <a:lnTo>
                    <a:pt x="310337" y="15519"/>
                  </a:lnTo>
                  <a:lnTo>
                    <a:pt x="312721" y="16952"/>
                  </a:lnTo>
                  <a:lnTo>
                    <a:pt x="313664" y="16624"/>
                  </a:lnTo>
                  <a:lnTo>
                    <a:pt x="321411" y="16624"/>
                  </a:lnTo>
                  <a:lnTo>
                    <a:pt x="321411" y="15519"/>
                  </a:lnTo>
                  <a:close/>
                </a:path>
              </a:pathLst>
            </a:custGeom>
            <a:solidFill>
              <a:srgbClr val="231F20"/>
            </a:solidFill>
          </p:spPr>
          <p:txBody>
            <a:bodyPr wrap="square" lIns="0" tIns="0" rIns="0" bIns="0" rtlCol="0"/>
            <a:lstStyle/>
            <a:p>
              <a:endParaRPr/>
            </a:p>
          </p:txBody>
        </p:sp>
        <p:sp>
          <p:nvSpPr>
            <p:cNvPr id="10" name="object 10"/>
            <p:cNvSpPr/>
            <p:nvPr/>
          </p:nvSpPr>
          <p:spPr>
            <a:xfrm>
              <a:off x="2761157" y="3995686"/>
              <a:ext cx="0" cy="609600"/>
            </a:xfrm>
            <a:custGeom>
              <a:avLst/>
              <a:gdLst/>
              <a:ahLst/>
              <a:cxnLst/>
              <a:rect l="l" t="t" r="r" b="b"/>
              <a:pathLst>
                <a:path h="609600">
                  <a:moveTo>
                    <a:pt x="0" y="0"/>
                  </a:moveTo>
                  <a:lnTo>
                    <a:pt x="0" y="609600"/>
                  </a:lnTo>
                </a:path>
              </a:pathLst>
            </a:custGeom>
            <a:ln w="6654">
              <a:solidFill>
                <a:srgbClr val="231F20"/>
              </a:solidFill>
              <a:prstDash val="sysDash"/>
            </a:ln>
          </p:spPr>
          <p:txBody>
            <a:bodyPr wrap="square" lIns="0" tIns="0" rIns="0" bIns="0" rtlCol="0"/>
            <a:lstStyle/>
            <a:p>
              <a:endParaRPr/>
            </a:p>
          </p:txBody>
        </p:sp>
        <p:sp>
          <p:nvSpPr>
            <p:cNvPr id="11" name="object 11"/>
            <p:cNvSpPr/>
            <p:nvPr/>
          </p:nvSpPr>
          <p:spPr>
            <a:xfrm>
              <a:off x="1338008" y="4077716"/>
              <a:ext cx="1426845" cy="558800"/>
            </a:xfrm>
            <a:custGeom>
              <a:avLst/>
              <a:gdLst/>
              <a:ahLst/>
              <a:cxnLst/>
              <a:rect l="l" t="t" r="r" b="b"/>
              <a:pathLst>
                <a:path w="1426845" h="558800">
                  <a:moveTo>
                    <a:pt x="333616" y="216128"/>
                  </a:moveTo>
                  <a:lnTo>
                    <a:pt x="329666" y="209486"/>
                  </a:lnTo>
                  <a:lnTo>
                    <a:pt x="312559" y="180657"/>
                  </a:lnTo>
                  <a:lnTo>
                    <a:pt x="317182" y="201917"/>
                  </a:lnTo>
                  <a:lnTo>
                    <a:pt x="3327" y="0"/>
                  </a:lnTo>
                  <a:lnTo>
                    <a:pt x="0" y="5537"/>
                  </a:lnTo>
                  <a:lnTo>
                    <a:pt x="312585" y="207352"/>
                  </a:lnTo>
                  <a:lnTo>
                    <a:pt x="292608" y="211683"/>
                  </a:lnTo>
                  <a:lnTo>
                    <a:pt x="333616" y="216128"/>
                  </a:lnTo>
                  <a:close/>
                </a:path>
                <a:path w="1426845" h="558800">
                  <a:moveTo>
                    <a:pt x="1426476" y="548627"/>
                  </a:moveTo>
                  <a:lnTo>
                    <a:pt x="1419821" y="548627"/>
                  </a:lnTo>
                  <a:lnTo>
                    <a:pt x="1419821" y="558596"/>
                  </a:lnTo>
                  <a:lnTo>
                    <a:pt x="1426476" y="558596"/>
                  </a:lnTo>
                  <a:lnTo>
                    <a:pt x="1426476" y="548627"/>
                  </a:lnTo>
                  <a:close/>
                </a:path>
              </a:pathLst>
            </a:custGeom>
            <a:solidFill>
              <a:srgbClr val="231F20"/>
            </a:solidFill>
          </p:spPr>
          <p:txBody>
            <a:bodyPr wrap="square" lIns="0" tIns="0" rIns="0" bIns="0" rtlCol="0"/>
            <a:lstStyle/>
            <a:p>
              <a:endParaRPr/>
            </a:p>
          </p:txBody>
        </p:sp>
      </p:grpSp>
      <p:sp>
        <p:nvSpPr>
          <p:cNvPr id="12" name="object 12"/>
          <p:cNvSpPr/>
          <p:nvPr/>
        </p:nvSpPr>
        <p:spPr>
          <a:xfrm>
            <a:off x="6100128" y="5376663"/>
            <a:ext cx="157480" cy="157480"/>
          </a:xfrm>
          <a:custGeom>
            <a:avLst/>
            <a:gdLst/>
            <a:ahLst/>
            <a:cxnLst/>
            <a:rect l="l" t="t" r="r" b="b"/>
            <a:pathLst>
              <a:path w="157480" h="157479">
                <a:moveTo>
                  <a:pt x="157391" y="76466"/>
                </a:moveTo>
                <a:lnTo>
                  <a:pt x="0" y="76466"/>
                </a:lnTo>
              </a:path>
              <a:path w="157480" h="157479">
                <a:moveTo>
                  <a:pt x="76479" y="157378"/>
                </a:moveTo>
                <a:lnTo>
                  <a:pt x="76479" y="0"/>
                </a:lnTo>
              </a:path>
            </a:pathLst>
          </a:custGeom>
          <a:ln w="6654">
            <a:solidFill>
              <a:srgbClr val="231F20"/>
            </a:solidFill>
          </a:ln>
        </p:spPr>
        <p:txBody>
          <a:bodyPr wrap="square" lIns="0" tIns="0" rIns="0" bIns="0" rtlCol="0"/>
          <a:lstStyle/>
          <a:p>
            <a:endParaRPr/>
          </a:p>
        </p:txBody>
      </p:sp>
      <p:sp>
        <p:nvSpPr>
          <p:cNvPr id="13" name="object 13"/>
          <p:cNvSpPr/>
          <p:nvPr/>
        </p:nvSpPr>
        <p:spPr>
          <a:xfrm>
            <a:off x="8802320" y="5370008"/>
            <a:ext cx="157480" cy="157480"/>
          </a:xfrm>
          <a:custGeom>
            <a:avLst/>
            <a:gdLst/>
            <a:ahLst/>
            <a:cxnLst/>
            <a:rect l="l" t="t" r="r" b="b"/>
            <a:pathLst>
              <a:path w="157479" h="157479">
                <a:moveTo>
                  <a:pt x="157378" y="76479"/>
                </a:moveTo>
                <a:lnTo>
                  <a:pt x="0" y="76479"/>
                </a:lnTo>
              </a:path>
              <a:path w="157479" h="157479">
                <a:moveTo>
                  <a:pt x="68719" y="157378"/>
                </a:moveTo>
                <a:lnTo>
                  <a:pt x="68719" y="0"/>
                </a:lnTo>
              </a:path>
            </a:pathLst>
          </a:custGeom>
          <a:ln w="6654">
            <a:solidFill>
              <a:srgbClr val="231F20"/>
            </a:solidFill>
          </a:ln>
        </p:spPr>
        <p:txBody>
          <a:bodyPr wrap="square" lIns="0" tIns="0" rIns="0" bIns="0" rtlCol="0"/>
          <a:lstStyle/>
          <a:p>
            <a:endParaRPr/>
          </a:p>
        </p:txBody>
      </p:sp>
      <p:grpSp>
        <p:nvGrpSpPr>
          <p:cNvPr id="14" name="object 14"/>
          <p:cNvGrpSpPr/>
          <p:nvPr/>
        </p:nvGrpSpPr>
        <p:grpSpPr>
          <a:xfrm>
            <a:off x="5915038" y="5452025"/>
            <a:ext cx="3152775" cy="1737995"/>
            <a:chOff x="1231912" y="5452024"/>
            <a:chExt cx="3152775" cy="1737995"/>
          </a:xfrm>
        </p:grpSpPr>
        <p:sp>
          <p:nvSpPr>
            <p:cNvPr id="15" name="object 15"/>
            <p:cNvSpPr/>
            <p:nvPr/>
          </p:nvSpPr>
          <p:spPr>
            <a:xfrm>
              <a:off x="1237451" y="7019243"/>
              <a:ext cx="3142615" cy="0"/>
            </a:xfrm>
            <a:custGeom>
              <a:avLst/>
              <a:gdLst/>
              <a:ahLst/>
              <a:cxnLst/>
              <a:rect l="l" t="t" r="r" b="b"/>
              <a:pathLst>
                <a:path w="3142615">
                  <a:moveTo>
                    <a:pt x="0" y="0"/>
                  </a:moveTo>
                  <a:lnTo>
                    <a:pt x="3142195" y="0"/>
                  </a:lnTo>
                </a:path>
              </a:pathLst>
            </a:custGeom>
            <a:ln w="6654">
              <a:solidFill>
                <a:srgbClr val="231F20"/>
              </a:solidFill>
            </a:ln>
          </p:spPr>
          <p:txBody>
            <a:bodyPr wrap="square" lIns="0" tIns="0" rIns="0" bIns="0" rtlCol="0"/>
            <a:lstStyle/>
            <a:p>
              <a:endParaRPr/>
            </a:p>
          </p:txBody>
        </p:sp>
        <p:sp>
          <p:nvSpPr>
            <p:cNvPr id="16" name="object 16"/>
            <p:cNvSpPr/>
            <p:nvPr/>
          </p:nvSpPr>
          <p:spPr>
            <a:xfrm>
              <a:off x="2872282" y="6228983"/>
              <a:ext cx="0" cy="786130"/>
            </a:xfrm>
            <a:custGeom>
              <a:avLst/>
              <a:gdLst/>
              <a:ahLst/>
              <a:cxnLst/>
              <a:rect l="l" t="t" r="r" b="b"/>
              <a:pathLst>
                <a:path h="786129">
                  <a:moveTo>
                    <a:pt x="0" y="0"/>
                  </a:moveTo>
                  <a:lnTo>
                    <a:pt x="0" y="785825"/>
                  </a:lnTo>
                </a:path>
              </a:pathLst>
            </a:custGeom>
            <a:ln w="21056">
              <a:solidFill>
                <a:srgbClr val="231F20"/>
              </a:solidFill>
            </a:ln>
          </p:spPr>
          <p:txBody>
            <a:bodyPr wrap="square" lIns="0" tIns="0" rIns="0" bIns="0" rtlCol="0"/>
            <a:lstStyle/>
            <a:p>
              <a:endParaRPr/>
            </a:p>
          </p:txBody>
        </p:sp>
        <p:sp>
          <p:nvSpPr>
            <p:cNvPr id="17" name="object 17"/>
            <p:cNvSpPr/>
            <p:nvPr/>
          </p:nvSpPr>
          <p:spPr>
            <a:xfrm>
              <a:off x="1494586" y="5452033"/>
              <a:ext cx="2705735" cy="1566545"/>
            </a:xfrm>
            <a:custGeom>
              <a:avLst/>
              <a:gdLst/>
              <a:ahLst/>
              <a:cxnLst/>
              <a:rect l="l" t="t" r="r" b="b"/>
              <a:pathLst>
                <a:path w="2705735" h="1566545">
                  <a:moveTo>
                    <a:pt x="55422" y="1547253"/>
                  </a:moveTo>
                  <a:lnTo>
                    <a:pt x="0" y="1548371"/>
                  </a:lnTo>
                  <a:lnTo>
                    <a:pt x="0" y="1555013"/>
                  </a:lnTo>
                  <a:lnTo>
                    <a:pt x="55422" y="1553908"/>
                  </a:lnTo>
                  <a:lnTo>
                    <a:pt x="55422" y="1547253"/>
                  </a:lnTo>
                  <a:close/>
                </a:path>
                <a:path w="2705735" h="1566545">
                  <a:moveTo>
                    <a:pt x="83121" y="1546148"/>
                  </a:moveTo>
                  <a:lnTo>
                    <a:pt x="76479" y="1546148"/>
                  </a:lnTo>
                  <a:lnTo>
                    <a:pt x="76479" y="1553908"/>
                  </a:lnTo>
                  <a:lnTo>
                    <a:pt x="83121" y="1552803"/>
                  </a:lnTo>
                  <a:lnTo>
                    <a:pt x="83121" y="1546148"/>
                  </a:lnTo>
                  <a:close/>
                </a:path>
                <a:path w="2705735" h="1566545">
                  <a:moveTo>
                    <a:pt x="159600" y="1548371"/>
                  </a:moveTo>
                  <a:lnTo>
                    <a:pt x="158496" y="1540611"/>
                  </a:lnTo>
                  <a:lnTo>
                    <a:pt x="145199" y="1542821"/>
                  </a:lnTo>
                  <a:lnTo>
                    <a:pt x="104190" y="1545043"/>
                  </a:lnTo>
                  <a:lnTo>
                    <a:pt x="104190" y="1551698"/>
                  </a:lnTo>
                  <a:lnTo>
                    <a:pt x="145199" y="1549476"/>
                  </a:lnTo>
                  <a:lnTo>
                    <a:pt x="159600" y="1548371"/>
                  </a:lnTo>
                  <a:close/>
                </a:path>
                <a:path w="2705735" h="1566545">
                  <a:moveTo>
                    <a:pt x="187312" y="1545043"/>
                  </a:moveTo>
                  <a:lnTo>
                    <a:pt x="186207" y="1538389"/>
                  </a:lnTo>
                  <a:lnTo>
                    <a:pt x="179552" y="1538389"/>
                  </a:lnTo>
                  <a:lnTo>
                    <a:pt x="180670" y="1546148"/>
                  </a:lnTo>
                  <a:lnTo>
                    <a:pt x="187312" y="1545043"/>
                  </a:lnTo>
                  <a:close/>
                </a:path>
                <a:path w="2705735" h="1566545">
                  <a:moveTo>
                    <a:pt x="262686" y="1535061"/>
                  </a:moveTo>
                  <a:lnTo>
                    <a:pt x="261569" y="1528419"/>
                  </a:lnTo>
                  <a:lnTo>
                    <a:pt x="216128" y="1535061"/>
                  </a:lnTo>
                  <a:lnTo>
                    <a:pt x="207264" y="1536179"/>
                  </a:lnTo>
                  <a:lnTo>
                    <a:pt x="207264" y="1542821"/>
                  </a:lnTo>
                  <a:lnTo>
                    <a:pt x="216128" y="1541716"/>
                  </a:lnTo>
                  <a:lnTo>
                    <a:pt x="262686" y="1535061"/>
                  </a:lnTo>
                  <a:close/>
                </a:path>
                <a:path w="2705735" h="1566545">
                  <a:moveTo>
                    <a:pt x="290385" y="1531747"/>
                  </a:moveTo>
                  <a:lnTo>
                    <a:pt x="289280" y="1525092"/>
                  </a:lnTo>
                  <a:lnTo>
                    <a:pt x="285953" y="1525092"/>
                  </a:lnTo>
                  <a:lnTo>
                    <a:pt x="282625" y="1526197"/>
                  </a:lnTo>
                  <a:lnTo>
                    <a:pt x="283730" y="1532851"/>
                  </a:lnTo>
                  <a:lnTo>
                    <a:pt x="287058" y="1531747"/>
                  </a:lnTo>
                  <a:lnTo>
                    <a:pt x="290385" y="1531747"/>
                  </a:lnTo>
                  <a:close/>
                </a:path>
                <a:path w="2705735" h="1566545">
                  <a:moveTo>
                    <a:pt x="365747" y="1517332"/>
                  </a:moveTo>
                  <a:lnTo>
                    <a:pt x="363537" y="1510677"/>
                  </a:lnTo>
                  <a:lnTo>
                    <a:pt x="354672" y="1512900"/>
                  </a:lnTo>
                  <a:lnTo>
                    <a:pt x="309232" y="1520659"/>
                  </a:lnTo>
                  <a:lnTo>
                    <a:pt x="310337" y="1527314"/>
                  </a:lnTo>
                  <a:lnTo>
                    <a:pt x="355777" y="1519555"/>
                  </a:lnTo>
                  <a:lnTo>
                    <a:pt x="365747" y="1517332"/>
                  </a:lnTo>
                  <a:close/>
                </a:path>
                <a:path w="2705735" h="1566545">
                  <a:moveTo>
                    <a:pt x="392353" y="1511795"/>
                  </a:moveTo>
                  <a:lnTo>
                    <a:pt x="391248" y="1505140"/>
                  </a:lnTo>
                  <a:lnTo>
                    <a:pt x="384594" y="1506245"/>
                  </a:lnTo>
                  <a:lnTo>
                    <a:pt x="385711" y="1512900"/>
                  </a:lnTo>
                  <a:lnTo>
                    <a:pt x="392353" y="1511795"/>
                  </a:lnTo>
                  <a:close/>
                </a:path>
                <a:path w="2705735" h="1566545">
                  <a:moveTo>
                    <a:pt x="466610" y="1492948"/>
                  </a:moveTo>
                  <a:lnTo>
                    <a:pt x="464400" y="1486306"/>
                  </a:lnTo>
                  <a:lnTo>
                    <a:pt x="422287" y="1497380"/>
                  </a:lnTo>
                  <a:lnTo>
                    <a:pt x="411200" y="1499603"/>
                  </a:lnTo>
                  <a:lnTo>
                    <a:pt x="412305" y="1507363"/>
                  </a:lnTo>
                  <a:lnTo>
                    <a:pt x="423392" y="1504035"/>
                  </a:lnTo>
                  <a:lnTo>
                    <a:pt x="466610" y="1492948"/>
                  </a:lnTo>
                  <a:close/>
                </a:path>
                <a:path w="2705735" h="1566545">
                  <a:moveTo>
                    <a:pt x="493217" y="1485188"/>
                  </a:moveTo>
                  <a:lnTo>
                    <a:pt x="490994" y="1478546"/>
                  </a:lnTo>
                  <a:lnTo>
                    <a:pt x="488784" y="1479651"/>
                  </a:lnTo>
                  <a:lnTo>
                    <a:pt x="484352" y="1480756"/>
                  </a:lnTo>
                  <a:lnTo>
                    <a:pt x="486562" y="1487398"/>
                  </a:lnTo>
                  <a:lnTo>
                    <a:pt x="493217" y="1485188"/>
                  </a:lnTo>
                  <a:close/>
                </a:path>
                <a:path w="2705735" h="1566545">
                  <a:moveTo>
                    <a:pt x="566369" y="1463027"/>
                  </a:moveTo>
                  <a:lnTo>
                    <a:pt x="564159" y="1456372"/>
                  </a:lnTo>
                  <a:lnTo>
                    <a:pt x="553072" y="1459699"/>
                  </a:lnTo>
                  <a:lnTo>
                    <a:pt x="510959" y="1472996"/>
                  </a:lnTo>
                  <a:lnTo>
                    <a:pt x="513168" y="1479651"/>
                  </a:lnTo>
                  <a:lnTo>
                    <a:pt x="555294" y="1466354"/>
                  </a:lnTo>
                  <a:lnTo>
                    <a:pt x="566369" y="1463027"/>
                  </a:lnTo>
                  <a:close/>
                </a:path>
                <a:path w="2705735" h="1566545">
                  <a:moveTo>
                    <a:pt x="591870" y="1453045"/>
                  </a:moveTo>
                  <a:lnTo>
                    <a:pt x="589648" y="1446390"/>
                  </a:lnTo>
                  <a:lnTo>
                    <a:pt x="582993" y="1448612"/>
                  </a:lnTo>
                  <a:lnTo>
                    <a:pt x="585216" y="1455267"/>
                  </a:lnTo>
                  <a:lnTo>
                    <a:pt x="591870" y="1453045"/>
                  </a:lnTo>
                  <a:close/>
                </a:path>
                <a:path w="2705735" h="1566545">
                  <a:moveTo>
                    <a:pt x="653935" y="1522869"/>
                  </a:moveTo>
                  <a:lnTo>
                    <a:pt x="648398" y="1517332"/>
                  </a:lnTo>
                  <a:lnTo>
                    <a:pt x="629551" y="1537284"/>
                  </a:lnTo>
                  <a:lnTo>
                    <a:pt x="633984" y="1541716"/>
                  </a:lnTo>
                  <a:lnTo>
                    <a:pt x="653935" y="1522869"/>
                  </a:lnTo>
                  <a:close/>
                </a:path>
                <a:path w="2705735" h="1566545">
                  <a:moveTo>
                    <a:pt x="663917" y="1425333"/>
                  </a:moveTo>
                  <a:lnTo>
                    <a:pt x="660590" y="1418691"/>
                  </a:lnTo>
                  <a:lnTo>
                    <a:pt x="617359" y="1436420"/>
                  </a:lnTo>
                  <a:lnTo>
                    <a:pt x="609600" y="1439748"/>
                  </a:lnTo>
                  <a:lnTo>
                    <a:pt x="611809" y="1446390"/>
                  </a:lnTo>
                  <a:lnTo>
                    <a:pt x="619582" y="1443075"/>
                  </a:lnTo>
                  <a:lnTo>
                    <a:pt x="663917" y="1425333"/>
                  </a:lnTo>
                  <a:close/>
                </a:path>
                <a:path w="2705735" h="1566545">
                  <a:moveTo>
                    <a:pt x="670560" y="1414272"/>
                  </a:moveTo>
                  <a:lnTo>
                    <a:pt x="666851" y="1382128"/>
                  </a:lnTo>
                  <a:lnTo>
                    <a:pt x="663905" y="1356639"/>
                  </a:lnTo>
                  <a:lnTo>
                    <a:pt x="658368" y="1371866"/>
                  </a:lnTo>
                  <a:lnTo>
                    <a:pt x="658368" y="1379905"/>
                  </a:lnTo>
                  <a:lnTo>
                    <a:pt x="655040" y="1381023"/>
                  </a:lnTo>
                  <a:lnTo>
                    <a:pt x="651713" y="1382128"/>
                  </a:lnTo>
                  <a:lnTo>
                    <a:pt x="655027" y="1381010"/>
                  </a:lnTo>
                  <a:lnTo>
                    <a:pt x="658368" y="1379905"/>
                  </a:lnTo>
                  <a:lnTo>
                    <a:pt x="658368" y="1371866"/>
                  </a:lnTo>
                  <a:lnTo>
                    <a:pt x="656717" y="1376400"/>
                  </a:lnTo>
                  <a:lnTo>
                    <a:pt x="8864" y="0"/>
                  </a:lnTo>
                  <a:lnTo>
                    <a:pt x="3314" y="3327"/>
                  </a:lnTo>
                  <a:lnTo>
                    <a:pt x="650405" y="1379334"/>
                  </a:lnTo>
                  <a:lnTo>
                    <a:pt x="630656" y="1372146"/>
                  </a:lnTo>
                  <a:lnTo>
                    <a:pt x="670560" y="1414272"/>
                  </a:lnTo>
                  <a:close/>
                </a:path>
                <a:path w="2705735" h="1566545">
                  <a:moveTo>
                    <a:pt x="688301" y="1488516"/>
                  </a:moveTo>
                  <a:lnTo>
                    <a:pt x="682752" y="1482979"/>
                  </a:lnTo>
                  <a:lnTo>
                    <a:pt x="662800" y="1502930"/>
                  </a:lnTo>
                  <a:lnTo>
                    <a:pt x="668350" y="1507363"/>
                  </a:lnTo>
                  <a:lnTo>
                    <a:pt x="688301" y="1488516"/>
                  </a:lnTo>
                  <a:close/>
                </a:path>
                <a:path w="2705735" h="1566545">
                  <a:moveTo>
                    <a:pt x="689406" y="1415364"/>
                  </a:moveTo>
                  <a:lnTo>
                    <a:pt x="686079" y="1408709"/>
                  </a:lnTo>
                  <a:lnTo>
                    <a:pt x="679424" y="1410931"/>
                  </a:lnTo>
                  <a:lnTo>
                    <a:pt x="682752" y="1417574"/>
                  </a:lnTo>
                  <a:lnTo>
                    <a:pt x="689406" y="1415364"/>
                  </a:lnTo>
                  <a:close/>
                </a:path>
                <a:path w="2705735" h="1566545">
                  <a:moveTo>
                    <a:pt x="721550" y="1454150"/>
                  </a:moveTo>
                  <a:lnTo>
                    <a:pt x="717118" y="1448612"/>
                  </a:lnTo>
                  <a:lnTo>
                    <a:pt x="697166" y="1468564"/>
                  </a:lnTo>
                  <a:lnTo>
                    <a:pt x="702703" y="1472996"/>
                  </a:lnTo>
                  <a:lnTo>
                    <a:pt x="721550" y="1454150"/>
                  </a:lnTo>
                  <a:close/>
                </a:path>
                <a:path w="2705735" h="1566545">
                  <a:moveTo>
                    <a:pt x="755904" y="1419796"/>
                  </a:moveTo>
                  <a:lnTo>
                    <a:pt x="751471" y="1414259"/>
                  </a:lnTo>
                  <a:lnTo>
                    <a:pt x="731520" y="1434211"/>
                  </a:lnTo>
                  <a:lnTo>
                    <a:pt x="737057" y="1438643"/>
                  </a:lnTo>
                  <a:lnTo>
                    <a:pt x="755904" y="1419796"/>
                  </a:lnTo>
                  <a:close/>
                </a:path>
                <a:path w="2705735" h="1566545">
                  <a:moveTo>
                    <a:pt x="758113" y="1383220"/>
                  </a:moveTo>
                  <a:lnTo>
                    <a:pt x="754799" y="1376565"/>
                  </a:lnTo>
                  <a:lnTo>
                    <a:pt x="739279" y="1384325"/>
                  </a:lnTo>
                  <a:lnTo>
                    <a:pt x="704913" y="1399844"/>
                  </a:lnTo>
                  <a:lnTo>
                    <a:pt x="708240" y="1406499"/>
                  </a:lnTo>
                  <a:lnTo>
                    <a:pt x="758113" y="1383220"/>
                  </a:lnTo>
                  <a:close/>
                </a:path>
                <a:path w="2705735" h="1566545">
                  <a:moveTo>
                    <a:pt x="782497" y="1369923"/>
                  </a:moveTo>
                  <a:lnTo>
                    <a:pt x="780275" y="1364373"/>
                  </a:lnTo>
                  <a:lnTo>
                    <a:pt x="773633" y="1367701"/>
                  </a:lnTo>
                  <a:lnTo>
                    <a:pt x="776960" y="1373251"/>
                  </a:lnTo>
                  <a:lnTo>
                    <a:pt x="782497" y="1369923"/>
                  </a:lnTo>
                  <a:close/>
                </a:path>
                <a:path w="2705735" h="1566545">
                  <a:moveTo>
                    <a:pt x="790270" y="1385443"/>
                  </a:moveTo>
                  <a:lnTo>
                    <a:pt x="785837" y="1379893"/>
                  </a:lnTo>
                  <a:lnTo>
                    <a:pt x="765873" y="1399844"/>
                  </a:lnTo>
                  <a:lnTo>
                    <a:pt x="771423" y="1405382"/>
                  </a:lnTo>
                  <a:lnTo>
                    <a:pt x="790270" y="1385443"/>
                  </a:lnTo>
                  <a:close/>
                </a:path>
                <a:path w="2705735" h="1566545">
                  <a:moveTo>
                    <a:pt x="858989" y="1316723"/>
                  </a:moveTo>
                  <a:lnTo>
                    <a:pt x="854544" y="1312291"/>
                  </a:lnTo>
                  <a:lnTo>
                    <a:pt x="834593" y="1331125"/>
                  </a:lnTo>
                  <a:lnTo>
                    <a:pt x="836739" y="1333284"/>
                  </a:lnTo>
                  <a:lnTo>
                    <a:pt x="798017" y="1354404"/>
                  </a:lnTo>
                  <a:lnTo>
                    <a:pt x="801344" y="1361059"/>
                  </a:lnTo>
                  <a:lnTo>
                    <a:pt x="809053" y="1356677"/>
                  </a:lnTo>
                  <a:lnTo>
                    <a:pt x="800239" y="1365491"/>
                  </a:lnTo>
                  <a:lnTo>
                    <a:pt x="805776" y="1371028"/>
                  </a:lnTo>
                  <a:lnTo>
                    <a:pt x="824623" y="1351076"/>
                  </a:lnTo>
                  <a:lnTo>
                    <a:pt x="822833" y="1348854"/>
                  </a:lnTo>
                  <a:lnTo>
                    <a:pt x="850099" y="1333347"/>
                  </a:lnTo>
                  <a:lnTo>
                    <a:pt x="847445" y="1328940"/>
                  </a:lnTo>
                  <a:lnTo>
                    <a:pt x="858989" y="1316723"/>
                  </a:lnTo>
                  <a:close/>
                </a:path>
                <a:path w="2705735" h="1566545">
                  <a:moveTo>
                    <a:pt x="874483" y="1318933"/>
                  </a:moveTo>
                  <a:lnTo>
                    <a:pt x="870051" y="1313395"/>
                  </a:lnTo>
                  <a:lnTo>
                    <a:pt x="864514" y="1316723"/>
                  </a:lnTo>
                  <a:lnTo>
                    <a:pt x="867841" y="1323365"/>
                  </a:lnTo>
                  <a:lnTo>
                    <a:pt x="874483" y="1318933"/>
                  </a:lnTo>
                  <a:close/>
                </a:path>
                <a:path w="2705735" h="1566545">
                  <a:moveTo>
                    <a:pt x="893343" y="1282357"/>
                  </a:moveTo>
                  <a:lnTo>
                    <a:pt x="888911" y="1277924"/>
                  </a:lnTo>
                  <a:lnTo>
                    <a:pt x="868959" y="1296771"/>
                  </a:lnTo>
                  <a:lnTo>
                    <a:pt x="873391" y="1302308"/>
                  </a:lnTo>
                  <a:lnTo>
                    <a:pt x="893343" y="1282357"/>
                  </a:lnTo>
                  <a:close/>
                </a:path>
                <a:path w="2705735" h="1566545">
                  <a:moveTo>
                    <a:pt x="927709" y="1248003"/>
                  </a:moveTo>
                  <a:lnTo>
                    <a:pt x="923264" y="1243571"/>
                  </a:lnTo>
                  <a:lnTo>
                    <a:pt x="903312" y="1262418"/>
                  </a:lnTo>
                  <a:lnTo>
                    <a:pt x="907745" y="1267955"/>
                  </a:lnTo>
                  <a:lnTo>
                    <a:pt x="927709" y="1248003"/>
                  </a:lnTo>
                  <a:close/>
                </a:path>
                <a:path w="2705735" h="1566545">
                  <a:moveTo>
                    <a:pt x="938771" y="1277924"/>
                  </a:moveTo>
                  <a:lnTo>
                    <a:pt x="934339" y="1272387"/>
                  </a:lnTo>
                  <a:lnTo>
                    <a:pt x="908850" y="1290116"/>
                  </a:lnTo>
                  <a:lnTo>
                    <a:pt x="887793" y="1302308"/>
                  </a:lnTo>
                  <a:lnTo>
                    <a:pt x="891120" y="1308963"/>
                  </a:lnTo>
                  <a:lnTo>
                    <a:pt x="912177" y="1295654"/>
                  </a:lnTo>
                  <a:lnTo>
                    <a:pt x="938771" y="1277924"/>
                  </a:lnTo>
                  <a:close/>
                </a:path>
                <a:path w="2705735" h="1566545">
                  <a:moveTo>
                    <a:pt x="960945" y="1262405"/>
                  </a:moveTo>
                  <a:lnTo>
                    <a:pt x="957618" y="1256868"/>
                  </a:lnTo>
                  <a:lnTo>
                    <a:pt x="952080" y="1261300"/>
                  </a:lnTo>
                  <a:lnTo>
                    <a:pt x="955408" y="1266837"/>
                  </a:lnTo>
                  <a:lnTo>
                    <a:pt x="960945" y="1262405"/>
                  </a:lnTo>
                  <a:close/>
                </a:path>
                <a:path w="2705735" h="1566545">
                  <a:moveTo>
                    <a:pt x="962063" y="1213637"/>
                  </a:moveTo>
                  <a:lnTo>
                    <a:pt x="957618" y="1209205"/>
                  </a:lnTo>
                  <a:lnTo>
                    <a:pt x="937679" y="1228051"/>
                  </a:lnTo>
                  <a:lnTo>
                    <a:pt x="942111" y="1233589"/>
                  </a:lnTo>
                  <a:lnTo>
                    <a:pt x="962063" y="1213637"/>
                  </a:lnTo>
                  <a:close/>
                </a:path>
                <a:path w="2705735" h="1566545">
                  <a:moveTo>
                    <a:pt x="996416" y="1179283"/>
                  </a:moveTo>
                  <a:lnTo>
                    <a:pt x="991984" y="1174851"/>
                  </a:lnTo>
                  <a:lnTo>
                    <a:pt x="972032" y="1193698"/>
                  </a:lnTo>
                  <a:lnTo>
                    <a:pt x="976464" y="1199235"/>
                  </a:lnTo>
                  <a:lnTo>
                    <a:pt x="996416" y="1179283"/>
                  </a:lnTo>
                  <a:close/>
                </a:path>
                <a:path w="2705735" h="1566545">
                  <a:moveTo>
                    <a:pt x="1023010" y="1216964"/>
                  </a:moveTo>
                  <a:lnTo>
                    <a:pt x="1018578" y="1211427"/>
                  </a:lnTo>
                  <a:lnTo>
                    <a:pt x="1011923" y="1216964"/>
                  </a:lnTo>
                  <a:lnTo>
                    <a:pt x="974242" y="1244676"/>
                  </a:lnTo>
                  <a:lnTo>
                    <a:pt x="978674" y="1250213"/>
                  </a:lnTo>
                  <a:lnTo>
                    <a:pt x="1016355" y="1222514"/>
                  </a:lnTo>
                  <a:lnTo>
                    <a:pt x="1023010" y="1216964"/>
                  </a:lnTo>
                  <a:close/>
                </a:path>
                <a:path w="2705735" h="1566545">
                  <a:moveTo>
                    <a:pt x="1030782" y="1144930"/>
                  </a:moveTo>
                  <a:lnTo>
                    <a:pt x="1025232" y="1140498"/>
                  </a:lnTo>
                  <a:lnTo>
                    <a:pt x="1006398" y="1160437"/>
                  </a:lnTo>
                  <a:lnTo>
                    <a:pt x="1010831" y="1164882"/>
                  </a:lnTo>
                  <a:lnTo>
                    <a:pt x="1030782" y="1144930"/>
                  </a:lnTo>
                  <a:close/>
                </a:path>
                <a:path w="2705735" h="1566545">
                  <a:moveTo>
                    <a:pt x="1044067" y="1199235"/>
                  </a:moveTo>
                  <a:lnTo>
                    <a:pt x="1039634" y="1193698"/>
                  </a:lnTo>
                  <a:lnTo>
                    <a:pt x="1034097" y="1198130"/>
                  </a:lnTo>
                  <a:lnTo>
                    <a:pt x="1038529" y="1203667"/>
                  </a:lnTo>
                  <a:lnTo>
                    <a:pt x="1044067" y="1199235"/>
                  </a:lnTo>
                  <a:close/>
                </a:path>
                <a:path w="2705735" h="1566545">
                  <a:moveTo>
                    <a:pt x="1065136" y="1110564"/>
                  </a:moveTo>
                  <a:lnTo>
                    <a:pt x="1059599" y="1106131"/>
                  </a:lnTo>
                  <a:lnTo>
                    <a:pt x="1040752" y="1126083"/>
                  </a:lnTo>
                  <a:lnTo>
                    <a:pt x="1045184" y="1130515"/>
                  </a:lnTo>
                  <a:lnTo>
                    <a:pt x="1065136" y="1110564"/>
                  </a:lnTo>
                  <a:close/>
                </a:path>
                <a:path w="2705735" h="1566545">
                  <a:moveTo>
                    <a:pt x="1099502" y="1076210"/>
                  </a:moveTo>
                  <a:lnTo>
                    <a:pt x="1093965" y="1071765"/>
                  </a:lnTo>
                  <a:lnTo>
                    <a:pt x="1075118" y="1091717"/>
                  </a:lnTo>
                  <a:lnTo>
                    <a:pt x="1079550" y="1096149"/>
                  </a:lnTo>
                  <a:lnTo>
                    <a:pt x="1099502" y="1076210"/>
                  </a:lnTo>
                  <a:close/>
                </a:path>
                <a:path w="2705735" h="1566545">
                  <a:moveTo>
                    <a:pt x="1101699" y="1149362"/>
                  </a:moveTo>
                  <a:lnTo>
                    <a:pt x="1097267" y="1143812"/>
                  </a:lnTo>
                  <a:lnTo>
                    <a:pt x="1060691" y="1177074"/>
                  </a:lnTo>
                  <a:lnTo>
                    <a:pt x="1055154" y="1181506"/>
                  </a:lnTo>
                  <a:lnTo>
                    <a:pt x="1059586" y="1185938"/>
                  </a:lnTo>
                  <a:lnTo>
                    <a:pt x="1065136" y="1182611"/>
                  </a:lnTo>
                  <a:lnTo>
                    <a:pt x="1101699" y="1149362"/>
                  </a:lnTo>
                  <a:close/>
                </a:path>
                <a:path w="2705735" h="1566545">
                  <a:moveTo>
                    <a:pt x="1121651" y="1130515"/>
                  </a:moveTo>
                  <a:lnTo>
                    <a:pt x="1117219" y="1124966"/>
                  </a:lnTo>
                  <a:lnTo>
                    <a:pt x="1111681" y="1130515"/>
                  </a:lnTo>
                  <a:lnTo>
                    <a:pt x="1117219" y="1134948"/>
                  </a:lnTo>
                  <a:lnTo>
                    <a:pt x="1121651" y="1130515"/>
                  </a:lnTo>
                  <a:close/>
                </a:path>
                <a:path w="2705735" h="1566545">
                  <a:moveTo>
                    <a:pt x="1133856" y="1041857"/>
                  </a:moveTo>
                  <a:lnTo>
                    <a:pt x="1128318" y="1037412"/>
                  </a:lnTo>
                  <a:lnTo>
                    <a:pt x="1109472" y="1057363"/>
                  </a:lnTo>
                  <a:lnTo>
                    <a:pt x="1113904" y="1061796"/>
                  </a:lnTo>
                  <a:lnTo>
                    <a:pt x="1133856" y="1041857"/>
                  </a:lnTo>
                  <a:close/>
                </a:path>
                <a:path w="2705735" h="1566545">
                  <a:moveTo>
                    <a:pt x="1168222" y="1008595"/>
                  </a:moveTo>
                  <a:lnTo>
                    <a:pt x="1162672" y="1003058"/>
                  </a:lnTo>
                  <a:lnTo>
                    <a:pt x="1143838" y="1023010"/>
                  </a:lnTo>
                  <a:lnTo>
                    <a:pt x="1148270" y="1027442"/>
                  </a:lnTo>
                  <a:lnTo>
                    <a:pt x="1168222" y="1008595"/>
                  </a:lnTo>
                  <a:close/>
                </a:path>
                <a:path w="2705735" h="1566545">
                  <a:moveTo>
                    <a:pt x="1175969" y="1076210"/>
                  </a:moveTo>
                  <a:lnTo>
                    <a:pt x="1170419" y="1071765"/>
                  </a:lnTo>
                  <a:lnTo>
                    <a:pt x="1150467" y="1092835"/>
                  </a:lnTo>
                  <a:lnTo>
                    <a:pt x="1131633" y="1110564"/>
                  </a:lnTo>
                  <a:lnTo>
                    <a:pt x="1137170" y="1116114"/>
                  </a:lnTo>
                  <a:lnTo>
                    <a:pt x="1156017" y="1097267"/>
                  </a:lnTo>
                  <a:lnTo>
                    <a:pt x="1175969" y="1076210"/>
                  </a:lnTo>
                  <a:close/>
                </a:path>
                <a:path w="2705735" h="1566545">
                  <a:moveTo>
                    <a:pt x="1194803" y="1055154"/>
                  </a:moveTo>
                  <a:lnTo>
                    <a:pt x="1189266" y="1050709"/>
                  </a:lnTo>
                  <a:lnTo>
                    <a:pt x="1184833" y="1056259"/>
                  </a:lnTo>
                  <a:lnTo>
                    <a:pt x="1189266" y="1060691"/>
                  </a:lnTo>
                  <a:lnTo>
                    <a:pt x="1194803" y="1055154"/>
                  </a:lnTo>
                  <a:close/>
                </a:path>
                <a:path w="2705735" h="1566545">
                  <a:moveTo>
                    <a:pt x="1202575" y="974242"/>
                  </a:moveTo>
                  <a:lnTo>
                    <a:pt x="1197038" y="968692"/>
                  </a:lnTo>
                  <a:lnTo>
                    <a:pt x="1178191" y="988644"/>
                  </a:lnTo>
                  <a:lnTo>
                    <a:pt x="1182624" y="993076"/>
                  </a:lnTo>
                  <a:lnTo>
                    <a:pt x="1202575" y="974242"/>
                  </a:lnTo>
                  <a:close/>
                </a:path>
                <a:path w="2705735" h="1566545">
                  <a:moveTo>
                    <a:pt x="1209217" y="451104"/>
                  </a:moveTo>
                  <a:lnTo>
                    <a:pt x="1194803" y="408978"/>
                  </a:lnTo>
                  <a:lnTo>
                    <a:pt x="1188161" y="411200"/>
                  </a:lnTo>
                  <a:lnTo>
                    <a:pt x="1202563" y="453313"/>
                  </a:lnTo>
                  <a:lnTo>
                    <a:pt x="1209217" y="451104"/>
                  </a:lnTo>
                  <a:close/>
                </a:path>
                <a:path w="2705735" h="1566545">
                  <a:moveTo>
                    <a:pt x="1218082" y="477697"/>
                  </a:moveTo>
                  <a:lnTo>
                    <a:pt x="1215859" y="471055"/>
                  </a:lnTo>
                  <a:lnTo>
                    <a:pt x="1209217" y="473265"/>
                  </a:lnTo>
                  <a:lnTo>
                    <a:pt x="1211427" y="479920"/>
                  </a:lnTo>
                  <a:lnTo>
                    <a:pt x="1218082" y="477697"/>
                  </a:lnTo>
                  <a:close/>
                </a:path>
                <a:path w="2705735" h="1566545">
                  <a:moveTo>
                    <a:pt x="1236929" y="939876"/>
                  </a:moveTo>
                  <a:lnTo>
                    <a:pt x="1231392" y="934339"/>
                  </a:lnTo>
                  <a:lnTo>
                    <a:pt x="1211440" y="954290"/>
                  </a:lnTo>
                  <a:lnTo>
                    <a:pt x="1216990" y="958723"/>
                  </a:lnTo>
                  <a:lnTo>
                    <a:pt x="1236929" y="939876"/>
                  </a:lnTo>
                  <a:close/>
                </a:path>
                <a:path w="2705735" h="1566545">
                  <a:moveTo>
                    <a:pt x="1243571" y="996403"/>
                  </a:moveTo>
                  <a:lnTo>
                    <a:pt x="1238034" y="993076"/>
                  </a:lnTo>
                  <a:lnTo>
                    <a:pt x="1231379" y="1001953"/>
                  </a:lnTo>
                  <a:lnTo>
                    <a:pt x="1202563" y="1035202"/>
                  </a:lnTo>
                  <a:lnTo>
                    <a:pt x="1208100" y="1039634"/>
                  </a:lnTo>
                  <a:lnTo>
                    <a:pt x="1236916" y="1006386"/>
                  </a:lnTo>
                  <a:lnTo>
                    <a:pt x="1243571" y="996403"/>
                  </a:lnTo>
                  <a:close/>
                </a:path>
                <a:path w="2705735" h="1566545">
                  <a:moveTo>
                    <a:pt x="1245793" y="548640"/>
                  </a:moveTo>
                  <a:lnTo>
                    <a:pt x="1235824" y="525360"/>
                  </a:lnTo>
                  <a:lnTo>
                    <a:pt x="1224724" y="496544"/>
                  </a:lnTo>
                  <a:lnTo>
                    <a:pt x="1219187" y="499872"/>
                  </a:lnTo>
                  <a:lnTo>
                    <a:pt x="1229169" y="528688"/>
                  </a:lnTo>
                  <a:lnTo>
                    <a:pt x="1239139" y="550849"/>
                  </a:lnTo>
                  <a:lnTo>
                    <a:pt x="1245793" y="548640"/>
                  </a:lnTo>
                  <a:close/>
                </a:path>
                <a:path w="2705735" h="1566545">
                  <a:moveTo>
                    <a:pt x="1256868" y="574128"/>
                  </a:moveTo>
                  <a:lnTo>
                    <a:pt x="1253553" y="567474"/>
                  </a:lnTo>
                  <a:lnTo>
                    <a:pt x="1246898" y="569696"/>
                  </a:lnTo>
                  <a:lnTo>
                    <a:pt x="1250226" y="576338"/>
                  </a:lnTo>
                  <a:lnTo>
                    <a:pt x="1256868" y="574128"/>
                  </a:lnTo>
                  <a:close/>
                </a:path>
                <a:path w="2705735" h="1566545">
                  <a:moveTo>
                    <a:pt x="1260195" y="974242"/>
                  </a:moveTo>
                  <a:lnTo>
                    <a:pt x="1254658" y="970915"/>
                  </a:lnTo>
                  <a:lnTo>
                    <a:pt x="1250226" y="976452"/>
                  </a:lnTo>
                  <a:lnTo>
                    <a:pt x="1255763" y="979779"/>
                  </a:lnTo>
                  <a:lnTo>
                    <a:pt x="1260195" y="974242"/>
                  </a:lnTo>
                  <a:close/>
                </a:path>
                <a:path w="2705735" h="1566545">
                  <a:moveTo>
                    <a:pt x="1270190" y="905522"/>
                  </a:moveTo>
                  <a:lnTo>
                    <a:pt x="1265745" y="899985"/>
                  </a:lnTo>
                  <a:lnTo>
                    <a:pt x="1245806" y="919924"/>
                  </a:lnTo>
                  <a:lnTo>
                    <a:pt x="1251343" y="924369"/>
                  </a:lnTo>
                  <a:lnTo>
                    <a:pt x="1270190" y="905522"/>
                  </a:lnTo>
                  <a:close/>
                </a:path>
                <a:path w="2705735" h="1566545">
                  <a:moveTo>
                    <a:pt x="1289011" y="642848"/>
                  </a:moveTo>
                  <a:lnTo>
                    <a:pt x="1286802" y="638416"/>
                  </a:lnTo>
                  <a:lnTo>
                    <a:pt x="1264640" y="592975"/>
                  </a:lnTo>
                  <a:lnTo>
                    <a:pt x="1259090" y="595185"/>
                  </a:lnTo>
                  <a:lnTo>
                    <a:pt x="1280147" y="641731"/>
                  </a:lnTo>
                  <a:lnTo>
                    <a:pt x="1282369" y="646163"/>
                  </a:lnTo>
                  <a:lnTo>
                    <a:pt x="1289011" y="642848"/>
                  </a:lnTo>
                  <a:close/>
                </a:path>
                <a:path w="2705735" h="1566545">
                  <a:moveTo>
                    <a:pt x="1301203" y="667232"/>
                  </a:moveTo>
                  <a:lnTo>
                    <a:pt x="1298994" y="660577"/>
                  </a:lnTo>
                  <a:lnTo>
                    <a:pt x="1292339" y="663905"/>
                  </a:lnTo>
                  <a:lnTo>
                    <a:pt x="1295666" y="670560"/>
                  </a:lnTo>
                  <a:lnTo>
                    <a:pt x="1301203" y="667232"/>
                  </a:lnTo>
                  <a:close/>
                </a:path>
                <a:path w="2705735" h="1566545">
                  <a:moveTo>
                    <a:pt x="1303426" y="912177"/>
                  </a:moveTo>
                  <a:lnTo>
                    <a:pt x="1297889" y="908837"/>
                  </a:lnTo>
                  <a:lnTo>
                    <a:pt x="1267955" y="953185"/>
                  </a:lnTo>
                  <a:lnTo>
                    <a:pt x="1266850" y="954290"/>
                  </a:lnTo>
                  <a:lnTo>
                    <a:pt x="1272387" y="958723"/>
                  </a:lnTo>
                  <a:lnTo>
                    <a:pt x="1273505" y="957618"/>
                  </a:lnTo>
                  <a:lnTo>
                    <a:pt x="1303426" y="912177"/>
                  </a:lnTo>
                  <a:close/>
                </a:path>
                <a:path w="2705735" h="1566545">
                  <a:moveTo>
                    <a:pt x="1304544" y="871156"/>
                  </a:moveTo>
                  <a:lnTo>
                    <a:pt x="1300124" y="865619"/>
                  </a:lnTo>
                  <a:lnTo>
                    <a:pt x="1280160" y="885571"/>
                  </a:lnTo>
                  <a:lnTo>
                    <a:pt x="1285709" y="890003"/>
                  </a:lnTo>
                  <a:lnTo>
                    <a:pt x="1304544" y="871156"/>
                  </a:lnTo>
                  <a:close/>
                </a:path>
                <a:path w="2705735" h="1566545">
                  <a:moveTo>
                    <a:pt x="1318945" y="888898"/>
                  </a:moveTo>
                  <a:lnTo>
                    <a:pt x="1312291" y="885571"/>
                  </a:lnTo>
                  <a:lnTo>
                    <a:pt x="1308963" y="891108"/>
                  </a:lnTo>
                  <a:lnTo>
                    <a:pt x="1315618" y="894435"/>
                  </a:lnTo>
                  <a:lnTo>
                    <a:pt x="1318945" y="888898"/>
                  </a:lnTo>
                  <a:close/>
                </a:path>
                <a:path w="2705735" h="1566545">
                  <a:moveTo>
                    <a:pt x="1338884" y="733729"/>
                  </a:moveTo>
                  <a:lnTo>
                    <a:pt x="1315618" y="692721"/>
                  </a:lnTo>
                  <a:lnTo>
                    <a:pt x="1311186" y="684961"/>
                  </a:lnTo>
                  <a:lnTo>
                    <a:pt x="1305636" y="688289"/>
                  </a:lnTo>
                  <a:lnTo>
                    <a:pt x="1308963" y="696048"/>
                  </a:lnTo>
                  <a:lnTo>
                    <a:pt x="1332242" y="737057"/>
                  </a:lnTo>
                  <a:lnTo>
                    <a:pt x="1338884" y="733729"/>
                  </a:lnTo>
                  <a:close/>
                </a:path>
                <a:path w="2705735" h="1566545">
                  <a:moveTo>
                    <a:pt x="1338897" y="836803"/>
                  </a:moveTo>
                  <a:lnTo>
                    <a:pt x="1334477" y="831265"/>
                  </a:lnTo>
                  <a:lnTo>
                    <a:pt x="1314513" y="851204"/>
                  </a:lnTo>
                  <a:lnTo>
                    <a:pt x="1320063" y="856754"/>
                  </a:lnTo>
                  <a:lnTo>
                    <a:pt x="1338897" y="836803"/>
                  </a:lnTo>
                  <a:close/>
                </a:path>
                <a:path w="2705735" h="1566545">
                  <a:moveTo>
                    <a:pt x="1353299" y="757008"/>
                  </a:moveTo>
                  <a:lnTo>
                    <a:pt x="1348867" y="751471"/>
                  </a:lnTo>
                  <a:lnTo>
                    <a:pt x="1343329" y="754786"/>
                  </a:lnTo>
                  <a:lnTo>
                    <a:pt x="1346657" y="760336"/>
                  </a:lnTo>
                  <a:lnTo>
                    <a:pt x="1353299" y="757008"/>
                  </a:lnTo>
                  <a:close/>
                </a:path>
                <a:path w="2705735" h="1566545">
                  <a:moveTo>
                    <a:pt x="1394307" y="821283"/>
                  </a:moveTo>
                  <a:lnTo>
                    <a:pt x="1378800" y="798017"/>
                  </a:lnTo>
                  <a:lnTo>
                    <a:pt x="1364386" y="774738"/>
                  </a:lnTo>
                  <a:lnTo>
                    <a:pt x="1357744" y="778065"/>
                  </a:lnTo>
                  <a:lnTo>
                    <a:pt x="1373162" y="802322"/>
                  </a:lnTo>
                  <a:lnTo>
                    <a:pt x="1369834" y="798169"/>
                  </a:lnTo>
                  <a:lnTo>
                    <a:pt x="1369936" y="798017"/>
                  </a:lnTo>
                  <a:lnTo>
                    <a:pt x="1369580" y="797852"/>
                  </a:lnTo>
                  <a:lnTo>
                    <a:pt x="1368831" y="796899"/>
                  </a:lnTo>
                  <a:lnTo>
                    <a:pt x="1368450" y="797280"/>
                  </a:lnTo>
                  <a:lnTo>
                    <a:pt x="1363268" y="794689"/>
                  </a:lnTo>
                  <a:lnTo>
                    <a:pt x="1359941" y="801344"/>
                  </a:lnTo>
                  <a:lnTo>
                    <a:pt x="1363268" y="802462"/>
                  </a:lnTo>
                  <a:lnTo>
                    <a:pt x="1348879" y="816851"/>
                  </a:lnTo>
                  <a:lnTo>
                    <a:pt x="1351153" y="819124"/>
                  </a:lnTo>
                  <a:lnTo>
                    <a:pt x="1332242" y="853440"/>
                  </a:lnTo>
                  <a:lnTo>
                    <a:pt x="1323378" y="867841"/>
                  </a:lnTo>
                  <a:lnTo>
                    <a:pt x="1330020" y="871169"/>
                  </a:lnTo>
                  <a:lnTo>
                    <a:pt x="1337779" y="856767"/>
                  </a:lnTo>
                  <a:lnTo>
                    <a:pt x="1356626" y="822401"/>
                  </a:lnTo>
                  <a:lnTo>
                    <a:pt x="1355204" y="821563"/>
                  </a:lnTo>
                  <a:lnTo>
                    <a:pt x="1373251" y="802462"/>
                  </a:lnTo>
                  <a:lnTo>
                    <a:pt x="1388770" y="824623"/>
                  </a:lnTo>
                  <a:lnTo>
                    <a:pt x="1394307" y="821283"/>
                  </a:lnTo>
                  <a:close/>
                </a:path>
                <a:path w="2705735" h="1566545">
                  <a:moveTo>
                    <a:pt x="1400962" y="728192"/>
                  </a:moveTo>
                  <a:lnTo>
                    <a:pt x="1394307" y="725970"/>
                  </a:lnTo>
                  <a:lnTo>
                    <a:pt x="1385443" y="748144"/>
                  </a:lnTo>
                  <a:lnTo>
                    <a:pt x="1372133" y="775843"/>
                  </a:lnTo>
                  <a:lnTo>
                    <a:pt x="1378800" y="779183"/>
                  </a:lnTo>
                  <a:lnTo>
                    <a:pt x="1392097" y="750354"/>
                  </a:lnTo>
                  <a:lnTo>
                    <a:pt x="1400962" y="728192"/>
                  </a:lnTo>
                  <a:close/>
                </a:path>
                <a:path w="2705735" h="1566545">
                  <a:moveTo>
                    <a:pt x="1406499" y="796899"/>
                  </a:moveTo>
                  <a:lnTo>
                    <a:pt x="1387665" y="776947"/>
                  </a:lnTo>
                  <a:lnTo>
                    <a:pt x="1382128" y="781380"/>
                  </a:lnTo>
                  <a:lnTo>
                    <a:pt x="1402067" y="801331"/>
                  </a:lnTo>
                  <a:lnTo>
                    <a:pt x="1406499" y="796899"/>
                  </a:lnTo>
                  <a:close/>
                </a:path>
                <a:path w="2705735" h="1566545">
                  <a:moveTo>
                    <a:pt x="1409827" y="843457"/>
                  </a:moveTo>
                  <a:lnTo>
                    <a:pt x="1406499" y="837920"/>
                  </a:lnTo>
                  <a:lnTo>
                    <a:pt x="1399857" y="842352"/>
                  </a:lnTo>
                  <a:lnTo>
                    <a:pt x="1404289" y="847890"/>
                  </a:lnTo>
                  <a:lnTo>
                    <a:pt x="1409827" y="843457"/>
                  </a:lnTo>
                  <a:close/>
                </a:path>
                <a:path w="2705735" h="1566545">
                  <a:moveTo>
                    <a:pt x="1410931" y="702703"/>
                  </a:moveTo>
                  <a:lnTo>
                    <a:pt x="1405394" y="699376"/>
                  </a:lnTo>
                  <a:lnTo>
                    <a:pt x="1402067" y="706018"/>
                  </a:lnTo>
                  <a:lnTo>
                    <a:pt x="1408722" y="709345"/>
                  </a:lnTo>
                  <a:lnTo>
                    <a:pt x="1410931" y="702703"/>
                  </a:lnTo>
                  <a:close/>
                </a:path>
                <a:path w="2705735" h="1566545">
                  <a:moveTo>
                    <a:pt x="1436433" y="629539"/>
                  </a:moveTo>
                  <a:lnTo>
                    <a:pt x="1429766" y="628434"/>
                  </a:lnTo>
                  <a:lnTo>
                    <a:pt x="1426451" y="637311"/>
                  </a:lnTo>
                  <a:lnTo>
                    <a:pt x="1412049" y="680529"/>
                  </a:lnTo>
                  <a:lnTo>
                    <a:pt x="1418691" y="682752"/>
                  </a:lnTo>
                  <a:lnTo>
                    <a:pt x="1436433" y="629539"/>
                  </a:lnTo>
                  <a:close/>
                </a:path>
                <a:path w="2705735" h="1566545">
                  <a:moveTo>
                    <a:pt x="1440865" y="831265"/>
                  </a:moveTo>
                  <a:lnTo>
                    <a:pt x="1422019" y="811314"/>
                  </a:lnTo>
                  <a:lnTo>
                    <a:pt x="1416481" y="815746"/>
                  </a:lnTo>
                  <a:lnTo>
                    <a:pt x="1436433" y="835698"/>
                  </a:lnTo>
                  <a:lnTo>
                    <a:pt x="1440865" y="831265"/>
                  </a:lnTo>
                  <a:close/>
                </a:path>
                <a:path w="2705735" h="1566545">
                  <a:moveTo>
                    <a:pt x="1443075" y="602945"/>
                  </a:moveTo>
                  <a:lnTo>
                    <a:pt x="1436433" y="601840"/>
                  </a:lnTo>
                  <a:lnTo>
                    <a:pt x="1435315" y="608482"/>
                  </a:lnTo>
                  <a:lnTo>
                    <a:pt x="1441958" y="609587"/>
                  </a:lnTo>
                  <a:lnTo>
                    <a:pt x="1443075" y="602945"/>
                  </a:lnTo>
                  <a:close/>
                </a:path>
                <a:path w="2705735" h="1566545">
                  <a:moveTo>
                    <a:pt x="1455267" y="904417"/>
                  </a:moveTo>
                  <a:lnTo>
                    <a:pt x="1450835" y="898880"/>
                  </a:lnTo>
                  <a:lnTo>
                    <a:pt x="1422019" y="860082"/>
                  </a:lnTo>
                  <a:lnTo>
                    <a:pt x="1416481" y="864514"/>
                  </a:lnTo>
                  <a:lnTo>
                    <a:pt x="1445298" y="902208"/>
                  </a:lnTo>
                  <a:lnTo>
                    <a:pt x="1449730" y="908850"/>
                  </a:lnTo>
                  <a:lnTo>
                    <a:pt x="1455267" y="904417"/>
                  </a:lnTo>
                  <a:close/>
                </a:path>
                <a:path w="2705735" h="1566545">
                  <a:moveTo>
                    <a:pt x="1460817" y="528688"/>
                  </a:moveTo>
                  <a:lnTo>
                    <a:pt x="1454162" y="527570"/>
                  </a:lnTo>
                  <a:lnTo>
                    <a:pt x="1443075" y="580771"/>
                  </a:lnTo>
                  <a:lnTo>
                    <a:pt x="1441958" y="580771"/>
                  </a:lnTo>
                  <a:lnTo>
                    <a:pt x="1448625" y="582993"/>
                  </a:lnTo>
                  <a:lnTo>
                    <a:pt x="1449730" y="581888"/>
                  </a:lnTo>
                  <a:lnTo>
                    <a:pt x="1460817" y="528688"/>
                  </a:lnTo>
                  <a:close/>
                </a:path>
                <a:path w="2705735" h="1566545">
                  <a:moveTo>
                    <a:pt x="1465237" y="500976"/>
                  </a:moveTo>
                  <a:lnTo>
                    <a:pt x="1458595" y="499872"/>
                  </a:lnTo>
                  <a:lnTo>
                    <a:pt x="1457490" y="507631"/>
                  </a:lnTo>
                  <a:lnTo>
                    <a:pt x="1464144" y="508736"/>
                  </a:lnTo>
                  <a:lnTo>
                    <a:pt x="1465237" y="500976"/>
                  </a:lnTo>
                  <a:close/>
                </a:path>
                <a:path w="2705735" h="1566545">
                  <a:moveTo>
                    <a:pt x="1473009" y="926579"/>
                  </a:moveTo>
                  <a:lnTo>
                    <a:pt x="1468564" y="921042"/>
                  </a:lnTo>
                  <a:lnTo>
                    <a:pt x="1463027" y="925474"/>
                  </a:lnTo>
                  <a:lnTo>
                    <a:pt x="1467459" y="931011"/>
                  </a:lnTo>
                  <a:lnTo>
                    <a:pt x="1473009" y="926579"/>
                  </a:lnTo>
                  <a:close/>
                </a:path>
                <a:path w="2705735" h="1566545">
                  <a:moveTo>
                    <a:pt x="1475232" y="864514"/>
                  </a:moveTo>
                  <a:lnTo>
                    <a:pt x="1456372" y="845667"/>
                  </a:lnTo>
                  <a:lnTo>
                    <a:pt x="1450835" y="850099"/>
                  </a:lnTo>
                  <a:lnTo>
                    <a:pt x="1470787" y="870051"/>
                  </a:lnTo>
                  <a:lnTo>
                    <a:pt x="1475232" y="864514"/>
                  </a:lnTo>
                  <a:close/>
                </a:path>
                <a:path w="2705735" h="1566545">
                  <a:moveTo>
                    <a:pt x="1475232" y="425602"/>
                  </a:moveTo>
                  <a:lnTo>
                    <a:pt x="1468564" y="424497"/>
                  </a:lnTo>
                  <a:lnTo>
                    <a:pt x="1464144" y="463283"/>
                  </a:lnTo>
                  <a:lnTo>
                    <a:pt x="1461922" y="479907"/>
                  </a:lnTo>
                  <a:lnTo>
                    <a:pt x="1468564" y="481025"/>
                  </a:lnTo>
                  <a:lnTo>
                    <a:pt x="1470787" y="464400"/>
                  </a:lnTo>
                  <a:lnTo>
                    <a:pt x="1475232" y="425602"/>
                  </a:lnTo>
                  <a:close/>
                </a:path>
                <a:path w="2705735" h="1566545">
                  <a:moveTo>
                    <a:pt x="1477429" y="404545"/>
                  </a:moveTo>
                  <a:lnTo>
                    <a:pt x="1470787" y="403440"/>
                  </a:lnTo>
                  <a:lnTo>
                    <a:pt x="1470787" y="404545"/>
                  </a:lnTo>
                  <a:lnTo>
                    <a:pt x="1477429" y="404545"/>
                  </a:lnTo>
                  <a:close/>
                </a:path>
                <a:path w="2705735" h="1566545">
                  <a:moveTo>
                    <a:pt x="1509585" y="898867"/>
                  </a:moveTo>
                  <a:lnTo>
                    <a:pt x="1490738" y="880021"/>
                  </a:lnTo>
                  <a:lnTo>
                    <a:pt x="1485201" y="884453"/>
                  </a:lnTo>
                  <a:lnTo>
                    <a:pt x="1505140" y="904405"/>
                  </a:lnTo>
                  <a:lnTo>
                    <a:pt x="1509585" y="898867"/>
                  </a:lnTo>
                  <a:close/>
                </a:path>
                <a:path w="2705735" h="1566545">
                  <a:moveTo>
                    <a:pt x="1521777" y="984211"/>
                  </a:moveTo>
                  <a:lnTo>
                    <a:pt x="1488516" y="946531"/>
                  </a:lnTo>
                  <a:lnTo>
                    <a:pt x="1485201" y="942098"/>
                  </a:lnTo>
                  <a:lnTo>
                    <a:pt x="1480756" y="946531"/>
                  </a:lnTo>
                  <a:lnTo>
                    <a:pt x="1484083" y="950963"/>
                  </a:lnTo>
                  <a:lnTo>
                    <a:pt x="1516227" y="988644"/>
                  </a:lnTo>
                  <a:lnTo>
                    <a:pt x="1521777" y="984211"/>
                  </a:lnTo>
                  <a:close/>
                </a:path>
                <a:path w="2705735" h="1566545">
                  <a:moveTo>
                    <a:pt x="1540611" y="1004163"/>
                  </a:moveTo>
                  <a:lnTo>
                    <a:pt x="1535061" y="999744"/>
                  </a:lnTo>
                  <a:lnTo>
                    <a:pt x="1530642" y="1004163"/>
                  </a:lnTo>
                  <a:lnTo>
                    <a:pt x="1535061" y="1009713"/>
                  </a:lnTo>
                  <a:lnTo>
                    <a:pt x="1540611" y="1004163"/>
                  </a:lnTo>
                  <a:close/>
                </a:path>
                <a:path w="2705735" h="1566545">
                  <a:moveTo>
                    <a:pt x="1543939" y="933221"/>
                  </a:moveTo>
                  <a:lnTo>
                    <a:pt x="1525092" y="914387"/>
                  </a:lnTo>
                  <a:lnTo>
                    <a:pt x="1519555" y="918819"/>
                  </a:lnTo>
                  <a:lnTo>
                    <a:pt x="1539506" y="938771"/>
                  </a:lnTo>
                  <a:lnTo>
                    <a:pt x="1543939" y="933221"/>
                  </a:lnTo>
                  <a:close/>
                </a:path>
                <a:path w="2705735" h="1566545">
                  <a:moveTo>
                    <a:pt x="1578305" y="967587"/>
                  </a:moveTo>
                  <a:lnTo>
                    <a:pt x="1559445" y="948740"/>
                  </a:lnTo>
                  <a:lnTo>
                    <a:pt x="1553921" y="953185"/>
                  </a:lnTo>
                  <a:lnTo>
                    <a:pt x="1573860" y="973124"/>
                  </a:lnTo>
                  <a:lnTo>
                    <a:pt x="1578305" y="967587"/>
                  </a:lnTo>
                  <a:close/>
                </a:path>
                <a:path w="2705735" h="1566545">
                  <a:moveTo>
                    <a:pt x="1592707" y="1059586"/>
                  </a:moveTo>
                  <a:lnTo>
                    <a:pt x="1571637" y="1037424"/>
                  </a:lnTo>
                  <a:lnTo>
                    <a:pt x="1555026" y="1019683"/>
                  </a:lnTo>
                  <a:lnTo>
                    <a:pt x="1549476" y="1024115"/>
                  </a:lnTo>
                  <a:lnTo>
                    <a:pt x="1566113" y="1042962"/>
                  </a:lnTo>
                  <a:lnTo>
                    <a:pt x="1588274" y="1064018"/>
                  </a:lnTo>
                  <a:lnTo>
                    <a:pt x="1592707" y="1059586"/>
                  </a:lnTo>
                  <a:close/>
                </a:path>
                <a:path w="2705735" h="1566545">
                  <a:moveTo>
                    <a:pt x="1612658" y="1078420"/>
                  </a:moveTo>
                  <a:lnTo>
                    <a:pt x="1608226" y="1073988"/>
                  </a:lnTo>
                  <a:lnTo>
                    <a:pt x="1602689" y="1078420"/>
                  </a:lnTo>
                  <a:lnTo>
                    <a:pt x="1608226" y="1083957"/>
                  </a:lnTo>
                  <a:lnTo>
                    <a:pt x="1612658" y="1078420"/>
                  </a:lnTo>
                  <a:close/>
                </a:path>
                <a:path w="2705735" h="1566545">
                  <a:moveTo>
                    <a:pt x="1612658" y="1001941"/>
                  </a:moveTo>
                  <a:lnTo>
                    <a:pt x="1593811" y="982002"/>
                  </a:lnTo>
                  <a:lnTo>
                    <a:pt x="1588274" y="987539"/>
                  </a:lnTo>
                  <a:lnTo>
                    <a:pt x="1608226" y="1006386"/>
                  </a:lnTo>
                  <a:lnTo>
                    <a:pt x="1612658" y="1001941"/>
                  </a:lnTo>
                  <a:close/>
                </a:path>
                <a:path w="2705735" h="1566545">
                  <a:moveTo>
                    <a:pt x="1647012" y="1036307"/>
                  </a:moveTo>
                  <a:lnTo>
                    <a:pt x="1627073" y="1016355"/>
                  </a:lnTo>
                  <a:lnTo>
                    <a:pt x="1622628" y="1021892"/>
                  </a:lnTo>
                  <a:lnTo>
                    <a:pt x="1642579" y="1040739"/>
                  </a:lnTo>
                  <a:lnTo>
                    <a:pt x="1647012" y="1036307"/>
                  </a:lnTo>
                  <a:close/>
                </a:path>
                <a:path w="2705735" h="1566545">
                  <a:moveTo>
                    <a:pt x="1669186" y="1129411"/>
                  </a:moveTo>
                  <a:lnTo>
                    <a:pt x="1660321" y="1122756"/>
                  </a:lnTo>
                  <a:lnTo>
                    <a:pt x="1628178" y="1092835"/>
                  </a:lnTo>
                  <a:lnTo>
                    <a:pt x="1623745" y="1098372"/>
                  </a:lnTo>
                  <a:lnTo>
                    <a:pt x="1655876" y="1128306"/>
                  </a:lnTo>
                  <a:lnTo>
                    <a:pt x="1664741" y="1134948"/>
                  </a:lnTo>
                  <a:lnTo>
                    <a:pt x="1669186" y="1129411"/>
                  </a:lnTo>
                  <a:close/>
                </a:path>
                <a:path w="2705735" h="1566545">
                  <a:moveTo>
                    <a:pt x="1681378" y="1070673"/>
                  </a:moveTo>
                  <a:lnTo>
                    <a:pt x="1661426" y="1050709"/>
                  </a:lnTo>
                  <a:lnTo>
                    <a:pt x="1656994" y="1056259"/>
                  </a:lnTo>
                  <a:lnTo>
                    <a:pt x="1676933" y="1075093"/>
                  </a:lnTo>
                  <a:lnTo>
                    <a:pt x="1681378" y="1070673"/>
                  </a:lnTo>
                  <a:close/>
                </a:path>
                <a:path w="2705735" h="1566545">
                  <a:moveTo>
                    <a:pt x="1690243" y="1148245"/>
                  </a:moveTo>
                  <a:lnTo>
                    <a:pt x="1684705" y="1143812"/>
                  </a:lnTo>
                  <a:lnTo>
                    <a:pt x="1680260" y="1148245"/>
                  </a:lnTo>
                  <a:lnTo>
                    <a:pt x="1685810" y="1152690"/>
                  </a:lnTo>
                  <a:lnTo>
                    <a:pt x="1690243" y="1148245"/>
                  </a:lnTo>
                  <a:close/>
                </a:path>
                <a:path w="2705735" h="1566545">
                  <a:moveTo>
                    <a:pt x="1715731" y="1105027"/>
                  </a:moveTo>
                  <a:lnTo>
                    <a:pt x="1695792" y="1085075"/>
                  </a:lnTo>
                  <a:lnTo>
                    <a:pt x="1691347" y="1090612"/>
                  </a:lnTo>
                  <a:lnTo>
                    <a:pt x="1711299" y="1109459"/>
                  </a:lnTo>
                  <a:lnTo>
                    <a:pt x="1715731" y="1105027"/>
                  </a:lnTo>
                  <a:close/>
                </a:path>
                <a:path w="2705735" h="1566545">
                  <a:moveTo>
                    <a:pt x="1748980" y="1195908"/>
                  </a:moveTo>
                  <a:lnTo>
                    <a:pt x="1707984" y="1162659"/>
                  </a:lnTo>
                  <a:lnTo>
                    <a:pt x="1705762" y="1161554"/>
                  </a:lnTo>
                  <a:lnTo>
                    <a:pt x="1701317" y="1167091"/>
                  </a:lnTo>
                  <a:lnTo>
                    <a:pt x="1703539" y="1168196"/>
                  </a:lnTo>
                  <a:lnTo>
                    <a:pt x="1744560" y="1201445"/>
                  </a:lnTo>
                  <a:lnTo>
                    <a:pt x="1748980" y="1195908"/>
                  </a:lnTo>
                  <a:close/>
                </a:path>
                <a:path w="2705735" h="1566545">
                  <a:moveTo>
                    <a:pt x="1750098" y="1139380"/>
                  </a:moveTo>
                  <a:lnTo>
                    <a:pt x="1730146" y="1119428"/>
                  </a:lnTo>
                  <a:lnTo>
                    <a:pt x="1725701" y="1123873"/>
                  </a:lnTo>
                  <a:lnTo>
                    <a:pt x="1745665" y="1143812"/>
                  </a:lnTo>
                  <a:lnTo>
                    <a:pt x="1750098" y="1139380"/>
                  </a:lnTo>
                  <a:close/>
                </a:path>
                <a:path w="2705735" h="1566545">
                  <a:moveTo>
                    <a:pt x="1771142" y="1212532"/>
                  </a:moveTo>
                  <a:lnTo>
                    <a:pt x="1765617" y="1208100"/>
                  </a:lnTo>
                  <a:lnTo>
                    <a:pt x="1761172" y="1213637"/>
                  </a:lnTo>
                  <a:lnTo>
                    <a:pt x="1766722" y="1218069"/>
                  </a:lnTo>
                  <a:lnTo>
                    <a:pt x="1771142" y="1212532"/>
                  </a:lnTo>
                  <a:close/>
                </a:path>
                <a:path w="2705735" h="1566545">
                  <a:moveTo>
                    <a:pt x="1784451" y="1173746"/>
                  </a:moveTo>
                  <a:lnTo>
                    <a:pt x="1764499" y="1153795"/>
                  </a:lnTo>
                  <a:lnTo>
                    <a:pt x="1760067" y="1158227"/>
                  </a:lnTo>
                  <a:lnTo>
                    <a:pt x="1780019" y="1178179"/>
                  </a:lnTo>
                  <a:lnTo>
                    <a:pt x="1784451" y="1173746"/>
                  </a:lnTo>
                  <a:close/>
                </a:path>
                <a:path w="2705735" h="1566545">
                  <a:moveTo>
                    <a:pt x="1818805" y="1208100"/>
                  </a:moveTo>
                  <a:lnTo>
                    <a:pt x="1798866" y="1188148"/>
                  </a:lnTo>
                  <a:lnTo>
                    <a:pt x="1794421" y="1192580"/>
                  </a:lnTo>
                  <a:lnTo>
                    <a:pt x="1814385" y="1212532"/>
                  </a:lnTo>
                  <a:lnTo>
                    <a:pt x="1818805" y="1208100"/>
                  </a:lnTo>
                  <a:close/>
                </a:path>
                <a:path w="2705735" h="1566545">
                  <a:moveTo>
                    <a:pt x="1833219" y="1256868"/>
                  </a:moveTo>
                  <a:lnTo>
                    <a:pt x="1787779" y="1224724"/>
                  </a:lnTo>
                  <a:lnTo>
                    <a:pt x="1784451" y="1230261"/>
                  </a:lnTo>
                  <a:lnTo>
                    <a:pt x="1803298" y="1244676"/>
                  </a:lnTo>
                  <a:lnTo>
                    <a:pt x="1829892" y="1262405"/>
                  </a:lnTo>
                  <a:lnTo>
                    <a:pt x="1833219" y="1256868"/>
                  </a:lnTo>
                  <a:close/>
                </a:path>
                <a:path w="2705735" h="1566545">
                  <a:moveTo>
                    <a:pt x="1853171" y="1241348"/>
                  </a:moveTo>
                  <a:lnTo>
                    <a:pt x="1833219" y="1222514"/>
                  </a:lnTo>
                  <a:lnTo>
                    <a:pt x="1828787" y="1226947"/>
                  </a:lnTo>
                  <a:lnTo>
                    <a:pt x="1848739" y="1246898"/>
                  </a:lnTo>
                  <a:lnTo>
                    <a:pt x="1853171" y="1241348"/>
                  </a:lnTo>
                  <a:close/>
                </a:path>
                <a:path w="2705735" h="1566545">
                  <a:moveTo>
                    <a:pt x="1856498" y="1272387"/>
                  </a:moveTo>
                  <a:lnTo>
                    <a:pt x="1850961" y="1267955"/>
                  </a:lnTo>
                  <a:lnTo>
                    <a:pt x="1846516" y="1273492"/>
                  </a:lnTo>
                  <a:lnTo>
                    <a:pt x="1852053" y="1277924"/>
                  </a:lnTo>
                  <a:lnTo>
                    <a:pt x="1856498" y="1272387"/>
                  </a:lnTo>
                  <a:close/>
                </a:path>
                <a:path w="2705735" h="1566545">
                  <a:moveTo>
                    <a:pt x="1887524" y="1275715"/>
                  </a:moveTo>
                  <a:lnTo>
                    <a:pt x="1867573" y="1256868"/>
                  </a:lnTo>
                  <a:lnTo>
                    <a:pt x="1863153" y="1261300"/>
                  </a:lnTo>
                  <a:lnTo>
                    <a:pt x="1881987" y="1281252"/>
                  </a:lnTo>
                  <a:lnTo>
                    <a:pt x="1887524" y="1275715"/>
                  </a:lnTo>
                  <a:close/>
                </a:path>
                <a:path w="2705735" h="1566545">
                  <a:moveTo>
                    <a:pt x="1921891" y="1310068"/>
                  </a:moveTo>
                  <a:lnTo>
                    <a:pt x="1901939" y="1291221"/>
                  </a:lnTo>
                  <a:lnTo>
                    <a:pt x="1897507" y="1295654"/>
                  </a:lnTo>
                  <a:lnTo>
                    <a:pt x="1902548" y="1301000"/>
                  </a:lnTo>
                  <a:lnTo>
                    <a:pt x="1874240" y="1283462"/>
                  </a:lnTo>
                  <a:lnTo>
                    <a:pt x="1869795" y="1289011"/>
                  </a:lnTo>
                  <a:lnTo>
                    <a:pt x="1908594" y="1312291"/>
                  </a:lnTo>
                  <a:lnTo>
                    <a:pt x="1917458" y="1317828"/>
                  </a:lnTo>
                  <a:lnTo>
                    <a:pt x="1920786" y="1312291"/>
                  </a:lnTo>
                  <a:lnTo>
                    <a:pt x="1920087" y="1311871"/>
                  </a:lnTo>
                  <a:lnTo>
                    <a:pt x="1921891" y="1310068"/>
                  </a:lnTo>
                  <a:close/>
                </a:path>
                <a:path w="2705735" h="1566545">
                  <a:moveTo>
                    <a:pt x="1956257" y="1344434"/>
                  </a:moveTo>
                  <a:lnTo>
                    <a:pt x="1941741" y="1330744"/>
                  </a:lnTo>
                  <a:lnTo>
                    <a:pt x="1945170" y="1325587"/>
                  </a:lnTo>
                  <a:lnTo>
                    <a:pt x="1938515" y="1322260"/>
                  </a:lnTo>
                  <a:lnTo>
                    <a:pt x="1936661" y="1325956"/>
                  </a:lnTo>
                  <a:lnTo>
                    <a:pt x="1936292" y="1325587"/>
                  </a:lnTo>
                  <a:lnTo>
                    <a:pt x="1931873" y="1330020"/>
                  </a:lnTo>
                  <a:lnTo>
                    <a:pt x="1950707" y="1349971"/>
                  </a:lnTo>
                  <a:lnTo>
                    <a:pt x="1956257" y="1344434"/>
                  </a:lnTo>
                  <a:close/>
                </a:path>
                <a:path w="2705735" h="1566545">
                  <a:moveTo>
                    <a:pt x="1990610" y="1378788"/>
                  </a:moveTo>
                  <a:lnTo>
                    <a:pt x="1970659" y="1358836"/>
                  </a:lnTo>
                  <a:lnTo>
                    <a:pt x="1966226" y="1364373"/>
                  </a:lnTo>
                  <a:lnTo>
                    <a:pt x="1985060" y="1384325"/>
                  </a:lnTo>
                  <a:lnTo>
                    <a:pt x="1990610" y="1378788"/>
                  </a:lnTo>
                  <a:close/>
                </a:path>
                <a:path w="2705735" h="1566545">
                  <a:moveTo>
                    <a:pt x="2011667" y="1362163"/>
                  </a:moveTo>
                  <a:lnTo>
                    <a:pt x="1966226" y="1338884"/>
                  </a:lnTo>
                  <a:lnTo>
                    <a:pt x="1962899" y="1336675"/>
                  </a:lnTo>
                  <a:lnTo>
                    <a:pt x="1959571" y="1342212"/>
                  </a:lnTo>
                  <a:lnTo>
                    <a:pt x="1962899" y="1344434"/>
                  </a:lnTo>
                  <a:lnTo>
                    <a:pt x="2008339" y="1368818"/>
                  </a:lnTo>
                  <a:lnTo>
                    <a:pt x="2011667" y="1362163"/>
                  </a:lnTo>
                  <a:close/>
                </a:path>
                <a:path w="2705735" h="1566545">
                  <a:moveTo>
                    <a:pt x="2024964" y="1413141"/>
                  </a:moveTo>
                  <a:lnTo>
                    <a:pt x="2005012" y="1393202"/>
                  </a:lnTo>
                  <a:lnTo>
                    <a:pt x="2000580" y="1398739"/>
                  </a:lnTo>
                  <a:lnTo>
                    <a:pt x="2019427" y="1417574"/>
                  </a:lnTo>
                  <a:lnTo>
                    <a:pt x="2024964" y="1413141"/>
                  </a:lnTo>
                  <a:close/>
                </a:path>
                <a:path w="2705735" h="1566545">
                  <a:moveTo>
                    <a:pt x="2036051" y="1374355"/>
                  </a:moveTo>
                  <a:lnTo>
                    <a:pt x="2029396" y="1372133"/>
                  </a:lnTo>
                  <a:lnTo>
                    <a:pt x="2027186" y="1377683"/>
                  </a:lnTo>
                  <a:lnTo>
                    <a:pt x="2032723" y="1381010"/>
                  </a:lnTo>
                  <a:lnTo>
                    <a:pt x="2036051" y="1374355"/>
                  </a:lnTo>
                  <a:close/>
                </a:path>
                <a:path w="2705735" h="1566545">
                  <a:moveTo>
                    <a:pt x="2059330" y="1447507"/>
                  </a:moveTo>
                  <a:lnTo>
                    <a:pt x="2039366" y="1427556"/>
                  </a:lnTo>
                  <a:lnTo>
                    <a:pt x="2034946" y="1433093"/>
                  </a:lnTo>
                  <a:lnTo>
                    <a:pt x="2053780" y="1451940"/>
                  </a:lnTo>
                  <a:lnTo>
                    <a:pt x="2059330" y="1447507"/>
                  </a:lnTo>
                  <a:close/>
                </a:path>
                <a:path w="2705735" h="1566545">
                  <a:moveTo>
                    <a:pt x="2093683" y="1481861"/>
                  </a:moveTo>
                  <a:lnTo>
                    <a:pt x="2073744" y="1461922"/>
                  </a:lnTo>
                  <a:lnTo>
                    <a:pt x="2069299" y="1467459"/>
                  </a:lnTo>
                  <a:lnTo>
                    <a:pt x="2088134" y="1486306"/>
                  </a:lnTo>
                  <a:lnTo>
                    <a:pt x="2093683" y="1481861"/>
                  </a:lnTo>
                  <a:close/>
                </a:path>
                <a:path w="2705735" h="1566545">
                  <a:moveTo>
                    <a:pt x="2104771" y="1407604"/>
                  </a:moveTo>
                  <a:lnTo>
                    <a:pt x="2079282" y="1395412"/>
                  </a:lnTo>
                  <a:lnTo>
                    <a:pt x="2054885" y="1384325"/>
                  </a:lnTo>
                  <a:lnTo>
                    <a:pt x="2051558" y="1389875"/>
                  </a:lnTo>
                  <a:lnTo>
                    <a:pt x="2075942" y="1402067"/>
                  </a:lnTo>
                  <a:lnTo>
                    <a:pt x="2102548" y="1413141"/>
                  </a:lnTo>
                  <a:lnTo>
                    <a:pt x="2104771" y="1407604"/>
                  </a:lnTo>
                  <a:close/>
                </a:path>
                <a:path w="2705735" h="1566545">
                  <a:moveTo>
                    <a:pt x="2128050" y="1516227"/>
                  </a:moveTo>
                  <a:lnTo>
                    <a:pt x="2108098" y="1496275"/>
                  </a:lnTo>
                  <a:lnTo>
                    <a:pt x="2103666" y="1500708"/>
                  </a:lnTo>
                  <a:lnTo>
                    <a:pt x="2122500" y="1520659"/>
                  </a:lnTo>
                  <a:lnTo>
                    <a:pt x="2128050" y="1516227"/>
                  </a:lnTo>
                  <a:close/>
                </a:path>
                <a:path w="2705735" h="1566545">
                  <a:moveTo>
                    <a:pt x="2130272" y="1418691"/>
                  </a:moveTo>
                  <a:lnTo>
                    <a:pt x="2123617" y="1415364"/>
                  </a:lnTo>
                  <a:lnTo>
                    <a:pt x="2121395" y="1422019"/>
                  </a:lnTo>
                  <a:lnTo>
                    <a:pt x="2126945" y="1424228"/>
                  </a:lnTo>
                  <a:lnTo>
                    <a:pt x="2130272" y="1418691"/>
                  </a:lnTo>
                  <a:close/>
                </a:path>
                <a:path w="2705735" h="1566545">
                  <a:moveTo>
                    <a:pt x="2162403" y="1550581"/>
                  </a:moveTo>
                  <a:lnTo>
                    <a:pt x="2142452" y="1530629"/>
                  </a:lnTo>
                  <a:lnTo>
                    <a:pt x="2136914" y="1535061"/>
                  </a:lnTo>
                  <a:lnTo>
                    <a:pt x="2156853" y="1555013"/>
                  </a:lnTo>
                  <a:lnTo>
                    <a:pt x="2162403" y="1550581"/>
                  </a:lnTo>
                  <a:close/>
                </a:path>
                <a:path w="2705735" h="1566545">
                  <a:moveTo>
                    <a:pt x="2201214" y="1446390"/>
                  </a:moveTo>
                  <a:lnTo>
                    <a:pt x="2196769" y="1445298"/>
                  </a:lnTo>
                  <a:lnTo>
                    <a:pt x="2149119" y="1426451"/>
                  </a:lnTo>
                  <a:lnTo>
                    <a:pt x="2146897" y="1433106"/>
                  </a:lnTo>
                  <a:lnTo>
                    <a:pt x="2194560" y="1451940"/>
                  </a:lnTo>
                  <a:lnTo>
                    <a:pt x="2197887" y="1453045"/>
                  </a:lnTo>
                  <a:lnTo>
                    <a:pt x="2201214" y="1446390"/>
                  </a:lnTo>
                  <a:close/>
                </a:path>
                <a:path w="2705735" h="1566545">
                  <a:moveTo>
                    <a:pt x="2226703" y="1456372"/>
                  </a:moveTo>
                  <a:lnTo>
                    <a:pt x="2220049" y="1454150"/>
                  </a:lnTo>
                  <a:lnTo>
                    <a:pt x="2217826" y="1460804"/>
                  </a:lnTo>
                  <a:lnTo>
                    <a:pt x="2224494" y="1463027"/>
                  </a:lnTo>
                  <a:lnTo>
                    <a:pt x="2226703" y="1456372"/>
                  </a:lnTo>
                  <a:close/>
                </a:path>
                <a:path w="2705735" h="1566545">
                  <a:moveTo>
                    <a:pt x="2298738" y="1480756"/>
                  </a:moveTo>
                  <a:lnTo>
                    <a:pt x="2256625" y="1467459"/>
                  </a:lnTo>
                  <a:lnTo>
                    <a:pt x="2246655" y="1463027"/>
                  </a:lnTo>
                  <a:lnTo>
                    <a:pt x="2244433" y="1469669"/>
                  </a:lnTo>
                  <a:lnTo>
                    <a:pt x="2254402" y="1474114"/>
                  </a:lnTo>
                  <a:lnTo>
                    <a:pt x="2296528" y="1487398"/>
                  </a:lnTo>
                  <a:lnTo>
                    <a:pt x="2298738" y="1480756"/>
                  </a:lnTo>
                  <a:close/>
                </a:path>
                <a:path w="2705735" h="1566545">
                  <a:moveTo>
                    <a:pt x="2325332" y="1488516"/>
                  </a:moveTo>
                  <a:lnTo>
                    <a:pt x="2318689" y="1486306"/>
                  </a:lnTo>
                  <a:lnTo>
                    <a:pt x="2316467" y="1492948"/>
                  </a:lnTo>
                  <a:lnTo>
                    <a:pt x="2323109" y="1495171"/>
                  </a:lnTo>
                  <a:lnTo>
                    <a:pt x="2325332" y="1488516"/>
                  </a:lnTo>
                  <a:close/>
                </a:path>
                <a:path w="2705735" h="1566545">
                  <a:moveTo>
                    <a:pt x="2398484" y="1508467"/>
                  </a:moveTo>
                  <a:lnTo>
                    <a:pt x="2380742" y="1504035"/>
                  </a:lnTo>
                  <a:lnTo>
                    <a:pt x="2345283" y="1494053"/>
                  </a:lnTo>
                  <a:lnTo>
                    <a:pt x="2343073" y="1500708"/>
                  </a:lnTo>
                  <a:lnTo>
                    <a:pt x="2378545" y="1510677"/>
                  </a:lnTo>
                  <a:lnTo>
                    <a:pt x="2397379" y="1515122"/>
                  </a:lnTo>
                  <a:lnTo>
                    <a:pt x="2398484" y="1508467"/>
                  </a:lnTo>
                  <a:close/>
                </a:path>
                <a:path w="2705735" h="1566545">
                  <a:moveTo>
                    <a:pt x="2425090" y="1515122"/>
                  </a:moveTo>
                  <a:lnTo>
                    <a:pt x="2418435" y="1514005"/>
                  </a:lnTo>
                  <a:lnTo>
                    <a:pt x="2417318" y="1520659"/>
                  </a:lnTo>
                  <a:lnTo>
                    <a:pt x="2423985" y="1521764"/>
                  </a:lnTo>
                  <a:lnTo>
                    <a:pt x="2425090" y="1515122"/>
                  </a:lnTo>
                  <a:close/>
                </a:path>
                <a:path w="2705735" h="1566545">
                  <a:moveTo>
                    <a:pt x="2500452" y="1530629"/>
                  </a:moveTo>
                  <a:lnTo>
                    <a:pt x="2446147" y="1519555"/>
                  </a:lnTo>
                  <a:lnTo>
                    <a:pt x="2443924" y="1526197"/>
                  </a:lnTo>
                  <a:lnTo>
                    <a:pt x="2498229" y="1538389"/>
                  </a:lnTo>
                  <a:lnTo>
                    <a:pt x="2500452" y="1530629"/>
                  </a:lnTo>
                  <a:close/>
                </a:path>
                <a:path w="2705735" h="1566545">
                  <a:moveTo>
                    <a:pt x="2527058" y="1536179"/>
                  </a:moveTo>
                  <a:lnTo>
                    <a:pt x="2520404" y="1535061"/>
                  </a:lnTo>
                  <a:lnTo>
                    <a:pt x="2519299" y="1541716"/>
                  </a:lnTo>
                  <a:lnTo>
                    <a:pt x="2525941" y="1542821"/>
                  </a:lnTo>
                  <a:lnTo>
                    <a:pt x="2527058" y="1536179"/>
                  </a:lnTo>
                  <a:close/>
                </a:path>
                <a:path w="2705735" h="1566545">
                  <a:moveTo>
                    <a:pt x="2602420" y="1547253"/>
                  </a:moveTo>
                  <a:lnTo>
                    <a:pt x="2573604" y="1543939"/>
                  </a:lnTo>
                  <a:lnTo>
                    <a:pt x="2546997" y="1539506"/>
                  </a:lnTo>
                  <a:lnTo>
                    <a:pt x="2545892" y="1546148"/>
                  </a:lnTo>
                  <a:lnTo>
                    <a:pt x="2572499" y="1550581"/>
                  </a:lnTo>
                  <a:lnTo>
                    <a:pt x="2601315" y="1555013"/>
                  </a:lnTo>
                  <a:lnTo>
                    <a:pt x="2602420" y="1547253"/>
                  </a:lnTo>
                  <a:close/>
                </a:path>
                <a:path w="2705735" h="1566545">
                  <a:moveTo>
                    <a:pt x="2630132" y="1551698"/>
                  </a:moveTo>
                  <a:lnTo>
                    <a:pt x="2622372" y="1550581"/>
                  </a:lnTo>
                  <a:lnTo>
                    <a:pt x="2622372" y="1557235"/>
                  </a:lnTo>
                  <a:lnTo>
                    <a:pt x="2629027" y="1558340"/>
                  </a:lnTo>
                  <a:lnTo>
                    <a:pt x="2630132" y="1551698"/>
                  </a:lnTo>
                  <a:close/>
                </a:path>
                <a:path w="2705735" h="1566545">
                  <a:moveTo>
                    <a:pt x="2704388" y="2209"/>
                  </a:moveTo>
                  <a:lnTo>
                    <a:pt x="2697734" y="0"/>
                  </a:lnTo>
                  <a:lnTo>
                    <a:pt x="2150211" y="1362290"/>
                  </a:lnTo>
                  <a:lnTo>
                    <a:pt x="2150211" y="1381010"/>
                  </a:lnTo>
                  <a:lnTo>
                    <a:pt x="2143569" y="1378788"/>
                  </a:lnTo>
                  <a:lnTo>
                    <a:pt x="2146884" y="1379893"/>
                  </a:lnTo>
                  <a:lnTo>
                    <a:pt x="2150211" y="1381010"/>
                  </a:lnTo>
                  <a:lnTo>
                    <a:pt x="2150211" y="1362290"/>
                  </a:lnTo>
                  <a:lnTo>
                    <a:pt x="2144852" y="1375613"/>
                  </a:lnTo>
                  <a:lnTo>
                    <a:pt x="2135797" y="1356626"/>
                  </a:lnTo>
                  <a:lnTo>
                    <a:pt x="2132482" y="1414259"/>
                  </a:lnTo>
                  <a:lnTo>
                    <a:pt x="2160752" y="1381010"/>
                  </a:lnTo>
                  <a:lnTo>
                    <a:pt x="2170163" y="1369923"/>
                  </a:lnTo>
                  <a:lnTo>
                    <a:pt x="2151456" y="1377937"/>
                  </a:lnTo>
                  <a:lnTo>
                    <a:pt x="2704388" y="2209"/>
                  </a:lnTo>
                  <a:close/>
                </a:path>
                <a:path w="2705735" h="1566545">
                  <a:moveTo>
                    <a:pt x="2705506" y="1558340"/>
                  </a:moveTo>
                  <a:lnTo>
                    <a:pt x="2650071" y="1553908"/>
                  </a:lnTo>
                  <a:lnTo>
                    <a:pt x="2650071" y="1560563"/>
                  </a:lnTo>
                  <a:lnTo>
                    <a:pt x="2704388" y="1566100"/>
                  </a:lnTo>
                  <a:lnTo>
                    <a:pt x="2705506" y="1558340"/>
                  </a:lnTo>
                  <a:close/>
                </a:path>
              </a:pathLst>
            </a:custGeom>
            <a:solidFill>
              <a:srgbClr val="231F20"/>
            </a:solidFill>
          </p:spPr>
          <p:txBody>
            <a:bodyPr wrap="square" lIns="0" tIns="0" rIns="0" bIns="0" rtlCol="0"/>
            <a:lstStyle/>
            <a:p>
              <a:endParaRPr/>
            </a:p>
          </p:txBody>
        </p:sp>
        <p:sp>
          <p:nvSpPr>
            <p:cNvPr id="18" name="object 18"/>
            <p:cNvSpPr/>
            <p:nvPr/>
          </p:nvSpPr>
          <p:spPr>
            <a:xfrm>
              <a:off x="3669195" y="5938596"/>
              <a:ext cx="616585" cy="194310"/>
            </a:xfrm>
            <a:custGeom>
              <a:avLst/>
              <a:gdLst/>
              <a:ahLst/>
              <a:cxnLst/>
              <a:rect l="l" t="t" r="r" b="b"/>
              <a:pathLst>
                <a:path w="616585" h="194310">
                  <a:moveTo>
                    <a:pt x="616242" y="0"/>
                  </a:moveTo>
                  <a:lnTo>
                    <a:pt x="0" y="0"/>
                  </a:lnTo>
                  <a:lnTo>
                    <a:pt x="0" y="193954"/>
                  </a:lnTo>
                  <a:lnTo>
                    <a:pt x="616242" y="193954"/>
                  </a:lnTo>
                  <a:lnTo>
                    <a:pt x="616242" y="0"/>
                  </a:lnTo>
                  <a:close/>
                </a:path>
              </a:pathLst>
            </a:custGeom>
            <a:solidFill>
              <a:srgbClr val="FFFFFF"/>
            </a:solidFill>
          </p:spPr>
          <p:txBody>
            <a:bodyPr wrap="square" lIns="0" tIns="0" rIns="0" bIns="0" rtlCol="0"/>
            <a:lstStyle/>
            <a:p>
              <a:endParaRPr/>
            </a:p>
          </p:txBody>
        </p:sp>
        <p:pic>
          <p:nvPicPr>
            <p:cNvPr id="19" name="object 19"/>
            <p:cNvPicPr/>
            <p:nvPr/>
          </p:nvPicPr>
          <p:blipFill>
            <a:blip r:embed="rId3" cstate="print"/>
            <a:stretch>
              <a:fillRect/>
            </a:stretch>
          </p:blipFill>
          <p:spPr>
            <a:xfrm>
              <a:off x="1231912" y="7030326"/>
              <a:ext cx="3152178" cy="159602"/>
            </a:xfrm>
            <a:prstGeom prst="rect">
              <a:avLst/>
            </a:prstGeom>
          </p:spPr>
        </p:pic>
        <p:pic>
          <p:nvPicPr>
            <p:cNvPr id="20" name="object 20"/>
            <p:cNvPicPr/>
            <p:nvPr/>
          </p:nvPicPr>
          <p:blipFill>
            <a:blip r:embed="rId4" cstate="print"/>
            <a:stretch>
              <a:fillRect/>
            </a:stretch>
          </p:blipFill>
          <p:spPr>
            <a:xfrm>
              <a:off x="3190392" y="6324302"/>
              <a:ext cx="135204" cy="168478"/>
            </a:xfrm>
            <a:prstGeom prst="rect">
              <a:avLst/>
            </a:prstGeom>
          </p:spPr>
        </p:pic>
        <p:pic>
          <p:nvPicPr>
            <p:cNvPr id="21" name="object 21"/>
            <p:cNvPicPr/>
            <p:nvPr/>
          </p:nvPicPr>
          <p:blipFill>
            <a:blip r:embed="rId5" cstate="print"/>
            <a:stretch>
              <a:fillRect/>
            </a:stretch>
          </p:blipFill>
          <p:spPr>
            <a:xfrm>
              <a:off x="2624010" y="6481687"/>
              <a:ext cx="240525" cy="91998"/>
            </a:xfrm>
            <a:prstGeom prst="rect">
              <a:avLst/>
            </a:prstGeom>
          </p:spPr>
        </p:pic>
        <p:sp>
          <p:nvSpPr>
            <p:cNvPr id="22" name="object 22"/>
            <p:cNvSpPr/>
            <p:nvPr/>
          </p:nvSpPr>
          <p:spPr>
            <a:xfrm>
              <a:off x="2536456" y="6686740"/>
              <a:ext cx="65405" cy="332740"/>
            </a:xfrm>
            <a:custGeom>
              <a:avLst/>
              <a:gdLst/>
              <a:ahLst/>
              <a:cxnLst/>
              <a:rect l="l" t="t" r="r" b="b"/>
              <a:pathLst>
                <a:path w="65405" h="332740">
                  <a:moveTo>
                    <a:pt x="65379" y="0"/>
                  </a:moveTo>
                  <a:lnTo>
                    <a:pt x="0" y="0"/>
                  </a:lnTo>
                  <a:lnTo>
                    <a:pt x="0" y="332498"/>
                  </a:lnTo>
                  <a:lnTo>
                    <a:pt x="65379" y="332498"/>
                  </a:lnTo>
                  <a:lnTo>
                    <a:pt x="65379" y="0"/>
                  </a:lnTo>
                  <a:close/>
                </a:path>
              </a:pathLst>
            </a:custGeom>
            <a:solidFill>
              <a:srgbClr val="FFFFFF"/>
            </a:solidFill>
          </p:spPr>
          <p:txBody>
            <a:bodyPr wrap="square" lIns="0" tIns="0" rIns="0" bIns="0" rtlCol="0"/>
            <a:lstStyle/>
            <a:p>
              <a:endParaRPr/>
            </a:p>
          </p:txBody>
        </p:sp>
        <p:sp>
          <p:nvSpPr>
            <p:cNvPr id="23" name="object 23"/>
            <p:cNvSpPr/>
            <p:nvPr/>
          </p:nvSpPr>
          <p:spPr>
            <a:xfrm>
              <a:off x="2536456" y="6686740"/>
              <a:ext cx="65405" cy="332740"/>
            </a:xfrm>
            <a:custGeom>
              <a:avLst/>
              <a:gdLst/>
              <a:ahLst/>
              <a:cxnLst/>
              <a:rect l="l" t="t" r="r" b="b"/>
              <a:pathLst>
                <a:path w="65405" h="332740">
                  <a:moveTo>
                    <a:pt x="0" y="332498"/>
                  </a:moveTo>
                  <a:lnTo>
                    <a:pt x="65379" y="332498"/>
                  </a:lnTo>
                  <a:lnTo>
                    <a:pt x="65379" y="0"/>
                  </a:lnTo>
                  <a:lnTo>
                    <a:pt x="0" y="0"/>
                  </a:lnTo>
                  <a:lnTo>
                    <a:pt x="0" y="332498"/>
                  </a:lnTo>
                  <a:close/>
                </a:path>
              </a:pathLst>
            </a:custGeom>
            <a:ln w="6654">
              <a:solidFill>
                <a:srgbClr val="231F20"/>
              </a:solidFill>
            </a:ln>
          </p:spPr>
          <p:txBody>
            <a:bodyPr wrap="square" lIns="0" tIns="0" rIns="0" bIns="0" rtlCol="0"/>
            <a:lstStyle/>
            <a:p>
              <a:endParaRPr/>
            </a:p>
          </p:txBody>
        </p:sp>
      </p:grpSp>
      <p:sp>
        <p:nvSpPr>
          <p:cNvPr id="24" name="object 24"/>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156</a:t>
            </a:r>
            <a:endParaRPr sz="900">
              <a:latin typeface="Arial"/>
              <a:cs typeface="Arial"/>
            </a:endParaRPr>
          </a:p>
        </p:txBody>
      </p:sp>
      <p:sp>
        <p:nvSpPr>
          <p:cNvPr id="25" name="object 25"/>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26" name="object 26"/>
          <p:cNvSpPr txBox="1"/>
          <p:nvPr/>
        </p:nvSpPr>
        <p:spPr>
          <a:xfrm>
            <a:off x="5337048" y="749298"/>
            <a:ext cx="4328160" cy="2614930"/>
          </a:xfrm>
          <a:prstGeom prst="rect">
            <a:avLst/>
          </a:prstGeom>
        </p:spPr>
        <p:txBody>
          <a:bodyPr vert="horz" wrap="square" lIns="0" tIns="12700" rIns="0" bIns="0" rtlCol="0">
            <a:spAutoFit/>
          </a:bodyPr>
          <a:lstStyle/>
          <a:p>
            <a:pPr marL="12700" marR="5080" indent="152400">
              <a:lnSpc>
                <a:spcPct val="133300"/>
              </a:lnSpc>
              <a:spcBef>
                <a:spcPts val="100"/>
              </a:spcBef>
            </a:pP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cono </a:t>
            </a:r>
            <a:r>
              <a:rPr sz="750" spc="5" dirty="0">
                <a:solidFill>
                  <a:srgbClr val="171514"/>
                </a:solidFill>
                <a:latin typeface="Microsoft Sans Serif"/>
                <a:cs typeface="Microsoft Sans Serif"/>
              </a:rPr>
              <a:t>1:1 </a:t>
            </a:r>
            <a:r>
              <a:rPr sz="750" spc="30" dirty="0">
                <a:solidFill>
                  <a:srgbClr val="171514"/>
                </a:solidFill>
                <a:latin typeface="Microsoft Sans Serif"/>
                <a:cs typeface="Microsoft Sans Serif"/>
              </a:rPr>
              <a:t>mencionado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5" dirty="0">
                <a:solidFill>
                  <a:srgbClr val="171514"/>
                </a:solidFill>
                <a:latin typeface="Microsoft Sans Serif"/>
                <a:cs typeface="Microsoft Sans Serif"/>
              </a:rPr>
              <a:t>Sección </a:t>
            </a:r>
            <a:r>
              <a:rPr sz="750" dirty="0">
                <a:solidFill>
                  <a:srgbClr val="171514"/>
                </a:solidFill>
                <a:latin typeface="Microsoft Sans Serif"/>
                <a:cs typeface="Microsoft Sans Serif"/>
              </a:rPr>
              <a:t>8.3.1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ángulo </a:t>
            </a:r>
            <a:r>
              <a:rPr sz="750" spc="25" dirty="0">
                <a:solidFill>
                  <a:srgbClr val="171514"/>
                </a:solidFill>
                <a:latin typeface="Microsoft Sans Serif"/>
                <a:cs typeface="Microsoft Sans Serif"/>
              </a:rPr>
              <a:t>de protección </a:t>
            </a:r>
            <a:r>
              <a:rPr sz="750" spc="-5" dirty="0">
                <a:solidFill>
                  <a:srgbClr val="171514"/>
                </a:solidFill>
                <a:latin typeface="Microsoft Sans Serif"/>
                <a:cs typeface="Microsoft Sans Serif"/>
              </a:rPr>
              <a:t>es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45°.Tal </a:t>
            </a:r>
            <a:r>
              <a:rPr sz="750" spc="25" dirty="0" err="1">
                <a:solidFill>
                  <a:srgbClr val="171514"/>
                </a:solidFill>
                <a:latin typeface="Microsoft Sans Serif"/>
                <a:cs typeface="Microsoft Sans Serif"/>
              </a:rPr>
              <a:t>cono</a:t>
            </a:r>
            <a:r>
              <a:rPr sz="750" spc="25"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puede</a:t>
            </a:r>
            <a:r>
              <a:rPr sz="750" spc="2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aplicar con </a:t>
            </a:r>
            <a:r>
              <a:rPr sz="750" spc="25" dirty="0">
                <a:solidFill>
                  <a:srgbClr val="171514"/>
                </a:solidFill>
                <a:latin typeface="Microsoft Sans Serif"/>
                <a:cs typeface="Microsoft Sans Serif"/>
              </a:rPr>
              <a:t>seguridad para </a:t>
            </a:r>
            <a:r>
              <a:rPr sz="750" spc="35" dirty="0">
                <a:solidFill>
                  <a:srgbClr val="171514"/>
                </a:solidFill>
                <a:latin typeface="Microsoft Sans Serif"/>
                <a:cs typeface="Microsoft Sans Serif"/>
              </a:rPr>
              <a:t>determinar </a:t>
            </a:r>
            <a:r>
              <a:rPr sz="750" dirty="0">
                <a:solidFill>
                  <a:srgbClr val="171514"/>
                </a:solidFill>
                <a:latin typeface="Microsoft Sans Serif"/>
                <a:cs typeface="Microsoft Sans Serif"/>
              </a:rPr>
              <a:t>las </a:t>
            </a:r>
            <a:r>
              <a:rPr sz="750" spc="5" dirty="0">
                <a:solidFill>
                  <a:srgbClr val="171514"/>
                </a:solidFill>
                <a:latin typeface="Microsoft Sans Serif"/>
                <a:cs typeface="Microsoft Sans Serif"/>
              </a:rPr>
              <a:t>zonas </a:t>
            </a:r>
            <a:r>
              <a:rPr sz="750" spc="25" dirty="0">
                <a:solidFill>
                  <a:srgbClr val="171514"/>
                </a:solidFill>
                <a:latin typeface="Microsoft Sans Serif"/>
                <a:cs typeface="Microsoft Sans Serif"/>
              </a:rPr>
              <a:t>de protección</a:t>
            </a:r>
            <a:r>
              <a:rPr sz="750" spc="25" dirty="0">
                <a:solidFill>
                  <a:srgbClr val="171514"/>
                </a:solidFill>
                <a:latin typeface="Microsoft Sans Serif"/>
                <a:cs typeface="Microsoft Sans Serif"/>
              </a:rPr>
              <a:t> para </a:t>
            </a:r>
            <a:r>
              <a:rPr sz="750" spc="15" dirty="0" err="1" smtClean="0">
                <a:solidFill>
                  <a:srgbClr val="171514"/>
                </a:solidFill>
                <a:latin typeface="Microsoft Sans Serif"/>
                <a:cs typeface="Microsoft Sans Serif"/>
              </a:rPr>
              <a:t>subestaciones</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pequeñas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estructuras de </a:t>
            </a:r>
            <a:r>
              <a:rPr sz="750" spc="45" dirty="0">
                <a:solidFill>
                  <a:srgbClr val="171514"/>
                </a:solidFill>
                <a:latin typeface="Microsoft Sans Serif"/>
                <a:cs typeface="Microsoft Sans Serif"/>
              </a:rPr>
              <a:t>forma </a:t>
            </a:r>
            <a:r>
              <a:rPr sz="750" spc="25" dirty="0">
                <a:solidFill>
                  <a:srgbClr val="171514"/>
                </a:solidFill>
                <a:latin typeface="Microsoft Sans Serif"/>
                <a:cs typeface="Microsoft Sans Serif"/>
              </a:rPr>
              <a:t>simple de </a:t>
            </a:r>
            <a:r>
              <a:rPr sz="750" spc="30" dirty="0">
                <a:solidFill>
                  <a:srgbClr val="171514"/>
                </a:solidFill>
                <a:latin typeface="Microsoft Sans Serif"/>
                <a:cs typeface="Microsoft Sans Serif"/>
              </a:rPr>
              <a:t>altura </a:t>
            </a:r>
            <a:r>
              <a:rPr sz="750" spc="20" dirty="0">
                <a:solidFill>
                  <a:srgbClr val="171514"/>
                </a:solidFill>
                <a:latin typeface="Microsoft Sans Serif"/>
                <a:cs typeface="Microsoft Sans Serif"/>
              </a:rPr>
              <a:t>hasta </a:t>
            </a:r>
            <a:r>
              <a:rPr sz="750" spc="10" dirty="0">
                <a:solidFill>
                  <a:srgbClr val="171514"/>
                </a:solidFill>
                <a:latin typeface="Microsoft Sans Serif"/>
                <a:cs typeface="Microsoft Sans Serif"/>
              </a:rPr>
              <a:t>10 </a:t>
            </a:r>
            <a:r>
              <a:rPr sz="750" spc="75" dirty="0">
                <a:solidFill>
                  <a:srgbClr val="171514"/>
                </a:solidFill>
                <a:latin typeface="Microsoft Sans Serif"/>
                <a:cs typeface="Microsoft Sans Serif"/>
              </a:rPr>
              <a:t>m </a:t>
            </a:r>
            <a:r>
              <a:rPr sz="750" spc="25" dirty="0">
                <a:solidFill>
                  <a:srgbClr val="171514"/>
                </a:solidFill>
                <a:latin typeface="Microsoft Sans Serif"/>
                <a:cs typeface="Microsoft Sans Serif"/>
              </a:rPr>
              <a:t>para protección de </a:t>
            </a:r>
            <a:r>
              <a:rPr sz="750" spc="20" dirty="0">
                <a:solidFill>
                  <a:srgbClr val="171514"/>
                </a:solidFill>
                <a:latin typeface="Microsoft Sans Serif"/>
                <a:cs typeface="Microsoft Sans Serif"/>
              </a:rPr>
              <a:t>nivel</a:t>
            </a:r>
            <a:r>
              <a:rPr sz="750" spc="20" dirty="0">
                <a:solidFill>
                  <a:srgbClr val="171514"/>
                </a:solidFill>
                <a:latin typeface="Microsoft Sans Serif"/>
                <a:cs typeface="Microsoft Sans Serif"/>
              </a:rPr>
              <a:t> </a:t>
            </a:r>
            <a:r>
              <a:rPr sz="750" spc="45" dirty="0">
                <a:solidFill>
                  <a:srgbClr val="171514"/>
                </a:solidFill>
                <a:latin typeface="Microsoft Sans Serif"/>
                <a:cs typeface="Microsoft Sans Serif"/>
              </a:rPr>
              <a:t>I </a:t>
            </a:r>
            <a:r>
              <a:rPr sz="750" spc="5" dirty="0">
                <a:solidFill>
                  <a:srgbClr val="171514"/>
                </a:solidFill>
                <a:latin typeface="Microsoft Sans Serif"/>
                <a:cs typeface="Microsoft Sans Serif"/>
              </a:rPr>
              <a:t>y </a:t>
            </a:r>
            <a:r>
              <a:rPr sz="750" spc="10" dirty="0">
                <a:solidFill>
                  <a:srgbClr val="171514"/>
                </a:solidFill>
                <a:latin typeface="Microsoft Sans Serif"/>
                <a:cs typeface="Microsoft Sans Serif"/>
              </a:rPr>
              <a:t>30 </a:t>
            </a:r>
            <a:r>
              <a:rPr sz="750" spc="75" dirty="0" smtClean="0">
                <a:solidFill>
                  <a:srgbClr val="171514"/>
                </a:solidFill>
                <a:latin typeface="Microsoft Sans Serif"/>
                <a:cs typeface="Microsoft Sans Serif"/>
              </a:rPr>
              <a:t>m</a:t>
            </a:r>
            <a:r>
              <a:rPr lang="es-ES" sz="750" spc="7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protección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nivel</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IV. </a:t>
            </a:r>
            <a:r>
              <a:rPr sz="750" spc="-20"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Figura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8.19</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45°El</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triángulo</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superpone</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dibujo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perfil</a:t>
            </a:r>
            <a:r>
              <a:rPr lang="es-ES" sz="750" spc="30" dirty="0" smtClean="0">
                <a:solidFill>
                  <a:srgbClr val="171514"/>
                </a:solidFill>
                <a:latin typeface="Microsoft Sans Serif"/>
                <a:cs typeface="Microsoft Sans Serif"/>
              </a:rPr>
              <a:t> </a:t>
            </a:r>
            <a:r>
              <a:rPr sz="750" dirty="0" smtClean="0">
                <a:solidFill>
                  <a:srgbClr val="171514"/>
                </a:solidFill>
                <a:latin typeface="Microsoft Sans Serif"/>
                <a:cs typeface="Microsoft Sans Serif"/>
              </a:rPr>
              <a:t>a </a:t>
            </a:r>
            <a:r>
              <a:rPr sz="750" dirty="0">
                <a:solidFill>
                  <a:srgbClr val="171514"/>
                </a:solidFill>
                <a:latin typeface="Microsoft Sans Serif"/>
                <a:cs typeface="Microsoft Sans Serif"/>
              </a:rPr>
              <a:t>escala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0" dirty="0">
                <a:solidFill>
                  <a:srgbClr val="171514"/>
                </a:solidFill>
                <a:latin typeface="Microsoft Sans Serif"/>
                <a:cs typeface="Microsoft Sans Serif"/>
              </a:rPr>
              <a:t>estructura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forma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vértice del </a:t>
            </a:r>
            <a:r>
              <a:rPr sz="750" spc="25" dirty="0">
                <a:solidFill>
                  <a:srgbClr val="171514"/>
                </a:solidFill>
                <a:latin typeface="Microsoft Sans Serif"/>
                <a:cs typeface="Microsoft Sans Serif"/>
              </a:rPr>
              <a:t>cono </a:t>
            </a:r>
            <a:r>
              <a:rPr sz="750" spc="15" dirty="0">
                <a:solidFill>
                  <a:srgbClr val="171514"/>
                </a:solidFill>
                <a:latin typeface="Microsoft Sans Serif"/>
                <a:cs typeface="Microsoft Sans Serif"/>
              </a:rPr>
              <a:t>coincide </a:t>
            </a:r>
            <a:r>
              <a:rPr sz="750" spc="20" dirty="0">
                <a:solidFill>
                  <a:srgbClr val="171514"/>
                </a:solidFill>
                <a:latin typeface="Microsoft Sans Serif"/>
                <a:cs typeface="Microsoft Sans Serif"/>
              </a:rPr>
              <a:t>con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punta</a:t>
            </a:r>
            <a:r>
              <a:rPr sz="750" spc="4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 </a:t>
            </a:r>
            <a:r>
              <a:rPr sz="750" spc="35" dirty="0" smtClean="0">
                <a:solidFill>
                  <a:srgbClr val="171514"/>
                </a:solidFill>
                <a:latin typeface="Microsoft Sans Serif"/>
                <a:cs typeface="Microsoft Sans Serif"/>
              </a:rPr>
              <a:t>terminal</a:t>
            </a:r>
            <a:r>
              <a:rPr lang="es-ES" sz="750" spc="3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aéreo</a:t>
            </a:r>
            <a:r>
              <a:rPr sz="750" spc="2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cuya </a:t>
            </a:r>
            <a:r>
              <a:rPr sz="750" spc="15" dirty="0">
                <a:solidFill>
                  <a:srgbClr val="171514"/>
                </a:solidFill>
                <a:latin typeface="Microsoft Sans Serif"/>
                <a:cs typeface="Microsoft Sans Serif"/>
              </a:rPr>
              <a:t>zona </a:t>
            </a:r>
            <a:r>
              <a:rPr sz="750" spc="25" dirty="0">
                <a:solidFill>
                  <a:srgbClr val="171514"/>
                </a:solidFill>
                <a:latin typeface="Microsoft Sans Serif"/>
                <a:cs typeface="Microsoft Sans Serif"/>
              </a:rPr>
              <a:t>de protección </a:t>
            </a:r>
            <a:r>
              <a:rPr sz="750" spc="-5" dirty="0">
                <a:solidFill>
                  <a:srgbClr val="171514"/>
                </a:solidFill>
                <a:latin typeface="Microsoft Sans Serif"/>
                <a:cs typeface="Microsoft Sans Serif"/>
              </a:rPr>
              <a:t>se </a:t>
            </a:r>
            <a:r>
              <a:rPr sz="750" spc="5" dirty="0">
                <a:solidFill>
                  <a:srgbClr val="171514"/>
                </a:solidFill>
                <a:latin typeface="Microsoft Sans Serif"/>
                <a:cs typeface="Microsoft Sans Serif"/>
              </a:rPr>
              <a:t>desea </a:t>
            </a:r>
            <a:r>
              <a:rPr sz="750" spc="30" dirty="0">
                <a:solidFill>
                  <a:srgbClr val="171514"/>
                </a:solidFill>
                <a:latin typeface="Microsoft Sans Serif"/>
                <a:cs typeface="Microsoft Sans Serif"/>
              </a:rPr>
              <a:t>determinar. </a:t>
            </a:r>
            <a:r>
              <a:rPr sz="750" spc="-15" dirty="0">
                <a:solidFill>
                  <a:srgbClr val="171514"/>
                </a:solidFill>
                <a:latin typeface="Microsoft Sans Serif"/>
                <a:cs typeface="Microsoft Sans Serif"/>
              </a:rPr>
              <a:t>La </a:t>
            </a:r>
            <a:r>
              <a:rPr sz="750" spc="35" dirty="0">
                <a:solidFill>
                  <a:srgbClr val="171514"/>
                </a:solidFill>
                <a:latin typeface="Microsoft Sans Serif"/>
                <a:cs typeface="Microsoft Sans Serif"/>
              </a:rPr>
              <a:t>figura </a:t>
            </a:r>
            <a:r>
              <a:rPr sz="750" spc="5" dirty="0">
                <a:solidFill>
                  <a:srgbClr val="171514"/>
                </a:solidFill>
                <a:latin typeface="Microsoft Sans Serif"/>
                <a:cs typeface="Microsoft Sans Serif"/>
              </a:rPr>
              <a:t>8.20 </a:t>
            </a:r>
            <a:r>
              <a:rPr sz="750" spc="30" dirty="0">
                <a:solidFill>
                  <a:srgbClr val="171514"/>
                </a:solidFill>
                <a:latin typeface="Microsoft Sans Serif"/>
                <a:cs typeface="Microsoft Sans Serif"/>
              </a:rPr>
              <a:t>muestra </a:t>
            </a:r>
            <a:r>
              <a:rPr sz="750" spc="45" dirty="0">
                <a:solidFill>
                  <a:srgbClr val="171514"/>
                </a:solidFill>
                <a:latin typeface="Microsoft Sans Serif"/>
                <a:cs typeface="Microsoft Sans Serif"/>
              </a:rPr>
              <a:t>un </a:t>
            </a:r>
            <a:r>
              <a:rPr sz="750" spc="30" dirty="0" err="1">
                <a:solidFill>
                  <a:srgbClr val="171514"/>
                </a:solidFill>
                <a:latin typeface="Microsoft Sans Serif"/>
                <a:cs typeface="Microsoft Sans Serif"/>
              </a:rPr>
              <a:t>diagrama</a:t>
            </a:r>
            <a:r>
              <a:rPr sz="750" spc="3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dirty="0" err="1" smtClean="0">
                <a:solidFill>
                  <a:srgbClr val="171514"/>
                </a:solidFill>
                <a:latin typeface="Microsoft Sans Serif"/>
                <a:cs typeface="Microsoft Sans Serif"/>
              </a:rPr>
              <a:t>escala</a:t>
            </a:r>
            <a:r>
              <a:rPr sz="75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para </a:t>
            </a:r>
            <a:r>
              <a:rPr sz="750" spc="30" dirty="0">
                <a:solidFill>
                  <a:srgbClr val="171514"/>
                </a:solidFill>
                <a:latin typeface="Microsoft Sans Serif"/>
                <a:cs typeface="Microsoft Sans Serif"/>
              </a:rPr>
              <a:t>comparar </a:t>
            </a:r>
            <a:r>
              <a:rPr sz="750" dirty="0">
                <a:solidFill>
                  <a:srgbClr val="171514"/>
                </a:solidFill>
                <a:latin typeface="Microsoft Sans Serif"/>
                <a:cs typeface="Microsoft Sans Serif"/>
              </a:rPr>
              <a:t>las </a:t>
            </a:r>
            <a:r>
              <a:rPr sz="750" spc="5" dirty="0">
                <a:solidFill>
                  <a:srgbClr val="171514"/>
                </a:solidFill>
                <a:latin typeface="Microsoft Sans Serif"/>
                <a:cs typeface="Microsoft Sans Serif"/>
              </a:rPr>
              <a:t>zonas </a:t>
            </a:r>
            <a:r>
              <a:rPr sz="750" spc="25" dirty="0">
                <a:solidFill>
                  <a:srgbClr val="171514"/>
                </a:solidFill>
                <a:latin typeface="Microsoft Sans Serif"/>
                <a:cs typeface="Microsoft Sans Serif"/>
              </a:rPr>
              <a:t>de protección proporcionadas </a:t>
            </a:r>
            <a:r>
              <a:rPr sz="750" spc="45" dirty="0">
                <a:solidFill>
                  <a:srgbClr val="171514"/>
                </a:solidFill>
                <a:latin typeface="Microsoft Sans Serif"/>
                <a:cs typeface="Microsoft Sans Serif"/>
              </a:rPr>
              <a:t>por un </a:t>
            </a:r>
            <a:r>
              <a:rPr sz="750" spc="25" dirty="0">
                <a:solidFill>
                  <a:srgbClr val="171514"/>
                </a:solidFill>
                <a:latin typeface="Microsoft Sans Serif"/>
                <a:cs typeface="Microsoft Sans Serif"/>
              </a:rPr>
              <a:t>mástil</a:t>
            </a:r>
            <a:r>
              <a:rPr sz="750" spc="25" dirty="0">
                <a:solidFill>
                  <a:srgbClr val="171514"/>
                </a:solidFill>
                <a:latin typeface="Microsoft Sans Serif"/>
                <a:cs typeface="Microsoft Sans Serif"/>
              </a:rPr>
              <a:t> de </a:t>
            </a:r>
            <a:r>
              <a:rPr sz="750" spc="10" dirty="0">
                <a:solidFill>
                  <a:srgbClr val="171514"/>
                </a:solidFill>
                <a:latin typeface="Microsoft Sans Serif"/>
                <a:cs typeface="Microsoft Sans Serif"/>
              </a:rPr>
              <a:t>10 </a:t>
            </a:r>
            <a:r>
              <a:rPr sz="750" spc="75" dirty="0">
                <a:solidFill>
                  <a:srgbClr val="171514"/>
                </a:solidFill>
                <a:latin typeface="Microsoft Sans Serif"/>
                <a:cs typeface="Microsoft Sans Serif"/>
              </a:rPr>
              <a:t>m </a:t>
            </a:r>
            <a:r>
              <a:rPr sz="750" spc="25" dirty="0">
                <a:solidFill>
                  <a:srgbClr val="171514"/>
                </a:solidFill>
                <a:latin typeface="Microsoft Sans Serif"/>
                <a:cs typeface="Microsoft Sans Serif"/>
              </a:rPr>
              <a:t>de </a:t>
            </a:r>
            <a:r>
              <a:rPr sz="750" spc="30" dirty="0" err="1" smtClean="0">
                <a:solidFill>
                  <a:srgbClr val="171514"/>
                </a:solidFill>
                <a:latin typeface="Microsoft Sans Serif"/>
                <a:cs typeface="Microsoft Sans Serif"/>
              </a:rPr>
              <a:t>altura</a:t>
            </a:r>
            <a:r>
              <a:rPr lang="es-ES" sz="750" spc="3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utilizando</a:t>
            </a:r>
            <a:r>
              <a:rPr sz="750" spc="25"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cono </a:t>
            </a:r>
            <a:r>
              <a:rPr sz="750" spc="5" dirty="0">
                <a:solidFill>
                  <a:srgbClr val="171514"/>
                </a:solidFill>
                <a:latin typeface="Microsoft Sans Serif"/>
                <a:cs typeface="Microsoft Sans Serif"/>
              </a:rPr>
              <a:t>1:1 y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esfera </a:t>
            </a:r>
            <a:r>
              <a:rPr sz="750" spc="35" dirty="0">
                <a:solidFill>
                  <a:srgbClr val="171514"/>
                </a:solidFill>
                <a:latin typeface="Microsoft Sans Serif"/>
                <a:cs typeface="Microsoft Sans Serif"/>
              </a:rPr>
              <a:t>rodante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20 </a:t>
            </a:r>
            <a:r>
              <a:rPr sz="750" spc="75" dirty="0">
                <a:solidFill>
                  <a:srgbClr val="171514"/>
                </a:solidFill>
                <a:latin typeface="Microsoft Sans Serif"/>
                <a:cs typeface="Microsoft Sans Serif"/>
              </a:rPr>
              <a:t>m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radio </a:t>
            </a:r>
            <a:r>
              <a:rPr sz="750" spc="25" dirty="0">
                <a:solidFill>
                  <a:srgbClr val="171514"/>
                </a:solidFill>
                <a:latin typeface="Microsoft Sans Serif"/>
                <a:cs typeface="Microsoft Sans Serif"/>
              </a:rPr>
              <a:t>correspondiente </a:t>
            </a:r>
            <a:r>
              <a:rPr sz="750" spc="10" dirty="0">
                <a:solidFill>
                  <a:srgbClr val="171514"/>
                </a:solidFill>
                <a:latin typeface="Microsoft Sans Serif"/>
                <a:cs typeface="Microsoft Sans Serif"/>
              </a:rPr>
              <a:t>al </a:t>
            </a:r>
            <a:r>
              <a:rPr sz="750" spc="20" dirty="0" err="1">
                <a:solidFill>
                  <a:srgbClr val="171514"/>
                </a:solidFill>
                <a:latin typeface="Microsoft Sans Serif"/>
                <a:cs typeface="Microsoft Sans Serif"/>
              </a:rPr>
              <a:t>nivel</a:t>
            </a:r>
            <a:r>
              <a:rPr sz="750" spc="2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protección</a:t>
            </a:r>
            <a:r>
              <a:rPr sz="750" spc="2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más alto; </a:t>
            </a:r>
            <a:r>
              <a:rPr sz="750" dirty="0">
                <a:solidFill>
                  <a:srgbClr val="171514"/>
                </a:solidFill>
                <a:latin typeface="Microsoft Sans Serif"/>
                <a:cs typeface="Microsoft Sans Serif"/>
              </a:rPr>
              <a:t>las </a:t>
            </a:r>
            <a:r>
              <a:rPr sz="750" spc="20" dirty="0">
                <a:solidFill>
                  <a:srgbClr val="171514"/>
                </a:solidFill>
                <a:latin typeface="Microsoft Sans Serif"/>
                <a:cs typeface="Microsoft Sans Serif"/>
              </a:rPr>
              <a:t>dos </a:t>
            </a:r>
            <a:r>
              <a:rPr sz="750" spc="5" dirty="0">
                <a:solidFill>
                  <a:srgbClr val="171514"/>
                </a:solidFill>
                <a:latin typeface="Microsoft Sans Serif"/>
                <a:cs typeface="Microsoft Sans Serif"/>
              </a:rPr>
              <a:t>zonas </a:t>
            </a:r>
            <a:r>
              <a:rPr sz="750" spc="20" dirty="0">
                <a:solidFill>
                  <a:srgbClr val="171514"/>
                </a:solidFill>
                <a:latin typeface="Microsoft Sans Serif"/>
                <a:cs typeface="Microsoft Sans Serif"/>
              </a:rPr>
              <a:t>son </a:t>
            </a:r>
            <a:r>
              <a:rPr sz="750" spc="-5" dirty="0">
                <a:solidFill>
                  <a:srgbClr val="171514"/>
                </a:solidFill>
                <a:latin typeface="Microsoft Sans Serif"/>
                <a:cs typeface="Microsoft Sans Serif"/>
              </a:rPr>
              <a:t>casi </a:t>
            </a:r>
            <a:r>
              <a:rPr sz="750" spc="15" dirty="0">
                <a:solidFill>
                  <a:srgbClr val="171514"/>
                </a:solidFill>
                <a:latin typeface="Microsoft Sans Serif"/>
                <a:cs typeface="Microsoft Sans Serif"/>
              </a:rPr>
              <a:t>idénticas. </a:t>
            </a:r>
            <a:r>
              <a:rPr sz="750" spc="5" dirty="0">
                <a:solidFill>
                  <a:srgbClr val="171514"/>
                </a:solidFill>
                <a:latin typeface="Microsoft Sans Serif"/>
                <a:cs typeface="Microsoft Sans Serif"/>
              </a:rPr>
              <a:t>Para </a:t>
            </a:r>
            <a:r>
              <a:rPr sz="750" spc="25" dirty="0">
                <a:solidFill>
                  <a:srgbClr val="171514"/>
                </a:solidFill>
                <a:latin typeface="Microsoft Sans Serif"/>
                <a:cs typeface="Microsoft Sans Serif"/>
              </a:rPr>
              <a:t>estructuras </a:t>
            </a:r>
            <a:r>
              <a:rPr sz="750" spc="20" dirty="0">
                <a:solidFill>
                  <a:srgbClr val="171514"/>
                </a:solidFill>
                <a:latin typeface="Microsoft Sans Serif"/>
                <a:cs typeface="Microsoft Sans Serif"/>
              </a:rPr>
              <a:t>más </a:t>
            </a:r>
            <a:r>
              <a:rPr sz="750" spc="15" dirty="0" err="1">
                <a:solidFill>
                  <a:srgbClr val="171514"/>
                </a:solidFill>
                <a:latin typeface="Microsoft Sans Serif"/>
                <a:cs typeface="Microsoft Sans Serif"/>
              </a:rPr>
              <a:t>altas</a:t>
            </a:r>
            <a:r>
              <a:rPr sz="750" spc="1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existen</a:t>
            </a:r>
            <a:r>
              <a:rPr lang="es-ES" sz="750" spc="2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diferencias</a:t>
            </a:r>
            <a:r>
              <a:rPr sz="750" spc="2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significativas </a:t>
            </a:r>
            <a:r>
              <a:rPr sz="750" spc="35" dirty="0">
                <a:solidFill>
                  <a:srgbClr val="171514"/>
                </a:solidFill>
                <a:latin typeface="Microsoft Sans Serif"/>
                <a:cs typeface="Microsoft Sans Serif"/>
              </a:rPr>
              <a:t>entre </a:t>
            </a:r>
            <a:r>
              <a:rPr sz="750" spc="10" dirty="0">
                <a:solidFill>
                  <a:srgbClr val="171514"/>
                </a:solidFill>
                <a:latin typeface="Microsoft Sans Serif"/>
                <a:cs typeface="Microsoft Sans Serif"/>
              </a:rPr>
              <a:t>los </a:t>
            </a:r>
            <a:r>
              <a:rPr sz="750" spc="20" dirty="0">
                <a:solidFill>
                  <a:srgbClr val="171514"/>
                </a:solidFill>
                <a:latin typeface="Microsoft Sans Serif"/>
                <a:cs typeface="Microsoft Sans Serif"/>
              </a:rPr>
              <a:t>dos </a:t>
            </a:r>
            <a:r>
              <a:rPr sz="750" spc="35" dirty="0">
                <a:solidFill>
                  <a:srgbClr val="171514"/>
                </a:solidFill>
                <a:latin typeface="Microsoft Sans Serif"/>
                <a:cs typeface="Microsoft Sans Serif"/>
              </a:rPr>
              <a:t>métodos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ángulos de protección </a:t>
            </a:r>
            <a:r>
              <a:rPr sz="750" spc="20" dirty="0">
                <a:solidFill>
                  <a:srgbClr val="171514"/>
                </a:solidFill>
                <a:latin typeface="Microsoft Sans Serif"/>
                <a:cs typeface="Microsoft Sans Serif"/>
              </a:rPr>
              <a:t>del </a:t>
            </a:r>
            <a:r>
              <a:rPr sz="750" spc="25" dirty="0">
                <a:solidFill>
                  <a:srgbClr val="171514"/>
                </a:solidFill>
                <a:latin typeface="Microsoft Sans Serif"/>
                <a:cs typeface="Microsoft Sans Serif"/>
              </a:rPr>
              <a:t>cono</a:t>
            </a:r>
            <a:r>
              <a:rPr sz="750" spc="25" dirty="0">
                <a:solidFill>
                  <a:srgbClr val="171514"/>
                </a:solidFill>
                <a:latin typeface="Microsoft Sans Serif"/>
                <a:cs typeface="Microsoft Sans Serif"/>
              </a:rPr>
              <a:t> </a:t>
            </a:r>
            <a:r>
              <a:rPr sz="750" spc="35" dirty="0">
                <a:solidFill>
                  <a:srgbClr val="171514"/>
                </a:solidFill>
                <a:latin typeface="Microsoft Sans Serif"/>
                <a:cs typeface="Microsoft Sans Serif"/>
              </a:rPr>
              <a:t>tan </a:t>
            </a:r>
            <a:r>
              <a:rPr sz="750" spc="25" dirty="0" err="1" smtClean="0">
                <a:solidFill>
                  <a:srgbClr val="171514"/>
                </a:solidFill>
                <a:latin typeface="Microsoft Sans Serif"/>
                <a:cs typeface="Microsoft Sans Serif"/>
              </a:rPr>
              <a:t>pequeños</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como</a:t>
            </a:r>
            <a:r>
              <a:rPr sz="750" spc="30"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23°son </a:t>
            </a:r>
            <a:r>
              <a:rPr sz="750" spc="10" dirty="0">
                <a:solidFill>
                  <a:srgbClr val="171514"/>
                </a:solidFill>
                <a:latin typeface="Microsoft Sans Serif"/>
                <a:cs typeface="Microsoft Sans Serif"/>
              </a:rPr>
              <a:t>necesarios. </a:t>
            </a:r>
            <a:r>
              <a:rPr sz="750" spc="-5" dirty="0">
                <a:solidFill>
                  <a:srgbClr val="171514"/>
                </a:solidFill>
                <a:latin typeface="Microsoft Sans Serif"/>
                <a:cs typeface="Microsoft Sans Serif"/>
              </a:rPr>
              <a:t>Cabe </a:t>
            </a:r>
            <a:r>
              <a:rPr sz="750" spc="30" dirty="0">
                <a:solidFill>
                  <a:srgbClr val="171514"/>
                </a:solidFill>
                <a:latin typeface="Microsoft Sans Serif"/>
                <a:cs typeface="Microsoft Sans Serif"/>
              </a:rPr>
              <a:t>mencionar </a:t>
            </a:r>
            <a:r>
              <a:rPr sz="750" spc="25" dirty="0">
                <a:solidFill>
                  <a:srgbClr val="171514"/>
                </a:solidFill>
                <a:latin typeface="Microsoft Sans Serif"/>
                <a:cs typeface="Microsoft Sans Serif"/>
              </a:rPr>
              <a:t>aquí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norma </a:t>
            </a:r>
            <a:r>
              <a:rPr sz="750" spc="-35" dirty="0">
                <a:solidFill>
                  <a:srgbClr val="171514"/>
                </a:solidFill>
                <a:latin typeface="Microsoft Sans Serif"/>
                <a:cs typeface="Microsoft Sans Serif"/>
              </a:rPr>
              <a:t>IEC </a:t>
            </a:r>
            <a:r>
              <a:rPr sz="750" spc="5" dirty="0">
                <a:solidFill>
                  <a:srgbClr val="171514"/>
                </a:solidFill>
                <a:latin typeface="Microsoft Sans Serif"/>
                <a:cs typeface="Microsoft Sans Serif"/>
              </a:rPr>
              <a:t>62305-1 </a:t>
            </a:r>
            <a:r>
              <a:rPr sz="750" spc="15" dirty="0">
                <a:solidFill>
                  <a:srgbClr val="171514"/>
                </a:solidFill>
                <a:latin typeface="Microsoft Sans Serif"/>
                <a:cs typeface="Microsoft Sans Serif"/>
              </a:rPr>
              <a:t>incluye </a:t>
            </a:r>
            <a:r>
              <a:rPr sz="750" spc="45" dirty="0">
                <a:solidFill>
                  <a:srgbClr val="171514"/>
                </a:solidFill>
                <a:latin typeface="Microsoft Sans Serif"/>
                <a:cs typeface="Microsoft Sans Serif"/>
              </a:rPr>
              <a:t>un </a:t>
            </a:r>
            <a:r>
              <a:rPr sz="750" spc="40" dirty="0" err="1">
                <a:solidFill>
                  <a:srgbClr val="171514"/>
                </a:solidFill>
                <a:latin typeface="Microsoft Sans Serif"/>
                <a:cs typeface="Microsoft Sans Serif"/>
              </a:rPr>
              <a:t>método</a:t>
            </a:r>
            <a:r>
              <a:rPr sz="750" spc="4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ángulo</a:t>
            </a:r>
            <a:r>
              <a:rPr sz="750" spc="30"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25" dirty="0">
                <a:solidFill>
                  <a:srgbClr val="171514"/>
                </a:solidFill>
                <a:latin typeface="Microsoft Sans Serif"/>
                <a:cs typeface="Microsoft Sans Serif"/>
              </a:rPr>
              <a:t>protección detallado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algo laborioso en </a:t>
            </a:r>
            <a:r>
              <a:rPr sz="750" spc="10" dirty="0">
                <a:solidFill>
                  <a:srgbClr val="171514"/>
                </a:solidFill>
                <a:latin typeface="Microsoft Sans Serif"/>
                <a:cs typeface="Microsoft Sans Serif"/>
              </a:rPr>
              <a:t>el </a:t>
            </a:r>
            <a:r>
              <a:rPr sz="750" spc="2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para </a:t>
            </a:r>
            <a:r>
              <a:rPr sz="750" spc="5" dirty="0">
                <a:solidFill>
                  <a:srgbClr val="171514"/>
                </a:solidFill>
                <a:latin typeface="Microsoft Sans Serif"/>
                <a:cs typeface="Microsoft Sans Serif"/>
              </a:rPr>
              <a:t>cada </a:t>
            </a:r>
            <a:r>
              <a:rPr sz="750" spc="-30" dirty="0">
                <a:solidFill>
                  <a:srgbClr val="171514"/>
                </a:solidFill>
                <a:latin typeface="Microsoft Sans Serif"/>
                <a:cs typeface="Microsoft Sans Serif"/>
              </a:rPr>
              <a:t>LPL,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ángulo </a:t>
            </a:r>
            <a:r>
              <a:rPr sz="750" spc="20" dirty="0">
                <a:solidFill>
                  <a:srgbClr val="171514"/>
                </a:solidFill>
                <a:latin typeface="Microsoft Sans Serif"/>
                <a:cs typeface="Microsoft Sans Serif"/>
              </a:rPr>
              <a:t>del </a:t>
            </a:r>
            <a:r>
              <a:rPr sz="750" spc="25" dirty="0" err="1">
                <a:solidFill>
                  <a:srgbClr val="171514"/>
                </a:solidFill>
                <a:latin typeface="Microsoft Sans Serif"/>
                <a:cs typeface="Microsoft Sans Serif"/>
              </a:rPr>
              <a:t>cono</a:t>
            </a:r>
            <a:r>
              <a:rPr sz="750" spc="25"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se</a:t>
            </a:r>
            <a:r>
              <a:rPr lang="es-ES" sz="750" spc="-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da</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función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altura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barra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aire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sobre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plano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cada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protección.</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nivel</a:t>
            </a:r>
            <a:r>
              <a:rPr sz="750" spc="15" dirty="0">
                <a:solidFill>
                  <a:srgbClr val="171514"/>
                </a:solidFill>
                <a:latin typeface="Microsoft Sans Serif"/>
                <a:cs typeface="Microsoft Sans Serif"/>
              </a:rPr>
              <a:t>.</a:t>
            </a:r>
            <a:endParaRPr sz="750" dirty="0">
              <a:latin typeface="Microsoft Sans Serif"/>
              <a:cs typeface="Microsoft Sans Serif"/>
            </a:endParaRPr>
          </a:p>
          <a:p>
            <a:pPr>
              <a:lnSpc>
                <a:spcPct val="100000"/>
              </a:lnSpc>
            </a:pPr>
            <a:endParaRPr sz="1050" dirty="0">
              <a:latin typeface="Microsoft Sans Serif"/>
              <a:cs typeface="Microsoft Sans Serif"/>
            </a:endParaRPr>
          </a:p>
          <a:p>
            <a:pPr marL="12700" marR="22225" indent="152400">
              <a:lnSpc>
                <a:spcPct val="142900"/>
              </a:lnSpc>
            </a:pPr>
            <a:r>
              <a:rPr sz="700" spc="-20" dirty="0">
                <a:solidFill>
                  <a:srgbClr val="171514"/>
                </a:solidFill>
                <a:latin typeface="Microsoft Sans Serif"/>
                <a:cs typeface="Microsoft Sans Serif"/>
              </a:rPr>
              <a:t>En </a:t>
            </a:r>
            <a:r>
              <a:rPr sz="700" spc="20" dirty="0">
                <a:solidFill>
                  <a:srgbClr val="171514"/>
                </a:solidFill>
                <a:latin typeface="Microsoft Sans Serif"/>
                <a:cs typeface="Microsoft Sans Serif"/>
              </a:rPr>
              <a:t>general, </a:t>
            </a:r>
            <a:r>
              <a:rPr sz="700" spc="10" dirty="0">
                <a:solidFill>
                  <a:srgbClr val="171514"/>
                </a:solidFill>
                <a:latin typeface="Microsoft Sans Serif"/>
                <a:cs typeface="Microsoft Sans Serif"/>
              </a:rPr>
              <a:t>el </a:t>
            </a:r>
            <a:r>
              <a:rPr sz="700" spc="-35" dirty="0">
                <a:solidFill>
                  <a:srgbClr val="171514"/>
                </a:solidFill>
                <a:latin typeface="Microsoft Sans Serif"/>
                <a:cs typeface="Microsoft Sans Serif"/>
              </a:rPr>
              <a:t>RSM </a:t>
            </a:r>
            <a:r>
              <a:rPr sz="700" spc="-5" dirty="0">
                <a:solidFill>
                  <a:srgbClr val="171514"/>
                </a:solidFill>
                <a:latin typeface="Microsoft Sans Serif"/>
                <a:cs typeface="Microsoft Sans Serif"/>
              </a:rPr>
              <a:t>es </a:t>
            </a:r>
            <a:r>
              <a:rPr sz="700" spc="10" dirty="0">
                <a:solidFill>
                  <a:srgbClr val="171514"/>
                </a:solidFill>
                <a:latin typeface="Microsoft Sans Serif"/>
                <a:cs typeface="Microsoft Sans Serif"/>
              </a:rPr>
              <a:t>el </a:t>
            </a:r>
            <a:r>
              <a:rPr sz="700" spc="40" dirty="0">
                <a:solidFill>
                  <a:srgbClr val="171514"/>
                </a:solidFill>
                <a:latin typeface="Microsoft Sans Serif"/>
                <a:cs typeface="Microsoft Sans Serif"/>
              </a:rPr>
              <a:t>método </a:t>
            </a:r>
            <a:r>
              <a:rPr sz="700" spc="30" dirty="0">
                <a:solidFill>
                  <a:srgbClr val="171514"/>
                </a:solidFill>
                <a:latin typeface="Microsoft Sans Serif"/>
                <a:cs typeface="Microsoft Sans Serif"/>
              </a:rPr>
              <a:t>preferido que </a:t>
            </a:r>
            <a:r>
              <a:rPr sz="700" spc="-5" dirty="0">
                <a:solidFill>
                  <a:srgbClr val="171514"/>
                </a:solidFill>
                <a:latin typeface="Microsoft Sans Serif"/>
                <a:cs typeface="Microsoft Sans Serif"/>
              </a:rPr>
              <a:t>se </a:t>
            </a:r>
            <a:r>
              <a:rPr sz="700" spc="10" dirty="0">
                <a:solidFill>
                  <a:srgbClr val="171514"/>
                </a:solidFill>
                <a:latin typeface="Microsoft Sans Serif"/>
                <a:cs typeface="Microsoft Sans Serif"/>
              </a:rPr>
              <a:t>usa </a:t>
            </a:r>
            <a:r>
              <a:rPr sz="700" spc="25" dirty="0">
                <a:solidFill>
                  <a:srgbClr val="171514"/>
                </a:solidFill>
                <a:latin typeface="Microsoft Sans Serif"/>
                <a:cs typeface="Microsoft Sans Serif"/>
              </a:rPr>
              <a:t>para identificar</a:t>
            </a:r>
            <a:r>
              <a:rPr sz="700" spc="25" dirty="0">
                <a:solidFill>
                  <a:srgbClr val="171514"/>
                </a:solidFill>
                <a:latin typeface="Microsoft Sans Serif"/>
                <a:cs typeface="Microsoft Sans Serif"/>
              </a:rPr>
              <a:t> </a:t>
            </a:r>
            <a:r>
              <a:rPr sz="700" dirty="0">
                <a:solidFill>
                  <a:srgbClr val="171514"/>
                </a:solidFill>
                <a:latin typeface="Microsoft Sans Serif"/>
                <a:cs typeface="Microsoft Sans Serif"/>
              </a:rPr>
              <a:t>las </a:t>
            </a:r>
            <a:r>
              <a:rPr sz="700" spc="15" dirty="0">
                <a:solidFill>
                  <a:srgbClr val="171514"/>
                </a:solidFill>
                <a:latin typeface="Microsoft Sans Serif"/>
                <a:cs typeface="Microsoft Sans Serif"/>
              </a:rPr>
              <a:t>superficies </a:t>
            </a:r>
            <a:r>
              <a:rPr sz="700" spc="20" dirty="0">
                <a:solidFill>
                  <a:srgbClr val="171514"/>
                </a:solidFill>
                <a:latin typeface="Microsoft Sans Serif"/>
                <a:cs typeface="Microsoft Sans Serif"/>
              </a:rPr>
              <a:t>de </a:t>
            </a:r>
            <a:r>
              <a:rPr sz="700" spc="10" dirty="0" smtClean="0">
                <a:solidFill>
                  <a:srgbClr val="171514"/>
                </a:solidFill>
                <a:latin typeface="Microsoft Sans Serif"/>
                <a:cs typeface="Microsoft Sans Serif"/>
              </a:rPr>
              <a:t>la</a:t>
            </a:r>
            <a:r>
              <a:rPr lang="es-ES" sz="700" spc="10"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estructura</a:t>
            </a:r>
            <a:r>
              <a:rPr sz="700"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que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necesitan</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porque</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simple,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más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se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puede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usar</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40" dirty="0" err="1">
                <a:solidFill>
                  <a:srgbClr val="171514"/>
                </a:solidFill>
                <a:latin typeface="Microsoft Sans Serif"/>
                <a:cs typeface="Microsoft Sans Serif"/>
              </a:rPr>
              <a:t>todo</a:t>
            </a:r>
            <a:r>
              <a:rPr sz="700"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tipo</a:t>
            </a:r>
            <a:r>
              <a:rPr lang="es-ES" sz="700" spc="35" dirty="0" smtClean="0">
                <a:solidFill>
                  <a:srgbClr val="171514"/>
                </a:solidFill>
                <a:latin typeface="Microsoft Sans Serif"/>
                <a:cs typeface="Microsoft Sans Serif"/>
              </a:rPr>
              <a:t> </a:t>
            </a:r>
            <a:r>
              <a:rPr sz="700" spc="20" dirty="0" smtClean="0">
                <a:solidFill>
                  <a:srgbClr val="171514"/>
                </a:solidFill>
                <a:latin typeface="Microsoft Sans Serif"/>
                <a:cs typeface="Microsoft Sans Serif"/>
              </a:rPr>
              <a:t>de</a:t>
            </a:r>
            <a:r>
              <a:rPr sz="700" spc="-5" dirty="0" smtClean="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todos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los</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niveles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requeridos</a:t>
            </a:r>
            <a:r>
              <a:rPr sz="700" spc="25" dirty="0">
                <a:solidFill>
                  <a:srgbClr val="171514"/>
                </a:solidFill>
                <a:latin typeface="Microsoft Sans Serif"/>
                <a:cs typeface="Microsoft Sans Serif"/>
              </a:rPr>
              <a:t>.</a:t>
            </a:r>
            <a:endParaRPr sz="700" dirty="0">
              <a:latin typeface="Microsoft Sans Serif"/>
              <a:cs typeface="Microsoft Sans Serif"/>
            </a:endParaRPr>
          </a:p>
        </p:txBody>
      </p:sp>
      <p:sp>
        <p:nvSpPr>
          <p:cNvPr id="27" name="object 27"/>
          <p:cNvSpPr txBox="1"/>
          <p:nvPr/>
        </p:nvSpPr>
        <p:spPr>
          <a:xfrm>
            <a:off x="5841039" y="3598879"/>
            <a:ext cx="1742439" cy="218008"/>
          </a:xfrm>
          <a:prstGeom prst="rect">
            <a:avLst/>
          </a:prstGeom>
        </p:spPr>
        <p:txBody>
          <a:bodyPr vert="horz" wrap="square" lIns="0" tIns="12700" rIns="0" bIns="0" rtlCol="0">
            <a:spAutoFit/>
          </a:bodyPr>
          <a:lstStyle/>
          <a:p>
            <a:pPr marR="5080" algn="r">
              <a:spcBef>
                <a:spcPts val="100"/>
              </a:spcBef>
            </a:pPr>
            <a:r>
              <a:rPr sz="450" spc="15" dirty="0">
                <a:solidFill>
                  <a:srgbClr val="171514"/>
                </a:solidFill>
                <a:latin typeface="Microsoft Sans Serif"/>
                <a:cs typeface="Microsoft Sans Serif"/>
              </a:rPr>
              <a:t>terminales</a:t>
            </a:r>
            <a:r>
              <a:rPr sz="450" spc="-5" dirty="0">
                <a:solidFill>
                  <a:srgbClr val="171514"/>
                </a:solidFill>
                <a:latin typeface="Microsoft Sans Serif"/>
                <a:cs typeface="Microsoft Sans Serif"/>
              </a:rPr>
              <a:t> </a:t>
            </a:r>
            <a:r>
              <a:rPr sz="450" spc="5" dirty="0">
                <a:solidFill>
                  <a:srgbClr val="171514"/>
                </a:solidFill>
                <a:latin typeface="Microsoft Sans Serif"/>
                <a:cs typeface="Microsoft Sans Serif"/>
              </a:rPr>
              <a:t>aéreas</a:t>
            </a:r>
            <a:endParaRPr sz="450">
              <a:latin typeface="Microsoft Sans Serif"/>
              <a:cs typeface="Microsoft Sans Serif"/>
            </a:endParaRPr>
          </a:p>
          <a:p>
            <a:pPr marL="12700">
              <a:spcBef>
                <a:spcPts val="425"/>
              </a:spcBef>
            </a:pPr>
            <a:r>
              <a:rPr sz="550" spc="5" dirty="0">
                <a:solidFill>
                  <a:srgbClr val="171514"/>
                </a:solidFill>
                <a:latin typeface="Microsoft Sans Serif"/>
                <a:cs typeface="Microsoft Sans Serif"/>
              </a:rPr>
              <a:t>sección</a:t>
            </a:r>
            <a:r>
              <a:rPr sz="550" spc="-20" dirty="0">
                <a:solidFill>
                  <a:srgbClr val="171514"/>
                </a:solidFill>
                <a:latin typeface="Microsoft Sans Serif"/>
                <a:cs typeface="Microsoft Sans Serif"/>
              </a:rPr>
              <a:t> </a:t>
            </a:r>
            <a:r>
              <a:rPr sz="550" spc="25" dirty="0">
                <a:solidFill>
                  <a:srgbClr val="171514"/>
                </a:solidFill>
                <a:latin typeface="Microsoft Sans Serif"/>
                <a:cs typeface="Microsoft Sans Serif"/>
              </a:rPr>
              <a:t>exterior</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cono</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endParaRPr sz="550">
              <a:latin typeface="Microsoft Sans Serif"/>
              <a:cs typeface="Microsoft Sans Serif"/>
            </a:endParaRPr>
          </a:p>
        </p:txBody>
      </p:sp>
      <p:sp>
        <p:nvSpPr>
          <p:cNvPr id="28" name="object 28"/>
          <p:cNvSpPr txBox="1"/>
          <p:nvPr/>
        </p:nvSpPr>
        <p:spPr>
          <a:xfrm>
            <a:off x="5841038" y="3803095"/>
            <a:ext cx="635000" cy="262890"/>
          </a:xfrm>
          <a:prstGeom prst="rect">
            <a:avLst/>
          </a:prstGeom>
        </p:spPr>
        <p:txBody>
          <a:bodyPr vert="horz" wrap="square" lIns="0" tIns="12700" rIns="0" bIns="0" rtlCol="0">
            <a:spAutoFit/>
          </a:bodyPr>
          <a:lstStyle/>
          <a:p>
            <a:pPr marL="12700" marR="5080">
              <a:lnSpc>
                <a:spcPct val="141500"/>
              </a:lnSpc>
              <a:spcBef>
                <a:spcPts val="100"/>
              </a:spcBef>
            </a:pPr>
            <a:r>
              <a:rPr sz="550" spc="15" dirty="0">
                <a:solidFill>
                  <a:srgbClr val="171514"/>
                </a:solidFill>
                <a:latin typeface="Microsoft Sans Serif"/>
                <a:cs typeface="Microsoft Sans Serif"/>
              </a:rPr>
              <a:t>protección</a:t>
            </a:r>
            <a:r>
              <a:rPr sz="550" spc="15"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Extra</a:t>
            </a:r>
            <a:r>
              <a:rPr lang="es-ES" sz="550" spc="5" dirty="0" smtClean="0">
                <a:solidFill>
                  <a:srgbClr val="171514"/>
                </a:solidFill>
                <a:latin typeface="Microsoft Sans Serif"/>
                <a:cs typeface="Microsoft Sans Serif"/>
              </a:rPr>
              <a:t> </a:t>
            </a:r>
            <a:r>
              <a:rPr sz="550" spc="25" dirty="0" smtClean="0">
                <a:solidFill>
                  <a:srgbClr val="171514"/>
                </a:solidFill>
                <a:latin typeface="Microsoft Sans Serif"/>
                <a:cs typeface="Microsoft Sans Serif"/>
              </a:rPr>
              <a:t>terminal</a:t>
            </a:r>
            <a:r>
              <a:rPr sz="550" spc="-5" dirty="0" smtClean="0">
                <a:solidFill>
                  <a:srgbClr val="171514"/>
                </a:solidFill>
                <a:latin typeface="Microsoft Sans Serif"/>
                <a:cs typeface="Microsoft Sans Serif"/>
              </a:rPr>
              <a:t> </a:t>
            </a:r>
            <a:r>
              <a:rPr sz="550" spc="5" dirty="0">
                <a:solidFill>
                  <a:srgbClr val="171514"/>
                </a:solidFill>
                <a:latin typeface="Microsoft Sans Serif"/>
                <a:cs typeface="Microsoft Sans Serif"/>
              </a:rPr>
              <a:t>necesaria</a:t>
            </a:r>
            <a:endParaRPr sz="550" dirty="0">
              <a:latin typeface="Microsoft Sans Serif"/>
              <a:cs typeface="Microsoft Sans Serif"/>
            </a:endParaRPr>
          </a:p>
        </p:txBody>
      </p:sp>
      <p:sp>
        <p:nvSpPr>
          <p:cNvPr id="29" name="object 29"/>
          <p:cNvSpPr txBox="1"/>
          <p:nvPr/>
        </p:nvSpPr>
        <p:spPr>
          <a:xfrm>
            <a:off x="8249466" y="3974850"/>
            <a:ext cx="823594" cy="89768"/>
          </a:xfrm>
          <a:prstGeom prst="rect">
            <a:avLst/>
          </a:prstGeom>
        </p:spPr>
        <p:txBody>
          <a:bodyPr vert="horz" wrap="square" lIns="0" tIns="12700" rIns="0" bIns="0" rtlCol="0">
            <a:spAutoFit/>
          </a:bodyPr>
          <a:lstStyle/>
          <a:p>
            <a:pPr marL="12700">
              <a:spcBef>
                <a:spcPts val="100"/>
              </a:spcBef>
            </a:pPr>
            <a:r>
              <a:rPr sz="500" spc="20" dirty="0">
                <a:solidFill>
                  <a:srgbClr val="171514"/>
                </a:solidFill>
                <a:latin typeface="Microsoft Sans Serif"/>
                <a:cs typeface="Microsoft Sans Serif"/>
              </a:rPr>
              <a:t>estructura</a:t>
            </a:r>
            <a:r>
              <a:rPr sz="500" spc="-20" dirty="0">
                <a:solidFill>
                  <a:srgbClr val="171514"/>
                </a:solidFill>
                <a:latin typeface="Microsoft Sans Serif"/>
                <a:cs typeface="Microsoft Sans Serif"/>
              </a:rPr>
              <a:t> </a:t>
            </a:r>
            <a:r>
              <a:rPr sz="500" spc="25" dirty="0">
                <a:solidFill>
                  <a:srgbClr val="171514"/>
                </a:solidFill>
                <a:latin typeface="Microsoft Sans Serif"/>
                <a:cs typeface="Microsoft Sans Serif"/>
              </a:rPr>
              <a:t>dentro</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del</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cono</a:t>
            </a:r>
            <a:endParaRPr sz="500">
              <a:latin typeface="Microsoft Sans Serif"/>
              <a:cs typeface="Microsoft Sans Serif"/>
            </a:endParaRPr>
          </a:p>
        </p:txBody>
      </p:sp>
      <p:sp>
        <p:nvSpPr>
          <p:cNvPr id="30" name="object 30"/>
          <p:cNvSpPr txBox="1"/>
          <p:nvPr/>
        </p:nvSpPr>
        <p:spPr>
          <a:xfrm>
            <a:off x="8249467" y="4076603"/>
            <a:ext cx="556895" cy="112851"/>
          </a:xfrm>
          <a:prstGeom prst="rect">
            <a:avLst/>
          </a:prstGeom>
        </p:spPr>
        <p:txBody>
          <a:bodyPr vert="horz" wrap="square" lIns="0" tIns="12700" rIns="0" bIns="0" rtlCol="0">
            <a:spAutoFit/>
          </a:bodyPr>
          <a:lstStyle/>
          <a:p>
            <a:pPr marL="12700">
              <a:spcBef>
                <a:spcPts val="100"/>
              </a:spcBef>
            </a:pPr>
            <a:r>
              <a:rPr sz="650" spc="20" dirty="0">
                <a:solidFill>
                  <a:srgbClr val="171514"/>
                </a:solidFill>
                <a:latin typeface="Microsoft Sans Serif"/>
                <a:cs typeface="Microsoft Sans Serif"/>
              </a:rPr>
              <a:t>de</a:t>
            </a:r>
            <a:r>
              <a:rPr sz="650" spc="-40" dirty="0">
                <a:solidFill>
                  <a:srgbClr val="171514"/>
                </a:solidFill>
                <a:latin typeface="Microsoft Sans Serif"/>
                <a:cs typeface="Microsoft Sans Serif"/>
              </a:rPr>
              <a:t> </a:t>
            </a:r>
            <a:r>
              <a:rPr sz="650" spc="20" dirty="0">
                <a:solidFill>
                  <a:srgbClr val="171514"/>
                </a:solidFill>
                <a:latin typeface="Microsoft Sans Serif"/>
                <a:cs typeface="Microsoft Sans Serif"/>
              </a:rPr>
              <a:t>protección</a:t>
            </a:r>
            <a:endParaRPr sz="650">
              <a:latin typeface="Microsoft Sans Serif"/>
              <a:cs typeface="Microsoft Sans Serif"/>
            </a:endParaRPr>
          </a:p>
        </p:txBody>
      </p:sp>
      <p:sp>
        <p:nvSpPr>
          <p:cNvPr id="31" name="object 31"/>
          <p:cNvSpPr txBox="1"/>
          <p:nvPr/>
        </p:nvSpPr>
        <p:spPr>
          <a:xfrm>
            <a:off x="6964836" y="4086407"/>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45</a:t>
            </a:r>
            <a:endParaRPr sz="800">
              <a:latin typeface="Microsoft Sans Serif"/>
              <a:cs typeface="Microsoft Sans Serif"/>
            </a:endParaRPr>
          </a:p>
        </p:txBody>
      </p:sp>
      <p:sp>
        <p:nvSpPr>
          <p:cNvPr id="32" name="object 32"/>
          <p:cNvSpPr txBox="1"/>
          <p:nvPr/>
        </p:nvSpPr>
        <p:spPr>
          <a:xfrm>
            <a:off x="7524550" y="4224990"/>
            <a:ext cx="142240" cy="135935"/>
          </a:xfrm>
          <a:prstGeom prst="rect">
            <a:avLst/>
          </a:prstGeom>
        </p:spPr>
        <p:txBody>
          <a:bodyPr vert="horz" wrap="square" lIns="0" tIns="12700" rIns="0" bIns="0" rtlCol="0">
            <a:spAutoFit/>
          </a:bodyPr>
          <a:lstStyle/>
          <a:p>
            <a:pPr marL="12700">
              <a:spcBef>
                <a:spcPts val="100"/>
              </a:spcBef>
            </a:pPr>
            <a:r>
              <a:rPr sz="800" spc="10" dirty="0">
                <a:solidFill>
                  <a:srgbClr val="171514"/>
                </a:solidFill>
                <a:latin typeface="Microsoft Sans Serif"/>
                <a:cs typeface="Microsoft Sans Serif"/>
              </a:rPr>
              <a:t>45</a:t>
            </a:r>
            <a:endParaRPr sz="800">
              <a:latin typeface="Microsoft Sans Serif"/>
              <a:cs typeface="Microsoft Sans Serif"/>
            </a:endParaRPr>
          </a:p>
        </p:txBody>
      </p:sp>
      <p:sp>
        <p:nvSpPr>
          <p:cNvPr id="33" name="object 33"/>
          <p:cNvSpPr txBox="1"/>
          <p:nvPr/>
        </p:nvSpPr>
        <p:spPr>
          <a:xfrm>
            <a:off x="5337173" y="4980652"/>
            <a:ext cx="3556635"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 </a:t>
            </a:r>
            <a:r>
              <a:rPr sz="700" b="1" spc="10" dirty="0">
                <a:solidFill>
                  <a:srgbClr val="171514"/>
                </a:solidFill>
                <a:latin typeface="Arial"/>
                <a:cs typeface="Arial"/>
              </a:rPr>
              <a:t>8.19</a:t>
            </a:r>
            <a:r>
              <a:rPr sz="700" spc="10" dirty="0">
                <a:solidFill>
                  <a:srgbClr val="171514"/>
                </a:solidFill>
                <a:latin typeface="Microsoft Sans Serif"/>
                <a:cs typeface="Microsoft Sans Serif"/>
              </a:rPr>
              <a:t>Cono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protección</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estructura</a:t>
            </a:r>
            <a:r>
              <a:rPr sz="700" dirty="0">
                <a:solidFill>
                  <a:srgbClr val="171514"/>
                </a:solidFill>
                <a:latin typeface="Microsoft Sans Serif"/>
                <a:cs typeface="Microsoft Sans Serif"/>
              </a:rPr>
              <a:t> (el </a:t>
            </a:r>
            <a:r>
              <a:rPr sz="700" spc="30" dirty="0">
                <a:solidFill>
                  <a:srgbClr val="171514"/>
                </a:solidFill>
                <a:latin typeface="Microsoft Sans Serif"/>
                <a:cs typeface="Microsoft Sans Serif"/>
              </a:rPr>
              <a:t>perfil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debe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dibujarse</a:t>
            </a:r>
            <a:r>
              <a:rPr sz="700" dirty="0">
                <a:solidFill>
                  <a:srgbClr val="171514"/>
                </a:solidFill>
                <a:latin typeface="Microsoft Sans Serif"/>
                <a:cs typeface="Microsoft Sans Serif"/>
              </a:rPr>
              <a:t> a </a:t>
            </a:r>
            <a:r>
              <a:rPr sz="700" spc="-5" dirty="0">
                <a:solidFill>
                  <a:srgbClr val="171514"/>
                </a:solidFill>
                <a:latin typeface="Microsoft Sans Serif"/>
                <a:cs typeface="Microsoft Sans Serif"/>
              </a:rPr>
              <a:t>escala).</a:t>
            </a:r>
            <a:endParaRPr sz="700">
              <a:latin typeface="Microsoft Sans Serif"/>
              <a:cs typeface="Microsoft Sans Serif"/>
            </a:endParaRPr>
          </a:p>
        </p:txBody>
      </p:sp>
      <p:sp>
        <p:nvSpPr>
          <p:cNvPr id="34" name="object 34"/>
          <p:cNvSpPr txBox="1"/>
          <p:nvPr/>
        </p:nvSpPr>
        <p:spPr>
          <a:xfrm>
            <a:off x="6197664" y="5972949"/>
            <a:ext cx="616585" cy="147476"/>
          </a:xfrm>
          <a:prstGeom prst="rect">
            <a:avLst/>
          </a:prstGeom>
          <a:solidFill>
            <a:srgbClr val="FFFFFF"/>
          </a:solidFill>
        </p:spPr>
        <p:txBody>
          <a:bodyPr vert="horz" wrap="square" lIns="0" tIns="31750" rIns="0" bIns="0" rtlCol="0">
            <a:spAutoFit/>
          </a:bodyPr>
          <a:lstStyle/>
          <a:p>
            <a:pPr marL="138430">
              <a:spcBef>
                <a:spcPts val="250"/>
              </a:spcBef>
            </a:pPr>
            <a:r>
              <a:rPr sz="750" i="1" dirty="0">
                <a:solidFill>
                  <a:srgbClr val="171514"/>
                </a:solidFill>
                <a:latin typeface="Arial"/>
                <a:cs typeface="Arial"/>
              </a:rPr>
              <a:t>S</a:t>
            </a:r>
            <a:r>
              <a:rPr sz="750" dirty="0">
                <a:solidFill>
                  <a:srgbClr val="171514"/>
                </a:solidFill>
                <a:latin typeface="Microsoft Sans Serif"/>
                <a:cs typeface="Microsoft Sans Serif"/>
              </a:rPr>
              <a:t>=20m</a:t>
            </a:r>
            <a:endParaRPr sz="750">
              <a:latin typeface="Microsoft Sans Serif"/>
              <a:cs typeface="Microsoft Sans Serif"/>
            </a:endParaRPr>
          </a:p>
        </p:txBody>
      </p:sp>
      <p:sp>
        <p:nvSpPr>
          <p:cNvPr id="35" name="object 35"/>
          <p:cNvSpPr txBox="1"/>
          <p:nvPr/>
        </p:nvSpPr>
        <p:spPr>
          <a:xfrm>
            <a:off x="8478163" y="5955022"/>
            <a:ext cx="330200" cy="132087"/>
          </a:xfrm>
          <a:prstGeom prst="rect">
            <a:avLst/>
          </a:prstGeom>
        </p:spPr>
        <p:txBody>
          <a:bodyPr vert="horz" wrap="square" lIns="0" tIns="16510" rIns="0" bIns="0" rtlCol="0">
            <a:spAutoFit/>
          </a:bodyPr>
          <a:lstStyle/>
          <a:p>
            <a:pPr marL="12700">
              <a:spcBef>
                <a:spcPts val="130"/>
              </a:spcBef>
            </a:pPr>
            <a:r>
              <a:rPr sz="750" i="1" spc="-90" dirty="0">
                <a:solidFill>
                  <a:srgbClr val="171514"/>
                </a:solidFill>
                <a:latin typeface="Arial"/>
                <a:cs typeface="Arial"/>
              </a:rPr>
              <a:t>S</a:t>
            </a:r>
            <a:r>
              <a:rPr sz="750" spc="-10" dirty="0">
                <a:solidFill>
                  <a:srgbClr val="171514"/>
                </a:solidFill>
                <a:latin typeface="Microsoft Sans Serif"/>
                <a:cs typeface="Microsoft Sans Serif"/>
              </a:rPr>
              <a:t>=</a:t>
            </a:r>
            <a:r>
              <a:rPr sz="750" spc="30" dirty="0">
                <a:solidFill>
                  <a:srgbClr val="171514"/>
                </a:solidFill>
                <a:latin typeface="Microsoft Sans Serif"/>
                <a:cs typeface="Microsoft Sans Serif"/>
              </a:rPr>
              <a:t>20m</a:t>
            </a:r>
            <a:endParaRPr sz="750">
              <a:latin typeface="Microsoft Sans Serif"/>
              <a:cs typeface="Microsoft Sans Serif"/>
            </a:endParaRPr>
          </a:p>
        </p:txBody>
      </p:sp>
      <p:sp>
        <p:nvSpPr>
          <p:cNvPr id="36" name="object 36"/>
          <p:cNvSpPr txBox="1"/>
          <p:nvPr/>
        </p:nvSpPr>
        <p:spPr>
          <a:xfrm>
            <a:off x="7908467" y="6211318"/>
            <a:ext cx="354330" cy="112851"/>
          </a:xfrm>
          <a:prstGeom prst="rect">
            <a:avLst/>
          </a:prstGeom>
        </p:spPr>
        <p:txBody>
          <a:bodyPr vert="horz" wrap="square" lIns="0" tIns="12700" rIns="0" bIns="0" rtlCol="0">
            <a:spAutoFit/>
          </a:bodyPr>
          <a:lstStyle/>
          <a:p>
            <a:pPr marL="12700">
              <a:spcBef>
                <a:spcPts val="100"/>
              </a:spcBef>
            </a:pPr>
            <a:r>
              <a:rPr sz="650" spc="20" dirty="0">
                <a:solidFill>
                  <a:srgbClr val="171514"/>
                </a:solidFill>
                <a:latin typeface="Microsoft Sans Serif"/>
                <a:cs typeface="Microsoft Sans Serif"/>
              </a:rPr>
              <a:t>cono</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1:1</a:t>
            </a:r>
            <a:endParaRPr sz="650">
              <a:latin typeface="Microsoft Sans Serif"/>
              <a:cs typeface="Microsoft Sans Serif"/>
            </a:endParaRPr>
          </a:p>
        </p:txBody>
      </p:sp>
      <p:sp>
        <p:nvSpPr>
          <p:cNvPr id="37" name="object 37"/>
          <p:cNvSpPr txBox="1"/>
          <p:nvPr/>
        </p:nvSpPr>
        <p:spPr>
          <a:xfrm>
            <a:off x="7355395" y="6572950"/>
            <a:ext cx="648970" cy="348615"/>
          </a:xfrm>
          <a:prstGeom prst="rect">
            <a:avLst/>
          </a:prstGeom>
        </p:spPr>
        <p:txBody>
          <a:bodyPr vert="horz" wrap="square" lIns="0" tIns="12700" rIns="0" bIns="0" rtlCol="0">
            <a:spAutoFit/>
          </a:bodyPr>
          <a:lstStyle/>
          <a:p>
            <a:pPr marL="12700">
              <a:spcBef>
                <a:spcPts val="100"/>
              </a:spcBef>
            </a:pPr>
            <a:r>
              <a:rPr sz="700" spc="10" dirty="0">
                <a:solidFill>
                  <a:srgbClr val="171514"/>
                </a:solidFill>
                <a:latin typeface="Microsoft Sans Serif"/>
                <a:cs typeface="Microsoft Sans Serif"/>
              </a:rPr>
              <a:t>45</a:t>
            </a:r>
            <a:r>
              <a:rPr sz="450" spc="10" dirty="0">
                <a:solidFill>
                  <a:srgbClr val="171514"/>
                </a:solidFill>
                <a:latin typeface="Microsoft Sans Serif"/>
                <a:cs typeface="Microsoft Sans Serif"/>
              </a:rPr>
              <a:t>o</a:t>
            </a:r>
            <a:endParaRPr sz="450">
              <a:latin typeface="Microsoft Sans Serif"/>
              <a:cs typeface="Microsoft Sans Serif"/>
            </a:endParaRPr>
          </a:p>
          <a:p>
            <a:pPr>
              <a:spcBef>
                <a:spcPts val="30"/>
              </a:spcBef>
            </a:pPr>
            <a:endParaRPr sz="1000">
              <a:latin typeface="Microsoft Sans Serif"/>
              <a:cs typeface="Microsoft Sans Serif"/>
            </a:endParaRPr>
          </a:p>
          <a:p>
            <a:pPr marL="241935"/>
            <a:r>
              <a:rPr sz="450" spc="15" dirty="0">
                <a:solidFill>
                  <a:srgbClr val="171514"/>
                </a:solidFill>
                <a:latin typeface="Microsoft Sans Serif"/>
                <a:cs typeface="Microsoft Sans Serif"/>
              </a:rPr>
              <a:t>mástil</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5" dirty="0">
                <a:solidFill>
                  <a:srgbClr val="171514"/>
                </a:solidFill>
                <a:latin typeface="Microsoft Sans Serif"/>
                <a:cs typeface="Microsoft Sans Serif"/>
              </a:rPr>
              <a:t> </a:t>
            </a:r>
            <a:r>
              <a:rPr sz="450" spc="5" dirty="0">
                <a:solidFill>
                  <a:srgbClr val="171514"/>
                </a:solidFill>
                <a:latin typeface="Microsoft Sans Serif"/>
                <a:cs typeface="Microsoft Sans Serif"/>
              </a:rPr>
              <a:t>10</a:t>
            </a:r>
            <a:r>
              <a:rPr sz="450" spc="-25" dirty="0">
                <a:solidFill>
                  <a:srgbClr val="171514"/>
                </a:solidFill>
                <a:latin typeface="Microsoft Sans Serif"/>
                <a:cs typeface="Microsoft Sans Serif"/>
              </a:rPr>
              <a:t> </a:t>
            </a:r>
            <a:r>
              <a:rPr sz="450" spc="45" dirty="0">
                <a:solidFill>
                  <a:srgbClr val="171514"/>
                </a:solidFill>
                <a:latin typeface="Microsoft Sans Serif"/>
                <a:cs typeface="Microsoft Sans Serif"/>
              </a:rPr>
              <a:t>m</a:t>
            </a:r>
            <a:endParaRPr sz="450">
              <a:latin typeface="Microsoft Sans Serif"/>
              <a:cs typeface="Microsoft Sans Serif"/>
            </a:endParaRPr>
          </a:p>
        </p:txBody>
      </p:sp>
      <p:sp>
        <p:nvSpPr>
          <p:cNvPr id="38" name="object 38"/>
          <p:cNvSpPr txBox="1"/>
          <p:nvPr/>
        </p:nvSpPr>
        <p:spPr>
          <a:xfrm>
            <a:off x="5337173" y="7343229"/>
            <a:ext cx="4244975" cy="299720"/>
          </a:xfrm>
          <a:prstGeom prst="rect">
            <a:avLst/>
          </a:prstGeom>
        </p:spPr>
        <p:txBody>
          <a:bodyPr vert="horz" wrap="square" lIns="0" tIns="12700" rIns="0" bIns="0" rtlCol="0">
            <a:spAutoFit/>
          </a:bodyPr>
          <a:lstStyle/>
          <a:p>
            <a:pPr marL="12700" marR="5080">
              <a:lnSpc>
                <a:spcPct val="120000"/>
              </a:lnSpc>
              <a:spcBef>
                <a:spcPts val="100"/>
              </a:spcBef>
            </a:pPr>
            <a:r>
              <a:rPr sz="750" b="1" spc="-10" dirty="0">
                <a:solidFill>
                  <a:srgbClr val="171514"/>
                </a:solidFill>
                <a:latin typeface="Arial"/>
                <a:cs typeface="Arial"/>
              </a:rPr>
              <a:t>FIGURA </a:t>
            </a:r>
            <a:r>
              <a:rPr sz="750" b="1" spc="15" dirty="0">
                <a:solidFill>
                  <a:srgbClr val="171514"/>
                </a:solidFill>
                <a:latin typeface="Arial"/>
                <a:cs typeface="Arial"/>
              </a:rPr>
              <a:t>8.20</a:t>
            </a:r>
            <a:r>
              <a:rPr sz="750" spc="15" dirty="0">
                <a:solidFill>
                  <a:srgbClr val="171514"/>
                </a:solidFill>
                <a:latin typeface="Microsoft Sans Serif"/>
                <a:cs typeface="Microsoft Sans Serif"/>
              </a:rPr>
              <a:t>Comparación</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zona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protegida</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protección</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1:1 y</a:t>
            </a:r>
            <a:r>
              <a:rPr sz="750" dirty="0">
                <a:solidFill>
                  <a:srgbClr val="171514"/>
                </a:solidFill>
                <a:latin typeface="Microsoft Sans Serif"/>
                <a:cs typeface="Microsoft Sans Serif"/>
              </a:rPr>
              <a:t> </a:t>
            </a:r>
            <a:r>
              <a:rPr sz="750" spc="15" dirty="0" err="1">
                <a:solidFill>
                  <a:srgbClr val="171514"/>
                </a:solidFill>
                <a:latin typeface="Microsoft Sans Serif"/>
                <a:cs typeface="Microsoft Sans Serif"/>
              </a:rPr>
              <a:t>esfera</a:t>
            </a:r>
            <a:r>
              <a:rPr sz="75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rodante</a:t>
            </a:r>
            <a:r>
              <a:rPr lang="es-ES" sz="750" spc="3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para</a:t>
            </a:r>
            <a:r>
              <a:rPr sz="750" spc="-1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mástil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10m</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(esquema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a:t>
            </a:r>
            <a:r>
              <a:rPr sz="750" spc="-5" dirty="0">
                <a:solidFill>
                  <a:srgbClr val="171514"/>
                </a:solidFill>
                <a:latin typeface="Microsoft Sans Serif"/>
                <a:cs typeface="Microsoft Sans Serif"/>
              </a:rPr>
              <a:t> escala</a:t>
            </a:r>
            <a:r>
              <a:rPr sz="750" spc="-5"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49876" y="7476579"/>
            <a:ext cx="4283075" cy="0"/>
          </a:xfrm>
          <a:custGeom>
            <a:avLst/>
            <a:gdLst/>
            <a:ahLst/>
            <a:cxnLst/>
            <a:rect l="l" t="t" r="r" b="b"/>
            <a:pathLst>
              <a:path w="4283075">
                <a:moveTo>
                  <a:pt x="0" y="0"/>
                </a:moveTo>
                <a:lnTo>
                  <a:pt x="4282503" y="0"/>
                </a:lnTo>
              </a:path>
            </a:pathLst>
          </a:custGeom>
          <a:ln w="6350">
            <a:solidFill>
              <a:srgbClr val="231F20"/>
            </a:solidFill>
          </a:ln>
        </p:spPr>
        <p:txBody>
          <a:bodyPr wrap="square" lIns="0" tIns="0" rIns="0" bIns="0" rtlCol="0"/>
          <a:lstStyle/>
          <a:p>
            <a:endParaRPr/>
          </a:p>
        </p:txBody>
      </p:sp>
      <p:sp>
        <p:nvSpPr>
          <p:cNvPr id="3" name="object 3"/>
          <p:cNvSpPr txBox="1"/>
          <p:nvPr/>
        </p:nvSpPr>
        <p:spPr>
          <a:xfrm>
            <a:off x="5337201"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4" name="object 4"/>
          <p:cNvSpPr txBox="1"/>
          <p:nvPr/>
        </p:nvSpPr>
        <p:spPr>
          <a:xfrm>
            <a:off x="9423656"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157</a:t>
            </a:r>
            <a:endParaRPr sz="900">
              <a:latin typeface="Arial"/>
              <a:cs typeface="Arial"/>
            </a:endParaRPr>
          </a:p>
        </p:txBody>
      </p:sp>
      <p:sp>
        <p:nvSpPr>
          <p:cNvPr id="5" name="object 5"/>
          <p:cNvSpPr txBox="1"/>
          <p:nvPr/>
        </p:nvSpPr>
        <p:spPr>
          <a:xfrm>
            <a:off x="5337175" y="756447"/>
            <a:ext cx="4329430" cy="6071870"/>
          </a:xfrm>
          <a:prstGeom prst="rect">
            <a:avLst/>
          </a:prstGeom>
        </p:spPr>
        <p:txBody>
          <a:bodyPr vert="horz" wrap="square" lIns="0" tIns="12700" rIns="0" bIns="0" rtlCol="0">
            <a:spAutoFit/>
          </a:bodyPr>
          <a:lstStyle/>
          <a:p>
            <a:pPr marL="237490" lvl="1" indent="-225425">
              <a:spcBef>
                <a:spcPts val="100"/>
              </a:spcBef>
              <a:buAutoNum type="arabicPeriod" startAt="6"/>
              <a:tabLst>
                <a:tab pos="238125" algn="l"/>
              </a:tabLst>
            </a:pPr>
            <a:r>
              <a:rPr sz="1050" b="1" spc="-25" dirty="0">
                <a:solidFill>
                  <a:srgbClr val="171514"/>
                </a:solidFill>
                <a:latin typeface="Arial"/>
                <a:cs typeface="Arial"/>
              </a:rPr>
              <a:t>TANQUES</a:t>
            </a:r>
            <a:r>
              <a:rPr sz="1050" b="1" spc="-20" dirty="0">
                <a:solidFill>
                  <a:srgbClr val="171514"/>
                </a:solidFill>
                <a:latin typeface="Arial"/>
                <a:cs typeface="Arial"/>
              </a:rPr>
              <a:t> </a:t>
            </a:r>
            <a:r>
              <a:rPr sz="1050" b="1" spc="-50" dirty="0">
                <a:solidFill>
                  <a:srgbClr val="171514"/>
                </a:solidFill>
                <a:latin typeface="Arial"/>
                <a:cs typeface="Arial"/>
              </a:rPr>
              <a:t>Y</a:t>
            </a:r>
            <a:r>
              <a:rPr sz="1050" b="1" spc="-20" dirty="0">
                <a:solidFill>
                  <a:srgbClr val="171514"/>
                </a:solidFill>
                <a:latin typeface="Arial"/>
                <a:cs typeface="Arial"/>
              </a:rPr>
              <a:t> </a:t>
            </a:r>
            <a:r>
              <a:rPr sz="1050" b="1" spc="-30" dirty="0">
                <a:solidFill>
                  <a:srgbClr val="171514"/>
                </a:solidFill>
                <a:latin typeface="Arial"/>
                <a:cs typeface="Arial"/>
              </a:rPr>
              <a:t>PILAS</a:t>
            </a:r>
            <a:endParaRPr sz="1050" dirty="0">
              <a:latin typeface="Arial"/>
              <a:cs typeface="Arial"/>
            </a:endParaRPr>
          </a:p>
          <a:p>
            <a:pPr marL="12700" marR="88265">
              <a:lnSpc>
                <a:spcPct val="133300"/>
              </a:lnSpc>
              <a:spcBef>
                <a:spcPts val="540"/>
              </a:spcBef>
            </a:pPr>
            <a:r>
              <a:rPr sz="750" spc="-5" dirty="0">
                <a:solidFill>
                  <a:srgbClr val="171514"/>
                </a:solidFill>
                <a:latin typeface="Microsoft Sans Serif"/>
                <a:cs typeface="Microsoft Sans Serif"/>
              </a:rPr>
              <a:t>Los </a:t>
            </a:r>
            <a:r>
              <a:rPr sz="750" spc="25" dirty="0">
                <a:solidFill>
                  <a:srgbClr val="171514"/>
                </a:solidFill>
                <a:latin typeface="Microsoft Sans Serif"/>
                <a:cs typeface="Microsoft Sans Serif"/>
              </a:rPr>
              <a:t>tanques de </a:t>
            </a:r>
            <a:r>
              <a:rPr sz="750" spc="15" dirty="0">
                <a:solidFill>
                  <a:srgbClr val="171514"/>
                </a:solidFill>
                <a:latin typeface="Microsoft Sans Serif"/>
                <a:cs typeface="Microsoft Sans Serif"/>
              </a:rPr>
              <a:t>acero </a:t>
            </a:r>
            <a:r>
              <a:rPr sz="750" spc="20" dirty="0">
                <a:solidFill>
                  <a:srgbClr val="171514"/>
                </a:solidFill>
                <a:latin typeface="Microsoft Sans Serif"/>
                <a:cs typeface="Microsoft Sans Serif"/>
              </a:rPr>
              <a:t>con techos metálicos fijos </a:t>
            </a:r>
            <a:r>
              <a:rPr sz="750" spc="35" dirty="0">
                <a:solidFill>
                  <a:srgbClr val="171514"/>
                </a:solidFill>
                <a:latin typeface="Microsoft Sans Serif"/>
                <a:cs typeface="Microsoft Sans Serif"/>
              </a:rPr>
              <a:t>o </a:t>
            </a:r>
            <a:r>
              <a:rPr sz="750" spc="30" dirty="0">
                <a:solidFill>
                  <a:srgbClr val="171514"/>
                </a:solidFill>
                <a:latin typeface="Microsoft Sans Serif"/>
                <a:cs typeface="Microsoft Sans Serif"/>
              </a:rPr>
              <a:t>flotantes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contengan </a:t>
            </a:r>
            <a:r>
              <a:rPr sz="750" spc="25" dirty="0">
                <a:solidFill>
                  <a:srgbClr val="171514"/>
                </a:solidFill>
                <a:latin typeface="Microsoft Sans Serif"/>
                <a:cs typeface="Microsoft Sans Serif"/>
              </a:rPr>
              <a:t>líquidos</a:t>
            </a:r>
            <a:r>
              <a:rPr sz="750" spc="25" dirty="0">
                <a:solidFill>
                  <a:srgbClr val="171514"/>
                </a:solidFill>
                <a:latin typeface="Microsoft Sans Serif"/>
                <a:cs typeface="Microsoft Sans Serif"/>
              </a:rPr>
              <a:t> </a:t>
            </a:r>
            <a:r>
              <a:rPr sz="750" spc="35" dirty="0">
                <a:solidFill>
                  <a:srgbClr val="171514"/>
                </a:solidFill>
                <a:latin typeface="Microsoft Sans Serif"/>
                <a:cs typeface="Microsoft Sans Serif"/>
              </a:rPr>
              <a:t>o </a:t>
            </a:r>
            <a:r>
              <a:rPr sz="750" dirty="0" smtClean="0">
                <a:solidFill>
                  <a:srgbClr val="171514"/>
                </a:solidFill>
                <a:latin typeface="Microsoft Sans Serif"/>
                <a:cs typeface="Microsoft Sans Serif"/>
              </a:rPr>
              <a:t>gases</a:t>
            </a:r>
            <a:r>
              <a:rPr lang="es-ES" sz="75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inflamables</a:t>
            </a:r>
            <a:r>
              <a:rPr sz="750" spc="25"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no </a:t>
            </a:r>
            <a:r>
              <a:rPr sz="750" spc="20" dirty="0">
                <a:solidFill>
                  <a:srgbClr val="171514"/>
                </a:solidFill>
                <a:latin typeface="Microsoft Sans Serif"/>
                <a:cs typeface="Microsoft Sans Serif"/>
              </a:rPr>
              <a:t>necesitarán </a:t>
            </a:r>
            <a:r>
              <a:rPr sz="750" spc="25" dirty="0">
                <a:solidFill>
                  <a:srgbClr val="171514"/>
                </a:solidFill>
                <a:latin typeface="Microsoft Sans Serif"/>
                <a:cs typeface="Microsoft Sans Serif"/>
              </a:rPr>
              <a:t>protección </a:t>
            </a:r>
            <a:r>
              <a:rPr sz="750" spc="30" dirty="0">
                <a:solidFill>
                  <a:srgbClr val="171514"/>
                </a:solidFill>
                <a:latin typeface="Microsoft Sans Serif"/>
                <a:cs typeface="Microsoft Sans Serif"/>
              </a:rPr>
              <a:t>contra </a:t>
            </a:r>
            <a:r>
              <a:rPr sz="750" spc="15" dirty="0">
                <a:solidFill>
                  <a:srgbClr val="171514"/>
                </a:solidFill>
                <a:latin typeface="Microsoft Sans Serif"/>
                <a:cs typeface="Microsoft Sans Serif"/>
              </a:rPr>
              <a:t>rayos </a:t>
            </a:r>
            <a:r>
              <a:rPr sz="750" spc="25" dirty="0">
                <a:solidFill>
                  <a:srgbClr val="171514"/>
                </a:solidFill>
                <a:latin typeface="Microsoft Sans Serif"/>
                <a:cs typeface="Microsoft Sans Serif"/>
              </a:rPr>
              <a:t>siempre </a:t>
            </a:r>
            <a:r>
              <a:rPr sz="750" spc="30" dirty="0">
                <a:solidFill>
                  <a:srgbClr val="171514"/>
                </a:solidFill>
                <a:latin typeface="Microsoft Sans Serif"/>
                <a:cs typeface="Microsoft Sans Serif"/>
              </a:rPr>
              <a:t>que </a:t>
            </a:r>
            <a:r>
              <a:rPr sz="750" spc="-20" dirty="0">
                <a:solidFill>
                  <a:srgbClr val="171514"/>
                </a:solidFill>
                <a:latin typeface="Microsoft Sans Serif"/>
                <a:cs typeface="Microsoft Sans Serif"/>
              </a:rPr>
              <a:t>(a) </a:t>
            </a:r>
            <a:r>
              <a:rPr sz="750" spc="25" dirty="0">
                <a:solidFill>
                  <a:srgbClr val="171514"/>
                </a:solidFill>
                <a:latin typeface="Microsoft Sans Serif"/>
                <a:cs typeface="Microsoft Sans Serif"/>
              </a:rPr>
              <a:t>todas </a:t>
            </a:r>
            <a:r>
              <a:rPr sz="750" dirty="0">
                <a:solidFill>
                  <a:srgbClr val="171514"/>
                </a:solidFill>
                <a:latin typeface="Microsoft Sans Serif"/>
                <a:cs typeface="Microsoft Sans Serif"/>
              </a:rPr>
              <a:t>las </a:t>
            </a:r>
            <a:r>
              <a:rPr sz="750" spc="25" dirty="0" err="1">
                <a:solidFill>
                  <a:srgbClr val="171514"/>
                </a:solidFill>
                <a:latin typeface="Microsoft Sans Serif"/>
                <a:cs typeface="Microsoft Sans Serif"/>
              </a:rPr>
              <a:t>partes</a:t>
            </a:r>
            <a:r>
              <a:rPr sz="750" spc="25" dirty="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metálicas</a:t>
            </a:r>
            <a:r>
              <a:rPr lang="es-ES" sz="750" spc="15"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tengan</a:t>
            </a:r>
            <a:r>
              <a:rPr sz="750" dirty="0" smtClean="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espesor</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mínimo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3/16̋</a:t>
            </a:r>
            <a:r>
              <a:rPr sz="750" dirty="0">
                <a:solidFill>
                  <a:srgbClr val="171514"/>
                </a:solidFill>
                <a:latin typeface="Microsoft Sans Serif"/>
                <a:cs typeface="Microsoft Sans Serif"/>
              </a:rPr>
              <a:t> (4,76 </a:t>
            </a:r>
            <a:r>
              <a:rPr sz="750" spc="40" dirty="0">
                <a:solidFill>
                  <a:srgbClr val="171514"/>
                </a:solidFill>
                <a:latin typeface="Microsoft Sans Serif"/>
                <a:cs typeface="Microsoft Sans Serif"/>
              </a:rPr>
              <a:t>mm)</a:t>
            </a:r>
            <a:r>
              <a:rPr sz="750" spc="5" dirty="0">
                <a:solidFill>
                  <a:srgbClr val="171514"/>
                </a:solidFill>
                <a:latin typeface="Microsoft Sans Serif"/>
                <a:cs typeface="Microsoft Sans Serif"/>
              </a:rPr>
              <a:t> y</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(b)</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a:t>
            </a:r>
            <a:r>
              <a:rPr sz="750" spc="5" dirty="0">
                <a:solidFill>
                  <a:srgbClr val="171514"/>
                </a:solidFill>
                <a:latin typeface="Microsoft Sans Serif"/>
                <a:cs typeface="Microsoft Sans Serif"/>
              </a:rPr>
              <a:t> base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esté</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contacto</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íntimo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dirty="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molido</a:t>
            </a:r>
            <a:r>
              <a:rPr lang="es-ES" sz="750" spc="3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en</a:t>
            </a:r>
            <a:r>
              <a:rPr sz="750" spc="-5"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todo</a:t>
            </a:r>
            <a:r>
              <a:rPr sz="750" spc="-5" dirty="0">
                <a:solidFill>
                  <a:srgbClr val="171514"/>
                </a:solidFill>
                <a:latin typeface="Microsoft Sans Serif"/>
                <a:cs typeface="Microsoft Sans Serif"/>
              </a:rPr>
              <a:t> </a:t>
            </a:r>
            <a:r>
              <a:rPr sz="750" spc="15" dirty="0" err="1">
                <a:solidFill>
                  <a:srgbClr val="171514"/>
                </a:solidFill>
                <a:latin typeface="Microsoft Sans Serif"/>
                <a:cs typeface="Microsoft Sans Serif"/>
              </a:rPr>
              <a:t>su</a:t>
            </a:r>
            <a:r>
              <a:rPr sz="750" spc="-5" dirty="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perí</a:t>
            </a:r>
            <a:r>
              <a:rPr lang="es-ES" sz="750" spc="40" dirty="0" smtClean="0">
                <a:solidFill>
                  <a:srgbClr val="171514"/>
                </a:solidFill>
                <a:latin typeface="Microsoft Sans Serif"/>
                <a:cs typeface="Microsoft Sans Serif"/>
              </a:rPr>
              <a:t>m</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hasta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profundidad</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90" dirty="0">
                <a:solidFill>
                  <a:srgbClr val="171514"/>
                </a:solidFill>
                <a:latin typeface="Lucida Sans Unicode"/>
                <a:cs typeface="Lucida Sans Unicode"/>
              </a:rPr>
              <a:t>≥50</a:t>
            </a:r>
            <a:r>
              <a:rPr sz="750" spc="-45" dirty="0">
                <a:solidFill>
                  <a:srgbClr val="171514"/>
                </a:solidFill>
                <a:latin typeface="Lucida Sans Unicode"/>
                <a:cs typeface="Lucida Sans Unicode"/>
              </a:rPr>
              <a:t> </a:t>
            </a:r>
            <a:r>
              <a:rPr sz="750" spc="15" dirty="0">
                <a:solidFill>
                  <a:srgbClr val="171514"/>
                </a:solidFill>
                <a:latin typeface="Microsoft Sans Serif"/>
                <a:cs typeface="Microsoft Sans Serif"/>
              </a:rPr>
              <a:t>cm.</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asegurar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err="1">
                <a:solidFill>
                  <a:srgbClr val="171514"/>
                </a:solidFill>
                <a:latin typeface="Microsoft Sans Serif"/>
                <a:cs typeface="Microsoft Sans Serif"/>
              </a:rPr>
              <a:t>resistencia</a:t>
            </a:r>
            <a:r>
              <a:rPr sz="750" spc="-5"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tierra</a:t>
            </a:r>
            <a:r>
              <a:rPr sz="750" spc="-5"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sea </a:t>
            </a:r>
            <a:r>
              <a:rPr sz="750" spc="35" dirty="0">
                <a:solidFill>
                  <a:srgbClr val="171514"/>
                </a:solidFill>
                <a:latin typeface="Microsoft Sans Serif"/>
                <a:cs typeface="Microsoft Sans Serif"/>
              </a:rPr>
              <a:t>inferior</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5</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ohmios</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tenga</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valor</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especificado</a:t>
            </a:r>
            <a:r>
              <a:rPr sz="750" spc="-5" dirty="0">
                <a:solidFill>
                  <a:srgbClr val="171514"/>
                </a:solidFill>
                <a:latin typeface="Microsoft Sans Serif"/>
                <a:cs typeface="Microsoft Sans Serif"/>
              </a:rPr>
              <a:t> </a:t>
            </a:r>
            <a:r>
              <a:rPr sz="750" spc="45" dirty="0">
                <a:solidFill>
                  <a:srgbClr val="171514"/>
                </a:solidFill>
                <a:latin typeface="Microsoft Sans Serif"/>
                <a:cs typeface="Microsoft Sans Serif"/>
              </a:rPr>
              <a:t>por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norma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adoptada</a:t>
            </a:r>
            <a:r>
              <a:rPr sz="750" spc="25" dirty="0">
                <a:solidFill>
                  <a:srgbClr val="171514"/>
                </a:solidFill>
                <a:latin typeface="Microsoft Sans Serif"/>
                <a:cs typeface="Microsoft Sans Serif"/>
              </a:rPr>
              <a:t>.</a:t>
            </a:r>
            <a:endParaRPr sz="750" dirty="0">
              <a:latin typeface="Microsoft Sans Serif"/>
              <a:cs typeface="Microsoft Sans Serif"/>
            </a:endParaRPr>
          </a:p>
          <a:p>
            <a:pPr marL="12700" marR="5080" indent="152400">
              <a:lnSpc>
                <a:spcPct val="133300"/>
              </a:lnSpc>
            </a:pPr>
            <a:r>
              <a:rPr sz="750" spc="-5"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tanques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techos</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metálicos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estar</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protegidos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terminales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aéreas</a:t>
            </a:r>
            <a:r>
              <a:rPr sz="750" spc="5" dirty="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mástiles</a:t>
            </a:r>
            <a:r>
              <a:rPr lang="es-ES" sz="750" spc="20"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o </a:t>
            </a:r>
            <a:r>
              <a:rPr sz="750" spc="5" dirty="0">
                <a:solidFill>
                  <a:srgbClr val="171514"/>
                </a:solidFill>
                <a:latin typeface="Microsoft Sans Serif"/>
                <a:cs typeface="Microsoft Sans Serif"/>
              </a:rPr>
              <a:t>cables </a:t>
            </a:r>
            <a:r>
              <a:rPr sz="750" spc="15" dirty="0">
                <a:solidFill>
                  <a:srgbClr val="171514"/>
                </a:solidFill>
                <a:latin typeface="Microsoft Sans Serif"/>
                <a:cs typeface="Microsoft Sans Serif"/>
              </a:rPr>
              <a:t>aéreos </a:t>
            </a:r>
            <a:r>
              <a:rPr sz="750" dirty="0">
                <a:solidFill>
                  <a:srgbClr val="171514"/>
                </a:solidFill>
                <a:latin typeface="Microsoft Sans Serif"/>
                <a:cs typeface="Microsoft Sans Serif"/>
              </a:rPr>
              <a:t>a </a:t>
            </a:r>
            <a:r>
              <a:rPr sz="750" spc="35" dirty="0">
                <a:solidFill>
                  <a:srgbClr val="171514"/>
                </a:solidFill>
                <a:latin typeface="Microsoft Sans Serif"/>
                <a:cs typeface="Microsoft Sans Serif"/>
              </a:rPr>
              <a:t>tierra </a:t>
            </a:r>
            <a:r>
              <a:rPr sz="750" spc="25" dirty="0">
                <a:solidFill>
                  <a:srgbClr val="171514"/>
                </a:solidFill>
                <a:latin typeface="Microsoft Sans Serif"/>
                <a:cs typeface="Microsoft Sans Serif"/>
              </a:rPr>
              <a:t>según lo </a:t>
            </a:r>
            <a:r>
              <a:rPr sz="750" spc="20" dirty="0">
                <a:solidFill>
                  <a:srgbClr val="171514"/>
                </a:solidFill>
                <a:latin typeface="Microsoft Sans Serif"/>
                <a:cs typeface="Microsoft Sans Serif"/>
              </a:rPr>
              <a:t>dicte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experiencia </a:t>
            </a:r>
            <a:r>
              <a:rPr sz="750" spc="5" dirty="0">
                <a:solidFill>
                  <a:srgbClr val="171514"/>
                </a:solidFill>
                <a:latin typeface="Microsoft Sans Serif"/>
                <a:cs typeface="Microsoft Sans Serif"/>
              </a:rPr>
              <a:t>y </a:t>
            </a:r>
            <a:r>
              <a:rPr sz="750" spc="25" dirty="0">
                <a:solidFill>
                  <a:srgbClr val="171514"/>
                </a:solidFill>
                <a:latin typeface="Microsoft Sans Serif"/>
                <a:cs typeface="Microsoft Sans Serif"/>
              </a:rPr>
              <a:t>lo </a:t>
            </a:r>
            <a:r>
              <a:rPr sz="750" spc="15" dirty="0">
                <a:solidFill>
                  <a:srgbClr val="171514"/>
                </a:solidFill>
                <a:latin typeface="Microsoft Sans Serif"/>
                <a:cs typeface="Microsoft Sans Serif"/>
              </a:rPr>
              <a:t>exija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norma</a:t>
            </a:r>
            <a:r>
              <a:rPr sz="750" spc="40" dirty="0">
                <a:solidFill>
                  <a:srgbClr val="171514"/>
                </a:solidFill>
                <a:latin typeface="Microsoft Sans Serif"/>
                <a:cs typeface="Microsoft Sans Serif"/>
              </a:rPr>
              <a:t> </a:t>
            </a:r>
            <a:r>
              <a:rPr sz="750" spc="-30" dirty="0">
                <a:solidFill>
                  <a:srgbClr val="171514"/>
                </a:solidFill>
                <a:latin typeface="Microsoft Sans Serif"/>
                <a:cs typeface="Microsoft Sans Serif"/>
              </a:rPr>
              <a:t>NFPA </a:t>
            </a:r>
            <a:r>
              <a:rPr sz="750" spc="10" dirty="0">
                <a:solidFill>
                  <a:srgbClr val="171514"/>
                </a:solidFill>
                <a:latin typeface="Microsoft Sans Serif"/>
                <a:cs typeface="Microsoft Sans Serif"/>
              </a:rPr>
              <a:t>780 </a:t>
            </a:r>
            <a:r>
              <a:rPr sz="750" spc="35" dirty="0">
                <a:solidFill>
                  <a:srgbClr val="171514"/>
                </a:solidFill>
                <a:latin typeface="Microsoft Sans Serif"/>
                <a:cs typeface="Microsoft Sans Serif"/>
              </a:rPr>
              <a:t>o </a:t>
            </a:r>
            <a:r>
              <a:rPr sz="750" spc="25" dirty="0" err="1" smtClean="0">
                <a:solidFill>
                  <a:srgbClr val="171514"/>
                </a:solidFill>
                <a:latin typeface="Microsoft Sans Serif"/>
                <a:cs typeface="Microsoft Sans Serif"/>
              </a:rPr>
              <a:t>cualquier</a:t>
            </a:r>
            <a:r>
              <a:rPr lang="es-ES" sz="750" spc="25" dirty="0" smtClean="0">
                <a:solidFill>
                  <a:srgbClr val="171514"/>
                </a:solidFill>
                <a:latin typeface="Microsoft Sans Serif"/>
                <a:cs typeface="Microsoft Sans Serif"/>
              </a:rPr>
              <a:t> </a:t>
            </a:r>
            <a:r>
              <a:rPr sz="750" spc="40" dirty="0" err="1" smtClean="0">
                <a:solidFill>
                  <a:srgbClr val="171514"/>
                </a:solidFill>
                <a:latin typeface="Microsoft Sans Serif"/>
                <a:cs typeface="Microsoft Sans Serif"/>
              </a:rPr>
              <a:t>otra</a:t>
            </a:r>
            <a:r>
              <a:rPr sz="750" spc="-10" dirty="0" smtClean="0">
                <a:solidFill>
                  <a:srgbClr val="171514"/>
                </a:solidFill>
                <a:latin typeface="Microsoft Sans Serif"/>
                <a:cs typeface="Microsoft Sans Serif"/>
              </a:rPr>
              <a:t> </a:t>
            </a:r>
            <a:r>
              <a:rPr sz="750" spc="40" dirty="0">
                <a:solidFill>
                  <a:srgbClr val="171514"/>
                </a:solidFill>
                <a:latin typeface="Microsoft Sans Serif"/>
                <a:cs typeface="Microsoft Sans Serif"/>
              </a:rPr>
              <a:t>norma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nacional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pertinente</a:t>
            </a:r>
            <a:r>
              <a:rPr sz="750" spc="30" dirty="0">
                <a:solidFill>
                  <a:srgbClr val="171514"/>
                </a:solidFill>
                <a:latin typeface="Microsoft Sans Serif"/>
                <a:cs typeface="Microsoft Sans Serif"/>
              </a:rPr>
              <a:t>.</a:t>
            </a:r>
            <a:endParaRPr sz="750" dirty="0">
              <a:latin typeface="Microsoft Sans Serif"/>
              <a:cs typeface="Microsoft Sans Serif"/>
            </a:endParaRPr>
          </a:p>
          <a:p>
            <a:pPr marL="12700" marR="346075" indent="152400">
              <a:lnSpc>
                <a:spcPts val="1200"/>
              </a:lnSpc>
              <a:spcBef>
                <a:spcPts val="90"/>
              </a:spcBef>
            </a:pPr>
            <a:r>
              <a:rPr sz="600" dirty="0">
                <a:solidFill>
                  <a:srgbClr val="171514"/>
                </a:solidFill>
                <a:latin typeface="Microsoft Sans Serif"/>
                <a:cs typeface="Microsoft Sans Serif"/>
              </a:rPr>
              <a:t>Todas</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las</a:t>
            </a:r>
            <a:r>
              <a:rPr sz="600" spc="-5" dirty="0">
                <a:solidFill>
                  <a:srgbClr val="171514"/>
                </a:solidFill>
                <a:latin typeface="Microsoft Sans Serif"/>
                <a:cs typeface="Microsoft Sans Serif"/>
              </a:rPr>
              <a:t> </a:t>
            </a:r>
            <a:r>
              <a:rPr sz="600" spc="15" dirty="0">
                <a:solidFill>
                  <a:srgbClr val="171514"/>
                </a:solidFill>
                <a:latin typeface="Microsoft Sans Serif"/>
                <a:cs typeface="Microsoft Sans Serif"/>
              </a:rPr>
              <a:t>uniones,</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acoplamientos</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conexiones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tuberías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deben</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ser</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eléctricamente</a:t>
            </a:r>
            <a:r>
              <a:rPr sz="600" dirty="0">
                <a:solidFill>
                  <a:srgbClr val="171514"/>
                </a:solidFill>
                <a:latin typeface="Microsoft Sans Serif"/>
                <a:cs typeface="Microsoft Sans Serif"/>
              </a:rPr>
              <a:t> </a:t>
            </a:r>
            <a:r>
              <a:rPr sz="600" spc="20" dirty="0">
                <a:solidFill>
                  <a:srgbClr val="171514"/>
                </a:solidFill>
                <a:latin typeface="Microsoft Sans Serif"/>
                <a:cs typeface="Microsoft Sans Serif"/>
              </a:rPr>
              <a:t>continuas</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y</a:t>
            </a:r>
            <a:r>
              <a:rPr sz="600" dirty="0">
                <a:solidFill>
                  <a:srgbClr val="171514"/>
                </a:solidFill>
                <a:latin typeface="Microsoft Sans Serif"/>
                <a:cs typeface="Microsoft Sans Serif"/>
              </a:rPr>
              <a:t> </a:t>
            </a:r>
            <a:r>
              <a:rPr sz="600" spc="20" dirty="0" err="1">
                <a:solidFill>
                  <a:srgbClr val="171514"/>
                </a:solidFill>
                <a:latin typeface="Microsoft Sans Serif"/>
                <a:cs typeface="Microsoft Sans Serif"/>
              </a:rPr>
              <a:t>todas</a:t>
            </a:r>
            <a:r>
              <a:rPr sz="600" spc="-5" dirty="0">
                <a:solidFill>
                  <a:srgbClr val="171514"/>
                </a:solidFill>
                <a:latin typeface="Microsoft Sans Serif"/>
                <a:cs typeface="Microsoft Sans Serif"/>
              </a:rPr>
              <a:t> </a:t>
            </a:r>
            <a:r>
              <a:rPr sz="600" dirty="0" smtClean="0">
                <a:solidFill>
                  <a:srgbClr val="171514"/>
                </a:solidFill>
                <a:latin typeface="Microsoft Sans Serif"/>
                <a:cs typeface="Microsoft Sans Serif"/>
              </a:rPr>
              <a:t>las</a:t>
            </a:r>
            <a:r>
              <a:rPr lang="es-ES" sz="600"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aberturas</a:t>
            </a:r>
            <a:r>
              <a:rPr sz="600" spc="-5"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vapor</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o</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gas</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deben</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estar</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cerradas</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o</a:t>
            </a:r>
            <a:r>
              <a:rPr sz="600" spc="-5" dirty="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5" dirty="0">
                <a:solidFill>
                  <a:srgbClr val="171514"/>
                </a:solidFill>
                <a:latin typeface="Microsoft Sans Serif"/>
                <a:cs typeface="Microsoft Sans Serif"/>
              </a:rPr>
              <a:t> </a:t>
            </a:r>
            <a:r>
              <a:rPr sz="600" spc="25" dirty="0">
                <a:solidFill>
                  <a:srgbClr val="171514"/>
                </a:solidFill>
                <a:latin typeface="Microsoft Sans Serif"/>
                <a:cs typeface="Microsoft Sans Serif"/>
              </a:rPr>
              <a:t>prueba</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dirty="0">
                <a:solidFill>
                  <a:srgbClr val="171514"/>
                </a:solidFill>
                <a:latin typeface="Microsoft Sans Serif"/>
                <a:cs typeface="Microsoft Sans Serif"/>
              </a:rPr>
              <a:t> </a:t>
            </a:r>
            <a:r>
              <a:rPr sz="600" spc="10" dirty="0">
                <a:solidFill>
                  <a:srgbClr val="171514"/>
                </a:solidFill>
                <a:latin typeface="Microsoft Sans Serif"/>
                <a:cs typeface="Microsoft Sans Serif"/>
              </a:rPr>
              <a:t>llamas.</a:t>
            </a:r>
            <a:endParaRPr sz="600" dirty="0">
              <a:latin typeface="Microsoft Sans Serif"/>
              <a:cs typeface="Microsoft Sans Serif"/>
            </a:endParaRPr>
          </a:p>
          <a:p>
            <a:pPr marL="12700" marR="5715" indent="152400">
              <a:lnSpc>
                <a:spcPts val="1200"/>
              </a:lnSpc>
            </a:pPr>
            <a:r>
              <a:rPr sz="750" spc="-15" dirty="0">
                <a:solidFill>
                  <a:srgbClr val="171514"/>
                </a:solidFill>
                <a:latin typeface="Microsoft Sans Serif"/>
                <a:cs typeface="Microsoft Sans Serif"/>
              </a:rPr>
              <a:t>Las</a:t>
            </a:r>
            <a:r>
              <a:rPr sz="750" spc="20" dirty="0">
                <a:solidFill>
                  <a:srgbClr val="171514"/>
                </a:solidFill>
                <a:latin typeface="Microsoft Sans Serif"/>
                <a:cs typeface="Microsoft Sans Serif"/>
              </a:rPr>
              <a:t> </a:t>
            </a:r>
            <a:r>
              <a:rPr sz="750" spc="15" dirty="0">
                <a:solidFill>
                  <a:srgbClr val="171514"/>
                </a:solidFill>
                <a:latin typeface="Microsoft Sans Serif"/>
                <a:cs typeface="Microsoft Sans Serif"/>
              </a:rPr>
              <a:t>chimeneas</a:t>
            </a:r>
            <a:r>
              <a:rPr sz="750" spc="20" dirty="0">
                <a:solidFill>
                  <a:srgbClr val="171514"/>
                </a:solidFill>
                <a:latin typeface="Microsoft Sans Serif"/>
                <a:cs typeface="Microsoft Sans Serif"/>
              </a:rPr>
              <a:t> </a:t>
            </a:r>
            <a:r>
              <a:rPr sz="750" spc="10" dirty="0">
                <a:solidFill>
                  <a:srgbClr val="171514"/>
                </a:solidFill>
                <a:latin typeface="Microsoft Sans Serif"/>
                <a:cs typeface="Microsoft Sans Serif"/>
              </a:rPr>
              <a:t>(chimeneas)</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humos</a:t>
            </a:r>
            <a:r>
              <a:rPr sz="750" spc="20" dirty="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20" dirty="0">
                <a:solidFill>
                  <a:srgbClr val="171514"/>
                </a:solidFill>
                <a:latin typeface="Microsoft Sans Serif"/>
                <a:cs typeface="Microsoft Sans Serif"/>
              </a:rPr>
              <a:t> polvos</a:t>
            </a:r>
            <a:r>
              <a:rPr sz="750" spc="25" dirty="0">
                <a:solidFill>
                  <a:srgbClr val="171514"/>
                </a:solidFill>
                <a:latin typeface="Microsoft Sans Serif"/>
                <a:cs typeface="Microsoft Sans Serif"/>
              </a:rPr>
              <a:t> deben</a:t>
            </a:r>
            <a:r>
              <a:rPr sz="750" spc="20" dirty="0">
                <a:solidFill>
                  <a:srgbClr val="171514"/>
                </a:solidFill>
                <a:latin typeface="Microsoft Sans Serif"/>
                <a:cs typeface="Microsoft Sans Serif"/>
              </a:rPr>
              <a:t> estar </a:t>
            </a:r>
            <a:r>
              <a:rPr sz="750" spc="30" dirty="0">
                <a:solidFill>
                  <a:srgbClr val="171514"/>
                </a:solidFill>
                <a:latin typeface="Microsoft Sans Serif"/>
                <a:cs typeface="Microsoft Sans Serif"/>
              </a:rPr>
              <a:t>protegidas</a:t>
            </a:r>
            <a:r>
              <a:rPr sz="750" spc="25" dirty="0">
                <a:solidFill>
                  <a:srgbClr val="171514"/>
                </a:solidFill>
                <a:latin typeface="Microsoft Sans Serif"/>
                <a:cs typeface="Microsoft Sans Serif"/>
              </a:rPr>
              <a:t> </a:t>
            </a:r>
            <a:r>
              <a:rPr sz="750" spc="45" dirty="0" err="1">
                <a:solidFill>
                  <a:srgbClr val="171514"/>
                </a:solidFill>
                <a:latin typeface="Microsoft Sans Serif"/>
                <a:cs typeface="Microsoft Sans Serif"/>
              </a:rPr>
              <a:t>por</a:t>
            </a:r>
            <a:r>
              <a:rPr sz="750" spc="2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terminales</a:t>
            </a:r>
            <a:r>
              <a:rPr lang="es-ES" sz="750" spc="2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aéreos</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parte </a:t>
            </a:r>
            <a:r>
              <a:rPr sz="750" spc="30" dirty="0">
                <a:solidFill>
                  <a:srgbClr val="171514"/>
                </a:solidFill>
                <a:latin typeface="Microsoft Sans Serif"/>
                <a:cs typeface="Microsoft Sans Serif"/>
              </a:rPr>
              <a:t>superior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chimenea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distribuidos </a:t>
            </a:r>
            <a:r>
              <a:rPr sz="750" spc="40" dirty="0">
                <a:solidFill>
                  <a:srgbClr val="171514"/>
                </a:solidFill>
                <a:latin typeface="Microsoft Sans Serif"/>
                <a:cs typeface="Microsoft Sans Serif"/>
              </a:rPr>
              <a:t>uniformemente </a:t>
            </a:r>
            <a:r>
              <a:rPr sz="750" spc="25" dirty="0">
                <a:solidFill>
                  <a:srgbClr val="171514"/>
                </a:solidFill>
                <a:latin typeface="Microsoft Sans Serif"/>
                <a:cs typeface="Microsoft Sans Serif"/>
              </a:rPr>
              <a:t>en </a:t>
            </a:r>
            <a:r>
              <a:rPr sz="750" spc="40" dirty="0">
                <a:solidFill>
                  <a:srgbClr val="171514"/>
                </a:solidFill>
                <a:latin typeface="Microsoft Sans Serif"/>
                <a:cs typeface="Microsoft Sans Serif"/>
              </a:rPr>
              <a:t>todo</a:t>
            </a:r>
            <a:r>
              <a:rPr sz="750" spc="40"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40" dirty="0" err="1" smtClean="0">
                <a:solidFill>
                  <a:srgbClr val="171514"/>
                </a:solidFill>
                <a:latin typeface="Microsoft Sans Serif"/>
                <a:cs typeface="Microsoft Sans Serif"/>
              </a:rPr>
              <a:t>perí</a:t>
            </a:r>
            <a:r>
              <a:rPr lang="es-ES" sz="750" spc="40" dirty="0" smtClean="0">
                <a:solidFill>
                  <a:srgbClr val="171514"/>
                </a:solidFill>
                <a:latin typeface="Microsoft Sans Serif"/>
                <a:cs typeface="Microsoft Sans Serif"/>
              </a:rPr>
              <a:t>m </a:t>
            </a:r>
            <a:r>
              <a:rPr sz="750" spc="20" dirty="0" smtClean="0">
                <a:solidFill>
                  <a:srgbClr val="171514"/>
                </a:solidFill>
                <a:latin typeface="Microsoft Sans Serif"/>
                <a:cs typeface="Microsoft Sans Serif"/>
              </a:rPr>
              <a:t>con </a:t>
            </a:r>
            <a:r>
              <a:rPr sz="750" spc="30" dirty="0">
                <a:solidFill>
                  <a:srgbClr val="171514"/>
                </a:solidFill>
                <a:latin typeface="Microsoft Sans Serif"/>
                <a:cs typeface="Microsoft Sans Serif"/>
              </a:rPr>
              <a:t>una </a:t>
            </a:r>
            <a:r>
              <a:rPr sz="750" spc="15" dirty="0">
                <a:solidFill>
                  <a:srgbClr val="171514"/>
                </a:solidFill>
                <a:latin typeface="Microsoft Sans Serif"/>
                <a:cs typeface="Microsoft Sans Serif"/>
              </a:rPr>
              <a:t>separación </a:t>
            </a:r>
            <a:r>
              <a:rPr sz="750" spc="30" dirty="0">
                <a:solidFill>
                  <a:srgbClr val="171514"/>
                </a:solidFill>
                <a:latin typeface="Microsoft Sans Serif"/>
                <a:cs typeface="Microsoft Sans Serif"/>
              </a:rPr>
              <a:t>máxima </a:t>
            </a:r>
            <a:r>
              <a:rPr sz="750" spc="25" dirty="0">
                <a:solidFill>
                  <a:srgbClr val="171514"/>
                </a:solidFill>
                <a:latin typeface="Microsoft Sans Serif"/>
                <a:cs typeface="Microsoft Sans Serif"/>
              </a:rPr>
              <a:t>de </a:t>
            </a:r>
            <a:r>
              <a:rPr sz="750" spc="5" dirty="0">
                <a:solidFill>
                  <a:srgbClr val="171514"/>
                </a:solidFill>
                <a:latin typeface="Microsoft Sans Serif"/>
                <a:cs typeface="Microsoft Sans Serif"/>
              </a:rPr>
              <a:t>2,5 </a:t>
            </a:r>
            <a:r>
              <a:rPr sz="750" spc="30" dirty="0">
                <a:solidFill>
                  <a:srgbClr val="171514"/>
                </a:solidFill>
                <a:latin typeface="Microsoft Sans Serif"/>
                <a:cs typeface="Microsoft Sans Serif"/>
              </a:rPr>
              <a:t>m. </a:t>
            </a:r>
            <a:r>
              <a:rPr sz="750" spc="-15" dirty="0">
                <a:solidFill>
                  <a:srgbClr val="171514"/>
                </a:solidFill>
                <a:latin typeface="Microsoft Sans Serif"/>
                <a:cs typeface="Microsoft Sans Serif"/>
              </a:rPr>
              <a:t>La </a:t>
            </a:r>
            <a:r>
              <a:rPr sz="750" spc="40" dirty="0">
                <a:solidFill>
                  <a:srgbClr val="171514"/>
                </a:solidFill>
                <a:latin typeface="Microsoft Sans Serif"/>
                <a:cs typeface="Microsoft Sans Serif"/>
              </a:rPr>
              <a:t>longitud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terminales depende </a:t>
            </a:r>
            <a:r>
              <a:rPr sz="750" spc="20" dirty="0">
                <a:solidFill>
                  <a:srgbClr val="171514"/>
                </a:solidFill>
                <a:latin typeface="Microsoft Sans Serif"/>
                <a:cs typeface="Microsoft Sans Serif"/>
              </a:rPr>
              <a:t>del </a:t>
            </a:r>
            <a:r>
              <a:rPr sz="750" spc="40" dirty="0">
                <a:solidFill>
                  <a:srgbClr val="171514"/>
                </a:solidFill>
                <a:latin typeface="Microsoft Sans Serif"/>
                <a:cs typeface="Microsoft Sans Serif"/>
              </a:rPr>
              <a:t>tipo</a:t>
            </a:r>
            <a:r>
              <a:rPr sz="750" spc="4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gas </a:t>
            </a:r>
            <a:r>
              <a:rPr sz="750" spc="35" dirty="0" smtClean="0">
                <a:solidFill>
                  <a:srgbClr val="171514"/>
                </a:solidFill>
                <a:latin typeface="Microsoft Sans Serif"/>
                <a:cs typeface="Microsoft Sans Serif"/>
              </a:rPr>
              <a:t>o</a:t>
            </a:r>
            <a:r>
              <a:rPr lang="es-ES" sz="750" spc="3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polvo</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emitido.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Va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desde</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0,5</a:t>
            </a:r>
            <a:r>
              <a:rPr sz="750" spc="-5" dirty="0">
                <a:solidFill>
                  <a:srgbClr val="171514"/>
                </a:solidFill>
                <a:latin typeface="Microsoft Sans Serif"/>
                <a:cs typeface="Microsoft Sans Serif"/>
              </a:rPr>
              <a:t> </a:t>
            </a:r>
            <a:r>
              <a:rPr sz="750" spc="75" dirty="0">
                <a:solidFill>
                  <a:srgbClr val="171514"/>
                </a:solidFill>
                <a:latin typeface="Microsoft Sans Serif"/>
                <a:cs typeface="Microsoft Sans Serif"/>
              </a:rPr>
              <a:t>m</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emisiones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inflamables</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hasta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1,5</a:t>
            </a:r>
            <a:r>
              <a:rPr sz="750" spc="-5" dirty="0">
                <a:solidFill>
                  <a:srgbClr val="171514"/>
                </a:solidFill>
                <a:latin typeface="Microsoft Sans Serif"/>
                <a:cs typeface="Microsoft Sans Serif"/>
              </a:rPr>
              <a:t> </a:t>
            </a:r>
            <a:r>
              <a:rPr sz="750" spc="75" dirty="0">
                <a:solidFill>
                  <a:srgbClr val="171514"/>
                </a:solidFill>
                <a:latin typeface="Microsoft Sans Serif"/>
                <a:cs typeface="Microsoft Sans Serif"/>
              </a:rPr>
              <a:t>m</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caso</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gases</a:t>
            </a:r>
            <a:r>
              <a:rPr lang="es-ES" sz="750" dirty="0" smtClean="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o</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polvos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explosivos.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Si</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utiliza</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tiro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forzado,</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40" dirty="0">
                <a:solidFill>
                  <a:srgbClr val="171514"/>
                </a:solidFill>
                <a:latin typeface="Microsoft Sans Serif"/>
                <a:cs typeface="Microsoft Sans Serif"/>
              </a:rPr>
              <a:t>longitud</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los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terminales</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no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debe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ser</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inferior</a:t>
            </a:r>
            <a:r>
              <a:rPr sz="750" dirty="0">
                <a:solidFill>
                  <a:srgbClr val="171514"/>
                </a:solidFill>
                <a:latin typeface="Microsoft Sans Serif"/>
                <a:cs typeface="Microsoft Sans Serif"/>
              </a:rPr>
              <a:t> </a:t>
            </a:r>
            <a:r>
              <a:rPr sz="750" dirty="0" smtClean="0">
                <a:solidFill>
                  <a:srgbClr val="171514"/>
                </a:solidFill>
                <a:latin typeface="Microsoft Sans Serif"/>
                <a:cs typeface="Microsoft Sans Serif"/>
              </a:rPr>
              <a:t>a</a:t>
            </a:r>
            <a:r>
              <a:rPr lang="es-ES" sz="750"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4,5 </a:t>
            </a:r>
            <a:r>
              <a:rPr sz="750" spc="30" dirty="0">
                <a:solidFill>
                  <a:srgbClr val="171514"/>
                </a:solidFill>
                <a:latin typeface="Microsoft Sans Serif"/>
                <a:cs typeface="Microsoft Sans Serif"/>
              </a:rPr>
              <a:t>m. </a:t>
            </a:r>
            <a:r>
              <a:rPr sz="750" spc="10" dirty="0">
                <a:solidFill>
                  <a:srgbClr val="171514"/>
                </a:solidFill>
                <a:latin typeface="Microsoft Sans Serif"/>
                <a:cs typeface="Microsoft Sans Serif"/>
              </a:rPr>
              <a:t>Además, </a:t>
            </a:r>
            <a:r>
              <a:rPr sz="750" dirty="0">
                <a:solidFill>
                  <a:srgbClr val="171514"/>
                </a:solidFill>
                <a:latin typeface="Microsoft Sans Serif"/>
                <a:cs typeface="Microsoft Sans Serif"/>
              </a:rPr>
              <a:t>si </a:t>
            </a:r>
            <a:r>
              <a:rPr sz="750" spc="10" dirty="0">
                <a:solidFill>
                  <a:srgbClr val="171514"/>
                </a:solidFill>
                <a:latin typeface="Microsoft Sans Serif"/>
                <a:cs typeface="Microsoft Sans Serif"/>
              </a:rPr>
              <a:t>los </a:t>
            </a:r>
            <a:r>
              <a:rPr sz="750" dirty="0">
                <a:solidFill>
                  <a:srgbClr val="171514"/>
                </a:solidFill>
                <a:latin typeface="Microsoft Sans Serif"/>
                <a:cs typeface="Microsoft Sans Serif"/>
              </a:rPr>
              <a:t>gases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combustión </a:t>
            </a:r>
            <a:r>
              <a:rPr sz="750" spc="20" dirty="0">
                <a:solidFill>
                  <a:srgbClr val="171514"/>
                </a:solidFill>
                <a:latin typeface="Microsoft Sans Serif"/>
                <a:cs typeface="Microsoft Sans Serif"/>
              </a:rPr>
              <a:t>son </a:t>
            </a:r>
            <a:r>
              <a:rPr sz="750" spc="15" dirty="0">
                <a:solidFill>
                  <a:srgbClr val="171514"/>
                </a:solidFill>
                <a:latin typeface="Microsoft Sans Serif"/>
                <a:cs typeface="Microsoft Sans Serif"/>
              </a:rPr>
              <a:t>corrosivos, </a:t>
            </a:r>
            <a:r>
              <a:rPr sz="750" spc="-5" dirty="0">
                <a:solidFill>
                  <a:srgbClr val="171514"/>
                </a:solidFill>
                <a:latin typeface="Microsoft Sans Serif"/>
                <a:cs typeface="Microsoft Sans Serif"/>
              </a:rPr>
              <a:t>se </a:t>
            </a:r>
            <a:r>
              <a:rPr sz="750" spc="30" dirty="0">
                <a:solidFill>
                  <a:srgbClr val="171514"/>
                </a:solidFill>
                <a:latin typeface="Microsoft Sans Serif"/>
                <a:cs typeface="Microsoft Sans Serif"/>
              </a:rPr>
              <a:t>requiere una </a:t>
            </a:r>
            <a:r>
              <a:rPr sz="750" spc="5" dirty="0">
                <a:solidFill>
                  <a:srgbClr val="171514"/>
                </a:solidFill>
                <a:latin typeface="Microsoft Sans Serif"/>
                <a:cs typeface="Microsoft Sans Serif"/>
              </a:rPr>
              <a:t>capa </a:t>
            </a:r>
            <a:r>
              <a:rPr sz="750" spc="25" dirty="0">
                <a:solidFill>
                  <a:srgbClr val="171514"/>
                </a:solidFill>
                <a:latin typeface="Microsoft Sans Serif"/>
                <a:cs typeface="Microsoft Sans Serif"/>
              </a:rPr>
              <a:t>de </a:t>
            </a:r>
            <a:r>
              <a:rPr sz="750" spc="40" dirty="0" err="1">
                <a:solidFill>
                  <a:srgbClr val="171514"/>
                </a:solidFill>
                <a:latin typeface="Microsoft Sans Serif"/>
                <a:cs typeface="Microsoft Sans Serif"/>
              </a:rPr>
              <a:t>plomo</a:t>
            </a:r>
            <a:r>
              <a:rPr sz="750" spc="4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1,6 </a:t>
            </a:r>
            <a:r>
              <a:rPr sz="750" spc="75" dirty="0">
                <a:solidFill>
                  <a:srgbClr val="171514"/>
                </a:solidFill>
                <a:latin typeface="Microsoft Sans Serif"/>
                <a:cs typeface="Microsoft Sans Serif"/>
              </a:rPr>
              <a:t>mm </a:t>
            </a:r>
            <a:r>
              <a:rPr sz="750" spc="25" dirty="0">
                <a:solidFill>
                  <a:srgbClr val="171514"/>
                </a:solidFill>
                <a:latin typeface="Microsoft Sans Serif"/>
                <a:cs typeface="Microsoft Sans Serif"/>
              </a:rPr>
              <a:t>de </a:t>
            </a:r>
            <a:r>
              <a:rPr sz="750" spc="15" dirty="0">
                <a:solidFill>
                  <a:srgbClr val="171514"/>
                </a:solidFill>
                <a:latin typeface="Microsoft Sans Serif"/>
                <a:cs typeface="Microsoft Sans Serif"/>
              </a:rPr>
              <a:t>espesor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terminales de </a:t>
            </a:r>
            <a:r>
              <a:rPr sz="750" spc="15" dirty="0">
                <a:solidFill>
                  <a:srgbClr val="171514"/>
                </a:solidFill>
                <a:latin typeface="Microsoft Sans Serif"/>
                <a:cs typeface="Microsoft Sans Serif"/>
              </a:rPr>
              <a:t>aire. </a:t>
            </a:r>
            <a:r>
              <a:rPr sz="750" spc="-20" dirty="0">
                <a:solidFill>
                  <a:srgbClr val="171514"/>
                </a:solidFill>
                <a:latin typeface="Microsoft Sans Serif"/>
                <a:cs typeface="Microsoft Sans Serif"/>
              </a:rPr>
              <a:t>En </a:t>
            </a:r>
            <a:r>
              <a:rPr sz="750" spc="30" dirty="0">
                <a:solidFill>
                  <a:srgbClr val="171514"/>
                </a:solidFill>
                <a:latin typeface="Microsoft Sans Serif"/>
                <a:cs typeface="Microsoft Sans Serif"/>
              </a:rPr>
              <a:t>todos </a:t>
            </a:r>
            <a:r>
              <a:rPr sz="750" spc="10" dirty="0">
                <a:solidFill>
                  <a:srgbClr val="171514"/>
                </a:solidFill>
                <a:latin typeface="Microsoft Sans Serif"/>
                <a:cs typeface="Microsoft Sans Serif"/>
              </a:rPr>
              <a:t>los </a:t>
            </a:r>
            <a:r>
              <a:rPr sz="750" spc="-5" dirty="0">
                <a:solidFill>
                  <a:srgbClr val="171514"/>
                </a:solidFill>
                <a:latin typeface="Microsoft Sans Serif"/>
                <a:cs typeface="Microsoft Sans Serif"/>
              </a:rPr>
              <a:t>casos se </a:t>
            </a:r>
            <a:r>
              <a:rPr sz="750" spc="30" dirty="0">
                <a:solidFill>
                  <a:srgbClr val="171514"/>
                </a:solidFill>
                <a:latin typeface="Microsoft Sans Serif"/>
                <a:cs typeface="Microsoft Sans Serif"/>
              </a:rPr>
              <a:t>requiere </a:t>
            </a:r>
            <a:r>
              <a:rPr sz="750" spc="45" dirty="0">
                <a:solidFill>
                  <a:srgbClr val="171514"/>
                </a:solidFill>
                <a:latin typeface="Microsoft Sans Serif"/>
                <a:cs typeface="Microsoft Sans Serif"/>
              </a:rPr>
              <a:t>un mínimo</a:t>
            </a:r>
            <a:r>
              <a:rPr sz="750" spc="45"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20" dirty="0" smtClean="0">
                <a:solidFill>
                  <a:srgbClr val="171514"/>
                </a:solidFill>
                <a:latin typeface="Microsoft Sans Serif"/>
                <a:cs typeface="Microsoft Sans Serif"/>
              </a:rPr>
              <a:t>dos</a:t>
            </a:r>
            <a:r>
              <a:rPr lang="es-ES" sz="750" spc="2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bajantes</a:t>
            </a:r>
            <a:r>
              <a:rPr sz="750" spc="15" dirty="0">
                <a:solidFill>
                  <a:srgbClr val="171514"/>
                </a:solidFill>
                <a:latin typeface="Microsoft Sans Serif"/>
                <a:cs typeface="Microsoft Sans Serif"/>
              </a:rPr>
              <a:t>.</a:t>
            </a:r>
            <a:endParaRPr sz="750" dirty="0">
              <a:latin typeface="Microsoft Sans Serif"/>
              <a:cs typeface="Microsoft Sans Serif"/>
            </a:endParaRPr>
          </a:p>
          <a:p>
            <a:pPr marL="12700" marR="75565" indent="152400">
              <a:lnSpc>
                <a:spcPts val="1200"/>
              </a:lnSpc>
            </a:pPr>
            <a:r>
              <a:rPr sz="800" spc="-15" dirty="0">
                <a:solidFill>
                  <a:srgbClr val="171514"/>
                </a:solidFill>
                <a:latin typeface="Microsoft Sans Serif"/>
                <a:cs typeface="Microsoft Sans Serif"/>
              </a:rPr>
              <a:t>La </a:t>
            </a:r>
            <a:r>
              <a:rPr sz="800" spc="35" dirty="0">
                <a:solidFill>
                  <a:srgbClr val="171514"/>
                </a:solidFill>
                <a:latin typeface="Microsoft Sans Serif"/>
                <a:cs typeface="Microsoft Sans Serif"/>
              </a:rPr>
              <a:t>información anterior </a:t>
            </a:r>
            <a:r>
              <a:rPr sz="800" spc="25" dirty="0">
                <a:solidFill>
                  <a:srgbClr val="171514"/>
                </a:solidFill>
                <a:latin typeface="Microsoft Sans Serif"/>
                <a:cs typeface="Microsoft Sans Serif"/>
              </a:rPr>
              <a:t>debe </a:t>
            </a:r>
            <a:r>
              <a:rPr sz="800" spc="20" dirty="0">
                <a:solidFill>
                  <a:srgbClr val="171514"/>
                </a:solidFill>
                <a:latin typeface="Microsoft Sans Serif"/>
                <a:cs typeface="Microsoft Sans Serif"/>
              </a:rPr>
              <a:t>utilizarse </a:t>
            </a:r>
            <a:r>
              <a:rPr sz="800" spc="35" dirty="0">
                <a:solidFill>
                  <a:srgbClr val="171514"/>
                </a:solidFill>
                <a:latin typeface="Microsoft Sans Serif"/>
                <a:cs typeface="Microsoft Sans Serif"/>
              </a:rPr>
              <a:t>como </a:t>
            </a:r>
            <a:r>
              <a:rPr sz="800" spc="30" dirty="0">
                <a:solidFill>
                  <a:srgbClr val="171514"/>
                </a:solidFill>
                <a:latin typeface="Microsoft Sans Serif"/>
                <a:cs typeface="Microsoft Sans Serif"/>
              </a:rPr>
              <a:t>una guía preliminar. </a:t>
            </a:r>
            <a:r>
              <a:rPr sz="800" spc="5" dirty="0">
                <a:solidFill>
                  <a:srgbClr val="171514"/>
                </a:solidFill>
                <a:latin typeface="Microsoft Sans Serif"/>
                <a:cs typeface="Microsoft Sans Serif"/>
              </a:rPr>
              <a:t>Para </a:t>
            </a:r>
            <a:r>
              <a:rPr sz="800" spc="30" dirty="0">
                <a:solidFill>
                  <a:srgbClr val="171514"/>
                </a:solidFill>
                <a:latin typeface="Microsoft Sans Serif"/>
                <a:cs typeface="Microsoft Sans Serif"/>
              </a:rPr>
              <a:t>una </a:t>
            </a:r>
            <a:r>
              <a:rPr sz="800" spc="15" dirty="0" err="1">
                <a:solidFill>
                  <a:srgbClr val="171514"/>
                </a:solidFill>
                <a:latin typeface="Microsoft Sans Serif"/>
                <a:cs typeface="Microsoft Sans Serif"/>
              </a:rPr>
              <a:t>póliza</a:t>
            </a:r>
            <a:r>
              <a:rPr sz="800" spc="15" dirty="0">
                <a:solidFill>
                  <a:srgbClr val="171514"/>
                </a:solidFill>
                <a:latin typeface="Microsoft Sans Serif"/>
                <a:cs typeface="Microsoft Sans Serif"/>
              </a:rPr>
              <a:t> </a:t>
            </a:r>
            <a:r>
              <a:rPr sz="800" spc="25" dirty="0" smtClean="0">
                <a:solidFill>
                  <a:srgbClr val="171514"/>
                </a:solidFill>
                <a:latin typeface="Microsoft Sans Serif"/>
                <a:cs typeface="Microsoft Sans Serif"/>
              </a:rPr>
              <a:t>de</a:t>
            </a:r>
            <a:r>
              <a:rPr lang="es-ES" sz="800" spc="25"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protección</a:t>
            </a:r>
            <a:r>
              <a:rPr sz="800" spc="-5" dirty="0" smtClean="0">
                <a:solidFill>
                  <a:srgbClr val="171514"/>
                </a:solidFill>
                <a:latin typeface="Microsoft Sans Serif"/>
                <a:cs typeface="Microsoft Sans Serif"/>
              </a:rPr>
              <a:t> </a:t>
            </a:r>
            <a:r>
              <a:rPr sz="800" spc="35" dirty="0">
                <a:solidFill>
                  <a:srgbClr val="171514"/>
                </a:solidFill>
                <a:latin typeface="Microsoft Sans Serif"/>
                <a:cs typeface="Microsoft Sans Serif"/>
              </a:rPr>
              <a:t>integral</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debe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considerar</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su</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totalidad</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norma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designada</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completa</a:t>
            </a:r>
            <a:r>
              <a:rPr sz="800" spc="-5"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spc="-10" dirty="0" smtClean="0">
                <a:solidFill>
                  <a:srgbClr val="171514"/>
                </a:solidFill>
                <a:latin typeface="Microsoft Sans Serif"/>
                <a:cs typeface="Microsoft Sans Serif"/>
              </a:rPr>
              <a:t>se </a:t>
            </a:r>
            <a:r>
              <a:rPr sz="800" spc="5" dirty="0">
                <a:solidFill>
                  <a:srgbClr val="171514"/>
                </a:solidFill>
                <a:latin typeface="Microsoft Sans Serif"/>
                <a:cs typeface="Microsoft Sans Serif"/>
              </a:rPr>
              <a:t>va</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a</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utilizar</a:t>
            </a:r>
            <a:r>
              <a:rPr sz="800" spc="20" dirty="0">
                <a:solidFill>
                  <a:srgbClr val="171514"/>
                </a:solidFill>
                <a:latin typeface="Microsoft Sans Serif"/>
                <a:cs typeface="Microsoft Sans Serif"/>
              </a:rPr>
              <a:t>.</a:t>
            </a:r>
            <a:endParaRPr sz="800" dirty="0">
              <a:latin typeface="Microsoft Sans Serif"/>
              <a:cs typeface="Microsoft Sans Serif"/>
            </a:endParaRPr>
          </a:p>
          <a:p>
            <a:pPr>
              <a:lnSpc>
                <a:spcPct val="100000"/>
              </a:lnSpc>
            </a:pPr>
            <a:endParaRPr sz="1350" dirty="0">
              <a:latin typeface="Microsoft Sans Serif"/>
              <a:cs typeface="Microsoft Sans Serif"/>
            </a:endParaRPr>
          </a:p>
          <a:p>
            <a:pPr marL="195580" marR="1872614" lvl="1" indent="-195580">
              <a:lnSpc>
                <a:spcPct val="137300"/>
              </a:lnSpc>
              <a:buAutoNum type="arabicPeriod" startAt="7"/>
              <a:tabLst>
                <a:tab pos="195580" algn="l"/>
              </a:tabLst>
            </a:pPr>
            <a:r>
              <a:rPr sz="850" b="1" spc="-15" dirty="0">
                <a:solidFill>
                  <a:srgbClr val="171514"/>
                </a:solidFill>
                <a:latin typeface="Arial"/>
                <a:cs typeface="Arial"/>
              </a:rPr>
              <a:t>PROTECCIÓN</a:t>
            </a:r>
            <a:r>
              <a:rPr sz="850" b="1" spc="-20" dirty="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15" dirty="0">
                <a:solidFill>
                  <a:srgbClr val="171514"/>
                </a:solidFill>
                <a:latin typeface="Arial"/>
                <a:cs typeface="Arial"/>
              </a:rPr>
              <a:t>LÍNEAS</a:t>
            </a:r>
            <a:r>
              <a:rPr sz="850" b="1" spc="-20" dirty="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10" dirty="0" smtClean="0">
                <a:solidFill>
                  <a:srgbClr val="171514"/>
                </a:solidFill>
                <a:latin typeface="Arial"/>
                <a:cs typeface="Arial"/>
              </a:rPr>
              <a:t>TRANSMISIÓN</a:t>
            </a:r>
            <a:r>
              <a:rPr lang="es-ES" sz="850" b="1" spc="10" dirty="0" smtClean="0">
                <a:solidFill>
                  <a:srgbClr val="171514"/>
                </a:solidFill>
                <a:latin typeface="Arial"/>
                <a:cs typeface="Arial"/>
              </a:rPr>
              <a:t> </a:t>
            </a:r>
            <a:r>
              <a:rPr sz="850" b="1" spc="5" dirty="0" smtClean="0">
                <a:solidFill>
                  <a:srgbClr val="171514"/>
                </a:solidFill>
                <a:latin typeface="Arial"/>
                <a:cs typeface="Arial"/>
              </a:rPr>
              <a:t>MEDIANTE</a:t>
            </a:r>
            <a:r>
              <a:rPr sz="850" b="1" spc="-20" dirty="0" smtClean="0">
                <a:solidFill>
                  <a:srgbClr val="171514"/>
                </a:solidFill>
                <a:latin typeface="Arial"/>
                <a:cs typeface="Arial"/>
              </a:rPr>
              <a:t> </a:t>
            </a:r>
            <a:r>
              <a:rPr sz="850" b="1" spc="-65" dirty="0">
                <a:solidFill>
                  <a:srgbClr val="171514"/>
                </a:solidFill>
                <a:latin typeface="Arial"/>
                <a:cs typeface="Arial"/>
              </a:rPr>
              <a:t>CABLES</a:t>
            </a:r>
            <a:r>
              <a:rPr sz="850" b="1" spc="-20" dirty="0">
                <a:solidFill>
                  <a:srgbClr val="171514"/>
                </a:solidFill>
                <a:latin typeface="Arial"/>
                <a:cs typeface="Arial"/>
              </a:rPr>
              <a:t> </a:t>
            </a:r>
            <a:r>
              <a:rPr sz="850" b="1" spc="-60" dirty="0">
                <a:solidFill>
                  <a:srgbClr val="171514"/>
                </a:solidFill>
                <a:latin typeface="Arial"/>
                <a:cs typeface="Arial"/>
              </a:rPr>
              <a:t>AÉREOS</a:t>
            </a:r>
            <a:r>
              <a:rPr sz="850" b="1" spc="-20" dirty="0">
                <a:solidFill>
                  <a:srgbClr val="171514"/>
                </a:solidFill>
                <a:latin typeface="Arial"/>
                <a:cs typeface="Arial"/>
              </a:rPr>
              <a:t> </a:t>
            </a:r>
            <a:r>
              <a:rPr sz="850" b="1" spc="-40" dirty="0">
                <a:solidFill>
                  <a:srgbClr val="171514"/>
                </a:solidFill>
                <a:latin typeface="Arial"/>
                <a:cs typeface="Arial"/>
              </a:rPr>
              <a:t>DE</a:t>
            </a:r>
            <a:r>
              <a:rPr sz="850" b="1" spc="-20" dirty="0">
                <a:solidFill>
                  <a:srgbClr val="171514"/>
                </a:solidFill>
                <a:latin typeface="Arial"/>
                <a:cs typeface="Arial"/>
              </a:rPr>
              <a:t> </a:t>
            </a:r>
            <a:r>
              <a:rPr sz="850" b="1" spc="-30" dirty="0">
                <a:solidFill>
                  <a:srgbClr val="171514"/>
                </a:solidFill>
                <a:latin typeface="Arial"/>
                <a:cs typeface="Arial"/>
              </a:rPr>
              <a:t>TIERRA</a:t>
            </a:r>
            <a:endParaRPr sz="850" dirty="0">
              <a:latin typeface="Arial"/>
              <a:cs typeface="Arial"/>
            </a:endParaRPr>
          </a:p>
          <a:p>
            <a:pPr marL="12700" marR="13970">
              <a:lnSpc>
                <a:spcPct val="133300"/>
              </a:lnSpc>
              <a:spcBef>
                <a:spcPts val="580"/>
              </a:spcBef>
            </a:pPr>
            <a:r>
              <a:rPr sz="750" spc="25" dirty="0">
                <a:solidFill>
                  <a:srgbClr val="171514"/>
                </a:solidFill>
                <a:latin typeface="Microsoft Sans Serif"/>
                <a:cs typeface="Microsoft Sans Serif"/>
              </a:rPr>
              <a:t>Debido </a:t>
            </a:r>
            <a:r>
              <a:rPr sz="750" dirty="0">
                <a:solidFill>
                  <a:srgbClr val="171514"/>
                </a:solidFill>
                <a:latin typeface="Microsoft Sans Serif"/>
                <a:cs typeface="Microsoft Sans Serif"/>
              </a:rPr>
              <a:t>a </a:t>
            </a:r>
            <a:r>
              <a:rPr sz="750" spc="30" dirty="0">
                <a:solidFill>
                  <a:srgbClr val="171514"/>
                </a:solidFill>
                <a:latin typeface="Microsoft Sans Serif"/>
                <a:cs typeface="Microsoft Sans Serif"/>
              </a:rPr>
              <a:t>que </a:t>
            </a:r>
            <a:r>
              <a:rPr sz="750" dirty="0">
                <a:solidFill>
                  <a:srgbClr val="171514"/>
                </a:solidFill>
                <a:latin typeface="Microsoft Sans Serif"/>
                <a:cs typeface="Microsoft Sans Serif"/>
              </a:rPr>
              <a:t>las </a:t>
            </a:r>
            <a:r>
              <a:rPr sz="750" spc="10" dirty="0">
                <a:solidFill>
                  <a:srgbClr val="171514"/>
                </a:solidFill>
                <a:latin typeface="Microsoft Sans Serif"/>
                <a:cs typeface="Microsoft Sans Serif"/>
              </a:rPr>
              <a:t>líneas aéreas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transmisión </a:t>
            </a:r>
            <a:r>
              <a:rPr sz="750" spc="25" dirty="0">
                <a:solidFill>
                  <a:srgbClr val="171514"/>
                </a:solidFill>
                <a:latin typeface="Microsoft Sans Serif"/>
                <a:cs typeface="Microsoft Sans Serif"/>
              </a:rPr>
              <a:t>de energía </a:t>
            </a:r>
            <a:r>
              <a:rPr sz="750" spc="15" dirty="0">
                <a:solidFill>
                  <a:srgbClr val="171514"/>
                </a:solidFill>
                <a:latin typeface="Microsoft Sans Serif"/>
                <a:cs typeface="Microsoft Sans Serif"/>
              </a:rPr>
              <a:t>sostenidas </a:t>
            </a:r>
            <a:r>
              <a:rPr sz="750" spc="45" dirty="0">
                <a:solidFill>
                  <a:srgbClr val="171514"/>
                </a:solidFill>
                <a:latin typeface="Microsoft Sans Serif"/>
                <a:cs typeface="Microsoft Sans Serif"/>
              </a:rPr>
              <a:t>por </a:t>
            </a:r>
            <a:r>
              <a:rPr sz="750" spc="30" dirty="0">
                <a:solidFill>
                  <a:srgbClr val="171514"/>
                </a:solidFill>
                <a:latin typeface="Microsoft Sans Serif"/>
                <a:cs typeface="Microsoft Sans Serif"/>
              </a:rPr>
              <a:t>torres </a:t>
            </a:r>
            <a:r>
              <a:rPr sz="750" spc="15" dirty="0" err="1">
                <a:solidFill>
                  <a:srgbClr val="171514"/>
                </a:solidFill>
                <a:latin typeface="Microsoft Sans Serif"/>
                <a:cs typeface="Microsoft Sans Serif"/>
              </a:rPr>
              <a:t>altas</a:t>
            </a:r>
            <a:r>
              <a:rPr sz="750" spc="1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recorren</a:t>
            </a:r>
            <a:r>
              <a:rPr lang="es-ES" sz="750" spc="30"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largas</a:t>
            </a:r>
            <a:r>
              <a:rPr sz="750" spc="15" dirty="0" smtClean="0">
                <a:solidFill>
                  <a:srgbClr val="171514"/>
                </a:solidFill>
                <a:latin typeface="Microsoft Sans Serif"/>
                <a:cs typeface="Microsoft Sans Serif"/>
              </a:rPr>
              <a:t> </a:t>
            </a:r>
            <a:r>
              <a:rPr sz="750" spc="15" dirty="0">
                <a:solidFill>
                  <a:srgbClr val="171514"/>
                </a:solidFill>
                <a:latin typeface="Microsoft Sans Serif"/>
                <a:cs typeface="Microsoft Sans Serif"/>
              </a:rPr>
              <a:t>distancias </a:t>
            </a:r>
            <a:r>
              <a:rPr sz="750" dirty="0">
                <a:solidFill>
                  <a:srgbClr val="171514"/>
                </a:solidFill>
                <a:latin typeface="Microsoft Sans Serif"/>
                <a:cs typeface="Microsoft Sans Serif"/>
              </a:rPr>
              <a:t>a </a:t>
            </a:r>
            <a:r>
              <a:rPr sz="750" spc="20" dirty="0">
                <a:solidFill>
                  <a:srgbClr val="171514"/>
                </a:solidFill>
                <a:latin typeface="Microsoft Sans Serif"/>
                <a:cs typeface="Microsoft Sans Serif"/>
              </a:rPr>
              <a:t>través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un </a:t>
            </a:r>
            <a:r>
              <a:rPr sz="750" spc="40" dirty="0">
                <a:solidFill>
                  <a:srgbClr val="171514"/>
                </a:solidFill>
                <a:latin typeface="Microsoft Sans Serif"/>
                <a:cs typeface="Microsoft Sans Serif"/>
              </a:rPr>
              <a:t>territorio </a:t>
            </a:r>
            <a:r>
              <a:rPr sz="750" spc="35" dirty="0">
                <a:solidFill>
                  <a:srgbClr val="171514"/>
                </a:solidFill>
                <a:latin typeface="Microsoft Sans Serif"/>
                <a:cs typeface="Microsoft Sans Serif"/>
              </a:rPr>
              <a:t>mayormente </a:t>
            </a:r>
            <a:r>
              <a:rPr sz="750" spc="20" dirty="0">
                <a:solidFill>
                  <a:srgbClr val="171514"/>
                </a:solidFill>
                <a:latin typeface="Microsoft Sans Serif"/>
                <a:cs typeface="Microsoft Sans Serif"/>
              </a:rPr>
              <a:t>plano, son </a:t>
            </a:r>
            <a:r>
              <a:rPr sz="750" spc="10" dirty="0">
                <a:solidFill>
                  <a:srgbClr val="171514"/>
                </a:solidFill>
                <a:latin typeface="Microsoft Sans Serif"/>
                <a:cs typeface="Microsoft Sans Serif"/>
              </a:rPr>
              <a:t>quizás </a:t>
            </a:r>
            <a:r>
              <a:rPr sz="750" spc="30" dirty="0">
                <a:solidFill>
                  <a:srgbClr val="171514"/>
                </a:solidFill>
                <a:latin typeface="Microsoft Sans Serif"/>
                <a:cs typeface="Microsoft Sans Serif"/>
              </a:rPr>
              <a:t>una</a:t>
            </a:r>
            <a:r>
              <a:rPr sz="750" spc="30" dirty="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25" dirty="0" err="1" smtClean="0">
                <a:solidFill>
                  <a:srgbClr val="171514"/>
                </a:solidFill>
                <a:latin typeface="Microsoft Sans Serif"/>
                <a:cs typeface="Microsoft Sans Serif"/>
              </a:rPr>
              <a:t>estructuras</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más</a:t>
            </a:r>
            <a:r>
              <a:rPr sz="750" spc="2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vulnerables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rayos </a:t>
            </a:r>
            <a:r>
              <a:rPr sz="750" spc="20" dirty="0">
                <a:solidFill>
                  <a:srgbClr val="171514"/>
                </a:solidFill>
                <a:latin typeface="Microsoft Sans Serif"/>
                <a:cs typeface="Microsoft Sans Serif"/>
              </a:rPr>
              <a:t>directos. </a:t>
            </a:r>
            <a:r>
              <a:rPr sz="750" spc="-5" dirty="0">
                <a:solidFill>
                  <a:srgbClr val="171514"/>
                </a:solidFill>
                <a:latin typeface="Microsoft Sans Serif"/>
                <a:cs typeface="Microsoft Sans Serif"/>
              </a:rPr>
              <a:t>Los </a:t>
            </a:r>
            <a:r>
              <a:rPr sz="750" spc="25" dirty="0">
                <a:solidFill>
                  <a:srgbClr val="171514"/>
                </a:solidFill>
                <a:latin typeface="Microsoft Sans Serif"/>
                <a:cs typeface="Microsoft Sans Serif"/>
              </a:rPr>
              <a:t>conductores de </a:t>
            </a:r>
            <a:r>
              <a:rPr sz="750" spc="35" dirty="0">
                <a:solidFill>
                  <a:srgbClr val="171514"/>
                </a:solidFill>
                <a:latin typeface="Microsoft Sans Serif"/>
                <a:cs typeface="Microsoft Sans Serif"/>
              </a:rPr>
              <a:t>tierra </a:t>
            </a:r>
            <a:r>
              <a:rPr sz="750" spc="15" dirty="0">
                <a:solidFill>
                  <a:srgbClr val="171514"/>
                </a:solidFill>
                <a:latin typeface="Microsoft Sans Serif"/>
                <a:cs typeface="Microsoft Sans Serif"/>
              </a:rPr>
              <a:t>aéreos </a:t>
            </a:r>
            <a:r>
              <a:rPr sz="750" spc="30" dirty="0">
                <a:solidFill>
                  <a:srgbClr val="171514"/>
                </a:solidFill>
                <a:latin typeface="Microsoft Sans Serif"/>
                <a:cs typeface="Microsoft Sans Serif"/>
              </a:rPr>
              <a:t>pueden </a:t>
            </a:r>
            <a:r>
              <a:rPr sz="750" spc="35" dirty="0" err="1">
                <a:solidFill>
                  <a:srgbClr val="171514"/>
                </a:solidFill>
                <a:latin typeface="Microsoft Sans Serif"/>
                <a:cs typeface="Microsoft Sans Serif"/>
              </a:rPr>
              <a:t>proporcionar</a:t>
            </a:r>
            <a:r>
              <a:rPr sz="750" spc="35" dirty="0">
                <a:solidFill>
                  <a:srgbClr val="171514"/>
                </a:solidFill>
                <a:latin typeface="Microsoft Sans Serif"/>
                <a:cs typeface="Microsoft Sans Serif"/>
              </a:rPr>
              <a:t> </a:t>
            </a:r>
            <a:r>
              <a:rPr sz="750" spc="45" dirty="0" smtClean="0">
                <a:solidFill>
                  <a:srgbClr val="171514"/>
                </a:solidFill>
                <a:latin typeface="Microsoft Sans Serif"/>
                <a:cs typeface="Microsoft Sans Serif"/>
              </a:rPr>
              <a:t>un</a:t>
            </a:r>
            <a:r>
              <a:rPr lang="es-ES" sz="750" spc="45"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grado</a:t>
            </a:r>
            <a:r>
              <a:rPr sz="750" spc="-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protección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contra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tales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golpes.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Uno</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o</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conductores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 </a:t>
            </a:r>
            <a:r>
              <a:rPr sz="750" spc="15" dirty="0">
                <a:solidFill>
                  <a:srgbClr val="171514"/>
                </a:solidFill>
                <a:latin typeface="Microsoft Sans Serif"/>
                <a:cs typeface="Microsoft Sans Serif"/>
              </a:rPr>
              <a:t>colocan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smtClean="0">
                <a:solidFill>
                  <a:srgbClr val="171514"/>
                </a:solidFill>
                <a:latin typeface="Microsoft Sans Serif"/>
                <a:cs typeface="Microsoft Sans Serif"/>
              </a:rPr>
              <a:t>parte</a:t>
            </a:r>
            <a:r>
              <a:rPr lang="es-ES" sz="750" spc="35"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superior </a:t>
            </a:r>
            <a:r>
              <a:rPr sz="750" spc="25" dirty="0">
                <a:solidFill>
                  <a:srgbClr val="171514"/>
                </a:solidFill>
                <a:latin typeface="Microsoft Sans Serif"/>
                <a:cs typeface="Microsoft Sans Serif"/>
              </a:rPr>
              <a:t>de </a:t>
            </a:r>
            <a:r>
              <a:rPr sz="750" dirty="0">
                <a:solidFill>
                  <a:srgbClr val="171514"/>
                </a:solidFill>
                <a:latin typeface="Microsoft Sans Serif"/>
                <a:cs typeface="Microsoft Sans Serif"/>
              </a:rPr>
              <a:t>las </a:t>
            </a:r>
            <a:r>
              <a:rPr sz="750" spc="30" dirty="0">
                <a:solidFill>
                  <a:srgbClr val="171514"/>
                </a:solidFill>
                <a:latin typeface="Microsoft Sans Serif"/>
                <a:cs typeface="Microsoft Sans Serif"/>
              </a:rPr>
              <a:t>torres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transmisión </a:t>
            </a:r>
            <a:r>
              <a:rPr sz="750" spc="25" dirty="0">
                <a:solidFill>
                  <a:srgbClr val="171514"/>
                </a:solidFill>
                <a:latin typeface="Microsoft Sans Serif"/>
                <a:cs typeface="Microsoft Sans Serif"/>
              </a:rPr>
              <a:t>de energía </a:t>
            </a:r>
            <a:r>
              <a:rPr sz="750" spc="10" dirty="0">
                <a:solidFill>
                  <a:srgbClr val="171514"/>
                </a:solidFill>
                <a:latin typeface="Microsoft Sans Serif"/>
                <a:cs typeface="Microsoft Sans Serif"/>
              </a:rPr>
              <a:t>(Figura </a:t>
            </a:r>
            <a:r>
              <a:rPr sz="750" dirty="0">
                <a:solidFill>
                  <a:srgbClr val="171514"/>
                </a:solidFill>
                <a:latin typeface="Microsoft Sans Serif"/>
                <a:cs typeface="Microsoft Sans Serif"/>
              </a:rPr>
              <a:t>8.21) </a:t>
            </a:r>
            <a:r>
              <a:rPr sz="750" spc="5" dirty="0">
                <a:solidFill>
                  <a:srgbClr val="171514"/>
                </a:solidFill>
                <a:latin typeface="Microsoft Sans Serif"/>
                <a:cs typeface="Microsoft Sans Serif"/>
              </a:rPr>
              <a:t>y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extienden</a:t>
            </a:r>
            <a:r>
              <a:rPr sz="750" spc="25" dirty="0">
                <a:solidFill>
                  <a:srgbClr val="171514"/>
                </a:solidFill>
                <a:latin typeface="Microsoft Sans Serif"/>
                <a:cs typeface="Microsoft Sans Serif"/>
              </a:rPr>
              <a:t> </a:t>
            </a:r>
            <a:r>
              <a:rPr sz="750" dirty="0">
                <a:solidFill>
                  <a:srgbClr val="171514"/>
                </a:solidFill>
                <a:latin typeface="Microsoft Sans Serif"/>
                <a:cs typeface="Microsoft Sans Serif"/>
              </a:rPr>
              <a:t>a </a:t>
            </a:r>
            <a:r>
              <a:rPr sz="750" spc="25" dirty="0">
                <a:solidFill>
                  <a:srgbClr val="171514"/>
                </a:solidFill>
                <a:latin typeface="Microsoft Sans Serif"/>
                <a:cs typeface="Microsoft Sans Serif"/>
              </a:rPr>
              <a:t>lo </a:t>
            </a:r>
            <a:r>
              <a:rPr sz="750" spc="30" dirty="0">
                <a:solidFill>
                  <a:srgbClr val="171514"/>
                </a:solidFill>
                <a:latin typeface="Microsoft Sans Serif"/>
                <a:cs typeface="Microsoft Sans Serif"/>
              </a:rPr>
              <a:t>largo </a:t>
            </a:r>
            <a:r>
              <a:rPr sz="750" spc="25" dirty="0">
                <a:solidFill>
                  <a:srgbClr val="171514"/>
                </a:solidFill>
                <a:latin typeface="Microsoft Sans Serif"/>
                <a:cs typeface="Microsoft Sans Serif"/>
              </a:rPr>
              <a:t>de </a:t>
            </a:r>
            <a:r>
              <a:rPr sz="750" spc="35" dirty="0" err="1" smtClean="0">
                <a:solidFill>
                  <a:srgbClr val="171514"/>
                </a:solidFill>
                <a:latin typeface="Microsoft Sans Serif"/>
                <a:cs typeface="Microsoft Sans Serif"/>
              </a:rPr>
              <a:t>toda</a:t>
            </a:r>
            <a:r>
              <a:rPr lang="es-ES" sz="750" spc="35" dirty="0" smtClean="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 </a:t>
            </a:r>
            <a:r>
              <a:rPr sz="750" spc="15" dirty="0">
                <a:solidFill>
                  <a:srgbClr val="171514"/>
                </a:solidFill>
                <a:latin typeface="Microsoft Sans Serif"/>
                <a:cs typeface="Microsoft Sans Serif"/>
              </a:rPr>
              <a:t>línea. </a:t>
            </a:r>
            <a:r>
              <a:rPr sz="750" spc="-10" dirty="0">
                <a:solidFill>
                  <a:srgbClr val="171514"/>
                </a:solidFill>
                <a:latin typeface="Microsoft Sans Serif"/>
                <a:cs typeface="Microsoft Sans Serif"/>
              </a:rPr>
              <a:t>Este </a:t>
            </a:r>
            <a:r>
              <a:rPr sz="750" spc="30" dirty="0">
                <a:solidFill>
                  <a:srgbClr val="171514"/>
                </a:solidFill>
                <a:latin typeface="Microsoft Sans Serif"/>
                <a:cs typeface="Microsoft Sans Serif"/>
              </a:rPr>
              <a:t>conductor </a:t>
            </a:r>
            <a:r>
              <a:rPr sz="750" spc="20" dirty="0">
                <a:solidFill>
                  <a:srgbClr val="171514"/>
                </a:solidFill>
                <a:latin typeface="Microsoft Sans Serif"/>
                <a:cs typeface="Microsoft Sans Serif"/>
              </a:rPr>
              <a:t>actúa </a:t>
            </a:r>
            <a:r>
              <a:rPr sz="750" spc="30" dirty="0">
                <a:solidFill>
                  <a:srgbClr val="171514"/>
                </a:solidFill>
                <a:latin typeface="Microsoft Sans Serif"/>
                <a:cs typeface="Microsoft Sans Serif"/>
              </a:rPr>
              <a:t>como </a:t>
            </a:r>
            <a:r>
              <a:rPr sz="750" spc="45" dirty="0">
                <a:solidFill>
                  <a:srgbClr val="171514"/>
                </a:solidFill>
                <a:latin typeface="Microsoft Sans Serif"/>
                <a:cs typeface="Microsoft Sans Serif"/>
              </a:rPr>
              <a:t>un </a:t>
            </a:r>
            <a:r>
              <a:rPr sz="750" spc="15" dirty="0">
                <a:solidFill>
                  <a:srgbClr val="171514"/>
                </a:solidFill>
                <a:latin typeface="Microsoft Sans Serif"/>
                <a:cs typeface="Microsoft Sans Serif"/>
              </a:rPr>
              <a:t>escudo </a:t>
            </a:r>
            <a:r>
              <a:rPr sz="750" spc="30" dirty="0">
                <a:solidFill>
                  <a:srgbClr val="171514"/>
                </a:solidFill>
                <a:latin typeface="Microsoft Sans Serif"/>
                <a:cs typeface="Microsoft Sans Serif"/>
              </a:rPr>
              <a:t>que </a:t>
            </a:r>
            <a:r>
              <a:rPr sz="750" spc="35" dirty="0">
                <a:solidFill>
                  <a:srgbClr val="171514"/>
                </a:solidFill>
                <a:latin typeface="Microsoft Sans Serif"/>
                <a:cs typeface="Microsoft Sans Serif"/>
              </a:rPr>
              <a:t>protege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los </a:t>
            </a:r>
            <a:r>
              <a:rPr sz="750" spc="25" dirty="0">
                <a:solidFill>
                  <a:srgbClr val="171514"/>
                </a:solidFill>
                <a:latin typeface="Microsoft Sans Serif"/>
                <a:cs typeface="Microsoft Sans Serif"/>
              </a:rPr>
              <a:t>conductores de </a:t>
            </a:r>
            <a:r>
              <a:rPr sz="750" spc="20" dirty="0">
                <a:solidFill>
                  <a:srgbClr val="171514"/>
                </a:solidFill>
                <a:latin typeface="Microsoft Sans Serif"/>
                <a:cs typeface="Microsoft Sans Serif"/>
              </a:rPr>
              <a:t>línea</a:t>
            </a:r>
            <a:r>
              <a:rPr sz="750" spc="20" dirty="0">
                <a:solidFill>
                  <a:srgbClr val="171514"/>
                </a:solidFill>
                <a:latin typeface="Microsoft Sans Serif"/>
                <a:cs typeface="Microsoft Sans Serif"/>
              </a:rPr>
              <a:t> </a:t>
            </a:r>
            <a:r>
              <a:rPr sz="750" spc="5" dirty="0">
                <a:solidFill>
                  <a:srgbClr val="171514"/>
                </a:solidFill>
                <a:latin typeface="Microsoft Sans Serif"/>
                <a:cs typeface="Microsoft Sans Serif"/>
              </a:rPr>
              <a:t>y </a:t>
            </a:r>
            <a:r>
              <a:rPr sz="750" spc="30" dirty="0" err="1" smtClean="0">
                <a:solidFill>
                  <a:srgbClr val="171514"/>
                </a:solidFill>
                <a:latin typeface="Microsoft Sans Serif"/>
                <a:cs typeface="Microsoft Sans Serif"/>
              </a:rPr>
              <a:t>torres</a:t>
            </a:r>
            <a:r>
              <a:rPr lang="es-ES" sz="750" spc="30"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electricidad </a:t>
            </a:r>
            <a:r>
              <a:rPr sz="750" spc="25" dirty="0">
                <a:solidFill>
                  <a:srgbClr val="171514"/>
                </a:solidFill>
                <a:latin typeface="Microsoft Sans Serif"/>
                <a:cs typeface="Microsoft Sans Serif"/>
              </a:rPr>
              <a:t>atmosférica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especialmente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rayos </a:t>
            </a:r>
            <a:r>
              <a:rPr sz="750" spc="20" dirty="0">
                <a:solidFill>
                  <a:srgbClr val="171514"/>
                </a:solidFill>
                <a:latin typeface="Microsoft Sans Serif"/>
                <a:cs typeface="Microsoft Sans Serif"/>
              </a:rPr>
              <a:t>directos. </a:t>
            </a:r>
            <a:r>
              <a:rPr sz="750" spc="-20" dirty="0">
                <a:solidFill>
                  <a:srgbClr val="171514"/>
                </a:solidFill>
                <a:latin typeface="Microsoft Sans Serif"/>
                <a:cs typeface="Microsoft Sans Serif"/>
              </a:rPr>
              <a:t>En </a:t>
            </a:r>
            <a:r>
              <a:rPr sz="750" spc="10" dirty="0">
                <a:solidFill>
                  <a:srgbClr val="171514"/>
                </a:solidFill>
                <a:latin typeface="Microsoft Sans Serif"/>
                <a:cs typeface="Microsoft Sans Serif"/>
              </a:rPr>
              <a:t>esta </a:t>
            </a:r>
            <a:r>
              <a:rPr sz="750" spc="5" dirty="0">
                <a:solidFill>
                  <a:srgbClr val="171514"/>
                </a:solidFill>
                <a:latin typeface="Microsoft Sans Serif"/>
                <a:cs typeface="Microsoft Sans Serif"/>
              </a:rPr>
              <a:t>sección </a:t>
            </a:r>
            <a:r>
              <a:rPr sz="750" spc="25" dirty="0" err="1">
                <a:solidFill>
                  <a:srgbClr val="171514"/>
                </a:solidFill>
                <a:latin typeface="Microsoft Sans Serif"/>
                <a:cs typeface="Microsoft Sans Serif"/>
              </a:rPr>
              <a:t>damos</a:t>
            </a:r>
            <a:r>
              <a:rPr sz="750" spc="25"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antecedentes</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teóricos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aclarar</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esto</a:t>
            </a:r>
            <a:r>
              <a:rPr sz="750" spc="15" dirty="0">
                <a:solidFill>
                  <a:srgbClr val="171514"/>
                </a:solidFill>
                <a:latin typeface="Microsoft Sans Serif"/>
                <a:cs typeface="Microsoft Sans Serif"/>
              </a:rPr>
              <a:t>.</a:t>
            </a:r>
            <a:endParaRPr sz="750" dirty="0">
              <a:latin typeface="Microsoft Sans Serif"/>
              <a:cs typeface="Microsoft Sans Serif"/>
            </a:endParaRPr>
          </a:p>
          <a:p>
            <a:pPr marL="12700" marR="5080" indent="151765">
              <a:lnSpc>
                <a:spcPct val="133300"/>
              </a:lnSpc>
            </a:pPr>
            <a:r>
              <a:rPr sz="750" spc="-15" dirty="0">
                <a:solidFill>
                  <a:srgbClr val="171514"/>
                </a:solidFill>
                <a:latin typeface="Microsoft Sans Serif"/>
                <a:cs typeface="Microsoft Sans Serif"/>
              </a:rPr>
              <a:t>Las </a:t>
            </a:r>
            <a:r>
              <a:rPr sz="750" spc="25" dirty="0">
                <a:solidFill>
                  <a:srgbClr val="171514"/>
                </a:solidFill>
                <a:latin typeface="Microsoft Sans Serif"/>
                <a:cs typeface="Microsoft Sans Serif"/>
              </a:rPr>
              <a:t>medidas </a:t>
            </a:r>
            <a:r>
              <a:rPr sz="750" spc="30" dirty="0">
                <a:solidFill>
                  <a:srgbClr val="171514"/>
                </a:solidFill>
                <a:latin typeface="Microsoft Sans Serif"/>
                <a:cs typeface="Microsoft Sans Serif"/>
              </a:rPr>
              <a:t>han confirmado</a:t>
            </a:r>
            <a:r>
              <a:rPr sz="450" spc="30" dirty="0">
                <a:solidFill>
                  <a:srgbClr val="171514"/>
                </a:solidFill>
                <a:latin typeface="Microsoft Sans Serif"/>
                <a:cs typeface="Microsoft Sans Serif"/>
              </a:rPr>
              <a:t>9</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en </a:t>
            </a:r>
            <a:r>
              <a:rPr sz="750" spc="15" dirty="0">
                <a:solidFill>
                  <a:srgbClr val="171514"/>
                </a:solidFill>
                <a:latin typeface="Microsoft Sans Serif"/>
                <a:cs typeface="Microsoft Sans Serif"/>
              </a:rPr>
              <a:t>condiciones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buen </a:t>
            </a:r>
            <a:r>
              <a:rPr sz="750" spc="40" dirty="0">
                <a:solidFill>
                  <a:srgbClr val="171514"/>
                </a:solidFill>
                <a:latin typeface="Microsoft Sans Serif"/>
                <a:cs typeface="Microsoft Sans Serif"/>
              </a:rPr>
              <a:t>tiempo</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hay </a:t>
            </a:r>
            <a:r>
              <a:rPr sz="750" spc="45" dirty="0">
                <a:solidFill>
                  <a:srgbClr val="171514"/>
                </a:solidFill>
                <a:latin typeface="Microsoft Sans Serif"/>
                <a:cs typeface="Microsoft Sans Serif"/>
              </a:rPr>
              <a:t>un </a:t>
            </a:r>
            <a:r>
              <a:rPr sz="750" spc="25" dirty="0">
                <a:solidFill>
                  <a:srgbClr val="171514"/>
                </a:solidFill>
                <a:latin typeface="Microsoft Sans Serif"/>
                <a:cs typeface="Microsoft Sans Serif"/>
              </a:rPr>
              <a:t>campo </a:t>
            </a:r>
            <a:r>
              <a:rPr sz="750" spc="20" dirty="0" err="1" smtClean="0">
                <a:solidFill>
                  <a:srgbClr val="171514"/>
                </a:solidFill>
                <a:latin typeface="Microsoft Sans Serif"/>
                <a:cs typeface="Microsoft Sans Serif"/>
              </a:rPr>
              <a:t>eléctrico</a:t>
            </a:r>
            <a:r>
              <a:rPr lang="es-ES" sz="750" spc="2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constante</a:t>
            </a:r>
            <a:r>
              <a:rPr sz="75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extiende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verticalmente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hacia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abajo</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desde</a:t>
            </a:r>
            <a:r>
              <a:rPr sz="750" dirty="0">
                <a:solidFill>
                  <a:srgbClr val="171514"/>
                </a:solidFill>
                <a:latin typeface="Microsoft Sans Serif"/>
                <a:cs typeface="Microsoft Sans Serif"/>
              </a:rPr>
              <a:t> las </a:t>
            </a:r>
            <a:r>
              <a:rPr sz="750" spc="10" dirty="0">
                <a:solidFill>
                  <a:srgbClr val="171514"/>
                </a:solidFill>
                <a:latin typeface="Microsoft Sans Serif"/>
                <a:cs typeface="Microsoft Sans Serif"/>
              </a:rPr>
              <a:t>cargas</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espaciales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presentes</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la</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atmósfera</a:t>
            </a:r>
            <a:r>
              <a:rPr sz="750" spc="3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superior </a:t>
            </a:r>
            <a:r>
              <a:rPr sz="750" spc="20" dirty="0">
                <a:solidFill>
                  <a:srgbClr val="171514"/>
                </a:solidFill>
                <a:latin typeface="Microsoft Sans Serif"/>
                <a:cs typeface="Microsoft Sans Serif"/>
              </a:rPr>
              <a:t>hasta </a:t>
            </a:r>
            <a:r>
              <a:rPr sz="750" spc="10" dirty="0">
                <a:solidFill>
                  <a:srgbClr val="171514"/>
                </a:solidFill>
                <a:latin typeface="Microsoft Sans Serif"/>
                <a:cs typeface="Microsoft Sans Serif"/>
              </a:rPr>
              <a:t>la </a:t>
            </a:r>
            <a:r>
              <a:rPr sz="750" spc="25" dirty="0">
                <a:solidFill>
                  <a:srgbClr val="171514"/>
                </a:solidFill>
                <a:latin typeface="Microsoft Sans Serif"/>
                <a:cs typeface="Microsoft Sans Serif"/>
              </a:rPr>
              <a:t>tierra. </a:t>
            </a:r>
            <a:r>
              <a:rPr sz="750" spc="-35" dirty="0">
                <a:solidFill>
                  <a:srgbClr val="171514"/>
                </a:solidFill>
                <a:latin typeface="Microsoft Sans Serif"/>
                <a:cs typeface="Microsoft Sans Serif"/>
              </a:rPr>
              <a:t>Si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fuerza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este </a:t>
            </a:r>
            <a:r>
              <a:rPr sz="750" spc="25" dirty="0">
                <a:solidFill>
                  <a:srgbClr val="171514"/>
                </a:solidFill>
                <a:latin typeface="Microsoft Sans Serif"/>
                <a:cs typeface="Microsoft Sans Serif"/>
              </a:rPr>
              <a:t>campo </a:t>
            </a:r>
            <a:r>
              <a:rPr sz="750" spc="20" dirty="0">
                <a:solidFill>
                  <a:srgbClr val="171514"/>
                </a:solidFill>
                <a:latin typeface="Microsoft Sans Serif"/>
                <a:cs typeface="Microsoft Sans Serif"/>
              </a:rPr>
              <a:t>es</a:t>
            </a:r>
            <a:r>
              <a:rPr sz="750" i="1" spc="20" dirty="0">
                <a:solidFill>
                  <a:srgbClr val="171514"/>
                </a:solidFill>
                <a:latin typeface="Arial"/>
                <a:cs typeface="Arial"/>
              </a:rPr>
              <a:t>mi</a:t>
            </a:r>
            <a:r>
              <a:rPr sz="450" spc="20" dirty="0">
                <a:solidFill>
                  <a:srgbClr val="171514"/>
                </a:solidFill>
                <a:latin typeface="Microsoft Sans Serif"/>
                <a:cs typeface="Microsoft Sans Serif"/>
              </a:rPr>
              <a:t>o</a:t>
            </a:r>
            <a:r>
              <a:rPr sz="750" spc="20" dirty="0">
                <a:solidFill>
                  <a:srgbClr val="171514"/>
                </a:solidFill>
                <a:latin typeface="Microsoft Sans Serif"/>
                <a:cs typeface="Microsoft Sans Serif"/>
              </a:rPr>
              <a:t>entonces</a:t>
            </a:r>
            <a:r>
              <a:rPr sz="750" spc="20" dirty="0">
                <a:solidFill>
                  <a:srgbClr val="171514"/>
                </a:solidFill>
                <a:latin typeface="Microsoft Sans Serif"/>
                <a:cs typeface="Microsoft Sans Serif"/>
              </a:rPr>
              <a:t> </a:t>
            </a:r>
            <a:r>
              <a:rPr sz="750" spc="10" dirty="0">
                <a:solidFill>
                  <a:srgbClr val="171514"/>
                </a:solidFill>
                <a:latin typeface="Microsoft Sans Serif"/>
                <a:cs typeface="Microsoft Sans Serif"/>
              </a:rPr>
              <a:t>el </a:t>
            </a:r>
            <a:r>
              <a:rPr sz="750" spc="25" dirty="0" err="1" smtClean="0">
                <a:solidFill>
                  <a:srgbClr val="171514"/>
                </a:solidFill>
                <a:latin typeface="Microsoft Sans Serif"/>
                <a:cs typeface="Microsoft Sans Serif"/>
              </a:rPr>
              <a:t>potencial</a:t>
            </a:r>
            <a:r>
              <a:rPr lang="es-ES" sz="750" spc="25"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absoluto</a:t>
            </a:r>
            <a:r>
              <a:rPr sz="750" spc="2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a:t>
            </a:r>
            <a:r>
              <a:rPr sz="750" spc="20" dirty="0">
                <a:solidFill>
                  <a:srgbClr val="171514"/>
                </a:solidFill>
                <a:latin typeface="Microsoft Sans Serif"/>
                <a:cs typeface="Microsoft Sans Serif"/>
              </a:rPr>
              <a:t>asumiendo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el </a:t>
            </a:r>
            <a:r>
              <a:rPr sz="750" spc="25" dirty="0">
                <a:solidFill>
                  <a:srgbClr val="171514"/>
                </a:solidFill>
                <a:latin typeface="Microsoft Sans Serif"/>
                <a:cs typeface="Microsoft Sans Serif"/>
              </a:rPr>
              <a:t>potencial en </a:t>
            </a:r>
            <a:r>
              <a:rPr sz="750" spc="10" dirty="0">
                <a:solidFill>
                  <a:srgbClr val="171514"/>
                </a:solidFill>
                <a:latin typeface="Microsoft Sans Serif"/>
                <a:cs typeface="Microsoft Sans Serif"/>
              </a:rPr>
              <a:t>la </a:t>
            </a:r>
            <a:r>
              <a:rPr sz="750" spc="20" dirty="0">
                <a:solidFill>
                  <a:srgbClr val="171514"/>
                </a:solidFill>
                <a:latin typeface="Microsoft Sans Serif"/>
                <a:cs typeface="Microsoft Sans Serif"/>
              </a:rPr>
              <a:t>superficie </a:t>
            </a:r>
            <a:r>
              <a:rPr sz="750" spc="30" dirty="0">
                <a:solidFill>
                  <a:srgbClr val="171514"/>
                </a:solidFill>
                <a:latin typeface="Microsoft Sans Serif"/>
                <a:cs typeface="Microsoft Sans Serif"/>
              </a:rPr>
              <a:t>terrestre </a:t>
            </a:r>
            <a:r>
              <a:rPr sz="750" spc="-5" dirty="0">
                <a:solidFill>
                  <a:srgbClr val="171514"/>
                </a:solidFill>
                <a:latin typeface="Microsoft Sans Serif"/>
                <a:cs typeface="Microsoft Sans Serif"/>
              </a:rPr>
              <a:t>es </a:t>
            </a:r>
            <a:r>
              <a:rPr sz="750" spc="10" dirty="0">
                <a:solidFill>
                  <a:srgbClr val="171514"/>
                </a:solidFill>
                <a:latin typeface="Microsoft Sans Serif"/>
                <a:cs typeface="Microsoft Sans Serif"/>
              </a:rPr>
              <a:t>cero) </a:t>
            </a:r>
            <a:r>
              <a:rPr sz="750" spc="25" dirty="0">
                <a:solidFill>
                  <a:srgbClr val="171514"/>
                </a:solidFill>
                <a:latin typeface="Microsoft Sans Serif"/>
                <a:cs typeface="Microsoft Sans Serif"/>
              </a:rPr>
              <a:t>en </a:t>
            </a:r>
            <a:r>
              <a:rPr sz="750" spc="45" dirty="0">
                <a:solidFill>
                  <a:srgbClr val="171514"/>
                </a:solidFill>
                <a:latin typeface="Microsoft Sans Serif"/>
                <a:cs typeface="Microsoft Sans Serif"/>
              </a:rPr>
              <a:t>un punto</a:t>
            </a:r>
            <a:r>
              <a:rPr sz="750" spc="45" dirty="0">
                <a:solidFill>
                  <a:srgbClr val="171514"/>
                </a:solidFill>
                <a:latin typeface="Microsoft Sans Serif"/>
                <a:cs typeface="Microsoft Sans Serif"/>
              </a:rPr>
              <a:t> </a:t>
            </a:r>
            <a:r>
              <a:rPr sz="750" spc="-50" dirty="0">
                <a:solidFill>
                  <a:srgbClr val="171514"/>
                </a:solidFill>
                <a:latin typeface="Microsoft Sans Serif"/>
                <a:cs typeface="Microsoft Sans Serif"/>
              </a:rPr>
              <a:t>P </a:t>
            </a:r>
            <a:r>
              <a:rPr sz="750" dirty="0">
                <a:solidFill>
                  <a:srgbClr val="171514"/>
                </a:solidFill>
                <a:latin typeface="Microsoft Sans Serif"/>
                <a:cs typeface="Microsoft Sans Serif"/>
              </a:rPr>
              <a:t>a </a:t>
            </a:r>
            <a:r>
              <a:rPr sz="750" spc="30" dirty="0" err="1" smtClean="0">
                <a:solidFill>
                  <a:srgbClr val="171514"/>
                </a:solidFill>
                <a:latin typeface="Microsoft Sans Serif"/>
                <a:cs typeface="Microsoft Sans Serif"/>
              </a:rPr>
              <a:t>una</a:t>
            </a:r>
            <a:r>
              <a:rPr lang="es-ES" sz="750" spc="30" dirty="0" smtClean="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altura</a:t>
            </a:r>
            <a:r>
              <a:rPr sz="750" i="1" spc="25" dirty="0" err="1" smtClean="0">
                <a:solidFill>
                  <a:srgbClr val="171514"/>
                </a:solidFill>
                <a:latin typeface="Arial"/>
                <a:cs typeface="Arial"/>
              </a:rPr>
              <a:t>z</a:t>
            </a:r>
            <a:r>
              <a:rPr sz="750" spc="25" dirty="0" err="1" smtClean="0">
                <a:solidFill>
                  <a:srgbClr val="171514"/>
                </a:solidFill>
                <a:latin typeface="Microsoft Sans Serif"/>
                <a:cs typeface="Microsoft Sans Serif"/>
              </a:rPr>
              <a:t>sobre</a:t>
            </a:r>
            <a:r>
              <a:rPr sz="750" spc="-1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superficie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(Figura</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8.22)</a:t>
            </a:r>
            <a:r>
              <a:rPr sz="750" spc="-5" dirty="0">
                <a:solidFill>
                  <a:srgbClr val="171514"/>
                </a:solidFill>
                <a:latin typeface="Microsoft Sans Serif"/>
                <a:cs typeface="Microsoft Sans Serif"/>
              </a:rPr>
              <a:t> es</a:t>
            </a:r>
            <a:endParaRPr sz="750" dirty="0">
              <a:latin typeface="Microsoft Sans Serif"/>
              <a:cs typeface="Microsoft Sans Serif"/>
            </a:endParaRPr>
          </a:p>
        </p:txBody>
      </p:sp>
      <p:sp>
        <p:nvSpPr>
          <p:cNvPr id="6" name="object 6"/>
          <p:cNvSpPr txBox="1"/>
          <p:nvPr/>
        </p:nvSpPr>
        <p:spPr>
          <a:xfrm>
            <a:off x="7244556" y="6968057"/>
            <a:ext cx="434340" cy="156453"/>
          </a:xfrm>
          <a:prstGeom prst="rect">
            <a:avLst/>
          </a:prstGeom>
        </p:spPr>
        <p:txBody>
          <a:bodyPr vert="horz" wrap="square" lIns="0" tIns="17780" rIns="0" bIns="0" rtlCol="0">
            <a:spAutoFit/>
          </a:bodyPr>
          <a:lstStyle/>
          <a:p>
            <a:pPr marL="12700">
              <a:spcBef>
                <a:spcPts val="140"/>
              </a:spcBef>
            </a:pPr>
            <a:r>
              <a:rPr sz="900" i="1" spc="-65" dirty="0">
                <a:latin typeface="Arial"/>
                <a:cs typeface="Arial"/>
              </a:rPr>
              <a:t>V</a:t>
            </a:r>
            <a:r>
              <a:rPr sz="550" i="1" spc="25" dirty="0">
                <a:latin typeface="Arial"/>
                <a:cs typeface="Arial"/>
              </a:rPr>
              <a:t>o</a:t>
            </a:r>
            <a:r>
              <a:rPr sz="900" spc="-15" dirty="0">
                <a:latin typeface="Microsoft Sans Serif"/>
                <a:cs typeface="Microsoft Sans Serif"/>
              </a:rPr>
              <a:t>=</a:t>
            </a:r>
            <a:r>
              <a:rPr sz="900" i="1" spc="60" dirty="0">
                <a:latin typeface="Arial"/>
                <a:cs typeface="Arial"/>
              </a:rPr>
              <a:t>mi</a:t>
            </a:r>
            <a:r>
              <a:rPr sz="550" i="1" spc="25" dirty="0">
                <a:latin typeface="Arial"/>
                <a:cs typeface="Arial"/>
              </a:rPr>
              <a:t>o</a:t>
            </a:r>
            <a:r>
              <a:rPr sz="900" i="1" spc="-30" dirty="0">
                <a:latin typeface="Arial"/>
                <a:cs typeface="Arial"/>
              </a:rPr>
              <a:t>z</a:t>
            </a:r>
            <a:endParaRPr sz="900">
              <a:latin typeface="Arial"/>
              <a:cs typeface="Arial"/>
            </a:endParaRPr>
          </a:p>
        </p:txBody>
      </p:sp>
      <p:sp>
        <p:nvSpPr>
          <p:cNvPr id="7" name="object 7"/>
          <p:cNvSpPr txBox="1"/>
          <p:nvPr/>
        </p:nvSpPr>
        <p:spPr>
          <a:xfrm>
            <a:off x="9327276" y="6985790"/>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(8.11)</a:t>
            </a:r>
            <a:endParaRPr sz="800">
              <a:latin typeface="Microsoft Sans Serif"/>
              <a:cs typeface="Microsoft Sans Serif"/>
            </a:endParaRPr>
          </a:p>
        </p:txBody>
      </p:sp>
      <p:sp>
        <p:nvSpPr>
          <p:cNvPr id="8" name="object 8"/>
          <p:cNvSpPr txBox="1"/>
          <p:nvPr/>
        </p:nvSpPr>
        <p:spPr>
          <a:xfrm>
            <a:off x="5337175" y="7492985"/>
            <a:ext cx="2739390" cy="124393"/>
          </a:xfrm>
          <a:prstGeom prst="rect">
            <a:avLst/>
          </a:prstGeom>
        </p:spPr>
        <p:txBody>
          <a:bodyPr vert="horz" wrap="square" lIns="0" tIns="16510" rIns="0" bIns="0" rtlCol="0">
            <a:spAutoFit/>
          </a:bodyPr>
          <a:lstStyle/>
          <a:p>
            <a:pPr marL="12700">
              <a:spcBef>
                <a:spcPts val="130"/>
              </a:spcBef>
            </a:pPr>
            <a:r>
              <a:rPr sz="450" dirty="0">
                <a:solidFill>
                  <a:srgbClr val="171514"/>
                </a:solidFill>
                <a:latin typeface="Microsoft Sans Serif"/>
                <a:cs typeface="Microsoft Sans Serif"/>
              </a:rPr>
              <a:t>9</a:t>
            </a:r>
            <a:r>
              <a:rPr sz="700" dirty="0">
                <a:solidFill>
                  <a:srgbClr val="171514"/>
                </a:solidFill>
                <a:latin typeface="Microsoft Sans Serif"/>
                <a:cs typeface="Microsoft Sans Serif"/>
              </a:rPr>
              <a:t>BFJSchonland,</a:t>
            </a:r>
            <a:r>
              <a:rPr sz="700" i="1" dirty="0">
                <a:solidFill>
                  <a:srgbClr val="171514"/>
                </a:solidFill>
                <a:latin typeface="Arial"/>
                <a:cs typeface="Arial"/>
              </a:rPr>
              <a:t>Electricidad</a:t>
            </a:r>
            <a:r>
              <a:rPr sz="700" i="1" spc="-15" dirty="0">
                <a:solidFill>
                  <a:srgbClr val="171514"/>
                </a:solidFill>
                <a:latin typeface="Arial"/>
                <a:cs typeface="Arial"/>
              </a:rPr>
              <a:t> </a:t>
            </a:r>
            <a:r>
              <a:rPr sz="700" i="1" spc="20" dirty="0">
                <a:solidFill>
                  <a:srgbClr val="171514"/>
                </a:solidFill>
                <a:latin typeface="Arial"/>
                <a:cs typeface="Arial"/>
              </a:rPr>
              <a:t>Atmosférica</a:t>
            </a:r>
            <a:r>
              <a:rPr sz="700" spc="2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Methuen,</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Londres,</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1953.</a:t>
            </a:r>
            <a:endParaRPr sz="700">
              <a:latin typeface="Microsoft Sans Serif"/>
              <a:cs typeface="Microsoft Sans Serif"/>
            </a:endParaRPr>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555399" y="952870"/>
            <a:ext cx="2037714" cy="2735580"/>
            <a:chOff x="872274" y="952870"/>
            <a:chExt cx="2037714" cy="2735580"/>
          </a:xfrm>
        </p:grpSpPr>
        <p:pic>
          <p:nvPicPr>
            <p:cNvPr id="3" name="object 3"/>
            <p:cNvPicPr/>
            <p:nvPr/>
          </p:nvPicPr>
          <p:blipFill>
            <a:blip r:embed="rId2" cstate="print"/>
            <a:stretch>
              <a:fillRect/>
            </a:stretch>
          </p:blipFill>
          <p:spPr>
            <a:xfrm>
              <a:off x="872274" y="1019937"/>
              <a:ext cx="2037575" cy="2668511"/>
            </a:xfrm>
            <a:prstGeom prst="rect">
              <a:avLst/>
            </a:prstGeom>
          </p:spPr>
        </p:pic>
        <p:pic>
          <p:nvPicPr>
            <p:cNvPr id="4" name="object 4"/>
            <p:cNvPicPr/>
            <p:nvPr/>
          </p:nvPicPr>
          <p:blipFill>
            <a:blip r:embed="rId3" cstate="print"/>
            <a:stretch>
              <a:fillRect/>
            </a:stretch>
          </p:blipFill>
          <p:spPr>
            <a:xfrm>
              <a:off x="1725702" y="952870"/>
              <a:ext cx="118872" cy="175260"/>
            </a:xfrm>
            <a:prstGeom prst="rect">
              <a:avLst/>
            </a:prstGeom>
          </p:spPr>
        </p:pic>
      </p:grpSp>
      <p:grpSp>
        <p:nvGrpSpPr>
          <p:cNvPr id="5" name="object 5"/>
          <p:cNvGrpSpPr/>
          <p:nvPr/>
        </p:nvGrpSpPr>
        <p:grpSpPr>
          <a:xfrm>
            <a:off x="7739787" y="913252"/>
            <a:ext cx="1687195" cy="2635250"/>
            <a:chOff x="3056661" y="913252"/>
            <a:chExt cx="1687195" cy="2635250"/>
          </a:xfrm>
        </p:grpSpPr>
        <p:pic>
          <p:nvPicPr>
            <p:cNvPr id="6" name="object 6"/>
            <p:cNvPicPr/>
            <p:nvPr/>
          </p:nvPicPr>
          <p:blipFill>
            <a:blip r:embed="rId4" cstate="print"/>
            <a:stretch>
              <a:fillRect/>
            </a:stretch>
          </p:blipFill>
          <p:spPr>
            <a:xfrm>
              <a:off x="3056661" y="1024509"/>
              <a:ext cx="1687068" cy="2523743"/>
            </a:xfrm>
            <a:prstGeom prst="rect">
              <a:avLst/>
            </a:prstGeom>
          </p:spPr>
        </p:pic>
        <p:pic>
          <p:nvPicPr>
            <p:cNvPr id="7" name="object 7"/>
            <p:cNvPicPr/>
            <p:nvPr/>
          </p:nvPicPr>
          <p:blipFill>
            <a:blip r:embed="rId5" cstate="print"/>
            <a:stretch>
              <a:fillRect/>
            </a:stretch>
          </p:blipFill>
          <p:spPr>
            <a:xfrm>
              <a:off x="3527581" y="922392"/>
              <a:ext cx="118872" cy="175260"/>
            </a:xfrm>
            <a:prstGeom prst="rect">
              <a:avLst/>
            </a:prstGeom>
          </p:spPr>
        </p:pic>
        <p:pic>
          <p:nvPicPr>
            <p:cNvPr id="8" name="object 8"/>
            <p:cNvPicPr/>
            <p:nvPr/>
          </p:nvPicPr>
          <p:blipFill>
            <a:blip r:embed="rId6" cstate="print"/>
            <a:stretch>
              <a:fillRect/>
            </a:stretch>
          </p:blipFill>
          <p:spPr>
            <a:xfrm>
              <a:off x="3780565" y="913252"/>
              <a:ext cx="103632" cy="184403"/>
            </a:xfrm>
            <a:prstGeom prst="rect">
              <a:avLst/>
            </a:prstGeom>
          </p:spPr>
        </p:pic>
      </p:grpSp>
      <p:grpSp>
        <p:nvGrpSpPr>
          <p:cNvPr id="9" name="object 9"/>
          <p:cNvGrpSpPr/>
          <p:nvPr/>
        </p:nvGrpSpPr>
        <p:grpSpPr>
          <a:xfrm>
            <a:off x="6400495" y="4817999"/>
            <a:ext cx="2181860" cy="685165"/>
            <a:chOff x="1717370" y="4817998"/>
            <a:chExt cx="2181860" cy="685165"/>
          </a:xfrm>
        </p:grpSpPr>
        <p:sp>
          <p:nvSpPr>
            <p:cNvPr id="10" name="object 10"/>
            <p:cNvSpPr/>
            <p:nvPr/>
          </p:nvSpPr>
          <p:spPr>
            <a:xfrm>
              <a:off x="1794954" y="4817998"/>
              <a:ext cx="36830" cy="478155"/>
            </a:xfrm>
            <a:custGeom>
              <a:avLst/>
              <a:gdLst/>
              <a:ahLst/>
              <a:cxnLst/>
              <a:rect l="l" t="t" r="r" b="b"/>
              <a:pathLst>
                <a:path w="36830" h="478154">
                  <a:moveTo>
                    <a:pt x="18846" y="18846"/>
                  </a:moveTo>
                  <a:lnTo>
                    <a:pt x="16624" y="21067"/>
                  </a:lnTo>
                  <a:lnTo>
                    <a:pt x="16624" y="477710"/>
                  </a:lnTo>
                  <a:lnTo>
                    <a:pt x="21056" y="477710"/>
                  </a:lnTo>
                  <a:lnTo>
                    <a:pt x="20937" y="21067"/>
                  </a:lnTo>
                  <a:lnTo>
                    <a:pt x="18846" y="18846"/>
                  </a:lnTo>
                  <a:close/>
                </a:path>
                <a:path w="36830" h="478154">
                  <a:moveTo>
                    <a:pt x="18846" y="0"/>
                  </a:moveTo>
                  <a:lnTo>
                    <a:pt x="0" y="37680"/>
                  </a:lnTo>
                  <a:lnTo>
                    <a:pt x="16497" y="21194"/>
                  </a:lnTo>
                  <a:lnTo>
                    <a:pt x="16624" y="18846"/>
                  </a:lnTo>
                  <a:lnTo>
                    <a:pt x="27714" y="18846"/>
                  </a:lnTo>
                  <a:lnTo>
                    <a:pt x="18846" y="0"/>
                  </a:lnTo>
                  <a:close/>
                </a:path>
                <a:path w="36830" h="478154">
                  <a:moveTo>
                    <a:pt x="27714" y="18846"/>
                  </a:moveTo>
                  <a:lnTo>
                    <a:pt x="21056" y="18846"/>
                  </a:lnTo>
                  <a:lnTo>
                    <a:pt x="21056" y="21194"/>
                  </a:lnTo>
                  <a:lnTo>
                    <a:pt x="36575" y="37680"/>
                  </a:lnTo>
                  <a:lnTo>
                    <a:pt x="27714" y="18846"/>
                  </a:lnTo>
                  <a:close/>
                </a:path>
                <a:path w="36830" h="478154">
                  <a:moveTo>
                    <a:pt x="21056" y="18846"/>
                  </a:moveTo>
                  <a:lnTo>
                    <a:pt x="18846" y="18846"/>
                  </a:lnTo>
                  <a:lnTo>
                    <a:pt x="21056" y="21194"/>
                  </a:lnTo>
                  <a:lnTo>
                    <a:pt x="21056" y="18846"/>
                  </a:lnTo>
                  <a:close/>
                </a:path>
                <a:path w="36830" h="478154">
                  <a:moveTo>
                    <a:pt x="18846" y="18846"/>
                  </a:moveTo>
                  <a:lnTo>
                    <a:pt x="16624" y="18846"/>
                  </a:lnTo>
                  <a:lnTo>
                    <a:pt x="16624" y="21067"/>
                  </a:lnTo>
                  <a:lnTo>
                    <a:pt x="18846" y="18846"/>
                  </a:lnTo>
                  <a:close/>
                </a:path>
              </a:pathLst>
            </a:custGeom>
            <a:solidFill>
              <a:srgbClr val="231F20"/>
            </a:solidFill>
          </p:spPr>
          <p:txBody>
            <a:bodyPr wrap="square" lIns="0" tIns="0" rIns="0" bIns="0" rtlCol="0"/>
            <a:lstStyle/>
            <a:p>
              <a:endParaRPr/>
            </a:p>
          </p:txBody>
        </p:sp>
        <p:pic>
          <p:nvPicPr>
            <p:cNvPr id="11" name="object 11"/>
            <p:cNvPicPr/>
            <p:nvPr/>
          </p:nvPicPr>
          <p:blipFill>
            <a:blip r:embed="rId7" cstate="print"/>
            <a:stretch>
              <a:fillRect/>
            </a:stretch>
          </p:blipFill>
          <p:spPr>
            <a:xfrm>
              <a:off x="1717370" y="5289609"/>
              <a:ext cx="2181263" cy="213363"/>
            </a:xfrm>
            <a:prstGeom prst="rect">
              <a:avLst/>
            </a:prstGeom>
          </p:spPr>
        </p:pic>
      </p:grpSp>
      <p:sp>
        <p:nvSpPr>
          <p:cNvPr id="12" name="object 1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158</a:t>
            </a:r>
            <a:endParaRPr sz="900">
              <a:latin typeface="Arial"/>
              <a:cs typeface="Arial"/>
            </a:endParaRPr>
          </a:p>
        </p:txBody>
      </p:sp>
      <p:sp>
        <p:nvSpPr>
          <p:cNvPr id="13" name="object 13"/>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4" name="object 14"/>
          <p:cNvSpPr txBox="1"/>
          <p:nvPr/>
        </p:nvSpPr>
        <p:spPr>
          <a:xfrm>
            <a:off x="6004422" y="816444"/>
            <a:ext cx="774065" cy="112851"/>
          </a:xfrm>
          <a:prstGeom prst="rect">
            <a:avLst/>
          </a:prstGeom>
        </p:spPr>
        <p:txBody>
          <a:bodyPr vert="horz" wrap="square" lIns="0" tIns="12700" rIns="0" bIns="0" rtlCol="0">
            <a:spAutoFit/>
          </a:bodyPr>
          <a:lstStyle/>
          <a:p>
            <a:pPr marL="12700">
              <a:spcBef>
                <a:spcPts val="100"/>
              </a:spcBef>
            </a:pPr>
            <a:r>
              <a:rPr sz="650" spc="25" dirty="0">
                <a:solidFill>
                  <a:srgbClr val="171514"/>
                </a:solidFill>
                <a:latin typeface="Microsoft Sans Serif"/>
                <a:cs typeface="Microsoft Sans Serif"/>
              </a:rPr>
              <a:t>conductor</a:t>
            </a:r>
            <a:r>
              <a:rPr sz="650" spc="-3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2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endParaRPr sz="650">
              <a:latin typeface="Microsoft Sans Serif"/>
              <a:cs typeface="Microsoft Sans Serif"/>
            </a:endParaRPr>
          </a:p>
        </p:txBody>
      </p:sp>
      <p:sp>
        <p:nvSpPr>
          <p:cNvPr id="15" name="object 15"/>
          <p:cNvSpPr txBox="1"/>
          <p:nvPr/>
        </p:nvSpPr>
        <p:spPr>
          <a:xfrm>
            <a:off x="7958015" y="799756"/>
            <a:ext cx="859790" cy="112851"/>
          </a:xfrm>
          <a:prstGeom prst="rect">
            <a:avLst/>
          </a:prstGeom>
        </p:spPr>
        <p:txBody>
          <a:bodyPr vert="horz" wrap="square" lIns="0" tIns="12700" rIns="0" bIns="0" rtlCol="0">
            <a:spAutoFit/>
          </a:bodyPr>
          <a:lstStyle/>
          <a:p>
            <a:pPr marL="12700">
              <a:spcBef>
                <a:spcPts val="100"/>
              </a:spcBef>
            </a:pPr>
            <a:r>
              <a:rPr sz="650" spc="20" dirty="0">
                <a:solidFill>
                  <a:srgbClr val="171514"/>
                </a:solidFill>
                <a:latin typeface="Microsoft Sans Serif"/>
                <a:cs typeface="Microsoft Sans Serif"/>
              </a:rPr>
              <a:t>conductores</a:t>
            </a:r>
            <a:r>
              <a:rPr sz="650" spc="-3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2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endParaRPr sz="650">
              <a:latin typeface="Microsoft Sans Serif"/>
              <a:cs typeface="Microsoft Sans Serif"/>
            </a:endParaRPr>
          </a:p>
        </p:txBody>
      </p:sp>
      <p:sp>
        <p:nvSpPr>
          <p:cNvPr id="16" name="object 16"/>
          <p:cNvSpPr txBox="1"/>
          <p:nvPr/>
        </p:nvSpPr>
        <p:spPr>
          <a:xfrm>
            <a:off x="5337173" y="3604132"/>
            <a:ext cx="4164965" cy="448309"/>
          </a:xfrm>
          <a:prstGeom prst="rect">
            <a:avLst/>
          </a:prstGeom>
        </p:spPr>
        <p:txBody>
          <a:bodyPr vert="horz" wrap="square" lIns="0" tIns="12700" rIns="0" bIns="0" rtlCol="0">
            <a:spAutoFit/>
          </a:bodyPr>
          <a:lstStyle/>
          <a:p>
            <a:pPr marL="1052830">
              <a:spcBef>
                <a:spcPts val="100"/>
              </a:spcBef>
              <a:tabLst>
                <a:tab pos="3089275" algn="l"/>
              </a:tabLst>
            </a:pPr>
            <a:r>
              <a:rPr sz="900" spc="-20" dirty="0">
                <a:solidFill>
                  <a:srgbClr val="171514"/>
                </a:solidFill>
                <a:latin typeface="Microsoft Sans Serif"/>
                <a:cs typeface="Microsoft Sans Serif"/>
              </a:rPr>
              <a:t>(a)	</a:t>
            </a:r>
            <a:r>
              <a:rPr sz="900" spc="-5" dirty="0">
                <a:solidFill>
                  <a:srgbClr val="171514"/>
                </a:solidFill>
                <a:latin typeface="Microsoft Sans Serif"/>
                <a:cs typeface="Microsoft Sans Serif"/>
              </a:rPr>
              <a:t>(b)</a:t>
            </a:r>
            <a:endParaRPr sz="900">
              <a:latin typeface="Microsoft Sans Serif"/>
              <a:cs typeface="Microsoft Sans Serif"/>
            </a:endParaRPr>
          </a:p>
          <a:p>
            <a:pPr>
              <a:spcBef>
                <a:spcPts val="40"/>
              </a:spcBef>
            </a:pPr>
            <a:endParaRPr sz="1150">
              <a:latin typeface="Microsoft Sans Serif"/>
              <a:cs typeface="Microsoft Sans Serif"/>
            </a:endParaRPr>
          </a:p>
          <a:p>
            <a:pPr marL="12700">
              <a:spcBef>
                <a:spcPts val="5"/>
              </a:spcBef>
            </a:pPr>
            <a:r>
              <a:rPr sz="750" b="1" spc="-10" dirty="0">
                <a:solidFill>
                  <a:srgbClr val="171514"/>
                </a:solidFill>
                <a:latin typeface="Arial"/>
                <a:cs typeface="Arial"/>
              </a:rPr>
              <a:t>FIGURA </a:t>
            </a:r>
            <a:r>
              <a:rPr sz="750" b="1" spc="15" dirty="0">
                <a:solidFill>
                  <a:srgbClr val="171514"/>
                </a:solidFill>
                <a:latin typeface="Arial"/>
                <a:cs typeface="Arial"/>
              </a:rPr>
              <a:t>8.21</a:t>
            </a:r>
            <a:r>
              <a:rPr sz="750" spc="15" dirty="0">
                <a:solidFill>
                  <a:srgbClr val="171514"/>
                </a:solidFill>
                <a:latin typeface="Microsoft Sans Serif"/>
                <a:cs typeface="Microsoft Sans Serif"/>
              </a:rPr>
              <a:t>Conductores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torres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típicas: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(a)</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66</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kV;</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(b)</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220</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kV</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(dimensiones</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m).</a:t>
            </a:r>
            <a:endParaRPr sz="750">
              <a:latin typeface="Microsoft Sans Serif"/>
              <a:cs typeface="Microsoft Sans Serif"/>
            </a:endParaRPr>
          </a:p>
        </p:txBody>
      </p:sp>
      <p:sp>
        <p:nvSpPr>
          <p:cNvPr id="17" name="object 17"/>
          <p:cNvSpPr txBox="1"/>
          <p:nvPr/>
        </p:nvSpPr>
        <p:spPr>
          <a:xfrm>
            <a:off x="8457381" y="4651553"/>
            <a:ext cx="108585" cy="132087"/>
          </a:xfrm>
          <a:prstGeom prst="rect">
            <a:avLst/>
          </a:prstGeom>
        </p:spPr>
        <p:txBody>
          <a:bodyPr vert="horz" wrap="square" lIns="0" tIns="16510" rIns="0" bIns="0" rtlCol="0">
            <a:spAutoFit/>
          </a:bodyPr>
          <a:lstStyle/>
          <a:p>
            <a:pPr marL="12700">
              <a:spcBef>
                <a:spcPts val="130"/>
              </a:spcBef>
            </a:pPr>
            <a:r>
              <a:rPr sz="500" spc="20" dirty="0">
                <a:solidFill>
                  <a:srgbClr val="171514"/>
                </a:solidFill>
                <a:latin typeface="Microsoft Sans Serif"/>
                <a:cs typeface="Microsoft Sans Serif"/>
              </a:rPr>
              <a:t>o</a:t>
            </a:r>
            <a:r>
              <a:rPr sz="750" i="1" spc="-25" dirty="0">
                <a:solidFill>
                  <a:srgbClr val="171514"/>
                </a:solidFill>
                <a:latin typeface="Arial"/>
                <a:cs typeface="Arial"/>
              </a:rPr>
              <a:t>z</a:t>
            </a:r>
            <a:endParaRPr sz="750">
              <a:latin typeface="Arial"/>
              <a:cs typeface="Arial"/>
            </a:endParaRPr>
          </a:p>
        </p:txBody>
      </p:sp>
      <p:sp>
        <p:nvSpPr>
          <p:cNvPr id="18" name="object 18"/>
          <p:cNvSpPr txBox="1"/>
          <p:nvPr/>
        </p:nvSpPr>
        <p:spPr>
          <a:xfrm>
            <a:off x="6392182" y="4971932"/>
            <a:ext cx="73660" cy="140423"/>
          </a:xfrm>
          <a:prstGeom prst="rect">
            <a:avLst/>
          </a:prstGeom>
        </p:spPr>
        <p:txBody>
          <a:bodyPr vert="horz" wrap="square" lIns="0" tIns="17145" rIns="0" bIns="0" rtlCol="0">
            <a:spAutoFit/>
          </a:bodyPr>
          <a:lstStyle/>
          <a:p>
            <a:pPr marL="12700">
              <a:spcBef>
                <a:spcPts val="135"/>
              </a:spcBef>
            </a:pPr>
            <a:r>
              <a:rPr sz="800" i="1" spc="-25" dirty="0">
                <a:solidFill>
                  <a:srgbClr val="171514"/>
                </a:solidFill>
                <a:latin typeface="Arial"/>
                <a:cs typeface="Arial"/>
              </a:rPr>
              <a:t>z</a:t>
            </a:r>
            <a:endParaRPr sz="800">
              <a:latin typeface="Arial"/>
              <a:cs typeface="Arial"/>
            </a:endParaRPr>
          </a:p>
        </p:txBody>
      </p:sp>
      <p:graphicFrame>
        <p:nvGraphicFramePr>
          <p:cNvPr id="19" name="object 19"/>
          <p:cNvGraphicFramePr>
            <a:graphicFrameLocks noGrp="1"/>
          </p:cNvGraphicFramePr>
          <p:nvPr/>
        </p:nvGraphicFramePr>
        <p:xfrm>
          <a:off x="6544576" y="4413452"/>
          <a:ext cx="1961514" cy="883366"/>
        </p:xfrm>
        <a:graphic>
          <a:graphicData uri="http://schemas.openxmlformats.org/drawingml/2006/table">
            <a:tbl>
              <a:tblPr firstRow="1" bandRow="1">
                <a:tableStyleId>{2D5ABB26-0587-4C30-8999-92F81FD0307C}</a:tableStyleId>
              </a:tblPr>
              <a:tblGrid>
                <a:gridCol w="232410">
                  <a:extLst>
                    <a:ext uri="{9D8B030D-6E8A-4147-A177-3AD203B41FA5}">
                      <a16:colId xmlns:a16="http://schemas.microsoft.com/office/drawing/2014/main" val="20000"/>
                    </a:ext>
                  </a:extLst>
                </a:gridCol>
                <a:gridCol w="232410">
                  <a:extLst>
                    <a:ext uri="{9D8B030D-6E8A-4147-A177-3AD203B41FA5}">
                      <a16:colId xmlns:a16="http://schemas.microsoft.com/office/drawing/2014/main" val="20001"/>
                    </a:ext>
                  </a:extLst>
                </a:gridCol>
                <a:gridCol w="247015">
                  <a:extLst>
                    <a:ext uri="{9D8B030D-6E8A-4147-A177-3AD203B41FA5}">
                      <a16:colId xmlns:a16="http://schemas.microsoft.com/office/drawing/2014/main" val="20002"/>
                    </a:ext>
                  </a:extLst>
                </a:gridCol>
                <a:gridCol w="232409">
                  <a:extLst>
                    <a:ext uri="{9D8B030D-6E8A-4147-A177-3AD203B41FA5}">
                      <a16:colId xmlns:a16="http://schemas.microsoft.com/office/drawing/2014/main" val="20003"/>
                    </a:ext>
                  </a:extLst>
                </a:gridCol>
                <a:gridCol w="234315">
                  <a:extLst>
                    <a:ext uri="{9D8B030D-6E8A-4147-A177-3AD203B41FA5}">
                      <a16:colId xmlns:a16="http://schemas.microsoft.com/office/drawing/2014/main" val="20004"/>
                    </a:ext>
                  </a:extLst>
                </a:gridCol>
                <a:gridCol w="247015">
                  <a:extLst>
                    <a:ext uri="{9D8B030D-6E8A-4147-A177-3AD203B41FA5}">
                      <a16:colId xmlns:a16="http://schemas.microsoft.com/office/drawing/2014/main" val="20005"/>
                    </a:ext>
                  </a:extLst>
                </a:gridCol>
                <a:gridCol w="232410">
                  <a:extLst>
                    <a:ext uri="{9D8B030D-6E8A-4147-A177-3AD203B41FA5}">
                      <a16:colId xmlns:a16="http://schemas.microsoft.com/office/drawing/2014/main" val="20006"/>
                    </a:ext>
                  </a:extLst>
                </a:gridCol>
                <a:gridCol w="303530">
                  <a:extLst>
                    <a:ext uri="{9D8B030D-6E8A-4147-A177-3AD203B41FA5}">
                      <a16:colId xmlns:a16="http://schemas.microsoft.com/office/drawing/2014/main" val="20007"/>
                    </a:ext>
                  </a:extLst>
                </a:gridCol>
              </a:tblGrid>
              <a:tr h="165139">
                <a:tc>
                  <a:txBody>
                    <a:bodyPr/>
                    <a:lstStyle/>
                    <a:p>
                      <a:pPr marL="64769">
                        <a:lnSpc>
                          <a:spcPts val="805"/>
                        </a:lnSpc>
                      </a:pPr>
                      <a:r>
                        <a:rPr sz="800" i="1" dirty="0">
                          <a:solidFill>
                            <a:srgbClr val="171514"/>
                          </a:solidFill>
                          <a:latin typeface="Arial"/>
                          <a:cs typeface="Arial"/>
                        </a:rPr>
                        <a:t>mi</a:t>
                      </a:r>
                      <a:r>
                        <a:rPr sz="500" dirty="0">
                          <a:solidFill>
                            <a:srgbClr val="171514"/>
                          </a:solidFill>
                          <a:latin typeface="Microsoft Sans Serif"/>
                          <a:cs typeface="Microsoft Sans Serif"/>
                        </a:rPr>
                        <a:t>o</a:t>
                      </a:r>
                      <a:endParaRPr sz="500">
                        <a:latin typeface="Microsoft Sans Serif"/>
                        <a:cs typeface="Microsoft Sans Serif"/>
                      </a:endParaRPr>
                    </a:p>
                  </a:txBody>
                  <a:tcPr marL="0" marR="0" marT="0" marB="0">
                    <a:lnR w="38100">
                      <a:solidFill>
                        <a:srgbClr val="231F20"/>
                      </a:solidFill>
                      <a:prstDash val="solid"/>
                    </a:lnR>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B w="9525">
                      <a:solidFill>
                        <a:srgbClr val="231F20"/>
                      </a:solidFill>
                      <a:prstDash val="solid"/>
                    </a:lnB>
                  </a:tcPr>
                </a:tc>
                <a:extLst>
                  <a:ext uri="{0D108BD9-81ED-4DB2-BD59-A6C34878D82A}">
                    <a16:rowId xmlns:a16="http://schemas.microsoft.com/office/drawing/2014/main" val="10000"/>
                  </a:ext>
                </a:extLst>
              </a:tr>
              <a:tr h="239401">
                <a:tc>
                  <a:txBody>
                    <a:bodyPr/>
                    <a:lstStyle/>
                    <a:p>
                      <a:pPr marR="12065">
                        <a:lnSpc>
                          <a:spcPct val="100000"/>
                        </a:lnSpc>
                      </a:pPr>
                      <a:endParaRPr sz="700">
                        <a:latin typeface="Times New Roman"/>
                        <a:cs typeface="Times New Roman"/>
                      </a:endParaRPr>
                    </a:p>
                  </a:txBody>
                  <a:tcPr marL="0" marR="0" marT="0" marB="0">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marL="62230">
                        <a:lnSpc>
                          <a:spcPct val="100000"/>
                        </a:lnSpc>
                        <a:spcBef>
                          <a:spcPts val="705"/>
                        </a:spcBef>
                      </a:pPr>
                      <a:r>
                        <a:rPr sz="750" i="1" dirty="0">
                          <a:solidFill>
                            <a:srgbClr val="171514"/>
                          </a:solidFill>
                          <a:latin typeface="Arial"/>
                          <a:cs typeface="Arial"/>
                        </a:rPr>
                        <a:t>V</a:t>
                      </a:r>
                      <a:r>
                        <a:rPr sz="750" dirty="0">
                          <a:solidFill>
                            <a:srgbClr val="171514"/>
                          </a:solidFill>
                          <a:latin typeface="Microsoft Sans Serif"/>
                          <a:cs typeface="Microsoft Sans Serif"/>
                        </a:rPr>
                        <a:t>=</a:t>
                      </a:r>
                      <a:r>
                        <a:rPr sz="750" i="1" dirty="0">
                          <a:solidFill>
                            <a:srgbClr val="171514"/>
                          </a:solidFill>
                          <a:latin typeface="Arial"/>
                          <a:cs typeface="Arial"/>
                        </a:rPr>
                        <a:t>mi</a:t>
                      </a:r>
                      <a:endParaRPr sz="750">
                        <a:latin typeface="Arial"/>
                        <a:cs typeface="Arial"/>
                      </a:endParaRPr>
                    </a:p>
                  </a:txBody>
                  <a:tcPr marL="0" marR="0" marT="89535" marB="0">
                    <a:lnL w="38100">
                      <a:solidFill>
                        <a:srgbClr val="231F20"/>
                      </a:solidFill>
                      <a:prstDash val="solid"/>
                    </a:lnL>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1"/>
                  </a:ext>
                </a:extLst>
              </a:tr>
              <a:tr h="239414">
                <a:tc>
                  <a:txBody>
                    <a:bodyPr/>
                    <a:lstStyle/>
                    <a:p>
                      <a:pPr marR="12065">
                        <a:lnSpc>
                          <a:spcPct val="100000"/>
                        </a:lnSpc>
                      </a:pPr>
                      <a:endParaRPr sz="700">
                        <a:latin typeface="Times New Roman"/>
                        <a:cs typeface="Times New Roman"/>
                      </a:endParaRPr>
                    </a:p>
                  </a:txBody>
                  <a:tcPr marL="0" marR="0" marT="0" marB="0">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lnB w="952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T w="9525">
                      <a:solidFill>
                        <a:srgbClr val="231F20"/>
                      </a:solidFill>
                      <a:prstDash val="solid"/>
                    </a:lnT>
                    <a:lnB w="9525">
                      <a:solidFill>
                        <a:srgbClr val="231F20"/>
                      </a:solidFill>
                      <a:prstDash val="solid"/>
                    </a:lnB>
                  </a:tcPr>
                </a:tc>
                <a:extLst>
                  <a:ext uri="{0D108BD9-81ED-4DB2-BD59-A6C34878D82A}">
                    <a16:rowId xmlns:a16="http://schemas.microsoft.com/office/drawing/2014/main" val="10002"/>
                  </a:ext>
                </a:extLst>
              </a:tr>
              <a:tr h="239412">
                <a:tc>
                  <a:txBody>
                    <a:bodyPr/>
                    <a:lstStyle/>
                    <a:p>
                      <a:pPr marR="12065">
                        <a:lnSpc>
                          <a:spcPct val="100000"/>
                        </a:lnSpc>
                      </a:pPr>
                      <a:endParaRPr sz="700">
                        <a:latin typeface="Times New Roman"/>
                        <a:cs typeface="Times New Roman"/>
                      </a:endParaRPr>
                    </a:p>
                  </a:txBody>
                  <a:tcPr marL="0" marR="0" marT="0" marB="0">
                    <a:lnR w="3810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38100">
                      <a:solidFill>
                        <a:srgbClr val="231F20"/>
                      </a:solidFill>
                      <a:prstDash val="solid"/>
                    </a:lnL>
                    <a:lnR w="38100">
                      <a:solidFill>
                        <a:srgbClr val="231F20"/>
                      </a:solidFill>
                      <a:prstDash val="solid"/>
                    </a:lnR>
                    <a:lnT w="9525">
                      <a:solidFill>
                        <a:srgbClr val="231F20"/>
                      </a:solidFill>
                      <a:prstDash val="solid"/>
                    </a:lnT>
                  </a:tcPr>
                </a:tc>
                <a:tc>
                  <a:txBody>
                    <a:bodyPr/>
                    <a:lstStyle/>
                    <a:p>
                      <a:pPr marL="62230">
                        <a:lnSpc>
                          <a:spcPct val="100000"/>
                        </a:lnSpc>
                        <a:spcBef>
                          <a:spcPts val="675"/>
                        </a:spcBef>
                      </a:pPr>
                      <a:r>
                        <a:rPr sz="800" i="1" spc="-20" dirty="0">
                          <a:solidFill>
                            <a:srgbClr val="171514"/>
                          </a:solidFill>
                          <a:latin typeface="Arial"/>
                          <a:cs typeface="Arial"/>
                        </a:rPr>
                        <a:t>V</a:t>
                      </a:r>
                      <a:r>
                        <a:rPr sz="800" spc="-20" dirty="0">
                          <a:solidFill>
                            <a:srgbClr val="171514"/>
                          </a:solidFill>
                          <a:latin typeface="Microsoft Sans Serif"/>
                          <a:cs typeface="Microsoft Sans Serif"/>
                        </a:rPr>
                        <a:t>=0</a:t>
                      </a:r>
                      <a:endParaRPr sz="800">
                        <a:latin typeface="Microsoft Sans Serif"/>
                        <a:cs typeface="Microsoft Sans Serif"/>
                      </a:endParaRPr>
                    </a:p>
                  </a:txBody>
                  <a:tcPr marL="0" marR="0" marT="85725" marB="0">
                    <a:lnL w="38100">
                      <a:solidFill>
                        <a:srgbClr val="231F20"/>
                      </a:solidFill>
                      <a:prstDash val="solid"/>
                    </a:lnL>
                    <a:lnT w="9525">
                      <a:solidFill>
                        <a:srgbClr val="231F20"/>
                      </a:solidFill>
                      <a:prstDash val="solid"/>
                    </a:lnT>
                  </a:tcPr>
                </a:tc>
                <a:extLst>
                  <a:ext uri="{0D108BD9-81ED-4DB2-BD59-A6C34878D82A}">
                    <a16:rowId xmlns:a16="http://schemas.microsoft.com/office/drawing/2014/main" val="10003"/>
                  </a:ext>
                </a:extLst>
              </a:tr>
            </a:tbl>
          </a:graphicData>
        </a:graphic>
      </p:graphicFrame>
      <p:sp>
        <p:nvSpPr>
          <p:cNvPr id="20" name="object 20"/>
          <p:cNvSpPr txBox="1"/>
          <p:nvPr/>
        </p:nvSpPr>
        <p:spPr>
          <a:xfrm>
            <a:off x="5337174" y="5665529"/>
            <a:ext cx="2090420"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15" dirty="0">
                <a:solidFill>
                  <a:srgbClr val="171514"/>
                </a:solidFill>
                <a:latin typeface="Arial"/>
                <a:cs typeface="Arial"/>
              </a:rPr>
              <a:t> </a:t>
            </a:r>
            <a:r>
              <a:rPr sz="700" b="1" spc="10" dirty="0">
                <a:solidFill>
                  <a:srgbClr val="171514"/>
                </a:solidFill>
                <a:latin typeface="Arial"/>
                <a:cs typeface="Arial"/>
              </a:rPr>
              <a:t>8.22</a:t>
            </a:r>
            <a:r>
              <a:rPr sz="700" spc="10" dirty="0">
                <a:solidFill>
                  <a:srgbClr val="171514"/>
                </a:solidFill>
                <a:latin typeface="Microsoft Sans Serif"/>
                <a:cs typeface="Microsoft Sans Serif"/>
              </a:rPr>
              <a:t>Campo</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atmosférico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buen</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tiempo.</a:t>
            </a:r>
            <a:endParaRPr sz="700">
              <a:latin typeface="Microsoft Sans Serif"/>
              <a:cs typeface="Microsoft Sans Serif"/>
            </a:endParaRPr>
          </a:p>
        </p:txBody>
      </p:sp>
      <p:sp>
        <p:nvSpPr>
          <p:cNvPr id="21" name="object 21"/>
          <p:cNvSpPr txBox="1"/>
          <p:nvPr/>
        </p:nvSpPr>
        <p:spPr>
          <a:xfrm>
            <a:off x="5337176" y="6077390"/>
            <a:ext cx="4298315" cy="1719830"/>
          </a:xfrm>
          <a:prstGeom prst="rect">
            <a:avLst/>
          </a:prstGeom>
        </p:spPr>
        <p:txBody>
          <a:bodyPr vert="horz" wrap="square" lIns="0" tIns="12700" rIns="0" bIns="0" rtlCol="0">
            <a:spAutoFit/>
          </a:bodyPr>
          <a:lstStyle/>
          <a:p>
            <a:pPr marL="12700" marR="5080">
              <a:lnSpc>
                <a:spcPct val="125000"/>
              </a:lnSpc>
              <a:spcBef>
                <a:spcPts val="100"/>
              </a:spcBef>
            </a:pPr>
            <a:r>
              <a:rPr sz="800" spc="5" dirty="0">
                <a:solidFill>
                  <a:srgbClr val="171514"/>
                </a:solidFill>
                <a:latin typeface="Microsoft Sans Serif"/>
                <a:cs typeface="Microsoft Sans Serif"/>
              </a:rPr>
              <a:t>y </a:t>
            </a:r>
            <a:r>
              <a:rPr sz="800" dirty="0">
                <a:solidFill>
                  <a:srgbClr val="171514"/>
                </a:solidFill>
                <a:latin typeface="Microsoft Sans Serif"/>
                <a:cs typeface="Microsoft Sans Serif"/>
              </a:rPr>
              <a:t>las </a:t>
            </a:r>
            <a:r>
              <a:rPr sz="800" spc="20" dirty="0">
                <a:solidFill>
                  <a:srgbClr val="171514"/>
                </a:solidFill>
                <a:latin typeface="Microsoft Sans Serif"/>
                <a:cs typeface="Microsoft Sans Serif"/>
              </a:rPr>
              <a:t>superficies equipotenciales </a:t>
            </a:r>
            <a:r>
              <a:rPr sz="800" spc="25" dirty="0">
                <a:solidFill>
                  <a:srgbClr val="171514"/>
                </a:solidFill>
                <a:latin typeface="Microsoft Sans Serif"/>
                <a:cs typeface="Microsoft Sans Serif"/>
              </a:rPr>
              <a:t>en </a:t>
            </a:r>
            <a:r>
              <a:rPr sz="800" spc="15" dirty="0">
                <a:solidFill>
                  <a:srgbClr val="171514"/>
                </a:solidFill>
                <a:latin typeface="Microsoft Sans Serif"/>
                <a:cs typeface="Microsoft Sans Serif"/>
              </a:rPr>
              <a:t>este </a:t>
            </a:r>
            <a:r>
              <a:rPr sz="800" dirty="0">
                <a:solidFill>
                  <a:srgbClr val="171514"/>
                </a:solidFill>
                <a:latin typeface="Microsoft Sans Serif"/>
                <a:cs typeface="Microsoft Sans Serif"/>
              </a:rPr>
              <a:t>caso </a:t>
            </a:r>
            <a:r>
              <a:rPr sz="800" spc="20" dirty="0">
                <a:solidFill>
                  <a:srgbClr val="171514"/>
                </a:solidFill>
                <a:latin typeface="Microsoft Sans Serif"/>
                <a:cs typeface="Microsoft Sans Serif"/>
              </a:rPr>
              <a:t>son planos horizontales. </a:t>
            </a:r>
            <a:r>
              <a:rPr sz="800" spc="-40" dirty="0">
                <a:solidFill>
                  <a:srgbClr val="171514"/>
                </a:solidFill>
                <a:latin typeface="Microsoft Sans Serif"/>
                <a:cs typeface="Microsoft Sans Serif"/>
              </a:rPr>
              <a:t>Si </a:t>
            </a:r>
            <a:r>
              <a:rPr sz="800" spc="-10" dirty="0">
                <a:solidFill>
                  <a:srgbClr val="171514"/>
                </a:solidFill>
                <a:latin typeface="Microsoft Sans Serif"/>
                <a:cs typeface="Microsoft Sans Serif"/>
              </a:rPr>
              <a:t>se </a:t>
            </a:r>
            <a:r>
              <a:rPr sz="800" spc="10" dirty="0" err="1">
                <a:solidFill>
                  <a:srgbClr val="171514"/>
                </a:solidFill>
                <a:latin typeface="Microsoft Sans Serif"/>
                <a:cs typeface="Microsoft Sans Serif"/>
              </a:rPr>
              <a:t>coloca</a:t>
            </a:r>
            <a:r>
              <a:rPr sz="800" spc="10" dirty="0">
                <a:solidFill>
                  <a:srgbClr val="171514"/>
                </a:solidFill>
                <a:latin typeface="Microsoft Sans Serif"/>
                <a:cs typeface="Microsoft Sans Serif"/>
              </a:rPr>
              <a:t> </a:t>
            </a:r>
            <a:r>
              <a:rPr sz="800" spc="45" dirty="0" smtClean="0">
                <a:solidFill>
                  <a:srgbClr val="171514"/>
                </a:solidFill>
                <a:latin typeface="Microsoft Sans Serif"/>
                <a:cs typeface="Microsoft Sans Serif"/>
              </a:rPr>
              <a:t>un</a:t>
            </a:r>
            <a:r>
              <a:rPr lang="es-ES" sz="800" spc="45" dirty="0" smtClean="0">
                <a:solidFill>
                  <a:srgbClr val="171514"/>
                </a:solidFill>
                <a:latin typeface="Microsoft Sans Serif"/>
                <a:cs typeface="Microsoft Sans Serif"/>
              </a:rPr>
              <a:t> </a:t>
            </a:r>
            <a:r>
              <a:rPr sz="800" spc="35" dirty="0" smtClean="0">
                <a:solidFill>
                  <a:srgbClr val="171514"/>
                </a:solidFill>
                <a:latin typeface="Microsoft Sans Serif"/>
                <a:cs typeface="Microsoft Sans Serif"/>
              </a:rPr>
              <a:t>conductor </a:t>
            </a:r>
            <a:r>
              <a:rPr sz="800" spc="15" dirty="0">
                <a:solidFill>
                  <a:srgbClr val="171514"/>
                </a:solidFill>
                <a:latin typeface="Microsoft Sans Serif"/>
                <a:cs typeface="Microsoft Sans Serif"/>
              </a:rPr>
              <a:t>aislado </a:t>
            </a:r>
            <a:r>
              <a:rPr sz="800" spc="25" dirty="0">
                <a:solidFill>
                  <a:srgbClr val="171514"/>
                </a:solidFill>
                <a:latin typeface="Microsoft Sans Serif"/>
                <a:cs typeface="Microsoft Sans Serif"/>
              </a:rPr>
              <a:t>en cualquier </a:t>
            </a:r>
            <a:r>
              <a:rPr sz="800" spc="50" dirty="0">
                <a:solidFill>
                  <a:srgbClr val="171514"/>
                </a:solidFill>
                <a:latin typeface="Microsoft Sans Serif"/>
                <a:cs typeface="Microsoft Sans Serif"/>
              </a:rPr>
              <a:t>punto </a:t>
            </a:r>
            <a:r>
              <a:rPr sz="800" spc="25" dirty="0">
                <a:solidFill>
                  <a:srgbClr val="171514"/>
                </a:solidFill>
                <a:latin typeface="Microsoft Sans Serif"/>
                <a:cs typeface="Microsoft Sans Serif"/>
              </a:rPr>
              <a:t>del </a:t>
            </a:r>
            <a:r>
              <a:rPr sz="800" spc="10" dirty="0">
                <a:solidFill>
                  <a:srgbClr val="171514"/>
                </a:solidFill>
                <a:latin typeface="Microsoft Sans Serif"/>
                <a:cs typeface="Microsoft Sans Serif"/>
              </a:rPr>
              <a:t>espacio, </a:t>
            </a:r>
            <a:r>
              <a:rPr sz="800" spc="35" dirty="0">
                <a:solidFill>
                  <a:srgbClr val="171514"/>
                </a:solidFill>
                <a:latin typeface="Microsoft Sans Serif"/>
                <a:cs typeface="Microsoft Sans Serif"/>
              </a:rPr>
              <a:t>adquirirá </a:t>
            </a:r>
            <a:r>
              <a:rPr sz="800" spc="15" dirty="0">
                <a:solidFill>
                  <a:srgbClr val="171514"/>
                </a:solidFill>
                <a:latin typeface="Microsoft Sans Serif"/>
                <a:cs typeface="Microsoft Sans Serif"/>
              </a:rPr>
              <a:t>el </a:t>
            </a:r>
            <a:r>
              <a:rPr sz="800" spc="25" dirty="0">
                <a:solidFill>
                  <a:srgbClr val="171514"/>
                </a:solidFill>
                <a:latin typeface="Microsoft Sans Serif"/>
                <a:cs typeface="Microsoft Sans Serif"/>
              </a:rPr>
              <a:t>potencial</a:t>
            </a:r>
            <a:r>
              <a:rPr sz="800" spc="25" dirty="0">
                <a:solidFill>
                  <a:srgbClr val="171514"/>
                </a:solidFill>
                <a:latin typeface="Microsoft Sans Serif"/>
                <a:cs typeface="Microsoft Sans Serif"/>
              </a:rPr>
              <a:t> de </a:t>
            </a:r>
            <a:r>
              <a:rPr sz="800" spc="-5" dirty="0">
                <a:solidFill>
                  <a:srgbClr val="171514"/>
                </a:solidFill>
                <a:latin typeface="Microsoft Sans Serif"/>
                <a:cs typeface="Microsoft Sans Serif"/>
              </a:rPr>
              <a:t>ese </a:t>
            </a:r>
            <a:r>
              <a:rPr sz="800" spc="50" dirty="0" err="1" smtClean="0">
                <a:solidFill>
                  <a:srgbClr val="171514"/>
                </a:solidFill>
                <a:latin typeface="Microsoft Sans Serif"/>
                <a:cs typeface="Microsoft Sans Serif"/>
              </a:rPr>
              <a:t>punto</a:t>
            </a:r>
            <a:r>
              <a:rPr lang="es-ES" sz="800" spc="50" dirty="0" smtClean="0">
                <a:solidFill>
                  <a:srgbClr val="171514"/>
                </a:solidFill>
                <a:latin typeface="Microsoft Sans Serif"/>
                <a:cs typeface="Microsoft Sans Serif"/>
              </a:rPr>
              <a:t> </a:t>
            </a:r>
            <a:r>
              <a:rPr sz="800" spc="35" dirty="0" err="1" smtClean="0">
                <a:solidFill>
                  <a:srgbClr val="171514"/>
                </a:solidFill>
                <a:latin typeface="Microsoft Sans Serif"/>
                <a:cs typeface="Microsoft Sans Serif"/>
              </a:rPr>
              <a:t>pero</a:t>
            </a:r>
            <a:r>
              <a:rPr sz="800" spc="35"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no </a:t>
            </a:r>
            <a:r>
              <a:rPr sz="800" spc="20" dirty="0">
                <a:solidFill>
                  <a:srgbClr val="171514"/>
                </a:solidFill>
                <a:latin typeface="Microsoft Sans Serif"/>
                <a:cs typeface="Microsoft Sans Serif"/>
              </a:rPr>
              <a:t>carga </a:t>
            </a:r>
            <a:r>
              <a:rPr sz="800" spc="15" dirty="0">
                <a:solidFill>
                  <a:srgbClr val="171514"/>
                </a:solidFill>
                <a:latin typeface="Microsoft Sans Serif"/>
                <a:cs typeface="Microsoft Sans Serif"/>
              </a:rPr>
              <a:t>eléctrica. Cuando el </a:t>
            </a:r>
            <a:r>
              <a:rPr sz="800" spc="35" dirty="0">
                <a:solidFill>
                  <a:srgbClr val="171514"/>
                </a:solidFill>
                <a:latin typeface="Microsoft Sans Serif"/>
                <a:cs typeface="Microsoft Sans Serif"/>
              </a:rPr>
              <a:t>conductor </a:t>
            </a:r>
            <a:r>
              <a:rPr sz="800" spc="15" dirty="0">
                <a:solidFill>
                  <a:srgbClr val="171514"/>
                </a:solidFill>
                <a:latin typeface="Microsoft Sans Serif"/>
                <a:cs typeface="Microsoft Sans Serif"/>
              </a:rPr>
              <a:t>esté </a:t>
            </a:r>
            <a:r>
              <a:rPr sz="800" spc="20" dirty="0">
                <a:solidFill>
                  <a:srgbClr val="171514"/>
                </a:solidFill>
                <a:latin typeface="Microsoft Sans Serif"/>
                <a:cs typeface="Microsoft Sans Serif"/>
              </a:rPr>
              <a:t>conectado </a:t>
            </a:r>
            <a:r>
              <a:rPr sz="800" dirty="0">
                <a:solidFill>
                  <a:srgbClr val="171514"/>
                </a:solidFill>
                <a:latin typeface="Microsoft Sans Serif"/>
                <a:cs typeface="Microsoft Sans Serif"/>
              </a:rPr>
              <a:t>a </a:t>
            </a:r>
            <a:r>
              <a:rPr sz="800" spc="35" dirty="0">
                <a:solidFill>
                  <a:srgbClr val="171514"/>
                </a:solidFill>
                <a:latin typeface="Microsoft Sans Serif"/>
                <a:cs typeface="Microsoft Sans Serif"/>
              </a:rPr>
              <a:t>tierra adquirirá </a:t>
            </a:r>
            <a:r>
              <a:rPr sz="800" spc="30" dirty="0" err="1">
                <a:solidFill>
                  <a:srgbClr val="171514"/>
                </a:solidFill>
                <a:latin typeface="Microsoft Sans Serif"/>
                <a:cs typeface="Microsoft Sans Serif"/>
              </a:rPr>
              <a:t>una</a:t>
            </a:r>
            <a:r>
              <a:rPr sz="800" spc="30" dirty="0">
                <a:solidFill>
                  <a:srgbClr val="171514"/>
                </a:solidFill>
                <a:latin typeface="Microsoft Sans Serif"/>
                <a:cs typeface="Microsoft Sans Serif"/>
              </a:rPr>
              <a:t> </a:t>
            </a:r>
            <a:r>
              <a:rPr sz="800" spc="20" dirty="0" err="1" smtClean="0">
                <a:solidFill>
                  <a:srgbClr val="171514"/>
                </a:solidFill>
                <a:latin typeface="Microsoft Sans Serif"/>
                <a:cs typeface="Microsoft Sans Serif"/>
              </a:rPr>
              <a:t>carga</a:t>
            </a:r>
            <a:r>
              <a:rPr lang="es-ES" sz="800" spc="20"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inducida</a:t>
            </a:r>
            <a:r>
              <a:rPr sz="800"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a:t>
            </a:r>
            <a:r>
              <a:rPr sz="800" spc="10" dirty="0">
                <a:solidFill>
                  <a:srgbClr val="171514"/>
                </a:solidFill>
                <a:latin typeface="Microsoft Sans Serif"/>
                <a:cs typeface="Microsoft Sans Serif"/>
              </a:rPr>
              <a:t>ver</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Sección</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5.7)</a:t>
            </a:r>
            <a:r>
              <a:rPr sz="800" spc="5" dirty="0">
                <a:solidFill>
                  <a:srgbClr val="171514"/>
                </a:solidFill>
                <a:latin typeface="Microsoft Sans Serif"/>
                <a:cs typeface="Microsoft Sans Serif"/>
              </a:rPr>
              <a:t> y</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campo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secundario</a:t>
            </a:r>
            <a:r>
              <a:rPr sz="800" spc="5" dirty="0">
                <a:solidFill>
                  <a:srgbClr val="171514"/>
                </a:solidFill>
                <a:latin typeface="Microsoft Sans Serif"/>
                <a:cs typeface="Microsoft Sans Serif"/>
              </a:rPr>
              <a:t> </a:t>
            </a:r>
            <a:r>
              <a:rPr sz="800" spc="35" dirty="0">
                <a:solidFill>
                  <a:srgbClr val="171514"/>
                </a:solidFill>
                <a:latin typeface="Microsoft Sans Serif"/>
                <a:cs typeface="Microsoft Sans Serif"/>
              </a:rPr>
              <a:t>producido</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por</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estas</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cargas</a:t>
            </a:r>
            <a:r>
              <a:rPr sz="800" spc="5"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modificará</a:t>
            </a:r>
            <a:r>
              <a:rPr sz="800" dirty="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el</a:t>
            </a:r>
            <a:r>
              <a:rPr lang="es-ES" sz="800" spc="15" dirty="0" smtClean="0">
                <a:solidFill>
                  <a:srgbClr val="171514"/>
                </a:solidFill>
                <a:latin typeface="Microsoft Sans Serif"/>
                <a:cs typeface="Microsoft Sans Serif"/>
              </a:rPr>
              <a:t> </a:t>
            </a:r>
            <a:r>
              <a:rPr sz="800" spc="45" dirty="0" err="1" smtClean="0">
                <a:solidFill>
                  <a:srgbClr val="171514"/>
                </a:solidFill>
                <a:latin typeface="Microsoft Sans Serif"/>
                <a:cs typeface="Microsoft Sans Serif"/>
              </a:rPr>
              <a:t>uniforme</a:t>
            </a:r>
            <a:r>
              <a:rPr sz="800" spc="-5" dirty="0" smtClean="0">
                <a:solidFill>
                  <a:srgbClr val="171514"/>
                </a:solidFill>
                <a:latin typeface="Microsoft Sans Serif"/>
                <a:cs typeface="Microsoft Sans Serif"/>
              </a:rPr>
              <a:t> </a:t>
            </a:r>
            <a:r>
              <a:rPr sz="800" spc="40" dirty="0">
                <a:solidFill>
                  <a:srgbClr val="171514"/>
                </a:solidFill>
                <a:latin typeface="Microsoft Sans Serif"/>
                <a:cs typeface="Microsoft Sans Serif"/>
              </a:rPr>
              <a:t>primario</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siguiente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manera</a:t>
            </a:r>
            <a:r>
              <a:rPr sz="800" spc="25" dirty="0">
                <a:solidFill>
                  <a:srgbClr val="171514"/>
                </a:solidFill>
                <a:latin typeface="Microsoft Sans Serif"/>
                <a:cs typeface="Microsoft Sans Serif"/>
              </a:rPr>
              <a:t>.</a:t>
            </a:r>
            <a:endParaRPr sz="800" dirty="0">
              <a:latin typeface="Microsoft Sans Serif"/>
              <a:cs typeface="Microsoft Sans Serif"/>
            </a:endParaRPr>
          </a:p>
          <a:p>
            <a:pPr>
              <a:spcBef>
                <a:spcPts val="25"/>
              </a:spcBef>
            </a:pPr>
            <a:endParaRPr sz="1600" dirty="0">
              <a:latin typeface="Microsoft Sans Serif"/>
              <a:cs typeface="Microsoft Sans Serif"/>
            </a:endParaRPr>
          </a:p>
          <a:p>
            <a:pPr marL="12700">
              <a:spcBef>
                <a:spcPts val="5"/>
              </a:spcBef>
            </a:pPr>
            <a:r>
              <a:rPr sz="1000" b="1" spc="10" dirty="0">
                <a:solidFill>
                  <a:srgbClr val="171514"/>
                </a:solidFill>
                <a:latin typeface="Arial"/>
                <a:cs typeface="Arial"/>
              </a:rPr>
              <a:t>8.7.1</a:t>
            </a:r>
            <a:r>
              <a:rPr sz="1000" b="1" spc="-30" dirty="0">
                <a:solidFill>
                  <a:srgbClr val="171514"/>
                </a:solidFill>
                <a:latin typeface="Arial"/>
                <a:cs typeface="Arial"/>
              </a:rPr>
              <a:t> </a:t>
            </a:r>
            <a:r>
              <a:rPr sz="1000" b="1" dirty="0" err="1">
                <a:solidFill>
                  <a:srgbClr val="171514"/>
                </a:solidFill>
                <a:latin typeface="Arial"/>
                <a:cs typeface="Arial"/>
              </a:rPr>
              <a:t>S</a:t>
            </a:r>
            <a:r>
              <a:rPr sz="650" b="1" dirty="0" err="1">
                <a:solidFill>
                  <a:srgbClr val="171514"/>
                </a:solidFill>
                <a:latin typeface="Arial"/>
                <a:cs typeface="Arial"/>
              </a:rPr>
              <a:t>secundario</a:t>
            </a:r>
            <a:r>
              <a:rPr sz="1000" b="1" dirty="0" err="1">
                <a:solidFill>
                  <a:srgbClr val="171514"/>
                </a:solidFill>
                <a:latin typeface="Arial"/>
                <a:cs typeface="Arial"/>
              </a:rPr>
              <a:t>F</a:t>
            </a:r>
            <a:r>
              <a:rPr sz="650" b="1" dirty="0" err="1">
                <a:solidFill>
                  <a:srgbClr val="171514"/>
                </a:solidFill>
                <a:latin typeface="Arial"/>
                <a:cs typeface="Arial"/>
              </a:rPr>
              <a:t>campo</a:t>
            </a:r>
            <a:r>
              <a:rPr sz="650" b="1" spc="-25" dirty="0">
                <a:solidFill>
                  <a:srgbClr val="171514"/>
                </a:solidFill>
                <a:latin typeface="Arial"/>
                <a:cs typeface="Arial"/>
              </a:rPr>
              <a:t> </a:t>
            </a:r>
            <a:r>
              <a:rPr sz="650" b="1" spc="20" dirty="0" smtClean="0">
                <a:solidFill>
                  <a:srgbClr val="171514"/>
                </a:solidFill>
                <a:latin typeface="Arial"/>
                <a:cs typeface="Arial"/>
              </a:rPr>
              <a:t>de</a:t>
            </a:r>
            <a:r>
              <a:rPr lang="es-ES" sz="1000" b="1" spc="20" dirty="0" smtClean="0">
                <a:solidFill>
                  <a:srgbClr val="171514"/>
                </a:solidFill>
                <a:latin typeface="Arial"/>
                <a:cs typeface="Arial"/>
              </a:rPr>
              <a:t>g</a:t>
            </a:r>
            <a:r>
              <a:rPr sz="650" b="1" spc="20" dirty="0" err="1" smtClean="0">
                <a:solidFill>
                  <a:srgbClr val="171514"/>
                </a:solidFill>
                <a:latin typeface="Arial"/>
                <a:cs typeface="Arial"/>
              </a:rPr>
              <a:t>redondo</a:t>
            </a:r>
            <a:r>
              <a:rPr sz="1000" b="1" spc="20" dirty="0" err="1" smtClean="0">
                <a:solidFill>
                  <a:srgbClr val="171514"/>
                </a:solidFill>
                <a:latin typeface="Arial"/>
                <a:cs typeface="Arial"/>
              </a:rPr>
              <a:t>C</a:t>
            </a:r>
            <a:r>
              <a:rPr sz="650" b="1" spc="20" dirty="0" err="1" smtClean="0">
                <a:solidFill>
                  <a:srgbClr val="171514"/>
                </a:solidFill>
                <a:latin typeface="Arial"/>
                <a:cs typeface="Arial"/>
              </a:rPr>
              <a:t>onductor</a:t>
            </a:r>
            <a:endParaRPr sz="650" dirty="0">
              <a:latin typeface="Arial"/>
              <a:cs typeface="Arial"/>
            </a:endParaRPr>
          </a:p>
          <a:p>
            <a:pPr marL="12700" marR="124460">
              <a:lnSpc>
                <a:spcPct val="133300"/>
              </a:lnSpc>
              <a:spcBef>
                <a:spcPts val="550"/>
              </a:spcBef>
            </a:pPr>
            <a:r>
              <a:rPr sz="750" spc="15" dirty="0">
                <a:solidFill>
                  <a:srgbClr val="171514"/>
                </a:solidFill>
                <a:latin typeface="Microsoft Sans Serif"/>
                <a:cs typeface="Microsoft Sans Serif"/>
              </a:rPr>
              <a:t>Suponga </a:t>
            </a:r>
            <a:r>
              <a:rPr sz="750" spc="30" dirty="0">
                <a:solidFill>
                  <a:srgbClr val="171514"/>
                </a:solidFill>
                <a:latin typeface="Microsoft Sans Serif"/>
                <a:cs typeface="Microsoft Sans Serif"/>
              </a:rPr>
              <a:t>que </a:t>
            </a:r>
            <a:r>
              <a:rPr sz="750" spc="10" dirty="0">
                <a:solidFill>
                  <a:srgbClr val="171514"/>
                </a:solidFill>
                <a:latin typeface="Microsoft Sans Serif"/>
                <a:cs typeface="Microsoft Sans Serif"/>
              </a:rPr>
              <a:t>la </a:t>
            </a:r>
            <a:r>
              <a:rPr sz="750" spc="15" dirty="0">
                <a:solidFill>
                  <a:srgbClr val="171514"/>
                </a:solidFill>
                <a:latin typeface="Microsoft Sans Serif"/>
                <a:cs typeface="Microsoft Sans Serif"/>
              </a:rPr>
              <a:t>carga </a:t>
            </a:r>
            <a:r>
              <a:rPr sz="750" spc="45" dirty="0">
                <a:solidFill>
                  <a:srgbClr val="171514"/>
                </a:solidFill>
                <a:latin typeface="Microsoft Sans Serif"/>
                <a:cs typeface="Microsoft Sans Serif"/>
              </a:rPr>
              <a:t>por </a:t>
            </a:r>
            <a:r>
              <a:rPr sz="750" spc="30" dirty="0">
                <a:solidFill>
                  <a:srgbClr val="171514"/>
                </a:solidFill>
                <a:latin typeface="Microsoft Sans Serif"/>
                <a:cs typeface="Microsoft Sans Serif"/>
              </a:rPr>
              <a:t>unidad </a:t>
            </a:r>
            <a:r>
              <a:rPr sz="750" spc="25" dirty="0">
                <a:solidFill>
                  <a:srgbClr val="171514"/>
                </a:solidFill>
                <a:latin typeface="Microsoft Sans Serif"/>
                <a:cs typeface="Microsoft Sans Serif"/>
              </a:rPr>
              <a:t>de </a:t>
            </a:r>
            <a:r>
              <a:rPr sz="750" spc="40" dirty="0">
                <a:solidFill>
                  <a:srgbClr val="171514"/>
                </a:solidFill>
                <a:latin typeface="Microsoft Sans Serif"/>
                <a:cs typeface="Microsoft Sans Serif"/>
              </a:rPr>
              <a:t>longitud </a:t>
            </a:r>
            <a:r>
              <a:rPr sz="750" spc="25" dirty="0">
                <a:solidFill>
                  <a:srgbClr val="171514"/>
                </a:solidFill>
                <a:latin typeface="Microsoft Sans Serif"/>
                <a:cs typeface="Microsoft Sans Serif"/>
              </a:rPr>
              <a:t>en </a:t>
            </a:r>
            <a:r>
              <a:rPr sz="750" spc="10" dirty="0">
                <a:solidFill>
                  <a:srgbClr val="171514"/>
                </a:solidFill>
                <a:latin typeface="Microsoft Sans Serif"/>
                <a:cs typeface="Microsoft Sans Serif"/>
              </a:rPr>
              <a:t>el </a:t>
            </a:r>
            <a:r>
              <a:rPr sz="750" spc="30" dirty="0">
                <a:solidFill>
                  <a:srgbClr val="171514"/>
                </a:solidFill>
                <a:latin typeface="Microsoft Sans Serif"/>
                <a:cs typeface="Microsoft Sans Serif"/>
              </a:rPr>
              <a:t>conductor </a:t>
            </a:r>
            <a:r>
              <a:rPr sz="750" spc="25" dirty="0">
                <a:solidFill>
                  <a:srgbClr val="171514"/>
                </a:solidFill>
                <a:latin typeface="Microsoft Sans Serif"/>
                <a:cs typeface="Microsoft Sans Serif"/>
              </a:rPr>
              <a:t>de </a:t>
            </a:r>
            <a:r>
              <a:rPr sz="750" spc="35" dirty="0">
                <a:solidFill>
                  <a:srgbClr val="171514"/>
                </a:solidFill>
                <a:latin typeface="Microsoft Sans Serif"/>
                <a:cs typeface="Microsoft Sans Serif"/>
              </a:rPr>
              <a:t>tierra </a:t>
            </a:r>
            <a:r>
              <a:rPr sz="750" spc="15" dirty="0">
                <a:solidFill>
                  <a:srgbClr val="171514"/>
                </a:solidFill>
                <a:latin typeface="Microsoft Sans Serif"/>
                <a:cs typeface="Microsoft Sans Serif"/>
              </a:rPr>
              <a:t>es</a:t>
            </a:r>
            <a:r>
              <a:rPr sz="750" i="1" spc="15" dirty="0">
                <a:solidFill>
                  <a:srgbClr val="171514"/>
                </a:solidFill>
                <a:latin typeface="Arial"/>
                <a:cs typeface="Arial"/>
              </a:rPr>
              <a:t>λ</a:t>
            </a:r>
            <a:r>
              <a:rPr sz="750" spc="15" dirty="0">
                <a:solidFill>
                  <a:srgbClr val="171514"/>
                </a:solidFill>
                <a:latin typeface="Microsoft Sans Serif"/>
                <a:cs typeface="Microsoft Sans Serif"/>
              </a:rPr>
              <a:t>C</a:t>
            </a:r>
            <a:r>
              <a:rPr sz="750" spc="15" dirty="0">
                <a:solidFill>
                  <a:srgbClr val="171514"/>
                </a:solidFill>
                <a:latin typeface="Microsoft Sans Serif"/>
                <a:cs typeface="Microsoft Sans Serif"/>
              </a:rPr>
              <a:t>/m </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que </a:t>
            </a:r>
            <a:r>
              <a:rPr sz="750" spc="10" dirty="0" smtClean="0">
                <a:solidFill>
                  <a:srgbClr val="171514"/>
                </a:solidFill>
                <a:latin typeface="Microsoft Sans Serif"/>
                <a:cs typeface="Microsoft Sans Serif"/>
              </a:rPr>
              <a:t>el</a:t>
            </a:r>
            <a:r>
              <a:rPr lang="es-ES" sz="750" spc="10" dirty="0" smtClean="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conductor</a:t>
            </a:r>
            <a:r>
              <a:rPr sz="75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está</a:t>
            </a:r>
            <a:r>
              <a:rPr sz="750" dirty="0">
                <a:solidFill>
                  <a:srgbClr val="171514"/>
                </a:solidFill>
                <a:latin typeface="Microsoft Sans Serif"/>
                <a:cs typeface="Microsoft Sans Serif"/>
              </a:rPr>
              <a:t> a</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una</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altura</a:t>
            </a:r>
            <a:r>
              <a:rPr sz="750" i="1" spc="35" dirty="0">
                <a:solidFill>
                  <a:srgbClr val="171514"/>
                </a:solidFill>
                <a:latin typeface="Arial"/>
                <a:cs typeface="Arial"/>
              </a:rPr>
              <a:t>h</a:t>
            </a:r>
            <a:r>
              <a:rPr sz="750" spc="35" dirty="0">
                <a:solidFill>
                  <a:srgbClr val="171514"/>
                </a:solidFill>
                <a:latin typeface="Microsoft Sans Serif"/>
                <a:cs typeface="Microsoft Sans Serif"/>
              </a:rPr>
              <a:t>por</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encima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suelo</a:t>
            </a:r>
            <a:r>
              <a:rPr sz="750" spc="5" dirty="0">
                <a:solidFill>
                  <a:srgbClr val="171514"/>
                </a:solidFill>
                <a:latin typeface="Microsoft Sans Serif"/>
                <a:cs typeface="Microsoft Sans Serif"/>
              </a:rPr>
              <a:t> Para</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potencial</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cero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spc="5" dirty="0">
                <a:solidFill>
                  <a:srgbClr val="171514"/>
                </a:solidFill>
                <a:latin typeface="Microsoft Sans Serif"/>
                <a:cs typeface="Microsoft Sans Serif"/>
              </a:rPr>
              <a:t> </a:t>
            </a:r>
            <a:r>
              <a:rPr sz="750" spc="30" dirty="0" err="1">
                <a:solidFill>
                  <a:srgbClr val="171514"/>
                </a:solidFill>
                <a:latin typeface="Microsoft Sans Serif"/>
                <a:cs typeface="Microsoft Sans Serif"/>
              </a:rPr>
              <a:t>todos</a:t>
            </a:r>
            <a:r>
              <a:rPr sz="750" dirty="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lang="es-ES" sz="750" spc="10" dirty="0" smtClean="0">
                <a:solidFill>
                  <a:srgbClr val="171514"/>
                </a:solidFill>
                <a:latin typeface="Microsoft Sans Serif"/>
                <a:cs typeface="Microsoft Sans Serif"/>
              </a:rPr>
              <a:t> </a:t>
            </a:r>
            <a:r>
              <a:rPr sz="750" spc="35" dirty="0" err="1" smtClean="0">
                <a:solidFill>
                  <a:srgbClr val="171514"/>
                </a:solidFill>
                <a:latin typeface="Microsoft Sans Serif"/>
                <a:cs typeface="Microsoft Sans Serif"/>
              </a:rPr>
              <a:t>puntos</a:t>
            </a:r>
            <a:r>
              <a:rPr sz="750" spc="-5"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del</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plano</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tierra</a:t>
            </a:r>
            <a:r>
              <a:rPr sz="750" spc="-5" dirty="0">
                <a:solidFill>
                  <a:srgbClr val="171514"/>
                </a:solidFill>
                <a:latin typeface="Microsoft Sans Serif"/>
                <a:cs typeface="Microsoft Sans Serif"/>
              </a:rPr>
              <a:t> es</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necesario</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suponer</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presencia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un</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conductor</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imagen</a:t>
            </a:r>
            <a:endParaRPr sz="750" dirty="0">
              <a:latin typeface="Microsoft Sans Serif"/>
              <a:cs typeface="Microsoft Sans Serif"/>
            </a:endParaRP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6793713" y="7567092"/>
            <a:ext cx="436245" cy="3175"/>
          </a:xfrm>
          <a:custGeom>
            <a:avLst/>
            <a:gdLst/>
            <a:ahLst/>
            <a:cxnLst/>
            <a:rect l="l" t="t" r="r" b="b"/>
            <a:pathLst>
              <a:path w="436244" h="3175">
                <a:moveTo>
                  <a:pt x="435775" y="0"/>
                </a:moveTo>
                <a:lnTo>
                  <a:pt x="0" y="0"/>
                </a:lnTo>
                <a:lnTo>
                  <a:pt x="0" y="3162"/>
                </a:lnTo>
                <a:lnTo>
                  <a:pt x="435775" y="3162"/>
                </a:lnTo>
                <a:lnTo>
                  <a:pt x="435775" y="0"/>
                </a:lnTo>
                <a:close/>
              </a:path>
            </a:pathLst>
          </a:custGeom>
          <a:solidFill>
            <a:srgbClr val="000000"/>
          </a:solidFill>
        </p:spPr>
        <p:txBody>
          <a:bodyPr wrap="square" lIns="0" tIns="0" rIns="0" bIns="0" rtlCol="0"/>
          <a:lstStyle/>
          <a:p>
            <a:endParaRPr/>
          </a:p>
        </p:txBody>
      </p:sp>
      <p:sp>
        <p:nvSpPr>
          <p:cNvPr id="3" name="object 3"/>
          <p:cNvSpPr/>
          <p:nvPr/>
        </p:nvSpPr>
        <p:spPr>
          <a:xfrm>
            <a:off x="7465225" y="7567092"/>
            <a:ext cx="187960" cy="3175"/>
          </a:xfrm>
          <a:custGeom>
            <a:avLst/>
            <a:gdLst/>
            <a:ahLst/>
            <a:cxnLst/>
            <a:rect l="l" t="t" r="r" b="b"/>
            <a:pathLst>
              <a:path w="187960" h="3175">
                <a:moveTo>
                  <a:pt x="187718" y="0"/>
                </a:moveTo>
                <a:lnTo>
                  <a:pt x="0" y="0"/>
                </a:lnTo>
                <a:lnTo>
                  <a:pt x="0" y="3162"/>
                </a:lnTo>
                <a:lnTo>
                  <a:pt x="187718" y="3162"/>
                </a:lnTo>
                <a:lnTo>
                  <a:pt x="187718" y="0"/>
                </a:lnTo>
                <a:close/>
              </a:path>
            </a:pathLst>
          </a:custGeom>
          <a:solidFill>
            <a:srgbClr val="000000"/>
          </a:solidFill>
        </p:spPr>
        <p:txBody>
          <a:bodyPr wrap="square" lIns="0" tIns="0" rIns="0" bIns="0" rtlCol="0"/>
          <a:lstStyle/>
          <a:p>
            <a:endParaRPr/>
          </a:p>
        </p:txBody>
      </p:sp>
      <p:sp>
        <p:nvSpPr>
          <p:cNvPr id="4" name="object 4"/>
          <p:cNvSpPr/>
          <p:nvPr/>
        </p:nvSpPr>
        <p:spPr>
          <a:xfrm>
            <a:off x="7798587" y="7567092"/>
            <a:ext cx="579120" cy="3175"/>
          </a:xfrm>
          <a:custGeom>
            <a:avLst/>
            <a:gdLst/>
            <a:ahLst/>
            <a:cxnLst/>
            <a:rect l="l" t="t" r="r" b="b"/>
            <a:pathLst>
              <a:path w="579120" h="3175">
                <a:moveTo>
                  <a:pt x="83743" y="0"/>
                </a:moveTo>
                <a:lnTo>
                  <a:pt x="0" y="0"/>
                </a:lnTo>
                <a:lnTo>
                  <a:pt x="0" y="3162"/>
                </a:lnTo>
                <a:lnTo>
                  <a:pt x="83743" y="3162"/>
                </a:lnTo>
                <a:lnTo>
                  <a:pt x="83743" y="0"/>
                </a:lnTo>
                <a:close/>
              </a:path>
              <a:path w="579120" h="3175">
                <a:moveTo>
                  <a:pt x="579043" y="0"/>
                </a:moveTo>
                <a:lnTo>
                  <a:pt x="107556" y="0"/>
                </a:lnTo>
                <a:lnTo>
                  <a:pt x="107556" y="3162"/>
                </a:lnTo>
                <a:lnTo>
                  <a:pt x="579043" y="3162"/>
                </a:lnTo>
                <a:lnTo>
                  <a:pt x="579043" y="0"/>
                </a:lnTo>
                <a:close/>
              </a:path>
            </a:pathLst>
          </a:custGeom>
          <a:solidFill>
            <a:srgbClr val="000000"/>
          </a:solidFill>
        </p:spPr>
        <p:txBody>
          <a:bodyPr wrap="square" lIns="0" tIns="0" rIns="0" bIns="0" rtlCol="0"/>
          <a:lstStyle/>
          <a:p>
            <a:endParaRPr/>
          </a:p>
        </p:txBody>
      </p:sp>
      <p:pic>
        <p:nvPicPr>
          <p:cNvPr id="5" name="object 5"/>
          <p:cNvPicPr/>
          <p:nvPr/>
        </p:nvPicPr>
        <p:blipFill>
          <a:blip r:embed="rId2" cstate="print"/>
          <a:stretch>
            <a:fillRect/>
          </a:stretch>
        </p:blipFill>
        <p:spPr>
          <a:xfrm>
            <a:off x="7358468" y="807214"/>
            <a:ext cx="111925" cy="110896"/>
          </a:xfrm>
          <a:prstGeom prst="rect">
            <a:avLst/>
          </a:prstGeom>
        </p:spPr>
      </p:pic>
      <p:pic>
        <p:nvPicPr>
          <p:cNvPr id="6" name="object 6"/>
          <p:cNvPicPr/>
          <p:nvPr/>
        </p:nvPicPr>
        <p:blipFill>
          <a:blip r:embed="rId3" cstate="print"/>
          <a:stretch>
            <a:fillRect/>
          </a:stretch>
        </p:blipFill>
        <p:spPr>
          <a:xfrm>
            <a:off x="7358457" y="1793883"/>
            <a:ext cx="109867" cy="108813"/>
          </a:xfrm>
          <a:prstGeom prst="rect">
            <a:avLst/>
          </a:prstGeom>
        </p:spPr>
      </p:pic>
      <p:grpSp>
        <p:nvGrpSpPr>
          <p:cNvPr id="7" name="object 7"/>
          <p:cNvGrpSpPr/>
          <p:nvPr/>
        </p:nvGrpSpPr>
        <p:grpSpPr>
          <a:xfrm>
            <a:off x="6765633" y="864220"/>
            <a:ext cx="1450975" cy="991235"/>
            <a:chOff x="2082507" y="864219"/>
            <a:chExt cx="1450975" cy="991235"/>
          </a:xfrm>
        </p:grpSpPr>
        <p:pic>
          <p:nvPicPr>
            <p:cNvPr id="8" name="object 8"/>
            <p:cNvPicPr/>
            <p:nvPr/>
          </p:nvPicPr>
          <p:blipFill>
            <a:blip r:embed="rId4" cstate="print"/>
            <a:stretch>
              <a:fillRect/>
            </a:stretch>
          </p:blipFill>
          <p:spPr>
            <a:xfrm>
              <a:off x="2082507" y="1340967"/>
              <a:ext cx="1450977" cy="92240"/>
            </a:xfrm>
            <a:prstGeom prst="rect">
              <a:avLst/>
            </a:prstGeom>
          </p:spPr>
        </p:pic>
        <p:sp>
          <p:nvSpPr>
            <p:cNvPr id="9" name="object 9"/>
            <p:cNvSpPr/>
            <p:nvPr/>
          </p:nvSpPr>
          <p:spPr>
            <a:xfrm>
              <a:off x="2717838" y="866292"/>
              <a:ext cx="34290" cy="979805"/>
            </a:xfrm>
            <a:custGeom>
              <a:avLst/>
              <a:gdLst/>
              <a:ahLst/>
              <a:cxnLst/>
              <a:rect l="l" t="t" r="r" b="b"/>
              <a:pathLst>
                <a:path w="34289" h="979805">
                  <a:moveTo>
                    <a:pt x="34201" y="524433"/>
                  </a:moveTo>
                  <a:lnTo>
                    <a:pt x="25895" y="506806"/>
                  </a:lnTo>
                  <a:lnTo>
                    <a:pt x="17614" y="489178"/>
                  </a:lnTo>
                  <a:lnTo>
                    <a:pt x="0" y="524433"/>
                  </a:lnTo>
                  <a:lnTo>
                    <a:pt x="14490" y="509930"/>
                  </a:lnTo>
                  <a:lnTo>
                    <a:pt x="14490" y="958684"/>
                  </a:lnTo>
                  <a:lnTo>
                    <a:pt x="0" y="944168"/>
                  </a:lnTo>
                  <a:lnTo>
                    <a:pt x="17614" y="979411"/>
                  </a:lnTo>
                  <a:lnTo>
                    <a:pt x="25895" y="961796"/>
                  </a:lnTo>
                  <a:lnTo>
                    <a:pt x="34201" y="944168"/>
                  </a:lnTo>
                  <a:lnTo>
                    <a:pt x="20726" y="958494"/>
                  </a:lnTo>
                  <a:lnTo>
                    <a:pt x="20726" y="510120"/>
                  </a:lnTo>
                  <a:lnTo>
                    <a:pt x="34201" y="524433"/>
                  </a:lnTo>
                  <a:close/>
                </a:path>
                <a:path w="34289" h="979805">
                  <a:moveTo>
                    <a:pt x="34201" y="34201"/>
                  </a:moveTo>
                  <a:lnTo>
                    <a:pt x="25654" y="16586"/>
                  </a:lnTo>
                  <a:lnTo>
                    <a:pt x="17614" y="0"/>
                  </a:lnTo>
                  <a:lnTo>
                    <a:pt x="17614" y="16573"/>
                  </a:lnTo>
                  <a:lnTo>
                    <a:pt x="17614" y="0"/>
                  </a:lnTo>
                  <a:lnTo>
                    <a:pt x="0" y="34201"/>
                  </a:lnTo>
                  <a:lnTo>
                    <a:pt x="14490" y="19697"/>
                  </a:lnTo>
                  <a:lnTo>
                    <a:pt x="14490" y="469493"/>
                  </a:lnTo>
                  <a:lnTo>
                    <a:pt x="0" y="454977"/>
                  </a:lnTo>
                  <a:lnTo>
                    <a:pt x="17614" y="489178"/>
                  </a:lnTo>
                  <a:lnTo>
                    <a:pt x="25641" y="472605"/>
                  </a:lnTo>
                  <a:lnTo>
                    <a:pt x="34201" y="454977"/>
                  </a:lnTo>
                  <a:lnTo>
                    <a:pt x="20726" y="469303"/>
                  </a:lnTo>
                  <a:lnTo>
                    <a:pt x="20726" y="19888"/>
                  </a:lnTo>
                  <a:lnTo>
                    <a:pt x="34201" y="34201"/>
                  </a:lnTo>
                  <a:close/>
                </a:path>
              </a:pathLst>
            </a:custGeom>
            <a:solidFill>
              <a:srgbClr val="231F20"/>
            </a:solidFill>
          </p:spPr>
          <p:txBody>
            <a:bodyPr wrap="square" lIns="0" tIns="0" rIns="0" bIns="0" rtlCol="0"/>
            <a:lstStyle/>
            <a:p>
              <a:endParaRPr/>
            </a:p>
          </p:txBody>
        </p:sp>
        <p:sp>
          <p:nvSpPr>
            <p:cNvPr id="10" name="object 10"/>
            <p:cNvSpPr/>
            <p:nvPr/>
          </p:nvSpPr>
          <p:spPr>
            <a:xfrm>
              <a:off x="3087832" y="1049737"/>
              <a:ext cx="29209" cy="30480"/>
            </a:xfrm>
            <a:custGeom>
              <a:avLst/>
              <a:gdLst/>
              <a:ahLst/>
              <a:cxnLst/>
              <a:rect l="l" t="t" r="r" b="b"/>
              <a:pathLst>
                <a:path w="29210" h="30480">
                  <a:moveTo>
                    <a:pt x="22796" y="0"/>
                  </a:moveTo>
                  <a:lnTo>
                    <a:pt x="14503" y="0"/>
                  </a:lnTo>
                  <a:lnTo>
                    <a:pt x="6222" y="0"/>
                  </a:lnTo>
                  <a:lnTo>
                    <a:pt x="0" y="7251"/>
                  </a:lnTo>
                  <a:lnTo>
                    <a:pt x="0" y="22796"/>
                  </a:lnTo>
                  <a:lnTo>
                    <a:pt x="6222" y="30060"/>
                  </a:lnTo>
                  <a:lnTo>
                    <a:pt x="22796" y="30060"/>
                  </a:lnTo>
                  <a:lnTo>
                    <a:pt x="29019" y="22796"/>
                  </a:lnTo>
                  <a:lnTo>
                    <a:pt x="29019" y="7251"/>
                  </a:lnTo>
                  <a:lnTo>
                    <a:pt x="22796" y="0"/>
                  </a:lnTo>
                  <a:close/>
                </a:path>
              </a:pathLst>
            </a:custGeom>
            <a:solidFill>
              <a:srgbClr val="231F20"/>
            </a:solidFill>
          </p:spPr>
          <p:txBody>
            <a:bodyPr wrap="square" lIns="0" tIns="0" rIns="0" bIns="0" rtlCol="0"/>
            <a:lstStyle/>
            <a:p>
              <a:endParaRPr/>
            </a:p>
          </p:txBody>
        </p:sp>
        <p:sp>
          <p:nvSpPr>
            <p:cNvPr id="11" name="object 11"/>
            <p:cNvSpPr/>
            <p:nvPr/>
          </p:nvSpPr>
          <p:spPr>
            <a:xfrm>
              <a:off x="3087832" y="1049737"/>
              <a:ext cx="29209" cy="30480"/>
            </a:xfrm>
            <a:custGeom>
              <a:avLst/>
              <a:gdLst/>
              <a:ahLst/>
              <a:cxnLst/>
              <a:rect l="l" t="t" r="r" b="b"/>
              <a:pathLst>
                <a:path w="29210" h="30480">
                  <a:moveTo>
                    <a:pt x="14503" y="0"/>
                  </a:moveTo>
                  <a:lnTo>
                    <a:pt x="6222" y="0"/>
                  </a:lnTo>
                  <a:lnTo>
                    <a:pt x="0" y="7251"/>
                  </a:lnTo>
                  <a:lnTo>
                    <a:pt x="0" y="14503"/>
                  </a:lnTo>
                  <a:lnTo>
                    <a:pt x="0" y="22796"/>
                  </a:lnTo>
                  <a:lnTo>
                    <a:pt x="6222" y="30060"/>
                  </a:lnTo>
                  <a:lnTo>
                    <a:pt x="14503" y="30060"/>
                  </a:lnTo>
                  <a:lnTo>
                    <a:pt x="22796" y="30060"/>
                  </a:lnTo>
                  <a:lnTo>
                    <a:pt x="29019" y="22796"/>
                  </a:lnTo>
                  <a:lnTo>
                    <a:pt x="29019" y="14503"/>
                  </a:lnTo>
                  <a:lnTo>
                    <a:pt x="29019" y="7251"/>
                  </a:lnTo>
                  <a:lnTo>
                    <a:pt x="22796" y="0"/>
                  </a:lnTo>
                  <a:lnTo>
                    <a:pt x="14503" y="0"/>
                  </a:lnTo>
                </a:path>
              </a:pathLst>
            </a:custGeom>
            <a:ln w="6223">
              <a:solidFill>
                <a:srgbClr val="231F20"/>
              </a:solidFill>
            </a:ln>
          </p:spPr>
          <p:txBody>
            <a:bodyPr wrap="square" lIns="0" tIns="0" rIns="0" bIns="0" rtlCol="0"/>
            <a:lstStyle/>
            <a:p>
              <a:endParaRPr/>
            </a:p>
          </p:txBody>
        </p:sp>
        <p:sp>
          <p:nvSpPr>
            <p:cNvPr id="12" name="object 12"/>
            <p:cNvSpPr/>
            <p:nvPr/>
          </p:nvSpPr>
          <p:spPr>
            <a:xfrm>
              <a:off x="2737523" y="864222"/>
              <a:ext cx="361950" cy="991235"/>
            </a:xfrm>
            <a:custGeom>
              <a:avLst/>
              <a:gdLst/>
              <a:ahLst/>
              <a:cxnLst/>
              <a:rect l="l" t="t" r="r" b="b"/>
              <a:pathLst>
                <a:path w="361950" h="991235">
                  <a:moveTo>
                    <a:pt x="16586" y="966965"/>
                  </a:moveTo>
                  <a:lnTo>
                    <a:pt x="11391" y="963866"/>
                  </a:lnTo>
                  <a:lnTo>
                    <a:pt x="0" y="987704"/>
                  </a:lnTo>
                  <a:lnTo>
                    <a:pt x="6210" y="990815"/>
                  </a:lnTo>
                  <a:lnTo>
                    <a:pt x="16586" y="966965"/>
                  </a:lnTo>
                  <a:close/>
                </a:path>
                <a:path w="361950" h="991235">
                  <a:moveTo>
                    <a:pt x="31089" y="11391"/>
                  </a:moveTo>
                  <a:lnTo>
                    <a:pt x="8280" y="0"/>
                  </a:lnTo>
                  <a:lnTo>
                    <a:pt x="5168" y="6210"/>
                  </a:lnTo>
                  <a:lnTo>
                    <a:pt x="29006" y="17614"/>
                  </a:lnTo>
                  <a:lnTo>
                    <a:pt x="31089" y="11391"/>
                  </a:lnTo>
                  <a:close/>
                </a:path>
                <a:path w="361950" h="991235">
                  <a:moveTo>
                    <a:pt x="36271" y="925525"/>
                  </a:moveTo>
                  <a:lnTo>
                    <a:pt x="30060" y="923442"/>
                  </a:lnTo>
                  <a:lnTo>
                    <a:pt x="18643" y="946238"/>
                  </a:lnTo>
                  <a:lnTo>
                    <a:pt x="24866" y="949350"/>
                  </a:lnTo>
                  <a:lnTo>
                    <a:pt x="36271" y="925525"/>
                  </a:lnTo>
                  <a:close/>
                </a:path>
                <a:path w="361950" h="991235">
                  <a:moveTo>
                    <a:pt x="54927" y="885101"/>
                  </a:moveTo>
                  <a:lnTo>
                    <a:pt x="49745" y="881989"/>
                  </a:lnTo>
                  <a:lnTo>
                    <a:pt x="38341" y="905827"/>
                  </a:lnTo>
                  <a:lnTo>
                    <a:pt x="44564" y="907897"/>
                  </a:lnTo>
                  <a:lnTo>
                    <a:pt x="54927" y="885101"/>
                  </a:lnTo>
                  <a:close/>
                </a:path>
                <a:path w="361950" h="991235">
                  <a:moveTo>
                    <a:pt x="71501" y="32131"/>
                  </a:moveTo>
                  <a:lnTo>
                    <a:pt x="48704" y="20726"/>
                  </a:lnTo>
                  <a:lnTo>
                    <a:pt x="45593" y="25908"/>
                  </a:lnTo>
                  <a:lnTo>
                    <a:pt x="69430" y="38341"/>
                  </a:lnTo>
                  <a:lnTo>
                    <a:pt x="71501" y="32131"/>
                  </a:lnTo>
                  <a:close/>
                </a:path>
                <a:path w="361950" h="991235">
                  <a:moveTo>
                    <a:pt x="74612" y="843635"/>
                  </a:moveTo>
                  <a:lnTo>
                    <a:pt x="68402" y="840524"/>
                  </a:lnTo>
                  <a:lnTo>
                    <a:pt x="56997" y="864374"/>
                  </a:lnTo>
                  <a:lnTo>
                    <a:pt x="63220" y="867473"/>
                  </a:lnTo>
                  <a:lnTo>
                    <a:pt x="74612" y="843635"/>
                  </a:lnTo>
                  <a:close/>
                </a:path>
                <a:path w="361950" h="991235">
                  <a:moveTo>
                    <a:pt x="93281" y="802182"/>
                  </a:moveTo>
                  <a:lnTo>
                    <a:pt x="88087" y="800100"/>
                  </a:lnTo>
                  <a:lnTo>
                    <a:pt x="76695" y="822909"/>
                  </a:lnTo>
                  <a:lnTo>
                    <a:pt x="82918" y="826020"/>
                  </a:lnTo>
                  <a:lnTo>
                    <a:pt x="93281" y="802182"/>
                  </a:lnTo>
                  <a:close/>
                </a:path>
                <a:path w="361950" h="991235">
                  <a:moveTo>
                    <a:pt x="112953" y="52857"/>
                  </a:moveTo>
                  <a:lnTo>
                    <a:pt x="89128" y="40411"/>
                  </a:lnTo>
                  <a:lnTo>
                    <a:pt x="86017" y="46634"/>
                  </a:lnTo>
                  <a:lnTo>
                    <a:pt x="109855" y="58039"/>
                  </a:lnTo>
                  <a:lnTo>
                    <a:pt x="112953" y="52857"/>
                  </a:lnTo>
                  <a:close/>
                </a:path>
                <a:path w="361950" h="991235">
                  <a:moveTo>
                    <a:pt x="112966" y="761771"/>
                  </a:moveTo>
                  <a:lnTo>
                    <a:pt x="106743" y="758659"/>
                  </a:lnTo>
                  <a:lnTo>
                    <a:pt x="95351" y="782497"/>
                  </a:lnTo>
                  <a:lnTo>
                    <a:pt x="101561" y="784567"/>
                  </a:lnTo>
                  <a:lnTo>
                    <a:pt x="112966" y="761771"/>
                  </a:lnTo>
                  <a:close/>
                </a:path>
                <a:path w="361950" h="991235">
                  <a:moveTo>
                    <a:pt x="131622" y="720305"/>
                  </a:moveTo>
                  <a:lnTo>
                    <a:pt x="126441" y="717194"/>
                  </a:lnTo>
                  <a:lnTo>
                    <a:pt x="115036" y="741032"/>
                  </a:lnTo>
                  <a:lnTo>
                    <a:pt x="121259" y="744143"/>
                  </a:lnTo>
                  <a:lnTo>
                    <a:pt x="131622" y="720305"/>
                  </a:lnTo>
                  <a:close/>
                </a:path>
                <a:path w="361950" h="991235">
                  <a:moveTo>
                    <a:pt x="151320" y="678853"/>
                  </a:moveTo>
                  <a:lnTo>
                    <a:pt x="145097" y="676783"/>
                  </a:lnTo>
                  <a:lnTo>
                    <a:pt x="133692" y="699579"/>
                  </a:lnTo>
                  <a:lnTo>
                    <a:pt x="139915" y="702678"/>
                  </a:lnTo>
                  <a:lnTo>
                    <a:pt x="151320" y="678853"/>
                  </a:lnTo>
                  <a:close/>
                </a:path>
                <a:path w="361950" h="991235">
                  <a:moveTo>
                    <a:pt x="153377" y="72542"/>
                  </a:moveTo>
                  <a:lnTo>
                    <a:pt x="129540" y="61150"/>
                  </a:lnTo>
                  <a:lnTo>
                    <a:pt x="127457" y="67360"/>
                  </a:lnTo>
                  <a:lnTo>
                    <a:pt x="150266" y="78765"/>
                  </a:lnTo>
                  <a:lnTo>
                    <a:pt x="153377" y="72542"/>
                  </a:lnTo>
                  <a:close/>
                </a:path>
                <a:path w="361950" h="991235">
                  <a:moveTo>
                    <a:pt x="169964" y="638429"/>
                  </a:moveTo>
                  <a:lnTo>
                    <a:pt x="164782" y="635317"/>
                  </a:lnTo>
                  <a:lnTo>
                    <a:pt x="153390" y="659168"/>
                  </a:lnTo>
                  <a:lnTo>
                    <a:pt x="159613" y="661238"/>
                  </a:lnTo>
                  <a:lnTo>
                    <a:pt x="169964" y="638429"/>
                  </a:lnTo>
                  <a:close/>
                </a:path>
                <a:path w="361950" h="991235">
                  <a:moveTo>
                    <a:pt x="189661" y="596976"/>
                  </a:moveTo>
                  <a:lnTo>
                    <a:pt x="183438" y="593864"/>
                  </a:lnTo>
                  <a:lnTo>
                    <a:pt x="172034" y="617702"/>
                  </a:lnTo>
                  <a:lnTo>
                    <a:pt x="178257" y="620814"/>
                  </a:lnTo>
                  <a:lnTo>
                    <a:pt x="189661" y="596976"/>
                  </a:lnTo>
                  <a:close/>
                </a:path>
                <a:path w="361950" h="991235">
                  <a:moveTo>
                    <a:pt x="193802" y="93268"/>
                  </a:moveTo>
                  <a:lnTo>
                    <a:pt x="169964" y="81876"/>
                  </a:lnTo>
                  <a:lnTo>
                    <a:pt x="167881" y="87058"/>
                  </a:lnTo>
                  <a:lnTo>
                    <a:pt x="190690" y="98463"/>
                  </a:lnTo>
                  <a:lnTo>
                    <a:pt x="193802" y="93268"/>
                  </a:lnTo>
                  <a:close/>
                </a:path>
                <a:path w="361950" h="991235">
                  <a:moveTo>
                    <a:pt x="208318" y="555523"/>
                  </a:moveTo>
                  <a:lnTo>
                    <a:pt x="203136" y="553453"/>
                  </a:lnTo>
                  <a:lnTo>
                    <a:pt x="191744" y="576249"/>
                  </a:lnTo>
                  <a:lnTo>
                    <a:pt x="197942" y="579348"/>
                  </a:lnTo>
                  <a:lnTo>
                    <a:pt x="208318" y="555523"/>
                  </a:lnTo>
                  <a:close/>
                </a:path>
                <a:path w="361950" h="991235">
                  <a:moveTo>
                    <a:pt x="228015" y="515099"/>
                  </a:moveTo>
                  <a:lnTo>
                    <a:pt x="221792" y="511987"/>
                  </a:lnTo>
                  <a:lnTo>
                    <a:pt x="210388" y="535825"/>
                  </a:lnTo>
                  <a:lnTo>
                    <a:pt x="216611" y="537895"/>
                  </a:lnTo>
                  <a:lnTo>
                    <a:pt x="228015" y="515099"/>
                  </a:lnTo>
                  <a:close/>
                </a:path>
                <a:path w="361950" h="991235">
                  <a:moveTo>
                    <a:pt x="234213" y="112966"/>
                  </a:moveTo>
                  <a:lnTo>
                    <a:pt x="211416" y="101561"/>
                  </a:lnTo>
                  <a:lnTo>
                    <a:pt x="208305" y="107784"/>
                  </a:lnTo>
                  <a:lnTo>
                    <a:pt x="231101" y="119176"/>
                  </a:lnTo>
                  <a:lnTo>
                    <a:pt x="234213" y="112966"/>
                  </a:lnTo>
                  <a:close/>
                </a:path>
                <a:path w="361950" h="991235">
                  <a:moveTo>
                    <a:pt x="246659" y="473633"/>
                  </a:moveTo>
                  <a:lnTo>
                    <a:pt x="241477" y="470535"/>
                  </a:lnTo>
                  <a:lnTo>
                    <a:pt x="230073" y="494372"/>
                  </a:lnTo>
                  <a:lnTo>
                    <a:pt x="236296" y="497484"/>
                  </a:lnTo>
                  <a:lnTo>
                    <a:pt x="246659" y="473633"/>
                  </a:lnTo>
                  <a:close/>
                </a:path>
                <a:path w="361950" h="991235">
                  <a:moveTo>
                    <a:pt x="266344" y="432181"/>
                  </a:moveTo>
                  <a:lnTo>
                    <a:pt x="260146" y="430110"/>
                  </a:lnTo>
                  <a:lnTo>
                    <a:pt x="248742" y="453948"/>
                  </a:lnTo>
                  <a:lnTo>
                    <a:pt x="254965" y="456018"/>
                  </a:lnTo>
                  <a:lnTo>
                    <a:pt x="266344" y="432181"/>
                  </a:lnTo>
                  <a:close/>
                </a:path>
                <a:path w="361950" h="991235">
                  <a:moveTo>
                    <a:pt x="274637" y="133692"/>
                  </a:moveTo>
                  <a:lnTo>
                    <a:pt x="251841" y="122288"/>
                  </a:lnTo>
                  <a:lnTo>
                    <a:pt x="248729" y="127469"/>
                  </a:lnTo>
                  <a:lnTo>
                    <a:pt x="271526" y="138874"/>
                  </a:lnTo>
                  <a:lnTo>
                    <a:pt x="274637" y="133692"/>
                  </a:lnTo>
                  <a:close/>
                </a:path>
                <a:path w="361950" h="991235">
                  <a:moveTo>
                    <a:pt x="285013" y="391756"/>
                  </a:moveTo>
                  <a:lnTo>
                    <a:pt x="279831" y="388658"/>
                  </a:lnTo>
                  <a:lnTo>
                    <a:pt x="268427" y="412496"/>
                  </a:lnTo>
                  <a:lnTo>
                    <a:pt x="274650" y="415607"/>
                  </a:lnTo>
                  <a:lnTo>
                    <a:pt x="285013" y="391756"/>
                  </a:lnTo>
                  <a:close/>
                </a:path>
                <a:path w="361950" h="991235">
                  <a:moveTo>
                    <a:pt x="304698" y="350304"/>
                  </a:moveTo>
                  <a:lnTo>
                    <a:pt x="298475" y="348234"/>
                  </a:lnTo>
                  <a:lnTo>
                    <a:pt x="287083" y="371043"/>
                  </a:lnTo>
                  <a:lnTo>
                    <a:pt x="293306" y="374142"/>
                  </a:lnTo>
                  <a:lnTo>
                    <a:pt x="304698" y="350304"/>
                  </a:lnTo>
                  <a:close/>
                </a:path>
                <a:path w="361950" h="991235">
                  <a:moveTo>
                    <a:pt x="315061" y="153377"/>
                  </a:moveTo>
                  <a:lnTo>
                    <a:pt x="292265" y="141986"/>
                  </a:lnTo>
                  <a:lnTo>
                    <a:pt x="289153" y="148209"/>
                  </a:lnTo>
                  <a:lnTo>
                    <a:pt x="311950" y="159600"/>
                  </a:lnTo>
                  <a:lnTo>
                    <a:pt x="315061" y="153377"/>
                  </a:lnTo>
                  <a:close/>
                </a:path>
                <a:path w="361950" h="991235">
                  <a:moveTo>
                    <a:pt x="323367" y="309892"/>
                  </a:moveTo>
                  <a:lnTo>
                    <a:pt x="318173" y="306781"/>
                  </a:lnTo>
                  <a:lnTo>
                    <a:pt x="306768" y="330619"/>
                  </a:lnTo>
                  <a:lnTo>
                    <a:pt x="312991" y="332689"/>
                  </a:lnTo>
                  <a:lnTo>
                    <a:pt x="323367" y="309892"/>
                  </a:lnTo>
                  <a:close/>
                </a:path>
                <a:path w="361950" h="991235">
                  <a:moveTo>
                    <a:pt x="343052" y="268439"/>
                  </a:moveTo>
                  <a:lnTo>
                    <a:pt x="336829" y="265328"/>
                  </a:lnTo>
                  <a:lnTo>
                    <a:pt x="325437" y="289153"/>
                  </a:lnTo>
                  <a:lnTo>
                    <a:pt x="331647" y="292265"/>
                  </a:lnTo>
                  <a:lnTo>
                    <a:pt x="343052" y="268439"/>
                  </a:lnTo>
                  <a:close/>
                </a:path>
                <a:path w="361950" h="991235">
                  <a:moveTo>
                    <a:pt x="355485" y="174117"/>
                  </a:moveTo>
                  <a:lnTo>
                    <a:pt x="332676" y="162712"/>
                  </a:lnTo>
                  <a:lnTo>
                    <a:pt x="329577" y="167894"/>
                  </a:lnTo>
                  <a:lnTo>
                    <a:pt x="352374" y="180340"/>
                  </a:lnTo>
                  <a:lnTo>
                    <a:pt x="355485" y="174117"/>
                  </a:lnTo>
                  <a:close/>
                </a:path>
                <a:path w="361950" h="991235">
                  <a:moveTo>
                    <a:pt x="361708" y="226974"/>
                  </a:moveTo>
                  <a:lnTo>
                    <a:pt x="356527" y="224904"/>
                  </a:lnTo>
                  <a:lnTo>
                    <a:pt x="345122" y="247700"/>
                  </a:lnTo>
                  <a:lnTo>
                    <a:pt x="351345" y="250812"/>
                  </a:lnTo>
                  <a:lnTo>
                    <a:pt x="361708" y="226974"/>
                  </a:lnTo>
                  <a:close/>
                </a:path>
              </a:pathLst>
            </a:custGeom>
            <a:solidFill>
              <a:srgbClr val="231F20"/>
            </a:solidFill>
          </p:spPr>
          <p:txBody>
            <a:bodyPr wrap="square" lIns="0" tIns="0" rIns="0" bIns="0" rtlCol="0"/>
            <a:lstStyle/>
            <a:p>
              <a:endParaRPr/>
            </a:p>
          </p:txBody>
        </p:sp>
        <p:sp>
          <p:nvSpPr>
            <p:cNvPr id="13" name="object 13"/>
            <p:cNvSpPr/>
            <p:nvPr/>
          </p:nvSpPr>
          <p:spPr>
            <a:xfrm>
              <a:off x="3104413" y="1055954"/>
              <a:ext cx="34290" cy="287655"/>
            </a:xfrm>
            <a:custGeom>
              <a:avLst/>
              <a:gdLst/>
              <a:ahLst/>
              <a:cxnLst/>
              <a:rect l="l" t="t" r="r" b="b"/>
              <a:pathLst>
                <a:path w="34289" h="287655">
                  <a:moveTo>
                    <a:pt x="0" y="251840"/>
                  </a:moveTo>
                  <a:lnTo>
                    <a:pt x="16586" y="287083"/>
                  </a:lnTo>
                  <a:lnTo>
                    <a:pt x="25390" y="269468"/>
                  </a:lnTo>
                  <a:lnTo>
                    <a:pt x="13474" y="269468"/>
                  </a:lnTo>
                  <a:lnTo>
                    <a:pt x="13474" y="266161"/>
                  </a:lnTo>
                  <a:lnTo>
                    <a:pt x="0" y="251840"/>
                  </a:lnTo>
                  <a:close/>
                </a:path>
                <a:path w="34289" h="287655">
                  <a:moveTo>
                    <a:pt x="13474" y="266161"/>
                  </a:moveTo>
                  <a:lnTo>
                    <a:pt x="13474" y="269468"/>
                  </a:lnTo>
                  <a:lnTo>
                    <a:pt x="16586" y="269468"/>
                  </a:lnTo>
                  <a:lnTo>
                    <a:pt x="13474" y="266161"/>
                  </a:lnTo>
                  <a:close/>
                </a:path>
                <a:path w="34289" h="287655">
                  <a:moveTo>
                    <a:pt x="16586" y="17614"/>
                  </a:moveTo>
                  <a:lnTo>
                    <a:pt x="13474" y="20921"/>
                  </a:lnTo>
                  <a:lnTo>
                    <a:pt x="13474" y="266161"/>
                  </a:lnTo>
                  <a:lnTo>
                    <a:pt x="16586" y="269468"/>
                  </a:lnTo>
                  <a:lnTo>
                    <a:pt x="19697" y="266354"/>
                  </a:lnTo>
                  <a:lnTo>
                    <a:pt x="19697" y="20728"/>
                  </a:lnTo>
                  <a:lnTo>
                    <a:pt x="16586" y="17614"/>
                  </a:lnTo>
                  <a:close/>
                </a:path>
                <a:path w="34289" h="287655">
                  <a:moveTo>
                    <a:pt x="19697" y="266354"/>
                  </a:moveTo>
                  <a:lnTo>
                    <a:pt x="16586" y="269468"/>
                  </a:lnTo>
                  <a:lnTo>
                    <a:pt x="19697" y="269468"/>
                  </a:lnTo>
                  <a:lnTo>
                    <a:pt x="19697" y="266354"/>
                  </a:lnTo>
                  <a:close/>
                </a:path>
                <a:path w="34289" h="287655">
                  <a:moveTo>
                    <a:pt x="34201" y="251840"/>
                  </a:moveTo>
                  <a:lnTo>
                    <a:pt x="19697" y="266354"/>
                  </a:lnTo>
                  <a:lnTo>
                    <a:pt x="19697" y="269468"/>
                  </a:lnTo>
                  <a:lnTo>
                    <a:pt x="25390" y="269468"/>
                  </a:lnTo>
                  <a:lnTo>
                    <a:pt x="34201" y="251840"/>
                  </a:lnTo>
                  <a:close/>
                </a:path>
                <a:path w="34289" h="287655">
                  <a:moveTo>
                    <a:pt x="16586" y="0"/>
                  </a:moveTo>
                  <a:lnTo>
                    <a:pt x="0" y="35242"/>
                  </a:lnTo>
                  <a:lnTo>
                    <a:pt x="13474" y="20921"/>
                  </a:lnTo>
                  <a:lnTo>
                    <a:pt x="13474" y="17614"/>
                  </a:lnTo>
                  <a:lnTo>
                    <a:pt x="25390" y="17614"/>
                  </a:lnTo>
                  <a:lnTo>
                    <a:pt x="16586" y="0"/>
                  </a:lnTo>
                  <a:close/>
                </a:path>
                <a:path w="34289" h="287655">
                  <a:moveTo>
                    <a:pt x="25390" y="17614"/>
                  </a:moveTo>
                  <a:lnTo>
                    <a:pt x="19697" y="17614"/>
                  </a:lnTo>
                  <a:lnTo>
                    <a:pt x="19697" y="20728"/>
                  </a:lnTo>
                  <a:lnTo>
                    <a:pt x="34201" y="35242"/>
                  </a:lnTo>
                  <a:lnTo>
                    <a:pt x="25390" y="17614"/>
                  </a:lnTo>
                  <a:close/>
                </a:path>
                <a:path w="34289" h="287655">
                  <a:moveTo>
                    <a:pt x="16586" y="17614"/>
                  </a:moveTo>
                  <a:lnTo>
                    <a:pt x="13474" y="17614"/>
                  </a:lnTo>
                  <a:lnTo>
                    <a:pt x="13474" y="20921"/>
                  </a:lnTo>
                  <a:lnTo>
                    <a:pt x="16586" y="17614"/>
                  </a:lnTo>
                  <a:close/>
                </a:path>
                <a:path w="34289" h="287655">
                  <a:moveTo>
                    <a:pt x="19697" y="17614"/>
                  </a:moveTo>
                  <a:lnTo>
                    <a:pt x="16586" y="17614"/>
                  </a:lnTo>
                  <a:lnTo>
                    <a:pt x="19697" y="20728"/>
                  </a:lnTo>
                  <a:lnTo>
                    <a:pt x="19697" y="17614"/>
                  </a:lnTo>
                  <a:close/>
                </a:path>
              </a:pathLst>
            </a:custGeom>
            <a:solidFill>
              <a:srgbClr val="231F20"/>
            </a:solidFill>
          </p:spPr>
          <p:txBody>
            <a:bodyPr wrap="square" lIns="0" tIns="0" rIns="0" bIns="0" rtlCol="0"/>
            <a:lstStyle/>
            <a:p>
              <a:endParaRPr/>
            </a:p>
          </p:txBody>
        </p:sp>
      </p:grpSp>
      <p:sp>
        <p:nvSpPr>
          <p:cNvPr id="14" name="object 14"/>
          <p:cNvSpPr txBox="1"/>
          <p:nvPr/>
        </p:nvSpPr>
        <p:spPr>
          <a:xfrm>
            <a:off x="5337167"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15" name="object 15"/>
          <p:cNvSpPr txBox="1"/>
          <p:nvPr/>
        </p:nvSpPr>
        <p:spPr>
          <a:xfrm>
            <a:off x="9422593"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159</a:t>
            </a:r>
            <a:endParaRPr sz="900">
              <a:latin typeface="Arial"/>
              <a:cs typeface="Arial"/>
            </a:endParaRPr>
          </a:p>
        </p:txBody>
      </p:sp>
      <p:sp>
        <p:nvSpPr>
          <p:cNvPr id="16" name="object 16"/>
          <p:cNvSpPr txBox="1"/>
          <p:nvPr/>
        </p:nvSpPr>
        <p:spPr>
          <a:xfrm>
            <a:off x="7204817" y="771415"/>
            <a:ext cx="87630" cy="151323"/>
          </a:xfrm>
          <a:prstGeom prst="rect">
            <a:avLst/>
          </a:prstGeom>
        </p:spPr>
        <p:txBody>
          <a:bodyPr vert="horz" wrap="square" lIns="0" tIns="12700" rIns="0" bIns="0" rtlCol="0">
            <a:spAutoFit/>
          </a:bodyPr>
          <a:lstStyle/>
          <a:p>
            <a:pPr marL="12700">
              <a:spcBef>
                <a:spcPts val="100"/>
              </a:spcBef>
            </a:pPr>
            <a:r>
              <a:rPr sz="900" spc="35" dirty="0">
                <a:solidFill>
                  <a:srgbClr val="171514"/>
                </a:solidFill>
                <a:latin typeface="Microsoft Sans Serif"/>
                <a:cs typeface="Microsoft Sans Serif"/>
              </a:rPr>
              <a:t>λ</a:t>
            </a:r>
            <a:endParaRPr sz="900">
              <a:latin typeface="Microsoft Sans Serif"/>
              <a:cs typeface="Microsoft Sans Serif"/>
            </a:endParaRPr>
          </a:p>
        </p:txBody>
      </p:sp>
      <p:sp>
        <p:nvSpPr>
          <p:cNvPr id="17" name="object 17"/>
          <p:cNvSpPr txBox="1"/>
          <p:nvPr/>
        </p:nvSpPr>
        <p:spPr>
          <a:xfrm>
            <a:off x="7619376" y="795407"/>
            <a:ext cx="116205" cy="156453"/>
          </a:xfrm>
          <a:prstGeom prst="rect">
            <a:avLst/>
          </a:prstGeom>
        </p:spPr>
        <p:txBody>
          <a:bodyPr vert="horz" wrap="square" lIns="0" tIns="17780" rIns="0" bIns="0" rtlCol="0">
            <a:spAutoFit/>
          </a:bodyPr>
          <a:lstStyle/>
          <a:p>
            <a:pPr marL="12700">
              <a:spcBef>
                <a:spcPts val="140"/>
              </a:spcBef>
            </a:pPr>
            <a:r>
              <a:rPr sz="900" i="1" spc="70" dirty="0">
                <a:solidFill>
                  <a:srgbClr val="171514"/>
                </a:solidFill>
                <a:latin typeface="Arial"/>
                <a:cs typeface="Arial"/>
              </a:rPr>
              <a:t>r</a:t>
            </a:r>
            <a:r>
              <a:rPr sz="600" spc="5" dirty="0">
                <a:solidFill>
                  <a:srgbClr val="171514"/>
                </a:solidFill>
                <a:latin typeface="Microsoft Sans Serif"/>
                <a:cs typeface="Microsoft Sans Serif"/>
              </a:rPr>
              <a:t>1</a:t>
            </a:r>
            <a:endParaRPr sz="600">
              <a:latin typeface="Microsoft Sans Serif"/>
              <a:cs typeface="Microsoft Sans Serif"/>
            </a:endParaRPr>
          </a:p>
        </p:txBody>
      </p:sp>
      <p:sp>
        <p:nvSpPr>
          <p:cNvPr id="18" name="object 18"/>
          <p:cNvSpPr txBox="1"/>
          <p:nvPr/>
        </p:nvSpPr>
        <p:spPr>
          <a:xfrm>
            <a:off x="7288761" y="1005804"/>
            <a:ext cx="96520" cy="156453"/>
          </a:xfrm>
          <a:prstGeom prst="rect">
            <a:avLst/>
          </a:prstGeom>
        </p:spPr>
        <p:txBody>
          <a:bodyPr vert="horz" wrap="square" lIns="0" tIns="17780" rIns="0" bIns="0" rtlCol="0">
            <a:spAutoFit/>
          </a:bodyPr>
          <a:lstStyle/>
          <a:p>
            <a:pPr marL="12700">
              <a:spcBef>
                <a:spcPts val="140"/>
              </a:spcBef>
            </a:pPr>
            <a:r>
              <a:rPr sz="900" i="1" spc="55" dirty="0">
                <a:solidFill>
                  <a:srgbClr val="171514"/>
                </a:solidFill>
                <a:latin typeface="Arial"/>
                <a:cs typeface="Arial"/>
              </a:rPr>
              <a:t>h</a:t>
            </a:r>
            <a:endParaRPr sz="900">
              <a:latin typeface="Arial"/>
              <a:cs typeface="Arial"/>
            </a:endParaRPr>
          </a:p>
        </p:txBody>
      </p:sp>
      <p:sp>
        <p:nvSpPr>
          <p:cNvPr id="19" name="object 19"/>
          <p:cNvSpPr txBox="1"/>
          <p:nvPr/>
        </p:nvSpPr>
        <p:spPr>
          <a:xfrm>
            <a:off x="7835992" y="980775"/>
            <a:ext cx="262255" cy="313055"/>
          </a:xfrm>
          <a:prstGeom prst="rect">
            <a:avLst/>
          </a:prstGeom>
        </p:spPr>
        <p:txBody>
          <a:bodyPr vert="horz" wrap="square" lIns="0" tIns="12700" rIns="0" bIns="0" rtlCol="0">
            <a:spAutoFit/>
          </a:bodyPr>
          <a:lstStyle/>
          <a:p>
            <a:pPr marL="23495">
              <a:spcBef>
                <a:spcPts val="100"/>
              </a:spcBef>
            </a:pPr>
            <a:r>
              <a:rPr sz="900" spc="-45" dirty="0">
                <a:solidFill>
                  <a:srgbClr val="171514"/>
                </a:solidFill>
                <a:latin typeface="Microsoft Sans Serif"/>
                <a:cs typeface="Microsoft Sans Serif"/>
              </a:rPr>
              <a:t>PAG</a:t>
            </a:r>
            <a:endParaRPr sz="900">
              <a:latin typeface="Microsoft Sans Serif"/>
              <a:cs typeface="Microsoft Sans Serif"/>
            </a:endParaRPr>
          </a:p>
          <a:p>
            <a:pPr marL="12700">
              <a:spcBef>
                <a:spcPts val="95"/>
              </a:spcBef>
            </a:pPr>
            <a:r>
              <a:rPr sz="900" i="1" spc="-30" dirty="0">
                <a:solidFill>
                  <a:srgbClr val="171514"/>
                </a:solidFill>
                <a:latin typeface="Arial"/>
                <a:cs typeface="Arial"/>
              </a:rPr>
              <a:t>z</a:t>
            </a:r>
            <a:endParaRPr sz="900">
              <a:latin typeface="Arial"/>
              <a:cs typeface="Arial"/>
            </a:endParaRPr>
          </a:p>
        </p:txBody>
      </p:sp>
      <p:sp>
        <p:nvSpPr>
          <p:cNvPr id="20" name="object 20"/>
          <p:cNvSpPr txBox="1"/>
          <p:nvPr/>
        </p:nvSpPr>
        <p:spPr>
          <a:xfrm>
            <a:off x="7619375" y="1420368"/>
            <a:ext cx="113030" cy="156453"/>
          </a:xfrm>
          <a:prstGeom prst="rect">
            <a:avLst/>
          </a:prstGeom>
        </p:spPr>
        <p:txBody>
          <a:bodyPr vert="horz" wrap="square" lIns="0" tIns="17780" rIns="0" bIns="0" rtlCol="0">
            <a:spAutoFit/>
          </a:bodyPr>
          <a:lstStyle/>
          <a:p>
            <a:pPr marL="12700">
              <a:spcBef>
                <a:spcPts val="140"/>
              </a:spcBef>
            </a:pPr>
            <a:r>
              <a:rPr sz="900" i="1" spc="70" dirty="0">
                <a:solidFill>
                  <a:srgbClr val="171514"/>
                </a:solidFill>
                <a:latin typeface="Arial"/>
                <a:cs typeface="Arial"/>
              </a:rPr>
              <a:t>r</a:t>
            </a:r>
            <a:r>
              <a:rPr sz="550" spc="5" dirty="0">
                <a:solidFill>
                  <a:srgbClr val="171514"/>
                </a:solidFill>
                <a:latin typeface="Microsoft Sans Serif"/>
                <a:cs typeface="Microsoft Sans Serif"/>
              </a:rPr>
              <a:t>2</a:t>
            </a:r>
            <a:endParaRPr sz="550">
              <a:latin typeface="Microsoft Sans Serif"/>
              <a:cs typeface="Microsoft Sans Serif"/>
            </a:endParaRPr>
          </a:p>
        </p:txBody>
      </p:sp>
      <p:sp>
        <p:nvSpPr>
          <p:cNvPr id="21" name="object 21"/>
          <p:cNvSpPr txBox="1"/>
          <p:nvPr/>
        </p:nvSpPr>
        <p:spPr>
          <a:xfrm>
            <a:off x="7170565" y="1549915"/>
            <a:ext cx="214629" cy="388620"/>
          </a:xfrm>
          <a:prstGeom prst="rect">
            <a:avLst/>
          </a:prstGeom>
        </p:spPr>
        <p:txBody>
          <a:bodyPr vert="horz" wrap="square" lIns="0" tIns="17780" rIns="0" bIns="0" rtlCol="0">
            <a:spAutoFit/>
          </a:bodyPr>
          <a:lstStyle/>
          <a:p>
            <a:pPr marL="130810">
              <a:spcBef>
                <a:spcPts val="140"/>
              </a:spcBef>
            </a:pPr>
            <a:r>
              <a:rPr sz="900" i="1" spc="55" dirty="0">
                <a:solidFill>
                  <a:srgbClr val="171514"/>
                </a:solidFill>
                <a:latin typeface="Arial"/>
                <a:cs typeface="Arial"/>
              </a:rPr>
              <a:t>h</a:t>
            </a:r>
            <a:endParaRPr sz="900">
              <a:latin typeface="Arial"/>
              <a:cs typeface="Arial"/>
            </a:endParaRPr>
          </a:p>
          <a:p>
            <a:pPr marL="12700">
              <a:spcBef>
                <a:spcPts val="655"/>
              </a:spcBef>
            </a:pPr>
            <a:r>
              <a:rPr sz="900" spc="-10" dirty="0">
                <a:solidFill>
                  <a:srgbClr val="171514"/>
                </a:solidFill>
                <a:latin typeface="Microsoft Sans Serif"/>
                <a:cs typeface="Microsoft Sans Serif"/>
              </a:rPr>
              <a:t>- </a:t>
            </a:r>
            <a:r>
              <a:rPr sz="900" spc="35" dirty="0">
                <a:solidFill>
                  <a:srgbClr val="171514"/>
                </a:solidFill>
                <a:latin typeface="Microsoft Sans Serif"/>
                <a:cs typeface="Microsoft Sans Serif"/>
              </a:rPr>
              <a:t>λ</a:t>
            </a:r>
            <a:endParaRPr sz="900">
              <a:latin typeface="Microsoft Sans Serif"/>
              <a:cs typeface="Microsoft Sans Serif"/>
            </a:endParaRPr>
          </a:p>
        </p:txBody>
      </p:sp>
      <p:sp>
        <p:nvSpPr>
          <p:cNvPr id="22" name="object 22"/>
          <p:cNvSpPr txBox="1"/>
          <p:nvPr/>
        </p:nvSpPr>
        <p:spPr>
          <a:xfrm>
            <a:off x="7492936" y="1821587"/>
            <a:ext cx="549275" cy="74379"/>
          </a:xfrm>
          <a:prstGeom prst="rect">
            <a:avLst/>
          </a:prstGeom>
        </p:spPr>
        <p:txBody>
          <a:bodyPr vert="horz" wrap="square" lIns="0" tIns="12700" rIns="0" bIns="0" rtlCol="0">
            <a:spAutoFit/>
          </a:bodyPr>
          <a:lstStyle/>
          <a:p>
            <a:pPr marL="12700">
              <a:spcBef>
                <a:spcPts val="100"/>
              </a:spcBef>
            </a:pPr>
            <a:r>
              <a:rPr sz="400" spc="15" dirty="0">
                <a:solidFill>
                  <a:srgbClr val="171514"/>
                </a:solidFill>
                <a:latin typeface="Microsoft Sans Serif"/>
                <a:cs typeface="Microsoft Sans Serif"/>
              </a:rPr>
              <a:t>imagen</a:t>
            </a:r>
            <a:r>
              <a:rPr sz="400" spc="-25" dirty="0">
                <a:solidFill>
                  <a:srgbClr val="171514"/>
                </a:solidFill>
                <a:latin typeface="Microsoft Sans Serif"/>
                <a:cs typeface="Microsoft Sans Serif"/>
              </a:rPr>
              <a:t> </a:t>
            </a:r>
            <a:r>
              <a:rPr sz="400" spc="10" dirty="0">
                <a:solidFill>
                  <a:srgbClr val="171514"/>
                </a:solidFill>
                <a:latin typeface="Microsoft Sans Serif"/>
                <a:cs typeface="Microsoft Sans Serif"/>
              </a:rPr>
              <a:t>del</a:t>
            </a:r>
            <a:r>
              <a:rPr sz="400" spc="-20" dirty="0">
                <a:solidFill>
                  <a:srgbClr val="171514"/>
                </a:solidFill>
                <a:latin typeface="Microsoft Sans Serif"/>
                <a:cs typeface="Microsoft Sans Serif"/>
              </a:rPr>
              <a:t> </a:t>
            </a:r>
            <a:r>
              <a:rPr sz="400" spc="15" dirty="0">
                <a:solidFill>
                  <a:srgbClr val="171514"/>
                </a:solidFill>
                <a:latin typeface="Microsoft Sans Serif"/>
                <a:cs typeface="Microsoft Sans Serif"/>
              </a:rPr>
              <a:t>conductor</a:t>
            </a:r>
            <a:endParaRPr sz="400">
              <a:latin typeface="Microsoft Sans Serif"/>
              <a:cs typeface="Microsoft Sans Serif"/>
            </a:endParaRPr>
          </a:p>
        </p:txBody>
      </p:sp>
      <p:sp>
        <p:nvSpPr>
          <p:cNvPr id="23" name="object 23"/>
          <p:cNvSpPr txBox="1"/>
          <p:nvPr/>
        </p:nvSpPr>
        <p:spPr>
          <a:xfrm>
            <a:off x="5337174" y="2099517"/>
            <a:ext cx="3376929" cy="120546"/>
          </a:xfrm>
          <a:prstGeom prst="rect">
            <a:avLst/>
          </a:prstGeom>
        </p:spPr>
        <p:txBody>
          <a:bodyPr vert="horz" wrap="square" lIns="0" tIns="12700" rIns="0" bIns="0" rtlCol="0">
            <a:spAutoFit/>
          </a:bodyPr>
          <a:lstStyle/>
          <a:p>
            <a:pPr marL="12700">
              <a:spcBef>
                <a:spcPts val="100"/>
              </a:spcBef>
            </a:pPr>
            <a:r>
              <a:rPr sz="700" b="1" spc="-10" dirty="0">
                <a:solidFill>
                  <a:srgbClr val="171514"/>
                </a:solidFill>
                <a:latin typeface="Arial"/>
                <a:cs typeface="Arial"/>
              </a:rPr>
              <a:t>FIGURA</a:t>
            </a:r>
            <a:r>
              <a:rPr sz="700" b="1" spc="-15" dirty="0">
                <a:solidFill>
                  <a:srgbClr val="171514"/>
                </a:solidFill>
                <a:latin typeface="Arial"/>
                <a:cs typeface="Arial"/>
              </a:rPr>
              <a:t> </a:t>
            </a:r>
            <a:r>
              <a:rPr sz="700" b="1" spc="25" dirty="0">
                <a:solidFill>
                  <a:srgbClr val="171514"/>
                </a:solidFill>
                <a:latin typeface="Arial"/>
                <a:cs typeface="Arial"/>
              </a:rPr>
              <a:t>8.23</a:t>
            </a:r>
            <a:r>
              <a:rPr sz="700" spc="25" dirty="0">
                <a:solidFill>
                  <a:srgbClr val="171514"/>
                </a:solidFill>
                <a:latin typeface="Microsoft Sans Serif"/>
                <a:cs typeface="Microsoft Sans Serif"/>
              </a:rPr>
              <a:t>Determinar</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potencial</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dirty="0">
                <a:solidFill>
                  <a:srgbClr val="171514"/>
                </a:solidFill>
                <a:latin typeface="Microsoft Sans Serif"/>
                <a:cs typeface="Microsoft Sans Serif"/>
              </a:rPr>
              <a:t> </a:t>
            </a:r>
            <a:r>
              <a:rPr sz="700" spc="-45" dirty="0">
                <a:solidFill>
                  <a:srgbClr val="171514"/>
                </a:solidFill>
                <a:latin typeface="Microsoft Sans Serif"/>
                <a:cs typeface="Microsoft Sans Serif"/>
              </a:rPr>
              <a:t>P</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debido</a:t>
            </a:r>
            <a:r>
              <a:rPr sz="700" dirty="0">
                <a:solidFill>
                  <a:srgbClr val="171514"/>
                </a:solidFill>
                <a:latin typeface="Microsoft Sans Serif"/>
                <a:cs typeface="Microsoft Sans Serif"/>
              </a:rPr>
              <a:t> 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carga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lineal</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su</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imagen.</a:t>
            </a:r>
            <a:endParaRPr sz="700">
              <a:latin typeface="Microsoft Sans Serif"/>
              <a:cs typeface="Microsoft Sans Serif"/>
            </a:endParaRPr>
          </a:p>
        </p:txBody>
      </p:sp>
      <p:sp>
        <p:nvSpPr>
          <p:cNvPr id="24" name="object 24"/>
          <p:cNvSpPr txBox="1"/>
          <p:nvPr/>
        </p:nvSpPr>
        <p:spPr>
          <a:xfrm>
            <a:off x="5337176" y="2605290"/>
            <a:ext cx="4303395" cy="335280"/>
          </a:xfrm>
          <a:prstGeom prst="rect">
            <a:avLst/>
          </a:prstGeom>
        </p:spPr>
        <p:txBody>
          <a:bodyPr vert="horz" wrap="square" lIns="0" tIns="17145" rIns="0" bIns="0" rtlCol="0">
            <a:spAutoFit/>
          </a:bodyPr>
          <a:lstStyle/>
          <a:p>
            <a:pPr marL="12700" marR="5080">
              <a:lnSpc>
                <a:spcPct val="117600"/>
              </a:lnSpc>
              <a:spcBef>
                <a:spcPts val="135"/>
              </a:spcBef>
            </a:pPr>
            <a:r>
              <a:rPr sz="850" dirty="0">
                <a:solidFill>
                  <a:srgbClr val="171514"/>
                </a:solidFill>
                <a:latin typeface="Microsoft Sans Serif"/>
                <a:cs typeface="Microsoft Sans Serif"/>
              </a:rPr>
              <a:t>a</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misma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distancia</a:t>
            </a:r>
            <a:r>
              <a:rPr sz="850" i="1" spc="25" dirty="0">
                <a:solidFill>
                  <a:srgbClr val="171514"/>
                </a:solidFill>
                <a:latin typeface="Arial"/>
                <a:cs typeface="Arial"/>
              </a:rPr>
              <a:t>h</a:t>
            </a:r>
            <a:r>
              <a:rPr sz="850" spc="25" dirty="0">
                <a:solidFill>
                  <a:srgbClr val="171514"/>
                </a:solidFill>
                <a:latin typeface="Microsoft Sans Serif"/>
                <a:cs typeface="Microsoft Sans Serif"/>
              </a:rPr>
              <a:t>bajo</a:t>
            </a:r>
            <a:r>
              <a:rPr sz="850" dirty="0">
                <a:solidFill>
                  <a:srgbClr val="171514"/>
                </a:solidFill>
                <a:latin typeface="Microsoft Sans Serif"/>
                <a:cs typeface="Microsoft Sans Serif"/>
              </a:rPr>
              <a:t> </a:t>
            </a:r>
            <a:r>
              <a:rPr sz="850" spc="40" dirty="0">
                <a:solidFill>
                  <a:srgbClr val="171514"/>
                </a:solidFill>
                <a:latin typeface="Microsoft Sans Serif"/>
                <a:cs typeface="Microsoft Sans Serif"/>
              </a:rPr>
              <a:t>tierra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con</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una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carga</a:t>
            </a:r>
            <a:r>
              <a:rPr sz="850" dirty="0">
                <a:solidFill>
                  <a:srgbClr val="171514"/>
                </a:solidFill>
                <a:latin typeface="Microsoft Sans Serif"/>
                <a:cs typeface="Microsoft Sans Serif"/>
              </a:rPr>
              <a:t> </a:t>
            </a:r>
            <a:r>
              <a:rPr sz="850" spc="30" dirty="0">
                <a:solidFill>
                  <a:srgbClr val="171514"/>
                </a:solidFill>
                <a:latin typeface="Microsoft Sans Serif"/>
                <a:cs typeface="Microsoft Sans Serif"/>
              </a:rPr>
              <a:t>igual</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opuesta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a:t>
            </a:r>
            <a:r>
              <a:rPr sz="850" i="1" spc="10" dirty="0">
                <a:solidFill>
                  <a:srgbClr val="171514"/>
                </a:solidFill>
                <a:latin typeface="Arial"/>
                <a:cs typeface="Arial"/>
              </a:rPr>
              <a:t>λ</a:t>
            </a:r>
            <a:r>
              <a:rPr sz="850" spc="10" dirty="0">
                <a:solidFill>
                  <a:srgbClr val="171514"/>
                </a:solidFill>
                <a:latin typeface="Microsoft Sans Serif"/>
                <a:cs typeface="Microsoft Sans Serif"/>
              </a:rPr>
              <a:t>Cm.</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25" dirty="0" err="1">
                <a:solidFill>
                  <a:srgbClr val="171514"/>
                </a:solidFill>
                <a:latin typeface="Microsoft Sans Serif"/>
                <a:cs typeface="Microsoft Sans Serif"/>
              </a:rPr>
              <a:t>potencial</a:t>
            </a:r>
            <a:r>
              <a:rPr sz="850" spc="-5" dirty="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en</a:t>
            </a:r>
            <a:r>
              <a:rPr lang="es-ES" sz="850" spc="25" dirty="0" smtClean="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cualquier</a:t>
            </a:r>
            <a:r>
              <a:rPr sz="850" spc="-5" dirty="0" smtClean="0">
                <a:solidFill>
                  <a:srgbClr val="171514"/>
                </a:solidFill>
                <a:latin typeface="Microsoft Sans Serif"/>
                <a:cs typeface="Microsoft Sans Serif"/>
              </a:rPr>
              <a:t> </a:t>
            </a:r>
            <a:r>
              <a:rPr sz="850" spc="50" dirty="0">
                <a:solidFill>
                  <a:srgbClr val="171514"/>
                </a:solidFill>
                <a:latin typeface="Microsoft Sans Serif"/>
                <a:cs typeface="Microsoft Sans Serif"/>
              </a:rPr>
              <a:t>punto</a:t>
            </a:r>
            <a:r>
              <a:rPr sz="850" spc="-5" dirty="0">
                <a:solidFill>
                  <a:srgbClr val="171514"/>
                </a:solidFill>
                <a:latin typeface="Microsoft Sans Serif"/>
                <a:cs typeface="Microsoft Sans Serif"/>
              </a:rPr>
              <a:t> </a:t>
            </a:r>
            <a:r>
              <a:rPr sz="850" spc="-55" dirty="0">
                <a:solidFill>
                  <a:srgbClr val="171514"/>
                </a:solidFill>
                <a:latin typeface="Microsoft Sans Serif"/>
                <a:cs typeface="Microsoft Sans Serif"/>
              </a:rPr>
              <a:t>P</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(Figura</a:t>
            </a:r>
            <a:r>
              <a:rPr sz="850" dirty="0">
                <a:solidFill>
                  <a:srgbClr val="171514"/>
                </a:solidFill>
                <a:latin typeface="Microsoft Sans Serif"/>
                <a:cs typeface="Microsoft Sans Serif"/>
              </a:rPr>
              <a:t> 8.23)</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debido</a:t>
            </a:r>
            <a:r>
              <a:rPr sz="850" spc="-5" dirty="0">
                <a:solidFill>
                  <a:srgbClr val="171514"/>
                </a:solidFill>
                <a:latin typeface="Microsoft Sans Serif"/>
                <a:cs typeface="Microsoft Sans Serif"/>
              </a:rPr>
              <a:t> </a:t>
            </a:r>
            <a:r>
              <a:rPr sz="850" dirty="0">
                <a:solidFill>
                  <a:srgbClr val="171514"/>
                </a:solidFill>
                <a:latin typeface="Microsoft Sans Serif"/>
                <a:cs typeface="Microsoft Sans Serif"/>
              </a:rPr>
              <a:t>a </a:t>
            </a:r>
            <a:r>
              <a:rPr sz="850" spc="5" dirty="0">
                <a:solidFill>
                  <a:srgbClr val="171514"/>
                </a:solidFill>
                <a:latin typeface="Microsoft Sans Serif"/>
                <a:cs typeface="Microsoft Sans Serif"/>
              </a:rPr>
              <a:t>estas</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dos</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cargas</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lineales</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endParaRPr sz="850" dirty="0">
              <a:latin typeface="Microsoft Sans Serif"/>
              <a:cs typeface="Microsoft Sans Serif"/>
            </a:endParaRPr>
          </a:p>
        </p:txBody>
      </p:sp>
      <p:sp>
        <p:nvSpPr>
          <p:cNvPr id="25" name="object 25"/>
          <p:cNvSpPr txBox="1"/>
          <p:nvPr/>
        </p:nvSpPr>
        <p:spPr>
          <a:xfrm>
            <a:off x="7376318" y="3237321"/>
            <a:ext cx="521334" cy="173766"/>
          </a:xfrm>
          <a:prstGeom prst="rect">
            <a:avLst/>
          </a:prstGeom>
        </p:spPr>
        <p:txBody>
          <a:bodyPr vert="horz" wrap="square" lIns="0" tIns="12065" rIns="0" bIns="0" rtlCol="0">
            <a:spAutoFit/>
          </a:bodyPr>
          <a:lstStyle/>
          <a:p>
            <a:pPr marL="12700">
              <a:spcBef>
                <a:spcPts val="95"/>
              </a:spcBef>
              <a:tabLst>
                <a:tab pos="411480" algn="l"/>
              </a:tabLst>
            </a:pPr>
            <a:r>
              <a:rPr sz="1000" spc="55" dirty="0">
                <a:latin typeface="Microsoft Sans Serif"/>
                <a:cs typeface="Microsoft Sans Serif"/>
              </a:rPr>
              <a:t>2π</a:t>
            </a:r>
            <a:r>
              <a:rPr sz="1050" i="1" spc="20" dirty="0">
                <a:latin typeface="Arial"/>
                <a:cs typeface="Arial"/>
              </a:rPr>
              <a:t>ε</a:t>
            </a:r>
            <a:r>
              <a:rPr sz="600" i="1" spc="25" dirty="0">
                <a:latin typeface="Arial"/>
                <a:cs typeface="Arial"/>
              </a:rPr>
              <a:t>o	</a:t>
            </a:r>
            <a:r>
              <a:rPr sz="1050" i="1" spc="60" dirty="0">
                <a:latin typeface="Arial"/>
                <a:cs typeface="Arial"/>
              </a:rPr>
              <a:t>r</a:t>
            </a:r>
            <a:r>
              <a:rPr sz="600" spc="5" dirty="0">
                <a:latin typeface="Microsoft Sans Serif"/>
                <a:cs typeface="Microsoft Sans Serif"/>
              </a:rPr>
              <a:t>1</a:t>
            </a:r>
            <a:endParaRPr sz="600">
              <a:latin typeface="Microsoft Sans Serif"/>
              <a:cs typeface="Microsoft Sans Serif"/>
            </a:endParaRPr>
          </a:p>
        </p:txBody>
      </p:sp>
      <p:sp>
        <p:nvSpPr>
          <p:cNvPr id="26" name="object 26"/>
          <p:cNvSpPr txBox="1"/>
          <p:nvPr/>
        </p:nvSpPr>
        <p:spPr>
          <a:xfrm>
            <a:off x="7035007" y="3141675"/>
            <a:ext cx="882015" cy="173766"/>
          </a:xfrm>
          <a:prstGeom prst="rect">
            <a:avLst/>
          </a:prstGeom>
        </p:spPr>
        <p:txBody>
          <a:bodyPr vert="horz" wrap="square" lIns="0" tIns="12065" rIns="0" bIns="0" rtlCol="0">
            <a:spAutoFit/>
          </a:bodyPr>
          <a:lstStyle/>
          <a:p>
            <a:pPr marL="38100">
              <a:spcBef>
                <a:spcPts val="95"/>
              </a:spcBef>
            </a:pPr>
            <a:r>
              <a:rPr sz="900" i="1" spc="-5" dirty="0" err="1">
                <a:latin typeface="Arial"/>
                <a:cs typeface="Arial"/>
              </a:rPr>
              <a:t>V</a:t>
            </a:r>
            <a:r>
              <a:rPr sz="550" i="1" spc="-5" dirty="0" err="1">
                <a:latin typeface="Arial"/>
                <a:cs typeface="Arial"/>
              </a:rPr>
              <a:t>pag</a:t>
            </a:r>
            <a:r>
              <a:rPr sz="900" spc="-5" dirty="0" smtClean="0">
                <a:latin typeface="Microsoft Sans Serif"/>
                <a:cs typeface="Microsoft Sans Serif"/>
              </a:rPr>
              <a:t>=</a:t>
            </a:r>
            <a:r>
              <a:rPr lang="es-ES" sz="1350" u="sng" spc="472" baseline="40123" dirty="0" smtClean="0">
                <a:uFill>
                  <a:solidFill>
                    <a:srgbClr val="000000"/>
                  </a:solidFill>
                </a:uFill>
                <a:latin typeface="Microsoft Sans Serif"/>
                <a:cs typeface="Microsoft Sans Serif"/>
              </a:rPr>
              <a:t> </a:t>
            </a:r>
            <a:r>
              <a:rPr sz="1575" i="1" u="sng" spc="37" baseline="34391" dirty="0" smtClean="0">
                <a:uFill>
                  <a:solidFill>
                    <a:srgbClr val="000000"/>
                  </a:solidFill>
                </a:uFill>
                <a:latin typeface="Arial"/>
                <a:cs typeface="Arial"/>
              </a:rPr>
              <a:t>λ</a:t>
            </a:r>
            <a:r>
              <a:rPr lang="es-ES" sz="1575" i="1" u="sng" spc="37" baseline="34391" dirty="0" smtClean="0">
                <a:uFill>
                  <a:solidFill>
                    <a:srgbClr val="000000"/>
                  </a:solidFill>
                </a:uFill>
                <a:latin typeface="Arial"/>
                <a:cs typeface="Arial"/>
              </a:rPr>
              <a:t> </a:t>
            </a:r>
            <a:r>
              <a:rPr sz="1000" spc="-20" dirty="0" smtClean="0">
                <a:latin typeface="Microsoft Sans Serif"/>
                <a:cs typeface="Microsoft Sans Serif"/>
              </a:rPr>
              <a:t>en</a:t>
            </a:r>
            <a:r>
              <a:rPr sz="1575" i="1" u="sng" spc="-30" baseline="34391" dirty="0" smtClean="0">
                <a:uFill>
                  <a:solidFill>
                    <a:srgbClr val="000000"/>
                  </a:solidFill>
                </a:uFill>
                <a:latin typeface="Arial"/>
                <a:cs typeface="Arial"/>
              </a:rPr>
              <a:t>r</a:t>
            </a:r>
            <a:r>
              <a:rPr sz="900" u="sng" spc="-30" baseline="60185" dirty="0" smtClean="0">
                <a:uFill>
                  <a:solidFill>
                    <a:srgbClr val="000000"/>
                  </a:solidFill>
                </a:uFill>
                <a:latin typeface="Microsoft Sans Serif"/>
                <a:cs typeface="Microsoft Sans Serif"/>
              </a:rPr>
              <a:t>2</a:t>
            </a:r>
            <a:endParaRPr sz="900" baseline="60185" dirty="0">
              <a:latin typeface="Microsoft Sans Serif"/>
              <a:cs typeface="Microsoft Sans Serif"/>
            </a:endParaRPr>
          </a:p>
        </p:txBody>
      </p:sp>
      <p:sp>
        <p:nvSpPr>
          <p:cNvPr id="27" name="object 27"/>
          <p:cNvSpPr txBox="1"/>
          <p:nvPr/>
        </p:nvSpPr>
        <p:spPr>
          <a:xfrm>
            <a:off x="9318373" y="3166318"/>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(8.12)</a:t>
            </a:r>
            <a:endParaRPr sz="850">
              <a:latin typeface="Microsoft Sans Serif"/>
              <a:cs typeface="Microsoft Sans Serif"/>
            </a:endParaRPr>
          </a:p>
        </p:txBody>
      </p:sp>
      <p:sp>
        <p:nvSpPr>
          <p:cNvPr id="28" name="object 28"/>
          <p:cNvSpPr txBox="1"/>
          <p:nvPr/>
        </p:nvSpPr>
        <p:spPr>
          <a:xfrm>
            <a:off x="5337177" y="3538107"/>
            <a:ext cx="4329430" cy="482600"/>
          </a:xfrm>
          <a:prstGeom prst="rect">
            <a:avLst/>
          </a:prstGeom>
        </p:spPr>
        <p:txBody>
          <a:bodyPr vert="horz" wrap="square" lIns="0" tIns="11430" rIns="0" bIns="0" rtlCol="0">
            <a:spAutoFit/>
          </a:bodyPr>
          <a:lstStyle/>
          <a:p>
            <a:pPr marL="12700" marR="5080">
              <a:lnSpc>
                <a:spcPct val="117600"/>
              </a:lnSpc>
              <a:spcBef>
                <a:spcPts val="90"/>
              </a:spcBef>
            </a:pPr>
            <a:r>
              <a:rPr sz="850" spc="-25" dirty="0">
                <a:solidFill>
                  <a:srgbClr val="171514"/>
                </a:solidFill>
                <a:latin typeface="Microsoft Sans Serif"/>
                <a:cs typeface="Microsoft Sans Serif"/>
              </a:rPr>
              <a:t>En </a:t>
            </a:r>
            <a:r>
              <a:rPr sz="850" spc="10" dirty="0">
                <a:solidFill>
                  <a:srgbClr val="171514"/>
                </a:solidFill>
                <a:latin typeface="Microsoft Sans Serif"/>
                <a:cs typeface="Microsoft Sans Serif"/>
              </a:rPr>
              <a:t>la </a:t>
            </a:r>
            <a:r>
              <a:rPr sz="850" spc="25" dirty="0">
                <a:solidFill>
                  <a:srgbClr val="171514"/>
                </a:solidFill>
                <a:latin typeface="Microsoft Sans Serif"/>
                <a:cs typeface="Microsoft Sans Serif"/>
              </a:rPr>
              <a:t>superficie del </a:t>
            </a:r>
            <a:r>
              <a:rPr sz="850" spc="20" dirty="0">
                <a:solidFill>
                  <a:srgbClr val="171514"/>
                </a:solidFill>
                <a:latin typeface="Microsoft Sans Serif"/>
                <a:cs typeface="Microsoft Sans Serif"/>
              </a:rPr>
              <a:t>suelo donde</a:t>
            </a:r>
            <a:r>
              <a:rPr sz="850" i="1" spc="20" dirty="0">
                <a:solidFill>
                  <a:srgbClr val="171514"/>
                </a:solidFill>
                <a:latin typeface="Arial"/>
                <a:cs typeface="Arial"/>
              </a:rPr>
              <a:t>z</a:t>
            </a:r>
            <a:r>
              <a:rPr sz="850" spc="20" dirty="0">
                <a:solidFill>
                  <a:srgbClr val="171514"/>
                </a:solidFill>
                <a:latin typeface="Microsoft Sans Serif"/>
                <a:cs typeface="Microsoft Sans Serif"/>
              </a:rPr>
              <a:t>=0,</a:t>
            </a:r>
            <a:r>
              <a:rPr sz="850" i="1" spc="20" dirty="0">
                <a:solidFill>
                  <a:srgbClr val="171514"/>
                </a:solidFill>
                <a:latin typeface="Arial"/>
                <a:cs typeface="Arial"/>
              </a:rPr>
              <a:t>r</a:t>
            </a:r>
            <a:r>
              <a:rPr sz="500" spc="20" dirty="0">
                <a:solidFill>
                  <a:srgbClr val="171514"/>
                </a:solidFill>
                <a:latin typeface="Microsoft Sans Serif"/>
                <a:cs typeface="Microsoft Sans Serif"/>
              </a:rPr>
              <a:t>1</a:t>
            </a:r>
            <a:r>
              <a:rPr sz="850" spc="20" dirty="0">
                <a:solidFill>
                  <a:srgbClr val="171514"/>
                </a:solidFill>
                <a:latin typeface="Microsoft Sans Serif"/>
                <a:cs typeface="Microsoft Sans Serif"/>
              </a:rPr>
              <a:t>=</a:t>
            </a:r>
            <a:r>
              <a:rPr sz="850" i="1" spc="20" dirty="0">
                <a:solidFill>
                  <a:srgbClr val="171514"/>
                </a:solidFill>
                <a:latin typeface="Arial"/>
                <a:cs typeface="Arial"/>
              </a:rPr>
              <a:t>r</a:t>
            </a:r>
            <a:r>
              <a:rPr sz="500" spc="20" dirty="0">
                <a:solidFill>
                  <a:srgbClr val="171514"/>
                </a:solidFill>
                <a:latin typeface="Microsoft Sans Serif"/>
                <a:cs typeface="Microsoft Sans Serif"/>
              </a:rPr>
              <a:t>2</a:t>
            </a:r>
            <a:r>
              <a:rPr sz="850" spc="20" dirty="0">
                <a:solidFill>
                  <a:srgbClr val="171514"/>
                </a:solidFill>
                <a:latin typeface="Microsoft Sans Serif"/>
                <a:cs typeface="Microsoft Sans Serif"/>
              </a:rPr>
              <a:t>, </a:t>
            </a:r>
            <a:r>
              <a:rPr sz="850" spc="15" dirty="0">
                <a:solidFill>
                  <a:srgbClr val="171514"/>
                </a:solidFill>
                <a:latin typeface="Microsoft Sans Serif"/>
                <a:cs typeface="Microsoft Sans Serif"/>
              </a:rPr>
              <a:t>el </a:t>
            </a:r>
            <a:r>
              <a:rPr sz="850" spc="25" dirty="0">
                <a:solidFill>
                  <a:srgbClr val="171514"/>
                </a:solidFill>
                <a:latin typeface="Microsoft Sans Serif"/>
                <a:cs typeface="Microsoft Sans Serif"/>
              </a:rPr>
              <a:t>potencial </a:t>
            </a:r>
            <a:r>
              <a:rPr sz="850" spc="-10" dirty="0">
                <a:solidFill>
                  <a:srgbClr val="171514"/>
                </a:solidFill>
                <a:latin typeface="Microsoft Sans Serif"/>
                <a:cs typeface="Microsoft Sans Serif"/>
              </a:rPr>
              <a:t>es </a:t>
            </a:r>
            <a:r>
              <a:rPr sz="850" spc="20" dirty="0">
                <a:solidFill>
                  <a:srgbClr val="171514"/>
                </a:solidFill>
                <a:latin typeface="Microsoft Sans Serif"/>
                <a:cs typeface="Microsoft Sans Serif"/>
              </a:rPr>
              <a:t>cero </a:t>
            </a:r>
            <a:r>
              <a:rPr sz="850" spc="25" dirty="0">
                <a:solidFill>
                  <a:srgbClr val="171514"/>
                </a:solidFill>
                <a:latin typeface="Microsoft Sans Serif"/>
                <a:cs typeface="Microsoft Sans Serif"/>
              </a:rPr>
              <a:t>según </a:t>
            </a:r>
            <a:r>
              <a:rPr sz="850" dirty="0">
                <a:solidFill>
                  <a:srgbClr val="171514"/>
                </a:solidFill>
                <a:latin typeface="Microsoft Sans Serif"/>
                <a:cs typeface="Microsoft Sans Serif"/>
              </a:rPr>
              <a:t>las </a:t>
            </a:r>
            <a:r>
              <a:rPr sz="850" spc="-35" dirty="0">
                <a:solidFill>
                  <a:srgbClr val="171514"/>
                </a:solidFill>
                <a:latin typeface="Microsoft Sans Serif"/>
                <a:cs typeface="Microsoft Sans Serif"/>
              </a:rPr>
              <a:t>Ecs. </a:t>
            </a:r>
            <a:r>
              <a:rPr sz="850" spc="-5" dirty="0">
                <a:solidFill>
                  <a:srgbClr val="171514"/>
                </a:solidFill>
                <a:latin typeface="Microsoft Sans Serif"/>
                <a:cs typeface="Microsoft Sans Serif"/>
              </a:rPr>
              <a:t>(8.11) </a:t>
            </a:r>
            <a:r>
              <a:rPr sz="850" spc="5" dirty="0" smtClean="0">
                <a:solidFill>
                  <a:srgbClr val="171514"/>
                </a:solidFill>
                <a:latin typeface="Microsoft Sans Serif"/>
                <a:cs typeface="Microsoft Sans Serif"/>
              </a:rPr>
              <a:t>y</a:t>
            </a:r>
            <a:r>
              <a:rPr lang="es-ES" sz="850" spc="5" dirty="0" smtClean="0">
                <a:solidFill>
                  <a:srgbClr val="171514"/>
                </a:solidFill>
                <a:latin typeface="Microsoft Sans Serif"/>
                <a:cs typeface="Microsoft Sans Serif"/>
              </a:rPr>
              <a:t> </a:t>
            </a:r>
            <a:r>
              <a:rPr sz="850" spc="-5" dirty="0" smtClean="0">
                <a:solidFill>
                  <a:srgbClr val="171514"/>
                </a:solidFill>
                <a:latin typeface="Microsoft Sans Serif"/>
                <a:cs typeface="Microsoft Sans Serif"/>
              </a:rPr>
              <a:t>(</a:t>
            </a:r>
            <a:r>
              <a:rPr sz="850" spc="-5" dirty="0">
                <a:solidFill>
                  <a:srgbClr val="171514"/>
                </a:solidFill>
                <a:latin typeface="Microsoft Sans Serif"/>
                <a:cs typeface="Microsoft Sans Serif"/>
              </a:rPr>
              <a:t>8.12); </a:t>
            </a:r>
            <a:r>
              <a:rPr sz="850" spc="40" dirty="0">
                <a:solidFill>
                  <a:srgbClr val="171514"/>
                </a:solidFill>
                <a:latin typeface="Microsoft Sans Serif"/>
                <a:cs typeface="Microsoft Sans Serif"/>
              </a:rPr>
              <a:t>también</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debe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ser</a:t>
            </a:r>
            <a:r>
              <a:rPr sz="850" dirty="0">
                <a:solidFill>
                  <a:srgbClr val="171514"/>
                </a:solidFill>
                <a:latin typeface="Microsoft Sans Serif"/>
                <a:cs typeface="Microsoft Sans Serif"/>
              </a:rPr>
              <a:t> </a:t>
            </a:r>
            <a:r>
              <a:rPr sz="850" spc="20" dirty="0">
                <a:solidFill>
                  <a:srgbClr val="171514"/>
                </a:solidFill>
                <a:latin typeface="Microsoft Sans Serif"/>
                <a:cs typeface="Microsoft Sans Serif"/>
              </a:rPr>
              <a:t>cero</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superficie</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conductor</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tierra,</a:t>
            </a:r>
            <a:r>
              <a:rPr sz="850" i="1" spc="30" dirty="0">
                <a:solidFill>
                  <a:srgbClr val="171514"/>
                </a:solidFill>
                <a:latin typeface="Arial"/>
                <a:cs typeface="Arial"/>
              </a:rPr>
              <a:t>r</a:t>
            </a:r>
            <a:r>
              <a:rPr sz="500" spc="30" dirty="0">
                <a:solidFill>
                  <a:srgbClr val="171514"/>
                </a:solidFill>
                <a:latin typeface="Microsoft Sans Serif"/>
                <a:cs typeface="Microsoft Sans Serif"/>
              </a:rPr>
              <a:t>1</a:t>
            </a:r>
            <a:r>
              <a:rPr sz="850" spc="30" dirty="0">
                <a:solidFill>
                  <a:srgbClr val="171514"/>
                </a:solidFill>
                <a:latin typeface="Microsoft Sans Serif"/>
                <a:cs typeface="Microsoft Sans Serif"/>
              </a:rPr>
              <a:t>=</a:t>
            </a:r>
            <a:r>
              <a:rPr sz="850" i="1" spc="30" dirty="0">
                <a:solidFill>
                  <a:srgbClr val="171514"/>
                </a:solidFill>
                <a:latin typeface="Arial"/>
                <a:cs typeface="Arial"/>
              </a:rPr>
              <a:t>r</a:t>
            </a:r>
            <a:r>
              <a:rPr sz="850" spc="30"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i="1" spc="20" dirty="0">
                <a:solidFill>
                  <a:srgbClr val="171514"/>
                </a:solidFill>
                <a:latin typeface="Arial"/>
                <a:cs typeface="Arial"/>
              </a:rPr>
              <a:t>r</a:t>
            </a:r>
            <a:r>
              <a:rPr sz="500" spc="20" dirty="0">
                <a:solidFill>
                  <a:srgbClr val="171514"/>
                </a:solidFill>
                <a:latin typeface="Microsoft Sans Serif"/>
                <a:cs typeface="Microsoft Sans Serif"/>
              </a:rPr>
              <a:t>2</a:t>
            </a:r>
            <a:r>
              <a:rPr sz="850" spc="20" dirty="0">
                <a:solidFill>
                  <a:srgbClr val="171514"/>
                </a:solidFill>
                <a:latin typeface="Microsoft Sans Serif"/>
                <a:cs typeface="Microsoft Sans Serif"/>
              </a:rPr>
              <a:t>~</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2</a:t>
            </a:r>
            <a:r>
              <a:rPr sz="850" i="1" spc="15" dirty="0">
                <a:solidFill>
                  <a:srgbClr val="171514"/>
                </a:solidFill>
                <a:latin typeface="Arial"/>
                <a:cs typeface="Arial"/>
              </a:rPr>
              <a:t>h,</a:t>
            </a:r>
            <a:r>
              <a:rPr sz="850" i="1" spc="-15" dirty="0">
                <a:solidFill>
                  <a:srgbClr val="171514"/>
                </a:solidFill>
                <a:latin typeface="Arial"/>
                <a:cs typeface="Arial"/>
              </a:rPr>
              <a:t> </a:t>
            </a:r>
            <a:r>
              <a:rPr sz="850" i="1" spc="-5" dirty="0" err="1">
                <a:solidFill>
                  <a:srgbClr val="171514"/>
                </a:solidFill>
                <a:latin typeface="Arial"/>
                <a:cs typeface="Arial"/>
              </a:rPr>
              <a:t>z</a:t>
            </a:r>
            <a:r>
              <a:rPr sz="850" spc="-5" dirty="0" err="1">
                <a:solidFill>
                  <a:srgbClr val="171514"/>
                </a:solidFill>
                <a:latin typeface="Microsoft Sans Serif"/>
                <a:cs typeface="Microsoft Sans Serif"/>
              </a:rPr>
              <a:t>~</a:t>
            </a:r>
            <a:r>
              <a:rPr sz="850" i="1" spc="-5" dirty="0" err="1">
                <a:solidFill>
                  <a:srgbClr val="171514"/>
                </a:solidFill>
                <a:latin typeface="Arial"/>
                <a:cs typeface="Arial"/>
              </a:rPr>
              <a:t>h</a:t>
            </a:r>
            <a:r>
              <a:rPr sz="850" spc="-5" dirty="0" smtClean="0">
                <a:solidFill>
                  <a:srgbClr val="171514"/>
                </a:solidFill>
                <a:latin typeface="Microsoft Sans Serif"/>
                <a:cs typeface="Microsoft Sans Serif"/>
              </a:rPr>
              <a:t>(</a:t>
            </a:r>
            <a:r>
              <a:rPr lang="es-ES" sz="850" spc="-5" dirty="0" smtClean="0">
                <a:solidFill>
                  <a:srgbClr val="171514"/>
                </a:solidFill>
                <a:latin typeface="Microsoft Sans Serif"/>
                <a:cs typeface="Microsoft Sans Serif"/>
              </a:rPr>
              <a:t> </a:t>
            </a:r>
            <a:r>
              <a:rPr sz="850" i="1" spc="10" dirty="0" smtClean="0">
                <a:solidFill>
                  <a:srgbClr val="171514"/>
                </a:solidFill>
                <a:latin typeface="Arial"/>
                <a:cs typeface="Arial"/>
              </a:rPr>
              <a:t>h</a:t>
            </a:r>
            <a:r>
              <a:rPr sz="850" spc="10" dirty="0">
                <a:solidFill>
                  <a:srgbClr val="171514"/>
                </a:solidFill>
                <a:latin typeface="Microsoft Sans Serif"/>
                <a:cs typeface="Microsoft Sans Serif"/>
              </a:rPr>
              <a:t>&gt;&gt;</a:t>
            </a:r>
            <a:r>
              <a:rPr sz="850" i="1" spc="10" dirty="0">
                <a:solidFill>
                  <a:srgbClr val="171514"/>
                </a:solidFill>
                <a:latin typeface="Arial"/>
                <a:cs typeface="Arial"/>
              </a:rPr>
              <a:t>r</a:t>
            </a:r>
            <a:r>
              <a:rPr sz="850" spc="10" dirty="0">
                <a:solidFill>
                  <a:srgbClr val="171514"/>
                </a:solidFill>
                <a:latin typeface="Microsoft Sans Serif"/>
                <a:cs typeface="Microsoft Sans Serif"/>
              </a:rPr>
              <a:t>).</a:t>
            </a:r>
            <a:r>
              <a:rPr sz="850" spc="-10" dirty="0">
                <a:solidFill>
                  <a:srgbClr val="171514"/>
                </a:solidFill>
                <a:latin typeface="Microsoft Sans Serif"/>
                <a:cs typeface="Microsoft Sans Serif"/>
              </a:rPr>
              <a:t> </a:t>
            </a:r>
            <a:r>
              <a:rPr sz="850" spc="-10" dirty="0">
                <a:solidFill>
                  <a:srgbClr val="171514"/>
                </a:solidFill>
                <a:latin typeface="Microsoft Sans Serif"/>
                <a:cs typeface="Microsoft Sans Serif"/>
              </a:rPr>
              <a:t>Así</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tenemos</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endParaRPr sz="850" dirty="0">
              <a:latin typeface="Microsoft Sans Serif"/>
              <a:cs typeface="Microsoft Sans Serif"/>
            </a:endParaRPr>
          </a:p>
        </p:txBody>
      </p:sp>
      <p:sp>
        <p:nvSpPr>
          <p:cNvPr id="29" name="object 29"/>
          <p:cNvSpPr txBox="1"/>
          <p:nvPr/>
        </p:nvSpPr>
        <p:spPr>
          <a:xfrm>
            <a:off x="7566501" y="4291406"/>
            <a:ext cx="509270" cy="173766"/>
          </a:xfrm>
          <a:prstGeom prst="rect">
            <a:avLst/>
          </a:prstGeom>
        </p:spPr>
        <p:txBody>
          <a:bodyPr vert="horz" wrap="square" lIns="0" tIns="12065" rIns="0" bIns="0" rtlCol="0">
            <a:spAutoFit/>
          </a:bodyPr>
          <a:lstStyle/>
          <a:p>
            <a:pPr marL="12700">
              <a:spcBef>
                <a:spcPts val="95"/>
              </a:spcBef>
              <a:tabLst>
                <a:tab pos="443865" algn="l"/>
              </a:tabLst>
            </a:pPr>
            <a:r>
              <a:rPr sz="1000" spc="55" dirty="0">
                <a:latin typeface="Microsoft Sans Serif"/>
                <a:cs typeface="Microsoft Sans Serif"/>
              </a:rPr>
              <a:t>2π</a:t>
            </a:r>
            <a:r>
              <a:rPr sz="1050" i="1" spc="20" dirty="0">
                <a:latin typeface="Arial"/>
                <a:cs typeface="Arial"/>
              </a:rPr>
              <a:t>ε</a:t>
            </a:r>
            <a:r>
              <a:rPr sz="600" i="1" spc="25" dirty="0">
                <a:latin typeface="Arial"/>
                <a:cs typeface="Arial"/>
              </a:rPr>
              <a:t>o	</a:t>
            </a:r>
            <a:r>
              <a:rPr sz="1050" i="1" spc="60" dirty="0">
                <a:latin typeface="Arial"/>
                <a:cs typeface="Arial"/>
              </a:rPr>
              <a:t>r</a:t>
            </a:r>
            <a:endParaRPr sz="1050">
              <a:latin typeface="Arial"/>
              <a:cs typeface="Arial"/>
            </a:endParaRPr>
          </a:p>
        </p:txBody>
      </p:sp>
      <p:sp>
        <p:nvSpPr>
          <p:cNvPr id="30" name="object 30"/>
          <p:cNvSpPr txBox="1"/>
          <p:nvPr/>
        </p:nvSpPr>
        <p:spPr>
          <a:xfrm>
            <a:off x="6601968" y="4195775"/>
            <a:ext cx="1729739" cy="173766"/>
          </a:xfrm>
          <a:prstGeom prst="rect">
            <a:avLst/>
          </a:prstGeom>
        </p:spPr>
        <p:txBody>
          <a:bodyPr vert="horz" wrap="square" lIns="0" tIns="12065" rIns="0" bIns="0" rtlCol="0">
            <a:spAutoFit/>
          </a:bodyPr>
          <a:lstStyle/>
          <a:p>
            <a:pPr marL="38100">
              <a:spcBef>
                <a:spcPts val="95"/>
              </a:spcBef>
            </a:pPr>
            <a:r>
              <a:rPr sz="900" spc="-30" dirty="0">
                <a:latin typeface="Microsoft Sans Serif"/>
                <a:cs typeface="Microsoft Sans Serif"/>
              </a:rPr>
              <a:t>(</a:t>
            </a:r>
            <a:r>
              <a:rPr sz="900" i="1" spc="-65" dirty="0">
                <a:latin typeface="Arial"/>
                <a:cs typeface="Arial"/>
              </a:rPr>
              <a:t>V</a:t>
            </a:r>
            <a:r>
              <a:rPr sz="550" i="1" spc="25" dirty="0">
                <a:latin typeface="Arial"/>
                <a:cs typeface="Arial"/>
              </a:rPr>
              <a:t>o</a:t>
            </a:r>
            <a:r>
              <a:rPr sz="900" spc="-15" dirty="0">
                <a:latin typeface="Microsoft Sans Serif"/>
                <a:cs typeface="Microsoft Sans Serif"/>
              </a:rPr>
              <a:t>+</a:t>
            </a:r>
            <a:r>
              <a:rPr sz="900" i="1" spc="-65" dirty="0">
                <a:latin typeface="Arial"/>
                <a:cs typeface="Arial"/>
              </a:rPr>
              <a:t>V</a:t>
            </a:r>
            <a:r>
              <a:rPr sz="550" i="1" spc="20" dirty="0">
                <a:latin typeface="Arial"/>
                <a:cs typeface="Arial"/>
              </a:rPr>
              <a:t>pag</a:t>
            </a:r>
            <a:r>
              <a:rPr sz="900" spc="-30" dirty="0">
                <a:latin typeface="Microsoft Sans Serif"/>
                <a:cs typeface="Microsoft Sans Serif"/>
              </a:rPr>
              <a:t>)</a:t>
            </a:r>
            <a:r>
              <a:rPr sz="900" spc="-10" dirty="0">
                <a:latin typeface="Microsoft Sans Serif"/>
                <a:cs typeface="Microsoft Sans Serif"/>
              </a:rPr>
              <a:t> </a:t>
            </a:r>
            <a:r>
              <a:rPr sz="900" spc="-15" dirty="0">
                <a:latin typeface="Microsoft Sans Serif"/>
                <a:cs typeface="Microsoft Sans Serif"/>
              </a:rPr>
              <a:t>=</a:t>
            </a:r>
            <a:r>
              <a:rPr sz="900" i="1" spc="60" dirty="0" err="1">
                <a:latin typeface="Arial"/>
                <a:cs typeface="Arial"/>
              </a:rPr>
              <a:t>mi</a:t>
            </a:r>
            <a:r>
              <a:rPr sz="550" i="1" spc="25" dirty="0" err="1">
                <a:latin typeface="Arial"/>
                <a:cs typeface="Arial"/>
              </a:rPr>
              <a:t>o</a:t>
            </a:r>
            <a:r>
              <a:rPr sz="900" i="1" spc="55" dirty="0" err="1">
                <a:latin typeface="Arial"/>
                <a:cs typeface="Arial"/>
              </a:rPr>
              <a:t>h</a:t>
            </a:r>
            <a:r>
              <a:rPr sz="900" spc="-15" dirty="0" smtClean="0">
                <a:latin typeface="Microsoft Sans Serif"/>
                <a:cs typeface="Microsoft Sans Serif"/>
              </a:rPr>
              <a:t>+</a:t>
            </a:r>
            <a:r>
              <a:rPr lang="es-ES" sz="900" dirty="0" smtClean="0">
                <a:latin typeface="Microsoft Sans Serif"/>
                <a:cs typeface="Microsoft Sans Serif"/>
              </a:rPr>
              <a:t> </a:t>
            </a:r>
            <a:r>
              <a:rPr sz="1575" i="1" u="sng" spc="37" baseline="34391" dirty="0" smtClean="0">
                <a:uFill>
                  <a:solidFill>
                    <a:srgbClr val="000000"/>
                  </a:solidFill>
                </a:uFill>
                <a:latin typeface="Arial"/>
                <a:cs typeface="Arial"/>
              </a:rPr>
              <a:t>λ</a:t>
            </a:r>
            <a:r>
              <a:rPr lang="es-ES" sz="1575" i="1" u="sng" baseline="34391" dirty="0" smtClean="0">
                <a:uFill>
                  <a:solidFill>
                    <a:srgbClr val="000000"/>
                  </a:solidFill>
                </a:uFill>
                <a:latin typeface="Arial"/>
                <a:cs typeface="Arial"/>
              </a:rPr>
              <a:t> </a:t>
            </a:r>
            <a:r>
              <a:rPr sz="1000" spc="5" dirty="0" smtClean="0">
                <a:latin typeface="Microsoft Sans Serif"/>
                <a:cs typeface="Microsoft Sans Serif"/>
              </a:rPr>
              <a:t>e</a:t>
            </a:r>
            <a:r>
              <a:rPr sz="1000" spc="-135" dirty="0" smtClean="0">
                <a:latin typeface="Microsoft Sans Serif"/>
                <a:cs typeface="Microsoft Sans Serif"/>
              </a:rPr>
              <a:t>n</a:t>
            </a:r>
            <a:r>
              <a:rPr sz="1500" u="sng" spc="22" baseline="36111" dirty="0" smtClean="0">
                <a:uFill>
                  <a:solidFill>
                    <a:srgbClr val="000000"/>
                  </a:solidFill>
                </a:uFill>
                <a:latin typeface="Microsoft Sans Serif"/>
                <a:cs typeface="Microsoft Sans Serif"/>
              </a:rPr>
              <a:t>2</a:t>
            </a:r>
            <a:r>
              <a:rPr sz="1575" i="1" u="sng" spc="44" baseline="34391" dirty="0" smtClean="0">
                <a:uFill>
                  <a:solidFill>
                    <a:srgbClr val="000000"/>
                  </a:solidFill>
                </a:uFill>
                <a:latin typeface="Arial"/>
                <a:cs typeface="Arial"/>
              </a:rPr>
              <a:t>h</a:t>
            </a:r>
            <a:r>
              <a:rPr sz="1575" i="1" spc="-187" baseline="34391" dirty="0" smtClean="0">
                <a:latin typeface="Arial"/>
                <a:cs typeface="Arial"/>
              </a:rPr>
              <a:t> </a:t>
            </a:r>
            <a:r>
              <a:rPr sz="1000" spc="-15" dirty="0">
                <a:latin typeface="Microsoft Sans Serif"/>
                <a:cs typeface="Microsoft Sans Serif"/>
              </a:rPr>
              <a:t>=</a:t>
            </a:r>
            <a:r>
              <a:rPr sz="1000" spc="15" dirty="0">
                <a:latin typeface="Microsoft Sans Serif"/>
                <a:cs typeface="Microsoft Sans Serif"/>
              </a:rPr>
              <a:t>0</a:t>
            </a:r>
            <a:endParaRPr sz="1000" dirty="0">
              <a:latin typeface="Microsoft Sans Serif"/>
              <a:cs typeface="Microsoft Sans Serif"/>
            </a:endParaRPr>
          </a:p>
        </p:txBody>
      </p:sp>
      <p:sp>
        <p:nvSpPr>
          <p:cNvPr id="31" name="object 31"/>
          <p:cNvSpPr txBox="1"/>
          <p:nvPr/>
        </p:nvSpPr>
        <p:spPr>
          <a:xfrm>
            <a:off x="7051676" y="4623606"/>
            <a:ext cx="799465" cy="173766"/>
          </a:xfrm>
          <a:prstGeom prst="rect">
            <a:avLst/>
          </a:prstGeom>
        </p:spPr>
        <p:txBody>
          <a:bodyPr vert="horz" wrap="square" lIns="0" tIns="12065" rIns="0" bIns="0" rtlCol="0">
            <a:spAutoFit/>
          </a:bodyPr>
          <a:lstStyle/>
          <a:p>
            <a:pPr marL="38100">
              <a:spcBef>
                <a:spcPts val="95"/>
              </a:spcBef>
            </a:pPr>
            <a:r>
              <a:rPr lang="es-ES" sz="1050" i="1" u="sng" spc="-15" dirty="0" smtClean="0">
                <a:uFill>
                  <a:solidFill>
                    <a:srgbClr val="000000"/>
                  </a:solidFill>
                </a:uFill>
                <a:latin typeface="Times New Roman"/>
                <a:cs typeface="Times New Roman"/>
              </a:rPr>
              <a:t> </a:t>
            </a:r>
            <a:r>
              <a:rPr sz="1050" i="1" u="sng" spc="25" dirty="0" smtClean="0">
                <a:uFill>
                  <a:solidFill>
                    <a:srgbClr val="000000"/>
                  </a:solidFill>
                </a:uFill>
                <a:latin typeface="Arial"/>
                <a:cs typeface="Arial"/>
              </a:rPr>
              <a:t>λ</a:t>
            </a:r>
            <a:r>
              <a:rPr lang="es-ES" sz="1050" i="1" u="sng" spc="25" dirty="0" smtClean="0">
                <a:uFill>
                  <a:solidFill>
                    <a:srgbClr val="000000"/>
                  </a:solidFill>
                </a:uFill>
                <a:latin typeface="Arial"/>
                <a:cs typeface="Arial"/>
              </a:rPr>
              <a:t> </a:t>
            </a:r>
            <a:r>
              <a:rPr sz="1500" spc="-22" baseline="-36111" dirty="0" smtClean="0">
                <a:latin typeface="Microsoft Sans Serif"/>
                <a:cs typeface="Microsoft Sans Serif"/>
              </a:rPr>
              <a:t>=</a:t>
            </a:r>
            <a:r>
              <a:rPr sz="1500" spc="-7" baseline="-36111" dirty="0" smtClean="0">
                <a:latin typeface="Microsoft Sans Serif"/>
                <a:cs typeface="Microsoft Sans Serif"/>
              </a:rPr>
              <a:t> </a:t>
            </a:r>
            <a:r>
              <a:rPr sz="1500" spc="165" baseline="-36111" dirty="0">
                <a:latin typeface="Lucida Sans Unicode"/>
                <a:cs typeface="Lucida Sans Unicode"/>
              </a:rPr>
              <a:t>−</a:t>
            </a:r>
            <a:r>
              <a:rPr sz="1000" u="sng" spc="180" dirty="0">
                <a:uFill>
                  <a:solidFill>
                    <a:srgbClr val="000000"/>
                  </a:solidFill>
                </a:uFill>
                <a:latin typeface="Lucida Sans Unicode"/>
                <a:cs typeface="Lucida Sans Unicode"/>
              </a:rPr>
              <a:t> </a:t>
            </a:r>
            <a:r>
              <a:rPr sz="1050" i="1" u="sng" spc="-85" dirty="0">
                <a:uFill>
                  <a:solidFill>
                    <a:srgbClr val="000000"/>
                  </a:solidFill>
                </a:uFill>
                <a:latin typeface="Arial"/>
                <a:cs typeface="Arial"/>
              </a:rPr>
              <a:t>E</a:t>
            </a:r>
            <a:r>
              <a:rPr sz="900" i="1" u="sng" spc="-127" baseline="-13888" dirty="0">
                <a:uFill>
                  <a:solidFill>
                    <a:srgbClr val="000000"/>
                  </a:solidFill>
                </a:uFill>
                <a:latin typeface="Arial"/>
                <a:cs typeface="Arial"/>
              </a:rPr>
              <a:t>o</a:t>
            </a:r>
            <a:r>
              <a:rPr sz="1050" i="1" u="sng" spc="-85" dirty="0">
                <a:uFill>
                  <a:solidFill>
                    <a:srgbClr val="000000"/>
                  </a:solidFill>
                </a:uFill>
                <a:latin typeface="Arial"/>
                <a:cs typeface="Arial"/>
              </a:rPr>
              <a:t>h</a:t>
            </a:r>
            <a:endParaRPr sz="1050" dirty="0">
              <a:latin typeface="Arial"/>
              <a:cs typeface="Arial"/>
            </a:endParaRPr>
          </a:p>
        </p:txBody>
      </p:sp>
      <p:sp>
        <p:nvSpPr>
          <p:cNvPr id="32" name="object 32"/>
          <p:cNvSpPr txBox="1"/>
          <p:nvPr/>
        </p:nvSpPr>
        <p:spPr>
          <a:xfrm>
            <a:off x="7550197" y="4770069"/>
            <a:ext cx="353695" cy="173766"/>
          </a:xfrm>
          <a:prstGeom prst="rect">
            <a:avLst/>
          </a:prstGeom>
        </p:spPr>
        <p:txBody>
          <a:bodyPr vert="horz" wrap="square" lIns="0" tIns="12065" rIns="0" bIns="0" rtlCol="0">
            <a:spAutoFit/>
          </a:bodyPr>
          <a:lstStyle/>
          <a:p>
            <a:pPr marL="38100">
              <a:spcBef>
                <a:spcPts val="95"/>
              </a:spcBef>
            </a:pPr>
            <a:r>
              <a:rPr sz="1500" spc="-30" baseline="-36111" dirty="0">
                <a:latin typeface="Microsoft Sans Serif"/>
                <a:cs typeface="Microsoft Sans Serif"/>
              </a:rPr>
              <a:t>en</a:t>
            </a:r>
            <a:r>
              <a:rPr sz="1000" u="sng" spc="-20" dirty="0">
                <a:uFill>
                  <a:solidFill>
                    <a:srgbClr val="000000"/>
                  </a:solidFill>
                </a:uFill>
                <a:latin typeface="Microsoft Sans Serif"/>
                <a:cs typeface="Microsoft Sans Serif"/>
              </a:rPr>
              <a:t>2</a:t>
            </a:r>
            <a:r>
              <a:rPr sz="1050" i="1" u="sng" spc="-20" dirty="0">
                <a:uFill>
                  <a:solidFill>
                    <a:srgbClr val="000000"/>
                  </a:solidFill>
                </a:uFill>
                <a:latin typeface="Arial"/>
                <a:cs typeface="Arial"/>
              </a:rPr>
              <a:t>h</a:t>
            </a:r>
            <a:endParaRPr sz="1050">
              <a:latin typeface="Arial"/>
              <a:cs typeface="Arial"/>
            </a:endParaRPr>
          </a:p>
        </p:txBody>
      </p:sp>
      <p:sp>
        <p:nvSpPr>
          <p:cNvPr id="33" name="object 33"/>
          <p:cNvSpPr txBox="1"/>
          <p:nvPr/>
        </p:nvSpPr>
        <p:spPr>
          <a:xfrm>
            <a:off x="7062008" y="4799406"/>
            <a:ext cx="316230" cy="173766"/>
          </a:xfrm>
          <a:prstGeom prst="rect">
            <a:avLst/>
          </a:prstGeom>
        </p:spPr>
        <p:txBody>
          <a:bodyPr vert="horz" wrap="square" lIns="0" tIns="12065" rIns="0" bIns="0" rtlCol="0">
            <a:spAutoFit/>
          </a:bodyPr>
          <a:lstStyle/>
          <a:p>
            <a:pPr marL="38100">
              <a:spcBef>
                <a:spcPts val="95"/>
              </a:spcBef>
            </a:pPr>
            <a:r>
              <a:rPr sz="1000" spc="-10" dirty="0">
                <a:latin typeface="Microsoft Sans Serif"/>
                <a:cs typeface="Microsoft Sans Serif"/>
              </a:rPr>
              <a:t>2π</a:t>
            </a:r>
            <a:r>
              <a:rPr sz="1050" i="1" spc="-10" dirty="0">
                <a:latin typeface="Arial"/>
                <a:cs typeface="Arial"/>
              </a:rPr>
              <a:t>ε</a:t>
            </a:r>
            <a:r>
              <a:rPr sz="900" i="1" spc="-15" baseline="-13888" dirty="0">
                <a:latin typeface="Arial"/>
                <a:cs typeface="Arial"/>
              </a:rPr>
              <a:t>o</a:t>
            </a:r>
            <a:endParaRPr sz="900" baseline="-13888">
              <a:latin typeface="Arial"/>
              <a:cs typeface="Arial"/>
            </a:endParaRPr>
          </a:p>
        </p:txBody>
      </p:sp>
      <p:sp>
        <p:nvSpPr>
          <p:cNvPr id="34" name="object 34"/>
          <p:cNvSpPr txBox="1"/>
          <p:nvPr/>
        </p:nvSpPr>
        <p:spPr>
          <a:xfrm>
            <a:off x="5337222" y="4945838"/>
            <a:ext cx="4100829" cy="634365"/>
          </a:xfrm>
          <a:prstGeom prst="rect">
            <a:avLst/>
          </a:prstGeom>
        </p:spPr>
        <p:txBody>
          <a:bodyPr vert="horz" wrap="square" lIns="0" tIns="12065" rIns="0" bIns="0" rtlCol="0">
            <a:spAutoFit/>
          </a:bodyPr>
          <a:lstStyle/>
          <a:p>
            <a:pPr marL="774700" algn="ctr">
              <a:spcBef>
                <a:spcPts val="95"/>
              </a:spcBef>
            </a:pPr>
            <a:r>
              <a:rPr sz="1050" i="1" spc="60" dirty="0">
                <a:latin typeface="Arial"/>
                <a:cs typeface="Arial"/>
              </a:rPr>
              <a:t>r</a:t>
            </a:r>
            <a:endParaRPr sz="1050" dirty="0">
              <a:latin typeface="Arial"/>
              <a:cs typeface="Arial"/>
            </a:endParaRPr>
          </a:p>
          <a:p>
            <a:pPr marL="12700" marR="5080">
              <a:lnSpc>
                <a:spcPct val="117600"/>
              </a:lnSpc>
              <a:spcBef>
                <a:spcPts val="1135"/>
              </a:spcBef>
            </a:pPr>
            <a:r>
              <a:rPr sz="850" spc="-60" dirty="0">
                <a:solidFill>
                  <a:srgbClr val="171514"/>
                </a:solidFill>
                <a:latin typeface="Microsoft Sans Serif"/>
                <a:cs typeface="Microsoft Sans Serif"/>
              </a:rPr>
              <a:t>Es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evidente</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carga</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aparece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dirty="0">
                <a:solidFill>
                  <a:srgbClr val="171514"/>
                </a:solidFill>
                <a:latin typeface="Microsoft Sans Serif"/>
                <a:cs typeface="Microsoft Sans Serif"/>
              </a:rPr>
              <a:t> </a:t>
            </a:r>
            <a:r>
              <a:rPr sz="850" spc="15" dirty="0">
                <a:solidFill>
                  <a:srgbClr val="171514"/>
                </a:solidFill>
                <a:latin typeface="Microsoft Sans Serif"/>
                <a:cs typeface="Microsoft Sans Serif"/>
              </a:rPr>
              <a:t>el</a:t>
            </a:r>
            <a:r>
              <a:rPr sz="850" dirty="0">
                <a:solidFill>
                  <a:srgbClr val="171514"/>
                </a:solidFill>
                <a:latin typeface="Microsoft Sans Serif"/>
                <a:cs typeface="Microsoft Sans Serif"/>
              </a:rPr>
              <a:t> </a:t>
            </a:r>
            <a:r>
              <a:rPr sz="850" spc="35" dirty="0">
                <a:solidFill>
                  <a:srgbClr val="171514"/>
                </a:solidFill>
                <a:latin typeface="Microsoft Sans Serif"/>
                <a:cs typeface="Microsoft Sans Serif"/>
              </a:rPr>
              <a:t>conductor</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negativa</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 </a:t>
            </a:r>
            <a:r>
              <a:rPr sz="850" spc="30" dirty="0" err="1" smtClean="0">
                <a:solidFill>
                  <a:srgbClr val="171514"/>
                </a:solidFill>
                <a:latin typeface="Microsoft Sans Serif"/>
                <a:cs typeface="Microsoft Sans Serif"/>
              </a:rPr>
              <a:t>sustituyendo</a:t>
            </a:r>
            <a:r>
              <a:rPr lang="es-ES" sz="850" spc="30" dirty="0" smtClean="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este</a:t>
            </a:r>
            <a:r>
              <a:rPr sz="850" spc="-1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valor</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en</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Ec.</a:t>
            </a:r>
            <a:r>
              <a:rPr sz="850" spc="-5" dirty="0">
                <a:solidFill>
                  <a:srgbClr val="171514"/>
                </a:solidFill>
                <a:latin typeface="Microsoft Sans Serif"/>
                <a:cs typeface="Microsoft Sans Serif"/>
              </a:rPr>
              <a:t> (8.12) </a:t>
            </a:r>
            <a:r>
              <a:rPr sz="850" spc="35" dirty="0">
                <a:solidFill>
                  <a:srgbClr val="171514"/>
                </a:solidFill>
                <a:latin typeface="Microsoft Sans Serif"/>
                <a:cs typeface="Microsoft Sans Serif"/>
              </a:rPr>
              <a:t>obtenemos</a:t>
            </a:r>
            <a:endParaRPr sz="850" dirty="0">
              <a:latin typeface="Microsoft Sans Serif"/>
              <a:cs typeface="Microsoft Sans Serif"/>
            </a:endParaRPr>
          </a:p>
        </p:txBody>
      </p:sp>
      <p:sp>
        <p:nvSpPr>
          <p:cNvPr id="35" name="object 35"/>
          <p:cNvSpPr txBox="1"/>
          <p:nvPr/>
        </p:nvSpPr>
        <p:spPr>
          <a:xfrm>
            <a:off x="7522416" y="5889974"/>
            <a:ext cx="455295" cy="156453"/>
          </a:xfrm>
          <a:prstGeom prst="rect">
            <a:avLst/>
          </a:prstGeom>
        </p:spPr>
        <p:txBody>
          <a:bodyPr vert="horz" wrap="square" lIns="0" tIns="17780" rIns="0" bIns="0" rtlCol="0">
            <a:spAutoFit/>
          </a:bodyPr>
          <a:lstStyle/>
          <a:p>
            <a:pPr marL="12700">
              <a:spcBef>
                <a:spcPts val="140"/>
              </a:spcBef>
            </a:pPr>
            <a:r>
              <a:rPr sz="900" spc="10" dirty="0">
                <a:latin typeface="Microsoft Sans Serif"/>
                <a:cs typeface="Microsoft Sans Serif"/>
              </a:rPr>
              <a:t>en(2</a:t>
            </a:r>
            <a:r>
              <a:rPr sz="900" i="1" spc="55" dirty="0">
                <a:latin typeface="Arial"/>
                <a:cs typeface="Arial"/>
              </a:rPr>
              <a:t>h</a:t>
            </a:r>
            <a:r>
              <a:rPr sz="900" spc="80" dirty="0">
                <a:latin typeface="Microsoft Sans Serif"/>
                <a:cs typeface="Microsoft Sans Serif"/>
              </a:rPr>
              <a:t>/</a:t>
            </a:r>
            <a:r>
              <a:rPr sz="900" i="1" spc="70" dirty="0">
                <a:latin typeface="Arial"/>
                <a:cs typeface="Arial"/>
              </a:rPr>
              <a:t>r</a:t>
            </a:r>
            <a:r>
              <a:rPr sz="900" spc="-30" dirty="0">
                <a:latin typeface="Microsoft Sans Serif"/>
                <a:cs typeface="Microsoft Sans Serif"/>
              </a:rPr>
              <a:t>)</a:t>
            </a:r>
            <a:endParaRPr sz="900">
              <a:latin typeface="Microsoft Sans Serif"/>
              <a:cs typeface="Microsoft Sans Serif"/>
            </a:endParaRPr>
          </a:p>
        </p:txBody>
      </p:sp>
      <p:sp>
        <p:nvSpPr>
          <p:cNvPr id="36" name="object 36"/>
          <p:cNvSpPr txBox="1"/>
          <p:nvPr/>
        </p:nvSpPr>
        <p:spPr>
          <a:xfrm>
            <a:off x="6901640" y="5787744"/>
            <a:ext cx="1142365" cy="165430"/>
          </a:xfrm>
          <a:prstGeom prst="rect">
            <a:avLst/>
          </a:prstGeom>
        </p:spPr>
        <p:txBody>
          <a:bodyPr vert="horz" wrap="square" lIns="0" tIns="11430" rIns="0" bIns="0" rtlCol="0">
            <a:spAutoFit/>
          </a:bodyPr>
          <a:lstStyle/>
          <a:p>
            <a:pPr marL="38100">
              <a:spcBef>
                <a:spcPts val="90"/>
              </a:spcBef>
            </a:pPr>
            <a:r>
              <a:rPr sz="1000" i="1" spc="-100" dirty="0">
                <a:latin typeface="Arial"/>
                <a:cs typeface="Arial"/>
              </a:rPr>
              <a:t>V</a:t>
            </a:r>
            <a:r>
              <a:rPr sz="550" i="1" spc="20" dirty="0">
                <a:latin typeface="Arial"/>
                <a:cs typeface="Arial"/>
              </a:rPr>
              <a:t>pag</a:t>
            </a:r>
            <a:r>
              <a:rPr sz="950" spc="-15" dirty="0">
                <a:latin typeface="Microsoft Sans Serif"/>
                <a:cs typeface="Microsoft Sans Serif"/>
              </a:rPr>
              <a:t>=</a:t>
            </a:r>
            <a:r>
              <a:rPr sz="950" spc="-10" dirty="0">
                <a:latin typeface="Microsoft Sans Serif"/>
                <a:cs typeface="Microsoft Sans Serif"/>
              </a:rPr>
              <a:t> </a:t>
            </a:r>
            <a:r>
              <a:rPr sz="950" spc="105" dirty="0">
                <a:latin typeface="Lucida Sans Unicode"/>
                <a:cs typeface="Lucida Sans Unicode"/>
              </a:rPr>
              <a:t>−</a:t>
            </a:r>
            <a:r>
              <a:rPr sz="1000" i="1" spc="-140" dirty="0">
                <a:latin typeface="Arial"/>
                <a:cs typeface="Arial"/>
              </a:rPr>
              <a:t>E</a:t>
            </a:r>
            <a:r>
              <a:rPr sz="1000" i="1" spc="-75" dirty="0">
                <a:latin typeface="Arial"/>
                <a:cs typeface="Arial"/>
              </a:rPr>
              <a:t> </a:t>
            </a:r>
            <a:r>
              <a:rPr sz="900" i="1" spc="-450" baseline="-13888" dirty="0" smtClean="0">
                <a:latin typeface="Arial"/>
                <a:cs typeface="Arial"/>
              </a:rPr>
              <a:t>o</a:t>
            </a:r>
            <a:r>
              <a:rPr sz="1000" i="1" spc="30" dirty="0" smtClean="0">
                <a:latin typeface="Arial"/>
                <a:cs typeface="Arial"/>
              </a:rPr>
              <a:t>h</a:t>
            </a:r>
            <a:r>
              <a:rPr lang="es-ES" sz="1000" i="1" dirty="0" smtClean="0">
                <a:latin typeface="Arial"/>
                <a:cs typeface="Arial"/>
              </a:rPr>
              <a:t> </a:t>
            </a:r>
            <a:r>
              <a:rPr sz="1425" u="sng" spc="15" baseline="38011" dirty="0" err="1" smtClean="0">
                <a:uFill>
                  <a:solidFill>
                    <a:srgbClr val="000000"/>
                  </a:solidFill>
                </a:uFill>
                <a:latin typeface="Microsoft Sans Serif"/>
                <a:cs typeface="Microsoft Sans Serif"/>
              </a:rPr>
              <a:t>en</a:t>
            </a:r>
            <a:r>
              <a:rPr sz="1425" u="sng" baseline="38011" dirty="0" smtClean="0">
                <a:uFill>
                  <a:solidFill>
                    <a:srgbClr val="000000"/>
                  </a:solidFill>
                </a:uFill>
                <a:latin typeface="Microsoft Sans Serif"/>
                <a:cs typeface="Microsoft Sans Serif"/>
              </a:rPr>
              <a:t>(</a:t>
            </a:r>
            <a:r>
              <a:rPr sz="900" u="sng" spc="-502" baseline="46296" dirty="0" smtClean="0">
                <a:uFill>
                  <a:solidFill>
                    <a:srgbClr val="000000"/>
                  </a:solidFill>
                </a:uFill>
                <a:latin typeface="Microsoft Sans Serif"/>
                <a:cs typeface="Microsoft Sans Serif"/>
              </a:rPr>
              <a:t>2</a:t>
            </a:r>
            <a:r>
              <a:rPr sz="1500" i="1" u="sng" spc="82" baseline="36111" dirty="0" smtClean="0">
                <a:uFill>
                  <a:solidFill>
                    <a:srgbClr val="000000"/>
                  </a:solidFill>
                </a:uFill>
                <a:latin typeface="Arial"/>
                <a:cs typeface="Arial"/>
              </a:rPr>
              <a:t>r</a:t>
            </a:r>
            <a:r>
              <a:rPr sz="1425" u="sng" spc="127" baseline="38011" dirty="0" smtClean="0">
                <a:uFill>
                  <a:solidFill>
                    <a:srgbClr val="000000"/>
                  </a:solidFill>
                </a:uFill>
                <a:latin typeface="Microsoft Sans Serif"/>
                <a:cs typeface="Microsoft Sans Serif"/>
              </a:rPr>
              <a:t>/</a:t>
            </a:r>
            <a:r>
              <a:rPr sz="1500" i="1" u="sng" spc="82" baseline="36111" dirty="0" smtClean="0">
                <a:uFill>
                  <a:solidFill>
                    <a:srgbClr val="000000"/>
                  </a:solidFill>
                </a:uFill>
                <a:latin typeface="Arial"/>
                <a:cs typeface="Arial"/>
              </a:rPr>
              <a:t>r</a:t>
            </a:r>
            <a:r>
              <a:rPr sz="1425" u="sng" spc="-127" baseline="38011" dirty="0" smtClean="0">
                <a:uFill>
                  <a:solidFill>
                    <a:srgbClr val="000000"/>
                  </a:solidFill>
                </a:uFill>
                <a:latin typeface="Microsoft Sans Serif"/>
                <a:cs typeface="Microsoft Sans Serif"/>
              </a:rPr>
              <a:t>)</a:t>
            </a:r>
            <a:r>
              <a:rPr sz="900" u="sng" spc="7" baseline="46296" dirty="0" smtClean="0">
                <a:uFill>
                  <a:solidFill>
                    <a:srgbClr val="000000"/>
                  </a:solidFill>
                </a:uFill>
                <a:latin typeface="Microsoft Sans Serif"/>
                <a:cs typeface="Microsoft Sans Serif"/>
              </a:rPr>
              <a:t>1</a:t>
            </a:r>
            <a:r>
              <a:rPr sz="900" u="sng" spc="22" baseline="46296" dirty="0" smtClean="0">
                <a:uFill>
                  <a:solidFill>
                    <a:srgbClr val="000000"/>
                  </a:solidFill>
                </a:uFill>
                <a:latin typeface="Microsoft Sans Serif"/>
                <a:cs typeface="Microsoft Sans Serif"/>
              </a:rPr>
              <a:t> </a:t>
            </a:r>
            <a:endParaRPr sz="900" baseline="46296" dirty="0">
              <a:latin typeface="Microsoft Sans Serif"/>
              <a:cs typeface="Microsoft Sans Serif"/>
            </a:endParaRPr>
          </a:p>
        </p:txBody>
      </p:sp>
      <p:sp>
        <p:nvSpPr>
          <p:cNvPr id="37" name="object 37"/>
          <p:cNvSpPr txBox="1"/>
          <p:nvPr/>
        </p:nvSpPr>
        <p:spPr>
          <a:xfrm>
            <a:off x="9319617" y="5812109"/>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(8.13)</a:t>
            </a:r>
            <a:endParaRPr sz="800">
              <a:latin typeface="Microsoft Sans Serif"/>
              <a:cs typeface="Microsoft Sans Serif"/>
            </a:endParaRPr>
          </a:p>
        </p:txBody>
      </p:sp>
      <p:sp>
        <p:nvSpPr>
          <p:cNvPr id="38" name="object 38"/>
          <p:cNvSpPr txBox="1"/>
          <p:nvPr/>
        </p:nvSpPr>
        <p:spPr>
          <a:xfrm>
            <a:off x="5337153" y="6212159"/>
            <a:ext cx="1444625" cy="112851"/>
          </a:xfrm>
          <a:prstGeom prst="rect">
            <a:avLst/>
          </a:prstGeom>
        </p:spPr>
        <p:txBody>
          <a:bodyPr vert="horz" wrap="square" lIns="0" tIns="12700" rIns="0" bIns="0" rtlCol="0">
            <a:spAutoFit/>
          </a:bodyPr>
          <a:lstStyle/>
          <a:p>
            <a:pPr marL="12700">
              <a:spcBef>
                <a:spcPts val="100"/>
              </a:spcBef>
            </a:pPr>
            <a:r>
              <a:rPr sz="650" spc="-30" dirty="0">
                <a:solidFill>
                  <a:srgbClr val="171514"/>
                </a:solidFill>
                <a:latin typeface="Microsoft Sans Serif"/>
                <a:cs typeface="Microsoft Sans Serif"/>
              </a:rPr>
              <a:t>El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potencial</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total</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spc="-5" dirty="0">
                <a:solidFill>
                  <a:srgbClr val="171514"/>
                </a:solidFill>
                <a:latin typeface="Microsoft Sans Serif"/>
                <a:cs typeface="Microsoft Sans Serif"/>
              </a:rPr>
              <a:t> </a:t>
            </a:r>
            <a:r>
              <a:rPr sz="650" spc="-45" dirty="0">
                <a:solidFill>
                  <a:srgbClr val="171514"/>
                </a:solidFill>
                <a:latin typeface="Microsoft Sans Serif"/>
                <a:cs typeface="Microsoft Sans Serif"/>
              </a:rPr>
              <a:t>P</a:t>
            </a:r>
            <a:r>
              <a:rPr sz="650" spc="-5" dirty="0">
                <a:solidFill>
                  <a:srgbClr val="171514"/>
                </a:solidFill>
                <a:latin typeface="Microsoft Sans Serif"/>
                <a:cs typeface="Microsoft Sans Serif"/>
              </a:rPr>
              <a:t> es </a:t>
            </a:r>
            <a:r>
              <a:rPr sz="650" spc="40" dirty="0">
                <a:solidFill>
                  <a:srgbClr val="171514"/>
                </a:solidFill>
                <a:latin typeface="Microsoft Sans Serif"/>
                <a:cs typeface="Microsoft Sans Serif"/>
              </a:rPr>
              <a:t>por</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lo</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tanto</a:t>
            </a:r>
            <a:endParaRPr sz="650">
              <a:latin typeface="Microsoft Sans Serif"/>
              <a:cs typeface="Microsoft Sans Serif"/>
            </a:endParaRPr>
          </a:p>
        </p:txBody>
      </p:sp>
      <p:sp>
        <p:nvSpPr>
          <p:cNvPr id="39" name="object 39"/>
          <p:cNvSpPr txBox="1"/>
          <p:nvPr/>
        </p:nvSpPr>
        <p:spPr>
          <a:xfrm>
            <a:off x="7884366" y="6449299"/>
            <a:ext cx="506095" cy="384175"/>
          </a:xfrm>
          <a:prstGeom prst="rect">
            <a:avLst/>
          </a:prstGeom>
        </p:spPr>
        <p:txBody>
          <a:bodyPr vert="horz" wrap="square" lIns="0" tIns="44450" rIns="0" bIns="0" rtlCol="0">
            <a:spAutoFit/>
          </a:bodyPr>
          <a:lstStyle/>
          <a:p>
            <a:pPr marL="48260">
              <a:spcBef>
                <a:spcPts val="350"/>
              </a:spcBef>
            </a:pPr>
            <a:r>
              <a:rPr sz="950" u="sng" spc="-15" dirty="0">
                <a:uFill>
                  <a:solidFill>
                    <a:srgbClr val="000000"/>
                  </a:solidFill>
                </a:uFill>
                <a:latin typeface="Microsoft Sans Serif"/>
                <a:cs typeface="Microsoft Sans Serif"/>
              </a:rPr>
              <a:t>en(</a:t>
            </a:r>
            <a:r>
              <a:rPr sz="1000" i="1" u="sng" spc="-15" dirty="0">
                <a:uFill>
                  <a:solidFill>
                    <a:srgbClr val="000000"/>
                  </a:solidFill>
                </a:uFill>
                <a:latin typeface="Arial"/>
                <a:cs typeface="Arial"/>
              </a:rPr>
              <a:t>r</a:t>
            </a:r>
            <a:r>
              <a:rPr sz="550" u="sng" spc="-15" dirty="0">
                <a:uFill>
                  <a:solidFill>
                    <a:srgbClr val="000000"/>
                  </a:solidFill>
                </a:uFill>
                <a:latin typeface="Microsoft Sans Serif"/>
                <a:cs typeface="Microsoft Sans Serif"/>
              </a:rPr>
              <a:t>2</a:t>
            </a:r>
            <a:r>
              <a:rPr sz="950" u="sng" spc="-15" dirty="0">
                <a:uFill>
                  <a:solidFill>
                    <a:srgbClr val="000000"/>
                  </a:solidFill>
                </a:uFill>
                <a:latin typeface="Microsoft Sans Serif"/>
                <a:cs typeface="Microsoft Sans Serif"/>
              </a:rPr>
              <a:t>/</a:t>
            </a:r>
            <a:r>
              <a:rPr sz="1000" i="1" u="sng" spc="-15" dirty="0">
                <a:uFill>
                  <a:solidFill>
                    <a:srgbClr val="000000"/>
                  </a:solidFill>
                </a:uFill>
                <a:latin typeface="Arial"/>
                <a:cs typeface="Arial"/>
              </a:rPr>
              <a:t>r</a:t>
            </a:r>
            <a:r>
              <a:rPr sz="900" u="sng" spc="-22" baseline="-13888" dirty="0">
                <a:uFill>
                  <a:solidFill>
                    <a:srgbClr val="000000"/>
                  </a:solidFill>
                </a:uFill>
                <a:latin typeface="Microsoft Sans Serif"/>
                <a:cs typeface="Microsoft Sans Serif"/>
              </a:rPr>
              <a:t>1</a:t>
            </a:r>
            <a:r>
              <a:rPr sz="950" u="sng" spc="-15" dirty="0">
                <a:uFill>
                  <a:solidFill>
                    <a:srgbClr val="000000"/>
                  </a:solidFill>
                </a:uFill>
                <a:latin typeface="Microsoft Sans Serif"/>
                <a:cs typeface="Microsoft Sans Serif"/>
              </a:rPr>
              <a:t>)</a:t>
            </a:r>
            <a:endParaRPr sz="950">
              <a:latin typeface="Microsoft Sans Serif"/>
              <a:cs typeface="Microsoft Sans Serif"/>
            </a:endParaRPr>
          </a:p>
          <a:p>
            <a:pPr marL="38100">
              <a:spcBef>
                <a:spcPts val="285"/>
              </a:spcBef>
            </a:pPr>
            <a:r>
              <a:rPr sz="900" spc="25" dirty="0">
                <a:latin typeface="Microsoft Sans Serif"/>
                <a:cs typeface="Microsoft Sans Serif"/>
              </a:rPr>
              <a:t>en(2</a:t>
            </a:r>
            <a:r>
              <a:rPr sz="900" i="1" spc="25" dirty="0">
                <a:latin typeface="Arial"/>
                <a:cs typeface="Arial"/>
              </a:rPr>
              <a:t>h</a:t>
            </a:r>
            <a:r>
              <a:rPr sz="900" spc="25" dirty="0">
                <a:latin typeface="Microsoft Sans Serif"/>
                <a:cs typeface="Microsoft Sans Serif"/>
              </a:rPr>
              <a:t>/</a:t>
            </a:r>
            <a:r>
              <a:rPr sz="900" i="1" spc="25" dirty="0">
                <a:latin typeface="Arial"/>
                <a:cs typeface="Arial"/>
              </a:rPr>
              <a:t>r</a:t>
            </a:r>
            <a:r>
              <a:rPr sz="900" spc="25" dirty="0">
                <a:latin typeface="Microsoft Sans Serif"/>
                <a:cs typeface="Microsoft Sans Serif"/>
              </a:rPr>
              <a:t>)</a:t>
            </a:r>
            <a:endParaRPr sz="900">
              <a:latin typeface="Microsoft Sans Serif"/>
              <a:cs typeface="Microsoft Sans Serif"/>
            </a:endParaRPr>
          </a:p>
        </p:txBody>
      </p:sp>
      <p:sp>
        <p:nvSpPr>
          <p:cNvPr id="40" name="object 40"/>
          <p:cNvSpPr txBox="1"/>
          <p:nvPr/>
        </p:nvSpPr>
        <p:spPr>
          <a:xfrm>
            <a:off x="6546039" y="6582333"/>
            <a:ext cx="1290320" cy="263534"/>
          </a:xfrm>
          <a:prstGeom prst="rect">
            <a:avLst/>
          </a:prstGeom>
        </p:spPr>
        <p:txBody>
          <a:bodyPr vert="horz" wrap="square" lIns="0" tIns="17145" rIns="0" bIns="0" rtlCol="0">
            <a:spAutoFit/>
          </a:bodyPr>
          <a:lstStyle/>
          <a:p>
            <a:pPr marL="12700">
              <a:spcBef>
                <a:spcPts val="135"/>
              </a:spcBef>
            </a:pPr>
            <a:r>
              <a:rPr sz="800" i="1" spc="-55" dirty="0">
                <a:latin typeface="Arial"/>
                <a:cs typeface="Arial"/>
              </a:rPr>
              <a:t>V</a:t>
            </a:r>
            <a:r>
              <a:rPr sz="450" i="1" spc="-25" dirty="0">
                <a:latin typeface="Arial"/>
                <a:cs typeface="Arial"/>
              </a:rPr>
              <a:t>PAG</a:t>
            </a:r>
            <a:r>
              <a:rPr sz="800" spc="-10" dirty="0">
                <a:latin typeface="Microsoft Sans Serif"/>
                <a:cs typeface="Microsoft Sans Serif"/>
              </a:rPr>
              <a:t>=</a:t>
            </a:r>
            <a:r>
              <a:rPr sz="800" i="1" spc="-55" dirty="0">
                <a:latin typeface="Arial"/>
                <a:cs typeface="Arial"/>
              </a:rPr>
              <a:t>V</a:t>
            </a:r>
            <a:r>
              <a:rPr sz="450" i="1" spc="5" dirty="0">
                <a:latin typeface="Arial"/>
                <a:cs typeface="Arial"/>
              </a:rPr>
              <a:t>Correos</a:t>
            </a:r>
            <a:r>
              <a:rPr sz="800" spc="-10" dirty="0">
                <a:latin typeface="Microsoft Sans Serif"/>
                <a:cs typeface="Microsoft Sans Serif"/>
              </a:rPr>
              <a:t>+</a:t>
            </a:r>
            <a:r>
              <a:rPr sz="800" i="1" spc="-55" dirty="0">
                <a:latin typeface="Arial"/>
                <a:cs typeface="Arial"/>
              </a:rPr>
              <a:t>V</a:t>
            </a:r>
            <a:r>
              <a:rPr sz="450" i="1" spc="15" dirty="0">
                <a:latin typeface="Arial"/>
                <a:cs typeface="Arial"/>
              </a:rPr>
              <a:t>pag</a:t>
            </a:r>
            <a:r>
              <a:rPr sz="800" spc="-10" dirty="0">
                <a:latin typeface="Microsoft Sans Serif"/>
                <a:cs typeface="Microsoft Sans Serif"/>
              </a:rPr>
              <a:t>=</a:t>
            </a:r>
            <a:r>
              <a:rPr sz="800" i="1" spc="55" dirty="0">
                <a:latin typeface="Arial"/>
                <a:cs typeface="Arial"/>
              </a:rPr>
              <a:t>mi</a:t>
            </a:r>
            <a:r>
              <a:rPr sz="450" i="1" spc="20" dirty="0">
                <a:latin typeface="Arial"/>
                <a:cs typeface="Arial"/>
              </a:rPr>
              <a:t>o</a:t>
            </a:r>
            <a:r>
              <a:rPr sz="800" i="1" spc="-25" dirty="0">
                <a:latin typeface="Arial"/>
                <a:cs typeface="Arial"/>
              </a:rPr>
              <a:t>z</a:t>
            </a:r>
            <a:r>
              <a:rPr sz="800" spc="90" dirty="0">
                <a:latin typeface="Lucida Sans Unicode"/>
                <a:cs typeface="Lucida Sans Unicode"/>
              </a:rPr>
              <a:t>−</a:t>
            </a:r>
            <a:r>
              <a:rPr sz="800" i="1" spc="55" dirty="0">
                <a:latin typeface="Arial"/>
                <a:cs typeface="Arial"/>
              </a:rPr>
              <a:t>mi</a:t>
            </a:r>
            <a:r>
              <a:rPr sz="450" i="1" spc="20" dirty="0">
                <a:latin typeface="Arial"/>
                <a:cs typeface="Arial"/>
              </a:rPr>
              <a:t>o</a:t>
            </a:r>
            <a:r>
              <a:rPr sz="800" i="1" spc="45" dirty="0">
                <a:latin typeface="Arial"/>
                <a:cs typeface="Arial"/>
              </a:rPr>
              <a:t>h</a:t>
            </a:r>
            <a:endParaRPr sz="800">
              <a:latin typeface="Arial"/>
              <a:cs typeface="Arial"/>
            </a:endParaRPr>
          </a:p>
        </p:txBody>
      </p:sp>
      <p:sp>
        <p:nvSpPr>
          <p:cNvPr id="41" name="object 41"/>
          <p:cNvSpPr txBox="1"/>
          <p:nvPr/>
        </p:nvSpPr>
        <p:spPr>
          <a:xfrm>
            <a:off x="9322183" y="6586809"/>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(8.14)</a:t>
            </a:r>
            <a:endParaRPr sz="800">
              <a:latin typeface="Microsoft Sans Serif"/>
              <a:cs typeface="Microsoft Sans Serif"/>
            </a:endParaRPr>
          </a:p>
        </p:txBody>
      </p:sp>
      <p:sp>
        <p:nvSpPr>
          <p:cNvPr id="42" name="object 42"/>
          <p:cNvSpPr txBox="1"/>
          <p:nvPr/>
        </p:nvSpPr>
        <p:spPr>
          <a:xfrm>
            <a:off x="5337177" y="6980509"/>
            <a:ext cx="4306570" cy="259045"/>
          </a:xfrm>
          <a:prstGeom prst="rect">
            <a:avLst/>
          </a:prstGeom>
        </p:spPr>
        <p:txBody>
          <a:bodyPr vert="horz" wrap="square" lIns="0" tIns="12700" rIns="0" bIns="0" rtlCol="0">
            <a:spAutoFit/>
          </a:bodyPr>
          <a:lstStyle/>
          <a:p>
            <a:pPr marL="12700">
              <a:spcBef>
                <a:spcPts val="100"/>
              </a:spcBef>
            </a:pP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cambio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relativo</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potencial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en</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punto</a:t>
            </a:r>
            <a:r>
              <a:rPr sz="800" dirty="0">
                <a:solidFill>
                  <a:srgbClr val="171514"/>
                </a:solidFill>
                <a:latin typeface="Microsoft Sans Serif"/>
                <a:cs typeface="Microsoft Sans Serif"/>
              </a:rPr>
              <a:t> </a:t>
            </a:r>
            <a:r>
              <a:rPr sz="800" spc="-50" dirty="0">
                <a:solidFill>
                  <a:srgbClr val="171514"/>
                </a:solidFill>
                <a:latin typeface="Microsoft Sans Serif"/>
                <a:cs typeface="Microsoft Sans Serif"/>
              </a:rPr>
              <a:t>P</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debido</a:t>
            </a:r>
            <a:r>
              <a:rPr sz="800" dirty="0">
                <a:solidFill>
                  <a:srgbClr val="171514"/>
                </a:solidFill>
                <a:latin typeface="Microsoft Sans Serif"/>
                <a:cs typeface="Microsoft Sans Serif"/>
              </a:rPr>
              <a:t> a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presencia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cable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tierra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endParaRPr sz="800">
              <a:latin typeface="Microsoft Sans Serif"/>
              <a:cs typeface="Microsoft Sans Serif"/>
            </a:endParaRPr>
          </a:p>
        </p:txBody>
      </p:sp>
      <p:sp>
        <p:nvSpPr>
          <p:cNvPr id="43" name="object 43"/>
          <p:cNvSpPr txBox="1"/>
          <p:nvPr/>
        </p:nvSpPr>
        <p:spPr>
          <a:xfrm>
            <a:off x="6520657" y="7375711"/>
            <a:ext cx="1851025" cy="173766"/>
          </a:xfrm>
          <a:prstGeom prst="rect">
            <a:avLst/>
          </a:prstGeom>
        </p:spPr>
        <p:txBody>
          <a:bodyPr vert="horz" wrap="square" lIns="0" tIns="12065" rIns="0" bIns="0" rtlCol="0">
            <a:spAutoFit/>
          </a:bodyPr>
          <a:lstStyle/>
          <a:p>
            <a:pPr marL="50800">
              <a:spcBef>
                <a:spcPts val="95"/>
              </a:spcBef>
            </a:pPr>
            <a:r>
              <a:rPr sz="1575" i="1" spc="52" baseline="-34391" dirty="0">
                <a:latin typeface="Arial"/>
                <a:cs typeface="Arial"/>
              </a:rPr>
              <a:t>η</a:t>
            </a:r>
            <a:r>
              <a:rPr sz="1500" spc="-22" baseline="-36111" dirty="0" smtClean="0">
                <a:latin typeface="Microsoft Sans Serif"/>
                <a:cs typeface="Microsoft Sans Serif"/>
              </a:rPr>
              <a:t>=</a:t>
            </a:r>
            <a:r>
              <a:rPr lang="es-ES" sz="1500" spc="-22" baseline="-36111" dirty="0" smtClean="0">
                <a:latin typeface="Microsoft Sans Serif"/>
                <a:cs typeface="Microsoft Sans Serif"/>
              </a:rPr>
              <a:t> </a:t>
            </a:r>
            <a:r>
              <a:rPr sz="900" i="1" spc="-67" baseline="4629" dirty="0" err="1" smtClean="0">
                <a:latin typeface="Arial"/>
                <a:cs typeface="Arial"/>
              </a:rPr>
              <a:t>V</a:t>
            </a:r>
            <a:r>
              <a:rPr sz="525" i="1" spc="7" baseline="7936" dirty="0" err="1" smtClean="0">
                <a:latin typeface="Arial"/>
                <a:cs typeface="Arial"/>
              </a:rPr>
              <a:t>Correos</a:t>
            </a:r>
            <a:r>
              <a:rPr sz="900" spc="97" baseline="4629" dirty="0" err="1">
                <a:latin typeface="Lucida Sans Unicode"/>
                <a:cs typeface="Lucida Sans Unicode"/>
              </a:rPr>
              <a:t>−</a:t>
            </a:r>
            <a:r>
              <a:rPr sz="900" i="1" spc="-67" baseline="4629" dirty="0" err="1" smtClean="0">
                <a:latin typeface="Arial"/>
                <a:cs typeface="Arial"/>
              </a:rPr>
              <a:t>V</a:t>
            </a:r>
            <a:r>
              <a:rPr sz="525" i="1" spc="15" baseline="7936" dirty="0" err="1" smtClean="0">
                <a:latin typeface="Arial"/>
                <a:cs typeface="Arial"/>
              </a:rPr>
              <a:t>pag</a:t>
            </a:r>
            <a:r>
              <a:rPr lang="es-ES" sz="525" i="1" baseline="7936" dirty="0" smtClean="0">
                <a:latin typeface="Arial"/>
                <a:cs typeface="Arial"/>
              </a:rPr>
              <a:t> </a:t>
            </a:r>
            <a:r>
              <a:rPr sz="1500" spc="-22" baseline="-36111" dirty="0" smtClean="0">
                <a:latin typeface="Microsoft Sans Serif"/>
                <a:cs typeface="Microsoft Sans Serif"/>
              </a:rPr>
              <a:t>=</a:t>
            </a:r>
            <a:r>
              <a:rPr sz="1500" spc="-15" baseline="-36111" dirty="0" smtClean="0">
                <a:latin typeface="Microsoft Sans Serif"/>
                <a:cs typeface="Microsoft Sans Serif"/>
              </a:rPr>
              <a:t> </a:t>
            </a:r>
            <a:r>
              <a:rPr sz="1500" spc="165" baseline="-36111" dirty="0">
                <a:latin typeface="Lucida Sans Unicode"/>
                <a:cs typeface="Lucida Sans Unicode"/>
              </a:rPr>
              <a:t>−</a:t>
            </a:r>
            <a:r>
              <a:rPr sz="1500" spc="-209" baseline="-36111" dirty="0">
                <a:latin typeface="Lucida Sans Unicode"/>
                <a:cs typeface="Lucida Sans Unicode"/>
              </a:rPr>
              <a:t> </a:t>
            </a:r>
            <a:r>
              <a:rPr sz="1575" i="1" spc="-157" baseline="-5291" dirty="0">
                <a:latin typeface="Arial"/>
                <a:cs typeface="Arial"/>
              </a:rPr>
              <a:t>V</a:t>
            </a:r>
            <a:r>
              <a:rPr sz="900" i="1" spc="30" baseline="-9259" dirty="0">
                <a:latin typeface="Arial"/>
                <a:cs typeface="Arial"/>
              </a:rPr>
              <a:t>pag</a:t>
            </a:r>
            <a:r>
              <a:rPr sz="900" i="1" spc="-135" baseline="-9259" dirty="0">
                <a:latin typeface="Arial"/>
                <a:cs typeface="Arial"/>
              </a:rPr>
              <a:t> </a:t>
            </a:r>
            <a:r>
              <a:rPr sz="1500" spc="-22" baseline="-36111" dirty="0">
                <a:latin typeface="Microsoft Sans Serif"/>
                <a:cs typeface="Microsoft Sans Serif"/>
              </a:rPr>
              <a:t>=</a:t>
            </a:r>
            <a:r>
              <a:rPr sz="1500" spc="142" baseline="-36111" dirty="0">
                <a:latin typeface="Microsoft Sans Serif"/>
                <a:cs typeface="Microsoft Sans Serif"/>
              </a:rPr>
              <a:t> </a:t>
            </a:r>
            <a:r>
              <a:rPr sz="1000" i="1" spc="10" dirty="0">
                <a:latin typeface="Arial"/>
                <a:cs typeface="Arial"/>
              </a:rPr>
              <a:t>h</a:t>
            </a:r>
            <a:r>
              <a:rPr sz="950" spc="-10" dirty="0">
                <a:latin typeface="Microsoft Sans Serif"/>
                <a:cs typeface="Microsoft Sans Serif"/>
              </a:rPr>
              <a:t>en(</a:t>
            </a:r>
            <a:r>
              <a:rPr sz="1000" i="1" spc="35" dirty="0">
                <a:latin typeface="Arial"/>
                <a:cs typeface="Arial"/>
              </a:rPr>
              <a:t>r</a:t>
            </a:r>
            <a:r>
              <a:rPr sz="550" spc="-15" dirty="0">
                <a:latin typeface="Microsoft Sans Serif"/>
                <a:cs typeface="Microsoft Sans Serif"/>
              </a:rPr>
              <a:t>2</a:t>
            </a:r>
            <a:r>
              <a:rPr sz="950" spc="65" dirty="0">
                <a:latin typeface="Microsoft Sans Serif"/>
                <a:cs typeface="Microsoft Sans Serif"/>
              </a:rPr>
              <a:t>/</a:t>
            </a:r>
            <a:r>
              <a:rPr sz="1000" i="1" spc="35" dirty="0">
                <a:latin typeface="Arial"/>
                <a:cs typeface="Arial"/>
              </a:rPr>
              <a:t>r</a:t>
            </a:r>
            <a:r>
              <a:rPr sz="950" spc="-105" dirty="0">
                <a:latin typeface="Microsoft Sans Serif"/>
                <a:cs typeface="Microsoft Sans Serif"/>
              </a:rPr>
              <a:t>)</a:t>
            </a:r>
            <a:r>
              <a:rPr sz="900" spc="-22" baseline="-13888" dirty="0">
                <a:latin typeface="Microsoft Sans Serif"/>
                <a:cs typeface="Microsoft Sans Serif"/>
              </a:rPr>
              <a:t>1</a:t>
            </a:r>
            <a:endParaRPr sz="900" baseline="-13888" dirty="0">
              <a:latin typeface="Microsoft Sans Serif"/>
              <a:cs typeface="Microsoft Sans Serif"/>
            </a:endParaRPr>
          </a:p>
        </p:txBody>
      </p:sp>
      <p:sp>
        <p:nvSpPr>
          <p:cNvPr id="44" name="object 44"/>
          <p:cNvSpPr txBox="1"/>
          <p:nvPr/>
        </p:nvSpPr>
        <p:spPr>
          <a:xfrm>
            <a:off x="7802435" y="7567533"/>
            <a:ext cx="533400" cy="156453"/>
          </a:xfrm>
          <a:prstGeom prst="rect">
            <a:avLst/>
          </a:prstGeom>
        </p:spPr>
        <p:txBody>
          <a:bodyPr vert="horz" wrap="square" lIns="0" tIns="17780" rIns="0" bIns="0" rtlCol="0">
            <a:spAutoFit/>
          </a:bodyPr>
          <a:lstStyle/>
          <a:p>
            <a:pPr marL="12700">
              <a:spcBef>
                <a:spcPts val="140"/>
              </a:spcBef>
            </a:pPr>
            <a:r>
              <a:rPr sz="900" i="1" spc="5" dirty="0">
                <a:latin typeface="Arial"/>
                <a:cs typeface="Arial"/>
              </a:rPr>
              <a:t>z</a:t>
            </a:r>
            <a:r>
              <a:rPr sz="900" spc="5" dirty="0">
                <a:latin typeface="Microsoft Sans Serif"/>
                <a:cs typeface="Microsoft Sans Serif"/>
              </a:rPr>
              <a:t>ln(2</a:t>
            </a:r>
            <a:r>
              <a:rPr sz="900" spc="-45" dirty="0">
                <a:latin typeface="Microsoft Sans Serif"/>
                <a:cs typeface="Microsoft Sans Serif"/>
              </a:rPr>
              <a:t> </a:t>
            </a:r>
            <a:r>
              <a:rPr sz="900" spc="70" dirty="0">
                <a:latin typeface="Microsoft Sans Serif"/>
                <a:cs typeface="Microsoft Sans Serif"/>
              </a:rPr>
              <a:t>h/</a:t>
            </a:r>
            <a:r>
              <a:rPr sz="900" spc="-45" dirty="0">
                <a:latin typeface="Microsoft Sans Serif"/>
                <a:cs typeface="Microsoft Sans Serif"/>
              </a:rPr>
              <a:t> </a:t>
            </a:r>
            <a:r>
              <a:rPr sz="900" spc="20" dirty="0">
                <a:latin typeface="Microsoft Sans Serif"/>
                <a:cs typeface="Microsoft Sans Serif"/>
              </a:rPr>
              <a:t>r)</a:t>
            </a:r>
            <a:endParaRPr sz="900">
              <a:latin typeface="Microsoft Sans Serif"/>
              <a:cs typeface="Microsoft Sans Serif"/>
            </a:endParaRPr>
          </a:p>
        </p:txBody>
      </p:sp>
      <p:sp>
        <p:nvSpPr>
          <p:cNvPr id="45" name="object 45"/>
          <p:cNvSpPr txBox="1"/>
          <p:nvPr/>
        </p:nvSpPr>
        <p:spPr>
          <a:xfrm>
            <a:off x="9313798" y="7482159"/>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(8.15)</a:t>
            </a:r>
            <a:endParaRPr sz="850">
              <a:latin typeface="Microsoft Sans Serif"/>
              <a:cs typeface="Microsoft Sans Serif"/>
            </a:endParaRPr>
          </a:p>
        </p:txBody>
      </p:sp>
      <p:sp>
        <p:nvSpPr>
          <p:cNvPr id="46" name="object 46"/>
          <p:cNvSpPr txBox="1"/>
          <p:nvPr/>
        </p:nvSpPr>
        <p:spPr>
          <a:xfrm>
            <a:off x="6908419" y="7646330"/>
            <a:ext cx="177800" cy="84639"/>
          </a:xfrm>
          <a:prstGeom prst="rect">
            <a:avLst/>
          </a:prstGeom>
        </p:spPr>
        <p:txBody>
          <a:bodyPr vert="horz" wrap="square" lIns="0" tIns="15240" rIns="0" bIns="0" rtlCol="0">
            <a:spAutoFit/>
          </a:bodyPr>
          <a:lstStyle/>
          <a:p>
            <a:pPr marL="12700">
              <a:spcBef>
                <a:spcPts val="120"/>
              </a:spcBef>
            </a:pPr>
            <a:r>
              <a:rPr sz="450" i="1" spc="-35" dirty="0">
                <a:latin typeface="Arial"/>
                <a:cs typeface="Arial"/>
              </a:rPr>
              <a:t>V</a:t>
            </a:r>
            <a:r>
              <a:rPr sz="250" i="1" spc="5" dirty="0">
                <a:latin typeface="Arial"/>
                <a:cs typeface="Arial"/>
              </a:rPr>
              <a:t>Correos</a:t>
            </a:r>
            <a:endParaRPr sz="250">
              <a:latin typeface="Arial"/>
              <a:cs typeface="Arial"/>
            </a:endParaRPr>
          </a:p>
        </p:txBody>
      </p:sp>
      <p:sp>
        <p:nvSpPr>
          <p:cNvPr id="47" name="object 47"/>
          <p:cNvSpPr txBox="1"/>
          <p:nvPr/>
        </p:nvSpPr>
        <p:spPr>
          <a:xfrm>
            <a:off x="7455598" y="7646330"/>
            <a:ext cx="177800" cy="84639"/>
          </a:xfrm>
          <a:prstGeom prst="rect">
            <a:avLst/>
          </a:prstGeom>
        </p:spPr>
        <p:txBody>
          <a:bodyPr vert="horz" wrap="square" lIns="0" tIns="15240" rIns="0" bIns="0" rtlCol="0">
            <a:spAutoFit/>
          </a:bodyPr>
          <a:lstStyle/>
          <a:p>
            <a:pPr marL="12700">
              <a:spcBef>
                <a:spcPts val="120"/>
              </a:spcBef>
            </a:pPr>
            <a:r>
              <a:rPr sz="450" i="1" spc="-35" dirty="0">
                <a:latin typeface="Arial"/>
                <a:cs typeface="Arial"/>
              </a:rPr>
              <a:t>V</a:t>
            </a:r>
            <a:r>
              <a:rPr sz="250" i="1" spc="5" dirty="0">
                <a:latin typeface="Arial"/>
                <a:cs typeface="Arial"/>
              </a:rPr>
              <a:t>Correos</a:t>
            </a:r>
            <a:endParaRPr sz="250">
              <a:latin typeface="Arial"/>
              <a:cs typeface="Arial"/>
            </a:endParaRP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559281" y="2006207"/>
            <a:ext cx="304800" cy="3175"/>
          </a:xfrm>
          <a:custGeom>
            <a:avLst/>
            <a:gdLst/>
            <a:ahLst/>
            <a:cxnLst/>
            <a:rect l="l" t="t" r="r" b="b"/>
            <a:pathLst>
              <a:path w="304800" h="3175">
                <a:moveTo>
                  <a:pt x="304406" y="0"/>
                </a:moveTo>
                <a:lnTo>
                  <a:pt x="0" y="0"/>
                </a:lnTo>
                <a:lnTo>
                  <a:pt x="0" y="3175"/>
                </a:lnTo>
                <a:lnTo>
                  <a:pt x="304406" y="3175"/>
                </a:lnTo>
                <a:lnTo>
                  <a:pt x="304406" y="0"/>
                </a:lnTo>
                <a:close/>
              </a:path>
            </a:pathLst>
          </a:custGeom>
          <a:solidFill>
            <a:srgbClr val="000000"/>
          </a:solidFill>
        </p:spPr>
        <p:txBody>
          <a:bodyPr wrap="square" lIns="0" tIns="0" rIns="0" bIns="0" rtlCol="0"/>
          <a:lstStyle/>
          <a:p>
            <a:endParaRPr/>
          </a:p>
        </p:txBody>
      </p:sp>
      <p:sp>
        <p:nvSpPr>
          <p:cNvPr id="3" name="object 3"/>
          <p:cNvSpPr/>
          <p:nvPr/>
        </p:nvSpPr>
        <p:spPr>
          <a:xfrm>
            <a:off x="6964362" y="3437738"/>
            <a:ext cx="874394" cy="3175"/>
          </a:xfrm>
          <a:custGeom>
            <a:avLst/>
            <a:gdLst/>
            <a:ahLst/>
            <a:cxnLst/>
            <a:rect l="l" t="t" r="r" b="b"/>
            <a:pathLst>
              <a:path w="874394" h="3175">
                <a:moveTo>
                  <a:pt x="144462" y="0"/>
                </a:moveTo>
                <a:lnTo>
                  <a:pt x="0" y="0"/>
                </a:lnTo>
                <a:lnTo>
                  <a:pt x="0" y="3175"/>
                </a:lnTo>
                <a:lnTo>
                  <a:pt x="144462" y="3175"/>
                </a:lnTo>
                <a:lnTo>
                  <a:pt x="144462" y="0"/>
                </a:lnTo>
                <a:close/>
              </a:path>
              <a:path w="874394" h="3175">
                <a:moveTo>
                  <a:pt x="874306" y="0"/>
                </a:moveTo>
                <a:lnTo>
                  <a:pt x="165100" y="0"/>
                </a:lnTo>
                <a:lnTo>
                  <a:pt x="165100" y="3175"/>
                </a:lnTo>
                <a:lnTo>
                  <a:pt x="874306" y="3175"/>
                </a:lnTo>
                <a:lnTo>
                  <a:pt x="874306" y="0"/>
                </a:lnTo>
                <a:close/>
              </a:path>
            </a:pathLst>
          </a:custGeom>
          <a:solidFill>
            <a:srgbClr val="000000"/>
          </a:solidFill>
        </p:spPr>
        <p:txBody>
          <a:bodyPr wrap="square" lIns="0" tIns="0" rIns="0" bIns="0" rtlCol="0"/>
          <a:lstStyle/>
          <a:p>
            <a:endParaRPr/>
          </a:p>
        </p:txBody>
      </p:sp>
      <p:sp>
        <p:nvSpPr>
          <p:cNvPr id="4" name="object 4"/>
          <p:cNvSpPr/>
          <p:nvPr/>
        </p:nvSpPr>
        <p:spPr>
          <a:xfrm>
            <a:off x="6880222" y="6239944"/>
            <a:ext cx="0" cy="164465"/>
          </a:xfrm>
          <a:custGeom>
            <a:avLst/>
            <a:gdLst/>
            <a:ahLst/>
            <a:cxnLst/>
            <a:rect l="l" t="t" r="r" b="b"/>
            <a:pathLst>
              <a:path h="164464">
                <a:moveTo>
                  <a:pt x="0" y="0"/>
                </a:moveTo>
                <a:lnTo>
                  <a:pt x="0" y="164312"/>
                </a:lnTo>
              </a:path>
            </a:pathLst>
          </a:custGeom>
          <a:solidFill>
            <a:srgbClr val="000000"/>
          </a:solidFill>
        </p:spPr>
        <p:txBody>
          <a:bodyPr wrap="square" lIns="0" tIns="0" rIns="0" bIns="0" rtlCol="0"/>
          <a:lstStyle/>
          <a:p>
            <a:endParaRPr/>
          </a:p>
        </p:txBody>
      </p:sp>
      <p:sp>
        <p:nvSpPr>
          <p:cNvPr id="5" name="object 5"/>
          <p:cNvSpPr/>
          <p:nvPr/>
        </p:nvSpPr>
        <p:spPr>
          <a:xfrm>
            <a:off x="7035407" y="6239942"/>
            <a:ext cx="3175" cy="164465"/>
          </a:xfrm>
          <a:custGeom>
            <a:avLst/>
            <a:gdLst/>
            <a:ahLst/>
            <a:cxnLst/>
            <a:rect l="l" t="t" r="r" b="b"/>
            <a:pathLst>
              <a:path w="3175" h="164464">
                <a:moveTo>
                  <a:pt x="3162" y="0"/>
                </a:moveTo>
                <a:lnTo>
                  <a:pt x="0" y="0"/>
                </a:lnTo>
                <a:lnTo>
                  <a:pt x="0" y="164312"/>
                </a:lnTo>
                <a:lnTo>
                  <a:pt x="3162" y="164312"/>
                </a:lnTo>
                <a:lnTo>
                  <a:pt x="3162" y="0"/>
                </a:lnTo>
                <a:close/>
              </a:path>
            </a:pathLst>
          </a:custGeom>
          <a:solidFill>
            <a:srgbClr val="000000"/>
          </a:solidFill>
        </p:spPr>
        <p:txBody>
          <a:bodyPr wrap="square" lIns="0" tIns="0" rIns="0" bIns="0" rtlCol="0"/>
          <a:lstStyle/>
          <a:p>
            <a:endParaRPr/>
          </a:p>
        </p:txBody>
      </p:sp>
      <p:sp>
        <p:nvSpPr>
          <p:cNvPr id="6" name="object 6"/>
          <p:cNvSpPr/>
          <p:nvPr/>
        </p:nvSpPr>
        <p:spPr>
          <a:xfrm>
            <a:off x="7182243" y="6320498"/>
            <a:ext cx="304800" cy="3175"/>
          </a:xfrm>
          <a:custGeom>
            <a:avLst/>
            <a:gdLst/>
            <a:ahLst/>
            <a:cxnLst/>
            <a:rect l="l" t="t" r="r" b="b"/>
            <a:pathLst>
              <a:path w="304800" h="3175">
                <a:moveTo>
                  <a:pt x="304406" y="0"/>
                </a:moveTo>
                <a:lnTo>
                  <a:pt x="0" y="0"/>
                </a:lnTo>
                <a:lnTo>
                  <a:pt x="0" y="3175"/>
                </a:lnTo>
                <a:lnTo>
                  <a:pt x="304406" y="3175"/>
                </a:lnTo>
                <a:lnTo>
                  <a:pt x="304406" y="0"/>
                </a:lnTo>
                <a:close/>
              </a:path>
            </a:pathLst>
          </a:custGeom>
          <a:solidFill>
            <a:srgbClr val="000000"/>
          </a:solidFill>
        </p:spPr>
        <p:txBody>
          <a:bodyPr wrap="square" lIns="0" tIns="0" rIns="0" bIns="0" rtlCol="0"/>
          <a:lstStyle/>
          <a:p>
            <a:endParaRPr/>
          </a:p>
        </p:txBody>
      </p:sp>
      <p:sp>
        <p:nvSpPr>
          <p:cNvPr id="7" name="object 7"/>
          <p:cNvSpPr/>
          <p:nvPr/>
        </p:nvSpPr>
        <p:spPr>
          <a:xfrm>
            <a:off x="6677019" y="7175421"/>
            <a:ext cx="0" cy="164465"/>
          </a:xfrm>
          <a:custGeom>
            <a:avLst/>
            <a:gdLst/>
            <a:ahLst/>
            <a:cxnLst/>
            <a:rect l="l" t="t" r="r" b="b"/>
            <a:pathLst>
              <a:path h="164465">
                <a:moveTo>
                  <a:pt x="0" y="0"/>
                </a:moveTo>
                <a:lnTo>
                  <a:pt x="0" y="164312"/>
                </a:lnTo>
              </a:path>
            </a:pathLst>
          </a:custGeom>
          <a:solidFill>
            <a:srgbClr val="000000"/>
          </a:solidFill>
        </p:spPr>
        <p:txBody>
          <a:bodyPr wrap="square" lIns="0" tIns="0" rIns="0" bIns="0" rtlCol="0"/>
          <a:lstStyle/>
          <a:p>
            <a:endParaRPr/>
          </a:p>
        </p:txBody>
      </p:sp>
      <p:sp>
        <p:nvSpPr>
          <p:cNvPr id="8" name="object 8"/>
          <p:cNvSpPr/>
          <p:nvPr/>
        </p:nvSpPr>
        <p:spPr>
          <a:xfrm>
            <a:off x="6832207" y="7175411"/>
            <a:ext cx="3175" cy="164465"/>
          </a:xfrm>
          <a:custGeom>
            <a:avLst/>
            <a:gdLst/>
            <a:ahLst/>
            <a:cxnLst/>
            <a:rect l="l" t="t" r="r" b="b"/>
            <a:pathLst>
              <a:path w="3175" h="164465">
                <a:moveTo>
                  <a:pt x="3175" y="0"/>
                </a:moveTo>
                <a:lnTo>
                  <a:pt x="0" y="0"/>
                </a:lnTo>
                <a:lnTo>
                  <a:pt x="0" y="164312"/>
                </a:lnTo>
                <a:lnTo>
                  <a:pt x="3175" y="164312"/>
                </a:lnTo>
                <a:lnTo>
                  <a:pt x="3175" y="0"/>
                </a:lnTo>
                <a:close/>
              </a:path>
            </a:pathLst>
          </a:custGeom>
          <a:solidFill>
            <a:srgbClr val="000000"/>
          </a:solidFill>
        </p:spPr>
        <p:txBody>
          <a:bodyPr wrap="square" lIns="0" tIns="0" rIns="0" bIns="0" rtlCol="0"/>
          <a:lstStyle/>
          <a:p>
            <a:endParaRPr/>
          </a:p>
        </p:txBody>
      </p:sp>
      <p:sp>
        <p:nvSpPr>
          <p:cNvPr id="9" name="object 9"/>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160</a:t>
            </a:r>
            <a:endParaRPr sz="900">
              <a:latin typeface="Arial"/>
              <a:cs typeface="Arial"/>
            </a:endParaRPr>
          </a:p>
        </p:txBody>
      </p:sp>
      <p:sp>
        <p:nvSpPr>
          <p:cNvPr id="10" name="object 10"/>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11" name="object 11"/>
          <p:cNvSpPr txBox="1"/>
          <p:nvPr/>
        </p:nvSpPr>
        <p:spPr>
          <a:xfrm>
            <a:off x="5337048" y="744302"/>
            <a:ext cx="4192904" cy="646430"/>
          </a:xfrm>
          <a:prstGeom prst="rect">
            <a:avLst/>
          </a:prstGeom>
        </p:spPr>
        <p:txBody>
          <a:bodyPr vert="horz" wrap="square" lIns="0" tIns="17780" rIns="0" bIns="0" rtlCol="0">
            <a:spAutoFit/>
          </a:bodyPr>
          <a:lstStyle/>
          <a:p>
            <a:pPr marL="12700" marR="5080">
              <a:lnSpc>
                <a:spcPct val="133300"/>
              </a:lnSpc>
              <a:spcBef>
                <a:spcPts val="140"/>
              </a:spcBef>
            </a:pPr>
            <a:r>
              <a:rPr sz="750" spc="-5" dirty="0">
                <a:solidFill>
                  <a:srgbClr val="171514"/>
                </a:solidFill>
                <a:latin typeface="Microsoft Sans Serif"/>
                <a:cs typeface="Microsoft Sans Serif"/>
              </a:rPr>
              <a:t>Si</a:t>
            </a:r>
            <a:r>
              <a:rPr sz="750" i="1" spc="-5" dirty="0">
                <a:solidFill>
                  <a:srgbClr val="171514"/>
                </a:solidFill>
                <a:latin typeface="Arial"/>
                <a:cs typeface="Arial"/>
              </a:rPr>
              <a:t>z</a:t>
            </a:r>
            <a:r>
              <a:rPr sz="750" spc="-5" dirty="0">
                <a:solidFill>
                  <a:srgbClr val="171514"/>
                </a:solidFill>
                <a:latin typeface="Microsoft Sans Serif"/>
                <a:cs typeface="Microsoft Sans Serif"/>
              </a:rPr>
              <a:t>=</a:t>
            </a:r>
            <a:r>
              <a:rPr sz="750" i="1" spc="-5" dirty="0">
                <a:solidFill>
                  <a:srgbClr val="171514"/>
                </a:solidFill>
                <a:latin typeface="Arial"/>
                <a:cs typeface="Arial"/>
              </a:rPr>
              <a:t>h'</a:t>
            </a:r>
            <a:r>
              <a:rPr sz="750" spc="-5" dirty="0">
                <a:solidFill>
                  <a:srgbClr val="171514"/>
                </a:solidFill>
                <a:latin typeface="Microsoft Sans Serif"/>
                <a:cs typeface="Microsoft Sans Serif"/>
              </a:rPr>
              <a:t>y </a:t>
            </a:r>
            <a:r>
              <a:rPr sz="750" spc="30" dirty="0">
                <a:solidFill>
                  <a:srgbClr val="171514"/>
                </a:solidFill>
                <a:latin typeface="Microsoft Sans Serif"/>
                <a:cs typeface="Microsoft Sans Serif"/>
              </a:rPr>
              <a:t>suponiendo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las </a:t>
            </a:r>
            <a:r>
              <a:rPr sz="750" spc="15" dirty="0">
                <a:solidFill>
                  <a:srgbClr val="171514"/>
                </a:solidFill>
                <a:latin typeface="Microsoft Sans Serif"/>
                <a:cs typeface="Microsoft Sans Serif"/>
              </a:rPr>
              <a:t>distancias</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entre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conductores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son</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pequeñas</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a:t>
            </a:r>
            <a:r>
              <a:rPr sz="750" dirty="0">
                <a:solidFill>
                  <a:srgbClr val="171514"/>
                </a:solidFill>
                <a:latin typeface="Microsoft Sans Serif"/>
                <a:cs typeface="Microsoft Sans Serif"/>
              </a:rPr>
              <a:t> </a:t>
            </a:r>
            <a:r>
              <a:rPr sz="750" spc="25" dirty="0" err="1">
                <a:solidFill>
                  <a:srgbClr val="171514"/>
                </a:solidFill>
                <a:latin typeface="Microsoft Sans Serif"/>
                <a:cs typeface="Microsoft Sans Serif"/>
              </a:rPr>
              <a:t>comparación</a:t>
            </a:r>
            <a:r>
              <a:rPr sz="75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con</a:t>
            </a:r>
            <a:r>
              <a:rPr sz="750" i="1" spc="25" dirty="0" err="1" smtClean="0">
                <a:solidFill>
                  <a:srgbClr val="171514"/>
                </a:solidFill>
                <a:latin typeface="Arial"/>
                <a:cs typeface="Arial"/>
              </a:rPr>
              <a:t>h</a:t>
            </a:r>
            <a:r>
              <a:rPr lang="es-ES" sz="750" i="1" spc="25" dirty="0" smtClean="0">
                <a:solidFill>
                  <a:srgbClr val="171514"/>
                </a:solidFill>
                <a:latin typeface="Arial"/>
                <a:cs typeface="Arial"/>
              </a:rPr>
              <a:t> </a:t>
            </a:r>
            <a:r>
              <a:rPr sz="750" spc="30" dirty="0" err="1" smtClean="0">
                <a:solidFill>
                  <a:srgbClr val="171514"/>
                </a:solidFill>
                <a:latin typeface="Microsoft Sans Serif"/>
                <a:cs typeface="Microsoft Sans Serif"/>
              </a:rPr>
              <a:t>podemos</a:t>
            </a:r>
            <a:r>
              <a:rPr sz="750" spc="-10" dirty="0" smtClean="0">
                <a:solidFill>
                  <a:srgbClr val="171514"/>
                </a:solidFill>
                <a:latin typeface="Microsoft Sans Serif"/>
                <a:cs typeface="Microsoft Sans Serif"/>
              </a:rPr>
              <a:t> </a:t>
            </a:r>
            <a:r>
              <a:rPr sz="750" spc="20" dirty="0">
                <a:solidFill>
                  <a:srgbClr val="171514"/>
                </a:solidFill>
                <a:latin typeface="Microsoft Sans Serif"/>
                <a:cs typeface="Microsoft Sans Serif"/>
              </a:rPr>
              <a:t>escribir</a:t>
            </a:r>
            <a:endParaRPr sz="750" dirty="0">
              <a:latin typeface="Microsoft Sans Serif"/>
              <a:cs typeface="Microsoft Sans Serif"/>
            </a:endParaRPr>
          </a:p>
          <a:p>
            <a:pPr>
              <a:lnSpc>
                <a:spcPct val="100000"/>
              </a:lnSpc>
            </a:pPr>
            <a:endParaRPr sz="1100" dirty="0">
              <a:latin typeface="Microsoft Sans Serif"/>
              <a:cs typeface="Microsoft Sans Serif"/>
            </a:endParaRPr>
          </a:p>
          <a:p>
            <a:pPr marR="101600" algn="ctr">
              <a:spcBef>
                <a:spcPts val="5"/>
              </a:spcBef>
            </a:pPr>
            <a:r>
              <a:rPr sz="1000" i="1" spc="-20" dirty="0">
                <a:latin typeface="Arial"/>
                <a:cs typeface="Arial"/>
              </a:rPr>
              <a:t>r</a:t>
            </a:r>
            <a:r>
              <a:rPr sz="550" spc="-20" dirty="0">
                <a:latin typeface="Microsoft Sans Serif"/>
                <a:cs typeface="Microsoft Sans Serif"/>
              </a:rPr>
              <a:t>2</a:t>
            </a:r>
            <a:r>
              <a:rPr sz="950" spc="-20" dirty="0">
                <a:latin typeface="Lucida Sans Unicode"/>
                <a:cs typeface="Lucida Sans Unicode"/>
              </a:rPr>
              <a:t>≅</a:t>
            </a:r>
            <a:r>
              <a:rPr sz="1000" i="1" spc="-20" dirty="0">
                <a:latin typeface="Arial"/>
                <a:cs typeface="Arial"/>
              </a:rPr>
              <a:t>h</a:t>
            </a:r>
            <a:r>
              <a:rPr sz="950" spc="-20" dirty="0">
                <a:latin typeface="Microsoft Sans Serif"/>
                <a:cs typeface="Microsoft Sans Serif"/>
              </a:rPr>
              <a:t>+</a:t>
            </a:r>
            <a:r>
              <a:rPr sz="1000" i="1" spc="-20" dirty="0">
                <a:latin typeface="Arial"/>
                <a:cs typeface="Arial"/>
              </a:rPr>
              <a:t>h</a:t>
            </a:r>
            <a:r>
              <a:rPr sz="950" spc="-20" dirty="0">
                <a:latin typeface="Microsoft Sans Serif"/>
                <a:cs typeface="Microsoft Sans Serif"/>
              </a:rPr>
              <a:t>′;</a:t>
            </a:r>
            <a:r>
              <a:rPr sz="1000" i="1" spc="-20" dirty="0">
                <a:latin typeface="Arial"/>
                <a:cs typeface="Arial"/>
              </a:rPr>
              <a:t>r</a:t>
            </a:r>
            <a:r>
              <a:rPr sz="550" spc="-20" dirty="0">
                <a:latin typeface="Microsoft Sans Serif"/>
                <a:cs typeface="Microsoft Sans Serif"/>
              </a:rPr>
              <a:t>1</a:t>
            </a:r>
            <a:r>
              <a:rPr sz="950" spc="-20" dirty="0">
                <a:latin typeface="Lucida Sans Unicode"/>
                <a:cs typeface="Lucida Sans Unicode"/>
              </a:rPr>
              <a:t>≅</a:t>
            </a:r>
            <a:r>
              <a:rPr sz="1000" i="1" spc="-20" dirty="0">
                <a:latin typeface="Arial"/>
                <a:cs typeface="Arial"/>
              </a:rPr>
              <a:t>h</a:t>
            </a:r>
            <a:r>
              <a:rPr sz="950" spc="-20" dirty="0">
                <a:latin typeface="Lucida Sans Unicode"/>
                <a:cs typeface="Lucida Sans Unicode"/>
              </a:rPr>
              <a:t>−</a:t>
            </a:r>
            <a:r>
              <a:rPr sz="1000" i="1" spc="-20" dirty="0">
                <a:latin typeface="Arial"/>
                <a:cs typeface="Arial"/>
              </a:rPr>
              <a:t>h</a:t>
            </a:r>
            <a:r>
              <a:rPr sz="950" spc="-20" dirty="0">
                <a:latin typeface="Microsoft Sans Serif"/>
                <a:cs typeface="Microsoft Sans Serif"/>
              </a:rPr>
              <a:t>′</a:t>
            </a:r>
            <a:endParaRPr sz="950" dirty="0">
              <a:latin typeface="Microsoft Sans Serif"/>
              <a:cs typeface="Microsoft Sans Serif"/>
            </a:endParaRPr>
          </a:p>
        </p:txBody>
      </p:sp>
      <p:sp>
        <p:nvSpPr>
          <p:cNvPr id="12" name="object 12"/>
          <p:cNvSpPr txBox="1"/>
          <p:nvPr/>
        </p:nvSpPr>
        <p:spPr>
          <a:xfrm>
            <a:off x="5337221" y="1574801"/>
            <a:ext cx="1160780" cy="97463"/>
          </a:xfrm>
          <a:prstGeom prst="rect">
            <a:avLst/>
          </a:prstGeom>
        </p:spPr>
        <p:txBody>
          <a:bodyPr vert="horz" wrap="square" lIns="0" tIns="12700" rIns="0" bIns="0" rtlCol="0">
            <a:spAutoFit/>
          </a:bodyPr>
          <a:lstStyle/>
          <a:p>
            <a:pPr marL="12700">
              <a:spcBef>
                <a:spcPts val="100"/>
              </a:spcBef>
            </a:pPr>
            <a:r>
              <a:rPr sz="550" spc="5" dirty="0">
                <a:solidFill>
                  <a:srgbClr val="171514"/>
                </a:solidFill>
                <a:latin typeface="Microsoft Sans Serif"/>
                <a:cs typeface="Microsoft Sans Serif"/>
              </a:rPr>
              <a:t>y</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la</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ecuación</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(8.15) se</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convierte</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en</a:t>
            </a:r>
            <a:endParaRPr sz="550">
              <a:latin typeface="Microsoft Sans Serif"/>
              <a:cs typeface="Microsoft Sans Serif"/>
            </a:endParaRPr>
          </a:p>
        </p:txBody>
      </p:sp>
      <p:sp>
        <p:nvSpPr>
          <p:cNvPr id="13" name="object 13"/>
          <p:cNvSpPr txBox="1"/>
          <p:nvPr/>
        </p:nvSpPr>
        <p:spPr>
          <a:xfrm>
            <a:off x="7235078" y="2166456"/>
            <a:ext cx="133350" cy="173766"/>
          </a:xfrm>
          <a:prstGeom prst="rect">
            <a:avLst/>
          </a:prstGeom>
        </p:spPr>
        <p:txBody>
          <a:bodyPr vert="horz" wrap="square" lIns="0" tIns="12065" rIns="0" bIns="0" rtlCol="0">
            <a:spAutoFit/>
          </a:bodyPr>
          <a:lstStyle/>
          <a:p>
            <a:pPr marL="12700">
              <a:spcBef>
                <a:spcPts val="95"/>
              </a:spcBef>
            </a:pPr>
            <a:r>
              <a:rPr sz="1050" i="1" spc="30" dirty="0">
                <a:latin typeface="Arial"/>
                <a:cs typeface="Arial"/>
              </a:rPr>
              <a:t>h</a:t>
            </a:r>
            <a:r>
              <a:rPr sz="1000" spc="-105" dirty="0">
                <a:latin typeface="Microsoft Sans Serif"/>
                <a:cs typeface="Microsoft Sans Serif"/>
              </a:rPr>
              <a:t>′</a:t>
            </a:r>
            <a:endParaRPr sz="1000">
              <a:latin typeface="Microsoft Sans Serif"/>
              <a:cs typeface="Microsoft Sans Serif"/>
            </a:endParaRPr>
          </a:p>
        </p:txBody>
      </p:sp>
      <p:sp>
        <p:nvSpPr>
          <p:cNvPr id="14" name="object 14"/>
          <p:cNvSpPr txBox="1"/>
          <p:nvPr/>
        </p:nvSpPr>
        <p:spPr>
          <a:xfrm>
            <a:off x="7252239" y="1992228"/>
            <a:ext cx="694690" cy="173766"/>
          </a:xfrm>
          <a:prstGeom prst="rect">
            <a:avLst/>
          </a:prstGeom>
        </p:spPr>
        <p:txBody>
          <a:bodyPr vert="horz" wrap="square" lIns="0" tIns="12065" rIns="0" bIns="0" rtlCol="0">
            <a:spAutoFit/>
          </a:bodyPr>
          <a:lstStyle/>
          <a:p>
            <a:pPr marL="12700">
              <a:spcBef>
                <a:spcPts val="95"/>
              </a:spcBef>
            </a:pPr>
            <a:r>
              <a:rPr sz="1050" i="1" u="sng" spc="30" dirty="0" smtClean="0">
                <a:uFill>
                  <a:solidFill>
                    <a:srgbClr val="000000"/>
                  </a:solidFill>
                </a:uFill>
                <a:latin typeface="Arial"/>
                <a:cs typeface="Arial"/>
              </a:rPr>
              <a:t>h</a:t>
            </a:r>
            <a:r>
              <a:rPr lang="es-ES" sz="1050" i="1" u="sng" spc="30" dirty="0" smtClean="0">
                <a:uFill>
                  <a:solidFill>
                    <a:srgbClr val="000000"/>
                  </a:solidFill>
                </a:uFill>
                <a:latin typeface="Arial"/>
                <a:cs typeface="Arial"/>
              </a:rPr>
              <a:t> </a:t>
            </a:r>
            <a:r>
              <a:rPr sz="600" spc="-229" dirty="0" smtClean="0">
                <a:latin typeface="Microsoft Sans Serif"/>
                <a:cs typeface="Microsoft Sans Serif"/>
              </a:rPr>
              <a:t>1</a:t>
            </a:r>
            <a:r>
              <a:rPr sz="1050" i="1" spc="-229" dirty="0" smtClean="0">
                <a:latin typeface="Arial"/>
                <a:cs typeface="Arial"/>
              </a:rPr>
              <a:t>r</a:t>
            </a:r>
            <a:endParaRPr sz="1050" dirty="0">
              <a:latin typeface="Arial"/>
              <a:cs typeface="Arial"/>
            </a:endParaRPr>
          </a:p>
        </p:txBody>
      </p:sp>
      <p:sp>
        <p:nvSpPr>
          <p:cNvPr id="15" name="object 15"/>
          <p:cNvSpPr txBox="1"/>
          <p:nvPr/>
        </p:nvSpPr>
        <p:spPr>
          <a:xfrm>
            <a:off x="7348252" y="1822052"/>
            <a:ext cx="607695" cy="166712"/>
          </a:xfrm>
          <a:prstGeom prst="rect">
            <a:avLst/>
          </a:prstGeom>
        </p:spPr>
        <p:txBody>
          <a:bodyPr vert="horz" wrap="square" lIns="0" tIns="12700" rIns="0" bIns="0" rtlCol="0">
            <a:spAutoFit/>
          </a:bodyPr>
          <a:lstStyle/>
          <a:p>
            <a:pPr marL="38100">
              <a:spcBef>
                <a:spcPts val="100"/>
              </a:spcBef>
            </a:pPr>
            <a:r>
              <a:rPr sz="1500" spc="-104" baseline="-36111" dirty="0">
                <a:latin typeface="Microsoft Sans Serif"/>
                <a:cs typeface="Microsoft Sans Serif"/>
              </a:rPr>
              <a:t>en</a:t>
            </a:r>
            <a:r>
              <a:rPr sz="950" spc="-70" dirty="0">
                <a:latin typeface="Microsoft Sans Serif"/>
                <a:cs typeface="Microsoft Sans Serif"/>
              </a:rPr>
              <a:t>-</a:t>
            </a:r>
            <a:r>
              <a:rPr sz="1000" i="1" spc="-70" dirty="0">
                <a:latin typeface="Arial"/>
                <a:cs typeface="Arial"/>
              </a:rPr>
              <a:t>h</a:t>
            </a:r>
            <a:r>
              <a:rPr sz="1500" spc="-104" baseline="-36111" dirty="0">
                <a:latin typeface="Microsoft Sans Serif"/>
                <a:cs typeface="Microsoft Sans Serif"/>
              </a:rPr>
              <a:t>-</a:t>
            </a:r>
            <a:r>
              <a:rPr sz="950" spc="-70" dirty="0">
                <a:latin typeface="Microsoft Sans Serif"/>
                <a:cs typeface="Microsoft Sans Serif"/>
              </a:rPr>
              <a:t>+</a:t>
            </a:r>
            <a:r>
              <a:rPr sz="1000" i="1" spc="-70" dirty="0">
                <a:latin typeface="Arial"/>
                <a:cs typeface="Arial"/>
              </a:rPr>
              <a:t>h</a:t>
            </a:r>
            <a:r>
              <a:rPr sz="950" spc="-70" dirty="0">
                <a:latin typeface="Microsoft Sans Serif"/>
                <a:cs typeface="Microsoft Sans Serif"/>
              </a:rPr>
              <a:t>′-</a:t>
            </a:r>
            <a:r>
              <a:rPr sz="950" spc="105" dirty="0">
                <a:latin typeface="Microsoft Sans Serif"/>
                <a:cs typeface="Microsoft Sans Serif"/>
              </a:rPr>
              <a:t> </a:t>
            </a:r>
            <a:r>
              <a:rPr sz="1500" spc="-22" baseline="-55555" dirty="0">
                <a:latin typeface="Microsoft Sans Serif"/>
                <a:cs typeface="Microsoft Sans Serif"/>
              </a:rPr>
              <a:t>-</a:t>
            </a:r>
            <a:endParaRPr sz="1500" baseline="-55555">
              <a:latin typeface="Microsoft Sans Serif"/>
              <a:cs typeface="Microsoft Sans Serif"/>
            </a:endParaRPr>
          </a:p>
        </p:txBody>
      </p:sp>
      <p:sp>
        <p:nvSpPr>
          <p:cNvPr id="16" name="object 16"/>
          <p:cNvSpPr txBox="1"/>
          <p:nvPr/>
        </p:nvSpPr>
        <p:spPr>
          <a:xfrm>
            <a:off x="7009606" y="2070856"/>
            <a:ext cx="176530" cy="173766"/>
          </a:xfrm>
          <a:prstGeom prst="rect">
            <a:avLst/>
          </a:prstGeom>
        </p:spPr>
        <p:txBody>
          <a:bodyPr vert="horz" wrap="square" lIns="0" tIns="12065" rIns="0" bIns="0" rtlCol="0">
            <a:spAutoFit/>
          </a:bodyPr>
          <a:lstStyle/>
          <a:p>
            <a:pPr marL="12700">
              <a:spcBef>
                <a:spcPts val="95"/>
              </a:spcBef>
            </a:pPr>
            <a:r>
              <a:rPr sz="1050" i="1" spc="35" dirty="0">
                <a:latin typeface="Arial"/>
                <a:cs typeface="Arial"/>
              </a:rPr>
              <a:t>η</a:t>
            </a:r>
            <a:r>
              <a:rPr sz="1000" spc="-15" dirty="0">
                <a:latin typeface="Microsoft Sans Serif"/>
                <a:cs typeface="Microsoft Sans Serif"/>
              </a:rPr>
              <a:t>=</a:t>
            </a:r>
            <a:endParaRPr sz="1000">
              <a:latin typeface="Microsoft Sans Serif"/>
              <a:cs typeface="Microsoft Sans Serif"/>
            </a:endParaRPr>
          </a:p>
        </p:txBody>
      </p:sp>
      <p:sp>
        <p:nvSpPr>
          <p:cNvPr id="17" name="object 17"/>
          <p:cNvSpPr txBox="1"/>
          <p:nvPr/>
        </p:nvSpPr>
        <p:spPr>
          <a:xfrm>
            <a:off x="7489222" y="2019283"/>
            <a:ext cx="441325" cy="166712"/>
          </a:xfrm>
          <a:prstGeom prst="rect">
            <a:avLst/>
          </a:prstGeom>
        </p:spPr>
        <p:txBody>
          <a:bodyPr vert="horz" wrap="square" lIns="0" tIns="12700" rIns="0" bIns="0" rtlCol="0">
            <a:spAutoFit/>
          </a:bodyPr>
          <a:lstStyle/>
          <a:p>
            <a:pPr marL="12700">
              <a:spcBef>
                <a:spcPts val="100"/>
              </a:spcBef>
              <a:tabLst>
                <a:tab pos="386715" algn="l"/>
              </a:tabLst>
            </a:pPr>
            <a:r>
              <a:rPr sz="1000" spc="-15" dirty="0">
                <a:latin typeface="Microsoft Sans Serif"/>
                <a:cs typeface="Microsoft Sans Serif"/>
              </a:rPr>
              <a:t>-	-</a:t>
            </a:r>
            <a:endParaRPr sz="1000">
              <a:latin typeface="Microsoft Sans Serif"/>
              <a:cs typeface="Microsoft Sans Serif"/>
            </a:endParaRPr>
          </a:p>
        </p:txBody>
      </p:sp>
      <p:sp>
        <p:nvSpPr>
          <p:cNvPr id="18" name="object 18"/>
          <p:cNvSpPr txBox="1"/>
          <p:nvPr/>
        </p:nvSpPr>
        <p:spPr>
          <a:xfrm>
            <a:off x="7483553" y="2137119"/>
            <a:ext cx="353695" cy="173766"/>
          </a:xfrm>
          <a:prstGeom prst="rect">
            <a:avLst/>
          </a:prstGeom>
        </p:spPr>
        <p:txBody>
          <a:bodyPr vert="horz" wrap="square" lIns="0" tIns="12065" rIns="0" bIns="0" rtlCol="0">
            <a:spAutoFit/>
          </a:bodyPr>
          <a:lstStyle/>
          <a:p>
            <a:pPr marL="38100">
              <a:spcBef>
                <a:spcPts val="95"/>
              </a:spcBef>
            </a:pPr>
            <a:r>
              <a:rPr sz="1500" spc="-30" baseline="-36111" dirty="0">
                <a:latin typeface="Microsoft Sans Serif"/>
                <a:cs typeface="Microsoft Sans Serif"/>
              </a:rPr>
              <a:t>en</a:t>
            </a:r>
            <a:r>
              <a:rPr sz="1000" u="sng" spc="-20" dirty="0">
                <a:uFill>
                  <a:solidFill>
                    <a:srgbClr val="000000"/>
                  </a:solidFill>
                </a:uFill>
                <a:latin typeface="Microsoft Sans Serif"/>
                <a:cs typeface="Microsoft Sans Serif"/>
              </a:rPr>
              <a:t>2</a:t>
            </a:r>
            <a:r>
              <a:rPr sz="1050" i="1" u="sng" spc="-20" dirty="0">
                <a:uFill>
                  <a:solidFill>
                    <a:srgbClr val="000000"/>
                  </a:solidFill>
                </a:uFill>
                <a:latin typeface="Arial"/>
                <a:cs typeface="Arial"/>
              </a:rPr>
              <a:t>h</a:t>
            </a:r>
            <a:endParaRPr sz="1050">
              <a:latin typeface="Arial"/>
              <a:cs typeface="Arial"/>
            </a:endParaRPr>
          </a:p>
        </p:txBody>
      </p:sp>
      <p:sp>
        <p:nvSpPr>
          <p:cNvPr id="19" name="object 19"/>
          <p:cNvSpPr txBox="1"/>
          <p:nvPr/>
        </p:nvSpPr>
        <p:spPr>
          <a:xfrm>
            <a:off x="9316797" y="2095499"/>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(8.16)</a:t>
            </a:r>
            <a:endParaRPr sz="850">
              <a:latin typeface="Microsoft Sans Serif"/>
              <a:cs typeface="Microsoft Sans Serif"/>
            </a:endParaRPr>
          </a:p>
        </p:txBody>
      </p:sp>
      <p:sp>
        <p:nvSpPr>
          <p:cNvPr id="20" name="object 20"/>
          <p:cNvSpPr txBox="1"/>
          <p:nvPr/>
        </p:nvSpPr>
        <p:spPr>
          <a:xfrm>
            <a:off x="5337125" y="2238546"/>
            <a:ext cx="4210050" cy="906144"/>
          </a:xfrm>
          <a:prstGeom prst="rect">
            <a:avLst/>
          </a:prstGeom>
        </p:spPr>
        <p:txBody>
          <a:bodyPr vert="horz" wrap="square" lIns="0" tIns="86360" rIns="0" bIns="0" rtlCol="0">
            <a:spAutoFit/>
          </a:bodyPr>
          <a:lstStyle/>
          <a:p>
            <a:pPr marL="532765" algn="ctr">
              <a:spcBef>
                <a:spcPts val="680"/>
              </a:spcBef>
            </a:pPr>
            <a:r>
              <a:rPr sz="1050" i="1" spc="60" dirty="0">
                <a:latin typeface="Arial"/>
                <a:cs typeface="Arial"/>
              </a:rPr>
              <a:t>r</a:t>
            </a:r>
            <a:endParaRPr sz="1050" dirty="0">
              <a:latin typeface="Arial"/>
              <a:cs typeface="Arial"/>
            </a:endParaRPr>
          </a:p>
          <a:p>
            <a:pPr marL="12700" marR="5080">
              <a:lnSpc>
                <a:spcPct val="117600"/>
              </a:lnSpc>
              <a:spcBef>
                <a:spcPts val="355"/>
              </a:spcBef>
            </a:pPr>
            <a:r>
              <a:rPr sz="850" spc="-35" dirty="0">
                <a:solidFill>
                  <a:srgbClr val="171514"/>
                </a:solidFill>
                <a:latin typeface="Microsoft Sans Serif"/>
                <a:cs typeface="Microsoft Sans Serif"/>
              </a:rPr>
              <a:t>El</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radio</a:t>
            </a:r>
            <a:r>
              <a:rPr sz="850" i="1" spc="30" dirty="0">
                <a:solidFill>
                  <a:srgbClr val="171514"/>
                </a:solidFill>
                <a:latin typeface="Arial"/>
                <a:cs typeface="Arial"/>
              </a:rPr>
              <a:t>η</a:t>
            </a:r>
            <a:r>
              <a:rPr sz="850" spc="30" dirty="0">
                <a:solidFill>
                  <a:srgbClr val="171514"/>
                </a:solidFill>
                <a:latin typeface="Microsoft Sans Serif"/>
                <a:cs typeface="Microsoft Sans Serif"/>
              </a:rPr>
              <a:t>indica</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eficacia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conductor</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tierra</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para</a:t>
            </a:r>
            <a:r>
              <a:rPr sz="850" dirty="0">
                <a:solidFill>
                  <a:srgbClr val="171514"/>
                </a:solidFill>
                <a:latin typeface="Microsoft Sans Serif"/>
                <a:cs typeface="Microsoft Sans Serif"/>
              </a:rPr>
              <a:t> </a:t>
            </a:r>
            <a:r>
              <a:rPr sz="850" spc="45" dirty="0">
                <a:solidFill>
                  <a:srgbClr val="171514"/>
                </a:solidFill>
                <a:latin typeface="Microsoft Sans Serif"/>
                <a:cs typeface="Microsoft Sans Serif"/>
              </a:rPr>
              <a:t>proteger</a:t>
            </a:r>
            <a:r>
              <a:rPr sz="850" spc="-5" dirty="0">
                <a:solidFill>
                  <a:srgbClr val="171514"/>
                </a:solidFill>
                <a:latin typeface="Microsoft Sans Serif"/>
                <a:cs typeface="Microsoft Sans Serif"/>
              </a:rPr>
              <a:t> </a:t>
            </a:r>
            <a:r>
              <a:rPr sz="850" spc="15" dirty="0">
                <a:solidFill>
                  <a:srgbClr val="171514"/>
                </a:solidFill>
                <a:latin typeface="Microsoft Sans Serif"/>
                <a:cs typeface="Microsoft Sans Serif"/>
              </a:rPr>
              <a:t>los</a:t>
            </a:r>
            <a:r>
              <a:rPr sz="850" spc="-5" dirty="0">
                <a:solidFill>
                  <a:srgbClr val="171514"/>
                </a:solidFill>
                <a:latin typeface="Microsoft Sans Serif"/>
                <a:cs typeface="Microsoft Sans Serif"/>
              </a:rPr>
              <a:t> </a:t>
            </a:r>
            <a:r>
              <a:rPr sz="850" spc="30" dirty="0" err="1">
                <a:solidFill>
                  <a:srgbClr val="171514"/>
                </a:solidFill>
                <a:latin typeface="Microsoft Sans Serif"/>
                <a:cs typeface="Microsoft Sans Serif"/>
              </a:rPr>
              <a:t>conductores</a:t>
            </a:r>
            <a:r>
              <a:rPr sz="850" spc="-5" dirty="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de</a:t>
            </a:r>
            <a:r>
              <a:rPr lang="es-ES" sz="850" spc="25" dirty="0" smtClean="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potencia</a:t>
            </a:r>
            <a:r>
              <a:rPr sz="850" spc="25"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del </a:t>
            </a:r>
            <a:r>
              <a:rPr sz="850" spc="30" dirty="0">
                <a:solidFill>
                  <a:srgbClr val="171514"/>
                </a:solidFill>
                <a:latin typeface="Microsoft Sans Serif"/>
                <a:cs typeface="Microsoft Sans Serif"/>
              </a:rPr>
              <a:t>campo </a:t>
            </a:r>
            <a:r>
              <a:rPr sz="850" spc="25" dirty="0">
                <a:solidFill>
                  <a:srgbClr val="171514"/>
                </a:solidFill>
                <a:latin typeface="Microsoft Sans Serif"/>
                <a:cs typeface="Microsoft Sans Serif"/>
              </a:rPr>
              <a:t>atmosférico. </a:t>
            </a:r>
            <a:r>
              <a:rPr sz="850" spc="15" dirty="0">
                <a:solidFill>
                  <a:srgbClr val="171514"/>
                </a:solidFill>
                <a:latin typeface="Microsoft Sans Serif"/>
                <a:cs typeface="Microsoft Sans Serif"/>
              </a:rPr>
              <a:t>Por </a:t>
            </a:r>
            <a:r>
              <a:rPr sz="850" spc="25" dirty="0">
                <a:solidFill>
                  <a:srgbClr val="171514"/>
                </a:solidFill>
                <a:latin typeface="Microsoft Sans Serif"/>
                <a:cs typeface="Microsoft Sans Serif"/>
              </a:rPr>
              <a:t>ejemplo, </a:t>
            </a:r>
            <a:r>
              <a:rPr sz="850" dirty="0">
                <a:solidFill>
                  <a:srgbClr val="171514"/>
                </a:solidFill>
                <a:latin typeface="Microsoft Sans Serif"/>
                <a:cs typeface="Microsoft Sans Serif"/>
              </a:rPr>
              <a:t>si </a:t>
            </a:r>
            <a:r>
              <a:rPr sz="850" spc="30" dirty="0">
                <a:solidFill>
                  <a:srgbClr val="171514"/>
                </a:solidFill>
                <a:latin typeface="Microsoft Sans Serif"/>
                <a:cs typeface="Microsoft Sans Serif"/>
              </a:rPr>
              <a:t>asumimos </a:t>
            </a:r>
            <a:r>
              <a:rPr sz="850" spc="15" dirty="0">
                <a:solidFill>
                  <a:srgbClr val="171514"/>
                </a:solidFill>
                <a:latin typeface="Microsoft Sans Serif"/>
                <a:cs typeface="Microsoft Sans Serif"/>
              </a:rPr>
              <a:t>los </a:t>
            </a:r>
            <a:r>
              <a:rPr sz="850" spc="25" dirty="0" err="1">
                <a:solidFill>
                  <a:srgbClr val="171514"/>
                </a:solidFill>
                <a:latin typeface="Microsoft Sans Serif"/>
                <a:cs typeface="Microsoft Sans Serif"/>
              </a:rPr>
              <a:t>siguientes</a:t>
            </a:r>
            <a:r>
              <a:rPr sz="850" spc="25" dirty="0">
                <a:solidFill>
                  <a:srgbClr val="171514"/>
                </a:solidFill>
                <a:latin typeface="Microsoft Sans Serif"/>
                <a:cs typeface="Microsoft Sans Serif"/>
              </a:rPr>
              <a:t> </a:t>
            </a:r>
            <a:r>
              <a:rPr sz="850" spc="15" dirty="0" err="1" smtClean="0">
                <a:solidFill>
                  <a:srgbClr val="171514"/>
                </a:solidFill>
                <a:latin typeface="Microsoft Sans Serif"/>
                <a:cs typeface="Microsoft Sans Serif"/>
              </a:rPr>
              <a:t>valores</a:t>
            </a:r>
            <a:r>
              <a:rPr lang="es-ES" sz="850" spc="15" dirty="0" smtClean="0">
                <a:solidFill>
                  <a:srgbClr val="171514"/>
                </a:solidFill>
                <a:latin typeface="Microsoft Sans Serif"/>
                <a:cs typeface="Microsoft Sans Serif"/>
              </a:rPr>
              <a:t> </a:t>
            </a:r>
            <a:r>
              <a:rPr sz="850" spc="20" dirty="0" smtClean="0">
                <a:solidFill>
                  <a:srgbClr val="171514"/>
                </a:solidFill>
                <a:latin typeface="Microsoft Sans Serif"/>
                <a:cs typeface="Microsoft Sans Serif"/>
              </a:rPr>
              <a:t>prácticos,</a:t>
            </a:r>
            <a:r>
              <a:rPr sz="850" i="1" spc="20" dirty="0" smtClean="0">
                <a:solidFill>
                  <a:srgbClr val="171514"/>
                </a:solidFill>
                <a:latin typeface="Arial"/>
                <a:cs typeface="Arial"/>
              </a:rPr>
              <a:t>r</a:t>
            </a:r>
            <a:r>
              <a:rPr sz="500" spc="20" dirty="0" smtClean="0">
                <a:solidFill>
                  <a:srgbClr val="171514"/>
                </a:solidFill>
                <a:latin typeface="Microsoft Sans Serif"/>
                <a:cs typeface="Microsoft Sans Serif"/>
              </a:rPr>
              <a:t>1</a:t>
            </a:r>
            <a:r>
              <a:rPr sz="850" spc="20" dirty="0">
                <a:solidFill>
                  <a:srgbClr val="171514"/>
                </a:solidFill>
                <a:latin typeface="Microsoft Sans Serif"/>
                <a:cs typeface="Microsoft Sans Serif"/>
              </a:rPr>
              <a:t>=</a:t>
            </a:r>
            <a:r>
              <a:rPr sz="850" spc="-10" dirty="0">
                <a:solidFill>
                  <a:srgbClr val="171514"/>
                </a:solidFill>
                <a:latin typeface="Microsoft Sans Serif"/>
                <a:cs typeface="Microsoft Sans Serif"/>
              </a:rPr>
              <a:t> </a:t>
            </a:r>
            <a:r>
              <a:rPr sz="850" spc="15" dirty="0">
                <a:solidFill>
                  <a:srgbClr val="171514"/>
                </a:solidFill>
                <a:latin typeface="Microsoft Sans Serif"/>
                <a:cs typeface="Microsoft Sans Serif"/>
              </a:rPr>
              <a:t>3m,</a:t>
            </a:r>
            <a:r>
              <a:rPr sz="850" i="1" spc="15" dirty="0">
                <a:solidFill>
                  <a:srgbClr val="171514"/>
                </a:solidFill>
                <a:latin typeface="Arial"/>
                <a:cs typeface="Arial"/>
              </a:rPr>
              <a:t>h</a:t>
            </a:r>
            <a:r>
              <a:rPr sz="850" spc="15" dirty="0">
                <a:solidFill>
                  <a:srgbClr val="171514"/>
                </a:solidFill>
                <a:latin typeface="Microsoft Sans Serif"/>
                <a:cs typeface="Microsoft Sans Serif"/>
              </a:rPr>
              <a:t>′</a:t>
            </a:r>
            <a:r>
              <a:rPr sz="850" i="1" spc="15" dirty="0">
                <a:solidFill>
                  <a:srgbClr val="171514"/>
                </a:solidFill>
                <a:latin typeface="Arial"/>
                <a:cs typeface="Arial"/>
              </a:rPr>
              <a:t>=</a:t>
            </a:r>
            <a:r>
              <a:rPr sz="850" spc="15" dirty="0">
                <a:solidFill>
                  <a:srgbClr val="171514"/>
                </a:solidFill>
                <a:latin typeface="Microsoft Sans Serif"/>
                <a:cs typeface="Microsoft Sans Serif"/>
              </a:rPr>
              <a:t>19m,</a:t>
            </a:r>
            <a:r>
              <a:rPr sz="850" i="1" spc="15" dirty="0">
                <a:solidFill>
                  <a:srgbClr val="171514"/>
                </a:solidFill>
                <a:latin typeface="Arial"/>
                <a:cs typeface="Arial"/>
              </a:rPr>
              <a:t>h</a:t>
            </a:r>
            <a:r>
              <a:rPr sz="850" i="1" spc="-20" dirty="0">
                <a:solidFill>
                  <a:srgbClr val="171514"/>
                </a:solidFill>
                <a:latin typeface="Arial"/>
                <a:cs typeface="Arial"/>
              </a:rPr>
              <a:t> </a:t>
            </a:r>
            <a:r>
              <a:rPr sz="850" i="1" spc="25" dirty="0">
                <a:solidFill>
                  <a:srgbClr val="171514"/>
                </a:solidFill>
                <a:latin typeface="Arial"/>
                <a:cs typeface="Arial"/>
              </a:rPr>
              <a:t>=</a:t>
            </a:r>
            <a:r>
              <a:rPr sz="850" spc="25" dirty="0">
                <a:solidFill>
                  <a:srgbClr val="171514"/>
                </a:solidFill>
                <a:latin typeface="Microsoft Sans Serif"/>
                <a:cs typeface="Microsoft Sans Serif"/>
              </a:rPr>
              <a:t>22m,</a:t>
            </a:r>
            <a:r>
              <a:rPr sz="850" i="1" spc="25" dirty="0">
                <a:solidFill>
                  <a:srgbClr val="171514"/>
                </a:solidFill>
                <a:latin typeface="Arial"/>
                <a:cs typeface="Arial"/>
              </a:rPr>
              <a:t>r</a:t>
            </a:r>
            <a:r>
              <a:rPr sz="850" i="1" spc="-20" dirty="0">
                <a:solidFill>
                  <a:srgbClr val="171514"/>
                </a:solidFill>
                <a:latin typeface="Arial"/>
                <a:cs typeface="Arial"/>
              </a:rPr>
              <a:t> </a:t>
            </a:r>
            <a:r>
              <a:rPr sz="850" i="1" dirty="0">
                <a:solidFill>
                  <a:srgbClr val="171514"/>
                </a:solidFill>
                <a:latin typeface="Arial"/>
                <a:cs typeface="Arial"/>
              </a:rPr>
              <a:t>=</a:t>
            </a:r>
            <a:r>
              <a:rPr sz="850" dirty="0">
                <a:solidFill>
                  <a:srgbClr val="171514"/>
                </a:solidFill>
                <a:latin typeface="Microsoft Sans Serif"/>
                <a:cs typeface="Microsoft Sans Serif"/>
              </a:rPr>
              <a:t>6</a:t>
            </a:r>
            <a:r>
              <a:rPr sz="850" spc="-5" dirty="0">
                <a:solidFill>
                  <a:srgbClr val="171514"/>
                </a:solidFill>
                <a:latin typeface="Microsoft Sans Serif"/>
                <a:cs typeface="Microsoft Sans Serif"/>
              </a:rPr>
              <a:t> </a:t>
            </a:r>
            <a:r>
              <a:rPr sz="850" spc="55" dirty="0">
                <a:solidFill>
                  <a:srgbClr val="171514"/>
                </a:solidFill>
                <a:latin typeface="Microsoft Sans Serif"/>
                <a:cs typeface="Microsoft Sans Serif"/>
              </a:rPr>
              <a:t>mm.</a:t>
            </a:r>
            <a:endParaRPr sz="850" dirty="0">
              <a:latin typeface="Microsoft Sans Serif"/>
              <a:cs typeface="Microsoft Sans Serif"/>
            </a:endParaRPr>
          </a:p>
          <a:p>
            <a:pPr marL="164465">
              <a:spcBef>
                <a:spcPts val="480"/>
              </a:spcBef>
            </a:pPr>
            <a:r>
              <a:rPr sz="550" spc="15" dirty="0">
                <a:solidFill>
                  <a:srgbClr val="171514"/>
                </a:solidFill>
                <a:latin typeface="Microsoft Sans Serif"/>
                <a:cs typeface="Microsoft Sans Serif"/>
              </a:rPr>
              <a:t>Encontramos</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eso</a:t>
            </a:r>
            <a:endParaRPr sz="550" dirty="0">
              <a:latin typeface="Microsoft Sans Serif"/>
              <a:cs typeface="Microsoft Sans Serif"/>
            </a:endParaRPr>
          </a:p>
        </p:txBody>
      </p:sp>
      <p:sp>
        <p:nvSpPr>
          <p:cNvPr id="21" name="object 21"/>
          <p:cNvSpPr txBox="1"/>
          <p:nvPr/>
        </p:nvSpPr>
        <p:spPr>
          <a:xfrm>
            <a:off x="6711155" y="3248019"/>
            <a:ext cx="1002665" cy="173766"/>
          </a:xfrm>
          <a:prstGeom prst="rect">
            <a:avLst/>
          </a:prstGeom>
        </p:spPr>
        <p:txBody>
          <a:bodyPr vert="horz" wrap="square" lIns="0" tIns="12065" rIns="0" bIns="0" rtlCol="0">
            <a:spAutoFit/>
          </a:bodyPr>
          <a:lstStyle/>
          <a:p>
            <a:pPr marL="38100">
              <a:spcBef>
                <a:spcPts val="95"/>
              </a:spcBef>
            </a:pPr>
            <a:r>
              <a:rPr sz="1575" i="1" spc="15" baseline="-34391" dirty="0">
                <a:latin typeface="Arial"/>
                <a:cs typeface="Arial"/>
              </a:rPr>
              <a:t>η</a:t>
            </a:r>
            <a:r>
              <a:rPr sz="1500" spc="15" baseline="-36111" dirty="0" smtClean="0">
                <a:latin typeface="Microsoft Sans Serif"/>
                <a:cs typeface="Microsoft Sans Serif"/>
              </a:rPr>
              <a:t>=</a:t>
            </a:r>
            <a:r>
              <a:rPr lang="es-ES" sz="1500" spc="15" baseline="-36111" dirty="0" smtClean="0">
                <a:latin typeface="Microsoft Sans Serif"/>
                <a:cs typeface="Microsoft Sans Serif"/>
              </a:rPr>
              <a:t> </a:t>
            </a:r>
            <a:r>
              <a:rPr sz="600" spc="5" dirty="0" smtClean="0">
                <a:latin typeface="Microsoft Sans Serif"/>
                <a:cs typeface="Microsoft Sans Serif"/>
              </a:rPr>
              <a:t>22</a:t>
            </a:r>
            <a:r>
              <a:rPr sz="600" spc="-5" dirty="0" smtClean="0">
                <a:latin typeface="Microsoft Sans Serif"/>
                <a:cs typeface="Microsoft Sans Serif"/>
              </a:rPr>
              <a:t> </a:t>
            </a:r>
            <a:r>
              <a:rPr sz="600" spc="15" dirty="0">
                <a:latin typeface="Microsoft Sans Serif"/>
                <a:cs typeface="Microsoft Sans Serif"/>
              </a:rPr>
              <a:t>pulgadas</a:t>
            </a:r>
            <a:r>
              <a:rPr sz="600" spc="-10" dirty="0">
                <a:latin typeface="Microsoft Sans Serif"/>
                <a:cs typeface="Microsoft Sans Serif"/>
              </a:rPr>
              <a:t> </a:t>
            </a:r>
            <a:r>
              <a:rPr sz="600" spc="-5" dirty="0">
                <a:latin typeface="Microsoft Sans Serif"/>
                <a:cs typeface="Microsoft Sans Serif"/>
              </a:rPr>
              <a:t>(41 </a:t>
            </a:r>
            <a:r>
              <a:rPr sz="600" spc="55" dirty="0">
                <a:latin typeface="Microsoft Sans Serif"/>
                <a:cs typeface="Microsoft Sans Serif"/>
              </a:rPr>
              <a:t>/</a:t>
            </a:r>
            <a:r>
              <a:rPr sz="600" spc="-10" dirty="0">
                <a:latin typeface="Microsoft Sans Serif"/>
                <a:cs typeface="Microsoft Sans Serif"/>
              </a:rPr>
              <a:t> 3)</a:t>
            </a:r>
            <a:endParaRPr sz="600" dirty="0">
              <a:latin typeface="Microsoft Sans Serif"/>
              <a:cs typeface="Microsoft Sans Serif"/>
            </a:endParaRPr>
          </a:p>
        </p:txBody>
      </p:sp>
      <p:sp>
        <p:nvSpPr>
          <p:cNvPr id="22" name="object 22"/>
          <p:cNvSpPr txBox="1"/>
          <p:nvPr/>
        </p:nvSpPr>
        <p:spPr>
          <a:xfrm>
            <a:off x="7859711" y="3333748"/>
            <a:ext cx="349250" cy="166712"/>
          </a:xfrm>
          <a:prstGeom prst="rect">
            <a:avLst/>
          </a:prstGeom>
        </p:spPr>
        <p:txBody>
          <a:bodyPr vert="horz" wrap="square" lIns="0" tIns="12700" rIns="0" bIns="0" rtlCol="0">
            <a:spAutoFit/>
          </a:bodyPr>
          <a:lstStyle/>
          <a:p>
            <a:pPr marL="12700">
              <a:spcBef>
                <a:spcPts val="100"/>
              </a:spcBef>
            </a:pPr>
            <a:r>
              <a:rPr sz="1000" spc="-15" dirty="0">
                <a:latin typeface="Microsoft Sans Serif"/>
                <a:cs typeface="Microsoft Sans Serif"/>
              </a:rPr>
              <a:t>=</a:t>
            </a:r>
            <a:r>
              <a:rPr sz="1000" spc="-10" dirty="0">
                <a:latin typeface="Microsoft Sans Serif"/>
                <a:cs typeface="Microsoft Sans Serif"/>
              </a:rPr>
              <a:t>34%</a:t>
            </a:r>
            <a:endParaRPr sz="1000">
              <a:latin typeface="Microsoft Sans Serif"/>
              <a:cs typeface="Microsoft Sans Serif"/>
            </a:endParaRPr>
          </a:p>
        </p:txBody>
      </p:sp>
      <p:sp>
        <p:nvSpPr>
          <p:cNvPr id="23" name="object 23"/>
          <p:cNvSpPr txBox="1"/>
          <p:nvPr/>
        </p:nvSpPr>
        <p:spPr>
          <a:xfrm>
            <a:off x="5337111" y="3480180"/>
            <a:ext cx="4326255" cy="824865"/>
          </a:xfrm>
          <a:prstGeom prst="rect">
            <a:avLst/>
          </a:prstGeom>
        </p:spPr>
        <p:txBody>
          <a:bodyPr vert="horz" wrap="square" lIns="0" tIns="12700" rIns="0" bIns="0" rtlCol="0">
            <a:spAutoFit/>
          </a:bodyPr>
          <a:lstStyle/>
          <a:p>
            <a:pPr marR="201295" algn="ctr">
              <a:spcBef>
                <a:spcPts val="100"/>
              </a:spcBef>
            </a:pPr>
            <a:r>
              <a:rPr sz="600" spc="5" dirty="0">
                <a:latin typeface="Microsoft Sans Serif"/>
                <a:cs typeface="Microsoft Sans Serif"/>
              </a:rPr>
              <a:t>19</a:t>
            </a:r>
            <a:r>
              <a:rPr sz="600" spc="-15" dirty="0">
                <a:latin typeface="Microsoft Sans Serif"/>
                <a:cs typeface="Microsoft Sans Serif"/>
              </a:rPr>
              <a:t> </a:t>
            </a:r>
            <a:r>
              <a:rPr sz="600" spc="15" dirty="0">
                <a:latin typeface="Microsoft Sans Serif"/>
                <a:cs typeface="Microsoft Sans Serif"/>
              </a:rPr>
              <a:t>pulgadas</a:t>
            </a:r>
            <a:r>
              <a:rPr sz="600" spc="-10" dirty="0">
                <a:latin typeface="Microsoft Sans Serif"/>
                <a:cs typeface="Microsoft Sans Serif"/>
              </a:rPr>
              <a:t> </a:t>
            </a:r>
            <a:r>
              <a:rPr sz="600" spc="-5" dirty="0">
                <a:latin typeface="Microsoft Sans Serif"/>
                <a:cs typeface="Microsoft Sans Serif"/>
              </a:rPr>
              <a:t>(44</a:t>
            </a:r>
            <a:r>
              <a:rPr sz="600" spc="-10" dirty="0">
                <a:latin typeface="Microsoft Sans Serif"/>
                <a:cs typeface="Microsoft Sans Serif"/>
              </a:rPr>
              <a:t> </a:t>
            </a:r>
            <a:r>
              <a:rPr sz="600" spc="55" dirty="0">
                <a:latin typeface="Microsoft Sans Serif"/>
                <a:cs typeface="Microsoft Sans Serif"/>
              </a:rPr>
              <a:t>/</a:t>
            </a:r>
            <a:r>
              <a:rPr sz="600" spc="-10" dirty="0">
                <a:latin typeface="Microsoft Sans Serif"/>
                <a:cs typeface="Microsoft Sans Serif"/>
              </a:rPr>
              <a:t> </a:t>
            </a:r>
            <a:r>
              <a:rPr sz="600" dirty="0">
                <a:latin typeface="Microsoft Sans Serif"/>
                <a:cs typeface="Microsoft Sans Serif"/>
              </a:rPr>
              <a:t>0,006)</a:t>
            </a:r>
          </a:p>
          <a:p>
            <a:pPr>
              <a:spcBef>
                <a:spcPts val="5"/>
              </a:spcBef>
            </a:pPr>
            <a:endParaRPr sz="700" dirty="0">
              <a:latin typeface="Microsoft Sans Serif"/>
              <a:cs typeface="Microsoft Sans Serif"/>
            </a:endParaRPr>
          </a:p>
          <a:p>
            <a:pPr marL="12700" marR="5080">
              <a:lnSpc>
                <a:spcPct val="117600"/>
              </a:lnSpc>
            </a:pPr>
            <a:r>
              <a:rPr sz="850" spc="-5" dirty="0">
                <a:solidFill>
                  <a:srgbClr val="171514"/>
                </a:solidFill>
                <a:latin typeface="Microsoft Sans Serif"/>
                <a:cs typeface="Microsoft Sans Serif"/>
              </a:rPr>
              <a:t>Cabe </a:t>
            </a:r>
            <a:r>
              <a:rPr sz="850" spc="20" dirty="0">
                <a:solidFill>
                  <a:srgbClr val="171514"/>
                </a:solidFill>
                <a:latin typeface="Microsoft Sans Serif"/>
                <a:cs typeface="Microsoft Sans Serif"/>
              </a:rPr>
              <a:t>señalar </a:t>
            </a:r>
            <a:r>
              <a:rPr sz="850" spc="30" dirty="0">
                <a:solidFill>
                  <a:srgbClr val="171514"/>
                </a:solidFill>
                <a:latin typeface="Microsoft Sans Serif"/>
                <a:cs typeface="Microsoft Sans Serif"/>
              </a:rPr>
              <a:t>aquí </a:t>
            </a:r>
            <a:r>
              <a:rPr sz="850" spc="35" dirty="0">
                <a:solidFill>
                  <a:srgbClr val="171514"/>
                </a:solidFill>
                <a:latin typeface="Microsoft Sans Serif"/>
                <a:cs typeface="Microsoft Sans Serif"/>
              </a:rPr>
              <a:t>que </a:t>
            </a:r>
            <a:r>
              <a:rPr sz="850" spc="15" dirty="0">
                <a:solidFill>
                  <a:srgbClr val="171514"/>
                </a:solidFill>
                <a:latin typeface="Microsoft Sans Serif"/>
                <a:cs typeface="Microsoft Sans Serif"/>
              </a:rPr>
              <a:t>el </a:t>
            </a:r>
            <a:r>
              <a:rPr sz="850" spc="25" dirty="0">
                <a:solidFill>
                  <a:srgbClr val="171514"/>
                </a:solidFill>
                <a:latin typeface="Microsoft Sans Serif"/>
                <a:cs typeface="Microsoft Sans Serif"/>
              </a:rPr>
              <a:t>efecto</a:t>
            </a:r>
            <a:r>
              <a:rPr sz="850" spc="25" dirty="0">
                <a:solidFill>
                  <a:srgbClr val="171514"/>
                </a:solidFill>
                <a:latin typeface="Microsoft Sans Serif"/>
                <a:cs typeface="Microsoft Sans Serif"/>
              </a:rPr>
              <a:t> del </a:t>
            </a:r>
            <a:r>
              <a:rPr sz="850" spc="40" dirty="0" err="1" smtClean="0">
                <a:solidFill>
                  <a:srgbClr val="171514"/>
                </a:solidFill>
                <a:latin typeface="Microsoft Sans Serif"/>
                <a:cs typeface="Microsoft Sans Serif"/>
              </a:rPr>
              <a:t>diá</a:t>
            </a:r>
            <a:r>
              <a:rPr lang="es-ES" sz="850" spc="40" dirty="0" smtClean="0">
                <a:solidFill>
                  <a:srgbClr val="171514"/>
                </a:solidFill>
                <a:latin typeface="Microsoft Sans Serif"/>
                <a:cs typeface="Microsoft Sans Serif"/>
              </a:rPr>
              <a:t>m</a:t>
            </a:r>
            <a:r>
              <a:rPr sz="850" spc="40" dirty="0" smtClean="0">
                <a:solidFill>
                  <a:srgbClr val="171514"/>
                </a:solidFill>
                <a:latin typeface="Microsoft Sans Serif"/>
                <a:cs typeface="Microsoft Sans Serif"/>
              </a:rPr>
              <a:t> </a:t>
            </a:r>
            <a:r>
              <a:rPr sz="850" spc="25" dirty="0">
                <a:solidFill>
                  <a:srgbClr val="171514"/>
                </a:solidFill>
                <a:latin typeface="Microsoft Sans Serif"/>
                <a:cs typeface="Microsoft Sans Serif"/>
              </a:rPr>
              <a:t>del </a:t>
            </a:r>
            <a:r>
              <a:rPr sz="850" spc="35" dirty="0">
                <a:solidFill>
                  <a:srgbClr val="171514"/>
                </a:solidFill>
                <a:latin typeface="Microsoft Sans Serif"/>
                <a:cs typeface="Microsoft Sans Serif"/>
              </a:rPr>
              <a:t>conductor </a:t>
            </a:r>
            <a:r>
              <a:rPr sz="850" spc="25" dirty="0">
                <a:solidFill>
                  <a:srgbClr val="171514"/>
                </a:solidFill>
                <a:latin typeface="Microsoft Sans Serif"/>
                <a:cs typeface="Microsoft Sans Serif"/>
              </a:rPr>
              <a:t>de </a:t>
            </a:r>
            <a:r>
              <a:rPr sz="850" spc="40" dirty="0">
                <a:solidFill>
                  <a:srgbClr val="171514"/>
                </a:solidFill>
                <a:latin typeface="Microsoft Sans Serif"/>
                <a:cs typeface="Microsoft Sans Serif"/>
              </a:rPr>
              <a:t>tierra</a:t>
            </a:r>
            <a:r>
              <a:rPr sz="850" spc="40" dirty="0">
                <a:solidFill>
                  <a:srgbClr val="171514"/>
                </a:solidFill>
                <a:latin typeface="Microsoft Sans Serif"/>
                <a:cs typeface="Microsoft Sans Serif"/>
              </a:rPr>
              <a:t> </a:t>
            </a:r>
            <a:r>
              <a:rPr sz="850" spc="5" dirty="0">
                <a:solidFill>
                  <a:srgbClr val="171514"/>
                </a:solidFill>
                <a:latin typeface="Microsoft Sans Serif"/>
                <a:cs typeface="Microsoft Sans Serif"/>
              </a:rPr>
              <a:t>y </a:t>
            </a:r>
            <a:r>
              <a:rPr sz="850" spc="25" dirty="0">
                <a:solidFill>
                  <a:srgbClr val="171514"/>
                </a:solidFill>
                <a:latin typeface="Microsoft Sans Serif"/>
                <a:cs typeface="Microsoft Sans Serif"/>
              </a:rPr>
              <a:t>de </a:t>
            </a:r>
            <a:r>
              <a:rPr sz="850" spc="15" dirty="0" err="1" smtClean="0">
                <a:solidFill>
                  <a:srgbClr val="171514"/>
                </a:solidFill>
                <a:latin typeface="Microsoft Sans Serif"/>
                <a:cs typeface="Microsoft Sans Serif"/>
              </a:rPr>
              <a:t>su</a:t>
            </a:r>
            <a:r>
              <a:rPr lang="es-ES" sz="850" spc="15" dirty="0" smtClean="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distancia</a:t>
            </a:r>
            <a:r>
              <a:rPr sz="850" dirty="0" smtClean="0">
                <a:solidFill>
                  <a:srgbClr val="171514"/>
                </a:solidFill>
                <a:latin typeface="Microsoft Sans Serif"/>
                <a:cs typeface="Microsoft Sans Serif"/>
              </a:rPr>
              <a:t> </a:t>
            </a:r>
            <a:r>
              <a:rPr sz="850" dirty="0">
                <a:solidFill>
                  <a:srgbClr val="171514"/>
                </a:solidFill>
                <a:latin typeface="Microsoft Sans Serif"/>
                <a:cs typeface="Microsoft Sans Serif"/>
              </a:rPr>
              <a:t>a </a:t>
            </a:r>
            <a:r>
              <a:rPr sz="850" spc="50" dirty="0">
                <a:solidFill>
                  <a:srgbClr val="171514"/>
                </a:solidFill>
                <a:latin typeface="Microsoft Sans Serif"/>
                <a:cs typeface="Microsoft Sans Serif"/>
              </a:rPr>
              <a:t>un</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conductor</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potencia</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limitado</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ya </a:t>
            </a:r>
            <a:r>
              <a:rPr sz="850" spc="35" dirty="0">
                <a:solidFill>
                  <a:srgbClr val="171514"/>
                </a:solidFill>
                <a:latin typeface="Microsoft Sans Serif"/>
                <a:cs typeface="Microsoft Sans Serif"/>
              </a:rPr>
              <a:t>que</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estas </a:t>
            </a:r>
            <a:r>
              <a:rPr sz="850" spc="15" dirty="0">
                <a:solidFill>
                  <a:srgbClr val="171514"/>
                </a:solidFill>
                <a:latin typeface="Microsoft Sans Serif"/>
                <a:cs typeface="Microsoft Sans Serif"/>
              </a:rPr>
              <a:t>distancias</a:t>
            </a:r>
            <a:r>
              <a:rPr sz="850" dirty="0">
                <a:solidFill>
                  <a:srgbClr val="171514"/>
                </a:solidFill>
                <a:latin typeface="Microsoft Sans Serif"/>
                <a:cs typeface="Microsoft Sans Serif"/>
              </a:rPr>
              <a:t> </a:t>
            </a:r>
            <a:r>
              <a:rPr sz="850" spc="20" dirty="0" err="1">
                <a:solidFill>
                  <a:srgbClr val="171514"/>
                </a:solidFill>
                <a:latin typeface="Microsoft Sans Serif"/>
                <a:cs typeface="Microsoft Sans Serif"/>
              </a:rPr>
              <a:t>aparecen</a:t>
            </a:r>
            <a:r>
              <a:rPr sz="850" spc="5" dirty="0">
                <a:solidFill>
                  <a:srgbClr val="171514"/>
                </a:solidFill>
                <a:latin typeface="Microsoft Sans Serif"/>
                <a:cs typeface="Microsoft Sans Serif"/>
              </a:rPr>
              <a:t> </a:t>
            </a:r>
            <a:r>
              <a:rPr sz="850" spc="25" dirty="0" err="1" smtClean="0">
                <a:solidFill>
                  <a:srgbClr val="171514"/>
                </a:solidFill>
                <a:latin typeface="Microsoft Sans Serif"/>
                <a:cs typeface="Microsoft Sans Serif"/>
              </a:rPr>
              <a:t>en</a:t>
            </a:r>
            <a:r>
              <a:rPr lang="es-ES" sz="850" spc="25" dirty="0" smtClean="0">
                <a:solidFill>
                  <a:srgbClr val="171514"/>
                </a:solidFill>
                <a:latin typeface="Microsoft Sans Serif"/>
                <a:cs typeface="Microsoft Sans Serif"/>
              </a:rPr>
              <a:t> </a:t>
            </a:r>
            <a:r>
              <a:rPr sz="850" spc="15" dirty="0" smtClean="0">
                <a:solidFill>
                  <a:srgbClr val="171514"/>
                </a:solidFill>
                <a:latin typeface="Microsoft Sans Serif"/>
                <a:cs typeface="Microsoft Sans Serif"/>
              </a:rPr>
              <a:t>el</a:t>
            </a:r>
            <a:r>
              <a:rPr sz="850" spc="-10" dirty="0" smtClean="0">
                <a:solidFill>
                  <a:srgbClr val="171514"/>
                </a:solidFill>
                <a:latin typeface="Microsoft Sans Serif"/>
                <a:cs typeface="Microsoft Sans Serif"/>
              </a:rPr>
              <a:t> </a:t>
            </a:r>
            <a:r>
              <a:rPr sz="850" spc="50" dirty="0">
                <a:solidFill>
                  <a:srgbClr val="171514"/>
                </a:solidFill>
                <a:latin typeface="Microsoft Sans Serif"/>
                <a:cs typeface="Microsoft Sans Serif"/>
              </a:rPr>
              <a:t>término</a:t>
            </a:r>
            <a:r>
              <a:rPr sz="850" spc="-5" dirty="0">
                <a:solidFill>
                  <a:srgbClr val="171514"/>
                </a:solidFill>
                <a:latin typeface="Microsoft Sans Serif"/>
                <a:cs typeface="Microsoft Sans Serif"/>
              </a:rPr>
              <a:t> </a:t>
            </a:r>
            <a:r>
              <a:rPr sz="850" spc="30" dirty="0">
                <a:solidFill>
                  <a:srgbClr val="171514"/>
                </a:solidFill>
                <a:latin typeface="Microsoft Sans Serif"/>
                <a:cs typeface="Microsoft Sans Serif"/>
              </a:rPr>
              <a:t>logarítmico</a:t>
            </a:r>
            <a:r>
              <a:rPr sz="850" spc="30" dirty="0">
                <a:solidFill>
                  <a:srgbClr val="171514"/>
                </a:solidFill>
                <a:latin typeface="Microsoft Sans Serif"/>
                <a:cs typeface="Microsoft Sans Serif"/>
              </a:rPr>
              <a:t>.</a:t>
            </a:r>
            <a:endParaRPr sz="850" dirty="0">
              <a:latin typeface="Microsoft Sans Serif"/>
              <a:cs typeface="Microsoft Sans Serif"/>
            </a:endParaRPr>
          </a:p>
          <a:p>
            <a:pPr marL="165100">
              <a:spcBef>
                <a:spcPts val="330"/>
              </a:spcBef>
            </a:pP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intensidad</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campo</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eléctrico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dirección</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de</a:t>
            </a:r>
            <a:r>
              <a:rPr sz="700" i="1" spc="15" dirty="0">
                <a:solidFill>
                  <a:srgbClr val="171514"/>
                </a:solidFill>
                <a:latin typeface="Arial"/>
                <a:cs typeface="Arial"/>
              </a:rPr>
              <a:t>r</a:t>
            </a:r>
            <a:r>
              <a:rPr sz="400" spc="15" dirty="0">
                <a:solidFill>
                  <a:srgbClr val="171514"/>
                </a:solidFill>
                <a:latin typeface="Microsoft Sans Serif"/>
                <a:cs typeface="Microsoft Sans Serif"/>
              </a:rPr>
              <a:t>1</a:t>
            </a:r>
            <a:r>
              <a:rPr sz="700" spc="1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ecuación</a:t>
            </a:r>
            <a:r>
              <a:rPr sz="700" spc="-5" dirty="0">
                <a:solidFill>
                  <a:srgbClr val="171514"/>
                </a:solidFill>
                <a:latin typeface="Microsoft Sans Serif"/>
                <a:cs typeface="Microsoft Sans Serif"/>
              </a:rPr>
              <a:t> (8.14)</a:t>
            </a:r>
            <a:endParaRPr sz="700" dirty="0">
              <a:latin typeface="Microsoft Sans Serif"/>
              <a:cs typeface="Microsoft Sans Serif"/>
            </a:endParaRPr>
          </a:p>
        </p:txBody>
      </p:sp>
      <p:sp>
        <p:nvSpPr>
          <p:cNvPr id="24" name="object 24"/>
          <p:cNvSpPr txBox="1"/>
          <p:nvPr/>
        </p:nvSpPr>
        <p:spPr>
          <a:xfrm>
            <a:off x="6696153" y="4403688"/>
            <a:ext cx="1565910" cy="264160"/>
          </a:xfrm>
          <a:prstGeom prst="rect">
            <a:avLst/>
          </a:prstGeom>
        </p:spPr>
        <p:txBody>
          <a:bodyPr vert="horz" wrap="square" lIns="0" tIns="12065" rIns="0" bIns="0" rtlCol="0">
            <a:spAutoFit/>
          </a:bodyPr>
          <a:lstStyle/>
          <a:p>
            <a:pPr marL="596265">
              <a:lnSpc>
                <a:spcPts val="969"/>
              </a:lnSpc>
              <a:spcBef>
                <a:spcPts val="95"/>
              </a:spcBef>
              <a:tabLst>
                <a:tab pos="947419" algn="l"/>
                <a:tab pos="1224280" algn="l"/>
              </a:tabLst>
            </a:pPr>
            <a:r>
              <a:rPr sz="350" i="1" u="sng" spc="-20" dirty="0">
                <a:uFill>
                  <a:solidFill>
                    <a:srgbClr val="000000"/>
                  </a:solidFill>
                </a:uFill>
                <a:latin typeface="Arial"/>
                <a:cs typeface="Arial"/>
              </a:rPr>
              <a:t>PAG</a:t>
            </a:r>
            <a:r>
              <a:rPr sz="350" i="1" spc="-20" dirty="0">
                <a:latin typeface="Arial"/>
                <a:cs typeface="Arial"/>
              </a:rPr>
              <a:t>	</a:t>
            </a:r>
            <a:r>
              <a:rPr sz="1050" i="1" u="sng" spc="30" dirty="0">
                <a:uFill>
                  <a:solidFill>
                    <a:srgbClr val="000000"/>
                  </a:solidFill>
                </a:uFill>
                <a:latin typeface="Arial"/>
                <a:cs typeface="Arial"/>
              </a:rPr>
              <a:t>h	</a:t>
            </a:r>
            <a:r>
              <a:rPr sz="1050" i="1" u="sng" spc="35" dirty="0">
                <a:uFill>
                  <a:solidFill>
                    <a:srgbClr val="000000"/>
                  </a:solidFill>
                </a:uFill>
                <a:latin typeface="Arial"/>
                <a:cs typeface="Arial"/>
              </a:rPr>
              <a:t>mi</a:t>
            </a:r>
            <a:r>
              <a:rPr sz="600" i="1" u="sng" spc="35" dirty="0">
                <a:uFill>
                  <a:solidFill>
                    <a:srgbClr val="000000"/>
                  </a:solidFill>
                </a:uFill>
                <a:latin typeface="Arial"/>
                <a:cs typeface="Arial"/>
              </a:rPr>
              <a:t>o</a:t>
            </a:r>
            <a:r>
              <a:rPr sz="600" i="1" u="sng" spc="-10" dirty="0">
                <a:uFill>
                  <a:solidFill>
                    <a:srgbClr val="000000"/>
                  </a:solidFill>
                </a:uFill>
                <a:latin typeface="Arial"/>
                <a:cs typeface="Arial"/>
              </a:rPr>
              <a:t> </a:t>
            </a:r>
            <a:endParaRPr sz="600">
              <a:latin typeface="Arial"/>
              <a:cs typeface="Arial"/>
            </a:endParaRPr>
          </a:p>
          <a:p>
            <a:pPr marL="38100">
              <a:lnSpc>
                <a:spcPts val="910"/>
              </a:lnSpc>
              <a:tabLst>
                <a:tab pos="739775" algn="l"/>
              </a:tabLst>
            </a:pPr>
            <a:r>
              <a:rPr sz="1000" i="1" spc="35" dirty="0">
                <a:latin typeface="Arial"/>
                <a:cs typeface="Arial"/>
              </a:rPr>
              <a:t>mi</a:t>
            </a:r>
            <a:r>
              <a:rPr sz="550" i="1" spc="5" dirty="0">
                <a:latin typeface="Arial"/>
                <a:cs typeface="Arial"/>
              </a:rPr>
              <a:t>Pr</a:t>
            </a:r>
            <a:r>
              <a:rPr sz="450" spc="5" dirty="0">
                <a:latin typeface="Microsoft Sans Serif"/>
                <a:cs typeface="Microsoft Sans Serif"/>
              </a:rPr>
              <a:t>1</a:t>
            </a:r>
            <a:r>
              <a:rPr sz="950" spc="-15" dirty="0">
                <a:latin typeface="Microsoft Sans Serif"/>
                <a:cs typeface="Microsoft Sans Serif"/>
              </a:rPr>
              <a:t>=</a:t>
            </a:r>
            <a:r>
              <a:rPr sz="950" spc="-10" dirty="0">
                <a:latin typeface="Microsoft Sans Serif"/>
                <a:cs typeface="Microsoft Sans Serif"/>
              </a:rPr>
              <a:t> </a:t>
            </a:r>
            <a:r>
              <a:rPr sz="950" spc="105" dirty="0">
                <a:latin typeface="Lucida Sans Unicode"/>
                <a:cs typeface="Lucida Sans Unicode"/>
              </a:rPr>
              <a:t>− </a:t>
            </a:r>
            <a:r>
              <a:rPr sz="900" u="sng" spc="-67" baseline="60185" dirty="0">
                <a:uFill>
                  <a:solidFill>
                    <a:srgbClr val="000000"/>
                  </a:solidFill>
                </a:uFill>
                <a:latin typeface="Lucida Sans Unicode"/>
                <a:cs typeface="Lucida Sans Unicode"/>
              </a:rPr>
              <a:t>∂</a:t>
            </a:r>
            <a:r>
              <a:rPr sz="900" i="1" u="sng" spc="-67" baseline="60185" dirty="0">
                <a:uFill>
                  <a:solidFill>
                    <a:srgbClr val="000000"/>
                  </a:solidFill>
                </a:uFill>
                <a:latin typeface="Arial"/>
                <a:cs typeface="Arial"/>
              </a:rPr>
              <a:t>V</a:t>
            </a:r>
            <a:r>
              <a:rPr sz="900" i="1" baseline="60185" dirty="0">
                <a:latin typeface="Arial"/>
                <a:cs typeface="Arial"/>
              </a:rPr>
              <a:t>	</a:t>
            </a:r>
            <a:r>
              <a:rPr sz="1000" spc="-15" dirty="0">
                <a:latin typeface="Microsoft Sans Serif"/>
                <a:cs typeface="Microsoft Sans Serif"/>
              </a:rPr>
              <a:t>=</a:t>
            </a:r>
            <a:r>
              <a:rPr sz="1000" spc="-10" dirty="0">
                <a:latin typeface="Microsoft Sans Serif"/>
                <a:cs typeface="Microsoft Sans Serif"/>
              </a:rPr>
              <a:t> </a:t>
            </a:r>
            <a:r>
              <a:rPr sz="1000" spc="110" dirty="0">
                <a:latin typeface="Lucida Sans Unicode"/>
                <a:cs typeface="Lucida Sans Unicode"/>
              </a:rPr>
              <a:t>−</a:t>
            </a:r>
            <a:endParaRPr sz="1000">
              <a:latin typeface="Lucida Sans Unicode"/>
              <a:cs typeface="Lucida Sans Unicode"/>
            </a:endParaRPr>
          </a:p>
        </p:txBody>
      </p:sp>
      <p:sp>
        <p:nvSpPr>
          <p:cNvPr id="25" name="object 25"/>
          <p:cNvSpPr txBox="1"/>
          <p:nvPr/>
        </p:nvSpPr>
        <p:spPr>
          <a:xfrm>
            <a:off x="5337159" y="4579488"/>
            <a:ext cx="2854325" cy="447675"/>
          </a:xfrm>
          <a:prstGeom prst="rect">
            <a:avLst/>
          </a:prstGeom>
        </p:spPr>
        <p:txBody>
          <a:bodyPr vert="horz" wrap="square" lIns="0" tIns="12065" rIns="0" bIns="0" rtlCol="0">
            <a:spAutoFit/>
          </a:bodyPr>
          <a:lstStyle/>
          <a:p>
            <a:pPr marL="1890395">
              <a:spcBef>
                <a:spcPts val="95"/>
              </a:spcBef>
              <a:tabLst>
                <a:tab pos="2298065" algn="l"/>
              </a:tabLst>
            </a:pPr>
            <a:r>
              <a:rPr sz="1000" spc="-75" dirty="0">
                <a:latin typeface="Lucida Sans Unicode"/>
                <a:cs typeface="Lucida Sans Unicode"/>
              </a:rPr>
              <a:t>∂</a:t>
            </a:r>
            <a:r>
              <a:rPr sz="1050" i="1" spc="60" dirty="0">
                <a:latin typeface="Arial"/>
                <a:cs typeface="Arial"/>
              </a:rPr>
              <a:t>r</a:t>
            </a:r>
            <a:r>
              <a:rPr sz="600" spc="5" dirty="0">
                <a:latin typeface="Microsoft Sans Serif"/>
                <a:cs typeface="Microsoft Sans Serif"/>
              </a:rPr>
              <a:t>1	</a:t>
            </a:r>
            <a:r>
              <a:rPr sz="1000" i="1" spc="55" dirty="0">
                <a:latin typeface="Arial"/>
                <a:cs typeface="Arial"/>
              </a:rPr>
              <a:t>r</a:t>
            </a:r>
            <a:r>
              <a:rPr sz="550" spc="5" dirty="0">
                <a:latin typeface="Microsoft Sans Serif"/>
                <a:cs typeface="Microsoft Sans Serif"/>
              </a:rPr>
              <a:t>1</a:t>
            </a:r>
            <a:r>
              <a:rPr sz="950" spc="10" dirty="0">
                <a:latin typeface="Microsoft Sans Serif"/>
                <a:cs typeface="Microsoft Sans Serif"/>
              </a:rPr>
              <a:t>en(2</a:t>
            </a:r>
            <a:r>
              <a:rPr sz="1000" i="1" spc="30" dirty="0">
                <a:latin typeface="Arial"/>
                <a:cs typeface="Arial"/>
              </a:rPr>
              <a:t>h</a:t>
            </a:r>
            <a:r>
              <a:rPr sz="950" spc="85" dirty="0">
                <a:latin typeface="Microsoft Sans Serif"/>
                <a:cs typeface="Microsoft Sans Serif"/>
              </a:rPr>
              <a:t>/</a:t>
            </a:r>
            <a:r>
              <a:rPr sz="1000" i="1" spc="55" dirty="0">
                <a:latin typeface="Arial"/>
                <a:cs typeface="Arial"/>
              </a:rPr>
              <a:t>r</a:t>
            </a:r>
            <a:r>
              <a:rPr sz="950" spc="-35" dirty="0">
                <a:latin typeface="Microsoft Sans Serif"/>
                <a:cs typeface="Microsoft Sans Serif"/>
              </a:rPr>
              <a:t>)</a:t>
            </a:r>
            <a:endParaRPr sz="950">
              <a:latin typeface="Microsoft Sans Serif"/>
              <a:cs typeface="Microsoft Sans Serif"/>
            </a:endParaRPr>
          </a:p>
          <a:p>
            <a:pPr marL="12700">
              <a:spcBef>
                <a:spcPts val="870"/>
              </a:spcBef>
            </a:pPr>
            <a:r>
              <a:rPr sz="950" spc="5" dirty="0">
                <a:solidFill>
                  <a:srgbClr val="171514"/>
                </a:solidFill>
                <a:latin typeface="Microsoft Sans Serif"/>
                <a:cs typeface="Microsoft Sans Serif"/>
              </a:rPr>
              <a:t>y</a:t>
            </a:r>
            <a:r>
              <a:rPr sz="950" spc="-15" dirty="0">
                <a:solidFill>
                  <a:srgbClr val="171514"/>
                </a:solidFill>
                <a:latin typeface="Microsoft Sans Serif"/>
                <a:cs typeface="Microsoft Sans Serif"/>
              </a:rPr>
              <a:t> </a:t>
            </a:r>
            <a:r>
              <a:rPr sz="950" spc="30" dirty="0">
                <a:solidFill>
                  <a:srgbClr val="171514"/>
                </a:solidFill>
                <a:latin typeface="Microsoft Sans Serif"/>
                <a:cs typeface="Microsoft Sans Serif"/>
              </a:rPr>
              <a:t>en</a:t>
            </a:r>
            <a:r>
              <a:rPr sz="950" spc="-10" dirty="0">
                <a:solidFill>
                  <a:srgbClr val="171514"/>
                </a:solidFill>
                <a:latin typeface="Microsoft Sans Serif"/>
                <a:cs typeface="Microsoft Sans Serif"/>
              </a:rPr>
              <a:t> </a:t>
            </a:r>
            <a:r>
              <a:rPr sz="950" spc="15" dirty="0">
                <a:solidFill>
                  <a:srgbClr val="171514"/>
                </a:solidFill>
                <a:latin typeface="Microsoft Sans Serif"/>
                <a:cs typeface="Microsoft Sans Serif"/>
              </a:rPr>
              <a:t>la</a:t>
            </a:r>
            <a:r>
              <a:rPr sz="950" spc="-10" dirty="0">
                <a:solidFill>
                  <a:srgbClr val="171514"/>
                </a:solidFill>
                <a:latin typeface="Microsoft Sans Serif"/>
                <a:cs typeface="Microsoft Sans Serif"/>
              </a:rPr>
              <a:t> </a:t>
            </a:r>
            <a:r>
              <a:rPr sz="950" spc="25" dirty="0">
                <a:solidFill>
                  <a:srgbClr val="171514"/>
                </a:solidFill>
                <a:latin typeface="Microsoft Sans Serif"/>
                <a:cs typeface="Microsoft Sans Serif"/>
              </a:rPr>
              <a:t>superficie</a:t>
            </a:r>
            <a:r>
              <a:rPr sz="950" spc="-10" dirty="0">
                <a:solidFill>
                  <a:srgbClr val="171514"/>
                </a:solidFill>
                <a:latin typeface="Microsoft Sans Serif"/>
                <a:cs typeface="Microsoft Sans Serif"/>
              </a:rPr>
              <a:t> </a:t>
            </a:r>
            <a:r>
              <a:rPr sz="950" spc="30" dirty="0">
                <a:solidFill>
                  <a:srgbClr val="171514"/>
                </a:solidFill>
                <a:latin typeface="Microsoft Sans Serif"/>
                <a:cs typeface="Microsoft Sans Serif"/>
              </a:rPr>
              <a:t>del</a:t>
            </a:r>
            <a:r>
              <a:rPr sz="950" spc="-10" dirty="0">
                <a:solidFill>
                  <a:srgbClr val="171514"/>
                </a:solidFill>
                <a:latin typeface="Microsoft Sans Serif"/>
                <a:cs typeface="Microsoft Sans Serif"/>
              </a:rPr>
              <a:t> </a:t>
            </a:r>
            <a:r>
              <a:rPr sz="950" spc="40" dirty="0">
                <a:solidFill>
                  <a:srgbClr val="171514"/>
                </a:solidFill>
                <a:latin typeface="Microsoft Sans Serif"/>
                <a:cs typeface="Microsoft Sans Serif"/>
              </a:rPr>
              <a:t>conductor</a:t>
            </a:r>
            <a:r>
              <a:rPr sz="950" spc="-10" dirty="0">
                <a:solidFill>
                  <a:srgbClr val="171514"/>
                </a:solidFill>
                <a:latin typeface="Microsoft Sans Serif"/>
                <a:cs typeface="Microsoft Sans Serif"/>
              </a:rPr>
              <a:t> </a:t>
            </a:r>
            <a:r>
              <a:rPr sz="950" spc="5" dirty="0">
                <a:solidFill>
                  <a:srgbClr val="171514"/>
                </a:solidFill>
                <a:latin typeface="Microsoft Sans Serif"/>
                <a:cs typeface="Microsoft Sans Serif"/>
              </a:rPr>
              <a:t>(</a:t>
            </a:r>
            <a:r>
              <a:rPr sz="1000" i="1" spc="5" dirty="0">
                <a:solidFill>
                  <a:srgbClr val="171514"/>
                </a:solidFill>
                <a:latin typeface="Arial"/>
                <a:cs typeface="Arial"/>
              </a:rPr>
              <a:t>r</a:t>
            </a:r>
            <a:r>
              <a:rPr sz="550" spc="5" dirty="0">
                <a:solidFill>
                  <a:srgbClr val="171514"/>
                </a:solidFill>
                <a:latin typeface="Microsoft Sans Serif"/>
                <a:cs typeface="Microsoft Sans Serif"/>
              </a:rPr>
              <a:t>1</a:t>
            </a:r>
            <a:r>
              <a:rPr sz="950" spc="5" dirty="0">
                <a:solidFill>
                  <a:srgbClr val="171514"/>
                </a:solidFill>
                <a:latin typeface="Microsoft Sans Serif"/>
                <a:cs typeface="Microsoft Sans Serif"/>
              </a:rPr>
              <a:t>=</a:t>
            </a:r>
            <a:r>
              <a:rPr sz="1000" i="1" spc="5" dirty="0">
                <a:solidFill>
                  <a:srgbClr val="171514"/>
                </a:solidFill>
                <a:latin typeface="Arial"/>
                <a:cs typeface="Arial"/>
              </a:rPr>
              <a:t>r</a:t>
            </a:r>
            <a:r>
              <a:rPr sz="950" spc="5" dirty="0">
                <a:solidFill>
                  <a:srgbClr val="171514"/>
                </a:solidFill>
                <a:latin typeface="Microsoft Sans Serif"/>
                <a:cs typeface="Microsoft Sans Serif"/>
              </a:rPr>
              <a:t>)</a:t>
            </a:r>
            <a:endParaRPr sz="950">
              <a:latin typeface="Microsoft Sans Serif"/>
              <a:cs typeface="Microsoft Sans Serif"/>
            </a:endParaRPr>
          </a:p>
        </p:txBody>
      </p:sp>
      <p:sp>
        <p:nvSpPr>
          <p:cNvPr id="26" name="object 26"/>
          <p:cNvSpPr txBox="1"/>
          <p:nvPr/>
        </p:nvSpPr>
        <p:spPr>
          <a:xfrm>
            <a:off x="6975473" y="5119113"/>
            <a:ext cx="1014730" cy="263525"/>
          </a:xfrm>
          <a:prstGeom prst="rect">
            <a:avLst/>
          </a:prstGeom>
        </p:spPr>
        <p:txBody>
          <a:bodyPr vert="horz" wrap="square" lIns="0" tIns="12065" rIns="0" bIns="0" rtlCol="0">
            <a:spAutoFit/>
          </a:bodyPr>
          <a:lstStyle/>
          <a:p>
            <a:pPr marL="401320">
              <a:lnSpc>
                <a:spcPts val="969"/>
              </a:lnSpc>
              <a:spcBef>
                <a:spcPts val="95"/>
              </a:spcBef>
              <a:tabLst>
                <a:tab pos="673100" algn="l"/>
              </a:tabLst>
            </a:pPr>
            <a:r>
              <a:rPr sz="1050" i="1" u="sng" spc="30" dirty="0">
                <a:uFill>
                  <a:solidFill>
                    <a:srgbClr val="000000"/>
                  </a:solidFill>
                </a:uFill>
                <a:latin typeface="Arial"/>
                <a:cs typeface="Arial"/>
              </a:rPr>
              <a:t>h	</a:t>
            </a:r>
            <a:r>
              <a:rPr sz="1050" i="1" u="sng" spc="35" dirty="0">
                <a:uFill>
                  <a:solidFill>
                    <a:srgbClr val="000000"/>
                  </a:solidFill>
                </a:uFill>
                <a:latin typeface="Arial"/>
                <a:cs typeface="Arial"/>
              </a:rPr>
              <a:t>mi</a:t>
            </a:r>
            <a:r>
              <a:rPr sz="600" i="1" u="sng" spc="35" dirty="0">
                <a:uFill>
                  <a:solidFill>
                    <a:srgbClr val="000000"/>
                  </a:solidFill>
                </a:uFill>
                <a:latin typeface="Arial"/>
                <a:cs typeface="Arial"/>
              </a:rPr>
              <a:t>o</a:t>
            </a:r>
            <a:r>
              <a:rPr sz="600" i="1" u="sng" spc="-5" dirty="0">
                <a:uFill>
                  <a:solidFill>
                    <a:srgbClr val="000000"/>
                  </a:solidFill>
                </a:uFill>
                <a:latin typeface="Arial"/>
                <a:cs typeface="Arial"/>
              </a:rPr>
              <a:t> </a:t>
            </a:r>
            <a:endParaRPr sz="600" dirty="0">
              <a:latin typeface="Arial"/>
              <a:cs typeface="Arial"/>
            </a:endParaRPr>
          </a:p>
          <a:p>
            <a:pPr marL="38100">
              <a:lnSpc>
                <a:spcPts val="910"/>
              </a:lnSpc>
            </a:pPr>
            <a:r>
              <a:rPr sz="550" i="1" spc="20" dirty="0" smtClean="0">
                <a:latin typeface="Arial"/>
                <a:cs typeface="Arial"/>
              </a:rPr>
              <a:t>mi</a:t>
            </a:r>
            <a:r>
              <a:rPr lang="es-ES" sz="350" i="1" spc="20" dirty="0" smtClean="0">
                <a:latin typeface="Arial"/>
                <a:cs typeface="Arial"/>
              </a:rPr>
              <a:t>g</a:t>
            </a:r>
            <a:r>
              <a:rPr sz="550" spc="20" dirty="0" smtClean="0">
                <a:latin typeface="Microsoft Sans Serif"/>
                <a:cs typeface="Microsoft Sans Serif"/>
              </a:rPr>
              <a:t>=</a:t>
            </a:r>
            <a:r>
              <a:rPr sz="550" spc="-20" dirty="0" smtClean="0">
                <a:latin typeface="Microsoft Sans Serif"/>
                <a:cs typeface="Microsoft Sans Serif"/>
              </a:rPr>
              <a:t> </a:t>
            </a:r>
            <a:r>
              <a:rPr sz="550" spc="60" dirty="0">
                <a:latin typeface="Lucida Sans Unicode"/>
                <a:cs typeface="Lucida Sans Unicode"/>
              </a:rPr>
              <a:t>−</a:t>
            </a:r>
            <a:r>
              <a:rPr sz="550" spc="155" dirty="0">
                <a:latin typeface="Lucida Sans Unicode"/>
                <a:cs typeface="Lucida Sans Unicode"/>
              </a:rPr>
              <a:t> </a:t>
            </a:r>
            <a:r>
              <a:rPr sz="1500" i="1" spc="37" baseline="-41666" dirty="0">
                <a:latin typeface="Arial"/>
                <a:cs typeface="Arial"/>
              </a:rPr>
              <a:t>r</a:t>
            </a:r>
            <a:r>
              <a:rPr sz="1425" spc="37" baseline="-43859" dirty="0">
                <a:latin typeface="Microsoft Sans Serif"/>
                <a:cs typeface="Microsoft Sans Serif"/>
              </a:rPr>
              <a:t>en</a:t>
            </a:r>
            <a:r>
              <a:rPr sz="1425" spc="37" baseline="-43859" dirty="0">
                <a:latin typeface="Microsoft Sans Serif"/>
                <a:cs typeface="Microsoft Sans Serif"/>
              </a:rPr>
              <a:t>(2</a:t>
            </a:r>
            <a:r>
              <a:rPr sz="1500" i="1" spc="37" baseline="-41666" dirty="0">
                <a:latin typeface="Arial"/>
                <a:cs typeface="Arial"/>
              </a:rPr>
              <a:t>h</a:t>
            </a:r>
            <a:r>
              <a:rPr sz="1425" spc="37" baseline="-43859" dirty="0">
                <a:latin typeface="Microsoft Sans Serif"/>
                <a:cs typeface="Microsoft Sans Serif"/>
              </a:rPr>
              <a:t>/</a:t>
            </a:r>
            <a:r>
              <a:rPr sz="1500" i="1" spc="37" baseline="-41666" dirty="0">
                <a:latin typeface="Arial"/>
                <a:cs typeface="Arial"/>
              </a:rPr>
              <a:t>r</a:t>
            </a:r>
            <a:r>
              <a:rPr sz="1425" spc="37" baseline="-43859" dirty="0">
                <a:latin typeface="Microsoft Sans Serif"/>
                <a:cs typeface="Microsoft Sans Serif"/>
              </a:rPr>
              <a:t>)</a:t>
            </a:r>
            <a:endParaRPr sz="1425" baseline="-43859" dirty="0">
              <a:latin typeface="Microsoft Sans Serif"/>
              <a:cs typeface="Microsoft Sans Serif"/>
            </a:endParaRPr>
          </a:p>
        </p:txBody>
      </p:sp>
      <p:sp>
        <p:nvSpPr>
          <p:cNvPr id="27" name="object 27"/>
          <p:cNvSpPr txBox="1"/>
          <p:nvPr/>
        </p:nvSpPr>
        <p:spPr>
          <a:xfrm>
            <a:off x="9317775" y="5223893"/>
            <a:ext cx="304800" cy="143629"/>
          </a:xfrm>
          <a:prstGeom prst="rect">
            <a:avLst/>
          </a:prstGeom>
        </p:spPr>
        <p:txBody>
          <a:bodyPr vert="horz" wrap="square" lIns="0" tIns="12700" rIns="0" bIns="0" rtlCol="0">
            <a:spAutoFit/>
          </a:bodyPr>
          <a:lstStyle/>
          <a:p>
            <a:pPr marL="12700">
              <a:spcBef>
                <a:spcPts val="100"/>
              </a:spcBef>
            </a:pPr>
            <a:r>
              <a:rPr sz="850" spc="-5" dirty="0">
                <a:solidFill>
                  <a:srgbClr val="171514"/>
                </a:solidFill>
                <a:latin typeface="Microsoft Sans Serif"/>
                <a:cs typeface="Microsoft Sans Serif"/>
              </a:rPr>
              <a:t>(8.17)</a:t>
            </a:r>
            <a:endParaRPr sz="850">
              <a:latin typeface="Microsoft Sans Serif"/>
              <a:cs typeface="Microsoft Sans Serif"/>
            </a:endParaRPr>
          </a:p>
        </p:txBody>
      </p:sp>
      <p:sp>
        <p:nvSpPr>
          <p:cNvPr id="28" name="object 28"/>
          <p:cNvSpPr txBox="1"/>
          <p:nvPr/>
        </p:nvSpPr>
        <p:spPr>
          <a:xfrm>
            <a:off x="5337214" y="5556614"/>
            <a:ext cx="4179570" cy="477520"/>
          </a:xfrm>
          <a:prstGeom prst="rect">
            <a:avLst/>
          </a:prstGeom>
        </p:spPr>
        <p:txBody>
          <a:bodyPr vert="horz" wrap="square" lIns="0" tIns="6985" rIns="0" bIns="0" rtlCol="0">
            <a:spAutoFit/>
          </a:bodyPr>
          <a:lstStyle/>
          <a:p>
            <a:pPr marL="12700" marR="5080">
              <a:lnSpc>
                <a:spcPct val="125000"/>
              </a:lnSpc>
              <a:spcBef>
                <a:spcPts val="55"/>
              </a:spcBef>
            </a:pPr>
            <a:r>
              <a:rPr sz="800" spc="-3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signo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negativo</a:t>
            </a:r>
            <a:r>
              <a:rPr sz="800" spc="5" dirty="0">
                <a:solidFill>
                  <a:srgbClr val="171514"/>
                </a:solidFill>
                <a:latin typeface="Microsoft Sans Serif"/>
                <a:cs typeface="Microsoft Sans Serif"/>
              </a:rPr>
              <a:t> </a:t>
            </a:r>
            <a:r>
              <a:rPr sz="800" spc="20" dirty="0">
                <a:solidFill>
                  <a:srgbClr val="171514"/>
                </a:solidFill>
                <a:latin typeface="Microsoft Sans Serif"/>
                <a:cs typeface="Microsoft Sans Serif"/>
              </a:rPr>
              <a:t>indica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dirección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campo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hacia</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superficie</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conductor</a:t>
            </a:r>
            <a:r>
              <a:rPr sz="800" spc="30" dirty="0" smtClean="0">
                <a:solidFill>
                  <a:srgbClr val="171514"/>
                </a:solidFill>
                <a:latin typeface="Microsoft Sans Serif"/>
                <a:cs typeface="Microsoft Sans Serif"/>
              </a:rPr>
              <a:t>;</a:t>
            </a:r>
            <a:r>
              <a:rPr lang="es-ES" sz="800" spc="30" dirty="0" smtClean="0">
                <a:solidFill>
                  <a:srgbClr val="171514"/>
                </a:solidFill>
                <a:latin typeface="Microsoft Sans Serif"/>
                <a:cs typeface="Microsoft Sans Serif"/>
              </a:rPr>
              <a:t> </a:t>
            </a:r>
            <a:r>
              <a:rPr sz="800" spc="30" dirty="0" err="1" smtClean="0">
                <a:solidFill>
                  <a:srgbClr val="171514"/>
                </a:solidFill>
                <a:latin typeface="Microsoft Sans Serif"/>
                <a:cs typeface="Microsoft Sans Serif"/>
              </a:rPr>
              <a:t>utilizando</a:t>
            </a:r>
            <a:r>
              <a:rPr sz="800" spc="3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los valores </a:t>
            </a:r>
            <a:r>
              <a:rPr sz="800" spc="30" dirty="0">
                <a:solidFill>
                  <a:srgbClr val="171514"/>
                </a:solidFill>
                <a:latin typeface="Microsoft Sans Serif"/>
                <a:cs typeface="Microsoft Sans Serif"/>
              </a:rPr>
              <a:t>anteriores </a:t>
            </a:r>
            <a:r>
              <a:rPr sz="800" spc="15" dirty="0">
                <a:solidFill>
                  <a:srgbClr val="171514"/>
                </a:solidFill>
                <a:latin typeface="Microsoft Sans Serif"/>
                <a:cs typeface="Microsoft Sans Serif"/>
              </a:rPr>
              <a:t>(</a:t>
            </a:r>
            <a:r>
              <a:rPr sz="800" i="1" spc="15" dirty="0">
                <a:solidFill>
                  <a:srgbClr val="171514"/>
                </a:solidFill>
                <a:latin typeface="Arial"/>
                <a:cs typeface="Arial"/>
              </a:rPr>
              <a:t>h</a:t>
            </a:r>
            <a:r>
              <a:rPr sz="800" spc="15" dirty="0">
                <a:solidFill>
                  <a:srgbClr val="171514"/>
                </a:solidFill>
                <a:latin typeface="Microsoft Sans Serif"/>
                <a:cs typeface="Microsoft Sans Serif"/>
              </a:rPr>
              <a:t>=22m,</a:t>
            </a:r>
            <a:r>
              <a:rPr sz="800" i="1" spc="15" dirty="0">
                <a:solidFill>
                  <a:srgbClr val="171514"/>
                </a:solidFill>
                <a:latin typeface="Arial"/>
                <a:cs typeface="Arial"/>
              </a:rPr>
              <a:t>r</a:t>
            </a:r>
            <a:r>
              <a:rPr sz="800" spc="15" dirty="0">
                <a:solidFill>
                  <a:srgbClr val="171514"/>
                </a:solidFill>
                <a:latin typeface="Microsoft Sans Serif"/>
                <a:cs typeface="Microsoft Sans Serif"/>
              </a:rPr>
              <a:t>=6 </a:t>
            </a:r>
            <a:r>
              <a:rPr sz="800" spc="45" dirty="0">
                <a:solidFill>
                  <a:srgbClr val="171514"/>
                </a:solidFill>
                <a:latin typeface="Microsoft Sans Serif"/>
                <a:cs typeface="Microsoft Sans Serif"/>
              </a:rPr>
              <a:t>mm) </a:t>
            </a:r>
            <a:r>
              <a:rPr sz="800" spc="30" dirty="0">
                <a:solidFill>
                  <a:srgbClr val="171514"/>
                </a:solidFill>
                <a:latin typeface="Microsoft Sans Serif"/>
                <a:cs typeface="Microsoft Sans Serif"/>
              </a:rPr>
              <a:t>encontramos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15" dirty="0" err="1">
                <a:solidFill>
                  <a:srgbClr val="171514"/>
                </a:solidFill>
                <a:latin typeface="Microsoft Sans Serif"/>
                <a:cs typeface="Microsoft Sans Serif"/>
              </a:rPr>
              <a:t>ecuación</a:t>
            </a:r>
            <a:r>
              <a:rPr sz="800" spc="15" dirty="0">
                <a:solidFill>
                  <a:srgbClr val="171514"/>
                </a:solidFill>
                <a:latin typeface="Microsoft Sans Serif"/>
                <a:cs typeface="Microsoft Sans Serif"/>
              </a:rPr>
              <a:t> </a:t>
            </a:r>
            <a:r>
              <a:rPr sz="800" spc="35" dirty="0" smtClean="0">
                <a:solidFill>
                  <a:srgbClr val="171514"/>
                </a:solidFill>
                <a:latin typeface="Microsoft Sans Serif"/>
                <a:cs typeface="Microsoft Sans Serif"/>
              </a:rPr>
              <a:t>anterior</a:t>
            </a:r>
            <a:r>
              <a:rPr lang="es-ES" sz="800" spc="3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endParaRPr sz="800" dirty="0">
              <a:latin typeface="Microsoft Sans Serif"/>
              <a:cs typeface="Microsoft Sans Serif"/>
            </a:endParaRPr>
          </a:p>
        </p:txBody>
      </p:sp>
      <p:sp>
        <p:nvSpPr>
          <p:cNvPr id="29" name="object 29"/>
          <p:cNvSpPr txBox="1"/>
          <p:nvPr/>
        </p:nvSpPr>
        <p:spPr>
          <a:xfrm>
            <a:off x="7177040" y="6155439"/>
            <a:ext cx="301625" cy="143629"/>
          </a:xfrm>
          <a:prstGeom prst="rect">
            <a:avLst/>
          </a:prstGeom>
        </p:spPr>
        <p:txBody>
          <a:bodyPr vert="horz" wrap="square" lIns="0" tIns="12700" rIns="0" bIns="0" rtlCol="0">
            <a:spAutoFit/>
          </a:bodyPr>
          <a:lstStyle/>
          <a:p>
            <a:pPr marL="12700">
              <a:spcBef>
                <a:spcPts val="100"/>
              </a:spcBef>
            </a:pPr>
            <a:r>
              <a:rPr sz="850" spc="5" dirty="0">
                <a:latin typeface="Microsoft Sans Serif"/>
                <a:cs typeface="Microsoft Sans Serif"/>
              </a:rPr>
              <a:t>3,667</a:t>
            </a:r>
            <a:endParaRPr sz="850">
              <a:latin typeface="Microsoft Sans Serif"/>
              <a:cs typeface="Microsoft Sans Serif"/>
            </a:endParaRPr>
          </a:p>
        </p:txBody>
      </p:sp>
      <p:sp>
        <p:nvSpPr>
          <p:cNvPr id="30" name="object 30"/>
          <p:cNvSpPr txBox="1"/>
          <p:nvPr/>
        </p:nvSpPr>
        <p:spPr>
          <a:xfrm>
            <a:off x="6859921" y="6216525"/>
            <a:ext cx="1265555" cy="166712"/>
          </a:xfrm>
          <a:prstGeom prst="rect">
            <a:avLst/>
          </a:prstGeom>
        </p:spPr>
        <p:txBody>
          <a:bodyPr vert="horz" wrap="square" lIns="0" tIns="12700" rIns="0" bIns="0" rtlCol="0">
            <a:spAutoFit/>
          </a:bodyPr>
          <a:lstStyle/>
          <a:p>
            <a:pPr marL="38100">
              <a:spcBef>
                <a:spcPts val="100"/>
              </a:spcBef>
            </a:pPr>
            <a:r>
              <a:rPr sz="500" i="1" spc="15" dirty="0" smtClean="0">
                <a:latin typeface="Arial"/>
                <a:cs typeface="Arial"/>
              </a:rPr>
              <a:t>mi</a:t>
            </a:r>
            <a:r>
              <a:rPr lang="es-ES" sz="300" i="1" spc="15" dirty="0" smtClean="0">
                <a:latin typeface="Arial"/>
                <a:cs typeface="Arial"/>
              </a:rPr>
              <a:t>g</a:t>
            </a:r>
            <a:r>
              <a:rPr sz="500" spc="15" dirty="0" smtClean="0">
                <a:latin typeface="Microsoft Sans Serif"/>
                <a:cs typeface="Microsoft Sans Serif"/>
              </a:rPr>
              <a:t>=</a:t>
            </a:r>
            <a:r>
              <a:rPr lang="es-ES" sz="500" spc="15" dirty="0" smtClean="0">
                <a:latin typeface="Microsoft Sans Serif"/>
                <a:cs typeface="Microsoft Sans Serif"/>
              </a:rPr>
              <a:t> </a:t>
            </a:r>
            <a:r>
              <a:rPr sz="1500" spc="7" baseline="-41666" dirty="0" smtClean="0">
                <a:latin typeface="Microsoft Sans Serif"/>
                <a:cs typeface="Microsoft Sans Serif"/>
              </a:rPr>
              <a:t>8.9</a:t>
            </a:r>
            <a:r>
              <a:rPr sz="1500" spc="397" baseline="-41666" dirty="0" smtClean="0">
                <a:latin typeface="Microsoft Sans Serif"/>
                <a:cs typeface="Microsoft Sans Serif"/>
              </a:rPr>
              <a:t> </a:t>
            </a:r>
            <a:r>
              <a:rPr sz="800" i="1" spc="30" dirty="0">
                <a:latin typeface="Arial"/>
                <a:cs typeface="Arial"/>
              </a:rPr>
              <a:t>mi</a:t>
            </a:r>
            <a:r>
              <a:rPr sz="450" i="1" spc="30" dirty="0">
                <a:latin typeface="Arial"/>
                <a:cs typeface="Arial"/>
              </a:rPr>
              <a:t>o</a:t>
            </a:r>
            <a:r>
              <a:rPr sz="800" spc="30" dirty="0">
                <a:latin typeface="Microsoft Sans Serif"/>
                <a:cs typeface="Microsoft Sans Serif"/>
              </a:rPr>
              <a:t>=412</a:t>
            </a:r>
            <a:r>
              <a:rPr sz="800" i="1" spc="30" dirty="0">
                <a:latin typeface="Arial"/>
                <a:cs typeface="Arial"/>
              </a:rPr>
              <a:t>mi</a:t>
            </a:r>
            <a:r>
              <a:rPr sz="800" i="1" spc="-55" dirty="0">
                <a:latin typeface="Arial"/>
                <a:cs typeface="Arial"/>
              </a:rPr>
              <a:t> </a:t>
            </a:r>
            <a:r>
              <a:rPr sz="900" i="1" spc="37" baseline="-13888" dirty="0">
                <a:latin typeface="Arial"/>
                <a:cs typeface="Arial"/>
              </a:rPr>
              <a:t>o</a:t>
            </a:r>
            <a:endParaRPr sz="900" baseline="-13888" dirty="0">
              <a:latin typeface="Arial"/>
              <a:cs typeface="Arial"/>
            </a:endParaRPr>
          </a:p>
        </p:txBody>
      </p:sp>
      <p:sp>
        <p:nvSpPr>
          <p:cNvPr id="31" name="object 31"/>
          <p:cNvSpPr txBox="1"/>
          <p:nvPr/>
        </p:nvSpPr>
        <p:spPr>
          <a:xfrm>
            <a:off x="5337127" y="6532445"/>
            <a:ext cx="4321175" cy="1269194"/>
          </a:xfrm>
          <a:prstGeom prst="rect">
            <a:avLst/>
          </a:prstGeom>
        </p:spPr>
        <p:txBody>
          <a:bodyPr vert="horz" wrap="square" lIns="0" tIns="17145" rIns="0" bIns="0" rtlCol="0">
            <a:spAutoFit/>
          </a:bodyPr>
          <a:lstStyle/>
          <a:p>
            <a:pPr marL="12700" marR="5080" indent="-635">
              <a:lnSpc>
                <a:spcPct val="125000"/>
              </a:lnSpc>
              <a:spcBef>
                <a:spcPts val="135"/>
              </a:spcBef>
            </a:pPr>
            <a:r>
              <a:rPr sz="800" spc="-35" dirty="0">
                <a:solidFill>
                  <a:srgbClr val="171514"/>
                </a:solidFill>
                <a:latin typeface="Microsoft Sans Serif"/>
                <a:cs typeface="Microsoft Sans Serif"/>
              </a:rPr>
              <a:t>El </a:t>
            </a:r>
            <a:r>
              <a:rPr sz="800" spc="25" dirty="0">
                <a:solidFill>
                  <a:srgbClr val="171514"/>
                </a:solidFill>
                <a:latin typeface="Microsoft Sans Serif"/>
                <a:cs typeface="Microsoft Sans Serif"/>
              </a:rPr>
              <a:t>valor </a:t>
            </a:r>
            <a:r>
              <a:rPr sz="800" spc="35" dirty="0">
                <a:solidFill>
                  <a:srgbClr val="171514"/>
                </a:solidFill>
                <a:latin typeface="Microsoft Sans Serif"/>
                <a:cs typeface="Microsoft Sans Serif"/>
              </a:rPr>
              <a:t>medio </a:t>
            </a:r>
            <a:r>
              <a:rPr sz="800" spc="25" dirty="0">
                <a:solidFill>
                  <a:srgbClr val="171514"/>
                </a:solidFill>
                <a:latin typeface="Microsoft Sans Serif"/>
                <a:cs typeface="Microsoft Sans Serif"/>
              </a:rPr>
              <a:t>del </a:t>
            </a:r>
            <a:r>
              <a:rPr sz="800" spc="30" dirty="0">
                <a:solidFill>
                  <a:srgbClr val="171514"/>
                </a:solidFill>
                <a:latin typeface="Microsoft Sans Serif"/>
                <a:cs typeface="Microsoft Sans Serif"/>
              </a:rPr>
              <a:t>campo atmosférico</a:t>
            </a:r>
            <a:r>
              <a:rPr sz="800" i="1" spc="30" dirty="0">
                <a:solidFill>
                  <a:srgbClr val="171514"/>
                </a:solidFill>
                <a:latin typeface="Arial"/>
                <a:cs typeface="Arial"/>
              </a:rPr>
              <a:t>mi</a:t>
            </a:r>
            <a:r>
              <a:rPr sz="500" spc="30" dirty="0">
                <a:solidFill>
                  <a:srgbClr val="171514"/>
                </a:solidFill>
                <a:latin typeface="Microsoft Sans Serif"/>
                <a:cs typeface="Microsoft Sans Serif"/>
              </a:rPr>
              <a:t>o</a:t>
            </a:r>
            <a:r>
              <a:rPr sz="800" spc="30" dirty="0">
                <a:solidFill>
                  <a:srgbClr val="171514"/>
                </a:solidFill>
                <a:latin typeface="Microsoft Sans Serif"/>
                <a:cs typeface="Microsoft Sans Serif"/>
              </a:rPr>
              <a:t>en </a:t>
            </a:r>
            <a:r>
              <a:rPr sz="800" spc="20" dirty="0">
                <a:solidFill>
                  <a:srgbClr val="171514"/>
                </a:solidFill>
                <a:latin typeface="Microsoft Sans Serif"/>
                <a:cs typeface="Microsoft Sans Serif"/>
              </a:rPr>
              <a:t>condiciones </a:t>
            </a:r>
            <a:r>
              <a:rPr sz="800" spc="25" dirty="0">
                <a:solidFill>
                  <a:srgbClr val="171514"/>
                </a:solidFill>
                <a:latin typeface="Microsoft Sans Serif"/>
                <a:cs typeface="Microsoft Sans Serif"/>
              </a:rPr>
              <a:t>de </a:t>
            </a:r>
            <a:r>
              <a:rPr sz="800" spc="35" dirty="0">
                <a:solidFill>
                  <a:srgbClr val="171514"/>
                </a:solidFill>
                <a:latin typeface="Microsoft Sans Serif"/>
                <a:cs typeface="Microsoft Sans Serif"/>
              </a:rPr>
              <a:t>buen </a:t>
            </a:r>
            <a:r>
              <a:rPr sz="800" spc="40" dirty="0">
                <a:solidFill>
                  <a:srgbClr val="171514"/>
                </a:solidFill>
                <a:latin typeface="Microsoft Sans Serif"/>
                <a:cs typeface="Microsoft Sans Serif"/>
              </a:rPr>
              <a:t>tiempo </a:t>
            </a:r>
            <a:r>
              <a:rPr sz="800" spc="-10" dirty="0">
                <a:solidFill>
                  <a:srgbClr val="171514"/>
                </a:solidFill>
                <a:latin typeface="Microsoft Sans Serif"/>
                <a:cs typeface="Microsoft Sans Serif"/>
              </a:rPr>
              <a:t>es</a:t>
            </a:r>
            <a:r>
              <a:rPr sz="800" spc="-10"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100 </a:t>
            </a:r>
            <a:r>
              <a:rPr sz="800" spc="30" dirty="0">
                <a:solidFill>
                  <a:srgbClr val="171514"/>
                </a:solidFill>
                <a:latin typeface="Microsoft Sans Serif"/>
                <a:cs typeface="Microsoft Sans Serif"/>
              </a:rPr>
              <a:t>V/m </a:t>
            </a:r>
            <a:r>
              <a:rPr sz="800" spc="5" dirty="0" smtClean="0">
                <a:solidFill>
                  <a:srgbClr val="171514"/>
                </a:solidFill>
                <a:latin typeface="Microsoft Sans Serif"/>
                <a:cs typeface="Microsoft Sans Serif"/>
              </a:rPr>
              <a:t>y</a:t>
            </a:r>
            <a:r>
              <a:rPr lang="es-ES" sz="800" spc="5" dirty="0" smtClean="0">
                <a:solidFill>
                  <a:srgbClr val="171514"/>
                </a:solidFill>
                <a:latin typeface="Microsoft Sans Serif"/>
                <a:cs typeface="Microsoft Sans Serif"/>
              </a:rPr>
              <a:t> </a:t>
            </a:r>
            <a:r>
              <a:rPr sz="800" spc="25" dirty="0" err="1" smtClean="0">
                <a:solidFill>
                  <a:srgbClr val="171514"/>
                </a:solidFill>
                <a:latin typeface="Microsoft Sans Serif"/>
                <a:cs typeface="Microsoft Sans Serif"/>
              </a:rPr>
              <a:t>en</a:t>
            </a:r>
            <a:r>
              <a:rPr sz="800" dirty="0" smtClean="0">
                <a:solidFill>
                  <a:srgbClr val="171514"/>
                </a:solidFill>
                <a:latin typeface="Microsoft Sans Serif"/>
                <a:cs typeface="Microsoft Sans Serif"/>
              </a:rPr>
              <a:t> </a:t>
            </a:r>
            <a:r>
              <a:rPr sz="800" spc="15" dirty="0">
                <a:solidFill>
                  <a:srgbClr val="171514"/>
                </a:solidFill>
                <a:latin typeface="Microsoft Sans Serif"/>
                <a:cs typeface="Microsoft Sans Serif"/>
              </a:rPr>
              <a:t>presencia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nubes</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spc="5" dirty="0">
                <a:solidFill>
                  <a:srgbClr val="171514"/>
                </a:solidFill>
                <a:latin typeface="Microsoft Sans Serif"/>
                <a:cs typeface="Microsoft Sans Serif"/>
              </a:rPr>
              <a:t> </a:t>
            </a:r>
            <a:r>
              <a:rPr sz="800" spc="45" dirty="0">
                <a:solidFill>
                  <a:srgbClr val="171514"/>
                </a:solidFill>
                <a:latin typeface="Microsoft Sans Serif"/>
                <a:cs typeface="Microsoft Sans Serif"/>
              </a:rPr>
              <a:t>tormenta</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puede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alcanzar</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entre</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10</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300</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kV/m.</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Si</a:t>
            </a:r>
            <a:r>
              <a:rPr sz="800" dirty="0">
                <a:solidFill>
                  <a:srgbClr val="171514"/>
                </a:solidFill>
                <a:latin typeface="Microsoft Sans Serif"/>
                <a:cs typeface="Microsoft Sans Serif"/>
              </a:rPr>
              <a:t> </a:t>
            </a:r>
            <a:r>
              <a:rPr sz="800" spc="30" dirty="0" err="1">
                <a:solidFill>
                  <a:srgbClr val="171514"/>
                </a:solidFill>
                <a:latin typeface="Microsoft Sans Serif"/>
                <a:cs typeface="Microsoft Sans Serif"/>
              </a:rPr>
              <a:t>asumimos</a:t>
            </a:r>
            <a:r>
              <a:rPr sz="800" dirty="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lang="es-ES" sz="800" spc="30" dirty="0" smtClean="0">
                <a:solidFill>
                  <a:srgbClr val="171514"/>
                </a:solidFill>
                <a:latin typeface="Microsoft Sans Serif"/>
                <a:cs typeface="Microsoft Sans Serif"/>
              </a:rPr>
              <a:t> </a:t>
            </a:r>
            <a:r>
              <a:rPr sz="800" i="1" spc="30" dirty="0" err="1" smtClean="0">
                <a:solidFill>
                  <a:srgbClr val="171514"/>
                </a:solidFill>
                <a:latin typeface="Arial"/>
                <a:cs typeface="Arial"/>
              </a:rPr>
              <a:t>mi</a:t>
            </a:r>
            <a:r>
              <a:rPr sz="500" spc="30" dirty="0" err="1" smtClean="0">
                <a:solidFill>
                  <a:srgbClr val="171514"/>
                </a:solidFill>
                <a:latin typeface="Microsoft Sans Serif"/>
                <a:cs typeface="Microsoft Sans Serif"/>
              </a:rPr>
              <a:t>o</a:t>
            </a:r>
            <a:r>
              <a:rPr sz="800" spc="30" dirty="0">
                <a:solidFill>
                  <a:srgbClr val="171514"/>
                </a:solidFill>
                <a:latin typeface="Microsoft Sans Serif"/>
                <a:cs typeface="Microsoft Sans Serif"/>
              </a:rPr>
              <a:t>=</a:t>
            </a:r>
            <a:r>
              <a:rPr sz="800" spc="-10" dirty="0">
                <a:solidFill>
                  <a:srgbClr val="171514"/>
                </a:solidFill>
                <a:latin typeface="Microsoft Sans Serif"/>
                <a:cs typeface="Microsoft Sans Serif"/>
              </a:rPr>
              <a:t> </a:t>
            </a:r>
            <a:r>
              <a:rPr sz="800" spc="10" dirty="0">
                <a:solidFill>
                  <a:srgbClr val="171514"/>
                </a:solidFill>
                <a:latin typeface="Microsoft Sans Serif"/>
                <a:cs typeface="Microsoft Sans Serif"/>
              </a:rPr>
              <a:t>10</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kV/m</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encontramos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que</a:t>
            </a:r>
            <a:endParaRPr sz="800" dirty="0">
              <a:latin typeface="Microsoft Sans Serif"/>
              <a:cs typeface="Microsoft Sans Serif"/>
            </a:endParaRPr>
          </a:p>
          <a:p>
            <a:pPr>
              <a:spcBef>
                <a:spcPts val="25"/>
              </a:spcBef>
            </a:pPr>
            <a:endParaRPr sz="1250" dirty="0">
              <a:latin typeface="Microsoft Sans Serif"/>
              <a:cs typeface="Microsoft Sans Serif"/>
            </a:endParaRPr>
          </a:p>
          <a:p>
            <a:pPr marR="69215" algn="ctr"/>
            <a:r>
              <a:rPr sz="800" i="1" spc="20" dirty="0" smtClean="0">
                <a:latin typeface="Arial"/>
                <a:cs typeface="Arial"/>
              </a:rPr>
              <a:t>mi</a:t>
            </a:r>
            <a:r>
              <a:rPr lang="es-ES" sz="450" i="1" spc="20" dirty="0" smtClean="0">
                <a:latin typeface="Arial"/>
                <a:cs typeface="Arial"/>
              </a:rPr>
              <a:t>g</a:t>
            </a:r>
            <a:r>
              <a:rPr sz="800" spc="20" dirty="0" smtClean="0">
                <a:latin typeface="Microsoft Sans Serif"/>
                <a:cs typeface="Microsoft Sans Serif"/>
              </a:rPr>
              <a:t>=4.120</a:t>
            </a:r>
            <a:r>
              <a:rPr sz="800" spc="-15" dirty="0" smtClean="0">
                <a:latin typeface="Microsoft Sans Serif"/>
                <a:cs typeface="Microsoft Sans Serif"/>
              </a:rPr>
              <a:t> </a:t>
            </a:r>
            <a:r>
              <a:rPr sz="800" spc="30" dirty="0">
                <a:latin typeface="Microsoft Sans Serif"/>
                <a:cs typeface="Microsoft Sans Serif"/>
              </a:rPr>
              <a:t>kV/m</a:t>
            </a:r>
            <a:r>
              <a:rPr sz="800" spc="-15" dirty="0">
                <a:latin typeface="Microsoft Sans Serif"/>
                <a:cs typeface="Microsoft Sans Serif"/>
              </a:rPr>
              <a:t> </a:t>
            </a:r>
            <a:r>
              <a:rPr sz="800" spc="-10" dirty="0">
                <a:latin typeface="Microsoft Sans Serif"/>
                <a:cs typeface="Microsoft Sans Serif"/>
              </a:rPr>
              <a:t>=</a:t>
            </a:r>
            <a:r>
              <a:rPr sz="800" spc="-15" dirty="0">
                <a:latin typeface="Microsoft Sans Serif"/>
                <a:cs typeface="Microsoft Sans Serif"/>
              </a:rPr>
              <a:t> </a:t>
            </a:r>
            <a:r>
              <a:rPr sz="800" spc="5" dirty="0">
                <a:latin typeface="Microsoft Sans Serif"/>
                <a:cs typeface="Microsoft Sans Serif"/>
              </a:rPr>
              <a:t>41,2</a:t>
            </a:r>
            <a:r>
              <a:rPr sz="800" spc="-15" dirty="0">
                <a:latin typeface="Microsoft Sans Serif"/>
                <a:cs typeface="Microsoft Sans Serif"/>
              </a:rPr>
              <a:t> </a:t>
            </a:r>
            <a:r>
              <a:rPr sz="800" spc="20" dirty="0">
                <a:latin typeface="Microsoft Sans Serif"/>
                <a:cs typeface="Microsoft Sans Serif"/>
              </a:rPr>
              <a:t>kV/cm</a:t>
            </a:r>
            <a:endParaRPr sz="800" dirty="0">
              <a:latin typeface="Microsoft Sans Serif"/>
              <a:cs typeface="Microsoft Sans Serif"/>
            </a:endParaRPr>
          </a:p>
          <a:p>
            <a:pPr>
              <a:spcBef>
                <a:spcPts val="50"/>
              </a:spcBef>
            </a:pPr>
            <a:endParaRPr sz="1000" dirty="0">
              <a:latin typeface="Microsoft Sans Serif"/>
              <a:cs typeface="Microsoft Sans Serif"/>
            </a:endParaRPr>
          </a:p>
          <a:p>
            <a:pPr marL="12700" marR="19685">
              <a:lnSpc>
                <a:spcPct val="142900"/>
              </a:lnSpc>
            </a:pPr>
            <a:r>
              <a:rPr sz="700" spc="-10" dirty="0">
                <a:solidFill>
                  <a:srgbClr val="171514"/>
                </a:solidFill>
                <a:latin typeface="Microsoft Sans Serif"/>
                <a:cs typeface="Microsoft Sans Serif"/>
              </a:rPr>
              <a:t>Este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campo</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suficiente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producir</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descarga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corona</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alrededor</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conductor</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30" dirty="0" err="1">
                <a:solidFill>
                  <a:srgbClr val="171514"/>
                </a:solidFill>
                <a:latin typeface="Microsoft Sans Serif"/>
                <a:cs typeface="Microsoft Sans Serif"/>
              </a:rPr>
              <a:t>atraer</a:t>
            </a:r>
            <a:r>
              <a:rPr sz="700" dirty="0">
                <a:solidFill>
                  <a:srgbClr val="171514"/>
                </a:solidFill>
                <a:latin typeface="Microsoft Sans Serif"/>
                <a:cs typeface="Microsoft Sans Serif"/>
              </a:rPr>
              <a:t> </a:t>
            </a:r>
            <a:r>
              <a:rPr sz="700" spc="15" dirty="0" err="1" smtClean="0">
                <a:solidFill>
                  <a:srgbClr val="171514"/>
                </a:solidFill>
                <a:latin typeface="Microsoft Sans Serif"/>
                <a:cs typeface="Microsoft Sans Serif"/>
              </a:rPr>
              <a:t>rayos</a:t>
            </a:r>
            <a:r>
              <a:rPr lang="es-ES" sz="700" spc="15" dirty="0" smtClean="0">
                <a:solidFill>
                  <a:srgbClr val="171514"/>
                </a:solidFill>
                <a:latin typeface="Microsoft Sans Serif"/>
                <a:cs typeface="Microsoft Sans Serif"/>
              </a:rPr>
              <a:t> </a:t>
            </a:r>
            <a:r>
              <a:rPr sz="700" spc="10" dirty="0" err="1" smtClean="0">
                <a:solidFill>
                  <a:srgbClr val="171514"/>
                </a:solidFill>
                <a:latin typeface="Microsoft Sans Serif"/>
                <a:cs typeface="Microsoft Sans Serif"/>
              </a:rPr>
              <a:t>hacia</a:t>
            </a:r>
            <a:r>
              <a:rPr sz="700" spc="-5" dirty="0" smtClean="0">
                <a:solidFill>
                  <a:srgbClr val="171514"/>
                </a:solidFill>
                <a:latin typeface="Microsoft Sans Serif"/>
                <a:cs typeface="Microsoft Sans Serif"/>
              </a:rPr>
              <a:t> </a:t>
            </a:r>
            <a:r>
              <a:rPr sz="700" spc="5" dirty="0">
                <a:solidFill>
                  <a:srgbClr val="171514"/>
                </a:solidFill>
                <a:latin typeface="Microsoft Sans Serif"/>
                <a:cs typeface="Microsoft Sans Serif"/>
              </a:rPr>
              <a:t>él,</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protegiendo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así</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15" dirty="0">
                <a:solidFill>
                  <a:srgbClr val="171514"/>
                </a:solidFill>
                <a:latin typeface="Microsoft Sans Serif"/>
                <a:cs typeface="Microsoft Sans Serif"/>
              </a:rPr>
              <a:t>línea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eléctrica</a:t>
            </a:r>
            <a:r>
              <a:rPr sz="700" spc="10" dirty="0">
                <a:solidFill>
                  <a:srgbClr val="171514"/>
                </a:solidFill>
                <a:latin typeface="Microsoft Sans Serif"/>
                <a:cs typeface="Microsoft Sans Serif"/>
              </a:rPr>
              <a:t>.</a:t>
            </a:r>
            <a:endParaRPr sz="700" dirty="0">
              <a:latin typeface="Microsoft Sans Serif"/>
              <a:cs typeface="Microsoft Sans Serif"/>
            </a:endParaRPr>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7322344" y="4299874"/>
            <a:ext cx="567055" cy="149225"/>
          </a:xfrm>
          <a:custGeom>
            <a:avLst/>
            <a:gdLst/>
            <a:ahLst/>
            <a:cxnLst/>
            <a:rect l="l" t="t" r="r" b="b"/>
            <a:pathLst>
              <a:path w="567055" h="149225">
                <a:moveTo>
                  <a:pt x="566737" y="0"/>
                </a:moveTo>
                <a:lnTo>
                  <a:pt x="76200" y="0"/>
                </a:lnTo>
                <a:lnTo>
                  <a:pt x="45275" y="134200"/>
                </a:lnTo>
                <a:lnTo>
                  <a:pt x="17780" y="89306"/>
                </a:lnTo>
                <a:lnTo>
                  <a:pt x="0" y="99720"/>
                </a:lnTo>
                <a:lnTo>
                  <a:pt x="2247" y="103555"/>
                </a:lnTo>
                <a:lnTo>
                  <a:pt x="11023" y="98412"/>
                </a:lnTo>
                <a:lnTo>
                  <a:pt x="41910" y="148831"/>
                </a:lnTo>
                <a:lnTo>
                  <a:pt x="48425" y="148831"/>
                </a:lnTo>
                <a:lnTo>
                  <a:pt x="81254" y="6349"/>
                </a:lnTo>
                <a:lnTo>
                  <a:pt x="566737" y="6349"/>
                </a:lnTo>
                <a:lnTo>
                  <a:pt x="566737" y="0"/>
                </a:lnTo>
                <a:close/>
              </a:path>
            </a:pathLst>
          </a:custGeom>
          <a:solidFill>
            <a:srgbClr val="000000"/>
          </a:solidFill>
        </p:spPr>
        <p:txBody>
          <a:bodyPr wrap="square" lIns="0" tIns="0" rIns="0" bIns="0" rtlCol="0"/>
          <a:lstStyle/>
          <a:p>
            <a:endParaRPr/>
          </a:p>
        </p:txBody>
      </p:sp>
      <p:sp>
        <p:nvSpPr>
          <p:cNvPr id="3" name="object 3"/>
          <p:cNvSpPr/>
          <p:nvPr/>
        </p:nvSpPr>
        <p:spPr>
          <a:xfrm>
            <a:off x="7333861" y="4880505"/>
            <a:ext cx="566420" cy="154305"/>
          </a:xfrm>
          <a:custGeom>
            <a:avLst/>
            <a:gdLst/>
            <a:ahLst/>
            <a:cxnLst/>
            <a:rect l="l" t="t" r="r" b="b"/>
            <a:pathLst>
              <a:path w="566419" h="154304">
                <a:moveTo>
                  <a:pt x="565937" y="0"/>
                </a:moveTo>
                <a:lnTo>
                  <a:pt x="76187" y="0"/>
                </a:lnTo>
                <a:lnTo>
                  <a:pt x="45262" y="138912"/>
                </a:lnTo>
                <a:lnTo>
                  <a:pt x="17767" y="92405"/>
                </a:lnTo>
                <a:lnTo>
                  <a:pt x="0" y="103174"/>
                </a:lnTo>
                <a:lnTo>
                  <a:pt x="2298" y="106972"/>
                </a:lnTo>
                <a:lnTo>
                  <a:pt x="10985" y="101701"/>
                </a:lnTo>
                <a:lnTo>
                  <a:pt x="41897" y="153987"/>
                </a:lnTo>
                <a:lnTo>
                  <a:pt x="48399" y="153987"/>
                </a:lnTo>
                <a:lnTo>
                  <a:pt x="81279" y="6350"/>
                </a:lnTo>
                <a:lnTo>
                  <a:pt x="565937" y="6350"/>
                </a:lnTo>
                <a:lnTo>
                  <a:pt x="565937" y="0"/>
                </a:lnTo>
                <a:close/>
              </a:path>
            </a:pathLst>
          </a:custGeom>
          <a:solidFill>
            <a:srgbClr val="000000"/>
          </a:solidFill>
        </p:spPr>
        <p:txBody>
          <a:bodyPr wrap="square" lIns="0" tIns="0" rIns="0" bIns="0" rtlCol="0"/>
          <a:lstStyle/>
          <a:p>
            <a:endParaRPr/>
          </a:p>
        </p:txBody>
      </p:sp>
      <p:sp>
        <p:nvSpPr>
          <p:cNvPr id="4" name="object 4"/>
          <p:cNvSpPr/>
          <p:nvPr/>
        </p:nvSpPr>
        <p:spPr>
          <a:xfrm>
            <a:off x="7223527" y="5490113"/>
            <a:ext cx="568325" cy="149225"/>
          </a:xfrm>
          <a:custGeom>
            <a:avLst/>
            <a:gdLst/>
            <a:ahLst/>
            <a:cxnLst/>
            <a:rect l="l" t="t" r="r" b="b"/>
            <a:pathLst>
              <a:path w="568325" h="149225">
                <a:moveTo>
                  <a:pt x="568312" y="0"/>
                </a:moveTo>
                <a:lnTo>
                  <a:pt x="76200" y="0"/>
                </a:lnTo>
                <a:lnTo>
                  <a:pt x="45275" y="134188"/>
                </a:lnTo>
                <a:lnTo>
                  <a:pt x="17767" y="89293"/>
                </a:lnTo>
                <a:lnTo>
                  <a:pt x="0" y="99707"/>
                </a:lnTo>
                <a:lnTo>
                  <a:pt x="2247" y="103543"/>
                </a:lnTo>
                <a:lnTo>
                  <a:pt x="11023" y="98399"/>
                </a:lnTo>
                <a:lnTo>
                  <a:pt x="41910" y="148818"/>
                </a:lnTo>
                <a:lnTo>
                  <a:pt x="48425" y="148818"/>
                </a:lnTo>
                <a:lnTo>
                  <a:pt x="81254" y="6337"/>
                </a:lnTo>
                <a:lnTo>
                  <a:pt x="568312" y="6337"/>
                </a:lnTo>
                <a:lnTo>
                  <a:pt x="568312" y="0"/>
                </a:lnTo>
                <a:close/>
              </a:path>
            </a:pathLst>
          </a:custGeom>
          <a:solidFill>
            <a:srgbClr val="000000"/>
          </a:solidFill>
        </p:spPr>
        <p:txBody>
          <a:bodyPr wrap="square" lIns="0" tIns="0" rIns="0" bIns="0" rtlCol="0"/>
          <a:lstStyle/>
          <a:p>
            <a:endParaRPr/>
          </a:p>
        </p:txBody>
      </p:sp>
      <p:sp>
        <p:nvSpPr>
          <p:cNvPr id="5" name="object 5"/>
          <p:cNvSpPr/>
          <p:nvPr/>
        </p:nvSpPr>
        <p:spPr>
          <a:xfrm>
            <a:off x="7921625" y="5490113"/>
            <a:ext cx="567690" cy="154305"/>
          </a:xfrm>
          <a:custGeom>
            <a:avLst/>
            <a:gdLst/>
            <a:ahLst/>
            <a:cxnLst/>
            <a:rect l="l" t="t" r="r" b="b"/>
            <a:pathLst>
              <a:path w="567689" h="154304">
                <a:moveTo>
                  <a:pt x="567524" y="0"/>
                </a:moveTo>
                <a:lnTo>
                  <a:pt x="76200" y="0"/>
                </a:lnTo>
                <a:lnTo>
                  <a:pt x="45275" y="138899"/>
                </a:lnTo>
                <a:lnTo>
                  <a:pt x="17780" y="92392"/>
                </a:lnTo>
                <a:lnTo>
                  <a:pt x="0" y="103162"/>
                </a:lnTo>
                <a:lnTo>
                  <a:pt x="2311" y="106959"/>
                </a:lnTo>
                <a:lnTo>
                  <a:pt x="10998" y="101688"/>
                </a:lnTo>
                <a:lnTo>
                  <a:pt x="41910" y="153987"/>
                </a:lnTo>
                <a:lnTo>
                  <a:pt x="48412" y="153987"/>
                </a:lnTo>
                <a:lnTo>
                  <a:pt x="81280" y="6337"/>
                </a:lnTo>
                <a:lnTo>
                  <a:pt x="567524" y="6337"/>
                </a:lnTo>
                <a:lnTo>
                  <a:pt x="567524" y="0"/>
                </a:lnTo>
                <a:close/>
              </a:path>
            </a:pathLst>
          </a:custGeom>
          <a:solidFill>
            <a:srgbClr val="000000"/>
          </a:solidFill>
        </p:spPr>
        <p:txBody>
          <a:bodyPr wrap="square" lIns="0" tIns="0" rIns="0" bIns="0" rtlCol="0"/>
          <a:lstStyle/>
          <a:p>
            <a:endParaRPr/>
          </a:p>
        </p:txBody>
      </p:sp>
      <p:grpSp>
        <p:nvGrpSpPr>
          <p:cNvPr id="6" name="object 6"/>
          <p:cNvGrpSpPr/>
          <p:nvPr/>
        </p:nvGrpSpPr>
        <p:grpSpPr>
          <a:xfrm>
            <a:off x="7450575" y="1510954"/>
            <a:ext cx="123825" cy="76200"/>
            <a:chOff x="2767449" y="1510954"/>
            <a:chExt cx="123825" cy="76200"/>
          </a:xfrm>
        </p:grpSpPr>
        <p:sp>
          <p:nvSpPr>
            <p:cNvPr id="7" name="object 7"/>
            <p:cNvSpPr/>
            <p:nvPr/>
          </p:nvSpPr>
          <p:spPr>
            <a:xfrm>
              <a:off x="2772065" y="1515571"/>
              <a:ext cx="103505" cy="61594"/>
            </a:xfrm>
            <a:custGeom>
              <a:avLst/>
              <a:gdLst/>
              <a:ahLst/>
              <a:cxnLst/>
              <a:rect l="l" t="t" r="r" b="b"/>
              <a:pathLst>
                <a:path w="103505" h="61594">
                  <a:moveTo>
                    <a:pt x="0" y="0"/>
                  </a:moveTo>
                  <a:lnTo>
                    <a:pt x="103111" y="61531"/>
                  </a:lnTo>
                </a:path>
              </a:pathLst>
            </a:custGeom>
            <a:ln w="9232">
              <a:solidFill>
                <a:srgbClr val="231F20"/>
              </a:solidFill>
            </a:ln>
          </p:spPr>
          <p:txBody>
            <a:bodyPr wrap="square" lIns="0" tIns="0" rIns="0" bIns="0" rtlCol="0"/>
            <a:lstStyle/>
            <a:p>
              <a:endParaRPr/>
            </a:p>
          </p:txBody>
        </p:sp>
        <p:sp>
          <p:nvSpPr>
            <p:cNvPr id="8" name="object 8"/>
            <p:cNvSpPr/>
            <p:nvPr/>
          </p:nvSpPr>
          <p:spPr>
            <a:xfrm>
              <a:off x="2849853" y="1551775"/>
              <a:ext cx="41275" cy="34925"/>
            </a:xfrm>
            <a:custGeom>
              <a:avLst/>
              <a:gdLst/>
              <a:ahLst/>
              <a:cxnLst/>
              <a:rect l="l" t="t" r="r" b="b"/>
              <a:pathLst>
                <a:path w="41275" h="34925">
                  <a:moveTo>
                    <a:pt x="18922" y="0"/>
                  </a:moveTo>
                  <a:lnTo>
                    <a:pt x="25323" y="25323"/>
                  </a:lnTo>
                  <a:lnTo>
                    <a:pt x="0" y="31711"/>
                  </a:lnTo>
                  <a:lnTo>
                    <a:pt x="41186" y="34798"/>
                  </a:lnTo>
                  <a:lnTo>
                    <a:pt x="18922" y="0"/>
                  </a:lnTo>
                  <a:close/>
                </a:path>
              </a:pathLst>
            </a:custGeom>
            <a:solidFill>
              <a:srgbClr val="231F20"/>
            </a:solidFill>
          </p:spPr>
          <p:txBody>
            <a:bodyPr wrap="square" lIns="0" tIns="0" rIns="0" bIns="0" rtlCol="0"/>
            <a:lstStyle/>
            <a:p>
              <a:endParaRPr/>
            </a:p>
          </p:txBody>
        </p:sp>
      </p:grpSp>
      <p:grpSp>
        <p:nvGrpSpPr>
          <p:cNvPr id="9" name="object 9"/>
          <p:cNvGrpSpPr/>
          <p:nvPr/>
        </p:nvGrpSpPr>
        <p:grpSpPr>
          <a:xfrm>
            <a:off x="7858263" y="1255510"/>
            <a:ext cx="171450" cy="88265"/>
            <a:chOff x="3175138" y="1255509"/>
            <a:chExt cx="171450" cy="88265"/>
          </a:xfrm>
        </p:grpSpPr>
        <p:sp>
          <p:nvSpPr>
            <p:cNvPr id="10" name="object 10"/>
            <p:cNvSpPr/>
            <p:nvPr/>
          </p:nvSpPr>
          <p:spPr>
            <a:xfrm>
              <a:off x="3191661" y="1260125"/>
              <a:ext cx="149860" cy="74930"/>
            </a:xfrm>
            <a:custGeom>
              <a:avLst/>
              <a:gdLst/>
              <a:ahLst/>
              <a:cxnLst/>
              <a:rect l="l" t="t" r="r" b="b"/>
              <a:pathLst>
                <a:path w="149860" h="74930">
                  <a:moveTo>
                    <a:pt x="149732" y="0"/>
                  </a:moveTo>
                  <a:lnTo>
                    <a:pt x="0" y="74866"/>
                  </a:lnTo>
                </a:path>
              </a:pathLst>
            </a:custGeom>
            <a:ln w="9232">
              <a:solidFill>
                <a:srgbClr val="231F20"/>
              </a:solidFill>
            </a:ln>
          </p:spPr>
          <p:txBody>
            <a:bodyPr wrap="square" lIns="0" tIns="0" rIns="0" bIns="0" rtlCol="0"/>
            <a:lstStyle/>
            <a:p>
              <a:endParaRPr/>
            </a:p>
          </p:txBody>
        </p:sp>
        <p:sp>
          <p:nvSpPr>
            <p:cNvPr id="11" name="object 11"/>
            <p:cNvSpPr/>
            <p:nvPr/>
          </p:nvSpPr>
          <p:spPr>
            <a:xfrm>
              <a:off x="3175138" y="1310209"/>
              <a:ext cx="41910" cy="33655"/>
            </a:xfrm>
            <a:custGeom>
              <a:avLst/>
              <a:gdLst/>
              <a:ahLst/>
              <a:cxnLst/>
              <a:rect l="l" t="t" r="r" b="b"/>
              <a:pathLst>
                <a:path w="41910" h="33655">
                  <a:moveTo>
                    <a:pt x="24790" y="0"/>
                  </a:moveTo>
                  <a:lnTo>
                    <a:pt x="0" y="33045"/>
                  </a:lnTo>
                  <a:lnTo>
                    <a:pt x="41313" y="33032"/>
                  </a:lnTo>
                  <a:lnTo>
                    <a:pt x="16522" y="24777"/>
                  </a:lnTo>
                  <a:lnTo>
                    <a:pt x="24790" y="0"/>
                  </a:lnTo>
                  <a:close/>
                </a:path>
              </a:pathLst>
            </a:custGeom>
            <a:solidFill>
              <a:srgbClr val="231F20"/>
            </a:solidFill>
          </p:spPr>
          <p:txBody>
            <a:bodyPr wrap="square" lIns="0" tIns="0" rIns="0" bIns="0" rtlCol="0"/>
            <a:lstStyle/>
            <a:p>
              <a:endParaRPr/>
            </a:p>
          </p:txBody>
        </p:sp>
      </p:grpSp>
      <p:grpSp>
        <p:nvGrpSpPr>
          <p:cNvPr id="12" name="object 12"/>
          <p:cNvGrpSpPr/>
          <p:nvPr/>
        </p:nvGrpSpPr>
        <p:grpSpPr>
          <a:xfrm>
            <a:off x="6137541" y="799039"/>
            <a:ext cx="2707640" cy="1533525"/>
            <a:chOff x="1454416" y="799038"/>
            <a:chExt cx="2707640" cy="1533525"/>
          </a:xfrm>
        </p:grpSpPr>
        <p:sp>
          <p:nvSpPr>
            <p:cNvPr id="13" name="object 13"/>
            <p:cNvSpPr/>
            <p:nvPr/>
          </p:nvSpPr>
          <p:spPr>
            <a:xfrm>
              <a:off x="3378808" y="1390821"/>
              <a:ext cx="0" cy="483234"/>
            </a:xfrm>
            <a:custGeom>
              <a:avLst/>
              <a:gdLst/>
              <a:ahLst/>
              <a:cxnLst/>
              <a:rect l="l" t="t" r="r" b="b"/>
              <a:pathLst>
                <a:path h="483235">
                  <a:moveTo>
                    <a:pt x="0" y="0"/>
                  </a:moveTo>
                  <a:lnTo>
                    <a:pt x="0" y="483057"/>
                  </a:lnTo>
                </a:path>
              </a:pathLst>
            </a:custGeom>
            <a:ln w="9232">
              <a:solidFill>
                <a:srgbClr val="231F20"/>
              </a:solidFill>
            </a:ln>
          </p:spPr>
          <p:txBody>
            <a:bodyPr wrap="square" lIns="0" tIns="0" rIns="0" bIns="0" rtlCol="0"/>
            <a:lstStyle/>
            <a:p>
              <a:endParaRPr/>
            </a:p>
          </p:txBody>
        </p:sp>
        <p:sp>
          <p:nvSpPr>
            <p:cNvPr id="14" name="object 14"/>
            <p:cNvSpPr/>
            <p:nvPr/>
          </p:nvSpPr>
          <p:spPr>
            <a:xfrm>
              <a:off x="3360318" y="1372349"/>
              <a:ext cx="37465" cy="520065"/>
            </a:xfrm>
            <a:custGeom>
              <a:avLst/>
              <a:gdLst/>
              <a:ahLst/>
              <a:cxnLst/>
              <a:rect l="l" t="t" r="r" b="b"/>
              <a:pathLst>
                <a:path w="37464" h="520064">
                  <a:moveTo>
                    <a:pt x="36944" y="483057"/>
                  </a:moveTo>
                  <a:lnTo>
                    <a:pt x="18478" y="501535"/>
                  </a:lnTo>
                  <a:lnTo>
                    <a:pt x="0" y="483057"/>
                  </a:lnTo>
                  <a:lnTo>
                    <a:pt x="18478" y="520001"/>
                  </a:lnTo>
                  <a:lnTo>
                    <a:pt x="36944" y="483057"/>
                  </a:lnTo>
                  <a:close/>
                </a:path>
                <a:path w="37464" h="520064">
                  <a:moveTo>
                    <a:pt x="36944" y="36957"/>
                  </a:moveTo>
                  <a:lnTo>
                    <a:pt x="18478" y="0"/>
                  </a:lnTo>
                  <a:lnTo>
                    <a:pt x="0" y="36944"/>
                  </a:lnTo>
                  <a:lnTo>
                    <a:pt x="18478" y="18478"/>
                  </a:lnTo>
                  <a:lnTo>
                    <a:pt x="36944" y="36957"/>
                  </a:lnTo>
                  <a:close/>
                </a:path>
              </a:pathLst>
            </a:custGeom>
            <a:solidFill>
              <a:srgbClr val="231F20"/>
            </a:solidFill>
          </p:spPr>
          <p:txBody>
            <a:bodyPr wrap="square" lIns="0" tIns="0" rIns="0" bIns="0" rtlCol="0"/>
            <a:lstStyle/>
            <a:p>
              <a:endParaRPr/>
            </a:p>
          </p:txBody>
        </p:sp>
        <p:sp>
          <p:nvSpPr>
            <p:cNvPr id="15" name="object 15"/>
            <p:cNvSpPr/>
            <p:nvPr/>
          </p:nvSpPr>
          <p:spPr>
            <a:xfrm>
              <a:off x="1454416" y="1893737"/>
              <a:ext cx="2707640" cy="0"/>
            </a:xfrm>
            <a:custGeom>
              <a:avLst/>
              <a:gdLst/>
              <a:ahLst/>
              <a:cxnLst/>
              <a:rect l="l" t="t" r="r" b="b"/>
              <a:pathLst>
                <a:path w="2707640">
                  <a:moveTo>
                    <a:pt x="0" y="0"/>
                  </a:moveTo>
                  <a:lnTo>
                    <a:pt x="2707170" y="0"/>
                  </a:lnTo>
                </a:path>
              </a:pathLst>
            </a:custGeom>
            <a:ln w="6921">
              <a:solidFill>
                <a:srgbClr val="231F20"/>
              </a:solidFill>
            </a:ln>
          </p:spPr>
          <p:txBody>
            <a:bodyPr wrap="square" lIns="0" tIns="0" rIns="0" bIns="0" rtlCol="0"/>
            <a:lstStyle/>
            <a:p>
              <a:endParaRPr/>
            </a:p>
          </p:txBody>
        </p:sp>
        <p:sp>
          <p:nvSpPr>
            <p:cNvPr id="16" name="object 16"/>
            <p:cNvSpPr/>
            <p:nvPr/>
          </p:nvSpPr>
          <p:spPr>
            <a:xfrm>
              <a:off x="2170640" y="810780"/>
              <a:ext cx="1115695" cy="1075690"/>
            </a:xfrm>
            <a:custGeom>
              <a:avLst/>
              <a:gdLst/>
              <a:ahLst/>
              <a:cxnLst/>
              <a:rect l="l" t="t" r="r" b="b"/>
              <a:pathLst>
                <a:path w="1115695" h="1075689">
                  <a:moveTo>
                    <a:pt x="0" y="1075105"/>
                  </a:moveTo>
                  <a:lnTo>
                    <a:pt x="49681" y="1074058"/>
                  </a:lnTo>
                  <a:lnTo>
                    <a:pt x="98807" y="1070945"/>
                  </a:lnTo>
                  <a:lnTo>
                    <a:pt x="147330" y="1065809"/>
                  </a:lnTo>
                  <a:lnTo>
                    <a:pt x="195206" y="1058696"/>
                  </a:lnTo>
                  <a:lnTo>
                    <a:pt x="242389" y="1049647"/>
                  </a:lnTo>
                  <a:lnTo>
                    <a:pt x="288835" y="1038708"/>
                  </a:lnTo>
                  <a:lnTo>
                    <a:pt x="334497" y="1025921"/>
                  </a:lnTo>
                  <a:lnTo>
                    <a:pt x="379331" y="1011331"/>
                  </a:lnTo>
                  <a:lnTo>
                    <a:pt x="423291" y="994981"/>
                  </a:lnTo>
                  <a:lnTo>
                    <a:pt x="466332" y="976914"/>
                  </a:lnTo>
                  <a:lnTo>
                    <a:pt x="508408" y="957175"/>
                  </a:lnTo>
                  <a:lnTo>
                    <a:pt x="549474" y="935807"/>
                  </a:lnTo>
                  <a:lnTo>
                    <a:pt x="589485" y="912854"/>
                  </a:lnTo>
                  <a:lnTo>
                    <a:pt x="628396" y="888359"/>
                  </a:lnTo>
                  <a:lnTo>
                    <a:pt x="666160" y="862367"/>
                  </a:lnTo>
                  <a:lnTo>
                    <a:pt x="702734" y="834920"/>
                  </a:lnTo>
                  <a:lnTo>
                    <a:pt x="738071" y="806063"/>
                  </a:lnTo>
                  <a:lnTo>
                    <a:pt x="772126" y="775839"/>
                  </a:lnTo>
                  <a:lnTo>
                    <a:pt x="804854" y="744292"/>
                  </a:lnTo>
                  <a:lnTo>
                    <a:pt x="836209" y="711465"/>
                  </a:lnTo>
                  <a:lnTo>
                    <a:pt x="866146" y="677403"/>
                  </a:lnTo>
                  <a:lnTo>
                    <a:pt x="894620" y="642149"/>
                  </a:lnTo>
                  <a:lnTo>
                    <a:pt x="921586" y="605746"/>
                  </a:lnTo>
                  <a:lnTo>
                    <a:pt x="946998" y="568239"/>
                  </a:lnTo>
                  <a:lnTo>
                    <a:pt x="970811" y="529671"/>
                  </a:lnTo>
                  <a:lnTo>
                    <a:pt x="992979" y="490086"/>
                  </a:lnTo>
                  <a:lnTo>
                    <a:pt x="1013457" y="449527"/>
                  </a:lnTo>
                  <a:lnTo>
                    <a:pt x="1032200" y="408038"/>
                  </a:lnTo>
                  <a:lnTo>
                    <a:pt x="1049163" y="365662"/>
                  </a:lnTo>
                  <a:lnTo>
                    <a:pt x="1064300" y="322445"/>
                  </a:lnTo>
                  <a:lnTo>
                    <a:pt x="1077565" y="278428"/>
                  </a:lnTo>
                  <a:lnTo>
                    <a:pt x="1088915" y="233657"/>
                  </a:lnTo>
                  <a:lnTo>
                    <a:pt x="1098302" y="188173"/>
                  </a:lnTo>
                  <a:lnTo>
                    <a:pt x="1105682" y="142022"/>
                  </a:lnTo>
                  <a:lnTo>
                    <a:pt x="1111010" y="95247"/>
                  </a:lnTo>
                  <a:lnTo>
                    <a:pt x="1114240" y="47892"/>
                  </a:lnTo>
                  <a:lnTo>
                    <a:pt x="1115326" y="0"/>
                  </a:lnTo>
                </a:path>
              </a:pathLst>
            </a:custGeom>
            <a:ln w="6921">
              <a:solidFill>
                <a:srgbClr val="231F20"/>
              </a:solidFill>
              <a:prstDash val="sysDash"/>
            </a:ln>
          </p:spPr>
          <p:txBody>
            <a:bodyPr wrap="square" lIns="0" tIns="0" rIns="0" bIns="0" rtlCol="0"/>
            <a:lstStyle/>
            <a:p>
              <a:endParaRPr/>
            </a:p>
          </p:txBody>
        </p:sp>
        <p:sp>
          <p:nvSpPr>
            <p:cNvPr id="17" name="object 17"/>
            <p:cNvSpPr/>
            <p:nvPr/>
          </p:nvSpPr>
          <p:spPr>
            <a:xfrm>
              <a:off x="2171454" y="802499"/>
              <a:ext cx="969644" cy="800100"/>
            </a:xfrm>
            <a:custGeom>
              <a:avLst/>
              <a:gdLst/>
              <a:ahLst/>
              <a:cxnLst/>
              <a:rect l="l" t="t" r="r" b="b"/>
              <a:pathLst>
                <a:path w="969644" h="800100">
                  <a:moveTo>
                    <a:pt x="3581" y="3670"/>
                  </a:moveTo>
                  <a:lnTo>
                    <a:pt x="969327" y="560603"/>
                  </a:lnTo>
                </a:path>
                <a:path w="969644" h="800100">
                  <a:moveTo>
                    <a:pt x="0" y="0"/>
                  </a:moveTo>
                  <a:lnTo>
                    <a:pt x="776630" y="799795"/>
                  </a:lnTo>
                </a:path>
              </a:pathLst>
            </a:custGeom>
            <a:ln w="6921">
              <a:solidFill>
                <a:srgbClr val="231F20"/>
              </a:solidFill>
            </a:ln>
          </p:spPr>
          <p:txBody>
            <a:bodyPr wrap="square" lIns="0" tIns="0" rIns="0" bIns="0" rtlCol="0"/>
            <a:lstStyle/>
            <a:p>
              <a:endParaRPr/>
            </a:p>
          </p:txBody>
        </p:sp>
        <p:sp>
          <p:nvSpPr>
            <p:cNvPr id="18" name="object 18"/>
            <p:cNvSpPr/>
            <p:nvPr/>
          </p:nvSpPr>
          <p:spPr>
            <a:xfrm>
              <a:off x="2170690" y="829250"/>
              <a:ext cx="0" cy="1038225"/>
            </a:xfrm>
            <a:custGeom>
              <a:avLst/>
              <a:gdLst/>
              <a:ahLst/>
              <a:cxnLst/>
              <a:rect l="l" t="t" r="r" b="b"/>
              <a:pathLst>
                <a:path h="1038225">
                  <a:moveTo>
                    <a:pt x="0" y="0"/>
                  </a:moveTo>
                  <a:lnTo>
                    <a:pt x="0" y="1038161"/>
                  </a:lnTo>
                </a:path>
              </a:pathLst>
            </a:custGeom>
            <a:ln w="9232">
              <a:solidFill>
                <a:srgbClr val="231F20"/>
              </a:solidFill>
            </a:ln>
          </p:spPr>
          <p:txBody>
            <a:bodyPr wrap="square" lIns="0" tIns="0" rIns="0" bIns="0" rtlCol="0"/>
            <a:lstStyle/>
            <a:p>
              <a:endParaRPr/>
            </a:p>
          </p:txBody>
        </p:sp>
        <p:sp>
          <p:nvSpPr>
            <p:cNvPr id="19" name="object 19"/>
            <p:cNvSpPr/>
            <p:nvPr/>
          </p:nvSpPr>
          <p:spPr>
            <a:xfrm>
              <a:off x="2152205" y="810780"/>
              <a:ext cx="1001394" cy="573405"/>
            </a:xfrm>
            <a:custGeom>
              <a:avLst/>
              <a:gdLst/>
              <a:ahLst/>
              <a:cxnLst/>
              <a:rect l="l" t="t" r="r" b="b"/>
              <a:pathLst>
                <a:path w="1001394" h="573405">
                  <a:moveTo>
                    <a:pt x="36944" y="36957"/>
                  </a:moveTo>
                  <a:lnTo>
                    <a:pt x="18478" y="0"/>
                  </a:lnTo>
                  <a:lnTo>
                    <a:pt x="0" y="36957"/>
                  </a:lnTo>
                  <a:lnTo>
                    <a:pt x="18478" y="18478"/>
                  </a:lnTo>
                  <a:lnTo>
                    <a:pt x="36944" y="36957"/>
                  </a:lnTo>
                  <a:close/>
                </a:path>
                <a:path w="1001394" h="573405">
                  <a:moveTo>
                    <a:pt x="1001217" y="550951"/>
                  </a:moveTo>
                  <a:lnTo>
                    <a:pt x="999464" y="542328"/>
                  </a:lnTo>
                  <a:lnTo>
                    <a:pt x="994664" y="535279"/>
                  </a:lnTo>
                  <a:lnTo>
                    <a:pt x="987552" y="530529"/>
                  </a:lnTo>
                  <a:lnTo>
                    <a:pt x="978827" y="528777"/>
                  </a:lnTo>
                  <a:lnTo>
                    <a:pt x="970114" y="530529"/>
                  </a:lnTo>
                  <a:lnTo>
                    <a:pt x="962990" y="535279"/>
                  </a:lnTo>
                  <a:lnTo>
                    <a:pt x="958189" y="542328"/>
                  </a:lnTo>
                  <a:lnTo>
                    <a:pt x="956424" y="550951"/>
                  </a:lnTo>
                  <a:lnTo>
                    <a:pt x="958189" y="559587"/>
                  </a:lnTo>
                  <a:lnTo>
                    <a:pt x="962990" y="566623"/>
                  </a:lnTo>
                  <a:lnTo>
                    <a:pt x="970114" y="571373"/>
                  </a:lnTo>
                  <a:lnTo>
                    <a:pt x="978827" y="573112"/>
                  </a:lnTo>
                  <a:lnTo>
                    <a:pt x="987552" y="571373"/>
                  </a:lnTo>
                  <a:lnTo>
                    <a:pt x="994664" y="566623"/>
                  </a:lnTo>
                  <a:lnTo>
                    <a:pt x="999464" y="559587"/>
                  </a:lnTo>
                  <a:lnTo>
                    <a:pt x="1001217" y="550951"/>
                  </a:lnTo>
                  <a:close/>
                </a:path>
              </a:pathLst>
            </a:custGeom>
            <a:solidFill>
              <a:srgbClr val="231F20"/>
            </a:solidFill>
          </p:spPr>
          <p:txBody>
            <a:bodyPr wrap="square" lIns="0" tIns="0" rIns="0" bIns="0" rtlCol="0"/>
            <a:lstStyle/>
            <a:p>
              <a:endParaRPr/>
            </a:p>
          </p:txBody>
        </p:sp>
        <p:sp>
          <p:nvSpPr>
            <p:cNvPr id="20" name="object 20"/>
            <p:cNvSpPr/>
            <p:nvPr/>
          </p:nvSpPr>
          <p:spPr>
            <a:xfrm>
              <a:off x="3108641" y="1339556"/>
              <a:ext cx="45085" cy="44450"/>
            </a:xfrm>
            <a:custGeom>
              <a:avLst/>
              <a:gdLst/>
              <a:ahLst/>
              <a:cxnLst/>
              <a:rect l="l" t="t" r="r" b="b"/>
              <a:pathLst>
                <a:path w="45085" h="44450">
                  <a:moveTo>
                    <a:pt x="22402" y="0"/>
                  </a:moveTo>
                  <a:lnTo>
                    <a:pt x="13683" y="1743"/>
                  </a:lnTo>
                  <a:lnTo>
                    <a:pt x="6562" y="6496"/>
                  </a:lnTo>
                  <a:lnTo>
                    <a:pt x="1760" y="13544"/>
                  </a:lnTo>
                  <a:lnTo>
                    <a:pt x="0" y="22174"/>
                  </a:lnTo>
                  <a:lnTo>
                    <a:pt x="1760" y="30801"/>
                  </a:lnTo>
                  <a:lnTo>
                    <a:pt x="6562" y="37846"/>
                  </a:lnTo>
                  <a:lnTo>
                    <a:pt x="13683" y="42594"/>
                  </a:lnTo>
                  <a:lnTo>
                    <a:pt x="22402" y="44335"/>
                  </a:lnTo>
                  <a:lnTo>
                    <a:pt x="31119" y="42594"/>
                  </a:lnTo>
                  <a:lnTo>
                    <a:pt x="38236" y="37846"/>
                  </a:lnTo>
                  <a:lnTo>
                    <a:pt x="43033" y="30801"/>
                  </a:lnTo>
                  <a:lnTo>
                    <a:pt x="44792" y="22174"/>
                  </a:lnTo>
                  <a:lnTo>
                    <a:pt x="43033" y="13544"/>
                  </a:lnTo>
                  <a:lnTo>
                    <a:pt x="38236" y="6496"/>
                  </a:lnTo>
                  <a:lnTo>
                    <a:pt x="31119" y="1743"/>
                  </a:lnTo>
                  <a:lnTo>
                    <a:pt x="22402" y="0"/>
                  </a:lnTo>
                  <a:close/>
                </a:path>
              </a:pathLst>
            </a:custGeom>
            <a:ln w="6921">
              <a:solidFill>
                <a:srgbClr val="231F20"/>
              </a:solidFill>
            </a:ln>
          </p:spPr>
          <p:txBody>
            <a:bodyPr wrap="square" lIns="0" tIns="0" rIns="0" bIns="0" rtlCol="0"/>
            <a:lstStyle/>
            <a:p>
              <a:endParaRPr/>
            </a:p>
          </p:txBody>
        </p:sp>
        <p:sp>
          <p:nvSpPr>
            <p:cNvPr id="21" name="object 21"/>
            <p:cNvSpPr/>
            <p:nvPr/>
          </p:nvSpPr>
          <p:spPr>
            <a:xfrm>
              <a:off x="2919754" y="1578779"/>
              <a:ext cx="45085" cy="44450"/>
            </a:xfrm>
            <a:custGeom>
              <a:avLst/>
              <a:gdLst/>
              <a:ahLst/>
              <a:cxnLst/>
              <a:rect l="l" t="t" r="r" b="b"/>
              <a:pathLst>
                <a:path w="45085" h="44450">
                  <a:moveTo>
                    <a:pt x="22402" y="0"/>
                  </a:moveTo>
                  <a:lnTo>
                    <a:pt x="13683" y="1741"/>
                  </a:lnTo>
                  <a:lnTo>
                    <a:pt x="6562" y="6491"/>
                  </a:lnTo>
                  <a:lnTo>
                    <a:pt x="1760" y="13539"/>
                  </a:lnTo>
                  <a:lnTo>
                    <a:pt x="0" y="22174"/>
                  </a:lnTo>
                  <a:lnTo>
                    <a:pt x="1760" y="30796"/>
                  </a:lnTo>
                  <a:lnTo>
                    <a:pt x="6562" y="37841"/>
                  </a:lnTo>
                  <a:lnTo>
                    <a:pt x="13683" y="42592"/>
                  </a:lnTo>
                  <a:lnTo>
                    <a:pt x="22402" y="44335"/>
                  </a:lnTo>
                  <a:lnTo>
                    <a:pt x="31121" y="42592"/>
                  </a:lnTo>
                  <a:lnTo>
                    <a:pt x="38242" y="37841"/>
                  </a:lnTo>
                  <a:lnTo>
                    <a:pt x="43044" y="30796"/>
                  </a:lnTo>
                  <a:lnTo>
                    <a:pt x="44805" y="22174"/>
                  </a:lnTo>
                  <a:lnTo>
                    <a:pt x="43044" y="13539"/>
                  </a:lnTo>
                  <a:lnTo>
                    <a:pt x="38242" y="6491"/>
                  </a:lnTo>
                  <a:lnTo>
                    <a:pt x="31121" y="1741"/>
                  </a:lnTo>
                  <a:lnTo>
                    <a:pt x="22402" y="0"/>
                  </a:lnTo>
                  <a:close/>
                </a:path>
              </a:pathLst>
            </a:custGeom>
            <a:solidFill>
              <a:srgbClr val="231F20"/>
            </a:solidFill>
          </p:spPr>
          <p:txBody>
            <a:bodyPr wrap="square" lIns="0" tIns="0" rIns="0" bIns="0" rtlCol="0"/>
            <a:lstStyle/>
            <a:p>
              <a:endParaRPr/>
            </a:p>
          </p:txBody>
        </p:sp>
        <p:sp>
          <p:nvSpPr>
            <p:cNvPr id="22" name="object 22"/>
            <p:cNvSpPr/>
            <p:nvPr/>
          </p:nvSpPr>
          <p:spPr>
            <a:xfrm>
              <a:off x="2919754" y="1578779"/>
              <a:ext cx="45085" cy="44450"/>
            </a:xfrm>
            <a:custGeom>
              <a:avLst/>
              <a:gdLst/>
              <a:ahLst/>
              <a:cxnLst/>
              <a:rect l="l" t="t" r="r" b="b"/>
              <a:pathLst>
                <a:path w="45085" h="44450">
                  <a:moveTo>
                    <a:pt x="22402" y="0"/>
                  </a:moveTo>
                  <a:lnTo>
                    <a:pt x="13683" y="1741"/>
                  </a:lnTo>
                  <a:lnTo>
                    <a:pt x="6562" y="6491"/>
                  </a:lnTo>
                  <a:lnTo>
                    <a:pt x="1760" y="13539"/>
                  </a:lnTo>
                  <a:lnTo>
                    <a:pt x="0" y="22174"/>
                  </a:lnTo>
                  <a:lnTo>
                    <a:pt x="1760" y="30796"/>
                  </a:lnTo>
                  <a:lnTo>
                    <a:pt x="6562" y="37841"/>
                  </a:lnTo>
                  <a:lnTo>
                    <a:pt x="13683" y="42592"/>
                  </a:lnTo>
                  <a:lnTo>
                    <a:pt x="22402" y="44335"/>
                  </a:lnTo>
                  <a:lnTo>
                    <a:pt x="31121" y="42592"/>
                  </a:lnTo>
                  <a:lnTo>
                    <a:pt x="38242" y="37841"/>
                  </a:lnTo>
                  <a:lnTo>
                    <a:pt x="43044" y="30796"/>
                  </a:lnTo>
                  <a:lnTo>
                    <a:pt x="44805" y="22174"/>
                  </a:lnTo>
                  <a:lnTo>
                    <a:pt x="43044" y="13539"/>
                  </a:lnTo>
                  <a:lnTo>
                    <a:pt x="38242" y="6491"/>
                  </a:lnTo>
                  <a:lnTo>
                    <a:pt x="31121" y="1741"/>
                  </a:lnTo>
                  <a:lnTo>
                    <a:pt x="22402" y="0"/>
                  </a:lnTo>
                  <a:close/>
                </a:path>
              </a:pathLst>
            </a:custGeom>
            <a:ln w="6921">
              <a:solidFill>
                <a:srgbClr val="231F20"/>
              </a:solidFill>
            </a:ln>
          </p:spPr>
          <p:txBody>
            <a:bodyPr wrap="square" lIns="0" tIns="0" rIns="0" bIns="0" rtlCol="0"/>
            <a:lstStyle/>
            <a:p>
              <a:endParaRPr/>
            </a:p>
          </p:txBody>
        </p:sp>
        <p:sp>
          <p:nvSpPr>
            <p:cNvPr id="23" name="object 23"/>
            <p:cNvSpPr/>
            <p:nvPr/>
          </p:nvSpPr>
          <p:spPr>
            <a:xfrm>
              <a:off x="2943312" y="1376499"/>
              <a:ext cx="199390" cy="955675"/>
            </a:xfrm>
            <a:custGeom>
              <a:avLst/>
              <a:gdLst/>
              <a:ahLst/>
              <a:cxnLst/>
              <a:rect l="l" t="t" r="r" b="b"/>
              <a:pathLst>
                <a:path w="199389" h="955675">
                  <a:moveTo>
                    <a:pt x="0" y="294640"/>
                  </a:moveTo>
                  <a:lnTo>
                    <a:pt x="0" y="772160"/>
                  </a:lnTo>
                </a:path>
                <a:path w="199389" h="955675">
                  <a:moveTo>
                    <a:pt x="199047" y="0"/>
                  </a:moveTo>
                  <a:lnTo>
                    <a:pt x="199047" y="955497"/>
                  </a:lnTo>
                </a:path>
              </a:pathLst>
            </a:custGeom>
            <a:ln w="6921">
              <a:solidFill>
                <a:srgbClr val="231F20"/>
              </a:solidFill>
              <a:prstDash val="sysDashDot"/>
            </a:ln>
          </p:spPr>
          <p:txBody>
            <a:bodyPr wrap="square" lIns="0" tIns="0" rIns="0" bIns="0" rtlCol="0"/>
            <a:lstStyle/>
            <a:p>
              <a:endParaRPr/>
            </a:p>
          </p:txBody>
        </p:sp>
        <p:sp>
          <p:nvSpPr>
            <p:cNvPr id="24" name="object 24"/>
            <p:cNvSpPr/>
            <p:nvPr/>
          </p:nvSpPr>
          <p:spPr>
            <a:xfrm>
              <a:off x="2170690" y="1957466"/>
              <a:ext cx="0" cy="358775"/>
            </a:xfrm>
            <a:custGeom>
              <a:avLst/>
              <a:gdLst/>
              <a:ahLst/>
              <a:cxnLst/>
              <a:rect l="l" t="t" r="r" b="b"/>
              <a:pathLst>
                <a:path h="358775">
                  <a:moveTo>
                    <a:pt x="0" y="0"/>
                  </a:moveTo>
                  <a:lnTo>
                    <a:pt x="0" y="358368"/>
                  </a:lnTo>
                </a:path>
              </a:pathLst>
            </a:custGeom>
            <a:ln w="6921">
              <a:solidFill>
                <a:srgbClr val="231F20"/>
              </a:solidFill>
            </a:ln>
          </p:spPr>
          <p:txBody>
            <a:bodyPr wrap="square" lIns="0" tIns="0" rIns="0" bIns="0" rtlCol="0"/>
            <a:lstStyle/>
            <a:p>
              <a:endParaRPr/>
            </a:p>
          </p:txBody>
        </p:sp>
        <p:sp>
          <p:nvSpPr>
            <p:cNvPr id="25" name="object 25"/>
            <p:cNvSpPr/>
            <p:nvPr/>
          </p:nvSpPr>
          <p:spPr>
            <a:xfrm>
              <a:off x="2205329" y="2013345"/>
              <a:ext cx="723265" cy="0"/>
            </a:xfrm>
            <a:custGeom>
              <a:avLst/>
              <a:gdLst/>
              <a:ahLst/>
              <a:cxnLst/>
              <a:rect l="l" t="t" r="r" b="b"/>
              <a:pathLst>
                <a:path w="723264">
                  <a:moveTo>
                    <a:pt x="0" y="0"/>
                  </a:moveTo>
                  <a:lnTo>
                    <a:pt x="723201" y="0"/>
                  </a:lnTo>
                </a:path>
              </a:pathLst>
            </a:custGeom>
            <a:ln w="9232">
              <a:solidFill>
                <a:srgbClr val="231F20"/>
              </a:solidFill>
            </a:ln>
          </p:spPr>
          <p:txBody>
            <a:bodyPr wrap="square" lIns="0" tIns="0" rIns="0" bIns="0" rtlCol="0"/>
            <a:lstStyle/>
            <a:p>
              <a:endParaRPr/>
            </a:p>
          </p:txBody>
        </p:sp>
        <p:sp>
          <p:nvSpPr>
            <p:cNvPr id="26" name="object 26"/>
            <p:cNvSpPr/>
            <p:nvPr/>
          </p:nvSpPr>
          <p:spPr>
            <a:xfrm>
              <a:off x="2186851" y="1994877"/>
              <a:ext cx="760730" cy="37465"/>
            </a:xfrm>
            <a:custGeom>
              <a:avLst/>
              <a:gdLst/>
              <a:ahLst/>
              <a:cxnLst/>
              <a:rect l="l" t="t" r="r" b="b"/>
              <a:pathLst>
                <a:path w="760730" h="37464">
                  <a:moveTo>
                    <a:pt x="36957" y="0"/>
                  </a:moveTo>
                  <a:lnTo>
                    <a:pt x="0" y="18478"/>
                  </a:lnTo>
                  <a:lnTo>
                    <a:pt x="36957" y="36957"/>
                  </a:lnTo>
                  <a:lnTo>
                    <a:pt x="18478" y="18478"/>
                  </a:lnTo>
                  <a:lnTo>
                    <a:pt x="36957" y="0"/>
                  </a:lnTo>
                  <a:close/>
                </a:path>
                <a:path w="760730" h="37464">
                  <a:moveTo>
                    <a:pt x="760145" y="18478"/>
                  </a:moveTo>
                  <a:lnTo>
                    <a:pt x="723201" y="0"/>
                  </a:lnTo>
                  <a:lnTo>
                    <a:pt x="741667" y="18478"/>
                  </a:lnTo>
                  <a:lnTo>
                    <a:pt x="723201" y="36957"/>
                  </a:lnTo>
                  <a:lnTo>
                    <a:pt x="760145" y="18478"/>
                  </a:lnTo>
                  <a:close/>
                </a:path>
              </a:pathLst>
            </a:custGeom>
            <a:solidFill>
              <a:srgbClr val="231F20"/>
            </a:solidFill>
          </p:spPr>
          <p:txBody>
            <a:bodyPr wrap="square" lIns="0" tIns="0" rIns="0" bIns="0" rtlCol="0"/>
            <a:lstStyle/>
            <a:p>
              <a:endParaRPr/>
            </a:p>
          </p:txBody>
        </p:sp>
        <p:sp>
          <p:nvSpPr>
            <p:cNvPr id="27" name="object 27"/>
            <p:cNvSpPr/>
            <p:nvPr/>
          </p:nvSpPr>
          <p:spPr>
            <a:xfrm>
              <a:off x="2197478" y="2251640"/>
              <a:ext cx="918844" cy="0"/>
            </a:xfrm>
            <a:custGeom>
              <a:avLst/>
              <a:gdLst/>
              <a:ahLst/>
              <a:cxnLst/>
              <a:rect l="l" t="t" r="r" b="b"/>
              <a:pathLst>
                <a:path w="918844">
                  <a:moveTo>
                    <a:pt x="0" y="0"/>
                  </a:moveTo>
                  <a:lnTo>
                    <a:pt x="918552" y="0"/>
                  </a:lnTo>
                </a:path>
              </a:pathLst>
            </a:custGeom>
            <a:ln w="9232">
              <a:solidFill>
                <a:srgbClr val="231F20"/>
              </a:solidFill>
            </a:ln>
          </p:spPr>
          <p:txBody>
            <a:bodyPr wrap="square" lIns="0" tIns="0" rIns="0" bIns="0" rtlCol="0"/>
            <a:lstStyle/>
            <a:p>
              <a:endParaRPr/>
            </a:p>
          </p:txBody>
        </p:sp>
        <p:sp>
          <p:nvSpPr>
            <p:cNvPr id="28" name="object 28"/>
            <p:cNvSpPr/>
            <p:nvPr/>
          </p:nvSpPr>
          <p:spPr>
            <a:xfrm>
              <a:off x="2178989" y="2233167"/>
              <a:ext cx="955675" cy="37465"/>
            </a:xfrm>
            <a:custGeom>
              <a:avLst/>
              <a:gdLst/>
              <a:ahLst/>
              <a:cxnLst/>
              <a:rect l="l" t="t" r="r" b="b"/>
              <a:pathLst>
                <a:path w="955675" h="37464">
                  <a:moveTo>
                    <a:pt x="36957" y="0"/>
                  </a:moveTo>
                  <a:lnTo>
                    <a:pt x="0" y="18478"/>
                  </a:lnTo>
                  <a:lnTo>
                    <a:pt x="36957" y="36944"/>
                  </a:lnTo>
                  <a:lnTo>
                    <a:pt x="18478" y="18478"/>
                  </a:lnTo>
                  <a:lnTo>
                    <a:pt x="36957" y="0"/>
                  </a:lnTo>
                  <a:close/>
                </a:path>
                <a:path w="955675" h="37464">
                  <a:moveTo>
                    <a:pt x="955497" y="18478"/>
                  </a:moveTo>
                  <a:lnTo>
                    <a:pt x="918552" y="0"/>
                  </a:lnTo>
                  <a:lnTo>
                    <a:pt x="937031" y="18478"/>
                  </a:lnTo>
                  <a:lnTo>
                    <a:pt x="918552" y="36944"/>
                  </a:lnTo>
                  <a:lnTo>
                    <a:pt x="955497" y="18478"/>
                  </a:lnTo>
                  <a:close/>
                </a:path>
              </a:pathLst>
            </a:custGeom>
            <a:solidFill>
              <a:srgbClr val="231F20"/>
            </a:solidFill>
          </p:spPr>
          <p:txBody>
            <a:bodyPr wrap="square" lIns="0" tIns="0" rIns="0" bIns="0" rtlCol="0"/>
            <a:lstStyle/>
            <a:p>
              <a:endParaRPr/>
            </a:p>
          </p:txBody>
        </p:sp>
        <p:sp>
          <p:nvSpPr>
            <p:cNvPr id="29" name="object 29"/>
            <p:cNvSpPr/>
            <p:nvPr/>
          </p:nvSpPr>
          <p:spPr>
            <a:xfrm>
              <a:off x="2776129" y="1774129"/>
              <a:ext cx="140970" cy="0"/>
            </a:xfrm>
            <a:custGeom>
              <a:avLst/>
              <a:gdLst/>
              <a:ahLst/>
              <a:cxnLst/>
              <a:rect l="l" t="t" r="r" b="b"/>
              <a:pathLst>
                <a:path w="140969">
                  <a:moveTo>
                    <a:pt x="0" y="0"/>
                  </a:moveTo>
                  <a:lnTo>
                    <a:pt x="140855" y="0"/>
                  </a:lnTo>
                </a:path>
              </a:pathLst>
            </a:custGeom>
            <a:ln w="9232">
              <a:solidFill>
                <a:srgbClr val="231F20"/>
              </a:solidFill>
            </a:ln>
          </p:spPr>
          <p:txBody>
            <a:bodyPr wrap="square" lIns="0" tIns="0" rIns="0" bIns="0" rtlCol="0"/>
            <a:lstStyle/>
            <a:p>
              <a:endParaRPr/>
            </a:p>
          </p:txBody>
        </p:sp>
        <p:sp>
          <p:nvSpPr>
            <p:cNvPr id="30" name="object 30"/>
            <p:cNvSpPr/>
            <p:nvPr/>
          </p:nvSpPr>
          <p:spPr>
            <a:xfrm>
              <a:off x="2898519" y="1755657"/>
              <a:ext cx="37465" cy="37465"/>
            </a:xfrm>
            <a:custGeom>
              <a:avLst/>
              <a:gdLst/>
              <a:ahLst/>
              <a:cxnLst/>
              <a:rect l="l" t="t" r="r" b="b"/>
              <a:pathLst>
                <a:path w="37464" h="37464">
                  <a:moveTo>
                    <a:pt x="0" y="0"/>
                  </a:moveTo>
                  <a:lnTo>
                    <a:pt x="18465" y="18465"/>
                  </a:lnTo>
                  <a:lnTo>
                    <a:pt x="0" y="36944"/>
                  </a:lnTo>
                  <a:lnTo>
                    <a:pt x="36944" y="18478"/>
                  </a:lnTo>
                  <a:lnTo>
                    <a:pt x="0" y="0"/>
                  </a:lnTo>
                  <a:close/>
                </a:path>
              </a:pathLst>
            </a:custGeom>
            <a:solidFill>
              <a:srgbClr val="231F20"/>
            </a:solidFill>
          </p:spPr>
          <p:txBody>
            <a:bodyPr wrap="square" lIns="0" tIns="0" rIns="0" bIns="0" rtlCol="0"/>
            <a:lstStyle/>
            <a:p>
              <a:endParaRPr/>
            </a:p>
          </p:txBody>
        </p:sp>
        <p:sp>
          <p:nvSpPr>
            <p:cNvPr id="31" name="object 31"/>
            <p:cNvSpPr/>
            <p:nvPr/>
          </p:nvSpPr>
          <p:spPr>
            <a:xfrm>
              <a:off x="3169144" y="1774129"/>
              <a:ext cx="140970" cy="0"/>
            </a:xfrm>
            <a:custGeom>
              <a:avLst/>
              <a:gdLst/>
              <a:ahLst/>
              <a:cxnLst/>
              <a:rect l="l" t="t" r="r" b="b"/>
              <a:pathLst>
                <a:path w="140970">
                  <a:moveTo>
                    <a:pt x="140385" y="0"/>
                  </a:moveTo>
                  <a:lnTo>
                    <a:pt x="0" y="0"/>
                  </a:lnTo>
                </a:path>
              </a:pathLst>
            </a:custGeom>
            <a:ln w="9232">
              <a:solidFill>
                <a:srgbClr val="231F20"/>
              </a:solidFill>
            </a:ln>
          </p:spPr>
          <p:txBody>
            <a:bodyPr wrap="square" lIns="0" tIns="0" rIns="0" bIns="0" rtlCol="0"/>
            <a:lstStyle/>
            <a:p>
              <a:endParaRPr/>
            </a:p>
          </p:txBody>
        </p:sp>
        <p:sp>
          <p:nvSpPr>
            <p:cNvPr id="32" name="object 32"/>
            <p:cNvSpPr/>
            <p:nvPr/>
          </p:nvSpPr>
          <p:spPr>
            <a:xfrm>
              <a:off x="2152218" y="1755660"/>
              <a:ext cx="1035685" cy="130810"/>
            </a:xfrm>
            <a:custGeom>
              <a:avLst/>
              <a:gdLst/>
              <a:ahLst/>
              <a:cxnLst/>
              <a:rect l="l" t="t" r="r" b="b"/>
              <a:pathLst>
                <a:path w="1035685" h="130810">
                  <a:moveTo>
                    <a:pt x="36931" y="93281"/>
                  </a:moveTo>
                  <a:lnTo>
                    <a:pt x="18465" y="111760"/>
                  </a:lnTo>
                  <a:lnTo>
                    <a:pt x="0" y="93281"/>
                  </a:lnTo>
                  <a:lnTo>
                    <a:pt x="18465" y="130238"/>
                  </a:lnTo>
                  <a:lnTo>
                    <a:pt x="36931" y="93281"/>
                  </a:lnTo>
                  <a:close/>
                </a:path>
                <a:path w="1035685" h="130810">
                  <a:moveTo>
                    <a:pt x="1035380" y="0"/>
                  </a:moveTo>
                  <a:lnTo>
                    <a:pt x="998435" y="18478"/>
                  </a:lnTo>
                  <a:lnTo>
                    <a:pt x="1035380" y="36944"/>
                  </a:lnTo>
                  <a:lnTo>
                    <a:pt x="1016914" y="18465"/>
                  </a:lnTo>
                  <a:lnTo>
                    <a:pt x="1035380" y="0"/>
                  </a:lnTo>
                  <a:close/>
                </a:path>
              </a:pathLst>
            </a:custGeom>
            <a:solidFill>
              <a:srgbClr val="231F20"/>
            </a:solidFill>
          </p:spPr>
          <p:txBody>
            <a:bodyPr wrap="square" lIns="0" tIns="0" rIns="0" bIns="0" rtlCol="0"/>
            <a:lstStyle/>
            <a:p>
              <a:endParaRPr/>
            </a:p>
          </p:txBody>
        </p:sp>
        <p:sp>
          <p:nvSpPr>
            <p:cNvPr id="33" name="object 33"/>
            <p:cNvSpPr/>
            <p:nvPr/>
          </p:nvSpPr>
          <p:spPr>
            <a:xfrm>
              <a:off x="2493504" y="1366344"/>
              <a:ext cx="1060450" cy="235585"/>
            </a:xfrm>
            <a:custGeom>
              <a:avLst/>
              <a:gdLst/>
              <a:ahLst/>
              <a:cxnLst/>
              <a:rect l="l" t="t" r="r" b="b"/>
              <a:pathLst>
                <a:path w="1060450" h="235584">
                  <a:moveTo>
                    <a:pt x="346354" y="235521"/>
                  </a:moveTo>
                  <a:lnTo>
                    <a:pt x="0" y="235521"/>
                  </a:lnTo>
                </a:path>
                <a:path w="1060450" h="235584">
                  <a:moveTo>
                    <a:pt x="1060323" y="0"/>
                  </a:moveTo>
                  <a:lnTo>
                    <a:pt x="713511" y="0"/>
                  </a:lnTo>
                </a:path>
              </a:pathLst>
            </a:custGeom>
            <a:ln w="4622">
              <a:solidFill>
                <a:srgbClr val="231F20"/>
              </a:solidFill>
            </a:ln>
          </p:spPr>
          <p:txBody>
            <a:bodyPr wrap="square" lIns="0" tIns="0" rIns="0" bIns="0" rtlCol="0"/>
            <a:lstStyle/>
            <a:p>
              <a:endParaRPr/>
            </a:p>
          </p:txBody>
        </p:sp>
        <p:sp>
          <p:nvSpPr>
            <p:cNvPr id="34" name="object 34"/>
            <p:cNvSpPr/>
            <p:nvPr/>
          </p:nvSpPr>
          <p:spPr>
            <a:xfrm>
              <a:off x="2562777" y="1627266"/>
              <a:ext cx="0" cy="241300"/>
            </a:xfrm>
            <a:custGeom>
              <a:avLst/>
              <a:gdLst/>
              <a:ahLst/>
              <a:cxnLst/>
              <a:rect l="l" t="t" r="r" b="b"/>
              <a:pathLst>
                <a:path h="241300">
                  <a:moveTo>
                    <a:pt x="0" y="0"/>
                  </a:moveTo>
                  <a:lnTo>
                    <a:pt x="0" y="241071"/>
                  </a:lnTo>
                </a:path>
              </a:pathLst>
            </a:custGeom>
            <a:ln w="9232">
              <a:solidFill>
                <a:srgbClr val="231F20"/>
              </a:solidFill>
            </a:ln>
          </p:spPr>
          <p:txBody>
            <a:bodyPr wrap="square" lIns="0" tIns="0" rIns="0" bIns="0" rtlCol="0"/>
            <a:lstStyle/>
            <a:p>
              <a:endParaRPr/>
            </a:p>
          </p:txBody>
        </p:sp>
        <p:sp>
          <p:nvSpPr>
            <p:cNvPr id="35" name="object 35"/>
            <p:cNvSpPr/>
            <p:nvPr/>
          </p:nvSpPr>
          <p:spPr>
            <a:xfrm>
              <a:off x="2544292" y="1608797"/>
              <a:ext cx="37465" cy="278130"/>
            </a:xfrm>
            <a:custGeom>
              <a:avLst/>
              <a:gdLst/>
              <a:ahLst/>
              <a:cxnLst/>
              <a:rect l="l" t="t" r="r" b="b"/>
              <a:pathLst>
                <a:path w="37464" h="278130">
                  <a:moveTo>
                    <a:pt x="36944" y="241071"/>
                  </a:moveTo>
                  <a:lnTo>
                    <a:pt x="18478" y="259549"/>
                  </a:lnTo>
                  <a:lnTo>
                    <a:pt x="0" y="241071"/>
                  </a:lnTo>
                  <a:lnTo>
                    <a:pt x="18478" y="278028"/>
                  </a:lnTo>
                  <a:lnTo>
                    <a:pt x="36944" y="241071"/>
                  </a:lnTo>
                  <a:close/>
                </a:path>
                <a:path w="37464" h="278130">
                  <a:moveTo>
                    <a:pt x="36957" y="36957"/>
                  </a:moveTo>
                  <a:lnTo>
                    <a:pt x="18478" y="0"/>
                  </a:lnTo>
                  <a:lnTo>
                    <a:pt x="0" y="36957"/>
                  </a:lnTo>
                  <a:lnTo>
                    <a:pt x="18478" y="18478"/>
                  </a:lnTo>
                  <a:lnTo>
                    <a:pt x="36957" y="36957"/>
                  </a:lnTo>
                  <a:close/>
                </a:path>
              </a:pathLst>
            </a:custGeom>
            <a:solidFill>
              <a:srgbClr val="231F20"/>
            </a:solidFill>
          </p:spPr>
          <p:txBody>
            <a:bodyPr wrap="square" lIns="0" tIns="0" rIns="0" bIns="0" rtlCol="0"/>
            <a:lstStyle/>
            <a:p>
              <a:endParaRPr/>
            </a:p>
          </p:txBody>
        </p:sp>
      </p:grpSp>
      <p:sp>
        <p:nvSpPr>
          <p:cNvPr id="36" name="object 36"/>
          <p:cNvSpPr txBox="1"/>
          <p:nvPr/>
        </p:nvSpPr>
        <p:spPr>
          <a:xfrm>
            <a:off x="5337155" y="403231"/>
            <a:ext cx="1225550" cy="143629"/>
          </a:xfrm>
          <a:prstGeom prst="rect">
            <a:avLst/>
          </a:prstGeom>
        </p:spPr>
        <p:txBody>
          <a:bodyPr vert="horz" wrap="square" lIns="0" tIns="12700" rIns="0" bIns="0" rtlCol="0">
            <a:spAutoFit/>
          </a:bodyPr>
          <a:lstStyle/>
          <a:p>
            <a:pPr marL="12700">
              <a:spcBef>
                <a:spcPts val="100"/>
              </a:spcBef>
            </a:pPr>
            <a:r>
              <a:rPr sz="850" spc="20" dirty="0">
                <a:solidFill>
                  <a:srgbClr val="171514"/>
                </a:solidFill>
                <a:latin typeface="Microsoft Sans Serif"/>
                <a:cs typeface="Microsoft Sans Serif"/>
              </a:rPr>
              <a:t>Protección</a:t>
            </a:r>
            <a:r>
              <a:rPr sz="850" spc="-3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contra</a:t>
            </a:r>
            <a:r>
              <a:rPr sz="850" spc="-30" dirty="0">
                <a:solidFill>
                  <a:srgbClr val="171514"/>
                </a:solidFill>
                <a:latin typeface="Microsoft Sans Serif"/>
                <a:cs typeface="Microsoft Sans Serif"/>
              </a:rPr>
              <a:t> </a:t>
            </a:r>
            <a:r>
              <a:rPr sz="850" spc="20" dirty="0">
                <a:solidFill>
                  <a:srgbClr val="171514"/>
                </a:solidFill>
                <a:latin typeface="Microsoft Sans Serif"/>
                <a:cs typeface="Microsoft Sans Serif"/>
              </a:rPr>
              <a:t>rayos</a:t>
            </a:r>
            <a:endParaRPr sz="850">
              <a:latin typeface="Microsoft Sans Serif"/>
              <a:cs typeface="Microsoft Sans Serif"/>
            </a:endParaRPr>
          </a:p>
        </p:txBody>
      </p:sp>
      <p:sp>
        <p:nvSpPr>
          <p:cNvPr id="37" name="object 37"/>
          <p:cNvSpPr txBox="1"/>
          <p:nvPr/>
        </p:nvSpPr>
        <p:spPr>
          <a:xfrm>
            <a:off x="942612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161</a:t>
            </a:r>
            <a:endParaRPr sz="900">
              <a:latin typeface="Arial"/>
              <a:cs typeface="Arial"/>
            </a:endParaRPr>
          </a:p>
        </p:txBody>
      </p:sp>
      <p:sp>
        <p:nvSpPr>
          <p:cNvPr id="38" name="object 38"/>
          <p:cNvSpPr txBox="1"/>
          <p:nvPr/>
        </p:nvSpPr>
        <p:spPr>
          <a:xfrm>
            <a:off x="8060269" y="1180567"/>
            <a:ext cx="659130" cy="97463"/>
          </a:xfrm>
          <a:prstGeom prst="rect">
            <a:avLst/>
          </a:prstGeom>
        </p:spPr>
        <p:txBody>
          <a:bodyPr vert="horz" wrap="square" lIns="0" tIns="12700" rIns="0" bIns="0" rtlCol="0">
            <a:spAutoFit/>
          </a:bodyPr>
          <a:lstStyle/>
          <a:p>
            <a:pPr marL="12700">
              <a:spcBef>
                <a:spcPts val="100"/>
              </a:spcBef>
            </a:pPr>
            <a:r>
              <a:rPr sz="550" spc="20" dirty="0">
                <a:solidFill>
                  <a:srgbClr val="171514"/>
                </a:solidFill>
                <a:latin typeface="Microsoft Sans Serif"/>
                <a:cs typeface="Microsoft Sans Serif"/>
              </a:rPr>
              <a:t>conductor</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a:latin typeface="Microsoft Sans Serif"/>
              <a:cs typeface="Microsoft Sans Serif"/>
            </a:endParaRPr>
          </a:p>
        </p:txBody>
      </p:sp>
      <p:sp>
        <p:nvSpPr>
          <p:cNvPr id="39" name="object 39"/>
          <p:cNvSpPr txBox="1"/>
          <p:nvPr/>
        </p:nvSpPr>
        <p:spPr>
          <a:xfrm>
            <a:off x="6683702" y="1278488"/>
            <a:ext cx="81280" cy="140423"/>
          </a:xfrm>
          <a:prstGeom prst="rect">
            <a:avLst/>
          </a:prstGeom>
        </p:spPr>
        <p:txBody>
          <a:bodyPr vert="horz" wrap="square" lIns="0" tIns="17145" rIns="0" bIns="0" rtlCol="0">
            <a:spAutoFit/>
          </a:bodyPr>
          <a:lstStyle/>
          <a:p>
            <a:pPr marL="12700">
              <a:spcBef>
                <a:spcPts val="135"/>
              </a:spcBef>
            </a:pPr>
            <a:r>
              <a:rPr sz="800" i="1" spc="-95" dirty="0">
                <a:solidFill>
                  <a:srgbClr val="171514"/>
                </a:solidFill>
                <a:latin typeface="Arial"/>
                <a:cs typeface="Arial"/>
              </a:rPr>
              <a:t>S</a:t>
            </a:r>
            <a:endParaRPr sz="800">
              <a:latin typeface="Arial"/>
              <a:cs typeface="Arial"/>
            </a:endParaRPr>
          </a:p>
        </p:txBody>
      </p:sp>
      <p:sp>
        <p:nvSpPr>
          <p:cNvPr id="40" name="object 40"/>
          <p:cNvSpPr txBox="1"/>
          <p:nvPr/>
        </p:nvSpPr>
        <p:spPr>
          <a:xfrm>
            <a:off x="6892099" y="1433849"/>
            <a:ext cx="557530" cy="82074"/>
          </a:xfrm>
          <a:prstGeom prst="rect">
            <a:avLst/>
          </a:prstGeom>
        </p:spPr>
        <p:txBody>
          <a:bodyPr vert="horz" wrap="square" lIns="0" tIns="12700" rIns="0" bIns="0" rtlCol="0">
            <a:spAutoFit/>
          </a:bodyPr>
          <a:lstStyle/>
          <a:p>
            <a:pPr marL="12700">
              <a:spcBef>
                <a:spcPts val="100"/>
              </a:spcBef>
            </a:pPr>
            <a:r>
              <a:rPr sz="450" spc="20" dirty="0">
                <a:solidFill>
                  <a:srgbClr val="171514"/>
                </a:solidFill>
                <a:latin typeface="Microsoft Sans Serif"/>
                <a:cs typeface="Microsoft Sans Serif"/>
              </a:rPr>
              <a:t>conductor</a:t>
            </a:r>
            <a:r>
              <a:rPr sz="450" spc="-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5" dirty="0">
                <a:solidFill>
                  <a:srgbClr val="171514"/>
                </a:solidFill>
                <a:latin typeface="Microsoft Sans Serif"/>
                <a:cs typeface="Microsoft Sans Serif"/>
              </a:rPr>
              <a:t> </a:t>
            </a:r>
            <a:r>
              <a:rPr sz="450" spc="20" dirty="0">
                <a:solidFill>
                  <a:srgbClr val="171514"/>
                </a:solidFill>
                <a:latin typeface="Microsoft Sans Serif"/>
                <a:cs typeface="Microsoft Sans Serif"/>
              </a:rPr>
              <a:t>poder</a:t>
            </a:r>
            <a:endParaRPr sz="450">
              <a:latin typeface="Microsoft Sans Serif"/>
              <a:cs typeface="Microsoft Sans Serif"/>
            </a:endParaRPr>
          </a:p>
        </p:txBody>
      </p:sp>
      <p:sp>
        <p:nvSpPr>
          <p:cNvPr id="41" name="object 41"/>
          <p:cNvSpPr txBox="1"/>
          <p:nvPr/>
        </p:nvSpPr>
        <p:spPr>
          <a:xfrm>
            <a:off x="8106815" y="1540006"/>
            <a:ext cx="88265" cy="140423"/>
          </a:xfrm>
          <a:prstGeom prst="rect">
            <a:avLst/>
          </a:prstGeom>
        </p:spPr>
        <p:txBody>
          <a:bodyPr vert="horz" wrap="square" lIns="0" tIns="17145" rIns="0" bIns="0" rtlCol="0">
            <a:spAutoFit/>
          </a:bodyPr>
          <a:lstStyle/>
          <a:p>
            <a:pPr marL="12700">
              <a:spcBef>
                <a:spcPts val="135"/>
              </a:spcBef>
            </a:pPr>
            <a:r>
              <a:rPr sz="800" i="1" spc="45" dirty="0">
                <a:solidFill>
                  <a:srgbClr val="171514"/>
                </a:solidFill>
                <a:latin typeface="Arial"/>
                <a:cs typeface="Arial"/>
              </a:rPr>
              <a:t>h</a:t>
            </a:r>
            <a:endParaRPr sz="800">
              <a:latin typeface="Arial"/>
              <a:cs typeface="Arial"/>
            </a:endParaRPr>
          </a:p>
        </p:txBody>
      </p:sp>
      <p:sp>
        <p:nvSpPr>
          <p:cNvPr id="42" name="object 42"/>
          <p:cNvSpPr txBox="1"/>
          <p:nvPr/>
        </p:nvSpPr>
        <p:spPr>
          <a:xfrm>
            <a:off x="7117128" y="1664162"/>
            <a:ext cx="77470" cy="140423"/>
          </a:xfrm>
          <a:prstGeom prst="rect">
            <a:avLst/>
          </a:prstGeom>
        </p:spPr>
        <p:txBody>
          <a:bodyPr vert="horz" wrap="square" lIns="0" tIns="17145" rIns="0" bIns="0" rtlCol="0">
            <a:spAutoFit/>
          </a:bodyPr>
          <a:lstStyle/>
          <a:p>
            <a:pPr marL="12700">
              <a:spcBef>
                <a:spcPts val="135"/>
              </a:spcBef>
            </a:pPr>
            <a:r>
              <a:rPr sz="800" i="1" spc="5" dirty="0">
                <a:solidFill>
                  <a:srgbClr val="171514"/>
                </a:solidFill>
                <a:latin typeface="Arial"/>
                <a:cs typeface="Arial"/>
              </a:rPr>
              <a:t>y</a:t>
            </a:r>
            <a:endParaRPr sz="800">
              <a:latin typeface="Arial"/>
              <a:cs typeface="Arial"/>
            </a:endParaRPr>
          </a:p>
        </p:txBody>
      </p:sp>
      <p:sp>
        <p:nvSpPr>
          <p:cNvPr id="43" name="object 43"/>
          <p:cNvSpPr txBox="1"/>
          <p:nvPr/>
        </p:nvSpPr>
        <p:spPr>
          <a:xfrm>
            <a:off x="7698991" y="1670766"/>
            <a:ext cx="85090" cy="140423"/>
          </a:xfrm>
          <a:prstGeom prst="rect">
            <a:avLst/>
          </a:prstGeom>
        </p:spPr>
        <p:txBody>
          <a:bodyPr vert="horz" wrap="square" lIns="0" tIns="17145" rIns="0" bIns="0" rtlCol="0">
            <a:spAutoFit/>
          </a:bodyPr>
          <a:lstStyle/>
          <a:p>
            <a:pPr marL="12700">
              <a:spcBef>
                <a:spcPts val="135"/>
              </a:spcBef>
            </a:pPr>
            <a:r>
              <a:rPr sz="800" i="1" spc="-65" dirty="0">
                <a:solidFill>
                  <a:srgbClr val="171514"/>
                </a:solidFill>
                <a:latin typeface="Arial"/>
                <a:cs typeface="Arial"/>
              </a:rPr>
              <a:t>X</a:t>
            </a:r>
            <a:endParaRPr sz="800">
              <a:latin typeface="Arial"/>
              <a:cs typeface="Arial"/>
            </a:endParaRPr>
          </a:p>
        </p:txBody>
      </p:sp>
      <p:sp>
        <p:nvSpPr>
          <p:cNvPr id="44" name="object 44"/>
          <p:cNvSpPr txBox="1"/>
          <p:nvPr/>
        </p:nvSpPr>
        <p:spPr>
          <a:xfrm>
            <a:off x="7232326" y="2012268"/>
            <a:ext cx="171450" cy="384810"/>
          </a:xfrm>
          <a:prstGeom prst="rect">
            <a:avLst/>
          </a:prstGeom>
        </p:spPr>
        <p:txBody>
          <a:bodyPr vert="horz" wrap="square" lIns="0" tIns="17145" rIns="0" bIns="0" rtlCol="0">
            <a:spAutoFit/>
          </a:bodyPr>
          <a:lstStyle/>
          <a:p>
            <a:pPr marL="12700">
              <a:spcBef>
                <a:spcPts val="135"/>
              </a:spcBef>
            </a:pPr>
            <a:r>
              <a:rPr sz="800" i="1" spc="5" dirty="0">
                <a:solidFill>
                  <a:srgbClr val="171514"/>
                </a:solidFill>
                <a:latin typeface="Arial"/>
                <a:cs typeface="Arial"/>
              </a:rPr>
              <a:t>D</a:t>
            </a:r>
            <a:r>
              <a:rPr sz="500" spc="5" dirty="0">
                <a:solidFill>
                  <a:srgbClr val="171514"/>
                </a:solidFill>
                <a:latin typeface="Microsoft Sans Serif"/>
                <a:cs typeface="Microsoft Sans Serif"/>
              </a:rPr>
              <a:t>2</a:t>
            </a:r>
            <a:endParaRPr sz="500">
              <a:latin typeface="Microsoft Sans Serif"/>
              <a:cs typeface="Microsoft Sans Serif"/>
            </a:endParaRPr>
          </a:p>
          <a:p>
            <a:pPr marL="47625">
              <a:spcBef>
                <a:spcPts val="865"/>
              </a:spcBef>
            </a:pPr>
            <a:r>
              <a:rPr sz="800" i="1" spc="5" dirty="0">
                <a:solidFill>
                  <a:srgbClr val="171514"/>
                </a:solidFill>
                <a:latin typeface="Arial"/>
                <a:cs typeface="Arial"/>
              </a:rPr>
              <a:t>D</a:t>
            </a:r>
            <a:r>
              <a:rPr sz="500" spc="5" dirty="0">
                <a:solidFill>
                  <a:srgbClr val="171514"/>
                </a:solidFill>
                <a:latin typeface="Microsoft Sans Serif"/>
                <a:cs typeface="Microsoft Sans Serif"/>
              </a:rPr>
              <a:t>1</a:t>
            </a:r>
            <a:endParaRPr sz="500">
              <a:latin typeface="Microsoft Sans Serif"/>
              <a:cs typeface="Microsoft Sans Serif"/>
            </a:endParaRPr>
          </a:p>
        </p:txBody>
      </p:sp>
      <p:sp>
        <p:nvSpPr>
          <p:cNvPr id="45" name="object 45"/>
          <p:cNvSpPr txBox="1"/>
          <p:nvPr/>
        </p:nvSpPr>
        <p:spPr>
          <a:xfrm>
            <a:off x="5337174" y="2543703"/>
            <a:ext cx="638175" cy="135935"/>
          </a:xfrm>
          <a:prstGeom prst="rect">
            <a:avLst/>
          </a:prstGeom>
        </p:spPr>
        <p:txBody>
          <a:bodyPr vert="horz" wrap="square" lIns="0" tIns="12700" rIns="0" bIns="0" rtlCol="0">
            <a:spAutoFit/>
          </a:bodyPr>
          <a:lstStyle/>
          <a:p>
            <a:pPr marL="12700">
              <a:spcBef>
                <a:spcPts val="100"/>
              </a:spcBef>
            </a:pPr>
            <a:r>
              <a:rPr sz="800" b="1" spc="-10" dirty="0">
                <a:solidFill>
                  <a:srgbClr val="171514"/>
                </a:solidFill>
                <a:latin typeface="Arial"/>
                <a:cs typeface="Arial"/>
              </a:rPr>
              <a:t>FIGURA</a:t>
            </a:r>
            <a:r>
              <a:rPr sz="800" b="1" spc="-15" dirty="0">
                <a:solidFill>
                  <a:srgbClr val="171514"/>
                </a:solidFill>
                <a:latin typeface="Arial"/>
                <a:cs typeface="Arial"/>
              </a:rPr>
              <a:t> </a:t>
            </a:r>
            <a:r>
              <a:rPr sz="800" b="1" spc="10" dirty="0">
                <a:solidFill>
                  <a:srgbClr val="171514"/>
                </a:solidFill>
                <a:latin typeface="Arial"/>
                <a:cs typeface="Arial"/>
              </a:rPr>
              <a:t>8.24</a:t>
            </a:r>
            <a:endParaRPr sz="800">
              <a:latin typeface="Arial"/>
              <a:cs typeface="Arial"/>
            </a:endParaRPr>
          </a:p>
        </p:txBody>
      </p:sp>
      <p:sp>
        <p:nvSpPr>
          <p:cNvPr id="46" name="object 46"/>
          <p:cNvSpPr txBox="1"/>
          <p:nvPr/>
        </p:nvSpPr>
        <p:spPr>
          <a:xfrm>
            <a:off x="6104699" y="2562753"/>
            <a:ext cx="2078989" cy="112851"/>
          </a:xfrm>
          <a:prstGeom prst="rect">
            <a:avLst/>
          </a:prstGeom>
        </p:spPr>
        <p:txBody>
          <a:bodyPr vert="horz" wrap="square" lIns="0" tIns="12700" rIns="0" bIns="0" rtlCol="0">
            <a:spAutoFit/>
          </a:bodyPr>
          <a:lstStyle/>
          <a:p>
            <a:pPr marL="12700">
              <a:spcBef>
                <a:spcPts val="100"/>
              </a:spcBef>
            </a:pPr>
            <a:r>
              <a:rPr sz="650" spc="25" dirty="0">
                <a:solidFill>
                  <a:srgbClr val="171514"/>
                </a:solidFill>
                <a:latin typeface="Microsoft Sans Serif"/>
                <a:cs typeface="Microsoft Sans Serif"/>
              </a:rPr>
              <a:t>Altura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del</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conductor</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distancia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impacto.</a:t>
            </a:r>
            <a:endParaRPr sz="650">
              <a:latin typeface="Microsoft Sans Serif"/>
              <a:cs typeface="Microsoft Sans Serif"/>
            </a:endParaRPr>
          </a:p>
        </p:txBody>
      </p:sp>
      <p:sp>
        <p:nvSpPr>
          <p:cNvPr id="47" name="object 47"/>
          <p:cNvSpPr txBox="1"/>
          <p:nvPr/>
        </p:nvSpPr>
        <p:spPr>
          <a:xfrm>
            <a:off x="5299075" y="3027100"/>
            <a:ext cx="4410710" cy="2048510"/>
          </a:xfrm>
          <a:prstGeom prst="rect">
            <a:avLst/>
          </a:prstGeom>
        </p:spPr>
        <p:txBody>
          <a:bodyPr vert="horz" wrap="square" lIns="0" tIns="12700" rIns="0" bIns="0" rtlCol="0">
            <a:spAutoFit/>
          </a:bodyPr>
          <a:lstStyle/>
          <a:p>
            <a:pPr marL="50800">
              <a:spcBef>
                <a:spcPts val="100"/>
              </a:spcBef>
            </a:pPr>
            <a:r>
              <a:rPr sz="900" b="1" spc="10" dirty="0">
                <a:solidFill>
                  <a:srgbClr val="171514"/>
                </a:solidFill>
                <a:latin typeface="Arial"/>
                <a:cs typeface="Arial"/>
              </a:rPr>
              <a:t>8.7.2</a:t>
            </a:r>
            <a:r>
              <a:rPr sz="900" b="1" spc="-45" dirty="0">
                <a:solidFill>
                  <a:srgbClr val="171514"/>
                </a:solidFill>
                <a:latin typeface="Arial"/>
                <a:cs typeface="Arial"/>
              </a:rPr>
              <a:t> </a:t>
            </a:r>
            <a:r>
              <a:rPr sz="900" b="1" spc="10" dirty="0" err="1">
                <a:solidFill>
                  <a:srgbClr val="171514"/>
                </a:solidFill>
                <a:latin typeface="Arial"/>
                <a:cs typeface="Arial"/>
              </a:rPr>
              <a:t>horas</a:t>
            </a:r>
            <a:r>
              <a:rPr sz="650" b="1" spc="10" dirty="0" err="1">
                <a:solidFill>
                  <a:srgbClr val="171514"/>
                </a:solidFill>
                <a:latin typeface="Arial"/>
                <a:cs typeface="Arial"/>
              </a:rPr>
              <a:t>ocho</a:t>
            </a:r>
            <a:r>
              <a:rPr sz="650" b="1" spc="-30" dirty="0">
                <a:solidFill>
                  <a:srgbClr val="171514"/>
                </a:solidFill>
                <a:latin typeface="Arial"/>
                <a:cs typeface="Arial"/>
              </a:rPr>
              <a:t> </a:t>
            </a:r>
            <a:r>
              <a:rPr sz="650" b="1" spc="20" dirty="0" smtClean="0">
                <a:solidFill>
                  <a:srgbClr val="171514"/>
                </a:solidFill>
                <a:latin typeface="Arial"/>
                <a:cs typeface="Arial"/>
              </a:rPr>
              <a:t>de</a:t>
            </a:r>
            <a:r>
              <a:rPr lang="es-ES" sz="900" b="1" spc="20" dirty="0" smtClean="0">
                <a:solidFill>
                  <a:srgbClr val="171514"/>
                </a:solidFill>
                <a:latin typeface="Arial"/>
                <a:cs typeface="Arial"/>
              </a:rPr>
              <a:t>g</a:t>
            </a:r>
            <a:r>
              <a:rPr sz="650" b="1" spc="20" dirty="0" err="1" smtClean="0">
                <a:solidFill>
                  <a:srgbClr val="171514"/>
                </a:solidFill>
                <a:latin typeface="Arial"/>
                <a:cs typeface="Arial"/>
              </a:rPr>
              <a:t>redondo</a:t>
            </a:r>
            <a:r>
              <a:rPr sz="900" b="1" spc="20" dirty="0" err="1" smtClean="0">
                <a:solidFill>
                  <a:srgbClr val="171514"/>
                </a:solidFill>
                <a:latin typeface="Arial"/>
                <a:cs typeface="Arial"/>
              </a:rPr>
              <a:t>C</a:t>
            </a:r>
            <a:r>
              <a:rPr sz="650" b="1" spc="20" dirty="0" err="1" smtClean="0">
                <a:solidFill>
                  <a:srgbClr val="171514"/>
                </a:solidFill>
                <a:latin typeface="Arial"/>
                <a:cs typeface="Arial"/>
              </a:rPr>
              <a:t>onductor</a:t>
            </a:r>
            <a:endParaRPr sz="650" dirty="0">
              <a:latin typeface="Arial"/>
              <a:cs typeface="Arial"/>
            </a:endParaRPr>
          </a:p>
          <a:p>
            <a:pPr marL="50800" marR="43180">
              <a:lnSpc>
                <a:spcPct val="117600"/>
              </a:lnSpc>
              <a:spcBef>
                <a:spcPts val="590"/>
              </a:spcBef>
            </a:pPr>
            <a:r>
              <a:rPr sz="850" spc="5" dirty="0">
                <a:solidFill>
                  <a:srgbClr val="171514"/>
                </a:solidFill>
                <a:latin typeface="Microsoft Sans Serif"/>
                <a:cs typeface="Microsoft Sans Serif"/>
              </a:rPr>
              <a:t>Para </a:t>
            </a:r>
            <a:r>
              <a:rPr sz="850" spc="40" dirty="0">
                <a:solidFill>
                  <a:srgbClr val="171514"/>
                </a:solidFill>
                <a:latin typeface="Microsoft Sans Serif"/>
                <a:cs typeface="Microsoft Sans Serif"/>
              </a:rPr>
              <a:t>determinar </a:t>
            </a:r>
            <a:r>
              <a:rPr sz="850" spc="10" dirty="0">
                <a:solidFill>
                  <a:srgbClr val="171514"/>
                </a:solidFill>
                <a:latin typeface="Microsoft Sans Serif"/>
                <a:cs typeface="Microsoft Sans Serif"/>
              </a:rPr>
              <a:t>la </a:t>
            </a:r>
            <a:r>
              <a:rPr sz="850" spc="35" dirty="0">
                <a:solidFill>
                  <a:srgbClr val="171514"/>
                </a:solidFill>
                <a:latin typeface="Microsoft Sans Serif"/>
                <a:cs typeface="Microsoft Sans Serif"/>
              </a:rPr>
              <a:t>altura </a:t>
            </a:r>
            <a:r>
              <a:rPr sz="850" spc="45" dirty="0">
                <a:solidFill>
                  <a:srgbClr val="171514"/>
                </a:solidFill>
                <a:latin typeface="Microsoft Sans Serif"/>
                <a:cs typeface="Microsoft Sans Serif"/>
              </a:rPr>
              <a:t>mínima </a:t>
            </a:r>
            <a:r>
              <a:rPr sz="850" spc="25" dirty="0">
                <a:solidFill>
                  <a:srgbClr val="171514"/>
                </a:solidFill>
                <a:latin typeface="Microsoft Sans Serif"/>
                <a:cs typeface="Microsoft Sans Serif"/>
              </a:rPr>
              <a:t>del </a:t>
            </a:r>
            <a:r>
              <a:rPr sz="850" spc="35" dirty="0">
                <a:solidFill>
                  <a:srgbClr val="171514"/>
                </a:solidFill>
                <a:latin typeface="Microsoft Sans Serif"/>
                <a:cs typeface="Microsoft Sans Serif"/>
              </a:rPr>
              <a:t>conductor </a:t>
            </a:r>
            <a:r>
              <a:rPr sz="850" spc="25" dirty="0">
                <a:solidFill>
                  <a:srgbClr val="171514"/>
                </a:solidFill>
                <a:latin typeface="Microsoft Sans Serif"/>
                <a:cs typeface="Microsoft Sans Serif"/>
              </a:rPr>
              <a:t>de </a:t>
            </a:r>
            <a:r>
              <a:rPr sz="850" spc="40" dirty="0">
                <a:solidFill>
                  <a:srgbClr val="171514"/>
                </a:solidFill>
                <a:latin typeface="Microsoft Sans Serif"/>
                <a:cs typeface="Microsoft Sans Serif"/>
              </a:rPr>
              <a:t>tierra </a:t>
            </a:r>
            <a:r>
              <a:rPr sz="850" spc="30" dirty="0">
                <a:solidFill>
                  <a:srgbClr val="171514"/>
                </a:solidFill>
                <a:latin typeface="Microsoft Sans Serif"/>
                <a:cs typeface="Microsoft Sans Serif"/>
              </a:rPr>
              <a:t>utilizaremos </a:t>
            </a:r>
            <a:r>
              <a:rPr sz="850" spc="15" dirty="0">
                <a:solidFill>
                  <a:srgbClr val="171514"/>
                </a:solidFill>
                <a:latin typeface="Microsoft Sans Serif"/>
                <a:cs typeface="Microsoft Sans Serif"/>
              </a:rPr>
              <a:t>el </a:t>
            </a:r>
            <a:r>
              <a:rPr sz="850" spc="-45" dirty="0">
                <a:solidFill>
                  <a:srgbClr val="171514"/>
                </a:solidFill>
                <a:latin typeface="Microsoft Sans Serif"/>
                <a:cs typeface="Microsoft Sans Serif"/>
              </a:rPr>
              <a:t>RSM </a:t>
            </a:r>
            <a:r>
              <a:rPr sz="850" spc="25" dirty="0" err="1">
                <a:solidFill>
                  <a:srgbClr val="171514"/>
                </a:solidFill>
                <a:latin typeface="Microsoft Sans Serif"/>
                <a:cs typeface="Microsoft Sans Serif"/>
              </a:rPr>
              <a:t>en</a:t>
            </a:r>
            <a:r>
              <a:rPr sz="850" spc="25" dirty="0">
                <a:solidFill>
                  <a:srgbClr val="171514"/>
                </a:solidFill>
                <a:latin typeface="Microsoft Sans Serif"/>
                <a:cs typeface="Microsoft Sans Serif"/>
              </a:rPr>
              <a:t> </a:t>
            </a:r>
            <a:r>
              <a:rPr sz="850" spc="15" dirty="0" smtClean="0">
                <a:solidFill>
                  <a:srgbClr val="171514"/>
                </a:solidFill>
                <a:latin typeface="Microsoft Sans Serif"/>
                <a:cs typeface="Microsoft Sans Serif"/>
              </a:rPr>
              <a:t>el</a:t>
            </a:r>
            <a:r>
              <a:rPr lang="es-ES" sz="850" spc="15" dirty="0" smtClean="0">
                <a:solidFill>
                  <a:srgbClr val="171514"/>
                </a:solidFill>
                <a:latin typeface="Microsoft Sans Serif"/>
                <a:cs typeface="Microsoft Sans Serif"/>
              </a:rPr>
              <a:t> </a:t>
            </a:r>
            <a:r>
              <a:rPr sz="850" spc="35" dirty="0" smtClean="0">
                <a:solidFill>
                  <a:srgbClr val="171514"/>
                </a:solidFill>
                <a:latin typeface="Microsoft Sans Serif"/>
                <a:cs typeface="Microsoft Sans Serif"/>
              </a:rPr>
              <a:t>que </a:t>
            </a:r>
            <a:r>
              <a:rPr sz="850" spc="15" dirty="0">
                <a:solidFill>
                  <a:srgbClr val="171514"/>
                </a:solidFill>
                <a:latin typeface="Microsoft Sans Serif"/>
                <a:cs typeface="Microsoft Sans Serif"/>
              </a:rPr>
              <a:t>el </a:t>
            </a:r>
            <a:r>
              <a:rPr sz="850" spc="35" dirty="0">
                <a:solidFill>
                  <a:srgbClr val="171514"/>
                </a:solidFill>
                <a:latin typeface="Microsoft Sans Serif"/>
                <a:cs typeface="Microsoft Sans Serif"/>
              </a:rPr>
              <a:t>radio </a:t>
            </a:r>
            <a:r>
              <a:rPr sz="850" spc="25" dirty="0">
                <a:solidFill>
                  <a:srgbClr val="171514"/>
                </a:solidFill>
                <a:latin typeface="Microsoft Sans Serif"/>
                <a:cs typeface="Microsoft Sans Serif"/>
              </a:rPr>
              <a:t>de </a:t>
            </a:r>
            <a:r>
              <a:rPr sz="850" spc="10" dirty="0">
                <a:solidFill>
                  <a:srgbClr val="171514"/>
                </a:solidFill>
                <a:latin typeface="Microsoft Sans Serif"/>
                <a:cs typeface="Microsoft Sans Serif"/>
              </a:rPr>
              <a:t>la </a:t>
            </a:r>
            <a:r>
              <a:rPr sz="850" spc="20" dirty="0">
                <a:solidFill>
                  <a:srgbClr val="171514"/>
                </a:solidFill>
                <a:latin typeface="Microsoft Sans Serif"/>
                <a:cs typeface="Microsoft Sans Serif"/>
              </a:rPr>
              <a:t>esfera </a:t>
            </a:r>
            <a:r>
              <a:rPr sz="850" spc="30" dirty="0">
                <a:solidFill>
                  <a:srgbClr val="171514"/>
                </a:solidFill>
                <a:latin typeface="Microsoft Sans Serif"/>
                <a:cs typeface="Microsoft Sans Serif"/>
              </a:rPr>
              <a:t>representa </a:t>
            </a:r>
            <a:r>
              <a:rPr sz="850" spc="10" dirty="0">
                <a:solidFill>
                  <a:srgbClr val="171514"/>
                </a:solidFill>
                <a:latin typeface="Microsoft Sans Serif"/>
                <a:cs typeface="Microsoft Sans Serif"/>
              </a:rPr>
              <a:t>la </a:t>
            </a:r>
            <a:r>
              <a:rPr sz="850" spc="20" dirty="0">
                <a:solidFill>
                  <a:srgbClr val="171514"/>
                </a:solidFill>
                <a:latin typeface="Microsoft Sans Serif"/>
                <a:cs typeface="Microsoft Sans Serif"/>
              </a:rPr>
              <a:t>distancia </a:t>
            </a:r>
            <a:r>
              <a:rPr sz="850" spc="25" dirty="0">
                <a:solidFill>
                  <a:srgbClr val="171514"/>
                </a:solidFill>
                <a:latin typeface="Microsoft Sans Serif"/>
                <a:cs typeface="Microsoft Sans Serif"/>
              </a:rPr>
              <a:t>de impacto</a:t>
            </a:r>
            <a:r>
              <a:rPr sz="850" i="1" spc="25" dirty="0">
                <a:solidFill>
                  <a:srgbClr val="171514"/>
                </a:solidFill>
                <a:latin typeface="Arial"/>
                <a:cs typeface="Arial"/>
              </a:rPr>
              <a:t>S</a:t>
            </a:r>
            <a:r>
              <a:rPr sz="850" spc="25" dirty="0">
                <a:solidFill>
                  <a:srgbClr val="171514"/>
                </a:solidFill>
                <a:latin typeface="Microsoft Sans Serif"/>
                <a:cs typeface="Microsoft Sans Serif"/>
              </a:rPr>
              <a:t>como </a:t>
            </a:r>
            <a:r>
              <a:rPr sz="850" spc="-10" dirty="0">
                <a:solidFill>
                  <a:srgbClr val="171514"/>
                </a:solidFill>
                <a:latin typeface="Microsoft Sans Serif"/>
                <a:cs typeface="Microsoft Sans Serif"/>
              </a:rPr>
              <a:t>se </a:t>
            </a:r>
            <a:r>
              <a:rPr sz="850" spc="20" dirty="0">
                <a:solidFill>
                  <a:srgbClr val="171514"/>
                </a:solidFill>
                <a:latin typeface="Microsoft Sans Serif"/>
                <a:cs typeface="Microsoft Sans Serif"/>
              </a:rPr>
              <a:t>describe </a:t>
            </a:r>
            <a:r>
              <a:rPr sz="850" spc="25" dirty="0" err="1">
                <a:solidFill>
                  <a:srgbClr val="171514"/>
                </a:solidFill>
                <a:latin typeface="Microsoft Sans Serif"/>
                <a:cs typeface="Microsoft Sans Serif"/>
              </a:rPr>
              <a:t>en</a:t>
            </a:r>
            <a:r>
              <a:rPr sz="850" spc="25" dirty="0">
                <a:solidFill>
                  <a:srgbClr val="171514"/>
                </a:solidFill>
                <a:latin typeface="Microsoft Sans Serif"/>
                <a:cs typeface="Microsoft Sans Serif"/>
              </a:rPr>
              <a:t> </a:t>
            </a:r>
            <a:r>
              <a:rPr sz="850" spc="10" dirty="0" smtClean="0">
                <a:solidFill>
                  <a:srgbClr val="171514"/>
                </a:solidFill>
                <a:latin typeface="Microsoft Sans Serif"/>
                <a:cs typeface="Microsoft Sans Serif"/>
              </a:rPr>
              <a:t>la</a:t>
            </a:r>
            <a:r>
              <a:rPr lang="es-ES" sz="850" spc="10" dirty="0" smtClean="0">
                <a:solidFill>
                  <a:srgbClr val="171514"/>
                </a:solidFill>
                <a:latin typeface="Microsoft Sans Serif"/>
                <a:cs typeface="Microsoft Sans Serif"/>
              </a:rPr>
              <a:t> </a:t>
            </a:r>
            <a:r>
              <a:rPr sz="850" spc="-5" dirty="0" err="1" smtClean="0">
                <a:solidFill>
                  <a:srgbClr val="171514"/>
                </a:solidFill>
                <a:latin typeface="Microsoft Sans Serif"/>
                <a:cs typeface="Microsoft Sans Serif"/>
              </a:rPr>
              <a:t>Sección</a:t>
            </a:r>
            <a:r>
              <a:rPr sz="850" dirty="0" smtClean="0">
                <a:solidFill>
                  <a:srgbClr val="171514"/>
                </a:solidFill>
                <a:latin typeface="Microsoft Sans Serif"/>
                <a:cs typeface="Microsoft Sans Serif"/>
              </a:rPr>
              <a:t> </a:t>
            </a:r>
            <a:r>
              <a:rPr sz="850" dirty="0">
                <a:solidFill>
                  <a:srgbClr val="171514"/>
                </a:solidFill>
                <a:latin typeface="Microsoft Sans Serif"/>
                <a:cs typeface="Microsoft Sans Serif"/>
              </a:rPr>
              <a:t>8.5.</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Si</a:t>
            </a:r>
            <a:r>
              <a:rPr sz="850" i="1" spc="-10" dirty="0">
                <a:solidFill>
                  <a:srgbClr val="171514"/>
                </a:solidFill>
                <a:latin typeface="Arial"/>
                <a:cs typeface="Arial"/>
              </a:rPr>
              <a:t>h</a:t>
            </a:r>
            <a:r>
              <a:rPr sz="850" spc="-1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altura</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cable</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tierra,</a:t>
            </a:r>
            <a:r>
              <a:rPr sz="850" i="1" spc="20" dirty="0">
                <a:solidFill>
                  <a:srgbClr val="171514"/>
                </a:solidFill>
                <a:latin typeface="Arial"/>
                <a:cs typeface="Arial"/>
              </a:rPr>
              <a:t>y</a:t>
            </a:r>
            <a:r>
              <a:rPr sz="850" spc="2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altura</a:t>
            </a:r>
            <a:r>
              <a:rPr sz="850" dirty="0">
                <a:solidFill>
                  <a:srgbClr val="171514"/>
                </a:solidFill>
                <a:latin typeface="Microsoft Sans Serif"/>
                <a:cs typeface="Microsoft Sans Serif"/>
              </a:rPr>
              <a:t> </a:t>
            </a:r>
            <a:r>
              <a:rPr sz="850" spc="25" dirty="0">
                <a:solidFill>
                  <a:srgbClr val="171514"/>
                </a:solidFill>
                <a:latin typeface="Microsoft Sans Serif"/>
                <a:cs typeface="Microsoft Sans Serif"/>
              </a:rPr>
              <a:t>del</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conductor</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20" dirty="0" err="1">
                <a:solidFill>
                  <a:srgbClr val="171514"/>
                </a:solidFill>
                <a:latin typeface="Microsoft Sans Serif"/>
                <a:cs typeface="Microsoft Sans Serif"/>
              </a:rPr>
              <a:t>línea</a:t>
            </a:r>
            <a:r>
              <a:rPr sz="850" spc="5" dirty="0">
                <a:solidFill>
                  <a:srgbClr val="171514"/>
                </a:solidFill>
                <a:latin typeface="Microsoft Sans Serif"/>
                <a:cs typeface="Microsoft Sans Serif"/>
              </a:rPr>
              <a:t> </a:t>
            </a:r>
            <a:r>
              <a:rPr sz="850" spc="20" dirty="0" err="1" smtClean="0">
                <a:solidFill>
                  <a:srgbClr val="171514"/>
                </a:solidFill>
                <a:latin typeface="Microsoft Sans Serif"/>
                <a:cs typeface="Microsoft Sans Serif"/>
              </a:rPr>
              <a:t>más</a:t>
            </a:r>
            <a:r>
              <a:rPr lang="es-ES" sz="850" spc="20" dirty="0" smtClean="0">
                <a:solidFill>
                  <a:srgbClr val="171514"/>
                </a:solidFill>
                <a:latin typeface="Microsoft Sans Serif"/>
                <a:cs typeface="Microsoft Sans Serif"/>
              </a:rPr>
              <a:t> </a:t>
            </a:r>
            <a:r>
              <a:rPr sz="850" spc="25" dirty="0" smtClean="0">
                <a:solidFill>
                  <a:srgbClr val="171514"/>
                </a:solidFill>
                <a:latin typeface="Microsoft Sans Serif"/>
                <a:cs typeface="Microsoft Sans Serif"/>
              </a:rPr>
              <a:t>alto</a:t>
            </a:r>
            <a:r>
              <a:rPr sz="850" spc="25" dirty="0">
                <a:solidFill>
                  <a:srgbClr val="171514"/>
                </a:solidFill>
                <a:latin typeface="Microsoft Sans Serif"/>
                <a:cs typeface="Microsoft Sans Serif"/>
              </a:rPr>
              <a:t>,</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y</a:t>
            </a:r>
            <a:r>
              <a:rPr sz="850" i="1" spc="-20" dirty="0">
                <a:solidFill>
                  <a:srgbClr val="171514"/>
                </a:solidFill>
                <a:latin typeface="Arial"/>
                <a:cs typeface="Arial"/>
              </a:rPr>
              <a:t>X</a:t>
            </a:r>
            <a:r>
              <a:rPr sz="850" spc="-20" dirty="0">
                <a:solidFill>
                  <a:srgbClr val="171514"/>
                </a:solidFill>
                <a:latin typeface="Microsoft Sans Serif"/>
                <a:cs typeface="Microsoft Sans Serif"/>
              </a:rPr>
              <a:t>es</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distancia</a:t>
            </a:r>
            <a:r>
              <a:rPr sz="850" spc="-5" dirty="0">
                <a:solidFill>
                  <a:srgbClr val="171514"/>
                </a:solidFill>
                <a:latin typeface="Microsoft Sans Serif"/>
                <a:cs typeface="Microsoft Sans Serif"/>
              </a:rPr>
              <a:t> </a:t>
            </a:r>
            <a:r>
              <a:rPr sz="850" spc="40" dirty="0">
                <a:solidFill>
                  <a:srgbClr val="171514"/>
                </a:solidFill>
                <a:latin typeface="Microsoft Sans Serif"/>
                <a:cs typeface="Microsoft Sans Serif"/>
              </a:rPr>
              <a:t>entre</a:t>
            </a:r>
            <a:r>
              <a:rPr sz="850" dirty="0">
                <a:solidFill>
                  <a:srgbClr val="171514"/>
                </a:solidFill>
                <a:latin typeface="Microsoft Sans Serif"/>
                <a:cs typeface="Microsoft Sans Serif"/>
              </a:rPr>
              <a:t> </a:t>
            </a:r>
            <a:r>
              <a:rPr sz="850" spc="10" dirty="0">
                <a:solidFill>
                  <a:srgbClr val="171514"/>
                </a:solidFill>
                <a:latin typeface="Microsoft Sans Serif"/>
                <a:cs typeface="Microsoft Sans Serif"/>
              </a:rPr>
              <a:t>ellos,</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entonces</a:t>
            </a:r>
            <a:r>
              <a:rPr sz="850" spc="-5" dirty="0">
                <a:solidFill>
                  <a:srgbClr val="171514"/>
                </a:solidFill>
                <a:latin typeface="Microsoft Sans Serif"/>
                <a:cs typeface="Microsoft Sans Serif"/>
              </a:rPr>
              <a:t> </a:t>
            </a:r>
            <a:r>
              <a:rPr sz="850" spc="25" dirty="0">
                <a:solidFill>
                  <a:srgbClr val="171514"/>
                </a:solidFill>
                <a:latin typeface="Microsoft Sans Serif"/>
                <a:cs typeface="Microsoft Sans Serif"/>
              </a:rPr>
              <a:t>de</a:t>
            </a:r>
            <a:r>
              <a:rPr sz="850" spc="-5" dirty="0">
                <a:solidFill>
                  <a:srgbClr val="171514"/>
                </a:solidFill>
                <a:latin typeface="Microsoft Sans Serif"/>
                <a:cs typeface="Microsoft Sans Serif"/>
              </a:rPr>
              <a:t> </a:t>
            </a:r>
            <a:r>
              <a:rPr sz="850" spc="10" dirty="0">
                <a:solidFill>
                  <a:srgbClr val="171514"/>
                </a:solidFill>
                <a:latin typeface="Microsoft Sans Serif"/>
                <a:cs typeface="Microsoft Sans Serif"/>
              </a:rPr>
              <a:t>la</a:t>
            </a:r>
            <a:r>
              <a:rPr sz="850" spc="-5" dirty="0">
                <a:solidFill>
                  <a:srgbClr val="171514"/>
                </a:solidFill>
                <a:latin typeface="Microsoft Sans Serif"/>
                <a:cs typeface="Microsoft Sans Serif"/>
              </a:rPr>
              <a:t> </a:t>
            </a:r>
            <a:r>
              <a:rPr sz="850" spc="20" dirty="0">
                <a:solidFill>
                  <a:srgbClr val="171514"/>
                </a:solidFill>
                <a:latin typeface="Microsoft Sans Serif"/>
                <a:cs typeface="Microsoft Sans Serif"/>
              </a:rPr>
              <a:t>Figura</a:t>
            </a:r>
            <a:r>
              <a:rPr sz="850" dirty="0">
                <a:solidFill>
                  <a:srgbClr val="171514"/>
                </a:solidFill>
                <a:latin typeface="Microsoft Sans Serif"/>
                <a:cs typeface="Microsoft Sans Serif"/>
              </a:rPr>
              <a:t> </a:t>
            </a:r>
            <a:r>
              <a:rPr sz="850" spc="5" dirty="0">
                <a:solidFill>
                  <a:srgbClr val="171514"/>
                </a:solidFill>
                <a:latin typeface="Microsoft Sans Serif"/>
                <a:cs typeface="Microsoft Sans Serif"/>
              </a:rPr>
              <a:t>8.24</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tenemos</a:t>
            </a:r>
            <a:r>
              <a:rPr sz="850" spc="-5" dirty="0">
                <a:solidFill>
                  <a:srgbClr val="171514"/>
                </a:solidFill>
                <a:latin typeface="Microsoft Sans Serif"/>
                <a:cs typeface="Microsoft Sans Serif"/>
              </a:rPr>
              <a:t> </a:t>
            </a:r>
            <a:r>
              <a:rPr sz="850" spc="35" dirty="0">
                <a:solidFill>
                  <a:srgbClr val="171514"/>
                </a:solidFill>
                <a:latin typeface="Microsoft Sans Serif"/>
                <a:cs typeface="Microsoft Sans Serif"/>
              </a:rPr>
              <a:t>que</a:t>
            </a:r>
            <a:endParaRPr sz="850" dirty="0">
              <a:latin typeface="Microsoft Sans Serif"/>
              <a:cs typeface="Microsoft Sans Serif"/>
            </a:endParaRPr>
          </a:p>
          <a:p>
            <a:pPr>
              <a:spcBef>
                <a:spcPts val="25"/>
              </a:spcBef>
            </a:pPr>
            <a:endParaRPr sz="1050" dirty="0">
              <a:latin typeface="Microsoft Sans Serif"/>
              <a:cs typeface="Microsoft Sans Serif"/>
            </a:endParaRPr>
          </a:p>
          <a:p>
            <a:pPr marL="1716405">
              <a:spcBef>
                <a:spcPts val="5"/>
              </a:spcBef>
            </a:pPr>
            <a:r>
              <a:rPr sz="1575" i="1" spc="-165" baseline="7936" dirty="0">
                <a:latin typeface="Arial"/>
                <a:cs typeface="Arial"/>
              </a:rPr>
              <a:t>D</a:t>
            </a:r>
            <a:r>
              <a:rPr sz="550" spc="-229" dirty="0">
                <a:latin typeface="Microsoft Sans Serif"/>
                <a:cs typeface="Microsoft Sans Serif"/>
              </a:rPr>
              <a:t>1</a:t>
            </a:r>
            <a:r>
              <a:rPr sz="900" spc="-157" baseline="13888" dirty="0">
                <a:latin typeface="Microsoft Sans Serif"/>
                <a:cs typeface="Microsoft Sans Serif"/>
              </a:rPr>
              <a:t>2</a:t>
            </a:r>
            <a:r>
              <a:rPr sz="950" spc="-15" dirty="0">
                <a:latin typeface="Microsoft Sans Serif"/>
                <a:cs typeface="Microsoft Sans Serif"/>
              </a:rPr>
              <a:t>=</a:t>
            </a:r>
            <a:r>
              <a:rPr sz="1000" i="1" spc="-150" dirty="0">
                <a:latin typeface="Arial"/>
                <a:cs typeface="Arial"/>
              </a:rPr>
              <a:t>S</a:t>
            </a:r>
            <a:r>
              <a:rPr sz="550" spc="5" dirty="0">
                <a:latin typeface="Microsoft Sans Serif"/>
                <a:cs typeface="Microsoft Sans Serif"/>
              </a:rPr>
              <a:t>2</a:t>
            </a:r>
            <a:r>
              <a:rPr sz="950" spc="105" dirty="0">
                <a:latin typeface="Lucida Sans Unicode"/>
                <a:cs typeface="Lucida Sans Unicode"/>
              </a:rPr>
              <a:t>−</a:t>
            </a:r>
            <a:r>
              <a:rPr sz="950" spc="-55" dirty="0">
                <a:latin typeface="Lucida Sans Unicode"/>
                <a:cs typeface="Lucida Sans Unicode"/>
              </a:rPr>
              <a:t> </a:t>
            </a:r>
            <a:r>
              <a:rPr sz="950" spc="-35" dirty="0">
                <a:latin typeface="Microsoft Sans Serif"/>
                <a:cs typeface="Microsoft Sans Serif"/>
              </a:rPr>
              <a:t>(</a:t>
            </a:r>
            <a:r>
              <a:rPr sz="1000" i="1" spc="-150" dirty="0">
                <a:latin typeface="Arial"/>
                <a:cs typeface="Arial"/>
              </a:rPr>
              <a:t>S</a:t>
            </a:r>
            <a:r>
              <a:rPr sz="950" spc="105" dirty="0">
                <a:latin typeface="Lucida Sans Unicode"/>
                <a:cs typeface="Lucida Sans Unicode"/>
              </a:rPr>
              <a:t>−</a:t>
            </a:r>
            <a:r>
              <a:rPr sz="1000" i="1" spc="30" dirty="0">
                <a:latin typeface="Arial"/>
                <a:cs typeface="Arial"/>
              </a:rPr>
              <a:t>h</a:t>
            </a:r>
            <a:r>
              <a:rPr sz="950" spc="-35" dirty="0">
                <a:latin typeface="Microsoft Sans Serif"/>
                <a:cs typeface="Microsoft Sans Serif"/>
              </a:rPr>
              <a:t>)</a:t>
            </a:r>
            <a:r>
              <a:rPr sz="550" spc="5" dirty="0">
                <a:latin typeface="Microsoft Sans Serif"/>
                <a:cs typeface="Microsoft Sans Serif"/>
              </a:rPr>
              <a:t>2</a:t>
            </a:r>
            <a:endParaRPr sz="550" dirty="0">
              <a:latin typeface="Microsoft Sans Serif"/>
              <a:cs typeface="Microsoft Sans Serif"/>
            </a:endParaRPr>
          </a:p>
          <a:p>
            <a:pPr marL="1760855">
              <a:spcBef>
                <a:spcPts val="830"/>
              </a:spcBef>
              <a:tabLst>
                <a:tab pos="2106930" algn="l"/>
              </a:tabLst>
            </a:pPr>
            <a:r>
              <a:rPr sz="1050" i="1" spc="-15" dirty="0">
                <a:latin typeface="Arial"/>
                <a:cs typeface="Arial"/>
              </a:rPr>
              <a:t>D</a:t>
            </a:r>
            <a:r>
              <a:rPr sz="600" spc="-15" dirty="0">
                <a:latin typeface="Microsoft Sans Serif"/>
                <a:cs typeface="Microsoft Sans Serif"/>
              </a:rPr>
              <a:t>1</a:t>
            </a:r>
            <a:r>
              <a:rPr sz="1000" spc="-15" dirty="0">
                <a:latin typeface="Microsoft Sans Serif"/>
                <a:cs typeface="Microsoft Sans Serif"/>
              </a:rPr>
              <a:t>=	</a:t>
            </a:r>
            <a:r>
              <a:rPr sz="1000" i="1" spc="-5" dirty="0">
                <a:latin typeface="Arial"/>
                <a:cs typeface="Arial"/>
              </a:rPr>
              <a:t>h</a:t>
            </a:r>
            <a:r>
              <a:rPr sz="950" spc="-5" dirty="0">
                <a:latin typeface="Microsoft Sans Serif"/>
                <a:cs typeface="Microsoft Sans Serif"/>
              </a:rPr>
              <a:t>(2</a:t>
            </a:r>
            <a:r>
              <a:rPr sz="1000" i="1" spc="-5" dirty="0">
                <a:latin typeface="Arial"/>
                <a:cs typeface="Arial"/>
              </a:rPr>
              <a:t>S</a:t>
            </a:r>
            <a:r>
              <a:rPr sz="950" spc="-5" dirty="0">
                <a:latin typeface="Lucida Sans Unicode"/>
                <a:cs typeface="Lucida Sans Unicode"/>
              </a:rPr>
              <a:t>−</a:t>
            </a:r>
            <a:r>
              <a:rPr sz="1000" i="1" spc="-5" dirty="0">
                <a:latin typeface="Arial"/>
                <a:cs typeface="Arial"/>
              </a:rPr>
              <a:t>h</a:t>
            </a:r>
            <a:r>
              <a:rPr sz="950" spc="-5" dirty="0">
                <a:latin typeface="Microsoft Sans Serif"/>
                <a:cs typeface="Microsoft Sans Serif"/>
              </a:rPr>
              <a:t>)</a:t>
            </a:r>
            <a:endParaRPr sz="950" dirty="0">
              <a:latin typeface="Microsoft Sans Serif"/>
              <a:cs typeface="Microsoft Sans Serif"/>
            </a:endParaRPr>
          </a:p>
          <a:p>
            <a:pPr>
              <a:spcBef>
                <a:spcPts val="50"/>
              </a:spcBef>
            </a:pPr>
            <a:endParaRPr sz="1200" dirty="0">
              <a:latin typeface="Microsoft Sans Serif"/>
              <a:cs typeface="Microsoft Sans Serif"/>
            </a:endParaRPr>
          </a:p>
          <a:p>
            <a:pPr marL="50800"/>
            <a:r>
              <a:rPr sz="550" spc="15" dirty="0">
                <a:solidFill>
                  <a:srgbClr val="171514"/>
                </a:solidFill>
                <a:latin typeface="Microsoft Sans Serif"/>
                <a:cs typeface="Microsoft Sans Serif"/>
              </a:rPr>
              <a:t>Similarmente</a:t>
            </a:r>
            <a:r>
              <a:rPr sz="550" spc="15" dirty="0">
                <a:solidFill>
                  <a:srgbClr val="171514"/>
                </a:solidFill>
                <a:latin typeface="Microsoft Sans Serif"/>
                <a:cs typeface="Microsoft Sans Serif"/>
              </a:rPr>
              <a:t>,</a:t>
            </a:r>
            <a:endParaRPr sz="550" dirty="0">
              <a:latin typeface="Microsoft Sans Serif"/>
              <a:cs typeface="Microsoft Sans Serif"/>
            </a:endParaRPr>
          </a:p>
          <a:p>
            <a:pPr>
              <a:lnSpc>
                <a:spcPct val="100000"/>
              </a:lnSpc>
            </a:pPr>
            <a:endParaRPr sz="700" dirty="0">
              <a:latin typeface="Microsoft Sans Serif"/>
              <a:cs typeface="Microsoft Sans Serif"/>
            </a:endParaRPr>
          </a:p>
          <a:p>
            <a:pPr marL="1760855">
              <a:spcBef>
                <a:spcPts val="450"/>
              </a:spcBef>
              <a:tabLst>
                <a:tab pos="2125980" algn="l"/>
              </a:tabLst>
            </a:pPr>
            <a:r>
              <a:rPr sz="1050" i="1" spc="-15" dirty="0">
                <a:latin typeface="Arial"/>
                <a:cs typeface="Arial"/>
              </a:rPr>
              <a:t>D</a:t>
            </a:r>
            <a:r>
              <a:rPr sz="600" spc="-15" dirty="0">
                <a:latin typeface="Microsoft Sans Serif"/>
                <a:cs typeface="Microsoft Sans Serif"/>
              </a:rPr>
              <a:t>2</a:t>
            </a:r>
            <a:r>
              <a:rPr sz="1000" spc="-15" dirty="0">
                <a:latin typeface="Microsoft Sans Serif"/>
                <a:cs typeface="Microsoft Sans Serif"/>
              </a:rPr>
              <a:t>=	</a:t>
            </a:r>
            <a:r>
              <a:rPr sz="1000" i="1" spc="-20" dirty="0">
                <a:latin typeface="Arial"/>
                <a:cs typeface="Arial"/>
              </a:rPr>
              <a:t>y</a:t>
            </a:r>
            <a:r>
              <a:rPr sz="950" spc="-20" dirty="0">
                <a:latin typeface="Microsoft Sans Serif"/>
                <a:cs typeface="Microsoft Sans Serif"/>
              </a:rPr>
              <a:t>(2</a:t>
            </a:r>
            <a:r>
              <a:rPr sz="1000" i="1" spc="-20" dirty="0">
                <a:latin typeface="Arial"/>
                <a:cs typeface="Arial"/>
              </a:rPr>
              <a:t>S</a:t>
            </a:r>
            <a:r>
              <a:rPr sz="950" spc="-20" dirty="0">
                <a:latin typeface="Lucida Sans Unicode"/>
                <a:cs typeface="Lucida Sans Unicode"/>
              </a:rPr>
              <a:t>−</a:t>
            </a:r>
            <a:r>
              <a:rPr sz="1000" i="1" spc="-20" dirty="0">
                <a:latin typeface="Arial"/>
                <a:cs typeface="Arial"/>
              </a:rPr>
              <a:t>y</a:t>
            </a:r>
            <a:r>
              <a:rPr sz="950" spc="-20" dirty="0">
                <a:latin typeface="Microsoft Sans Serif"/>
                <a:cs typeface="Microsoft Sans Serif"/>
              </a:rPr>
              <a:t>)</a:t>
            </a:r>
            <a:endParaRPr sz="950" dirty="0">
              <a:latin typeface="Microsoft Sans Serif"/>
              <a:cs typeface="Microsoft Sans Serif"/>
            </a:endParaRPr>
          </a:p>
        </p:txBody>
      </p:sp>
      <p:sp>
        <p:nvSpPr>
          <p:cNvPr id="48" name="object 48"/>
          <p:cNvSpPr txBox="1"/>
          <p:nvPr/>
        </p:nvSpPr>
        <p:spPr>
          <a:xfrm>
            <a:off x="5337144" y="5236902"/>
            <a:ext cx="343535" cy="74379"/>
          </a:xfrm>
          <a:prstGeom prst="rect">
            <a:avLst/>
          </a:prstGeom>
        </p:spPr>
        <p:txBody>
          <a:bodyPr vert="horz" wrap="square" lIns="0" tIns="12700" rIns="0" bIns="0" rtlCol="0">
            <a:spAutoFit/>
          </a:bodyPr>
          <a:lstStyle/>
          <a:p>
            <a:pPr marL="12700">
              <a:spcBef>
                <a:spcPts val="100"/>
              </a:spcBef>
            </a:pPr>
            <a:r>
              <a:rPr sz="400" spc="10" dirty="0">
                <a:solidFill>
                  <a:srgbClr val="171514"/>
                </a:solidFill>
                <a:latin typeface="Microsoft Sans Serif"/>
                <a:cs typeface="Microsoft Sans Serif"/>
              </a:rPr>
              <a:t>de</a:t>
            </a:r>
            <a:r>
              <a:rPr sz="400" spc="-5" dirty="0">
                <a:solidFill>
                  <a:srgbClr val="171514"/>
                </a:solidFill>
                <a:latin typeface="Microsoft Sans Serif"/>
                <a:cs typeface="Microsoft Sans Serif"/>
              </a:rPr>
              <a:t> </a:t>
            </a:r>
            <a:r>
              <a:rPr sz="400" spc="25" dirty="0">
                <a:solidFill>
                  <a:srgbClr val="171514"/>
                </a:solidFill>
                <a:latin typeface="Microsoft Sans Serif"/>
                <a:cs typeface="Microsoft Sans Serif"/>
              </a:rPr>
              <a:t>modo</a:t>
            </a:r>
            <a:r>
              <a:rPr sz="400" spc="-5" dirty="0">
                <a:solidFill>
                  <a:srgbClr val="171514"/>
                </a:solidFill>
                <a:latin typeface="Microsoft Sans Serif"/>
                <a:cs typeface="Microsoft Sans Serif"/>
              </a:rPr>
              <a:t> </a:t>
            </a:r>
            <a:r>
              <a:rPr sz="400" spc="15" dirty="0">
                <a:solidFill>
                  <a:srgbClr val="171514"/>
                </a:solidFill>
                <a:latin typeface="Microsoft Sans Serif"/>
                <a:cs typeface="Microsoft Sans Serif"/>
              </a:rPr>
              <a:t>que</a:t>
            </a:r>
            <a:endParaRPr sz="400">
              <a:latin typeface="Microsoft Sans Serif"/>
              <a:cs typeface="Microsoft Sans Serif"/>
            </a:endParaRPr>
          </a:p>
        </p:txBody>
      </p:sp>
      <p:sp>
        <p:nvSpPr>
          <p:cNvPr id="49" name="object 49"/>
          <p:cNvSpPr txBox="1"/>
          <p:nvPr/>
        </p:nvSpPr>
        <p:spPr>
          <a:xfrm>
            <a:off x="6457156" y="5466538"/>
            <a:ext cx="1968500" cy="165430"/>
          </a:xfrm>
          <a:prstGeom prst="rect">
            <a:avLst/>
          </a:prstGeom>
        </p:spPr>
        <p:txBody>
          <a:bodyPr vert="horz" wrap="square" lIns="0" tIns="11430" rIns="0" bIns="0" rtlCol="0">
            <a:spAutoFit/>
          </a:bodyPr>
          <a:lstStyle/>
          <a:p>
            <a:pPr marL="12700">
              <a:spcBef>
                <a:spcPts val="90"/>
              </a:spcBef>
              <a:tabLst>
                <a:tab pos="849630" algn="l"/>
                <a:tab pos="1555750" algn="l"/>
              </a:tabLst>
            </a:pPr>
            <a:r>
              <a:rPr sz="1000" i="1" spc="-114" dirty="0">
                <a:latin typeface="Arial"/>
                <a:cs typeface="Arial"/>
              </a:rPr>
              <a:t>X</a:t>
            </a:r>
            <a:r>
              <a:rPr sz="950" spc="-15" dirty="0">
                <a:latin typeface="Microsoft Sans Serif"/>
                <a:cs typeface="Microsoft Sans Serif"/>
              </a:rPr>
              <a:t>=</a:t>
            </a:r>
            <a:r>
              <a:rPr sz="1000" i="1" spc="-30" dirty="0">
                <a:latin typeface="Arial"/>
                <a:cs typeface="Arial"/>
              </a:rPr>
              <a:t>D</a:t>
            </a:r>
            <a:r>
              <a:rPr sz="550" spc="5" dirty="0">
                <a:latin typeface="Microsoft Sans Serif"/>
                <a:cs typeface="Microsoft Sans Serif"/>
              </a:rPr>
              <a:t>1</a:t>
            </a:r>
            <a:r>
              <a:rPr sz="950" spc="105" dirty="0">
                <a:latin typeface="Lucida Sans Unicode"/>
                <a:cs typeface="Lucida Sans Unicode"/>
              </a:rPr>
              <a:t>−</a:t>
            </a:r>
            <a:r>
              <a:rPr sz="1000" i="1" spc="-30" dirty="0">
                <a:latin typeface="Arial"/>
                <a:cs typeface="Arial"/>
              </a:rPr>
              <a:t>D</a:t>
            </a:r>
            <a:r>
              <a:rPr sz="550" spc="5" dirty="0">
                <a:latin typeface="Microsoft Sans Serif"/>
                <a:cs typeface="Microsoft Sans Serif"/>
              </a:rPr>
              <a:t>2</a:t>
            </a:r>
            <a:r>
              <a:rPr sz="950" spc="-15" dirty="0">
                <a:latin typeface="Microsoft Sans Serif"/>
                <a:cs typeface="Microsoft Sans Serif"/>
              </a:rPr>
              <a:t>=	</a:t>
            </a:r>
            <a:r>
              <a:rPr sz="1000" i="1" spc="30" dirty="0">
                <a:latin typeface="Arial"/>
                <a:cs typeface="Arial"/>
              </a:rPr>
              <a:t>h</a:t>
            </a:r>
            <a:r>
              <a:rPr sz="950" spc="-10" dirty="0">
                <a:latin typeface="Microsoft Sans Serif"/>
                <a:cs typeface="Microsoft Sans Serif"/>
              </a:rPr>
              <a:t>(2</a:t>
            </a:r>
            <a:r>
              <a:rPr sz="1000" i="1" spc="-150" dirty="0">
                <a:latin typeface="Arial"/>
                <a:cs typeface="Arial"/>
              </a:rPr>
              <a:t>S</a:t>
            </a:r>
            <a:r>
              <a:rPr sz="950" spc="105" dirty="0">
                <a:latin typeface="Lucida Sans Unicode"/>
                <a:cs typeface="Lucida Sans Unicode"/>
              </a:rPr>
              <a:t>−</a:t>
            </a:r>
            <a:r>
              <a:rPr sz="1000" i="1" spc="30" dirty="0">
                <a:latin typeface="Arial"/>
                <a:cs typeface="Arial"/>
              </a:rPr>
              <a:t>h</a:t>
            </a:r>
            <a:r>
              <a:rPr sz="950" spc="-35" dirty="0">
                <a:latin typeface="Microsoft Sans Serif"/>
                <a:cs typeface="Microsoft Sans Serif"/>
              </a:rPr>
              <a:t>)</a:t>
            </a:r>
            <a:r>
              <a:rPr sz="950" spc="-10" dirty="0">
                <a:latin typeface="Microsoft Sans Serif"/>
                <a:cs typeface="Microsoft Sans Serif"/>
              </a:rPr>
              <a:t> </a:t>
            </a:r>
            <a:r>
              <a:rPr sz="950" spc="-15" dirty="0">
                <a:latin typeface="Microsoft Sans Serif"/>
                <a:cs typeface="Microsoft Sans Serif"/>
              </a:rPr>
              <a:t>-</a:t>
            </a:r>
            <a:r>
              <a:rPr sz="950" dirty="0">
                <a:latin typeface="Microsoft Sans Serif"/>
                <a:cs typeface="Microsoft Sans Serif"/>
              </a:rPr>
              <a:t>	</a:t>
            </a:r>
            <a:r>
              <a:rPr sz="1000" i="1" spc="-60" dirty="0">
                <a:latin typeface="Arial"/>
                <a:cs typeface="Arial"/>
              </a:rPr>
              <a:t>y</a:t>
            </a:r>
            <a:r>
              <a:rPr sz="950" spc="-50" dirty="0">
                <a:latin typeface="Microsoft Sans Serif"/>
                <a:cs typeface="Microsoft Sans Serif"/>
              </a:rPr>
              <a:t>(2</a:t>
            </a:r>
            <a:r>
              <a:rPr sz="1000" i="1" spc="-190" dirty="0">
                <a:latin typeface="Arial"/>
                <a:cs typeface="Arial"/>
              </a:rPr>
              <a:t>S</a:t>
            </a:r>
            <a:r>
              <a:rPr sz="950" spc="65" dirty="0">
                <a:latin typeface="Lucida Sans Unicode"/>
                <a:cs typeface="Lucida Sans Unicode"/>
              </a:rPr>
              <a:t>−</a:t>
            </a:r>
            <a:r>
              <a:rPr sz="1000" i="1" spc="-60" dirty="0">
                <a:latin typeface="Arial"/>
                <a:cs typeface="Arial"/>
              </a:rPr>
              <a:t>y</a:t>
            </a:r>
            <a:r>
              <a:rPr sz="950" spc="-75" dirty="0">
                <a:latin typeface="Microsoft Sans Serif"/>
                <a:cs typeface="Microsoft Sans Serif"/>
              </a:rPr>
              <a:t>)</a:t>
            </a:r>
            <a:endParaRPr sz="950">
              <a:latin typeface="Microsoft Sans Serif"/>
              <a:cs typeface="Microsoft Sans Serif"/>
            </a:endParaRPr>
          </a:p>
        </p:txBody>
      </p:sp>
      <p:sp>
        <p:nvSpPr>
          <p:cNvPr id="50" name="object 50"/>
          <p:cNvSpPr txBox="1"/>
          <p:nvPr/>
        </p:nvSpPr>
        <p:spPr>
          <a:xfrm>
            <a:off x="9322055" y="5490902"/>
            <a:ext cx="288290" cy="135935"/>
          </a:xfrm>
          <a:prstGeom prst="rect">
            <a:avLst/>
          </a:prstGeom>
        </p:spPr>
        <p:txBody>
          <a:bodyPr vert="horz" wrap="square" lIns="0" tIns="12700" rIns="0" bIns="0" rtlCol="0">
            <a:spAutoFit/>
          </a:bodyPr>
          <a:lstStyle/>
          <a:p>
            <a:pPr marL="12700">
              <a:spcBef>
                <a:spcPts val="100"/>
              </a:spcBef>
            </a:pPr>
            <a:r>
              <a:rPr sz="800" spc="-5" dirty="0">
                <a:solidFill>
                  <a:srgbClr val="171514"/>
                </a:solidFill>
                <a:latin typeface="Microsoft Sans Serif"/>
                <a:cs typeface="Microsoft Sans Serif"/>
              </a:rPr>
              <a:t>(8.18)</a:t>
            </a:r>
            <a:endParaRPr sz="800">
              <a:latin typeface="Microsoft Sans Serif"/>
              <a:cs typeface="Microsoft Sans Serif"/>
            </a:endParaRPr>
          </a:p>
        </p:txBody>
      </p:sp>
      <p:sp>
        <p:nvSpPr>
          <p:cNvPr id="51" name="object 51"/>
          <p:cNvSpPr txBox="1"/>
          <p:nvPr/>
        </p:nvSpPr>
        <p:spPr>
          <a:xfrm>
            <a:off x="5337176" y="5764790"/>
            <a:ext cx="4313555" cy="2190471"/>
          </a:xfrm>
          <a:prstGeom prst="rect">
            <a:avLst/>
          </a:prstGeom>
        </p:spPr>
        <p:txBody>
          <a:bodyPr vert="horz" wrap="square" lIns="0" tIns="11430" rIns="0" bIns="0" rtlCol="0">
            <a:spAutoFit/>
          </a:bodyPr>
          <a:lstStyle/>
          <a:p>
            <a:pPr marL="12700" marR="5080">
              <a:lnSpc>
                <a:spcPct val="133300"/>
              </a:lnSpc>
              <a:spcBef>
                <a:spcPts val="90"/>
              </a:spcBef>
            </a:pPr>
            <a:r>
              <a:rPr sz="750" spc="5" dirty="0">
                <a:solidFill>
                  <a:srgbClr val="171514"/>
                </a:solidFill>
                <a:latin typeface="Microsoft Sans Serif"/>
                <a:cs typeface="Microsoft Sans Serif"/>
              </a:rPr>
              <a:t>Para</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valores</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dados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de</a:t>
            </a:r>
            <a:r>
              <a:rPr sz="750" i="1" spc="-10" dirty="0">
                <a:solidFill>
                  <a:srgbClr val="171514"/>
                </a:solidFill>
                <a:latin typeface="Arial"/>
                <a:cs typeface="Arial"/>
              </a:rPr>
              <a:t>S</a:t>
            </a:r>
            <a:r>
              <a:rPr sz="750" spc="-10" dirty="0">
                <a:solidFill>
                  <a:srgbClr val="171514"/>
                </a:solidFill>
                <a:latin typeface="Microsoft Sans Serif"/>
                <a:cs typeface="Microsoft Sans Serif"/>
              </a:rPr>
              <a:t>,</a:t>
            </a:r>
            <a:r>
              <a:rPr sz="750" i="1" spc="-10" dirty="0">
                <a:solidFill>
                  <a:srgbClr val="171514"/>
                </a:solidFill>
                <a:latin typeface="Arial"/>
                <a:cs typeface="Arial"/>
              </a:rPr>
              <a:t>y</a:t>
            </a:r>
            <a:r>
              <a:rPr sz="750" spc="-1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y</a:t>
            </a:r>
            <a:r>
              <a:rPr sz="750" i="1" spc="-25" dirty="0">
                <a:solidFill>
                  <a:srgbClr val="171514"/>
                </a:solidFill>
                <a:latin typeface="Arial"/>
                <a:cs typeface="Arial"/>
              </a:rPr>
              <a:t>X</a:t>
            </a:r>
            <a:r>
              <a:rPr sz="750" spc="-2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valor</a:t>
            </a:r>
            <a:r>
              <a:rPr sz="750" dirty="0">
                <a:solidFill>
                  <a:srgbClr val="171514"/>
                </a:solidFill>
                <a:latin typeface="Microsoft Sans Serif"/>
                <a:cs typeface="Microsoft Sans Serif"/>
              </a:rPr>
              <a:t> </a:t>
            </a:r>
            <a:r>
              <a:rPr sz="750" spc="45" dirty="0">
                <a:solidFill>
                  <a:srgbClr val="171514"/>
                </a:solidFill>
                <a:latin typeface="Microsoft Sans Serif"/>
                <a:cs typeface="Microsoft Sans Serif"/>
              </a:rPr>
              <a:t>mínimo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de</a:t>
            </a:r>
            <a:r>
              <a:rPr sz="750" i="1" spc="30" dirty="0">
                <a:solidFill>
                  <a:srgbClr val="171514"/>
                </a:solidFill>
                <a:latin typeface="Arial"/>
                <a:cs typeface="Arial"/>
              </a:rPr>
              <a:t>h</a:t>
            </a:r>
            <a:r>
              <a:rPr sz="750" spc="30" dirty="0">
                <a:solidFill>
                  <a:srgbClr val="171514"/>
                </a:solidFill>
                <a:latin typeface="Microsoft Sans Serif"/>
                <a:cs typeface="Microsoft Sans Serif"/>
              </a:rPr>
              <a:t>puede</a:t>
            </a:r>
            <a:r>
              <a:rPr sz="750" spc="-5" dirty="0">
                <a:solidFill>
                  <a:srgbClr val="171514"/>
                </a:solidFill>
                <a:latin typeface="Microsoft Sans Serif"/>
                <a:cs typeface="Microsoft Sans Serif"/>
              </a:rPr>
              <a:t> </a:t>
            </a:r>
            <a:r>
              <a:rPr sz="750" spc="30" dirty="0">
                <a:solidFill>
                  <a:srgbClr val="171514"/>
                </a:solidFill>
                <a:latin typeface="Microsoft Sans Serif"/>
                <a:cs typeface="Microsoft Sans Serif"/>
              </a:rPr>
              <a:t>determinarse</a:t>
            </a:r>
            <a:r>
              <a:rPr sz="750" dirty="0">
                <a:solidFill>
                  <a:srgbClr val="171514"/>
                </a:solidFill>
                <a:latin typeface="Microsoft Sans Serif"/>
                <a:cs typeface="Microsoft Sans Serif"/>
              </a:rPr>
              <a:t> a </a:t>
            </a:r>
            <a:r>
              <a:rPr sz="750" spc="40" dirty="0">
                <a:solidFill>
                  <a:srgbClr val="171514"/>
                </a:solidFill>
                <a:latin typeface="Microsoft Sans Serif"/>
                <a:cs typeface="Microsoft Sans Serif"/>
              </a:rPr>
              <a:t>partir</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40" dirty="0">
                <a:solidFill>
                  <a:srgbClr val="171514"/>
                </a:solidFill>
                <a:latin typeface="Microsoft Sans Serif"/>
                <a:cs typeface="Microsoft Sans Serif"/>
              </a:rPr>
              <a:t>Ec.</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(8.18).</a:t>
            </a:r>
            <a:r>
              <a:rPr sz="750" dirty="0">
                <a:solidFill>
                  <a:srgbClr val="171514"/>
                </a:solidFill>
                <a:latin typeface="Microsoft Sans Serif"/>
                <a:cs typeface="Microsoft Sans Serif"/>
              </a:rPr>
              <a:t> </a:t>
            </a:r>
            <a:r>
              <a:rPr sz="750" spc="-15" dirty="0" smtClean="0">
                <a:solidFill>
                  <a:srgbClr val="171514"/>
                </a:solidFill>
                <a:latin typeface="Microsoft Sans Serif"/>
                <a:cs typeface="Microsoft Sans Serif"/>
              </a:rPr>
              <a:t>La</a:t>
            </a:r>
            <a:r>
              <a:rPr lang="es-ES" sz="750" spc="-15" dirty="0" smtClean="0">
                <a:solidFill>
                  <a:srgbClr val="171514"/>
                </a:solidFill>
                <a:latin typeface="Microsoft Sans Serif"/>
                <a:cs typeface="Microsoft Sans Serif"/>
              </a:rPr>
              <a:t> </a:t>
            </a:r>
            <a:r>
              <a:rPr sz="750" spc="15" dirty="0" err="1" smtClean="0">
                <a:solidFill>
                  <a:srgbClr val="171514"/>
                </a:solidFill>
                <a:latin typeface="Microsoft Sans Serif"/>
                <a:cs typeface="Microsoft Sans Serif"/>
              </a:rPr>
              <a:t>distancia</a:t>
            </a:r>
            <a:r>
              <a:rPr sz="750" spc="15" dirty="0" smtClean="0">
                <a:solidFill>
                  <a:srgbClr val="171514"/>
                </a:solidFill>
                <a:latin typeface="Microsoft Sans Serif"/>
                <a:cs typeface="Microsoft Sans Serif"/>
              </a:rPr>
              <a:t>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impacto </a:t>
            </a:r>
            <a:r>
              <a:rPr sz="750" spc="-5" dirty="0">
                <a:solidFill>
                  <a:srgbClr val="171514"/>
                </a:solidFill>
                <a:latin typeface="Microsoft Sans Serif"/>
                <a:cs typeface="Microsoft Sans Serif"/>
              </a:rPr>
              <a:t>se </a:t>
            </a:r>
            <a:r>
              <a:rPr sz="750" spc="25" dirty="0">
                <a:solidFill>
                  <a:srgbClr val="171514"/>
                </a:solidFill>
                <a:latin typeface="Microsoft Sans Serif"/>
                <a:cs typeface="Microsoft Sans Serif"/>
              </a:rPr>
              <a:t>puede </a:t>
            </a:r>
            <a:r>
              <a:rPr sz="750" spc="35" dirty="0">
                <a:solidFill>
                  <a:srgbClr val="171514"/>
                </a:solidFill>
                <a:latin typeface="Microsoft Sans Serif"/>
                <a:cs typeface="Microsoft Sans Serif"/>
              </a:rPr>
              <a:t>determinar </a:t>
            </a:r>
            <a:r>
              <a:rPr sz="750" dirty="0">
                <a:solidFill>
                  <a:srgbClr val="171514"/>
                </a:solidFill>
                <a:latin typeface="Microsoft Sans Serif"/>
                <a:cs typeface="Microsoft Sans Serif"/>
              </a:rPr>
              <a:t>a </a:t>
            </a:r>
            <a:r>
              <a:rPr sz="750" spc="40" dirty="0">
                <a:solidFill>
                  <a:srgbClr val="171514"/>
                </a:solidFill>
                <a:latin typeface="Microsoft Sans Serif"/>
                <a:cs typeface="Microsoft Sans Serif"/>
              </a:rPr>
              <a:t>partir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40" dirty="0">
                <a:solidFill>
                  <a:srgbClr val="171514"/>
                </a:solidFill>
                <a:latin typeface="Microsoft Sans Serif"/>
                <a:cs typeface="Microsoft Sans Serif"/>
              </a:rPr>
              <a:t>Ec. </a:t>
            </a:r>
            <a:r>
              <a:rPr sz="750" spc="-5" dirty="0">
                <a:solidFill>
                  <a:srgbClr val="171514"/>
                </a:solidFill>
                <a:latin typeface="Microsoft Sans Serif"/>
                <a:cs typeface="Microsoft Sans Serif"/>
              </a:rPr>
              <a:t>(8.10). </a:t>
            </a:r>
            <a:r>
              <a:rPr sz="750" spc="20" dirty="0">
                <a:solidFill>
                  <a:srgbClr val="171514"/>
                </a:solidFill>
                <a:latin typeface="Microsoft Sans Serif"/>
                <a:cs typeface="Microsoft Sans Serif"/>
              </a:rPr>
              <a:t>Como </a:t>
            </a:r>
            <a:r>
              <a:rPr sz="750" spc="25" dirty="0">
                <a:solidFill>
                  <a:srgbClr val="171514"/>
                </a:solidFill>
                <a:latin typeface="Microsoft Sans Serif"/>
                <a:cs typeface="Microsoft Sans Serif"/>
              </a:rPr>
              <a:t>ejemplo</a:t>
            </a:r>
            <a:r>
              <a:rPr sz="750" spc="25" dirty="0">
                <a:solidFill>
                  <a:srgbClr val="171514"/>
                </a:solidFill>
                <a:latin typeface="Microsoft Sans Serif"/>
                <a:cs typeface="Microsoft Sans Serif"/>
              </a:rPr>
              <a:t>, para </a:t>
            </a:r>
            <a:r>
              <a:rPr sz="750" i="1" spc="15" dirty="0">
                <a:solidFill>
                  <a:srgbClr val="171514"/>
                </a:solidFill>
                <a:latin typeface="Arial"/>
                <a:cs typeface="Arial"/>
              </a:rPr>
              <a:t>I</a:t>
            </a:r>
            <a:r>
              <a:rPr sz="750" spc="15" dirty="0">
                <a:solidFill>
                  <a:srgbClr val="171514"/>
                </a:solidFill>
                <a:latin typeface="Microsoft Sans Serif"/>
                <a:cs typeface="Microsoft Sans Serif"/>
              </a:rPr>
              <a:t>=50 </a:t>
            </a:r>
            <a:r>
              <a:rPr sz="750" dirty="0" smtClean="0">
                <a:solidFill>
                  <a:srgbClr val="171514"/>
                </a:solidFill>
                <a:latin typeface="Microsoft Sans Serif"/>
                <a:cs typeface="Microsoft Sans Serif"/>
              </a:rPr>
              <a:t>kA</a:t>
            </a:r>
            <a:r>
              <a:rPr lang="es-ES" sz="75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encontramos</a:t>
            </a:r>
            <a:r>
              <a:rPr sz="750" spc="-10"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endParaRPr sz="750" dirty="0">
              <a:latin typeface="Microsoft Sans Serif"/>
              <a:cs typeface="Microsoft Sans Serif"/>
            </a:endParaRPr>
          </a:p>
          <a:p>
            <a:pPr>
              <a:spcBef>
                <a:spcPts val="30"/>
              </a:spcBef>
            </a:pPr>
            <a:endParaRPr sz="1300" dirty="0">
              <a:latin typeface="Microsoft Sans Serif"/>
              <a:cs typeface="Microsoft Sans Serif"/>
            </a:endParaRPr>
          </a:p>
          <a:p>
            <a:pPr marR="104775" algn="ctr"/>
            <a:r>
              <a:rPr sz="750" i="1" spc="-10" dirty="0">
                <a:latin typeface="Arial"/>
                <a:cs typeface="Arial"/>
              </a:rPr>
              <a:t>S</a:t>
            </a:r>
            <a:r>
              <a:rPr sz="750" spc="-10" dirty="0">
                <a:latin typeface="Microsoft Sans Serif"/>
                <a:cs typeface="Microsoft Sans Serif"/>
              </a:rPr>
              <a:t>=8×50</a:t>
            </a:r>
            <a:r>
              <a:rPr sz="450" spc="-10" dirty="0">
                <a:latin typeface="Microsoft Sans Serif"/>
                <a:cs typeface="Microsoft Sans Serif"/>
              </a:rPr>
              <a:t>0,65</a:t>
            </a:r>
            <a:r>
              <a:rPr sz="750" spc="-10" dirty="0">
                <a:latin typeface="Microsoft Sans Serif"/>
                <a:cs typeface="Microsoft Sans Serif"/>
              </a:rPr>
              <a:t>=</a:t>
            </a:r>
            <a:r>
              <a:rPr sz="750" spc="-15" dirty="0">
                <a:latin typeface="Microsoft Sans Serif"/>
                <a:cs typeface="Microsoft Sans Serif"/>
              </a:rPr>
              <a:t> </a:t>
            </a:r>
            <a:r>
              <a:rPr sz="750" spc="10" dirty="0">
                <a:latin typeface="Microsoft Sans Serif"/>
                <a:cs typeface="Microsoft Sans Serif"/>
              </a:rPr>
              <a:t>100</a:t>
            </a:r>
            <a:r>
              <a:rPr sz="750" spc="-15" dirty="0">
                <a:latin typeface="Microsoft Sans Serif"/>
                <a:cs typeface="Microsoft Sans Serif"/>
              </a:rPr>
              <a:t> </a:t>
            </a:r>
            <a:r>
              <a:rPr lang="es-ES" sz="750" spc="35" dirty="0" smtClean="0">
                <a:latin typeface="Microsoft Sans Serif"/>
                <a:cs typeface="Microsoft Sans Serif"/>
              </a:rPr>
              <a:t>m</a:t>
            </a:r>
            <a:r>
              <a:rPr sz="750" spc="35" dirty="0" smtClean="0">
                <a:latin typeface="Microsoft Sans Serif"/>
                <a:cs typeface="Microsoft Sans Serif"/>
              </a:rPr>
              <a:t>s</a:t>
            </a:r>
            <a:endParaRPr sz="750" dirty="0">
              <a:latin typeface="Microsoft Sans Serif"/>
              <a:cs typeface="Microsoft Sans Serif"/>
            </a:endParaRPr>
          </a:p>
          <a:p>
            <a:pPr>
              <a:spcBef>
                <a:spcPts val="35"/>
              </a:spcBef>
            </a:pPr>
            <a:endParaRPr sz="1250" dirty="0">
              <a:latin typeface="Microsoft Sans Serif"/>
              <a:cs typeface="Microsoft Sans Serif"/>
            </a:endParaRPr>
          </a:p>
          <a:p>
            <a:pPr marL="12700"/>
            <a:r>
              <a:rPr sz="800" spc="5" dirty="0">
                <a:solidFill>
                  <a:srgbClr val="171514"/>
                </a:solidFill>
                <a:latin typeface="Microsoft Sans Serif"/>
                <a:cs typeface="Microsoft Sans Serif"/>
              </a:rPr>
              <a:t>y</a:t>
            </a:r>
            <a:r>
              <a:rPr sz="800" spc="-5" dirty="0">
                <a:solidFill>
                  <a:srgbClr val="171514"/>
                </a:solidFill>
                <a:latin typeface="Microsoft Sans Serif"/>
                <a:cs typeface="Microsoft Sans Serif"/>
              </a:rPr>
              <a:t> </a:t>
            </a:r>
            <a:r>
              <a:rPr sz="800" spc="10" dirty="0">
                <a:solidFill>
                  <a:srgbClr val="171514"/>
                </a:solidFill>
                <a:latin typeface="Microsoft Sans Serif"/>
                <a:cs typeface="Microsoft Sans Serif"/>
              </a:rPr>
              <a:t>para</a:t>
            </a:r>
            <a:r>
              <a:rPr sz="800" i="1" spc="10" dirty="0">
                <a:solidFill>
                  <a:srgbClr val="171514"/>
                </a:solidFill>
                <a:latin typeface="Arial"/>
                <a:cs typeface="Arial"/>
              </a:rPr>
              <a:t>y</a:t>
            </a:r>
            <a:r>
              <a:rPr sz="800" spc="10" dirty="0">
                <a:solidFill>
                  <a:srgbClr val="171514"/>
                </a:solidFill>
                <a:latin typeface="Microsoft Sans Serif"/>
                <a:cs typeface="Microsoft Sans Serif"/>
              </a:rPr>
              <a:t>=20m,</a:t>
            </a:r>
            <a:r>
              <a:rPr sz="800" i="1" spc="10" dirty="0">
                <a:solidFill>
                  <a:srgbClr val="171514"/>
                </a:solidFill>
                <a:latin typeface="Arial"/>
                <a:cs typeface="Arial"/>
              </a:rPr>
              <a:t>X</a:t>
            </a:r>
            <a:r>
              <a:rPr sz="800" spc="10" dirty="0">
                <a:solidFill>
                  <a:srgbClr val="171514"/>
                </a:solidFill>
                <a:latin typeface="Microsoft Sans Serif"/>
                <a:cs typeface="Microsoft Sans Serif"/>
              </a:rPr>
              <a:t>=4m,</a:t>
            </a:r>
            <a:r>
              <a:rPr sz="800" i="1" spc="10" dirty="0">
                <a:solidFill>
                  <a:srgbClr val="171514"/>
                </a:solidFill>
                <a:latin typeface="Arial"/>
                <a:cs typeface="Arial"/>
              </a:rPr>
              <a:t>S</a:t>
            </a:r>
            <a:r>
              <a:rPr sz="800" spc="10" dirty="0">
                <a:solidFill>
                  <a:srgbClr val="171514"/>
                </a:solidFill>
                <a:latin typeface="Microsoft Sans Serif"/>
                <a:cs typeface="Microsoft Sans Serif"/>
              </a:rPr>
              <a:t>=100m,</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encontramos</a:t>
            </a:r>
            <a:r>
              <a:rPr sz="800" spc="-5"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spc="-5" dirty="0">
                <a:solidFill>
                  <a:srgbClr val="171514"/>
                </a:solidFill>
                <a:latin typeface="Microsoft Sans Serif"/>
                <a:cs typeface="Microsoft Sans Serif"/>
              </a:rPr>
              <a:t> </a:t>
            </a:r>
            <a:r>
              <a:rPr sz="800" spc="15" dirty="0">
                <a:solidFill>
                  <a:srgbClr val="171514"/>
                </a:solidFill>
                <a:latin typeface="Microsoft Sans Serif"/>
                <a:cs typeface="Microsoft Sans Serif"/>
              </a:rPr>
              <a:t>ecuación</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(8.18) </a:t>
            </a:r>
            <a:r>
              <a:rPr sz="800" spc="20" dirty="0">
                <a:solidFill>
                  <a:srgbClr val="171514"/>
                </a:solidFill>
                <a:latin typeface="Microsoft Sans Serif"/>
                <a:cs typeface="Microsoft Sans Serif"/>
              </a:rPr>
              <a:t>que</a:t>
            </a:r>
            <a:r>
              <a:rPr sz="800" i="1" spc="20" dirty="0">
                <a:solidFill>
                  <a:srgbClr val="171514"/>
                </a:solidFill>
                <a:latin typeface="Arial"/>
                <a:cs typeface="Arial"/>
              </a:rPr>
              <a:t>h</a:t>
            </a:r>
            <a:r>
              <a:rPr sz="800" spc="20" dirty="0">
                <a:solidFill>
                  <a:srgbClr val="171514"/>
                </a:solidFill>
                <a:latin typeface="Microsoft Sans Serif"/>
                <a:cs typeface="Microsoft Sans Serif"/>
              </a:rPr>
              <a:t>=23</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m.</a:t>
            </a:r>
            <a:endParaRPr sz="800" dirty="0">
              <a:latin typeface="Microsoft Sans Serif"/>
              <a:cs typeface="Microsoft Sans Serif"/>
            </a:endParaRPr>
          </a:p>
          <a:p>
            <a:pPr>
              <a:lnSpc>
                <a:spcPct val="100000"/>
              </a:lnSpc>
            </a:pPr>
            <a:endParaRPr sz="1100" dirty="0">
              <a:latin typeface="Microsoft Sans Serif"/>
              <a:cs typeface="Microsoft Sans Serif"/>
            </a:endParaRPr>
          </a:p>
          <a:p>
            <a:pPr marL="12700">
              <a:spcBef>
                <a:spcPts val="795"/>
              </a:spcBef>
            </a:pPr>
            <a:r>
              <a:rPr sz="800" b="1" spc="10" dirty="0">
                <a:solidFill>
                  <a:srgbClr val="171514"/>
                </a:solidFill>
                <a:latin typeface="Arial"/>
                <a:cs typeface="Arial"/>
              </a:rPr>
              <a:t>8.8</a:t>
            </a:r>
            <a:r>
              <a:rPr sz="800" b="1" spc="-30" dirty="0">
                <a:solidFill>
                  <a:srgbClr val="171514"/>
                </a:solidFill>
                <a:latin typeface="Arial"/>
                <a:cs typeface="Arial"/>
              </a:rPr>
              <a:t> </a:t>
            </a:r>
            <a:r>
              <a:rPr sz="800" b="1" spc="-15" dirty="0">
                <a:solidFill>
                  <a:srgbClr val="171514"/>
                </a:solidFill>
                <a:latin typeface="Arial"/>
                <a:cs typeface="Arial"/>
              </a:rPr>
              <a:t>PROTECCIÓN</a:t>
            </a:r>
            <a:r>
              <a:rPr sz="800" b="1" spc="-25" dirty="0">
                <a:solidFill>
                  <a:srgbClr val="171514"/>
                </a:solidFill>
                <a:latin typeface="Arial"/>
                <a:cs typeface="Arial"/>
              </a:rPr>
              <a:t> </a:t>
            </a:r>
            <a:r>
              <a:rPr sz="800" b="1" spc="-15" dirty="0">
                <a:solidFill>
                  <a:srgbClr val="171514"/>
                </a:solidFill>
                <a:latin typeface="Arial"/>
                <a:cs typeface="Arial"/>
              </a:rPr>
              <a:t>CONTRA</a:t>
            </a:r>
            <a:r>
              <a:rPr sz="800" b="1" spc="-25" dirty="0">
                <a:solidFill>
                  <a:srgbClr val="171514"/>
                </a:solidFill>
                <a:latin typeface="Arial"/>
                <a:cs typeface="Arial"/>
              </a:rPr>
              <a:t> </a:t>
            </a:r>
            <a:r>
              <a:rPr sz="800" b="1" spc="-30" dirty="0">
                <a:solidFill>
                  <a:srgbClr val="171514"/>
                </a:solidFill>
                <a:latin typeface="Arial"/>
                <a:cs typeface="Arial"/>
              </a:rPr>
              <a:t>SOBRETENSIONES</a:t>
            </a:r>
            <a:endParaRPr sz="800" dirty="0">
              <a:latin typeface="Arial"/>
              <a:cs typeface="Arial"/>
            </a:endParaRPr>
          </a:p>
          <a:p>
            <a:pPr marL="12700" marR="26670">
              <a:lnSpc>
                <a:spcPct val="125000"/>
              </a:lnSpc>
              <a:spcBef>
                <a:spcPts val="600"/>
              </a:spcBef>
            </a:pPr>
            <a:r>
              <a:rPr sz="800" spc="-20" dirty="0">
                <a:solidFill>
                  <a:srgbClr val="171514"/>
                </a:solidFill>
                <a:latin typeface="Microsoft Sans Serif"/>
                <a:cs typeface="Microsoft Sans Serif"/>
              </a:rPr>
              <a:t>En </a:t>
            </a:r>
            <a:r>
              <a:rPr sz="800" spc="15" dirty="0">
                <a:solidFill>
                  <a:srgbClr val="171514"/>
                </a:solidFill>
                <a:latin typeface="Microsoft Sans Serif"/>
                <a:cs typeface="Microsoft Sans Serif"/>
              </a:rPr>
              <a:t>este </a:t>
            </a:r>
            <a:r>
              <a:rPr sz="800" spc="25" dirty="0">
                <a:solidFill>
                  <a:srgbClr val="171514"/>
                </a:solidFill>
                <a:latin typeface="Microsoft Sans Serif"/>
                <a:cs typeface="Microsoft Sans Serif"/>
              </a:rPr>
              <a:t>capítulo </a:t>
            </a:r>
            <a:r>
              <a:rPr sz="800" spc="20" dirty="0">
                <a:solidFill>
                  <a:srgbClr val="171514"/>
                </a:solidFill>
                <a:latin typeface="Microsoft Sans Serif"/>
                <a:cs typeface="Microsoft Sans Serif"/>
              </a:rPr>
              <a:t>nos </a:t>
            </a:r>
            <a:r>
              <a:rPr sz="800" spc="30" dirty="0">
                <a:solidFill>
                  <a:srgbClr val="171514"/>
                </a:solidFill>
                <a:latin typeface="Microsoft Sans Serif"/>
                <a:cs typeface="Microsoft Sans Serif"/>
              </a:rPr>
              <a:t>hemos ocupado principalmente </a:t>
            </a:r>
            <a:r>
              <a:rPr sz="800" spc="25" dirty="0">
                <a:solidFill>
                  <a:srgbClr val="171514"/>
                </a:solidFill>
                <a:latin typeface="Microsoft Sans Serif"/>
                <a:cs typeface="Microsoft Sans Serif"/>
              </a:rPr>
              <a:t>de </a:t>
            </a:r>
            <a:r>
              <a:rPr sz="800" spc="10" dirty="0">
                <a:solidFill>
                  <a:srgbClr val="171514"/>
                </a:solidFill>
                <a:latin typeface="Microsoft Sans Serif"/>
                <a:cs typeface="Microsoft Sans Serif"/>
              </a:rPr>
              <a:t>la </a:t>
            </a:r>
            <a:r>
              <a:rPr sz="800" spc="30" dirty="0">
                <a:solidFill>
                  <a:srgbClr val="171514"/>
                </a:solidFill>
                <a:latin typeface="Microsoft Sans Serif"/>
                <a:cs typeface="Microsoft Sans Serif"/>
              </a:rPr>
              <a:t>protección</a:t>
            </a:r>
            <a:r>
              <a:rPr sz="800" spc="30" dirty="0">
                <a:solidFill>
                  <a:srgbClr val="171514"/>
                </a:solidFill>
                <a:latin typeface="Microsoft Sans Serif"/>
                <a:cs typeface="Microsoft Sans Serif"/>
              </a:rPr>
              <a:t> </a:t>
            </a:r>
            <a:r>
              <a:rPr sz="800" spc="25" dirty="0">
                <a:solidFill>
                  <a:srgbClr val="171514"/>
                </a:solidFill>
                <a:latin typeface="Microsoft Sans Serif"/>
                <a:cs typeface="Microsoft Sans Serif"/>
              </a:rPr>
              <a:t>de </a:t>
            </a:r>
            <a:r>
              <a:rPr sz="800" spc="25" dirty="0" err="1" smtClean="0">
                <a:solidFill>
                  <a:srgbClr val="171514"/>
                </a:solidFill>
                <a:latin typeface="Microsoft Sans Serif"/>
                <a:cs typeface="Microsoft Sans Serif"/>
              </a:rPr>
              <a:t>estructuras</a:t>
            </a:r>
            <a:r>
              <a:rPr lang="es-ES" sz="800" spc="2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contra </a:t>
            </a:r>
            <a:r>
              <a:rPr sz="800" spc="25" dirty="0">
                <a:solidFill>
                  <a:srgbClr val="171514"/>
                </a:solidFill>
                <a:latin typeface="Microsoft Sans Serif"/>
                <a:cs typeface="Microsoft Sans Serif"/>
              </a:rPr>
              <a:t>impactos directos de </a:t>
            </a:r>
            <a:r>
              <a:rPr sz="800" spc="15" dirty="0">
                <a:solidFill>
                  <a:srgbClr val="171514"/>
                </a:solidFill>
                <a:latin typeface="Microsoft Sans Serif"/>
                <a:cs typeface="Microsoft Sans Serif"/>
              </a:rPr>
              <a:t>rayos, </a:t>
            </a:r>
            <a:r>
              <a:rPr sz="800" spc="45" dirty="0">
                <a:solidFill>
                  <a:srgbClr val="171514"/>
                </a:solidFill>
                <a:latin typeface="Microsoft Sans Serif"/>
                <a:cs typeface="Microsoft Sans Serif"/>
              </a:rPr>
              <a:t>un </a:t>
            </a:r>
            <a:r>
              <a:rPr sz="800" spc="35" dirty="0">
                <a:solidFill>
                  <a:srgbClr val="171514"/>
                </a:solidFill>
                <a:latin typeface="Microsoft Sans Serif"/>
                <a:cs typeface="Microsoft Sans Serif"/>
              </a:rPr>
              <a:t>tema </a:t>
            </a:r>
            <a:r>
              <a:rPr sz="800" spc="40" dirty="0">
                <a:solidFill>
                  <a:srgbClr val="171514"/>
                </a:solidFill>
                <a:latin typeface="Microsoft Sans Serif"/>
                <a:cs typeface="Microsoft Sans Serif"/>
              </a:rPr>
              <a:t>íntimamente </a:t>
            </a:r>
            <a:r>
              <a:rPr sz="800" spc="15" dirty="0">
                <a:solidFill>
                  <a:srgbClr val="171514"/>
                </a:solidFill>
                <a:latin typeface="Microsoft Sans Serif"/>
                <a:cs typeface="Microsoft Sans Serif"/>
              </a:rPr>
              <a:t>asociado </a:t>
            </a:r>
            <a:r>
              <a:rPr sz="800" spc="20" dirty="0">
                <a:solidFill>
                  <a:srgbClr val="171514"/>
                </a:solidFill>
                <a:latin typeface="Microsoft Sans Serif"/>
                <a:cs typeface="Microsoft Sans Serif"/>
              </a:rPr>
              <a:t>con </a:t>
            </a:r>
            <a:r>
              <a:rPr sz="800" spc="10" dirty="0">
                <a:solidFill>
                  <a:srgbClr val="171514"/>
                </a:solidFill>
                <a:latin typeface="Microsoft Sans Serif"/>
                <a:cs typeface="Microsoft Sans Serif"/>
              </a:rPr>
              <a:t>la </a:t>
            </a:r>
            <a:r>
              <a:rPr sz="800" spc="25" dirty="0">
                <a:solidFill>
                  <a:srgbClr val="171514"/>
                </a:solidFill>
                <a:latin typeface="Microsoft Sans Serif"/>
                <a:cs typeface="Microsoft Sans Serif"/>
              </a:rPr>
              <a:t>puesta</a:t>
            </a:r>
            <a:r>
              <a:rPr sz="800" spc="25" dirty="0">
                <a:solidFill>
                  <a:srgbClr val="171514"/>
                </a:solidFill>
                <a:latin typeface="Microsoft Sans Serif"/>
                <a:cs typeface="Microsoft Sans Serif"/>
              </a:rPr>
              <a:t> </a:t>
            </a:r>
            <a:r>
              <a:rPr sz="800" dirty="0">
                <a:solidFill>
                  <a:srgbClr val="171514"/>
                </a:solidFill>
                <a:latin typeface="Microsoft Sans Serif"/>
                <a:cs typeface="Microsoft Sans Serif"/>
              </a:rPr>
              <a:t>a </a:t>
            </a:r>
            <a:r>
              <a:rPr sz="800" spc="35" dirty="0" err="1" smtClean="0">
                <a:solidFill>
                  <a:srgbClr val="171514"/>
                </a:solidFill>
                <a:latin typeface="Microsoft Sans Serif"/>
                <a:cs typeface="Microsoft Sans Serif"/>
              </a:rPr>
              <a:t>tierra</a:t>
            </a:r>
            <a:r>
              <a:rPr lang="es-ES" sz="800" spc="35" dirty="0" smtClean="0">
                <a:solidFill>
                  <a:srgbClr val="171514"/>
                </a:solidFill>
                <a:latin typeface="Microsoft Sans Serif"/>
                <a:cs typeface="Microsoft Sans Serif"/>
              </a:rPr>
              <a:t> </a:t>
            </a:r>
            <a:r>
              <a:rPr sz="800" spc="30" dirty="0" smtClean="0">
                <a:solidFill>
                  <a:srgbClr val="171514"/>
                </a:solidFill>
                <a:latin typeface="Microsoft Sans Serif"/>
                <a:cs typeface="Microsoft Sans Serif"/>
              </a:rPr>
              <a:t>que</a:t>
            </a:r>
            <a:r>
              <a:rPr sz="800" spc="-5" dirty="0" smtClean="0">
                <a:solidFill>
                  <a:srgbClr val="171514"/>
                </a:solidFill>
                <a:latin typeface="Microsoft Sans Serif"/>
                <a:cs typeface="Microsoft Sans Serif"/>
              </a:rPr>
              <a:t> </a:t>
            </a:r>
            <a:r>
              <a:rPr sz="800" spc="-10" dirty="0">
                <a:solidFill>
                  <a:srgbClr val="171514"/>
                </a:solidFill>
                <a:latin typeface="Microsoft Sans Serif"/>
                <a:cs typeface="Microsoft Sans Serif"/>
              </a:rPr>
              <a:t>es</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el</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tema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principal</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este</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libro.</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Sin</a:t>
            </a:r>
            <a:r>
              <a:rPr sz="800" dirty="0">
                <a:solidFill>
                  <a:srgbClr val="171514"/>
                </a:solidFill>
                <a:latin typeface="Microsoft Sans Serif"/>
                <a:cs typeface="Microsoft Sans Serif"/>
              </a:rPr>
              <a:t> </a:t>
            </a:r>
            <a:r>
              <a:rPr sz="800" spc="35" dirty="0">
                <a:solidFill>
                  <a:srgbClr val="171514"/>
                </a:solidFill>
                <a:latin typeface="Microsoft Sans Serif"/>
                <a:cs typeface="Microsoft Sans Serif"/>
              </a:rPr>
              <a:t>embargo,</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debemos</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llamar</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la</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atención</a:t>
            </a:r>
            <a:r>
              <a:rPr sz="800" dirty="0">
                <a:solidFill>
                  <a:srgbClr val="171514"/>
                </a:solidFill>
                <a:latin typeface="Microsoft Sans Serif"/>
                <a:cs typeface="Microsoft Sans Serif"/>
              </a:rPr>
              <a:t> </a:t>
            </a:r>
            <a:r>
              <a:rPr sz="800" spc="25" dirty="0">
                <a:solidFill>
                  <a:srgbClr val="171514"/>
                </a:solidFill>
                <a:latin typeface="Microsoft Sans Serif"/>
                <a:cs typeface="Microsoft Sans Serif"/>
              </a:rPr>
              <a:t>del</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lector</a:t>
            </a:r>
            <a:endParaRPr sz="800" dirty="0">
              <a:latin typeface="Microsoft Sans Serif"/>
              <a:cs typeface="Microsoft Sans Serif"/>
            </a:endParaRPr>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162</a:t>
            </a:r>
            <a:endParaRPr sz="900">
              <a:latin typeface="Arial"/>
              <a:cs typeface="Arial"/>
            </a:endParaRPr>
          </a:p>
        </p:txBody>
      </p:sp>
      <p:sp>
        <p:nvSpPr>
          <p:cNvPr id="3" name="object 3"/>
          <p:cNvSpPr txBox="1"/>
          <p:nvPr/>
        </p:nvSpPr>
        <p:spPr>
          <a:xfrm>
            <a:off x="7674365" y="422280"/>
            <a:ext cx="1932939" cy="120546"/>
          </a:xfrm>
          <a:prstGeom prst="rect">
            <a:avLst/>
          </a:prstGeom>
        </p:spPr>
        <p:txBody>
          <a:bodyPr vert="horz" wrap="square" lIns="0" tIns="12700" rIns="0" bIns="0" rtlCol="0">
            <a:spAutoFit/>
          </a:bodyPr>
          <a:lstStyle/>
          <a:p>
            <a:pPr marL="12700">
              <a:spcBef>
                <a:spcPts val="100"/>
              </a:spcBef>
            </a:pPr>
            <a:r>
              <a:rPr sz="700" spc="30" dirty="0">
                <a:solidFill>
                  <a:srgbClr val="171514"/>
                </a:solidFill>
                <a:latin typeface="Microsoft Sans Serif"/>
                <a:cs typeface="Microsoft Sans Serif"/>
              </a:rPr>
              <a:t>Introducción</a:t>
            </a:r>
            <a:r>
              <a:rPr sz="700" spc="-10"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puesta</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seguridad</a:t>
            </a:r>
            <a:endParaRPr sz="700">
              <a:latin typeface="Microsoft Sans Serif"/>
              <a:cs typeface="Microsoft Sans Serif"/>
            </a:endParaRPr>
          </a:p>
        </p:txBody>
      </p:sp>
      <p:sp>
        <p:nvSpPr>
          <p:cNvPr id="4" name="object 4"/>
          <p:cNvSpPr txBox="1"/>
          <p:nvPr/>
        </p:nvSpPr>
        <p:spPr>
          <a:xfrm>
            <a:off x="5337175" y="740789"/>
            <a:ext cx="4306570" cy="1244600"/>
          </a:xfrm>
          <a:prstGeom prst="rect">
            <a:avLst/>
          </a:prstGeom>
        </p:spPr>
        <p:txBody>
          <a:bodyPr vert="horz" wrap="square" lIns="0" tIns="12700" rIns="0" bIns="0" rtlCol="0">
            <a:spAutoFit/>
          </a:bodyPr>
          <a:lstStyle/>
          <a:p>
            <a:pPr marL="12700" marR="5080">
              <a:lnSpc>
                <a:spcPct val="133300"/>
              </a:lnSpc>
              <a:spcBef>
                <a:spcPts val="100"/>
              </a:spcBef>
            </a:pPr>
            <a:r>
              <a:rPr sz="750" spc="30" dirty="0">
                <a:solidFill>
                  <a:srgbClr val="171514"/>
                </a:solidFill>
                <a:latin typeface="Microsoft Sans Serif"/>
                <a:cs typeface="Microsoft Sans Serif"/>
              </a:rPr>
              <a:t>que </a:t>
            </a:r>
            <a:r>
              <a:rPr sz="750" spc="15" dirty="0">
                <a:solidFill>
                  <a:srgbClr val="171514"/>
                </a:solidFill>
                <a:latin typeface="Microsoft Sans Serif"/>
                <a:cs typeface="Microsoft Sans Serif"/>
              </a:rPr>
              <a:t>existe </a:t>
            </a:r>
            <a:r>
              <a:rPr sz="750" spc="45" dirty="0">
                <a:solidFill>
                  <a:srgbClr val="171514"/>
                </a:solidFill>
                <a:latin typeface="Microsoft Sans Serif"/>
                <a:cs typeface="Microsoft Sans Serif"/>
              </a:rPr>
              <a:t>un </a:t>
            </a:r>
            <a:r>
              <a:rPr sz="750" spc="20" dirty="0">
                <a:solidFill>
                  <a:srgbClr val="171514"/>
                </a:solidFill>
                <a:latin typeface="Microsoft Sans Serif"/>
                <a:cs typeface="Microsoft Sans Serif"/>
              </a:rPr>
              <a:t>efecto secundario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rayos </a:t>
            </a:r>
            <a:r>
              <a:rPr sz="750" spc="30" dirty="0">
                <a:solidFill>
                  <a:srgbClr val="171514"/>
                </a:solidFill>
                <a:latin typeface="Microsoft Sans Serif"/>
                <a:cs typeface="Microsoft Sans Serif"/>
              </a:rPr>
              <a:t>que </a:t>
            </a:r>
            <a:r>
              <a:rPr sz="750" spc="25" dirty="0">
                <a:solidFill>
                  <a:srgbClr val="171514"/>
                </a:solidFill>
                <a:latin typeface="Microsoft Sans Serif"/>
                <a:cs typeface="Microsoft Sans Serif"/>
              </a:rPr>
              <a:t>puede </a:t>
            </a:r>
            <a:r>
              <a:rPr sz="750" spc="10" dirty="0">
                <a:solidFill>
                  <a:srgbClr val="171514"/>
                </a:solidFill>
                <a:latin typeface="Microsoft Sans Serif"/>
                <a:cs typeface="Microsoft Sans Serif"/>
              </a:rPr>
              <a:t>causar </a:t>
            </a:r>
            <a:r>
              <a:rPr sz="750" spc="25" dirty="0">
                <a:solidFill>
                  <a:srgbClr val="171514"/>
                </a:solidFill>
                <a:latin typeface="Microsoft Sans Serif"/>
                <a:cs typeface="Microsoft Sans Serif"/>
              </a:rPr>
              <a:t>grandes </a:t>
            </a:r>
            <a:r>
              <a:rPr sz="750" spc="20" dirty="0">
                <a:solidFill>
                  <a:srgbClr val="171514"/>
                </a:solidFill>
                <a:latin typeface="Microsoft Sans Serif"/>
                <a:cs typeface="Microsoft Sans Serif"/>
              </a:rPr>
              <a:t>daños </a:t>
            </a:r>
            <a:r>
              <a:rPr sz="750" dirty="0">
                <a:solidFill>
                  <a:srgbClr val="171514"/>
                </a:solidFill>
                <a:latin typeface="Microsoft Sans Serif"/>
                <a:cs typeface="Microsoft Sans Serif"/>
              </a:rPr>
              <a:t>a </a:t>
            </a:r>
            <a:r>
              <a:rPr sz="750" spc="40" dirty="0">
                <a:solidFill>
                  <a:srgbClr val="171514"/>
                </a:solidFill>
                <a:latin typeface="Microsoft Sans Serif"/>
                <a:cs typeface="Microsoft Sans Serif"/>
              </a:rPr>
              <a:t>todo </a:t>
            </a:r>
            <a:r>
              <a:rPr sz="750" spc="40" dirty="0" err="1">
                <a:solidFill>
                  <a:srgbClr val="171514"/>
                </a:solidFill>
                <a:latin typeface="Microsoft Sans Serif"/>
                <a:cs typeface="Microsoft Sans Serif"/>
              </a:rPr>
              <a:t>tipo</a:t>
            </a:r>
            <a:r>
              <a:rPr sz="750" spc="40" dirty="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a:t>
            </a:r>
            <a:r>
              <a:rPr lang="es-ES" sz="750" spc="2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equipos</a:t>
            </a:r>
            <a:r>
              <a:rPr sz="750" spc="20" dirty="0">
                <a:solidFill>
                  <a:srgbClr val="171514"/>
                </a:solidFill>
                <a:latin typeface="Microsoft Sans Serif"/>
                <a:cs typeface="Microsoft Sans Serif"/>
              </a:rPr>
              <a:t>, </a:t>
            </a:r>
            <a:r>
              <a:rPr sz="750" spc="25" dirty="0">
                <a:solidFill>
                  <a:srgbClr val="171514"/>
                </a:solidFill>
                <a:latin typeface="Microsoft Sans Serif"/>
                <a:cs typeface="Microsoft Sans Serif"/>
              </a:rPr>
              <a:t>en </a:t>
            </a:r>
            <a:r>
              <a:rPr sz="750" spc="30" dirty="0">
                <a:solidFill>
                  <a:srgbClr val="171514"/>
                </a:solidFill>
                <a:latin typeface="Microsoft Sans Serif"/>
                <a:cs typeface="Microsoft Sans Serif"/>
              </a:rPr>
              <a:t>particular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sistemas </a:t>
            </a:r>
            <a:r>
              <a:rPr sz="750" spc="5" dirty="0">
                <a:solidFill>
                  <a:srgbClr val="171514"/>
                </a:solidFill>
                <a:latin typeface="Microsoft Sans Serif"/>
                <a:cs typeface="Microsoft Sans Serif"/>
              </a:rPr>
              <a:t>y </a:t>
            </a:r>
            <a:r>
              <a:rPr sz="750" spc="20" dirty="0">
                <a:solidFill>
                  <a:srgbClr val="171514"/>
                </a:solidFill>
                <a:latin typeface="Microsoft Sans Serif"/>
                <a:cs typeface="Microsoft Sans Serif"/>
              </a:rPr>
              <a:t>dispositivos electrónicos </a:t>
            </a:r>
            <a:r>
              <a:rPr sz="750" spc="10" dirty="0">
                <a:solidFill>
                  <a:srgbClr val="171514"/>
                </a:solidFill>
                <a:latin typeface="Microsoft Sans Serif"/>
                <a:cs typeface="Microsoft Sans Serif"/>
              </a:rPr>
              <a:t>sensibles </a:t>
            </a:r>
            <a:r>
              <a:rPr sz="750" spc="30" dirty="0">
                <a:solidFill>
                  <a:srgbClr val="171514"/>
                </a:solidFill>
                <a:latin typeface="Microsoft Sans Serif"/>
                <a:cs typeface="Microsoft Sans Serif"/>
              </a:rPr>
              <a:t>que </a:t>
            </a:r>
            <a:r>
              <a:rPr sz="750" spc="35" dirty="0" err="1">
                <a:solidFill>
                  <a:srgbClr val="171514"/>
                </a:solidFill>
                <a:latin typeface="Microsoft Sans Serif"/>
                <a:cs typeface="Microsoft Sans Serif"/>
              </a:rPr>
              <a:t>impregnan</a:t>
            </a:r>
            <a:r>
              <a:rPr sz="750" spc="35" dirty="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todos</a:t>
            </a:r>
            <a:r>
              <a:rPr lang="es-ES" sz="750" spc="3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los</a:t>
            </a:r>
            <a:r>
              <a:rPr sz="750" spc="10"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aspectos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15" dirty="0" err="1">
                <a:solidFill>
                  <a:srgbClr val="171514"/>
                </a:solidFill>
                <a:latin typeface="Microsoft Sans Serif"/>
                <a:cs typeface="Microsoft Sans Serif"/>
              </a:rPr>
              <a:t>vida</a:t>
            </a:r>
            <a:r>
              <a:rPr sz="750" spc="15" dirty="0">
                <a:solidFill>
                  <a:srgbClr val="171514"/>
                </a:solidFill>
                <a:latin typeface="Microsoft Sans Serif"/>
                <a:cs typeface="Microsoft Sans Serif"/>
              </a:rPr>
              <a:t> </a:t>
            </a:r>
            <a:r>
              <a:rPr lang="es-ES" sz="750" spc="15" dirty="0" smtClean="0">
                <a:solidFill>
                  <a:srgbClr val="171514"/>
                </a:solidFill>
                <a:latin typeface="Microsoft Sans Serif"/>
                <a:cs typeface="Microsoft Sans Serif"/>
              </a:rPr>
              <a:t>de la corriente</a:t>
            </a:r>
            <a:r>
              <a:rPr sz="750" spc="15" dirty="0" smtClean="0">
                <a:solidFill>
                  <a:srgbClr val="171514"/>
                </a:solidFill>
                <a:latin typeface="Microsoft Sans Serif"/>
                <a:cs typeface="Microsoft Sans Serif"/>
              </a:rPr>
              <a:t>. </a:t>
            </a:r>
            <a:r>
              <a:rPr sz="750" spc="-10" dirty="0">
                <a:solidFill>
                  <a:srgbClr val="171514"/>
                </a:solidFill>
                <a:latin typeface="Microsoft Sans Serif"/>
                <a:cs typeface="Microsoft Sans Serif"/>
              </a:rPr>
              <a:t>Este </a:t>
            </a:r>
            <a:r>
              <a:rPr sz="750" spc="20" dirty="0">
                <a:solidFill>
                  <a:srgbClr val="171514"/>
                </a:solidFill>
                <a:latin typeface="Microsoft Sans Serif"/>
                <a:cs typeface="Microsoft Sans Serif"/>
              </a:rPr>
              <a:t>efecto secundario </a:t>
            </a:r>
            <a:r>
              <a:rPr sz="750" spc="15" dirty="0">
                <a:solidFill>
                  <a:srgbClr val="171514"/>
                </a:solidFill>
                <a:latin typeface="Microsoft Sans Serif"/>
                <a:cs typeface="Microsoft Sans Serif"/>
              </a:rPr>
              <a:t>consiste </a:t>
            </a:r>
            <a:r>
              <a:rPr sz="750" spc="25" dirty="0">
                <a:solidFill>
                  <a:srgbClr val="171514"/>
                </a:solidFill>
                <a:latin typeface="Microsoft Sans Serif"/>
                <a:cs typeface="Microsoft Sans Serif"/>
              </a:rPr>
              <a:t>en </a:t>
            </a:r>
            <a:r>
              <a:rPr sz="750" spc="15" dirty="0">
                <a:solidFill>
                  <a:srgbClr val="171514"/>
                </a:solidFill>
                <a:latin typeface="Microsoft Sans Serif"/>
                <a:cs typeface="Microsoft Sans Serif"/>
              </a:rPr>
              <a:t>voltajes </a:t>
            </a:r>
            <a:r>
              <a:rPr sz="750" spc="30" dirty="0" err="1">
                <a:solidFill>
                  <a:srgbClr val="171514"/>
                </a:solidFill>
                <a:latin typeface="Microsoft Sans Serif"/>
                <a:cs typeface="Microsoft Sans Serif"/>
              </a:rPr>
              <a:t>transitorios</a:t>
            </a:r>
            <a:r>
              <a:rPr sz="750" spc="30" dirty="0">
                <a:solidFill>
                  <a:srgbClr val="171514"/>
                </a:solidFill>
                <a:latin typeface="Microsoft Sans Serif"/>
                <a:cs typeface="Microsoft Sans Serif"/>
              </a:rPr>
              <a:t> </a:t>
            </a:r>
            <a:r>
              <a:rPr sz="750" spc="25" dirty="0" err="1" smtClean="0">
                <a:solidFill>
                  <a:srgbClr val="171514"/>
                </a:solidFill>
                <a:latin typeface="Microsoft Sans Serif"/>
                <a:cs typeface="Microsoft Sans Serif"/>
              </a:rPr>
              <a:t>inducidos</a:t>
            </a:r>
            <a:r>
              <a:rPr lang="es-ES" sz="750" spc="2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 </a:t>
            </a:r>
            <a:r>
              <a:rPr sz="750" spc="10" dirty="0">
                <a:solidFill>
                  <a:srgbClr val="171514"/>
                </a:solidFill>
                <a:latin typeface="Microsoft Sans Serif"/>
                <a:cs typeface="Microsoft Sans Serif"/>
              </a:rPr>
              <a:t>picos </a:t>
            </a:r>
            <a:r>
              <a:rPr sz="750" spc="25" dirty="0">
                <a:solidFill>
                  <a:srgbClr val="171514"/>
                </a:solidFill>
                <a:latin typeface="Microsoft Sans Serif"/>
                <a:cs typeface="Microsoft Sans Serif"/>
              </a:rPr>
              <a:t>de </a:t>
            </a:r>
            <a:r>
              <a:rPr sz="750" spc="30" dirty="0">
                <a:solidFill>
                  <a:srgbClr val="171514"/>
                </a:solidFill>
                <a:latin typeface="Microsoft Sans Serif"/>
                <a:cs typeface="Microsoft Sans Serif"/>
              </a:rPr>
              <a:t>corriente que </a:t>
            </a:r>
            <a:r>
              <a:rPr sz="750" spc="25" dirty="0">
                <a:solidFill>
                  <a:srgbClr val="171514"/>
                </a:solidFill>
                <a:latin typeface="Microsoft Sans Serif"/>
                <a:cs typeface="Microsoft Sans Serif"/>
              </a:rPr>
              <a:t>ingresan </a:t>
            </a:r>
            <a:r>
              <a:rPr sz="750" dirty="0">
                <a:solidFill>
                  <a:srgbClr val="171514"/>
                </a:solidFill>
                <a:latin typeface="Microsoft Sans Serif"/>
                <a:cs typeface="Microsoft Sans Serif"/>
              </a:rPr>
              <a:t>a </a:t>
            </a:r>
            <a:r>
              <a:rPr sz="750" spc="10" dirty="0">
                <a:solidFill>
                  <a:srgbClr val="171514"/>
                </a:solidFill>
                <a:latin typeface="Microsoft Sans Serif"/>
                <a:cs typeface="Microsoft Sans Serif"/>
              </a:rPr>
              <a:t>los </a:t>
            </a:r>
            <a:r>
              <a:rPr sz="750" spc="15" dirty="0">
                <a:solidFill>
                  <a:srgbClr val="171514"/>
                </a:solidFill>
                <a:latin typeface="Microsoft Sans Serif"/>
                <a:cs typeface="Microsoft Sans Serif"/>
              </a:rPr>
              <a:t>edificios </a:t>
            </a:r>
            <a:r>
              <a:rPr sz="750" dirty="0">
                <a:solidFill>
                  <a:srgbClr val="171514"/>
                </a:solidFill>
                <a:latin typeface="Microsoft Sans Serif"/>
                <a:cs typeface="Microsoft Sans Serif"/>
              </a:rPr>
              <a:t>a </a:t>
            </a:r>
            <a:r>
              <a:rPr sz="750" spc="20" dirty="0">
                <a:solidFill>
                  <a:srgbClr val="171514"/>
                </a:solidFill>
                <a:latin typeface="Microsoft Sans Serif"/>
                <a:cs typeface="Microsoft Sans Serif"/>
              </a:rPr>
              <a:t>través </a:t>
            </a:r>
            <a:r>
              <a:rPr sz="750" spc="25" dirty="0">
                <a:solidFill>
                  <a:srgbClr val="171514"/>
                </a:solidFill>
                <a:latin typeface="Microsoft Sans Serif"/>
                <a:cs typeface="Microsoft Sans Serif"/>
              </a:rPr>
              <a:t>de </a:t>
            </a:r>
            <a:r>
              <a:rPr sz="750" spc="10" dirty="0">
                <a:solidFill>
                  <a:srgbClr val="171514"/>
                </a:solidFill>
                <a:latin typeface="Microsoft Sans Serif"/>
                <a:cs typeface="Microsoft Sans Serif"/>
              </a:rPr>
              <a:t>la </a:t>
            </a:r>
            <a:r>
              <a:rPr sz="750" spc="35" dirty="0">
                <a:solidFill>
                  <a:srgbClr val="171514"/>
                </a:solidFill>
                <a:latin typeface="Microsoft Sans Serif"/>
                <a:cs typeface="Microsoft Sans Serif"/>
              </a:rPr>
              <a:t>red </a:t>
            </a:r>
            <a:r>
              <a:rPr sz="750" spc="10" dirty="0">
                <a:solidFill>
                  <a:srgbClr val="171514"/>
                </a:solidFill>
                <a:latin typeface="Microsoft Sans Serif"/>
                <a:cs typeface="Microsoft Sans Serif"/>
              </a:rPr>
              <a:t>eléctrica, líneas </a:t>
            </a:r>
            <a:r>
              <a:rPr sz="750" spc="20" dirty="0" err="1">
                <a:solidFill>
                  <a:srgbClr val="171514"/>
                </a:solidFill>
                <a:latin typeface="Microsoft Sans Serif"/>
                <a:cs typeface="Microsoft Sans Serif"/>
              </a:rPr>
              <a:t>telefónicas</a:t>
            </a:r>
            <a:r>
              <a:rPr sz="750" spc="20" dirty="0">
                <a:solidFill>
                  <a:srgbClr val="171514"/>
                </a:solidFill>
                <a:latin typeface="Microsoft Sans Serif"/>
                <a:cs typeface="Microsoft Sans Serif"/>
              </a:rPr>
              <a:t> </a:t>
            </a:r>
            <a:r>
              <a:rPr sz="750" spc="5" dirty="0" smtClean="0">
                <a:solidFill>
                  <a:srgbClr val="171514"/>
                </a:solidFill>
                <a:latin typeface="Microsoft Sans Serif"/>
                <a:cs typeface="Microsoft Sans Serif"/>
              </a:rPr>
              <a:t>y</a:t>
            </a:r>
            <a:r>
              <a:rPr lang="es-ES" sz="750" spc="5" dirty="0" smtClean="0">
                <a:solidFill>
                  <a:srgbClr val="171514"/>
                </a:solidFill>
                <a:latin typeface="Microsoft Sans Serif"/>
                <a:cs typeface="Microsoft Sans Serif"/>
              </a:rPr>
              <a:t> </a:t>
            </a:r>
            <a:r>
              <a:rPr sz="750" spc="25" dirty="0" smtClean="0">
                <a:solidFill>
                  <a:srgbClr val="171514"/>
                </a:solidFill>
                <a:latin typeface="Microsoft Sans Serif"/>
                <a:cs typeface="Microsoft Sans Serif"/>
              </a:rPr>
              <a:t>de </a:t>
            </a:r>
            <a:r>
              <a:rPr sz="750" spc="20" dirty="0">
                <a:solidFill>
                  <a:srgbClr val="171514"/>
                </a:solidFill>
                <a:latin typeface="Microsoft Sans Serif"/>
                <a:cs typeface="Microsoft Sans Serif"/>
              </a:rPr>
              <a:t>comunicación </a:t>
            </a:r>
            <a:r>
              <a:rPr sz="750" spc="25" dirty="0">
                <a:solidFill>
                  <a:srgbClr val="171514"/>
                </a:solidFill>
                <a:latin typeface="Microsoft Sans Serif"/>
                <a:cs typeface="Microsoft Sans Serif"/>
              </a:rPr>
              <a:t>de </a:t>
            </a:r>
            <a:r>
              <a:rPr sz="750" spc="20" dirty="0">
                <a:solidFill>
                  <a:srgbClr val="171514"/>
                </a:solidFill>
                <a:latin typeface="Microsoft Sans Serif"/>
                <a:cs typeface="Microsoft Sans Serif"/>
              </a:rPr>
              <a:t>datos, </a:t>
            </a:r>
            <a:r>
              <a:rPr sz="750" spc="40" dirty="0">
                <a:solidFill>
                  <a:srgbClr val="171514"/>
                </a:solidFill>
                <a:latin typeface="Microsoft Sans Serif"/>
                <a:cs typeface="Microsoft Sans Serif"/>
              </a:rPr>
              <a:t>tanto </a:t>
            </a:r>
            <a:r>
              <a:rPr sz="750" spc="25" dirty="0">
                <a:solidFill>
                  <a:srgbClr val="171514"/>
                </a:solidFill>
                <a:latin typeface="Microsoft Sans Serif"/>
                <a:cs typeface="Microsoft Sans Serif"/>
              </a:rPr>
              <a:t>subterráneas </a:t>
            </a:r>
            <a:r>
              <a:rPr sz="750" spc="30" dirty="0">
                <a:solidFill>
                  <a:srgbClr val="171514"/>
                </a:solidFill>
                <a:latin typeface="Microsoft Sans Serif"/>
                <a:cs typeface="Microsoft Sans Serif"/>
              </a:rPr>
              <a:t>como </a:t>
            </a:r>
            <a:r>
              <a:rPr sz="750" spc="5" dirty="0">
                <a:solidFill>
                  <a:srgbClr val="171514"/>
                </a:solidFill>
                <a:latin typeface="Microsoft Sans Serif"/>
                <a:cs typeface="Microsoft Sans Serif"/>
              </a:rPr>
              <a:t>aéreas. </a:t>
            </a:r>
            <a:r>
              <a:rPr sz="750" spc="-15" dirty="0">
                <a:solidFill>
                  <a:srgbClr val="171514"/>
                </a:solidFill>
                <a:latin typeface="Microsoft Sans Serif"/>
                <a:cs typeface="Microsoft Sans Serif"/>
              </a:rPr>
              <a:t>La </a:t>
            </a:r>
            <a:r>
              <a:rPr sz="750" spc="25" dirty="0">
                <a:solidFill>
                  <a:srgbClr val="171514"/>
                </a:solidFill>
                <a:latin typeface="Microsoft Sans Serif"/>
                <a:cs typeface="Microsoft Sans Serif"/>
              </a:rPr>
              <a:t>protección</a:t>
            </a:r>
            <a:r>
              <a:rPr sz="750" spc="25" dirty="0">
                <a:solidFill>
                  <a:srgbClr val="171514"/>
                </a:solidFill>
                <a:latin typeface="Microsoft Sans Serif"/>
                <a:cs typeface="Microsoft Sans Serif"/>
              </a:rPr>
              <a:t> </a:t>
            </a:r>
            <a:r>
              <a:rPr sz="750" spc="30" dirty="0">
                <a:solidFill>
                  <a:srgbClr val="171514"/>
                </a:solidFill>
                <a:latin typeface="Microsoft Sans Serif"/>
                <a:cs typeface="Microsoft Sans Serif"/>
              </a:rPr>
              <a:t>contra </a:t>
            </a:r>
            <a:r>
              <a:rPr sz="750" spc="15" dirty="0" smtClean="0">
                <a:solidFill>
                  <a:srgbClr val="171514"/>
                </a:solidFill>
                <a:latin typeface="Microsoft Sans Serif"/>
                <a:cs typeface="Microsoft Sans Serif"/>
              </a:rPr>
              <a:t>tales</a:t>
            </a:r>
            <a:r>
              <a:rPr lang="es-ES" sz="750" spc="15" dirty="0" smtClean="0">
                <a:solidFill>
                  <a:srgbClr val="171514"/>
                </a:solidFill>
                <a:latin typeface="Microsoft Sans Serif"/>
                <a:cs typeface="Microsoft Sans Serif"/>
              </a:rPr>
              <a:t> </a:t>
            </a:r>
            <a:r>
              <a:rPr sz="750" spc="20" dirty="0" err="1" smtClean="0">
                <a:solidFill>
                  <a:srgbClr val="171514"/>
                </a:solidFill>
                <a:latin typeface="Microsoft Sans Serif"/>
                <a:cs typeface="Microsoft Sans Serif"/>
              </a:rPr>
              <a:t>sobretensiones</a:t>
            </a:r>
            <a:r>
              <a:rPr sz="750" spc="2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se </a:t>
            </a:r>
            <a:r>
              <a:rPr sz="750" spc="20" dirty="0">
                <a:solidFill>
                  <a:srgbClr val="171514"/>
                </a:solidFill>
                <a:latin typeface="Microsoft Sans Serif"/>
                <a:cs typeface="Microsoft Sans Serif"/>
              </a:rPr>
              <a:t>considera </a:t>
            </a:r>
            <a:r>
              <a:rPr sz="750" spc="30" dirty="0">
                <a:solidFill>
                  <a:srgbClr val="171514"/>
                </a:solidFill>
                <a:latin typeface="Microsoft Sans Serif"/>
                <a:cs typeface="Microsoft Sans Serif"/>
              </a:rPr>
              <a:t>hoy como una </a:t>
            </a:r>
            <a:r>
              <a:rPr sz="750" spc="35" dirty="0">
                <a:solidFill>
                  <a:srgbClr val="171514"/>
                </a:solidFill>
                <a:latin typeface="Microsoft Sans Serif"/>
                <a:cs typeface="Microsoft Sans Serif"/>
              </a:rPr>
              <a:t>parte </a:t>
            </a:r>
            <a:r>
              <a:rPr sz="750" spc="30" dirty="0">
                <a:solidFill>
                  <a:srgbClr val="171514"/>
                </a:solidFill>
                <a:latin typeface="Microsoft Sans Serif"/>
                <a:cs typeface="Microsoft Sans Serif"/>
              </a:rPr>
              <a:t>integral </a:t>
            </a:r>
            <a:r>
              <a:rPr sz="750" spc="25" dirty="0">
                <a:solidFill>
                  <a:srgbClr val="171514"/>
                </a:solidFill>
                <a:latin typeface="Microsoft Sans Serif"/>
                <a:cs typeface="Microsoft Sans Serif"/>
              </a:rPr>
              <a:t>de </a:t>
            </a:r>
            <a:r>
              <a:rPr sz="750" spc="45" dirty="0">
                <a:solidFill>
                  <a:srgbClr val="171514"/>
                </a:solidFill>
                <a:latin typeface="Microsoft Sans Serif"/>
                <a:cs typeface="Microsoft Sans Serif"/>
              </a:rPr>
              <a:t>un </a:t>
            </a:r>
            <a:r>
              <a:rPr sz="750" spc="20" dirty="0">
                <a:solidFill>
                  <a:srgbClr val="171514"/>
                </a:solidFill>
                <a:latin typeface="Microsoft Sans Serif"/>
                <a:cs typeface="Microsoft Sans Serif"/>
              </a:rPr>
              <a:t>esquema </a:t>
            </a:r>
            <a:r>
              <a:rPr sz="750" spc="25" dirty="0">
                <a:solidFill>
                  <a:srgbClr val="171514"/>
                </a:solidFill>
                <a:latin typeface="Microsoft Sans Serif"/>
                <a:cs typeface="Microsoft Sans Serif"/>
              </a:rPr>
              <a:t>de </a:t>
            </a:r>
            <a:r>
              <a:rPr sz="750" spc="25" dirty="0" err="1">
                <a:solidFill>
                  <a:srgbClr val="171514"/>
                </a:solidFill>
                <a:latin typeface="Microsoft Sans Serif"/>
                <a:cs typeface="Microsoft Sans Serif"/>
              </a:rPr>
              <a:t>protección</a:t>
            </a:r>
            <a:r>
              <a:rPr sz="750" spc="25" dirty="0">
                <a:solidFill>
                  <a:srgbClr val="171514"/>
                </a:solidFill>
                <a:latin typeface="Microsoft Sans Serif"/>
                <a:cs typeface="Microsoft Sans Serif"/>
              </a:rPr>
              <a:t> </a:t>
            </a:r>
            <a:r>
              <a:rPr sz="750" spc="30" dirty="0" smtClean="0">
                <a:solidFill>
                  <a:srgbClr val="171514"/>
                </a:solidFill>
                <a:latin typeface="Microsoft Sans Serif"/>
                <a:cs typeface="Microsoft Sans Serif"/>
              </a:rPr>
              <a:t>contra</a:t>
            </a:r>
            <a:r>
              <a:rPr lang="es-ES" sz="750" spc="30" dirty="0" smtClean="0">
                <a:solidFill>
                  <a:srgbClr val="171514"/>
                </a:solidFill>
                <a:latin typeface="Microsoft Sans Serif"/>
                <a:cs typeface="Microsoft Sans Serif"/>
              </a:rPr>
              <a:t> </a:t>
            </a:r>
            <a:r>
              <a:rPr sz="750" spc="10" dirty="0" err="1" smtClean="0">
                <a:solidFill>
                  <a:srgbClr val="171514"/>
                </a:solidFill>
                <a:latin typeface="Microsoft Sans Serif"/>
                <a:cs typeface="Microsoft Sans Serif"/>
              </a:rPr>
              <a:t>rayos</a:t>
            </a:r>
            <a:r>
              <a:rPr sz="750" spc="10"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La</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Parte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4</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IEC</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62305</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trata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específicamente</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este</a:t>
            </a:r>
            <a:r>
              <a:rPr sz="750" dirty="0">
                <a:solidFill>
                  <a:srgbClr val="171514"/>
                </a:solidFill>
                <a:latin typeface="Microsoft Sans Serif"/>
                <a:cs typeface="Microsoft Sans Serif"/>
              </a:rPr>
              <a:t> </a:t>
            </a:r>
            <a:r>
              <a:rPr sz="750" spc="15" dirty="0">
                <a:solidFill>
                  <a:srgbClr val="171514"/>
                </a:solidFill>
                <a:latin typeface="Microsoft Sans Serif"/>
                <a:cs typeface="Microsoft Sans Serif"/>
              </a:rPr>
              <a:t>aspecto</a:t>
            </a:r>
            <a:r>
              <a:rPr sz="750" dirty="0">
                <a:solidFill>
                  <a:srgbClr val="171514"/>
                </a:solidFill>
                <a:latin typeface="Microsoft Sans Serif"/>
                <a:cs typeface="Microsoft Sans Serif"/>
              </a:rPr>
              <a:t> </a:t>
            </a:r>
            <a:r>
              <a:rPr sz="750" spc="30" dirty="0">
                <a:solidFill>
                  <a:srgbClr val="171514"/>
                </a:solidFill>
                <a:latin typeface="Microsoft Sans Serif"/>
                <a:cs typeface="Microsoft Sans Serif"/>
              </a:rPr>
              <a:t>que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se</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encuentra</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más</a:t>
            </a:r>
            <a:r>
              <a:rPr sz="750" spc="5" dirty="0">
                <a:solidFill>
                  <a:srgbClr val="171514"/>
                </a:solidFill>
                <a:latin typeface="Microsoft Sans Serif"/>
                <a:cs typeface="Microsoft Sans Serif"/>
              </a:rPr>
              <a:t> </a:t>
            </a:r>
            <a:r>
              <a:rPr sz="750" spc="10" dirty="0" err="1">
                <a:solidFill>
                  <a:srgbClr val="171514"/>
                </a:solidFill>
                <a:latin typeface="Microsoft Sans Serif"/>
                <a:cs typeface="Microsoft Sans Serif"/>
              </a:rPr>
              <a:t>allá</a:t>
            </a:r>
            <a:r>
              <a:rPr sz="750" dirty="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del</a:t>
            </a:r>
            <a:r>
              <a:rPr lang="es-ES" sz="750" spc="20" dirty="0" smtClean="0">
                <a:solidFill>
                  <a:srgbClr val="171514"/>
                </a:solidFill>
                <a:latin typeface="Microsoft Sans Serif"/>
                <a:cs typeface="Microsoft Sans Serif"/>
              </a:rPr>
              <a:t> </a:t>
            </a:r>
            <a:r>
              <a:rPr sz="750" spc="5" dirty="0" err="1" smtClean="0">
                <a:solidFill>
                  <a:srgbClr val="171514"/>
                </a:solidFill>
                <a:latin typeface="Microsoft Sans Serif"/>
                <a:cs typeface="Microsoft Sans Serif"/>
              </a:rPr>
              <a:t>alcance</a:t>
            </a:r>
            <a:r>
              <a:rPr sz="750" spc="-10" dirty="0" smtClean="0">
                <a:solidFill>
                  <a:srgbClr val="171514"/>
                </a:solidFill>
                <a:latin typeface="Microsoft Sans Serif"/>
                <a:cs typeface="Microsoft Sans Serif"/>
              </a:rPr>
              <a:t> </a:t>
            </a:r>
            <a:r>
              <a:rPr sz="750" spc="5" dirty="0">
                <a:solidFill>
                  <a:srgbClr val="171514"/>
                </a:solidFill>
                <a:latin typeface="Microsoft Sans Serif"/>
                <a:cs typeface="Microsoft Sans Serif"/>
              </a:rPr>
              <a:t>y</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el</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tema</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este</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libro</a:t>
            </a:r>
            <a:r>
              <a:rPr sz="750" spc="25" dirty="0">
                <a:solidFill>
                  <a:srgbClr val="171514"/>
                </a:solidFill>
                <a:latin typeface="Microsoft Sans Serif"/>
                <a:cs typeface="Microsoft Sans Serif"/>
              </a:rPr>
              <a:t>.</a:t>
            </a:r>
            <a:endParaRPr sz="750" dirty="0">
              <a:latin typeface="Microsoft Sans Serif"/>
              <a:cs typeface="Microsoft Sans Serif"/>
            </a:endParaRPr>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357525" y="541698"/>
            <a:ext cx="4267200" cy="0"/>
          </a:xfrm>
          <a:custGeom>
            <a:avLst/>
            <a:gdLst/>
            <a:ahLst/>
            <a:cxnLst/>
            <a:rect l="l" t="t" r="r" b="b"/>
            <a:pathLst>
              <a:path w="4267200">
                <a:moveTo>
                  <a:pt x="0" y="0"/>
                </a:moveTo>
                <a:lnTo>
                  <a:pt x="4267200" y="0"/>
                </a:lnTo>
              </a:path>
            </a:pathLst>
          </a:custGeom>
          <a:ln w="50800">
            <a:solidFill>
              <a:srgbClr val="231F20"/>
            </a:solidFill>
          </a:ln>
        </p:spPr>
        <p:txBody>
          <a:bodyPr wrap="square" lIns="0" tIns="0" rIns="0" bIns="0" rtlCol="0"/>
          <a:lstStyle/>
          <a:p>
            <a:endParaRPr/>
          </a:p>
        </p:txBody>
      </p:sp>
      <p:graphicFrame>
        <p:nvGraphicFramePr>
          <p:cNvPr id="3" name="object 3"/>
          <p:cNvGraphicFramePr>
            <a:graphicFrameLocks noGrp="1"/>
          </p:cNvGraphicFramePr>
          <p:nvPr/>
        </p:nvGraphicFramePr>
        <p:xfrm>
          <a:off x="5652802" y="2060980"/>
          <a:ext cx="4023358" cy="5956395"/>
        </p:xfrm>
        <a:graphic>
          <a:graphicData uri="http://schemas.openxmlformats.org/drawingml/2006/table">
            <a:tbl>
              <a:tblPr firstRow="1" bandRow="1">
                <a:tableStyleId>{2D5ABB26-0587-4C30-8999-92F81FD0307C}</a:tableStyleId>
              </a:tblPr>
              <a:tblGrid>
                <a:gridCol w="468630">
                  <a:extLst>
                    <a:ext uri="{9D8B030D-6E8A-4147-A177-3AD203B41FA5}">
                      <a16:colId xmlns:a16="http://schemas.microsoft.com/office/drawing/2014/main" val="20000"/>
                    </a:ext>
                  </a:extLst>
                </a:gridCol>
                <a:gridCol w="831850">
                  <a:extLst>
                    <a:ext uri="{9D8B030D-6E8A-4147-A177-3AD203B41FA5}">
                      <a16:colId xmlns:a16="http://schemas.microsoft.com/office/drawing/2014/main" val="20001"/>
                    </a:ext>
                  </a:extLst>
                </a:gridCol>
                <a:gridCol w="788669">
                  <a:extLst>
                    <a:ext uri="{9D8B030D-6E8A-4147-A177-3AD203B41FA5}">
                      <a16:colId xmlns:a16="http://schemas.microsoft.com/office/drawing/2014/main" val="20002"/>
                    </a:ext>
                  </a:extLst>
                </a:gridCol>
                <a:gridCol w="313689">
                  <a:extLst>
                    <a:ext uri="{9D8B030D-6E8A-4147-A177-3AD203B41FA5}">
                      <a16:colId xmlns:a16="http://schemas.microsoft.com/office/drawing/2014/main" val="20003"/>
                    </a:ext>
                  </a:extLst>
                </a:gridCol>
                <a:gridCol w="330200">
                  <a:extLst>
                    <a:ext uri="{9D8B030D-6E8A-4147-A177-3AD203B41FA5}">
                      <a16:colId xmlns:a16="http://schemas.microsoft.com/office/drawing/2014/main" val="20004"/>
                    </a:ext>
                  </a:extLst>
                </a:gridCol>
                <a:gridCol w="603250">
                  <a:extLst>
                    <a:ext uri="{9D8B030D-6E8A-4147-A177-3AD203B41FA5}">
                      <a16:colId xmlns:a16="http://schemas.microsoft.com/office/drawing/2014/main" val="20005"/>
                    </a:ext>
                  </a:extLst>
                </a:gridCol>
                <a:gridCol w="323850">
                  <a:extLst>
                    <a:ext uri="{9D8B030D-6E8A-4147-A177-3AD203B41FA5}">
                      <a16:colId xmlns:a16="http://schemas.microsoft.com/office/drawing/2014/main" val="20006"/>
                    </a:ext>
                  </a:extLst>
                </a:gridCol>
                <a:gridCol w="25400">
                  <a:extLst>
                    <a:ext uri="{9D8B030D-6E8A-4147-A177-3AD203B41FA5}">
                      <a16:colId xmlns:a16="http://schemas.microsoft.com/office/drawing/2014/main" val="20007"/>
                    </a:ext>
                  </a:extLst>
                </a:gridCol>
                <a:gridCol w="337820">
                  <a:extLst>
                    <a:ext uri="{9D8B030D-6E8A-4147-A177-3AD203B41FA5}">
                      <a16:colId xmlns:a16="http://schemas.microsoft.com/office/drawing/2014/main" val="20008"/>
                    </a:ext>
                  </a:extLst>
                </a:gridCol>
              </a:tblGrid>
              <a:tr h="149466">
                <a:tc>
                  <a:txBody>
                    <a:bodyPr/>
                    <a:lstStyle/>
                    <a:p>
                      <a:pPr>
                        <a:lnSpc>
                          <a:spcPct val="100000"/>
                        </a:lnSpc>
                        <a:spcBef>
                          <a:spcPts val="30"/>
                        </a:spcBef>
                      </a:pPr>
                      <a:endParaRPr sz="600" dirty="0">
                        <a:latin typeface="Times New Roman"/>
                        <a:cs typeface="Times New Roman"/>
                      </a:endParaRPr>
                    </a:p>
                    <a:p>
                      <a:pPr>
                        <a:lnSpc>
                          <a:spcPts val="355"/>
                        </a:lnSpc>
                        <a:spcBef>
                          <a:spcPts val="5"/>
                        </a:spcBef>
                      </a:pPr>
                      <a:r>
                        <a:rPr sz="350" b="1" spc="10" dirty="0">
                          <a:solidFill>
                            <a:srgbClr val="171514"/>
                          </a:solidFill>
                          <a:latin typeface="Arial"/>
                          <a:cs typeface="Arial"/>
                        </a:rPr>
                        <a:t>Tamaño</a:t>
                      </a:r>
                      <a:endParaRPr sz="350" dirty="0">
                        <a:latin typeface="Arial"/>
                        <a:cs typeface="Arial"/>
                      </a:endParaRPr>
                    </a:p>
                  </a:txBody>
                  <a:tcPr marL="0" marR="0" marT="3810" marB="0"/>
                </a:tc>
                <a:tc>
                  <a:txBody>
                    <a:bodyPr/>
                    <a:lstStyle/>
                    <a:p>
                      <a:pPr>
                        <a:lnSpc>
                          <a:spcPct val="100000"/>
                        </a:lnSpc>
                      </a:pPr>
                      <a:endParaRPr sz="600">
                        <a:latin typeface="Times New Roman"/>
                        <a:cs typeface="Times New Roman"/>
                      </a:endParaRPr>
                    </a:p>
                  </a:txBody>
                  <a:tcPr marL="0" marR="0" marT="0" marB="0"/>
                </a:tc>
                <a:tc>
                  <a:txBody>
                    <a:bodyPr/>
                    <a:lstStyle/>
                    <a:p>
                      <a:pPr marL="380365">
                        <a:lnSpc>
                          <a:spcPct val="100000"/>
                        </a:lnSpc>
                        <a:spcBef>
                          <a:spcPts val="35"/>
                        </a:spcBef>
                      </a:pPr>
                      <a:r>
                        <a:rPr sz="550" b="1" dirty="0">
                          <a:solidFill>
                            <a:srgbClr val="171514"/>
                          </a:solidFill>
                          <a:latin typeface="Arial"/>
                          <a:cs typeface="Arial"/>
                        </a:rPr>
                        <a:t>varamiento</a:t>
                      </a:r>
                      <a:endParaRPr sz="550">
                        <a:latin typeface="Arial"/>
                        <a:cs typeface="Arial"/>
                      </a:endParaRPr>
                    </a:p>
                  </a:txBody>
                  <a:tcPr marL="0" marR="0" marT="4445" marB="0">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tc>
                <a:tc>
                  <a:txBody>
                    <a:bodyPr/>
                    <a:lstStyle/>
                    <a:p>
                      <a:pPr marL="241935">
                        <a:lnSpc>
                          <a:spcPct val="100000"/>
                        </a:lnSpc>
                        <a:spcBef>
                          <a:spcPts val="135"/>
                        </a:spcBef>
                      </a:pPr>
                      <a:r>
                        <a:rPr sz="450" b="1" dirty="0">
                          <a:solidFill>
                            <a:srgbClr val="171514"/>
                          </a:solidFill>
                          <a:latin typeface="Arial"/>
                          <a:cs typeface="Arial"/>
                        </a:rPr>
                        <a:t>En</a:t>
                      </a:r>
                      <a:r>
                        <a:rPr sz="450" b="1" spc="-10" dirty="0">
                          <a:solidFill>
                            <a:srgbClr val="171514"/>
                          </a:solidFill>
                          <a:latin typeface="Arial"/>
                          <a:cs typeface="Arial"/>
                        </a:rPr>
                        <a:t> </a:t>
                      </a:r>
                      <a:r>
                        <a:rPr sz="450" b="1" dirty="0">
                          <a:solidFill>
                            <a:srgbClr val="171514"/>
                          </a:solidFill>
                          <a:latin typeface="Arial"/>
                          <a:cs typeface="Arial"/>
                        </a:rPr>
                        <a:t>general</a:t>
                      </a:r>
                      <a:endParaRPr sz="450">
                        <a:latin typeface="Arial"/>
                        <a:cs typeface="Arial"/>
                      </a:endParaRPr>
                    </a:p>
                  </a:txBody>
                  <a:tcPr marL="0" marR="0" marT="17145" marB="0">
                    <a:lnB w="3175">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B w="3175">
                      <a:solidFill>
                        <a:srgbClr val="231F20"/>
                      </a:solidFill>
                      <a:prstDash val="solid"/>
                    </a:lnB>
                  </a:tcPr>
                </a:tc>
                <a:tc rowSpan="2" gridSpan="2">
                  <a:txBody>
                    <a:bodyPr/>
                    <a:lstStyle/>
                    <a:p>
                      <a:pPr>
                        <a:lnSpc>
                          <a:spcPct val="100000"/>
                        </a:lnSpc>
                      </a:pPr>
                      <a:endParaRPr sz="600">
                        <a:latin typeface="Times New Roman"/>
                        <a:cs typeface="Times New Roman"/>
                      </a:endParaRPr>
                    </a:p>
                  </a:txBody>
                  <a:tcPr marL="0" marR="0" marT="0" marB="0"/>
                </a:tc>
                <a:tc rowSpan="2" hMerge="1">
                  <a:txBody>
                    <a:bodyPr/>
                    <a:lstStyle/>
                    <a:p>
                      <a:endParaRPr/>
                    </a:p>
                  </a:txBody>
                  <a:tcPr marL="0" marR="0" marT="0" marB="0"/>
                </a:tc>
                <a:extLst>
                  <a:ext uri="{0D108BD9-81ED-4DB2-BD59-A6C34878D82A}">
                    <a16:rowId xmlns:a16="http://schemas.microsoft.com/office/drawing/2014/main" val="10000"/>
                  </a:ext>
                </a:extLst>
              </a:tr>
              <a:tr h="163893">
                <a:tc>
                  <a:txBody>
                    <a:bodyPr/>
                    <a:lstStyle/>
                    <a:p>
                      <a:pPr>
                        <a:lnSpc>
                          <a:spcPct val="100000"/>
                        </a:lnSpc>
                        <a:spcBef>
                          <a:spcPts val="195"/>
                        </a:spcBef>
                      </a:pPr>
                      <a:r>
                        <a:rPr sz="800" b="1" spc="10" dirty="0">
                          <a:solidFill>
                            <a:srgbClr val="171514"/>
                          </a:solidFill>
                          <a:latin typeface="Arial"/>
                          <a:cs typeface="Arial"/>
                        </a:rPr>
                        <a:t>AWG/</a:t>
                      </a:r>
                      <a:endParaRPr sz="800">
                        <a:latin typeface="Arial"/>
                        <a:cs typeface="Arial"/>
                      </a:endParaRPr>
                    </a:p>
                  </a:txBody>
                  <a:tcPr marL="0" marR="0" marT="24765" marB="0"/>
                </a:tc>
                <a:tc>
                  <a:txBody>
                    <a:bodyPr/>
                    <a:lstStyle/>
                    <a:p>
                      <a:pPr marR="324485" algn="r">
                        <a:lnSpc>
                          <a:spcPct val="100000"/>
                        </a:lnSpc>
                        <a:spcBef>
                          <a:spcPts val="195"/>
                        </a:spcBef>
                      </a:pPr>
                      <a:r>
                        <a:rPr sz="800" b="1" spc="20" dirty="0">
                          <a:solidFill>
                            <a:srgbClr val="171514"/>
                          </a:solidFill>
                          <a:latin typeface="Arial"/>
                          <a:cs typeface="Arial"/>
                        </a:rPr>
                        <a:t>Área</a:t>
                      </a:r>
                      <a:endParaRPr sz="800">
                        <a:latin typeface="Arial"/>
                        <a:cs typeface="Arial"/>
                      </a:endParaRPr>
                    </a:p>
                  </a:txBody>
                  <a:tcPr marL="0" marR="0" marT="24765" marB="0"/>
                </a:tc>
                <a:tc>
                  <a:txBody>
                    <a:bodyPr/>
                    <a:lstStyle/>
                    <a:p>
                      <a:pPr marR="3175">
                        <a:lnSpc>
                          <a:spcPct val="100000"/>
                        </a:lnSpc>
                      </a:pPr>
                      <a:endParaRPr sz="600">
                        <a:latin typeface="Times New Roman"/>
                        <a:cs typeface="Times New Roman"/>
                      </a:endParaRPr>
                    </a:p>
                  </a:txBody>
                  <a:tcPr marL="0" marR="0" marT="0" marB="0">
                    <a:lnT w="3175">
                      <a:solidFill>
                        <a:srgbClr val="231F20"/>
                      </a:solidFill>
                      <a:prstDash val="solid"/>
                    </a:lnT>
                  </a:tcPr>
                </a:tc>
                <a:tc>
                  <a:txBody>
                    <a:bodyPr/>
                    <a:lstStyle/>
                    <a:p>
                      <a:pPr>
                        <a:lnSpc>
                          <a:spcPct val="100000"/>
                        </a:lnSpc>
                        <a:spcBef>
                          <a:spcPts val="45"/>
                        </a:spcBef>
                      </a:pPr>
                      <a:endParaRPr sz="500" dirty="0">
                        <a:latin typeface="Times New Roman"/>
                        <a:cs typeface="Times New Roman"/>
                      </a:endParaRPr>
                    </a:p>
                    <a:p>
                      <a:pPr>
                        <a:lnSpc>
                          <a:spcPct val="100000"/>
                        </a:lnSpc>
                      </a:pPr>
                      <a:r>
                        <a:rPr sz="450" b="1" spc="20" dirty="0" err="1" smtClean="0">
                          <a:solidFill>
                            <a:srgbClr val="171514"/>
                          </a:solidFill>
                          <a:latin typeface="Arial"/>
                          <a:cs typeface="Arial"/>
                        </a:rPr>
                        <a:t>diá</a:t>
                      </a:r>
                      <a:r>
                        <a:rPr lang="es-ES" sz="450" b="1" spc="20" dirty="0" smtClean="0">
                          <a:solidFill>
                            <a:srgbClr val="171514"/>
                          </a:solidFill>
                          <a:latin typeface="Arial"/>
                          <a:cs typeface="Arial"/>
                        </a:rPr>
                        <a:t>m</a:t>
                      </a:r>
                      <a:endParaRPr sz="450" dirty="0">
                        <a:latin typeface="Arial"/>
                        <a:cs typeface="Arial"/>
                      </a:endParaRPr>
                    </a:p>
                  </a:txBody>
                  <a:tcPr marL="0" marR="0" marT="5715" marB="0">
                    <a:lnT w="3175">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spcBef>
                          <a:spcPts val="45"/>
                        </a:spcBef>
                      </a:pPr>
                      <a:endParaRPr sz="500" dirty="0">
                        <a:latin typeface="Times New Roman"/>
                        <a:cs typeface="Times New Roman"/>
                      </a:endParaRPr>
                    </a:p>
                    <a:p>
                      <a:pPr marL="10160">
                        <a:lnSpc>
                          <a:spcPct val="100000"/>
                        </a:lnSpc>
                      </a:pPr>
                      <a:r>
                        <a:rPr sz="450" b="1" spc="20" dirty="0" err="1" smtClean="0">
                          <a:solidFill>
                            <a:srgbClr val="171514"/>
                          </a:solidFill>
                          <a:latin typeface="Arial"/>
                          <a:cs typeface="Arial"/>
                        </a:rPr>
                        <a:t>diá</a:t>
                      </a:r>
                      <a:r>
                        <a:rPr lang="es-ES" sz="450" b="1" spc="20" dirty="0" smtClean="0">
                          <a:solidFill>
                            <a:srgbClr val="171514"/>
                          </a:solidFill>
                          <a:latin typeface="Arial"/>
                          <a:cs typeface="Arial"/>
                        </a:rPr>
                        <a:t>m</a:t>
                      </a:r>
                      <a:endParaRPr sz="450" dirty="0">
                        <a:latin typeface="Arial"/>
                        <a:cs typeface="Arial"/>
                      </a:endParaRPr>
                    </a:p>
                  </a:txBody>
                  <a:tcPr marL="0" marR="0" marT="5715" marB="0">
                    <a:lnT w="3175">
                      <a:solidFill>
                        <a:srgbClr val="231F20"/>
                      </a:solidFill>
                      <a:prstDash val="solid"/>
                    </a:lnT>
                  </a:tcPr>
                </a:tc>
                <a:tc>
                  <a:txBody>
                    <a:bodyPr/>
                    <a:lstStyle/>
                    <a:p>
                      <a:pPr marL="74295" algn="ctr">
                        <a:lnSpc>
                          <a:spcPct val="100000"/>
                        </a:lnSpc>
                        <a:spcBef>
                          <a:spcPts val="270"/>
                        </a:spcBef>
                      </a:pPr>
                      <a:r>
                        <a:rPr sz="800" b="1" dirty="0">
                          <a:solidFill>
                            <a:srgbClr val="171514"/>
                          </a:solidFill>
                          <a:latin typeface="Arial"/>
                          <a:cs typeface="Arial"/>
                        </a:rPr>
                        <a:t>Área</a:t>
                      </a:r>
                      <a:endParaRPr sz="800">
                        <a:latin typeface="Arial"/>
                        <a:cs typeface="Arial"/>
                      </a:endParaRPr>
                    </a:p>
                  </a:txBody>
                  <a:tcPr marL="0" marR="0" marT="34290" marB="0">
                    <a:lnT w="3175">
                      <a:solidFill>
                        <a:srgbClr val="231F20"/>
                      </a:solidFill>
                      <a:prstDash val="solid"/>
                    </a:lnT>
                  </a:tcPr>
                </a:tc>
                <a:tc gridSpan="2" vMerge="1">
                  <a:txBody>
                    <a:bodyPr/>
                    <a:lstStyle/>
                    <a:p>
                      <a:endParaRPr/>
                    </a:p>
                  </a:txBody>
                  <a:tcPr marL="0" marR="0" marT="0" marB="0"/>
                </a:tc>
                <a:tc hMerge="1" vMerge="1">
                  <a:txBody>
                    <a:bodyPr/>
                    <a:lstStyle/>
                    <a:p>
                      <a:endParaRPr/>
                    </a:p>
                  </a:txBody>
                  <a:tcPr marL="0" marR="0" marT="0" marB="0"/>
                </a:tc>
                <a:extLst>
                  <a:ext uri="{0D108BD9-81ED-4DB2-BD59-A6C34878D82A}">
                    <a16:rowId xmlns:a16="http://schemas.microsoft.com/office/drawing/2014/main" val="10001"/>
                  </a:ext>
                </a:extLst>
              </a:tr>
              <a:tr h="146695">
                <a:tc>
                  <a:txBody>
                    <a:bodyPr/>
                    <a:lstStyle/>
                    <a:p>
                      <a:pPr>
                        <a:lnSpc>
                          <a:spcPct val="100000"/>
                        </a:lnSpc>
                        <a:spcBef>
                          <a:spcPts val="105"/>
                        </a:spcBef>
                      </a:pPr>
                      <a:r>
                        <a:rPr sz="700" b="1" spc="15" dirty="0">
                          <a:solidFill>
                            <a:srgbClr val="171514"/>
                          </a:solidFill>
                          <a:latin typeface="Arial"/>
                          <a:cs typeface="Arial"/>
                        </a:rPr>
                        <a:t>(kcmil)</a:t>
                      </a:r>
                      <a:endParaRPr sz="700">
                        <a:latin typeface="Arial"/>
                        <a:cs typeface="Arial"/>
                      </a:endParaRPr>
                    </a:p>
                  </a:txBody>
                  <a:tcPr marL="0" marR="0" marT="13335" marB="0"/>
                </a:tc>
                <a:tc>
                  <a:txBody>
                    <a:bodyPr/>
                    <a:lstStyle/>
                    <a:p>
                      <a:pPr marL="235585">
                        <a:lnSpc>
                          <a:spcPct val="100000"/>
                        </a:lnSpc>
                        <a:spcBef>
                          <a:spcPts val="105"/>
                        </a:spcBef>
                      </a:pPr>
                      <a:r>
                        <a:rPr sz="700" b="1" spc="10" dirty="0">
                          <a:solidFill>
                            <a:srgbClr val="171514"/>
                          </a:solidFill>
                          <a:latin typeface="Arial"/>
                          <a:cs typeface="Arial"/>
                        </a:rPr>
                        <a:t>(cmil)</a:t>
                      </a:r>
                      <a:endParaRPr sz="700">
                        <a:latin typeface="Arial"/>
                        <a:cs typeface="Arial"/>
                      </a:endParaRPr>
                    </a:p>
                  </a:txBody>
                  <a:tcPr marL="0" marR="0" marT="13335" marB="0"/>
                </a:tc>
                <a:tc>
                  <a:txBody>
                    <a:bodyPr/>
                    <a:lstStyle/>
                    <a:p>
                      <a:pPr marL="7620" marR="3175">
                        <a:lnSpc>
                          <a:spcPct val="100000"/>
                        </a:lnSpc>
                        <a:spcBef>
                          <a:spcPts val="105"/>
                        </a:spcBef>
                      </a:pPr>
                      <a:r>
                        <a:rPr sz="700" b="1" spc="20" dirty="0">
                          <a:solidFill>
                            <a:srgbClr val="171514"/>
                          </a:solidFill>
                          <a:latin typeface="Arial"/>
                          <a:cs typeface="Arial"/>
                        </a:rPr>
                        <a:t>Cantidad</a:t>
                      </a:r>
                      <a:endParaRPr sz="700">
                        <a:latin typeface="Arial"/>
                        <a:cs typeface="Arial"/>
                      </a:endParaRPr>
                    </a:p>
                  </a:txBody>
                  <a:tcPr marL="0" marR="0" marT="13335" marB="0"/>
                </a:tc>
                <a:tc>
                  <a:txBody>
                    <a:bodyPr/>
                    <a:lstStyle/>
                    <a:p>
                      <a:pPr marL="45085">
                        <a:lnSpc>
                          <a:spcPct val="100000"/>
                        </a:lnSpc>
                        <a:spcBef>
                          <a:spcPts val="204"/>
                        </a:spcBef>
                      </a:pPr>
                      <a:r>
                        <a:rPr sz="600" b="1" spc="10" dirty="0">
                          <a:solidFill>
                            <a:srgbClr val="171514"/>
                          </a:solidFill>
                          <a:latin typeface="Arial"/>
                          <a:cs typeface="Arial"/>
                        </a:rPr>
                        <a:t>(en.)</a:t>
                      </a:r>
                      <a:endParaRPr sz="600">
                        <a:latin typeface="Arial"/>
                        <a:cs typeface="Arial"/>
                      </a:endParaRPr>
                    </a:p>
                  </a:txBody>
                  <a:tcPr marL="0" marR="0" marT="26034" marB="0"/>
                </a:tc>
                <a:tc>
                  <a:txBody>
                    <a:bodyPr/>
                    <a:lstStyle/>
                    <a:p>
                      <a:pPr>
                        <a:lnSpc>
                          <a:spcPct val="100000"/>
                        </a:lnSpc>
                      </a:pPr>
                      <a:endParaRPr sz="600">
                        <a:latin typeface="Times New Roman"/>
                        <a:cs typeface="Times New Roman"/>
                      </a:endParaRPr>
                    </a:p>
                  </a:txBody>
                  <a:tcPr marL="0" marR="0" marT="0" marB="0"/>
                </a:tc>
                <a:tc>
                  <a:txBody>
                    <a:bodyPr/>
                    <a:lstStyle/>
                    <a:p>
                      <a:pPr marL="55244">
                        <a:lnSpc>
                          <a:spcPct val="100000"/>
                        </a:lnSpc>
                        <a:spcBef>
                          <a:spcPts val="204"/>
                        </a:spcBef>
                      </a:pPr>
                      <a:r>
                        <a:rPr sz="600" b="1" spc="10" dirty="0">
                          <a:solidFill>
                            <a:srgbClr val="171514"/>
                          </a:solidFill>
                          <a:latin typeface="Arial"/>
                          <a:cs typeface="Arial"/>
                        </a:rPr>
                        <a:t>(en.)</a:t>
                      </a:r>
                      <a:endParaRPr sz="600">
                        <a:latin typeface="Arial"/>
                        <a:cs typeface="Arial"/>
                      </a:endParaRPr>
                    </a:p>
                  </a:txBody>
                  <a:tcPr marL="0" marR="0" marT="26034" marB="0"/>
                </a:tc>
                <a:tc>
                  <a:txBody>
                    <a:bodyPr/>
                    <a:lstStyle/>
                    <a:p>
                      <a:pPr marL="40640" algn="ctr">
                        <a:lnSpc>
                          <a:spcPct val="100000"/>
                        </a:lnSpc>
                        <a:spcBef>
                          <a:spcPts val="155"/>
                        </a:spcBef>
                      </a:pPr>
                      <a:r>
                        <a:rPr sz="650" b="1" spc="10" dirty="0">
                          <a:solidFill>
                            <a:srgbClr val="171514"/>
                          </a:solidFill>
                          <a:latin typeface="Arial"/>
                          <a:cs typeface="Arial"/>
                        </a:rPr>
                        <a:t>(en.</a:t>
                      </a:r>
                      <a:r>
                        <a:rPr sz="400" b="1" spc="10" dirty="0">
                          <a:solidFill>
                            <a:srgbClr val="171514"/>
                          </a:solidFill>
                          <a:latin typeface="Arial"/>
                          <a:cs typeface="Arial"/>
                        </a:rPr>
                        <a:t>2</a:t>
                      </a:r>
                      <a:r>
                        <a:rPr sz="650" b="1" spc="10" dirty="0">
                          <a:solidFill>
                            <a:srgbClr val="171514"/>
                          </a:solidFill>
                          <a:latin typeface="Arial"/>
                          <a:cs typeface="Arial"/>
                        </a:rPr>
                        <a:t>)</a:t>
                      </a:r>
                      <a:endParaRPr sz="650">
                        <a:latin typeface="Arial"/>
                        <a:cs typeface="Arial"/>
                      </a:endParaRPr>
                    </a:p>
                  </a:txBody>
                  <a:tcPr marL="0" marR="0" marT="19685"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2"/>
                  </a:ext>
                </a:extLst>
              </a:tr>
              <a:tr h="157205">
                <a:tc>
                  <a:txBody>
                    <a:bodyPr/>
                    <a:lstStyle/>
                    <a:p>
                      <a:pPr>
                        <a:lnSpc>
                          <a:spcPts val="940"/>
                        </a:lnSpc>
                        <a:spcBef>
                          <a:spcPts val="195"/>
                        </a:spcBef>
                      </a:pPr>
                      <a:r>
                        <a:rPr sz="800" spc="10" dirty="0">
                          <a:solidFill>
                            <a:srgbClr val="171514"/>
                          </a:solidFill>
                          <a:latin typeface="Microsoft Sans Serif"/>
                          <a:cs typeface="Microsoft Sans Serif"/>
                        </a:rPr>
                        <a:t>18</a:t>
                      </a:r>
                      <a:endParaRPr sz="800">
                        <a:latin typeface="Microsoft Sans Serif"/>
                        <a:cs typeface="Microsoft Sans Serif"/>
                      </a:endParaRPr>
                    </a:p>
                  </a:txBody>
                  <a:tcPr marL="0" marR="0" marT="24765" marB="0"/>
                </a:tc>
                <a:tc>
                  <a:txBody>
                    <a:bodyPr/>
                    <a:lstStyle/>
                    <a:p>
                      <a:pPr marR="323850" algn="r">
                        <a:lnSpc>
                          <a:spcPts val="940"/>
                        </a:lnSpc>
                        <a:spcBef>
                          <a:spcPts val="195"/>
                        </a:spcBef>
                      </a:pPr>
                      <a:r>
                        <a:rPr sz="800" spc="10" dirty="0">
                          <a:solidFill>
                            <a:srgbClr val="171514"/>
                          </a:solidFill>
                          <a:latin typeface="Microsoft Sans Serif"/>
                          <a:cs typeface="Microsoft Sans Serif"/>
                        </a:rPr>
                        <a:t>1620</a:t>
                      </a:r>
                      <a:endParaRPr sz="800">
                        <a:latin typeface="Microsoft Sans Serif"/>
                        <a:cs typeface="Microsoft Sans Serif"/>
                      </a:endParaRPr>
                    </a:p>
                  </a:txBody>
                  <a:tcPr marL="0" marR="0" marT="24765" marB="0"/>
                </a:tc>
                <a:tc>
                  <a:txBody>
                    <a:bodyPr/>
                    <a:lstStyle/>
                    <a:p>
                      <a:pPr marL="227965" marR="3175">
                        <a:lnSpc>
                          <a:spcPts val="940"/>
                        </a:lnSpc>
                        <a:spcBef>
                          <a:spcPts val="195"/>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24765" marB="0"/>
                </a:tc>
                <a:tc>
                  <a:txBody>
                    <a:bodyPr/>
                    <a:lstStyle/>
                    <a:p>
                      <a:pPr marL="71120">
                        <a:lnSpc>
                          <a:spcPts val="940"/>
                        </a:lnSpc>
                        <a:spcBef>
                          <a:spcPts val="195"/>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24765"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345"/>
                        </a:spcBef>
                      </a:pPr>
                      <a:r>
                        <a:rPr sz="650" spc="5" dirty="0">
                          <a:solidFill>
                            <a:srgbClr val="171514"/>
                          </a:solidFill>
                          <a:latin typeface="Microsoft Sans Serif"/>
                          <a:cs typeface="Microsoft Sans Serif"/>
                        </a:rPr>
                        <a:t>0.040</a:t>
                      </a:r>
                      <a:endParaRPr sz="650">
                        <a:latin typeface="Microsoft Sans Serif"/>
                        <a:cs typeface="Microsoft Sans Serif"/>
                      </a:endParaRPr>
                    </a:p>
                  </a:txBody>
                  <a:tcPr marL="0" marR="0" marT="43815" marB="0"/>
                </a:tc>
                <a:tc>
                  <a:txBody>
                    <a:bodyPr/>
                    <a:lstStyle/>
                    <a:p>
                      <a:pPr marL="1270" algn="ctr">
                        <a:lnSpc>
                          <a:spcPct val="100000"/>
                        </a:lnSpc>
                        <a:spcBef>
                          <a:spcPts val="345"/>
                        </a:spcBef>
                      </a:pPr>
                      <a:r>
                        <a:rPr sz="650" spc="5" dirty="0">
                          <a:solidFill>
                            <a:srgbClr val="171514"/>
                          </a:solidFill>
                          <a:latin typeface="Microsoft Sans Serif"/>
                          <a:cs typeface="Microsoft Sans Serif"/>
                        </a:rPr>
                        <a:t>0.001</a:t>
                      </a:r>
                      <a:endParaRPr sz="650">
                        <a:latin typeface="Microsoft Sans Serif"/>
                        <a:cs typeface="Microsoft Sans Serif"/>
                      </a:endParaRPr>
                    </a:p>
                  </a:txBody>
                  <a:tcPr marL="0" marR="0" marT="43815"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3"/>
                  </a:ext>
                </a:extLst>
              </a:tr>
              <a:tr h="142646">
                <a:tc>
                  <a:txBody>
                    <a:bodyPr/>
                    <a:lstStyle/>
                    <a:p>
                      <a:pPr>
                        <a:lnSpc>
                          <a:spcPct val="100000"/>
                        </a:lnSpc>
                        <a:spcBef>
                          <a:spcPts val="60"/>
                        </a:spcBef>
                      </a:pPr>
                      <a:r>
                        <a:rPr sz="800" spc="10" dirty="0">
                          <a:solidFill>
                            <a:srgbClr val="171514"/>
                          </a:solidFill>
                          <a:latin typeface="Microsoft Sans Serif"/>
                          <a:cs typeface="Microsoft Sans Serif"/>
                        </a:rPr>
                        <a:t>18</a:t>
                      </a:r>
                      <a:endParaRPr sz="800">
                        <a:latin typeface="Microsoft Sans Serif"/>
                        <a:cs typeface="Microsoft Sans Serif"/>
                      </a:endParaRPr>
                    </a:p>
                  </a:txBody>
                  <a:tcPr marL="0" marR="0" marT="7620" marB="0"/>
                </a:tc>
                <a:tc>
                  <a:txBody>
                    <a:bodyPr/>
                    <a:lstStyle/>
                    <a:p>
                      <a:pPr marR="323850" algn="r">
                        <a:lnSpc>
                          <a:spcPct val="100000"/>
                        </a:lnSpc>
                        <a:spcBef>
                          <a:spcPts val="60"/>
                        </a:spcBef>
                      </a:pPr>
                      <a:r>
                        <a:rPr sz="800" spc="10" dirty="0">
                          <a:solidFill>
                            <a:srgbClr val="171514"/>
                          </a:solidFill>
                          <a:latin typeface="Microsoft Sans Serif"/>
                          <a:cs typeface="Microsoft Sans Serif"/>
                        </a:rPr>
                        <a:t>1620</a:t>
                      </a:r>
                      <a:endParaRPr sz="800">
                        <a:latin typeface="Microsoft Sans Serif"/>
                        <a:cs typeface="Microsoft Sans Serif"/>
                      </a:endParaRPr>
                    </a:p>
                  </a:txBody>
                  <a:tcPr marL="0" marR="0" marT="7620" marB="0"/>
                </a:tc>
                <a:tc>
                  <a:txBody>
                    <a:bodyPr/>
                    <a:lstStyle/>
                    <a:p>
                      <a:pPr marL="227965" marR="3175">
                        <a:lnSpc>
                          <a:spcPct val="10000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0.015</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0.046</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0.002</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4"/>
                  </a:ext>
                </a:extLst>
              </a:tr>
              <a:tr h="142646">
                <a:tc>
                  <a:txBody>
                    <a:bodyPr/>
                    <a:lstStyle/>
                    <a:p>
                      <a:pPr>
                        <a:lnSpc>
                          <a:spcPct val="100000"/>
                        </a:lnSpc>
                        <a:spcBef>
                          <a:spcPts val="5"/>
                        </a:spcBef>
                      </a:pPr>
                      <a:endParaRPr sz="500">
                        <a:latin typeface="Times New Roman"/>
                        <a:cs typeface="Times New Roman"/>
                      </a:endParaRPr>
                    </a:p>
                    <a:p>
                      <a:pPr>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635" marB="0"/>
                </a:tc>
                <a:tc>
                  <a:txBody>
                    <a:bodyPr/>
                    <a:lstStyle/>
                    <a:p>
                      <a:pPr marR="323850" algn="r">
                        <a:lnSpc>
                          <a:spcPts val="940"/>
                        </a:lnSpc>
                        <a:spcBef>
                          <a:spcPts val="80"/>
                        </a:spcBef>
                      </a:pPr>
                      <a:r>
                        <a:rPr sz="800" spc="10" dirty="0">
                          <a:solidFill>
                            <a:srgbClr val="171514"/>
                          </a:solidFill>
                          <a:latin typeface="Microsoft Sans Serif"/>
                          <a:cs typeface="Microsoft Sans Serif"/>
                        </a:rPr>
                        <a:t>2580</a:t>
                      </a:r>
                      <a:endParaRPr sz="800">
                        <a:latin typeface="Microsoft Sans Serif"/>
                        <a:cs typeface="Microsoft Sans Serif"/>
                      </a:endParaRPr>
                    </a:p>
                  </a:txBody>
                  <a:tcPr marL="0" marR="0" marT="10160" marB="0"/>
                </a:tc>
                <a:tc>
                  <a:txBody>
                    <a:bodyPr/>
                    <a:lstStyle/>
                    <a:p>
                      <a:pPr marL="227965" marR="3175">
                        <a:lnSpc>
                          <a:spcPts val="940"/>
                        </a:lnSpc>
                        <a:spcBef>
                          <a:spcPts val="8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10160" marB="0"/>
                </a:tc>
                <a:tc>
                  <a:txBody>
                    <a:bodyPr/>
                    <a:lstStyle/>
                    <a:p>
                      <a:pPr marL="71120">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0.051</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0.002</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5"/>
                  </a:ext>
                </a:extLst>
              </a:tr>
              <a:tr h="142646">
                <a:tc>
                  <a:txBody>
                    <a:bodyPr/>
                    <a:lstStyle/>
                    <a:p>
                      <a:pPr>
                        <a:lnSpc>
                          <a:spcPct val="100000"/>
                        </a:lnSpc>
                        <a:spcBef>
                          <a:spcPts val="40"/>
                        </a:spcBef>
                      </a:pPr>
                      <a:endParaRPr sz="450">
                        <a:latin typeface="Times New Roman"/>
                        <a:cs typeface="Times New Roman"/>
                      </a:endParaRPr>
                    </a:p>
                    <a:p>
                      <a:pPr>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5080" marB="0"/>
                </a:tc>
                <a:tc>
                  <a:txBody>
                    <a:bodyPr/>
                    <a:lstStyle/>
                    <a:p>
                      <a:pPr marR="323850" algn="r">
                        <a:lnSpc>
                          <a:spcPct val="100000"/>
                        </a:lnSpc>
                        <a:spcBef>
                          <a:spcPts val="60"/>
                        </a:spcBef>
                      </a:pPr>
                      <a:r>
                        <a:rPr sz="800" spc="10" dirty="0">
                          <a:solidFill>
                            <a:srgbClr val="171514"/>
                          </a:solidFill>
                          <a:latin typeface="Microsoft Sans Serif"/>
                          <a:cs typeface="Microsoft Sans Serif"/>
                        </a:rPr>
                        <a:t>2580</a:t>
                      </a:r>
                      <a:endParaRPr sz="800">
                        <a:latin typeface="Microsoft Sans Serif"/>
                        <a:cs typeface="Microsoft Sans Serif"/>
                      </a:endParaRPr>
                    </a:p>
                  </a:txBody>
                  <a:tcPr marL="0" marR="0" marT="7620" marB="0"/>
                </a:tc>
                <a:tc>
                  <a:txBody>
                    <a:bodyPr/>
                    <a:lstStyle/>
                    <a:p>
                      <a:pPr marL="227965" marR="3175">
                        <a:lnSpc>
                          <a:spcPct val="10000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0.019</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0.058</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0.003</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6"/>
                  </a:ext>
                </a:extLst>
              </a:tr>
              <a:tr h="142646">
                <a:tc>
                  <a:txBody>
                    <a:bodyPr/>
                    <a:lstStyle/>
                    <a:p>
                      <a:pPr>
                        <a:lnSpc>
                          <a:spcPts val="940"/>
                        </a:lnSpc>
                        <a:spcBef>
                          <a:spcPts val="80"/>
                        </a:spcBef>
                      </a:pPr>
                      <a:r>
                        <a:rPr sz="800" spc="10" dirty="0">
                          <a:solidFill>
                            <a:srgbClr val="171514"/>
                          </a:solidFill>
                          <a:latin typeface="Microsoft Sans Serif"/>
                          <a:cs typeface="Microsoft Sans Serif"/>
                        </a:rPr>
                        <a:t>14</a:t>
                      </a:r>
                      <a:endParaRPr sz="800">
                        <a:latin typeface="Microsoft Sans Serif"/>
                        <a:cs typeface="Microsoft Sans Serif"/>
                      </a:endParaRPr>
                    </a:p>
                  </a:txBody>
                  <a:tcPr marL="0" marR="0" marT="10160" marB="0"/>
                </a:tc>
                <a:tc>
                  <a:txBody>
                    <a:bodyPr/>
                    <a:lstStyle/>
                    <a:p>
                      <a:pPr marR="323850" algn="r">
                        <a:lnSpc>
                          <a:spcPts val="940"/>
                        </a:lnSpc>
                        <a:spcBef>
                          <a:spcPts val="80"/>
                        </a:spcBef>
                      </a:pPr>
                      <a:r>
                        <a:rPr sz="800" spc="10" dirty="0">
                          <a:solidFill>
                            <a:srgbClr val="171514"/>
                          </a:solidFill>
                          <a:latin typeface="Microsoft Sans Serif"/>
                          <a:cs typeface="Microsoft Sans Serif"/>
                        </a:rPr>
                        <a:t>4110</a:t>
                      </a:r>
                      <a:endParaRPr sz="800">
                        <a:latin typeface="Microsoft Sans Serif"/>
                        <a:cs typeface="Microsoft Sans Serif"/>
                      </a:endParaRPr>
                    </a:p>
                  </a:txBody>
                  <a:tcPr marL="0" marR="0" marT="10160" marB="0"/>
                </a:tc>
                <a:tc>
                  <a:txBody>
                    <a:bodyPr/>
                    <a:lstStyle/>
                    <a:p>
                      <a:pPr marL="227965" marR="3175">
                        <a:lnSpc>
                          <a:spcPts val="940"/>
                        </a:lnSpc>
                        <a:spcBef>
                          <a:spcPts val="8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10160" marB="0"/>
                </a:tc>
                <a:tc>
                  <a:txBody>
                    <a:bodyPr/>
                    <a:lstStyle/>
                    <a:p>
                      <a:pPr marL="71120">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0.064</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0.003</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7"/>
                  </a:ext>
                </a:extLst>
              </a:tr>
              <a:tr h="142646">
                <a:tc>
                  <a:txBody>
                    <a:bodyPr/>
                    <a:lstStyle/>
                    <a:p>
                      <a:pPr>
                        <a:lnSpc>
                          <a:spcPct val="100000"/>
                        </a:lnSpc>
                        <a:spcBef>
                          <a:spcPts val="60"/>
                        </a:spcBef>
                      </a:pPr>
                      <a:r>
                        <a:rPr sz="800" spc="10" dirty="0">
                          <a:solidFill>
                            <a:srgbClr val="171514"/>
                          </a:solidFill>
                          <a:latin typeface="Microsoft Sans Serif"/>
                          <a:cs typeface="Microsoft Sans Serif"/>
                        </a:rPr>
                        <a:t>14</a:t>
                      </a:r>
                      <a:endParaRPr sz="800">
                        <a:latin typeface="Microsoft Sans Serif"/>
                        <a:cs typeface="Microsoft Sans Serif"/>
                      </a:endParaRPr>
                    </a:p>
                  </a:txBody>
                  <a:tcPr marL="0" marR="0" marT="7620" marB="0"/>
                </a:tc>
                <a:tc>
                  <a:txBody>
                    <a:bodyPr/>
                    <a:lstStyle/>
                    <a:p>
                      <a:pPr marR="323850" algn="r">
                        <a:lnSpc>
                          <a:spcPct val="100000"/>
                        </a:lnSpc>
                        <a:spcBef>
                          <a:spcPts val="60"/>
                        </a:spcBef>
                      </a:pPr>
                      <a:r>
                        <a:rPr sz="800" spc="10" dirty="0">
                          <a:solidFill>
                            <a:srgbClr val="171514"/>
                          </a:solidFill>
                          <a:latin typeface="Microsoft Sans Serif"/>
                          <a:cs typeface="Microsoft Sans Serif"/>
                        </a:rPr>
                        <a:t>4110</a:t>
                      </a:r>
                      <a:endParaRPr sz="800">
                        <a:latin typeface="Microsoft Sans Serif"/>
                        <a:cs typeface="Microsoft Sans Serif"/>
                      </a:endParaRPr>
                    </a:p>
                  </a:txBody>
                  <a:tcPr marL="0" marR="0" marT="7620" marB="0"/>
                </a:tc>
                <a:tc>
                  <a:txBody>
                    <a:bodyPr/>
                    <a:lstStyle/>
                    <a:p>
                      <a:pPr marL="227965" marR="3175">
                        <a:lnSpc>
                          <a:spcPct val="10000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0.024</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0.073</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0.004</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8"/>
                  </a:ext>
                </a:extLst>
              </a:tr>
              <a:tr h="142646">
                <a:tc>
                  <a:txBody>
                    <a:bodyPr/>
                    <a:lstStyle/>
                    <a:p>
                      <a:pPr>
                        <a:lnSpc>
                          <a:spcPts val="940"/>
                        </a:lnSpc>
                        <a:spcBef>
                          <a:spcPts val="80"/>
                        </a:spcBef>
                      </a:pPr>
                      <a:r>
                        <a:rPr sz="800" spc="10" dirty="0">
                          <a:solidFill>
                            <a:srgbClr val="171514"/>
                          </a:solidFill>
                          <a:latin typeface="Microsoft Sans Serif"/>
                          <a:cs typeface="Microsoft Sans Serif"/>
                        </a:rPr>
                        <a:t>12</a:t>
                      </a:r>
                      <a:endParaRPr sz="800">
                        <a:latin typeface="Microsoft Sans Serif"/>
                        <a:cs typeface="Microsoft Sans Serif"/>
                      </a:endParaRPr>
                    </a:p>
                  </a:txBody>
                  <a:tcPr marL="0" marR="0" marT="10160" marB="0"/>
                </a:tc>
                <a:tc>
                  <a:txBody>
                    <a:bodyPr/>
                    <a:lstStyle/>
                    <a:p>
                      <a:pPr marR="323850" algn="r">
                        <a:lnSpc>
                          <a:spcPts val="940"/>
                        </a:lnSpc>
                        <a:spcBef>
                          <a:spcPts val="80"/>
                        </a:spcBef>
                      </a:pPr>
                      <a:r>
                        <a:rPr sz="800" spc="10" dirty="0">
                          <a:solidFill>
                            <a:srgbClr val="171514"/>
                          </a:solidFill>
                          <a:latin typeface="Microsoft Sans Serif"/>
                          <a:cs typeface="Microsoft Sans Serif"/>
                        </a:rPr>
                        <a:t>6530</a:t>
                      </a:r>
                      <a:endParaRPr sz="800">
                        <a:latin typeface="Microsoft Sans Serif"/>
                        <a:cs typeface="Microsoft Sans Serif"/>
                      </a:endParaRPr>
                    </a:p>
                  </a:txBody>
                  <a:tcPr marL="0" marR="0" marT="10160" marB="0"/>
                </a:tc>
                <a:tc>
                  <a:txBody>
                    <a:bodyPr/>
                    <a:lstStyle/>
                    <a:p>
                      <a:pPr marL="227965" marR="3175">
                        <a:lnSpc>
                          <a:spcPts val="940"/>
                        </a:lnSpc>
                        <a:spcBef>
                          <a:spcPts val="8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10160" marB="0"/>
                </a:tc>
                <a:tc>
                  <a:txBody>
                    <a:bodyPr/>
                    <a:lstStyle/>
                    <a:p>
                      <a:pPr marL="71120">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0.081</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0.005</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9"/>
                  </a:ext>
                </a:extLst>
              </a:tr>
              <a:tr h="142646">
                <a:tc>
                  <a:txBody>
                    <a:bodyPr/>
                    <a:lstStyle/>
                    <a:p>
                      <a:pPr>
                        <a:lnSpc>
                          <a:spcPct val="100000"/>
                        </a:lnSpc>
                        <a:spcBef>
                          <a:spcPts val="60"/>
                        </a:spcBef>
                      </a:pPr>
                      <a:r>
                        <a:rPr sz="800" spc="10" dirty="0">
                          <a:solidFill>
                            <a:srgbClr val="171514"/>
                          </a:solidFill>
                          <a:latin typeface="Microsoft Sans Serif"/>
                          <a:cs typeface="Microsoft Sans Serif"/>
                        </a:rPr>
                        <a:t>12</a:t>
                      </a:r>
                      <a:endParaRPr sz="800">
                        <a:latin typeface="Microsoft Sans Serif"/>
                        <a:cs typeface="Microsoft Sans Serif"/>
                      </a:endParaRPr>
                    </a:p>
                  </a:txBody>
                  <a:tcPr marL="0" marR="0" marT="7620" marB="0"/>
                </a:tc>
                <a:tc>
                  <a:txBody>
                    <a:bodyPr/>
                    <a:lstStyle/>
                    <a:p>
                      <a:pPr marR="323850" algn="r">
                        <a:lnSpc>
                          <a:spcPct val="100000"/>
                        </a:lnSpc>
                        <a:spcBef>
                          <a:spcPts val="60"/>
                        </a:spcBef>
                      </a:pPr>
                      <a:r>
                        <a:rPr sz="800" spc="10" dirty="0">
                          <a:solidFill>
                            <a:srgbClr val="171514"/>
                          </a:solidFill>
                          <a:latin typeface="Microsoft Sans Serif"/>
                          <a:cs typeface="Microsoft Sans Serif"/>
                        </a:rPr>
                        <a:t>6530</a:t>
                      </a:r>
                      <a:endParaRPr sz="800">
                        <a:latin typeface="Microsoft Sans Serif"/>
                        <a:cs typeface="Microsoft Sans Serif"/>
                      </a:endParaRPr>
                    </a:p>
                  </a:txBody>
                  <a:tcPr marL="0" marR="0" marT="7620" marB="0"/>
                </a:tc>
                <a:tc>
                  <a:txBody>
                    <a:bodyPr/>
                    <a:lstStyle/>
                    <a:p>
                      <a:pPr marL="227965" marR="3175">
                        <a:lnSpc>
                          <a:spcPct val="10000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0.030</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0.092</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0.006</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0"/>
                  </a:ext>
                </a:extLst>
              </a:tr>
              <a:tr h="142646">
                <a:tc>
                  <a:txBody>
                    <a:bodyPr/>
                    <a:lstStyle/>
                    <a:p>
                      <a:pPr>
                        <a:lnSpc>
                          <a:spcPts val="940"/>
                        </a:lnSpc>
                        <a:spcBef>
                          <a:spcPts val="8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10160" marB="0"/>
                </a:tc>
                <a:tc>
                  <a:txBody>
                    <a:bodyPr/>
                    <a:lstStyle/>
                    <a:p>
                      <a:pPr marL="216535">
                        <a:lnSpc>
                          <a:spcPct val="100000"/>
                        </a:lnSpc>
                        <a:spcBef>
                          <a:spcPts val="229"/>
                        </a:spcBef>
                      </a:pPr>
                      <a:r>
                        <a:rPr sz="650" spc="10" dirty="0">
                          <a:solidFill>
                            <a:srgbClr val="171514"/>
                          </a:solidFill>
                          <a:latin typeface="Microsoft Sans Serif"/>
                          <a:cs typeface="Microsoft Sans Serif"/>
                        </a:rPr>
                        <a:t>10380</a:t>
                      </a:r>
                      <a:endParaRPr sz="650">
                        <a:latin typeface="Microsoft Sans Serif"/>
                        <a:cs typeface="Microsoft Sans Serif"/>
                      </a:endParaRPr>
                    </a:p>
                  </a:txBody>
                  <a:tcPr marL="0" marR="0" marT="29209" marB="0"/>
                </a:tc>
                <a:tc>
                  <a:txBody>
                    <a:bodyPr/>
                    <a:lstStyle/>
                    <a:p>
                      <a:pPr marL="227965" marR="3175">
                        <a:lnSpc>
                          <a:spcPts val="940"/>
                        </a:lnSpc>
                        <a:spcBef>
                          <a:spcPts val="8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10160" marB="0"/>
                </a:tc>
                <a:tc>
                  <a:txBody>
                    <a:bodyPr/>
                    <a:lstStyle/>
                    <a:p>
                      <a:pPr marL="71120">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0.102</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0.008</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1"/>
                  </a:ext>
                </a:extLst>
              </a:tr>
              <a:tr h="142646">
                <a:tc>
                  <a:txBody>
                    <a:bodyPr/>
                    <a:lstStyle/>
                    <a:p>
                      <a:pPr>
                        <a:lnSpc>
                          <a:spcPct val="100000"/>
                        </a:lnSpc>
                        <a:spcBef>
                          <a:spcPts val="6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7620" marB="0"/>
                </a:tc>
                <a:tc>
                  <a:txBody>
                    <a:bodyPr/>
                    <a:lstStyle/>
                    <a:p>
                      <a:pPr marL="216535">
                        <a:lnSpc>
                          <a:spcPct val="100000"/>
                        </a:lnSpc>
                        <a:spcBef>
                          <a:spcPts val="210"/>
                        </a:spcBef>
                      </a:pPr>
                      <a:r>
                        <a:rPr sz="650" spc="10" dirty="0">
                          <a:solidFill>
                            <a:srgbClr val="171514"/>
                          </a:solidFill>
                          <a:latin typeface="Microsoft Sans Serif"/>
                          <a:cs typeface="Microsoft Sans Serif"/>
                        </a:rPr>
                        <a:t>10360</a:t>
                      </a:r>
                      <a:endParaRPr sz="650">
                        <a:latin typeface="Microsoft Sans Serif"/>
                        <a:cs typeface="Microsoft Sans Serif"/>
                      </a:endParaRPr>
                    </a:p>
                  </a:txBody>
                  <a:tcPr marL="0" marR="0" marT="26670" marB="0"/>
                </a:tc>
                <a:tc>
                  <a:txBody>
                    <a:bodyPr/>
                    <a:lstStyle/>
                    <a:p>
                      <a:pPr marL="227965" marR="3175">
                        <a:lnSpc>
                          <a:spcPct val="10000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0.038</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0.116</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0.011</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2"/>
                  </a:ext>
                </a:extLst>
              </a:tr>
              <a:tr h="142646">
                <a:tc>
                  <a:txBody>
                    <a:bodyPr/>
                    <a:lstStyle/>
                    <a:p>
                      <a:pPr>
                        <a:lnSpc>
                          <a:spcPts val="940"/>
                        </a:lnSpc>
                        <a:spcBef>
                          <a:spcPts val="80"/>
                        </a:spcBef>
                      </a:pPr>
                      <a:r>
                        <a:rPr sz="800" dirty="0">
                          <a:solidFill>
                            <a:srgbClr val="171514"/>
                          </a:solidFill>
                          <a:latin typeface="Microsoft Sans Serif"/>
                          <a:cs typeface="Microsoft Sans Serif"/>
                        </a:rPr>
                        <a:t>8</a:t>
                      </a:r>
                      <a:endParaRPr sz="800">
                        <a:latin typeface="Microsoft Sans Serif"/>
                        <a:cs typeface="Microsoft Sans Serif"/>
                      </a:endParaRPr>
                    </a:p>
                  </a:txBody>
                  <a:tcPr marL="0" marR="0" marT="10160" marB="0"/>
                </a:tc>
                <a:tc>
                  <a:txBody>
                    <a:bodyPr/>
                    <a:lstStyle/>
                    <a:p>
                      <a:pPr marL="216535">
                        <a:lnSpc>
                          <a:spcPct val="100000"/>
                        </a:lnSpc>
                        <a:spcBef>
                          <a:spcPts val="229"/>
                        </a:spcBef>
                      </a:pPr>
                      <a:r>
                        <a:rPr sz="650" spc="10" dirty="0">
                          <a:solidFill>
                            <a:srgbClr val="171514"/>
                          </a:solidFill>
                          <a:latin typeface="Microsoft Sans Serif"/>
                          <a:cs typeface="Microsoft Sans Serif"/>
                        </a:rPr>
                        <a:t>16510</a:t>
                      </a:r>
                      <a:endParaRPr sz="650">
                        <a:latin typeface="Microsoft Sans Serif"/>
                        <a:cs typeface="Microsoft Sans Serif"/>
                      </a:endParaRPr>
                    </a:p>
                  </a:txBody>
                  <a:tcPr marL="0" marR="0" marT="29209" marB="0"/>
                </a:tc>
                <a:tc>
                  <a:txBody>
                    <a:bodyPr/>
                    <a:lstStyle/>
                    <a:p>
                      <a:pPr marL="227965" marR="3175">
                        <a:lnSpc>
                          <a:spcPts val="940"/>
                        </a:lnSpc>
                        <a:spcBef>
                          <a:spcPts val="8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10160" marB="0"/>
                </a:tc>
                <a:tc>
                  <a:txBody>
                    <a:bodyPr/>
                    <a:lstStyle/>
                    <a:p>
                      <a:pPr marL="71120">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0.126</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0.013</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3"/>
                  </a:ext>
                </a:extLst>
              </a:tr>
              <a:tr h="142646">
                <a:tc>
                  <a:txBody>
                    <a:bodyPr/>
                    <a:lstStyle/>
                    <a:p>
                      <a:pPr>
                        <a:lnSpc>
                          <a:spcPct val="100000"/>
                        </a:lnSpc>
                        <a:spcBef>
                          <a:spcPts val="60"/>
                        </a:spcBef>
                      </a:pPr>
                      <a:r>
                        <a:rPr sz="800" dirty="0">
                          <a:solidFill>
                            <a:srgbClr val="171514"/>
                          </a:solidFill>
                          <a:latin typeface="Microsoft Sans Serif"/>
                          <a:cs typeface="Microsoft Sans Serif"/>
                        </a:rPr>
                        <a:t>8</a:t>
                      </a:r>
                      <a:endParaRPr sz="800">
                        <a:latin typeface="Microsoft Sans Serif"/>
                        <a:cs typeface="Microsoft Sans Serif"/>
                      </a:endParaRPr>
                    </a:p>
                  </a:txBody>
                  <a:tcPr marL="0" marR="0" marT="7620" marB="0"/>
                </a:tc>
                <a:tc>
                  <a:txBody>
                    <a:bodyPr/>
                    <a:lstStyle/>
                    <a:p>
                      <a:pPr marL="216535">
                        <a:lnSpc>
                          <a:spcPct val="100000"/>
                        </a:lnSpc>
                        <a:spcBef>
                          <a:spcPts val="210"/>
                        </a:spcBef>
                      </a:pPr>
                      <a:r>
                        <a:rPr sz="650" spc="10" dirty="0">
                          <a:solidFill>
                            <a:srgbClr val="171514"/>
                          </a:solidFill>
                          <a:latin typeface="Microsoft Sans Serif"/>
                          <a:cs typeface="Microsoft Sans Serif"/>
                        </a:rPr>
                        <a:t>16510</a:t>
                      </a:r>
                      <a:endParaRPr sz="650">
                        <a:latin typeface="Microsoft Sans Serif"/>
                        <a:cs typeface="Microsoft Sans Serif"/>
                      </a:endParaRPr>
                    </a:p>
                  </a:txBody>
                  <a:tcPr marL="0" marR="0" marT="26670" marB="0"/>
                </a:tc>
                <a:tc>
                  <a:txBody>
                    <a:bodyPr/>
                    <a:lstStyle/>
                    <a:p>
                      <a:pPr marL="227965" marR="3175">
                        <a:lnSpc>
                          <a:spcPct val="10000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0.049</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0.146</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0.017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4"/>
                  </a:ext>
                </a:extLst>
              </a:tr>
              <a:tr h="142646">
                <a:tc>
                  <a:txBody>
                    <a:bodyPr/>
                    <a:lstStyle/>
                    <a:p>
                      <a:pPr>
                        <a:lnSpc>
                          <a:spcPts val="940"/>
                        </a:lnSpc>
                        <a:spcBef>
                          <a:spcPts val="80"/>
                        </a:spcBef>
                      </a:pPr>
                      <a:r>
                        <a:rPr sz="800" dirty="0">
                          <a:solidFill>
                            <a:srgbClr val="171514"/>
                          </a:solidFill>
                          <a:latin typeface="Microsoft Sans Serif"/>
                          <a:cs typeface="Microsoft Sans Serif"/>
                        </a:rPr>
                        <a:t>6</a:t>
                      </a:r>
                      <a:endParaRPr sz="800">
                        <a:latin typeface="Microsoft Sans Serif"/>
                        <a:cs typeface="Microsoft Sans Serif"/>
                      </a:endParaRPr>
                    </a:p>
                  </a:txBody>
                  <a:tcPr marL="0" marR="0" marT="10160" marB="0"/>
                </a:tc>
                <a:tc>
                  <a:txBody>
                    <a:bodyPr/>
                    <a:lstStyle/>
                    <a:p>
                      <a:pPr marL="216535">
                        <a:lnSpc>
                          <a:spcPct val="100000"/>
                        </a:lnSpc>
                        <a:spcBef>
                          <a:spcPts val="229"/>
                        </a:spcBef>
                      </a:pPr>
                      <a:r>
                        <a:rPr sz="650" spc="10" dirty="0">
                          <a:solidFill>
                            <a:srgbClr val="171514"/>
                          </a:solidFill>
                          <a:latin typeface="Microsoft Sans Serif"/>
                          <a:cs typeface="Microsoft Sans Serif"/>
                        </a:rPr>
                        <a:t>26240</a:t>
                      </a:r>
                      <a:endParaRPr sz="650">
                        <a:latin typeface="Microsoft Sans Serif"/>
                        <a:cs typeface="Microsoft Sans Serif"/>
                      </a:endParaRPr>
                    </a:p>
                  </a:txBody>
                  <a:tcPr marL="0" marR="0" marT="29209" marB="0"/>
                </a:tc>
                <a:tc>
                  <a:txBody>
                    <a:bodyPr/>
                    <a:lstStyle/>
                    <a:p>
                      <a:pPr marL="227965" marR="3175">
                        <a:lnSpc>
                          <a:spcPts val="940"/>
                        </a:lnSpc>
                        <a:spcBef>
                          <a:spcPts val="8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10160" marB="0"/>
                </a:tc>
                <a:tc>
                  <a:txBody>
                    <a:bodyPr/>
                    <a:lstStyle/>
                    <a:p>
                      <a:pPr marL="20320">
                        <a:lnSpc>
                          <a:spcPct val="100000"/>
                        </a:lnSpc>
                        <a:spcBef>
                          <a:spcPts val="229"/>
                        </a:spcBef>
                      </a:pPr>
                      <a:r>
                        <a:rPr sz="650" spc="5" dirty="0">
                          <a:solidFill>
                            <a:srgbClr val="171514"/>
                          </a:solidFill>
                          <a:latin typeface="Microsoft Sans Serif"/>
                          <a:cs typeface="Microsoft Sans Serif"/>
                        </a:rPr>
                        <a:t>0.061</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0.164</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0.027</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5"/>
                  </a:ext>
                </a:extLst>
              </a:tr>
              <a:tr h="139700">
                <a:tc>
                  <a:txBody>
                    <a:bodyPr/>
                    <a:lstStyle/>
                    <a:p>
                      <a:pPr>
                        <a:lnSpc>
                          <a:spcPts val="940"/>
                        </a:lnSpc>
                        <a:spcBef>
                          <a:spcPts val="60"/>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7620" marB="0"/>
                </a:tc>
                <a:tc>
                  <a:txBody>
                    <a:bodyPr/>
                    <a:lstStyle/>
                    <a:p>
                      <a:pPr marL="216535">
                        <a:lnSpc>
                          <a:spcPct val="100000"/>
                        </a:lnSpc>
                        <a:spcBef>
                          <a:spcPts val="210"/>
                        </a:spcBef>
                      </a:pPr>
                      <a:r>
                        <a:rPr sz="650" spc="10" dirty="0">
                          <a:solidFill>
                            <a:srgbClr val="171514"/>
                          </a:solidFill>
                          <a:latin typeface="Microsoft Sans Serif"/>
                          <a:cs typeface="Microsoft Sans Serif"/>
                        </a:rPr>
                        <a:t>41740</a:t>
                      </a:r>
                      <a:endParaRPr sz="650">
                        <a:latin typeface="Microsoft Sans Serif"/>
                        <a:cs typeface="Microsoft Sans Serif"/>
                      </a:endParaRPr>
                    </a:p>
                  </a:txBody>
                  <a:tcPr marL="0" marR="0" marT="26670" marB="0"/>
                </a:tc>
                <a:tc>
                  <a:txBody>
                    <a:bodyPr/>
                    <a:lstStyle/>
                    <a:p>
                      <a:pPr marL="227965" marR="3175">
                        <a:lnSpc>
                          <a:spcPts val="94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0.077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0.232</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0.042</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6"/>
                  </a:ext>
                </a:extLst>
              </a:tr>
              <a:tr h="139700">
                <a:tc>
                  <a:txBody>
                    <a:bodyPr/>
                    <a:lstStyle/>
                    <a:p>
                      <a:pPr>
                        <a:lnSpc>
                          <a:spcPts val="940"/>
                        </a:lnSpc>
                        <a:spcBef>
                          <a:spcPts val="60"/>
                        </a:spcBef>
                      </a:pPr>
                      <a:r>
                        <a:rPr sz="800" dirty="0">
                          <a:solidFill>
                            <a:srgbClr val="171514"/>
                          </a:solidFill>
                          <a:latin typeface="Microsoft Sans Serif"/>
                          <a:cs typeface="Microsoft Sans Serif"/>
                        </a:rPr>
                        <a:t>3</a:t>
                      </a:r>
                      <a:endParaRPr sz="800">
                        <a:latin typeface="Microsoft Sans Serif"/>
                        <a:cs typeface="Microsoft Sans Serif"/>
                      </a:endParaRPr>
                    </a:p>
                  </a:txBody>
                  <a:tcPr marL="0" marR="0" marT="7620" marB="0"/>
                </a:tc>
                <a:tc>
                  <a:txBody>
                    <a:bodyPr/>
                    <a:lstStyle/>
                    <a:p>
                      <a:pPr marL="216535">
                        <a:lnSpc>
                          <a:spcPct val="100000"/>
                        </a:lnSpc>
                        <a:spcBef>
                          <a:spcPts val="210"/>
                        </a:spcBef>
                      </a:pPr>
                      <a:r>
                        <a:rPr sz="650" spc="10" dirty="0">
                          <a:solidFill>
                            <a:srgbClr val="171514"/>
                          </a:solidFill>
                          <a:latin typeface="Microsoft Sans Serif"/>
                          <a:cs typeface="Microsoft Sans Serif"/>
                        </a:rPr>
                        <a:t>52620</a:t>
                      </a:r>
                      <a:endParaRPr sz="650">
                        <a:latin typeface="Microsoft Sans Serif"/>
                        <a:cs typeface="Microsoft Sans Serif"/>
                      </a:endParaRPr>
                    </a:p>
                  </a:txBody>
                  <a:tcPr marL="0" marR="0" marT="26670" marB="0"/>
                </a:tc>
                <a:tc>
                  <a:txBody>
                    <a:bodyPr/>
                    <a:lstStyle/>
                    <a:p>
                      <a:pPr marL="227965" marR="3175">
                        <a:lnSpc>
                          <a:spcPts val="94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0.087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0.260</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0.053</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7"/>
                  </a:ext>
                </a:extLst>
              </a:tr>
              <a:tr h="139700">
                <a:tc>
                  <a:txBody>
                    <a:bodyPr/>
                    <a:lstStyle/>
                    <a:p>
                      <a:pPr>
                        <a:lnSpc>
                          <a:spcPts val="940"/>
                        </a:lnSpc>
                        <a:spcBef>
                          <a:spcPts val="60"/>
                        </a:spcBef>
                      </a:pPr>
                      <a:r>
                        <a:rPr sz="800" dirty="0">
                          <a:solidFill>
                            <a:srgbClr val="171514"/>
                          </a:solidFill>
                          <a:latin typeface="Microsoft Sans Serif"/>
                          <a:cs typeface="Microsoft Sans Serif"/>
                        </a:rPr>
                        <a:t>2</a:t>
                      </a:r>
                      <a:endParaRPr sz="800">
                        <a:latin typeface="Microsoft Sans Serif"/>
                        <a:cs typeface="Microsoft Sans Serif"/>
                      </a:endParaRPr>
                    </a:p>
                  </a:txBody>
                  <a:tcPr marL="0" marR="0" marT="7620" marB="0"/>
                </a:tc>
                <a:tc>
                  <a:txBody>
                    <a:bodyPr/>
                    <a:lstStyle/>
                    <a:p>
                      <a:pPr marL="216535">
                        <a:lnSpc>
                          <a:spcPct val="100000"/>
                        </a:lnSpc>
                        <a:spcBef>
                          <a:spcPts val="210"/>
                        </a:spcBef>
                      </a:pPr>
                      <a:r>
                        <a:rPr sz="650" spc="10" dirty="0">
                          <a:solidFill>
                            <a:srgbClr val="171514"/>
                          </a:solidFill>
                          <a:latin typeface="Microsoft Sans Serif"/>
                          <a:cs typeface="Microsoft Sans Serif"/>
                        </a:rPr>
                        <a:t>66360</a:t>
                      </a:r>
                      <a:endParaRPr sz="650">
                        <a:latin typeface="Microsoft Sans Serif"/>
                        <a:cs typeface="Microsoft Sans Serif"/>
                      </a:endParaRPr>
                    </a:p>
                  </a:txBody>
                  <a:tcPr marL="0" marR="0" marT="26670" marB="0"/>
                </a:tc>
                <a:tc>
                  <a:txBody>
                    <a:bodyPr/>
                    <a:lstStyle/>
                    <a:p>
                      <a:pPr marL="227965" marR="3175">
                        <a:lnSpc>
                          <a:spcPts val="940"/>
                        </a:lnSpc>
                        <a:spcBef>
                          <a:spcPts val="60"/>
                        </a:spcBef>
                      </a:pPr>
                      <a:r>
                        <a:rPr sz="800" dirty="0">
                          <a:solidFill>
                            <a:srgbClr val="171514"/>
                          </a:solidFill>
                          <a:latin typeface="Microsoft Sans Serif"/>
                          <a:cs typeface="Microsoft Sans Serif"/>
                        </a:rPr>
                        <a:t>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0.097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0.292</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0.067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8"/>
                  </a:ext>
                </a:extLst>
              </a:tr>
              <a:tr h="142646">
                <a:tc>
                  <a:txBody>
                    <a:bodyPr/>
                    <a:lstStyle/>
                    <a:p>
                      <a:pPr>
                        <a:lnSpc>
                          <a:spcPct val="100000"/>
                        </a:lnSpc>
                        <a:spcBef>
                          <a:spcPts val="6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7620" marB="0"/>
                </a:tc>
                <a:tc>
                  <a:txBody>
                    <a:bodyPr/>
                    <a:lstStyle/>
                    <a:p>
                      <a:pPr marL="216535">
                        <a:lnSpc>
                          <a:spcPct val="100000"/>
                        </a:lnSpc>
                        <a:spcBef>
                          <a:spcPts val="210"/>
                        </a:spcBef>
                      </a:pPr>
                      <a:r>
                        <a:rPr sz="650" spc="10" dirty="0">
                          <a:solidFill>
                            <a:srgbClr val="171514"/>
                          </a:solidFill>
                          <a:latin typeface="Microsoft Sans Serif"/>
                          <a:cs typeface="Microsoft Sans Serif"/>
                        </a:rPr>
                        <a:t>83690</a:t>
                      </a:r>
                      <a:endParaRPr sz="650">
                        <a:latin typeface="Microsoft Sans Serif"/>
                        <a:cs typeface="Microsoft Sans Serif"/>
                      </a:endParaRPr>
                    </a:p>
                  </a:txBody>
                  <a:tcPr marL="0" marR="0" marT="26670" marB="0"/>
                </a:tc>
                <a:tc>
                  <a:txBody>
                    <a:bodyPr/>
                    <a:lstStyle/>
                    <a:p>
                      <a:pPr marL="177165" marR="3175">
                        <a:lnSpc>
                          <a:spcPct val="100000"/>
                        </a:lnSpc>
                        <a:spcBef>
                          <a:spcPts val="60"/>
                        </a:spcBef>
                      </a:pPr>
                      <a:r>
                        <a:rPr sz="800" spc="10" dirty="0">
                          <a:solidFill>
                            <a:srgbClr val="171514"/>
                          </a:solidFill>
                          <a:latin typeface="Microsoft Sans Serif"/>
                          <a:cs typeface="Microsoft Sans Serif"/>
                        </a:rPr>
                        <a:t>19</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0.066</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0.332</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0.087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19"/>
                  </a:ext>
                </a:extLst>
              </a:tr>
              <a:tr h="142646">
                <a:tc>
                  <a:txBody>
                    <a:bodyPr/>
                    <a:lstStyle/>
                    <a:p>
                      <a:pPr>
                        <a:lnSpc>
                          <a:spcPts val="940"/>
                        </a:lnSpc>
                        <a:spcBef>
                          <a:spcPts val="80"/>
                        </a:spcBef>
                      </a:pPr>
                      <a:r>
                        <a:rPr sz="800" spc="40" dirty="0">
                          <a:solidFill>
                            <a:srgbClr val="171514"/>
                          </a:solidFill>
                          <a:latin typeface="Microsoft Sans Serif"/>
                          <a:cs typeface="Microsoft Sans Serif"/>
                        </a:rPr>
                        <a:t>1/</a:t>
                      </a:r>
                      <a:r>
                        <a:rPr sz="800" spc="-45" dirty="0">
                          <a:solidFill>
                            <a:srgbClr val="171514"/>
                          </a:solidFill>
                          <a:latin typeface="Microsoft Sans Serif"/>
                          <a:cs typeface="Microsoft Sans Serif"/>
                        </a:rPr>
                        <a:t> </a:t>
                      </a:r>
                      <a:r>
                        <a:rPr sz="800" spc="10" dirty="0">
                          <a:solidFill>
                            <a:srgbClr val="171514"/>
                          </a:solidFill>
                          <a:latin typeface="Microsoft Sans Serif"/>
                          <a:cs typeface="Microsoft Sans Serif"/>
                        </a:rPr>
                        <a:t>0</a:t>
                      </a:r>
                      <a:endParaRPr sz="800">
                        <a:latin typeface="Microsoft Sans Serif"/>
                        <a:cs typeface="Microsoft Sans Serif"/>
                      </a:endParaRPr>
                    </a:p>
                  </a:txBody>
                  <a:tcPr marL="0" marR="0" marT="10160" marB="0"/>
                </a:tc>
                <a:tc>
                  <a:txBody>
                    <a:bodyPr/>
                    <a:lstStyle/>
                    <a:p>
                      <a:pPr marL="165735">
                        <a:lnSpc>
                          <a:spcPct val="100000"/>
                        </a:lnSpc>
                        <a:spcBef>
                          <a:spcPts val="229"/>
                        </a:spcBef>
                      </a:pPr>
                      <a:r>
                        <a:rPr sz="650" spc="10" dirty="0">
                          <a:solidFill>
                            <a:srgbClr val="171514"/>
                          </a:solidFill>
                          <a:latin typeface="Microsoft Sans Serif"/>
                          <a:cs typeface="Microsoft Sans Serif"/>
                        </a:rPr>
                        <a:t>105600</a:t>
                      </a:r>
                      <a:endParaRPr sz="650">
                        <a:latin typeface="Microsoft Sans Serif"/>
                        <a:cs typeface="Microsoft Sans Serif"/>
                      </a:endParaRPr>
                    </a:p>
                  </a:txBody>
                  <a:tcPr marL="0" marR="0" marT="29209" marB="0"/>
                </a:tc>
                <a:tc>
                  <a:txBody>
                    <a:bodyPr/>
                    <a:lstStyle/>
                    <a:p>
                      <a:pPr marL="177165" marR="3175">
                        <a:lnSpc>
                          <a:spcPts val="940"/>
                        </a:lnSpc>
                        <a:spcBef>
                          <a:spcPts val="80"/>
                        </a:spcBef>
                      </a:pPr>
                      <a:r>
                        <a:rPr sz="800" spc="10" dirty="0">
                          <a:solidFill>
                            <a:srgbClr val="171514"/>
                          </a:solidFill>
                          <a:latin typeface="Microsoft Sans Serif"/>
                          <a:cs typeface="Microsoft Sans Serif"/>
                        </a:rPr>
                        <a:t>19</a:t>
                      </a:r>
                      <a:endParaRPr sz="800">
                        <a:latin typeface="Microsoft Sans Serif"/>
                        <a:cs typeface="Microsoft Sans Serif"/>
                      </a:endParaRPr>
                    </a:p>
                  </a:txBody>
                  <a:tcPr marL="0" marR="0" marT="10160" marB="0"/>
                </a:tc>
                <a:tc>
                  <a:txBody>
                    <a:bodyPr/>
                    <a:lstStyle/>
                    <a:p>
                      <a:pPr marL="20320">
                        <a:lnSpc>
                          <a:spcPct val="100000"/>
                        </a:lnSpc>
                        <a:spcBef>
                          <a:spcPts val="229"/>
                        </a:spcBef>
                      </a:pPr>
                      <a:r>
                        <a:rPr sz="650" spc="5" dirty="0">
                          <a:solidFill>
                            <a:srgbClr val="171514"/>
                          </a:solidFill>
                          <a:latin typeface="Microsoft Sans Serif"/>
                          <a:cs typeface="Microsoft Sans Serif"/>
                        </a:rPr>
                        <a:t>0.074</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0.373</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0.109</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0"/>
                  </a:ext>
                </a:extLst>
              </a:tr>
              <a:tr h="139700">
                <a:tc>
                  <a:txBody>
                    <a:bodyPr/>
                    <a:lstStyle/>
                    <a:p>
                      <a:pPr>
                        <a:lnSpc>
                          <a:spcPts val="940"/>
                        </a:lnSpc>
                        <a:spcBef>
                          <a:spcPts val="60"/>
                        </a:spcBef>
                      </a:pPr>
                      <a:r>
                        <a:rPr sz="800" spc="30" dirty="0">
                          <a:solidFill>
                            <a:srgbClr val="171514"/>
                          </a:solidFill>
                          <a:latin typeface="Microsoft Sans Serif"/>
                          <a:cs typeface="Microsoft Sans Serif"/>
                        </a:rPr>
                        <a:t>2/0</a:t>
                      </a:r>
                      <a:endParaRPr sz="800">
                        <a:latin typeface="Microsoft Sans Serif"/>
                        <a:cs typeface="Microsoft Sans Serif"/>
                      </a:endParaRPr>
                    </a:p>
                  </a:txBody>
                  <a:tcPr marL="0" marR="0" marT="7620" marB="0"/>
                </a:tc>
                <a:tc>
                  <a:txBody>
                    <a:bodyPr/>
                    <a:lstStyle/>
                    <a:p>
                      <a:pPr marL="165735">
                        <a:lnSpc>
                          <a:spcPct val="100000"/>
                        </a:lnSpc>
                        <a:spcBef>
                          <a:spcPts val="210"/>
                        </a:spcBef>
                      </a:pPr>
                      <a:r>
                        <a:rPr sz="650" spc="10" dirty="0">
                          <a:solidFill>
                            <a:srgbClr val="171514"/>
                          </a:solidFill>
                          <a:latin typeface="Microsoft Sans Serif"/>
                          <a:cs typeface="Microsoft Sans Serif"/>
                        </a:rPr>
                        <a:t>133100</a:t>
                      </a:r>
                      <a:endParaRPr sz="650">
                        <a:latin typeface="Microsoft Sans Serif"/>
                        <a:cs typeface="Microsoft Sans Serif"/>
                      </a:endParaRPr>
                    </a:p>
                  </a:txBody>
                  <a:tcPr marL="0" marR="0" marT="26670" marB="0"/>
                </a:tc>
                <a:tc>
                  <a:txBody>
                    <a:bodyPr/>
                    <a:lstStyle/>
                    <a:p>
                      <a:pPr marL="177165" marR="3175">
                        <a:lnSpc>
                          <a:spcPts val="940"/>
                        </a:lnSpc>
                        <a:spcBef>
                          <a:spcPts val="60"/>
                        </a:spcBef>
                      </a:pPr>
                      <a:r>
                        <a:rPr sz="800" spc="10" dirty="0">
                          <a:solidFill>
                            <a:srgbClr val="171514"/>
                          </a:solidFill>
                          <a:latin typeface="Microsoft Sans Serif"/>
                          <a:cs typeface="Microsoft Sans Serif"/>
                        </a:rPr>
                        <a:t>19</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0.084</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0.419</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0.138</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1"/>
                  </a:ext>
                </a:extLst>
              </a:tr>
              <a:tr h="139700">
                <a:tc>
                  <a:txBody>
                    <a:bodyPr/>
                    <a:lstStyle/>
                    <a:p>
                      <a:pPr>
                        <a:lnSpc>
                          <a:spcPts val="940"/>
                        </a:lnSpc>
                        <a:spcBef>
                          <a:spcPts val="60"/>
                        </a:spcBef>
                      </a:pPr>
                      <a:r>
                        <a:rPr sz="800" spc="30" dirty="0">
                          <a:solidFill>
                            <a:srgbClr val="171514"/>
                          </a:solidFill>
                          <a:latin typeface="Microsoft Sans Serif"/>
                          <a:cs typeface="Microsoft Sans Serif"/>
                        </a:rPr>
                        <a:t>3/0</a:t>
                      </a:r>
                      <a:endParaRPr sz="800">
                        <a:latin typeface="Microsoft Sans Serif"/>
                        <a:cs typeface="Microsoft Sans Serif"/>
                      </a:endParaRPr>
                    </a:p>
                  </a:txBody>
                  <a:tcPr marL="0" marR="0" marT="7620" marB="0"/>
                </a:tc>
                <a:tc>
                  <a:txBody>
                    <a:bodyPr/>
                    <a:lstStyle/>
                    <a:p>
                      <a:pPr marL="165735">
                        <a:lnSpc>
                          <a:spcPct val="100000"/>
                        </a:lnSpc>
                        <a:spcBef>
                          <a:spcPts val="210"/>
                        </a:spcBef>
                      </a:pPr>
                      <a:r>
                        <a:rPr sz="650" spc="10" dirty="0">
                          <a:solidFill>
                            <a:srgbClr val="171514"/>
                          </a:solidFill>
                          <a:latin typeface="Microsoft Sans Serif"/>
                          <a:cs typeface="Microsoft Sans Serif"/>
                        </a:rPr>
                        <a:t>167800</a:t>
                      </a:r>
                      <a:endParaRPr sz="650">
                        <a:latin typeface="Microsoft Sans Serif"/>
                        <a:cs typeface="Microsoft Sans Serif"/>
                      </a:endParaRPr>
                    </a:p>
                  </a:txBody>
                  <a:tcPr marL="0" marR="0" marT="26670" marB="0"/>
                </a:tc>
                <a:tc>
                  <a:txBody>
                    <a:bodyPr/>
                    <a:lstStyle/>
                    <a:p>
                      <a:pPr marL="177165" marR="3175">
                        <a:lnSpc>
                          <a:spcPts val="940"/>
                        </a:lnSpc>
                        <a:spcBef>
                          <a:spcPts val="60"/>
                        </a:spcBef>
                      </a:pPr>
                      <a:r>
                        <a:rPr sz="800" spc="10" dirty="0">
                          <a:solidFill>
                            <a:srgbClr val="171514"/>
                          </a:solidFill>
                          <a:latin typeface="Microsoft Sans Serif"/>
                          <a:cs typeface="Microsoft Sans Serif"/>
                        </a:rPr>
                        <a:t>19</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0.094</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0.470</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0.173</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2"/>
                  </a:ext>
                </a:extLst>
              </a:tr>
              <a:tr h="142646">
                <a:tc>
                  <a:txBody>
                    <a:bodyPr/>
                    <a:lstStyle/>
                    <a:p>
                      <a:pPr>
                        <a:lnSpc>
                          <a:spcPct val="100000"/>
                        </a:lnSpc>
                        <a:spcBef>
                          <a:spcPts val="60"/>
                        </a:spcBef>
                      </a:pPr>
                      <a:r>
                        <a:rPr sz="800" spc="30" dirty="0">
                          <a:solidFill>
                            <a:srgbClr val="171514"/>
                          </a:solidFill>
                          <a:latin typeface="Microsoft Sans Serif"/>
                          <a:cs typeface="Microsoft Sans Serif"/>
                        </a:rPr>
                        <a:t>4/0</a:t>
                      </a:r>
                      <a:endParaRPr sz="800">
                        <a:latin typeface="Microsoft Sans Serif"/>
                        <a:cs typeface="Microsoft Sans Serif"/>
                      </a:endParaRPr>
                    </a:p>
                  </a:txBody>
                  <a:tcPr marL="0" marR="0" marT="7620" marB="0"/>
                </a:tc>
                <a:tc>
                  <a:txBody>
                    <a:bodyPr/>
                    <a:lstStyle/>
                    <a:p>
                      <a:pPr marL="165735">
                        <a:lnSpc>
                          <a:spcPct val="100000"/>
                        </a:lnSpc>
                        <a:spcBef>
                          <a:spcPts val="210"/>
                        </a:spcBef>
                      </a:pPr>
                      <a:r>
                        <a:rPr sz="650" spc="10" dirty="0">
                          <a:solidFill>
                            <a:srgbClr val="171514"/>
                          </a:solidFill>
                          <a:latin typeface="Microsoft Sans Serif"/>
                          <a:cs typeface="Microsoft Sans Serif"/>
                        </a:rPr>
                        <a:t>211600</a:t>
                      </a:r>
                      <a:endParaRPr sz="650">
                        <a:latin typeface="Microsoft Sans Serif"/>
                        <a:cs typeface="Microsoft Sans Serif"/>
                      </a:endParaRPr>
                    </a:p>
                  </a:txBody>
                  <a:tcPr marL="0" marR="0" marT="26670" marB="0"/>
                </a:tc>
                <a:tc>
                  <a:txBody>
                    <a:bodyPr/>
                    <a:lstStyle/>
                    <a:p>
                      <a:pPr marL="177165" marR="3175">
                        <a:lnSpc>
                          <a:spcPct val="100000"/>
                        </a:lnSpc>
                        <a:spcBef>
                          <a:spcPts val="60"/>
                        </a:spcBef>
                      </a:pPr>
                      <a:r>
                        <a:rPr sz="800" spc="10" dirty="0">
                          <a:solidFill>
                            <a:srgbClr val="171514"/>
                          </a:solidFill>
                          <a:latin typeface="Microsoft Sans Serif"/>
                          <a:cs typeface="Microsoft Sans Serif"/>
                        </a:rPr>
                        <a:t>19</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0.106</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0.528</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0.219</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3"/>
                  </a:ext>
                </a:extLst>
              </a:tr>
              <a:tr h="142646">
                <a:tc>
                  <a:txBody>
                    <a:bodyPr/>
                    <a:lstStyle/>
                    <a:p>
                      <a:pPr>
                        <a:lnSpc>
                          <a:spcPts val="940"/>
                        </a:lnSpc>
                        <a:spcBef>
                          <a:spcPts val="80"/>
                        </a:spcBef>
                      </a:pPr>
                      <a:r>
                        <a:rPr sz="800" spc="10" dirty="0">
                          <a:solidFill>
                            <a:srgbClr val="171514"/>
                          </a:solidFill>
                          <a:latin typeface="Microsoft Sans Serif"/>
                          <a:cs typeface="Microsoft Sans Serif"/>
                        </a:rPr>
                        <a:t>250</a:t>
                      </a:r>
                      <a:endParaRPr sz="800">
                        <a:latin typeface="Microsoft Sans Serif"/>
                        <a:cs typeface="Microsoft Sans Serif"/>
                      </a:endParaRPr>
                    </a:p>
                  </a:txBody>
                  <a:tcPr marL="0" marR="0" marT="10160" marB="0"/>
                </a:tc>
                <a:tc>
                  <a:txBody>
                    <a:bodyPr/>
                    <a:lstStyle/>
                    <a:p>
                      <a:pPr marL="33020" algn="ctr">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marL="177165" marR="3175">
                        <a:lnSpc>
                          <a:spcPts val="940"/>
                        </a:lnSpc>
                        <a:spcBef>
                          <a:spcPts val="80"/>
                        </a:spcBef>
                      </a:pPr>
                      <a:r>
                        <a:rPr sz="800" spc="10" dirty="0">
                          <a:solidFill>
                            <a:srgbClr val="171514"/>
                          </a:solidFill>
                          <a:latin typeface="Microsoft Sans Serif"/>
                          <a:cs typeface="Microsoft Sans Serif"/>
                        </a:rPr>
                        <a:t>37</a:t>
                      </a:r>
                      <a:endParaRPr sz="800">
                        <a:latin typeface="Microsoft Sans Serif"/>
                        <a:cs typeface="Microsoft Sans Serif"/>
                      </a:endParaRPr>
                    </a:p>
                  </a:txBody>
                  <a:tcPr marL="0" marR="0" marT="10160" marB="0"/>
                </a:tc>
                <a:tc>
                  <a:txBody>
                    <a:bodyPr/>
                    <a:lstStyle/>
                    <a:p>
                      <a:pPr marL="20320">
                        <a:lnSpc>
                          <a:spcPct val="100000"/>
                        </a:lnSpc>
                        <a:spcBef>
                          <a:spcPts val="229"/>
                        </a:spcBef>
                      </a:pPr>
                      <a:r>
                        <a:rPr sz="650" spc="5" dirty="0">
                          <a:solidFill>
                            <a:srgbClr val="171514"/>
                          </a:solidFill>
                          <a:latin typeface="Microsoft Sans Serif"/>
                          <a:cs typeface="Microsoft Sans Serif"/>
                        </a:rPr>
                        <a:t>0.082</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0.575</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0.260</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4"/>
                  </a:ext>
                </a:extLst>
              </a:tr>
              <a:tr h="139700">
                <a:tc>
                  <a:txBody>
                    <a:bodyPr/>
                    <a:lstStyle/>
                    <a:p>
                      <a:pPr>
                        <a:lnSpc>
                          <a:spcPts val="940"/>
                        </a:lnSpc>
                        <a:spcBef>
                          <a:spcPts val="60"/>
                        </a:spcBef>
                      </a:pPr>
                      <a:r>
                        <a:rPr sz="800" spc="10" dirty="0">
                          <a:solidFill>
                            <a:srgbClr val="171514"/>
                          </a:solidFill>
                          <a:latin typeface="Microsoft Sans Serif"/>
                          <a:cs typeface="Microsoft Sans Serif"/>
                        </a:rPr>
                        <a:t>300</a:t>
                      </a:r>
                      <a:endParaRPr sz="800">
                        <a:latin typeface="Microsoft Sans Serif"/>
                        <a:cs typeface="Microsoft Sans Serif"/>
                      </a:endParaRPr>
                    </a:p>
                  </a:txBody>
                  <a:tcPr marL="0" marR="0" marT="7620" marB="0"/>
                </a:tc>
                <a:tc>
                  <a:txBody>
                    <a:bodyPr/>
                    <a:lstStyle/>
                    <a:p>
                      <a:pPr marL="3302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ts val="940"/>
                        </a:lnSpc>
                        <a:spcBef>
                          <a:spcPts val="60"/>
                        </a:spcBef>
                      </a:pPr>
                      <a:r>
                        <a:rPr sz="800" spc="10" dirty="0">
                          <a:solidFill>
                            <a:srgbClr val="171514"/>
                          </a:solidFill>
                          <a:latin typeface="Microsoft Sans Serif"/>
                          <a:cs typeface="Microsoft Sans Serif"/>
                        </a:rPr>
                        <a:t>37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0.090</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0.630</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0.312</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5"/>
                  </a:ext>
                </a:extLst>
              </a:tr>
              <a:tr h="142646">
                <a:tc>
                  <a:txBody>
                    <a:bodyPr/>
                    <a:lstStyle/>
                    <a:p>
                      <a:pPr>
                        <a:lnSpc>
                          <a:spcPct val="100000"/>
                        </a:lnSpc>
                        <a:spcBef>
                          <a:spcPts val="60"/>
                        </a:spcBef>
                      </a:pPr>
                      <a:r>
                        <a:rPr sz="800" spc="10" dirty="0">
                          <a:solidFill>
                            <a:srgbClr val="171514"/>
                          </a:solidFill>
                          <a:latin typeface="Microsoft Sans Serif"/>
                          <a:cs typeface="Microsoft Sans Serif"/>
                        </a:rPr>
                        <a:t>350</a:t>
                      </a:r>
                      <a:endParaRPr sz="800">
                        <a:latin typeface="Microsoft Sans Serif"/>
                        <a:cs typeface="Microsoft Sans Serif"/>
                      </a:endParaRPr>
                    </a:p>
                  </a:txBody>
                  <a:tcPr marL="0" marR="0" marT="7620" marB="0"/>
                </a:tc>
                <a:tc>
                  <a:txBody>
                    <a:bodyPr/>
                    <a:lstStyle/>
                    <a:p>
                      <a:pPr marL="33020" algn="ctr">
                        <a:lnSpc>
                          <a:spcPct val="10000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ct val="100000"/>
                        </a:lnSpc>
                        <a:spcBef>
                          <a:spcPts val="60"/>
                        </a:spcBef>
                      </a:pPr>
                      <a:r>
                        <a:rPr sz="800" spc="10" dirty="0">
                          <a:solidFill>
                            <a:srgbClr val="171514"/>
                          </a:solidFill>
                          <a:latin typeface="Microsoft Sans Serif"/>
                          <a:cs typeface="Microsoft Sans Serif"/>
                        </a:rPr>
                        <a:t>37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0.097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0.661</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0.364</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6"/>
                  </a:ext>
                </a:extLst>
              </a:tr>
              <a:tr h="142646">
                <a:tc>
                  <a:txBody>
                    <a:bodyPr/>
                    <a:lstStyle/>
                    <a:p>
                      <a:pPr>
                        <a:lnSpc>
                          <a:spcPts val="940"/>
                        </a:lnSpc>
                        <a:spcBef>
                          <a:spcPts val="80"/>
                        </a:spcBef>
                      </a:pPr>
                      <a:r>
                        <a:rPr sz="800" spc="10" dirty="0">
                          <a:solidFill>
                            <a:srgbClr val="171514"/>
                          </a:solidFill>
                          <a:latin typeface="Microsoft Sans Serif"/>
                          <a:cs typeface="Microsoft Sans Serif"/>
                        </a:rPr>
                        <a:t>400</a:t>
                      </a:r>
                      <a:endParaRPr sz="800">
                        <a:latin typeface="Microsoft Sans Serif"/>
                        <a:cs typeface="Microsoft Sans Serif"/>
                      </a:endParaRPr>
                    </a:p>
                  </a:txBody>
                  <a:tcPr marL="0" marR="0" marT="10160" marB="0"/>
                </a:tc>
                <a:tc>
                  <a:txBody>
                    <a:bodyPr/>
                    <a:lstStyle/>
                    <a:p>
                      <a:pPr marL="33020" algn="ctr">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marL="177165" marR="3175">
                        <a:lnSpc>
                          <a:spcPts val="940"/>
                        </a:lnSpc>
                        <a:spcBef>
                          <a:spcPts val="80"/>
                        </a:spcBef>
                      </a:pPr>
                      <a:r>
                        <a:rPr sz="800" spc="10" dirty="0">
                          <a:solidFill>
                            <a:srgbClr val="171514"/>
                          </a:solidFill>
                          <a:latin typeface="Microsoft Sans Serif"/>
                          <a:cs typeface="Microsoft Sans Serif"/>
                        </a:rPr>
                        <a:t>37</a:t>
                      </a:r>
                      <a:endParaRPr sz="800">
                        <a:latin typeface="Microsoft Sans Serif"/>
                        <a:cs typeface="Microsoft Sans Serif"/>
                      </a:endParaRPr>
                    </a:p>
                  </a:txBody>
                  <a:tcPr marL="0" marR="0" marT="10160" marB="0"/>
                </a:tc>
                <a:tc>
                  <a:txBody>
                    <a:bodyPr/>
                    <a:lstStyle/>
                    <a:p>
                      <a:pPr marL="20320">
                        <a:lnSpc>
                          <a:spcPct val="100000"/>
                        </a:lnSpc>
                        <a:spcBef>
                          <a:spcPts val="229"/>
                        </a:spcBef>
                      </a:pPr>
                      <a:r>
                        <a:rPr sz="650" spc="5" dirty="0">
                          <a:solidFill>
                            <a:srgbClr val="171514"/>
                          </a:solidFill>
                          <a:latin typeface="Microsoft Sans Serif"/>
                          <a:cs typeface="Microsoft Sans Serif"/>
                        </a:rPr>
                        <a:t>0.104</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0.728</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0.416</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7"/>
                  </a:ext>
                </a:extLst>
              </a:tr>
              <a:tr h="139700">
                <a:tc>
                  <a:txBody>
                    <a:bodyPr/>
                    <a:lstStyle/>
                    <a:p>
                      <a:pPr>
                        <a:lnSpc>
                          <a:spcPts val="940"/>
                        </a:lnSpc>
                        <a:spcBef>
                          <a:spcPts val="60"/>
                        </a:spcBef>
                      </a:pPr>
                      <a:r>
                        <a:rPr sz="800" spc="10" dirty="0">
                          <a:solidFill>
                            <a:srgbClr val="171514"/>
                          </a:solidFill>
                          <a:latin typeface="Microsoft Sans Serif"/>
                          <a:cs typeface="Microsoft Sans Serif"/>
                        </a:rPr>
                        <a:t>500</a:t>
                      </a:r>
                      <a:endParaRPr sz="800">
                        <a:latin typeface="Microsoft Sans Serif"/>
                        <a:cs typeface="Microsoft Sans Serif"/>
                      </a:endParaRPr>
                    </a:p>
                  </a:txBody>
                  <a:tcPr marL="0" marR="0" marT="7620" marB="0"/>
                </a:tc>
                <a:tc>
                  <a:txBody>
                    <a:bodyPr/>
                    <a:lstStyle/>
                    <a:p>
                      <a:pPr marL="3302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ts val="940"/>
                        </a:lnSpc>
                        <a:spcBef>
                          <a:spcPts val="60"/>
                        </a:spcBef>
                      </a:pPr>
                      <a:r>
                        <a:rPr sz="800" spc="10" dirty="0">
                          <a:solidFill>
                            <a:srgbClr val="171514"/>
                          </a:solidFill>
                          <a:latin typeface="Microsoft Sans Serif"/>
                          <a:cs typeface="Microsoft Sans Serif"/>
                        </a:rPr>
                        <a:t>37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0.116</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0.813</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0.519</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8"/>
                  </a:ext>
                </a:extLst>
              </a:tr>
              <a:tr h="142646">
                <a:tc>
                  <a:txBody>
                    <a:bodyPr/>
                    <a:lstStyle/>
                    <a:p>
                      <a:pPr>
                        <a:lnSpc>
                          <a:spcPct val="100000"/>
                        </a:lnSpc>
                        <a:spcBef>
                          <a:spcPts val="60"/>
                        </a:spcBef>
                      </a:pPr>
                      <a:r>
                        <a:rPr sz="800" spc="10" dirty="0">
                          <a:solidFill>
                            <a:srgbClr val="171514"/>
                          </a:solidFill>
                          <a:latin typeface="Microsoft Sans Serif"/>
                          <a:cs typeface="Microsoft Sans Serif"/>
                        </a:rPr>
                        <a:t>600</a:t>
                      </a:r>
                      <a:endParaRPr sz="800">
                        <a:latin typeface="Microsoft Sans Serif"/>
                        <a:cs typeface="Microsoft Sans Serif"/>
                      </a:endParaRPr>
                    </a:p>
                  </a:txBody>
                  <a:tcPr marL="0" marR="0" marT="7620" marB="0"/>
                </a:tc>
                <a:tc>
                  <a:txBody>
                    <a:bodyPr/>
                    <a:lstStyle/>
                    <a:p>
                      <a:pPr marL="33020" algn="ctr">
                        <a:lnSpc>
                          <a:spcPct val="10000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ct val="100000"/>
                        </a:lnSpc>
                        <a:spcBef>
                          <a:spcPts val="60"/>
                        </a:spcBef>
                      </a:pPr>
                      <a:r>
                        <a:rPr sz="800" spc="10" dirty="0">
                          <a:solidFill>
                            <a:srgbClr val="171514"/>
                          </a:solidFill>
                          <a:latin typeface="Microsoft Sans Serif"/>
                          <a:cs typeface="Microsoft Sans Serif"/>
                        </a:rPr>
                        <a:t>61</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0.099</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0.893</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0.626</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29"/>
                  </a:ext>
                </a:extLst>
              </a:tr>
              <a:tr h="142646">
                <a:tc>
                  <a:txBody>
                    <a:bodyPr/>
                    <a:lstStyle/>
                    <a:p>
                      <a:pPr>
                        <a:lnSpc>
                          <a:spcPts val="940"/>
                        </a:lnSpc>
                        <a:spcBef>
                          <a:spcPts val="80"/>
                        </a:spcBef>
                      </a:pPr>
                      <a:r>
                        <a:rPr sz="800" spc="10" dirty="0">
                          <a:solidFill>
                            <a:srgbClr val="171514"/>
                          </a:solidFill>
                          <a:latin typeface="Microsoft Sans Serif"/>
                          <a:cs typeface="Microsoft Sans Serif"/>
                        </a:rPr>
                        <a:t>700</a:t>
                      </a:r>
                      <a:endParaRPr sz="800">
                        <a:latin typeface="Microsoft Sans Serif"/>
                        <a:cs typeface="Microsoft Sans Serif"/>
                      </a:endParaRPr>
                    </a:p>
                  </a:txBody>
                  <a:tcPr marL="0" marR="0" marT="10160" marB="0"/>
                </a:tc>
                <a:tc>
                  <a:txBody>
                    <a:bodyPr/>
                    <a:lstStyle/>
                    <a:p>
                      <a:pPr marL="33020" algn="ctr">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marL="177165" marR="3175">
                        <a:lnSpc>
                          <a:spcPts val="940"/>
                        </a:lnSpc>
                        <a:spcBef>
                          <a:spcPts val="80"/>
                        </a:spcBef>
                      </a:pPr>
                      <a:r>
                        <a:rPr sz="800" spc="10" dirty="0">
                          <a:solidFill>
                            <a:srgbClr val="171514"/>
                          </a:solidFill>
                          <a:latin typeface="Microsoft Sans Serif"/>
                          <a:cs typeface="Microsoft Sans Serif"/>
                        </a:rPr>
                        <a:t>61</a:t>
                      </a:r>
                      <a:endParaRPr sz="800">
                        <a:latin typeface="Microsoft Sans Serif"/>
                        <a:cs typeface="Microsoft Sans Serif"/>
                      </a:endParaRPr>
                    </a:p>
                  </a:txBody>
                  <a:tcPr marL="0" marR="0" marT="10160" marB="0"/>
                </a:tc>
                <a:tc>
                  <a:txBody>
                    <a:bodyPr/>
                    <a:lstStyle/>
                    <a:p>
                      <a:pPr marL="20320">
                        <a:lnSpc>
                          <a:spcPct val="100000"/>
                        </a:lnSpc>
                        <a:spcBef>
                          <a:spcPts val="229"/>
                        </a:spcBef>
                      </a:pPr>
                      <a:r>
                        <a:rPr sz="650" spc="5" dirty="0">
                          <a:solidFill>
                            <a:srgbClr val="171514"/>
                          </a:solidFill>
                          <a:latin typeface="Microsoft Sans Serif"/>
                          <a:cs typeface="Microsoft Sans Serif"/>
                        </a:rPr>
                        <a:t>0.107</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0.964</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0.730</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0"/>
                  </a:ext>
                </a:extLst>
              </a:tr>
              <a:tr h="139699">
                <a:tc>
                  <a:txBody>
                    <a:bodyPr/>
                    <a:lstStyle/>
                    <a:p>
                      <a:pPr>
                        <a:lnSpc>
                          <a:spcPts val="940"/>
                        </a:lnSpc>
                        <a:spcBef>
                          <a:spcPts val="60"/>
                        </a:spcBef>
                      </a:pPr>
                      <a:r>
                        <a:rPr sz="800" spc="10" dirty="0">
                          <a:solidFill>
                            <a:srgbClr val="171514"/>
                          </a:solidFill>
                          <a:latin typeface="Microsoft Sans Serif"/>
                          <a:cs typeface="Microsoft Sans Serif"/>
                        </a:rPr>
                        <a:t>750</a:t>
                      </a:r>
                      <a:endParaRPr sz="800">
                        <a:latin typeface="Microsoft Sans Serif"/>
                        <a:cs typeface="Microsoft Sans Serif"/>
                      </a:endParaRPr>
                    </a:p>
                  </a:txBody>
                  <a:tcPr marL="0" marR="0" marT="7620" marB="0"/>
                </a:tc>
                <a:tc>
                  <a:txBody>
                    <a:bodyPr/>
                    <a:lstStyle/>
                    <a:p>
                      <a:pPr marL="3302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ts val="940"/>
                        </a:lnSpc>
                        <a:spcBef>
                          <a:spcPts val="60"/>
                        </a:spcBef>
                      </a:pPr>
                      <a:r>
                        <a:rPr sz="800" spc="10" dirty="0">
                          <a:solidFill>
                            <a:srgbClr val="171514"/>
                          </a:solidFill>
                          <a:latin typeface="Microsoft Sans Serif"/>
                          <a:cs typeface="Microsoft Sans Serif"/>
                        </a:rPr>
                        <a:t>61</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0.111</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0.998</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0.782</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1"/>
                  </a:ext>
                </a:extLst>
              </a:tr>
              <a:tr h="142646">
                <a:tc>
                  <a:txBody>
                    <a:bodyPr/>
                    <a:lstStyle/>
                    <a:p>
                      <a:pPr>
                        <a:lnSpc>
                          <a:spcPct val="100000"/>
                        </a:lnSpc>
                        <a:spcBef>
                          <a:spcPts val="60"/>
                        </a:spcBef>
                      </a:pPr>
                      <a:r>
                        <a:rPr sz="800" spc="10" dirty="0">
                          <a:solidFill>
                            <a:srgbClr val="171514"/>
                          </a:solidFill>
                          <a:latin typeface="Microsoft Sans Serif"/>
                          <a:cs typeface="Microsoft Sans Serif"/>
                        </a:rPr>
                        <a:t>800</a:t>
                      </a:r>
                      <a:endParaRPr sz="800">
                        <a:latin typeface="Microsoft Sans Serif"/>
                        <a:cs typeface="Microsoft Sans Serif"/>
                      </a:endParaRPr>
                    </a:p>
                  </a:txBody>
                  <a:tcPr marL="0" marR="0" marT="7620" marB="0"/>
                </a:tc>
                <a:tc>
                  <a:txBody>
                    <a:bodyPr/>
                    <a:lstStyle/>
                    <a:p>
                      <a:pPr marL="33020" algn="ctr">
                        <a:lnSpc>
                          <a:spcPct val="10000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ct val="100000"/>
                        </a:lnSpc>
                        <a:spcBef>
                          <a:spcPts val="60"/>
                        </a:spcBef>
                      </a:pPr>
                      <a:r>
                        <a:rPr sz="800" spc="10" dirty="0">
                          <a:solidFill>
                            <a:srgbClr val="171514"/>
                          </a:solidFill>
                          <a:latin typeface="Microsoft Sans Serif"/>
                          <a:cs typeface="Microsoft Sans Serif"/>
                        </a:rPr>
                        <a:t>61</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0.114</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60"/>
                        </a:spcBef>
                      </a:pPr>
                      <a:r>
                        <a:rPr sz="800" spc="5" dirty="0">
                          <a:solidFill>
                            <a:srgbClr val="171514"/>
                          </a:solidFill>
                          <a:latin typeface="Microsoft Sans Serif"/>
                          <a:cs typeface="Microsoft Sans Serif"/>
                        </a:rPr>
                        <a:t>1.03</a:t>
                      </a:r>
                      <a:endParaRPr sz="800">
                        <a:latin typeface="Microsoft Sans Serif"/>
                        <a:cs typeface="Microsoft Sans Serif"/>
                      </a:endParaRPr>
                    </a:p>
                  </a:txBody>
                  <a:tcPr marL="0" marR="0" marT="7620" marB="0"/>
                </a:tc>
                <a:tc>
                  <a:txBody>
                    <a:bodyPr/>
                    <a:lstStyle/>
                    <a:p>
                      <a:pPr marL="1270" algn="ctr">
                        <a:lnSpc>
                          <a:spcPct val="100000"/>
                        </a:lnSpc>
                        <a:spcBef>
                          <a:spcPts val="210"/>
                        </a:spcBef>
                      </a:pPr>
                      <a:r>
                        <a:rPr sz="650" spc="5" dirty="0">
                          <a:solidFill>
                            <a:srgbClr val="171514"/>
                          </a:solidFill>
                          <a:latin typeface="Microsoft Sans Serif"/>
                          <a:cs typeface="Microsoft Sans Serif"/>
                        </a:rPr>
                        <a:t>0.834</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2"/>
                  </a:ext>
                </a:extLst>
              </a:tr>
              <a:tr h="142646">
                <a:tc>
                  <a:txBody>
                    <a:bodyPr/>
                    <a:lstStyle/>
                    <a:p>
                      <a:pPr>
                        <a:lnSpc>
                          <a:spcPts val="940"/>
                        </a:lnSpc>
                        <a:spcBef>
                          <a:spcPts val="80"/>
                        </a:spcBef>
                      </a:pPr>
                      <a:r>
                        <a:rPr sz="800" spc="10" dirty="0">
                          <a:solidFill>
                            <a:srgbClr val="171514"/>
                          </a:solidFill>
                          <a:latin typeface="Microsoft Sans Serif"/>
                          <a:cs typeface="Microsoft Sans Serif"/>
                        </a:rPr>
                        <a:t>900</a:t>
                      </a:r>
                      <a:endParaRPr sz="800">
                        <a:latin typeface="Microsoft Sans Serif"/>
                        <a:cs typeface="Microsoft Sans Serif"/>
                      </a:endParaRPr>
                    </a:p>
                  </a:txBody>
                  <a:tcPr marL="0" marR="0" marT="10160" marB="0"/>
                </a:tc>
                <a:tc>
                  <a:txBody>
                    <a:bodyPr/>
                    <a:lstStyle/>
                    <a:p>
                      <a:pPr marL="33020" algn="ctr">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marL="177165" marR="3175">
                        <a:lnSpc>
                          <a:spcPts val="940"/>
                        </a:lnSpc>
                        <a:spcBef>
                          <a:spcPts val="80"/>
                        </a:spcBef>
                      </a:pPr>
                      <a:r>
                        <a:rPr sz="800" spc="10" dirty="0">
                          <a:solidFill>
                            <a:srgbClr val="171514"/>
                          </a:solidFill>
                          <a:latin typeface="Microsoft Sans Serif"/>
                          <a:cs typeface="Microsoft Sans Serif"/>
                        </a:rPr>
                        <a:t>61</a:t>
                      </a:r>
                      <a:endParaRPr sz="800">
                        <a:latin typeface="Microsoft Sans Serif"/>
                        <a:cs typeface="Microsoft Sans Serif"/>
                      </a:endParaRPr>
                    </a:p>
                  </a:txBody>
                  <a:tcPr marL="0" marR="0" marT="10160" marB="0"/>
                </a:tc>
                <a:tc>
                  <a:txBody>
                    <a:bodyPr/>
                    <a:lstStyle/>
                    <a:p>
                      <a:pPr marL="20320">
                        <a:lnSpc>
                          <a:spcPct val="100000"/>
                        </a:lnSpc>
                        <a:spcBef>
                          <a:spcPts val="229"/>
                        </a:spcBef>
                      </a:pPr>
                      <a:r>
                        <a:rPr sz="650" spc="5" dirty="0">
                          <a:solidFill>
                            <a:srgbClr val="171514"/>
                          </a:solidFill>
                          <a:latin typeface="Microsoft Sans Serif"/>
                          <a:cs typeface="Microsoft Sans Serif"/>
                        </a:rPr>
                        <a:t>0.122</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1.094</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0.940</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3"/>
                  </a:ext>
                </a:extLst>
              </a:tr>
              <a:tr h="139700">
                <a:tc>
                  <a:txBody>
                    <a:bodyPr/>
                    <a:lstStyle/>
                    <a:p>
                      <a:pPr>
                        <a:lnSpc>
                          <a:spcPts val="940"/>
                        </a:lnSpc>
                        <a:spcBef>
                          <a:spcPts val="60"/>
                        </a:spcBef>
                      </a:pPr>
                      <a:r>
                        <a:rPr sz="800" spc="10" dirty="0">
                          <a:solidFill>
                            <a:srgbClr val="171514"/>
                          </a:solidFill>
                          <a:latin typeface="Microsoft Sans Serif"/>
                          <a:cs typeface="Microsoft Sans Serif"/>
                        </a:rPr>
                        <a:t>1000</a:t>
                      </a:r>
                      <a:endParaRPr sz="800">
                        <a:latin typeface="Microsoft Sans Serif"/>
                        <a:cs typeface="Microsoft Sans Serif"/>
                      </a:endParaRPr>
                    </a:p>
                  </a:txBody>
                  <a:tcPr marL="0" marR="0" marT="7620" marB="0"/>
                </a:tc>
                <a:tc>
                  <a:txBody>
                    <a:bodyPr/>
                    <a:lstStyle/>
                    <a:p>
                      <a:pPr marL="3302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ts val="940"/>
                        </a:lnSpc>
                        <a:spcBef>
                          <a:spcPts val="60"/>
                        </a:spcBef>
                      </a:pPr>
                      <a:r>
                        <a:rPr sz="800" spc="10" dirty="0">
                          <a:solidFill>
                            <a:srgbClr val="171514"/>
                          </a:solidFill>
                          <a:latin typeface="Microsoft Sans Serif"/>
                          <a:cs typeface="Microsoft Sans Serif"/>
                        </a:rPr>
                        <a:t>61</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0.128</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1.152</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1.042</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4"/>
                  </a:ext>
                </a:extLst>
              </a:tr>
              <a:tr h="142646">
                <a:tc>
                  <a:txBody>
                    <a:bodyPr/>
                    <a:lstStyle/>
                    <a:p>
                      <a:pPr>
                        <a:lnSpc>
                          <a:spcPct val="100000"/>
                        </a:lnSpc>
                        <a:spcBef>
                          <a:spcPts val="60"/>
                        </a:spcBef>
                      </a:pPr>
                      <a:r>
                        <a:rPr sz="800" spc="10" dirty="0">
                          <a:solidFill>
                            <a:srgbClr val="171514"/>
                          </a:solidFill>
                          <a:latin typeface="Microsoft Sans Serif"/>
                          <a:cs typeface="Microsoft Sans Serif"/>
                        </a:rPr>
                        <a:t>1250</a:t>
                      </a:r>
                      <a:endParaRPr sz="800">
                        <a:latin typeface="Microsoft Sans Serif"/>
                        <a:cs typeface="Microsoft Sans Serif"/>
                      </a:endParaRPr>
                    </a:p>
                  </a:txBody>
                  <a:tcPr marL="0" marR="0" marT="7620" marB="0"/>
                </a:tc>
                <a:tc>
                  <a:txBody>
                    <a:bodyPr/>
                    <a:lstStyle/>
                    <a:p>
                      <a:pPr marL="33020" algn="ctr">
                        <a:lnSpc>
                          <a:spcPct val="10000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77165" marR="3175">
                        <a:lnSpc>
                          <a:spcPct val="100000"/>
                        </a:lnSpc>
                        <a:spcBef>
                          <a:spcPts val="60"/>
                        </a:spcBef>
                      </a:pPr>
                      <a:r>
                        <a:rPr sz="800" spc="10" dirty="0">
                          <a:solidFill>
                            <a:srgbClr val="171514"/>
                          </a:solidFill>
                          <a:latin typeface="Microsoft Sans Serif"/>
                          <a:cs typeface="Microsoft Sans Serif"/>
                        </a:rPr>
                        <a:t>91</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0.117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1.289</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1.305</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5"/>
                  </a:ext>
                </a:extLst>
              </a:tr>
              <a:tr h="142646">
                <a:tc>
                  <a:txBody>
                    <a:bodyPr/>
                    <a:lstStyle/>
                    <a:p>
                      <a:pPr>
                        <a:lnSpc>
                          <a:spcPts val="940"/>
                        </a:lnSpc>
                        <a:spcBef>
                          <a:spcPts val="80"/>
                        </a:spcBef>
                      </a:pPr>
                      <a:r>
                        <a:rPr sz="800" spc="10" dirty="0">
                          <a:solidFill>
                            <a:srgbClr val="171514"/>
                          </a:solidFill>
                          <a:latin typeface="Microsoft Sans Serif"/>
                          <a:cs typeface="Microsoft Sans Serif"/>
                        </a:rPr>
                        <a:t>1500</a:t>
                      </a:r>
                      <a:endParaRPr sz="800">
                        <a:latin typeface="Microsoft Sans Serif"/>
                        <a:cs typeface="Microsoft Sans Serif"/>
                      </a:endParaRPr>
                    </a:p>
                  </a:txBody>
                  <a:tcPr marL="0" marR="0" marT="10160" marB="0"/>
                </a:tc>
                <a:tc>
                  <a:txBody>
                    <a:bodyPr/>
                    <a:lstStyle/>
                    <a:p>
                      <a:pPr marL="33020" algn="ctr">
                        <a:lnSpc>
                          <a:spcPts val="940"/>
                        </a:lnSpc>
                        <a:spcBef>
                          <a:spcPts val="8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10160" marB="0"/>
                </a:tc>
                <a:tc>
                  <a:txBody>
                    <a:bodyPr/>
                    <a:lstStyle/>
                    <a:p>
                      <a:pPr marL="177165" marR="3175">
                        <a:lnSpc>
                          <a:spcPts val="940"/>
                        </a:lnSpc>
                        <a:spcBef>
                          <a:spcPts val="80"/>
                        </a:spcBef>
                      </a:pPr>
                      <a:r>
                        <a:rPr sz="800" spc="10" dirty="0">
                          <a:solidFill>
                            <a:srgbClr val="171514"/>
                          </a:solidFill>
                          <a:latin typeface="Microsoft Sans Serif"/>
                          <a:cs typeface="Microsoft Sans Serif"/>
                        </a:rPr>
                        <a:t>91</a:t>
                      </a:r>
                      <a:endParaRPr sz="800">
                        <a:latin typeface="Microsoft Sans Serif"/>
                        <a:cs typeface="Microsoft Sans Serif"/>
                      </a:endParaRPr>
                    </a:p>
                  </a:txBody>
                  <a:tcPr marL="0" marR="0" marT="10160" marB="0"/>
                </a:tc>
                <a:tc>
                  <a:txBody>
                    <a:bodyPr/>
                    <a:lstStyle/>
                    <a:p>
                      <a:pPr marL="20320">
                        <a:lnSpc>
                          <a:spcPct val="100000"/>
                        </a:lnSpc>
                        <a:spcBef>
                          <a:spcPts val="229"/>
                        </a:spcBef>
                      </a:pPr>
                      <a:r>
                        <a:rPr sz="650" spc="5" dirty="0">
                          <a:solidFill>
                            <a:srgbClr val="171514"/>
                          </a:solidFill>
                          <a:latin typeface="Microsoft Sans Serif"/>
                          <a:cs typeface="Microsoft Sans Serif"/>
                        </a:rPr>
                        <a:t>0.128</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29"/>
                        </a:spcBef>
                      </a:pPr>
                      <a:r>
                        <a:rPr sz="650" spc="5" dirty="0">
                          <a:solidFill>
                            <a:srgbClr val="171514"/>
                          </a:solidFill>
                          <a:latin typeface="Microsoft Sans Serif"/>
                          <a:cs typeface="Microsoft Sans Serif"/>
                        </a:rPr>
                        <a:t>1.412</a:t>
                      </a:r>
                      <a:endParaRPr sz="650">
                        <a:latin typeface="Microsoft Sans Serif"/>
                        <a:cs typeface="Microsoft Sans Serif"/>
                      </a:endParaRPr>
                    </a:p>
                  </a:txBody>
                  <a:tcPr marL="0" marR="0" marT="29209" marB="0"/>
                </a:tc>
                <a:tc>
                  <a:txBody>
                    <a:bodyPr/>
                    <a:lstStyle/>
                    <a:p>
                      <a:pPr marL="1270" algn="ctr">
                        <a:lnSpc>
                          <a:spcPct val="100000"/>
                        </a:lnSpc>
                        <a:spcBef>
                          <a:spcPts val="229"/>
                        </a:spcBef>
                      </a:pPr>
                      <a:r>
                        <a:rPr sz="650" spc="5" dirty="0">
                          <a:solidFill>
                            <a:srgbClr val="171514"/>
                          </a:solidFill>
                          <a:latin typeface="Microsoft Sans Serif"/>
                          <a:cs typeface="Microsoft Sans Serif"/>
                        </a:rPr>
                        <a:t>1.566</a:t>
                      </a:r>
                      <a:endParaRPr sz="650">
                        <a:latin typeface="Microsoft Sans Serif"/>
                        <a:cs typeface="Microsoft Sans Serif"/>
                      </a:endParaRPr>
                    </a:p>
                  </a:txBody>
                  <a:tcPr marL="0" marR="0" marT="29209"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6"/>
                  </a:ext>
                </a:extLst>
              </a:tr>
              <a:tr h="139700">
                <a:tc>
                  <a:txBody>
                    <a:bodyPr/>
                    <a:lstStyle/>
                    <a:p>
                      <a:pPr>
                        <a:lnSpc>
                          <a:spcPts val="940"/>
                        </a:lnSpc>
                        <a:spcBef>
                          <a:spcPts val="60"/>
                        </a:spcBef>
                      </a:pPr>
                      <a:r>
                        <a:rPr sz="800" spc="10" dirty="0">
                          <a:solidFill>
                            <a:srgbClr val="171514"/>
                          </a:solidFill>
                          <a:latin typeface="Microsoft Sans Serif"/>
                          <a:cs typeface="Microsoft Sans Serif"/>
                        </a:rPr>
                        <a:t>1750</a:t>
                      </a:r>
                      <a:endParaRPr sz="800">
                        <a:latin typeface="Microsoft Sans Serif"/>
                        <a:cs typeface="Microsoft Sans Serif"/>
                      </a:endParaRPr>
                    </a:p>
                  </a:txBody>
                  <a:tcPr marL="0" marR="0" marT="7620" marB="0"/>
                </a:tc>
                <a:tc>
                  <a:txBody>
                    <a:bodyPr/>
                    <a:lstStyle/>
                    <a:p>
                      <a:pPr marL="33020" algn="ctr">
                        <a:lnSpc>
                          <a:spcPts val="94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tc>
                <a:tc>
                  <a:txBody>
                    <a:bodyPr/>
                    <a:lstStyle/>
                    <a:p>
                      <a:pPr marL="126364" marR="3175">
                        <a:lnSpc>
                          <a:spcPts val="940"/>
                        </a:lnSpc>
                        <a:spcBef>
                          <a:spcPts val="60"/>
                        </a:spcBef>
                      </a:pPr>
                      <a:r>
                        <a:rPr sz="800" spc="10" dirty="0">
                          <a:solidFill>
                            <a:srgbClr val="171514"/>
                          </a:solidFill>
                          <a:latin typeface="Microsoft Sans Serif"/>
                          <a:cs typeface="Microsoft Sans Serif"/>
                        </a:rPr>
                        <a:t>127</a:t>
                      </a:r>
                      <a:endParaRPr sz="800">
                        <a:latin typeface="Microsoft Sans Serif"/>
                        <a:cs typeface="Microsoft Sans Serif"/>
                      </a:endParaRPr>
                    </a:p>
                  </a:txBody>
                  <a:tcPr marL="0" marR="0" marT="7620" marB="0"/>
                </a:tc>
                <a:tc>
                  <a:txBody>
                    <a:bodyPr/>
                    <a:lstStyle/>
                    <a:p>
                      <a:pPr marL="20320">
                        <a:lnSpc>
                          <a:spcPct val="100000"/>
                        </a:lnSpc>
                        <a:spcBef>
                          <a:spcPts val="210"/>
                        </a:spcBef>
                      </a:pPr>
                      <a:r>
                        <a:rPr sz="650" spc="5" dirty="0">
                          <a:solidFill>
                            <a:srgbClr val="171514"/>
                          </a:solidFill>
                          <a:latin typeface="Microsoft Sans Serif"/>
                          <a:cs typeface="Microsoft Sans Serif"/>
                        </a:rPr>
                        <a:t>0.117</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marL="50165">
                        <a:lnSpc>
                          <a:spcPct val="100000"/>
                        </a:lnSpc>
                        <a:spcBef>
                          <a:spcPts val="210"/>
                        </a:spcBef>
                      </a:pPr>
                      <a:r>
                        <a:rPr sz="650" spc="5" dirty="0">
                          <a:solidFill>
                            <a:srgbClr val="171514"/>
                          </a:solidFill>
                          <a:latin typeface="Microsoft Sans Serif"/>
                          <a:cs typeface="Microsoft Sans Serif"/>
                        </a:rPr>
                        <a:t>1.526</a:t>
                      </a:r>
                      <a:endParaRPr sz="650">
                        <a:latin typeface="Microsoft Sans Serif"/>
                        <a:cs typeface="Microsoft Sans Serif"/>
                      </a:endParaRPr>
                    </a:p>
                  </a:txBody>
                  <a:tcPr marL="0" marR="0" marT="26670" marB="0"/>
                </a:tc>
                <a:tc>
                  <a:txBody>
                    <a:bodyPr/>
                    <a:lstStyle/>
                    <a:p>
                      <a:pPr marL="1270" algn="ctr">
                        <a:lnSpc>
                          <a:spcPct val="100000"/>
                        </a:lnSpc>
                        <a:spcBef>
                          <a:spcPts val="210"/>
                        </a:spcBef>
                      </a:pPr>
                      <a:r>
                        <a:rPr sz="650" spc="5" dirty="0">
                          <a:solidFill>
                            <a:srgbClr val="171514"/>
                          </a:solidFill>
                          <a:latin typeface="Microsoft Sans Serif"/>
                          <a:cs typeface="Microsoft Sans Serif"/>
                        </a:rPr>
                        <a:t>1.829</a:t>
                      </a:r>
                      <a:endParaRPr sz="650">
                        <a:latin typeface="Microsoft Sans Serif"/>
                        <a:cs typeface="Microsoft Sans Serif"/>
                      </a:endParaRPr>
                    </a:p>
                  </a:txBody>
                  <a:tcPr marL="0" marR="0" marT="26670" marB="0"/>
                </a:tc>
                <a:tc>
                  <a:txBody>
                    <a:bodyPr/>
                    <a:lstStyle/>
                    <a:p>
                      <a:pPr>
                        <a:lnSpc>
                          <a:spcPct val="100000"/>
                        </a:lnSpc>
                      </a:pPr>
                      <a:endParaRPr sz="600">
                        <a:latin typeface="Times New Roman"/>
                        <a:cs typeface="Times New Roman"/>
                      </a:endParaRPr>
                    </a:p>
                  </a:txBody>
                  <a:tcPr marL="0" marR="0" marT="0" marB="0"/>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7"/>
                  </a:ext>
                </a:extLst>
              </a:tr>
              <a:tr h="248970">
                <a:tc>
                  <a:txBody>
                    <a:bodyPr/>
                    <a:lstStyle/>
                    <a:p>
                      <a:pPr>
                        <a:lnSpc>
                          <a:spcPct val="100000"/>
                        </a:lnSpc>
                        <a:spcBef>
                          <a:spcPts val="60"/>
                        </a:spcBef>
                      </a:pPr>
                      <a:r>
                        <a:rPr sz="800" spc="10" dirty="0">
                          <a:solidFill>
                            <a:srgbClr val="171514"/>
                          </a:solidFill>
                          <a:latin typeface="Microsoft Sans Serif"/>
                          <a:cs typeface="Microsoft Sans Serif"/>
                        </a:rPr>
                        <a:t>2000</a:t>
                      </a:r>
                      <a:endParaRPr sz="800">
                        <a:latin typeface="Microsoft Sans Serif"/>
                        <a:cs typeface="Microsoft Sans Serif"/>
                      </a:endParaRPr>
                    </a:p>
                  </a:txBody>
                  <a:tcPr marL="0" marR="0" marT="7620" marB="0">
                    <a:lnB w="6350">
                      <a:solidFill>
                        <a:srgbClr val="231F20"/>
                      </a:solidFill>
                      <a:prstDash val="solid"/>
                    </a:lnB>
                  </a:tcPr>
                </a:tc>
                <a:tc>
                  <a:txBody>
                    <a:bodyPr/>
                    <a:lstStyle/>
                    <a:p>
                      <a:pPr marL="33020" algn="ctr">
                        <a:lnSpc>
                          <a:spcPct val="100000"/>
                        </a:lnSpc>
                        <a:spcBef>
                          <a:spcPts val="60"/>
                        </a:spcBef>
                      </a:pPr>
                      <a:r>
                        <a:rPr sz="800" dirty="0">
                          <a:solidFill>
                            <a:srgbClr val="171514"/>
                          </a:solidFill>
                          <a:latin typeface="Microsoft Sans Serif"/>
                          <a:cs typeface="Microsoft Sans Serif"/>
                        </a:rPr>
                        <a:t>–</a:t>
                      </a:r>
                      <a:endParaRPr sz="800">
                        <a:latin typeface="Microsoft Sans Serif"/>
                        <a:cs typeface="Microsoft Sans Serif"/>
                      </a:endParaRPr>
                    </a:p>
                  </a:txBody>
                  <a:tcPr marL="0" marR="0" marT="7620" marB="0">
                    <a:lnB w="6350">
                      <a:solidFill>
                        <a:srgbClr val="231F20"/>
                      </a:solidFill>
                      <a:prstDash val="solid"/>
                    </a:lnB>
                  </a:tcPr>
                </a:tc>
                <a:tc>
                  <a:txBody>
                    <a:bodyPr/>
                    <a:lstStyle/>
                    <a:p>
                      <a:pPr marL="126364" marR="3175">
                        <a:lnSpc>
                          <a:spcPct val="100000"/>
                        </a:lnSpc>
                        <a:spcBef>
                          <a:spcPts val="60"/>
                        </a:spcBef>
                      </a:pPr>
                      <a:r>
                        <a:rPr sz="800" spc="10" dirty="0">
                          <a:solidFill>
                            <a:srgbClr val="171514"/>
                          </a:solidFill>
                          <a:latin typeface="Microsoft Sans Serif"/>
                          <a:cs typeface="Microsoft Sans Serif"/>
                        </a:rPr>
                        <a:t>127</a:t>
                      </a:r>
                      <a:endParaRPr sz="800">
                        <a:latin typeface="Microsoft Sans Serif"/>
                        <a:cs typeface="Microsoft Sans Serif"/>
                      </a:endParaRPr>
                    </a:p>
                  </a:txBody>
                  <a:tcPr marL="0" marR="0" marT="7620" marB="0">
                    <a:lnB w="6350">
                      <a:solidFill>
                        <a:srgbClr val="231F20"/>
                      </a:solidFill>
                      <a:prstDash val="solid"/>
                    </a:lnB>
                  </a:tcPr>
                </a:tc>
                <a:tc>
                  <a:txBody>
                    <a:bodyPr/>
                    <a:lstStyle/>
                    <a:p>
                      <a:pPr marL="20320">
                        <a:lnSpc>
                          <a:spcPct val="100000"/>
                        </a:lnSpc>
                        <a:spcBef>
                          <a:spcPts val="210"/>
                        </a:spcBef>
                      </a:pPr>
                      <a:r>
                        <a:rPr sz="650" spc="5" dirty="0">
                          <a:solidFill>
                            <a:srgbClr val="171514"/>
                          </a:solidFill>
                          <a:latin typeface="Microsoft Sans Serif"/>
                          <a:cs typeface="Microsoft Sans Serif"/>
                        </a:rPr>
                        <a:t>0.126</a:t>
                      </a:r>
                      <a:endParaRPr sz="650">
                        <a:latin typeface="Microsoft Sans Serif"/>
                        <a:cs typeface="Microsoft Sans Serif"/>
                      </a:endParaRPr>
                    </a:p>
                  </a:txBody>
                  <a:tcPr marL="0" marR="0" marT="26670" marB="0">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231F20"/>
                      </a:solidFill>
                      <a:prstDash val="solid"/>
                    </a:lnB>
                  </a:tcPr>
                </a:tc>
                <a:tc>
                  <a:txBody>
                    <a:bodyPr/>
                    <a:lstStyle/>
                    <a:p>
                      <a:pPr marL="50165">
                        <a:lnSpc>
                          <a:spcPct val="100000"/>
                        </a:lnSpc>
                        <a:spcBef>
                          <a:spcPts val="210"/>
                        </a:spcBef>
                      </a:pPr>
                      <a:r>
                        <a:rPr sz="650" spc="5" dirty="0">
                          <a:solidFill>
                            <a:srgbClr val="171514"/>
                          </a:solidFill>
                          <a:latin typeface="Microsoft Sans Serif"/>
                          <a:cs typeface="Microsoft Sans Serif"/>
                        </a:rPr>
                        <a:t>1.632</a:t>
                      </a:r>
                      <a:endParaRPr sz="650">
                        <a:latin typeface="Microsoft Sans Serif"/>
                        <a:cs typeface="Microsoft Sans Serif"/>
                      </a:endParaRPr>
                    </a:p>
                  </a:txBody>
                  <a:tcPr marL="0" marR="0" marT="26670" marB="0">
                    <a:lnB w="6350">
                      <a:solidFill>
                        <a:srgbClr val="231F20"/>
                      </a:solidFill>
                      <a:prstDash val="solid"/>
                    </a:lnB>
                  </a:tcPr>
                </a:tc>
                <a:tc>
                  <a:txBody>
                    <a:bodyPr/>
                    <a:lstStyle/>
                    <a:p>
                      <a:pPr marL="1270" algn="ctr">
                        <a:lnSpc>
                          <a:spcPct val="100000"/>
                        </a:lnSpc>
                        <a:spcBef>
                          <a:spcPts val="210"/>
                        </a:spcBef>
                      </a:pPr>
                      <a:r>
                        <a:rPr sz="650" spc="5" dirty="0">
                          <a:solidFill>
                            <a:srgbClr val="171514"/>
                          </a:solidFill>
                          <a:latin typeface="Microsoft Sans Serif"/>
                          <a:cs typeface="Microsoft Sans Serif"/>
                        </a:rPr>
                        <a:t>2.092</a:t>
                      </a:r>
                      <a:endParaRPr sz="650">
                        <a:latin typeface="Microsoft Sans Serif"/>
                        <a:cs typeface="Microsoft Sans Serif"/>
                      </a:endParaRPr>
                    </a:p>
                  </a:txBody>
                  <a:tcPr marL="0" marR="0" marT="26670" marB="0">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lnB w="6350">
                      <a:solidFill>
                        <a:srgbClr val="231F20"/>
                      </a:solidFill>
                      <a:prstDash val="solid"/>
                    </a:lnB>
                  </a:tcPr>
                </a:tc>
                <a:tc>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38"/>
                  </a:ext>
                </a:extLst>
              </a:tr>
              <a:tr h="269663">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marR="3175">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a:lnSpc>
                          <a:spcPct val="100000"/>
                        </a:lnSpc>
                      </a:pPr>
                      <a:endParaRPr sz="600">
                        <a:latin typeface="Times New Roman"/>
                        <a:cs typeface="Times New Roman"/>
                      </a:endParaRPr>
                    </a:p>
                  </a:txBody>
                  <a:tcPr marL="0" marR="0" marT="0" marB="0">
                    <a:lnT w="6350">
                      <a:solidFill>
                        <a:srgbClr val="231F20"/>
                      </a:solidFill>
                      <a:prstDash val="solid"/>
                    </a:lnT>
                  </a:tcPr>
                </a:tc>
                <a:tc>
                  <a:txBody>
                    <a:bodyPr/>
                    <a:lstStyle/>
                    <a:p>
                      <a:pPr marL="118745">
                        <a:lnSpc>
                          <a:spcPts val="1065"/>
                        </a:lnSpc>
                        <a:spcBef>
                          <a:spcPts val="960"/>
                        </a:spcBef>
                      </a:pPr>
                      <a:r>
                        <a:rPr sz="900" b="1" spc="10" dirty="0">
                          <a:solidFill>
                            <a:srgbClr val="171514"/>
                          </a:solidFill>
                          <a:latin typeface="Arial"/>
                          <a:cs typeface="Arial"/>
                        </a:rPr>
                        <a:t>163</a:t>
                      </a:r>
                      <a:endParaRPr sz="900">
                        <a:latin typeface="Arial"/>
                        <a:cs typeface="Arial"/>
                      </a:endParaRPr>
                    </a:p>
                  </a:txBody>
                  <a:tcPr marL="0" marR="0" marT="121920" marB="0"/>
                </a:tc>
                <a:extLst>
                  <a:ext uri="{0D108BD9-81ED-4DB2-BD59-A6C34878D82A}">
                    <a16:rowId xmlns:a16="http://schemas.microsoft.com/office/drawing/2014/main" val="10039"/>
                  </a:ext>
                </a:extLst>
              </a:tr>
            </a:tbl>
          </a:graphicData>
        </a:graphic>
      </p:graphicFrame>
      <p:sp>
        <p:nvSpPr>
          <p:cNvPr id="4" name="object 4"/>
          <p:cNvSpPr/>
          <p:nvPr/>
        </p:nvSpPr>
        <p:spPr>
          <a:xfrm>
            <a:off x="5652801" y="1588102"/>
            <a:ext cx="3676650" cy="0"/>
          </a:xfrm>
          <a:custGeom>
            <a:avLst/>
            <a:gdLst/>
            <a:ahLst/>
            <a:cxnLst/>
            <a:rect l="l" t="t" r="r" b="b"/>
            <a:pathLst>
              <a:path w="3676650">
                <a:moveTo>
                  <a:pt x="0" y="0"/>
                </a:moveTo>
                <a:lnTo>
                  <a:pt x="3676650" y="0"/>
                </a:lnTo>
              </a:path>
            </a:pathLst>
          </a:custGeom>
          <a:ln w="6350">
            <a:solidFill>
              <a:srgbClr val="231F20"/>
            </a:solidFill>
          </a:ln>
        </p:spPr>
        <p:txBody>
          <a:bodyPr wrap="square" lIns="0" tIns="0" rIns="0" bIns="0" rtlCol="0"/>
          <a:lstStyle/>
          <a:p>
            <a:endParaRPr/>
          </a:p>
        </p:txBody>
      </p:sp>
      <p:sp>
        <p:nvSpPr>
          <p:cNvPr id="5" name="object 5"/>
          <p:cNvSpPr txBox="1"/>
          <p:nvPr/>
        </p:nvSpPr>
        <p:spPr>
          <a:xfrm>
            <a:off x="5337176" y="883811"/>
            <a:ext cx="3023235" cy="269240"/>
          </a:xfrm>
          <a:prstGeom prst="rect">
            <a:avLst/>
          </a:prstGeom>
        </p:spPr>
        <p:txBody>
          <a:bodyPr vert="horz" wrap="square" lIns="0" tIns="12700" rIns="0" bIns="0" rtlCol="0">
            <a:spAutoFit/>
          </a:bodyPr>
          <a:lstStyle/>
          <a:p>
            <a:pPr marL="12700">
              <a:spcBef>
                <a:spcPts val="100"/>
              </a:spcBef>
            </a:pPr>
            <a:r>
              <a:rPr sz="1600" spc="35" dirty="0">
                <a:solidFill>
                  <a:srgbClr val="171514"/>
                </a:solidFill>
                <a:latin typeface="Microsoft Sans Serif"/>
                <a:cs typeface="Microsoft Sans Serif"/>
              </a:rPr>
              <a:t>Apéndice</a:t>
            </a:r>
            <a:r>
              <a:rPr sz="1600" spc="-25" dirty="0">
                <a:solidFill>
                  <a:srgbClr val="171514"/>
                </a:solidFill>
                <a:latin typeface="Microsoft Sans Serif"/>
                <a:cs typeface="Microsoft Sans Serif"/>
              </a:rPr>
              <a:t> </a:t>
            </a:r>
            <a:r>
              <a:rPr sz="1600" spc="-35" dirty="0">
                <a:solidFill>
                  <a:srgbClr val="171514"/>
                </a:solidFill>
                <a:latin typeface="Microsoft Sans Serif"/>
                <a:cs typeface="Microsoft Sans Serif"/>
              </a:rPr>
              <a:t>A:</a:t>
            </a:r>
            <a:r>
              <a:rPr sz="1600" spc="-20" dirty="0">
                <a:solidFill>
                  <a:srgbClr val="171514"/>
                </a:solidFill>
                <a:latin typeface="Microsoft Sans Serif"/>
                <a:cs typeface="Microsoft Sans Serif"/>
              </a:rPr>
              <a:t> </a:t>
            </a:r>
            <a:r>
              <a:rPr sz="1600" spc="30" dirty="0">
                <a:solidFill>
                  <a:srgbClr val="171514"/>
                </a:solidFill>
                <a:latin typeface="Microsoft Sans Serif"/>
                <a:cs typeface="Microsoft Sans Serif"/>
              </a:rPr>
              <a:t>Tamaños</a:t>
            </a:r>
            <a:r>
              <a:rPr sz="1600" spc="-20" dirty="0">
                <a:solidFill>
                  <a:srgbClr val="171514"/>
                </a:solidFill>
                <a:latin typeface="Microsoft Sans Serif"/>
                <a:cs typeface="Microsoft Sans Serif"/>
              </a:rPr>
              <a:t> </a:t>
            </a:r>
            <a:r>
              <a:rPr sz="1600" spc="50" dirty="0">
                <a:solidFill>
                  <a:srgbClr val="171514"/>
                </a:solidFill>
                <a:latin typeface="Microsoft Sans Serif"/>
                <a:cs typeface="Microsoft Sans Serif"/>
              </a:rPr>
              <a:t>de</a:t>
            </a:r>
            <a:r>
              <a:rPr sz="1600" spc="-25" dirty="0">
                <a:solidFill>
                  <a:srgbClr val="171514"/>
                </a:solidFill>
                <a:latin typeface="Microsoft Sans Serif"/>
                <a:cs typeface="Microsoft Sans Serif"/>
              </a:rPr>
              <a:t> </a:t>
            </a:r>
            <a:r>
              <a:rPr sz="1600" spc="15" dirty="0">
                <a:solidFill>
                  <a:srgbClr val="171514"/>
                </a:solidFill>
                <a:latin typeface="Microsoft Sans Serif"/>
                <a:cs typeface="Microsoft Sans Serif"/>
              </a:rPr>
              <a:t>cables</a:t>
            </a:r>
            <a:endParaRPr sz="1600">
              <a:latin typeface="Microsoft Sans Serif"/>
              <a:cs typeface="Microsoft Sans Serif"/>
            </a:endParaRPr>
          </a:p>
        </p:txBody>
      </p:sp>
      <p:sp>
        <p:nvSpPr>
          <p:cNvPr id="6" name="object 6"/>
          <p:cNvSpPr txBox="1"/>
          <p:nvPr/>
        </p:nvSpPr>
        <p:spPr>
          <a:xfrm>
            <a:off x="5640102" y="1638357"/>
            <a:ext cx="2520315" cy="312906"/>
          </a:xfrm>
          <a:prstGeom prst="rect">
            <a:avLst/>
          </a:prstGeom>
        </p:spPr>
        <p:txBody>
          <a:bodyPr vert="horz" wrap="square" lIns="0" tIns="48260" rIns="0" bIns="0" rtlCol="0">
            <a:spAutoFit/>
          </a:bodyPr>
          <a:lstStyle/>
          <a:p>
            <a:pPr marL="12700">
              <a:spcBef>
                <a:spcPts val="380"/>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5" dirty="0">
                <a:solidFill>
                  <a:srgbClr val="171514"/>
                </a:solidFill>
                <a:latin typeface="Arial"/>
                <a:cs typeface="Arial"/>
              </a:rPr>
              <a:t>A.1</a:t>
            </a:r>
            <a:endParaRPr sz="850" dirty="0">
              <a:latin typeface="Arial"/>
              <a:cs typeface="Arial"/>
            </a:endParaRPr>
          </a:p>
          <a:p>
            <a:pPr marL="12700">
              <a:spcBef>
                <a:spcPts val="229"/>
              </a:spcBef>
            </a:pPr>
            <a:r>
              <a:rPr sz="700" spc="10" dirty="0">
                <a:solidFill>
                  <a:srgbClr val="171514"/>
                </a:solidFill>
                <a:latin typeface="Microsoft Sans Serif"/>
                <a:cs typeface="Microsoft Sans Serif"/>
              </a:rPr>
              <a:t>Área</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transversal</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spc="-5" dirty="0">
                <a:solidFill>
                  <a:srgbClr val="171514"/>
                </a:solidFill>
                <a:latin typeface="Microsoft Sans Serif"/>
                <a:cs typeface="Microsoft Sans Serif"/>
              </a:rPr>
              <a:t> </a:t>
            </a:r>
            <a:r>
              <a:rPr sz="700" spc="35" dirty="0" err="1" smtClean="0">
                <a:solidFill>
                  <a:srgbClr val="171514"/>
                </a:solidFill>
                <a:latin typeface="Microsoft Sans Serif"/>
                <a:cs typeface="Microsoft Sans Serif"/>
              </a:rPr>
              <a:t>diá</a:t>
            </a:r>
            <a:r>
              <a:rPr lang="es-ES" sz="700" spc="35" dirty="0" smtClean="0">
                <a:solidFill>
                  <a:srgbClr val="171514"/>
                </a:solidFill>
                <a:latin typeface="Microsoft Sans Serif"/>
                <a:cs typeface="Microsoft Sans Serif"/>
              </a:rPr>
              <a:t>m</a:t>
            </a:r>
            <a:r>
              <a:rPr sz="700" dirty="0" smtClean="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conductores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cobre</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(AWG)</a:t>
            </a:r>
            <a:endParaRPr sz="700" dirty="0">
              <a:latin typeface="Microsoft Sans Serif"/>
              <a:cs typeface="Microsoft Sans Serif"/>
            </a:endParaRP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495927" y="803273"/>
            <a:ext cx="3990975" cy="0"/>
          </a:xfrm>
          <a:custGeom>
            <a:avLst/>
            <a:gdLst/>
            <a:ahLst/>
            <a:cxnLst/>
            <a:rect l="l" t="t" r="r" b="b"/>
            <a:pathLst>
              <a:path w="3990975">
                <a:moveTo>
                  <a:pt x="0" y="0"/>
                </a:moveTo>
                <a:lnTo>
                  <a:pt x="3990403" y="0"/>
                </a:lnTo>
              </a:path>
            </a:pathLst>
          </a:custGeom>
          <a:ln w="6350">
            <a:solidFill>
              <a:srgbClr val="231F20"/>
            </a:solidFill>
          </a:ln>
        </p:spPr>
        <p:txBody>
          <a:bodyPr wrap="square" lIns="0" tIns="0" rIns="0" bIns="0" rtlCol="0"/>
          <a:lstStyle/>
          <a:p>
            <a:endParaRPr/>
          </a:p>
        </p:txBody>
      </p:sp>
      <p:sp>
        <p:nvSpPr>
          <p:cNvPr id="3" name="object 3"/>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164</a:t>
            </a:r>
            <a:endParaRPr sz="900">
              <a:latin typeface="Arial"/>
              <a:cs typeface="Arial"/>
            </a:endParaRPr>
          </a:p>
        </p:txBody>
      </p:sp>
      <p:sp>
        <p:nvSpPr>
          <p:cNvPr id="4" name="object 4"/>
          <p:cNvSpPr txBox="1"/>
          <p:nvPr/>
        </p:nvSpPr>
        <p:spPr>
          <a:xfrm>
            <a:off x="8385425" y="428631"/>
            <a:ext cx="1243330" cy="112851"/>
          </a:xfrm>
          <a:prstGeom prst="rect">
            <a:avLst/>
          </a:prstGeom>
        </p:spPr>
        <p:txBody>
          <a:bodyPr vert="horz" wrap="square" lIns="0" tIns="12700" rIns="0" bIns="0" rtlCol="0">
            <a:spAutoFit/>
          </a:bodyPr>
          <a:lstStyle/>
          <a:p>
            <a:pPr marL="12700">
              <a:spcBef>
                <a:spcPts val="100"/>
              </a:spcBef>
            </a:pPr>
            <a:r>
              <a:rPr sz="650" spc="10" dirty="0">
                <a:solidFill>
                  <a:srgbClr val="171514"/>
                </a:solidFill>
                <a:latin typeface="Microsoft Sans Serif"/>
                <a:cs typeface="Microsoft Sans Serif"/>
              </a:rPr>
              <a:t>Apéndice</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A:</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Tamaños</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cables</a:t>
            </a:r>
            <a:endParaRPr sz="650">
              <a:latin typeface="Microsoft Sans Serif"/>
              <a:cs typeface="Microsoft Sans Serif"/>
            </a:endParaRPr>
          </a:p>
        </p:txBody>
      </p:sp>
      <p:sp>
        <p:nvSpPr>
          <p:cNvPr id="5" name="object 5"/>
          <p:cNvSpPr txBox="1"/>
          <p:nvPr/>
        </p:nvSpPr>
        <p:spPr>
          <a:xfrm>
            <a:off x="5483226" y="823509"/>
            <a:ext cx="3658870" cy="766445"/>
          </a:xfrm>
          <a:prstGeom prst="rect">
            <a:avLst/>
          </a:prstGeom>
        </p:spPr>
        <p:txBody>
          <a:bodyPr vert="horz" wrap="square" lIns="0" tIns="78105" rIns="0" bIns="0" rtlCol="0">
            <a:spAutoFit/>
          </a:bodyPr>
          <a:lstStyle/>
          <a:p>
            <a:pPr marL="12700">
              <a:spcBef>
                <a:spcPts val="615"/>
              </a:spcBef>
            </a:pPr>
            <a:r>
              <a:rPr sz="850" b="1" spc="-35" dirty="0">
                <a:solidFill>
                  <a:srgbClr val="171514"/>
                </a:solidFill>
                <a:latin typeface="Arial"/>
                <a:cs typeface="Arial"/>
              </a:rPr>
              <a:t>TABLA</a:t>
            </a:r>
            <a:r>
              <a:rPr sz="850" b="1" spc="-20" dirty="0">
                <a:solidFill>
                  <a:srgbClr val="171514"/>
                </a:solidFill>
                <a:latin typeface="Arial"/>
                <a:cs typeface="Arial"/>
              </a:rPr>
              <a:t> </a:t>
            </a:r>
            <a:r>
              <a:rPr sz="850" b="1" spc="-5" dirty="0">
                <a:solidFill>
                  <a:srgbClr val="171514"/>
                </a:solidFill>
                <a:latin typeface="Arial"/>
                <a:cs typeface="Arial"/>
              </a:rPr>
              <a:t>A.2</a:t>
            </a:r>
            <a:endParaRPr sz="850">
              <a:latin typeface="Arial"/>
              <a:cs typeface="Arial"/>
            </a:endParaRPr>
          </a:p>
          <a:p>
            <a:pPr marL="12700">
              <a:spcBef>
                <a:spcPts val="455"/>
              </a:spcBef>
            </a:pPr>
            <a:r>
              <a:rPr sz="750" b="1" spc="20" dirty="0">
                <a:solidFill>
                  <a:srgbClr val="171514"/>
                </a:solidFill>
                <a:latin typeface="Arial"/>
                <a:cs typeface="Arial"/>
              </a:rPr>
              <a:t>Área</a:t>
            </a:r>
            <a:r>
              <a:rPr sz="750" b="1" spc="-15" dirty="0">
                <a:solidFill>
                  <a:srgbClr val="171514"/>
                </a:solidFill>
                <a:latin typeface="Arial"/>
                <a:cs typeface="Arial"/>
              </a:rPr>
              <a:t> </a:t>
            </a:r>
            <a:r>
              <a:rPr sz="750" b="1" spc="20" dirty="0">
                <a:solidFill>
                  <a:srgbClr val="171514"/>
                </a:solidFill>
                <a:latin typeface="Arial"/>
                <a:cs typeface="Arial"/>
              </a:rPr>
              <a:t>de</a:t>
            </a:r>
            <a:r>
              <a:rPr sz="750" b="1" spc="-10" dirty="0">
                <a:solidFill>
                  <a:srgbClr val="171514"/>
                </a:solidFill>
                <a:latin typeface="Arial"/>
                <a:cs typeface="Arial"/>
              </a:rPr>
              <a:t> </a:t>
            </a:r>
            <a:r>
              <a:rPr sz="750" b="1" spc="25" dirty="0">
                <a:solidFill>
                  <a:srgbClr val="171514"/>
                </a:solidFill>
                <a:latin typeface="Arial"/>
                <a:cs typeface="Arial"/>
              </a:rPr>
              <a:t>la</a:t>
            </a:r>
            <a:r>
              <a:rPr sz="750" b="1" spc="-10" dirty="0">
                <a:solidFill>
                  <a:srgbClr val="171514"/>
                </a:solidFill>
                <a:latin typeface="Arial"/>
                <a:cs typeface="Arial"/>
              </a:rPr>
              <a:t> </a:t>
            </a:r>
            <a:r>
              <a:rPr sz="750" b="1" spc="-5" dirty="0">
                <a:solidFill>
                  <a:srgbClr val="171514"/>
                </a:solidFill>
                <a:latin typeface="Arial"/>
                <a:cs typeface="Arial"/>
              </a:rPr>
              <a:t>sección</a:t>
            </a:r>
            <a:r>
              <a:rPr sz="750" b="1" spc="-10" dirty="0">
                <a:solidFill>
                  <a:srgbClr val="171514"/>
                </a:solidFill>
                <a:latin typeface="Arial"/>
                <a:cs typeface="Arial"/>
              </a:rPr>
              <a:t> </a:t>
            </a:r>
            <a:r>
              <a:rPr sz="750" b="1" spc="20" dirty="0">
                <a:solidFill>
                  <a:srgbClr val="171514"/>
                </a:solidFill>
                <a:latin typeface="Arial"/>
                <a:cs typeface="Arial"/>
              </a:rPr>
              <a:t>transversal</a:t>
            </a:r>
            <a:r>
              <a:rPr sz="750" b="1" spc="-10" dirty="0">
                <a:solidFill>
                  <a:srgbClr val="171514"/>
                </a:solidFill>
                <a:latin typeface="Arial"/>
                <a:cs typeface="Arial"/>
              </a:rPr>
              <a:t> </a:t>
            </a:r>
            <a:r>
              <a:rPr sz="750" b="1" spc="20" dirty="0">
                <a:solidFill>
                  <a:srgbClr val="171514"/>
                </a:solidFill>
                <a:latin typeface="Arial"/>
                <a:cs typeface="Arial"/>
              </a:rPr>
              <a:t>de</a:t>
            </a:r>
            <a:r>
              <a:rPr sz="750" b="1" spc="-10" dirty="0">
                <a:solidFill>
                  <a:srgbClr val="171514"/>
                </a:solidFill>
                <a:latin typeface="Arial"/>
                <a:cs typeface="Arial"/>
              </a:rPr>
              <a:t> los </a:t>
            </a:r>
            <a:r>
              <a:rPr sz="750" b="1" spc="10" dirty="0">
                <a:solidFill>
                  <a:srgbClr val="171514"/>
                </a:solidFill>
                <a:latin typeface="Arial"/>
                <a:cs typeface="Arial"/>
              </a:rPr>
              <a:t>conductores</a:t>
            </a:r>
            <a:r>
              <a:rPr sz="750" b="1" spc="-15" dirty="0">
                <a:solidFill>
                  <a:srgbClr val="171514"/>
                </a:solidFill>
                <a:latin typeface="Arial"/>
                <a:cs typeface="Arial"/>
              </a:rPr>
              <a:t> </a:t>
            </a:r>
            <a:r>
              <a:rPr sz="750" b="1" spc="20" dirty="0">
                <a:solidFill>
                  <a:srgbClr val="171514"/>
                </a:solidFill>
                <a:latin typeface="Arial"/>
                <a:cs typeface="Arial"/>
              </a:rPr>
              <a:t>de</a:t>
            </a:r>
            <a:r>
              <a:rPr sz="750" b="1" spc="-10" dirty="0">
                <a:solidFill>
                  <a:srgbClr val="171514"/>
                </a:solidFill>
                <a:latin typeface="Arial"/>
                <a:cs typeface="Arial"/>
              </a:rPr>
              <a:t> </a:t>
            </a:r>
            <a:r>
              <a:rPr sz="750" b="1" spc="10" dirty="0">
                <a:solidFill>
                  <a:srgbClr val="171514"/>
                </a:solidFill>
                <a:latin typeface="Arial"/>
                <a:cs typeface="Arial"/>
              </a:rPr>
              <a:t>cobre</a:t>
            </a:r>
            <a:r>
              <a:rPr sz="750" b="1" spc="-10" dirty="0">
                <a:solidFill>
                  <a:srgbClr val="171514"/>
                </a:solidFill>
                <a:latin typeface="Arial"/>
                <a:cs typeface="Arial"/>
              </a:rPr>
              <a:t> </a:t>
            </a:r>
            <a:r>
              <a:rPr sz="750" b="1" spc="10" dirty="0">
                <a:solidFill>
                  <a:srgbClr val="171514"/>
                </a:solidFill>
                <a:latin typeface="Arial"/>
                <a:cs typeface="Arial"/>
              </a:rPr>
              <a:t>según</a:t>
            </a:r>
            <a:r>
              <a:rPr sz="750" b="1" spc="-10" dirty="0">
                <a:solidFill>
                  <a:srgbClr val="171514"/>
                </a:solidFill>
                <a:latin typeface="Arial"/>
                <a:cs typeface="Arial"/>
              </a:rPr>
              <a:t> </a:t>
            </a:r>
            <a:r>
              <a:rPr sz="750" b="1" spc="20" dirty="0">
                <a:solidFill>
                  <a:srgbClr val="171514"/>
                </a:solidFill>
                <a:latin typeface="Arial"/>
                <a:cs typeface="Arial"/>
              </a:rPr>
              <a:t>el</a:t>
            </a:r>
            <a:r>
              <a:rPr sz="750" b="1" spc="-10" dirty="0">
                <a:solidFill>
                  <a:srgbClr val="171514"/>
                </a:solidFill>
                <a:latin typeface="Arial"/>
                <a:cs typeface="Arial"/>
              </a:rPr>
              <a:t> </a:t>
            </a:r>
            <a:r>
              <a:rPr sz="750" b="1" spc="30" dirty="0">
                <a:solidFill>
                  <a:srgbClr val="171514"/>
                </a:solidFill>
                <a:latin typeface="Arial"/>
                <a:cs typeface="Arial"/>
              </a:rPr>
              <a:t>alemán,</a:t>
            </a:r>
            <a:r>
              <a:rPr sz="450" b="1" spc="30" dirty="0">
                <a:solidFill>
                  <a:srgbClr val="171514"/>
                </a:solidFill>
                <a:latin typeface="Arial"/>
                <a:cs typeface="Arial"/>
              </a:rPr>
              <a:t>a</a:t>
            </a:r>
            <a:endParaRPr sz="450">
              <a:latin typeface="Arial"/>
              <a:cs typeface="Arial"/>
            </a:endParaRPr>
          </a:p>
          <a:p>
            <a:pPr marL="12700">
              <a:spcBef>
                <a:spcPts val="575"/>
              </a:spcBef>
            </a:pPr>
            <a:r>
              <a:rPr sz="650" b="1" spc="10" dirty="0">
                <a:solidFill>
                  <a:srgbClr val="171514"/>
                </a:solidFill>
                <a:latin typeface="Arial"/>
                <a:cs typeface="Arial"/>
              </a:rPr>
              <a:t>Británico,</a:t>
            </a:r>
            <a:r>
              <a:rPr sz="400" b="1" spc="10" dirty="0">
                <a:solidFill>
                  <a:srgbClr val="171514"/>
                </a:solidFill>
                <a:latin typeface="Arial"/>
                <a:cs typeface="Arial"/>
              </a:rPr>
              <a:t>b</a:t>
            </a:r>
            <a:r>
              <a:rPr sz="650" b="1" spc="10" dirty="0">
                <a:solidFill>
                  <a:srgbClr val="171514"/>
                </a:solidFill>
                <a:latin typeface="Arial"/>
                <a:cs typeface="Arial"/>
              </a:rPr>
              <a:t>y</a:t>
            </a:r>
            <a:r>
              <a:rPr sz="650" b="1" spc="-25" dirty="0">
                <a:solidFill>
                  <a:srgbClr val="171514"/>
                </a:solidFill>
                <a:latin typeface="Arial"/>
                <a:cs typeface="Arial"/>
              </a:rPr>
              <a:t> </a:t>
            </a:r>
            <a:r>
              <a:rPr sz="650" b="1" spc="-5" dirty="0">
                <a:solidFill>
                  <a:srgbClr val="171514"/>
                </a:solidFill>
                <a:latin typeface="Arial"/>
                <a:cs typeface="Arial"/>
              </a:rPr>
              <a:t>Estados</a:t>
            </a:r>
            <a:r>
              <a:rPr sz="650" b="1" spc="-20" dirty="0">
                <a:solidFill>
                  <a:srgbClr val="171514"/>
                </a:solidFill>
                <a:latin typeface="Arial"/>
                <a:cs typeface="Arial"/>
              </a:rPr>
              <a:t> </a:t>
            </a:r>
            <a:r>
              <a:rPr sz="650" b="1" spc="5" dirty="0">
                <a:solidFill>
                  <a:srgbClr val="171514"/>
                </a:solidFill>
                <a:latin typeface="Arial"/>
                <a:cs typeface="Arial"/>
              </a:rPr>
              <a:t>Unidos</a:t>
            </a:r>
            <a:r>
              <a:rPr sz="400" b="1" spc="5" dirty="0">
                <a:solidFill>
                  <a:srgbClr val="171514"/>
                </a:solidFill>
                <a:latin typeface="Arial"/>
                <a:cs typeface="Arial"/>
              </a:rPr>
              <a:t>C</a:t>
            </a:r>
            <a:r>
              <a:rPr sz="650" b="1" spc="5" dirty="0">
                <a:solidFill>
                  <a:srgbClr val="171514"/>
                </a:solidFill>
                <a:latin typeface="Arial"/>
                <a:cs typeface="Arial"/>
              </a:rPr>
              <a:t>Estándares</a:t>
            </a:r>
            <a:endParaRPr sz="650">
              <a:latin typeface="Arial"/>
              <a:cs typeface="Arial"/>
            </a:endParaRPr>
          </a:p>
          <a:p>
            <a:pPr marL="835025" algn="ctr">
              <a:spcBef>
                <a:spcPts val="805"/>
              </a:spcBef>
            </a:pPr>
            <a:r>
              <a:rPr sz="650" b="1" spc="30" dirty="0">
                <a:solidFill>
                  <a:srgbClr val="171514"/>
                </a:solidFill>
                <a:latin typeface="Arial"/>
                <a:cs typeface="Arial"/>
              </a:rPr>
              <a:t>Nominal</a:t>
            </a:r>
            <a:endParaRPr sz="650">
              <a:latin typeface="Arial"/>
              <a:cs typeface="Arial"/>
            </a:endParaRPr>
          </a:p>
        </p:txBody>
      </p:sp>
      <p:graphicFrame>
        <p:nvGraphicFramePr>
          <p:cNvPr id="6" name="object 6"/>
          <p:cNvGraphicFramePr>
            <a:graphicFrameLocks noGrp="1"/>
          </p:cNvGraphicFramePr>
          <p:nvPr/>
        </p:nvGraphicFramePr>
        <p:xfrm>
          <a:off x="5464145" y="1598248"/>
          <a:ext cx="3975733" cy="5331777"/>
        </p:xfrm>
        <a:graphic>
          <a:graphicData uri="http://schemas.openxmlformats.org/drawingml/2006/table">
            <a:tbl>
              <a:tblPr firstRow="1" bandRow="1">
                <a:tableStyleId>{2D5ABB26-0587-4C30-8999-92F81FD0307C}</a:tableStyleId>
              </a:tblPr>
              <a:tblGrid>
                <a:gridCol w="1663064">
                  <a:extLst>
                    <a:ext uri="{9D8B030D-6E8A-4147-A177-3AD203B41FA5}">
                      <a16:colId xmlns:a16="http://schemas.microsoft.com/office/drawing/2014/main" val="20000"/>
                    </a:ext>
                  </a:extLst>
                </a:gridCol>
                <a:gridCol w="1228725">
                  <a:extLst>
                    <a:ext uri="{9D8B030D-6E8A-4147-A177-3AD203B41FA5}">
                      <a16:colId xmlns:a16="http://schemas.microsoft.com/office/drawing/2014/main" val="20001"/>
                    </a:ext>
                  </a:extLst>
                </a:gridCol>
                <a:gridCol w="1083944">
                  <a:extLst>
                    <a:ext uri="{9D8B030D-6E8A-4147-A177-3AD203B41FA5}">
                      <a16:colId xmlns:a16="http://schemas.microsoft.com/office/drawing/2014/main" val="20002"/>
                    </a:ext>
                  </a:extLst>
                </a:gridCol>
              </a:tblGrid>
              <a:tr h="287597">
                <a:tc>
                  <a:txBody>
                    <a:bodyPr/>
                    <a:lstStyle/>
                    <a:p>
                      <a:pPr marL="31750">
                        <a:lnSpc>
                          <a:spcPct val="100000"/>
                        </a:lnSpc>
                        <a:spcBef>
                          <a:spcPts val="50"/>
                        </a:spcBef>
                      </a:pPr>
                      <a:r>
                        <a:rPr sz="750" b="1" spc="20" dirty="0">
                          <a:solidFill>
                            <a:srgbClr val="171514"/>
                          </a:solidFill>
                          <a:latin typeface="Arial"/>
                          <a:cs typeface="Arial"/>
                        </a:rPr>
                        <a:t>Área</a:t>
                      </a:r>
                      <a:r>
                        <a:rPr sz="750" b="1" spc="-35" dirty="0">
                          <a:solidFill>
                            <a:srgbClr val="171514"/>
                          </a:solidFill>
                          <a:latin typeface="Arial"/>
                          <a:cs typeface="Arial"/>
                        </a:rPr>
                        <a:t> </a:t>
                      </a:r>
                      <a:r>
                        <a:rPr sz="750" b="1" spc="20" dirty="0">
                          <a:solidFill>
                            <a:srgbClr val="171514"/>
                          </a:solidFill>
                          <a:latin typeface="Arial"/>
                          <a:cs typeface="Arial"/>
                        </a:rPr>
                        <a:t>transversal</a:t>
                      </a:r>
                      <a:r>
                        <a:rPr sz="750" b="1" spc="-30" dirty="0">
                          <a:solidFill>
                            <a:srgbClr val="171514"/>
                          </a:solidFill>
                          <a:latin typeface="Arial"/>
                          <a:cs typeface="Arial"/>
                        </a:rPr>
                        <a:t> </a:t>
                      </a:r>
                      <a:r>
                        <a:rPr sz="750" b="1" spc="30" dirty="0">
                          <a:solidFill>
                            <a:srgbClr val="171514"/>
                          </a:solidFill>
                          <a:latin typeface="Arial"/>
                          <a:cs typeface="Arial"/>
                        </a:rPr>
                        <a:t>nominal</a:t>
                      </a:r>
                      <a:endParaRPr sz="750" dirty="0">
                        <a:latin typeface="Arial"/>
                        <a:cs typeface="Arial"/>
                      </a:endParaRPr>
                    </a:p>
                    <a:p>
                      <a:pPr marL="31750">
                        <a:lnSpc>
                          <a:spcPct val="100000"/>
                        </a:lnSpc>
                        <a:spcBef>
                          <a:spcPts val="200"/>
                        </a:spcBef>
                      </a:pPr>
                      <a:r>
                        <a:rPr sz="750" b="1" spc="30" dirty="0">
                          <a:solidFill>
                            <a:srgbClr val="171514"/>
                          </a:solidFill>
                          <a:latin typeface="Arial"/>
                          <a:cs typeface="Arial"/>
                        </a:rPr>
                        <a:t>(mm</a:t>
                      </a:r>
                      <a:r>
                        <a:rPr sz="450" b="1" spc="30" dirty="0">
                          <a:solidFill>
                            <a:srgbClr val="171514"/>
                          </a:solidFill>
                          <a:latin typeface="Arial"/>
                          <a:cs typeface="Arial"/>
                        </a:rPr>
                        <a:t>2</a:t>
                      </a:r>
                      <a:r>
                        <a:rPr sz="750" b="1" spc="30" dirty="0">
                          <a:solidFill>
                            <a:srgbClr val="171514"/>
                          </a:solidFill>
                          <a:latin typeface="Arial"/>
                          <a:cs typeface="Arial"/>
                        </a:rPr>
                        <a:t>)</a:t>
                      </a:r>
                      <a:endParaRPr sz="750" dirty="0">
                        <a:latin typeface="Arial"/>
                        <a:cs typeface="Arial"/>
                      </a:endParaRPr>
                    </a:p>
                  </a:txBody>
                  <a:tcPr marL="0" marR="0" marT="6350" marB="0"/>
                </a:tc>
                <a:tc>
                  <a:txBody>
                    <a:bodyPr/>
                    <a:lstStyle/>
                    <a:p>
                      <a:pPr marL="425450">
                        <a:lnSpc>
                          <a:spcPct val="100000"/>
                        </a:lnSpc>
                        <a:spcBef>
                          <a:spcPts val="150"/>
                        </a:spcBef>
                      </a:pPr>
                      <a:r>
                        <a:rPr sz="650" b="1" spc="30" dirty="0" err="1" smtClean="0">
                          <a:solidFill>
                            <a:srgbClr val="171514"/>
                          </a:solidFill>
                          <a:latin typeface="Arial"/>
                          <a:cs typeface="Arial"/>
                        </a:rPr>
                        <a:t>Diá</a:t>
                      </a:r>
                      <a:r>
                        <a:rPr lang="es-ES" sz="650" b="1" spc="30" dirty="0" smtClean="0">
                          <a:solidFill>
                            <a:srgbClr val="171514"/>
                          </a:solidFill>
                          <a:latin typeface="Arial"/>
                          <a:cs typeface="Arial"/>
                        </a:rPr>
                        <a:t>m</a:t>
                      </a:r>
                      <a:endParaRPr sz="650" dirty="0">
                        <a:latin typeface="Arial"/>
                        <a:cs typeface="Arial"/>
                      </a:endParaRPr>
                    </a:p>
                    <a:p>
                      <a:pPr marL="425450">
                        <a:lnSpc>
                          <a:spcPct val="100000"/>
                        </a:lnSpc>
                        <a:spcBef>
                          <a:spcPts val="170"/>
                        </a:spcBef>
                      </a:pPr>
                      <a:r>
                        <a:rPr sz="800" b="1" spc="35" dirty="0">
                          <a:solidFill>
                            <a:srgbClr val="171514"/>
                          </a:solidFill>
                          <a:latin typeface="Arial"/>
                          <a:cs typeface="Arial"/>
                        </a:rPr>
                        <a:t>(mm)</a:t>
                      </a:r>
                      <a:endParaRPr sz="800" dirty="0">
                        <a:latin typeface="Arial"/>
                        <a:cs typeface="Arial"/>
                      </a:endParaRPr>
                    </a:p>
                  </a:txBody>
                  <a:tcPr marL="0" marR="0" marT="19050" marB="0"/>
                </a:tc>
                <a:tc>
                  <a:txBody>
                    <a:bodyPr/>
                    <a:lstStyle/>
                    <a:p>
                      <a:pPr marL="380365" algn="ctr">
                        <a:lnSpc>
                          <a:spcPct val="100000"/>
                        </a:lnSpc>
                        <a:spcBef>
                          <a:spcPts val="350"/>
                        </a:spcBef>
                      </a:pPr>
                      <a:r>
                        <a:rPr sz="450" b="1" dirty="0">
                          <a:solidFill>
                            <a:srgbClr val="171514"/>
                          </a:solidFill>
                          <a:latin typeface="Arial"/>
                          <a:cs typeface="Arial"/>
                        </a:rPr>
                        <a:t>Tamaño</a:t>
                      </a:r>
                      <a:r>
                        <a:rPr sz="450" b="1" spc="-10" dirty="0">
                          <a:solidFill>
                            <a:srgbClr val="171514"/>
                          </a:solidFill>
                          <a:latin typeface="Arial"/>
                          <a:cs typeface="Arial"/>
                        </a:rPr>
                        <a:t> </a:t>
                      </a:r>
                      <a:r>
                        <a:rPr sz="450" b="1" dirty="0">
                          <a:solidFill>
                            <a:srgbClr val="171514"/>
                          </a:solidFill>
                          <a:latin typeface="Arial"/>
                          <a:cs typeface="Arial"/>
                        </a:rPr>
                        <a:t>del</a:t>
                      </a:r>
                      <a:r>
                        <a:rPr sz="450" b="1" spc="-10" dirty="0">
                          <a:solidFill>
                            <a:srgbClr val="171514"/>
                          </a:solidFill>
                          <a:latin typeface="Arial"/>
                          <a:cs typeface="Arial"/>
                        </a:rPr>
                        <a:t> </a:t>
                      </a:r>
                      <a:r>
                        <a:rPr sz="450" b="1" dirty="0">
                          <a:solidFill>
                            <a:srgbClr val="171514"/>
                          </a:solidFill>
                          <a:latin typeface="Arial"/>
                          <a:cs typeface="Arial"/>
                        </a:rPr>
                        <a:t>conductor</a:t>
                      </a:r>
                      <a:endParaRPr sz="450">
                        <a:latin typeface="Arial"/>
                        <a:cs typeface="Arial"/>
                      </a:endParaRPr>
                    </a:p>
                    <a:p>
                      <a:pPr marL="398145" algn="ctr">
                        <a:lnSpc>
                          <a:spcPct val="100000"/>
                        </a:lnSpc>
                        <a:spcBef>
                          <a:spcPts val="360"/>
                        </a:spcBef>
                      </a:pPr>
                      <a:r>
                        <a:rPr sz="650" b="1" spc="10" dirty="0">
                          <a:solidFill>
                            <a:srgbClr val="171514"/>
                          </a:solidFill>
                          <a:latin typeface="Arial"/>
                          <a:cs typeface="Arial"/>
                        </a:rPr>
                        <a:t>Designación</a:t>
                      </a:r>
                      <a:endParaRPr sz="650">
                        <a:latin typeface="Arial"/>
                        <a:cs typeface="Arial"/>
                      </a:endParaRPr>
                    </a:p>
                  </a:txBody>
                  <a:tcPr marL="0" marR="0" marT="44450" marB="0"/>
                </a:tc>
                <a:extLst>
                  <a:ext uri="{0D108BD9-81ED-4DB2-BD59-A6C34878D82A}">
                    <a16:rowId xmlns:a16="http://schemas.microsoft.com/office/drawing/2014/main" val="10000"/>
                  </a:ext>
                </a:extLst>
              </a:tr>
              <a:tr h="155346">
                <a:tc>
                  <a:txBody>
                    <a:bodyPr/>
                    <a:lstStyle/>
                    <a:p>
                      <a:pPr marL="31750">
                        <a:lnSpc>
                          <a:spcPts val="940"/>
                        </a:lnSpc>
                        <a:spcBef>
                          <a:spcPts val="180"/>
                        </a:spcBef>
                      </a:pPr>
                      <a:r>
                        <a:rPr sz="800" spc="5" dirty="0">
                          <a:solidFill>
                            <a:srgbClr val="171514"/>
                          </a:solidFill>
                          <a:latin typeface="Microsoft Sans Serif"/>
                          <a:cs typeface="Microsoft Sans Serif"/>
                        </a:rPr>
                        <a:t>0,65</a:t>
                      </a:r>
                      <a:endParaRPr sz="800">
                        <a:latin typeface="Microsoft Sans Serif"/>
                        <a:cs typeface="Microsoft Sans Serif"/>
                      </a:endParaRPr>
                    </a:p>
                  </a:txBody>
                  <a:tcPr marL="0" marR="0" marT="22860" marB="0"/>
                </a:tc>
                <a:tc>
                  <a:txBody>
                    <a:bodyPr/>
                    <a:lstStyle/>
                    <a:p>
                      <a:pPr marL="539750">
                        <a:lnSpc>
                          <a:spcPts val="940"/>
                        </a:lnSpc>
                        <a:spcBef>
                          <a:spcPts val="180"/>
                        </a:spcBef>
                      </a:pPr>
                      <a:r>
                        <a:rPr sz="800" spc="5" dirty="0">
                          <a:solidFill>
                            <a:srgbClr val="171514"/>
                          </a:solidFill>
                          <a:latin typeface="Microsoft Sans Serif"/>
                          <a:cs typeface="Microsoft Sans Serif"/>
                        </a:rPr>
                        <a:t>1.1</a:t>
                      </a:r>
                      <a:endParaRPr sz="800">
                        <a:latin typeface="Microsoft Sans Serif"/>
                        <a:cs typeface="Microsoft Sans Serif"/>
                      </a:endParaRPr>
                    </a:p>
                  </a:txBody>
                  <a:tcPr marL="0" marR="0" marT="22860" marB="0"/>
                </a:tc>
                <a:tc>
                  <a:txBody>
                    <a:bodyPr/>
                    <a:lstStyle/>
                    <a:p>
                      <a:pPr marL="517525">
                        <a:lnSpc>
                          <a:spcPct val="100000"/>
                        </a:lnSpc>
                        <a:spcBef>
                          <a:spcPts val="280"/>
                        </a:spcBef>
                      </a:pPr>
                      <a:r>
                        <a:rPr sz="700" dirty="0">
                          <a:solidFill>
                            <a:srgbClr val="171514"/>
                          </a:solidFill>
                          <a:latin typeface="Microsoft Sans Serif"/>
                          <a:cs typeface="Microsoft Sans Serif"/>
                        </a:rPr>
                        <a:t>SNB</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3/.020</a:t>
                      </a:r>
                      <a:endParaRPr sz="700">
                        <a:latin typeface="Microsoft Sans Serif"/>
                        <a:cs typeface="Microsoft Sans Serif"/>
                      </a:endParaRPr>
                    </a:p>
                  </a:txBody>
                  <a:tcPr marL="0" marR="0" marT="35560" marB="0"/>
                </a:tc>
                <a:extLst>
                  <a:ext uri="{0D108BD9-81ED-4DB2-BD59-A6C34878D82A}">
                    <a16:rowId xmlns:a16="http://schemas.microsoft.com/office/drawing/2014/main" val="10001"/>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0,65</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0,92</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1/.336</a:t>
                      </a:r>
                      <a:endParaRPr sz="750">
                        <a:latin typeface="Microsoft Sans Serif"/>
                        <a:cs typeface="Microsoft Sans Serif"/>
                      </a:endParaRPr>
                    </a:p>
                  </a:txBody>
                  <a:tcPr marL="0" marR="0" marT="13970" marB="0"/>
                </a:tc>
                <a:extLst>
                  <a:ext uri="{0D108BD9-81ED-4DB2-BD59-A6C34878D82A}">
                    <a16:rowId xmlns:a16="http://schemas.microsoft.com/office/drawing/2014/main" val="10002"/>
                  </a:ext>
                </a:extLst>
              </a:tr>
              <a:tr h="139699">
                <a:tc>
                  <a:txBody>
                    <a:bodyPr/>
                    <a:lstStyle/>
                    <a:p>
                      <a:pPr marL="31750">
                        <a:lnSpc>
                          <a:spcPts val="940"/>
                        </a:lnSpc>
                        <a:spcBef>
                          <a:spcPts val="60"/>
                        </a:spcBef>
                      </a:pPr>
                      <a:r>
                        <a:rPr sz="800" spc="5" dirty="0">
                          <a:solidFill>
                            <a:srgbClr val="171514"/>
                          </a:solidFill>
                          <a:latin typeface="Microsoft Sans Serif"/>
                          <a:cs typeface="Microsoft Sans Serif"/>
                        </a:rPr>
                        <a:t>0.75</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1.02</a:t>
                      </a:r>
                      <a:endParaRPr sz="800">
                        <a:latin typeface="Microsoft Sans Serif"/>
                        <a:cs typeface="Microsoft Sans Serif"/>
                      </a:endParaRPr>
                    </a:p>
                  </a:txBody>
                  <a:tcPr marL="0" marR="0" marT="7620" marB="0"/>
                </a:tc>
                <a:tc>
                  <a:txBody>
                    <a:bodyPr/>
                    <a:lstStyle/>
                    <a:p>
                      <a:pPr marL="517525">
                        <a:lnSpc>
                          <a:spcPts val="940"/>
                        </a:lnSpc>
                        <a:spcBef>
                          <a:spcPts val="60"/>
                        </a:spcBef>
                      </a:pPr>
                      <a:r>
                        <a:rPr sz="800" spc="5" dirty="0">
                          <a:solidFill>
                            <a:srgbClr val="171514"/>
                          </a:solidFill>
                          <a:latin typeface="Microsoft Sans Serif"/>
                          <a:cs typeface="Microsoft Sans Serif"/>
                        </a:rPr>
                        <a:t>0.75</a:t>
                      </a:r>
                      <a:endParaRPr sz="800">
                        <a:latin typeface="Microsoft Sans Serif"/>
                        <a:cs typeface="Microsoft Sans Serif"/>
                      </a:endParaRPr>
                    </a:p>
                  </a:txBody>
                  <a:tcPr marL="0" marR="0" marT="7620" marB="0"/>
                </a:tc>
                <a:extLst>
                  <a:ext uri="{0D108BD9-81ED-4DB2-BD59-A6C34878D82A}">
                    <a16:rowId xmlns:a16="http://schemas.microsoft.com/office/drawing/2014/main" val="10003"/>
                  </a:ext>
                </a:extLst>
              </a:tr>
              <a:tr h="139699">
                <a:tc>
                  <a:txBody>
                    <a:bodyPr/>
                    <a:lstStyle/>
                    <a:p>
                      <a:pPr marL="31750">
                        <a:lnSpc>
                          <a:spcPct val="100000"/>
                        </a:lnSpc>
                        <a:spcBef>
                          <a:spcPts val="210"/>
                        </a:spcBef>
                      </a:pPr>
                      <a:r>
                        <a:rPr sz="650" spc="5" dirty="0">
                          <a:solidFill>
                            <a:srgbClr val="171514"/>
                          </a:solidFill>
                          <a:latin typeface="Microsoft Sans Serif"/>
                          <a:cs typeface="Microsoft Sans Serif"/>
                        </a:rPr>
                        <a:t>0.821</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1.12</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18</a:t>
                      </a:r>
                      <a:endParaRPr sz="750">
                        <a:latin typeface="Microsoft Sans Serif"/>
                        <a:cs typeface="Microsoft Sans Serif"/>
                      </a:endParaRPr>
                    </a:p>
                  </a:txBody>
                  <a:tcPr marL="0" marR="0" marT="13970" marB="0"/>
                </a:tc>
                <a:extLst>
                  <a:ext uri="{0D108BD9-81ED-4DB2-BD59-A6C34878D82A}">
                    <a16:rowId xmlns:a16="http://schemas.microsoft.com/office/drawing/2014/main" val="10004"/>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0.97</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1.2</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1/.044</a:t>
                      </a:r>
                      <a:endParaRPr sz="750">
                        <a:latin typeface="Microsoft Sans Serif"/>
                        <a:cs typeface="Microsoft Sans Serif"/>
                      </a:endParaRPr>
                    </a:p>
                  </a:txBody>
                  <a:tcPr marL="0" marR="0" marT="13970" marB="0"/>
                </a:tc>
                <a:extLst>
                  <a:ext uri="{0D108BD9-81ED-4DB2-BD59-A6C34878D82A}">
                    <a16:rowId xmlns:a16="http://schemas.microsoft.com/office/drawing/2014/main" val="10005"/>
                  </a:ext>
                </a:extLst>
              </a:tr>
              <a:tr h="139700">
                <a:tc>
                  <a:txBody>
                    <a:bodyPr/>
                    <a:lstStyle/>
                    <a:p>
                      <a:pPr marL="31750">
                        <a:lnSpc>
                          <a:spcPts val="940"/>
                        </a:lnSpc>
                        <a:spcBef>
                          <a:spcPts val="6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1.15</a:t>
                      </a:r>
                      <a:endParaRPr sz="800">
                        <a:latin typeface="Microsoft Sans Serif"/>
                        <a:cs typeface="Microsoft Sans Serif"/>
                      </a:endParaRPr>
                    </a:p>
                  </a:txBody>
                  <a:tcPr marL="0" marR="0" marT="7620" marB="0"/>
                </a:tc>
                <a:tc>
                  <a:txBody>
                    <a:bodyPr/>
                    <a:lstStyle/>
                    <a:p>
                      <a:pPr marL="517525">
                        <a:lnSpc>
                          <a:spcPts val="940"/>
                        </a:lnSpc>
                        <a:spcBef>
                          <a:spcPts val="6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7620" marB="0"/>
                </a:tc>
                <a:extLst>
                  <a:ext uri="{0D108BD9-81ED-4DB2-BD59-A6C34878D82A}">
                    <a16:rowId xmlns:a16="http://schemas.microsoft.com/office/drawing/2014/main" val="10006"/>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1.039</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1.58</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17</a:t>
                      </a:r>
                      <a:endParaRPr sz="750">
                        <a:latin typeface="Microsoft Sans Serif"/>
                        <a:cs typeface="Microsoft Sans Serif"/>
                      </a:endParaRPr>
                    </a:p>
                  </a:txBody>
                  <a:tcPr marL="0" marR="0" marT="13970" marB="0"/>
                </a:tc>
                <a:extLst>
                  <a:ext uri="{0D108BD9-81ED-4DB2-BD59-A6C34878D82A}">
                    <a16:rowId xmlns:a16="http://schemas.microsoft.com/office/drawing/2014/main" val="10007"/>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1.29</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1.29</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3/.029</a:t>
                      </a:r>
                      <a:endParaRPr sz="750">
                        <a:latin typeface="Microsoft Sans Serif"/>
                        <a:cs typeface="Microsoft Sans Serif"/>
                      </a:endParaRPr>
                    </a:p>
                  </a:txBody>
                  <a:tcPr marL="0" marR="0" marT="13970" marB="0"/>
                </a:tc>
                <a:extLst>
                  <a:ext uri="{0D108BD9-81ED-4DB2-BD59-A6C34878D82A}">
                    <a16:rowId xmlns:a16="http://schemas.microsoft.com/office/drawing/2014/main" val="10008"/>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1.307</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1.4</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16</a:t>
                      </a:r>
                      <a:endParaRPr sz="750">
                        <a:latin typeface="Microsoft Sans Serif"/>
                        <a:cs typeface="Microsoft Sans Serif"/>
                      </a:endParaRPr>
                    </a:p>
                  </a:txBody>
                  <a:tcPr marL="0" marR="0" marT="13970" marB="0"/>
                </a:tc>
                <a:extLst>
                  <a:ext uri="{0D108BD9-81ED-4DB2-BD59-A6C34878D82A}">
                    <a16:rowId xmlns:a16="http://schemas.microsoft.com/office/drawing/2014/main" val="10009"/>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1.5</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1.65</a:t>
                      </a:r>
                      <a:endParaRPr sz="800">
                        <a:latin typeface="Microsoft Sans Serif"/>
                        <a:cs typeface="Microsoft Sans Serif"/>
                      </a:endParaRPr>
                    </a:p>
                  </a:txBody>
                  <a:tcPr marL="0" marR="0" marT="7620" marB="0"/>
                </a:tc>
                <a:tc>
                  <a:txBody>
                    <a:bodyPr/>
                    <a:lstStyle/>
                    <a:p>
                      <a:pPr marL="517525">
                        <a:lnSpc>
                          <a:spcPts val="940"/>
                        </a:lnSpc>
                        <a:spcBef>
                          <a:spcPts val="60"/>
                        </a:spcBef>
                      </a:pPr>
                      <a:r>
                        <a:rPr sz="800" spc="5" dirty="0">
                          <a:solidFill>
                            <a:srgbClr val="171514"/>
                          </a:solidFill>
                          <a:latin typeface="Microsoft Sans Serif"/>
                          <a:cs typeface="Microsoft Sans Serif"/>
                        </a:rPr>
                        <a:t>1.5</a:t>
                      </a:r>
                      <a:endParaRPr sz="800">
                        <a:latin typeface="Microsoft Sans Serif"/>
                        <a:cs typeface="Microsoft Sans Serif"/>
                      </a:endParaRPr>
                    </a:p>
                  </a:txBody>
                  <a:tcPr marL="0" marR="0" marT="7620" marB="0"/>
                </a:tc>
                <a:extLst>
                  <a:ext uri="{0D108BD9-81ED-4DB2-BD59-A6C34878D82A}">
                    <a16:rowId xmlns:a16="http://schemas.microsoft.com/office/drawing/2014/main" val="10010"/>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1.652</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1.99</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15</a:t>
                      </a:r>
                      <a:endParaRPr sz="750">
                        <a:latin typeface="Microsoft Sans Serif"/>
                        <a:cs typeface="Microsoft Sans Serif"/>
                      </a:endParaRPr>
                    </a:p>
                  </a:txBody>
                  <a:tcPr marL="0" marR="0" marT="13970" marB="0"/>
                </a:tc>
                <a:extLst>
                  <a:ext uri="{0D108BD9-81ED-4DB2-BD59-A6C34878D82A}">
                    <a16:rowId xmlns:a16="http://schemas.microsoft.com/office/drawing/2014/main" val="10011"/>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1.94</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1.63</a:t>
                      </a:r>
                      <a:endParaRPr sz="800">
                        <a:latin typeface="Microsoft Sans Serif"/>
                        <a:cs typeface="Microsoft Sans Serif"/>
                      </a:endParaRPr>
                    </a:p>
                  </a:txBody>
                  <a:tcPr marL="0" marR="0" marT="7620" marB="0"/>
                </a:tc>
                <a:tc>
                  <a:txBody>
                    <a:bodyPr/>
                    <a:lstStyle/>
                    <a:p>
                      <a:pPr marL="517525">
                        <a:lnSpc>
                          <a:spcPct val="100000"/>
                        </a:lnSpc>
                        <a:spcBef>
                          <a:spcPts val="160"/>
                        </a:spcBef>
                      </a:pPr>
                      <a:r>
                        <a:rPr sz="700" dirty="0">
                          <a:solidFill>
                            <a:srgbClr val="171514"/>
                          </a:solidFill>
                          <a:latin typeface="Microsoft Sans Serif"/>
                          <a:cs typeface="Microsoft Sans Serif"/>
                        </a:rPr>
                        <a:t>SNB</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3/.036</a:t>
                      </a:r>
                      <a:endParaRPr sz="700">
                        <a:latin typeface="Microsoft Sans Serif"/>
                        <a:cs typeface="Microsoft Sans Serif"/>
                      </a:endParaRPr>
                    </a:p>
                  </a:txBody>
                  <a:tcPr marL="0" marR="0" marT="20320" marB="0"/>
                </a:tc>
                <a:extLst>
                  <a:ext uri="{0D108BD9-81ED-4DB2-BD59-A6C34878D82A}">
                    <a16:rowId xmlns:a16="http://schemas.microsoft.com/office/drawing/2014/main" val="10012"/>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1.94</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1.85</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1/.064</a:t>
                      </a:r>
                      <a:endParaRPr sz="750">
                        <a:latin typeface="Microsoft Sans Serif"/>
                        <a:cs typeface="Microsoft Sans Serif"/>
                      </a:endParaRPr>
                    </a:p>
                  </a:txBody>
                  <a:tcPr marL="0" marR="0" marT="13970" marB="0"/>
                </a:tc>
                <a:extLst>
                  <a:ext uri="{0D108BD9-81ED-4DB2-BD59-A6C34878D82A}">
                    <a16:rowId xmlns:a16="http://schemas.microsoft.com/office/drawing/2014/main" val="10013"/>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2.083</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1.8</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14</a:t>
                      </a:r>
                      <a:endParaRPr sz="750">
                        <a:latin typeface="Microsoft Sans Serif"/>
                        <a:cs typeface="Microsoft Sans Serif"/>
                      </a:endParaRPr>
                    </a:p>
                  </a:txBody>
                  <a:tcPr marL="0" marR="0" marT="13970" marB="0"/>
                </a:tc>
                <a:extLst>
                  <a:ext uri="{0D108BD9-81ED-4DB2-BD59-A6C34878D82A}">
                    <a16:rowId xmlns:a16="http://schemas.microsoft.com/office/drawing/2014/main" val="10014"/>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2.5</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2.08</a:t>
                      </a:r>
                      <a:endParaRPr sz="800">
                        <a:latin typeface="Microsoft Sans Serif"/>
                        <a:cs typeface="Microsoft Sans Serif"/>
                      </a:endParaRPr>
                    </a:p>
                  </a:txBody>
                  <a:tcPr marL="0" marR="0" marT="7620" marB="0"/>
                </a:tc>
                <a:tc>
                  <a:txBody>
                    <a:bodyPr/>
                    <a:lstStyle/>
                    <a:p>
                      <a:pPr marL="517525">
                        <a:lnSpc>
                          <a:spcPts val="940"/>
                        </a:lnSpc>
                        <a:spcBef>
                          <a:spcPts val="60"/>
                        </a:spcBef>
                      </a:pPr>
                      <a:r>
                        <a:rPr sz="800" spc="5" dirty="0">
                          <a:solidFill>
                            <a:srgbClr val="171514"/>
                          </a:solidFill>
                          <a:latin typeface="Microsoft Sans Serif"/>
                          <a:cs typeface="Microsoft Sans Serif"/>
                        </a:rPr>
                        <a:t>2.5</a:t>
                      </a:r>
                      <a:endParaRPr sz="800">
                        <a:latin typeface="Microsoft Sans Serif"/>
                        <a:cs typeface="Microsoft Sans Serif"/>
                      </a:endParaRPr>
                    </a:p>
                  </a:txBody>
                  <a:tcPr marL="0" marR="0" marT="7620" marB="0"/>
                </a:tc>
                <a:extLst>
                  <a:ext uri="{0D108BD9-81ED-4DB2-BD59-A6C34878D82A}">
                    <a16:rowId xmlns:a16="http://schemas.microsoft.com/office/drawing/2014/main" val="10015"/>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2.625</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2.21</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13</a:t>
                      </a:r>
                      <a:endParaRPr sz="750">
                        <a:latin typeface="Microsoft Sans Serif"/>
                        <a:cs typeface="Microsoft Sans Serif"/>
                      </a:endParaRPr>
                    </a:p>
                  </a:txBody>
                  <a:tcPr marL="0" marR="0" marT="13970" marB="0"/>
                </a:tc>
                <a:extLst>
                  <a:ext uri="{0D108BD9-81ED-4DB2-BD59-A6C34878D82A}">
                    <a16:rowId xmlns:a16="http://schemas.microsoft.com/office/drawing/2014/main" val="10016"/>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2.9</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2.34</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7/.029</a:t>
                      </a:r>
                      <a:endParaRPr sz="750">
                        <a:latin typeface="Microsoft Sans Serif"/>
                        <a:cs typeface="Microsoft Sans Serif"/>
                      </a:endParaRPr>
                    </a:p>
                  </a:txBody>
                  <a:tcPr marL="0" marR="0" marT="13970" marB="0"/>
                </a:tc>
                <a:extLst>
                  <a:ext uri="{0D108BD9-81ED-4DB2-BD59-A6C34878D82A}">
                    <a16:rowId xmlns:a16="http://schemas.microsoft.com/office/drawing/2014/main" val="10017"/>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3.309</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2.3</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12</a:t>
                      </a:r>
                      <a:endParaRPr sz="750">
                        <a:latin typeface="Microsoft Sans Serif"/>
                        <a:cs typeface="Microsoft Sans Serif"/>
                      </a:endParaRPr>
                    </a:p>
                  </a:txBody>
                  <a:tcPr marL="0" marR="0" marT="13970" marB="0"/>
                </a:tc>
                <a:extLst>
                  <a:ext uri="{0D108BD9-81ED-4DB2-BD59-A6C34878D82A}">
                    <a16:rowId xmlns:a16="http://schemas.microsoft.com/office/drawing/2014/main" val="10018"/>
                  </a:ext>
                </a:extLst>
              </a:tr>
              <a:tr h="139700">
                <a:tc>
                  <a:txBody>
                    <a:bodyPr/>
                    <a:lstStyle/>
                    <a:p>
                      <a:pPr marL="31750">
                        <a:lnSpc>
                          <a:spcPts val="940"/>
                        </a:lnSpc>
                        <a:spcBef>
                          <a:spcPts val="60"/>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2.61</a:t>
                      </a:r>
                      <a:endParaRPr sz="800">
                        <a:latin typeface="Microsoft Sans Serif"/>
                        <a:cs typeface="Microsoft Sans Serif"/>
                      </a:endParaRPr>
                    </a:p>
                  </a:txBody>
                  <a:tcPr marL="0" marR="0" marT="7620" marB="0"/>
                </a:tc>
                <a:tc>
                  <a:txBody>
                    <a:bodyPr/>
                    <a:lstStyle/>
                    <a:p>
                      <a:pPr marL="517525">
                        <a:lnSpc>
                          <a:spcPts val="940"/>
                        </a:lnSpc>
                        <a:spcBef>
                          <a:spcPts val="60"/>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7620" marB="0"/>
                </a:tc>
                <a:extLst>
                  <a:ext uri="{0D108BD9-81ED-4DB2-BD59-A6C34878D82A}">
                    <a16:rowId xmlns:a16="http://schemas.microsoft.com/office/drawing/2014/main" val="10019"/>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4.17</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2.75</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11</a:t>
                      </a:r>
                      <a:endParaRPr sz="750">
                        <a:latin typeface="Microsoft Sans Serif"/>
                        <a:cs typeface="Microsoft Sans Serif"/>
                      </a:endParaRPr>
                    </a:p>
                  </a:txBody>
                  <a:tcPr marL="0" marR="0" marT="13970" marB="0"/>
                </a:tc>
                <a:extLst>
                  <a:ext uri="{0D108BD9-81ED-4DB2-BD59-A6C34878D82A}">
                    <a16:rowId xmlns:a16="http://schemas.microsoft.com/office/drawing/2014/main" val="10020"/>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4.52</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2.95</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7/.036</a:t>
                      </a:r>
                      <a:endParaRPr sz="750">
                        <a:latin typeface="Microsoft Sans Serif"/>
                        <a:cs typeface="Microsoft Sans Serif"/>
                      </a:endParaRPr>
                    </a:p>
                  </a:txBody>
                  <a:tcPr marL="0" marR="0" marT="13970" marB="0"/>
                </a:tc>
                <a:extLst>
                  <a:ext uri="{0D108BD9-81ED-4DB2-BD59-A6C34878D82A}">
                    <a16:rowId xmlns:a16="http://schemas.microsoft.com/office/drawing/2014/main" val="10021"/>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5.26</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2.8</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10</a:t>
                      </a:r>
                      <a:endParaRPr sz="750">
                        <a:latin typeface="Microsoft Sans Serif"/>
                        <a:cs typeface="Microsoft Sans Serif"/>
                      </a:endParaRPr>
                    </a:p>
                  </a:txBody>
                  <a:tcPr marL="0" marR="0" marT="13970" marB="0"/>
                </a:tc>
                <a:extLst>
                  <a:ext uri="{0D108BD9-81ED-4DB2-BD59-A6C34878D82A}">
                    <a16:rowId xmlns:a16="http://schemas.microsoft.com/office/drawing/2014/main" val="10022"/>
                  </a:ext>
                </a:extLst>
              </a:tr>
              <a:tr h="139700">
                <a:tc>
                  <a:txBody>
                    <a:bodyPr/>
                    <a:lstStyle/>
                    <a:p>
                      <a:pPr marL="31750">
                        <a:lnSpc>
                          <a:spcPts val="940"/>
                        </a:lnSpc>
                        <a:spcBef>
                          <a:spcPts val="60"/>
                        </a:spcBef>
                      </a:pPr>
                      <a:r>
                        <a:rPr sz="800" dirty="0">
                          <a:solidFill>
                            <a:srgbClr val="171514"/>
                          </a:solidFill>
                          <a:latin typeface="Microsoft Sans Serif"/>
                          <a:cs typeface="Microsoft Sans Serif"/>
                        </a:rPr>
                        <a:t>6</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3.3</a:t>
                      </a:r>
                      <a:endParaRPr sz="800">
                        <a:latin typeface="Microsoft Sans Serif"/>
                        <a:cs typeface="Microsoft Sans Serif"/>
                      </a:endParaRPr>
                    </a:p>
                  </a:txBody>
                  <a:tcPr marL="0" marR="0" marT="7620" marB="0"/>
                </a:tc>
                <a:tc>
                  <a:txBody>
                    <a:bodyPr/>
                    <a:lstStyle/>
                    <a:p>
                      <a:pPr marL="517525">
                        <a:lnSpc>
                          <a:spcPts val="940"/>
                        </a:lnSpc>
                        <a:spcBef>
                          <a:spcPts val="60"/>
                        </a:spcBef>
                      </a:pPr>
                      <a:r>
                        <a:rPr sz="800" dirty="0">
                          <a:solidFill>
                            <a:srgbClr val="171514"/>
                          </a:solidFill>
                          <a:latin typeface="Microsoft Sans Serif"/>
                          <a:cs typeface="Microsoft Sans Serif"/>
                        </a:rPr>
                        <a:t>6</a:t>
                      </a:r>
                      <a:endParaRPr sz="800">
                        <a:latin typeface="Microsoft Sans Serif"/>
                        <a:cs typeface="Microsoft Sans Serif"/>
                      </a:endParaRPr>
                    </a:p>
                  </a:txBody>
                  <a:tcPr marL="0" marR="0" marT="7620" marB="0"/>
                </a:tc>
                <a:extLst>
                  <a:ext uri="{0D108BD9-81ED-4DB2-BD59-A6C34878D82A}">
                    <a16:rowId xmlns:a16="http://schemas.microsoft.com/office/drawing/2014/main" val="10023"/>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6.45</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3.71</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7/.044</a:t>
                      </a:r>
                      <a:endParaRPr sz="750">
                        <a:latin typeface="Microsoft Sans Serif"/>
                        <a:cs typeface="Microsoft Sans Serif"/>
                      </a:endParaRPr>
                    </a:p>
                  </a:txBody>
                  <a:tcPr marL="0" marR="0" marT="13970" marB="0"/>
                </a:tc>
                <a:extLst>
                  <a:ext uri="{0D108BD9-81ED-4DB2-BD59-A6C34878D82A}">
                    <a16:rowId xmlns:a16="http://schemas.microsoft.com/office/drawing/2014/main" val="10024"/>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6.634</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3.97</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9</a:t>
                      </a:r>
                      <a:endParaRPr sz="750">
                        <a:latin typeface="Microsoft Sans Serif"/>
                        <a:cs typeface="Microsoft Sans Serif"/>
                      </a:endParaRPr>
                    </a:p>
                  </a:txBody>
                  <a:tcPr marL="0" marR="0" marT="13970" marB="0"/>
                </a:tc>
                <a:extLst>
                  <a:ext uri="{0D108BD9-81ED-4DB2-BD59-A6C34878D82A}">
                    <a16:rowId xmlns:a16="http://schemas.microsoft.com/office/drawing/2014/main" val="10025"/>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8.366</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3.6</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8</a:t>
                      </a:r>
                      <a:endParaRPr sz="750">
                        <a:latin typeface="Microsoft Sans Serif"/>
                        <a:cs typeface="Microsoft Sans Serif"/>
                      </a:endParaRPr>
                    </a:p>
                  </a:txBody>
                  <a:tcPr marL="0" marR="0" marT="13970" marB="0"/>
                </a:tc>
                <a:extLst>
                  <a:ext uri="{0D108BD9-81ED-4DB2-BD59-A6C34878D82A}">
                    <a16:rowId xmlns:a16="http://schemas.microsoft.com/office/drawing/2014/main" val="10026"/>
                  </a:ext>
                </a:extLst>
              </a:tr>
              <a:tr h="139700">
                <a:tc>
                  <a:txBody>
                    <a:bodyPr/>
                    <a:lstStyle/>
                    <a:p>
                      <a:pPr marL="31750">
                        <a:lnSpc>
                          <a:spcPts val="940"/>
                        </a:lnSpc>
                        <a:spcBef>
                          <a:spcPts val="60"/>
                        </a:spcBef>
                      </a:pPr>
                      <a:r>
                        <a:rPr sz="800" spc="5" dirty="0">
                          <a:solidFill>
                            <a:srgbClr val="171514"/>
                          </a:solidFill>
                          <a:latin typeface="Microsoft Sans Serif"/>
                          <a:cs typeface="Microsoft Sans Serif"/>
                        </a:rPr>
                        <a:t>9.35</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4.17</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7/.052</a:t>
                      </a:r>
                      <a:endParaRPr sz="750">
                        <a:latin typeface="Microsoft Sans Serif"/>
                        <a:cs typeface="Microsoft Sans Serif"/>
                      </a:endParaRPr>
                    </a:p>
                  </a:txBody>
                  <a:tcPr marL="0" marR="0" marT="13970" marB="0"/>
                </a:tc>
                <a:extLst>
                  <a:ext uri="{0D108BD9-81ED-4DB2-BD59-A6C34878D82A}">
                    <a16:rowId xmlns:a16="http://schemas.microsoft.com/office/drawing/2014/main" val="10027"/>
                  </a:ext>
                </a:extLst>
              </a:tr>
              <a:tr h="139700">
                <a:tc>
                  <a:txBody>
                    <a:bodyPr/>
                    <a:lstStyle/>
                    <a:p>
                      <a:pPr marL="31750">
                        <a:lnSpc>
                          <a:spcPts val="940"/>
                        </a:lnSpc>
                        <a:spcBef>
                          <a:spcPts val="6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7620" marB="0"/>
                </a:tc>
                <a:tc>
                  <a:txBody>
                    <a:bodyPr/>
                    <a:lstStyle/>
                    <a:p>
                      <a:pPr marL="539750">
                        <a:lnSpc>
                          <a:spcPts val="940"/>
                        </a:lnSpc>
                        <a:spcBef>
                          <a:spcPts val="60"/>
                        </a:spcBef>
                      </a:pPr>
                      <a:r>
                        <a:rPr sz="800" spc="5" dirty="0">
                          <a:solidFill>
                            <a:srgbClr val="171514"/>
                          </a:solidFill>
                          <a:latin typeface="Microsoft Sans Serif"/>
                          <a:cs typeface="Microsoft Sans Serif"/>
                        </a:rPr>
                        <a:t>4.67</a:t>
                      </a:r>
                      <a:endParaRPr sz="800">
                        <a:latin typeface="Microsoft Sans Serif"/>
                        <a:cs typeface="Microsoft Sans Serif"/>
                      </a:endParaRPr>
                    </a:p>
                  </a:txBody>
                  <a:tcPr marL="0" marR="0" marT="7620" marB="0"/>
                </a:tc>
                <a:tc>
                  <a:txBody>
                    <a:bodyPr/>
                    <a:lstStyle/>
                    <a:p>
                      <a:pPr marL="517525">
                        <a:lnSpc>
                          <a:spcPts val="940"/>
                        </a:lnSpc>
                        <a:spcBef>
                          <a:spcPts val="6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7620" marB="0"/>
                </a:tc>
                <a:extLst>
                  <a:ext uri="{0D108BD9-81ED-4DB2-BD59-A6C34878D82A}">
                    <a16:rowId xmlns:a16="http://schemas.microsoft.com/office/drawing/2014/main" val="10028"/>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10.55</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4.88</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7</a:t>
                      </a:r>
                      <a:endParaRPr sz="750">
                        <a:latin typeface="Microsoft Sans Serif"/>
                        <a:cs typeface="Microsoft Sans Serif"/>
                      </a:endParaRPr>
                    </a:p>
                  </a:txBody>
                  <a:tcPr marL="0" marR="0" marT="13970" marB="0"/>
                </a:tc>
                <a:extLst>
                  <a:ext uri="{0D108BD9-81ED-4DB2-BD59-A6C34878D82A}">
                    <a16:rowId xmlns:a16="http://schemas.microsoft.com/office/drawing/2014/main" val="10029"/>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13.296</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5.2</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6</a:t>
                      </a:r>
                      <a:endParaRPr sz="750">
                        <a:latin typeface="Microsoft Sans Serif"/>
                        <a:cs typeface="Microsoft Sans Serif"/>
                      </a:endParaRPr>
                    </a:p>
                  </a:txBody>
                  <a:tcPr marL="0" marR="0" marT="13970" marB="0"/>
                </a:tc>
                <a:extLst>
                  <a:ext uri="{0D108BD9-81ED-4DB2-BD59-A6C34878D82A}">
                    <a16:rowId xmlns:a16="http://schemas.microsoft.com/office/drawing/2014/main" val="10030"/>
                  </a:ext>
                </a:extLst>
              </a:tr>
              <a:tr h="139700">
                <a:tc>
                  <a:txBody>
                    <a:bodyPr/>
                    <a:lstStyle/>
                    <a:p>
                      <a:pPr marL="31750">
                        <a:lnSpc>
                          <a:spcPct val="100000"/>
                        </a:lnSpc>
                        <a:spcBef>
                          <a:spcPts val="210"/>
                        </a:spcBef>
                      </a:pPr>
                      <a:r>
                        <a:rPr sz="650" spc="5" dirty="0">
                          <a:solidFill>
                            <a:srgbClr val="171514"/>
                          </a:solidFill>
                          <a:latin typeface="Microsoft Sans Serif"/>
                          <a:cs typeface="Microsoft Sans Serif"/>
                        </a:rPr>
                        <a:t>14.52</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5.23</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7/.064</a:t>
                      </a:r>
                      <a:endParaRPr sz="750">
                        <a:latin typeface="Microsoft Sans Serif"/>
                        <a:cs typeface="Microsoft Sans Serif"/>
                      </a:endParaRPr>
                    </a:p>
                  </a:txBody>
                  <a:tcPr marL="0" marR="0" marT="13970" marB="0"/>
                </a:tc>
                <a:extLst>
                  <a:ext uri="{0D108BD9-81ED-4DB2-BD59-A6C34878D82A}">
                    <a16:rowId xmlns:a16="http://schemas.microsoft.com/office/drawing/2014/main" val="10031"/>
                  </a:ext>
                </a:extLst>
              </a:tr>
              <a:tr h="139700">
                <a:tc>
                  <a:txBody>
                    <a:bodyPr/>
                    <a:lstStyle/>
                    <a:p>
                      <a:pPr>
                        <a:lnSpc>
                          <a:spcPct val="100000"/>
                        </a:lnSpc>
                        <a:spcBef>
                          <a:spcPts val="40"/>
                        </a:spcBef>
                      </a:pPr>
                      <a:endParaRPr sz="450">
                        <a:latin typeface="Times New Roman"/>
                        <a:cs typeface="Times New Roman"/>
                      </a:endParaRPr>
                    </a:p>
                    <a:p>
                      <a:pPr marL="31750">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5080" marB="0"/>
                </a:tc>
                <a:tc>
                  <a:txBody>
                    <a:bodyPr/>
                    <a:lstStyle/>
                    <a:p>
                      <a:pPr marL="539750">
                        <a:lnSpc>
                          <a:spcPts val="940"/>
                        </a:lnSpc>
                        <a:spcBef>
                          <a:spcPts val="60"/>
                        </a:spcBef>
                      </a:pPr>
                      <a:r>
                        <a:rPr sz="800" spc="5" dirty="0">
                          <a:solidFill>
                            <a:srgbClr val="171514"/>
                          </a:solidFill>
                          <a:latin typeface="Microsoft Sans Serif"/>
                          <a:cs typeface="Microsoft Sans Serif"/>
                        </a:rPr>
                        <a:t>5.59</a:t>
                      </a:r>
                      <a:endParaRPr sz="800">
                        <a:latin typeface="Microsoft Sans Serif"/>
                        <a:cs typeface="Microsoft Sans Serif"/>
                      </a:endParaRPr>
                    </a:p>
                  </a:txBody>
                  <a:tcPr marL="0" marR="0" marT="7620" marB="0"/>
                </a:tc>
                <a:tc>
                  <a:txBody>
                    <a:bodyPr/>
                    <a:lstStyle/>
                    <a:p>
                      <a:pPr>
                        <a:lnSpc>
                          <a:spcPct val="100000"/>
                        </a:lnSpc>
                        <a:spcBef>
                          <a:spcPts val="40"/>
                        </a:spcBef>
                      </a:pPr>
                      <a:endParaRPr sz="450">
                        <a:latin typeface="Times New Roman"/>
                        <a:cs typeface="Times New Roman"/>
                      </a:endParaRPr>
                    </a:p>
                    <a:p>
                      <a:pPr marL="517525">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5080" marB="0"/>
                </a:tc>
                <a:extLst>
                  <a:ext uri="{0D108BD9-81ED-4DB2-BD59-A6C34878D82A}">
                    <a16:rowId xmlns:a16="http://schemas.microsoft.com/office/drawing/2014/main" val="10032"/>
                  </a:ext>
                </a:extLst>
              </a:tr>
              <a:tr h="139699">
                <a:tc>
                  <a:txBody>
                    <a:bodyPr/>
                    <a:lstStyle/>
                    <a:p>
                      <a:pPr marL="31750">
                        <a:lnSpc>
                          <a:spcPct val="100000"/>
                        </a:lnSpc>
                        <a:spcBef>
                          <a:spcPts val="210"/>
                        </a:spcBef>
                      </a:pPr>
                      <a:r>
                        <a:rPr sz="650" spc="5" dirty="0">
                          <a:solidFill>
                            <a:srgbClr val="171514"/>
                          </a:solidFill>
                          <a:latin typeface="Microsoft Sans Serif"/>
                          <a:cs typeface="Microsoft Sans Serif"/>
                        </a:rPr>
                        <a:t>16.767</a:t>
                      </a:r>
                      <a:endParaRPr sz="650">
                        <a:latin typeface="Microsoft Sans Serif"/>
                        <a:cs typeface="Microsoft Sans Serif"/>
                      </a:endParaRPr>
                    </a:p>
                  </a:txBody>
                  <a:tcPr marL="0" marR="0" marT="26670" marB="0"/>
                </a:tc>
                <a:tc>
                  <a:txBody>
                    <a:bodyPr/>
                    <a:lstStyle/>
                    <a:p>
                      <a:pPr marL="539750">
                        <a:lnSpc>
                          <a:spcPts val="940"/>
                        </a:lnSpc>
                        <a:spcBef>
                          <a:spcPts val="60"/>
                        </a:spcBef>
                      </a:pPr>
                      <a:r>
                        <a:rPr sz="800" spc="5" dirty="0">
                          <a:solidFill>
                            <a:srgbClr val="171514"/>
                          </a:solidFill>
                          <a:latin typeface="Microsoft Sans Serif"/>
                          <a:cs typeface="Microsoft Sans Serif"/>
                        </a:rPr>
                        <a:t>5.89</a:t>
                      </a:r>
                      <a:endParaRPr sz="800">
                        <a:latin typeface="Microsoft Sans Serif"/>
                        <a:cs typeface="Microsoft Sans Serif"/>
                      </a:endParaRPr>
                    </a:p>
                  </a:txBody>
                  <a:tcPr marL="0" marR="0" marT="7620" marB="0"/>
                </a:tc>
                <a:tc>
                  <a:txBody>
                    <a:bodyPr/>
                    <a:lstStyle/>
                    <a:p>
                      <a:pPr marL="5175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5</a:t>
                      </a:r>
                      <a:endParaRPr sz="750">
                        <a:latin typeface="Microsoft Sans Serif"/>
                        <a:cs typeface="Microsoft Sans Serif"/>
                      </a:endParaRPr>
                    </a:p>
                  </a:txBody>
                  <a:tcPr marL="0" marR="0" marT="13970" marB="0"/>
                </a:tc>
                <a:extLst>
                  <a:ext uri="{0D108BD9-81ED-4DB2-BD59-A6C34878D82A}">
                    <a16:rowId xmlns:a16="http://schemas.microsoft.com/office/drawing/2014/main" val="10033"/>
                  </a:ext>
                </a:extLst>
              </a:tr>
              <a:tr h="143093">
                <a:tc>
                  <a:txBody>
                    <a:bodyPr/>
                    <a:lstStyle/>
                    <a:p>
                      <a:pPr marL="31750">
                        <a:lnSpc>
                          <a:spcPct val="100000"/>
                        </a:lnSpc>
                        <a:spcBef>
                          <a:spcPts val="210"/>
                        </a:spcBef>
                      </a:pPr>
                      <a:r>
                        <a:rPr sz="650" spc="5" dirty="0">
                          <a:solidFill>
                            <a:srgbClr val="171514"/>
                          </a:solidFill>
                          <a:latin typeface="Microsoft Sans Serif"/>
                          <a:cs typeface="Microsoft Sans Serif"/>
                        </a:rPr>
                        <a:t>19.35</a:t>
                      </a:r>
                      <a:endParaRPr sz="650">
                        <a:latin typeface="Microsoft Sans Serif"/>
                        <a:cs typeface="Microsoft Sans Serif"/>
                      </a:endParaRPr>
                    </a:p>
                  </a:txBody>
                  <a:tcPr marL="0" marR="0" marT="26670" marB="0"/>
                </a:tc>
                <a:tc>
                  <a:txBody>
                    <a:bodyPr/>
                    <a:lstStyle/>
                    <a:p>
                      <a:pPr marL="539750">
                        <a:lnSpc>
                          <a:spcPct val="100000"/>
                        </a:lnSpc>
                        <a:spcBef>
                          <a:spcPts val="60"/>
                        </a:spcBef>
                      </a:pPr>
                      <a:r>
                        <a:rPr sz="800" spc="5" dirty="0">
                          <a:solidFill>
                            <a:srgbClr val="171514"/>
                          </a:solidFill>
                          <a:latin typeface="Microsoft Sans Serif"/>
                          <a:cs typeface="Microsoft Sans Serif"/>
                        </a:rPr>
                        <a:t>6.5</a:t>
                      </a:r>
                      <a:endParaRPr sz="800">
                        <a:latin typeface="Microsoft Sans Serif"/>
                        <a:cs typeface="Microsoft Sans Serif"/>
                      </a:endParaRPr>
                    </a:p>
                  </a:txBody>
                  <a:tcPr marL="0" marR="0" marT="7620" marB="0"/>
                </a:tc>
                <a:tc>
                  <a:txBody>
                    <a:bodyPr/>
                    <a:lstStyle/>
                    <a:p>
                      <a:pPr marL="517525">
                        <a:lnSpc>
                          <a:spcPct val="10000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19/.044</a:t>
                      </a:r>
                      <a:endParaRPr sz="750">
                        <a:latin typeface="Microsoft Sans Serif"/>
                        <a:cs typeface="Microsoft Sans Serif"/>
                      </a:endParaRPr>
                    </a:p>
                  </a:txBody>
                  <a:tcPr marL="0" marR="0" marT="13970" marB="0"/>
                </a:tc>
                <a:extLst>
                  <a:ext uri="{0D108BD9-81ED-4DB2-BD59-A6C34878D82A}">
                    <a16:rowId xmlns:a16="http://schemas.microsoft.com/office/drawing/2014/main" val="10034"/>
                  </a:ext>
                </a:extLst>
              </a:tr>
              <a:tr h="135375">
                <a:tc>
                  <a:txBody>
                    <a:bodyPr/>
                    <a:lstStyle/>
                    <a:p>
                      <a:pPr marL="31750">
                        <a:lnSpc>
                          <a:spcPct val="100000"/>
                        </a:lnSpc>
                        <a:spcBef>
                          <a:spcPts val="180"/>
                        </a:spcBef>
                      </a:pPr>
                      <a:r>
                        <a:rPr sz="650" spc="5" dirty="0">
                          <a:solidFill>
                            <a:srgbClr val="171514"/>
                          </a:solidFill>
                          <a:latin typeface="Microsoft Sans Serif"/>
                          <a:cs typeface="Microsoft Sans Serif"/>
                        </a:rPr>
                        <a:t>21.15</a:t>
                      </a:r>
                      <a:endParaRPr sz="650">
                        <a:latin typeface="Microsoft Sans Serif"/>
                        <a:cs typeface="Microsoft Sans Serif"/>
                      </a:endParaRPr>
                    </a:p>
                  </a:txBody>
                  <a:tcPr marL="0" marR="0" marT="22860" marB="0"/>
                </a:tc>
                <a:tc>
                  <a:txBody>
                    <a:bodyPr/>
                    <a:lstStyle/>
                    <a:p>
                      <a:pPr>
                        <a:lnSpc>
                          <a:spcPct val="100000"/>
                        </a:lnSpc>
                      </a:pPr>
                      <a:endParaRPr sz="700">
                        <a:latin typeface="Times New Roman"/>
                        <a:cs typeface="Times New Roman"/>
                      </a:endParaRPr>
                    </a:p>
                  </a:txBody>
                  <a:tcPr marL="0" marR="0" marT="0" marB="0"/>
                </a:tc>
                <a:tc>
                  <a:txBody>
                    <a:bodyPr/>
                    <a:lstStyle/>
                    <a:p>
                      <a:pPr marL="517525">
                        <a:lnSpc>
                          <a:spcPts val="880"/>
                        </a:lnSpc>
                        <a:spcBef>
                          <a:spcPts val="8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4</a:t>
                      </a:r>
                      <a:endParaRPr sz="750">
                        <a:latin typeface="Microsoft Sans Serif"/>
                        <a:cs typeface="Microsoft Sans Serif"/>
                      </a:endParaRPr>
                    </a:p>
                  </a:txBody>
                  <a:tcPr marL="0" marR="0" marT="10160" marB="0"/>
                </a:tc>
                <a:extLst>
                  <a:ext uri="{0D108BD9-81ED-4DB2-BD59-A6C34878D82A}">
                    <a16:rowId xmlns:a16="http://schemas.microsoft.com/office/drawing/2014/main" val="10035"/>
                  </a:ext>
                </a:extLst>
              </a:tr>
              <a:tr h="139969">
                <a:tc>
                  <a:txBody>
                    <a:bodyPr/>
                    <a:lstStyle/>
                    <a:p>
                      <a:pPr marL="31750">
                        <a:lnSpc>
                          <a:spcPts val="935"/>
                        </a:lnSpc>
                        <a:spcBef>
                          <a:spcPts val="65"/>
                        </a:spcBef>
                      </a:pPr>
                      <a:r>
                        <a:rPr sz="800" spc="10" dirty="0">
                          <a:solidFill>
                            <a:srgbClr val="171514"/>
                          </a:solidFill>
                          <a:latin typeface="Microsoft Sans Serif"/>
                          <a:cs typeface="Microsoft Sans Serif"/>
                        </a:rPr>
                        <a:t>25</a:t>
                      </a:r>
                      <a:endParaRPr sz="800">
                        <a:latin typeface="Microsoft Sans Serif"/>
                        <a:cs typeface="Microsoft Sans Serif"/>
                      </a:endParaRPr>
                    </a:p>
                  </a:txBody>
                  <a:tcPr marL="0" marR="0" marT="8255" marB="0"/>
                </a:tc>
                <a:tc>
                  <a:txBody>
                    <a:bodyPr/>
                    <a:lstStyle/>
                    <a:p>
                      <a:pPr>
                        <a:lnSpc>
                          <a:spcPct val="100000"/>
                        </a:lnSpc>
                      </a:pPr>
                      <a:endParaRPr sz="700">
                        <a:latin typeface="Times New Roman"/>
                        <a:cs typeface="Times New Roman"/>
                      </a:endParaRPr>
                    </a:p>
                  </a:txBody>
                  <a:tcPr marL="0" marR="0" marT="0" marB="0"/>
                </a:tc>
                <a:tc>
                  <a:txBody>
                    <a:bodyPr/>
                    <a:lstStyle/>
                    <a:p>
                      <a:pPr marL="517525">
                        <a:lnSpc>
                          <a:spcPts val="935"/>
                        </a:lnSpc>
                        <a:spcBef>
                          <a:spcPts val="65"/>
                        </a:spcBef>
                      </a:pPr>
                      <a:r>
                        <a:rPr sz="800" spc="10" dirty="0">
                          <a:solidFill>
                            <a:srgbClr val="171514"/>
                          </a:solidFill>
                          <a:latin typeface="Microsoft Sans Serif"/>
                          <a:cs typeface="Microsoft Sans Serif"/>
                        </a:rPr>
                        <a:t>25</a:t>
                      </a:r>
                      <a:endParaRPr sz="800">
                        <a:latin typeface="Microsoft Sans Serif"/>
                        <a:cs typeface="Microsoft Sans Serif"/>
                      </a:endParaRPr>
                    </a:p>
                  </a:txBody>
                  <a:tcPr marL="0" marR="0" marT="8255" marB="0"/>
                </a:tc>
                <a:extLst>
                  <a:ext uri="{0D108BD9-81ED-4DB2-BD59-A6C34878D82A}">
                    <a16:rowId xmlns:a16="http://schemas.microsoft.com/office/drawing/2014/main" val="10036"/>
                  </a:ext>
                </a:extLst>
              </a:tr>
            </a:tbl>
          </a:graphicData>
        </a:graphic>
      </p:graphicFrame>
      <p:sp>
        <p:nvSpPr>
          <p:cNvPr id="7" name="object 7"/>
          <p:cNvSpPr txBox="1"/>
          <p:nvPr/>
        </p:nvSpPr>
        <p:spPr>
          <a:xfrm>
            <a:off x="8982604" y="6953601"/>
            <a:ext cx="489584" cy="108363"/>
          </a:xfrm>
          <a:prstGeom prst="rect">
            <a:avLst/>
          </a:prstGeom>
        </p:spPr>
        <p:txBody>
          <a:bodyPr vert="horz" wrap="square" lIns="0" tIns="15875" rIns="0" bIns="0" rtlCol="0">
            <a:spAutoFit/>
          </a:bodyPr>
          <a:lstStyle/>
          <a:p>
            <a:pPr marL="12700">
              <a:spcBef>
                <a:spcPts val="125"/>
              </a:spcBef>
            </a:pPr>
            <a:r>
              <a:rPr sz="600" spc="-20" dirty="0">
                <a:solidFill>
                  <a:srgbClr val="171514"/>
                </a:solidFill>
                <a:latin typeface="Microsoft Sans Serif"/>
                <a:cs typeface="Microsoft Sans Serif"/>
              </a:rPr>
              <a:t>(</a:t>
            </a:r>
            <a:r>
              <a:rPr sz="600" i="1" spc="20" dirty="0">
                <a:solidFill>
                  <a:srgbClr val="171514"/>
                </a:solidFill>
                <a:latin typeface="Arial"/>
                <a:cs typeface="Arial"/>
              </a:rPr>
              <a:t>Continuado</a:t>
            </a:r>
            <a:r>
              <a:rPr sz="600" spc="-20" dirty="0">
                <a:solidFill>
                  <a:srgbClr val="171514"/>
                </a:solidFill>
                <a:latin typeface="Microsoft Sans Serif"/>
                <a:cs typeface="Microsoft Sans Serif"/>
              </a:rPr>
              <a:t>)</a:t>
            </a:r>
            <a:endParaRPr sz="600">
              <a:latin typeface="Microsoft Sans Serif"/>
              <a:cs typeface="Microsoft Sans Serif"/>
            </a:endParaRP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495926" y="8033280"/>
            <a:ext cx="3990975" cy="6350"/>
            <a:chOff x="812800" y="8033280"/>
            <a:chExt cx="3990975" cy="6350"/>
          </a:xfrm>
        </p:grpSpPr>
        <p:sp>
          <p:nvSpPr>
            <p:cNvPr id="3" name="object 3"/>
            <p:cNvSpPr/>
            <p:nvPr/>
          </p:nvSpPr>
          <p:spPr>
            <a:xfrm>
              <a:off x="812800" y="8036455"/>
              <a:ext cx="2057400" cy="0"/>
            </a:xfrm>
            <a:custGeom>
              <a:avLst/>
              <a:gdLst/>
              <a:ahLst/>
              <a:cxnLst/>
              <a:rect l="l" t="t" r="r" b="b"/>
              <a:pathLst>
                <a:path w="2057400">
                  <a:moveTo>
                    <a:pt x="0" y="0"/>
                  </a:moveTo>
                  <a:lnTo>
                    <a:pt x="2057400" y="0"/>
                  </a:lnTo>
                </a:path>
              </a:pathLst>
            </a:custGeom>
            <a:ln w="6350">
              <a:solidFill>
                <a:srgbClr val="231F20"/>
              </a:solidFill>
            </a:ln>
          </p:spPr>
          <p:txBody>
            <a:bodyPr wrap="square" lIns="0" tIns="0" rIns="0" bIns="0" rtlCol="0"/>
            <a:lstStyle/>
            <a:p>
              <a:endParaRPr/>
            </a:p>
          </p:txBody>
        </p:sp>
        <p:sp>
          <p:nvSpPr>
            <p:cNvPr id="4" name="object 4"/>
            <p:cNvSpPr/>
            <p:nvPr/>
          </p:nvSpPr>
          <p:spPr>
            <a:xfrm>
              <a:off x="2870200" y="8036455"/>
              <a:ext cx="1181100" cy="0"/>
            </a:xfrm>
            <a:custGeom>
              <a:avLst/>
              <a:gdLst/>
              <a:ahLst/>
              <a:cxnLst/>
              <a:rect l="l" t="t" r="r" b="b"/>
              <a:pathLst>
                <a:path w="1181100">
                  <a:moveTo>
                    <a:pt x="0" y="0"/>
                  </a:moveTo>
                  <a:lnTo>
                    <a:pt x="1181100" y="0"/>
                  </a:lnTo>
                </a:path>
              </a:pathLst>
            </a:custGeom>
            <a:ln w="6350">
              <a:solidFill>
                <a:srgbClr val="231F20"/>
              </a:solidFill>
            </a:ln>
          </p:spPr>
          <p:txBody>
            <a:bodyPr wrap="square" lIns="0" tIns="0" rIns="0" bIns="0" rtlCol="0"/>
            <a:lstStyle/>
            <a:p>
              <a:endParaRPr/>
            </a:p>
          </p:txBody>
        </p:sp>
        <p:sp>
          <p:nvSpPr>
            <p:cNvPr id="5" name="object 5"/>
            <p:cNvSpPr/>
            <p:nvPr/>
          </p:nvSpPr>
          <p:spPr>
            <a:xfrm>
              <a:off x="4051300" y="8036455"/>
              <a:ext cx="752475" cy="0"/>
            </a:xfrm>
            <a:custGeom>
              <a:avLst/>
              <a:gdLst/>
              <a:ahLst/>
              <a:cxnLst/>
              <a:rect l="l" t="t" r="r" b="b"/>
              <a:pathLst>
                <a:path w="752475">
                  <a:moveTo>
                    <a:pt x="0" y="0"/>
                  </a:moveTo>
                  <a:lnTo>
                    <a:pt x="751903" y="0"/>
                  </a:lnTo>
                </a:path>
              </a:pathLst>
            </a:custGeom>
            <a:ln w="6350">
              <a:solidFill>
                <a:srgbClr val="231F20"/>
              </a:solidFill>
            </a:ln>
          </p:spPr>
          <p:txBody>
            <a:bodyPr wrap="square" lIns="0" tIns="0" rIns="0" bIns="0" rtlCol="0"/>
            <a:lstStyle/>
            <a:p>
              <a:endParaRPr/>
            </a:p>
          </p:txBody>
        </p:sp>
      </p:grpSp>
      <p:sp>
        <p:nvSpPr>
          <p:cNvPr id="6" name="object 6"/>
          <p:cNvSpPr/>
          <p:nvPr/>
        </p:nvSpPr>
        <p:spPr>
          <a:xfrm>
            <a:off x="5495926" y="790573"/>
            <a:ext cx="3990975" cy="0"/>
          </a:xfrm>
          <a:custGeom>
            <a:avLst/>
            <a:gdLst/>
            <a:ahLst/>
            <a:cxnLst/>
            <a:rect l="l" t="t" r="r" b="b"/>
            <a:pathLst>
              <a:path w="3990975">
                <a:moveTo>
                  <a:pt x="0" y="0"/>
                </a:moveTo>
                <a:lnTo>
                  <a:pt x="3990403" y="0"/>
                </a:lnTo>
              </a:path>
            </a:pathLst>
          </a:custGeom>
          <a:ln w="6350">
            <a:solidFill>
              <a:srgbClr val="231F20"/>
            </a:solidFill>
          </a:ln>
        </p:spPr>
        <p:txBody>
          <a:bodyPr wrap="square" lIns="0" tIns="0" rIns="0" bIns="0" rtlCol="0"/>
          <a:lstStyle/>
          <a:p>
            <a:endParaRPr/>
          </a:p>
        </p:txBody>
      </p:sp>
      <p:sp>
        <p:nvSpPr>
          <p:cNvPr id="7" name="object 7"/>
          <p:cNvSpPr txBox="1"/>
          <p:nvPr/>
        </p:nvSpPr>
        <p:spPr>
          <a:xfrm>
            <a:off x="5337144" y="428631"/>
            <a:ext cx="1243330" cy="112851"/>
          </a:xfrm>
          <a:prstGeom prst="rect">
            <a:avLst/>
          </a:prstGeom>
        </p:spPr>
        <p:txBody>
          <a:bodyPr vert="horz" wrap="square" lIns="0" tIns="12700" rIns="0" bIns="0" rtlCol="0">
            <a:spAutoFit/>
          </a:bodyPr>
          <a:lstStyle/>
          <a:p>
            <a:pPr marL="12700">
              <a:spcBef>
                <a:spcPts val="100"/>
              </a:spcBef>
            </a:pPr>
            <a:r>
              <a:rPr sz="650" spc="10" dirty="0">
                <a:solidFill>
                  <a:srgbClr val="171514"/>
                </a:solidFill>
                <a:latin typeface="Microsoft Sans Serif"/>
                <a:cs typeface="Microsoft Sans Serif"/>
              </a:rPr>
              <a:t>Apéndice</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A:</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Tamaños</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cables</a:t>
            </a:r>
            <a:endParaRPr sz="650">
              <a:latin typeface="Microsoft Sans Serif"/>
              <a:cs typeface="Microsoft Sans Serif"/>
            </a:endParaRPr>
          </a:p>
        </p:txBody>
      </p:sp>
      <p:sp>
        <p:nvSpPr>
          <p:cNvPr id="8" name="object 8"/>
          <p:cNvSpPr txBox="1"/>
          <p:nvPr/>
        </p:nvSpPr>
        <p:spPr>
          <a:xfrm>
            <a:off x="9420741"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165</a:t>
            </a:r>
            <a:endParaRPr sz="900">
              <a:latin typeface="Arial"/>
              <a:cs typeface="Arial"/>
            </a:endParaRPr>
          </a:p>
        </p:txBody>
      </p:sp>
      <p:sp>
        <p:nvSpPr>
          <p:cNvPr id="9" name="object 9"/>
          <p:cNvSpPr txBox="1"/>
          <p:nvPr/>
        </p:nvSpPr>
        <p:spPr>
          <a:xfrm>
            <a:off x="5483224" y="813405"/>
            <a:ext cx="3658870" cy="562610"/>
          </a:xfrm>
          <a:prstGeom prst="rect">
            <a:avLst/>
          </a:prstGeom>
        </p:spPr>
        <p:txBody>
          <a:bodyPr vert="horz" wrap="square" lIns="0" tIns="81915" rIns="0" bIns="0" rtlCol="0">
            <a:spAutoFit/>
          </a:bodyPr>
          <a:lstStyle/>
          <a:p>
            <a:pPr marL="12700">
              <a:spcBef>
                <a:spcPts val="645"/>
              </a:spcBef>
            </a:pPr>
            <a:r>
              <a:rPr sz="800" b="1" spc="-35" dirty="0">
                <a:solidFill>
                  <a:srgbClr val="171514"/>
                </a:solidFill>
                <a:latin typeface="Arial"/>
                <a:cs typeface="Arial"/>
              </a:rPr>
              <a:t>TABLA</a:t>
            </a:r>
            <a:r>
              <a:rPr sz="800" b="1" spc="-15" dirty="0">
                <a:solidFill>
                  <a:srgbClr val="171514"/>
                </a:solidFill>
                <a:latin typeface="Arial"/>
                <a:cs typeface="Arial"/>
              </a:rPr>
              <a:t> </a:t>
            </a:r>
            <a:r>
              <a:rPr sz="800" b="1" spc="-5" dirty="0">
                <a:solidFill>
                  <a:srgbClr val="171514"/>
                </a:solidFill>
                <a:latin typeface="Arial"/>
                <a:cs typeface="Arial"/>
              </a:rPr>
              <a:t>A.2</a:t>
            </a:r>
            <a:r>
              <a:rPr sz="800" b="1" spc="-15" dirty="0">
                <a:solidFill>
                  <a:srgbClr val="171514"/>
                </a:solidFill>
                <a:latin typeface="Arial"/>
                <a:cs typeface="Arial"/>
              </a:rPr>
              <a:t> </a:t>
            </a:r>
            <a:r>
              <a:rPr sz="800" b="1" dirty="0">
                <a:solidFill>
                  <a:srgbClr val="171514"/>
                </a:solidFill>
                <a:latin typeface="Arial"/>
                <a:cs typeface="Arial"/>
              </a:rPr>
              <a:t>(</a:t>
            </a:r>
            <a:r>
              <a:rPr sz="800" b="1" i="1" spc="20" dirty="0">
                <a:solidFill>
                  <a:srgbClr val="171514"/>
                </a:solidFill>
                <a:latin typeface="Arial"/>
                <a:cs typeface="Arial"/>
              </a:rPr>
              <a:t>Continuado</a:t>
            </a:r>
            <a:r>
              <a:rPr sz="800" b="1" dirty="0">
                <a:solidFill>
                  <a:srgbClr val="171514"/>
                </a:solidFill>
                <a:latin typeface="Arial"/>
                <a:cs typeface="Arial"/>
              </a:rPr>
              <a:t>)</a:t>
            </a:r>
            <a:endParaRPr sz="800">
              <a:latin typeface="Arial"/>
              <a:cs typeface="Arial"/>
            </a:endParaRPr>
          </a:p>
          <a:p>
            <a:pPr marL="12700">
              <a:spcBef>
                <a:spcPts val="465"/>
              </a:spcBef>
            </a:pPr>
            <a:r>
              <a:rPr sz="750" b="1" spc="20" dirty="0">
                <a:solidFill>
                  <a:srgbClr val="171514"/>
                </a:solidFill>
                <a:latin typeface="Arial"/>
                <a:cs typeface="Arial"/>
              </a:rPr>
              <a:t>Área</a:t>
            </a:r>
            <a:r>
              <a:rPr sz="750" b="1" spc="-15" dirty="0">
                <a:solidFill>
                  <a:srgbClr val="171514"/>
                </a:solidFill>
                <a:latin typeface="Arial"/>
                <a:cs typeface="Arial"/>
              </a:rPr>
              <a:t> </a:t>
            </a:r>
            <a:r>
              <a:rPr sz="750" b="1" spc="20" dirty="0">
                <a:solidFill>
                  <a:srgbClr val="171514"/>
                </a:solidFill>
                <a:latin typeface="Arial"/>
                <a:cs typeface="Arial"/>
              </a:rPr>
              <a:t>de</a:t>
            </a:r>
            <a:r>
              <a:rPr sz="750" b="1" spc="-10" dirty="0">
                <a:solidFill>
                  <a:srgbClr val="171514"/>
                </a:solidFill>
                <a:latin typeface="Arial"/>
                <a:cs typeface="Arial"/>
              </a:rPr>
              <a:t> </a:t>
            </a:r>
            <a:r>
              <a:rPr sz="750" b="1" spc="25" dirty="0">
                <a:solidFill>
                  <a:srgbClr val="171514"/>
                </a:solidFill>
                <a:latin typeface="Arial"/>
                <a:cs typeface="Arial"/>
              </a:rPr>
              <a:t>la</a:t>
            </a:r>
            <a:r>
              <a:rPr sz="750" b="1" spc="-10" dirty="0">
                <a:solidFill>
                  <a:srgbClr val="171514"/>
                </a:solidFill>
                <a:latin typeface="Arial"/>
                <a:cs typeface="Arial"/>
              </a:rPr>
              <a:t> </a:t>
            </a:r>
            <a:r>
              <a:rPr sz="750" b="1" spc="-5" dirty="0">
                <a:solidFill>
                  <a:srgbClr val="171514"/>
                </a:solidFill>
                <a:latin typeface="Arial"/>
                <a:cs typeface="Arial"/>
              </a:rPr>
              <a:t>sección</a:t>
            </a:r>
            <a:r>
              <a:rPr sz="750" b="1" spc="-10" dirty="0">
                <a:solidFill>
                  <a:srgbClr val="171514"/>
                </a:solidFill>
                <a:latin typeface="Arial"/>
                <a:cs typeface="Arial"/>
              </a:rPr>
              <a:t> </a:t>
            </a:r>
            <a:r>
              <a:rPr sz="750" b="1" spc="20" dirty="0">
                <a:solidFill>
                  <a:srgbClr val="171514"/>
                </a:solidFill>
                <a:latin typeface="Arial"/>
                <a:cs typeface="Arial"/>
              </a:rPr>
              <a:t>transversal</a:t>
            </a:r>
            <a:r>
              <a:rPr sz="750" b="1" spc="-10" dirty="0">
                <a:solidFill>
                  <a:srgbClr val="171514"/>
                </a:solidFill>
                <a:latin typeface="Arial"/>
                <a:cs typeface="Arial"/>
              </a:rPr>
              <a:t> </a:t>
            </a:r>
            <a:r>
              <a:rPr sz="750" b="1" spc="20" dirty="0">
                <a:solidFill>
                  <a:srgbClr val="171514"/>
                </a:solidFill>
                <a:latin typeface="Arial"/>
                <a:cs typeface="Arial"/>
              </a:rPr>
              <a:t>de</a:t>
            </a:r>
            <a:r>
              <a:rPr sz="750" b="1" spc="-10" dirty="0">
                <a:solidFill>
                  <a:srgbClr val="171514"/>
                </a:solidFill>
                <a:latin typeface="Arial"/>
                <a:cs typeface="Arial"/>
              </a:rPr>
              <a:t> los </a:t>
            </a:r>
            <a:r>
              <a:rPr sz="750" b="1" spc="10" dirty="0">
                <a:solidFill>
                  <a:srgbClr val="171514"/>
                </a:solidFill>
                <a:latin typeface="Arial"/>
                <a:cs typeface="Arial"/>
              </a:rPr>
              <a:t>conductores</a:t>
            </a:r>
            <a:r>
              <a:rPr sz="750" b="1" spc="-15" dirty="0">
                <a:solidFill>
                  <a:srgbClr val="171514"/>
                </a:solidFill>
                <a:latin typeface="Arial"/>
                <a:cs typeface="Arial"/>
              </a:rPr>
              <a:t> </a:t>
            </a:r>
            <a:r>
              <a:rPr sz="750" b="1" spc="20" dirty="0">
                <a:solidFill>
                  <a:srgbClr val="171514"/>
                </a:solidFill>
                <a:latin typeface="Arial"/>
                <a:cs typeface="Arial"/>
              </a:rPr>
              <a:t>de</a:t>
            </a:r>
            <a:r>
              <a:rPr sz="750" b="1" spc="-10" dirty="0">
                <a:solidFill>
                  <a:srgbClr val="171514"/>
                </a:solidFill>
                <a:latin typeface="Arial"/>
                <a:cs typeface="Arial"/>
              </a:rPr>
              <a:t> </a:t>
            </a:r>
            <a:r>
              <a:rPr sz="750" b="1" spc="10" dirty="0">
                <a:solidFill>
                  <a:srgbClr val="171514"/>
                </a:solidFill>
                <a:latin typeface="Arial"/>
                <a:cs typeface="Arial"/>
              </a:rPr>
              <a:t>cobre</a:t>
            </a:r>
            <a:r>
              <a:rPr sz="750" b="1" spc="-10" dirty="0">
                <a:solidFill>
                  <a:srgbClr val="171514"/>
                </a:solidFill>
                <a:latin typeface="Arial"/>
                <a:cs typeface="Arial"/>
              </a:rPr>
              <a:t> </a:t>
            </a:r>
            <a:r>
              <a:rPr sz="750" b="1" spc="10" dirty="0">
                <a:solidFill>
                  <a:srgbClr val="171514"/>
                </a:solidFill>
                <a:latin typeface="Arial"/>
                <a:cs typeface="Arial"/>
              </a:rPr>
              <a:t>según</a:t>
            </a:r>
            <a:r>
              <a:rPr sz="750" b="1" spc="-10" dirty="0">
                <a:solidFill>
                  <a:srgbClr val="171514"/>
                </a:solidFill>
                <a:latin typeface="Arial"/>
                <a:cs typeface="Arial"/>
              </a:rPr>
              <a:t> </a:t>
            </a:r>
            <a:r>
              <a:rPr sz="750" b="1" spc="20" dirty="0">
                <a:solidFill>
                  <a:srgbClr val="171514"/>
                </a:solidFill>
                <a:latin typeface="Arial"/>
                <a:cs typeface="Arial"/>
              </a:rPr>
              <a:t>el</a:t>
            </a:r>
            <a:r>
              <a:rPr sz="750" b="1" spc="-10" dirty="0">
                <a:solidFill>
                  <a:srgbClr val="171514"/>
                </a:solidFill>
                <a:latin typeface="Arial"/>
                <a:cs typeface="Arial"/>
              </a:rPr>
              <a:t> </a:t>
            </a:r>
            <a:r>
              <a:rPr sz="750" b="1" spc="30" dirty="0">
                <a:solidFill>
                  <a:srgbClr val="171514"/>
                </a:solidFill>
                <a:latin typeface="Arial"/>
                <a:cs typeface="Arial"/>
              </a:rPr>
              <a:t>alemán,</a:t>
            </a:r>
            <a:r>
              <a:rPr sz="450" b="1" spc="30" dirty="0">
                <a:solidFill>
                  <a:srgbClr val="171514"/>
                </a:solidFill>
                <a:latin typeface="Arial"/>
                <a:cs typeface="Arial"/>
              </a:rPr>
              <a:t>a</a:t>
            </a:r>
            <a:endParaRPr sz="450">
              <a:latin typeface="Arial"/>
              <a:cs typeface="Arial"/>
            </a:endParaRPr>
          </a:p>
          <a:p>
            <a:pPr marL="12700">
              <a:spcBef>
                <a:spcPts val="575"/>
              </a:spcBef>
            </a:pPr>
            <a:r>
              <a:rPr sz="650" b="1" spc="10" dirty="0">
                <a:solidFill>
                  <a:srgbClr val="171514"/>
                </a:solidFill>
                <a:latin typeface="Arial"/>
                <a:cs typeface="Arial"/>
              </a:rPr>
              <a:t>Británico,</a:t>
            </a:r>
            <a:r>
              <a:rPr sz="400" b="1" spc="10" dirty="0">
                <a:solidFill>
                  <a:srgbClr val="171514"/>
                </a:solidFill>
                <a:latin typeface="Arial"/>
                <a:cs typeface="Arial"/>
              </a:rPr>
              <a:t>b</a:t>
            </a:r>
            <a:r>
              <a:rPr sz="650" b="1" spc="10" dirty="0">
                <a:solidFill>
                  <a:srgbClr val="171514"/>
                </a:solidFill>
                <a:latin typeface="Arial"/>
                <a:cs typeface="Arial"/>
              </a:rPr>
              <a:t>y</a:t>
            </a:r>
            <a:r>
              <a:rPr sz="650" b="1" spc="-25" dirty="0">
                <a:solidFill>
                  <a:srgbClr val="171514"/>
                </a:solidFill>
                <a:latin typeface="Arial"/>
                <a:cs typeface="Arial"/>
              </a:rPr>
              <a:t> </a:t>
            </a:r>
            <a:r>
              <a:rPr sz="650" b="1" spc="-5" dirty="0">
                <a:solidFill>
                  <a:srgbClr val="171514"/>
                </a:solidFill>
                <a:latin typeface="Arial"/>
                <a:cs typeface="Arial"/>
              </a:rPr>
              <a:t>Estados</a:t>
            </a:r>
            <a:r>
              <a:rPr sz="650" b="1" spc="-20" dirty="0">
                <a:solidFill>
                  <a:srgbClr val="171514"/>
                </a:solidFill>
                <a:latin typeface="Arial"/>
                <a:cs typeface="Arial"/>
              </a:rPr>
              <a:t> </a:t>
            </a:r>
            <a:r>
              <a:rPr sz="650" b="1" spc="5" dirty="0">
                <a:solidFill>
                  <a:srgbClr val="171514"/>
                </a:solidFill>
                <a:latin typeface="Arial"/>
                <a:cs typeface="Arial"/>
              </a:rPr>
              <a:t>Unidos</a:t>
            </a:r>
            <a:r>
              <a:rPr sz="400" b="1" spc="5" dirty="0">
                <a:solidFill>
                  <a:srgbClr val="171514"/>
                </a:solidFill>
                <a:latin typeface="Arial"/>
                <a:cs typeface="Arial"/>
              </a:rPr>
              <a:t>C</a:t>
            </a:r>
            <a:r>
              <a:rPr sz="650" b="1" spc="5" dirty="0">
                <a:solidFill>
                  <a:srgbClr val="171514"/>
                </a:solidFill>
                <a:latin typeface="Arial"/>
                <a:cs typeface="Arial"/>
              </a:rPr>
              <a:t>Estándares</a:t>
            </a:r>
            <a:endParaRPr sz="650">
              <a:latin typeface="Arial"/>
              <a:cs typeface="Arial"/>
            </a:endParaRPr>
          </a:p>
        </p:txBody>
      </p:sp>
      <p:graphicFrame>
        <p:nvGraphicFramePr>
          <p:cNvPr id="10" name="object 10"/>
          <p:cNvGraphicFramePr>
            <a:graphicFrameLocks noGrp="1"/>
          </p:cNvGraphicFramePr>
          <p:nvPr/>
        </p:nvGraphicFramePr>
        <p:xfrm>
          <a:off x="5464144" y="1522925"/>
          <a:ext cx="3975733" cy="6124190"/>
        </p:xfrm>
        <a:graphic>
          <a:graphicData uri="http://schemas.openxmlformats.org/drawingml/2006/table">
            <a:tbl>
              <a:tblPr firstRow="1" bandRow="1">
                <a:tableStyleId>{2D5ABB26-0587-4C30-8999-92F81FD0307C}</a:tableStyleId>
              </a:tblPr>
              <a:tblGrid>
                <a:gridCol w="100330">
                  <a:extLst>
                    <a:ext uri="{9D8B030D-6E8A-4147-A177-3AD203B41FA5}">
                      <a16:colId xmlns:a16="http://schemas.microsoft.com/office/drawing/2014/main" val="20000"/>
                    </a:ext>
                  </a:extLst>
                </a:gridCol>
                <a:gridCol w="1562734">
                  <a:extLst>
                    <a:ext uri="{9D8B030D-6E8A-4147-A177-3AD203B41FA5}">
                      <a16:colId xmlns:a16="http://schemas.microsoft.com/office/drawing/2014/main" val="20001"/>
                    </a:ext>
                  </a:extLst>
                </a:gridCol>
                <a:gridCol w="1228725">
                  <a:extLst>
                    <a:ext uri="{9D8B030D-6E8A-4147-A177-3AD203B41FA5}">
                      <a16:colId xmlns:a16="http://schemas.microsoft.com/office/drawing/2014/main" val="20002"/>
                    </a:ext>
                  </a:extLst>
                </a:gridCol>
                <a:gridCol w="1083944">
                  <a:extLst>
                    <a:ext uri="{9D8B030D-6E8A-4147-A177-3AD203B41FA5}">
                      <a16:colId xmlns:a16="http://schemas.microsoft.com/office/drawing/2014/main" val="20003"/>
                    </a:ext>
                  </a:extLst>
                </a:gridCol>
              </a:tblGrid>
              <a:tr h="413721">
                <a:tc gridSpan="2">
                  <a:txBody>
                    <a:bodyPr/>
                    <a:lstStyle/>
                    <a:p>
                      <a:pPr marL="31750" marR="417830">
                        <a:lnSpc>
                          <a:spcPct val="122200"/>
                        </a:lnSpc>
                        <a:spcBef>
                          <a:spcPts val="844"/>
                        </a:spcBef>
                      </a:pPr>
                      <a:r>
                        <a:rPr sz="750" b="1" spc="20" dirty="0">
                          <a:solidFill>
                            <a:srgbClr val="171514"/>
                          </a:solidFill>
                          <a:latin typeface="Arial"/>
                          <a:cs typeface="Arial"/>
                        </a:rPr>
                        <a:t>Área</a:t>
                      </a:r>
                      <a:r>
                        <a:rPr sz="750" b="1" spc="-45" dirty="0">
                          <a:solidFill>
                            <a:srgbClr val="171514"/>
                          </a:solidFill>
                          <a:latin typeface="Arial"/>
                          <a:cs typeface="Arial"/>
                        </a:rPr>
                        <a:t> </a:t>
                      </a:r>
                      <a:r>
                        <a:rPr sz="750" b="1" spc="20" dirty="0">
                          <a:solidFill>
                            <a:srgbClr val="171514"/>
                          </a:solidFill>
                          <a:latin typeface="Arial"/>
                          <a:cs typeface="Arial"/>
                        </a:rPr>
                        <a:t>transversal</a:t>
                      </a:r>
                      <a:r>
                        <a:rPr sz="750" b="1" spc="-40" dirty="0">
                          <a:solidFill>
                            <a:srgbClr val="171514"/>
                          </a:solidFill>
                          <a:latin typeface="Arial"/>
                          <a:cs typeface="Arial"/>
                        </a:rPr>
                        <a:t> </a:t>
                      </a:r>
                      <a:r>
                        <a:rPr sz="750" b="1" spc="30" dirty="0" smtClean="0">
                          <a:solidFill>
                            <a:srgbClr val="171514"/>
                          </a:solidFill>
                          <a:latin typeface="Arial"/>
                          <a:cs typeface="Arial"/>
                        </a:rPr>
                        <a:t>nominal</a:t>
                      </a:r>
                      <a:r>
                        <a:rPr lang="es-ES" sz="750" b="1" spc="30" dirty="0" smtClean="0">
                          <a:solidFill>
                            <a:srgbClr val="171514"/>
                          </a:solidFill>
                          <a:latin typeface="Arial"/>
                          <a:cs typeface="Arial"/>
                        </a:rPr>
                        <a:t> </a:t>
                      </a:r>
                      <a:r>
                        <a:rPr sz="750" b="1" spc="30" dirty="0" smtClean="0">
                          <a:solidFill>
                            <a:srgbClr val="171514"/>
                          </a:solidFill>
                          <a:latin typeface="Arial"/>
                          <a:cs typeface="Arial"/>
                        </a:rPr>
                        <a:t>(</a:t>
                      </a:r>
                      <a:r>
                        <a:rPr sz="750" b="1" spc="30" dirty="0">
                          <a:solidFill>
                            <a:srgbClr val="171514"/>
                          </a:solidFill>
                          <a:latin typeface="Arial"/>
                          <a:cs typeface="Arial"/>
                        </a:rPr>
                        <a:t>mm</a:t>
                      </a:r>
                      <a:r>
                        <a:rPr sz="450" b="1" spc="30" dirty="0">
                          <a:solidFill>
                            <a:srgbClr val="171514"/>
                          </a:solidFill>
                          <a:latin typeface="Arial"/>
                          <a:cs typeface="Arial"/>
                        </a:rPr>
                        <a:t>2</a:t>
                      </a:r>
                      <a:r>
                        <a:rPr sz="750" b="1" spc="30" dirty="0">
                          <a:solidFill>
                            <a:srgbClr val="171514"/>
                          </a:solidFill>
                          <a:latin typeface="Arial"/>
                          <a:cs typeface="Arial"/>
                        </a:rPr>
                        <a:t>)</a:t>
                      </a:r>
                      <a:endParaRPr sz="750" dirty="0">
                        <a:latin typeface="Arial"/>
                        <a:cs typeface="Arial"/>
                      </a:endParaRPr>
                    </a:p>
                  </a:txBody>
                  <a:tcPr marL="0" marR="0" marT="107314" marB="0"/>
                </a:tc>
                <a:tc hMerge="1">
                  <a:txBody>
                    <a:bodyPr/>
                    <a:lstStyle/>
                    <a:p>
                      <a:endParaRPr/>
                    </a:p>
                  </a:txBody>
                  <a:tcPr marL="0" marR="0" marT="0" marB="0"/>
                </a:tc>
                <a:tc>
                  <a:txBody>
                    <a:bodyPr/>
                    <a:lstStyle/>
                    <a:p>
                      <a:pPr marL="425450">
                        <a:lnSpc>
                          <a:spcPct val="100000"/>
                        </a:lnSpc>
                        <a:spcBef>
                          <a:spcPts val="45"/>
                        </a:spcBef>
                      </a:pPr>
                      <a:r>
                        <a:rPr sz="650" b="1" spc="30" dirty="0">
                          <a:solidFill>
                            <a:srgbClr val="171514"/>
                          </a:solidFill>
                          <a:latin typeface="Arial"/>
                          <a:cs typeface="Arial"/>
                        </a:rPr>
                        <a:t>Nominal</a:t>
                      </a:r>
                      <a:endParaRPr sz="650" dirty="0">
                        <a:latin typeface="Arial"/>
                        <a:cs typeface="Arial"/>
                      </a:endParaRPr>
                    </a:p>
                    <a:p>
                      <a:pPr marL="425450">
                        <a:lnSpc>
                          <a:spcPct val="100000"/>
                        </a:lnSpc>
                        <a:spcBef>
                          <a:spcPts val="320"/>
                        </a:spcBef>
                      </a:pPr>
                      <a:r>
                        <a:rPr sz="650" b="1" spc="30" dirty="0" err="1" smtClean="0">
                          <a:solidFill>
                            <a:srgbClr val="171514"/>
                          </a:solidFill>
                          <a:latin typeface="Arial"/>
                          <a:cs typeface="Arial"/>
                        </a:rPr>
                        <a:t>Diá</a:t>
                      </a:r>
                      <a:r>
                        <a:rPr lang="es-ES" sz="650" b="1" spc="30" dirty="0" smtClean="0">
                          <a:solidFill>
                            <a:srgbClr val="171514"/>
                          </a:solidFill>
                          <a:latin typeface="Arial"/>
                          <a:cs typeface="Arial"/>
                        </a:rPr>
                        <a:t>m</a:t>
                      </a:r>
                      <a:endParaRPr sz="650" dirty="0">
                        <a:latin typeface="Arial"/>
                        <a:cs typeface="Arial"/>
                      </a:endParaRPr>
                    </a:p>
                    <a:p>
                      <a:pPr marL="425450">
                        <a:lnSpc>
                          <a:spcPct val="100000"/>
                        </a:lnSpc>
                        <a:spcBef>
                          <a:spcPts val="170"/>
                        </a:spcBef>
                      </a:pPr>
                      <a:r>
                        <a:rPr sz="800" b="1" spc="35" dirty="0">
                          <a:solidFill>
                            <a:srgbClr val="171514"/>
                          </a:solidFill>
                          <a:latin typeface="Arial"/>
                          <a:cs typeface="Arial"/>
                        </a:rPr>
                        <a:t>(mm)</a:t>
                      </a:r>
                      <a:endParaRPr sz="800" dirty="0">
                        <a:latin typeface="Arial"/>
                        <a:cs typeface="Arial"/>
                      </a:endParaRPr>
                    </a:p>
                  </a:txBody>
                  <a:tcPr marL="0" marR="0" marT="5715" marB="0"/>
                </a:tc>
                <a:tc>
                  <a:txBody>
                    <a:bodyPr/>
                    <a:lstStyle/>
                    <a:p>
                      <a:pPr>
                        <a:lnSpc>
                          <a:spcPct val="100000"/>
                        </a:lnSpc>
                      </a:pPr>
                      <a:endParaRPr sz="600">
                        <a:latin typeface="Times New Roman"/>
                        <a:cs typeface="Times New Roman"/>
                      </a:endParaRPr>
                    </a:p>
                    <a:p>
                      <a:pPr>
                        <a:lnSpc>
                          <a:spcPct val="100000"/>
                        </a:lnSpc>
                        <a:spcBef>
                          <a:spcPts val="20"/>
                        </a:spcBef>
                      </a:pPr>
                      <a:endParaRPr sz="550">
                        <a:latin typeface="Times New Roman"/>
                        <a:cs typeface="Times New Roman"/>
                      </a:endParaRPr>
                    </a:p>
                    <a:p>
                      <a:pPr marL="380365" algn="ctr">
                        <a:lnSpc>
                          <a:spcPct val="100000"/>
                        </a:lnSpc>
                      </a:pPr>
                      <a:r>
                        <a:rPr sz="450" b="1" dirty="0">
                          <a:solidFill>
                            <a:srgbClr val="171514"/>
                          </a:solidFill>
                          <a:latin typeface="Arial"/>
                          <a:cs typeface="Arial"/>
                        </a:rPr>
                        <a:t>Tamaño</a:t>
                      </a:r>
                      <a:r>
                        <a:rPr sz="450" b="1" spc="-10" dirty="0">
                          <a:solidFill>
                            <a:srgbClr val="171514"/>
                          </a:solidFill>
                          <a:latin typeface="Arial"/>
                          <a:cs typeface="Arial"/>
                        </a:rPr>
                        <a:t> </a:t>
                      </a:r>
                      <a:r>
                        <a:rPr sz="450" b="1" dirty="0">
                          <a:solidFill>
                            <a:srgbClr val="171514"/>
                          </a:solidFill>
                          <a:latin typeface="Arial"/>
                          <a:cs typeface="Arial"/>
                        </a:rPr>
                        <a:t>del</a:t>
                      </a:r>
                      <a:r>
                        <a:rPr sz="450" b="1" spc="-10" dirty="0">
                          <a:solidFill>
                            <a:srgbClr val="171514"/>
                          </a:solidFill>
                          <a:latin typeface="Arial"/>
                          <a:cs typeface="Arial"/>
                        </a:rPr>
                        <a:t> </a:t>
                      </a:r>
                      <a:r>
                        <a:rPr sz="450" b="1" dirty="0">
                          <a:solidFill>
                            <a:srgbClr val="171514"/>
                          </a:solidFill>
                          <a:latin typeface="Arial"/>
                          <a:cs typeface="Arial"/>
                        </a:rPr>
                        <a:t>conductor</a:t>
                      </a:r>
                      <a:endParaRPr sz="450">
                        <a:latin typeface="Arial"/>
                        <a:cs typeface="Arial"/>
                      </a:endParaRPr>
                    </a:p>
                    <a:p>
                      <a:pPr marL="398145" algn="ctr">
                        <a:lnSpc>
                          <a:spcPct val="100000"/>
                        </a:lnSpc>
                        <a:spcBef>
                          <a:spcPts val="360"/>
                        </a:spcBef>
                      </a:pPr>
                      <a:r>
                        <a:rPr sz="650" b="1" spc="10" dirty="0">
                          <a:solidFill>
                            <a:srgbClr val="171514"/>
                          </a:solidFill>
                          <a:latin typeface="Arial"/>
                          <a:cs typeface="Arial"/>
                        </a:rPr>
                        <a:t>Designación</a:t>
                      </a:r>
                      <a:endParaRPr sz="650">
                        <a:latin typeface="Arial"/>
                        <a:cs typeface="Arial"/>
                      </a:endParaRPr>
                    </a:p>
                  </a:txBody>
                  <a:tcPr marL="0" marR="0" marT="0" marB="0"/>
                </a:tc>
                <a:extLst>
                  <a:ext uri="{0D108BD9-81ED-4DB2-BD59-A6C34878D82A}">
                    <a16:rowId xmlns:a16="http://schemas.microsoft.com/office/drawing/2014/main" val="10000"/>
                  </a:ext>
                </a:extLst>
              </a:tr>
              <a:tr h="155346">
                <a:tc gridSpan="2">
                  <a:txBody>
                    <a:bodyPr/>
                    <a:lstStyle/>
                    <a:p>
                      <a:pPr marL="31750">
                        <a:lnSpc>
                          <a:spcPct val="100000"/>
                        </a:lnSpc>
                        <a:spcBef>
                          <a:spcPts val="330"/>
                        </a:spcBef>
                      </a:pPr>
                      <a:r>
                        <a:rPr sz="650" spc="5" dirty="0">
                          <a:solidFill>
                            <a:srgbClr val="171514"/>
                          </a:solidFill>
                          <a:latin typeface="Microsoft Sans Serif"/>
                          <a:cs typeface="Microsoft Sans Serif"/>
                        </a:rPr>
                        <a:t>25.81</a:t>
                      </a:r>
                      <a:endParaRPr sz="650">
                        <a:latin typeface="Microsoft Sans Serif"/>
                        <a:cs typeface="Microsoft Sans Serif"/>
                      </a:endParaRPr>
                    </a:p>
                  </a:txBody>
                  <a:tcPr marL="0" marR="0" marT="41910" marB="0"/>
                </a:tc>
                <a:tc hMerge="1">
                  <a:txBody>
                    <a:bodyPr/>
                    <a:lstStyle/>
                    <a:p>
                      <a:endParaRPr/>
                    </a:p>
                  </a:txBody>
                  <a:tcPr marL="0" marR="0" marT="0" marB="0"/>
                </a:tc>
                <a:tc>
                  <a:txBody>
                    <a:bodyPr/>
                    <a:lstStyle/>
                    <a:p>
                      <a:pPr marL="425450">
                        <a:lnSpc>
                          <a:spcPts val="940"/>
                        </a:lnSpc>
                        <a:spcBef>
                          <a:spcPts val="180"/>
                        </a:spcBef>
                      </a:pPr>
                      <a:r>
                        <a:rPr sz="800" spc="5" dirty="0">
                          <a:solidFill>
                            <a:srgbClr val="171514"/>
                          </a:solidFill>
                          <a:latin typeface="Microsoft Sans Serif"/>
                          <a:cs typeface="Microsoft Sans Serif"/>
                        </a:rPr>
                        <a:t>6.61</a:t>
                      </a:r>
                      <a:endParaRPr sz="800">
                        <a:latin typeface="Microsoft Sans Serif"/>
                        <a:cs typeface="Microsoft Sans Serif"/>
                      </a:endParaRPr>
                    </a:p>
                  </a:txBody>
                  <a:tcPr marL="0" marR="0" marT="22860" marB="0"/>
                </a:tc>
                <a:tc>
                  <a:txBody>
                    <a:bodyPr/>
                    <a:lstStyle/>
                    <a:p>
                      <a:pPr marL="479425">
                        <a:lnSpc>
                          <a:spcPts val="890"/>
                        </a:lnSpc>
                        <a:spcBef>
                          <a:spcPts val="229"/>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19/.052</a:t>
                      </a:r>
                      <a:endParaRPr sz="750">
                        <a:latin typeface="Microsoft Sans Serif"/>
                        <a:cs typeface="Microsoft Sans Serif"/>
                      </a:endParaRPr>
                    </a:p>
                  </a:txBody>
                  <a:tcPr marL="0" marR="0" marT="29209" marB="0"/>
                </a:tc>
                <a:extLst>
                  <a:ext uri="{0D108BD9-81ED-4DB2-BD59-A6C34878D82A}">
                    <a16:rowId xmlns:a16="http://schemas.microsoft.com/office/drawing/2014/main" val="10001"/>
                  </a:ext>
                </a:extLst>
              </a:tr>
              <a:tr h="139700">
                <a:tc gridSpan="2">
                  <a:txBody>
                    <a:bodyPr/>
                    <a:lstStyle/>
                    <a:p>
                      <a:pPr marL="31750">
                        <a:lnSpc>
                          <a:spcPct val="100000"/>
                        </a:lnSpc>
                        <a:spcBef>
                          <a:spcPts val="210"/>
                        </a:spcBef>
                      </a:pPr>
                      <a:r>
                        <a:rPr sz="650" spc="5" dirty="0">
                          <a:solidFill>
                            <a:srgbClr val="171514"/>
                          </a:solidFill>
                          <a:latin typeface="Microsoft Sans Serif"/>
                          <a:cs typeface="Microsoft Sans Serif"/>
                        </a:rPr>
                        <a:t>26.662</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6.6</a:t>
                      </a:r>
                      <a:endParaRPr sz="800">
                        <a:latin typeface="Microsoft Sans Serif"/>
                        <a:cs typeface="Microsoft Sans Serif"/>
                      </a:endParaRPr>
                    </a:p>
                  </a:txBody>
                  <a:tcPr marL="0" marR="0" marT="7620" marB="0"/>
                </a:tc>
                <a:tc>
                  <a:txBody>
                    <a:bodyPr/>
                    <a:lstStyle/>
                    <a:p>
                      <a:pPr marL="4794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3</a:t>
                      </a:r>
                      <a:endParaRPr sz="750">
                        <a:latin typeface="Microsoft Sans Serif"/>
                        <a:cs typeface="Microsoft Sans Serif"/>
                      </a:endParaRPr>
                    </a:p>
                  </a:txBody>
                  <a:tcPr marL="0" marR="0" marT="13970" marB="0"/>
                </a:tc>
                <a:extLst>
                  <a:ext uri="{0D108BD9-81ED-4DB2-BD59-A6C34878D82A}">
                    <a16:rowId xmlns:a16="http://schemas.microsoft.com/office/drawing/2014/main" val="10002"/>
                  </a:ext>
                </a:extLst>
              </a:tr>
              <a:tr h="139700">
                <a:tc gridSpan="2">
                  <a:txBody>
                    <a:bodyPr/>
                    <a:lstStyle/>
                    <a:p>
                      <a:pPr marL="31750">
                        <a:lnSpc>
                          <a:spcPct val="100000"/>
                        </a:lnSpc>
                        <a:spcBef>
                          <a:spcPts val="210"/>
                        </a:spcBef>
                      </a:pPr>
                      <a:r>
                        <a:rPr sz="650" spc="5" dirty="0">
                          <a:solidFill>
                            <a:srgbClr val="171514"/>
                          </a:solidFill>
                          <a:latin typeface="Microsoft Sans Serif"/>
                          <a:cs typeface="Microsoft Sans Serif"/>
                        </a:rPr>
                        <a:t>33.625</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7.42</a:t>
                      </a:r>
                      <a:endParaRPr sz="800">
                        <a:latin typeface="Microsoft Sans Serif"/>
                        <a:cs typeface="Microsoft Sans Serif"/>
                      </a:endParaRPr>
                    </a:p>
                  </a:txBody>
                  <a:tcPr marL="0" marR="0" marT="7620" marB="0"/>
                </a:tc>
                <a:tc>
                  <a:txBody>
                    <a:bodyPr/>
                    <a:lstStyle/>
                    <a:p>
                      <a:pPr marL="4794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2</a:t>
                      </a:r>
                      <a:endParaRPr sz="750">
                        <a:latin typeface="Microsoft Sans Serif"/>
                        <a:cs typeface="Microsoft Sans Serif"/>
                      </a:endParaRPr>
                    </a:p>
                  </a:txBody>
                  <a:tcPr marL="0" marR="0" marT="13970" marB="0"/>
                </a:tc>
                <a:extLst>
                  <a:ext uri="{0D108BD9-81ED-4DB2-BD59-A6C34878D82A}">
                    <a16:rowId xmlns:a16="http://schemas.microsoft.com/office/drawing/2014/main" val="10003"/>
                  </a:ext>
                </a:extLst>
              </a:tr>
              <a:tr h="139700">
                <a:tc gridSpan="2">
                  <a:txBody>
                    <a:bodyPr/>
                    <a:lstStyle/>
                    <a:p>
                      <a:pPr marL="31750">
                        <a:lnSpc>
                          <a:spcPts val="940"/>
                        </a:lnSpc>
                        <a:spcBef>
                          <a:spcPts val="60"/>
                        </a:spcBef>
                      </a:pPr>
                      <a:r>
                        <a:rPr sz="800" spc="10" dirty="0">
                          <a:solidFill>
                            <a:srgbClr val="171514"/>
                          </a:solidFill>
                          <a:latin typeface="Microsoft Sans Serif"/>
                          <a:cs typeface="Microsoft Sans Serif"/>
                        </a:rPr>
                        <a:t>35</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7.8</a:t>
                      </a:r>
                      <a:endParaRPr sz="800">
                        <a:latin typeface="Microsoft Sans Serif"/>
                        <a:cs typeface="Microsoft Sans Serif"/>
                      </a:endParaRPr>
                    </a:p>
                  </a:txBody>
                  <a:tcPr marL="0" marR="0" marT="7620" marB="0"/>
                </a:tc>
                <a:tc>
                  <a:txBody>
                    <a:bodyPr/>
                    <a:lstStyle/>
                    <a:p>
                      <a:pPr marL="479425">
                        <a:lnSpc>
                          <a:spcPts val="940"/>
                        </a:lnSpc>
                        <a:spcBef>
                          <a:spcPts val="60"/>
                        </a:spcBef>
                      </a:pPr>
                      <a:r>
                        <a:rPr sz="800" spc="10" dirty="0">
                          <a:solidFill>
                            <a:srgbClr val="171514"/>
                          </a:solidFill>
                          <a:latin typeface="Microsoft Sans Serif"/>
                          <a:cs typeface="Microsoft Sans Serif"/>
                        </a:rPr>
                        <a:t>35</a:t>
                      </a:r>
                      <a:endParaRPr sz="800">
                        <a:latin typeface="Microsoft Sans Serif"/>
                        <a:cs typeface="Microsoft Sans Serif"/>
                      </a:endParaRPr>
                    </a:p>
                  </a:txBody>
                  <a:tcPr marL="0" marR="0" marT="7620" marB="0"/>
                </a:tc>
                <a:extLst>
                  <a:ext uri="{0D108BD9-81ED-4DB2-BD59-A6C34878D82A}">
                    <a16:rowId xmlns:a16="http://schemas.microsoft.com/office/drawing/2014/main" val="10004"/>
                  </a:ext>
                </a:extLst>
              </a:tr>
              <a:tr h="139700">
                <a:tc gridSpan="2">
                  <a:txBody>
                    <a:bodyPr/>
                    <a:lstStyle/>
                    <a:p>
                      <a:pPr marL="31750">
                        <a:lnSpc>
                          <a:spcPct val="100000"/>
                        </a:lnSpc>
                        <a:spcBef>
                          <a:spcPts val="210"/>
                        </a:spcBef>
                      </a:pPr>
                      <a:r>
                        <a:rPr sz="650" spc="5" dirty="0">
                          <a:solidFill>
                            <a:srgbClr val="171514"/>
                          </a:solidFill>
                          <a:latin typeface="Microsoft Sans Serif"/>
                          <a:cs typeface="Microsoft Sans Serif"/>
                        </a:rPr>
                        <a:t>38.71</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8.13</a:t>
                      </a:r>
                      <a:endParaRPr sz="800">
                        <a:latin typeface="Microsoft Sans Serif"/>
                        <a:cs typeface="Microsoft Sans Serif"/>
                      </a:endParaRPr>
                    </a:p>
                  </a:txBody>
                  <a:tcPr marL="0" marR="0" marT="7620" marB="0"/>
                </a:tc>
                <a:tc>
                  <a:txBody>
                    <a:bodyPr/>
                    <a:lstStyle/>
                    <a:p>
                      <a:pPr marL="4794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19/.064</a:t>
                      </a:r>
                      <a:endParaRPr sz="750">
                        <a:latin typeface="Microsoft Sans Serif"/>
                        <a:cs typeface="Microsoft Sans Serif"/>
                      </a:endParaRPr>
                    </a:p>
                  </a:txBody>
                  <a:tcPr marL="0" marR="0" marT="13970" marB="0"/>
                </a:tc>
                <a:extLst>
                  <a:ext uri="{0D108BD9-81ED-4DB2-BD59-A6C34878D82A}">
                    <a16:rowId xmlns:a16="http://schemas.microsoft.com/office/drawing/2014/main" val="10005"/>
                  </a:ext>
                </a:extLst>
              </a:tr>
              <a:tr h="139700">
                <a:tc gridSpan="2">
                  <a:txBody>
                    <a:bodyPr/>
                    <a:lstStyle/>
                    <a:p>
                      <a:pPr marL="31750">
                        <a:lnSpc>
                          <a:spcPct val="100000"/>
                        </a:lnSpc>
                        <a:spcBef>
                          <a:spcPts val="210"/>
                        </a:spcBef>
                      </a:pPr>
                      <a:r>
                        <a:rPr sz="650" spc="5" dirty="0">
                          <a:solidFill>
                            <a:srgbClr val="171514"/>
                          </a:solidFill>
                          <a:latin typeface="Microsoft Sans Serif"/>
                          <a:cs typeface="Microsoft Sans Serif"/>
                        </a:rPr>
                        <a:t>42.406</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8.43</a:t>
                      </a:r>
                      <a:endParaRPr sz="800">
                        <a:latin typeface="Microsoft Sans Serif"/>
                        <a:cs typeface="Microsoft Sans Serif"/>
                      </a:endParaRPr>
                    </a:p>
                  </a:txBody>
                  <a:tcPr marL="0" marR="0" marT="7620" marB="0"/>
                </a:tc>
                <a:tc>
                  <a:txBody>
                    <a:bodyPr/>
                    <a:lstStyle/>
                    <a:p>
                      <a:pPr marL="479425">
                        <a:lnSpc>
                          <a:spcPts val="890"/>
                        </a:lnSpc>
                        <a:spcBef>
                          <a:spcPts val="110"/>
                        </a:spcBef>
                      </a:pPr>
                      <a:r>
                        <a:rPr sz="750" dirty="0">
                          <a:solidFill>
                            <a:srgbClr val="171514"/>
                          </a:solidFill>
                          <a:latin typeface="Microsoft Sans Serif"/>
                          <a:cs typeface="Microsoft Sans Serif"/>
                        </a:rPr>
                        <a:t>AWG</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1</a:t>
                      </a:r>
                      <a:endParaRPr sz="750">
                        <a:latin typeface="Microsoft Sans Serif"/>
                        <a:cs typeface="Microsoft Sans Serif"/>
                      </a:endParaRPr>
                    </a:p>
                  </a:txBody>
                  <a:tcPr marL="0" marR="0" marT="13970" marB="0"/>
                </a:tc>
                <a:extLst>
                  <a:ext uri="{0D108BD9-81ED-4DB2-BD59-A6C34878D82A}">
                    <a16:rowId xmlns:a16="http://schemas.microsoft.com/office/drawing/2014/main" val="10006"/>
                  </a:ext>
                </a:extLst>
              </a:tr>
              <a:tr h="139700">
                <a:tc gridSpan="2">
                  <a:txBody>
                    <a:bodyPr/>
                    <a:lstStyle/>
                    <a:p>
                      <a:pPr marL="31750">
                        <a:lnSpc>
                          <a:spcPts val="940"/>
                        </a:lnSpc>
                        <a:spcBef>
                          <a:spcPts val="60"/>
                        </a:spcBef>
                      </a:pPr>
                      <a:r>
                        <a:rPr sz="800" spc="5" dirty="0">
                          <a:solidFill>
                            <a:srgbClr val="171514"/>
                          </a:solidFill>
                          <a:latin typeface="Microsoft Sans Serif"/>
                          <a:cs typeface="Microsoft Sans Serif"/>
                        </a:rPr>
                        <a:t>48.5</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9.3</a:t>
                      </a:r>
                      <a:endParaRPr sz="800">
                        <a:latin typeface="Microsoft Sans Serif"/>
                        <a:cs typeface="Microsoft Sans Serif"/>
                      </a:endParaRPr>
                    </a:p>
                  </a:txBody>
                  <a:tcPr marL="0" marR="0" marT="7620" marB="0"/>
                </a:tc>
                <a:tc>
                  <a:txBody>
                    <a:bodyPr/>
                    <a:lstStyle/>
                    <a:p>
                      <a:pPr marL="479425">
                        <a:lnSpc>
                          <a:spcPts val="89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19/.072</a:t>
                      </a:r>
                      <a:endParaRPr sz="750">
                        <a:latin typeface="Microsoft Sans Serif"/>
                        <a:cs typeface="Microsoft Sans Serif"/>
                      </a:endParaRPr>
                    </a:p>
                  </a:txBody>
                  <a:tcPr marL="0" marR="0" marT="13970" marB="0"/>
                </a:tc>
                <a:extLst>
                  <a:ext uri="{0D108BD9-81ED-4DB2-BD59-A6C34878D82A}">
                    <a16:rowId xmlns:a16="http://schemas.microsoft.com/office/drawing/2014/main" val="10007"/>
                  </a:ext>
                </a:extLst>
              </a:tr>
              <a:tr h="139700">
                <a:tc gridSpan="2">
                  <a:txBody>
                    <a:bodyPr/>
                    <a:lstStyle/>
                    <a:p>
                      <a:pPr marL="31750">
                        <a:lnSpc>
                          <a:spcPts val="940"/>
                        </a:lnSpc>
                        <a:spcBef>
                          <a:spcPts val="60"/>
                        </a:spcBef>
                      </a:pPr>
                      <a:r>
                        <a:rPr sz="800" spc="10" dirty="0">
                          <a:solidFill>
                            <a:srgbClr val="171514"/>
                          </a:solidFill>
                          <a:latin typeface="Microsoft Sans Serif"/>
                          <a:cs typeface="Microsoft Sans Serif"/>
                        </a:rPr>
                        <a:t>50</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9.47</a:t>
                      </a:r>
                      <a:endParaRPr sz="800">
                        <a:latin typeface="Microsoft Sans Serif"/>
                        <a:cs typeface="Microsoft Sans Serif"/>
                      </a:endParaRPr>
                    </a:p>
                  </a:txBody>
                  <a:tcPr marL="0" marR="0" marT="7620" marB="0"/>
                </a:tc>
                <a:tc>
                  <a:txBody>
                    <a:bodyPr/>
                    <a:lstStyle/>
                    <a:p>
                      <a:pPr marL="479425">
                        <a:lnSpc>
                          <a:spcPts val="940"/>
                        </a:lnSpc>
                        <a:spcBef>
                          <a:spcPts val="60"/>
                        </a:spcBef>
                      </a:pPr>
                      <a:r>
                        <a:rPr sz="800" spc="10" dirty="0">
                          <a:solidFill>
                            <a:srgbClr val="171514"/>
                          </a:solidFill>
                          <a:latin typeface="Microsoft Sans Serif"/>
                          <a:cs typeface="Microsoft Sans Serif"/>
                        </a:rPr>
                        <a:t>50</a:t>
                      </a:r>
                      <a:endParaRPr sz="800">
                        <a:latin typeface="Microsoft Sans Serif"/>
                        <a:cs typeface="Microsoft Sans Serif"/>
                      </a:endParaRPr>
                    </a:p>
                  </a:txBody>
                  <a:tcPr marL="0" marR="0" marT="7620" marB="0"/>
                </a:tc>
                <a:extLst>
                  <a:ext uri="{0D108BD9-81ED-4DB2-BD59-A6C34878D82A}">
                    <a16:rowId xmlns:a16="http://schemas.microsoft.com/office/drawing/2014/main" val="10008"/>
                  </a:ext>
                </a:extLst>
              </a:tr>
              <a:tr h="143094">
                <a:tc gridSpan="2">
                  <a:txBody>
                    <a:bodyPr/>
                    <a:lstStyle/>
                    <a:p>
                      <a:pPr marL="31750">
                        <a:lnSpc>
                          <a:spcPct val="100000"/>
                        </a:lnSpc>
                        <a:spcBef>
                          <a:spcPts val="210"/>
                        </a:spcBef>
                      </a:pPr>
                      <a:r>
                        <a:rPr sz="650" spc="5" dirty="0">
                          <a:solidFill>
                            <a:srgbClr val="171514"/>
                          </a:solidFill>
                          <a:latin typeface="Microsoft Sans Serif"/>
                          <a:cs typeface="Microsoft Sans Serif"/>
                        </a:rPr>
                        <a:t>53.508</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ct val="100000"/>
                        </a:lnSpc>
                        <a:spcBef>
                          <a:spcPts val="60"/>
                        </a:spcBef>
                      </a:pPr>
                      <a:r>
                        <a:rPr sz="800" spc="5" dirty="0">
                          <a:solidFill>
                            <a:srgbClr val="171514"/>
                          </a:solidFill>
                          <a:latin typeface="Microsoft Sans Serif"/>
                          <a:cs typeface="Microsoft Sans Serif"/>
                        </a:rPr>
                        <a:t>10.6</a:t>
                      </a:r>
                      <a:endParaRPr sz="800">
                        <a:latin typeface="Microsoft Sans Serif"/>
                        <a:cs typeface="Microsoft Sans Serif"/>
                      </a:endParaRPr>
                    </a:p>
                  </a:txBody>
                  <a:tcPr marL="0" marR="0" marT="7620" marB="0"/>
                </a:tc>
                <a:tc>
                  <a:txBody>
                    <a:bodyPr/>
                    <a:lstStyle/>
                    <a:p>
                      <a:pPr marL="479425">
                        <a:lnSpc>
                          <a:spcPct val="100000"/>
                        </a:lnSpc>
                        <a:spcBef>
                          <a:spcPts val="160"/>
                        </a:spcBef>
                      </a:pPr>
                      <a:r>
                        <a:rPr sz="700" dirty="0">
                          <a:solidFill>
                            <a:srgbClr val="171514"/>
                          </a:solidFill>
                          <a:latin typeface="Microsoft Sans Serif"/>
                          <a:cs typeface="Microsoft Sans Serif"/>
                        </a:rPr>
                        <a:t>AWG</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1/10</a:t>
                      </a:r>
                      <a:endParaRPr sz="700">
                        <a:latin typeface="Microsoft Sans Serif"/>
                        <a:cs typeface="Microsoft Sans Serif"/>
                      </a:endParaRPr>
                    </a:p>
                  </a:txBody>
                  <a:tcPr marL="0" marR="0" marT="20320" marB="0"/>
                </a:tc>
                <a:extLst>
                  <a:ext uri="{0D108BD9-81ED-4DB2-BD59-A6C34878D82A}">
                    <a16:rowId xmlns:a16="http://schemas.microsoft.com/office/drawing/2014/main" val="10009"/>
                  </a:ext>
                </a:extLst>
              </a:tr>
              <a:tr h="135375">
                <a:tc gridSpan="2">
                  <a:txBody>
                    <a:bodyPr/>
                    <a:lstStyle/>
                    <a:p>
                      <a:pPr marL="31750">
                        <a:lnSpc>
                          <a:spcPct val="100000"/>
                        </a:lnSpc>
                        <a:spcBef>
                          <a:spcPts val="180"/>
                        </a:spcBef>
                      </a:pPr>
                      <a:r>
                        <a:rPr sz="650" spc="5" dirty="0">
                          <a:solidFill>
                            <a:srgbClr val="171514"/>
                          </a:solidFill>
                          <a:latin typeface="Microsoft Sans Serif"/>
                          <a:cs typeface="Microsoft Sans Serif"/>
                        </a:rPr>
                        <a:t>64.52</a:t>
                      </a:r>
                      <a:endParaRPr sz="650">
                        <a:latin typeface="Microsoft Sans Serif"/>
                        <a:cs typeface="Microsoft Sans Serif"/>
                      </a:endParaRPr>
                    </a:p>
                  </a:txBody>
                  <a:tcPr marL="0" marR="0" marT="22860" marB="0"/>
                </a:tc>
                <a:tc hMerge="1">
                  <a:txBody>
                    <a:bodyPr/>
                    <a:lstStyle/>
                    <a:p>
                      <a:endParaRPr/>
                    </a:p>
                  </a:txBody>
                  <a:tcPr marL="0" marR="0" marT="0" marB="0"/>
                </a:tc>
                <a:tc>
                  <a:txBody>
                    <a:bodyPr/>
                    <a:lstStyle/>
                    <a:p>
                      <a:pPr marL="425450">
                        <a:lnSpc>
                          <a:spcPct val="100000"/>
                        </a:lnSpc>
                        <a:spcBef>
                          <a:spcPts val="180"/>
                        </a:spcBef>
                      </a:pPr>
                      <a:r>
                        <a:rPr sz="650" spc="5" dirty="0">
                          <a:solidFill>
                            <a:srgbClr val="171514"/>
                          </a:solidFill>
                          <a:latin typeface="Microsoft Sans Serif"/>
                          <a:cs typeface="Microsoft Sans Serif"/>
                        </a:rPr>
                        <a:t>10.62</a:t>
                      </a:r>
                      <a:endParaRPr sz="650">
                        <a:latin typeface="Microsoft Sans Serif"/>
                        <a:cs typeface="Microsoft Sans Serif"/>
                      </a:endParaRPr>
                    </a:p>
                  </a:txBody>
                  <a:tcPr marL="0" marR="0" marT="22860" marB="0"/>
                </a:tc>
                <a:tc>
                  <a:txBody>
                    <a:bodyPr/>
                    <a:lstStyle/>
                    <a:p>
                      <a:pPr marL="479425">
                        <a:lnSpc>
                          <a:spcPts val="880"/>
                        </a:lnSpc>
                        <a:spcBef>
                          <a:spcPts val="8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19/.083</a:t>
                      </a:r>
                      <a:endParaRPr sz="750">
                        <a:latin typeface="Microsoft Sans Serif"/>
                        <a:cs typeface="Microsoft Sans Serif"/>
                      </a:endParaRPr>
                    </a:p>
                  </a:txBody>
                  <a:tcPr marL="0" marR="0" marT="10160" marB="0"/>
                </a:tc>
                <a:extLst>
                  <a:ext uri="{0D108BD9-81ED-4DB2-BD59-A6C34878D82A}">
                    <a16:rowId xmlns:a16="http://schemas.microsoft.com/office/drawing/2014/main" val="10010"/>
                  </a:ext>
                </a:extLst>
              </a:tr>
              <a:tr h="140630">
                <a:tc gridSpan="2">
                  <a:txBody>
                    <a:bodyPr/>
                    <a:lstStyle/>
                    <a:p>
                      <a:pPr marL="31750">
                        <a:lnSpc>
                          <a:spcPct val="100000"/>
                        </a:lnSpc>
                        <a:spcBef>
                          <a:spcPts val="215"/>
                        </a:spcBef>
                      </a:pPr>
                      <a:r>
                        <a:rPr sz="650" spc="5" dirty="0">
                          <a:solidFill>
                            <a:srgbClr val="171514"/>
                          </a:solidFill>
                          <a:latin typeface="Microsoft Sans Serif"/>
                          <a:cs typeface="Microsoft Sans Serif"/>
                        </a:rPr>
                        <a:t>67.442</a:t>
                      </a:r>
                      <a:endParaRPr sz="650">
                        <a:latin typeface="Microsoft Sans Serif"/>
                        <a:cs typeface="Microsoft Sans Serif"/>
                      </a:endParaRPr>
                    </a:p>
                  </a:txBody>
                  <a:tcPr marL="0" marR="0" marT="27305" marB="0"/>
                </a:tc>
                <a:tc hMerge="1">
                  <a:txBody>
                    <a:bodyPr/>
                    <a:lstStyle/>
                    <a:p>
                      <a:endParaRPr/>
                    </a:p>
                  </a:txBody>
                  <a:tcPr marL="0" marR="0" marT="0" marB="0"/>
                </a:tc>
                <a:tc>
                  <a:txBody>
                    <a:bodyPr/>
                    <a:lstStyle/>
                    <a:p>
                      <a:pPr marL="425450">
                        <a:lnSpc>
                          <a:spcPts val="940"/>
                        </a:lnSpc>
                        <a:spcBef>
                          <a:spcPts val="65"/>
                        </a:spcBef>
                      </a:pPr>
                      <a:r>
                        <a:rPr sz="800" spc="10" dirty="0">
                          <a:solidFill>
                            <a:srgbClr val="171514"/>
                          </a:solidFill>
                          <a:latin typeface="Microsoft Sans Serif"/>
                          <a:cs typeface="Microsoft Sans Serif"/>
                        </a:rPr>
                        <a:t>11</a:t>
                      </a:r>
                      <a:endParaRPr sz="800">
                        <a:latin typeface="Microsoft Sans Serif"/>
                        <a:cs typeface="Microsoft Sans Serif"/>
                      </a:endParaRPr>
                    </a:p>
                  </a:txBody>
                  <a:tcPr marL="0" marR="0" marT="8255" marB="0"/>
                </a:tc>
                <a:tc>
                  <a:txBody>
                    <a:bodyPr/>
                    <a:lstStyle/>
                    <a:p>
                      <a:pPr marL="479425">
                        <a:lnSpc>
                          <a:spcPct val="100000"/>
                        </a:lnSpc>
                        <a:spcBef>
                          <a:spcPts val="165"/>
                        </a:spcBef>
                      </a:pPr>
                      <a:r>
                        <a:rPr sz="700" dirty="0">
                          <a:solidFill>
                            <a:srgbClr val="171514"/>
                          </a:solidFill>
                          <a:latin typeface="Microsoft Sans Serif"/>
                          <a:cs typeface="Microsoft Sans Serif"/>
                        </a:rPr>
                        <a:t>AWG</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2/0</a:t>
                      </a:r>
                      <a:endParaRPr sz="700">
                        <a:latin typeface="Microsoft Sans Serif"/>
                        <a:cs typeface="Microsoft Sans Serif"/>
                      </a:endParaRPr>
                    </a:p>
                  </a:txBody>
                  <a:tcPr marL="0" marR="0" marT="20955" marB="0"/>
                </a:tc>
                <a:extLst>
                  <a:ext uri="{0D108BD9-81ED-4DB2-BD59-A6C34878D82A}">
                    <a16:rowId xmlns:a16="http://schemas.microsoft.com/office/drawing/2014/main" val="10011"/>
                  </a:ext>
                </a:extLst>
              </a:tr>
              <a:tr h="139700">
                <a:tc gridSpan="2">
                  <a:txBody>
                    <a:bodyPr/>
                    <a:lstStyle/>
                    <a:p>
                      <a:pPr marL="31750">
                        <a:lnSpc>
                          <a:spcPts val="940"/>
                        </a:lnSpc>
                        <a:spcBef>
                          <a:spcPts val="60"/>
                        </a:spcBef>
                      </a:pPr>
                      <a:r>
                        <a:rPr sz="800" spc="10" dirty="0">
                          <a:solidFill>
                            <a:srgbClr val="171514"/>
                          </a:solidFill>
                          <a:latin typeface="Microsoft Sans Serif"/>
                          <a:cs typeface="Microsoft Sans Serif"/>
                        </a:rPr>
                        <a:t>70</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ct val="100000"/>
                        </a:lnSpc>
                        <a:spcBef>
                          <a:spcPts val="210"/>
                        </a:spcBef>
                      </a:pPr>
                      <a:r>
                        <a:rPr sz="650" spc="5" dirty="0">
                          <a:solidFill>
                            <a:srgbClr val="171514"/>
                          </a:solidFill>
                          <a:latin typeface="Microsoft Sans Serif"/>
                          <a:cs typeface="Microsoft Sans Serif"/>
                        </a:rPr>
                        <a:t>11.94</a:t>
                      </a:r>
                      <a:endParaRPr sz="650">
                        <a:latin typeface="Microsoft Sans Serif"/>
                        <a:cs typeface="Microsoft Sans Serif"/>
                      </a:endParaRPr>
                    </a:p>
                  </a:txBody>
                  <a:tcPr marL="0" marR="0" marT="26670" marB="0"/>
                </a:tc>
                <a:tc>
                  <a:txBody>
                    <a:bodyPr/>
                    <a:lstStyle/>
                    <a:p>
                      <a:pPr marL="479425">
                        <a:lnSpc>
                          <a:spcPts val="940"/>
                        </a:lnSpc>
                        <a:spcBef>
                          <a:spcPts val="60"/>
                        </a:spcBef>
                      </a:pPr>
                      <a:r>
                        <a:rPr sz="800" spc="10" dirty="0">
                          <a:solidFill>
                            <a:srgbClr val="171514"/>
                          </a:solidFill>
                          <a:latin typeface="Microsoft Sans Serif"/>
                          <a:cs typeface="Microsoft Sans Serif"/>
                        </a:rPr>
                        <a:t>70</a:t>
                      </a:r>
                      <a:endParaRPr sz="800">
                        <a:latin typeface="Microsoft Sans Serif"/>
                        <a:cs typeface="Microsoft Sans Serif"/>
                      </a:endParaRPr>
                    </a:p>
                  </a:txBody>
                  <a:tcPr marL="0" marR="0" marT="7620" marB="0"/>
                </a:tc>
                <a:extLst>
                  <a:ext uri="{0D108BD9-81ED-4DB2-BD59-A6C34878D82A}">
                    <a16:rowId xmlns:a16="http://schemas.microsoft.com/office/drawing/2014/main" val="10012"/>
                  </a:ext>
                </a:extLst>
              </a:tr>
              <a:tr h="139700">
                <a:tc gridSpan="2">
                  <a:txBody>
                    <a:bodyPr/>
                    <a:lstStyle/>
                    <a:p>
                      <a:pPr marL="31750">
                        <a:lnSpc>
                          <a:spcPts val="940"/>
                        </a:lnSpc>
                        <a:spcBef>
                          <a:spcPts val="60"/>
                        </a:spcBef>
                      </a:pPr>
                      <a:r>
                        <a:rPr sz="800" spc="5" dirty="0">
                          <a:solidFill>
                            <a:srgbClr val="171514"/>
                          </a:solidFill>
                          <a:latin typeface="Microsoft Sans Serif"/>
                          <a:cs typeface="Microsoft Sans Serif"/>
                        </a:rPr>
                        <a:t>77.5</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12.8</a:t>
                      </a:r>
                      <a:endParaRPr sz="800">
                        <a:latin typeface="Microsoft Sans Serif"/>
                        <a:cs typeface="Microsoft Sans Serif"/>
                      </a:endParaRPr>
                    </a:p>
                  </a:txBody>
                  <a:tcPr marL="0" marR="0" marT="7620" marB="0"/>
                </a:tc>
                <a:tc>
                  <a:txBody>
                    <a:bodyPr/>
                    <a:lstStyle/>
                    <a:p>
                      <a:pPr marL="479425">
                        <a:lnSpc>
                          <a:spcPct val="100000"/>
                        </a:lnSpc>
                        <a:spcBef>
                          <a:spcPts val="160"/>
                        </a:spcBef>
                      </a:pPr>
                      <a:r>
                        <a:rPr sz="700" dirty="0">
                          <a:solidFill>
                            <a:srgbClr val="171514"/>
                          </a:solidFill>
                          <a:latin typeface="Microsoft Sans Serif"/>
                          <a:cs typeface="Microsoft Sans Serif"/>
                        </a:rPr>
                        <a:t>NBS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37/.064</a:t>
                      </a:r>
                      <a:endParaRPr sz="700">
                        <a:latin typeface="Microsoft Sans Serif"/>
                        <a:cs typeface="Microsoft Sans Serif"/>
                      </a:endParaRPr>
                    </a:p>
                  </a:txBody>
                  <a:tcPr marL="0" marR="0" marT="20320" marB="0"/>
                </a:tc>
                <a:extLst>
                  <a:ext uri="{0D108BD9-81ED-4DB2-BD59-A6C34878D82A}">
                    <a16:rowId xmlns:a16="http://schemas.microsoft.com/office/drawing/2014/main" val="10013"/>
                  </a:ext>
                </a:extLst>
              </a:tr>
              <a:tr h="139700">
                <a:tc gridSpan="2">
                  <a:txBody>
                    <a:bodyPr/>
                    <a:lstStyle/>
                    <a:p>
                      <a:pPr marL="31750">
                        <a:lnSpc>
                          <a:spcPct val="100000"/>
                        </a:lnSpc>
                        <a:spcBef>
                          <a:spcPts val="210"/>
                        </a:spcBef>
                      </a:pPr>
                      <a:r>
                        <a:rPr sz="650" spc="5" dirty="0">
                          <a:solidFill>
                            <a:srgbClr val="171514"/>
                          </a:solidFill>
                          <a:latin typeface="Microsoft Sans Serif"/>
                          <a:cs typeface="Microsoft Sans Serif"/>
                        </a:rPr>
                        <a:t>85.024</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12.8</a:t>
                      </a:r>
                      <a:endParaRPr sz="800">
                        <a:latin typeface="Microsoft Sans Serif"/>
                        <a:cs typeface="Microsoft Sans Serif"/>
                      </a:endParaRPr>
                    </a:p>
                  </a:txBody>
                  <a:tcPr marL="0" marR="0" marT="7620" marB="0"/>
                </a:tc>
                <a:tc>
                  <a:txBody>
                    <a:bodyPr/>
                    <a:lstStyle/>
                    <a:p>
                      <a:pPr marL="479425">
                        <a:lnSpc>
                          <a:spcPct val="100000"/>
                        </a:lnSpc>
                        <a:spcBef>
                          <a:spcPts val="160"/>
                        </a:spcBef>
                      </a:pPr>
                      <a:r>
                        <a:rPr sz="700" dirty="0">
                          <a:solidFill>
                            <a:srgbClr val="171514"/>
                          </a:solidFill>
                          <a:latin typeface="Microsoft Sans Serif"/>
                          <a:cs typeface="Microsoft Sans Serif"/>
                        </a:rPr>
                        <a:t>AWG</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3/0</a:t>
                      </a:r>
                      <a:endParaRPr sz="700">
                        <a:latin typeface="Microsoft Sans Serif"/>
                        <a:cs typeface="Microsoft Sans Serif"/>
                      </a:endParaRPr>
                    </a:p>
                  </a:txBody>
                  <a:tcPr marL="0" marR="0" marT="20320" marB="0"/>
                </a:tc>
                <a:extLst>
                  <a:ext uri="{0D108BD9-81ED-4DB2-BD59-A6C34878D82A}">
                    <a16:rowId xmlns:a16="http://schemas.microsoft.com/office/drawing/2014/main" val="10014"/>
                  </a:ext>
                </a:extLst>
              </a:tr>
              <a:tr h="139700">
                <a:tc gridSpan="2">
                  <a:txBody>
                    <a:bodyPr/>
                    <a:lstStyle/>
                    <a:p>
                      <a:pPr marL="31750">
                        <a:lnSpc>
                          <a:spcPts val="940"/>
                        </a:lnSpc>
                        <a:spcBef>
                          <a:spcPts val="60"/>
                        </a:spcBef>
                      </a:pPr>
                      <a:r>
                        <a:rPr sz="800" spc="10" dirty="0">
                          <a:solidFill>
                            <a:srgbClr val="171514"/>
                          </a:solidFill>
                          <a:latin typeface="Microsoft Sans Serif"/>
                          <a:cs typeface="Microsoft Sans Serif"/>
                        </a:rPr>
                        <a:t>95</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ct val="100000"/>
                        </a:lnSpc>
                        <a:spcBef>
                          <a:spcPts val="210"/>
                        </a:spcBef>
                      </a:pPr>
                      <a:r>
                        <a:rPr sz="650" spc="5" dirty="0">
                          <a:solidFill>
                            <a:srgbClr val="171514"/>
                          </a:solidFill>
                          <a:latin typeface="Microsoft Sans Serif"/>
                          <a:cs typeface="Microsoft Sans Serif"/>
                        </a:rPr>
                        <a:t>13.41</a:t>
                      </a:r>
                      <a:endParaRPr sz="650">
                        <a:latin typeface="Microsoft Sans Serif"/>
                        <a:cs typeface="Microsoft Sans Serif"/>
                      </a:endParaRPr>
                    </a:p>
                  </a:txBody>
                  <a:tcPr marL="0" marR="0" marT="26670" marB="0"/>
                </a:tc>
                <a:tc>
                  <a:txBody>
                    <a:bodyPr/>
                    <a:lstStyle/>
                    <a:p>
                      <a:pPr marL="479425">
                        <a:lnSpc>
                          <a:spcPts val="940"/>
                        </a:lnSpc>
                        <a:spcBef>
                          <a:spcPts val="60"/>
                        </a:spcBef>
                      </a:pPr>
                      <a:r>
                        <a:rPr sz="800" spc="10" dirty="0">
                          <a:solidFill>
                            <a:srgbClr val="171514"/>
                          </a:solidFill>
                          <a:latin typeface="Microsoft Sans Serif"/>
                          <a:cs typeface="Microsoft Sans Serif"/>
                        </a:rPr>
                        <a:t>95</a:t>
                      </a:r>
                      <a:endParaRPr sz="800">
                        <a:latin typeface="Microsoft Sans Serif"/>
                        <a:cs typeface="Microsoft Sans Serif"/>
                      </a:endParaRPr>
                    </a:p>
                  </a:txBody>
                  <a:tcPr marL="0" marR="0" marT="7620" marB="0"/>
                </a:tc>
                <a:extLst>
                  <a:ext uri="{0D108BD9-81ED-4DB2-BD59-A6C34878D82A}">
                    <a16:rowId xmlns:a16="http://schemas.microsoft.com/office/drawing/2014/main" val="10015"/>
                  </a:ext>
                </a:extLst>
              </a:tr>
              <a:tr h="146488">
                <a:tc gridSpan="2">
                  <a:txBody>
                    <a:bodyPr/>
                    <a:lstStyle/>
                    <a:p>
                      <a:pPr marL="31750">
                        <a:lnSpc>
                          <a:spcPct val="100000"/>
                        </a:lnSpc>
                        <a:spcBef>
                          <a:spcPts val="210"/>
                        </a:spcBef>
                      </a:pPr>
                      <a:r>
                        <a:rPr sz="650" spc="5" dirty="0">
                          <a:solidFill>
                            <a:srgbClr val="171514"/>
                          </a:solidFill>
                          <a:latin typeface="Microsoft Sans Serif"/>
                          <a:cs typeface="Microsoft Sans Serif"/>
                        </a:rPr>
                        <a:t>96.77</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ct val="100000"/>
                        </a:lnSpc>
                        <a:spcBef>
                          <a:spcPts val="60"/>
                        </a:spcBef>
                      </a:pPr>
                      <a:r>
                        <a:rPr sz="800" spc="5" dirty="0">
                          <a:solidFill>
                            <a:srgbClr val="171514"/>
                          </a:solidFill>
                          <a:latin typeface="Microsoft Sans Serif"/>
                          <a:cs typeface="Microsoft Sans Serif"/>
                        </a:rPr>
                        <a:t>14.5</a:t>
                      </a:r>
                      <a:endParaRPr sz="800">
                        <a:latin typeface="Microsoft Sans Serif"/>
                        <a:cs typeface="Microsoft Sans Serif"/>
                      </a:endParaRPr>
                    </a:p>
                  </a:txBody>
                  <a:tcPr marL="0" marR="0" marT="7620" marB="0"/>
                </a:tc>
                <a:tc>
                  <a:txBody>
                    <a:bodyPr/>
                    <a:lstStyle/>
                    <a:p>
                      <a:pPr marL="479425">
                        <a:lnSpc>
                          <a:spcPct val="10000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37/.072</a:t>
                      </a:r>
                      <a:endParaRPr sz="750">
                        <a:latin typeface="Microsoft Sans Serif"/>
                        <a:cs typeface="Microsoft Sans Serif"/>
                      </a:endParaRPr>
                    </a:p>
                  </a:txBody>
                  <a:tcPr marL="0" marR="0" marT="13970" marB="0"/>
                </a:tc>
                <a:extLst>
                  <a:ext uri="{0D108BD9-81ED-4DB2-BD59-A6C34878D82A}">
                    <a16:rowId xmlns:a16="http://schemas.microsoft.com/office/drawing/2014/main" val="10016"/>
                  </a:ext>
                </a:extLst>
              </a:tr>
              <a:tr h="131051">
                <a:tc gridSpan="2">
                  <a:txBody>
                    <a:bodyPr/>
                    <a:lstStyle/>
                    <a:p>
                      <a:pPr marL="31750">
                        <a:lnSpc>
                          <a:spcPts val="775"/>
                        </a:lnSpc>
                        <a:spcBef>
                          <a:spcPts val="155"/>
                        </a:spcBef>
                      </a:pPr>
                      <a:r>
                        <a:rPr sz="650" spc="5" dirty="0">
                          <a:solidFill>
                            <a:srgbClr val="171514"/>
                          </a:solidFill>
                          <a:latin typeface="Microsoft Sans Serif"/>
                          <a:cs typeface="Microsoft Sans Serif"/>
                        </a:rPr>
                        <a:t>107.218</a:t>
                      </a:r>
                      <a:endParaRPr sz="650">
                        <a:latin typeface="Microsoft Sans Serif"/>
                        <a:cs typeface="Microsoft Sans Serif"/>
                      </a:endParaRPr>
                    </a:p>
                  </a:txBody>
                  <a:tcPr marL="0" marR="0" marT="19685" marB="0"/>
                </a:tc>
                <a:tc hMerge="1">
                  <a:txBody>
                    <a:bodyPr/>
                    <a:lstStyle/>
                    <a:p>
                      <a:endParaRPr/>
                    </a:p>
                  </a:txBody>
                  <a:tcPr marL="0" marR="0" marT="0" marB="0"/>
                </a:tc>
                <a:tc>
                  <a:txBody>
                    <a:bodyPr/>
                    <a:lstStyle/>
                    <a:p>
                      <a:pPr marL="425450">
                        <a:lnSpc>
                          <a:spcPts val="775"/>
                        </a:lnSpc>
                        <a:spcBef>
                          <a:spcPts val="155"/>
                        </a:spcBef>
                      </a:pPr>
                      <a:r>
                        <a:rPr sz="650" spc="5" dirty="0">
                          <a:solidFill>
                            <a:srgbClr val="171514"/>
                          </a:solidFill>
                          <a:latin typeface="Microsoft Sans Serif"/>
                          <a:cs typeface="Microsoft Sans Serif"/>
                        </a:rPr>
                        <a:t>14.61</a:t>
                      </a:r>
                      <a:endParaRPr sz="650">
                        <a:latin typeface="Microsoft Sans Serif"/>
                        <a:cs typeface="Microsoft Sans Serif"/>
                      </a:endParaRPr>
                    </a:p>
                  </a:txBody>
                  <a:tcPr marL="0" marR="0" marT="19685" marB="0"/>
                </a:tc>
                <a:tc>
                  <a:txBody>
                    <a:bodyPr/>
                    <a:lstStyle/>
                    <a:p>
                      <a:pPr marL="479425">
                        <a:lnSpc>
                          <a:spcPts val="825"/>
                        </a:lnSpc>
                        <a:spcBef>
                          <a:spcPts val="105"/>
                        </a:spcBef>
                      </a:pPr>
                      <a:r>
                        <a:rPr sz="700" dirty="0">
                          <a:solidFill>
                            <a:srgbClr val="171514"/>
                          </a:solidFill>
                          <a:latin typeface="Microsoft Sans Serif"/>
                          <a:cs typeface="Microsoft Sans Serif"/>
                        </a:rPr>
                        <a:t>AWG</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4/0</a:t>
                      </a:r>
                      <a:endParaRPr sz="700">
                        <a:latin typeface="Microsoft Sans Serif"/>
                        <a:cs typeface="Microsoft Sans Serif"/>
                      </a:endParaRPr>
                    </a:p>
                  </a:txBody>
                  <a:tcPr marL="0" marR="0" marT="13335" marB="0"/>
                </a:tc>
                <a:extLst>
                  <a:ext uri="{0D108BD9-81ED-4DB2-BD59-A6C34878D82A}">
                    <a16:rowId xmlns:a16="http://schemas.microsoft.com/office/drawing/2014/main" val="10017"/>
                  </a:ext>
                </a:extLst>
              </a:tr>
              <a:tr h="141560">
                <a:tc gridSpan="2">
                  <a:txBody>
                    <a:bodyPr/>
                    <a:lstStyle/>
                    <a:p>
                      <a:pPr marL="31750">
                        <a:lnSpc>
                          <a:spcPts val="940"/>
                        </a:lnSpc>
                        <a:spcBef>
                          <a:spcPts val="75"/>
                        </a:spcBef>
                      </a:pPr>
                      <a:r>
                        <a:rPr sz="800" spc="10" dirty="0">
                          <a:solidFill>
                            <a:srgbClr val="171514"/>
                          </a:solidFill>
                          <a:latin typeface="Microsoft Sans Serif"/>
                          <a:cs typeface="Microsoft Sans Serif"/>
                        </a:rPr>
                        <a:t>120</a:t>
                      </a:r>
                      <a:endParaRPr sz="800">
                        <a:latin typeface="Microsoft Sans Serif"/>
                        <a:cs typeface="Microsoft Sans Serif"/>
                      </a:endParaRPr>
                    </a:p>
                  </a:txBody>
                  <a:tcPr marL="0" marR="0" marT="9525" marB="0"/>
                </a:tc>
                <a:tc hMerge="1">
                  <a:txBody>
                    <a:bodyPr/>
                    <a:lstStyle/>
                    <a:p>
                      <a:endParaRPr/>
                    </a:p>
                  </a:txBody>
                  <a:tcPr marL="0" marR="0" marT="0" marB="0"/>
                </a:tc>
                <a:tc>
                  <a:txBody>
                    <a:bodyPr/>
                    <a:lstStyle/>
                    <a:p>
                      <a:pPr marL="425450">
                        <a:lnSpc>
                          <a:spcPts val="940"/>
                        </a:lnSpc>
                        <a:spcBef>
                          <a:spcPts val="75"/>
                        </a:spcBef>
                      </a:pPr>
                      <a:r>
                        <a:rPr sz="800" spc="5" dirty="0">
                          <a:solidFill>
                            <a:srgbClr val="171514"/>
                          </a:solidFill>
                          <a:latin typeface="Microsoft Sans Serif"/>
                          <a:cs typeface="Microsoft Sans Serif"/>
                        </a:rPr>
                        <a:t>14.8</a:t>
                      </a:r>
                      <a:endParaRPr sz="800">
                        <a:latin typeface="Microsoft Sans Serif"/>
                        <a:cs typeface="Microsoft Sans Serif"/>
                      </a:endParaRPr>
                    </a:p>
                  </a:txBody>
                  <a:tcPr marL="0" marR="0" marT="9525" marB="0"/>
                </a:tc>
                <a:tc>
                  <a:txBody>
                    <a:bodyPr/>
                    <a:lstStyle/>
                    <a:p>
                      <a:pPr marL="479425">
                        <a:lnSpc>
                          <a:spcPts val="940"/>
                        </a:lnSpc>
                        <a:spcBef>
                          <a:spcPts val="75"/>
                        </a:spcBef>
                      </a:pPr>
                      <a:r>
                        <a:rPr sz="800" spc="10" dirty="0">
                          <a:solidFill>
                            <a:srgbClr val="171514"/>
                          </a:solidFill>
                          <a:latin typeface="Microsoft Sans Serif"/>
                          <a:cs typeface="Microsoft Sans Serif"/>
                        </a:rPr>
                        <a:t>120</a:t>
                      </a:r>
                      <a:endParaRPr sz="800">
                        <a:latin typeface="Microsoft Sans Serif"/>
                        <a:cs typeface="Microsoft Sans Serif"/>
                      </a:endParaRPr>
                    </a:p>
                  </a:txBody>
                  <a:tcPr marL="0" marR="0" marT="9525" marB="0"/>
                </a:tc>
                <a:extLst>
                  <a:ext uri="{0D108BD9-81ED-4DB2-BD59-A6C34878D82A}">
                    <a16:rowId xmlns:a16="http://schemas.microsoft.com/office/drawing/2014/main" val="10018"/>
                  </a:ext>
                </a:extLst>
              </a:tr>
              <a:tr h="143094">
                <a:tc gridSpan="2">
                  <a:txBody>
                    <a:bodyPr/>
                    <a:lstStyle/>
                    <a:p>
                      <a:pPr marL="31750">
                        <a:lnSpc>
                          <a:spcPct val="100000"/>
                        </a:lnSpc>
                        <a:spcBef>
                          <a:spcPts val="210"/>
                        </a:spcBef>
                      </a:pPr>
                      <a:r>
                        <a:rPr sz="650" spc="5" dirty="0">
                          <a:solidFill>
                            <a:srgbClr val="171514"/>
                          </a:solidFill>
                          <a:latin typeface="Microsoft Sans Serif"/>
                          <a:cs typeface="Microsoft Sans Serif"/>
                        </a:rPr>
                        <a:t>126.675</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ct val="100000"/>
                        </a:lnSpc>
                        <a:spcBef>
                          <a:spcPts val="60"/>
                        </a:spcBef>
                      </a:pPr>
                      <a:r>
                        <a:rPr sz="800" spc="5" dirty="0">
                          <a:solidFill>
                            <a:srgbClr val="171514"/>
                          </a:solidFill>
                          <a:latin typeface="Microsoft Sans Serif"/>
                          <a:cs typeface="Microsoft Sans Serif"/>
                        </a:rPr>
                        <a:t>16.2</a:t>
                      </a:r>
                      <a:endParaRPr sz="800">
                        <a:latin typeface="Microsoft Sans Serif"/>
                        <a:cs typeface="Microsoft Sans Serif"/>
                      </a:endParaRPr>
                    </a:p>
                  </a:txBody>
                  <a:tcPr marL="0" marR="0" marT="7620" marB="0"/>
                </a:tc>
                <a:tc>
                  <a:txBody>
                    <a:bodyPr/>
                    <a:lstStyle/>
                    <a:p>
                      <a:pPr marL="479425">
                        <a:lnSpc>
                          <a:spcPct val="100000"/>
                        </a:lnSpc>
                        <a:spcBef>
                          <a:spcPts val="160"/>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250</a:t>
                      </a:r>
                      <a:endParaRPr sz="700">
                        <a:latin typeface="Microsoft Sans Serif"/>
                        <a:cs typeface="Microsoft Sans Serif"/>
                      </a:endParaRPr>
                    </a:p>
                  </a:txBody>
                  <a:tcPr marL="0" marR="0" marT="20320" marB="0"/>
                </a:tc>
                <a:extLst>
                  <a:ext uri="{0D108BD9-81ED-4DB2-BD59-A6C34878D82A}">
                    <a16:rowId xmlns:a16="http://schemas.microsoft.com/office/drawing/2014/main" val="10019"/>
                  </a:ext>
                </a:extLst>
              </a:tr>
              <a:tr h="135375">
                <a:tc gridSpan="2">
                  <a:txBody>
                    <a:bodyPr/>
                    <a:lstStyle/>
                    <a:p>
                      <a:pPr marL="31750">
                        <a:lnSpc>
                          <a:spcPct val="100000"/>
                        </a:lnSpc>
                        <a:spcBef>
                          <a:spcPts val="180"/>
                        </a:spcBef>
                      </a:pPr>
                      <a:r>
                        <a:rPr sz="650" spc="5" dirty="0">
                          <a:solidFill>
                            <a:srgbClr val="171514"/>
                          </a:solidFill>
                          <a:latin typeface="Microsoft Sans Serif"/>
                          <a:cs typeface="Microsoft Sans Serif"/>
                        </a:rPr>
                        <a:t>129.03</a:t>
                      </a:r>
                      <a:endParaRPr sz="650">
                        <a:latin typeface="Microsoft Sans Serif"/>
                        <a:cs typeface="Microsoft Sans Serif"/>
                      </a:endParaRPr>
                    </a:p>
                  </a:txBody>
                  <a:tcPr marL="0" marR="0" marT="22860" marB="0"/>
                </a:tc>
                <a:tc hMerge="1">
                  <a:txBody>
                    <a:bodyPr/>
                    <a:lstStyle/>
                    <a:p>
                      <a:endParaRPr/>
                    </a:p>
                  </a:txBody>
                  <a:tcPr marL="0" marR="0" marT="0" marB="0"/>
                </a:tc>
                <a:tc>
                  <a:txBody>
                    <a:bodyPr/>
                    <a:lstStyle/>
                    <a:p>
                      <a:pPr>
                        <a:lnSpc>
                          <a:spcPct val="100000"/>
                        </a:lnSpc>
                        <a:spcBef>
                          <a:spcPts val="15"/>
                        </a:spcBef>
                      </a:pPr>
                      <a:endParaRPr sz="450">
                        <a:latin typeface="Times New Roman"/>
                        <a:cs typeface="Times New Roman"/>
                      </a:endParaRPr>
                    </a:p>
                    <a:p>
                      <a:pPr marL="425450">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1905" marB="0"/>
                </a:tc>
                <a:tc>
                  <a:txBody>
                    <a:bodyPr/>
                    <a:lstStyle/>
                    <a:p>
                      <a:pPr marL="479425">
                        <a:lnSpc>
                          <a:spcPts val="880"/>
                        </a:lnSpc>
                        <a:spcBef>
                          <a:spcPts val="8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37/.083</a:t>
                      </a:r>
                      <a:endParaRPr sz="750">
                        <a:latin typeface="Microsoft Sans Serif"/>
                        <a:cs typeface="Microsoft Sans Serif"/>
                      </a:endParaRPr>
                    </a:p>
                  </a:txBody>
                  <a:tcPr marL="0" marR="0" marT="10160" marB="0"/>
                </a:tc>
                <a:extLst>
                  <a:ext uri="{0D108BD9-81ED-4DB2-BD59-A6C34878D82A}">
                    <a16:rowId xmlns:a16="http://schemas.microsoft.com/office/drawing/2014/main" val="10020"/>
                  </a:ext>
                </a:extLst>
              </a:tr>
              <a:tr h="140630">
                <a:tc gridSpan="2">
                  <a:txBody>
                    <a:bodyPr/>
                    <a:lstStyle/>
                    <a:p>
                      <a:pPr marL="31750">
                        <a:lnSpc>
                          <a:spcPts val="940"/>
                        </a:lnSpc>
                        <a:spcBef>
                          <a:spcPts val="65"/>
                        </a:spcBef>
                      </a:pPr>
                      <a:r>
                        <a:rPr sz="800" spc="10" dirty="0">
                          <a:solidFill>
                            <a:srgbClr val="171514"/>
                          </a:solidFill>
                          <a:latin typeface="Microsoft Sans Serif"/>
                          <a:cs typeface="Microsoft Sans Serif"/>
                        </a:rPr>
                        <a:t>150</a:t>
                      </a:r>
                      <a:endParaRPr sz="800">
                        <a:latin typeface="Microsoft Sans Serif"/>
                        <a:cs typeface="Microsoft Sans Serif"/>
                      </a:endParaRPr>
                    </a:p>
                  </a:txBody>
                  <a:tcPr marL="0" marR="0" marT="8255" marB="0"/>
                </a:tc>
                <a:tc hMerge="1">
                  <a:txBody>
                    <a:bodyPr/>
                    <a:lstStyle/>
                    <a:p>
                      <a:endParaRPr/>
                    </a:p>
                  </a:txBody>
                  <a:tcPr marL="0" marR="0" marT="0" marB="0"/>
                </a:tc>
                <a:tc>
                  <a:txBody>
                    <a:bodyPr/>
                    <a:lstStyle/>
                    <a:p>
                      <a:pPr marL="425450">
                        <a:lnSpc>
                          <a:spcPts val="940"/>
                        </a:lnSpc>
                        <a:spcBef>
                          <a:spcPts val="65"/>
                        </a:spcBef>
                      </a:pPr>
                      <a:r>
                        <a:rPr sz="800" spc="5" dirty="0">
                          <a:solidFill>
                            <a:srgbClr val="171514"/>
                          </a:solidFill>
                          <a:latin typeface="Microsoft Sans Serif"/>
                          <a:cs typeface="Microsoft Sans Serif"/>
                        </a:rPr>
                        <a:t>17.3</a:t>
                      </a:r>
                      <a:endParaRPr sz="800">
                        <a:latin typeface="Microsoft Sans Serif"/>
                        <a:cs typeface="Microsoft Sans Serif"/>
                      </a:endParaRPr>
                    </a:p>
                  </a:txBody>
                  <a:tcPr marL="0" marR="0" marT="8255" marB="0"/>
                </a:tc>
                <a:tc>
                  <a:txBody>
                    <a:bodyPr/>
                    <a:lstStyle/>
                    <a:p>
                      <a:pPr marL="479425">
                        <a:lnSpc>
                          <a:spcPts val="940"/>
                        </a:lnSpc>
                        <a:spcBef>
                          <a:spcPts val="65"/>
                        </a:spcBef>
                      </a:pPr>
                      <a:r>
                        <a:rPr sz="800" spc="10" dirty="0">
                          <a:solidFill>
                            <a:srgbClr val="171514"/>
                          </a:solidFill>
                          <a:latin typeface="Microsoft Sans Serif"/>
                          <a:cs typeface="Microsoft Sans Serif"/>
                        </a:rPr>
                        <a:t>150</a:t>
                      </a:r>
                      <a:endParaRPr sz="800">
                        <a:latin typeface="Microsoft Sans Serif"/>
                        <a:cs typeface="Microsoft Sans Serif"/>
                      </a:endParaRPr>
                    </a:p>
                  </a:txBody>
                  <a:tcPr marL="0" marR="0" marT="8255" marB="0"/>
                </a:tc>
                <a:extLst>
                  <a:ext uri="{0D108BD9-81ED-4DB2-BD59-A6C34878D82A}">
                    <a16:rowId xmlns:a16="http://schemas.microsoft.com/office/drawing/2014/main" val="10021"/>
                  </a:ext>
                </a:extLst>
              </a:tr>
              <a:tr h="139700">
                <a:tc gridSpan="2">
                  <a:txBody>
                    <a:bodyPr/>
                    <a:lstStyle/>
                    <a:p>
                      <a:pPr marL="31750">
                        <a:lnSpc>
                          <a:spcPct val="100000"/>
                        </a:lnSpc>
                        <a:spcBef>
                          <a:spcPts val="210"/>
                        </a:spcBef>
                      </a:pPr>
                      <a:r>
                        <a:rPr sz="650" spc="5" dirty="0">
                          <a:solidFill>
                            <a:srgbClr val="171514"/>
                          </a:solidFill>
                          <a:latin typeface="Microsoft Sans Serif"/>
                          <a:cs typeface="Microsoft Sans Serif"/>
                        </a:rPr>
                        <a:t>152.01</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ts val="940"/>
                        </a:lnSpc>
                        <a:spcBef>
                          <a:spcPts val="60"/>
                        </a:spcBef>
                      </a:pPr>
                      <a:r>
                        <a:rPr sz="800" spc="10" dirty="0">
                          <a:solidFill>
                            <a:srgbClr val="171514"/>
                          </a:solidFill>
                          <a:latin typeface="Microsoft Sans Serif"/>
                          <a:cs typeface="Microsoft Sans Serif"/>
                        </a:rPr>
                        <a:t>18</a:t>
                      </a:r>
                      <a:endParaRPr sz="800">
                        <a:latin typeface="Microsoft Sans Serif"/>
                        <a:cs typeface="Microsoft Sans Serif"/>
                      </a:endParaRPr>
                    </a:p>
                  </a:txBody>
                  <a:tcPr marL="0" marR="0" marT="7620" marB="0"/>
                </a:tc>
                <a:tc>
                  <a:txBody>
                    <a:bodyPr/>
                    <a:lstStyle/>
                    <a:p>
                      <a:pPr marL="479425">
                        <a:lnSpc>
                          <a:spcPct val="100000"/>
                        </a:lnSpc>
                        <a:spcBef>
                          <a:spcPts val="160"/>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300</a:t>
                      </a:r>
                      <a:endParaRPr sz="700">
                        <a:latin typeface="Microsoft Sans Serif"/>
                        <a:cs typeface="Microsoft Sans Serif"/>
                      </a:endParaRPr>
                    </a:p>
                  </a:txBody>
                  <a:tcPr marL="0" marR="0" marT="20320" marB="0"/>
                </a:tc>
                <a:extLst>
                  <a:ext uri="{0D108BD9-81ED-4DB2-BD59-A6C34878D82A}">
                    <a16:rowId xmlns:a16="http://schemas.microsoft.com/office/drawing/2014/main" val="10022"/>
                  </a:ext>
                </a:extLst>
              </a:tr>
              <a:tr h="146488">
                <a:tc gridSpan="2">
                  <a:txBody>
                    <a:bodyPr/>
                    <a:lstStyle/>
                    <a:p>
                      <a:pPr marL="31750">
                        <a:lnSpc>
                          <a:spcPct val="100000"/>
                        </a:lnSpc>
                        <a:spcBef>
                          <a:spcPts val="60"/>
                        </a:spcBef>
                      </a:pPr>
                      <a:r>
                        <a:rPr sz="800" spc="10" dirty="0">
                          <a:solidFill>
                            <a:srgbClr val="171514"/>
                          </a:solidFill>
                          <a:latin typeface="Microsoft Sans Serif"/>
                          <a:cs typeface="Microsoft Sans Serif"/>
                        </a:rPr>
                        <a:t>162</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ct val="100000"/>
                        </a:lnSpc>
                        <a:spcBef>
                          <a:spcPts val="60"/>
                        </a:spcBef>
                      </a:pPr>
                      <a:r>
                        <a:rPr sz="800" spc="5" dirty="0">
                          <a:solidFill>
                            <a:srgbClr val="171514"/>
                          </a:solidFill>
                          <a:latin typeface="Microsoft Sans Serif"/>
                          <a:cs typeface="Microsoft Sans Serif"/>
                        </a:rPr>
                        <a:t>18.4</a:t>
                      </a:r>
                      <a:endParaRPr sz="800">
                        <a:latin typeface="Microsoft Sans Serif"/>
                        <a:cs typeface="Microsoft Sans Serif"/>
                      </a:endParaRPr>
                    </a:p>
                  </a:txBody>
                  <a:tcPr marL="0" marR="0" marT="7620" marB="0"/>
                </a:tc>
                <a:tc>
                  <a:txBody>
                    <a:bodyPr/>
                    <a:lstStyle/>
                    <a:p>
                      <a:pPr marL="479425">
                        <a:lnSpc>
                          <a:spcPct val="10000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37/.093</a:t>
                      </a:r>
                      <a:endParaRPr sz="750">
                        <a:latin typeface="Microsoft Sans Serif"/>
                        <a:cs typeface="Microsoft Sans Serif"/>
                      </a:endParaRPr>
                    </a:p>
                  </a:txBody>
                  <a:tcPr marL="0" marR="0" marT="13970" marB="0"/>
                </a:tc>
                <a:extLst>
                  <a:ext uri="{0D108BD9-81ED-4DB2-BD59-A6C34878D82A}">
                    <a16:rowId xmlns:a16="http://schemas.microsoft.com/office/drawing/2014/main" val="10023"/>
                  </a:ext>
                </a:extLst>
              </a:tr>
              <a:tr h="131051">
                <a:tc gridSpan="2">
                  <a:txBody>
                    <a:bodyPr/>
                    <a:lstStyle/>
                    <a:p>
                      <a:pPr marL="31750">
                        <a:lnSpc>
                          <a:spcPts val="775"/>
                        </a:lnSpc>
                        <a:spcBef>
                          <a:spcPts val="155"/>
                        </a:spcBef>
                      </a:pPr>
                      <a:r>
                        <a:rPr sz="650" spc="5" dirty="0">
                          <a:solidFill>
                            <a:srgbClr val="171514"/>
                          </a:solidFill>
                          <a:latin typeface="Microsoft Sans Serif"/>
                          <a:cs typeface="Microsoft Sans Serif"/>
                        </a:rPr>
                        <a:t>177.345</a:t>
                      </a:r>
                      <a:endParaRPr sz="650">
                        <a:latin typeface="Microsoft Sans Serif"/>
                        <a:cs typeface="Microsoft Sans Serif"/>
                      </a:endParaRPr>
                    </a:p>
                  </a:txBody>
                  <a:tcPr marL="0" marR="0" marT="19685" marB="0"/>
                </a:tc>
                <a:tc hMerge="1">
                  <a:txBody>
                    <a:bodyPr/>
                    <a:lstStyle/>
                    <a:p>
                      <a:endParaRPr/>
                    </a:p>
                  </a:txBody>
                  <a:tcPr marL="0" marR="0" marT="0" marB="0"/>
                </a:tc>
                <a:tc>
                  <a:txBody>
                    <a:bodyPr/>
                    <a:lstStyle/>
                    <a:p>
                      <a:pPr marL="425450">
                        <a:lnSpc>
                          <a:spcPts val="775"/>
                        </a:lnSpc>
                        <a:spcBef>
                          <a:spcPts val="155"/>
                        </a:spcBef>
                      </a:pPr>
                      <a:r>
                        <a:rPr sz="650" spc="5" dirty="0">
                          <a:solidFill>
                            <a:srgbClr val="171514"/>
                          </a:solidFill>
                          <a:latin typeface="Microsoft Sans Serif"/>
                          <a:cs typeface="Microsoft Sans Serif"/>
                        </a:rPr>
                        <a:t>18.49</a:t>
                      </a:r>
                      <a:endParaRPr sz="650">
                        <a:latin typeface="Microsoft Sans Serif"/>
                        <a:cs typeface="Microsoft Sans Serif"/>
                      </a:endParaRPr>
                    </a:p>
                  </a:txBody>
                  <a:tcPr marL="0" marR="0" marT="19685" marB="0"/>
                </a:tc>
                <a:tc>
                  <a:txBody>
                    <a:bodyPr/>
                    <a:lstStyle/>
                    <a:p>
                      <a:pPr marL="479425">
                        <a:lnSpc>
                          <a:spcPts val="825"/>
                        </a:lnSpc>
                        <a:spcBef>
                          <a:spcPts val="105"/>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350</a:t>
                      </a:r>
                      <a:endParaRPr sz="700">
                        <a:latin typeface="Microsoft Sans Serif"/>
                        <a:cs typeface="Microsoft Sans Serif"/>
                      </a:endParaRPr>
                    </a:p>
                  </a:txBody>
                  <a:tcPr marL="0" marR="0" marT="13335" marB="0"/>
                </a:tc>
                <a:extLst>
                  <a:ext uri="{0D108BD9-81ED-4DB2-BD59-A6C34878D82A}">
                    <a16:rowId xmlns:a16="http://schemas.microsoft.com/office/drawing/2014/main" val="10024"/>
                  </a:ext>
                </a:extLst>
              </a:tr>
              <a:tr h="141560">
                <a:tc gridSpan="2">
                  <a:txBody>
                    <a:bodyPr/>
                    <a:lstStyle/>
                    <a:p>
                      <a:pPr marL="31750">
                        <a:lnSpc>
                          <a:spcPts val="940"/>
                        </a:lnSpc>
                        <a:spcBef>
                          <a:spcPts val="75"/>
                        </a:spcBef>
                      </a:pPr>
                      <a:r>
                        <a:rPr sz="800" spc="10" dirty="0">
                          <a:solidFill>
                            <a:srgbClr val="171514"/>
                          </a:solidFill>
                          <a:latin typeface="Microsoft Sans Serif"/>
                          <a:cs typeface="Microsoft Sans Serif"/>
                        </a:rPr>
                        <a:t>185</a:t>
                      </a:r>
                      <a:endParaRPr sz="800">
                        <a:latin typeface="Microsoft Sans Serif"/>
                        <a:cs typeface="Microsoft Sans Serif"/>
                      </a:endParaRPr>
                    </a:p>
                  </a:txBody>
                  <a:tcPr marL="0" marR="0" marT="9525" marB="0"/>
                </a:tc>
                <a:tc hMerge="1">
                  <a:txBody>
                    <a:bodyPr/>
                    <a:lstStyle/>
                    <a:p>
                      <a:endParaRPr/>
                    </a:p>
                  </a:txBody>
                  <a:tcPr marL="0" marR="0" marT="0" marB="0"/>
                </a:tc>
                <a:tc>
                  <a:txBody>
                    <a:bodyPr/>
                    <a:lstStyle/>
                    <a:p>
                      <a:pPr marL="425450">
                        <a:lnSpc>
                          <a:spcPct val="100000"/>
                        </a:lnSpc>
                        <a:spcBef>
                          <a:spcPts val="225"/>
                        </a:spcBef>
                      </a:pPr>
                      <a:r>
                        <a:rPr sz="650" spc="5" dirty="0">
                          <a:solidFill>
                            <a:srgbClr val="171514"/>
                          </a:solidFill>
                          <a:latin typeface="Microsoft Sans Serif"/>
                          <a:cs typeface="Microsoft Sans Serif"/>
                        </a:rPr>
                        <a:t>19.56</a:t>
                      </a:r>
                      <a:endParaRPr sz="650">
                        <a:latin typeface="Microsoft Sans Serif"/>
                        <a:cs typeface="Microsoft Sans Serif"/>
                      </a:endParaRPr>
                    </a:p>
                  </a:txBody>
                  <a:tcPr marL="0" marR="0" marT="28575" marB="0"/>
                </a:tc>
                <a:tc>
                  <a:txBody>
                    <a:bodyPr/>
                    <a:lstStyle/>
                    <a:p>
                      <a:pPr marL="479425">
                        <a:lnSpc>
                          <a:spcPts val="940"/>
                        </a:lnSpc>
                        <a:spcBef>
                          <a:spcPts val="75"/>
                        </a:spcBef>
                      </a:pPr>
                      <a:r>
                        <a:rPr sz="800" spc="10" dirty="0">
                          <a:solidFill>
                            <a:srgbClr val="171514"/>
                          </a:solidFill>
                          <a:latin typeface="Microsoft Sans Serif"/>
                          <a:cs typeface="Microsoft Sans Serif"/>
                        </a:rPr>
                        <a:t>185</a:t>
                      </a:r>
                      <a:endParaRPr sz="800">
                        <a:latin typeface="Microsoft Sans Serif"/>
                        <a:cs typeface="Microsoft Sans Serif"/>
                      </a:endParaRPr>
                    </a:p>
                  </a:txBody>
                  <a:tcPr marL="0" marR="0" marT="9525" marB="0"/>
                </a:tc>
                <a:extLst>
                  <a:ext uri="{0D108BD9-81ED-4DB2-BD59-A6C34878D82A}">
                    <a16:rowId xmlns:a16="http://schemas.microsoft.com/office/drawing/2014/main" val="10025"/>
                  </a:ext>
                </a:extLst>
              </a:tr>
              <a:tr h="146488">
                <a:tc gridSpan="2">
                  <a:txBody>
                    <a:bodyPr/>
                    <a:lstStyle/>
                    <a:p>
                      <a:pPr marL="31750">
                        <a:lnSpc>
                          <a:spcPct val="100000"/>
                        </a:lnSpc>
                        <a:spcBef>
                          <a:spcPts val="210"/>
                        </a:spcBef>
                      </a:pPr>
                      <a:r>
                        <a:rPr sz="650" spc="5" dirty="0">
                          <a:solidFill>
                            <a:srgbClr val="171514"/>
                          </a:solidFill>
                          <a:latin typeface="Microsoft Sans Serif"/>
                          <a:cs typeface="Microsoft Sans Serif"/>
                        </a:rPr>
                        <a:t>193.55</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ct val="100000"/>
                        </a:lnSpc>
                        <a:spcBef>
                          <a:spcPts val="60"/>
                        </a:spcBef>
                      </a:pPr>
                      <a:r>
                        <a:rPr sz="800" spc="5" dirty="0">
                          <a:solidFill>
                            <a:srgbClr val="171514"/>
                          </a:solidFill>
                          <a:latin typeface="Microsoft Sans Serif"/>
                          <a:cs typeface="Microsoft Sans Serif"/>
                        </a:rPr>
                        <a:t>20.5</a:t>
                      </a:r>
                      <a:endParaRPr sz="800">
                        <a:latin typeface="Microsoft Sans Serif"/>
                        <a:cs typeface="Microsoft Sans Serif"/>
                      </a:endParaRPr>
                    </a:p>
                  </a:txBody>
                  <a:tcPr marL="0" marR="0" marT="7620" marB="0"/>
                </a:tc>
                <a:tc>
                  <a:txBody>
                    <a:bodyPr/>
                    <a:lstStyle/>
                    <a:p>
                      <a:pPr marL="479425">
                        <a:lnSpc>
                          <a:spcPct val="100000"/>
                        </a:lnSpc>
                        <a:spcBef>
                          <a:spcPts val="110"/>
                        </a:spcBef>
                      </a:pPr>
                      <a:r>
                        <a:rPr sz="750" spc="5" dirty="0">
                          <a:solidFill>
                            <a:srgbClr val="171514"/>
                          </a:solidFill>
                          <a:latin typeface="Microsoft Sans Serif"/>
                          <a:cs typeface="Microsoft Sans Serif"/>
                        </a:rPr>
                        <a:t>NB</a:t>
                      </a:r>
                      <a:r>
                        <a:rPr sz="750" spc="-40" dirty="0">
                          <a:solidFill>
                            <a:srgbClr val="171514"/>
                          </a:solidFill>
                          <a:latin typeface="Microsoft Sans Serif"/>
                          <a:cs typeface="Microsoft Sans Serif"/>
                        </a:rPr>
                        <a:t> </a:t>
                      </a:r>
                      <a:r>
                        <a:rPr sz="750" spc="15" dirty="0">
                          <a:solidFill>
                            <a:srgbClr val="171514"/>
                          </a:solidFill>
                          <a:latin typeface="Microsoft Sans Serif"/>
                          <a:cs typeface="Microsoft Sans Serif"/>
                        </a:rPr>
                        <a:t>37/.103</a:t>
                      </a:r>
                      <a:endParaRPr sz="750">
                        <a:latin typeface="Microsoft Sans Serif"/>
                        <a:cs typeface="Microsoft Sans Serif"/>
                      </a:endParaRPr>
                    </a:p>
                  </a:txBody>
                  <a:tcPr marL="0" marR="0" marT="13970" marB="0"/>
                </a:tc>
                <a:extLst>
                  <a:ext uri="{0D108BD9-81ED-4DB2-BD59-A6C34878D82A}">
                    <a16:rowId xmlns:a16="http://schemas.microsoft.com/office/drawing/2014/main" val="10026"/>
                  </a:ext>
                </a:extLst>
              </a:tr>
              <a:tr h="131051">
                <a:tc gridSpan="2">
                  <a:txBody>
                    <a:bodyPr/>
                    <a:lstStyle/>
                    <a:p>
                      <a:pPr marL="31750">
                        <a:lnSpc>
                          <a:spcPts val="775"/>
                        </a:lnSpc>
                        <a:spcBef>
                          <a:spcPts val="155"/>
                        </a:spcBef>
                      </a:pPr>
                      <a:r>
                        <a:rPr sz="650" spc="5" dirty="0">
                          <a:solidFill>
                            <a:srgbClr val="171514"/>
                          </a:solidFill>
                          <a:latin typeface="Microsoft Sans Serif"/>
                          <a:cs typeface="Microsoft Sans Serif"/>
                        </a:rPr>
                        <a:t>202.68</a:t>
                      </a:r>
                      <a:endParaRPr sz="650">
                        <a:latin typeface="Microsoft Sans Serif"/>
                        <a:cs typeface="Microsoft Sans Serif"/>
                      </a:endParaRPr>
                    </a:p>
                  </a:txBody>
                  <a:tcPr marL="0" marR="0" marT="19685" marB="0"/>
                </a:tc>
                <a:tc hMerge="1">
                  <a:txBody>
                    <a:bodyPr/>
                    <a:lstStyle/>
                    <a:p>
                      <a:endParaRPr/>
                    </a:p>
                  </a:txBody>
                  <a:tcPr marL="0" marR="0" marT="0" marB="0"/>
                </a:tc>
                <a:tc>
                  <a:txBody>
                    <a:bodyPr/>
                    <a:lstStyle/>
                    <a:p>
                      <a:pPr marL="425450">
                        <a:lnSpc>
                          <a:spcPts val="775"/>
                        </a:lnSpc>
                        <a:spcBef>
                          <a:spcPts val="155"/>
                        </a:spcBef>
                      </a:pPr>
                      <a:r>
                        <a:rPr sz="650" spc="5" dirty="0">
                          <a:solidFill>
                            <a:srgbClr val="171514"/>
                          </a:solidFill>
                          <a:latin typeface="Microsoft Sans Serif"/>
                          <a:cs typeface="Microsoft Sans Serif"/>
                        </a:rPr>
                        <a:t>20.65</a:t>
                      </a:r>
                      <a:endParaRPr sz="650">
                        <a:latin typeface="Microsoft Sans Serif"/>
                        <a:cs typeface="Microsoft Sans Serif"/>
                      </a:endParaRPr>
                    </a:p>
                  </a:txBody>
                  <a:tcPr marL="0" marR="0" marT="19685" marB="0"/>
                </a:tc>
                <a:tc>
                  <a:txBody>
                    <a:bodyPr/>
                    <a:lstStyle/>
                    <a:p>
                      <a:pPr marL="479425">
                        <a:lnSpc>
                          <a:spcPts val="825"/>
                        </a:lnSpc>
                        <a:spcBef>
                          <a:spcPts val="105"/>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400</a:t>
                      </a:r>
                      <a:endParaRPr sz="700">
                        <a:latin typeface="Microsoft Sans Serif"/>
                        <a:cs typeface="Microsoft Sans Serif"/>
                      </a:endParaRPr>
                    </a:p>
                  </a:txBody>
                  <a:tcPr marL="0" marR="0" marT="13335" marB="0"/>
                </a:tc>
                <a:extLst>
                  <a:ext uri="{0D108BD9-81ED-4DB2-BD59-A6C34878D82A}">
                    <a16:rowId xmlns:a16="http://schemas.microsoft.com/office/drawing/2014/main" val="10027"/>
                  </a:ext>
                </a:extLst>
              </a:tr>
              <a:tr h="141560">
                <a:tc gridSpan="2">
                  <a:txBody>
                    <a:bodyPr/>
                    <a:lstStyle/>
                    <a:p>
                      <a:pPr marL="31750">
                        <a:lnSpc>
                          <a:spcPct val="100000"/>
                        </a:lnSpc>
                        <a:spcBef>
                          <a:spcPts val="225"/>
                        </a:spcBef>
                      </a:pPr>
                      <a:r>
                        <a:rPr sz="650" spc="5" dirty="0">
                          <a:solidFill>
                            <a:srgbClr val="171514"/>
                          </a:solidFill>
                          <a:latin typeface="Microsoft Sans Serif"/>
                          <a:cs typeface="Microsoft Sans Serif"/>
                        </a:rPr>
                        <a:t>228.02</a:t>
                      </a:r>
                      <a:endParaRPr sz="650">
                        <a:latin typeface="Microsoft Sans Serif"/>
                        <a:cs typeface="Microsoft Sans Serif"/>
                      </a:endParaRPr>
                    </a:p>
                  </a:txBody>
                  <a:tcPr marL="0" marR="0" marT="28575" marB="0"/>
                </a:tc>
                <a:tc hMerge="1">
                  <a:txBody>
                    <a:bodyPr/>
                    <a:lstStyle/>
                    <a:p>
                      <a:endParaRPr/>
                    </a:p>
                  </a:txBody>
                  <a:tcPr marL="0" marR="0" marT="0" marB="0"/>
                </a:tc>
                <a:tc>
                  <a:txBody>
                    <a:bodyPr/>
                    <a:lstStyle/>
                    <a:p>
                      <a:pPr marL="425450">
                        <a:lnSpc>
                          <a:spcPts val="940"/>
                        </a:lnSpc>
                        <a:spcBef>
                          <a:spcPts val="75"/>
                        </a:spcBef>
                      </a:pPr>
                      <a:r>
                        <a:rPr sz="800" spc="5" dirty="0">
                          <a:solidFill>
                            <a:srgbClr val="171514"/>
                          </a:solidFill>
                          <a:latin typeface="Microsoft Sans Serif"/>
                          <a:cs typeface="Microsoft Sans Serif"/>
                        </a:rPr>
                        <a:t>21.3</a:t>
                      </a:r>
                      <a:endParaRPr sz="800">
                        <a:latin typeface="Microsoft Sans Serif"/>
                        <a:cs typeface="Microsoft Sans Serif"/>
                      </a:endParaRPr>
                    </a:p>
                  </a:txBody>
                  <a:tcPr marL="0" marR="0" marT="9525" marB="0"/>
                </a:tc>
                <a:tc>
                  <a:txBody>
                    <a:bodyPr/>
                    <a:lstStyle/>
                    <a:p>
                      <a:pPr marL="479425">
                        <a:lnSpc>
                          <a:spcPct val="100000"/>
                        </a:lnSpc>
                        <a:spcBef>
                          <a:spcPts val="175"/>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450</a:t>
                      </a:r>
                      <a:endParaRPr sz="700">
                        <a:latin typeface="Microsoft Sans Serif"/>
                        <a:cs typeface="Microsoft Sans Serif"/>
                      </a:endParaRPr>
                    </a:p>
                  </a:txBody>
                  <a:tcPr marL="0" marR="0" marT="22225" marB="0"/>
                </a:tc>
                <a:extLst>
                  <a:ext uri="{0D108BD9-81ED-4DB2-BD59-A6C34878D82A}">
                    <a16:rowId xmlns:a16="http://schemas.microsoft.com/office/drawing/2014/main" val="10028"/>
                  </a:ext>
                </a:extLst>
              </a:tr>
              <a:tr h="146488">
                <a:tc gridSpan="2">
                  <a:txBody>
                    <a:bodyPr/>
                    <a:lstStyle/>
                    <a:p>
                      <a:pPr marL="31750">
                        <a:lnSpc>
                          <a:spcPct val="100000"/>
                        </a:lnSpc>
                        <a:spcBef>
                          <a:spcPts val="60"/>
                        </a:spcBef>
                      </a:pPr>
                      <a:r>
                        <a:rPr sz="800" spc="10" dirty="0">
                          <a:solidFill>
                            <a:srgbClr val="171514"/>
                          </a:solidFill>
                          <a:latin typeface="Microsoft Sans Serif"/>
                          <a:cs typeface="Microsoft Sans Serif"/>
                        </a:rPr>
                        <a:t>240</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ct val="100000"/>
                        </a:lnSpc>
                        <a:spcBef>
                          <a:spcPts val="210"/>
                        </a:spcBef>
                      </a:pPr>
                      <a:r>
                        <a:rPr sz="650" spc="5" dirty="0">
                          <a:solidFill>
                            <a:srgbClr val="171514"/>
                          </a:solidFill>
                          <a:latin typeface="Microsoft Sans Serif"/>
                          <a:cs typeface="Microsoft Sans Serif"/>
                        </a:rPr>
                        <a:t>21.72</a:t>
                      </a:r>
                      <a:endParaRPr sz="650">
                        <a:latin typeface="Microsoft Sans Serif"/>
                        <a:cs typeface="Microsoft Sans Serif"/>
                      </a:endParaRPr>
                    </a:p>
                  </a:txBody>
                  <a:tcPr marL="0" marR="0" marT="26670" marB="0"/>
                </a:tc>
                <a:tc>
                  <a:txBody>
                    <a:bodyPr/>
                    <a:lstStyle/>
                    <a:p>
                      <a:pPr marL="479425">
                        <a:lnSpc>
                          <a:spcPct val="100000"/>
                        </a:lnSpc>
                        <a:spcBef>
                          <a:spcPts val="60"/>
                        </a:spcBef>
                      </a:pPr>
                      <a:r>
                        <a:rPr sz="800" spc="10" dirty="0">
                          <a:solidFill>
                            <a:srgbClr val="171514"/>
                          </a:solidFill>
                          <a:latin typeface="Microsoft Sans Serif"/>
                          <a:cs typeface="Microsoft Sans Serif"/>
                        </a:rPr>
                        <a:t>240</a:t>
                      </a:r>
                      <a:endParaRPr sz="800">
                        <a:latin typeface="Microsoft Sans Serif"/>
                        <a:cs typeface="Microsoft Sans Serif"/>
                      </a:endParaRPr>
                    </a:p>
                  </a:txBody>
                  <a:tcPr marL="0" marR="0" marT="7620" marB="0"/>
                </a:tc>
                <a:extLst>
                  <a:ext uri="{0D108BD9-81ED-4DB2-BD59-A6C34878D82A}">
                    <a16:rowId xmlns:a16="http://schemas.microsoft.com/office/drawing/2014/main" val="10029"/>
                  </a:ext>
                </a:extLst>
              </a:tr>
              <a:tr h="131051">
                <a:tc gridSpan="2">
                  <a:txBody>
                    <a:bodyPr/>
                    <a:lstStyle/>
                    <a:p>
                      <a:pPr marL="31750">
                        <a:lnSpc>
                          <a:spcPts val="775"/>
                        </a:lnSpc>
                        <a:spcBef>
                          <a:spcPts val="155"/>
                        </a:spcBef>
                      </a:pPr>
                      <a:r>
                        <a:rPr sz="650" spc="5" dirty="0">
                          <a:solidFill>
                            <a:srgbClr val="171514"/>
                          </a:solidFill>
                          <a:latin typeface="Microsoft Sans Serif"/>
                          <a:cs typeface="Microsoft Sans Serif"/>
                        </a:rPr>
                        <a:t>253.35</a:t>
                      </a:r>
                      <a:endParaRPr sz="650">
                        <a:latin typeface="Microsoft Sans Serif"/>
                        <a:cs typeface="Microsoft Sans Serif"/>
                      </a:endParaRPr>
                    </a:p>
                  </a:txBody>
                  <a:tcPr marL="0" marR="0" marT="19685" marB="0"/>
                </a:tc>
                <a:tc hMerge="1">
                  <a:txBody>
                    <a:bodyPr/>
                    <a:lstStyle/>
                    <a:p>
                      <a:endParaRPr/>
                    </a:p>
                  </a:txBody>
                  <a:tcPr marL="0" marR="0" marT="0" marB="0"/>
                </a:tc>
                <a:tc>
                  <a:txBody>
                    <a:bodyPr/>
                    <a:lstStyle/>
                    <a:p>
                      <a:pPr marL="425450">
                        <a:lnSpc>
                          <a:spcPts val="775"/>
                        </a:lnSpc>
                        <a:spcBef>
                          <a:spcPts val="155"/>
                        </a:spcBef>
                      </a:pPr>
                      <a:r>
                        <a:rPr sz="650" spc="5" dirty="0">
                          <a:solidFill>
                            <a:srgbClr val="171514"/>
                          </a:solidFill>
                          <a:latin typeface="Microsoft Sans Serif"/>
                          <a:cs typeface="Microsoft Sans Serif"/>
                        </a:rPr>
                        <a:t>22.68</a:t>
                      </a:r>
                      <a:endParaRPr sz="650">
                        <a:latin typeface="Microsoft Sans Serif"/>
                        <a:cs typeface="Microsoft Sans Serif"/>
                      </a:endParaRPr>
                    </a:p>
                  </a:txBody>
                  <a:tcPr marL="0" marR="0" marT="19685" marB="0"/>
                </a:tc>
                <a:tc>
                  <a:txBody>
                    <a:bodyPr/>
                    <a:lstStyle/>
                    <a:p>
                      <a:pPr marL="479425">
                        <a:lnSpc>
                          <a:spcPts val="825"/>
                        </a:lnSpc>
                        <a:spcBef>
                          <a:spcPts val="105"/>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500</a:t>
                      </a:r>
                      <a:endParaRPr sz="700">
                        <a:latin typeface="Microsoft Sans Serif"/>
                        <a:cs typeface="Microsoft Sans Serif"/>
                      </a:endParaRPr>
                    </a:p>
                  </a:txBody>
                  <a:tcPr marL="0" marR="0" marT="13335" marB="0"/>
                </a:tc>
                <a:extLst>
                  <a:ext uri="{0D108BD9-81ED-4DB2-BD59-A6C34878D82A}">
                    <a16:rowId xmlns:a16="http://schemas.microsoft.com/office/drawing/2014/main" val="10030"/>
                  </a:ext>
                </a:extLst>
              </a:tr>
              <a:tr h="141560">
                <a:tc gridSpan="2">
                  <a:txBody>
                    <a:bodyPr/>
                    <a:lstStyle/>
                    <a:p>
                      <a:pPr marL="31750">
                        <a:lnSpc>
                          <a:spcPct val="100000"/>
                        </a:lnSpc>
                        <a:spcBef>
                          <a:spcPts val="225"/>
                        </a:spcBef>
                      </a:pPr>
                      <a:r>
                        <a:rPr sz="650" spc="5" dirty="0">
                          <a:solidFill>
                            <a:srgbClr val="171514"/>
                          </a:solidFill>
                          <a:latin typeface="Microsoft Sans Serif"/>
                          <a:cs typeface="Microsoft Sans Serif"/>
                        </a:rPr>
                        <a:t>258.06</a:t>
                      </a:r>
                      <a:endParaRPr sz="650">
                        <a:latin typeface="Microsoft Sans Serif"/>
                        <a:cs typeface="Microsoft Sans Serif"/>
                      </a:endParaRPr>
                    </a:p>
                  </a:txBody>
                  <a:tcPr marL="0" marR="0" marT="28575" marB="0"/>
                </a:tc>
                <a:tc hMerge="1">
                  <a:txBody>
                    <a:bodyPr/>
                    <a:lstStyle/>
                    <a:p>
                      <a:endParaRPr/>
                    </a:p>
                  </a:txBody>
                  <a:tcPr marL="0" marR="0" marT="0" marB="0"/>
                </a:tc>
                <a:tc>
                  <a:txBody>
                    <a:bodyPr/>
                    <a:lstStyle/>
                    <a:p>
                      <a:pPr marL="425450">
                        <a:lnSpc>
                          <a:spcPts val="940"/>
                        </a:lnSpc>
                        <a:spcBef>
                          <a:spcPts val="75"/>
                        </a:spcBef>
                      </a:pPr>
                      <a:r>
                        <a:rPr sz="800" spc="5" dirty="0">
                          <a:solidFill>
                            <a:srgbClr val="171514"/>
                          </a:solidFill>
                          <a:latin typeface="Microsoft Sans Serif"/>
                          <a:cs typeface="Microsoft Sans Serif"/>
                        </a:rPr>
                        <a:t>23.6</a:t>
                      </a:r>
                      <a:endParaRPr sz="800">
                        <a:latin typeface="Microsoft Sans Serif"/>
                        <a:cs typeface="Microsoft Sans Serif"/>
                      </a:endParaRPr>
                    </a:p>
                  </a:txBody>
                  <a:tcPr marL="0" marR="0" marT="9525" marB="0"/>
                </a:tc>
                <a:tc>
                  <a:txBody>
                    <a:bodyPr/>
                    <a:lstStyle/>
                    <a:p>
                      <a:pPr marL="479425">
                        <a:lnSpc>
                          <a:spcPct val="100000"/>
                        </a:lnSpc>
                        <a:spcBef>
                          <a:spcPts val="175"/>
                        </a:spcBef>
                      </a:pPr>
                      <a:r>
                        <a:rPr sz="700" dirty="0">
                          <a:solidFill>
                            <a:srgbClr val="171514"/>
                          </a:solidFill>
                          <a:latin typeface="Microsoft Sans Serif"/>
                          <a:cs typeface="Microsoft Sans Serif"/>
                        </a:rPr>
                        <a:t>NBS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61/.093</a:t>
                      </a:r>
                      <a:endParaRPr sz="700">
                        <a:latin typeface="Microsoft Sans Serif"/>
                        <a:cs typeface="Microsoft Sans Serif"/>
                      </a:endParaRPr>
                    </a:p>
                  </a:txBody>
                  <a:tcPr marL="0" marR="0" marT="22225" marB="0"/>
                </a:tc>
                <a:extLst>
                  <a:ext uri="{0D108BD9-81ED-4DB2-BD59-A6C34878D82A}">
                    <a16:rowId xmlns:a16="http://schemas.microsoft.com/office/drawing/2014/main" val="10031"/>
                  </a:ext>
                </a:extLst>
              </a:tr>
              <a:tr h="139700">
                <a:tc gridSpan="2">
                  <a:txBody>
                    <a:bodyPr/>
                    <a:lstStyle/>
                    <a:p>
                      <a:pPr marL="31750">
                        <a:lnSpc>
                          <a:spcPct val="100000"/>
                        </a:lnSpc>
                        <a:spcBef>
                          <a:spcPts val="210"/>
                        </a:spcBef>
                      </a:pPr>
                      <a:r>
                        <a:rPr sz="650" spc="5" dirty="0">
                          <a:solidFill>
                            <a:srgbClr val="171514"/>
                          </a:solidFill>
                          <a:latin typeface="Microsoft Sans Serif"/>
                          <a:cs typeface="Microsoft Sans Serif"/>
                        </a:rPr>
                        <a:t>278.71</a:t>
                      </a:r>
                      <a:endParaRPr sz="650">
                        <a:latin typeface="Microsoft Sans Serif"/>
                        <a:cs typeface="Microsoft Sans Serif"/>
                      </a:endParaRPr>
                    </a:p>
                  </a:txBody>
                  <a:tcPr marL="0" marR="0" marT="26670" marB="0"/>
                </a:tc>
                <a:tc hMerge="1">
                  <a:txBody>
                    <a:bodyPr/>
                    <a:lstStyle/>
                    <a:p>
                      <a:endParaRPr/>
                    </a:p>
                  </a:txBody>
                  <a:tcPr marL="0" marR="0" marT="0" marB="0"/>
                </a:tc>
                <a:tc>
                  <a:txBody>
                    <a:bodyPr/>
                    <a:lstStyle/>
                    <a:p>
                      <a:pPr marL="425450">
                        <a:lnSpc>
                          <a:spcPts val="940"/>
                        </a:lnSpc>
                        <a:spcBef>
                          <a:spcPts val="60"/>
                        </a:spcBef>
                      </a:pPr>
                      <a:r>
                        <a:rPr sz="800" spc="5" dirty="0">
                          <a:solidFill>
                            <a:srgbClr val="171514"/>
                          </a:solidFill>
                          <a:latin typeface="Microsoft Sans Serif"/>
                          <a:cs typeface="Microsoft Sans Serif"/>
                        </a:rPr>
                        <a:t>23.6</a:t>
                      </a:r>
                      <a:endParaRPr sz="800">
                        <a:latin typeface="Microsoft Sans Serif"/>
                        <a:cs typeface="Microsoft Sans Serif"/>
                      </a:endParaRPr>
                    </a:p>
                  </a:txBody>
                  <a:tcPr marL="0" marR="0" marT="7620" marB="0"/>
                </a:tc>
                <a:tc>
                  <a:txBody>
                    <a:bodyPr/>
                    <a:lstStyle/>
                    <a:p>
                      <a:pPr marL="479425">
                        <a:lnSpc>
                          <a:spcPct val="100000"/>
                        </a:lnSpc>
                        <a:spcBef>
                          <a:spcPts val="160"/>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550</a:t>
                      </a:r>
                      <a:endParaRPr sz="700">
                        <a:latin typeface="Microsoft Sans Serif"/>
                        <a:cs typeface="Microsoft Sans Serif"/>
                      </a:endParaRPr>
                    </a:p>
                  </a:txBody>
                  <a:tcPr marL="0" marR="0" marT="20320" marB="0"/>
                </a:tc>
                <a:extLst>
                  <a:ext uri="{0D108BD9-81ED-4DB2-BD59-A6C34878D82A}">
                    <a16:rowId xmlns:a16="http://schemas.microsoft.com/office/drawing/2014/main" val="10032"/>
                  </a:ext>
                </a:extLst>
              </a:tr>
              <a:tr h="139700">
                <a:tc gridSpan="2">
                  <a:txBody>
                    <a:bodyPr/>
                    <a:lstStyle/>
                    <a:p>
                      <a:pPr marL="31750">
                        <a:lnSpc>
                          <a:spcPts val="940"/>
                        </a:lnSpc>
                        <a:spcBef>
                          <a:spcPts val="60"/>
                        </a:spcBef>
                      </a:pPr>
                      <a:r>
                        <a:rPr sz="800" spc="10" dirty="0">
                          <a:solidFill>
                            <a:srgbClr val="171514"/>
                          </a:solidFill>
                          <a:latin typeface="Microsoft Sans Serif"/>
                          <a:cs typeface="Microsoft Sans Serif"/>
                        </a:rPr>
                        <a:t>300</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ct val="100000"/>
                        </a:lnSpc>
                        <a:spcBef>
                          <a:spcPts val="210"/>
                        </a:spcBef>
                      </a:pPr>
                      <a:r>
                        <a:rPr sz="650" spc="5" dirty="0">
                          <a:solidFill>
                            <a:srgbClr val="171514"/>
                          </a:solidFill>
                          <a:latin typeface="Microsoft Sans Serif"/>
                          <a:cs typeface="Microsoft Sans Serif"/>
                        </a:rPr>
                        <a:t>24.49</a:t>
                      </a:r>
                      <a:endParaRPr sz="650">
                        <a:latin typeface="Microsoft Sans Serif"/>
                        <a:cs typeface="Microsoft Sans Serif"/>
                      </a:endParaRPr>
                    </a:p>
                  </a:txBody>
                  <a:tcPr marL="0" marR="0" marT="26670" marB="0"/>
                </a:tc>
                <a:tc>
                  <a:txBody>
                    <a:bodyPr/>
                    <a:lstStyle/>
                    <a:p>
                      <a:pPr marL="479425">
                        <a:lnSpc>
                          <a:spcPts val="940"/>
                        </a:lnSpc>
                        <a:spcBef>
                          <a:spcPts val="60"/>
                        </a:spcBef>
                      </a:pPr>
                      <a:r>
                        <a:rPr sz="800" spc="10" dirty="0">
                          <a:solidFill>
                            <a:srgbClr val="171514"/>
                          </a:solidFill>
                          <a:latin typeface="Microsoft Sans Serif"/>
                          <a:cs typeface="Microsoft Sans Serif"/>
                        </a:rPr>
                        <a:t>300</a:t>
                      </a:r>
                      <a:endParaRPr sz="800">
                        <a:latin typeface="Microsoft Sans Serif"/>
                        <a:cs typeface="Microsoft Sans Serif"/>
                      </a:endParaRPr>
                    </a:p>
                  </a:txBody>
                  <a:tcPr marL="0" marR="0" marT="7620" marB="0"/>
                </a:tc>
                <a:extLst>
                  <a:ext uri="{0D108BD9-81ED-4DB2-BD59-A6C34878D82A}">
                    <a16:rowId xmlns:a16="http://schemas.microsoft.com/office/drawing/2014/main" val="10033"/>
                  </a:ext>
                </a:extLst>
              </a:tr>
              <a:tr h="146488">
                <a:tc gridSpan="2">
                  <a:txBody>
                    <a:bodyPr/>
                    <a:lstStyle/>
                    <a:p>
                      <a:pPr marL="31750">
                        <a:lnSpc>
                          <a:spcPct val="100000"/>
                        </a:lnSpc>
                        <a:spcBef>
                          <a:spcPts val="60"/>
                        </a:spcBef>
                      </a:pPr>
                      <a:r>
                        <a:rPr sz="800" spc="10" dirty="0">
                          <a:solidFill>
                            <a:srgbClr val="171514"/>
                          </a:solidFill>
                          <a:latin typeface="Microsoft Sans Serif"/>
                          <a:cs typeface="Microsoft Sans Serif"/>
                        </a:rPr>
                        <a:t>304</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marL="425450">
                        <a:lnSpc>
                          <a:spcPct val="100000"/>
                        </a:lnSpc>
                        <a:spcBef>
                          <a:spcPts val="210"/>
                        </a:spcBef>
                      </a:pPr>
                      <a:r>
                        <a:rPr sz="650" spc="5" dirty="0">
                          <a:solidFill>
                            <a:srgbClr val="171514"/>
                          </a:solidFill>
                          <a:latin typeface="Microsoft Sans Serif"/>
                          <a:cs typeface="Microsoft Sans Serif"/>
                        </a:rPr>
                        <a:t>25.35</a:t>
                      </a:r>
                      <a:endParaRPr sz="650">
                        <a:latin typeface="Microsoft Sans Serif"/>
                        <a:cs typeface="Microsoft Sans Serif"/>
                      </a:endParaRPr>
                    </a:p>
                  </a:txBody>
                  <a:tcPr marL="0" marR="0" marT="26670" marB="0"/>
                </a:tc>
                <a:tc>
                  <a:txBody>
                    <a:bodyPr/>
                    <a:lstStyle/>
                    <a:p>
                      <a:pPr marL="479425">
                        <a:lnSpc>
                          <a:spcPct val="100000"/>
                        </a:lnSpc>
                        <a:spcBef>
                          <a:spcPts val="160"/>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600</a:t>
                      </a:r>
                      <a:endParaRPr sz="700">
                        <a:latin typeface="Microsoft Sans Serif"/>
                        <a:cs typeface="Microsoft Sans Serif"/>
                      </a:endParaRPr>
                    </a:p>
                  </a:txBody>
                  <a:tcPr marL="0" marR="0" marT="20320" marB="0"/>
                </a:tc>
                <a:extLst>
                  <a:ext uri="{0D108BD9-81ED-4DB2-BD59-A6C34878D82A}">
                    <a16:rowId xmlns:a16="http://schemas.microsoft.com/office/drawing/2014/main" val="10034"/>
                  </a:ext>
                </a:extLst>
              </a:tr>
              <a:tr h="137839">
                <a:tc gridSpan="2">
                  <a:txBody>
                    <a:bodyPr/>
                    <a:lstStyle/>
                    <a:p>
                      <a:pPr marL="31750">
                        <a:lnSpc>
                          <a:spcPct val="100000"/>
                        </a:lnSpc>
                        <a:spcBef>
                          <a:spcPts val="155"/>
                        </a:spcBef>
                      </a:pPr>
                      <a:r>
                        <a:rPr sz="650" spc="5" dirty="0">
                          <a:solidFill>
                            <a:srgbClr val="171514"/>
                          </a:solidFill>
                          <a:latin typeface="Microsoft Sans Serif"/>
                          <a:cs typeface="Microsoft Sans Serif"/>
                        </a:rPr>
                        <a:t>322.58</a:t>
                      </a:r>
                      <a:endParaRPr sz="650">
                        <a:latin typeface="Microsoft Sans Serif"/>
                        <a:cs typeface="Microsoft Sans Serif"/>
                      </a:endParaRPr>
                    </a:p>
                  </a:txBody>
                  <a:tcPr marL="0" marR="0" marT="19685" marB="0"/>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tc>
                <a:tc>
                  <a:txBody>
                    <a:bodyPr/>
                    <a:lstStyle/>
                    <a:p>
                      <a:pPr marL="479425">
                        <a:lnSpc>
                          <a:spcPct val="100000"/>
                        </a:lnSpc>
                        <a:spcBef>
                          <a:spcPts val="105"/>
                        </a:spcBef>
                      </a:pPr>
                      <a:r>
                        <a:rPr sz="700" dirty="0">
                          <a:solidFill>
                            <a:srgbClr val="171514"/>
                          </a:solidFill>
                          <a:latin typeface="Microsoft Sans Serif"/>
                          <a:cs typeface="Microsoft Sans Serif"/>
                        </a:rPr>
                        <a:t>NBS</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61/.103</a:t>
                      </a:r>
                      <a:endParaRPr sz="700">
                        <a:latin typeface="Microsoft Sans Serif"/>
                        <a:cs typeface="Microsoft Sans Serif"/>
                      </a:endParaRPr>
                    </a:p>
                  </a:txBody>
                  <a:tcPr marL="0" marR="0" marT="13335" marB="0"/>
                </a:tc>
                <a:extLst>
                  <a:ext uri="{0D108BD9-81ED-4DB2-BD59-A6C34878D82A}">
                    <a16:rowId xmlns:a16="http://schemas.microsoft.com/office/drawing/2014/main" val="10035"/>
                  </a:ext>
                </a:extLst>
              </a:tr>
              <a:tr h="139700">
                <a:tc gridSpan="2">
                  <a:txBody>
                    <a:bodyPr/>
                    <a:lstStyle/>
                    <a:p>
                      <a:pPr marL="31750">
                        <a:lnSpc>
                          <a:spcPct val="100000"/>
                        </a:lnSpc>
                        <a:spcBef>
                          <a:spcPts val="170"/>
                        </a:spcBef>
                      </a:pPr>
                      <a:r>
                        <a:rPr sz="650" spc="5" dirty="0">
                          <a:solidFill>
                            <a:srgbClr val="171514"/>
                          </a:solidFill>
                          <a:latin typeface="Microsoft Sans Serif"/>
                          <a:cs typeface="Microsoft Sans Serif"/>
                        </a:rPr>
                        <a:t>329.35</a:t>
                      </a:r>
                      <a:endParaRPr sz="650">
                        <a:latin typeface="Microsoft Sans Serif"/>
                        <a:cs typeface="Microsoft Sans Serif"/>
                      </a:endParaRPr>
                    </a:p>
                  </a:txBody>
                  <a:tcPr marL="0" marR="0" marT="21590" marB="0"/>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tc>
                <a:tc>
                  <a:txBody>
                    <a:bodyPr/>
                    <a:lstStyle/>
                    <a:p>
                      <a:pPr marL="479425">
                        <a:lnSpc>
                          <a:spcPct val="100000"/>
                        </a:lnSpc>
                        <a:spcBef>
                          <a:spcPts val="120"/>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650</a:t>
                      </a:r>
                      <a:endParaRPr sz="700">
                        <a:latin typeface="Microsoft Sans Serif"/>
                        <a:cs typeface="Microsoft Sans Serif"/>
                      </a:endParaRPr>
                    </a:p>
                  </a:txBody>
                  <a:tcPr marL="0" marR="0" marT="15240" marB="0"/>
                </a:tc>
                <a:extLst>
                  <a:ext uri="{0D108BD9-81ED-4DB2-BD59-A6C34878D82A}">
                    <a16:rowId xmlns:a16="http://schemas.microsoft.com/office/drawing/2014/main" val="10036"/>
                  </a:ext>
                </a:extLst>
              </a:tr>
              <a:tr h="132911">
                <a:tc gridSpan="2">
                  <a:txBody>
                    <a:bodyPr/>
                    <a:lstStyle/>
                    <a:p>
                      <a:pPr marL="31750">
                        <a:lnSpc>
                          <a:spcPts val="775"/>
                        </a:lnSpc>
                        <a:spcBef>
                          <a:spcPts val="170"/>
                        </a:spcBef>
                      </a:pPr>
                      <a:r>
                        <a:rPr sz="650" spc="5" dirty="0">
                          <a:solidFill>
                            <a:srgbClr val="171514"/>
                          </a:solidFill>
                          <a:latin typeface="Microsoft Sans Serif"/>
                          <a:cs typeface="Microsoft Sans Serif"/>
                        </a:rPr>
                        <a:t>354.71</a:t>
                      </a:r>
                      <a:endParaRPr sz="650">
                        <a:latin typeface="Microsoft Sans Serif"/>
                        <a:cs typeface="Microsoft Sans Serif"/>
                      </a:endParaRPr>
                    </a:p>
                  </a:txBody>
                  <a:tcPr marL="0" marR="0" marT="21590" marB="0"/>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tc>
                <a:tc>
                  <a:txBody>
                    <a:bodyPr/>
                    <a:lstStyle/>
                    <a:p>
                      <a:pPr marL="479425">
                        <a:lnSpc>
                          <a:spcPts val="825"/>
                        </a:lnSpc>
                        <a:spcBef>
                          <a:spcPts val="120"/>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700</a:t>
                      </a:r>
                      <a:endParaRPr sz="700">
                        <a:latin typeface="Microsoft Sans Serif"/>
                        <a:cs typeface="Microsoft Sans Serif"/>
                      </a:endParaRPr>
                    </a:p>
                  </a:txBody>
                  <a:tcPr marL="0" marR="0" marT="15240" marB="0"/>
                </a:tc>
                <a:extLst>
                  <a:ext uri="{0D108BD9-81ED-4DB2-BD59-A6C34878D82A}">
                    <a16:rowId xmlns:a16="http://schemas.microsoft.com/office/drawing/2014/main" val="10037"/>
                  </a:ext>
                </a:extLst>
              </a:tr>
              <a:tr h="141560">
                <a:tc gridSpan="2">
                  <a:txBody>
                    <a:bodyPr/>
                    <a:lstStyle/>
                    <a:p>
                      <a:pPr marL="31750">
                        <a:lnSpc>
                          <a:spcPts val="940"/>
                        </a:lnSpc>
                        <a:spcBef>
                          <a:spcPts val="75"/>
                        </a:spcBef>
                      </a:pPr>
                      <a:r>
                        <a:rPr sz="800" spc="10" dirty="0">
                          <a:solidFill>
                            <a:srgbClr val="171514"/>
                          </a:solidFill>
                          <a:latin typeface="Microsoft Sans Serif"/>
                          <a:cs typeface="Microsoft Sans Serif"/>
                        </a:rPr>
                        <a:t>380</a:t>
                      </a:r>
                      <a:endParaRPr sz="800">
                        <a:latin typeface="Microsoft Sans Serif"/>
                        <a:cs typeface="Microsoft Sans Serif"/>
                      </a:endParaRPr>
                    </a:p>
                  </a:txBody>
                  <a:tcPr marL="0" marR="0" marT="9525" marB="0"/>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tc>
                <a:tc>
                  <a:txBody>
                    <a:bodyPr/>
                    <a:lstStyle/>
                    <a:p>
                      <a:pPr marL="479425">
                        <a:lnSpc>
                          <a:spcPct val="100000"/>
                        </a:lnSpc>
                        <a:spcBef>
                          <a:spcPts val="175"/>
                        </a:spcBef>
                      </a:pPr>
                      <a:r>
                        <a:rPr sz="700" spc="10" dirty="0">
                          <a:solidFill>
                            <a:srgbClr val="171514"/>
                          </a:solidFill>
                          <a:latin typeface="Microsoft Sans Serif"/>
                          <a:cs typeface="Microsoft Sans Serif"/>
                        </a:rPr>
                        <a:t>MCM</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750</a:t>
                      </a:r>
                      <a:endParaRPr sz="700">
                        <a:latin typeface="Microsoft Sans Serif"/>
                        <a:cs typeface="Microsoft Sans Serif"/>
                      </a:endParaRPr>
                    </a:p>
                  </a:txBody>
                  <a:tcPr marL="0" marR="0" marT="22225" marB="0"/>
                </a:tc>
                <a:extLst>
                  <a:ext uri="{0D108BD9-81ED-4DB2-BD59-A6C34878D82A}">
                    <a16:rowId xmlns:a16="http://schemas.microsoft.com/office/drawing/2014/main" val="10038"/>
                  </a:ext>
                </a:extLst>
              </a:tr>
              <a:tr h="139039">
                <a:tc gridSpan="2">
                  <a:txBody>
                    <a:bodyPr/>
                    <a:lstStyle/>
                    <a:p>
                      <a:pPr marL="31750">
                        <a:lnSpc>
                          <a:spcPts val="935"/>
                        </a:lnSpc>
                        <a:spcBef>
                          <a:spcPts val="60"/>
                        </a:spcBef>
                      </a:pPr>
                      <a:r>
                        <a:rPr sz="800" spc="10" dirty="0">
                          <a:solidFill>
                            <a:srgbClr val="171514"/>
                          </a:solidFill>
                          <a:latin typeface="Microsoft Sans Serif"/>
                          <a:cs typeface="Microsoft Sans Serif"/>
                        </a:rPr>
                        <a:t>400</a:t>
                      </a:r>
                      <a:endParaRPr sz="800">
                        <a:latin typeface="Microsoft Sans Serif"/>
                        <a:cs typeface="Microsoft Sans Serif"/>
                      </a:endParaRPr>
                    </a:p>
                  </a:txBody>
                  <a:tcPr marL="0" marR="0" marT="7620" marB="0"/>
                </a:tc>
                <a:tc hMerge="1">
                  <a:txBody>
                    <a:bodyPr/>
                    <a:lstStyle/>
                    <a:p>
                      <a:endParaRPr/>
                    </a:p>
                  </a:txBody>
                  <a:tcPr marL="0" marR="0" marT="0" marB="0"/>
                </a:tc>
                <a:tc>
                  <a:txBody>
                    <a:bodyPr/>
                    <a:lstStyle/>
                    <a:p>
                      <a:pPr>
                        <a:lnSpc>
                          <a:spcPct val="100000"/>
                        </a:lnSpc>
                      </a:pPr>
                      <a:endParaRPr sz="700">
                        <a:latin typeface="Times New Roman"/>
                        <a:cs typeface="Times New Roman"/>
                      </a:endParaRPr>
                    </a:p>
                  </a:txBody>
                  <a:tcPr marL="0" marR="0" marT="0" marB="0"/>
                </a:tc>
                <a:tc>
                  <a:txBody>
                    <a:bodyPr/>
                    <a:lstStyle/>
                    <a:p>
                      <a:pPr marL="479425">
                        <a:lnSpc>
                          <a:spcPts val="935"/>
                        </a:lnSpc>
                        <a:spcBef>
                          <a:spcPts val="60"/>
                        </a:spcBef>
                      </a:pPr>
                      <a:r>
                        <a:rPr sz="800" spc="10" dirty="0">
                          <a:solidFill>
                            <a:srgbClr val="171514"/>
                          </a:solidFill>
                          <a:latin typeface="Microsoft Sans Serif"/>
                          <a:cs typeface="Microsoft Sans Serif"/>
                        </a:rPr>
                        <a:t>400</a:t>
                      </a:r>
                      <a:endParaRPr sz="800">
                        <a:latin typeface="Microsoft Sans Serif"/>
                        <a:cs typeface="Microsoft Sans Serif"/>
                      </a:endParaRPr>
                    </a:p>
                  </a:txBody>
                  <a:tcPr marL="0" marR="0" marT="7620" marB="0"/>
                </a:tc>
                <a:extLst>
                  <a:ext uri="{0D108BD9-81ED-4DB2-BD59-A6C34878D82A}">
                    <a16:rowId xmlns:a16="http://schemas.microsoft.com/office/drawing/2014/main" val="10039"/>
                  </a:ext>
                </a:extLst>
              </a:tr>
              <a:tr h="247192">
                <a:tc>
                  <a:txBody>
                    <a:bodyPr/>
                    <a:lstStyle/>
                    <a:p>
                      <a:pPr>
                        <a:lnSpc>
                          <a:spcPct val="100000"/>
                        </a:lnSpc>
                        <a:spcBef>
                          <a:spcPts val="50"/>
                        </a:spcBef>
                      </a:pPr>
                      <a:endParaRPr sz="800">
                        <a:latin typeface="Times New Roman"/>
                        <a:cs typeface="Times New Roman"/>
                      </a:endParaRPr>
                    </a:p>
                    <a:p>
                      <a:pPr marL="31750">
                        <a:lnSpc>
                          <a:spcPct val="100000"/>
                        </a:lnSpc>
                      </a:pPr>
                      <a:r>
                        <a:rPr sz="500" dirty="0">
                          <a:solidFill>
                            <a:srgbClr val="171514"/>
                          </a:solidFill>
                          <a:latin typeface="Microsoft Sans Serif"/>
                          <a:cs typeface="Microsoft Sans Serif"/>
                        </a:rPr>
                        <a:t>a</a:t>
                      </a:r>
                      <a:endParaRPr sz="500">
                        <a:latin typeface="Microsoft Sans Serif"/>
                        <a:cs typeface="Microsoft Sans Serif"/>
                      </a:endParaRPr>
                    </a:p>
                  </a:txBody>
                  <a:tcPr marL="0" marR="0" marT="6350" marB="0"/>
                </a:tc>
                <a:tc gridSpan="3">
                  <a:txBody>
                    <a:bodyPr/>
                    <a:lstStyle/>
                    <a:p>
                      <a:pPr marL="32384">
                        <a:lnSpc>
                          <a:spcPts val="935"/>
                        </a:lnSpc>
                        <a:spcBef>
                          <a:spcPts val="910"/>
                        </a:spcBef>
                      </a:pPr>
                      <a:r>
                        <a:rPr sz="800" spc="-45" dirty="0">
                          <a:solidFill>
                            <a:srgbClr val="171514"/>
                          </a:solidFill>
                          <a:latin typeface="Microsoft Sans Serif"/>
                          <a:cs typeface="Microsoft Sans Serif"/>
                        </a:rPr>
                        <a:t>VEB.</a:t>
                      </a:r>
                      <a:endParaRPr sz="800">
                        <a:latin typeface="Microsoft Sans Serif"/>
                        <a:cs typeface="Microsoft Sans Serif"/>
                      </a:endParaRPr>
                    </a:p>
                  </a:txBody>
                  <a:tcPr marL="0" marR="0" marT="11557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40"/>
                  </a:ext>
                </a:extLst>
              </a:tr>
            </a:tbl>
          </a:graphicData>
        </a:graphic>
      </p:graphicFrame>
      <p:sp>
        <p:nvSpPr>
          <p:cNvPr id="11" name="object 11"/>
          <p:cNvSpPr txBox="1"/>
          <p:nvPr/>
        </p:nvSpPr>
        <p:spPr>
          <a:xfrm>
            <a:off x="5457826" y="7621165"/>
            <a:ext cx="1017269" cy="292388"/>
          </a:xfrm>
          <a:prstGeom prst="rect">
            <a:avLst/>
          </a:prstGeom>
        </p:spPr>
        <p:txBody>
          <a:bodyPr vert="horz" wrap="square" lIns="0" tIns="53340" rIns="0" bIns="0" rtlCol="0">
            <a:spAutoFit/>
          </a:bodyPr>
          <a:lstStyle/>
          <a:p>
            <a:pPr marL="38100">
              <a:spcBef>
                <a:spcPts val="420"/>
              </a:spcBef>
            </a:pPr>
            <a:r>
              <a:rPr sz="750" spc="37" baseline="27777" dirty="0" smtClean="0">
                <a:solidFill>
                  <a:srgbClr val="171514"/>
                </a:solidFill>
                <a:latin typeface="Microsoft Sans Serif"/>
                <a:cs typeface="Microsoft Sans Serif"/>
              </a:rPr>
              <a:t>b</a:t>
            </a:r>
            <a:r>
              <a:rPr lang="es-ES" sz="750" spc="37" baseline="27777" dirty="0" smtClean="0">
                <a:solidFill>
                  <a:srgbClr val="171514"/>
                </a:solidFill>
                <a:latin typeface="Microsoft Sans Serif"/>
                <a:cs typeface="Microsoft Sans Serif"/>
              </a:rPr>
              <a:t> </a:t>
            </a:r>
            <a:r>
              <a:rPr sz="650" spc="-25" dirty="0" smtClean="0">
                <a:solidFill>
                  <a:srgbClr val="171514"/>
                </a:solidFill>
                <a:latin typeface="Microsoft Sans Serif"/>
                <a:cs typeface="Microsoft Sans Serif"/>
              </a:rPr>
              <a:t>NBS</a:t>
            </a:r>
            <a:r>
              <a:rPr sz="650" spc="-15"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(Nuevo</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Estándar</a:t>
            </a:r>
            <a:endParaRPr sz="650" dirty="0">
              <a:latin typeface="Microsoft Sans Serif"/>
              <a:cs typeface="Microsoft Sans Serif"/>
            </a:endParaRPr>
          </a:p>
          <a:p>
            <a:pPr marL="38100">
              <a:spcBef>
                <a:spcPts val="320"/>
              </a:spcBef>
            </a:pPr>
            <a:r>
              <a:rPr sz="750" spc="-75" baseline="27777" dirty="0" smtClean="0">
                <a:solidFill>
                  <a:srgbClr val="171514"/>
                </a:solidFill>
                <a:latin typeface="Microsoft Sans Serif"/>
                <a:cs typeface="Microsoft Sans Serif"/>
              </a:rPr>
              <a:t>C</a:t>
            </a:r>
            <a:r>
              <a:rPr lang="es-ES" sz="750" spc="127" baseline="27777"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Británico</a:t>
            </a:r>
            <a:r>
              <a:rPr sz="650" spc="15" dirty="0">
                <a:solidFill>
                  <a:srgbClr val="171514"/>
                </a:solidFill>
                <a:latin typeface="Microsoft Sans Serif"/>
                <a:cs typeface="Microsoft Sans Serif"/>
              </a:rPr>
              <a:t>).</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AWG </a:t>
            </a:r>
            <a:r>
              <a:rPr sz="650" spc="5" dirty="0">
                <a:solidFill>
                  <a:srgbClr val="171514"/>
                </a:solidFill>
                <a:latin typeface="Microsoft Sans Serif"/>
                <a:cs typeface="Microsoft Sans Serif"/>
              </a:rPr>
              <a:t>y</a:t>
            </a:r>
            <a:r>
              <a:rPr sz="650" spc="-20" dirty="0">
                <a:solidFill>
                  <a:srgbClr val="171514"/>
                </a:solidFill>
                <a:latin typeface="Microsoft Sans Serif"/>
                <a:cs typeface="Microsoft Sans Serif"/>
              </a:rPr>
              <a:t> </a:t>
            </a:r>
            <a:r>
              <a:rPr sz="650" spc="-10" dirty="0">
                <a:solidFill>
                  <a:srgbClr val="171514"/>
                </a:solidFill>
                <a:latin typeface="Microsoft Sans Serif"/>
                <a:cs typeface="Microsoft Sans Serif"/>
              </a:rPr>
              <a:t>MC.</a:t>
            </a:r>
            <a:endParaRPr sz="650" dirty="0">
              <a:latin typeface="Microsoft Sans Serif"/>
              <a:cs typeface="Microsoft Sans Serif"/>
            </a:endParaRP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6151276" y="4207863"/>
            <a:ext cx="2679700" cy="6350"/>
            <a:chOff x="1468151" y="4207863"/>
            <a:chExt cx="2679700" cy="6350"/>
          </a:xfrm>
        </p:grpSpPr>
        <p:sp>
          <p:nvSpPr>
            <p:cNvPr id="3" name="object 3"/>
            <p:cNvSpPr/>
            <p:nvPr/>
          </p:nvSpPr>
          <p:spPr>
            <a:xfrm>
              <a:off x="1468151" y="4211038"/>
              <a:ext cx="1905000" cy="0"/>
            </a:xfrm>
            <a:custGeom>
              <a:avLst/>
              <a:gdLst/>
              <a:ahLst/>
              <a:cxnLst/>
              <a:rect l="l" t="t" r="r" b="b"/>
              <a:pathLst>
                <a:path w="1905000">
                  <a:moveTo>
                    <a:pt x="0" y="0"/>
                  </a:moveTo>
                  <a:lnTo>
                    <a:pt x="1905000" y="0"/>
                  </a:lnTo>
                </a:path>
              </a:pathLst>
            </a:custGeom>
            <a:ln w="6350">
              <a:solidFill>
                <a:srgbClr val="231F20"/>
              </a:solidFill>
            </a:ln>
          </p:spPr>
          <p:txBody>
            <a:bodyPr wrap="square" lIns="0" tIns="0" rIns="0" bIns="0" rtlCol="0"/>
            <a:lstStyle/>
            <a:p>
              <a:endParaRPr/>
            </a:p>
          </p:txBody>
        </p:sp>
        <p:sp>
          <p:nvSpPr>
            <p:cNvPr id="4" name="object 4"/>
            <p:cNvSpPr/>
            <p:nvPr/>
          </p:nvSpPr>
          <p:spPr>
            <a:xfrm>
              <a:off x="3373151" y="4211038"/>
              <a:ext cx="774700" cy="0"/>
            </a:xfrm>
            <a:custGeom>
              <a:avLst/>
              <a:gdLst/>
              <a:ahLst/>
              <a:cxnLst/>
              <a:rect l="l" t="t" r="r" b="b"/>
              <a:pathLst>
                <a:path w="774700">
                  <a:moveTo>
                    <a:pt x="0" y="0"/>
                  </a:moveTo>
                  <a:lnTo>
                    <a:pt x="774700" y="0"/>
                  </a:lnTo>
                </a:path>
              </a:pathLst>
            </a:custGeom>
            <a:ln w="6350">
              <a:solidFill>
                <a:srgbClr val="231F20"/>
              </a:solidFill>
            </a:ln>
          </p:spPr>
          <p:txBody>
            <a:bodyPr wrap="square" lIns="0" tIns="0" rIns="0" bIns="0" rtlCol="0"/>
            <a:lstStyle/>
            <a:p>
              <a:endParaRPr/>
            </a:p>
          </p:txBody>
        </p:sp>
      </p:grpSp>
      <p:sp>
        <p:nvSpPr>
          <p:cNvPr id="5" name="object 5"/>
          <p:cNvSpPr/>
          <p:nvPr/>
        </p:nvSpPr>
        <p:spPr>
          <a:xfrm>
            <a:off x="6151276" y="803273"/>
            <a:ext cx="2679700" cy="0"/>
          </a:xfrm>
          <a:custGeom>
            <a:avLst/>
            <a:gdLst/>
            <a:ahLst/>
            <a:cxnLst/>
            <a:rect l="l" t="t" r="r" b="b"/>
            <a:pathLst>
              <a:path w="2679700">
                <a:moveTo>
                  <a:pt x="0" y="0"/>
                </a:moveTo>
                <a:lnTo>
                  <a:pt x="2679700" y="0"/>
                </a:lnTo>
              </a:path>
            </a:pathLst>
          </a:custGeom>
          <a:ln w="6350">
            <a:solidFill>
              <a:srgbClr val="231F20"/>
            </a:solidFill>
          </a:ln>
        </p:spPr>
        <p:txBody>
          <a:bodyPr wrap="square" lIns="0" tIns="0" rIns="0" bIns="0" rtlCol="0"/>
          <a:lstStyle/>
          <a:p>
            <a:endParaRPr/>
          </a:p>
        </p:txBody>
      </p:sp>
      <p:sp>
        <p:nvSpPr>
          <p:cNvPr id="6" name="object 6"/>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166</a:t>
            </a:r>
            <a:endParaRPr sz="900">
              <a:latin typeface="Arial"/>
              <a:cs typeface="Arial"/>
            </a:endParaRPr>
          </a:p>
        </p:txBody>
      </p:sp>
      <p:sp>
        <p:nvSpPr>
          <p:cNvPr id="7" name="object 7"/>
          <p:cNvSpPr txBox="1"/>
          <p:nvPr/>
        </p:nvSpPr>
        <p:spPr>
          <a:xfrm>
            <a:off x="8385425" y="428631"/>
            <a:ext cx="1243330" cy="112851"/>
          </a:xfrm>
          <a:prstGeom prst="rect">
            <a:avLst/>
          </a:prstGeom>
        </p:spPr>
        <p:txBody>
          <a:bodyPr vert="horz" wrap="square" lIns="0" tIns="12700" rIns="0" bIns="0" rtlCol="0">
            <a:spAutoFit/>
          </a:bodyPr>
          <a:lstStyle/>
          <a:p>
            <a:pPr marL="12700">
              <a:spcBef>
                <a:spcPts val="100"/>
              </a:spcBef>
            </a:pPr>
            <a:r>
              <a:rPr sz="650" spc="10" dirty="0">
                <a:solidFill>
                  <a:srgbClr val="171514"/>
                </a:solidFill>
                <a:latin typeface="Microsoft Sans Serif"/>
                <a:cs typeface="Microsoft Sans Serif"/>
              </a:rPr>
              <a:t>Apéndice</a:t>
            </a:r>
            <a:r>
              <a:rPr sz="650" spc="-10" dirty="0">
                <a:solidFill>
                  <a:srgbClr val="171514"/>
                </a:solidFill>
                <a:latin typeface="Microsoft Sans Serif"/>
                <a:cs typeface="Microsoft Sans Serif"/>
              </a:rPr>
              <a:t> </a:t>
            </a:r>
            <a:r>
              <a:rPr sz="650" spc="-15" dirty="0">
                <a:solidFill>
                  <a:srgbClr val="171514"/>
                </a:solidFill>
                <a:latin typeface="Microsoft Sans Serif"/>
                <a:cs typeface="Microsoft Sans Serif"/>
              </a:rPr>
              <a:t>A:</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Tamaños</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cables</a:t>
            </a:r>
            <a:endParaRPr sz="650">
              <a:latin typeface="Microsoft Sans Serif"/>
              <a:cs typeface="Microsoft Sans Serif"/>
            </a:endParaRPr>
          </a:p>
        </p:txBody>
      </p:sp>
      <p:graphicFrame>
        <p:nvGraphicFramePr>
          <p:cNvPr id="8" name="object 8"/>
          <p:cNvGraphicFramePr>
            <a:graphicFrameLocks noGrp="1"/>
          </p:cNvGraphicFramePr>
          <p:nvPr/>
        </p:nvGraphicFramePr>
        <p:xfrm>
          <a:off x="6130332" y="894250"/>
          <a:ext cx="2670174" cy="3206851"/>
        </p:xfrm>
        <a:graphic>
          <a:graphicData uri="http://schemas.openxmlformats.org/drawingml/2006/table">
            <a:tbl>
              <a:tblPr firstRow="1" bandRow="1">
                <a:tableStyleId>{2D5ABB26-0587-4C30-8999-92F81FD0307C}</a:tableStyleId>
              </a:tblPr>
              <a:tblGrid>
                <a:gridCol w="1854835">
                  <a:extLst>
                    <a:ext uri="{9D8B030D-6E8A-4147-A177-3AD203B41FA5}">
                      <a16:colId xmlns:a16="http://schemas.microsoft.com/office/drawing/2014/main" val="20000"/>
                    </a:ext>
                  </a:extLst>
                </a:gridCol>
                <a:gridCol w="815339">
                  <a:extLst>
                    <a:ext uri="{9D8B030D-6E8A-4147-A177-3AD203B41FA5}">
                      <a16:colId xmlns:a16="http://schemas.microsoft.com/office/drawing/2014/main" val="20001"/>
                    </a:ext>
                  </a:extLst>
                </a:gridCol>
              </a:tblGrid>
              <a:tr h="171008">
                <a:tc>
                  <a:txBody>
                    <a:bodyPr/>
                    <a:lstStyle/>
                    <a:p>
                      <a:pPr marL="20320">
                        <a:lnSpc>
                          <a:spcPct val="100000"/>
                        </a:lnSpc>
                        <a:spcBef>
                          <a:spcPts val="55"/>
                        </a:spcBef>
                      </a:pPr>
                      <a:r>
                        <a:rPr sz="850" b="1" dirty="0">
                          <a:solidFill>
                            <a:srgbClr val="171514"/>
                          </a:solidFill>
                          <a:latin typeface="Arial"/>
                          <a:cs typeface="Arial"/>
                        </a:rPr>
                        <a:t>TABLA</a:t>
                      </a:r>
                      <a:r>
                        <a:rPr sz="850" b="1" spc="-20" dirty="0">
                          <a:solidFill>
                            <a:srgbClr val="171514"/>
                          </a:solidFill>
                          <a:latin typeface="Arial"/>
                          <a:cs typeface="Arial"/>
                        </a:rPr>
                        <a:t> </a:t>
                      </a:r>
                      <a:r>
                        <a:rPr sz="850" b="1" dirty="0">
                          <a:solidFill>
                            <a:srgbClr val="171514"/>
                          </a:solidFill>
                          <a:latin typeface="Arial"/>
                          <a:cs typeface="Arial"/>
                        </a:rPr>
                        <a:t>A.3</a:t>
                      </a:r>
                      <a:endParaRPr sz="850" dirty="0">
                        <a:latin typeface="Arial"/>
                        <a:cs typeface="Arial"/>
                      </a:endParaRPr>
                    </a:p>
                  </a:txBody>
                  <a:tcPr marL="0" marR="0" marT="6985" marB="0"/>
                </a:tc>
                <a:tc rowSpan="2">
                  <a:txBody>
                    <a:bodyPr/>
                    <a:lstStyle/>
                    <a:p>
                      <a:pPr>
                        <a:lnSpc>
                          <a:spcPct val="100000"/>
                        </a:lnSpc>
                      </a:pPr>
                      <a:endParaRPr sz="600">
                        <a:latin typeface="Times New Roman"/>
                        <a:cs typeface="Times New Roman"/>
                      </a:endParaRPr>
                    </a:p>
                  </a:txBody>
                  <a:tcPr marL="0" marR="0" marT="0" marB="0"/>
                </a:tc>
                <a:extLst>
                  <a:ext uri="{0D108BD9-81ED-4DB2-BD59-A6C34878D82A}">
                    <a16:rowId xmlns:a16="http://schemas.microsoft.com/office/drawing/2014/main" val="10000"/>
                  </a:ext>
                </a:extLst>
              </a:tr>
              <a:tr h="188651">
                <a:tc>
                  <a:txBody>
                    <a:bodyPr/>
                    <a:lstStyle/>
                    <a:p>
                      <a:pPr marL="20320">
                        <a:lnSpc>
                          <a:spcPct val="100000"/>
                        </a:lnSpc>
                        <a:spcBef>
                          <a:spcPts val="235"/>
                        </a:spcBef>
                      </a:pPr>
                      <a:r>
                        <a:rPr sz="700" b="1" spc="5" dirty="0">
                          <a:solidFill>
                            <a:srgbClr val="171514"/>
                          </a:solidFill>
                          <a:latin typeface="Arial"/>
                          <a:cs typeface="Arial"/>
                        </a:rPr>
                        <a:t>Resistencia</a:t>
                      </a:r>
                      <a:r>
                        <a:rPr sz="700" b="1" spc="-25" dirty="0">
                          <a:solidFill>
                            <a:srgbClr val="171514"/>
                          </a:solidFill>
                          <a:latin typeface="Arial"/>
                          <a:cs typeface="Arial"/>
                        </a:rPr>
                        <a:t> </a:t>
                      </a:r>
                      <a:r>
                        <a:rPr sz="700" b="1" spc="20" dirty="0">
                          <a:solidFill>
                            <a:srgbClr val="171514"/>
                          </a:solidFill>
                          <a:latin typeface="Arial"/>
                          <a:cs typeface="Arial"/>
                        </a:rPr>
                        <a:t>de</a:t>
                      </a:r>
                      <a:r>
                        <a:rPr sz="700" b="1" spc="-20" dirty="0">
                          <a:solidFill>
                            <a:srgbClr val="171514"/>
                          </a:solidFill>
                          <a:latin typeface="Arial"/>
                          <a:cs typeface="Arial"/>
                        </a:rPr>
                        <a:t> </a:t>
                      </a:r>
                      <a:r>
                        <a:rPr sz="700" b="1" spc="-10" dirty="0">
                          <a:solidFill>
                            <a:srgbClr val="171514"/>
                          </a:solidFill>
                          <a:latin typeface="Arial"/>
                          <a:cs typeface="Arial"/>
                        </a:rPr>
                        <a:t>los</a:t>
                      </a:r>
                      <a:r>
                        <a:rPr sz="700" b="1" spc="-20" dirty="0">
                          <a:solidFill>
                            <a:srgbClr val="171514"/>
                          </a:solidFill>
                          <a:latin typeface="Arial"/>
                          <a:cs typeface="Arial"/>
                        </a:rPr>
                        <a:t> </a:t>
                      </a:r>
                      <a:r>
                        <a:rPr sz="700" b="1" spc="10" dirty="0">
                          <a:solidFill>
                            <a:srgbClr val="171514"/>
                          </a:solidFill>
                          <a:latin typeface="Arial"/>
                          <a:cs typeface="Arial"/>
                        </a:rPr>
                        <a:t>conductores</a:t>
                      </a:r>
                      <a:r>
                        <a:rPr sz="700" b="1" spc="-25" dirty="0">
                          <a:solidFill>
                            <a:srgbClr val="171514"/>
                          </a:solidFill>
                          <a:latin typeface="Arial"/>
                          <a:cs typeface="Arial"/>
                        </a:rPr>
                        <a:t> </a:t>
                      </a:r>
                      <a:r>
                        <a:rPr sz="700" b="1" spc="20" dirty="0">
                          <a:solidFill>
                            <a:srgbClr val="171514"/>
                          </a:solidFill>
                          <a:latin typeface="Arial"/>
                          <a:cs typeface="Arial"/>
                        </a:rPr>
                        <a:t>de</a:t>
                      </a:r>
                      <a:r>
                        <a:rPr sz="700" b="1" spc="-20" dirty="0">
                          <a:solidFill>
                            <a:srgbClr val="171514"/>
                          </a:solidFill>
                          <a:latin typeface="Arial"/>
                          <a:cs typeface="Arial"/>
                        </a:rPr>
                        <a:t> </a:t>
                      </a:r>
                      <a:r>
                        <a:rPr sz="700" b="1" spc="10" dirty="0">
                          <a:solidFill>
                            <a:srgbClr val="171514"/>
                          </a:solidFill>
                          <a:latin typeface="Arial"/>
                          <a:cs typeface="Arial"/>
                        </a:rPr>
                        <a:t>cobre</a:t>
                      </a:r>
                      <a:endParaRPr sz="700">
                        <a:latin typeface="Arial"/>
                        <a:cs typeface="Arial"/>
                      </a:endParaRPr>
                    </a:p>
                  </a:txBody>
                  <a:tcPr marL="0" marR="0" marT="29845" marB="0"/>
                </a:tc>
                <a:tc vMerge="1">
                  <a:txBody>
                    <a:bodyPr/>
                    <a:lstStyle/>
                    <a:p>
                      <a:endParaRPr/>
                    </a:p>
                  </a:txBody>
                  <a:tcPr marL="0" marR="0" marT="0" marB="0"/>
                </a:tc>
                <a:extLst>
                  <a:ext uri="{0D108BD9-81ED-4DB2-BD59-A6C34878D82A}">
                    <a16:rowId xmlns:a16="http://schemas.microsoft.com/office/drawing/2014/main" val="10001"/>
                  </a:ext>
                </a:extLst>
              </a:tr>
              <a:tr h="166261">
                <a:tc>
                  <a:txBody>
                    <a:bodyPr/>
                    <a:lstStyle/>
                    <a:p>
                      <a:pPr>
                        <a:lnSpc>
                          <a:spcPct val="100000"/>
                        </a:lnSpc>
                        <a:spcBef>
                          <a:spcPts val="10"/>
                        </a:spcBef>
                      </a:pPr>
                      <a:endParaRPr sz="500">
                        <a:latin typeface="Times New Roman"/>
                        <a:cs typeface="Times New Roman"/>
                      </a:endParaRPr>
                    </a:p>
                    <a:p>
                      <a:pPr marL="20320">
                        <a:lnSpc>
                          <a:spcPct val="100000"/>
                        </a:lnSpc>
                      </a:pPr>
                      <a:r>
                        <a:rPr sz="450" b="1" spc="10" dirty="0">
                          <a:solidFill>
                            <a:srgbClr val="171514"/>
                          </a:solidFill>
                          <a:latin typeface="Arial"/>
                          <a:cs typeface="Arial"/>
                        </a:rPr>
                        <a:t>Área</a:t>
                      </a:r>
                      <a:r>
                        <a:rPr sz="450" b="1" spc="-15" dirty="0">
                          <a:solidFill>
                            <a:srgbClr val="171514"/>
                          </a:solidFill>
                          <a:latin typeface="Arial"/>
                          <a:cs typeface="Arial"/>
                        </a:rPr>
                        <a:t> </a:t>
                      </a:r>
                      <a:r>
                        <a:rPr sz="450" b="1" spc="10" dirty="0">
                          <a:solidFill>
                            <a:srgbClr val="171514"/>
                          </a:solidFill>
                          <a:latin typeface="Arial"/>
                          <a:cs typeface="Arial"/>
                        </a:rPr>
                        <a:t>de</a:t>
                      </a:r>
                      <a:r>
                        <a:rPr sz="450" b="1" spc="-15" dirty="0">
                          <a:solidFill>
                            <a:srgbClr val="171514"/>
                          </a:solidFill>
                          <a:latin typeface="Arial"/>
                          <a:cs typeface="Arial"/>
                        </a:rPr>
                        <a:t> </a:t>
                      </a:r>
                      <a:r>
                        <a:rPr sz="450" b="1" spc="15" dirty="0">
                          <a:solidFill>
                            <a:srgbClr val="171514"/>
                          </a:solidFill>
                          <a:latin typeface="Arial"/>
                          <a:cs typeface="Arial"/>
                        </a:rPr>
                        <a:t>la</a:t>
                      </a:r>
                      <a:r>
                        <a:rPr sz="450" b="1" spc="-15" dirty="0">
                          <a:solidFill>
                            <a:srgbClr val="171514"/>
                          </a:solidFill>
                          <a:latin typeface="Arial"/>
                          <a:cs typeface="Arial"/>
                        </a:rPr>
                        <a:t> </a:t>
                      </a:r>
                      <a:r>
                        <a:rPr sz="450" b="1" spc="-5" dirty="0">
                          <a:solidFill>
                            <a:srgbClr val="171514"/>
                          </a:solidFill>
                          <a:latin typeface="Arial"/>
                          <a:cs typeface="Arial"/>
                        </a:rPr>
                        <a:t>sección</a:t>
                      </a:r>
                      <a:r>
                        <a:rPr sz="450" b="1" spc="-10" dirty="0">
                          <a:solidFill>
                            <a:srgbClr val="171514"/>
                          </a:solidFill>
                          <a:latin typeface="Arial"/>
                          <a:cs typeface="Arial"/>
                        </a:rPr>
                        <a:t> </a:t>
                      </a:r>
                      <a:r>
                        <a:rPr sz="450" b="1" spc="10" dirty="0">
                          <a:solidFill>
                            <a:srgbClr val="171514"/>
                          </a:solidFill>
                          <a:latin typeface="Arial"/>
                          <a:cs typeface="Arial"/>
                        </a:rPr>
                        <a:t>transversal</a:t>
                      </a:r>
                      <a:endParaRPr sz="450">
                        <a:latin typeface="Arial"/>
                        <a:cs typeface="Arial"/>
                      </a:endParaRPr>
                    </a:p>
                  </a:txBody>
                  <a:tcPr marL="0" marR="0" marT="1270" marB="0"/>
                </a:tc>
                <a:tc>
                  <a:txBody>
                    <a:bodyPr/>
                    <a:lstStyle/>
                    <a:p>
                      <a:pPr marL="50165" algn="ctr">
                        <a:lnSpc>
                          <a:spcPct val="100000"/>
                        </a:lnSpc>
                        <a:spcBef>
                          <a:spcPts val="385"/>
                        </a:spcBef>
                      </a:pPr>
                      <a:r>
                        <a:rPr sz="650" b="1" dirty="0">
                          <a:solidFill>
                            <a:srgbClr val="171514"/>
                          </a:solidFill>
                          <a:latin typeface="Arial"/>
                          <a:cs typeface="Arial"/>
                        </a:rPr>
                        <a:t>Resistencia</a:t>
                      </a:r>
                      <a:r>
                        <a:rPr sz="650" b="1" spc="-15" dirty="0">
                          <a:solidFill>
                            <a:srgbClr val="171514"/>
                          </a:solidFill>
                          <a:latin typeface="Arial"/>
                          <a:cs typeface="Arial"/>
                        </a:rPr>
                        <a:t> </a:t>
                      </a:r>
                      <a:r>
                        <a:rPr sz="650" b="1" dirty="0">
                          <a:solidFill>
                            <a:srgbClr val="171514"/>
                          </a:solidFill>
                          <a:latin typeface="Arial"/>
                          <a:cs typeface="Arial"/>
                        </a:rPr>
                        <a:t>(70</a:t>
                      </a:r>
                      <a:r>
                        <a:rPr sz="400" b="1" dirty="0">
                          <a:solidFill>
                            <a:srgbClr val="171514"/>
                          </a:solidFill>
                          <a:latin typeface="Arial"/>
                          <a:cs typeface="Arial"/>
                        </a:rPr>
                        <a:t>o</a:t>
                      </a:r>
                      <a:r>
                        <a:rPr sz="650" b="1" dirty="0">
                          <a:solidFill>
                            <a:srgbClr val="171514"/>
                          </a:solidFill>
                          <a:latin typeface="Arial"/>
                          <a:cs typeface="Arial"/>
                        </a:rPr>
                        <a:t>C)</a:t>
                      </a:r>
                      <a:endParaRPr sz="650">
                        <a:latin typeface="Arial"/>
                        <a:cs typeface="Arial"/>
                      </a:endParaRPr>
                    </a:p>
                  </a:txBody>
                  <a:tcPr marL="0" marR="0" marT="48895" marB="0"/>
                </a:tc>
                <a:extLst>
                  <a:ext uri="{0D108BD9-81ED-4DB2-BD59-A6C34878D82A}">
                    <a16:rowId xmlns:a16="http://schemas.microsoft.com/office/drawing/2014/main" val="10002"/>
                  </a:ext>
                </a:extLst>
              </a:tr>
              <a:tr h="149488">
                <a:tc>
                  <a:txBody>
                    <a:bodyPr/>
                    <a:lstStyle/>
                    <a:p>
                      <a:pPr marL="20955">
                        <a:lnSpc>
                          <a:spcPct val="100000"/>
                        </a:lnSpc>
                        <a:spcBef>
                          <a:spcPts val="125"/>
                        </a:spcBef>
                      </a:pPr>
                      <a:r>
                        <a:rPr sz="700" b="1" spc="25" dirty="0">
                          <a:solidFill>
                            <a:srgbClr val="171514"/>
                          </a:solidFill>
                          <a:latin typeface="Arial"/>
                          <a:cs typeface="Arial"/>
                        </a:rPr>
                        <a:t>(mm</a:t>
                      </a:r>
                      <a:r>
                        <a:rPr sz="400" b="1" spc="25" dirty="0">
                          <a:solidFill>
                            <a:srgbClr val="171514"/>
                          </a:solidFill>
                          <a:latin typeface="Arial"/>
                          <a:cs typeface="Arial"/>
                        </a:rPr>
                        <a:t>2</a:t>
                      </a:r>
                      <a:r>
                        <a:rPr sz="700" b="1" spc="25" dirty="0">
                          <a:solidFill>
                            <a:srgbClr val="171514"/>
                          </a:solidFill>
                          <a:latin typeface="Arial"/>
                          <a:cs typeface="Arial"/>
                        </a:rPr>
                        <a:t>)</a:t>
                      </a:r>
                      <a:endParaRPr sz="700">
                        <a:latin typeface="Arial"/>
                        <a:cs typeface="Arial"/>
                      </a:endParaRPr>
                    </a:p>
                  </a:txBody>
                  <a:tcPr marL="0" marR="0" marT="15875" marB="0"/>
                </a:tc>
                <a:tc>
                  <a:txBody>
                    <a:bodyPr/>
                    <a:lstStyle/>
                    <a:p>
                      <a:pPr>
                        <a:lnSpc>
                          <a:spcPct val="100000"/>
                        </a:lnSpc>
                        <a:spcBef>
                          <a:spcPts val="15"/>
                        </a:spcBef>
                      </a:pPr>
                      <a:endParaRPr sz="400" dirty="0">
                        <a:latin typeface="Times New Roman"/>
                        <a:cs typeface="Times New Roman"/>
                      </a:endParaRPr>
                    </a:p>
                    <a:p>
                      <a:pPr marL="106045" algn="ctr">
                        <a:lnSpc>
                          <a:spcPct val="100000"/>
                        </a:lnSpc>
                      </a:pPr>
                      <a:r>
                        <a:rPr sz="350" b="1" spc="10" dirty="0">
                          <a:solidFill>
                            <a:srgbClr val="171514"/>
                          </a:solidFill>
                          <a:latin typeface="Arial"/>
                          <a:cs typeface="Arial"/>
                        </a:rPr>
                        <a:t>(</a:t>
                      </a:r>
                      <a:r>
                        <a:rPr sz="350" b="1" spc="10" dirty="0" smtClean="0">
                          <a:solidFill>
                            <a:srgbClr val="171514"/>
                          </a:solidFill>
                          <a:latin typeface="Arial"/>
                          <a:cs typeface="Arial"/>
                        </a:rPr>
                        <a:t>Ω/</a:t>
                      </a:r>
                      <a:r>
                        <a:rPr sz="350" b="1" spc="10" dirty="0" err="1" smtClean="0">
                          <a:solidFill>
                            <a:srgbClr val="171514"/>
                          </a:solidFill>
                          <a:latin typeface="Arial"/>
                          <a:cs typeface="Arial"/>
                        </a:rPr>
                        <a:t>kiló</a:t>
                      </a:r>
                      <a:r>
                        <a:rPr lang="es-ES" sz="350" b="1" spc="10" dirty="0" smtClean="0">
                          <a:solidFill>
                            <a:srgbClr val="171514"/>
                          </a:solidFill>
                          <a:latin typeface="Arial"/>
                          <a:cs typeface="Arial"/>
                        </a:rPr>
                        <a:t>m</a:t>
                      </a:r>
                      <a:r>
                        <a:rPr sz="350" b="1" spc="10" dirty="0" smtClean="0">
                          <a:solidFill>
                            <a:srgbClr val="171514"/>
                          </a:solidFill>
                          <a:latin typeface="Arial"/>
                          <a:cs typeface="Arial"/>
                        </a:rPr>
                        <a:t>s</a:t>
                      </a:r>
                      <a:r>
                        <a:rPr sz="350" b="1" spc="10" dirty="0">
                          <a:solidFill>
                            <a:srgbClr val="171514"/>
                          </a:solidFill>
                          <a:latin typeface="Arial"/>
                          <a:cs typeface="Arial"/>
                        </a:rPr>
                        <a:t>)</a:t>
                      </a:r>
                      <a:endParaRPr sz="350" dirty="0">
                        <a:latin typeface="Arial"/>
                        <a:cs typeface="Arial"/>
                      </a:endParaRPr>
                    </a:p>
                  </a:txBody>
                  <a:tcPr marL="0" marR="0" marT="1905" marB="0"/>
                </a:tc>
                <a:extLst>
                  <a:ext uri="{0D108BD9-81ED-4DB2-BD59-A6C34878D82A}">
                    <a16:rowId xmlns:a16="http://schemas.microsoft.com/office/drawing/2014/main" val="10003"/>
                  </a:ext>
                </a:extLst>
              </a:tr>
              <a:tr h="157206">
                <a:tc>
                  <a:txBody>
                    <a:bodyPr/>
                    <a:lstStyle/>
                    <a:p>
                      <a:pPr marL="20320">
                        <a:lnSpc>
                          <a:spcPts val="940"/>
                        </a:lnSpc>
                        <a:spcBef>
                          <a:spcPts val="195"/>
                        </a:spcBef>
                      </a:pPr>
                      <a:r>
                        <a:rPr sz="800" spc="5" dirty="0">
                          <a:solidFill>
                            <a:srgbClr val="171514"/>
                          </a:solidFill>
                          <a:latin typeface="Microsoft Sans Serif"/>
                          <a:cs typeface="Microsoft Sans Serif"/>
                        </a:rPr>
                        <a:t>0.75</a:t>
                      </a:r>
                      <a:endParaRPr sz="800">
                        <a:latin typeface="Microsoft Sans Serif"/>
                        <a:cs typeface="Microsoft Sans Serif"/>
                      </a:endParaRPr>
                    </a:p>
                  </a:txBody>
                  <a:tcPr marL="0" marR="0" marT="24765" marB="0"/>
                </a:tc>
                <a:tc>
                  <a:txBody>
                    <a:bodyPr/>
                    <a:lstStyle/>
                    <a:p>
                      <a:pPr marL="116205" algn="ctr">
                        <a:lnSpc>
                          <a:spcPts val="940"/>
                        </a:lnSpc>
                        <a:spcBef>
                          <a:spcPts val="195"/>
                        </a:spcBef>
                      </a:pPr>
                      <a:r>
                        <a:rPr sz="800" spc="10" dirty="0">
                          <a:solidFill>
                            <a:srgbClr val="171514"/>
                          </a:solidFill>
                          <a:latin typeface="Microsoft Sans Serif"/>
                          <a:cs typeface="Microsoft Sans Serif"/>
                        </a:rPr>
                        <a:t>29</a:t>
                      </a:r>
                      <a:endParaRPr sz="800">
                        <a:latin typeface="Microsoft Sans Serif"/>
                        <a:cs typeface="Microsoft Sans Serif"/>
                      </a:endParaRPr>
                    </a:p>
                  </a:txBody>
                  <a:tcPr marL="0" marR="0" marT="24765" marB="0"/>
                </a:tc>
                <a:extLst>
                  <a:ext uri="{0D108BD9-81ED-4DB2-BD59-A6C34878D82A}">
                    <a16:rowId xmlns:a16="http://schemas.microsoft.com/office/drawing/2014/main" val="10004"/>
                  </a:ext>
                </a:extLst>
              </a:tr>
              <a:tr h="139700">
                <a:tc>
                  <a:txBody>
                    <a:bodyPr/>
                    <a:lstStyle/>
                    <a:p>
                      <a:pPr marL="20320">
                        <a:lnSpc>
                          <a:spcPts val="940"/>
                        </a:lnSpc>
                        <a:spcBef>
                          <a:spcPts val="60"/>
                        </a:spcBef>
                      </a:pPr>
                      <a:r>
                        <a:rPr sz="800" dirty="0">
                          <a:solidFill>
                            <a:srgbClr val="171514"/>
                          </a:solidFill>
                          <a:latin typeface="Microsoft Sans Serif"/>
                          <a:cs typeface="Microsoft Sans Serif"/>
                        </a:rPr>
                        <a:t>1</a:t>
                      </a:r>
                      <a:endParaRPr sz="800">
                        <a:latin typeface="Microsoft Sans Serif"/>
                        <a:cs typeface="Microsoft Sans Serif"/>
                      </a:endParaRPr>
                    </a:p>
                  </a:txBody>
                  <a:tcPr marL="0" marR="0" marT="7620" marB="0"/>
                </a:tc>
                <a:tc>
                  <a:txBody>
                    <a:bodyPr/>
                    <a:lstStyle/>
                    <a:p>
                      <a:pPr marL="125730" algn="ctr">
                        <a:lnSpc>
                          <a:spcPts val="940"/>
                        </a:lnSpc>
                        <a:spcBef>
                          <a:spcPts val="60"/>
                        </a:spcBef>
                      </a:pPr>
                      <a:r>
                        <a:rPr sz="800" spc="5" dirty="0">
                          <a:solidFill>
                            <a:srgbClr val="171514"/>
                          </a:solidFill>
                          <a:latin typeface="Microsoft Sans Serif"/>
                          <a:cs typeface="Microsoft Sans Serif"/>
                        </a:rPr>
                        <a:t>21.7</a:t>
                      </a:r>
                      <a:endParaRPr sz="800">
                        <a:latin typeface="Microsoft Sans Serif"/>
                        <a:cs typeface="Microsoft Sans Serif"/>
                      </a:endParaRPr>
                    </a:p>
                  </a:txBody>
                  <a:tcPr marL="0" marR="0" marT="7620" marB="0"/>
                </a:tc>
                <a:extLst>
                  <a:ext uri="{0D108BD9-81ED-4DB2-BD59-A6C34878D82A}">
                    <a16:rowId xmlns:a16="http://schemas.microsoft.com/office/drawing/2014/main" val="10005"/>
                  </a:ext>
                </a:extLst>
              </a:tr>
              <a:tr h="139700">
                <a:tc>
                  <a:txBody>
                    <a:bodyPr/>
                    <a:lstStyle/>
                    <a:p>
                      <a:pPr marL="20320">
                        <a:lnSpc>
                          <a:spcPts val="940"/>
                        </a:lnSpc>
                        <a:spcBef>
                          <a:spcPts val="60"/>
                        </a:spcBef>
                      </a:pPr>
                      <a:r>
                        <a:rPr sz="800" spc="5" dirty="0">
                          <a:solidFill>
                            <a:srgbClr val="171514"/>
                          </a:solidFill>
                          <a:latin typeface="Microsoft Sans Serif"/>
                          <a:cs typeface="Microsoft Sans Serif"/>
                        </a:rPr>
                        <a:t>1.5</a:t>
                      </a:r>
                      <a:endParaRPr sz="800">
                        <a:latin typeface="Microsoft Sans Serif"/>
                        <a:cs typeface="Microsoft Sans Serif"/>
                      </a:endParaRPr>
                    </a:p>
                  </a:txBody>
                  <a:tcPr marL="0" marR="0" marT="7620" marB="0"/>
                </a:tc>
                <a:tc>
                  <a:txBody>
                    <a:bodyPr/>
                    <a:lstStyle/>
                    <a:p>
                      <a:pPr marL="125730" algn="ctr">
                        <a:lnSpc>
                          <a:spcPts val="940"/>
                        </a:lnSpc>
                        <a:spcBef>
                          <a:spcPts val="60"/>
                        </a:spcBef>
                      </a:pPr>
                      <a:r>
                        <a:rPr sz="800" spc="5" dirty="0">
                          <a:solidFill>
                            <a:srgbClr val="171514"/>
                          </a:solidFill>
                          <a:latin typeface="Microsoft Sans Serif"/>
                          <a:cs typeface="Microsoft Sans Serif"/>
                        </a:rPr>
                        <a:t>14.7</a:t>
                      </a:r>
                      <a:endParaRPr sz="800">
                        <a:latin typeface="Microsoft Sans Serif"/>
                        <a:cs typeface="Microsoft Sans Serif"/>
                      </a:endParaRPr>
                    </a:p>
                  </a:txBody>
                  <a:tcPr marL="0" marR="0" marT="7620" marB="0"/>
                </a:tc>
                <a:extLst>
                  <a:ext uri="{0D108BD9-81ED-4DB2-BD59-A6C34878D82A}">
                    <a16:rowId xmlns:a16="http://schemas.microsoft.com/office/drawing/2014/main" val="10006"/>
                  </a:ext>
                </a:extLst>
              </a:tr>
              <a:tr h="139700">
                <a:tc>
                  <a:txBody>
                    <a:bodyPr/>
                    <a:lstStyle/>
                    <a:p>
                      <a:pPr marL="20320">
                        <a:lnSpc>
                          <a:spcPts val="940"/>
                        </a:lnSpc>
                        <a:spcBef>
                          <a:spcPts val="60"/>
                        </a:spcBef>
                      </a:pPr>
                      <a:r>
                        <a:rPr sz="800" spc="5" dirty="0">
                          <a:solidFill>
                            <a:srgbClr val="171514"/>
                          </a:solidFill>
                          <a:latin typeface="Microsoft Sans Serif"/>
                          <a:cs typeface="Microsoft Sans Serif"/>
                        </a:rPr>
                        <a:t>2.5</a:t>
                      </a:r>
                      <a:endParaRPr sz="800">
                        <a:latin typeface="Microsoft Sans Serif"/>
                        <a:cs typeface="Microsoft Sans Serif"/>
                      </a:endParaRPr>
                    </a:p>
                  </a:txBody>
                  <a:tcPr marL="0" marR="0" marT="7620" marB="0"/>
                </a:tc>
                <a:tc>
                  <a:txBody>
                    <a:bodyPr/>
                    <a:lstStyle/>
                    <a:p>
                      <a:pPr marL="125730" algn="ctr">
                        <a:lnSpc>
                          <a:spcPts val="940"/>
                        </a:lnSpc>
                        <a:spcBef>
                          <a:spcPts val="60"/>
                        </a:spcBef>
                      </a:pPr>
                      <a:r>
                        <a:rPr sz="800" spc="5" dirty="0">
                          <a:solidFill>
                            <a:srgbClr val="171514"/>
                          </a:solidFill>
                          <a:latin typeface="Microsoft Sans Serif"/>
                          <a:cs typeface="Microsoft Sans Serif"/>
                        </a:rPr>
                        <a:t>8.71</a:t>
                      </a:r>
                      <a:endParaRPr sz="800">
                        <a:latin typeface="Microsoft Sans Serif"/>
                        <a:cs typeface="Microsoft Sans Serif"/>
                      </a:endParaRPr>
                    </a:p>
                  </a:txBody>
                  <a:tcPr marL="0" marR="0" marT="7620" marB="0"/>
                </a:tc>
                <a:extLst>
                  <a:ext uri="{0D108BD9-81ED-4DB2-BD59-A6C34878D82A}">
                    <a16:rowId xmlns:a16="http://schemas.microsoft.com/office/drawing/2014/main" val="10007"/>
                  </a:ext>
                </a:extLst>
              </a:tr>
              <a:tr h="139700">
                <a:tc>
                  <a:txBody>
                    <a:bodyPr/>
                    <a:lstStyle/>
                    <a:p>
                      <a:pPr marL="20320">
                        <a:lnSpc>
                          <a:spcPts val="940"/>
                        </a:lnSpc>
                        <a:spcBef>
                          <a:spcPts val="60"/>
                        </a:spcBef>
                      </a:pPr>
                      <a:r>
                        <a:rPr sz="800" dirty="0">
                          <a:solidFill>
                            <a:srgbClr val="171514"/>
                          </a:solidFill>
                          <a:latin typeface="Microsoft Sans Serif"/>
                          <a:cs typeface="Microsoft Sans Serif"/>
                        </a:rPr>
                        <a:t>4</a:t>
                      </a:r>
                      <a:endParaRPr sz="800">
                        <a:latin typeface="Microsoft Sans Serif"/>
                        <a:cs typeface="Microsoft Sans Serif"/>
                      </a:endParaRPr>
                    </a:p>
                  </a:txBody>
                  <a:tcPr marL="0" marR="0" marT="7620" marB="0"/>
                </a:tc>
                <a:tc>
                  <a:txBody>
                    <a:bodyPr/>
                    <a:lstStyle/>
                    <a:p>
                      <a:pPr marL="125730" algn="ctr">
                        <a:lnSpc>
                          <a:spcPts val="940"/>
                        </a:lnSpc>
                        <a:spcBef>
                          <a:spcPts val="60"/>
                        </a:spcBef>
                      </a:pPr>
                      <a:r>
                        <a:rPr sz="800" spc="5" dirty="0">
                          <a:solidFill>
                            <a:srgbClr val="171514"/>
                          </a:solidFill>
                          <a:latin typeface="Microsoft Sans Serif"/>
                          <a:cs typeface="Microsoft Sans Serif"/>
                        </a:rPr>
                        <a:t>5.45</a:t>
                      </a:r>
                      <a:endParaRPr sz="800">
                        <a:latin typeface="Microsoft Sans Serif"/>
                        <a:cs typeface="Microsoft Sans Serif"/>
                      </a:endParaRPr>
                    </a:p>
                  </a:txBody>
                  <a:tcPr marL="0" marR="0" marT="7620" marB="0"/>
                </a:tc>
                <a:extLst>
                  <a:ext uri="{0D108BD9-81ED-4DB2-BD59-A6C34878D82A}">
                    <a16:rowId xmlns:a16="http://schemas.microsoft.com/office/drawing/2014/main" val="10008"/>
                  </a:ext>
                </a:extLst>
              </a:tr>
              <a:tr h="139699">
                <a:tc>
                  <a:txBody>
                    <a:bodyPr/>
                    <a:lstStyle/>
                    <a:p>
                      <a:pPr marL="20320">
                        <a:lnSpc>
                          <a:spcPts val="940"/>
                        </a:lnSpc>
                        <a:spcBef>
                          <a:spcPts val="60"/>
                        </a:spcBef>
                      </a:pPr>
                      <a:r>
                        <a:rPr sz="800" dirty="0">
                          <a:solidFill>
                            <a:srgbClr val="171514"/>
                          </a:solidFill>
                          <a:latin typeface="Microsoft Sans Serif"/>
                          <a:cs typeface="Microsoft Sans Serif"/>
                        </a:rPr>
                        <a:t>6</a:t>
                      </a:r>
                      <a:endParaRPr sz="800">
                        <a:latin typeface="Microsoft Sans Serif"/>
                        <a:cs typeface="Microsoft Sans Serif"/>
                      </a:endParaRPr>
                    </a:p>
                  </a:txBody>
                  <a:tcPr marL="0" marR="0" marT="7620" marB="0"/>
                </a:tc>
                <a:tc>
                  <a:txBody>
                    <a:bodyPr/>
                    <a:lstStyle/>
                    <a:p>
                      <a:pPr marL="125730" algn="ctr">
                        <a:lnSpc>
                          <a:spcPts val="940"/>
                        </a:lnSpc>
                        <a:spcBef>
                          <a:spcPts val="60"/>
                        </a:spcBef>
                      </a:pPr>
                      <a:r>
                        <a:rPr sz="800" spc="5" dirty="0">
                          <a:solidFill>
                            <a:srgbClr val="171514"/>
                          </a:solidFill>
                          <a:latin typeface="Microsoft Sans Serif"/>
                          <a:cs typeface="Microsoft Sans Serif"/>
                        </a:rPr>
                        <a:t>3.62</a:t>
                      </a:r>
                      <a:endParaRPr sz="800">
                        <a:latin typeface="Microsoft Sans Serif"/>
                        <a:cs typeface="Microsoft Sans Serif"/>
                      </a:endParaRPr>
                    </a:p>
                  </a:txBody>
                  <a:tcPr marL="0" marR="0" marT="7620" marB="0"/>
                </a:tc>
                <a:extLst>
                  <a:ext uri="{0D108BD9-81ED-4DB2-BD59-A6C34878D82A}">
                    <a16:rowId xmlns:a16="http://schemas.microsoft.com/office/drawing/2014/main" val="10009"/>
                  </a:ext>
                </a:extLst>
              </a:tr>
              <a:tr h="139699">
                <a:tc>
                  <a:txBody>
                    <a:bodyPr/>
                    <a:lstStyle/>
                    <a:p>
                      <a:pPr marL="20320">
                        <a:lnSpc>
                          <a:spcPts val="940"/>
                        </a:lnSpc>
                        <a:spcBef>
                          <a:spcPts val="60"/>
                        </a:spcBef>
                      </a:pPr>
                      <a:r>
                        <a:rPr sz="800" spc="10" dirty="0">
                          <a:solidFill>
                            <a:srgbClr val="171514"/>
                          </a:solidFill>
                          <a:latin typeface="Microsoft Sans Serif"/>
                          <a:cs typeface="Microsoft Sans Serif"/>
                        </a:rPr>
                        <a:t>10</a:t>
                      </a:r>
                      <a:endParaRPr sz="800">
                        <a:latin typeface="Microsoft Sans Serif"/>
                        <a:cs typeface="Microsoft Sans Serif"/>
                      </a:endParaRPr>
                    </a:p>
                  </a:txBody>
                  <a:tcPr marL="0" marR="0" marT="7620" marB="0"/>
                </a:tc>
                <a:tc>
                  <a:txBody>
                    <a:bodyPr/>
                    <a:lstStyle/>
                    <a:p>
                      <a:pPr marL="125730" algn="ctr">
                        <a:lnSpc>
                          <a:spcPts val="940"/>
                        </a:lnSpc>
                        <a:spcBef>
                          <a:spcPts val="60"/>
                        </a:spcBef>
                      </a:pPr>
                      <a:r>
                        <a:rPr sz="800" spc="5" dirty="0">
                          <a:solidFill>
                            <a:srgbClr val="171514"/>
                          </a:solidFill>
                          <a:latin typeface="Microsoft Sans Serif"/>
                          <a:cs typeface="Microsoft Sans Serif"/>
                        </a:rPr>
                        <a:t>2.16</a:t>
                      </a:r>
                      <a:endParaRPr sz="800">
                        <a:latin typeface="Microsoft Sans Serif"/>
                        <a:cs typeface="Microsoft Sans Serif"/>
                      </a:endParaRPr>
                    </a:p>
                  </a:txBody>
                  <a:tcPr marL="0" marR="0" marT="7620" marB="0"/>
                </a:tc>
                <a:extLst>
                  <a:ext uri="{0D108BD9-81ED-4DB2-BD59-A6C34878D82A}">
                    <a16:rowId xmlns:a16="http://schemas.microsoft.com/office/drawing/2014/main" val="10010"/>
                  </a:ext>
                </a:extLst>
              </a:tr>
              <a:tr h="139700">
                <a:tc>
                  <a:txBody>
                    <a:bodyPr/>
                    <a:lstStyle/>
                    <a:p>
                      <a:pPr>
                        <a:lnSpc>
                          <a:spcPct val="100000"/>
                        </a:lnSpc>
                        <a:spcBef>
                          <a:spcPts val="40"/>
                        </a:spcBef>
                      </a:pPr>
                      <a:endParaRPr sz="450">
                        <a:latin typeface="Times New Roman"/>
                        <a:cs typeface="Times New Roman"/>
                      </a:endParaRPr>
                    </a:p>
                    <a:p>
                      <a:pPr marL="20320">
                        <a:lnSpc>
                          <a:spcPct val="100000"/>
                        </a:lnSpc>
                      </a:pPr>
                      <a:r>
                        <a:rPr sz="300" dirty="0">
                          <a:solidFill>
                            <a:srgbClr val="171514"/>
                          </a:solidFill>
                          <a:latin typeface="Microsoft Sans Serif"/>
                          <a:cs typeface="Microsoft Sans Serif"/>
                        </a:rPr>
                        <a:t>dieciséis</a:t>
                      </a:r>
                      <a:endParaRPr sz="300">
                        <a:latin typeface="Microsoft Sans Serif"/>
                        <a:cs typeface="Microsoft Sans Serif"/>
                      </a:endParaRPr>
                    </a:p>
                  </a:txBody>
                  <a:tcPr marL="0" marR="0" marT="5080" marB="0"/>
                </a:tc>
                <a:tc>
                  <a:txBody>
                    <a:bodyPr/>
                    <a:lstStyle/>
                    <a:p>
                      <a:pPr marL="125730" algn="ctr">
                        <a:lnSpc>
                          <a:spcPts val="940"/>
                        </a:lnSpc>
                        <a:spcBef>
                          <a:spcPts val="60"/>
                        </a:spcBef>
                      </a:pPr>
                      <a:r>
                        <a:rPr sz="800" spc="5" dirty="0">
                          <a:solidFill>
                            <a:srgbClr val="171514"/>
                          </a:solidFill>
                          <a:latin typeface="Microsoft Sans Serif"/>
                          <a:cs typeface="Microsoft Sans Serif"/>
                        </a:rPr>
                        <a:t>1.36</a:t>
                      </a:r>
                      <a:endParaRPr sz="800">
                        <a:latin typeface="Microsoft Sans Serif"/>
                        <a:cs typeface="Microsoft Sans Serif"/>
                      </a:endParaRPr>
                    </a:p>
                  </a:txBody>
                  <a:tcPr marL="0" marR="0" marT="7620" marB="0"/>
                </a:tc>
                <a:extLst>
                  <a:ext uri="{0D108BD9-81ED-4DB2-BD59-A6C34878D82A}">
                    <a16:rowId xmlns:a16="http://schemas.microsoft.com/office/drawing/2014/main" val="10011"/>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25</a:t>
                      </a:r>
                      <a:endParaRPr sz="800">
                        <a:latin typeface="Microsoft Sans Serif"/>
                        <a:cs typeface="Microsoft Sans Serif"/>
                      </a:endParaRPr>
                    </a:p>
                  </a:txBody>
                  <a:tcPr marL="0" marR="0" marT="7620" marB="0"/>
                </a:tc>
                <a:tc>
                  <a:txBody>
                    <a:bodyPr/>
                    <a:lstStyle/>
                    <a:p>
                      <a:pPr marL="84455" algn="ctr">
                        <a:lnSpc>
                          <a:spcPct val="100000"/>
                        </a:lnSpc>
                        <a:spcBef>
                          <a:spcPts val="210"/>
                        </a:spcBef>
                      </a:pPr>
                      <a:r>
                        <a:rPr sz="650" spc="5" dirty="0">
                          <a:solidFill>
                            <a:srgbClr val="171514"/>
                          </a:solidFill>
                          <a:latin typeface="Microsoft Sans Serif"/>
                          <a:cs typeface="Microsoft Sans Serif"/>
                        </a:rPr>
                        <a:t>0.863</a:t>
                      </a:r>
                      <a:endParaRPr sz="650">
                        <a:latin typeface="Microsoft Sans Serif"/>
                        <a:cs typeface="Microsoft Sans Serif"/>
                      </a:endParaRPr>
                    </a:p>
                  </a:txBody>
                  <a:tcPr marL="0" marR="0" marT="26670" marB="0"/>
                </a:tc>
                <a:extLst>
                  <a:ext uri="{0D108BD9-81ED-4DB2-BD59-A6C34878D82A}">
                    <a16:rowId xmlns:a16="http://schemas.microsoft.com/office/drawing/2014/main" val="10012"/>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35</a:t>
                      </a:r>
                      <a:endParaRPr sz="800">
                        <a:latin typeface="Microsoft Sans Serif"/>
                        <a:cs typeface="Microsoft Sans Serif"/>
                      </a:endParaRPr>
                    </a:p>
                  </a:txBody>
                  <a:tcPr marL="0" marR="0" marT="7620" marB="0"/>
                </a:tc>
                <a:tc>
                  <a:txBody>
                    <a:bodyPr/>
                    <a:lstStyle/>
                    <a:p>
                      <a:pPr marL="84455" algn="ctr">
                        <a:lnSpc>
                          <a:spcPct val="100000"/>
                        </a:lnSpc>
                        <a:spcBef>
                          <a:spcPts val="210"/>
                        </a:spcBef>
                      </a:pPr>
                      <a:r>
                        <a:rPr sz="650" spc="5" dirty="0">
                          <a:solidFill>
                            <a:srgbClr val="171514"/>
                          </a:solidFill>
                          <a:latin typeface="Microsoft Sans Serif"/>
                          <a:cs typeface="Microsoft Sans Serif"/>
                        </a:rPr>
                        <a:t>0.627</a:t>
                      </a:r>
                      <a:endParaRPr sz="650">
                        <a:latin typeface="Microsoft Sans Serif"/>
                        <a:cs typeface="Microsoft Sans Serif"/>
                      </a:endParaRPr>
                    </a:p>
                  </a:txBody>
                  <a:tcPr marL="0" marR="0" marT="26670" marB="0"/>
                </a:tc>
                <a:extLst>
                  <a:ext uri="{0D108BD9-81ED-4DB2-BD59-A6C34878D82A}">
                    <a16:rowId xmlns:a16="http://schemas.microsoft.com/office/drawing/2014/main" val="10013"/>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50</a:t>
                      </a:r>
                      <a:endParaRPr sz="800">
                        <a:latin typeface="Microsoft Sans Serif"/>
                        <a:cs typeface="Microsoft Sans Serif"/>
                      </a:endParaRPr>
                    </a:p>
                  </a:txBody>
                  <a:tcPr marL="0" marR="0" marT="7620" marB="0"/>
                </a:tc>
                <a:tc>
                  <a:txBody>
                    <a:bodyPr/>
                    <a:lstStyle/>
                    <a:p>
                      <a:pPr marL="84455" algn="ctr">
                        <a:lnSpc>
                          <a:spcPct val="100000"/>
                        </a:lnSpc>
                        <a:spcBef>
                          <a:spcPts val="210"/>
                        </a:spcBef>
                      </a:pPr>
                      <a:r>
                        <a:rPr sz="650" spc="5" dirty="0">
                          <a:solidFill>
                            <a:srgbClr val="171514"/>
                          </a:solidFill>
                          <a:latin typeface="Microsoft Sans Serif"/>
                          <a:cs typeface="Microsoft Sans Serif"/>
                        </a:rPr>
                        <a:t>0.463</a:t>
                      </a:r>
                      <a:endParaRPr sz="650">
                        <a:latin typeface="Microsoft Sans Serif"/>
                        <a:cs typeface="Microsoft Sans Serif"/>
                      </a:endParaRPr>
                    </a:p>
                  </a:txBody>
                  <a:tcPr marL="0" marR="0" marT="26670" marB="0"/>
                </a:tc>
                <a:extLst>
                  <a:ext uri="{0D108BD9-81ED-4DB2-BD59-A6C34878D82A}">
                    <a16:rowId xmlns:a16="http://schemas.microsoft.com/office/drawing/2014/main" val="10014"/>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70</a:t>
                      </a:r>
                      <a:endParaRPr sz="800">
                        <a:latin typeface="Microsoft Sans Serif"/>
                        <a:cs typeface="Microsoft Sans Serif"/>
                      </a:endParaRPr>
                    </a:p>
                  </a:txBody>
                  <a:tcPr marL="0" marR="0" marT="7620" marB="0"/>
                </a:tc>
                <a:tc>
                  <a:txBody>
                    <a:bodyPr/>
                    <a:lstStyle/>
                    <a:p>
                      <a:pPr marL="84455" algn="ctr">
                        <a:lnSpc>
                          <a:spcPct val="100000"/>
                        </a:lnSpc>
                        <a:spcBef>
                          <a:spcPts val="210"/>
                        </a:spcBef>
                      </a:pPr>
                      <a:r>
                        <a:rPr sz="650" spc="5" dirty="0">
                          <a:solidFill>
                            <a:srgbClr val="171514"/>
                          </a:solidFill>
                          <a:latin typeface="Microsoft Sans Serif"/>
                          <a:cs typeface="Microsoft Sans Serif"/>
                        </a:rPr>
                        <a:t>0,321</a:t>
                      </a:r>
                      <a:endParaRPr sz="650">
                        <a:latin typeface="Microsoft Sans Serif"/>
                        <a:cs typeface="Microsoft Sans Serif"/>
                      </a:endParaRPr>
                    </a:p>
                  </a:txBody>
                  <a:tcPr marL="0" marR="0" marT="26670" marB="0"/>
                </a:tc>
                <a:extLst>
                  <a:ext uri="{0D108BD9-81ED-4DB2-BD59-A6C34878D82A}">
                    <a16:rowId xmlns:a16="http://schemas.microsoft.com/office/drawing/2014/main" val="10015"/>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95</a:t>
                      </a:r>
                      <a:endParaRPr sz="800">
                        <a:latin typeface="Microsoft Sans Serif"/>
                        <a:cs typeface="Microsoft Sans Serif"/>
                      </a:endParaRPr>
                    </a:p>
                  </a:txBody>
                  <a:tcPr marL="0" marR="0" marT="7620" marB="0"/>
                </a:tc>
                <a:tc>
                  <a:txBody>
                    <a:bodyPr/>
                    <a:lstStyle/>
                    <a:p>
                      <a:pPr marL="84455" algn="ctr">
                        <a:lnSpc>
                          <a:spcPct val="100000"/>
                        </a:lnSpc>
                        <a:spcBef>
                          <a:spcPts val="210"/>
                        </a:spcBef>
                      </a:pPr>
                      <a:r>
                        <a:rPr sz="650" spc="5" dirty="0">
                          <a:solidFill>
                            <a:srgbClr val="171514"/>
                          </a:solidFill>
                          <a:latin typeface="Microsoft Sans Serif"/>
                          <a:cs typeface="Microsoft Sans Serif"/>
                        </a:rPr>
                        <a:t>0.232</a:t>
                      </a:r>
                      <a:endParaRPr sz="650">
                        <a:latin typeface="Microsoft Sans Serif"/>
                        <a:cs typeface="Microsoft Sans Serif"/>
                      </a:endParaRPr>
                    </a:p>
                  </a:txBody>
                  <a:tcPr marL="0" marR="0" marT="26670" marB="0"/>
                </a:tc>
                <a:extLst>
                  <a:ext uri="{0D108BD9-81ED-4DB2-BD59-A6C34878D82A}">
                    <a16:rowId xmlns:a16="http://schemas.microsoft.com/office/drawing/2014/main" val="10016"/>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120</a:t>
                      </a:r>
                      <a:endParaRPr sz="800">
                        <a:latin typeface="Microsoft Sans Serif"/>
                        <a:cs typeface="Microsoft Sans Serif"/>
                      </a:endParaRPr>
                    </a:p>
                  </a:txBody>
                  <a:tcPr marL="0" marR="0" marT="7620" marB="0"/>
                </a:tc>
                <a:tc>
                  <a:txBody>
                    <a:bodyPr/>
                    <a:lstStyle/>
                    <a:p>
                      <a:pPr marL="84455" algn="ctr">
                        <a:lnSpc>
                          <a:spcPct val="100000"/>
                        </a:lnSpc>
                        <a:spcBef>
                          <a:spcPts val="210"/>
                        </a:spcBef>
                      </a:pPr>
                      <a:r>
                        <a:rPr sz="650" spc="5" dirty="0">
                          <a:solidFill>
                            <a:srgbClr val="171514"/>
                          </a:solidFill>
                          <a:latin typeface="Microsoft Sans Serif"/>
                          <a:cs typeface="Microsoft Sans Serif"/>
                        </a:rPr>
                        <a:t>0.184</a:t>
                      </a:r>
                      <a:endParaRPr sz="650">
                        <a:latin typeface="Microsoft Sans Serif"/>
                        <a:cs typeface="Microsoft Sans Serif"/>
                      </a:endParaRPr>
                    </a:p>
                  </a:txBody>
                  <a:tcPr marL="0" marR="0" marT="26670" marB="0"/>
                </a:tc>
                <a:extLst>
                  <a:ext uri="{0D108BD9-81ED-4DB2-BD59-A6C34878D82A}">
                    <a16:rowId xmlns:a16="http://schemas.microsoft.com/office/drawing/2014/main" val="10017"/>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150</a:t>
                      </a:r>
                      <a:endParaRPr sz="800">
                        <a:latin typeface="Microsoft Sans Serif"/>
                        <a:cs typeface="Microsoft Sans Serif"/>
                      </a:endParaRPr>
                    </a:p>
                  </a:txBody>
                  <a:tcPr marL="0" marR="0" marT="7620" marB="0"/>
                </a:tc>
                <a:tc>
                  <a:txBody>
                    <a:bodyPr/>
                    <a:lstStyle/>
                    <a:p>
                      <a:pPr marL="125730" algn="ctr">
                        <a:lnSpc>
                          <a:spcPts val="940"/>
                        </a:lnSpc>
                        <a:spcBef>
                          <a:spcPts val="60"/>
                        </a:spcBef>
                      </a:pPr>
                      <a:r>
                        <a:rPr sz="800" spc="5" dirty="0">
                          <a:solidFill>
                            <a:srgbClr val="171514"/>
                          </a:solidFill>
                          <a:latin typeface="Microsoft Sans Serif"/>
                          <a:cs typeface="Microsoft Sans Serif"/>
                        </a:rPr>
                        <a:t>0.15</a:t>
                      </a:r>
                      <a:endParaRPr sz="800">
                        <a:latin typeface="Microsoft Sans Serif"/>
                        <a:cs typeface="Microsoft Sans Serif"/>
                      </a:endParaRPr>
                    </a:p>
                  </a:txBody>
                  <a:tcPr marL="0" marR="0" marT="7620" marB="0"/>
                </a:tc>
                <a:extLst>
                  <a:ext uri="{0D108BD9-81ED-4DB2-BD59-A6C34878D82A}">
                    <a16:rowId xmlns:a16="http://schemas.microsoft.com/office/drawing/2014/main" val="10018"/>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185</a:t>
                      </a:r>
                      <a:endParaRPr sz="800">
                        <a:latin typeface="Microsoft Sans Serif"/>
                        <a:cs typeface="Microsoft Sans Serif"/>
                      </a:endParaRPr>
                    </a:p>
                  </a:txBody>
                  <a:tcPr marL="0" marR="0" marT="7620" marB="0"/>
                </a:tc>
                <a:tc>
                  <a:txBody>
                    <a:bodyPr/>
                    <a:lstStyle/>
                    <a:p>
                      <a:pPr marL="80645" algn="ctr">
                        <a:lnSpc>
                          <a:spcPct val="100000"/>
                        </a:lnSpc>
                        <a:spcBef>
                          <a:spcPts val="210"/>
                        </a:spcBef>
                      </a:pPr>
                      <a:r>
                        <a:rPr sz="650" spc="5" dirty="0">
                          <a:solidFill>
                            <a:srgbClr val="171514"/>
                          </a:solidFill>
                          <a:latin typeface="Microsoft Sans Serif"/>
                          <a:cs typeface="Microsoft Sans Serif"/>
                        </a:rPr>
                        <a:t>0.1202</a:t>
                      </a:r>
                      <a:endParaRPr sz="650">
                        <a:latin typeface="Microsoft Sans Serif"/>
                        <a:cs typeface="Microsoft Sans Serif"/>
                      </a:endParaRPr>
                    </a:p>
                  </a:txBody>
                  <a:tcPr marL="0" marR="0" marT="26670" marB="0"/>
                </a:tc>
                <a:extLst>
                  <a:ext uri="{0D108BD9-81ED-4DB2-BD59-A6C34878D82A}">
                    <a16:rowId xmlns:a16="http://schemas.microsoft.com/office/drawing/2014/main" val="10019"/>
                  </a:ext>
                </a:extLst>
              </a:tr>
              <a:tr h="139700">
                <a:tc>
                  <a:txBody>
                    <a:bodyPr/>
                    <a:lstStyle/>
                    <a:p>
                      <a:pPr marL="20320">
                        <a:lnSpc>
                          <a:spcPts val="940"/>
                        </a:lnSpc>
                        <a:spcBef>
                          <a:spcPts val="60"/>
                        </a:spcBef>
                      </a:pPr>
                      <a:r>
                        <a:rPr sz="800" spc="10" dirty="0">
                          <a:solidFill>
                            <a:srgbClr val="171514"/>
                          </a:solidFill>
                          <a:latin typeface="Microsoft Sans Serif"/>
                          <a:cs typeface="Microsoft Sans Serif"/>
                        </a:rPr>
                        <a:t>240</a:t>
                      </a:r>
                      <a:endParaRPr sz="800">
                        <a:latin typeface="Microsoft Sans Serif"/>
                        <a:cs typeface="Microsoft Sans Serif"/>
                      </a:endParaRPr>
                    </a:p>
                  </a:txBody>
                  <a:tcPr marL="0" marR="0" marT="7620" marB="0"/>
                </a:tc>
                <a:tc>
                  <a:txBody>
                    <a:bodyPr/>
                    <a:lstStyle/>
                    <a:p>
                      <a:pPr marL="80645" algn="ctr">
                        <a:lnSpc>
                          <a:spcPct val="100000"/>
                        </a:lnSpc>
                        <a:spcBef>
                          <a:spcPts val="210"/>
                        </a:spcBef>
                      </a:pPr>
                      <a:r>
                        <a:rPr sz="650" spc="5" dirty="0">
                          <a:solidFill>
                            <a:srgbClr val="171514"/>
                          </a:solidFill>
                          <a:latin typeface="Microsoft Sans Serif"/>
                          <a:cs typeface="Microsoft Sans Serif"/>
                        </a:rPr>
                        <a:t>0.0922</a:t>
                      </a:r>
                      <a:endParaRPr sz="650">
                        <a:latin typeface="Microsoft Sans Serif"/>
                        <a:cs typeface="Microsoft Sans Serif"/>
                      </a:endParaRPr>
                    </a:p>
                  </a:txBody>
                  <a:tcPr marL="0" marR="0" marT="26670" marB="0"/>
                </a:tc>
                <a:extLst>
                  <a:ext uri="{0D108BD9-81ED-4DB2-BD59-A6C34878D82A}">
                    <a16:rowId xmlns:a16="http://schemas.microsoft.com/office/drawing/2014/main" val="10020"/>
                  </a:ext>
                </a:extLst>
              </a:tr>
              <a:tr h="139039">
                <a:tc>
                  <a:txBody>
                    <a:bodyPr/>
                    <a:lstStyle/>
                    <a:p>
                      <a:pPr marL="20320">
                        <a:lnSpc>
                          <a:spcPts val="935"/>
                        </a:lnSpc>
                        <a:spcBef>
                          <a:spcPts val="60"/>
                        </a:spcBef>
                      </a:pPr>
                      <a:r>
                        <a:rPr sz="800" spc="10" dirty="0">
                          <a:solidFill>
                            <a:srgbClr val="171514"/>
                          </a:solidFill>
                          <a:latin typeface="Microsoft Sans Serif"/>
                          <a:cs typeface="Microsoft Sans Serif"/>
                        </a:rPr>
                        <a:t>300</a:t>
                      </a:r>
                      <a:endParaRPr sz="800">
                        <a:latin typeface="Microsoft Sans Serif"/>
                        <a:cs typeface="Microsoft Sans Serif"/>
                      </a:endParaRPr>
                    </a:p>
                  </a:txBody>
                  <a:tcPr marL="0" marR="0" marT="7620" marB="0"/>
                </a:tc>
                <a:tc>
                  <a:txBody>
                    <a:bodyPr/>
                    <a:lstStyle/>
                    <a:p>
                      <a:pPr marL="80645" algn="ctr">
                        <a:lnSpc>
                          <a:spcPct val="100000"/>
                        </a:lnSpc>
                        <a:spcBef>
                          <a:spcPts val="210"/>
                        </a:spcBef>
                      </a:pPr>
                      <a:r>
                        <a:rPr sz="650" spc="5" dirty="0">
                          <a:solidFill>
                            <a:srgbClr val="171514"/>
                          </a:solidFill>
                          <a:latin typeface="Microsoft Sans Serif"/>
                          <a:cs typeface="Microsoft Sans Serif"/>
                        </a:rPr>
                        <a:t>0.0745</a:t>
                      </a:r>
                      <a:endParaRPr sz="650">
                        <a:latin typeface="Microsoft Sans Serif"/>
                        <a:cs typeface="Microsoft Sans Serif"/>
                      </a:endParaRPr>
                    </a:p>
                  </a:txBody>
                  <a:tcPr marL="0" marR="0" marT="26670" marB="0"/>
                </a:tc>
                <a:extLst>
                  <a:ext uri="{0D108BD9-81ED-4DB2-BD59-A6C34878D82A}">
                    <a16:rowId xmlns:a16="http://schemas.microsoft.com/office/drawing/2014/main" val="10021"/>
                  </a:ext>
                </a:extLst>
              </a:tr>
            </a:tbl>
          </a:graphicData>
        </a:graphic>
      </p:graphicFrame>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5337176" y="794911"/>
            <a:ext cx="1602105" cy="375920"/>
          </a:xfrm>
          <a:prstGeom prst="rect">
            <a:avLst/>
          </a:prstGeom>
        </p:spPr>
        <p:txBody>
          <a:bodyPr vert="horz" wrap="square" lIns="0" tIns="12700" rIns="0" bIns="0" rtlCol="0">
            <a:spAutoFit/>
          </a:bodyPr>
          <a:lstStyle/>
          <a:p>
            <a:pPr marL="12700">
              <a:spcBef>
                <a:spcPts val="100"/>
              </a:spcBef>
            </a:pPr>
            <a:r>
              <a:rPr sz="2300" spc="80" dirty="0"/>
              <a:t>Bibliografía</a:t>
            </a:r>
            <a:endParaRPr sz="2300"/>
          </a:p>
        </p:txBody>
      </p:sp>
      <p:sp>
        <p:nvSpPr>
          <p:cNvPr id="3" name="object 3"/>
          <p:cNvSpPr txBox="1"/>
          <p:nvPr/>
        </p:nvSpPr>
        <p:spPr>
          <a:xfrm>
            <a:off x="5388610" y="1494340"/>
            <a:ext cx="4263390" cy="6069739"/>
          </a:xfrm>
          <a:prstGeom prst="rect">
            <a:avLst/>
          </a:prstGeom>
        </p:spPr>
        <p:txBody>
          <a:bodyPr vert="horz" wrap="square" lIns="0" tIns="31750" rIns="0" bIns="0" rtlCol="0">
            <a:spAutoFit/>
          </a:bodyPr>
          <a:lstStyle/>
          <a:p>
            <a:pPr marL="201295" indent="-132715">
              <a:spcBef>
                <a:spcPts val="250"/>
              </a:spcBef>
              <a:buAutoNum type="arabicPlain"/>
              <a:tabLst>
                <a:tab pos="201930" algn="l"/>
              </a:tabLst>
            </a:pPr>
            <a:r>
              <a:rPr sz="700" spc="15" dirty="0">
                <a:solidFill>
                  <a:srgbClr val="171514"/>
                </a:solidFill>
                <a:latin typeface="Microsoft Sans Serif"/>
                <a:cs typeface="Microsoft Sans Serif"/>
              </a:rPr>
              <a:t>Etiqueta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GT,</a:t>
            </a:r>
            <a:r>
              <a:rPr sz="700" i="1" spc="-5" dirty="0">
                <a:solidFill>
                  <a:srgbClr val="171514"/>
                </a:solidFill>
                <a:latin typeface="Arial"/>
                <a:cs typeface="Arial"/>
              </a:rPr>
              <a:t>Resistencias </a:t>
            </a:r>
            <a:r>
              <a:rPr sz="700" i="1" spc="20" dirty="0">
                <a:solidFill>
                  <a:srgbClr val="171514"/>
                </a:solidFill>
                <a:latin typeface="Arial"/>
                <a:cs typeface="Arial"/>
              </a:rPr>
              <a:t>de</a:t>
            </a:r>
            <a:r>
              <a:rPr sz="700" i="1" spc="-10" dirty="0">
                <a:solidFill>
                  <a:srgbClr val="171514"/>
                </a:solidFill>
                <a:latin typeface="Arial"/>
                <a:cs typeface="Arial"/>
              </a:rPr>
              <a:t> </a:t>
            </a:r>
            <a:r>
              <a:rPr sz="700" i="1" spc="25" dirty="0">
                <a:solidFill>
                  <a:srgbClr val="171514"/>
                </a:solidFill>
                <a:latin typeface="Arial"/>
                <a:cs typeface="Arial"/>
              </a:rPr>
              <a:t>tierra</a:t>
            </a:r>
            <a:r>
              <a:rPr sz="700" spc="2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Newnes,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Londres</a:t>
            </a:r>
            <a:r>
              <a:rPr sz="700" spc="15" dirty="0">
                <a:solidFill>
                  <a:srgbClr val="171514"/>
                </a:solidFill>
                <a:latin typeface="Microsoft Sans Serif"/>
                <a:cs typeface="Microsoft Sans Serif"/>
              </a:rPr>
              <a:t>,</a:t>
            </a:r>
            <a:r>
              <a:rPr sz="700" spc="5" dirty="0">
                <a:solidFill>
                  <a:srgbClr val="171514"/>
                </a:solidFill>
                <a:latin typeface="Microsoft Sans Serif"/>
                <a:cs typeface="Microsoft Sans Serif"/>
              </a:rPr>
              <a:t> 1964.</a:t>
            </a:r>
            <a:endParaRPr sz="700" dirty="0">
              <a:latin typeface="Microsoft Sans Serif"/>
              <a:cs typeface="Microsoft Sans Serif"/>
            </a:endParaRPr>
          </a:p>
          <a:p>
            <a:pPr marL="210820" indent="-142240">
              <a:spcBef>
                <a:spcPts val="170"/>
              </a:spcBef>
              <a:buAutoNum type="arabicPlain"/>
              <a:tabLst>
                <a:tab pos="211454" algn="l"/>
              </a:tabLst>
            </a:pPr>
            <a:r>
              <a:rPr sz="750" spc="-30" dirty="0">
                <a:solidFill>
                  <a:srgbClr val="171514"/>
                </a:solidFill>
                <a:latin typeface="Microsoft Sans Serif"/>
                <a:cs typeface="Microsoft Sans Serif"/>
              </a:rPr>
              <a:t>V.</a:t>
            </a:r>
            <a:r>
              <a:rPr sz="750" spc="-10" dirty="0">
                <a:solidFill>
                  <a:srgbClr val="171514"/>
                </a:solidFill>
                <a:latin typeface="Microsoft Sans Serif"/>
                <a:cs typeface="Microsoft Sans Serif"/>
              </a:rPr>
              <a:t> </a:t>
            </a:r>
            <a:r>
              <a:rPr sz="750" spc="25" dirty="0">
                <a:solidFill>
                  <a:srgbClr val="171514"/>
                </a:solidFill>
                <a:latin typeface="Microsoft Sans Serif"/>
                <a:cs typeface="Microsoft Sans Serif"/>
              </a:rPr>
              <a:t>Manoilov,</a:t>
            </a:r>
            <a:r>
              <a:rPr sz="750" i="1" spc="25" dirty="0">
                <a:solidFill>
                  <a:srgbClr val="171514"/>
                </a:solidFill>
                <a:latin typeface="Arial"/>
                <a:cs typeface="Arial"/>
              </a:rPr>
              <a:t>Fundamentos</a:t>
            </a:r>
            <a:r>
              <a:rPr sz="750" i="1" spc="-15" dirty="0">
                <a:solidFill>
                  <a:srgbClr val="171514"/>
                </a:solidFill>
                <a:latin typeface="Arial"/>
                <a:cs typeface="Arial"/>
              </a:rPr>
              <a:t> </a:t>
            </a:r>
            <a:r>
              <a:rPr sz="750" i="1" spc="25" dirty="0">
                <a:solidFill>
                  <a:srgbClr val="171514"/>
                </a:solidFill>
                <a:latin typeface="Arial"/>
                <a:cs typeface="Arial"/>
              </a:rPr>
              <a:t>de</a:t>
            </a:r>
            <a:r>
              <a:rPr sz="750" i="1" spc="-15" dirty="0">
                <a:solidFill>
                  <a:srgbClr val="171514"/>
                </a:solidFill>
                <a:latin typeface="Arial"/>
                <a:cs typeface="Arial"/>
              </a:rPr>
              <a:t> </a:t>
            </a:r>
            <a:r>
              <a:rPr sz="750" i="1" spc="20" dirty="0">
                <a:solidFill>
                  <a:srgbClr val="171514"/>
                </a:solidFill>
                <a:latin typeface="Arial"/>
                <a:cs typeface="Arial"/>
              </a:rPr>
              <a:t>Seguridad</a:t>
            </a:r>
            <a:r>
              <a:rPr sz="750" i="1" spc="-20" dirty="0">
                <a:solidFill>
                  <a:srgbClr val="171514"/>
                </a:solidFill>
                <a:latin typeface="Arial"/>
                <a:cs typeface="Arial"/>
              </a:rPr>
              <a:t> </a:t>
            </a:r>
            <a:r>
              <a:rPr sz="750" i="1" spc="5" dirty="0">
                <a:solidFill>
                  <a:srgbClr val="171514"/>
                </a:solidFill>
                <a:latin typeface="Arial"/>
                <a:cs typeface="Arial"/>
              </a:rPr>
              <a:t>Eléctrica</a:t>
            </a:r>
            <a:r>
              <a:rPr sz="750" spc="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Editorial</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MIR,</a:t>
            </a:r>
            <a:r>
              <a:rPr sz="750" spc="-10" dirty="0">
                <a:solidFill>
                  <a:srgbClr val="171514"/>
                </a:solidFill>
                <a:latin typeface="Microsoft Sans Serif"/>
                <a:cs typeface="Microsoft Sans Serif"/>
              </a:rPr>
              <a:t> </a:t>
            </a:r>
            <a:r>
              <a:rPr sz="750" spc="15" dirty="0">
                <a:solidFill>
                  <a:srgbClr val="171514"/>
                </a:solidFill>
                <a:latin typeface="Microsoft Sans Serif"/>
                <a:cs typeface="Microsoft Sans Serif"/>
              </a:rPr>
              <a:t>Moscú</a:t>
            </a:r>
            <a:r>
              <a:rPr sz="750" spc="1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5" dirty="0">
                <a:solidFill>
                  <a:srgbClr val="171514"/>
                </a:solidFill>
                <a:latin typeface="Microsoft Sans Serif"/>
                <a:cs typeface="Microsoft Sans Serif"/>
              </a:rPr>
              <a:t>1975.</a:t>
            </a:r>
            <a:endParaRPr sz="750" dirty="0">
              <a:latin typeface="Microsoft Sans Serif"/>
              <a:cs typeface="Microsoft Sans Serif"/>
            </a:endParaRPr>
          </a:p>
          <a:p>
            <a:pPr marL="210820" indent="-142240">
              <a:spcBef>
                <a:spcPts val="160"/>
              </a:spcBef>
              <a:buAutoNum type="arabicPlain"/>
              <a:tabLst>
                <a:tab pos="211454" algn="l"/>
              </a:tabLst>
            </a:pPr>
            <a:r>
              <a:rPr sz="750" spc="15" dirty="0">
                <a:solidFill>
                  <a:srgbClr val="171514"/>
                </a:solidFill>
                <a:latin typeface="Microsoft Sans Serif"/>
                <a:cs typeface="Microsoft Sans Serif"/>
              </a:rPr>
              <a:t>WFCooper,</a:t>
            </a:r>
            <a:r>
              <a:rPr sz="750" i="1" spc="15" dirty="0">
                <a:solidFill>
                  <a:srgbClr val="171514"/>
                </a:solidFill>
                <a:latin typeface="Arial"/>
                <a:cs typeface="Arial"/>
              </a:rPr>
              <a:t>Ingeniería</a:t>
            </a:r>
            <a:r>
              <a:rPr sz="750" i="1" spc="-15" dirty="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spc="20" dirty="0">
                <a:solidFill>
                  <a:srgbClr val="171514"/>
                </a:solidFill>
                <a:latin typeface="Arial"/>
                <a:cs typeface="Arial"/>
              </a:rPr>
              <a:t>Seguridad</a:t>
            </a:r>
            <a:r>
              <a:rPr sz="750" i="1" spc="-10" dirty="0">
                <a:solidFill>
                  <a:srgbClr val="171514"/>
                </a:solidFill>
                <a:latin typeface="Arial"/>
                <a:cs typeface="Arial"/>
              </a:rPr>
              <a:t> </a:t>
            </a:r>
            <a:r>
              <a:rPr sz="750" i="1" spc="5" dirty="0">
                <a:solidFill>
                  <a:srgbClr val="171514"/>
                </a:solidFill>
                <a:latin typeface="Arial"/>
                <a:cs typeface="Arial"/>
              </a:rPr>
              <a:t>Eléctrica</a:t>
            </a:r>
            <a:r>
              <a:rPr sz="750" spc="5" dirty="0">
                <a:solidFill>
                  <a:srgbClr val="171514"/>
                </a:solidFill>
                <a:latin typeface="Microsoft Sans Serif"/>
                <a:cs typeface="Microsoft Sans Serif"/>
              </a:rPr>
              <a:t>,</a:t>
            </a:r>
            <a:r>
              <a:rPr sz="750" dirty="0">
                <a:solidFill>
                  <a:srgbClr val="171514"/>
                </a:solidFill>
                <a:latin typeface="Microsoft Sans Serif"/>
                <a:cs typeface="Microsoft Sans Serif"/>
              </a:rPr>
              <a:t> </a:t>
            </a:r>
            <a:r>
              <a:rPr sz="750" spc="35" dirty="0">
                <a:solidFill>
                  <a:srgbClr val="171514"/>
                </a:solidFill>
                <a:latin typeface="Microsoft Sans Serif"/>
                <a:cs typeface="Microsoft Sans Serif"/>
              </a:rPr>
              <a:t>Butterworth,</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Oxford,</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1994.</a:t>
            </a:r>
            <a:endParaRPr sz="750" dirty="0">
              <a:latin typeface="Microsoft Sans Serif"/>
              <a:cs typeface="Microsoft Sans Serif"/>
            </a:endParaRPr>
          </a:p>
          <a:p>
            <a:pPr marL="240665" marR="113030" indent="-171450">
              <a:lnSpc>
                <a:spcPts val="1060"/>
              </a:lnSpc>
              <a:spcBef>
                <a:spcPts val="65"/>
              </a:spcBef>
              <a:buSzPct val="85714"/>
              <a:buFont typeface="Microsoft Sans Serif"/>
              <a:buAutoNum type="arabicPlain"/>
              <a:tabLst>
                <a:tab pos="179705" algn="l"/>
              </a:tabLst>
            </a:pPr>
            <a:r>
              <a:rPr sz="700" i="1" spc="5" dirty="0">
                <a:solidFill>
                  <a:srgbClr val="171514"/>
                </a:solidFill>
                <a:latin typeface="Arial"/>
                <a:cs typeface="Arial"/>
              </a:rPr>
              <a:t>Práctica</a:t>
            </a:r>
            <a:r>
              <a:rPr sz="700" i="1" spc="-5" dirty="0">
                <a:solidFill>
                  <a:srgbClr val="171514"/>
                </a:solidFill>
                <a:latin typeface="Arial"/>
                <a:cs typeface="Arial"/>
              </a:rPr>
              <a:t> </a:t>
            </a:r>
            <a:r>
              <a:rPr sz="700" i="1" spc="25" dirty="0">
                <a:solidFill>
                  <a:srgbClr val="171514"/>
                </a:solidFill>
                <a:latin typeface="Arial"/>
                <a:cs typeface="Arial"/>
              </a:rPr>
              <a:t>recomendada</a:t>
            </a:r>
            <a:r>
              <a:rPr sz="700" i="1" spc="-5" dirty="0">
                <a:solidFill>
                  <a:srgbClr val="171514"/>
                </a:solidFill>
                <a:latin typeface="Arial"/>
                <a:cs typeface="Arial"/>
              </a:rPr>
              <a:t> </a:t>
            </a:r>
            <a:r>
              <a:rPr sz="700" i="1" spc="25" dirty="0">
                <a:solidFill>
                  <a:srgbClr val="171514"/>
                </a:solidFill>
                <a:latin typeface="Arial"/>
                <a:cs typeface="Arial"/>
              </a:rPr>
              <a:t>para</a:t>
            </a:r>
            <a:r>
              <a:rPr sz="700" i="1" spc="-5" dirty="0">
                <a:solidFill>
                  <a:srgbClr val="171514"/>
                </a:solidFill>
                <a:latin typeface="Arial"/>
                <a:cs typeface="Arial"/>
              </a:rPr>
              <a:t> </a:t>
            </a:r>
            <a:r>
              <a:rPr sz="700" i="1" spc="10" dirty="0">
                <a:solidFill>
                  <a:srgbClr val="171514"/>
                </a:solidFill>
                <a:latin typeface="Arial"/>
                <a:cs typeface="Arial"/>
              </a:rPr>
              <a:t>la</a:t>
            </a:r>
            <a:r>
              <a:rPr sz="700" i="1" spc="-5" dirty="0">
                <a:solidFill>
                  <a:srgbClr val="171514"/>
                </a:solidFill>
                <a:latin typeface="Arial"/>
                <a:cs typeface="Arial"/>
              </a:rPr>
              <a:t> </a:t>
            </a:r>
            <a:r>
              <a:rPr sz="700" i="1" spc="20" dirty="0">
                <a:solidFill>
                  <a:srgbClr val="171514"/>
                </a:solidFill>
                <a:latin typeface="Arial"/>
                <a:cs typeface="Arial"/>
              </a:rPr>
              <a:t>puesta</a:t>
            </a:r>
            <a:r>
              <a:rPr sz="700" i="1" spc="-5" dirty="0">
                <a:solidFill>
                  <a:srgbClr val="171514"/>
                </a:solidFill>
                <a:latin typeface="Arial"/>
                <a:cs typeface="Arial"/>
              </a:rPr>
              <a:t> </a:t>
            </a:r>
            <a:r>
              <a:rPr sz="700" i="1" dirty="0">
                <a:solidFill>
                  <a:srgbClr val="171514"/>
                </a:solidFill>
                <a:latin typeface="Arial"/>
                <a:cs typeface="Arial"/>
              </a:rPr>
              <a:t>a</a:t>
            </a:r>
            <a:r>
              <a:rPr sz="700" i="1" spc="-5" dirty="0">
                <a:solidFill>
                  <a:srgbClr val="171514"/>
                </a:solidFill>
                <a:latin typeface="Arial"/>
                <a:cs typeface="Arial"/>
              </a:rPr>
              <a:t> </a:t>
            </a:r>
            <a:r>
              <a:rPr sz="700" i="1" spc="30" dirty="0">
                <a:solidFill>
                  <a:srgbClr val="171514"/>
                </a:solidFill>
                <a:latin typeface="Arial"/>
                <a:cs typeface="Arial"/>
              </a:rPr>
              <a:t>tierra</a:t>
            </a:r>
            <a:r>
              <a:rPr sz="700" i="1" spc="-5"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10" dirty="0">
                <a:solidFill>
                  <a:srgbClr val="171514"/>
                </a:solidFill>
                <a:latin typeface="Arial"/>
                <a:cs typeface="Arial"/>
              </a:rPr>
              <a:t>sistemas</a:t>
            </a:r>
            <a:r>
              <a:rPr sz="700" i="1" spc="-5"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20" dirty="0">
                <a:solidFill>
                  <a:srgbClr val="171514"/>
                </a:solidFill>
                <a:latin typeface="Arial"/>
                <a:cs typeface="Arial"/>
              </a:rPr>
              <a:t>energía</a:t>
            </a:r>
            <a:r>
              <a:rPr sz="700" i="1" dirty="0">
                <a:solidFill>
                  <a:srgbClr val="171514"/>
                </a:solidFill>
                <a:latin typeface="Arial"/>
                <a:cs typeface="Arial"/>
              </a:rPr>
              <a:t> </a:t>
            </a:r>
            <a:r>
              <a:rPr sz="700" i="1" spc="20" dirty="0">
                <a:solidFill>
                  <a:srgbClr val="171514"/>
                </a:solidFill>
                <a:latin typeface="Arial"/>
                <a:cs typeface="Arial"/>
              </a:rPr>
              <a:t>industriales</a:t>
            </a:r>
            <a:r>
              <a:rPr sz="700" i="1" spc="-5" dirty="0">
                <a:solidFill>
                  <a:srgbClr val="171514"/>
                </a:solidFill>
                <a:latin typeface="Arial"/>
                <a:cs typeface="Arial"/>
              </a:rPr>
              <a:t> </a:t>
            </a:r>
            <a:r>
              <a:rPr sz="700" i="1" spc="5" dirty="0">
                <a:solidFill>
                  <a:srgbClr val="171514"/>
                </a:solidFill>
                <a:latin typeface="Arial"/>
                <a:cs typeface="Arial"/>
              </a:rPr>
              <a:t>y</a:t>
            </a:r>
            <a:r>
              <a:rPr sz="700" i="1" spc="-5" dirty="0">
                <a:solidFill>
                  <a:srgbClr val="171514"/>
                </a:solidFill>
                <a:latin typeface="Arial"/>
                <a:cs typeface="Arial"/>
              </a:rPr>
              <a:t> </a:t>
            </a:r>
            <a:r>
              <a:rPr sz="700" i="1" spc="15" dirty="0" err="1" smtClean="0">
                <a:solidFill>
                  <a:srgbClr val="171514"/>
                </a:solidFill>
                <a:latin typeface="Arial"/>
                <a:cs typeface="Arial"/>
              </a:rPr>
              <a:t>comerciales</a:t>
            </a:r>
            <a:r>
              <a:rPr lang="es-ES" sz="700" i="1" spc="15" dirty="0" smtClean="0">
                <a:solidFill>
                  <a:srgbClr val="171514"/>
                </a:solidFill>
                <a:latin typeface="Arial"/>
                <a:cs typeface="Arial"/>
              </a:rPr>
              <a:t> </a:t>
            </a:r>
            <a:r>
              <a:rPr sz="700" i="1" spc="15" dirty="0" smtClean="0">
                <a:solidFill>
                  <a:srgbClr val="171514"/>
                </a:solidFill>
                <a:latin typeface="Arial"/>
                <a:cs typeface="Arial"/>
              </a:rPr>
              <a:t>(</a:t>
            </a:r>
            <a:r>
              <a:rPr sz="700" i="1" spc="15" dirty="0">
                <a:solidFill>
                  <a:srgbClr val="171514"/>
                </a:solidFill>
                <a:latin typeface="Arial"/>
                <a:cs typeface="Arial"/>
              </a:rPr>
              <a:t>Libro</a:t>
            </a:r>
            <a:r>
              <a:rPr sz="700" i="1" spc="-20" dirty="0">
                <a:solidFill>
                  <a:srgbClr val="171514"/>
                </a:solidFill>
                <a:latin typeface="Arial"/>
                <a:cs typeface="Arial"/>
              </a:rPr>
              <a:t> </a:t>
            </a:r>
            <a:r>
              <a:rPr sz="700" i="1" spc="10" dirty="0">
                <a:solidFill>
                  <a:srgbClr val="171514"/>
                </a:solidFill>
                <a:latin typeface="Arial"/>
                <a:cs typeface="Arial"/>
              </a:rPr>
              <a:t>verde)</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Estándar</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IEEE.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142,</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2007.</a:t>
            </a:r>
            <a:endParaRPr sz="700" dirty="0">
              <a:latin typeface="Microsoft Sans Serif"/>
              <a:cs typeface="Microsoft Sans Serif"/>
            </a:endParaRPr>
          </a:p>
          <a:p>
            <a:pPr marL="194945" indent="-126364">
              <a:spcBef>
                <a:spcPts val="50"/>
              </a:spcBef>
              <a:buSzPct val="87500"/>
              <a:buFont typeface="Microsoft Sans Serif"/>
              <a:buAutoNum type="arabicPlain"/>
              <a:tabLst>
                <a:tab pos="195580" algn="l"/>
              </a:tabLst>
            </a:pPr>
            <a:r>
              <a:rPr sz="800" i="1" spc="-35" dirty="0">
                <a:solidFill>
                  <a:srgbClr val="171514"/>
                </a:solidFill>
                <a:latin typeface="Arial"/>
                <a:cs typeface="Arial"/>
              </a:rPr>
              <a:t>El</a:t>
            </a:r>
            <a:r>
              <a:rPr sz="800" i="1" spc="-20" dirty="0">
                <a:solidFill>
                  <a:srgbClr val="171514"/>
                </a:solidFill>
                <a:latin typeface="Arial"/>
                <a:cs typeface="Arial"/>
              </a:rPr>
              <a:t> </a:t>
            </a:r>
            <a:r>
              <a:rPr sz="800" i="1" spc="20" dirty="0">
                <a:solidFill>
                  <a:srgbClr val="171514"/>
                </a:solidFill>
                <a:latin typeface="Arial"/>
                <a:cs typeface="Arial"/>
              </a:rPr>
              <a:t>Código</a:t>
            </a:r>
            <a:r>
              <a:rPr sz="800" i="1" spc="-15" dirty="0">
                <a:solidFill>
                  <a:srgbClr val="171514"/>
                </a:solidFill>
                <a:latin typeface="Arial"/>
                <a:cs typeface="Arial"/>
              </a:rPr>
              <a:t> </a:t>
            </a:r>
            <a:r>
              <a:rPr sz="800" i="1" spc="10" dirty="0">
                <a:solidFill>
                  <a:srgbClr val="171514"/>
                </a:solidFill>
                <a:latin typeface="Arial"/>
                <a:cs typeface="Arial"/>
              </a:rPr>
              <a:t>Eléctrico</a:t>
            </a:r>
            <a:r>
              <a:rPr sz="800" i="1" spc="-15" dirty="0">
                <a:solidFill>
                  <a:srgbClr val="171514"/>
                </a:solidFill>
                <a:latin typeface="Arial"/>
                <a:cs typeface="Arial"/>
              </a:rPr>
              <a:t> </a:t>
            </a:r>
            <a:r>
              <a:rPr sz="800" i="1" spc="15" dirty="0">
                <a:solidFill>
                  <a:srgbClr val="171514"/>
                </a:solidFill>
                <a:latin typeface="Arial"/>
                <a:cs typeface="Arial"/>
              </a:rPr>
              <a:t>Nacional</a:t>
            </a:r>
            <a:r>
              <a:rPr sz="800" spc="15"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NFPA</a:t>
            </a:r>
            <a:r>
              <a:rPr sz="800" spc="-10" dirty="0">
                <a:solidFill>
                  <a:srgbClr val="171514"/>
                </a:solidFill>
                <a:latin typeface="Microsoft Sans Serif"/>
                <a:cs typeface="Microsoft Sans Serif"/>
              </a:rPr>
              <a:t> </a:t>
            </a:r>
            <a:r>
              <a:rPr sz="800" spc="5" dirty="0">
                <a:solidFill>
                  <a:srgbClr val="171514"/>
                </a:solidFill>
                <a:latin typeface="Microsoft Sans Serif"/>
                <a:cs typeface="Microsoft Sans Serif"/>
              </a:rPr>
              <a:t>70,</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2017.</a:t>
            </a:r>
            <a:endParaRPr sz="800" dirty="0">
              <a:latin typeface="Microsoft Sans Serif"/>
              <a:cs typeface="Microsoft Sans Serif"/>
            </a:endParaRPr>
          </a:p>
          <a:p>
            <a:pPr marL="171450" indent="-102870">
              <a:spcBef>
                <a:spcPts val="250"/>
              </a:spcBef>
              <a:buSzPct val="84615"/>
              <a:buFont typeface="Microsoft Sans Serif"/>
              <a:buAutoNum type="arabicPlain"/>
              <a:tabLst>
                <a:tab pos="172085" algn="l"/>
              </a:tabLst>
            </a:pPr>
            <a:r>
              <a:rPr sz="650" i="1" spc="15" dirty="0">
                <a:solidFill>
                  <a:srgbClr val="171514"/>
                </a:solidFill>
                <a:latin typeface="Arial"/>
                <a:cs typeface="Arial"/>
              </a:rPr>
              <a:t>Toma</a:t>
            </a:r>
            <a:r>
              <a:rPr sz="650" i="1" spc="-15"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25" dirty="0">
                <a:solidFill>
                  <a:srgbClr val="171514"/>
                </a:solidFill>
                <a:latin typeface="Arial"/>
                <a:cs typeface="Arial"/>
              </a:rPr>
              <a:t>tierra</a:t>
            </a:r>
            <a:r>
              <a:rPr sz="650" spc="2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Código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práctica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estándar</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británico</a:t>
            </a:r>
            <a:r>
              <a:rPr sz="650" spc="20"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50" dirty="0">
                <a:solidFill>
                  <a:srgbClr val="171514"/>
                </a:solidFill>
                <a:latin typeface="Microsoft Sans Serif"/>
                <a:cs typeface="Microsoft Sans Serif"/>
              </a:rPr>
              <a:t>CP</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1013,</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1965.</a:t>
            </a:r>
            <a:endParaRPr sz="650" dirty="0">
              <a:latin typeface="Microsoft Sans Serif"/>
              <a:cs typeface="Microsoft Sans Serif"/>
            </a:endParaRPr>
          </a:p>
          <a:p>
            <a:pPr marL="163195" indent="-94615">
              <a:spcBef>
                <a:spcPts val="330"/>
              </a:spcBef>
              <a:buSzPct val="83333"/>
              <a:buFont typeface="Microsoft Sans Serif"/>
              <a:buAutoNum type="arabicPlain"/>
              <a:tabLst>
                <a:tab pos="163830" algn="l"/>
              </a:tabLst>
            </a:pPr>
            <a:r>
              <a:rPr sz="600" i="1" spc="-5" dirty="0">
                <a:solidFill>
                  <a:srgbClr val="171514"/>
                </a:solidFill>
                <a:latin typeface="Arial"/>
                <a:cs typeface="Arial"/>
              </a:rPr>
              <a:t>Guía</a:t>
            </a:r>
            <a:r>
              <a:rPr sz="600" i="1" spc="-10" dirty="0">
                <a:solidFill>
                  <a:srgbClr val="171514"/>
                </a:solidFill>
                <a:latin typeface="Arial"/>
                <a:cs typeface="Arial"/>
              </a:rPr>
              <a:t> </a:t>
            </a:r>
            <a:r>
              <a:rPr sz="600" i="1" spc="20" dirty="0">
                <a:solidFill>
                  <a:srgbClr val="171514"/>
                </a:solidFill>
                <a:latin typeface="Arial"/>
                <a:cs typeface="Arial"/>
              </a:rPr>
              <a:t>de</a:t>
            </a:r>
            <a:r>
              <a:rPr sz="600" i="1" spc="-5" dirty="0">
                <a:solidFill>
                  <a:srgbClr val="171514"/>
                </a:solidFill>
                <a:latin typeface="Arial"/>
                <a:cs typeface="Arial"/>
              </a:rPr>
              <a:t> </a:t>
            </a:r>
            <a:r>
              <a:rPr sz="600" i="1" spc="20" dirty="0">
                <a:solidFill>
                  <a:srgbClr val="171514"/>
                </a:solidFill>
                <a:latin typeface="Arial"/>
                <a:cs typeface="Arial"/>
              </a:rPr>
              <a:t>seguridad</a:t>
            </a:r>
            <a:r>
              <a:rPr sz="600" i="1" spc="-10" dirty="0">
                <a:solidFill>
                  <a:srgbClr val="171514"/>
                </a:solidFill>
                <a:latin typeface="Arial"/>
                <a:cs typeface="Arial"/>
              </a:rPr>
              <a:t> </a:t>
            </a:r>
            <a:r>
              <a:rPr sz="600" i="1" spc="20" dirty="0">
                <a:solidFill>
                  <a:srgbClr val="171514"/>
                </a:solidFill>
                <a:latin typeface="Arial"/>
                <a:cs typeface="Arial"/>
              </a:rPr>
              <a:t>en</a:t>
            </a:r>
            <a:r>
              <a:rPr sz="600" i="1" spc="-5" dirty="0">
                <a:solidFill>
                  <a:srgbClr val="171514"/>
                </a:solidFill>
                <a:latin typeface="Arial"/>
                <a:cs typeface="Arial"/>
              </a:rPr>
              <a:t> </a:t>
            </a:r>
            <a:r>
              <a:rPr sz="600" i="1" spc="10" dirty="0">
                <a:solidFill>
                  <a:srgbClr val="171514"/>
                </a:solidFill>
                <a:latin typeface="Arial"/>
                <a:cs typeface="Arial"/>
              </a:rPr>
              <a:t>la</a:t>
            </a:r>
            <a:r>
              <a:rPr sz="600" i="1" spc="-10" dirty="0">
                <a:solidFill>
                  <a:srgbClr val="171514"/>
                </a:solidFill>
                <a:latin typeface="Arial"/>
                <a:cs typeface="Arial"/>
              </a:rPr>
              <a:t> </a:t>
            </a:r>
            <a:r>
              <a:rPr sz="600" i="1" spc="15" dirty="0">
                <a:solidFill>
                  <a:srgbClr val="171514"/>
                </a:solidFill>
                <a:latin typeface="Arial"/>
                <a:cs typeface="Arial"/>
              </a:rPr>
              <a:t>puesta</a:t>
            </a:r>
            <a:r>
              <a:rPr sz="600" i="1" spc="-5" dirty="0">
                <a:solidFill>
                  <a:srgbClr val="171514"/>
                </a:solidFill>
                <a:latin typeface="Arial"/>
                <a:cs typeface="Arial"/>
              </a:rPr>
              <a:t> </a:t>
            </a:r>
            <a:r>
              <a:rPr sz="600" i="1" dirty="0">
                <a:solidFill>
                  <a:srgbClr val="171514"/>
                </a:solidFill>
                <a:latin typeface="Arial"/>
                <a:cs typeface="Arial"/>
              </a:rPr>
              <a:t>a</a:t>
            </a:r>
            <a:r>
              <a:rPr sz="600" i="1" spc="-5" dirty="0">
                <a:solidFill>
                  <a:srgbClr val="171514"/>
                </a:solidFill>
                <a:latin typeface="Arial"/>
                <a:cs typeface="Arial"/>
              </a:rPr>
              <a:t> </a:t>
            </a:r>
            <a:r>
              <a:rPr sz="600" i="1" spc="25" dirty="0">
                <a:solidFill>
                  <a:srgbClr val="171514"/>
                </a:solidFill>
                <a:latin typeface="Arial"/>
                <a:cs typeface="Arial"/>
              </a:rPr>
              <a:t>tierra</a:t>
            </a:r>
            <a:r>
              <a:rPr sz="600" i="1" spc="-10" dirty="0">
                <a:solidFill>
                  <a:srgbClr val="171514"/>
                </a:solidFill>
                <a:latin typeface="Arial"/>
                <a:cs typeface="Arial"/>
              </a:rPr>
              <a:t> </a:t>
            </a:r>
            <a:r>
              <a:rPr sz="600" i="1" spc="20" dirty="0">
                <a:solidFill>
                  <a:srgbClr val="171514"/>
                </a:solidFill>
                <a:latin typeface="Arial"/>
                <a:cs typeface="Arial"/>
              </a:rPr>
              <a:t>de</a:t>
            </a:r>
            <a:r>
              <a:rPr sz="600" i="1" spc="-5" dirty="0">
                <a:solidFill>
                  <a:srgbClr val="171514"/>
                </a:solidFill>
                <a:latin typeface="Arial"/>
                <a:cs typeface="Arial"/>
              </a:rPr>
              <a:t> </a:t>
            </a:r>
            <a:r>
              <a:rPr sz="600" i="1" spc="10" dirty="0">
                <a:solidFill>
                  <a:srgbClr val="171514"/>
                </a:solidFill>
                <a:latin typeface="Arial"/>
                <a:cs typeface="Arial"/>
              </a:rPr>
              <a:t>subestaciones</a:t>
            </a:r>
            <a:r>
              <a:rPr sz="600" i="1" spc="-10" dirty="0">
                <a:solidFill>
                  <a:srgbClr val="171514"/>
                </a:solidFill>
                <a:latin typeface="Arial"/>
                <a:cs typeface="Arial"/>
              </a:rPr>
              <a:t> </a:t>
            </a:r>
            <a:r>
              <a:rPr sz="600" i="1" spc="20" dirty="0">
                <a:solidFill>
                  <a:srgbClr val="171514"/>
                </a:solidFill>
                <a:latin typeface="Arial"/>
                <a:cs typeface="Arial"/>
              </a:rPr>
              <a:t>de</a:t>
            </a:r>
            <a:r>
              <a:rPr sz="600" i="1" spc="-5" dirty="0">
                <a:solidFill>
                  <a:srgbClr val="171514"/>
                </a:solidFill>
                <a:latin typeface="Arial"/>
                <a:cs typeface="Arial"/>
              </a:rPr>
              <a:t> </a:t>
            </a:r>
            <a:r>
              <a:rPr sz="600" i="1" spc="-30" dirty="0">
                <a:solidFill>
                  <a:srgbClr val="171514"/>
                </a:solidFill>
                <a:latin typeface="Arial"/>
                <a:cs typeface="Arial"/>
              </a:rPr>
              <a:t>CA</a:t>
            </a:r>
            <a:r>
              <a:rPr sz="600" spc="-30" dirty="0">
                <a:solidFill>
                  <a:srgbClr val="171514"/>
                </a:solidFill>
                <a:latin typeface="Microsoft Sans Serif"/>
                <a:cs typeface="Microsoft Sans Serif"/>
              </a:rPr>
              <a:t>,</a:t>
            </a:r>
            <a:r>
              <a:rPr sz="600" spc="5" dirty="0">
                <a:solidFill>
                  <a:srgbClr val="171514"/>
                </a:solidFill>
                <a:latin typeface="Microsoft Sans Serif"/>
                <a:cs typeface="Microsoft Sans Serif"/>
              </a:rPr>
              <a:t> </a:t>
            </a:r>
            <a:r>
              <a:rPr sz="600" spc="30" dirty="0">
                <a:solidFill>
                  <a:srgbClr val="171514"/>
                </a:solidFill>
                <a:latin typeface="Microsoft Sans Serif"/>
                <a:cs typeface="Microsoft Sans Serif"/>
              </a:rPr>
              <a:t>Norma</a:t>
            </a:r>
            <a:r>
              <a:rPr sz="600" dirty="0">
                <a:solidFill>
                  <a:srgbClr val="171514"/>
                </a:solidFill>
                <a:latin typeface="Microsoft Sans Serif"/>
                <a:cs typeface="Microsoft Sans Serif"/>
              </a:rPr>
              <a:t> </a:t>
            </a:r>
            <a:r>
              <a:rPr sz="600" spc="-45" dirty="0">
                <a:solidFill>
                  <a:srgbClr val="171514"/>
                </a:solidFill>
                <a:latin typeface="Microsoft Sans Serif"/>
                <a:cs typeface="Microsoft Sans Serif"/>
              </a:rPr>
              <a:t>IEEE</a:t>
            </a:r>
            <a:r>
              <a:rPr sz="600" spc="5" dirty="0">
                <a:solidFill>
                  <a:srgbClr val="171514"/>
                </a:solidFill>
                <a:latin typeface="Microsoft Sans Serif"/>
                <a:cs typeface="Microsoft Sans Serif"/>
              </a:rPr>
              <a:t> 80-2000,</a:t>
            </a:r>
            <a:r>
              <a:rPr sz="600" dirty="0">
                <a:solidFill>
                  <a:srgbClr val="171514"/>
                </a:solidFill>
                <a:latin typeface="Microsoft Sans Serif"/>
                <a:cs typeface="Microsoft Sans Serif"/>
              </a:rPr>
              <a:t> </a:t>
            </a:r>
            <a:r>
              <a:rPr sz="600" spc="-15" dirty="0">
                <a:solidFill>
                  <a:srgbClr val="171514"/>
                </a:solidFill>
                <a:latin typeface="Microsoft Sans Serif"/>
                <a:cs typeface="Microsoft Sans Serif"/>
              </a:rPr>
              <a:t>(ANSI).</a:t>
            </a:r>
            <a:endParaRPr sz="600" dirty="0">
              <a:latin typeface="Microsoft Sans Serif"/>
              <a:cs typeface="Microsoft Sans Serif"/>
            </a:endParaRPr>
          </a:p>
          <a:p>
            <a:pPr marL="202565" indent="-133985">
              <a:spcBef>
                <a:spcPts val="90"/>
              </a:spcBef>
              <a:buSzPct val="88235"/>
              <a:buFont typeface="Microsoft Sans Serif"/>
              <a:buAutoNum type="arabicPlain"/>
              <a:tabLst>
                <a:tab pos="203200" algn="l"/>
              </a:tabLst>
            </a:pPr>
            <a:r>
              <a:rPr sz="850" i="1" spc="35" dirty="0">
                <a:solidFill>
                  <a:srgbClr val="171514"/>
                </a:solidFill>
                <a:latin typeface="Arial"/>
                <a:cs typeface="Arial"/>
              </a:rPr>
              <a:t>manual</a:t>
            </a:r>
            <a:r>
              <a:rPr sz="850" i="1" spc="-25" dirty="0">
                <a:solidFill>
                  <a:srgbClr val="171514"/>
                </a:solidFill>
                <a:latin typeface="Arial"/>
                <a:cs typeface="Arial"/>
              </a:rPr>
              <a:t> </a:t>
            </a:r>
            <a:r>
              <a:rPr sz="850" i="1" spc="15" dirty="0">
                <a:solidFill>
                  <a:srgbClr val="171514"/>
                </a:solidFill>
                <a:latin typeface="Arial"/>
                <a:cs typeface="Arial"/>
              </a:rPr>
              <a:t>militar</a:t>
            </a:r>
            <a:r>
              <a:rPr sz="850" spc="15" dirty="0">
                <a:solidFill>
                  <a:srgbClr val="171514"/>
                </a:solidFill>
                <a:latin typeface="Microsoft Sans Serif"/>
                <a:cs typeface="Microsoft Sans Serif"/>
              </a:rPr>
              <a:t>MIL-HDBK-419A,</a:t>
            </a:r>
            <a:r>
              <a:rPr sz="850" spc="-10" dirty="0">
                <a:solidFill>
                  <a:srgbClr val="171514"/>
                </a:solidFill>
                <a:latin typeface="Microsoft Sans Serif"/>
                <a:cs typeface="Microsoft Sans Serif"/>
              </a:rPr>
              <a:t> </a:t>
            </a:r>
            <a:r>
              <a:rPr sz="850" spc="5" dirty="0">
                <a:solidFill>
                  <a:srgbClr val="171514"/>
                </a:solidFill>
                <a:latin typeface="Microsoft Sans Serif"/>
                <a:cs typeface="Microsoft Sans Serif"/>
              </a:rPr>
              <a:t>1987.</a:t>
            </a:r>
            <a:endParaRPr sz="850" dirty="0">
              <a:latin typeface="Microsoft Sans Serif"/>
              <a:cs typeface="Microsoft Sans Serif"/>
            </a:endParaRPr>
          </a:p>
          <a:p>
            <a:pPr marL="201930" indent="-133350">
              <a:spcBef>
                <a:spcPts val="190"/>
              </a:spcBef>
              <a:buAutoNum type="arabicPlain"/>
              <a:tabLst>
                <a:tab pos="202565" algn="l"/>
              </a:tabLst>
            </a:pPr>
            <a:r>
              <a:rPr sz="700" spc="-35" dirty="0">
                <a:solidFill>
                  <a:srgbClr val="171514"/>
                </a:solidFill>
                <a:latin typeface="Microsoft Sans Serif"/>
                <a:cs typeface="Microsoft Sans Serif"/>
              </a:rPr>
              <a:t>AP</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Sakis</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Meliopoulos,</a:t>
            </a:r>
            <a:r>
              <a:rPr sz="700" i="1" spc="15" dirty="0">
                <a:solidFill>
                  <a:srgbClr val="171514"/>
                </a:solidFill>
                <a:latin typeface="Arial"/>
                <a:cs typeface="Arial"/>
              </a:rPr>
              <a:t>Puesta</a:t>
            </a:r>
            <a:r>
              <a:rPr sz="700" i="1" spc="-10" dirty="0">
                <a:solidFill>
                  <a:srgbClr val="171514"/>
                </a:solidFill>
                <a:latin typeface="Arial"/>
                <a:cs typeface="Arial"/>
              </a:rPr>
              <a:t> </a:t>
            </a:r>
            <a:r>
              <a:rPr sz="700" i="1" dirty="0">
                <a:solidFill>
                  <a:srgbClr val="171514"/>
                </a:solidFill>
                <a:latin typeface="Arial"/>
                <a:cs typeface="Arial"/>
              </a:rPr>
              <a:t>a</a:t>
            </a:r>
            <a:r>
              <a:rPr sz="700" i="1" spc="-10" dirty="0">
                <a:solidFill>
                  <a:srgbClr val="171514"/>
                </a:solidFill>
                <a:latin typeface="Arial"/>
                <a:cs typeface="Arial"/>
              </a:rPr>
              <a:t> </a:t>
            </a:r>
            <a:r>
              <a:rPr sz="700" i="1" spc="30" dirty="0">
                <a:solidFill>
                  <a:srgbClr val="171514"/>
                </a:solidFill>
                <a:latin typeface="Arial"/>
                <a:cs typeface="Arial"/>
              </a:rPr>
              <a:t>tierra</a:t>
            </a:r>
            <a:r>
              <a:rPr sz="700" i="1" spc="-10" dirty="0">
                <a:solidFill>
                  <a:srgbClr val="171514"/>
                </a:solidFill>
                <a:latin typeface="Arial"/>
                <a:cs typeface="Arial"/>
              </a:rPr>
              <a:t> </a:t>
            </a:r>
            <a:r>
              <a:rPr sz="700" i="1" spc="5" dirty="0">
                <a:solidFill>
                  <a:srgbClr val="171514"/>
                </a:solidFill>
                <a:latin typeface="Arial"/>
                <a:cs typeface="Arial"/>
              </a:rPr>
              <a:t>y</a:t>
            </a:r>
            <a:r>
              <a:rPr sz="700" i="1" spc="-10" dirty="0">
                <a:solidFill>
                  <a:srgbClr val="171514"/>
                </a:solidFill>
                <a:latin typeface="Arial"/>
                <a:cs typeface="Arial"/>
              </a:rPr>
              <a:t> </a:t>
            </a:r>
            <a:r>
              <a:rPr sz="700" i="1" spc="30" dirty="0">
                <a:solidFill>
                  <a:srgbClr val="171514"/>
                </a:solidFill>
                <a:latin typeface="Arial"/>
                <a:cs typeface="Arial"/>
              </a:rPr>
              <a:t>transitorios</a:t>
            </a:r>
            <a:r>
              <a:rPr sz="700" i="1" spc="-10"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15" dirty="0">
                <a:solidFill>
                  <a:srgbClr val="171514"/>
                </a:solidFill>
                <a:latin typeface="Arial"/>
                <a:cs typeface="Arial"/>
              </a:rPr>
              <a:t>energía</a:t>
            </a:r>
            <a:r>
              <a:rPr sz="700" spc="1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Marcel</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Dekker,</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Nueva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York,</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1988.</a:t>
            </a:r>
            <a:endParaRPr sz="700" dirty="0">
              <a:latin typeface="Microsoft Sans Serif"/>
              <a:cs typeface="Microsoft Sans Serif"/>
            </a:endParaRPr>
          </a:p>
          <a:p>
            <a:pPr>
              <a:spcBef>
                <a:spcPts val="45"/>
              </a:spcBef>
              <a:buAutoNum type="arabicPlain"/>
            </a:pPr>
            <a:endParaRPr sz="1000" dirty="0">
              <a:latin typeface="Microsoft Sans Serif"/>
              <a:cs typeface="Microsoft Sans Serif"/>
            </a:endParaRPr>
          </a:p>
          <a:p>
            <a:pPr marL="221615" indent="-209550">
              <a:buAutoNum type="arabicPlain"/>
              <a:tabLst>
                <a:tab pos="222250" algn="l"/>
              </a:tabLst>
            </a:pPr>
            <a:r>
              <a:rPr sz="800" spc="-25" dirty="0">
                <a:solidFill>
                  <a:srgbClr val="171514"/>
                </a:solidFill>
                <a:latin typeface="Microsoft Sans Serif"/>
                <a:cs typeface="Microsoft Sans Serif"/>
              </a:rPr>
              <a:t>G.</a:t>
            </a:r>
            <a:r>
              <a:rPr sz="800" spc="-5" dirty="0">
                <a:solidFill>
                  <a:srgbClr val="171514"/>
                </a:solidFill>
                <a:latin typeface="Microsoft Sans Serif"/>
                <a:cs typeface="Microsoft Sans Serif"/>
              </a:rPr>
              <a:t> </a:t>
            </a:r>
            <a:r>
              <a:rPr sz="800" spc="30" dirty="0">
                <a:solidFill>
                  <a:srgbClr val="171514"/>
                </a:solidFill>
                <a:latin typeface="Microsoft Sans Serif"/>
                <a:cs typeface="Microsoft Sans Serif"/>
              </a:rPr>
              <a:t>Luttgens</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10" dirty="0">
                <a:solidFill>
                  <a:srgbClr val="171514"/>
                </a:solidFill>
                <a:latin typeface="Microsoft Sans Serif"/>
                <a:cs typeface="Microsoft Sans Serif"/>
              </a:rPr>
              <a:t>N.</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Wilson,</a:t>
            </a:r>
            <a:r>
              <a:rPr sz="800" i="1" spc="5" dirty="0">
                <a:solidFill>
                  <a:srgbClr val="171514"/>
                </a:solidFill>
                <a:latin typeface="Arial"/>
                <a:cs typeface="Arial"/>
              </a:rPr>
              <a:t>Riesgos</a:t>
            </a:r>
            <a:r>
              <a:rPr sz="800" i="1" spc="-10" dirty="0">
                <a:solidFill>
                  <a:srgbClr val="171514"/>
                </a:solidFill>
                <a:latin typeface="Arial"/>
                <a:cs typeface="Arial"/>
              </a:rPr>
              <a:t> </a:t>
            </a:r>
            <a:r>
              <a:rPr sz="800" i="1" spc="20" dirty="0">
                <a:solidFill>
                  <a:srgbClr val="171514"/>
                </a:solidFill>
                <a:latin typeface="Arial"/>
                <a:cs typeface="Arial"/>
              </a:rPr>
              <a:t>electrostáticos</a:t>
            </a:r>
            <a:r>
              <a:rPr sz="800" spc="20" dirty="0">
                <a:solidFill>
                  <a:srgbClr val="171514"/>
                </a:solidFill>
                <a:latin typeface="Microsoft Sans Serif"/>
                <a:cs typeface="Microsoft Sans Serif"/>
              </a:rPr>
              <a:t>,</a:t>
            </a:r>
            <a:r>
              <a:rPr sz="800" spc="-5" dirty="0">
                <a:solidFill>
                  <a:srgbClr val="171514"/>
                </a:solidFill>
                <a:latin typeface="Microsoft Sans Serif"/>
                <a:cs typeface="Microsoft Sans Serif"/>
              </a:rPr>
              <a:t> </a:t>
            </a:r>
            <a:r>
              <a:rPr sz="800" spc="40" dirty="0">
                <a:solidFill>
                  <a:srgbClr val="171514"/>
                </a:solidFill>
                <a:latin typeface="Microsoft Sans Serif"/>
                <a:cs typeface="Microsoft Sans Serif"/>
              </a:rPr>
              <a:t>Butterworth,</a:t>
            </a:r>
            <a:r>
              <a:rPr sz="800" dirty="0">
                <a:solidFill>
                  <a:srgbClr val="171514"/>
                </a:solidFill>
                <a:latin typeface="Microsoft Sans Serif"/>
                <a:cs typeface="Microsoft Sans Serif"/>
              </a:rPr>
              <a:t> </a:t>
            </a:r>
            <a:r>
              <a:rPr sz="800" spc="30" dirty="0">
                <a:solidFill>
                  <a:srgbClr val="171514"/>
                </a:solidFill>
                <a:latin typeface="Microsoft Sans Serif"/>
                <a:cs typeface="Microsoft Sans Serif"/>
              </a:rPr>
              <a:t>Oxford,</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1997.</a:t>
            </a:r>
            <a:endParaRPr sz="800" dirty="0">
              <a:latin typeface="Microsoft Sans Serif"/>
              <a:cs typeface="Microsoft Sans Serif"/>
            </a:endParaRPr>
          </a:p>
          <a:p>
            <a:pPr marL="208915" indent="-196850">
              <a:spcBef>
                <a:spcPts val="150"/>
              </a:spcBef>
              <a:buAutoNum type="arabicPlain"/>
              <a:tabLst>
                <a:tab pos="209550" algn="l"/>
              </a:tabLst>
            </a:pPr>
            <a:r>
              <a:rPr sz="750" spc="-20" dirty="0">
                <a:solidFill>
                  <a:srgbClr val="171514"/>
                </a:solidFill>
                <a:latin typeface="Microsoft Sans Serif"/>
                <a:cs typeface="Microsoft Sans Serif"/>
              </a:rPr>
              <a:t>LB</a:t>
            </a:r>
            <a:r>
              <a:rPr sz="750" spc="10" dirty="0">
                <a:solidFill>
                  <a:srgbClr val="171514"/>
                </a:solidFill>
                <a:latin typeface="Microsoft Sans Serif"/>
                <a:cs typeface="Microsoft Sans Serif"/>
              </a:rPr>
              <a:t> Loeb,</a:t>
            </a:r>
            <a:r>
              <a:rPr sz="750" i="1" spc="10" dirty="0">
                <a:solidFill>
                  <a:srgbClr val="171514"/>
                </a:solidFill>
                <a:latin typeface="Arial"/>
                <a:cs typeface="Arial"/>
              </a:rPr>
              <a:t>Electrificación</a:t>
            </a:r>
            <a:r>
              <a:rPr sz="750" i="1" spc="5" dirty="0">
                <a:solidFill>
                  <a:srgbClr val="171514"/>
                </a:solidFill>
                <a:latin typeface="Arial"/>
                <a:cs typeface="Arial"/>
              </a:rPr>
              <a:t> </a:t>
            </a:r>
            <a:r>
              <a:rPr sz="750" i="1" dirty="0">
                <a:solidFill>
                  <a:srgbClr val="171514"/>
                </a:solidFill>
                <a:latin typeface="Arial"/>
                <a:cs typeface="Arial"/>
              </a:rPr>
              <a:t>Estática</a:t>
            </a:r>
            <a:r>
              <a:rPr sz="750" dirty="0">
                <a:solidFill>
                  <a:srgbClr val="171514"/>
                </a:solidFill>
                <a:latin typeface="Microsoft Sans Serif"/>
                <a:cs typeface="Microsoft Sans Serif"/>
              </a:rPr>
              <a:t>,</a:t>
            </a:r>
            <a:r>
              <a:rPr sz="750" spc="10" dirty="0">
                <a:solidFill>
                  <a:srgbClr val="171514"/>
                </a:solidFill>
                <a:latin typeface="Microsoft Sans Serif"/>
                <a:cs typeface="Microsoft Sans Serif"/>
              </a:rPr>
              <a:t> </a:t>
            </a:r>
            <a:r>
              <a:rPr sz="750" spc="15" dirty="0">
                <a:solidFill>
                  <a:srgbClr val="171514"/>
                </a:solidFill>
                <a:latin typeface="Microsoft Sans Serif"/>
                <a:cs typeface="Microsoft Sans Serif"/>
              </a:rPr>
              <a:t>Springer-Verlag, Berlín</a:t>
            </a:r>
            <a:r>
              <a:rPr sz="750" spc="15" dirty="0">
                <a:solidFill>
                  <a:srgbClr val="171514"/>
                </a:solidFill>
                <a:latin typeface="Microsoft Sans Serif"/>
                <a:cs typeface="Microsoft Sans Serif"/>
              </a:rPr>
              <a:t>,</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1958.</a:t>
            </a:r>
            <a:endParaRPr sz="750" dirty="0">
              <a:latin typeface="Microsoft Sans Serif"/>
              <a:cs typeface="Microsoft Sans Serif"/>
            </a:endParaRPr>
          </a:p>
          <a:p>
            <a:pPr marL="161925" indent="-149860">
              <a:spcBef>
                <a:spcPts val="260"/>
              </a:spcBef>
              <a:buSzPct val="84615"/>
              <a:buFont typeface="Microsoft Sans Serif"/>
              <a:buAutoNum type="arabicPlain"/>
              <a:tabLst>
                <a:tab pos="162560" algn="l"/>
              </a:tabLst>
            </a:pPr>
            <a:r>
              <a:rPr sz="650" i="1" spc="15" dirty="0">
                <a:solidFill>
                  <a:srgbClr val="171514"/>
                </a:solidFill>
                <a:latin typeface="Arial"/>
                <a:cs typeface="Arial"/>
              </a:rPr>
              <a:t>Código</a:t>
            </a:r>
            <a:r>
              <a:rPr sz="650" i="1" spc="-10" dirty="0">
                <a:solidFill>
                  <a:srgbClr val="171514"/>
                </a:solidFill>
                <a:latin typeface="Arial"/>
                <a:cs typeface="Arial"/>
              </a:rPr>
              <a:t> </a:t>
            </a:r>
            <a:r>
              <a:rPr sz="650" i="1" spc="20" dirty="0">
                <a:solidFill>
                  <a:srgbClr val="171514"/>
                </a:solidFill>
                <a:latin typeface="Arial"/>
                <a:cs typeface="Arial"/>
              </a:rPr>
              <a:t>de</a:t>
            </a:r>
            <a:r>
              <a:rPr sz="650" i="1" spc="-5" dirty="0">
                <a:solidFill>
                  <a:srgbClr val="171514"/>
                </a:solidFill>
                <a:latin typeface="Arial"/>
                <a:cs typeface="Arial"/>
              </a:rPr>
              <a:t> </a:t>
            </a:r>
            <a:r>
              <a:rPr sz="650" i="1" spc="10" dirty="0">
                <a:solidFill>
                  <a:srgbClr val="171514"/>
                </a:solidFill>
                <a:latin typeface="Arial"/>
                <a:cs typeface="Arial"/>
              </a:rPr>
              <a:t>prácticas</a:t>
            </a:r>
            <a:r>
              <a:rPr sz="650" i="1" spc="-10" dirty="0">
                <a:solidFill>
                  <a:srgbClr val="171514"/>
                </a:solidFill>
                <a:latin typeface="Arial"/>
                <a:cs typeface="Arial"/>
              </a:rPr>
              <a:t> </a:t>
            </a:r>
            <a:r>
              <a:rPr sz="650" i="1" spc="20" dirty="0">
                <a:solidFill>
                  <a:srgbClr val="171514"/>
                </a:solidFill>
                <a:latin typeface="Arial"/>
                <a:cs typeface="Arial"/>
              </a:rPr>
              <a:t>para</a:t>
            </a:r>
            <a:r>
              <a:rPr sz="650" i="1" spc="-5" dirty="0">
                <a:solidFill>
                  <a:srgbClr val="171514"/>
                </a:solidFill>
                <a:latin typeface="Arial"/>
                <a:cs typeface="Arial"/>
              </a:rPr>
              <a:t> </a:t>
            </a:r>
            <a:r>
              <a:rPr sz="650" i="1" spc="10" dirty="0">
                <a:solidFill>
                  <a:srgbClr val="171514"/>
                </a:solidFill>
                <a:latin typeface="Arial"/>
                <a:cs typeface="Arial"/>
              </a:rPr>
              <a:t>el</a:t>
            </a:r>
            <a:r>
              <a:rPr sz="650" i="1" spc="-10" dirty="0">
                <a:solidFill>
                  <a:srgbClr val="171514"/>
                </a:solidFill>
                <a:latin typeface="Arial"/>
                <a:cs typeface="Arial"/>
              </a:rPr>
              <a:t> </a:t>
            </a:r>
            <a:r>
              <a:rPr sz="650" i="1" spc="30" dirty="0">
                <a:solidFill>
                  <a:srgbClr val="171514"/>
                </a:solidFill>
                <a:latin typeface="Arial"/>
                <a:cs typeface="Arial"/>
              </a:rPr>
              <a:t>control</a:t>
            </a:r>
            <a:r>
              <a:rPr sz="650" i="1" spc="-5" dirty="0">
                <a:solidFill>
                  <a:srgbClr val="171514"/>
                </a:solidFill>
                <a:latin typeface="Arial"/>
                <a:cs typeface="Arial"/>
              </a:rPr>
              <a:t> </a:t>
            </a:r>
            <a:r>
              <a:rPr sz="650" i="1" spc="20" dirty="0">
                <a:solidFill>
                  <a:srgbClr val="171514"/>
                </a:solidFill>
                <a:latin typeface="Arial"/>
                <a:cs typeface="Arial"/>
              </a:rPr>
              <a:t>de</a:t>
            </a:r>
            <a:r>
              <a:rPr sz="650" i="1" spc="-5" dirty="0">
                <a:solidFill>
                  <a:srgbClr val="171514"/>
                </a:solidFill>
                <a:latin typeface="Arial"/>
                <a:cs typeface="Arial"/>
              </a:rPr>
              <a:t> </a:t>
            </a:r>
            <a:r>
              <a:rPr sz="650" i="1" spc="10" dirty="0">
                <a:solidFill>
                  <a:srgbClr val="171514"/>
                </a:solidFill>
                <a:latin typeface="Arial"/>
                <a:cs typeface="Arial"/>
              </a:rPr>
              <a:t>la</a:t>
            </a:r>
            <a:r>
              <a:rPr sz="650" i="1" spc="-10" dirty="0">
                <a:solidFill>
                  <a:srgbClr val="171514"/>
                </a:solidFill>
                <a:latin typeface="Arial"/>
                <a:cs typeface="Arial"/>
              </a:rPr>
              <a:t> </a:t>
            </a:r>
            <a:r>
              <a:rPr sz="650" i="1" spc="20" dirty="0">
                <a:solidFill>
                  <a:srgbClr val="171514"/>
                </a:solidFill>
                <a:latin typeface="Arial"/>
                <a:cs typeface="Arial"/>
              </a:rPr>
              <a:t>electricidad</a:t>
            </a:r>
            <a:r>
              <a:rPr sz="650" i="1" spc="-5" dirty="0">
                <a:solidFill>
                  <a:srgbClr val="171514"/>
                </a:solidFill>
                <a:latin typeface="Arial"/>
                <a:cs typeface="Arial"/>
              </a:rPr>
              <a:t> </a:t>
            </a:r>
            <a:r>
              <a:rPr sz="650" i="1" spc="10" dirty="0">
                <a:solidFill>
                  <a:srgbClr val="171514"/>
                </a:solidFill>
                <a:latin typeface="Arial"/>
                <a:cs typeface="Arial"/>
              </a:rPr>
              <a:t>estática</a:t>
            </a:r>
            <a:r>
              <a:rPr sz="650" i="1" spc="-10" dirty="0">
                <a:solidFill>
                  <a:srgbClr val="171514"/>
                </a:solidFill>
                <a:latin typeface="Arial"/>
                <a:cs typeface="Arial"/>
              </a:rPr>
              <a:t> </a:t>
            </a:r>
            <a:r>
              <a:rPr sz="650" i="1" spc="35" dirty="0">
                <a:solidFill>
                  <a:srgbClr val="171514"/>
                </a:solidFill>
                <a:latin typeface="Arial"/>
                <a:cs typeface="Arial"/>
              </a:rPr>
              <a:t>no</a:t>
            </a:r>
            <a:r>
              <a:rPr sz="650" i="1" spc="-5" dirty="0">
                <a:solidFill>
                  <a:srgbClr val="171514"/>
                </a:solidFill>
                <a:latin typeface="Arial"/>
                <a:cs typeface="Arial"/>
              </a:rPr>
              <a:t> deseada</a:t>
            </a:r>
            <a:r>
              <a:rPr sz="650" spc="-5" dirty="0">
                <a:solidFill>
                  <a:srgbClr val="171514"/>
                </a:solidFill>
                <a:latin typeface="Microsoft Sans Serif"/>
                <a:cs typeface="Microsoft Sans Serif"/>
              </a:rPr>
              <a:t>BS</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5958, 1991; </a:t>
            </a:r>
            <a:r>
              <a:rPr sz="650" spc="10" dirty="0">
                <a:solidFill>
                  <a:srgbClr val="171514"/>
                </a:solidFill>
                <a:latin typeface="Microsoft Sans Serif"/>
                <a:cs typeface="Microsoft Sans Serif"/>
              </a:rPr>
              <a:t>Parte</a:t>
            </a:r>
            <a:r>
              <a:rPr sz="650" dirty="0">
                <a:solidFill>
                  <a:srgbClr val="171514"/>
                </a:solidFill>
                <a:latin typeface="Microsoft Sans Serif"/>
                <a:cs typeface="Microsoft Sans Serif"/>
              </a:rPr>
              <a:t> 1:</a:t>
            </a:r>
            <a:endParaRPr sz="650" dirty="0">
              <a:latin typeface="Microsoft Sans Serif"/>
              <a:cs typeface="Microsoft Sans Serif"/>
            </a:endParaRPr>
          </a:p>
          <a:p>
            <a:pPr marL="241300">
              <a:spcBef>
                <a:spcPts val="284"/>
              </a:spcBef>
            </a:pPr>
            <a:r>
              <a:rPr sz="650" i="1" spc="10" dirty="0">
                <a:solidFill>
                  <a:srgbClr val="171514"/>
                </a:solidFill>
                <a:latin typeface="Arial"/>
                <a:cs typeface="Arial"/>
              </a:rPr>
              <a:t>Consideraciones</a:t>
            </a:r>
            <a:r>
              <a:rPr sz="650" i="1" spc="-5" dirty="0">
                <a:solidFill>
                  <a:srgbClr val="171514"/>
                </a:solidFill>
                <a:latin typeface="Arial"/>
                <a:cs typeface="Arial"/>
              </a:rPr>
              <a:t> </a:t>
            </a:r>
            <a:r>
              <a:rPr sz="650" i="1" spc="10" dirty="0">
                <a:solidFill>
                  <a:srgbClr val="171514"/>
                </a:solidFill>
                <a:latin typeface="Arial"/>
                <a:cs typeface="Arial"/>
              </a:rPr>
              <a:t>Generales;</a:t>
            </a:r>
            <a:r>
              <a:rPr sz="650" spc="10" dirty="0">
                <a:solidFill>
                  <a:srgbClr val="171514"/>
                </a:solidFill>
                <a:latin typeface="Microsoft Sans Serif"/>
                <a:cs typeface="Microsoft Sans Serif"/>
              </a:rPr>
              <a:t>Parte</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2:</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Recomendaciones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para</a:t>
            </a:r>
            <a:r>
              <a:rPr sz="650" spc="10" dirty="0">
                <a:solidFill>
                  <a:srgbClr val="171514"/>
                </a:solidFill>
                <a:latin typeface="Microsoft Sans Serif"/>
                <a:cs typeface="Microsoft Sans Serif"/>
              </a:rPr>
              <a:t> Situaciones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Industriales</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Particulares</a:t>
            </a:r>
            <a:r>
              <a:rPr sz="650" spc="10" dirty="0">
                <a:solidFill>
                  <a:srgbClr val="171514"/>
                </a:solidFill>
                <a:latin typeface="Microsoft Sans Serif"/>
                <a:cs typeface="Microsoft Sans Serif"/>
              </a:rPr>
              <a:t>.</a:t>
            </a:r>
            <a:endParaRPr sz="650" dirty="0">
              <a:latin typeface="Microsoft Sans Serif"/>
              <a:cs typeface="Microsoft Sans Serif"/>
            </a:endParaRPr>
          </a:p>
          <a:p>
            <a:pPr marL="173990" marR="307975" indent="-173990">
              <a:lnSpc>
                <a:spcPct val="126200"/>
              </a:lnSpc>
              <a:spcBef>
                <a:spcPts val="10"/>
              </a:spcBef>
              <a:buSzPct val="85714"/>
              <a:buFont typeface="Microsoft Sans Serif"/>
              <a:buAutoNum type="arabicPlain" startAt="13"/>
              <a:tabLst>
                <a:tab pos="173990" algn="l"/>
              </a:tabLst>
            </a:pPr>
            <a:r>
              <a:rPr sz="700" i="1" dirty="0">
                <a:solidFill>
                  <a:srgbClr val="171514"/>
                </a:solidFill>
                <a:latin typeface="Arial"/>
                <a:cs typeface="Arial"/>
              </a:rPr>
              <a:t>Ropa</a:t>
            </a:r>
            <a:r>
              <a:rPr sz="700" i="1" spc="-10" dirty="0">
                <a:solidFill>
                  <a:srgbClr val="171514"/>
                </a:solidFill>
                <a:latin typeface="Arial"/>
                <a:cs typeface="Arial"/>
              </a:rPr>
              <a:t> </a:t>
            </a:r>
            <a:r>
              <a:rPr sz="700" i="1" spc="30" dirty="0">
                <a:solidFill>
                  <a:srgbClr val="171514"/>
                </a:solidFill>
                <a:latin typeface="Arial"/>
                <a:cs typeface="Arial"/>
              </a:rPr>
              <a:t>protectora</a:t>
            </a:r>
            <a:r>
              <a:rPr sz="700" i="1" spc="-10" dirty="0">
                <a:solidFill>
                  <a:srgbClr val="171514"/>
                </a:solidFill>
                <a:latin typeface="Arial"/>
                <a:cs typeface="Arial"/>
              </a:rPr>
              <a:t> - </a:t>
            </a:r>
            <a:r>
              <a:rPr sz="700" i="1" spc="15" dirty="0">
                <a:solidFill>
                  <a:srgbClr val="171514"/>
                </a:solidFill>
                <a:latin typeface="Arial"/>
                <a:cs typeface="Arial"/>
              </a:rPr>
              <a:t>Propiedades</a:t>
            </a:r>
            <a:r>
              <a:rPr sz="700" i="1" spc="-5" dirty="0">
                <a:solidFill>
                  <a:srgbClr val="171514"/>
                </a:solidFill>
                <a:latin typeface="Arial"/>
                <a:cs typeface="Arial"/>
              </a:rPr>
              <a:t> </a:t>
            </a:r>
            <a:r>
              <a:rPr sz="700" i="1" spc="15" dirty="0">
                <a:solidFill>
                  <a:srgbClr val="171514"/>
                </a:solidFill>
                <a:latin typeface="Arial"/>
                <a:cs typeface="Arial"/>
              </a:rPr>
              <a:t>electrostáticas.</a:t>
            </a:r>
            <a:r>
              <a:rPr sz="700" i="1" spc="-10" dirty="0">
                <a:solidFill>
                  <a:srgbClr val="171514"/>
                </a:solidFill>
                <a:latin typeface="Arial"/>
                <a:cs typeface="Arial"/>
              </a:rPr>
              <a:t> </a:t>
            </a:r>
            <a:r>
              <a:rPr sz="700" i="1" spc="15" dirty="0">
                <a:solidFill>
                  <a:srgbClr val="171514"/>
                </a:solidFill>
                <a:latin typeface="Arial"/>
                <a:cs typeface="Arial"/>
              </a:rPr>
              <a:t>Parte</a:t>
            </a:r>
            <a:r>
              <a:rPr sz="700" i="1" spc="-10" dirty="0">
                <a:solidFill>
                  <a:srgbClr val="171514"/>
                </a:solidFill>
                <a:latin typeface="Arial"/>
                <a:cs typeface="Arial"/>
              </a:rPr>
              <a:t> </a:t>
            </a:r>
            <a:r>
              <a:rPr sz="700" i="1" dirty="0">
                <a:solidFill>
                  <a:srgbClr val="171514"/>
                </a:solidFill>
                <a:latin typeface="Arial"/>
                <a:cs typeface="Arial"/>
              </a:rPr>
              <a:t>1:</a:t>
            </a:r>
            <a:r>
              <a:rPr sz="700" i="1" spc="-10" dirty="0">
                <a:solidFill>
                  <a:srgbClr val="171514"/>
                </a:solidFill>
                <a:latin typeface="Arial"/>
                <a:cs typeface="Arial"/>
              </a:rPr>
              <a:t> </a:t>
            </a:r>
            <a:r>
              <a:rPr sz="700" i="1" spc="20" dirty="0">
                <a:solidFill>
                  <a:srgbClr val="171514"/>
                </a:solidFill>
                <a:latin typeface="Arial"/>
                <a:cs typeface="Arial"/>
              </a:rPr>
              <a:t>resistividad</a:t>
            </a:r>
            <a:r>
              <a:rPr sz="700" i="1" spc="-5" dirty="0">
                <a:solidFill>
                  <a:srgbClr val="171514"/>
                </a:solidFill>
                <a:latin typeface="Arial"/>
                <a:cs typeface="Arial"/>
              </a:rPr>
              <a:t> </a:t>
            </a:r>
            <a:r>
              <a:rPr sz="700" i="1" spc="20" dirty="0">
                <a:solidFill>
                  <a:srgbClr val="171514"/>
                </a:solidFill>
                <a:latin typeface="Arial"/>
                <a:cs typeface="Arial"/>
              </a:rPr>
              <a:t>superficial</a:t>
            </a:r>
            <a:r>
              <a:rPr sz="700" i="1" spc="-10" dirty="0">
                <a:solidFill>
                  <a:srgbClr val="171514"/>
                </a:solidFill>
                <a:latin typeface="Arial"/>
                <a:cs typeface="Arial"/>
              </a:rPr>
              <a:t> </a:t>
            </a:r>
            <a:r>
              <a:rPr sz="700" i="1" spc="25" dirty="0">
                <a:solidFill>
                  <a:srgbClr val="171514"/>
                </a:solidFill>
                <a:latin typeface="Arial"/>
                <a:cs typeface="Arial"/>
              </a:rPr>
              <a:t>(</a:t>
            </a:r>
            <a:r>
              <a:rPr sz="700" i="1" spc="25" dirty="0" err="1">
                <a:solidFill>
                  <a:srgbClr val="171514"/>
                </a:solidFill>
                <a:latin typeface="Arial"/>
                <a:cs typeface="Arial"/>
              </a:rPr>
              <a:t>métodos</a:t>
            </a:r>
            <a:r>
              <a:rPr sz="700" i="1" spc="-10" dirty="0">
                <a:solidFill>
                  <a:srgbClr val="171514"/>
                </a:solidFill>
                <a:latin typeface="Arial"/>
                <a:cs typeface="Arial"/>
              </a:rPr>
              <a:t> </a:t>
            </a:r>
            <a:r>
              <a:rPr sz="700" i="1" spc="20" dirty="0" smtClean="0">
                <a:solidFill>
                  <a:srgbClr val="171514"/>
                </a:solidFill>
                <a:latin typeface="Arial"/>
                <a:cs typeface="Arial"/>
              </a:rPr>
              <a:t>de</a:t>
            </a:r>
            <a:r>
              <a:rPr lang="es-ES" sz="700" i="1" spc="20" dirty="0" smtClean="0">
                <a:solidFill>
                  <a:srgbClr val="171514"/>
                </a:solidFill>
                <a:latin typeface="Arial"/>
                <a:cs typeface="Arial"/>
              </a:rPr>
              <a:t> </a:t>
            </a:r>
            <a:r>
              <a:rPr sz="700" i="1" spc="30" dirty="0" err="1" smtClean="0">
                <a:solidFill>
                  <a:srgbClr val="171514"/>
                </a:solidFill>
                <a:latin typeface="Arial"/>
                <a:cs typeface="Arial"/>
              </a:rPr>
              <a:t>prueba</a:t>
            </a:r>
            <a:r>
              <a:rPr sz="700" i="1" spc="-20" dirty="0" smtClean="0">
                <a:solidFill>
                  <a:srgbClr val="171514"/>
                </a:solidFill>
                <a:latin typeface="Arial"/>
                <a:cs typeface="Arial"/>
              </a:rPr>
              <a:t> </a:t>
            </a:r>
            <a:r>
              <a:rPr sz="700" i="1" spc="5" dirty="0">
                <a:solidFill>
                  <a:srgbClr val="171514"/>
                </a:solidFill>
                <a:latin typeface="Arial"/>
                <a:cs typeface="Arial"/>
              </a:rPr>
              <a:t>y</a:t>
            </a:r>
            <a:r>
              <a:rPr sz="700" i="1" spc="-15" dirty="0">
                <a:solidFill>
                  <a:srgbClr val="171514"/>
                </a:solidFill>
                <a:latin typeface="Arial"/>
                <a:cs typeface="Arial"/>
              </a:rPr>
              <a:t> </a:t>
            </a:r>
            <a:r>
              <a:rPr sz="700" i="1" spc="15" dirty="0">
                <a:solidFill>
                  <a:srgbClr val="171514"/>
                </a:solidFill>
                <a:latin typeface="Arial"/>
                <a:cs typeface="Arial"/>
              </a:rPr>
              <a:t>requisitos</a:t>
            </a:r>
            <a:r>
              <a:rPr sz="700" i="1" spc="15" dirty="0">
                <a:solidFill>
                  <a:srgbClr val="171514"/>
                </a:solidFill>
                <a:latin typeface="Arial"/>
                <a:cs typeface="Arial"/>
              </a:rPr>
              <a:t>)</a:t>
            </a:r>
            <a:r>
              <a:rPr sz="700" spc="1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EN</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1149-1,</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2006.</a:t>
            </a:r>
            <a:endParaRPr sz="700" dirty="0">
              <a:latin typeface="Microsoft Sans Serif"/>
              <a:cs typeface="Microsoft Sans Serif"/>
            </a:endParaRPr>
          </a:p>
          <a:p>
            <a:pPr marL="12700" marR="201295">
              <a:lnSpc>
                <a:spcPct val="126200"/>
              </a:lnSpc>
              <a:buSzPct val="85714"/>
              <a:buFont typeface="Microsoft Sans Serif"/>
              <a:buAutoNum type="arabicPlain" startAt="13"/>
              <a:tabLst>
                <a:tab pos="173990" algn="l"/>
              </a:tabLst>
            </a:pPr>
            <a:r>
              <a:rPr sz="700" i="1" spc="25" dirty="0">
                <a:solidFill>
                  <a:srgbClr val="171514"/>
                </a:solidFill>
                <a:latin typeface="Arial"/>
                <a:cs typeface="Arial"/>
              </a:rPr>
              <a:t>Manual</a:t>
            </a:r>
            <a:r>
              <a:rPr sz="700" i="1" spc="-10"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30" dirty="0">
                <a:solidFill>
                  <a:srgbClr val="171514"/>
                </a:solidFill>
                <a:latin typeface="Arial"/>
                <a:cs typeface="Arial"/>
              </a:rPr>
              <a:t>control</a:t>
            </a:r>
            <a:r>
              <a:rPr sz="700" i="1" spc="-10"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15" dirty="0">
                <a:solidFill>
                  <a:srgbClr val="171514"/>
                </a:solidFill>
                <a:latin typeface="Arial"/>
                <a:cs typeface="Arial"/>
              </a:rPr>
              <a:t>descarga</a:t>
            </a:r>
            <a:r>
              <a:rPr sz="700" i="1" spc="-10" dirty="0">
                <a:solidFill>
                  <a:srgbClr val="171514"/>
                </a:solidFill>
                <a:latin typeface="Arial"/>
                <a:cs typeface="Arial"/>
              </a:rPr>
              <a:t> </a:t>
            </a:r>
            <a:r>
              <a:rPr sz="700" i="1" spc="15" dirty="0">
                <a:solidFill>
                  <a:srgbClr val="171514"/>
                </a:solidFill>
                <a:latin typeface="Arial"/>
                <a:cs typeface="Arial"/>
              </a:rPr>
              <a:t>electrostática</a:t>
            </a:r>
            <a:r>
              <a:rPr sz="700" spc="15"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DOD</a:t>
            </a:r>
            <a:r>
              <a:rPr sz="700" spc="5" dirty="0">
                <a:solidFill>
                  <a:srgbClr val="171514"/>
                </a:solidFill>
                <a:latin typeface="Microsoft Sans Serif"/>
                <a:cs typeface="Microsoft Sans Serif"/>
              </a:rPr>
              <a:t> </a:t>
            </a:r>
            <a:r>
              <a:rPr sz="700" spc="14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HNBK</a:t>
            </a:r>
            <a:r>
              <a:rPr sz="700" spc="5" dirty="0">
                <a:solidFill>
                  <a:srgbClr val="171514"/>
                </a:solidFill>
                <a:latin typeface="Microsoft Sans Serif"/>
                <a:cs typeface="Microsoft Sans Serif"/>
              </a:rPr>
              <a:t> </a:t>
            </a:r>
            <a:r>
              <a:rPr sz="700" spc="14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263, </a:t>
            </a:r>
            <a:r>
              <a:rPr sz="700" spc="30" dirty="0">
                <a:solidFill>
                  <a:srgbClr val="171514"/>
                </a:solidFill>
                <a:latin typeface="Microsoft Sans Serif"/>
                <a:cs typeface="Microsoft Sans Serif"/>
              </a:rPr>
              <a:t>Departamento</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err="1">
                <a:solidFill>
                  <a:srgbClr val="171514"/>
                </a:solidFill>
                <a:latin typeface="Microsoft Sans Serif"/>
                <a:cs typeface="Microsoft Sans Serif"/>
              </a:rPr>
              <a:t>Defensa</a:t>
            </a:r>
            <a:r>
              <a:rPr sz="700" spc="10" dirty="0" smtClean="0">
                <a:solidFill>
                  <a:srgbClr val="171514"/>
                </a:solidFill>
                <a:latin typeface="Microsoft Sans Serif"/>
                <a:cs typeface="Microsoft Sans Serif"/>
              </a:rPr>
              <a:t>,</a:t>
            </a:r>
            <a:r>
              <a:rPr lang="es-ES" sz="700" spc="1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1980</a:t>
            </a:r>
            <a:r>
              <a:rPr sz="700" spc="5" dirty="0">
                <a:solidFill>
                  <a:srgbClr val="171514"/>
                </a:solidFill>
                <a:latin typeface="Microsoft Sans Serif"/>
                <a:cs typeface="Microsoft Sans Serif"/>
              </a:rPr>
              <a:t>.</a:t>
            </a:r>
            <a:endParaRPr sz="700" dirty="0">
              <a:latin typeface="Microsoft Sans Serif"/>
              <a:cs typeface="Microsoft Sans Serif"/>
            </a:endParaRPr>
          </a:p>
          <a:p>
            <a:pPr marL="173355" indent="-161290">
              <a:spcBef>
                <a:spcPts val="219"/>
              </a:spcBef>
              <a:buSzPct val="85714"/>
              <a:buFont typeface="Microsoft Sans Serif"/>
              <a:buAutoNum type="arabicPlain" startAt="13"/>
              <a:tabLst>
                <a:tab pos="173990" algn="l"/>
              </a:tabLst>
            </a:pPr>
            <a:r>
              <a:rPr sz="700" i="1" spc="5" dirty="0">
                <a:solidFill>
                  <a:srgbClr val="171514"/>
                </a:solidFill>
                <a:latin typeface="Arial"/>
                <a:cs typeface="Arial"/>
              </a:rPr>
              <a:t>Práctica</a:t>
            </a:r>
            <a:r>
              <a:rPr sz="700" i="1" spc="-10" dirty="0">
                <a:solidFill>
                  <a:srgbClr val="171514"/>
                </a:solidFill>
                <a:latin typeface="Arial"/>
                <a:cs typeface="Arial"/>
              </a:rPr>
              <a:t> </a:t>
            </a:r>
            <a:r>
              <a:rPr sz="700" i="1" spc="25" dirty="0">
                <a:solidFill>
                  <a:srgbClr val="171514"/>
                </a:solidFill>
                <a:latin typeface="Arial"/>
                <a:cs typeface="Arial"/>
              </a:rPr>
              <a:t>recomendada</a:t>
            </a:r>
            <a:r>
              <a:rPr sz="700" i="1" spc="-10" dirty="0">
                <a:solidFill>
                  <a:srgbClr val="171514"/>
                </a:solidFill>
                <a:latin typeface="Arial"/>
                <a:cs typeface="Arial"/>
              </a:rPr>
              <a:t> </a:t>
            </a:r>
            <a:r>
              <a:rPr sz="700" i="1" spc="20" dirty="0">
                <a:solidFill>
                  <a:srgbClr val="171514"/>
                </a:solidFill>
                <a:latin typeface="Arial"/>
                <a:cs typeface="Arial"/>
              </a:rPr>
              <a:t>sobre</a:t>
            </a:r>
            <a:r>
              <a:rPr sz="700" i="1" spc="-10" dirty="0">
                <a:solidFill>
                  <a:srgbClr val="171514"/>
                </a:solidFill>
                <a:latin typeface="Arial"/>
                <a:cs typeface="Arial"/>
              </a:rPr>
              <a:t> </a:t>
            </a:r>
            <a:r>
              <a:rPr sz="700" i="1" spc="20" dirty="0">
                <a:solidFill>
                  <a:srgbClr val="171514"/>
                </a:solidFill>
                <a:latin typeface="Arial"/>
                <a:cs typeface="Arial"/>
              </a:rPr>
              <a:t>electricidad</a:t>
            </a:r>
            <a:r>
              <a:rPr sz="700" i="1" spc="-10" dirty="0">
                <a:solidFill>
                  <a:srgbClr val="171514"/>
                </a:solidFill>
                <a:latin typeface="Arial"/>
                <a:cs typeface="Arial"/>
              </a:rPr>
              <a:t> </a:t>
            </a:r>
            <a:r>
              <a:rPr sz="700" i="1" spc="10" dirty="0">
                <a:solidFill>
                  <a:srgbClr val="171514"/>
                </a:solidFill>
                <a:latin typeface="Arial"/>
                <a:cs typeface="Arial"/>
              </a:rPr>
              <a:t>estática</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30" dirty="0">
                <a:solidFill>
                  <a:srgbClr val="171514"/>
                </a:solidFill>
                <a:latin typeface="Microsoft Sans Serif"/>
                <a:cs typeface="Microsoft Sans Serif"/>
              </a:rPr>
              <a:t>NFPA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77,</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2019.</a:t>
            </a:r>
            <a:endParaRPr sz="700" dirty="0">
              <a:latin typeface="Microsoft Sans Serif"/>
              <a:cs typeface="Microsoft Sans Serif"/>
            </a:endParaRPr>
          </a:p>
          <a:p>
            <a:pPr marL="12700">
              <a:spcBef>
                <a:spcPts val="270"/>
              </a:spcBef>
            </a:pPr>
            <a:r>
              <a:rPr sz="650" spc="10" dirty="0">
                <a:solidFill>
                  <a:srgbClr val="171514"/>
                </a:solidFill>
                <a:latin typeface="Microsoft Sans Serif"/>
                <a:cs typeface="Microsoft Sans Serif"/>
              </a:rPr>
              <a:t>[dieciséis]</a:t>
            </a:r>
            <a:r>
              <a:rPr sz="650" i="1" spc="5" dirty="0">
                <a:solidFill>
                  <a:srgbClr val="171514"/>
                </a:solidFill>
                <a:latin typeface="Arial"/>
                <a:cs typeface="Arial"/>
              </a:rPr>
              <a:t>Regulaciones</a:t>
            </a:r>
            <a:r>
              <a:rPr sz="650" i="1" spc="-15" dirty="0">
                <a:solidFill>
                  <a:srgbClr val="171514"/>
                </a:solidFill>
                <a:latin typeface="Arial"/>
                <a:cs typeface="Arial"/>
              </a:rPr>
              <a:t> </a:t>
            </a:r>
            <a:r>
              <a:rPr sz="650" i="1" spc="20" dirty="0">
                <a:solidFill>
                  <a:srgbClr val="171514"/>
                </a:solidFill>
                <a:latin typeface="Arial"/>
                <a:cs typeface="Arial"/>
              </a:rPr>
              <a:t>de</a:t>
            </a:r>
            <a:r>
              <a:rPr sz="650" i="1" spc="-15" dirty="0">
                <a:solidFill>
                  <a:srgbClr val="171514"/>
                </a:solidFill>
                <a:latin typeface="Arial"/>
                <a:cs typeface="Arial"/>
              </a:rPr>
              <a:t> </a:t>
            </a:r>
            <a:r>
              <a:rPr sz="650" i="1" spc="15" dirty="0">
                <a:solidFill>
                  <a:srgbClr val="171514"/>
                </a:solidFill>
                <a:latin typeface="Arial"/>
                <a:cs typeface="Arial"/>
              </a:rPr>
              <a:t>cableado</a:t>
            </a:r>
            <a:r>
              <a:rPr sz="650" i="1" spc="-15" dirty="0">
                <a:solidFill>
                  <a:srgbClr val="171514"/>
                </a:solidFill>
                <a:latin typeface="Arial"/>
                <a:cs typeface="Arial"/>
              </a:rPr>
              <a:t> </a:t>
            </a:r>
            <a:r>
              <a:rPr sz="650" i="1" spc="-25" dirty="0">
                <a:solidFill>
                  <a:srgbClr val="171514"/>
                </a:solidFill>
                <a:latin typeface="Arial"/>
                <a:cs typeface="Arial"/>
              </a:rPr>
              <a:t>IET</a:t>
            </a:r>
            <a:r>
              <a:rPr sz="650" spc="-1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18.ª</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edición</a:t>
            </a:r>
            <a:r>
              <a:rPr sz="650" spc="1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45" dirty="0">
                <a:solidFill>
                  <a:srgbClr val="171514"/>
                </a:solidFill>
                <a:latin typeface="Microsoft Sans Serif"/>
                <a:cs typeface="Microsoft Sans Serif"/>
              </a:rPr>
              <a:t>BS</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7671:2018.</a:t>
            </a:r>
            <a:endParaRPr sz="650" dirty="0">
              <a:latin typeface="Microsoft Sans Serif"/>
              <a:cs typeface="Microsoft Sans Serif"/>
            </a:endParaRPr>
          </a:p>
          <a:p>
            <a:pPr marL="196215" indent="-184150">
              <a:spcBef>
                <a:spcPts val="229"/>
              </a:spcBef>
              <a:buAutoNum type="arabicPlain" startAt="17"/>
              <a:tabLst>
                <a:tab pos="196850" algn="l"/>
              </a:tabLst>
            </a:pPr>
            <a:r>
              <a:rPr sz="700" dirty="0">
                <a:solidFill>
                  <a:srgbClr val="171514"/>
                </a:solidFill>
                <a:latin typeface="Microsoft Sans Serif"/>
                <a:cs typeface="Microsoft Sans Serif"/>
              </a:rPr>
              <a:t>HW </a:t>
            </a:r>
            <a:r>
              <a:rPr sz="700" spc="5" dirty="0">
                <a:solidFill>
                  <a:srgbClr val="171514"/>
                </a:solidFill>
                <a:latin typeface="Microsoft Sans Serif"/>
                <a:cs typeface="Microsoft Sans Serif"/>
              </a:rPr>
              <a:t>Ott,</a:t>
            </a:r>
            <a:r>
              <a:rPr sz="700" i="1" spc="5" dirty="0">
                <a:solidFill>
                  <a:srgbClr val="171514"/>
                </a:solidFill>
                <a:latin typeface="Arial"/>
                <a:cs typeface="Arial"/>
              </a:rPr>
              <a:t>Técnicas</a:t>
            </a:r>
            <a:r>
              <a:rPr sz="700" i="1" spc="-10"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10" dirty="0">
                <a:solidFill>
                  <a:srgbClr val="171514"/>
                </a:solidFill>
                <a:latin typeface="Arial"/>
                <a:cs typeface="Arial"/>
              </a:rPr>
              <a:t>Reducción</a:t>
            </a:r>
            <a:r>
              <a:rPr sz="700" i="1" spc="-10"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10" dirty="0">
                <a:solidFill>
                  <a:srgbClr val="171514"/>
                </a:solidFill>
                <a:latin typeface="Arial"/>
                <a:cs typeface="Arial"/>
              </a:rPr>
              <a:t>Ruido</a:t>
            </a:r>
            <a:r>
              <a:rPr sz="700" i="1" spc="-5" dirty="0">
                <a:solidFill>
                  <a:srgbClr val="171514"/>
                </a:solidFill>
                <a:latin typeface="Arial"/>
                <a:cs typeface="Arial"/>
              </a:rPr>
              <a:t> </a:t>
            </a:r>
            <a:r>
              <a:rPr sz="700" i="1" spc="20" dirty="0">
                <a:solidFill>
                  <a:srgbClr val="171514"/>
                </a:solidFill>
                <a:latin typeface="Arial"/>
                <a:cs typeface="Arial"/>
              </a:rPr>
              <a:t>en</a:t>
            </a:r>
            <a:r>
              <a:rPr sz="700" i="1" spc="-10" dirty="0">
                <a:solidFill>
                  <a:srgbClr val="171514"/>
                </a:solidFill>
                <a:latin typeface="Arial"/>
                <a:cs typeface="Arial"/>
              </a:rPr>
              <a:t> </a:t>
            </a:r>
            <a:r>
              <a:rPr sz="700" i="1" spc="5" dirty="0">
                <a:solidFill>
                  <a:srgbClr val="171514"/>
                </a:solidFill>
                <a:latin typeface="Arial"/>
                <a:cs typeface="Arial"/>
              </a:rPr>
              <a:t>Sistemas</a:t>
            </a:r>
            <a:r>
              <a:rPr sz="700" i="1" spc="-10" dirty="0">
                <a:solidFill>
                  <a:srgbClr val="171514"/>
                </a:solidFill>
                <a:latin typeface="Arial"/>
                <a:cs typeface="Arial"/>
              </a:rPr>
              <a:t> </a:t>
            </a:r>
            <a:r>
              <a:rPr sz="700" i="1" spc="10" dirty="0">
                <a:solidFill>
                  <a:srgbClr val="171514"/>
                </a:solidFill>
                <a:latin typeface="Arial"/>
                <a:cs typeface="Arial"/>
              </a:rPr>
              <a:t>Electrónicos</a:t>
            </a:r>
            <a:r>
              <a:rPr sz="700" spc="1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Wiley,</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Nueva</a:t>
            </a:r>
            <a:r>
              <a:rPr sz="700" spc="5" dirty="0">
                <a:solidFill>
                  <a:srgbClr val="171514"/>
                </a:solidFill>
                <a:latin typeface="Microsoft Sans Serif"/>
                <a:cs typeface="Microsoft Sans Serif"/>
              </a:rPr>
              <a:t> York,</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1988.</a:t>
            </a:r>
            <a:endParaRPr sz="700" dirty="0">
              <a:latin typeface="Microsoft Sans Serif"/>
              <a:cs typeface="Microsoft Sans Serif"/>
            </a:endParaRPr>
          </a:p>
          <a:p>
            <a:pPr marL="222885" marR="106680" indent="-222885">
              <a:lnSpc>
                <a:spcPct val="110400"/>
              </a:lnSpc>
              <a:spcBef>
                <a:spcPts val="20"/>
              </a:spcBef>
              <a:buAutoNum type="arabicPlain" startAt="17"/>
              <a:tabLst>
                <a:tab pos="222885" algn="l"/>
              </a:tabLst>
            </a:pPr>
            <a:r>
              <a:rPr sz="800" spc="-95" dirty="0">
                <a:solidFill>
                  <a:srgbClr val="171514"/>
                </a:solidFill>
                <a:latin typeface="Microsoft Sans Serif"/>
                <a:cs typeface="Microsoft Sans Serif"/>
              </a:rPr>
              <a:t>J.</a:t>
            </a:r>
            <a:r>
              <a:rPr sz="800" spc="-5" dirty="0">
                <a:solidFill>
                  <a:srgbClr val="171514"/>
                </a:solidFill>
                <a:latin typeface="Microsoft Sans Serif"/>
                <a:cs typeface="Microsoft Sans Serif"/>
              </a:rPr>
              <a:t> </a:t>
            </a:r>
            <a:r>
              <a:rPr sz="800" dirty="0">
                <a:solidFill>
                  <a:srgbClr val="171514"/>
                </a:solidFill>
                <a:latin typeface="Microsoft Sans Serif"/>
                <a:cs typeface="Microsoft Sans Serif"/>
              </a:rPr>
              <a:t>Cadick, </a:t>
            </a:r>
            <a:r>
              <a:rPr sz="800" spc="-10" dirty="0">
                <a:solidFill>
                  <a:srgbClr val="171514"/>
                </a:solidFill>
                <a:latin typeface="Microsoft Sans Serif"/>
                <a:cs typeface="Microsoft Sans Serif"/>
              </a:rPr>
              <a:t>MC</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Schellpfeffer</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y</a:t>
            </a:r>
            <a:r>
              <a:rPr sz="800" dirty="0">
                <a:solidFill>
                  <a:srgbClr val="171514"/>
                </a:solidFill>
                <a:latin typeface="Microsoft Sans Serif"/>
                <a:cs typeface="Microsoft Sans Serif"/>
              </a:rPr>
              <a:t> </a:t>
            </a:r>
            <a:r>
              <a:rPr sz="800" spc="-5" dirty="0">
                <a:solidFill>
                  <a:srgbClr val="171514"/>
                </a:solidFill>
                <a:latin typeface="Microsoft Sans Serif"/>
                <a:cs typeface="Microsoft Sans Serif"/>
              </a:rPr>
              <a:t>D.</a:t>
            </a:r>
            <a:r>
              <a:rPr sz="800" dirty="0">
                <a:solidFill>
                  <a:srgbClr val="171514"/>
                </a:solidFill>
                <a:latin typeface="Microsoft Sans Serif"/>
                <a:cs typeface="Microsoft Sans Serif"/>
              </a:rPr>
              <a:t> </a:t>
            </a:r>
            <a:r>
              <a:rPr sz="800" spc="20" dirty="0">
                <a:solidFill>
                  <a:srgbClr val="171514"/>
                </a:solidFill>
                <a:latin typeface="Microsoft Sans Serif"/>
                <a:cs typeface="Microsoft Sans Serif"/>
              </a:rPr>
              <a:t>Neitzel,</a:t>
            </a:r>
            <a:r>
              <a:rPr sz="800" i="1" spc="20" dirty="0">
                <a:solidFill>
                  <a:srgbClr val="171514"/>
                </a:solidFill>
                <a:latin typeface="Arial"/>
                <a:cs typeface="Arial"/>
              </a:rPr>
              <a:t>Manual</a:t>
            </a:r>
            <a:r>
              <a:rPr sz="800" i="1" spc="-15" dirty="0">
                <a:solidFill>
                  <a:srgbClr val="171514"/>
                </a:solidFill>
                <a:latin typeface="Arial"/>
                <a:cs typeface="Arial"/>
              </a:rPr>
              <a:t> </a:t>
            </a:r>
            <a:r>
              <a:rPr sz="800" i="1" spc="25" dirty="0">
                <a:solidFill>
                  <a:srgbClr val="171514"/>
                </a:solidFill>
                <a:latin typeface="Arial"/>
                <a:cs typeface="Arial"/>
              </a:rPr>
              <a:t>de</a:t>
            </a:r>
            <a:r>
              <a:rPr sz="800" i="1" spc="-10" dirty="0">
                <a:solidFill>
                  <a:srgbClr val="171514"/>
                </a:solidFill>
                <a:latin typeface="Arial"/>
                <a:cs typeface="Arial"/>
              </a:rPr>
              <a:t> </a:t>
            </a:r>
            <a:r>
              <a:rPr sz="800" i="1" spc="20" dirty="0">
                <a:solidFill>
                  <a:srgbClr val="171514"/>
                </a:solidFill>
                <a:latin typeface="Arial"/>
                <a:cs typeface="Arial"/>
              </a:rPr>
              <a:t>Seguridad</a:t>
            </a:r>
            <a:r>
              <a:rPr sz="800" i="1" spc="-10" dirty="0">
                <a:solidFill>
                  <a:srgbClr val="171514"/>
                </a:solidFill>
                <a:latin typeface="Arial"/>
                <a:cs typeface="Arial"/>
              </a:rPr>
              <a:t> </a:t>
            </a:r>
            <a:r>
              <a:rPr sz="800" i="1" spc="5" dirty="0">
                <a:solidFill>
                  <a:srgbClr val="171514"/>
                </a:solidFill>
                <a:latin typeface="Arial"/>
                <a:cs typeface="Arial"/>
              </a:rPr>
              <a:t>Eléctrica</a:t>
            </a:r>
            <a:r>
              <a:rPr sz="800" spc="5" dirty="0">
                <a:solidFill>
                  <a:srgbClr val="171514"/>
                </a:solidFill>
                <a:latin typeface="Microsoft Sans Serif"/>
                <a:cs typeface="Microsoft Sans Serif"/>
              </a:rPr>
              <a:t>,</a:t>
            </a:r>
            <a:r>
              <a:rPr sz="800" dirty="0">
                <a:solidFill>
                  <a:srgbClr val="171514"/>
                </a:solidFill>
                <a:latin typeface="Microsoft Sans Serif"/>
                <a:cs typeface="Microsoft Sans Serif"/>
              </a:rPr>
              <a:t> </a:t>
            </a:r>
            <a:r>
              <a:rPr sz="800" spc="15" dirty="0">
                <a:solidFill>
                  <a:srgbClr val="171514"/>
                </a:solidFill>
                <a:latin typeface="Microsoft Sans Serif"/>
                <a:cs typeface="Microsoft Sans Serif"/>
              </a:rPr>
              <a:t>McGraw-Hill</a:t>
            </a:r>
            <a:r>
              <a:rPr sz="800" spc="15" dirty="0" smtClean="0">
                <a:solidFill>
                  <a:srgbClr val="171514"/>
                </a:solidFill>
                <a:latin typeface="Microsoft Sans Serif"/>
                <a:cs typeface="Microsoft Sans Serif"/>
              </a:rPr>
              <a:t>,</a:t>
            </a:r>
            <a:r>
              <a:rPr lang="es-ES" sz="800" spc="15" dirty="0" smtClean="0">
                <a:solidFill>
                  <a:srgbClr val="171514"/>
                </a:solidFill>
                <a:latin typeface="Microsoft Sans Serif"/>
                <a:cs typeface="Microsoft Sans Serif"/>
              </a:rPr>
              <a:t> </a:t>
            </a:r>
            <a:r>
              <a:rPr sz="800" spc="15" dirty="0" smtClean="0">
                <a:solidFill>
                  <a:srgbClr val="171514"/>
                </a:solidFill>
                <a:latin typeface="Microsoft Sans Serif"/>
                <a:cs typeface="Microsoft Sans Serif"/>
              </a:rPr>
              <a:t>Nueva</a:t>
            </a:r>
            <a:r>
              <a:rPr sz="800" spc="-10" dirty="0" smtClean="0">
                <a:solidFill>
                  <a:srgbClr val="171514"/>
                </a:solidFill>
                <a:latin typeface="Microsoft Sans Serif"/>
                <a:cs typeface="Microsoft Sans Serif"/>
              </a:rPr>
              <a:t> </a:t>
            </a:r>
            <a:r>
              <a:rPr sz="800" spc="5" dirty="0">
                <a:solidFill>
                  <a:srgbClr val="171514"/>
                </a:solidFill>
                <a:latin typeface="Microsoft Sans Serif"/>
                <a:cs typeface="Microsoft Sans Serif"/>
              </a:rPr>
              <a:t>York,</a:t>
            </a:r>
            <a:r>
              <a:rPr sz="800" spc="-5" dirty="0">
                <a:solidFill>
                  <a:srgbClr val="171514"/>
                </a:solidFill>
                <a:latin typeface="Microsoft Sans Serif"/>
                <a:cs typeface="Microsoft Sans Serif"/>
              </a:rPr>
              <a:t> </a:t>
            </a:r>
            <a:r>
              <a:rPr sz="800" spc="5" dirty="0">
                <a:solidFill>
                  <a:srgbClr val="171514"/>
                </a:solidFill>
                <a:latin typeface="Microsoft Sans Serif"/>
                <a:cs typeface="Microsoft Sans Serif"/>
              </a:rPr>
              <a:t>2000.</a:t>
            </a:r>
            <a:endParaRPr sz="800" dirty="0">
              <a:latin typeface="Microsoft Sans Serif"/>
              <a:cs typeface="Microsoft Sans Serif"/>
            </a:endParaRPr>
          </a:p>
          <a:p>
            <a:pPr marL="162560" marR="200025" indent="-162560">
              <a:lnSpc>
                <a:spcPts val="1060"/>
              </a:lnSpc>
              <a:spcBef>
                <a:spcPts val="50"/>
              </a:spcBef>
              <a:buSzPct val="84615"/>
              <a:buFont typeface="Microsoft Sans Serif"/>
              <a:buAutoNum type="arabicPlain" startAt="17"/>
              <a:tabLst>
                <a:tab pos="162560" algn="l"/>
              </a:tabLst>
            </a:pPr>
            <a:r>
              <a:rPr sz="650" i="1" spc="5" dirty="0">
                <a:solidFill>
                  <a:srgbClr val="171514"/>
                </a:solidFill>
                <a:latin typeface="Arial"/>
                <a:cs typeface="Arial"/>
              </a:rPr>
              <a:t>Práctica</a:t>
            </a:r>
            <a:r>
              <a:rPr sz="650" i="1" spc="-10" dirty="0">
                <a:solidFill>
                  <a:srgbClr val="171514"/>
                </a:solidFill>
                <a:latin typeface="Arial"/>
                <a:cs typeface="Arial"/>
              </a:rPr>
              <a:t> </a:t>
            </a:r>
            <a:r>
              <a:rPr sz="650" i="1" spc="20" dirty="0">
                <a:solidFill>
                  <a:srgbClr val="171514"/>
                </a:solidFill>
                <a:latin typeface="Arial"/>
                <a:cs typeface="Arial"/>
              </a:rPr>
              <a:t>recomendada</a:t>
            </a:r>
            <a:r>
              <a:rPr sz="650" i="1" spc="-5" dirty="0">
                <a:solidFill>
                  <a:srgbClr val="171514"/>
                </a:solidFill>
                <a:latin typeface="Arial"/>
                <a:cs typeface="Arial"/>
              </a:rPr>
              <a:t> </a:t>
            </a:r>
            <a:r>
              <a:rPr sz="650" i="1" spc="20" dirty="0">
                <a:solidFill>
                  <a:srgbClr val="171514"/>
                </a:solidFill>
                <a:latin typeface="Arial"/>
                <a:cs typeface="Arial"/>
              </a:rPr>
              <a:t>para</a:t>
            </a:r>
            <a:r>
              <a:rPr sz="650" i="1" spc="-5" dirty="0">
                <a:solidFill>
                  <a:srgbClr val="171514"/>
                </a:solidFill>
                <a:latin typeface="Arial"/>
                <a:cs typeface="Arial"/>
              </a:rPr>
              <a:t> </a:t>
            </a:r>
            <a:r>
              <a:rPr sz="650" i="1" spc="10" dirty="0">
                <a:solidFill>
                  <a:srgbClr val="171514"/>
                </a:solidFill>
                <a:latin typeface="Arial"/>
                <a:cs typeface="Arial"/>
              </a:rPr>
              <a:t>la</a:t>
            </a:r>
            <a:r>
              <a:rPr sz="650" i="1" spc="-10" dirty="0">
                <a:solidFill>
                  <a:srgbClr val="171514"/>
                </a:solidFill>
                <a:latin typeface="Arial"/>
                <a:cs typeface="Arial"/>
              </a:rPr>
              <a:t> </a:t>
            </a:r>
            <a:r>
              <a:rPr sz="650" i="1" spc="25" dirty="0">
                <a:solidFill>
                  <a:srgbClr val="171514"/>
                </a:solidFill>
                <a:latin typeface="Arial"/>
                <a:cs typeface="Arial"/>
              </a:rPr>
              <a:t>alimentación</a:t>
            </a:r>
            <a:r>
              <a:rPr sz="650" i="1" spc="-5" dirty="0">
                <a:solidFill>
                  <a:srgbClr val="171514"/>
                </a:solidFill>
                <a:latin typeface="Arial"/>
                <a:cs typeface="Arial"/>
              </a:rPr>
              <a:t> </a:t>
            </a:r>
            <a:r>
              <a:rPr sz="650" i="1" spc="5" dirty="0">
                <a:solidFill>
                  <a:srgbClr val="171514"/>
                </a:solidFill>
                <a:latin typeface="Arial"/>
                <a:cs typeface="Arial"/>
              </a:rPr>
              <a:t>y</a:t>
            </a:r>
            <a:r>
              <a:rPr sz="650" i="1" spc="-5" dirty="0">
                <a:solidFill>
                  <a:srgbClr val="171514"/>
                </a:solidFill>
                <a:latin typeface="Arial"/>
                <a:cs typeface="Arial"/>
              </a:rPr>
              <a:t> </a:t>
            </a:r>
            <a:r>
              <a:rPr sz="650" i="1" spc="20" dirty="0">
                <a:solidFill>
                  <a:srgbClr val="171514"/>
                </a:solidFill>
                <a:latin typeface="Arial"/>
                <a:cs typeface="Arial"/>
              </a:rPr>
              <a:t>puesta</a:t>
            </a:r>
            <a:r>
              <a:rPr sz="650" i="1" spc="-5" dirty="0">
                <a:solidFill>
                  <a:srgbClr val="171514"/>
                </a:solidFill>
                <a:latin typeface="Arial"/>
                <a:cs typeface="Arial"/>
              </a:rPr>
              <a:t> </a:t>
            </a:r>
            <a:r>
              <a:rPr sz="650" i="1" dirty="0">
                <a:solidFill>
                  <a:srgbClr val="171514"/>
                </a:solidFill>
                <a:latin typeface="Arial"/>
                <a:cs typeface="Arial"/>
              </a:rPr>
              <a:t>a</a:t>
            </a:r>
            <a:r>
              <a:rPr sz="650" i="1" spc="-10" dirty="0">
                <a:solidFill>
                  <a:srgbClr val="171514"/>
                </a:solidFill>
                <a:latin typeface="Arial"/>
                <a:cs typeface="Arial"/>
              </a:rPr>
              <a:t> </a:t>
            </a:r>
            <a:r>
              <a:rPr sz="650" i="1" spc="30" dirty="0">
                <a:solidFill>
                  <a:srgbClr val="171514"/>
                </a:solidFill>
                <a:latin typeface="Arial"/>
                <a:cs typeface="Arial"/>
              </a:rPr>
              <a:t>tierra</a:t>
            </a:r>
            <a:r>
              <a:rPr sz="650" i="1" spc="-5" dirty="0">
                <a:solidFill>
                  <a:srgbClr val="171514"/>
                </a:solidFill>
                <a:latin typeface="Arial"/>
                <a:cs typeface="Arial"/>
              </a:rPr>
              <a:t> </a:t>
            </a:r>
            <a:r>
              <a:rPr sz="650" i="1" spc="20" dirty="0">
                <a:solidFill>
                  <a:srgbClr val="171514"/>
                </a:solidFill>
                <a:latin typeface="Arial"/>
                <a:cs typeface="Arial"/>
              </a:rPr>
              <a:t>de</a:t>
            </a:r>
            <a:r>
              <a:rPr sz="650" i="1" spc="-5" dirty="0">
                <a:solidFill>
                  <a:srgbClr val="171514"/>
                </a:solidFill>
                <a:latin typeface="Arial"/>
                <a:cs typeface="Arial"/>
              </a:rPr>
              <a:t> </a:t>
            </a:r>
            <a:r>
              <a:rPr sz="650" i="1" spc="20" dirty="0">
                <a:solidFill>
                  <a:srgbClr val="171514"/>
                </a:solidFill>
                <a:latin typeface="Arial"/>
                <a:cs typeface="Arial"/>
              </a:rPr>
              <a:t>equipos</a:t>
            </a:r>
            <a:r>
              <a:rPr sz="650" i="1" spc="-5" dirty="0">
                <a:solidFill>
                  <a:srgbClr val="171514"/>
                </a:solidFill>
                <a:latin typeface="Arial"/>
                <a:cs typeface="Arial"/>
              </a:rPr>
              <a:t> </a:t>
            </a:r>
            <a:r>
              <a:rPr sz="650" i="1" spc="15" dirty="0">
                <a:solidFill>
                  <a:srgbClr val="171514"/>
                </a:solidFill>
                <a:latin typeface="Arial"/>
                <a:cs typeface="Arial"/>
              </a:rPr>
              <a:t>electrónicos</a:t>
            </a:r>
            <a:r>
              <a:rPr sz="650" i="1" spc="-10" dirty="0">
                <a:solidFill>
                  <a:srgbClr val="171514"/>
                </a:solidFill>
                <a:latin typeface="Arial"/>
                <a:cs typeface="Arial"/>
              </a:rPr>
              <a:t> </a:t>
            </a:r>
            <a:r>
              <a:rPr sz="650" i="1" spc="10" dirty="0">
                <a:solidFill>
                  <a:srgbClr val="171514"/>
                </a:solidFill>
                <a:latin typeface="Arial"/>
                <a:cs typeface="Arial"/>
              </a:rPr>
              <a:t>sensibles</a:t>
            </a:r>
            <a:r>
              <a:rPr sz="650" i="1" spc="-5" dirty="0">
                <a:solidFill>
                  <a:srgbClr val="171514"/>
                </a:solidFill>
                <a:latin typeface="Arial"/>
                <a:cs typeface="Arial"/>
              </a:rPr>
              <a:t> </a:t>
            </a:r>
            <a:r>
              <a:rPr sz="650" i="1" spc="15" dirty="0">
                <a:solidFill>
                  <a:srgbClr val="171514"/>
                </a:solidFill>
                <a:latin typeface="Arial"/>
                <a:cs typeface="Arial"/>
              </a:rPr>
              <a:t>(</a:t>
            </a:r>
            <a:r>
              <a:rPr sz="650" i="1" spc="15" dirty="0" err="1" smtClean="0">
                <a:solidFill>
                  <a:srgbClr val="171514"/>
                </a:solidFill>
                <a:latin typeface="Arial"/>
                <a:cs typeface="Arial"/>
              </a:rPr>
              <a:t>Libro</a:t>
            </a:r>
            <a:r>
              <a:rPr lang="es-ES" sz="650" i="1" spc="15" dirty="0" smtClean="0">
                <a:solidFill>
                  <a:srgbClr val="171514"/>
                </a:solidFill>
                <a:latin typeface="Arial"/>
                <a:cs typeface="Arial"/>
              </a:rPr>
              <a:t> </a:t>
            </a:r>
            <a:r>
              <a:rPr sz="650" i="1" spc="5" dirty="0" smtClean="0">
                <a:solidFill>
                  <a:srgbClr val="171514"/>
                </a:solidFill>
                <a:latin typeface="Arial"/>
                <a:cs typeface="Arial"/>
              </a:rPr>
              <a:t>Esmeralda</a:t>
            </a:r>
            <a:r>
              <a:rPr sz="650" i="1" spc="5" dirty="0">
                <a:solidFill>
                  <a:srgbClr val="171514"/>
                </a:solidFill>
                <a:latin typeface="Arial"/>
                <a:cs typeface="Arial"/>
              </a:rPr>
              <a:t>)</a:t>
            </a:r>
            <a:r>
              <a:rPr sz="650" spc="5" dirty="0">
                <a:solidFill>
                  <a:srgbClr val="171514"/>
                </a:solidFill>
                <a:latin typeface="Microsoft Sans Serif"/>
                <a:cs typeface="Microsoft Sans Serif"/>
              </a:rPr>
              <a:t>,</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Estándar</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IEEE.</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1100,</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2005.</a:t>
            </a:r>
            <a:endParaRPr sz="650" dirty="0">
              <a:latin typeface="Microsoft Sans Serif"/>
              <a:cs typeface="Microsoft Sans Serif"/>
            </a:endParaRPr>
          </a:p>
          <a:p>
            <a:pPr marL="173355" indent="-161290">
              <a:spcBef>
                <a:spcPts val="150"/>
              </a:spcBef>
              <a:buSzPct val="85714"/>
              <a:buFont typeface="Microsoft Sans Serif"/>
              <a:buAutoNum type="arabicPlain" startAt="17"/>
              <a:tabLst>
                <a:tab pos="173990" algn="l"/>
              </a:tabLst>
            </a:pPr>
            <a:r>
              <a:rPr sz="700" i="1" spc="35" dirty="0">
                <a:solidFill>
                  <a:srgbClr val="171514"/>
                </a:solidFill>
                <a:latin typeface="Arial"/>
                <a:cs typeface="Arial"/>
              </a:rPr>
              <a:t>Norma</a:t>
            </a:r>
            <a:r>
              <a:rPr sz="700" i="1" spc="-15" dirty="0">
                <a:solidFill>
                  <a:srgbClr val="171514"/>
                </a:solidFill>
                <a:latin typeface="Arial"/>
                <a:cs typeface="Arial"/>
              </a:rPr>
              <a:t> </a:t>
            </a:r>
            <a:r>
              <a:rPr sz="700" i="1" spc="25" dirty="0">
                <a:solidFill>
                  <a:srgbClr val="171514"/>
                </a:solidFill>
                <a:latin typeface="Arial"/>
                <a:cs typeface="Arial"/>
              </a:rPr>
              <a:t>para</a:t>
            </a:r>
            <a:r>
              <a:rPr sz="700" i="1" spc="-10" dirty="0">
                <a:solidFill>
                  <a:srgbClr val="171514"/>
                </a:solidFill>
                <a:latin typeface="Arial"/>
                <a:cs typeface="Arial"/>
              </a:rPr>
              <a:t> </a:t>
            </a:r>
            <a:r>
              <a:rPr sz="700" i="1" spc="10" dirty="0">
                <a:solidFill>
                  <a:srgbClr val="171514"/>
                </a:solidFill>
                <a:latin typeface="Arial"/>
                <a:cs typeface="Arial"/>
              </a:rPr>
              <a:t>la</a:t>
            </a:r>
            <a:r>
              <a:rPr sz="700" i="1" spc="-10" dirty="0">
                <a:solidFill>
                  <a:srgbClr val="171514"/>
                </a:solidFill>
                <a:latin typeface="Arial"/>
                <a:cs typeface="Arial"/>
              </a:rPr>
              <a:t> </a:t>
            </a:r>
            <a:r>
              <a:rPr sz="700" i="1" spc="20" dirty="0">
                <a:solidFill>
                  <a:srgbClr val="171514"/>
                </a:solidFill>
                <a:latin typeface="Arial"/>
                <a:cs typeface="Arial"/>
              </a:rPr>
              <a:t>Instalación</a:t>
            </a:r>
            <a:r>
              <a:rPr sz="700" i="1" spc="-10"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5" dirty="0">
                <a:solidFill>
                  <a:srgbClr val="171514"/>
                </a:solidFill>
                <a:latin typeface="Arial"/>
                <a:cs typeface="Arial"/>
              </a:rPr>
              <a:t>Sistemas</a:t>
            </a:r>
            <a:r>
              <a:rPr sz="700" i="1" spc="-15"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15" dirty="0">
                <a:solidFill>
                  <a:srgbClr val="171514"/>
                </a:solidFill>
                <a:latin typeface="Arial"/>
                <a:cs typeface="Arial"/>
              </a:rPr>
              <a:t>Protección</a:t>
            </a:r>
            <a:r>
              <a:rPr sz="700" i="1" spc="-10" dirty="0">
                <a:solidFill>
                  <a:srgbClr val="171514"/>
                </a:solidFill>
                <a:latin typeface="Arial"/>
                <a:cs typeface="Arial"/>
              </a:rPr>
              <a:t> </a:t>
            </a:r>
            <a:r>
              <a:rPr sz="700" i="1" spc="30" dirty="0">
                <a:solidFill>
                  <a:srgbClr val="171514"/>
                </a:solidFill>
                <a:latin typeface="Arial"/>
                <a:cs typeface="Arial"/>
              </a:rPr>
              <a:t>contra</a:t>
            </a:r>
            <a:r>
              <a:rPr sz="700" i="1" spc="-10" dirty="0">
                <a:solidFill>
                  <a:srgbClr val="171514"/>
                </a:solidFill>
                <a:latin typeface="Arial"/>
                <a:cs typeface="Arial"/>
              </a:rPr>
              <a:t> Rayos</a:t>
            </a:r>
            <a:r>
              <a:rPr sz="700" spc="-1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NFPA780,</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2017.</a:t>
            </a:r>
            <a:endParaRPr sz="700" dirty="0">
              <a:latin typeface="Microsoft Sans Serif"/>
              <a:cs typeface="Microsoft Sans Serif"/>
            </a:endParaRPr>
          </a:p>
          <a:p>
            <a:pPr marL="173990" marR="22225" indent="-173990">
              <a:lnSpc>
                <a:spcPct val="126200"/>
              </a:lnSpc>
              <a:buSzPct val="85714"/>
              <a:buFont typeface="Microsoft Sans Serif"/>
              <a:buAutoNum type="arabicPlain" startAt="17"/>
              <a:tabLst>
                <a:tab pos="173990" algn="l"/>
              </a:tabLst>
            </a:pPr>
            <a:r>
              <a:rPr sz="700" i="1" spc="-5" dirty="0">
                <a:solidFill>
                  <a:srgbClr val="171514"/>
                </a:solidFill>
                <a:latin typeface="Arial"/>
                <a:cs typeface="Arial"/>
              </a:rPr>
              <a:t>Guía </a:t>
            </a:r>
            <a:r>
              <a:rPr sz="700" i="1" spc="25" dirty="0">
                <a:solidFill>
                  <a:srgbClr val="171514"/>
                </a:solidFill>
                <a:latin typeface="Arial"/>
                <a:cs typeface="Arial"/>
              </a:rPr>
              <a:t>para</a:t>
            </a:r>
            <a:r>
              <a:rPr sz="700" i="1" spc="-5" dirty="0">
                <a:solidFill>
                  <a:srgbClr val="171514"/>
                </a:solidFill>
                <a:latin typeface="Arial"/>
                <a:cs typeface="Arial"/>
              </a:rPr>
              <a:t> </a:t>
            </a:r>
            <a:r>
              <a:rPr sz="700" i="1" spc="35" dirty="0">
                <a:solidFill>
                  <a:srgbClr val="171514"/>
                </a:solidFill>
                <a:latin typeface="Arial"/>
                <a:cs typeface="Arial"/>
              </a:rPr>
              <a:t>medir</a:t>
            </a:r>
            <a:r>
              <a:rPr sz="700" i="1" spc="-5" dirty="0">
                <a:solidFill>
                  <a:srgbClr val="171514"/>
                </a:solidFill>
                <a:latin typeface="Arial"/>
                <a:cs typeface="Arial"/>
              </a:rPr>
              <a:t> </a:t>
            </a:r>
            <a:r>
              <a:rPr sz="700" i="1" spc="10" dirty="0">
                <a:solidFill>
                  <a:srgbClr val="171514"/>
                </a:solidFill>
                <a:latin typeface="Arial"/>
                <a:cs typeface="Arial"/>
              </a:rPr>
              <a:t>la</a:t>
            </a:r>
            <a:r>
              <a:rPr sz="700" i="1" spc="-5" dirty="0">
                <a:solidFill>
                  <a:srgbClr val="171514"/>
                </a:solidFill>
                <a:latin typeface="Arial"/>
                <a:cs typeface="Arial"/>
              </a:rPr>
              <a:t> </a:t>
            </a:r>
            <a:r>
              <a:rPr sz="700" i="1" spc="20" dirty="0">
                <a:solidFill>
                  <a:srgbClr val="171514"/>
                </a:solidFill>
                <a:latin typeface="Arial"/>
                <a:cs typeface="Arial"/>
              </a:rPr>
              <a:t>resistividad</a:t>
            </a:r>
            <a:r>
              <a:rPr sz="700" i="1"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25" dirty="0">
                <a:solidFill>
                  <a:srgbClr val="171514"/>
                </a:solidFill>
                <a:latin typeface="Arial"/>
                <a:cs typeface="Arial"/>
              </a:rPr>
              <a:t>tierra,</a:t>
            </a:r>
            <a:r>
              <a:rPr sz="700" i="1" spc="-5" dirty="0">
                <a:solidFill>
                  <a:srgbClr val="171514"/>
                </a:solidFill>
                <a:latin typeface="Arial"/>
                <a:cs typeface="Arial"/>
              </a:rPr>
              <a:t> </a:t>
            </a:r>
            <a:r>
              <a:rPr sz="700" i="1" spc="10" dirty="0">
                <a:solidFill>
                  <a:srgbClr val="171514"/>
                </a:solidFill>
                <a:latin typeface="Arial"/>
                <a:cs typeface="Arial"/>
              </a:rPr>
              <a:t>la</a:t>
            </a:r>
            <a:r>
              <a:rPr sz="700" i="1" spc="-5" dirty="0">
                <a:solidFill>
                  <a:srgbClr val="171514"/>
                </a:solidFill>
                <a:latin typeface="Arial"/>
                <a:cs typeface="Arial"/>
              </a:rPr>
              <a:t> </a:t>
            </a:r>
            <a:r>
              <a:rPr sz="700" i="1" spc="20" dirty="0">
                <a:solidFill>
                  <a:srgbClr val="171514"/>
                </a:solidFill>
                <a:latin typeface="Arial"/>
                <a:cs typeface="Arial"/>
              </a:rPr>
              <a:t>impedancia</a:t>
            </a:r>
            <a:r>
              <a:rPr sz="700" i="1"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30" dirty="0">
                <a:solidFill>
                  <a:srgbClr val="171514"/>
                </a:solidFill>
                <a:latin typeface="Arial"/>
                <a:cs typeface="Arial"/>
              </a:rPr>
              <a:t>tierra</a:t>
            </a:r>
            <a:r>
              <a:rPr sz="700" i="1" spc="-5" dirty="0">
                <a:solidFill>
                  <a:srgbClr val="171514"/>
                </a:solidFill>
                <a:latin typeface="Arial"/>
                <a:cs typeface="Arial"/>
              </a:rPr>
              <a:t> </a:t>
            </a:r>
            <a:r>
              <a:rPr sz="700" i="1" spc="5" dirty="0">
                <a:solidFill>
                  <a:srgbClr val="171514"/>
                </a:solidFill>
                <a:latin typeface="Arial"/>
                <a:cs typeface="Arial"/>
              </a:rPr>
              <a:t>y</a:t>
            </a:r>
            <a:r>
              <a:rPr sz="700" i="1" spc="-5" dirty="0">
                <a:solidFill>
                  <a:srgbClr val="171514"/>
                </a:solidFill>
                <a:latin typeface="Arial"/>
                <a:cs typeface="Arial"/>
              </a:rPr>
              <a:t> </a:t>
            </a:r>
            <a:r>
              <a:rPr sz="700" i="1" spc="10" dirty="0">
                <a:solidFill>
                  <a:srgbClr val="171514"/>
                </a:solidFill>
                <a:latin typeface="Arial"/>
                <a:cs typeface="Arial"/>
              </a:rPr>
              <a:t>los</a:t>
            </a:r>
            <a:r>
              <a:rPr sz="700" i="1" dirty="0">
                <a:solidFill>
                  <a:srgbClr val="171514"/>
                </a:solidFill>
                <a:latin typeface="Arial"/>
                <a:cs typeface="Arial"/>
              </a:rPr>
              <a:t> </a:t>
            </a:r>
            <a:r>
              <a:rPr sz="700" i="1" spc="15" dirty="0">
                <a:solidFill>
                  <a:srgbClr val="171514"/>
                </a:solidFill>
                <a:latin typeface="Arial"/>
                <a:cs typeface="Arial"/>
              </a:rPr>
              <a:t>potenciales</a:t>
            </a:r>
            <a:r>
              <a:rPr sz="700" i="1" spc="-5" dirty="0">
                <a:solidFill>
                  <a:srgbClr val="171514"/>
                </a:solidFill>
                <a:latin typeface="Arial"/>
                <a:cs typeface="Arial"/>
              </a:rPr>
              <a:t> </a:t>
            </a:r>
            <a:r>
              <a:rPr sz="700" i="1" spc="20" dirty="0">
                <a:solidFill>
                  <a:srgbClr val="171514"/>
                </a:solidFill>
                <a:latin typeface="Arial"/>
                <a:cs typeface="Arial"/>
              </a:rPr>
              <a:t>de</a:t>
            </a:r>
            <a:r>
              <a:rPr sz="700" i="1" spc="-5" dirty="0">
                <a:solidFill>
                  <a:srgbClr val="171514"/>
                </a:solidFill>
                <a:latin typeface="Arial"/>
                <a:cs typeface="Arial"/>
              </a:rPr>
              <a:t> </a:t>
            </a:r>
            <a:r>
              <a:rPr sz="700" i="1" spc="20" dirty="0" err="1">
                <a:solidFill>
                  <a:srgbClr val="171514"/>
                </a:solidFill>
                <a:latin typeface="Arial"/>
                <a:cs typeface="Arial"/>
              </a:rPr>
              <a:t>superficie</a:t>
            </a:r>
            <a:r>
              <a:rPr sz="700" i="1" spc="-5" dirty="0">
                <a:solidFill>
                  <a:srgbClr val="171514"/>
                </a:solidFill>
                <a:latin typeface="Arial"/>
                <a:cs typeface="Arial"/>
              </a:rPr>
              <a:t> </a:t>
            </a:r>
            <a:r>
              <a:rPr sz="700" i="1" spc="20" dirty="0" smtClean="0">
                <a:solidFill>
                  <a:srgbClr val="171514"/>
                </a:solidFill>
                <a:latin typeface="Arial"/>
                <a:cs typeface="Arial"/>
              </a:rPr>
              <a:t>de</a:t>
            </a:r>
            <a:r>
              <a:rPr lang="es-ES" sz="700" i="1" spc="20" dirty="0" smtClean="0">
                <a:solidFill>
                  <a:srgbClr val="171514"/>
                </a:solidFill>
                <a:latin typeface="Arial"/>
                <a:cs typeface="Arial"/>
              </a:rPr>
              <a:t> </a:t>
            </a:r>
            <a:r>
              <a:rPr sz="700" i="1" spc="30" dirty="0" err="1" smtClean="0">
                <a:solidFill>
                  <a:srgbClr val="171514"/>
                </a:solidFill>
                <a:latin typeface="Arial"/>
                <a:cs typeface="Arial"/>
              </a:rPr>
              <a:t>tierra</a:t>
            </a:r>
            <a:r>
              <a:rPr sz="700" i="1" spc="-15" dirty="0" smtClean="0">
                <a:solidFill>
                  <a:srgbClr val="171514"/>
                </a:solidFill>
                <a:latin typeface="Arial"/>
                <a:cs typeface="Arial"/>
              </a:rPr>
              <a:t> </a:t>
            </a:r>
            <a:r>
              <a:rPr sz="700" i="1" spc="20" dirty="0">
                <a:solidFill>
                  <a:srgbClr val="171514"/>
                </a:solidFill>
                <a:latin typeface="Arial"/>
                <a:cs typeface="Arial"/>
              </a:rPr>
              <a:t>de</a:t>
            </a:r>
            <a:r>
              <a:rPr sz="700" i="1" spc="-15" dirty="0">
                <a:solidFill>
                  <a:srgbClr val="171514"/>
                </a:solidFill>
                <a:latin typeface="Arial"/>
                <a:cs typeface="Arial"/>
              </a:rPr>
              <a:t> </a:t>
            </a:r>
            <a:r>
              <a:rPr sz="700" i="1" spc="40" dirty="0">
                <a:solidFill>
                  <a:srgbClr val="171514"/>
                </a:solidFill>
                <a:latin typeface="Arial"/>
                <a:cs typeface="Arial"/>
              </a:rPr>
              <a:t>un</a:t>
            </a:r>
            <a:r>
              <a:rPr sz="700" i="1" spc="-15" dirty="0">
                <a:solidFill>
                  <a:srgbClr val="171514"/>
                </a:solidFill>
                <a:latin typeface="Arial"/>
                <a:cs typeface="Arial"/>
              </a:rPr>
              <a:t> </a:t>
            </a:r>
            <a:r>
              <a:rPr sz="700" i="1" spc="15" dirty="0">
                <a:solidFill>
                  <a:srgbClr val="171514"/>
                </a:solidFill>
                <a:latin typeface="Arial"/>
                <a:cs typeface="Arial"/>
              </a:rPr>
              <a:t>sistema</a:t>
            </a:r>
            <a:r>
              <a:rPr sz="700" i="1" spc="-15" dirty="0">
                <a:solidFill>
                  <a:srgbClr val="171514"/>
                </a:solidFill>
                <a:latin typeface="Arial"/>
                <a:cs typeface="Arial"/>
              </a:rPr>
              <a:t> </a:t>
            </a:r>
            <a:r>
              <a:rPr sz="700" i="1" spc="20" dirty="0">
                <a:solidFill>
                  <a:srgbClr val="171514"/>
                </a:solidFill>
                <a:latin typeface="Arial"/>
                <a:cs typeface="Arial"/>
              </a:rPr>
              <a:t>de</a:t>
            </a:r>
            <a:r>
              <a:rPr sz="700" i="1" spc="-15" dirty="0">
                <a:solidFill>
                  <a:srgbClr val="171514"/>
                </a:solidFill>
                <a:latin typeface="Arial"/>
                <a:cs typeface="Arial"/>
              </a:rPr>
              <a:t> </a:t>
            </a:r>
            <a:r>
              <a:rPr sz="700" i="1" spc="20" dirty="0">
                <a:solidFill>
                  <a:srgbClr val="171514"/>
                </a:solidFill>
                <a:latin typeface="Arial"/>
                <a:cs typeface="Arial"/>
              </a:rPr>
              <a:t>puesta</a:t>
            </a:r>
            <a:r>
              <a:rPr sz="700" i="1" spc="-15" dirty="0">
                <a:solidFill>
                  <a:srgbClr val="171514"/>
                </a:solidFill>
                <a:latin typeface="Arial"/>
                <a:cs typeface="Arial"/>
              </a:rPr>
              <a:t> </a:t>
            </a:r>
            <a:r>
              <a:rPr sz="700" i="1" dirty="0">
                <a:solidFill>
                  <a:srgbClr val="171514"/>
                </a:solidFill>
                <a:latin typeface="Arial"/>
                <a:cs typeface="Arial"/>
              </a:rPr>
              <a:t>a</a:t>
            </a:r>
            <a:r>
              <a:rPr sz="700" i="1" spc="-15" dirty="0">
                <a:solidFill>
                  <a:srgbClr val="171514"/>
                </a:solidFill>
                <a:latin typeface="Arial"/>
                <a:cs typeface="Arial"/>
              </a:rPr>
              <a:t> </a:t>
            </a:r>
            <a:r>
              <a:rPr sz="700" i="1" dirty="0">
                <a:solidFill>
                  <a:srgbClr val="171514"/>
                </a:solidFill>
                <a:latin typeface="Arial"/>
                <a:cs typeface="Arial"/>
              </a:rPr>
              <a:t>tierra,</a:t>
            </a:r>
            <a:r>
              <a:rPr sz="700" dirty="0">
                <a:solidFill>
                  <a:srgbClr val="171514"/>
                </a:solidFill>
                <a:latin typeface="Microsoft Sans Serif"/>
                <a:cs typeface="Microsoft Sans Serif"/>
              </a:rPr>
              <a:t>IEEE</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81-2012.</a:t>
            </a:r>
            <a:endParaRPr sz="700" dirty="0">
              <a:latin typeface="Microsoft Sans Serif"/>
              <a:cs typeface="Microsoft Sans Serif"/>
            </a:endParaRPr>
          </a:p>
          <a:p>
            <a:pPr marL="185420" indent="-173355">
              <a:spcBef>
                <a:spcPts val="170"/>
              </a:spcBef>
              <a:buSzPct val="86666"/>
              <a:buFont typeface="Microsoft Sans Serif"/>
              <a:buAutoNum type="arabicPlain" startAt="17"/>
              <a:tabLst>
                <a:tab pos="186055" algn="l"/>
              </a:tabLst>
            </a:pPr>
            <a:r>
              <a:rPr sz="750" i="1" spc="15" dirty="0">
                <a:solidFill>
                  <a:srgbClr val="171514"/>
                </a:solidFill>
                <a:latin typeface="Arial"/>
                <a:cs typeface="Arial"/>
              </a:rPr>
              <a:t>Instalaciones</a:t>
            </a:r>
            <a:r>
              <a:rPr sz="750" i="1" spc="-10" dirty="0">
                <a:solidFill>
                  <a:srgbClr val="171514"/>
                </a:solidFill>
                <a:latin typeface="Arial"/>
                <a:cs typeface="Arial"/>
              </a:rPr>
              <a:t> </a:t>
            </a:r>
            <a:r>
              <a:rPr sz="750" i="1" spc="5" dirty="0">
                <a:solidFill>
                  <a:srgbClr val="171514"/>
                </a:solidFill>
                <a:latin typeface="Arial"/>
                <a:cs typeface="Arial"/>
              </a:rPr>
              <a:t>Eléctricas</a:t>
            </a:r>
            <a:r>
              <a:rPr sz="750" i="1" spc="-5" dirty="0">
                <a:solidFill>
                  <a:srgbClr val="171514"/>
                </a:solidFill>
                <a:latin typeface="Arial"/>
                <a:cs typeface="Arial"/>
              </a:rPr>
              <a:t> </a:t>
            </a:r>
            <a:r>
              <a:rPr sz="750" i="1" spc="25" dirty="0">
                <a:solidFill>
                  <a:srgbClr val="171514"/>
                </a:solidFill>
                <a:latin typeface="Arial"/>
                <a:cs typeface="Arial"/>
              </a:rPr>
              <a:t>de</a:t>
            </a:r>
            <a:r>
              <a:rPr sz="750" i="1" spc="-5" dirty="0">
                <a:solidFill>
                  <a:srgbClr val="171514"/>
                </a:solidFill>
                <a:latin typeface="Arial"/>
                <a:cs typeface="Arial"/>
              </a:rPr>
              <a:t> </a:t>
            </a:r>
            <a:r>
              <a:rPr sz="750" i="1" spc="5" dirty="0">
                <a:solidFill>
                  <a:srgbClr val="171514"/>
                </a:solidFill>
                <a:latin typeface="Arial"/>
                <a:cs typeface="Arial"/>
              </a:rPr>
              <a:t>Baja</a:t>
            </a:r>
            <a:r>
              <a:rPr sz="750" i="1" spc="-10" dirty="0">
                <a:solidFill>
                  <a:srgbClr val="171514"/>
                </a:solidFill>
                <a:latin typeface="Arial"/>
                <a:cs typeface="Arial"/>
              </a:rPr>
              <a:t> </a:t>
            </a:r>
            <a:r>
              <a:rPr sz="750" i="1" spc="15" dirty="0">
                <a:solidFill>
                  <a:srgbClr val="171514"/>
                </a:solidFill>
                <a:latin typeface="Arial"/>
                <a:cs typeface="Arial"/>
              </a:rPr>
              <a:t>Tensión</a:t>
            </a:r>
            <a:r>
              <a:rPr sz="750" i="1" spc="-5" dirty="0">
                <a:solidFill>
                  <a:srgbClr val="171514"/>
                </a:solidFill>
                <a:latin typeface="Arial"/>
                <a:cs typeface="Arial"/>
              </a:rPr>
              <a:t> </a:t>
            </a:r>
            <a:r>
              <a:rPr sz="750" i="1" spc="-10" dirty="0">
                <a:solidFill>
                  <a:srgbClr val="171514"/>
                </a:solidFill>
                <a:latin typeface="Arial"/>
                <a:cs typeface="Arial"/>
              </a:rPr>
              <a:t>-</a:t>
            </a:r>
            <a:r>
              <a:rPr sz="750" i="1" spc="-5" dirty="0">
                <a:solidFill>
                  <a:srgbClr val="171514"/>
                </a:solidFill>
                <a:latin typeface="Arial"/>
                <a:cs typeface="Arial"/>
              </a:rPr>
              <a:t> </a:t>
            </a:r>
            <a:r>
              <a:rPr sz="750" i="1" spc="15" dirty="0">
                <a:solidFill>
                  <a:srgbClr val="171514"/>
                </a:solidFill>
                <a:latin typeface="Arial"/>
                <a:cs typeface="Arial"/>
              </a:rPr>
              <a:t>Parte</a:t>
            </a:r>
            <a:r>
              <a:rPr sz="750" i="1" spc="-5" dirty="0">
                <a:solidFill>
                  <a:srgbClr val="171514"/>
                </a:solidFill>
                <a:latin typeface="Arial"/>
                <a:cs typeface="Arial"/>
              </a:rPr>
              <a:t> </a:t>
            </a:r>
            <a:r>
              <a:rPr sz="750" i="1" dirty="0">
                <a:solidFill>
                  <a:srgbClr val="171514"/>
                </a:solidFill>
                <a:latin typeface="Arial"/>
                <a:cs typeface="Arial"/>
              </a:rPr>
              <a:t>5:</a:t>
            </a:r>
            <a:r>
              <a:rPr sz="750" i="1" spc="-10" dirty="0">
                <a:solidFill>
                  <a:srgbClr val="171514"/>
                </a:solidFill>
                <a:latin typeface="Arial"/>
                <a:cs typeface="Arial"/>
              </a:rPr>
              <a:t> </a:t>
            </a:r>
            <a:r>
              <a:rPr sz="750" i="1" dirty="0">
                <a:solidFill>
                  <a:srgbClr val="171514"/>
                </a:solidFill>
                <a:latin typeface="Arial"/>
                <a:cs typeface="Arial"/>
              </a:rPr>
              <a:t>Selección</a:t>
            </a:r>
            <a:r>
              <a:rPr sz="750" i="1" spc="-5" dirty="0">
                <a:solidFill>
                  <a:srgbClr val="171514"/>
                </a:solidFill>
                <a:latin typeface="Arial"/>
                <a:cs typeface="Arial"/>
              </a:rPr>
              <a:t> </a:t>
            </a:r>
            <a:r>
              <a:rPr sz="750" i="1" spc="5" dirty="0">
                <a:solidFill>
                  <a:srgbClr val="171514"/>
                </a:solidFill>
                <a:latin typeface="Arial"/>
                <a:cs typeface="Arial"/>
              </a:rPr>
              <a:t>y</a:t>
            </a:r>
            <a:r>
              <a:rPr sz="750" i="1" spc="-5" dirty="0">
                <a:solidFill>
                  <a:srgbClr val="171514"/>
                </a:solidFill>
                <a:latin typeface="Arial"/>
                <a:cs typeface="Arial"/>
              </a:rPr>
              <a:t> </a:t>
            </a:r>
            <a:r>
              <a:rPr sz="750" i="1" spc="30" dirty="0">
                <a:solidFill>
                  <a:srgbClr val="171514"/>
                </a:solidFill>
                <a:latin typeface="Arial"/>
                <a:cs typeface="Arial"/>
              </a:rPr>
              <a:t>Montaje</a:t>
            </a:r>
            <a:r>
              <a:rPr sz="750" i="1" spc="-10" dirty="0">
                <a:solidFill>
                  <a:srgbClr val="171514"/>
                </a:solidFill>
                <a:latin typeface="Arial"/>
                <a:cs typeface="Arial"/>
              </a:rPr>
              <a:t> </a:t>
            </a:r>
            <a:r>
              <a:rPr sz="750" i="1" spc="25" dirty="0">
                <a:solidFill>
                  <a:srgbClr val="171514"/>
                </a:solidFill>
                <a:latin typeface="Arial"/>
                <a:cs typeface="Arial"/>
              </a:rPr>
              <a:t>de</a:t>
            </a:r>
            <a:r>
              <a:rPr sz="750" i="1" spc="-5" dirty="0">
                <a:solidFill>
                  <a:srgbClr val="171514"/>
                </a:solidFill>
                <a:latin typeface="Arial"/>
                <a:cs typeface="Arial"/>
              </a:rPr>
              <a:t> </a:t>
            </a:r>
            <a:r>
              <a:rPr sz="750" i="1" spc="10" dirty="0">
                <a:solidFill>
                  <a:srgbClr val="171514"/>
                </a:solidFill>
                <a:latin typeface="Arial"/>
                <a:cs typeface="Arial"/>
              </a:rPr>
              <a:t>Equipos</a:t>
            </a:r>
            <a:r>
              <a:rPr sz="750" i="1" spc="-5" dirty="0">
                <a:solidFill>
                  <a:srgbClr val="171514"/>
                </a:solidFill>
                <a:latin typeface="Arial"/>
                <a:cs typeface="Arial"/>
              </a:rPr>
              <a:t> </a:t>
            </a:r>
            <a:r>
              <a:rPr sz="750" i="1" spc="5" dirty="0">
                <a:solidFill>
                  <a:srgbClr val="171514"/>
                </a:solidFill>
                <a:latin typeface="Arial"/>
                <a:cs typeface="Arial"/>
              </a:rPr>
              <a:t>Eléctricos</a:t>
            </a:r>
            <a:endParaRPr sz="750" dirty="0">
              <a:latin typeface="Arial"/>
              <a:cs typeface="Arial"/>
            </a:endParaRPr>
          </a:p>
          <a:p>
            <a:pPr marL="12700" marR="454025" indent="228600">
              <a:lnSpc>
                <a:spcPct val="117100"/>
              </a:lnSpc>
              <a:spcBef>
                <a:spcPts val="5"/>
              </a:spcBef>
            </a:pPr>
            <a:r>
              <a:rPr sz="750" i="1" spc="-10" dirty="0">
                <a:solidFill>
                  <a:srgbClr val="171514"/>
                </a:solidFill>
                <a:latin typeface="Arial"/>
                <a:cs typeface="Arial"/>
              </a:rPr>
              <a:t>- </a:t>
            </a:r>
            <a:r>
              <a:rPr sz="750" i="1" spc="20" dirty="0">
                <a:solidFill>
                  <a:srgbClr val="171514"/>
                </a:solidFill>
                <a:latin typeface="Arial"/>
                <a:cs typeface="Arial"/>
              </a:rPr>
              <a:t>Arreglos</a:t>
            </a:r>
            <a:r>
              <a:rPr sz="750" i="1" spc="-10" dirty="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spc="5" dirty="0">
                <a:solidFill>
                  <a:srgbClr val="171514"/>
                </a:solidFill>
                <a:latin typeface="Arial"/>
                <a:cs typeface="Arial"/>
              </a:rPr>
              <a:t>Puesta</a:t>
            </a:r>
            <a:r>
              <a:rPr sz="750" i="1" spc="-5" dirty="0">
                <a:solidFill>
                  <a:srgbClr val="171514"/>
                </a:solidFill>
                <a:latin typeface="Arial"/>
                <a:cs typeface="Arial"/>
              </a:rPr>
              <a:t> </a:t>
            </a:r>
            <a:r>
              <a:rPr sz="750" i="1" dirty="0">
                <a:solidFill>
                  <a:srgbClr val="171514"/>
                </a:solidFill>
                <a:latin typeface="Arial"/>
                <a:cs typeface="Arial"/>
              </a:rPr>
              <a:t>a</a:t>
            </a:r>
            <a:r>
              <a:rPr sz="750" i="1" spc="-10" dirty="0">
                <a:solidFill>
                  <a:srgbClr val="171514"/>
                </a:solidFill>
                <a:latin typeface="Arial"/>
                <a:cs typeface="Arial"/>
              </a:rPr>
              <a:t> </a:t>
            </a:r>
            <a:r>
              <a:rPr sz="750" i="1" spc="15" dirty="0">
                <a:solidFill>
                  <a:srgbClr val="171514"/>
                </a:solidFill>
                <a:latin typeface="Arial"/>
                <a:cs typeface="Arial"/>
              </a:rPr>
              <a:t>Tierra</a:t>
            </a:r>
            <a:r>
              <a:rPr sz="750" i="1" spc="-10" dirty="0">
                <a:solidFill>
                  <a:srgbClr val="171514"/>
                </a:solidFill>
                <a:latin typeface="Arial"/>
                <a:cs typeface="Arial"/>
              </a:rPr>
              <a:t> </a:t>
            </a:r>
            <a:r>
              <a:rPr sz="750" i="1" spc="5" dirty="0">
                <a:solidFill>
                  <a:srgbClr val="171514"/>
                </a:solidFill>
                <a:latin typeface="Arial"/>
                <a:cs typeface="Arial"/>
              </a:rPr>
              <a:t>y</a:t>
            </a:r>
            <a:r>
              <a:rPr sz="750" i="1" spc="-5" dirty="0">
                <a:solidFill>
                  <a:srgbClr val="171514"/>
                </a:solidFill>
                <a:latin typeface="Arial"/>
                <a:cs typeface="Arial"/>
              </a:rPr>
              <a:t> </a:t>
            </a:r>
            <a:r>
              <a:rPr sz="750" i="1" spc="20" dirty="0">
                <a:solidFill>
                  <a:srgbClr val="171514"/>
                </a:solidFill>
                <a:latin typeface="Arial"/>
                <a:cs typeface="Arial"/>
              </a:rPr>
              <a:t>Conductores</a:t>
            </a:r>
            <a:r>
              <a:rPr sz="750" i="1" spc="-10" dirty="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spc="15" dirty="0">
                <a:solidFill>
                  <a:srgbClr val="171514"/>
                </a:solidFill>
                <a:latin typeface="Arial"/>
                <a:cs typeface="Arial"/>
              </a:rPr>
              <a:t>Protección</a:t>
            </a:r>
            <a:r>
              <a:rPr sz="750" spc="1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35" dirty="0">
                <a:solidFill>
                  <a:srgbClr val="171514"/>
                </a:solidFill>
                <a:latin typeface="Microsoft Sans Serif"/>
                <a:cs typeface="Microsoft Sans Serif"/>
              </a:rPr>
              <a:t>CEI</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60364-5-54,2011</a:t>
            </a:r>
            <a:r>
              <a:rPr sz="750" spc="5" dirty="0" smtClean="0">
                <a:solidFill>
                  <a:srgbClr val="171514"/>
                </a:solidFill>
                <a:latin typeface="Microsoft Sans Serif"/>
                <a:cs typeface="Microsoft Sans Serif"/>
              </a:rPr>
              <a:t>.</a:t>
            </a:r>
            <a:r>
              <a:rPr lang="es-ES" sz="750" spc="5" dirty="0" smtClean="0">
                <a:solidFill>
                  <a:srgbClr val="171514"/>
                </a:solidFill>
                <a:latin typeface="Microsoft Sans Serif"/>
                <a:cs typeface="Microsoft Sans Serif"/>
              </a:rPr>
              <a:t> </a:t>
            </a:r>
            <a:r>
              <a:rPr sz="800" spc="20" dirty="0" smtClean="0">
                <a:solidFill>
                  <a:srgbClr val="171514"/>
                </a:solidFill>
                <a:latin typeface="Microsoft Sans Serif"/>
                <a:cs typeface="Microsoft Sans Serif"/>
              </a:rPr>
              <a:t>[</a:t>
            </a:r>
            <a:r>
              <a:rPr sz="800" spc="20" dirty="0">
                <a:solidFill>
                  <a:srgbClr val="171514"/>
                </a:solidFill>
                <a:latin typeface="Microsoft Sans Serif"/>
                <a:cs typeface="Microsoft Sans Serif"/>
              </a:rPr>
              <a:t>23]</a:t>
            </a:r>
            <a:r>
              <a:rPr sz="800" i="1" spc="20" dirty="0">
                <a:solidFill>
                  <a:srgbClr val="171514"/>
                </a:solidFill>
                <a:latin typeface="Arial"/>
                <a:cs typeface="Arial"/>
              </a:rPr>
              <a:t>Protección </a:t>
            </a:r>
            <a:r>
              <a:rPr sz="800" i="1" spc="30" dirty="0">
                <a:solidFill>
                  <a:srgbClr val="171514"/>
                </a:solidFill>
                <a:latin typeface="Arial"/>
                <a:cs typeface="Arial"/>
              </a:rPr>
              <a:t>contra </a:t>
            </a:r>
            <a:r>
              <a:rPr sz="800" i="1" spc="20" dirty="0">
                <a:solidFill>
                  <a:srgbClr val="171514"/>
                </a:solidFill>
                <a:latin typeface="Arial"/>
                <a:cs typeface="Arial"/>
              </a:rPr>
              <a:t>rayos,</a:t>
            </a:r>
            <a:r>
              <a:rPr sz="800" spc="20" dirty="0">
                <a:solidFill>
                  <a:srgbClr val="171514"/>
                </a:solidFill>
                <a:latin typeface="Microsoft Sans Serif"/>
                <a:cs typeface="Microsoft Sans Serif"/>
              </a:rPr>
              <a:t>Normas </a:t>
            </a:r>
            <a:r>
              <a:rPr sz="800" spc="25" dirty="0">
                <a:solidFill>
                  <a:srgbClr val="171514"/>
                </a:solidFill>
                <a:latin typeface="Microsoft Sans Serif"/>
                <a:cs typeface="Microsoft Sans Serif"/>
              </a:rPr>
              <a:t>británicas</a:t>
            </a:r>
            <a:r>
              <a:rPr sz="800" spc="25" dirty="0">
                <a:solidFill>
                  <a:srgbClr val="171514"/>
                </a:solidFill>
                <a:latin typeface="Microsoft Sans Serif"/>
                <a:cs typeface="Microsoft Sans Serif"/>
              </a:rPr>
              <a:t> </a:t>
            </a:r>
            <a:r>
              <a:rPr sz="800" spc="-55" dirty="0">
                <a:solidFill>
                  <a:srgbClr val="171514"/>
                </a:solidFill>
                <a:latin typeface="Microsoft Sans Serif"/>
                <a:cs typeface="Microsoft Sans Serif"/>
              </a:rPr>
              <a:t>BS</a:t>
            </a:r>
            <a:r>
              <a:rPr sz="800" spc="100" dirty="0">
                <a:solidFill>
                  <a:srgbClr val="171514"/>
                </a:solidFill>
                <a:latin typeface="Microsoft Sans Serif"/>
                <a:cs typeface="Microsoft Sans Serif"/>
              </a:rPr>
              <a:t> </a:t>
            </a:r>
            <a:r>
              <a:rPr sz="800" spc="-30" dirty="0">
                <a:solidFill>
                  <a:srgbClr val="171514"/>
                </a:solidFill>
                <a:latin typeface="Microsoft Sans Serif"/>
                <a:cs typeface="Microsoft Sans Serif"/>
              </a:rPr>
              <a:t>EN </a:t>
            </a:r>
            <a:r>
              <a:rPr sz="800" spc="5" dirty="0">
                <a:solidFill>
                  <a:srgbClr val="171514"/>
                </a:solidFill>
                <a:latin typeface="Microsoft Sans Serif"/>
                <a:cs typeface="Microsoft Sans Serif"/>
              </a:rPr>
              <a:t>62305: 2010</a:t>
            </a:r>
            <a:r>
              <a:rPr sz="800" spc="5" dirty="0" smtClean="0">
                <a:solidFill>
                  <a:srgbClr val="171514"/>
                </a:solidFill>
                <a:latin typeface="Microsoft Sans Serif"/>
                <a:cs typeface="Microsoft Sans Serif"/>
              </a:rPr>
              <a:t>.</a:t>
            </a:r>
            <a:r>
              <a:rPr lang="es-ES" sz="800" spc="5" dirty="0" smtClean="0">
                <a:solidFill>
                  <a:srgbClr val="171514"/>
                </a:solidFill>
                <a:latin typeface="Microsoft Sans Serif"/>
                <a:cs typeface="Microsoft Sans Serif"/>
              </a:rPr>
              <a:t> </a:t>
            </a:r>
            <a:r>
              <a:rPr sz="750" spc="20" dirty="0" smtClean="0">
                <a:solidFill>
                  <a:srgbClr val="171514"/>
                </a:solidFill>
                <a:latin typeface="Microsoft Sans Serif"/>
                <a:cs typeface="Microsoft Sans Serif"/>
              </a:rPr>
              <a:t>[</a:t>
            </a:r>
            <a:r>
              <a:rPr sz="750" spc="20" dirty="0">
                <a:solidFill>
                  <a:srgbClr val="171514"/>
                </a:solidFill>
                <a:latin typeface="Microsoft Sans Serif"/>
                <a:cs typeface="Microsoft Sans Serif"/>
              </a:rPr>
              <a:t>24]</a:t>
            </a:r>
            <a:r>
              <a:rPr sz="750" i="1" spc="20" dirty="0">
                <a:solidFill>
                  <a:srgbClr val="171514"/>
                </a:solidFill>
                <a:latin typeface="Arial"/>
                <a:cs typeface="Arial"/>
              </a:rPr>
              <a:t>Protección </a:t>
            </a:r>
            <a:r>
              <a:rPr sz="750" i="1" spc="25" dirty="0">
                <a:solidFill>
                  <a:srgbClr val="171514"/>
                </a:solidFill>
                <a:latin typeface="Arial"/>
                <a:cs typeface="Arial"/>
              </a:rPr>
              <a:t>de </a:t>
            </a:r>
            <a:r>
              <a:rPr sz="750" i="1" spc="15" dirty="0">
                <a:solidFill>
                  <a:srgbClr val="171514"/>
                </a:solidFill>
                <a:latin typeface="Arial"/>
                <a:cs typeface="Arial"/>
              </a:rPr>
              <a:t>Estructuras </a:t>
            </a:r>
            <a:r>
              <a:rPr sz="750" i="1" spc="30" dirty="0">
                <a:solidFill>
                  <a:srgbClr val="171514"/>
                </a:solidFill>
                <a:latin typeface="Arial"/>
                <a:cs typeface="Arial"/>
              </a:rPr>
              <a:t>contra </a:t>
            </a:r>
            <a:r>
              <a:rPr sz="750" i="1" spc="15" dirty="0">
                <a:solidFill>
                  <a:srgbClr val="171514"/>
                </a:solidFill>
                <a:latin typeface="Arial"/>
                <a:cs typeface="Arial"/>
              </a:rPr>
              <a:t>el </a:t>
            </a:r>
            <a:r>
              <a:rPr sz="750" i="1" spc="-10" dirty="0">
                <a:solidFill>
                  <a:srgbClr val="171514"/>
                </a:solidFill>
                <a:latin typeface="Arial"/>
                <a:cs typeface="Arial"/>
              </a:rPr>
              <a:t>Rayo</a:t>
            </a:r>
            <a:r>
              <a:rPr sz="750" spc="-10" dirty="0">
                <a:solidFill>
                  <a:srgbClr val="171514"/>
                </a:solidFill>
                <a:latin typeface="Microsoft Sans Serif"/>
                <a:cs typeface="Microsoft Sans Serif"/>
              </a:rPr>
              <a:t>, </a:t>
            </a:r>
            <a:r>
              <a:rPr sz="750" spc="10" dirty="0">
                <a:solidFill>
                  <a:srgbClr val="171514"/>
                </a:solidFill>
                <a:latin typeface="Microsoft Sans Serif"/>
                <a:cs typeface="Microsoft Sans Serif"/>
              </a:rPr>
              <a:t>Partes</a:t>
            </a:r>
            <a:r>
              <a:rPr sz="750" spc="10" dirty="0">
                <a:solidFill>
                  <a:srgbClr val="171514"/>
                </a:solidFill>
                <a:latin typeface="Microsoft Sans Serif"/>
                <a:cs typeface="Microsoft Sans Serif"/>
              </a:rPr>
              <a:t> </a:t>
            </a:r>
            <a:r>
              <a:rPr sz="750" spc="40" dirty="0">
                <a:solidFill>
                  <a:srgbClr val="171514"/>
                </a:solidFill>
                <a:latin typeface="Microsoft Sans Serif"/>
                <a:cs typeface="Microsoft Sans Serif"/>
              </a:rPr>
              <a:t>1–4, </a:t>
            </a:r>
            <a:r>
              <a:rPr sz="750" spc="-35" dirty="0">
                <a:solidFill>
                  <a:srgbClr val="171514"/>
                </a:solidFill>
                <a:latin typeface="Microsoft Sans Serif"/>
                <a:cs typeface="Microsoft Sans Serif"/>
              </a:rPr>
              <a:t>IEC </a:t>
            </a:r>
            <a:r>
              <a:rPr sz="750" spc="5" dirty="0">
                <a:solidFill>
                  <a:srgbClr val="171514"/>
                </a:solidFill>
                <a:latin typeface="Microsoft Sans Serif"/>
                <a:cs typeface="Microsoft Sans Serif"/>
              </a:rPr>
              <a:t>62305, 2010</a:t>
            </a:r>
            <a:r>
              <a:rPr sz="750" spc="5" dirty="0" smtClean="0">
                <a:solidFill>
                  <a:srgbClr val="171514"/>
                </a:solidFill>
                <a:latin typeface="Microsoft Sans Serif"/>
                <a:cs typeface="Microsoft Sans Serif"/>
              </a:rPr>
              <a:t>.</a:t>
            </a:r>
            <a:r>
              <a:rPr lang="es-ES" sz="750" spc="5" dirty="0" smtClean="0">
                <a:solidFill>
                  <a:srgbClr val="171514"/>
                </a:solidFill>
                <a:latin typeface="Microsoft Sans Serif"/>
                <a:cs typeface="Microsoft Sans Serif"/>
              </a:rPr>
              <a:t> </a:t>
            </a:r>
            <a:r>
              <a:rPr sz="700" spc="15" dirty="0" smtClean="0">
                <a:solidFill>
                  <a:srgbClr val="171514"/>
                </a:solidFill>
                <a:latin typeface="Microsoft Sans Serif"/>
                <a:cs typeface="Microsoft Sans Serif"/>
              </a:rPr>
              <a:t>[</a:t>
            </a:r>
            <a:r>
              <a:rPr sz="700" spc="15" dirty="0">
                <a:solidFill>
                  <a:srgbClr val="171514"/>
                </a:solidFill>
                <a:latin typeface="Microsoft Sans Serif"/>
                <a:cs typeface="Microsoft Sans Serif"/>
              </a:rPr>
              <a:t>25]</a:t>
            </a:r>
            <a:r>
              <a:rPr sz="700" i="1" spc="15" dirty="0">
                <a:solidFill>
                  <a:srgbClr val="171514"/>
                </a:solidFill>
                <a:latin typeface="Arial"/>
                <a:cs typeface="Arial"/>
              </a:rPr>
              <a:t>Recomendaciones</a:t>
            </a:r>
            <a:r>
              <a:rPr sz="700" i="1" spc="-15" dirty="0">
                <a:solidFill>
                  <a:srgbClr val="171514"/>
                </a:solidFill>
                <a:latin typeface="Arial"/>
                <a:cs typeface="Arial"/>
              </a:rPr>
              <a:t> </a:t>
            </a:r>
            <a:r>
              <a:rPr sz="700" i="1" spc="25" dirty="0">
                <a:solidFill>
                  <a:srgbClr val="171514"/>
                </a:solidFill>
                <a:latin typeface="Arial"/>
                <a:cs typeface="Arial"/>
              </a:rPr>
              <a:t>para</a:t>
            </a:r>
            <a:r>
              <a:rPr sz="700" i="1" spc="-15" dirty="0">
                <a:solidFill>
                  <a:srgbClr val="171514"/>
                </a:solidFill>
                <a:latin typeface="Arial"/>
                <a:cs typeface="Arial"/>
              </a:rPr>
              <a:t> </a:t>
            </a:r>
            <a:r>
              <a:rPr sz="700" i="1" spc="10" dirty="0">
                <a:solidFill>
                  <a:srgbClr val="171514"/>
                </a:solidFill>
                <a:latin typeface="Arial"/>
                <a:cs typeface="Arial"/>
              </a:rPr>
              <a:t>la</a:t>
            </a:r>
            <a:r>
              <a:rPr sz="700" i="1" spc="-10" dirty="0">
                <a:solidFill>
                  <a:srgbClr val="171514"/>
                </a:solidFill>
                <a:latin typeface="Arial"/>
                <a:cs typeface="Arial"/>
              </a:rPr>
              <a:t> </a:t>
            </a:r>
            <a:r>
              <a:rPr sz="700" i="1" spc="15" dirty="0">
                <a:solidFill>
                  <a:srgbClr val="171514"/>
                </a:solidFill>
                <a:latin typeface="Arial"/>
                <a:cs typeface="Arial"/>
              </a:rPr>
              <a:t>Protección</a:t>
            </a:r>
            <a:r>
              <a:rPr sz="700" i="1" spc="-15"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15" dirty="0">
                <a:solidFill>
                  <a:srgbClr val="171514"/>
                </a:solidFill>
                <a:latin typeface="Arial"/>
                <a:cs typeface="Arial"/>
              </a:rPr>
              <a:t>Estructuras</a:t>
            </a:r>
            <a:r>
              <a:rPr sz="700" i="1" spc="-15" dirty="0">
                <a:solidFill>
                  <a:srgbClr val="171514"/>
                </a:solidFill>
                <a:latin typeface="Arial"/>
                <a:cs typeface="Arial"/>
              </a:rPr>
              <a:t> </a:t>
            </a:r>
            <a:r>
              <a:rPr sz="700" i="1" spc="30" dirty="0">
                <a:solidFill>
                  <a:srgbClr val="171514"/>
                </a:solidFill>
                <a:latin typeface="Arial"/>
                <a:cs typeface="Arial"/>
              </a:rPr>
              <a:t>contra</a:t>
            </a:r>
            <a:r>
              <a:rPr sz="700" i="1" spc="-10" dirty="0">
                <a:solidFill>
                  <a:srgbClr val="171514"/>
                </a:solidFill>
                <a:latin typeface="Arial"/>
                <a:cs typeface="Arial"/>
              </a:rPr>
              <a:t> Rayos</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a:t>
            </a:r>
            <a:r>
              <a:rPr sz="700" spc="-85" dirty="0">
                <a:solidFill>
                  <a:srgbClr val="171514"/>
                </a:solidFill>
                <a:latin typeface="Microsoft Sans Serif"/>
                <a:cs typeface="Microsoft Sans Serif"/>
              </a:rPr>
              <a:t>WJ</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Furse</a:t>
            </a:r>
            <a:r>
              <a:rPr sz="700" spc="-5" dirty="0">
                <a:solidFill>
                  <a:srgbClr val="171514"/>
                </a:solidFill>
                <a:latin typeface="Microsoft Sans Serif"/>
                <a:cs typeface="Microsoft Sans Serif"/>
              </a:rPr>
              <a:t> </a:t>
            </a:r>
            <a:r>
              <a:rPr sz="700" spc="45" dirty="0">
                <a:solidFill>
                  <a:srgbClr val="171514"/>
                </a:solidFill>
                <a:latin typeface="Microsoft Sans Serif"/>
                <a:cs typeface="Microsoft Sans Serif"/>
              </a:rPr>
              <a:t>&amp;</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Ltd.,</a:t>
            </a:r>
            <a:endParaRPr sz="700" dirty="0">
              <a:latin typeface="Microsoft Sans Serif"/>
              <a:cs typeface="Microsoft Sans Serif"/>
            </a:endParaRPr>
          </a:p>
          <a:p>
            <a:pPr marL="241300">
              <a:spcBef>
                <a:spcPts val="220"/>
              </a:spcBef>
            </a:pPr>
            <a:r>
              <a:rPr sz="700" spc="35" dirty="0">
                <a:solidFill>
                  <a:srgbClr val="171514"/>
                </a:solidFill>
                <a:latin typeface="Microsoft Sans Serif"/>
                <a:cs typeface="Microsoft Sans Serif"/>
              </a:rPr>
              <a:t>Nottingham,</a:t>
            </a:r>
            <a:r>
              <a:rPr sz="700" spc="-25" dirty="0">
                <a:solidFill>
                  <a:srgbClr val="171514"/>
                </a:solidFill>
                <a:latin typeface="Microsoft Sans Serif"/>
                <a:cs typeface="Microsoft Sans Serif"/>
              </a:rPr>
              <a:t> </a:t>
            </a:r>
            <a:r>
              <a:rPr sz="700" spc="5" dirty="0">
                <a:solidFill>
                  <a:srgbClr val="171514"/>
                </a:solidFill>
                <a:latin typeface="Microsoft Sans Serif"/>
                <a:cs typeface="Microsoft Sans Serif"/>
              </a:rPr>
              <a:t>Reino</a:t>
            </a:r>
            <a:r>
              <a:rPr sz="700" spc="-25" dirty="0">
                <a:solidFill>
                  <a:srgbClr val="171514"/>
                </a:solidFill>
                <a:latin typeface="Microsoft Sans Serif"/>
                <a:cs typeface="Microsoft Sans Serif"/>
              </a:rPr>
              <a:t> </a:t>
            </a:r>
            <a:r>
              <a:rPr sz="700" spc="20" dirty="0">
                <a:solidFill>
                  <a:srgbClr val="171514"/>
                </a:solidFill>
                <a:latin typeface="Microsoft Sans Serif"/>
                <a:cs typeface="Microsoft Sans Serif"/>
              </a:rPr>
              <a:t>Unido</a:t>
            </a:r>
            <a:r>
              <a:rPr sz="700" spc="20" dirty="0">
                <a:solidFill>
                  <a:srgbClr val="171514"/>
                </a:solidFill>
                <a:latin typeface="Microsoft Sans Serif"/>
                <a:cs typeface="Microsoft Sans Serif"/>
              </a:rPr>
              <a:t>.</a:t>
            </a:r>
            <a:endParaRPr sz="700" dirty="0">
              <a:latin typeface="Microsoft Sans Serif"/>
              <a:cs typeface="Microsoft Sans Serif"/>
            </a:endParaRPr>
          </a:p>
          <a:p>
            <a:pPr marL="162560" indent="-149860">
              <a:spcBef>
                <a:spcPts val="270"/>
              </a:spcBef>
              <a:buSzPct val="84615"/>
              <a:buFont typeface="Microsoft Sans Serif"/>
              <a:buAutoNum type="arabicPlain" startAt="26"/>
              <a:tabLst>
                <a:tab pos="163195" algn="l"/>
              </a:tabLst>
            </a:pPr>
            <a:r>
              <a:rPr sz="650" i="1" spc="20" dirty="0">
                <a:solidFill>
                  <a:srgbClr val="171514"/>
                </a:solidFill>
                <a:latin typeface="Arial"/>
                <a:cs typeface="Arial"/>
              </a:rPr>
              <a:t>Componentes</a:t>
            </a:r>
            <a:r>
              <a:rPr sz="650" i="1" spc="-15" dirty="0">
                <a:solidFill>
                  <a:srgbClr val="171514"/>
                </a:solidFill>
                <a:latin typeface="Arial"/>
                <a:cs typeface="Arial"/>
              </a:rPr>
              <a:t> </a:t>
            </a:r>
            <a:r>
              <a:rPr sz="650" i="1" spc="20" dirty="0">
                <a:solidFill>
                  <a:srgbClr val="171514"/>
                </a:solidFill>
                <a:latin typeface="Arial"/>
                <a:cs typeface="Arial"/>
              </a:rPr>
              <a:t>del</a:t>
            </a:r>
            <a:r>
              <a:rPr sz="650" i="1" spc="-10" dirty="0">
                <a:solidFill>
                  <a:srgbClr val="171514"/>
                </a:solidFill>
                <a:latin typeface="Arial"/>
                <a:cs typeface="Arial"/>
              </a:rPr>
              <a:t> </a:t>
            </a:r>
            <a:r>
              <a:rPr sz="650" i="1" spc="15" dirty="0">
                <a:solidFill>
                  <a:srgbClr val="171514"/>
                </a:solidFill>
                <a:latin typeface="Arial"/>
                <a:cs typeface="Arial"/>
              </a:rPr>
              <a:t>sistema</a:t>
            </a:r>
            <a:r>
              <a:rPr sz="650" i="1" spc="-10"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25" dirty="0">
                <a:solidFill>
                  <a:srgbClr val="171514"/>
                </a:solidFill>
                <a:latin typeface="Arial"/>
                <a:cs typeface="Arial"/>
              </a:rPr>
              <a:t>protección</a:t>
            </a:r>
            <a:r>
              <a:rPr sz="650" i="1" spc="-10" dirty="0">
                <a:solidFill>
                  <a:srgbClr val="171514"/>
                </a:solidFill>
                <a:latin typeface="Arial"/>
                <a:cs typeface="Arial"/>
              </a:rPr>
              <a:t> </a:t>
            </a:r>
            <a:r>
              <a:rPr sz="650" i="1" spc="25" dirty="0">
                <a:solidFill>
                  <a:srgbClr val="171514"/>
                </a:solidFill>
                <a:latin typeface="Arial"/>
                <a:cs typeface="Arial"/>
              </a:rPr>
              <a:t>contra</a:t>
            </a:r>
            <a:r>
              <a:rPr sz="650" i="1" spc="-10" dirty="0">
                <a:solidFill>
                  <a:srgbClr val="171514"/>
                </a:solidFill>
                <a:latin typeface="Arial"/>
                <a:cs typeface="Arial"/>
              </a:rPr>
              <a:t> </a:t>
            </a:r>
            <a:r>
              <a:rPr sz="650" i="1" spc="10" dirty="0">
                <a:solidFill>
                  <a:srgbClr val="171514"/>
                </a:solidFill>
                <a:latin typeface="Arial"/>
                <a:cs typeface="Arial"/>
              </a:rPr>
              <a:t>rayos</a:t>
            </a:r>
            <a:r>
              <a:rPr sz="650" spc="10"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Partes</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1–7,</a:t>
            </a:r>
            <a:r>
              <a:rPr sz="650" dirty="0">
                <a:solidFill>
                  <a:srgbClr val="171514"/>
                </a:solidFill>
                <a:latin typeface="Microsoft Sans Serif"/>
                <a:cs typeface="Microsoft Sans Serif"/>
              </a:rPr>
              <a:t> </a:t>
            </a:r>
            <a:r>
              <a:rPr sz="650" spc="-35" dirty="0">
                <a:solidFill>
                  <a:srgbClr val="171514"/>
                </a:solidFill>
                <a:latin typeface="Microsoft Sans Serif"/>
                <a:cs typeface="Microsoft Sans Serif"/>
              </a:rPr>
              <a:t>IEC</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62561,</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2017/2018.</a:t>
            </a:r>
            <a:endParaRPr sz="650" dirty="0">
              <a:latin typeface="Microsoft Sans Serif"/>
              <a:cs typeface="Microsoft Sans Serif"/>
            </a:endParaRPr>
          </a:p>
          <a:p>
            <a:pPr marL="184150" marR="140335" indent="-184150">
              <a:lnSpc>
                <a:spcPct val="135900"/>
              </a:lnSpc>
              <a:buAutoNum type="arabicPlain" startAt="26"/>
              <a:tabLst>
                <a:tab pos="184150" algn="l"/>
              </a:tabLst>
            </a:pPr>
            <a:r>
              <a:rPr sz="650" spc="5" dirty="0">
                <a:solidFill>
                  <a:srgbClr val="171514"/>
                </a:solidFill>
                <a:latin typeface="Microsoft Sans Serif"/>
                <a:cs typeface="Microsoft Sans Serif"/>
              </a:rPr>
              <a:t>TM</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Kovacic,</a:t>
            </a:r>
            <a:r>
              <a:rPr sz="650" i="1" spc="5" dirty="0">
                <a:solidFill>
                  <a:srgbClr val="171514"/>
                </a:solidFill>
                <a:latin typeface="Arial"/>
                <a:cs typeface="Arial"/>
              </a:rPr>
              <a:t>Seguridad</a:t>
            </a:r>
            <a:r>
              <a:rPr sz="650" i="1" spc="-10" dirty="0">
                <a:solidFill>
                  <a:srgbClr val="171514"/>
                </a:solidFill>
                <a:latin typeface="Arial"/>
                <a:cs typeface="Arial"/>
              </a:rPr>
              <a:t> </a:t>
            </a:r>
            <a:r>
              <a:rPr sz="650" i="1" spc="-40" dirty="0">
                <a:solidFill>
                  <a:srgbClr val="171514"/>
                </a:solidFill>
                <a:latin typeface="Arial"/>
                <a:cs typeface="Arial"/>
              </a:rPr>
              <a:t>ELECTRICA</a:t>
            </a:r>
            <a:r>
              <a:rPr sz="650" spc="-40" dirty="0">
                <a:solidFill>
                  <a:srgbClr val="171514"/>
                </a:solidFill>
                <a:latin typeface="Microsoft Sans Serif"/>
                <a:cs typeface="Microsoft Sans Serif"/>
              </a:rPr>
              <a:t>,</a:t>
            </a:r>
            <a:r>
              <a:rPr sz="650" spc="5" dirty="0">
                <a:solidFill>
                  <a:srgbClr val="171514"/>
                </a:solidFill>
                <a:latin typeface="Microsoft Sans Serif"/>
                <a:cs typeface="Microsoft Sans Serif"/>
              </a:rPr>
              <a:t> Sociedad</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Estadounidense</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5" dirty="0">
                <a:solidFill>
                  <a:srgbClr val="171514"/>
                </a:solidFill>
                <a:latin typeface="Microsoft Sans Serif"/>
                <a:cs typeface="Microsoft Sans Serif"/>
              </a:rPr>
              <a:t>Ingenieros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Seguridad</a:t>
            </a:r>
            <a:r>
              <a:rPr sz="650" spc="1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5" dirty="0">
                <a:solidFill>
                  <a:srgbClr val="171514"/>
                </a:solidFill>
                <a:latin typeface="Microsoft Sans Serif"/>
                <a:cs typeface="Microsoft Sans Serif"/>
              </a:rPr>
              <a:t>Des</a:t>
            </a:r>
            <a:r>
              <a:rPr sz="650" dirty="0">
                <a:solidFill>
                  <a:srgbClr val="171514"/>
                </a:solidFill>
                <a:latin typeface="Microsoft Sans Serif"/>
                <a:cs typeface="Microsoft Sans Serif"/>
              </a:rPr>
              <a:t> Plaines</a:t>
            </a:r>
            <a:r>
              <a:rPr sz="650" dirty="0" smtClean="0">
                <a:solidFill>
                  <a:srgbClr val="171514"/>
                </a:solidFill>
                <a:latin typeface="Microsoft Sans Serif"/>
                <a:cs typeface="Microsoft Sans Serif"/>
              </a:rPr>
              <a:t>,</a:t>
            </a:r>
            <a:r>
              <a:rPr lang="es-ES" sz="650" dirty="0" smtClean="0">
                <a:solidFill>
                  <a:srgbClr val="171514"/>
                </a:solidFill>
                <a:latin typeface="Microsoft Sans Serif"/>
                <a:cs typeface="Microsoft Sans Serif"/>
              </a:rPr>
              <a:t> </a:t>
            </a:r>
            <a:r>
              <a:rPr sz="650" spc="15" dirty="0" smtClean="0">
                <a:solidFill>
                  <a:srgbClr val="171514"/>
                </a:solidFill>
                <a:latin typeface="Microsoft Sans Serif"/>
                <a:cs typeface="Microsoft Sans Serif"/>
              </a:rPr>
              <a:t>Illinois</a:t>
            </a:r>
            <a:r>
              <a:rPr sz="650" spc="15" dirty="0">
                <a:solidFill>
                  <a:srgbClr val="171514"/>
                </a:solidFill>
                <a:latin typeface="Microsoft Sans Serif"/>
                <a:cs typeface="Microsoft Sans Serif"/>
              </a:rPr>
              <a:t>,</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2001.</a:t>
            </a:r>
            <a:endParaRPr sz="650" dirty="0">
              <a:latin typeface="Microsoft Sans Serif"/>
              <a:cs typeface="Microsoft Sans Serif"/>
            </a:endParaRPr>
          </a:p>
          <a:p>
            <a:pPr marL="209550" indent="-197485">
              <a:spcBef>
                <a:spcPts val="180"/>
              </a:spcBef>
              <a:buAutoNum type="arabicPlain" startAt="26"/>
              <a:tabLst>
                <a:tab pos="210185" algn="l"/>
              </a:tabLst>
            </a:pPr>
            <a:r>
              <a:rPr sz="750" spc="-65" dirty="0">
                <a:solidFill>
                  <a:srgbClr val="171514"/>
                </a:solidFill>
                <a:latin typeface="Microsoft Sans Serif"/>
                <a:cs typeface="Microsoft Sans Serif"/>
              </a:rPr>
              <a:t>RP</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O'Riley,</a:t>
            </a:r>
            <a:r>
              <a:rPr sz="750" i="1" dirty="0">
                <a:solidFill>
                  <a:srgbClr val="171514"/>
                </a:solidFill>
                <a:latin typeface="Arial"/>
                <a:cs typeface="Arial"/>
              </a:rPr>
              <a:t>Puesta</a:t>
            </a:r>
            <a:r>
              <a:rPr sz="750" i="1" spc="-5" dirty="0">
                <a:solidFill>
                  <a:srgbClr val="171514"/>
                </a:solidFill>
                <a:latin typeface="Arial"/>
                <a:cs typeface="Arial"/>
              </a:rPr>
              <a:t> </a:t>
            </a:r>
            <a:r>
              <a:rPr sz="750" i="1" dirty="0">
                <a:solidFill>
                  <a:srgbClr val="171514"/>
                </a:solidFill>
                <a:latin typeface="Arial"/>
                <a:cs typeface="Arial"/>
              </a:rPr>
              <a:t>a </a:t>
            </a:r>
            <a:r>
              <a:rPr sz="750" i="1" spc="35" dirty="0">
                <a:solidFill>
                  <a:srgbClr val="171514"/>
                </a:solidFill>
                <a:latin typeface="Arial"/>
                <a:cs typeface="Arial"/>
              </a:rPr>
              <a:t>tierra</a:t>
            </a:r>
            <a:r>
              <a:rPr sz="750" i="1" spc="-5" dirty="0">
                <a:solidFill>
                  <a:srgbClr val="171514"/>
                </a:solidFill>
                <a:latin typeface="Arial"/>
                <a:cs typeface="Arial"/>
              </a:rPr>
              <a:t> </a:t>
            </a:r>
            <a:r>
              <a:rPr sz="750" i="1" spc="15" dirty="0">
                <a:solidFill>
                  <a:srgbClr val="171514"/>
                </a:solidFill>
                <a:latin typeface="Arial"/>
                <a:cs typeface="Arial"/>
              </a:rPr>
              <a:t>eléctrica</a:t>
            </a:r>
            <a:r>
              <a:rPr sz="750" spc="15"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spc="25" dirty="0">
                <a:solidFill>
                  <a:srgbClr val="171514"/>
                </a:solidFill>
                <a:latin typeface="Microsoft Sans Serif"/>
                <a:cs typeface="Microsoft Sans Serif"/>
              </a:rPr>
              <a:t>Delmar</a:t>
            </a:r>
            <a:r>
              <a:rPr sz="750" spc="10" dirty="0">
                <a:solidFill>
                  <a:srgbClr val="171514"/>
                </a:solidFill>
                <a:latin typeface="Microsoft Sans Serif"/>
                <a:cs typeface="Microsoft Sans Serif"/>
              </a:rPr>
              <a:t> Publishers,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Nueva</a:t>
            </a:r>
            <a:r>
              <a:rPr sz="750" spc="10" dirty="0">
                <a:solidFill>
                  <a:srgbClr val="171514"/>
                </a:solidFill>
                <a:latin typeface="Microsoft Sans Serif"/>
                <a:cs typeface="Microsoft Sans Serif"/>
              </a:rPr>
              <a:t> </a:t>
            </a:r>
            <a:r>
              <a:rPr sz="750" spc="5" dirty="0">
                <a:solidFill>
                  <a:srgbClr val="171514"/>
                </a:solidFill>
                <a:latin typeface="Microsoft Sans Serif"/>
                <a:cs typeface="Microsoft Sans Serif"/>
              </a:rPr>
              <a:t>York, 1990.</a:t>
            </a:r>
            <a:endParaRPr sz="750" dirty="0">
              <a:latin typeface="Microsoft Sans Serif"/>
              <a:cs typeface="Microsoft Sans Serif"/>
            </a:endParaRPr>
          </a:p>
          <a:p>
            <a:pPr marL="196215" indent="-183515">
              <a:spcBef>
                <a:spcPts val="210"/>
              </a:spcBef>
              <a:buAutoNum type="arabicPlain" startAt="26"/>
              <a:tabLst>
                <a:tab pos="196850" algn="l"/>
              </a:tabLst>
            </a:pPr>
            <a:r>
              <a:rPr sz="700" spc="-85" dirty="0">
                <a:solidFill>
                  <a:srgbClr val="171514"/>
                </a:solidFill>
                <a:latin typeface="Microsoft Sans Serif"/>
                <a:cs typeface="Microsoft Sans Serif"/>
              </a:rPr>
              <a:t>J.</a:t>
            </a:r>
            <a:r>
              <a:rPr sz="700" spc="-5" dirty="0">
                <a:solidFill>
                  <a:srgbClr val="171514"/>
                </a:solidFill>
                <a:latin typeface="Microsoft Sans Serif"/>
                <a:cs typeface="Microsoft Sans Serif"/>
              </a:rPr>
              <a:t> D.</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Cobine,</a:t>
            </a:r>
            <a:r>
              <a:rPr sz="700" i="1" spc="15" dirty="0">
                <a:solidFill>
                  <a:srgbClr val="171514"/>
                </a:solidFill>
                <a:latin typeface="Arial"/>
                <a:cs typeface="Arial"/>
              </a:rPr>
              <a:t>Conductores</a:t>
            </a:r>
            <a:r>
              <a:rPr sz="700" i="1" spc="-10" dirty="0">
                <a:solidFill>
                  <a:srgbClr val="171514"/>
                </a:solidFill>
                <a:latin typeface="Arial"/>
                <a:cs typeface="Arial"/>
              </a:rPr>
              <a:t> </a:t>
            </a:r>
            <a:r>
              <a:rPr sz="700" i="1" spc="-5" dirty="0">
                <a:solidFill>
                  <a:srgbClr val="171514"/>
                </a:solidFill>
                <a:latin typeface="Arial"/>
                <a:cs typeface="Arial"/>
              </a:rPr>
              <a:t>Gaseosos</a:t>
            </a:r>
            <a:r>
              <a:rPr sz="700" spc="-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Dover</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Publications,</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Inc.,</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Nueva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York,</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1958.</a:t>
            </a:r>
            <a:endParaRPr sz="700" dirty="0">
              <a:latin typeface="Microsoft Sans Serif"/>
              <a:cs typeface="Microsoft Sans Serif"/>
            </a:endParaRPr>
          </a:p>
          <a:p>
            <a:pPr marL="196215" indent="-183515">
              <a:spcBef>
                <a:spcPts val="220"/>
              </a:spcBef>
              <a:buAutoNum type="arabicPlain" startAt="26"/>
              <a:tabLst>
                <a:tab pos="196850" algn="l"/>
              </a:tabLst>
            </a:pPr>
            <a:r>
              <a:rPr sz="700" spc="-40" dirty="0">
                <a:solidFill>
                  <a:srgbClr val="171514"/>
                </a:solidFill>
                <a:latin typeface="Microsoft Sans Serif"/>
                <a:cs typeface="Microsoft Sans Serif"/>
              </a:rPr>
              <a:t>R.</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Rudenberg,</a:t>
            </a:r>
            <a:r>
              <a:rPr sz="700" i="1" spc="20" dirty="0">
                <a:solidFill>
                  <a:srgbClr val="171514"/>
                </a:solidFill>
                <a:latin typeface="Arial"/>
                <a:cs typeface="Arial"/>
              </a:rPr>
              <a:t>Rendimiento</a:t>
            </a:r>
            <a:r>
              <a:rPr sz="700" i="1" dirty="0">
                <a:solidFill>
                  <a:srgbClr val="171514"/>
                </a:solidFill>
                <a:latin typeface="Arial"/>
                <a:cs typeface="Arial"/>
              </a:rPr>
              <a:t> </a:t>
            </a:r>
            <a:r>
              <a:rPr sz="700" i="1" spc="30" dirty="0">
                <a:solidFill>
                  <a:srgbClr val="171514"/>
                </a:solidFill>
                <a:latin typeface="Arial"/>
                <a:cs typeface="Arial"/>
              </a:rPr>
              <a:t>transitorio</a:t>
            </a:r>
            <a:r>
              <a:rPr sz="700" i="1" spc="-5" dirty="0">
                <a:solidFill>
                  <a:srgbClr val="171514"/>
                </a:solidFill>
                <a:latin typeface="Arial"/>
                <a:cs typeface="Arial"/>
              </a:rPr>
              <a:t> </a:t>
            </a:r>
            <a:r>
              <a:rPr sz="700" i="1" spc="20" dirty="0">
                <a:solidFill>
                  <a:srgbClr val="171514"/>
                </a:solidFill>
                <a:latin typeface="Arial"/>
                <a:cs typeface="Arial"/>
              </a:rPr>
              <a:t>de</a:t>
            </a:r>
            <a:r>
              <a:rPr sz="700" i="1" dirty="0">
                <a:solidFill>
                  <a:srgbClr val="171514"/>
                </a:solidFill>
                <a:latin typeface="Arial"/>
                <a:cs typeface="Arial"/>
              </a:rPr>
              <a:t> </a:t>
            </a:r>
            <a:r>
              <a:rPr sz="700" i="1" spc="10" dirty="0">
                <a:solidFill>
                  <a:srgbClr val="171514"/>
                </a:solidFill>
                <a:latin typeface="Arial"/>
                <a:cs typeface="Arial"/>
              </a:rPr>
              <a:t>los</a:t>
            </a:r>
            <a:r>
              <a:rPr sz="700" i="1" dirty="0">
                <a:solidFill>
                  <a:srgbClr val="171514"/>
                </a:solidFill>
                <a:latin typeface="Arial"/>
                <a:cs typeface="Arial"/>
              </a:rPr>
              <a:t> </a:t>
            </a:r>
            <a:r>
              <a:rPr sz="700" i="1" spc="10" dirty="0">
                <a:solidFill>
                  <a:srgbClr val="171514"/>
                </a:solidFill>
                <a:latin typeface="Arial"/>
                <a:cs typeface="Arial"/>
              </a:rPr>
              <a:t>sistemas</a:t>
            </a:r>
            <a:r>
              <a:rPr sz="700" i="1" spc="-5" dirty="0">
                <a:solidFill>
                  <a:srgbClr val="171514"/>
                </a:solidFill>
                <a:latin typeface="Arial"/>
                <a:cs typeface="Arial"/>
              </a:rPr>
              <a:t> </a:t>
            </a:r>
            <a:r>
              <a:rPr sz="700" i="1" spc="20" dirty="0">
                <a:solidFill>
                  <a:srgbClr val="171514"/>
                </a:solidFill>
                <a:latin typeface="Arial"/>
                <a:cs typeface="Arial"/>
              </a:rPr>
              <a:t>de</a:t>
            </a:r>
            <a:r>
              <a:rPr sz="700" i="1" dirty="0">
                <a:solidFill>
                  <a:srgbClr val="171514"/>
                </a:solidFill>
                <a:latin typeface="Arial"/>
                <a:cs typeface="Arial"/>
              </a:rPr>
              <a:t> </a:t>
            </a:r>
            <a:r>
              <a:rPr sz="700" i="1" spc="20" dirty="0">
                <a:solidFill>
                  <a:srgbClr val="171514"/>
                </a:solidFill>
                <a:latin typeface="Arial"/>
                <a:cs typeface="Arial"/>
              </a:rPr>
              <a:t>energía</a:t>
            </a:r>
            <a:r>
              <a:rPr sz="700" i="1" dirty="0">
                <a:solidFill>
                  <a:srgbClr val="171514"/>
                </a:solidFill>
                <a:latin typeface="Arial"/>
                <a:cs typeface="Arial"/>
              </a:rPr>
              <a:t> </a:t>
            </a:r>
            <a:r>
              <a:rPr sz="700" i="1" spc="10" dirty="0">
                <a:solidFill>
                  <a:srgbClr val="171514"/>
                </a:solidFill>
                <a:latin typeface="Arial"/>
                <a:cs typeface="Arial"/>
              </a:rPr>
              <a:t>eléctrica</a:t>
            </a:r>
            <a:r>
              <a:rPr sz="700" spc="10" dirty="0">
                <a:solidFill>
                  <a:srgbClr val="171514"/>
                </a:solidFill>
                <a:latin typeface="Microsoft Sans Serif"/>
                <a:cs typeface="Microsoft Sans Serif"/>
              </a:rPr>
              <a:t>,</a:t>
            </a:r>
            <a:r>
              <a:rPr sz="700" spc="5" dirty="0">
                <a:solidFill>
                  <a:srgbClr val="171514"/>
                </a:solidFill>
                <a:latin typeface="Microsoft Sans Serif"/>
                <a:cs typeface="Microsoft Sans Serif"/>
              </a:rPr>
              <a:t> Prensa</a:t>
            </a:r>
            <a:r>
              <a:rPr sz="700" spc="10" dirty="0">
                <a:solidFill>
                  <a:srgbClr val="171514"/>
                </a:solidFill>
                <a:latin typeface="Microsoft Sans Serif"/>
                <a:cs typeface="Microsoft Sans Serif"/>
              </a:rPr>
              <a:t> </a:t>
            </a:r>
            <a:r>
              <a:rPr sz="700" spc="20" dirty="0">
                <a:solidFill>
                  <a:srgbClr val="171514"/>
                </a:solidFill>
                <a:latin typeface="Microsoft Sans Serif"/>
                <a:cs typeface="Microsoft Sans Serif"/>
              </a:rPr>
              <a:t>del</a:t>
            </a:r>
            <a:r>
              <a:rPr sz="700" spc="10" dirty="0">
                <a:solidFill>
                  <a:srgbClr val="171514"/>
                </a:solidFill>
                <a:latin typeface="Microsoft Sans Serif"/>
                <a:cs typeface="Microsoft Sans Serif"/>
              </a:rPr>
              <a:t> MIT,</a:t>
            </a:r>
            <a:r>
              <a:rPr sz="700" spc="5" dirty="0">
                <a:solidFill>
                  <a:srgbClr val="171514"/>
                </a:solidFill>
                <a:latin typeface="Microsoft Sans Serif"/>
                <a:cs typeface="Microsoft Sans Serif"/>
              </a:rPr>
              <a:t> 1967.</a:t>
            </a:r>
            <a:endParaRPr sz="700" dirty="0">
              <a:latin typeface="Microsoft Sans Serif"/>
              <a:cs typeface="Microsoft Sans Serif"/>
            </a:endParaRPr>
          </a:p>
          <a:p>
            <a:pPr>
              <a:spcBef>
                <a:spcPts val="55"/>
              </a:spcBef>
              <a:buAutoNum type="arabicPlain" startAt="26"/>
            </a:pPr>
            <a:endParaRPr sz="900" dirty="0">
              <a:latin typeface="Microsoft Sans Serif"/>
              <a:cs typeface="Microsoft Sans Serif"/>
            </a:endParaRPr>
          </a:p>
          <a:p>
            <a:pPr marL="13335" marR="190500">
              <a:lnSpc>
                <a:spcPct val="117800"/>
              </a:lnSpc>
              <a:buAutoNum type="arabicPlain" startAt="26"/>
              <a:tabLst>
                <a:tab pos="210185" algn="l"/>
              </a:tabLst>
            </a:pPr>
            <a:r>
              <a:rPr sz="750" dirty="0">
                <a:solidFill>
                  <a:srgbClr val="171514"/>
                </a:solidFill>
                <a:latin typeface="Microsoft Sans Serif"/>
                <a:cs typeface="Microsoft Sans Serif"/>
              </a:rPr>
              <a:t>HW </a:t>
            </a:r>
            <a:r>
              <a:rPr sz="750" spc="10" dirty="0">
                <a:solidFill>
                  <a:srgbClr val="171514"/>
                </a:solidFill>
                <a:latin typeface="Microsoft Sans Serif"/>
                <a:cs typeface="Microsoft Sans Serif"/>
              </a:rPr>
              <a:t>Denny,</a:t>
            </a:r>
            <a:r>
              <a:rPr sz="750" i="1" spc="10" dirty="0">
                <a:solidFill>
                  <a:srgbClr val="171514"/>
                </a:solidFill>
                <a:latin typeface="Arial"/>
                <a:cs typeface="Arial"/>
              </a:rPr>
              <a:t>Puesta</a:t>
            </a:r>
            <a:r>
              <a:rPr sz="750" i="1" spc="-10" dirty="0">
                <a:solidFill>
                  <a:srgbClr val="171514"/>
                </a:solidFill>
                <a:latin typeface="Arial"/>
                <a:cs typeface="Arial"/>
              </a:rPr>
              <a:t> </a:t>
            </a:r>
            <a:r>
              <a:rPr sz="750" i="1" dirty="0">
                <a:solidFill>
                  <a:srgbClr val="171514"/>
                </a:solidFill>
                <a:latin typeface="Arial"/>
                <a:cs typeface="Arial"/>
              </a:rPr>
              <a:t>a</a:t>
            </a:r>
            <a:r>
              <a:rPr sz="750" i="1" spc="-10" dirty="0">
                <a:solidFill>
                  <a:srgbClr val="171514"/>
                </a:solidFill>
                <a:latin typeface="Arial"/>
                <a:cs typeface="Arial"/>
              </a:rPr>
              <a:t> </a:t>
            </a:r>
            <a:r>
              <a:rPr sz="750" i="1" spc="15" dirty="0">
                <a:solidFill>
                  <a:srgbClr val="171514"/>
                </a:solidFill>
                <a:latin typeface="Arial"/>
                <a:cs typeface="Arial"/>
              </a:rPr>
              <a:t>Tierra</a:t>
            </a:r>
            <a:r>
              <a:rPr sz="750" i="1" spc="-10" dirty="0">
                <a:solidFill>
                  <a:srgbClr val="171514"/>
                </a:solidFill>
                <a:latin typeface="Arial"/>
                <a:cs typeface="Arial"/>
              </a:rPr>
              <a:t> </a:t>
            </a:r>
            <a:r>
              <a:rPr sz="750" i="1" spc="25" dirty="0">
                <a:solidFill>
                  <a:srgbClr val="171514"/>
                </a:solidFill>
                <a:latin typeface="Arial"/>
                <a:cs typeface="Arial"/>
              </a:rPr>
              <a:t>para</a:t>
            </a:r>
            <a:r>
              <a:rPr sz="750" i="1" spc="-10" dirty="0">
                <a:solidFill>
                  <a:srgbClr val="171514"/>
                </a:solidFill>
                <a:latin typeface="Arial"/>
                <a:cs typeface="Arial"/>
              </a:rPr>
              <a:t> </a:t>
            </a:r>
            <a:r>
              <a:rPr sz="750" i="1" spc="15" dirty="0">
                <a:solidFill>
                  <a:srgbClr val="171514"/>
                </a:solidFill>
                <a:latin typeface="Arial"/>
                <a:cs typeface="Arial"/>
              </a:rPr>
              <a:t>el</a:t>
            </a:r>
            <a:r>
              <a:rPr sz="750" i="1" spc="-5" dirty="0">
                <a:solidFill>
                  <a:srgbClr val="171514"/>
                </a:solidFill>
                <a:latin typeface="Arial"/>
                <a:cs typeface="Arial"/>
              </a:rPr>
              <a:t> </a:t>
            </a:r>
            <a:r>
              <a:rPr sz="750" i="1" spc="25" dirty="0">
                <a:solidFill>
                  <a:srgbClr val="171514"/>
                </a:solidFill>
                <a:latin typeface="Arial"/>
                <a:cs typeface="Arial"/>
              </a:rPr>
              <a:t>Control</a:t>
            </a:r>
            <a:r>
              <a:rPr sz="750" i="1" spc="-10" dirty="0">
                <a:solidFill>
                  <a:srgbClr val="171514"/>
                </a:solidFill>
                <a:latin typeface="Arial"/>
                <a:cs typeface="Arial"/>
              </a:rPr>
              <a:t> </a:t>
            </a:r>
            <a:r>
              <a:rPr sz="750" i="1" spc="25" dirty="0">
                <a:solidFill>
                  <a:srgbClr val="171514"/>
                </a:solidFill>
                <a:latin typeface="Arial"/>
                <a:cs typeface="Arial"/>
              </a:rPr>
              <a:t>de</a:t>
            </a:r>
            <a:r>
              <a:rPr sz="750" i="1" spc="-10" dirty="0">
                <a:solidFill>
                  <a:srgbClr val="171514"/>
                </a:solidFill>
                <a:latin typeface="Arial"/>
                <a:cs typeface="Arial"/>
              </a:rPr>
              <a:t> </a:t>
            </a:r>
            <a:r>
              <a:rPr sz="750" i="1" dirty="0">
                <a:solidFill>
                  <a:srgbClr val="171514"/>
                </a:solidFill>
                <a:latin typeface="Arial"/>
                <a:cs typeface="Arial"/>
              </a:rPr>
              <a:t>EMI</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Don</a:t>
            </a:r>
            <a:r>
              <a:rPr sz="750" dirty="0">
                <a:solidFill>
                  <a:srgbClr val="171514"/>
                </a:solidFill>
                <a:latin typeface="Microsoft Sans Serif"/>
                <a:cs typeface="Microsoft Sans Serif"/>
              </a:rPr>
              <a:t> </a:t>
            </a:r>
            <a:r>
              <a:rPr sz="750" spc="25" dirty="0">
                <a:solidFill>
                  <a:srgbClr val="171514"/>
                </a:solidFill>
                <a:latin typeface="Microsoft Sans Serif"/>
                <a:cs typeface="Microsoft Sans Serif"/>
              </a:rPr>
              <a:t>White</a:t>
            </a:r>
            <a:r>
              <a:rPr sz="750" spc="5" dirty="0">
                <a:solidFill>
                  <a:srgbClr val="171514"/>
                </a:solidFill>
                <a:latin typeface="Microsoft Sans Serif"/>
                <a:cs typeface="Microsoft Sans Serif"/>
              </a:rPr>
              <a:t> </a:t>
            </a:r>
            <a:r>
              <a:rPr sz="750" spc="20" dirty="0">
                <a:solidFill>
                  <a:srgbClr val="171514"/>
                </a:solidFill>
                <a:latin typeface="Microsoft Sans Serif"/>
                <a:cs typeface="Microsoft Sans Serif"/>
              </a:rPr>
              <a:t>Consultants</a:t>
            </a:r>
            <a:r>
              <a:rPr sz="750" dirty="0">
                <a:solidFill>
                  <a:srgbClr val="171514"/>
                </a:solidFill>
                <a:latin typeface="Microsoft Sans Serif"/>
                <a:cs typeface="Microsoft Sans Serif"/>
              </a:rPr>
              <a:t> </a:t>
            </a:r>
            <a:r>
              <a:rPr sz="750" spc="10" dirty="0">
                <a:solidFill>
                  <a:srgbClr val="171514"/>
                </a:solidFill>
                <a:latin typeface="Microsoft Sans Serif"/>
                <a:cs typeface="Microsoft Sans Serif"/>
              </a:rPr>
              <a:t>Inc.,</a:t>
            </a:r>
            <a:r>
              <a:rPr sz="750" dirty="0">
                <a:solidFill>
                  <a:srgbClr val="171514"/>
                </a:solidFill>
                <a:latin typeface="Microsoft Sans Serif"/>
                <a:cs typeface="Microsoft Sans Serif"/>
              </a:rPr>
              <a:t> </a:t>
            </a:r>
            <a:r>
              <a:rPr sz="750" spc="-60" dirty="0">
                <a:solidFill>
                  <a:srgbClr val="171514"/>
                </a:solidFill>
                <a:latin typeface="Microsoft Sans Serif"/>
                <a:cs typeface="Microsoft Sans Serif"/>
              </a:rPr>
              <a:t>EE.</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UU</a:t>
            </a:r>
            <a:r>
              <a:rPr sz="750" spc="-5" dirty="0" smtClean="0">
                <a:solidFill>
                  <a:srgbClr val="171514"/>
                </a:solidFill>
                <a:latin typeface="Microsoft Sans Serif"/>
                <a:cs typeface="Microsoft Sans Serif"/>
              </a:rPr>
              <a:t>.,</a:t>
            </a:r>
            <a:r>
              <a:rPr lang="es-ES" sz="750" spc="-5" dirty="0" smtClean="0">
                <a:solidFill>
                  <a:srgbClr val="171514"/>
                </a:solidFill>
                <a:latin typeface="Microsoft Sans Serif"/>
                <a:cs typeface="Microsoft Sans Serif"/>
              </a:rPr>
              <a:t> </a:t>
            </a:r>
            <a:r>
              <a:rPr sz="750" spc="5" dirty="0" smtClean="0">
                <a:solidFill>
                  <a:srgbClr val="171514"/>
                </a:solidFill>
                <a:latin typeface="Microsoft Sans Serif"/>
                <a:cs typeface="Microsoft Sans Serif"/>
              </a:rPr>
              <a:t>1983</a:t>
            </a:r>
            <a:r>
              <a:rPr sz="750" spc="5" dirty="0">
                <a:solidFill>
                  <a:srgbClr val="171514"/>
                </a:solidFill>
                <a:latin typeface="Microsoft Sans Serif"/>
                <a:cs typeface="Microsoft Sans Serif"/>
              </a:rPr>
              <a:t>.</a:t>
            </a:r>
            <a:endParaRPr sz="750" dirty="0">
              <a:latin typeface="Microsoft Sans Serif"/>
              <a:cs typeface="Microsoft Sans Serif"/>
            </a:endParaRPr>
          </a:p>
        </p:txBody>
      </p:sp>
      <p:sp>
        <p:nvSpPr>
          <p:cNvPr id="4" name="object 4"/>
          <p:cNvSpPr txBox="1"/>
          <p:nvPr/>
        </p:nvSpPr>
        <p:spPr>
          <a:xfrm>
            <a:off x="9438651" y="7856898"/>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167</a:t>
            </a:r>
            <a:endParaRPr sz="900">
              <a:latin typeface="Arial"/>
              <a:cs typeface="Arial"/>
            </a:endParaRPr>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168</a:t>
            </a:r>
            <a:endParaRPr sz="900">
              <a:latin typeface="Arial"/>
              <a:cs typeface="Arial"/>
            </a:endParaRPr>
          </a:p>
        </p:txBody>
      </p:sp>
      <p:sp>
        <p:nvSpPr>
          <p:cNvPr id="3" name="object 3"/>
          <p:cNvSpPr txBox="1"/>
          <p:nvPr/>
        </p:nvSpPr>
        <p:spPr>
          <a:xfrm>
            <a:off x="8950524" y="403231"/>
            <a:ext cx="608330" cy="143629"/>
          </a:xfrm>
          <a:prstGeom prst="rect">
            <a:avLst/>
          </a:prstGeom>
        </p:spPr>
        <p:txBody>
          <a:bodyPr vert="horz" wrap="square" lIns="0" tIns="12700" rIns="0" bIns="0" rtlCol="0">
            <a:spAutoFit/>
          </a:bodyPr>
          <a:lstStyle/>
          <a:p>
            <a:pPr marL="12700">
              <a:spcBef>
                <a:spcPts val="100"/>
              </a:spcBef>
            </a:pPr>
            <a:r>
              <a:rPr sz="850" spc="30" dirty="0">
                <a:solidFill>
                  <a:srgbClr val="171514"/>
                </a:solidFill>
                <a:latin typeface="Microsoft Sans Serif"/>
                <a:cs typeface="Microsoft Sans Serif"/>
              </a:rPr>
              <a:t>Bibliografía</a:t>
            </a:r>
            <a:endParaRPr sz="850">
              <a:latin typeface="Microsoft Sans Serif"/>
              <a:cs typeface="Microsoft Sans Serif"/>
            </a:endParaRPr>
          </a:p>
        </p:txBody>
      </p:sp>
      <p:sp>
        <p:nvSpPr>
          <p:cNvPr id="4" name="object 4"/>
          <p:cNvSpPr txBox="1"/>
          <p:nvPr/>
        </p:nvSpPr>
        <p:spPr>
          <a:xfrm>
            <a:off x="5387679" y="753575"/>
            <a:ext cx="4250690" cy="1773555"/>
          </a:xfrm>
          <a:prstGeom prst="rect">
            <a:avLst/>
          </a:prstGeom>
        </p:spPr>
        <p:txBody>
          <a:bodyPr vert="horz" wrap="square" lIns="0" tIns="7620" rIns="0" bIns="0" rtlCol="0">
            <a:spAutoFit/>
          </a:bodyPr>
          <a:lstStyle/>
          <a:p>
            <a:pPr marL="196850" marR="37465" indent="-196850">
              <a:lnSpc>
                <a:spcPct val="126200"/>
              </a:lnSpc>
              <a:spcBef>
                <a:spcPts val="60"/>
              </a:spcBef>
              <a:buAutoNum type="arabicPlain" startAt="32"/>
              <a:tabLst>
                <a:tab pos="196850" algn="l"/>
              </a:tabLst>
            </a:pPr>
            <a:r>
              <a:rPr sz="700" spc="-90" dirty="0">
                <a:solidFill>
                  <a:srgbClr val="171514"/>
                </a:solidFill>
                <a:latin typeface="Microsoft Sans Serif"/>
                <a:cs typeface="Microsoft Sans Serif"/>
              </a:rPr>
              <a:t>JA</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Güemes</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y</a:t>
            </a:r>
            <a:r>
              <a:rPr sz="700" dirty="0">
                <a:solidFill>
                  <a:srgbClr val="171514"/>
                </a:solidFill>
                <a:latin typeface="Microsoft Sans Serif"/>
                <a:cs typeface="Microsoft Sans Serif"/>
              </a:rPr>
              <a:t> </a:t>
            </a:r>
            <a:r>
              <a:rPr sz="700" spc="-75" dirty="0">
                <a:solidFill>
                  <a:srgbClr val="171514"/>
                </a:solidFill>
                <a:latin typeface="Microsoft Sans Serif"/>
                <a:cs typeface="Microsoft Sans Serif"/>
              </a:rPr>
              <a:t>FE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Hernando,</a:t>
            </a:r>
            <a:r>
              <a:rPr sz="700" dirty="0">
                <a:solidFill>
                  <a:srgbClr val="171514"/>
                </a:solidFill>
                <a:latin typeface="Microsoft Sans Serif"/>
                <a:cs typeface="Microsoft Sans Serif"/>
              </a:rPr>
              <a:t> </a:t>
            </a:r>
            <a:r>
              <a:rPr sz="700" spc="35" dirty="0">
                <a:solidFill>
                  <a:srgbClr val="171514"/>
                </a:solidFill>
                <a:latin typeface="Microsoft Sans Serif"/>
                <a:cs typeface="Microsoft Sans Serif"/>
              </a:rPr>
              <a:t>Método</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para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el</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cálculo</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resistencia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15" dirty="0">
                <a:solidFill>
                  <a:srgbClr val="171514"/>
                </a:solidFill>
                <a:latin typeface="Microsoft Sans Serif"/>
                <a:cs typeface="Microsoft Sans Serif"/>
              </a:rPr>
              <a:t>mallas</a:t>
            </a:r>
            <a:r>
              <a:rPr sz="700" spc="-5"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0" dirty="0" err="1" smtClean="0">
                <a:solidFill>
                  <a:srgbClr val="171514"/>
                </a:solidFill>
                <a:latin typeface="Microsoft Sans Serif"/>
                <a:cs typeface="Microsoft Sans Serif"/>
              </a:rPr>
              <a:t>puesta</a:t>
            </a:r>
            <a:r>
              <a:rPr lang="es-ES" sz="700" spc="20" dirty="0" smtClean="0">
                <a:solidFill>
                  <a:srgbClr val="171514"/>
                </a:solidFill>
                <a:latin typeface="Microsoft Sans Serif"/>
                <a:cs typeface="Microsoft Sans Serif"/>
              </a:rPr>
              <a:t> </a:t>
            </a:r>
            <a:r>
              <a:rPr sz="700" dirty="0" smtClean="0">
                <a:solidFill>
                  <a:srgbClr val="171514"/>
                </a:solidFill>
                <a:latin typeface="Microsoft Sans Serif"/>
                <a:cs typeface="Microsoft Sans Serif"/>
              </a:rPr>
              <a:t>a</a:t>
            </a:r>
            <a:r>
              <a:rPr sz="700" spc="-5" dirty="0" smtClean="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mediante</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FEM,</a:t>
            </a:r>
            <a:r>
              <a:rPr sz="700" i="1" spc="-10" dirty="0">
                <a:solidFill>
                  <a:srgbClr val="171514"/>
                </a:solidFill>
                <a:latin typeface="Arial"/>
                <a:cs typeface="Arial"/>
              </a:rPr>
              <a:t>Trans. </a:t>
            </a:r>
            <a:r>
              <a:rPr sz="700" i="1" spc="-40" dirty="0">
                <a:solidFill>
                  <a:srgbClr val="171514"/>
                </a:solidFill>
                <a:latin typeface="Arial"/>
                <a:cs typeface="Arial"/>
              </a:rPr>
              <a:t>IEEE.</a:t>
            </a:r>
            <a:r>
              <a:rPr sz="700" i="1" spc="-10" dirty="0">
                <a:solidFill>
                  <a:srgbClr val="171514"/>
                </a:solidFill>
                <a:latin typeface="Arial"/>
                <a:cs typeface="Arial"/>
              </a:rPr>
              <a:t> La</a:t>
            </a:r>
            <a:r>
              <a:rPr sz="700" i="1" spc="-15" dirty="0">
                <a:solidFill>
                  <a:srgbClr val="171514"/>
                </a:solidFill>
                <a:latin typeface="Arial"/>
                <a:cs typeface="Arial"/>
              </a:rPr>
              <a:t> </a:t>
            </a:r>
            <a:r>
              <a:rPr sz="700" i="1" spc="30" dirty="0">
                <a:solidFill>
                  <a:srgbClr val="171514"/>
                </a:solidFill>
                <a:latin typeface="Arial"/>
                <a:cs typeface="Arial"/>
              </a:rPr>
              <a:t>entrega</a:t>
            </a:r>
            <a:r>
              <a:rPr sz="700" i="1" spc="-10" dirty="0">
                <a:solidFill>
                  <a:srgbClr val="171514"/>
                </a:solidFill>
                <a:latin typeface="Arial"/>
                <a:cs typeface="Arial"/>
              </a:rPr>
              <a:t> </a:t>
            </a:r>
            <a:r>
              <a:rPr sz="700" i="1" spc="20" dirty="0">
                <a:solidFill>
                  <a:srgbClr val="171514"/>
                </a:solidFill>
                <a:latin typeface="Arial"/>
                <a:cs typeface="Arial"/>
              </a:rPr>
              <a:t>de</a:t>
            </a:r>
            <a:r>
              <a:rPr sz="700" i="1" spc="-15" dirty="0">
                <a:solidFill>
                  <a:srgbClr val="171514"/>
                </a:solidFill>
                <a:latin typeface="Arial"/>
                <a:cs typeface="Arial"/>
              </a:rPr>
              <a:t> </a:t>
            </a:r>
            <a:r>
              <a:rPr sz="700" i="1" spc="15" dirty="0">
                <a:solidFill>
                  <a:srgbClr val="171514"/>
                </a:solidFill>
                <a:latin typeface="Arial"/>
                <a:cs typeface="Arial"/>
              </a:rPr>
              <a:t>energía</a:t>
            </a:r>
            <a:r>
              <a:rPr sz="700" spc="15"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vol.</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19,</a:t>
            </a:r>
            <a:r>
              <a:rPr sz="700" spc="-5" dirty="0">
                <a:solidFill>
                  <a:srgbClr val="171514"/>
                </a:solidFill>
                <a:latin typeface="Microsoft Sans Serif"/>
                <a:cs typeface="Microsoft Sans Serif"/>
              </a:rPr>
              <a:t> </a:t>
            </a:r>
            <a:r>
              <a:rPr sz="700" spc="10" dirty="0">
                <a:solidFill>
                  <a:srgbClr val="171514"/>
                </a:solidFill>
                <a:latin typeface="Microsoft Sans Serif"/>
                <a:cs typeface="Microsoft Sans Serif"/>
              </a:rPr>
              <a:t>No.2,</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págs.</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595–600,</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2004.</a:t>
            </a:r>
            <a:endParaRPr sz="700" dirty="0">
              <a:latin typeface="Microsoft Sans Serif"/>
              <a:cs typeface="Microsoft Sans Serif"/>
            </a:endParaRPr>
          </a:p>
          <a:p>
            <a:pPr>
              <a:spcBef>
                <a:spcPts val="30"/>
              </a:spcBef>
              <a:buAutoNum type="arabicPlain" startAt="32"/>
            </a:pPr>
            <a:endParaRPr sz="900" dirty="0">
              <a:latin typeface="Microsoft Sans Serif"/>
              <a:cs typeface="Microsoft Sans Serif"/>
            </a:endParaRPr>
          </a:p>
          <a:p>
            <a:pPr marL="183515" marR="81915" indent="-183515">
              <a:lnSpc>
                <a:spcPct val="135900"/>
              </a:lnSpc>
              <a:buAutoNum type="arabicPlain" startAt="32"/>
              <a:tabLst>
                <a:tab pos="183515" algn="l"/>
              </a:tabLst>
            </a:pPr>
            <a:r>
              <a:rPr sz="650" spc="-25" dirty="0">
                <a:solidFill>
                  <a:srgbClr val="171514"/>
                </a:solidFill>
                <a:latin typeface="Microsoft Sans Serif"/>
                <a:cs typeface="Microsoft Sans Serif"/>
              </a:rPr>
              <a:t>T. </a:t>
            </a:r>
            <a:r>
              <a:rPr sz="650" spc="5" dirty="0">
                <a:solidFill>
                  <a:srgbClr val="171514"/>
                </a:solidFill>
                <a:latin typeface="Microsoft Sans Serif"/>
                <a:cs typeface="Microsoft Sans Serif"/>
              </a:rPr>
              <a:t>Takashi y </a:t>
            </a:r>
            <a:r>
              <a:rPr sz="650" spc="-25" dirty="0">
                <a:solidFill>
                  <a:srgbClr val="171514"/>
                </a:solidFill>
                <a:latin typeface="Microsoft Sans Serif"/>
                <a:cs typeface="Microsoft Sans Serif"/>
              </a:rPr>
              <a:t>T. </a:t>
            </a:r>
            <a:r>
              <a:rPr sz="650" dirty="0">
                <a:solidFill>
                  <a:srgbClr val="171514"/>
                </a:solidFill>
                <a:latin typeface="Microsoft Sans Serif"/>
                <a:cs typeface="Microsoft Sans Serif"/>
              </a:rPr>
              <a:t>Kawase, </a:t>
            </a:r>
            <a:r>
              <a:rPr sz="650" spc="5" dirty="0">
                <a:solidFill>
                  <a:srgbClr val="171514"/>
                </a:solidFill>
                <a:latin typeface="Microsoft Sans Serif"/>
                <a:cs typeface="Microsoft Sans Serif"/>
              </a:rPr>
              <a:t>Cálculo </a:t>
            </a:r>
            <a:r>
              <a:rPr sz="650" spc="20" dirty="0">
                <a:solidFill>
                  <a:srgbClr val="171514"/>
                </a:solidFill>
                <a:latin typeface="Microsoft Sans Serif"/>
                <a:cs typeface="Microsoft Sans Serif"/>
              </a:rPr>
              <a:t>de </a:t>
            </a:r>
            <a:r>
              <a:rPr sz="650" spc="10" dirty="0">
                <a:solidFill>
                  <a:srgbClr val="171514"/>
                </a:solidFill>
                <a:latin typeface="Microsoft Sans Serif"/>
                <a:cs typeface="Microsoft Sans Serif"/>
              </a:rPr>
              <a:t>la resistencia </a:t>
            </a:r>
            <a:r>
              <a:rPr sz="650" spc="20" dirty="0">
                <a:solidFill>
                  <a:srgbClr val="171514"/>
                </a:solidFill>
                <a:latin typeface="Microsoft Sans Serif"/>
                <a:cs typeface="Microsoft Sans Serif"/>
              </a:rPr>
              <a:t>de </a:t>
            </a:r>
            <a:r>
              <a:rPr sz="650" spc="30" dirty="0">
                <a:solidFill>
                  <a:srgbClr val="171514"/>
                </a:solidFill>
                <a:latin typeface="Microsoft Sans Serif"/>
                <a:cs typeface="Microsoft Sans Serif"/>
              </a:rPr>
              <a:t>tierra </a:t>
            </a:r>
            <a:r>
              <a:rPr sz="650" spc="20" dirty="0">
                <a:solidFill>
                  <a:srgbClr val="171514"/>
                </a:solidFill>
                <a:latin typeface="Microsoft Sans Serif"/>
                <a:cs typeface="Microsoft Sans Serif"/>
              </a:rPr>
              <a:t>para </a:t>
            </a:r>
            <a:r>
              <a:rPr sz="650" spc="25" dirty="0" err="1">
                <a:solidFill>
                  <a:srgbClr val="171514"/>
                </a:solidFill>
                <a:latin typeface="Microsoft Sans Serif"/>
                <a:cs typeface="Microsoft Sans Serif"/>
              </a:rPr>
              <a:t>una</a:t>
            </a:r>
            <a:r>
              <a:rPr sz="650" spc="25" dirty="0">
                <a:solidFill>
                  <a:srgbClr val="171514"/>
                </a:solidFill>
                <a:latin typeface="Microsoft Sans Serif"/>
                <a:cs typeface="Microsoft Sans Serif"/>
              </a:rPr>
              <a:t> </a:t>
            </a:r>
            <a:r>
              <a:rPr lang="es-ES" sz="650" spc="15" dirty="0" smtClean="0">
                <a:solidFill>
                  <a:srgbClr val="171514"/>
                </a:solidFill>
                <a:latin typeface="Microsoft Sans Serif"/>
                <a:cs typeface="Microsoft Sans Serif"/>
              </a:rPr>
              <a:t>jabalina</a:t>
            </a:r>
            <a:r>
              <a:rPr sz="650" spc="15"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clavada </a:t>
            </a:r>
            <a:r>
              <a:rPr sz="650" spc="35" dirty="0">
                <a:solidFill>
                  <a:srgbClr val="171514"/>
                </a:solidFill>
                <a:latin typeface="Microsoft Sans Serif"/>
                <a:cs typeface="Microsoft Sans Serif"/>
              </a:rPr>
              <a:t>profunda </a:t>
            </a:r>
            <a:r>
              <a:rPr sz="650" spc="20" dirty="0" err="1">
                <a:solidFill>
                  <a:srgbClr val="171514"/>
                </a:solidFill>
                <a:latin typeface="Microsoft Sans Serif"/>
                <a:cs typeface="Microsoft Sans Serif"/>
              </a:rPr>
              <a:t>en</a:t>
            </a:r>
            <a:r>
              <a:rPr sz="650" spc="20" dirty="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una</a:t>
            </a:r>
            <a:r>
              <a:rPr lang="es-ES" sz="650" spc="25" dirty="0" smtClean="0">
                <a:solidFill>
                  <a:srgbClr val="171514"/>
                </a:solidFill>
                <a:latin typeface="Microsoft Sans Serif"/>
                <a:cs typeface="Microsoft Sans Serif"/>
              </a:rPr>
              <a:t> </a:t>
            </a:r>
            <a:r>
              <a:rPr sz="650" spc="25" dirty="0" err="1" smtClean="0">
                <a:solidFill>
                  <a:srgbClr val="171514"/>
                </a:solidFill>
                <a:latin typeface="Microsoft Sans Serif"/>
                <a:cs typeface="Microsoft Sans Serif"/>
              </a:rPr>
              <a:t>estructura</a:t>
            </a:r>
            <a:r>
              <a:rPr sz="65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multicapa,</a:t>
            </a:r>
            <a:r>
              <a:rPr sz="650" i="1" spc="15" dirty="0">
                <a:solidFill>
                  <a:srgbClr val="171514"/>
                </a:solidFill>
                <a:latin typeface="Arial"/>
                <a:cs typeface="Arial"/>
              </a:rPr>
              <a:t>Trans.</a:t>
            </a:r>
            <a:r>
              <a:rPr sz="650" i="1" spc="-10" dirty="0">
                <a:solidFill>
                  <a:srgbClr val="171514"/>
                </a:solidFill>
                <a:latin typeface="Arial"/>
                <a:cs typeface="Arial"/>
              </a:rPr>
              <a:t> </a:t>
            </a:r>
            <a:r>
              <a:rPr sz="650" i="1" spc="-40" dirty="0">
                <a:solidFill>
                  <a:srgbClr val="171514"/>
                </a:solidFill>
                <a:latin typeface="Arial"/>
                <a:cs typeface="Arial"/>
              </a:rPr>
              <a:t>IEEE.</a:t>
            </a:r>
            <a:r>
              <a:rPr sz="650" i="1" spc="-10" dirty="0">
                <a:solidFill>
                  <a:srgbClr val="171514"/>
                </a:solidFill>
                <a:latin typeface="Arial"/>
                <a:cs typeface="Arial"/>
              </a:rPr>
              <a:t> La </a:t>
            </a:r>
            <a:r>
              <a:rPr sz="650" i="1" spc="25" dirty="0">
                <a:solidFill>
                  <a:srgbClr val="171514"/>
                </a:solidFill>
                <a:latin typeface="Arial"/>
                <a:cs typeface="Arial"/>
              </a:rPr>
              <a:t>entrega</a:t>
            </a:r>
            <a:r>
              <a:rPr sz="650" i="1" spc="-10"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15" dirty="0">
                <a:solidFill>
                  <a:srgbClr val="171514"/>
                </a:solidFill>
                <a:latin typeface="Arial"/>
                <a:cs typeface="Arial"/>
              </a:rPr>
              <a:t>energía</a:t>
            </a:r>
            <a:r>
              <a:rPr sz="650" spc="15"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vol.</a:t>
            </a:r>
            <a:r>
              <a:rPr sz="650" dirty="0">
                <a:solidFill>
                  <a:srgbClr val="171514"/>
                </a:solidFill>
                <a:latin typeface="Microsoft Sans Serif"/>
                <a:cs typeface="Microsoft Sans Serif"/>
              </a:rPr>
              <a:t> 6, </a:t>
            </a:r>
            <a:r>
              <a:rPr sz="650" spc="35" dirty="0">
                <a:solidFill>
                  <a:srgbClr val="171514"/>
                </a:solidFill>
                <a:latin typeface="Microsoft Sans Serif"/>
                <a:cs typeface="Microsoft Sans Serif"/>
              </a:rPr>
              <a:t>núm.</a:t>
            </a:r>
            <a:r>
              <a:rPr sz="650" dirty="0">
                <a:solidFill>
                  <a:srgbClr val="171514"/>
                </a:solidFill>
                <a:latin typeface="Microsoft Sans Serif"/>
                <a:cs typeface="Microsoft Sans Serif"/>
              </a:rPr>
              <a:t> 2, </a:t>
            </a:r>
            <a:r>
              <a:rPr sz="650" spc="10" dirty="0">
                <a:solidFill>
                  <a:srgbClr val="171514"/>
                </a:solidFill>
                <a:latin typeface="Microsoft Sans Serif"/>
                <a:cs typeface="Microsoft Sans Serif"/>
              </a:rPr>
              <a:t>págs.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608–614,</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1991.</a:t>
            </a:r>
            <a:endParaRPr sz="650" dirty="0">
              <a:latin typeface="Microsoft Sans Serif"/>
              <a:cs typeface="Microsoft Sans Serif"/>
            </a:endParaRPr>
          </a:p>
          <a:p>
            <a:pPr>
              <a:spcBef>
                <a:spcPts val="40"/>
              </a:spcBef>
              <a:buAutoNum type="arabicPlain" startAt="32"/>
            </a:pPr>
            <a:endParaRPr sz="900" dirty="0">
              <a:latin typeface="Microsoft Sans Serif"/>
              <a:cs typeface="Microsoft Sans Serif"/>
            </a:endParaRPr>
          </a:p>
          <a:p>
            <a:pPr marL="183515" marR="5080" indent="-183515">
              <a:lnSpc>
                <a:spcPct val="135900"/>
              </a:lnSpc>
              <a:spcBef>
                <a:spcPts val="5"/>
              </a:spcBef>
              <a:buAutoNum type="arabicPlain" startAt="32"/>
              <a:tabLst>
                <a:tab pos="183515" algn="l"/>
              </a:tabLst>
            </a:pPr>
            <a:r>
              <a:rPr sz="650" spc="-50" dirty="0">
                <a:solidFill>
                  <a:srgbClr val="171514"/>
                </a:solidFill>
                <a:latin typeface="Microsoft Sans Serif"/>
                <a:cs typeface="Microsoft Sans Serif"/>
              </a:rPr>
              <a:t>FP</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Dawalibi,</a:t>
            </a:r>
            <a:r>
              <a:rPr sz="650" dirty="0">
                <a:solidFill>
                  <a:srgbClr val="171514"/>
                </a:solidFill>
                <a:latin typeface="Microsoft Sans Serif"/>
                <a:cs typeface="Microsoft Sans Serif"/>
              </a:rPr>
              <a:t> </a:t>
            </a:r>
            <a:r>
              <a:rPr sz="650" spc="-80" dirty="0">
                <a:solidFill>
                  <a:srgbClr val="171514"/>
                </a:solidFill>
                <a:latin typeface="Microsoft Sans Serif"/>
                <a:cs typeface="Microsoft Sans Serif"/>
              </a:rPr>
              <a:t>J.</a:t>
            </a:r>
            <a:r>
              <a:rPr sz="650" spc="-5" dirty="0">
                <a:solidFill>
                  <a:srgbClr val="171514"/>
                </a:solidFill>
                <a:latin typeface="Microsoft Sans Serif"/>
                <a:cs typeface="Microsoft Sans Serif"/>
              </a:rPr>
              <a:t> </a:t>
            </a:r>
            <a:r>
              <a:rPr sz="650" spc="25" dirty="0">
                <a:solidFill>
                  <a:srgbClr val="171514"/>
                </a:solidFill>
                <a:latin typeface="Microsoft Sans Serif"/>
                <a:cs typeface="Microsoft Sans Serif"/>
              </a:rPr>
              <a:t>Ma</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y</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RD</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Southey,</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Comportamiento</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los</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sistemas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puesta</a:t>
            </a:r>
            <a:r>
              <a:rPr sz="650" spc="-5" dirty="0">
                <a:solidFill>
                  <a:srgbClr val="171514"/>
                </a:solidFill>
                <a:latin typeface="Microsoft Sans Serif"/>
                <a:cs typeface="Microsoft Sans Serif"/>
              </a:rPr>
              <a:t> </a:t>
            </a:r>
            <a:r>
              <a:rPr sz="650" dirty="0">
                <a:solidFill>
                  <a:srgbClr val="171514"/>
                </a:solidFill>
                <a:latin typeface="Microsoft Sans Serif"/>
                <a:cs typeface="Microsoft Sans Serif"/>
              </a:rPr>
              <a:t>a </a:t>
            </a:r>
            <a:r>
              <a:rPr sz="650" spc="30" dirty="0">
                <a:solidFill>
                  <a:srgbClr val="171514"/>
                </a:solidFill>
                <a:latin typeface="Microsoft Sans Serif"/>
                <a:cs typeface="Microsoft Sans Serif"/>
              </a:rPr>
              <a:t>tierra</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en</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suelos</a:t>
            </a:r>
            <a:r>
              <a:rPr sz="650" spc="-5" dirty="0">
                <a:solidFill>
                  <a:srgbClr val="171514"/>
                </a:solidFill>
                <a:latin typeface="Microsoft Sans Serif"/>
                <a:cs typeface="Microsoft Sans Serif"/>
              </a:rPr>
              <a:t> </a:t>
            </a:r>
            <a:r>
              <a:rPr sz="650" spc="20" dirty="0" err="1">
                <a:solidFill>
                  <a:srgbClr val="171514"/>
                </a:solidFill>
                <a:latin typeface="Microsoft Sans Serif"/>
                <a:cs typeface="Microsoft Sans Serif"/>
              </a:rPr>
              <a:t>multicapa</a:t>
            </a:r>
            <a:r>
              <a:rPr sz="650" spc="20" dirty="0" smtClean="0">
                <a:solidFill>
                  <a:srgbClr val="171514"/>
                </a:solidFill>
                <a:latin typeface="Microsoft Sans Serif"/>
                <a:cs typeface="Microsoft Sans Serif"/>
              </a:rPr>
              <a:t>:</a:t>
            </a:r>
            <a:r>
              <a:rPr lang="es-ES" sz="650" spc="20" dirty="0" smtClean="0">
                <a:solidFill>
                  <a:srgbClr val="171514"/>
                </a:solidFill>
                <a:latin typeface="Microsoft Sans Serif"/>
                <a:cs typeface="Microsoft Sans Serif"/>
              </a:rPr>
              <a:t> </a:t>
            </a:r>
            <a:r>
              <a:rPr sz="650" spc="40" dirty="0" smtClean="0">
                <a:solidFill>
                  <a:srgbClr val="171514"/>
                </a:solidFill>
                <a:latin typeface="Microsoft Sans Serif"/>
                <a:cs typeface="Microsoft Sans Serif"/>
              </a:rPr>
              <a:t>un</a:t>
            </a:r>
            <a:r>
              <a:rPr sz="650" dirty="0" smtClean="0">
                <a:solidFill>
                  <a:srgbClr val="171514"/>
                </a:solidFill>
                <a:latin typeface="Microsoft Sans Serif"/>
                <a:cs typeface="Microsoft Sans Serif"/>
              </a:rPr>
              <a:t> </a:t>
            </a:r>
            <a:r>
              <a:rPr sz="650" spc="5" dirty="0">
                <a:solidFill>
                  <a:srgbClr val="171514"/>
                </a:solidFill>
                <a:latin typeface="Microsoft Sans Serif"/>
                <a:cs typeface="Microsoft Sans Serif"/>
              </a:rPr>
              <a:t>análisis</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dirty="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pará</a:t>
            </a:r>
            <a:r>
              <a:rPr lang="es-ES" sz="650" spc="15" dirty="0" smtClean="0">
                <a:solidFill>
                  <a:srgbClr val="171514"/>
                </a:solidFill>
                <a:latin typeface="Microsoft Sans Serif"/>
                <a:cs typeface="Microsoft Sans Serif"/>
              </a:rPr>
              <a:t>m</a:t>
            </a:r>
            <a:r>
              <a:rPr sz="650" spc="15" dirty="0" err="1" smtClean="0">
                <a:solidFill>
                  <a:srgbClr val="171514"/>
                </a:solidFill>
                <a:latin typeface="Microsoft Sans Serif"/>
                <a:cs typeface="Microsoft Sans Serif"/>
              </a:rPr>
              <a:t>s,</a:t>
            </a:r>
            <a:r>
              <a:rPr sz="650" i="1" spc="15" dirty="0" err="1" smtClean="0">
                <a:solidFill>
                  <a:srgbClr val="171514"/>
                </a:solidFill>
                <a:latin typeface="Arial"/>
                <a:cs typeface="Arial"/>
              </a:rPr>
              <a:t>Trans</a:t>
            </a:r>
            <a:r>
              <a:rPr sz="650" i="1" spc="15" dirty="0">
                <a:solidFill>
                  <a:srgbClr val="171514"/>
                </a:solidFill>
                <a:latin typeface="Arial"/>
                <a:cs typeface="Arial"/>
              </a:rPr>
              <a:t>.</a:t>
            </a:r>
            <a:r>
              <a:rPr sz="650" i="1" spc="-10" dirty="0">
                <a:solidFill>
                  <a:srgbClr val="171514"/>
                </a:solidFill>
                <a:latin typeface="Arial"/>
                <a:cs typeface="Arial"/>
              </a:rPr>
              <a:t> </a:t>
            </a:r>
            <a:r>
              <a:rPr sz="650" i="1" spc="-40" dirty="0">
                <a:solidFill>
                  <a:srgbClr val="171514"/>
                </a:solidFill>
                <a:latin typeface="Arial"/>
                <a:cs typeface="Arial"/>
              </a:rPr>
              <a:t>IEEE.</a:t>
            </a:r>
            <a:r>
              <a:rPr sz="650" i="1" spc="-10" dirty="0">
                <a:solidFill>
                  <a:srgbClr val="171514"/>
                </a:solidFill>
                <a:latin typeface="Arial"/>
                <a:cs typeface="Arial"/>
              </a:rPr>
              <a:t> La </a:t>
            </a:r>
            <a:r>
              <a:rPr sz="650" i="1" spc="25" dirty="0">
                <a:solidFill>
                  <a:srgbClr val="171514"/>
                </a:solidFill>
                <a:latin typeface="Arial"/>
                <a:cs typeface="Arial"/>
              </a:rPr>
              <a:t>entrega</a:t>
            </a:r>
            <a:r>
              <a:rPr sz="650" i="1" spc="-10"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15" dirty="0">
                <a:solidFill>
                  <a:srgbClr val="171514"/>
                </a:solidFill>
                <a:latin typeface="Arial"/>
                <a:cs typeface="Arial"/>
              </a:rPr>
              <a:t>energía</a:t>
            </a:r>
            <a:r>
              <a:rPr sz="650" spc="15" dirty="0">
                <a:solidFill>
                  <a:srgbClr val="171514"/>
                </a:solidFill>
                <a:latin typeface="Microsoft Sans Serif"/>
                <a:cs typeface="Microsoft Sans Serif"/>
              </a:rPr>
              <a:t>,</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vol.</a:t>
            </a:r>
            <a:r>
              <a:rPr sz="650" dirty="0">
                <a:solidFill>
                  <a:srgbClr val="171514"/>
                </a:solidFill>
                <a:latin typeface="Microsoft Sans Serif"/>
                <a:cs typeface="Microsoft Sans Serif"/>
              </a:rPr>
              <a:t> 9, </a:t>
            </a:r>
            <a:r>
              <a:rPr sz="650" spc="35" dirty="0">
                <a:solidFill>
                  <a:srgbClr val="171514"/>
                </a:solidFill>
                <a:latin typeface="Microsoft Sans Serif"/>
                <a:cs typeface="Microsoft Sans Serif"/>
              </a:rPr>
              <a:t>núm.</a:t>
            </a:r>
            <a:r>
              <a:rPr sz="650" dirty="0">
                <a:solidFill>
                  <a:srgbClr val="171514"/>
                </a:solidFill>
                <a:latin typeface="Microsoft Sans Serif"/>
                <a:cs typeface="Microsoft Sans Serif"/>
              </a:rPr>
              <a:t> 1, </a:t>
            </a:r>
            <a:r>
              <a:rPr sz="650" spc="10" dirty="0">
                <a:solidFill>
                  <a:srgbClr val="171514"/>
                </a:solidFill>
                <a:latin typeface="Microsoft Sans Serif"/>
                <a:cs typeface="Microsoft Sans Serif"/>
              </a:rPr>
              <a:t>págs.</a:t>
            </a:r>
            <a:r>
              <a:rPr sz="650" dirty="0">
                <a:solidFill>
                  <a:srgbClr val="171514"/>
                </a:solidFill>
                <a:latin typeface="Microsoft Sans Serif"/>
                <a:cs typeface="Microsoft Sans Serif"/>
              </a:rPr>
              <a:t> </a:t>
            </a:r>
            <a:r>
              <a:rPr sz="650" spc="20" dirty="0">
                <a:solidFill>
                  <a:srgbClr val="171514"/>
                </a:solidFill>
                <a:latin typeface="Microsoft Sans Serif"/>
                <a:cs typeface="Microsoft Sans Serif"/>
              </a:rPr>
              <a:t>334–342,</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1994.</a:t>
            </a:r>
            <a:endParaRPr sz="650" dirty="0">
              <a:latin typeface="Microsoft Sans Serif"/>
              <a:cs typeface="Microsoft Sans Serif"/>
            </a:endParaRPr>
          </a:p>
          <a:p>
            <a:pPr>
              <a:spcBef>
                <a:spcPts val="35"/>
              </a:spcBef>
              <a:buAutoNum type="arabicPlain" startAt="32"/>
            </a:pPr>
            <a:endParaRPr sz="1150" dirty="0">
              <a:latin typeface="Microsoft Sans Serif"/>
              <a:cs typeface="Microsoft Sans Serif"/>
            </a:endParaRPr>
          </a:p>
          <a:p>
            <a:pPr marL="182880" indent="-170815">
              <a:buAutoNum type="arabicPlain" startAt="32"/>
              <a:tabLst>
                <a:tab pos="183515" algn="l"/>
              </a:tabLst>
            </a:pPr>
            <a:r>
              <a:rPr sz="650" spc="-40" dirty="0">
                <a:solidFill>
                  <a:srgbClr val="171514"/>
                </a:solidFill>
                <a:latin typeface="Microsoft Sans Serif"/>
                <a:cs typeface="Microsoft Sans Serif"/>
              </a:rPr>
              <a:t>CL</a:t>
            </a:r>
            <a:r>
              <a:rPr sz="650" dirty="0">
                <a:solidFill>
                  <a:srgbClr val="171514"/>
                </a:solidFill>
                <a:latin typeface="Microsoft Sans Serif"/>
                <a:cs typeface="Microsoft Sans Serif"/>
              </a:rPr>
              <a:t> </a:t>
            </a:r>
            <a:r>
              <a:rPr sz="650" spc="10" dirty="0">
                <a:solidFill>
                  <a:srgbClr val="171514"/>
                </a:solidFill>
                <a:latin typeface="Microsoft Sans Serif"/>
                <a:cs typeface="Microsoft Sans Serif"/>
              </a:rPr>
              <a:t>Pian,</a:t>
            </a:r>
            <a:r>
              <a:rPr sz="650" i="1" spc="10" dirty="0">
                <a:solidFill>
                  <a:srgbClr val="171514"/>
                </a:solidFill>
                <a:latin typeface="Arial"/>
                <a:cs typeface="Arial"/>
              </a:rPr>
              <a:t>Libro</a:t>
            </a:r>
            <a:r>
              <a:rPr sz="650" i="1" spc="-5"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20" dirty="0">
                <a:solidFill>
                  <a:srgbClr val="171514"/>
                </a:solidFill>
                <a:latin typeface="Arial"/>
                <a:cs typeface="Arial"/>
              </a:rPr>
              <a:t>datos</a:t>
            </a:r>
            <a:r>
              <a:rPr sz="650" i="1" spc="-5"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5" dirty="0">
                <a:solidFill>
                  <a:srgbClr val="171514"/>
                </a:solidFill>
                <a:latin typeface="Arial"/>
                <a:cs typeface="Arial"/>
              </a:rPr>
              <a:t>gas</a:t>
            </a:r>
            <a:r>
              <a:rPr sz="650" i="1" spc="-5" dirty="0">
                <a:solidFill>
                  <a:srgbClr val="171514"/>
                </a:solidFill>
                <a:latin typeface="Arial"/>
                <a:cs typeface="Arial"/>
              </a:rPr>
              <a:t> </a:t>
            </a:r>
            <a:r>
              <a:rPr sz="650" i="1" spc="20" dirty="0">
                <a:solidFill>
                  <a:srgbClr val="171514"/>
                </a:solidFill>
                <a:latin typeface="Arial"/>
                <a:cs typeface="Arial"/>
              </a:rPr>
              <a:t>de</a:t>
            </a:r>
            <a:r>
              <a:rPr sz="650" i="1" spc="-10" dirty="0">
                <a:solidFill>
                  <a:srgbClr val="171514"/>
                </a:solidFill>
                <a:latin typeface="Arial"/>
                <a:cs typeface="Arial"/>
              </a:rPr>
              <a:t> </a:t>
            </a:r>
            <a:r>
              <a:rPr sz="650" i="1" spc="20" dirty="0">
                <a:solidFill>
                  <a:srgbClr val="171514"/>
                </a:solidFill>
                <a:latin typeface="Arial"/>
                <a:cs typeface="Arial"/>
              </a:rPr>
              <a:t>Matheson</a:t>
            </a:r>
            <a:r>
              <a:rPr sz="650" spc="20"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séptima</a:t>
            </a:r>
            <a:r>
              <a:rPr sz="650" dirty="0">
                <a:solidFill>
                  <a:srgbClr val="171514"/>
                </a:solidFill>
                <a:latin typeface="Microsoft Sans Serif"/>
                <a:cs typeface="Microsoft Sans Serif"/>
              </a:rPr>
              <a:t> </a:t>
            </a:r>
            <a:r>
              <a:rPr sz="650" spc="15" dirty="0">
                <a:solidFill>
                  <a:srgbClr val="171514"/>
                </a:solidFill>
                <a:latin typeface="Microsoft Sans Serif"/>
                <a:cs typeface="Microsoft Sans Serif"/>
              </a:rPr>
              <a:t>edición</a:t>
            </a:r>
            <a:r>
              <a:rPr sz="650" spc="15" dirty="0">
                <a:solidFill>
                  <a:srgbClr val="171514"/>
                </a:solidFill>
                <a:latin typeface="Microsoft Sans Serif"/>
                <a:cs typeface="Microsoft Sans Serif"/>
              </a:rPr>
              <a: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McGraw-Hill,</a:t>
            </a:r>
            <a:r>
              <a:rPr sz="650" dirty="0">
                <a:solidFill>
                  <a:srgbClr val="171514"/>
                </a:solidFill>
                <a:latin typeface="Microsoft Sans Serif"/>
                <a:cs typeface="Microsoft Sans Serif"/>
              </a:rPr>
              <a:t> </a:t>
            </a:r>
            <a:r>
              <a:rPr sz="650" spc="5" dirty="0">
                <a:solidFill>
                  <a:srgbClr val="171514"/>
                </a:solidFill>
                <a:latin typeface="Microsoft Sans Serif"/>
                <a:cs typeface="Microsoft Sans Serif"/>
              </a:rPr>
              <a:t>2001.</a:t>
            </a:r>
            <a:endParaRPr sz="650" dirty="0">
              <a:latin typeface="Microsoft Sans Serif"/>
              <a:cs typeface="Microsoft Sans Serif"/>
            </a:endParaRPr>
          </a:p>
          <a:p>
            <a:pPr marL="196215" marR="57785" indent="-196215">
              <a:lnSpc>
                <a:spcPct val="126200"/>
              </a:lnSpc>
              <a:spcBef>
                <a:spcPts val="10"/>
              </a:spcBef>
              <a:buAutoNum type="arabicPlain" startAt="32"/>
              <a:tabLst>
                <a:tab pos="196215" algn="l"/>
              </a:tabLst>
            </a:pPr>
            <a:r>
              <a:rPr sz="700" spc="-25" dirty="0">
                <a:solidFill>
                  <a:srgbClr val="171514"/>
                </a:solidFill>
                <a:latin typeface="Microsoft Sans Serif"/>
                <a:cs typeface="Microsoft Sans Serif"/>
              </a:rPr>
              <a:t>LA</a:t>
            </a:r>
            <a:r>
              <a:rPr sz="700" dirty="0">
                <a:solidFill>
                  <a:srgbClr val="171514"/>
                </a:solidFill>
                <a:latin typeface="Microsoft Sans Serif"/>
                <a:cs typeface="Microsoft Sans Serif"/>
              </a:rPr>
              <a:t> </a:t>
            </a:r>
            <a:r>
              <a:rPr sz="700" spc="5" dirty="0">
                <a:solidFill>
                  <a:srgbClr val="171514"/>
                </a:solidFill>
                <a:latin typeface="Microsoft Sans Serif"/>
                <a:cs typeface="Microsoft Sans Serif"/>
              </a:rPr>
              <a:t>Lovachev,</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Límites</a:t>
            </a:r>
            <a:r>
              <a:rPr sz="700" dirty="0">
                <a:solidFill>
                  <a:srgbClr val="171514"/>
                </a:solidFill>
                <a:latin typeface="Microsoft Sans Serif"/>
                <a:cs typeface="Microsoft Sans Serif"/>
              </a:rPr>
              <a:t> </a:t>
            </a:r>
            <a:r>
              <a:rPr sz="700" spc="20" dirty="0">
                <a:solidFill>
                  <a:srgbClr val="171514"/>
                </a:solidFill>
                <a:latin typeface="Microsoft Sans Serif"/>
                <a:cs typeface="Microsoft Sans Serif"/>
              </a:rPr>
              <a:t>de</a:t>
            </a:r>
            <a:r>
              <a:rPr sz="700" dirty="0">
                <a:solidFill>
                  <a:srgbClr val="171514"/>
                </a:solidFill>
                <a:latin typeface="Microsoft Sans Serif"/>
                <a:cs typeface="Microsoft Sans Serif"/>
              </a:rPr>
              <a:t> </a:t>
            </a:r>
            <a:r>
              <a:rPr sz="700" spc="25" dirty="0">
                <a:solidFill>
                  <a:srgbClr val="171514"/>
                </a:solidFill>
                <a:latin typeface="Microsoft Sans Serif"/>
                <a:cs typeface="Microsoft Sans Serif"/>
              </a:rPr>
              <a:t>inflamabilidad:</a:t>
            </a:r>
            <a:r>
              <a:rPr sz="700" dirty="0">
                <a:solidFill>
                  <a:srgbClr val="171514"/>
                </a:solidFill>
                <a:latin typeface="Microsoft Sans Serif"/>
                <a:cs typeface="Microsoft Sans Serif"/>
              </a:rPr>
              <a:t> </a:t>
            </a:r>
            <a:r>
              <a:rPr sz="700" spc="30" dirty="0">
                <a:solidFill>
                  <a:srgbClr val="171514"/>
                </a:solidFill>
                <a:latin typeface="Microsoft Sans Serif"/>
                <a:cs typeface="Microsoft Sans Serif"/>
              </a:rPr>
              <a:t>una</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revisión,</a:t>
            </a:r>
            <a:r>
              <a:rPr sz="700" i="1" spc="10" dirty="0">
                <a:solidFill>
                  <a:srgbClr val="171514"/>
                </a:solidFill>
                <a:latin typeface="Arial"/>
                <a:cs typeface="Arial"/>
              </a:rPr>
              <a:t>Ciencia</a:t>
            </a:r>
            <a:r>
              <a:rPr sz="700" i="1" spc="-10" dirty="0">
                <a:solidFill>
                  <a:srgbClr val="171514"/>
                </a:solidFill>
                <a:latin typeface="Arial"/>
                <a:cs typeface="Arial"/>
              </a:rPr>
              <a:t> </a:t>
            </a:r>
            <a:r>
              <a:rPr sz="700" i="1" spc="5" dirty="0">
                <a:solidFill>
                  <a:srgbClr val="171514"/>
                </a:solidFill>
                <a:latin typeface="Arial"/>
                <a:cs typeface="Arial"/>
              </a:rPr>
              <a:t>y</a:t>
            </a:r>
            <a:r>
              <a:rPr sz="700" i="1" spc="-5" dirty="0">
                <a:solidFill>
                  <a:srgbClr val="171514"/>
                </a:solidFill>
                <a:latin typeface="Arial"/>
                <a:cs typeface="Arial"/>
              </a:rPr>
              <a:t> </a:t>
            </a:r>
            <a:r>
              <a:rPr sz="700" i="1" spc="10" dirty="0">
                <a:solidFill>
                  <a:srgbClr val="171514"/>
                </a:solidFill>
                <a:latin typeface="Arial"/>
                <a:cs typeface="Arial"/>
              </a:rPr>
              <a:t>Tecnología</a:t>
            </a:r>
            <a:r>
              <a:rPr sz="700" i="1" spc="-10" dirty="0">
                <a:solidFill>
                  <a:srgbClr val="171514"/>
                </a:solidFill>
                <a:latin typeface="Arial"/>
                <a:cs typeface="Arial"/>
              </a:rPr>
              <a:t> </a:t>
            </a:r>
            <a:r>
              <a:rPr sz="700" i="1" spc="20" dirty="0">
                <a:solidFill>
                  <a:srgbClr val="171514"/>
                </a:solidFill>
                <a:latin typeface="Arial"/>
                <a:cs typeface="Arial"/>
              </a:rPr>
              <a:t>de</a:t>
            </a:r>
            <a:r>
              <a:rPr sz="700" i="1" spc="-10" dirty="0">
                <a:solidFill>
                  <a:srgbClr val="171514"/>
                </a:solidFill>
                <a:latin typeface="Arial"/>
                <a:cs typeface="Arial"/>
              </a:rPr>
              <a:t> </a:t>
            </a:r>
            <a:r>
              <a:rPr sz="700" i="1" spc="10" dirty="0">
                <a:solidFill>
                  <a:srgbClr val="171514"/>
                </a:solidFill>
                <a:latin typeface="Arial"/>
                <a:cs typeface="Arial"/>
              </a:rPr>
              <a:t>la</a:t>
            </a:r>
            <a:r>
              <a:rPr sz="700" i="1" spc="-10" dirty="0">
                <a:solidFill>
                  <a:srgbClr val="171514"/>
                </a:solidFill>
                <a:latin typeface="Arial"/>
                <a:cs typeface="Arial"/>
              </a:rPr>
              <a:t> </a:t>
            </a:r>
            <a:r>
              <a:rPr sz="700" i="1" spc="20" dirty="0">
                <a:solidFill>
                  <a:srgbClr val="171514"/>
                </a:solidFill>
                <a:latin typeface="Arial"/>
                <a:cs typeface="Arial"/>
              </a:rPr>
              <a:t>Combustión</a:t>
            </a:r>
            <a:r>
              <a:rPr sz="700" spc="20" dirty="0">
                <a:solidFill>
                  <a:srgbClr val="171514"/>
                </a:solidFill>
                <a:latin typeface="Microsoft Sans Serif"/>
                <a:cs typeface="Microsoft Sans Serif"/>
              </a:rPr>
              <a:t>,</a:t>
            </a:r>
            <a:r>
              <a:rPr sz="700" dirty="0">
                <a:solidFill>
                  <a:srgbClr val="171514"/>
                </a:solidFill>
                <a:latin typeface="Microsoft Sans Serif"/>
                <a:cs typeface="Microsoft Sans Serif"/>
              </a:rPr>
              <a:t> </a:t>
            </a:r>
            <a:r>
              <a:rPr sz="700" spc="10" dirty="0">
                <a:solidFill>
                  <a:srgbClr val="171514"/>
                </a:solidFill>
                <a:latin typeface="Microsoft Sans Serif"/>
                <a:cs typeface="Microsoft Sans Serif"/>
              </a:rPr>
              <a:t>vol</a:t>
            </a:r>
            <a:r>
              <a:rPr sz="700" spc="10" dirty="0" smtClean="0">
                <a:solidFill>
                  <a:srgbClr val="171514"/>
                </a:solidFill>
                <a:latin typeface="Microsoft Sans Serif"/>
                <a:cs typeface="Microsoft Sans Serif"/>
              </a:rPr>
              <a:t>.</a:t>
            </a:r>
            <a:r>
              <a:rPr lang="es-ES" sz="700" spc="10" dirty="0" smtClean="0">
                <a:solidFill>
                  <a:srgbClr val="171514"/>
                </a:solidFill>
                <a:latin typeface="Microsoft Sans Serif"/>
                <a:cs typeface="Microsoft Sans Serif"/>
              </a:rPr>
              <a:t> </a:t>
            </a:r>
            <a:r>
              <a:rPr sz="700" spc="5" dirty="0" smtClean="0">
                <a:solidFill>
                  <a:srgbClr val="171514"/>
                </a:solidFill>
                <a:latin typeface="Microsoft Sans Serif"/>
                <a:cs typeface="Microsoft Sans Serif"/>
              </a:rPr>
              <a:t>20</a:t>
            </a:r>
            <a:r>
              <a:rPr sz="700" spc="5" dirty="0">
                <a:solidFill>
                  <a:srgbClr val="171514"/>
                </a:solidFill>
                <a:latin typeface="Microsoft Sans Serif"/>
                <a:cs typeface="Microsoft Sans Serif"/>
              </a:rPr>
              <a:t>,</a:t>
            </a:r>
            <a:r>
              <a:rPr sz="700" spc="-10" dirty="0">
                <a:solidFill>
                  <a:srgbClr val="171514"/>
                </a:solidFill>
                <a:latin typeface="Microsoft Sans Serif"/>
                <a:cs typeface="Microsoft Sans Serif"/>
              </a:rPr>
              <a:t> </a:t>
            </a:r>
            <a:r>
              <a:rPr sz="700" spc="10" dirty="0">
                <a:solidFill>
                  <a:srgbClr val="171514"/>
                </a:solidFill>
                <a:latin typeface="Microsoft Sans Serif"/>
                <a:cs typeface="Microsoft Sans Serif"/>
              </a:rPr>
              <a:t>págs.</a:t>
            </a:r>
            <a:r>
              <a:rPr sz="700" spc="-5" dirty="0">
                <a:solidFill>
                  <a:srgbClr val="171514"/>
                </a:solidFill>
                <a:latin typeface="Microsoft Sans Serif"/>
                <a:cs typeface="Microsoft Sans Serif"/>
              </a:rPr>
              <a:t> </a:t>
            </a:r>
            <a:r>
              <a:rPr sz="700" spc="25" dirty="0">
                <a:solidFill>
                  <a:srgbClr val="171514"/>
                </a:solidFill>
                <a:latin typeface="Microsoft Sans Serif"/>
                <a:cs typeface="Microsoft Sans Serif"/>
              </a:rPr>
              <a:t>209–224,</a:t>
            </a:r>
            <a:r>
              <a:rPr sz="700" spc="-5" dirty="0">
                <a:solidFill>
                  <a:srgbClr val="171514"/>
                </a:solidFill>
                <a:latin typeface="Microsoft Sans Serif"/>
                <a:cs typeface="Microsoft Sans Serif"/>
              </a:rPr>
              <a:t> </a:t>
            </a:r>
            <a:r>
              <a:rPr sz="700" spc="5" dirty="0">
                <a:solidFill>
                  <a:srgbClr val="171514"/>
                </a:solidFill>
                <a:latin typeface="Microsoft Sans Serif"/>
                <a:cs typeface="Microsoft Sans Serif"/>
              </a:rPr>
              <a:t>1979,</a:t>
            </a:r>
            <a:r>
              <a:rPr sz="700" spc="-5" dirty="0">
                <a:solidFill>
                  <a:srgbClr val="171514"/>
                </a:solidFill>
                <a:latin typeface="Microsoft Sans Serif"/>
                <a:cs typeface="Microsoft Sans Serif"/>
              </a:rPr>
              <a:t> </a:t>
            </a:r>
            <a:r>
              <a:rPr sz="700" spc="40" dirty="0">
                <a:solidFill>
                  <a:srgbClr val="171514"/>
                </a:solidFill>
                <a:latin typeface="Microsoft Sans Serif"/>
                <a:cs typeface="Microsoft Sans Serif"/>
              </a:rPr>
              <a:t>número</a:t>
            </a:r>
            <a:r>
              <a:rPr sz="700" spc="-5" dirty="0">
                <a:solidFill>
                  <a:srgbClr val="171514"/>
                </a:solidFill>
                <a:latin typeface="Microsoft Sans Serif"/>
                <a:cs typeface="Microsoft Sans Serif"/>
              </a:rPr>
              <a:t> </a:t>
            </a:r>
            <a:r>
              <a:rPr sz="700" dirty="0">
                <a:solidFill>
                  <a:srgbClr val="171514"/>
                </a:solidFill>
                <a:latin typeface="Microsoft Sans Serif"/>
                <a:cs typeface="Microsoft Sans Serif"/>
              </a:rPr>
              <a:t>5-6.</a:t>
            </a:r>
            <a:endParaRPr sz="700" dirty="0">
              <a:latin typeface="Microsoft Sans Serif"/>
              <a:cs typeface="Microsoft Sans Serif"/>
            </a:endParaRPr>
          </a:p>
          <a:p>
            <a:pPr marL="208915" indent="-196850">
              <a:spcBef>
                <a:spcPts val="170"/>
              </a:spcBef>
              <a:buAutoNum type="arabicPlain" startAt="32"/>
              <a:tabLst>
                <a:tab pos="209550" algn="l"/>
              </a:tabLst>
            </a:pPr>
            <a:r>
              <a:rPr sz="750" spc="-30" dirty="0">
                <a:solidFill>
                  <a:srgbClr val="171514"/>
                </a:solidFill>
                <a:latin typeface="Microsoft Sans Serif"/>
                <a:cs typeface="Microsoft Sans Serif"/>
              </a:rPr>
              <a:t>V.</a:t>
            </a:r>
            <a:r>
              <a:rPr sz="750" dirty="0">
                <a:solidFill>
                  <a:srgbClr val="171514"/>
                </a:solidFill>
                <a:latin typeface="Microsoft Sans Serif"/>
                <a:cs typeface="Microsoft Sans Serif"/>
              </a:rPr>
              <a:t> </a:t>
            </a:r>
            <a:r>
              <a:rPr sz="750" spc="20" dirty="0">
                <a:solidFill>
                  <a:srgbClr val="171514"/>
                </a:solidFill>
                <a:latin typeface="Microsoft Sans Serif"/>
                <a:cs typeface="Microsoft Sans Serif"/>
              </a:rPr>
              <a:t>Babrauskak,</a:t>
            </a:r>
            <a:r>
              <a:rPr sz="750" i="1" spc="20" dirty="0">
                <a:solidFill>
                  <a:srgbClr val="171514"/>
                </a:solidFill>
                <a:latin typeface="Arial"/>
                <a:cs typeface="Arial"/>
              </a:rPr>
              <a:t>Manual</a:t>
            </a:r>
            <a:r>
              <a:rPr sz="750" i="1" spc="-5" dirty="0">
                <a:solidFill>
                  <a:srgbClr val="171514"/>
                </a:solidFill>
                <a:latin typeface="Arial"/>
                <a:cs typeface="Arial"/>
              </a:rPr>
              <a:t> </a:t>
            </a:r>
            <a:r>
              <a:rPr sz="750" i="1" spc="25" dirty="0">
                <a:solidFill>
                  <a:srgbClr val="171514"/>
                </a:solidFill>
                <a:latin typeface="Arial"/>
                <a:cs typeface="Arial"/>
              </a:rPr>
              <a:t>de</a:t>
            </a:r>
            <a:r>
              <a:rPr sz="750" i="1" spc="-5" dirty="0">
                <a:solidFill>
                  <a:srgbClr val="171514"/>
                </a:solidFill>
                <a:latin typeface="Arial"/>
                <a:cs typeface="Arial"/>
              </a:rPr>
              <a:t> </a:t>
            </a:r>
            <a:r>
              <a:rPr sz="750" i="1" spc="20" dirty="0">
                <a:solidFill>
                  <a:srgbClr val="171514"/>
                </a:solidFill>
                <a:latin typeface="Arial"/>
                <a:cs typeface="Arial"/>
              </a:rPr>
              <a:t>encendido</a:t>
            </a:r>
            <a:r>
              <a:rPr sz="750" spc="20" dirty="0">
                <a:solidFill>
                  <a:srgbClr val="171514"/>
                </a:solidFill>
                <a:latin typeface="Microsoft Sans Serif"/>
                <a:cs typeface="Microsoft Sans Serif"/>
              </a:rPr>
              <a:t>,</a:t>
            </a:r>
            <a:r>
              <a:rPr sz="750" spc="5" dirty="0">
                <a:solidFill>
                  <a:srgbClr val="171514"/>
                </a:solidFill>
                <a:latin typeface="Microsoft Sans Serif"/>
                <a:cs typeface="Microsoft Sans Serif"/>
              </a:rPr>
              <a:t> </a:t>
            </a:r>
            <a:r>
              <a:rPr sz="750" dirty="0">
                <a:solidFill>
                  <a:srgbClr val="171514"/>
                </a:solidFill>
                <a:latin typeface="Microsoft Sans Serif"/>
                <a:cs typeface="Microsoft Sans Serif"/>
              </a:rPr>
              <a:t>Fire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Science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Publishers,</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Issaquah,</a:t>
            </a:r>
            <a:r>
              <a:rPr sz="750" spc="5" dirty="0">
                <a:solidFill>
                  <a:srgbClr val="171514"/>
                </a:solidFill>
                <a:latin typeface="Microsoft Sans Serif"/>
                <a:cs typeface="Microsoft Sans Serif"/>
              </a:rPr>
              <a:t> </a:t>
            </a:r>
            <a:r>
              <a:rPr sz="750" spc="-15" dirty="0">
                <a:solidFill>
                  <a:srgbClr val="171514"/>
                </a:solidFill>
                <a:latin typeface="Microsoft Sans Serif"/>
                <a:cs typeface="Microsoft Sans Serif"/>
              </a:rPr>
              <a:t>WA,</a:t>
            </a:r>
            <a:r>
              <a:rPr sz="750" dirty="0">
                <a:solidFill>
                  <a:srgbClr val="171514"/>
                </a:solidFill>
                <a:latin typeface="Microsoft Sans Serif"/>
                <a:cs typeface="Microsoft Sans Serif"/>
              </a:rPr>
              <a:t> </a:t>
            </a:r>
            <a:r>
              <a:rPr sz="750" spc="5" dirty="0">
                <a:solidFill>
                  <a:srgbClr val="171514"/>
                </a:solidFill>
                <a:latin typeface="Microsoft Sans Serif"/>
                <a:cs typeface="Microsoft Sans Serif"/>
              </a:rPr>
              <a:t>2003.</a:t>
            </a:r>
            <a:endParaRPr sz="750" dirty="0">
              <a:latin typeface="Microsoft Sans Serif"/>
              <a:cs typeface="Microsoft Sans Serif"/>
            </a:endParaRP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5337175" y="833011"/>
            <a:ext cx="755650" cy="330200"/>
          </a:xfrm>
          <a:prstGeom prst="rect">
            <a:avLst/>
          </a:prstGeom>
        </p:spPr>
        <p:txBody>
          <a:bodyPr vert="horz" wrap="square" lIns="0" tIns="12700" rIns="0" bIns="0" rtlCol="0">
            <a:spAutoFit/>
          </a:bodyPr>
          <a:lstStyle/>
          <a:p>
            <a:pPr marL="12700">
              <a:spcBef>
                <a:spcPts val="100"/>
              </a:spcBef>
            </a:pPr>
            <a:r>
              <a:rPr spc="65" dirty="0"/>
              <a:t>Índice</a:t>
            </a:r>
          </a:p>
        </p:txBody>
      </p:sp>
      <p:sp>
        <p:nvSpPr>
          <p:cNvPr id="3" name="object 3"/>
          <p:cNvSpPr txBox="1"/>
          <p:nvPr/>
        </p:nvSpPr>
        <p:spPr>
          <a:xfrm>
            <a:off x="5337176" y="1473446"/>
            <a:ext cx="1405255" cy="6118919"/>
          </a:xfrm>
          <a:prstGeom prst="rect">
            <a:avLst/>
          </a:prstGeom>
        </p:spPr>
        <p:txBody>
          <a:bodyPr vert="horz" wrap="square" lIns="0" tIns="13335" rIns="0" bIns="0" rtlCol="0">
            <a:spAutoFit/>
          </a:bodyPr>
          <a:lstStyle/>
          <a:p>
            <a:pPr marL="12700" marR="562610" algn="just">
              <a:lnSpc>
                <a:spcPct val="143900"/>
              </a:lnSpc>
              <a:spcBef>
                <a:spcPts val="105"/>
              </a:spcBef>
            </a:pPr>
            <a:r>
              <a:rPr sz="600" spc="10" dirty="0">
                <a:solidFill>
                  <a:srgbClr val="171514"/>
                </a:solidFill>
                <a:latin typeface="Microsoft Sans Serif"/>
                <a:cs typeface="Microsoft Sans Serif"/>
              </a:rPr>
              <a:t>ecuación</a:t>
            </a:r>
            <a:r>
              <a:rPr sz="600" spc="-30" dirty="0">
                <a:solidFill>
                  <a:srgbClr val="171514"/>
                </a:solidFill>
                <a:latin typeface="Microsoft Sans Serif"/>
                <a:cs typeface="Microsoft Sans Serif"/>
              </a:rPr>
              <a:t> </a:t>
            </a:r>
            <a:r>
              <a:rPr sz="600" spc="15" dirty="0" err="1">
                <a:solidFill>
                  <a:srgbClr val="171514"/>
                </a:solidFill>
                <a:latin typeface="Microsoft Sans Serif"/>
                <a:cs typeface="Microsoft Sans Serif"/>
              </a:rPr>
              <a:t>adiabática</a:t>
            </a:r>
            <a:r>
              <a:rPr sz="600" spc="-30"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61</a:t>
            </a:r>
            <a:r>
              <a:rPr lang="es-ES" sz="600" spc="5" dirty="0" smtClean="0">
                <a:solidFill>
                  <a:srgbClr val="171514"/>
                </a:solidFill>
                <a:latin typeface="Microsoft Sans Serif"/>
                <a:cs typeface="Microsoft Sans Serif"/>
              </a:rPr>
              <a:t> </a:t>
            </a:r>
            <a:r>
              <a:rPr sz="550" spc="5" dirty="0" smtClean="0">
                <a:solidFill>
                  <a:srgbClr val="171514"/>
                </a:solidFill>
                <a:latin typeface="Microsoft Sans Serif"/>
                <a:cs typeface="Microsoft Sans Serif"/>
              </a:rPr>
              <a:t>cable</a:t>
            </a:r>
            <a:r>
              <a:rPr sz="550" spc="-15" dirty="0" smtClean="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spc="-15" dirty="0">
                <a:solidFill>
                  <a:srgbClr val="171514"/>
                </a:solidFill>
                <a:latin typeface="Microsoft Sans Serif"/>
                <a:cs typeface="Microsoft Sans Serif"/>
              </a:rPr>
              <a:t> </a:t>
            </a:r>
            <a:r>
              <a:rPr sz="550" spc="15" dirty="0" err="1">
                <a:solidFill>
                  <a:srgbClr val="171514"/>
                </a:solidFill>
                <a:latin typeface="Microsoft Sans Serif"/>
                <a:cs typeface="Microsoft Sans Serif"/>
              </a:rPr>
              <a:t>aéreo</a:t>
            </a:r>
            <a:r>
              <a:rPr sz="550" spc="-15" dirty="0">
                <a:solidFill>
                  <a:srgbClr val="171514"/>
                </a:solidFill>
                <a:latin typeface="Microsoft Sans Serif"/>
                <a:cs typeface="Microsoft Sans Serif"/>
              </a:rPr>
              <a:t> </a:t>
            </a:r>
            <a:r>
              <a:rPr sz="550" spc="15" dirty="0" smtClean="0">
                <a:solidFill>
                  <a:srgbClr val="171514"/>
                </a:solidFill>
                <a:latin typeface="Microsoft Sans Serif"/>
                <a:cs typeface="Microsoft Sans Serif"/>
              </a:rPr>
              <a:t>157ff</a:t>
            </a:r>
            <a:r>
              <a:rPr lang="es-ES" sz="550" spc="15" dirty="0" smtClean="0">
                <a:solidFill>
                  <a:srgbClr val="171514"/>
                </a:solidFill>
                <a:latin typeface="Microsoft Sans Serif"/>
                <a:cs typeface="Microsoft Sans Serif"/>
              </a:rPr>
              <a:t> </a:t>
            </a:r>
            <a:r>
              <a:rPr sz="550" spc="20" dirty="0" err="1" smtClean="0">
                <a:solidFill>
                  <a:srgbClr val="171514"/>
                </a:solidFill>
                <a:latin typeface="Microsoft Sans Serif"/>
                <a:cs typeface="Microsoft Sans Serif"/>
              </a:rPr>
              <a:t>terminales</a:t>
            </a:r>
            <a:r>
              <a:rPr sz="550" spc="-15"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aire</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145</a:t>
            </a:r>
            <a:endParaRPr sz="550" dirty="0">
              <a:latin typeface="Microsoft Sans Serif"/>
              <a:cs typeface="Microsoft Sans Serif"/>
            </a:endParaRPr>
          </a:p>
          <a:p>
            <a:pPr marL="12700" marR="328295">
              <a:lnSpc>
                <a:spcPct val="134300"/>
              </a:lnSpc>
              <a:spcBef>
                <a:spcPts val="10"/>
              </a:spcBef>
            </a:pPr>
            <a:r>
              <a:rPr sz="600" spc="25" dirty="0">
                <a:solidFill>
                  <a:srgbClr val="171514"/>
                </a:solidFill>
                <a:latin typeface="Microsoft Sans Serif"/>
                <a:cs typeface="Microsoft Sans Serif"/>
              </a:rPr>
              <a:t>red</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terminación</a:t>
            </a:r>
            <a:r>
              <a:rPr sz="600" spc="-15" dirty="0">
                <a:solidFill>
                  <a:srgbClr val="171514"/>
                </a:solidFill>
                <a:latin typeface="Microsoft Sans Serif"/>
                <a:cs typeface="Microsoft Sans Serif"/>
              </a:rPr>
              <a:t> </a:t>
            </a:r>
            <a:r>
              <a:rPr sz="600" spc="10" dirty="0" err="1">
                <a:solidFill>
                  <a:srgbClr val="171514"/>
                </a:solidFill>
                <a:latin typeface="Microsoft Sans Serif"/>
                <a:cs typeface="Microsoft Sans Serif"/>
              </a:rPr>
              <a:t>aérea</a:t>
            </a:r>
            <a:r>
              <a:rPr sz="600" spc="-15"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146</a:t>
            </a:r>
            <a:r>
              <a:rPr lang="es-ES" sz="600" spc="5" dirty="0" smtClean="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índice</a:t>
            </a:r>
            <a:r>
              <a:rPr sz="600" spc="-1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anódico</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73</a:t>
            </a:r>
            <a:endParaRPr sz="600" dirty="0">
              <a:latin typeface="Microsoft Sans Serif"/>
              <a:cs typeface="Microsoft Sans Serif"/>
            </a:endParaRPr>
          </a:p>
          <a:p>
            <a:pPr marL="12700" marR="542925">
              <a:lnSpc>
                <a:spcPct val="139900"/>
              </a:lnSpc>
              <a:spcBef>
                <a:spcPts val="35"/>
              </a:spcBef>
            </a:pPr>
            <a:r>
              <a:rPr sz="550" spc="15" dirty="0">
                <a:solidFill>
                  <a:srgbClr val="171514"/>
                </a:solidFill>
                <a:latin typeface="Microsoft Sans Serif"/>
                <a:cs typeface="Microsoft Sans Serif"/>
              </a:rPr>
              <a:t>resistividad </a:t>
            </a:r>
            <a:r>
              <a:rPr sz="550" spc="20" dirty="0" err="1">
                <a:solidFill>
                  <a:srgbClr val="171514"/>
                </a:solidFill>
                <a:latin typeface="Microsoft Sans Serif"/>
                <a:cs typeface="Microsoft Sans Serif"/>
              </a:rPr>
              <a:t>aparente</a:t>
            </a:r>
            <a:r>
              <a:rPr sz="550" spc="2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20</a:t>
            </a:r>
            <a:r>
              <a:rPr lang="es-ES" sz="550" spc="5" dirty="0" smtClean="0">
                <a:solidFill>
                  <a:srgbClr val="171514"/>
                </a:solidFill>
                <a:latin typeface="Microsoft Sans Serif"/>
                <a:cs typeface="Microsoft Sans Serif"/>
              </a:rPr>
              <a:t> </a:t>
            </a:r>
            <a:r>
              <a:rPr sz="550" spc="10" dirty="0" err="1" smtClean="0">
                <a:solidFill>
                  <a:srgbClr val="171514"/>
                </a:solidFill>
                <a:latin typeface="Microsoft Sans Serif"/>
                <a:cs typeface="Microsoft Sans Serif"/>
              </a:rPr>
              <a:t>descarga</a:t>
            </a:r>
            <a:r>
              <a:rPr sz="550" spc="1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 </a:t>
            </a:r>
            <a:r>
              <a:rPr sz="550" spc="15" dirty="0" err="1">
                <a:solidFill>
                  <a:srgbClr val="171514"/>
                </a:solidFill>
                <a:latin typeface="Microsoft Sans Serif"/>
                <a:cs typeface="Microsoft Sans Serif"/>
              </a:rPr>
              <a:t>arco</a:t>
            </a:r>
            <a:r>
              <a:rPr sz="550" spc="15"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123</a:t>
            </a:r>
            <a:r>
              <a:rPr lang="es-ES" sz="550" spc="5" dirty="0" smtClean="0">
                <a:solidFill>
                  <a:srgbClr val="171514"/>
                </a:solidFill>
                <a:latin typeface="Microsoft Sans Serif"/>
                <a:cs typeface="Microsoft Sans Serif"/>
              </a:rPr>
              <a:t> </a:t>
            </a:r>
            <a:r>
              <a:rPr sz="600" spc="10" dirty="0" err="1" smtClean="0">
                <a:solidFill>
                  <a:srgbClr val="171514"/>
                </a:solidFill>
                <a:latin typeface="Microsoft Sans Serif"/>
                <a:cs typeface="Microsoft Sans Serif"/>
              </a:rPr>
              <a:t>área</a:t>
            </a:r>
            <a:r>
              <a:rPr sz="600" spc="3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35" dirty="0">
                <a:solidFill>
                  <a:srgbClr val="171514"/>
                </a:solidFill>
                <a:latin typeface="Microsoft Sans Serif"/>
                <a:cs typeface="Microsoft Sans Serif"/>
              </a:rPr>
              <a:t> </a:t>
            </a:r>
            <a:r>
              <a:rPr sz="600" spc="25" dirty="0" err="1">
                <a:solidFill>
                  <a:srgbClr val="171514"/>
                </a:solidFill>
                <a:latin typeface="Microsoft Sans Serif"/>
                <a:cs typeface="Microsoft Sans Serif"/>
              </a:rPr>
              <a:t>tierra</a:t>
            </a:r>
            <a:r>
              <a:rPr sz="600" spc="30"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47</a:t>
            </a:r>
            <a:r>
              <a:rPr lang="es-ES" sz="600" spc="5" dirty="0" smtClean="0">
                <a:solidFill>
                  <a:srgbClr val="171514"/>
                </a:solidFill>
                <a:latin typeface="Microsoft Sans Serif"/>
                <a:cs typeface="Microsoft Sans Serif"/>
              </a:rPr>
              <a:t> </a:t>
            </a:r>
            <a:r>
              <a:rPr sz="600" spc="20" dirty="0" smtClean="0">
                <a:solidFill>
                  <a:srgbClr val="171514"/>
                </a:solidFill>
                <a:latin typeface="Microsoft Sans Serif"/>
                <a:cs typeface="Microsoft Sans Serif"/>
              </a:rPr>
              <a:t>campo</a:t>
            </a:r>
            <a:r>
              <a:rPr sz="600" spc="-2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atmosférico</a:t>
            </a:r>
            <a:r>
              <a:rPr sz="600" spc="-20" dirty="0">
                <a:solidFill>
                  <a:srgbClr val="171514"/>
                </a:solidFill>
                <a:latin typeface="Microsoft Sans Serif"/>
                <a:cs typeface="Microsoft Sans Serif"/>
              </a:rPr>
              <a:t> </a:t>
            </a:r>
            <a:r>
              <a:rPr sz="600" spc="5" dirty="0">
                <a:solidFill>
                  <a:srgbClr val="171514"/>
                </a:solidFill>
                <a:latin typeface="Microsoft Sans Serif"/>
                <a:cs typeface="Microsoft Sans Serif"/>
              </a:rPr>
              <a:t>157</a:t>
            </a:r>
            <a:endParaRPr sz="600" dirty="0">
              <a:latin typeface="Microsoft Sans Serif"/>
              <a:cs typeface="Microsoft Sans Serif"/>
            </a:endParaRPr>
          </a:p>
          <a:p>
            <a:pPr>
              <a:spcBef>
                <a:spcPts val="30"/>
              </a:spcBef>
            </a:pPr>
            <a:endParaRPr sz="1000" dirty="0">
              <a:latin typeface="Microsoft Sans Serif"/>
              <a:cs typeface="Microsoft Sans Serif"/>
            </a:endParaRPr>
          </a:p>
          <a:p>
            <a:pPr marL="12700">
              <a:spcBef>
                <a:spcPts val="5"/>
              </a:spcBef>
            </a:pPr>
            <a:r>
              <a:rPr sz="650" spc="30" dirty="0">
                <a:solidFill>
                  <a:srgbClr val="171514"/>
                </a:solidFill>
                <a:latin typeface="Microsoft Sans Serif"/>
                <a:cs typeface="Microsoft Sans Serif"/>
              </a:rPr>
              <a:t>bentonita</a:t>
            </a:r>
            <a:r>
              <a:rPr sz="650" spc="-45" dirty="0">
                <a:solidFill>
                  <a:srgbClr val="171514"/>
                </a:solidFill>
                <a:latin typeface="Microsoft Sans Serif"/>
                <a:cs typeface="Microsoft Sans Serif"/>
              </a:rPr>
              <a:t> </a:t>
            </a:r>
            <a:r>
              <a:rPr sz="650" spc="10" dirty="0">
                <a:solidFill>
                  <a:srgbClr val="171514"/>
                </a:solidFill>
                <a:latin typeface="Microsoft Sans Serif"/>
                <a:cs typeface="Microsoft Sans Serif"/>
              </a:rPr>
              <a:t>49</a:t>
            </a:r>
            <a:endParaRPr sz="650" dirty="0">
              <a:latin typeface="Microsoft Sans Serif"/>
              <a:cs typeface="Microsoft Sans Serif"/>
            </a:endParaRPr>
          </a:p>
          <a:p>
            <a:pPr marL="12700">
              <a:spcBef>
                <a:spcPts val="85"/>
              </a:spcBef>
            </a:pPr>
            <a:r>
              <a:rPr sz="750" spc="35" dirty="0">
                <a:solidFill>
                  <a:srgbClr val="171514"/>
                </a:solidFill>
                <a:latin typeface="Microsoft Sans Serif"/>
                <a:cs typeface="Microsoft Sans Serif"/>
              </a:rPr>
              <a:t>unión</a:t>
            </a:r>
            <a:r>
              <a:rPr sz="750" spc="-25" dirty="0">
                <a:solidFill>
                  <a:srgbClr val="171514"/>
                </a:solidFill>
                <a:latin typeface="Microsoft Sans Serif"/>
                <a:cs typeface="Microsoft Sans Serif"/>
              </a:rPr>
              <a:t> </a:t>
            </a:r>
            <a:r>
              <a:rPr sz="750" spc="5" dirty="0">
                <a:solidFill>
                  <a:srgbClr val="171514"/>
                </a:solidFill>
                <a:latin typeface="Microsoft Sans Serif"/>
                <a:cs typeface="Microsoft Sans Serif"/>
              </a:rPr>
              <a:t>129,</a:t>
            </a:r>
            <a:r>
              <a:rPr sz="750" spc="-25" dirty="0">
                <a:solidFill>
                  <a:srgbClr val="171514"/>
                </a:solidFill>
                <a:latin typeface="Microsoft Sans Serif"/>
                <a:cs typeface="Microsoft Sans Serif"/>
              </a:rPr>
              <a:t> </a:t>
            </a:r>
            <a:r>
              <a:rPr sz="750" spc="10" dirty="0">
                <a:solidFill>
                  <a:srgbClr val="171514"/>
                </a:solidFill>
                <a:latin typeface="Microsoft Sans Serif"/>
                <a:cs typeface="Microsoft Sans Serif"/>
              </a:rPr>
              <a:t>150</a:t>
            </a:r>
            <a:endParaRPr sz="750" dirty="0">
              <a:latin typeface="Microsoft Sans Serif"/>
              <a:cs typeface="Microsoft Sans Serif"/>
            </a:endParaRPr>
          </a:p>
          <a:p>
            <a:pPr marL="12700">
              <a:spcBef>
                <a:spcPts val="470"/>
              </a:spcBef>
            </a:pPr>
            <a:r>
              <a:rPr sz="350" spc="10" dirty="0">
                <a:solidFill>
                  <a:srgbClr val="171514"/>
                </a:solidFill>
                <a:latin typeface="Microsoft Sans Serif"/>
                <a:cs typeface="Microsoft Sans Serif"/>
              </a:rPr>
              <a:t>soldadura</a:t>
            </a:r>
            <a:r>
              <a:rPr sz="350" spc="-25" dirty="0">
                <a:solidFill>
                  <a:srgbClr val="171514"/>
                </a:solidFill>
                <a:latin typeface="Microsoft Sans Serif"/>
                <a:cs typeface="Microsoft Sans Serif"/>
              </a:rPr>
              <a:t> </a:t>
            </a:r>
            <a:r>
              <a:rPr sz="350" spc="15" dirty="0">
                <a:solidFill>
                  <a:srgbClr val="171514"/>
                </a:solidFill>
                <a:latin typeface="Microsoft Sans Serif"/>
                <a:cs typeface="Microsoft Sans Serif"/>
              </a:rPr>
              <a:t>fuerte</a:t>
            </a:r>
            <a:r>
              <a:rPr sz="350" spc="-20" dirty="0">
                <a:solidFill>
                  <a:srgbClr val="171514"/>
                </a:solidFill>
                <a:latin typeface="Microsoft Sans Serif"/>
                <a:cs typeface="Microsoft Sans Serif"/>
              </a:rPr>
              <a:t> </a:t>
            </a:r>
            <a:r>
              <a:rPr sz="350" spc="5" dirty="0">
                <a:solidFill>
                  <a:srgbClr val="171514"/>
                </a:solidFill>
                <a:latin typeface="Microsoft Sans Serif"/>
                <a:cs typeface="Microsoft Sans Serif"/>
              </a:rPr>
              <a:t>55</a:t>
            </a:r>
            <a:endParaRPr sz="350" dirty="0">
              <a:latin typeface="Microsoft Sans Serif"/>
              <a:cs typeface="Microsoft Sans Serif"/>
            </a:endParaRPr>
          </a:p>
          <a:p>
            <a:pPr marL="12700">
              <a:spcBef>
                <a:spcPts val="345"/>
              </a:spcBef>
            </a:pPr>
            <a:r>
              <a:rPr sz="550" spc="5" dirty="0">
                <a:solidFill>
                  <a:srgbClr val="171514"/>
                </a:solidFill>
                <a:latin typeface="Microsoft Sans Serif"/>
                <a:cs typeface="Microsoft Sans Serif"/>
              </a:rPr>
              <a:t>descargas</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0" dirty="0">
                <a:solidFill>
                  <a:srgbClr val="171514"/>
                </a:solidFill>
                <a:latin typeface="Microsoft Sans Serif"/>
                <a:cs typeface="Microsoft Sans Serif"/>
              </a:rPr>
              <a:t> </a:t>
            </a:r>
            <a:r>
              <a:rPr sz="550" spc="10" dirty="0">
                <a:solidFill>
                  <a:srgbClr val="171514"/>
                </a:solidFill>
                <a:latin typeface="Microsoft Sans Serif"/>
                <a:cs typeface="Microsoft Sans Serif"/>
              </a:rPr>
              <a:t>cepillo</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127</a:t>
            </a:r>
            <a:endParaRPr sz="550" dirty="0">
              <a:latin typeface="Microsoft Sans Serif"/>
              <a:cs typeface="Microsoft Sans Serif"/>
            </a:endParaRPr>
          </a:p>
          <a:p>
            <a:pPr marL="12700">
              <a:spcBef>
                <a:spcPts val="505"/>
              </a:spcBef>
            </a:pPr>
            <a:r>
              <a:rPr sz="350" spc="15" dirty="0">
                <a:solidFill>
                  <a:srgbClr val="171514"/>
                </a:solidFill>
                <a:latin typeface="Microsoft Sans Serif"/>
                <a:cs typeface="Microsoft Sans Serif"/>
              </a:rPr>
              <a:t>profundidad</a:t>
            </a:r>
            <a:r>
              <a:rPr sz="350" spc="-15" dirty="0">
                <a:solidFill>
                  <a:srgbClr val="171514"/>
                </a:solidFill>
                <a:latin typeface="Microsoft Sans Serif"/>
                <a:cs typeface="Microsoft Sans Serif"/>
              </a:rPr>
              <a:t> </a:t>
            </a:r>
            <a:r>
              <a:rPr sz="350" spc="10" dirty="0">
                <a:solidFill>
                  <a:srgbClr val="171514"/>
                </a:solidFill>
                <a:latin typeface="Microsoft Sans Serif"/>
                <a:cs typeface="Microsoft Sans Serif"/>
              </a:rPr>
              <a:t>de</a:t>
            </a:r>
            <a:r>
              <a:rPr sz="350" spc="-15" dirty="0">
                <a:solidFill>
                  <a:srgbClr val="171514"/>
                </a:solidFill>
                <a:latin typeface="Microsoft Sans Serif"/>
                <a:cs typeface="Microsoft Sans Serif"/>
              </a:rPr>
              <a:t> </a:t>
            </a:r>
            <a:r>
              <a:rPr sz="350" spc="15" dirty="0">
                <a:solidFill>
                  <a:srgbClr val="171514"/>
                </a:solidFill>
                <a:latin typeface="Microsoft Sans Serif"/>
                <a:cs typeface="Microsoft Sans Serif"/>
              </a:rPr>
              <a:t>entierro</a:t>
            </a:r>
            <a:r>
              <a:rPr sz="350" spc="-10" dirty="0">
                <a:solidFill>
                  <a:srgbClr val="171514"/>
                </a:solidFill>
                <a:latin typeface="Microsoft Sans Serif"/>
                <a:cs typeface="Microsoft Sans Serif"/>
              </a:rPr>
              <a:t> </a:t>
            </a:r>
            <a:r>
              <a:rPr sz="350" spc="5" dirty="0">
                <a:solidFill>
                  <a:srgbClr val="171514"/>
                </a:solidFill>
                <a:latin typeface="Microsoft Sans Serif"/>
                <a:cs typeface="Microsoft Sans Serif"/>
              </a:rPr>
              <a:t>9</a:t>
            </a:r>
            <a:endParaRPr sz="350" dirty="0">
              <a:latin typeface="Microsoft Sans Serif"/>
              <a:cs typeface="Microsoft Sans Serif"/>
            </a:endParaRPr>
          </a:p>
          <a:p>
            <a:pPr marL="12700">
              <a:spcBef>
                <a:spcPts val="400"/>
              </a:spcBef>
            </a:pPr>
            <a:r>
              <a:rPr sz="500" dirty="0">
                <a:solidFill>
                  <a:srgbClr val="171514"/>
                </a:solidFill>
                <a:latin typeface="Microsoft Sans Serif"/>
                <a:cs typeface="Microsoft Sans Serif"/>
              </a:rPr>
              <a:t>placas</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enterradas</a:t>
            </a:r>
            <a:r>
              <a:rPr sz="500" spc="-20" dirty="0">
                <a:solidFill>
                  <a:srgbClr val="171514"/>
                </a:solidFill>
                <a:latin typeface="Microsoft Sans Serif"/>
                <a:cs typeface="Microsoft Sans Serif"/>
              </a:rPr>
              <a:t> </a:t>
            </a:r>
            <a:r>
              <a:rPr sz="500" spc="5" dirty="0">
                <a:solidFill>
                  <a:srgbClr val="171514"/>
                </a:solidFill>
                <a:latin typeface="Microsoft Sans Serif"/>
                <a:cs typeface="Microsoft Sans Serif"/>
              </a:rPr>
              <a:t>32</a:t>
            </a:r>
            <a:endParaRPr sz="500" dirty="0">
              <a:latin typeface="Microsoft Sans Serif"/>
              <a:cs typeface="Microsoft Sans Serif"/>
            </a:endParaRPr>
          </a:p>
          <a:p>
            <a:pPr marL="12700">
              <a:spcBef>
                <a:spcPts val="415"/>
              </a:spcBef>
            </a:pPr>
            <a:r>
              <a:rPr sz="450" spc="15" dirty="0">
                <a:solidFill>
                  <a:srgbClr val="171514"/>
                </a:solidFill>
                <a:latin typeface="Microsoft Sans Serif"/>
                <a:cs typeface="Microsoft Sans Serif"/>
              </a:rPr>
              <a:t>alambre</a:t>
            </a:r>
            <a:r>
              <a:rPr sz="450" spc="-30" dirty="0">
                <a:solidFill>
                  <a:srgbClr val="171514"/>
                </a:solidFill>
                <a:latin typeface="Microsoft Sans Serif"/>
                <a:cs typeface="Microsoft Sans Serif"/>
              </a:rPr>
              <a:t> </a:t>
            </a:r>
            <a:r>
              <a:rPr sz="450" spc="20" dirty="0">
                <a:solidFill>
                  <a:srgbClr val="171514"/>
                </a:solidFill>
                <a:latin typeface="Microsoft Sans Serif"/>
                <a:cs typeface="Microsoft Sans Serif"/>
              </a:rPr>
              <a:t>enterrado</a:t>
            </a:r>
            <a:r>
              <a:rPr sz="450" spc="-30" dirty="0">
                <a:solidFill>
                  <a:srgbClr val="171514"/>
                </a:solidFill>
                <a:latin typeface="Microsoft Sans Serif"/>
                <a:cs typeface="Microsoft Sans Serif"/>
              </a:rPr>
              <a:t> </a:t>
            </a:r>
            <a:r>
              <a:rPr sz="450" spc="15" dirty="0">
                <a:solidFill>
                  <a:srgbClr val="171514"/>
                </a:solidFill>
                <a:latin typeface="Microsoft Sans Serif"/>
                <a:cs typeface="Microsoft Sans Serif"/>
              </a:rPr>
              <a:t>30ff</a:t>
            </a:r>
            <a:endParaRPr sz="450" dirty="0">
              <a:latin typeface="Microsoft Sans Serif"/>
              <a:cs typeface="Microsoft Sans Serif"/>
            </a:endParaRPr>
          </a:p>
          <a:p>
            <a:pPr>
              <a:lnSpc>
                <a:spcPct val="100000"/>
              </a:lnSpc>
            </a:pPr>
            <a:endParaRPr sz="600" dirty="0">
              <a:latin typeface="Microsoft Sans Serif"/>
              <a:cs typeface="Microsoft Sans Serif"/>
            </a:endParaRPr>
          </a:p>
          <a:p>
            <a:pPr>
              <a:spcBef>
                <a:spcPts val="35"/>
              </a:spcBef>
            </a:pPr>
            <a:endParaRPr sz="600" dirty="0">
              <a:latin typeface="Microsoft Sans Serif"/>
              <a:cs typeface="Microsoft Sans Serif"/>
            </a:endParaRPr>
          </a:p>
          <a:p>
            <a:pPr marL="12700">
              <a:spcBef>
                <a:spcPts val="5"/>
              </a:spcBef>
            </a:pPr>
            <a:r>
              <a:rPr sz="450" spc="15" dirty="0">
                <a:solidFill>
                  <a:srgbClr val="171514"/>
                </a:solidFill>
                <a:latin typeface="Microsoft Sans Serif"/>
                <a:cs typeface="Microsoft Sans Serif"/>
              </a:rPr>
              <a:t>blindaje</a:t>
            </a:r>
            <a:r>
              <a:rPr sz="450" spc="-1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5" dirty="0">
                <a:solidFill>
                  <a:srgbClr val="171514"/>
                </a:solidFill>
                <a:latin typeface="Microsoft Sans Serif"/>
                <a:cs typeface="Microsoft Sans Serif"/>
              </a:rPr>
              <a:t> </a:t>
            </a:r>
            <a:r>
              <a:rPr sz="450" dirty="0">
                <a:solidFill>
                  <a:srgbClr val="171514"/>
                </a:solidFill>
                <a:latin typeface="Microsoft Sans Serif"/>
                <a:cs typeface="Microsoft Sans Serif"/>
              </a:rPr>
              <a:t>cables</a:t>
            </a:r>
            <a:r>
              <a:rPr sz="450" spc="-15" dirty="0">
                <a:solidFill>
                  <a:srgbClr val="171514"/>
                </a:solidFill>
                <a:latin typeface="Microsoft Sans Serif"/>
                <a:cs typeface="Microsoft Sans Serif"/>
              </a:rPr>
              <a:t> </a:t>
            </a:r>
            <a:r>
              <a:rPr sz="450" dirty="0">
                <a:solidFill>
                  <a:srgbClr val="171514"/>
                </a:solidFill>
                <a:latin typeface="Microsoft Sans Serif"/>
                <a:cs typeface="Microsoft Sans Serif"/>
              </a:rPr>
              <a:t>60,</a:t>
            </a:r>
            <a:r>
              <a:rPr sz="450" spc="-15" dirty="0">
                <a:solidFill>
                  <a:srgbClr val="171514"/>
                </a:solidFill>
                <a:latin typeface="Microsoft Sans Serif"/>
                <a:cs typeface="Microsoft Sans Serif"/>
              </a:rPr>
              <a:t> </a:t>
            </a:r>
            <a:r>
              <a:rPr sz="450" spc="5" dirty="0">
                <a:solidFill>
                  <a:srgbClr val="171514"/>
                </a:solidFill>
                <a:latin typeface="Microsoft Sans Serif"/>
                <a:cs typeface="Microsoft Sans Serif"/>
              </a:rPr>
              <a:t>72</a:t>
            </a:r>
            <a:endParaRPr sz="450" dirty="0">
              <a:latin typeface="Microsoft Sans Serif"/>
              <a:cs typeface="Microsoft Sans Serif"/>
            </a:endParaRPr>
          </a:p>
          <a:p>
            <a:pPr marL="12700" marR="728345">
              <a:lnSpc>
                <a:spcPct val="179100"/>
              </a:lnSpc>
            </a:pPr>
            <a:r>
              <a:rPr sz="450" spc="15" dirty="0">
                <a:solidFill>
                  <a:srgbClr val="171514"/>
                </a:solidFill>
                <a:latin typeface="Microsoft Sans Serif"/>
                <a:cs typeface="Microsoft Sans Serif"/>
              </a:rPr>
              <a:t>blindaje</a:t>
            </a:r>
            <a:r>
              <a:rPr sz="450" spc="-20"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5" dirty="0">
                <a:solidFill>
                  <a:srgbClr val="171514"/>
                </a:solidFill>
                <a:latin typeface="Microsoft Sans Serif"/>
                <a:cs typeface="Microsoft Sans Serif"/>
              </a:rPr>
              <a:t> </a:t>
            </a:r>
            <a:r>
              <a:rPr sz="450" dirty="0">
                <a:solidFill>
                  <a:srgbClr val="171514"/>
                </a:solidFill>
                <a:latin typeface="Microsoft Sans Serif"/>
                <a:cs typeface="Microsoft Sans Serif"/>
              </a:rPr>
              <a:t>cables</a:t>
            </a:r>
            <a:r>
              <a:rPr sz="450" spc="-20" dirty="0">
                <a:solidFill>
                  <a:srgbClr val="171514"/>
                </a:solidFill>
                <a:latin typeface="Microsoft Sans Serif"/>
                <a:cs typeface="Microsoft Sans Serif"/>
              </a:rPr>
              <a:t> </a:t>
            </a:r>
            <a:r>
              <a:rPr sz="450" dirty="0">
                <a:solidFill>
                  <a:srgbClr val="171514"/>
                </a:solidFill>
                <a:latin typeface="Microsoft Sans Serif"/>
                <a:cs typeface="Microsoft Sans Serif"/>
              </a:rPr>
              <a:t>60,</a:t>
            </a:r>
            <a:r>
              <a:rPr sz="450" spc="-15" dirty="0">
                <a:solidFill>
                  <a:srgbClr val="171514"/>
                </a:solidFill>
                <a:latin typeface="Microsoft Sans Serif"/>
                <a:cs typeface="Microsoft Sans Serif"/>
              </a:rPr>
              <a:t> </a:t>
            </a:r>
            <a:r>
              <a:rPr sz="450" spc="5" dirty="0" smtClean="0">
                <a:solidFill>
                  <a:srgbClr val="171514"/>
                </a:solidFill>
                <a:latin typeface="Microsoft Sans Serif"/>
                <a:cs typeface="Microsoft Sans Serif"/>
              </a:rPr>
              <a:t>72</a:t>
            </a:r>
            <a:r>
              <a:rPr lang="es-ES" sz="450" spc="5" dirty="0" smtClean="0">
                <a:solidFill>
                  <a:srgbClr val="171514"/>
                </a:solidFill>
                <a:latin typeface="Microsoft Sans Serif"/>
                <a:cs typeface="Microsoft Sans Serif"/>
              </a:rPr>
              <a:t> </a:t>
            </a:r>
            <a:r>
              <a:rPr sz="450" spc="10" dirty="0" err="1" smtClean="0">
                <a:solidFill>
                  <a:srgbClr val="171514"/>
                </a:solidFill>
                <a:latin typeface="Microsoft Sans Serif"/>
                <a:cs typeface="Microsoft Sans Serif"/>
              </a:rPr>
              <a:t>bandejas</a:t>
            </a:r>
            <a:r>
              <a:rPr sz="450" spc="-15" dirty="0" smtClean="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10" dirty="0">
                <a:solidFill>
                  <a:srgbClr val="171514"/>
                </a:solidFill>
                <a:latin typeface="Microsoft Sans Serif"/>
                <a:cs typeface="Microsoft Sans Serif"/>
              </a:rPr>
              <a:t> </a:t>
            </a:r>
            <a:r>
              <a:rPr sz="450" dirty="0">
                <a:solidFill>
                  <a:srgbClr val="171514"/>
                </a:solidFill>
                <a:latin typeface="Microsoft Sans Serif"/>
                <a:cs typeface="Microsoft Sans Serif"/>
              </a:rPr>
              <a:t>cables</a:t>
            </a:r>
            <a:r>
              <a:rPr sz="450" spc="-15" dirty="0">
                <a:solidFill>
                  <a:srgbClr val="171514"/>
                </a:solidFill>
                <a:latin typeface="Microsoft Sans Serif"/>
                <a:cs typeface="Microsoft Sans Serif"/>
              </a:rPr>
              <a:t> </a:t>
            </a:r>
            <a:r>
              <a:rPr sz="450" spc="5" dirty="0">
                <a:solidFill>
                  <a:srgbClr val="171514"/>
                </a:solidFill>
                <a:latin typeface="Microsoft Sans Serif"/>
                <a:cs typeface="Microsoft Sans Serif"/>
              </a:rPr>
              <a:t>68</a:t>
            </a:r>
            <a:endParaRPr sz="450" dirty="0">
              <a:latin typeface="Microsoft Sans Serif"/>
              <a:cs typeface="Microsoft Sans Serif"/>
            </a:endParaRPr>
          </a:p>
          <a:p>
            <a:pPr marL="12700" marR="5080">
              <a:lnSpc>
                <a:spcPct val="139000"/>
              </a:lnSpc>
              <a:spcBef>
                <a:spcPts val="70"/>
              </a:spcBef>
            </a:pPr>
            <a:r>
              <a:rPr sz="550" spc="5" dirty="0">
                <a:solidFill>
                  <a:srgbClr val="171514"/>
                </a:solidFill>
                <a:latin typeface="Microsoft Sans Serif"/>
                <a:cs typeface="Microsoft Sans Serif"/>
              </a:rPr>
              <a:t>capacitancia,</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cuerpo</a:t>
            </a:r>
            <a:r>
              <a:rPr sz="550" spc="-10" dirty="0">
                <a:solidFill>
                  <a:srgbClr val="171514"/>
                </a:solidFill>
                <a:latin typeface="Microsoft Sans Serif"/>
                <a:cs typeface="Microsoft Sans Serif"/>
              </a:rPr>
              <a:t> </a:t>
            </a:r>
            <a:r>
              <a:rPr sz="550" spc="30" dirty="0">
                <a:solidFill>
                  <a:srgbClr val="171514"/>
                </a:solidFill>
                <a:latin typeface="Microsoft Sans Serif"/>
                <a:cs typeface="Microsoft Sans Serif"/>
              </a:rPr>
              <a:t>humano</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123,</a:t>
            </a:r>
            <a:r>
              <a:rPr sz="550" spc="-5"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124</a:t>
            </a:r>
            <a:r>
              <a:rPr lang="es-ES" sz="550" spc="5" dirty="0" smtClean="0">
                <a:solidFill>
                  <a:srgbClr val="171514"/>
                </a:solidFill>
                <a:latin typeface="Microsoft Sans Serif"/>
                <a:cs typeface="Microsoft Sans Serif"/>
              </a:rPr>
              <a:t> </a:t>
            </a:r>
            <a:r>
              <a:rPr lang="es-ES" sz="550" spc="10" dirty="0" smtClean="0">
                <a:solidFill>
                  <a:srgbClr val="171514"/>
                </a:solidFill>
                <a:latin typeface="Microsoft Sans Serif"/>
                <a:cs typeface="Microsoft Sans Serif"/>
              </a:rPr>
              <a:t>jabalina</a:t>
            </a:r>
            <a:r>
              <a:rPr sz="550" spc="3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35" dirty="0">
                <a:solidFill>
                  <a:srgbClr val="171514"/>
                </a:solidFill>
                <a:latin typeface="Microsoft Sans Serif"/>
                <a:cs typeface="Microsoft Sans Serif"/>
              </a:rPr>
              <a:t> </a:t>
            </a:r>
            <a:r>
              <a:rPr sz="550" spc="15" dirty="0">
                <a:solidFill>
                  <a:srgbClr val="171514"/>
                </a:solidFill>
                <a:latin typeface="Microsoft Sans Serif"/>
                <a:cs typeface="Microsoft Sans Serif"/>
              </a:rPr>
              <a:t>puesta</a:t>
            </a:r>
            <a:r>
              <a:rPr sz="550" spc="3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3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spc="35" dirty="0">
                <a:solidFill>
                  <a:srgbClr val="171514"/>
                </a:solidFill>
                <a:latin typeface="Microsoft Sans Serif"/>
                <a:cs typeface="Microsoft Sans Serif"/>
              </a:rPr>
              <a:t> </a:t>
            </a:r>
            <a:r>
              <a:rPr sz="550" spc="20" dirty="0" err="1">
                <a:solidFill>
                  <a:srgbClr val="171514"/>
                </a:solidFill>
                <a:latin typeface="Microsoft Sans Serif"/>
                <a:cs typeface="Microsoft Sans Serif"/>
              </a:rPr>
              <a:t>química</a:t>
            </a:r>
            <a:r>
              <a:rPr sz="550" spc="35"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49</a:t>
            </a:r>
            <a:r>
              <a:rPr lang="es-ES" sz="550" spc="5" dirty="0" smtClean="0">
                <a:solidFill>
                  <a:srgbClr val="171514"/>
                </a:solidFill>
                <a:latin typeface="Microsoft Sans Serif"/>
                <a:cs typeface="Microsoft Sans Serif"/>
              </a:rPr>
              <a:t> </a:t>
            </a:r>
            <a:r>
              <a:rPr sz="650" dirty="0" smtClean="0">
                <a:solidFill>
                  <a:srgbClr val="171514"/>
                </a:solidFill>
                <a:latin typeface="Microsoft Sans Serif"/>
                <a:cs typeface="Microsoft Sans Serif"/>
              </a:rPr>
              <a:t>sales</a:t>
            </a:r>
            <a:r>
              <a:rPr sz="650" spc="-1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químicas</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47</a:t>
            </a:r>
            <a:endParaRPr sz="650" dirty="0">
              <a:latin typeface="Microsoft Sans Serif"/>
              <a:cs typeface="Microsoft Sans Serif"/>
            </a:endParaRPr>
          </a:p>
          <a:p>
            <a:pPr marL="12700">
              <a:spcBef>
                <a:spcPts val="335"/>
              </a:spcBef>
            </a:pPr>
            <a:r>
              <a:rPr sz="500" spc="10" dirty="0">
                <a:solidFill>
                  <a:srgbClr val="171514"/>
                </a:solidFill>
                <a:latin typeface="Microsoft Sans Serif"/>
                <a:cs typeface="Microsoft Sans Serif"/>
              </a:rPr>
              <a:t>abrazaderas</a:t>
            </a:r>
            <a:r>
              <a:rPr sz="500" spc="-25" dirty="0">
                <a:solidFill>
                  <a:srgbClr val="171514"/>
                </a:solidFill>
                <a:latin typeface="Microsoft Sans Serif"/>
                <a:cs typeface="Microsoft Sans Serif"/>
              </a:rPr>
              <a:t> </a:t>
            </a:r>
            <a:r>
              <a:rPr sz="500" dirty="0">
                <a:solidFill>
                  <a:srgbClr val="171514"/>
                </a:solidFill>
                <a:latin typeface="Microsoft Sans Serif"/>
                <a:cs typeface="Microsoft Sans Serif"/>
              </a:rPr>
              <a:t>54,</a:t>
            </a:r>
            <a:r>
              <a:rPr sz="500" spc="-25" dirty="0">
                <a:solidFill>
                  <a:srgbClr val="171514"/>
                </a:solidFill>
                <a:latin typeface="Microsoft Sans Serif"/>
                <a:cs typeface="Microsoft Sans Serif"/>
              </a:rPr>
              <a:t> </a:t>
            </a:r>
            <a:r>
              <a:rPr sz="500" spc="5" dirty="0">
                <a:solidFill>
                  <a:srgbClr val="171514"/>
                </a:solidFill>
                <a:latin typeface="Microsoft Sans Serif"/>
                <a:cs typeface="Microsoft Sans Serif"/>
              </a:rPr>
              <a:t>149</a:t>
            </a:r>
            <a:endParaRPr sz="500" dirty="0">
              <a:latin typeface="Microsoft Sans Serif"/>
              <a:cs typeface="Microsoft Sans Serif"/>
            </a:endParaRPr>
          </a:p>
          <a:p>
            <a:pPr marL="12700" marR="556895">
              <a:lnSpc>
                <a:spcPct val="135700"/>
              </a:lnSpc>
              <a:spcBef>
                <a:spcPts val="10"/>
              </a:spcBef>
            </a:pPr>
            <a:r>
              <a:rPr sz="600" spc="25" dirty="0">
                <a:solidFill>
                  <a:srgbClr val="171514"/>
                </a:solidFill>
                <a:latin typeface="Microsoft Sans Serif"/>
                <a:cs typeface="Microsoft Sans Serif"/>
              </a:rPr>
              <a:t>ropa</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para </a:t>
            </a:r>
            <a:r>
              <a:rPr sz="600" spc="25" dirty="0">
                <a:solidFill>
                  <a:srgbClr val="171514"/>
                </a:solidFill>
                <a:latin typeface="Microsoft Sans Serif"/>
                <a:cs typeface="Microsoft Sans Serif"/>
              </a:rPr>
              <a:t>junta </a:t>
            </a:r>
            <a:r>
              <a:rPr sz="600" spc="20" dirty="0" smtClean="0">
                <a:solidFill>
                  <a:srgbClr val="171514"/>
                </a:solidFill>
                <a:latin typeface="Microsoft Sans Serif"/>
                <a:cs typeface="Microsoft Sans Serif"/>
              </a:rPr>
              <a:t>de</a:t>
            </a:r>
            <a:r>
              <a:rPr lang="es-ES" sz="600" spc="20"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compresión</a:t>
            </a:r>
            <a:r>
              <a:rPr sz="600" spc="-15" dirty="0" smtClean="0">
                <a:solidFill>
                  <a:srgbClr val="171514"/>
                </a:solidFill>
                <a:latin typeface="Microsoft Sans Serif"/>
                <a:cs typeface="Microsoft Sans Serif"/>
              </a:rPr>
              <a:t> </a:t>
            </a:r>
            <a:r>
              <a:rPr sz="600" spc="5" dirty="0">
                <a:solidFill>
                  <a:srgbClr val="171514"/>
                </a:solidFill>
                <a:latin typeface="Microsoft Sans Serif"/>
                <a:cs typeface="Microsoft Sans Serif"/>
              </a:rPr>
              <a:t>esd</a:t>
            </a:r>
            <a:r>
              <a:rPr sz="600" spc="-15" dirty="0">
                <a:solidFill>
                  <a:srgbClr val="171514"/>
                </a:solidFill>
                <a:latin typeface="Microsoft Sans Serif"/>
                <a:cs typeface="Microsoft Sans Serif"/>
              </a:rPr>
              <a:t> </a:t>
            </a:r>
            <a:r>
              <a:rPr sz="600" spc="5" dirty="0">
                <a:solidFill>
                  <a:srgbClr val="171514"/>
                </a:solidFill>
                <a:latin typeface="Microsoft Sans Serif"/>
                <a:cs typeface="Microsoft Sans Serif"/>
              </a:rPr>
              <a:t>132</a:t>
            </a:r>
            <a:r>
              <a:rPr sz="600" spc="-15"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56</a:t>
            </a:r>
            <a:r>
              <a:rPr lang="es-ES" sz="600" spc="5" dirty="0" smtClean="0">
                <a:solidFill>
                  <a:srgbClr val="171514"/>
                </a:solidFill>
                <a:latin typeface="Microsoft Sans Serif"/>
                <a:cs typeface="Microsoft Sans Serif"/>
              </a:rPr>
              <a:t> </a:t>
            </a:r>
            <a:r>
              <a:rPr sz="550" spc="20" dirty="0" err="1" smtClean="0">
                <a:solidFill>
                  <a:srgbClr val="171514"/>
                </a:solidFill>
                <a:latin typeface="Microsoft Sans Serif"/>
                <a:cs typeface="Microsoft Sans Serif"/>
              </a:rPr>
              <a:t>centro</a:t>
            </a:r>
            <a:r>
              <a:rPr sz="550" spc="2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 </a:t>
            </a:r>
            <a:r>
              <a:rPr sz="550" spc="30" dirty="0" err="1">
                <a:solidFill>
                  <a:srgbClr val="171514"/>
                </a:solidFill>
                <a:latin typeface="Microsoft Sans Serif"/>
                <a:cs typeface="Microsoft Sans Serif"/>
              </a:rPr>
              <a:t>cómputo</a:t>
            </a:r>
            <a:r>
              <a:rPr sz="550" spc="3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91</a:t>
            </a:r>
            <a:r>
              <a:rPr lang="es-ES" sz="550" spc="5"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concreto</a:t>
            </a:r>
            <a:r>
              <a:rPr sz="650" spc="-10" dirty="0" smtClean="0">
                <a:solidFill>
                  <a:srgbClr val="171514"/>
                </a:solidFill>
                <a:latin typeface="Microsoft Sans Serif"/>
                <a:cs typeface="Microsoft Sans Serif"/>
              </a:rPr>
              <a:t> </a:t>
            </a:r>
            <a:r>
              <a:rPr sz="650" spc="10" dirty="0">
                <a:solidFill>
                  <a:srgbClr val="171514"/>
                </a:solidFill>
                <a:latin typeface="Microsoft Sans Serif"/>
                <a:cs typeface="Microsoft Sans Serif"/>
              </a:rPr>
              <a:t>33</a:t>
            </a:r>
            <a:endParaRPr sz="650" dirty="0">
              <a:latin typeface="Microsoft Sans Serif"/>
              <a:cs typeface="Microsoft Sans Serif"/>
            </a:endParaRPr>
          </a:p>
          <a:p>
            <a:pPr marL="165100">
              <a:spcBef>
                <a:spcPts val="235"/>
              </a:spcBef>
            </a:pPr>
            <a:r>
              <a:rPr sz="600" spc="15" dirty="0">
                <a:solidFill>
                  <a:srgbClr val="171514"/>
                </a:solidFill>
                <a:latin typeface="Microsoft Sans Serif"/>
                <a:cs typeface="Microsoft Sans Serif"/>
              </a:rPr>
              <a:t>electrodos</a:t>
            </a:r>
            <a:r>
              <a:rPr sz="600" spc="-15" dirty="0">
                <a:solidFill>
                  <a:srgbClr val="171514"/>
                </a:solidFill>
                <a:latin typeface="Microsoft Sans Serif"/>
                <a:cs typeface="Microsoft Sans Serif"/>
              </a:rPr>
              <a:t> </a:t>
            </a:r>
            <a:r>
              <a:rPr sz="600" spc="15" dirty="0">
                <a:solidFill>
                  <a:srgbClr val="171514"/>
                </a:solidFill>
                <a:latin typeface="Microsoft Sans Serif"/>
                <a:cs typeface="Microsoft Sans Serif"/>
              </a:rPr>
              <a:t>revestidos</a:t>
            </a:r>
            <a:r>
              <a:rPr sz="600" spc="-15" dirty="0">
                <a:solidFill>
                  <a:srgbClr val="171514"/>
                </a:solidFill>
                <a:latin typeface="Microsoft Sans Serif"/>
                <a:cs typeface="Microsoft Sans Serif"/>
              </a:rPr>
              <a:t> </a:t>
            </a:r>
            <a:r>
              <a:rPr sz="600" spc="5" dirty="0">
                <a:solidFill>
                  <a:srgbClr val="171514"/>
                </a:solidFill>
                <a:latin typeface="Microsoft Sans Serif"/>
                <a:cs typeface="Microsoft Sans Serif"/>
              </a:rPr>
              <a:t>52</a:t>
            </a:r>
            <a:endParaRPr sz="600" dirty="0">
              <a:latin typeface="Microsoft Sans Serif"/>
              <a:cs typeface="Microsoft Sans Serif"/>
            </a:endParaRPr>
          </a:p>
          <a:p>
            <a:pPr marL="12700" marR="540385">
              <a:lnSpc>
                <a:spcPct val="134300"/>
              </a:lnSpc>
            </a:pPr>
            <a:r>
              <a:rPr sz="600" spc="10" dirty="0">
                <a:solidFill>
                  <a:srgbClr val="171514"/>
                </a:solidFill>
                <a:latin typeface="Microsoft Sans Serif"/>
                <a:cs typeface="Microsoft Sans Serif"/>
              </a:rPr>
              <a:t>suelos</a:t>
            </a:r>
            <a:r>
              <a:rPr sz="600" spc="-40" dirty="0">
                <a:solidFill>
                  <a:srgbClr val="171514"/>
                </a:solidFill>
                <a:latin typeface="Microsoft Sans Serif"/>
                <a:cs typeface="Microsoft Sans Serif"/>
              </a:rPr>
              <a:t> </a:t>
            </a:r>
            <a:r>
              <a:rPr sz="600" spc="20" dirty="0" err="1">
                <a:solidFill>
                  <a:srgbClr val="171514"/>
                </a:solidFill>
                <a:latin typeface="Microsoft Sans Serif"/>
                <a:cs typeface="Microsoft Sans Serif"/>
              </a:rPr>
              <a:t>conductores</a:t>
            </a:r>
            <a:r>
              <a:rPr sz="600" spc="-35"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131</a:t>
            </a:r>
            <a:r>
              <a:rPr lang="es-ES" sz="600" spc="5"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conductores</a:t>
            </a:r>
            <a:endParaRPr sz="600" dirty="0">
              <a:latin typeface="Microsoft Sans Serif"/>
              <a:cs typeface="Microsoft Sans Serif"/>
            </a:endParaRPr>
          </a:p>
          <a:p>
            <a:pPr marL="165100">
              <a:spcBef>
                <a:spcPts val="200"/>
              </a:spcBef>
            </a:pPr>
            <a:r>
              <a:rPr sz="650" spc="15" dirty="0">
                <a:solidFill>
                  <a:srgbClr val="171514"/>
                </a:solidFill>
                <a:latin typeface="Microsoft Sans Serif"/>
                <a:cs typeface="Microsoft Sans Serif"/>
              </a:rPr>
              <a:t>abajo</a:t>
            </a:r>
            <a:r>
              <a:rPr sz="650" spc="-5" dirty="0">
                <a:solidFill>
                  <a:srgbClr val="171514"/>
                </a:solidFill>
                <a:latin typeface="Microsoft Sans Serif"/>
                <a:cs typeface="Microsoft Sans Serif"/>
              </a:rPr>
              <a:t> </a:t>
            </a:r>
            <a:r>
              <a:rPr sz="650" spc="20" dirty="0">
                <a:solidFill>
                  <a:srgbClr val="171514"/>
                </a:solidFill>
                <a:latin typeface="Microsoft Sans Serif"/>
                <a:cs typeface="Microsoft Sans Serif"/>
              </a:rPr>
              <a:t>146ff</a:t>
            </a:r>
            <a:endParaRPr sz="650" dirty="0">
              <a:latin typeface="Microsoft Sans Serif"/>
              <a:cs typeface="Microsoft Sans Serif"/>
            </a:endParaRPr>
          </a:p>
          <a:p>
            <a:pPr marL="165100" marR="290195">
              <a:lnSpc>
                <a:spcPct val="139000"/>
              </a:lnSpc>
              <a:spcBef>
                <a:spcPts val="30"/>
              </a:spcBef>
            </a:pPr>
            <a:r>
              <a:rPr sz="550" spc="15" dirty="0">
                <a:solidFill>
                  <a:srgbClr val="171514"/>
                </a:solidFill>
                <a:latin typeface="Microsoft Sans Serif"/>
                <a:cs typeface="Microsoft Sans Serif"/>
              </a:rPr>
              <a:t>puesta</a:t>
            </a:r>
            <a:r>
              <a:rPr sz="550" spc="-1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spc="-10" dirty="0">
                <a:solidFill>
                  <a:srgbClr val="171514"/>
                </a:solidFill>
                <a:latin typeface="Microsoft Sans Serif"/>
                <a:cs typeface="Microsoft Sans Serif"/>
              </a:rPr>
              <a:t> </a:t>
            </a:r>
            <a:r>
              <a:rPr sz="550" spc="20" dirty="0" err="1">
                <a:solidFill>
                  <a:srgbClr val="171514"/>
                </a:solidFill>
                <a:latin typeface="Microsoft Sans Serif"/>
                <a:cs typeface="Microsoft Sans Serif"/>
              </a:rPr>
              <a:t>equipo</a:t>
            </a:r>
            <a:r>
              <a:rPr sz="550" spc="-1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47</a:t>
            </a:r>
            <a:r>
              <a:rPr lang="es-ES" sz="550" spc="5" dirty="0" smtClean="0">
                <a:solidFill>
                  <a:srgbClr val="171514"/>
                </a:solidFill>
                <a:latin typeface="Microsoft Sans Serif"/>
                <a:cs typeface="Microsoft Sans Serif"/>
              </a:rPr>
              <a:t> </a:t>
            </a:r>
            <a:r>
              <a:rPr sz="550" spc="15" dirty="0" err="1" smtClean="0">
                <a:solidFill>
                  <a:srgbClr val="171514"/>
                </a:solidFill>
                <a:latin typeface="Microsoft Sans Serif"/>
                <a:cs typeface="Microsoft Sans Serif"/>
              </a:rPr>
              <a:t>puesta</a:t>
            </a:r>
            <a:r>
              <a:rPr sz="550" spc="15" dirty="0" smtClean="0">
                <a:solidFill>
                  <a:srgbClr val="171514"/>
                </a:solidFill>
                <a:latin typeface="Microsoft Sans Serif"/>
                <a:cs typeface="Microsoft Sans Serif"/>
              </a:rPr>
              <a:t> </a:t>
            </a:r>
            <a:r>
              <a:rPr sz="550" dirty="0">
                <a:solidFill>
                  <a:srgbClr val="171514"/>
                </a:solidFill>
                <a:latin typeface="Microsoft Sans Serif"/>
                <a:cs typeface="Microsoft Sans Serif"/>
              </a:rPr>
              <a:t>a </a:t>
            </a:r>
            <a:r>
              <a:rPr sz="550" spc="25" dirty="0">
                <a:solidFill>
                  <a:srgbClr val="171514"/>
                </a:solidFill>
                <a:latin typeface="Microsoft Sans Serif"/>
                <a:cs typeface="Microsoft Sans Serif"/>
              </a:rPr>
              <a:t>tierra</a:t>
            </a:r>
            <a:r>
              <a:rPr sz="550" spc="25" dirty="0">
                <a:solidFill>
                  <a:srgbClr val="171514"/>
                </a:solidFill>
                <a:latin typeface="Microsoft Sans Serif"/>
                <a:cs typeface="Microsoft Sans Serif"/>
              </a:rPr>
              <a:t> </a:t>
            </a:r>
            <a:r>
              <a:rPr sz="550" dirty="0">
                <a:solidFill>
                  <a:srgbClr val="171514"/>
                </a:solidFill>
                <a:latin typeface="Microsoft Sans Serif"/>
                <a:cs typeface="Microsoft Sans Serif"/>
              </a:rPr>
              <a:t>55, </a:t>
            </a:r>
            <a:r>
              <a:rPr sz="550" spc="5" dirty="0" smtClean="0">
                <a:solidFill>
                  <a:srgbClr val="171514"/>
                </a:solidFill>
                <a:latin typeface="Microsoft Sans Serif"/>
                <a:cs typeface="Microsoft Sans Serif"/>
              </a:rPr>
              <a:t>60</a:t>
            </a:r>
            <a:r>
              <a:rPr lang="es-ES" sz="550" spc="5" dirty="0" smtClean="0">
                <a:solidFill>
                  <a:srgbClr val="171514"/>
                </a:solidFill>
                <a:latin typeface="Microsoft Sans Serif"/>
                <a:cs typeface="Microsoft Sans Serif"/>
              </a:rPr>
              <a:t> </a:t>
            </a:r>
            <a:r>
              <a:rPr sz="650" spc="30" dirty="0" smtClean="0">
                <a:solidFill>
                  <a:srgbClr val="171514"/>
                </a:solidFill>
                <a:latin typeface="Microsoft Sans Serif"/>
                <a:cs typeface="Microsoft Sans Serif"/>
              </a:rPr>
              <a:t>neutral</a:t>
            </a:r>
            <a:r>
              <a:rPr sz="650" spc="-10" dirty="0" smtClean="0">
                <a:solidFill>
                  <a:srgbClr val="171514"/>
                </a:solidFill>
                <a:latin typeface="Microsoft Sans Serif"/>
                <a:cs typeface="Microsoft Sans Serif"/>
              </a:rPr>
              <a:t> </a:t>
            </a:r>
            <a:r>
              <a:rPr sz="650" spc="25" dirty="0">
                <a:solidFill>
                  <a:srgbClr val="171514"/>
                </a:solidFill>
                <a:latin typeface="Microsoft Sans Serif"/>
                <a:cs typeface="Microsoft Sans Serif"/>
              </a:rPr>
              <a:t>80ff</a:t>
            </a:r>
            <a:endParaRPr sz="650" dirty="0">
              <a:latin typeface="Microsoft Sans Serif"/>
              <a:cs typeface="Microsoft Sans Serif"/>
            </a:endParaRPr>
          </a:p>
          <a:p>
            <a:pPr marL="165100">
              <a:spcBef>
                <a:spcPts val="135"/>
              </a:spcBef>
            </a:pPr>
            <a:r>
              <a:rPr sz="700" spc="35" dirty="0">
                <a:solidFill>
                  <a:srgbClr val="171514"/>
                </a:solidFill>
                <a:latin typeface="Microsoft Sans Serif"/>
                <a:cs typeface="Microsoft Sans Serif"/>
              </a:rPr>
              <a:t>protector</a:t>
            </a:r>
            <a:r>
              <a:rPr sz="700" spc="-40" dirty="0">
                <a:solidFill>
                  <a:srgbClr val="171514"/>
                </a:solidFill>
                <a:latin typeface="Microsoft Sans Serif"/>
                <a:cs typeface="Microsoft Sans Serif"/>
              </a:rPr>
              <a:t> </a:t>
            </a:r>
            <a:r>
              <a:rPr sz="700" spc="25" dirty="0">
                <a:solidFill>
                  <a:srgbClr val="171514"/>
                </a:solidFill>
                <a:latin typeface="Microsoft Sans Serif"/>
                <a:cs typeface="Microsoft Sans Serif"/>
              </a:rPr>
              <a:t>80ff</a:t>
            </a:r>
            <a:endParaRPr sz="700" dirty="0">
              <a:latin typeface="Microsoft Sans Serif"/>
              <a:cs typeface="Microsoft Sans Serif"/>
            </a:endParaRPr>
          </a:p>
          <a:p>
            <a:pPr marL="12700" marR="292735">
              <a:lnSpc>
                <a:spcPts val="969"/>
              </a:lnSpc>
              <a:spcBef>
                <a:spcPts val="55"/>
              </a:spcBef>
            </a:pPr>
            <a:r>
              <a:rPr sz="650" spc="20" dirty="0">
                <a:solidFill>
                  <a:srgbClr val="171514"/>
                </a:solidFill>
                <a:latin typeface="Microsoft Sans Serif"/>
                <a:cs typeface="Microsoft Sans Serif"/>
              </a:rPr>
              <a:t>cono</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protección</a:t>
            </a:r>
            <a:r>
              <a:rPr sz="650" spc="-10" dirty="0">
                <a:solidFill>
                  <a:srgbClr val="171514"/>
                </a:solidFill>
                <a:latin typeface="Microsoft Sans Serif"/>
                <a:cs typeface="Microsoft Sans Serif"/>
              </a:rPr>
              <a:t> </a:t>
            </a:r>
            <a:r>
              <a:rPr sz="650" spc="5" dirty="0">
                <a:solidFill>
                  <a:srgbClr val="171514"/>
                </a:solidFill>
                <a:latin typeface="Microsoft Sans Serif"/>
                <a:cs typeface="Microsoft Sans Serif"/>
              </a:rPr>
              <a:t>146,</a:t>
            </a:r>
            <a:r>
              <a:rPr sz="650" spc="-15" dirty="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156</a:t>
            </a:r>
            <a:r>
              <a:rPr lang="es-ES" sz="650" spc="10" dirty="0" smtClean="0">
                <a:solidFill>
                  <a:srgbClr val="171514"/>
                </a:solidFill>
                <a:latin typeface="Microsoft Sans Serif"/>
                <a:cs typeface="Microsoft Sans Serif"/>
              </a:rPr>
              <a:t> </a:t>
            </a:r>
            <a:r>
              <a:rPr sz="650" spc="15" dirty="0" err="1" smtClean="0">
                <a:solidFill>
                  <a:srgbClr val="171514"/>
                </a:solidFill>
                <a:latin typeface="Microsoft Sans Serif"/>
                <a:cs typeface="Microsoft Sans Serif"/>
              </a:rPr>
              <a:t>conexiones</a:t>
            </a:r>
            <a:endParaRPr sz="650" dirty="0">
              <a:latin typeface="Microsoft Sans Serif"/>
              <a:cs typeface="Microsoft Sans Serif"/>
            </a:endParaRPr>
          </a:p>
          <a:p>
            <a:pPr marL="165100">
              <a:spcBef>
                <a:spcPts val="20"/>
              </a:spcBef>
            </a:pPr>
            <a:r>
              <a:rPr sz="750" spc="20" dirty="0">
                <a:solidFill>
                  <a:srgbClr val="171514"/>
                </a:solidFill>
                <a:latin typeface="Microsoft Sans Serif"/>
                <a:cs typeface="Microsoft Sans Serif"/>
              </a:rPr>
              <a:t>mecánico</a:t>
            </a:r>
            <a:r>
              <a:rPr sz="750" spc="-35" dirty="0">
                <a:solidFill>
                  <a:srgbClr val="171514"/>
                </a:solidFill>
                <a:latin typeface="Microsoft Sans Serif"/>
                <a:cs typeface="Microsoft Sans Serif"/>
              </a:rPr>
              <a:t> </a:t>
            </a:r>
            <a:r>
              <a:rPr sz="750" spc="5" dirty="0">
                <a:solidFill>
                  <a:srgbClr val="171514"/>
                </a:solidFill>
                <a:latin typeface="Microsoft Sans Serif"/>
                <a:cs typeface="Microsoft Sans Serif"/>
              </a:rPr>
              <a:t>54,</a:t>
            </a:r>
            <a:r>
              <a:rPr sz="750" spc="-35" dirty="0">
                <a:solidFill>
                  <a:srgbClr val="171514"/>
                </a:solidFill>
                <a:latin typeface="Microsoft Sans Serif"/>
                <a:cs typeface="Microsoft Sans Serif"/>
              </a:rPr>
              <a:t> </a:t>
            </a:r>
            <a:r>
              <a:rPr sz="750" spc="10" dirty="0">
                <a:solidFill>
                  <a:srgbClr val="171514"/>
                </a:solidFill>
                <a:latin typeface="Microsoft Sans Serif"/>
                <a:cs typeface="Microsoft Sans Serif"/>
              </a:rPr>
              <a:t>149</a:t>
            </a:r>
            <a:endParaRPr sz="750" dirty="0">
              <a:latin typeface="Microsoft Sans Serif"/>
              <a:cs typeface="Microsoft Sans Serif"/>
            </a:endParaRPr>
          </a:p>
          <a:p>
            <a:pPr marL="165100">
              <a:spcBef>
                <a:spcPts val="215"/>
              </a:spcBef>
            </a:pPr>
            <a:r>
              <a:rPr sz="600" spc="15" dirty="0">
                <a:solidFill>
                  <a:srgbClr val="171514"/>
                </a:solidFill>
                <a:latin typeface="Microsoft Sans Serif"/>
                <a:cs typeface="Microsoft Sans Serif"/>
              </a:rPr>
              <a:t>soldado</a:t>
            </a:r>
            <a:r>
              <a:rPr sz="600" spc="-35" dirty="0">
                <a:solidFill>
                  <a:srgbClr val="171514"/>
                </a:solidFill>
                <a:latin typeface="Microsoft Sans Serif"/>
                <a:cs typeface="Microsoft Sans Serif"/>
              </a:rPr>
              <a:t> </a:t>
            </a:r>
            <a:r>
              <a:rPr sz="600" spc="5" dirty="0">
                <a:solidFill>
                  <a:srgbClr val="171514"/>
                </a:solidFill>
                <a:latin typeface="Microsoft Sans Serif"/>
                <a:cs typeface="Microsoft Sans Serif"/>
              </a:rPr>
              <a:t>55</a:t>
            </a:r>
            <a:endParaRPr sz="600" dirty="0">
              <a:latin typeface="Microsoft Sans Serif"/>
              <a:cs typeface="Microsoft Sans Serif"/>
            </a:endParaRPr>
          </a:p>
          <a:p>
            <a:pPr marL="12700" marR="337185">
              <a:lnSpc>
                <a:spcPts val="969"/>
              </a:lnSpc>
              <a:spcBef>
                <a:spcPts val="70"/>
              </a:spcBef>
            </a:pPr>
            <a:r>
              <a:rPr sz="500" spc="10" dirty="0">
                <a:solidFill>
                  <a:srgbClr val="171514"/>
                </a:solidFill>
                <a:latin typeface="Microsoft Sans Serif"/>
                <a:cs typeface="Microsoft Sans Serif"/>
              </a:rPr>
              <a:t>electrificación</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dirty="0">
                <a:solidFill>
                  <a:srgbClr val="171514"/>
                </a:solidFill>
                <a:latin typeface="Microsoft Sans Serif"/>
                <a:cs typeface="Microsoft Sans Serif"/>
              </a:rPr>
              <a:t> </a:t>
            </a:r>
            <a:r>
              <a:rPr sz="500" spc="15" dirty="0">
                <a:solidFill>
                  <a:srgbClr val="171514"/>
                </a:solidFill>
                <a:latin typeface="Microsoft Sans Serif"/>
                <a:cs typeface="Microsoft Sans Serif"/>
              </a:rPr>
              <a:t>contacto</a:t>
            </a:r>
            <a:r>
              <a:rPr sz="500" dirty="0">
                <a:solidFill>
                  <a:srgbClr val="171514"/>
                </a:solidFill>
                <a:latin typeface="Microsoft Sans Serif"/>
                <a:cs typeface="Microsoft Sans Serif"/>
              </a:rPr>
              <a:t> 111, </a:t>
            </a:r>
            <a:r>
              <a:rPr sz="500" spc="5" dirty="0" smtClean="0">
                <a:solidFill>
                  <a:srgbClr val="171514"/>
                </a:solidFill>
                <a:latin typeface="Microsoft Sans Serif"/>
                <a:cs typeface="Microsoft Sans Serif"/>
              </a:rPr>
              <a:t>117</a:t>
            </a:r>
            <a:r>
              <a:rPr lang="es-ES" sz="500" spc="5"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soldadura</a:t>
            </a:r>
            <a:r>
              <a:rPr sz="500" spc="-10"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cobre</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50</a:t>
            </a:r>
            <a:endParaRPr sz="500" dirty="0">
              <a:latin typeface="Microsoft Sans Serif"/>
              <a:cs typeface="Microsoft Sans Serif"/>
            </a:endParaRPr>
          </a:p>
          <a:p>
            <a:pPr marR="514350" algn="ctr">
              <a:spcBef>
                <a:spcPts val="170"/>
              </a:spcBef>
            </a:pPr>
            <a:r>
              <a:rPr sz="600" spc="10" dirty="0">
                <a:solidFill>
                  <a:srgbClr val="171514"/>
                </a:solidFill>
                <a:latin typeface="Microsoft Sans Serif"/>
                <a:cs typeface="Microsoft Sans Serif"/>
              </a:rPr>
              <a:t>descarga</a:t>
            </a:r>
            <a:r>
              <a:rPr sz="600" spc="-2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corona</a:t>
            </a:r>
            <a:r>
              <a:rPr sz="600" spc="-15" dirty="0">
                <a:solidFill>
                  <a:srgbClr val="171514"/>
                </a:solidFill>
                <a:latin typeface="Microsoft Sans Serif"/>
                <a:cs typeface="Microsoft Sans Serif"/>
              </a:rPr>
              <a:t> </a:t>
            </a:r>
            <a:r>
              <a:rPr sz="600" spc="5" dirty="0">
                <a:solidFill>
                  <a:srgbClr val="171514"/>
                </a:solidFill>
                <a:latin typeface="Microsoft Sans Serif"/>
                <a:cs typeface="Microsoft Sans Serif"/>
              </a:rPr>
              <a:t>128</a:t>
            </a:r>
            <a:endParaRPr sz="600" dirty="0">
              <a:latin typeface="Microsoft Sans Serif"/>
              <a:cs typeface="Microsoft Sans Serif"/>
            </a:endParaRPr>
          </a:p>
          <a:p>
            <a:pPr marR="489584" algn="ctr">
              <a:spcBef>
                <a:spcPts val="200"/>
              </a:spcBef>
            </a:pPr>
            <a:r>
              <a:rPr sz="650" spc="15" dirty="0">
                <a:solidFill>
                  <a:srgbClr val="171514"/>
                </a:solidFill>
                <a:latin typeface="Microsoft Sans Serif"/>
                <a:cs typeface="Microsoft Sans Serif"/>
              </a:rPr>
              <a:t>activo</a:t>
            </a:r>
            <a:r>
              <a:rPr sz="650" spc="-35" dirty="0">
                <a:solidFill>
                  <a:srgbClr val="171514"/>
                </a:solidFill>
                <a:latin typeface="Microsoft Sans Serif"/>
                <a:cs typeface="Microsoft Sans Serif"/>
              </a:rPr>
              <a:t> </a:t>
            </a:r>
            <a:r>
              <a:rPr sz="650" spc="5" dirty="0">
                <a:solidFill>
                  <a:srgbClr val="171514"/>
                </a:solidFill>
                <a:latin typeface="Microsoft Sans Serif"/>
                <a:cs typeface="Microsoft Sans Serif"/>
              </a:rPr>
              <a:t>129,</a:t>
            </a:r>
            <a:r>
              <a:rPr sz="650" spc="-30" dirty="0">
                <a:solidFill>
                  <a:srgbClr val="171514"/>
                </a:solidFill>
                <a:latin typeface="Microsoft Sans Serif"/>
                <a:cs typeface="Microsoft Sans Serif"/>
              </a:rPr>
              <a:t> </a:t>
            </a:r>
            <a:r>
              <a:rPr sz="650" spc="10" dirty="0">
                <a:solidFill>
                  <a:srgbClr val="171514"/>
                </a:solidFill>
                <a:latin typeface="Microsoft Sans Serif"/>
                <a:cs typeface="Microsoft Sans Serif"/>
              </a:rPr>
              <a:t>134</a:t>
            </a:r>
            <a:endParaRPr sz="650" dirty="0">
              <a:latin typeface="Microsoft Sans Serif"/>
              <a:cs typeface="Microsoft Sans Serif"/>
            </a:endParaRPr>
          </a:p>
          <a:p>
            <a:pPr marR="422275" algn="ctr">
              <a:spcBef>
                <a:spcPts val="135"/>
              </a:spcBef>
            </a:pPr>
            <a:r>
              <a:rPr sz="700" spc="15" dirty="0">
                <a:solidFill>
                  <a:srgbClr val="171514"/>
                </a:solidFill>
                <a:latin typeface="Microsoft Sans Serif"/>
                <a:cs typeface="Microsoft Sans Serif"/>
              </a:rPr>
              <a:t>pasivo</a:t>
            </a:r>
            <a:r>
              <a:rPr sz="700" spc="-35" dirty="0">
                <a:solidFill>
                  <a:srgbClr val="171514"/>
                </a:solidFill>
                <a:latin typeface="Microsoft Sans Serif"/>
                <a:cs typeface="Microsoft Sans Serif"/>
              </a:rPr>
              <a:t> </a:t>
            </a:r>
            <a:r>
              <a:rPr sz="700" spc="5" dirty="0">
                <a:solidFill>
                  <a:srgbClr val="171514"/>
                </a:solidFill>
                <a:latin typeface="Microsoft Sans Serif"/>
                <a:cs typeface="Microsoft Sans Serif"/>
              </a:rPr>
              <a:t>129,</a:t>
            </a:r>
            <a:r>
              <a:rPr sz="700" spc="-30" dirty="0">
                <a:solidFill>
                  <a:srgbClr val="171514"/>
                </a:solidFill>
                <a:latin typeface="Microsoft Sans Serif"/>
                <a:cs typeface="Microsoft Sans Serif"/>
              </a:rPr>
              <a:t> </a:t>
            </a:r>
            <a:r>
              <a:rPr sz="700" spc="10" dirty="0">
                <a:solidFill>
                  <a:srgbClr val="171514"/>
                </a:solidFill>
                <a:latin typeface="Microsoft Sans Serif"/>
                <a:cs typeface="Microsoft Sans Serif"/>
              </a:rPr>
              <a:t>134</a:t>
            </a:r>
            <a:endParaRPr sz="700" dirty="0">
              <a:latin typeface="Microsoft Sans Serif"/>
              <a:cs typeface="Microsoft Sans Serif"/>
            </a:endParaRPr>
          </a:p>
          <a:p>
            <a:pPr marL="12700">
              <a:spcBef>
                <a:spcPts val="180"/>
              </a:spcBef>
            </a:pPr>
            <a:r>
              <a:rPr sz="650" spc="25" dirty="0">
                <a:solidFill>
                  <a:srgbClr val="171514"/>
                </a:solidFill>
                <a:latin typeface="Microsoft Sans Serif"/>
                <a:cs typeface="Microsoft Sans Serif"/>
              </a:rPr>
              <a:t>corrosión</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72</a:t>
            </a:r>
            <a:endParaRPr sz="650" dirty="0">
              <a:latin typeface="Microsoft Sans Serif"/>
              <a:cs typeface="Microsoft Sans Serif"/>
            </a:endParaRPr>
          </a:p>
          <a:p>
            <a:pPr marL="12700">
              <a:spcBef>
                <a:spcPts val="135"/>
              </a:spcBef>
            </a:pPr>
            <a:r>
              <a:rPr sz="700" spc="25" dirty="0" err="1">
                <a:solidFill>
                  <a:srgbClr val="171514"/>
                </a:solidFill>
                <a:latin typeface="Microsoft Sans Serif"/>
                <a:cs typeface="Microsoft Sans Serif"/>
              </a:rPr>
              <a:t>duración</a:t>
            </a:r>
            <a:r>
              <a:rPr sz="700" spc="-20" dirty="0">
                <a:solidFill>
                  <a:srgbClr val="171514"/>
                </a:solidFill>
                <a:latin typeface="Microsoft Sans Serif"/>
                <a:cs typeface="Microsoft Sans Serif"/>
              </a:rPr>
              <a:t> </a:t>
            </a:r>
            <a:r>
              <a:rPr lang="es-ES" sz="700" spc="15" dirty="0" smtClean="0">
                <a:solidFill>
                  <a:srgbClr val="171514"/>
                </a:solidFill>
                <a:latin typeface="Microsoft Sans Serif"/>
                <a:cs typeface="Microsoft Sans Serif"/>
              </a:rPr>
              <a:t>de la corriente</a:t>
            </a:r>
            <a:r>
              <a:rPr sz="700" spc="-2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4</a:t>
            </a:r>
            <a:endParaRPr sz="700" dirty="0">
              <a:latin typeface="Microsoft Sans Serif"/>
              <a:cs typeface="Microsoft Sans Serif"/>
            </a:endParaRPr>
          </a:p>
          <a:p>
            <a:pPr marL="165100">
              <a:spcBef>
                <a:spcPts val="130"/>
              </a:spcBef>
            </a:pPr>
            <a:r>
              <a:rPr sz="700" spc="15" dirty="0">
                <a:solidFill>
                  <a:srgbClr val="171514"/>
                </a:solidFill>
                <a:latin typeface="Microsoft Sans Serif"/>
                <a:cs typeface="Microsoft Sans Serif"/>
              </a:rPr>
              <a:t>efectos</a:t>
            </a:r>
            <a:r>
              <a:rPr sz="700" spc="-15" dirty="0">
                <a:solidFill>
                  <a:srgbClr val="171514"/>
                </a:solidFill>
                <a:latin typeface="Microsoft Sans Serif"/>
                <a:cs typeface="Microsoft Sans Serif"/>
              </a:rPr>
              <a:t> </a:t>
            </a:r>
            <a:r>
              <a:rPr sz="700" spc="15" dirty="0">
                <a:solidFill>
                  <a:srgbClr val="171514"/>
                </a:solidFill>
                <a:latin typeface="Microsoft Sans Serif"/>
                <a:cs typeface="Microsoft Sans Serif"/>
              </a:rPr>
              <a:t>fisiológicos</a:t>
            </a:r>
            <a:r>
              <a:rPr sz="700" spc="-15" dirty="0">
                <a:solidFill>
                  <a:srgbClr val="171514"/>
                </a:solidFill>
                <a:latin typeface="Microsoft Sans Serif"/>
                <a:cs typeface="Microsoft Sans Serif"/>
              </a:rPr>
              <a:t> </a:t>
            </a:r>
            <a:r>
              <a:rPr sz="700" spc="10" dirty="0">
                <a:solidFill>
                  <a:srgbClr val="171514"/>
                </a:solidFill>
                <a:latin typeface="Microsoft Sans Serif"/>
                <a:cs typeface="Microsoft Sans Serif"/>
              </a:rPr>
              <a:t>3</a:t>
            </a:r>
            <a:endParaRPr sz="700" dirty="0">
              <a:latin typeface="Microsoft Sans Serif"/>
              <a:cs typeface="Microsoft Sans Serif"/>
            </a:endParaRPr>
          </a:p>
        </p:txBody>
      </p:sp>
      <p:sp>
        <p:nvSpPr>
          <p:cNvPr id="4" name="object 4"/>
          <p:cNvSpPr txBox="1">
            <a:spLocks noGrp="1"/>
          </p:cNvSpPr>
          <p:nvPr>
            <p:ph sz="half" idx="3"/>
          </p:nvPr>
        </p:nvSpPr>
        <p:spPr>
          <a:xfrm>
            <a:off x="17028919" y="1522190"/>
            <a:ext cx="4027899" cy="4392997"/>
          </a:xfrm>
          <a:prstGeom prst="rect">
            <a:avLst/>
          </a:prstGeom>
        </p:spPr>
        <p:txBody>
          <a:bodyPr vert="horz" wrap="square" lIns="0" tIns="12700" rIns="0" bIns="0" rtlCol="0">
            <a:spAutoFit/>
          </a:bodyPr>
          <a:lstStyle/>
          <a:p>
            <a:pPr marL="12700">
              <a:spcBef>
                <a:spcPts val="100"/>
              </a:spcBef>
            </a:pPr>
            <a:r>
              <a:rPr spc="25" dirty="0"/>
              <a:t>triángulo</a:t>
            </a:r>
            <a:r>
              <a:rPr spc="-10" dirty="0"/>
              <a:t> </a:t>
            </a:r>
            <a:r>
              <a:rPr spc="15" dirty="0"/>
              <a:t>de</a:t>
            </a:r>
            <a:r>
              <a:rPr spc="-15" dirty="0"/>
              <a:t> </a:t>
            </a:r>
            <a:r>
              <a:rPr spc="20" dirty="0"/>
              <a:t>peligro</a:t>
            </a:r>
            <a:r>
              <a:rPr spc="-10" dirty="0"/>
              <a:t> </a:t>
            </a:r>
            <a:r>
              <a:rPr spc="5" dirty="0"/>
              <a:t>112</a:t>
            </a:r>
          </a:p>
          <a:p>
            <a:pPr marL="12700" marR="664845">
              <a:lnSpc>
                <a:spcPts val="969"/>
              </a:lnSpc>
              <a:spcBef>
                <a:spcPts val="80"/>
              </a:spcBef>
            </a:pPr>
            <a:r>
              <a:rPr sz="450" spc="20" dirty="0"/>
              <a:t>profundidad</a:t>
            </a:r>
            <a:r>
              <a:rPr sz="450" spc="-15" dirty="0"/>
              <a:t> </a:t>
            </a:r>
            <a:r>
              <a:rPr sz="450" spc="15" dirty="0"/>
              <a:t>de</a:t>
            </a:r>
            <a:r>
              <a:rPr sz="450" spc="-15" dirty="0"/>
              <a:t> </a:t>
            </a:r>
            <a:r>
              <a:rPr sz="450" spc="20" dirty="0" err="1" smtClean="0"/>
              <a:t>enterramiento</a:t>
            </a:r>
            <a:r>
              <a:rPr lang="es-ES" sz="450" spc="20" dirty="0" smtClean="0"/>
              <a:t> </a:t>
            </a:r>
            <a:r>
              <a:rPr sz="450" spc="5" dirty="0" smtClean="0"/>
              <a:t>9</a:t>
            </a:r>
            <a:r>
              <a:rPr sz="450" spc="-10" dirty="0" smtClean="0"/>
              <a:t> </a:t>
            </a:r>
            <a:r>
              <a:rPr sz="450" spc="5" dirty="0"/>
              <a:t>descargas,</a:t>
            </a:r>
            <a:r>
              <a:rPr sz="450" spc="-10" dirty="0"/>
              <a:t> </a:t>
            </a:r>
            <a:r>
              <a:rPr sz="450" spc="15" dirty="0"/>
              <a:t>tipos</a:t>
            </a:r>
            <a:r>
              <a:rPr sz="450" spc="-5" dirty="0"/>
              <a:t> </a:t>
            </a:r>
            <a:r>
              <a:rPr sz="450" spc="15" dirty="0"/>
              <a:t>de</a:t>
            </a:r>
            <a:endParaRPr sz="450" dirty="0"/>
          </a:p>
          <a:p>
            <a:pPr marL="165100">
              <a:spcBef>
                <a:spcPts val="220"/>
              </a:spcBef>
            </a:pPr>
            <a:r>
              <a:rPr spc="15" dirty="0"/>
              <a:t>arco</a:t>
            </a:r>
            <a:r>
              <a:rPr spc="-5" dirty="0"/>
              <a:t> </a:t>
            </a:r>
            <a:r>
              <a:rPr spc="5" dirty="0"/>
              <a:t>123</a:t>
            </a:r>
          </a:p>
          <a:p>
            <a:pPr marL="165100">
              <a:spcBef>
                <a:spcPts val="254"/>
              </a:spcBef>
            </a:pPr>
            <a:r>
              <a:rPr sz="600" spc="15" dirty="0"/>
              <a:t>cepillo</a:t>
            </a:r>
            <a:r>
              <a:rPr sz="600" spc="-5" dirty="0"/>
              <a:t> </a:t>
            </a:r>
            <a:r>
              <a:rPr sz="600" spc="5" dirty="0"/>
              <a:t>127</a:t>
            </a:r>
            <a:endParaRPr sz="600" dirty="0"/>
          </a:p>
          <a:p>
            <a:pPr marL="165100">
              <a:spcBef>
                <a:spcPts val="200"/>
              </a:spcBef>
            </a:pPr>
            <a:r>
              <a:rPr sz="650" spc="20" dirty="0"/>
              <a:t>corona</a:t>
            </a:r>
            <a:r>
              <a:rPr sz="650" spc="-40" dirty="0"/>
              <a:t> </a:t>
            </a:r>
            <a:r>
              <a:rPr sz="650" spc="10" dirty="0"/>
              <a:t>128</a:t>
            </a:r>
            <a:endParaRPr sz="650" dirty="0"/>
          </a:p>
          <a:p>
            <a:pPr marL="165100">
              <a:spcBef>
                <a:spcPts val="285"/>
              </a:spcBef>
            </a:pPr>
            <a:r>
              <a:rPr spc="10" dirty="0"/>
              <a:t>cepillo</a:t>
            </a:r>
            <a:r>
              <a:rPr spc="-15" dirty="0"/>
              <a:t> </a:t>
            </a:r>
            <a:r>
              <a:rPr spc="15" dirty="0"/>
              <a:t>de</a:t>
            </a:r>
            <a:r>
              <a:rPr spc="-10" dirty="0"/>
              <a:t> </a:t>
            </a:r>
            <a:r>
              <a:rPr spc="20" dirty="0"/>
              <a:t>propagación</a:t>
            </a:r>
            <a:r>
              <a:rPr spc="-15" dirty="0"/>
              <a:t> </a:t>
            </a:r>
            <a:r>
              <a:rPr spc="5" dirty="0"/>
              <a:t>127</a:t>
            </a:r>
          </a:p>
          <a:p>
            <a:pPr marL="165100">
              <a:spcBef>
                <a:spcPts val="260"/>
              </a:spcBef>
            </a:pPr>
            <a:r>
              <a:rPr sz="600" spc="10" dirty="0"/>
              <a:t>chispa</a:t>
            </a:r>
            <a:r>
              <a:rPr sz="600" spc="-40" dirty="0"/>
              <a:t> </a:t>
            </a:r>
            <a:r>
              <a:rPr sz="600" spc="5" dirty="0"/>
              <a:t>123</a:t>
            </a:r>
            <a:endParaRPr sz="600" dirty="0"/>
          </a:p>
          <a:p>
            <a:pPr marL="12700">
              <a:spcBef>
                <a:spcPts val="195"/>
              </a:spcBef>
            </a:pPr>
            <a:r>
              <a:rPr sz="650" spc="10" dirty="0"/>
              <a:t>suelos</a:t>
            </a:r>
            <a:r>
              <a:rPr sz="650" spc="-20" dirty="0"/>
              <a:t> </a:t>
            </a:r>
            <a:r>
              <a:rPr sz="650" spc="15" dirty="0"/>
              <a:t>disipativos</a:t>
            </a:r>
            <a:r>
              <a:rPr sz="650" spc="-15" dirty="0"/>
              <a:t> </a:t>
            </a:r>
            <a:r>
              <a:rPr sz="650" spc="5" dirty="0"/>
              <a:t>131,</a:t>
            </a:r>
            <a:r>
              <a:rPr sz="650" spc="-15" dirty="0"/>
              <a:t> </a:t>
            </a:r>
            <a:r>
              <a:rPr sz="650" spc="10" dirty="0"/>
              <a:t>132</a:t>
            </a:r>
            <a:endParaRPr sz="650" dirty="0"/>
          </a:p>
          <a:p>
            <a:pPr marL="12700" marR="627380">
              <a:lnSpc>
                <a:spcPts val="969"/>
              </a:lnSpc>
              <a:spcBef>
                <a:spcPts val="60"/>
              </a:spcBef>
            </a:pPr>
            <a:r>
              <a:rPr sz="650" spc="25" dirty="0"/>
              <a:t>doble </a:t>
            </a:r>
            <a:r>
              <a:rPr sz="650" spc="20" dirty="0" err="1"/>
              <a:t>aislamiento</a:t>
            </a:r>
            <a:r>
              <a:rPr sz="650" spc="20" dirty="0"/>
              <a:t> </a:t>
            </a:r>
            <a:r>
              <a:rPr sz="650" spc="10" dirty="0" smtClean="0"/>
              <a:t>91</a:t>
            </a:r>
            <a:r>
              <a:rPr lang="es-ES" sz="650" spc="10" dirty="0" smtClean="0"/>
              <a:t> </a:t>
            </a:r>
            <a:r>
              <a:rPr spc="20" dirty="0" smtClean="0"/>
              <a:t>conductor</a:t>
            </a:r>
            <a:r>
              <a:rPr spc="-5" dirty="0" smtClean="0"/>
              <a:t> </a:t>
            </a:r>
            <a:r>
              <a:rPr spc="15" dirty="0"/>
              <a:t>de</a:t>
            </a:r>
            <a:r>
              <a:rPr spc="-5" dirty="0"/>
              <a:t> </a:t>
            </a:r>
            <a:r>
              <a:rPr spc="10" dirty="0"/>
              <a:t>bajada</a:t>
            </a:r>
            <a:r>
              <a:rPr spc="-5" dirty="0"/>
              <a:t> </a:t>
            </a:r>
            <a:r>
              <a:rPr spc="15" dirty="0" smtClean="0"/>
              <a:t>147ff</a:t>
            </a:r>
            <a:r>
              <a:rPr lang="es-ES" spc="15" dirty="0" smtClean="0"/>
              <a:t> </a:t>
            </a:r>
            <a:r>
              <a:rPr lang="es-ES" spc="10" dirty="0" smtClean="0"/>
              <a:t>jabalina</a:t>
            </a:r>
            <a:r>
              <a:rPr spc="-10" dirty="0" smtClean="0"/>
              <a:t> </a:t>
            </a:r>
            <a:r>
              <a:rPr spc="10" dirty="0"/>
              <a:t>accionada</a:t>
            </a:r>
            <a:r>
              <a:rPr spc="-10" dirty="0"/>
              <a:t> </a:t>
            </a:r>
            <a:r>
              <a:rPr dirty="0"/>
              <a:t>23,</a:t>
            </a:r>
            <a:r>
              <a:rPr spc="-10" dirty="0"/>
              <a:t> </a:t>
            </a:r>
            <a:r>
              <a:rPr spc="5" dirty="0"/>
              <a:t>50</a:t>
            </a:r>
            <a:endParaRPr sz="650" dirty="0"/>
          </a:p>
          <a:p>
            <a:pPr marL="12700">
              <a:spcBef>
                <a:spcPts val="220"/>
              </a:spcBef>
            </a:pPr>
            <a:r>
              <a:rPr spc="15" dirty="0"/>
              <a:t>duración,</a:t>
            </a:r>
            <a:r>
              <a:rPr spc="-15" dirty="0"/>
              <a:t> </a:t>
            </a:r>
            <a:r>
              <a:rPr spc="20" dirty="0"/>
              <a:t>corriente</a:t>
            </a:r>
            <a:r>
              <a:rPr spc="-10" dirty="0"/>
              <a:t> </a:t>
            </a:r>
            <a:r>
              <a:rPr dirty="0"/>
              <a:t>4,</a:t>
            </a:r>
            <a:r>
              <a:rPr spc="-15" dirty="0"/>
              <a:t> </a:t>
            </a:r>
            <a:r>
              <a:rPr spc="5" dirty="0"/>
              <a:t>65</a:t>
            </a:r>
          </a:p>
          <a:p>
            <a:pPr marL="165100">
              <a:spcBef>
                <a:spcPts val="355"/>
              </a:spcBef>
            </a:pPr>
            <a:r>
              <a:rPr sz="500" spc="15" dirty="0"/>
              <a:t>voltaje</a:t>
            </a:r>
            <a:r>
              <a:rPr sz="500" spc="-30" dirty="0"/>
              <a:t> </a:t>
            </a:r>
            <a:r>
              <a:rPr sz="500" spc="15" dirty="0"/>
              <a:t>de</a:t>
            </a:r>
            <a:r>
              <a:rPr sz="500" spc="-25" dirty="0"/>
              <a:t> </a:t>
            </a:r>
            <a:r>
              <a:rPr sz="500" spc="15" dirty="0"/>
              <a:t>contacto</a:t>
            </a:r>
            <a:r>
              <a:rPr sz="500" spc="-25" dirty="0"/>
              <a:t> </a:t>
            </a:r>
            <a:r>
              <a:rPr sz="500" spc="5" dirty="0"/>
              <a:t>80</a:t>
            </a:r>
            <a:endParaRPr sz="500" dirty="0"/>
          </a:p>
          <a:p>
            <a:pPr>
              <a:spcBef>
                <a:spcPts val="10"/>
              </a:spcBef>
            </a:pPr>
            <a:endParaRPr sz="900" dirty="0"/>
          </a:p>
          <a:p>
            <a:pPr marL="12700" marR="554990">
              <a:lnSpc>
                <a:spcPct val="139000"/>
              </a:lnSpc>
            </a:pPr>
            <a:r>
              <a:rPr lang="es-ES" spc="25" dirty="0" smtClean="0"/>
              <a:t>interruptor</a:t>
            </a:r>
            <a:r>
              <a:rPr spc="-20" dirty="0" smtClean="0"/>
              <a:t> </a:t>
            </a:r>
            <a:r>
              <a:rPr spc="15" dirty="0"/>
              <a:t>de</a:t>
            </a:r>
            <a:r>
              <a:rPr spc="-20" dirty="0"/>
              <a:t> </a:t>
            </a:r>
            <a:r>
              <a:rPr spc="25" dirty="0"/>
              <a:t>fuga</a:t>
            </a:r>
            <a:r>
              <a:rPr spc="-15" dirty="0"/>
              <a:t> </a:t>
            </a:r>
            <a:r>
              <a:rPr dirty="0"/>
              <a:t>a</a:t>
            </a:r>
            <a:r>
              <a:rPr spc="-20" dirty="0"/>
              <a:t> </a:t>
            </a:r>
            <a:r>
              <a:rPr spc="25" dirty="0" err="1"/>
              <a:t>tierra</a:t>
            </a:r>
            <a:r>
              <a:rPr spc="-20" dirty="0"/>
              <a:t> </a:t>
            </a:r>
            <a:r>
              <a:rPr spc="5" dirty="0" smtClean="0"/>
              <a:t>83</a:t>
            </a:r>
            <a:r>
              <a:rPr lang="es-ES" spc="5" dirty="0" smtClean="0"/>
              <a:t> </a:t>
            </a:r>
            <a:r>
              <a:rPr spc="10" dirty="0" err="1" smtClean="0"/>
              <a:t>descarga</a:t>
            </a:r>
            <a:r>
              <a:rPr spc="10" dirty="0" smtClean="0"/>
              <a:t> </a:t>
            </a:r>
            <a:r>
              <a:rPr spc="10" dirty="0" err="1"/>
              <a:t>eléctrica</a:t>
            </a:r>
            <a:r>
              <a:rPr spc="10" dirty="0"/>
              <a:t> </a:t>
            </a:r>
            <a:r>
              <a:rPr spc="5" dirty="0" smtClean="0"/>
              <a:t>3</a:t>
            </a:r>
            <a:r>
              <a:rPr lang="es-ES" spc="5" dirty="0" smtClean="0"/>
              <a:t> </a:t>
            </a:r>
            <a:r>
              <a:rPr sz="650" spc="20" dirty="0" err="1" smtClean="0"/>
              <a:t>electrodo</a:t>
            </a:r>
            <a:endParaRPr sz="650" dirty="0"/>
          </a:p>
          <a:p>
            <a:pPr marL="165100">
              <a:spcBef>
                <a:spcPts val="140"/>
              </a:spcBef>
            </a:pPr>
            <a:r>
              <a:rPr sz="700" spc="25" dirty="0"/>
              <a:t>hemisferio</a:t>
            </a:r>
            <a:r>
              <a:rPr sz="700" spc="-35" dirty="0"/>
              <a:t> </a:t>
            </a:r>
            <a:r>
              <a:rPr sz="700" spc="10" dirty="0"/>
              <a:t>7</a:t>
            </a:r>
            <a:endParaRPr sz="700" dirty="0"/>
          </a:p>
          <a:p>
            <a:pPr marL="165100">
              <a:spcBef>
                <a:spcPts val="175"/>
              </a:spcBef>
            </a:pPr>
            <a:r>
              <a:rPr sz="650" spc="25" dirty="0"/>
              <a:t>plato</a:t>
            </a:r>
            <a:r>
              <a:rPr sz="650" spc="-40" dirty="0"/>
              <a:t> </a:t>
            </a:r>
            <a:r>
              <a:rPr sz="650" spc="10" dirty="0"/>
              <a:t>32</a:t>
            </a:r>
            <a:endParaRPr sz="650" dirty="0"/>
          </a:p>
          <a:p>
            <a:pPr marL="165100">
              <a:spcBef>
                <a:spcPts val="385"/>
              </a:spcBef>
            </a:pPr>
            <a:r>
              <a:rPr lang="es-ES" sz="450" spc="10" dirty="0" smtClean="0"/>
              <a:t>jabalina</a:t>
            </a:r>
            <a:r>
              <a:rPr sz="450" spc="-5" dirty="0" smtClean="0"/>
              <a:t> </a:t>
            </a:r>
            <a:r>
              <a:rPr sz="450" spc="5" dirty="0"/>
              <a:t>23</a:t>
            </a:r>
            <a:endParaRPr sz="450" dirty="0"/>
          </a:p>
          <a:p>
            <a:pPr marL="165100">
              <a:spcBef>
                <a:spcPts val="380"/>
              </a:spcBef>
            </a:pPr>
            <a:r>
              <a:rPr sz="500" spc="20" dirty="0"/>
              <a:t>alambre</a:t>
            </a:r>
            <a:r>
              <a:rPr sz="500" spc="-5" dirty="0"/>
              <a:t> </a:t>
            </a:r>
            <a:r>
              <a:rPr sz="500" spc="20" dirty="0"/>
              <a:t>30ff</a:t>
            </a:r>
            <a:endParaRPr sz="500" dirty="0"/>
          </a:p>
          <a:p>
            <a:pPr marL="12700" marR="111760">
              <a:lnSpc>
                <a:spcPct val="124000"/>
              </a:lnSpc>
              <a:spcBef>
                <a:spcPts val="30"/>
              </a:spcBef>
            </a:pPr>
            <a:r>
              <a:rPr sz="650" spc="20" dirty="0"/>
              <a:t>inducción </a:t>
            </a:r>
            <a:r>
              <a:rPr sz="650" spc="20" dirty="0" err="1"/>
              <a:t>electromagnética</a:t>
            </a:r>
            <a:r>
              <a:rPr sz="650" spc="20" dirty="0"/>
              <a:t> </a:t>
            </a:r>
            <a:r>
              <a:rPr sz="650" spc="10" dirty="0" smtClean="0"/>
              <a:t>20</a:t>
            </a:r>
            <a:r>
              <a:rPr lang="es-ES" sz="650" spc="10" dirty="0" smtClean="0"/>
              <a:t> </a:t>
            </a:r>
            <a:r>
              <a:rPr sz="650" spc="10" dirty="0" err="1" smtClean="0"/>
              <a:t>cargas</a:t>
            </a:r>
            <a:r>
              <a:rPr sz="650" spc="-20" dirty="0" smtClean="0"/>
              <a:t> </a:t>
            </a:r>
            <a:r>
              <a:rPr sz="650" spc="15" dirty="0"/>
              <a:t>electrostáticas</a:t>
            </a:r>
            <a:r>
              <a:rPr sz="650" spc="-15" dirty="0"/>
              <a:t> </a:t>
            </a:r>
            <a:r>
              <a:rPr sz="650" spc="10" dirty="0"/>
              <a:t>115</a:t>
            </a:r>
            <a:r>
              <a:rPr sz="650" spc="-15" dirty="0"/>
              <a:t> </a:t>
            </a:r>
            <a:r>
              <a:rPr sz="650" spc="10" dirty="0" err="1" smtClean="0"/>
              <a:t>descarga</a:t>
            </a:r>
            <a:r>
              <a:rPr lang="es-ES" sz="650" spc="10" dirty="0" smtClean="0"/>
              <a:t> </a:t>
            </a:r>
            <a:r>
              <a:rPr sz="650" spc="15" dirty="0" err="1" smtClean="0"/>
              <a:t>electrostática</a:t>
            </a:r>
            <a:r>
              <a:rPr sz="650" spc="-5" dirty="0" smtClean="0"/>
              <a:t> </a:t>
            </a:r>
            <a:r>
              <a:rPr sz="650" spc="-40" dirty="0"/>
              <a:t>(ESD)</a:t>
            </a:r>
            <a:r>
              <a:rPr sz="650" spc="-5" dirty="0"/>
              <a:t> </a:t>
            </a:r>
            <a:r>
              <a:rPr sz="650" spc="10" dirty="0"/>
              <a:t>115</a:t>
            </a:r>
            <a:endParaRPr sz="650" dirty="0"/>
          </a:p>
          <a:p>
            <a:pPr marL="165100">
              <a:spcBef>
                <a:spcPts val="85"/>
              </a:spcBef>
            </a:pPr>
            <a:r>
              <a:rPr sz="750" spc="35" dirty="0"/>
              <a:t>ropa</a:t>
            </a:r>
            <a:r>
              <a:rPr sz="750" spc="-5" dirty="0"/>
              <a:t> </a:t>
            </a:r>
            <a:r>
              <a:rPr sz="750" spc="10" dirty="0"/>
              <a:t>132</a:t>
            </a:r>
            <a:endParaRPr sz="750" dirty="0"/>
          </a:p>
          <a:p>
            <a:pPr marL="165100">
              <a:spcBef>
                <a:spcPts val="70"/>
              </a:spcBef>
            </a:pPr>
            <a:r>
              <a:rPr sz="750" spc="30" dirty="0"/>
              <a:t>daño</a:t>
            </a:r>
            <a:r>
              <a:rPr sz="750" spc="-5" dirty="0"/>
              <a:t> </a:t>
            </a:r>
            <a:r>
              <a:rPr sz="750" spc="10" dirty="0"/>
              <a:t>126</a:t>
            </a:r>
            <a:endParaRPr sz="750" dirty="0"/>
          </a:p>
          <a:p>
            <a:pPr marL="165100">
              <a:spcBef>
                <a:spcPts val="65"/>
              </a:spcBef>
            </a:pPr>
            <a:r>
              <a:rPr sz="750" spc="10" dirty="0"/>
              <a:t>calzado</a:t>
            </a:r>
            <a:r>
              <a:rPr sz="750" spc="-45" dirty="0"/>
              <a:t> </a:t>
            </a:r>
            <a:r>
              <a:rPr sz="750" spc="10" dirty="0"/>
              <a:t>131</a:t>
            </a:r>
            <a:endParaRPr sz="750" dirty="0"/>
          </a:p>
          <a:p>
            <a:pPr marL="12700" marR="5080">
              <a:lnSpc>
                <a:spcPts val="969"/>
              </a:lnSpc>
              <a:spcBef>
                <a:spcPts val="40"/>
              </a:spcBef>
            </a:pPr>
            <a:r>
              <a:rPr spc="10" dirty="0"/>
              <a:t>conexiones </a:t>
            </a:r>
            <a:r>
              <a:rPr spc="15" dirty="0"/>
              <a:t>de puesta</a:t>
            </a:r>
            <a:r>
              <a:rPr spc="15" dirty="0"/>
              <a:t> </a:t>
            </a:r>
            <a:r>
              <a:rPr dirty="0"/>
              <a:t>a </a:t>
            </a:r>
            <a:r>
              <a:rPr spc="25" dirty="0"/>
              <a:t>tierra </a:t>
            </a:r>
            <a:r>
              <a:rPr spc="15" dirty="0"/>
              <a:t>de </a:t>
            </a:r>
            <a:r>
              <a:rPr spc="15" dirty="0" err="1"/>
              <a:t>equipos</a:t>
            </a:r>
            <a:r>
              <a:rPr spc="15" dirty="0"/>
              <a:t> </a:t>
            </a:r>
            <a:r>
              <a:rPr spc="5" dirty="0" smtClean="0"/>
              <a:t>47</a:t>
            </a:r>
            <a:r>
              <a:rPr lang="es-ES" spc="5" dirty="0" smtClean="0"/>
              <a:t> </a:t>
            </a:r>
            <a:r>
              <a:rPr spc="15" dirty="0" err="1" smtClean="0"/>
              <a:t>conductores</a:t>
            </a:r>
            <a:r>
              <a:rPr spc="-5" dirty="0" smtClean="0"/>
              <a:t> </a:t>
            </a:r>
            <a:r>
              <a:rPr spc="15" dirty="0"/>
              <a:t>de</a:t>
            </a:r>
            <a:r>
              <a:rPr dirty="0"/>
              <a:t> </a:t>
            </a:r>
            <a:r>
              <a:rPr spc="15" dirty="0"/>
              <a:t>puesta</a:t>
            </a:r>
            <a:r>
              <a:rPr dirty="0"/>
              <a:t> a </a:t>
            </a:r>
            <a:r>
              <a:rPr spc="25" dirty="0"/>
              <a:t>tierra</a:t>
            </a:r>
            <a:r>
              <a:rPr spc="-5" dirty="0"/>
              <a:t> </a:t>
            </a:r>
            <a:r>
              <a:rPr spc="15" dirty="0"/>
              <a:t>de</a:t>
            </a:r>
            <a:r>
              <a:rPr dirty="0"/>
              <a:t> </a:t>
            </a:r>
            <a:r>
              <a:rPr spc="15" dirty="0" err="1"/>
              <a:t>equipos</a:t>
            </a:r>
            <a:r>
              <a:rPr dirty="0"/>
              <a:t> </a:t>
            </a:r>
            <a:r>
              <a:rPr spc="5" dirty="0" smtClean="0"/>
              <a:t>60</a:t>
            </a:r>
            <a:r>
              <a:rPr lang="es-ES" spc="5" dirty="0" smtClean="0"/>
              <a:t> </a:t>
            </a:r>
            <a:r>
              <a:rPr spc="15" dirty="0" err="1" smtClean="0"/>
              <a:t>conexión</a:t>
            </a:r>
            <a:r>
              <a:rPr spc="-10" dirty="0" smtClean="0"/>
              <a:t> </a:t>
            </a:r>
            <a:r>
              <a:rPr spc="15" dirty="0"/>
              <a:t>equipotencial</a:t>
            </a:r>
            <a:r>
              <a:rPr spc="-5" dirty="0"/>
              <a:t> </a:t>
            </a:r>
            <a:r>
              <a:rPr spc="5" dirty="0"/>
              <a:t>54</a:t>
            </a:r>
          </a:p>
          <a:p>
            <a:pPr marL="12700">
              <a:spcBef>
                <a:spcPts val="170"/>
              </a:spcBef>
            </a:pPr>
            <a:r>
              <a:rPr sz="600" spc="20" dirty="0"/>
              <a:t>hemisferio</a:t>
            </a:r>
            <a:r>
              <a:rPr sz="600" spc="-5" dirty="0"/>
              <a:t> </a:t>
            </a:r>
            <a:r>
              <a:rPr sz="600" spc="15" dirty="0"/>
              <a:t>equivalente</a:t>
            </a:r>
            <a:r>
              <a:rPr sz="600" dirty="0"/>
              <a:t> </a:t>
            </a:r>
            <a:r>
              <a:rPr sz="600" spc="5" dirty="0"/>
              <a:t>24</a:t>
            </a:r>
            <a:endParaRPr sz="600" dirty="0"/>
          </a:p>
          <a:p>
            <a:pPr marL="12700">
              <a:spcBef>
                <a:spcPts val="245"/>
              </a:spcBef>
            </a:pPr>
            <a:r>
              <a:rPr sz="600" spc="20" dirty="0"/>
              <a:t>soldadura</a:t>
            </a:r>
            <a:r>
              <a:rPr sz="600" spc="-25" dirty="0"/>
              <a:t> </a:t>
            </a:r>
            <a:r>
              <a:rPr sz="600" spc="20" dirty="0"/>
              <a:t>exotérmica</a:t>
            </a:r>
            <a:r>
              <a:rPr sz="600" spc="-20" dirty="0"/>
              <a:t> </a:t>
            </a:r>
            <a:r>
              <a:rPr sz="600" spc="5" dirty="0"/>
              <a:t>55</a:t>
            </a:r>
            <a:endParaRPr sz="600" dirty="0"/>
          </a:p>
          <a:p>
            <a:pPr marL="12700">
              <a:spcBef>
                <a:spcPts val="300"/>
              </a:spcBef>
            </a:pPr>
            <a:r>
              <a:rPr spc="20" dirty="0"/>
              <a:t>límites</a:t>
            </a:r>
            <a:r>
              <a:rPr spc="-15" dirty="0"/>
              <a:t> </a:t>
            </a:r>
            <a:r>
              <a:rPr spc="15" dirty="0"/>
              <a:t>de</a:t>
            </a:r>
            <a:r>
              <a:rPr spc="-15" dirty="0"/>
              <a:t> </a:t>
            </a:r>
            <a:r>
              <a:rPr spc="15" dirty="0"/>
              <a:t>explosión</a:t>
            </a:r>
            <a:r>
              <a:rPr spc="-15" dirty="0"/>
              <a:t> </a:t>
            </a:r>
            <a:r>
              <a:rPr spc="15" dirty="0"/>
              <a:t>112ff</a:t>
            </a:r>
          </a:p>
          <a:p>
            <a:pPr marL="12700">
              <a:spcBef>
                <a:spcPts val="305"/>
              </a:spcBef>
            </a:pPr>
            <a:r>
              <a:rPr spc="15" dirty="0"/>
              <a:t>voltaje</a:t>
            </a:r>
            <a:r>
              <a:rPr spc="-5" dirty="0"/>
              <a:t> </a:t>
            </a:r>
            <a:r>
              <a:rPr spc="25" dirty="0"/>
              <a:t>extremadamente</a:t>
            </a:r>
            <a:r>
              <a:rPr spc="-5" dirty="0"/>
              <a:t> </a:t>
            </a:r>
            <a:r>
              <a:rPr spc="15" dirty="0"/>
              <a:t>bajo</a:t>
            </a:r>
            <a:r>
              <a:rPr spc="-5" dirty="0"/>
              <a:t> </a:t>
            </a:r>
            <a:r>
              <a:rPr spc="-35" dirty="0"/>
              <a:t>(ELV)</a:t>
            </a:r>
            <a:r>
              <a:rPr spc="-5" dirty="0"/>
              <a:t> </a:t>
            </a:r>
            <a:r>
              <a:rPr spc="5" dirty="0"/>
              <a:t>79</a:t>
            </a:r>
          </a:p>
          <a:p>
            <a:pPr>
              <a:spcBef>
                <a:spcPts val="15"/>
              </a:spcBef>
            </a:pPr>
            <a:endParaRPr sz="850" dirty="0"/>
          </a:p>
          <a:p>
            <a:pPr marL="12700" marR="431165">
              <a:lnSpc>
                <a:spcPct val="134300"/>
              </a:lnSpc>
            </a:pPr>
            <a:r>
              <a:rPr sz="600" spc="35" dirty="0"/>
              <a:t>método</a:t>
            </a:r>
            <a:r>
              <a:rPr sz="600" spc="-25" dirty="0"/>
              <a:t> </a:t>
            </a:r>
            <a:r>
              <a:rPr sz="600" spc="20" dirty="0"/>
              <a:t>de</a:t>
            </a:r>
            <a:r>
              <a:rPr sz="600" spc="-25" dirty="0"/>
              <a:t> </a:t>
            </a:r>
            <a:r>
              <a:rPr sz="600" spc="5" dirty="0"/>
              <a:t>caída</a:t>
            </a:r>
            <a:r>
              <a:rPr sz="600" spc="-20" dirty="0"/>
              <a:t> </a:t>
            </a:r>
            <a:r>
              <a:rPr sz="600" spc="20" dirty="0"/>
              <a:t>de</a:t>
            </a:r>
            <a:r>
              <a:rPr sz="600" spc="-25" dirty="0"/>
              <a:t> </a:t>
            </a:r>
            <a:r>
              <a:rPr sz="600" spc="20" dirty="0" err="1" smtClean="0"/>
              <a:t>potencial</a:t>
            </a:r>
            <a:r>
              <a:rPr lang="es-ES" sz="600" spc="20" dirty="0" smtClean="0"/>
              <a:t> </a:t>
            </a:r>
            <a:r>
              <a:rPr sz="600" spc="5" dirty="0" smtClean="0"/>
              <a:t>11</a:t>
            </a:r>
            <a:r>
              <a:rPr sz="600" spc="-5" dirty="0" smtClean="0"/>
              <a:t> </a:t>
            </a:r>
            <a:r>
              <a:rPr sz="600" spc="-50" dirty="0"/>
              <a:t>FELV</a:t>
            </a:r>
            <a:r>
              <a:rPr sz="600" spc="-5" dirty="0"/>
              <a:t> </a:t>
            </a:r>
            <a:r>
              <a:rPr sz="600" spc="5" dirty="0"/>
              <a:t>79</a:t>
            </a:r>
            <a:endParaRPr sz="600" dirty="0"/>
          </a:p>
          <a:p>
            <a:pPr marL="12700">
              <a:spcBef>
                <a:spcPts val="100"/>
              </a:spcBef>
            </a:pPr>
            <a:r>
              <a:rPr sz="750" spc="10" dirty="0"/>
              <a:t>valla</a:t>
            </a:r>
            <a:r>
              <a:rPr sz="750" spc="-45" dirty="0"/>
              <a:t> </a:t>
            </a:r>
            <a:r>
              <a:rPr sz="750" spc="10" dirty="0"/>
              <a:t>76</a:t>
            </a:r>
            <a:endParaRPr sz="750" dirty="0"/>
          </a:p>
          <a:p>
            <a:pPr marL="12700">
              <a:spcBef>
                <a:spcPts val="114"/>
              </a:spcBef>
            </a:pPr>
            <a:r>
              <a:rPr sz="700" spc="25" dirty="0"/>
              <a:t>fibrilación</a:t>
            </a:r>
            <a:r>
              <a:rPr sz="700" spc="-40" dirty="0"/>
              <a:t> </a:t>
            </a:r>
            <a:r>
              <a:rPr sz="700" spc="10" dirty="0"/>
              <a:t>4</a:t>
            </a:r>
            <a:endParaRPr sz="700" dirty="0"/>
          </a:p>
          <a:p>
            <a:pPr marL="12700" marR="494665">
              <a:lnSpc>
                <a:spcPts val="969"/>
              </a:lnSpc>
              <a:spcBef>
                <a:spcPts val="50"/>
              </a:spcBef>
            </a:pPr>
            <a:r>
              <a:rPr spc="30" dirty="0"/>
              <a:t>punto</a:t>
            </a:r>
            <a:r>
              <a:rPr spc="-20" dirty="0"/>
              <a:t> </a:t>
            </a:r>
            <a:r>
              <a:rPr spc="15" dirty="0"/>
              <a:t>de</a:t>
            </a:r>
            <a:r>
              <a:rPr spc="-15" dirty="0"/>
              <a:t> </a:t>
            </a:r>
            <a:r>
              <a:rPr spc="20" dirty="0"/>
              <a:t>inflamación</a:t>
            </a:r>
            <a:r>
              <a:rPr spc="-15" dirty="0"/>
              <a:t> </a:t>
            </a:r>
            <a:r>
              <a:rPr spc="5" dirty="0"/>
              <a:t>112,</a:t>
            </a:r>
            <a:r>
              <a:rPr spc="-20" dirty="0"/>
              <a:t> </a:t>
            </a:r>
            <a:r>
              <a:rPr spc="5" dirty="0" smtClean="0"/>
              <a:t>113</a:t>
            </a:r>
            <a:r>
              <a:rPr lang="es-ES" spc="5" dirty="0" smtClean="0"/>
              <a:t> </a:t>
            </a:r>
            <a:r>
              <a:rPr spc="25" dirty="0" err="1" smtClean="0"/>
              <a:t>tubería</a:t>
            </a:r>
            <a:r>
              <a:rPr spc="25" dirty="0" smtClean="0"/>
              <a:t> </a:t>
            </a:r>
            <a:r>
              <a:rPr spc="15" dirty="0"/>
              <a:t>metálica</a:t>
            </a:r>
            <a:r>
              <a:rPr spc="15" dirty="0"/>
              <a:t> flexible </a:t>
            </a:r>
            <a:r>
              <a:rPr spc="20" dirty="0" smtClean="0"/>
              <a:t>71ff</a:t>
            </a:r>
            <a:r>
              <a:rPr lang="es-ES" spc="20" dirty="0" smtClean="0"/>
              <a:t> </a:t>
            </a:r>
            <a:r>
              <a:rPr spc="5" dirty="0" err="1" smtClean="0"/>
              <a:t>pisos</a:t>
            </a:r>
            <a:r>
              <a:rPr spc="5" dirty="0"/>
              <a:t>,</a:t>
            </a:r>
            <a:r>
              <a:rPr spc="-10" dirty="0"/>
              <a:t> </a:t>
            </a:r>
            <a:r>
              <a:rPr spc="15" dirty="0"/>
              <a:t>conductores</a:t>
            </a:r>
            <a:r>
              <a:rPr spc="-5" dirty="0"/>
              <a:t> </a:t>
            </a:r>
            <a:r>
              <a:rPr spc="5" dirty="0"/>
              <a:t>131</a:t>
            </a:r>
          </a:p>
          <a:p>
            <a:pPr marL="165100">
              <a:spcBef>
                <a:spcPts val="70"/>
              </a:spcBef>
            </a:pPr>
            <a:r>
              <a:rPr sz="700" spc="20" dirty="0"/>
              <a:t>disipativo</a:t>
            </a:r>
            <a:r>
              <a:rPr sz="700" spc="-25" dirty="0"/>
              <a:t> </a:t>
            </a:r>
            <a:r>
              <a:rPr sz="700" spc="5" dirty="0"/>
              <a:t>131,</a:t>
            </a:r>
            <a:r>
              <a:rPr sz="700" spc="-25" dirty="0"/>
              <a:t> </a:t>
            </a:r>
            <a:r>
              <a:rPr sz="700" spc="10" dirty="0"/>
              <a:t>132</a:t>
            </a:r>
            <a:endParaRPr sz="700" dirty="0"/>
          </a:p>
          <a:p>
            <a:pPr marL="12700" marR="561975">
              <a:lnSpc>
                <a:spcPts val="969"/>
              </a:lnSpc>
              <a:spcBef>
                <a:spcPts val="50"/>
              </a:spcBef>
            </a:pPr>
            <a:r>
              <a:rPr spc="15" dirty="0"/>
              <a:t>electrificación</a:t>
            </a:r>
            <a:r>
              <a:rPr spc="-25" dirty="0"/>
              <a:t> </a:t>
            </a:r>
            <a:r>
              <a:rPr spc="15" dirty="0"/>
              <a:t>de</a:t>
            </a:r>
            <a:r>
              <a:rPr spc="-25" dirty="0"/>
              <a:t> </a:t>
            </a:r>
            <a:r>
              <a:rPr spc="10" dirty="0"/>
              <a:t>caudal</a:t>
            </a:r>
            <a:r>
              <a:rPr spc="-25" dirty="0"/>
              <a:t> </a:t>
            </a:r>
            <a:r>
              <a:rPr spc="5" dirty="0" smtClean="0"/>
              <a:t>120</a:t>
            </a:r>
            <a:r>
              <a:rPr lang="es-ES" spc="5" dirty="0" smtClean="0"/>
              <a:t> </a:t>
            </a:r>
            <a:r>
              <a:rPr spc="10" dirty="0" err="1" smtClean="0"/>
              <a:t>resistencia</a:t>
            </a:r>
            <a:r>
              <a:rPr spc="-10" dirty="0" smtClean="0"/>
              <a:t> </a:t>
            </a:r>
            <a:r>
              <a:rPr spc="15" dirty="0"/>
              <a:t>de</a:t>
            </a:r>
            <a:r>
              <a:rPr spc="-10" dirty="0"/>
              <a:t> </a:t>
            </a:r>
            <a:r>
              <a:rPr spc="10" dirty="0"/>
              <a:t>zapata</a:t>
            </a:r>
            <a:r>
              <a:rPr spc="-10" dirty="0"/>
              <a:t> </a:t>
            </a:r>
            <a:r>
              <a:rPr spc="5" dirty="0"/>
              <a:t>40</a:t>
            </a:r>
          </a:p>
          <a:p>
            <a:pPr marL="12700">
              <a:spcBef>
                <a:spcPts val="20"/>
              </a:spcBef>
            </a:pPr>
            <a:r>
              <a:rPr sz="750" spc="10" dirty="0"/>
              <a:t>calzado</a:t>
            </a:r>
            <a:r>
              <a:rPr sz="750" spc="-5" dirty="0"/>
              <a:t> </a:t>
            </a:r>
            <a:r>
              <a:rPr sz="750" spc="-45" dirty="0"/>
              <a:t>(ESD)</a:t>
            </a:r>
            <a:r>
              <a:rPr sz="750" spc="-5" dirty="0"/>
              <a:t> </a:t>
            </a:r>
            <a:r>
              <a:rPr sz="750" spc="10" dirty="0"/>
              <a:t>131</a:t>
            </a:r>
            <a:endParaRPr sz="750" dirty="0"/>
          </a:p>
          <a:p>
            <a:pPr marL="12700">
              <a:spcBef>
                <a:spcPts val="320"/>
              </a:spcBef>
            </a:pPr>
            <a:r>
              <a:rPr sz="500" spc="15" dirty="0"/>
              <a:t>fuerza</a:t>
            </a:r>
            <a:r>
              <a:rPr sz="500" spc="-15" dirty="0"/>
              <a:t> </a:t>
            </a:r>
            <a:r>
              <a:rPr sz="500" spc="15" dirty="0"/>
              <a:t>sobre</a:t>
            </a:r>
            <a:r>
              <a:rPr sz="500" spc="-15" dirty="0"/>
              <a:t> </a:t>
            </a:r>
            <a:r>
              <a:rPr sz="500" spc="5" dirty="0"/>
              <a:t>el</a:t>
            </a:r>
            <a:r>
              <a:rPr sz="500" spc="-10" dirty="0"/>
              <a:t> </a:t>
            </a:r>
            <a:r>
              <a:rPr sz="500" spc="20" dirty="0"/>
              <a:t>conductor</a:t>
            </a:r>
            <a:r>
              <a:rPr sz="500" spc="-15" dirty="0"/>
              <a:t> </a:t>
            </a:r>
            <a:r>
              <a:rPr sz="500" spc="5" dirty="0"/>
              <a:t>153</a:t>
            </a:r>
            <a:endParaRPr sz="500" dirty="0"/>
          </a:p>
        </p:txBody>
      </p:sp>
      <p:sp>
        <p:nvSpPr>
          <p:cNvPr id="5" name="object 5"/>
          <p:cNvSpPr txBox="1"/>
          <p:nvPr/>
        </p:nvSpPr>
        <p:spPr>
          <a:xfrm>
            <a:off x="9436479" y="7856898"/>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169</a:t>
            </a:r>
            <a:endParaRPr sz="900">
              <a:latin typeface="Arial"/>
              <a:cs typeface="Arial"/>
            </a:endParaRPr>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52475"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170</a:t>
            </a:r>
            <a:endParaRPr sz="900">
              <a:latin typeface="Arial"/>
              <a:cs typeface="Arial"/>
            </a:endParaRPr>
          </a:p>
        </p:txBody>
      </p:sp>
      <p:sp>
        <p:nvSpPr>
          <p:cNvPr id="3" name="object 3"/>
          <p:cNvSpPr txBox="1"/>
          <p:nvPr/>
        </p:nvSpPr>
        <p:spPr>
          <a:xfrm>
            <a:off x="9319713" y="409581"/>
            <a:ext cx="317500" cy="135935"/>
          </a:xfrm>
          <a:prstGeom prst="rect">
            <a:avLst/>
          </a:prstGeom>
        </p:spPr>
        <p:txBody>
          <a:bodyPr vert="horz" wrap="square" lIns="0" tIns="12700" rIns="0" bIns="0" rtlCol="0">
            <a:spAutoFit/>
          </a:bodyPr>
          <a:lstStyle/>
          <a:p>
            <a:pPr marL="12700">
              <a:spcBef>
                <a:spcPts val="100"/>
              </a:spcBef>
            </a:pPr>
            <a:r>
              <a:rPr sz="800" spc="25" dirty="0">
                <a:solidFill>
                  <a:srgbClr val="171514"/>
                </a:solidFill>
                <a:latin typeface="Microsoft Sans Serif"/>
                <a:cs typeface="Microsoft Sans Serif"/>
              </a:rPr>
              <a:t>Índice</a:t>
            </a:r>
            <a:endParaRPr sz="800">
              <a:latin typeface="Microsoft Sans Serif"/>
              <a:cs typeface="Microsoft Sans Serif"/>
            </a:endParaRPr>
          </a:p>
        </p:txBody>
      </p:sp>
      <p:sp>
        <p:nvSpPr>
          <p:cNvPr id="4" name="object 4"/>
          <p:cNvSpPr txBox="1"/>
          <p:nvPr/>
        </p:nvSpPr>
        <p:spPr>
          <a:xfrm>
            <a:off x="5337176" y="774241"/>
            <a:ext cx="1456055" cy="1136208"/>
          </a:xfrm>
          <a:prstGeom prst="rect">
            <a:avLst/>
          </a:prstGeom>
        </p:spPr>
        <p:txBody>
          <a:bodyPr vert="horz" wrap="square" lIns="0" tIns="12700" rIns="0" bIns="0" rtlCol="0">
            <a:spAutoFit/>
          </a:bodyPr>
          <a:lstStyle/>
          <a:p>
            <a:pPr marL="12700">
              <a:spcBef>
                <a:spcPts val="100"/>
              </a:spcBef>
            </a:pPr>
            <a:r>
              <a:rPr sz="650" spc="10" dirty="0">
                <a:solidFill>
                  <a:srgbClr val="171514"/>
                </a:solidFill>
                <a:latin typeface="Microsoft Sans Serif"/>
                <a:cs typeface="Microsoft Sans Serif"/>
              </a:rPr>
              <a:t>serie</a:t>
            </a:r>
            <a:r>
              <a:rPr sz="650" spc="-25" dirty="0">
                <a:solidFill>
                  <a:srgbClr val="171514"/>
                </a:solidFill>
                <a:latin typeface="Microsoft Sans Serif"/>
                <a:cs typeface="Microsoft Sans Serif"/>
              </a:rPr>
              <a:t> </a:t>
            </a:r>
            <a:r>
              <a:rPr sz="650" spc="10" dirty="0">
                <a:solidFill>
                  <a:srgbClr val="171514"/>
                </a:solidFill>
                <a:latin typeface="Microsoft Sans Serif"/>
                <a:cs typeface="Microsoft Sans Serif"/>
              </a:rPr>
              <a:t>galvánica</a:t>
            </a:r>
            <a:r>
              <a:rPr sz="650" spc="-20" dirty="0">
                <a:solidFill>
                  <a:srgbClr val="171514"/>
                </a:solidFill>
                <a:latin typeface="Microsoft Sans Serif"/>
                <a:cs typeface="Microsoft Sans Serif"/>
              </a:rPr>
              <a:t> </a:t>
            </a:r>
            <a:r>
              <a:rPr sz="650" spc="10" dirty="0">
                <a:solidFill>
                  <a:srgbClr val="171514"/>
                </a:solidFill>
                <a:latin typeface="Microsoft Sans Serif"/>
                <a:cs typeface="Microsoft Sans Serif"/>
              </a:rPr>
              <a:t>73</a:t>
            </a:r>
            <a:endParaRPr sz="650" dirty="0">
              <a:latin typeface="Microsoft Sans Serif"/>
              <a:cs typeface="Microsoft Sans Serif"/>
            </a:endParaRPr>
          </a:p>
          <a:p>
            <a:pPr marL="12700">
              <a:spcBef>
                <a:spcPts val="385"/>
              </a:spcBef>
            </a:pPr>
            <a:r>
              <a:rPr sz="450" spc="15" dirty="0">
                <a:solidFill>
                  <a:srgbClr val="171514"/>
                </a:solidFill>
                <a:latin typeface="Microsoft Sans Serif"/>
                <a:cs typeface="Microsoft Sans Serif"/>
              </a:rPr>
              <a:t>tuberías</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0" dirty="0">
                <a:solidFill>
                  <a:srgbClr val="171514"/>
                </a:solidFill>
                <a:latin typeface="Microsoft Sans Serif"/>
                <a:cs typeface="Microsoft Sans Serif"/>
              </a:rPr>
              <a:t> </a:t>
            </a:r>
            <a:r>
              <a:rPr sz="450" spc="5" dirty="0">
                <a:solidFill>
                  <a:srgbClr val="171514"/>
                </a:solidFill>
                <a:latin typeface="Microsoft Sans Serif"/>
                <a:cs typeface="Microsoft Sans Serif"/>
              </a:rPr>
              <a:t>gas</a:t>
            </a:r>
            <a:r>
              <a:rPr sz="450" spc="-25" dirty="0">
                <a:solidFill>
                  <a:srgbClr val="171514"/>
                </a:solidFill>
                <a:latin typeface="Microsoft Sans Serif"/>
                <a:cs typeface="Microsoft Sans Serif"/>
              </a:rPr>
              <a:t> </a:t>
            </a:r>
            <a:r>
              <a:rPr sz="450" spc="5" dirty="0">
                <a:solidFill>
                  <a:srgbClr val="171514"/>
                </a:solidFill>
                <a:latin typeface="Microsoft Sans Serif"/>
                <a:cs typeface="Microsoft Sans Serif"/>
              </a:rPr>
              <a:t>53</a:t>
            </a:r>
            <a:endParaRPr sz="450" dirty="0">
              <a:latin typeface="Microsoft Sans Serif"/>
              <a:cs typeface="Microsoft Sans Serif"/>
            </a:endParaRPr>
          </a:p>
          <a:p>
            <a:pPr marL="12700" marR="223520">
              <a:lnSpc>
                <a:spcPct val="146500"/>
              </a:lnSpc>
              <a:spcBef>
                <a:spcPts val="20"/>
              </a:spcBef>
            </a:pPr>
            <a:r>
              <a:rPr sz="550" spc="10" dirty="0">
                <a:solidFill>
                  <a:srgbClr val="171514"/>
                </a:solidFill>
                <a:latin typeface="Microsoft Sans Serif"/>
                <a:cs typeface="Microsoft Sans Serif"/>
              </a:rPr>
              <a:t>disposiciones</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conexión</a:t>
            </a:r>
            <a:r>
              <a:rPr sz="550" spc="-10"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5" dirty="0">
                <a:solidFill>
                  <a:srgbClr val="171514"/>
                </a:solidFill>
                <a:latin typeface="Microsoft Sans Serif"/>
                <a:cs typeface="Microsoft Sans Serif"/>
              </a:rPr>
              <a:t> </a:t>
            </a:r>
            <a:r>
              <a:rPr sz="550" spc="25" dirty="0" err="1">
                <a:solidFill>
                  <a:srgbClr val="171514"/>
                </a:solidFill>
                <a:latin typeface="Microsoft Sans Serif"/>
                <a:cs typeface="Microsoft Sans Serif"/>
              </a:rPr>
              <a:t>tierra</a:t>
            </a:r>
            <a:r>
              <a:rPr sz="550" spc="-1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60</a:t>
            </a:r>
            <a:r>
              <a:rPr lang="es-ES" sz="550" spc="5" dirty="0" smtClean="0">
                <a:solidFill>
                  <a:srgbClr val="171514"/>
                </a:solidFill>
                <a:latin typeface="Microsoft Sans Serif"/>
                <a:cs typeface="Microsoft Sans Serif"/>
              </a:rPr>
              <a:t> </a:t>
            </a:r>
            <a:r>
              <a:rPr sz="550" spc="15" dirty="0" err="1" smtClean="0">
                <a:solidFill>
                  <a:srgbClr val="171514"/>
                </a:solidFill>
                <a:latin typeface="Microsoft Sans Serif"/>
                <a:cs typeface="Microsoft Sans Serif"/>
              </a:rPr>
              <a:t>rejilla</a:t>
            </a:r>
            <a:r>
              <a:rPr sz="550" spc="-1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93</a:t>
            </a:r>
            <a:endParaRPr sz="550" dirty="0">
              <a:latin typeface="Microsoft Sans Serif"/>
              <a:cs typeface="Microsoft Sans Serif"/>
            </a:endParaRPr>
          </a:p>
          <a:p>
            <a:pPr marL="12700" marR="5080">
              <a:lnSpc>
                <a:spcPts val="969"/>
              </a:lnSpc>
              <a:spcBef>
                <a:spcPts val="75"/>
              </a:spcBef>
            </a:pPr>
            <a:r>
              <a:rPr sz="500" spc="10" dirty="0">
                <a:solidFill>
                  <a:srgbClr val="171514"/>
                </a:solidFill>
                <a:latin typeface="Microsoft Sans Serif"/>
                <a:cs typeface="Microsoft Sans Serif"/>
              </a:rPr>
              <a:t>resistencia</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malla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tierra</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94</a:t>
            </a:r>
            <a:r>
              <a:rPr sz="500" spc="-10" dirty="0">
                <a:solidFill>
                  <a:srgbClr val="171514"/>
                </a:solidFill>
                <a:latin typeface="Microsoft Sans Serif"/>
                <a:cs typeface="Microsoft Sans Serif"/>
              </a:rPr>
              <a:t> </a:t>
            </a:r>
            <a:r>
              <a:rPr sz="500" spc="10" dirty="0" err="1">
                <a:solidFill>
                  <a:srgbClr val="171514"/>
                </a:solidFill>
                <a:latin typeface="Microsoft Sans Serif"/>
                <a:cs typeface="Microsoft Sans Serif"/>
              </a:rPr>
              <a:t>elevación</a:t>
            </a:r>
            <a:r>
              <a:rPr sz="500" spc="-5" dirty="0">
                <a:solidFill>
                  <a:srgbClr val="171514"/>
                </a:solidFill>
                <a:latin typeface="Microsoft Sans Serif"/>
                <a:cs typeface="Microsoft Sans Serif"/>
              </a:rPr>
              <a:t> </a:t>
            </a:r>
            <a:r>
              <a:rPr sz="500" spc="15" dirty="0" smtClean="0">
                <a:solidFill>
                  <a:srgbClr val="171514"/>
                </a:solidFill>
                <a:latin typeface="Microsoft Sans Serif"/>
                <a:cs typeface="Microsoft Sans Serif"/>
              </a:rPr>
              <a:t>del</a:t>
            </a:r>
            <a:r>
              <a:rPr lang="es-ES" sz="500" spc="15"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potencial</a:t>
            </a:r>
            <a:r>
              <a:rPr sz="500" spc="15"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 </a:t>
            </a:r>
            <a:r>
              <a:rPr sz="500" spc="20" dirty="0">
                <a:solidFill>
                  <a:srgbClr val="171514"/>
                </a:solidFill>
                <a:latin typeface="Microsoft Sans Serif"/>
                <a:cs typeface="Microsoft Sans Serif"/>
              </a:rPr>
              <a:t>tierra </a:t>
            </a:r>
            <a:r>
              <a:rPr sz="500" spc="-30" dirty="0">
                <a:solidFill>
                  <a:srgbClr val="171514"/>
                </a:solidFill>
                <a:latin typeface="Microsoft Sans Serif"/>
                <a:cs typeface="Microsoft Sans Serif"/>
              </a:rPr>
              <a:t>(GPR) </a:t>
            </a:r>
            <a:r>
              <a:rPr sz="500" dirty="0">
                <a:solidFill>
                  <a:srgbClr val="171514"/>
                </a:solidFill>
                <a:latin typeface="Microsoft Sans Serif"/>
                <a:cs typeface="Microsoft Sans Serif"/>
              </a:rPr>
              <a:t>93, </a:t>
            </a:r>
            <a:r>
              <a:rPr sz="500" spc="5" dirty="0">
                <a:solidFill>
                  <a:srgbClr val="171514"/>
                </a:solidFill>
                <a:latin typeface="Microsoft Sans Serif"/>
                <a:cs typeface="Microsoft Sans Serif"/>
              </a:rPr>
              <a:t>97 </a:t>
            </a:r>
            <a:r>
              <a:rPr sz="500" spc="15" dirty="0">
                <a:solidFill>
                  <a:srgbClr val="171514"/>
                </a:solidFill>
                <a:latin typeface="Microsoft Sans Serif"/>
                <a:cs typeface="Microsoft Sans Serif"/>
              </a:rPr>
              <a:t>puesta </a:t>
            </a:r>
            <a:r>
              <a:rPr sz="500" dirty="0">
                <a:solidFill>
                  <a:srgbClr val="171514"/>
                </a:solidFill>
                <a:latin typeface="Microsoft Sans Serif"/>
                <a:cs typeface="Microsoft Sans Serif"/>
              </a:rPr>
              <a:t>a </a:t>
            </a:r>
            <a:r>
              <a:rPr sz="500" spc="15" dirty="0" err="1">
                <a:solidFill>
                  <a:srgbClr val="171514"/>
                </a:solidFill>
                <a:latin typeface="Microsoft Sans Serif"/>
                <a:cs typeface="Microsoft Sans Serif"/>
              </a:rPr>
              <a:t>tierra</a:t>
            </a:r>
            <a:r>
              <a:rPr sz="500" spc="15" dirty="0" smtClean="0">
                <a:solidFill>
                  <a:srgbClr val="171514"/>
                </a:solidFill>
                <a:latin typeface="Microsoft Sans Serif"/>
                <a:cs typeface="Microsoft Sans Serif"/>
              </a:rPr>
              <a:t>,</a:t>
            </a:r>
            <a:r>
              <a:rPr lang="es-ES" sz="500" spc="15"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en</a:t>
            </a:r>
            <a:r>
              <a:rPr sz="500" spc="-15" dirty="0" smtClean="0">
                <a:solidFill>
                  <a:srgbClr val="171514"/>
                </a:solidFill>
                <a:latin typeface="Microsoft Sans Serif"/>
                <a:cs typeface="Microsoft Sans Serif"/>
              </a:rPr>
              <a:t> </a:t>
            </a:r>
            <a:r>
              <a:rPr sz="500" spc="10" dirty="0">
                <a:solidFill>
                  <a:srgbClr val="171514"/>
                </a:solidFill>
                <a:latin typeface="Microsoft Sans Serif"/>
                <a:cs typeface="Microsoft Sans Serif"/>
              </a:rPr>
              <a:t>subestaciones</a:t>
            </a:r>
            <a:r>
              <a:rPr sz="500" spc="-15" dirty="0">
                <a:solidFill>
                  <a:srgbClr val="171514"/>
                </a:solidFill>
                <a:latin typeface="Microsoft Sans Serif"/>
                <a:cs typeface="Microsoft Sans Serif"/>
              </a:rPr>
              <a:t> </a:t>
            </a:r>
            <a:r>
              <a:rPr sz="500" spc="15" dirty="0">
                <a:solidFill>
                  <a:srgbClr val="171514"/>
                </a:solidFill>
                <a:latin typeface="Microsoft Sans Serif"/>
                <a:cs typeface="Microsoft Sans Serif"/>
              </a:rPr>
              <a:t>74ff,</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93ff</a:t>
            </a:r>
            <a:r>
              <a:rPr sz="500" spc="-15" dirty="0">
                <a:solidFill>
                  <a:srgbClr val="171514"/>
                </a:solidFill>
                <a:latin typeface="Microsoft Sans Serif"/>
                <a:cs typeface="Microsoft Sans Serif"/>
              </a:rPr>
              <a:t> </a:t>
            </a:r>
            <a:r>
              <a:rPr sz="500" spc="20" dirty="0">
                <a:solidFill>
                  <a:srgbClr val="171514"/>
                </a:solidFill>
                <a:latin typeface="Microsoft Sans Serif"/>
                <a:cs typeface="Microsoft Sans Serif"/>
              </a:rPr>
              <a:t>conductor</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5" dirty="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puesta</a:t>
            </a:r>
            <a:r>
              <a:rPr lang="es-ES" sz="500" spc="15" dirty="0" smtClean="0">
                <a:solidFill>
                  <a:srgbClr val="171514"/>
                </a:solidFill>
                <a:latin typeface="Microsoft Sans Serif"/>
                <a:cs typeface="Microsoft Sans Serif"/>
              </a:rPr>
              <a:t> </a:t>
            </a:r>
            <a:r>
              <a:rPr sz="500" dirty="0" smtClean="0">
                <a:solidFill>
                  <a:srgbClr val="171514"/>
                </a:solidFill>
                <a:latin typeface="Microsoft Sans Serif"/>
                <a:cs typeface="Microsoft Sans Serif"/>
              </a:rPr>
              <a:t>a</a:t>
            </a:r>
            <a:r>
              <a:rPr sz="500" spc="-10" dirty="0" smtClean="0">
                <a:solidFill>
                  <a:srgbClr val="171514"/>
                </a:solidFill>
                <a:latin typeface="Microsoft Sans Serif"/>
                <a:cs typeface="Microsoft Sans Serif"/>
              </a:rPr>
              <a:t> </a:t>
            </a:r>
            <a:r>
              <a:rPr sz="500" spc="20" dirty="0">
                <a:solidFill>
                  <a:srgbClr val="171514"/>
                </a:solidFill>
                <a:latin typeface="Microsoft Sans Serif"/>
                <a:cs typeface="Microsoft Sans Serif"/>
              </a:rPr>
              <a:t>tierra</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56ff,</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60ff</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sistemas</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puesta</a:t>
            </a:r>
            <a:r>
              <a:rPr sz="500" spc="-10" dirty="0">
                <a:solidFill>
                  <a:srgbClr val="171514"/>
                </a:solidFill>
                <a:latin typeface="Microsoft Sans Serif"/>
                <a:cs typeface="Microsoft Sans Serif"/>
              </a:rPr>
              <a:t> </a:t>
            </a:r>
            <a:r>
              <a:rPr sz="500" dirty="0">
                <a:solidFill>
                  <a:srgbClr val="171514"/>
                </a:solidFill>
                <a:latin typeface="Microsoft Sans Serif"/>
                <a:cs typeface="Microsoft Sans Serif"/>
              </a:rPr>
              <a:t>a</a:t>
            </a:r>
            <a:r>
              <a:rPr sz="500" spc="-5" dirty="0">
                <a:solidFill>
                  <a:srgbClr val="171514"/>
                </a:solidFill>
                <a:latin typeface="Microsoft Sans Serif"/>
                <a:cs typeface="Microsoft Sans Serif"/>
              </a:rPr>
              <a:t> </a:t>
            </a:r>
            <a:r>
              <a:rPr sz="500" spc="20" dirty="0">
                <a:solidFill>
                  <a:srgbClr val="171514"/>
                </a:solidFill>
                <a:latin typeface="Microsoft Sans Serif"/>
                <a:cs typeface="Microsoft Sans Serif"/>
              </a:rPr>
              <a:t>tierra</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45</a:t>
            </a:r>
            <a:r>
              <a:rPr sz="500" dirty="0" smtClean="0">
                <a:solidFill>
                  <a:srgbClr val="171514"/>
                </a:solidFill>
                <a:latin typeface="Microsoft Sans Serif"/>
                <a:cs typeface="Microsoft Sans Serif"/>
              </a:rPr>
              <a:t>,</a:t>
            </a:r>
            <a:r>
              <a:rPr lang="es-ES" sz="500" dirty="0" smtClean="0">
                <a:solidFill>
                  <a:srgbClr val="171514"/>
                </a:solidFill>
                <a:latin typeface="Microsoft Sans Serif"/>
                <a:cs typeface="Microsoft Sans Serif"/>
              </a:rPr>
              <a:t> </a:t>
            </a:r>
            <a:r>
              <a:rPr sz="500" dirty="0" smtClean="0">
                <a:solidFill>
                  <a:srgbClr val="171514"/>
                </a:solidFill>
                <a:latin typeface="Microsoft Sans Serif"/>
                <a:cs typeface="Microsoft Sans Serif"/>
              </a:rPr>
              <a:t>79</a:t>
            </a:r>
            <a:r>
              <a:rPr sz="500" dirty="0">
                <a:solidFill>
                  <a:srgbClr val="171514"/>
                </a:solidFill>
                <a:latin typeface="Microsoft Sans Serif"/>
                <a:cs typeface="Microsoft Sans Serif"/>
              </a:rPr>
              <a:t>,</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80</a:t>
            </a:r>
            <a:endParaRPr sz="500" dirty="0">
              <a:latin typeface="Microsoft Sans Serif"/>
              <a:cs typeface="Microsoft Sans Serif"/>
            </a:endParaRPr>
          </a:p>
        </p:txBody>
      </p:sp>
      <p:sp>
        <p:nvSpPr>
          <p:cNvPr id="5" name="object 5"/>
          <p:cNvSpPr txBox="1"/>
          <p:nvPr/>
        </p:nvSpPr>
        <p:spPr>
          <a:xfrm>
            <a:off x="7554596" y="754428"/>
            <a:ext cx="1458595" cy="1524135"/>
          </a:xfrm>
          <a:prstGeom prst="rect">
            <a:avLst/>
          </a:prstGeom>
        </p:spPr>
        <p:txBody>
          <a:bodyPr vert="horz" wrap="square" lIns="0" tIns="20955" rIns="0" bIns="0" rtlCol="0">
            <a:spAutoFit/>
          </a:bodyPr>
          <a:lstStyle/>
          <a:p>
            <a:pPr marL="12700">
              <a:spcBef>
                <a:spcPts val="165"/>
              </a:spcBef>
            </a:pPr>
            <a:r>
              <a:rPr sz="750" spc="-55" dirty="0">
                <a:solidFill>
                  <a:srgbClr val="171514"/>
                </a:solidFill>
                <a:latin typeface="Microsoft Sans Serif"/>
                <a:cs typeface="Microsoft Sans Serif"/>
              </a:rPr>
              <a:t>PELV</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79</a:t>
            </a:r>
            <a:endParaRPr sz="750" dirty="0">
              <a:latin typeface="Microsoft Sans Serif"/>
              <a:cs typeface="Microsoft Sans Serif"/>
            </a:endParaRPr>
          </a:p>
          <a:p>
            <a:pPr marL="12700">
              <a:spcBef>
                <a:spcPts val="70"/>
              </a:spcBef>
            </a:pPr>
            <a:r>
              <a:rPr sz="750" spc="-25" dirty="0">
                <a:solidFill>
                  <a:srgbClr val="171514"/>
                </a:solidFill>
                <a:latin typeface="Microsoft Sans Serif"/>
                <a:cs typeface="Microsoft Sans Serif"/>
              </a:rPr>
              <a:t>PME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87</a:t>
            </a:r>
            <a:endParaRPr sz="750" dirty="0">
              <a:latin typeface="Microsoft Sans Serif"/>
              <a:cs typeface="Microsoft Sans Serif"/>
            </a:endParaRPr>
          </a:p>
          <a:p>
            <a:pPr marL="12700" marR="74930" algn="just">
              <a:lnSpc>
                <a:spcPts val="969"/>
              </a:lnSpc>
              <a:spcBef>
                <a:spcPts val="40"/>
              </a:spcBef>
            </a:pPr>
            <a:r>
              <a:rPr sz="500" spc="20" dirty="0">
                <a:solidFill>
                  <a:srgbClr val="171514"/>
                </a:solidFill>
                <a:latin typeface="Microsoft Sans Serif"/>
                <a:cs typeface="Microsoft Sans Serif"/>
              </a:rPr>
              <a:t>torres</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energía,</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puesta</a:t>
            </a:r>
            <a:r>
              <a:rPr sz="500" spc="-10" dirty="0">
                <a:solidFill>
                  <a:srgbClr val="171514"/>
                </a:solidFill>
                <a:latin typeface="Microsoft Sans Serif"/>
                <a:cs typeface="Microsoft Sans Serif"/>
              </a:rPr>
              <a:t> </a:t>
            </a:r>
            <a:r>
              <a:rPr sz="500" dirty="0">
                <a:solidFill>
                  <a:srgbClr val="171514"/>
                </a:solidFill>
                <a:latin typeface="Microsoft Sans Serif"/>
                <a:cs typeface="Microsoft Sans Serif"/>
              </a:rPr>
              <a:t>a</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tierra</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40</a:t>
            </a:r>
            <a:r>
              <a:rPr sz="500" spc="-5" dirty="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descarga</a:t>
            </a:r>
            <a:r>
              <a:rPr lang="es-ES" sz="500" spc="10" dirty="0" smtClean="0">
                <a:solidFill>
                  <a:srgbClr val="171514"/>
                </a:solidFill>
                <a:latin typeface="Microsoft Sans Serif"/>
                <a:cs typeface="Microsoft Sans Serif"/>
              </a:rPr>
              <a:t> </a:t>
            </a:r>
            <a:r>
              <a:rPr sz="500" spc="15" dirty="0" smtClean="0">
                <a:solidFill>
                  <a:srgbClr val="171514"/>
                </a:solidFill>
                <a:latin typeface="Microsoft Sans Serif"/>
                <a:cs typeface="Microsoft Sans Serif"/>
              </a:rPr>
              <a:t>de </a:t>
            </a:r>
            <a:r>
              <a:rPr sz="500" spc="10" dirty="0">
                <a:solidFill>
                  <a:srgbClr val="171514"/>
                </a:solidFill>
                <a:latin typeface="Microsoft Sans Serif"/>
                <a:cs typeface="Microsoft Sans Serif"/>
              </a:rPr>
              <a:t>cepillo </a:t>
            </a:r>
            <a:r>
              <a:rPr sz="500" spc="15" dirty="0">
                <a:solidFill>
                  <a:srgbClr val="171514"/>
                </a:solidFill>
                <a:latin typeface="Microsoft Sans Serif"/>
                <a:cs typeface="Microsoft Sans Serif"/>
              </a:rPr>
              <a:t>de propagación </a:t>
            </a:r>
            <a:r>
              <a:rPr sz="500" spc="5" dirty="0">
                <a:solidFill>
                  <a:srgbClr val="171514"/>
                </a:solidFill>
                <a:latin typeface="Microsoft Sans Serif"/>
                <a:cs typeface="Microsoft Sans Serif"/>
              </a:rPr>
              <a:t>127 </a:t>
            </a:r>
            <a:r>
              <a:rPr sz="500" spc="15" dirty="0">
                <a:solidFill>
                  <a:srgbClr val="171514"/>
                </a:solidFill>
                <a:latin typeface="Microsoft Sans Serif"/>
                <a:cs typeface="Microsoft Sans Serif"/>
              </a:rPr>
              <a:t>puesta</a:t>
            </a:r>
            <a:r>
              <a:rPr sz="500" spc="15" dirty="0">
                <a:solidFill>
                  <a:srgbClr val="171514"/>
                </a:solidFill>
                <a:latin typeface="Microsoft Sans Serif"/>
                <a:cs typeface="Microsoft Sans Serif"/>
              </a:rPr>
              <a:t> </a:t>
            </a:r>
            <a:r>
              <a:rPr sz="500" dirty="0">
                <a:solidFill>
                  <a:srgbClr val="171514"/>
                </a:solidFill>
                <a:latin typeface="Microsoft Sans Serif"/>
                <a:cs typeface="Microsoft Sans Serif"/>
              </a:rPr>
              <a:t>a </a:t>
            </a:r>
            <a:r>
              <a:rPr sz="500" spc="20" dirty="0" err="1" smtClean="0">
                <a:solidFill>
                  <a:srgbClr val="171514"/>
                </a:solidFill>
                <a:latin typeface="Microsoft Sans Serif"/>
                <a:cs typeface="Microsoft Sans Serif"/>
              </a:rPr>
              <a:t>tierra</a:t>
            </a:r>
            <a:r>
              <a:rPr lang="es-ES" sz="500" spc="20" dirty="0" smtClean="0">
                <a:solidFill>
                  <a:srgbClr val="171514"/>
                </a:solidFill>
                <a:latin typeface="Microsoft Sans Serif"/>
                <a:cs typeface="Microsoft Sans Serif"/>
              </a:rPr>
              <a:t> </a:t>
            </a:r>
            <a:r>
              <a:rPr sz="500" spc="15" dirty="0" smtClean="0">
                <a:solidFill>
                  <a:srgbClr val="171514"/>
                </a:solidFill>
                <a:latin typeface="Microsoft Sans Serif"/>
                <a:cs typeface="Microsoft Sans Serif"/>
              </a:rPr>
              <a:t>de</a:t>
            </a:r>
            <a:r>
              <a:rPr sz="500" spc="-10"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protección</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79</a:t>
            </a:r>
            <a:endParaRPr sz="500" dirty="0">
              <a:latin typeface="Microsoft Sans Serif"/>
              <a:cs typeface="Microsoft Sans Serif"/>
            </a:endParaRPr>
          </a:p>
          <a:p>
            <a:pPr marL="165100">
              <a:spcBef>
                <a:spcPts val="15"/>
              </a:spcBef>
            </a:pPr>
            <a:r>
              <a:rPr sz="750" dirty="0">
                <a:solidFill>
                  <a:srgbClr val="171514"/>
                </a:solidFill>
                <a:latin typeface="Microsoft Sans Serif"/>
                <a:cs typeface="Microsoft Sans Serif"/>
              </a:rPr>
              <a:t>TI</a:t>
            </a:r>
            <a:r>
              <a:rPr sz="750" spc="-45" dirty="0">
                <a:solidFill>
                  <a:srgbClr val="171514"/>
                </a:solidFill>
                <a:latin typeface="Microsoft Sans Serif"/>
                <a:cs typeface="Microsoft Sans Serif"/>
              </a:rPr>
              <a:t> </a:t>
            </a:r>
            <a:r>
              <a:rPr sz="750" spc="10" dirty="0">
                <a:solidFill>
                  <a:srgbClr val="171514"/>
                </a:solidFill>
                <a:latin typeface="Microsoft Sans Serif"/>
                <a:cs typeface="Microsoft Sans Serif"/>
              </a:rPr>
              <a:t>89</a:t>
            </a:r>
            <a:endParaRPr sz="750" dirty="0">
              <a:latin typeface="Microsoft Sans Serif"/>
              <a:cs typeface="Microsoft Sans Serif"/>
            </a:endParaRPr>
          </a:p>
          <a:p>
            <a:pPr marL="165100">
              <a:spcBef>
                <a:spcPts val="70"/>
              </a:spcBef>
            </a:pPr>
            <a:r>
              <a:rPr sz="750" spc="-25" dirty="0">
                <a:solidFill>
                  <a:srgbClr val="171514"/>
                </a:solidFill>
                <a:latin typeface="Microsoft Sans Serif"/>
                <a:cs typeface="Microsoft Sans Serif"/>
              </a:rPr>
              <a:t>PME</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87</a:t>
            </a:r>
            <a:endParaRPr sz="750" dirty="0">
              <a:latin typeface="Microsoft Sans Serif"/>
              <a:cs typeface="Microsoft Sans Serif"/>
            </a:endParaRPr>
          </a:p>
          <a:p>
            <a:pPr marL="165100">
              <a:spcBef>
                <a:spcPts val="65"/>
              </a:spcBef>
            </a:pPr>
            <a:r>
              <a:rPr sz="750" spc="-10" dirty="0">
                <a:solidFill>
                  <a:srgbClr val="171514"/>
                </a:solidFill>
                <a:latin typeface="Microsoft Sans Serif"/>
                <a:cs typeface="Microsoft Sans Serif"/>
              </a:rPr>
              <a:t>TN-</a:t>
            </a:r>
            <a:r>
              <a:rPr sz="750" spc="-70" dirty="0">
                <a:solidFill>
                  <a:srgbClr val="171514"/>
                </a:solidFill>
                <a:latin typeface="Microsoft Sans Serif"/>
                <a:cs typeface="Microsoft Sans Serif"/>
              </a:rPr>
              <a:t>C</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80</a:t>
            </a:r>
            <a:endParaRPr sz="750" dirty="0">
              <a:latin typeface="Microsoft Sans Serif"/>
              <a:cs typeface="Microsoft Sans Serif"/>
            </a:endParaRPr>
          </a:p>
          <a:p>
            <a:pPr marL="165100">
              <a:spcBef>
                <a:spcPts val="70"/>
              </a:spcBef>
            </a:pPr>
            <a:r>
              <a:rPr sz="750" spc="-10" dirty="0">
                <a:solidFill>
                  <a:srgbClr val="171514"/>
                </a:solidFill>
                <a:latin typeface="Microsoft Sans Serif"/>
                <a:cs typeface="Microsoft Sans Serif"/>
              </a:rPr>
              <a:t>TN-</a:t>
            </a:r>
            <a:r>
              <a:rPr sz="750" spc="-90" dirty="0">
                <a:solidFill>
                  <a:srgbClr val="171514"/>
                </a:solidFill>
                <a:latin typeface="Microsoft Sans Serif"/>
                <a:cs typeface="Microsoft Sans Serif"/>
              </a:rPr>
              <a:t>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84</a:t>
            </a:r>
            <a:endParaRPr sz="750" dirty="0">
              <a:latin typeface="Microsoft Sans Serif"/>
              <a:cs typeface="Microsoft Sans Serif"/>
            </a:endParaRPr>
          </a:p>
          <a:p>
            <a:pPr marL="165100">
              <a:spcBef>
                <a:spcPts val="65"/>
              </a:spcBef>
            </a:pPr>
            <a:r>
              <a:rPr sz="750" spc="-45" dirty="0">
                <a:solidFill>
                  <a:srgbClr val="171514"/>
                </a:solidFill>
                <a:latin typeface="Microsoft Sans Serif"/>
                <a:cs typeface="Microsoft Sans Serif"/>
              </a:rPr>
              <a:t>TT</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82</a:t>
            </a:r>
            <a:endParaRPr sz="750" dirty="0">
              <a:latin typeface="Microsoft Sans Serif"/>
              <a:cs typeface="Microsoft Sans Serif"/>
            </a:endParaRPr>
          </a:p>
          <a:p>
            <a:pPr marL="12700">
              <a:spcBef>
                <a:spcPts val="270"/>
              </a:spcBef>
            </a:pPr>
            <a:r>
              <a:rPr sz="550" spc="20" dirty="0">
                <a:solidFill>
                  <a:srgbClr val="171514"/>
                </a:solidFill>
                <a:latin typeface="Microsoft Sans Serif"/>
                <a:cs typeface="Microsoft Sans Serif"/>
              </a:rPr>
              <a:t>conductor</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protección</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81,</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84,</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87</a:t>
            </a:r>
            <a:endParaRPr sz="550" dirty="0">
              <a:latin typeface="Microsoft Sans Serif"/>
              <a:cs typeface="Microsoft Sans Serif"/>
            </a:endParaRPr>
          </a:p>
          <a:p>
            <a:pPr marL="12700" algn="just">
              <a:spcBef>
                <a:spcPts val="305"/>
              </a:spcBef>
            </a:pPr>
            <a:r>
              <a:rPr sz="550" spc="30" dirty="0">
                <a:solidFill>
                  <a:srgbClr val="171514"/>
                </a:solidFill>
                <a:latin typeface="Microsoft Sans Serif"/>
                <a:cs typeface="Microsoft Sans Serif"/>
              </a:rPr>
              <a:t>manguito</a:t>
            </a:r>
            <a:r>
              <a:rPr sz="550" spc="-25" dirty="0">
                <a:solidFill>
                  <a:srgbClr val="171514"/>
                </a:solidFill>
                <a:latin typeface="Microsoft Sans Serif"/>
                <a:cs typeface="Microsoft Sans Serif"/>
              </a:rPr>
              <a:t> </a:t>
            </a:r>
            <a:r>
              <a:rPr sz="550" spc="25" dirty="0">
                <a:solidFill>
                  <a:srgbClr val="171514"/>
                </a:solidFill>
                <a:latin typeface="Microsoft Sans Serif"/>
                <a:cs typeface="Microsoft Sans Serif"/>
              </a:rPr>
              <a:t>protector</a:t>
            </a:r>
            <a:r>
              <a:rPr sz="550" spc="-20" dirty="0">
                <a:solidFill>
                  <a:srgbClr val="171514"/>
                </a:solidFill>
                <a:latin typeface="Microsoft Sans Serif"/>
                <a:cs typeface="Microsoft Sans Serif"/>
              </a:rPr>
              <a:t> </a:t>
            </a:r>
            <a:r>
              <a:rPr sz="550" spc="5" dirty="0">
                <a:solidFill>
                  <a:srgbClr val="171514"/>
                </a:solidFill>
                <a:latin typeface="Microsoft Sans Serif"/>
                <a:cs typeface="Microsoft Sans Serif"/>
              </a:rPr>
              <a:t>59</a:t>
            </a:r>
            <a:endParaRPr sz="550" dirty="0">
              <a:latin typeface="Microsoft Sans Serif"/>
              <a:cs typeface="Microsoft Sans Serif"/>
            </a:endParaRPr>
          </a:p>
        </p:txBody>
      </p:sp>
      <p:sp>
        <p:nvSpPr>
          <p:cNvPr id="6" name="object 6"/>
          <p:cNvSpPr txBox="1"/>
          <p:nvPr/>
        </p:nvSpPr>
        <p:spPr>
          <a:xfrm>
            <a:off x="5337175" y="1978811"/>
            <a:ext cx="1001394" cy="513080"/>
          </a:xfrm>
          <a:prstGeom prst="rect">
            <a:avLst/>
          </a:prstGeom>
        </p:spPr>
        <p:txBody>
          <a:bodyPr vert="horz" wrap="square" lIns="0" tIns="12700" rIns="0" bIns="0" rtlCol="0">
            <a:spAutoFit/>
          </a:bodyPr>
          <a:lstStyle/>
          <a:p>
            <a:pPr marL="12700" marR="5080">
              <a:lnSpc>
                <a:spcPct val="124000"/>
              </a:lnSpc>
              <a:spcBef>
                <a:spcPts val="100"/>
              </a:spcBef>
            </a:pPr>
            <a:r>
              <a:rPr sz="650" spc="20" dirty="0">
                <a:solidFill>
                  <a:srgbClr val="171514"/>
                </a:solidFill>
                <a:latin typeface="Microsoft Sans Serif"/>
                <a:cs typeface="Microsoft Sans Serif"/>
              </a:rPr>
              <a:t>Helmholz</a:t>
            </a:r>
            <a:r>
              <a:rPr sz="650" spc="-30" dirty="0">
                <a:solidFill>
                  <a:srgbClr val="171514"/>
                </a:solidFill>
                <a:latin typeface="Microsoft Sans Serif"/>
                <a:cs typeface="Microsoft Sans Serif"/>
              </a:rPr>
              <a:t> </a:t>
            </a:r>
            <a:r>
              <a:rPr sz="650" spc="25" dirty="0">
                <a:solidFill>
                  <a:srgbClr val="171514"/>
                </a:solidFill>
                <a:latin typeface="Microsoft Sans Serif"/>
                <a:cs typeface="Microsoft Sans Serif"/>
              </a:rPr>
              <a:t>doble</a:t>
            </a:r>
            <a:r>
              <a:rPr sz="650" spc="-25" dirty="0">
                <a:solidFill>
                  <a:srgbClr val="171514"/>
                </a:solidFill>
                <a:latin typeface="Microsoft Sans Serif"/>
                <a:cs typeface="Microsoft Sans Serif"/>
              </a:rPr>
              <a:t> </a:t>
            </a:r>
            <a:r>
              <a:rPr sz="650" spc="5" dirty="0" err="1">
                <a:solidFill>
                  <a:srgbClr val="171514"/>
                </a:solidFill>
                <a:latin typeface="Microsoft Sans Serif"/>
                <a:cs typeface="Microsoft Sans Serif"/>
              </a:rPr>
              <a:t>capa</a:t>
            </a:r>
            <a:r>
              <a:rPr sz="650" spc="-25" dirty="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119</a:t>
            </a:r>
            <a:r>
              <a:rPr lang="es-ES" sz="650" spc="10" dirty="0" smtClean="0">
                <a:solidFill>
                  <a:srgbClr val="171514"/>
                </a:solidFill>
                <a:latin typeface="Microsoft Sans Serif"/>
                <a:cs typeface="Microsoft Sans Serif"/>
              </a:rPr>
              <a:t> </a:t>
            </a:r>
            <a:r>
              <a:rPr sz="650" spc="20" dirty="0" err="1" smtClean="0">
                <a:solidFill>
                  <a:srgbClr val="171514"/>
                </a:solidFill>
                <a:latin typeface="Microsoft Sans Serif"/>
                <a:cs typeface="Microsoft Sans Serif"/>
              </a:rPr>
              <a:t>electrodo</a:t>
            </a:r>
            <a:r>
              <a:rPr sz="650" spc="-10" dirty="0" smtClean="0">
                <a:solidFill>
                  <a:srgbClr val="171514"/>
                </a:solidFill>
                <a:latin typeface="Microsoft Sans Serif"/>
                <a:cs typeface="Microsoft Sans Serif"/>
              </a:rPr>
              <a:t> </a:t>
            </a:r>
            <a:r>
              <a:rPr sz="650" spc="20" dirty="0">
                <a:solidFill>
                  <a:srgbClr val="171514"/>
                </a:solidFill>
                <a:latin typeface="Microsoft Sans Serif"/>
                <a:cs typeface="Microsoft Sans Serif"/>
              </a:rPr>
              <a:t>hemisférico</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7</a:t>
            </a:r>
            <a:endParaRPr sz="650" dirty="0">
              <a:latin typeface="Microsoft Sans Serif"/>
              <a:cs typeface="Microsoft Sans Serif"/>
            </a:endParaRPr>
          </a:p>
          <a:p>
            <a:pPr marL="12700">
              <a:spcBef>
                <a:spcPts val="185"/>
              </a:spcBef>
            </a:pPr>
            <a:r>
              <a:rPr sz="650" spc="20" dirty="0">
                <a:solidFill>
                  <a:srgbClr val="171514"/>
                </a:solidFill>
                <a:latin typeface="Microsoft Sans Serif"/>
                <a:cs typeface="Microsoft Sans Serif"/>
              </a:rPr>
              <a:t>cuadrado</a:t>
            </a:r>
            <a:r>
              <a:rPr sz="650" spc="-25" dirty="0">
                <a:solidFill>
                  <a:srgbClr val="171514"/>
                </a:solidFill>
                <a:latin typeface="Microsoft Sans Serif"/>
                <a:cs typeface="Microsoft Sans Serif"/>
              </a:rPr>
              <a:t> </a:t>
            </a:r>
            <a:r>
              <a:rPr sz="650" spc="20" dirty="0">
                <a:solidFill>
                  <a:srgbClr val="171514"/>
                </a:solidFill>
                <a:latin typeface="Microsoft Sans Serif"/>
                <a:cs typeface="Microsoft Sans Serif"/>
              </a:rPr>
              <a:t>hueco</a:t>
            </a:r>
            <a:r>
              <a:rPr sz="650" spc="-25" dirty="0">
                <a:solidFill>
                  <a:srgbClr val="171514"/>
                </a:solidFill>
                <a:latin typeface="Microsoft Sans Serif"/>
                <a:cs typeface="Microsoft Sans Serif"/>
              </a:rPr>
              <a:t> </a:t>
            </a:r>
            <a:r>
              <a:rPr sz="650" spc="10" dirty="0">
                <a:solidFill>
                  <a:srgbClr val="171514"/>
                </a:solidFill>
                <a:latin typeface="Microsoft Sans Serif"/>
                <a:cs typeface="Microsoft Sans Serif"/>
              </a:rPr>
              <a:t>27</a:t>
            </a:r>
            <a:endParaRPr sz="650" dirty="0">
              <a:latin typeface="Microsoft Sans Serif"/>
              <a:cs typeface="Microsoft Sans Serif"/>
            </a:endParaRPr>
          </a:p>
          <a:p>
            <a:pPr marL="12700">
              <a:spcBef>
                <a:spcPts val="340"/>
              </a:spcBef>
            </a:pPr>
            <a:r>
              <a:rPr sz="500" spc="20" dirty="0">
                <a:solidFill>
                  <a:srgbClr val="171514"/>
                </a:solidFill>
                <a:latin typeface="Microsoft Sans Serif"/>
                <a:cs typeface="Microsoft Sans Serif"/>
              </a:rPr>
              <a:t>alambre</a:t>
            </a:r>
            <a:r>
              <a:rPr sz="500" spc="-20" dirty="0">
                <a:solidFill>
                  <a:srgbClr val="171514"/>
                </a:solidFill>
                <a:latin typeface="Microsoft Sans Serif"/>
                <a:cs typeface="Microsoft Sans Serif"/>
              </a:rPr>
              <a:t> </a:t>
            </a:r>
            <a:r>
              <a:rPr sz="500" spc="20" dirty="0">
                <a:solidFill>
                  <a:srgbClr val="171514"/>
                </a:solidFill>
                <a:latin typeface="Microsoft Sans Serif"/>
                <a:cs typeface="Microsoft Sans Serif"/>
              </a:rPr>
              <a:t>enterrado</a:t>
            </a:r>
            <a:r>
              <a:rPr sz="500" spc="-15" dirty="0">
                <a:solidFill>
                  <a:srgbClr val="171514"/>
                </a:solidFill>
                <a:latin typeface="Microsoft Sans Serif"/>
                <a:cs typeface="Microsoft Sans Serif"/>
              </a:rPr>
              <a:t> </a:t>
            </a:r>
            <a:r>
              <a:rPr sz="500" spc="20" dirty="0">
                <a:solidFill>
                  <a:srgbClr val="171514"/>
                </a:solidFill>
                <a:latin typeface="Microsoft Sans Serif"/>
                <a:cs typeface="Microsoft Sans Serif"/>
              </a:rPr>
              <a:t>horizontal</a:t>
            </a:r>
            <a:r>
              <a:rPr sz="500" spc="-15" dirty="0">
                <a:solidFill>
                  <a:srgbClr val="171514"/>
                </a:solidFill>
                <a:latin typeface="Microsoft Sans Serif"/>
                <a:cs typeface="Microsoft Sans Serif"/>
              </a:rPr>
              <a:t> </a:t>
            </a:r>
            <a:r>
              <a:rPr sz="500" spc="5" dirty="0">
                <a:solidFill>
                  <a:srgbClr val="171514"/>
                </a:solidFill>
                <a:latin typeface="Microsoft Sans Serif"/>
                <a:cs typeface="Microsoft Sans Serif"/>
              </a:rPr>
              <a:t>30</a:t>
            </a:r>
            <a:endParaRPr sz="500" dirty="0">
              <a:latin typeface="Microsoft Sans Serif"/>
              <a:cs typeface="Microsoft Sans Serif"/>
            </a:endParaRPr>
          </a:p>
        </p:txBody>
      </p:sp>
      <p:sp>
        <p:nvSpPr>
          <p:cNvPr id="7" name="object 7"/>
          <p:cNvSpPr txBox="1"/>
          <p:nvPr/>
        </p:nvSpPr>
        <p:spPr>
          <a:xfrm>
            <a:off x="7554595" y="2348735"/>
            <a:ext cx="1207770" cy="3340735"/>
          </a:xfrm>
          <a:prstGeom prst="rect">
            <a:avLst/>
          </a:prstGeom>
        </p:spPr>
        <p:txBody>
          <a:bodyPr vert="horz" wrap="square" lIns="0" tIns="36195" rIns="0" bIns="0" rtlCol="0">
            <a:spAutoFit/>
          </a:bodyPr>
          <a:lstStyle/>
          <a:p>
            <a:pPr marL="12700">
              <a:spcBef>
                <a:spcPts val="285"/>
              </a:spcBef>
            </a:pPr>
            <a:r>
              <a:rPr sz="650" spc="20" dirty="0">
                <a:solidFill>
                  <a:srgbClr val="171514"/>
                </a:solidFill>
                <a:latin typeface="Microsoft Sans Serif"/>
                <a:cs typeface="Microsoft Sans Serif"/>
              </a:rPr>
              <a:t>barras</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25" dirty="0">
                <a:solidFill>
                  <a:srgbClr val="171514"/>
                </a:solidFill>
                <a:latin typeface="Microsoft Sans Serif"/>
                <a:cs typeface="Microsoft Sans Serif"/>
              </a:rPr>
              <a:t>refuerzo</a:t>
            </a:r>
            <a:r>
              <a:rPr sz="650" spc="-15" dirty="0">
                <a:solidFill>
                  <a:srgbClr val="171514"/>
                </a:solidFill>
                <a:latin typeface="Microsoft Sans Serif"/>
                <a:cs typeface="Microsoft Sans Serif"/>
              </a:rPr>
              <a:t> </a:t>
            </a:r>
            <a:r>
              <a:rPr sz="650" dirty="0">
                <a:solidFill>
                  <a:srgbClr val="171514"/>
                </a:solidFill>
                <a:latin typeface="Microsoft Sans Serif"/>
                <a:cs typeface="Microsoft Sans Serif"/>
              </a:rPr>
              <a:t>33,</a:t>
            </a:r>
            <a:r>
              <a:rPr sz="650" spc="-10" dirty="0">
                <a:solidFill>
                  <a:srgbClr val="171514"/>
                </a:solidFill>
                <a:latin typeface="Microsoft Sans Serif"/>
                <a:cs typeface="Microsoft Sans Serif"/>
              </a:rPr>
              <a:t> </a:t>
            </a:r>
            <a:r>
              <a:rPr sz="650" dirty="0">
                <a:solidFill>
                  <a:srgbClr val="171514"/>
                </a:solidFill>
                <a:latin typeface="Microsoft Sans Serif"/>
                <a:cs typeface="Microsoft Sans Serif"/>
              </a:rPr>
              <a:t>54,</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149</a:t>
            </a:r>
            <a:endParaRPr sz="650" dirty="0">
              <a:latin typeface="Microsoft Sans Serif"/>
              <a:cs typeface="Microsoft Sans Serif"/>
            </a:endParaRPr>
          </a:p>
          <a:p>
            <a:pPr marL="12700" marR="213360">
              <a:lnSpc>
                <a:spcPts val="969"/>
              </a:lnSpc>
              <a:spcBef>
                <a:spcPts val="60"/>
              </a:spcBef>
            </a:pPr>
            <a:r>
              <a:rPr sz="650" spc="30" dirty="0">
                <a:solidFill>
                  <a:srgbClr val="171514"/>
                </a:solidFill>
                <a:latin typeface="Microsoft Sans Serif"/>
                <a:cs typeface="Microsoft Sans Serif"/>
              </a:rPr>
              <a:t>humedad </a:t>
            </a:r>
            <a:r>
              <a:rPr sz="650" spc="20" dirty="0" err="1">
                <a:solidFill>
                  <a:srgbClr val="171514"/>
                </a:solidFill>
                <a:latin typeface="Microsoft Sans Serif"/>
                <a:cs typeface="Microsoft Sans Serif"/>
              </a:rPr>
              <a:t>relativa</a:t>
            </a:r>
            <a:r>
              <a:rPr sz="650" spc="20" dirty="0">
                <a:solidFill>
                  <a:srgbClr val="171514"/>
                </a:solidFill>
                <a:latin typeface="Microsoft Sans Serif"/>
                <a:cs typeface="Microsoft Sans Serif"/>
              </a:rPr>
              <a:t> </a:t>
            </a:r>
            <a:r>
              <a:rPr sz="650" spc="10" dirty="0" smtClean="0">
                <a:solidFill>
                  <a:srgbClr val="171514"/>
                </a:solidFill>
                <a:latin typeface="Microsoft Sans Serif"/>
                <a:cs typeface="Microsoft Sans Serif"/>
              </a:rPr>
              <a:t>133</a:t>
            </a:r>
            <a:r>
              <a:rPr lang="es-ES" sz="650" spc="10" dirty="0" smtClean="0">
                <a:solidFill>
                  <a:srgbClr val="171514"/>
                </a:solidFill>
                <a:latin typeface="Microsoft Sans Serif"/>
                <a:cs typeface="Microsoft Sans Serif"/>
              </a:rPr>
              <a:t> </a:t>
            </a:r>
            <a:r>
              <a:rPr sz="550" spc="10" dirty="0" err="1" smtClean="0">
                <a:solidFill>
                  <a:srgbClr val="171514"/>
                </a:solidFill>
                <a:latin typeface="Microsoft Sans Serif"/>
                <a:cs typeface="Microsoft Sans Serif"/>
              </a:rPr>
              <a:t>área</a:t>
            </a:r>
            <a:r>
              <a:rPr sz="550" spc="1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 </a:t>
            </a:r>
            <a:r>
              <a:rPr sz="550" spc="10" dirty="0" err="1">
                <a:solidFill>
                  <a:srgbClr val="171514"/>
                </a:solidFill>
                <a:latin typeface="Microsoft Sans Serif"/>
                <a:cs typeface="Microsoft Sans Serif"/>
              </a:rPr>
              <a:t>resistencia</a:t>
            </a:r>
            <a:r>
              <a:rPr sz="550" spc="1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33</a:t>
            </a:r>
            <a:r>
              <a:rPr lang="es-ES" sz="550" spc="5" dirty="0" smtClean="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resistencia</a:t>
            </a:r>
            <a:r>
              <a:rPr sz="500" spc="-15"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del</a:t>
            </a:r>
            <a:r>
              <a:rPr sz="500" spc="-15" dirty="0">
                <a:solidFill>
                  <a:srgbClr val="171514"/>
                </a:solidFill>
                <a:latin typeface="Microsoft Sans Serif"/>
                <a:cs typeface="Microsoft Sans Serif"/>
              </a:rPr>
              <a:t> </a:t>
            </a:r>
            <a:r>
              <a:rPr sz="500" spc="15" dirty="0">
                <a:solidFill>
                  <a:srgbClr val="171514"/>
                </a:solidFill>
                <a:latin typeface="Microsoft Sans Serif"/>
                <a:cs typeface="Microsoft Sans Serif"/>
              </a:rPr>
              <a:t>cuerpo</a:t>
            </a:r>
            <a:r>
              <a:rPr sz="500" spc="-10" dirty="0">
                <a:solidFill>
                  <a:srgbClr val="171514"/>
                </a:solidFill>
                <a:latin typeface="Microsoft Sans Serif"/>
                <a:cs typeface="Microsoft Sans Serif"/>
              </a:rPr>
              <a:t> </a:t>
            </a:r>
            <a:r>
              <a:rPr sz="500" spc="25" dirty="0" err="1">
                <a:solidFill>
                  <a:srgbClr val="171514"/>
                </a:solidFill>
                <a:latin typeface="Microsoft Sans Serif"/>
                <a:cs typeface="Microsoft Sans Serif"/>
              </a:rPr>
              <a:t>humano</a:t>
            </a:r>
            <a:r>
              <a:rPr sz="500" spc="-15" dirty="0">
                <a:solidFill>
                  <a:srgbClr val="171514"/>
                </a:solidFill>
                <a:latin typeface="Microsoft Sans Serif"/>
                <a:cs typeface="Microsoft Sans Serif"/>
              </a:rPr>
              <a:t> </a:t>
            </a:r>
            <a:r>
              <a:rPr sz="500" spc="5" dirty="0" smtClean="0">
                <a:solidFill>
                  <a:srgbClr val="171514"/>
                </a:solidFill>
                <a:latin typeface="Microsoft Sans Serif"/>
                <a:cs typeface="Microsoft Sans Serif"/>
              </a:rPr>
              <a:t>5</a:t>
            </a:r>
            <a:r>
              <a:rPr lang="es-ES" sz="500" spc="5"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relación</a:t>
            </a:r>
            <a:r>
              <a:rPr sz="500" spc="-10"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10" dirty="0">
                <a:solidFill>
                  <a:srgbClr val="171514"/>
                </a:solidFill>
                <a:latin typeface="Microsoft Sans Serif"/>
                <a:cs typeface="Microsoft Sans Serif"/>
              </a:rPr>
              <a:t>resistencia</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26</a:t>
            </a:r>
            <a:endParaRPr sz="500" dirty="0">
              <a:latin typeface="Microsoft Sans Serif"/>
              <a:cs typeface="Microsoft Sans Serif"/>
            </a:endParaRPr>
          </a:p>
          <a:p>
            <a:pPr marL="12700">
              <a:spcBef>
                <a:spcPts val="114"/>
              </a:spcBef>
            </a:pPr>
            <a:r>
              <a:rPr sz="650" spc="10" dirty="0">
                <a:solidFill>
                  <a:srgbClr val="171514"/>
                </a:solidFill>
                <a:latin typeface="Microsoft Sans Serif"/>
                <a:cs typeface="Microsoft Sans Serif"/>
              </a:rPr>
              <a:t>resistencia</a:t>
            </a:r>
            <a:r>
              <a:rPr sz="650" spc="-15" dirty="0">
                <a:solidFill>
                  <a:srgbClr val="171514"/>
                </a:solidFill>
                <a:latin typeface="Microsoft Sans Serif"/>
                <a:cs typeface="Microsoft Sans Serif"/>
              </a:rPr>
              <a:t> </a:t>
            </a:r>
            <a:r>
              <a:rPr sz="650" dirty="0">
                <a:solidFill>
                  <a:srgbClr val="171514"/>
                </a:solidFill>
                <a:latin typeface="Microsoft Sans Serif"/>
                <a:cs typeface="Microsoft Sans Serif"/>
              </a:rPr>
              <a:t>a</a:t>
            </a:r>
            <a:r>
              <a:rPr sz="650" spc="-10" dirty="0">
                <a:solidFill>
                  <a:srgbClr val="171514"/>
                </a:solidFill>
                <a:latin typeface="Microsoft Sans Serif"/>
                <a:cs typeface="Microsoft Sans Serif"/>
              </a:rPr>
              <a:t> </a:t>
            </a:r>
            <a:r>
              <a:rPr sz="650" spc="30" dirty="0">
                <a:solidFill>
                  <a:srgbClr val="171514"/>
                </a:solidFill>
                <a:latin typeface="Microsoft Sans Serif"/>
                <a:cs typeface="Microsoft Sans Serif"/>
              </a:rPr>
              <a:t>tierra</a:t>
            </a:r>
            <a:r>
              <a:rPr sz="650" spc="-15" dirty="0">
                <a:solidFill>
                  <a:srgbClr val="171514"/>
                </a:solidFill>
                <a:latin typeface="Microsoft Sans Serif"/>
                <a:cs typeface="Microsoft Sans Serif"/>
              </a:rPr>
              <a:t> </a:t>
            </a:r>
            <a:r>
              <a:rPr sz="650" dirty="0">
                <a:solidFill>
                  <a:srgbClr val="171514"/>
                </a:solidFill>
                <a:latin typeface="Microsoft Sans Serif"/>
                <a:cs typeface="Microsoft Sans Serif"/>
              </a:rPr>
              <a:t>6,</a:t>
            </a:r>
            <a:r>
              <a:rPr sz="650" spc="-10" dirty="0">
                <a:solidFill>
                  <a:srgbClr val="171514"/>
                </a:solidFill>
                <a:latin typeface="Microsoft Sans Serif"/>
                <a:cs typeface="Microsoft Sans Serif"/>
              </a:rPr>
              <a:t> </a:t>
            </a:r>
            <a:r>
              <a:rPr sz="650" spc="10" dirty="0">
                <a:solidFill>
                  <a:srgbClr val="171514"/>
                </a:solidFill>
                <a:latin typeface="Microsoft Sans Serif"/>
                <a:cs typeface="Microsoft Sans Serif"/>
              </a:rPr>
              <a:t>45</a:t>
            </a:r>
            <a:endParaRPr sz="650" dirty="0">
              <a:latin typeface="Microsoft Sans Serif"/>
              <a:cs typeface="Microsoft Sans Serif"/>
            </a:endParaRPr>
          </a:p>
          <a:p>
            <a:pPr marL="12700">
              <a:spcBef>
                <a:spcPts val="190"/>
              </a:spcBef>
            </a:pPr>
            <a:r>
              <a:rPr sz="650" spc="15" dirty="0">
                <a:solidFill>
                  <a:srgbClr val="171514"/>
                </a:solidFill>
                <a:latin typeface="Microsoft Sans Serif"/>
                <a:cs typeface="Microsoft Sans Serif"/>
              </a:rPr>
              <a:t>resistividad</a:t>
            </a:r>
            <a:endParaRPr sz="650" dirty="0">
              <a:latin typeface="Microsoft Sans Serif"/>
              <a:cs typeface="Microsoft Sans Serif"/>
            </a:endParaRPr>
          </a:p>
          <a:p>
            <a:pPr marL="165100">
              <a:spcBef>
                <a:spcPts val="235"/>
              </a:spcBef>
            </a:pPr>
            <a:r>
              <a:rPr sz="600" spc="35" dirty="0">
                <a:solidFill>
                  <a:srgbClr val="171514"/>
                </a:solidFill>
                <a:latin typeface="Microsoft Sans Serif"/>
                <a:cs typeface="Microsoft Sans Serif"/>
              </a:rPr>
              <a:t>hormigón</a:t>
            </a:r>
            <a:r>
              <a:rPr sz="600" spc="-40" dirty="0">
                <a:solidFill>
                  <a:srgbClr val="171514"/>
                </a:solidFill>
                <a:latin typeface="Microsoft Sans Serif"/>
                <a:cs typeface="Microsoft Sans Serif"/>
              </a:rPr>
              <a:t> </a:t>
            </a:r>
            <a:r>
              <a:rPr sz="600" spc="5" dirty="0">
                <a:solidFill>
                  <a:srgbClr val="171514"/>
                </a:solidFill>
                <a:latin typeface="Microsoft Sans Serif"/>
                <a:cs typeface="Microsoft Sans Serif"/>
              </a:rPr>
              <a:t>52</a:t>
            </a:r>
            <a:endParaRPr sz="600" dirty="0">
              <a:latin typeface="Microsoft Sans Serif"/>
              <a:cs typeface="Microsoft Sans Serif"/>
            </a:endParaRPr>
          </a:p>
          <a:p>
            <a:pPr marL="165100" marR="498475">
              <a:lnSpc>
                <a:spcPct val="107500"/>
              </a:lnSpc>
              <a:spcBef>
                <a:spcPts val="30"/>
              </a:spcBef>
            </a:pPr>
            <a:r>
              <a:rPr sz="750" spc="30" dirty="0" err="1">
                <a:solidFill>
                  <a:srgbClr val="171514"/>
                </a:solidFill>
                <a:latin typeface="Microsoft Sans Serif"/>
                <a:cs typeface="Microsoft Sans Serif"/>
              </a:rPr>
              <a:t>mejora</a:t>
            </a:r>
            <a:r>
              <a:rPr sz="750" spc="30" dirty="0">
                <a:solidFill>
                  <a:srgbClr val="171514"/>
                </a:solidFill>
                <a:latin typeface="Microsoft Sans Serif"/>
                <a:cs typeface="Microsoft Sans Serif"/>
              </a:rPr>
              <a:t> </a:t>
            </a:r>
            <a:r>
              <a:rPr sz="750" spc="10" dirty="0" smtClean="0">
                <a:solidFill>
                  <a:srgbClr val="171514"/>
                </a:solidFill>
                <a:latin typeface="Microsoft Sans Serif"/>
                <a:cs typeface="Microsoft Sans Serif"/>
              </a:rPr>
              <a:t>47</a:t>
            </a:r>
            <a:r>
              <a:rPr lang="es-ES" sz="750" spc="10" dirty="0" smtClean="0">
                <a:solidFill>
                  <a:srgbClr val="171514"/>
                </a:solidFill>
                <a:latin typeface="Microsoft Sans Serif"/>
                <a:cs typeface="Microsoft Sans Serif"/>
              </a:rPr>
              <a:t> </a:t>
            </a:r>
            <a:r>
              <a:rPr sz="750" spc="30" dirty="0" err="1" smtClean="0">
                <a:solidFill>
                  <a:srgbClr val="171514"/>
                </a:solidFill>
                <a:latin typeface="Microsoft Sans Serif"/>
                <a:cs typeface="Microsoft Sans Serif"/>
              </a:rPr>
              <a:t>medida</a:t>
            </a:r>
            <a:r>
              <a:rPr sz="750" spc="-5" dirty="0" smtClean="0">
                <a:solidFill>
                  <a:srgbClr val="171514"/>
                </a:solidFill>
                <a:latin typeface="Microsoft Sans Serif"/>
                <a:cs typeface="Microsoft Sans Serif"/>
              </a:rPr>
              <a:t> </a:t>
            </a:r>
            <a:r>
              <a:rPr sz="750" spc="30" dirty="0">
                <a:solidFill>
                  <a:srgbClr val="171514"/>
                </a:solidFill>
                <a:latin typeface="Microsoft Sans Serif"/>
                <a:cs typeface="Microsoft Sans Serif"/>
              </a:rPr>
              <a:t>18ff</a:t>
            </a:r>
            <a:endParaRPr sz="750" dirty="0">
              <a:latin typeface="Microsoft Sans Serif"/>
              <a:cs typeface="Microsoft Sans Serif"/>
            </a:endParaRPr>
          </a:p>
          <a:p>
            <a:pPr marL="165100" marR="419100">
              <a:lnSpc>
                <a:spcPts val="969"/>
              </a:lnSpc>
              <a:spcBef>
                <a:spcPts val="40"/>
              </a:spcBef>
            </a:pPr>
            <a:r>
              <a:rPr sz="550" spc="10" dirty="0" err="1">
                <a:solidFill>
                  <a:srgbClr val="171514"/>
                </a:solidFill>
                <a:latin typeface="Microsoft Sans Serif"/>
                <a:cs typeface="Microsoft Sans Serif"/>
              </a:rPr>
              <a:t>suelo</a:t>
            </a:r>
            <a:r>
              <a:rPr sz="550" spc="10" dirty="0">
                <a:solidFill>
                  <a:srgbClr val="171514"/>
                </a:solidFill>
                <a:latin typeface="Microsoft Sans Serif"/>
                <a:cs typeface="Microsoft Sans Serif"/>
              </a:rPr>
              <a:t> </a:t>
            </a:r>
            <a:r>
              <a:rPr sz="550" spc="20" dirty="0" smtClean="0">
                <a:solidFill>
                  <a:srgbClr val="171514"/>
                </a:solidFill>
                <a:latin typeface="Microsoft Sans Serif"/>
                <a:cs typeface="Microsoft Sans Serif"/>
              </a:rPr>
              <a:t>16ff</a:t>
            </a:r>
            <a:r>
              <a:rPr lang="es-ES" sz="550" spc="20" dirty="0" smtClean="0">
                <a:solidFill>
                  <a:srgbClr val="171514"/>
                </a:solidFill>
                <a:latin typeface="Microsoft Sans Serif"/>
                <a:cs typeface="Microsoft Sans Serif"/>
              </a:rPr>
              <a:t> </a:t>
            </a:r>
            <a:r>
              <a:rPr sz="550" spc="15" dirty="0" err="1" smtClean="0">
                <a:solidFill>
                  <a:srgbClr val="171514"/>
                </a:solidFill>
                <a:latin typeface="Microsoft Sans Serif"/>
                <a:cs typeface="Microsoft Sans Serif"/>
              </a:rPr>
              <a:t>superficie</a:t>
            </a:r>
            <a:r>
              <a:rPr sz="550" spc="-5" dirty="0" smtClean="0">
                <a:solidFill>
                  <a:srgbClr val="171514"/>
                </a:solidFill>
                <a:latin typeface="Microsoft Sans Serif"/>
                <a:cs typeface="Microsoft Sans Serif"/>
              </a:rPr>
              <a:t> </a:t>
            </a:r>
            <a:r>
              <a:rPr sz="550" spc="5" dirty="0">
                <a:solidFill>
                  <a:srgbClr val="171514"/>
                </a:solidFill>
                <a:latin typeface="Microsoft Sans Serif"/>
                <a:cs typeface="Microsoft Sans Serif"/>
              </a:rPr>
              <a:t>120,</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121</a:t>
            </a:r>
            <a:endParaRPr sz="550" dirty="0">
              <a:latin typeface="Microsoft Sans Serif"/>
              <a:cs typeface="Microsoft Sans Serif"/>
            </a:endParaRPr>
          </a:p>
          <a:p>
            <a:pPr marL="165100">
              <a:spcBef>
                <a:spcPts val="270"/>
              </a:spcBef>
            </a:pPr>
            <a:r>
              <a:rPr sz="500" spc="15" dirty="0">
                <a:solidFill>
                  <a:srgbClr val="171514"/>
                </a:solidFill>
                <a:latin typeface="Microsoft Sans Serif"/>
                <a:cs typeface="Microsoft Sans Serif"/>
              </a:rPr>
              <a:t>dependencia</a:t>
            </a:r>
            <a:r>
              <a:rPr sz="500" spc="-2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0"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20" dirty="0">
                <a:solidFill>
                  <a:srgbClr val="171514"/>
                </a:solidFill>
                <a:latin typeface="Microsoft Sans Serif"/>
                <a:cs typeface="Microsoft Sans Serif"/>
              </a:rPr>
              <a:t> </a:t>
            </a:r>
            <a:r>
              <a:rPr sz="500" spc="25" dirty="0">
                <a:solidFill>
                  <a:srgbClr val="171514"/>
                </a:solidFill>
                <a:latin typeface="Microsoft Sans Serif"/>
                <a:cs typeface="Microsoft Sans Serif"/>
              </a:rPr>
              <a:t>temperatura</a:t>
            </a:r>
            <a:r>
              <a:rPr sz="500" spc="-20" dirty="0">
                <a:solidFill>
                  <a:srgbClr val="171514"/>
                </a:solidFill>
                <a:latin typeface="Microsoft Sans Serif"/>
                <a:cs typeface="Microsoft Sans Serif"/>
              </a:rPr>
              <a:t> </a:t>
            </a:r>
            <a:r>
              <a:rPr sz="500" spc="5" dirty="0">
                <a:solidFill>
                  <a:srgbClr val="171514"/>
                </a:solidFill>
                <a:latin typeface="Microsoft Sans Serif"/>
                <a:cs typeface="Microsoft Sans Serif"/>
              </a:rPr>
              <a:t>18</a:t>
            </a:r>
            <a:endParaRPr sz="500" dirty="0">
              <a:latin typeface="Microsoft Sans Serif"/>
              <a:cs typeface="Microsoft Sans Serif"/>
            </a:endParaRPr>
          </a:p>
          <a:p>
            <a:pPr marL="12700">
              <a:spcBef>
                <a:spcPts val="370"/>
              </a:spcBef>
            </a:pPr>
            <a:r>
              <a:rPr sz="500" spc="10" dirty="0">
                <a:solidFill>
                  <a:srgbClr val="171514"/>
                </a:solidFill>
                <a:latin typeface="Microsoft Sans Serif"/>
                <a:cs typeface="Microsoft Sans Serif"/>
              </a:rPr>
              <a:t>evaluación</a:t>
            </a:r>
            <a:r>
              <a:rPr sz="500" spc="-15"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5" dirty="0">
                <a:solidFill>
                  <a:srgbClr val="171514"/>
                </a:solidFill>
                <a:latin typeface="Microsoft Sans Serif"/>
                <a:cs typeface="Microsoft Sans Serif"/>
              </a:rPr>
              <a:t> </a:t>
            </a:r>
            <a:r>
              <a:rPr sz="500" spc="10" dirty="0">
                <a:solidFill>
                  <a:srgbClr val="171514"/>
                </a:solidFill>
                <a:latin typeface="Microsoft Sans Serif"/>
                <a:cs typeface="Microsoft Sans Serif"/>
              </a:rPr>
              <a:t>riesgos</a:t>
            </a:r>
            <a:r>
              <a:rPr sz="500" spc="-15" dirty="0">
                <a:solidFill>
                  <a:srgbClr val="171514"/>
                </a:solidFill>
                <a:latin typeface="Microsoft Sans Serif"/>
                <a:cs typeface="Microsoft Sans Serif"/>
              </a:rPr>
              <a:t> </a:t>
            </a:r>
            <a:r>
              <a:rPr sz="500" spc="15" dirty="0">
                <a:solidFill>
                  <a:srgbClr val="171514"/>
                </a:solidFill>
                <a:latin typeface="Microsoft Sans Serif"/>
                <a:cs typeface="Microsoft Sans Serif"/>
              </a:rPr>
              <a:t>142ff</a:t>
            </a:r>
            <a:endParaRPr sz="500" dirty="0">
              <a:latin typeface="Microsoft Sans Serif"/>
              <a:cs typeface="Microsoft Sans Serif"/>
            </a:endParaRPr>
          </a:p>
          <a:p>
            <a:pPr marL="12700">
              <a:spcBef>
                <a:spcPts val="415"/>
              </a:spcBef>
            </a:pPr>
            <a:r>
              <a:rPr sz="450" spc="15" dirty="0">
                <a:solidFill>
                  <a:srgbClr val="171514"/>
                </a:solidFill>
                <a:latin typeface="Microsoft Sans Serif"/>
                <a:cs typeface="Microsoft Sans Serif"/>
              </a:rPr>
              <a:t>configuraciones</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5" dirty="0">
                <a:solidFill>
                  <a:srgbClr val="171514"/>
                </a:solidFill>
                <a:latin typeface="Microsoft Sans Serif"/>
                <a:cs typeface="Microsoft Sans Serif"/>
              </a:rPr>
              <a:t> </a:t>
            </a:r>
            <a:r>
              <a:rPr lang="es-ES" sz="450" spc="5" dirty="0" smtClean="0">
                <a:solidFill>
                  <a:srgbClr val="171514"/>
                </a:solidFill>
                <a:latin typeface="Microsoft Sans Serif"/>
                <a:cs typeface="Microsoft Sans Serif"/>
              </a:rPr>
              <a:t>jabalina</a:t>
            </a:r>
            <a:r>
              <a:rPr sz="450" spc="5" dirty="0" smtClean="0">
                <a:solidFill>
                  <a:srgbClr val="171514"/>
                </a:solidFill>
                <a:latin typeface="Microsoft Sans Serif"/>
                <a:cs typeface="Microsoft Sans Serif"/>
              </a:rPr>
              <a:t>s</a:t>
            </a:r>
            <a:endParaRPr sz="450" dirty="0">
              <a:latin typeface="Microsoft Sans Serif"/>
              <a:cs typeface="Microsoft Sans Serif"/>
            </a:endParaRPr>
          </a:p>
          <a:p>
            <a:pPr marL="165100">
              <a:spcBef>
                <a:spcPts val="180"/>
              </a:spcBef>
            </a:pPr>
            <a:r>
              <a:rPr sz="700" spc="20" dirty="0">
                <a:solidFill>
                  <a:srgbClr val="171514"/>
                </a:solidFill>
                <a:latin typeface="Microsoft Sans Serif"/>
                <a:cs typeface="Microsoft Sans Serif"/>
              </a:rPr>
              <a:t>circular</a:t>
            </a:r>
            <a:r>
              <a:rPr sz="700" spc="-45" dirty="0">
                <a:solidFill>
                  <a:srgbClr val="171514"/>
                </a:solidFill>
                <a:latin typeface="Microsoft Sans Serif"/>
                <a:cs typeface="Microsoft Sans Serif"/>
              </a:rPr>
              <a:t> </a:t>
            </a:r>
            <a:r>
              <a:rPr sz="700" spc="10" dirty="0">
                <a:solidFill>
                  <a:srgbClr val="171514"/>
                </a:solidFill>
                <a:latin typeface="Microsoft Sans Serif"/>
                <a:cs typeface="Microsoft Sans Serif"/>
              </a:rPr>
              <a:t>27</a:t>
            </a:r>
            <a:endParaRPr sz="700" dirty="0">
              <a:latin typeface="Microsoft Sans Serif"/>
              <a:cs typeface="Microsoft Sans Serif"/>
            </a:endParaRPr>
          </a:p>
          <a:p>
            <a:pPr marL="165100">
              <a:spcBef>
                <a:spcPts val="225"/>
              </a:spcBef>
            </a:pPr>
            <a:r>
              <a:rPr sz="600" spc="20" dirty="0">
                <a:solidFill>
                  <a:srgbClr val="171514"/>
                </a:solidFill>
                <a:latin typeface="Microsoft Sans Serif"/>
                <a:cs typeface="Microsoft Sans Serif"/>
              </a:rPr>
              <a:t>cuadrado</a:t>
            </a:r>
            <a:r>
              <a:rPr sz="600" spc="-35" dirty="0">
                <a:solidFill>
                  <a:srgbClr val="171514"/>
                </a:solidFill>
                <a:latin typeface="Microsoft Sans Serif"/>
                <a:cs typeface="Microsoft Sans Serif"/>
              </a:rPr>
              <a:t> </a:t>
            </a:r>
            <a:r>
              <a:rPr sz="600" spc="15" dirty="0">
                <a:solidFill>
                  <a:srgbClr val="171514"/>
                </a:solidFill>
                <a:latin typeface="Microsoft Sans Serif"/>
                <a:cs typeface="Microsoft Sans Serif"/>
              </a:rPr>
              <a:t>hueco</a:t>
            </a:r>
            <a:r>
              <a:rPr sz="600" spc="-30" dirty="0">
                <a:solidFill>
                  <a:srgbClr val="171514"/>
                </a:solidFill>
                <a:latin typeface="Microsoft Sans Serif"/>
                <a:cs typeface="Microsoft Sans Serif"/>
              </a:rPr>
              <a:t> </a:t>
            </a:r>
            <a:r>
              <a:rPr sz="600" spc="5" dirty="0">
                <a:solidFill>
                  <a:srgbClr val="171514"/>
                </a:solidFill>
                <a:latin typeface="Microsoft Sans Serif"/>
                <a:cs typeface="Microsoft Sans Serif"/>
              </a:rPr>
              <a:t>27</a:t>
            </a:r>
            <a:endParaRPr sz="600" dirty="0">
              <a:latin typeface="Microsoft Sans Serif"/>
              <a:cs typeface="Microsoft Sans Serif"/>
            </a:endParaRPr>
          </a:p>
          <a:p>
            <a:pPr marL="165100">
              <a:spcBef>
                <a:spcPts val="200"/>
              </a:spcBef>
            </a:pPr>
            <a:r>
              <a:rPr sz="650" spc="30" dirty="0">
                <a:solidFill>
                  <a:srgbClr val="171514"/>
                </a:solidFill>
                <a:latin typeface="Microsoft Sans Serif"/>
                <a:cs typeface="Microsoft Sans Serif"/>
              </a:rPr>
              <a:t>múltiple</a:t>
            </a:r>
            <a:r>
              <a:rPr sz="650" spc="-25" dirty="0">
                <a:solidFill>
                  <a:srgbClr val="171514"/>
                </a:solidFill>
                <a:latin typeface="Microsoft Sans Serif"/>
                <a:cs typeface="Microsoft Sans Serif"/>
              </a:rPr>
              <a:t> </a:t>
            </a:r>
            <a:r>
              <a:rPr sz="650" dirty="0">
                <a:solidFill>
                  <a:srgbClr val="171514"/>
                </a:solidFill>
                <a:latin typeface="Microsoft Sans Serif"/>
                <a:cs typeface="Microsoft Sans Serif"/>
              </a:rPr>
              <a:t>25,</a:t>
            </a:r>
            <a:r>
              <a:rPr sz="650" spc="-20" dirty="0">
                <a:solidFill>
                  <a:srgbClr val="171514"/>
                </a:solidFill>
                <a:latin typeface="Microsoft Sans Serif"/>
                <a:cs typeface="Microsoft Sans Serif"/>
              </a:rPr>
              <a:t> </a:t>
            </a:r>
            <a:r>
              <a:rPr sz="650" dirty="0">
                <a:solidFill>
                  <a:srgbClr val="171514"/>
                </a:solidFill>
                <a:latin typeface="Microsoft Sans Serif"/>
                <a:cs typeface="Microsoft Sans Serif"/>
              </a:rPr>
              <a:t>25,</a:t>
            </a:r>
            <a:r>
              <a:rPr sz="650" spc="-20" dirty="0">
                <a:solidFill>
                  <a:srgbClr val="171514"/>
                </a:solidFill>
                <a:latin typeface="Microsoft Sans Serif"/>
                <a:cs typeface="Microsoft Sans Serif"/>
              </a:rPr>
              <a:t> </a:t>
            </a:r>
            <a:r>
              <a:rPr sz="650" spc="10" dirty="0">
                <a:solidFill>
                  <a:srgbClr val="171514"/>
                </a:solidFill>
                <a:latin typeface="Microsoft Sans Serif"/>
                <a:cs typeface="Microsoft Sans Serif"/>
              </a:rPr>
              <a:t>28</a:t>
            </a:r>
            <a:endParaRPr sz="650" dirty="0">
              <a:latin typeface="Microsoft Sans Serif"/>
              <a:cs typeface="Microsoft Sans Serif"/>
            </a:endParaRPr>
          </a:p>
          <a:p>
            <a:pPr marL="165100">
              <a:spcBef>
                <a:spcPts val="185"/>
              </a:spcBef>
            </a:pPr>
            <a:r>
              <a:rPr sz="650" spc="20" dirty="0">
                <a:solidFill>
                  <a:srgbClr val="171514"/>
                </a:solidFill>
                <a:latin typeface="Microsoft Sans Serif"/>
                <a:cs typeface="Microsoft Sans Serif"/>
              </a:rPr>
              <a:t>simple</a:t>
            </a:r>
            <a:r>
              <a:rPr sz="650" spc="-45" dirty="0">
                <a:solidFill>
                  <a:srgbClr val="171514"/>
                </a:solidFill>
                <a:latin typeface="Microsoft Sans Serif"/>
                <a:cs typeface="Microsoft Sans Serif"/>
              </a:rPr>
              <a:t> </a:t>
            </a:r>
            <a:r>
              <a:rPr sz="650" spc="10" dirty="0">
                <a:solidFill>
                  <a:srgbClr val="171514"/>
                </a:solidFill>
                <a:latin typeface="Microsoft Sans Serif"/>
                <a:cs typeface="Microsoft Sans Serif"/>
              </a:rPr>
              <a:t>23</a:t>
            </a:r>
            <a:endParaRPr sz="650" dirty="0">
              <a:latin typeface="Microsoft Sans Serif"/>
              <a:cs typeface="Microsoft Sans Serif"/>
            </a:endParaRPr>
          </a:p>
          <a:p>
            <a:pPr marL="165100">
              <a:spcBef>
                <a:spcPts val="340"/>
              </a:spcBef>
            </a:pPr>
            <a:r>
              <a:rPr sz="500" spc="15" dirty="0">
                <a:solidFill>
                  <a:srgbClr val="171514"/>
                </a:solidFill>
                <a:latin typeface="Microsoft Sans Serif"/>
                <a:cs typeface="Microsoft Sans Serif"/>
              </a:rPr>
              <a:t>cuadrado</a:t>
            </a:r>
            <a:r>
              <a:rPr sz="500" spc="-25" dirty="0">
                <a:solidFill>
                  <a:srgbClr val="171514"/>
                </a:solidFill>
                <a:latin typeface="Microsoft Sans Serif"/>
                <a:cs typeface="Microsoft Sans Serif"/>
              </a:rPr>
              <a:t> </a:t>
            </a:r>
            <a:r>
              <a:rPr sz="500" spc="15" dirty="0">
                <a:solidFill>
                  <a:srgbClr val="171514"/>
                </a:solidFill>
                <a:latin typeface="Microsoft Sans Serif"/>
                <a:cs typeface="Microsoft Sans Serif"/>
              </a:rPr>
              <a:t>sólido</a:t>
            </a:r>
            <a:r>
              <a:rPr sz="500" spc="-20" dirty="0">
                <a:solidFill>
                  <a:srgbClr val="171514"/>
                </a:solidFill>
                <a:latin typeface="Microsoft Sans Serif"/>
                <a:cs typeface="Microsoft Sans Serif"/>
              </a:rPr>
              <a:t> </a:t>
            </a:r>
            <a:r>
              <a:rPr sz="500" spc="5" dirty="0">
                <a:solidFill>
                  <a:srgbClr val="171514"/>
                </a:solidFill>
                <a:latin typeface="Microsoft Sans Serif"/>
                <a:cs typeface="Microsoft Sans Serif"/>
              </a:rPr>
              <a:t>27</a:t>
            </a:r>
            <a:endParaRPr sz="500" dirty="0">
              <a:latin typeface="Microsoft Sans Serif"/>
              <a:cs typeface="Microsoft Sans Serif"/>
            </a:endParaRPr>
          </a:p>
          <a:p>
            <a:pPr marL="12700" marR="156845">
              <a:lnSpc>
                <a:spcPct val="146500"/>
              </a:lnSpc>
              <a:spcBef>
                <a:spcPts val="10"/>
              </a:spcBef>
            </a:pPr>
            <a:r>
              <a:rPr sz="550" spc="25" dirty="0">
                <a:solidFill>
                  <a:srgbClr val="171514"/>
                </a:solidFill>
                <a:latin typeface="Microsoft Sans Serif"/>
                <a:cs typeface="Microsoft Sans Serif"/>
              </a:rPr>
              <a:t>longitud</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lang="es-ES" sz="550" spc="10" dirty="0" smtClean="0">
                <a:solidFill>
                  <a:srgbClr val="171514"/>
                </a:solidFill>
                <a:latin typeface="Microsoft Sans Serif"/>
                <a:cs typeface="Microsoft Sans Serif"/>
              </a:rPr>
              <a:t>jabalina</a:t>
            </a:r>
            <a:r>
              <a:rPr sz="550" spc="10" dirty="0" smtClean="0">
                <a:solidFill>
                  <a:srgbClr val="171514"/>
                </a:solidFill>
                <a:latin typeface="Microsoft Sans Serif"/>
                <a:cs typeface="Microsoft Sans Serif"/>
              </a:rPr>
              <a:t>,</a:t>
            </a:r>
            <a:r>
              <a:rPr sz="550" spc="-5"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efecto</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24</a:t>
            </a:r>
            <a:r>
              <a:rPr lang="es-ES" sz="550" spc="5" dirty="0" smtClean="0">
                <a:solidFill>
                  <a:srgbClr val="171514"/>
                </a:solidFill>
                <a:latin typeface="Microsoft Sans Serif"/>
                <a:cs typeface="Microsoft Sans Serif"/>
              </a:rPr>
              <a:t> jabalina</a:t>
            </a:r>
            <a:r>
              <a:rPr sz="550" spc="5" dirty="0" smtClean="0">
                <a:solidFill>
                  <a:srgbClr val="171514"/>
                </a:solidFill>
                <a:latin typeface="Microsoft Sans Serif"/>
                <a:cs typeface="Microsoft Sans Serif"/>
              </a:rPr>
              <a:t>s</a:t>
            </a:r>
            <a:r>
              <a:rPr sz="550" spc="5" dirty="0">
                <a:solidFill>
                  <a:srgbClr val="171514"/>
                </a:solidFill>
                <a:latin typeface="Microsoft Sans Serif"/>
                <a:cs typeface="Microsoft Sans Serif"/>
              </a:rPr>
              <a:t>,</a:t>
            </a:r>
            <a:r>
              <a:rPr sz="550" spc="-10" dirty="0">
                <a:solidFill>
                  <a:srgbClr val="171514"/>
                </a:solidFill>
                <a:latin typeface="Microsoft Sans Serif"/>
                <a:cs typeface="Microsoft Sans Serif"/>
              </a:rPr>
              <a:t> </a:t>
            </a:r>
            <a:r>
              <a:rPr sz="550" spc="10" dirty="0">
                <a:solidFill>
                  <a:srgbClr val="171514"/>
                </a:solidFill>
                <a:latin typeface="Microsoft Sans Serif"/>
                <a:cs typeface="Microsoft Sans Serif"/>
              </a:rPr>
              <a:t>resistencia</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a</a:t>
            </a:r>
            <a:r>
              <a:rPr sz="550" spc="-10" dirty="0">
                <a:solidFill>
                  <a:srgbClr val="171514"/>
                </a:solidFill>
                <a:latin typeface="Microsoft Sans Serif"/>
                <a:cs typeface="Microsoft Sans Serif"/>
              </a:rPr>
              <a:t> </a:t>
            </a:r>
            <a:r>
              <a:rPr sz="550" spc="25" dirty="0">
                <a:solidFill>
                  <a:srgbClr val="171514"/>
                </a:solidFill>
                <a:latin typeface="Microsoft Sans Serif"/>
                <a:cs typeface="Microsoft Sans Serif"/>
              </a:rPr>
              <a:t>tierra</a:t>
            </a:r>
            <a:endParaRPr sz="550" dirty="0">
              <a:latin typeface="Microsoft Sans Serif"/>
              <a:cs typeface="Microsoft Sans Serif"/>
            </a:endParaRPr>
          </a:p>
          <a:p>
            <a:pPr marL="165100">
              <a:spcBef>
                <a:spcPts val="254"/>
              </a:spcBef>
            </a:pPr>
            <a:r>
              <a:rPr sz="600" spc="25" dirty="0">
                <a:solidFill>
                  <a:srgbClr val="171514"/>
                </a:solidFill>
                <a:latin typeface="Microsoft Sans Serif"/>
                <a:cs typeface="Microsoft Sans Serif"/>
              </a:rPr>
              <a:t>múltiples</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28</a:t>
            </a:r>
            <a:endParaRPr sz="600" dirty="0">
              <a:latin typeface="Microsoft Sans Serif"/>
              <a:cs typeface="Microsoft Sans Serif"/>
            </a:endParaRPr>
          </a:p>
          <a:p>
            <a:pPr marL="165100">
              <a:spcBef>
                <a:spcPts val="245"/>
              </a:spcBef>
            </a:pPr>
            <a:r>
              <a:rPr sz="600" spc="20" dirty="0">
                <a:solidFill>
                  <a:srgbClr val="171514"/>
                </a:solidFill>
                <a:latin typeface="Microsoft Sans Serif"/>
                <a:cs typeface="Microsoft Sans Serif"/>
              </a:rPr>
              <a:t>soltero</a:t>
            </a:r>
            <a:r>
              <a:rPr sz="600" spc="-35" dirty="0">
                <a:solidFill>
                  <a:srgbClr val="171514"/>
                </a:solidFill>
                <a:latin typeface="Microsoft Sans Serif"/>
                <a:cs typeface="Microsoft Sans Serif"/>
              </a:rPr>
              <a:t> </a:t>
            </a:r>
            <a:r>
              <a:rPr sz="600" spc="5" dirty="0">
                <a:solidFill>
                  <a:srgbClr val="171514"/>
                </a:solidFill>
                <a:latin typeface="Microsoft Sans Serif"/>
                <a:cs typeface="Microsoft Sans Serif"/>
              </a:rPr>
              <a:t>23</a:t>
            </a:r>
            <a:endParaRPr sz="600" dirty="0">
              <a:latin typeface="Microsoft Sans Serif"/>
              <a:cs typeface="Microsoft Sans Serif"/>
            </a:endParaRPr>
          </a:p>
          <a:p>
            <a:pPr marL="165100" marR="107950">
              <a:lnSpc>
                <a:spcPct val="134300"/>
              </a:lnSpc>
              <a:spcBef>
                <a:spcPts val="5"/>
              </a:spcBef>
            </a:pPr>
            <a:r>
              <a:rPr sz="600" spc="20" dirty="0">
                <a:solidFill>
                  <a:srgbClr val="171514"/>
                </a:solidFill>
                <a:latin typeface="Microsoft Sans Serif"/>
                <a:cs typeface="Microsoft Sans Serif"/>
              </a:rPr>
              <a:t>tres</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en</a:t>
            </a:r>
            <a:r>
              <a:rPr sz="600" spc="-10" dirty="0">
                <a:solidFill>
                  <a:srgbClr val="171514"/>
                </a:solidFill>
                <a:latin typeface="Microsoft Sans Serif"/>
                <a:cs typeface="Microsoft Sans Serif"/>
              </a:rPr>
              <a:t> </a:t>
            </a:r>
            <a:r>
              <a:rPr sz="600" spc="15" dirty="0">
                <a:solidFill>
                  <a:srgbClr val="171514"/>
                </a:solidFill>
                <a:latin typeface="Microsoft Sans Serif"/>
                <a:cs typeface="Microsoft Sans Serif"/>
              </a:rPr>
              <a:t>paralelo</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26</a:t>
            </a:r>
            <a:r>
              <a:rPr sz="600" spc="-10" dirty="0">
                <a:solidFill>
                  <a:srgbClr val="171514"/>
                </a:solidFill>
                <a:latin typeface="Microsoft Sans Serif"/>
                <a:cs typeface="Microsoft Sans Serif"/>
              </a:rPr>
              <a:t> </a:t>
            </a:r>
            <a:r>
              <a:rPr sz="600" spc="15" dirty="0">
                <a:solidFill>
                  <a:srgbClr val="171514"/>
                </a:solidFill>
                <a:latin typeface="Microsoft Sans Serif"/>
                <a:cs typeface="Microsoft Sans Serif"/>
              </a:rPr>
              <a:t>dos</a:t>
            </a:r>
            <a:r>
              <a:rPr sz="600" spc="-15" dirty="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en</a:t>
            </a:r>
            <a:r>
              <a:rPr lang="es-ES" sz="600" spc="20" dirty="0" smtClean="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paralelo</a:t>
            </a:r>
            <a:r>
              <a:rPr sz="600" spc="-15" dirty="0" smtClean="0">
                <a:solidFill>
                  <a:srgbClr val="171514"/>
                </a:solidFill>
                <a:latin typeface="Microsoft Sans Serif"/>
                <a:cs typeface="Microsoft Sans Serif"/>
              </a:rPr>
              <a:t> </a:t>
            </a:r>
            <a:r>
              <a:rPr sz="600" spc="5" dirty="0">
                <a:solidFill>
                  <a:srgbClr val="171514"/>
                </a:solidFill>
                <a:latin typeface="Microsoft Sans Serif"/>
                <a:cs typeface="Microsoft Sans Serif"/>
              </a:rPr>
              <a:t>25</a:t>
            </a:r>
            <a:r>
              <a:rPr sz="600" spc="-10" dirty="0">
                <a:solidFill>
                  <a:srgbClr val="171514"/>
                </a:solidFill>
                <a:latin typeface="Microsoft Sans Serif"/>
                <a:cs typeface="Microsoft Sans Serif"/>
              </a:rPr>
              <a:t> </a:t>
            </a:r>
            <a:r>
              <a:rPr sz="600" spc="35" dirty="0">
                <a:solidFill>
                  <a:srgbClr val="171514"/>
                </a:solidFill>
                <a:latin typeface="Microsoft Sans Serif"/>
                <a:cs typeface="Microsoft Sans Serif"/>
              </a:rPr>
              <a:t>método</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endParaRPr sz="600" dirty="0">
              <a:latin typeface="Microsoft Sans Serif"/>
              <a:cs typeface="Microsoft Sans Serif"/>
            </a:endParaRPr>
          </a:p>
          <a:p>
            <a:pPr marL="12700">
              <a:spcBef>
                <a:spcPts val="245"/>
              </a:spcBef>
            </a:pPr>
            <a:r>
              <a:rPr sz="600" spc="10" dirty="0">
                <a:solidFill>
                  <a:srgbClr val="171514"/>
                </a:solidFill>
                <a:latin typeface="Microsoft Sans Serif"/>
                <a:cs typeface="Microsoft Sans Serif"/>
              </a:rPr>
              <a:t>esfera</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rodante</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153ff</a:t>
            </a:r>
            <a:endParaRPr sz="600" dirty="0">
              <a:latin typeface="Microsoft Sans Serif"/>
              <a:cs typeface="Microsoft Sans Serif"/>
            </a:endParaRPr>
          </a:p>
        </p:txBody>
      </p:sp>
      <p:sp>
        <p:nvSpPr>
          <p:cNvPr id="8" name="object 8"/>
          <p:cNvSpPr txBox="1"/>
          <p:nvPr/>
        </p:nvSpPr>
        <p:spPr>
          <a:xfrm>
            <a:off x="5337176" y="2607192"/>
            <a:ext cx="1120775" cy="1758815"/>
          </a:xfrm>
          <a:prstGeom prst="rect">
            <a:avLst/>
          </a:prstGeom>
        </p:spPr>
        <p:txBody>
          <a:bodyPr vert="horz" wrap="square" lIns="0" tIns="34925" rIns="0" bIns="0" rtlCol="0">
            <a:spAutoFit/>
          </a:bodyPr>
          <a:lstStyle/>
          <a:p>
            <a:pPr marR="604520" algn="ctr">
              <a:spcBef>
                <a:spcPts val="275"/>
              </a:spcBef>
            </a:pPr>
            <a:r>
              <a:rPr sz="550" spc="15" dirty="0">
                <a:solidFill>
                  <a:srgbClr val="171514"/>
                </a:solidFill>
                <a:latin typeface="Microsoft Sans Serif"/>
                <a:cs typeface="Microsoft Sans Serif"/>
              </a:rPr>
              <a:t>encendido</a:t>
            </a:r>
            <a:r>
              <a:rPr sz="550" spc="-30" dirty="0">
                <a:solidFill>
                  <a:srgbClr val="171514"/>
                </a:solidFill>
                <a:latin typeface="Microsoft Sans Serif"/>
                <a:cs typeface="Microsoft Sans Serif"/>
              </a:rPr>
              <a:t> </a:t>
            </a:r>
            <a:r>
              <a:rPr sz="550" spc="5" dirty="0">
                <a:solidFill>
                  <a:srgbClr val="171514"/>
                </a:solidFill>
                <a:latin typeface="Microsoft Sans Serif"/>
                <a:cs typeface="Microsoft Sans Serif"/>
              </a:rPr>
              <a:t>111</a:t>
            </a:r>
            <a:endParaRPr sz="550" dirty="0">
              <a:latin typeface="Microsoft Sans Serif"/>
              <a:cs typeface="Microsoft Sans Serif"/>
            </a:endParaRPr>
          </a:p>
          <a:p>
            <a:pPr marR="600710" algn="ctr">
              <a:spcBef>
                <a:spcPts val="204"/>
              </a:spcBef>
            </a:pPr>
            <a:r>
              <a:rPr sz="650" spc="15" dirty="0">
                <a:solidFill>
                  <a:srgbClr val="171514"/>
                </a:solidFill>
                <a:latin typeface="Microsoft Sans Serif"/>
                <a:cs typeface="Microsoft Sans Serif"/>
              </a:rPr>
              <a:t>nivel</a:t>
            </a:r>
            <a:endParaRPr sz="650" dirty="0">
              <a:latin typeface="Microsoft Sans Serif"/>
              <a:cs typeface="Microsoft Sans Serif"/>
            </a:endParaRPr>
          </a:p>
          <a:p>
            <a:pPr marL="317500">
              <a:spcBef>
                <a:spcPts val="240"/>
              </a:spcBef>
            </a:pPr>
            <a:r>
              <a:rPr sz="600" spc="15" dirty="0">
                <a:solidFill>
                  <a:srgbClr val="171514"/>
                </a:solidFill>
                <a:latin typeface="Microsoft Sans Serif"/>
                <a:cs typeface="Microsoft Sans Serif"/>
              </a:rPr>
              <a:t>polvos</a:t>
            </a:r>
            <a:r>
              <a:rPr sz="600" spc="-30" dirty="0">
                <a:solidFill>
                  <a:srgbClr val="171514"/>
                </a:solidFill>
                <a:latin typeface="Microsoft Sans Serif"/>
                <a:cs typeface="Microsoft Sans Serif"/>
              </a:rPr>
              <a:t> </a:t>
            </a:r>
            <a:r>
              <a:rPr sz="600" spc="5" dirty="0">
                <a:solidFill>
                  <a:srgbClr val="171514"/>
                </a:solidFill>
                <a:latin typeface="Microsoft Sans Serif"/>
                <a:cs typeface="Microsoft Sans Serif"/>
              </a:rPr>
              <a:t>114,</a:t>
            </a:r>
            <a:r>
              <a:rPr sz="600" spc="-25" dirty="0">
                <a:solidFill>
                  <a:srgbClr val="171514"/>
                </a:solidFill>
                <a:latin typeface="Microsoft Sans Serif"/>
                <a:cs typeface="Microsoft Sans Serif"/>
              </a:rPr>
              <a:t> </a:t>
            </a:r>
            <a:r>
              <a:rPr sz="600" spc="5" dirty="0">
                <a:solidFill>
                  <a:srgbClr val="171514"/>
                </a:solidFill>
                <a:latin typeface="Microsoft Sans Serif"/>
                <a:cs typeface="Microsoft Sans Serif"/>
              </a:rPr>
              <a:t>116</a:t>
            </a:r>
            <a:endParaRPr sz="600" dirty="0">
              <a:latin typeface="Microsoft Sans Serif"/>
              <a:cs typeface="Microsoft Sans Serif"/>
            </a:endParaRPr>
          </a:p>
          <a:p>
            <a:pPr marL="317500">
              <a:spcBef>
                <a:spcPts val="195"/>
              </a:spcBef>
            </a:pPr>
            <a:r>
              <a:rPr sz="650" dirty="0">
                <a:solidFill>
                  <a:srgbClr val="171514"/>
                </a:solidFill>
                <a:latin typeface="Microsoft Sans Serif"/>
                <a:cs typeface="Microsoft Sans Serif"/>
              </a:rPr>
              <a:t>gases</a:t>
            </a:r>
            <a:r>
              <a:rPr sz="650" spc="-40" dirty="0">
                <a:solidFill>
                  <a:srgbClr val="171514"/>
                </a:solidFill>
                <a:latin typeface="Microsoft Sans Serif"/>
                <a:cs typeface="Microsoft Sans Serif"/>
              </a:rPr>
              <a:t> </a:t>
            </a:r>
            <a:r>
              <a:rPr sz="650" spc="10" dirty="0">
                <a:solidFill>
                  <a:srgbClr val="171514"/>
                </a:solidFill>
                <a:latin typeface="Microsoft Sans Serif"/>
                <a:cs typeface="Microsoft Sans Serif"/>
              </a:rPr>
              <a:t>113</a:t>
            </a:r>
            <a:endParaRPr sz="650" dirty="0">
              <a:latin typeface="Microsoft Sans Serif"/>
              <a:cs typeface="Microsoft Sans Serif"/>
            </a:endParaRPr>
          </a:p>
          <a:p>
            <a:pPr marL="317500">
              <a:spcBef>
                <a:spcPts val="240"/>
              </a:spcBef>
            </a:pPr>
            <a:r>
              <a:rPr sz="600" spc="20" dirty="0">
                <a:solidFill>
                  <a:srgbClr val="171514"/>
                </a:solidFill>
                <a:latin typeface="Microsoft Sans Serif"/>
                <a:cs typeface="Microsoft Sans Serif"/>
              </a:rPr>
              <a:t>líquidos</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113</a:t>
            </a:r>
            <a:endParaRPr sz="600" dirty="0">
              <a:latin typeface="Microsoft Sans Serif"/>
              <a:cs typeface="Microsoft Sans Serif"/>
            </a:endParaRPr>
          </a:p>
          <a:p>
            <a:pPr marL="12700">
              <a:spcBef>
                <a:spcPts val="295"/>
              </a:spcBef>
            </a:pPr>
            <a:r>
              <a:rPr sz="550" spc="20" dirty="0">
                <a:solidFill>
                  <a:srgbClr val="171514"/>
                </a:solidFill>
                <a:latin typeface="Microsoft Sans Serif"/>
                <a:cs typeface="Microsoft Sans Serif"/>
              </a:rPr>
              <a:t>fuentes</a:t>
            </a:r>
            <a:r>
              <a:rPr sz="550" spc="-3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30" dirty="0">
                <a:solidFill>
                  <a:srgbClr val="171514"/>
                </a:solidFill>
                <a:latin typeface="Microsoft Sans Serif"/>
                <a:cs typeface="Microsoft Sans Serif"/>
              </a:rPr>
              <a:t> </a:t>
            </a:r>
            <a:r>
              <a:rPr sz="550" spc="20" dirty="0">
                <a:solidFill>
                  <a:srgbClr val="171514"/>
                </a:solidFill>
                <a:latin typeface="Microsoft Sans Serif"/>
                <a:cs typeface="Microsoft Sans Serif"/>
              </a:rPr>
              <a:t>ignición</a:t>
            </a:r>
            <a:r>
              <a:rPr sz="550" spc="-25" dirty="0">
                <a:solidFill>
                  <a:srgbClr val="171514"/>
                </a:solidFill>
                <a:latin typeface="Microsoft Sans Serif"/>
                <a:cs typeface="Microsoft Sans Serif"/>
              </a:rPr>
              <a:t> </a:t>
            </a:r>
            <a:r>
              <a:rPr sz="550" spc="5" dirty="0">
                <a:solidFill>
                  <a:srgbClr val="171514"/>
                </a:solidFill>
                <a:latin typeface="Microsoft Sans Serif"/>
                <a:cs typeface="Microsoft Sans Serif"/>
              </a:rPr>
              <a:t>114</a:t>
            </a:r>
            <a:endParaRPr sz="550" dirty="0">
              <a:latin typeface="Microsoft Sans Serif"/>
              <a:cs typeface="Microsoft Sans Serif"/>
            </a:endParaRPr>
          </a:p>
          <a:p>
            <a:pPr marL="12700">
              <a:spcBef>
                <a:spcPts val="155"/>
              </a:spcBef>
            </a:pPr>
            <a:r>
              <a:rPr sz="700" spc="15" dirty="0">
                <a:solidFill>
                  <a:srgbClr val="171514"/>
                </a:solidFill>
                <a:latin typeface="Microsoft Sans Serif"/>
                <a:cs typeface="Microsoft Sans Serif"/>
              </a:rPr>
              <a:t>carga</a:t>
            </a:r>
            <a:r>
              <a:rPr sz="700" spc="-30" dirty="0">
                <a:solidFill>
                  <a:srgbClr val="171514"/>
                </a:solidFill>
                <a:latin typeface="Microsoft Sans Serif"/>
                <a:cs typeface="Microsoft Sans Serif"/>
              </a:rPr>
              <a:t> </a:t>
            </a:r>
            <a:r>
              <a:rPr sz="700" spc="25" dirty="0">
                <a:solidFill>
                  <a:srgbClr val="171514"/>
                </a:solidFill>
                <a:latin typeface="Microsoft Sans Serif"/>
                <a:cs typeface="Microsoft Sans Serif"/>
              </a:rPr>
              <a:t>inducida</a:t>
            </a:r>
            <a:r>
              <a:rPr sz="700" spc="-30" dirty="0">
                <a:solidFill>
                  <a:srgbClr val="171514"/>
                </a:solidFill>
                <a:latin typeface="Microsoft Sans Serif"/>
                <a:cs typeface="Microsoft Sans Serif"/>
              </a:rPr>
              <a:t> </a:t>
            </a:r>
            <a:r>
              <a:rPr sz="700" spc="10" dirty="0">
                <a:solidFill>
                  <a:srgbClr val="171514"/>
                </a:solidFill>
                <a:latin typeface="Microsoft Sans Serif"/>
                <a:cs typeface="Microsoft Sans Serif"/>
              </a:rPr>
              <a:t>122</a:t>
            </a:r>
            <a:endParaRPr sz="700" dirty="0">
              <a:latin typeface="Microsoft Sans Serif"/>
              <a:cs typeface="Microsoft Sans Serif"/>
            </a:endParaRPr>
          </a:p>
          <a:p>
            <a:pPr marL="12700">
              <a:spcBef>
                <a:spcPts val="180"/>
              </a:spcBef>
            </a:pPr>
            <a:r>
              <a:rPr sz="650" spc="15" dirty="0">
                <a:solidFill>
                  <a:srgbClr val="171514"/>
                </a:solidFill>
                <a:latin typeface="Microsoft Sans Serif"/>
                <a:cs typeface="Microsoft Sans Serif"/>
              </a:rPr>
              <a:t>inductancia,</a:t>
            </a:r>
            <a:r>
              <a:rPr sz="650" spc="-20" dirty="0">
                <a:solidFill>
                  <a:srgbClr val="171514"/>
                </a:solidFill>
                <a:latin typeface="Microsoft Sans Serif"/>
                <a:cs typeface="Microsoft Sans Serif"/>
              </a:rPr>
              <a:t> </a:t>
            </a:r>
            <a:r>
              <a:rPr sz="650" spc="40" dirty="0">
                <a:solidFill>
                  <a:srgbClr val="171514"/>
                </a:solidFill>
                <a:latin typeface="Microsoft Sans Serif"/>
                <a:cs typeface="Microsoft Sans Serif"/>
              </a:rPr>
              <a:t>mutua</a:t>
            </a:r>
            <a:r>
              <a:rPr sz="650" spc="-15" dirty="0">
                <a:solidFill>
                  <a:srgbClr val="171514"/>
                </a:solidFill>
                <a:latin typeface="Microsoft Sans Serif"/>
                <a:cs typeface="Microsoft Sans Serif"/>
              </a:rPr>
              <a:t> </a:t>
            </a:r>
            <a:r>
              <a:rPr sz="650" spc="5" dirty="0">
                <a:solidFill>
                  <a:srgbClr val="171514"/>
                </a:solidFill>
                <a:latin typeface="Microsoft Sans Serif"/>
                <a:cs typeface="Microsoft Sans Serif"/>
              </a:rPr>
              <a:t>151,</a:t>
            </a:r>
            <a:r>
              <a:rPr sz="650" spc="-20" dirty="0">
                <a:solidFill>
                  <a:srgbClr val="171514"/>
                </a:solidFill>
                <a:latin typeface="Microsoft Sans Serif"/>
                <a:cs typeface="Microsoft Sans Serif"/>
              </a:rPr>
              <a:t> </a:t>
            </a:r>
            <a:r>
              <a:rPr sz="650" spc="10" dirty="0">
                <a:solidFill>
                  <a:srgbClr val="171514"/>
                </a:solidFill>
                <a:latin typeface="Microsoft Sans Serif"/>
                <a:cs typeface="Microsoft Sans Serif"/>
              </a:rPr>
              <a:t>152</a:t>
            </a:r>
            <a:endParaRPr sz="650" dirty="0">
              <a:latin typeface="Microsoft Sans Serif"/>
              <a:cs typeface="Microsoft Sans Serif"/>
            </a:endParaRPr>
          </a:p>
          <a:p>
            <a:pPr marL="165100">
              <a:spcBef>
                <a:spcPts val="484"/>
              </a:spcBef>
            </a:pPr>
            <a:r>
              <a:rPr sz="350" spc="20" dirty="0">
                <a:solidFill>
                  <a:srgbClr val="171514"/>
                </a:solidFill>
                <a:latin typeface="Microsoft Sans Serif"/>
                <a:cs typeface="Microsoft Sans Serif"/>
              </a:rPr>
              <a:t>uno</a:t>
            </a:r>
            <a:r>
              <a:rPr sz="350" spc="-5" dirty="0">
                <a:solidFill>
                  <a:srgbClr val="171514"/>
                </a:solidFill>
                <a:latin typeface="Microsoft Sans Serif"/>
                <a:cs typeface="Microsoft Sans Serif"/>
              </a:rPr>
              <a:t> </a:t>
            </a:r>
            <a:r>
              <a:rPr sz="350" spc="15" dirty="0">
                <a:solidFill>
                  <a:srgbClr val="171514"/>
                </a:solidFill>
                <a:latin typeface="Microsoft Sans Serif"/>
                <a:cs typeface="Microsoft Sans Serif"/>
              </a:rPr>
              <a:t>mismo</a:t>
            </a:r>
            <a:r>
              <a:rPr sz="350" spc="-5" dirty="0">
                <a:solidFill>
                  <a:srgbClr val="171514"/>
                </a:solidFill>
                <a:latin typeface="Microsoft Sans Serif"/>
                <a:cs typeface="Microsoft Sans Serif"/>
              </a:rPr>
              <a:t> </a:t>
            </a:r>
            <a:r>
              <a:rPr sz="350" spc="5" dirty="0">
                <a:solidFill>
                  <a:srgbClr val="171514"/>
                </a:solidFill>
                <a:latin typeface="Microsoft Sans Serif"/>
                <a:cs typeface="Microsoft Sans Serif"/>
              </a:rPr>
              <a:t>150</a:t>
            </a:r>
            <a:endParaRPr sz="350" dirty="0">
              <a:latin typeface="Microsoft Sans Serif"/>
              <a:cs typeface="Microsoft Sans Serif"/>
            </a:endParaRPr>
          </a:p>
          <a:p>
            <a:pPr marL="12700">
              <a:spcBef>
                <a:spcPts val="250"/>
              </a:spcBef>
            </a:pPr>
            <a:r>
              <a:rPr sz="650" spc="15" dirty="0">
                <a:solidFill>
                  <a:srgbClr val="171514"/>
                </a:solidFill>
                <a:latin typeface="Microsoft Sans Serif"/>
                <a:cs typeface="Microsoft Sans Serif"/>
              </a:rPr>
              <a:t>ionización</a:t>
            </a:r>
            <a:r>
              <a:rPr sz="650" spc="-40" dirty="0">
                <a:solidFill>
                  <a:srgbClr val="171514"/>
                </a:solidFill>
                <a:latin typeface="Microsoft Sans Serif"/>
                <a:cs typeface="Microsoft Sans Serif"/>
              </a:rPr>
              <a:t> </a:t>
            </a:r>
            <a:r>
              <a:rPr sz="650" spc="10" dirty="0">
                <a:solidFill>
                  <a:srgbClr val="171514"/>
                </a:solidFill>
                <a:latin typeface="Microsoft Sans Serif"/>
                <a:cs typeface="Microsoft Sans Serif"/>
              </a:rPr>
              <a:t>134</a:t>
            </a:r>
            <a:endParaRPr sz="650" dirty="0">
              <a:latin typeface="Microsoft Sans Serif"/>
              <a:cs typeface="Microsoft Sans Serif"/>
            </a:endParaRPr>
          </a:p>
          <a:p>
            <a:pPr marL="12700">
              <a:spcBef>
                <a:spcPts val="335"/>
              </a:spcBef>
            </a:pPr>
            <a:r>
              <a:rPr sz="500" spc="10" dirty="0">
                <a:solidFill>
                  <a:srgbClr val="171514"/>
                </a:solidFill>
                <a:latin typeface="Microsoft Sans Serif"/>
                <a:cs typeface="Microsoft Sans Serif"/>
              </a:rPr>
              <a:t>ionizadores</a:t>
            </a:r>
            <a:r>
              <a:rPr sz="500" spc="-25" dirty="0">
                <a:solidFill>
                  <a:srgbClr val="171514"/>
                </a:solidFill>
                <a:latin typeface="Microsoft Sans Serif"/>
                <a:cs typeface="Microsoft Sans Serif"/>
              </a:rPr>
              <a:t> </a:t>
            </a:r>
            <a:r>
              <a:rPr sz="500" spc="5" dirty="0">
                <a:solidFill>
                  <a:srgbClr val="171514"/>
                </a:solidFill>
                <a:latin typeface="Microsoft Sans Serif"/>
                <a:cs typeface="Microsoft Sans Serif"/>
              </a:rPr>
              <a:t>134</a:t>
            </a:r>
            <a:endParaRPr sz="500" dirty="0">
              <a:latin typeface="Microsoft Sans Serif"/>
              <a:cs typeface="Microsoft Sans Serif"/>
            </a:endParaRPr>
          </a:p>
          <a:p>
            <a:pPr marL="12700" marR="116839">
              <a:lnSpc>
                <a:spcPts val="969"/>
              </a:lnSpc>
              <a:spcBef>
                <a:spcPts val="90"/>
              </a:spcBef>
            </a:pPr>
            <a:r>
              <a:rPr sz="600" spc="25" dirty="0">
                <a:solidFill>
                  <a:srgbClr val="171514"/>
                </a:solidFill>
                <a:latin typeface="Microsoft Sans Serif"/>
                <a:cs typeface="Microsoft Sans Serif"/>
              </a:rPr>
              <a:t>mapa </a:t>
            </a:r>
            <a:r>
              <a:rPr sz="600" spc="10" dirty="0" err="1">
                <a:solidFill>
                  <a:srgbClr val="171514"/>
                </a:solidFill>
                <a:latin typeface="Microsoft Sans Serif"/>
                <a:cs typeface="Microsoft Sans Serif"/>
              </a:rPr>
              <a:t>isoceranico</a:t>
            </a:r>
            <a:r>
              <a:rPr sz="600" spc="10"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141</a:t>
            </a:r>
            <a:r>
              <a:rPr lang="es-ES" sz="600" spc="5" dirty="0" smtClean="0">
                <a:solidFill>
                  <a:srgbClr val="171514"/>
                </a:solidFill>
                <a:latin typeface="Microsoft Sans Serif"/>
                <a:cs typeface="Microsoft Sans Serif"/>
              </a:rPr>
              <a:t> </a:t>
            </a:r>
            <a:r>
              <a:rPr sz="500" spc="25" dirty="0" err="1" smtClean="0">
                <a:solidFill>
                  <a:srgbClr val="171514"/>
                </a:solidFill>
                <a:latin typeface="Microsoft Sans Serif"/>
                <a:cs typeface="Microsoft Sans Serif"/>
              </a:rPr>
              <a:t>transformador</a:t>
            </a:r>
            <a:r>
              <a:rPr sz="500" spc="-20"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20" dirty="0">
                <a:solidFill>
                  <a:srgbClr val="171514"/>
                </a:solidFill>
                <a:latin typeface="Microsoft Sans Serif"/>
                <a:cs typeface="Microsoft Sans Serif"/>
              </a:rPr>
              <a:t> </a:t>
            </a:r>
            <a:r>
              <a:rPr sz="500" spc="15" dirty="0" err="1">
                <a:solidFill>
                  <a:srgbClr val="171514"/>
                </a:solidFill>
                <a:latin typeface="Microsoft Sans Serif"/>
                <a:cs typeface="Microsoft Sans Serif"/>
              </a:rPr>
              <a:t>aislamiento</a:t>
            </a:r>
            <a:r>
              <a:rPr sz="500" spc="-15" dirty="0">
                <a:solidFill>
                  <a:srgbClr val="171514"/>
                </a:solidFill>
                <a:latin typeface="Microsoft Sans Serif"/>
                <a:cs typeface="Microsoft Sans Serif"/>
              </a:rPr>
              <a:t> </a:t>
            </a:r>
            <a:r>
              <a:rPr sz="500" spc="5" dirty="0" smtClean="0">
                <a:solidFill>
                  <a:srgbClr val="171514"/>
                </a:solidFill>
                <a:latin typeface="Microsoft Sans Serif"/>
                <a:cs typeface="Microsoft Sans Serif"/>
              </a:rPr>
              <a:t>90</a:t>
            </a:r>
            <a:r>
              <a:rPr lang="es-ES" sz="500" spc="5" dirty="0" smtClean="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sistema</a:t>
            </a:r>
            <a:r>
              <a:rPr sz="500" spc="-10" dirty="0" smtClean="0">
                <a:solidFill>
                  <a:srgbClr val="171514"/>
                </a:solidFill>
                <a:latin typeface="Microsoft Sans Serif"/>
                <a:cs typeface="Microsoft Sans Serif"/>
              </a:rPr>
              <a:t> </a:t>
            </a:r>
            <a:r>
              <a:rPr sz="500" dirty="0">
                <a:solidFill>
                  <a:srgbClr val="171514"/>
                </a:solidFill>
                <a:latin typeface="Microsoft Sans Serif"/>
                <a:cs typeface="Microsoft Sans Serif"/>
              </a:rPr>
              <a:t>IT</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89</a:t>
            </a:r>
            <a:endParaRPr sz="500" dirty="0">
              <a:latin typeface="Microsoft Sans Serif"/>
              <a:cs typeface="Microsoft Sans Serif"/>
            </a:endParaRPr>
          </a:p>
        </p:txBody>
      </p:sp>
      <p:sp>
        <p:nvSpPr>
          <p:cNvPr id="9" name="object 9"/>
          <p:cNvSpPr txBox="1"/>
          <p:nvPr/>
        </p:nvSpPr>
        <p:spPr>
          <a:xfrm>
            <a:off x="5337176" y="4452922"/>
            <a:ext cx="589915" cy="120546"/>
          </a:xfrm>
          <a:prstGeom prst="rect">
            <a:avLst/>
          </a:prstGeom>
        </p:spPr>
        <p:txBody>
          <a:bodyPr vert="horz" wrap="square" lIns="0" tIns="12700" rIns="0" bIns="0" rtlCol="0">
            <a:spAutoFit/>
          </a:bodyPr>
          <a:lstStyle/>
          <a:p>
            <a:pPr marL="12700">
              <a:spcBef>
                <a:spcPts val="100"/>
              </a:spcBef>
            </a:pPr>
            <a:r>
              <a:rPr sz="700" spc="5" dirty="0">
                <a:solidFill>
                  <a:srgbClr val="171514"/>
                </a:solidFill>
                <a:latin typeface="Microsoft Sans Serif"/>
                <a:cs typeface="Microsoft Sans Serif"/>
              </a:rPr>
              <a:t>jerseys</a:t>
            </a:r>
            <a:r>
              <a:rPr sz="700" spc="-35" dirty="0">
                <a:solidFill>
                  <a:srgbClr val="171514"/>
                </a:solidFill>
                <a:latin typeface="Microsoft Sans Serif"/>
                <a:cs typeface="Microsoft Sans Serif"/>
              </a:rPr>
              <a:t> </a:t>
            </a:r>
            <a:r>
              <a:rPr sz="700" spc="5" dirty="0">
                <a:solidFill>
                  <a:srgbClr val="171514"/>
                </a:solidFill>
                <a:latin typeface="Microsoft Sans Serif"/>
                <a:cs typeface="Microsoft Sans Serif"/>
              </a:rPr>
              <a:t>53,</a:t>
            </a:r>
            <a:r>
              <a:rPr sz="700" spc="-30" dirty="0">
                <a:solidFill>
                  <a:srgbClr val="171514"/>
                </a:solidFill>
                <a:latin typeface="Microsoft Sans Serif"/>
                <a:cs typeface="Microsoft Sans Serif"/>
              </a:rPr>
              <a:t> </a:t>
            </a:r>
            <a:r>
              <a:rPr sz="700" spc="10" dirty="0">
                <a:solidFill>
                  <a:srgbClr val="171514"/>
                </a:solidFill>
                <a:latin typeface="Microsoft Sans Serif"/>
                <a:cs typeface="Microsoft Sans Serif"/>
              </a:rPr>
              <a:t>72</a:t>
            </a:r>
            <a:endParaRPr sz="700">
              <a:latin typeface="Microsoft Sans Serif"/>
              <a:cs typeface="Microsoft Sans Serif"/>
            </a:endParaRPr>
          </a:p>
        </p:txBody>
      </p:sp>
      <p:sp>
        <p:nvSpPr>
          <p:cNvPr id="10" name="object 10"/>
          <p:cNvSpPr txBox="1"/>
          <p:nvPr/>
        </p:nvSpPr>
        <p:spPr>
          <a:xfrm>
            <a:off x="5337175" y="4704942"/>
            <a:ext cx="746760" cy="112851"/>
          </a:xfrm>
          <a:prstGeom prst="rect">
            <a:avLst/>
          </a:prstGeom>
        </p:spPr>
        <p:txBody>
          <a:bodyPr vert="horz" wrap="square" lIns="0" tIns="12700" rIns="0" bIns="0" rtlCol="0">
            <a:spAutoFit/>
          </a:bodyPr>
          <a:lstStyle/>
          <a:p>
            <a:pPr marL="12700">
              <a:spcBef>
                <a:spcPts val="100"/>
              </a:spcBef>
            </a:pPr>
            <a:r>
              <a:rPr sz="650" spc="15" dirty="0">
                <a:solidFill>
                  <a:srgbClr val="171514"/>
                </a:solidFill>
                <a:latin typeface="Microsoft Sans Serif"/>
                <a:cs typeface="Microsoft Sans Serif"/>
              </a:rPr>
              <a:t>cerámico</a:t>
            </a:r>
            <a:r>
              <a:rPr sz="650" spc="-30" dirty="0">
                <a:solidFill>
                  <a:srgbClr val="171514"/>
                </a:solidFill>
                <a:latin typeface="Microsoft Sans Serif"/>
                <a:cs typeface="Microsoft Sans Serif"/>
              </a:rPr>
              <a:t> </a:t>
            </a:r>
            <a:r>
              <a:rPr sz="650" spc="15" dirty="0">
                <a:solidFill>
                  <a:srgbClr val="171514"/>
                </a:solidFill>
                <a:latin typeface="Microsoft Sans Serif"/>
                <a:cs typeface="Microsoft Sans Serif"/>
              </a:rPr>
              <a:t>nivel</a:t>
            </a:r>
            <a:r>
              <a:rPr sz="650" spc="-25" dirty="0">
                <a:solidFill>
                  <a:srgbClr val="171514"/>
                </a:solidFill>
                <a:latin typeface="Microsoft Sans Serif"/>
                <a:cs typeface="Microsoft Sans Serif"/>
              </a:rPr>
              <a:t> </a:t>
            </a:r>
            <a:r>
              <a:rPr sz="650" spc="10" dirty="0">
                <a:solidFill>
                  <a:srgbClr val="171514"/>
                </a:solidFill>
                <a:latin typeface="Microsoft Sans Serif"/>
                <a:cs typeface="Microsoft Sans Serif"/>
              </a:rPr>
              <a:t>141</a:t>
            </a:r>
            <a:endParaRPr sz="650">
              <a:latin typeface="Microsoft Sans Serif"/>
              <a:cs typeface="Microsoft Sans Serif"/>
            </a:endParaRPr>
          </a:p>
        </p:txBody>
      </p:sp>
      <p:sp>
        <p:nvSpPr>
          <p:cNvPr id="11" name="object 11"/>
          <p:cNvSpPr txBox="1"/>
          <p:nvPr/>
        </p:nvSpPr>
        <p:spPr>
          <a:xfrm>
            <a:off x="5337175" y="4940937"/>
            <a:ext cx="1304290" cy="748665"/>
          </a:xfrm>
          <a:prstGeom prst="rect">
            <a:avLst/>
          </a:prstGeom>
        </p:spPr>
        <p:txBody>
          <a:bodyPr vert="horz" wrap="square" lIns="0" tIns="28575" rIns="0" bIns="0" rtlCol="0">
            <a:spAutoFit/>
          </a:bodyPr>
          <a:lstStyle/>
          <a:p>
            <a:pPr marL="12700">
              <a:spcBef>
                <a:spcPts val="225"/>
              </a:spcBef>
            </a:pPr>
            <a:r>
              <a:rPr sz="600" spc="25" dirty="0">
                <a:solidFill>
                  <a:srgbClr val="171514"/>
                </a:solidFill>
                <a:latin typeface="Microsoft Sans Serif"/>
                <a:cs typeface="Microsoft Sans Serif"/>
              </a:rPr>
              <a:t>relámpago</a:t>
            </a:r>
            <a:r>
              <a:rPr sz="600" spc="-40" dirty="0">
                <a:solidFill>
                  <a:srgbClr val="171514"/>
                </a:solidFill>
                <a:latin typeface="Microsoft Sans Serif"/>
                <a:cs typeface="Microsoft Sans Serif"/>
              </a:rPr>
              <a:t> </a:t>
            </a:r>
            <a:r>
              <a:rPr sz="600" spc="20" dirty="0">
                <a:solidFill>
                  <a:srgbClr val="171514"/>
                </a:solidFill>
                <a:latin typeface="Microsoft Sans Serif"/>
                <a:cs typeface="Microsoft Sans Serif"/>
              </a:rPr>
              <a:t>137ff</a:t>
            </a:r>
            <a:endParaRPr sz="600" dirty="0">
              <a:latin typeface="Microsoft Sans Serif"/>
              <a:cs typeface="Microsoft Sans Serif"/>
            </a:endParaRPr>
          </a:p>
          <a:p>
            <a:pPr marL="165100">
              <a:spcBef>
                <a:spcPts val="145"/>
              </a:spcBef>
            </a:pPr>
            <a:r>
              <a:rPr sz="700" spc="30" dirty="0" err="1">
                <a:solidFill>
                  <a:srgbClr val="171514"/>
                </a:solidFill>
                <a:latin typeface="Microsoft Sans Serif"/>
                <a:cs typeface="Microsoft Sans Serif"/>
              </a:rPr>
              <a:t>onda</a:t>
            </a:r>
            <a:r>
              <a:rPr sz="700" spc="-30" dirty="0">
                <a:solidFill>
                  <a:srgbClr val="171514"/>
                </a:solidFill>
                <a:latin typeface="Microsoft Sans Serif"/>
                <a:cs typeface="Microsoft Sans Serif"/>
              </a:rPr>
              <a:t> </a:t>
            </a:r>
            <a:r>
              <a:rPr lang="es-ES" sz="700" spc="15" dirty="0" smtClean="0">
                <a:solidFill>
                  <a:srgbClr val="171514"/>
                </a:solidFill>
                <a:latin typeface="Microsoft Sans Serif"/>
                <a:cs typeface="Microsoft Sans Serif"/>
              </a:rPr>
              <a:t>de la corriente</a:t>
            </a:r>
            <a:r>
              <a:rPr sz="700" spc="-25"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139</a:t>
            </a:r>
            <a:endParaRPr sz="700" dirty="0">
              <a:latin typeface="Microsoft Sans Serif"/>
              <a:cs typeface="Microsoft Sans Serif"/>
            </a:endParaRPr>
          </a:p>
          <a:p>
            <a:pPr marL="165100" marR="163195">
              <a:lnSpc>
                <a:spcPts val="969"/>
              </a:lnSpc>
              <a:spcBef>
                <a:spcPts val="55"/>
              </a:spcBef>
            </a:pPr>
            <a:r>
              <a:rPr sz="550" spc="5" dirty="0">
                <a:solidFill>
                  <a:srgbClr val="171514"/>
                </a:solidFill>
                <a:latin typeface="Microsoft Sans Serif"/>
                <a:cs typeface="Microsoft Sans Serif"/>
              </a:rPr>
              <a:t>Niveles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20" dirty="0">
                <a:solidFill>
                  <a:srgbClr val="171514"/>
                </a:solidFill>
                <a:latin typeface="Microsoft Sans Serif"/>
                <a:cs typeface="Microsoft Sans Serif"/>
              </a:rPr>
              <a:t>protección</a:t>
            </a:r>
            <a:r>
              <a:rPr sz="550" spc="-5" dirty="0">
                <a:solidFill>
                  <a:srgbClr val="171514"/>
                </a:solidFill>
                <a:latin typeface="Microsoft Sans Serif"/>
                <a:cs typeface="Microsoft Sans Serif"/>
              </a:rPr>
              <a:t> </a:t>
            </a:r>
            <a:r>
              <a:rPr sz="550" spc="-30" dirty="0">
                <a:solidFill>
                  <a:srgbClr val="171514"/>
                </a:solidFill>
                <a:latin typeface="Microsoft Sans Serif"/>
                <a:cs typeface="Microsoft Sans Serif"/>
              </a:rPr>
              <a:t>IEC</a:t>
            </a:r>
            <a:r>
              <a:rPr sz="550" spc="-5"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140</a:t>
            </a:r>
            <a:r>
              <a:rPr lang="es-ES" sz="550" spc="5" dirty="0" smtClean="0">
                <a:solidFill>
                  <a:srgbClr val="171514"/>
                </a:solidFill>
                <a:latin typeface="Microsoft Sans Serif"/>
                <a:cs typeface="Microsoft Sans Serif"/>
              </a:rPr>
              <a:t> </a:t>
            </a:r>
            <a:r>
              <a:rPr sz="550" spc="10" dirty="0" err="1" smtClean="0">
                <a:solidFill>
                  <a:srgbClr val="171514"/>
                </a:solidFill>
                <a:latin typeface="Microsoft Sans Serif"/>
                <a:cs typeface="Microsoft Sans Serif"/>
              </a:rPr>
              <a:t>sistema</a:t>
            </a:r>
            <a:r>
              <a:rPr sz="550" spc="1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 </a:t>
            </a:r>
            <a:r>
              <a:rPr sz="550" spc="20" dirty="0" err="1">
                <a:solidFill>
                  <a:srgbClr val="171514"/>
                </a:solidFill>
                <a:latin typeface="Microsoft Sans Serif"/>
                <a:cs typeface="Microsoft Sans Serif"/>
              </a:rPr>
              <a:t>protección</a:t>
            </a:r>
            <a:r>
              <a:rPr sz="550" spc="20"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144</a:t>
            </a:r>
            <a:r>
              <a:rPr lang="es-ES" sz="550" spc="5" dirty="0" smtClean="0">
                <a:solidFill>
                  <a:srgbClr val="171514"/>
                </a:solidFill>
                <a:latin typeface="Microsoft Sans Serif"/>
                <a:cs typeface="Microsoft Sans Serif"/>
              </a:rPr>
              <a:t> </a:t>
            </a:r>
            <a:r>
              <a:rPr sz="500" spc="20" dirty="0" smtClean="0">
                <a:solidFill>
                  <a:srgbClr val="171514"/>
                </a:solidFill>
                <a:latin typeface="Microsoft Sans Serif"/>
                <a:cs typeface="Microsoft Sans Serif"/>
              </a:rPr>
              <a:t>factor</a:t>
            </a:r>
            <a:r>
              <a:rPr sz="500" spc="-10"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15" dirty="0">
                <a:solidFill>
                  <a:srgbClr val="171514"/>
                </a:solidFill>
                <a:latin typeface="Microsoft Sans Serif"/>
                <a:cs typeface="Microsoft Sans Serif"/>
              </a:rPr>
              <a:t>riesgo</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142ff</a:t>
            </a:r>
            <a:endParaRPr sz="500" dirty="0">
              <a:latin typeface="Microsoft Sans Serif"/>
              <a:cs typeface="Microsoft Sans Serif"/>
            </a:endParaRPr>
          </a:p>
          <a:p>
            <a:pPr marL="12700">
              <a:spcBef>
                <a:spcPts val="114"/>
              </a:spcBef>
            </a:pPr>
            <a:r>
              <a:rPr sz="650" spc="30" dirty="0">
                <a:solidFill>
                  <a:srgbClr val="171514"/>
                </a:solidFill>
                <a:latin typeface="Microsoft Sans Serif"/>
                <a:cs typeface="Microsoft Sans Serif"/>
              </a:rPr>
              <a:t>límite</a:t>
            </a:r>
            <a:r>
              <a:rPr sz="650" spc="-5" dirty="0">
                <a:solidFill>
                  <a:srgbClr val="171514"/>
                </a:solidFill>
                <a:latin typeface="Microsoft Sans Serif"/>
                <a:cs typeface="Microsoft Sans Serif"/>
              </a:rPr>
              <a:t> </a:t>
            </a:r>
            <a:r>
              <a:rPr sz="650" spc="15" dirty="0">
                <a:solidFill>
                  <a:srgbClr val="171514"/>
                </a:solidFill>
                <a:latin typeface="Microsoft Sans Serif"/>
                <a:cs typeface="Microsoft Sans Serif"/>
              </a:rPr>
              <a:t>explosivo</a:t>
            </a:r>
            <a:r>
              <a:rPr sz="650" spc="-5" dirty="0">
                <a:solidFill>
                  <a:srgbClr val="171514"/>
                </a:solidFill>
                <a:latin typeface="Microsoft Sans Serif"/>
                <a:cs typeface="Microsoft Sans Serif"/>
              </a:rPr>
              <a:t> </a:t>
            </a:r>
            <a:r>
              <a:rPr sz="650" spc="30" dirty="0">
                <a:solidFill>
                  <a:srgbClr val="171514"/>
                </a:solidFill>
                <a:latin typeface="Microsoft Sans Serif"/>
                <a:cs typeface="Microsoft Sans Serif"/>
              </a:rPr>
              <a:t>inferior</a:t>
            </a:r>
            <a:r>
              <a:rPr sz="650" spc="-5" dirty="0">
                <a:solidFill>
                  <a:srgbClr val="171514"/>
                </a:solidFill>
                <a:latin typeface="Microsoft Sans Serif"/>
                <a:cs typeface="Microsoft Sans Serif"/>
              </a:rPr>
              <a:t> </a:t>
            </a:r>
            <a:r>
              <a:rPr sz="650" spc="-35" dirty="0">
                <a:solidFill>
                  <a:srgbClr val="171514"/>
                </a:solidFill>
                <a:latin typeface="Microsoft Sans Serif"/>
                <a:cs typeface="Microsoft Sans Serif"/>
              </a:rPr>
              <a:t>(LEL)</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112</a:t>
            </a:r>
            <a:endParaRPr sz="650" dirty="0">
              <a:latin typeface="Microsoft Sans Serif"/>
              <a:cs typeface="Microsoft Sans Serif"/>
            </a:endParaRPr>
          </a:p>
        </p:txBody>
      </p:sp>
      <p:sp>
        <p:nvSpPr>
          <p:cNvPr id="12" name="object 12"/>
          <p:cNvSpPr txBox="1"/>
          <p:nvPr/>
        </p:nvSpPr>
        <p:spPr>
          <a:xfrm>
            <a:off x="5337175" y="5800853"/>
            <a:ext cx="1527810" cy="1115695"/>
          </a:xfrm>
          <a:prstGeom prst="rect">
            <a:avLst/>
          </a:prstGeom>
        </p:spPr>
        <p:txBody>
          <a:bodyPr vert="horz" wrap="square" lIns="0" tIns="22225" rIns="0" bIns="0" rtlCol="0">
            <a:spAutoFit/>
          </a:bodyPr>
          <a:lstStyle/>
          <a:p>
            <a:pPr marL="12700">
              <a:spcBef>
                <a:spcPts val="175"/>
              </a:spcBef>
            </a:pPr>
            <a:r>
              <a:rPr sz="650" spc="25" dirty="0">
                <a:solidFill>
                  <a:srgbClr val="171514"/>
                </a:solidFill>
                <a:latin typeface="Microsoft Sans Serif"/>
                <a:cs typeface="Microsoft Sans Serif"/>
              </a:rPr>
              <a:t>Marconita</a:t>
            </a:r>
            <a:r>
              <a:rPr sz="650" spc="-45" dirty="0">
                <a:solidFill>
                  <a:srgbClr val="171514"/>
                </a:solidFill>
                <a:latin typeface="Microsoft Sans Serif"/>
                <a:cs typeface="Microsoft Sans Serif"/>
              </a:rPr>
              <a:t> </a:t>
            </a:r>
            <a:r>
              <a:rPr sz="650" spc="10" dirty="0">
                <a:solidFill>
                  <a:srgbClr val="171514"/>
                </a:solidFill>
                <a:latin typeface="Microsoft Sans Serif"/>
                <a:cs typeface="Microsoft Sans Serif"/>
              </a:rPr>
              <a:t>52</a:t>
            </a:r>
            <a:endParaRPr sz="650" dirty="0">
              <a:latin typeface="Microsoft Sans Serif"/>
              <a:cs typeface="Microsoft Sans Serif"/>
            </a:endParaRPr>
          </a:p>
          <a:p>
            <a:pPr marL="12700">
              <a:spcBef>
                <a:spcPts val="85"/>
              </a:spcBef>
            </a:pPr>
            <a:r>
              <a:rPr sz="750" spc="30" dirty="0">
                <a:solidFill>
                  <a:srgbClr val="171514"/>
                </a:solidFill>
                <a:latin typeface="Microsoft Sans Serif"/>
                <a:cs typeface="Microsoft Sans Serif"/>
              </a:rPr>
              <a:t>medida</a:t>
            </a:r>
            <a:r>
              <a:rPr sz="750" spc="-45" dirty="0">
                <a:solidFill>
                  <a:srgbClr val="171514"/>
                </a:solidFill>
                <a:latin typeface="Microsoft Sans Serif"/>
                <a:cs typeface="Microsoft Sans Serif"/>
              </a:rPr>
              <a:t> </a:t>
            </a:r>
            <a:r>
              <a:rPr sz="750" spc="25" dirty="0">
                <a:solidFill>
                  <a:srgbClr val="171514"/>
                </a:solidFill>
                <a:latin typeface="Microsoft Sans Serif"/>
                <a:cs typeface="Microsoft Sans Serif"/>
              </a:rPr>
              <a:t>de</a:t>
            </a:r>
            <a:endParaRPr sz="750" dirty="0">
              <a:latin typeface="Microsoft Sans Serif"/>
              <a:cs typeface="Microsoft Sans Serif"/>
            </a:endParaRPr>
          </a:p>
          <a:p>
            <a:pPr marL="165100" marR="568325">
              <a:lnSpc>
                <a:spcPts val="969"/>
              </a:lnSpc>
              <a:spcBef>
                <a:spcPts val="40"/>
              </a:spcBef>
            </a:pPr>
            <a:r>
              <a:rPr sz="550" spc="10" dirty="0">
                <a:solidFill>
                  <a:srgbClr val="171514"/>
                </a:solidFill>
                <a:latin typeface="Microsoft Sans Serif"/>
                <a:cs typeface="Microsoft Sans Serif"/>
              </a:rPr>
              <a:t>resistencia </a:t>
            </a:r>
            <a:r>
              <a:rPr sz="550" dirty="0">
                <a:solidFill>
                  <a:srgbClr val="171514"/>
                </a:solidFill>
                <a:latin typeface="Microsoft Sans Serif"/>
                <a:cs typeface="Microsoft Sans Serif"/>
              </a:rPr>
              <a:t>a </a:t>
            </a:r>
            <a:r>
              <a:rPr sz="550" spc="25" dirty="0" err="1">
                <a:solidFill>
                  <a:srgbClr val="171514"/>
                </a:solidFill>
                <a:latin typeface="Microsoft Sans Serif"/>
                <a:cs typeface="Microsoft Sans Serif"/>
              </a:rPr>
              <a:t>tierra</a:t>
            </a:r>
            <a:r>
              <a:rPr sz="550" spc="25" dirty="0">
                <a:solidFill>
                  <a:srgbClr val="171514"/>
                </a:solidFill>
                <a:latin typeface="Microsoft Sans Serif"/>
                <a:cs typeface="Microsoft Sans Serif"/>
              </a:rPr>
              <a:t> </a:t>
            </a:r>
            <a:r>
              <a:rPr sz="550" spc="5" dirty="0" smtClean="0">
                <a:solidFill>
                  <a:srgbClr val="171514"/>
                </a:solidFill>
                <a:latin typeface="Microsoft Sans Serif"/>
                <a:cs typeface="Microsoft Sans Serif"/>
              </a:rPr>
              <a:t>11</a:t>
            </a:r>
            <a:r>
              <a:rPr lang="es-ES" sz="550" spc="5" dirty="0" smtClean="0">
                <a:solidFill>
                  <a:srgbClr val="171514"/>
                </a:solidFill>
                <a:latin typeface="Microsoft Sans Serif"/>
                <a:cs typeface="Microsoft Sans Serif"/>
              </a:rPr>
              <a:t> </a:t>
            </a:r>
            <a:r>
              <a:rPr sz="550" spc="15" dirty="0" err="1" smtClean="0">
                <a:solidFill>
                  <a:srgbClr val="171514"/>
                </a:solidFill>
                <a:latin typeface="Microsoft Sans Serif"/>
                <a:cs typeface="Microsoft Sans Serif"/>
              </a:rPr>
              <a:t>resistividad</a:t>
            </a:r>
            <a:r>
              <a:rPr sz="550" spc="-25"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del</a:t>
            </a:r>
            <a:r>
              <a:rPr sz="550" spc="-20" dirty="0">
                <a:solidFill>
                  <a:srgbClr val="171514"/>
                </a:solidFill>
                <a:latin typeface="Microsoft Sans Serif"/>
                <a:cs typeface="Microsoft Sans Serif"/>
              </a:rPr>
              <a:t> </a:t>
            </a:r>
            <a:r>
              <a:rPr sz="550" spc="10" dirty="0">
                <a:solidFill>
                  <a:srgbClr val="171514"/>
                </a:solidFill>
                <a:latin typeface="Microsoft Sans Serif"/>
                <a:cs typeface="Microsoft Sans Serif"/>
              </a:rPr>
              <a:t>suelo</a:t>
            </a:r>
            <a:r>
              <a:rPr sz="550" spc="-20" dirty="0">
                <a:solidFill>
                  <a:srgbClr val="171514"/>
                </a:solidFill>
                <a:latin typeface="Microsoft Sans Serif"/>
                <a:cs typeface="Microsoft Sans Serif"/>
              </a:rPr>
              <a:t> </a:t>
            </a:r>
            <a:r>
              <a:rPr sz="550" spc="5" dirty="0">
                <a:solidFill>
                  <a:srgbClr val="171514"/>
                </a:solidFill>
                <a:latin typeface="Microsoft Sans Serif"/>
                <a:cs typeface="Microsoft Sans Serif"/>
              </a:rPr>
              <a:t>18</a:t>
            </a:r>
            <a:endParaRPr sz="550" dirty="0">
              <a:latin typeface="Microsoft Sans Serif"/>
              <a:cs typeface="Microsoft Sans Serif"/>
            </a:endParaRPr>
          </a:p>
          <a:p>
            <a:pPr marL="12700">
              <a:spcBef>
                <a:spcPts val="325"/>
              </a:spcBef>
            </a:pPr>
            <a:r>
              <a:rPr sz="450" spc="15" dirty="0">
                <a:solidFill>
                  <a:srgbClr val="171514"/>
                </a:solidFill>
                <a:latin typeface="Microsoft Sans Serif"/>
                <a:cs typeface="Microsoft Sans Serif"/>
              </a:rPr>
              <a:t>tamaños</a:t>
            </a:r>
            <a:r>
              <a:rPr sz="450" spc="-25" dirty="0">
                <a:solidFill>
                  <a:srgbClr val="171514"/>
                </a:solidFill>
                <a:latin typeface="Microsoft Sans Serif"/>
                <a:cs typeface="Microsoft Sans Serif"/>
              </a:rPr>
              <a:t> </a:t>
            </a:r>
            <a:r>
              <a:rPr sz="450" spc="15" dirty="0">
                <a:solidFill>
                  <a:srgbClr val="171514"/>
                </a:solidFill>
                <a:latin typeface="Microsoft Sans Serif"/>
                <a:cs typeface="Microsoft Sans Serif"/>
              </a:rPr>
              <a:t>de</a:t>
            </a:r>
            <a:r>
              <a:rPr sz="450" spc="-20" dirty="0">
                <a:solidFill>
                  <a:srgbClr val="171514"/>
                </a:solidFill>
                <a:latin typeface="Microsoft Sans Serif"/>
                <a:cs typeface="Microsoft Sans Serif"/>
              </a:rPr>
              <a:t> </a:t>
            </a:r>
            <a:r>
              <a:rPr sz="450" spc="15" dirty="0">
                <a:solidFill>
                  <a:srgbClr val="171514"/>
                </a:solidFill>
                <a:latin typeface="Microsoft Sans Serif"/>
                <a:cs typeface="Microsoft Sans Serif"/>
              </a:rPr>
              <a:t>malla</a:t>
            </a:r>
            <a:r>
              <a:rPr sz="450" spc="-20" dirty="0">
                <a:solidFill>
                  <a:srgbClr val="171514"/>
                </a:solidFill>
                <a:latin typeface="Microsoft Sans Serif"/>
                <a:cs typeface="Microsoft Sans Serif"/>
              </a:rPr>
              <a:t> </a:t>
            </a:r>
            <a:r>
              <a:rPr sz="450" spc="5" dirty="0">
                <a:solidFill>
                  <a:srgbClr val="171514"/>
                </a:solidFill>
                <a:latin typeface="Microsoft Sans Serif"/>
                <a:cs typeface="Microsoft Sans Serif"/>
              </a:rPr>
              <a:t>146</a:t>
            </a:r>
            <a:endParaRPr sz="450" dirty="0">
              <a:latin typeface="Microsoft Sans Serif"/>
              <a:cs typeface="Microsoft Sans Serif"/>
            </a:endParaRPr>
          </a:p>
          <a:p>
            <a:pPr marL="12700" marR="347345">
              <a:lnSpc>
                <a:spcPct val="134300"/>
              </a:lnSpc>
              <a:spcBef>
                <a:spcPts val="30"/>
              </a:spcBef>
            </a:pPr>
            <a:r>
              <a:rPr sz="600" spc="25" dirty="0">
                <a:solidFill>
                  <a:srgbClr val="171514"/>
                </a:solidFill>
                <a:latin typeface="Microsoft Sans Serif"/>
                <a:cs typeface="Microsoft Sans Serif"/>
              </a:rPr>
              <a:t>red</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terminación</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20" dirty="0" err="1">
                <a:solidFill>
                  <a:srgbClr val="171514"/>
                </a:solidFill>
                <a:latin typeface="Microsoft Sans Serif"/>
                <a:cs typeface="Microsoft Sans Serif"/>
              </a:rPr>
              <a:t>malla</a:t>
            </a:r>
            <a:r>
              <a:rPr sz="600" spc="-15"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146</a:t>
            </a:r>
            <a:r>
              <a:rPr lang="es-ES" sz="600" spc="5" dirty="0" smtClean="0">
                <a:solidFill>
                  <a:srgbClr val="171514"/>
                </a:solidFill>
                <a:latin typeface="Microsoft Sans Serif"/>
                <a:cs typeface="Microsoft Sans Serif"/>
              </a:rPr>
              <a:t> </a:t>
            </a:r>
            <a:r>
              <a:rPr sz="600" spc="20" dirty="0" err="1" smtClean="0">
                <a:solidFill>
                  <a:srgbClr val="171514"/>
                </a:solidFill>
                <a:latin typeface="Microsoft Sans Serif"/>
                <a:cs typeface="Microsoft Sans Serif"/>
              </a:rPr>
              <a:t>tensión</a:t>
            </a:r>
            <a:r>
              <a:rPr sz="600" spc="-10" dirty="0" smtClean="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5" dirty="0">
                <a:solidFill>
                  <a:srgbClr val="171514"/>
                </a:solidFill>
                <a:latin typeface="Microsoft Sans Serif"/>
                <a:cs typeface="Microsoft Sans Serif"/>
              </a:rPr>
              <a:t> </a:t>
            </a:r>
            <a:r>
              <a:rPr sz="600" spc="20" dirty="0">
                <a:solidFill>
                  <a:srgbClr val="171514"/>
                </a:solidFill>
                <a:latin typeface="Microsoft Sans Serif"/>
                <a:cs typeface="Microsoft Sans Serif"/>
              </a:rPr>
              <a:t>malla</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98</a:t>
            </a:r>
            <a:endParaRPr sz="600" dirty="0">
              <a:latin typeface="Microsoft Sans Serif"/>
              <a:cs typeface="Microsoft Sans Serif"/>
            </a:endParaRPr>
          </a:p>
          <a:p>
            <a:pPr marL="12700" marR="5080">
              <a:lnSpc>
                <a:spcPct val="134300"/>
              </a:lnSpc>
            </a:pPr>
            <a:r>
              <a:rPr sz="600" spc="20" dirty="0">
                <a:solidFill>
                  <a:srgbClr val="171514"/>
                </a:solidFill>
                <a:latin typeface="Microsoft Sans Serif"/>
                <a:cs typeface="Microsoft Sans Serif"/>
              </a:rPr>
              <a:t>energía</a:t>
            </a:r>
            <a:r>
              <a:rPr sz="600" spc="-15" dirty="0">
                <a:solidFill>
                  <a:srgbClr val="171514"/>
                </a:solidFill>
                <a:latin typeface="Microsoft Sans Serif"/>
                <a:cs typeface="Microsoft Sans Serif"/>
              </a:rPr>
              <a:t> </a:t>
            </a:r>
            <a:r>
              <a:rPr sz="600" spc="30" dirty="0">
                <a:solidFill>
                  <a:srgbClr val="171514"/>
                </a:solidFill>
                <a:latin typeface="Microsoft Sans Serif"/>
                <a:cs typeface="Microsoft Sans Serif"/>
              </a:rPr>
              <a:t>mínima</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ignición</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(MIE)</a:t>
            </a:r>
            <a:r>
              <a:rPr sz="600" spc="-10" dirty="0">
                <a:solidFill>
                  <a:srgbClr val="171514"/>
                </a:solidFill>
                <a:latin typeface="Microsoft Sans Serif"/>
                <a:cs typeface="Microsoft Sans Serif"/>
              </a:rPr>
              <a:t> </a:t>
            </a:r>
            <a:r>
              <a:rPr sz="600" spc="5" dirty="0">
                <a:solidFill>
                  <a:srgbClr val="171514"/>
                </a:solidFill>
                <a:latin typeface="Microsoft Sans Serif"/>
                <a:cs typeface="Microsoft Sans Serif"/>
              </a:rPr>
              <a:t>112,</a:t>
            </a:r>
            <a:r>
              <a:rPr sz="600" spc="-10"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115</a:t>
            </a:r>
            <a:r>
              <a:rPr lang="es-ES" sz="600" spc="5" dirty="0" smtClean="0">
                <a:solidFill>
                  <a:srgbClr val="171514"/>
                </a:solidFill>
                <a:latin typeface="Microsoft Sans Serif"/>
                <a:cs typeface="Microsoft Sans Serif"/>
              </a:rPr>
              <a:t> </a:t>
            </a:r>
            <a:r>
              <a:rPr sz="600" spc="25" dirty="0" err="1" smtClean="0">
                <a:solidFill>
                  <a:srgbClr val="171514"/>
                </a:solidFill>
                <a:latin typeface="Microsoft Sans Serif"/>
                <a:cs typeface="Microsoft Sans Serif"/>
              </a:rPr>
              <a:t>humedad</a:t>
            </a:r>
            <a:r>
              <a:rPr sz="600" spc="25" dirty="0">
                <a:solidFill>
                  <a:srgbClr val="171514"/>
                </a:solidFill>
                <a:latin typeface="Microsoft Sans Serif"/>
                <a:cs typeface="Microsoft Sans Serif"/>
              </a:rPr>
              <a:t>,</a:t>
            </a:r>
            <a:r>
              <a:rPr sz="600" spc="-10" dirty="0">
                <a:solidFill>
                  <a:srgbClr val="171514"/>
                </a:solidFill>
                <a:latin typeface="Microsoft Sans Serif"/>
                <a:cs typeface="Microsoft Sans Serif"/>
              </a:rPr>
              <a:t> </a:t>
            </a:r>
            <a:r>
              <a:rPr sz="600" spc="15" dirty="0">
                <a:solidFill>
                  <a:srgbClr val="171514"/>
                </a:solidFill>
                <a:latin typeface="Microsoft Sans Serif"/>
                <a:cs typeface="Microsoft Sans Serif"/>
              </a:rPr>
              <a:t>efecto</a:t>
            </a:r>
            <a:r>
              <a:rPr sz="600" spc="-10" dirty="0">
                <a:solidFill>
                  <a:srgbClr val="171514"/>
                </a:solidFill>
                <a:latin typeface="Microsoft Sans Serif"/>
                <a:cs typeface="Microsoft Sans Serif"/>
              </a:rPr>
              <a:t> </a:t>
            </a:r>
            <a:r>
              <a:rPr sz="600" spc="20" dirty="0">
                <a:solidFill>
                  <a:srgbClr val="171514"/>
                </a:solidFill>
                <a:latin typeface="Microsoft Sans Serif"/>
                <a:cs typeface="Microsoft Sans Serif"/>
              </a:rPr>
              <a:t>sobre</a:t>
            </a:r>
            <a:r>
              <a:rPr sz="600" spc="-5" dirty="0">
                <a:solidFill>
                  <a:srgbClr val="171514"/>
                </a:solidFill>
                <a:latin typeface="Microsoft Sans Serif"/>
                <a:cs typeface="Microsoft Sans Serif"/>
              </a:rPr>
              <a:t> </a:t>
            </a:r>
            <a:r>
              <a:rPr sz="600" spc="10" dirty="0">
                <a:solidFill>
                  <a:srgbClr val="171514"/>
                </a:solidFill>
                <a:latin typeface="Microsoft Sans Serif"/>
                <a:cs typeface="Microsoft Sans Serif"/>
              </a:rPr>
              <a:t>la</a:t>
            </a:r>
            <a:r>
              <a:rPr sz="600" spc="-10" dirty="0">
                <a:solidFill>
                  <a:srgbClr val="171514"/>
                </a:solidFill>
                <a:latin typeface="Microsoft Sans Serif"/>
                <a:cs typeface="Microsoft Sans Serif"/>
              </a:rPr>
              <a:t> </a:t>
            </a:r>
            <a:r>
              <a:rPr sz="600" spc="15" dirty="0">
                <a:solidFill>
                  <a:srgbClr val="171514"/>
                </a:solidFill>
                <a:latin typeface="Microsoft Sans Serif"/>
                <a:cs typeface="Microsoft Sans Serif"/>
              </a:rPr>
              <a:t>resistividad</a:t>
            </a:r>
            <a:r>
              <a:rPr sz="600" spc="-5" dirty="0">
                <a:solidFill>
                  <a:srgbClr val="171514"/>
                </a:solidFill>
                <a:latin typeface="Microsoft Sans Serif"/>
                <a:cs typeface="Microsoft Sans Serif"/>
              </a:rPr>
              <a:t> </a:t>
            </a:r>
            <a:r>
              <a:rPr sz="600" spc="5" dirty="0">
                <a:solidFill>
                  <a:srgbClr val="171514"/>
                </a:solidFill>
                <a:latin typeface="Microsoft Sans Serif"/>
                <a:cs typeface="Microsoft Sans Serif"/>
              </a:rPr>
              <a:t>17</a:t>
            </a:r>
            <a:endParaRPr sz="600" dirty="0">
              <a:latin typeface="Microsoft Sans Serif"/>
              <a:cs typeface="Microsoft Sans Serif"/>
            </a:endParaRPr>
          </a:p>
        </p:txBody>
      </p:sp>
      <p:sp>
        <p:nvSpPr>
          <p:cNvPr id="13" name="object 13"/>
          <p:cNvSpPr txBox="1"/>
          <p:nvPr/>
        </p:nvSpPr>
        <p:spPr>
          <a:xfrm>
            <a:off x="7554595" y="5752896"/>
            <a:ext cx="1287780" cy="2060178"/>
          </a:xfrm>
          <a:prstGeom prst="rect">
            <a:avLst/>
          </a:prstGeom>
        </p:spPr>
        <p:txBody>
          <a:bodyPr vert="horz" wrap="square" lIns="0" tIns="59054" rIns="0" bIns="0" rtlCol="0">
            <a:spAutoFit/>
          </a:bodyPr>
          <a:lstStyle/>
          <a:p>
            <a:pPr marL="12700">
              <a:spcBef>
                <a:spcPts val="464"/>
              </a:spcBef>
            </a:pPr>
            <a:r>
              <a:rPr sz="750" spc="-65" dirty="0">
                <a:solidFill>
                  <a:srgbClr val="171514"/>
                </a:solidFill>
                <a:latin typeface="Microsoft Sans Serif"/>
                <a:cs typeface="Microsoft Sans Serif"/>
              </a:rPr>
              <a:t>SELV</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79</a:t>
            </a:r>
            <a:endParaRPr sz="750" dirty="0">
              <a:latin typeface="Microsoft Sans Serif"/>
              <a:cs typeface="Microsoft Sans Serif"/>
            </a:endParaRPr>
          </a:p>
          <a:p>
            <a:pPr marL="12700">
              <a:spcBef>
                <a:spcPts val="265"/>
              </a:spcBef>
            </a:pPr>
            <a:r>
              <a:rPr sz="550" spc="10" dirty="0">
                <a:solidFill>
                  <a:srgbClr val="171514"/>
                </a:solidFill>
                <a:latin typeface="Microsoft Sans Serif"/>
                <a:cs typeface="Microsoft Sans Serif"/>
              </a:rPr>
              <a:t>distancia</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separación</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150,</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152</a:t>
            </a:r>
            <a:endParaRPr sz="550" dirty="0">
              <a:latin typeface="Microsoft Sans Serif"/>
              <a:cs typeface="Microsoft Sans Serif"/>
            </a:endParaRPr>
          </a:p>
          <a:p>
            <a:pPr marL="12700">
              <a:spcBef>
                <a:spcPts val="305"/>
              </a:spcBef>
            </a:pPr>
            <a:r>
              <a:rPr sz="550" spc="20" dirty="0">
                <a:solidFill>
                  <a:srgbClr val="171514"/>
                </a:solidFill>
                <a:latin typeface="Microsoft Sans Serif"/>
                <a:cs typeface="Microsoft Sans Serif"/>
              </a:rPr>
              <a:t>tapajuntas</a:t>
            </a:r>
            <a:r>
              <a:rPr sz="550" spc="-25" dirty="0">
                <a:solidFill>
                  <a:srgbClr val="171514"/>
                </a:solidFill>
                <a:latin typeface="Microsoft Sans Serif"/>
                <a:cs typeface="Microsoft Sans Serif"/>
              </a:rPr>
              <a:t> </a:t>
            </a:r>
            <a:r>
              <a:rPr sz="550" spc="15" dirty="0">
                <a:solidFill>
                  <a:srgbClr val="171514"/>
                </a:solidFill>
                <a:latin typeface="Microsoft Sans Serif"/>
                <a:cs typeface="Microsoft Sans Serif"/>
              </a:rPr>
              <a:t>lateral</a:t>
            </a:r>
            <a:r>
              <a:rPr sz="550" spc="-20" dirty="0">
                <a:solidFill>
                  <a:srgbClr val="171514"/>
                </a:solidFill>
                <a:latin typeface="Microsoft Sans Serif"/>
                <a:cs typeface="Microsoft Sans Serif"/>
              </a:rPr>
              <a:t> </a:t>
            </a:r>
            <a:r>
              <a:rPr sz="550" spc="5" dirty="0">
                <a:solidFill>
                  <a:srgbClr val="171514"/>
                </a:solidFill>
                <a:latin typeface="Microsoft Sans Serif"/>
                <a:cs typeface="Microsoft Sans Serif"/>
              </a:rPr>
              <a:t>150</a:t>
            </a:r>
            <a:endParaRPr sz="550" dirty="0">
              <a:latin typeface="Microsoft Sans Serif"/>
              <a:cs typeface="Microsoft Sans Serif"/>
            </a:endParaRPr>
          </a:p>
          <a:p>
            <a:pPr marL="12700" marR="339725">
              <a:lnSpc>
                <a:spcPts val="969"/>
              </a:lnSpc>
              <a:spcBef>
                <a:spcPts val="85"/>
              </a:spcBef>
            </a:pPr>
            <a:r>
              <a:rPr sz="500" spc="10" dirty="0">
                <a:solidFill>
                  <a:srgbClr val="171514"/>
                </a:solidFill>
                <a:latin typeface="Microsoft Sans Serif"/>
                <a:cs typeface="Microsoft Sans Serif"/>
              </a:rPr>
              <a:t>resistividad</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del</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suelo</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16,</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17,</a:t>
            </a:r>
            <a:r>
              <a:rPr sz="500" spc="-5" dirty="0">
                <a:solidFill>
                  <a:srgbClr val="171514"/>
                </a:solidFill>
                <a:latin typeface="Microsoft Sans Serif"/>
                <a:cs typeface="Microsoft Sans Serif"/>
              </a:rPr>
              <a:t> </a:t>
            </a:r>
            <a:r>
              <a:rPr sz="500" spc="5" dirty="0" smtClean="0">
                <a:solidFill>
                  <a:srgbClr val="171514"/>
                </a:solidFill>
                <a:latin typeface="Microsoft Sans Serif"/>
                <a:cs typeface="Microsoft Sans Serif"/>
              </a:rPr>
              <a:t>47</a:t>
            </a:r>
            <a:r>
              <a:rPr lang="es-ES" sz="500" spc="5" dirty="0" smtClean="0">
                <a:solidFill>
                  <a:srgbClr val="171514"/>
                </a:solidFill>
                <a:latin typeface="Microsoft Sans Serif"/>
                <a:cs typeface="Microsoft Sans Serif"/>
              </a:rPr>
              <a:t> </a:t>
            </a:r>
            <a:r>
              <a:rPr sz="500" spc="25" dirty="0" err="1" smtClean="0">
                <a:solidFill>
                  <a:srgbClr val="171514"/>
                </a:solidFill>
                <a:latin typeface="Microsoft Sans Serif"/>
                <a:cs typeface="Microsoft Sans Serif"/>
              </a:rPr>
              <a:t>tratamiento</a:t>
            </a:r>
            <a:r>
              <a:rPr sz="500" spc="25"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del </a:t>
            </a:r>
            <a:r>
              <a:rPr sz="500" spc="10" dirty="0" err="1">
                <a:solidFill>
                  <a:srgbClr val="171514"/>
                </a:solidFill>
                <a:latin typeface="Microsoft Sans Serif"/>
                <a:cs typeface="Microsoft Sans Serif"/>
              </a:rPr>
              <a:t>suelo</a:t>
            </a:r>
            <a:r>
              <a:rPr sz="500" spc="10" dirty="0">
                <a:solidFill>
                  <a:srgbClr val="171514"/>
                </a:solidFill>
                <a:latin typeface="Microsoft Sans Serif"/>
                <a:cs typeface="Microsoft Sans Serif"/>
              </a:rPr>
              <a:t> </a:t>
            </a:r>
            <a:r>
              <a:rPr sz="500" spc="20" dirty="0" smtClean="0">
                <a:solidFill>
                  <a:srgbClr val="171514"/>
                </a:solidFill>
                <a:latin typeface="Microsoft Sans Serif"/>
                <a:cs typeface="Microsoft Sans Serif"/>
              </a:rPr>
              <a:t>47ff</a:t>
            </a:r>
            <a:r>
              <a:rPr lang="es-ES" sz="500" spc="20" dirty="0" smtClean="0">
                <a:solidFill>
                  <a:srgbClr val="171514"/>
                </a:solidFill>
                <a:latin typeface="Microsoft Sans Serif"/>
                <a:cs typeface="Microsoft Sans Serif"/>
              </a:rPr>
              <a:t> </a:t>
            </a:r>
            <a:r>
              <a:rPr sz="500" spc="15" dirty="0" err="1" smtClean="0">
                <a:solidFill>
                  <a:srgbClr val="171514"/>
                </a:solidFill>
                <a:latin typeface="Microsoft Sans Serif"/>
                <a:cs typeface="Microsoft Sans Serif"/>
              </a:rPr>
              <a:t>cuadrado</a:t>
            </a:r>
            <a:r>
              <a:rPr sz="500" spc="-10"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sólido</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27</a:t>
            </a:r>
            <a:endParaRPr sz="500" dirty="0">
              <a:latin typeface="Microsoft Sans Serif"/>
              <a:cs typeface="Microsoft Sans Serif"/>
            </a:endParaRPr>
          </a:p>
          <a:p>
            <a:pPr marL="12700">
              <a:spcBef>
                <a:spcPts val="215"/>
              </a:spcBef>
            </a:pPr>
            <a:r>
              <a:rPr sz="550" spc="10" dirty="0">
                <a:solidFill>
                  <a:srgbClr val="171514"/>
                </a:solidFill>
                <a:latin typeface="Microsoft Sans Serif"/>
                <a:cs typeface="Microsoft Sans Serif"/>
              </a:rPr>
              <a:t>descarga</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spc="10" dirty="0">
                <a:solidFill>
                  <a:srgbClr val="171514"/>
                </a:solidFill>
                <a:latin typeface="Microsoft Sans Serif"/>
                <a:cs typeface="Microsoft Sans Serif"/>
              </a:rPr>
              <a:t>chispa</a:t>
            </a:r>
            <a:r>
              <a:rPr sz="550" spc="-20" dirty="0">
                <a:solidFill>
                  <a:srgbClr val="171514"/>
                </a:solidFill>
                <a:latin typeface="Microsoft Sans Serif"/>
                <a:cs typeface="Microsoft Sans Serif"/>
              </a:rPr>
              <a:t> </a:t>
            </a:r>
            <a:r>
              <a:rPr sz="550" spc="5" dirty="0">
                <a:solidFill>
                  <a:srgbClr val="171514"/>
                </a:solidFill>
                <a:latin typeface="Microsoft Sans Serif"/>
                <a:cs typeface="Microsoft Sans Serif"/>
              </a:rPr>
              <a:t>123</a:t>
            </a:r>
            <a:endParaRPr sz="550" dirty="0">
              <a:latin typeface="Microsoft Sans Serif"/>
              <a:cs typeface="Microsoft Sans Serif"/>
            </a:endParaRPr>
          </a:p>
          <a:p>
            <a:pPr marL="12700">
              <a:spcBef>
                <a:spcPts val="110"/>
              </a:spcBef>
            </a:pPr>
            <a:r>
              <a:rPr sz="750" spc="15" dirty="0">
                <a:solidFill>
                  <a:srgbClr val="171514"/>
                </a:solidFill>
                <a:latin typeface="Microsoft Sans Serif"/>
                <a:cs typeface="Microsoft Sans Serif"/>
              </a:rPr>
              <a:t>pilas</a:t>
            </a:r>
            <a:r>
              <a:rPr sz="750" spc="-50" dirty="0">
                <a:solidFill>
                  <a:srgbClr val="171514"/>
                </a:solidFill>
                <a:latin typeface="Microsoft Sans Serif"/>
                <a:cs typeface="Microsoft Sans Serif"/>
              </a:rPr>
              <a:t> </a:t>
            </a:r>
            <a:r>
              <a:rPr sz="750" spc="10" dirty="0">
                <a:solidFill>
                  <a:srgbClr val="171514"/>
                </a:solidFill>
                <a:latin typeface="Microsoft Sans Serif"/>
                <a:cs typeface="Microsoft Sans Serif"/>
              </a:rPr>
              <a:t>157</a:t>
            </a:r>
            <a:endParaRPr sz="750" dirty="0">
              <a:latin typeface="Microsoft Sans Serif"/>
              <a:cs typeface="Microsoft Sans Serif"/>
            </a:endParaRPr>
          </a:p>
          <a:p>
            <a:pPr marL="12700">
              <a:spcBef>
                <a:spcPts val="265"/>
              </a:spcBef>
            </a:pPr>
            <a:r>
              <a:rPr sz="550" spc="-5" dirty="0">
                <a:solidFill>
                  <a:srgbClr val="171514"/>
                </a:solidFill>
                <a:latin typeface="Microsoft Sans Serif"/>
                <a:cs typeface="Microsoft Sans Serif"/>
              </a:rPr>
              <a:t>Pisos</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conductores</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estática</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130,</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131</a:t>
            </a:r>
            <a:endParaRPr sz="550" dirty="0">
              <a:latin typeface="Microsoft Sans Serif"/>
              <a:cs typeface="Microsoft Sans Serif"/>
            </a:endParaRPr>
          </a:p>
          <a:p>
            <a:pPr marL="12700">
              <a:spcBef>
                <a:spcPts val="309"/>
              </a:spcBef>
            </a:pPr>
            <a:r>
              <a:rPr sz="550" spc="-5" dirty="0">
                <a:solidFill>
                  <a:srgbClr val="171514"/>
                </a:solidFill>
                <a:latin typeface="Microsoft Sans Serif"/>
                <a:cs typeface="Microsoft Sans Serif"/>
              </a:rPr>
              <a:t>Pisos</a:t>
            </a:r>
            <a:r>
              <a:rPr sz="550" spc="-15" dirty="0">
                <a:solidFill>
                  <a:srgbClr val="171514"/>
                </a:solidFill>
                <a:latin typeface="Microsoft Sans Serif"/>
                <a:cs typeface="Microsoft Sans Serif"/>
              </a:rPr>
              <a:t> </a:t>
            </a:r>
            <a:r>
              <a:rPr sz="550" spc="15" dirty="0">
                <a:solidFill>
                  <a:srgbClr val="171514"/>
                </a:solidFill>
                <a:latin typeface="Microsoft Sans Serif"/>
                <a:cs typeface="Microsoft Sans Serif"/>
              </a:rPr>
              <a:t>disipadores</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0" dirty="0">
                <a:solidFill>
                  <a:srgbClr val="171514"/>
                </a:solidFill>
                <a:latin typeface="Microsoft Sans Serif"/>
                <a:cs typeface="Microsoft Sans Serif"/>
              </a:rPr>
              <a:t> </a:t>
            </a:r>
            <a:r>
              <a:rPr sz="550" spc="10" dirty="0">
                <a:solidFill>
                  <a:srgbClr val="171514"/>
                </a:solidFill>
                <a:latin typeface="Microsoft Sans Serif"/>
                <a:cs typeface="Microsoft Sans Serif"/>
              </a:rPr>
              <a:t>estática</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130,</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131</a:t>
            </a:r>
            <a:endParaRPr sz="550" dirty="0">
              <a:latin typeface="Microsoft Sans Serif"/>
              <a:cs typeface="Microsoft Sans Serif"/>
            </a:endParaRPr>
          </a:p>
          <a:p>
            <a:pPr marL="12700">
              <a:spcBef>
                <a:spcPts val="305"/>
              </a:spcBef>
            </a:pPr>
            <a:r>
              <a:rPr sz="550" spc="10" dirty="0">
                <a:solidFill>
                  <a:srgbClr val="171514"/>
                </a:solidFill>
                <a:latin typeface="Microsoft Sans Serif"/>
                <a:cs typeface="Microsoft Sans Serif"/>
              </a:rPr>
              <a:t>Voltaje</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0" dirty="0">
                <a:solidFill>
                  <a:srgbClr val="171514"/>
                </a:solidFill>
                <a:latin typeface="Microsoft Sans Serif"/>
                <a:cs typeface="Microsoft Sans Serif"/>
              </a:rPr>
              <a:t>paso</a:t>
            </a:r>
            <a:r>
              <a:rPr sz="550" spc="-10" dirty="0">
                <a:solidFill>
                  <a:srgbClr val="171514"/>
                </a:solidFill>
                <a:latin typeface="Microsoft Sans Serif"/>
                <a:cs typeface="Microsoft Sans Serif"/>
              </a:rPr>
              <a:t> </a:t>
            </a:r>
            <a:r>
              <a:rPr sz="550" dirty="0">
                <a:solidFill>
                  <a:srgbClr val="171514"/>
                </a:solidFill>
                <a:latin typeface="Microsoft Sans Serif"/>
                <a:cs typeface="Microsoft Sans Serif"/>
              </a:rPr>
              <a:t>11,</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35,</a:t>
            </a:r>
            <a:r>
              <a:rPr sz="550" spc="-10" dirty="0">
                <a:solidFill>
                  <a:srgbClr val="171514"/>
                </a:solidFill>
                <a:latin typeface="Microsoft Sans Serif"/>
                <a:cs typeface="Microsoft Sans Serif"/>
              </a:rPr>
              <a:t> </a:t>
            </a:r>
            <a:r>
              <a:rPr sz="550" dirty="0">
                <a:solidFill>
                  <a:srgbClr val="171514"/>
                </a:solidFill>
                <a:latin typeface="Microsoft Sans Serif"/>
                <a:cs typeface="Microsoft Sans Serif"/>
              </a:rPr>
              <a:t>76,</a:t>
            </a:r>
            <a:r>
              <a:rPr sz="550" spc="-5" dirty="0">
                <a:solidFill>
                  <a:srgbClr val="171514"/>
                </a:solidFill>
                <a:latin typeface="Microsoft Sans Serif"/>
                <a:cs typeface="Microsoft Sans Serif"/>
              </a:rPr>
              <a:t> </a:t>
            </a:r>
            <a:r>
              <a:rPr sz="550" dirty="0">
                <a:solidFill>
                  <a:srgbClr val="171514"/>
                </a:solidFill>
                <a:latin typeface="Microsoft Sans Serif"/>
                <a:cs typeface="Microsoft Sans Serif"/>
              </a:rPr>
              <a:t>98,</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150</a:t>
            </a:r>
            <a:endParaRPr sz="550" dirty="0">
              <a:latin typeface="Microsoft Sans Serif"/>
              <a:cs typeface="Microsoft Sans Serif"/>
            </a:endParaRPr>
          </a:p>
          <a:p>
            <a:pPr marL="12700">
              <a:spcBef>
                <a:spcPts val="305"/>
              </a:spcBef>
            </a:pPr>
            <a:r>
              <a:rPr sz="550" spc="15" dirty="0">
                <a:solidFill>
                  <a:srgbClr val="171514"/>
                </a:solidFill>
                <a:latin typeface="Microsoft Sans Serif"/>
                <a:cs typeface="Microsoft Sans Serif"/>
              </a:rPr>
              <a:t>Fórmula</a:t>
            </a:r>
            <a:r>
              <a:rPr sz="550" spc="-25" dirty="0">
                <a:solidFill>
                  <a:srgbClr val="171514"/>
                </a:solidFill>
                <a:latin typeface="Microsoft Sans Serif"/>
                <a:cs typeface="Microsoft Sans Serif"/>
              </a:rPr>
              <a:t> </a:t>
            </a:r>
            <a:r>
              <a:rPr sz="550" dirty="0">
                <a:solidFill>
                  <a:srgbClr val="171514"/>
                </a:solidFill>
                <a:latin typeface="Microsoft Sans Serif"/>
                <a:cs typeface="Microsoft Sans Serif"/>
              </a:rPr>
              <a:t>Sverak</a:t>
            </a:r>
            <a:r>
              <a:rPr sz="550" spc="-25" dirty="0">
                <a:solidFill>
                  <a:srgbClr val="171514"/>
                </a:solidFill>
                <a:latin typeface="Microsoft Sans Serif"/>
                <a:cs typeface="Microsoft Sans Serif"/>
              </a:rPr>
              <a:t> </a:t>
            </a:r>
            <a:r>
              <a:rPr sz="550" spc="5" dirty="0">
                <a:solidFill>
                  <a:srgbClr val="171514"/>
                </a:solidFill>
                <a:latin typeface="Microsoft Sans Serif"/>
                <a:cs typeface="Microsoft Sans Serif"/>
              </a:rPr>
              <a:t>95</a:t>
            </a:r>
            <a:endParaRPr sz="550" dirty="0">
              <a:latin typeface="Microsoft Sans Serif"/>
              <a:cs typeface="Microsoft Sans Serif"/>
            </a:endParaRPr>
          </a:p>
          <a:p>
            <a:pPr marL="12700" marR="111125" algn="just">
              <a:lnSpc>
                <a:spcPts val="969"/>
              </a:lnSpc>
              <a:spcBef>
                <a:spcPts val="85"/>
              </a:spcBef>
            </a:pPr>
            <a:r>
              <a:rPr sz="500" spc="10" dirty="0">
                <a:solidFill>
                  <a:srgbClr val="171514"/>
                </a:solidFill>
                <a:latin typeface="Microsoft Sans Serif"/>
                <a:cs typeface="Microsoft Sans Serif"/>
              </a:rPr>
              <a:t>distancia</a:t>
            </a:r>
            <a:r>
              <a:rPr sz="500" spc="-10" dirty="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10" dirty="0">
                <a:solidFill>
                  <a:srgbClr val="171514"/>
                </a:solidFill>
                <a:latin typeface="Microsoft Sans Serif"/>
                <a:cs typeface="Microsoft Sans Serif"/>
              </a:rPr>
              <a:t> </a:t>
            </a:r>
            <a:r>
              <a:rPr sz="500" spc="20" dirty="0">
                <a:solidFill>
                  <a:srgbClr val="171514"/>
                </a:solidFill>
                <a:latin typeface="Microsoft Sans Serif"/>
                <a:cs typeface="Microsoft Sans Serif"/>
              </a:rPr>
              <a:t>impacto</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145,</a:t>
            </a:r>
            <a:r>
              <a:rPr sz="500" spc="-10" dirty="0">
                <a:solidFill>
                  <a:srgbClr val="171514"/>
                </a:solidFill>
                <a:latin typeface="Microsoft Sans Serif"/>
                <a:cs typeface="Microsoft Sans Serif"/>
              </a:rPr>
              <a:t> </a:t>
            </a:r>
            <a:r>
              <a:rPr sz="500" spc="5" dirty="0">
                <a:solidFill>
                  <a:srgbClr val="171514"/>
                </a:solidFill>
                <a:latin typeface="Microsoft Sans Serif"/>
                <a:cs typeface="Microsoft Sans Serif"/>
              </a:rPr>
              <a:t>153</a:t>
            </a:r>
            <a:r>
              <a:rPr sz="500" spc="-10" dirty="0">
                <a:solidFill>
                  <a:srgbClr val="171514"/>
                </a:solidFill>
                <a:latin typeface="Microsoft Sans Serif"/>
                <a:cs typeface="Microsoft Sans Serif"/>
              </a:rPr>
              <a:t> </a:t>
            </a:r>
            <a:r>
              <a:rPr sz="500" spc="15" dirty="0" err="1">
                <a:solidFill>
                  <a:srgbClr val="171514"/>
                </a:solidFill>
                <a:latin typeface="Microsoft Sans Serif"/>
                <a:cs typeface="Microsoft Sans Serif"/>
              </a:rPr>
              <a:t>puesta</a:t>
            </a:r>
            <a:r>
              <a:rPr sz="500" spc="-5" dirty="0">
                <a:solidFill>
                  <a:srgbClr val="171514"/>
                </a:solidFill>
                <a:latin typeface="Microsoft Sans Serif"/>
                <a:cs typeface="Microsoft Sans Serif"/>
              </a:rPr>
              <a:t> </a:t>
            </a:r>
            <a:r>
              <a:rPr sz="500" dirty="0" smtClean="0">
                <a:solidFill>
                  <a:srgbClr val="171514"/>
                </a:solidFill>
                <a:latin typeface="Microsoft Sans Serif"/>
                <a:cs typeface="Microsoft Sans Serif"/>
              </a:rPr>
              <a:t>a</a:t>
            </a:r>
            <a:r>
              <a:rPr lang="es-ES" sz="500" dirty="0" smtClean="0">
                <a:solidFill>
                  <a:srgbClr val="171514"/>
                </a:solidFill>
                <a:latin typeface="Microsoft Sans Serif"/>
                <a:cs typeface="Microsoft Sans Serif"/>
              </a:rPr>
              <a:t> </a:t>
            </a:r>
            <a:r>
              <a:rPr sz="500" spc="20" dirty="0" err="1" smtClean="0">
                <a:solidFill>
                  <a:srgbClr val="171514"/>
                </a:solidFill>
                <a:latin typeface="Microsoft Sans Serif"/>
                <a:cs typeface="Microsoft Sans Serif"/>
              </a:rPr>
              <a:t>tierra</a:t>
            </a:r>
            <a:r>
              <a:rPr sz="500" spc="-5" dirty="0" smtClean="0">
                <a:solidFill>
                  <a:srgbClr val="171514"/>
                </a:solidFill>
                <a:latin typeface="Microsoft Sans Serif"/>
                <a:cs typeface="Microsoft Sans Serif"/>
              </a:rPr>
              <a:t> </a:t>
            </a:r>
            <a:r>
              <a:rPr sz="500" spc="15" dirty="0">
                <a:solidFill>
                  <a:srgbClr val="171514"/>
                </a:solidFill>
                <a:latin typeface="Microsoft Sans Serif"/>
                <a:cs typeface="Microsoft Sans Serif"/>
              </a:rPr>
              <a:t>de</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la</a:t>
            </a:r>
            <a:r>
              <a:rPr sz="500" spc="-5" dirty="0">
                <a:solidFill>
                  <a:srgbClr val="171514"/>
                </a:solidFill>
                <a:latin typeface="Microsoft Sans Serif"/>
                <a:cs typeface="Microsoft Sans Serif"/>
              </a:rPr>
              <a:t> </a:t>
            </a:r>
            <a:r>
              <a:rPr sz="500" spc="10" dirty="0">
                <a:solidFill>
                  <a:srgbClr val="171514"/>
                </a:solidFill>
                <a:latin typeface="Microsoft Sans Serif"/>
                <a:cs typeface="Microsoft Sans Serif"/>
              </a:rPr>
              <a:t>subestación</a:t>
            </a:r>
            <a:r>
              <a:rPr sz="500" spc="-5" dirty="0">
                <a:solidFill>
                  <a:srgbClr val="171514"/>
                </a:solidFill>
                <a:latin typeface="Microsoft Sans Serif"/>
                <a:cs typeface="Microsoft Sans Serif"/>
              </a:rPr>
              <a:t> </a:t>
            </a:r>
            <a:r>
              <a:rPr sz="500" dirty="0">
                <a:solidFill>
                  <a:srgbClr val="171514"/>
                </a:solidFill>
                <a:latin typeface="Microsoft Sans Serif"/>
                <a:cs typeface="Microsoft Sans Serif"/>
              </a:rPr>
              <a:t>74, </a:t>
            </a:r>
            <a:r>
              <a:rPr sz="500" spc="20" dirty="0">
                <a:solidFill>
                  <a:srgbClr val="171514"/>
                </a:solidFill>
                <a:latin typeface="Microsoft Sans Serif"/>
                <a:cs typeface="Microsoft Sans Serif"/>
              </a:rPr>
              <a:t>93ff</a:t>
            </a:r>
            <a:r>
              <a:rPr sz="500" spc="-5" dirty="0">
                <a:solidFill>
                  <a:srgbClr val="171514"/>
                </a:solidFill>
                <a:latin typeface="Microsoft Sans Serif"/>
                <a:cs typeface="Microsoft Sans Serif"/>
              </a:rPr>
              <a:t> </a:t>
            </a:r>
            <a:r>
              <a:rPr sz="500" spc="5" dirty="0" err="1" smtClean="0">
                <a:solidFill>
                  <a:srgbClr val="171514"/>
                </a:solidFill>
                <a:latin typeface="Microsoft Sans Serif"/>
                <a:cs typeface="Microsoft Sans Serif"/>
              </a:rPr>
              <a:t>cargas</a:t>
            </a:r>
            <a:r>
              <a:rPr lang="es-ES" sz="500" spc="5" dirty="0" smtClean="0">
                <a:solidFill>
                  <a:srgbClr val="171514"/>
                </a:solidFill>
                <a:latin typeface="Microsoft Sans Serif"/>
                <a:cs typeface="Microsoft Sans Serif"/>
              </a:rPr>
              <a:t> </a:t>
            </a:r>
            <a:r>
              <a:rPr sz="500" spc="10" dirty="0" err="1" smtClean="0">
                <a:solidFill>
                  <a:srgbClr val="171514"/>
                </a:solidFill>
                <a:latin typeface="Microsoft Sans Serif"/>
                <a:cs typeface="Microsoft Sans Serif"/>
              </a:rPr>
              <a:t>superficiales</a:t>
            </a:r>
            <a:r>
              <a:rPr sz="500" spc="-10" dirty="0" smtClean="0">
                <a:solidFill>
                  <a:srgbClr val="171514"/>
                </a:solidFill>
                <a:latin typeface="Microsoft Sans Serif"/>
                <a:cs typeface="Microsoft Sans Serif"/>
              </a:rPr>
              <a:t> </a:t>
            </a:r>
            <a:r>
              <a:rPr sz="500" spc="5" dirty="0">
                <a:solidFill>
                  <a:srgbClr val="171514"/>
                </a:solidFill>
                <a:latin typeface="Microsoft Sans Serif"/>
                <a:cs typeface="Microsoft Sans Serif"/>
              </a:rPr>
              <a:t>115</a:t>
            </a:r>
            <a:endParaRPr sz="500" dirty="0">
              <a:latin typeface="Microsoft Sans Serif"/>
              <a:cs typeface="Microsoft Sans Serif"/>
            </a:endParaRPr>
          </a:p>
          <a:p>
            <a:pPr marL="12700">
              <a:spcBef>
                <a:spcPts val="114"/>
              </a:spcBef>
            </a:pPr>
            <a:r>
              <a:rPr sz="650" spc="15" dirty="0">
                <a:solidFill>
                  <a:srgbClr val="171514"/>
                </a:solidFill>
                <a:latin typeface="Microsoft Sans Serif"/>
                <a:cs typeface="Microsoft Sans Serif"/>
              </a:rPr>
              <a:t>carga</a:t>
            </a:r>
            <a:r>
              <a:rPr sz="650" spc="-15" dirty="0">
                <a:solidFill>
                  <a:srgbClr val="171514"/>
                </a:solidFill>
                <a:latin typeface="Microsoft Sans Serif"/>
                <a:cs typeface="Microsoft Sans Serif"/>
              </a:rPr>
              <a:t> </a:t>
            </a:r>
            <a:r>
              <a:rPr sz="650" spc="15" dirty="0">
                <a:solidFill>
                  <a:srgbClr val="171514"/>
                </a:solidFill>
                <a:latin typeface="Microsoft Sans Serif"/>
                <a:cs typeface="Microsoft Sans Serif"/>
              </a:rPr>
              <a:t>superficial</a:t>
            </a:r>
            <a:r>
              <a:rPr sz="650" spc="-15" dirty="0">
                <a:solidFill>
                  <a:srgbClr val="171514"/>
                </a:solidFill>
                <a:latin typeface="Microsoft Sans Serif"/>
                <a:cs typeface="Microsoft Sans Serif"/>
              </a:rPr>
              <a:t> </a:t>
            </a:r>
            <a:r>
              <a:rPr sz="650" spc="20" dirty="0">
                <a:solidFill>
                  <a:srgbClr val="171514"/>
                </a:solidFill>
                <a:latin typeface="Microsoft Sans Serif"/>
                <a:cs typeface="Microsoft Sans Serif"/>
              </a:rPr>
              <a:t>115ff</a:t>
            </a:r>
            <a:endParaRPr sz="650" dirty="0">
              <a:latin typeface="Microsoft Sans Serif"/>
              <a:cs typeface="Microsoft Sans Serif"/>
            </a:endParaRPr>
          </a:p>
        </p:txBody>
      </p:sp>
      <p:sp>
        <p:nvSpPr>
          <p:cNvPr id="14" name="object 14"/>
          <p:cNvSpPr txBox="1"/>
          <p:nvPr/>
        </p:nvSpPr>
        <p:spPr>
          <a:xfrm>
            <a:off x="5337175" y="7013750"/>
            <a:ext cx="913130" cy="260328"/>
          </a:xfrm>
          <a:prstGeom prst="rect">
            <a:avLst/>
          </a:prstGeom>
        </p:spPr>
        <p:txBody>
          <a:bodyPr vert="horz" wrap="square" lIns="0" tIns="12700" rIns="0" bIns="0" rtlCol="0">
            <a:spAutoFit/>
          </a:bodyPr>
          <a:lstStyle/>
          <a:p>
            <a:pPr marL="12700" marR="5080">
              <a:lnSpc>
                <a:spcPct val="134300"/>
              </a:lnSpc>
              <a:spcBef>
                <a:spcPts val="100"/>
              </a:spcBef>
            </a:pPr>
            <a:r>
              <a:rPr sz="600" spc="25" dirty="0">
                <a:solidFill>
                  <a:srgbClr val="171514"/>
                </a:solidFill>
                <a:latin typeface="Microsoft Sans Serif"/>
                <a:cs typeface="Microsoft Sans Serif"/>
              </a:rPr>
              <a:t>conductor </a:t>
            </a:r>
            <a:r>
              <a:rPr sz="600" spc="30" dirty="0">
                <a:solidFill>
                  <a:srgbClr val="171514"/>
                </a:solidFill>
                <a:latin typeface="Microsoft Sans Serif"/>
                <a:cs typeface="Microsoft Sans Serif"/>
              </a:rPr>
              <a:t>neutro</a:t>
            </a:r>
            <a:r>
              <a:rPr sz="600" spc="30" dirty="0">
                <a:solidFill>
                  <a:srgbClr val="171514"/>
                </a:solidFill>
                <a:latin typeface="Microsoft Sans Serif"/>
                <a:cs typeface="Microsoft Sans Serif"/>
              </a:rPr>
              <a:t> </a:t>
            </a:r>
            <a:r>
              <a:rPr sz="600" dirty="0">
                <a:solidFill>
                  <a:srgbClr val="171514"/>
                </a:solidFill>
                <a:latin typeface="Microsoft Sans Serif"/>
                <a:cs typeface="Microsoft Sans Serif"/>
              </a:rPr>
              <a:t>80, </a:t>
            </a:r>
            <a:r>
              <a:rPr sz="600" spc="5" dirty="0" smtClean="0">
                <a:solidFill>
                  <a:srgbClr val="171514"/>
                </a:solidFill>
                <a:latin typeface="Microsoft Sans Serif"/>
                <a:cs typeface="Microsoft Sans Serif"/>
              </a:rPr>
              <a:t>87</a:t>
            </a:r>
            <a:r>
              <a:rPr lang="es-ES" sz="600" spc="5" dirty="0" smtClean="0">
                <a:solidFill>
                  <a:srgbClr val="171514"/>
                </a:solidFill>
                <a:latin typeface="Microsoft Sans Serif"/>
                <a:cs typeface="Microsoft Sans Serif"/>
              </a:rPr>
              <a:t> </a:t>
            </a:r>
            <a:r>
              <a:rPr sz="600" spc="15" dirty="0" err="1" smtClean="0">
                <a:solidFill>
                  <a:srgbClr val="171514"/>
                </a:solidFill>
                <a:latin typeface="Microsoft Sans Serif"/>
                <a:cs typeface="Microsoft Sans Serif"/>
              </a:rPr>
              <a:t>puesta</a:t>
            </a:r>
            <a:r>
              <a:rPr sz="600" spc="-15" dirty="0" smtClean="0">
                <a:solidFill>
                  <a:srgbClr val="171514"/>
                </a:solidFill>
                <a:latin typeface="Microsoft Sans Serif"/>
                <a:cs typeface="Microsoft Sans Serif"/>
              </a:rPr>
              <a:t> </a:t>
            </a:r>
            <a:r>
              <a:rPr sz="600" dirty="0">
                <a:solidFill>
                  <a:srgbClr val="171514"/>
                </a:solidFill>
                <a:latin typeface="Microsoft Sans Serif"/>
                <a:cs typeface="Microsoft Sans Serif"/>
              </a:rPr>
              <a:t>a</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tierra</a:t>
            </a:r>
            <a:r>
              <a:rPr sz="600" spc="-15" dirty="0">
                <a:solidFill>
                  <a:srgbClr val="171514"/>
                </a:solidFill>
                <a:latin typeface="Microsoft Sans Serif"/>
                <a:cs typeface="Microsoft Sans Serif"/>
              </a:rPr>
              <a:t> </a:t>
            </a:r>
            <a:r>
              <a:rPr sz="600" spc="30" dirty="0">
                <a:solidFill>
                  <a:srgbClr val="171514"/>
                </a:solidFill>
                <a:latin typeface="Microsoft Sans Serif"/>
                <a:cs typeface="Microsoft Sans Serif"/>
              </a:rPr>
              <a:t>neutra</a:t>
            </a:r>
            <a:r>
              <a:rPr sz="600" spc="-15" dirty="0">
                <a:solidFill>
                  <a:srgbClr val="171514"/>
                </a:solidFill>
                <a:latin typeface="Microsoft Sans Serif"/>
                <a:cs typeface="Microsoft Sans Serif"/>
              </a:rPr>
              <a:t> </a:t>
            </a:r>
            <a:r>
              <a:rPr sz="600" spc="5" dirty="0">
                <a:solidFill>
                  <a:srgbClr val="171514"/>
                </a:solidFill>
                <a:latin typeface="Microsoft Sans Serif"/>
                <a:cs typeface="Microsoft Sans Serif"/>
              </a:rPr>
              <a:t>74</a:t>
            </a:r>
            <a:endParaRPr sz="600" dirty="0">
              <a:latin typeface="Microsoft Sans Serif"/>
              <a:cs typeface="Microsoft Sans Serif"/>
            </a:endParaRPr>
          </a:p>
        </p:txBody>
      </p:sp>
      <p:sp>
        <p:nvSpPr>
          <p:cNvPr id="15" name="object 15"/>
          <p:cNvSpPr txBox="1"/>
          <p:nvPr/>
        </p:nvSpPr>
        <p:spPr>
          <a:xfrm>
            <a:off x="5337176" y="7397624"/>
            <a:ext cx="1219835" cy="381635"/>
          </a:xfrm>
          <a:prstGeom prst="rect">
            <a:avLst/>
          </a:prstGeom>
        </p:spPr>
        <p:txBody>
          <a:bodyPr vert="horz" wrap="square" lIns="0" tIns="12065" rIns="0" bIns="0" rtlCol="0">
            <a:spAutoFit/>
          </a:bodyPr>
          <a:lstStyle/>
          <a:p>
            <a:pPr marL="12700" marR="5080">
              <a:lnSpc>
                <a:spcPct val="117800"/>
              </a:lnSpc>
              <a:spcBef>
                <a:spcPts val="95"/>
              </a:spcBef>
            </a:pPr>
            <a:r>
              <a:rPr sz="600" dirty="0">
                <a:solidFill>
                  <a:srgbClr val="171514"/>
                </a:solidFill>
                <a:latin typeface="Microsoft Sans Serif"/>
                <a:cs typeface="Microsoft Sans Serif"/>
              </a:rPr>
              <a:t>Ecuación</a:t>
            </a:r>
            <a:r>
              <a:rPr sz="600" spc="155" dirty="0">
                <a:solidFill>
                  <a:srgbClr val="171514"/>
                </a:solidFill>
                <a:latin typeface="Microsoft Sans Serif"/>
                <a:cs typeface="Microsoft Sans Serif"/>
              </a:rPr>
              <a:t> </a:t>
            </a:r>
            <a:r>
              <a:rPr sz="600" spc="20" dirty="0">
                <a:solidFill>
                  <a:srgbClr val="171514"/>
                </a:solidFill>
                <a:latin typeface="Microsoft Sans Serif"/>
                <a:cs typeface="Microsoft Sans Serif"/>
              </a:rPr>
              <a:t>de </a:t>
            </a:r>
            <a:r>
              <a:rPr sz="600" spc="25" dirty="0" err="1">
                <a:solidFill>
                  <a:srgbClr val="171514"/>
                </a:solidFill>
                <a:latin typeface="Microsoft Sans Serif"/>
                <a:cs typeface="Microsoft Sans Serif"/>
              </a:rPr>
              <a:t>Onderdonk</a:t>
            </a:r>
            <a:r>
              <a:rPr sz="600" spc="25" dirty="0">
                <a:solidFill>
                  <a:srgbClr val="171514"/>
                </a:solidFill>
                <a:latin typeface="Microsoft Sans Serif"/>
                <a:cs typeface="Microsoft Sans Serif"/>
              </a:rPr>
              <a:t> </a:t>
            </a:r>
            <a:r>
              <a:rPr sz="600" spc="5" dirty="0" smtClean="0">
                <a:solidFill>
                  <a:srgbClr val="171514"/>
                </a:solidFill>
                <a:latin typeface="Microsoft Sans Serif"/>
                <a:cs typeface="Microsoft Sans Serif"/>
              </a:rPr>
              <a:t>57</a:t>
            </a:r>
            <a:r>
              <a:rPr lang="es-ES" sz="600" spc="5" dirty="0" smtClean="0">
                <a:solidFill>
                  <a:srgbClr val="171514"/>
                </a:solidFill>
                <a:latin typeface="Microsoft Sans Serif"/>
                <a:cs typeface="Microsoft Sans Serif"/>
              </a:rPr>
              <a:t> </a:t>
            </a:r>
            <a:r>
              <a:rPr sz="700" spc="10" dirty="0" smtClean="0">
                <a:solidFill>
                  <a:srgbClr val="171514"/>
                </a:solidFill>
                <a:latin typeface="Microsoft Sans Serif"/>
                <a:cs typeface="Microsoft Sans Serif"/>
              </a:rPr>
              <a:t>cable</a:t>
            </a:r>
            <a:r>
              <a:rPr sz="700" spc="-20" dirty="0" smtClean="0">
                <a:solidFill>
                  <a:srgbClr val="171514"/>
                </a:solidFill>
                <a:latin typeface="Microsoft Sans Serif"/>
                <a:cs typeface="Microsoft Sans Serif"/>
              </a:rPr>
              <a:t> </a:t>
            </a:r>
            <a:r>
              <a:rPr sz="700" dirty="0">
                <a:solidFill>
                  <a:srgbClr val="171514"/>
                </a:solidFill>
                <a:latin typeface="Microsoft Sans Serif"/>
                <a:cs typeface="Microsoft Sans Serif"/>
              </a:rPr>
              <a:t>a</a:t>
            </a:r>
            <a:r>
              <a:rPr sz="700" spc="-15" dirty="0">
                <a:solidFill>
                  <a:srgbClr val="171514"/>
                </a:solidFill>
                <a:latin typeface="Microsoft Sans Serif"/>
                <a:cs typeface="Microsoft Sans Serif"/>
              </a:rPr>
              <a:t> </a:t>
            </a:r>
            <a:r>
              <a:rPr sz="700" spc="30" dirty="0">
                <a:solidFill>
                  <a:srgbClr val="171514"/>
                </a:solidFill>
                <a:latin typeface="Microsoft Sans Serif"/>
                <a:cs typeface="Microsoft Sans Serif"/>
              </a:rPr>
              <a:t>tierra</a:t>
            </a:r>
            <a:r>
              <a:rPr sz="700" spc="-20" dirty="0">
                <a:solidFill>
                  <a:srgbClr val="171514"/>
                </a:solidFill>
                <a:latin typeface="Microsoft Sans Serif"/>
                <a:cs typeface="Microsoft Sans Serif"/>
              </a:rPr>
              <a:t> </a:t>
            </a:r>
            <a:r>
              <a:rPr sz="700" spc="20" dirty="0">
                <a:solidFill>
                  <a:srgbClr val="171514"/>
                </a:solidFill>
                <a:latin typeface="Microsoft Sans Serif"/>
                <a:cs typeface="Microsoft Sans Serif"/>
              </a:rPr>
              <a:t>aéreo</a:t>
            </a:r>
            <a:r>
              <a:rPr sz="700" spc="-15" dirty="0">
                <a:solidFill>
                  <a:srgbClr val="171514"/>
                </a:solidFill>
                <a:latin typeface="Microsoft Sans Serif"/>
                <a:cs typeface="Microsoft Sans Serif"/>
              </a:rPr>
              <a:t> </a:t>
            </a:r>
            <a:r>
              <a:rPr sz="700" spc="5" dirty="0">
                <a:solidFill>
                  <a:srgbClr val="171514"/>
                </a:solidFill>
                <a:latin typeface="Microsoft Sans Serif"/>
                <a:cs typeface="Microsoft Sans Serif"/>
              </a:rPr>
              <a:t>40,</a:t>
            </a:r>
            <a:r>
              <a:rPr sz="700" spc="-20" dirty="0">
                <a:solidFill>
                  <a:srgbClr val="171514"/>
                </a:solidFill>
                <a:latin typeface="Microsoft Sans Serif"/>
                <a:cs typeface="Microsoft Sans Serif"/>
              </a:rPr>
              <a:t> </a:t>
            </a:r>
            <a:r>
              <a:rPr sz="700" spc="25" dirty="0" smtClean="0">
                <a:solidFill>
                  <a:srgbClr val="171514"/>
                </a:solidFill>
                <a:latin typeface="Microsoft Sans Serif"/>
                <a:cs typeface="Microsoft Sans Serif"/>
              </a:rPr>
              <a:t>157ff</a:t>
            </a:r>
            <a:r>
              <a:rPr lang="es-ES" sz="700" spc="25" dirty="0" smtClean="0">
                <a:solidFill>
                  <a:srgbClr val="171514"/>
                </a:solidFill>
                <a:latin typeface="Microsoft Sans Serif"/>
                <a:cs typeface="Microsoft Sans Serif"/>
              </a:rPr>
              <a:t> </a:t>
            </a:r>
            <a:r>
              <a:rPr sz="700" spc="25" dirty="0" err="1" smtClean="0">
                <a:solidFill>
                  <a:srgbClr val="171514"/>
                </a:solidFill>
                <a:latin typeface="Microsoft Sans Serif"/>
                <a:cs typeface="Microsoft Sans Serif"/>
              </a:rPr>
              <a:t>oxígeno</a:t>
            </a:r>
            <a:r>
              <a:rPr sz="700" spc="-10" dirty="0" smtClean="0">
                <a:solidFill>
                  <a:srgbClr val="171514"/>
                </a:solidFill>
                <a:latin typeface="Microsoft Sans Serif"/>
                <a:cs typeface="Microsoft Sans Serif"/>
              </a:rPr>
              <a:t> </a:t>
            </a:r>
            <a:r>
              <a:rPr sz="700" spc="10" dirty="0">
                <a:solidFill>
                  <a:srgbClr val="171514"/>
                </a:solidFill>
                <a:latin typeface="Microsoft Sans Serif"/>
                <a:cs typeface="Microsoft Sans Serif"/>
              </a:rPr>
              <a:t>114</a:t>
            </a:r>
            <a:endParaRPr sz="700" dirty="0">
              <a:latin typeface="Microsoft Sans Serif"/>
              <a:cs typeface="Microsoft Sans Serif"/>
            </a:endParaRPr>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5337190" y="409581"/>
            <a:ext cx="317500" cy="135935"/>
          </a:xfrm>
          <a:prstGeom prst="rect">
            <a:avLst/>
          </a:prstGeom>
        </p:spPr>
        <p:txBody>
          <a:bodyPr vert="horz" wrap="square" lIns="0" tIns="12700" rIns="0" bIns="0" rtlCol="0">
            <a:spAutoFit/>
          </a:bodyPr>
          <a:lstStyle/>
          <a:p>
            <a:pPr marL="12700">
              <a:spcBef>
                <a:spcPts val="100"/>
              </a:spcBef>
            </a:pPr>
            <a:r>
              <a:rPr sz="800" spc="25" dirty="0">
                <a:solidFill>
                  <a:srgbClr val="171514"/>
                </a:solidFill>
                <a:latin typeface="Microsoft Sans Serif"/>
                <a:cs typeface="Microsoft Sans Serif"/>
              </a:rPr>
              <a:t>Índice</a:t>
            </a:r>
            <a:endParaRPr sz="800">
              <a:latin typeface="Microsoft Sans Serif"/>
              <a:cs typeface="Microsoft Sans Serif"/>
            </a:endParaRPr>
          </a:p>
        </p:txBody>
      </p:sp>
      <p:sp>
        <p:nvSpPr>
          <p:cNvPr id="3" name="object 3"/>
          <p:cNvSpPr txBox="1"/>
          <p:nvPr/>
        </p:nvSpPr>
        <p:spPr>
          <a:xfrm>
            <a:off x="9423759" y="396881"/>
            <a:ext cx="221615" cy="151323"/>
          </a:xfrm>
          <a:prstGeom prst="rect">
            <a:avLst/>
          </a:prstGeom>
        </p:spPr>
        <p:txBody>
          <a:bodyPr vert="horz" wrap="square" lIns="0" tIns="12700" rIns="0" bIns="0" rtlCol="0">
            <a:spAutoFit/>
          </a:bodyPr>
          <a:lstStyle/>
          <a:p>
            <a:pPr marL="12700">
              <a:spcBef>
                <a:spcPts val="100"/>
              </a:spcBef>
            </a:pPr>
            <a:r>
              <a:rPr sz="900" b="1" spc="10" dirty="0">
                <a:solidFill>
                  <a:srgbClr val="171514"/>
                </a:solidFill>
                <a:latin typeface="Arial"/>
                <a:cs typeface="Arial"/>
              </a:rPr>
              <a:t>171</a:t>
            </a:r>
            <a:endParaRPr sz="900">
              <a:latin typeface="Arial"/>
              <a:cs typeface="Arial"/>
            </a:endParaRPr>
          </a:p>
        </p:txBody>
      </p:sp>
      <p:sp>
        <p:nvSpPr>
          <p:cNvPr id="4" name="object 4"/>
          <p:cNvSpPr txBox="1"/>
          <p:nvPr/>
        </p:nvSpPr>
        <p:spPr>
          <a:xfrm>
            <a:off x="5337176" y="751737"/>
            <a:ext cx="1156335" cy="257122"/>
          </a:xfrm>
          <a:prstGeom prst="rect">
            <a:avLst/>
          </a:prstGeom>
        </p:spPr>
        <p:txBody>
          <a:bodyPr vert="horz" wrap="square" lIns="0" tIns="28575" rIns="0" bIns="0" rtlCol="0">
            <a:spAutoFit/>
          </a:bodyPr>
          <a:lstStyle/>
          <a:p>
            <a:pPr marL="12700">
              <a:spcBef>
                <a:spcPts val="225"/>
              </a:spcBef>
            </a:pPr>
            <a:r>
              <a:rPr sz="700" spc="20" dirty="0">
                <a:solidFill>
                  <a:srgbClr val="171514"/>
                </a:solidFill>
                <a:latin typeface="Microsoft Sans Serif"/>
                <a:cs typeface="Microsoft Sans Serif"/>
              </a:rPr>
              <a:t>resistividad</a:t>
            </a:r>
            <a:r>
              <a:rPr sz="700" spc="-40" dirty="0">
                <a:solidFill>
                  <a:srgbClr val="171514"/>
                </a:solidFill>
                <a:latin typeface="Microsoft Sans Serif"/>
                <a:cs typeface="Microsoft Sans Serif"/>
              </a:rPr>
              <a:t> </a:t>
            </a:r>
            <a:r>
              <a:rPr sz="700" spc="20" dirty="0">
                <a:solidFill>
                  <a:srgbClr val="171514"/>
                </a:solidFill>
                <a:latin typeface="Microsoft Sans Serif"/>
                <a:cs typeface="Microsoft Sans Serif"/>
              </a:rPr>
              <a:t>superficial</a:t>
            </a:r>
            <a:r>
              <a:rPr sz="700" spc="-35" dirty="0">
                <a:solidFill>
                  <a:srgbClr val="171514"/>
                </a:solidFill>
                <a:latin typeface="Microsoft Sans Serif"/>
                <a:cs typeface="Microsoft Sans Serif"/>
              </a:rPr>
              <a:t> </a:t>
            </a:r>
            <a:r>
              <a:rPr sz="700" spc="5" dirty="0">
                <a:solidFill>
                  <a:srgbClr val="171514"/>
                </a:solidFill>
                <a:latin typeface="Microsoft Sans Serif"/>
                <a:cs typeface="Microsoft Sans Serif"/>
              </a:rPr>
              <a:t>120,</a:t>
            </a:r>
            <a:endParaRPr sz="700">
              <a:latin typeface="Microsoft Sans Serif"/>
              <a:cs typeface="Microsoft Sans Serif"/>
            </a:endParaRPr>
          </a:p>
          <a:p>
            <a:pPr marL="12700">
              <a:spcBef>
                <a:spcPts val="130"/>
              </a:spcBef>
            </a:pPr>
            <a:r>
              <a:rPr sz="700" spc="10" dirty="0">
                <a:solidFill>
                  <a:srgbClr val="171514"/>
                </a:solidFill>
                <a:latin typeface="Microsoft Sans Serif"/>
                <a:cs typeface="Microsoft Sans Serif"/>
              </a:rPr>
              <a:t>121</a:t>
            </a:r>
            <a:r>
              <a:rPr sz="700" spc="-25" dirty="0">
                <a:solidFill>
                  <a:srgbClr val="171514"/>
                </a:solidFill>
                <a:latin typeface="Microsoft Sans Serif"/>
                <a:cs typeface="Microsoft Sans Serif"/>
              </a:rPr>
              <a:t> </a:t>
            </a:r>
            <a:r>
              <a:rPr sz="700" spc="10" dirty="0">
                <a:solidFill>
                  <a:srgbClr val="171514"/>
                </a:solidFill>
                <a:latin typeface="Microsoft Sans Serif"/>
                <a:cs typeface="Microsoft Sans Serif"/>
              </a:rPr>
              <a:t>piscina</a:t>
            </a:r>
            <a:r>
              <a:rPr sz="700" spc="-25" dirty="0">
                <a:solidFill>
                  <a:srgbClr val="171514"/>
                </a:solidFill>
                <a:latin typeface="Microsoft Sans Serif"/>
                <a:cs typeface="Microsoft Sans Serif"/>
              </a:rPr>
              <a:t> </a:t>
            </a:r>
            <a:r>
              <a:rPr sz="700" spc="10" dirty="0">
                <a:solidFill>
                  <a:srgbClr val="171514"/>
                </a:solidFill>
                <a:latin typeface="Microsoft Sans Serif"/>
                <a:cs typeface="Microsoft Sans Serif"/>
              </a:rPr>
              <a:t>79</a:t>
            </a:r>
            <a:endParaRPr sz="700">
              <a:latin typeface="Microsoft Sans Serif"/>
              <a:cs typeface="Microsoft Sans Serif"/>
            </a:endParaRPr>
          </a:p>
        </p:txBody>
      </p:sp>
      <p:sp>
        <p:nvSpPr>
          <p:cNvPr id="5" name="object 5"/>
          <p:cNvSpPr txBox="1"/>
          <p:nvPr/>
        </p:nvSpPr>
        <p:spPr>
          <a:xfrm>
            <a:off x="7554596" y="750773"/>
            <a:ext cx="911225" cy="271145"/>
          </a:xfrm>
          <a:prstGeom prst="rect">
            <a:avLst/>
          </a:prstGeom>
        </p:spPr>
        <p:txBody>
          <a:bodyPr vert="horz" wrap="square" lIns="0" tIns="36195" rIns="0" bIns="0" rtlCol="0">
            <a:spAutoFit/>
          </a:bodyPr>
          <a:lstStyle/>
          <a:p>
            <a:pPr marL="12700">
              <a:spcBef>
                <a:spcPts val="285"/>
              </a:spcBef>
            </a:pPr>
            <a:r>
              <a:rPr sz="650" spc="20" dirty="0">
                <a:solidFill>
                  <a:srgbClr val="171514"/>
                </a:solidFill>
                <a:latin typeface="Microsoft Sans Serif"/>
                <a:cs typeface="Microsoft Sans Serif"/>
              </a:rPr>
              <a:t>triboelectrificación</a:t>
            </a:r>
            <a:r>
              <a:rPr sz="650" spc="-25" dirty="0">
                <a:solidFill>
                  <a:srgbClr val="171514"/>
                </a:solidFill>
                <a:latin typeface="Microsoft Sans Serif"/>
                <a:cs typeface="Microsoft Sans Serif"/>
              </a:rPr>
              <a:t> </a:t>
            </a:r>
            <a:r>
              <a:rPr sz="650" spc="10" dirty="0">
                <a:solidFill>
                  <a:srgbClr val="171514"/>
                </a:solidFill>
                <a:latin typeface="Microsoft Sans Serif"/>
                <a:cs typeface="Microsoft Sans Serif"/>
              </a:rPr>
              <a:t>111</a:t>
            </a:r>
            <a:endParaRPr sz="650">
              <a:latin typeface="Microsoft Sans Serif"/>
              <a:cs typeface="Microsoft Sans Serif"/>
            </a:endParaRPr>
          </a:p>
          <a:p>
            <a:pPr marL="12700">
              <a:spcBef>
                <a:spcPts val="190"/>
              </a:spcBef>
            </a:pPr>
            <a:r>
              <a:rPr sz="650" spc="5" dirty="0">
                <a:solidFill>
                  <a:srgbClr val="171514"/>
                </a:solidFill>
                <a:latin typeface="Microsoft Sans Serif"/>
                <a:cs typeface="Microsoft Sans Serif"/>
              </a:rPr>
              <a:t>Sistema</a:t>
            </a:r>
            <a:r>
              <a:rPr sz="650" spc="-5" dirty="0">
                <a:solidFill>
                  <a:srgbClr val="171514"/>
                </a:solidFill>
                <a:latin typeface="Microsoft Sans Serif"/>
                <a:cs typeface="Microsoft Sans Serif"/>
              </a:rPr>
              <a:t> </a:t>
            </a:r>
            <a:r>
              <a:rPr sz="650" spc="-40" dirty="0">
                <a:solidFill>
                  <a:srgbClr val="171514"/>
                </a:solidFill>
                <a:latin typeface="Microsoft Sans Serif"/>
                <a:cs typeface="Microsoft Sans Serif"/>
              </a:rPr>
              <a:t>TT</a:t>
            </a:r>
            <a:r>
              <a:rPr sz="650" spc="-5" dirty="0">
                <a:solidFill>
                  <a:srgbClr val="171514"/>
                </a:solidFill>
                <a:latin typeface="Microsoft Sans Serif"/>
                <a:cs typeface="Microsoft Sans Serif"/>
              </a:rPr>
              <a:t> </a:t>
            </a:r>
            <a:r>
              <a:rPr sz="650" spc="10" dirty="0">
                <a:solidFill>
                  <a:srgbClr val="171514"/>
                </a:solidFill>
                <a:latin typeface="Microsoft Sans Serif"/>
                <a:cs typeface="Microsoft Sans Serif"/>
              </a:rPr>
              <a:t>82</a:t>
            </a:r>
            <a:endParaRPr sz="650">
              <a:latin typeface="Microsoft Sans Serif"/>
              <a:cs typeface="Microsoft Sans Serif"/>
            </a:endParaRPr>
          </a:p>
        </p:txBody>
      </p:sp>
      <p:sp>
        <p:nvSpPr>
          <p:cNvPr id="6" name="object 6"/>
          <p:cNvSpPr txBox="1"/>
          <p:nvPr/>
        </p:nvSpPr>
        <p:spPr>
          <a:xfrm>
            <a:off x="5337176" y="1133517"/>
            <a:ext cx="1313815" cy="1138773"/>
          </a:xfrm>
          <a:prstGeom prst="rect">
            <a:avLst/>
          </a:prstGeom>
        </p:spPr>
        <p:txBody>
          <a:bodyPr vert="horz" wrap="square" lIns="0" tIns="40640" rIns="0" bIns="0" rtlCol="0">
            <a:spAutoFit/>
          </a:bodyPr>
          <a:lstStyle/>
          <a:p>
            <a:pPr marL="12700">
              <a:spcBef>
                <a:spcPts val="320"/>
              </a:spcBef>
            </a:pPr>
            <a:r>
              <a:rPr sz="500" spc="15" dirty="0">
                <a:solidFill>
                  <a:srgbClr val="171514"/>
                </a:solidFill>
                <a:latin typeface="Microsoft Sans Serif"/>
                <a:cs typeface="Microsoft Sans Serif"/>
              </a:rPr>
              <a:t>tanques</a:t>
            </a:r>
            <a:r>
              <a:rPr sz="500" spc="-5" dirty="0">
                <a:solidFill>
                  <a:srgbClr val="171514"/>
                </a:solidFill>
                <a:latin typeface="Microsoft Sans Serif"/>
                <a:cs typeface="Microsoft Sans Serif"/>
              </a:rPr>
              <a:t> </a:t>
            </a:r>
            <a:r>
              <a:rPr sz="500" spc="5" dirty="0">
                <a:solidFill>
                  <a:srgbClr val="171514"/>
                </a:solidFill>
                <a:latin typeface="Microsoft Sans Serif"/>
                <a:cs typeface="Microsoft Sans Serif"/>
              </a:rPr>
              <a:t>157</a:t>
            </a:r>
            <a:endParaRPr sz="500" dirty="0">
              <a:latin typeface="Microsoft Sans Serif"/>
              <a:cs typeface="Microsoft Sans Serif"/>
            </a:endParaRPr>
          </a:p>
          <a:p>
            <a:pPr marL="12700">
              <a:spcBef>
                <a:spcPts val="270"/>
              </a:spcBef>
            </a:pPr>
            <a:r>
              <a:rPr sz="600" spc="20" dirty="0">
                <a:solidFill>
                  <a:srgbClr val="171514"/>
                </a:solidFill>
                <a:latin typeface="Microsoft Sans Serif"/>
                <a:cs typeface="Microsoft Sans Serif"/>
              </a:rPr>
              <a:t>soldadura</a:t>
            </a:r>
            <a:r>
              <a:rPr sz="600" spc="-20" dirty="0">
                <a:solidFill>
                  <a:srgbClr val="171514"/>
                </a:solidFill>
                <a:latin typeface="Microsoft Sans Serif"/>
                <a:cs typeface="Microsoft Sans Serif"/>
              </a:rPr>
              <a:t> </a:t>
            </a:r>
            <a:r>
              <a:rPr sz="600" spc="20" dirty="0">
                <a:solidFill>
                  <a:srgbClr val="171514"/>
                </a:solidFill>
                <a:latin typeface="Microsoft Sans Serif"/>
                <a:cs typeface="Microsoft Sans Serif"/>
              </a:rPr>
              <a:t>termica</a:t>
            </a:r>
            <a:r>
              <a:rPr sz="600" spc="-20" dirty="0">
                <a:solidFill>
                  <a:srgbClr val="171514"/>
                </a:solidFill>
                <a:latin typeface="Microsoft Sans Serif"/>
                <a:cs typeface="Microsoft Sans Serif"/>
              </a:rPr>
              <a:t> </a:t>
            </a:r>
            <a:r>
              <a:rPr sz="600" spc="5" dirty="0">
                <a:solidFill>
                  <a:srgbClr val="171514"/>
                </a:solidFill>
                <a:latin typeface="Microsoft Sans Serif"/>
                <a:cs typeface="Microsoft Sans Serif"/>
              </a:rPr>
              <a:t>55</a:t>
            </a:r>
            <a:endParaRPr sz="600" dirty="0">
              <a:latin typeface="Microsoft Sans Serif"/>
              <a:cs typeface="Microsoft Sans Serif"/>
            </a:endParaRPr>
          </a:p>
          <a:p>
            <a:pPr marL="12700">
              <a:spcBef>
                <a:spcPts val="95"/>
              </a:spcBef>
            </a:pPr>
            <a:r>
              <a:rPr sz="750" spc="-10" dirty="0">
                <a:solidFill>
                  <a:srgbClr val="171514"/>
                </a:solidFill>
                <a:latin typeface="Microsoft Sans Serif"/>
                <a:cs typeface="Microsoft Sans Serif"/>
              </a:rPr>
              <a:t>TN-</a:t>
            </a:r>
            <a:r>
              <a:rPr sz="750" spc="-70" dirty="0">
                <a:solidFill>
                  <a:srgbClr val="171514"/>
                </a:solidFill>
                <a:latin typeface="Microsoft Sans Serif"/>
                <a:cs typeface="Microsoft Sans Serif"/>
              </a:rPr>
              <a:t>C</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81</a:t>
            </a:r>
            <a:endParaRPr sz="750" dirty="0">
              <a:latin typeface="Microsoft Sans Serif"/>
              <a:cs typeface="Microsoft Sans Serif"/>
            </a:endParaRPr>
          </a:p>
          <a:p>
            <a:pPr marL="12700">
              <a:spcBef>
                <a:spcPts val="70"/>
              </a:spcBef>
            </a:pPr>
            <a:r>
              <a:rPr sz="750" spc="-10" dirty="0">
                <a:solidFill>
                  <a:srgbClr val="171514"/>
                </a:solidFill>
                <a:latin typeface="Microsoft Sans Serif"/>
                <a:cs typeface="Microsoft Sans Serif"/>
              </a:rPr>
              <a:t>TN-</a:t>
            </a:r>
            <a:r>
              <a:rPr sz="750" spc="-90" dirty="0">
                <a:solidFill>
                  <a:srgbClr val="171514"/>
                </a:solidFill>
                <a:latin typeface="Microsoft Sans Serif"/>
                <a:cs typeface="Microsoft Sans Serif"/>
              </a:rPr>
              <a:t>S</a:t>
            </a:r>
            <a:r>
              <a:rPr sz="750" spc="-5" dirty="0">
                <a:solidFill>
                  <a:srgbClr val="171514"/>
                </a:solidFill>
                <a:latin typeface="Microsoft Sans Serif"/>
                <a:cs typeface="Microsoft Sans Serif"/>
              </a:rPr>
              <a:t> </a:t>
            </a:r>
            <a:r>
              <a:rPr sz="750" spc="10" dirty="0">
                <a:solidFill>
                  <a:srgbClr val="171514"/>
                </a:solidFill>
                <a:latin typeface="Microsoft Sans Serif"/>
                <a:cs typeface="Microsoft Sans Serif"/>
              </a:rPr>
              <a:t>84</a:t>
            </a:r>
            <a:endParaRPr sz="750" dirty="0">
              <a:latin typeface="Microsoft Sans Serif"/>
              <a:cs typeface="Microsoft Sans Serif"/>
            </a:endParaRPr>
          </a:p>
          <a:p>
            <a:pPr marL="12700" marR="5080">
              <a:lnSpc>
                <a:spcPts val="969"/>
              </a:lnSpc>
              <a:spcBef>
                <a:spcPts val="40"/>
              </a:spcBef>
            </a:pPr>
            <a:r>
              <a:rPr sz="550" spc="15" dirty="0">
                <a:solidFill>
                  <a:srgbClr val="171514"/>
                </a:solidFill>
                <a:latin typeface="Microsoft Sans Serif"/>
                <a:cs typeface="Microsoft Sans Serif"/>
              </a:rPr>
              <a:t>voltaje de </a:t>
            </a:r>
            <a:r>
              <a:rPr sz="550" spc="20" dirty="0">
                <a:solidFill>
                  <a:srgbClr val="171514"/>
                </a:solidFill>
                <a:latin typeface="Microsoft Sans Serif"/>
                <a:cs typeface="Microsoft Sans Serif"/>
              </a:rPr>
              <a:t>contacto</a:t>
            </a:r>
            <a:r>
              <a:rPr sz="550" spc="20" dirty="0">
                <a:solidFill>
                  <a:srgbClr val="171514"/>
                </a:solidFill>
                <a:latin typeface="Microsoft Sans Serif"/>
                <a:cs typeface="Microsoft Sans Serif"/>
              </a:rPr>
              <a:t> </a:t>
            </a:r>
            <a:r>
              <a:rPr sz="550" dirty="0">
                <a:solidFill>
                  <a:srgbClr val="171514"/>
                </a:solidFill>
                <a:latin typeface="Microsoft Sans Serif"/>
                <a:cs typeface="Microsoft Sans Serif"/>
              </a:rPr>
              <a:t>11, 36, 76, 98, </a:t>
            </a:r>
            <a:r>
              <a:rPr sz="550" spc="5" dirty="0" smtClean="0">
                <a:solidFill>
                  <a:srgbClr val="171514"/>
                </a:solidFill>
                <a:latin typeface="Microsoft Sans Serif"/>
                <a:cs typeface="Microsoft Sans Serif"/>
              </a:rPr>
              <a:t>150</a:t>
            </a:r>
            <a:r>
              <a:rPr lang="es-ES" sz="550" spc="5" dirty="0" smtClean="0">
                <a:solidFill>
                  <a:srgbClr val="171514"/>
                </a:solidFill>
                <a:latin typeface="Microsoft Sans Serif"/>
                <a:cs typeface="Microsoft Sans Serif"/>
              </a:rPr>
              <a:t> </a:t>
            </a:r>
            <a:r>
              <a:rPr sz="550" spc="10" dirty="0" err="1" smtClean="0">
                <a:solidFill>
                  <a:srgbClr val="171514"/>
                </a:solidFill>
                <a:latin typeface="Microsoft Sans Serif"/>
                <a:cs typeface="Microsoft Sans Serif"/>
              </a:rPr>
              <a:t>resistencia</a:t>
            </a:r>
            <a:r>
              <a:rPr sz="550" spc="-10" dirty="0" smtClean="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15" dirty="0">
                <a:solidFill>
                  <a:srgbClr val="171514"/>
                </a:solidFill>
                <a:latin typeface="Microsoft Sans Serif"/>
                <a:cs typeface="Microsoft Sans Serif"/>
              </a:rPr>
              <a:t>pie</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5" dirty="0">
                <a:solidFill>
                  <a:srgbClr val="171514"/>
                </a:solidFill>
                <a:latin typeface="Microsoft Sans Serif"/>
                <a:cs typeface="Microsoft Sans Serif"/>
              </a:rPr>
              <a:t> </a:t>
            </a:r>
            <a:r>
              <a:rPr sz="550" spc="30" dirty="0">
                <a:solidFill>
                  <a:srgbClr val="171514"/>
                </a:solidFill>
                <a:latin typeface="Microsoft Sans Serif"/>
                <a:cs typeface="Microsoft Sans Serif"/>
              </a:rPr>
              <a:t>torre</a:t>
            </a:r>
            <a:r>
              <a:rPr sz="550" spc="-5" dirty="0">
                <a:solidFill>
                  <a:srgbClr val="171514"/>
                </a:solidFill>
                <a:latin typeface="Microsoft Sans Serif"/>
                <a:cs typeface="Microsoft Sans Serif"/>
              </a:rPr>
              <a:t> </a:t>
            </a:r>
            <a:r>
              <a:rPr sz="550" spc="5" dirty="0">
                <a:solidFill>
                  <a:srgbClr val="171514"/>
                </a:solidFill>
                <a:latin typeface="Microsoft Sans Serif"/>
                <a:cs typeface="Microsoft Sans Serif"/>
              </a:rPr>
              <a:t>40</a:t>
            </a:r>
            <a:r>
              <a:rPr sz="550" spc="-10" dirty="0">
                <a:solidFill>
                  <a:srgbClr val="171514"/>
                </a:solidFill>
                <a:latin typeface="Microsoft Sans Serif"/>
                <a:cs typeface="Microsoft Sans Serif"/>
              </a:rPr>
              <a:t> </a:t>
            </a:r>
            <a:r>
              <a:rPr sz="550" spc="15" dirty="0" err="1">
                <a:solidFill>
                  <a:srgbClr val="171514"/>
                </a:solidFill>
                <a:latin typeface="Microsoft Sans Serif"/>
                <a:cs typeface="Microsoft Sans Serif"/>
              </a:rPr>
              <a:t>voltaje</a:t>
            </a:r>
            <a:r>
              <a:rPr sz="550" spc="-5" dirty="0">
                <a:solidFill>
                  <a:srgbClr val="171514"/>
                </a:solidFill>
                <a:latin typeface="Microsoft Sans Serif"/>
                <a:cs typeface="Microsoft Sans Serif"/>
              </a:rPr>
              <a:t> </a:t>
            </a:r>
            <a:r>
              <a:rPr sz="550" spc="15" dirty="0" smtClean="0">
                <a:solidFill>
                  <a:srgbClr val="171514"/>
                </a:solidFill>
                <a:latin typeface="Microsoft Sans Serif"/>
                <a:cs typeface="Microsoft Sans Serif"/>
              </a:rPr>
              <a:t>de</a:t>
            </a:r>
            <a:r>
              <a:rPr lang="es-ES" sz="550" spc="15" dirty="0" smtClean="0">
                <a:solidFill>
                  <a:srgbClr val="171514"/>
                </a:solidFill>
                <a:latin typeface="Microsoft Sans Serif"/>
                <a:cs typeface="Microsoft Sans Serif"/>
              </a:rPr>
              <a:t> </a:t>
            </a:r>
            <a:r>
              <a:rPr sz="550" spc="15" dirty="0" err="1" smtClean="0">
                <a:solidFill>
                  <a:srgbClr val="171514"/>
                </a:solidFill>
                <a:latin typeface="Microsoft Sans Serif"/>
                <a:cs typeface="Microsoft Sans Serif"/>
              </a:rPr>
              <a:t>transferencia</a:t>
            </a:r>
            <a:r>
              <a:rPr sz="550" spc="-10" dirty="0" smtClean="0">
                <a:solidFill>
                  <a:srgbClr val="171514"/>
                </a:solidFill>
                <a:latin typeface="Microsoft Sans Serif"/>
                <a:cs typeface="Microsoft Sans Serif"/>
              </a:rPr>
              <a:t> </a:t>
            </a:r>
            <a:r>
              <a:rPr sz="550" spc="5" dirty="0">
                <a:solidFill>
                  <a:srgbClr val="171514"/>
                </a:solidFill>
                <a:latin typeface="Microsoft Sans Serif"/>
                <a:cs typeface="Microsoft Sans Serif"/>
              </a:rPr>
              <a:t>39</a:t>
            </a:r>
            <a:endParaRPr sz="550" dirty="0">
              <a:latin typeface="Microsoft Sans Serif"/>
              <a:cs typeface="Microsoft Sans Serif"/>
            </a:endParaRPr>
          </a:p>
          <a:p>
            <a:pPr marL="12700">
              <a:spcBef>
                <a:spcPts val="165"/>
              </a:spcBef>
            </a:pPr>
            <a:r>
              <a:rPr sz="600" spc="20" dirty="0">
                <a:solidFill>
                  <a:srgbClr val="171514"/>
                </a:solidFill>
                <a:latin typeface="Microsoft Sans Serif"/>
                <a:cs typeface="Microsoft Sans Serif"/>
              </a:rPr>
              <a:t>centros</a:t>
            </a:r>
            <a:r>
              <a:rPr sz="600" spc="-20" dirty="0">
                <a:solidFill>
                  <a:srgbClr val="171514"/>
                </a:solidFill>
                <a:latin typeface="Microsoft Sans Serif"/>
                <a:cs typeface="Microsoft Sans Serif"/>
              </a:rPr>
              <a:t> </a:t>
            </a:r>
            <a:r>
              <a:rPr sz="600" spc="20" dirty="0">
                <a:solidFill>
                  <a:srgbClr val="171514"/>
                </a:solidFill>
                <a:latin typeface="Microsoft Sans Serif"/>
                <a:cs typeface="Microsoft Sans Serif"/>
              </a:rPr>
              <a:t>de</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transformación</a:t>
            </a:r>
            <a:r>
              <a:rPr sz="600" spc="-15" dirty="0">
                <a:solidFill>
                  <a:srgbClr val="171514"/>
                </a:solidFill>
                <a:latin typeface="Microsoft Sans Serif"/>
                <a:cs typeface="Microsoft Sans Serif"/>
              </a:rPr>
              <a:t> </a:t>
            </a:r>
            <a:r>
              <a:rPr sz="600" spc="20" dirty="0">
                <a:solidFill>
                  <a:srgbClr val="171514"/>
                </a:solidFill>
                <a:latin typeface="Microsoft Sans Serif"/>
                <a:cs typeface="Microsoft Sans Serif"/>
              </a:rPr>
              <a:t>74ff</a:t>
            </a:r>
            <a:endParaRPr sz="600" dirty="0">
              <a:latin typeface="Microsoft Sans Serif"/>
              <a:cs typeface="Microsoft Sans Serif"/>
            </a:endParaRPr>
          </a:p>
          <a:p>
            <a:pPr marL="12700">
              <a:spcBef>
                <a:spcPts val="250"/>
              </a:spcBef>
            </a:pPr>
            <a:r>
              <a:rPr sz="600" spc="10" dirty="0">
                <a:solidFill>
                  <a:srgbClr val="171514"/>
                </a:solidFill>
                <a:latin typeface="Microsoft Sans Serif"/>
                <a:cs typeface="Microsoft Sans Serif"/>
              </a:rPr>
              <a:t>serie</a:t>
            </a:r>
            <a:r>
              <a:rPr sz="600" spc="-25" dirty="0">
                <a:solidFill>
                  <a:srgbClr val="171514"/>
                </a:solidFill>
                <a:latin typeface="Microsoft Sans Serif"/>
                <a:cs typeface="Microsoft Sans Serif"/>
              </a:rPr>
              <a:t> </a:t>
            </a:r>
            <a:r>
              <a:rPr sz="600" spc="20" dirty="0">
                <a:solidFill>
                  <a:srgbClr val="171514"/>
                </a:solidFill>
                <a:latin typeface="Microsoft Sans Serif"/>
                <a:cs typeface="Microsoft Sans Serif"/>
              </a:rPr>
              <a:t>triboeléctrica</a:t>
            </a:r>
            <a:r>
              <a:rPr sz="600" spc="-20" dirty="0">
                <a:solidFill>
                  <a:srgbClr val="171514"/>
                </a:solidFill>
                <a:latin typeface="Microsoft Sans Serif"/>
                <a:cs typeface="Microsoft Sans Serif"/>
              </a:rPr>
              <a:t> </a:t>
            </a:r>
            <a:r>
              <a:rPr sz="600" spc="5" dirty="0">
                <a:solidFill>
                  <a:srgbClr val="171514"/>
                </a:solidFill>
                <a:latin typeface="Microsoft Sans Serif"/>
                <a:cs typeface="Microsoft Sans Serif"/>
              </a:rPr>
              <a:t>117</a:t>
            </a:r>
            <a:endParaRPr sz="600" dirty="0">
              <a:latin typeface="Microsoft Sans Serif"/>
              <a:cs typeface="Microsoft Sans Serif"/>
            </a:endParaRPr>
          </a:p>
        </p:txBody>
      </p:sp>
      <p:sp>
        <p:nvSpPr>
          <p:cNvPr id="7" name="object 7"/>
          <p:cNvSpPr txBox="1"/>
          <p:nvPr/>
        </p:nvSpPr>
        <p:spPr>
          <a:xfrm>
            <a:off x="7554596" y="1149400"/>
            <a:ext cx="1259205" cy="105157"/>
          </a:xfrm>
          <a:prstGeom prst="rect">
            <a:avLst/>
          </a:prstGeom>
        </p:spPr>
        <p:txBody>
          <a:bodyPr vert="horz" wrap="square" lIns="0" tIns="12700" rIns="0" bIns="0" rtlCol="0">
            <a:spAutoFit/>
          </a:bodyPr>
          <a:lstStyle/>
          <a:p>
            <a:pPr marL="12700">
              <a:spcBef>
                <a:spcPts val="100"/>
              </a:spcBef>
            </a:pPr>
            <a:r>
              <a:rPr sz="600" spc="25" dirty="0">
                <a:solidFill>
                  <a:srgbClr val="171514"/>
                </a:solidFill>
                <a:latin typeface="Microsoft Sans Serif"/>
                <a:cs typeface="Microsoft Sans Serif"/>
              </a:rPr>
              <a:t>límite</a:t>
            </a:r>
            <a:r>
              <a:rPr sz="600" spc="-15" dirty="0">
                <a:solidFill>
                  <a:srgbClr val="171514"/>
                </a:solidFill>
                <a:latin typeface="Microsoft Sans Serif"/>
                <a:cs typeface="Microsoft Sans Serif"/>
              </a:rPr>
              <a:t> </a:t>
            </a:r>
            <a:r>
              <a:rPr sz="600" spc="15" dirty="0">
                <a:solidFill>
                  <a:srgbClr val="171514"/>
                </a:solidFill>
                <a:latin typeface="Microsoft Sans Serif"/>
                <a:cs typeface="Microsoft Sans Serif"/>
              </a:rPr>
              <a:t>explosivo</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superior</a:t>
            </a:r>
            <a:r>
              <a:rPr sz="600" spc="-15" dirty="0">
                <a:solidFill>
                  <a:srgbClr val="171514"/>
                </a:solidFill>
                <a:latin typeface="Microsoft Sans Serif"/>
                <a:cs typeface="Microsoft Sans Serif"/>
              </a:rPr>
              <a:t> </a:t>
            </a:r>
            <a:r>
              <a:rPr sz="600" spc="-25" dirty="0">
                <a:solidFill>
                  <a:srgbClr val="171514"/>
                </a:solidFill>
                <a:latin typeface="Microsoft Sans Serif"/>
                <a:cs typeface="Microsoft Sans Serif"/>
              </a:rPr>
              <a:t>(UEL)</a:t>
            </a:r>
            <a:r>
              <a:rPr sz="600" spc="-15" dirty="0">
                <a:solidFill>
                  <a:srgbClr val="171514"/>
                </a:solidFill>
                <a:latin typeface="Microsoft Sans Serif"/>
                <a:cs typeface="Microsoft Sans Serif"/>
              </a:rPr>
              <a:t> </a:t>
            </a:r>
            <a:r>
              <a:rPr sz="600" spc="5" dirty="0">
                <a:solidFill>
                  <a:srgbClr val="171514"/>
                </a:solidFill>
                <a:latin typeface="Microsoft Sans Serif"/>
                <a:cs typeface="Microsoft Sans Serif"/>
              </a:rPr>
              <a:t>112</a:t>
            </a:r>
            <a:endParaRPr sz="600">
              <a:latin typeface="Microsoft Sans Serif"/>
              <a:cs typeface="Microsoft Sans Serif"/>
            </a:endParaRPr>
          </a:p>
        </p:txBody>
      </p:sp>
      <p:sp>
        <p:nvSpPr>
          <p:cNvPr id="8" name="object 8"/>
          <p:cNvSpPr txBox="1"/>
          <p:nvPr/>
        </p:nvSpPr>
        <p:spPr>
          <a:xfrm>
            <a:off x="7554596" y="1362403"/>
            <a:ext cx="922019" cy="640080"/>
          </a:xfrm>
          <a:prstGeom prst="rect">
            <a:avLst/>
          </a:prstGeom>
        </p:spPr>
        <p:txBody>
          <a:bodyPr vert="horz" wrap="square" lIns="0" tIns="51435" rIns="0" bIns="0" rtlCol="0">
            <a:spAutoFit/>
          </a:bodyPr>
          <a:lstStyle/>
          <a:p>
            <a:pPr marL="12700">
              <a:spcBef>
                <a:spcPts val="405"/>
              </a:spcBef>
            </a:pPr>
            <a:r>
              <a:rPr sz="550" spc="20" dirty="0">
                <a:solidFill>
                  <a:srgbClr val="171514"/>
                </a:solidFill>
                <a:latin typeface="Microsoft Sans Serif"/>
                <a:cs typeface="Microsoft Sans Serif"/>
              </a:rPr>
              <a:t>tuberías</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20" dirty="0">
                <a:solidFill>
                  <a:srgbClr val="171514"/>
                </a:solidFill>
                <a:latin typeface="Microsoft Sans Serif"/>
                <a:cs typeface="Microsoft Sans Serif"/>
              </a:rPr>
              <a:t> </a:t>
            </a:r>
            <a:r>
              <a:rPr sz="550" spc="15" dirty="0">
                <a:solidFill>
                  <a:srgbClr val="171514"/>
                </a:solidFill>
                <a:latin typeface="Microsoft Sans Serif"/>
                <a:cs typeface="Microsoft Sans Serif"/>
              </a:rPr>
              <a:t>agua</a:t>
            </a:r>
            <a:r>
              <a:rPr sz="550" spc="-20" dirty="0">
                <a:solidFill>
                  <a:srgbClr val="171514"/>
                </a:solidFill>
                <a:latin typeface="Microsoft Sans Serif"/>
                <a:cs typeface="Microsoft Sans Serif"/>
              </a:rPr>
              <a:t> </a:t>
            </a:r>
            <a:r>
              <a:rPr sz="550" dirty="0">
                <a:solidFill>
                  <a:srgbClr val="171514"/>
                </a:solidFill>
                <a:latin typeface="Microsoft Sans Serif"/>
                <a:cs typeface="Microsoft Sans Serif"/>
              </a:rPr>
              <a:t>33,</a:t>
            </a:r>
            <a:r>
              <a:rPr sz="550" spc="-15" dirty="0">
                <a:solidFill>
                  <a:srgbClr val="171514"/>
                </a:solidFill>
                <a:latin typeface="Microsoft Sans Serif"/>
                <a:cs typeface="Microsoft Sans Serif"/>
              </a:rPr>
              <a:t> </a:t>
            </a:r>
            <a:r>
              <a:rPr sz="550" spc="5" dirty="0">
                <a:solidFill>
                  <a:srgbClr val="171514"/>
                </a:solidFill>
                <a:latin typeface="Microsoft Sans Serif"/>
                <a:cs typeface="Microsoft Sans Serif"/>
              </a:rPr>
              <a:t>53</a:t>
            </a:r>
            <a:endParaRPr sz="550">
              <a:latin typeface="Microsoft Sans Serif"/>
              <a:cs typeface="Microsoft Sans Serif"/>
            </a:endParaRPr>
          </a:p>
          <a:p>
            <a:pPr marL="12700">
              <a:spcBef>
                <a:spcPts val="309"/>
              </a:spcBef>
            </a:pPr>
            <a:r>
              <a:rPr sz="550" spc="10" dirty="0">
                <a:solidFill>
                  <a:srgbClr val="171514"/>
                </a:solidFill>
                <a:latin typeface="Microsoft Sans Serif"/>
                <a:cs typeface="Microsoft Sans Serif"/>
              </a:rPr>
              <a:t>conexiones</a:t>
            </a:r>
            <a:r>
              <a:rPr sz="550" spc="-30" dirty="0">
                <a:solidFill>
                  <a:srgbClr val="171514"/>
                </a:solidFill>
                <a:latin typeface="Microsoft Sans Serif"/>
                <a:cs typeface="Microsoft Sans Serif"/>
              </a:rPr>
              <a:t> </a:t>
            </a:r>
            <a:r>
              <a:rPr sz="550" spc="10" dirty="0">
                <a:solidFill>
                  <a:srgbClr val="171514"/>
                </a:solidFill>
                <a:latin typeface="Microsoft Sans Serif"/>
                <a:cs typeface="Microsoft Sans Serif"/>
              </a:rPr>
              <a:t>soldadas</a:t>
            </a:r>
            <a:r>
              <a:rPr sz="550" spc="-25" dirty="0">
                <a:solidFill>
                  <a:srgbClr val="171514"/>
                </a:solidFill>
                <a:latin typeface="Microsoft Sans Serif"/>
                <a:cs typeface="Microsoft Sans Serif"/>
              </a:rPr>
              <a:t> </a:t>
            </a:r>
            <a:r>
              <a:rPr sz="550" spc="5" dirty="0">
                <a:solidFill>
                  <a:srgbClr val="171514"/>
                </a:solidFill>
                <a:latin typeface="Microsoft Sans Serif"/>
                <a:cs typeface="Microsoft Sans Serif"/>
              </a:rPr>
              <a:t>55</a:t>
            </a:r>
            <a:endParaRPr sz="550">
              <a:latin typeface="Microsoft Sans Serif"/>
              <a:cs typeface="Microsoft Sans Serif"/>
            </a:endParaRPr>
          </a:p>
          <a:p>
            <a:pPr marL="12700">
              <a:spcBef>
                <a:spcPts val="204"/>
              </a:spcBef>
            </a:pPr>
            <a:r>
              <a:rPr sz="650" spc="35" dirty="0">
                <a:solidFill>
                  <a:srgbClr val="171514"/>
                </a:solidFill>
                <a:latin typeface="Microsoft Sans Serif"/>
                <a:cs typeface="Microsoft Sans Serif"/>
              </a:rPr>
              <a:t>metodo</a:t>
            </a:r>
            <a:r>
              <a:rPr sz="650" spc="-30" dirty="0">
                <a:solidFill>
                  <a:srgbClr val="171514"/>
                </a:solidFill>
                <a:latin typeface="Microsoft Sans Serif"/>
                <a:cs typeface="Microsoft Sans Serif"/>
              </a:rPr>
              <a:t> </a:t>
            </a:r>
            <a:r>
              <a:rPr sz="650" spc="30" dirty="0">
                <a:solidFill>
                  <a:srgbClr val="171514"/>
                </a:solidFill>
                <a:latin typeface="Microsoft Sans Serif"/>
                <a:cs typeface="Microsoft Sans Serif"/>
              </a:rPr>
              <a:t>wenner</a:t>
            </a:r>
            <a:r>
              <a:rPr sz="650" spc="-30" dirty="0">
                <a:solidFill>
                  <a:srgbClr val="171514"/>
                </a:solidFill>
                <a:latin typeface="Microsoft Sans Serif"/>
                <a:cs typeface="Microsoft Sans Serif"/>
              </a:rPr>
              <a:t> </a:t>
            </a:r>
            <a:r>
              <a:rPr sz="650" spc="10" dirty="0">
                <a:solidFill>
                  <a:srgbClr val="171514"/>
                </a:solidFill>
                <a:latin typeface="Microsoft Sans Serif"/>
                <a:cs typeface="Microsoft Sans Serif"/>
              </a:rPr>
              <a:t>19</a:t>
            </a:r>
            <a:endParaRPr sz="650">
              <a:latin typeface="Microsoft Sans Serif"/>
              <a:cs typeface="Microsoft Sans Serif"/>
            </a:endParaRPr>
          </a:p>
          <a:p>
            <a:pPr marL="12700">
              <a:spcBef>
                <a:spcPts val="285"/>
              </a:spcBef>
            </a:pPr>
            <a:r>
              <a:rPr sz="550" spc="20" dirty="0">
                <a:solidFill>
                  <a:srgbClr val="171514"/>
                </a:solidFill>
                <a:latin typeface="Microsoft Sans Serif"/>
                <a:cs typeface="Microsoft Sans Serif"/>
              </a:rPr>
              <a:t>función</a:t>
            </a:r>
            <a:r>
              <a:rPr sz="550" spc="-10" dirty="0">
                <a:solidFill>
                  <a:srgbClr val="171514"/>
                </a:solidFill>
                <a:latin typeface="Microsoft Sans Serif"/>
                <a:cs typeface="Microsoft Sans Serif"/>
              </a:rPr>
              <a:t> </a:t>
            </a:r>
            <a:r>
              <a:rPr sz="550" spc="15" dirty="0">
                <a:solidFill>
                  <a:srgbClr val="171514"/>
                </a:solidFill>
                <a:latin typeface="Microsoft Sans Serif"/>
                <a:cs typeface="Microsoft Sans Serif"/>
              </a:rPr>
              <a:t>de</a:t>
            </a:r>
            <a:r>
              <a:rPr sz="550" spc="-10" dirty="0">
                <a:solidFill>
                  <a:srgbClr val="171514"/>
                </a:solidFill>
                <a:latin typeface="Microsoft Sans Serif"/>
                <a:cs typeface="Microsoft Sans Serif"/>
              </a:rPr>
              <a:t> </a:t>
            </a:r>
            <a:r>
              <a:rPr sz="550" spc="20" dirty="0">
                <a:solidFill>
                  <a:srgbClr val="171514"/>
                </a:solidFill>
                <a:latin typeface="Microsoft Sans Serif"/>
                <a:cs typeface="Microsoft Sans Serif"/>
              </a:rPr>
              <a:t>trabajo</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117,</a:t>
            </a:r>
            <a:r>
              <a:rPr sz="550" spc="-10" dirty="0">
                <a:solidFill>
                  <a:srgbClr val="171514"/>
                </a:solidFill>
                <a:latin typeface="Microsoft Sans Serif"/>
                <a:cs typeface="Microsoft Sans Serif"/>
              </a:rPr>
              <a:t> </a:t>
            </a:r>
            <a:r>
              <a:rPr sz="550" spc="5" dirty="0">
                <a:solidFill>
                  <a:srgbClr val="171514"/>
                </a:solidFill>
                <a:latin typeface="Microsoft Sans Serif"/>
                <a:cs typeface="Microsoft Sans Serif"/>
              </a:rPr>
              <a:t>120</a:t>
            </a:r>
            <a:endParaRPr sz="550">
              <a:latin typeface="Microsoft Sans Serif"/>
              <a:cs typeface="Microsoft Sans Serif"/>
            </a:endParaRPr>
          </a:p>
          <a:p>
            <a:pPr marL="12700">
              <a:spcBef>
                <a:spcPts val="310"/>
              </a:spcBef>
            </a:pPr>
            <a:r>
              <a:rPr sz="550" spc="25" dirty="0">
                <a:solidFill>
                  <a:srgbClr val="171514"/>
                </a:solidFill>
                <a:latin typeface="Microsoft Sans Serif"/>
                <a:cs typeface="Microsoft Sans Serif"/>
              </a:rPr>
              <a:t>muñequera</a:t>
            </a:r>
            <a:r>
              <a:rPr sz="550" spc="-30" dirty="0">
                <a:solidFill>
                  <a:srgbClr val="171514"/>
                </a:solidFill>
                <a:latin typeface="Microsoft Sans Serif"/>
                <a:cs typeface="Microsoft Sans Serif"/>
              </a:rPr>
              <a:t> </a:t>
            </a:r>
            <a:r>
              <a:rPr sz="550" spc="5" dirty="0">
                <a:solidFill>
                  <a:srgbClr val="171514"/>
                </a:solidFill>
                <a:latin typeface="Microsoft Sans Serif"/>
                <a:cs typeface="Microsoft Sans Serif"/>
              </a:rPr>
              <a:t>129,</a:t>
            </a:r>
            <a:r>
              <a:rPr sz="550" spc="-25" dirty="0">
                <a:solidFill>
                  <a:srgbClr val="171514"/>
                </a:solidFill>
                <a:latin typeface="Microsoft Sans Serif"/>
                <a:cs typeface="Microsoft Sans Serif"/>
              </a:rPr>
              <a:t> </a:t>
            </a:r>
            <a:r>
              <a:rPr sz="550" spc="5" dirty="0">
                <a:solidFill>
                  <a:srgbClr val="171514"/>
                </a:solidFill>
                <a:latin typeface="Microsoft Sans Serif"/>
                <a:cs typeface="Microsoft Sans Serif"/>
              </a:rPr>
              <a:t>133</a:t>
            </a:r>
            <a:endParaRPr sz="550">
              <a:latin typeface="Microsoft Sans Serif"/>
              <a:cs typeface="Microsoft Sans Serif"/>
            </a:endParaRPr>
          </a:p>
        </p:txBody>
      </p:sp>
      <p:sp>
        <p:nvSpPr>
          <p:cNvPr id="9" name="object 9"/>
          <p:cNvSpPr txBox="1"/>
          <p:nvPr/>
        </p:nvSpPr>
        <p:spPr>
          <a:xfrm>
            <a:off x="7554596" y="2125725"/>
            <a:ext cx="1024255" cy="112851"/>
          </a:xfrm>
          <a:prstGeom prst="rect">
            <a:avLst/>
          </a:prstGeom>
        </p:spPr>
        <p:txBody>
          <a:bodyPr vert="horz" wrap="square" lIns="0" tIns="12700" rIns="0" bIns="0" rtlCol="0">
            <a:spAutoFit/>
          </a:bodyPr>
          <a:lstStyle/>
          <a:p>
            <a:pPr marL="12700">
              <a:spcBef>
                <a:spcPts val="100"/>
              </a:spcBef>
            </a:pPr>
            <a:r>
              <a:rPr sz="650" spc="5" dirty="0">
                <a:solidFill>
                  <a:srgbClr val="171514"/>
                </a:solidFill>
                <a:latin typeface="Microsoft Sans Serif"/>
                <a:cs typeface="Microsoft Sans Serif"/>
              </a:rPr>
              <a:t>zonas</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de</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protección</a:t>
            </a:r>
            <a:r>
              <a:rPr sz="650" spc="-10" dirty="0">
                <a:solidFill>
                  <a:srgbClr val="171514"/>
                </a:solidFill>
                <a:latin typeface="Microsoft Sans Serif"/>
                <a:cs typeface="Microsoft Sans Serif"/>
              </a:rPr>
              <a:t> </a:t>
            </a:r>
            <a:r>
              <a:rPr sz="650" spc="20" dirty="0">
                <a:solidFill>
                  <a:srgbClr val="171514"/>
                </a:solidFill>
                <a:latin typeface="Microsoft Sans Serif"/>
                <a:cs typeface="Microsoft Sans Serif"/>
              </a:rPr>
              <a:t>153ff</a:t>
            </a:r>
            <a:endParaRPr sz="650">
              <a:latin typeface="Microsoft Sans Serif"/>
              <a:cs typeface="Microsoft Sans Serif"/>
            </a:endParaRPr>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5579522" y="1104329"/>
            <a:ext cx="3829685" cy="1492885"/>
            <a:chOff x="896396" y="1104328"/>
            <a:chExt cx="3829685" cy="1492885"/>
          </a:xfrm>
        </p:grpSpPr>
        <p:pic>
          <p:nvPicPr>
            <p:cNvPr id="3" name="object 3"/>
            <p:cNvPicPr/>
            <p:nvPr/>
          </p:nvPicPr>
          <p:blipFill>
            <a:blip r:embed="rId2" cstate="print"/>
            <a:stretch>
              <a:fillRect/>
            </a:stretch>
          </p:blipFill>
          <p:spPr>
            <a:xfrm>
              <a:off x="896396" y="1112673"/>
              <a:ext cx="3829312" cy="1484388"/>
            </a:xfrm>
            <a:prstGeom prst="rect">
              <a:avLst/>
            </a:prstGeom>
          </p:spPr>
        </p:pic>
        <p:pic>
          <p:nvPicPr>
            <p:cNvPr id="4" name="object 4"/>
            <p:cNvPicPr/>
            <p:nvPr/>
          </p:nvPicPr>
          <p:blipFill>
            <a:blip r:embed="rId3" cstate="print"/>
            <a:stretch>
              <a:fillRect/>
            </a:stretch>
          </p:blipFill>
          <p:spPr>
            <a:xfrm>
              <a:off x="899998" y="1104341"/>
              <a:ext cx="3393478" cy="370611"/>
            </a:xfrm>
            <a:prstGeom prst="rect">
              <a:avLst/>
            </a:prstGeom>
          </p:spPr>
        </p:pic>
        <p:pic>
          <p:nvPicPr>
            <p:cNvPr id="5" name="object 5"/>
            <p:cNvPicPr/>
            <p:nvPr/>
          </p:nvPicPr>
          <p:blipFill>
            <a:blip r:embed="rId4" cstate="print"/>
            <a:stretch>
              <a:fillRect/>
            </a:stretch>
          </p:blipFill>
          <p:spPr>
            <a:xfrm>
              <a:off x="4292028" y="1104328"/>
              <a:ext cx="423976" cy="740346"/>
            </a:xfrm>
            <a:prstGeom prst="rect">
              <a:avLst/>
            </a:prstGeom>
          </p:spPr>
        </p:pic>
        <p:pic>
          <p:nvPicPr>
            <p:cNvPr id="6" name="object 6"/>
            <p:cNvPicPr/>
            <p:nvPr/>
          </p:nvPicPr>
          <p:blipFill>
            <a:blip r:embed="rId5" cstate="print"/>
            <a:stretch>
              <a:fillRect/>
            </a:stretch>
          </p:blipFill>
          <p:spPr>
            <a:xfrm>
              <a:off x="899998" y="1473492"/>
              <a:ext cx="3393478" cy="371182"/>
            </a:xfrm>
            <a:prstGeom prst="rect">
              <a:avLst/>
            </a:prstGeom>
          </p:spPr>
        </p:pic>
        <p:pic>
          <p:nvPicPr>
            <p:cNvPr id="7" name="object 7"/>
            <p:cNvPicPr/>
            <p:nvPr/>
          </p:nvPicPr>
          <p:blipFill>
            <a:blip r:embed="rId6" cstate="print"/>
            <a:stretch>
              <a:fillRect/>
            </a:stretch>
          </p:blipFill>
          <p:spPr>
            <a:xfrm>
              <a:off x="1602193" y="1843227"/>
              <a:ext cx="570280" cy="135572"/>
            </a:xfrm>
            <a:prstGeom prst="rect">
              <a:avLst/>
            </a:prstGeom>
          </p:spPr>
        </p:pic>
        <p:pic>
          <p:nvPicPr>
            <p:cNvPr id="8" name="object 8"/>
            <p:cNvPicPr/>
            <p:nvPr/>
          </p:nvPicPr>
          <p:blipFill>
            <a:blip r:embed="rId7" cstate="print"/>
            <a:stretch>
              <a:fillRect/>
            </a:stretch>
          </p:blipFill>
          <p:spPr>
            <a:xfrm>
              <a:off x="2171026" y="1843227"/>
              <a:ext cx="849985" cy="337299"/>
            </a:xfrm>
            <a:prstGeom prst="rect">
              <a:avLst/>
            </a:prstGeom>
          </p:spPr>
        </p:pic>
        <p:pic>
          <p:nvPicPr>
            <p:cNvPr id="9" name="object 9"/>
            <p:cNvPicPr/>
            <p:nvPr/>
          </p:nvPicPr>
          <p:blipFill>
            <a:blip r:embed="rId8" cstate="print"/>
            <a:stretch>
              <a:fillRect/>
            </a:stretch>
          </p:blipFill>
          <p:spPr>
            <a:xfrm>
              <a:off x="3019577" y="1843227"/>
              <a:ext cx="1696440" cy="371894"/>
            </a:xfrm>
            <a:prstGeom prst="rect">
              <a:avLst/>
            </a:prstGeom>
          </p:spPr>
        </p:pic>
        <p:pic>
          <p:nvPicPr>
            <p:cNvPr id="10" name="object 10"/>
            <p:cNvPicPr/>
            <p:nvPr/>
          </p:nvPicPr>
          <p:blipFill>
            <a:blip r:embed="rId9" cstate="print"/>
            <a:stretch>
              <a:fillRect/>
            </a:stretch>
          </p:blipFill>
          <p:spPr>
            <a:xfrm>
              <a:off x="3160458" y="2213686"/>
              <a:ext cx="708393" cy="168401"/>
            </a:xfrm>
            <a:prstGeom prst="rect">
              <a:avLst/>
            </a:prstGeom>
          </p:spPr>
        </p:pic>
        <p:pic>
          <p:nvPicPr>
            <p:cNvPr id="11" name="object 11"/>
            <p:cNvPicPr/>
            <p:nvPr/>
          </p:nvPicPr>
          <p:blipFill>
            <a:blip r:embed="rId10" cstate="print"/>
            <a:stretch>
              <a:fillRect/>
            </a:stretch>
          </p:blipFill>
          <p:spPr>
            <a:xfrm>
              <a:off x="3867404" y="2213686"/>
              <a:ext cx="848601" cy="369798"/>
            </a:xfrm>
            <a:prstGeom prst="rect">
              <a:avLst/>
            </a:prstGeom>
          </p:spPr>
        </p:pic>
        <p:pic>
          <p:nvPicPr>
            <p:cNvPr id="12" name="object 12"/>
            <p:cNvPicPr/>
            <p:nvPr/>
          </p:nvPicPr>
          <p:blipFill>
            <a:blip r:embed="rId11" cstate="print"/>
            <a:stretch>
              <a:fillRect/>
            </a:stretch>
          </p:blipFill>
          <p:spPr>
            <a:xfrm>
              <a:off x="1058406" y="1269497"/>
              <a:ext cx="1447199" cy="262013"/>
            </a:xfrm>
            <a:prstGeom prst="rect">
              <a:avLst/>
            </a:prstGeom>
          </p:spPr>
        </p:pic>
      </p:grpSp>
      <p:grpSp>
        <p:nvGrpSpPr>
          <p:cNvPr id="13" name="object 13"/>
          <p:cNvGrpSpPr/>
          <p:nvPr/>
        </p:nvGrpSpPr>
        <p:grpSpPr>
          <a:xfrm>
            <a:off x="5579955" y="1104290"/>
            <a:ext cx="3822700" cy="6339840"/>
            <a:chOff x="896830" y="1104290"/>
            <a:chExt cx="3822700" cy="6339840"/>
          </a:xfrm>
        </p:grpSpPr>
        <p:sp>
          <p:nvSpPr>
            <p:cNvPr id="14" name="object 14"/>
            <p:cNvSpPr/>
            <p:nvPr/>
          </p:nvSpPr>
          <p:spPr>
            <a:xfrm>
              <a:off x="896835" y="7061898"/>
              <a:ext cx="3822700" cy="381635"/>
            </a:xfrm>
            <a:custGeom>
              <a:avLst/>
              <a:gdLst/>
              <a:ahLst/>
              <a:cxnLst/>
              <a:rect l="l" t="t" r="r" b="b"/>
              <a:pathLst>
                <a:path w="3822700" h="381634">
                  <a:moveTo>
                    <a:pt x="3822344" y="0"/>
                  </a:moveTo>
                  <a:lnTo>
                    <a:pt x="0" y="0"/>
                  </a:lnTo>
                  <a:lnTo>
                    <a:pt x="0" y="381596"/>
                  </a:lnTo>
                  <a:lnTo>
                    <a:pt x="3822344" y="381596"/>
                  </a:lnTo>
                  <a:lnTo>
                    <a:pt x="3822344" y="0"/>
                  </a:lnTo>
                  <a:close/>
                </a:path>
              </a:pathLst>
            </a:custGeom>
            <a:solidFill>
              <a:srgbClr val="4C4D4F"/>
            </a:solidFill>
          </p:spPr>
          <p:txBody>
            <a:bodyPr wrap="square" lIns="0" tIns="0" rIns="0" bIns="0" rtlCol="0"/>
            <a:lstStyle/>
            <a:p>
              <a:endParaRPr/>
            </a:p>
          </p:txBody>
        </p:sp>
        <p:sp>
          <p:nvSpPr>
            <p:cNvPr id="15" name="object 15"/>
            <p:cNvSpPr/>
            <p:nvPr/>
          </p:nvSpPr>
          <p:spPr>
            <a:xfrm>
              <a:off x="896835" y="6507492"/>
              <a:ext cx="3822700" cy="554990"/>
            </a:xfrm>
            <a:custGeom>
              <a:avLst/>
              <a:gdLst/>
              <a:ahLst/>
              <a:cxnLst/>
              <a:rect l="l" t="t" r="r" b="b"/>
              <a:pathLst>
                <a:path w="3822700" h="554990">
                  <a:moveTo>
                    <a:pt x="3822344" y="0"/>
                  </a:moveTo>
                  <a:lnTo>
                    <a:pt x="0" y="0"/>
                  </a:lnTo>
                  <a:lnTo>
                    <a:pt x="0" y="554405"/>
                  </a:lnTo>
                  <a:lnTo>
                    <a:pt x="3822344" y="554405"/>
                  </a:lnTo>
                  <a:lnTo>
                    <a:pt x="3822344" y="0"/>
                  </a:lnTo>
                  <a:close/>
                </a:path>
              </a:pathLst>
            </a:custGeom>
            <a:solidFill>
              <a:srgbClr val="D1D3D4"/>
            </a:solidFill>
          </p:spPr>
          <p:txBody>
            <a:bodyPr wrap="square" lIns="0" tIns="0" rIns="0" bIns="0" rtlCol="0"/>
            <a:lstStyle/>
            <a:p>
              <a:endParaRPr/>
            </a:p>
          </p:txBody>
        </p:sp>
        <p:sp>
          <p:nvSpPr>
            <p:cNvPr id="16" name="object 16"/>
            <p:cNvSpPr/>
            <p:nvPr/>
          </p:nvSpPr>
          <p:spPr>
            <a:xfrm>
              <a:off x="896823" y="1104290"/>
              <a:ext cx="3822700" cy="6339840"/>
            </a:xfrm>
            <a:custGeom>
              <a:avLst/>
              <a:gdLst/>
              <a:ahLst/>
              <a:cxnLst/>
              <a:rect l="l" t="t" r="r" b="b"/>
              <a:pathLst>
                <a:path w="3822700" h="6339840">
                  <a:moveTo>
                    <a:pt x="3822344" y="0"/>
                  </a:moveTo>
                  <a:lnTo>
                    <a:pt x="3815994" y="0"/>
                  </a:lnTo>
                  <a:lnTo>
                    <a:pt x="3815994" y="6350"/>
                  </a:lnTo>
                  <a:lnTo>
                    <a:pt x="3815994" y="6333490"/>
                  </a:lnTo>
                  <a:lnTo>
                    <a:pt x="6350" y="6333490"/>
                  </a:lnTo>
                  <a:lnTo>
                    <a:pt x="6350" y="6350"/>
                  </a:lnTo>
                  <a:lnTo>
                    <a:pt x="3815994" y="6350"/>
                  </a:lnTo>
                  <a:lnTo>
                    <a:pt x="3815994" y="0"/>
                  </a:lnTo>
                  <a:lnTo>
                    <a:pt x="0" y="0"/>
                  </a:lnTo>
                  <a:lnTo>
                    <a:pt x="0" y="6350"/>
                  </a:lnTo>
                  <a:lnTo>
                    <a:pt x="0" y="6333490"/>
                  </a:lnTo>
                  <a:lnTo>
                    <a:pt x="0" y="6339840"/>
                  </a:lnTo>
                  <a:lnTo>
                    <a:pt x="3175" y="6339840"/>
                  </a:lnTo>
                  <a:lnTo>
                    <a:pt x="3822344" y="6339840"/>
                  </a:lnTo>
                  <a:lnTo>
                    <a:pt x="3822344" y="6336030"/>
                  </a:lnTo>
                  <a:lnTo>
                    <a:pt x="3822344" y="6333490"/>
                  </a:lnTo>
                  <a:lnTo>
                    <a:pt x="3822344" y="6350"/>
                  </a:lnTo>
                  <a:lnTo>
                    <a:pt x="3822344" y="0"/>
                  </a:lnTo>
                  <a:close/>
                </a:path>
              </a:pathLst>
            </a:custGeom>
            <a:solidFill>
              <a:srgbClr val="414042"/>
            </a:solidFill>
          </p:spPr>
          <p:txBody>
            <a:bodyPr wrap="square" lIns="0" tIns="0" rIns="0" bIns="0" rtlCol="0"/>
            <a:lstStyle/>
            <a:p>
              <a:endParaRPr/>
            </a:p>
          </p:txBody>
        </p:sp>
      </p:grpSp>
      <p:pic>
        <p:nvPicPr>
          <p:cNvPr id="17" name="object 17"/>
          <p:cNvPicPr/>
          <p:nvPr/>
        </p:nvPicPr>
        <p:blipFill>
          <a:blip r:embed="rId12" cstate="print"/>
          <a:stretch>
            <a:fillRect/>
          </a:stretch>
        </p:blipFill>
        <p:spPr>
          <a:xfrm>
            <a:off x="6627124" y="7149969"/>
            <a:ext cx="741260" cy="207598"/>
          </a:xfrm>
          <a:prstGeom prst="rect">
            <a:avLst/>
          </a:prstGeom>
        </p:spPr>
      </p:pic>
      <p:pic>
        <p:nvPicPr>
          <p:cNvPr id="18" name="object 18"/>
          <p:cNvPicPr/>
          <p:nvPr/>
        </p:nvPicPr>
        <p:blipFill>
          <a:blip r:embed="rId13" cstate="print"/>
          <a:stretch>
            <a:fillRect/>
          </a:stretch>
        </p:blipFill>
        <p:spPr>
          <a:xfrm>
            <a:off x="7582076" y="7140854"/>
            <a:ext cx="773049" cy="225806"/>
          </a:xfrm>
          <a:prstGeom prst="rect">
            <a:avLst/>
          </a:prstGeom>
        </p:spPr>
      </p:pic>
      <p:sp>
        <p:nvSpPr>
          <p:cNvPr id="19" name="object 19"/>
          <p:cNvSpPr/>
          <p:nvPr/>
        </p:nvSpPr>
        <p:spPr>
          <a:xfrm>
            <a:off x="5741527" y="3128710"/>
            <a:ext cx="3499485" cy="9525"/>
          </a:xfrm>
          <a:custGeom>
            <a:avLst/>
            <a:gdLst/>
            <a:ahLst/>
            <a:cxnLst/>
            <a:rect l="l" t="t" r="r" b="b"/>
            <a:pathLst>
              <a:path w="3499485" h="9525">
                <a:moveTo>
                  <a:pt x="3499205" y="0"/>
                </a:moveTo>
                <a:lnTo>
                  <a:pt x="0" y="0"/>
                </a:lnTo>
                <a:lnTo>
                  <a:pt x="0" y="9525"/>
                </a:lnTo>
                <a:lnTo>
                  <a:pt x="3499205" y="9525"/>
                </a:lnTo>
                <a:lnTo>
                  <a:pt x="3499205" y="0"/>
                </a:lnTo>
                <a:close/>
              </a:path>
            </a:pathLst>
          </a:custGeom>
          <a:solidFill>
            <a:srgbClr val="808285"/>
          </a:solidFill>
        </p:spPr>
        <p:txBody>
          <a:bodyPr wrap="square" lIns="0" tIns="0" rIns="0" bIns="0" rtlCol="0"/>
          <a:lstStyle/>
          <a:p>
            <a:endParaRPr/>
          </a:p>
        </p:txBody>
      </p:sp>
      <p:sp>
        <p:nvSpPr>
          <p:cNvPr id="20" name="object 20"/>
          <p:cNvSpPr/>
          <p:nvPr/>
        </p:nvSpPr>
        <p:spPr>
          <a:xfrm>
            <a:off x="5741527" y="5213553"/>
            <a:ext cx="1098550" cy="1098550"/>
          </a:xfrm>
          <a:custGeom>
            <a:avLst/>
            <a:gdLst/>
            <a:ahLst/>
            <a:cxnLst/>
            <a:rect l="l" t="t" r="r" b="b"/>
            <a:pathLst>
              <a:path w="1098550" h="1098550">
                <a:moveTo>
                  <a:pt x="548995" y="0"/>
                </a:moveTo>
                <a:lnTo>
                  <a:pt x="501626" y="2015"/>
                </a:lnTo>
                <a:lnTo>
                  <a:pt x="455376" y="7950"/>
                </a:lnTo>
                <a:lnTo>
                  <a:pt x="410409" y="17642"/>
                </a:lnTo>
                <a:lnTo>
                  <a:pt x="366891" y="30924"/>
                </a:lnTo>
                <a:lnTo>
                  <a:pt x="324986" y="47632"/>
                </a:lnTo>
                <a:lnTo>
                  <a:pt x="284859" y="67601"/>
                </a:lnTo>
                <a:lnTo>
                  <a:pt x="246676" y="90667"/>
                </a:lnTo>
                <a:lnTo>
                  <a:pt x="210599" y="116665"/>
                </a:lnTo>
                <a:lnTo>
                  <a:pt x="176796" y="145429"/>
                </a:lnTo>
                <a:lnTo>
                  <a:pt x="145429" y="176796"/>
                </a:lnTo>
                <a:lnTo>
                  <a:pt x="116665" y="210599"/>
                </a:lnTo>
                <a:lnTo>
                  <a:pt x="90667" y="246676"/>
                </a:lnTo>
                <a:lnTo>
                  <a:pt x="67601" y="284859"/>
                </a:lnTo>
                <a:lnTo>
                  <a:pt x="47632" y="324986"/>
                </a:lnTo>
                <a:lnTo>
                  <a:pt x="30924" y="366891"/>
                </a:lnTo>
                <a:lnTo>
                  <a:pt x="17642" y="410409"/>
                </a:lnTo>
                <a:lnTo>
                  <a:pt x="7950" y="455376"/>
                </a:lnTo>
                <a:lnTo>
                  <a:pt x="2015" y="501626"/>
                </a:lnTo>
                <a:lnTo>
                  <a:pt x="0" y="548995"/>
                </a:lnTo>
                <a:lnTo>
                  <a:pt x="2015" y="596364"/>
                </a:lnTo>
                <a:lnTo>
                  <a:pt x="7950" y="642615"/>
                </a:lnTo>
                <a:lnTo>
                  <a:pt x="17642" y="687581"/>
                </a:lnTo>
                <a:lnTo>
                  <a:pt x="30924" y="731099"/>
                </a:lnTo>
                <a:lnTo>
                  <a:pt x="47632" y="773004"/>
                </a:lnTo>
                <a:lnTo>
                  <a:pt x="67601" y="813131"/>
                </a:lnTo>
                <a:lnTo>
                  <a:pt x="90667" y="851315"/>
                </a:lnTo>
                <a:lnTo>
                  <a:pt x="116665" y="887391"/>
                </a:lnTo>
                <a:lnTo>
                  <a:pt x="145429" y="921195"/>
                </a:lnTo>
                <a:lnTo>
                  <a:pt x="176796" y="952561"/>
                </a:lnTo>
                <a:lnTo>
                  <a:pt x="210599" y="981326"/>
                </a:lnTo>
                <a:lnTo>
                  <a:pt x="246676" y="1007323"/>
                </a:lnTo>
                <a:lnTo>
                  <a:pt x="284859" y="1030389"/>
                </a:lnTo>
                <a:lnTo>
                  <a:pt x="324986" y="1050358"/>
                </a:lnTo>
                <a:lnTo>
                  <a:pt x="366891" y="1067067"/>
                </a:lnTo>
                <a:lnTo>
                  <a:pt x="410409" y="1080349"/>
                </a:lnTo>
                <a:lnTo>
                  <a:pt x="455376" y="1090040"/>
                </a:lnTo>
                <a:lnTo>
                  <a:pt x="501626" y="1095976"/>
                </a:lnTo>
                <a:lnTo>
                  <a:pt x="548995" y="1097991"/>
                </a:lnTo>
                <a:lnTo>
                  <a:pt x="596364" y="1095976"/>
                </a:lnTo>
                <a:lnTo>
                  <a:pt x="642615" y="1090040"/>
                </a:lnTo>
                <a:lnTo>
                  <a:pt x="687581" y="1080349"/>
                </a:lnTo>
                <a:lnTo>
                  <a:pt x="731099" y="1067067"/>
                </a:lnTo>
                <a:lnTo>
                  <a:pt x="773004" y="1050358"/>
                </a:lnTo>
                <a:lnTo>
                  <a:pt x="813131" y="1030389"/>
                </a:lnTo>
                <a:lnTo>
                  <a:pt x="851315" y="1007323"/>
                </a:lnTo>
                <a:lnTo>
                  <a:pt x="887391" y="981326"/>
                </a:lnTo>
                <a:lnTo>
                  <a:pt x="921195" y="952561"/>
                </a:lnTo>
                <a:lnTo>
                  <a:pt x="952561" y="921195"/>
                </a:lnTo>
                <a:lnTo>
                  <a:pt x="981326" y="887391"/>
                </a:lnTo>
                <a:lnTo>
                  <a:pt x="1007323" y="851315"/>
                </a:lnTo>
                <a:lnTo>
                  <a:pt x="1030389" y="813131"/>
                </a:lnTo>
                <a:lnTo>
                  <a:pt x="1050358" y="773004"/>
                </a:lnTo>
                <a:lnTo>
                  <a:pt x="1067067" y="731099"/>
                </a:lnTo>
                <a:lnTo>
                  <a:pt x="1080349" y="687581"/>
                </a:lnTo>
                <a:lnTo>
                  <a:pt x="1090040" y="642615"/>
                </a:lnTo>
                <a:lnTo>
                  <a:pt x="1095976" y="596364"/>
                </a:lnTo>
                <a:lnTo>
                  <a:pt x="1097991" y="548995"/>
                </a:lnTo>
                <a:lnTo>
                  <a:pt x="1095976" y="501626"/>
                </a:lnTo>
                <a:lnTo>
                  <a:pt x="1090040" y="455376"/>
                </a:lnTo>
                <a:lnTo>
                  <a:pt x="1080349" y="410409"/>
                </a:lnTo>
                <a:lnTo>
                  <a:pt x="1067067" y="366891"/>
                </a:lnTo>
                <a:lnTo>
                  <a:pt x="1050358" y="324986"/>
                </a:lnTo>
                <a:lnTo>
                  <a:pt x="1030389" y="284859"/>
                </a:lnTo>
                <a:lnTo>
                  <a:pt x="1007323" y="246676"/>
                </a:lnTo>
                <a:lnTo>
                  <a:pt x="981326" y="210599"/>
                </a:lnTo>
                <a:lnTo>
                  <a:pt x="952561" y="176796"/>
                </a:lnTo>
                <a:lnTo>
                  <a:pt x="921195" y="145429"/>
                </a:lnTo>
                <a:lnTo>
                  <a:pt x="887391" y="116665"/>
                </a:lnTo>
                <a:lnTo>
                  <a:pt x="851315" y="90667"/>
                </a:lnTo>
                <a:lnTo>
                  <a:pt x="813131" y="67601"/>
                </a:lnTo>
                <a:lnTo>
                  <a:pt x="773004" y="47632"/>
                </a:lnTo>
                <a:lnTo>
                  <a:pt x="731099" y="30924"/>
                </a:lnTo>
                <a:lnTo>
                  <a:pt x="687581" y="17642"/>
                </a:lnTo>
                <a:lnTo>
                  <a:pt x="642615" y="7950"/>
                </a:lnTo>
                <a:lnTo>
                  <a:pt x="596364" y="2015"/>
                </a:lnTo>
                <a:lnTo>
                  <a:pt x="548995" y="0"/>
                </a:lnTo>
                <a:close/>
              </a:path>
            </a:pathLst>
          </a:custGeom>
          <a:solidFill>
            <a:srgbClr val="58595B"/>
          </a:solidFill>
        </p:spPr>
        <p:txBody>
          <a:bodyPr wrap="square" lIns="0" tIns="0" rIns="0" bIns="0" rtlCol="0"/>
          <a:lstStyle/>
          <a:p>
            <a:endParaRPr/>
          </a:p>
        </p:txBody>
      </p:sp>
      <p:sp>
        <p:nvSpPr>
          <p:cNvPr id="21" name="object 21"/>
          <p:cNvSpPr/>
          <p:nvPr/>
        </p:nvSpPr>
        <p:spPr>
          <a:xfrm>
            <a:off x="6942134" y="5213553"/>
            <a:ext cx="1098550" cy="1098550"/>
          </a:xfrm>
          <a:custGeom>
            <a:avLst/>
            <a:gdLst/>
            <a:ahLst/>
            <a:cxnLst/>
            <a:rect l="l" t="t" r="r" b="b"/>
            <a:pathLst>
              <a:path w="1098550" h="1098550">
                <a:moveTo>
                  <a:pt x="548995" y="0"/>
                </a:moveTo>
                <a:lnTo>
                  <a:pt x="501626" y="2015"/>
                </a:lnTo>
                <a:lnTo>
                  <a:pt x="455376" y="7950"/>
                </a:lnTo>
                <a:lnTo>
                  <a:pt x="410409" y="17642"/>
                </a:lnTo>
                <a:lnTo>
                  <a:pt x="366891" y="30924"/>
                </a:lnTo>
                <a:lnTo>
                  <a:pt x="324986" y="47632"/>
                </a:lnTo>
                <a:lnTo>
                  <a:pt x="284859" y="67601"/>
                </a:lnTo>
                <a:lnTo>
                  <a:pt x="246676" y="90667"/>
                </a:lnTo>
                <a:lnTo>
                  <a:pt x="210599" y="116665"/>
                </a:lnTo>
                <a:lnTo>
                  <a:pt x="176796" y="145429"/>
                </a:lnTo>
                <a:lnTo>
                  <a:pt x="145429" y="176796"/>
                </a:lnTo>
                <a:lnTo>
                  <a:pt x="116665" y="210599"/>
                </a:lnTo>
                <a:lnTo>
                  <a:pt x="90667" y="246676"/>
                </a:lnTo>
                <a:lnTo>
                  <a:pt x="67601" y="284859"/>
                </a:lnTo>
                <a:lnTo>
                  <a:pt x="47632" y="324986"/>
                </a:lnTo>
                <a:lnTo>
                  <a:pt x="30924" y="366891"/>
                </a:lnTo>
                <a:lnTo>
                  <a:pt x="17642" y="410409"/>
                </a:lnTo>
                <a:lnTo>
                  <a:pt x="7950" y="455376"/>
                </a:lnTo>
                <a:lnTo>
                  <a:pt x="2015" y="501626"/>
                </a:lnTo>
                <a:lnTo>
                  <a:pt x="0" y="548995"/>
                </a:lnTo>
                <a:lnTo>
                  <a:pt x="2015" y="596364"/>
                </a:lnTo>
                <a:lnTo>
                  <a:pt x="7950" y="642615"/>
                </a:lnTo>
                <a:lnTo>
                  <a:pt x="17642" y="687581"/>
                </a:lnTo>
                <a:lnTo>
                  <a:pt x="30924" y="731099"/>
                </a:lnTo>
                <a:lnTo>
                  <a:pt x="47632" y="773004"/>
                </a:lnTo>
                <a:lnTo>
                  <a:pt x="67601" y="813131"/>
                </a:lnTo>
                <a:lnTo>
                  <a:pt x="90667" y="851315"/>
                </a:lnTo>
                <a:lnTo>
                  <a:pt x="116665" y="887391"/>
                </a:lnTo>
                <a:lnTo>
                  <a:pt x="145429" y="921195"/>
                </a:lnTo>
                <a:lnTo>
                  <a:pt x="176796" y="952561"/>
                </a:lnTo>
                <a:lnTo>
                  <a:pt x="210599" y="981326"/>
                </a:lnTo>
                <a:lnTo>
                  <a:pt x="246676" y="1007323"/>
                </a:lnTo>
                <a:lnTo>
                  <a:pt x="284859" y="1030389"/>
                </a:lnTo>
                <a:lnTo>
                  <a:pt x="324986" y="1050358"/>
                </a:lnTo>
                <a:lnTo>
                  <a:pt x="366891" y="1067067"/>
                </a:lnTo>
                <a:lnTo>
                  <a:pt x="410409" y="1080349"/>
                </a:lnTo>
                <a:lnTo>
                  <a:pt x="455376" y="1090040"/>
                </a:lnTo>
                <a:lnTo>
                  <a:pt x="501626" y="1095976"/>
                </a:lnTo>
                <a:lnTo>
                  <a:pt x="548995" y="1097991"/>
                </a:lnTo>
                <a:lnTo>
                  <a:pt x="596364" y="1095976"/>
                </a:lnTo>
                <a:lnTo>
                  <a:pt x="642615" y="1090040"/>
                </a:lnTo>
                <a:lnTo>
                  <a:pt x="687581" y="1080349"/>
                </a:lnTo>
                <a:lnTo>
                  <a:pt x="731099" y="1067067"/>
                </a:lnTo>
                <a:lnTo>
                  <a:pt x="773004" y="1050358"/>
                </a:lnTo>
                <a:lnTo>
                  <a:pt x="813131" y="1030389"/>
                </a:lnTo>
                <a:lnTo>
                  <a:pt x="851315" y="1007323"/>
                </a:lnTo>
                <a:lnTo>
                  <a:pt x="887391" y="981326"/>
                </a:lnTo>
                <a:lnTo>
                  <a:pt x="921195" y="952561"/>
                </a:lnTo>
                <a:lnTo>
                  <a:pt x="952561" y="921195"/>
                </a:lnTo>
                <a:lnTo>
                  <a:pt x="981326" y="887391"/>
                </a:lnTo>
                <a:lnTo>
                  <a:pt x="1007323" y="851315"/>
                </a:lnTo>
                <a:lnTo>
                  <a:pt x="1030389" y="813131"/>
                </a:lnTo>
                <a:lnTo>
                  <a:pt x="1050358" y="773004"/>
                </a:lnTo>
                <a:lnTo>
                  <a:pt x="1067067" y="731099"/>
                </a:lnTo>
                <a:lnTo>
                  <a:pt x="1080349" y="687581"/>
                </a:lnTo>
                <a:lnTo>
                  <a:pt x="1090040" y="642615"/>
                </a:lnTo>
                <a:lnTo>
                  <a:pt x="1095976" y="596364"/>
                </a:lnTo>
                <a:lnTo>
                  <a:pt x="1097991" y="548995"/>
                </a:lnTo>
                <a:lnTo>
                  <a:pt x="1095976" y="501626"/>
                </a:lnTo>
                <a:lnTo>
                  <a:pt x="1090040" y="455376"/>
                </a:lnTo>
                <a:lnTo>
                  <a:pt x="1080349" y="410409"/>
                </a:lnTo>
                <a:lnTo>
                  <a:pt x="1067067" y="366891"/>
                </a:lnTo>
                <a:lnTo>
                  <a:pt x="1050358" y="324986"/>
                </a:lnTo>
                <a:lnTo>
                  <a:pt x="1030389" y="284859"/>
                </a:lnTo>
                <a:lnTo>
                  <a:pt x="1007323" y="246676"/>
                </a:lnTo>
                <a:lnTo>
                  <a:pt x="981326" y="210599"/>
                </a:lnTo>
                <a:lnTo>
                  <a:pt x="952561" y="176796"/>
                </a:lnTo>
                <a:lnTo>
                  <a:pt x="921195" y="145429"/>
                </a:lnTo>
                <a:lnTo>
                  <a:pt x="887391" y="116665"/>
                </a:lnTo>
                <a:lnTo>
                  <a:pt x="851315" y="90667"/>
                </a:lnTo>
                <a:lnTo>
                  <a:pt x="813131" y="67601"/>
                </a:lnTo>
                <a:lnTo>
                  <a:pt x="773004" y="47632"/>
                </a:lnTo>
                <a:lnTo>
                  <a:pt x="731099" y="30924"/>
                </a:lnTo>
                <a:lnTo>
                  <a:pt x="687581" y="17642"/>
                </a:lnTo>
                <a:lnTo>
                  <a:pt x="642615" y="7950"/>
                </a:lnTo>
                <a:lnTo>
                  <a:pt x="596364" y="2015"/>
                </a:lnTo>
                <a:lnTo>
                  <a:pt x="548995" y="0"/>
                </a:lnTo>
                <a:close/>
              </a:path>
            </a:pathLst>
          </a:custGeom>
          <a:solidFill>
            <a:srgbClr val="808285"/>
          </a:solidFill>
        </p:spPr>
        <p:txBody>
          <a:bodyPr wrap="square" lIns="0" tIns="0" rIns="0" bIns="0" rtlCol="0"/>
          <a:lstStyle/>
          <a:p>
            <a:endParaRPr/>
          </a:p>
        </p:txBody>
      </p:sp>
      <p:sp>
        <p:nvSpPr>
          <p:cNvPr id="22" name="object 22"/>
          <p:cNvSpPr/>
          <p:nvPr/>
        </p:nvSpPr>
        <p:spPr>
          <a:xfrm>
            <a:off x="8142742" y="5213553"/>
            <a:ext cx="1098550" cy="1098550"/>
          </a:xfrm>
          <a:custGeom>
            <a:avLst/>
            <a:gdLst/>
            <a:ahLst/>
            <a:cxnLst/>
            <a:rect l="l" t="t" r="r" b="b"/>
            <a:pathLst>
              <a:path w="1098550" h="1098550">
                <a:moveTo>
                  <a:pt x="548982" y="0"/>
                </a:moveTo>
                <a:lnTo>
                  <a:pt x="501613" y="2015"/>
                </a:lnTo>
                <a:lnTo>
                  <a:pt x="455363" y="7950"/>
                </a:lnTo>
                <a:lnTo>
                  <a:pt x="410397" y="17642"/>
                </a:lnTo>
                <a:lnTo>
                  <a:pt x="366880" y="30924"/>
                </a:lnTo>
                <a:lnTo>
                  <a:pt x="324976" y="47632"/>
                </a:lnTo>
                <a:lnTo>
                  <a:pt x="284850" y="67601"/>
                </a:lnTo>
                <a:lnTo>
                  <a:pt x="246667" y="90667"/>
                </a:lnTo>
                <a:lnTo>
                  <a:pt x="210591" y="116665"/>
                </a:lnTo>
                <a:lnTo>
                  <a:pt x="176789" y="145429"/>
                </a:lnTo>
                <a:lnTo>
                  <a:pt x="145423" y="176796"/>
                </a:lnTo>
                <a:lnTo>
                  <a:pt x="116660" y="210599"/>
                </a:lnTo>
                <a:lnTo>
                  <a:pt x="90663" y="246676"/>
                </a:lnTo>
                <a:lnTo>
                  <a:pt x="67598" y="284859"/>
                </a:lnTo>
                <a:lnTo>
                  <a:pt x="47630" y="324986"/>
                </a:lnTo>
                <a:lnTo>
                  <a:pt x="30922" y="366891"/>
                </a:lnTo>
                <a:lnTo>
                  <a:pt x="17641" y="410409"/>
                </a:lnTo>
                <a:lnTo>
                  <a:pt x="7950" y="455376"/>
                </a:lnTo>
                <a:lnTo>
                  <a:pt x="2015" y="501626"/>
                </a:lnTo>
                <a:lnTo>
                  <a:pt x="0" y="548995"/>
                </a:lnTo>
                <a:lnTo>
                  <a:pt x="2015" y="596364"/>
                </a:lnTo>
                <a:lnTo>
                  <a:pt x="7950" y="642615"/>
                </a:lnTo>
                <a:lnTo>
                  <a:pt x="17641" y="687581"/>
                </a:lnTo>
                <a:lnTo>
                  <a:pt x="30922" y="731099"/>
                </a:lnTo>
                <a:lnTo>
                  <a:pt x="47630" y="773004"/>
                </a:lnTo>
                <a:lnTo>
                  <a:pt x="67598" y="813131"/>
                </a:lnTo>
                <a:lnTo>
                  <a:pt x="90663" y="851315"/>
                </a:lnTo>
                <a:lnTo>
                  <a:pt x="116660" y="887391"/>
                </a:lnTo>
                <a:lnTo>
                  <a:pt x="145423" y="921195"/>
                </a:lnTo>
                <a:lnTo>
                  <a:pt x="176789" y="952561"/>
                </a:lnTo>
                <a:lnTo>
                  <a:pt x="210591" y="981326"/>
                </a:lnTo>
                <a:lnTo>
                  <a:pt x="246667" y="1007323"/>
                </a:lnTo>
                <a:lnTo>
                  <a:pt x="284850" y="1030389"/>
                </a:lnTo>
                <a:lnTo>
                  <a:pt x="324976" y="1050358"/>
                </a:lnTo>
                <a:lnTo>
                  <a:pt x="366880" y="1067067"/>
                </a:lnTo>
                <a:lnTo>
                  <a:pt x="410397" y="1080349"/>
                </a:lnTo>
                <a:lnTo>
                  <a:pt x="455363" y="1090040"/>
                </a:lnTo>
                <a:lnTo>
                  <a:pt x="501613" y="1095976"/>
                </a:lnTo>
                <a:lnTo>
                  <a:pt x="548982" y="1097991"/>
                </a:lnTo>
                <a:lnTo>
                  <a:pt x="596352" y="1095976"/>
                </a:lnTo>
                <a:lnTo>
                  <a:pt x="642602" y="1090040"/>
                </a:lnTo>
                <a:lnTo>
                  <a:pt x="687569" y="1080349"/>
                </a:lnTo>
                <a:lnTo>
                  <a:pt x="731088" y="1067067"/>
                </a:lnTo>
                <a:lnTo>
                  <a:pt x="772994" y="1050358"/>
                </a:lnTo>
                <a:lnTo>
                  <a:pt x="813121" y="1030389"/>
                </a:lnTo>
                <a:lnTo>
                  <a:pt x="851306" y="1007323"/>
                </a:lnTo>
                <a:lnTo>
                  <a:pt x="887383" y="981326"/>
                </a:lnTo>
                <a:lnTo>
                  <a:pt x="921188" y="952561"/>
                </a:lnTo>
                <a:lnTo>
                  <a:pt x="952555" y="921195"/>
                </a:lnTo>
                <a:lnTo>
                  <a:pt x="981321" y="887391"/>
                </a:lnTo>
                <a:lnTo>
                  <a:pt x="1007319" y="851315"/>
                </a:lnTo>
                <a:lnTo>
                  <a:pt x="1030386" y="813131"/>
                </a:lnTo>
                <a:lnTo>
                  <a:pt x="1050356" y="773004"/>
                </a:lnTo>
                <a:lnTo>
                  <a:pt x="1067065" y="731099"/>
                </a:lnTo>
                <a:lnTo>
                  <a:pt x="1080348" y="687581"/>
                </a:lnTo>
                <a:lnTo>
                  <a:pt x="1090040" y="642615"/>
                </a:lnTo>
                <a:lnTo>
                  <a:pt x="1095975" y="596364"/>
                </a:lnTo>
                <a:lnTo>
                  <a:pt x="1097991" y="548995"/>
                </a:lnTo>
                <a:lnTo>
                  <a:pt x="1095975" y="501626"/>
                </a:lnTo>
                <a:lnTo>
                  <a:pt x="1090040" y="455376"/>
                </a:lnTo>
                <a:lnTo>
                  <a:pt x="1080348" y="410409"/>
                </a:lnTo>
                <a:lnTo>
                  <a:pt x="1067065" y="366891"/>
                </a:lnTo>
                <a:lnTo>
                  <a:pt x="1050356" y="324986"/>
                </a:lnTo>
                <a:lnTo>
                  <a:pt x="1030386" y="284859"/>
                </a:lnTo>
                <a:lnTo>
                  <a:pt x="1007319" y="246676"/>
                </a:lnTo>
                <a:lnTo>
                  <a:pt x="981321" y="210599"/>
                </a:lnTo>
                <a:lnTo>
                  <a:pt x="952555" y="176796"/>
                </a:lnTo>
                <a:lnTo>
                  <a:pt x="921188" y="145429"/>
                </a:lnTo>
                <a:lnTo>
                  <a:pt x="887383" y="116665"/>
                </a:lnTo>
                <a:lnTo>
                  <a:pt x="851306" y="90667"/>
                </a:lnTo>
                <a:lnTo>
                  <a:pt x="813121" y="67601"/>
                </a:lnTo>
                <a:lnTo>
                  <a:pt x="772994" y="47632"/>
                </a:lnTo>
                <a:lnTo>
                  <a:pt x="731088" y="30924"/>
                </a:lnTo>
                <a:lnTo>
                  <a:pt x="687569" y="17642"/>
                </a:lnTo>
                <a:lnTo>
                  <a:pt x="642602" y="7950"/>
                </a:lnTo>
                <a:lnTo>
                  <a:pt x="596352" y="2015"/>
                </a:lnTo>
                <a:lnTo>
                  <a:pt x="548982" y="0"/>
                </a:lnTo>
                <a:close/>
              </a:path>
            </a:pathLst>
          </a:custGeom>
          <a:solidFill>
            <a:srgbClr val="A7A9AC"/>
          </a:solidFill>
        </p:spPr>
        <p:txBody>
          <a:bodyPr wrap="square" lIns="0" tIns="0" rIns="0" bIns="0" rtlCol="0"/>
          <a:lstStyle/>
          <a:p>
            <a:endParaRPr/>
          </a:p>
        </p:txBody>
      </p:sp>
      <p:sp>
        <p:nvSpPr>
          <p:cNvPr id="23" name="object 23"/>
          <p:cNvSpPr txBox="1"/>
          <p:nvPr/>
        </p:nvSpPr>
        <p:spPr>
          <a:xfrm>
            <a:off x="5856260" y="2794561"/>
            <a:ext cx="3115310" cy="220573"/>
          </a:xfrm>
          <a:prstGeom prst="rect">
            <a:avLst/>
          </a:prstGeom>
        </p:spPr>
        <p:txBody>
          <a:bodyPr vert="horz" wrap="square" lIns="0" tIns="12700" rIns="0" bIns="0" rtlCol="0">
            <a:spAutoFit/>
          </a:bodyPr>
          <a:lstStyle/>
          <a:p>
            <a:pPr marL="12700">
              <a:spcBef>
                <a:spcPts val="100"/>
              </a:spcBef>
            </a:pPr>
            <a:r>
              <a:rPr sz="1350" spc="35" dirty="0">
                <a:solidFill>
                  <a:srgbClr val="464645"/>
                </a:solidFill>
                <a:latin typeface="Microsoft Sans Serif"/>
                <a:cs typeface="Microsoft Sans Serif"/>
              </a:rPr>
              <a:t>Libros</a:t>
            </a:r>
            <a:r>
              <a:rPr sz="1350" spc="-15" dirty="0">
                <a:solidFill>
                  <a:srgbClr val="464645"/>
                </a:solidFill>
                <a:latin typeface="Microsoft Sans Serif"/>
                <a:cs typeface="Microsoft Sans Serif"/>
              </a:rPr>
              <a:t> </a:t>
            </a:r>
            <a:r>
              <a:rPr sz="1350" spc="35" dirty="0">
                <a:solidFill>
                  <a:srgbClr val="464645"/>
                </a:solidFill>
                <a:latin typeface="Microsoft Sans Serif"/>
                <a:cs typeface="Microsoft Sans Serif"/>
              </a:rPr>
              <a:t>electrónicos</a:t>
            </a:r>
            <a:r>
              <a:rPr sz="1350" spc="-15" dirty="0">
                <a:solidFill>
                  <a:srgbClr val="464645"/>
                </a:solidFill>
                <a:latin typeface="Microsoft Sans Serif"/>
                <a:cs typeface="Microsoft Sans Serif"/>
              </a:rPr>
              <a:t> </a:t>
            </a:r>
            <a:r>
              <a:rPr sz="1350" spc="45" dirty="0">
                <a:solidFill>
                  <a:srgbClr val="464645"/>
                </a:solidFill>
                <a:latin typeface="Microsoft Sans Serif"/>
                <a:cs typeface="Microsoft Sans Serif"/>
              </a:rPr>
              <a:t>de</a:t>
            </a:r>
            <a:r>
              <a:rPr sz="1350" spc="-10" dirty="0">
                <a:solidFill>
                  <a:srgbClr val="464645"/>
                </a:solidFill>
                <a:latin typeface="Microsoft Sans Serif"/>
                <a:cs typeface="Microsoft Sans Serif"/>
              </a:rPr>
              <a:t> </a:t>
            </a:r>
            <a:r>
              <a:rPr sz="1350" spc="25" dirty="0">
                <a:solidFill>
                  <a:srgbClr val="464645"/>
                </a:solidFill>
                <a:latin typeface="Microsoft Sans Serif"/>
                <a:cs typeface="Microsoft Sans Serif"/>
              </a:rPr>
              <a:t>Taylor</a:t>
            </a:r>
            <a:r>
              <a:rPr sz="1350" spc="-15" dirty="0">
                <a:solidFill>
                  <a:srgbClr val="464645"/>
                </a:solidFill>
                <a:latin typeface="Microsoft Sans Serif"/>
                <a:cs typeface="Microsoft Sans Serif"/>
              </a:rPr>
              <a:t> </a:t>
            </a:r>
            <a:r>
              <a:rPr sz="1350" spc="85" dirty="0">
                <a:solidFill>
                  <a:srgbClr val="464645"/>
                </a:solidFill>
                <a:latin typeface="Microsoft Sans Serif"/>
                <a:cs typeface="Microsoft Sans Serif"/>
              </a:rPr>
              <a:t>&amp;</a:t>
            </a:r>
            <a:r>
              <a:rPr sz="1350" spc="-10" dirty="0">
                <a:solidFill>
                  <a:srgbClr val="464645"/>
                </a:solidFill>
                <a:latin typeface="Microsoft Sans Serif"/>
                <a:cs typeface="Microsoft Sans Serif"/>
              </a:rPr>
              <a:t> </a:t>
            </a:r>
            <a:r>
              <a:rPr sz="1350" spc="5" dirty="0">
                <a:solidFill>
                  <a:srgbClr val="464645"/>
                </a:solidFill>
                <a:latin typeface="Microsoft Sans Serif"/>
                <a:cs typeface="Microsoft Sans Serif"/>
              </a:rPr>
              <a:t>Francis</a:t>
            </a:r>
            <a:endParaRPr sz="1350">
              <a:latin typeface="Microsoft Sans Serif"/>
              <a:cs typeface="Microsoft Sans Serif"/>
            </a:endParaRPr>
          </a:p>
        </p:txBody>
      </p:sp>
      <p:sp>
        <p:nvSpPr>
          <p:cNvPr id="24" name="object 24"/>
          <p:cNvSpPr txBox="1"/>
          <p:nvPr/>
        </p:nvSpPr>
        <p:spPr>
          <a:xfrm>
            <a:off x="5758742" y="3177479"/>
            <a:ext cx="3392170" cy="1509395"/>
          </a:xfrm>
          <a:prstGeom prst="rect">
            <a:avLst/>
          </a:prstGeom>
        </p:spPr>
        <p:txBody>
          <a:bodyPr vert="horz" wrap="square" lIns="0" tIns="12700" rIns="0" bIns="0" rtlCol="0">
            <a:spAutoFit/>
          </a:bodyPr>
          <a:lstStyle/>
          <a:p>
            <a:pPr marL="19050" algn="ctr">
              <a:spcBef>
                <a:spcPts val="100"/>
              </a:spcBef>
            </a:pPr>
            <a:r>
              <a:rPr sz="1150" spc="40" dirty="0">
                <a:solidFill>
                  <a:srgbClr val="858585"/>
                </a:solidFill>
                <a:latin typeface="Microsoft Sans Serif"/>
                <a:cs typeface="Microsoft Sans Serif"/>
                <a:hlinkClick r:id="rId14"/>
              </a:rPr>
              <a:t>www.taylorfrancis.com</a:t>
            </a:r>
            <a:endParaRPr sz="1150" dirty="0">
              <a:latin typeface="Microsoft Sans Serif"/>
              <a:cs typeface="Microsoft Sans Serif"/>
            </a:endParaRPr>
          </a:p>
          <a:p>
            <a:pPr marL="311150" marR="241935" indent="-78740">
              <a:lnSpc>
                <a:spcPct val="153300"/>
              </a:lnSpc>
              <a:spcBef>
                <a:spcPts val="970"/>
              </a:spcBef>
            </a:pPr>
            <a:r>
              <a:rPr sz="800" spc="25" dirty="0">
                <a:solidFill>
                  <a:srgbClr val="605F5F"/>
                </a:solidFill>
                <a:latin typeface="Microsoft Sans Serif"/>
                <a:cs typeface="Microsoft Sans Serif"/>
              </a:rPr>
              <a:t>Un</a:t>
            </a:r>
            <a:r>
              <a:rPr sz="800" spc="-10" dirty="0">
                <a:solidFill>
                  <a:srgbClr val="605F5F"/>
                </a:solidFill>
                <a:latin typeface="Microsoft Sans Serif"/>
                <a:cs typeface="Microsoft Sans Serif"/>
              </a:rPr>
              <a:t> </a:t>
            </a:r>
            <a:r>
              <a:rPr sz="800" spc="30" dirty="0">
                <a:solidFill>
                  <a:srgbClr val="605F5F"/>
                </a:solidFill>
                <a:latin typeface="Microsoft Sans Serif"/>
                <a:cs typeface="Microsoft Sans Serif"/>
              </a:rPr>
              <a:t>destino</a:t>
            </a:r>
            <a:r>
              <a:rPr sz="800" spc="-5" dirty="0">
                <a:solidFill>
                  <a:srgbClr val="605F5F"/>
                </a:solidFill>
                <a:latin typeface="Microsoft Sans Serif"/>
                <a:cs typeface="Microsoft Sans Serif"/>
              </a:rPr>
              <a:t> </a:t>
            </a:r>
            <a:r>
              <a:rPr sz="800" spc="25" dirty="0">
                <a:solidFill>
                  <a:srgbClr val="605F5F"/>
                </a:solidFill>
                <a:latin typeface="Microsoft Sans Serif"/>
                <a:cs typeface="Microsoft Sans Serif"/>
              </a:rPr>
              <a:t>único</a:t>
            </a:r>
            <a:r>
              <a:rPr sz="800" spc="-5" dirty="0">
                <a:solidFill>
                  <a:srgbClr val="605F5F"/>
                </a:solidFill>
                <a:latin typeface="Microsoft Sans Serif"/>
                <a:cs typeface="Microsoft Sans Serif"/>
              </a:rPr>
              <a:t> </a:t>
            </a:r>
            <a:r>
              <a:rPr sz="800" spc="25" dirty="0">
                <a:solidFill>
                  <a:srgbClr val="605F5F"/>
                </a:solidFill>
                <a:latin typeface="Microsoft Sans Serif"/>
                <a:cs typeface="Microsoft Sans Serif"/>
              </a:rPr>
              <a:t>para</a:t>
            </a:r>
            <a:r>
              <a:rPr sz="800" spc="-5" dirty="0">
                <a:solidFill>
                  <a:srgbClr val="605F5F"/>
                </a:solidFill>
                <a:latin typeface="Microsoft Sans Serif"/>
                <a:cs typeface="Microsoft Sans Serif"/>
              </a:rPr>
              <a:t> </a:t>
            </a:r>
            <a:r>
              <a:rPr sz="800" spc="30" dirty="0">
                <a:solidFill>
                  <a:srgbClr val="605F5F"/>
                </a:solidFill>
                <a:latin typeface="Microsoft Sans Serif"/>
                <a:cs typeface="Microsoft Sans Serif"/>
              </a:rPr>
              <a:t>libros</a:t>
            </a:r>
            <a:r>
              <a:rPr sz="800" spc="-5" dirty="0">
                <a:solidFill>
                  <a:srgbClr val="605F5F"/>
                </a:solidFill>
                <a:latin typeface="Microsoft Sans Serif"/>
                <a:cs typeface="Microsoft Sans Serif"/>
              </a:rPr>
              <a:t> </a:t>
            </a:r>
            <a:r>
              <a:rPr sz="800" spc="20" dirty="0">
                <a:solidFill>
                  <a:srgbClr val="605F5F"/>
                </a:solidFill>
                <a:latin typeface="Microsoft Sans Serif"/>
                <a:cs typeface="Microsoft Sans Serif"/>
              </a:rPr>
              <a:t>electrónicos</a:t>
            </a:r>
            <a:r>
              <a:rPr sz="800" spc="-5" dirty="0">
                <a:solidFill>
                  <a:srgbClr val="605F5F"/>
                </a:solidFill>
                <a:latin typeface="Microsoft Sans Serif"/>
                <a:cs typeface="Microsoft Sans Serif"/>
              </a:rPr>
              <a:t> </a:t>
            </a:r>
            <a:r>
              <a:rPr sz="800" spc="25" dirty="0">
                <a:solidFill>
                  <a:srgbClr val="605F5F"/>
                </a:solidFill>
                <a:latin typeface="Microsoft Sans Serif"/>
                <a:cs typeface="Microsoft Sans Serif"/>
              </a:rPr>
              <a:t>de</a:t>
            </a:r>
            <a:r>
              <a:rPr sz="800" spc="-5" dirty="0">
                <a:solidFill>
                  <a:srgbClr val="605F5F"/>
                </a:solidFill>
                <a:latin typeface="Microsoft Sans Serif"/>
                <a:cs typeface="Microsoft Sans Serif"/>
              </a:rPr>
              <a:t> </a:t>
            </a:r>
            <a:r>
              <a:rPr sz="800" spc="15" dirty="0">
                <a:solidFill>
                  <a:srgbClr val="605F5F"/>
                </a:solidFill>
                <a:latin typeface="Microsoft Sans Serif"/>
                <a:cs typeface="Microsoft Sans Serif"/>
              </a:rPr>
              <a:t>Taylor</a:t>
            </a:r>
            <a:r>
              <a:rPr sz="800" spc="-5" dirty="0">
                <a:solidFill>
                  <a:srgbClr val="605F5F"/>
                </a:solidFill>
                <a:latin typeface="Microsoft Sans Serif"/>
                <a:cs typeface="Microsoft Sans Serif"/>
              </a:rPr>
              <a:t> </a:t>
            </a:r>
            <a:r>
              <a:rPr sz="800" spc="50" dirty="0">
                <a:solidFill>
                  <a:srgbClr val="605F5F"/>
                </a:solidFill>
                <a:latin typeface="Microsoft Sans Serif"/>
                <a:cs typeface="Microsoft Sans Serif"/>
              </a:rPr>
              <a:t>&amp;</a:t>
            </a:r>
            <a:r>
              <a:rPr sz="800" spc="-10" dirty="0">
                <a:solidFill>
                  <a:srgbClr val="605F5F"/>
                </a:solidFill>
                <a:latin typeface="Microsoft Sans Serif"/>
                <a:cs typeface="Microsoft Sans Serif"/>
              </a:rPr>
              <a:t> </a:t>
            </a:r>
            <a:r>
              <a:rPr sz="800" spc="5" dirty="0" smtClean="0">
                <a:solidFill>
                  <a:srgbClr val="605F5F"/>
                </a:solidFill>
                <a:latin typeface="Microsoft Sans Serif"/>
                <a:cs typeface="Microsoft Sans Serif"/>
              </a:rPr>
              <a:t>Francis</a:t>
            </a:r>
            <a:r>
              <a:rPr lang="es-ES" sz="800" spc="5" dirty="0" smtClean="0">
                <a:solidFill>
                  <a:srgbClr val="605F5F"/>
                </a:solidFill>
                <a:latin typeface="Microsoft Sans Serif"/>
                <a:cs typeface="Microsoft Sans Serif"/>
              </a:rPr>
              <a:t> </a:t>
            </a:r>
            <a:r>
              <a:rPr sz="750" spc="20" dirty="0" smtClean="0">
                <a:solidFill>
                  <a:srgbClr val="605F5F"/>
                </a:solidFill>
                <a:latin typeface="Microsoft Sans Serif"/>
                <a:cs typeface="Microsoft Sans Serif"/>
              </a:rPr>
              <a:t>con </a:t>
            </a:r>
            <a:r>
              <a:rPr sz="750" spc="35" dirty="0">
                <a:solidFill>
                  <a:srgbClr val="605F5F"/>
                </a:solidFill>
                <a:latin typeface="Microsoft Sans Serif"/>
                <a:cs typeface="Microsoft Sans Serif"/>
              </a:rPr>
              <a:t>mayor </a:t>
            </a:r>
            <a:r>
              <a:rPr sz="750" spc="25" dirty="0">
                <a:solidFill>
                  <a:srgbClr val="605F5F"/>
                </a:solidFill>
                <a:latin typeface="Microsoft Sans Serif"/>
                <a:cs typeface="Microsoft Sans Serif"/>
              </a:rPr>
              <a:t>funcionalidad </a:t>
            </a:r>
            <a:r>
              <a:rPr sz="750" spc="5" dirty="0">
                <a:solidFill>
                  <a:srgbClr val="605F5F"/>
                </a:solidFill>
                <a:latin typeface="Microsoft Sans Serif"/>
                <a:cs typeface="Microsoft Sans Serif"/>
              </a:rPr>
              <a:t>y </a:t>
            </a:r>
            <a:r>
              <a:rPr sz="750" spc="30" dirty="0">
                <a:solidFill>
                  <a:srgbClr val="605F5F"/>
                </a:solidFill>
                <a:latin typeface="Microsoft Sans Serif"/>
                <a:cs typeface="Microsoft Sans Serif"/>
              </a:rPr>
              <a:t>una </a:t>
            </a:r>
            <a:r>
              <a:rPr sz="750" spc="20" dirty="0">
                <a:solidFill>
                  <a:srgbClr val="605F5F"/>
                </a:solidFill>
                <a:latin typeface="Microsoft Sans Serif"/>
                <a:cs typeface="Microsoft Sans Serif"/>
              </a:rPr>
              <a:t>experiencia</a:t>
            </a:r>
            <a:r>
              <a:rPr sz="750" spc="20" dirty="0">
                <a:solidFill>
                  <a:srgbClr val="605F5F"/>
                </a:solidFill>
                <a:latin typeface="Microsoft Sans Serif"/>
                <a:cs typeface="Microsoft Sans Serif"/>
              </a:rPr>
              <a:t> </a:t>
            </a:r>
            <a:r>
              <a:rPr sz="750" spc="25" dirty="0">
                <a:solidFill>
                  <a:srgbClr val="605F5F"/>
                </a:solidFill>
                <a:latin typeface="Microsoft Sans Serif"/>
                <a:cs typeface="Microsoft Sans Serif"/>
              </a:rPr>
              <a:t>de </a:t>
            </a:r>
            <a:r>
              <a:rPr sz="750" spc="25" dirty="0" err="1" smtClean="0">
                <a:solidFill>
                  <a:srgbClr val="605F5F"/>
                </a:solidFill>
                <a:latin typeface="Microsoft Sans Serif"/>
                <a:cs typeface="Microsoft Sans Serif"/>
              </a:rPr>
              <a:t>usuario</a:t>
            </a:r>
            <a:r>
              <a:rPr lang="es-ES" sz="750" spc="25" dirty="0" smtClean="0">
                <a:solidFill>
                  <a:srgbClr val="605F5F"/>
                </a:solidFill>
                <a:latin typeface="Microsoft Sans Serif"/>
                <a:cs typeface="Microsoft Sans Serif"/>
              </a:rPr>
              <a:t> </a:t>
            </a:r>
            <a:r>
              <a:rPr sz="750" spc="30" dirty="0" err="1" smtClean="0">
                <a:solidFill>
                  <a:srgbClr val="605F5F"/>
                </a:solidFill>
                <a:latin typeface="Microsoft Sans Serif"/>
                <a:cs typeface="Microsoft Sans Serif"/>
              </a:rPr>
              <a:t>mejorada</a:t>
            </a:r>
            <a:r>
              <a:rPr sz="750" spc="-5" dirty="0" smtClean="0">
                <a:solidFill>
                  <a:srgbClr val="605F5F"/>
                </a:solidFill>
                <a:latin typeface="Microsoft Sans Serif"/>
                <a:cs typeface="Microsoft Sans Serif"/>
              </a:rPr>
              <a:t> </a:t>
            </a:r>
            <a:r>
              <a:rPr sz="750" spc="25" dirty="0">
                <a:solidFill>
                  <a:srgbClr val="605F5F"/>
                </a:solidFill>
                <a:latin typeface="Microsoft Sans Serif"/>
                <a:cs typeface="Microsoft Sans Serif"/>
              </a:rPr>
              <a:t>para</a:t>
            </a:r>
            <a:r>
              <a:rPr sz="750" dirty="0">
                <a:solidFill>
                  <a:srgbClr val="605F5F"/>
                </a:solidFill>
                <a:latin typeface="Microsoft Sans Serif"/>
                <a:cs typeface="Microsoft Sans Serif"/>
              </a:rPr>
              <a:t> </a:t>
            </a:r>
            <a:r>
              <a:rPr sz="750" spc="15" dirty="0">
                <a:solidFill>
                  <a:srgbClr val="605F5F"/>
                </a:solidFill>
                <a:latin typeface="Microsoft Sans Serif"/>
                <a:cs typeface="Microsoft Sans Serif"/>
              </a:rPr>
              <a:t>satisfacer</a:t>
            </a:r>
            <a:r>
              <a:rPr sz="750" dirty="0">
                <a:solidFill>
                  <a:srgbClr val="605F5F"/>
                </a:solidFill>
                <a:latin typeface="Microsoft Sans Serif"/>
                <a:cs typeface="Microsoft Sans Serif"/>
              </a:rPr>
              <a:t> las</a:t>
            </a:r>
            <a:r>
              <a:rPr sz="750" spc="-5" dirty="0">
                <a:solidFill>
                  <a:srgbClr val="605F5F"/>
                </a:solidFill>
                <a:latin typeface="Microsoft Sans Serif"/>
                <a:cs typeface="Microsoft Sans Serif"/>
              </a:rPr>
              <a:t> </a:t>
            </a:r>
            <a:r>
              <a:rPr sz="750" spc="10" dirty="0">
                <a:solidFill>
                  <a:srgbClr val="605F5F"/>
                </a:solidFill>
                <a:latin typeface="Microsoft Sans Serif"/>
                <a:cs typeface="Microsoft Sans Serif"/>
              </a:rPr>
              <a:t>necesidades</a:t>
            </a:r>
            <a:r>
              <a:rPr sz="750" dirty="0">
                <a:solidFill>
                  <a:srgbClr val="605F5F"/>
                </a:solidFill>
                <a:latin typeface="Microsoft Sans Serif"/>
                <a:cs typeface="Microsoft Sans Serif"/>
              </a:rPr>
              <a:t> </a:t>
            </a:r>
            <a:r>
              <a:rPr sz="750" spc="25" dirty="0">
                <a:solidFill>
                  <a:srgbClr val="605F5F"/>
                </a:solidFill>
                <a:latin typeface="Microsoft Sans Serif"/>
                <a:cs typeface="Microsoft Sans Serif"/>
              </a:rPr>
              <a:t>de</a:t>
            </a:r>
            <a:r>
              <a:rPr sz="750" dirty="0">
                <a:solidFill>
                  <a:srgbClr val="605F5F"/>
                </a:solidFill>
                <a:latin typeface="Microsoft Sans Serif"/>
                <a:cs typeface="Microsoft Sans Serif"/>
              </a:rPr>
              <a:t> </a:t>
            </a:r>
            <a:r>
              <a:rPr sz="750" spc="25" dirty="0">
                <a:solidFill>
                  <a:srgbClr val="605F5F"/>
                </a:solidFill>
                <a:latin typeface="Microsoft Sans Serif"/>
                <a:cs typeface="Microsoft Sans Serif"/>
              </a:rPr>
              <a:t>nuestros</a:t>
            </a:r>
            <a:r>
              <a:rPr sz="750" spc="-5" dirty="0">
                <a:solidFill>
                  <a:srgbClr val="605F5F"/>
                </a:solidFill>
                <a:latin typeface="Microsoft Sans Serif"/>
                <a:cs typeface="Microsoft Sans Serif"/>
              </a:rPr>
              <a:t> </a:t>
            </a:r>
            <a:r>
              <a:rPr sz="750" spc="10" dirty="0">
                <a:solidFill>
                  <a:srgbClr val="605F5F"/>
                </a:solidFill>
                <a:latin typeface="Microsoft Sans Serif"/>
                <a:cs typeface="Microsoft Sans Serif"/>
              </a:rPr>
              <a:t>clientes</a:t>
            </a:r>
            <a:r>
              <a:rPr sz="750" spc="10" dirty="0">
                <a:solidFill>
                  <a:srgbClr val="605F5F"/>
                </a:solidFill>
                <a:latin typeface="Microsoft Sans Serif"/>
                <a:cs typeface="Microsoft Sans Serif"/>
              </a:rPr>
              <a:t>.</a:t>
            </a:r>
            <a:endParaRPr sz="750" dirty="0">
              <a:latin typeface="Microsoft Sans Serif"/>
              <a:cs typeface="Microsoft Sans Serif"/>
            </a:endParaRPr>
          </a:p>
          <a:p>
            <a:pPr>
              <a:spcBef>
                <a:spcPts val="35"/>
              </a:spcBef>
            </a:pPr>
            <a:endParaRPr sz="1250" dirty="0">
              <a:latin typeface="Microsoft Sans Serif"/>
              <a:cs typeface="Microsoft Sans Serif"/>
            </a:endParaRPr>
          </a:p>
          <a:p>
            <a:pPr marR="5715" algn="ctr"/>
            <a:r>
              <a:rPr sz="650" spc="10" dirty="0">
                <a:solidFill>
                  <a:srgbClr val="605F5F"/>
                </a:solidFill>
                <a:latin typeface="Microsoft Sans Serif"/>
                <a:cs typeface="Microsoft Sans Serif"/>
              </a:rPr>
              <a:t>Más</a:t>
            </a:r>
            <a:r>
              <a:rPr sz="650" spc="-5" dirty="0">
                <a:solidFill>
                  <a:srgbClr val="605F5F"/>
                </a:solidFill>
                <a:latin typeface="Microsoft Sans Serif"/>
                <a:cs typeface="Microsoft Sans Serif"/>
              </a:rPr>
              <a:t> </a:t>
            </a:r>
            <a:r>
              <a:rPr sz="650" spc="20" dirty="0">
                <a:solidFill>
                  <a:srgbClr val="605F5F"/>
                </a:solidFill>
                <a:latin typeface="Microsoft Sans Serif"/>
                <a:cs typeface="Microsoft Sans Serif"/>
              </a:rPr>
              <a:t>de</a:t>
            </a:r>
            <a:r>
              <a:rPr sz="650" dirty="0">
                <a:solidFill>
                  <a:srgbClr val="605F5F"/>
                </a:solidFill>
                <a:latin typeface="Microsoft Sans Serif"/>
                <a:cs typeface="Microsoft Sans Serif"/>
              </a:rPr>
              <a:t> </a:t>
            </a:r>
            <a:r>
              <a:rPr sz="650" spc="10" dirty="0">
                <a:solidFill>
                  <a:srgbClr val="605F5F"/>
                </a:solidFill>
                <a:latin typeface="Microsoft Sans Serif"/>
                <a:cs typeface="Microsoft Sans Serif"/>
              </a:rPr>
              <a:t>90</a:t>
            </a:r>
            <a:r>
              <a:rPr sz="650" dirty="0">
                <a:solidFill>
                  <a:srgbClr val="605F5F"/>
                </a:solidFill>
                <a:latin typeface="Microsoft Sans Serif"/>
                <a:cs typeface="Microsoft Sans Serif"/>
              </a:rPr>
              <a:t> </a:t>
            </a:r>
            <a:r>
              <a:rPr sz="650" spc="10" dirty="0">
                <a:solidFill>
                  <a:srgbClr val="605F5F"/>
                </a:solidFill>
                <a:latin typeface="Microsoft Sans Serif"/>
                <a:cs typeface="Microsoft Sans Serif"/>
              </a:rPr>
              <a:t>000</a:t>
            </a:r>
            <a:r>
              <a:rPr sz="650" spc="-5" dirty="0">
                <a:solidFill>
                  <a:srgbClr val="605F5F"/>
                </a:solidFill>
                <a:latin typeface="Microsoft Sans Serif"/>
                <a:cs typeface="Microsoft Sans Serif"/>
              </a:rPr>
              <a:t> </a:t>
            </a:r>
            <a:r>
              <a:rPr sz="650" spc="20" dirty="0">
                <a:solidFill>
                  <a:srgbClr val="605F5F"/>
                </a:solidFill>
                <a:latin typeface="Microsoft Sans Serif"/>
                <a:cs typeface="Microsoft Sans Serif"/>
              </a:rPr>
              <a:t>libros</a:t>
            </a:r>
            <a:r>
              <a:rPr sz="650" dirty="0">
                <a:solidFill>
                  <a:srgbClr val="605F5F"/>
                </a:solidFill>
                <a:latin typeface="Microsoft Sans Serif"/>
                <a:cs typeface="Microsoft Sans Serif"/>
              </a:rPr>
              <a:t> </a:t>
            </a:r>
            <a:r>
              <a:rPr sz="650" spc="15" dirty="0">
                <a:solidFill>
                  <a:srgbClr val="605F5F"/>
                </a:solidFill>
                <a:latin typeface="Microsoft Sans Serif"/>
                <a:cs typeface="Microsoft Sans Serif"/>
              </a:rPr>
              <a:t>electrónicos</a:t>
            </a:r>
            <a:r>
              <a:rPr sz="650" dirty="0">
                <a:solidFill>
                  <a:srgbClr val="605F5F"/>
                </a:solidFill>
                <a:latin typeface="Microsoft Sans Serif"/>
                <a:cs typeface="Microsoft Sans Serif"/>
              </a:rPr>
              <a:t> </a:t>
            </a:r>
            <a:r>
              <a:rPr sz="650" spc="20" dirty="0">
                <a:solidFill>
                  <a:srgbClr val="605F5F"/>
                </a:solidFill>
                <a:latin typeface="Microsoft Sans Serif"/>
                <a:cs typeface="Microsoft Sans Serif"/>
              </a:rPr>
              <a:t>de</a:t>
            </a:r>
            <a:r>
              <a:rPr sz="650" dirty="0">
                <a:solidFill>
                  <a:srgbClr val="605F5F"/>
                </a:solidFill>
                <a:latin typeface="Microsoft Sans Serif"/>
                <a:cs typeface="Microsoft Sans Serif"/>
              </a:rPr>
              <a:t> </a:t>
            </a:r>
            <a:r>
              <a:rPr sz="650" spc="25" dirty="0">
                <a:solidFill>
                  <a:srgbClr val="605F5F"/>
                </a:solidFill>
                <a:latin typeface="Microsoft Sans Serif"/>
                <a:cs typeface="Microsoft Sans Serif"/>
              </a:rPr>
              <a:t>contenido</a:t>
            </a:r>
            <a:r>
              <a:rPr sz="650" spc="-5" dirty="0">
                <a:solidFill>
                  <a:srgbClr val="605F5F"/>
                </a:solidFill>
                <a:latin typeface="Microsoft Sans Serif"/>
                <a:cs typeface="Microsoft Sans Serif"/>
              </a:rPr>
              <a:t> </a:t>
            </a:r>
            <a:r>
              <a:rPr sz="650" spc="15" dirty="0">
                <a:solidFill>
                  <a:srgbClr val="605F5F"/>
                </a:solidFill>
                <a:latin typeface="Microsoft Sans Serif"/>
                <a:cs typeface="Microsoft Sans Serif"/>
              </a:rPr>
              <a:t>académico</a:t>
            </a:r>
            <a:r>
              <a:rPr sz="650" dirty="0">
                <a:solidFill>
                  <a:srgbClr val="605F5F"/>
                </a:solidFill>
                <a:latin typeface="Microsoft Sans Serif"/>
                <a:cs typeface="Microsoft Sans Serif"/>
              </a:rPr>
              <a:t> </a:t>
            </a:r>
            <a:r>
              <a:rPr sz="650" spc="25" dirty="0">
                <a:solidFill>
                  <a:srgbClr val="605F5F"/>
                </a:solidFill>
                <a:latin typeface="Microsoft Sans Serif"/>
                <a:cs typeface="Microsoft Sans Serif"/>
              </a:rPr>
              <a:t>galardonado</a:t>
            </a:r>
            <a:r>
              <a:rPr sz="650" dirty="0">
                <a:solidFill>
                  <a:srgbClr val="605F5F"/>
                </a:solidFill>
                <a:latin typeface="Microsoft Sans Serif"/>
                <a:cs typeface="Microsoft Sans Serif"/>
              </a:rPr>
              <a:t> </a:t>
            </a:r>
            <a:r>
              <a:rPr sz="650" spc="20" dirty="0">
                <a:solidFill>
                  <a:srgbClr val="605F5F"/>
                </a:solidFill>
                <a:latin typeface="Microsoft Sans Serif"/>
                <a:cs typeface="Microsoft Sans Serif"/>
              </a:rPr>
              <a:t>en</a:t>
            </a:r>
            <a:endParaRPr sz="650" dirty="0">
              <a:latin typeface="Microsoft Sans Serif"/>
              <a:cs typeface="Microsoft Sans Serif"/>
            </a:endParaRPr>
          </a:p>
          <a:p>
            <a:pPr marL="12700" marR="5080" indent="61594">
              <a:lnSpc>
                <a:spcPct val="137300"/>
              </a:lnSpc>
              <a:spcBef>
                <a:spcPts val="40"/>
              </a:spcBef>
            </a:pPr>
            <a:r>
              <a:rPr sz="850" spc="25" dirty="0">
                <a:solidFill>
                  <a:srgbClr val="605F5F"/>
                </a:solidFill>
                <a:latin typeface="Microsoft Sans Serif"/>
                <a:cs typeface="Microsoft Sans Serif"/>
              </a:rPr>
              <a:t>Humanidades,</a:t>
            </a:r>
            <a:r>
              <a:rPr sz="850" spc="-10" dirty="0">
                <a:solidFill>
                  <a:srgbClr val="605F5F"/>
                </a:solidFill>
                <a:latin typeface="Microsoft Sans Serif"/>
                <a:cs typeface="Microsoft Sans Serif"/>
              </a:rPr>
              <a:t> </a:t>
            </a:r>
            <a:r>
              <a:rPr sz="850" dirty="0">
                <a:solidFill>
                  <a:srgbClr val="605F5F"/>
                </a:solidFill>
                <a:latin typeface="Microsoft Sans Serif"/>
                <a:cs typeface="Microsoft Sans Serif"/>
              </a:rPr>
              <a:t>Ciencias</a:t>
            </a:r>
            <a:r>
              <a:rPr sz="850" spc="-5" dirty="0">
                <a:solidFill>
                  <a:srgbClr val="605F5F"/>
                </a:solidFill>
                <a:latin typeface="Microsoft Sans Serif"/>
                <a:cs typeface="Microsoft Sans Serif"/>
              </a:rPr>
              <a:t> Sociales, </a:t>
            </a:r>
            <a:r>
              <a:rPr sz="850" dirty="0">
                <a:solidFill>
                  <a:srgbClr val="605F5F"/>
                </a:solidFill>
                <a:latin typeface="Microsoft Sans Serif"/>
                <a:cs typeface="Microsoft Sans Serif"/>
              </a:rPr>
              <a:t>Ciencia,</a:t>
            </a:r>
            <a:r>
              <a:rPr sz="850" spc="-5" dirty="0">
                <a:solidFill>
                  <a:srgbClr val="605F5F"/>
                </a:solidFill>
                <a:latin typeface="Microsoft Sans Serif"/>
                <a:cs typeface="Microsoft Sans Serif"/>
              </a:rPr>
              <a:t> </a:t>
            </a:r>
            <a:r>
              <a:rPr sz="850" spc="15" dirty="0">
                <a:solidFill>
                  <a:srgbClr val="605F5F"/>
                </a:solidFill>
                <a:latin typeface="Microsoft Sans Serif"/>
                <a:cs typeface="Microsoft Sans Serif"/>
              </a:rPr>
              <a:t>Tecnología,</a:t>
            </a:r>
            <a:r>
              <a:rPr sz="850" spc="-5" dirty="0">
                <a:solidFill>
                  <a:srgbClr val="605F5F"/>
                </a:solidFill>
                <a:latin typeface="Microsoft Sans Serif"/>
                <a:cs typeface="Microsoft Sans Serif"/>
              </a:rPr>
              <a:t> </a:t>
            </a:r>
            <a:r>
              <a:rPr sz="850" spc="30" dirty="0" err="1">
                <a:solidFill>
                  <a:srgbClr val="605F5F"/>
                </a:solidFill>
                <a:latin typeface="Microsoft Sans Serif"/>
                <a:cs typeface="Microsoft Sans Serif"/>
              </a:rPr>
              <a:t>Ingeniería</a:t>
            </a:r>
            <a:r>
              <a:rPr sz="850" spc="-5" dirty="0">
                <a:solidFill>
                  <a:srgbClr val="605F5F"/>
                </a:solidFill>
                <a:latin typeface="Microsoft Sans Serif"/>
                <a:cs typeface="Microsoft Sans Serif"/>
              </a:rPr>
              <a:t> </a:t>
            </a:r>
            <a:r>
              <a:rPr sz="850" spc="5" dirty="0" smtClean="0">
                <a:solidFill>
                  <a:srgbClr val="605F5F"/>
                </a:solidFill>
                <a:latin typeface="Microsoft Sans Serif"/>
                <a:cs typeface="Microsoft Sans Serif"/>
              </a:rPr>
              <a:t>y</a:t>
            </a:r>
            <a:r>
              <a:rPr lang="es-ES" sz="850" spc="5" dirty="0" smtClean="0">
                <a:solidFill>
                  <a:srgbClr val="605F5F"/>
                </a:solidFill>
                <a:latin typeface="Microsoft Sans Serif"/>
                <a:cs typeface="Microsoft Sans Serif"/>
              </a:rPr>
              <a:t> </a:t>
            </a:r>
            <a:r>
              <a:rPr sz="850" spc="25" dirty="0" err="1" smtClean="0">
                <a:solidFill>
                  <a:srgbClr val="605F5F"/>
                </a:solidFill>
                <a:latin typeface="Microsoft Sans Serif"/>
                <a:cs typeface="Microsoft Sans Serif"/>
              </a:rPr>
              <a:t>Medicina</a:t>
            </a:r>
            <a:r>
              <a:rPr sz="850" spc="-10" dirty="0" smtClean="0">
                <a:solidFill>
                  <a:srgbClr val="605F5F"/>
                </a:solidFill>
                <a:latin typeface="Microsoft Sans Serif"/>
                <a:cs typeface="Microsoft Sans Serif"/>
              </a:rPr>
              <a:t> </a:t>
            </a:r>
            <a:r>
              <a:rPr sz="850" spc="20" dirty="0">
                <a:solidFill>
                  <a:srgbClr val="605F5F"/>
                </a:solidFill>
                <a:latin typeface="Microsoft Sans Serif"/>
                <a:cs typeface="Microsoft Sans Serif"/>
              </a:rPr>
              <a:t>escritos</a:t>
            </a:r>
            <a:r>
              <a:rPr sz="850" spc="-5" dirty="0">
                <a:solidFill>
                  <a:srgbClr val="605F5F"/>
                </a:solidFill>
                <a:latin typeface="Microsoft Sans Serif"/>
                <a:cs typeface="Microsoft Sans Serif"/>
              </a:rPr>
              <a:t> </a:t>
            </a:r>
            <a:r>
              <a:rPr sz="850" spc="50" dirty="0">
                <a:solidFill>
                  <a:srgbClr val="605F5F"/>
                </a:solidFill>
                <a:latin typeface="Microsoft Sans Serif"/>
                <a:cs typeface="Microsoft Sans Serif"/>
              </a:rPr>
              <a:t>por</a:t>
            </a:r>
            <a:r>
              <a:rPr sz="850" spc="-5" dirty="0">
                <a:solidFill>
                  <a:srgbClr val="605F5F"/>
                </a:solidFill>
                <a:latin typeface="Microsoft Sans Serif"/>
                <a:cs typeface="Microsoft Sans Serif"/>
              </a:rPr>
              <a:t> </a:t>
            </a:r>
            <a:r>
              <a:rPr sz="850" spc="35" dirty="0">
                <a:solidFill>
                  <a:srgbClr val="605F5F"/>
                </a:solidFill>
                <a:latin typeface="Microsoft Sans Serif"/>
                <a:cs typeface="Microsoft Sans Serif"/>
              </a:rPr>
              <a:t>una</a:t>
            </a:r>
            <a:r>
              <a:rPr sz="850" spc="-5" dirty="0">
                <a:solidFill>
                  <a:srgbClr val="605F5F"/>
                </a:solidFill>
                <a:latin typeface="Microsoft Sans Serif"/>
                <a:cs typeface="Microsoft Sans Serif"/>
              </a:rPr>
              <a:t> </a:t>
            </a:r>
            <a:r>
              <a:rPr sz="850" spc="40" dirty="0">
                <a:solidFill>
                  <a:srgbClr val="605F5F"/>
                </a:solidFill>
                <a:latin typeface="Microsoft Sans Serif"/>
                <a:cs typeface="Microsoft Sans Serif"/>
              </a:rPr>
              <a:t>red</a:t>
            </a:r>
            <a:r>
              <a:rPr sz="850" spc="-5" dirty="0">
                <a:solidFill>
                  <a:srgbClr val="605F5F"/>
                </a:solidFill>
                <a:latin typeface="Microsoft Sans Serif"/>
                <a:cs typeface="Microsoft Sans Serif"/>
              </a:rPr>
              <a:t> </a:t>
            </a:r>
            <a:r>
              <a:rPr sz="850" spc="30" dirty="0">
                <a:solidFill>
                  <a:srgbClr val="605F5F"/>
                </a:solidFill>
                <a:latin typeface="Microsoft Sans Serif"/>
                <a:cs typeface="Microsoft Sans Serif"/>
              </a:rPr>
              <a:t>global</a:t>
            </a:r>
            <a:r>
              <a:rPr sz="850" spc="-5" dirty="0">
                <a:solidFill>
                  <a:srgbClr val="605F5F"/>
                </a:solidFill>
                <a:latin typeface="Microsoft Sans Serif"/>
                <a:cs typeface="Microsoft Sans Serif"/>
              </a:rPr>
              <a:t> </a:t>
            </a:r>
            <a:r>
              <a:rPr sz="850" spc="25" dirty="0">
                <a:solidFill>
                  <a:srgbClr val="605F5F"/>
                </a:solidFill>
                <a:latin typeface="Microsoft Sans Serif"/>
                <a:cs typeface="Microsoft Sans Serif"/>
              </a:rPr>
              <a:t>de</a:t>
            </a:r>
            <a:r>
              <a:rPr sz="850" spc="-5" dirty="0">
                <a:solidFill>
                  <a:srgbClr val="605F5F"/>
                </a:solidFill>
                <a:latin typeface="Microsoft Sans Serif"/>
                <a:cs typeface="Microsoft Sans Serif"/>
              </a:rPr>
              <a:t> </a:t>
            </a:r>
            <a:r>
              <a:rPr sz="850" spc="30" dirty="0">
                <a:solidFill>
                  <a:srgbClr val="605F5F"/>
                </a:solidFill>
                <a:latin typeface="Microsoft Sans Serif"/>
                <a:cs typeface="Microsoft Sans Serif"/>
              </a:rPr>
              <a:t>editores</a:t>
            </a:r>
            <a:r>
              <a:rPr sz="850" spc="-10" dirty="0">
                <a:solidFill>
                  <a:srgbClr val="605F5F"/>
                </a:solidFill>
                <a:latin typeface="Microsoft Sans Serif"/>
                <a:cs typeface="Microsoft Sans Serif"/>
              </a:rPr>
              <a:t> </a:t>
            </a:r>
            <a:r>
              <a:rPr sz="850" spc="5" dirty="0">
                <a:solidFill>
                  <a:srgbClr val="605F5F"/>
                </a:solidFill>
                <a:latin typeface="Microsoft Sans Serif"/>
                <a:cs typeface="Microsoft Sans Serif"/>
              </a:rPr>
              <a:t>y</a:t>
            </a:r>
            <a:r>
              <a:rPr sz="850" spc="-5" dirty="0">
                <a:solidFill>
                  <a:srgbClr val="605F5F"/>
                </a:solidFill>
                <a:latin typeface="Microsoft Sans Serif"/>
                <a:cs typeface="Microsoft Sans Serif"/>
              </a:rPr>
              <a:t> </a:t>
            </a:r>
            <a:r>
              <a:rPr sz="850" spc="25" dirty="0">
                <a:solidFill>
                  <a:srgbClr val="605F5F"/>
                </a:solidFill>
                <a:latin typeface="Microsoft Sans Serif"/>
                <a:cs typeface="Microsoft Sans Serif"/>
              </a:rPr>
              <a:t>autores</a:t>
            </a:r>
            <a:r>
              <a:rPr sz="850" spc="25" dirty="0">
                <a:solidFill>
                  <a:srgbClr val="605F5F"/>
                </a:solidFill>
                <a:latin typeface="Microsoft Sans Serif"/>
                <a:cs typeface="Microsoft Sans Serif"/>
              </a:rPr>
              <a:t>.</a:t>
            </a:r>
            <a:endParaRPr sz="850" dirty="0">
              <a:latin typeface="Microsoft Sans Serif"/>
              <a:cs typeface="Microsoft Sans Serif"/>
            </a:endParaRPr>
          </a:p>
        </p:txBody>
      </p:sp>
      <p:sp>
        <p:nvSpPr>
          <p:cNvPr id="25" name="object 25"/>
          <p:cNvSpPr txBox="1"/>
          <p:nvPr/>
        </p:nvSpPr>
        <p:spPr>
          <a:xfrm>
            <a:off x="6042320" y="4989196"/>
            <a:ext cx="2703830" cy="128240"/>
          </a:xfrm>
          <a:prstGeom prst="rect">
            <a:avLst/>
          </a:prstGeom>
        </p:spPr>
        <p:txBody>
          <a:bodyPr vert="horz" wrap="square" lIns="0" tIns="12700" rIns="0" bIns="0" rtlCol="0">
            <a:spAutoFit/>
          </a:bodyPr>
          <a:lstStyle/>
          <a:p>
            <a:pPr marL="12700">
              <a:spcBef>
                <a:spcPts val="100"/>
              </a:spcBef>
            </a:pPr>
            <a:r>
              <a:rPr sz="750" spc="-55" dirty="0">
                <a:solidFill>
                  <a:srgbClr val="605F5F"/>
                </a:solidFill>
                <a:latin typeface="Microsoft Sans Serif"/>
                <a:cs typeface="Microsoft Sans Serif"/>
              </a:rPr>
              <a:t>OFERTAS</a:t>
            </a:r>
            <a:r>
              <a:rPr sz="750" spc="-5" dirty="0">
                <a:solidFill>
                  <a:srgbClr val="605F5F"/>
                </a:solidFill>
                <a:latin typeface="Microsoft Sans Serif"/>
                <a:cs typeface="Microsoft Sans Serif"/>
              </a:rPr>
              <a:t> </a:t>
            </a:r>
            <a:r>
              <a:rPr sz="750" spc="-40" dirty="0">
                <a:solidFill>
                  <a:srgbClr val="605F5F"/>
                </a:solidFill>
                <a:latin typeface="Microsoft Sans Serif"/>
                <a:cs typeface="Microsoft Sans Serif"/>
              </a:rPr>
              <a:t>DE</a:t>
            </a:r>
            <a:r>
              <a:rPr sz="750" spc="-5" dirty="0">
                <a:solidFill>
                  <a:srgbClr val="605F5F"/>
                </a:solidFill>
                <a:latin typeface="Microsoft Sans Serif"/>
                <a:cs typeface="Microsoft Sans Serif"/>
              </a:rPr>
              <a:t> </a:t>
            </a:r>
            <a:r>
              <a:rPr sz="750" spc="-30" dirty="0">
                <a:solidFill>
                  <a:srgbClr val="605F5F"/>
                </a:solidFill>
                <a:latin typeface="Microsoft Sans Serif"/>
                <a:cs typeface="Microsoft Sans Serif"/>
              </a:rPr>
              <a:t>LIBROS</a:t>
            </a:r>
            <a:r>
              <a:rPr sz="750" spc="-5" dirty="0">
                <a:solidFill>
                  <a:srgbClr val="605F5F"/>
                </a:solidFill>
                <a:latin typeface="Microsoft Sans Serif"/>
                <a:cs typeface="Microsoft Sans Serif"/>
              </a:rPr>
              <a:t> </a:t>
            </a:r>
            <a:r>
              <a:rPr sz="750" spc="-40" dirty="0">
                <a:solidFill>
                  <a:srgbClr val="605F5F"/>
                </a:solidFill>
                <a:latin typeface="Microsoft Sans Serif"/>
                <a:cs typeface="Microsoft Sans Serif"/>
              </a:rPr>
              <a:t>ELECTRÓNICOS</a:t>
            </a:r>
            <a:r>
              <a:rPr sz="750" spc="-5" dirty="0">
                <a:solidFill>
                  <a:srgbClr val="605F5F"/>
                </a:solidFill>
                <a:latin typeface="Microsoft Sans Serif"/>
                <a:cs typeface="Microsoft Sans Serif"/>
              </a:rPr>
              <a:t> </a:t>
            </a:r>
            <a:r>
              <a:rPr sz="750" spc="-40" dirty="0">
                <a:solidFill>
                  <a:srgbClr val="605F5F"/>
                </a:solidFill>
                <a:latin typeface="Microsoft Sans Serif"/>
                <a:cs typeface="Microsoft Sans Serif"/>
              </a:rPr>
              <a:t>DE</a:t>
            </a:r>
            <a:r>
              <a:rPr sz="750" spc="-5" dirty="0">
                <a:solidFill>
                  <a:srgbClr val="605F5F"/>
                </a:solidFill>
                <a:latin typeface="Microsoft Sans Serif"/>
                <a:cs typeface="Microsoft Sans Serif"/>
              </a:rPr>
              <a:t> </a:t>
            </a:r>
            <a:r>
              <a:rPr sz="750" spc="-40" dirty="0">
                <a:solidFill>
                  <a:srgbClr val="605F5F"/>
                </a:solidFill>
                <a:latin typeface="Microsoft Sans Serif"/>
                <a:cs typeface="Microsoft Sans Serif"/>
              </a:rPr>
              <a:t>TAYLOR</a:t>
            </a:r>
            <a:r>
              <a:rPr sz="750" spc="-5" dirty="0">
                <a:solidFill>
                  <a:srgbClr val="605F5F"/>
                </a:solidFill>
                <a:latin typeface="Microsoft Sans Serif"/>
                <a:cs typeface="Microsoft Sans Serif"/>
              </a:rPr>
              <a:t> </a:t>
            </a:r>
            <a:r>
              <a:rPr sz="750" spc="45" dirty="0">
                <a:solidFill>
                  <a:srgbClr val="605F5F"/>
                </a:solidFill>
                <a:latin typeface="Microsoft Sans Serif"/>
                <a:cs typeface="Microsoft Sans Serif"/>
              </a:rPr>
              <a:t>&amp;</a:t>
            </a:r>
            <a:r>
              <a:rPr sz="750" dirty="0">
                <a:solidFill>
                  <a:srgbClr val="605F5F"/>
                </a:solidFill>
                <a:latin typeface="Microsoft Sans Serif"/>
                <a:cs typeface="Microsoft Sans Serif"/>
              </a:rPr>
              <a:t> </a:t>
            </a:r>
            <a:r>
              <a:rPr sz="750" spc="-35" dirty="0">
                <a:solidFill>
                  <a:srgbClr val="605F5F"/>
                </a:solidFill>
                <a:latin typeface="Microsoft Sans Serif"/>
                <a:cs typeface="Microsoft Sans Serif"/>
              </a:rPr>
              <a:t>FRANCIS:</a:t>
            </a:r>
            <a:endParaRPr sz="750">
              <a:latin typeface="Microsoft Sans Serif"/>
              <a:cs typeface="Microsoft Sans Serif"/>
            </a:endParaRPr>
          </a:p>
        </p:txBody>
      </p:sp>
      <p:sp>
        <p:nvSpPr>
          <p:cNvPr id="26" name="object 26"/>
          <p:cNvSpPr txBox="1"/>
          <p:nvPr/>
        </p:nvSpPr>
        <p:spPr>
          <a:xfrm>
            <a:off x="8284548" y="5371903"/>
            <a:ext cx="758825" cy="760730"/>
          </a:xfrm>
          <a:prstGeom prst="rect">
            <a:avLst/>
          </a:prstGeom>
        </p:spPr>
        <p:txBody>
          <a:bodyPr vert="horz" wrap="square" lIns="0" tIns="10795" rIns="0" bIns="0" rtlCol="0">
            <a:spAutoFit/>
          </a:bodyPr>
          <a:lstStyle/>
          <a:p>
            <a:pPr marL="125095" marR="130810" indent="33655">
              <a:lnSpc>
                <a:spcPct val="101299"/>
              </a:lnSpc>
              <a:spcBef>
                <a:spcPts val="85"/>
              </a:spcBef>
            </a:pPr>
            <a:r>
              <a:rPr sz="800" spc="30" dirty="0" err="1" smtClean="0">
                <a:solidFill>
                  <a:srgbClr val="FFFFFF"/>
                </a:solidFill>
                <a:latin typeface="Microsoft Sans Serif"/>
                <a:cs typeface="Microsoft Sans Serif"/>
              </a:rPr>
              <a:t>Mejorado</a:t>
            </a:r>
            <a:r>
              <a:rPr lang="es-ES" sz="800" spc="30" dirty="0" smtClean="0">
                <a:solidFill>
                  <a:srgbClr val="FFFFFF"/>
                </a:solidFill>
                <a:latin typeface="Microsoft Sans Serif"/>
                <a:cs typeface="Microsoft Sans Serif"/>
              </a:rPr>
              <a:t> </a:t>
            </a:r>
            <a:r>
              <a:rPr sz="800" spc="20" dirty="0" err="1" smtClean="0">
                <a:solidFill>
                  <a:srgbClr val="FFFFFF"/>
                </a:solidFill>
                <a:latin typeface="Microsoft Sans Serif"/>
                <a:cs typeface="Microsoft Sans Serif"/>
              </a:rPr>
              <a:t>buscar</a:t>
            </a:r>
            <a:r>
              <a:rPr sz="800" spc="-25" dirty="0" smtClean="0">
                <a:solidFill>
                  <a:srgbClr val="FFFFFF"/>
                </a:solidFill>
                <a:latin typeface="Microsoft Sans Serif"/>
                <a:cs typeface="Microsoft Sans Serif"/>
              </a:rPr>
              <a:t> </a:t>
            </a:r>
            <a:r>
              <a:rPr sz="800" spc="5" dirty="0">
                <a:solidFill>
                  <a:srgbClr val="FFFFFF"/>
                </a:solidFill>
                <a:latin typeface="Microsoft Sans Serif"/>
                <a:cs typeface="Microsoft Sans Serif"/>
              </a:rPr>
              <a:t>y</a:t>
            </a:r>
            <a:endParaRPr sz="800" dirty="0">
              <a:latin typeface="Microsoft Sans Serif"/>
              <a:cs typeface="Microsoft Sans Serif"/>
            </a:endParaRPr>
          </a:p>
          <a:p>
            <a:pPr marL="1270" algn="ctr">
              <a:spcBef>
                <a:spcPts val="315"/>
              </a:spcBef>
            </a:pPr>
            <a:r>
              <a:rPr sz="500" spc="20" dirty="0">
                <a:solidFill>
                  <a:srgbClr val="FFFFFF"/>
                </a:solidFill>
                <a:latin typeface="Microsoft Sans Serif"/>
                <a:cs typeface="Microsoft Sans Serif"/>
              </a:rPr>
              <a:t>descubrimiento</a:t>
            </a:r>
            <a:r>
              <a:rPr sz="500" spc="-5" dirty="0">
                <a:solidFill>
                  <a:srgbClr val="FFFFFF"/>
                </a:solidFill>
                <a:latin typeface="Microsoft Sans Serif"/>
                <a:cs typeface="Microsoft Sans Serif"/>
              </a:rPr>
              <a:t> </a:t>
            </a:r>
            <a:r>
              <a:rPr sz="500" spc="15" dirty="0">
                <a:solidFill>
                  <a:srgbClr val="FFFFFF"/>
                </a:solidFill>
                <a:latin typeface="Microsoft Sans Serif"/>
                <a:cs typeface="Microsoft Sans Serif"/>
              </a:rPr>
              <a:t>de</a:t>
            </a:r>
            <a:endParaRPr sz="500" dirty="0">
              <a:latin typeface="Microsoft Sans Serif"/>
              <a:cs typeface="Microsoft Sans Serif"/>
            </a:endParaRPr>
          </a:p>
          <a:p>
            <a:pPr algn="ctr">
              <a:spcBef>
                <a:spcPts val="270"/>
              </a:spcBef>
            </a:pPr>
            <a:r>
              <a:rPr sz="600" spc="25" dirty="0">
                <a:solidFill>
                  <a:srgbClr val="FFFFFF"/>
                </a:solidFill>
                <a:latin typeface="Microsoft Sans Serif"/>
                <a:cs typeface="Microsoft Sans Serif"/>
              </a:rPr>
              <a:t>contenido</a:t>
            </a:r>
            <a:r>
              <a:rPr sz="600" spc="-30" dirty="0">
                <a:solidFill>
                  <a:srgbClr val="FFFFFF"/>
                </a:solidFill>
                <a:latin typeface="Microsoft Sans Serif"/>
                <a:cs typeface="Microsoft Sans Serif"/>
              </a:rPr>
              <a:t> </a:t>
            </a:r>
            <a:r>
              <a:rPr sz="600" spc="20" dirty="0">
                <a:solidFill>
                  <a:srgbClr val="FFFFFF"/>
                </a:solidFill>
                <a:latin typeface="Microsoft Sans Serif"/>
                <a:cs typeface="Microsoft Sans Serif"/>
              </a:rPr>
              <a:t>en</a:t>
            </a:r>
            <a:r>
              <a:rPr sz="600" spc="-30" dirty="0">
                <a:solidFill>
                  <a:srgbClr val="FFFFFF"/>
                </a:solidFill>
                <a:latin typeface="Microsoft Sans Serif"/>
                <a:cs typeface="Microsoft Sans Serif"/>
              </a:rPr>
              <a:t> </a:t>
            </a:r>
            <a:r>
              <a:rPr sz="600" spc="20" dirty="0">
                <a:solidFill>
                  <a:srgbClr val="FFFFFF"/>
                </a:solidFill>
                <a:latin typeface="Microsoft Sans Serif"/>
                <a:cs typeface="Microsoft Sans Serif"/>
              </a:rPr>
              <a:t>ambos</a:t>
            </a:r>
            <a:endParaRPr sz="600" dirty="0">
              <a:latin typeface="Microsoft Sans Serif"/>
              <a:cs typeface="Microsoft Sans Serif"/>
            </a:endParaRPr>
          </a:p>
          <a:p>
            <a:pPr marL="165735">
              <a:spcBef>
                <a:spcPts val="50"/>
              </a:spcBef>
            </a:pPr>
            <a:r>
              <a:rPr sz="800" spc="35" dirty="0">
                <a:solidFill>
                  <a:srgbClr val="FFFFFF"/>
                </a:solidFill>
                <a:latin typeface="Microsoft Sans Serif"/>
                <a:cs typeface="Microsoft Sans Serif"/>
              </a:rPr>
              <a:t>libro</a:t>
            </a:r>
            <a:r>
              <a:rPr sz="800" spc="-40" dirty="0">
                <a:solidFill>
                  <a:srgbClr val="FFFFFF"/>
                </a:solidFill>
                <a:latin typeface="Microsoft Sans Serif"/>
                <a:cs typeface="Microsoft Sans Serif"/>
              </a:rPr>
              <a:t> </a:t>
            </a:r>
            <a:r>
              <a:rPr sz="800" spc="5" dirty="0">
                <a:solidFill>
                  <a:srgbClr val="FFFFFF"/>
                </a:solidFill>
                <a:latin typeface="Microsoft Sans Serif"/>
                <a:cs typeface="Microsoft Sans Serif"/>
              </a:rPr>
              <a:t>y</a:t>
            </a:r>
            <a:endParaRPr sz="800" dirty="0">
              <a:latin typeface="Microsoft Sans Serif"/>
              <a:cs typeface="Microsoft Sans Serif"/>
            </a:endParaRPr>
          </a:p>
          <a:p>
            <a:pPr marL="32384" algn="ctr">
              <a:spcBef>
                <a:spcPts val="165"/>
              </a:spcBef>
            </a:pPr>
            <a:r>
              <a:rPr sz="650" spc="15" dirty="0">
                <a:solidFill>
                  <a:srgbClr val="FFFFFF"/>
                </a:solidFill>
                <a:latin typeface="Microsoft Sans Serif"/>
                <a:cs typeface="Microsoft Sans Serif"/>
              </a:rPr>
              <a:t>nivel</a:t>
            </a:r>
            <a:r>
              <a:rPr sz="650" spc="-20" dirty="0">
                <a:solidFill>
                  <a:srgbClr val="FFFFFF"/>
                </a:solidFill>
                <a:latin typeface="Microsoft Sans Serif"/>
                <a:cs typeface="Microsoft Sans Serif"/>
              </a:rPr>
              <a:t> </a:t>
            </a:r>
            <a:r>
              <a:rPr sz="650" spc="20" dirty="0">
                <a:solidFill>
                  <a:srgbClr val="FFFFFF"/>
                </a:solidFill>
                <a:latin typeface="Microsoft Sans Serif"/>
                <a:cs typeface="Microsoft Sans Serif"/>
              </a:rPr>
              <a:t>de</a:t>
            </a:r>
            <a:r>
              <a:rPr sz="650" spc="-20" dirty="0">
                <a:solidFill>
                  <a:srgbClr val="FFFFFF"/>
                </a:solidFill>
                <a:latin typeface="Microsoft Sans Serif"/>
                <a:cs typeface="Microsoft Sans Serif"/>
              </a:rPr>
              <a:t> </a:t>
            </a:r>
            <a:r>
              <a:rPr sz="650" spc="20" dirty="0">
                <a:solidFill>
                  <a:srgbClr val="FFFFFF"/>
                </a:solidFill>
                <a:latin typeface="Microsoft Sans Serif"/>
                <a:cs typeface="Microsoft Sans Serif"/>
              </a:rPr>
              <a:t>capítulo</a:t>
            </a:r>
            <a:endParaRPr sz="650" dirty="0">
              <a:latin typeface="Microsoft Sans Serif"/>
              <a:cs typeface="Microsoft Sans Serif"/>
            </a:endParaRPr>
          </a:p>
        </p:txBody>
      </p:sp>
      <p:sp>
        <p:nvSpPr>
          <p:cNvPr id="27" name="object 27"/>
          <p:cNvSpPr txBox="1"/>
          <p:nvPr/>
        </p:nvSpPr>
        <p:spPr>
          <a:xfrm>
            <a:off x="5907839" y="5487376"/>
            <a:ext cx="721995" cy="548005"/>
          </a:xfrm>
          <a:prstGeom prst="rect">
            <a:avLst/>
          </a:prstGeom>
        </p:spPr>
        <p:txBody>
          <a:bodyPr vert="horz" wrap="square" lIns="0" tIns="36830" rIns="0" bIns="0" rtlCol="0">
            <a:spAutoFit/>
          </a:bodyPr>
          <a:lstStyle/>
          <a:p>
            <a:pPr marR="635" algn="ctr">
              <a:spcBef>
                <a:spcPts val="290"/>
              </a:spcBef>
            </a:pPr>
            <a:r>
              <a:rPr sz="650" spc="40" dirty="0">
                <a:solidFill>
                  <a:srgbClr val="FFFFFF"/>
                </a:solidFill>
                <a:latin typeface="Microsoft Sans Serif"/>
                <a:cs typeface="Microsoft Sans Serif"/>
              </a:rPr>
              <a:t>un</a:t>
            </a:r>
            <a:r>
              <a:rPr sz="650" spc="-5" dirty="0">
                <a:solidFill>
                  <a:srgbClr val="FFFFFF"/>
                </a:solidFill>
                <a:latin typeface="Microsoft Sans Serif"/>
                <a:cs typeface="Microsoft Sans Serif"/>
              </a:rPr>
              <a:t> </a:t>
            </a:r>
            <a:r>
              <a:rPr sz="650" spc="20" dirty="0">
                <a:solidFill>
                  <a:srgbClr val="FFFFFF"/>
                </a:solidFill>
                <a:latin typeface="Microsoft Sans Serif"/>
                <a:cs typeface="Microsoft Sans Serif"/>
              </a:rPr>
              <a:t>aerodinámico</a:t>
            </a:r>
            <a:endParaRPr sz="650">
              <a:latin typeface="Microsoft Sans Serif"/>
              <a:cs typeface="Microsoft Sans Serif"/>
            </a:endParaRPr>
          </a:p>
          <a:p>
            <a:pPr algn="ctr">
              <a:spcBef>
                <a:spcPts val="204"/>
              </a:spcBef>
            </a:pPr>
            <a:r>
              <a:rPr sz="700" spc="15" dirty="0">
                <a:solidFill>
                  <a:srgbClr val="FFFFFF"/>
                </a:solidFill>
                <a:latin typeface="Microsoft Sans Serif"/>
                <a:cs typeface="Microsoft Sans Serif"/>
              </a:rPr>
              <a:t>experiencia</a:t>
            </a:r>
            <a:r>
              <a:rPr sz="700" spc="-5" dirty="0">
                <a:solidFill>
                  <a:srgbClr val="FFFFFF"/>
                </a:solidFill>
                <a:latin typeface="Microsoft Sans Serif"/>
                <a:cs typeface="Microsoft Sans Serif"/>
              </a:rPr>
              <a:t> </a:t>
            </a:r>
            <a:r>
              <a:rPr sz="700" spc="25" dirty="0">
                <a:solidFill>
                  <a:srgbClr val="FFFFFF"/>
                </a:solidFill>
                <a:latin typeface="Microsoft Sans Serif"/>
                <a:cs typeface="Microsoft Sans Serif"/>
              </a:rPr>
              <a:t>para</a:t>
            </a:r>
            <a:endParaRPr sz="700">
              <a:latin typeface="Microsoft Sans Serif"/>
              <a:cs typeface="Microsoft Sans Serif"/>
            </a:endParaRPr>
          </a:p>
          <a:p>
            <a:pPr marR="1270" algn="ctr">
              <a:spcBef>
                <a:spcPts val="450"/>
              </a:spcBef>
            </a:pPr>
            <a:r>
              <a:rPr sz="450" spc="15" dirty="0">
                <a:solidFill>
                  <a:srgbClr val="FFFFFF"/>
                </a:solidFill>
                <a:latin typeface="Microsoft Sans Serif"/>
                <a:cs typeface="Microsoft Sans Serif"/>
              </a:rPr>
              <a:t>nuestra</a:t>
            </a:r>
            <a:r>
              <a:rPr sz="450" spc="-5" dirty="0">
                <a:solidFill>
                  <a:srgbClr val="FFFFFF"/>
                </a:solidFill>
                <a:latin typeface="Microsoft Sans Serif"/>
                <a:cs typeface="Microsoft Sans Serif"/>
              </a:rPr>
              <a:t> </a:t>
            </a:r>
            <a:r>
              <a:rPr sz="450" spc="15" dirty="0">
                <a:solidFill>
                  <a:srgbClr val="FFFFFF"/>
                </a:solidFill>
                <a:latin typeface="Microsoft Sans Serif"/>
                <a:cs typeface="Microsoft Sans Serif"/>
              </a:rPr>
              <a:t>biblioteca</a:t>
            </a:r>
            <a:endParaRPr sz="450">
              <a:latin typeface="Microsoft Sans Serif"/>
              <a:cs typeface="Microsoft Sans Serif"/>
            </a:endParaRPr>
          </a:p>
          <a:p>
            <a:pPr marL="113664">
              <a:spcBef>
                <a:spcPts val="145"/>
              </a:spcBef>
            </a:pPr>
            <a:r>
              <a:rPr sz="800" spc="15" dirty="0">
                <a:solidFill>
                  <a:srgbClr val="FFFFFF"/>
                </a:solidFill>
                <a:latin typeface="Microsoft Sans Serif"/>
                <a:cs typeface="Microsoft Sans Serif"/>
              </a:rPr>
              <a:t>clientes</a:t>
            </a:r>
            <a:endParaRPr sz="800">
              <a:latin typeface="Microsoft Sans Serif"/>
              <a:cs typeface="Microsoft Sans Serif"/>
            </a:endParaRPr>
          </a:p>
        </p:txBody>
      </p:sp>
      <p:sp>
        <p:nvSpPr>
          <p:cNvPr id="28" name="object 28"/>
          <p:cNvSpPr txBox="1"/>
          <p:nvPr/>
        </p:nvSpPr>
        <p:spPr>
          <a:xfrm>
            <a:off x="7106507" y="5492713"/>
            <a:ext cx="715010" cy="510396"/>
          </a:xfrm>
          <a:prstGeom prst="rect">
            <a:avLst/>
          </a:prstGeom>
        </p:spPr>
        <p:txBody>
          <a:bodyPr vert="horz" wrap="square" lIns="0" tIns="12700" rIns="0" bIns="0" rtlCol="0">
            <a:spAutoFit/>
          </a:bodyPr>
          <a:lstStyle/>
          <a:p>
            <a:pPr marL="38735">
              <a:spcBef>
                <a:spcPts val="100"/>
              </a:spcBef>
            </a:pPr>
            <a:r>
              <a:rPr sz="800" spc="45" dirty="0">
                <a:solidFill>
                  <a:srgbClr val="FFFFFF"/>
                </a:solidFill>
                <a:latin typeface="Microsoft Sans Serif"/>
                <a:cs typeface="Microsoft Sans Serif"/>
              </a:rPr>
              <a:t>un</a:t>
            </a:r>
            <a:r>
              <a:rPr sz="800" spc="-40" dirty="0">
                <a:solidFill>
                  <a:srgbClr val="FFFFFF"/>
                </a:solidFill>
                <a:latin typeface="Microsoft Sans Serif"/>
                <a:cs typeface="Microsoft Sans Serif"/>
              </a:rPr>
              <a:t> </a:t>
            </a:r>
            <a:r>
              <a:rPr sz="800" spc="20" dirty="0">
                <a:solidFill>
                  <a:srgbClr val="FFFFFF"/>
                </a:solidFill>
                <a:latin typeface="Microsoft Sans Serif"/>
                <a:cs typeface="Microsoft Sans Serif"/>
              </a:rPr>
              <a:t>solo</a:t>
            </a:r>
            <a:r>
              <a:rPr sz="800" spc="-40" dirty="0">
                <a:solidFill>
                  <a:srgbClr val="FFFFFF"/>
                </a:solidFill>
                <a:latin typeface="Microsoft Sans Serif"/>
                <a:cs typeface="Microsoft Sans Serif"/>
              </a:rPr>
              <a:t> </a:t>
            </a:r>
            <a:r>
              <a:rPr sz="800" spc="50" dirty="0">
                <a:solidFill>
                  <a:srgbClr val="FFFFFF"/>
                </a:solidFill>
                <a:latin typeface="Microsoft Sans Serif"/>
                <a:cs typeface="Microsoft Sans Serif"/>
              </a:rPr>
              <a:t>punto</a:t>
            </a:r>
            <a:endParaRPr sz="800" dirty="0">
              <a:latin typeface="Microsoft Sans Serif"/>
              <a:cs typeface="Microsoft Sans Serif"/>
            </a:endParaRPr>
          </a:p>
          <a:p>
            <a:pPr marL="67945" marR="36830" indent="8890">
              <a:lnSpc>
                <a:spcPts val="1040"/>
              </a:lnSpc>
              <a:spcBef>
                <a:spcPts val="45"/>
              </a:spcBef>
            </a:pPr>
            <a:r>
              <a:rPr sz="500" spc="15" dirty="0">
                <a:solidFill>
                  <a:srgbClr val="FFFFFF"/>
                </a:solidFill>
                <a:latin typeface="Microsoft Sans Serif"/>
                <a:cs typeface="Microsoft Sans Serif"/>
              </a:rPr>
              <a:t>de </a:t>
            </a:r>
            <a:r>
              <a:rPr sz="500" spc="20" dirty="0" err="1" smtClean="0">
                <a:solidFill>
                  <a:srgbClr val="FFFFFF"/>
                </a:solidFill>
                <a:latin typeface="Microsoft Sans Serif"/>
                <a:cs typeface="Microsoft Sans Serif"/>
              </a:rPr>
              <a:t>descubrimiento</a:t>
            </a:r>
            <a:r>
              <a:rPr lang="es-ES" sz="500" spc="20" dirty="0" smtClean="0">
                <a:solidFill>
                  <a:srgbClr val="FFFFFF"/>
                </a:solidFill>
                <a:latin typeface="Microsoft Sans Serif"/>
                <a:cs typeface="Microsoft Sans Serif"/>
              </a:rPr>
              <a:t> </a:t>
            </a:r>
            <a:r>
              <a:rPr sz="500" spc="15" dirty="0" smtClean="0">
                <a:solidFill>
                  <a:srgbClr val="FFFFFF"/>
                </a:solidFill>
                <a:latin typeface="Microsoft Sans Serif"/>
                <a:cs typeface="Microsoft Sans Serif"/>
              </a:rPr>
              <a:t>para</a:t>
            </a:r>
            <a:r>
              <a:rPr sz="500" spc="-30" dirty="0" smtClean="0">
                <a:solidFill>
                  <a:srgbClr val="FFFFFF"/>
                </a:solidFill>
                <a:latin typeface="Microsoft Sans Serif"/>
                <a:cs typeface="Microsoft Sans Serif"/>
              </a:rPr>
              <a:t> </a:t>
            </a:r>
            <a:r>
              <a:rPr sz="500" spc="20" dirty="0">
                <a:solidFill>
                  <a:srgbClr val="FFFFFF"/>
                </a:solidFill>
                <a:latin typeface="Microsoft Sans Serif"/>
                <a:cs typeface="Microsoft Sans Serif"/>
              </a:rPr>
              <a:t>todos</a:t>
            </a:r>
            <a:r>
              <a:rPr sz="500" spc="-30" dirty="0">
                <a:solidFill>
                  <a:srgbClr val="FFFFFF"/>
                </a:solidFill>
                <a:latin typeface="Microsoft Sans Serif"/>
                <a:cs typeface="Microsoft Sans Serif"/>
              </a:rPr>
              <a:t> </a:t>
            </a:r>
            <a:r>
              <a:rPr sz="500" spc="15" dirty="0">
                <a:solidFill>
                  <a:srgbClr val="FFFFFF"/>
                </a:solidFill>
                <a:latin typeface="Microsoft Sans Serif"/>
                <a:cs typeface="Microsoft Sans Serif"/>
              </a:rPr>
              <a:t>nuestros</a:t>
            </a:r>
            <a:endParaRPr sz="500" dirty="0">
              <a:latin typeface="Microsoft Sans Serif"/>
              <a:cs typeface="Microsoft Sans Serif"/>
            </a:endParaRPr>
          </a:p>
          <a:p>
            <a:pPr marL="12700">
              <a:spcBef>
                <a:spcPts val="475"/>
              </a:spcBef>
            </a:pPr>
            <a:r>
              <a:rPr sz="350" spc="10" dirty="0">
                <a:solidFill>
                  <a:srgbClr val="FFFFFF"/>
                </a:solidFill>
                <a:latin typeface="Microsoft Sans Serif"/>
                <a:cs typeface="Microsoft Sans Serif"/>
              </a:rPr>
              <a:t>contenido</a:t>
            </a:r>
            <a:r>
              <a:rPr sz="350" dirty="0">
                <a:solidFill>
                  <a:srgbClr val="FFFFFF"/>
                </a:solidFill>
                <a:latin typeface="Microsoft Sans Serif"/>
                <a:cs typeface="Microsoft Sans Serif"/>
              </a:rPr>
              <a:t> </a:t>
            </a:r>
            <a:r>
              <a:rPr sz="350" spc="10" dirty="0">
                <a:solidFill>
                  <a:srgbClr val="FFFFFF"/>
                </a:solidFill>
                <a:latin typeface="Microsoft Sans Serif"/>
                <a:cs typeface="Microsoft Sans Serif"/>
              </a:rPr>
              <a:t>de</a:t>
            </a:r>
            <a:r>
              <a:rPr sz="350" spc="5" dirty="0">
                <a:solidFill>
                  <a:srgbClr val="FFFFFF"/>
                </a:solidFill>
                <a:latin typeface="Microsoft Sans Serif"/>
                <a:cs typeface="Microsoft Sans Serif"/>
              </a:rPr>
              <a:t> </a:t>
            </a:r>
            <a:r>
              <a:rPr sz="350" spc="10" dirty="0">
                <a:solidFill>
                  <a:srgbClr val="FFFFFF"/>
                </a:solidFill>
                <a:latin typeface="Microsoft Sans Serif"/>
                <a:cs typeface="Microsoft Sans Serif"/>
              </a:rPr>
              <a:t>libros</a:t>
            </a:r>
            <a:r>
              <a:rPr sz="350" spc="5" dirty="0">
                <a:solidFill>
                  <a:srgbClr val="FFFFFF"/>
                </a:solidFill>
                <a:latin typeface="Microsoft Sans Serif"/>
                <a:cs typeface="Microsoft Sans Serif"/>
              </a:rPr>
              <a:t> electrónicos</a:t>
            </a:r>
            <a:endParaRPr sz="350" dirty="0">
              <a:latin typeface="Microsoft Sans Serif"/>
              <a:cs typeface="Microsoft Sans Serif"/>
            </a:endParaRPr>
          </a:p>
        </p:txBody>
      </p:sp>
      <p:sp>
        <p:nvSpPr>
          <p:cNvPr id="29" name="object 29"/>
          <p:cNvSpPr txBox="1"/>
          <p:nvPr/>
        </p:nvSpPr>
        <p:spPr>
          <a:xfrm>
            <a:off x="6403042" y="6590793"/>
            <a:ext cx="2032000" cy="403860"/>
          </a:xfrm>
          <a:prstGeom prst="rect">
            <a:avLst/>
          </a:prstGeom>
        </p:spPr>
        <p:txBody>
          <a:bodyPr vert="horz" wrap="square" lIns="0" tIns="53975" rIns="0" bIns="0" rtlCol="0">
            <a:spAutoFit/>
          </a:bodyPr>
          <a:lstStyle/>
          <a:p>
            <a:pPr algn="ctr">
              <a:spcBef>
                <a:spcPts val="425"/>
              </a:spcBef>
            </a:pPr>
            <a:r>
              <a:rPr sz="1000" spc="-40" dirty="0">
                <a:solidFill>
                  <a:srgbClr val="383837"/>
                </a:solidFill>
                <a:latin typeface="Microsoft Sans Serif"/>
                <a:cs typeface="Microsoft Sans Serif"/>
              </a:rPr>
              <a:t>SOLICITE</a:t>
            </a:r>
            <a:r>
              <a:rPr sz="1000" spc="-15" dirty="0">
                <a:solidFill>
                  <a:srgbClr val="383837"/>
                </a:solidFill>
                <a:latin typeface="Microsoft Sans Serif"/>
                <a:cs typeface="Microsoft Sans Serif"/>
              </a:rPr>
              <a:t> </a:t>
            </a:r>
            <a:r>
              <a:rPr sz="1000" spc="5" dirty="0">
                <a:solidFill>
                  <a:srgbClr val="383837"/>
                </a:solidFill>
                <a:latin typeface="Microsoft Sans Serif"/>
                <a:cs typeface="Microsoft Sans Serif"/>
              </a:rPr>
              <a:t>UNA</a:t>
            </a:r>
            <a:r>
              <a:rPr sz="1000" spc="-10" dirty="0">
                <a:solidFill>
                  <a:srgbClr val="383837"/>
                </a:solidFill>
                <a:latin typeface="Microsoft Sans Serif"/>
                <a:cs typeface="Microsoft Sans Serif"/>
              </a:rPr>
              <a:t> </a:t>
            </a:r>
            <a:r>
              <a:rPr sz="1000" spc="-55" dirty="0">
                <a:solidFill>
                  <a:srgbClr val="383837"/>
                </a:solidFill>
                <a:latin typeface="Microsoft Sans Serif"/>
                <a:cs typeface="Microsoft Sans Serif"/>
              </a:rPr>
              <a:t>PRUEBA</a:t>
            </a:r>
            <a:r>
              <a:rPr sz="1000" spc="-10" dirty="0">
                <a:solidFill>
                  <a:srgbClr val="383837"/>
                </a:solidFill>
                <a:latin typeface="Microsoft Sans Serif"/>
                <a:cs typeface="Microsoft Sans Serif"/>
              </a:rPr>
              <a:t> </a:t>
            </a:r>
            <a:r>
              <a:rPr sz="1000" spc="-35" dirty="0">
                <a:solidFill>
                  <a:srgbClr val="383837"/>
                </a:solidFill>
                <a:latin typeface="Microsoft Sans Serif"/>
                <a:cs typeface="Microsoft Sans Serif"/>
              </a:rPr>
              <a:t>GRATUITA</a:t>
            </a:r>
            <a:endParaRPr sz="1000">
              <a:latin typeface="Microsoft Sans Serif"/>
              <a:cs typeface="Microsoft Sans Serif"/>
            </a:endParaRPr>
          </a:p>
          <a:p>
            <a:pPr marL="22860" algn="ctr">
              <a:spcBef>
                <a:spcPts val="315"/>
              </a:spcBef>
            </a:pPr>
            <a:r>
              <a:rPr sz="950" b="1" spc="20" dirty="0">
                <a:solidFill>
                  <a:srgbClr val="383837"/>
                </a:solidFill>
                <a:latin typeface="Arial"/>
                <a:cs typeface="Arial"/>
                <a:hlinkClick r:id="rId15"/>
              </a:rPr>
              <a:t>support@taylorfrancis.com</a:t>
            </a:r>
            <a:endParaRPr sz="950">
              <a:latin typeface="Arial"/>
              <a:cs typeface="Arial"/>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1818</TotalTime>
  <Words>49708</Words>
  <Application>Microsoft Office PowerPoint</Application>
  <PresentationFormat>Personalizado</PresentationFormat>
  <Paragraphs>4792</Paragraphs>
  <Slides>213</Slides>
  <Notes>0</Notes>
  <HiddenSlides>0</HiddenSlides>
  <MMClips>0</MMClips>
  <ScaleCrop>false</ScaleCrop>
  <HeadingPairs>
    <vt:vector size="6" baseType="variant">
      <vt:variant>
        <vt:lpstr>Fuentes usadas</vt:lpstr>
      </vt:variant>
      <vt:variant>
        <vt:i4>6</vt:i4>
      </vt:variant>
      <vt:variant>
        <vt:lpstr>Tema</vt:lpstr>
      </vt:variant>
      <vt:variant>
        <vt:i4>1</vt:i4>
      </vt:variant>
      <vt:variant>
        <vt:lpstr>Títulos de diapositiva</vt:lpstr>
      </vt:variant>
      <vt:variant>
        <vt:i4>213</vt:i4>
      </vt:variant>
    </vt:vector>
  </HeadingPairs>
  <TitlesOfParts>
    <vt:vector size="220" baseType="lpstr">
      <vt:lpstr>Arial</vt:lpstr>
      <vt:lpstr>Calibri</vt:lpstr>
      <vt:lpstr>Lucida Sans Unicode</vt:lpstr>
      <vt:lpstr>Microsoft Sans Serif</vt:lpstr>
      <vt:lpstr>Times New Roman</vt:lpstr>
      <vt:lpstr>Wingdings</vt:lpstr>
      <vt:lpstr>Office Theme</vt:lpstr>
      <vt:lpstr>Presentación de PowerPoint</vt:lpstr>
      <vt:lpstr>Prefacio</vt:lpstr>
      <vt:lpstr>Presentación de PowerPoint</vt:lpstr>
      <vt:lpstr>Presentación de PowerPoint</vt:lpstr>
      <vt:lpstr>Presentación de PowerPoint</vt:lpstr>
      <vt:lpstr>1Efecto de la corriente en el cuerpo humano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2Resistencia a Tierra</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3Electrodos de puesta a tierra</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4Paso, toque y Voltajes de transferencia</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5 Sistemas de puesta a tierra</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6Puesta a tierra de la subestación Sistemas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7Electrificación Estática</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8Protección contra Iluminación</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Bibliografía</vt:lpstr>
      <vt:lpstr>Presentación de PowerPoint</vt:lpstr>
      <vt:lpstr>Índice</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cp:lastModifiedBy>Marita</cp:lastModifiedBy>
  <cp:revision>186</cp:revision>
  <dcterms:created xsi:type="dcterms:W3CDTF">2023-04-11T13:46:26Z</dcterms:created>
  <dcterms:modified xsi:type="dcterms:W3CDTF">2023-04-12T20:05:50Z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LastSaved">
    <vt:filetime>2023-04-11T00:00:00Z</vt:filetime>
  </property>
</Properties>
</file>